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5"/>
  </p:sldMasterIdLst>
  <p:notesMasterIdLst>
    <p:notesMasterId r:id="rId67"/>
  </p:notesMasterIdLst>
  <p:handoutMasterIdLst>
    <p:handoutMasterId r:id="rId68"/>
  </p:handoutMasterIdLst>
  <p:sldIdLst>
    <p:sldId id="270" r:id="rId6"/>
    <p:sldId id="428" r:id="rId7"/>
    <p:sldId id="314" r:id="rId8"/>
    <p:sldId id="467" r:id="rId9"/>
    <p:sldId id="350" r:id="rId10"/>
    <p:sldId id="466" r:id="rId11"/>
    <p:sldId id="498" r:id="rId12"/>
    <p:sldId id="477" r:id="rId13"/>
    <p:sldId id="394" r:id="rId14"/>
    <p:sldId id="485" r:id="rId15"/>
    <p:sldId id="517" r:id="rId16"/>
    <p:sldId id="400" r:id="rId17"/>
    <p:sldId id="503" r:id="rId18"/>
    <p:sldId id="475" r:id="rId19"/>
    <p:sldId id="476" r:id="rId20"/>
    <p:sldId id="440" r:id="rId21"/>
    <p:sldId id="499" r:id="rId22"/>
    <p:sldId id="479" r:id="rId23"/>
    <p:sldId id="433" r:id="rId24"/>
    <p:sldId id="316" r:id="rId25"/>
    <p:sldId id="500" r:id="rId26"/>
    <p:sldId id="501" r:id="rId27"/>
    <p:sldId id="502" r:id="rId28"/>
    <p:sldId id="357" r:id="rId29"/>
    <p:sldId id="509" r:id="rId30"/>
    <p:sldId id="511" r:id="rId31"/>
    <p:sldId id="512" r:id="rId32"/>
    <p:sldId id="513" r:id="rId33"/>
    <p:sldId id="514" r:id="rId34"/>
    <p:sldId id="515" r:id="rId35"/>
    <p:sldId id="516" r:id="rId36"/>
    <p:sldId id="480" r:id="rId37"/>
    <p:sldId id="481" r:id="rId38"/>
    <p:sldId id="482" r:id="rId39"/>
    <p:sldId id="483" r:id="rId40"/>
    <p:sldId id="444" r:id="rId41"/>
    <p:sldId id="390" r:id="rId42"/>
    <p:sldId id="486" r:id="rId43"/>
    <p:sldId id="487" r:id="rId44"/>
    <p:sldId id="488" r:id="rId45"/>
    <p:sldId id="489" r:id="rId46"/>
    <p:sldId id="490" r:id="rId47"/>
    <p:sldId id="492" r:id="rId48"/>
    <p:sldId id="495" r:id="rId49"/>
    <p:sldId id="496" r:id="rId50"/>
    <p:sldId id="497" r:id="rId51"/>
    <p:sldId id="478" r:id="rId52"/>
    <p:sldId id="445" r:id="rId53"/>
    <p:sldId id="446" r:id="rId54"/>
    <p:sldId id="447" r:id="rId55"/>
    <p:sldId id="448" r:id="rId56"/>
    <p:sldId id="449" r:id="rId57"/>
    <p:sldId id="450" r:id="rId58"/>
    <p:sldId id="453" r:id="rId59"/>
    <p:sldId id="454" r:id="rId60"/>
    <p:sldId id="455" r:id="rId61"/>
    <p:sldId id="493" r:id="rId62"/>
    <p:sldId id="456" r:id="rId63"/>
    <p:sldId id="518" r:id="rId64"/>
    <p:sldId id="519" r:id="rId65"/>
    <p:sldId id="457" r:id="rId66"/>
  </p:sldIdLst>
  <p:sldSz cx="9144000" cy="6858000" type="screen4x3"/>
  <p:notesSz cx="6858000" cy="9144000"/>
  <p:defaultTextStyle>
    <a:defPPr>
      <a:defRPr lang="en-US"/>
    </a:defPPr>
    <a:lvl1pPr algn="l" rtl="0" fontAlgn="base">
      <a:spcBef>
        <a:spcPct val="20000"/>
      </a:spcBef>
      <a:spcAft>
        <a:spcPct val="0"/>
      </a:spcAft>
      <a:defRPr sz="800" kern="1200">
        <a:solidFill>
          <a:schemeClr val="tx1"/>
        </a:solidFill>
        <a:latin typeface="Franklin Gothic Book" pitchFamily="-112" charset="0"/>
        <a:ea typeface="ＭＳ Ｐゴシック" pitchFamily="-112" charset="-128"/>
        <a:cs typeface="+mn-cs"/>
      </a:defRPr>
    </a:lvl1pPr>
    <a:lvl2pPr marL="457200" algn="l" rtl="0" fontAlgn="base">
      <a:spcBef>
        <a:spcPct val="20000"/>
      </a:spcBef>
      <a:spcAft>
        <a:spcPct val="0"/>
      </a:spcAft>
      <a:defRPr sz="800" kern="1200">
        <a:solidFill>
          <a:schemeClr val="tx1"/>
        </a:solidFill>
        <a:latin typeface="Franklin Gothic Book" pitchFamily="-112" charset="0"/>
        <a:ea typeface="ＭＳ Ｐゴシック" pitchFamily="-112" charset="-128"/>
        <a:cs typeface="+mn-cs"/>
      </a:defRPr>
    </a:lvl2pPr>
    <a:lvl3pPr marL="914400" algn="l" rtl="0" fontAlgn="base">
      <a:spcBef>
        <a:spcPct val="20000"/>
      </a:spcBef>
      <a:spcAft>
        <a:spcPct val="0"/>
      </a:spcAft>
      <a:defRPr sz="800" kern="1200">
        <a:solidFill>
          <a:schemeClr val="tx1"/>
        </a:solidFill>
        <a:latin typeface="Franklin Gothic Book" pitchFamily="-112" charset="0"/>
        <a:ea typeface="ＭＳ Ｐゴシック" pitchFamily="-112" charset="-128"/>
        <a:cs typeface="+mn-cs"/>
      </a:defRPr>
    </a:lvl3pPr>
    <a:lvl4pPr marL="1371600" algn="l" rtl="0" fontAlgn="base">
      <a:spcBef>
        <a:spcPct val="20000"/>
      </a:spcBef>
      <a:spcAft>
        <a:spcPct val="0"/>
      </a:spcAft>
      <a:defRPr sz="800" kern="1200">
        <a:solidFill>
          <a:schemeClr val="tx1"/>
        </a:solidFill>
        <a:latin typeface="Franklin Gothic Book" pitchFamily="-112" charset="0"/>
        <a:ea typeface="ＭＳ Ｐゴシック" pitchFamily="-112" charset="-128"/>
        <a:cs typeface="+mn-cs"/>
      </a:defRPr>
    </a:lvl4pPr>
    <a:lvl5pPr marL="1828800" algn="l" rtl="0" fontAlgn="base">
      <a:spcBef>
        <a:spcPct val="20000"/>
      </a:spcBef>
      <a:spcAft>
        <a:spcPct val="0"/>
      </a:spcAft>
      <a:defRPr sz="800" kern="1200">
        <a:solidFill>
          <a:schemeClr val="tx1"/>
        </a:solidFill>
        <a:latin typeface="Franklin Gothic Book" pitchFamily="-112" charset="0"/>
        <a:ea typeface="ＭＳ Ｐゴシック" pitchFamily="-112" charset="-128"/>
        <a:cs typeface="+mn-cs"/>
      </a:defRPr>
    </a:lvl5pPr>
    <a:lvl6pPr marL="2286000" algn="l" defTabSz="914400" rtl="0" eaLnBrk="1" latinLnBrk="0" hangingPunct="1">
      <a:defRPr sz="800" kern="1200">
        <a:solidFill>
          <a:schemeClr val="tx1"/>
        </a:solidFill>
        <a:latin typeface="Franklin Gothic Book" pitchFamily="-112" charset="0"/>
        <a:ea typeface="ＭＳ Ｐゴシック" pitchFamily="-112" charset="-128"/>
        <a:cs typeface="+mn-cs"/>
      </a:defRPr>
    </a:lvl6pPr>
    <a:lvl7pPr marL="2743200" algn="l" defTabSz="914400" rtl="0" eaLnBrk="1" latinLnBrk="0" hangingPunct="1">
      <a:defRPr sz="800" kern="1200">
        <a:solidFill>
          <a:schemeClr val="tx1"/>
        </a:solidFill>
        <a:latin typeface="Franklin Gothic Book" pitchFamily="-112" charset="0"/>
        <a:ea typeface="ＭＳ Ｐゴシック" pitchFamily="-112" charset="-128"/>
        <a:cs typeface="+mn-cs"/>
      </a:defRPr>
    </a:lvl7pPr>
    <a:lvl8pPr marL="3200400" algn="l" defTabSz="914400" rtl="0" eaLnBrk="1" latinLnBrk="0" hangingPunct="1">
      <a:defRPr sz="800" kern="1200">
        <a:solidFill>
          <a:schemeClr val="tx1"/>
        </a:solidFill>
        <a:latin typeface="Franklin Gothic Book" pitchFamily="-112" charset="0"/>
        <a:ea typeface="ＭＳ Ｐゴシック" pitchFamily="-112" charset="-128"/>
        <a:cs typeface="+mn-cs"/>
      </a:defRPr>
    </a:lvl8pPr>
    <a:lvl9pPr marL="3657600" algn="l" defTabSz="914400" rtl="0" eaLnBrk="1" latinLnBrk="0" hangingPunct="1">
      <a:defRPr sz="800" kern="1200">
        <a:solidFill>
          <a:schemeClr val="tx1"/>
        </a:solidFill>
        <a:latin typeface="Franklin Gothic Book" pitchFamily="-112"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3" autoAdjust="0"/>
    <p:restoredTop sz="94652" autoAdjust="0"/>
  </p:normalViewPr>
  <p:slideViewPr>
    <p:cSldViewPr>
      <p:cViewPr>
        <p:scale>
          <a:sx n="50" d="100"/>
          <a:sy n="50" d="100"/>
        </p:scale>
        <p:origin x="-76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6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4205B0F1-F8A4-4B91-84C5-D8E031EA0EFC}" type="datetime1">
              <a:rPr lang="en-US"/>
              <a:pPr>
                <a:defRPr/>
              </a:pPr>
              <a:t>5/1/2012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420E69A-77D6-48FF-893C-B1989DC4F54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01E621E7-747B-4237-AC3F-AC26100BC901}" type="datetime1">
              <a:rPr lang="en-US"/>
              <a:pPr>
                <a:defRPr/>
              </a:pPr>
              <a:t>5/1/2012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C482609-A81A-4BB6-9720-B063B68E96F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a:ln/>
        </p:spPr>
      </p:sp>
      <p:sp>
        <p:nvSpPr>
          <p:cNvPr id="263170"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ln/>
        </p:spPr>
        <p:txBody>
          <a:bodyPr>
            <a:normAutofit fontScale="55000" lnSpcReduction="20000"/>
          </a:bodyPr>
          <a:lstStyle/>
          <a:p>
            <a:pPr>
              <a:defRPr/>
            </a:pPr>
            <a:r>
              <a:rPr lang="en-US" dirty="0" smtClean="0"/>
              <a:t>Main Purpose of Presentation Today</a:t>
            </a:r>
          </a:p>
          <a:p>
            <a:pPr>
              <a:defRPr/>
            </a:pPr>
            <a:endParaRPr lang="en-US" dirty="0" smtClean="0"/>
          </a:p>
          <a:p>
            <a:pPr marL="224325" indent="-224325">
              <a:buFontTx/>
              <a:buAutoNum type="arabicPeriod"/>
              <a:defRPr/>
            </a:pPr>
            <a:r>
              <a:rPr lang="en-US" dirty="0" smtClean="0"/>
              <a:t>Educate with credible information</a:t>
            </a:r>
          </a:p>
          <a:p>
            <a:pPr marL="224325" indent="-224325">
              <a:buFontTx/>
              <a:buAutoNum type="arabicPeriod"/>
              <a:defRPr/>
            </a:pPr>
            <a:endParaRPr lang="en-US" dirty="0" smtClean="0"/>
          </a:p>
          <a:p>
            <a:pPr marL="224325" indent="-224325">
              <a:buFontTx/>
              <a:buAutoNum type="arabicPeriod"/>
              <a:defRPr/>
            </a:pPr>
            <a:r>
              <a:rPr lang="en-US" dirty="0" smtClean="0"/>
              <a:t>Clear up any misinformation that may be floating around </a:t>
            </a:r>
          </a:p>
          <a:p>
            <a:pPr marL="224325" indent="-224325">
              <a:buFontTx/>
              <a:buAutoNum type="arabicPeriod"/>
              <a:defRPr/>
            </a:pPr>
            <a:endParaRPr lang="en-US" dirty="0" smtClean="0"/>
          </a:p>
          <a:p>
            <a:pPr marL="224325" indent="-224325">
              <a:buFontTx/>
              <a:buAutoNum type="arabicPeriod"/>
              <a:defRPr/>
            </a:pPr>
            <a:r>
              <a:rPr lang="en-US" dirty="0" smtClean="0"/>
              <a:t>Explain the Coast Guard’s planning efforts following Deepwater Horizon</a:t>
            </a:r>
          </a:p>
          <a:p>
            <a:pPr marL="224325" indent="-224325">
              <a:buFontTx/>
              <a:buAutoNum type="arabicPeriod"/>
              <a:defRPr/>
            </a:pPr>
            <a:endParaRPr lang="en-US" dirty="0" smtClean="0"/>
          </a:p>
          <a:p>
            <a:pPr marL="224325" indent="-224325">
              <a:buFontTx/>
              <a:buAutoNum type="arabicPeriod"/>
              <a:defRPr/>
            </a:pPr>
            <a:r>
              <a:rPr lang="en-US" dirty="0" smtClean="0"/>
              <a:t>Explain how a response to a major oil spill in the Florida Straits will be different than the Deepwater Horizon response</a:t>
            </a:r>
          </a:p>
          <a:p>
            <a:pPr marL="224325" indent="-224325">
              <a:buFontTx/>
              <a:buAutoNum type="arabicPeriod"/>
              <a:defRPr/>
            </a:pPr>
            <a:endParaRPr lang="en-US" dirty="0" smtClean="0"/>
          </a:p>
          <a:p>
            <a:pPr marL="224325" indent="-224325">
              <a:defRPr/>
            </a:pPr>
            <a:endParaRPr lang="en-US" dirty="0" smtClean="0"/>
          </a:p>
          <a:p>
            <a:pPr marL="224325" indent="-224325">
              <a:defRPr/>
            </a:pPr>
            <a:r>
              <a:rPr lang="en-US" dirty="0" smtClean="0"/>
              <a:t>** Note ** The rig pictured on this opening slide is the </a:t>
            </a:r>
            <a:r>
              <a:rPr lang="en-US" dirty="0" err="1" smtClean="0"/>
              <a:t>Scarabeo</a:t>
            </a:r>
            <a:r>
              <a:rPr lang="en-US" dirty="0" smtClean="0"/>
              <a:t> 9, which started drilling about 16 miles north of Havana on January 31, 2012</a:t>
            </a:r>
          </a:p>
          <a:p>
            <a:pPr marL="224325" indent="-224325">
              <a:defRPr/>
            </a:pPr>
            <a:endParaRPr lang="en-US" dirty="0" smtClean="0"/>
          </a:p>
          <a:p>
            <a:pPr marL="224325" indent="-224325">
              <a:defRPr/>
            </a:pPr>
            <a:endParaRPr lang="en-US" dirty="0" smtClean="0"/>
          </a:p>
          <a:p>
            <a:pPr marL="224325" indent="-224325">
              <a:defRPr/>
            </a:pPr>
            <a:r>
              <a:rPr lang="en-US" dirty="0" smtClean="0"/>
              <a:t>FIVE OVERARCHING ISSUES THAT NEED TO BE WORKED INTO PRESENTATION</a:t>
            </a:r>
          </a:p>
          <a:p>
            <a:pPr marL="224325" indent="-224325">
              <a:defRPr/>
            </a:pPr>
            <a:endParaRPr lang="en-US" dirty="0" smtClean="0"/>
          </a:p>
          <a:p>
            <a:pPr marL="224325" indent="-224325">
              <a:buFontTx/>
              <a:buAutoNum type="arabicPeriod"/>
              <a:defRPr/>
            </a:pPr>
            <a:r>
              <a:rPr lang="en-US" dirty="0" smtClean="0"/>
              <a:t>Coast Guard planning efforts have involved multiple federal, state and local government agencies as well as industry interests and academia across the State of Florida</a:t>
            </a:r>
          </a:p>
          <a:p>
            <a:pPr marL="224325" indent="-224325">
              <a:buFontTx/>
              <a:buAutoNum type="arabicPeriod"/>
              <a:defRPr/>
            </a:pPr>
            <a:endParaRPr lang="en-US" dirty="0" smtClean="0"/>
          </a:p>
          <a:p>
            <a:pPr marL="224325" indent="-224325">
              <a:buFontTx/>
              <a:buAutoNum type="arabicPeriod"/>
              <a:defRPr/>
            </a:pPr>
            <a:r>
              <a:rPr lang="en-US" dirty="0" smtClean="0"/>
              <a:t>Coast Guard has received the licenses required for us to respond to an oil spill in the Cuban EEZ, these licenses also include companies the Coast Guard hires to respond and does so under the direction of the </a:t>
            </a:r>
            <a:r>
              <a:rPr lang="en-US" dirty="0" err="1" smtClean="0"/>
              <a:t>FOSC</a:t>
            </a:r>
            <a:endParaRPr lang="en-US" dirty="0" smtClean="0"/>
          </a:p>
          <a:p>
            <a:pPr marL="224325" indent="-224325">
              <a:buFontTx/>
              <a:buAutoNum type="arabicPeriod"/>
              <a:defRPr/>
            </a:pPr>
            <a:endParaRPr lang="en-US" dirty="0" smtClean="0"/>
          </a:p>
          <a:p>
            <a:pPr marL="224325" indent="-224325">
              <a:buFontTx/>
              <a:buAutoNum type="arabicPeriod"/>
              <a:defRPr/>
            </a:pPr>
            <a:r>
              <a:rPr lang="en-US" dirty="0" smtClean="0"/>
              <a:t>Coast Guard is part of the governments efforts in a multi-lateral international forum with other countries on the issue of offshore drilling prevention and response issues.  Other countries include Mexico, Jamaica, The Bahamas, Cuba and other nations contemplating offshore oil and gas exploration.  IMPORTANT NOTE – EMPHASIS SHOULD BE ON MULTI-LATERAL; THE US </a:t>
            </a:r>
            <a:r>
              <a:rPr lang="en-US" dirty="0" err="1" smtClean="0"/>
              <a:t>GOVT</a:t>
            </a:r>
            <a:r>
              <a:rPr lang="en-US" dirty="0" smtClean="0"/>
              <a:t> IS NOT IN BI-LATERAL DISCUSSIONS WITH CUBA.</a:t>
            </a:r>
          </a:p>
          <a:p>
            <a:pPr marL="224325" indent="-224325">
              <a:buFontTx/>
              <a:buAutoNum type="arabicPeriod"/>
              <a:defRPr/>
            </a:pPr>
            <a:endParaRPr lang="en-US" dirty="0" smtClean="0"/>
          </a:p>
          <a:p>
            <a:pPr marL="224325" indent="-224325">
              <a:buFontTx/>
              <a:buAutoNum type="arabicPeriod"/>
              <a:defRPr/>
            </a:pPr>
            <a:r>
              <a:rPr lang="en-US" dirty="0" smtClean="0"/>
              <a:t>An oil spill in the Florida Straits will move the oil quickly and threaten U.S. waters and shoreline.  The exact impact on the shore will be completely dependent on the surface currents and winds in place at the time.  While it is not expected the Florida Keys or Shoreline will be inundated with oil, </a:t>
            </a:r>
            <a:r>
              <a:rPr lang="en-US" dirty="0" err="1" smtClean="0"/>
              <a:t>eposodic</a:t>
            </a:r>
            <a:r>
              <a:rPr lang="en-US" dirty="0" smtClean="0"/>
              <a:t> oiling of the shoreline is certainly a possible scenario.</a:t>
            </a:r>
          </a:p>
          <a:p>
            <a:pPr marL="224325" indent="-224325">
              <a:buFontTx/>
              <a:buAutoNum type="arabicPeriod"/>
              <a:defRPr/>
            </a:pPr>
            <a:endParaRPr lang="en-US" dirty="0" smtClean="0"/>
          </a:p>
          <a:p>
            <a:pPr marL="224325" indent="-224325">
              <a:buFontTx/>
              <a:buAutoNum type="arabicPeriod"/>
              <a:defRPr/>
            </a:pPr>
            <a:r>
              <a:rPr lang="en-US" dirty="0" smtClean="0"/>
              <a:t>Coast Guard response efforts will be to minimize the long term environmental and economic impacts throughout the region.  Focus will be on protecting the tidal inlets to keep oil from getting past barrier islands and into the bays, estuaries and tidal marshes which are very sensitive to long term impacts of oiling.  </a:t>
            </a:r>
          </a:p>
        </p:txBody>
      </p:sp>
      <p:sp>
        <p:nvSpPr>
          <p:cNvPr id="4" name="Slide Number Placeholder 3"/>
          <p:cNvSpPr>
            <a:spLocks noGrp="1"/>
          </p:cNvSpPr>
          <p:nvPr>
            <p:ph type="sldNum" sz="quarter" idx="5"/>
          </p:nvPr>
        </p:nvSpPr>
        <p:spPr/>
        <p:txBody>
          <a:bodyPr/>
          <a:lstStyle/>
          <a:p>
            <a:pPr>
              <a:defRPr/>
            </a:pPr>
            <a:fld id="{04EEBC71-C8D8-4778-BA90-1799FD549888}" type="slidenum">
              <a:rPr lang="en-US" smtClean="0"/>
              <a:pPr>
                <a:defRPr/>
              </a:pPr>
              <a:t>38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r>
              <a:rPr lang="en-US" smtClean="0"/>
              <a:t>The grey blocks shown are the lease blocks currently leased by the governments of Cuba and the Bahamas to oil and gas companies for exploration</a:t>
            </a:r>
          </a:p>
          <a:p>
            <a:endParaRPr lang="en-US" smtClean="0"/>
          </a:p>
          <a:p>
            <a:r>
              <a:rPr lang="en-US" smtClean="0"/>
              <a:t>The U.S. Gulf of Mexico looks much like this as well with it chopped up into lease blocks for companies to explore and produce oil and gas products</a:t>
            </a:r>
          </a:p>
          <a:p>
            <a:endParaRPr lang="en-US" smtClean="0"/>
          </a:p>
          <a:p>
            <a:r>
              <a:rPr lang="en-US" smtClean="0"/>
              <a:t>Generally there is a ban on offshore drilling 125 miles off Florida’s west coast</a:t>
            </a:r>
          </a:p>
          <a:p>
            <a:endParaRPr lang="en-US" smtClean="0"/>
          </a:p>
          <a:p>
            <a:r>
              <a:rPr lang="en-US" smtClean="0"/>
              <a:t>If asked the Eastern Gap is very deep water that falls outside of all countries (Cuba, Mexico, US) EEZs and is truly international waters</a:t>
            </a:r>
          </a:p>
        </p:txBody>
      </p:sp>
      <p:sp>
        <p:nvSpPr>
          <p:cNvPr id="4" name="Slide Number Placeholder 3"/>
          <p:cNvSpPr>
            <a:spLocks noGrp="1"/>
          </p:cNvSpPr>
          <p:nvPr>
            <p:ph type="sldNum" sz="quarter" idx="5"/>
          </p:nvPr>
        </p:nvSpPr>
        <p:spPr/>
        <p:txBody>
          <a:bodyPr/>
          <a:lstStyle/>
          <a:p>
            <a:pPr>
              <a:defRPr/>
            </a:pPr>
            <a:fld id="{472F2593-C6F1-44A6-8319-2BE22F1BCF11}" type="slidenum">
              <a:rPr lang="en-US" smtClean="0"/>
              <a:pPr>
                <a:defRPr/>
              </a:pPr>
              <a:t>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r>
              <a:rPr lang="en-US" smtClean="0"/>
              <a:t>Leases held by Bahamas Petroleum Company and two other United Kingdom companies</a:t>
            </a:r>
          </a:p>
          <a:p>
            <a:endParaRPr lang="en-US" smtClean="0"/>
          </a:p>
          <a:p>
            <a:r>
              <a:rPr lang="en-US" smtClean="0"/>
              <a:t>Currently Bahamian Law does not allow offshore drilling  -  banned since the Deepwater Horizon Incident in 2010</a:t>
            </a:r>
          </a:p>
          <a:p>
            <a:endParaRPr lang="en-US" smtClean="0"/>
          </a:p>
          <a:p>
            <a:r>
              <a:rPr lang="en-US" smtClean="0"/>
              <a:t>The Bahamas is working on developing the proper governance to effectively monitor oil exploration; expected to have this in place some time in 2012, even with this government would still have to lift the ban on drilling.</a:t>
            </a:r>
          </a:p>
          <a:p>
            <a:endParaRPr lang="en-US" smtClean="0"/>
          </a:p>
          <a:p>
            <a:r>
              <a:rPr lang="en-US" smtClean="0"/>
              <a:t>Recently (October 2011) signed agreement with Cuba and Bahamas over sharing of undersea resources could lead way to commencing drilling</a:t>
            </a:r>
          </a:p>
          <a:p>
            <a:endParaRPr lang="en-US" smtClean="0"/>
          </a:p>
        </p:txBody>
      </p:sp>
      <p:sp>
        <p:nvSpPr>
          <p:cNvPr id="4" name="Slide Number Placeholder 3"/>
          <p:cNvSpPr>
            <a:spLocks noGrp="1"/>
          </p:cNvSpPr>
          <p:nvPr>
            <p:ph type="sldNum" sz="quarter" idx="5"/>
          </p:nvPr>
        </p:nvSpPr>
        <p:spPr/>
        <p:txBody>
          <a:bodyPr/>
          <a:lstStyle/>
          <a:p>
            <a:pPr>
              <a:defRPr/>
            </a:pPr>
            <a:fld id="{0311DE1B-D018-4FC1-8FB5-9FF6EEA73545}" type="slidenum">
              <a:rPr lang="en-US" smtClean="0"/>
              <a:pPr>
                <a:defRPr/>
              </a:pPr>
              <a:t>40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r>
              <a:rPr lang="en-US" smtClean="0"/>
              <a:t>Most companies shown have very little interaction with U.S. regulators (Repsol is lone exception)</a:t>
            </a:r>
          </a:p>
          <a:p>
            <a:endParaRPr lang="en-US" smtClean="0"/>
          </a:p>
          <a:p>
            <a:r>
              <a:rPr lang="en-US" smtClean="0"/>
              <a:t>These companies all do offshore drilling in other parts of the world and most to deepwater drilling like will be done off the coast of Cuba.</a:t>
            </a:r>
          </a:p>
          <a:p>
            <a:endParaRPr lang="en-US" smtClean="0"/>
          </a:p>
          <a:p>
            <a:r>
              <a:rPr lang="en-US" smtClean="0"/>
              <a:t>All are national oil and gas companies (owned by their countries); Repsol is again the lone exception.</a:t>
            </a:r>
          </a:p>
          <a:p>
            <a:r>
              <a:rPr lang="en-US" smtClean="0"/>
              <a:t>Statoil – Norway</a:t>
            </a:r>
          </a:p>
          <a:p>
            <a:r>
              <a:rPr lang="en-US" smtClean="0"/>
              <a:t>PDVSA – Venezuela</a:t>
            </a:r>
          </a:p>
          <a:p>
            <a:r>
              <a:rPr lang="en-US" smtClean="0"/>
              <a:t>Petronas Carigali – Malaysian</a:t>
            </a:r>
          </a:p>
          <a:p>
            <a:r>
              <a:rPr lang="en-US" smtClean="0"/>
              <a:t>ONGC – Indian</a:t>
            </a:r>
          </a:p>
          <a:p>
            <a:r>
              <a:rPr lang="en-US" smtClean="0"/>
              <a:t>Sonangol – Angolan</a:t>
            </a:r>
          </a:p>
          <a:p>
            <a:r>
              <a:rPr lang="en-US" smtClean="0"/>
              <a:t>Lukoil – Russian</a:t>
            </a:r>
          </a:p>
          <a:p>
            <a:r>
              <a:rPr lang="en-US" smtClean="0"/>
              <a:t>PetroVietnam – Vietnam</a:t>
            </a:r>
          </a:p>
          <a:p>
            <a:r>
              <a:rPr lang="en-US" smtClean="0"/>
              <a:t>Gasprom – Russian</a:t>
            </a:r>
          </a:p>
          <a:p>
            <a:endParaRPr lang="en-US" smtClean="0"/>
          </a:p>
          <a:p>
            <a:r>
              <a:rPr lang="en-US" smtClean="0"/>
              <a:t>**Note** Block  N37 (Petrobras – Brazilian National Oil and Gas Company) has released their interest on this block and does not plan on drilling in Cuban Waters</a:t>
            </a:r>
          </a:p>
          <a:p>
            <a:endParaRPr lang="en-US" smtClean="0"/>
          </a:p>
          <a:p>
            <a:r>
              <a:rPr lang="en-US" smtClean="0"/>
              <a:t>COOC – One of China’s National Oil and Gas Companies – They have been negotiating with Cuba for an offshore lease but have not actually signed anything….so China is not drilling off Cuba.</a:t>
            </a:r>
          </a:p>
          <a:p>
            <a:endParaRPr lang="en-US" smtClean="0"/>
          </a:p>
          <a:p>
            <a:r>
              <a:rPr lang="en-US" smtClean="0"/>
              <a:t>Repsol – First driller – currently drilling in block N25 – Fast Facts</a:t>
            </a:r>
          </a:p>
          <a:p>
            <a:pPr>
              <a:buFontTx/>
              <a:buChar char="-"/>
            </a:pPr>
            <a:r>
              <a:rPr lang="en-US" smtClean="0"/>
              <a:t>  Publically traded Spanish Company</a:t>
            </a:r>
          </a:p>
          <a:p>
            <a:pPr>
              <a:buFontTx/>
              <a:buChar char="-"/>
            </a:pPr>
            <a:r>
              <a:rPr lang="en-US" smtClean="0"/>
              <a:t>  Has offshore leases in US Gulf of Mexico and Alaska</a:t>
            </a:r>
          </a:p>
          <a:p>
            <a:pPr>
              <a:buFontTx/>
              <a:buChar char="-"/>
            </a:pPr>
            <a:r>
              <a:rPr lang="en-US" smtClean="0"/>
              <a:t>  They have been cooperating with US Govt for more than a year and provided information regarding their spill response plan, drill plan, etc.  Generally all are in accordance with U.S. standards</a:t>
            </a:r>
          </a:p>
          <a:p>
            <a:pPr>
              <a:buFontTx/>
              <a:buChar char="-"/>
            </a:pPr>
            <a:r>
              <a:rPr lang="en-US" smtClean="0"/>
              <a:t>  They have made it clear they intend to comply with U.S. law – although not bound to at all.</a:t>
            </a:r>
          </a:p>
          <a:p>
            <a:endParaRPr lang="en-US" smtClean="0"/>
          </a:p>
        </p:txBody>
      </p:sp>
      <p:sp>
        <p:nvSpPr>
          <p:cNvPr id="4" name="Slide Number Placeholder 3"/>
          <p:cNvSpPr>
            <a:spLocks noGrp="1"/>
          </p:cNvSpPr>
          <p:nvPr>
            <p:ph type="sldNum" sz="quarter" idx="5"/>
          </p:nvPr>
        </p:nvSpPr>
        <p:spPr/>
        <p:txBody>
          <a:bodyPr/>
          <a:lstStyle/>
          <a:p>
            <a:pPr>
              <a:defRPr/>
            </a:pPr>
            <a:fld id="{39200DA1-9C70-4E5F-90B5-D5C2DD90982B}" type="slidenum">
              <a:rPr lang="en-US" smtClean="0"/>
              <a:pPr>
                <a:defRPr/>
              </a:pPr>
              <a:t>41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p>
            <a:pPr>
              <a:defRPr/>
            </a:pPr>
            <a:fld id="{F099CCD5-935B-46F5-B0B5-A6E1205E6807}" type="slidenum">
              <a:rPr lang="en-US" smtClean="0"/>
              <a:pPr>
                <a:defRPr/>
              </a:pPr>
              <a:t>42</a:t>
            </a:fld>
            <a:endParaRPr lang="en-US" dirty="0" smtClean="0"/>
          </a:p>
        </p:txBody>
      </p:sp>
      <p:sp>
        <p:nvSpPr>
          <p:cNvPr id="23555" name="Rectangle 2"/>
          <p:cNvSpPr>
            <a:spLocks noGrp="1" noRot="1" noChangeAspect="1" noChangeArrowheads="1" noTextEdit="1"/>
          </p:cNvSpPr>
          <p:nvPr>
            <p:ph type="sldImg"/>
          </p:nvPr>
        </p:nvSpPr>
        <p:spPr>
          <a:xfrm>
            <a:off x="1082675" y="315913"/>
            <a:ext cx="4694238" cy="3521075"/>
          </a:xfrm>
          <a:ln/>
        </p:spPr>
      </p:sp>
      <p:sp>
        <p:nvSpPr>
          <p:cNvPr id="23556" name="Rectangle 3"/>
          <p:cNvSpPr>
            <a:spLocks noGrp="1" noChangeArrowheads="1"/>
          </p:cNvSpPr>
          <p:nvPr>
            <p:ph type="body" idx="1"/>
          </p:nvPr>
        </p:nvSpPr>
        <p:spPr>
          <a:xfrm>
            <a:off x="917817" y="4735956"/>
            <a:ext cx="5582995" cy="3973954"/>
          </a:xfrm>
          <a:noFill/>
          <a:ln/>
        </p:spPr>
        <p:txBody>
          <a:bodyPr/>
          <a:lstStyle/>
          <a:p>
            <a:r>
              <a:rPr lang="en-US" smtClean="0"/>
              <a:t>Main purpose of this slide is to familiarize with the first drill site</a:t>
            </a:r>
          </a:p>
          <a:p>
            <a:endParaRPr lang="en-US" smtClean="0"/>
          </a:p>
          <a:p>
            <a:r>
              <a:rPr lang="en-US" smtClean="0"/>
              <a:t>Important to note the water depth is just slightly deeper than Deepwater Horizon</a:t>
            </a:r>
          </a:p>
          <a:p>
            <a:endParaRPr lang="en-US" smtClean="0"/>
          </a:p>
          <a:p>
            <a:r>
              <a:rPr lang="en-US" smtClean="0"/>
              <a:t>The worst case discharge of Deepwater Horizon was over 150,000 barrels per day but only discharged about 57,000 barrels per day during incident</a:t>
            </a:r>
          </a:p>
          <a:p>
            <a:endParaRPr lang="en-US" smtClean="0"/>
          </a:p>
          <a:p>
            <a:r>
              <a:rPr lang="en-US" smtClean="0"/>
              <a:t>**Note** The Yamagua – 1 is the site of the 2004 exploratory well drilled by Repsol in 2004 without any incident and much less fan fare</a:t>
            </a:r>
          </a:p>
          <a:p>
            <a:endParaRPr lang="en-US" smtClean="0"/>
          </a:p>
          <a:p>
            <a:endParaRPr lang="en-US" smtClean="0"/>
          </a:p>
          <a:p>
            <a:pPr>
              <a:buFontTx/>
              <a:buChar char="•"/>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smtClean="0"/>
              <a:t>Extensive planning efforts over the past year involving federal, state and local governments as well as industry and academia in revising regional and local (Area Contingency Plans)</a:t>
            </a:r>
          </a:p>
          <a:p>
            <a:endParaRPr lang="en-US" smtClean="0"/>
          </a:p>
          <a:p>
            <a:r>
              <a:rPr lang="en-US" smtClean="0"/>
              <a:t>Developed new Geographic Response Plans and Tidal Inlet Protection Plans</a:t>
            </a:r>
          </a:p>
          <a:p>
            <a:endParaRPr lang="en-US" smtClean="0"/>
          </a:p>
          <a:p>
            <a:r>
              <a:rPr lang="en-US" smtClean="0"/>
              <a:t>All updates in planning, prevention, and response based on the numerous lessons learned from the Deepwater Horizon response</a:t>
            </a:r>
          </a:p>
          <a:p>
            <a:endParaRPr lang="en-US" smtClean="0"/>
          </a:p>
          <a:p>
            <a:r>
              <a:rPr lang="en-US" smtClean="0"/>
              <a:t>Numerous reports indicate that US govt and US companies could not respond (due to embargo) to a spill in Cuban waters…this has changed.</a:t>
            </a:r>
          </a:p>
          <a:p>
            <a:endParaRPr lang="en-US" smtClean="0"/>
          </a:p>
          <a:p>
            <a:r>
              <a:rPr lang="en-US" smtClean="0"/>
              <a:t>In December 2011 the Coast Guard was issued a license by the Department of Treasury (Office of Foreign Asset Control) and Department of Commerce (Bureau of Industry Standards) that authorizes the following:</a:t>
            </a:r>
          </a:p>
          <a:p>
            <a:pPr>
              <a:buFontTx/>
              <a:buChar char="-"/>
            </a:pPr>
            <a:r>
              <a:rPr lang="en-US" smtClean="0"/>
              <a:t>  Coast Guard can respond to an oil spill in the Cuban EEZ if the spill threatens US national economic or environmental interests</a:t>
            </a:r>
          </a:p>
          <a:p>
            <a:pPr>
              <a:buFontTx/>
              <a:buChar char="-"/>
            </a:pPr>
            <a:r>
              <a:rPr lang="en-US" smtClean="0"/>
              <a:t>  The CG license will also cover an US company that responds while working under the direction of the FOSC</a:t>
            </a:r>
          </a:p>
          <a:p>
            <a:pPr>
              <a:buFontTx/>
              <a:buChar char="-"/>
            </a:pPr>
            <a:r>
              <a:rPr lang="en-US" smtClean="0"/>
              <a:t>  This allows to the CG to respond with all tactics and capabilities if necessary to spill in the Cuban EEZ</a:t>
            </a:r>
          </a:p>
          <a:p>
            <a:pPr>
              <a:buFontTx/>
              <a:buChar char="-"/>
            </a:pPr>
            <a:endParaRPr lang="en-US" smtClean="0"/>
          </a:p>
          <a:p>
            <a:r>
              <a:rPr lang="en-US" smtClean="0"/>
              <a:t>In addition, there are other US companies who have their own license to respond to an oil spill as well as other international oil spill response companies who can work on a spill in the Cuban EEZ</a:t>
            </a:r>
          </a:p>
          <a:p>
            <a:endParaRPr lang="en-US" smtClean="0"/>
          </a:p>
        </p:txBody>
      </p:sp>
      <p:sp>
        <p:nvSpPr>
          <p:cNvPr id="24580" name="Slide Number Placeholder 3"/>
          <p:cNvSpPr>
            <a:spLocks noGrp="1"/>
          </p:cNvSpPr>
          <p:nvPr>
            <p:ph type="sldNum" sz="quarter" idx="5"/>
          </p:nvPr>
        </p:nvSpPr>
        <p:spPr/>
        <p:txBody>
          <a:bodyPr/>
          <a:lstStyle/>
          <a:p>
            <a:pPr>
              <a:defRPr/>
            </a:pPr>
            <a:fld id="{75E6CA89-3910-41F7-84E7-068D4EF4F4BA}" type="slidenum">
              <a:rPr lang="en-US" smtClean="0"/>
              <a:pPr>
                <a:defRPr/>
              </a:pPr>
              <a:t>44</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smtClean="0">
                <a:latin typeface="Arial" charset="0"/>
              </a:rPr>
              <a:t>Offshore Response Plan developed based on the lessons learned from DWH and the nuances of dealing with oil in the offshore environment vice the near shore area</a:t>
            </a:r>
          </a:p>
          <a:p>
            <a:endParaRPr lang="en-US" smtClean="0">
              <a:latin typeface="Arial" charset="0"/>
            </a:endParaRPr>
          </a:p>
          <a:p>
            <a:r>
              <a:rPr lang="en-US" smtClean="0">
                <a:latin typeface="Arial" charset="0"/>
              </a:rPr>
              <a:t>Delineation of offshore and the near shore (Sector response) is based on equipment and capability</a:t>
            </a:r>
          </a:p>
          <a:p>
            <a:endParaRPr lang="en-US" smtClean="0">
              <a:latin typeface="Arial" charset="0"/>
            </a:endParaRPr>
          </a:p>
          <a:p>
            <a:r>
              <a:rPr lang="en-US" smtClean="0">
                <a:latin typeface="Arial" charset="0"/>
              </a:rPr>
              <a:t>Near shore response will focus on protection of inlets, and shore based environmental resources where the offshore will focus on tactics at close to the source as possible</a:t>
            </a:r>
          </a:p>
          <a:p>
            <a:endParaRPr lang="en-US" smtClean="0">
              <a:latin typeface="Arial" charset="0"/>
            </a:endParaRPr>
          </a:p>
          <a:p>
            <a:r>
              <a:rPr lang="en-US" smtClean="0">
                <a:latin typeface="Arial" charset="0"/>
              </a:rPr>
              <a:t>Offshore command will have an element dealing with the coordination of international response and engagement with other governments (including Cuba)</a:t>
            </a:r>
          </a:p>
          <a:p>
            <a:endParaRPr lang="en-US" smtClean="0">
              <a:latin typeface="Arial" charset="0"/>
            </a:endParaRPr>
          </a:p>
          <a:p>
            <a:r>
              <a:rPr lang="en-US" smtClean="0">
                <a:latin typeface="Arial" charset="0"/>
              </a:rPr>
              <a:t>This plan complements but in no way replaces the existing Area Contingency Plans, which tend to be more detailed in a near shore response  </a:t>
            </a:r>
          </a:p>
        </p:txBody>
      </p:sp>
      <p:sp>
        <p:nvSpPr>
          <p:cNvPr id="28676" name="Slide Number Placeholder 3"/>
          <p:cNvSpPr>
            <a:spLocks noGrp="1"/>
          </p:cNvSpPr>
          <p:nvPr>
            <p:ph type="sldNum" sz="quarter" idx="5"/>
          </p:nvPr>
        </p:nvSpPr>
        <p:spPr/>
        <p:txBody>
          <a:bodyPr/>
          <a:lstStyle/>
          <a:p>
            <a:pPr>
              <a:defRPr/>
            </a:pPr>
            <a:fld id="{08AB1A1B-6F65-4224-8E78-F752A7B64F86}" type="slidenum">
              <a:rPr lang="en-US" smtClean="0"/>
              <a:pPr>
                <a:defRPr/>
              </a:pPr>
              <a:t>45</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smtClean="0"/>
              <a:t>Graphic shows interface between the multiple plans</a:t>
            </a:r>
          </a:p>
          <a:p>
            <a:endParaRPr lang="en-US" smtClean="0"/>
          </a:p>
          <a:p>
            <a:r>
              <a:rPr lang="en-US" smtClean="0"/>
              <a:t>**note”” Offshore Response Plan is not redundant to the ACPs but specifically addresses different issues</a:t>
            </a:r>
          </a:p>
          <a:p>
            <a:endParaRPr lang="en-US" smtClean="0"/>
          </a:p>
          <a:p>
            <a:r>
              <a:rPr lang="en-US" smtClean="0"/>
              <a:t>Typically federal and state level response will be contained with the Unified Area Command (Miami)</a:t>
            </a:r>
          </a:p>
          <a:p>
            <a:endParaRPr lang="en-US" smtClean="0"/>
          </a:p>
          <a:p>
            <a:r>
              <a:rPr lang="en-US" smtClean="0"/>
              <a:t>Offshore Response Plan will include federal and state level engagement</a:t>
            </a:r>
          </a:p>
          <a:p>
            <a:endParaRPr lang="en-US" smtClean="0"/>
          </a:p>
          <a:p>
            <a:r>
              <a:rPr lang="en-US" smtClean="0"/>
              <a:t>Sector Incident Command Posts will be hosts for county and other local support</a:t>
            </a:r>
          </a:p>
          <a:p>
            <a:endParaRPr lang="en-US" smtClean="0"/>
          </a:p>
          <a:p>
            <a:r>
              <a:rPr lang="en-US" smtClean="0"/>
              <a:t>New plans contemplate the need for CG to fill liaison positions at State and County EOCs during a prolonged response.  However, state and local personnel at CG command posts will be encouraged…either way the importance is developing a unity of effort to eliminate redundancies and not letting things fall between the seams during a response.</a:t>
            </a:r>
          </a:p>
        </p:txBody>
      </p:sp>
      <p:sp>
        <p:nvSpPr>
          <p:cNvPr id="4" name="Slide Number Placeholder 3"/>
          <p:cNvSpPr>
            <a:spLocks noGrp="1"/>
          </p:cNvSpPr>
          <p:nvPr>
            <p:ph type="sldNum" sz="quarter" idx="5"/>
          </p:nvPr>
        </p:nvSpPr>
        <p:spPr/>
        <p:txBody>
          <a:bodyPr/>
          <a:lstStyle/>
          <a:p>
            <a:pPr>
              <a:defRPr/>
            </a:pPr>
            <a:fld id="{B0FC233B-3CCF-4014-9CCE-79F8B3B66087}" type="slidenum">
              <a:rPr lang="en-US" smtClean="0"/>
              <a:pPr>
                <a:defRPr/>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a:ln/>
        </p:spPr>
      </p:sp>
      <p:sp>
        <p:nvSpPr>
          <p:cNvPr id="263170"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46175" y="685800"/>
            <a:ext cx="4570413" cy="3429000"/>
          </a:xfrm>
          <a:ln/>
        </p:spPr>
      </p:sp>
      <p:sp>
        <p:nvSpPr>
          <p:cNvPr id="26521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279BC-7688-43FE-82F9-CD8FF4D8DEE7}" type="slidenum">
              <a:rPr lang="en-US"/>
              <a:pPr/>
              <a:t>16</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DE5274-F9CC-4F37-9CF8-6B9194E4D24B}" type="slidenum">
              <a:rPr lang="en-US"/>
              <a:pPr/>
              <a:t>17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46175" y="685800"/>
            <a:ext cx="4570413" cy="3429000"/>
          </a:xfrm>
          <a:ln/>
        </p:spPr>
      </p:sp>
      <p:sp>
        <p:nvSpPr>
          <p:cNvPr id="4915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44588" y="685800"/>
            <a:ext cx="4570412" cy="3429000"/>
          </a:xfrm>
          <a:ln/>
        </p:spPr>
      </p:sp>
      <p:sp>
        <p:nvSpPr>
          <p:cNvPr id="4301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FWClogo2007"/>
          <p:cNvPicPr>
            <a:picLocks noChangeAspect="1" noChangeArrowheads="1"/>
          </p:cNvPicPr>
          <p:nvPr/>
        </p:nvPicPr>
        <p:blipFill>
          <a:blip r:embed="rId2"/>
          <a:srcRect/>
          <a:stretch>
            <a:fillRect/>
          </a:stretch>
        </p:blipFill>
        <p:spPr bwMode="auto">
          <a:xfrm>
            <a:off x="701675" y="4830763"/>
            <a:ext cx="1143000" cy="1512887"/>
          </a:xfrm>
          <a:prstGeom prst="rect">
            <a:avLst/>
          </a:prstGeom>
          <a:noFill/>
          <a:ln w="9525">
            <a:noFill/>
            <a:miter lim="800000"/>
            <a:headEnd/>
            <a:tailEnd/>
          </a:ln>
        </p:spPr>
      </p:pic>
      <p:sp>
        <p:nvSpPr>
          <p:cNvPr id="6150" name="Rectangle 6"/>
          <p:cNvSpPr>
            <a:spLocks noGrp="1" noChangeArrowheads="1"/>
          </p:cNvSpPr>
          <p:nvPr>
            <p:ph type="ctrTitle"/>
          </p:nvPr>
        </p:nvSpPr>
        <p:spPr>
          <a:xfrm>
            <a:off x="2209800" y="4876800"/>
            <a:ext cx="6553200" cy="1066800"/>
          </a:xfrm>
        </p:spPr>
        <p:txBody>
          <a:bodyPr/>
          <a:lstStyle>
            <a:lvl1pPr>
              <a:defRPr sz="3200"/>
            </a:lvl1pPr>
          </a:lstStyle>
          <a:p>
            <a:r>
              <a:rPr lang="en-US"/>
              <a:t>Click to edit Master title style</a:t>
            </a:r>
          </a:p>
        </p:txBody>
      </p:sp>
      <p:sp>
        <p:nvSpPr>
          <p:cNvPr id="6151" name="Rectangle 7"/>
          <p:cNvSpPr>
            <a:spLocks noGrp="1" noChangeArrowheads="1"/>
          </p:cNvSpPr>
          <p:nvPr>
            <p:ph type="subTitle" idx="1"/>
          </p:nvPr>
        </p:nvSpPr>
        <p:spPr>
          <a:xfrm>
            <a:off x="2743200" y="5638800"/>
            <a:ext cx="6019800" cy="762000"/>
          </a:xfrm>
        </p:spPr>
        <p:txBody>
          <a:bodyPr/>
          <a:lstStyle>
            <a:lvl1pPr marL="0" indent="0">
              <a:buFont typeface="Wingdings" pitchFamily="-112" charset="2"/>
              <a:buNone/>
              <a:defRPr sz="2000"/>
            </a:lvl1pPr>
          </a:lstStyle>
          <a:p>
            <a:r>
              <a:rPr lang="en-US"/>
              <a:t>Click to edit Master subtitle style</a:t>
            </a:r>
          </a:p>
        </p:txBody>
      </p:sp>
      <p:sp>
        <p:nvSpPr>
          <p:cNvPr id="5" name="Slide Number Placeholder 7"/>
          <p:cNvSpPr>
            <a:spLocks noGrp="1"/>
          </p:cNvSpPr>
          <p:nvPr>
            <p:ph type="sldNum" sz="quarter" idx="10"/>
          </p:nvPr>
        </p:nvSpPr>
        <p:spPr/>
        <p:txBody>
          <a:bodyPr/>
          <a:lstStyle>
            <a:lvl1pPr>
              <a:defRPr smtClean="0"/>
            </a:lvl1pPr>
          </a:lstStyle>
          <a:p>
            <a:pPr>
              <a:defRPr/>
            </a:pPr>
            <a:fld id="{31263F75-60E1-4C4E-9A13-9BA5A4A6CBD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pPr>
              <a:defRPr/>
            </a:pPr>
            <a:fld id="{2945E985-C030-4B9F-A9F5-E12354382C4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pPr>
              <a:defRPr/>
            </a:pPr>
            <a:fld id="{B4E4FB46-9219-4EDA-9AC3-0FA9C7B199B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pPr>
              <a:defRPr/>
            </a:pPr>
            <a:fld id="{C320760D-D918-4F22-8263-253998EC493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B2F47FB6-5257-45D1-B8B2-4BED2E7900B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05400" y="1676400"/>
            <a:ext cx="3657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7"/>
          <p:cNvSpPr>
            <a:spLocks noGrp="1"/>
          </p:cNvSpPr>
          <p:nvPr>
            <p:ph type="sldNum" sz="quarter" idx="10"/>
          </p:nvPr>
        </p:nvSpPr>
        <p:spPr/>
        <p:txBody>
          <a:bodyPr/>
          <a:lstStyle>
            <a:lvl1pPr>
              <a:defRPr/>
            </a:lvl1pPr>
          </a:lstStyle>
          <a:p>
            <a:pPr>
              <a:defRPr/>
            </a:pPr>
            <a:fld id="{A6346E40-379C-4EAE-AD27-C3B1C166BDE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7"/>
          <p:cNvSpPr>
            <a:spLocks noGrp="1"/>
          </p:cNvSpPr>
          <p:nvPr>
            <p:ph type="sldNum" sz="quarter" idx="10"/>
          </p:nvPr>
        </p:nvSpPr>
        <p:spPr/>
        <p:txBody>
          <a:bodyPr/>
          <a:lstStyle>
            <a:lvl1pPr>
              <a:defRPr/>
            </a:lvl1pPr>
          </a:lstStyle>
          <a:p>
            <a:pPr>
              <a:defRPr/>
            </a:pPr>
            <a:fld id="{B4E76994-0BC2-4FB0-8C9C-22FB6B5D17C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10"/>
          </p:nvPr>
        </p:nvSpPr>
        <p:spPr/>
        <p:txBody>
          <a:bodyPr/>
          <a:lstStyle>
            <a:lvl1pPr>
              <a:defRPr/>
            </a:lvl1pPr>
          </a:lstStyle>
          <a:p>
            <a:pPr>
              <a:defRPr/>
            </a:pPr>
            <a:fld id="{86825FDE-E5FA-4E70-9EC4-BB14BB86AC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214EE778-45F6-4174-A48B-15E11481A9B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01B5B7C-AF95-47B3-8A9C-F083367C12D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67425B0-9CF8-431D-99FC-C132E7C8F74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4572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6"/>
          <p:cNvSpPr>
            <a:spLocks noGrp="1" noChangeArrowheads="1"/>
          </p:cNvSpPr>
          <p:nvPr>
            <p:ph type="body" idx="1"/>
          </p:nvPr>
        </p:nvSpPr>
        <p:spPr bwMode="auto">
          <a:xfrm>
            <a:off x="1295400" y="1676400"/>
            <a:ext cx="74676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FWClogo2007"/>
          <p:cNvPicPr>
            <a:picLocks noChangeAspect="1" noChangeArrowheads="1"/>
          </p:cNvPicPr>
          <p:nvPr userDrawn="1"/>
        </p:nvPicPr>
        <p:blipFill>
          <a:blip r:embed="rId14"/>
          <a:srcRect/>
          <a:stretch>
            <a:fillRect/>
          </a:stretch>
        </p:blipFill>
        <p:spPr bwMode="auto">
          <a:xfrm>
            <a:off x="301625" y="5861050"/>
            <a:ext cx="688975" cy="911225"/>
          </a:xfrm>
          <a:prstGeom prst="rect">
            <a:avLst/>
          </a:prstGeom>
          <a:noFill/>
          <a:ln w="9525">
            <a:noFill/>
            <a:miter lim="800000"/>
            <a:headEnd/>
            <a:tailEnd/>
          </a:ln>
        </p:spPr>
      </p:pic>
      <p:sp>
        <p:nvSpPr>
          <p:cNvPr id="8" name="Slide Number Placeholder 7"/>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b="1" smtClean="0">
                <a:solidFill>
                  <a:srgbClr val="FFFFFF"/>
                </a:solidFill>
              </a:defRPr>
            </a:lvl1pPr>
          </a:lstStyle>
          <a:p>
            <a:pPr>
              <a:defRPr/>
            </a:pPr>
            <a:fld id="{E6EEC63A-9838-4A80-B52E-E85F07320E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Century Schoolboo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Century Schoolboo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Century Schoolboo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Century Schoolboo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Century Schoolbook" pitchFamily="-112" charset="0"/>
        </a:defRPr>
      </a:lvl6pPr>
      <a:lvl7pPr marL="914400" algn="l" rtl="0" fontAlgn="base">
        <a:spcBef>
          <a:spcPct val="0"/>
        </a:spcBef>
        <a:spcAft>
          <a:spcPct val="0"/>
        </a:spcAft>
        <a:defRPr sz="4400">
          <a:solidFill>
            <a:schemeClr val="tx2"/>
          </a:solidFill>
          <a:latin typeface="Century Schoolbook" pitchFamily="-112" charset="0"/>
        </a:defRPr>
      </a:lvl7pPr>
      <a:lvl8pPr marL="1371600" algn="l" rtl="0" fontAlgn="base">
        <a:spcBef>
          <a:spcPct val="0"/>
        </a:spcBef>
        <a:spcAft>
          <a:spcPct val="0"/>
        </a:spcAft>
        <a:defRPr sz="4400">
          <a:solidFill>
            <a:schemeClr val="tx2"/>
          </a:solidFill>
          <a:latin typeface="Century Schoolbook" pitchFamily="-112" charset="0"/>
        </a:defRPr>
      </a:lvl8pPr>
      <a:lvl9pPr marL="1828800" algn="l" rtl="0" fontAlgn="base">
        <a:spcBef>
          <a:spcPct val="0"/>
        </a:spcBef>
        <a:spcAft>
          <a:spcPct val="0"/>
        </a:spcAft>
        <a:defRPr sz="4400">
          <a:solidFill>
            <a:schemeClr val="tx2"/>
          </a:solidFill>
          <a:latin typeface="Century Schoolbook" pitchFamily="-112" charset="0"/>
        </a:defRPr>
      </a:lvl9pPr>
    </p:titleStyle>
    <p:bodyStyle>
      <a:lvl1pPr marL="342900" indent="-342900" algn="l" rtl="0" eaLnBrk="0" fontAlgn="base" hangingPunct="0">
        <a:spcBef>
          <a:spcPct val="20000"/>
        </a:spcBef>
        <a:spcAft>
          <a:spcPct val="0"/>
        </a:spcAft>
        <a:buFont typeface="Wingdings" pitchFamily="-11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Font typeface="Wingdings" pitchFamily="-112" charset="2"/>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ocean.floridamarine.org/esimaps/"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ocean.floridamarine.org/esimap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hyperlink" Target="http://ocean.floridamarine.org/ac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ocean.floridamarine.org/acp/tips" TargetMode="External"/><Relationship Id="rId4" Type="http://schemas.openxmlformats.org/officeDocument/2006/relationships/hyperlink" Target="http://ocean.floridamarine.org/acpgrp"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ocean.floridamarine.org/acp" TargetMode="External"/><Relationship Id="rId2" Type="http://schemas.openxmlformats.org/officeDocument/2006/relationships/hyperlink" Target="http://atoll/arcgis2/services"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ocean.floridamarine.org/ACPGRP/GRPViewer/"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hyperlink" Target="http://ocean.floridamarine.org/acp/tips" TargetMode="External"/><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mailto:Richard.Knudsen@MyFWC.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mailto:Henry.Norris@MyFWC.com" TargetMode="External"/><Relationship Id="rId5" Type="http://schemas.openxmlformats.org/officeDocument/2006/relationships/hyperlink" Target="mailto:Teri.Dane@MyFWC.com" TargetMode="External"/><Relationship Id="rId4" Type="http://schemas.openxmlformats.org/officeDocument/2006/relationships/hyperlink" Target="mailto:Ryan.Druyor@myfwc.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body" idx="1"/>
          </p:nvPr>
        </p:nvSpPr>
        <p:spPr>
          <a:xfrm>
            <a:off x="381000" y="2514600"/>
            <a:ext cx="8229600" cy="3810000"/>
          </a:xfrm>
        </p:spPr>
        <p:txBody>
          <a:bodyPr/>
          <a:lstStyle/>
          <a:p>
            <a:pPr>
              <a:lnSpc>
                <a:spcPct val="90000"/>
              </a:lnSpc>
              <a:buFont typeface="Wingdings" pitchFamily="2" charset="2"/>
              <a:buChar char="§"/>
            </a:pPr>
            <a:r>
              <a:rPr lang="en-US" sz="2800" dirty="0" smtClean="0"/>
              <a:t>FWRI and What We Do</a:t>
            </a:r>
          </a:p>
          <a:p>
            <a:pPr>
              <a:lnSpc>
                <a:spcPct val="90000"/>
              </a:lnSpc>
              <a:buFont typeface="Wingdings" pitchFamily="2" charset="2"/>
              <a:buChar char="§"/>
            </a:pPr>
            <a:r>
              <a:rPr lang="en-US" sz="2800" dirty="0" smtClean="0"/>
              <a:t>GIS in Oil Spill Planning and Response – DWH </a:t>
            </a:r>
          </a:p>
          <a:p>
            <a:pPr>
              <a:lnSpc>
                <a:spcPct val="90000"/>
              </a:lnSpc>
              <a:buFont typeface="Wingdings" pitchFamily="2" charset="2"/>
              <a:buChar char="§"/>
            </a:pPr>
            <a:r>
              <a:rPr lang="en-US" sz="2800" dirty="0" smtClean="0"/>
              <a:t>Digital ACPs &amp; Geographic Response Plans</a:t>
            </a:r>
          </a:p>
          <a:p>
            <a:pPr>
              <a:lnSpc>
                <a:spcPct val="90000"/>
              </a:lnSpc>
              <a:buFont typeface="Wingdings" pitchFamily="2" charset="2"/>
              <a:buChar char="§"/>
            </a:pPr>
            <a:r>
              <a:rPr lang="en-US" sz="2800" dirty="0" smtClean="0"/>
              <a:t>ESI vs. GRP Maps</a:t>
            </a:r>
          </a:p>
          <a:p>
            <a:pPr>
              <a:lnSpc>
                <a:spcPct val="90000"/>
              </a:lnSpc>
              <a:buFont typeface="Wingdings" pitchFamily="2" charset="2"/>
              <a:buChar char="§"/>
            </a:pPr>
            <a:r>
              <a:rPr lang="en-US" sz="2800" dirty="0" smtClean="0"/>
              <a:t>The GRP Process &amp; ESI’s Role</a:t>
            </a:r>
          </a:p>
          <a:p>
            <a:pPr>
              <a:lnSpc>
                <a:spcPct val="90000"/>
              </a:lnSpc>
              <a:buFont typeface="Wingdings" pitchFamily="2" charset="2"/>
              <a:buChar char="§"/>
            </a:pPr>
            <a:r>
              <a:rPr lang="en-US" sz="2800" dirty="0" smtClean="0"/>
              <a:t>Pushes for ESI Updates in Florida</a:t>
            </a:r>
          </a:p>
          <a:p>
            <a:pPr>
              <a:lnSpc>
                <a:spcPct val="90000"/>
              </a:lnSpc>
              <a:buFont typeface="Wingdings" pitchFamily="2" charset="2"/>
              <a:buChar char="§"/>
            </a:pPr>
            <a:r>
              <a:rPr lang="en-US" sz="2800" dirty="0" smtClean="0"/>
              <a:t>ESI Challenges for Planning and Response</a:t>
            </a:r>
          </a:p>
          <a:p>
            <a:pPr>
              <a:lnSpc>
                <a:spcPct val="90000"/>
              </a:lnSpc>
              <a:buFont typeface="Wingdings" pitchFamily="2" charset="2"/>
              <a:buChar char="§"/>
            </a:pPr>
            <a:endParaRPr lang="en-US" sz="2800" dirty="0" smtClean="0"/>
          </a:p>
          <a:p>
            <a:pPr>
              <a:lnSpc>
                <a:spcPct val="90000"/>
              </a:lnSpc>
              <a:buFont typeface="Wingdings" pitchFamily="2" charset="2"/>
              <a:buChar char="§"/>
            </a:pPr>
            <a:endParaRPr lang="en-US" sz="2800" dirty="0" smtClean="0"/>
          </a:p>
          <a:p>
            <a:pPr>
              <a:lnSpc>
                <a:spcPct val="90000"/>
              </a:lnSpc>
            </a:pPr>
            <a:endParaRPr lang="en-US" sz="2800" dirty="0" smtClean="0"/>
          </a:p>
        </p:txBody>
      </p:sp>
      <p:sp>
        <p:nvSpPr>
          <p:cNvPr id="4" name="Rectangle 2"/>
          <p:cNvSpPr txBox="1">
            <a:spLocks noChangeArrowheads="1"/>
          </p:cNvSpPr>
          <p:nvPr/>
        </p:nvSpPr>
        <p:spPr bwMode="auto">
          <a:xfrm>
            <a:off x="-304800" y="533400"/>
            <a:ext cx="5257800" cy="1981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spcBef>
                <a:spcPct val="0"/>
              </a:spcBef>
              <a:defRPr/>
            </a:pPr>
            <a:r>
              <a:rPr kumimoji="0" lang="en-US" sz="2800" b="1"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t/>
            </a:r>
            <a:br>
              <a:rPr kumimoji="0" lang="en-US" sz="2800" b="1"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br>
            <a:r>
              <a:rPr lang="en-US" sz="2800" b="1" dirty="0" smtClean="0"/>
              <a:t>Use of ESI Atlases/Data in Contingency Planning and Response</a:t>
            </a:r>
            <a:endParaRPr kumimoji="0" lang="en-US" sz="2800" b="1" i="0" u="none" strike="noStrike" kern="0" cap="none" spc="0" normalizeH="0" baseline="0" noProof="0" dirty="0" smtClean="0">
              <a:ln>
                <a:noFill/>
              </a:ln>
              <a:solidFill>
                <a:schemeClr val="tx2"/>
              </a:solidFill>
              <a:effectLst/>
              <a:uLnTx/>
              <a:uFillTx/>
              <a:latin typeface="+mn-lt"/>
              <a:ea typeface="ＭＳ Ｐゴシック" pitchFamily="-112" charset="-128"/>
              <a:cs typeface="ＭＳ Ｐゴシック" pitchFamily="-112"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t/>
            </a:r>
            <a:br>
              <a:rPr kumimoji="0" lang="en-US" sz="2800" b="1"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br>
            <a:endParaRPr kumimoji="0" lang="en-US" sz="2800" b="1"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endParaRPr>
          </a:p>
        </p:txBody>
      </p:sp>
      <p:sp>
        <p:nvSpPr>
          <p:cNvPr id="7" name="Rectangle 3"/>
          <p:cNvSpPr txBox="1">
            <a:spLocks noChangeArrowheads="1"/>
          </p:cNvSpPr>
          <p:nvPr/>
        </p:nvSpPr>
        <p:spPr bwMode="auto">
          <a:xfrm>
            <a:off x="4800600" y="5715000"/>
            <a:ext cx="43434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 Richard Knudsen - May 1, 2012</a:t>
            </a:r>
          </a:p>
          <a:p>
            <a:pPr marL="342900" marR="0" lvl="0" indent="-342900" algn="r"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NOAA ESI Workshop</a:t>
            </a:r>
          </a:p>
        </p:txBody>
      </p:sp>
      <p:pic>
        <p:nvPicPr>
          <p:cNvPr id="6" name="Picture 5" descr="efl_esi_map_resources.jpg"/>
          <p:cNvPicPr>
            <a:picLocks noChangeAspect="1"/>
          </p:cNvPicPr>
          <p:nvPr/>
        </p:nvPicPr>
        <p:blipFill>
          <a:blip r:embed="rId3"/>
          <a:stretch>
            <a:fillRect/>
          </a:stretch>
        </p:blipFill>
        <p:spPr>
          <a:xfrm>
            <a:off x="4716213" y="633963"/>
            <a:ext cx="1428278" cy="2261637"/>
          </a:xfrm>
          <a:prstGeom prst="rect">
            <a:avLst/>
          </a:prstGeom>
        </p:spPr>
      </p:pic>
      <p:sp>
        <p:nvSpPr>
          <p:cNvPr id="8" name="Text Box 11"/>
          <p:cNvSpPr txBox="1">
            <a:spLocks noChangeArrowheads="1"/>
          </p:cNvSpPr>
          <p:nvPr/>
        </p:nvSpPr>
        <p:spPr bwMode="auto">
          <a:xfrm>
            <a:off x="6722603" y="326037"/>
            <a:ext cx="2040397" cy="307777"/>
          </a:xfrm>
          <a:prstGeom prst="rect">
            <a:avLst/>
          </a:prstGeom>
          <a:noFill/>
          <a:ln w="12700">
            <a:noFill/>
            <a:miter lim="800000"/>
            <a:headEnd/>
            <a:tailEnd/>
          </a:ln>
        </p:spPr>
        <p:txBody>
          <a:bodyPr>
            <a:spAutoFit/>
          </a:bodyPr>
          <a:lstStyle/>
          <a:p>
            <a:pPr algn="ctr" eaLnBrk="0" hangingPunct="0"/>
            <a:r>
              <a:rPr lang="en-US" sz="1400" b="1" dirty="0" smtClean="0"/>
              <a:t>GRP Map</a:t>
            </a:r>
            <a:endParaRPr lang="en-US" sz="1400" b="1" dirty="0"/>
          </a:p>
        </p:txBody>
      </p:sp>
      <p:sp>
        <p:nvSpPr>
          <p:cNvPr id="9" name="Text Box 11"/>
          <p:cNvSpPr txBox="1">
            <a:spLocks noChangeArrowheads="1"/>
          </p:cNvSpPr>
          <p:nvPr/>
        </p:nvSpPr>
        <p:spPr bwMode="auto">
          <a:xfrm>
            <a:off x="4648200" y="304800"/>
            <a:ext cx="2040397" cy="307777"/>
          </a:xfrm>
          <a:prstGeom prst="rect">
            <a:avLst/>
          </a:prstGeom>
          <a:noFill/>
          <a:ln w="12700">
            <a:noFill/>
            <a:miter lim="800000"/>
            <a:headEnd/>
            <a:tailEnd/>
          </a:ln>
        </p:spPr>
        <p:txBody>
          <a:bodyPr>
            <a:spAutoFit/>
          </a:bodyPr>
          <a:lstStyle/>
          <a:p>
            <a:pPr algn="ctr" eaLnBrk="0" hangingPunct="0"/>
            <a:r>
              <a:rPr lang="en-US" sz="1400" b="1" dirty="0" smtClean="0"/>
              <a:t>ESI Map</a:t>
            </a:r>
            <a:endParaRPr lang="en-US" sz="1400" b="1" dirty="0"/>
          </a:p>
        </p:txBody>
      </p:sp>
      <p:pic>
        <p:nvPicPr>
          <p:cNvPr id="10" name="Picture 9" descr="GRP_Form4.jpg"/>
          <p:cNvPicPr>
            <a:picLocks noChangeAspect="1"/>
          </p:cNvPicPr>
          <p:nvPr/>
        </p:nvPicPr>
        <p:blipFill>
          <a:blip r:embed="rId4"/>
          <a:stretch>
            <a:fillRect/>
          </a:stretch>
        </p:blipFill>
        <p:spPr>
          <a:xfrm>
            <a:off x="6858630" y="1139825"/>
            <a:ext cx="1275779" cy="1613538"/>
          </a:xfrm>
          <a:prstGeom prst="rect">
            <a:avLst/>
          </a:prstGeom>
        </p:spPr>
      </p:pic>
      <p:pic>
        <p:nvPicPr>
          <p:cNvPr id="11" name="Picture 10" descr="GRP_Form3.jpg"/>
          <p:cNvPicPr>
            <a:picLocks noChangeAspect="1"/>
          </p:cNvPicPr>
          <p:nvPr/>
        </p:nvPicPr>
        <p:blipFill>
          <a:blip r:embed="rId5"/>
          <a:stretch>
            <a:fillRect/>
          </a:stretch>
        </p:blipFill>
        <p:spPr>
          <a:xfrm>
            <a:off x="6946704" y="1035050"/>
            <a:ext cx="1306197" cy="1652009"/>
          </a:xfrm>
          <a:prstGeom prst="rect">
            <a:avLst/>
          </a:prstGeom>
        </p:spPr>
      </p:pic>
      <p:pic>
        <p:nvPicPr>
          <p:cNvPr id="12" name="Picture 11" descr="GRP_Form2.jpg"/>
          <p:cNvPicPr>
            <a:picLocks noChangeAspect="1"/>
          </p:cNvPicPr>
          <p:nvPr/>
        </p:nvPicPr>
        <p:blipFill>
          <a:blip r:embed="rId6"/>
          <a:stretch>
            <a:fillRect/>
          </a:stretch>
        </p:blipFill>
        <p:spPr>
          <a:xfrm>
            <a:off x="7046412" y="965200"/>
            <a:ext cx="1308509" cy="1649746"/>
          </a:xfrm>
          <a:prstGeom prst="rect">
            <a:avLst/>
          </a:prstGeom>
        </p:spPr>
      </p:pic>
      <p:pic>
        <p:nvPicPr>
          <p:cNvPr id="13" name="Picture 12" descr="GRP_Form1.jpg"/>
          <p:cNvPicPr>
            <a:picLocks noChangeAspect="1"/>
          </p:cNvPicPr>
          <p:nvPr/>
        </p:nvPicPr>
        <p:blipFill>
          <a:blip r:embed="rId7"/>
          <a:stretch>
            <a:fillRect/>
          </a:stretch>
        </p:blipFill>
        <p:spPr>
          <a:xfrm>
            <a:off x="7150743" y="860425"/>
            <a:ext cx="1306197" cy="1652009"/>
          </a:xfrm>
          <a:prstGeom prst="rect">
            <a:avLst/>
          </a:prstGeom>
        </p:spPr>
      </p:pic>
      <p:pic>
        <p:nvPicPr>
          <p:cNvPr id="14" name="Picture 13" descr="Jax_grp_map.jpg"/>
          <p:cNvPicPr>
            <a:picLocks noChangeAspect="1"/>
          </p:cNvPicPr>
          <p:nvPr/>
        </p:nvPicPr>
        <p:blipFill>
          <a:blip r:embed="rId8"/>
          <a:stretch>
            <a:fillRect/>
          </a:stretch>
        </p:blipFill>
        <p:spPr>
          <a:xfrm>
            <a:off x="7266709" y="685800"/>
            <a:ext cx="1258245" cy="1668217"/>
          </a:xfrm>
          <a:prstGeom prst="rect">
            <a:avLst/>
          </a:prstGeom>
        </p:spPr>
      </p:pic>
      <p:pic>
        <p:nvPicPr>
          <p:cNvPr id="15" name="Picture 14" descr="jax_esi_efl33.jpg"/>
          <p:cNvPicPr>
            <a:picLocks noChangeAspect="1"/>
          </p:cNvPicPr>
          <p:nvPr/>
        </p:nvPicPr>
        <p:blipFill>
          <a:blip r:embed="rId9"/>
          <a:stretch>
            <a:fillRect/>
          </a:stretch>
        </p:blipFill>
        <p:spPr>
          <a:xfrm>
            <a:off x="5173425" y="590550"/>
            <a:ext cx="1413152" cy="223811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dirty="0" smtClean="0"/>
              <a:t>DWH SCAT GIS – Sector Mobile</a:t>
            </a:r>
            <a:endParaRPr lang="en-US" dirty="0"/>
          </a:p>
        </p:txBody>
      </p:sp>
      <p:sp>
        <p:nvSpPr>
          <p:cNvPr id="3" name="Content Placeholder 2"/>
          <p:cNvSpPr>
            <a:spLocks noGrp="1"/>
          </p:cNvSpPr>
          <p:nvPr>
            <p:ph idx="1"/>
          </p:nvPr>
        </p:nvSpPr>
        <p:spPr>
          <a:xfrm>
            <a:off x="762000" y="1295400"/>
            <a:ext cx="8382000" cy="3992563"/>
          </a:xfrm>
        </p:spPr>
        <p:txBody>
          <a:bodyPr/>
          <a:lstStyle/>
          <a:p>
            <a:r>
              <a:rPr lang="en-US" dirty="0" smtClean="0"/>
              <a:t>Segmentation largely based upon </a:t>
            </a:r>
            <a:r>
              <a:rPr lang="en-US" b="1" dirty="0" smtClean="0"/>
              <a:t>ESIL </a:t>
            </a:r>
            <a:r>
              <a:rPr lang="en-US" b="1" dirty="0" err="1" smtClean="0"/>
              <a:t>linework</a:t>
            </a:r>
            <a:r>
              <a:rPr lang="en-US" b="1" dirty="0" smtClean="0"/>
              <a:t> </a:t>
            </a:r>
            <a:r>
              <a:rPr lang="en-US" dirty="0" smtClean="0"/>
              <a:t>and FL 1:12k shoreline – FWRI provided this to Polaris (SCAT for Sec. Mobile)</a:t>
            </a:r>
          </a:p>
          <a:p>
            <a:r>
              <a:rPr lang="en-US" dirty="0" smtClean="0"/>
              <a:t>Additional digitizing based upon </a:t>
            </a:r>
            <a:r>
              <a:rPr lang="en-US" dirty="0" err="1" smtClean="0"/>
              <a:t>FWC_Imagery</a:t>
            </a:r>
            <a:r>
              <a:rPr lang="en-US" dirty="0" smtClean="0"/>
              <a:t> ArcGIS Server Map Service</a:t>
            </a:r>
          </a:p>
          <a:p>
            <a:r>
              <a:rPr lang="en-US" dirty="0" smtClean="0"/>
              <a:t>SCAT Operational DIVISIONS – Produced by TRG, but not so good...  FWRI tried to fix, but operationally it was too late. SCAT mold cast</a:t>
            </a:r>
          </a:p>
          <a:p>
            <a:r>
              <a:rPr lang="en-US" dirty="0" smtClean="0"/>
              <a:t>ESI and GRP Grid was LOST when Operational Divisions were established…DS Map Book</a:t>
            </a:r>
            <a:endParaRPr lang="en-US"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r>
              <a:rPr lang="en-US" dirty="0" smtClean="0"/>
              <a:t>SCAT/Operational Divisions</a:t>
            </a:r>
            <a:endParaRPr lang="en-US" dirty="0"/>
          </a:p>
        </p:txBody>
      </p:sp>
      <p:sp>
        <p:nvSpPr>
          <p:cNvPr id="3" name="Content Placeholder 2"/>
          <p:cNvSpPr>
            <a:spLocks noGrp="1"/>
          </p:cNvSpPr>
          <p:nvPr>
            <p:ph idx="1"/>
          </p:nvPr>
        </p:nvSpPr>
        <p:spPr>
          <a:xfrm>
            <a:off x="914400" y="914400"/>
            <a:ext cx="7848600" cy="3992563"/>
          </a:xfrm>
        </p:spPr>
        <p:txBody>
          <a:bodyPr/>
          <a:lstStyle/>
          <a:p>
            <a:r>
              <a:rPr lang="en-US" sz="2000" dirty="0" smtClean="0"/>
              <a:t>Coastal County Based</a:t>
            </a:r>
          </a:p>
          <a:p>
            <a:r>
              <a:rPr lang="en-US" sz="2000" dirty="0" smtClean="0"/>
              <a:t>Post-DWH Florida Adopted Statewide, other regions</a:t>
            </a:r>
          </a:p>
          <a:p>
            <a:r>
              <a:rPr lang="en-US" sz="2000" dirty="0" smtClean="0"/>
              <a:t>Florida Shoreline Now Pre-Segmented Based Upon Divisions</a:t>
            </a:r>
          </a:p>
          <a:p>
            <a:r>
              <a:rPr lang="en-US" sz="2000" dirty="0" smtClean="0"/>
              <a:t>“Field-Smart” Sub-Divisions – Bridges, Roads, Fed Boundaries, etc.</a:t>
            </a:r>
            <a:endParaRPr lang="en-US" sz="2000"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11</a:t>
            </a:fld>
            <a:endParaRPr lang="en-US"/>
          </a:p>
        </p:txBody>
      </p:sp>
      <p:pic>
        <p:nvPicPr>
          <p:cNvPr id="5" name="Picture 4" descr="Coastal_County_Divisions.jpg"/>
          <p:cNvPicPr>
            <a:picLocks noChangeAspect="1"/>
          </p:cNvPicPr>
          <p:nvPr/>
        </p:nvPicPr>
        <p:blipFill>
          <a:blip r:embed="rId2"/>
          <a:stretch>
            <a:fillRect/>
          </a:stretch>
        </p:blipFill>
        <p:spPr>
          <a:xfrm>
            <a:off x="0" y="2362200"/>
            <a:ext cx="9144000" cy="4495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12</a:t>
            </a:fld>
            <a:endParaRPr lang="en-US"/>
          </a:p>
        </p:txBody>
      </p:sp>
      <p:sp>
        <p:nvSpPr>
          <p:cNvPr id="5" name="Rectangle 6"/>
          <p:cNvSpPr>
            <a:spLocks noChangeArrowheads="1"/>
          </p:cNvSpPr>
          <p:nvPr/>
        </p:nvSpPr>
        <p:spPr bwMode="auto">
          <a:xfrm>
            <a:off x="457200" y="152400"/>
            <a:ext cx="7772400" cy="838200"/>
          </a:xfrm>
          <a:prstGeom prst="rect">
            <a:avLst/>
          </a:prstGeom>
          <a:noFill/>
          <a:ln w="9525">
            <a:noFill/>
            <a:miter lim="800000"/>
            <a:headEnd/>
            <a:tailEnd/>
          </a:ln>
        </p:spPr>
        <p:txBody>
          <a:bodyPr/>
          <a:lstStyle/>
          <a:p>
            <a:pPr algn="ctr"/>
            <a:r>
              <a:rPr lang="en-US" sz="4400" b="1" dirty="0" smtClean="0">
                <a:solidFill>
                  <a:schemeClr val="tx2"/>
                </a:solidFill>
              </a:rPr>
              <a:t>DWH GIS Applications</a:t>
            </a:r>
            <a:endParaRPr lang="en-US" sz="4400" b="1" dirty="0">
              <a:solidFill>
                <a:schemeClr val="tx2"/>
              </a:solidFill>
            </a:endParaRPr>
          </a:p>
        </p:txBody>
      </p:sp>
      <p:pic>
        <p:nvPicPr>
          <p:cNvPr id="6" name="Picture 2" descr="ERMA_Sensitive_Sites"/>
          <p:cNvPicPr>
            <a:picLocks noChangeAspect="1" noChangeArrowheads="1"/>
          </p:cNvPicPr>
          <p:nvPr/>
        </p:nvPicPr>
        <p:blipFill>
          <a:blip r:embed="rId2"/>
          <a:srcRect/>
          <a:stretch>
            <a:fillRect/>
          </a:stretch>
        </p:blipFill>
        <p:spPr bwMode="auto">
          <a:xfrm>
            <a:off x="457200" y="990601"/>
            <a:ext cx="3352800" cy="2362200"/>
          </a:xfrm>
          <a:prstGeom prst="rect">
            <a:avLst/>
          </a:prstGeom>
          <a:noFill/>
        </p:spPr>
      </p:pic>
      <p:pic>
        <p:nvPicPr>
          <p:cNvPr id="7" name="Picture 3" descr="GATOR"/>
          <p:cNvPicPr>
            <a:picLocks noChangeAspect="1" noChangeArrowheads="1"/>
          </p:cNvPicPr>
          <p:nvPr/>
        </p:nvPicPr>
        <p:blipFill>
          <a:blip r:embed="rId3"/>
          <a:srcRect/>
          <a:stretch>
            <a:fillRect/>
          </a:stretch>
        </p:blipFill>
        <p:spPr bwMode="auto">
          <a:xfrm>
            <a:off x="5257800" y="990600"/>
            <a:ext cx="3352800" cy="2418880"/>
          </a:xfrm>
          <a:prstGeom prst="rect">
            <a:avLst/>
          </a:prstGeom>
          <a:noFill/>
        </p:spPr>
      </p:pic>
      <p:pic>
        <p:nvPicPr>
          <p:cNvPr id="8" name="Picture 3" descr="BP_Flex_Viewer"/>
          <p:cNvPicPr>
            <a:picLocks noChangeAspect="1" noChangeArrowheads="1"/>
          </p:cNvPicPr>
          <p:nvPr/>
        </p:nvPicPr>
        <p:blipFill>
          <a:blip r:embed="rId4"/>
          <a:srcRect/>
          <a:stretch>
            <a:fillRect/>
          </a:stretch>
        </p:blipFill>
        <p:spPr bwMode="auto">
          <a:xfrm>
            <a:off x="457200" y="3733800"/>
            <a:ext cx="3352800" cy="2326460"/>
          </a:xfrm>
          <a:prstGeom prst="rect">
            <a:avLst/>
          </a:prstGeom>
          <a:noFill/>
        </p:spPr>
      </p:pic>
      <p:pic>
        <p:nvPicPr>
          <p:cNvPr id="9" name="Picture 2" descr="USCG_Enterprise_GIS"/>
          <p:cNvPicPr>
            <a:picLocks noChangeAspect="1" noChangeArrowheads="1"/>
          </p:cNvPicPr>
          <p:nvPr/>
        </p:nvPicPr>
        <p:blipFill>
          <a:blip r:embed="rId5"/>
          <a:srcRect/>
          <a:stretch>
            <a:fillRect/>
          </a:stretch>
        </p:blipFill>
        <p:spPr bwMode="auto">
          <a:xfrm>
            <a:off x="5257800" y="3810000"/>
            <a:ext cx="3352800" cy="2209800"/>
          </a:xfrm>
          <a:prstGeom prst="rect">
            <a:avLst/>
          </a:prstGeom>
          <a:noFill/>
        </p:spPr>
      </p:pic>
      <p:sp>
        <p:nvSpPr>
          <p:cNvPr id="10" name="Rectangle 9"/>
          <p:cNvSpPr/>
          <p:nvPr/>
        </p:nvSpPr>
        <p:spPr>
          <a:xfrm>
            <a:off x="1219200" y="3352800"/>
            <a:ext cx="1494512" cy="400110"/>
          </a:xfrm>
          <a:prstGeom prst="rect">
            <a:avLst/>
          </a:prstGeom>
        </p:spPr>
        <p:txBody>
          <a:bodyPr wrap="none">
            <a:spAutoFit/>
          </a:bodyPr>
          <a:lstStyle/>
          <a:p>
            <a:r>
              <a:rPr lang="en-US" sz="2000" b="1" dirty="0" smtClean="0">
                <a:solidFill>
                  <a:schemeClr val="tx2"/>
                </a:solidFill>
              </a:rPr>
              <a:t>NOAA ERMA</a:t>
            </a:r>
            <a:endParaRPr lang="en-US" sz="2000" dirty="0"/>
          </a:p>
        </p:txBody>
      </p:sp>
      <p:sp>
        <p:nvSpPr>
          <p:cNvPr id="11" name="Rectangle 10"/>
          <p:cNvSpPr/>
          <p:nvPr/>
        </p:nvSpPr>
        <p:spPr>
          <a:xfrm>
            <a:off x="5700459" y="3352800"/>
            <a:ext cx="2376741" cy="400110"/>
          </a:xfrm>
          <a:prstGeom prst="rect">
            <a:avLst/>
          </a:prstGeom>
        </p:spPr>
        <p:txBody>
          <a:bodyPr wrap="none">
            <a:spAutoFit/>
          </a:bodyPr>
          <a:lstStyle/>
          <a:p>
            <a:r>
              <a:rPr lang="en-US" sz="2000" b="1" dirty="0" smtClean="0">
                <a:solidFill>
                  <a:schemeClr val="tx2"/>
                </a:solidFill>
              </a:rPr>
              <a:t>FL State EOC GATOR</a:t>
            </a:r>
            <a:endParaRPr lang="en-US" sz="2000" dirty="0"/>
          </a:p>
        </p:txBody>
      </p:sp>
      <p:sp>
        <p:nvSpPr>
          <p:cNvPr id="12" name="Rectangle 11"/>
          <p:cNvSpPr/>
          <p:nvPr/>
        </p:nvSpPr>
        <p:spPr>
          <a:xfrm>
            <a:off x="914400" y="6096000"/>
            <a:ext cx="3024995" cy="400110"/>
          </a:xfrm>
          <a:prstGeom prst="rect">
            <a:avLst/>
          </a:prstGeom>
        </p:spPr>
        <p:txBody>
          <a:bodyPr wrap="none">
            <a:spAutoFit/>
          </a:bodyPr>
          <a:lstStyle/>
          <a:p>
            <a:r>
              <a:rPr lang="en-US" sz="2000" b="1" dirty="0" smtClean="0">
                <a:solidFill>
                  <a:schemeClr val="tx2"/>
                </a:solidFill>
              </a:rPr>
              <a:t>BP/TRG FLEX Map Viewer </a:t>
            </a:r>
            <a:endParaRPr lang="en-US" sz="2000" dirty="0"/>
          </a:p>
        </p:txBody>
      </p:sp>
      <p:sp>
        <p:nvSpPr>
          <p:cNvPr id="13" name="Rectangle 6"/>
          <p:cNvSpPr>
            <a:spLocks noChangeArrowheads="1"/>
          </p:cNvSpPr>
          <p:nvPr/>
        </p:nvSpPr>
        <p:spPr bwMode="auto">
          <a:xfrm>
            <a:off x="5334000" y="6096000"/>
            <a:ext cx="3200400" cy="457200"/>
          </a:xfrm>
          <a:prstGeom prst="rect">
            <a:avLst/>
          </a:prstGeom>
          <a:noFill/>
          <a:ln w="9525">
            <a:noFill/>
            <a:miter lim="800000"/>
            <a:headEnd/>
            <a:tailEnd/>
          </a:ln>
        </p:spPr>
        <p:txBody>
          <a:bodyPr/>
          <a:lstStyle/>
          <a:p>
            <a:pPr algn="ctr"/>
            <a:r>
              <a:rPr lang="en-US" sz="2000" b="1" dirty="0" smtClean="0">
                <a:solidFill>
                  <a:schemeClr val="tx2"/>
                </a:solidFill>
              </a:rPr>
              <a:t>USCG Enterprise GIS</a:t>
            </a:r>
            <a:endParaRPr lang="en-US" sz="2000" b="1" dirty="0">
              <a:solidFill>
                <a:schemeClr val="tx2"/>
              </a:solidFill>
            </a:endParaRPr>
          </a:p>
        </p:txBody>
      </p:sp>
      <p:sp>
        <p:nvSpPr>
          <p:cNvPr id="14" name="Rectangle 6"/>
          <p:cNvSpPr>
            <a:spLocks noChangeArrowheads="1"/>
          </p:cNvSpPr>
          <p:nvPr/>
        </p:nvSpPr>
        <p:spPr bwMode="auto">
          <a:xfrm>
            <a:off x="2971800" y="6477000"/>
            <a:ext cx="3200400" cy="457200"/>
          </a:xfrm>
          <a:prstGeom prst="rect">
            <a:avLst/>
          </a:prstGeom>
          <a:noFill/>
          <a:ln w="9525">
            <a:noFill/>
            <a:miter lim="800000"/>
            <a:headEnd/>
            <a:tailEnd/>
          </a:ln>
        </p:spPr>
        <p:txBody>
          <a:bodyPr/>
          <a:lstStyle/>
          <a:p>
            <a:pPr algn="ctr"/>
            <a:r>
              <a:rPr lang="en-US" sz="2000" b="1" dirty="0" smtClean="0">
                <a:solidFill>
                  <a:schemeClr val="tx2"/>
                </a:solidFill>
              </a:rPr>
              <a:t>And Many Others…</a:t>
            </a:r>
            <a:endParaRPr lang="en-US" sz="2000" b="1" dirty="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13</a:t>
            </a:fld>
            <a:endParaRPr lang="en-US"/>
          </a:p>
        </p:txBody>
      </p:sp>
      <p:sp>
        <p:nvSpPr>
          <p:cNvPr id="4" name="TextBox 3"/>
          <p:cNvSpPr txBox="1"/>
          <p:nvPr/>
        </p:nvSpPr>
        <p:spPr>
          <a:xfrm>
            <a:off x="533400" y="304800"/>
            <a:ext cx="8305800" cy="954107"/>
          </a:xfrm>
          <a:prstGeom prst="rect">
            <a:avLst/>
          </a:prstGeom>
          <a:noFill/>
        </p:spPr>
        <p:txBody>
          <a:bodyPr wrap="square" rtlCol="0">
            <a:spAutoFit/>
          </a:bodyPr>
          <a:lstStyle/>
          <a:p>
            <a:pPr algn="ctr"/>
            <a:r>
              <a:rPr lang="en-US" sz="2800" dirty="0" smtClean="0"/>
              <a:t>DWH GRP Updates – Conducted for Sector St Pete during DWH Response – County EMs</a:t>
            </a:r>
            <a:endParaRPr lang="en-US" sz="2800" dirty="0"/>
          </a:p>
        </p:txBody>
      </p:sp>
      <p:pic>
        <p:nvPicPr>
          <p:cNvPr id="8" name="Picture 7" descr="sharepoint.jpg"/>
          <p:cNvPicPr>
            <a:picLocks noChangeAspect="1"/>
          </p:cNvPicPr>
          <p:nvPr/>
        </p:nvPicPr>
        <p:blipFill>
          <a:blip r:embed="rId2"/>
          <a:stretch>
            <a:fillRect/>
          </a:stretch>
        </p:blipFill>
        <p:spPr>
          <a:xfrm>
            <a:off x="0" y="1346200"/>
            <a:ext cx="9144000" cy="5511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ChangeArrowheads="1"/>
          </p:cNvSpPr>
          <p:nvPr>
            <p:ph type="body" idx="1"/>
          </p:nvPr>
        </p:nvSpPr>
        <p:spPr>
          <a:xfrm>
            <a:off x="685800" y="1524000"/>
            <a:ext cx="5029200" cy="4648200"/>
          </a:xfrm>
          <a:noFill/>
          <a:ln/>
        </p:spPr>
        <p:txBody>
          <a:bodyPr/>
          <a:lstStyle/>
          <a:p>
            <a:r>
              <a:rPr lang="en-US" sz="2800" dirty="0"/>
              <a:t>6 Atlases, 297 Quads, 303 Maps</a:t>
            </a:r>
          </a:p>
          <a:p>
            <a:r>
              <a:rPr lang="en-US" sz="2800" dirty="0"/>
              <a:t>190 Species, 50 Threatened or </a:t>
            </a:r>
            <a:r>
              <a:rPr lang="en-US" sz="2800" dirty="0" smtClean="0"/>
              <a:t>Endangered – 2012 – x 2</a:t>
            </a:r>
            <a:endParaRPr lang="en-US" sz="2800" dirty="0"/>
          </a:p>
          <a:p>
            <a:r>
              <a:rPr lang="en-US" sz="2800" dirty="0"/>
              <a:t>21,200 Miles of shoreline</a:t>
            </a:r>
          </a:p>
          <a:p>
            <a:r>
              <a:rPr lang="en-US" sz="2800" dirty="0"/>
              <a:t>14,760 sq mi. of marine waters</a:t>
            </a:r>
          </a:p>
          <a:p>
            <a:r>
              <a:rPr lang="en-US" sz="2800" dirty="0"/>
              <a:t>ESI serves as core data for the Marine Spill Analysis System and USCG Area Contingency Plans  </a:t>
            </a:r>
          </a:p>
        </p:txBody>
      </p:sp>
      <p:pic>
        <p:nvPicPr>
          <p:cNvPr id="101382" name="Picture 6"/>
          <p:cNvPicPr>
            <a:picLocks noChangeAspect="1" noChangeArrowheads="1"/>
          </p:cNvPicPr>
          <p:nvPr/>
        </p:nvPicPr>
        <p:blipFill>
          <a:blip r:embed="rId2"/>
          <a:srcRect/>
          <a:stretch>
            <a:fillRect/>
          </a:stretch>
        </p:blipFill>
        <p:spPr bwMode="auto">
          <a:xfrm>
            <a:off x="5562600" y="1727200"/>
            <a:ext cx="3505200" cy="2540000"/>
          </a:xfrm>
          <a:prstGeom prst="rect">
            <a:avLst/>
          </a:prstGeom>
          <a:noFill/>
          <a:ln w="9525">
            <a:noFill/>
            <a:miter lim="800000"/>
            <a:headEnd/>
            <a:tailEnd/>
          </a:ln>
          <a:effectLst/>
        </p:spPr>
      </p:pic>
      <p:pic>
        <p:nvPicPr>
          <p:cNvPr id="101383" name="Picture 7"/>
          <p:cNvPicPr>
            <a:picLocks noChangeAspect="1" noChangeArrowheads="1"/>
          </p:cNvPicPr>
          <p:nvPr/>
        </p:nvPicPr>
        <p:blipFill>
          <a:blip r:embed="rId3"/>
          <a:srcRect/>
          <a:stretch>
            <a:fillRect/>
          </a:stretch>
        </p:blipFill>
        <p:spPr bwMode="auto">
          <a:xfrm>
            <a:off x="5638800" y="3962400"/>
            <a:ext cx="3505200" cy="2628900"/>
          </a:xfrm>
          <a:prstGeom prst="rect">
            <a:avLst/>
          </a:prstGeom>
          <a:noFill/>
          <a:ln w="9525">
            <a:noFill/>
            <a:miter lim="800000"/>
            <a:headEnd/>
            <a:tailEnd/>
          </a:ln>
          <a:effectLst/>
        </p:spPr>
      </p:pic>
      <p:sp>
        <p:nvSpPr>
          <p:cNvPr id="101385" name="Rectangle 9"/>
          <p:cNvSpPr>
            <a:spLocks noGrp="1" noChangeArrowheads="1"/>
          </p:cNvSpPr>
          <p:nvPr>
            <p:ph type="title"/>
          </p:nvPr>
        </p:nvSpPr>
        <p:spPr bwMode="auto">
          <a:xfrm>
            <a:off x="457200" y="304800"/>
            <a:ext cx="8382000" cy="1143000"/>
          </a:xfrm>
          <a:noFill/>
          <a:ln w="12700">
            <a:miter lim="800000"/>
            <a:headEnd/>
            <a:tailEnd/>
          </a:ln>
        </p:spPr>
        <p:txBody>
          <a:bodyPr vert="horz" wrap="square" lIns="90488" tIns="44450" rIns="90488" bIns="44450" numCol="1" anchor="ctr" anchorCtr="0" compatLnSpc="1">
            <a:prstTxWarp prst="textNoShape">
              <a:avLst/>
            </a:prstTxWarp>
          </a:bodyPr>
          <a:lstStyle/>
          <a:p>
            <a:pPr algn="ctr"/>
            <a:r>
              <a:rPr lang="en-US" dirty="0" smtClean="0"/>
              <a:t>FL’s Statewide </a:t>
            </a:r>
            <a:r>
              <a:rPr lang="en-US" dirty="0"/>
              <a:t>Environmental Sensitivity Index Mapping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srcRect l="751" t="4688" r="751" b="4688"/>
          <a:stretch>
            <a:fillRect/>
          </a:stretch>
        </p:blipFill>
        <p:spPr bwMode="auto">
          <a:xfrm>
            <a:off x="1219200" y="3260725"/>
            <a:ext cx="2286000" cy="1768475"/>
          </a:xfrm>
          <a:prstGeom prst="rect">
            <a:avLst/>
          </a:prstGeom>
          <a:noFill/>
          <a:ln w="9525">
            <a:noFill/>
            <a:miter lim="800000"/>
            <a:headEnd/>
            <a:tailEnd/>
          </a:ln>
          <a:effectLst/>
        </p:spPr>
      </p:pic>
      <p:pic>
        <p:nvPicPr>
          <p:cNvPr id="105474" name="Picture 2" descr="DSCN3978"/>
          <p:cNvPicPr>
            <a:picLocks noChangeAspect="1" noChangeArrowheads="1"/>
          </p:cNvPicPr>
          <p:nvPr/>
        </p:nvPicPr>
        <p:blipFill>
          <a:blip r:embed="rId3"/>
          <a:srcRect/>
          <a:stretch>
            <a:fillRect/>
          </a:stretch>
        </p:blipFill>
        <p:spPr bwMode="auto">
          <a:xfrm>
            <a:off x="3733800" y="3265488"/>
            <a:ext cx="1828800" cy="1382712"/>
          </a:xfrm>
          <a:prstGeom prst="rect">
            <a:avLst/>
          </a:prstGeom>
          <a:noFill/>
        </p:spPr>
      </p:pic>
      <p:pic>
        <p:nvPicPr>
          <p:cNvPr id="105475" name="Picture 3" descr="DSCN3986"/>
          <p:cNvPicPr>
            <a:picLocks noChangeAspect="1" noChangeArrowheads="1"/>
          </p:cNvPicPr>
          <p:nvPr/>
        </p:nvPicPr>
        <p:blipFill>
          <a:blip r:embed="rId4"/>
          <a:srcRect/>
          <a:stretch>
            <a:fillRect/>
          </a:stretch>
        </p:blipFill>
        <p:spPr bwMode="auto">
          <a:xfrm>
            <a:off x="228600" y="5123338"/>
            <a:ext cx="2057400" cy="1533049"/>
          </a:xfrm>
          <a:prstGeom prst="rect">
            <a:avLst/>
          </a:prstGeom>
          <a:noFill/>
        </p:spPr>
      </p:pic>
      <p:sp>
        <p:nvSpPr>
          <p:cNvPr id="105476" name="Rectangle 4"/>
          <p:cNvSpPr>
            <a:spLocks noGrp="1" noChangeArrowheads="1"/>
          </p:cNvSpPr>
          <p:nvPr>
            <p:ph type="title"/>
          </p:nvPr>
        </p:nvSpPr>
        <p:spPr bwMode="auto">
          <a:xfrm>
            <a:off x="152400" y="304800"/>
            <a:ext cx="8763000" cy="1143000"/>
          </a:xfrm>
          <a:noFill/>
          <a:ln w="12700">
            <a:miter lim="800000"/>
            <a:headEnd/>
            <a:tailEnd/>
          </a:ln>
        </p:spPr>
        <p:txBody>
          <a:bodyPr vert="horz" wrap="square" lIns="90488" tIns="44450" rIns="90488" bIns="44450" numCol="1" anchor="ctr" anchorCtr="0" compatLnSpc="1">
            <a:prstTxWarp prst="textNoShape">
              <a:avLst/>
            </a:prstTxWarp>
          </a:bodyPr>
          <a:lstStyle/>
          <a:p>
            <a:pPr algn="ctr"/>
            <a:r>
              <a:rPr lang="en-US" dirty="0" smtClean="0"/>
              <a:t>FL’s Statewide </a:t>
            </a:r>
            <a:r>
              <a:rPr lang="en-US" dirty="0"/>
              <a:t>Environmental Sensitivity Index Mapping</a:t>
            </a:r>
          </a:p>
        </p:txBody>
      </p:sp>
      <p:sp>
        <p:nvSpPr>
          <p:cNvPr id="105477" name="Rectangle 5"/>
          <p:cNvSpPr>
            <a:spLocks noChangeArrowheads="1"/>
          </p:cNvSpPr>
          <p:nvPr/>
        </p:nvSpPr>
        <p:spPr bwMode="auto">
          <a:xfrm>
            <a:off x="0" y="1524000"/>
            <a:ext cx="9144000" cy="533400"/>
          </a:xfrm>
          <a:prstGeom prst="rect">
            <a:avLst/>
          </a:prstGeom>
          <a:noFill/>
          <a:ln w="12700">
            <a:noFill/>
            <a:miter lim="800000"/>
            <a:headEnd/>
            <a:tailEnd/>
          </a:ln>
          <a:effectLst/>
        </p:spPr>
        <p:txBody>
          <a:bodyPr lIns="90488" tIns="44450" rIns="90488" bIns="44450" anchor="ctr"/>
          <a:lstStyle/>
          <a:p>
            <a:pPr algn="ctr"/>
            <a:r>
              <a:rPr lang="en-US" sz="2800" b="1" dirty="0"/>
              <a:t>Data Products</a:t>
            </a:r>
            <a:endParaRPr lang="en-US" sz="2800" b="1" dirty="0">
              <a:latin typeface="Arial" pitchFamily="34" charset="0"/>
            </a:endParaRPr>
          </a:p>
        </p:txBody>
      </p:sp>
      <p:pic>
        <p:nvPicPr>
          <p:cNvPr id="105478" name="Picture 6"/>
          <p:cNvPicPr>
            <a:picLocks noChangeAspect="1" noChangeArrowheads="1"/>
          </p:cNvPicPr>
          <p:nvPr/>
        </p:nvPicPr>
        <p:blipFill>
          <a:blip r:embed="rId5"/>
          <a:srcRect l="751" t="3751" r="751" b="3751"/>
          <a:stretch>
            <a:fillRect/>
          </a:stretch>
        </p:blipFill>
        <p:spPr bwMode="auto">
          <a:xfrm>
            <a:off x="152400" y="1524000"/>
            <a:ext cx="2215342" cy="1692275"/>
          </a:xfrm>
          <a:prstGeom prst="rect">
            <a:avLst/>
          </a:prstGeom>
          <a:noFill/>
          <a:ln w="9525">
            <a:noFill/>
            <a:miter lim="800000"/>
            <a:headEnd/>
            <a:tailEnd/>
          </a:ln>
          <a:effectLst/>
        </p:spPr>
      </p:pic>
      <p:sp>
        <p:nvSpPr>
          <p:cNvPr id="105479" name="Text Box 7"/>
          <p:cNvSpPr txBox="1">
            <a:spLocks noChangeArrowheads="1"/>
          </p:cNvSpPr>
          <p:nvPr/>
        </p:nvSpPr>
        <p:spPr bwMode="auto">
          <a:xfrm>
            <a:off x="3024188" y="2098675"/>
            <a:ext cx="6052939" cy="1348061"/>
          </a:xfrm>
          <a:prstGeom prst="rect">
            <a:avLst/>
          </a:prstGeom>
          <a:noFill/>
          <a:ln w="12700">
            <a:noFill/>
            <a:miter lim="800000"/>
            <a:headEnd/>
            <a:tailEnd/>
          </a:ln>
          <a:effectLst/>
        </p:spPr>
        <p:txBody>
          <a:bodyPr wrap="none">
            <a:spAutoFit/>
          </a:bodyPr>
          <a:lstStyle/>
          <a:p>
            <a:r>
              <a:rPr lang="en-US" sz="2400" dirty="0"/>
              <a:t>All ESI Atlases and Maps are available online:</a:t>
            </a:r>
          </a:p>
          <a:p>
            <a:r>
              <a:rPr lang="en-US" sz="2400" dirty="0">
                <a:hlinkClick r:id="rId6"/>
              </a:rPr>
              <a:t>http://ocean.floridamarine.org/esimaps</a:t>
            </a:r>
            <a:r>
              <a:rPr lang="en-US" sz="2400" dirty="0" smtClean="0">
                <a:hlinkClick r:id="rId6"/>
              </a:rPr>
              <a:t>/</a:t>
            </a:r>
            <a:endParaRPr lang="en-US" sz="2400" dirty="0" smtClean="0"/>
          </a:p>
          <a:p>
            <a:endParaRPr lang="en-US" sz="2400" dirty="0"/>
          </a:p>
        </p:txBody>
      </p:sp>
      <p:sp>
        <p:nvSpPr>
          <p:cNvPr id="105480" name="Text Box 8"/>
          <p:cNvSpPr txBox="1">
            <a:spLocks noChangeArrowheads="1"/>
          </p:cNvSpPr>
          <p:nvPr/>
        </p:nvSpPr>
        <p:spPr bwMode="auto">
          <a:xfrm>
            <a:off x="5575300" y="3429000"/>
            <a:ext cx="2501900" cy="701675"/>
          </a:xfrm>
          <a:prstGeom prst="rect">
            <a:avLst/>
          </a:prstGeom>
          <a:noFill/>
          <a:ln w="12700">
            <a:noFill/>
            <a:miter lim="800000"/>
            <a:headEnd/>
            <a:tailEnd/>
          </a:ln>
          <a:effectLst/>
        </p:spPr>
        <p:txBody>
          <a:bodyPr wrap="none">
            <a:spAutoFit/>
          </a:bodyPr>
          <a:lstStyle/>
          <a:p>
            <a:r>
              <a:rPr lang="en-US" sz="2000"/>
              <a:t>Statewide ESI Atlases </a:t>
            </a:r>
          </a:p>
          <a:p>
            <a:r>
              <a:rPr lang="en-US" sz="2000"/>
              <a:t>and Maps CD (PDF)</a:t>
            </a:r>
          </a:p>
        </p:txBody>
      </p:sp>
      <p:sp>
        <p:nvSpPr>
          <p:cNvPr id="105481" name="Text Box 9"/>
          <p:cNvSpPr txBox="1">
            <a:spLocks noChangeArrowheads="1"/>
          </p:cNvSpPr>
          <p:nvPr/>
        </p:nvSpPr>
        <p:spPr bwMode="auto">
          <a:xfrm>
            <a:off x="2616200" y="5181600"/>
            <a:ext cx="3556000" cy="1224951"/>
          </a:xfrm>
          <a:prstGeom prst="rect">
            <a:avLst/>
          </a:prstGeom>
          <a:noFill/>
          <a:ln w="12700">
            <a:noFill/>
            <a:miter lim="800000"/>
            <a:headEnd/>
            <a:tailEnd/>
          </a:ln>
          <a:effectLst/>
        </p:spPr>
        <p:txBody>
          <a:bodyPr wrap="square">
            <a:spAutoFit/>
          </a:bodyPr>
          <a:lstStyle/>
          <a:p>
            <a:r>
              <a:rPr lang="en-US" sz="1600" dirty="0"/>
              <a:t>Statewide ESI GIS Data Viewer CD w/</a:t>
            </a:r>
          </a:p>
          <a:p>
            <a:r>
              <a:rPr lang="en-US" sz="1600" dirty="0" err="1"/>
              <a:t>ArcView</a:t>
            </a:r>
            <a:r>
              <a:rPr lang="en-US" sz="1600" dirty="0"/>
              <a:t> 3.x and ArcGIS </a:t>
            </a:r>
            <a:r>
              <a:rPr lang="en-US" sz="1600" dirty="0" smtClean="0"/>
              <a:t>projects</a:t>
            </a:r>
            <a:endParaRPr lang="en-US" sz="1600" dirty="0"/>
          </a:p>
          <a:p>
            <a:r>
              <a:rPr lang="en-US" sz="1600" dirty="0"/>
              <a:t>set up with proper tables and relates</a:t>
            </a:r>
          </a:p>
          <a:p>
            <a:r>
              <a:rPr lang="en-US" sz="1600" dirty="0"/>
              <a:t> to query the </a:t>
            </a:r>
            <a:r>
              <a:rPr lang="en-US" sz="1600" dirty="0" smtClean="0"/>
              <a:t>data – NOAA Re-Release</a:t>
            </a:r>
            <a:endParaRPr lang="en-US" sz="1600" dirty="0"/>
          </a:p>
        </p:txBody>
      </p:sp>
      <p:pic>
        <p:nvPicPr>
          <p:cNvPr id="105482" name="Picture 10"/>
          <p:cNvPicPr>
            <a:picLocks noChangeAspect="1" noChangeArrowheads="1"/>
          </p:cNvPicPr>
          <p:nvPr/>
        </p:nvPicPr>
        <p:blipFill>
          <a:blip r:embed="rId7"/>
          <a:srcRect/>
          <a:stretch>
            <a:fillRect/>
          </a:stretch>
        </p:blipFill>
        <p:spPr bwMode="auto">
          <a:xfrm>
            <a:off x="6248400" y="4724400"/>
            <a:ext cx="2743200" cy="2057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457200" y="152400"/>
            <a:ext cx="7772400" cy="914400"/>
          </a:xfrm>
        </p:spPr>
        <p:txBody>
          <a:bodyPr/>
          <a:lstStyle/>
          <a:p>
            <a:r>
              <a:rPr lang="en-US"/>
              <a:t> Digital ACPs</a:t>
            </a:r>
          </a:p>
        </p:txBody>
      </p:sp>
      <p:sp>
        <p:nvSpPr>
          <p:cNvPr id="13316" name="Rectangle 4"/>
          <p:cNvSpPr>
            <a:spLocks noGrp="1" noChangeArrowheads="1"/>
          </p:cNvSpPr>
          <p:nvPr>
            <p:ph type="body" idx="1"/>
          </p:nvPr>
        </p:nvSpPr>
        <p:spPr>
          <a:xfrm>
            <a:off x="685800" y="1066800"/>
            <a:ext cx="7772400" cy="5257800"/>
          </a:xfrm>
        </p:spPr>
        <p:txBody>
          <a:bodyPr/>
          <a:lstStyle/>
          <a:p>
            <a:r>
              <a:rPr lang="en-US" sz="2800" b="1" dirty="0"/>
              <a:t>Initially this was the simple conversion of the paper document to a (PDF) format on CD</a:t>
            </a:r>
          </a:p>
          <a:p>
            <a:pPr lvl="1">
              <a:lnSpc>
                <a:spcPct val="50000"/>
              </a:lnSpc>
            </a:pPr>
            <a:endParaRPr lang="en-US" sz="2400" dirty="0"/>
          </a:p>
          <a:p>
            <a:pPr lvl="1">
              <a:lnSpc>
                <a:spcPct val="50000"/>
              </a:lnSpc>
            </a:pPr>
            <a:r>
              <a:rPr lang="en-US" sz="2400" dirty="0"/>
              <a:t>User friendly </a:t>
            </a:r>
          </a:p>
          <a:p>
            <a:pPr lvl="1"/>
            <a:r>
              <a:rPr lang="en-US" sz="2400" dirty="0"/>
              <a:t>Hyper-linked internally &amp; externally </a:t>
            </a:r>
          </a:p>
          <a:p>
            <a:pPr lvl="1"/>
            <a:r>
              <a:rPr lang="en-US" sz="2400" dirty="0"/>
              <a:t>Platform and operating system independent</a:t>
            </a:r>
          </a:p>
          <a:p>
            <a:pPr lvl="1"/>
            <a:endParaRPr lang="en-US" dirty="0"/>
          </a:p>
          <a:p>
            <a:r>
              <a:rPr lang="en-US" sz="2800" b="1" dirty="0"/>
              <a:t>Today this is a far more complex animal</a:t>
            </a:r>
          </a:p>
          <a:p>
            <a:pPr lvl="1"/>
            <a:r>
              <a:rPr lang="en-US" sz="2400" dirty="0"/>
              <a:t>GIS-enabled with </a:t>
            </a:r>
            <a:r>
              <a:rPr lang="en-US" sz="2400" dirty="0" smtClean="0"/>
              <a:t>ArcGIS, </a:t>
            </a:r>
            <a:r>
              <a:rPr lang="en-US" sz="2400" dirty="0" err="1"/>
              <a:t>ArcExplorer</a:t>
            </a:r>
            <a:r>
              <a:rPr lang="en-US" sz="2400" dirty="0"/>
              <a:t>, and data </a:t>
            </a:r>
          </a:p>
          <a:p>
            <a:pPr lvl="1"/>
            <a:r>
              <a:rPr lang="en-US" sz="2400" dirty="0"/>
              <a:t>Includes related supporting documents and applications</a:t>
            </a:r>
          </a:p>
          <a:p>
            <a:pPr lvl="1"/>
            <a:r>
              <a:rPr lang="en-US" sz="2400" dirty="0"/>
              <a:t>Addition of an Internet Map Server</a:t>
            </a:r>
          </a:p>
          <a:p>
            <a:pPr lvl="1"/>
            <a:r>
              <a:rPr lang="en-US" sz="2400" dirty="0"/>
              <a:t>Easily updated as newer data becomes available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a:xfrm>
            <a:off x="685800" y="152400"/>
            <a:ext cx="4572000" cy="914400"/>
          </a:xfrm>
        </p:spPr>
        <p:txBody>
          <a:bodyPr/>
          <a:lstStyle/>
          <a:p>
            <a:r>
              <a:rPr lang="en-US" sz="3600" dirty="0"/>
              <a:t>ACPs - The Old Way</a:t>
            </a:r>
          </a:p>
        </p:txBody>
      </p:sp>
      <p:pic>
        <p:nvPicPr>
          <p:cNvPr id="14340" name="Picture 4" descr="O:\ACP_Documents\Presentations\DSCN0168.JPG"/>
          <p:cNvPicPr>
            <a:picLocks noChangeAspect="1" noChangeArrowheads="1"/>
          </p:cNvPicPr>
          <p:nvPr/>
        </p:nvPicPr>
        <p:blipFill>
          <a:blip r:embed="rId3"/>
          <a:srcRect/>
          <a:stretch>
            <a:fillRect/>
          </a:stretch>
        </p:blipFill>
        <p:spPr bwMode="auto">
          <a:xfrm>
            <a:off x="1295400" y="1066800"/>
            <a:ext cx="3048000" cy="2286000"/>
          </a:xfrm>
          <a:prstGeom prst="rect">
            <a:avLst/>
          </a:prstGeom>
          <a:noFill/>
        </p:spPr>
      </p:pic>
      <p:sp>
        <p:nvSpPr>
          <p:cNvPr id="4" name="Rectangle 3"/>
          <p:cNvSpPr txBox="1">
            <a:spLocks noChangeArrowheads="1"/>
          </p:cNvSpPr>
          <p:nvPr/>
        </p:nvSpPr>
        <p:spPr bwMode="auto">
          <a:xfrm>
            <a:off x="3200400" y="3429000"/>
            <a:ext cx="6324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t>ACPs - The “New” Way</a:t>
            </a:r>
            <a:endParaRPr kumimoji="0" lang="en-US" sz="3600" b="0" i="0" u="none" strike="noStrike" kern="0" cap="none" spc="0" normalizeH="0" baseline="0" noProof="0" dirty="0">
              <a:ln>
                <a:noFill/>
              </a:ln>
              <a:solidFill>
                <a:schemeClr val="tx2"/>
              </a:solidFill>
              <a:effectLst/>
              <a:uLnTx/>
              <a:uFillTx/>
              <a:latin typeface="+mj-lt"/>
              <a:ea typeface="ＭＳ Ｐゴシック" pitchFamily="-112" charset="-128"/>
              <a:cs typeface="ＭＳ Ｐゴシック" pitchFamily="-112" charset="-128"/>
            </a:endParaRPr>
          </a:p>
        </p:txBody>
      </p:sp>
      <p:pic>
        <p:nvPicPr>
          <p:cNvPr id="5" name="Picture 4" descr="O:\ACP_Documents\Presentations\DSCN0171.JPG"/>
          <p:cNvPicPr>
            <a:picLocks noChangeAspect="1" noChangeArrowheads="1"/>
          </p:cNvPicPr>
          <p:nvPr/>
        </p:nvPicPr>
        <p:blipFill>
          <a:blip r:embed="rId4"/>
          <a:srcRect/>
          <a:stretch>
            <a:fillRect/>
          </a:stretch>
        </p:blipFill>
        <p:spPr bwMode="auto">
          <a:xfrm>
            <a:off x="4267200" y="4191000"/>
            <a:ext cx="3048000" cy="22860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USCG_Sectors"/>
          <p:cNvPicPr>
            <a:picLocks noChangeAspect="1" noChangeArrowheads="1"/>
          </p:cNvPicPr>
          <p:nvPr/>
        </p:nvPicPr>
        <p:blipFill>
          <a:blip r:embed="rId3"/>
          <a:srcRect/>
          <a:stretch>
            <a:fillRect/>
          </a:stretch>
        </p:blipFill>
        <p:spPr bwMode="auto">
          <a:xfrm>
            <a:off x="609600" y="685800"/>
            <a:ext cx="8001000" cy="6477000"/>
          </a:xfrm>
          <a:prstGeom prst="rect">
            <a:avLst/>
          </a:prstGeom>
          <a:noFill/>
          <a:ln w="9525">
            <a:noFill/>
            <a:miter lim="800000"/>
            <a:headEnd/>
            <a:tailEnd/>
          </a:ln>
        </p:spPr>
      </p:pic>
      <p:sp>
        <p:nvSpPr>
          <p:cNvPr id="35842" name="Rectangle 6"/>
          <p:cNvSpPr>
            <a:spLocks noGrp="1" noChangeArrowheads="1"/>
          </p:cNvSpPr>
          <p:nvPr>
            <p:ph type="title"/>
          </p:nvPr>
        </p:nvSpPr>
        <p:spPr bwMode="auto">
          <a:xfrm>
            <a:off x="685800" y="152400"/>
            <a:ext cx="7772400" cy="838200"/>
          </a:xfrm>
          <a:noFill/>
          <a:ln>
            <a:miter lim="800000"/>
            <a:headEnd/>
            <a:tailEnd/>
          </a:ln>
        </p:spPr>
        <p:txBody>
          <a:bodyPr vert="horz" wrap="square" lIns="91440" tIns="45720" rIns="91440" bIns="45720" numCol="1" anchor="t" anchorCtr="0" compatLnSpc="1">
            <a:prstTxWarp prst="textNoShape">
              <a:avLst/>
            </a:prstTxWarp>
          </a:bodyPr>
          <a:lstStyle/>
          <a:p>
            <a:r>
              <a:rPr lang="en-US" smtClean="0"/>
              <a:t>Digital ACP Regions </a:t>
            </a:r>
          </a:p>
        </p:txBody>
      </p:sp>
      <p:pic>
        <p:nvPicPr>
          <p:cNvPr id="35843" name="Picture 9" descr="web_map_service3"/>
          <p:cNvPicPr>
            <a:picLocks noChangeAspect="1" noChangeArrowheads="1"/>
          </p:cNvPicPr>
          <p:nvPr/>
        </p:nvPicPr>
        <p:blipFill>
          <a:blip r:embed="rId4"/>
          <a:srcRect/>
          <a:stretch>
            <a:fillRect/>
          </a:stretch>
        </p:blipFill>
        <p:spPr bwMode="auto">
          <a:xfrm>
            <a:off x="6248400" y="4953000"/>
            <a:ext cx="1676400" cy="804863"/>
          </a:xfrm>
          <a:prstGeom prst="rect">
            <a:avLst/>
          </a:prstGeom>
          <a:noFill/>
          <a:ln w="9525">
            <a:solidFill>
              <a:srgbClr val="0F0F0F"/>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txBox="1">
            <a:spLocks noChangeArrowheads="1"/>
          </p:cNvSpPr>
          <p:nvPr/>
        </p:nvSpPr>
        <p:spPr bwMode="auto">
          <a:xfrm>
            <a:off x="1038225" y="152400"/>
            <a:ext cx="7096125" cy="984250"/>
          </a:xfrm>
          <a:prstGeom prst="rect">
            <a:avLst/>
          </a:prstGeom>
          <a:noFill/>
          <a:ln w="9525">
            <a:noFill/>
            <a:miter lim="800000"/>
            <a:headEnd/>
            <a:tailEnd/>
          </a:ln>
        </p:spPr>
        <p:txBody>
          <a:bodyPr lIns="90488" tIns="44450" rIns="90488" bIns="44450"/>
          <a:lstStyle/>
          <a:p>
            <a:pPr algn="ctr" eaLnBrk="0" hangingPunct="0">
              <a:lnSpc>
                <a:spcPct val="90000"/>
              </a:lnSpc>
            </a:pPr>
            <a:r>
              <a:rPr lang="en-US" sz="4400" dirty="0"/>
              <a:t>Digitized Oil Spill Area Contingency </a:t>
            </a:r>
            <a:r>
              <a:rPr lang="en-US" sz="4400" dirty="0" smtClean="0"/>
              <a:t>Plans - Contents</a:t>
            </a:r>
            <a:endParaRPr lang="en-US" sz="4400" dirty="0"/>
          </a:p>
        </p:txBody>
      </p:sp>
      <p:sp>
        <p:nvSpPr>
          <p:cNvPr id="33794" name="Rectangle 4"/>
          <p:cNvSpPr txBox="1">
            <a:spLocks noChangeArrowheads="1"/>
          </p:cNvSpPr>
          <p:nvPr/>
        </p:nvSpPr>
        <p:spPr bwMode="auto">
          <a:xfrm>
            <a:off x="304800" y="1752600"/>
            <a:ext cx="8458200" cy="4648200"/>
          </a:xfrm>
          <a:prstGeom prst="rect">
            <a:avLst/>
          </a:prstGeom>
          <a:noFill/>
          <a:ln w="12700">
            <a:noFill/>
            <a:miter lim="800000"/>
            <a:headEnd/>
            <a:tailEnd/>
          </a:ln>
        </p:spPr>
        <p:txBody>
          <a:bodyPr lIns="90488" tIns="44450" rIns="90488" bIns="44450"/>
          <a:lstStyle/>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Digital ACPs by Sector = Disk, Website, Map Service</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ACP DOCUMENT and Annexes – PDF and Word</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Policy and Guidance Documents</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Contact Lists – Fed, State, Local, Industry</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GRP Atlases, </a:t>
            </a:r>
            <a:r>
              <a:rPr lang="en-US" sz="2800" b="1" dirty="0" smtClean="0"/>
              <a:t>ESI Atlases </a:t>
            </a:r>
            <a:r>
              <a:rPr lang="en-US" sz="2800" dirty="0" smtClean="0"/>
              <a:t>– Hyperlinked PDF</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Tidal Inlet Protection Strategies – PDF/GIS</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r>
              <a:rPr lang="en-US" sz="2800" b="1" dirty="0" smtClean="0"/>
              <a:t>All </a:t>
            </a:r>
            <a:r>
              <a:rPr lang="en-US" sz="2800" b="1" dirty="0" err="1" smtClean="0"/>
              <a:t>Geodata</a:t>
            </a:r>
            <a:r>
              <a:rPr lang="en-US" sz="2800" b="1" dirty="0" smtClean="0"/>
              <a:t> </a:t>
            </a:r>
            <a:r>
              <a:rPr lang="en-US" sz="2800" dirty="0" smtClean="0"/>
              <a:t>with pre-built GIS Projects - free &amp; $</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Google Earth files for key GIS layers</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Area Committee Developed</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Area Committee Reviewed and Accepted</a:t>
            </a:r>
          </a:p>
          <a:p>
            <a:pPr marL="342900" indent="-342900" algn="ctr" eaLnBrk="0" hangingPunct="0">
              <a:lnSpc>
                <a:spcPct val="90000"/>
              </a:lnSpc>
              <a:spcBef>
                <a:spcPct val="20000"/>
              </a:spcBef>
              <a:buClr>
                <a:schemeClr val="tx2"/>
              </a:buClr>
              <a:buSzPct val="75000"/>
              <a:buFont typeface="Wingdings" pitchFamily="2" charset="2"/>
              <a:buChar char="§"/>
            </a:pP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endParaRPr lang="en-US" sz="2800" dirty="0"/>
          </a:p>
          <a:p>
            <a:pPr marL="342900" indent="-342900" algn="ctr" eaLnBrk="0" hangingPunct="0">
              <a:lnSpc>
                <a:spcPct val="90000"/>
              </a:lnSpc>
              <a:spcBef>
                <a:spcPct val="20000"/>
              </a:spcBef>
              <a:buClr>
                <a:schemeClr val="tx2"/>
              </a:buClr>
              <a:buSzPct val="75000"/>
            </a:pPr>
            <a:r>
              <a:rPr lang="en-US" sz="2800" dirty="0"/>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2</a:t>
            </a:fld>
            <a:endParaRPr lang="en-US"/>
          </a:p>
        </p:txBody>
      </p:sp>
      <p:sp>
        <p:nvSpPr>
          <p:cNvPr id="4" name="Content Placeholder 4"/>
          <p:cNvSpPr txBox="1">
            <a:spLocks/>
          </p:cNvSpPr>
          <p:nvPr/>
        </p:nvSpPr>
        <p:spPr>
          <a:xfrm>
            <a:off x="0" y="2362200"/>
            <a:ext cx="6629400" cy="30480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200" kern="0" dirty="0" smtClean="0">
                <a:latin typeface="+mn-lt"/>
                <a:cs typeface="ＭＳ Ｐゴシック" pitchFamily="-112" charset="-128"/>
              </a:rPr>
              <a:t>Marine Resources GIS (MRGIS)</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kumimoji="0" lang="en-US" sz="2200" b="0" i="0" u="none" strike="noStrike" kern="0" cap="none" spc="0" normalizeH="0" baseline="0" dirty="0" smtClean="0">
                <a:ln>
                  <a:noFill/>
                </a:ln>
                <a:solidFill>
                  <a:schemeClr val="tx1"/>
                </a:solidFill>
                <a:effectLst/>
                <a:uLnTx/>
                <a:uFillTx/>
                <a:latin typeface="+mn-lt"/>
                <a:ea typeface="ＭＳ Ｐゴシック" pitchFamily="-112" charset="-128"/>
                <a:cs typeface="ＭＳ Ｐゴシック" pitchFamily="-112" charset="-128"/>
              </a:rPr>
              <a:t>State</a:t>
            </a:r>
            <a:r>
              <a:rPr kumimoji="0" lang="en-US" sz="2200" b="0" i="0" u="none" strike="noStrike" kern="0" cap="none" spc="0" normalizeH="0" dirty="0" smtClean="0">
                <a:ln>
                  <a:noFill/>
                </a:ln>
                <a:solidFill>
                  <a:schemeClr val="tx1"/>
                </a:solidFill>
                <a:effectLst/>
                <a:uLnTx/>
                <a:uFillTx/>
                <a:latin typeface="+mn-lt"/>
                <a:ea typeface="ＭＳ Ｐゴシック" pitchFamily="-112" charset="-128"/>
                <a:cs typeface="ＭＳ Ｐゴシック" pitchFamily="-112" charset="-128"/>
              </a:rPr>
              <a:t> Scientific Support Coordinators</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200" kern="0" dirty="0" smtClean="0">
                <a:latin typeface="+mn-lt"/>
                <a:cs typeface="ＭＳ Ｐゴシック" pitchFamily="-112" charset="-128"/>
              </a:rPr>
              <a:t>DEP-BER Scientific and Technical Support</a:t>
            </a:r>
            <a:endParaRPr kumimoji="0" lang="en-US" sz="22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200" kern="0" noProof="0" dirty="0" smtClean="0">
                <a:latin typeface="+mn-lt"/>
                <a:cs typeface="ＭＳ Ｐゴシック" pitchFamily="-112" charset="-128"/>
              </a:rPr>
              <a:t>State NRDA Support</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200" kern="0" dirty="0" smtClean="0">
                <a:latin typeface="+mn-lt"/>
                <a:cs typeface="ＭＳ Ｐゴシック" pitchFamily="-112" charset="-128"/>
              </a:rPr>
              <a:t>USCG Digital ACPs and GIS Support</a:t>
            </a:r>
          </a:p>
          <a:p>
            <a:pPr marL="342900" indent="-342900" eaLnBrk="0" hangingPunct="0">
              <a:buFont typeface="Wingdings" pitchFamily="-112" charset="2"/>
              <a:buChar char="§"/>
            </a:pPr>
            <a:r>
              <a:rPr lang="en-US" sz="2200" kern="0" dirty="0" smtClean="0">
                <a:cs typeface="ＭＳ Ｐゴシック" pitchFamily="-112" charset="-128"/>
              </a:rPr>
              <a:t>FWC Law Enforcement GIS Support</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Spatial Analysis</a:t>
            </a:r>
            <a:r>
              <a:rPr kumimoji="0" lang="en-US" sz="2200" b="0" i="0" u="none" strike="noStrike" kern="0" cap="none" spc="0" normalizeH="0" noProof="0" dirty="0" smtClean="0">
                <a:ln>
                  <a:noFill/>
                </a:ln>
                <a:solidFill>
                  <a:schemeClr val="tx1"/>
                </a:solidFill>
                <a:effectLst/>
                <a:uLnTx/>
                <a:uFillTx/>
                <a:latin typeface="+mn-lt"/>
                <a:ea typeface="ＭＳ Ｐゴシック" pitchFamily="-112" charset="-128"/>
                <a:cs typeface="ＭＳ Ｐゴシック" pitchFamily="-112" charset="-128"/>
              </a:rPr>
              <a:t> Support for “Fins, Furs,</a:t>
            </a:r>
          </a:p>
          <a:p>
            <a:pPr marL="342900" marR="0" lvl="0" indent="-342900" algn="l" defTabSz="914400" rtl="0" eaLnBrk="0" fontAlgn="base" latinLnBrk="0" hangingPunct="0">
              <a:lnSpc>
                <a:spcPct val="100000"/>
              </a:lnSpc>
              <a:spcBef>
                <a:spcPct val="20000"/>
              </a:spcBef>
              <a:spcAft>
                <a:spcPct val="0"/>
              </a:spcAft>
              <a:buClrTx/>
              <a:buSzTx/>
              <a:tabLst/>
              <a:defRPr/>
            </a:pPr>
            <a:r>
              <a:rPr lang="en-US" sz="2200" kern="0" dirty="0" smtClean="0">
                <a:latin typeface="+mn-lt"/>
                <a:cs typeface="ＭＳ Ｐゴシック" pitchFamily="-112" charset="-128"/>
              </a:rPr>
              <a:t>     </a:t>
            </a:r>
            <a:r>
              <a:rPr kumimoji="0" lang="en-US" sz="2200" b="0" i="0" u="none" strike="noStrike" kern="0" cap="none" spc="0" normalizeH="0" noProof="0" dirty="0" smtClean="0">
                <a:ln>
                  <a:noFill/>
                </a:ln>
                <a:solidFill>
                  <a:schemeClr val="tx1"/>
                </a:solidFill>
                <a:effectLst/>
                <a:uLnTx/>
                <a:uFillTx/>
                <a:latin typeface="+mn-lt"/>
                <a:ea typeface="ＭＳ Ｐゴシック" pitchFamily="-112" charset="-128"/>
                <a:cs typeface="ＭＳ Ｐゴシック" pitchFamily="-112" charset="-128"/>
              </a:rPr>
              <a:t> and Feathers” Scientific Studies</a:t>
            </a:r>
            <a:endParaRPr kumimoji="0" lang="en-US" sz="22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endParaRPr kumimoji="0" lang="en-US" sz="2200" b="0" i="0" u="none" strike="noStrike" kern="0" cap="none" spc="0" normalizeH="0" baseline="0" noProof="0" dirty="0">
              <a:ln>
                <a:noFill/>
              </a:ln>
              <a:solidFill>
                <a:schemeClr val="tx1"/>
              </a:solidFill>
              <a:effectLst/>
              <a:uLnTx/>
              <a:uFillTx/>
              <a:latin typeface="+mn-lt"/>
              <a:ea typeface="ＭＳ Ｐゴシック" pitchFamily="-112" charset="-128"/>
              <a:cs typeface="ＭＳ Ｐゴシック" pitchFamily="-112" charset="-128"/>
            </a:endParaRPr>
          </a:p>
        </p:txBody>
      </p:sp>
      <p:sp>
        <p:nvSpPr>
          <p:cNvPr id="5" name="Rectangle 5019"/>
          <p:cNvSpPr>
            <a:spLocks noChangeArrowheads="1"/>
          </p:cNvSpPr>
          <p:nvPr/>
        </p:nvSpPr>
        <p:spPr bwMode="auto">
          <a:xfrm>
            <a:off x="0" y="304800"/>
            <a:ext cx="9144000" cy="838200"/>
          </a:xfrm>
          <a:prstGeom prst="rect">
            <a:avLst/>
          </a:prstGeom>
          <a:noFill/>
          <a:ln w="9525">
            <a:noFill/>
            <a:miter lim="800000"/>
            <a:headEnd/>
            <a:tailEnd/>
          </a:ln>
          <a:effectLst/>
        </p:spPr>
        <p:txBody>
          <a:bodyPr anchor="ctr"/>
          <a:lstStyle/>
          <a:p>
            <a:pPr algn="ctr">
              <a:defRPr/>
            </a:pPr>
            <a:r>
              <a:rPr lang="en-US" sz="1800" b="1" dirty="0">
                <a:effectLst>
                  <a:outerShdw blurRad="38100" dist="38100" dir="2700000" algn="tl">
                    <a:srgbClr val="000000"/>
                  </a:outerShdw>
                </a:effectLst>
              </a:rPr>
              <a:t>The Florida Fish and Wildlife Conservation Commission</a:t>
            </a:r>
            <a:br>
              <a:rPr lang="en-US" sz="1800" b="1" dirty="0">
                <a:effectLst>
                  <a:outerShdw blurRad="38100" dist="38100" dir="2700000" algn="tl">
                    <a:srgbClr val="000000"/>
                  </a:outerShdw>
                </a:effectLst>
              </a:rPr>
            </a:br>
            <a:r>
              <a:rPr lang="en-US" sz="1800" b="1" dirty="0">
                <a:effectLst>
                  <a:outerShdw blurRad="38100" dist="38100" dir="2700000" algn="tl">
                    <a:srgbClr val="000000"/>
                  </a:outerShdw>
                </a:effectLst>
              </a:rPr>
              <a:t>Fish and Wildlife Research Institute (FWRI)</a:t>
            </a:r>
          </a:p>
          <a:p>
            <a:pPr algn="ctr">
              <a:defRPr/>
            </a:pPr>
            <a:r>
              <a:rPr lang="en-US" sz="1800" b="1" dirty="0">
                <a:effectLst>
                  <a:outerShdw blurRad="38100" dist="38100" dir="2700000" algn="tl">
                    <a:srgbClr val="000000"/>
                  </a:outerShdw>
                </a:effectLst>
              </a:rPr>
              <a:t>Center for Spatial Analysis</a:t>
            </a:r>
            <a:endParaRPr lang="en-US" sz="1800" dirty="0"/>
          </a:p>
        </p:txBody>
      </p:sp>
      <p:grpSp>
        <p:nvGrpSpPr>
          <p:cNvPr id="6" name="Group 5"/>
          <p:cNvGrpSpPr/>
          <p:nvPr/>
        </p:nvGrpSpPr>
        <p:grpSpPr>
          <a:xfrm>
            <a:off x="3797300" y="1300163"/>
            <a:ext cx="5365750" cy="5249862"/>
            <a:chOff x="3797300" y="1300163"/>
            <a:chExt cx="5365750" cy="5249862"/>
          </a:xfrm>
        </p:grpSpPr>
        <p:grpSp>
          <p:nvGrpSpPr>
            <p:cNvPr id="7" name="Group 5"/>
            <p:cNvGrpSpPr>
              <a:grpSpLocks/>
            </p:cNvGrpSpPr>
            <p:nvPr/>
          </p:nvGrpSpPr>
          <p:grpSpPr bwMode="auto">
            <a:xfrm>
              <a:off x="3840163" y="1300163"/>
              <a:ext cx="4192587" cy="1044575"/>
              <a:chOff x="2419" y="819"/>
              <a:chExt cx="2641" cy="658"/>
            </a:xfrm>
          </p:grpSpPr>
          <p:sp>
            <p:nvSpPr>
              <p:cNvPr id="4820" name="Freeform 6"/>
              <p:cNvSpPr>
                <a:spLocks/>
              </p:cNvSpPr>
              <p:nvPr/>
            </p:nvSpPr>
            <p:spPr bwMode="auto">
              <a:xfrm>
                <a:off x="4898" y="832"/>
                <a:ext cx="10" cy="8"/>
              </a:xfrm>
              <a:custGeom>
                <a:avLst/>
                <a:gdLst>
                  <a:gd name="T0" fmla="*/ 0 w 10"/>
                  <a:gd name="T1" fmla="*/ 5 h 8"/>
                  <a:gd name="T2" fmla="*/ 5 w 10"/>
                  <a:gd name="T3" fmla="*/ 0 h 8"/>
                  <a:gd name="T4" fmla="*/ 10 w 10"/>
                  <a:gd name="T5" fmla="*/ 3 h 8"/>
                  <a:gd name="T6" fmla="*/ 3 w 10"/>
                  <a:gd name="T7" fmla="*/ 8 h 8"/>
                  <a:gd name="T8" fmla="*/ 0 w 10"/>
                  <a:gd name="T9" fmla="*/ 5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0" y="5"/>
                    </a:moveTo>
                    <a:lnTo>
                      <a:pt x="5" y="0"/>
                    </a:lnTo>
                    <a:lnTo>
                      <a:pt x="10" y="3"/>
                    </a:lnTo>
                    <a:lnTo>
                      <a:pt x="3" y="8"/>
                    </a:lnTo>
                    <a:lnTo>
                      <a:pt x="0" y="5"/>
                    </a:lnTo>
                    <a:close/>
                  </a:path>
                </a:pathLst>
              </a:custGeom>
              <a:solidFill>
                <a:srgbClr val="C0C0C0"/>
              </a:solidFill>
              <a:ln w="9525">
                <a:noFill/>
                <a:round/>
                <a:headEnd/>
                <a:tailEnd/>
              </a:ln>
            </p:spPr>
            <p:txBody>
              <a:bodyPr/>
              <a:lstStyle/>
              <a:p>
                <a:pPr algn="ctr" eaLnBrk="0" hangingPunct="0"/>
                <a:endParaRPr lang="en-US" dirty="0"/>
              </a:p>
            </p:txBody>
          </p:sp>
          <p:sp>
            <p:nvSpPr>
              <p:cNvPr id="4821" name="Freeform 7"/>
              <p:cNvSpPr>
                <a:spLocks/>
              </p:cNvSpPr>
              <p:nvPr/>
            </p:nvSpPr>
            <p:spPr bwMode="auto">
              <a:xfrm>
                <a:off x="4898" y="832"/>
                <a:ext cx="10" cy="8"/>
              </a:xfrm>
              <a:custGeom>
                <a:avLst/>
                <a:gdLst>
                  <a:gd name="T0" fmla="*/ 0 w 10"/>
                  <a:gd name="T1" fmla="*/ 5 h 8"/>
                  <a:gd name="T2" fmla="*/ 5 w 10"/>
                  <a:gd name="T3" fmla="*/ 0 h 8"/>
                  <a:gd name="T4" fmla="*/ 10 w 10"/>
                  <a:gd name="T5" fmla="*/ 3 h 8"/>
                  <a:gd name="T6" fmla="*/ 3 w 10"/>
                  <a:gd name="T7" fmla="*/ 8 h 8"/>
                  <a:gd name="T8" fmla="*/ 0 w 10"/>
                  <a:gd name="T9" fmla="*/ 5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0" y="5"/>
                    </a:moveTo>
                    <a:lnTo>
                      <a:pt x="5" y="0"/>
                    </a:lnTo>
                    <a:lnTo>
                      <a:pt x="10" y="3"/>
                    </a:lnTo>
                    <a:lnTo>
                      <a:pt x="3" y="8"/>
                    </a:lnTo>
                    <a:lnTo>
                      <a:pt x="0" y="5"/>
                    </a:lnTo>
                  </a:path>
                </a:pathLst>
              </a:custGeom>
              <a:noFill/>
              <a:ln w="9525">
                <a:noFill/>
                <a:round/>
                <a:headEnd/>
                <a:tailEnd/>
              </a:ln>
            </p:spPr>
            <p:txBody>
              <a:bodyPr/>
              <a:lstStyle/>
              <a:p>
                <a:pPr algn="ctr" eaLnBrk="0" hangingPunct="0"/>
                <a:endParaRPr lang="en-US" dirty="0"/>
              </a:p>
            </p:txBody>
          </p:sp>
          <p:sp>
            <p:nvSpPr>
              <p:cNvPr id="4822" name="Freeform 8"/>
              <p:cNvSpPr>
                <a:spLocks/>
              </p:cNvSpPr>
              <p:nvPr/>
            </p:nvSpPr>
            <p:spPr bwMode="auto">
              <a:xfrm>
                <a:off x="4940" y="838"/>
                <a:ext cx="29" cy="124"/>
              </a:xfrm>
              <a:custGeom>
                <a:avLst/>
                <a:gdLst>
                  <a:gd name="T0" fmla="*/ 5 w 29"/>
                  <a:gd name="T1" fmla="*/ 122 h 124"/>
                  <a:gd name="T2" fmla="*/ 1 w 29"/>
                  <a:gd name="T3" fmla="*/ 119 h 124"/>
                  <a:gd name="T4" fmla="*/ 5 w 29"/>
                  <a:gd name="T5" fmla="*/ 116 h 124"/>
                  <a:gd name="T6" fmla="*/ 5 w 29"/>
                  <a:gd name="T7" fmla="*/ 109 h 124"/>
                  <a:gd name="T8" fmla="*/ 3 w 29"/>
                  <a:gd name="T9" fmla="*/ 119 h 124"/>
                  <a:gd name="T10" fmla="*/ 0 w 29"/>
                  <a:gd name="T11" fmla="*/ 116 h 124"/>
                  <a:gd name="T12" fmla="*/ 5 w 29"/>
                  <a:gd name="T13" fmla="*/ 96 h 124"/>
                  <a:gd name="T14" fmla="*/ 0 w 29"/>
                  <a:gd name="T15" fmla="*/ 87 h 124"/>
                  <a:gd name="T16" fmla="*/ 5 w 29"/>
                  <a:gd name="T17" fmla="*/ 79 h 124"/>
                  <a:gd name="T18" fmla="*/ 0 w 29"/>
                  <a:gd name="T19" fmla="*/ 74 h 124"/>
                  <a:gd name="T20" fmla="*/ 0 w 29"/>
                  <a:gd name="T21" fmla="*/ 61 h 124"/>
                  <a:gd name="T22" fmla="*/ 5 w 29"/>
                  <a:gd name="T23" fmla="*/ 56 h 124"/>
                  <a:gd name="T24" fmla="*/ 0 w 29"/>
                  <a:gd name="T25" fmla="*/ 52 h 124"/>
                  <a:gd name="T26" fmla="*/ 5 w 29"/>
                  <a:gd name="T27" fmla="*/ 48 h 124"/>
                  <a:gd name="T28" fmla="*/ 0 w 29"/>
                  <a:gd name="T29" fmla="*/ 45 h 124"/>
                  <a:gd name="T30" fmla="*/ 11 w 29"/>
                  <a:gd name="T31" fmla="*/ 44 h 124"/>
                  <a:gd name="T32" fmla="*/ 13 w 29"/>
                  <a:gd name="T33" fmla="*/ 45 h 124"/>
                  <a:gd name="T34" fmla="*/ 11 w 29"/>
                  <a:gd name="T35" fmla="*/ 48 h 124"/>
                  <a:gd name="T36" fmla="*/ 14 w 29"/>
                  <a:gd name="T37" fmla="*/ 48 h 124"/>
                  <a:gd name="T38" fmla="*/ 11 w 29"/>
                  <a:gd name="T39" fmla="*/ 32 h 124"/>
                  <a:gd name="T40" fmla="*/ 11 w 29"/>
                  <a:gd name="T41" fmla="*/ 37 h 124"/>
                  <a:gd name="T42" fmla="*/ 6 w 29"/>
                  <a:gd name="T43" fmla="*/ 31 h 124"/>
                  <a:gd name="T44" fmla="*/ 18 w 29"/>
                  <a:gd name="T45" fmla="*/ 20 h 124"/>
                  <a:gd name="T46" fmla="*/ 23 w 29"/>
                  <a:gd name="T47" fmla="*/ 2 h 124"/>
                  <a:gd name="T48" fmla="*/ 27 w 29"/>
                  <a:gd name="T49" fmla="*/ 0 h 124"/>
                  <a:gd name="T50" fmla="*/ 27 w 29"/>
                  <a:gd name="T51" fmla="*/ 18 h 124"/>
                  <a:gd name="T52" fmla="*/ 24 w 29"/>
                  <a:gd name="T53" fmla="*/ 24 h 124"/>
                  <a:gd name="T54" fmla="*/ 23 w 29"/>
                  <a:gd name="T55" fmla="*/ 20 h 124"/>
                  <a:gd name="T56" fmla="*/ 21 w 29"/>
                  <a:gd name="T57" fmla="*/ 24 h 124"/>
                  <a:gd name="T58" fmla="*/ 26 w 29"/>
                  <a:gd name="T59" fmla="*/ 26 h 124"/>
                  <a:gd name="T60" fmla="*/ 24 w 29"/>
                  <a:gd name="T61" fmla="*/ 29 h 124"/>
                  <a:gd name="T62" fmla="*/ 29 w 29"/>
                  <a:gd name="T63" fmla="*/ 15 h 124"/>
                  <a:gd name="T64" fmla="*/ 29 w 29"/>
                  <a:gd name="T65" fmla="*/ 32 h 124"/>
                  <a:gd name="T66" fmla="*/ 10 w 29"/>
                  <a:gd name="T67" fmla="*/ 96 h 124"/>
                  <a:gd name="T68" fmla="*/ 10 w 29"/>
                  <a:gd name="T69" fmla="*/ 111 h 124"/>
                  <a:gd name="T70" fmla="*/ 13 w 29"/>
                  <a:gd name="T71" fmla="*/ 124 h 124"/>
                  <a:gd name="T72" fmla="*/ 5 w 29"/>
                  <a:gd name="T73" fmla="*/ 12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
                  <a:gd name="T112" fmla="*/ 0 h 124"/>
                  <a:gd name="T113" fmla="*/ 29 w 29"/>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 h="124">
                    <a:moveTo>
                      <a:pt x="5" y="122"/>
                    </a:moveTo>
                    <a:lnTo>
                      <a:pt x="1" y="119"/>
                    </a:lnTo>
                    <a:lnTo>
                      <a:pt x="5" y="116"/>
                    </a:lnTo>
                    <a:lnTo>
                      <a:pt x="5" y="109"/>
                    </a:lnTo>
                    <a:lnTo>
                      <a:pt x="3" y="119"/>
                    </a:lnTo>
                    <a:lnTo>
                      <a:pt x="0" y="116"/>
                    </a:lnTo>
                    <a:lnTo>
                      <a:pt x="5" y="96"/>
                    </a:lnTo>
                    <a:lnTo>
                      <a:pt x="0" y="87"/>
                    </a:lnTo>
                    <a:lnTo>
                      <a:pt x="5" y="79"/>
                    </a:lnTo>
                    <a:lnTo>
                      <a:pt x="0" y="74"/>
                    </a:lnTo>
                    <a:lnTo>
                      <a:pt x="0" y="61"/>
                    </a:lnTo>
                    <a:lnTo>
                      <a:pt x="5" y="56"/>
                    </a:lnTo>
                    <a:lnTo>
                      <a:pt x="0" y="52"/>
                    </a:lnTo>
                    <a:lnTo>
                      <a:pt x="5" y="48"/>
                    </a:lnTo>
                    <a:lnTo>
                      <a:pt x="0" y="45"/>
                    </a:lnTo>
                    <a:lnTo>
                      <a:pt x="11" y="44"/>
                    </a:lnTo>
                    <a:lnTo>
                      <a:pt x="13" y="45"/>
                    </a:lnTo>
                    <a:lnTo>
                      <a:pt x="11" y="48"/>
                    </a:lnTo>
                    <a:lnTo>
                      <a:pt x="14" y="48"/>
                    </a:lnTo>
                    <a:lnTo>
                      <a:pt x="11" y="32"/>
                    </a:lnTo>
                    <a:lnTo>
                      <a:pt x="11" y="37"/>
                    </a:lnTo>
                    <a:lnTo>
                      <a:pt x="6" y="31"/>
                    </a:lnTo>
                    <a:lnTo>
                      <a:pt x="18" y="20"/>
                    </a:lnTo>
                    <a:lnTo>
                      <a:pt x="23" y="2"/>
                    </a:lnTo>
                    <a:lnTo>
                      <a:pt x="27" y="0"/>
                    </a:lnTo>
                    <a:lnTo>
                      <a:pt x="27" y="18"/>
                    </a:lnTo>
                    <a:lnTo>
                      <a:pt x="24" y="24"/>
                    </a:lnTo>
                    <a:lnTo>
                      <a:pt x="23" y="20"/>
                    </a:lnTo>
                    <a:lnTo>
                      <a:pt x="21" y="24"/>
                    </a:lnTo>
                    <a:lnTo>
                      <a:pt x="26" y="26"/>
                    </a:lnTo>
                    <a:lnTo>
                      <a:pt x="24" y="29"/>
                    </a:lnTo>
                    <a:lnTo>
                      <a:pt x="29" y="15"/>
                    </a:lnTo>
                    <a:lnTo>
                      <a:pt x="29" y="32"/>
                    </a:lnTo>
                    <a:lnTo>
                      <a:pt x="10" y="96"/>
                    </a:lnTo>
                    <a:lnTo>
                      <a:pt x="10" y="111"/>
                    </a:lnTo>
                    <a:lnTo>
                      <a:pt x="13" y="124"/>
                    </a:lnTo>
                    <a:lnTo>
                      <a:pt x="5" y="122"/>
                    </a:lnTo>
                    <a:close/>
                  </a:path>
                </a:pathLst>
              </a:custGeom>
              <a:solidFill>
                <a:srgbClr val="C0C0C0"/>
              </a:solidFill>
              <a:ln w="9525">
                <a:noFill/>
                <a:round/>
                <a:headEnd/>
                <a:tailEnd/>
              </a:ln>
            </p:spPr>
            <p:txBody>
              <a:bodyPr/>
              <a:lstStyle/>
              <a:p>
                <a:pPr algn="ctr" eaLnBrk="0" hangingPunct="0"/>
                <a:endParaRPr lang="en-US" dirty="0"/>
              </a:p>
            </p:txBody>
          </p:sp>
          <p:sp>
            <p:nvSpPr>
              <p:cNvPr id="4823" name="Freeform 9"/>
              <p:cNvSpPr>
                <a:spLocks/>
              </p:cNvSpPr>
              <p:nvPr/>
            </p:nvSpPr>
            <p:spPr bwMode="auto">
              <a:xfrm>
                <a:off x="4940" y="838"/>
                <a:ext cx="29" cy="124"/>
              </a:xfrm>
              <a:custGeom>
                <a:avLst/>
                <a:gdLst>
                  <a:gd name="T0" fmla="*/ 5 w 29"/>
                  <a:gd name="T1" fmla="*/ 122 h 124"/>
                  <a:gd name="T2" fmla="*/ 1 w 29"/>
                  <a:gd name="T3" fmla="*/ 119 h 124"/>
                  <a:gd name="T4" fmla="*/ 5 w 29"/>
                  <a:gd name="T5" fmla="*/ 116 h 124"/>
                  <a:gd name="T6" fmla="*/ 5 w 29"/>
                  <a:gd name="T7" fmla="*/ 109 h 124"/>
                  <a:gd name="T8" fmla="*/ 3 w 29"/>
                  <a:gd name="T9" fmla="*/ 119 h 124"/>
                  <a:gd name="T10" fmla="*/ 0 w 29"/>
                  <a:gd name="T11" fmla="*/ 116 h 124"/>
                  <a:gd name="T12" fmla="*/ 5 w 29"/>
                  <a:gd name="T13" fmla="*/ 96 h 124"/>
                  <a:gd name="T14" fmla="*/ 0 w 29"/>
                  <a:gd name="T15" fmla="*/ 87 h 124"/>
                  <a:gd name="T16" fmla="*/ 5 w 29"/>
                  <a:gd name="T17" fmla="*/ 79 h 124"/>
                  <a:gd name="T18" fmla="*/ 0 w 29"/>
                  <a:gd name="T19" fmla="*/ 74 h 124"/>
                  <a:gd name="T20" fmla="*/ 0 w 29"/>
                  <a:gd name="T21" fmla="*/ 61 h 124"/>
                  <a:gd name="T22" fmla="*/ 5 w 29"/>
                  <a:gd name="T23" fmla="*/ 56 h 124"/>
                  <a:gd name="T24" fmla="*/ 0 w 29"/>
                  <a:gd name="T25" fmla="*/ 52 h 124"/>
                  <a:gd name="T26" fmla="*/ 5 w 29"/>
                  <a:gd name="T27" fmla="*/ 48 h 124"/>
                  <a:gd name="T28" fmla="*/ 0 w 29"/>
                  <a:gd name="T29" fmla="*/ 45 h 124"/>
                  <a:gd name="T30" fmla="*/ 11 w 29"/>
                  <a:gd name="T31" fmla="*/ 44 h 124"/>
                  <a:gd name="T32" fmla="*/ 13 w 29"/>
                  <a:gd name="T33" fmla="*/ 45 h 124"/>
                  <a:gd name="T34" fmla="*/ 11 w 29"/>
                  <a:gd name="T35" fmla="*/ 48 h 124"/>
                  <a:gd name="T36" fmla="*/ 14 w 29"/>
                  <a:gd name="T37" fmla="*/ 48 h 124"/>
                  <a:gd name="T38" fmla="*/ 11 w 29"/>
                  <a:gd name="T39" fmla="*/ 32 h 124"/>
                  <a:gd name="T40" fmla="*/ 11 w 29"/>
                  <a:gd name="T41" fmla="*/ 37 h 124"/>
                  <a:gd name="T42" fmla="*/ 6 w 29"/>
                  <a:gd name="T43" fmla="*/ 31 h 124"/>
                  <a:gd name="T44" fmla="*/ 18 w 29"/>
                  <a:gd name="T45" fmla="*/ 20 h 124"/>
                  <a:gd name="T46" fmla="*/ 23 w 29"/>
                  <a:gd name="T47" fmla="*/ 2 h 124"/>
                  <a:gd name="T48" fmla="*/ 27 w 29"/>
                  <a:gd name="T49" fmla="*/ 0 h 124"/>
                  <a:gd name="T50" fmla="*/ 27 w 29"/>
                  <a:gd name="T51" fmla="*/ 18 h 124"/>
                  <a:gd name="T52" fmla="*/ 24 w 29"/>
                  <a:gd name="T53" fmla="*/ 24 h 124"/>
                  <a:gd name="T54" fmla="*/ 23 w 29"/>
                  <a:gd name="T55" fmla="*/ 20 h 124"/>
                  <a:gd name="T56" fmla="*/ 21 w 29"/>
                  <a:gd name="T57" fmla="*/ 24 h 124"/>
                  <a:gd name="T58" fmla="*/ 26 w 29"/>
                  <a:gd name="T59" fmla="*/ 26 h 124"/>
                  <a:gd name="T60" fmla="*/ 24 w 29"/>
                  <a:gd name="T61" fmla="*/ 29 h 124"/>
                  <a:gd name="T62" fmla="*/ 29 w 29"/>
                  <a:gd name="T63" fmla="*/ 15 h 124"/>
                  <a:gd name="T64" fmla="*/ 29 w 29"/>
                  <a:gd name="T65" fmla="*/ 32 h 124"/>
                  <a:gd name="T66" fmla="*/ 10 w 29"/>
                  <a:gd name="T67" fmla="*/ 96 h 124"/>
                  <a:gd name="T68" fmla="*/ 10 w 29"/>
                  <a:gd name="T69" fmla="*/ 111 h 124"/>
                  <a:gd name="T70" fmla="*/ 13 w 29"/>
                  <a:gd name="T71" fmla="*/ 124 h 124"/>
                  <a:gd name="T72" fmla="*/ 5 w 29"/>
                  <a:gd name="T73" fmla="*/ 12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
                  <a:gd name="T112" fmla="*/ 0 h 124"/>
                  <a:gd name="T113" fmla="*/ 29 w 29"/>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 h="124">
                    <a:moveTo>
                      <a:pt x="5" y="122"/>
                    </a:moveTo>
                    <a:lnTo>
                      <a:pt x="1" y="119"/>
                    </a:lnTo>
                    <a:lnTo>
                      <a:pt x="5" y="116"/>
                    </a:lnTo>
                    <a:lnTo>
                      <a:pt x="5" y="109"/>
                    </a:lnTo>
                    <a:lnTo>
                      <a:pt x="3" y="119"/>
                    </a:lnTo>
                    <a:lnTo>
                      <a:pt x="0" y="116"/>
                    </a:lnTo>
                    <a:lnTo>
                      <a:pt x="5" y="96"/>
                    </a:lnTo>
                    <a:lnTo>
                      <a:pt x="0" y="87"/>
                    </a:lnTo>
                    <a:lnTo>
                      <a:pt x="5" y="79"/>
                    </a:lnTo>
                    <a:lnTo>
                      <a:pt x="0" y="74"/>
                    </a:lnTo>
                    <a:lnTo>
                      <a:pt x="0" y="61"/>
                    </a:lnTo>
                    <a:lnTo>
                      <a:pt x="5" y="56"/>
                    </a:lnTo>
                    <a:lnTo>
                      <a:pt x="0" y="52"/>
                    </a:lnTo>
                    <a:lnTo>
                      <a:pt x="5" y="48"/>
                    </a:lnTo>
                    <a:lnTo>
                      <a:pt x="0" y="45"/>
                    </a:lnTo>
                    <a:lnTo>
                      <a:pt x="11" y="44"/>
                    </a:lnTo>
                    <a:lnTo>
                      <a:pt x="13" y="45"/>
                    </a:lnTo>
                    <a:lnTo>
                      <a:pt x="11" y="48"/>
                    </a:lnTo>
                    <a:lnTo>
                      <a:pt x="14" y="48"/>
                    </a:lnTo>
                    <a:lnTo>
                      <a:pt x="11" y="32"/>
                    </a:lnTo>
                    <a:lnTo>
                      <a:pt x="11" y="37"/>
                    </a:lnTo>
                    <a:lnTo>
                      <a:pt x="6" y="31"/>
                    </a:lnTo>
                    <a:lnTo>
                      <a:pt x="18" y="20"/>
                    </a:lnTo>
                    <a:lnTo>
                      <a:pt x="23" y="2"/>
                    </a:lnTo>
                    <a:lnTo>
                      <a:pt x="27" y="0"/>
                    </a:lnTo>
                    <a:lnTo>
                      <a:pt x="27" y="18"/>
                    </a:lnTo>
                    <a:lnTo>
                      <a:pt x="24" y="24"/>
                    </a:lnTo>
                    <a:lnTo>
                      <a:pt x="23" y="20"/>
                    </a:lnTo>
                    <a:lnTo>
                      <a:pt x="21" y="24"/>
                    </a:lnTo>
                    <a:lnTo>
                      <a:pt x="26" y="26"/>
                    </a:lnTo>
                    <a:lnTo>
                      <a:pt x="24" y="29"/>
                    </a:lnTo>
                    <a:lnTo>
                      <a:pt x="29" y="15"/>
                    </a:lnTo>
                    <a:lnTo>
                      <a:pt x="29" y="32"/>
                    </a:lnTo>
                    <a:lnTo>
                      <a:pt x="10" y="96"/>
                    </a:lnTo>
                    <a:lnTo>
                      <a:pt x="10" y="111"/>
                    </a:lnTo>
                    <a:lnTo>
                      <a:pt x="13" y="124"/>
                    </a:lnTo>
                    <a:lnTo>
                      <a:pt x="5" y="122"/>
                    </a:lnTo>
                  </a:path>
                </a:pathLst>
              </a:custGeom>
              <a:noFill/>
              <a:ln w="9525">
                <a:noFill/>
                <a:round/>
                <a:headEnd/>
                <a:tailEnd/>
              </a:ln>
            </p:spPr>
            <p:txBody>
              <a:bodyPr/>
              <a:lstStyle/>
              <a:p>
                <a:pPr algn="ctr" eaLnBrk="0" hangingPunct="0"/>
                <a:endParaRPr lang="en-US" dirty="0"/>
              </a:p>
            </p:txBody>
          </p:sp>
          <p:sp>
            <p:nvSpPr>
              <p:cNvPr id="4824" name="Freeform 10"/>
              <p:cNvSpPr>
                <a:spLocks/>
              </p:cNvSpPr>
              <p:nvPr/>
            </p:nvSpPr>
            <p:spPr bwMode="auto">
              <a:xfrm>
                <a:off x="4927" y="843"/>
                <a:ext cx="26" cy="21"/>
              </a:xfrm>
              <a:custGeom>
                <a:avLst/>
                <a:gdLst>
                  <a:gd name="T0" fmla="*/ 3 w 26"/>
                  <a:gd name="T1" fmla="*/ 21 h 21"/>
                  <a:gd name="T2" fmla="*/ 0 w 26"/>
                  <a:gd name="T3" fmla="*/ 16 h 21"/>
                  <a:gd name="T4" fmla="*/ 10 w 26"/>
                  <a:gd name="T5" fmla="*/ 15 h 21"/>
                  <a:gd name="T6" fmla="*/ 2 w 26"/>
                  <a:gd name="T7" fmla="*/ 15 h 21"/>
                  <a:gd name="T8" fmla="*/ 6 w 26"/>
                  <a:gd name="T9" fmla="*/ 10 h 21"/>
                  <a:gd name="T10" fmla="*/ 11 w 26"/>
                  <a:gd name="T11" fmla="*/ 10 h 21"/>
                  <a:gd name="T12" fmla="*/ 5 w 26"/>
                  <a:gd name="T13" fmla="*/ 11 h 21"/>
                  <a:gd name="T14" fmla="*/ 0 w 26"/>
                  <a:gd name="T15" fmla="*/ 3 h 21"/>
                  <a:gd name="T16" fmla="*/ 6 w 26"/>
                  <a:gd name="T17" fmla="*/ 7 h 21"/>
                  <a:gd name="T18" fmla="*/ 14 w 26"/>
                  <a:gd name="T19" fmla="*/ 0 h 21"/>
                  <a:gd name="T20" fmla="*/ 23 w 26"/>
                  <a:gd name="T21" fmla="*/ 2 h 21"/>
                  <a:gd name="T22" fmla="*/ 18 w 26"/>
                  <a:gd name="T23" fmla="*/ 7 h 21"/>
                  <a:gd name="T24" fmla="*/ 21 w 26"/>
                  <a:gd name="T25" fmla="*/ 8 h 21"/>
                  <a:gd name="T26" fmla="*/ 16 w 26"/>
                  <a:gd name="T27" fmla="*/ 13 h 21"/>
                  <a:gd name="T28" fmla="*/ 14 w 26"/>
                  <a:gd name="T29" fmla="*/ 10 h 21"/>
                  <a:gd name="T30" fmla="*/ 18 w 26"/>
                  <a:gd name="T31" fmla="*/ 15 h 21"/>
                  <a:gd name="T32" fmla="*/ 16 w 26"/>
                  <a:gd name="T33" fmla="*/ 19 h 21"/>
                  <a:gd name="T34" fmla="*/ 18 w 26"/>
                  <a:gd name="T35" fmla="*/ 10 h 21"/>
                  <a:gd name="T36" fmla="*/ 23 w 26"/>
                  <a:gd name="T37" fmla="*/ 8 h 21"/>
                  <a:gd name="T38" fmla="*/ 23 w 26"/>
                  <a:gd name="T39" fmla="*/ 10 h 21"/>
                  <a:gd name="T40" fmla="*/ 23 w 26"/>
                  <a:gd name="T41" fmla="*/ 7 h 21"/>
                  <a:gd name="T42" fmla="*/ 18 w 26"/>
                  <a:gd name="T43" fmla="*/ 8 h 21"/>
                  <a:gd name="T44" fmla="*/ 24 w 26"/>
                  <a:gd name="T45" fmla="*/ 2 h 21"/>
                  <a:gd name="T46" fmla="*/ 26 w 26"/>
                  <a:gd name="T47" fmla="*/ 10 h 21"/>
                  <a:gd name="T48" fmla="*/ 18 w 26"/>
                  <a:gd name="T49" fmla="*/ 21 h 21"/>
                  <a:gd name="T50" fmla="*/ 11 w 26"/>
                  <a:gd name="T51" fmla="*/ 16 h 21"/>
                  <a:gd name="T52" fmla="*/ 3 w 26"/>
                  <a:gd name="T53" fmla="*/ 21 h 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
                  <a:gd name="T82" fmla="*/ 0 h 21"/>
                  <a:gd name="T83" fmla="*/ 26 w 26"/>
                  <a:gd name="T84" fmla="*/ 21 h 2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 h="21">
                    <a:moveTo>
                      <a:pt x="3" y="21"/>
                    </a:moveTo>
                    <a:lnTo>
                      <a:pt x="0" y="16"/>
                    </a:lnTo>
                    <a:lnTo>
                      <a:pt x="10" y="15"/>
                    </a:lnTo>
                    <a:lnTo>
                      <a:pt x="2" y="15"/>
                    </a:lnTo>
                    <a:lnTo>
                      <a:pt x="6" y="10"/>
                    </a:lnTo>
                    <a:lnTo>
                      <a:pt x="11" y="10"/>
                    </a:lnTo>
                    <a:lnTo>
                      <a:pt x="5" y="11"/>
                    </a:lnTo>
                    <a:lnTo>
                      <a:pt x="0" y="3"/>
                    </a:lnTo>
                    <a:lnTo>
                      <a:pt x="6" y="7"/>
                    </a:lnTo>
                    <a:lnTo>
                      <a:pt x="14" y="0"/>
                    </a:lnTo>
                    <a:lnTo>
                      <a:pt x="23" y="2"/>
                    </a:lnTo>
                    <a:lnTo>
                      <a:pt x="18" y="7"/>
                    </a:lnTo>
                    <a:lnTo>
                      <a:pt x="21" y="8"/>
                    </a:lnTo>
                    <a:lnTo>
                      <a:pt x="16" y="13"/>
                    </a:lnTo>
                    <a:lnTo>
                      <a:pt x="14" y="10"/>
                    </a:lnTo>
                    <a:lnTo>
                      <a:pt x="18" y="15"/>
                    </a:lnTo>
                    <a:lnTo>
                      <a:pt x="16" y="19"/>
                    </a:lnTo>
                    <a:lnTo>
                      <a:pt x="18" y="10"/>
                    </a:lnTo>
                    <a:lnTo>
                      <a:pt x="23" y="8"/>
                    </a:lnTo>
                    <a:lnTo>
                      <a:pt x="23" y="10"/>
                    </a:lnTo>
                    <a:lnTo>
                      <a:pt x="23" y="7"/>
                    </a:lnTo>
                    <a:lnTo>
                      <a:pt x="18" y="8"/>
                    </a:lnTo>
                    <a:lnTo>
                      <a:pt x="24" y="2"/>
                    </a:lnTo>
                    <a:lnTo>
                      <a:pt x="26" y="10"/>
                    </a:lnTo>
                    <a:lnTo>
                      <a:pt x="18" y="21"/>
                    </a:lnTo>
                    <a:lnTo>
                      <a:pt x="11" y="16"/>
                    </a:lnTo>
                    <a:lnTo>
                      <a:pt x="3" y="21"/>
                    </a:lnTo>
                    <a:close/>
                  </a:path>
                </a:pathLst>
              </a:custGeom>
              <a:solidFill>
                <a:srgbClr val="C0C0C0"/>
              </a:solidFill>
              <a:ln w="9525">
                <a:noFill/>
                <a:round/>
                <a:headEnd/>
                <a:tailEnd/>
              </a:ln>
            </p:spPr>
            <p:txBody>
              <a:bodyPr/>
              <a:lstStyle/>
              <a:p>
                <a:pPr algn="ctr" eaLnBrk="0" hangingPunct="0"/>
                <a:endParaRPr lang="en-US" dirty="0"/>
              </a:p>
            </p:txBody>
          </p:sp>
          <p:sp>
            <p:nvSpPr>
              <p:cNvPr id="4825" name="Freeform 11"/>
              <p:cNvSpPr>
                <a:spLocks/>
              </p:cNvSpPr>
              <p:nvPr/>
            </p:nvSpPr>
            <p:spPr bwMode="auto">
              <a:xfrm>
                <a:off x="4927" y="843"/>
                <a:ext cx="26" cy="21"/>
              </a:xfrm>
              <a:custGeom>
                <a:avLst/>
                <a:gdLst>
                  <a:gd name="T0" fmla="*/ 3 w 26"/>
                  <a:gd name="T1" fmla="*/ 21 h 21"/>
                  <a:gd name="T2" fmla="*/ 0 w 26"/>
                  <a:gd name="T3" fmla="*/ 16 h 21"/>
                  <a:gd name="T4" fmla="*/ 10 w 26"/>
                  <a:gd name="T5" fmla="*/ 15 h 21"/>
                  <a:gd name="T6" fmla="*/ 2 w 26"/>
                  <a:gd name="T7" fmla="*/ 15 h 21"/>
                  <a:gd name="T8" fmla="*/ 6 w 26"/>
                  <a:gd name="T9" fmla="*/ 10 h 21"/>
                  <a:gd name="T10" fmla="*/ 11 w 26"/>
                  <a:gd name="T11" fmla="*/ 10 h 21"/>
                  <a:gd name="T12" fmla="*/ 5 w 26"/>
                  <a:gd name="T13" fmla="*/ 11 h 21"/>
                  <a:gd name="T14" fmla="*/ 0 w 26"/>
                  <a:gd name="T15" fmla="*/ 3 h 21"/>
                  <a:gd name="T16" fmla="*/ 6 w 26"/>
                  <a:gd name="T17" fmla="*/ 7 h 21"/>
                  <a:gd name="T18" fmla="*/ 14 w 26"/>
                  <a:gd name="T19" fmla="*/ 0 h 21"/>
                  <a:gd name="T20" fmla="*/ 23 w 26"/>
                  <a:gd name="T21" fmla="*/ 2 h 21"/>
                  <a:gd name="T22" fmla="*/ 18 w 26"/>
                  <a:gd name="T23" fmla="*/ 7 h 21"/>
                  <a:gd name="T24" fmla="*/ 21 w 26"/>
                  <a:gd name="T25" fmla="*/ 8 h 21"/>
                  <a:gd name="T26" fmla="*/ 16 w 26"/>
                  <a:gd name="T27" fmla="*/ 13 h 21"/>
                  <a:gd name="T28" fmla="*/ 14 w 26"/>
                  <a:gd name="T29" fmla="*/ 10 h 21"/>
                  <a:gd name="T30" fmla="*/ 18 w 26"/>
                  <a:gd name="T31" fmla="*/ 15 h 21"/>
                  <a:gd name="T32" fmla="*/ 16 w 26"/>
                  <a:gd name="T33" fmla="*/ 19 h 21"/>
                  <a:gd name="T34" fmla="*/ 18 w 26"/>
                  <a:gd name="T35" fmla="*/ 10 h 21"/>
                  <a:gd name="T36" fmla="*/ 23 w 26"/>
                  <a:gd name="T37" fmla="*/ 8 h 21"/>
                  <a:gd name="T38" fmla="*/ 23 w 26"/>
                  <a:gd name="T39" fmla="*/ 10 h 21"/>
                  <a:gd name="T40" fmla="*/ 23 w 26"/>
                  <a:gd name="T41" fmla="*/ 7 h 21"/>
                  <a:gd name="T42" fmla="*/ 18 w 26"/>
                  <a:gd name="T43" fmla="*/ 8 h 21"/>
                  <a:gd name="T44" fmla="*/ 24 w 26"/>
                  <a:gd name="T45" fmla="*/ 2 h 21"/>
                  <a:gd name="T46" fmla="*/ 26 w 26"/>
                  <a:gd name="T47" fmla="*/ 10 h 21"/>
                  <a:gd name="T48" fmla="*/ 18 w 26"/>
                  <a:gd name="T49" fmla="*/ 21 h 21"/>
                  <a:gd name="T50" fmla="*/ 11 w 26"/>
                  <a:gd name="T51" fmla="*/ 16 h 21"/>
                  <a:gd name="T52" fmla="*/ 3 w 26"/>
                  <a:gd name="T53" fmla="*/ 21 h 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
                  <a:gd name="T82" fmla="*/ 0 h 21"/>
                  <a:gd name="T83" fmla="*/ 26 w 26"/>
                  <a:gd name="T84" fmla="*/ 21 h 2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 h="21">
                    <a:moveTo>
                      <a:pt x="3" y="21"/>
                    </a:moveTo>
                    <a:lnTo>
                      <a:pt x="0" y="16"/>
                    </a:lnTo>
                    <a:lnTo>
                      <a:pt x="10" y="15"/>
                    </a:lnTo>
                    <a:lnTo>
                      <a:pt x="2" y="15"/>
                    </a:lnTo>
                    <a:lnTo>
                      <a:pt x="6" y="10"/>
                    </a:lnTo>
                    <a:lnTo>
                      <a:pt x="11" y="10"/>
                    </a:lnTo>
                    <a:lnTo>
                      <a:pt x="5" y="11"/>
                    </a:lnTo>
                    <a:lnTo>
                      <a:pt x="0" y="3"/>
                    </a:lnTo>
                    <a:lnTo>
                      <a:pt x="6" y="7"/>
                    </a:lnTo>
                    <a:lnTo>
                      <a:pt x="14" y="0"/>
                    </a:lnTo>
                    <a:lnTo>
                      <a:pt x="23" y="2"/>
                    </a:lnTo>
                    <a:lnTo>
                      <a:pt x="18" y="7"/>
                    </a:lnTo>
                    <a:lnTo>
                      <a:pt x="21" y="8"/>
                    </a:lnTo>
                    <a:lnTo>
                      <a:pt x="16" y="13"/>
                    </a:lnTo>
                    <a:lnTo>
                      <a:pt x="14" y="10"/>
                    </a:lnTo>
                    <a:lnTo>
                      <a:pt x="18" y="15"/>
                    </a:lnTo>
                    <a:lnTo>
                      <a:pt x="16" y="19"/>
                    </a:lnTo>
                    <a:lnTo>
                      <a:pt x="18" y="10"/>
                    </a:lnTo>
                    <a:lnTo>
                      <a:pt x="23" y="8"/>
                    </a:lnTo>
                    <a:lnTo>
                      <a:pt x="23" y="10"/>
                    </a:lnTo>
                    <a:lnTo>
                      <a:pt x="23" y="7"/>
                    </a:lnTo>
                    <a:lnTo>
                      <a:pt x="18" y="8"/>
                    </a:lnTo>
                    <a:lnTo>
                      <a:pt x="24" y="2"/>
                    </a:lnTo>
                    <a:lnTo>
                      <a:pt x="26" y="10"/>
                    </a:lnTo>
                    <a:lnTo>
                      <a:pt x="18" y="21"/>
                    </a:lnTo>
                    <a:lnTo>
                      <a:pt x="11" y="16"/>
                    </a:lnTo>
                    <a:lnTo>
                      <a:pt x="3" y="21"/>
                    </a:lnTo>
                  </a:path>
                </a:pathLst>
              </a:custGeom>
              <a:noFill/>
              <a:ln w="9525">
                <a:noFill/>
                <a:round/>
                <a:headEnd/>
                <a:tailEnd/>
              </a:ln>
            </p:spPr>
            <p:txBody>
              <a:bodyPr/>
              <a:lstStyle/>
              <a:p>
                <a:pPr algn="ctr" eaLnBrk="0" hangingPunct="0"/>
                <a:endParaRPr lang="en-US" dirty="0"/>
              </a:p>
            </p:txBody>
          </p:sp>
          <p:sp>
            <p:nvSpPr>
              <p:cNvPr id="4826" name="Freeform 12"/>
              <p:cNvSpPr>
                <a:spLocks/>
              </p:cNvSpPr>
              <p:nvPr/>
            </p:nvSpPr>
            <p:spPr bwMode="auto">
              <a:xfrm>
                <a:off x="4251" y="843"/>
                <a:ext cx="9" cy="13"/>
              </a:xfrm>
              <a:custGeom>
                <a:avLst/>
                <a:gdLst>
                  <a:gd name="T0" fmla="*/ 3 w 9"/>
                  <a:gd name="T1" fmla="*/ 10 h 13"/>
                  <a:gd name="T2" fmla="*/ 0 w 9"/>
                  <a:gd name="T3" fmla="*/ 0 h 13"/>
                  <a:gd name="T4" fmla="*/ 9 w 9"/>
                  <a:gd name="T5" fmla="*/ 2 h 13"/>
                  <a:gd name="T6" fmla="*/ 6 w 9"/>
                  <a:gd name="T7" fmla="*/ 13 h 13"/>
                  <a:gd name="T8" fmla="*/ 3 w 9"/>
                  <a:gd name="T9" fmla="*/ 10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3" y="10"/>
                    </a:moveTo>
                    <a:lnTo>
                      <a:pt x="0" y="0"/>
                    </a:lnTo>
                    <a:lnTo>
                      <a:pt x="9" y="2"/>
                    </a:lnTo>
                    <a:lnTo>
                      <a:pt x="6" y="13"/>
                    </a:lnTo>
                    <a:lnTo>
                      <a:pt x="3" y="10"/>
                    </a:lnTo>
                    <a:close/>
                  </a:path>
                </a:pathLst>
              </a:custGeom>
              <a:solidFill>
                <a:srgbClr val="C0C0C0"/>
              </a:solidFill>
              <a:ln w="9525">
                <a:noFill/>
                <a:round/>
                <a:headEnd/>
                <a:tailEnd/>
              </a:ln>
            </p:spPr>
            <p:txBody>
              <a:bodyPr/>
              <a:lstStyle/>
              <a:p>
                <a:pPr algn="ctr" eaLnBrk="0" hangingPunct="0"/>
                <a:endParaRPr lang="en-US" dirty="0"/>
              </a:p>
            </p:txBody>
          </p:sp>
          <p:sp>
            <p:nvSpPr>
              <p:cNvPr id="4827" name="Freeform 13"/>
              <p:cNvSpPr>
                <a:spLocks/>
              </p:cNvSpPr>
              <p:nvPr/>
            </p:nvSpPr>
            <p:spPr bwMode="auto">
              <a:xfrm>
                <a:off x="4251" y="843"/>
                <a:ext cx="9" cy="13"/>
              </a:xfrm>
              <a:custGeom>
                <a:avLst/>
                <a:gdLst>
                  <a:gd name="T0" fmla="*/ 3 w 9"/>
                  <a:gd name="T1" fmla="*/ 10 h 13"/>
                  <a:gd name="T2" fmla="*/ 0 w 9"/>
                  <a:gd name="T3" fmla="*/ 0 h 13"/>
                  <a:gd name="T4" fmla="*/ 9 w 9"/>
                  <a:gd name="T5" fmla="*/ 2 h 13"/>
                  <a:gd name="T6" fmla="*/ 6 w 9"/>
                  <a:gd name="T7" fmla="*/ 13 h 13"/>
                  <a:gd name="T8" fmla="*/ 3 w 9"/>
                  <a:gd name="T9" fmla="*/ 10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3" y="10"/>
                    </a:moveTo>
                    <a:lnTo>
                      <a:pt x="0" y="0"/>
                    </a:lnTo>
                    <a:lnTo>
                      <a:pt x="9" y="2"/>
                    </a:lnTo>
                    <a:lnTo>
                      <a:pt x="6" y="13"/>
                    </a:lnTo>
                    <a:lnTo>
                      <a:pt x="3" y="10"/>
                    </a:lnTo>
                  </a:path>
                </a:pathLst>
              </a:custGeom>
              <a:noFill/>
              <a:ln w="9525">
                <a:noFill/>
                <a:round/>
                <a:headEnd/>
                <a:tailEnd/>
              </a:ln>
            </p:spPr>
            <p:txBody>
              <a:bodyPr/>
              <a:lstStyle/>
              <a:p>
                <a:pPr algn="ctr" eaLnBrk="0" hangingPunct="0"/>
                <a:endParaRPr lang="en-US" dirty="0"/>
              </a:p>
            </p:txBody>
          </p:sp>
          <p:sp>
            <p:nvSpPr>
              <p:cNvPr id="4828" name="Freeform 14"/>
              <p:cNvSpPr>
                <a:spLocks/>
              </p:cNvSpPr>
              <p:nvPr/>
            </p:nvSpPr>
            <p:spPr bwMode="auto">
              <a:xfrm>
                <a:off x="4243" y="858"/>
                <a:ext cx="3" cy="3"/>
              </a:xfrm>
              <a:custGeom>
                <a:avLst/>
                <a:gdLst>
                  <a:gd name="T0" fmla="*/ 0 w 3"/>
                  <a:gd name="T1" fmla="*/ 0 h 3"/>
                  <a:gd name="T2" fmla="*/ 3 w 3"/>
                  <a:gd name="T3" fmla="*/ 0 h 3"/>
                  <a:gd name="T4" fmla="*/ 3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3" y="3"/>
                    </a:lnTo>
                    <a:lnTo>
                      <a:pt x="0" y="0"/>
                    </a:lnTo>
                    <a:close/>
                  </a:path>
                </a:pathLst>
              </a:custGeom>
              <a:solidFill>
                <a:srgbClr val="C0C0C0"/>
              </a:solidFill>
              <a:ln w="9525">
                <a:noFill/>
                <a:round/>
                <a:headEnd/>
                <a:tailEnd/>
              </a:ln>
            </p:spPr>
            <p:txBody>
              <a:bodyPr/>
              <a:lstStyle/>
              <a:p>
                <a:pPr algn="ctr" eaLnBrk="0" hangingPunct="0"/>
                <a:endParaRPr lang="en-US" dirty="0"/>
              </a:p>
            </p:txBody>
          </p:sp>
          <p:sp>
            <p:nvSpPr>
              <p:cNvPr id="4829" name="Freeform 15"/>
              <p:cNvSpPr>
                <a:spLocks/>
              </p:cNvSpPr>
              <p:nvPr/>
            </p:nvSpPr>
            <p:spPr bwMode="auto">
              <a:xfrm>
                <a:off x="4243" y="858"/>
                <a:ext cx="3" cy="3"/>
              </a:xfrm>
              <a:custGeom>
                <a:avLst/>
                <a:gdLst>
                  <a:gd name="T0" fmla="*/ 0 w 3"/>
                  <a:gd name="T1" fmla="*/ 0 h 3"/>
                  <a:gd name="T2" fmla="*/ 3 w 3"/>
                  <a:gd name="T3" fmla="*/ 0 h 3"/>
                  <a:gd name="T4" fmla="*/ 3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3" y="3"/>
                    </a:lnTo>
                    <a:lnTo>
                      <a:pt x="0" y="0"/>
                    </a:lnTo>
                  </a:path>
                </a:pathLst>
              </a:custGeom>
              <a:noFill/>
              <a:ln w="9525">
                <a:noFill/>
                <a:round/>
                <a:headEnd/>
                <a:tailEnd/>
              </a:ln>
            </p:spPr>
            <p:txBody>
              <a:bodyPr/>
              <a:lstStyle/>
              <a:p>
                <a:pPr algn="ctr" eaLnBrk="0" hangingPunct="0"/>
                <a:endParaRPr lang="en-US" dirty="0"/>
              </a:p>
            </p:txBody>
          </p:sp>
          <p:sp>
            <p:nvSpPr>
              <p:cNvPr id="4830" name="Freeform 16"/>
              <p:cNvSpPr>
                <a:spLocks/>
              </p:cNvSpPr>
              <p:nvPr/>
            </p:nvSpPr>
            <p:spPr bwMode="auto">
              <a:xfrm>
                <a:off x="4247" y="858"/>
                <a:ext cx="4" cy="3"/>
              </a:xfrm>
              <a:custGeom>
                <a:avLst/>
                <a:gdLst>
                  <a:gd name="T0" fmla="*/ 0 w 4"/>
                  <a:gd name="T1" fmla="*/ 3 h 3"/>
                  <a:gd name="T2" fmla="*/ 4 w 4"/>
                  <a:gd name="T3" fmla="*/ 0 h 3"/>
                  <a:gd name="T4" fmla="*/ 4 w 4"/>
                  <a:gd name="T5" fmla="*/ 3 h 3"/>
                  <a:gd name="T6" fmla="*/ 0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4" y="0"/>
                    </a:lnTo>
                    <a:lnTo>
                      <a:pt x="4" y="3"/>
                    </a:lnTo>
                    <a:lnTo>
                      <a:pt x="0" y="3"/>
                    </a:lnTo>
                    <a:close/>
                  </a:path>
                </a:pathLst>
              </a:custGeom>
              <a:solidFill>
                <a:srgbClr val="C0C0C0"/>
              </a:solidFill>
              <a:ln w="9525">
                <a:noFill/>
                <a:round/>
                <a:headEnd/>
                <a:tailEnd/>
              </a:ln>
            </p:spPr>
            <p:txBody>
              <a:bodyPr/>
              <a:lstStyle/>
              <a:p>
                <a:pPr algn="ctr" eaLnBrk="0" hangingPunct="0"/>
                <a:endParaRPr lang="en-US" dirty="0"/>
              </a:p>
            </p:txBody>
          </p:sp>
          <p:sp>
            <p:nvSpPr>
              <p:cNvPr id="4831" name="Freeform 17"/>
              <p:cNvSpPr>
                <a:spLocks/>
              </p:cNvSpPr>
              <p:nvPr/>
            </p:nvSpPr>
            <p:spPr bwMode="auto">
              <a:xfrm>
                <a:off x="4247" y="858"/>
                <a:ext cx="4" cy="3"/>
              </a:xfrm>
              <a:custGeom>
                <a:avLst/>
                <a:gdLst>
                  <a:gd name="T0" fmla="*/ 0 w 4"/>
                  <a:gd name="T1" fmla="*/ 3 h 3"/>
                  <a:gd name="T2" fmla="*/ 4 w 4"/>
                  <a:gd name="T3" fmla="*/ 0 h 3"/>
                  <a:gd name="T4" fmla="*/ 4 w 4"/>
                  <a:gd name="T5" fmla="*/ 3 h 3"/>
                  <a:gd name="T6" fmla="*/ 0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4" y="0"/>
                    </a:lnTo>
                    <a:lnTo>
                      <a:pt x="4" y="3"/>
                    </a:lnTo>
                    <a:lnTo>
                      <a:pt x="0" y="3"/>
                    </a:lnTo>
                  </a:path>
                </a:pathLst>
              </a:custGeom>
              <a:noFill/>
              <a:ln w="9525">
                <a:noFill/>
                <a:round/>
                <a:headEnd/>
                <a:tailEnd/>
              </a:ln>
            </p:spPr>
            <p:txBody>
              <a:bodyPr/>
              <a:lstStyle/>
              <a:p>
                <a:pPr algn="ctr" eaLnBrk="0" hangingPunct="0"/>
                <a:endParaRPr lang="en-US" dirty="0"/>
              </a:p>
            </p:txBody>
          </p:sp>
          <p:sp>
            <p:nvSpPr>
              <p:cNvPr id="4832" name="Freeform 18"/>
              <p:cNvSpPr>
                <a:spLocks/>
              </p:cNvSpPr>
              <p:nvPr/>
            </p:nvSpPr>
            <p:spPr bwMode="auto">
              <a:xfrm>
                <a:off x="4925" y="861"/>
                <a:ext cx="18" cy="11"/>
              </a:xfrm>
              <a:custGeom>
                <a:avLst/>
                <a:gdLst>
                  <a:gd name="T0" fmla="*/ 0 w 18"/>
                  <a:gd name="T1" fmla="*/ 11 h 11"/>
                  <a:gd name="T2" fmla="*/ 2 w 18"/>
                  <a:gd name="T3" fmla="*/ 0 h 11"/>
                  <a:gd name="T4" fmla="*/ 5 w 18"/>
                  <a:gd name="T5" fmla="*/ 3 h 11"/>
                  <a:gd name="T6" fmla="*/ 13 w 18"/>
                  <a:gd name="T7" fmla="*/ 0 h 11"/>
                  <a:gd name="T8" fmla="*/ 18 w 18"/>
                  <a:gd name="T9" fmla="*/ 3 h 11"/>
                  <a:gd name="T10" fmla="*/ 10 w 18"/>
                  <a:gd name="T11" fmla="*/ 9 h 11"/>
                  <a:gd name="T12" fmla="*/ 8 w 18"/>
                  <a:gd name="T13" fmla="*/ 6 h 11"/>
                  <a:gd name="T14" fmla="*/ 13 w 18"/>
                  <a:gd name="T15" fmla="*/ 5 h 11"/>
                  <a:gd name="T16" fmla="*/ 5 w 18"/>
                  <a:gd name="T17" fmla="*/ 6 h 11"/>
                  <a:gd name="T18" fmla="*/ 4 w 18"/>
                  <a:gd name="T19" fmla="*/ 3 h 11"/>
                  <a:gd name="T20" fmla="*/ 7 w 18"/>
                  <a:gd name="T21" fmla="*/ 8 h 11"/>
                  <a:gd name="T22" fmla="*/ 5 w 18"/>
                  <a:gd name="T23" fmla="*/ 9 h 11"/>
                  <a:gd name="T24" fmla="*/ 4 w 18"/>
                  <a:gd name="T25" fmla="*/ 8 h 11"/>
                  <a:gd name="T26" fmla="*/ 4 w 18"/>
                  <a:gd name="T27" fmla="*/ 11 h 11"/>
                  <a:gd name="T28" fmla="*/ 0 w 18"/>
                  <a:gd name="T29" fmla="*/ 11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1"/>
                  <a:gd name="T47" fmla="*/ 18 w 18"/>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1">
                    <a:moveTo>
                      <a:pt x="0" y="11"/>
                    </a:moveTo>
                    <a:lnTo>
                      <a:pt x="2" y="0"/>
                    </a:lnTo>
                    <a:lnTo>
                      <a:pt x="5" y="3"/>
                    </a:lnTo>
                    <a:lnTo>
                      <a:pt x="13" y="0"/>
                    </a:lnTo>
                    <a:lnTo>
                      <a:pt x="18" y="3"/>
                    </a:lnTo>
                    <a:lnTo>
                      <a:pt x="10" y="9"/>
                    </a:lnTo>
                    <a:lnTo>
                      <a:pt x="8" y="6"/>
                    </a:lnTo>
                    <a:lnTo>
                      <a:pt x="13" y="5"/>
                    </a:lnTo>
                    <a:lnTo>
                      <a:pt x="5" y="6"/>
                    </a:lnTo>
                    <a:lnTo>
                      <a:pt x="4" y="3"/>
                    </a:lnTo>
                    <a:lnTo>
                      <a:pt x="7" y="8"/>
                    </a:lnTo>
                    <a:lnTo>
                      <a:pt x="5" y="9"/>
                    </a:lnTo>
                    <a:lnTo>
                      <a:pt x="4" y="8"/>
                    </a:lnTo>
                    <a:lnTo>
                      <a:pt x="4" y="11"/>
                    </a:lnTo>
                    <a:lnTo>
                      <a:pt x="0" y="11"/>
                    </a:lnTo>
                    <a:close/>
                  </a:path>
                </a:pathLst>
              </a:custGeom>
              <a:solidFill>
                <a:srgbClr val="C0C0C0"/>
              </a:solidFill>
              <a:ln w="9525">
                <a:noFill/>
                <a:round/>
                <a:headEnd/>
                <a:tailEnd/>
              </a:ln>
            </p:spPr>
            <p:txBody>
              <a:bodyPr/>
              <a:lstStyle/>
              <a:p>
                <a:pPr algn="ctr" eaLnBrk="0" hangingPunct="0"/>
                <a:endParaRPr lang="en-US" dirty="0"/>
              </a:p>
            </p:txBody>
          </p:sp>
          <p:sp>
            <p:nvSpPr>
              <p:cNvPr id="4833" name="Freeform 19"/>
              <p:cNvSpPr>
                <a:spLocks/>
              </p:cNvSpPr>
              <p:nvPr/>
            </p:nvSpPr>
            <p:spPr bwMode="auto">
              <a:xfrm>
                <a:off x="4925" y="861"/>
                <a:ext cx="18" cy="11"/>
              </a:xfrm>
              <a:custGeom>
                <a:avLst/>
                <a:gdLst>
                  <a:gd name="T0" fmla="*/ 0 w 18"/>
                  <a:gd name="T1" fmla="*/ 11 h 11"/>
                  <a:gd name="T2" fmla="*/ 2 w 18"/>
                  <a:gd name="T3" fmla="*/ 0 h 11"/>
                  <a:gd name="T4" fmla="*/ 5 w 18"/>
                  <a:gd name="T5" fmla="*/ 3 h 11"/>
                  <a:gd name="T6" fmla="*/ 13 w 18"/>
                  <a:gd name="T7" fmla="*/ 0 h 11"/>
                  <a:gd name="T8" fmla="*/ 18 w 18"/>
                  <a:gd name="T9" fmla="*/ 3 h 11"/>
                  <a:gd name="T10" fmla="*/ 10 w 18"/>
                  <a:gd name="T11" fmla="*/ 9 h 11"/>
                  <a:gd name="T12" fmla="*/ 8 w 18"/>
                  <a:gd name="T13" fmla="*/ 6 h 11"/>
                  <a:gd name="T14" fmla="*/ 13 w 18"/>
                  <a:gd name="T15" fmla="*/ 5 h 11"/>
                  <a:gd name="T16" fmla="*/ 5 w 18"/>
                  <a:gd name="T17" fmla="*/ 6 h 11"/>
                  <a:gd name="T18" fmla="*/ 4 w 18"/>
                  <a:gd name="T19" fmla="*/ 3 h 11"/>
                  <a:gd name="T20" fmla="*/ 7 w 18"/>
                  <a:gd name="T21" fmla="*/ 8 h 11"/>
                  <a:gd name="T22" fmla="*/ 5 w 18"/>
                  <a:gd name="T23" fmla="*/ 9 h 11"/>
                  <a:gd name="T24" fmla="*/ 4 w 18"/>
                  <a:gd name="T25" fmla="*/ 8 h 11"/>
                  <a:gd name="T26" fmla="*/ 4 w 18"/>
                  <a:gd name="T27" fmla="*/ 11 h 11"/>
                  <a:gd name="T28" fmla="*/ 0 w 18"/>
                  <a:gd name="T29" fmla="*/ 11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1"/>
                  <a:gd name="T47" fmla="*/ 18 w 18"/>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1">
                    <a:moveTo>
                      <a:pt x="0" y="11"/>
                    </a:moveTo>
                    <a:lnTo>
                      <a:pt x="2" y="0"/>
                    </a:lnTo>
                    <a:lnTo>
                      <a:pt x="5" y="3"/>
                    </a:lnTo>
                    <a:lnTo>
                      <a:pt x="13" y="0"/>
                    </a:lnTo>
                    <a:lnTo>
                      <a:pt x="18" y="3"/>
                    </a:lnTo>
                    <a:lnTo>
                      <a:pt x="10" y="9"/>
                    </a:lnTo>
                    <a:lnTo>
                      <a:pt x="8" y="6"/>
                    </a:lnTo>
                    <a:lnTo>
                      <a:pt x="13" y="5"/>
                    </a:lnTo>
                    <a:lnTo>
                      <a:pt x="5" y="6"/>
                    </a:lnTo>
                    <a:lnTo>
                      <a:pt x="4" y="3"/>
                    </a:lnTo>
                    <a:lnTo>
                      <a:pt x="7" y="8"/>
                    </a:lnTo>
                    <a:lnTo>
                      <a:pt x="5" y="9"/>
                    </a:lnTo>
                    <a:lnTo>
                      <a:pt x="4" y="8"/>
                    </a:lnTo>
                    <a:lnTo>
                      <a:pt x="4" y="11"/>
                    </a:lnTo>
                    <a:lnTo>
                      <a:pt x="0" y="11"/>
                    </a:lnTo>
                  </a:path>
                </a:pathLst>
              </a:custGeom>
              <a:noFill/>
              <a:ln w="9525">
                <a:noFill/>
                <a:round/>
                <a:headEnd/>
                <a:tailEnd/>
              </a:ln>
            </p:spPr>
            <p:txBody>
              <a:bodyPr/>
              <a:lstStyle/>
              <a:p>
                <a:pPr algn="ctr" eaLnBrk="0" hangingPunct="0"/>
                <a:endParaRPr lang="en-US" dirty="0"/>
              </a:p>
            </p:txBody>
          </p:sp>
          <p:sp>
            <p:nvSpPr>
              <p:cNvPr id="4834" name="Freeform 20"/>
              <p:cNvSpPr>
                <a:spLocks/>
              </p:cNvSpPr>
              <p:nvPr/>
            </p:nvSpPr>
            <p:spPr bwMode="auto">
              <a:xfrm>
                <a:off x="4247" y="861"/>
                <a:ext cx="4" cy="1"/>
              </a:xfrm>
              <a:custGeom>
                <a:avLst/>
                <a:gdLst>
                  <a:gd name="T0" fmla="*/ 0 w 4"/>
                  <a:gd name="T1" fmla="*/ 0 h 1"/>
                  <a:gd name="T2" fmla="*/ 4 w 4"/>
                  <a:gd name="T3" fmla="*/ 0 h 1"/>
                  <a:gd name="T4" fmla="*/ 2 w 4"/>
                  <a:gd name="T5" fmla="*/ 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4" y="0"/>
                    </a:lnTo>
                    <a:lnTo>
                      <a:pt x="2" y="1"/>
                    </a:lnTo>
                    <a:lnTo>
                      <a:pt x="0" y="0"/>
                    </a:lnTo>
                    <a:close/>
                  </a:path>
                </a:pathLst>
              </a:custGeom>
              <a:solidFill>
                <a:srgbClr val="C0C0C0"/>
              </a:solidFill>
              <a:ln w="9525">
                <a:noFill/>
                <a:round/>
                <a:headEnd/>
                <a:tailEnd/>
              </a:ln>
            </p:spPr>
            <p:txBody>
              <a:bodyPr/>
              <a:lstStyle/>
              <a:p>
                <a:pPr algn="ctr" eaLnBrk="0" hangingPunct="0"/>
                <a:endParaRPr lang="en-US" dirty="0"/>
              </a:p>
            </p:txBody>
          </p:sp>
          <p:sp>
            <p:nvSpPr>
              <p:cNvPr id="4835" name="Freeform 21"/>
              <p:cNvSpPr>
                <a:spLocks/>
              </p:cNvSpPr>
              <p:nvPr/>
            </p:nvSpPr>
            <p:spPr bwMode="auto">
              <a:xfrm>
                <a:off x="4247" y="861"/>
                <a:ext cx="4" cy="1"/>
              </a:xfrm>
              <a:custGeom>
                <a:avLst/>
                <a:gdLst>
                  <a:gd name="T0" fmla="*/ 0 w 4"/>
                  <a:gd name="T1" fmla="*/ 0 h 1"/>
                  <a:gd name="T2" fmla="*/ 4 w 4"/>
                  <a:gd name="T3" fmla="*/ 0 h 1"/>
                  <a:gd name="T4" fmla="*/ 2 w 4"/>
                  <a:gd name="T5" fmla="*/ 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4" y="0"/>
                    </a:lnTo>
                    <a:lnTo>
                      <a:pt x="2" y="1"/>
                    </a:lnTo>
                    <a:lnTo>
                      <a:pt x="0" y="0"/>
                    </a:lnTo>
                  </a:path>
                </a:pathLst>
              </a:custGeom>
              <a:noFill/>
              <a:ln w="9525">
                <a:noFill/>
                <a:round/>
                <a:headEnd/>
                <a:tailEnd/>
              </a:ln>
            </p:spPr>
            <p:txBody>
              <a:bodyPr/>
              <a:lstStyle/>
              <a:p>
                <a:pPr algn="ctr" eaLnBrk="0" hangingPunct="0"/>
                <a:endParaRPr lang="en-US" dirty="0"/>
              </a:p>
            </p:txBody>
          </p:sp>
          <p:sp>
            <p:nvSpPr>
              <p:cNvPr id="4836" name="Freeform 22"/>
              <p:cNvSpPr>
                <a:spLocks/>
              </p:cNvSpPr>
              <p:nvPr/>
            </p:nvSpPr>
            <p:spPr bwMode="auto">
              <a:xfrm>
                <a:off x="4925" y="869"/>
                <a:ext cx="7" cy="11"/>
              </a:xfrm>
              <a:custGeom>
                <a:avLst/>
                <a:gdLst>
                  <a:gd name="T0" fmla="*/ 0 w 7"/>
                  <a:gd name="T1" fmla="*/ 11 h 11"/>
                  <a:gd name="T2" fmla="*/ 4 w 7"/>
                  <a:gd name="T3" fmla="*/ 0 h 11"/>
                  <a:gd name="T4" fmla="*/ 5 w 7"/>
                  <a:gd name="T5" fmla="*/ 3 h 11"/>
                  <a:gd name="T6" fmla="*/ 7 w 7"/>
                  <a:gd name="T7" fmla="*/ 1 h 11"/>
                  <a:gd name="T8" fmla="*/ 0 w 7"/>
                  <a:gd name="T9" fmla="*/ 11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4" y="0"/>
                    </a:lnTo>
                    <a:lnTo>
                      <a:pt x="5" y="3"/>
                    </a:lnTo>
                    <a:lnTo>
                      <a:pt x="7" y="1"/>
                    </a:lnTo>
                    <a:lnTo>
                      <a:pt x="0" y="11"/>
                    </a:lnTo>
                    <a:close/>
                  </a:path>
                </a:pathLst>
              </a:custGeom>
              <a:solidFill>
                <a:srgbClr val="C0C0C0"/>
              </a:solidFill>
              <a:ln w="9525">
                <a:noFill/>
                <a:round/>
                <a:headEnd/>
                <a:tailEnd/>
              </a:ln>
            </p:spPr>
            <p:txBody>
              <a:bodyPr/>
              <a:lstStyle/>
              <a:p>
                <a:pPr algn="ctr" eaLnBrk="0" hangingPunct="0"/>
                <a:endParaRPr lang="en-US" dirty="0"/>
              </a:p>
            </p:txBody>
          </p:sp>
          <p:sp>
            <p:nvSpPr>
              <p:cNvPr id="4837" name="Freeform 23"/>
              <p:cNvSpPr>
                <a:spLocks/>
              </p:cNvSpPr>
              <p:nvPr/>
            </p:nvSpPr>
            <p:spPr bwMode="auto">
              <a:xfrm>
                <a:off x="4925" y="869"/>
                <a:ext cx="7" cy="11"/>
              </a:xfrm>
              <a:custGeom>
                <a:avLst/>
                <a:gdLst>
                  <a:gd name="T0" fmla="*/ 0 w 7"/>
                  <a:gd name="T1" fmla="*/ 11 h 11"/>
                  <a:gd name="T2" fmla="*/ 4 w 7"/>
                  <a:gd name="T3" fmla="*/ 0 h 11"/>
                  <a:gd name="T4" fmla="*/ 5 w 7"/>
                  <a:gd name="T5" fmla="*/ 3 h 11"/>
                  <a:gd name="T6" fmla="*/ 7 w 7"/>
                  <a:gd name="T7" fmla="*/ 1 h 11"/>
                  <a:gd name="T8" fmla="*/ 0 w 7"/>
                  <a:gd name="T9" fmla="*/ 11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4" y="0"/>
                    </a:lnTo>
                    <a:lnTo>
                      <a:pt x="5" y="3"/>
                    </a:lnTo>
                    <a:lnTo>
                      <a:pt x="7" y="1"/>
                    </a:lnTo>
                    <a:lnTo>
                      <a:pt x="0" y="11"/>
                    </a:lnTo>
                  </a:path>
                </a:pathLst>
              </a:custGeom>
              <a:noFill/>
              <a:ln w="9525">
                <a:noFill/>
                <a:round/>
                <a:headEnd/>
                <a:tailEnd/>
              </a:ln>
            </p:spPr>
            <p:txBody>
              <a:bodyPr/>
              <a:lstStyle/>
              <a:p>
                <a:pPr algn="ctr" eaLnBrk="0" hangingPunct="0"/>
                <a:endParaRPr lang="en-US" dirty="0"/>
              </a:p>
            </p:txBody>
          </p:sp>
          <p:sp>
            <p:nvSpPr>
              <p:cNvPr id="4838" name="Freeform 24"/>
              <p:cNvSpPr>
                <a:spLocks/>
              </p:cNvSpPr>
              <p:nvPr/>
            </p:nvSpPr>
            <p:spPr bwMode="auto">
              <a:xfrm>
                <a:off x="4932" y="870"/>
                <a:ext cx="11" cy="10"/>
              </a:xfrm>
              <a:custGeom>
                <a:avLst/>
                <a:gdLst>
                  <a:gd name="T0" fmla="*/ 0 w 11"/>
                  <a:gd name="T1" fmla="*/ 10 h 10"/>
                  <a:gd name="T2" fmla="*/ 1 w 11"/>
                  <a:gd name="T3" fmla="*/ 4 h 10"/>
                  <a:gd name="T4" fmla="*/ 11 w 11"/>
                  <a:gd name="T5" fmla="*/ 0 h 10"/>
                  <a:gd name="T6" fmla="*/ 11 w 11"/>
                  <a:gd name="T7" fmla="*/ 7 h 10"/>
                  <a:gd name="T8" fmla="*/ 6 w 11"/>
                  <a:gd name="T9" fmla="*/ 4 h 10"/>
                  <a:gd name="T10" fmla="*/ 8 w 11"/>
                  <a:gd name="T11" fmla="*/ 7 h 10"/>
                  <a:gd name="T12" fmla="*/ 0 w 11"/>
                  <a:gd name="T13" fmla="*/ 1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10"/>
                    </a:moveTo>
                    <a:lnTo>
                      <a:pt x="1" y="4"/>
                    </a:lnTo>
                    <a:lnTo>
                      <a:pt x="11" y="0"/>
                    </a:lnTo>
                    <a:lnTo>
                      <a:pt x="11" y="7"/>
                    </a:lnTo>
                    <a:lnTo>
                      <a:pt x="6" y="4"/>
                    </a:lnTo>
                    <a:lnTo>
                      <a:pt x="8" y="7"/>
                    </a:lnTo>
                    <a:lnTo>
                      <a:pt x="0" y="10"/>
                    </a:lnTo>
                    <a:close/>
                  </a:path>
                </a:pathLst>
              </a:custGeom>
              <a:solidFill>
                <a:srgbClr val="C0C0C0"/>
              </a:solidFill>
              <a:ln w="9525">
                <a:noFill/>
                <a:round/>
                <a:headEnd/>
                <a:tailEnd/>
              </a:ln>
            </p:spPr>
            <p:txBody>
              <a:bodyPr/>
              <a:lstStyle/>
              <a:p>
                <a:pPr algn="ctr" eaLnBrk="0" hangingPunct="0"/>
                <a:endParaRPr lang="en-US" dirty="0"/>
              </a:p>
            </p:txBody>
          </p:sp>
          <p:sp>
            <p:nvSpPr>
              <p:cNvPr id="4839" name="Freeform 25"/>
              <p:cNvSpPr>
                <a:spLocks/>
              </p:cNvSpPr>
              <p:nvPr/>
            </p:nvSpPr>
            <p:spPr bwMode="auto">
              <a:xfrm>
                <a:off x="4932" y="870"/>
                <a:ext cx="11" cy="10"/>
              </a:xfrm>
              <a:custGeom>
                <a:avLst/>
                <a:gdLst>
                  <a:gd name="T0" fmla="*/ 0 w 11"/>
                  <a:gd name="T1" fmla="*/ 10 h 10"/>
                  <a:gd name="T2" fmla="*/ 1 w 11"/>
                  <a:gd name="T3" fmla="*/ 4 h 10"/>
                  <a:gd name="T4" fmla="*/ 11 w 11"/>
                  <a:gd name="T5" fmla="*/ 0 h 10"/>
                  <a:gd name="T6" fmla="*/ 11 w 11"/>
                  <a:gd name="T7" fmla="*/ 7 h 10"/>
                  <a:gd name="T8" fmla="*/ 6 w 11"/>
                  <a:gd name="T9" fmla="*/ 4 h 10"/>
                  <a:gd name="T10" fmla="*/ 8 w 11"/>
                  <a:gd name="T11" fmla="*/ 7 h 10"/>
                  <a:gd name="T12" fmla="*/ 0 w 11"/>
                  <a:gd name="T13" fmla="*/ 1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10"/>
                    </a:moveTo>
                    <a:lnTo>
                      <a:pt x="1" y="4"/>
                    </a:lnTo>
                    <a:lnTo>
                      <a:pt x="11" y="0"/>
                    </a:lnTo>
                    <a:lnTo>
                      <a:pt x="11" y="7"/>
                    </a:lnTo>
                    <a:lnTo>
                      <a:pt x="6" y="4"/>
                    </a:lnTo>
                    <a:lnTo>
                      <a:pt x="8" y="7"/>
                    </a:lnTo>
                    <a:lnTo>
                      <a:pt x="0" y="10"/>
                    </a:lnTo>
                  </a:path>
                </a:pathLst>
              </a:custGeom>
              <a:noFill/>
              <a:ln w="9525">
                <a:noFill/>
                <a:round/>
                <a:headEnd/>
                <a:tailEnd/>
              </a:ln>
            </p:spPr>
            <p:txBody>
              <a:bodyPr/>
              <a:lstStyle/>
              <a:p>
                <a:pPr algn="ctr" eaLnBrk="0" hangingPunct="0"/>
                <a:endParaRPr lang="en-US" dirty="0"/>
              </a:p>
            </p:txBody>
          </p:sp>
          <p:sp>
            <p:nvSpPr>
              <p:cNvPr id="4840" name="Freeform 26"/>
              <p:cNvSpPr>
                <a:spLocks/>
              </p:cNvSpPr>
              <p:nvPr/>
            </p:nvSpPr>
            <p:spPr bwMode="auto">
              <a:xfrm>
                <a:off x="4925" y="874"/>
                <a:ext cx="26" cy="25"/>
              </a:xfrm>
              <a:custGeom>
                <a:avLst/>
                <a:gdLst>
                  <a:gd name="T0" fmla="*/ 8 w 26"/>
                  <a:gd name="T1" fmla="*/ 17 h 25"/>
                  <a:gd name="T2" fmla="*/ 0 w 26"/>
                  <a:gd name="T3" fmla="*/ 9 h 25"/>
                  <a:gd name="T4" fmla="*/ 8 w 26"/>
                  <a:gd name="T5" fmla="*/ 4 h 25"/>
                  <a:gd name="T6" fmla="*/ 12 w 26"/>
                  <a:gd name="T7" fmla="*/ 8 h 25"/>
                  <a:gd name="T8" fmla="*/ 8 w 26"/>
                  <a:gd name="T9" fmla="*/ 3 h 25"/>
                  <a:gd name="T10" fmla="*/ 18 w 26"/>
                  <a:gd name="T11" fmla="*/ 6 h 25"/>
                  <a:gd name="T12" fmla="*/ 16 w 26"/>
                  <a:gd name="T13" fmla="*/ 1 h 25"/>
                  <a:gd name="T14" fmla="*/ 18 w 26"/>
                  <a:gd name="T15" fmla="*/ 6 h 25"/>
                  <a:gd name="T16" fmla="*/ 21 w 26"/>
                  <a:gd name="T17" fmla="*/ 4 h 25"/>
                  <a:gd name="T18" fmla="*/ 18 w 26"/>
                  <a:gd name="T19" fmla="*/ 4 h 25"/>
                  <a:gd name="T20" fmla="*/ 20 w 26"/>
                  <a:gd name="T21" fmla="*/ 0 h 25"/>
                  <a:gd name="T22" fmla="*/ 26 w 26"/>
                  <a:gd name="T23" fmla="*/ 3 h 25"/>
                  <a:gd name="T24" fmla="*/ 7 w 26"/>
                  <a:gd name="T25" fmla="*/ 12 h 25"/>
                  <a:gd name="T26" fmla="*/ 8 w 26"/>
                  <a:gd name="T27" fmla="*/ 17 h 25"/>
                  <a:gd name="T28" fmla="*/ 18 w 26"/>
                  <a:gd name="T29" fmla="*/ 19 h 25"/>
                  <a:gd name="T30" fmla="*/ 18 w 26"/>
                  <a:gd name="T31" fmla="*/ 24 h 25"/>
                  <a:gd name="T32" fmla="*/ 15 w 26"/>
                  <a:gd name="T33" fmla="*/ 25 h 25"/>
                  <a:gd name="T34" fmla="*/ 8 w 26"/>
                  <a:gd name="T35" fmla="*/ 1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5"/>
                  <a:gd name="T56" fmla="*/ 26 w 2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5">
                    <a:moveTo>
                      <a:pt x="8" y="17"/>
                    </a:moveTo>
                    <a:lnTo>
                      <a:pt x="0" y="9"/>
                    </a:lnTo>
                    <a:lnTo>
                      <a:pt x="8" y="4"/>
                    </a:lnTo>
                    <a:lnTo>
                      <a:pt x="12" y="8"/>
                    </a:lnTo>
                    <a:lnTo>
                      <a:pt x="8" y="3"/>
                    </a:lnTo>
                    <a:lnTo>
                      <a:pt x="18" y="6"/>
                    </a:lnTo>
                    <a:lnTo>
                      <a:pt x="16" y="1"/>
                    </a:lnTo>
                    <a:lnTo>
                      <a:pt x="18" y="6"/>
                    </a:lnTo>
                    <a:lnTo>
                      <a:pt x="21" y="4"/>
                    </a:lnTo>
                    <a:lnTo>
                      <a:pt x="18" y="4"/>
                    </a:lnTo>
                    <a:lnTo>
                      <a:pt x="20" y="0"/>
                    </a:lnTo>
                    <a:lnTo>
                      <a:pt x="26" y="3"/>
                    </a:lnTo>
                    <a:lnTo>
                      <a:pt x="7" y="12"/>
                    </a:lnTo>
                    <a:lnTo>
                      <a:pt x="8" y="17"/>
                    </a:lnTo>
                    <a:lnTo>
                      <a:pt x="18" y="19"/>
                    </a:lnTo>
                    <a:lnTo>
                      <a:pt x="18" y="24"/>
                    </a:lnTo>
                    <a:lnTo>
                      <a:pt x="15" y="25"/>
                    </a:lnTo>
                    <a:lnTo>
                      <a:pt x="8" y="17"/>
                    </a:lnTo>
                    <a:close/>
                  </a:path>
                </a:pathLst>
              </a:custGeom>
              <a:solidFill>
                <a:srgbClr val="C0C0C0"/>
              </a:solidFill>
              <a:ln w="9525">
                <a:noFill/>
                <a:round/>
                <a:headEnd/>
                <a:tailEnd/>
              </a:ln>
            </p:spPr>
            <p:txBody>
              <a:bodyPr/>
              <a:lstStyle/>
              <a:p>
                <a:pPr algn="ctr" eaLnBrk="0" hangingPunct="0"/>
                <a:endParaRPr lang="en-US" dirty="0"/>
              </a:p>
            </p:txBody>
          </p:sp>
          <p:sp>
            <p:nvSpPr>
              <p:cNvPr id="4841" name="Freeform 27"/>
              <p:cNvSpPr>
                <a:spLocks/>
              </p:cNvSpPr>
              <p:nvPr/>
            </p:nvSpPr>
            <p:spPr bwMode="auto">
              <a:xfrm>
                <a:off x="4925" y="874"/>
                <a:ext cx="26" cy="25"/>
              </a:xfrm>
              <a:custGeom>
                <a:avLst/>
                <a:gdLst>
                  <a:gd name="T0" fmla="*/ 8 w 26"/>
                  <a:gd name="T1" fmla="*/ 17 h 25"/>
                  <a:gd name="T2" fmla="*/ 0 w 26"/>
                  <a:gd name="T3" fmla="*/ 9 h 25"/>
                  <a:gd name="T4" fmla="*/ 8 w 26"/>
                  <a:gd name="T5" fmla="*/ 4 h 25"/>
                  <a:gd name="T6" fmla="*/ 12 w 26"/>
                  <a:gd name="T7" fmla="*/ 8 h 25"/>
                  <a:gd name="T8" fmla="*/ 8 w 26"/>
                  <a:gd name="T9" fmla="*/ 3 h 25"/>
                  <a:gd name="T10" fmla="*/ 18 w 26"/>
                  <a:gd name="T11" fmla="*/ 6 h 25"/>
                  <a:gd name="T12" fmla="*/ 16 w 26"/>
                  <a:gd name="T13" fmla="*/ 1 h 25"/>
                  <a:gd name="T14" fmla="*/ 18 w 26"/>
                  <a:gd name="T15" fmla="*/ 6 h 25"/>
                  <a:gd name="T16" fmla="*/ 21 w 26"/>
                  <a:gd name="T17" fmla="*/ 4 h 25"/>
                  <a:gd name="T18" fmla="*/ 18 w 26"/>
                  <a:gd name="T19" fmla="*/ 4 h 25"/>
                  <a:gd name="T20" fmla="*/ 20 w 26"/>
                  <a:gd name="T21" fmla="*/ 0 h 25"/>
                  <a:gd name="T22" fmla="*/ 26 w 26"/>
                  <a:gd name="T23" fmla="*/ 3 h 25"/>
                  <a:gd name="T24" fmla="*/ 7 w 26"/>
                  <a:gd name="T25" fmla="*/ 12 h 25"/>
                  <a:gd name="T26" fmla="*/ 8 w 26"/>
                  <a:gd name="T27" fmla="*/ 17 h 25"/>
                  <a:gd name="T28" fmla="*/ 18 w 26"/>
                  <a:gd name="T29" fmla="*/ 19 h 25"/>
                  <a:gd name="T30" fmla="*/ 18 w 26"/>
                  <a:gd name="T31" fmla="*/ 24 h 25"/>
                  <a:gd name="T32" fmla="*/ 15 w 26"/>
                  <a:gd name="T33" fmla="*/ 25 h 25"/>
                  <a:gd name="T34" fmla="*/ 8 w 26"/>
                  <a:gd name="T35" fmla="*/ 1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5"/>
                  <a:gd name="T56" fmla="*/ 26 w 2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5">
                    <a:moveTo>
                      <a:pt x="8" y="17"/>
                    </a:moveTo>
                    <a:lnTo>
                      <a:pt x="0" y="9"/>
                    </a:lnTo>
                    <a:lnTo>
                      <a:pt x="8" y="4"/>
                    </a:lnTo>
                    <a:lnTo>
                      <a:pt x="12" y="8"/>
                    </a:lnTo>
                    <a:lnTo>
                      <a:pt x="8" y="3"/>
                    </a:lnTo>
                    <a:lnTo>
                      <a:pt x="18" y="6"/>
                    </a:lnTo>
                    <a:lnTo>
                      <a:pt x="16" y="1"/>
                    </a:lnTo>
                    <a:lnTo>
                      <a:pt x="18" y="6"/>
                    </a:lnTo>
                    <a:lnTo>
                      <a:pt x="21" y="4"/>
                    </a:lnTo>
                    <a:lnTo>
                      <a:pt x="18" y="4"/>
                    </a:lnTo>
                    <a:lnTo>
                      <a:pt x="20" y="0"/>
                    </a:lnTo>
                    <a:lnTo>
                      <a:pt x="26" y="3"/>
                    </a:lnTo>
                    <a:lnTo>
                      <a:pt x="7" y="12"/>
                    </a:lnTo>
                    <a:lnTo>
                      <a:pt x="8" y="17"/>
                    </a:lnTo>
                    <a:lnTo>
                      <a:pt x="18" y="19"/>
                    </a:lnTo>
                    <a:lnTo>
                      <a:pt x="18" y="24"/>
                    </a:lnTo>
                    <a:lnTo>
                      <a:pt x="15" y="25"/>
                    </a:lnTo>
                    <a:lnTo>
                      <a:pt x="8" y="17"/>
                    </a:lnTo>
                  </a:path>
                </a:pathLst>
              </a:custGeom>
              <a:noFill/>
              <a:ln w="9525">
                <a:noFill/>
                <a:round/>
                <a:headEnd/>
                <a:tailEnd/>
              </a:ln>
            </p:spPr>
            <p:txBody>
              <a:bodyPr/>
              <a:lstStyle/>
              <a:p>
                <a:pPr algn="ctr" eaLnBrk="0" hangingPunct="0"/>
                <a:endParaRPr lang="en-US" dirty="0"/>
              </a:p>
            </p:txBody>
          </p:sp>
          <p:sp>
            <p:nvSpPr>
              <p:cNvPr id="4842" name="Freeform 28"/>
              <p:cNvSpPr>
                <a:spLocks/>
              </p:cNvSpPr>
              <p:nvPr/>
            </p:nvSpPr>
            <p:spPr bwMode="auto">
              <a:xfrm>
                <a:off x="4904" y="883"/>
                <a:ext cx="12" cy="16"/>
              </a:xfrm>
              <a:custGeom>
                <a:avLst/>
                <a:gdLst>
                  <a:gd name="T0" fmla="*/ 2 w 12"/>
                  <a:gd name="T1" fmla="*/ 16 h 16"/>
                  <a:gd name="T2" fmla="*/ 4 w 12"/>
                  <a:gd name="T3" fmla="*/ 7 h 16"/>
                  <a:gd name="T4" fmla="*/ 0 w 12"/>
                  <a:gd name="T5" fmla="*/ 5 h 16"/>
                  <a:gd name="T6" fmla="*/ 10 w 12"/>
                  <a:gd name="T7" fmla="*/ 0 h 16"/>
                  <a:gd name="T8" fmla="*/ 12 w 12"/>
                  <a:gd name="T9" fmla="*/ 5 h 16"/>
                  <a:gd name="T10" fmla="*/ 7 w 12"/>
                  <a:gd name="T11" fmla="*/ 5 h 16"/>
                  <a:gd name="T12" fmla="*/ 8 w 12"/>
                  <a:gd name="T13" fmla="*/ 11 h 16"/>
                  <a:gd name="T14" fmla="*/ 7 w 12"/>
                  <a:gd name="T15" fmla="*/ 8 h 16"/>
                  <a:gd name="T16" fmla="*/ 5 w 12"/>
                  <a:gd name="T17" fmla="*/ 11 h 16"/>
                  <a:gd name="T18" fmla="*/ 12 w 12"/>
                  <a:gd name="T19" fmla="*/ 15 h 16"/>
                  <a:gd name="T20" fmla="*/ 2 w 12"/>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2" y="16"/>
                    </a:moveTo>
                    <a:lnTo>
                      <a:pt x="4" y="7"/>
                    </a:lnTo>
                    <a:lnTo>
                      <a:pt x="0" y="5"/>
                    </a:lnTo>
                    <a:lnTo>
                      <a:pt x="10" y="0"/>
                    </a:lnTo>
                    <a:lnTo>
                      <a:pt x="12" y="5"/>
                    </a:lnTo>
                    <a:lnTo>
                      <a:pt x="7" y="5"/>
                    </a:lnTo>
                    <a:lnTo>
                      <a:pt x="8" y="11"/>
                    </a:lnTo>
                    <a:lnTo>
                      <a:pt x="7" y="8"/>
                    </a:lnTo>
                    <a:lnTo>
                      <a:pt x="5" y="11"/>
                    </a:lnTo>
                    <a:lnTo>
                      <a:pt x="12" y="15"/>
                    </a:lnTo>
                    <a:lnTo>
                      <a:pt x="2" y="16"/>
                    </a:lnTo>
                    <a:close/>
                  </a:path>
                </a:pathLst>
              </a:custGeom>
              <a:solidFill>
                <a:srgbClr val="C0C0C0"/>
              </a:solidFill>
              <a:ln w="9525">
                <a:noFill/>
                <a:round/>
                <a:headEnd/>
                <a:tailEnd/>
              </a:ln>
            </p:spPr>
            <p:txBody>
              <a:bodyPr/>
              <a:lstStyle/>
              <a:p>
                <a:pPr algn="ctr" eaLnBrk="0" hangingPunct="0"/>
                <a:endParaRPr lang="en-US" dirty="0"/>
              </a:p>
            </p:txBody>
          </p:sp>
          <p:sp>
            <p:nvSpPr>
              <p:cNvPr id="4843" name="Freeform 29"/>
              <p:cNvSpPr>
                <a:spLocks/>
              </p:cNvSpPr>
              <p:nvPr/>
            </p:nvSpPr>
            <p:spPr bwMode="auto">
              <a:xfrm>
                <a:off x="4904" y="883"/>
                <a:ext cx="12" cy="16"/>
              </a:xfrm>
              <a:custGeom>
                <a:avLst/>
                <a:gdLst>
                  <a:gd name="T0" fmla="*/ 2 w 12"/>
                  <a:gd name="T1" fmla="*/ 16 h 16"/>
                  <a:gd name="T2" fmla="*/ 4 w 12"/>
                  <a:gd name="T3" fmla="*/ 7 h 16"/>
                  <a:gd name="T4" fmla="*/ 0 w 12"/>
                  <a:gd name="T5" fmla="*/ 5 h 16"/>
                  <a:gd name="T6" fmla="*/ 10 w 12"/>
                  <a:gd name="T7" fmla="*/ 0 h 16"/>
                  <a:gd name="T8" fmla="*/ 12 w 12"/>
                  <a:gd name="T9" fmla="*/ 5 h 16"/>
                  <a:gd name="T10" fmla="*/ 7 w 12"/>
                  <a:gd name="T11" fmla="*/ 5 h 16"/>
                  <a:gd name="T12" fmla="*/ 8 w 12"/>
                  <a:gd name="T13" fmla="*/ 11 h 16"/>
                  <a:gd name="T14" fmla="*/ 7 w 12"/>
                  <a:gd name="T15" fmla="*/ 8 h 16"/>
                  <a:gd name="T16" fmla="*/ 5 w 12"/>
                  <a:gd name="T17" fmla="*/ 11 h 16"/>
                  <a:gd name="T18" fmla="*/ 12 w 12"/>
                  <a:gd name="T19" fmla="*/ 15 h 16"/>
                  <a:gd name="T20" fmla="*/ 2 w 12"/>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2" y="16"/>
                    </a:moveTo>
                    <a:lnTo>
                      <a:pt x="4" y="7"/>
                    </a:lnTo>
                    <a:lnTo>
                      <a:pt x="0" y="5"/>
                    </a:lnTo>
                    <a:lnTo>
                      <a:pt x="10" y="0"/>
                    </a:lnTo>
                    <a:lnTo>
                      <a:pt x="12" y="5"/>
                    </a:lnTo>
                    <a:lnTo>
                      <a:pt x="7" y="5"/>
                    </a:lnTo>
                    <a:lnTo>
                      <a:pt x="8" y="11"/>
                    </a:lnTo>
                    <a:lnTo>
                      <a:pt x="7" y="8"/>
                    </a:lnTo>
                    <a:lnTo>
                      <a:pt x="5" y="11"/>
                    </a:lnTo>
                    <a:lnTo>
                      <a:pt x="12" y="15"/>
                    </a:lnTo>
                    <a:lnTo>
                      <a:pt x="2" y="16"/>
                    </a:lnTo>
                  </a:path>
                </a:pathLst>
              </a:custGeom>
              <a:noFill/>
              <a:ln w="9525">
                <a:noFill/>
                <a:round/>
                <a:headEnd/>
                <a:tailEnd/>
              </a:ln>
            </p:spPr>
            <p:txBody>
              <a:bodyPr/>
              <a:lstStyle/>
              <a:p>
                <a:pPr algn="ctr" eaLnBrk="0" hangingPunct="0"/>
                <a:endParaRPr lang="en-US" dirty="0"/>
              </a:p>
            </p:txBody>
          </p:sp>
          <p:sp>
            <p:nvSpPr>
              <p:cNvPr id="4844" name="Freeform 30"/>
              <p:cNvSpPr>
                <a:spLocks/>
              </p:cNvSpPr>
              <p:nvPr/>
            </p:nvSpPr>
            <p:spPr bwMode="auto">
              <a:xfrm>
                <a:off x="4933" y="885"/>
                <a:ext cx="10" cy="5"/>
              </a:xfrm>
              <a:custGeom>
                <a:avLst/>
                <a:gdLst>
                  <a:gd name="T0" fmla="*/ 0 w 10"/>
                  <a:gd name="T1" fmla="*/ 5 h 5"/>
                  <a:gd name="T2" fmla="*/ 4 w 10"/>
                  <a:gd name="T3" fmla="*/ 0 h 5"/>
                  <a:gd name="T4" fmla="*/ 10 w 10"/>
                  <a:gd name="T5" fmla="*/ 0 h 5"/>
                  <a:gd name="T6" fmla="*/ 0 w 10"/>
                  <a:gd name="T7" fmla="*/ 5 h 5"/>
                  <a:gd name="T8" fmla="*/ 0 60000 65536"/>
                  <a:gd name="T9" fmla="*/ 0 60000 65536"/>
                  <a:gd name="T10" fmla="*/ 0 60000 65536"/>
                  <a:gd name="T11" fmla="*/ 0 60000 65536"/>
                  <a:gd name="T12" fmla="*/ 0 w 10"/>
                  <a:gd name="T13" fmla="*/ 0 h 5"/>
                  <a:gd name="T14" fmla="*/ 10 w 10"/>
                  <a:gd name="T15" fmla="*/ 5 h 5"/>
                </a:gdLst>
                <a:ahLst/>
                <a:cxnLst>
                  <a:cxn ang="T8">
                    <a:pos x="T0" y="T1"/>
                  </a:cxn>
                  <a:cxn ang="T9">
                    <a:pos x="T2" y="T3"/>
                  </a:cxn>
                  <a:cxn ang="T10">
                    <a:pos x="T4" y="T5"/>
                  </a:cxn>
                  <a:cxn ang="T11">
                    <a:pos x="T6" y="T7"/>
                  </a:cxn>
                </a:cxnLst>
                <a:rect l="T12" t="T13" r="T14" b="T15"/>
                <a:pathLst>
                  <a:path w="10" h="5">
                    <a:moveTo>
                      <a:pt x="0" y="5"/>
                    </a:moveTo>
                    <a:lnTo>
                      <a:pt x="4" y="0"/>
                    </a:lnTo>
                    <a:lnTo>
                      <a:pt x="10" y="0"/>
                    </a:lnTo>
                    <a:lnTo>
                      <a:pt x="0" y="5"/>
                    </a:lnTo>
                    <a:close/>
                  </a:path>
                </a:pathLst>
              </a:custGeom>
              <a:solidFill>
                <a:srgbClr val="C0C0C0"/>
              </a:solidFill>
              <a:ln w="9525">
                <a:noFill/>
                <a:round/>
                <a:headEnd/>
                <a:tailEnd/>
              </a:ln>
            </p:spPr>
            <p:txBody>
              <a:bodyPr/>
              <a:lstStyle/>
              <a:p>
                <a:pPr algn="ctr" eaLnBrk="0" hangingPunct="0"/>
                <a:endParaRPr lang="en-US" dirty="0"/>
              </a:p>
            </p:txBody>
          </p:sp>
          <p:sp>
            <p:nvSpPr>
              <p:cNvPr id="4845" name="Freeform 31"/>
              <p:cNvSpPr>
                <a:spLocks/>
              </p:cNvSpPr>
              <p:nvPr/>
            </p:nvSpPr>
            <p:spPr bwMode="auto">
              <a:xfrm>
                <a:off x="4933" y="885"/>
                <a:ext cx="10" cy="5"/>
              </a:xfrm>
              <a:custGeom>
                <a:avLst/>
                <a:gdLst>
                  <a:gd name="T0" fmla="*/ 0 w 10"/>
                  <a:gd name="T1" fmla="*/ 5 h 5"/>
                  <a:gd name="T2" fmla="*/ 4 w 10"/>
                  <a:gd name="T3" fmla="*/ 0 h 5"/>
                  <a:gd name="T4" fmla="*/ 10 w 10"/>
                  <a:gd name="T5" fmla="*/ 0 h 5"/>
                  <a:gd name="T6" fmla="*/ 0 w 10"/>
                  <a:gd name="T7" fmla="*/ 5 h 5"/>
                  <a:gd name="T8" fmla="*/ 0 60000 65536"/>
                  <a:gd name="T9" fmla="*/ 0 60000 65536"/>
                  <a:gd name="T10" fmla="*/ 0 60000 65536"/>
                  <a:gd name="T11" fmla="*/ 0 60000 65536"/>
                  <a:gd name="T12" fmla="*/ 0 w 10"/>
                  <a:gd name="T13" fmla="*/ 0 h 5"/>
                  <a:gd name="T14" fmla="*/ 10 w 10"/>
                  <a:gd name="T15" fmla="*/ 5 h 5"/>
                </a:gdLst>
                <a:ahLst/>
                <a:cxnLst>
                  <a:cxn ang="T8">
                    <a:pos x="T0" y="T1"/>
                  </a:cxn>
                  <a:cxn ang="T9">
                    <a:pos x="T2" y="T3"/>
                  </a:cxn>
                  <a:cxn ang="T10">
                    <a:pos x="T4" y="T5"/>
                  </a:cxn>
                  <a:cxn ang="T11">
                    <a:pos x="T6" y="T7"/>
                  </a:cxn>
                </a:cxnLst>
                <a:rect l="T12" t="T13" r="T14" b="T15"/>
                <a:pathLst>
                  <a:path w="10" h="5">
                    <a:moveTo>
                      <a:pt x="0" y="5"/>
                    </a:moveTo>
                    <a:lnTo>
                      <a:pt x="4" y="0"/>
                    </a:lnTo>
                    <a:lnTo>
                      <a:pt x="10" y="0"/>
                    </a:lnTo>
                    <a:lnTo>
                      <a:pt x="0" y="5"/>
                    </a:lnTo>
                  </a:path>
                </a:pathLst>
              </a:custGeom>
              <a:noFill/>
              <a:ln w="9525">
                <a:noFill/>
                <a:round/>
                <a:headEnd/>
                <a:tailEnd/>
              </a:ln>
            </p:spPr>
            <p:txBody>
              <a:bodyPr/>
              <a:lstStyle/>
              <a:p>
                <a:pPr algn="ctr" eaLnBrk="0" hangingPunct="0"/>
                <a:endParaRPr lang="en-US" dirty="0"/>
              </a:p>
            </p:txBody>
          </p:sp>
          <p:sp>
            <p:nvSpPr>
              <p:cNvPr id="4846" name="Freeform 32"/>
              <p:cNvSpPr>
                <a:spLocks/>
              </p:cNvSpPr>
              <p:nvPr/>
            </p:nvSpPr>
            <p:spPr bwMode="auto">
              <a:xfrm>
                <a:off x="3592" y="893"/>
                <a:ext cx="4" cy="16"/>
              </a:xfrm>
              <a:custGeom>
                <a:avLst/>
                <a:gdLst>
                  <a:gd name="T0" fmla="*/ 4 w 4"/>
                  <a:gd name="T1" fmla="*/ 0 h 16"/>
                  <a:gd name="T2" fmla="*/ 0 w 4"/>
                  <a:gd name="T3" fmla="*/ 16 h 16"/>
                  <a:gd name="T4" fmla="*/ 0 w 4"/>
                  <a:gd name="T5" fmla="*/ 3 h 16"/>
                  <a:gd name="T6" fmla="*/ 4 w 4"/>
                  <a:gd name="T7" fmla="*/ 0 h 16"/>
                  <a:gd name="T8" fmla="*/ 0 60000 65536"/>
                  <a:gd name="T9" fmla="*/ 0 60000 65536"/>
                  <a:gd name="T10" fmla="*/ 0 60000 65536"/>
                  <a:gd name="T11" fmla="*/ 0 60000 65536"/>
                  <a:gd name="T12" fmla="*/ 0 w 4"/>
                  <a:gd name="T13" fmla="*/ 0 h 16"/>
                  <a:gd name="T14" fmla="*/ 4 w 4"/>
                  <a:gd name="T15" fmla="*/ 16 h 16"/>
                </a:gdLst>
                <a:ahLst/>
                <a:cxnLst>
                  <a:cxn ang="T8">
                    <a:pos x="T0" y="T1"/>
                  </a:cxn>
                  <a:cxn ang="T9">
                    <a:pos x="T2" y="T3"/>
                  </a:cxn>
                  <a:cxn ang="T10">
                    <a:pos x="T4" y="T5"/>
                  </a:cxn>
                  <a:cxn ang="T11">
                    <a:pos x="T6" y="T7"/>
                  </a:cxn>
                </a:cxnLst>
                <a:rect l="T12" t="T13" r="T14" b="T15"/>
                <a:pathLst>
                  <a:path w="4" h="16">
                    <a:moveTo>
                      <a:pt x="4" y="0"/>
                    </a:moveTo>
                    <a:lnTo>
                      <a:pt x="0" y="16"/>
                    </a:lnTo>
                    <a:lnTo>
                      <a:pt x="0" y="3"/>
                    </a:lnTo>
                    <a:lnTo>
                      <a:pt x="4" y="0"/>
                    </a:lnTo>
                    <a:close/>
                  </a:path>
                </a:pathLst>
              </a:custGeom>
              <a:solidFill>
                <a:srgbClr val="C0C0C0"/>
              </a:solidFill>
              <a:ln w="9525">
                <a:noFill/>
                <a:round/>
                <a:headEnd/>
                <a:tailEnd/>
              </a:ln>
            </p:spPr>
            <p:txBody>
              <a:bodyPr/>
              <a:lstStyle/>
              <a:p>
                <a:pPr algn="ctr" eaLnBrk="0" hangingPunct="0"/>
                <a:endParaRPr lang="en-US" dirty="0"/>
              </a:p>
            </p:txBody>
          </p:sp>
          <p:sp>
            <p:nvSpPr>
              <p:cNvPr id="4847" name="Freeform 33"/>
              <p:cNvSpPr>
                <a:spLocks/>
              </p:cNvSpPr>
              <p:nvPr/>
            </p:nvSpPr>
            <p:spPr bwMode="auto">
              <a:xfrm>
                <a:off x="3592" y="893"/>
                <a:ext cx="4" cy="16"/>
              </a:xfrm>
              <a:custGeom>
                <a:avLst/>
                <a:gdLst>
                  <a:gd name="T0" fmla="*/ 4 w 4"/>
                  <a:gd name="T1" fmla="*/ 0 h 16"/>
                  <a:gd name="T2" fmla="*/ 0 w 4"/>
                  <a:gd name="T3" fmla="*/ 16 h 16"/>
                  <a:gd name="T4" fmla="*/ 0 w 4"/>
                  <a:gd name="T5" fmla="*/ 3 h 16"/>
                  <a:gd name="T6" fmla="*/ 4 w 4"/>
                  <a:gd name="T7" fmla="*/ 0 h 16"/>
                  <a:gd name="T8" fmla="*/ 0 60000 65536"/>
                  <a:gd name="T9" fmla="*/ 0 60000 65536"/>
                  <a:gd name="T10" fmla="*/ 0 60000 65536"/>
                  <a:gd name="T11" fmla="*/ 0 60000 65536"/>
                  <a:gd name="T12" fmla="*/ 0 w 4"/>
                  <a:gd name="T13" fmla="*/ 0 h 16"/>
                  <a:gd name="T14" fmla="*/ 4 w 4"/>
                  <a:gd name="T15" fmla="*/ 16 h 16"/>
                </a:gdLst>
                <a:ahLst/>
                <a:cxnLst>
                  <a:cxn ang="T8">
                    <a:pos x="T0" y="T1"/>
                  </a:cxn>
                  <a:cxn ang="T9">
                    <a:pos x="T2" y="T3"/>
                  </a:cxn>
                  <a:cxn ang="T10">
                    <a:pos x="T4" y="T5"/>
                  </a:cxn>
                  <a:cxn ang="T11">
                    <a:pos x="T6" y="T7"/>
                  </a:cxn>
                </a:cxnLst>
                <a:rect l="T12" t="T13" r="T14" b="T15"/>
                <a:pathLst>
                  <a:path w="4" h="16">
                    <a:moveTo>
                      <a:pt x="4" y="0"/>
                    </a:moveTo>
                    <a:lnTo>
                      <a:pt x="0" y="16"/>
                    </a:lnTo>
                    <a:lnTo>
                      <a:pt x="0" y="3"/>
                    </a:lnTo>
                    <a:lnTo>
                      <a:pt x="4" y="0"/>
                    </a:lnTo>
                  </a:path>
                </a:pathLst>
              </a:custGeom>
              <a:noFill/>
              <a:ln w="9525">
                <a:noFill/>
                <a:round/>
                <a:headEnd/>
                <a:tailEnd/>
              </a:ln>
            </p:spPr>
            <p:txBody>
              <a:bodyPr/>
              <a:lstStyle/>
              <a:p>
                <a:pPr algn="ctr" eaLnBrk="0" hangingPunct="0"/>
                <a:endParaRPr lang="en-US" dirty="0"/>
              </a:p>
            </p:txBody>
          </p:sp>
          <p:sp>
            <p:nvSpPr>
              <p:cNvPr id="4848" name="Freeform 34"/>
              <p:cNvSpPr>
                <a:spLocks/>
              </p:cNvSpPr>
              <p:nvPr/>
            </p:nvSpPr>
            <p:spPr bwMode="auto">
              <a:xfrm>
                <a:off x="4262" y="898"/>
                <a:ext cx="228" cy="129"/>
              </a:xfrm>
              <a:custGeom>
                <a:avLst/>
                <a:gdLst>
                  <a:gd name="T0" fmla="*/ 47 w 228"/>
                  <a:gd name="T1" fmla="*/ 9 h 129"/>
                  <a:gd name="T2" fmla="*/ 49 w 228"/>
                  <a:gd name="T3" fmla="*/ 12 h 129"/>
                  <a:gd name="T4" fmla="*/ 52 w 228"/>
                  <a:gd name="T5" fmla="*/ 6 h 129"/>
                  <a:gd name="T6" fmla="*/ 62 w 228"/>
                  <a:gd name="T7" fmla="*/ 0 h 129"/>
                  <a:gd name="T8" fmla="*/ 66 w 228"/>
                  <a:gd name="T9" fmla="*/ 1 h 129"/>
                  <a:gd name="T10" fmla="*/ 112 w 228"/>
                  <a:gd name="T11" fmla="*/ 14 h 129"/>
                  <a:gd name="T12" fmla="*/ 110 w 228"/>
                  <a:gd name="T13" fmla="*/ 19 h 129"/>
                  <a:gd name="T14" fmla="*/ 113 w 228"/>
                  <a:gd name="T15" fmla="*/ 14 h 129"/>
                  <a:gd name="T16" fmla="*/ 118 w 228"/>
                  <a:gd name="T17" fmla="*/ 16 h 129"/>
                  <a:gd name="T18" fmla="*/ 125 w 228"/>
                  <a:gd name="T19" fmla="*/ 27 h 129"/>
                  <a:gd name="T20" fmla="*/ 125 w 228"/>
                  <a:gd name="T21" fmla="*/ 40 h 129"/>
                  <a:gd name="T22" fmla="*/ 131 w 228"/>
                  <a:gd name="T23" fmla="*/ 44 h 129"/>
                  <a:gd name="T24" fmla="*/ 139 w 228"/>
                  <a:gd name="T25" fmla="*/ 60 h 129"/>
                  <a:gd name="T26" fmla="*/ 167 w 228"/>
                  <a:gd name="T27" fmla="*/ 65 h 129"/>
                  <a:gd name="T28" fmla="*/ 181 w 228"/>
                  <a:gd name="T29" fmla="*/ 64 h 129"/>
                  <a:gd name="T30" fmla="*/ 223 w 228"/>
                  <a:gd name="T31" fmla="*/ 76 h 129"/>
                  <a:gd name="T32" fmla="*/ 228 w 228"/>
                  <a:gd name="T33" fmla="*/ 83 h 129"/>
                  <a:gd name="T34" fmla="*/ 225 w 228"/>
                  <a:gd name="T35" fmla="*/ 91 h 129"/>
                  <a:gd name="T36" fmla="*/ 228 w 228"/>
                  <a:gd name="T37" fmla="*/ 99 h 129"/>
                  <a:gd name="T38" fmla="*/ 227 w 228"/>
                  <a:gd name="T39" fmla="*/ 129 h 129"/>
                  <a:gd name="T40" fmla="*/ 0 w 228"/>
                  <a:gd name="T41" fmla="*/ 116 h 129"/>
                  <a:gd name="T42" fmla="*/ 2 w 228"/>
                  <a:gd name="T43" fmla="*/ 36 h 129"/>
                  <a:gd name="T44" fmla="*/ 3 w 228"/>
                  <a:gd name="T45" fmla="*/ 32 h 129"/>
                  <a:gd name="T46" fmla="*/ 13 w 228"/>
                  <a:gd name="T47" fmla="*/ 32 h 129"/>
                  <a:gd name="T48" fmla="*/ 13 w 228"/>
                  <a:gd name="T49" fmla="*/ 19 h 129"/>
                  <a:gd name="T50" fmla="*/ 19 w 228"/>
                  <a:gd name="T51" fmla="*/ 19 h 129"/>
                  <a:gd name="T52" fmla="*/ 19 w 228"/>
                  <a:gd name="T53" fmla="*/ 11 h 129"/>
                  <a:gd name="T54" fmla="*/ 47 w 228"/>
                  <a:gd name="T55" fmla="*/ 9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8"/>
                  <a:gd name="T85" fmla="*/ 0 h 129"/>
                  <a:gd name="T86" fmla="*/ 228 w 228"/>
                  <a:gd name="T87" fmla="*/ 129 h 1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8" h="129">
                    <a:moveTo>
                      <a:pt x="47" y="9"/>
                    </a:moveTo>
                    <a:lnTo>
                      <a:pt x="49" y="12"/>
                    </a:lnTo>
                    <a:lnTo>
                      <a:pt x="52" y="6"/>
                    </a:lnTo>
                    <a:lnTo>
                      <a:pt x="62" y="0"/>
                    </a:lnTo>
                    <a:lnTo>
                      <a:pt x="66" y="1"/>
                    </a:lnTo>
                    <a:lnTo>
                      <a:pt x="112" y="14"/>
                    </a:lnTo>
                    <a:lnTo>
                      <a:pt x="110" y="19"/>
                    </a:lnTo>
                    <a:lnTo>
                      <a:pt x="113" y="14"/>
                    </a:lnTo>
                    <a:lnTo>
                      <a:pt x="118" y="16"/>
                    </a:lnTo>
                    <a:lnTo>
                      <a:pt x="125" y="27"/>
                    </a:lnTo>
                    <a:lnTo>
                      <a:pt x="125" y="40"/>
                    </a:lnTo>
                    <a:lnTo>
                      <a:pt x="131" y="44"/>
                    </a:lnTo>
                    <a:lnTo>
                      <a:pt x="139" y="60"/>
                    </a:lnTo>
                    <a:lnTo>
                      <a:pt x="167" y="65"/>
                    </a:lnTo>
                    <a:lnTo>
                      <a:pt x="181" y="64"/>
                    </a:lnTo>
                    <a:lnTo>
                      <a:pt x="223" y="76"/>
                    </a:lnTo>
                    <a:lnTo>
                      <a:pt x="228" y="83"/>
                    </a:lnTo>
                    <a:lnTo>
                      <a:pt x="225" y="91"/>
                    </a:lnTo>
                    <a:lnTo>
                      <a:pt x="228" y="99"/>
                    </a:lnTo>
                    <a:lnTo>
                      <a:pt x="227" y="129"/>
                    </a:lnTo>
                    <a:lnTo>
                      <a:pt x="0" y="116"/>
                    </a:lnTo>
                    <a:lnTo>
                      <a:pt x="2" y="36"/>
                    </a:lnTo>
                    <a:lnTo>
                      <a:pt x="3" y="32"/>
                    </a:lnTo>
                    <a:lnTo>
                      <a:pt x="13" y="32"/>
                    </a:lnTo>
                    <a:lnTo>
                      <a:pt x="13" y="19"/>
                    </a:lnTo>
                    <a:lnTo>
                      <a:pt x="19" y="19"/>
                    </a:lnTo>
                    <a:lnTo>
                      <a:pt x="19" y="11"/>
                    </a:lnTo>
                    <a:lnTo>
                      <a:pt x="47" y="9"/>
                    </a:lnTo>
                    <a:close/>
                  </a:path>
                </a:pathLst>
              </a:custGeom>
              <a:solidFill>
                <a:srgbClr val="C0C0C0"/>
              </a:solidFill>
              <a:ln w="9525">
                <a:noFill/>
                <a:round/>
                <a:headEnd/>
                <a:tailEnd/>
              </a:ln>
            </p:spPr>
            <p:txBody>
              <a:bodyPr/>
              <a:lstStyle/>
              <a:p>
                <a:pPr algn="ctr" eaLnBrk="0" hangingPunct="0"/>
                <a:endParaRPr lang="en-US" dirty="0"/>
              </a:p>
            </p:txBody>
          </p:sp>
          <p:sp>
            <p:nvSpPr>
              <p:cNvPr id="4849" name="Freeform 35"/>
              <p:cNvSpPr>
                <a:spLocks/>
              </p:cNvSpPr>
              <p:nvPr/>
            </p:nvSpPr>
            <p:spPr bwMode="auto">
              <a:xfrm>
                <a:off x="4262" y="898"/>
                <a:ext cx="228" cy="129"/>
              </a:xfrm>
              <a:custGeom>
                <a:avLst/>
                <a:gdLst>
                  <a:gd name="T0" fmla="*/ 47 w 228"/>
                  <a:gd name="T1" fmla="*/ 9 h 129"/>
                  <a:gd name="T2" fmla="*/ 49 w 228"/>
                  <a:gd name="T3" fmla="*/ 12 h 129"/>
                  <a:gd name="T4" fmla="*/ 52 w 228"/>
                  <a:gd name="T5" fmla="*/ 6 h 129"/>
                  <a:gd name="T6" fmla="*/ 62 w 228"/>
                  <a:gd name="T7" fmla="*/ 0 h 129"/>
                  <a:gd name="T8" fmla="*/ 66 w 228"/>
                  <a:gd name="T9" fmla="*/ 1 h 129"/>
                  <a:gd name="T10" fmla="*/ 112 w 228"/>
                  <a:gd name="T11" fmla="*/ 14 h 129"/>
                  <a:gd name="T12" fmla="*/ 110 w 228"/>
                  <a:gd name="T13" fmla="*/ 19 h 129"/>
                  <a:gd name="T14" fmla="*/ 113 w 228"/>
                  <a:gd name="T15" fmla="*/ 14 h 129"/>
                  <a:gd name="T16" fmla="*/ 118 w 228"/>
                  <a:gd name="T17" fmla="*/ 16 h 129"/>
                  <a:gd name="T18" fmla="*/ 125 w 228"/>
                  <a:gd name="T19" fmla="*/ 27 h 129"/>
                  <a:gd name="T20" fmla="*/ 125 w 228"/>
                  <a:gd name="T21" fmla="*/ 40 h 129"/>
                  <a:gd name="T22" fmla="*/ 131 w 228"/>
                  <a:gd name="T23" fmla="*/ 44 h 129"/>
                  <a:gd name="T24" fmla="*/ 139 w 228"/>
                  <a:gd name="T25" fmla="*/ 60 h 129"/>
                  <a:gd name="T26" fmla="*/ 167 w 228"/>
                  <a:gd name="T27" fmla="*/ 65 h 129"/>
                  <a:gd name="T28" fmla="*/ 181 w 228"/>
                  <a:gd name="T29" fmla="*/ 64 h 129"/>
                  <a:gd name="T30" fmla="*/ 223 w 228"/>
                  <a:gd name="T31" fmla="*/ 76 h 129"/>
                  <a:gd name="T32" fmla="*/ 228 w 228"/>
                  <a:gd name="T33" fmla="*/ 83 h 129"/>
                  <a:gd name="T34" fmla="*/ 225 w 228"/>
                  <a:gd name="T35" fmla="*/ 91 h 129"/>
                  <a:gd name="T36" fmla="*/ 228 w 228"/>
                  <a:gd name="T37" fmla="*/ 99 h 129"/>
                  <a:gd name="T38" fmla="*/ 227 w 228"/>
                  <a:gd name="T39" fmla="*/ 129 h 129"/>
                  <a:gd name="T40" fmla="*/ 0 w 228"/>
                  <a:gd name="T41" fmla="*/ 116 h 129"/>
                  <a:gd name="T42" fmla="*/ 2 w 228"/>
                  <a:gd name="T43" fmla="*/ 36 h 129"/>
                  <a:gd name="T44" fmla="*/ 3 w 228"/>
                  <a:gd name="T45" fmla="*/ 32 h 129"/>
                  <a:gd name="T46" fmla="*/ 13 w 228"/>
                  <a:gd name="T47" fmla="*/ 32 h 129"/>
                  <a:gd name="T48" fmla="*/ 13 w 228"/>
                  <a:gd name="T49" fmla="*/ 19 h 129"/>
                  <a:gd name="T50" fmla="*/ 19 w 228"/>
                  <a:gd name="T51" fmla="*/ 19 h 129"/>
                  <a:gd name="T52" fmla="*/ 19 w 228"/>
                  <a:gd name="T53" fmla="*/ 11 h 129"/>
                  <a:gd name="T54" fmla="*/ 47 w 228"/>
                  <a:gd name="T55" fmla="*/ 9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8"/>
                  <a:gd name="T85" fmla="*/ 0 h 129"/>
                  <a:gd name="T86" fmla="*/ 228 w 228"/>
                  <a:gd name="T87" fmla="*/ 129 h 1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8" h="129">
                    <a:moveTo>
                      <a:pt x="47" y="9"/>
                    </a:moveTo>
                    <a:lnTo>
                      <a:pt x="49" y="12"/>
                    </a:lnTo>
                    <a:lnTo>
                      <a:pt x="52" y="6"/>
                    </a:lnTo>
                    <a:lnTo>
                      <a:pt x="62" y="0"/>
                    </a:lnTo>
                    <a:lnTo>
                      <a:pt x="66" y="1"/>
                    </a:lnTo>
                    <a:lnTo>
                      <a:pt x="112" y="14"/>
                    </a:lnTo>
                    <a:lnTo>
                      <a:pt x="110" y="19"/>
                    </a:lnTo>
                    <a:lnTo>
                      <a:pt x="113" y="14"/>
                    </a:lnTo>
                    <a:lnTo>
                      <a:pt x="118" y="16"/>
                    </a:lnTo>
                    <a:lnTo>
                      <a:pt x="125" y="27"/>
                    </a:lnTo>
                    <a:lnTo>
                      <a:pt x="125" y="40"/>
                    </a:lnTo>
                    <a:lnTo>
                      <a:pt x="131" y="44"/>
                    </a:lnTo>
                    <a:lnTo>
                      <a:pt x="139" y="60"/>
                    </a:lnTo>
                    <a:lnTo>
                      <a:pt x="167" y="65"/>
                    </a:lnTo>
                    <a:lnTo>
                      <a:pt x="181" y="64"/>
                    </a:lnTo>
                    <a:lnTo>
                      <a:pt x="223" y="76"/>
                    </a:lnTo>
                    <a:lnTo>
                      <a:pt x="228" y="83"/>
                    </a:lnTo>
                    <a:lnTo>
                      <a:pt x="225" y="91"/>
                    </a:lnTo>
                    <a:lnTo>
                      <a:pt x="228" y="99"/>
                    </a:lnTo>
                    <a:lnTo>
                      <a:pt x="227" y="129"/>
                    </a:lnTo>
                    <a:lnTo>
                      <a:pt x="0" y="116"/>
                    </a:lnTo>
                    <a:lnTo>
                      <a:pt x="2" y="36"/>
                    </a:lnTo>
                    <a:lnTo>
                      <a:pt x="3" y="32"/>
                    </a:lnTo>
                    <a:lnTo>
                      <a:pt x="13" y="32"/>
                    </a:lnTo>
                    <a:lnTo>
                      <a:pt x="13" y="19"/>
                    </a:lnTo>
                    <a:lnTo>
                      <a:pt x="19" y="19"/>
                    </a:lnTo>
                    <a:lnTo>
                      <a:pt x="19" y="11"/>
                    </a:lnTo>
                    <a:lnTo>
                      <a:pt x="47" y="9"/>
                    </a:lnTo>
                  </a:path>
                </a:pathLst>
              </a:custGeom>
              <a:noFill/>
              <a:ln w="9525">
                <a:noFill/>
                <a:round/>
                <a:headEnd/>
                <a:tailEnd/>
              </a:ln>
            </p:spPr>
            <p:txBody>
              <a:bodyPr/>
              <a:lstStyle/>
              <a:p>
                <a:pPr algn="ctr" eaLnBrk="0" hangingPunct="0"/>
                <a:endParaRPr lang="en-US" dirty="0"/>
              </a:p>
            </p:txBody>
          </p:sp>
          <p:sp>
            <p:nvSpPr>
              <p:cNvPr id="4850" name="Freeform 36"/>
              <p:cNvSpPr>
                <a:spLocks/>
              </p:cNvSpPr>
              <p:nvPr/>
            </p:nvSpPr>
            <p:spPr bwMode="auto">
              <a:xfrm>
                <a:off x="4917" y="898"/>
                <a:ext cx="5" cy="8"/>
              </a:xfrm>
              <a:custGeom>
                <a:avLst/>
                <a:gdLst>
                  <a:gd name="T0" fmla="*/ 0 w 5"/>
                  <a:gd name="T1" fmla="*/ 8 h 8"/>
                  <a:gd name="T2" fmla="*/ 2 w 5"/>
                  <a:gd name="T3" fmla="*/ 0 h 8"/>
                  <a:gd name="T4" fmla="*/ 5 w 5"/>
                  <a:gd name="T5" fmla="*/ 4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2" y="0"/>
                    </a:lnTo>
                    <a:lnTo>
                      <a:pt x="5" y="4"/>
                    </a:lnTo>
                    <a:lnTo>
                      <a:pt x="0" y="8"/>
                    </a:lnTo>
                    <a:close/>
                  </a:path>
                </a:pathLst>
              </a:custGeom>
              <a:solidFill>
                <a:srgbClr val="C0C0C0"/>
              </a:solidFill>
              <a:ln w="9525">
                <a:noFill/>
                <a:round/>
                <a:headEnd/>
                <a:tailEnd/>
              </a:ln>
            </p:spPr>
            <p:txBody>
              <a:bodyPr/>
              <a:lstStyle/>
              <a:p>
                <a:pPr algn="ctr" eaLnBrk="0" hangingPunct="0"/>
                <a:endParaRPr lang="en-US" dirty="0"/>
              </a:p>
            </p:txBody>
          </p:sp>
          <p:sp>
            <p:nvSpPr>
              <p:cNvPr id="4851" name="Freeform 37"/>
              <p:cNvSpPr>
                <a:spLocks/>
              </p:cNvSpPr>
              <p:nvPr/>
            </p:nvSpPr>
            <p:spPr bwMode="auto">
              <a:xfrm>
                <a:off x="4917" y="898"/>
                <a:ext cx="5" cy="8"/>
              </a:xfrm>
              <a:custGeom>
                <a:avLst/>
                <a:gdLst>
                  <a:gd name="T0" fmla="*/ 0 w 5"/>
                  <a:gd name="T1" fmla="*/ 8 h 8"/>
                  <a:gd name="T2" fmla="*/ 2 w 5"/>
                  <a:gd name="T3" fmla="*/ 0 h 8"/>
                  <a:gd name="T4" fmla="*/ 5 w 5"/>
                  <a:gd name="T5" fmla="*/ 4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2" y="0"/>
                    </a:lnTo>
                    <a:lnTo>
                      <a:pt x="5" y="4"/>
                    </a:lnTo>
                    <a:lnTo>
                      <a:pt x="0" y="8"/>
                    </a:lnTo>
                  </a:path>
                </a:pathLst>
              </a:custGeom>
              <a:noFill/>
              <a:ln w="9525">
                <a:noFill/>
                <a:round/>
                <a:headEnd/>
                <a:tailEnd/>
              </a:ln>
            </p:spPr>
            <p:txBody>
              <a:bodyPr/>
              <a:lstStyle/>
              <a:p>
                <a:pPr algn="ctr" eaLnBrk="0" hangingPunct="0"/>
                <a:endParaRPr lang="en-US" dirty="0"/>
              </a:p>
            </p:txBody>
          </p:sp>
          <p:sp>
            <p:nvSpPr>
              <p:cNvPr id="4852" name="Freeform 38"/>
              <p:cNvSpPr>
                <a:spLocks/>
              </p:cNvSpPr>
              <p:nvPr/>
            </p:nvSpPr>
            <p:spPr bwMode="auto">
              <a:xfrm>
                <a:off x="4924" y="902"/>
                <a:ext cx="9" cy="10"/>
              </a:xfrm>
              <a:custGeom>
                <a:avLst/>
                <a:gdLst>
                  <a:gd name="T0" fmla="*/ 8 w 9"/>
                  <a:gd name="T1" fmla="*/ 10 h 10"/>
                  <a:gd name="T2" fmla="*/ 0 w 9"/>
                  <a:gd name="T3" fmla="*/ 0 h 10"/>
                  <a:gd name="T4" fmla="*/ 9 w 9"/>
                  <a:gd name="T5" fmla="*/ 4 h 10"/>
                  <a:gd name="T6" fmla="*/ 8 w 9"/>
                  <a:gd name="T7" fmla="*/ 10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8" y="10"/>
                    </a:moveTo>
                    <a:lnTo>
                      <a:pt x="0" y="0"/>
                    </a:lnTo>
                    <a:lnTo>
                      <a:pt x="9" y="4"/>
                    </a:lnTo>
                    <a:lnTo>
                      <a:pt x="8" y="10"/>
                    </a:lnTo>
                    <a:close/>
                  </a:path>
                </a:pathLst>
              </a:custGeom>
              <a:solidFill>
                <a:srgbClr val="C0C0C0"/>
              </a:solidFill>
              <a:ln w="9525">
                <a:noFill/>
                <a:round/>
                <a:headEnd/>
                <a:tailEnd/>
              </a:ln>
            </p:spPr>
            <p:txBody>
              <a:bodyPr/>
              <a:lstStyle/>
              <a:p>
                <a:pPr algn="ctr" eaLnBrk="0" hangingPunct="0"/>
                <a:endParaRPr lang="en-US" dirty="0"/>
              </a:p>
            </p:txBody>
          </p:sp>
          <p:sp>
            <p:nvSpPr>
              <p:cNvPr id="4853" name="Freeform 39"/>
              <p:cNvSpPr>
                <a:spLocks/>
              </p:cNvSpPr>
              <p:nvPr/>
            </p:nvSpPr>
            <p:spPr bwMode="auto">
              <a:xfrm>
                <a:off x="4924" y="902"/>
                <a:ext cx="9" cy="10"/>
              </a:xfrm>
              <a:custGeom>
                <a:avLst/>
                <a:gdLst>
                  <a:gd name="T0" fmla="*/ 8 w 9"/>
                  <a:gd name="T1" fmla="*/ 10 h 10"/>
                  <a:gd name="T2" fmla="*/ 0 w 9"/>
                  <a:gd name="T3" fmla="*/ 0 h 10"/>
                  <a:gd name="T4" fmla="*/ 9 w 9"/>
                  <a:gd name="T5" fmla="*/ 4 h 10"/>
                  <a:gd name="T6" fmla="*/ 8 w 9"/>
                  <a:gd name="T7" fmla="*/ 10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8" y="10"/>
                    </a:moveTo>
                    <a:lnTo>
                      <a:pt x="0" y="0"/>
                    </a:lnTo>
                    <a:lnTo>
                      <a:pt x="9" y="4"/>
                    </a:lnTo>
                    <a:lnTo>
                      <a:pt x="8" y="10"/>
                    </a:lnTo>
                  </a:path>
                </a:pathLst>
              </a:custGeom>
              <a:noFill/>
              <a:ln w="9525">
                <a:noFill/>
                <a:round/>
                <a:headEnd/>
                <a:tailEnd/>
              </a:ln>
            </p:spPr>
            <p:txBody>
              <a:bodyPr/>
              <a:lstStyle/>
              <a:p>
                <a:pPr algn="ctr" eaLnBrk="0" hangingPunct="0"/>
                <a:endParaRPr lang="en-US" dirty="0"/>
              </a:p>
            </p:txBody>
          </p:sp>
          <p:sp>
            <p:nvSpPr>
              <p:cNvPr id="4854" name="Freeform 40"/>
              <p:cNvSpPr>
                <a:spLocks/>
              </p:cNvSpPr>
              <p:nvPr/>
            </p:nvSpPr>
            <p:spPr bwMode="auto">
              <a:xfrm>
                <a:off x="4920" y="906"/>
                <a:ext cx="7" cy="6"/>
              </a:xfrm>
              <a:custGeom>
                <a:avLst/>
                <a:gdLst>
                  <a:gd name="T0" fmla="*/ 0 w 7"/>
                  <a:gd name="T1" fmla="*/ 6 h 6"/>
                  <a:gd name="T2" fmla="*/ 0 w 7"/>
                  <a:gd name="T3" fmla="*/ 0 h 6"/>
                  <a:gd name="T4" fmla="*/ 7 w 7"/>
                  <a:gd name="T5" fmla="*/ 1 h 6"/>
                  <a:gd name="T6" fmla="*/ 7 w 7"/>
                  <a:gd name="T7" fmla="*/ 4 h 6"/>
                  <a:gd name="T8" fmla="*/ 7 w 7"/>
                  <a:gd name="T9" fmla="*/ 1 h 6"/>
                  <a:gd name="T10" fmla="*/ 7 w 7"/>
                  <a:gd name="T11" fmla="*/ 6 h 6"/>
                  <a:gd name="T12" fmla="*/ 5 w 7"/>
                  <a:gd name="T13" fmla="*/ 3 h 6"/>
                  <a:gd name="T14" fmla="*/ 0 w 7"/>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0" y="6"/>
                    </a:moveTo>
                    <a:lnTo>
                      <a:pt x="0" y="0"/>
                    </a:lnTo>
                    <a:lnTo>
                      <a:pt x="7" y="1"/>
                    </a:lnTo>
                    <a:lnTo>
                      <a:pt x="7" y="4"/>
                    </a:lnTo>
                    <a:lnTo>
                      <a:pt x="7" y="1"/>
                    </a:lnTo>
                    <a:lnTo>
                      <a:pt x="7" y="6"/>
                    </a:lnTo>
                    <a:lnTo>
                      <a:pt x="5" y="3"/>
                    </a:lnTo>
                    <a:lnTo>
                      <a:pt x="0" y="6"/>
                    </a:lnTo>
                    <a:close/>
                  </a:path>
                </a:pathLst>
              </a:custGeom>
              <a:solidFill>
                <a:srgbClr val="C0C0C0"/>
              </a:solidFill>
              <a:ln w="9525">
                <a:noFill/>
                <a:round/>
                <a:headEnd/>
                <a:tailEnd/>
              </a:ln>
            </p:spPr>
            <p:txBody>
              <a:bodyPr/>
              <a:lstStyle/>
              <a:p>
                <a:pPr algn="ctr" eaLnBrk="0" hangingPunct="0"/>
                <a:endParaRPr lang="en-US" dirty="0"/>
              </a:p>
            </p:txBody>
          </p:sp>
          <p:sp>
            <p:nvSpPr>
              <p:cNvPr id="4855" name="Freeform 41"/>
              <p:cNvSpPr>
                <a:spLocks/>
              </p:cNvSpPr>
              <p:nvPr/>
            </p:nvSpPr>
            <p:spPr bwMode="auto">
              <a:xfrm>
                <a:off x="4920" y="906"/>
                <a:ext cx="7" cy="6"/>
              </a:xfrm>
              <a:custGeom>
                <a:avLst/>
                <a:gdLst>
                  <a:gd name="T0" fmla="*/ 0 w 7"/>
                  <a:gd name="T1" fmla="*/ 6 h 6"/>
                  <a:gd name="T2" fmla="*/ 0 w 7"/>
                  <a:gd name="T3" fmla="*/ 0 h 6"/>
                  <a:gd name="T4" fmla="*/ 7 w 7"/>
                  <a:gd name="T5" fmla="*/ 1 h 6"/>
                  <a:gd name="T6" fmla="*/ 7 w 7"/>
                  <a:gd name="T7" fmla="*/ 4 h 6"/>
                  <a:gd name="T8" fmla="*/ 7 w 7"/>
                  <a:gd name="T9" fmla="*/ 1 h 6"/>
                  <a:gd name="T10" fmla="*/ 7 w 7"/>
                  <a:gd name="T11" fmla="*/ 6 h 6"/>
                  <a:gd name="T12" fmla="*/ 5 w 7"/>
                  <a:gd name="T13" fmla="*/ 3 h 6"/>
                  <a:gd name="T14" fmla="*/ 0 w 7"/>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0" y="6"/>
                    </a:moveTo>
                    <a:lnTo>
                      <a:pt x="0" y="0"/>
                    </a:lnTo>
                    <a:lnTo>
                      <a:pt x="7" y="1"/>
                    </a:lnTo>
                    <a:lnTo>
                      <a:pt x="7" y="4"/>
                    </a:lnTo>
                    <a:lnTo>
                      <a:pt x="7" y="1"/>
                    </a:lnTo>
                    <a:lnTo>
                      <a:pt x="7" y="6"/>
                    </a:lnTo>
                    <a:lnTo>
                      <a:pt x="5" y="3"/>
                    </a:lnTo>
                    <a:lnTo>
                      <a:pt x="0" y="6"/>
                    </a:lnTo>
                  </a:path>
                </a:pathLst>
              </a:custGeom>
              <a:noFill/>
              <a:ln w="9525">
                <a:noFill/>
                <a:round/>
                <a:headEnd/>
                <a:tailEnd/>
              </a:ln>
            </p:spPr>
            <p:txBody>
              <a:bodyPr/>
              <a:lstStyle/>
              <a:p>
                <a:pPr algn="ctr" eaLnBrk="0" hangingPunct="0"/>
                <a:endParaRPr lang="en-US" dirty="0"/>
              </a:p>
            </p:txBody>
          </p:sp>
          <p:sp>
            <p:nvSpPr>
              <p:cNvPr id="4856" name="Freeform 42"/>
              <p:cNvSpPr>
                <a:spLocks/>
              </p:cNvSpPr>
              <p:nvPr/>
            </p:nvSpPr>
            <p:spPr bwMode="auto">
              <a:xfrm>
                <a:off x="4924" y="909"/>
                <a:ext cx="9" cy="16"/>
              </a:xfrm>
              <a:custGeom>
                <a:avLst/>
                <a:gdLst>
                  <a:gd name="T0" fmla="*/ 1 w 9"/>
                  <a:gd name="T1" fmla="*/ 11 h 16"/>
                  <a:gd name="T2" fmla="*/ 0 w 9"/>
                  <a:gd name="T3" fmla="*/ 6 h 16"/>
                  <a:gd name="T4" fmla="*/ 5 w 9"/>
                  <a:gd name="T5" fmla="*/ 0 h 16"/>
                  <a:gd name="T6" fmla="*/ 9 w 9"/>
                  <a:gd name="T7" fmla="*/ 16 h 16"/>
                  <a:gd name="T8" fmla="*/ 1 w 9"/>
                  <a:gd name="T9" fmla="*/ 1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1" y="11"/>
                    </a:moveTo>
                    <a:lnTo>
                      <a:pt x="0" y="6"/>
                    </a:lnTo>
                    <a:lnTo>
                      <a:pt x="5" y="0"/>
                    </a:lnTo>
                    <a:lnTo>
                      <a:pt x="9" y="16"/>
                    </a:lnTo>
                    <a:lnTo>
                      <a:pt x="1" y="11"/>
                    </a:lnTo>
                    <a:close/>
                  </a:path>
                </a:pathLst>
              </a:custGeom>
              <a:solidFill>
                <a:srgbClr val="C0C0C0"/>
              </a:solidFill>
              <a:ln w="9525">
                <a:noFill/>
                <a:round/>
                <a:headEnd/>
                <a:tailEnd/>
              </a:ln>
            </p:spPr>
            <p:txBody>
              <a:bodyPr/>
              <a:lstStyle/>
              <a:p>
                <a:pPr algn="ctr" eaLnBrk="0" hangingPunct="0"/>
                <a:endParaRPr lang="en-US" dirty="0"/>
              </a:p>
            </p:txBody>
          </p:sp>
          <p:sp>
            <p:nvSpPr>
              <p:cNvPr id="4857" name="Freeform 43"/>
              <p:cNvSpPr>
                <a:spLocks/>
              </p:cNvSpPr>
              <p:nvPr/>
            </p:nvSpPr>
            <p:spPr bwMode="auto">
              <a:xfrm>
                <a:off x="4924" y="909"/>
                <a:ext cx="9" cy="16"/>
              </a:xfrm>
              <a:custGeom>
                <a:avLst/>
                <a:gdLst>
                  <a:gd name="T0" fmla="*/ 1 w 9"/>
                  <a:gd name="T1" fmla="*/ 11 h 16"/>
                  <a:gd name="T2" fmla="*/ 0 w 9"/>
                  <a:gd name="T3" fmla="*/ 6 h 16"/>
                  <a:gd name="T4" fmla="*/ 5 w 9"/>
                  <a:gd name="T5" fmla="*/ 0 h 16"/>
                  <a:gd name="T6" fmla="*/ 9 w 9"/>
                  <a:gd name="T7" fmla="*/ 16 h 16"/>
                  <a:gd name="T8" fmla="*/ 1 w 9"/>
                  <a:gd name="T9" fmla="*/ 1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1" y="11"/>
                    </a:moveTo>
                    <a:lnTo>
                      <a:pt x="0" y="6"/>
                    </a:lnTo>
                    <a:lnTo>
                      <a:pt x="5" y="0"/>
                    </a:lnTo>
                    <a:lnTo>
                      <a:pt x="9" y="16"/>
                    </a:lnTo>
                    <a:lnTo>
                      <a:pt x="1" y="11"/>
                    </a:lnTo>
                  </a:path>
                </a:pathLst>
              </a:custGeom>
              <a:noFill/>
              <a:ln w="9525">
                <a:noFill/>
                <a:round/>
                <a:headEnd/>
                <a:tailEnd/>
              </a:ln>
            </p:spPr>
            <p:txBody>
              <a:bodyPr/>
              <a:lstStyle/>
              <a:p>
                <a:pPr algn="ctr" eaLnBrk="0" hangingPunct="0"/>
                <a:endParaRPr lang="en-US" dirty="0"/>
              </a:p>
            </p:txBody>
          </p:sp>
          <p:sp>
            <p:nvSpPr>
              <p:cNvPr id="4858" name="Freeform 44"/>
              <p:cNvSpPr>
                <a:spLocks/>
              </p:cNvSpPr>
              <p:nvPr/>
            </p:nvSpPr>
            <p:spPr bwMode="auto">
              <a:xfrm>
                <a:off x="4937" y="912"/>
                <a:ext cx="4" cy="13"/>
              </a:xfrm>
              <a:custGeom>
                <a:avLst/>
                <a:gdLst>
                  <a:gd name="T0" fmla="*/ 0 w 4"/>
                  <a:gd name="T1" fmla="*/ 8 h 13"/>
                  <a:gd name="T2" fmla="*/ 1 w 4"/>
                  <a:gd name="T3" fmla="*/ 0 h 13"/>
                  <a:gd name="T4" fmla="*/ 4 w 4"/>
                  <a:gd name="T5" fmla="*/ 5 h 13"/>
                  <a:gd name="T6" fmla="*/ 1 w 4"/>
                  <a:gd name="T7" fmla="*/ 13 h 13"/>
                  <a:gd name="T8" fmla="*/ 0 w 4"/>
                  <a:gd name="T9" fmla="*/ 8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0" y="8"/>
                    </a:moveTo>
                    <a:lnTo>
                      <a:pt x="1" y="0"/>
                    </a:lnTo>
                    <a:lnTo>
                      <a:pt x="4" y="5"/>
                    </a:lnTo>
                    <a:lnTo>
                      <a:pt x="1" y="13"/>
                    </a:lnTo>
                    <a:lnTo>
                      <a:pt x="0" y="8"/>
                    </a:lnTo>
                    <a:close/>
                  </a:path>
                </a:pathLst>
              </a:custGeom>
              <a:solidFill>
                <a:srgbClr val="C0C0C0"/>
              </a:solidFill>
              <a:ln w="9525">
                <a:noFill/>
                <a:round/>
                <a:headEnd/>
                <a:tailEnd/>
              </a:ln>
            </p:spPr>
            <p:txBody>
              <a:bodyPr/>
              <a:lstStyle/>
              <a:p>
                <a:pPr algn="ctr" eaLnBrk="0" hangingPunct="0"/>
                <a:endParaRPr lang="en-US" dirty="0"/>
              </a:p>
            </p:txBody>
          </p:sp>
          <p:sp>
            <p:nvSpPr>
              <p:cNvPr id="4859" name="Freeform 45"/>
              <p:cNvSpPr>
                <a:spLocks/>
              </p:cNvSpPr>
              <p:nvPr/>
            </p:nvSpPr>
            <p:spPr bwMode="auto">
              <a:xfrm>
                <a:off x="4937" y="912"/>
                <a:ext cx="4" cy="13"/>
              </a:xfrm>
              <a:custGeom>
                <a:avLst/>
                <a:gdLst>
                  <a:gd name="T0" fmla="*/ 0 w 4"/>
                  <a:gd name="T1" fmla="*/ 8 h 13"/>
                  <a:gd name="T2" fmla="*/ 1 w 4"/>
                  <a:gd name="T3" fmla="*/ 0 h 13"/>
                  <a:gd name="T4" fmla="*/ 4 w 4"/>
                  <a:gd name="T5" fmla="*/ 5 h 13"/>
                  <a:gd name="T6" fmla="*/ 1 w 4"/>
                  <a:gd name="T7" fmla="*/ 13 h 13"/>
                  <a:gd name="T8" fmla="*/ 0 w 4"/>
                  <a:gd name="T9" fmla="*/ 8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0" y="8"/>
                    </a:moveTo>
                    <a:lnTo>
                      <a:pt x="1" y="0"/>
                    </a:lnTo>
                    <a:lnTo>
                      <a:pt x="4" y="5"/>
                    </a:lnTo>
                    <a:lnTo>
                      <a:pt x="1" y="13"/>
                    </a:lnTo>
                    <a:lnTo>
                      <a:pt x="0" y="8"/>
                    </a:lnTo>
                  </a:path>
                </a:pathLst>
              </a:custGeom>
              <a:noFill/>
              <a:ln w="9525">
                <a:noFill/>
                <a:round/>
                <a:headEnd/>
                <a:tailEnd/>
              </a:ln>
            </p:spPr>
            <p:txBody>
              <a:bodyPr/>
              <a:lstStyle/>
              <a:p>
                <a:pPr algn="ctr" eaLnBrk="0" hangingPunct="0"/>
                <a:endParaRPr lang="en-US" dirty="0"/>
              </a:p>
            </p:txBody>
          </p:sp>
          <p:sp>
            <p:nvSpPr>
              <p:cNvPr id="4860" name="Freeform 46"/>
              <p:cNvSpPr>
                <a:spLocks/>
              </p:cNvSpPr>
              <p:nvPr/>
            </p:nvSpPr>
            <p:spPr bwMode="auto">
              <a:xfrm>
                <a:off x="3553" y="931"/>
                <a:ext cx="21" cy="13"/>
              </a:xfrm>
              <a:custGeom>
                <a:avLst/>
                <a:gdLst>
                  <a:gd name="T0" fmla="*/ 5 w 21"/>
                  <a:gd name="T1" fmla="*/ 13 h 13"/>
                  <a:gd name="T2" fmla="*/ 0 w 21"/>
                  <a:gd name="T3" fmla="*/ 10 h 13"/>
                  <a:gd name="T4" fmla="*/ 0 w 21"/>
                  <a:gd name="T5" fmla="*/ 5 h 13"/>
                  <a:gd name="T6" fmla="*/ 7 w 21"/>
                  <a:gd name="T7" fmla="*/ 3 h 13"/>
                  <a:gd name="T8" fmla="*/ 7 w 21"/>
                  <a:gd name="T9" fmla="*/ 0 h 13"/>
                  <a:gd name="T10" fmla="*/ 13 w 21"/>
                  <a:gd name="T11" fmla="*/ 7 h 13"/>
                  <a:gd name="T12" fmla="*/ 13 w 21"/>
                  <a:gd name="T13" fmla="*/ 3 h 13"/>
                  <a:gd name="T14" fmla="*/ 18 w 21"/>
                  <a:gd name="T15" fmla="*/ 0 h 13"/>
                  <a:gd name="T16" fmla="*/ 21 w 21"/>
                  <a:gd name="T17" fmla="*/ 8 h 13"/>
                  <a:gd name="T18" fmla="*/ 5 w 21"/>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3"/>
                  <a:gd name="T32" fmla="*/ 21 w 2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3">
                    <a:moveTo>
                      <a:pt x="5" y="13"/>
                    </a:moveTo>
                    <a:lnTo>
                      <a:pt x="0" y="10"/>
                    </a:lnTo>
                    <a:lnTo>
                      <a:pt x="0" y="5"/>
                    </a:lnTo>
                    <a:lnTo>
                      <a:pt x="7" y="3"/>
                    </a:lnTo>
                    <a:lnTo>
                      <a:pt x="7" y="0"/>
                    </a:lnTo>
                    <a:lnTo>
                      <a:pt x="13" y="7"/>
                    </a:lnTo>
                    <a:lnTo>
                      <a:pt x="13" y="3"/>
                    </a:lnTo>
                    <a:lnTo>
                      <a:pt x="18" y="0"/>
                    </a:lnTo>
                    <a:lnTo>
                      <a:pt x="21" y="8"/>
                    </a:lnTo>
                    <a:lnTo>
                      <a:pt x="5" y="13"/>
                    </a:lnTo>
                    <a:close/>
                  </a:path>
                </a:pathLst>
              </a:custGeom>
              <a:solidFill>
                <a:srgbClr val="C0C0C0"/>
              </a:solidFill>
              <a:ln w="9525">
                <a:noFill/>
                <a:round/>
                <a:headEnd/>
                <a:tailEnd/>
              </a:ln>
            </p:spPr>
            <p:txBody>
              <a:bodyPr/>
              <a:lstStyle/>
              <a:p>
                <a:pPr algn="ctr" eaLnBrk="0" hangingPunct="0"/>
                <a:endParaRPr lang="en-US" dirty="0"/>
              </a:p>
            </p:txBody>
          </p:sp>
          <p:sp>
            <p:nvSpPr>
              <p:cNvPr id="4861" name="Freeform 47"/>
              <p:cNvSpPr>
                <a:spLocks/>
              </p:cNvSpPr>
              <p:nvPr/>
            </p:nvSpPr>
            <p:spPr bwMode="auto">
              <a:xfrm>
                <a:off x="3553" y="931"/>
                <a:ext cx="21" cy="13"/>
              </a:xfrm>
              <a:custGeom>
                <a:avLst/>
                <a:gdLst>
                  <a:gd name="T0" fmla="*/ 5 w 21"/>
                  <a:gd name="T1" fmla="*/ 13 h 13"/>
                  <a:gd name="T2" fmla="*/ 0 w 21"/>
                  <a:gd name="T3" fmla="*/ 10 h 13"/>
                  <a:gd name="T4" fmla="*/ 0 w 21"/>
                  <a:gd name="T5" fmla="*/ 5 h 13"/>
                  <a:gd name="T6" fmla="*/ 7 w 21"/>
                  <a:gd name="T7" fmla="*/ 3 h 13"/>
                  <a:gd name="T8" fmla="*/ 7 w 21"/>
                  <a:gd name="T9" fmla="*/ 0 h 13"/>
                  <a:gd name="T10" fmla="*/ 13 w 21"/>
                  <a:gd name="T11" fmla="*/ 7 h 13"/>
                  <a:gd name="T12" fmla="*/ 13 w 21"/>
                  <a:gd name="T13" fmla="*/ 3 h 13"/>
                  <a:gd name="T14" fmla="*/ 18 w 21"/>
                  <a:gd name="T15" fmla="*/ 0 h 13"/>
                  <a:gd name="T16" fmla="*/ 21 w 21"/>
                  <a:gd name="T17" fmla="*/ 8 h 13"/>
                  <a:gd name="T18" fmla="*/ 5 w 21"/>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3"/>
                  <a:gd name="T32" fmla="*/ 21 w 2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3">
                    <a:moveTo>
                      <a:pt x="5" y="13"/>
                    </a:moveTo>
                    <a:lnTo>
                      <a:pt x="0" y="10"/>
                    </a:lnTo>
                    <a:lnTo>
                      <a:pt x="0" y="5"/>
                    </a:lnTo>
                    <a:lnTo>
                      <a:pt x="7" y="3"/>
                    </a:lnTo>
                    <a:lnTo>
                      <a:pt x="7" y="0"/>
                    </a:lnTo>
                    <a:lnTo>
                      <a:pt x="13" y="7"/>
                    </a:lnTo>
                    <a:lnTo>
                      <a:pt x="13" y="3"/>
                    </a:lnTo>
                    <a:lnTo>
                      <a:pt x="18" y="0"/>
                    </a:lnTo>
                    <a:lnTo>
                      <a:pt x="21" y="8"/>
                    </a:lnTo>
                    <a:lnTo>
                      <a:pt x="5" y="13"/>
                    </a:lnTo>
                  </a:path>
                </a:pathLst>
              </a:custGeom>
              <a:noFill/>
              <a:ln w="9525">
                <a:noFill/>
                <a:round/>
                <a:headEnd/>
                <a:tailEnd/>
              </a:ln>
            </p:spPr>
            <p:txBody>
              <a:bodyPr/>
              <a:lstStyle/>
              <a:p>
                <a:pPr algn="ctr" eaLnBrk="0" hangingPunct="0"/>
                <a:endParaRPr lang="en-US" dirty="0"/>
              </a:p>
            </p:txBody>
          </p:sp>
          <p:sp>
            <p:nvSpPr>
              <p:cNvPr id="4862" name="Freeform 48"/>
              <p:cNvSpPr>
                <a:spLocks/>
              </p:cNvSpPr>
              <p:nvPr/>
            </p:nvSpPr>
            <p:spPr bwMode="auto">
              <a:xfrm>
                <a:off x="3589" y="936"/>
                <a:ext cx="5" cy="2"/>
              </a:xfrm>
              <a:custGeom>
                <a:avLst/>
                <a:gdLst>
                  <a:gd name="T0" fmla="*/ 2 w 5"/>
                  <a:gd name="T1" fmla="*/ 2 h 2"/>
                  <a:gd name="T2" fmla="*/ 0 w 5"/>
                  <a:gd name="T3" fmla="*/ 0 h 2"/>
                  <a:gd name="T4" fmla="*/ 5 w 5"/>
                  <a:gd name="T5" fmla="*/ 0 h 2"/>
                  <a:gd name="T6" fmla="*/ 2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2" y="2"/>
                    </a:moveTo>
                    <a:lnTo>
                      <a:pt x="0" y="0"/>
                    </a:lnTo>
                    <a:lnTo>
                      <a:pt x="5" y="0"/>
                    </a:lnTo>
                    <a:lnTo>
                      <a:pt x="2" y="2"/>
                    </a:lnTo>
                    <a:close/>
                  </a:path>
                </a:pathLst>
              </a:custGeom>
              <a:solidFill>
                <a:srgbClr val="C0C0C0"/>
              </a:solidFill>
              <a:ln w="9525">
                <a:noFill/>
                <a:round/>
                <a:headEnd/>
                <a:tailEnd/>
              </a:ln>
            </p:spPr>
            <p:txBody>
              <a:bodyPr/>
              <a:lstStyle/>
              <a:p>
                <a:pPr algn="ctr" eaLnBrk="0" hangingPunct="0"/>
                <a:endParaRPr lang="en-US" dirty="0"/>
              </a:p>
            </p:txBody>
          </p:sp>
          <p:sp>
            <p:nvSpPr>
              <p:cNvPr id="4863" name="Freeform 49"/>
              <p:cNvSpPr>
                <a:spLocks/>
              </p:cNvSpPr>
              <p:nvPr/>
            </p:nvSpPr>
            <p:spPr bwMode="auto">
              <a:xfrm>
                <a:off x="3589" y="936"/>
                <a:ext cx="5" cy="2"/>
              </a:xfrm>
              <a:custGeom>
                <a:avLst/>
                <a:gdLst>
                  <a:gd name="T0" fmla="*/ 2 w 5"/>
                  <a:gd name="T1" fmla="*/ 2 h 2"/>
                  <a:gd name="T2" fmla="*/ 0 w 5"/>
                  <a:gd name="T3" fmla="*/ 0 h 2"/>
                  <a:gd name="T4" fmla="*/ 5 w 5"/>
                  <a:gd name="T5" fmla="*/ 0 h 2"/>
                  <a:gd name="T6" fmla="*/ 2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2" y="2"/>
                    </a:moveTo>
                    <a:lnTo>
                      <a:pt x="0" y="0"/>
                    </a:lnTo>
                    <a:lnTo>
                      <a:pt x="5" y="0"/>
                    </a:lnTo>
                    <a:lnTo>
                      <a:pt x="2" y="2"/>
                    </a:lnTo>
                  </a:path>
                </a:pathLst>
              </a:custGeom>
              <a:noFill/>
              <a:ln w="9525">
                <a:noFill/>
                <a:round/>
                <a:headEnd/>
                <a:tailEnd/>
              </a:ln>
            </p:spPr>
            <p:txBody>
              <a:bodyPr/>
              <a:lstStyle/>
              <a:p>
                <a:pPr algn="ctr" eaLnBrk="0" hangingPunct="0"/>
                <a:endParaRPr lang="en-US" dirty="0"/>
              </a:p>
            </p:txBody>
          </p:sp>
          <p:sp>
            <p:nvSpPr>
              <p:cNvPr id="4864" name="Freeform 50"/>
              <p:cNvSpPr>
                <a:spLocks/>
              </p:cNvSpPr>
              <p:nvPr/>
            </p:nvSpPr>
            <p:spPr bwMode="auto">
              <a:xfrm>
                <a:off x="3586" y="936"/>
                <a:ext cx="5" cy="2"/>
              </a:xfrm>
              <a:custGeom>
                <a:avLst/>
                <a:gdLst>
                  <a:gd name="T0" fmla="*/ 0 w 5"/>
                  <a:gd name="T1" fmla="*/ 2 h 2"/>
                  <a:gd name="T2" fmla="*/ 0 w 5"/>
                  <a:gd name="T3" fmla="*/ 0 h 2"/>
                  <a:gd name="T4" fmla="*/ 5 w 5"/>
                  <a:gd name="T5" fmla="*/ 2 h 2"/>
                  <a:gd name="T6" fmla="*/ 0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0" y="0"/>
                    </a:lnTo>
                    <a:lnTo>
                      <a:pt x="5" y="2"/>
                    </a:lnTo>
                    <a:lnTo>
                      <a:pt x="0" y="2"/>
                    </a:lnTo>
                    <a:close/>
                  </a:path>
                </a:pathLst>
              </a:custGeom>
              <a:solidFill>
                <a:srgbClr val="C0C0C0"/>
              </a:solidFill>
              <a:ln w="9525">
                <a:noFill/>
                <a:round/>
                <a:headEnd/>
                <a:tailEnd/>
              </a:ln>
            </p:spPr>
            <p:txBody>
              <a:bodyPr/>
              <a:lstStyle/>
              <a:p>
                <a:pPr algn="ctr" eaLnBrk="0" hangingPunct="0"/>
                <a:endParaRPr lang="en-US" dirty="0"/>
              </a:p>
            </p:txBody>
          </p:sp>
          <p:sp>
            <p:nvSpPr>
              <p:cNvPr id="4865" name="Freeform 51"/>
              <p:cNvSpPr>
                <a:spLocks/>
              </p:cNvSpPr>
              <p:nvPr/>
            </p:nvSpPr>
            <p:spPr bwMode="auto">
              <a:xfrm>
                <a:off x="3586" y="936"/>
                <a:ext cx="5" cy="2"/>
              </a:xfrm>
              <a:custGeom>
                <a:avLst/>
                <a:gdLst>
                  <a:gd name="T0" fmla="*/ 0 w 5"/>
                  <a:gd name="T1" fmla="*/ 2 h 2"/>
                  <a:gd name="T2" fmla="*/ 0 w 5"/>
                  <a:gd name="T3" fmla="*/ 0 h 2"/>
                  <a:gd name="T4" fmla="*/ 5 w 5"/>
                  <a:gd name="T5" fmla="*/ 2 h 2"/>
                  <a:gd name="T6" fmla="*/ 0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0" y="0"/>
                    </a:lnTo>
                    <a:lnTo>
                      <a:pt x="5" y="2"/>
                    </a:lnTo>
                    <a:lnTo>
                      <a:pt x="0" y="2"/>
                    </a:lnTo>
                  </a:path>
                </a:pathLst>
              </a:custGeom>
              <a:noFill/>
              <a:ln w="9525">
                <a:noFill/>
                <a:round/>
                <a:headEnd/>
                <a:tailEnd/>
              </a:ln>
            </p:spPr>
            <p:txBody>
              <a:bodyPr/>
              <a:lstStyle/>
              <a:p>
                <a:pPr algn="ctr" eaLnBrk="0" hangingPunct="0"/>
                <a:endParaRPr lang="en-US" dirty="0"/>
              </a:p>
            </p:txBody>
          </p:sp>
          <p:sp>
            <p:nvSpPr>
              <p:cNvPr id="4866" name="Freeform 52"/>
              <p:cNvSpPr>
                <a:spLocks/>
              </p:cNvSpPr>
              <p:nvPr/>
            </p:nvSpPr>
            <p:spPr bwMode="auto">
              <a:xfrm>
                <a:off x="3583" y="936"/>
                <a:ext cx="14" cy="8"/>
              </a:xfrm>
              <a:custGeom>
                <a:avLst/>
                <a:gdLst>
                  <a:gd name="T0" fmla="*/ 1 w 14"/>
                  <a:gd name="T1" fmla="*/ 6 h 8"/>
                  <a:gd name="T2" fmla="*/ 3 w 14"/>
                  <a:gd name="T3" fmla="*/ 5 h 8"/>
                  <a:gd name="T4" fmla="*/ 0 w 14"/>
                  <a:gd name="T5" fmla="*/ 3 h 8"/>
                  <a:gd name="T6" fmla="*/ 1 w 14"/>
                  <a:gd name="T7" fmla="*/ 0 h 8"/>
                  <a:gd name="T8" fmla="*/ 6 w 14"/>
                  <a:gd name="T9" fmla="*/ 5 h 8"/>
                  <a:gd name="T10" fmla="*/ 14 w 14"/>
                  <a:gd name="T11" fmla="*/ 5 h 8"/>
                  <a:gd name="T12" fmla="*/ 6 w 14"/>
                  <a:gd name="T13" fmla="*/ 8 h 8"/>
                  <a:gd name="T14" fmla="*/ 1 w 14"/>
                  <a:gd name="T15" fmla="*/ 6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6"/>
                    </a:moveTo>
                    <a:lnTo>
                      <a:pt x="3" y="5"/>
                    </a:lnTo>
                    <a:lnTo>
                      <a:pt x="0" y="3"/>
                    </a:lnTo>
                    <a:lnTo>
                      <a:pt x="1" y="0"/>
                    </a:lnTo>
                    <a:lnTo>
                      <a:pt x="6" y="5"/>
                    </a:lnTo>
                    <a:lnTo>
                      <a:pt x="14" y="5"/>
                    </a:lnTo>
                    <a:lnTo>
                      <a:pt x="6" y="8"/>
                    </a:lnTo>
                    <a:lnTo>
                      <a:pt x="1" y="6"/>
                    </a:lnTo>
                    <a:close/>
                  </a:path>
                </a:pathLst>
              </a:custGeom>
              <a:solidFill>
                <a:srgbClr val="C0C0C0"/>
              </a:solidFill>
              <a:ln w="9525">
                <a:noFill/>
                <a:round/>
                <a:headEnd/>
                <a:tailEnd/>
              </a:ln>
            </p:spPr>
            <p:txBody>
              <a:bodyPr/>
              <a:lstStyle/>
              <a:p>
                <a:pPr algn="ctr" eaLnBrk="0" hangingPunct="0"/>
                <a:endParaRPr lang="en-US" dirty="0"/>
              </a:p>
            </p:txBody>
          </p:sp>
          <p:sp>
            <p:nvSpPr>
              <p:cNvPr id="4867" name="Freeform 53"/>
              <p:cNvSpPr>
                <a:spLocks/>
              </p:cNvSpPr>
              <p:nvPr/>
            </p:nvSpPr>
            <p:spPr bwMode="auto">
              <a:xfrm>
                <a:off x="3583" y="936"/>
                <a:ext cx="14" cy="8"/>
              </a:xfrm>
              <a:custGeom>
                <a:avLst/>
                <a:gdLst>
                  <a:gd name="T0" fmla="*/ 1 w 14"/>
                  <a:gd name="T1" fmla="*/ 6 h 8"/>
                  <a:gd name="T2" fmla="*/ 3 w 14"/>
                  <a:gd name="T3" fmla="*/ 5 h 8"/>
                  <a:gd name="T4" fmla="*/ 0 w 14"/>
                  <a:gd name="T5" fmla="*/ 3 h 8"/>
                  <a:gd name="T6" fmla="*/ 1 w 14"/>
                  <a:gd name="T7" fmla="*/ 0 h 8"/>
                  <a:gd name="T8" fmla="*/ 6 w 14"/>
                  <a:gd name="T9" fmla="*/ 5 h 8"/>
                  <a:gd name="T10" fmla="*/ 14 w 14"/>
                  <a:gd name="T11" fmla="*/ 5 h 8"/>
                  <a:gd name="T12" fmla="*/ 6 w 14"/>
                  <a:gd name="T13" fmla="*/ 8 h 8"/>
                  <a:gd name="T14" fmla="*/ 1 w 14"/>
                  <a:gd name="T15" fmla="*/ 6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6"/>
                    </a:moveTo>
                    <a:lnTo>
                      <a:pt x="3" y="5"/>
                    </a:lnTo>
                    <a:lnTo>
                      <a:pt x="0" y="3"/>
                    </a:lnTo>
                    <a:lnTo>
                      <a:pt x="1" y="0"/>
                    </a:lnTo>
                    <a:lnTo>
                      <a:pt x="6" y="5"/>
                    </a:lnTo>
                    <a:lnTo>
                      <a:pt x="14" y="5"/>
                    </a:lnTo>
                    <a:lnTo>
                      <a:pt x="6" y="8"/>
                    </a:lnTo>
                    <a:lnTo>
                      <a:pt x="1" y="6"/>
                    </a:lnTo>
                  </a:path>
                </a:pathLst>
              </a:custGeom>
              <a:noFill/>
              <a:ln w="9525">
                <a:noFill/>
                <a:round/>
                <a:headEnd/>
                <a:tailEnd/>
              </a:ln>
            </p:spPr>
            <p:txBody>
              <a:bodyPr/>
              <a:lstStyle/>
              <a:p>
                <a:pPr algn="ctr" eaLnBrk="0" hangingPunct="0"/>
                <a:endParaRPr lang="en-US" dirty="0"/>
              </a:p>
            </p:txBody>
          </p:sp>
          <p:sp>
            <p:nvSpPr>
              <p:cNvPr id="4868" name="Freeform 54"/>
              <p:cNvSpPr>
                <a:spLocks/>
              </p:cNvSpPr>
              <p:nvPr/>
            </p:nvSpPr>
            <p:spPr bwMode="auto">
              <a:xfrm>
                <a:off x="3576" y="941"/>
                <a:ext cx="3" cy="5"/>
              </a:xfrm>
              <a:custGeom>
                <a:avLst/>
                <a:gdLst>
                  <a:gd name="T0" fmla="*/ 0 w 3"/>
                  <a:gd name="T1" fmla="*/ 5 h 5"/>
                  <a:gd name="T2" fmla="*/ 3 w 3"/>
                  <a:gd name="T3" fmla="*/ 3 h 5"/>
                  <a:gd name="T4" fmla="*/ 0 w 3"/>
                  <a:gd name="T5" fmla="*/ 3 h 5"/>
                  <a:gd name="T6" fmla="*/ 2 w 3"/>
                  <a:gd name="T7" fmla="*/ 0 h 5"/>
                  <a:gd name="T8" fmla="*/ 3 w 3"/>
                  <a:gd name="T9" fmla="*/ 3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3" y="3"/>
                    </a:lnTo>
                    <a:lnTo>
                      <a:pt x="0" y="3"/>
                    </a:lnTo>
                    <a:lnTo>
                      <a:pt x="2" y="0"/>
                    </a:lnTo>
                    <a:lnTo>
                      <a:pt x="3" y="3"/>
                    </a:lnTo>
                    <a:lnTo>
                      <a:pt x="0" y="5"/>
                    </a:lnTo>
                    <a:close/>
                  </a:path>
                </a:pathLst>
              </a:custGeom>
              <a:solidFill>
                <a:srgbClr val="C0C0C0"/>
              </a:solidFill>
              <a:ln w="9525">
                <a:noFill/>
                <a:round/>
                <a:headEnd/>
                <a:tailEnd/>
              </a:ln>
            </p:spPr>
            <p:txBody>
              <a:bodyPr/>
              <a:lstStyle/>
              <a:p>
                <a:pPr algn="ctr" eaLnBrk="0" hangingPunct="0"/>
                <a:endParaRPr lang="en-US" dirty="0"/>
              </a:p>
            </p:txBody>
          </p:sp>
          <p:sp>
            <p:nvSpPr>
              <p:cNvPr id="4869" name="Freeform 55"/>
              <p:cNvSpPr>
                <a:spLocks/>
              </p:cNvSpPr>
              <p:nvPr/>
            </p:nvSpPr>
            <p:spPr bwMode="auto">
              <a:xfrm>
                <a:off x="3576" y="941"/>
                <a:ext cx="3" cy="5"/>
              </a:xfrm>
              <a:custGeom>
                <a:avLst/>
                <a:gdLst>
                  <a:gd name="T0" fmla="*/ 0 w 3"/>
                  <a:gd name="T1" fmla="*/ 5 h 5"/>
                  <a:gd name="T2" fmla="*/ 3 w 3"/>
                  <a:gd name="T3" fmla="*/ 3 h 5"/>
                  <a:gd name="T4" fmla="*/ 0 w 3"/>
                  <a:gd name="T5" fmla="*/ 3 h 5"/>
                  <a:gd name="T6" fmla="*/ 2 w 3"/>
                  <a:gd name="T7" fmla="*/ 0 h 5"/>
                  <a:gd name="T8" fmla="*/ 3 w 3"/>
                  <a:gd name="T9" fmla="*/ 3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3" y="3"/>
                    </a:lnTo>
                    <a:lnTo>
                      <a:pt x="0" y="3"/>
                    </a:lnTo>
                    <a:lnTo>
                      <a:pt x="2" y="0"/>
                    </a:lnTo>
                    <a:lnTo>
                      <a:pt x="3" y="3"/>
                    </a:lnTo>
                    <a:lnTo>
                      <a:pt x="0" y="5"/>
                    </a:lnTo>
                  </a:path>
                </a:pathLst>
              </a:custGeom>
              <a:noFill/>
              <a:ln w="9525">
                <a:noFill/>
                <a:round/>
                <a:headEnd/>
                <a:tailEnd/>
              </a:ln>
            </p:spPr>
            <p:txBody>
              <a:bodyPr/>
              <a:lstStyle/>
              <a:p>
                <a:pPr algn="ctr" eaLnBrk="0" hangingPunct="0"/>
                <a:endParaRPr lang="en-US" dirty="0"/>
              </a:p>
            </p:txBody>
          </p:sp>
          <p:sp>
            <p:nvSpPr>
              <p:cNvPr id="4870" name="Freeform 56"/>
              <p:cNvSpPr>
                <a:spLocks/>
              </p:cNvSpPr>
              <p:nvPr/>
            </p:nvSpPr>
            <p:spPr bwMode="auto">
              <a:xfrm>
                <a:off x="4178" y="1005"/>
                <a:ext cx="13" cy="5"/>
              </a:xfrm>
              <a:custGeom>
                <a:avLst/>
                <a:gdLst>
                  <a:gd name="T0" fmla="*/ 0 w 13"/>
                  <a:gd name="T1" fmla="*/ 5 h 5"/>
                  <a:gd name="T2" fmla="*/ 6 w 13"/>
                  <a:gd name="T3" fmla="*/ 0 h 5"/>
                  <a:gd name="T4" fmla="*/ 13 w 13"/>
                  <a:gd name="T5" fmla="*/ 5 h 5"/>
                  <a:gd name="T6" fmla="*/ 0 w 13"/>
                  <a:gd name="T7" fmla="*/ 5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6" y="0"/>
                    </a:lnTo>
                    <a:lnTo>
                      <a:pt x="13" y="5"/>
                    </a:lnTo>
                    <a:lnTo>
                      <a:pt x="0" y="5"/>
                    </a:lnTo>
                    <a:close/>
                  </a:path>
                </a:pathLst>
              </a:custGeom>
              <a:solidFill>
                <a:srgbClr val="C0C0C0"/>
              </a:solidFill>
              <a:ln w="9525">
                <a:noFill/>
                <a:round/>
                <a:headEnd/>
                <a:tailEnd/>
              </a:ln>
            </p:spPr>
            <p:txBody>
              <a:bodyPr/>
              <a:lstStyle/>
              <a:p>
                <a:pPr algn="ctr" eaLnBrk="0" hangingPunct="0"/>
                <a:endParaRPr lang="en-US" dirty="0"/>
              </a:p>
            </p:txBody>
          </p:sp>
          <p:sp>
            <p:nvSpPr>
              <p:cNvPr id="4871" name="Freeform 57"/>
              <p:cNvSpPr>
                <a:spLocks/>
              </p:cNvSpPr>
              <p:nvPr/>
            </p:nvSpPr>
            <p:spPr bwMode="auto">
              <a:xfrm>
                <a:off x="4178" y="1005"/>
                <a:ext cx="13" cy="5"/>
              </a:xfrm>
              <a:custGeom>
                <a:avLst/>
                <a:gdLst>
                  <a:gd name="T0" fmla="*/ 0 w 13"/>
                  <a:gd name="T1" fmla="*/ 5 h 5"/>
                  <a:gd name="T2" fmla="*/ 6 w 13"/>
                  <a:gd name="T3" fmla="*/ 0 h 5"/>
                  <a:gd name="T4" fmla="*/ 13 w 13"/>
                  <a:gd name="T5" fmla="*/ 5 h 5"/>
                  <a:gd name="T6" fmla="*/ 0 w 13"/>
                  <a:gd name="T7" fmla="*/ 5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6" y="0"/>
                    </a:lnTo>
                    <a:lnTo>
                      <a:pt x="13" y="5"/>
                    </a:lnTo>
                    <a:lnTo>
                      <a:pt x="0" y="5"/>
                    </a:lnTo>
                  </a:path>
                </a:pathLst>
              </a:custGeom>
              <a:noFill/>
              <a:ln w="9525">
                <a:noFill/>
                <a:round/>
                <a:headEnd/>
                <a:tailEnd/>
              </a:ln>
            </p:spPr>
            <p:txBody>
              <a:bodyPr/>
              <a:lstStyle/>
              <a:p>
                <a:pPr algn="ctr" eaLnBrk="0" hangingPunct="0"/>
                <a:endParaRPr lang="en-US" dirty="0"/>
              </a:p>
            </p:txBody>
          </p:sp>
          <p:sp>
            <p:nvSpPr>
              <p:cNvPr id="4872" name="Freeform 58"/>
              <p:cNvSpPr>
                <a:spLocks/>
              </p:cNvSpPr>
              <p:nvPr/>
            </p:nvSpPr>
            <p:spPr bwMode="auto">
              <a:xfrm>
                <a:off x="2419" y="819"/>
                <a:ext cx="195" cy="325"/>
              </a:xfrm>
              <a:custGeom>
                <a:avLst/>
                <a:gdLst>
                  <a:gd name="T0" fmla="*/ 165 w 195"/>
                  <a:gd name="T1" fmla="*/ 18 h 325"/>
                  <a:gd name="T2" fmla="*/ 151 w 195"/>
                  <a:gd name="T3" fmla="*/ 32 h 325"/>
                  <a:gd name="T4" fmla="*/ 144 w 195"/>
                  <a:gd name="T5" fmla="*/ 43 h 325"/>
                  <a:gd name="T6" fmla="*/ 143 w 195"/>
                  <a:gd name="T7" fmla="*/ 55 h 325"/>
                  <a:gd name="T8" fmla="*/ 131 w 195"/>
                  <a:gd name="T9" fmla="*/ 72 h 325"/>
                  <a:gd name="T10" fmla="*/ 140 w 195"/>
                  <a:gd name="T11" fmla="*/ 90 h 325"/>
                  <a:gd name="T12" fmla="*/ 133 w 195"/>
                  <a:gd name="T13" fmla="*/ 106 h 325"/>
                  <a:gd name="T14" fmla="*/ 136 w 195"/>
                  <a:gd name="T15" fmla="*/ 111 h 325"/>
                  <a:gd name="T16" fmla="*/ 130 w 195"/>
                  <a:gd name="T17" fmla="*/ 125 h 325"/>
                  <a:gd name="T18" fmla="*/ 148 w 195"/>
                  <a:gd name="T19" fmla="*/ 136 h 325"/>
                  <a:gd name="T20" fmla="*/ 149 w 195"/>
                  <a:gd name="T21" fmla="*/ 147 h 325"/>
                  <a:gd name="T22" fmla="*/ 148 w 195"/>
                  <a:gd name="T23" fmla="*/ 184 h 325"/>
                  <a:gd name="T24" fmla="*/ 156 w 195"/>
                  <a:gd name="T25" fmla="*/ 191 h 325"/>
                  <a:gd name="T26" fmla="*/ 167 w 195"/>
                  <a:gd name="T27" fmla="*/ 208 h 325"/>
                  <a:gd name="T28" fmla="*/ 178 w 195"/>
                  <a:gd name="T29" fmla="*/ 223 h 325"/>
                  <a:gd name="T30" fmla="*/ 190 w 195"/>
                  <a:gd name="T31" fmla="*/ 240 h 325"/>
                  <a:gd name="T32" fmla="*/ 190 w 195"/>
                  <a:gd name="T33" fmla="*/ 248 h 325"/>
                  <a:gd name="T34" fmla="*/ 175 w 195"/>
                  <a:gd name="T35" fmla="*/ 275 h 325"/>
                  <a:gd name="T36" fmla="*/ 170 w 195"/>
                  <a:gd name="T37" fmla="*/ 256 h 325"/>
                  <a:gd name="T38" fmla="*/ 178 w 195"/>
                  <a:gd name="T39" fmla="*/ 269 h 325"/>
                  <a:gd name="T40" fmla="*/ 167 w 195"/>
                  <a:gd name="T41" fmla="*/ 282 h 325"/>
                  <a:gd name="T42" fmla="*/ 165 w 195"/>
                  <a:gd name="T43" fmla="*/ 282 h 325"/>
                  <a:gd name="T44" fmla="*/ 157 w 195"/>
                  <a:gd name="T45" fmla="*/ 287 h 325"/>
                  <a:gd name="T46" fmla="*/ 138 w 195"/>
                  <a:gd name="T47" fmla="*/ 291 h 325"/>
                  <a:gd name="T48" fmla="*/ 125 w 195"/>
                  <a:gd name="T49" fmla="*/ 295 h 325"/>
                  <a:gd name="T50" fmla="*/ 130 w 195"/>
                  <a:gd name="T51" fmla="*/ 296 h 325"/>
                  <a:gd name="T52" fmla="*/ 144 w 195"/>
                  <a:gd name="T53" fmla="*/ 296 h 325"/>
                  <a:gd name="T54" fmla="*/ 128 w 195"/>
                  <a:gd name="T55" fmla="*/ 309 h 325"/>
                  <a:gd name="T56" fmla="*/ 94 w 195"/>
                  <a:gd name="T57" fmla="*/ 319 h 325"/>
                  <a:gd name="T58" fmla="*/ 49 w 195"/>
                  <a:gd name="T59" fmla="*/ 323 h 325"/>
                  <a:gd name="T60" fmla="*/ 59 w 195"/>
                  <a:gd name="T61" fmla="*/ 322 h 325"/>
                  <a:gd name="T62" fmla="*/ 72 w 195"/>
                  <a:gd name="T63" fmla="*/ 319 h 325"/>
                  <a:gd name="T64" fmla="*/ 81 w 195"/>
                  <a:gd name="T65" fmla="*/ 303 h 325"/>
                  <a:gd name="T66" fmla="*/ 73 w 195"/>
                  <a:gd name="T67" fmla="*/ 298 h 325"/>
                  <a:gd name="T68" fmla="*/ 80 w 195"/>
                  <a:gd name="T69" fmla="*/ 282 h 325"/>
                  <a:gd name="T70" fmla="*/ 94 w 195"/>
                  <a:gd name="T71" fmla="*/ 279 h 325"/>
                  <a:gd name="T72" fmla="*/ 115 w 195"/>
                  <a:gd name="T73" fmla="*/ 267 h 325"/>
                  <a:gd name="T74" fmla="*/ 91 w 195"/>
                  <a:gd name="T75" fmla="*/ 258 h 325"/>
                  <a:gd name="T76" fmla="*/ 76 w 195"/>
                  <a:gd name="T77" fmla="*/ 245 h 325"/>
                  <a:gd name="T78" fmla="*/ 80 w 195"/>
                  <a:gd name="T79" fmla="*/ 235 h 325"/>
                  <a:gd name="T80" fmla="*/ 78 w 195"/>
                  <a:gd name="T81" fmla="*/ 213 h 325"/>
                  <a:gd name="T82" fmla="*/ 89 w 195"/>
                  <a:gd name="T83" fmla="*/ 187 h 325"/>
                  <a:gd name="T84" fmla="*/ 96 w 195"/>
                  <a:gd name="T85" fmla="*/ 167 h 325"/>
                  <a:gd name="T86" fmla="*/ 73 w 195"/>
                  <a:gd name="T87" fmla="*/ 141 h 325"/>
                  <a:gd name="T88" fmla="*/ 60 w 195"/>
                  <a:gd name="T89" fmla="*/ 133 h 325"/>
                  <a:gd name="T90" fmla="*/ 41 w 195"/>
                  <a:gd name="T91" fmla="*/ 122 h 325"/>
                  <a:gd name="T92" fmla="*/ 7 w 195"/>
                  <a:gd name="T93" fmla="*/ 75 h 325"/>
                  <a:gd name="T94" fmla="*/ 18 w 195"/>
                  <a:gd name="T95" fmla="*/ 19 h 325"/>
                  <a:gd name="T96" fmla="*/ 72 w 195"/>
                  <a:gd name="T97" fmla="*/ 0 h 325"/>
                  <a:gd name="T98" fmla="*/ 174 w 195"/>
                  <a:gd name="T99" fmla="*/ 21 h 3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5"/>
                  <a:gd name="T151" fmla="*/ 0 h 325"/>
                  <a:gd name="T152" fmla="*/ 195 w 195"/>
                  <a:gd name="T153" fmla="*/ 325 h 3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5" h="325">
                    <a:moveTo>
                      <a:pt x="167" y="18"/>
                    </a:moveTo>
                    <a:lnTo>
                      <a:pt x="165" y="18"/>
                    </a:lnTo>
                    <a:lnTo>
                      <a:pt x="157" y="34"/>
                    </a:lnTo>
                    <a:lnTo>
                      <a:pt x="151" y="32"/>
                    </a:lnTo>
                    <a:lnTo>
                      <a:pt x="144" y="37"/>
                    </a:lnTo>
                    <a:lnTo>
                      <a:pt x="144" y="43"/>
                    </a:lnTo>
                    <a:lnTo>
                      <a:pt x="141" y="45"/>
                    </a:lnTo>
                    <a:lnTo>
                      <a:pt x="143" y="55"/>
                    </a:lnTo>
                    <a:lnTo>
                      <a:pt x="133" y="66"/>
                    </a:lnTo>
                    <a:lnTo>
                      <a:pt x="131" y="72"/>
                    </a:lnTo>
                    <a:lnTo>
                      <a:pt x="135" y="72"/>
                    </a:lnTo>
                    <a:lnTo>
                      <a:pt x="140" y="90"/>
                    </a:lnTo>
                    <a:lnTo>
                      <a:pt x="130" y="101"/>
                    </a:lnTo>
                    <a:lnTo>
                      <a:pt x="133" y="106"/>
                    </a:lnTo>
                    <a:lnTo>
                      <a:pt x="131" y="109"/>
                    </a:lnTo>
                    <a:lnTo>
                      <a:pt x="136" y="111"/>
                    </a:lnTo>
                    <a:lnTo>
                      <a:pt x="130" y="125"/>
                    </a:lnTo>
                    <a:lnTo>
                      <a:pt x="136" y="135"/>
                    </a:lnTo>
                    <a:lnTo>
                      <a:pt x="148" y="136"/>
                    </a:lnTo>
                    <a:lnTo>
                      <a:pt x="146" y="146"/>
                    </a:lnTo>
                    <a:lnTo>
                      <a:pt x="149" y="147"/>
                    </a:lnTo>
                    <a:lnTo>
                      <a:pt x="152" y="178"/>
                    </a:lnTo>
                    <a:lnTo>
                      <a:pt x="148" y="184"/>
                    </a:lnTo>
                    <a:lnTo>
                      <a:pt x="149" y="181"/>
                    </a:lnTo>
                    <a:lnTo>
                      <a:pt x="156" y="191"/>
                    </a:lnTo>
                    <a:lnTo>
                      <a:pt x="161" y="194"/>
                    </a:lnTo>
                    <a:lnTo>
                      <a:pt x="167" y="208"/>
                    </a:lnTo>
                    <a:lnTo>
                      <a:pt x="183" y="216"/>
                    </a:lnTo>
                    <a:lnTo>
                      <a:pt x="178" y="223"/>
                    </a:lnTo>
                    <a:lnTo>
                      <a:pt x="190" y="231"/>
                    </a:lnTo>
                    <a:lnTo>
                      <a:pt x="190" y="240"/>
                    </a:lnTo>
                    <a:lnTo>
                      <a:pt x="195" y="243"/>
                    </a:lnTo>
                    <a:lnTo>
                      <a:pt x="190" y="248"/>
                    </a:lnTo>
                    <a:lnTo>
                      <a:pt x="183" y="272"/>
                    </a:lnTo>
                    <a:lnTo>
                      <a:pt x="175" y="275"/>
                    </a:lnTo>
                    <a:lnTo>
                      <a:pt x="178" y="263"/>
                    </a:lnTo>
                    <a:lnTo>
                      <a:pt x="170" y="256"/>
                    </a:lnTo>
                    <a:lnTo>
                      <a:pt x="178" y="264"/>
                    </a:lnTo>
                    <a:lnTo>
                      <a:pt x="178" y="269"/>
                    </a:lnTo>
                    <a:lnTo>
                      <a:pt x="177" y="279"/>
                    </a:lnTo>
                    <a:lnTo>
                      <a:pt x="167" y="282"/>
                    </a:lnTo>
                    <a:lnTo>
                      <a:pt x="169" y="285"/>
                    </a:lnTo>
                    <a:lnTo>
                      <a:pt x="165" y="282"/>
                    </a:lnTo>
                    <a:lnTo>
                      <a:pt x="154" y="285"/>
                    </a:lnTo>
                    <a:lnTo>
                      <a:pt x="157" y="287"/>
                    </a:lnTo>
                    <a:lnTo>
                      <a:pt x="141" y="298"/>
                    </a:lnTo>
                    <a:lnTo>
                      <a:pt x="138" y="291"/>
                    </a:lnTo>
                    <a:lnTo>
                      <a:pt x="138" y="296"/>
                    </a:lnTo>
                    <a:lnTo>
                      <a:pt x="125" y="295"/>
                    </a:lnTo>
                    <a:lnTo>
                      <a:pt x="112" y="301"/>
                    </a:lnTo>
                    <a:lnTo>
                      <a:pt x="130" y="296"/>
                    </a:lnTo>
                    <a:lnTo>
                      <a:pt x="144" y="299"/>
                    </a:lnTo>
                    <a:lnTo>
                      <a:pt x="144" y="296"/>
                    </a:lnTo>
                    <a:lnTo>
                      <a:pt x="143" y="311"/>
                    </a:lnTo>
                    <a:lnTo>
                      <a:pt x="128" y="309"/>
                    </a:lnTo>
                    <a:lnTo>
                      <a:pt x="123" y="317"/>
                    </a:lnTo>
                    <a:lnTo>
                      <a:pt x="94" y="319"/>
                    </a:lnTo>
                    <a:lnTo>
                      <a:pt x="88" y="325"/>
                    </a:lnTo>
                    <a:lnTo>
                      <a:pt x="49" y="323"/>
                    </a:lnTo>
                    <a:lnTo>
                      <a:pt x="52" y="319"/>
                    </a:lnTo>
                    <a:lnTo>
                      <a:pt x="59" y="322"/>
                    </a:lnTo>
                    <a:lnTo>
                      <a:pt x="80" y="319"/>
                    </a:lnTo>
                    <a:lnTo>
                      <a:pt x="72" y="319"/>
                    </a:lnTo>
                    <a:lnTo>
                      <a:pt x="83" y="307"/>
                    </a:lnTo>
                    <a:lnTo>
                      <a:pt x="81" y="303"/>
                    </a:lnTo>
                    <a:lnTo>
                      <a:pt x="78" y="304"/>
                    </a:lnTo>
                    <a:lnTo>
                      <a:pt x="73" y="298"/>
                    </a:lnTo>
                    <a:lnTo>
                      <a:pt x="78" y="295"/>
                    </a:lnTo>
                    <a:lnTo>
                      <a:pt x="80" y="282"/>
                    </a:lnTo>
                    <a:lnTo>
                      <a:pt x="91" y="282"/>
                    </a:lnTo>
                    <a:lnTo>
                      <a:pt x="94" y="279"/>
                    </a:lnTo>
                    <a:lnTo>
                      <a:pt x="112" y="272"/>
                    </a:lnTo>
                    <a:lnTo>
                      <a:pt x="115" y="267"/>
                    </a:lnTo>
                    <a:lnTo>
                      <a:pt x="106" y="256"/>
                    </a:lnTo>
                    <a:lnTo>
                      <a:pt x="91" y="258"/>
                    </a:lnTo>
                    <a:lnTo>
                      <a:pt x="85" y="255"/>
                    </a:lnTo>
                    <a:lnTo>
                      <a:pt x="76" y="245"/>
                    </a:lnTo>
                    <a:lnTo>
                      <a:pt x="80" y="240"/>
                    </a:lnTo>
                    <a:lnTo>
                      <a:pt x="80" y="235"/>
                    </a:lnTo>
                    <a:lnTo>
                      <a:pt x="72" y="227"/>
                    </a:lnTo>
                    <a:lnTo>
                      <a:pt x="78" y="213"/>
                    </a:lnTo>
                    <a:lnTo>
                      <a:pt x="88" y="202"/>
                    </a:lnTo>
                    <a:lnTo>
                      <a:pt x="89" y="187"/>
                    </a:lnTo>
                    <a:lnTo>
                      <a:pt x="96" y="181"/>
                    </a:lnTo>
                    <a:lnTo>
                      <a:pt x="96" y="167"/>
                    </a:lnTo>
                    <a:lnTo>
                      <a:pt x="91" y="154"/>
                    </a:lnTo>
                    <a:lnTo>
                      <a:pt x="73" y="141"/>
                    </a:lnTo>
                    <a:lnTo>
                      <a:pt x="67" y="141"/>
                    </a:lnTo>
                    <a:lnTo>
                      <a:pt x="60" y="133"/>
                    </a:lnTo>
                    <a:lnTo>
                      <a:pt x="52" y="130"/>
                    </a:lnTo>
                    <a:lnTo>
                      <a:pt x="41" y="122"/>
                    </a:lnTo>
                    <a:lnTo>
                      <a:pt x="36" y="103"/>
                    </a:lnTo>
                    <a:lnTo>
                      <a:pt x="7" y="75"/>
                    </a:lnTo>
                    <a:lnTo>
                      <a:pt x="0" y="61"/>
                    </a:lnTo>
                    <a:lnTo>
                      <a:pt x="18" y="19"/>
                    </a:lnTo>
                    <a:lnTo>
                      <a:pt x="17" y="0"/>
                    </a:lnTo>
                    <a:lnTo>
                      <a:pt x="72" y="0"/>
                    </a:lnTo>
                    <a:lnTo>
                      <a:pt x="195" y="3"/>
                    </a:lnTo>
                    <a:lnTo>
                      <a:pt x="174" y="21"/>
                    </a:lnTo>
                    <a:lnTo>
                      <a:pt x="167" y="18"/>
                    </a:lnTo>
                    <a:close/>
                  </a:path>
                </a:pathLst>
              </a:custGeom>
              <a:solidFill>
                <a:srgbClr val="FEE0C2"/>
              </a:solidFill>
              <a:ln w="9525">
                <a:noFill/>
                <a:round/>
                <a:headEnd/>
                <a:tailEnd/>
              </a:ln>
            </p:spPr>
            <p:txBody>
              <a:bodyPr/>
              <a:lstStyle/>
              <a:p>
                <a:pPr algn="ctr" eaLnBrk="0" hangingPunct="0"/>
                <a:endParaRPr lang="en-US" dirty="0"/>
              </a:p>
            </p:txBody>
          </p:sp>
          <p:sp>
            <p:nvSpPr>
              <p:cNvPr id="4873" name="Freeform 59"/>
              <p:cNvSpPr>
                <a:spLocks/>
              </p:cNvSpPr>
              <p:nvPr/>
            </p:nvSpPr>
            <p:spPr bwMode="auto">
              <a:xfrm>
                <a:off x="2419" y="819"/>
                <a:ext cx="195" cy="325"/>
              </a:xfrm>
              <a:custGeom>
                <a:avLst/>
                <a:gdLst>
                  <a:gd name="T0" fmla="*/ 165 w 195"/>
                  <a:gd name="T1" fmla="*/ 18 h 325"/>
                  <a:gd name="T2" fmla="*/ 151 w 195"/>
                  <a:gd name="T3" fmla="*/ 32 h 325"/>
                  <a:gd name="T4" fmla="*/ 144 w 195"/>
                  <a:gd name="T5" fmla="*/ 43 h 325"/>
                  <a:gd name="T6" fmla="*/ 143 w 195"/>
                  <a:gd name="T7" fmla="*/ 55 h 325"/>
                  <a:gd name="T8" fmla="*/ 131 w 195"/>
                  <a:gd name="T9" fmla="*/ 72 h 325"/>
                  <a:gd name="T10" fmla="*/ 140 w 195"/>
                  <a:gd name="T11" fmla="*/ 90 h 325"/>
                  <a:gd name="T12" fmla="*/ 133 w 195"/>
                  <a:gd name="T13" fmla="*/ 106 h 325"/>
                  <a:gd name="T14" fmla="*/ 136 w 195"/>
                  <a:gd name="T15" fmla="*/ 111 h 325"/>
                  <a:gd name="T16" fmla="*/ 130 w 195"/>
                  <a:gd name="T17" fmla="*/ 125 h 325"/>
                  <a:gd name="T18" fmla="*/ 148 w 195"/>
                  <a:gd name="T19" fmla="*/ 136 h 325"/>
                  <a:gd name="T20" fmla="*/ 149 w 195"/>
                  <a:gd name="T21" fmla="*/ 147 h 325"/>
                  <a:gd name="T22" fmla="*/ 148 w 195"/>
                  <a:gd name="T23" fmla="*/ 184 h 325"/>
                  <a:gd name="T24" fmla="*/ 156 w 195"/>
                  <a:gd name="T25" fmla="*/ 191 h 325"/>
                  <a:gd name="T26" fmla="*/ 167 w 195"/>
                  <a:gd name="T27" fmla="*/ 208 h 325"/>
                  <a:gd name="T28" fmla="*/ 178 w 195"/>
                  <a:gd name="T29" fmla="*/ 223 h 325"/>
                  <a:gd name="T30" fmla="*/ 190 w 195"/>
                  <a:gd name="T31" fmla="*/ 240 h 325"/>
                  <a:gd name="T32" fmla="*/ 190 w 195"/>
                  <a:gd name="T33" fmla="*/ 248 h 325"/>
                  <a:gd name="T34" fmla="*/ 175 w 195"/>
                  <a:gd name="T35" fmla="*/ 275 h 325"/>
                  <a:gd name="T36" fmla="*/ 170 w 195"/>
                  <a:gd name="T37" fmla="*/ 256 h 325"/>
                  <a:gd name="T38" fmla="*/ 178 w 195"/>
                  <a:gd name="T39" fmla="*/ 269 h 325"/>
                  <a:gd name="T40" fmla="*/ 167 w 195"/>
                  <a:gd name="T41" fmla="*/ 282 h 325"/>
                  <a:gd name="T42" fmla="*/ 165 w 195"/>
                  <a:gd name="T43" fmla="*/ 282 h 325"/>
                  <a:gd name="T44" fmla="*/ 157 w 195"/>
                  <a:gd name="T45" fmla="*/ 287 h 325"/>
                  <a:gd name="T46" fmla="*/ 138 w 195"/>
                  <a:gd name="T47" fmla="*/ 291 h 325"/>
                  <a:gd name="T48" fmla="*/ 125 w 195"/>
                  <a:gd name="T49" fmla="*/ 295 h 325"/>
                  <a:gd name="T50" fmla="*/ 130 w 195"/>
                  <a:gd name="T51" fmla="*/ 296 h 325"/>
                  <a:gd name="T52" fmla="*/ 144 w 195"/>
                  <a:gd name="T53" fmla="*/ 296 h 325"/>
                  <a:gd name="T54" fmla="*/ 128 w 195"/>
                  <a:gd name="T55" fmla="*/ 309 h 325"/>
                  <a:gd name="T56" fmla="*/ 94 w 195"/>
                  <a:gd name="T57" fmla="*/ 319 h 325"/>
                  <a:gd name="T58" fmla="*/ 49 w 195"/>
                  <a:gd name="T59" fmla="*/ 323 h 325"/>
                  <a:gd name="T60" fmla="*/ 59 w 195"/>
                  <a:gd name="T61" fmla="*/ 322 h 325"/>
                  <a:gd name="T62" fmla="*/ 72 w 195"/>
                  <a:gd name="T63" fmla="*/ 319 h 325"/>
                  <a:gd name="T64" fmla="*/ 81 w 195"/>
                  <a:gd name="T65" fmla="*/ 303 h 325"/>
                  <a:gd name="T66" fmla="*/ 73 w 195"/>
                  <a:gd name="T67" fmla="*/ 298 h 325"/>
                  <a:gd name="T68" fmla="*/ 80 w 195"/>
                  <a:gd name="T69" fmla="*/ 282 h 325"/>
                  <a:gd name="T70" fmla="*/ 94 w 195"/>
                  <a:gd name="T71" fmla="*/ 279 h 325"/>
                  <a:gd name="T72" fmla="*/ 115 w 195"/>
                  <a:gd name="T73" fmla="*/ 267 h 325"/>
                  <a:gd name="T74" fmla="*/ 91 w 195"/>
                  <a:gd name="T75" fmla="*/ 258 h 325"/>
                  <a:gd name="T76" fmla="*/ 76 w 195"/>
                  <a:gd name="T77" fmla="*/ 245 h 325"/>
                  <a:gd name="T78" fmla="*/ 80 w 195"/>
                  <a:gd name="T79" fmla="*/ 235 h 325"/>
                  <a:gd name="T80" fmla="*/ 78 w 195"/>
                  <a:gd name="T81" fmla="*/ 213 h 325"/>
                  <a:gd name="T82" fmla="*/ 89 w 195"/>
                  <a:gd name="T83" fmla="*/ 187 h 325"/>
                  <a:gd name="T84" fmla="*/ 96 w 195"/>
                  <a:gd name="T85" fmla="*/ 167 h 325"/>
                  <a:gd name="T86" fmla="*/ 73 w 195"/>
                  <a:gd name="T87" fmla="*/ 141 h 325"/>
                  <a:gd name="T88" fmla="*/ 60 w 195"/>
                  <a:gd name="T89" fmla="*/ 133 h 325"/>
                  <a:gd name="T90" fmla="*/ 41 w 195"/>
                  <a:gd name="T91" fmla="*/ 122 h 325"/>
                  <a:gd name="T92" fmla="*/ 7 w 195"/>
                  <a:gd name="T93" fmla="*/ 75 h 325"/>
                  <a:gd name="T94" fmla="*/ 18 w 195"/>
                  <a:gd name="T95" fmla="*/ 19 h 325"/>
                  <a:gd name="T96" fmla="*/ 72 w 195"/>
                  <a:gd name="T97" fmla="*/ 0 h 325"/>
                  <a:gd name="T98" fmla="*/ 174 w 195"/>
                  <a:gd name="T99" fmla="*/ 21 h 3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5"/>
                  <a:gd name="T151" fmla="*/ 0 h 325"/>
                  <a:gd name="T152" fmla="*/ 195 w 195"/>
                  <a:gd name="T153" fmla="*/ 325 h 3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5" h="325">
                    <a:moveTo>
                      <a:pt x="167" y="18"/>
                    </a:moveTo>
                    <a:lnTo>
                      <a:pt x="165" y="18"/>
                    </a:lnTo>
                    <a:lnTo>
                      <a:pt x="157" y="34"/>
                    </a:lnTo>
                    <a:lnTo>
                      <a:pt x="151" y="32"/>
                    </a:lnTo>
                    <a:lnTo>
                      <a:pt x="144" y="37"/>
                    </a:lnTo>
                    <a:lnTo>
                      <a:pt x="144" y="43"/>
                    </a:lnTo>
                    <a:lnTo>
                      <a:pt x="141" y="45"/>
                    </a:lnTo>
                    <a:lnTo>
                      <a:pt x="143" y="55"/>
                    </a:lnTo>
                    <a:lnTo>
                      <a:pt x="133" y="66"/>
                    </a:lnTo>
                    <a:lnTo>
                      <a:pt x="131" y="72"/>
                    </a:lnTo>
                    <a:lnTo>
                      <a:pt x="135" y="72"/>
                    </a:lnTo>
                    <a:lnTo>
                      <a:pt x="140" y="90"/>
                    </a:lnTo>
                    <a:lnTo>
                      <a:pt x="130" y="101"/>
                    </a:lnTo>
                    <a:lnTo>
                      <a:pt x="133" y="106"/>
                    </a:lnTo>
                    <a:lnTo>
                      <a:pt x="131" y="109"/>
                    </a:lnTo>
                    <a:lnTo>
                      <a:pt x="136" y="111"/>
                    </a:lnTo>
                    <a:lnTo>
                      <a:pt x="130" y="125"/>
                    </a:lnTo>
                    <a:lnTo>
                      <a:pt x="136" y="135"/>
                    </a:lnTo>
                    <a:lnTo>
                      <a:pt x="148" y="136"/>
                    </a:lnTo>
                    <a:lnTo>
                      <a:pt x="146" y="146"/>
                    </a:lnTo>
                    <a:lnTo>
                      <a:pt x="149" y="147"/>
                    </a:lnTo>
                    <a:lnTo>
                      <a:pt x="152" y="178"/>
                    </a:lnTo>
                    <a:lnTo>
                      <a:pt x="148" y="184"/>
                    </a:lnTo>
                    <a:lnTo>
                      <a:pt x="149" y="181"/>
                    </a:lnTo>
                    <a:lnTo>
                      <a:pt x="156" y="191"/>
                    </a:lnTo>
                    <a:lnTo>
                      <a:pt x="161" y="194"/>
                    </a:lnTo>
                    <a:lnTo>
                      <a:pt x="167" y="208"/>
                    </a:lnTo>
                    <a:lnTo>
                      <a:pt x="183" y="216"/>
                    </a:lnTo>
                    <a:lnTo>
                      <a:pt x="178" y="223"/>
                    </a:lnTo>
                    <a:lnTo>
                      <a:pt x="190" y="231"/>
                    </a:lnTo>
                    <a:lnTo>
                      <a:pt x="190" y="240"/>
                    </a:lnTo>
                    <a:lnTo>
                      <a:pt x="195" y="243"/>
                    </a:lnTo>
                    <a:lnTo>
                      <a:pt x="190" y="248"/>
                    </a:lnTo>
                    <a:lnTo>
                      <a:pt x="183" y="272"/>
                    </a:lnTo>
                    <a:lnTo>
                      <a:pt x="175" y="275"/>
                    </a:lnTo>
                    <a:lnTo>
                      <a:pt x="178" y="263"/>
                    </a:lnTo>
                    <a:lnTo>
                      <a:pt x="170" y="256"/>
                    </a:lnTo>
                    <a:lnTo>
                      <a:pt x="178" y="264"/>
                    </a:lnTo>
                    <a:lnTo>
                      <a:pt x="178" y="269"/>
                    </a:lnTo>
                    <a:lnTo>
                      <a:pt x="177" y="279"/>
                    </a:lnTo>
                    <a:lnTo>
                      <a:pt x="167" y="282"/>
                    </a:lnTo>
                    <a:lnTo>
                      <a:pt x="169" y="285"/>
                    </a:lnTo>
                    <a:lnTo>
                      <a:pt x="165" y="282"/>
                    </a:lnTo>
                    <a:lnTo>
                      <a:pt x="154" y="285"/>
                    </a:lnTo>
                    <a:lnTo>
                      <a:pt x="157" y="287"/>
                    </a:lnTo>
                    <a:lnTo>
                      <a:pt x="141" y="298"/>
                    </a:lnTo>
                    <a:lnTo>
                      <a:pt x="138" y="291"/>
                    </a:lnTo>
                    <a:lnTo>
                      <a:pt x="138" y="296"/>
                    </a:lnTo>
                    <a:lnTo>
                      <a:pt x="125" y="295"/>
                    </a:lnTo>
                    <a:lnTo>
                      <a:pt x="112" y="301"/>
                    </a:lnTo>
                    <a:lnTo>
                      <a:pt x="130" y="296"/>
                    </a:lnTo>
                    <a:lnTo>
                      <a:pt x="144" y="299"/>
                    </a:lnTo>
                    <a:lnTo>
                      <a:pt x="144" y="296"/>
                    </a:lnTo>
                    <a:lnTo>
                      <a:pt x="143" y="311"/>
                    </a:lnTo>
                    <a:lnTo>
                      <a:pt x="128" y="309"/>
                    </a:lnTo>
                    <a:lnTo>
                      <a:pt x="123" y="317"/>
                    </a:lnTo>
                    <a:lnTo>
                      <a:pt x="94" y="319"/>
                    </a:lnTo>
                    <a:lnTo>
                      <a:pt x="88" y="325"/>
                    </a:lnTo>
                    <a:lnTo>
                      <a:pt x="49" y="323"/>
                    </a:lnTo>
                    <a:lnTo>
                      <a:pt x="52" y="319"/>
                    </a:lnTo>
                    <a:lnTo>
                      <a:pt x="59" y="322"/>
                    </a:lnTo>
                    <a:lnTo>
                      <a:pt x="80" y="319"/>
                    </a:lnTo>
                    <a:lnTo>
                      <a:pt x="72" y="319"/>
                    </a:lnTo>
                    <a:lnTo>
                      <a:pt x="83" y="307"/>
                    </a:lnTo>
                    <a:lnTo>
                      <a:pt x="81" y="303"/>
                    </a:lnTo>
                    <a:lnTo>
                      <a:pt x="78" y="304"/>
                    </a:lnTo>
                    <a:lnTo>
                      <a:pt x="73" y="298"/>
                    </a:lnTo>
                    <a:lnTo>
                      <a:pt x="78" y="295"/>
                    </a:lnTo>
                    <a:lnTo>
                      <a:pt x="80" y="282"/>
                    </a:lnTo>
                    <a:lnTo>
                      <a:pt x="91" y="282"/>
                    </a:lnTo>
                    <a:lnTo>
                      <a:pt x="94" y="279"/>
                    </a:lnTo>
                    <a:lnTo>
                      <a:pt x="112" y="272"/>
                    </a:lnTo>
                    <a:lnTo>
                      <a:pt x="115" y="267"/>
                    </a:lnTo>
                    <a:lnTo>
                      <a:pt x="106" y="256"/>
                    </a:lnTo>
                    <a:lnTo>
                      <a:pt x="91" y="258"/>
                    </a:lnTo>
                    <a:lnTo>
                      <a:pt x="85" y="255"/>
                    </a:lnTo>
                    <a:lnTo>
                      <a:pt x="76" y="245"/>
                    </a:lnTo>
                    <a:lnTo>
                      <a:pt x="80" y="240"/>
                    </a:lnTo>
                    <a:lnTo>
                      <a:pt x="80" y="235"/>
                    </a:lnTo>
                    <a:lnTo>
                      <a:pt x="72" y="227"/>
                    </a:lnTo>
                    <a:lnTo>
                      <a:pt x="78" y="213"/>
                    </a:lnTo>
                    <a:lnTo>
                      <a:pt x="88" y="202"/>
                    </a:lnTo>
                    <a:lnTo>
                      <a:pt x="89" y="187"/>
                    </a:lnTo>
                    <a:lnTo>
                      <a:pt x="96" y="181"/>
                    </a:lnTo>
                    <a:lnTo>
                      <a:pt x="96" y="167"/>
                    </a:lnTo>
                    <a:lnTo>
                      <a:pt x="91" y="154"/>
                    </a:lnTo>
                    <a:lnTo>
                      <a:pt x="73" y="141"/>
                    </a:lnTo>
                    <a:lnTo>
                      <a:pt x="67" y="141"/>
                    </a:lnTo>
                    <a:lnTo>
                      <a:pt x="60" y="133"/>
                    </a:lnTo>
                    <a:lnTo>
                      <a:pt x="52" y="130"/>
                    </a:lnTo>
                    <a:lnTo>
                      <a:pt x="41" y="122"/>
                    </a:lnTo>
                    <a:lnTo>
                      <a:pt x="36" y="103"/>
                    </a:lnTo>
                    <a:lnTo>
                      <a:pt x="7" y="75"/>
                    </a:lnTo>
                    <a:lnTo>
                      <a:pt x="0" y="61"/>
                    </a:lnTo>
                    <a:lnTo>
                      <a:pt x="18" y="19"/>
                    </a:lnTo>
                    <a:lnTo>
                      <a:pt x="17" y="0"/>
                    </a:lnTo>
                    <a:lnTo>
                      <a:pt x="72" y="0"/>
                    </a:lnTo>
                    <a:lnTo>
                      <a:pt x="195" y="3"/>
                    </a:lnTo>
                    <a:lnTo>
                      <a:pt x="174" y="21"/>
                    </a:lnTo>
                    <a:lnTo>
                      <a:pt x="167" y="18"/>
                    </a:lnTo>
                  </a:path>
                </a:pathLst>
              </a:custGeom>
              <a:noFill/>
              <a:ln w="9525">
                <a:noFill/>
                <a:round/>
                <a:headEnd/>
                <a:tailEnd/>
              </a:ln>
            </p:spPr>
            <p:txBody>
              <a:bodyPr/>
              <a:lstStyle/>
              <a:p>
                <a:pPr algn="ctr" eaLnBrk="0" hangingPunct="0"/>
                <a:endParaRPr lang="en-US" dirty="0"/>
              </a:p>
            </p:txBody>
          </p:sp>
          <p:sp>
            <p:nvSpPr>
              <p:cNvPr id="4874" name="Freeform 60"/>
              <p:cNvSpPr>
                <a:spLocks/>
              </p:cNvSpPr>
              <p:nvPr/>
            </p:nvSpPr>
            <p:spPr bwMode="auto">
              <a:xfrm>
                <a:off x="2550" y="822"/>
                <a:ext cx="217" cy="309"/>
              </a:xfrm>
              <a:custGeom>
                <a:avLst/>
                <a:gdLst>
                  <a:gd name="T0" fmla="*/ 43 w 217"/>
                  <a:gd name="T1" fmla="*/ 18 h 309"/>
                  <a:gd name="T2" fmla="*/ 217 w 217"/>
                  <a:gd name="T3" fmla="*/ 5 h 309"/>
                  <a:gd name="T4" fmla="*/ 144 w 217"/>
                  <a:gd name="T5" fmla="*/ 287 h 309"/>
                  <a:gd name="T6" fmla="*/ 89 w 217"/>
                  <a:gd name="T7" fmla="*/ 292 h 309"/>
                  <a:gd name="T8" fmla="*/ 47 w 217"/>
                  <a:gd name="T9" fmla="*/ 309 h 309"/>
                  <a:gd name="T10" fmla="*/ 46 w 217"/>
                  <a:gd name="T11" fmla="*/ 298 h 309"/>
                  <a:gd name="T12" fmla="*/ 62 w 217"/>
                  <a:gd name="T13" fmla="*/ 298 h 309"/>
                  <a:gd name="T14" fmla="*/ 88 w 217"/>
                  <a:gd name="T15" fmla="*/ 284 h 309"/>
                  <a:gd name="T16" fmla="*/ 133 w 217"/>
                  <a:gd name="T17" fmla="*/ 276 h 309"/>
                  <a:gd name="T18" fmla="*/ 151 w 217"/>
                  <a:gd name="T19" fmla="*/ 263 h 309"/>
                  <a:gd name="T20" fmla="*/ 159 w 217"/>
                  <a:gd name="T21" fmla="*/ 266 h 309"/>
                  <a:gd name="T22" fmla="*/ 159 w 217"/>
                  <a:gd name="T23" fmla="*/ 263 h 309"/>
                  <a:gd name="T24" fmla="*/ 143 w 217"/>
                  <a:gd name="T25" fmla="*/ 253 h 309"/>
                  <a:gd name="T26" fmla="*/ 122 w 217"/>
                  <a:gd name="T27" fmla="*/ 232 h 309"/>
                  <a:gd name="T28" fmla="*/ 128 w 217"/>
                  <a:gd name="T29" fmla="*/ 226 h 309"/>
                  <a:gd name="T30" fmla="*/ 127 w 217"/>
                  <a:gd name="T31" fmla="*/ 218 h 309"/>
                  <a:gd name="T32" fmla="*/ 125 w 217"/>
                  <a:gd name="T33" fmla="*/ 218 h 309"/>
                  <a:gd name="T34" fmla="*/ 131 w 217"/>
                  <a:gd name="T35" fmla="*/ 215 h 309"/>
                  <a:gd name="T36" fmla="*/ 133 w 217"/>
                  <a:gd name="T37" fmla="*/ 204 h 309"/>
                  <a:gd name="T38" fmla="*/ 119 w 217"/>
                  <a:gd name="T39" fmla="*/ 188 h 309"/>
                  <a:gd name="T40" fmla="*/ 114 w 217"/>
                  <a:gd name="T41" fmla="*/ 186 h 309"/>
                  <a:gd name="T42" fmla="*/ 115 w 217"/>
                  <a:gd name="T43" fmla="*/ 173 h 309"/>
                  <a:gd name="T44" fmla="*/ 122 w 217"/>
                  <a:gd name="T45" fmla="*/ 170 h 309"/>
                  <a:gd name="T46" fmla="*/ 122 w 217"/>
                  <a:gd name="T47" fmla="*/ 168 h 309"/>
                  <a:gd name="T48" fmla="*/ 112 w 217"/>
                  <a:gd name="T49" fmla="*/ 175 h 309"/>
                  <a:gd name="T50" fmla="*/ 102 w 217"/>
                  <a:gd name="T51" fmla="*/ 186 h 309"/>
                  <a:gd name="T52" fmla="*/ 115 w 217"/>
                  <a:gd name="T53" fmla="*/ 192 h 309"/>
                  <a:gd name="T54" fmla="*/ 120 w 217"/>
                  <a:gd name="T55" fmla="*/ 213 h 309"/>
                  <a:gd name="T56" fmla="*/ 96 w 217"/>
                  <a:gd name="T57" fmla="*/ 261 h 309"/>
                  <a:gd name="T58" fmla="*/ 81 w 217"/>
                  <a:gd name="T59" fmla="*/ 261 h 309"/>
                  <a:gd name="T60" fmla="*/ 83 w 217"/>
                  <a:gd name="T61" fmla="*/ 224 h 309"/>
                  <a:gd name="T62" fmla="*/ 76 w 217"/>
                  <a:gd name="T63" fmla="*/ 218 h 309"/>
                  <a:gd name="T64" fmla="*/ 81 w 217"/>
                  <a:gd name="T65" fmla="*/ 213 h 309"/>
                  <a:gd name="T66" fmla="*/ 67 w 217"/>
                  <a:gd name="T67" fmla="*/ 207 h 309"/>
                  <a:gd name="T68" fmla="*/ 47 w 217"/>
                  <a:gd name="T69" fmla="*/ 199 h 309"/>
                  <a:gd name="T70" fmla="*/ 41 w 217"/>
                  <a:gd name="T71" fmla="*/ 205 h 309"/>
                  <a:gd name="T72" fmla="*/ 43 w 217"/>
                  <a:gd name="T73" fmla="*/ 210 h 309"/>
                  <a:gd name="T74" fmla="*/ 30 w 217"/>
                  <a:gd name="T75" fmla="*/ 191 h 309"/>
                  <a:gd name="T76" fmla="*/ 21 w 217"/>
                  <a:gd name="T77" fmla="*/ 172 h 309"/>
                  <a:gd name="T78" fmla="*/ 21 w 217"/>
                  <a:gd name="T79" fmla="*/ 170 h 309"/>
                  <a:gd name="T80" fmla="*/ 17 w 217"/>
                  <a:gd name="T81" fmla="*/ 135 h 309"/>
                  <a:gd name="T82" fmla="*/ 9 w 217"/>
                  <a:gd name="T83" fmla="*/ 109 h 309"/>
                  <a:gd name="T84" fmla="*/ 0 w 217"/>
                  <a:gd name="T85" fmla="*/ 98 h 309"/>
                  <a:gd name="T86" fmla="*/ 7 w 217"/>
                  <a:gd name="T87" fmla="*/ 77 h 309"/>
                  <a:gd name="T88" fmla="*/ 9 w 217"/>
                  <a:gd name="T89" fmla="*/ 76 h 309"/>
                  <a:gd name="T90" fmla="*/ 0 w 217"/>
                  <a:gd name="T91" fmla="*/ 69 h 309"/>
                  <a:gd name="T92" fmla="*/ 12 w 217"/>
                  <a:gd name="T93" fmla="*/ 52 h 309"/>
                  <a:gd name="T94" fmla="*/ 13 w 217"/>
                  <a:gd name="T95" fmla="*/ 42 h 309"/>
                  <a:gd name="T96" fmla="*/ 20 w 217"/>
                  <a:gd name="T97" fmla="*/ 29 h 309"/>
                  <a:gd name="T98" fmla="*/ 34 w 217"/>
                  <a:gd name="T99" fmla="*/ 15 h 3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
                  <a:gd name="T151" fmla="*/ 0 h 309"/>
                  <a:gd name="T152" fmla="*/ 217 w 217"/>
                  <a:gd name="T153" fmla="*/ 309 h 3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 h="309">
                    <a:moveTo>
                      <a:pt x="36" y="15"/>
                    </a:moveTo>
                    <a:lnTo>
                      <a:pt x="43" y="18"/>
                    </a:lnTo>
                    <a:lnTo>
                      <a:pt x="64" y="0"/>
                    </a:lnTo>
                    <a:lnTo>
                      <a:pt x="217" y="5"/>
                    </a:lnTo>
                    <a:lnTo>
                      <a:pt x="206" y="284"/>
                    </a:lnTo>
                    <a:lnTo>
                      <a:pt x="144" y="287"/>
                    </a:lnTo>
                    <a:lnTo>
                      <a:pt x="89" y="295"/>
                    </a:lnTo>
                    <a:lnTo>
                      <a:pt x="89" y="292"/>
                    </a:lnTo>
                    <a:lnTo>
                      <a:pt x="51" y="306"/>
                    </a:lnTo>
                    <a:lnTo>
                      <a:pt x="47" y="309"/>
                    </a:lnTo>
                    <a:lnTo>
                      <a:pt x="39" y="300"/>
                    </a:lnTo>
                    <a:lnTo>
                      <a:pt x="46" y="298"/>
                    </a:lnTo>
                    <a:lnTo>
                      <a:pt x="51" y="295"/>
                    </a:lnTo>
                    <a:lnTo>
                      <a:pt x="62" y="298"/>
                    </a:lnTo>
                    <a:lnTo>
                      <a:pt x="70" y="290"/>
                    </a:lnTo>
                    <a:lnTo>
                      <a:pt x="88" y="284"/>
                    </a:lnTo>
                    <a:lnTo>
                      <a:pt x="115" y="282"/>
                    </a:lnTo>
                    <a:lnTo>
                      <a:pt x="133" y="276"/>
                    </a:lnTo>
                    <a:lnTo>
                      <a:pt x="149" y="260"/>
                    </a:lnTo>
                    <a:lnTo>
                      <a:pt x="151" y="263"/>
                    </a:lnTo>
                    <a:lnTo>
                      <a:pt x="151" y="260"/>
                    </a:lnTo>
                    <a:lnTo>
                      <a:pt x="159" y="266"/>
                    </a:lnTo>
                    <a:lnTo>
                      <a:pt x="175" y="266"/>
                    </a:lnTo>
                    <a:lnTo>
                      <a:pt x="159" y="263"/>
                    </a:lnTo>
                    <a:lnTo>
                      <a:pt x="154" y="256"/>
                    </a:lnTo>
                    <a:lnTo>
                      <a:pt x="143" y="253"/>
                    </a:lnTo>
                    <a:lnTo>
                      <a:pt x="115" y="234"/>
                    </a:lnTo>
                    <a:lnTo>
                      <a:pt x="122" y="232"/>
                    </a:lnTo>
                    <a:lnTo>
                      <a:pt x="120" y="224"/>
                    </a:lnTo>
                    <a:lnTo>
                      <a:pt x="128" y="226"/>
                    </a:lnTo>
                    <a:lnTo>
                      <a:pt x="123" y="221"/>
                    </a:lnTo>
                    <a:lnTo>
                      <a:pt x="127" y="218"/>
                    </a:lnTo>
                    <a:lnTo>
                      <a:pt x="133" y="216"/>
                    </a:lnTo>
                    <a:lnTo>
                      <a:pt x="125" y="218"/>
                    </a:lnTo>
                    <a:lnTo>
                      <a:pt x="125" y="215"/>
                    </a:lnTo>
                    <a:lnTo>
                      <a:pt x="131" y="215"/>
                    </a:lnTo>
                    <a:lnTo>
                      <a:pt x="125" y="213"/>
                    </a:lnTo>
                    <a:lnTo>
                      <a:pt x="133" y="204"/>
                    </a:lnTo>
                    <a:lnTo>
                      <a:pt x="123" y="199"/>
                    </a:lnTo>
                    <a:lnTo>
                      <a:pt x="119" y="188"/>
                    </a:lnTo>
                    <a:lnTo>
                      <a:pt x="122" y="189"/>
                    </a:lnTo>
                    <a:lnTo>
                      <a:pt x="114" y="186"/>
                    </a:lnTo>
                    <a:lnTo>
                      <a:pt x="112" y="178"/>
                    </a:lnTo>
                    <a:lnTo>
                      <a:pt x="115" y="173"/>
                    </a:lnTo>
                    <a:lnTo>
                      <a:pt x="125" y="173"/>
                    </a:lnTo>
                    <a:lnTo>
                      <a:pt x="122" y="170"/>
                    </a:lnTo>
                    <a:lnTo>
                      <a:pt x="120" y="173"/>
                    </a:lnTo>
                    <a:lnTo>
                      <a:pt x="122" y="168"/>
                    </a:lnTo>
                    <a:lnTo>
                      <a:pt x="128" y="165"/>
                    </a:lnTo>
                    <a:lnTo>
                      <a:pt x="112" y="175"/>
                    </a:lnTo>
                    <a:lnTo>
                      <a:pt x="114" y="186"/>
                    </a:lnTo>
                    <a:lnTo>
                      <a:pt x="102" y="186"/>
                    </a:lnTo>
                    <a:lnTo>
                      <a:pt x="115" y="189"/>
                    </a:lnTo>
                    <a:lnTo>
                      <a:pt x="115" y="192"/>
                    </a:lnTo>
                    <a:lnTo>
                      <a:pt x="125" y="204"/>
                    </a:lnTo>
                    <a:lnTo>
                      <a:pt x="120" y="213"/>
                    </a:lnTo>
                    <a:lnTo>
                      <a:pt x="109" y="218"/>
                    </a:lnTo>
                    <a:lnTo>
                      <a:pt x="96" y="261"/>
                    </a:lnTo>
                    <a:lnTo>
                      <a:pt x="86" y="264"/>
                    </a:lnTo>
                    <a:lnTo>
                      <a:pt x="81" y="261"/>
                    </a:lnTo>
                    <a:lnTo>
                      <a:pt x="85" y="232"/>
                    </a:lnTo>
                    <a:lnTo>
                      <a:pt x="83" y="224"/>
                    </a:lnTo>
                    <a:lnTo>
                      <a:pt x="72" y="221"/>
                    </a:lnTo>
                    <a:lnTo>
                      <a:pt x="76" y="218"/>
                    </a:lnTo>
                    <a:lnTo>
                      <a:pt x="76" y="213"/>
                    </a:lnTo>
                    <a:lnTo>
                      <a:pt x="81" y="213"/>
                    </a:lnTo>
                    <a:lnTo>
                      <a:pt x="67" y="210"/>
                    </a:lnTo>
                    <a:lnTo>
                      <a:pt x="67" y="207"/>
                    </a:lnTo>
                    <a:lnTo>
                      <a:pt x="60" y="197"/>
                    </a:lnTo>
                    <a:lnTo>
                      <a:pt x="47" y="199"/>
                    </a:lnTo>
                    <a:lnTo>
                      <a:pt x="47" y="205"/>
                    </a:lnTo>
                    <a:lnTo>
                      <a:pt x="41" y="205"/>
                    </a:lnTo>
                    <a:lnTo>
                      <a:pt x="39" y="207"/>
                    </a:lnTo>
                    <a:lnTo>
                      <a:pt x="43" y="210"/>
                    </a:lnTo>
                    <a:lnTo>
                      <a:pt x="39" y="208"/>
                    </a:lnTo>
                    <a:lnTo>
                      <a:pt x="30" y="191"/>
                    </a:lnTo>
                    <a:lnTo>
                      <a:pt x="21" y="181"/>
                    </a:lnTo>
                    <a:lnTo>
                      <a:pt x="21" y="172"/>
                    </a:lnTo>
                    <a:lnTo>
                      <a:pt x="30" y="175"/>
                    </a:lnTo>
                    <a:lnTo>
                      <a:pt x="21" y="170"/>
                    </a:lnTo>
                    <a:lnTo>
                      <a:pt x="18" y="164"/>
                    </a:lnTo>
                    <a:lnTo>
                      <a:pt x="17" y="135"/>
                    </a:lnTo>
                    <a:lnTo>
                      <a:pt x="9" y="127"/>
                    </a:lnTo>
                    <a:lnTo>
                      <a:pt x="9" y="109"/>
                    </a:lnTo>
                    <a:lnTo>
                      <a:pt x="0" y="106"/>
                    </a:lnTo>
                    <a:lnTo>
                      <a:pt x="0" y="98"/>
                    </a:lnTo>
                    <a:lnTo>
                      <a:pt x="9" y="87"/>
                    </a:lnTo>
                    <a:lnTo>
                      <a:pt x="7" y="77"/>
                    </a:lnTo>
                    <a:lnTo>
                      <a:pt x="10" y="77"/>
                    </a:lnTo>
                    <a:lnTo>
                      <a:pt x="9" y="76"/>
                    </a:lnTo>
                    <a:lnTo>
                      <a:pt x="5" y="79"/>
                    </a:lnTo>
                    <a:lnTo>
                      <a:pt x="0" y="69"/>
                    </a:lnTo>
                    <a:lnTo>
                      <a:pt x="2" y="63"/>
                    </a:lnTo>
                    <a:lnTo>
                      <a:pt x="12" y="52"/>
                    </a:lnTo>
                    <a:lnTo>
                      <a:pt x="10" y="42"/>
                    </a:lnTo>
                    <a:lnTo>
                      <a:pt x="13" y="42"/>
                    </a:lnTo>
                    <a:lnTo>
                      <a:pt x="13" y="34"/>
                    </a:lnTo>
                    <a:lnTo>
                      <a:pt x="20" y="29"/>
                    </a:lnTo>
                    <a:lnTo>
                      <a:pt x="26" y="31"/>
                    </a:lnTo>
                    <a:lnTo>
                      <a:pt x="34" y="15"/>
                    </a:lnTo>
                    <a:lnTo>
                      <a:pt x="36" y="15"/>
                    </a:lnTo>
                    <a:close/>
                  </a:path>
                </a:pathLst>
              </a:custGeom>
              <a:solidFill>
                <a:srgbClr val="FEE0C2"/>
              </a:solidFill>
              <a:ln w="9525">
                <a:noFill/>
                <a:round/>
                <a:headEnd/>
                <a:tailEnd/>
              </a:ln>
            </p:spPr>
            <p:txBody>
              <a:bodyPr/>
              <a:lstStyle/>
              <a:p>
                <a:pPr algn="ctr" eaLnBrk="0" hangingPunct="0"/>
                <a:endParaRPr lang="en-US" dirty="0"/>
              </a:p>
            </p:txBody>
          </p:sp>
          <p:sp>
            <p:nvSpPr>
              <p:cNvPr id="4875" name="Freeform 61"/>
              <p:cNvSpPr>
                <a:spLocks/>
              </p:cNvSpPr>
              <p:nvPr/>
            </p:nvSpPr>
            <p:spPr bwMode="auto">
              <a:xfrm>
                <a:off x="2550" y="822"/>
                <a:ext cx="217" cy="309"/>
              </a:xfrm>
              <a:custGeom>
                <a:avLst/>
                <a:gdLst>
                  <a:gd name="T0" fmla="*/ 43 w 217"/>
                  <a:gd name="T1" fmla="*/ 18 h 309"/>
                  <a:gd name="T2" fmla="*/ 217 w 217"/>
                  <a:gd name="T3" fmla="*/ 5 h 309"/>
                  <a:gd name="T4" fmla="*/ 144 w 217"/>
                  <a:gd name="T5" fmla="*/ 287 h 309"/>
                  <a:gd name="T6" fmla="*/ 89 w 217"/>
                  <a:gd name="T7" fmla="*/ 292 h 309"/>
                  <a:gd name="T8" fmla="*/ 47 w 217"/>
                  <a:gd name="T9" fmla="*/ 309 h 309"/>
                  <a:gd name="T10" fmla="*/ 46 w 217"/>
                  <a:gd name="T11" fmla="*/ 298 h 309"/>
                  <a:gd name="T12" fmla="*/ 62 w 217"/>
                  <a:gd name="T13" fmla="*/ 298 h 309"/>
                  <a:gd name="T14" fmla="*/ 88 w 217"/>
                  <a:gd name="T15" fmla="*/ 284 h 309"/>
                  <a:gd name="T16" fmla="*/ 133 w 217"/>
                  <a:gd name="T17" fmla="*/ 276 h 309"/>
                  <a:gd name="T18" fmla="*/ 151 w 217"/>
                  <a:gd name="T19" fmla="*/ 263 h 309"/>
                  <a:gd name="T20" fmla="*/ 159 w 217"/>
                  <a:gd name="T21" fmla="*/ 266 h 309"/>
                  <a:gd name="T22" fmla="*/ 159 w 217"/>
                  <a:gd name="T23" fmla="*/ 263 h 309"/>
                  <a:gd name="T24" fmla="*/ 143 w 217"/>
                  <a:gd name="T25" fmla="*/ 253 h 309"/>
                  <a:gd name="T26" fmla="*/ 122 w 217"/>
                  <a:gd name="T27" fmla="*/ 232 h 309"/>
                  <a:gd name="T28" fmla="*/ 128 w 217"/>
                  <a:gd name="T29" fmla="*/ 226 h 309"/>
                  <a:gd name="T30" fmla="*/ 127 w 217"/>
                  <a:gd name="T31" fmla="*/ 218 h 309"/>
                  <a:gd name="T32" fmla="*/ 125 w 217"/>
                  <a:gd name="T33" fmla="*/ 218 h 309"/>
                  <a:gd name="T34" fmla="*/ 131 w 217"/>
                  <a:gd name="T35" fmla="*/ 215 h 309"/>
                  <a:gd name="T36" fmla="*/ 133 w 217"/>
                  <a:gd name="T37" fmla="*/ 204 h 309"/>
                  <a:gd name="T38" fmla="*/ 119 w 217"/>
                  <a:gd name="T39" fmla="*/ 188 h 309"/>
                  <a:gd name="T40" fmla="*/ 114 w 217"/>
                  <a:gd name="T41" fmla="*/ 186 h 309"/>
                  <a:gd name="T42" fmla="*/ 115 w 217"/>
                  <a:gd name="T43" fmla="*/ 173 h 309"/>
                  <a:gd name="T44" fmla="*/ 122 w 217"/>
                  <a:gd name="T45" fmla="*/ 170 h 309"/>
                  <a:gd name="T46" fmla="*/ 122 w 217"/>
                  <a:gd name="T47" fmla="*/ 168 h 309"/>
                  <a:gd name="T48" fmla="*/ 112 w 217"/>
                  <a:gd name="T49" fmla="*/ 175 h 309"/>
                  <a:gd name="T50" fmla="*/ 102 w 217"/>
                  <a:gd name="T51" fmla="*/ 186 h 309"/>
                  <a:gd name="T52" fmla="*/ 115 w 217"/>
                  <a:gd name="T53" fmla="*/ 192 h 309"/>
                  <a:gd name="T54" fmla="*/ 120 w 217"/>
                  <a:gd name="T55" fmla="*/ 213 h 309"/>
                  <a:gd name="T56" fmla="*/ 96 w 217"/>
                  <a:gd name="T57" fmla="*/ 261 h 309"/>
                  <a:gd name="T58" fmla="*/ 81 w 217"/>
                  <a:gd name="T59" fmla="*/ 261 h 309"/>
                  <a:gd name="T60" fmla="*/ 83 w 217"/>
                  <a:gd name="T61" fmla="*/ 224 h 309"/>
                  <a:gd name="T62" fmla="*/ 76 w 217"/>
                  <a:gd name="T63" fmla="*/ 218 h 309"/>
                  <a:gd name="T64" fmla="*/ 81 w 217"/>
                  <a:gd name="T65" fmla="*/ 213 h 309"/>
                  <a:gd name="T66" fmla="*/ 67 w 217"/>
                  <a:gd name="T67" fmla="*/ 207 h 309"/>
                  <a:gd name="T68" fmla="*/ 47 w 217"/>
                  <a:gd name="T69" fmla="*/ 199 h 309"/>
                  <a:gd name="T70" fmla="*/ 41 w 217"/>
                  <a:gd name="T71" fmla="*/ 205 h 309"/>
                  <a:gd name="T72" fmla="*/ 43 w 217"/>
                  <a:gd name="T73" fmla="*/ 210 h 309"/>
                  <a:gd name="T74" fmla="*/ 30 w 217"/>
                  <a:gd name="T75" fmla="*/ 191 h 309"/>
                  <a:gd name="T76" fmla="*/ 21 w 217"/>
                  <a:gd name="T77" fmla="*/ 172 h 309"/>
                  <a:gd name="T78" fmla="*/ 21 w 217"/>
                  <a:gd name="T79" fmla="*/ 170 h 309"/>
                  <a:gd name="T80" fmla="*/ 17 w 217"/>
                  <a:gd name="T81" fmla="*/ 135 h 309"/>
                  <a:gd name="T82" fmla="*/ 9 w 217"/>
                  <a:gd name="T83" fmla="*/ 109 h 309"/>
                  <a:gd name="T84" fmla="*/ 0 w 217"/>
                  <a:gd name="T85" fmla="*/ 98 h 309"/>
                  <a:gd name="T86" fmla="*/ 7 w 217"/>
                  <a:gd name="T87" fmla="*/ 77 h 309"/>
                  <a:gd name="T88" fmla="*/ 9 w 217"/>
                  <a:gd name="T89" fmla="*/ 76 h 309"/>
                  <a:gd name="T90" fmla="*/ 0 w 217"/>
                  <a:gd name="T91" fmla="*/ 69 h 309"/>
                  <a:gd name="T92" fmla="*/ 12 w 217"/>
                  <a:gd name="T93" fmla="*/ 52 h 309"/>
                  <a:gd name="T94" fmla="*/ 13 w 217"/>
                  <a:gd name="T95" fmla="*/ 42 h 309"/>
                  <a:gd name="T96" fmla="*/ 20 w 217"/>
                  <a:gd name="T97" fmla="*/ 29 h 309"/>
                  <a:gd name="T98" fmla="*/ 34 w 217"/>
                  <a:gd name="T99" fmla="*/ 15 h 3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
                  <a:gd name="T151" fmla="*/ 0 h 309"/>
                  <a:gd name="T152" fmla="*/ 217 w 217"/>
                  <a:gd name="T153" fmla="*/ 309 h 3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 h="309">
                    <a:moveTo>
                      <a:pt x="36" y="15"/>
                    </a:moveTo>
                    <a:lnTo>
                      <a:pt x="43" y="18"/>
                    </a:lnTo>
                    <a:lnTo>
                      <a:pt x="64" y="0"/>
                    </a:lnTo>
                    <a:lnTo>
                      <a:pt x="217" y="5"/>
                    </a:lnTo>
                    <a:lnTo>
                      <a:pt x="206" y="284"/>
                    </a:lnTo>
                    <a:lnTo>
                      <a:pt x="144" y="287"/>
                    </a:lnTo>
                    <a:lnTo>
                      <a:pt x="89" y="295"/>
                    </a:lnTo>
                    <a:lnTo>
                      <a:pt x="89" y="292"/>
                    </a:lnTo>
                    <a:lnTo>
                      <a:pt x="51" y="306"/>
                    </a:lnTo>
                    <a:lnTo>
                      <a:pt x="47" y="309"/>
                    </a:lnTo>
                    <a:lnTo>
                      <a:pt x="39" y="300"/>
                    </a:lnTo>
                    <a:lnTo>
                      <a:pt x="46" y="298"/>
                    </a:lnTo>
                    <a:lnTo>
                      <a:pt x="51" y="295"/>
                    </a:lnTo>
                    <a:lnTo>
                      <a:pt x="62" y="298"/>
                    </a:lnTo>
                    <a:lnTo>
                      <a:pt x="70" y="290"/>
                    </a:lnTo>
                    <a:lnTo>
                      <a:pt x="88" y="284"/>
                    </a:lnTo>
                    <a:lnTo>
                      <a:pt x="115" y="282"/>
                    </a:lnTo>
                    <a:lnTo>
                      <a:pt x="133" y="276"/>
                    </a:lnTo>
                    <a:lnTo>
                      <a:pt x="149" y="260"/>
                    </a:lnTo>
                    <a:lnTo>
                      <a:pt x="151" y="263"/>
                    </a:lnTo>
                    <a:lnTo>
                      <a:pt x="151" y="260"/>
                    </a:lnTo>
                    <a:lnTo>
                      <a:pt x="159" y="266"/>
                    </a:lnTo>
                    <a:lnTo>
                      <a:pt x="175" y="266"/>
                    </a:lnTo>
                    <a:lnTo>
                      <a:pt x="159" y="263"/>
                    </a:lnTo>
                    <a:lnTo>
                      <a:pt x="154" y="256"/>
                    </a:lnTo>
                    <a:lnTo>
                      <a:pt x="143" y="253"/>
                    </a:lnTo>
                    <a:lnTo>
                      <a:pt x="115" y="234"/>
                    </a:lnTo>
                    <a:lnTo>
                      <a:pt x="122" y="232"/>
                    </a:lnTo>
                    <a:lnTo>
                      <a:pt x="120" y="224"/>
                    </a:lnTo>
                    <a:lnTo>
                      <a:pt x="128" y="226"/>
                    </a:lnTo>
                    <a:lnTo>
                      <a:pt x="123" y="221"/>
                    </a:lnTo>
                    <a:lnTo>
                      <a:pt x="127" y="218"/>
                    </a:lnTo>
                    <a:lnTo>
                      <a:pt x="133" y="216"/>
                    </a:lnTo>
                    <a:lnTo>
                      <a:pt x="125" y="218"/>
                    </a:lnTo>
                    <a:lnTo>
                      <a:pt x="125" y="215"/>
                    </a:lnTo>
                    <a:lnTo>
                      <a:pt x="131" y="215"/>
                    </a:lnTo>
                    <a:lnTo>
                      <a:pt x="125" y="213"/>
                    </a:lnTo>
                    <a:lnTo>
                      <a:pt x="133" y="204"/>
                    </a:lnTo>
                    <a:lnTo>
                      <a:pt x="123" y="199"/>
                    </a:lnTo>
                    <a:lnTo>
                      <a:pt x="119" y="188"/>
                    </a:lnTo>
                    <a:lnTo>
                      <a:pt x="122" y="189"/>
                    </a:lnTo>
                    <a:lnTo>
                      <a:pt x="114" y="186"/>
                    </a:lnTo>
                    <a:lnTo>
                      <a:pt x="112" y="178"/>
                    </a:lnTo>
                    <a:lnTo>
                      <a:pt x="115" y="173"/>
                    </a:lnTo>
                    <a:lnTo>
                      <a:pt x="125" y="173"/>
                    </a:lnTo>
                    <a:lnTo>
                      <a:pt x="122" y="170"/>
                    </a:lnTo>
                    <a:lnTo>
                      <a:pt x="120" y="173"/>
                    </a:lnTo>
                    <a:lnTo>
                      <a:pt x="122" y="168"/>
                    </a:lnTo>
                    <a:lnTo>
                      <a:pt x="128" y="165"/>
                    </a:lnTo>
                    <a:lnTo>
                      <a:pt x="112" y="175"/>
                    </a:lnTo>
                    <a:lnTo>
                      <a:pt x="114" y="186"/>
                    </a:lnTo>
                    <a:lnTo>
                      <a:pt x="102" y="186"/>
                    </a:lnTo>
                    <a:lnTo>
                      <a:pt x="115" y="189"/>
                    </a:lnTo>
                    <a:lnTo>
                      <a:pt x="115" y="192"/>
                    </a:lnTo>
                    <a:lnTo>
                      <a:pt x="125" y="204"/>
                    </a:lnTo>
                    <a:lnTo>
                      <a:pt x="120" y="213"/>
                    </a:lnTo>
                    <a:lnTo>
                      <a:pt x="109" y="218"/>
                    </a:lnTo>
                    <a:lnTo>
                      <a:pt x="96" y="261"/>
                    </a:lnTo>
                    <a:lnTo>
                      <a:pt x="86" y="264"/>
                    </a:lnTo>
                    <a:lnTo>
                      <a:pt x="81" y="261"/>
                    </a:lnTo>
                    <a:lnTo>
                      <a:pt x="85" y="232"/>
                    </a:lnTo>
                    <a:lnTo>
                      <a:pt x="83" y="224"/>
                    </a:lnTo>
                    <a:lnTo>
                      <a:pt x="72" y="221"/>
                    </a:lnTo>
                    <a:lnTo>
                      <a:pt x="76" y="218"/>
                    </a:lnTo>
                    <a:lnTo>
                      <a:pt x="76" y="213"/>
                    </a:lnTo>
                    <a:lnTo>
                      <a:pt x="81" y="213"/>
                    </a:lnTo>
                    <a:lnTo>
                      <a:pt x="67" y="210"/>
                    </a:lnTo>
                    <a:lnTo>
                      <a:pt x="67" y="207"/>
                    </a:lnTo>
                    <a:lnTo>
                      <a:pt x="60" y="197"/>
                    </a:lnTo>
                    <a:lnTo>
                      <a:pt x="47" y="199"/>
                    </a:lnTo>
                    <a:lnTo>
                      <a:pt x="47" y="205"/>
                    </a:lnTo>
                    <a:lnTo>
                      <a:pt x="41" y="205"/>
                    </a:lnTo>
                    <a:lnTo>
                      <a:pt x="39" y="207"/>
                    </a:lnTo>
                    <a:lnTo>
                      <a:pt x="43" y="210"/>
                    </a:lnTo>
                    <a:lnTo>
                      <a:pt x="39" y="208"/>
                    </a:lnTo>
                    <a:lnTo>
                      <a:pt x="30" y="191"/>
                    </a:lnTo>
                    <a:lnTo>
                      <a:pt x="21" y="181"/>
                    </a:lnTo>
                    <a:lnTo>
                      <a:pt x="21" y="172"/>
                    </a:lnTo>
                    <a:lnTo>
                      <a:pt x="30" y="175"/>
                    </a:lnTo>
                    <a:lnTo>
                      <a:pt x="21" y="170"/>
                    </a:lnTo>
                    <a:lnTo>
                      <a:pt x="18" y="164"/>
                    </a:lnTo>
                    <a:lnTo>
                      <a:pt x="17" y="135"/>
                    </a:lnTo>
                    <a:lnTo>
                      <a:pt x="9" y="127"/>
                    </a:lnTo>
                    <a:lnTo>
                      <a:pt x="9" y="109"/>
                    </a:lnTo>
                    <a:lnTo>
                      <a:pt x="0" y="106"/>
                    </a:lnTo>
                    <a:lnTo>
                      <a:pt x="0" y="98"/>
                    </a:lnTo>
                    <a:lnTo>
                      <a:pt x="9" y="87"/>
                    </a:lnTo>
                    <a:lnTo>
                      <a:pt x="7" y="77"/>
                    </a:lnTo>
                    <a:lnTo>
                      <a:pt x="10" y="77"/>
                    </a:lnTo>
                    <a:lnTo>
                      <a:pt x="9" y="76"/>
                    </a:lnTo>
                    <a:lnTo>
                      <a:pt x="5" y="79"/>
                    </a:lnTo>
                    <a:lnTo>
                      <a:pt x="0" y="69"/>
                    </a:lnTo>
                    <a:lnTo>
                      <a:pt x="2" y="63"/>
                    </a:lnTo>
                    <a:lnTo>
                      <a:pt x="12" y="52"/>
                    </a:lnTo>
                    <a:lnTo>
                      <a:pt x="10" y="42"/>
                    </a:lnTo>
                    <a:lnTo>
                      <a:pt x="13" y="42"/>
                    </a:lnTo>
                    <a:lnTo>
                      <a:pt x="13" y="34"/>
                    </a:lnTo>
                    <a:lnTo>
                      <a:pt x="20" y="29"/>
                    </a:lnTo>
                    <a:lnTo>
                      <a:pt x="26" y="31"/>
                    </a:lnTo>
                    <a:lnTo>
                      <a:pt x="34" y="15"/>
                    </a:lnTo>
                    <a:lnTo>
                      <a:pt x="36" y="15"/>
                    </a:lnTo>
                  </a:path>
                </a:pathLst>
              </a:custGeom>
              <a:noFill/>
              <a:ln w="9525">
                <a:noFill/>
                <a:round/>
                <a:headEnd/>
                <a:tailEnd/>
              </a:ln>
            </p:spPr>
            <p:txBody>
              <a:bodyPr/>
              <a:lstStyle/>
              <a:p>
                <a:pPr algn="ctr" eaLnBrk="0" hangingPunct="0"/>
                <a:endParaRPr lang="en-US" dirty="0"/>
              </a:p>
            </p:txBody>
          </p:sp>
          <p:sp>
            <p:nvSpPr>
              <p:cNvPr id="4876" name="Freeform 62"/>
              <p:cNvSpPr>
                <a:spLocks/>
              </p:cNvSpPr>
              <p:nvPr/>
            </p:nvSpPr>
            <p:spPr bwMode="auto">
              <a:xfrm>
                <a:off x="2756" y="827"/>
                <a:ext cx="175" cy="282"/>
              </a:xfrm>
              <a:custGeom>
                <a:avLst/>
                <a:gdLst>
                  <a:gd name="T0" fmla="*/ 11 w 175"/>
                  <a:gd name="T1" fmla="*/ 0 h 282"/>
                  <a:gd name="T2" fmla="*/ 175 w 175"/>
                  <a:gd name="T3" fmla="*/ 5 h 282"/>
                  <a:gd name="T4" fmla="*/ 167 w 175"/>
                  <a:gd name="T5" fmla="*/ 259 h 282"/>
                  <a:gd name="T6" fmla="*/ 160 w 175"/>
                  <a:gd name="T7" fmla="*/ 258 h 282"/>
                  <a:gd name="T8" fmla="*/ 162 w 175"/>
                  <a:gd name="T9" fmla="*/ 255 h 282"/>
                  <a:gd name="T10" fmla="*/ 155 w 175"/>
                  <a:gd name="T11" fmla="*/ 259 h 282"/>
                  <a:gd name="T12" fmla="*/ 147 w 175"/>
                  <a:gd name="T13" fmla="*/ 243 h 282"/>
                  <a:gd name="T14" fmla="*/ 147 w 175"/>
                  <a:gd name="T15" fmla="*/ 235 h 282"/>
                  <a:gd name="T16" fmla="*/ 155 w 175"/>
                  <a:gd name="T17" fmla="*/ 237 h 282"/>
                  <a:gd name="T18" fmla="*/ 158 w 175"/>
                  <a:gd name="T19" fmla="*/ 232 h 282"/>
                  <a:gd name="T20" fmla="*/ 142 w 175"/>
                  <a:gd name="T21" fmla="*/ 231 h 282"/>
                  <a:gd name="T22" fmla="*/ 142 w 175"/>
                  <a:gd name="T23" fmla="*/ 240 h 282"/>
                  <a:gd name="T24" fmla="*/ 136 w 175"/>
                  <a:gd name="T25" fmla="*/ 243 h 282"/>
                  <a:gd name="T26" fmla="*/ 139 w 175"/>
                  <a:gd name="T27" fmla="*/ 240 h 282"/>
                  <a:gd name="T28" fmla="*/ 134 w 175"/>
                  <a:gd name="T29" fmla="*/ 242 h 282"/>
                  <a:gd name="T30" fmla="*/ 131 w 175"/>
                  <a:gd name="T31" fmla="*/ 231 h 282"/>
                  <a:gd name="T32" fmla="*/ 124 w 175"/>
                  <a:gd name="T33" fmla="*/ 226 h 282"/>
                  <a:gd name="T34" fmla="*/ 131 w 175"/>
                  <a:gd name="T35" fmla="*/ 234 h 282"/>
                  <a:gd name="T36" fmla="*/ 123 w 175"/>
                  <a:gd name="T37" fmla="*/ 235 h 282"/>
                  <a:gd name="T38" fmla="*/ 131 w 175"/>
                  <a:gd name="T39" fmla="*/ 240 h 282"/>
                  <a:gd name="T40" fmla="*/ 128 w 175"/>
                  <a:gd name="T41" fmla="*/ 245 h 282"/>
                  <a:gd name="T42" fmla="*/ 133 w 175"/>
                  <a:gd name="T43" fmla="*/ 245 h 282"/>
                  <a:gd name="T44" fmla="*/ 129 w 175"/>
                  <a:gd name="T45" fmla="*/ 253 h 282"/>
                  <a:gd name="T46" fmla="*/ 118 w 175"/>
                  <a:gd name="T47" fmla="*/ 256 h 282"/>
                  <a:gd name="T48" fmla="*/ 103 w 175"/>
                  <a:gd name="T49" fmla="*/ 256 h 282"/>
                  <a:gd name="T50" fmla="*/ 107 w 175"/>
                  <a:gd name="T51" fmla="*/ 259 h 282"/>
                  <a:gd name="T52" fmla="*/ 99 w 175"/>
                  <a:gd name="T53" fmla="*/ 269 h 282"/>
                  <a:gd name="T54" fmla="*/ 87 w 175"/>
                  <a:gd name="T55" fmla="*/ 267 h 282"/>
                  <a:gd name="T56" fmla="*/ 92 w 175"/>
                  <a:gd name="T57" fmla="*/ 255 h 282"/>
                  <a:gd name="T58" fmla="*/ 90 w 175"/>
                  <a:gd name="T59" fmla="*/ 259 h 282"/>
                  <a:gd name="T60" fmla="*/ 87 w 175"/>
                  <a:gd name="T61" fmla="*/ 256 h 282"/>
                  <a:gd name="T62" fmla="*/ 86 w 175"/>
                  <a:gd name="T63" fmla="*/ 259 h 282"/>
                  <a:gd name="T64" fmla="*/ 87 w 175"/>
                  <a:gd name="T65" fmla="*/ 247 h 282"/>
                  <a:gd name="T66" fmla="*/ 86 w 175"/>
                  <a:gd name="T67" fmla="*/ 247 h 282"/>
                  <a:gd name="T68" fmla="*/ 84 w 175"/>
                  <a:gd name="T69" fmla="*/ 255 h 282"/>
                  <a:gd name="T70" fmla="*/ 79 w 175"/>
                  <a:gd name="T71" fmla="*/ 251 h 282"/>
                  <a:gd name="T72" fmla="*/ 82 w 175"/>
                  <a:gd name="T73" fmla="*/ 256 h 282"/>
                  <a:gd name="T74" fmla="*/ 78 w 175"/>
                  <a:gd name="T75" fmla="*/ 258 h 282"/>
                  <a:gd name="T76" fmla="*/ 86 w 175"/>
                  <a:gd name="T77" fmla="*/ 263 h 282"/>
                  <a:gd name="T78" fmla="*/ 81 w 175"/>
                  <a:gd name="T79" fmla="*/ 271 h 282"/>
                  <a:gd name="T80" fmla="*/ 79 w 175"/>
                  <a:gd name="T81" fmla="*/ 267 h 282"/>
                  <a:gd name="T82" fmla="*/ 76 w 175"/>
                  <a:gd name="T83" fmla="*/ 266 h 282"/>
                  <a:gd name="T84" fmla="*/ 76 w 175"/>
                  <a:gd name="T85" fmla="*/ 267 h 282"/>
                  <a:gd name="T86" fmla="*/ 66 w 175"/>
                  <a:gd name="T87" fmla="*/ 267 h 282"/>
                  <a:gd name="T88" fmla="*/ 82 w 175"/>
                  <a:gd name="T89" fmla="*/ 272 h 282"/>
                  <a:gd name="T90" fmla="*/ 86 w 175"/>
                  <a:gd name="T91" fmla="*/ 271 h 282"/>
                  <a:gd name="T92" fmla="*/ 87 w 175"/>
                  <a:gd name="T93" fmla="*/ 280 h 282"/>
                  <a:gd name="T94" fmla="*/ 81 w 175"/>
                  <a:gd name="T95" fmla="*/ 282 h 282"/>
                  <a:gd name="T96" fmla="*/ 32 w 175"/>
                  <a:gd name="T97" fmla="*/ 277 h 282"/>
                  <a:gd name="T98" fmla="*/ 19 w 175"/>
                  <a:gd name="T99" fmla="*/ 280 h 282"/>
                  <a:gd name="T100" fmla="*/ 10 w 175"/>
                  <a:gd name="T101" fmla="*/ 277 h 282"/>
                  <a:gd name="T102" fmla="*/ 5 w 175"/>
                  <a:gd name="T103" fmla="*/ 280 h 282"/>
                  <a:gd name="T104" fmla="*/ 0 w 175"/>
                  <a:gd name="T105" fmla="*/ 279 h 282"/>
                  <a:gd name="T106" fmla="*/ 11 w 175"/>
                  <a:gd name="T107" fmla="*/ 0 h 2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5"/>
                  <a:gd name="T163" fmla="*/ 0 h 282"/>
                  <a:gd name="T164" fmla="*/ 175 w 175"/>
                  <a:gd name="T165" fmla="*/ 282 h 2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5" h="282">
                    <a:moveTo>
                      <a:pt x="11" y="0"/>
                    </a:moveTo>
                    <a:lnTo>
                      <a:pt x="175" y="5"/>
                    </a:lnTo>
                    <a:lnTo>
                      <a:pt x="167" y="259"/>
                    </a:lnTo>
                    <a:lnTo>
                      <a:pt x="160" y="258"/>
                    </a:lnTo>
                    <a:lnTo>
                      <a:pt x="162" y="255"/>
                    </a:lnTo>
                    <a:lnTo>
                      <a:pt x="155" y="259"/>
                    </a:lnTo>
                    <a:lnTo>
                      <a:pt x="147" y="243"/>
                    </a:lnTo>
                    <a:lnTo>
                      <a:pt x="147" y="235"/>
                    </a:lnTo>
                    <a:lnTo>
                      <a:pt x="155" y="237"/>
                    </a:lnTo>
                    <a:lnTo>
                      <a:pt x="158" y="232"/>
                    </a:lnTo>
                    <a:lnTo>
                      <a:pt x="142" y="231"/>
                    </a:lnTo>
                    <a:lnTo>
                      <a:pt x="142" y="240"/>
                    </a:lnTo>
                    <a:lnTo>
                      <a:pt x="136" y="243"/>
                    </a:lnTo>
                    <a:lnTo>
                      <a:pt x="139" y="240"/>
                    </a:lnTo>
                    <a:lnTo>
                      <a:pt x="134" y="242"/>
                    </a:lnTo>
                    <a:lnTo>
                      <a:pt x="131" y="231"/>
                    </a:lnTo>
                    <a:lnTo>
                      <a:pt x="124" y="226"/>
                    </a:lnTo>
                    <a:lnTo>
                      <a:pt x="131" y="234"/>
                    </a:lnTo>
                    <a:lnTo>
                      <a:pt x="123" y="235"/>
                    </a:lnTo>
                    <a:lnTo>
                      <a:pt x="131" y="240"/>
                    </a:lnTo>
                    <a:lnTo>
                      <a:pt x="128" y="245"/>
                    </a:lnTo>
                    <a:lnTo>
                      <a:pt x="133" y="245"/>
                    </a:lnTo>
                    <a:lnTo>
                      <a:pt x="129" y="253"/>
                    </a:lnTo>
                    <a:lnTo>
                      <a:pt x="118" y="256"/>
                    </a:lnTo>
                    <a:lnTo>
                      <a:pt x="103" y="256"/>
                    </a:lnTo>
                    <a:lnTo>
                      <a:pt x="107" y="259"/>
                    </a:lnTo>
                    <a:lnTo>
                      <a:pt x="99" y="269"/>
                    </a:lnTo>
                    <a:lnTo>
                      <a:pt x="87" y="267"/>
                    </a:lnTo>
                    <a:lnTo>
                      <a:pt x="92" y="255"/>
                    </a:lnTo>
                    <a:lnTo>
                      <a:pt x="90" y="259"/>
                    </a:lnTo>
                    <a:lnTo>
                      <a:pt x="87" y="256"/>
                    </a:lnTo>
                    <a:lnTo>
                      <a:pt x="86" y="259"/>
                    </a:lnTo>
                    <a:lnTo>
                      <a:pt x="87" y="247"/>
                    </a:lnTo>
                    <a:lnTo>
                      <a:pt x="86" y="247"/>
                    </a:lnTo>
                    <a:lnTo>
                      <a:pt x="84" y="255"/>
                    </a:lnTo>
                    <a:lnTo>
                      <a:pt x="79" y="251"/>
                    </a:lnTo>
                    <a:lnTo>
                      <a:pt x="82" y="256"/>
                    </a:lnTo>
                    <a:lnTo>
                      <a:pt x="78" y="258"/>
                    </a:lnTo>
                    <a:lnTo>
                      <a:pt x="86" y="263"/>
                    </a:lnTo>
                    <a:lnTo>
                      <a:pt x="81" y="271"/>
                    </a:lnTo>
                    <a:lnTo>
                      <a:pt x="79" y="267"/>
                    </a:lnTo>
                    <a:lnTo>
                      <a:pt x="76" y="266"/>
                    </a:lnTo>
                    <a:lnTo>
                      <a:pt x="76" y="267"/>
                    </a:lnTo>
                    <a:lnTo>
                      <a:pt x="66" y="267"/>
                    </a:lnTo>
                    <a:lnTo>
                      <a:pt x="82" y="272"/>
                    </a:lnTo>
                    <a:lnTo>
                      <a:pt x="86" y="271"/>
                    </a:lnTo>
                    <a:lnTo>
                      <a:pt x="87" y="280"/>
                    </a:lnTo>
                    <a:lnTo>
                      <a:pt x="81" y="282"/>
                    </a:lnTo>
                    <a:lnTo>
                      <a:pt x="32" y="277"/>
                    </a:lnTo>
                    <a:lnTo>
                      <a:pt x="19" y="280"/>
                    </a:lnTo>
                    <a:lnTo>
                      <a:pt x="10" y="277"/>
                    </a:lnTo>
                    <a:lnTo>
                      <a:pt x="5" y="280"/>
                    </a:lnTo>
                    <a:lnTo>
                      <a:pt x="0" y="279"/>
                    </a:lnTo>
                    <a:lnTo>
                      <a:pt x="11" y="0"/>
                    </a:lnTo>
                    <a:close/>
                  </a:path>
                </a:pathLst>
              </a:custGeom>
              <a:solidFill>
                <a:srgbClr val="FEE0C2"/>
              </a:solidFill>
              <a:ln w="9525">
                <a:noFill/>
                <a:round/>
                <a:headEnd/>
                <a:tailEnd/>
              </a:ln>
            </p:spPr>
            <p:txBody>
              <a:bodyPr/>
              <a:lstStyle/>
              <a:p>
                <a:pPr algn="ctr" eaLnBrk="0" hangingPunct="0"/>
                <a:endParaRPr lang="en-US" dirty="0"/>
              </a:p>
            </p:txBody>
          </p:sp>
          <p:sp>
            <p:nvSpPr>
              <p:cNvPr id="4877" name="Freeform 63"/>
              <p:cNvSpPr>
                <a:spLocks/>
              </p:cNvSpPr>
              <p:nvPr/>
            </p:nvSpPr>
            <p:spPr bwMode="auto">
              <a:xfrm>
                <a:off x="2756" y="827"/>
                <a:ext cx="175" cy="282"/>
              </a:xfrm>
              <a:custGeom>
                <a:avLst/>
                <a:gdLst>
                  <a:gd name="T0" fmla="*/ 11 w 175"/>
                  <a:gd name="T1" fmla="*/ 0 h 282"/>
                  <a:gd name="T2" fmla="*/ 175 w 175"/>
                  <a:gd name="T3" fmla="*/ 5 h 282"/>
                  <a:gd name="T4" fmla="*/ 167 w 175"/>
                  <a:gd name="T5" fmla="*/ 259 h 282"/>
                  <a:gd name="T6" fmla="*/ 160 w 175"/>
                  <a:gd name="T7" fmla="*/ 258 h 282"/>
                  <a:gd name="T8" fmla="*/ 162 w 175"/>
                  <a:gd name="T9" fmla="*/ 255 h 282"/>
                  <a:gd name="T10" fmla="*/ 155 w 175"/>
                  <a:gd name="T11" fmla="*/ 259 h 282"/>
                  <a:gd name="T12" fmla="*/ 147 w 175"/>
                  <a:gd name="T13" fmla="*/ 243 h 282"/>
                  <a:gd name="T14" fmla="*/ 147 w 175"/>
                  <a:gd name="T15" fmla="*/ 235 h 282"/>
                  <a:gd name="T16" fmla="*/ 155 w 175"/>
                  <a:gd name="T17" fmla="*/ 237 h 282"/>
                  <a:gd name="T18" fmla="*/ 158 w 175"/>
                  <a:gd name="T19" fmla="*/ 232 h 282"/>
                  <a:gd name="T20" fmla="*/ 142 w 175"/>
                  <a:gd name="T21" fmla="*/ 231 h 282"/>
                  <a:gd name="T22" fmla="*/ 142 w 175"/>
                  <a:gd name="T23" fmla="*/ 240 h 282"/>
                  <a:gd name="T24" fmla="*/ 136 w 175"/>
                  <a:gd name="T25" fmla="*/ 243 h 282"/>
                  <a:gd name="T26" fmla="*/ 139 w 175"/>
                  <a:gd name="T27" fmla="*/ 240 h 282"/>
                  <a:gd name="T28" fmla="*/ 134 w 175"/>
                  <a:gd name="T29" fmla="*/ 242 h 282"/>
                  <a:gd name="T30" fmla="*/ 131 w 175"/>
                  <a:gd name="T31" fmla="*/ 231 h 282"/>
                  <a:gd name="T32" fmla="*/ 124 w 175"/>
                  <a:gd name="T33" fmla="*/ 226 h 282"/>
                  <a:gd name="T34" fmla="*/ 131 w 175"/>
                  <a:gd name="T35" fmla="*/ 234 h 282"/>
                  <a:gd name="T36" fmla="*/ 123 w 175"/>
                  <a:gd name="T37" fmla="*/ 235 h 282"/>
                  <a:gd name="T38" fmla="*/ 131 w 175"/>
                  <a:gd name="T39" fmla="*/ 240 h 282"/>
                  <a:gd name="T40" fmla="*/ 128 w 175"/>
                  <a:gd name="T41" fmla="*/ 245 h 282"/>
                  <a:gd name="T42" fmla="*/ 133 w 175"/>
                  <a:gd name="T43" fmla="*/ 245 h 282"/>
                  <a:gd name="T44" fmla="*/ 129 w 175"/>
                  <a:gd name="T45" fmla="*/ 253 h 282"/>
                  <a:gd name="T46" fmla="*/ 118 w 175"/>
                  <a:gd name="T47" fmla="*/ 256 h 282"/>
                  <a:gd name="T48" fmla="*/ 103 w 175"/>
                  <a:gd name="T49" fmla="*/ 256 h 282"/>
                  <a:gd name="T50" fmla="*/ 107 w 175"/>
                  <a:gd name="T51" fmla="*/ 259 h 282"/>
                  <a:gd name="T52" fmla="*/ 99 w 175"/>
                  <a:gd name="T53" fmla="*/ 269 h 282"/>
                  <a:gd name="T54" fmla="*/ 87 w 175"/>
                  <a:gd name="T55" fmla="*/ 267 h 282"/>
                  <a:gd name="T56" fmla="*/ 92 w 175"/>
                  <a:gd name="T57" fmla="*/ 255 h 282"/>
                  <a:gd name="T58" fmla="*/ 90 w 175"/>
                  <a:gd name="T59" fmla="*/ 259 h 282"/>
                  <a:gd name="T60" fmla="*/ 87 w 175"/>
                  <a:gd name="T61" fmla="*/ 256 h 282"/>
                  <a:gd name="T62" fmla="*/ 86 w 175"/>
                  <a:gd name="T63" fmla="*/ 259 h 282"/>
                  <a:gd name="T64" fmla="*/ 87 w 175"/>
                  <a:gd name="T65" fmla="*/ 247 h 282"/>
                  <a:gd name="T66" fmla="*/ 86 w 175"/>
                  <a:gd name="T67" fmla="*/ 247 h 282"/>
                  <a:gd name="T68" fmla="*/ 84 w 175"/>
                  <a:gd name="T69" fmla="*/ 255 h 282"/>
                  <a:gd name="T70" fmla="*/ 79 w 175"/>
                  <a:gd name="T71" fmla="*/ 251 h 282"/>
                  <a:gd name="T72" fmla="*/ 82 w 175"/>
                  <a:gd name="T73" fmla="*/ 256 h 282"/>
                  <a:gd name="T74" fmla="*/ 78 w 175"/>
                  <a:gd name="T75" fmla="*/ 258 h 282"/>
                  <a:gd name="T76" fmla="*/ 86 w 175"/>
                  <a:gd name="T77" fmla="*/ 263 h 282"/>
                  <a:gd name="T78" fmla="*/ 81 w 175"/>
                  <a:gd name="T79" fmla="*/ 271 h 282"/>
                  <a:gd name="T80" fmla="*/ 79 w 175"/>
                  <a:gd name="T81" fmla="*/ 267 h 282"/>
                  <a:gd name="T82" fmla="*/ 76 w 175"/>
                  <a:gd name="T83" fmla="*/ 266 h 282"/>
                  <a:gd name="T84" fmla="*/ 76 w 175"/>
                  <a:gd name="T85" fmla="*/ 267 h 282"/>
                  <a:gd name="T86" fmla="*/ 66 w 175"/>
                  <a:gd name="T87" fmla="*/ 267 h 282"/>
                  <a:gd name="T88" fmla="*/ 82 w 175"/>
                  <a:gd name="T89" fmla="*/ 272 h 282"/>
                  <a:gd name="T90" fmla="*/ 86 w 175"/>
                  <a:gd name="T91" fmla="*/ 271 h 282"/>
                  <a:gd name="T92" fmla="*/ 87 w 175"/>
                  <a:gd name="T93" fmla="*/ 280 h 282"/>
                  <a:gd name="T94" fmla="*/ 81 w 175"/>
                  <a:gd name="T95" fmla="*/ 282 h 282"/>
                  <a:gd name="T96" fmla="*/ 32 w 175"/>
                  <a:gd name="T97" fmla="*/ 277 h 282"/>
                  <a:gd name="T98" fmla="*/ 19 w 175"/>
                  <a:gd name="T99" fmla="*/ 280 h 282"/>
                  <a:gd name="T100" fmla="*/ 10 w 175"/>
                  <a:gd name="T101" fmla="*/ 277 h 282"/>
                  <a:gd name="T102" fmla="*/ 5 w 175"/>
                  <a:gd name="T103" fmla="*/ 280 h 282"/>
                  <a:gd name="T104" fmla="*/ 0 w 175"/>
                  <a:gd name="T105" fmla="*/ 279 h 282"/>
                  <a:gd name="T106" fmla="*/ 11 w 175"/>
                  <a:gd name="T107" fmla="*/ 0 h 2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5"/>
                  <a:gd name="T163" fmla="*/ 0 h 282"/>
                  <a:gd name="T164" fmla="*/ 175 w 175"/>
                  <a:gd name="T165" fmla="*/ 282 h 2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5" h="282">
                    <a:moveTo>
                      <a:pt x="11" y="0"/>
                    </a:moveTo>
                    <a:lnTo>
                      <a:pt x="175" y="5"/>
                    </a:lnTo>
                    <a:lnTo>
                      <a:pt x="167" y="259"/>
                    </a:lnTo>
                    <a:lnTo>
                      <a:pt x="160" y="258"/>
                    </a:lnTo>
                    <a:lnTo>
                      <a:pt x="162" y="255"/>
                    </a:lnTo>
                    <a:lnTo>
                      <a:pt x="155" y="259"/>
                    </a:lnTo>
                    <a:lnTo>
                      <a:pt x="147" y="243"/>
                    </a:lnTo>
                    <a:lnTo>
                      <a:pt x="147" y="235"/>
                    </a:lnTo>
                    <a:lnTo>
                      <a:pt x="155" y="237"/>
                    </a:lnTo>
                    <a:lnTo>
                      <a:pt x="158" y="232"/>
                    </a:lnTo>
                    <a:lnTo>
                      <a:pt x="142" y="231"/>
                    </a:lnTo>
                    <a:lnTo>
                      <a:pt x="142" y="240"/>
                    </a:lnTo>
                    <a:lnTo>
                      <a:pt x="136" y="243"/>
                    </a:lnTo>
                    <a:lnTo>
                      <a:pt x="139" y="240"/>
                    </a:lnTo>
                    <a:lnTo>
                      <a:pt x="134" y="242"/>
                    </a:lnTo>
                    <a:lnTo>
                      <a:pt x="131" y="231"/>
                    </a:lnTo>
                    <a:lnTo>
                      <a:pt x="124" y="226"/>
                    </a:lnTo>
                    <a:lnTo>
                      <a:pt x="131" y="234"/>
                    </a:lnTo>
                    <a:lnTo>
                      <a:pt x="123" y="235"/>
                    </a:lnTo>
                    <a:lnTo>
                      <a:pt x="131" y="240"/>
                    </a:lnTo>
                    <a:lnTo>
                      <a:pt x="128" y="245"/>
                    </a:lnTo>
                    <a:lnTo>
                      <a:pt x="133" y="245"/>
                    </a:lnTo>
                    <a:lnTo>
                      <a:pt x="129" y="253"/>
                    </a:lnTo>
                    <a:lnTo>
                      <a:pt x="118" y="256"/>
                    </a:lnTo>
                    <a:lnTo>
                      <a:pt x="103" y="256"/>
                    </a:lnTo>
                    <a:lnTo>
                      <a:pt x="107" y="259"/>
                    </a:lnTo>
                    <a:lnTo>
                      <a:pt x="99" y="269"/>
                    </a:lnTo>
                    <a:lnTo>
                      <a:pt x="87" y="267"/>
                    </a:lnTo>
                    <a:lnTo>
                      <a:pt x="92" y="255"/>
                    </a:lnTo>
                    <a:lnTo>
                      <a:pt x="90" y="259"/>
                    </a:lnTo>
                    <a:lnTo>
                      <a:pt x="87" y="256"/>
                    </a:lnTo>
                    <a:lnTo>
                      <a:pt x="86" y="259"/>
                    </a:lnTo>
                    <a:lnTo>
                      <a:pt x="87" y="247"/>
                    </a:lnTo>
                    <a:lnTo>
                      <a:pt x="86" y="247"/>
                    </a:lnTo>
                    <a:lnTo>
                      <a:pt x="84" y="255"/>
                    </a:lnTo>
                    <a:lnTo>
                      <a:pt x="79" y="251"/>
                    </a:lnTo>
                    <a:lnTo>
                      <a:pt x="82" y="256"/>
                    </a:lnTo>
                    <a:lnTo>
                      <a:pt x="78" y="258"/>
                    </a:lnTo>
                    <a:lnTo>
                      <a:pt x="86" y="263"/>
                    </a:lnTo>
                    <a:lnTo>
                      <a:pt x="81" y="271"/>
                    </a:lnTo>
                    <a:lnTo>
                      <a:pt x="79" y="267"/>
                    </a:lnTo>
                    <a:lnTo>
                      <a:pt x="76" y="266"/>
                    </a:lnTo>
                    <a:lnTo>
                      <a:pt x="76" y="267"/>
                    </a:lnTo>
                    <a:lnTo>
                      <a:pt x="66" y="267"/>
                    </a:lnTo>
                    <a:lnTo>
                      <a:pt x="82" y="272"/>
                    </a:lnTo>
                    <a:lnTo>
                      <a:pt x="86" y="271"/>
                    </a:lnTo>
                    <a:lnTo>
                      <a:pt x="87" y="280"/>
                    </a:lnTo>
                    <a:lnTo>
                      <a:pt x="81" y="282"/>
                    </a:lnTo>
                    <a:lnTo>
                      <a:pt x="32" y="277"/>
                    </a:lnTo>
                    <a:lnTo>
                      <a:pt x="19" y="280"/>
                    </a:lnTo>
                    <a:lnTo>
                      <a:pt x="10" y="277"/>
                    </a:lnTo>
                    <a:lnTo>
                      <a:pt x="5" y="280"/>
                    </a:lnTo>
                    <a:lnTo>
                      <a:pt x="0" y="279"/>
                    </a:lnTo>
                    <a:lnTo>
                      <a:pt x="11" y="0"/>
                    </a:lnTo>
                  </a:path>
                </a:pathLst>
              </a:custGeom>
              <a:noFill/>
              <a:ln w="9525">
                <a:noFill/>
                <a:round/>
                <a:headEnd/>
                <a:tailEnd/>
              </a:ln>
            </p:spPr>
            <p:txBody>
              <a:bodyPr/>
              <a:lstStyle/>
              <a:p>
                <a:pPr algn="ctr" eaLnBrk="0" hangingPunct="0"/>
                <a:endParaRPr lang="en-US" dirty="0"/>
              </a:p>
            </p:txBody>
          </p:sp>
          <p:sp>
            <p:nvSpPr>
              <p:cNvPr id="4878" name="Freeform 64"/>
              <p:cNvSpPr>
                <a:spLocks/>
              </p:cNvSpPr>
              <p:nvPr/>
            </p:nvSpPr>
            <p:spPr bwMode="auto">
              <a:xfrm>
                <a:off x="2923" y="832"/>
                <a:ext cx="228" cy="285"/>
              </a:xfrm>
              <a:custGeom>
                <a:avLst/>
                <a:gdLst>
                  <a:gd name="T0" fmla="*/ 30 w 228"/>
                  <a:gd name="T1" fmla="*/ 0 h 285"/>
                  <a:gd name="T2" fmla="*/ 37 w 228"/>
                  <a:gd name="T3" fmla="*/ 0 h 285"/>
                  <a:gd name="T4" fmla="*/ 150 w 228"/>
                  <a:gd name="T5" fmla="*/ 67 h 285"/>
                  <a:gd name="T6" fmla="*/ 150 w 228"/>
                  <a:gd name="T7" fmla="*/ 86 h 285"/>
                  <a:gd name="T8" fmla="*/ 150 w 228"/>
                  <a:gd name="T9" fmla="*/ 91 h 285"/>
                  <a:gd name="T10" fmla="*/ 228 w 228"/>
                  <a:gd name="T11" fmla="*/ 141 h 285"/>
                  <a:gd name="T12" fmla="*/ 220 w 228"/>
                  <a:gd name="T13" fmla="*/ 149 h 285"/>
                  <a:gd name="T14" fmla="*/ 218 w 228"/>
                  <a:gd name="T15" fmla="*/ 158 h 285"/>
                  <a:gd name="T16" fmla="*/ 199 w 228"/>
                  <a:gd name="T17" fmla="*/ 171 h 285"/>
                  <a:gd name="T18" fmla="*/ 200 w 228"/>
                  <a:gd name="T19" fmla="*/ 190 h 285"/>
                  <a:gd name="T20" fmla="*/ 208 w 228"/>
                  <a:gd name="T21" fmla="*/ 197 h 285"/>
                  <a:gd name="T22" fmla="*/ 213 w 228"/>
                  <a:gd name="T23" fmla="*/ 210 h 285"/>
                  <a:gd name="T24" fmla="*/ 216 w 228"/>
                  <a:gd name="T25" fmla="*/ 232 h 285"/>
                  <a:gd name="T26" fmla="*/ 211 w 228"/>
                  <a:gd name="T27" fmla="*/ 251 h 285"/>
                  <a:gd name="T28" fmla="*/ 202 w 228"/>
                  <a:gd name="T29" fmla="*/ 262 h 285"/>
                  <a:gd name="T30" fmla="*/ 182 w 228"/>
                  <a:gd name="T31" fmla="*/ 261 h 285"/>
                  <a:gd name="T32" fmla="*/ 171 w 228"/>
                  <a:gd name="T33" fmla="*/ 267 h 285"/>
                  <a:gd name="T34" fmla="*/ 158 w 228"/>
                  <a:gd name="T35" fmla="*/ 285 h 285"/>
                  <a:gd name="T36" fmla="*/ 135 w 228"/>
                  <a:gd name="T37" fmla="*/ 282 h 285"/>
                  <a:gd name="T38" fmla="*/ 126 w 228"/>
                  <a:gd name="T39" fmla="*/ 282 h 285"/>
                  <a:gd name="T40" fmla="*/ 118 w 228"/>
                  <a:gd name="T41" fmla="*/ 274 h 285"/>
                  <a:gd name="T42" fmla="*/ 111 w 228"/>
                  <a:gd name="T43" fmla="*/ 272 h 285"/>
                  <a:gd name="T44" fmla="*/ 111 w 228"/>
                  <a:gd name="T45" fmla="*/ 267 h 285"/>
                  <a:gd name="T46" fmla="*/ 95 w 228"/>
                  <a:gd name="T47" fmla="*/ 275 h 285"/>
                  <a:gd name="T48" fmla="*/ 97 w 228"/>
                  <a:gd name="T49" fmla="*/ 256 h 285"/>
                  <a:gd name="T50" fmla="*/ 106 w 228"/>
                  <a:gd name="T51" fmla="*/ 238 h 285"/>
                  <a:gd name="T52" fmla="*/ 97 w 228"/>
                  <a:gd name="T53" fmla="*/ 250 h 285"/>
                  <a:gd name="T54" fmla="*/ 85 w 228"/>
                  <a:gd name="T55" fmla="*/ 254 h 285"/>
                  <a:gd name="T56" fmla="*/ 80 w 228"/>
                  <a:gd name="T57" fmla="*/ 237 h 285"/>
                  <a:gd name="T58" fmla="*/ 79 w 228"/>
                  <a:gd name="T59" fmla="*/ 238 h 285"/>
                  <a:gd name="T60" fmla="*/ 58 w 228"/>
                  <a:gd name="T61" fmla="*/ 238 h 285"/>
                  <a:gd name="T62" fmla="*/ 29 w 228"/>
                  <a:gd name="T63" fmla="*/ 243 h 285"/>
                  <a:gd name="T64" fmla="*/ 8 w 228"/>
                  <a:gd name="T65" fmla="*/ 0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85"/>
                  <a:gd name="T101" fmla="*/ 228 w 228"/>
                  <a:gd name="T102" fmla="*/ 285 h 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85">
                    <a:moveTo>
                      <a:pt x="8" y="0"/>
                    </a:moveTo>
                    <a:lnTo>
                      <a:pt x="30" y="0"/>
                    </a:lnTo>
                    <a:lnTo>
                      <a:pt x="30" y="5"/>
                    </a:lnTo>
                    <a:lnTo>
                      <a:pt x="37" y="0"/>
                    </a:lnTo>
                    <a:lnTo>
                      <a:pt x="152" y="3"/>
                    </a:lnTo>
                    <a:lnTo>
                      <a:pt x="150" y="67"/>
                    </a:lnTo>
                    <a:lnTo>
                      <a:pt x="150" y="69"/>
                    </a:lnTo>
                    <a:lnTo>
                      <a:pt x="150" y="86"/>
                    </a:lnTo>
                    <a:lnTo>
                      <a:pt x="150" y="91"/>
                    </a:lnTo>
                    <a:lnTo>
                      <a:pt x="148" y="139"/>
                    </a:lnTo>
                    <a:lnTo>
                      <a:pt x="228" y="141"/>
                    </a:lnTo>
                    <a:lnTo>
                      <a:pt x="218" y="146"/>
                    </a:lnTo>
                    <a:lnTo>
                      <a:pt x="220" y="149"/>
                    </a:lnTo>
                    <a:lnTo>
                      <a:pt x="215" y="152"/>
                    </a:lnTo>
                    <a:lnTo>
                      <a:pt x="218" y="158"/>
                    </a:lnTo>
                    <a:lnTo>
                      <a:pt x="211" y="163"/>
                    </a:lnTo>
                    <a:lnTo>
                      <a:pt x="199" y="171"/>
                    </a:lnTo>
                    <a:lnTo>
                      <a:pt x="197" y="189"/>
                    </a:lnTo>
                    <a:lnTo>
                      <a:pt x="200" y="190"/>
                    </a:lnTo>
                    <a:lnTo>
                      <a:pt x="200" y="195"/>
                    </a:lnTo>
                    <a:lnTo>
                      <a:pt x="208" y="197"/>
                    </a:lnTo>
                    <a:lnTo>
                      <a:pt x="208" y="206"/>
                    </a:lnTo>
                    <a:lnTo>
                      <a:pt x="213" y="210"/>
                    </a:lnTo>
                    <a:lnTo>
                      <a:pt x="210" y="232"/>
                    </a:lnTo>
                    <a:lnTo>
                      <a:pt x="216" y="232"/>
                    </a:lnTo>
                    <a:lnTo>
                      <a:pt x="220" y="238"/>
                    </a:lnTo>
                    <a:lnTo>
                      <a:pt x="211" y="251"/>
                    </a:lnTo>
                    <a:lnTo>
                      <a:pt x="208" y="248"/>
                    </a:lnTo>
                    <a:lnTo>
                      <a:pt x="202" y="262"/>
                    </a:lnTo>
                    <a:lnTo>
                      <a:pt x="197" y="264"/>
                    </a:lnTo>
                    <a:lnTo>
                      <a:pt x="182" y="261"/>
                    </a:lnTo>
                    <a:lnTo>
                      <a:pt x="174" y="267"/>
                    </a:lnTo>
                    <a:lnTo>
                      <a:pt x="171" y="267"/>
                    </a:lnTo>
                    <a:lnTo>
                      <a:pt x="166" y="278"/>
                    </a:lnTo>
                    <a:lnTo>
                      <a:pt x="158" y="285"/>
                    </a:lnTo>
                    <a:lnTo>
                      <a:pt x="145" y="278"/>
                    </a:lnTo>
                    <a:lnTo>
                      <a:pt x="135" y="282"/>
                    </a:lnTo>
                    <a:lnTo>
                      <a:pt x="127" y="280"/>
                    </a:lnTo>
                    <a:lnTo>
                      <a:pt x="126" y="282"/>
                    </a:lnTo>
                    <a:lnTo>
                      <a:pt x="121" y="277"/>
                    </a:lnTo>
                    <a:lnTo>
                      <a:pt x="118" y="274"/>
                    </a:lnTo>
                    <a:lnTo>
                      <a:pt x="111" y="275"/>
                    </a:lnTo>
                    <a:lnTo>
                      <a:pt x="111" y="272"/>
                    </a:lnTo>
                    <a:lnTo>
                      <a:pt x="105" y="272"/>
                    </a:lnTo>
                    <a:lnTo>
                      <a:pt x="111" y="267"/>
                    </a:lnTo>
                    <a:lnTo>
                      <a:pt x="98" y="267"/>
                    </a:lnTo>
                    <a:lnTo>
                      <a:pt x="95" y="275"/>
                    </a:lnTo>
                    <a:lnTo>
                      <a:pt x="98" y="267"/>
                    </a:lnTo>
                    <a:lnTo>
                      <a:pt x="97" y="256"/>
                    </a:lnTo>
                    <a:lnTo>
                      <a:pt x="108" y="248"/>
                    </a:lnTo>
                    <a:lnTo>
                      <a:pt x="106" y="238"/>
                    </a:lnTo>
                    <a:lnTo>
                      <a:pt x="105" y="246"/>
                    </a:lnTo>
                    <a:lnTo>
                      <a:pt x="97" y="250"/>
                    </a:lnTo>
                    <a:lnTo>
                      <a:pt x="97" y="254"/>
                    </a:lnTo>
                    <a:lnTo>
                      <a:pt x="85" y="254"/>
                    </a:lnTo>
                    <a:lnTo>
                      <a:pt x="79" y="245"/>
                    </a:lnTo>
                    <a:lnTo>
                      <a:pt x="80" y="237"/>
                    </a:lnTo>
                    <a:lnTo>
                      <a:pt x="79" y="232"/>
                    </a:lnTo>
                    <a:lnTo>
                      <a:pt x="79" y="238"/>
                    </a:lnTo>
                    <a:lnTo>
                      <a:pt x="71" y="245"/>
                    </a:lnTo>
                    <a:lnTo>
                      <a:pt x="58" y="238"/>
                    </a:lnTo>
                    <a:lnTo>
                      <a:pt x="37" y="246"/>
                    </a:lnTo>
                    <a:lnTo>
                      <a:pt x="29" y="243"/>
                    </a:lnTo>
                    <a:lnTo>
                      <a:pt x="0" y="254"/>
                    </a:lnTo>
                    <a:lnTo>
                      <a:pt x="8" y="0"/>
                    </a:lnTo>
                    <a:close/>
                  </a:path>
                </a:pathLst>
              </a:custGeom>
              <a:solidFill>
                <a:srgbClr val="FEE0C2"/>
              </a:solidFill>
              <a:ln w="9525">
                <a:noFill/>
                <a:round/>
                <a:headEnd/>
                <a:tailEnd/>
              </a:ln>
            </p:spPr>
            <p:txBody>
              <a:bodyPr/>
              <a:lstStyle/>
              <a:p>
                <a:pPr algn="ctr" eaLnBrk="0" hangingPunct="0"/>
                <a:endParaRPr lang="en-US" dirty="0"/>
              </a:p>
            </p:txBody>
          </p:sp>
          <p:sp>
            <p:nvSpPr>
              <p:cNvPr id="4879" name="Freeform 65"/>
              <p:cNvSpPr>
                <a:spLocks/>
              </p:cNvSpPr>
              <p:nvPr/>
            </p:nvSpPr>
            <p:spPr bwMode="auto">
              <a:xfrm>
                <a:off x="2923" y="832"/>
                <a:ext cx="228" cy="285"/>
              </a:xfrm>
              <a:custGeom>
                <a:avLst/>
                <a:gdLst>
                  <a:gd name="T0" fmla="*/ 30 w 228"/>
                  <a:gd name="T1" fmla="*/ 0 h 285"/>
                  <a:gd name="T2" fmla="*/ 37 w 228"/>
                  <a:gd name="T3" fmla="*/ 0 h 285"/>
                  <a:gd name="T4" fmla="*/ 150 w 228"/>
                  <a:gd name="T5" fmla="*/ 67 h 285"/>
                  <a:gd name="T6" fmla="*/ 150 w 228"/>
                  <a:gd name="T7" fmla="*/ 86 h 285"/>
                  <a:gd name="T8" fmla="*/ 150 w 228"/>
                  <a:gd name="T9" fmla="*/ 91 h 285"/>
                  <a:gd name="T10" fmla="*/ 228 w 228"/>
                  <a:gd name="T11" fmla="*/ 141 h 285"/>
                  <a:gd name="T12" fmla="*/ 220 w 228"/>
                  <a:gd name="T13" fmla="*/ 149 h 285"/>
                  <a:gd name="T14" fmla="*/ 218 w 228"/>
                  <a:gd name="T15" fmla="*/ 158 h 285"/>
                  <a:gd name="T16" fmla="*/ 199 w 228"/>
                  <a:gd name="T17" fmla="*/ 171 h 285"/>
                  <a:gd name="T18" fmla="*/ 200 w 228"/>
                  <a:gd name="T19" fmla="*/ 190 h 285"/>
                  <a:gd name="T20" fmla="*/ 208 w 228"/>
                  <a:gd name="T21" fmla="*/ 197 h 285"/>
                  <a:gd name="T22" fmla="*/ 213 w 228"/>
                  <a:gd name="T23" fmla="*/ 210 h 285"/>
                  <a:gd name="T24" fmla="*/ 216 w 228"/>
                  <a:gd name="T25" fmla="*/ 232 h 285"/>
                  <a:gd name="T26" fmla="*/ 211 w 228"/>
                  <a:gd name="T27" fmla="*/ 251 h 285"/>
                  <a:gd name="T28" fmla="*/ 202 w 228"/>
                  <a:gd name="T29" fmla="*/ 262 h 285"/>
                  <a:gd name="T30" fmla="*/ 182 w 228"/>
                  <a:gd name="T31" fmla="*/ 261 h 285"/>
                  <a:gd name="T32" fmla="*/ 171 w 228"/>
                  <a:gd name="T33" fmla="*/ 267 h 285"/>
                  <a:gd name="T34" fmla="*/ 158 w 228"/>
                  <a:gd name="T35" fmla="*/ 285 h 285"/>
                  <a:gd name="T36" fmla="*/ 135 w 228"/>
                  <a:gd name="T37" fmla="*/ 282 h 285"/>
                  <a:gd name="T38" fmla="*/ 126 w 228"/>
                  <a:gd name="T39" fmla="*/ 282 h 285"/>
                  <a:gd name="T40" fmla="*/ 118 w 228"/>
                  <a:gd name="T41" fmla="*/ 274 h 285"/>
                  <a:gd name="T42" fmla="*/ 111 w 228"/>
                  <a:gd name="T43" fmla="*/ 272 h 285"/>
                  <a:gd name="T44" fmla="*/ 111 w 228"/>
                  <a:gd name="T45" fmla="*/ 267 h 285"/>
                  <a:gd name="T46" fmla="*/ 95 w 228"/>
                  <a:gd name="T47" fmla="*/ 275 h 285"/>
                  <a:gd name="T48" fmla="*/ 97 w 228"/>
                  <a:gd name="T49" fmla="*/ 256 h 285"/>
                  <a:gd name="T50" fmla="*/ 106 w 228"/>
                  <a:gd name="T51" fmla="*/ 238 h 285"/>
                  <a:gd name="T52" fmla="*/ 97 w 228"/>
                  <a:gd name="T53" fmla="*/ 250 h 285"/>
                  <a:gd name="T54" fmla="*/ 85 w 228"/>
                  <a:gd name="T55" fmla="*/ 254 h 285"/>
                  <a:gd name="T56" fmla="*/ 80 w 228"/>
                  <a:gd name="T57" fmla="*/ 237 h 285"/>
                  <a:gd name="T58" fmla="*/ 79 w 228"/>
                  <a:gd name="T59" fmla="*/ 238 h 285"/>
                  <a:gd name="T60" fmla="*/ 58 w 228"/>
                  <a:gd name="T61" fmla="*/ 238 h 285"/>
                  <a:gd name="T62" fmla="*/ 29 w 228"/>
                  <a:gd name="T63" fmla="*/ 243 h 285"/>
                  <a:gd name="T64" fmla="*/ 8 w 228"/>
                  <a:gd name="T65" fmla="*/ 0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85"/>
                  <a:gd name="T101" fmla="*/ 228 w 228"/>
                  <a:gd name="T102" fmla="*/ 285 h 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85">
                    <a:moveTo>
                      <a:pt x="8" y="0"/>
                    </a:moveTo>
                    <a:lnTo>
                      <a:pt x="30" y="0"/>
                    </a:lnTo>
                    <a:lnTo>
                      <a:pt x="30" y="5"/>
                    </a:lnTo>
                    <a:lnTo>
                      <a:pt x="37" y="0"/>
                    </a:lnTo>
                    <a:lnTo>
                      <a:pt x="152" y="3"/>
                    </a:lnTo>
                    <a:lnTo>
                      <a:pt x="150" y="67"/>
                    </a:lnTo>
                    <a:lnTo>
                      <a:pt x="150" y="69"/>
                    </a:lnTo>
                    <a:lnTo>
                      <a:pt x="150" y="86"/>
                    </a:lnTo>
                    <a:lnTo>
                      <a:pt x="150" y="91"/>
                    </a:lnTo>
                    <a:lnTo>
                      <a:pt x="148" y="139"/>
                    </a:lnTo>
                    <a:lnTo>
                      <a:pt x="228" y="141"/>
                    </a:lnTo>
                    <a:lnTo>
                      <a:pt x="218" y="146"/>
                    </a:lnTo>
                    <a:lnTo>
                      <a:pt x="220" y="149"/>
                    </a:lnTo>
                    <a:lnTo>
                      <a:pt x="215" y="152"/>
                    </a:lnTo>
                    <a:lnTo>
                      <a:pt x="218" y="158"/>
                    </a:lnTo>
                    <a:lnTo>
                      <a:pt x="211" y="163"/>
                    </a:lnTo>
                    <a:lnTo>
                      <a:pt x="199" y="171"/>
                    </a:lnTo>
                    <a:lnTo>
                      <a:pt x="197" y="189"/>
                    </a:lnTo>
                    <a:lnTo>
                      <a:pt x="200" y="190"/>
                    </a:lnTo>
                    <a:lnTo>
                      <a:pt x="200" y="195"/>
                    </a:lnTo>
                    <a:lnTo>
                      <a:pt x="208" y="197"/>
                    </a:lnTo>
                    <a:lnTo>
                      <a:pt x="208" y="206"/>
                    </a:lnTo>
                    <a:lnTo>
                      <a:pt x="213" y="210"/>
                    </a:lnTo>
                    <a:lnTo>
                      <a:pt x="210" y="232"/>
                    </a:lnTo>
                    <a:lnTo>
                      <a:pt x="216" y="232"/>
                    </a:lnTo>
                    <a:lnTo>
                      <a:pt x="220" y="238"/>
                    </a:lnTo>
                    <a:lnTo>
                      <a:pt x="211" y="251"/>
                    </a:lnTo>
                    <a:lnTo>
                      <a:pt x="208" y="248"/>
                    </a:lnTo>
                    <a:lnTo>
                      <a:pt x="202" y="262"/>
                    </a:lnTo>
                    <a:lnTo>
                      <a:pt x="197" y="264"/>
                    </a:lnTo>
                    <a:lnTo>
                      <a:pt x="182" y="261"/>
                    </a:lnTo>
                    <a:lnTo>
                      <a:pt x="174" y="267"/>
                    </a:lnTo>
                    <a:lnTo>
                      <a:pt x="171" y="267"/>
                    </a:lnTo>
                    <a:lnTo>
                      <a:pt x="166" y="278"/>
                    </a:lnTo>
                    <a:lnTo>
                      <a:pt x="158" y="285"/>
                    </a:lnTo>
                    <a:lnTo>
                      <a:pt x="145" y="278"/>
                    </a:lnTo>
                    <a:lnTo>
                      <a:pt x="135" y="282"/>
                    </a:lnTo>
                    <a:lnTo>
                      <a:pt x="127" y="280"/>
                    </a:lnTo>
                    <a:lnTo>
                      <a:pt x="126" y="282"/>
                    </a:lnTo>
                    <a:lnTo>
                      <a:pt x="121" y="277"/>
                    </a:lnTo>
                    <a:lnTo>
                      <a:pt x="118" y="274"/>
                    </a:lnTo>
                    <a:lnTo>
                      <a:pt x="111" y="275"/>
                    </a:lnTo>
                    <a:lnTo>
                      <a:pt x="111" y="272"/>
                    </a:lnTo>
                    <a:lnTo>
                      <a:pt x="105" y="272"/>
                    </a:lnTo>
                    <a:lnTo>
                      <a:pt x="111" y="267"/>
                    </a:lnTo>
                    <a:lnTo>
                      <a:pt x="98" y="267"/>
                    </a:lnTo>
                    <a:lnTo>
                      <a:pt x="95" y="275"/>
                    </a:lnTo>
                    <a:lnTo>
                      <a:pt x="98" y="267"/>
                    </a:lnTo>
                    <a:lnTo>
                      <a:pt x="97" y="256"/>
                    </a:lnTo>
                    <a:lnTo>
                      <a:pt x="108" y="248"/>
                    </a:lnTo>
                    <a:lnTo>
                      <a:pt x="106" y="238"/>
                    </a:lnTo>
                    <a:lnTo>
                      <a:pt x="105" y="246"/>
                    </a:lnTo>
                    <a:lnTo>
                      <a:pt x="97" y="250"/>
                    </a:lnTo>
                    <a:lnTo>
                      <a:pt x="97" y="254"/>
                    </a:lnTo>
                    <a:lnTo>
                      <a:pt x="85" y="254"/>
                    </a:lnTo>
                    <a:lnTo>
                      <a:pt x="79" y="245"/>
                    </a:lnTo>
                    <a:lnTo>
                      <a:pt x="80" y="237"/>
                    </a:lnTo>
                    <a:lnTo>
                      <a:pt x="79" y="232"/>
                    </a:lnTo>
                    <a:lnTo>
                      <a:pt x="79" y="238"/>
                    </a:lnTo>
                    <a:lnTo>
                      <a:pt x="71" y="245"/>
                    </a:lnTo>
                    <a:lnTo>
                      <a:pt x="58" y="238"/>
                    </a:lnTo>
                    <a:lnTo>
                      <a:pt x="37" y="246"/>
                    </a:lnTo>
                    <a:lnTo>
                      <a:pt x="29" y="243"/>
                    </a:lnTo>
                    <a:lnTo>
                      <a:pt x="0" y="254"/>
                    </a:lnTo>
                    <a:lnTo>
                      <a:pt x="8" y="0"/>
                    </a:lnTo>
                  </a:path>
                </a:pathLst>
              </a:custGeom>
              <a:noFill/>
              <a:ln w="9525">
                <a:noFill/>
                <a:round/>
                <a:headEnd/>
                <a:tailEnd/>
              </a:ln>
            </p:spPr>
            <p:txBody>
              <a:bodyPr/>
              <a:lstStyle/>
              <a:p>
                <a:pPr algn="ctr" eaLnBrk="0" hangingPunct="0"/>
                <a:endParaRPr lang="en-US" dirty="0"/>
              </a:p>
            </p:txBody>
          </p:sp>
          <p:sp>
            <p:nvSpPr>
              <p:cNvPr id="4880" name="Freeform 66"/>
              <p:cNvSpPr>
                <a:spLocks/>
              </p:cNvSpPr>
              <p:nvPr/>
            </p:nvSpPr>
            <p:spPr bwMode="auto">
              <a:xfrm>
                <a:off x="3071" y="835"/>
                <a:ext cx="89" cy="138"/>
              </a:xfrm>
              <a:custGeom>
                <a:avLst/>
                <a:gdLst>
                  <a:gd name="T0" fmla="*/ 4 w 89"/>
                  <a:gd name="T1" fmla="*/ 0 h 138"/>
                  <a:gd name="T2" fmla="*/ 88 w 89"/>
                  <a:gd name="T3" fmla="*/ 2 h 138"/>
                  <a:gd name="T4" fmla="*/ 89 w 89"/>
                  <a:gd name="T5" fmla="*/ 11 h 138"/>
                  <a:gd name="T6" fmla="*/ 80 w 89"/>
                  <a:gd name="T7" fmla="*/ 23 h 138"/>
                  <a:gd name="T8" fmla="*/ 76 w 89"/>
                  <a:gd name="T9" fmla="*/ 40 h 138"/>
                  <a:gd name="T10" fmla="*/ 67 w 89"/>
                  <a:gd name="T11" fmla="*/ 45 h 138"/>
                  <a:gd name="T12" fmla="*/ 67 w 89"/>
                  <a:gd name="T13" fmla="*/ 56 h 138"/>
                  <a:gd name="T14" fmla="*/ 63 w 89"/>
                  <a:gd name="T15" fmla="*/ 59 h 138"/>
                  <a:gd name="T16" fmla="*/ 63 w 89"/>
                  <a:gd name="T17" fmla="*/ 74 h 138"/>
                  <a:gd name="T18" fmla="*/ 67 w 89"/>
                  <a:gd name="T19" fmla="*/ 74 h 138"/>
                  <a:gd name="T20" fmla="*/ 70 w 89"/>
                  <a:gd name="T21" fmla="*/ 82 h 138"/>
                  <a:gd name="T22" fmla="*/ 72 w 89"/>
                  <a:gd name="T23" fmla="*/ 80 h 138"/>
                  <a:gd name="T24" fmla="*/ 83 w 89"/>
                  <a:gd name="T25" fmla="*/ 85 h 138"/>
                  <a:gd name="T26" fmla="*/ 88 w 89"/>
                  <a:gd name="T27" fmla="*/ 95 h 138"/>
                  <a:gd name="T28" fmla="*/ 80 w 89"/>
                  <a:gd name="T29" fmla="*/ 85 h 138"/>
                  <a:gd name="T30" fmla="*/ 84 w 89"/>
                  <a:gd name="T31" fmla="*/ 95 h 138"/>
                  <a:gd name="T32" fmla="*/ 76 w 89"/>
                  <a:gd name="T33" fmla="*/ 95 h 138"/>
                  <a:gd name="T34" fmla="*/ 78 w 89"/>
                  <a:gd name="T35" fmla="*/ 90 h 138"/>
                  <a:gd name="T36" fmla="*/ 76 w 89"/>
                  <a:gd name="T37" fmla="*/ 91 h 138"/>
                  <a:gd name="T38" fmla="*/ 78 w 89"/>
                  <a:gd name="T39" fmla="*/ 88 h 138"/>
                  <a:gd name="T40" fmla="*/ 75 w 89"/>
                  <a:gd name="T41" fmla="*/ 90 h 138"/>
                  <a:gd name="T42" fmla="*/ 73 w 89"/>
                  <a:gd name="T43" fmla="*/ 85 h 138"/>
                  <a:gd name="T44" fmla="*/ 76 w 89"/>
                  <a:gd name="T45" fmla="*/ 96 h 138"/>
                  <a:gd name="T46" fmla="*/ 84 w 89"/>
                  <a:gd name="T47" fmla="*/ 95 h 138"/>
                  <a:gd name="T48" fmla="*/ 78 w 89"/>
                  <a:gd name="T49" fmla="*/ 101 h 138"/>
                  <a:gd name="T50" fmla="*/ 80 w 89"/>
                  <a:gd name="T51" fmla="*/ 109 h 138"/>
                  <a:gd name="T52" fmla="*/ 83 w 89"/>
                  <a:gd name="T53" fmla="*/ 112 h 138"/>
                  <a:gd name="T54" fmla="*/ 81 w 89"/>
                  <a:gd name="T55" fmla="*/ 101 h 138"/>
                  <a:gd name="T56" fmla="*/ 84 w 89"/>
                  <a:gd name="T57" fmla="*/ 96 h 138"/>
                  <a:gd name="T58" fmla="*/ 89 w 89"/>
                  <a:gd name="T59" fmla="*/ 98 h 138"/>
                  <a:gd name="T60" fmla="*/ 84 w 89"/>
                  <a:gd name="T61" fmla="*/ 111 h 138"/>
                  <a:gd name="T62" fmla="*/ 89 w 89"/>
                  <a:gd name="T63" fmla="*/ 122 h 138"/>
                  <a:gd name="T64" fmla="*/ 80 w 89"/>
                  <a:gd name="T65" fmla="*/ 138 h 138"/>
                  <a:gd name="T66" fmla="*/ 0 w 89"/>
                  <a:gd name="T67" fmla="*/ 136 h 138"/>
                  <a:gd name="T68" fmla="*/ 2 w 89"/>
                  <a:gd name="T69" fmla="*/ 88 h 138"/>
                  <a:gd name="T70" fmla="*/ 2 w 89"/>
                  <a:gd name="T71" fmla="*/ 83 h 138"/>
                  <a:gd name="T72" fmla="*/ 4 w 89"/>
                  <a:gd name="T73" fmla="*/ 85 h 138"/>
                  <a:gd name="T74" fmla="*/ 7 w 89"/>
                  <a:gd name="T75" fmla="*/ 83 h 138"/>
                  <a:gd name="T76" fmla="*/ 4 w 89"/>
                  <a:gd name="T77" fmla="*/ 80 h 138"/>
                  <a:gd name="T78" fmla="*/ 2 w 89"/>
                  <a:gd name="T79" fmla="*/ 83 h 138"/>
                  <a:gd name="T80" fmla="*/ 2 w 89"/>
                  <a:gd name="T81" fmla="*/ 66 h 138"/>
                  <a:gd name="T82" fmla="*/ 2 w 89"/>
                  <a:gd name="T83" fmla="*/ 64 h 138"/>
                  <a:gd name="T84" fmla="*/ 4 w 89"/>
                  <a:gd name="T85" fmla="*/ 0 h 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9"/>
                  <a:gd name="T130" fmla="*/ 0 h 138"/>
                  <a:gd name="T131" fmla="*/ 89 w 89"/>
                  <a:gd name="T132" fmla="*/ 138 h 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9" h="138">
                    <a:moveTo>
                      <a:pt x="4" y="0"/>
                    </a:moveTo>
                    <a:lnTo>
                      <a:pt x="88" y="2"/>
                    </a:lnTo>
                    <a:lnTo>
                      <a:pt x="89" y="11"/>
                    </a:lnTo>
                    <a:lnTo>
                      <a:pt x="80" y="23"/>
                    </a:lnTo>
                    <a:lnTo>
                      <a:pt x="76" y="40"/>
                    </a:lnTo>
                    <a:lnTo>
                      <a:pt x="67" y="45"/>
                    </a:lnTo>
                    <a:lnTo>
                      <a:pt x="67" y="56"/>
                    </a:lnTo>
                    <a:lnTo>
                      <a:pt x="63" y="59"/>
                    </a:lnTo>
                    <a:lnTo>
                      <a:pt x="63" y="74"/>
                    </a:lnTo>
                    <a:lnTo>
                      <a:pt x="67" y="74"/>
                    </a:lnTo>
                    <a:lnTo>
                      <a:pt x="70" y="82"/>
                    </a:lnTo>
                    <a:lnTo>
                      <a:pt x="72" y="80"/>
                    </a:lnTo>
                    <a:lnTo>
                      <a:pt x="83" y="85"/>
                    </a:lnTo>
                    <a:lnTo>
                      <a:pt x="88" y="95"/>
                    </a:lnTo>
                    <a:lnTo>
                      <a:pt x="80" y="85"/>
                    </a:lnTo>
                    <a:lnTo>
                      <a:pt x="84" y="95"/>
                    </a:lnTo>
                    <a:lnTo>
                      <a:pt x="76" y="95"/>
                    </a:lnTo>
                    <a:lnTo>
                      <a:pt x="78" y="90"/>
                    </a:lnTo>
                    <a:lnTo>
                      <a:pt x="76" y="91"/>
                    </a:lnTo>
                    <a:lnTo>
                      <a:pt x="78" y="88"/>
                    </a:lnTo>
                    <a:lnTo>
                      <a:pt x="75" y="90"/>
                    </a:lnTo>
                    <a:lnTo>
                      <a:pt x="73" y="85"/>
                    </a:lnTo>
                    <a:lnTo>
                      <a:pt x="76" y="96"/>
                    </a:lnTo>
                    <a:lnTo>
                      <a:pt x="84" y="95"/>
                    </a:lnTo>
                    <a:lnTo>
                      <a:pt x="78" y="101"/>
                    </a:lnTo>
                    <a:lnTo>
                      <a:pt x="80" y="109"/>
                    </a:lnTo>
                    <a:lnTo>
                      <a:pt x="83" y="112"/>
                    </a:lnTo>
                    <a:lnTo>
                      <a:pt x="81" y="101"/>
                    </a:lnTo>
                    <a:lnTo>
                      <a:pt x="84" y="96"/>
                    </a:lnTo>
                    <a:lnTo>
                      <a:pt x="89" y="98"/>
                    </a:lnTo>
                    <a:lnTo>
                      <a:pt x="84" y="111"/>
                    </a:lnTo>
                    <a:lnTo>
                      <a:pt x="89" y="122"/>
                    </a:lnTo>
                    <a:lnTo>
                      <a:pt x="80" y="138"/>
                    </a:lnTo>
                    <a:lnTo>
                      <a:pt x="0" y="136"/>
                    </a:lnTo>
                    <a:lnTo>
                      <a:pt x="2" y="88"/>
                    </a:lnTo>
                    <a:lnTo>
                      <a:pt x="2" y="83"/>
                    </a:lnTo>
                    <a:lnTo>
                      <a:pt x="4" y="85"/>
                    </a:lnTo>
                    <a:lnTo>
                      <a:pt x="7" y="83"/>
                    </a:lnTo>
                    <a:lnTo>
                      <a:pt x="4" y="80"/>
                    </a:lnTo>
                    <a:lnTo>
                      <a:pt x="2" y="83"/>
                    </a:lnTo>
                    <a:lnTo>
                      <a:pt x="2" y="66"/>
                    </a:lnTo>
                    <a:lnTo>
                      <a:pt x="2" y="64"/>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881" name="Freeform 67"/>
              <p:cNvSpPr>
                <a:spLocks/>
              </p:cNvSpPr>
              <p:nvPr/>
            </p:nvSpPr>
            <p:spPr bwMode="auto">
              <a:xfrm>
                <a:off x="3071" y="835"/>
                <a:ext cx="89" cy="138"/>
              </a:xfrm>
              <a:custGeom>
                <a:avLst/>
                <a:gdLst>
                  <a:gd name="T0" fmla="*/ 4 w 89"/>
                  <a:gd name="T1" fmla="*/ 0 h 138"/>
                  <a:gd name="T2" fmla="*/ 88 w 89"/>
                  <a:gd name="T3" fmla="*/ 2 h 138"/>
                  <a:gd name="T4" fmla="*/ 89 w 89"/>
                  <a:gd name="T5" fmla="*/ 11 h 138"/>
                  <a:gd name="T6" fmla="*/ 80 w 89"/>
                  <a:gd name="T7" fmla="*/ 23 h 138"/>
                  <a:gd name="T8" fmla="*/ 76 w 89"/>
                  <a:gd name="T9" fmla="*/ 40 h 138"/>
                  <a:gd name="T10" fmla="*/ 67 w 89"/>
                  <a:gd name="T11" fmla="*/ 45 h 138"/>
                  <a:gd name="T12" fmla="*/ 67 w 89"/>
                  <a:gd name="T13" fmla="*/ 56 h 138"/>
                  <a:gd name="T14" fmla="*/ 63 w 89"/>
                  <a:gd name="T15" fmla="*/ 59 h 138"/>
                  <a:gd name="T16" fmla="*/ 63 w 89"/>
                  <a:gd name="T17" fmla="*/ 74 h 138"/>
                  <a:gd name="T18" fmla="*/ 67 w 89"/>
                  <a:gd name="T19" fmla="*/ 74 h 138"/>
                  <a:gd name="T20" fmla="*/ 70 w 89"/>
                  <a:gd name="T21" fmla="*/ 82 h 138"/>
                  <a:gd name="T22" fmla="*/ 72 w 89"/>
                  <a:gd name="T23" fmla="*/ 80 h 138"/>
                  <a:gd name="T24" fmla="*/ 83 w 89"/>
                  <a:gd name="T25" fmla="*/ 85 h 138"/>
                  <a:gd name="T26" fmla="*/ 88 w 89"/>
                  <a:gd name="T27" fmla="*/ 95 h 138"/>
                  <a:gd name="T28" fmla="*/ 80 w 89"/>
                  <a:gd name="T29" fmla="*/ 85 h 138"/>
                  <a:gd name="T30" fmla="*/ 84 w 89"/>
                  <a:gd name="T31" fmla="*/ 95 h 138"/>
                  <a:gd name="T32" fmla="*/ 76 w 89"/>
                  <a:gd name="T33" fmla="*/ 95 h 138"/>
                  <a:gd name="T34" fmla="*/ 78 w 89"/>
                  <a:gd name="T35" fmla="*/ 90 h 138"/>
                  <a:gd name="T36" fmla="*/ 76 w 89"/>
                  <a:gd name="T37" fmla="*/ 91 h 138"/>
                  <a:gd name="T38" fmla="*/ 78 w 89"/>
                  <a:gd name="T39" fmla="*/ 88 h 138"/>
                  <a:gd name="T40" fmla="*/ 75 w 89"/>
                  <a:gd name="T41" fmla="*/ 90 h 138"/>
                  <a:gd name="T42" fmla="*/ 73 w 89"/>
                  <a:gd name="T43" fmla="*/ 85 h 138"/>
                  <a:gd name="T44" fmla="*/ 76 w 89"/>
                  <a:gd name="T45" fmla="*/ 96 h 138"/>
                  <a:gd name="T46" fmla="*/ 84 w 89"/>
                  <a:gd name="T47" fmla="*/ 95 h 138"/>
                  <a:gd name="T48" fmla="*/ 78 w 89"/>
                  <a:gd name="T49" fmla="*/ 101 h 138"/>
                  <a:gd name="T50" fmla="*/ 80 w 89"/>
                  <a:gd name="T51" fmla="*/ 109 h 138"/>
                  <a:gd name="T52" fmla="*/ 83 w 89"/>
                  <a:gd name="T53" fmla="*/ 112 h 138"/>
                  <a:gd name="T54" fmla="*/ 81 w 89"/>
                  <a:gd name="T55" fmla="*/ 101 h 138"/>
                  <a:gd name="T56" fmla="*/ 84 w 89"/>
                  <a:gd name="T57" fmla="*/ 96 h 138"/>
                  <a:gd name="T58" fmla="*/ 89 w 89"/>
                  <a:gd name="T59" fmla="*/ 98 h 138"/>
                  <a:gd name="T60" fmla="*/ 84 w 89"/>
                  <a:gd name="T61" fmla="*/ 111 h 138"/>
                  <a:gd name="T62" fmla="*/ 89 w 89"/>
                  <a:gd name="T63" fmla="*/ 122 h 138"/>
                  <a:gd name="T64" fmla="*/ 80 w 89"/>
                  <a:gd name="T65" fmla="*/ 138 h 138"/>
                  <a:gd name="T66" fmla="*/ 0 w 89"/>
                  <a:gd name="T67" fmla="*/ 136 h 138"/>
                  <a:gd name="T68" fmla="*/ 2 w 89"/>
                  <a:gd name="T69" fmla="*/ 88 h 138"/>
                  <a:gd name="T70" fmla="*/ 2 w 89"/>
                  <a:gd name="T71" fmla="*/ 83 h 138"/>
                  <a:gd name="T72" fmla="*/ 4 w 89"/>
                  <a:gd name="T73" fmla="*/ 85 h 138"/>
                  <a:gd name="T74" fmla="*/ 7 w 89"/>
                  <a:gd name="T75" fmla="*/ 83 h 138"/>
                  <a:gd name="T76" fmla="*/ 4 w 89"/>
                  <a:gd name="T77" fmla="*/ 80 h 138"/>
                  <a:gd name="T78" fmla="*/ 2 w 89"/>
                  <a:gd name="T79" fmla="*/ 83 h 138"/>
                  <a:gd name="T80" fmla="*/ 2 w 89"/>
                  <a:gd name="T81" fmla="*/ 66 h 138"/>
                  <a:gd name="T82" fmla="*/ 2 w 89"/>
                  <a:gd name="T83" fmla="*/ 64 h 138"/>
                  <a:gd name="T84" fmla="*/ 4 w 89"/>
                  <a:gd name="T85" fmla="*/ 0 h 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9"/>
                  <a:gd name="T130" fmla="*/ 0 h 138"/>
                  <a:gd name="T131" fmla="*/ 89 w 89"/>
                  <a:gd name="T132" fmla="*/ 138 h 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9" h="138">
                    <a:moveTo>
                      <a:pt x="4" y="0"/>
                    </a:moveTo>
                    <a:lnTo>
                      <a:pt x="88" y="2"/>
                    </a:lnTo>
                    <a:lnTo>
                      <a:pt x="89" y="11"/>
                    </a:lnTo>
                    <a:lnTo>
                      <a:pt x="80" y="23"/>
                    </a:lnTo>
                    <a:lnTo>
                      <a:pt x="76" y="40"/>
                    </a:lnTo>
                    <a:lnTo>
                      <a:pt x="67" y="45"/>
                    </a:lnTo>
                    <a:lnTo>
                      <a:pt x="67" y="56"/>
                    </a:lnTo>
                    <a:lnTo>
                      <a:pt x="63" y="59"/>
                    </a:lnTo>
                    <a:lnTo>
                      <a:pt x="63" y="74"/>
                    </a:lnTo>
                    <a:lnTo>
                      <a:pt x="67" y="74"/>
                    </a:lnTo>
                    <a:lnTo>
                      <a:pt x="70" y="82"/>
                    </a:lnTo>
                    <a:lnTo>
                      <a:pt x="72" y="80"/>
                    </a:lnTo>
                    <a:lnTo>
                      <a:pt x="83" y="85"/>
                    </a:lnTo>
                    <a:lnTo>
                      <a:pt x="88" y="95"/>
                    </a:lnTo>
                    <a:lnTo>
                      <a:pt x="80" y="85"/>
                    </a:lnTo>
                    <a:lnTo>
                      <a:pt x="84" y="95"/>
                    </a:lnTo>
                    <a:lnTo>
                      <a:pt x="76" y="95"/>
                    </a:lnTo>
                    <a:lnTo>
                      <a:pt x="78" y="90"/>
                    </a:lnTo>
                    <a:lnTo>
                      <a:pt x="76" y="91"/>
                    </a:lnTo>
                    <a:lnTo>
                      <a:pt x="78" y="88"/>
                    </a:lnTo>
                    <a:lnTo>
                      <a:pt x="75" y="90"/>
                    </a:lnTo>
                    <a:lnTo>
                      <a:pt x="73" y="85"/>
                    </a:lnTo>
                    <a:lnTo>
                      <a:pt x="76" y="96"/>
                    </a:lnTo>
                    <a:lnTo>
                      <a:pt x="84" y="95"/>
                    </a:lnTo>
                    <a:lnTo>
                      <a:pt x="78" y="101"/>
                    </a:lnTo>
                    <a:lnTo>
                      <a:pt x="80" y="109"/>
                    </a:lnTo>
                    <a:lnTo>
                      <a:pt x="83" y="112"/>
                    </a:lnTo>
                    <a:lnTo>
                      <a:pt x="81" y="101"/>
                    </a:lnTo>
                    <a:lnTo>
                      <a:pt x="84" y="96"/>
                    </a:lnTo>
                    <a:lnTo>
                      <a:pt x="89" y="98"/>
                    </a:lnTo>
                    <a:lnTo>
                      <a:pt x="84" y="111"/>
                    </a:lnTo>
                    <a:lnTo>
                      <a:pt x="89" y="122"/>
                    </a:lnTo>
                    <a:lnTo>
                      <a:pt x="80" y="138"/>
                    </a:lnTo>
                    <a:lnTo>
                      <a:pt x="0" y="136"/>
                    </a:lnTo>
                    <a:lnTo>
                      <a:pt x="2" y="88"/>
                    </a:lnTo>
                    <a:lnTo>
                      <a:pt x="2" y="83"/>
                    </a:lnTo>
                    <a:lnTo>
                      <a:pt x="4" y="85"/>
                    </a:lnTo>
                    <a:lnTo>
                      <a:pt x="7" y="83"/>
                    </a:lnTo>
                    <a:lnTo>
                      <a:pt x="4" y="80"/>
                    </a:lnTo>
                    <a:lnTo>
                      <a:pt x="2" y="83"/>
                    </a:lnTo>
                    <a:lnTo>
                      <a:pt x="2" y="66"/>
                    </a:lnTo>
                    <a:lnTo>
                      <a:pt x="2" y="64"/>
                    </a:lnTo>
                    <a:lnTo>
                      <a:pt x="4" y="0"/>
                    </a:lnTo>
                  </a:path>
                </a:pathLst>
              </a:custGeom>
              <a:noFill/>
              <a:ln w="9525">
                <a:noFill/>
                <a:round/>
                <a:headEnd/>
                <a:tailEnd/>
              </a:ln>
            </p:spPr>
            <p:txBody>
              <a:bodyPr/>
              <a:lstStyle/>
              <a:p>
                <a:pPr algn="ctr" eaLnBrk="0" hangingPunct="0"/>
                <a:endParaRPr lang="en-US" dirty="0"/>
              </a:p>
            </p:txBody>
          </p:sp>
          <p:sp>
            <p:nvSpPr>
              <p:cNvPr id="4882" name="Freeform 68"/>
              <p:cNvSpPr>
                <a:spLocks/>
              </p:cNvSpPr>
              <p:nvPr/>
            </p:nvSpPr>
            <p:spPr bwMode="auto">
              <a:xfrm>
                <a:off x="3253" y="837"/>
                <a:ext cx="302" cy="205"/>
              </a:xfrm>
              <a:custGeom>
                <a:avLst/>
                <a:gdLst>
                  <a:gd name="T0" fmla="*/ 134 w 302"/>
                  <a:gd name="T1" fmla="*/ 0 h 205"/>
                  <a:gd name="T2" fmla="*/ 244 w 302"/>
                  <a:gd name="T3" fmla="*/ 13 h 205"/>
                  <a:gd name="T4" fmla="*/ 252 w 302"/>
                  <a:gd name="T5" fmla="*/ 30 h 205"/>
                  <a:gd name="T6" fmla="*/ 257 w 302"/>
                  <a:gd name="T7" fmla="*/ 35 h 205"/>
                  <a:gd name="T8" fmla="*/ 252 w 302"/>
                  <a:gd name="T9" fmla="*/ 35 h 205"/>
                  <a:gd name="T10" fmla="*/ 268 w 302"/>
                  <a:gd name="T11" fmla="*/ 62 h 205"/>
                  <a:gd name="T12" fmla="*/ 270 w 302"/>
                  <a:gd name="T13" fmla="*/ 73 h 205"/>
                  <a:gd name="T14" fmla="*/ 268 w 302"/>
                  <a:gd name="T15" fmla="*/ 80 h 205"/>
                  <a:gd name="T16" fmla="*/ 270 w 302"/>
                  <a:gd name="T17" fmla="*/ 91 h 205"/>
                  <a:gd name="T18" fmla="*/ 265 w 302"/>
                  <a:gd name="T19" fmla="*/ 99 h 205"/>
                  <a:gd name="T20" fmla="*/ 268 w 302"/>
                  <a:gd name="T21" fmla="*/ 101 h 205"/>
                  <a:gd name="T22" fmla="*/ 265 w 302"/>
                  <a:gd name="T23" fmla="*/ 97 h 205"/>
                  <a:gd name="T24" fmla="*/ 270 w 302"/>
                  <a:gd name="T25" fmla="*/ 93 h 205"/>
                  <a:gd name="T26" fmla="*/ 270 w 302"/>
                  <a:gd name="T27" fmla="*/ 97 h 205"/>
                  <a:gd name="T28" fmla="*/ 268 w 302"/>
                  <a:gd name="T29" fmla="*/ 101 h 205"/>
                  <a:gd name="T30" fmla="*/ 271 w 302"/>
                  <a:gd name="T31" fmla="*/ 118 h 205"/>
                  <a:gd name="T32" fmla="*/ 276 w 302"/>
                  <a:gd name="T33" fmla="*/ 120 h 205"/>
                  <a:gd name="T34" fmla="*/ 299 w 302"/>
                  <a:gd name="T35" fmla="*/ 137 h 205"/>
                  <a:gd name="T36" fmla="*/ 291 w 302"/>
                  <a:gd name="T37" fmla="*/ 157 h 205"/>
                  <a:gd name="T38" fmla="*/ 271 w 302"/>
                  <a:gd name="T39" fmla="*/ 185 h 205"/>
                  <a:gd name="T40" fmla="*/ 173 w 302"/>
                  <a:gd name="T41" fmla="*/ 205 h 205"/>
                  <a:gd name="T42" fmla="*/ 66 w 302"/>
                  <a:gd name="T43" fmla="*/ 201 h 205"/>
                  <a:gd name="T44" fmla="*/ 66 w 302"/>
                  <a:gd name="T45" fmla="*/ 161 h 205"/>
                  <a:gd name="T46" fmla="*/ 66 w 302"/>
                  <a:gd name="T47" fmla="*/ 158 h 205"/>
                  <a:gd name="T48" fmla="*/ 66 w 302"/>
                  <a:gd name="T49" fmla="*/ 157 h 205"/>
                  <a:gd name="T50" fmla="*/ 66 w 302"/>
                  <a:gd name="T51" fmla="*/ 142 h 205"/>
                  <a:gd name="T52" fmla="*/ 67 w 302"/>
                  <a:gd name="T53" fmla="*/ 134 h 205"/>
                  <a:gd name="T54" fmla="*/ 69 w 302"/>
                  <a:gd name="T55" fmla="*/ 131 h 205"/>
                  <a:gd name="T56" fmla="*/ 67 w 302"/>
                  <a:gd name="T57" fmla="*/ 129 h 205"/>
                  <a:gd name="T58" fmla="*/ 67 w 302"/>
                  <a:gd name="T59" fmla="*/ 128 h 205"/>
                  <a:gd name="T60" fmla="*/ 64 w 302"/>
                  <a:gd name="T61" fmla="*/ 99 h 205"/>
                  <a:gd name="T62" fmla="*/ 46 w 302"/>
                  <a:gd name="T63" fmla="*/ 99 h 205"/>
                  <a:gd name="T64" fmla="*/ 46 w 302"/>
                  <a:gd name="T65" fmla="*/ 80 h 205"/>
                  <a:gd name="T66" fmla="*/ 34 w 302"/>
                  <a:gd name="T67" fmla="*/ 77 h 205"/>
                  <a:gd name="T68" fmla="*/ 22 w 302"/>
                  <a:gd name="T69" fmla="*/ 77 h 205"/>
                  <a:gd name="T70" fmla="*/ 9 w 302"/>
                  <a:gd name="T71" fmla="*/ 45 h 205"/>
                  <a:gd name="T72" fmla="*/ 29 w 302"/>
                  <a:gd name="T73" fmla="*/ 25 h 205"/>
                  <a:gd name="T74" fmla="*/ 30 w 302"/>
                  <a:gd name="T75" fmla="*/ 9 h 2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2"/>
                  <a:gd name="T115" fmla="*/ 0 h 205"/>
                  <a:gd name="T116" fmla="*/ 302 w 302"/>
                  <a:gd name="T117" fmla="*/ 205 h 2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2" h="205">
                    <a:moveTo>
                      <a:pt x="42" y="0"/>
                    </a:moveTo>
                    <a:lnTo>
                      <a:pt x="134" y="0"/>
                    </a:lnTo>
                    <a:lnTo>
                      <a:pt x="244" y="0"/>
                    </a:lnTo>
                    <a:lnTo>
                      <a:pt x="244" y="13"/>
                    </a:lnTo>
                    <a:lnTo>
                      <a:pt x="252" y="16"/>
                    </a:lnTo>
                    <a:lnTo>
                      <a:pt x="252" y="30"/>
                    </a:lnTo>
                    <a:lnTo>
                      <a:pt x="265" y="48"/>
                    </a:lnTo>
                    <a:lnTo>
                      <a:pt x="257" y="35"/>
                    </a:lnTo>
                    <a:lnTo>
                      <a:pt x="250" y="30"/>
                    </a:lnTo>
                    <a:lnTo>
                      <a:pt x="252" y="35"/>
                    </a:lnTo>
                    <a:lnTo>
                      <a:pt x="270" y="56"/>
                    </a:lnTo>
                    <a:lnTo>
                      <a:pt x="268" y="62"/>
                    </a:lnTo>
                    <a:lnTo>
                      <a:pt x="265" y="57"/>
                    </a:lnTo>
                    <a:lnTo>
                      <a:pt x="270" y="73"/>
                    </a:lnTo>
                    <a:lnTo>
                      <a:pt x="263" y="80"/>
                    </a:lnTo>
                    <a:lnTo>
                      <a:pt x="268" y="80"/>
                    </a:lnTo>
                    <a:lnTo>
                      <a:pt x="268" y="77"/>
                    </a:lnTo>
                    <a:lnTo>
                      <a:pt x="270" y="91"/>
                    </a:lnTo>
                    <a:lnTo>
                      <a:pt x="263" y="94"/>
                    </a:lnTo>
                    <a:lnTo>
                      <a:pt x="265" y="99"/>
                    </a:lnTo>
                    <a:lnTo>
                      <a:pt x="268" y="97"/>
                    </a:lnTo>
                    <a:lnTo>
                      <a:pt x="268" y="101"/>
                    </a:lnTo>
                    <a:lnTo>
                      <a:pt x="268" y="94"/>
                    </a:lnTo>
                    <a:lnTo>
                      <a:pt x="265" y="97"/>
                    </a:lnTo>
                    <a:lnTo>
                      <a:pt x="265" y="94"/>
                    </a:lnTo>
                    <a:lnTo>
                      <a:pt x="270" y="93"/>
                    </a:lnTo>
                    <a:lnTo>
                      <a:pt x="266" y="94"/>
                    </a:lnTo>
                    <a:lnTo>
                      <a:pt x="270" y="97"/>
                    </a:lnTo>
                    <a:lnTo>
                      <a:pt x="270" y="104"/>
                    </a:lnTo>
                    <a:lnTo>
                      <a:pt x="268" y="101"/>
                    </a:lnTo>
                    <a:lnTo>
                      <a:pt x="270" y="117"/>
                    </a:lnTo>
                    <a:lnTo>
                      <a:pt x="271" y="118"/>
                    </a:lnTo>
                    <a:lnTo>
                      <a:pt x="270" y="118"/>
                    </a:lnTo>
                    <a:lnTo>
                      <a:pt x="276" y="120"/>
                    </a:lnTo>
                    <a:lnTo>
                      <a:pt x="283" y="129"/>
                    </a:lnTo>
                    <a:lnTo>
                      <a:pt x="299" y="137"/>
                    </a:lnTo>
                    <a:lnTo>
                      <a:pt x="302" y="142"/>
                    </a:lnTo>
                    <a:lnTo>
                      <a:pt x="291" y="157"/>
                    </a:lnTo>
                    <a:lnTo>
                      <a:pt x="283" y="177"/>
                    </a:lnTo>
                    <a:lnTo>
                      <a:pt x="271" y="185"/>
                    </a:lnTo>
                    <a:lnTo>
                      <a:pt x="176" y="184"/>
                    </a:lnTo>
                    <a:lnTo>
                      <a:pt x="173" y="205"/>
                    </a:lnTo>
                    <a:lnTo>
                      <a:pt x="85" y="201"/>
                    </a:lnTo>
                    <a:lnTo>
                      <a:pt x="66" y="201"/>
                    </a:lnTo>
                    <a:lnTo>
                      <a:pt x="66" y="166"/>
                    </a:lnTo>
                    <a:lnTo>
                      <a:pt x="66" y="161"/>
                    </a:lnTo>
                    <a:lnTo>
                      <a:pt x="66" y="160"/>
                    </a:lnTo>
                    <a:lnTo>
                      <a:pt x="66" y="158"/>
                    </a:lnTo>
                    <a:lnTo>
                      <a:pt x="69" y="155"/>
                    </a:lnTo>
                    <a:lnTo>
                      <a:pt x="66" y="157"/>
                    </a:lnTo>
                    <a:lnTo>
                      <a:pt x="66" y="142"/>
                    </a:lnTo>
                    <a:lnTo>
                      <a:pt x="67" y="136"/>
                    </a:lnTo>
                    <a:lnTo>
                      <a:pt x="67" y="134"/>
                    </a:lnTo>
                    <a:lnTo>
                      <a:pt x="67" y="131"/>
                    </a:lnTo>
                    <a:lnTo>
                      <a:pt x="69" y="131"/>
                    </a:lnTo>
                    <a:lnTo>
                      <a:pt x="67" y="129"/>
                    </a:lnTo>
                    <a:lnTo>
                      <a:pt x="67" y="128"/>
                    </a:lnTo>
                    <a:lnTo>
                      <a:pt x="67" y="99"/>
                    </a:lnTo>
                    <a:lnTo>
                      <a:pt x="64" y="99"/>
                    </a:lnTo>
                    <a:lnTo>
                      <a:pt x="63" y="99"/>
                    </a:lnTo>
                    <a:lnTo>
                      <a:pt x="46" y="99"/>
                    </a:lnTo>
                    <a:lnTo>
                      <a:pt x="46" y="85"/>
                    </a:lnTo>
                    <a:lnTo>
                      <a:pt x="46" y="80"/>
                    </a:lnTo>
                    <a:lnTo>
                      <a:pt x="48" y="78"/>
                    </a:lnTo>
                    <a:lnTo>
                      <a:pt x="34" y="77"/>
                    </a:lnTo>
                    <a:lnTo>
                      <a:pt x="25" y="75"/>
                    </a:lnTo>
                    <a:lnTo>
                      <a:pt x="22" y="77"/>
                    </a:lnTo>
                    <a:lnTo>
                      <a:pt x="0" y="77"/>
                    </a:lnTo>
                    <a:lnTo>
                      <a:pt x="9" y="45"/>
                    </a:lnTo>
                    <a:lnTo>
                      <a:pt x="21" y="30"/>
                    </a:lnTo>
                    <a:lnTo>
                      <a:pt x="29" y="25"/>
                    </a:lnTo>
                    <a:lnTo>
                      <a:pt x="29" y="14"/>
                    </a:lnTo>
                    <a:lnTo>
                      <a:pt x="30" y="9"/>
                    </a:lnTo>
                    <a:lnTo>
                      <a:pt x="42" y="0"/>
                    </a:lnTo>
                    <a:close/>
                  </a:path>
                </a:pathLst>
              </a:custGeom>
              <a:solidFill>
                <a:srgbClr val="FEE0C2"/>
              </a:solidFill>
              <a:ln w="9525">
                <a:noFill/>
                <a:round/>
                <a:headEnd/>
                <a:tailEnd/>
              </a:ln>
            </p:spPr>
            <p:txBody>
              <a:bodyPr/>
              <a:lstStyle/>
              <a:p>
                <a:pPr algn="ctr" eaLnBrk="0" hangingPunct="0"/>
                <a:endParaRPr lang="en-US" dirty="0"/>
              </a:p>
            </p:txBody>
          </p:sp>
          <p:sp>
            <p:nvSpPr>
              <p:cNvPr id="4883" name="Freeform 69"/>
              <p:cNvSpPr>
                <a:spLocks/>
              </p:cNvSpPr>
              <p:nvPr/>
            </p:nvSpPr>
            <p:spPr bwMode="auto">
              <a:xfrm>
                <a:off x="3253" y="837"/>
                <a:ext cx="302" cy="205"/>
              </a:xfrm>
              <a:custGeom>
                <a:avLst/>
                <a:gdLst>
                  <a:gd name="T0" fmla="*/ 134 w 302"/>
                  <a:gd name="T1" fmla="*/ 0 h 205"/>
                  <a:gd name="T2" fmla="*/ 244 w 302"/>
                  <a:gd name="T3" fmla="*/ 13 h 205"/>
                  <a:gd name="T4" fmla="*/ 252 w 302"/>
                  <a:gd name="T5" fmla="*/ 30 h 205"/>
                  <a:gd name="T6" fmla="*/ 257 w 302"/>
                  <a:gd name="T7" fmla="*/ 35 h 205"/>
                  <a:gd name="T8" fmla="*/ 252 w 302"/>
                  <a:gd name="T9" fmla="*/ 35 h 205"/>
                  <a:gd name="T10" fmla="*/ 268 w 302"/>
                  <a:gd name="T11" fmla="*/ 62 h 205"/>
                  <a:gd name="T12" fmla="*/ 270 w 302"/>
                  <a:gd name="T13" fmla="*/ 73 h 205"/>
                  <a:gd name="T14" fmla="*/ 268 w 302"/>
                  <a:gd name="T15" fmla="*/ 80 h 205"/>
                  <a:gd name="T16" fmla="*/ 270 w 302"/>
                  <a:gd name="T17" fmla="*/ 91 h 205"/>
                  <a:gd name="T18" fmla="*/ 265 w 302"/>
                  <a:gd name="T19" fmla="*/ 99 h 205"/>
                  <a:gd name="T20" fmla="*/ 268 w 302"/>
                  <a:gd name="T21" fmla="*/ 101 h 205"/>
                  <a:gd name="T22" fmla="*/ 265 w 302"/>
                  <a:gd name="T23" fmla="*/ 97 h 205"/>
                  <a:gd name="T24" fmla="*/ 270 w 302"/>
                  <a:gd name="T25" fmla="*/ 93 h 205"/>
                  <a:gd name="T26" fmla="*/ 270 w 302"/>
                  <a:gd name="T27" fmla="*/ 97 h 205"/>
                  <a:gd name="T28" fmla="*/ 268 w 302"/>
                  <a:gd name="T29" fmla="*/ 101 h 205"/>
                  <a:gd name="T30" fmla="*/ 271 w 302"/>
                  <a:gd name="T31" fmla="*/ 118 h 205"/>
                  <a:gd name="T32" fmla="*/ 276 w 302"/>
                  <a:gd name="T33" fmla="*/ 120 h 205"/>
                  <a:gd name="T34" fmla="*/ 299 w 302"/>
                  <a:gd name="T35" fmla="*/ 137 h 205"/>
                  <a:gd name="T36" fmla="*/ 291 w 302"/>
                  <a:gd name="T37" fmla="*/ 157 h 205"/>
                  <a:gd name="T38" fmla="*/ 271 w 302"/>
                  <a:gd name="T39" fmla="*/ 185 h 205"/>
                  <a:gd name="T40" fmla="*/ 173 w 302"/>
                  <a:gd name="T41" fmla="*/ 205 h 205"/>
                  <a:gd name="T42" fmla="*/ 66 w 302"/>
                  <a:gd name="T43" fmla="*/ 201 h 205"/>
                  <a:gd name="T44" fmla="*/ 66 w 302"/>
                  <a:gd name="T45" fmla="*/ 161 h 205"/>
                  <a:gd name="T46" fmla="*/ 66 w 302"/>
                  <a:gd name="T47" fmla="*/ 158 h 205"/>
                  <a:gd name="T48" fmla="*/ 66 w 302"/>
                  <a:gd name="T49" fmla="*/ 157 h 205"/>
                  <a:gd name="T50" fmla="*/ 66 w 302"/>
                  <a:gd name="T51" fmla="*/ 142 h 205"/>
                  <a:gd name="T52" fmla="*/ 67 w 302"/>
                  <a:gd name="T53" fmla="*/ 134 h 205"/>
                  <a:gd name="T54" fmla="*/ 69 w 302"/>
                  <a:gd name="T55" fmla="*/ 131 h 205"/>
                  <a:gd name="T56" fmla="*/ 67 w 302"/>
                  <a:gd name="T57" fmla="*/ 129 h 205"/>
                  <a:gd name="T58" fmla="*/ 67 w 302"/>
                  <a:gd name="T59" fmla="*/ 128 h 205"/>
                  <a:gd name="T60" fmla="*/ 64 w 302"/>
                  <a:gd name="T61" fmla="*/ 99 h 205"/>
                  <a:gd name="T62" fmla="*/ 46 w 302"/>
                  <a:gd name="T63" fmla="*/ 99 h 205"/>
                  <a:gd name="T64" fmla="*/ 46 w 302"/>
                  <a:gd name="T65" fmla="*/ 80 h 205"/>
                  <a:gd name="T66" fmla="*/ 34 w 302"/>
                  <a:gd name="T67" fmla="*/ 77 h 205"/>
                  <a:gd name="T68" fmla="*/ 22 w 302"/>
                  <a:gd name="T69" fmla="*/ 77 h 205"/>
                  <a:gd name="T70" fmla="*/ 9 w 302"/>
                  <a:gd name="T71" fmla="*/ 45 h 205"/>
                  <a:gd name="T72" fmla="*/ 29 w 302"/>
                  <a:gd name="T73" fmla="*/ 25 h 205"/>
                  <a:gd name="T74" fmla="*/ 30 w 302"/>
                  <a:gd name="T75" fmla="*/ 9 h 2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2"/>
                  <a:gd name="T115" fmla="*/ 0 h 205"/>
                  <a:gd name="T116" fmla="*/ 302 w 302"/>
                  <a:gd name="T117" fmla="*/ 205 h 2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2" h="205">
                    <a:moveTo>
                      <a:pt x="42" y="0"/>
                    </a:moveTo>
                    <a:lnTo>
                      <a:pt x="134" y="0"/>
                    </a:lnTo>
                    <a:lnTo>
                      <a:pt x="244" y="0"/>
                    </a:lnTo>
                    <a:lnTo>
                      <a:pt x="244" y="13"/>
                    </a:lnTo>
                    <a:lnTo>
                      <a:pt x="252" y="16"/>
                    </a:lnTo>
                    <a:lnTo>
                      <a:pt x="252" y="30"/>
                    </a:lnTo>
                    <a:lnTo>
                      <a:pt x="265" y="48"/>
                    </a:lnTo>
                    <a:lnTo>
                      <a:pt x="257" y="35"/>
                    </a:lnTo>
                    <a:lnTo>
                      <a:pt x="250" y="30"/>
                    </a:lnTo>
                    <a:lnTo>
                      <a:pt x="252" y="35"/>
                    </a:lnTo>
                    <a:lnTo>
                      <a:pt x="270" y="56"/>
                    </a:lnTo>
                    <a:lnTo>
                      <a:pt x="268" y="62"/>
                    </a:lnTo>
                    <a:lnTo>
                      <a:pt x="265" y="57"/>
                    </a:lnTo>
                    <a:lnTo>
                      <a:pt x="270" y="73"/>
                    </a:lnTo>
                    <a:lnTo>
                      <a:pt x="263" y="80"/>
                    </a:lnTo>
                    <a:lnTo>
                      <a:pt x="268" y="80"/>
                    </a:lnTo>
                    <a:lnTo>
                      <a:pt x="268" y="77"/>
                    </a:lnTo>
                    <a:lnTo>
                      <a:pt x="270" y="91"/>
                    </a:lnTo>
                    <a:lnTo>
                      <a:pt x="263" y="94"/>
                    </a:lnTo>
                    <a:lnTo>
                      <a:pt x="265" y="99"/>
                    </a:lnTo>
                    <a:lnTo>
                      <a:pt x="268" y="97"/>
                    </a:lnTo>
                    <a:lnTo>
                      <a:pt x="268" y="101"/>
                    </a:lnTo>
                    <a:lnTo>
                      <a:pt x="268" y="94"/>
                    </a:lnTo>
                    <a:lnTo>
                      <a:pt x="265" y="97"/>
                    </a:lnTo>
                    <a:lnTo>
                      <a:pt x="265" y="94"/>
                    </a:lnTo>
                    <a:lnTo>
                      <a:pt x="270" y="93"/>
                    </a:lnTo>
                    <a:lnTo>
                      <a:pt x="266" y="94"/>
                    </a:lnTo>
                    <a:lnTo>
                      <a:pt x="270" y="97"/>
                    </a:lnTo>
                    <a:lnTo>
                      <a:pt x="270" y="104"/>
                    </a:lnTo>
                    <a:lnTo>
                      <a:pt x="268" y="101"/>
                    </a:lnTo>
                    <a:lnTo>
                      <a:pt x="270" y="117"/>
                    </a:lnTo>
                    <a:lnTo>
                      <a:pt x="271" y="118"/>
                    </a:lnTo>
                    <a:lnTo>
                      <a:pt x="270" y="118"/>
                    </a:lnTo>
                    <a:lnTo>
                      <a:pt x="276" y="120"/>
                    </a:lnTo>
                    <a:lnTo>
                      <a:pt x="283" y="129"/>
                    </a:lnTo>
                    <a:lnTo>
                      <a:pt x="299" y="137"/>
                    </a:lnTo>
                    <a:lnTo>
                      <a:pt x="302" y="142"/>
                    </a:lnTo>
                    <a:lnTo>
                      <a:pt x="291" y="157"/>
                    </a:lnTo>
                    <a:lnTo>
                      <a:pt x="283" y="177"/>
                    </a:lnTo>
                    <a:lnTo>
                      <a:pt x="271" y="185"/>
                    </a:lnTo>
                    <a:lnTo>
                      <a:pt x="176" y="184"/>
                    </a:lnTo>
                    <a:lnTo>
                      <a:pt x="173" y="205"/>
                    </a:lnTo>
                    <a:lnTo>
                      <a:pt x="85" y="201"/>
                    </a:lnTo>
                    <a:lnTo>
                      <a:pt x="66" y="201"/>
                    </a:lnTo>
                    <a:lnTo>
                      <a:pt x="66" y="166"/>
                    </a:lnTo>
                    <a:lnTo>
                      <a:pt x="66" y="161"/>
                    </a:lnTo>
                    <a:lnTo>
                      <a:pt x="66" y="160"/>
                    </a:lnTo>
                    <a:lnTo>
                      <a:pt x="66" y="158"/>
                    </a:lnTo>
                    <a:lnTo>
                      <a:pt x="69" y="155"/>
                    </a:lnTo>
                    <a:lnTo>
                      <a:pt x="66" y="157"/>
                    </a:lnTo>
                    <a:lnTo>
                      <a:pt x="66" y="142"/>
                    </a:lnTo>
                    <a:lnTo>
                      <a:pt x="67" y="136"/>
                    </a:lnTo>
                    <a:lnTo>
                      <a:pt x="67" y="134"/>
                    </a:lnTo>
                    <a:lnTo>
                      <a:pt x="67" y="131"/>
                    </a:lnTo>
                    <a:lnTo>
                      <a:pt x="69" y="131"/>
                    </a:lnTo>
                    <a:lnTo>
                      <a:pt x="67" y="129"/>
                    </a:lnTo>
                    <a:lnTo>
                      <a:pt x="67" y="128"/>
                    </a:lnTo>
                    <a:lnTo>
                      <a:pt x="67" y="99"/>
                    </a:lnTo>
                    <a:lnTo>
                      <a:pt x="64" y="99"/>
                    </a:lnTo>
                    <a:lnTo>
                      <a:pt x="63" y="99"/>
                    </a:lnTo>
                    <a:lnTo>
                      <a:pt x="46" y="99"/>
                    </a:lnTo>
                    <a:lnTo>
                      <a:pt x="46" y="85"/>
                    </a:lnTo>
                    <a:lnTo>
                      <a:pt x="46" y="80"/>
                    </a:lnTo>
                    <a:lnTo>
                      <a:pt x="48" y="78"/>
                    </a:lnTo>
                    <a:lnTo>
                      <a:pt x="34" y="77"/>
                    </a:lnTo>
                    <a:lnTo>
                      <a:pt x="25" y="75"/>
                    </a:lnTo>
                    <a:lnTo>
                      <a:pt x="22" y="77"/>
                    </a:lnTo>
                    <a:lnTo>
                      <a:pt x="0" y="77"/>
                    </a:lnTo>
                    <a:lnTo>
                      <a:pt x="9" y="45"/>
                    </a:lnTo>
                    <a:lnTo>
                      <a:pt x="21" y="30"/>
                    </a:lnTo>
                    <a:lnTo>
                      <a:pt x="29" y="25"/>
                    </a:lnTo>
                    <a:lnTo>
                      <a:pt x="29" y="14"/>
                    </a:lnTo>
                    <a:lnTo>
                      <a:pt x="30" y="9"/>
                    </a:lnTo>
                    <a:lnTo>
                      <a:pt x="42" y="0"/>
                    </a:lnTo>
                  </a:path>
                </a:pathLst>
              </a:custGeom>
              <a:noFill/>
              <a:ln w="9525">
                <a:noFill/>
                <a:round/>
                <a:headEnd/>
                <a:tailEnd/>
              </a:ln>
            </p:spPr>
            <p:txBody>
              <a:bodyPr/>
              <a:lstStyle/>
              <a:p>
                <a:pPr algn="ctr" eaLnBrk="0" hangingPunct="0"/>
                <a:endParaRPr lang="en-US" dirty="0"/>
              </a:p>
            </p:txBody>
          </p:sp>
          <p:sp>
            <p:nvSpPr>
              <p:cNvPr id="4884" name="Freeform 70"/>
              <p:cNvSpPr>
                <a:spLocks/>
              </p:cNvSpPr>
              <p:nvPr/>
            </p:nvSpPr>
            <p:spPr bwMode="auto">
              <a:xfrm>
                <a:off x="3134" y="837"/>
                <a:ext cx="161" cy="118"/>
              </a:xfrm>
              <a:custGeom>
                <a:avLst/>
                <a:gdLst>
                  <a:gd name="T0" fmla="*/ 25 w 161"/>
                  <a:gd name="T1" fmla="*/ 0 h 118"/>
                  <a:gd name="T2" fmla="*/ 161 w 161"/>
                  <a:gd name="T3" fmla="*/ 0 h 118"/>
                  <a:gd name="T4" fmla="*/ 149 w 161"/>
                  <a:gd name="T5" fmla="*/ 9 h 118"/>
                  <a:gd name="T6" fmla="*/ 146 w 161"/>
                  <a:gd name="T7" fmla="*/ 9 h 118"/>
                  <a:gd name="T8" fmla="*/ 148 w 161"/>
                  <a:gd name="T9" fmla="*/ 14 h 118"/>
                  <a:gd name="T10" fmla="*/ 148 w 161"/>
                  <a:gd name="T11" fmla="*/ 25 h 118"/>
                  <a:gd name="T12" fmla="*/ 140 w 161"/>
                  <a:gd name="T13" fmla="*/ 30 h 118"/>
                  <a:gd name="T14" fmla="*/ 128 w 161"/>
                  <a:gd name="T15" fmla="*/ 45 h 118"/>
                  <a:gd name="T16" fmla="*/ 119 w 161"/>
                  <a:gd name="T17" fmla="*/ 77 h 118"/>
                  <a:gd name="T18" fmla="*/ 117 w 161"/>
                  <a:gd name="T19" fmla="*/ 91 h 118"/>
                  <a:gd name="T20" fmla="*/ 110 w 161"/>
                  <a:gd name="T21" fmla="*/ 109 h 118"/>
                  <a:gd name="T22" fmla="*/ 110 w 161"/>
                  <a:gd name="T23" fmla="*/ 110 h 118"/>
                  <a:gd name="T24" fmla="*/ 110 w 161"/>
                  <a:gd name="T25" fmla="*/ 118 h 118"/>
                  <a:gd name="T26" fmla="*/ 101 w 161"/>
                  <a:gd name="T27" fmla="*/ 117 h 118"/>
                  <a:gd name="T28" fmla="*/ 99 w 161"/>
                  <a:gd name="T29" fmla="*/ 110 h 118"/>
                  <a:gd name="T30" fmla="*/ 89 w 161"/>
                  <a:gd name="T31" fmla="*/ 113 h 118"/>
                  <a:gd name="T32" fmla="*/ 93 w 161"/>
                  <a:gd name="T33" fmla="*/ 115 h 118"/>
                  <a:gd name="T34" fmla="*/ 89 w 161"/>
                  <a:gd name="T35" fmla="*/ 117 h 118"/>
                  <a:gd name="T36" fmla="*/ 62 w 161"/>
                  <a:gd name="T37" fmla="*/ 117 h 118"/>
                  <a:gd name="T38" fmla="*/ 62 w 161"/>
                  <a:gd name="T39" fmla="*/ 102 h 118"/>
                  <a:gd name="T40" fmla="*/ 55 w 161"/>
                  <a:gd name="T41" fmla="*/ 102 h 118"/>
                  <a:gd name="T42" fmla="*/ 55 w 161"/>
                  <a:gd name="T43" fmla="*/ 96 h 118"/>
                  <a:gd name="T44" fmla="*/ 30 w 161"/>
                  <a:gd name="T45" fmla="*/ 94 h 118"/>
                  <a:gd name="T46" fmla="*/ 28 w 161"/>
                  <a:gd name="T47" fmla="*/ 89 h 118"/>
                  <a:gd name="T48" fmla="*/ 28 w 161"/>
                  <a:gd name="T49" fmla="*/ 94 h 118"/>
                  <a:gd name="T50" fmla="*/ 26 w 161"/>
                  <a:gd name="T51" fmla="*/ 94 h 118"/>
                  <a:gd name="T52" fmla="*/ 26 w 161"/>
                  <a:gd name="T53" fmla="*/ 94 h 118"/>
                  <a:gd name="T54" fmla="*/ 20 w 161"/>
                  <a:gd name="T55" fmla="*/ 83 h 118"/>
                  <a:gd name="T56" fmla="*/ 7 w 161"/>
                  <a:gd name="T57" fmla="*/ 80 h 118"/>
                  <a:gd name="T58" fmla="*/ 0 w 161"/>
                  <a:gd name="T59" fmla="*/ 57 h 118"/>
                  <a:gd name="T60" fmla="*/ 4 w 161"/>
                  <a:gd name="T61" fmla="*/ 54 h 118"/>
                  <a:gd name="T62" fmla="*/ 5 w 161"/>
                  <a:gd name="T63" fmla="*/ 43 h 118"/>
                  <a:gd name="T64" fmla="*/ 13 w 161"/>
                  <a:gd name="T65" fmla="*/ 38 h 118"/>
                  <a:gd name="T66" fmla="*/ 17 w 161"/>
                  <a:gd name="T67" fmla="*/ 22 h 118"/>
                  <a:gd name="T68" fmla="*/ 28 w 161"/>
                  <a:gd name="T69" fmla="*/ 9 h 118"/>
                  <a:gd name="T70" fmla="*/ 25 w 161"/>
                  <a:gd name="T71" fmla="*/ 0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118"/>
                  <a:gd name="T110" fmla="*/ 161 w 161"/>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118">
                    <a:moveTo>
                      <a:pt x="25" y="0"/>
                    </a:moveTo>
                    <a:lnTo>
                      <a:pt x="161" y="0"/>
                    </a:lnTo>
                    <a:lnTo>
                      <a:pt x="149" y="9"/>
                    </a:lnTo>
                    <a:lnTo>
                      <a:pt x="146" y="9"/>
                    </a:lnTo>
                    <a:lnTo>
                      <a:pt x="148" y="14"/>
                    </a:lnTo>
                    <a:lnTo>
                      <a:pt x="148" y="25"/>
                    </a:lnTo>
                    <a:lnTo>
                      <a:pt x="140" y="30"/>
                    </a:lnTo>
                    <a:lnTo>
                      <a:pt x="128" y="45"/>
                    </a:lnTo>
                    <a:lnTo>
                      <a:pt x="119" y="77"/>
                    </a:lnTo>
                    <a:lnTo>
                      <a:pt x="117" y="91"/>
                    </a:lnTo>
                    <a:lnTo>
                      <a:pt x="110" y="109"/>
                    </a:lnTo>
                    <a:lnTo>
                      <a:pt x="110" y="110"/>
                    </a:lnTo>
                    <a:lnTo>
                      <a:pt x="110" y="118"/>
                    </a:lnTo>
                    <a:lnTo>
                      <a:pt x="101" y="117"/>
                    </a:lnTo>
                    <a:lnTo>
                      <a:pt x="99" y="110"/>
                    </a:lnTo>
                    <a:lnTo>
                      <a:pt x="89" y="113"/>
                    </a:lnTo>
                    <a:lnTo>
                      <a:pt x="93" y="115"/>
                    </a:lnTo>
                    <a:lnTo>
                      <a:pt x="89" y="117"/>
                    </a:lnTo>
                    <a:lnTo>
                      <a:pt x="62" y="117"/>
                    </a:lnTo>
                    <a:lnTo>
                      <a:pt x="62" y="102"/>
                    </a:lnTo>
                    <a:lnTo>
                      <a:pt x="55" y="102"/>
                    </a:lnTo>
                    <a:lnTo>
                      <a:pt x="55" y="96"/>
                    </a:lnTo>
                    <a:lnTo>
                      <a:pt x="30" y="94"/>
                    </a:lnTo>
                    <a:lnTo>
                      <a:pt x="28" y="89"/>
                    </a:lnTo>
                    <a:lnTo>
                      <a:pt x="28" y="94"/>
                    </a:lnTo>
                    <a:lnTo>
                      <a:pt x="26" y="94"/>
                    </a:lnTo>
                    <a:lnTo>
                      <a:pt x="20" y="83"/>
                    </a:lnTo>
                    <a:lnTo>
                      <a:pt x="7" y="80"/>
                    </a:lnTo>
                    <a:lnTo>
                      <a:pt x="0" y="57"/>
                    </a:lnTo>
                    <a:lnTo>
                      <a:pt x="4" y="54"/>
                    </a:lnTo>
                    <a:lnTo>
                      <a:pt x="5" y="43"/>
                    </a:lnTo>
                    <a:lnTo>
                      <a:pt x="13" y="38"/>
                    </a:lnTo>
                    <a:lnTo>
                      <a:pt x="17" y="22"/>
                    </a:lnTo>
                    <a:lnTo>
                      <a:pt x="28" y="9"/>
                    </a:lnTo>
                    <a:lnTo>
                      <a:pt x="25" y="0"/>
                    </a:lnTo>
                    <a:close/>
                  </a:path>
                </a:pathLst>
              </a:custGeom>
              <a:solidFill>
                <a:srgbClr val="FEE0C2"/>
              </a:solidFill>
              <a:ln w="9525">
                <a:noFill/>
                <a:round/>
                <a:headEnd/>
                <a:tailEnd/>
              </a:ln>
            </p:spPr>
            <p:txBody>
              <a:bodyPr/>
              <a:lstStyle/>
              <a:p>
                <a:pPr algn="ctr" eaLnBrk="0" hangingPunct="0"/>
                <a:endParaRPr lang="en-US" dirty="0"/>
              </a:p>
            </p:txBody>
          </p:sp>
          <p:sp>
            <p:nvSpPr>
              <p:cNvPr id="4885" name="Freeform 71"/>
              <p:cNvSpPr>
                <a:spLocks/>
              </p:cNvSpPr>
              <p:nvPr/>
            </p:nvSpPr>
            <p:spPr bwMode="auto">
              <a:xfrm>
                <a:off x="3134" y="837"/>
                <a:ext cx="161" cy="118"/>
              </a:xfrm>
              <a:custGeom>
                <a:avLst/>
                <a:gdLst>
                  <a:gd name="T0" fmla="*/ 25 w 161"/>
                  <a:gd name="T1" fmla="*/ 0 h 118"/>
                  <a:gd name="T2" fmla="*/ 161 w 161"/>
                  <a:gd name="T3" fmla="*/ 0 h 118"/>
                  <a:gd name="T4" fmla="*/ 149 w 161"/>
                  <a:gd name="T5" fmla="*/ 9 h 118"/>
                  <a:gd name="T6" fmla="*/ 146 w 161"/>
                  <a:gd name="T7" fmla="*/ 9 h 118"/>
                  <a:gd name="T8" fmla="*/ 148 w 161"/>
                  <a:gd name="T9" fmla="*/ 14 h 118"/>
                  <a:gd name="T10" fmla="*/ 148 w 161"/>
                  <a:gd name="T11" fmla="*/ 25 h 118"/>
                  <a:gd name="T12" fmla="*/ 140 w 161"/>
                  <a:gd name="T13" fmla="*/ 30 h 118"/>
                  <a:gd name="T14" fmla="*/ 128 w 161"/>
                  <a:gd name="T15" fmla="*/ 45 h 118"/>
                  <a:gd name="T16" fmla="*/ 119 w 161"/>
                  <a:gd name="T17" fmla="*/ 77 h 118"/>
                  <a:gd name="T18" fmla="*/ 117 w 161"/>
                  <a:gd name="T19" fmla="*/ 91 h 118"/>
                  <a:gd name="T20" fmla="*/ 110 w 161"/>
                  <a:gd name="T21" fmla="*/ 109 h 118"/>
                  <a:gd name="T22" fmla="*/ 110 w 161"/>
                  <a:gd name="T23" fmla="*/ 110 h 118"/>
                  <a:gd name="T24" fmla="*/ 110 w 161"/>
                  <a:gd name="T25" fmla="*/ 118 h 118"/>
                  <a:gd name="T26" fmla="*/ 101 w 161"/>
                  <a:gd name="T27" fmla="*/ 117 h 118"/>
                  <a:gd name="T28" fmla="*/ 99 w 161"/>
                  <a:gd name="T29" fmla="*/ 110 h 118"/>
                  <a:gd name="T30" fmla="*/ 89 w 161"/>
                  <a:gd name="T31" fmla="*/ 113 h 118"/>
                  <a:gd name="T32" fmla="*/ 93 w 161"/>
                  <a:gd name="T33" fmla="*/ 115 h 118"/>
                  <a:gd name="T34" fmla="*/ 89 w 161"/>
                  <a:gd name="T35" fmla="*/ 117 h 118"/>
                  <a:gd name="T36" fmla="*/ 62 w 161"/>
                  <a:gd name="T37" fmla="*/ 117 h 118"/>
                  <a:gd name="T38" fmla="*/ 62 w 161"/>
                  <a:gd name="T39" fmla="*/ 102 h 118"/>
                  <a:gd name="T40" fmla="*/ 55 w 161"/>
                  <a:gd name="T41" fmla="*/ 102 h 118"/>
                  <a:gd name="T42" fmla="*/ 55 w 161"/>
                  <a:gd name="T43" fmla="*/ 96 h 118"/>
                  <a:gd name="T44" fmla="*/ 30 w 161"/>
                  <a:gd name="T45" fmla="*/ 94 h 118"/>
                  <a:gd name="T46" fmla="*/ 28 w 161"/>
                  <a:gd name="T47" fmla="*/ 89 h 118"/>
                  <a:gd name="T48" fmla="*/ 28 w 161"/>
                  <a:gd name="T49" fmla="*/ 94 h 118"/>
                  <a:gd name="T50" fmla="*/ 26 w 161"/>
                  <a:gd name="T51" fmla="*/ 94 h 118"/>
                  <a:gd name="T52" fmla="*/ 26 w 161"/>
                  <a:gd name="T53" fmla="*/ 94 h 118"/>
                  <a:gd name="T54" fmla="*/ 20 w 161"/>
                  <a:gd name="T55" fmla="*/ 83 h 118"/>
                  <a:gd name="T56" fmla="*/ 7 w 161"/>
                  <a:gd name="T57" fmla="*/ 80 h 118"/>
                  <a:gd name="T58" fmla="*/ 0 w 161"/>
                  <a:gd name="T59" fmla="*/ 57 h 118"/>
                  <a:gd name="T60" fmla="*/ 4 w 161"/>
                  <a:gd name="T61" fmla="*/ 54 h 118"/>
                  <a:gd name="T62" fmla="*/ 5 w 161"/>
                  <a:gd name="T63" fmla="*/ 43 h 118"/>
                  <a:gd name="T64" fmla="*/ 13 w 161"/>
                  <a:gd name="T65" fmla="*/ 38 h 118"/>
                  <a:gd name="T66" fmla="*/ 17 w 161"/>
                  <a:gd name="T67" fmla="*/ 22 h 118"/>
                  <a:gd name="T68" fmla="*/ 28 w 161"/>
                  <a:gd name="T69" fmla="*/ 9 h 118"/>
                  <a:gd name="T70" fmla="*/ 25 w 161"/>
                  <a:gd name="T71" fmla="*/ 0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118"/>
                  <a:gd name="T110" fmla="*/ 161 w 161"/>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118">
                    <a:moveTo>
                      <a:pt x="25" y="0"/>
                    </a:moveTo>
                    <a:lnTo>
                      <a:pt x="161" y="0"/>
                    </a:lnTo>
                    <a:lnTo>
                      <a:pt x="149" y="9"/>
                    </a:lnTo>
                    <a:lnTo>
                      <a:pt x="146" y="9"/>
                    </a:lnTo>
                    <a:lnTo>
                      <a:pt x="148" y="14"/>
                    </a:lnTo>
                    <a:lnTo>
                      <a:pt x="148" y="25"/>
                    </a:lnTo>
                    <a:lnTo>
                      <a:pt x="140" y="30"/>
                    </a:lnTo>
                    <a:lnTo>
                      <a:pt x="128" y="45"/>
                    </a:lnTo>
                    <a:lnTo>
                      <a:pt x="119" y="77"/>
                    </a:lnTo>
                    <a:lnTo>
                      <a:pt x="117" y="91"/>
                    </a:lnTo>
                    <a:lnTo>
                      <a:pt x="110" y="109"/>
                    </a:lnTo>
                    <a:lnTo>
                      <a:pt x="110" y="110"/>
                    </a:lnTo>
                    <a:lnTo>
                      <a:pt x="110" y="118"/>
                    </a:lnTo>
                    <a:lnTo>
                      <a:pt x="101" y="117"/>
                    </a:lnTo>
                    <a:lnTo>
                      <a:pt x="99" y="110"/>
                    </a:lnTo>
                    <a:lnTo>
                      <a:pt x="89" y="113"/>
                    </a:lnTo>
                    <a:lnTo>
                      <a:pt x="93" y="115"/>
                    </a:lnTo>
                    <a:lnTo>
                      <a:pt x="89" y="117"/>
                    </a:lnTo>
                    <a:lnTo>
                      <a:pt x="62" y="117"/>
                    </a:lnTo>
                    <a:lnTo>
                      <a:pt x="62" y="102"/>
                    </a:lnTo>
                    <a:lnTo>
                      <a:pt x="55" y="102"/>
                    </a:lnTo>
                    <a:lnTo>
                      <a:pt x="55" y="96"/>
                    </a:lnTo>
                    <a:lnTo>
                      <a:pt x="30" y="94"/>
                    </a:lnTo>
                    <a:lnTo>
                      <a:pt x="28" y="89"/>
                    </a:lnTo>
                    <a:lnTo>
                      <a:pt x="28" y="94"/>
                    </a:lnTo>
                    <a:lnTo>
                      <a:pt x="26" y="94"/>
                    </a:lnTo>
                    <a:lnTo>
                      <a:pt x="20" y="83"/>
                    </a:lnTo>
                    <a:lnTo>
                      <a:pt x="7" y="80"/>
                    </a:lnTo>
                    <a:lnTo>
                      <a:pt x="0" y="57"/>
                    </a:lnTo>
                    <a:lnTo>
                      <a:pt x="4" y="54"/>
                    </a:lnTo>
                    <a:lnTo>
                      <a:pt x="5" y="43"/>
                    </a:lnTo>
                    <a:lnTo>
                      <a:pt x="13" y="38"/>
                    </a:lnTo>
                    <a:lnTo>
                      <a:pt x="17" y="22"/>
                    </a:lnTo>
                    <a:lnTo>
                      <a:pt x="28" y="9"/>
                    </a:lnTo>
                    <a:lnTo>
                      <a:pt x="25" y="0"/>
                    </a:lnTo>
                  </a:path>
                </a:pathLst>
              </a:custGeom>
              <a:noFill/>
              <a:ln w="9525">
                <a:noFill/>
                <a:round/>
                <a:headEnd/>
                <a:tailEnd/>
              </a:ln>
            </p:spPr>
            <p:txBody>
              <a:bodyPr/>
              <a:lstStyle/>
              <a:p>
                <a:pPr algn="ctr" eaLnBrk="0" hangingPunct="0"/>
                <a:endParaRPr lang="en-US" dirty="0"/>
              </a:p>
            </p:txBody>
          </p:sp>
          <p:sp>
            <p:nvSpPr>
              <p:cNvPr id="4886" name="Freeform 72"/>
              <p:cNvSpPr>
                <a:spLocks/>
              </p:cNvSpPr>
              <p:nvPr/>
            </p:nvSpPr>
            <p:spPr bwMode="auto">
              <a:xfrm>
                <a:off x="3523" y="902"/>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887" name="Freeform 73"/>
              <p:cNvSpPr>
                <a:spLocks/>
              </p:cNvSpPr>
              <p:nvPr/>
            </p:nvSpPr>
            <p:spPr bwMode="auto">
              <a:xfrm>
                <a:off x="3523" y="902"/>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path>
                </a:pathLst>
              </a:custGeom>
              <a:noFill/>
              <a:ln w="9525">
                <a:noFill/>
                <a:round/>
                <a:headEnd/>
                <a:tailEnd/>
              </a:ln>
            </p:spPr>
            <p:txBody>
              <a:bodyPr/>
              <a:lstStyle/>
              <a:p>
                <a:pPr algn="ctr" eaLnBrk="0" hangingPunct="0"/>
                <a:endParaRPr lang="en-US" dirty="0"/>
              </a:p>
            </p:txBody>
          </p:sp>
          <p:sp>
            <p:nvSpPr>
              <p:cNvPr id="4888" name="Freeform 74"/>
              <p:cNvSpPr>
                <a:spLocks/>
              </p:cNvSpPr>
              <p:nvPr/>
            </p:nvSpPr>
            <p:spPr bwMode="auto">
              <a:xfrm>
                <a:off x="4707" y="912"/>
                <a:ext cx="234" cy="262"/>
              </a:xfrm>
              <a:custGeom>
                <a:avLst/>
                <a:gdLst>
                  <a:gd name="T0" fmla="*/ 68 w 234"/>
                  <a:gd name="T1" fmla="*/ 13 h 262"/>
                  <a:gd name="T2" fmla="*/ 86 w 234"/>
                  <a:gd name="T3" fmla="*/ 18 h 262"/>
                  <a:gd name="T4" fmla="*/ 99 w 234"/>
                  <a:gd name="T5" fmla="*/ 18 h 262"/>
                  <a:gd name="T6" fmla="*/ 105 w 234"/>
                  <a:gd name="T7" fmla="*/ 19 h 262"/>
                  <a:gd name="T8" fmla="*/ 113 w 234"/>
                  <a:gd name="T9" fmla="*/ 30 h 262"/>
                  <a:gd name="T10" fmla="*/ 126 w 234"/>
                  <a:gd name="T11" fmla="*/ 29 h 262"/>
                  <a:gd name="T12" fmla="*/ 146 w 234"/>
                  <a:gd name="T13" fmla="*/ 37 h 262"/>
                  <a:gd name="T14" fmla="*/ 157 w 234"/>
                  <a:gd name="T15" fmla="*/ 37 h 262"/>
                  <a:gd name="T16" fmla="*/ 158 w 234"/>
                  <a:gd name="T17" fmla="*/ 34 h 262"/>
                  <a:gd name="T18" fmla="*/ 162 w 234"/>
                  <a:gd name="T19" fmla="*/ 38 h 262"/>
                  <a:gd name="T20" fmla="*/ 170 w 234"/>
                  <a:gd name="T21" fmla="*/ 43 h 262"/>
                  <a:gd name="T22" fmla="*/ 175 w 234"/>
                  <a:gd name="T23" fmla="*/ 42 h 262"/>
                  <a:gd name="T24" fmla="*/ 181 w 234"/>
                  <a:gd name="T25" fmla="*/ 51 h 262"/>
                  <a:gd name="T26" fmla="*/ 186 w 234"/>
                  <a:gd name="T27" fmla="*/ 50 h 262"/>
                  <a:gd name="T28" fmla="*/ 191 w 234"/>
                  <a:gd name="T29" fmla="*/ 51 h 262"/>
                  <a:gd name="T30" fmla="*/ 202 w 234"/>
                  <a:gd name="T31" fmla="*/ 54 h 262"/>
                  <a:gd name="T32" fmla="*/ 209 w 234"/>
                  <a:gd name="T33" fmla="*/ 61 h 262"/>
                  <a:gd name="T34" fmla="*/ 233 w 234"/>
                  <a:gd name="T35" fmla="*/ 64 h 262"/>
                  <a:gd name="T36" fmla="*/ 233 w 234"/>
                  <a:gd name="T37" fmla="*/ 93 h 262"/>
                  <a:gd name="T38" fmla="*/ 234 w 234"/>
                  <a:gd name="T39" fmla="*/ 109 h 262"/>
                  <a:gd name="T40" fmla="*/ 228 w 234"/>
                  <a:gd name="T41" fmla="*/ 109 h 262"/>
                  <a:gd name="T42" fmla="*/ 217 w 234"/>
                  <a:gd name="T43" fmla="*/ 122 h 262"/>
                  <a:gd name="T44" fmla="*/ 210 w 234"/>
                  <a:gd name="T45" fmla="*/ 139 h 262"/>
                  <a:gd name="T46" fmla="*/ 201 w 234"/>
                  <a:gd name="T47" fmla="*/ 134 h 262"/>
                  <a:gd name="T48" fmla="*/ 192 w 234"/>
                  <a:gd name="T49" fmla="*/ 120 h 262"/>
                  <a:gd name="T50" fmla="*/ 183 w 234"/>
                  <a:gd name="T51" fmla="*/ 126 h 262"/>
                  <a:gd name="T52" fmla="*/ 184 w 234"/>
                  <a:gd name="T53" fmla="*/ 120 h 262"/>
                  <a:gd name="T54" fmla="*/ 186 w 234"/>
                  <a:gd name="T55" fmla="*/ 107 h 262"/>
                  <a:gd name="T56" fmla="*/ 176 w 234"/>
                  <a:gd name="T57" fmla="*/ 110 h 262"/>
                  <a:gd name="T58" fmla="*/ 160 w 234"/>
                  <a:gd name="T59" fmla="*/ 123 h 262"/>
                  <a:gd name="T60" fmla="*/ 157 w 234"/>
                  <a:gd name="T61" fmla="*/ 128 h 262"/>
                  <a:gd name="T62" fmla="*/ 141 w 234"/>
                  <a:gd name="T63" fmla="*/ 122 h 262"/>
                  <a:gd name="T64" fmla="*/ 129 w 234"/>
                  <a:gd name="T65" fmla="*/ 134 h 262"/>
                  <a:gd name="T66" fmla="*/ 118 w 234"/>
                  <a:gd name="T67" fmla="*/ 138 h 262"/>
                  <a:gd name="T68" fmla="*/ 112 w 234"/>
                  <a:gd name="T69" fmla="*/ 152 h 262"/>
                  <a:gd name="T70" fmla="*/ 100 w 234"/>
                  <a:gd name="T71" fmla="*/ 162 h 262"/>
                  <a:gd name="T72" fmla="*/ 3 w 234"/>
                  <a:gd name="T73" fmla="*/ 219 h 262"/>
                  <a:gd name="T74" fmla="*/ 8 w 234"/>
                  <a:gd name="T75" fmla="*/ 216 h 262"/>
                  <a:gd name="T76" fmla="*/ 10 w 234"/>
                  <a:gd name="T77" fmla="*/ 194 h 262"/>
                  <a:gd name="T78" fmla="*/ 16 w 234"/>
                  <a:gd name="T79" fmla="*/ 166 h 262"/>
                  <a:gd name="T80" fmla="*/ 19 w 234"/>
                  <a:gd name="T81" fmla="*/ 125 h 262"/>
                  <a:gd name="T82" fmla="*/ 10 w 234"/>
                  <a:gd name="T83" fmla="*/ 104 h 262"/>
                  <a:gd name="T84" fmla="*/ 0 w 234"/>
                  <a:gd name="T85" fmla="*/ 70 h 262"/>
                  <a:gd name="T86" fmla="*/ 2 w 234"/>
                  <a:gd name="T87" fmla="*/ 48 h 262"/>
                  <a:gd name="T88" fmla="*/ 14 w 234"/>
                  <a:gd name="T89" fmla="*/ 32 h 262"/>
                  <a:gd name="T90" fmla="*/ 13 w 234"/>
                  <a:gd name="T91" fmla="*/ 18 h 262"/>
                  <a:gd name="T92" fmla="*/ 36 w 234"/>
                  <a:gd name="T93" fmla="*/ 16 h 262"/>
                  <a:gd name="T94" fmla="*/ 40 w 234"/>
                  <a:gd name="T95" fmla="*/ 0 h 262"/>
                  <a:gd name="T96" fmla="*/ 48 w 234"/>
                  <a:gd name="T97" fmla="*/ 5 h 262"/>
                  <a:gd name="T98" fmla="*/ 58 w 234"/>
                  <a:gd name="T99" fmla="*/ 0 h 2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4"/>
                  <a:gd name="T151" fmla="*/ 0 h 262"/>
                  <a:gd name="T152" fmla="*/ 234 w 234"/>
                  <a:gd name="T153" fmla="*/ 262 h 2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4" h="262">
                    <a:moveTo>
                      <a:pt x="61" y="2"/>
                    </a:moveTo>
                    <a:lnTo>
                      <a:pt x="68" y="13"/>
                    </a:lnTo>
                    <a:lnTo>
                      <a:pt x="73" y="18"/>
                    </a:lnTo>
                    <a:lnTo>
                      <a:pt x="86" y="18"/>
                    </a:lnTo>
                    <a:lnTo>
                      <a:pt x="86" y="19"/>
                    </a:lnTo>
                    <a:lnTo>
                      <a:pt x="99" y="18"/>
                    </a:lnTo>
                    <a:lnTo>
                      <a:pt x="103" y="22"/>
                    </a:lnTo>
                    <a:lnTo>
                      <a:pt x="105" y="19"/>
                    </a:lnTo>
                    <a:lnTo>
                      <a:pt x="108" y="30"/>
                    </a:lnTo>
                    <a:lnTo>
                      <a:pt x="113" y="30"/>
                    </a:lnTo>
                    <a:lnTo>
                      <a:pt x="115" y="24"/>
                    </a:lnTo>
                    <a:lnTo>
                      <a:pt x="126" y="29"/>
                    </a:lnTo>
                    <a:lnTo>
                      <a:pt x="134" y="38"/>
                    </a:lnTo>
                    <a:lnTo>
                      <a:pt x="146" y="37"/>
                    </a:lnTo>
                    <a:lnTo>
                      <a:pt x="154" y="42"/>
                    </a:lnTo>
                    <a:lnTo>
                      <a:pt x="157" y="37"/>
                    </a:lnTo>
                    <a:lnTo>
                      <a:pt x="150" y="37"/>
                    </a:lnTo>
                    <a:lnTo>
                      <a:pt x="158" y="34"/>
                    </a:lnTo>
                    <a:lnTo>
                      <a:pt x="158" y="38"/>
                    </a:lnTo>
                    <a:lnTo>
                      <a:pt x="162" y="38"/>
                    </a:lnTo>
                    <a:lnTo>
                      <a:pt x="163" y="46"/>
                    </a:lnTo>
                    <a:lnTo>
                      <a:pt x="170" y="43"/>
                    </a:lnTo>
                    <a:lnTo>
                      <a:pt x="171" y="46"/>
                    </a:lnTo>
                    <a:lnTo>
                      <a:pt x="175" y="42"/>
                    </a:lnTo>
                    <a:lnTo>
                      <a:pt x="175" y="48"/>
                    </a:lnTo>
                    <a:lnTo>
                      <a:pt x="181" y="51"/>
                    </a:lnTo>
                    <a:lnTo>
                      <a:pt x="183" y="45"/>
                    </a:lnTo>
                    <a:lnTo>
                      <a:pt x="186" y="50"/>
                    </a:lnTo>
                    <a:lnTo>
                      <a:pt x="196" y="50"/>
                    </a:lnTo>
                    <a:lnTo>
                      <a:pt x="191" y="51"/>
                    </a:lnTo>
                    <a:lnTo>
                      <a:pt x="191" y="56"/>
                    </a:lnTo>
                    <a:lnTo>
                      <a:pt x="202" y="54"/>
                    </a:lnTo>
                    <a:lnTo>
                      <a:pt x="207" y="62"/>
                    </a:lnTo>
                    <a:lnTo>
                      <a:pt x="209" y="61"/>
                    </a:lnTo>
                    <a:lnTo>
                      <a:pt x="220" y="70"/>
                    </a:lnTo>
                    <a:lnTo>
                      <a:pt x="233" y="64"/>
                    </a:lnTo>
                    <a:lnTo>
                      <a:pt x="230" y="85"/>
                    </a:lnTo>
                    <a:lnTo>
                      <a:pt x="233" y="93"/>
                    </a:lnTo>
                    <a:lnTo>
                      <a:pt x="230" y="101"/>
                    </a:lnTo>
                    <a:lnTo>
                      <a:pt x="234" y="109"/>
                    </a:lnTo>
                    <a:lnTo>
                      <a:pt x="233" y="106"/>
                    </a:lnTo>
                    <a:lnTo>
                      <a:pt x="228" y="109"/>
                    </a:lnTo>
                    <a:lnTo>
                      <a:pt x="230" y="120"/>
                    </a:lnTo>
                    <a:lnTo>
                      <a:pt x="217" y="122"/>
                    </a:lnTo>
                    <a:lnTo>
                      <a:pt x="217" y="134"/>
                    </a:lnTo>
                    <a:lnTo>
                      <a:pt x="210" y="139"/>
                    </a:lnTo>
                    <a:lnTo>
                      <a:pt x="207" y="130"/>
                    </a:lnTo>
                    <a:lnTo>
                      <a:pt x="201" y="134"/>
                    </a:lnTo>
                    <a:lnTo>
                      <a:pt x="194" y="131"/>
                    </a:lnTo>
                    <a:lnTo>
                      <a:pt x="192" y="120"/>
                    </a:lnTo>
                    <a:lnTo>
                      <a:pt x="189" y="120"/>
                    </a:lnTo>
                    <a:lnTo>
                      <a:pt x="183" y="126"/>
                    </a:lnTo>
                    <a:lnTo>
                      <a:pt x="181" y="123"/>
                    </a:lnTo>
                    <a:lnTo>
                      <a:pt x="184" y="120"/>
                    </a:lnTo>
                    <a:lnTo>
                      <a:pt x="181" y="117"/>
                    </a:lnTo>
                    <a:lnTo>
                      <a:pt x="186" y="107"/>
                    </a:lnTo>
                    <a:lnTo>
                      <a:pt x="179" y="114"/>
                    </a:lnTo>
                    <a:lnTo>
                      <a:pt x="176" y="110"/>
                    </a:lnTo>
                    <a:lnTo>
                      <a:pt x="165" y="115"/>
                    </a:lnTo>
                    <a:lnTo>
                      <a:pt x="160" y="123"/>
                    </a:lnTo>
                    <a:lnTo>
                      <a:pt x="162" y="128"/>
                    </a:lnTo>
                    <a:lnTo>
                      <a:pt x="157" y="128"/>
                    </a:lnTo>
                    <a:lnTo>
                      <a:pt x="155" y="122"/>
                    </a:lnTo>
                    <a:lnTo>
                      <a:pt x="141" y="122"/>
                    </a:lnTo>
                    <a:lnTo>
                      <a:pt x="131" y="128"/>
                    </a:lnTo>
                    <a:lnTo>
                      <a:pt x="129" y="134"/>
                    </a:lnTo>
                    <a:lnTo>
                      <a:pt x="121" y="139"/>
                    </a:lnTo>
                    <a:lnTo>
                      <a:pt x="118" y="138"/>
                    </a:lnTo>
                    <a:lnTo>
                      <a:pt x="118" y="144"/>
                    </a:lnTo>
                    <a:lnTo>
                      <a:pt x="112" y="152"/>
                    </a:lnTo>
                    <a:lnTo>
                      <a:pt x="107" y="150"/>
                    </a:lnTo>
                    <a:lnTo>
                      <a:pt x="100" y="162"/>
                    </a:lnTo>
                    <a:lnTo>
                      <a:pt x="3" y="262"/>
                    </a:lnTo>
                    <a:lnTo>
                      <a:pt x="3" y="219"/>
                    </a:lnTo>
                    <a:lnTo>
                      <a:pt x="8" y="216"/>
                    </a:lnTo>
                    <a:lnTo>
                      <a:pt x="5" y="200"/>
                    </a:lnTo>
                    <a:lnTo>
                      <a:pt x="10" y="194"/>
                    </a:lnTo>
                    <a:lnTo>
                      <a:pt x="6" y="186"/>
                    </a:lnTo>
                    <a:lnTo>
                      <a:pt x="16" y="166"/>
                    </a:lnTo>
                    <a:lnTo>
                      <a:pt x="13" y="139"/>
                    </a:lnTo>
                    <a:lnTo>
                      <a:pt x="19" y="125"/>
                    </a:lnTo>
                    <a:lnTo>
                      <a:pt x="14" y="107"/>
                    </a:lnTo>
                    <a:lnTo>
                      <a:pt x="10" y="104"/>
                    </a:lnTo>
                    <a:lnTo>
                      <a:pt x="0" y="83"/>
                    </a:lnTo>
                    <a:lnTo>
                      <a:pt x="0" y="70"/>
                    </a:lnTo>
                    <a:lnTo>
                      <a:pt x="5" y="59"/>
                    </a:lnTo>
                    <a:lnTo>
                      <a:pt x="2" y="48"/>
                    </a:lnTo>
                    <a:lnTo>
                      <a:pt x="3" y="38"/>
                    </a:lnTo>
                    <a:lnTo>
                      <a:pt x="14" y="32"/>
                    </a:lnTo>
                    <a:lnTo>
                      <a:pt x="10" y="22"/>
                    </a:lnTo>
                    <a:lnTo>
                      <a:pt x="13" y="18"/>
                    </a:lnTo>
                    <a:lnTo>
                      <a:pt x="29" y="26"/>
                    </a:lnTo>
                    <a:lnTo>
                      <a:pt x="36" y="16"/>
                    </a:lnTo>
                    <a:lnTo>
                      <a:pt x="34" y="6"/>
                    </a:lnTo>
                    <a:lnTo>
                      <a:pt x="40" y="0"/>
                    </a:lnTo>
                    <a:lnTo>
                      <a:pt x="44" y="0"/>
                    </a:lnTo>
                    <a:lnTo>
                      <a:pt x="48" y="5"/>
                    </a:lnTo>
                    <a:lnTo>
                      <a:pt x="58" y="6"/>
                    </a:lnTo>
                    <a:lnTo>
                      <a:pt x="58" y="0"/>
                    </a:lnTo>
                    <a:lnTo>
                      <a:pt x="61" y="2"/>
                    </a:lnTo>
                    <a:close/>
                  </a:path>
                </a:pathLst>
              </a:custGeom>
              <a:solidFill>
                <a:srgbClr val="FEE0C2"/>
              </a:solidFill>
              <a:ln w="9525">
                <a:noFill/>
                <a:round/>
                <a:headEnd/>
                <a:tailEnd/>
              </a:ln>
            </p:spPr>
            <p:txBody>
              <a:bodyPr/>
              <a:lstStyle/>
              <a:p>
                <a:pPr algn="ctr" eaLnBrk="0" hangingPunct="0"/>
                <a:endParaRPr lang="en-US" dirty="0"/>
              </a:p>
            </p:txBody>
          </p:sp>
          <p:sp>
            <p:nvSpPr>
              <p:cNvPr id="4889" name="Freeform 75"/>
              <p:cNvSpPr>
                <a:spLocks/>
              </p:cNvSpPr>
              <p:nvPr/>
            </p:nvSpPr>
            <p:spPr bwMode="auto">
              <a:xfrm>
                <a:off x="4707" y="912"/>
                <a:ext cx="234" cy="262"/>
              </a:xfrm>
              <a:custGeom>
                <a:avLst/>
                <a:gdLst>
                  <a:gd name="T0" fmla="*/ 68 w 234"/>
                  <a:gd name="T1" fmla="*/ 13 h 262"/>
                  <a:gd name="T2" fmla="*/ 86 w 234"/>
                  <a:gd name="T3" fmla="*/ 18 h 262"/>
                  <a:gd name="T4" fmla="*/ 99 w 234"/>
                  <a:gd name="T5" fmla="*/ 18 h 262"/>
                  <a:gd name="T6" fmla="*/ 105 w 234"/>
                  <a:gd name="T7" fmla="*/ 19 h 262"/>
                  <a:gd name="T8" fmla="*/ 113 w 234"/>
                  <a:gd name="T9" fmla="*/ 30 h 262"/>
                  <a:gd name="T10" fmla="*/ 126 w 234"/>
                  <a:gd name="T11" fmla="*/ 29 h 262"/>
                  <a:gd name="T12" fmla="*/ 146 w 234"/>
                  <a:gd name="T13" fmla="*/ 37 h 262"/>
                  <a:gd name="T14" fmla="*/ 157 w 234"/>
                  <a:gd name="T15" fmla="*/ 37 h 262"/>
                  <a:gd name="T16" fmla="*/ 158 w 234"/>
                  <a:gd name="T17" fmla="*/ 34 h 262"/>
                  <a:gd name="T18" fmla="*/ 162 w 234"/>
                  <a:gd name="T19" fmla="*/ 38 h 262"/>
                  <a:gd name="T20" fmla="*/ 170 w 234"/>
                  <a:gd name="T21" fmla="*/ 43 h 262"/>
                  <a:gd name="T22" fmla="*/ 175 w 234"/>
                  <a:gd name="T23" fmla="*/ 42 h 262"/>
                  <a:gd name="T24" fmla="*/ 181 w 234"/>
                  <a:gd name="T25" fmla="*/ 51 h 262"/>
                  <a:gd name="T26" fmla="*/ 186 w 234"/>
                  <a:gd name="T27" fmla="*/ 50 h 262"/>
                  <a:gd name="T28" fmla="*/ 191 w 234"/>
                  <a:gd name="T29" fmla="*/ 51 h 262"/>
                  <a:gd name="T30" fmla="*/ 202 w 234"/>
                  <a:gd name="T31" fmla="*/ 54 h 262"/>
                  <a:gd name="T32" fmla="*/ 209 w 234"/>
                  <a:gd name="T33" fmla="*/ 61 h 262"/>
                  <a:gd name="T34" fmla="*/ 233 w 234"/>
                  <a:gd name="T35" fmla="*/ 64 h 262"/>
                  <a:gd name="T36" fmla="*/ 233 w 234"/>
                  <a:gd name="T37" fmla="*/ 93 h 262"/>
                  <a:gd name="T38" fmla="*/ 234 w 234"/>
                  <a:gd name="T39" fmla="*/ 109 h 262"/>
                  <a:gd name="T40" fmla="*/ 228 w 234"/>
                  <a:gd name="T41" fmla="*/ 109 h 262"/>
                  <a:gd name="T42" fmla="*/ 217 w 234"/>
                  <a:gd name="T43" fmla="*/ 122 h 262"/>
                  <a:gd name="T44" fmla="*/ 210 w 234"/>
                  <a:gd name="T45" fmla="*/ 139 h 262"/>
                  <a:gd name="T46" fmla="*/ 201 w 234"/>
                  <a:gd name="T47" fmla="*/ 134 h 262"/>
                  <a:gd name="T48" fmla="*/ 192 w 234"/>
                  <a:gd name="T49" fmla="*/ 120 h 262"/>
                  <a:gd name="T50" fmla="*/ 183 w 234"/>
                  <a:gd name="T51" fmla="*/ 126 h 262"/>
                  <a:gd name="T52" fmla="*/ 184 w 234"/>
                  <a:gd name="T53" fmla="*/ 120 h 262"/>
                  <a:gd name="T54" fmla="*/ 186 w 234"/>
                  <a:gd name="T55" fmla="*/ 107 h 262"/>
                  <a:gd name="T56" fmla="*/ 176 w 234"/>
                  <a:gd name="T57" fmla="*/ 110 h 262"/>
                  <a:gd name="T58" fmla="*/ 160 w 234"/>
                  <a:gd name="T59" fmla="*/ 123 h 262"/>
                  <a:gd name="T60" fmla="*/ 157 w 234"/>
                  <a:gd name="T61" fmla="*/ 128 h 262"/>
                  <a:gd name="T62" fmla="*/ 141 w 234"/>
                  <a:gd name="T63" fmla="*/ 122 h 262"/>
                  <a:gd name="T64" fmla="*/ 129 w 234"/>
                  <a:gd name="T65" fmla="*/ 134 h 262"/>
                  <a:gd name="T66" fmla="*/ 118 w 234"/>
                  <a:gd name="T67" fmla="*/ 138 h 262"/>
                  <a:gd name="T68" fmla="*/ 112 w 234"/>
                  <a:gd name="T69" fmla="*/ 152 h 262"/>
                  <a:gd name="T70" fmla="*/ 100 w 234"/>
                  <a:gd name="T71" fmla="*/ 162 h 262"/>
                  <a:gd name="T72" fmla="*/ 3 w 234"/>
                  <a:gd name="T73" fmla="*/ 219 h 262"/>
                  <a:gd name="T74" fmla="*/ 8 w 234"/>
                  <a:gd name="T75" fmla="*/ 216 h 262"/>
                  <a:gd name="T76" fmla="*/ 10 w 234"/>
                  <a:gd name="T77" fmla="*/ 194 h 262"/>
                  <a:gd name="T78" fmla="*/ 16 w 234"/>
                  <a:gd name="T79" fmla="*/ 166 h 262"/>
                  <a:gd name="T80" fmla="*/ 19 w 234"/>
                  <a:gd name="T81" fmla="*/ 125 h 262"/>
                  <a:gd name="T82" fmla="*/ 10 w 234"/>
                  <a:gd name="T83" fmla="*/ 104 h 262"/>
                  <a:gd name="T84" fmla="*/ 0 w 234"/>
                  <a:gd name="T85" fmla="*/ 70 h 262"/>
                  <a:gd name="T86" fmla="*/ 2 w 234"/>
                  <a:gd name="T87" fmla="*/ 48 h 262"/>
                  <a:gd name="T88" fmla="*/ 14 w 234"/>
                  <a:gd name="T89" fmla="*/ 32 h 262"/>
                  <a:gd name="T90" fmla="*/ 13 w 234"/>
                  <a:gd name="T91" fmla="*/ 18 h 262"/>
                  <a:gd name="T92" fmla="*/ 36 w 234"/>
                  <a:gd name="T93" fmla="*/ 16 h 262"/>
                  <a:gd name="T94" fmla="*/ 40 w 234"/>
                  <a:gd name="T95" fmla="*/ 0 h 262"/>
                  <a:gd name="T96" fmla="*/ 48 w 234"/>
                  <a:gd name="T97" fmla="*/ 5 h 262"/>
                  <a:gd name="T98" fmla="*/ 58 w 234"/>
                  <a:gd name="T99" fmla="*/ 0 h 2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4"/>
                  <a:gd name="T151" fmla="*/ 0 h 262"/>
                  <a:gd name="T152" fmla="*/ 234 w 234"/>
                  <a:gd name="T153" fmla="*/ 262 h 2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4" h="262">
                    <a:moveTo>
                      <a:pt x="61" y="2"/>
                    </a:moveTo>
                    <a:lnTo>
                      <a:pt x="68" y="13"/>
                    </a:lnTo>
                    <a:lnTo>
                      <a:pt x="73" y="18"/>
                    </a:lnTo>
                    <a:lnTo>
                      <a:pt x="86" y="18"/>
                    </a:lnTo>
                    <a:lnTo>
                      <a:pt x="86" y="19"/>
                    </a:lnTo>
                    <a:lnTo>
                      <a:pt x="99" y="18"/>
                    </a:lnTo>
                    <a:lnTo>
                      <a:pt x="103" y="22"/>
                    </a:lnTo>
                    <a:lnTo>
                      <a:pt x="105" y="19"/>
                    </a:lnTo>
                    <a:lnTo>
                      <a:pt x="108" y="30"/>
                    </a:lnTo>
                    <a:lnTo>
                      <a:pt x="113" y="30"/>
                    </a:lnTo>
                    <a:lnTo>
                      <a:pt x="115" y="24"/>
                    </a:lnTo>
                    <a:lnTo>
                      <a:pt x="126" y="29"/>
                    </a:lnTo>
                    <a:lnTo>
                      <a:pt x="134" y="38"/>
                    </a:lnTo>
                    <a:lnTo>
                      <a:pt x="146" y="37"/>
                    </a:lnTo>
                    <a:lnTo>
                      <a:pt x="154" y="42"/>
                    </a:lnTo>
                    <a:lnTo>
                      <a:pt x="157" y="37"/>
                    </a:lnTo>
                    <a:lnTo>
                      <a:pt x="150" y="37"/>
                    </a:lnTo>
                    <a:lnTo>
                      <a:pt x="158" y="34"/>
                    </a:lnTo>
                    <a:lnTo>
                      <a:pt x="158" y="38"/>
                    </a:lnTo>
                    <a:lnTo>
                      <a:pt x="162" y="38"/>
                    </a:lnTo>
                    <a:lnTo>
                      <a:pt x="163" y="46"/>
                    </a:lnTo>
                    <a:lnTo>
                      <a:pt x="170" y="43"/>
                    </a:lnTo>
                    <a:lnTo>
                      <a:pt x="171" y="46"/>
                    </a:lnTo>
                    <a:lnTo>
                      <a:pt x="175" y="42"/>
                    </a:lnTo>
                    <a:lnTo>
                      <a:pt x="175" y="48"/>
                    </a:lnTo>
                    <a:lnTo>
                      <a:pt x="181" y="51"/>
                    </a:lnTo>
                    <a:lnTo>
                      <a:pt x="183" y="45"/>
                    </a:lnTo>
                    <a:lnTo>
                      <a:pt x="186" y="50"/>
                    </a:lnTo>
                    <a:lnTo>
                      <a:pt x="196" y="50"/>
                    </a:lnTo>
                    <a:lnTo>
                      <a:pt x="191" y="51"/>
                    </a:lnTo>
                    <a:lnTo>
                      <a:pt x="191" y="56"/>
                    </a:lnTo>
                    <a:lnTo>
                      <a:pt x="202" y="54"/>
                    </a:lnTo>
                    <a:lnTo>
                      <a:pt x="207" y="62"/>
                    </a:lnTo>
                    <a:lnTo>
                      <a:pt x="209" y="61"/>
                    </a:lnTo>
                    <a:lnTo>
                      <a:pt x="220" y="70"/>
                    </a:lnTo>
                    <a:lnTo>
                      <a:pt x="233" y="64"/>
                    </a:lnTo>
                    <a:lnTo>
                      <a:pt x="230" y="85"/>
                    </a:lnTo>
                    <a:lnTo>
                      <a:pt x="233" y="93"/>
                    </a:lnTo>
                    <a:lnTo>
                      <a:pt x="230" y="101"/>
                    </a:lnTo>
                    <a:lnTo>
                      <a:pt x="234" y="109"/>
                    </a:lnTo>
                    <a:lnTo>
                      <a:pt x="233" y="106"/>
                    </a:lnTo>
                    <a:lnTo>
                      <a:pt x="228" y="109"/>
                    </a:lnTo>
                    <a:lnTo>
                      <a:pt x="230" y="120"/>
                    </a:lnTo>
                    <a:lnTo>
                      <a:pt x="217" y="122"/>
                    </a:lnTo>
                    <a:lnTo>
                      <a:pt x="217" y="134"/>
                    </a:lnTo>
                    <a:lnTo>
                      <a:pt x="210" y="139"/>
                    </a:lnTo>
                    <a:lnTo>
                      <a:pt x="207" y="130"/>
                    </a:lnTo>
                    <a:lnTo>
                      <a:pt x="201" y="134"/>
                    </a:lnTo>
                    <a:lnTo>
                      <a:pt x="194" y="131"/>
                    </a:lnTo>
                    <a:lnTo>
                      <a:pt x="192" y="120"/>
                    </a:lnTo>
                    <a:lnTo>
                      <a:pt x="189" y="120"/>
                    </a:lnTo>
                    <a:lnTo>
                      <a:pt x="183" y="126"/>
                    </a:lnTo>
                    <a:lnTo>
                      <a:pt x="181" y="123"/>
                    </a:lnTo>
                    <a:lnTo>
                      <a:pt x="184" y="120"/>
                    </a:lnTo>
                    <a:lnTo>
                      <a:pt x="181" y="117"/>
                    </a:lnTo>
                    <a:lnTo>
                      <a:pt x="186" y="107"/>
                    </a:lnTo>
                    <a:lnTo>
                      <a:pt x="179" y="114"/>
                    </a:lnTo>
                    <a:lnTo>
                      <a:pt x="176" y="110"/>
                    </a:lnTo>
                    <a:lnTo>
                      <a:pt x="165" y="115"/>
                    </a:lnTo>
                    <a:lnTo>
                      <a:pt x="160" y="123"/>
                    </a:lnTo>
                    <a:lnTo>
                      <a:pt x="162" y="128"/>
                    </a:lnTo>
                    <a:lnTo>
                      <a:pt x="157" y="128"/>
                    </a:lnTo>
                    <a:lnTo>
                      <a:pt x="155" y="122"/>
                    </a:lnTo>
                    <a:lnTo>
                      <a:pt x="141" y="122"/>
                    </a:lnTo>
                    <a:lnTo>
                      <a:pt x="131" y="128"/>
                    </a:lnTo>
                    <a:lnTo>
                      <a:pt x="129" y="134"/>
                    </a:lnTo>
                    <a:lnTo>
                      <a:pt x="121" y="139"/>
                    </a:lnTo>
                    <a:lnTo>
                      <a:pt x="118" y="138"/>
                    </a:lnTo>
                    <a:lnTo>
                      <a:pt x="118" y="144"/>
                    </a:lnTo>
                    <a:lnTo>
                      <a:pt x="112" y="152"/>
                    </a:lnTo>
                    <a:lnTo>
                      <a:pt x="107" y="150"/>
                    </a:lnTo>
                    <a:lnTo>
                      <a:pt x="100" y="162"/>
                    </a:lnTo>
                    <a:lnTo>
                      <a:pt x="3" y="262"/>
                    </a:lnTo>
                    <a:lnTo>
                      <a:pt x="3" y="219"/>
                    </a:lnTo>
                    <a:lnTo>
                      <a:pt x="8" y="216"/>
                    </a:lnTo>
                    <a:lnTo>
                      <a:pt x="5" y="200"/>
                    </a:lnTo>
                    <a:lnTo>
                      <a:pt x="10" y="194"/>
                    </a:lnTo>
                    <a:lnTo>
                      <a:pt x="6" y="186"/>
                    </a:lnTo>
                    <a:lnTo>
                      <a:pt x="16" y="166"/>
                    </a:lnTo>
                    <a:lnTo>
                      <a:pt x="13" y="139"/>
                    </a:lnTo>
                    <a:lnTo>
                      <a:pt x="19" y="125"/>
                    </a:lnTo>
                    <a:lnTo>
                      <a:pt x="14" y="107"/>
                    </a:lnTo>
                    <a:lnTo>
                      <a:pt x="10" y="104"/>
                    </a:lnTo>
                    <a:lnTo>
                      <a:pt x="0" y="83"/>
                    </a:lnTo>
                    <a:lnTo>
                      <a:pt x="0" y="70"/>
                    </a:lnTo>
                    <a:lnTo>
                      <a:pt x="5" y="59"/>
                    </a:lnTo>
                    <a:lnTo>
                      <a:pt x="2" y="48"/>
                    </a:lnTo>
                    <a:lnTo>
                      <a:pt x="3" y="38"/>
                    </a:lnTo>
                    <a:lnTo>
                      <a:pt x="14" y="32"/>
                    </a:lnTo>
                    <a:lnTo>
                      <a:pt x="10" y="22"/>
                    </a:lnTo>
                    <a:lnTo>
                      <a:pt x="13" y="18"/>
                    </a:lnTo>
                    <a:lnTo>
                      <a:pt x="29" y="26"/>
                    </a:lnTo>
                    <a:lnTo>
                      <a:pt x="36" y="16"/>
                    </a:lnTo>
                    <a:lnTo>
                      <a:pt x="34" y="6"/>
                    </a:lnTo>
                    <a:lnTo>
                      <a:pt x="40" y="0"/>
                    </a:lnTo>
                    <a:lnTo>
                      <a:pt x="44" y="0"/>
                    </a:lnTo>
                    <a:lnTo>
                      <a:pt x="48" y="5"/>
                    </a:lnTo>
                    <a:lnTo>
                      <a:pt x="58" y="6"/>
                    </a:lnTo>
                    <a:lnTo>
                      <a:pt x="58" y="0"/>
                    </a:lnTo>
                    <a:lnTo>
                      <a:pt x="61" y="2"/>
                    </a:lnTo>
                  </a:path>
                </a:pathLst>
              </a:custGeom>
              <a:noFill/>
              <a:ln w="9525">
                <a:noFill/>
                <a:round/>
                <a:headEnd/>
                <a:tailEnd/>
              </a:ln>
            </p:spPr>
            <p:txBody>
              <a:bodyPr/>
              <a:lstStyle/>
              <a:p>
                <a:pPr algn="ctr" eaLnBrk="0" hangingPunct="0"/>
                <a:endParaRPr lang="en-US" dirty="0"/>
              </a:p>
            </p:txBody>
          </p:sp>
          <p:sp>
            <p:nvSpPr>
              <p:cNvPr id="4890" name="Freeform 76"/>
              <p:cNvSpPr>
                <a:spLocks/>
              </p:cNvSpPr>
              <p:nvPr/>
            </p:nvSpPr>
            <p:spPr bwMode="auto">
              <a:xfrm>
                <a:off x="3277" y="914"/>
                <a:ext cx="8" cy="1"/>
              </a:xfrm>
              <a:custGeom>
                <a:avLst/>
                <a:gdLst>
                  <a:gd name="T0" fmla="*/ 0 w 8"/>
                  <a:gd name="T1" fmla="*/ 0 h 1"/>
                  <a:gd name="T2" fmla="*/ 0 w 8"/>
                  <a:gd name="T3" fmla="*/ 0 h 1"/>
                  <a:gd name="T4" fmla="*/ 8 w 8"/>
                  <a:gd name="T5" fmla="*/ 0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0" y="0"/>
                    </a:lnTo>
                    <a:lnTo>
                      <a:pt x="8" y="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891" name="Freeform 77"/>
              <p:cNvSpPr>
                <a:spLocks/>
              </p:cNvSpPr>
              <p:nvPr/>
            </p:nvSpPr>
            <p:spPr bwMode="auto">
              <a:xfrm>
                <a:off x="3277" y="914"/>
                <a:ext cx="8" cy="1"/>
              </a:xfrm>
              <a:custGeom>
                <a:avLst/>
                <a:gdLst>
                  <a:gd name="T0" fmla="*/ 0 w 8"/>
                  <a:gd name="T1" fmla="*/ 0 h 1"/>
                  <a:gd name="T2" fmla="*/ 0 w 8"/>
                  <a:gd name="T3" fmla="*/ 0 h 1"/>
                  <a:gd name="T4" fmla="*/ 8 w 8"/>
                  <a:gd name="T5" fmla="*/ 0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0" y="0"/>
                    </a:lnTo>
                    <a:lnTo>
                      <a:pt x="8" y="0"/>
                    </a:lnTo>
                    <a:lnTo>
                      <a:pt x="0" y="0"/>
                    </a:lnTo>
                  </a:path>
                </a:pathLst>
              </a:custGeom>
              <a:noFill/>
              <a:ln w="9525">
                <a:noFill/>
                <a:round/>
                <a:headEnd/>
                <a:tailEnd/>
              </a:ln>
            </p:spPr>
            <p:txBody>
              <a:bodyPr/>
              <a:lstStyle/>
              <a:p>
                <a:pPr algn="ctr" eaLnBrk="0" hangingPunct="0"/>
                <a:endParaRPr lang="en-US" dirty="0"/>
              </a:p>
            </p:txBody>
          </p:sp>
          <p:sp>
            <p:nvSpPr>
              <p:cNvPr id="4892" name="Freeform 78"/>
              <p:cNvSpPr>
                <a:spLocks/>
              </p:cNvSpPr>
              <p:nvPr/>
            </p:nvSpPr>
            <p:spPr bwMode="auto">
              <a:xfrm>
                <a:off x="3244" y="914"/>
                <a:ext cx="31" cy="32"/>
              </a:xfrm>
              <a:custGeom>
                <a:avLst/>
                <a:gdLst>
                  <a:gd name="T0" fmla="*/ 9 w 31"/>
                  <a:gd name="T1" fmla="*/ 0 h 32"/>
                  <a:gd name="T2" fmla="*/ 31 w 31"/>
                  <a:gd name="T3" fmla="*/ 0 h 32"/>
                  <a:gd name="T4" fmla="*/ 21 w 31"/>
                  <a:gd name="T5" fmla="*/ 20 h 32"/>
                  <a:gd name="T6" fmla="*/ 0 w 31"/>
                  <a:gd name="T7" fmla="*/ 32 h 32"/>
                  <a:gd name="T8" fmla="*/ 7 w 31"/>
                  <a:gd name="T9" fmla="*/ 14 h 32"/>
                  <a:gd name="T10" fmla="*/ 9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9" y="0"/>
                    </a:moveTo>
                    <a:lnTo>
                      <a:pt x="31" y="0"/>
                    </a:lnTo>
                    <a:lnTo>
                      <a:pt x="21" y="20"/>
                    </a:lnTo>
                    <a:lnTo>
                      <a:pt x="0" y="32"/>
                    </a:lnTo>
                    <a:lnTo>
                      <a:pt x="7" y="14"/>
                    </a:lnTo>
                    <a:lnTo>
                      <a:pt x="9" y="0"/>
                    </a:lnTo>
                    <a:close/>
                  </a:path>
                </a:pathLst>
              </a:custGeom>
              <a:solidFill>
                <a:srgbClr val="FEE0C2"/>
              </a:solidFill>
              <a:ln w="9525">
                <a:noFill/>
                <a:round/>
                <a:headEnd/>
                <a:tailEnd/>
              </a:ln>
            </p:spPr>
            <p:txBody>
              <a:bodyPr/>
              <a:lstStyle/>
              <a:p>
                <a:pPr algn="ctr" eaLnBrk="0" hangingPunct="0"/>
                <a:endParaRPr lang="en-US" dirty="0"/>
              </a:p>
            </p:txBody>
          </p:sp>
          <p:sp>
            <p:nvSpPr>
              <p:cNvPr id="4893" name="Freeform 79"/>
              <p:cNvSpPr>
                <a:spLocks/>
              </p:cNvSpPr>
              <p:nvPr/>
            </p:nvSpPr>
            <p:spPr bwMode="auto">
              <a:xfrm>
                <a:off x="3244" y="914"/>
                <a:ext cx="31" cy="32"/>
              </a:xfrm>
              <a:custGeom>
                <a:avLst/>
                <a:gdLst>
                  <a:gd name="T0" fmla="*/ 9 w 31"/>
                  <a:gd name="T1" fmla="*/ 0 h 32"/>
                  <a:gd name="T2" fmla="*/ 31 w 31"/>
                  <a:gd name="T3" fmla="*/ 0 h 32"/>
                  <a:gd name="T4" fmla="*/ 21 w 31"/>
                  <a:gd name="T5" fmla="*/ 20 h 32"/>
                  <a:gd name="T6" fmla="*/ 0 w 31"/>
                  <a:gd name="T7" fmla="*/ 32 h 32"/>
                  <a:gd name="T8" fmla="*/ 7 w 31"/>
                  <a:gd name="T9" fmla="*/ 14 h 32"/>
                  <a:gd name="T10" fmla="*/ 9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9" y="0"/>
                    </a:moveTo>
                    <a:lnTo>
                      <a:pt x="31" y="0"/>
                    </a:lnTo>
                    <a:lnTo>
                      <a:pt x="21" y="20"/>
                    </a:lnTo>
                    <a:lnTo>
                      <a:pt x="0" y="32"/>
                    </a:lnTo>
                    <a:lnTo>
                      <a:pt x="7" y="14"/>
                    </a:lnTo>
                    <a:lnTo>
                      <a:pt x="9" y="0"/>
                    </a:lnTo>
                  </a:path>
                </a:pathLst>
              </a:custGeom>
              <a:noFill/>
              <a:ln w="9525">
                <a:noFill/>
                <a:round/>
                <a:headEnd/>
                <a:tailEnd/>
              </a:ln>
            </p:spPr>
            <p:txBody>
              <a:bodyPr/>
              <a:lstStyle/>
              <a:p>
                <a:pPr algn="ctr" eaLnBrk="0" hangingPunct="0"/>
                <a:endParaRPr lang="en-US" dirty="0"/>
              </a:p>
            </p:txBody>
          </p:sp>
          <p:sp>
            <p:nvSpPr>
              <p:cNvPr id="4894" name="Freeform 80"/>
              <p:cNvSpPr>
                <a:spLocks/>
              </p:cNvSpPr>
              <p:nvPr/>
            </p:nvSpPr>
            <p:spPr bwMode="auto">
              <a:xfrm>
                <a:off x="3105" y="914"/>
                <a:ext cx="215" cy="198"/>
              </a:xfrm>
              <a:custGeom>
                <a:avLst/>
                <a:gdLst>
                  <a:gd name="T0" fmla="*/ 180 w 215"/>
                  <a:gd name="T1" fmla="*/ 0 h 198"/>
                  <a:gd name="T2" fmla="*/ 190 w 215"/>
                  <a:gd name="T3" fmla="*/ 4 h 198"/>
                  <a:gd name="T4" fmla="*/ 194 w 215"/>
                  <a:gd name="T5" fmla="*/ 22 h 198"/>
                  <a:gd name="T6" fmla="*/ 212 w 215"/>
                  <a:gd name="T7" fmla="*/ 22 h 198"/>
                  <a:gd name="T8" fmla="*/ 215 w 215"/>
                  <a:gd name="T9" fmla="*/ 51 h 198"/>
                  <a:gd name="T10" fmla="*/ 215 w 215"/>
                  <a:gd name="T11" fmla="*/ 52 h 198"/>
                  <a:gd name="T12" fmla="*/ 215 w 215"/>
                  <a:gd name="T13" fmla="*/ 54 h 198"/>
                  <a:gd name="T14" fmla="*/ 211 w 215"/>
                  <a:gd name="T15" fmla="*/ 57 h 198"/>
                  <a:gd name="T16" fmla="*/ 214 w 215"/>
                  <a:gd name="T17" fmla="*/ 65 h 198"/>
                  <a:gd name="T18" fmla="*/ 214 w 215"/>
                  <a:gd name="T19" fmla="*/ 80 h 198"/>
                  <a:gd name="T20" fmla="*/ 214 w 215"/>
                  <a:gd name="T21" fmla="*/ 81 h 198"/>
                  <a:gd name="T22" fmla="*/ 211 w 215"/>
                  <a:gd name="T23" fmla="*/ 81 h 198"/>
                  <a:gd name="T24" fmla="*/ 214 w 215"/>
                  <a:gd name="T25" fmla="*/ 89 h 198"/>
                  <a:gd name="T26" fmla="*/ 191 w 215"/>
                  <a:gd name="T27" fmla="*/ 124 h 198"/>
                  <a:gd name="T28" fmla="*/ 39 w 215"/>
                  <a:gd name="T29" fmla="*/ 182 h 198"/>
                  <a:gd name="T30" fmla="*/ 18 w 215"/>
                  <a:gd name="T31" fmla="*/ 198 h 198"/>
                  <a:gd name="T32" fmla="*/ 2 w 215"/>
                  <a:gd name="T33" fmla="*/ 196 h 198"/>
                  <a:gd name="T34" fmla="*/ 0 w 215"/>
                  <a:gd name="T35" fmla="*/ 188 h 198"/>
                  <a:gd name="T36" fmla="*/ 8 w 215"/>
                  <a:gd name="T37" fmla="*/ 180 h 198"/>
                  <a:gd name="T38" fmla="*/ 21 w 215"/>
                  <a:gd name="T39" fmla="*/ 184 h 198"/>
                  <a:gd name="T40" fmla="*/ 26 w 215"/>
                  <a:gd name="T41" fmla="*/ 176 h 198"/>
                  <a:gd name="T42" fmla="*/ 26 w 215"/>
                  <a:gd name="T43" fmla="*/ 168 h 198"/>
                  <a:gd name="T44" fmla="*/ 39 w 215"/>
                  <a:gd name="T45" fmla="*/ 156 h 198"/>
                  <a:gd name="T46" fmla="*/ 29 w 215"/>
                  <a:gd name="T47" fmla="*/ 150 h 198"/>
                  <a:gd name="T48" fmla="*/ 26 w 215"/>
                  <a:gd name="T49" fmla="*/ 123 h 198"/>
                  <a:gd name="T50" fmla="*/ 18 w 215"/>
                  <a:gd name="T51" fmla="*/ 113 h 198"/>
                  <a:gd name="T52" fmla="*/ 15 w 215"/>
                  <a:gd name="T53" fmla="*/ 108 h 198"/>
                  <a:gd name="T54" fmla="*/ 17 w 215"/>
                  <a:gd name="T55" fmla="*/ 89 h 198"/>
                  <a:gd name="T56" fmla="*/ 29 w 215"/>
                  <a:gd name="T57" fmla="*/ 83 h 198"/>
                  <a:gd name="T58" fmla="*/ 38 w 215"/>
                  <a:gd name="T59" fmla="*/ 64 h 198"/>
                  <a:gd name="T60" fmla="*/ 49 w 215"/>
                  <a:gd name="T61" fmla="*/ 57 h 198"/>
                  <a:gd name="T62" fmla="*/ 54 w 215"/>
                  <a:gd name="T63" fmla="*/ 48 h 198"/>
                  <a:gd name="T64" fmla="*/ 54 w 215"/>
                  <a:gd name="T65" fmla="*/ 24 h 198"/>
                  <a:gd name="T66" fmla="*/ 55 w 215"/>
                  <a:gd name="T67" fmla="*/ 17 h 198"/>
                  <a:gd name="T68" fmla="*/ 62 w 215"/>
                  <a:gd name="T69" fmla="*/ 38 h 198"/>
                  <a:gd name="T70" fmla="*/ 59 w 215"/>
                  <a:gd name="T71" fmla="*/ 17 h 198"/>
                  <a:gd name="T72" fmla="*/ 84 w 215"/>
                  <a:gd name="T73" fmla="*/ 25 h 198"/>
                  <a:gd name="T74" fmla="*/ 91 w 215"/>
                  <a:gd name="T75" fmla="*/ 40 h 198"/>
                  <a:gd name="T76" fmla="*/ 118 w 215"/>
                  <a:gd name="T77" fmla="*/ 44 h 198"/>
                  <a:gd name="T78" fmla="*/ 120 w 215"/>
                  <a:gd name="T79" fmla="*/ 40 h 198"/>
                  <a:gd name="T80" fmla="*/ 130 w 215"/>
                  <a:gd name="T81" fmla="*/ 40 h 198"/>
                  <a:gd name="T82" fmla="*/ 139 w 215"/>
                  <a:gd name="T83" fmla="*/ 41 h 198"/>
                  <a:gd name="T84" fmla="*/ 162 w 215"/>
                  <a:gd name="T85" fmla="*/ 2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5"/>
                  <a:gd name="T130" fmla="*/ 0 h 198"/>
                  <a:gd name="T131" fmla="*/ 215 w 215"/>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5" h="198">
                    <a:moveTo>
                      <a:pt x="172" y="0"/>
                    </a:moveTo>
                    <a:lnTo>
                      <a:pt x="180" y="0"/>
                    </a:lnTo>
                    <a:lnTo>
                      <a:pt x="183" y="6"/>
                    </a:lnTo>
                    <a:lnTo>
                      <a:pt x="190" y="4"/>
                    </a:lnTo>
                    <a:lnTo>
                      <a:pt x="194" y="8"/>
                    </a:lnTo>
                    <a:lnTo>
                      <a:pt x="194" y="22"/>
                    </a:lnTo>
                    <a:lnTo>
                      <a:pt x="211" y="22"/>
                    </a:lnTo>
                    <a:lnTo>
                      <a:pt x="212" y="22"/>
                    </a:lnTo>
                    <a:lnTo>
                      <a:pt x="215" y="22"/>
                    </a:lnTo>
                    <a:lnTo>
                      <a:pt x="215" y="51"/>
                    </a:lnTo>
                    <a:lnTo>
                      <a:pt x="215" y="52"/>
                    </a:lnTo>
                    <a:lnTo>
                      <a:pt x="215" y="54"/>
                    </a:lnTo>
                    <a:lnTo>
                      <a:pt x="215" y="57"/>
                    </a:lnTo>
                    <a:lnTo>
                      <a:pt x="211" y="57"/>
                    </a:lnTo>
                    <a:lnTo>
                      <a:pt x="215" y="59"/>
                    </a:lnTo>
                    <a:lnTo>
                      <a:pt x="214" y="65"/>
                    </a:lnTo>
                    <a:lnTo>
                      <a:pt x="214" y="80"/>
                    </a:lnTo>
                    <a:lnTo>
                      <a:pt x="211" y="81"/>
                    </a:lnTo>
                    <a:lnTo>
                      <a:pt x="214" y="81"/>
                    </a:lnTo>
                    <a:lnTo>
                      <a:pt x="214" y="83"/>
                    </a:lnTo>
                    <a:lnTo>
                      <a:pt x="211" y="81"/>
                    </a:lnTo>
                    <a:lnTo>
                      <a:pt x="214" y="84"/>
                    </a:lnTo>
                    <a:lnTo>
                      <a:pt x="214" y="89"/>
                    </a:lnTo>
                    <a:lnTo>
                      <a:pt x="214" y="124"/>
                    </a:lnTo>
                    <a:lnTo>
                      <a:pt x="191" y="124"/>
                    </a:lnTo>
                    <a:lnTo>
                      <a:pt x="191" y="185"/>
                    </a:lnTo>
                    <a:lnTo>
                      <a:pt x="39" y="182"/>
                    </a:lnTo>
                    <a:lnTo>
                      <a:pt x="28" y="196"/>
                    </a:lnTo>
                    <a:lnTo>
                      <a:pt x="18" y="198"/>
                    </a:lnTo>
                    <a:lnTo>
                      <a:pt x="12" y="193"/>
                    </a:lnTo>
                    <a:lnTo>
                      <a:pt x="2" y="196"/>
                    </a:lnTo>
                    <a:lnTo>
                      <a:pt x="4" y="190"/>
                    </a:lnTo>
                    <a:lnTo>
                      <a:pt x="0" y="188"/>
                    </a:lnTo>
                    <a:lnTo>
                      <a:pt x="8" y="187"/>
                    </a:lnTo>
                    <a:lnTo>
                      <a:pt x="8" y="180"/>
                    </a:lnTo>
                    <a:lnTo>
                      <a:pt x="17" y="185"/>
                    </a:lnTo>
                    <a:lnTo>
                      <a:pt x="21" y="184"/>
                    </a:lnTo>
                    <a:lnTo>
                      <a:pt x="18" y="180"/>
                    </a:lnTo>
                    <a:lnTo>
                      <a:pt x="26" y="176"/>
                    </a:lnTo>
                    <a:lnTo>
                      <a:pt x="23" y="177"/>
                    </a:lnTo>
                    <a:lnTo>
                      <a:pt x="26" y="168"/>
                    </a:lnTo>
                    <a:lnTo>
                      <a:pt x="31" y="169"/>
                    </a:lnTo>
                    <a:lnTo>
                      <a:pt x="39" y="156"/>
                    </a:lnTo>
                    <a:lnTo>
                      <a:pt x="34" y="150"/>
                    </a:lnTo>
                    <a:lnTo>
                      <a:pt x="29" y="150"/>
                    </a:lnTo>
                    <a:lnTo>
                      <a:pt x="31" y="128"/>
                    </a:lnTo>
                    <a:lnTo>
                      <a:pt x="26" y="123"/>
                    </a:lnTo>
                    <a:lnTo>
                      <a:pt x="26" y="115"/>
                    </a:lnTo>
                    <a:lnTo>
                      <a:pt x="18" y="113"/>
                    </a:lnTo>
                    <a:lnTo>
                      <a:pt x="18" y="107"/>
                    </a:lnTo>
                    <a:lnTo>
                      <a:pt x="15" y="108"/>
                    </a:lnTo>
                    <a:lnTo>
                      <a:pt x="20" y="100"/>
                    </a:lnTo>
                    <a:lnTo>
                      <a:pt x="17" y="89"/>
                    </a:lnTo>
                    <a:lnTo>
                      <a:pt x="26" y="81"/>
                    </a:lnTo>
                    <a:lnTo>
                      <a:pt x="29" y="83"/>
                    </a:lnTo>
                    <a:lnTo>
                      <a:pt x="36" y="78"/>
                    </a:lnTo>
                    <a:lnTo>
                      <a:pt x="38" y="64"/>
                    </a:lnTo>
                    <a:lnTo>
                      <a:pt x="46" y="57"/>
                    </a:lnTo>
                    <a:lnTo>
                      <a:pt x="49" y="57"/>
                    </a:lnTo>
                    <a:lnTo>
                      <a:pt x="50" y="48"/>
                    </a:lnTo>
                    <a:lnTo>
                      <a:pt x="54" y="48"/>
                    </a:lnTo>
                    <a:lnTo>
                      <a:pt x="50" y="33"/>
                    </a:lnTo>
                    <a:lnTo>
                      <a:pt x="54" y="24"/>
                    </a:lnTo>
                    <a:lnTo>
                      <a:pt x="59" y="22"/>
                    </a:lnTo>
                    <a:lnTo>
                      <a:pt x="55" y="17"/>
                    </a:lnTo>
                    <a:lnTo>
                      <a:pt x="57" y="17"/>
                    </a:lnTo>
                    <a:lnTo>
                      <a:pt x="62" y="38"/>
                    </a:lnTo>
                    <a:lnTo>
                      <a:pt x="63" y="28"/>
                    </a:lnTo>
                    <a:lnTo>
                      <a:pt x="59" y="17"/>
                    </a:lnTo>
                    <a:lnTo>
                      <a:pt x="84" y="19"/>
                    </a:lnTo>
                    <a:lnTo>
                      <a:pt x="84" y="25"/>
                    </a:lnTo>
                    <a:lnTo>
                      <a:pt x="91" y="25"/>
                    </a:lnTo>
                    <a:lnTo>
                      <a:pt x="91" y="40"/>
                    </a:lnTo>
                    <a:lnTo>
                      <a:pt x="118" y="40"/>
                    </a:lnTo>
                    <a:lnTo>
                      <a:pt x="118" y="44"/>
                    </a:lnTo>
                    <a:lnTo>
                      <a:pt x="122" y="43"/>
                    </a:lnTo>
                    <a:lnTo>
                      <a:pt x="120" y="40"/>
                    </a:lnTo>
                    <a:lnTo>
                      <a:pt x="128" y="40"/>
                    </a:lnTo>
                    <a:lnTo>
                      <a:pt x="130" y="40"/>
                    </a:lnTo>
                    <a:lnTo>
                      <a:pt x="139" y="41"/>
                    </a:lnTo>
                    <a:lnTo>
                      <a:pt x="139" y="33"/>
                    </a:lnTo>
                    <a:lnTo>
                      <a:pt x="162" y="20"/>
                    </a:lnTo>
                    <a:lnTo>
                      <a:pt x="172" y="0"/>
                    </a:lnTo>
                    <a:close/>
                  </a:path>
                </a:pathLst>
              </a:custGeom>
              <a:solidFill>
                <a:srgbClr val="FEE0C2"/>
              </a:solidFill>
              <a:ln w="9525">
                <a:noFill/>
                <a:round/>
                <a:headEnd/>
                <a:tailEnd/>
              </a:ln>
            </p:spPr>
            <p:txBody>
              <a:bodyPr/>
              <a:lstStyle/>
              <a:p>
                <a:pPr algn="ctr" eaLnBrk="0" hangingPunct="0"/>
                <a:endParaRPr lang="en-US" dirty="0"/>
              </a:p>
            </p:txBody>
          </p:sp>
          <p:sp>
            <p:nvSpPr>
              <p:cNvPr id="4895" name="Freeform 81"/>
              <p:cNvSpPr>
                <a:spLocks/>
              </p:cNvSpPr>
              <p:nvPr/>
            </p:nvSpPr>
            <p:spPr bwMode="auto">
              <a:xfrm>
                <a:off x="3105" y="914"/>
                <a:ext cx="215" cy="198"/>
              </a:xfrm>
              <a:custGeom>
                <a:avLst/>
                <a:gdLst>
                  <a:gd name="T0" fmla="*/ 180 w 215"/>
                  <a:gd name="T1" fmla="*/ 0 h 198"/>
                  <a:gd name="T2" fmla="*/ 190 w 215"/>
                  <a:gd name="T3" fmla="*/ 4 h 198"/>
                  <a:gd name="T4" fmla="*/ 194 w 215"/>
                  <a:gd name="T5" fmla="*/ 22 h 198"/>
                  <a:gd name="T6" fmla="*/ 212 w 215"/>
                  <a:gd name="T7" fmla="*/ 22 h 198"/>
                  <a:gd name="T8" fmla="*/ 215 w 215"/>
                  <a:gd name="T9" fmla="*/ 51 h 198"/>
                  <a:gd name="T10" fmla="*/ 215 w 215"/>
                  <a:gd name="T11" fmla="*/ 52 h 198"/>
                  <a:gd name="T12" fmla="*/ 215 w 215"/>
                  <a:gd name="T13" fmla="*/ 54 h 198"/>
                  <a:gd name="T14" fmla="*/ 211 w 215"/>
                  <a:gd name="T15" fmla="*/ 57 h 198"/>
                  <a:gd name="T16" fmla="*/ 214 w 215"/>
                  <a:gd name="T17" fmla="*/ 65 h 198"/>
                  <a:gd name="T18" fmla="*/ 214 w 215"/>
                  <a:gd name="T19" fmla="*/ 80 h 198"/>
                  <a:gd name="T20" fmla="*/ 214 w 215"/>
                  <a:gd name="T21" fmla="*/ 81 h 198"/>
                  <a:gd name="T22" fmla="*/ 211 w 215"/>
                  <a:gd name="T23" fmla="*/ 81 h 198"/>
                  <a:gd name="T24" fmla="*/ 214 w 215"/>
                  <a:gd name="T25" fmla="*/ 89 h 198"/>
                  <a:gd name="T26" fmla="*/ 191 w 215"/>
                  <a:gd name="T27" fmla="*/ 124 h 198"/>
                  <a:gd name="T28" fmla="*/ 39 w 215"/>
                  <a:gd name="T29" fmla="*/ 182 h 198"/>
                  <a:gd name="T30" fmla="*/ 18 w 215"/>
                  <a:gd name="T31" fmla="*/ 198 h 198"/>
                  <a:gd name="T32" fmla="*/ 2 w 215"/>
                  <a:gd name="T33" fmla="*/ 196 h 198"/>
                  <a:gd name="T34" fmla="*/ 0 w 215"/>
                  <a:gd name="T35" fmla="*/ 188 h 198"/>
                  <a:gd name="T36" fmla="*/ 8 w 215"/>
                  <a:gd name="T37" fmla="*/ 180 h 198"/>
                  <a:gd name="T38" fmla="*/ 21 w 215"/>
                  <a:gd name="T39" fmla="*/ 184 h 198"/>
                  <a:gd name="T40" fmla="*/ 26 w 215"/>
                  <a:gd name="T41" fmla="*/ 176 h 198"/>
                  <a:gd name="T42" fmla="*/ 26 w 215"/>
                  <a:gd name="T43" fmla="*/ 168 h 198"/>
                  <a:gd name="T44" fmla="*/ 39 w 215"/>
                  <a:gd name="T45" fmla="*/ 156 h 198"/>
                  <a:gd name="T46" fmla="*/ 29 w 215"/>
                  <a:gd name="T47" fmla="*/ 150 h 198"/>
                  <a:gd name="T48" fmla="*/ 26 w 215"/>
                  <a:gd name="T49" fmla="*/ 123 h 198"/>
                  <a:gd name="T50" fmla="*/ 18 w 215"/>
                  <a:gd name="T51" fmla="*/ 113 h 198"/>
                  <a:gd name="T52" fmla="*/ 15 w 215"/>
                  <a:gd name="T53" fmla="*/ 108 h 198"/>
                  <a:gd name="T54" fmla="*/ 17 w 215"/>
                  <a:gd name="T55" fmla="*/ 89 h 198"/>
                  <a:gd name="T56" fmla="*/ 29 w 215"/>
                  <a:gd name="T57" fmla="*/ 83 h 198"/>
                  <a:gd name="T58" fmla="*/ 38 w 215"/>
                  <a:gd name="T59" fmla="*/ 64 h 198"/>
                  <a:gd name="T60" fmla="*/ 49 w 215"/>
                  <a:gd name="T61" fmla="*/ 57 h 198"/>
                  <a:gd name="T62" fmla="*/ 54 w 215"/>
                  <a:gd name="T63" fmla="*/ 48 h 198"/>
                  <a:gd name="T64" fmla="*/ 54 w 215"/>
                  <a:gd name="T65" fmla="*/ 24 h 198"/>
                  <a:gd name="T66" fmla="*/ 55 w 215"/>
                  <a:gd name="T67" fmla="*/ 17 h 198"/>
                  <a:gd name="T68" fmla="*/ 62 w 215"/>
                  <a:gd name="T69" fmla="*/ 38 h 198"/>
                  <a:gd name="T70" fmla="*/ 59 w 215"/>
                  <a:gd name="T71" fmla="*/ 17 h 198"/>
                  <a:gd name="T72" fmla="*/ 84 w 215"/>
                  <a:gd name="T73" fmla="*/ 25 h 198"/>
                  <a:gd name="T74" fmla="*/ 91 w 215"/>
                  <a:gd name="T75" fmla="*/ 40 h 198"/>
                  <a:gd name="T76" fmla="*/ 118 w 215"/>
                  <a:gd name="T77" fmla="*/ 44 h 198"/>
                  <a:gd name="T78" fmla="*/ 120 w 215"/>
                  <a:gd name="T79" fmla="*/ 40 h 198"/>
                  <a:gd name="T80" fmla="*/ 130 w 215"/>
                  <a:gd name="T81" fmla="*/ 40 h 198"/>
                  <a:gd name="T82" fmla="*/ 139 w 215"/>
                  <a:gd name="T83" fmla="*/ 41 h 198"/>
                  <a:gd name="T84" fmla="*/ 162 w 215"/>
                  <a:gd name="T85" fmla="*/ 2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5"/>
                  <a:gd name="T130" fmla="*/ 0 h 198"/>
                  <a:gd name="T131" fmla="*/ 215 w 215"/>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5" h="198">
                    <a:moveTo>
                      <a:pt x="172" y="0"/>
                    </a:moveTo>
                    <a:lnTo>
                      <a:pt x="180" y="0"/>
                    </a:lnTo>
                    <a:lnTo>
                      <a:pt x="183" y="6"/>
                    </a:lnTo>
                    <a:lnTo>
                      <a:pt x="190" y="4"/>
                    </a:lnTo>
                    <a:lnTo>
                      <a:pt x="194" y="8"/>
                    </a:lnTo>
                    <a:lnTo>
                      <a:pt x="194" y="22"/>
                    </a:lnTo>
                    <a:lnTo>
                      <a:pt x="211" y="22"/>
                    </a:lnTo>
                    <a:lnTo>
                      <a:pt x="212" y="22"/>
                    </a:lnTo>
                    <a:lnTo>
                      <a:pt x="215" y="22"/>
                    </a:lnTo>
                    <a:lnTo>
                      <a:pt x="215" y="51"/>
                    </a:lnTo>
                    <a:lnTo>
                      <a:pt x="215" y="52"/>
                    </a:lnTo>
                    <a:lnTo>
                      <a:pt x="215" y="54"/>
                    </a:lnTo>
                    <a:lnTo>
                      <a:pt x="215" y="57"/>
                    </a:lnTo>
                    <a:lnTo>
                      <a:pt x="211" y="57"/>
                    </a:lnTo>
                    <a:lnTo>
                      <a:pt x="215" y="59"/>
                    </a:lnTo>
                    <a:lnTo>
                      <a:pt x="214" y="65"/>
                    </a:lnTo>
                    <a:lnTo>
                      <a:pt x="214" y="80"/>
                    </a:lnTo>
                    <a:lnTo>
                      <a:pt x="211" y="81"/>
                    </a:lnTo>
                    <a:lnTo>
                      <a:pt x="214" y="81"/>
                    </a:lnTo>
                    <a:lnTo>
                      <a:pt x="214" y="83"/>
                    </a:lnTo>
                    <a:lnTo>
                      <a:pt x="211" y="81"/>
                    </a:lnTo>
                    <a:lnTo>
                      <a:pt x="214" y="84"/>
                    </a:lnTo>
                    <a:lnTo>
                      <a:pt x="214" y="89"/>
                    </a:lnTo>
                    <a:lnTo>
                      <a:pt x="214" y="124"/>
                    </a:lnTo>
                    <a:lnTo>
                      <a:pt x="191" y="124"/>
                    </a:lnTo>
                    <a:lnTo>
                      <a:pt x="191" y="185"/>
                    </a:lnTo>
                    <a:lnTo>
                      <a:pt x="39" y="182"/>
                    </a:lnTo>
                    <a:lnTo>
                      <a:pt x="28" y="196"/>
                    </a:lnTo>
                    <a:lnTo>
                      <a:pt x="18" y="198"/>
                    </a:lnTo>
                    <a:lnTo>
                      <a:pt x="12" y="193"/>
                    </a:lnTo>
                    <a:lnTo>
                      <a:pt x="2" y="196"/>
                    </a:lnTo>
                    <a:lnTo>
                      <a:pt x="4" y="190"/>
                    </a:lnTo>
                    <a:lnTo>
                      <a:pt x="0" y="188"/>
                    </a:lnTo>
                    <a:lnTo>
                      <a:pt x="8" y="187"/>
                    </a:lnTo>
                    <a:lnTo>
                      <a:pt x="8" y="180"/>
                    </a:lnTo>
                    <a:lnTo>
                      <a:pt x="17" y="185"/>
                    </a:lnTo>
                    <a:lnTo>
                      <a:pt x="21" y="184"/>
                    </a:lnTo>
                    <a:lnTo>
                      <a:pt x="18" y="180"/>
                    </a:lnTo>
                    <a:lnTo>
                      <a:pt x="26" y="176"/>
                    </a:lnTo>
                    <a:lnTo>
                      <a:pt x="23" y="177"/>
                    </a:lnTo>
                    <a:lnTo>
                      <a:pt x="26" y="168"/>
                    </a:lnTo>
                    <a:lnTo>
                      <a:pt x="31" y="169"/>
                    </a:lnTo>
                    <a:lnTo>
                      <a:pt x="39" y="156"/>
                    </a:lnTo>
                    <a:lnTo>
                      <a:pt x="34" y="150"/>
                    </a:lnTo>
                    <a:lnTo>
                      <a:pt x="29" y="150"/>
                    </a:lnTo>
                    <a:lnTo>
                      <a:pt x="31" y="128"/>
                    </a:lnTo>
                    <a:lnTo>
                      <a:pt x="26" y="123"/>
                    </a:lnTo>
                    <a:lnTo>
                      <a:pt x="26" y="115"/>
                    </a:lnTo>
                    <a:lnTo>
                      <a:pt x="18" y="113"/>
                    </a:lnTo>
                    <a:lnTo>
                      <a:pt x="18" y="107"/>
                    </a:lnTo>
                    <a:lnTo>
                      <a:pt x="15" y="108"/>
                    </a:lnTo>
                    <a:lnTo>
                      <a:pt x="20" y="100"/>
                    </a:lnTo>
                    <a:lnTo>
                      <a:pt x="17" y="89"/>
                    </a:lnTo>
                    <a:lnTo>
                      <a:pt x="26" y="81"/>
                    </a:lnTo>
                    <a:lnTo>
                      <a:pt x="29" y="83"/>
                    </a:lnTo>
                    <a:lnTo>
                      <a:pt x="36" y="78"/>
                    </a:lnTo>
                    <a:lnTo>
                      <a:pt x="38" y="64"/>
                    </a:lnTo>
                    <a:lnTo>
                      <a:pt x="46" y="57"/>
                    </a:lnTo>
                    <a:lnTo>
                      <a:pt x="49" y="57"/>
                    </a:lnTo>
                    <a:lnTo>
                      <a:pt x="50" y="48"/>
                    </a:lnTo>
                    <a:lnTo>
                      <a:pt x="54" y="48"/>
                    </a:lnTo>
                    <a:lnTo>
                      <a:pt x="50" y="33"/>
                    </a:lnTo>
                    <a:lnTo>
                      <a:pt x="54" y="24"/>
                    </a:lnTo>
                    <a:lnTo>
                      <a:pt x="59" y="22"/>
                    </a:lnTo>
                    <a:lnTo>
                      <a:pt x="55" y="17"/>
                    </a:lnTo>
                    <a:lnTo>
                      <a:pt x="57" y="17"/>
                    </a:lnTo>
                    <a:lnTo>
                      <a:pt x="62" y="38"/>
                    </a:lnTo>
                    <a:lnTo>
                      <a:pt x="63" y="28"/>
                    </a:lnTo>
                    <a:lnTo>
                      <a:pt x="59" y="17"/>
                    </a:lnTo>
                    <a:lnTo>
                      <a:pt x="84" y="19"/>
                    </a:lnTo>
                    <a:lnTo>
                      <a:pt x="84" y="25"/>
                    </a:lnTo>
                    <a:lnTo>
                      <a:pt x="91" y="25"/>
                    </a:lnTo>
                    <a:lnTo>
                      <a:pt x="91" y="40"/>
                    </a:lnTo>
                    <a:lnTo>
                      <a:pt x="118" y="40"/>
                    </a:lnTo>
                    <a:lnTo>
                      <a:pt x="118" y="44"/>
                    </a:lnTo>
                    <a:lnTo>
                      <a:pt x="122" y="43"/>
                    </a:lnTo>
                    <a:lnTo>
                      <a:pt x="120" y="40"/>
                    </a:lnTo>
                    <a:lnTo>
                      <a:pt x="128" y="40"/>
                    </a:lnTo>
                    <a:lnTo>
                      <a:pt x="130" y="40"/>
                    </a:lnTo>
                    <a:lnTo>
                      <a:pt x="139" y="41"/>
                    </a:lnTo>
                    <a:lnTo>
                      <a:pt x="139" y="33"/>
                    </a:lnTo>
                    <a:lnTo>
                      <a:pt x="162" y="20"/>
                    </a:lnTo>
                    <a:lnTo>
                      <a:pt x="172" y="0"/>
                    </a:lnTo>
                  </a:path>
                </a:pathLst>
              </a:custGeom>
              <a:noFill/>
              <a:ln w="9525">
                <a:noFill/>
                <a:round/>
                <a:headEnd/>
                <a:tailEnd/>
              </a:ln>
            </p:spPr>
            <p:txBody>
              <a:bodyPr/>
              <a:lstStyle/>
              <a:p>
                <a:pPr algn="ctr" eaLnBrk="0" hangingPunct="0"/>
                <a:endParaRPr lang="en-US" dirty="0"/>
              </a:p>
            </p:txBody>
          </p:sp>
          <p:sp>
            <p:nvSpPr>
              <p:cNvPr id="4896" name="Freeform 82"/>
              <p:cNvSpPr>
                <a:spLocks/>
              </p:cNvSpPr>
              <p:nvPr/>
            </p:nvSpPr>
            <p:spPr bwMode="auto">
              <a:xfrm>
                <a:off x="3287" y="914"/>
                <a:ext cx="14" cy="4"/>
              </a:xfrm>
              <a:custGeom>
                <a:avLst/>
                <a:gdLst>
                  <a:gd name="T0" fmla="*/ 14 w 14"/>
                  <a:gd name="T1" fmla="*/ 1 h 4"/>
                  <a:gd name="T2" fmla="*/ 12 w 14"/>
                  <a:gd name="T3" fmla="*/ 3 h 4"/>
                  <a:gd name="T4" fmla="*/ 1 w 14"/>
                  <a:gd name="T5" fmla="*/ 4 h 4"/>
                  <a:gd name="T6" fmla="*/ 0 w 14"/>
                  <a:gd name="T7" fmla="*/ 0 h 4"/>
                  <a:gd name="T8" fmla="*/ 14 w 14"/>
                  <a:gd name="T9" fmla="*/ 1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1"/>
                    </a:moveTo>
                    <a:lnTo>
                      <a:pt x="12" y="3"/>
                    </a:lnTo>
                    <a:lnTo>
                      <a:pt x="1" y="4"/>
                    </a:lnTo>
                    <a:lnTo>
                      <a:pt x="0" y="0"/>
                    </a:lnTo>
                    <a:lnTo>
                      <a:pt x="14" y="1"/>
                    </a:lnTo>
                    <a:close/>
                  </a:path>
                </a:pathLst>
              </a:custGeom>
              <a:solidFill>
                <a:srgbClr val="FEE0C2"/>
              </a:solidFill>
              <a:ln w="9525">
                <a:noFill/>
                <a:round/>
                <a:headEnd/>
                <a:tailEnd/>
              </a:ln>
            </p:spPr>
            <p:txBody>
              <a:bodyPr/>
              <a:lstStyle/>
              <a:p>
                <a:pPr algn="ctr" eaLnBrk="0" hangingPunct="0"/>
                <a:endParaRPr lang="en-US" dirty="0"/>
              </a:p>
            </p:txBody>
          </p:sp>
          <p:sp>
            <p:nvSpPr>
              <p:cNvPr id="4897" name="Freeform 83"/>
              <p:cNvSpPr>
                <a:spLocks/>
              </p:cNvSpPr>
              <p:nvPr/>
            </p:nvSpPr>
            <p:spPr bwMode="auto">
              <a:xfrm>
                <a:off x="3287" y="914"/>
                <a:ext cx="14" cy="4"/>
              </a:xfrm>
              <a:custGeom>
                <a:avLst/>
                <a:gdLst>
                  <a:gd name="T0" fmla="*/ 14 w 14"/>
                  <a:gd name="T1" fmla="*/ 1 h 4"/>
                  <a:gd name="T2" fmla="*/ 12 w 14"/>
                  <a:gd name="T3" fmla="*/ 3 h 4"/>
                  <a:gd name="T4" fmla="*/ 1 w 14"/>
                  <a:gd name="T5" fmla="*/ 4 h 4"/>
                  <a:gd name="T6" fmla="*/ 0 w 14"/>
                  <a:gd name="T7" fmla="*/ 0 h 4"/>
                  <a:gd name="T8" fmla="*/ 14 w 14"/>
                  <a:gd name="T9" fmla="*/ 1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1"/>
                    </a:moveTo>
                    <a:lnTo>
                      <a:pt x="12" y="3"/>
                    </a:lnTo>
                    <a:lnTo>
                      <a:pt x="1" y="4"/>
                    </a:lnTo>
                    <a:lnTo>
                      <a:pt x="0" y="0"/>
                    </a:lnTo>
                    <a:lnTo>
                      <a:pt x="14" y="1"/>
                    </a:lnTo>
                  </a:path>
                </a:pathLst>
              </a:custGeom>
              <a:noFill/>
              <a:ln w="9525">
                <a:noFill/>
                <a:round/>
                <a:headEnd/>
                <a:tailEnd/>
              </a:ln>
            </p:spPr>
            <p:txBody>
              <a:bodyPr/>
              <a:lstStyle/>
              <a:p>
                <a:pPr algn="ctr" eaLnBrk="0" hangingPunct="0"/>
                <a:endParaRPr lang="en-US" dirty="0"/>
              </a:p>
            </p:txBody>
          </p:sp>
          <p:sp>
            <p:nvSpPr>
              <p:cNvPr id="4898" name="Freeform 84"/>
              <p:cNvSpPr>
                <a:spLocks/>
              </p:cNvSpPr>
              <p:nvPr/>
            </p:nvSpPr>
            <p:spPr bwMode="auto">
              <a:xfrm>
                <a:off x="2549" y="931"/>
                <a:ext cx="13" cy="21"/>
              </a:xfrm>
              <a:custGeom>
                <a:avLst/>
                <a:gdLst>
                  <a:gd name="T0" fmla="*/ 5 w 13"/>
                  <a:gd name="T1" fmla="*/ 21 h 21"/>
                  <a:gd name="T2" fmla="*/ 0 w 13"/>
                  <a:gd name="T3" fmla="*/ 13 h 21"/>
                  <a:gd name="T4" fmla="*/ 8 w 13"/>
                  <a:gd name="T5" fmla="*/ 0 h 21"/>
                  <a:gd name="T6" fmla="*/ 13 w 13"/>
                  <a:gd name="T7" fmla="*/ 21 h 21"/>
                  <a:gd name="T8" fmla="*/ 5 w 13"/>
                  <a:gd name="T9" fmla="*/ 2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5" y="21"/>
                    </a:moveTo>
                    <a:lnTo>
                      <a:pt x="0" y="13"/>
                    </a:lnTo>
                    <a:lnTo>
                      <a:pt x="8" y="0"/>
                    </a:lnTo>
                    <a:lnTo>
                      <a:pt x="13" y="21"/>
                    </a:lnTo>
                    <a:lnTo>
                      <a:pt x="5" y="21"/>
                    </a:lnTo>
                    <a:close/>
                  </a:path>
                </a:pathLst>
              </a:custGeom>
              <a:solidFill>
                <a:srgbClr val="FEE0C2"/>
              </a:solidFill>
              <a:ln w="9525">
                <a:noFill/>
                <a:round/>
                <a:headEnd/>
                <a:tailEnd/>
              </a:ln>
            </p:spPr>
            <p:txBody>
              <a:bodyPr/>
              <a:lstStyle/>
              <a:p>
                <a:pPr algn="ctr" eaLnBrk="0" hangingPunct="0"/>
                <a:endParaRPr lang="en-US" dirty="0"/>
              </a:p>
            </p:txBody>
          </p:sp>
          <p:sp>
            <p:nvSpPr>
              <p:cNvPr id="4899" name="Freeform 85"/>
              <p:cNvSpPr>
                <a:spLocks/>
              </p:cNvSpPr>
              <p:nvPr/>
            </p:nvSpPr>
            <p:spPr bwMode="auto">
              <a:xfrm>
                <a:off x="2549" y="931"/>
                <a:ext cx="13" cy="21"/>
              </a:xfrm>
              <a:custGeom>
                <a:avLst/>
                <a:gdLst>
                  <a:gd name="T0" fmla="*/ 5 w 13"/>
                  <a:gd name="T1" fmla="*/ 21 h 21"/>
                  <a:gd name="T2" fmla="*/ 0 w 13"/>
                  <a:gd name="T3" fmla="*/ 13 h 21"/>
                  <a:gd name="T4" fmla="*/ 8 w 13"/>
                  <a:gd name="T5" fmla="*/ 0 h 21"/>
                  <a:gd name="T6" fmla="*/ 13 w 13"/>
                  <a:gd name="T7" fmla="*/ 21 h 21"/>
                  <a:gd name="T8" fmla="*/ 5 w 13"/>
                  <a:gd name="T9" fmla="*/ 2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5" y="21"/>
                    </a:moveTo>
                    <a:lnTo>
                      <a:pt x="0" y="13"/>
                    </a:lnTo>
                    <a:lnTo>
                      <a:pt x="8" y="0"/>
                    </a:lnTo>
                    <a:lnTo>
                      <a:pt x="13" y="21"/>
                    </a:lnTo>
                    <a:lnTo>
                      <a:pt x="5" y="21"/>
                    </a:lnTo>
                  </a:path>
                </a:pathLst>
              </a:custGeom>
              <a:noFill/>
              <a:ln w="9525">
                <a:noFill/>
                <a:round/>
                <a:headEnd/>
                <a:tailEnd/>
              </a:ln>
            </p:spPr>
            <p:txBody>
              <a:bodyPr/>
              <a:lstStyle/>
              <a:p>
                <a:pPr algn="ctr" eaLnBrk="0" hangingPunct="0"/>
                <a:endParaRPr lang="en-US" dirty="0"/>
              </a:p>
            </p:txBody>
          </p:sp>
          <p:sp>
            <p:nvSpPr>
              <p:cNvPr id="4900" name="Freeform 86"/>
              <p:cNvSpPr>
                <a:spLocks/>
              </p:cNvSpPr>
              <p:nvPr/>
            </p:nvSpPr>
            <p:spPr bwMode="auto">
              <a:xfrm>
                <a:off x="3225" y="949"/>
                <a:ext cx="8" cy="5"/>
              </a:xfrm>
              <a:custGeom>
                <a:avLst/>
                <a:gdLst>
                  <a:gd name="T0" fmla="*/ 0 w 8"/>
                  <a:gd name="T1" fmla="*/ 5 h 5"/>
                  <a:gd name="T2" fmla="*/ 2 w 8"/>
                  <a:gd name="T3" fmla="*/ 5 h 5"/>
                  <a:gd name="T4" fmla="*/ 8 w 8"/>
                  <a:gd name="T5" fmla="*/ 0 h 5"/>
                  <a:gd name="T6" fmla="*/ 8 w 8"/>
                  <a:gd name="T7" fmla="*/ 5 h 5"/>
                  <a:gd name="T8" fmla="*/ 0 w 8"/>
                  <a:gd name="T9" fmla="*/ 5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5"/>
                    </a:moveTo>
                    <a:lnTo>
                      <a:pt x="2" y="5"/>
                    </a:lnTo>
                    <a:lnTo>
                      <a:pt x="8" y="0"/>
                    </a:lnTo>
                    <a:lnTo>
                      <a:pt x="8"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901" name="Freeform 87"/>
              <p:cNvSpPr>
                <a:spLocks/>
              </p:cNvSpPr>
              <p:nvPr/>
            </p:nvSpPr>
            <p:spPr bwMode="auto">
              <a:xfrm>
                <a:off x="3225" y="949"/>
                <a:ext cx="8" cy="5"/>
              </a:xfrm>
              <a:custGeom>
                <a:avLst/>
                <a:gdLst>
                  <a:gd name="T0" fmla="*/ 0 w 8"/>
                  <a:gd name="T1" fmla="*/ 5 h 5"/>
                  <a:gd name="T2" fmla="*/ 2 w 8"/>
                  <a:gd name="T3" fmla="*/ 5 h 5"/>
                  <a:gd name="T4" fmla="*/ 8 w 8"/>
                  <a:gd name="T5" fmla="*/ 0 h 5"/>
                  <a:gd name="T6" fmla="*/ 8 w 8"/>
                  <a:gd name="T7" fmla="*/ 5 h 5"/>
                  <a:gd name="T8" fmla="*/ 0 w 8"/>
                  <a:gd name="T9" fmla="*/ 5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5"/>
                    </a:moveTo>
                    <a:lnTo>
                      <a:pt x="2" y="5"/>
                    </a:lnTo>
                    <a:lnTo>
                      <a:pt x="8" y="0"/>
                    </a:lnTo>
                    <a:lnTo>
                      <a:pt x="8" y="5"/>
                    </a:lnTo>
                    <a:lnTo>
                      <a:pt x="0" y="5"/>
                    </a:lnTo>
                  </a:path>
                </a:pathLst>
              </a:custGeom>
              <a:noFill/>
              <a:ln w="9525">
                <a:noFill/>
                <a:round/>
                <a:headEnd/>
                <a:tailEnd/>
              </a:ln>
            </p:spPr>
            <p:txBody>
              <a:bodyPr/>
              <a:lstStyle/>
              <a:p>
                <a:pPr algn="ctr" eaLnBrk="0" hangingPunct="0"/>
                <a:endParaRPr lang="en-US" dirty="0"/>
              </a:p>
            </p:txBody>
          </p:sp>
          <p:sp>
            <p:nvSpPr>
              <p:cNvPr id="4902" name="Freeform 88"/>
              <p:cNvSpPr>
                <a:spLocks/>
              </p:cNvSpPr>
              <p:nvPr/>
            </p:nvSpPr>
            <p:spPr bwMode="auto">
              <a:xfrm>
                <a:off x="4898" y="960"/>
                <a:ext cx="35" cy="13"/>
              </a:xfrm>
              <a:custGeom>
                <a:avLst/>
                <a:gdLst>
                  <a:gd name="T0" fmla="*/ 14 w 35"/>
                  <a:gd name="T1" fmla="*/ 13 h 13"/>
                  <a:gd name="T2" fmla="*/ 13 w 35"/>
                  <a:gd name="T3" fmla="*/ 6 h 13"/>
                  <a:gd name="T4" fmla="*/ 1 w 35"/>
                  <a:gd name="T5" fmla="*/ 8 h 13"/>
                  <a:gd name="T6" fmla="*/ 0 w 35"/>
                  <a:gd name="T7" fmla="*/ 3 h 13"/>
                  <a:gd name="T8" fmla="*/ 8 w 35"/>
                  <a:gd name="T9" fmla="*/ 2 h 13"/>
                  <a:gd name="T10" fmla="*/ 10 w 35"/>
                  <a:gd name="T11" fmla="*/ 5 h 13"/>
                  <a:gd name="T12" fmla="*/ 14 w 35"/>
                  <a:gd name="T13" fmla="*/ 2 h 13"/>
                  <a:gd name="T14" fmla="*/ 19 w 35"/>
                  <a:gd name="T15" fmla="*/ 6 h 13"/>
                  <a:gd name="T16" fmla="*/ 21 w 35"/>
                  <a:gd name="T17" fmla="*/ 0 h 13"/>
                  <a:gd name="T18" fmla="*/ 35 w 35"/>
                  <a:gd name="T19" fmla="*/ 0 h 13"/>
                  <a:gd name="T20" fmla="*/ 34 w 35"/>
                  <a:gd name="T21" fmla="*/ 5 h 13"/>
                  <a:gd name="T22" fmla="*/ 27 w 35"/>
                  <a:gd name="T23" fmla="*/ 5 h 13"/>
                  <a:gd name="T24" fmla="*/ 27 w 35"/>
                  <a:gd name="T25" fmla="*/ 10 h 13"/>
                  <a:gd name="T26" fmla="*/ 14 w 35"/>
                  <a:gd name="T27" fmla="*/ 13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13"/>
                  <a:gd name="T44" fmla="*/ 35 w 3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13">
                    <a:moveTo>
                      <a:pt x="14" y="13"/>
                    </a:moveTo>
                    <a:lnTo>
                      <a:pt x="13" y="6"/>
                    </a:lnTo>
                    <a:lnTo>
                      <a:pt x="1" y="8"/>
                    </a:lnTo>
                    <a:lnTo>
                      <a:pt x="0" y="3"/>
                    </a:lnTo>
                    <a:lnTo>
                      <a:pt x="8" y="2"/>
                    </a:lnTo>
                    <a:lnTo>
                      <a:pt x="10" y="5"/>
                    </a:lnTo>
                    <a:lnTo>
                      <a:pt x="14" y="2"/>
                    </a:lnTo>
                    <a:lnTo>
                      <a:pt x="19" y="6"/>
                    </a:lnTo>
                    <a:lnTo>
                      <a:pt x="21" y="0"/>
                    </a:lnTo>
                    <a:lnTo>
                      <a:pt x="35" y="0"/>
                    </a:lnTo>
                    <a:lnTo>
                      <a:pt x="34" y="5"/>
                    </a:lnTo>
                    <a:lnTo>
                      <a:pt x="27" y="5"/>
                    </a:lnTo>
                    <a:lnTo>
                      <a:pt x="27" y="10"/>
                    </a:lnTo>
                    <a:lnTo>
                      <a:pt x="14" y="13"/>
                    </a:lnTo>
                    <a:close/>
                  </a:path>
                </a:pathLst>
              </a:custGeom>
              <a:solidFill>
                <a:srgbClr val="FEE0C2"/>
              </a:solidFill>
              <a:ln w="9525">
                <a:noFill/>
                <a:round/>
                <a:headEnd/>
                <a:tailEnd/>
              </a:ln>
            </p:spPr>
            <p:txBody>
              <a:bodyPr/>
              <a:lstStyle/>
              <a:p>
                <a:pPr algn="ctr" eaLnBrk="0" hangingPunct="0"/>
                <a:endParaRPr lang="en-US" dirty="0"/>
              </a:p>
            </p:txBody>
          </p:sp>
          <p:sp>
            <p:nvSpPr>
              <p:cNvPr id="4903" name="Freeform 89"/>
              <p:cNvSpPr>
                <a:spLocks/>
              </p:cNvSpPr>
              <p:nvPr/>
            </p:nvSpPr>
            <p:spPr bwMode="auto">
              <a:xfrm>
                <a:off x="4898" y="960"/>
                <a:ext cx="35" cy="13"/>
              </a:xfrm>
              <a:custGeom>
                <a:avLst/>
                <a:gdLst>
                  <a:gd name="T0" fmla="*/ 14 w 35"/>
                  <a:gd name="T1" fmla="*/ 13 h 13"/>
                  <a:gd name="T2" fmla="*/ 13 w 35"/>
                  <a:gd name="T3" fmla="*/ 6 h 13"/>
                  <a:gd name="T4" fmla="*/ 1 w 35"/>
                  <a:gd name="T5" fmla="*/ 8 h 13"/>
                  <a:gd name="T6" fmla="*/ 0 w 35"/>
                  <a:gd name="T7" fmla="*/ 3 h 13"/>
                  <a:gd name="T8" fmla="*/ 8 w 35"/>
                  <a:gd name="T9" fmla="*/ 2 h 13"/>
                  <a:gd name="T10" fmla="*/ 10 w 35"/>
                  <a:gd name="T11" fmla="*/ 5 h 13"/>
                  <a:gd name="T12" fmla="*/ 14 w 35"/>
                  <a:gd name="T13" fmla="*/ 2 h 13"/>
                  <a:gd name="T14" fmla="*/ 19 w 35"/>
                  <a:gd name="T15" fmla="*/ 6 h 13"/>
                  <a:gd name="T16" fmla="*/ 21 w 35"/>
                  <a:gd name="T17" fmla="*/ 0 h 13"/>
                  <a:gd name="T18" fmla="*/ 35 w 35"/>
                  <a:gd name="T19" fmla="*/ 0 h 13"/>
                  <a:gd name="T20" fmla="*/ 34 w 35"/>
                  <a:gd name="T21" fmla="*/ 5 h 13"/>
                  <a:gd name="T22" fmla="*/ 27 w 35"/>
                  <a:gd name="T23" fmla="*/ 5 h 13"/>
                  <a:gd name="T24" fmla="*/ 27 w 35"/>
                  <a:gd name="T25" fmla="*/ 10 h 13"/>
                  <a:gd name="T26" fmla="*/ 14 w 35"/>
                  <a:gd name="T27" fmla="*/ 13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13"/>
                  <a:gd name="T44" fmla="*/ 35 w 3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13">
                    <a:moveTo>
                      <a:pt x="14" y="13"/>
                    </a:moveTo>
                    <a:lnTo>
                      <a:pt x="13" y="6"/>
                    </a:lnTo>
                    <a:lnTo>
                      <a:pt x="1" y="8"/>
                    </a:lnTo>
                    <a:lnTo>
                      <a:pt x="0" y="3"/>
                    </a:lnTo>
                    <a:lnTo>
                      <a:pt x="8" y="2"/>
                    </a:lnTo>
                    <a:lnTo>
                      <a:pt x="10" y="5"/>
                    </a:lnTo>
                    <a:lnTo>
                      <a:pt x="14" y="2"/>
                    </a:lnTo>
                    <a:lnTo>
                      <a:pt x="19" y="6"/>
                    </a:lnTo>
                    <a:lnTo>
                      <a:pt x="21" y="0"/>
                    </a:lnTo>
                    <a:lnTo>
                      <a:pt x="35" y="0"/>
                    </a:lnTo>
                    <a:lnTo>
                      <a:pt x="34" y="5"/>
                    </a:lnTo>
                    <a:lnTo>
                      <a:pt x="27" y="5"/>
                    </a:lnTo>
                    <a:lnTo>
                      <a:pt x="27" y="10"/>
                    </a:lnTo>
                    <a:lnTo>
                      <a:pt x="14" y="13"/>
                    </a:lnTo>
                  </a:path>
                </a:pathLst>
              </a:custGeom>
              <a:noFill/>
              <a:ln w="9525">
                <a:noFill/>
                <a:round/>
                <a:headEnd/>
                <a:tailEnd/>
              </a:ln>
            </p:spPr>
            <p:txBody>
              <a:bodyPr/>
              <a:lstStyle/>
              <a:p>
                <a:pPr algn="ctr" eaLnBrk="0" hangingPunct="0"/>
                <a:endParaRPr lang="en-US" dirty="0"/>
              </a:p>
            </p:txBody>
          </p:sp>
          <p:sp>
            <p:nvSpPr>
              <p:cNvPr id="4904" name="Freeform 90"/>
              <p:cNvSpPr>
                <a:spLocks/>
              </p:cNvSpPr>
              <p:nvPr/>
            </p:nvSpPr>
            <p:spPr bwMode="auto">
              <a:xfrm>
                <a:off x="4916" y="962"/>
                <a:ext cx="22" cy="20"/>
              </a:xfrm>
              <a:custGeom>
                <a:avLst/>
                <a:gdLst>
                  <a:gd name="T0" fmla="*/ 1 w 22"/>
                  <a:gd name="T1" fmla="*/ 14 h 20"/>
                  <a:gd name="T2" fmla="*/ 0 w 22"/>
                  <a:gd name="T3" fmla="*/ 11 h 20"/>
                  <a:gd name="T4" fmla="*/ 9 w 22"/>
                  <a:gd name="T5" fmla="*/ 9 h 20"/>
                  <a:gd name="T6" fmla="*/ 9 w 22"/>
                  <a:gd name="T7" fmla="*/ 3 h 20"/>
                  <a:gd name="T8" fmla="*/ 21 w 22"/>
                  <a:gd name="T9" fmla="*/ 0 h 20"/>
                  <a:gd name="T10" fmla="*/ 22 w 22"/>
                  <a:gd name="T11" fmla="*/ 6 h 20"/>
                  <a:gd name="T12" fmla="*/ 13 w 22"/>
                  <a:gd name="T13" fmla="*/ 9 h 20"/>
                  <a:gd name="T14" fmla="*/ 16 w 22"/>
                  <a:gd name="T15" fmla="*/ 4 h 20"/>
                  <a:gd name="T16" fmla="*/ 13 w 22"/>
                  <a:gd name="T17" fmla="*/ 6 h 20"/>
                  <a:gd name="T18" fmla="*/ 9 w 22"/>
                  <a:gd name="T19" fmla="*/ 11 h 20"/>
                  <a:gd name="T20" fmla="*/ 11 w 22"/>
                  <a:gd name="T21" fmla="*/ 16 h 20"/>
                  <a:gd name="T22" fmla="*/ 13 w 22"/>
                  <a:gd name="T23" fmla="*/ 11 h 20"/>
                  <a:gd name="T24" fmla="*/ 16 w 22"/>
                  <a:gd name="T25" fmla="*/ 11 h 20"/>
                  <a:gd name="T26" fmla="*/ 13 w 22"/>
                  <a:gd name="T27" fmla="*/ 17 h 20"/>
                  <a:gd name="T28" fmla="*/ 21 w 22"/>
                  <a:gd name="T29" fmla="*/ 12 h 20"/>
                  <a:gd name="T30" fmla="*/ 21 w 22"/>
                  <a:gd name="T31" fmla="*/ 17 h 20"/>
                  <a:gd name="T32" fmla="*/ 11 w 22"/>
                  <a:gd name="T33" fmla="*/ 20 h 20"/>
                  <a:gd name="T34" fmla="*/ 9 w 22"/>
                  <a:gd name="T35" fmla="*/ 16 h 20"/>
                  <a:gd name="T36" fmla="*/ 1 w 22"/>
                  <a:gd name="T37" fmla="*/ 14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0"/>
                  <a:gd name="T59" fmla="*/ 22 w 2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0">
                    <a:moveTo>
                      <a:pt x="1" y="14"/>
                    </a:moveTo>
                    <a:lnTo>
                      <a:pt x="0" y="11"/>
                    </a:lnTo>
                    <a:lnTo>
                      <a:pt x="9" y="9"/>
                    </a:lnTo>
                    <a:lnTo>
                      <a:pt x="9" y="3"/>
                    </a:lnTo>
                    <a:lnTo>
                      <a:pt x="21" y="0"/>
                    </a:lnTo>
                    <a:lnTo>
                      <a:pt x="22" y="6"/>
                    </a:lnTo>
                    <a:lnTo>
                      <a:pt x="13" y="9"/>
                    </a:lnTo>
                    <a:lnTo>
                      <a:pt x="16" y="4"/>
                    </a:lnTo>
                    <a:lnTo>
                      <a:pt x="13" y="6"/>
                    </a:lnTo>
                    <a:lnTo>
                      <a:pt x="9" y="11"/>
                    </a:lnTo>
                    <a:lnTo>
                      <a:pt x="11" y="16"/>
                    </a:lnTo>
                    <a:lnTo>
                      <a:pt x="13" y="11"/>
                    </a:lnTo>
                    <a:lnTo>
                      <a:pt x="16" y="11"/>
                    </a:lnTo>
                    <a:lnTo>
                      <a:pt x="13" y="17"/>
                    </a:lnTo>
                    <a:lnTo>
                      <a:pt x="21" y="12"/>
                    </a:lnTo>
                    <a:lnTo>
                      <a:pt x="21" y="17"/>
                    </a:lnTo>
                    <a:lnTo>
                      <a:pt x="11" y="20"/>
                    </a:lnTo>
                    <a:lnTo>
                      <a:pt x="9" y="16"/>
                    </a:lnTo>
                    <a:lnTo>
                      <a:pt x="1" y="14"/>
                    </a:lnTo>
                    <a:close/>
                  </a:path>
                </a:pathLst>
              </a:custGeom>
              <a:solidFill>
                <a:srgbClr val="FEE0C2"/>
              </a:solidFill>
              <a:ln w="9525">
                <a:noFill/>
                <a:round/>
                <a:headEnd/>
                <a:tailEnd/>
              </a:ln>
            </p:spPr>
            <p:txBody>
              <a:bodyPr/>
              <a:lstStyle/>
              <a:p>
                <a:pPr algn="ctr" eaLnBrk="0" hangingPunct="0"/>
                <a:endParaRPr lang="en-US" dirty="0"/>
              </a:p>
            </p:txBody>
          </p:sp>
          <p:sp>
            <p:nvSpPr>
              <p:cNvPr id="4905" name="Freeform 91"/>
              <p:cNvSpPr>
                <a:spLocks/>
              </p:cNvSpPr>
              <p:nvPr/>
            </p:nvSpPr>
            <p:spPr bwMode="auto">
              <a:xfrm>
                <a:off x="4916" y="962"/>
                <a:ext cx="22" cy="20"/>
              </a:xfrm>
              <a:custGeom>
                <a:avLst/>
                <a:gdLst>
                  <a:gd name="T0" fmla="*/ 1 w 22"/>
                  <a:gd name="T1" fmla="*/ 14 h 20"/>
                  <a:gd name="T2" fmla="*/ 0 w 22"/>
                  <a:gd name="T3" fmla="*/ 11 h 20"/>
                  <a:gd name="T4" fmla="*/ 9 w 22"/>
                  <a:gd name="T5" fmla="*/ 9 h 20"/>
                  <a:gd name="T6" fmla="*/ 9 w 22"/>
                  <a:gd name="T7" fmla="*/ 3 h 20"/>
                  <a:gd name="T8" fmla="*/ 21 w 22"/>
                  <a:gd name="T9" fmla="*/ 0 h 20"/>
                  <a:gd name="T10" fmla="*/ 22 w 22"/>
                  <a:gd name="T11" fmla="*/ 6 h 20"/>
                  <a:gd name="T12" fmla="*/ 13 w 22"/>
                  <a:gd name="T13" fmla="*/ 9 h 20"/>
                  <a:gd name="T14" fmla="*/ 16 w 22"/>
                  <a:gd name="T15" fmla="*/ 4 h 20"/>
                  <a:gd name="T16" fmla="*/ 13 w 22"/>
                  <a:gd name="T17" fmla="*/ 6 h 20"/>
                  <a:gd name="T18" fmla="*/ 9 w 22"/>
                  <a:gd name="T19" fmla="*/ 11 h 20"/>
                  <a:gd name="T20" fmla="*/ 11 w 22"/>
                  <a:gd name="T21" fmla="*/ 16 h 20"/>
                  <a:gd name="T22" fmla="*/ 13 w 22"/>
                  <a:gd name="T23" fmla="*/ 11 h 20"/>
                  <a:gd name="T24" fmla="*/ 16 w 22"/>
                  <a:gd name="T25" fmla="*/ 11 h 20"/>
                  <a:gd name="T26" fmla="*/ 13 w 22"/>
                  <a:gd name="T27" fmla="*/ 17 h 20"/>
                  <a:gd name="T28" fmla="*/ 21 w 22"/>
                  <a:gd name="T29" fmla="*/ 12 h 20"/>
                  <a:gd name="T30" fmla="*/ 21 w 22"/>
                  <a:gd name="T31" fmla="*/ 17 h 20"/>
                  <a:gd name="T32" fmla="*/ 11 w 22"/>
                  <a:gd name="T33" fmla="*/ 20 h 20"/>
                  <a:gd name="T34" fmla="*/ 9 w 22"/>
                  <a:gd name="T35" fmla="*/ 16 h 20"/>
                  <a:gd name="T36" fmla="*/ 1 w 22"/>
                  <a:gd name="T37" fmla="*/ 14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0"/>
                  <a:gd name="T59" fmla="*/ 22 w 2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0">
                    <a:moveTo>
                      <a:pt x="1" y="14"/>
                    </a:moveTo>
                    <a:lnTo>
                      <a:pt x="0" y="11"/>
                    </a:lnTo>
                    <a:lnTo>
                      <a:pt x="9" y="9"/>
                    </a:lnTo>
                    <a:lnTo>
                      <a:pt x="9" y="3"/>
                    </a:lnTo>
                    <a:lnTo>
                      <a:pt x="21" y="0"/>
                    </a:lnTo>
                    <a:lnTo>
                      <a:pt x="22" y="6"/>
                    </a:lnTo>
                    <a:lnTo>
                      <a:pt x="13" y="9"/>
                    </a:lnTo>
                    <a:lnTo>
                      <a:pt x="16" y="4"/>
                    </a:lnTo>
                    <a:lnTo>
                      <a:pt x="13" y="6"/>
                    </a:lnTo>
                    <a:lnTo>
                      <a:pt x="9" y="11"/>
                    </a:lnTo>
                    <a:lnTo>
                      <a:pt x="11" y="16"/>
                    </a:lnTo>
                    <a:lnTo>
                      <a:pt x="13" y="11"/>
                    </a:lnTo>
                    <a:lnTo>
                      <a:pt x="16" y="11"/>
                    </a:lnTo>
                    <a:lnTo>
                      <a:pt x="13" y="17"/>
                    </a:lnTo>
                    <a:lnTo>
                      <a:pt x="21" y="12"/>
                    </a:lnTo>
                    <a:lnTo>
                      <a:pt x="21" y="17"/>
                    </a:lnTo>
                    <a:lnTo>
                      <a:pt x="11" y="20"/>
                    </a:lnTo>
                    <a:lnTo>
                      <a:pt x="9" y="16"/>
                    </a:lnTo>
                    <a:lnTo>
                      <a:pt x="1" y="14"/>
                    </a:lnTo>
                  </a:path>
                </a:pathLst>
              </a:custGeom>
              <a:noFill/>
              <a:ln w="9525">
                <a:noFill/>
                <a:round/>
                <a:headEnd/>
                <a:tailEnd/>
              </a:ln>
            </p:spPr>
            <p:txBody>
              <a:bodyPr/>
              <a:lstStyle/>
              <a:p>
                <a:pPr algn="ctr" eaLnBrk="0" hangingPunct="0"/>
                <a:endParaRPr lang="en-US" dirty="0"/>
              </a:p>
            </p:txBody>
          </p:sp>
          <p:sp>
            <p:nvSpPr>
              <p:cNvPr id="4906" name="Freeform 92"/>
              <p:cNvSpPr>
                <a:spLocks/>
              </p:cNvSpPr>
              <p:nvPr/>
            </p:nvSpPr>
            <p:spPr bwMode="auto">
              <a:xfrm>
                <a:off x="4938" y="966"/>
                <a:ext cx="25" cy="90"/>
              </a:xfrm>
              <a:custGeom>
                <a:avLst/>
                <a:gdLst>
                  <a:gd name="T0" fmla="*/ 12 w 25"/>
                  <a:gd name="T1" fmla="*/ 77 h 90"/>
                  <a:gd name="T2" fmla="*/ 7 w 25"/>
                  <a:gd name="T3" fmla="*/ 64 h 90"/>
                  <a:gd name="T4" fmla="*/ 12 w 25"/>
                  <a:gd name="T5" fmla="*/ 63 h 90"/>
                  <a:gd name="T6" fmla="*/ 12 w 25"/>
                  <a:gd name="T7" fmla="*/ 56 h 90"/>
                  <a:gd name="T8" fmla="*/ 5 w 25"/>
                  <a:gd name="T9" fmla="*/ 48 h 90"/>
                  <a:gd name="T10" fmla="*/ 3 w 25"/>
                  <a:gd name="T11" fmla="*/ 40 h 90"/>
                  <a:gd name="T12" fmla="*/ 7 w 25"/>
                  <a:gd name="T13" fmla="*/ 39 h 90"/>
                  <a:gd name="T14" fmla="*/ 3 w 25"/>
                  <a:gd name="T15" fmla="*/ 39 h 90"/>
                  <a:gd name="T16" fmla="*/ 0 w 25"/>
                  <a:gd name="T17" fmla="*/ 31 h 90"/>
                  <a:gd name="T18" fmla="*/ 7 w 25"/>
                  <a:gd name="T19" fmla="*/ 28 h 90"/>
                  <a:gd name="T20" fmla="*/ 5 w 25"/>
                  <a:gd name="T21" fmla="*/ 26 h 90"/>
                  <a:gd name="T22" fmla="*/ 2 w 25"/>
                  <a:gd name="T23" fmla="*/ 29 h 90"/>
                  <a:gd name="T24" fmla="*/ 2 w 25"/>
                  <a:gd name="T25" fmla="*/ 21 h 90"/>
                  <a:gd name="T26" fmla="*/ 8 w 25"/>
                  <a:gd name="T27" fmla="*/ 18 h 90"/>
                  <a:gd name="T28" fmla="*/ 12 w 25"/>
                  <a:gd name="T29" fmla="*/ 2 h 90"/>
                  <a:gd name="T30" fmla="*/ 21 w 25"/>
                  <a:gd name="T31" fmla="*/ 0 h 90"/>
                  <a:gd name="T32" fmla="*/ 25 w 25"/>
                  <a:gd name="T33" fmla="*/ 2 h 90"/>
                  <a:gd name="T34" fmla="*/ 20 w 25"/>
                  <a:gd name="T35" fmla="*/ 50 h 90"/>
                  <a:gd name="T36" fmla="*/ 23 w 25"/>
                  <a:gd name="T37" fmla="*/ 87 h 90"/>
                  <a:gd name="T38" fmla="*/ 21 w 25"/>
                  <a:gd name="T39" fmla="*/ 90 h 90"/>
                  <a:gd name="T40" fmla="*/ 13 w 25"/>
                  <a:gd name="T41" fmla="*/ 80 h 90"/>
                  <a:gd name="T42" fmla="*/ 13 w 25"/>
                  <a:gd name="T43" fmla="*/ 72 h 90"/>
                  <a:gd name="T44" fmla="*/ 12 w 25"/>
                  <a:gd name="T45" fmla="*/ 77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90"/>
                  <a:gd name="T71" fmla="*/ 25 w 25"/>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90">
                    <a:moveTo>
                      <a:pt x="12" y="77"/>
                    </a:moveTo>
                    <a:lnTo>
                      <a:pt x="7" y="64"/>
                    </a:lnTo>
                    <a:lnTo>
                      <a:pt x="12" y="63"/>
                    </a:lnTo>
                    <a:lnTo>
                      <a:pt x="12" y="56"/>
                    </a:lnTo>
                    <a:lnTo>
                      <a:pt x="5" y="48"/>
                    </a:lnTo>
                    <a:lnTo>
                      <a:pt x="3" y="40"/>
                    </a:lnTo>
                    <a:lnTo>
                      <a:pt x="7" y="39"/>
                    </a:lnTo>
                    <a:lnTo>
                      <a:pt x="3" y="39"/>
                    </a:lnTo>
                    <a:lnTo>
                      <a:pt x="0" y="31"/>
                    </a:lnTo>
                    <a:lnTo>
                      <a:pt x="7" y="28"/>
                    </a:lnTo>
                    <a:lnTo>
                      <a:pt x="5" y="26"/>
                    </a:lnTo>
                    <a:lnTo>
                      <a:pt x="2" y="29"/>
                    </a:lnTo>
                    <a:lnTo>
                      <a:pt x="2" y="21"/>
                    </a:lnTo>
                    <a:lnTo>
                      <a:pt x="8" y="18"/>
                    </a:lnTo>
                    <a:lnTo>
                      <a:pt x="12" y="2"/>
                    </a:lnTo>
                    <a:lnTo>
                      <a:pt x="21" y="0"/>
                    </a:lnTo>
                    <a:lnTo>
                      <a:pt x="25" y="2"/>
                    </a:lnTo>
                    <a:lnTo>
                      <a:pt x="20" y="50"/>
                    </a:lnTo>
                    <a:lnTo>
                      <a:pt x="23" y="87"/>
                    </a:lnTo>
                    <a:lnTo>
                      <a:pt x="21" y="90"/>
                    </a:lnTo>
                    <a:lnTo>
                      <a:pt x="13" y="80"/>
                    </a:lnTo>
                    <a:lnTo>
                      <a:pt x="13" y="72"/>
                    </a:lnTo>
                    <a:lnTo>
                      <a:pt x="12" y="77"/>
                    </a:lnTo>
                    <a:close/>
                  </a:path>
                </a:pathLst>
              </a:custGeom>
              <a:solidFill>
                <a:srgbClr val="FEE0C2"/>
              </a:solidFill>
              <a:ln w="9525">
                <a:noFill/>
                <a:round/>
                <a:headEnd/>
                <a:tailEnd/>
              </a:ln>
            </p:spPr>
            <p:txBody>
              <a:bodyPr/>
              <a:lstStyle/>
              <a:p>
                <a:pPr algn="ctr" eaLnBrk="0" hangingPunct="0"/>
                <a:endParaRPr lang="en-US" dirty="0"/>
              </a:p>
            </p:txBody>
          </p:sp>
          <p:sp>
            <p:nvSpPr>
              <p:cNvPr id="4907" name="Freeform 93"/>
              <p:cNvSpPr>
                <a:spLocks/>
              </p:cNvSpPr>
              <p:nvPr/>
            </p:nvSpPr>
            <p:spPr bwMode="auto">
              <a:xfrm>
                <a:off x="4938" y="966"/>
                <a:ext cx="25" cy="90"/>
              </a:xfrm>
              <a:custGeom>
                <a:avLst/>
                <a:gdLst>
                  <a:gd name="T0" fmla="*/ 12 w 25"/>
                  <a:gd name="T1" fmla="*/ 77 h 90"/>
                  <a:gd name="T2" fmla="*/ 7 w 25"/>
                  <a:gd name="T3" fmla="*/ 64 h 90"/>
                  <a:gd name="T4" fmla="*/ 12 w 25"/>
                  <a:gd name="T5" fmla="*/ 63 h 90"/>
                  <a:gd name="T6" fmla="*/ 12 w 25"/>
                  <a:gd name="T7" fmla="*/ 56 h 90"/>
                  <a:gd name="T8" fmla="*/ 5 w 25"/>
                  <a:gd name="T9" fmla="*/ 48 h 90"/>
                  <a:gd name="T10" fmla="*/ 3 w 25"/>
                  <a:gd name="T11" fmla="*/ 40 h 90"/>
                  <a:gd name="T12" fmla="*/ 7 w 25"/>
                  <a:gd name="T13" fmla="*/ 39 h 90"/>
                  <a:gd name="T14" fmla="*/ 3 w 25"/>
                  <a:gd name="T15" fmla="*/ 39 h 90"/>
                  <a:gd name="T16" fmla="*/ 0 w 25"/>
                  <a:gd name="T17" fmla="*/ 31 h 90"/>
                  <a:gd name="T18" fmla="*/ 7 w 25"/>
                  <a:gd name="T19" fmla="*/ 28 h 90"/>
                  <a:gd name="T20" fmla="*/ 5 w 25"/>
                  <a:gd name="T21" fmla="*/ 26 h 90"/>
                  <a:gd name="T22" fmla="*/ 2 w 25"/>
                  <a:gd name="T23" fmla="*/ 29 h 90"/>
                  <a:gd name="T24" fmla="*/ 2 w 25"/>
                  <a:gd name="T25" fmla="*/ 21 h 90"/>
                  <a:gd name="T26" fmla="*/ 8 w 25"/>
                  <a:gd name="T27" fmla="*/ 18 h 90"/>
                  <a:gd name="T28" fmla="*/ 12 w 25"/>
                  <a:gd name="T29" fmla="*/ 2 h 90"/>
                  <a:gd name="T30" fmla="*/ 21 w 25"/>
                  <a:gd name="T31" fmla="*/ 0 h 90"/>
                  <a:gd name="T32" fmla="*/ 25 w 25"/>
                  <a:gd name="T33" fmla="*/ 2 h 90"/>
                  <a:gd name="T34" fmla="*/ 20 w 25"/>
                  <a:gd name="T35" fmla="*/ 50 h 90"/>
                  <a:gd name="T36" fmla="*/ 23 w 25"/>
                  <a:gd name="T37" fmla="*/ 87 h 90"/>
                  <a:gd name="T38" fmla="*/ 21 w 25"/>
                  <a:gd name="T39" fmla="*/ 90 h 90"/>
                  <a:gd name="T40" fmla="*/ 13 w 25"/>
                  <a:gd name="T41" fmla="*/ 80 h 90"/>
                  <a:gd name="T42" fmla="*/ 13 w 25"/>
                  <a:gd name="T43" fmla="*/ 72 h 90"/>
                  <a:gd name="T44" fmla="*/ 12 w 25"/>
                  <a:gd name="T45" fmla="*/ 77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90"/>
                  <a:gd name="T71" fmla="*/ 25 w 25"/>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90">
                    <a:moveTo>
                      <a:pt x="12" y="77"/>
                    </a:moveTo>
                    <a:lnTo>
                      <a:pt x="7" y="64"/>
                    </a:lnTo>
                    <a:lnTo>
                      <a:pt x="12" y="63"/>
                    </a:lnTo>
                    <a:lnTo>
                      <a:pt x="12" y="56"/>
                    </a:lnTo>
                    <a:lnTo>
                      <a:pt x="5" y="48"/>
                    </a:lnTo>
                    <a:lnTo>
                      <a:pt x="3" y="40"/>
                    </a:lnTo>
                    <a:lnTo>
                      <a:pt x="7" y="39"/>
                    </a:lnTo>
                    <a:lnTo>
                      <a:pt x="3" y="39"/>
                    </a:lnTo>
                    <a:lnTo>
                      <a:pt x="0" y="31"/>
                    </a:lnTo>
                    <a:lnTo>
                      <a:pt x="7" y="28"/>
                    </a:lnTo>
                    <a:lnTo>
                      <a:pt x="5" y="26"/>
                    </a:lnTo>
                    <a:lnTo>
                      <a:pt x="2" y="29"/>
                    </a:lnTo>
                    <a:lnTo>
                      <a:pt x="2" y="21"/>
                    </a:lnTo>
                    <a:lnTo>
                      <a:pt x="8" y="18"/>
                    </a:lnTo>
                    <a:lnTo>
                      <a:pt x="12" y="2"/>
                    </a:lnTo>
                    <a:lnTo>
                      <a:pt x="21" y="0"/>
                    </a:lnTo>
                    <a:lnTo>
                      <a:pt x="25" y="2"/>
                    </a:lnTo>
                    <a:lnTo>
                      <a:pt x="20" y="50"/>
                    </a:lnTo>
                    <a:lnTo>
                      <a:pt x="23" y="87"/>
                    </a:lnTo>
                    <a:lnTo>
                      <a:pt x="21" y="90"/>
                    </a:lnTo>
                    <a:lnTo>
                      <a:pt x="13" y="80"/>
                    </a:lnTo>
                    <a:lnTo>
                      <a:pt x="13" y="72"/>
                    </a:lnTo>
                    <a:lnTo>
                      <a:pt x="12" y="77"/>
                    </a:lnTo>
                  </a:path>
                </a:pathLst>
              </a:custGeom>
              <a:noFill/>
              <a:ln w="9525">
                <a:noFill/>
                <a:round/>
                <a:headEnd/>
                <a:tailEnd/>
              </a:ln>
            </p:spPr>
            <p:txBody>
              <a:bodyPr/>
              <a:lstStyle/>
              <a:p>
                <a:pPr algn="ctr" eaLnBrk="0" hangingPunct="0"/>
                <a:endParaRPr lang="en-US" dirty="0"/>
              </a:p>
            </p:txBody>
          </p:sp>
          <p:sp>
            <p:nvSpPr>
              <p:cNvPr id="4908" name="Freeform 94"/>
              <p:cNvSpPr>
                <a:spLocks/>
              </p:cNvSpPr>
              <p:nvPr/>
            </p:nvSpPr>
            <p:spPr bwMode="auto">
              <a:xfrm>
                <a:off x="4935" y="966"/>
                <a:ext cx="13" cy="15"/>
              </a:xfrm>
              <a:custGeom>
                <a:avLst/>
                <a:gdLst>
                  <a:gd name="T0" fmla="*/ 0 w 13"/>
                  <a:gd name="T1" fmla="*/ 2 h 15"/>
                  <a:gd name="T2" fmla="*/ 5 w 13"/>
                  <a:gd name="T3" fmla="*/ 0 h 15"/>
                  <a:gd name="T4" fmla="*/ 13 w 13"/>
                  <a:gd name="T5" fmla="*/ 7 h 15"/>
                  <a:gd name="T6" fmla="*/ 10 w 13"/>
                  <a:gd name="T7" fmla="*/ 15 h 15"/>
                  <a:gd name="T8" fmla="*/ 2 w 13"/>
                  <a:gd name="T9" fmla="*/ 7 h 15"/>
                  <a:gd name="T10" fmla="*/ 0 w 13"/>
                  <a:gd name="T11" fmla="*/ 2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0" y="2"/>
                    </a:moveTo>
                    <a:lnTo>
                      <a:pt x="5" y="0"/>
                    </a:lnTo>
                    <a:lnTo>
                      <a:pt x="13" y="7"/>
                    </a:lnTo>
                    <a:lnTo>
                      <a:pt x="10" y="15"/>
                    </a:lnTo>
                    <a:lnTo>
                      <a:pt x="2" y="7"/>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909" name="Freeform 95"/>
              <p:cNvSpPr>
                <a:spLocks/>
              </p:cNvSpPr>
              <p:nvPr/>
            </p:nvSpPr>
            <p:spPr bwMode="auto">
              <a:xfrm>
                <a:off x="4935" y="966"/>
                <a:ext cx="13" cy="15"/>
              </a:xfrm>
              <a:custGeom>
                <a:avLst/>
                <a:gdLst>
                  <a:gd name="T0" fmla="*/ 0 w 13"/>
                  <a:gd name="T1" fmla="*/ 2 h 15"/>
                  <a:gd name="T2" fmla="*/ 5 w 13"/>
                  <a:gd name="T3" fmla="*/ 0 h 15"/>
                  <a:gd name="T4" fmla="*/ 13 w 13"/>
                  <a:gd name="T5" fmla="*/ 7 h 15"/>
                  <a:gd name="T6" fmla="*/ 10 w 13"/>
                  <a:gd name="T7" fmla="*/ 15 h 15"/>
                  <a:gd name="T8" fmla="*/ 2 w 13"/>
                  <a:gd name="T9" fmla="*/ 7 h 15"/>
                  <a:gd name="T10" fmla="*/ 0 w 13"/>
                  <a:gd name="T11" fmla="*/ 2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0" y="2"/>
                    </a:moveTo>
                    <a:lnTo>
                      <a:pt x="5" y="0"/>
                    </a:lnTo>
                    <a:lnTo>
                      <a:pt x="13" y="7"/>
                    </a:lnTo>
                    <a:lnTo>
                      <a:pt x="10" y="15"/>
                    </a:lnTo>
                    <a:lnTo>
                      <a:pt x="2" y="7"/>
                    </a:lnTo>
                    <a:lnTo>
                      <a:pt x="0" y="2"/>
                    </a:lnTo>
                  </a:path>
                </a:pathLst>
              </a:custGeom>
              <a:noFill/>
              <a:ln w="9525">
                <a:noFill/>
                <a:round/>
                <a:headEnd/>
                <a:tailEnd/>
              </a:ln>
            </p:spPr>
            <p:txBody>
              <a:bodyPr/>
              <a:lstStyle/>
              <a:p>
                <a:pPr algn="ctr" eaLnBrk="0" hangingPunct="0"/>
                <a:endParaRPr lang="en-US" dirty="0"/>
              </a:p>
            </p:txBody>
          </p:sp>
          <p:sp>
            <p:nvSpPr>
              <p:cNvPr id="4910" name="Freeform 96"/>
              <p:cNvSpPr>
                <a:spLocks/>
              </p:cNvSpPr>
              <p:nvPr/>
            </p:nvSpPr>
            <p:spPr bwMode="auto">
              <a:xfrm>
                <a:off x="4933" y="970"/>
                <a:ext cx="4" cy="3"/>
              </a:xfrm>
              <a:custGeom>
                <a:avLst/>
                <a:gdLst>
                  <a:gd name="T0" fmla="*/ 0 w 4"/>
                  <a:gd name="T1" fmla="*/ 3 h 3"/>
                  <a:gd name="T2" fmla="*/ 2 w 4"/>
                  <a:gd name="T3" fmla="*/ 0 h 3"/>
                  <a:gd name="T4" fmla="*/ 4 w 4"/>
                  <a:gd name="T5" fmla="*/ 1 h 3"/>
                  <a:gd name="T6" fmla="*/ 0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0"/>
                    </a:lnTo>
                    <a:lnTo>
                      <a:pt x="4" y="1"/>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911" name="Freeform 97"/>
              <p:cNvSpPr>
                <a:spLocks/>
              </p:cNvSpPr>
              <p:nvPr/>
            </p:nvSpPr>
            <p:spPr bwMode="auto">
              <a:xfrm>
                <a:off x="4933" y="970"/>
                <a:ext cx="4" cy="3"/>
              </a:xfrm>
              <a:custGeom>
                <a:avLst/>
                <a:gdLst>
                  <a:gd name="T0" fmla="*/ 0 w 4"/>
                  <a:gd name="T1" fmla="*/ 3 h 3"/>
                  <a:gd name="T2" fmla="*/ 2 w 4"/>
                  <a:gd name="T3" fmla="*/ 0 h 3"/>
                  <a:gd name="T4" fmla="*/ 4 w 4"/>
                  <a:gd name="T5" fmla="*/ 1 h 3"/>
                  <a:gd name="T6" fmla="*/ 0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0"/>
                    </a:lnTo>
                    <a:lnTo>
                      <a:pt x="4" y="1"/>
                    </a:lnTo>
                    <a:lnTo>
                      <a:pt x="0" y="3"/>
                    </a:lnTo>
                  </a:path>
                </a:pathLst>
              </a:custGeom>
              <a:noFill/>
              <a:ln w="9525">
                <a:noFill/>
                <a:round/>
                <a:headEnd/>
                <a:tailEnd/>
              </a:ln>
            </p:spPr>
            <p:txBody>
              <a:bodyPr/>
              <a:lstStyle/>
              <a:p>
                <a:pPr algn="ctr" eaLnBrk="0" hangingPunct="0"/>
                <a:endParaRPr lang="en-US" dirty="0"/>
              </a:p>
            </p:txBody>
          </p:sp>
          <p:sp>
            <p:nvSpPr>
              <p:cNvPr id="4912" name="Freeform 98"/>
              <p:cNvSpPr>
                <a:spLocks/>
              </p:cNvSpPr>
              <p:nvPr/>
            </p:nvSpPr>
            <p:spPr bwMode="auto">
              <a:xfrm>
                <a:off x="3524" y="973"/>
                <a:ext cx="267" cy="152"/>
              </a:xfrm>
              <a:custGeom>
                <a:avLst/>
                <a:gdLst>
                  <a:gd name="T0" fmla="*/ 31 w 267"/>
                  <a:gd name="T1" fmla="*/ 0 h 152"/>
                  <a:gd name="T2" fmla="*/ 46 w 267"/>
                  <a:gd name="T3" fmla="*/ 0 h 152"/>
                  <a:gd name="T4" fmla="*/ 267 w 267"/>
                  <a:gd name="T5" fmla="*/ 13 h 152"/>
                  <a:gd name="T6" fmla="*/ 258 w 267"/>
                  <a:gd name="T7" fmla="*/ 17 h 152"/>
                  <a:gd name="T8" fmla="*/ 261 w 267"/>
                  <a:gd name="T9" fmla="*/ 35 h 152"/>
                  <a:gd name="T10" fmla="*/ 254 w 267"/>
                  <a:gd name="T11" fmla="*/ 41 h 152"/>
                  <a:gd name="T12" fmla="*/ 248 w 267"/>
                  <a:gd name="T13" fmla="*/ 54 h 152"/>
                  <a:gd name="T14" fmla="*/ 241 w 267"/>
                  <a:gd name="T15" fmla="*/ 54 h 152"/>
                  <a:gd name="T16" fmla="*/ 227 w 267"/>
                  <a:gd name="T17" fmla="*/ 65 h 152"/>
                  <a:gd name="T18" fmla="*/ 220 w 267"/>
                  <a:gd name="T19" fmla="*/ 86 h 152"/>
                  <a:gd name="T20" fmla="*/ 224 w 267"/>
                  <a:gd name="T21" fmla="*/ 91 h 152"/>
                  <a:gd name="T22" fmla="*/ 217 w 267"/>
                  <a:gd name="T23" fmla="*/ 96 h 152"/>
                  <a:gd name="T24" fmla="*/ 220 w 267"/>
                  <a:gd name="T25" fmla="*/ 109 h 152"/>
                  <a:gd name="T26" fmla="*/ 211 w 267"/>
                  <a:gd name="T27" fmla="*/ 117 h 152"/>
                  <a:gd name="T28" fmla="*/ 199 w 267"/>
                  <a:gd name="T29" fmla="*/ 117 h 152"/>
                  <a:gd name="T30" fmla="*/ 194 w 267"/>
                  <a:gd name="T31" fmla="*/ 121 h 152"/>
                  <a:gd name="T32" fmla="*/ 196 w 267"/>
                  <a:gd name="T33" fmla="*/ 118 h 152"/>
                  <a:gd name="T34" fmla="*/ 182 w 267"/>
                  <a:gd name="T35" fmla="*/ 115 h 152"/>
                  <a:gd name="T36" fmla="*/ 172 w 267"/>
                  <a:gd name="T37" fmla="*/ 121 h 152"/>
                  <a:gd name="T38" fmla="*/ 165 w 267"/>
                  <a:gd name="T39" fmla="*/ 120 h 152"/>
                  <a:gd name="T40" fmla="*/ 164 w 267"/>
                  <a:gd name="T41" fmla="*/ 121 h 152"/>
                  <a:gd name="T42" fmla="*/ 160 w 267"/>
                  <a:gd name="T43" fmla="*/ 109 h 152"/>
                  <a:gd name="T44" fmla="*/ 160 w 267"/>
                  <a:gd name="T45" fmla="*/ 125 h 152"/>
                  <a:gd name="T46" fmla="*/ 156 w 267"/>
                  <a:gd name="T47" fmla="*/ 126 h 152"/>
                  <a:gd name="T48" fmla="*/ 152 w 267"/>
                  <a:gd name="T49" fmla="*/ 117 h 152"/>
                  <a:gd name="T50" fmla="*/ 154 w 267"/>
                  <a:gd name="T51" fmla="*/ 123 h 152"/>
                  <a:gd name="T52" fmla="*/ 146 w 267"/>
                  <a:gd name="T53" fmla="*/ 126 h 152"/>
                  <a:gd name="T54" fmla="*/ 146 w 267"/>
                  <a:gd name="T55" fmla="*/ 133 h 152"/>
                  <a:gd name="T56" fmla="*/ 144 w 267"/>
                  <a:gd name="T57" fmla="*/ 131 h 152"/>
                  <a:gd name="T58" fmla="*/ 144 w 267"/>
                  <a:gd name="T59" fmla="*/ 137 h 152"/>
                  <a:gd name="T60" fmla="*/ 138 w 267"/>
                  <a:gd name="T61" fmla="*/ 139 h 152"/>
                  <a:gd name="T62" fmla="*/ 138 w 267"/>
                  <a:gd name="T63" fmla="*/ 134 h 152"/>
                  <a:gd name="T64" fmla="*/ 133 w 267"/>
                  <a:gd name="T65" fmla="*/ 133 h 152"/>
                  <a:gd name="T66" fmla="*/ 133 w 267"/>
                  <a:gd name="T67" fmla="*/ 126 h 152"/>
                  <a:gd name="T68" fmla="*/ 127 w 267"/>
                  <a:gd name="T69" fmla="*/ 125 h 152"/>
                  <a:gd name="T70" fmla="*/ 133 w 267"/>
                  <a:gd name="T71" fmla="*/ 134 h 152"/>
                  <a:gd name="T72" fmla="*/ 128 w 267"/>
                  <a:gd name="T73" fmla="*/ 139 h 152"/>
                  <a:gd name="T74" fmla="*/ 122 w 267"/>
                  <a:gd name="T75" fmla="*/ 133 h 152"/>
                  <a:gd name="T76" fmla="*/ 117 w 267"/>
                  <a:gd name="T77" fmla="*/ 134 h 152"/>
                  <a:gd name="T78" fmla="*/ 122 w 267"/>
                  <a:gd name="T79" fmla="*/ 134 h 152"/>
                  <a:gd name="T80" fmla="*/ 122 w 267"/>
                  <a:gd name="T81" fmla="*/ 139 h 152"/>
                  <a:gd name="T82" fmla="*/ 115 w 267"/>
                  <a:gd name="T83" fmla="*/ 152 h 152"/>
                  <a:gd name="T84" fmla="*/ 104 w 267"/>
                  <a:gd name="T85" fmla="*/ 152 h 152"/>
                  <a:gd name="T86" fmla="*/ 104 w 267"/>
                  <a:gd name="T87" fmla="*/ 139 h 152"/>
                  <a:gd name="T88" fmla="*/ 89 w 267"/>
                  <a:gd name="T89" fmla="*/ 139 h 152"/>
                  <a:gd name="T90" fmla="*/ 89 w 267"/>
                  <a:gd name="T91" fmla="*/ 118 h 152"/>
                  <a:gd name="T92" fmla="*/ 62 w 267"/>
                  <a:gd name="T93" fmla="*/ 118 h 152"/>
                  <a:gd name="T94" fmla="*/ 62 w 267"/>
                  <a:gd name="T95" fmla="*/ 91 h 152"/>
                  <a:gd name="T96" fmla="*/ 49 w 267"/>
                  <a:gd name="T97" fmla="*/ 91 h 152"/>
                  <a:gd name="T98" fmla="*/ 49 w 267"/>
                  <a:gd name="T99" fmla="*/ 85 h 152"/>
                  <a:gd name="T100" fmla="*/ 21 w 267"/>
                  <a:gd name="T101" fmla="*/ 85 h 152"/>
                  <a:gd name="T102" fmla="*/ 21 w 267"/>
                  <a:gd name="T103" fmla="*/ 49 h 152"/>
                  <a:gd name="T104" fmla="*/ 0 w 267"/>
                  <a:gd name="T105" fmla="*/ 49 h 152"/>
                  <a:gd name="T106" fmla="*/ 12 w 267"/>
                  <a:gd name="T107" fmla="*/ 43 h 152"/>
                  <a:gd name="T108" fmla="*/ 18 w 267"/>
                  <a:gd name="T109" fmla="*/ 24 h 152"/>
                  <a:gd name="T110" fmla="*/ 31 w 267"/>
                  <a:gd name="T111" fmla="*/ 8 h 152"/>
                  <a:gd name="T112" fmla="*/ 31 w 267"/>
                  <a:gd name="T113" fmla="*/ 0 h 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7"/>
                  <a:gd name="T172" fmla="*/ 0 h 152"/>
                  <a:gd name="T173" fmla="*/ 267 w 267"/>
                  <a:gd name="T174" fmla="*/ 152 h 1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7" h="152">
                    <a:moveTo>
                      <a:pt x="31" y="0"/>
                    </a:moveTo>
                    <a:lnTo>
                      <a:pt x="46" y="0"/>
                    </a:lnTo>
                    <a:lnTo>
                      <a:pt x="267" y="13"/>
                    </a:lnTo>
                    <a:lnTo>
                      <a:pt x="258" y="17"/>
                    </a:lnTo>
                    <a:lnTo>
                      <a:pt x="261" y="35"/>
                    </a:lnTo>
                    <a:lnTo>
                      <a:pt x="254" y="41"/>
                    </a:lnTo>
                    <a:lnTo>
                      <a:pt x="248" y="54"/>
                    </a:lnTo>
                    <a:lnTo>
                      <a:pt x="241" y="54"/>
                    </a:lnTo>
                    <a:lnTo>
                      <a:pt x="227" y="65"/>
                    </a:lnTo>
                    <a:lnTo>
                      <a:pt x="220" y="86"/>
                    </a:lnTo>
                    <a:lnTo>
                      <a:pt x="224" y="91"/>
                    </a:lnTo>
                    <a:lnTo>
                      <a:pt x="217" y="96"/>
                    </a:lnTo>
                    <a:lnTo>
                      <a:pt x="220" y="109"/>
                    </a:lnTo>
                    <a:lnTo>
                      <a:pt x="211" y="117"/>
                    </a:lnTo>
                    <a:lnTo>
                      <a:pt x="199" y="117"/>
                    </a:lnTo>
                    <a:lnTo>
                      <a:pt x="194" y="121"/>
                    </a:lnTo>
                    <a:lnTo>
                      <a:pt x="196" y="118"/>
                    </a:lnTo>
                    <a:lnTo>
                      <a:pt x="182" y="115"/>
                    </a:lnTo>
                    <a:lnTo>
                      <a:pt x="172" y="121"/>
                    </a:lnTo>
                    <a:lnTo>
                      <a:pt x="165" y="120"/>
                    </a:lnTo>
                    <a:lnTo>
                      <a:pt x="164" y="121"/>
                    </a:lnTo>
                    <a:lnTo>
                      <a:pt x="160" y="109"/>
                    </a:lnTo>
                    <a:lnTo>
                      <a:pt x="160" y="125"/>
                    </a:lnTo>
                    <a:lnTo>
                      <a:pt x="156" y="126"/>
                    </a:lnTo>
                    <a:lnTo>
                      <a:pt x="152" y="117"/>
                    </a:lnTo>
                    <a:lnTo>
                      <a:pt x="154" y="123"/>
                    </a:lnTo>
                    <a:lnTo>
                      <a:pt x="146" y="126"/>
                    </a:lnTo>
                    <a:lnTo>
                      <a:pt x="146" y="133"/>
                    </a:lnTo>
                    <a:lnTo>
                      <a:pt x="144" y="131"/>
                    </a:lnTo>
                    <a:lnTo>
                      <a:pt x="144" y="137"/>
                    </a:lnTo>
                    <a:lnTo>
                      <a:pt x="138" y="139"/>
                    </a:lnTo>
                    <a:lnTo>
                      <a:pt x="138" y="134"/>
                    </a:lnTo>
                    <a:lnTo>
                      <a:pt x="133" y="133"/>
                    </a:lnTo>
                    <a:lnTo>
                      <a:pt x="133" y="126"/>
                    </a:lnTo>
                    <a:lnTo>
                      <a:pt x="127" y="125"/>
                    </a:lnTo>
                    <a:lnTo>
                      <a:pt x="133" y="134"/>
                    </a:lnTo>
                    <a:lnTo>
                      <a:pt x="128" y="139"/>
                    </a:lnTo>
                    <a:lnTo>
                      <a:pt x="122" y="133"/>
                    </a:lnTo>
                    <a:lnTo>
                      <a:pt x="117" y="134"/>
                    </a:lnTo>
                    <a:lnTo>
                      <a:pt x="122" y="134"/>
                    </a:lnTo>
                    <a:lnTo>
                      <a:pt x="122" y="139"/>
                    </a:lnTo>
                    <a:lnTo>
                      <a:pt x="115" y="152"/>
                    </a:lnTo>
                    <a:lnTo>
                      <a:pt x="104" y="152"/>
                    </a:lnTo>
                    <a:lnTo>
                      <a:pt x="104" y="139"/>
                    </a:lnTo>
                    <a:lnTo>
                      <a:pt x="89" y="139"/>
                    </a:lnTo>
                    <a:lnTo>
                      <a:pt x="89" y="118"/>
                    </a:lnTo>
                    <a:lnTo>
                      <a:pt x="62" y="118"/>
                    </a:lnTo>
                    <a:lnTo>
                      <a:pt x="62" y="91"/>
                    </a:lnTo>
                    <a:lnTo>
                      <a:pt x="49" y="91"/>
                    </a:lnTo>
                    <a:lnTo>
                      <a:pt x="49" y="85"/>
                    </a:lnTo>
                    <a:lnTo>
                      <a:pt x="21" y="85"/>
                    </a:lnTo>
                    <a:lnTo>
                      <a:pt x="21" y="49"/>
                    </a:lnTo>
                    <a:lnTo>
                      <a:pt x="0" y="49"/>
                    </a:lnTo>
                    <a:lnTo>
                      <a:pt x="12" y="43"/>
                    </a:lnTo>
                    <a:lnTo>
                      <a:pt x="18" y="24"/>
                    </a:lnTo>
                    <a:lnTo>
                      <a:pt x="31" y="8"/>
                    </a:lnTo>
                    <a:lnTo>
                      <a:pt x="31" y="0"/>
                    </a:lnTo>
                    <a:close/>
                  </a:path>
                </a:pathLst>
              </a:custGeom>
              <a:solidFill>
                <a:srgbClr val="FEE0C2"/>
              </a:solidFill>
              <a:ln w="9525">
                <a:noFill/>
                <a:round/>
                <a:headEnd/>
                <a:tailEnd/>
              </a:ln>
            </p:spPr>
            <p:txBody>
              <a:bodyPr/>
              <a:lstStyle/>
              <a:p>
                <a:pPr algn="ctr" eaLnBrk="0" hangingPunct="0"/>
                <a:endParaRPr lang="en-US" dirty="0"/>
              </a:p>
            </p:txBody>
          </p:sp>
          <p:sp>
            <p:nvSpPr>
              <p:cNvPr id="4913" name="Freeform 99"/>
              <p:cNvSpPr>
                <a:spLocks/>
              </p:cNvSpPr>
              <p:nvPr/>
            </p:nvSpPr>
            <p:spPr bwMode="auto">
              <a:xfrm>
                <a:off x="3524" y="973"/>
                <a:ext cx="267" cy="152"/>
              </a:xfrm>
              <a:custGeom>
                <a:avLst/>
                <a:gdLst>
                  <a:gd name="T0" fmla="*/ 31 w 267"/>
                  <a:gd name="T1" fmla="*/ 0 h 152"/>
                  <a:gd name="T2" fmla="*/ 46 w 267"/>
                  <a:gd name="T3" fmla="*/ 0 h 152"/>
                  <a:gd name="T4" fmla="*/ 267 w 267"/>
                  <a:gd name="T5" fmla="*/ 13 h 152"/>
                  <a:gd name="T6" fmla="*/ 258 w 267"/>
                  <a:gd name="T7" fmla="*/ 17 h 152"/>
                  <a:gd name="T8" fmla="*/ 261 w 267"/>
                  <a:gd name="T9" fmla="*/ 35 h 152"/>
                  <a:gd name="T10" fmla="*/ 254 w 267"/>
                  <a:gd name="T11" fmla="*/ 41 h 152"/>
                  <a:gd name="T12" fmla="*/ 248 w 267"/>
                  <a:gd name="T13" fmla="*/ 54 h 152"/>
                  <a:gd name="T14" fmla="*/ 241 w 267"/>
                  <a:gd name="T15" fmla="*/ 54 h 152"/>
                  <a:gd name="T16" fmla="*/ 227 w 267"/>
                  <a:gd name="T17" fmla="*/ 65 h 152"/>
                  <a:gd name="T18" fmla="*/ 220 w 267"/>
                  <a:gd name="T19" fmla="*/ 86 h 152"/>
                  <a:gd name="T20" fmla="*/ 224 w 267"/>
                  <a:gd name="T21" fmla="*/ 91 h 152"/>
                  <a:gd name="T22" fmla="*/ 217 w 267"/>
                  <a:gd name="T23" fmla="*/ 96 h 152"/>
                  <a:gd name="T24" fmla="*/ 220 w 267"/>
                  <a:gd name="T25" fmla="*/ 109 h 152"/>
                  <a:gd name="T26" fmla="*/ 211 w 267"/>
                  <a:gd name="T27" fmla="*/ 117 h 152"/>
                  <a:gd name="T28" fmla="*/ 199 w 267"/>
                  <a:gd name="T29" fmla="*/ 117 h 152"/>
                  <a:gd name="T30" fmla="*/ 194 w 267"/>
                  <a:gd name="T31" fmla="*/ 121 h 152"/>
                  <a:gd name="T32" fmla="*/ 196 w 267"/>
                  <a:gd name="T33" fmla="*/ 118 h 152"/>
                  <a:gd name="T34" fmla="*/ 182 w 267"/>
                  <a:gd name="T35" fmla="*/ 115 h 152"/>
                  <a:gd name="T36" fmla="*/ 172 w 267"/>
                  <a:gd name="T37" fmla="*/ 121 h 152"/>
                  <a:gd name="T38" fmla="*/ 165 w 267"/>
                  <a:gd name="T39" fmla="*/ 120 h 152"/>
                  <a:gd name="T40" fmla="*/ 164 w 267"/>
                  <a:gd name="T41" fmla="*/ 121 h 152"/>
                  <a:gd name="T42" fmla="*/ 160 w 267"/>
                  <a:gd name="T43" fmla="*/ 109 h 152"/>
                  <a:gd name="T44" fmla="*/ 160 w 267"/>
                  <a:gd name="T45" fmla="*/ 125 h 152"/>
                  <a:gd name="T46" fmla="*/ 156 w 267"/>
                  <a:gd name="T47" fmla="*/ 126 h 152"/>
                  <a:gd name="T48" fmla="*/ 152 w 267"/>
                  <a:gd name="T49" fmla="*/ 117 h 152"/>
                  <a:gd name="T50" fmla="*/ 154 w 267"/>
                  <a:gd name="T51" fmla="*/ 123 h 152"/>
                  <a:gd name="T52" fmla="*/ 146 w 267"/>
                  <a:gd name="T53" fmla="*/ 126 h 152"/>
                  <a:gd name="T54" fmla="*/ 146 w 267"/>
                  <a:gd name="T55" fmla="*/ 133 h 152"/>
                  <a:gd name="T56" fmla="*/ 144 w 267"/>
                  <a:gd name="T57" fmla="*/ 131 h 152"/>
                  <a:gd name="T58" fmla="*/ 144 w 267"/>
                  <a:gd name="T59" fmla="*/ 137 h 152"/>
                  <a:gd name="T60" fmla="*/ 138 w 267"/>
                  <a:gd name="T61" fmla="*/ 139 h 152"/>
                  <a:gd name="T62" fmla="*/ 138 w 267"/>
                  <a:gd name="T63" fmla="*/ 134 h 152"/>
                  <a:gd name="T64" fmla="*/ 133 w 267"/>
                  <a:gd name="T65" fmla="*/ 133 h 152"/>
                  <a:gd name="T66" fmla="*/ 133 w 267"/>
                  <a:gd name="T67" fmla="*/ 126 h 152"/>
                  <a:gd name="T68" fmla="*/ 127 w 267"/>
                  <a:gd name="T69" fmla="*/ 125 h 152"/>
                  <a:gd name="T70" fmla="*/ 133 w 267"/>
                  <a:gd name="T71" fmla="*/ 134 h 152"/>
                  <a:gd name="T72" fmla="*/ 128 w 267"/>
                  <a:gd name="T73" fmla="*/ 139 h 152"/>
                  <a:gd name="T74" fmla="*/ 122 w 267"/>
                  <a:gd name="T75" fmla="*/ 133 h 152"/>
                  <a:gd name="T76" fmla="*/ 117 w 267"/>
                  <a:gd name="T77" fmla="*/ 134 h 152"/>
                  <a:gd name="T78" fmla="*/ 122 w 267"/>
                  <a:gd name="T79" fmla="*/ 134 h 152"/>
                  <a:gd name="T80" fmla="*/ 122 w 267"/>
                  <a:gd name="T81" fmla="*/ 139 h 152"/>
                  <a:gd name="T82" fmla="*/ 115 w 267"/>
                  <a:gd name="T83" fmla="*/ 152 h 152"/>
                  <a:gd name="T84" fmla="*/ 104 w 267"/>
                  <a:gd name="T85" fmla="*/ 152 h 152"/>
                  <a:gd name="T86" fmla="*/ 104 w 267"/>
                  <a:gd name="T87" fmla="*/ 139 h 152"/>
                  <a:gd name="T88" fmla="*/ 89 w 267"/>
                  <a:gd name="T89" fmla="*/ 139 h 152"/>
                  <a:gd name="T90" fmla="*/ 89 w 267"/>
                  <a:gd name="T91" fmla="*/ 118 h 152"/>
                  <a:gd name="T92" fmla="*/ 62 w 267"/>
                  <a:gd name="T93" fmla="*/ 118 h 152"/>
                  <a:gd name="T94" fmla="*/ 62 w 267"/>
                  <a:gd name="T95" fmla="*/ 91 h 152"/>
                  <a:gd name="T96" fmla="*/ 49 w 267"/>
                  <a:gd name="T97" fmla="*/ 91 h 152"/>
                  <a:gd name="T98" fmla="*/ 49 w 267"/>
                  <a:gd name="T99" fmla="*/ 85 h 152"/>
                  <a:gd name="T100" fmla="*/ 21 w 267"/>
                  <a:gd name="T101" fmla="*/ 85 h 152"/>
                  <a:gd name="T102" fmla="*/ 21 w 267"/>
                  <a:gd name="T103" fmla="*/ 49 h 152"/>
                  <a:gd name="T104" fmla="*/ 0 w 267"/>
                  <a:gd name="T105" fmla="*/ 49 h 152"/>
                  <a:gd name="T106" fmla="*/ 12 w 267"/>
                  <a:gd name="T107" fmla="*/ 43 h 152"/>
                  <a:gd name="T108" fmla="*/ 18 w 267"/>
                  <a:gd name="T109" fmla="*/ 24 h 152"/>
                  <a:gd name="T110" fmla="*/ 31 w 267"/>
                  <a:gd name="T111" fmla="*/ 8 h 152"/>
                  <a:gd name="T112" fmla="*/ 31 w 267"/>
                  <a:gd name="T113" fmla="*/ 0 h 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7"/>
                  <a:gd name="T172" fmla="*/ 0 h 152"/>
                  <a:gd name="T173" fmla="*/ 267 w 267"/>
                  <a:gd name="T174" fmla="*/ 152 h 1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7" h="152">
                    <a:moveTo>
                      <a:pt x="31" y="0"/>
                    </a:moveTo>
                    <a:lnTo>
                      <a:pt x="46" y="0"/>
                    </a:lnTo>
                    <a:lnTo>
                      <a:pt x="267" y="13"/>
                    </a:lnTo>
                    <a:lnTo>
                      <a:pt x="258" y="17"/>
                    </a:lnTo>
                    <a:lnTo>
                      <a:pt x="261" y="35"/>
                    </a:lnTo>
                    <a:lnTo>
                      <a:pt x="254" y="41"/>
                    </a:lnTo>
                    <a:lnTo>
                      <a:pt x="248" y="54"/>
                    </a:lnTo>
                    <a:lnTo>
                      <a:pt x="241" y="54"/>
                    </a:lnTo>
                    <a:lnTo>
                      <a:pt x="227" y="65"/>
                    </a:lnTo>
                    <a:lnTo>
                      <a:pt x="220" y="86"/>
                    </a:lnTo>
                    <a:lnTo>
                      <a:pt x="224" y="91"/>
                    </a:lnTo>
                    <a:lnTo>
                      <a:pt x="217" y="96"/>
                    </a:lnTo>
                    <a:lnTo>
                      <a:pt x="220" y="109"/>
                    </a:lnTo>
                    <a:lnTo>
                      <a:pt x="211" y="117"/>
                    </a:lnTo>
                    <a:lnTo>
                      <a:pt x="199" y="117"/>
                    </a:lnTo>
                    <a:lnTo>
                      <a:pt x="194" y="121"/>
                    </a:lnTo>
                    <a:lnTo>
                      <a:pt x="196" y="118"/>
                    </a:lnTo>
                    <a:lnTo>
                      <a:pt x="182" y="115"/>
                    </a:lnTo>
                    <a:lnTo>
                      <a:pt x="172" y="121"/>
                    </a:lnTo>
                    <a:lnTo>
                      <a:pt x="165" y="120"/>
                    </a:lnTo>
                    <a:lnTo>
                      <a:pt x="164" y="121"/>
                    </a:lnTo>
                    <a:lnTo>
                      <a:pt x="160" y="109"/>
                    </a:lnTo>
                    <a:lnTo>
                      <a:pt x="160" y="125"/>
                    </a:lnTo>
                    <a:lnTo>
                      <a:pt x="156" y="126"/>
                    </a:lnTo>
                    <a:lnTo>
                      <a:pt x="152" y="117"/>
                    </a:lnTo>
                    <a:lnTo>
                      <a:pt x="154" y="123"/>
                    </a:lnTo>
                    <a:lnTo>
                      <a:pt x="146" y="126"/>
                    </a:lnTo>
                    <a:lnTo>
                      <a:pt x="146" y="133"/>
                    </a:lnTo>
                    <a:lnTo>
                      <a:pt x="144" y="131"/>
                    </a:lnTo>
                    <a:lnTo>
                      <a:pt x="144" y="137"/>
                    </a:lnTo>
                    <a:lnTo>
                      <a:pt x="138" y="139"/>
                    </a:lnTo>
                    <a:lnTo>
                      <a:pt x="138" y="134"/>
                    </a:lnTo>
                    <a:lnTo>
                      <a:pt x="133" y="133"/>
                    </a:lnTo>
                    <a:lnTo>
                      <a:pt x="133" y="126"/>
                    </a:lnTo>
                    <a:lnTo>
                      <a:pt x="127" y="125"/>
                    </a:lnTo>
                    <a:lnTo>
                      <a:pt x="133" y="134"/>
                    </a:lnTo>
                    <a:lnTo>
                      <a:pt x="128" y="139"/>
                    </a:lnTo>
                    <a:lnTo>
                      <a:pt x="122" y="133"/>
                    </a:lnTo>
                    <a:lnTo>
                      <a:pt x="117" y="134"/>
                    </a:lnTo>
                    <a:lnTo>
                      <a:pt x="122" y="134"/>
                    </a:lnTo>
                    <a:lnTo>
                      <a:pt x="122" y="139"/>
                    </a:lnTo>
                    <a:lnTo>
                      <a:pt x="115" y="152"/>
                    </a:lnTo>
                    <a:lnTo>
                      <a:pt x="104" y="152"/>
                    </a:lnTo>
                    <a:lnTo>
                      <a:pt x="104" y="139"/>
                    </a:lnTo>
                    <a:lnTo>
                      <a:pt x="89" y="139"/>
                    </a:lnTo>
                    <a:lnTo>
                      <a:pt x="89" y="118"/>
                    </a:lnTo>
                    <a:lnTo>
                      <a:pt x="62" y="118"/>
                    </a:lnTo>
                    <a:lnTo>
                      <a:pt x="62" y="91"/>
                    </a:lnTo>
                    <a:lnTo>
                      <a:pt x="49" y="91"/>
                    </a:lnTo>
                    <a:lnTo>
                      <a:pt x="49" y="85"/>
                    </a:lnTo>
                    <a:lnTo>
                      <a:pt x="21" y="85"/>
                    </a:lnTo>
                    <a:lnTo>
                      <a:pt x="21" y="49"/>
                    </a:lnTo>
                    <a:lnTo>
                      <a:pt x="0" y="49"/>
                    </a:lnTo>
                    <a:lnTo>
                      <a:pt x="12" y="43"/>
                    </a:lnTo>
                    <a:lnTo>
                      <a:pt x="18" y="24"/>
                    </a:lnTo>
                    <a:lnTo>
                      <a:pt x="31" y="8"/>
                    </a:lnTo>
                    <a:lnTo>
                      <a:pt x="31" y="0"/>
                    </a:lnTo>
                  </a:path>
                </a:pathLst>
              </a:custGeom>
              <a:noFill/>
              <a:ln w="9525">
                <a:noFill/>
                <a:round/>
                <a:headEnd/>
                <a:tailEnd/>
              </a:ln>
            </p:spPr>
            <p:txBody>
              <a:bodyPr/>
              <a:lstStyle/>
              <a:p>
                <a:pPr algn="ctr" eaLnBrk="0" hangingPunct="0"/>
                <a:endParaRPr lang="en-US" dirty="0"/>
              </a:p>
            </p:txBody>
          </p:sp>
          <p:sp>
            <p:nvSpPr>
              <p:cNvPr id="4914" name="Freeform 100"/>
              <p:cNvSpPr>
                <a:spLocks/>
              </p:cNvSpPr>
              <p:nvPr/>
            </p:nvSpPr>
            <p:spPr bwMode="auto">
              <a:xfrm>
                <a:off x="3613" y="986"/>
                <a:ext cx="303" cy="193"/>
              </a:xfrm>
              <a:custGeom>
                <a:avLst/>
                <a:gdLst>
                  <a:gd name="T0" fmla="*/ 178 w 303"/>
                  <a:gd name="T1" fmla="*/ 0 h 193"/>
                  <a:gd name="T2" fmla="*/ 292 w 303"/>
                  <a:gd name="T3" fmla="*/ 6 h 193"/>
                  <a:gd name="T4" fmla="*/ 292 w 303"/>
                  <a:gd name="T5" fmla="*/ 33 h 193"/>
                  <a:gd name="T6" fmla="*/ 292 w 303"/>
                  <a:gd name="T7" fmla="*/ 35 h 193"/>
                  <a:gd name="T8" fmla="*/ 292 w 303"/>
                  <a:gd name="T9" fmla="*/ 36 h 193"/>
                  <a:gd name="T10" fmla="*/ 296 w 303"/>
                  <a:gd name="T11" fmla="*/ 60 h 193"/>
                  <a:gd name="T12" fmla="*/ 300 w 303"/>
                  <a:gd name="T13" fmla="*/ 59 h 193"/>
                  <a:gd name="T14" fmla="*/ 303 w 303"/>
                  <a:gd name="T15" fmla="*/ 64 h 193"/>
                  <a:gd name="T16" fmla="*/ 300 w 303"/>
                  <a:gd name="T17" fmla="*/ 65 h 193"/>
                  <a:gd name="T18" fmla="*/ 303 w 303"/>
                  <a:gd name="T19" fmla="*/ 73 h 193"/>
                  <a:gd name="T20" fmla="*/ 303 w 303"/>
                  <a:gd name="T21" fmla="*/ 78 h 193"/>
                  <a:gd name="T22" fmla="*/ 277 w 303"/>
                  <a:gd name="T23" fmla="*/ 80 h 193"/>
                  <a:gd name="T24" fmla="*/ 277 w 303"/>
                  <a:gd name="T25" fmla="*/ 105 h 193"/>
                  <a:gd name="T26" fmla="*/ 264 w 303"/>
                  <a:gd name="T27" fmla="*/ 118 h 193"/>
                  <a:gd name="T28" fmla="*/ 264 w 303"/>
                  <a:gd name="T29" fmla="*/ 193 h 193"/>
                  <a:gd name="T30" fmla="*/ 233 w 303"/>
                  <a:gd name="T31" fmla="*/ 193 h 193"/>
                  <a:gd name="T32" fmla="*/ 196 w 303"/>
                  <a:gd name="T33" fmla="*/ 193 h 193"/>
                  <a:gd name="T34" fmla="*/ 193 w 303"/>
                  <a:gd name="T35" fmla="*/ 180 h 193"/>
                  <a:gd name="T36" fmla="*/ 0 w 303"/>
                  <a:gd name="T37" fmla="*/ 180 h 193"/>
                  <a:gd name="T38" fmla="*/ 2 w 303"/>
                  <a:gd name="T39" fmla="*/ 180 h 193"/>
                  <a:gd name="T40" fmla="*/ 7 w 303"/>
                  <a:gd name="T41" fmla="*/ 172 h 193"/>
                  <a:gd name="T42" fmla="*/ 0 w 303"/>
                  <a:gd name="T43" fmla="*/ 164 h 193"/>
                  <a:gd name="T44" fmla="*/ 13 w 303"/>
                  <a:gd name="T45" fmla="*/ 158 h 193"/>
                  <a:gd name="T46" fmla="*/ 15 w 303"/>
                  <a:gd name="T47" fmla="*/ 150 h 193"/>
                  <a:gd name="T48" fmla="*/ 20 w 303"/>
                  <a:gd name="T49" fmla="*/ 150 h 193"/>
                  <a:gd name="T50" fmla="*/ 21 w 303"/>
                  <a:gd name="T51" fmla="*/ 145 h 193"/>
                  <a:gd name="T52" fmla="*/ 36 w 303"/>
                  <a:gd name="T53" fmla="*/ 137 h 193"/>
                  <a:gd name="T54" fmla="*/ 34 w 303"/>
                  <a:gd name="T55" fmla="*/ 134 h 193"/>
                  <a:gd name="T56" fmla="*/ 41 w 303"/>
                  <a:gd name="T57" fmla="*/ 134 h 193"/>
                  <a:gd name="T58" fmla="*/ 36 w 303"/>
                  <a:gd name="T59" fmla="*/ 132 h 193"/>
                  <a:gd name="T60" fmla="*/ 38 w 303"/>
                  <a:gd name="T61" fmla="*/ 131 h 193"/>
                  <a:gd name="T62" fmla="*/ 50 w 303"/>
                  <a:gd name="T63" fmla="*/ 134 h 193"/>
                  <a:gd name="T64" fmla="*/ 46 w 303"/>
                  <a:gd name="T65" fmla="*/ 128 h 193"/>
                  <a:gd name="T66" fmla="*/ 55 w 303"/>
                  <a:gd name="T67" fmla="*/ 131 h 193"/>
                  <a:gd name="T68" fmla="*/ 54 w 303"/>
                  <a:gd name="T69" fmla="*/ 128 h 193"/>
                  <a:gd name="T70" fmla="*/ 59 w 303"/>
                  <a:gd name="T71" fmla="*/ 128 h 193"/>
                  <a:gd name="T72" fmla="*/ 62 w 303"/>
                  <a:gd name="T73" fmla="*/ 123 h 193"/>
                  <a:gd name="T74" fmla="*/ 67 w 303"/>
                  <a:gd name="T75" fmla="*/ 126 h 193"/>
                  <a:gd name="T76" fmla="*/ 62 w 303"/>
                  <a:gd name="T77" fmla="*/ 121 h 193"/>
                  <a:gd name="T78" fmla="*/ 63 w 303"/>
                  <a:gd name="T79" fmla="*/ 118 h 193"/>
                  <a:gd name="T80" fmla="*/ 73 w 303"/>
                  <a:gd name="T81" fmla="*/ 120 h 193"/>
                  <a:gd name="T82" fmla="*/ 70 w 303"/>
                  <a:gd name="T83" fmla="*/ 116 h 193"/>
                  <a:gd name="T84" fmla="*/ 76 w 303"/>
                  <a:gd name="T85" fmla="*/ 115 h 193"/>
                  <a:gd name="T86" fmla="*/ 80 w 303"/>
                  <a:gd name="T87" fmla="*/ 112 h 193"/>
                  <a:gd name="T88" fmla="*/ 83 w 303"/>
                  <a:gd name="T89" fmla="*/ 113 h 193"/>
                  <a:gd name="T90" fmla="*/ 94 w 303"/>
                  <a:gd name="T91" fmla="*/ 107 h 193"/>
                  <a:gd name="T92" fmla="*/ 112 w 303"/>
                  <a:gd name="T93" fmla="*/ 108 h 193"/>
                  <a:gd name="T94" fmla="*/ 115 w 303"/>
                  <a:gd name="T95" fmla="*/ 104 h 193"/>
                  <a:gd name="T96" fmla="*/ 120 w 303"/>
                  <a:gd name="T97" fmla="*/ 104 h 193"/>
                  <a:gd name="T98" fmla="*/ 130 w 303"/>
                  <a:gd name="T99" fmla="*/ 99 h 193"/>
                  <a:gd name="T100" fmla="*/ 131 w 303"/>
                  <a:gd name="T101" fmla="*/ 91 h 193"/>
                  <a:gd name="T102" fmla="*/ 128 w 303"/>
                  <a:gd name="T103" fmla="*/ 83 h 193"/>
                  <a:gd name="T104" fmla="*/ 135 w 303"/>
                  <a:gd name="T105" fmla="*/ 76 h 193"/>
                  <a:gd name="T106" fmla="*/ 138 w 303"/>
                  <a:gd name="T107" fmla="*/ 60 h 193"/>
                  <a:gd name="T108" fmla="*/ 143 w 303"/>
                  <a:gd name="T109" fmla="*/ 49 h 193"/>
                  <a:gd name="T110" fmla="*/ 154 w 303"/>
                  <a:gd name="T111" fmla="*/ 41 h 193"/>
                  <a:gd name="T112" fmla="*/ 159 w 303"/>
                  <a:gd name="T113" fmla="*/ 43 h 193"/>
                  <a:gd name="T114" fmla="*/ 165 w 303"/>
                  <a:gd name="T115" fmla="*/ 28 h 193"/>
                  <a:gd name="T116" fmla="*/ 172 w 303"/>
                  <a:gd name="T117" fmla="*/ 22 h 193"/>
                  <a:gd name="T118" fmla="*/ 169 w 303"/>
                  <a:gd name="T119" fmla="*/ 4 h 193"/>
                  <a:gd name="T120" fmla="*/ 178 w 303"/>
                  <a:gd name="T121" fmla="*/ 0 h 1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3"/>
                  <a:gd name="T184" fmla="*/ 0 h 193"/>
                  <a:gd name="T185" fmla="*/ 303 w 303"/>
                  <a:gd name="T186" fmla="*/ 193 h 1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3" h="193">
                    <a:moveTo>
                      <a:pt x="178" y="0"/>
                    </a:moveTo>
                    <a:lnTo>
                      <a:pt x="292" y="6"/>
                    </a:lnTo>
                    <a:lnTo>
                      <a:pt x="292" y="33"/>
                    </a:lnTo>
                    <a:lnTo>
                      <a:pt x="292" y="35"/>
                    </a:lnTo>
                    <a:lnTo>
                      <a:pt x="292" y="36"/>
                    </a:lnTo>
                    <a:lnTo>
                      <a:pt x="296" y="60"/>
                    </a:lnTo>
                    <a:lnTo>
                      <a:pt x="300" y="59"/>
                    </a:lnTo>
                    <a:lnTo>
                      <a:pt x="303" y="64"/>
                    </a:lnTo>
                    <a:lnTo>
                      <a:pt x="300" y="65"/>
                    </a:lnTo>
                    <a:lnTo>
                      <a:pt x="303" y="73"/>
                    </a:lnTo>
                    <a:lnTo>
                      <a:pt x="303" y="78"/>
                    </a:lnTo>
                    <a:lnTo>
                      <a:pt x="277" y="80"/>
                    </a:lnTo>
                    <a:lnTo>
                      <a:pt x="277" y="105"/>
                    </a:lnTo>
                    <a:lnTo>
                      <a:pt x="264" y="118"/>
                    </a:lnTo>
                    <a:lnTo>
                      <a:pt x="264" y="193"/>
                    </a:lnTo>
                    <a:lnTo>
                      <a:pt x="233" y="193"/>
                    </a:lnTo>
                    <a:lnTo>
                      <a:pt x="196" y="193"/>
                    </a:lnTo>
                    <a:lnTo>
                      <a:pt x="193" y="180"/>
                    </a:lnTo>
                    <a:lnTo>
                      <a:pt x="0" y="180"/>
                    </a:lnTo>
                    <a:lnTo>
                      <a:pt x="2" y="180"/>
                    </a:lnTo>
                    <a:lnTo>
                      <a:pt x="7" y="172"/>
                    </a:lnTo>
                    <a:lnTo>
                      <a:pt x="0" y="164"/>
                    </a:lnTo>
                    <a:lnTo>
                      <a:pt x="13" y="158"/>
                    </a:lnTo>
                    <a:lnTo>
                      <a:pt x="15" y="150"/>
                    </a:lnTo>
                    <a:lnTo>
                      <a:pt x="20" y="150"/>
                    </a:lnTo>
                    <a:lnTo>
                      <a:pt x="21" y="145"/>
                    </a:lnTo>
                    <a:lnTo>
                      <a:pt x="36" y="137"/>
                    </a:lnTo>
                    <a:lnTo>
                      <a:pt x="34" y="134"/>
                    </a:lnTo>
                    <a:lnTo>
                      <a:pt x="41" y="134"/>
                    </a:lnTo>
                    <a:lnTo>
                      <a:pt x="36" y="132"/>
                    </a:lnTo>
                    <a:lnTo>
                      <a:pt x="38" y="131"/>
                    </a:lnTo>
                    <a:lnTo>
                      <a:pt x="50" y="134"/>
                    </a:lnTo>
                    <a:lnTo>
                      <a:pt x="46" y="128"/>
                    </a:lnTo>
                    <a:lnTo>
                      <a:pt x="55" y="131"/>
                    </a:lnTo>
                    <a:lnTo>
                      <a:pt x="54" y="128"/>
                    </a:lnTo>
                    <a:lnTo>
                      <a:pt x="59" y="128"/>
                    </a:lnTo>
                    <a:lnTo>
                      <a:pt x="62" y="123"/>
                    </a:lnTo>
                    <a:lnTo>
                      <a:pt x="67" y="126"/>
                    </a:lnTo>
                    <a:lnTo>
                      <a:pt x="62" y="121"/>
                    </a:lnTo>
                    <a:lnTo>
                      <a:pt x="63" y="118"/>
                    </a:lnTo>
                    <a:lnTo>
                      <a:pt x="73" y="120"/>
                    </a:lnTo>
                    <a:lnTo>
                      <a:pt x="70" y="116"/>
                    </a:lnTo>
                    <a:lnTo>
                      <a:pt x="76" y="115"/>
                    </a:lnTo>
                    <a:lnTo>
                      <a:pt x="80" y="112"/>
                    </a:lnTo>
                    <a:lnTo>
                      <a:pt x="83" y="113"/>
                    </a:lnTo>
                    <a:lnTo>
                      <a:pt x="94" y="107"/>
                    </a:lnTo>
                    <a:lnTo>
                      <a:pt x="112" y="108"/>
                    </a:lnTo>
                    <a:lnTo>
                      <a:pt x="115" y="104"/>
                    </a:lnTo>
                    <a:lnTo>
                      <a:pt x="120" y="104"/>
                    </a:lnTo>
                    <a:lnTo>
                      <a:pt x="130" y="99"/>
                    </a:lnTo>
                    <a:lnTo>
                      <a:pt x="131" y="91"/>
                    </a:lnTo>
                    <a:lnTo>
                      <a:pt x="128" y="83"/>
                    </a:lnTo>
                    <a:lnTo>
                      <a:pt x="135" y="76"/>
                    </a:lnTo>
                    <a:lnTo>
                      <a:pt x="138" y="60"/>
                    </a:lnTo>
                    <a:lnTo>
                      <a:pt x="143" y="49"/>
                    </a:lnTo>
                    <a:lnTo>
                      <a:pt x="154" y="41"/>
                    </a:lnTo>
                    <a:lnTo>
                      <a:pt x="159" y="43"/>
                    </a:lnTo>
                    <a:lnTo>
                      <a:pt x="165" y="28"/>
                    </a:lnTo>
                    <a:lnTo>
                      <a:pt x="172" y="22"/>
                    </a:lnTo>
                    <a:lnTo>
                      <a:pt x="169" y="4"/>
                    </a:lnTo>
                    <a:lnTo>
                      <a:pt x="178" y="0"/>
                    </a:lnTo>
                    <a:close/>
                  </a:path>
                </a:pathLst>
              </a:custGeom>
              <a:solidFill>
                <a:srgbClr val="FEE0C2"/>
              </a:solidFill>
              <a:ln w="9525">
                <a:noFill/>
                <a:round/>
                <a:headEnd/>
                <a:tailEnd/>
              </a:ln>
            </p:spPr>
            <p:txBody>
              <a:bodyPr/>
              <a:lstStyle/>
              <a:p>
                <a:pPr algn="ctr" eaLnBrk="0" hangingPunct="0"/>
                <a:endParaRPr lang="en-US" dirty="0"/>
              </a:p>
            </p:txBody>
          </p:sp>
          <p:sp>
            <p:nvSpPr>
              <p:cNvPr id="4915" name="Freeform 101"/>
              <p:cNvSpPr>
                <a:spLocks/>
              </p:cNvSpPr>
              <p:nvPr/>
            </p:nvSpPr>
            <p:spPr bwMode="auto">
              <a:xfrm>
                <a:off x="3613" y="986"/>
                <a:ext cx="303" cy="193"/>
              </a:xfrm>
              <a:custGeom>
                <a:avLst/>
                <a:gdLst>
                  <a:gd name="T0" fmla="*/ 178 w 303"/>
                  <a:gd name="T1" fmla="*/ 0 h 193"/>
                  <a:gd name="T2" fmla="*/ 292 w 303"/>
                  <a:gd name="T3" fmla="*/ 6 h 193"/>
                  <a:gd name="T4" fmla="*/ 292 w 303"/>
                  <a:gd name="T5" fmla="*/ 33 h 193"/>
                  <a:gd name="T6" fmla="*/ 292 w 303"/>
                  <a:gd name="T7" fmla="*/ 35 h 193"/>
                  <a:gd name="T8" fmla="*/ 292 w 303"/>
                  <a:gd name="T9" fmla="*/ 36 h 193"/>
                  <a:gd name="T10" fmla="*/ 296 w 303"/>
                  <a:gd name="T11" fmla="*/ 60 h 193"/>
                  <a:gd name="T12" fmla="*/ 300 w 303"/>
                  <a:gd name="T13" fmla="*/ 59 h 193"/>
                  <a:gd name="T14" fmla="*/ 303 w 303"/>
                  <a:gd name="T15" fmla="*/ 64 h 193"/>
                  <a:gd name="T16" fmla="*/ 300 w 303"/>
                  <a:gd name="T17" fmla="*/ 65 h 193"/>
                  <a:gd name="T18" fmla="*/ 303 w 303"/>
                  <a:gd name="T19" fmla="*/ 73 h 193"/>
                  <a:gd name="T20" fmla="*/ 303 w 303"/>
                  <a:gd name="T21" fmla="*/ 78 h 193"/>
                  <a:gd name="T22" fmla="*/ 277 w 303"/>
                  <a:gd name="T23" fmla="*/ 80 h 193"/>
                  <a:gd name="T24" fmla="*/ 277 w 303"/>
                  <a:gd name="T25" fmla="*/ 105 h 193"/>
                  <a:gd name="T26" fmla="*/ 264 w 303"/>
                  <a:gd name="T27" fmla="*/ 118 h 193"/>
                  <a:gd name="T28" fmla="*/ 264 w 303"/>
                  <a:gd name="T29" fmla="*/ 193 h 193"/>
                  <a:gd name="T30" fmla="*/ 233 w 303"/>
                  <a:gd name="T31" fmla="*/ 193 h 193"/>
                  <a:gd name="T32" fmla="*/ 196 w 303"/>
                  <a:gd name="T33" fmla="*/ 193 h 193"/>
                  <a:gd name="T34" fmla="*/ 193 w 303"/>
                  <a:gd name="T35" fmla="*/ 180 h 193"/>
                  <a:gd name="T36" fmla="*/ 0 w 303"/>
                  <a:gd name="T37" fmla="*/ 180 h 193"/>
                  <a:gd name="T38" fmla="*/ 2 w 303"/>
                  <a:gd name="T39" fmla="*/ 180 h 193"/>
                  <a:gd name="T40" fmla="*/ 7 w 303"/>
                  <a:gd name="T41" fmla="*/ 172 h 193"/>
                  <a:gd name="T42" fmla="*/ 0 w 303"/>
                  <a:gd name="T43" fmla="*/ 164 h 193"/>
                  <a:gd name="T44" fmla="*/ 13 w 303"/>
                  <a:gd name="T45" fmla="*/ 158 h 193"/>
                  <a:gd name="T46" fmla="*/ 15 w 303"/>
                  <a:gd name="T47" fmla="*/ 150 h 193"/>
                  <a:gd name="T48" fmla="*/ 20 w 303"/>
                  <a:gd name="T49" fmla="*/ 150 h 193"/>
                  <a:gd name="T50" fmla="*/ 21 w 303"/>
                  <a:gd name="T51" fmla="*/ 145 h 193"/>
                  <a:gd name="T52" fmla="*/ 36 w 303"/>
                  <a:gd name="T53" fmla="*/ 137 h 193"/>
                  <a:gd name="T54" fmla="*/ 34 w 303"/>
                  <a:gd name="T55" fmla="*/ 134 h 193"/>
                  <a:gd name="T56" fmla="*/ 41 w 303"/>
                  <a:gd name="T57" fmla="*/ 134 h 193"/>
                  <a:gd name="T58" fmla="*/ 36 w 303"/>
                  <a:gd name="T59" fmla="*/ 132 h 193"/>
                  <a:gd name="T60" fmla="*/ 38 w 303"/>
                  <a:gd name="T61" fmla="*/ 131 h 193"/>
                  <a:gd name="T62" fmla="*/ 50 w 303"/>
                  <a:gd name="T63" fmla="*/ 134 h 193"/>
                  <a:gd name="T64" fmla="*/ 46 w 303"/>
                  <a:gd name="T65" fmla="*/ 128 h 193"/>
                  <a:gd name="T66" fmla="*/ 55 w 303"/>
                  <a:gd name="T67" fmla="*/ 131 h 193"/>
                  <a:gd name="T68" fmla="*/ 54 w 303"/>
                  <a:gd name="T69" fmla="*/ 128 h 193"/>
                  <a:gd name="T70" fmla="*/ 59 w 303"/>
                  <a:gd name="T71" fmla="*/ 128 h 193"/>
                  <a:gd name="T72" fmla="*/ 62 w 303"/>
                  <a:gd name="T73" fmla="*/ 123 h 193"/>
                  <a:gd name="T74" fmla="*/ 67 w 303"/>
                  <a:gd name="T75" fmla="*/ 126 h 193"/>
                  <a:gd name="T76" fmla="*/ 62 w 303"/>
                  <a:gd name="T77" fmla="*/ 121 h 193"/>
                  <a:gd name="T78" fmla="*/ 63 w 303"/>
                  <a:gd name="T79" fmla="*/ 118 h 193"/>
                  <a:gd name="T80" fmla="*/ 73 w 303"/>
                  <a:gd name="T81" fmla="*/ 120 h 193"/>
                  <a:gd name="T82" fmla="*/ 70 w 303"/>
                  <a:gd name="T83" fmla="*/ 116 h 193"/>
                  <a:gd name="T84" fmla="*/ 76 w 303"/>
                  <a:gd name="T85" fmla="*/ 115 h 193"/>
                  <a:gd name="T86" fmla="*/ 80 w 303"/>
                  <a:gd name="T87" fmla="*/ 112 h 193"/>
                  <a:gd name="T88" fmla="*/ 83 w 303"/>
                  <a:gd name="T89" fmla="*/ 113 h 193"/>
                  <a:gd name="T90" fmla="*/ 94 w 303"/>
                  <a:gd name="T91" fmla="*/ 107 h 193"/>
                  <a:gd name="T92" fmla="*/ 112 w 303"/>
                  <a:gd name="T93" fmla="*/ 108 h 193"/>
                  <a:gd name="T94" fmla="*/ 115 w 303"/>
                  <a:gd name="T95" fmla="*/ 104 h 193"/>
                  <a:gd name="T96" fmla="*/ 120 w 303"/>
                  <a:gd name="T97" fmla="*/ 104 h 193"/>
                  <a:gd name="T98" fmla="*/ 130 w 303"/>
                  <a:gd name="T99" fmla="*/ 99 h 193"/>
                  <a:gd name="T100" fmla="*/ 131 w 303"/>
                  <a:gd name="T101" fmla="*/ 91 h 193"/>
                  <a:gd name="T102" fmla="*/ 128 w 303"/>
                  <a:gd name="T103" fmla="*/ 83 h 193"/>
                  <a:gd name="T104" fmla="*/ 135 w 303"/>
                  <a:gd name="T105" fmla="*/ 76 h 193"/>
                  <a:gd name="T106" fmla="*/ 138 w 303"/>
                  <a:gd name="T107" fmla="*/ 60 h 193"/>
                  <a:gd name="T108" fmla="*/ 143 w 303"/>
                  <a:gd name="T109" fmla="*/ 49 h 193"/>
                  <a:gd name="T110" fmla="*/ 154 w 303"/>
                  <a:gd name="T111" fmla="*/ 41 h 193"/>
                  <a:gd name="T112" fmla="*/ 159 w 303"/>
                  <a:gd name="T113" fmla="*/ 43 h 193"/>
                  <a:gd name="T114" fmla="*/ 165 w 303"/>
                  <a:gd name="T115" fmla="*/ 28 h 193"/>
                  <a:gd name="T116" fmla="*/ 172 w 303"/>
                  <a:gd name="T117" fmla="*/ 22 h 193"/>
                  <a:gd name="T118" fmla="*/ 169 w 303"/>
                  <a:gd name="T119" fmla="*/ 4 h 193"/>
                  <a:gd name="T120" fmla="*/ 178 w 303"/>
                  <a:gd name="T121" fmla="*/ 0 h 1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3"/>
                  <a:gd name="T184" fmla="*/ 0 h 193"/>
                  <a:gd name="T185" fmla="*/ 303 w 303"/>
                  <a:gd name="T186" fmla="*/ 193 h 1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3" h="193">
                    <a:moveTo>
                      <a:pt x="178" y="0"/>
                    </a:moveTo>
                    <a:lnTo>
                      <a:pt x="292" y="6"/>
                    </a:lnTo>
                    <a:lnTo>
                      <a:pt x="292" y="33"/>
                    </a:lnTo>
                    <a:lnTo>
                      <a:pt x="292" y="35"/>
                    </a:lnTo>
                    <a:lnTo>
                      <a:pt x="292" y="36"/>
                    </a:lnTo>
                    <a:lnTo>
                      <a:pt x="296" y="60"/>
                    </a:lnTo>
                    <a:lnTo>
                      <a:pt x="300" y="59"/>
                    </a:lnTo>
                    <a:lnTo>
                      <a:pt x="303" y="64"/>
                    </a:lnTo>
                    <a:lnTo>
                      <a:pt x="300" y="65"/>
                    </a:lnTo>
                    <a:lnTo>
                      <a:pt x="303" y="73"/>
                    </a:lnTo>
                    <a:lnTo>
                      <a:pt x="303" y="78"/>
                    </a:lnTo>
                    <a:lnTo>
                      <a:pt x="277" y="80"/>
                    </a:lnTo>
                    <a:lnTo>
                      <a:pt x="277" y="105"/>
                    </a:lnTo>
                    <a:lnTo>
                      <a:pt x="264" y="118"/>
                    </a:lnTo>
                    <a:lnTo>
                      <a:pt x="264" y="193"/>
                    </a:lnTo>
                    <a:lnTo>
                      <a:pt x="233" y="193"/>
                    </a:lnTo>
                    <a:lnTo>
                      <a:pt x="196" y="193"/>
                    </a:lnTo>
                    <a:lnTo>
                      <a:pt x="193" y="180"/>
                    </a:lnTo>
                    <a:lnTo>
                      <a:pt x="0" y="180"/>
                    </a:lnTo>
                    <a:lnTo>
                      <a:pt x="2" y="180"/>
                    </a:lnTo>
                    <a:lnTo>
                      <a:pt x="7" y="172"/>
                    </a:lnTo>
                    <a:lnTo>
                      <a:pt x="0" y="164"/>
                    </a:lnTo>
                    <a:lnTo>
                      <a:pt x="13" y="158"/>
                    </a:lnTo>
                    <a:lnTo>
                      <a:pt x="15" y="150"/>
                    </a:lnTo>
                    <a:lnTo>
                      <a:pt x="20" y="150"/>
                    </a:lnTo>
                    <a:lnTo>
                      <a:pt x="21" y="145"/>
                    </a:lnTo>
                    <a:lnTo>
                      <a:pt x="36" y="137"/>
                    </a:lnTo>
                    <a:lnTo>
                      <a:pt x="34" y="134"/>
                    </a:lnTo>
                    <a:lnTo>
                      <a:pt x="41" y="134"/>
                    </a:lnTo>
                    <a:lnTo>
                      <a:pt x="36" y="132"/>
                    </a:lnTo>
                    <a:lnTo>
                      <a:pt x="38" y="131"/>
                    </a:lnTo>
                    <a:lnTo>
                      <a:pt x="50" y="134"/>
                    </a:lnTo>
                    <a:lnTo>
                      <a:pt x="46" y="128"/>
                    </a:lnTo>
                    <a:lnTo>
                      <a:pt x="55" y="131"/>
                    </a:lnTo>
                    <a:lnTo>
                      <a:pt x="54" y="128"/>
                    </a:lnTo>
                    <a:lnTo>
                      <a:pt x="59" y="128"/>
                    </a:lnTo>
                    <a:lnTo>
                      <a:pt x="62" y="123"/>
                    </a:lnTo>
                    <a:lnTo>
                      <a:pt x="67" y="126"/>
                    </a:lnTo>
                    <a:lnTo>
                      <a:pt x="62" y="121"/>
                    </a:lnTo>
                    <a:lnTo>
                      <a:pt x="63" y="118"/>
                    </a:lnTo>
                    <a:lnTo>
                      <a:pt x="73" y="120"/>
                    </a:lnTo>
                    <a:lnTo>
                      <a:pt x="70" y="116"/>
                    </a:lnTo>
                    <a:lnTo>
                      <a:pt x="76" y="115"/>
                    </a:lnTo>
                    <a:lnTo>
                      <a:pt x="80" y="112"/>
                    </a:lnTo>
                    <a:lnTo>
                      <a:pt x="83" y="113"/>
                    </a:lnTo>
                    <a:lnTo>
                      <a:pt x="94" y="107"/>
                    </a:lnTo>
                    <a:lnTo>
                      <a:pt x="112" y="108"/>
                    </a:lnTo>
                    <a:lnTo>
                      <a:pt x="115" y="104"/>
                    </a:lnTo>
                    <a:lnTo>
                      <a:pt x="120" y="104"/>
                    </a:lnTo>
                    <a:lnTo>
                      <a:pt x="130" y="99"/>
                    </a:lnTo>
                    <a:lnTo>
                      <a:pt x="131" y="91"/>
                    </a:lnTo>
                    <a:lnTo>
                      <a:pt x="128" y="83"/>
                    </a:lnTo>
                    <a:lnTo>
                      <a:pt x="135" y="76"/>
                    </a:lnTo>
                    <a:lnTo>
                      <a:pt x="138" y="60"/>
                    </a:lnTo>
                    <a:lnTo>
                      <a:pt x="143" y="49"/>
                    </a:lnTo>
                    <a:lnTo>
                      <a:pt x="154" y="41"/>
                    </a:lnTo>
                    <a:lnTo>
                      <a:pt x="159" y="43"/>
                    </a:lnTo>
                    <a:lnTo>
                      <a:pt x="165" y="28"/>
                    </a:lnTo>
                    <a:lnTo>
                      <a:pt x="172" y="22"/>
                    </a:lnTo>
                    <a:lnTo>
                      <a:pt x="169" y="4"/>
                    </a:lnTo>
                    <a:lnTo>
                      <a:pt x="178" y="0"/>
                    </a:lnTo>
                  </a:path>
                </a:pathLst>
              </a:custGeom>
              <a:noFill/>
              <a:ln w="9525">
                <a:noFill/>
                <a:round/>
                <a:headEnd/>
                <a:tailEnd/>
              </a:ln>
            </p:spPr>
            <p:txBody>
              <a:bodyPr/>
              <a:lstStyle/>
              <a:p>
                <a:pPr algn="ctr" eaLnBrk="0" hangingPunct="0"/>
                <a:endParaRPr lang="en-US" dirty="0"/>
              </a:p>
            </p:txBody>
          </p:sp>
          <p:sp>
            <p:nvSpPr>
              <p:cNvPr id="4916" name="Freeform 102"/>
              <p:cNvSpPr>
                <a:spLocks/>
              </p:cNvSpPr>
              <p:nvPr/>
            </p:nvSpPr>
            <p:spPr bwMode="auto">
              <a:xfrm>
                <a:off x="3875" y="992"/>
                <a:ext cx="195" cy="278"/>
              </a:xfrm>
              <a:custGeom>
                <a:avLst/>
                <a:gdLst>
                  <a:gd name="T0" fmla="*/ 195 w 195"/>
                  <a:gd name="T1" fmla="*/ 21 h 278"/>
                  <a:gd name="T2" fmla="*/ 195 w 195"/>
                  <a:gd name="T3" fmla="*/ 24 h 278"/>
                  <a:gd name="T4" fmla="*/ 195 w 195"/>
                  <a:gd name="T5" fmla="*/ 29 h 278"/>
                  <a:gd name="T6" fmla="*/ 186 w 195"/>
                  <a:gd name="T7" fmla="*/ 32 h 278"/>
                  <a:gd name="T8" fmla="*/ 190 w 195"/>
                  <a:gd name="T9" fmla="*/ 43 h 278"/>
                  <a:gd name="T10" fmla="*/ 182 w 195"/>
                  <a:gd name="T11" fmla="*/ 45 h 278"/>
                  <a:gd name="T12" fmla="*/ 182 w 195"/>
                  <a:gd name="T13" fmla="*/ 50 h 278"/>
                  <a:gd name="T14" fmla="*/ 180 w 195"/>
                  <a:gd name="T15" fmla="*/ 53 h 278"/>
                  <a:gd name="T16" fmla="*/ 173 w 195"/>
                  <a:gd name="T17" fmla="*/ 58 h 278"/>
                  <a:gd name="T18" fmla="*/ 167 w 195"/>
                  <a:gd name="T19" fmla="*/ 64 h 278"/>
                  <a:gd name="T20" fmla="*/ 157 w 195"/>
                  <a:gd name="T21" fmla="*/ 64 h 278"/>
                  <a:gd name="T22" fmla="*/ 154 w 195"/>
                  <a:gd name="T23" fmla="*/ 70 h 278"/>
                  <a:gd name="T24" fmla="*/ 140 w 195"/>
                  <a:gd name="T25" fmla="*/ 77 h 278"/>
                  <a:gd name="T26" fmla="*/ 135 w 195"/>
                  <a:gd name="T27" fmla="*/ 125 h 278"/>
                  <a:gd name="T28" fmla="*/ 122 w 195"/>
                  <a:gd name="T29" fmla="*/ 138 h 278"/>
                  <a:gd name="T30" fmla="*/ 112 w 195"/>
                  <a:gd name="T31" fmla="*/ 139 h 278"/>
                  <a:gd name="T32" fmla="*/ 120 w 195"/>
                  <a:gd name="T33" fmla="*/ 162 h 278"/>
                  <a:gd name="T34" fmla="*/ 109 w 195"/>
                  <a:gd name="T35" fmla="*/ 168 h 278"/>
                  <a:gd name="T36" fmla="*/ 99 w 195"/>
                  <a:gd name="T37" fmla="*/ 186 h 278"/>
                  <a:gd name="T38" fmla="*/ 67 w 195"/>
                  <a:gd name="T39" fmla="*/ 202 h 278"/>
                  <a:gd name="T40" fmla="*/ 52 w 195"/>
                  <a:gd name="T41" fmla="*/ 229 h 278"/>
                  <a:gd name="T42" fmla="*/ 34 w 195"/>
                  <a:gd name="T43" fmla="*/ 278 h 278"/>
                  <a:gd name="T44" fmla="*/ 26 w 195"/>
                  <a:gd name="T45" fmla="*/ 270 h 278"/>
                  <a:gd name="T46" fmla="*/ 15 w 195"/>
                  <a:gd name="T47" fmla="*/ 270 h 278"/>
                  <a:gd name="T48" fmla="*/ 2 w 195"/>
                  <a:gd name="T49" fmla="*/ 270 h 278"/>
                  <a:gd name="T50" fmla="*/ 2 w 195"/>
                  <a:gd name="T51" fmla="*/ 187 h 278"/>
                  <a:gd name="T52" fmla="*/ 15 w 195"/>
                  <a:gd name="T53" fmla="*/ 99 h 278"/>
                  <a:gd name="T54" fmla="*/ 41 w 195"/>
                  <a:gd name="T55" fmla="*/ 72 h 278"/>
                  <a:gd name="T56" fmla="*/ 41 w 195"/>
                  <a:gd name="T57" fmla="*/ 67 h 278"/>
                  <a:gd name="T58" fmla="*/ 44 w 195"/>
                  <a:gd name="T59" fmla="*/ 61 h 278"/>
                  <a:gd name="T60" fmla="*/ 57 w 195"/>
                  <a:gd name="T61" fmla="*/ 54 h 278"/>
                  <a:gd name="T62" fmla="*/ 41 w 195"/>
                  <a:gd name="T63" fmla="*/ 43 h 278"/>
                  <a:gd name="T64" fmla="*/ 30 w 195"/>
                  <a:gd name="T65" fmla="*/ 0 h 278"/>
                  <a:gd name="T66" fmla="*/ 144 w 195"/>
                  <a:gd name="T67" fmla="*/ 16 h 278"/>
                  <a:gd name="T68" fmla="*/ 146 w 195"/>
                  <a:gd name="T69" fmla="*/ 35 h 278"/>
                  <a:gd name="T70" fmla="*/ 143 w 195"/>
                  <a:gd name="T71" fmla="*/ 53 h 278"/>
                  <a:gd name="T72" fmla="*/ 151 w 195"/>
                  <a:gd name="T73" fmla="*/ 29 h 278"/>
                  <a:gd name="T74" fmla="*/ 191 w 195"/>
                  <a:gd name="T75" fmla="*/ 10 h 2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
                  <a:gd name="T115" fmla="*/ 0 h 278"/>
                  <a:gd name="T116" fmla="*/ 195 w 195"/>
                  <a:gd name="T117" fmla="*/ 278 h 2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 h="278">
                    <a:moveTo>
                      <a:pt x="191" y="10"/>
                    </a:moveTo>
                    <a:lnTo>
                      <a:pt x="195" y="21"/>
                    </a:lnTo>
                    <a:lnTo>
                      <a:pt x="191" y="21"/>
                    </a:lnTo>
                    <a:lnTo>
                      <a:pt x="195" y="24"/>
                    </a:lnTo>
                    <a:lnTo>
                      <a:pt x="195" y="29"/>
                    </a:lnTo>
                    <a:lnTo>
                      <a:pt x="195" y="34"/>
                    </a:lnTo>
                    <a:lnTo>
                      <a:pt x="186" y="32"/>
                    </a:lnTo>
                    <a:lnTo>
                      <a:pt x="191" y="35"/>
                    </a:lnTo>
                    <a:lnTo>
                      <a:pt x="190" y="43"/>
                    </a:lnTo>
                    <a:lnTo>
                      <a:pt x="188" y="43"/>
                    </a:lnTo>
                    <a:lnTo>
                      <a:pt x="182" y="45"/>
                    </a:lnTo>
                    <a:lnTo>
                      <a:pt x="186" y="50"/>
                    </a:lnTo>
                    <a:lnTo>
                      <a:pt x="182" y="50"/>
                    </a:lnTo>
                    <a:lnTo>
                      <a:pt x="182" y="54"/>
                    </a:lnTo>
                    <a:lnTo>
                      <a:pt x="180" y="53"/>
                    </a:lnTo>
                    <a:lnTo>
                      <a:pt x="180" y="58"/>
                    </a:lnTo>
                    <a:lnTo>
                      <a:pt x="173" y="58"/>
                    </a:lnTo>
                    <a:lnTo>
                      <a:pt x="167" y="58"/>
                    </a:lnTo>
                    <a:lnTo>
                      <a:pt x="167" y="64"/>
                    </a:lnTo>
                    <a:lnTo>
                      <a:pt x="159" y="64"/>
                    </a:lnTo>
                    <a:lnTo>
                      <a:pt x="157" y="64"/>
                    </a:lnTo>
                    <a:lnTo>
                      <a:pt x="154" y="66"/>
                    </a:lnTo>
                    <a:lnTo>
                      <a:pt x="154" y="70"/>
                    </a:lnTo>
                    <a:lnTo>
                      <a:pt x="144" y="70"/>
                    </a:lnTo>
                    <a:lnTo>
                      <a:pt x="140" y="77"/>
                    </a:lnTo>
                    <a:lnTo>
                      <a:pt x="146" y="112"/>
                    </a:lnTo>
                    <a:lnTo>
                      <a:pt x="135" y="125"/>
                    </a:lnTo>
                    <a:lnTo>
                      <a:pt x="131" y="136"/>
                    </a:lnTo>
                    <a:lnTo>
                      <a:pt x="122" y="138"/>
                    </a:lnTo>
                    <a:lnTo>
                      <a:pt x="118" y="133"/>
                    </a:lnTo>
                    <a:lnTo>
                      <a:pt x="112" y="139"/>
                    </a:lnTo>
                    <a:lnTo>
                      <a:pt x="112" y="152"/>
                    </a:lnTo>
                    <a:lnTo>
                      <a:pt x="120" y="162"/>
                    </a:lnTo>
                    <a:lnTo>
                      <a:pt x="114" y="168"/>
                    </a:lnTo>
                    <a:lnTo>
                      <a:pt x="109" y="168"/>
                    </a:lnTo>
                    <a:lnTo>
                      <a:pt x="107" y="174"/>
                    </a:lnTo>
                    <a:lnTo>
                      <a:pt x="99" y="186"/>
                    </a:lnTo>
                    <a:lnTo>
                      <a:pt x="83" y="190"/>
                    </a:lnTo>
                    <a:lnTo>
                      <a:pt x="67" y="202"/>
                    </a:lnTo>
                    <a:lnTo>
                      <a:pt x="63" y="227"/>
                    </a:lnTo>
                    <a:lnTo>
                      <a:pt x="52" y="229"/>
                    </a:lnTo>
                    <a:lnTo>
                      <a:pt x="41" y="262"/>
                    </a:lnTo>
                    <a:lnTo>
                      <a:pt x="34" y="278"/>
                    </a:lnTo>
                    <a:lnTo>
                      <a:pt x="31" y="264"/>
                    </a:lnTo>
                    <a:lnTo>
                      <a:pt x="26" y="270"/>
                    </a:lnTo>
                    <a:lnTo>
                      <a:pt x="21" y="266"/>
                    </a:lnTo>
                    <a:lnTo>
                      <a:pt x="15" y="270"/>
                    </a:lnTo>
                    <a:lnTo>
                      <a:pt x="15" y="267"/>
                    </a:lnTo>
                    <a:lnTo>
                      <a:pt x="2" y="270"/>
                    </a:lnTo>
                    <a:lnTo>
                      <a:pt x="0" y="270"/>
                    </a:lnTo>
                    <a:lnTo>
                      <a:pt x="2" y="187"/>
                    </a:lnTo>
                    <a:lnTo>
                      <a:pt x="2" y="112"/>
                    </a:lnTo>
                    <a:lnTo>
                      <a:pt x="15" y="99"/>
                    </a:lnTo>
                    <a:lnTo>
                      <a:pt x="15" y="74"/>
                    </a:lnTo>
                    <a:lnTo>
                      <a:pt x="41" y="72"/>
                    </a:lnTo>
                    <a:lnTo>
                      <a:pt x="46" y="67"/>
                    </a:lnTo>
                    <a:lnTo>
                      <a:pt x="41" y="67"/>
                    </a:lnTo>
                    <a:lnTo>
                      <a:pt x="46" y="67"/>
                    </a:lnTo>
                    <a:lnTo>
                      <a:pt x="44" y="61"/>
                    </a:lnTo>
                    <a:lnTo>
                      <a:pt x="59" y="58"/>
                    </a:lnTo>
                    <a:lnTo>
                      <a:pt x="57" y="54"/>
                    </a:lnTo>
                    <a:lnTo>
                      <a:pt x="54" y="45"/>
                    </a:lnTo>
                    <a:lnTo>
                      <a:pt x="41" y="43"/>
                    </a:lnTo>
                    <a:lnTo>
                      <a:pt x="30" y="27"/>
                    </a:lnTo>
                    <a:lnTo>
                      <a:pt x="30" y="0"/>
                    </a:lnTo>
                    <a:lnTo>
                      <a:pt x="135" y="6"/>
                    </a:lnTo>
                    <a:lnTo>
                      <a:pt x="144" y="16"/>
                    </a:lnTo>
                    <a:lnTo>
                      <a:pt x="143" y="27"/>
                    </a:lnTo>
                    <a:lnTo>
                      <a:pt x="146" y="35"/>
                    </a:lnTo>
                    <a:lnTo>
                      <a:pt x="143" y="43"/>
                    </a:lnTo>
                    <a:lnTo>
                      <a:pt x="143" y="53"/>
                    </a:lnTo>
                    <a:lnTo>
                      <a:pt x="146" y="54"/>
                    </a:lnTo>
                    <a:lnTo>
                      <a:pt x="151" y="29"/>
                    </a:lnTo>
                    <a:lnTo>
                      <a:pt x="146" y="6"/>
                    </a:lnTo>
                    <a:lnTo>
                      <a:pt x="191" y="10"/>
                    </a:lnTo>
                    <a:close/>
                  </a:path>
                </a:pathLst>
              </a:custGeom>
              <a:solidFill>
                <a:srgbClr val="FEE0C2"/>
              </a:solidFill>
              <a:ln w="9525">
                <a:noFill/>
                <a:round/>
                <a:headEnd/>
                <a:tailEnd/>
              </a:ln>
            </p:spPr>
            <p:txBody>
              <a:bodyPr/>
              <a:lstStyle/>
              <a:p>
                <a:pPr algn="ctr" eaLnBrk="0" hangingPunct="0"/>
                <a:endParaRPr lang="en-US" dirty="0"/>
              </a:p>
            </p:txBody>
          </p:sp>
          <p:sp>
            <p:nvSpPr>
              <p:cNvPr id="4917" name="Freeform 103"/>
              <p:cNvSpPr>
                <a:spLocks/>
              </p:cNvSpPr>
              <p:nvPr/>
            </p:nvSpPr>
            <p:spPr bwMode="auto">
              <a:xfrm>
                <a:off x="3875" y="992"/>
                <a:ext cx="195" cy="278"/>
              </a:xfrm>
              <a:custGeom>
                <a:avLst/>
                <a:gdLst>
                  <a:gd name="T0" fmla="*/ 195 w 195"/>
                  <a:gd name="T1" fmla="*/ 21 h 278"/>
                  <a:gd name="T2" fmla="*/ 195 w 195"/>
                  <a:gd name="T3" fmla="*/ 24 h 278"/>
                  <a:gd name="T4" fmla="*/ 195 w 195"/>
                  <a:gd name="T5" fmla="*/ 29 h 278"/>
                  <a:gd name="T6" fmla="*/ 186 w 195"/>
                  <a:gd name="T7" fmla="*/ 32 h 278"/>
                  <a:gd name="T8" fmla="*/ 190 w 195"/>
                  <a:gd name="T9" fmla="*/ 43 h 278"/>
                  <a:gd name="T10" fmla="*/ 182 w 195"/>
                  <a:gd name="T11" fmla="*/ 45 h 278"/>
                  <a:gd name="T12" fmla="*/ 182 w 195"/>
                  <a:gd name="T13" fmla="*/ 50 h 278"/>
                  <a:gd name="T14" fmla="*/ 180 w 195"/>
                  <a:gd name="T15" fmla="*/ 53 h 278"/>
                  <a:gd name="T16" fmla="*/ 173 w 195"/>
                  <a:gd name="T17" fmla="*/ 58 h 278"/>
                  <a:gd name="T18" fmla="*/ 167 w 195"/>
                  <a:gd name="T19" fmla="*/ 64 h 278"/>
                  <a:gd name="T20" fmla="*/ 157 w 195"/>
                  <a:gd name="T21" fmla="*/ 64 h 278"/>
                  <a:gd name="T22" fmla="*/ 154 w 195"/>
                  <a:gd name="T23" fmla="*/ 70 h 278"/>
                  <a:gd name="T24" fmla="*/ 140 w 195"/>
                  <a:gd name="T25" fmla="*/ 77 h 278"/>
                  <a:gd name="T26" fmla="*/ 135 w 195"/>
                  <a:gd name="T27" fmla="*/ 125 h 278"/>
                  <a:gd name="T28" fmla="*/ 122 w 195"/>
                  <a:gd name="T29" fmla="*/ 138 h 278"/>
                  <a:gd name="T30" fmla="*/ 112 w 195"/>
                  <a:gd name="T31" fmla="*/ 139 h 278"/>
                  <a:gd name="T32" fmla="*/ 120 w 195"/>
                  <a:gd name="T33" fmla="*/ 162 h 278"/>
                  <a:gd name="T34" fmla="*/ 109 w 195"/>
                  <a:gd name="T35" fmla="*/ 168 h 278"/>
                  <a:gd name="T36" fmla="*/ 99 w 195"/>
                  <a:gd name="T37" fmla="*/ 186 h 278"/>
                  <a:gd name="T38" fmla="*/ 67 w 195"/>
                  <a:gd name="T39" fmla="*/ 202 h 278"/>
                  <a:gd name="T40" fmla="*/ 52 w 195"/>
                  <a:gd name="T41" fmla="*/ 229 h 278"/>
                  <a:gd name="T42" fmla="*/ 34 w 195"/>
                  <a:gd name="T43" fmla="*/ 278 h 278"/>
                  <a:gd name="T44" fmla="*/ 26 w 195"/>
                  <a:gd name="T45" fmla="*/ 270 h 278"/>
                  <a:gd name="T46" fmla="*/ 15 w 195"/>
                  <a:gd name="T47" fmla="*/ 270 h 278"/>
                  <a:gd name="T48" fmla="*/ 2 w 195"/>
                  <a:gd name="T49" fmla="*/ 270 h 278"/>
                  <a:gd name="T50" fmla="*/ 2 w 195"/>
                  <a:gd name="T51" fmla="*/ 187 h 278"/>
                  <a:gd name="T52" fmla="*/ 15 w 195"/>
                  <a:gd name="T53" fmla="*/ 99 h 278"/>
                  <a:gd name="T54" fmla="*/ 41 w 195"/>
                  <a:gd name="T55" fmla="*/ 72 h 278"/>
                  <a:gd name="T56" fmla="*/ 41 w 195"/>
                  <a:gd name="T57" fmla="*/ 67 h 278"/>
                  <a:gd name="T58" fmla="*/ 44 w 195"/>
                  <a:gd name="T59" fmla="*/ 61 h 278"/>
                  <a:gd name="T60" fmla="*/ 57 w 195"/>
                  <a:gd name="T61" fmla="*/ 54 h 278"/>
                  <a:gd name="T62" fmla="*/ 41 w 195"/>
                  <a:gd name="T63" fmla="*/ 43 h 278"/>
                  <a:gd name="T64" fmla="*/ 30 w 195"/>
                  <a:gd name="T65" fmla="*/ 0 h 278"/>
                  <a:gd name="T66" fmla="*/ 144 w 195"/>
                  <a:gd name="T67" fmla="*/ 16 h 278"/>
                  <a:gd name="T68" fmla="*/ 146 w 195"/>
                  <a:gd name="T69" fmla="*/ 35 h 278"/>
                  <a:gd name="T70" fmla="*/ 143 w 195"/>
                  <a:gd name="T71" fmla="*/ 53 h 278"/>
                  <a:gd name="T72" fmla="*/ 151 w 195"/>
                  <a:gd name="T73" fmla="*/ 29 h 278"/>
                  <a:gd name="T74" fmla="*/ 191 w 195"/>
                  <a:gd name="T75" fmla="*/ 10 h 2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
                  <a:gd name="T115" fmla="*/ 0 h 278"/>
                  <a:gd name="T116" fmla="*/ 195 w 195"/>
                  <a:gd name="T117" fmla="*/ 278 h 2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 h="278">
                    <a:moveTo>
                      <a:pt x="191" y="10"/>
                    </a:moveTo>
                    <a:lnTo>
                      <a:pt x="195" y="21"/>
                    </a:lnTo>
                    <a:lnTo>
                      <a:pt x="191" y="21"/>
                    </a:lnTo>
                    <a:lnTo>
                      <a:pt x="195" y="24"/>
                    </a:lnTo>
                    <a:lnTo>
                      <a:pt x="195" y="29"/>
                    </a:lnTo>
                    <a:lnTo>
                      <a:pt x="195" y="34"/>
                    </a:lnTo>
                    <a:lnTo>
                      <a:pt x="186" y="32"/>
                    </a:lnTo>
                    <a:lnTo>
                      <a:pt x="191" y="35"/>
                    </a:lnTo>
                    <a:lnTo>
                      <a:pt x="190" y="43"/>
                    </a:lnTo>
                    <a:lnTo>
                      <a:pt x="188" y="43"/>
                    </a:lnTo>
                    <a:lnTo>
                      <a:pt x="182" y="45"/>
                    </a:lnTo>
                    <a:lnTo>
                      <a:pt x="186" y="50"/>
                    </a:lnTo>
                    <a:lnTo>
                      <a:pt x="182" y="50"/>
                    </a:lnTo>
                    <a:lnTo>
                      <a:pt x="182" y="54"/>
                    </a:lnTo>
                    <a:lnTo>
                      <a:pt x="180" y="53"/>
                    </a:lnTo>
                    <a:lnTo>
                      <a:pt x="180" y="58"/>
                    </a:lnTo>
                    <a:lnTo>
                      <a:pt x="173" y="58"/>
                    </a:lnTo>
                    <a:lnTo>
                      <a:pt x="167" y="58"/>
                    </a:lnTo>
                    <a:lnTo>
                      <a:pt x="167" y="64"/>
                    </a:lnTo>
                    <a:lnTo>
                      <a:pt x="159" y="64"/>
                    </a:lnTo>
                    <a:lnTo>
                      <a:pt x="157" y="64"/>
                    </a:lnTo>
                    <a:lnTo>
                      <a:pt x="154" y="66"/>
                    </a:lnTo>
                    <a:lnTo>
                      <a:pt x="154" y="70"/>
                    </a:lnTo>
                    <a:lnTo>
                      <a:pt x="144" y="70"/>
                    </a:lnTo>
                    <a:lnTo>
                      <a:pt x="140" y="77"/>
                    </a:lnTo>
                    <a:lnTo>
                      <a:pt x="146" y="112"/>
                    </a:lnTo>
                    <a:lnTo>
                      <a:pt x="135" y="125"/>
                    </a:lnTo>
                    <a:lnTo>
                      <a:pt x="131" y="136"/>
                    </a:lnTo>
                    <a:lnTo>
                      <a:pt x="122" y="138"/>
                    </a:lnTo>
                    <a:lnTo>
                      <a:pt x="118" y="133"/>
                    </a:lnTo>
                    <a:lnTo>
                      <a:pt x="112" y="139"/>
                    </a:lnTo>
                    <a:lnTo>
                      <a:pt x="112" y="152"/>
                    </a:lnTo>
                    <a:lnTo>
                      <a:pt x="120" y="162"/>
                    </a:lnTo>
                    <a:lnTo>
                      <a:pt x="114" y="168"/>
                    </a:lnTo>
                    <a:lnTo>
                      <a:pt x="109" y="168"/>
                    </a:lnTo>
                    <a:lnTo>
                      <a:pt x="107" y="174"/>
                    </a:lnTo>
                    <a:lnTo>
                      <a:pt x="99" y="186"/>
                    </a:lnTo>
                    <a:lnTo>
                      <a:pt x="83" y="190"/>
                    </a:lnTo>
                    <a:lnTo>
                      <a:pt x="67" y="202"/>
                    </a:lnTo>
                    <a:lnTo>
                      <a:pt x="63" y="227"/>
                    </a:lnTo>
                    <a:lnTo>
                      <a:pt x="52" y="229"/>
                    </a:lnTo>
                    <a:lnTo>
                      <a:pt x="41" y="262"/>
                    </a:lnTo>
                    <a:lnTo>
                      <a:pt x="34" y="278"/>
                    </a:lnTo>
                    <a:lnTo>
                      <a:pt x="31" y="264"/>
                    </a:lnTo>
                    <a:lnTo>
                      <a:pt x="26" y="270"/>
                    </a:lnTo>
                    <a:lnTo>
                      <a:pt x="21" y="266"/>
                    </a:lnTo>
                    <a:lnTo>
                      <a:pt x="15" y="270"/>
                    </a:lnTo>
                    <a:lnTo>
                      <a:pt x="15" y="267"/>
                    </a:lnTo>
                    <a:lnTo>
                      <a:pt x="2" y="270"/>
                    </a:lnTo>
                    <a:lnTo>
                      <a:pt x="0" y="270"/>
                    </a:lnTo>
                    <a:lnTo>
                      <a:pt x="2" y="187"/>
                    </a:lnTo>
                    <a:lnTo>
                      <a:pt x="2" y="112"/>
                    </a:lnTo>
                    <a:lnTo>
                      <a:pt x="15" y="99"/>
                    </a:lnTo>
                    <a:lnTo>
                      <a:pt x="15" y="74"/>
                    </a:lnTo>
                    <a:lnTo>
                      <a:pt x="41" y="72"/>
                    </a:lnTo>
                    <a:lnTo>
                      <a:pt x="46" y="67"/>
                    </a:lnTo>
                    <a:lnTo>
                      <a:pt x="41" y="67"/>
                    </a:lnTo>
                    <a:lnTo>
                      <a:pt x="46" y="67"/>
                    </a:lnTo>
                    <a:lnTo>
                      <a:pt x="44" y="61"/>
                    </a:lnTo>
                    <a:lnTo>
                      <a:pt x="59" y="58"/>
                    </a:lnTo>
                    <a:lnTo>
                      <a:pt x="57" y="54"/>
                    </a:lnTo>
                    <a:lnTo>
                      <a:pt x="54" y="45"/>
                    </a:lnTo>
                    <a:lnTo>
                      <a:pt x="41" y="43"/>
                    </a:lnTo>
                    <a:lnTo>
                      <a:pt x="30" y="27"/>
                    </a:lnTo>
                    <a:lnTo>
                      <a:pt x="30" y="0"/>
                    </a:lnTo>
                    <a:lnTo>
                      <a:pt x="135" y="6"/>
                    </a:lnTo>
                    <a:lnTo>
                      <a:pt x="144" y="16"/>
                    </a:lnTo>
                    <a:lnTo>
                      <a:pt x="143" y="27"/>
                    </a:lnTo>
                    <a:lnTo>
                      <a:pt x="146" y="35"/>
                    </a:lnTo>
                    <a:lnTo>
                      <a:pt x="143" y="43"/>
                    </a:lnTo>
                    <a:lnTo>
                      <a:pt x="143" y="53"/>
                    </a:lnTo>
                    <a:lnTo>
                      <a:pt x="146" y="54"/>
                    </a:lnTo>
                    <a:lnTo>
                      <a:pt x="151" y="29"/>
                    </a:lnTo>
                    <a:lnTo>
                      <a:pt x="146" y="6"/>
                    </a:lnTo>
                    <a:lnTo>
                      <a:pt x="191" y="10"/>
                    </a:lnTo>
                  </a:path>
                </a:pathLst>
              </a:custGeom>
              <a:noFill/>
              <a:ln w="9525">
                <a:noFill/>
                <a:round/>
                <a:headEnd/>
                <a:tailEnd/>
              </a:ln>
            </p:spPr>
            <p:txBody>
              <a:bodyPr/>
              <a:lstStyle/>
              <a:p>
                <a:pPr algn="ctr" eaLnBrk="0" hangingPunct="0"/>
                <a:endParaRPr lang="en-US" dirty="0"/>
              </a:p>
            </p:txBody>
          </p:sp>
          <p:sp>
            <p:nvSpPr>
              <p:cNvPr id="4918" name="Freeform 104"/>
              <p:cNvSpPr>
                <a:spLocks/>
              </p:cNvSpPr>
              <p:nvPr/>
            </p:nvSpPr>
            <p:spPr bwMode="auto">
              <a:xfrm>
                <a:off x="3982" y="1002"/>
                <a:ext cx="265" cy="184"/>
              </a:xfrm>
              <a:custGeom>
                <a:avLst/>
                <a:gdLst>
                  <a:gd name="T0" fmla="*/ 84 w 265"/>
                  <a:gd name="T1" fmla="*/ 0 h 184"/>
                  <a:gd name="T2" fmla="*/ 209 w 265"/>
                  <a:gd name="T3" fmla="*/ 8 h 184"/>
                  <a:gd name="T4" fmla="*/ 225 w 265"/>
                  <a:gd name="T5" fmla="*/ 11 h 184"/>
                  <a:gd name="T6" fmla="*/ 232 w 265"/>
                  <a:gd name="T7" fmla="*/ 30 h 184"/>
                  <a:gd name="T8" fmla="*/ 228 w 265"/>
                  <a:gd name="T9" fmla="*/ 32 h 184"/>
                  <a:gd name="T10" fmla="*/ 228 w 265"/>
                  <a:gd name="T11" fmla="*/ 46 h 184"/>
                  <a:gd name="T12" fmla="*/ 238 w 265"/>
                  <a:gd name="T13" fmla="*/ 62 h 184"/>
                  <a:gd name="T14" fmla="*/ 235 w 265"/>
                  <a:gd name="T15" fmla="*/ 65 h 184"/>
                  <a:gd name="T16" fmla="*/ 236 w 265"/>
                  <a:gd name="T17" fmla="*/ 83 h 184"/>
                  <a:gd name="T18" fmla="*/ 246 w 265"/>
                  <a:gd name="T19" fmla="*/ 88 h 184"/>
                  <a:gd name="T20" fmla="*/ 244 w 265"/>
                  <a:gd name="T21" fmla="*/ 107 h 184"/>
                  <a:gd name="T22" fmla="*/ 253 w 265"/>
                  <a:gd name="T23" fmla="*/ 112 h 184"/>
                  <a:gd name="T24" fmla="*/ 257 w 265"/>
                  <a:gd name="T25" fmla="*/ 110 h 184"/>
                  <a:gd name="T26" fmla="*/ 262 w 265"/>
                  <a:gd name="T27" fmla="*/ 112 h 184"/>
                  <a:gd name="T28" fmla="*/ 265 w 265"/>
                  <a:gd name="T29" fmla="*/ 124 h 184"/>
                  <a:gd name="T30" fmla="*/ 257 w 265"/>
                  <a:gd name="T31" fmla="*/ 129 h 184"/>
                  <a:gd name="T32" fmla="*/ 259 w 265"/>
                  <a:gd name="T33" fmla="*/ 140 h 184"/>
                  <a:gd name="T34" fmla="*/ 249 w 265"/>
                  <a:gd name="T35" fmla="*/ 142 h 184"/>
                  <a:gd name="T36" fmla="*/ 251 w 265"/>
                  <a:gd name="T37" fmla="*/ 160 h 184"/>
                  <a:gd name="T38" fmla="*/ 241 w 265"/>
                  <a:gd name="T39" fmla="*/ 169 h 184"/>
                  <a:gd name="T40" fmla="*/ 240 w 265"/>
                  <a:gd name="T41" fmla="*/ 184 h 184"/>
                  <a:gd name="T42" fmla="*/ 235 w 265"/>
                  <a:gd name="T43" fmla="*/ 184 h 184"/>
                  <a:gd name="T44" fmla="*/ 186 w 265"/>
                  <a:gd name="T45" fmla="*/ 184 h 184"/>
                  <a:gd name="T46" fmla="*/ 144 w 265"/>
                  <a:gd name="T47" fmla="*/ 184 h 184"/>
                  <a:gd name="T48" fmla="*/ 144 w 265"/>
                  <a:gd name="T49" fmla="*/ 163 h 184"/>
                  <a:gd name="T50" fmla="*/ 0 w 265"/>
                  <a:gd name="T51" fmla="*/ 164 h 184"/>
                  <a:gd name="T52" fmla="*/ 2 w 265"/>
                  <a:gd name="T53" fmla="*/ 158 h 184"/>
                  <a:gd name="T54" fmla="*/ 7 w 265"/>
                  <a:gd name="T55" fmla="*/ 158 h 184"/>
                  <a:gd name="T56" fmla="*/ 13 w 265"/>
                  <a:gd name="T57" fmla="*/ 152 h 184"/>
                  <a:gd name="T58" fmla="*/ 5 w 265"/>
                  <a:gd name="T59" fmla="*/ 142 h 184"/>
                  <a:gd name="T60" fmla="*/ 5 w 265"/>
                  <a:gd name="T61" fmla="*/ 129 h 184"/>
                  <a:gd name="T62" fmla="*/ 11 w 265"/>
                  <a:gd name="T63" fmla="*/ 123 h 184"/>
                  <a:gd name="T64" fmla="*/ 15 w 265"/>
                  <a:gd name="T65" fmla="*/ 128 h 184"/>
                  <a:gd name="T66" fmla="*/ 24 w 265"/>
                  <a:gd name="T67" fmla="*/ 126 h 184"/>
                  <a:gd name="T68" fmla="*/ 28 w 265"/>
                  <a:gd name="T69" fmla="*/ 115 h 184"/>
                  <a:gd name="T70" fmla="*/ 39 w 265"/>
                  <a:gd name="T71" fmla="*/ 102 h 184"/>
                  <a:gd name="T72" fmla="*/ 33 w 265"/>
                  <a:gd name="T73" fmla="*/ 67 h 184"/>
                  <a:gd name="T74" fmla="*/ 37 w 265"/>
                  <a:gd name="T75" fmla="*/ 60 h 184"/>
                  <a:gd name="T76" fmla="*/ 47 w 265"/>
                  <a:gd name="T77" fmla="*/ 60 h 184"/>
                  <a:gd name="T78" fmla="*/ 47 w 265"/>
                  <a:gd name="T79" fmla="*/ 56 h 184"/>
                  <a:gd name="T80" fmla="*/ 57 w 265"/>
                  <a:gd name="T81" fmla="*/ 59 h 184"/>
                  <a:gd name="T82" fmla="*/ 57 w 265"/>
                  <a:gd name="T83" fmla="*/ 57 h 184"/>
                  <a:gd name="T84" fmla="*/ 52 w 265"/>
                  <a:gd name="T85" fmla="*/ 54 h 184"/>
                  <a:gd name="T86" fmla="*/ 60 w 265"/>
                  <a:gd name="T87" fmla="*/ 54 h 184"/>
                  <a:gd name="T88" fmla="*/ 60 w 265"/>
                  <a:gd name="T89" fmla="*/ 48 h 184"/>
                  <a:gd name="T90" fmla="*/ 75 w 265"/>
                  <a:gd name="T91" fmla="*/ 54 h 184"/>
                  <a:gd name="T92" fmla="*/ 71 w 265"/>
                  <a:gd name="T93" fmla="*/ 48 h 184"/>
                  <a:gd name="T94" fmla="*/ 84 w 265"/>
                  <a:gd name="T95" fmla="*/ 44 h 184"/>
                  <a:gd name="T96" fmla="*/ 88 w 265"/>
                  <a:gd name="T97" fmla="*/ 33 h 184"/>
                  <a:gd name="T98" fmla="*/ 88 w 265"/>
                  <a:gd name="T99" fmla="*/ 32 h 184"/>
                  <a:gd name="T100" fmla="*/ 92 w 265"/>
                  <a:gd name="T101" fmla="*/ 17 h 184"/>
                  <a:gd name="T102" fmla="*/ 91 w 265"/>
                  <a:gd name="T103" fmla="*/ 9 h 184"/>
                  <a:gd name="T104" fmla="*/ 88 w 265"/>
                  <a:gd name="T105" fmla="*/ 14 h 184"/>
                  <a:gd name="T106" fmla="*/ 88 w 265"/>
                  <a:gd name="T107" fmla="*/ 11 h 184"/>
                  <a:gd name="T108" fmla="*/ 84 w 265"/>
                  <a:gd name="T109" fmla="*/ 0 h 1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5"/>
                  <a:gd name="T166" fmla="*/ 0 h 184"/>
                  <a:gd name="T167" fmla="*/ 265 w 265"/>
                  <a:gd name="T168" fmla="*/ 184 h 1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5" h="184">
                    <a:moveTo>
                      <a:pt x="84" y="0"/>
                    </a:moveTo>
                    <a:lnTo>
                      <a:pt x="209" y="8"/>
                    </a:lnTo>
                    <a:lnTo>
                      <a:pt x="225" y="11"/>
                    </a:lnTo>
                    <a:lnTo>
                      <a:pt x="232" y="30"/>
                    </a:lnTo>
                    <a:lnTo>
                      <a:pt x="228" y="32"/>
                    </a:lnTo>
                    <a:lnTo>
                      <a:pt x="228" y="46"/>
                    </a:lnTo>
                    <a:lnTo>
                      <a:pt x="238" y="62"/>
                    </a:lnTo>
                    <a:lnTo>
                      <a:pt x="235" y="65"/>
                    </a:lnTo>
                    <a:lnTo>
                      <a:pt x="236" y="83"/>
                    </a:lnTo>
                    <a:lnTo>
                      <a:pt x="246" y="88"/>
                    </a:lnTo>
                    <a:lnTo>
                      <a:pt x="244" y="107"/>
                    </a:lnTo>
                    <a:lnTo>
                      <a:pt x="253" y="112"/>
                    </a:lnTo>
                    <a:lnTo>
                      <a:pt x="257" y="110"/>
                    </a:lnTo>
                    <a:lnTo>
                      <a:pt x="262" y="112"/>
                    </a:lnTo>
                    <a:lnTo>
                      <a:pt x="265" y="124"/>
                    </a:lnTo>
                    <a:lnTo>
                      <a:pt x="257" y="129"/>
                    </a:lnTo>
                    <a:lnTo>
                      <a:pt x="259" y="140"/>
                    </a:lnTo>
                    <a:lnTo>
                      <a:pt x="249" y="142"/>
                    </a:lnTo>
                    <a:lnTo>
                      <a:pt x="251" y="160"/>
                    </a:lnTo>
                    <a:lnTo>
                      <a:pt x="241" y="169"/>
                    </a:lnTo>
                    <a:lnTo>
                      <a:pt x="240" y="184"/>
                    </a:lnTo>
                    <a:lnTo>
                      <a:pt x="235" y="184"/>
                    </a:lnTo>
                    <a:lnTo>
                      <a:pt x="186" y="184"/>
                    </a:lnTo>
                    <a:lnTo>
                      <a:pt x="144" y="184"/>
                    </a:lnTo>
                    <a:lnTo>
                      <a:pt x="144" y="163"/>
                    </a:lnTo>
                    <a:lnTo>
                      <a:pt x="0" y="164"/>
                    </a:lnTo>
                    <a:lnTo>
                      <a:pt x="2" y="158"/>
                    </a:lnTo>
                    <a:lnTo>
                      <a:pt x="7" y="158"/>
                    </a:lnTo>
                    <a:lnTo>
                      <a:pt x="13" y="152"/>
                    </a:lnTo>
                    <a:lnTo>
                      <a:pt x="5" y="142"/>
                    </a:lnTo>
                    <a:lnTo>
                      <a:pt x="5" y="129"/>
                    </a:lnTo>
                    <a:lnTo>
                      <a:pt x="11" y="123"/>
                    </a:lnTo>
                    <a:lnTo>
                      <a:pt x="15" y="128"/>
                    </a:lnTo>
                    <a:lnTo>
                      <a:pt x="24" y="126"/>
                    </a:lnTo>
                    <a:lnTo>
                      <a:pt x="28" y="115"/>
                    </a:lnTo>
                    <a:lnTo>
                      <a:pt x="39" y="102"/>
                    </a:lnTo>
                    <a:lnTo>
                      <a:pt x="33" y="67"/>
                    </a:lnTo>
                    <a:lnTo>
                      <a:pt x="37" y="60"/>
                    </a:lnTo>
                    <a:lnTo>
                      <a:pt x="47" y="60"/>
                    </a:lnTo>
                    <a:lnTo>
                      <a:pt x="47" y="56"/>
                    </a:lnTo>
                    <a:lnTo>
                      <a:pt x="57" y="59"/>
                    </a:lnTo>
                    <a:lnTo>
                      <a:pt x="57" y="57"/>
                    </a:lnTo>
                    <a:lnTo>
                      <a:pt x="52" y="54"/>
                    </a:lnTo>
                    <a:lnTo>
                      <a:pt x="60" y="54"/>
                    </a:lnTo>
                    <a:lnTo>
                      <a:pt x="60" y="48"/>
                    </a:lnTo>
                    <a:lnTo>
                      <a:pt x="75" y="54"/>
                    </a:lnTo>
                    <a:lnTo>
                      <a:pt x="71" y="48"/>
                    </a:lnTo>
                    <a:lnTo>
                      <a:pt x="84" y="44"/>
                    </a:lnTo>
                    <a:lnTo>
                      <a:pt x="88" y="33"/>
                    </a:lnTo>
                    <a:lnTo>
                      <a:pt x="88" y="32"/>
                    </a:lnTo>
                    <a:lnTo>
                      <a:pt x="92" y="17"/>
                    </a:lnTo>
                    <a:lnTo>
                      <a:pt x="91" y="9"/>
                    </a:lnTo>
                    <a:lnTo>
                      <a:pt x="88" y="14"/>
                    </a:lnTo>
                    <a:lnTo>
                      <a:pt x="88" y="11"/>
                    </a:lnTo>
                    <a:lnTo>
                      <a:pt x="84" y="0"/>
                    </a:lnTo>
                    <a:close/>
                  </a:path>
                </a:pathLst>
              </a:custGeom>
              <a:solidFill>
                <a:srgbClr val="FEE0C2"/>
              </a:solidFill>
              <a:ln w="9525">
                <a:noFill/>
                <a:round/>
                <a:headEnd/>
                <a:tailEnd/>
              </a:ln>
            </p:spPr>
            <p:txBody>
              <a:bodyPr/>
              <a:lstStyle/>
              <a:p>
                <a:pPr algn="ctr" eaLnBrk="0" hangingPunct="0"/>
                <a:endParaRPr lang="en-US" dirty="0"/>
              </a:p>
            </p:txBody>
          </p:sp>
          <p:sp>
            <p:nvSpPr>
              <p:cNvPr id="4919" name="Freeform 105"/>
              <p:cNvSpPr>
                <a:spLocks/>
              </p:cNvSpPr>
              <p:nvPr/>
            </p:nvSpPr>
            <p:spPr bwMode="auto">
              <a:xfrm>
                <a:off x="3982" y="1002"/>
                <a:ext cx="265" cy="184"/>
              </a:xfrm>
              <a:custGeom>
                <a:avLst/>
                <a:gdLst>
                  <a:gd name="T0" fmla="*/ 84 w 265"/>
                  <a:gd name="T1" fmla="*/ 0 h 184"/>
                  <a:gd name="T2" fmla="*/ 209 w 265"/>
                  <a:gd name="T3" fmla="*/ 8 h 184"/>
                  <a:gd name="T4" fmla="*/ 225 w 265"/>
                  <a:gd name="T5" fmla="*/ 11 h 184"/>
                  <a:gd name="T6" fmla="*/ 232 w 265"/>
                  <a:gd name="T7" fmla="*/ 30 h 184"/>
                  <a:gd name="T8" fmla="*/ 228 w 265"/>
                  <a:gd name="T9" fmla="*/ 32 h 184"/>
                  <a:gd name="T10" fmla="*/ 228 w 265"/>
                  <a:gd name="T11" fmla="*/ 46 h 184"/>
                  <a:gd name="T12" fmla="*/ 238 w 265"/>
                  <a:gd name="T13" fmla="*/ 62 h 184"/>
                  <a:gd name="T14" fmla="*/ 235 w 265"/>
                  <a:gd name="T15" fmla="*/ 65 h 184"/>
                  <a:gd name="T16" fmla="*/ 236 w 265"/>
                  <a:gd name="T17" fmla="*/ 83 h 184"/>
                  <a:gd name="T18" fmla="*/ 246 w 265"/>
                  <a:gd name="T19" fmla="*/ 88 h 184"/>
                  <a:gd name="T20" fmla="*/ 244 w 265"/>
                  <a:gd name="T21" fmla="*/ 107 h 184"/>
                  <a:gd name="T22" fmla="*/ 253 w 265"/>
                  <a:gd name="T23" fmla="*/ 112 h 184"/>
                  <a:gd name="T24" fmla="*/ 257 w 265"/>
                  <a:gd name="T25" fmla="*/ 110 h 184"/>
                  <a:gd name="T26" fmla="*/ 262 w 265"/>
                  <a:gd name="T27" fmla="*/ 112 h 184"/>
                  <a:gd name="T28" fmla="*/ 265 w 265"/>
                  <a:gd name="T29" fmla="*/ 124 h 184"/>
                  <a:gd name="T30" fmla="*/ 257 w 265"/>
                  <a:gd name="T31" fmla="*/ 129 h 184"/>
                  <a:gd name="T32" fmla="*/ 259 w 265"/>
                  <a:gd name="T33" fmla="*/ 140 h 184"/>
                  <a:gd name="T34" fmla="*/ 249 w 265"/>
                  <a:gd name="T35" fmla="*/ 142 h 184"/>
                  <a:gd name="T36" fmla="*/ 251 w 265"/>
                  <a:gd name="T37" fmla="*/ 160 h 184"/>
                  <a:gd name="T38" fmla="*/ 241 w 265"/>
                  <a:gd name="T39" fmla="*/ 169 h 184"/>
                  <a:gd name="T40" fmla="*/ 240 w 265"/>
                  <a:gd name="T41" fmla="*/ 184 h 184"/>
                  <a:gd name="T42" fmla="*/ 235 w 265"/>
                  <a:gd name="T43" fmla="*/ 184 h 184"/>
                  <a:gd name="T44" fmla="*/ 186 w 265"/>
                  <a:gd name="T45" fmla="*/ 184 h 184"/>
                  <a:gd name="T46" fmla="*/ 144 w 265"/>
                  <a:gd name="T47" fmla="*/ 184 h 184"/>
                  <a:gd name="T48" fmla="*/ 144 w 265"/>
                  <a:gd name="T49" fmla="*/ 163 h 184"/>
                  <a:gd name="T50" fmla="*/ 0 w 265"/>
                  <a:gd name="T51" fmla="*/ 164 h 184"/>
                  <a:gd name="T52" fmla="*/ 2 w 265"/>
                  <a:gd name="T53" fmla="*/ 158 h 184"/>
                  <a:gd name="T54" fmla="*/ 7 w 265"/>
                  <a:gd name="T55" fmla="*/ 158 h 184"/>
                  <a:gd name="T56" fmla="*/ 13 w 265"/>
                  <a:gd name="T57" fmla="*/ 152 h 184"/>
                  <a:gd name="T58" fmla="*/ 5 w 265"/>
                  <a:gd name="T59" fmla="*/ 142 h 184"/>
                  <a:gd name="T60" fmla="*/ 5 w 265"/>
                  <a:gd name="T61" fmla="*/ 129 h 184"/>
                  <a:gd name="T62" fmla="*/ 11 w 265"/>
                  <a:gd name="T63" fmla="*/ 123 h 184"/>
                  <a:gd name="T64" fmla="*/ 15 w 265"/>
                  <a:gd name="T65" fmla="*/ 128 h 184"/>
                  <a:gd name="T66" fmla="*/ 24 w 265"/>
                  <a:gd name="T67" fmla="*/ 126 h 184"/>
                  <a:gd name="T68" fmla="*/ 28 w 265"/>
                  <a:gd name="T69" fmla="*/ 115 h 184"/>
                  <a:gd name="T70" fmla="*/ 39 w 265"/>
                  <a:gd name="T71" fmla="*/ 102 h 184"/>
                  <a:gd name="T72" fmla="*/ 33 w 265"/>
                  <a:gd name="T73" fmla="*/ 67 h 184"/>
                  <a:gd name="T74" fmla="*/ 37 w 265"/>
                  <a:gd name="T75" fmla="*/ 60 h 184"/>
                  <a:gd name="T76" fmla="*/ 47 w 265"/>
                  <a:gd name="T77" fmla="*/ 60 h 184"/>
                  <a:gd name="T78" fmla="*/ 47 w 265"/>
                  <a:gd name="T79" fmla="*/ 56 h 184"/>
                  <a:gd name="T80" fmla="*/ 57 w 265"/>
                  <a:gd name="T81" fmla="*/ 59 h 184"/>
                  <a:gd name="T82" fmla="*/ 57 w 265"/>
                  <a:gd name="T83" fmla="*/ 57 h 184"/>
                  <a:gd name="T84" fmla="*/ 52 w 265"/>
                  <a:gd name="T85" fmla="*/ 54 h 184"/>
                  <a:gd name="T86" fmla="*/ 60 w 265"/>
                  <a:gd name="T87" fmla="*/ 54 h 184"/>
                  <a:gd name="T88" fmla="*/ 60 w 265"/>
                  <a:gd name="T89" fmla="*/ 48 h 184"/>
                  <a:gd name="T90" fmla="*/ 75 w 265"/>
                  <a:gd name="T91" fmla="*/ 54 h 184"/>
                  <a:gd name="T92" fmla="*/ 71 w 265"/>
                  <a:gd name="T93" fmla="*/ 48 h 184"/>
                  <a:gd name="T94" fmla="*/ 84 w 265"/>
                  <a:gd name="T95" fmla="*/ 44 h 184"/>
                  <a:gd name="T96" fmla="*/ 88 w 265"/>
                  <a:gd name="T97" fmla="*/ 33 h 184"/>
                  <a:gd name="T98" fmla="*/ 88 w 265"/>
                  <a:gd name="T99" fmla="*/ 32 h 184"/>
                  <a:gd name="T100" fmla="*/ 92 w 265"/>
                  <a:gd name="T101" fmla="*/ 17 h 184"/>
                  <a:gd name="T102" fmla="*/ 91 w 265"/>
                  <a:gd name="T103" fmla="*/ 9 h 184"/>
                  <a:gd name="T104" fmla="*/ 88 w 265"/>
                  <a:gd name="T105" fmla="*/ 14 h 184"/>
                  <a:gd name="T106" fmla="*/ 88 w 265"/>
                  <a:gd name="T107" fmla="*/ 11 h 184"/>
                  <a:gd name="T108" fmla="*/ 84 w 265"/>
                  <a:gd name="T109" fmla="*/ 0 h 1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5"/>
                  <a:gd name="T166" fmla="*/ 0 h 184"/>
                  <a:gd name="T167" fmla="*/ 265 w 265"/>
                  <a:gd name="T168" fmla="*/ 184 h 1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5" h="184">
                    <a:moveTo>
                      <a:pt x="84" y="0"/>
                    </a:moveTo>
                    <a:lnTo>
                      <a:pt x="209" y="8"/>
                    </a:lnTo>
                    <a:lnTo>
                      <a:pt x="225" y="11"/>
                    </a:lnTo>
                    <a:lnTo>
                      <a:pt x="232" y="30"/>
                    </a:lnTo>
                    <a:lnTo>
                      <a:pt x="228" y="32"/>
                    </a:lnTo>
                    <a:lnTo>
                      <a:pt x="228" y="46"/>
                    </a:lnTo>
                    <a:lnTo>
                      <a:pt x="238" y="62"/>
                    </a:lnTo>
                    <a:lnTo>
                      <a:pt x="235" y="65"/>
                    </a:lnTo>
                    <a:lnTo>
                      <a:pt x="236" y="83"/>
                    </a:lnTo>
                    <a:lnTo>
                      <a:pt x="246" y="88"/>
                    </a:lnTo>
                    <a:lnTo>
                      <a:pt x="244" y="107"/>
                    </a:lnTo>
                    <a:lnTo>
                      <a:pt x="253" y="112"/>
                    </a:lnTo>
                    <a:lnTo>
                      <a:pt x="257" y="110"/>
                    </a:lnTo>
                    <a:lnTo>
                      <a:pt x="262" y="112"/>
                    </a:lnTo>
                    <a:lnTo>
                      <a:pt x="265" y="124"/>
                    </a:lnTo>
                    <a:lnTo>
                      <a:pt x="257" y="129"/>
                    </a:lnTo>
                    <a:lnTo>
                      <a:pt x="259" y="140"/>
                    </a:lnTo>
                    <a:lnTo>
                      <a:pt x="249" y="142"/>
                    </a:lnTo>
                    <a:lnTo>
                      <a:pt x="251" y="160"/>
                    </a:lnTo>
                    <a:lnTo>
                      <a:pt x="241" y="169"/>
                    </a:lnTo>
                    <a:lnTo>
                      <a:pt x="240" y="184"/>
                    </a:lnTo>
                    <a:lnTo>
                      <a:pt x="235" y="184"/>
                    </a:lnTo>
                    <a:lnTo>
                      <a:pt x="186" y="184"/>
                    </a:lnTo>
                    <a:lnTo>
                      <a:pt x="144" y="184"/>
                    </a:lnTo>
                    <a:lnTo>
                      <a:pt x="144" y="163"/>
                    </a:lnTo>
                    <a:lnTo>
                      <a:pt x="0" y="164"/>
                    </a:lnTo>
                    <a:lnTo>
                      <a:pt x="2" y="158"/>
                    </a:lnTo>
                    <a:lnTo>
                      <a:pt x="7" y="158"/>
                    </a:lnTo>
                    <a:lnTo>
                      <a:pt x="13" y="152"/>
                    </a:lnTo>
                    <a:lnTo>
                      <a:pt x="5" y="142"/>
                    </a:lnTo>
                    <a:lnTo>
                      <a:pt x="5" y="129"/>
                    </a:lnTo>
                    <a:lnTo>
                      <a:pt x="11" y="123"/>
                    </a:lnTo>
                    <a:lnTo>
                      <a:pt x="15" y="128"/>
                    </a:lnTo>
                    <a:lnTo>
                      <a:pt x="24" y="126"/>
                    </a:lnTo>
                    <a:lnTo>
                      <a:pt x="28" y="115"/>
                    </a:lnTo>
                    <a:lnTo>
                      <a:pt x="39" y="102"/>
                    </a:lnTo>
                    <a:lnTo>
                      <a:pt x="33" y="67"/>
                    </a:lnTo>
                    <a:lnTo>
                      <a:pt x="37" y="60"/>
                    </a:lnTo>
                    <a:lnTo>
                      <a:pt x="47" y="60"/>
                    </a:lnTo>
                    <a:lnTo>
                      <a:pt x="47" y="56"/>
                    </a:lnTo>
                    <a:lnTo>
                      <a:pt x="57" y="59"/>
                    </a:lnTo>
                    <a:lnTo>
                      <a:pt x="57" y="57"/>
                    </a:lnTo>
                    <a:lnTo>
                      <a:pt x="52" y="54"/>
                    </a:lnTo>
                    <a:lnTo>
                      <a:pt x="60" y="54"/>
                    </a:lnTo>
                    <a:lnTo>
                      <a:pt x="60" y="48"/>
                    </a:lnTo>
                    <a:lnTo>
                      <a:pt x="75" y="54"/>
                    </a:lnTo>
                    <a:lnTo>
                      <a:pt x="71" y="48"/>
                    </a:lnTo>
                    <a:lnTo>
                      <a:pt x="84" y="44"/>
                    </a:lnTo>
                    <a:lnTo>
                      <a:pt x="88" y="33"/>
                    </a:lnTo>
                    <a:lnTo>
                      <a:pt x="88" y="32"/>
                    </a:lnTo>
                    <a:lnTo>
                      <a:pt x="92" y="17"/>
                    </a:lnTo>
                    <a:lnTo>
                      <a:pt x="91" y="9"/>
                    </a:lnTo>
                    <a:lnTo>
                      <a:pt x="88" y="14"/>
                    </a:lnTo>
                    <a:lnTo>
                      <a:pt x="88" y="11"/>
                    </a:lnTo>
                    <a:lnTo>
                      <a:pt x="84" y="0"/>
                    </a:lnTo>
                  </a:path>
                </a:pathLst>
              </a:custGeom>
              <a:noFill/>
              <a:ln w="9525">
                <a:noFill/>
                <a:round/>
                <a:headEnd/>
                <a:tailEnd/>
              </a:ln>
            </p:spPr>
            <p:txBody>
              <a:bodyPr/>
              <a:lstStyle/>
              <a:p>
                <a:pPr algn="ctr" eaLnBrk="0" hangingPunct="0"/>
                <a:endParaRPr lang="en-US" dirty="0"/>
              </a:p>
            </p:txBody>
          </p:sp>
          <p:sp>
            <p:nvSpPr>
              <p:cNvPr id="4920" name="Freeform 106"/>
              <p:cNvSpPr>
                <a:spLocks/>
              </p:cNvSpPr>
              <p:nvPr/>
            </p:nvSpPr>
            <p:spPr bwMode="auto">
              <a:xfrm>
                <a:off x="4938" y="1006"/>
                <a:ext cx="3" cy="8"/>
              </a:xfrm>
              <a:custGeom>
                <a:avLst/>
                <a:gdLst>
                  <a:gd name="T0" fmla="*/ 3 w 3"/>
                  <a:gd name="T1" fmla="*/ 8 h 8"/>
                  <a:gd name="T2" fmla="*/ 0 w 3"/>
                  <a:gd name="T3" fmla="*/ 5 h 8"/>
                  <a:gd name="T4" fmla="*/ 2 w 3"/>
                  <a:gd name="T5" fmla="*/ 0 h 8"/>
                  <a:gd name="T6" fmla="*/ 3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5"/>
                    </a:lnTo>
                    <a:lnTo>
                      <a:pt x="2" y="0"/>
                    </a:lnTo>
                    <a:lnTo>
                      <a:pt x="3" y="8"/>
                    </a:lnTo>
                    <a:close/>
                  </a:path>
                </a:pathLst>
              </a:custGeom>
              <a:solidFill>
                <a:srgbClr val="FEE0C2"/>
              </a:solidFill>
              <a:ln w="9525">
                <a:noFill/>
                <a:round/>
                <a:headEnd/>
                <a:tailEnd/>
              </a:ln>
            </p:spPr>
            <p:txBody>
              <a:bodyPr/>
              <a:lstStyle/>
              <a:p>
                <a:pPr algn="ctr" eaLnBrk="0" hangingPunct="0"/>
                <a:endParaRPr lang="en-US" dirty="0"/>
              </a:p>
            </p:txBody>
          </p:sp>
          <p:sp>
            <p:nvSpPr>
              <p:cNvPr id="4921" name="Freeform 107"/>
              <p:cNvSpPr>
                <a:spLocks/>
              </p:cNvSpPr>
              <p:nvPr/>
            </p:nvSpPr>
            <p:spPr bwMode="auto">
              <a:xfrm>
                <a:off x="4938" y="1006"/>
                <a:ext cx="3" cy="8"/>
              </a:xfrm>
              <a:custGeom>
                <a:avLst/>
                <a:gdLst>
                  <a:gd name="T0" fmla="*/ 3 w 3"/>
                  <a:gd name="T1" fmla="*/ 8 h 8"/>
                  <a:gd name="T2" fmla="*/ 0 w 3"/>
                  <a:gd name="T3" fmla="*/ 5 h 8"/>
                  <a:gd name="T4" fmla="*/ 2 w 3"/>
                  <a:gd name="T5" fmla="*/ 0 h 8"/>
                  <a:gd name="T6" fmla="*/ 3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5"/>
                    </a:lnTo>
                    <a:lnTo>
                      <a:pt x="2" y="0"/>
                    </a:lnTo>
                    <a:lnTo>
                      <a:pt x="3" y="8"/>
                    </a:lnTo>
                  </a:path>
                </a:pathLst>
              </a:custGeom>
              <a:noFill/>
              <a:ln w="9525">
                <a:noFill/>
                <a:round/>
                <a:headEnd/>
                <a:tailEnd/>
              </a:ln>
            </p:spPr>
            <p:txBody>
              <a:bodyPr/>
              <a:lstStyle/>
              <a:p>
                <a:pPr algn="ctr" eaLnBrk="0" hangingPunct="0"/>
                <a:endParaRPr lang="en-US" dirty="0"/>
              </a:p>
            </p:txBody>
          </p:sp>
          <p:sp>
            <p:nvSpPr>
              <p:cNvPr id="4922" name="Freeform 108"/>
              <p:cNvSpPr>
                <a:spLocks/>
              </p:cNvSpPr>
              <p:nvPr/>
            </p:nvSpPr>
            <p:spPr bwMode="auto">
              <a:xfrm>
                <a:off x="4191" y="1010"/>
                <a:ext cx="272" cy="147"/>
              </a:xfrm>
              <a:custGeom>
                <a:avLst/>
                <a:gdLst>
                  <a:gd name="T0" fmla="*/ 24 w 272"/>
                  <a:gd name="T1" fmla="*/ 1 h 147"/>
                  <a:gd name="T2" fmla="*/ 255 w 272"/>
                  <a:gd name="T3" fmla="*/ 16 h 147"/>
                  <a:gd name="T4" fmla="*/ 244 w 272"/>
                  <a:gd name="T5" fmla="*/ 30 h 147"/>
                  <a:gd name="T6" fmla="*/ 239 w 272"/>
                  <a:gd name="T7" fmla="*/ 30 h 147"/>
                  <a:gd name="T8" fmla="*/ 244 w 272"/>
                  <a:gd name="T9" fmla="*/ 46 h 147"/>
                  <a:gd name="T10" fmla="*/ 239 w 272"/>
                  <a:gd name="T11" fmla="*/ 49 h 147"/>
                  <a:gd name="T12" fmla="*/ 252 w 272"/>
                  <a:gd name="T13" fmla="*/ 65 h 147"/>
                  <a:gd name="T14" fmla="*/ 251 w 272"/>
                  <a:gd name="T15" fmla="*/ 72 h 147"/>
                  <a:gd name="T16" fmla="*/ 260 w 272"/>
                  <a:gd name="T17" fmla="*/ 73 h 147"/>
                  <a:gd name="T18" fmla="*/ 259 w 272"/>
                  <a:gd name="T19" fmla="*/ 78 h 147"/>
                  <a:gd name="T20" fmla="*/ 265 w 272"/>
                  <a:gd name="T21" fmla="*/ 84 h 147"/>
                  <a:gd name="T22" fmla="*/ 262 w 272"/>
                  <a:gd name="T23" fmla="*/ 84 h 147"/>
                  <a:gd name="T24" fmla="*/ 270 w 272"/>
                  <a:gd name="T25" fmla="*/ 94 h 147"/>
                  <a:gd name="T26" fmla="*/ 272 w 272"/>
                  <a:gd name="T27" fmla="*/ 110 h 147"/>
                  <a:gd name="T28" fmla="*/ 268 w 272"/>
                  <a:gd name="T29" fmla="*/ 112 h 147"/>
                  <a:gd name="T30" fmla="*/ 267 w 272"/>
                  <a:gd name="T31" fmla="*/ 121 h 147"/>
                  <a:gd name="T32" fmla="*/ 257 w 272"/>
                  <a:gd name="T33" fmla="*/ 131 h 147"/>
                  <a:gd name="T34" fmla="*/ 259 w 272"/>
                  <a:gd name="T35" fmla="*/ 137 h 147"/>
                  <a:gd name="T36" fmla="*/ 244 w 272"/>
                  <a:gd name="T37" fmla="*/ 145 h 147"/>
                  <a:gd name="T38" fmla="*/ 241 w 272"/>
                  <a:gd name="T39" fmla="*/ 139 h 147"/>
                  <a:gd name="T40" fmla="*/ 233 w 272"/>
                  <a:gd name="T41" fmla="*/ 147 h 147"/>
                  <a:gd name="T42" fmla="*/ 225 w 272"/>
                  <a:gd name="T43" fmla="*/ 140 h 147"/>
                  <a:gd name="T44" fmla="*/ 215 w 272"/>
                  <a:gd name="T45" fmla="*/ 144 h 147"/>
                  <a:gd name="T46" fmla="*/ 213 w 272"/>
                  <a:gd name="T47" fmla="*/ 137 h 147"/>
                  <a:gd name="T48" fmla="*/ 209 w 272"/>
                  <a:gd name="T49" fmla="*/ 134 h 147"/>
                  <a:gd name="T50" fmla="*/ 205 w 272"/>
                  <a:gd name="T51" fmla="*/ 139 h 147"/>
                  <a:gd name="T52" fmla="*/ 197 w 272"/>
                  <a:gd name="T53" fmla="*/ 134 h 147"/>
                  <a:gd name="T54" fmla="*/ 191 w 272"/>
                  <a:gd name="T55" fmla="*/ 137 h 147"/>
                  <a:gd name="T56" fmla="*/ 189 w 272"/>
                  <a:gd name="T57" fmla="*/ 129 h 147"/>
                  <a:gd name="T58" fmla="*/ 173 w 272"/>
                  <a:gd name="T59" fmla="*/ 124 h 147"/>
                  <a:gd name="T60" fmla="*/ 173 w 272"/>
                  <a:gd name="T61" fmla="*/ 115 h 147"/>
                  <a:gd name="T62" fmla="*/ 166 w 272"/>
                  <a:gd name="T63" fmla="*/ 115 h 147"/>
                  <a:gd name="T64" fmla="*/ 165 w 272"/>
                  <a:gd name="T65" fmla="*/ 118 h 147"/>
                  <a:gd name="T66" fmla="*/ 149 w 272"/>
                  <a:gd name="T67" fmla="*/ 108 h 147"/>
                  <a:gd name="T68" fmla="*/ 145 w 272"/>
                  <a:gd name="T69" fmla="*/ 102 h 147"/>
                  <a:gd name="T70" fmla="*/ 134 w 272"/>
                  <a:gd name="T71" fmla="*/ 100 h 147"/>
                  <a:gd name="T72" fmla="*/ 128 w 272"/>
                  <a:gd name="T73" fmla="*/ 94 h 147"/>
                  <a:gd name="T74" fmla="*/ 124 w 272"/>
                  <a:gd name="T75" fmla="*/ 99 h 147"/>
                  <a:gd name="T76" fmla="*/ 115 w 272"/>
                  <a:gd name="T77" fmla="*/ 96 h 147"/>
                  <a:gd name="T78" fmla="*/ 99 w 272"/>
                  <a:gd name="T79" fmla="*/ 97 h 147"/>
                  <a:gd name="T80" fmla="*/ 94 w 272"/>
                  <a:gd name="T81" fmla="*/ 89 h 147"/>
                  <a:gd name="T82" fmla="*/ 87 w 272"/>
                  <a:gd name="T83" fmla="*/ 92 h 147"/>
                  <a:gd name="T84" fmla="*/ 63 w 272"/>
                  <a:gd name="T85" fmla="*/ 102 h 147"/>
                  <a:gd name="T86" fmla="*/ 56 w 272"/>
                  <a:gd name="T87" fmla="*/ 116 h 147"/>
                  <a:gd name="T88" fmla="*/ 53 w 272"/>
                  <a:gd name="T89" fmla="*/ 104 h 147"/>
                  <a:gd name="T90" fmla="*/ 48 w 272"/>
                  <a:gd name="T91" fmla="*/ 102 h 147"/>
                  <a:gd name="T92" fmla="*/ 44 w 272"/>
                  <a:gd name="T93" fmla="*/ 104 h 147"/>
                  <a:gd name="T94" fmla="*/ 35 w 272"/>
                  <a:gd name="T95" fmla="*/ 99 h 147"/>
                  <a:gd name="T96" fmla="*/ 37 w 272"/>
                  <a:gd name="T97" fmla="*/ 80 h 147"/>
                  <a:gd name="T98" fmla="*/ 27 w 272"/>
                  <a:gd name="T99" fmla="*/ 75 h 147"/>
                  <a:gd name="T100" fmla="*/ 26 w 272"/>
                  <a:gd name="T101" fmla="*/ 57 h 147"/>
                  <a:gd name="T102" fmla="*/ 29 w 272"/>
                  <a:gd name="T103" fmla="*/ 54 h 147"/>
                  <a:gd name="T104" fmla="*/ 19 w 272"/>
                  <a:gd name="T105" fmla="*/ 38 h 147"/>
                  <a:gd name="T106" fmla="*/ 19 w 272"/>
                  <a:gd name="T107" fmla="*/ 24 h 147"/>
                  <a:gd name="T108" fmla="*/ 23 w 272"/>
                  <a:gd name="T109" fmla="*/ 22 h 147"/>
                  <a:gd name="T110" fmla="*/ 16 w 272"/>
                  <a:gd name="T111" fmla="*/ 3 h 147"/>
                  <a:gd name="T112" fmla="*/ 0 w 272"/>
                  <a:gd name="T113" fmla="*/ 0 h 147"/>
                  <a:gd name="T114" fmla="*/ 24 w 272"/>
                  <a:gd name="T115" fmla="*/ 1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2"/>
                  <a:gd name="T175" fmla="*/ 0 h 147"/>
                  <a:gd name="T176" fmla="*/ 272 w 272"/>
                  <a:gd name="T177" fmla="*/ 147 h 1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2" h="147">
                    <a:moveTo>
                      <a:pt x="24" y="1"/>
                    </a:moveTo>
                    <a:lnTo>
                      <a:pt x="255" y="16"/>
                    </a:lnTo>
                    <a:lnTo>
                      <a:pt x="244" y="30"/>
                    </a:lnTo>
                    <a:lnTo>
                      <a:pt x="239" y="30"/>
                    </a:lnTo>
                    <a:lnTo>
                      <a:pt x="244" y="46"/>
                    </a:lnTo>
                    <a:lnTo>
                      <a:pt x="239" y="49"/>
                    </a:lnTo>
                    <a:lnTo>
                      <a:pt x="252" y="65"/>
                    </a:lnTo>
                    <a:lnTo>
                      <a:pt x="251" y="72"/>
                    </a:lnTo>
                    <a:lnTo>
                      <a:pt x="260" y="73"/>
                    </a:lnTo>
                    <a:lnTo>
                      <a:pt x="259" y="78"/>
                    </a:lnTo>
                    <a:lnTo>
                      <a:pt x="265" y="84"/>
                    </a:lnTo>
                    <a:lnTo>
                      <a:pt x="262" y="84"/>
                    </a:lnTo>
                    <a:lnTo>
                      <a:pt x="270" y="94"/>
                    </a:lnTo>
                    <a:lnTo>
                      <a:pt x="272" y="110"/>
                    </a:lnTo>
                    <a:lnTo>
                      <a:pt x="268" y="112"/>
                    </a:lnTo>
                    <a:lnTo>
                      <a:pt x="267" y="121"/>
                    </a:lnTo>
                    <a:lnTo>
                      <a:pt x="257" y="131"/>
                    </a:lnTo>
                    <a:lnTo>
                      <a:pt x="259" y="137"/>
                    </a:lnTo>
                    <a:lnTo>
                      <a:pt x="244" y="145"/>
                    </a:lnTo>
                    <a:lnTo>
                      <a:pt x="241" y="139"/>
                    </a:lnTo>
                    <a:lnTo>
                      <a:pt x="233" y="147"/>
                    </a:lnTo>
                    <a:lnTo>
                      <a:pt x="225" y="140"/>
                    </a:lnTo>
                    <a:lnTo>
                      <a:pt x="215" y="144"/>
                    </a:lnTo>
                    <a:lnTo>
                      <a:pt x="213" y="137"/>
                    </a:lnTo>
                    <a:lnTo>
                      <a:pt x="209" y="134"/>
                    </a:lnTo>
                    <a:lnTo>
                      <a:pt x="205" y="139"/>
                    </a:lnTo>
                    <a:lnTo>
                      <a:pt x="197" y="134"/>
                    </a:lnTo>
                    <a:lnTo>
                      <a:pt x="191" y="137"/>
                    </a:lnTo>
                    <a:lnTo>
                      <a:pt x="189" y="129"/>
                    </a:lnTo>
                    <a:lnTo>
                      <a:pt x="173" y="124"/>
                    </a:lnTo>
                    <a:lnTo>
                      <a:pt x="173" y="115"/>
                    </a:lnTo>
                    <a:lnTo>
                      <a:pt x="166" y="115"/>
                    </a:lnTo>
                    <a:lnTo>
                      <a:pt x="165" y="118"/>
                    </a:lnTo>
                    <a:lnTo>
                      <a:pt x="149" y="108"/>
                    </a:lnTo>
                    <a:lnTo>
                      <a:pt x="145" y="102"/>
                    </a:lnTo>
                    <a:lnTo>
                      <a:pt x="134" y="100"/>
                    </a:lnTo>
                    <a:lnTo>
                      <a:pt x="128" y="94"/>
                    </a:lnTo>
                    <a:lnTo>
                      <a:pt x="124" y="99"/>
                    </a:lnTo>
                    <a:lnTo>
                      <a:pt x="115" y="96"/>
                    </a:lnTo>
                    <a:lnTo>
                      <a:pt x="99" y="97"/>
                    </a:lnTo>
                    <a:lnTo>
                      <a:pt x="94" y="89"/>
                    </a:lnTo>
                    <a:lnTo>
                      <a:pt x="87" y="92"/>
                    </a:lnTo>
                    <a:lnTo>
                      <a:pt x="63" y="102"/>
                    </a:lnTo>
                    <a:lnTo>
                      <a:pt x="56" y="116"/>
                    </a:lnTo>
                    <a:lnTo>
                      <a:pt x="53" y="104"/>
                    </a:lnTo>
                    <a:lnTo>
                      <a:pt x="48" y="102"/>
                    </a:lnTo>
                    <a:lnTo>
                      <a:pt x="44" y="104"/>
                    </a:lnTo>
                    <a:lnTo>
                      <a:pt x="35" y="99"/>
                    </a:lnTo>
                    <a:lnTo>
                      <a:pt x="37" y="80"/>
                    </a:lnTo>
                    <a:lnTo>
                      <a:pt x="27" y="75"/>
                    </a:lnTo>
                    <a:lnTo>
                      <a:pt x="26" y="57"/>
                    </a:lnTo>
                    <a:lnTo>
                      <a:pt x="29" y="54"/>
                    </a:lnTo>
                    <a:lnTo>
                      <a:pt x="19" y="38"/>
                    </a:lnTo>
                    <a:lnTo>
                      <a:pt x="19" y="24"/>
                    </a:lnTo>
                    <a:lnTo>
                      <a:pt x="23" y="22"/>
                    </a:lnTo>
                    <a:lnTo>
                      <a:pt x="16" y="3"/>
                    </a:lnTo>
                    <a:lnTo>
                      <a:pt x="0" y="0"/>
                    </a:lnTo>
                    <a:lnTo>
                      <a:pt x="24" y="1"/>
                    </a:lnTo>
                    <a:close/>
                  </a:path>
                </a:pathLst>
              </a:custGeom>
              <a:solidFill>
                <a:srgbClr val="FEE0C2"/>
              </a:solidFill>
              <a:ln w="9525">
                <a:noFill/>
                <a:round/>
                <a:headEnd/>
                <a:tailEnd/>
              </a:ln>
            </p:spPr>
            <p:txBody>
              <a:bodyPr/>
              <a:lstStyle/>
              <a:p>
                <a:pPr algn="ctr" eaLnBrk="0" hangingPunct="0"/>
                <a:endParaRPr lang="en-US" dirty="0"/>
              </a:p>
            </p:txBody>
          </p:sp>
          <p:sp>
            <p:nvSpPr>
              <p:cNvPr id="4923" name="Freeform 109"/>
              <p:cNvSpPr>
                <a:spLocks/>
              </p:cNvSpPr>
              <p:nvPr/>
            </p:nvSpPr>
            <p:spPr bwMode="auto">
              <a:xfrm>
                <a:off x="4191" y="1010"/>
                <a:ext cx="272" cy="147"/>
              </a:xfrm>
              <a:custGeom>
                <a:avLst/>
                <a:gdLst>
                  <a:gd name="T0" fmla="*/ 24 w 272"/>
                  <a:gd name="T1" fmla="*/ 1 h 147"/>
                  <a:gd name="T2" fmla="*/ 255 w 272"/>
                  <a:gd name="T3" fmla="*/ 16 h 147"/>
                  <a:gd name="T4" fmla="*/ 244 w 272"/>
                  <a:gd name="T5" fmla="*/ 30 h 147"/>
                  <a:gd name="T6" fmla="*/ 239 w 272"/>
                  <a:gd name="T7" fmla="*/ 30 h 147"/>
                  <a:gd name="T8" fmla="*/ 244 w 272"/>
                  <a:gd name="T9" fmla="*/ 46 h 147"/>
                  <a:gd name="T10" fmla="*/ 239 w 272"/>
                  <a:gd name="T11" fmla="*/ 49 h 147"/>
                  <a:gd name="T12" fmla="*/ 252 w 272"/>
                  <a:gd name="T13" fmla="*/ 65 h 147"/>
                  <a:gd name="T14" fmla="*/ 251 w 272"/>
                  <a:gd name="T15" fmla="*/ 72 h 147"/>
                  <a:gd name="T16" fmla="*/ 260 w 272"/>
                  <a:gd name="T17" fmla="*/ 73 h 147"/>
                  <a:gd name="T18" fmla="*/ 259 w 272"/>
                  <a:gd name="T19" fmla="*/ 78 h 147"/>
                  <a:gd name="T20" fmla="*/ 265 w 272"/>
                  <a:gd name="T21" fmla="*/ 84 h 147"/>
                  <a:gd name="T22" fmla="*/ 262 w 272"/>
                  <a:gd name="T23" fmla="*/ 84 h 147"/>
                  <a:gd name="T24" fmla="*/ 270 w 272"/>
                  <a:gd name="T25" fmla="*/ 94 h 147"/>
                  <a:gd name="T26" fmla="*/ 272 w 272"/>
                  <a:gd name="T27" fmla="*/ 110 h 147"/>
                  <a:gd name="T28" fmla="*/ 268 w 272"/>
                  <a:gd name="T29" fmla="*/ 112 h 147"/>
                  <a:gd name="T30" fmla="*/ 267 w 272"/>
                  <a:gd name="T31" fmla="*/ 121 h 147"/>
                  <a:gd name="T32" fmla="*/ 257 w 272"/>
                  <a:gd name="T33" fmla="*/ 131 h 147"/>
                  <a:gd name="T34" fmla="*/ 259 w 272"/>
                  <a:gd name="T35" fmla="*/ 137 h 147"/>
                  <a:gd name="T36" fmla="*/ 244 w 272"/>
                  <a:gd name="T37" fmla="*/ 145 h 147"/>
                  <a:gd name="T38" fmla="*/ 241 w 272"/>
                  <a:gd name="T39" fmla="*/ 139 h 147"/>
                  <a:gd name="T40" fmla="*/ 233 w 272"/>
                  <a:gd name="T41" fmla="*/ 147 h 147"/>
                  <a:gd name="T42" fmla="*/ 225 w 272"/>
                  <a:gd name="T43" fmla="*/ 140 h 147"/>
                  <a:gd name="T44" fmla="*/ 215 w 272"/>
                  <a:gd name="T45" fmla="*/ 144 h 147"/>
                  <a:gd name="T46" fmla="*/ 213 w 272"/>
                  <a:gd name="T47" fmla="*/ 137 h 147"/>
                  <a:gd name="T48" fmla="*/ 209 w 272"/>
                  <a:gd name="T49" fmla="*/ 134 h 147"/>
                  <a:gd name="T50" fmla="*/ 205 w 272"/>
                  <a:gd name="T51" fmla="*/ 139 h 147"/>
                  <a:gd name="T52" fmla="*/ 197 w 272"/>
                  <a:gd name="T53" fmla="*/ 134 h 147"/>
                  <a:gd name="T54" fmla="*/ 191 w 272"/>
                  <a:gd name="T55" fmla="*/ 137 h 147"/>
                  <a:gd name="T56" fmla="*/ 189 w 272"/>
                  <a:gd name="T57" fmla="*/ 129 h 147"/>
                  <a:gd name="T58" fmla="*/ 173 w 272"/>
                  <a:gd name="T59" fmla="*/ 124 h 147"/>
                  <a:gd name="T60" fmla="*/ 173 w 272"/>
                  <a:gd name="T61" fmla="*/ 115 h 147"/>
                  <a:gd name="T62" fmla="*/ 166 w 272"/>
                  <a:gd name="T63" fmla="*/ 115 h 147"/>
                  <a:gd name="T64" fmla="*/ 165 w 272"/>
                  <a:gd name="T65" fmla="*/ 118 h 147"/>
                  <a:gd name="T66" fmla="*/ 149 w 272"/>
                  <a:gd name="T67" fmla="*/ 108 h 147"/>
                  <a:gd name="T68" fmla="*/ 145 w 272"/>
                  <a:gd name="T69" fmla="*/ 102 h 147"/>
                  <a:gd name="T70" fmla="*/ 134 w 272"/>
                  <a:gd name="T71" fmla="*/ 100 h 147"/>
                  <a:gd name="T72" fmla="*/ 128 w 272"/>
                  <a:gd name="T73" fmla="*/ 94 h 147"/>
                  <a:gd name="T74" fmla="*/ 124 w 272"/>
                  <a:gd name="T75" fmla="*/ 99 h 147"/>
                  <a:gd name="T76" fmla="*/ 115 w 272"/>
                  <a:gd name="T77" fmla="*/ 96 h 147"/>
                  <a:gd name="T78" fmla="*/ 99 w 272"/>
                  <a:gd name="T79" fmla="*/ 97 h 147"/>
                  <a:gd name="T80" fmla="*/ 94 w 272"/>
                  <a:gd name="T81" fmla="*/ 89 h 147"/>
                  <a:gd name="T82" fmla="*/ 87 w 272"/>
                  <a:gd name="T83" fmla="*/ 92 h 147"/>
                  <a:gd name="T84" fmla="*/ 63 w 272"/>
                  <a:gd name="T85" fmla="*/ 102 h 147"/>
                  <a:gd name="T86" fmla="*/ 56 w 272"/>
                  <a:gd name="T87" fmla="*/ 116 h 147"/>
                  <a:gd name="T88" fmla="*/ 53 w 272"/>
                  <a:gd name="T89" fmla="*/ 104 h 147"/>
                  <a:gd name="T90" fmla="*/ 48 w 272"/>
                  <a:gd name="T91" fmla="*/ 102 h 147"/>
                  <a:gd name="T92" fmla="*/ 44 w 272"/>
                  <a:gd name="T93" fmla="*/ 104 h 147"/>
                  <a:gd name="T94" fmla="*/ 35 w 272"/>
                  <a:gd name="T95" fmla="*/ 99 h 147"/>
                  <a:gd name="T96" fmla="*/ 37 w 272"/>
                  <a:gd name="T97" fmla="*/ 80 h 147"/>
                  <a:gd name="T98" fmla="*/ 27 w 272"/>
                  <a:gd name="T99" fmla="*/ 75 h 147"/>
                  <a:gd name="T100" fmla="*/ 26 w 272"/>
                  <a:gd name="T101" fmla="*/ 57 h 147"/>
                  <a:gd name="T102" fmla="*/ 29 w 272"/>
                  <a:gd name="T103" fmla="*/ 54 h 147"/>
                  <a:gd name="T104" fmla="*/ 19 w 272"/>
                  <a:gd name="T105" fmla="*/ 38 h 147"/>
                  <a:gd name="T106" fmla="*/ 19 w 272"/>
                  <a:gd name="T107" fmla="*/ 24 h 147"/>
                  <a:gd name="T108" fmla="*/ 23 w 272"/>
                  <a:gd name="T109" fmla="*/ 22 h 147"/>
                  <a:gd name="T110" fmla="*/ 16 w 272"/>
                  <a:gd name="T111" fmla="*/ 3 h 147"/>
                  <a:gd name="T112" fmla="*/ 0 w 272"/>
                  <a:gd name="T113" fmla="*/ 0 h 147"/>
                  <a:gd name="T114" fmla="*/ 24 w 272"/>
                  <a:gd name="T115" fmla="*/ 1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2"/>
                  <a:gd name="T175" fmla="*/ 0 h 147"/>
                  <a:gd name="T176" fmla="*/ 272 w 272"/>
                  <a:gd name="T177" fmla="*/ 147 h 1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2" h="147">
                    <a:moveTo>
                      <a:pt x="24" y="1"/>
                    </a:moveTo>
                    <a:lnTo>
                      <a:pt x="255" y="16"/>
                    </a:lnTo>
                    <a:lnTo>
                      <a:pt x="244" y="30"/>
                    </a:lnTo>
                    <a:lnTo>
                      <a:pt x="239" y="30"/>
                    </a:lnTo>
                    <a:lnTo>
                      <a:pt x="244" y="46"/>
                    </a:lnTo>
                    <a:lnTo>
                      <a:pt x="239" y="49"/>
                    </a:lnTo>
                    <a:lnTo>
                      <a:pt x="252" y="65"/>
                    </a:lnTo>
                    <a:lnTo>
                      <a:pt x="251" y="72"/>
                    </a:lnTo>
                    <a:lnTo>
                      <a:pt x="260" y="73"/>
                    </a:lnTo>
                    <a:lnTo>
                      <a:pt x="259" y="78"/>
                    </a:lnTo>
                    <a:lnTo>
                      <a:pt x="265" y="84"/>
                    </a:lnTo>
                    <a:lnTo>
                      <a:pt x="262" y="84"/>
                    </a:lnTo>
                    <a:lnTo>
                      <a:pt x="270" y="94"/>
                    </a:lnTo>
                    <a:lnTo>
                      <a:pt x="272" y="110"/>
                    </a:lnTo>
                    <a:lnTo>
                      <a:pt x="268" y="112"/>
                    </a:lnTo>
                    <a:lnTo>
                      <a:pt x="267" y="121"/>
                    </a:lnTo>
                    <a:lnTo>
                      <a:pt x="257" y="131"/>
                    </a:lnTo>
                    <a:lnTo>
                      <a:pt x="259" y="137"/>
                    </a:lnTo>
                    <a:lnTo>
                      <a:pt x="244" y="145"/>
                    </a:lnTo>
                    <a:lnTo>
                      <a:pt x="241" y="139"/>
                    </a:lnTo>
                    <a:lnTo>
                      <a:pt x="233" y="147"/>
                    </a:lnTo>
                    <a:lnTo>
                      <a:pt x="225" y="140"/>
                    </a:lnTo>
                    <a:lnTo>
                      <a:pt x="215" y="144"/>
                    </a:lnTo>
                    <a:lnTo>
                      <a:pt x="213" y="137"/>
                    </a:lnTo>
                    <a:lnTo>
                      <a:pt x="209" y="134"/>
                    </a:lnTo>
                    <a:lnTo>
                      <a:pt x="205" y="139"/>
                    </a:lnTo>
                    <a:lnTo>
                      <a:pt x="197" y="134"/>
                    </a:lnTo>
                    <a:lnTo>
                      <a:pt x="191" y="137"/>
                    </a:lnTo>
                    <a:lnTo>
                      <a:pt x="189" y="129"/>
                    </a:lnTo>
                    <a:lnTo>
                      <a:pt x="173" y="124"/>
                    </a:lnTo>
                    <a:lnTo>
                      <a:pt x="173" y="115"/>
                    </a:lnTo>
                    <a:lnTo>
                      <a:pt x="166" y="115"/>
                    </a:lnTo>
                    <a:lnTo>
                      <a:pt x="165" y="118"/>
                    </a:lnTo>
                    <a:lnTo>
                      <a:pt x="149" y="108"/>
                    </a:lnTo>
                    <a:lnTo>
                      <a:pt x="145" y="102"/>
                    </a:lnTo>
                    <a:lnTo>
                      <a:pt x="134" y="100"/>
                    </a:lnTo>
                    <a:lnTo>
                      <a:pt x="128" y="94"/>
                    </a:lnTo>
                    <a:lnTo>
                      <a:pt x="124" y="99"/>
                    </a:lnTo>
                    <a:lnTo>
                      <a:pt x="115" y="96"/>
                    </a:lnTo>
                    <a:lnTo>
                      <a:pt x="99" y="97"/>
                    </a:lnTo>
                    <a:lnTo>
                      <a:pt x="94" y="89"/>
                    </a:lnTo>
                    <a:lnTo>
                      <a:pt x="87" y="92"/>
                    </a:lnTo>
                    <a:lnTo>
                      <a:pt x="63" y="102"/>
                    </a:lnTo>
                    <a:lnTo>
                      <a:pt x="56" y="116"/>
                    </a:lnTo>
                    <a:lnTo>
                      <a:pt x="53" y="104"/>
                    </a:lnTo>
                    <a:lnTo>
                      <a:pt x="48" y="102"/>
                    </a:lnTo>
                    <a:lnTo>
                      <a:pt x="44" y="104"/>
                    </a:lnTo>
                    <a:lnTo>
                      <a:pt x="35" y="99"/>
                    </a:lnTo>
                    <a:lnTo>
                      <a:pt x="37" y="80"/>
                    </a:lnTo>
                    <a:lnTo>
                      <a:pt x="27" y="75"/>
                    </a:lnTo>
                    <a:lnTo>
                      <a:pt x="26" y="57"/>
                    </a:lnTo>
                    <a:lnTo>
                      <a:pt x="29" y="54"/>
                    </a:lnTo>
                    <a:lnTo>
                      <a:pt x="19" y="38"/>
                    </a:lnTo>
                    <a:lnTo>
                      <a:pt x="19" y="24"/>
                    </a:lnTo>
                    <a:lnTo>
                      <a:pt x="23" y="22"/>
                    </a:lnTo>
                    <a:lnTo>
                      <a:pt x="16" y="3"/>
                    </a:lnTo>
                    <a:lnTo>
                      <a:pt x="0" y="0"/>
                    </a:lnTo>
                    <a:lnTo>
                      <a:pt x="24" y="1"/>
                    </a:lnTo>
                  </a:path>
                </a:pathLst>
              </a:custGeom>
              <a:noFill/>
              <a:ln w="9525">
                <a:noFill/>
                <a:round/>
                <a:headEnd/>
                <a:tailEnd/>
              </a:ln>
            </p:spPr>
            <p:txBody>
              <a:bodyPr/>
              <a:lstStyle/>
              <a:p>
                <a:pPr algn="ctr" eaLnBrk="0" hangingPunct="0"/>
                <a:endParaRPr lang="en-US" dirty="0"/>
              </a:p>
            </p:txBody>
          </p:sp>
          <p:sp>
            <p:nvSpPr>
              <p:cNvPr id="4924" name="Freeform 110"/>
              <p:cNvSpPr>
                <a:spLocks noEditPoints="1"/>
              </p:cNvSpPr>
              <p:nvPr/>
            </p:nvSpPr>
            <p:spPr bwMode="auto">
              <a:xfrm>
                <a:off x="3335" y="1021"/>
                <a:ext cx="189" cy="192"/>
              </a:xfrm>
              <a:custGeom>
                <a:avLst/>
                <a:gdLst>
                  <a:gd name="T0" fmla="*/ 3 w 189"/>
                  <a:gd name="T1" fmla="*/ 17 h 192"/>
                  <a:gd name="T2" fmla="*/ 91 w 189"/>
                  <a:gd name="T3" fmla="*/ 21 h 192"/>
                  <a:gd name="T4" fmla="*/ 94 w 189"/>
                  <a:gd name="T5" fmla="*/ 0 h 192"/>
                  <a:gd name="T6" fmla="*/ 189 w 189"/>
                  <a:gd name="T7" fmla="*/ 1 h 192"/>
                  <a:gd name="T8" fmla="*/ 183 w 189"/>
                  <a:gd name="T9" fmla="*/ 6 h 192"/>
                  <a:gd name="T10" fmla="*/ 183 w 189"/>
                  <a:gd name="T11" fmla="*/ 13 h 192"/>
                  <a:gd name="T12" fmla="*/ 176 w 189"/>
                  <a:gd name="T13" fmla="*/ 13 h 192"/>
                  <a:gd name="T14" fmla="*/ 176 w 189"/>
                  <a:gd name="T15" fmla="*/ 21 h 192"/>
                  <a:gd name="T16" fmla="*/ 163 w 189"/>
                  <a:gd name="T17" fmla="*/ 41 h 192"/>
                  <a:gd name="T18" fmla="*/ 163 w 189"/>
                  <a:gd name="T19" fmla="*/ 56 h 192"/>
                  <a:gd name="T20" fmla="*/ 159 w 189"/>
                  <a:gd name="T21" fmla="*/ 62 h 192"/>
                  <a:gd name="T22" fmla="*/ 167 w 189"/>
                  <a:gd name="T23" fmla="*/ 67 h 192"/>
                  <a:gd name="T24" fmla="*/ 160 w 189"/>
                  <a:gd name="T25" fmla="*/ 73 h 192"/>
                  <a:gd name="T26" fmla="*/ 168 w 189"/>
                  <a:gd name="T27" fmla="*/ 78 h 192"/>
                  <a:gd name="T28" fmla="*/ 154 w 189"/>
                  <a:gd name="T29" fmla="*/ 80 h 192"/>
                  <a:gd name="T30" fmla="*/ 147 w 189"/>
                  <a:gd name="T31" fmla="*/ 88 h 192"/>
                  <a:gd name="T32" fmla="*/ 149 w 189"/>
                  <a:gd name="T33" fmla="*/ 91 h 192"/>
                  <a:gd name="T34" fmla="*/ 155 w 189"/>
                  <a:gd name="T35" fmla="*/ 93 h 192"/>
                  <a:gd name="T36" fmla="*/ 149 w 189"/>
                  <a:gd name="T37" fmla="*/ 96 h 192"/>
                  <a:gd name="T38" fmla="*/ 155 w 189"/>
                  <a:gd name="T39" fmla="*/ 104 h 192"/>
                  <a:gd name="T40" fmla="*/ 144 w 189"/>
                  <a:gd name="T41" fmla="*/ 110 h 192"/>
                  <a:gd name="T42" fmla="*/ 151 w 189"/>
                  <a:gd name="T43" fmla="*/ 115 h 192"/>
                  <a:gd name="T44" fmla="*/ 144 w 189"/>
                  <a:gd name="T45" fmla="*/ 120 h 192"/>
                  <a:gd name="T46" fmla="*/ 139 w 189"/>
                  <a:gd name="T47" fmla="*/ 126 h 192"/>
                  <a:gd name="T48" fmla="*/ 141 w 189"/>
                  <a:gd name="T49" fmla="*/ 134 h 192"/>
                  <a:gd name="T50" fmla="*/ 146 w 189"/>
                  <a:gd name="T51" fmla="*/ 139 h 192"/>
                  <a:gd name="T52" fmla="*/ 141 w 189"/>
                  <a:gd name="T53" fmla="*/ 139 h 192"/>
                  <a:gd name="T54" fmla="*/ 141 w 189"/>
                  <a:gd name="T55" fmla="*/ 144 h 192"/>
                  <a:gd name="T56" fmla="*/ 138 w 189"/>
                  <a:gd name="T57" fmla="*/ 142 h 192"/>
                  <a:gd name="T58" fmla="*/ 138 w 189"/>
                  <a:gd name="T59" fmla="*/ 150 h 192"/>
                  <a:gd name="T60" fmla="*/ 131 w 189"/>
                  <a:gd name="T61" fmla="*/ 168 h 192"/>
                  <a:gd name="T62" fmla="*/ 125 w 189"/>
                  <a:gd name="T63" fmla="*/ 161 h 192"/>
                  <a:gd name="T64" fmla="*/ 128 w 189"/>
                  <a:gd name="T65" fmla="*/ 168 h 192"/>
                  <a:gd name="T66" fmla="*/ 126 w 189"/>
                  <a:gd name="T67" fmla="*/ 177 h 192"/>
                  <a:gd name="T68" fmla="*/ 121 w 189"/>
                  <a:gd name="T69" fmla="*/ 177 h 192"/>
                  <a:gd name="T70" fmla="*/ 118 w 189"/>
                  <a:gd name="T71" fmla="*/ 185 h 192"/>
                  <a:gd name="T72" fmla="*/ 115 w 189"/>
                  <a:gd name="T73" fmla="*/ 182 h 192"/>
                  <a:gd name="T74" fmla="*/ 112 w 189"/>
                  <a:gd name="T75" fmla="*/ 192 h 192"/>
                  <a:gd name="T76" fmla="*/ 112 w 189"/>
                  <a:gd name="T77" fmla="*/ 192 h 192"/>
                  <a:gd name="T78" fmla="*/ 110 w 189"/>
                  <a:gd name="T79" fmla="*/ 192 h 192"/>
                  <a:gd name="T80" fmla="*/ 83 w 189"/>
                  <a:gd name="T81" fmla="*/ 192 h 192"/>
                  <a:gd name="T82" fmla="*/ 84 w 189"/>
                  <a:gd name="T83" fmla="*/ 181 h 192"/>
                  <a:gd name="T84" fmla="*/ 83 w 189"/>
                  <a:gd name="T85" fmla="*/ 177 h 192"/>
                  <a:gd name="T86" fmla="*/ 92 w 189"/>
                  <a:gd name="T87" fmla="*/ 169 h 192"/>
                  <a:gd name="T88" fmla="*/ 96 w 189"/>
                  <a:gd name="T89" fmla="*/ 158 h 192"/>
                  <a:gd name="T90" fmla="*/ 102 w 189"/>
                  <a:gd name="T91" fmla="*/ 158 h 192"/>
                  <a:gd name="T92" fmla="*/ 100 w 189"/>
                  <a:gd name="T93" fmla="*/ 149 h 192"/>
                  <a:gd name="T94" fmla="*/ 102 w 189"/>
                  <a:gd name="T95" fmla="*/ 157 h 192"/>
                  <a:gd name="T96" fmla="*/ 96 w 189"/>
                  <a:gd name="T97" fmla="*/ 158 h 192"/>
                  <a:gd name="T98" fmla="*/ 91 w 189"/>
                  <a:gd name="T99" fmla="*/ 169 h 192"/>
                  <a:gd name="T100" fmla="*/ 91 w 189"/>
                  <a:gd name="T101" fmla="*/ 165 h 192"/>
                  <a:gd name="T102" fmla="*/ 86 w 189"/>
                  <a:gd name="T103" fmla="*/ 171 h 192"/>
                  <a:gd name="T104" fmla="*/ 79 w 189"/>
                  <a:gd name="T105" fmla="*/ 173 h 192"/>
                  <a:gd name="T106" fmla="*/ 79 w 189"/>
                  <a:gd name="T107" fmla="*/ 192 h 192"/>
                  <a:gd name="T108" fmla="*/ 0 w 189"/>
                  <a:gd name="T109" fmla="*/ 190 h 192"/>
                  <a:gd name="T110" fmla="*/ 3 w 189"/>
                  <a:gd name="T111" fmla="*/ 17 h 192"/>
                  <a:gd name="T112" fmla="*/ 131 w 189"/>
                  <a:gd name="T113" fmla="*/ 157 h 192"/>
                  <a:gd name="T114" fmla="*/ 125 w 189"/>
                  <a:gd name="T115" fmla="*/ 150 h 192"/>
                  <a:gd name="T116" fmla="*/ 131 w 189"/>
                  <a:gd name="T117" fmla="*/ 145 h 192"/>
                  <a:gd name="T118" fmla="*/ 125 w 189"/>
                  <a:gd name="T119" fmla="*/ 149 h 192"/>
                  <a:gd name="T120" fmla="*/ 131 w 189"/>
                  <a:gd name="T121" fmla="*/ 157 h 1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
                  <a:gd name="T184" fmla="*/ 0 h 192"/>
                  <a:gd name="T185" fmla="*/ 189 w 189"/>
                  <a:gd name="T186" fmla="*/ 192 h 1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 h="192">
                    <a:moveTo>
                      <a:pt x="3" y="17"/>
                    </a:moveTo>
                    <a:lnTo>
                      <a:pt x="91" y="21"/>
                    </a:lnTo>
                    <a:lnTo>
                      <a:pt x="94" y="0"/>
                    </a:lnTo>
                    <a:lnTo>
                      <a:pt x="189" y="1"/>
                    </a:lnTo>
                    <a:lnTo>
                      <a:pt x="183" y="6"/>
                    </a:lnTo>
                    <a:lnTo>
                      <a:pt x="183" y="13"/>
                    </a:lnTo>
                    <a:lnTo>
                      <a:pt x="176" y="13"/>
                    </a:lnTo>
                    <a:lnTo>
                      <a:pt x="176" y="21"/>
                    </a:lnTo>
                    <a:lnTo>
                      <a:pt x="163" y="41"/>
                    </a:lnTo>
                    <a:lnTo>
                      <a:pt x="163" y="56"/>
                    </a:lnTo>
                    <a:lnTo>
                      <a:pt x="159" y="62"/>
                    </a:lnTo>
                    <a:lnTo>
                      <a:pt x="167" y="67"/>
                    </a:lnTo>
                    <a:lnTo>
                      <a:pt x="160" y="73"/>
                    </a:lnTo>
                    <a:lnTo>
                      <a:pt x="168" y="78"/>
                    </a:lnTo>
                    <a:lnTo>
                      <a:pt x="154" y="80"/>
                    </a:lnTo>
                    <a:lnTo>
                      <a:pt x="147" y="88"/>
                    </a:lnTo>
                    <a:lnTo>
                      <a:pt x="149" y="91"/>
                    </a:lnTo>
                    <a:lnTo>
                      <a:pt x="155" y="93"/>
                    </a:lnTo>
                    <a:lnTo>
                      <a:pt x="149" y="96"/>
                    </a:lnTo>
                    <a:lnTo>
                      <a:pt x="155" y="104"/>
                    </a:lnTo>
                    <a:lnTo>
                      <a:pt x="144" y="110"/>
                    </a:lnTo>
                    <a:lnTo>
                      <a:pt x="151" y="115"/>
                    </a:lnTo>
                    <a:lnTo>
                      <a:pt x="144" y="120"/>
                    </a:lnTo>
                    <a:lnTo>
                      <a:pt x="139" y="126"/>
                    </a:lnTo>
                    <a:lnTo>
                      <a:pt x="141" y="134"/>
                    </a:lnTo>
                    <a:lnTo>
                      <a:pt x="146" y="139"/>
                    </a:lnTo>
                    <a:lnTo>
                      <a:pt x="141" y="139"/>
                    </a:lnTo>
                    <a:lnTo>
                      <a:pt x="141" y="144"/>
                    </a:lnTo>
                    <a:lnTo>
                      <a:pt x="138" y="142"/>
                    </a:lnTo>
                    <a:lnTo>
                      <a:pt x="138" y="150"/>
                    </a:lnTo>
                    <a:lnTo>
                      <a:pt x="131" y="168"/>
                    </a:lnTo>
                    <a:lnTo>
                      <a:pt x="125" y="161"/>
                    </a:lnTo>
                    <a:lnTo>
                      <a:pt x="128" y="168"/>
                    </a:lnTo>
                    <a:lnTo>
                      <a:pt x="126" y="177"/>
                    </a:lnTo>
                    <a:lnTo>
                      <a:pt x="121" y="177"/>
                    </a:lnTo>
                    <a:lnTo>
                      <a:pt x="118" y="185"/>
                    </a:lnTo>
                    <a:lnTo>
                      <a:pt x="115" y="182"/>
                    </a:lnTo>
                    <a:lnTo>
                      <a:pt x="112" y="192"/>
                    </a:lnTo>
                    <a:lnTo>
                      <a:pt x="110" y="192"/>
                    </a:lnTo>
                    <a:lnTo>
                      <a:pt x="83" y="192"/>
                    </a:lnTo>
                    <a:lnTo>
                      <a:pt x="84" y="181"/>
                    </a:lnTo>
                    <a:lnTo>
                      <a:pt x="83" y="177"/>
                    </a:lnTo>
                    <a:lnTo>
                      <a:pt x="92" y="169"/>
                    </a:lnTo>
                    <a:lnTo>
                      <a:pt x="96" y="158"/>
                    </a:lnTo>
                    <a:lnTo>
                      <a:pt x="102" y="158"/>
                    </a:lnTo>
                    <a:lnTo>
                      <a:pt x="100" y="149"/>
                    </a:lnTo>
                    <a:lnTo>
                      <a:pt x="102" y="157"/>
                    </a:lnTo>
                    <a:lnTo>
                      <a:pt x="96" y="158"/>
                    </a:lnTo>
                    <a:lnTo>
                      <a:pt x="91" y="169"/>
                    </a:lnTo>
                    <a:lnTo>
                      <a:pt x="91" y="165"/>
                    </a:lnTo>
                    <a:lnTo>
                      <a:pt x="86" y="171"/>
                    </a:lnTo>
                    <a:lnTo>
                      <a:pt x="79" y="173"/>
                    </a:lnTo>
                    <a:lnTo>
                      <a:pt x="79" y="192"/>
                    </a:lnTo>
                    <a:lnTo>
                      <a:pt x="0" y="190"/>
                    </a:lnTo>
                    <a:lnTo>
                      <a:pt x="3" y="17"/>
                    </a:lnTo>
                    <a:close/>
                    <a:moveTo>
                      <a:pt x="131" y="157"/>
                    </a:moveTo>
                    <a:lnTo>
                      <a:pt x="125" y="150"/>
                    </a:lnTo>
                    <a:lnTo>
                      <a:pt x="131" y="145"/>
                    </a:lnTo>
                    <a:lnTo>
                      <a:pt x="125" y="149"/>
                    </a:lnTo>
                    <a:lnTo>
                      <a:pt x="131" y="157"/>
                    </a:lnTo>
                    <a:close/>
                  </a:path>
                </a:pathLst>
              </a:custGeom>
              <a:solidFill>
                <a:srgbClr val="FEE0C2"/>
              </a:solidFill>
              <a:ln w="9525">
                <a:noFill/>
                <a:round/>
                <a:headEnd/>
                <a:tailEnd/>
              </a:ln>
            </p:spPr>
            <p:txBody>
              <a:bodyPr/>
              <a:lstStyle/>
              <a:p>
                <a:pPr algn="ctr" eaLnBrk="0" hangingPunct="0"/>
                <a:endParaRPr lang="en-US" dirty="0"/>
              </a:p>
            </p:txBody>
          </p:sp>
          <p:sp>
            <p:nvSpPr>
              <p:cNvPr id="4925" name="Freeform 111"/>
              <p:cNvSpPr>
                <a:spLocks noEditPoints="1"/>
              </p:cNvSpPr>
              <p:nvPr/>
            </p:nvSpPr>
            <p:spPr bwMode="auto">
              <a:xfrm>
                <a:off x="3335" y="1021"/>
                <a:ext cx="189" cy="192"/>
              </a:xfrm>
              <a:custGeom>
                <a:avLst/>
                <a:gdLst>
                  <a:gd name="T0" fmla="*/ 3 w 189"/>
                  <a:gd name="T1" fmla="*/ 17 h 192"/>
                  <a:gd name="T2" fmla="*/ 91 w 189"/>
                  <a:gd name="T3" fmla="*/ 21 h 192"/>
                  <a:gd name="T4" fmla="*/ 94 w 189"/>
                  <a:gd name="T5" fmla="*/ 0 h 192"/>
                  <a:gd name="T6" fmla="*/ 189 w 189"/>
                  <a:gd name="T7" fmla="*/ 1 h 192"/>
                  <a:gd name="T8" fmla="*/ 183 w 189"/>
                  <a:gd name="T9" fmla="*/ 6 h 192"/>
                  <a:gd name="T10" fmla="*/ 183 w 189"/>
                  <a:gd name="T11" fmla="*/ 13 h 192"/>
                  <a:gd name="T12" fmla="*/ 176 w 189"/>
                  <a:gd name="T13" fmla="*/ 13 h 192"/>
                  <a:gd name="T14" fmla="*/ 176 w 189"/>
                  <a:gd name="T15" fmla="*/ 21 h 192"/>
                  <a:gd name="T16" fmla="*/ 163 w 189"/>
                  <a:gd name="T17" fmla="*/ 41 h 192"/>
                  <a:gd name="T18" fmla="*/ 163 w 189"/>
                  <a:gd name="T19" fmla="*/ 56 h 192"/>
                  <a:gd name="T20" fmla="*/ 159 w 189"/>
                  <a:gd name="T21" fmla="*/ 62 h 192"/>
                  <a:gd name="T22" fmla="*/ 167 w 189"/>
                  <a:gd name="T23" fmla="*/ 67 h 192"/>
                  <a:gd name="T24" fmla="*/ 160 w 189"/>
                  <a:gd name="T25" fmla="*/ 73 h 192"/>
                  <a:gd name="T26" fmla="*/ 168 w 189"/>
                  <a:gd name="T27" fmla="*/ 78 h 192"/>
                  <a:gd name="T28" fmla="*/ 154 w 189"/>
                  <a:gd name="T29" fmla="*/ 80 h 192"/>
                  <a:gd name="T30" fmla="*/ 147 w 189"/>
                  <a:gd name="T31" fmla="*/ 88 h 192"/>
                  <a:gd name="T32" fmla="*/ 149 w 189"/>
                  <a:gd name="T33" fmla="*/ 91 h 192"/>
                  <a:gd name="T34" fmla="*/ 155 w 189"/>
                  <a:gd name="T35" fmla="*/ 93 h 192"/>
                  <a:gd name="T36" fmla="*/ 149 w 189"/>
                  <a:gd name="T37" fmla="*/ 96 h 192"/>
                  <a:gd name="T38" fmla="*/ 155 w 189"/>
                  <a:gd name="T39" fmla="*/ 104 h 192"/>
                  <a:gd name="T40" fmla="*/ 144 w 189"/>
                  <a:gd name="T41" fmla="*/ 110 h 192"/>
                  <a:gd name="T42" fmla="*/ 151 w 189"/>
                  <a:gd name="T43" fmla="*/ 115 h 192"/>
                  <a:gd name="T44" fmla="*/ 144 w 189"/>
                  <a:gd name="T45" fmla="*/ 120 h 192"/>
                  <a:gd name="T46" fmla="*/ 139 w 189"/>
                  <a:gd name="T47" fmla="*/ 126 h 192"/>
                  <a:gd name="T48" fmla="*/ 141 w 189"/>
                  <a:gd name="T49" fmla="*/ 134 h 192"/>
                  <a:gd name="T50" fmla="*/ 146 w 189"/>
                  <a:gd name="T51" fmla="*/ 139 h 192"/>
                  <a:gd name="T52" fmla="*/ 141 w 189"/>
                  <a:gd name="T53" fmla="*/ 139 h 192"/>
                  <a:gd name="T54" fmla="*/ 141 w 189"/>
                  <a:gd name="T55" fmla="*/ 144 h 192"/>
                  <a:gd name="T56" fmla="*/ 138 w 189"/>
                  <a:gd name="T57" fmla="*/ 142 h 192"/>
                  <a:gd name="T58" fmla="*/ 138 w 189"/>
                  <a:gd name="T59" fmla="*/ 150 h 192"/>
                  <a:gd name="T60" fmla="*/ 131 w 189"/>
                  <a:gd name="T61" fmla="*/ 168 h 192"/>
                  <a:gd name="T62" fmla="*/ 125 w 189"/>
                  <a:gd name="T63" fmla="*/ 161 h 192"/>
                  <a:gd name="T64" fmla="*/ 128 w 189"/>
                  <a:gd name="T65" fmla="*/ 168 h 192"/>
                  <a:gd name="T66" fmla="*/ 126 w 189"/>
                  <a:gd name="T67" fmla="*/ 177 h 192"/>
                  <a:gd name="T68" fmla="*/ 121 w 189"/>
                  <a:gd name="T69" fmla="*/ 177 h 192"/>
                  <a:gd name="T70" fmla="*/ 118 w 189"/>
                  <a:gd name="T71" fmla="*/ 185 h 192"/>
                  <a:gd name="T72" fmla="*/ 115 w 189"/>
                  <a:gd name="T73" fmla="*/ 182 h 192"/>
                  <a:gd name="T74" fmla="*/ 112 w 189"/>
                  <a:gd name="T75" fmla="*/ 192 h 192"/>
                  <a:gd name="T76" fmla="*/ 112 w 189"/>
                  <a:gd name="T77" fmla="*/ 192 h 192"/>
                  <a:gd name="T78" fmla="*/ 110 w 189"/>
                  <a:gd name="T79" fmla="*/ 192 h 192"/>
                  <a:gd name="T80" fmla="*/ 83 w 189"/>
                  <a:gd name="T81" fmla="*/ 192 h 192"/>
                  <a:gd name="T82" fmla="*/ 84 w 189"/>
                  <a:gd name="T83" fmla="*/ 181 h 192"/>
                  <a:gd name="T84" fmla="*/ 83 w 189"/>
                  <a:gd name="T85" fmla="*/ 177 h 192"/>
                  <a:gd name="T86" fmla="*/ 92 w 189"/>
                  <a:gd name="T87" fmla="*/ 169 h 192"/>
                  <a:gd name="T88" fmla="*/ 96 w 189"/>
                  <a:gd name="T89" fmla="*/ 158 h 192"/>
                  <a:gd name="T90" fmla="*/ 102 w 189"/>
                  <a:gd name="T91" fmla="*/ 158 h 192"/>
                  <a:gd name="T92" fmla="*/ 100 w 189"/>
                  <a:gd name="T93" fmla="*/ 149 h 192"/>
                  <a:gd name="T94" fmla="*/ 102 w 189"/>
                  <a:gd name="T95" fmla="*/ 157 h 192"/>
                  <a:gd name="T96" fmla="*/ 96 w 189"/>
                  <a:gd name="T97" fmla="*/ 158 h 192"/>
                  <a:gd name="T98" fmla="*/ 91 w 189"/>
                  <a:gd name="T99" fmla="*/ 169 h 192"/>
                  <a:gd name="T100" fmla="*/ 91 w 189"/>
                  <a:gd name="T101" fmla="*/ 165 h 192"/>
                  <a:gd name="T102" fmla="*/ 86 w 189"/>
                  <a:gd name="T103" fmla="*/ 171 h 192"/>
                  <a:gd name="T104" fmla="*/ 79 w 189"/>
                  <a:gd name="T105" fmla="*/ 173 h 192"/>
                  <a:gd name="T106" fmla="*/ 79 w 189"/>
                  <a:gd name="T107" fmla="*/ 192 h 192"/>
                  <a:gd name="T108" fmla="*/ 0 w 189"/>
                  <a:gd name="T109" fmla="*/ 190 h 192"/>
                  <a:gd name="T110" fmla="*/ 3 w 189"/>
                  <a:gd name="T111" fmla="*/ 17 h 192"/>
                  <a:gd name="T112" fmla="*/ 131 w 189"/>
                  <a:gd name="T113" fmla="*/ 157 h 192"/>
                  <a:gd name="T114" fmla="*/ 125 w 189"/>
                  <a:gd name="T115" fmla="*/ 150 h 192"/>
                  <a:gd name="T116" fmla="*/ 131 w 189"/>
                  <a:gd name="T117" fmla="*/ 145 h 192"/>
                  <a:gd name="T118" fmla="*/ 125 w 189"/>
                  <a:gd name="T119" fmla="*/ 149 h 192"/>
                  <a:gd name="T120" fmla="*/ 131 w 189"/>
                  <a:gd name="T121" fmla="*/ 157 h 1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
                  <a:gd name="T184" fmla="*/ 0 h 192"/>
                  <a:gd name="T185" fmla="*/ 189 w 189"/>
                  <a:gd name="T186" fmla="*/ 192 h 1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 h="192">
                    <a:moveTo>
                      <a:pt x="3" y="17"/>
                    </a:moveTo>
                    <a:lnTo>
                      <a:pt x="91" y="21"/>
                    </a:lnTo>
                    <a:lnTo>
                      <a:pt x="94" y="0"/>
                    </a:lnTo>
                    <a:lnTo>
                      <a:pt x="189" y="1"/>
                    </a:lnTo>
                    <a:lnTo>
                      <a:pt x="183" y="6"/>
                    </a:lnTo>
                    <a:lnTo>
                      <a:pt x="183" y="13"/>
                    </a:lnTo>
                    <a:lnTo>
                      <a:pt x="176" y="13"/>
                    </a:lnTo>
                    <a:lnTo>
                      <a:pt x="176" y="21"/>
                    </a:lnTo>
                    <a:lnTo>
                      <a:pt x="163" y="41"/>
                    </a:lnTo>
                    <a:lnTo>
                      <a:pt x="163" y="56"/>
                    </a:lnTo>
                    <a:lnTo>
                      <a:pt x="159" y="62"/>
                    </a:lnTo>
                    <a:lnTo>
                      <a:pt x="167" y="67"/>
                    </a:lnTo>
                    <a:lnTo>
                      <a:pt x="160" y="73"/>
                    </a:lnTo>
                    <a:lnTo>
                      <a:pt x="168" y="78"/>
                    </a:lnTo>
                    <a:lnTo>
                      <a:pt x="154" y="80"/>
                    </a:lnTo>
                    <a:lnTo>
                      <a:pt x="147" y="88"/>
                    </a:lnTo>
                    <a:lnTo>
                      <a:pt x="149" y="91"/>
                    </a:lnTo>
                    <a:lnTo>
                      <a:pt x="155" y="93"/>
                    </a:lnTo>
                    <a:lnTo>
                      <a:pt x="149" y="96"/>
                    </a:lnTo>
                    <a:lnTo>
                      <a:pt x="155" y="104"/>
                    </a:lnTo>
                    <a:lnTo>
                      <a:pt x="144" y="110"/>
                    </a:lnTo>
                    <a:lnTo>
                      <a:pt x="151" y="115"/>
                    </a:lnTo>
                    <a:lnTo>
                      <a:pt x="144" y="120"/>
                    </a:lnTo>
                    <a:lnTo>
                      <a:pt x="139" y="126"/>
                    </a:lnTo>
                    <a:lnTo>
                      <a:pt x="141" y="134"/>
                    </a:lnTo>
                    <a:lnTo>
                      <a:pt x="146" y="139"/>
                    </a:lnTo>
                    <a:lnTo>
                      <a:pt x="141" y="139"/>
                    </a:lnTo>
                    <a:lnTo>
                      <a:pt x="141" y="144"/>
                    </a:lnTo>
                    <a:lnTo>
                      <a:pt x="138" y="142"/>
                    </a:lnTo>
                    <a:lnTo>
                      <a:pt x="138" y="150"/>
                    </a:lnTo>
                    <a:lnTo>
                      <a:pt x="131" y="168"/>
                    </a:lnTo>
                    <a:lnTo>
                      <a:pt x="125" y="161"/>
                    </a:lnTo>
                    <a:lnTo>
                      <a:pt x="128" y="168"/>
                    </a:lnTo>
                    <a:lnTo>
                      <a:pt x="126" y="177"/>
                    </a:lnTo>
                    <a:lnTo>
                      <a:pt x="121" y="177"/>
                    </a:lnTo>
                    <a:lnTo>
                      <a:pt x="118" y="185"/>
                    </a:lnTo>
                    <a:lnTo>
                      <a:pt x="115" y="182"/>
                    </a:lnTo>
                    <a:lnTo>
                      <a:pt x="112" y="192"/>
                    </a:lnTo>
                    <a:lnTo>
                      <a:pt x="110" y="192"/>
                    </a:lnTo>
                    <a:lnTo>
                      <a:pt x="83" y="192"/>
                    </a:lnTo>
                    <a:lnTo>
                      <a:pt x="84" y="181"/>
                    </a:lnTo>
                    <a:lnTo>
                      <a:pt x="83" y="177"/>
                    </a:lnTo>
                    <a:lnTo>
                      <a:pt x="92" y="169"/>
                    </a:lnTo>
                    <a:lnTo>
                      <a:pt x="96" y="158"/>
                    </a:lnTo>
                    <a:lnTo>
                      <a:pt x="102" y="158"/>
                    </a:lnTo>
                    <a:lnTo>
                      <a:pt x="100" y="149"/>
                    </a:lnTo>
                    <a:lnTo>
                      <a:pt x="102" y="157"/>
                    </a:lnTo>
                    <a:lnTo>
                      <a:pt x="96" y="158"/>
                    </a:lnTo>
                    <a:lnTo>
                      <a:pt x="91" y="169"/>
                    </a:lnTo>
                    <a:lnTo>
                      <a:pt x="91" y="165"/>
                    </a:lnTo>
                    <a:lnTo>
                      <a:pt x="86" y="171"/>
                    </a:lnTo>
                    <a:lnTo>
                      <a:pt x="79" y="173"/>
                    </a:lnTo>
                    <a:lnTo>
                      <a:pt x="79" y="192"/>
                    </a:lnTo>
                    <a:lnTo>
                      <a:pt x="0" y="190"/>
                    </a:lnTo>
                    <a:lnTo>
                      <a:pt x="3" y="17"/>
                    </a:lnTo>
                    <a:moveTo>
                      <a:pt x="131" y="157"/>
                    </a:moveTo>
                    <a:lnTo>
                      <a:pt x="125" y="150"/>
                    </a:lnTo>
                    <a:lnTo>
                      <a:pt x="131" y="145"/>
                    </a:lnTo>
                    <a:lnTo>
                      <a:pt x="125" y="149"/>
                    </a:lnTo>
                    <a:lnTo>
                      <a:pt x="131" y="157"/>
                    </a:lnTo>
                  </a:path>
                </a:pathLst>
              </a:custGeom>
              <a:noFill/>
              <a:ln w="9525">
                <a:noFill/>
                <a:round/>
                <a:headEnd/>
                <a:tailEnd/>
              </a:ln>
            </p:spPr>
            <p:txBody>
              <a:bodyPr/>
              <a:lstStyle/>
              <a:p>
                <a:pPr algn="ctr" eaLnBrk="0" hangingPunct="0"/>
                <a:endParaRPr lang="en-US" dirty="0"/>
              </a:p>
            </p:txBody>
          </p:sp>
          <p:sp>
            <p:nvSpPr>
              <p:cNvPr id="4926" name="Freeform 112"/>
              <p:cNvSpPr>
                <a:spLocks/>
              </p:cNvSpPr>
              <p:nvPr/>
            </p:nvSpPr>
            <p:spPr bwMode="auto">
              <a:xfrm>
                <a:off x="4938" y="1021"/>
                <a:ext cx="7" cy="6"/>
              </a:xfrm>
              <a:custGeom>
                <a:avLst/>
                <a:gdLst>
                  <a:gd name="T0" fmla="*/ 0 w 7"/>
                  <a:gd name="T1" fmla="*/ 5 h 6"/>
                  <a:gd name="T2" fmla="*/ 5 w 7"/>
                  <a:gd name="T3" fmla="*/ 0 h 6"/>
                  <a:gd name="T4" fmla="*/ 7 w 7"/>
                  <a:gd name="T5" fmla="*/ 6 h 6"/>
                  <a:gd name="T6" fmla="*/ 0 w 7"/>
                  <a:gd name="T7" fmla="*/ 5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5"/>
                    </a:moveTo>
                    <a:lnTo>
                      <a:pt x="5" y="0"/>
                    </a:lnTo>
                    <a:lnTo>
                      <a:pt x="7" y="6"/>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927" name="Freeform 113"/>
              <p:cNvSpPr>
                <a:spLocks/>
              </p:cNvSpPr>
              <p:nvPr/>
            </p:nvSpPr>
            <p:spPr bwMode="auto">
              <a:xfrm>
                <a:off x="4938" y="1021"/>
                <a:ext cx="7" cy="6"/>
              </a:xfrm>
              <a:custGeom>
                <a:avLst/>
                <a:gdLst>
                  <a:gd name="T0" fmla="*/ 0 w 7"/>
                  <a:gd name="T1" fmla="*/ 5 h 6"/>
                  <a:gd name="T2" fmla="*/ 5 w 7"/>
                  <a:gd name="T3" fmla="*/ 0 h 6"/>
                  <a:gd name="T4" fmla="*/ 7 w 7"/>
                  <a:gd name="T5" fmla="*/ 6 h 6"/>
                  <a:gd name="T6" fmla="*/ 0 w 7"/>
                  <a:gd name="T7" fmla="*/ 5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5"/>
                    </a:moveTo>
                    <a:lnTo>
                      <a:pt x="5" y="0"/>
                    </a:lnTo>
                    <a:lnTo>
                      <a:pt x="7" y="6"/>
                    </a:lnTo>
                    <a:lnTo>
                      <a:pt x="0" y="5"/>
                    </a:lnTo>
                  </a:path>
                </a:pathLst>
              </a:custGeom>
              <a:noFill/>
              <a:ln w="9525">
                <a:noFill/>
                <a:round/>
                <a:headEnd/>
                <a:tailEnd/>
              </a:ln>
            </p:spPr>
            <p:txBody>
              <a:bodyPr/>
              <a:lstStyle/>
              <a:p>
                <a:pPr algn="ctr" eaLnBrk="0" hangingPunct="0"/>
                <a:endParaRPr lang="en-US" dirty="0"/>
              </a:p>
            </p:txBody>
          </p:sp>
          <p:sp>
            <p:nvSpPr>
              <p:cNvPr id="4928" name="Freeform 114"/>
              <p:cNvSpPr>
                <a:spLocks/>
              </p:cNvSpPr>
              <p:nvPr/>
            </p:nvSpPr>
            <p:spPr bwMode="auto">
              <a:xfrm>
                <a:off x="4943" y="1022"/>
                <a:ext cx="5" cy="5"/>
              </a:xfrm>
              <a:custGeom>
                <a:avLst/>
                <a:gdLst>
                  <a:gd name="T0" fmla="*/ 0 w 5"/>
                  <a:gd name="T1" fmla="*/ 0 h 5"/>
                  <a:gd name="T2" fmla="*/ 5 w 5"/>
                  <a:gd name="T3" fmla="*/ 0 h 5"/>
                  <a:gd name="T4" fmla="*/ 3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0"/>
                    </a:lnTo>
                    <a:lnTo>
                      <a:pt x="3"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929" name="Freeform 115"/>
              <p:cNvSpPr>
                <a:spLocks/>
              </p:cNvSpPr>
              <p:nvPr/>
            </p:nvSpPr>
            <p:spPr bwMode="auto">
              <a:xfrm>
                <a:off x="4943" y="1022"/>
                <a:ext cx="5" cy="5"/>
              </a:xfrm>
              <a:custGeom>
                <a:avLst/>
                <a:gdLst>
                  <a:gd name="T0" fmla="*/ 0 w 5"/>
                  <a:gd name="T1" fmla="*/ 0 h 5"/>
                  <a:gd name="T2" fmla="*/ 5 w 5"/>
                  <a:gd name="T3" fmla="*/ 0 h 5"/>
                  <a:gd name="T4" fmla="*/ 3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0"/>
                    </a:lnTo>
                    <a:lnTo>
                      <a:pt x="3" y="5"/>
                    </a:lnTo>
                    <a:lnTo>
                      <a:pt x="0" y="0"/>
                    </a:lnTo>
                  </a:path>
                </a:pathLst>
              </a:custGeom>
              <a:noFill/>
              <a:ln w="9525">
                <a:noFill/>
                <a:round/>
                <a:headEnd/>
                <a:tailEnd/>
              </a:ln>
            </p:spPr>
            <p:txBody>
              <a:bodyPr/>
              <a:lstStyle/>
              <a:p>
                <a:pPr algn="ctr" eaLnBrk="0" hangingPunct="0"/>
                <a:endParaRPr lang="en-US" dirty="0"/>
              </a:p>
            </p:txBody>
          </p:sp>
          <p:sp>
            <p:nvSpPr>
              <p:cNvPr id="4930" name="Freeform 116"/>
              <p:cNvSpPr>
                <a:spLocks/>
              </p:cNvSpPr>
              <p:nvPr/>
            </p:nvSpPr>
            <p:spPr bwMode="auto">
              <a:xfrm>
                <a:off x="3432" y="1022"/>
                <a:ext cx="244" cy="298"/>
              </a:xfrm>
              <a:custGeom>
                <a:avLst/>
                <a:gdLst>
                  <a:gd name="T0" fmla="*/ 113 w 244"/>
                  <a:gd name="T1" fmla="*/ 0 h 298"/>
                  <a:gd name="T2" fmla="*/ 141 w 244"/>
                  <a:gd name="T3" fmla="*/ 36 h 298"/>
                  <a:gd name="T4" fmla="*/ 154 w 244"/>
                  <a:gd name="T5" fmla="*/ 42 h 298"/>
                  <a:gd name="T6" fmla="*/ 181 w 244"/>
                  <a:gd name="T7" fmla="*/ 69 h 298"/>
                  <a:gd name="T8" fmla="*/ 196 w 244"/>
                  <a:gd name="T9" fmla="*/ 90 h 298"/>
                  <a:gd name="T10" fmla="*/ 207 w 244"/>
                  <a:gd name="T11" fmla="*/ 103 h 298"/>
                  <a:gd name="T12" fmla="*/ 194 w 244"/>
                  <a:gd name="T13" fmla="*/ 114 h 298"/>
                  <a:gd name="T14" fmla="*/ 181 w 244"/>
                  <a:gd name="T15" fmla="*/ 128 h 298"/>
                  <a:gd name="T16" fmla="*/ 172 w 244"/>
                  <a:gd name="T17" fmla="*/ 160 h 298"/>
                  <a:gd name="T18" fmla="*/ 188 w 244"/>
                  <a:gd name="T19" fmla="*/ 180 h 298"/>
                  <a:gd name="T20" fmla="*/ 196 w 244"/>
                  <a:gd name="T21" fmla="*/ 197 h 298"/>
                  <a:gd name="T22" fmla="*/ 199 w 244"/>
                  <a:gd name="T23" fmla="*/ 226 h 298"/>
                  <a:gd name="T24" fmla="*/ 206 w 244"/>
                  <a:gd name="T25" fmla="*/ 240 h 298"/>
                  <a:gd name="T26" fmla="*/ 222 w 244"/>
                  <a:gd name="T27" fmla="*/ 255 h 298"/>
                  <a:gd name="T28" fmla="*/ 240 w 244"/>
                  <a:gd name="T29" fmla="*/ 279 h 298"/>
                  <a:gd name="T30" fmla="*/ 244 w 244"/>
                  <a:gd name="T31" fmla="*/ 282 h 298"/>
                  <a:gd name="T32" fmla="*/ 162 w 244"/>
                  <a:gd name="T33" fmla="*/ 280 h 298"/>
                  <a:gd name="T34" fmla="*/ 58 w 244"/>
                  <a:gd name="T35" fmla="*/ 285 h 298"/>
                  <a:gd name="T36" fmla="*/ 52 w 244"/>
                  <a:gd name="T37" fmla="*/ 298 h 298"/>
                  <a:gd name="T38" fmla="*/ 42 w 244"/>
                  <a:gd name="T39" fmla="*/ 290 h 298"/>
                  <a:gd name="T40" fmla="*/ 21 w 244"/>
                  <a:gd name="T41" fmla="*/ 277 h 298"/>
                  <a:gd name="T42" fmla="*/ 16 w 244"/>
                  <a:gd name="T43" fmla="*/ 274 h 298"/>
                  <a:gd name="T44" fmla="*/ 7 w 244"/>
                  <a:gd name="T45" fmla="*/ 247 h 298"/>
                  <a:gd name="T46" fmla="*/ 3 w 244"/>
                  <a:gd name="T47" fmla="*/ 239 h 298"/>
                  <a:gd name="T48" fmla="*/ 10 w 244"/>
                  <a:gd name="T49" fmla="*/ 229 h 298"/>
                  <a:gd name="T50" fmla="*/ 7 w 244"/>
                  <a:gd name="T51" fmla="*/ 218 h 298"/>
                  <a:gd name="T52" fmla="*/ 23 w 244"/>
                  <a:gd name="T53" fmla="*/ 212 h 298"/>
                  <a:gd name="T54" fmla="*/ 23 w 244"/>
                  <a:gd name="T55" fmla="*/ 212 h 298"/>
                  <a:gd name="T56" fmla="*/ 7 w 244"/>
                  <a:gd name="T57" fmla="*/ 216 h 298"/>
                  <a:gd name="T58" fmla="*/ 18 w 244"/>
                  <a:gd name="T59" fmla="*/ 183 h 298"/>
                  <a:gd name="T60" fmla="*/ 26 w 244"/>
                  <a:gd name="T61" fmla="*/ 176 h 298"/>
                  <a:gd name="T62" fmla="*/ 31 w 244"/>
                  <a:gd name="T63" fmla="*/ 168 h 298"/>
                  <a:gd name="T64" fmla="*/ 41 w 244"/>
                  <a:gd name="T65" fmla="*/ 143 h 298"/>
                  <a:gd name="T66" fmla="*/ 45 w 244"/>
                  <a:gd name="T67" fmla="*/ 135 h 298"/>
                  <a:gd name="T68" fmla="*/ 47 w 244"/>
                  <a:gd name="T69" fmla="*/ 119 h 298"/>
                  <a:gd name="T70" fmla="*/ 49 w 244"/>
                  <a:gd name="T71" fmla="*/ 112 h 298"/>
                  <a:gd name="T72" fmla="*/ 52 w 244"/>
                  <a:gd name="T73" fmla="*/ 108 h 298"/>
                  <a:gd name="T74" fmla="*/ 54 w 244"/>
                  <a:gd name="T75" fmla="*/ 108 h 298"/>
                  <a:gd name="T76" fmla="*/ 52 w 244"/>
                  <a:gd name="T77" fmla="*/ 96 h 298"/>
                  <a:gd name="T78" fmla="*/ 52 w 244"/>
                  <a:gd name="T79" fmla="*/ 90 h 298"/>
                  <a:gd name="T80" fmla="*/ 73 w 244"/>
                  <a:gd name="T81" fmla="*/ 76 h 298"/>
                  <a:gd name="T82" fmla="*/ 70 w 244"/>
                  <a:gd name="T83" fmla="*/ 66 h 298"/>
                  <a:gd name="T84" fmla="*/ 63 w 244"/>
                  <a:gd name="T85" fmla="*/ 61 h 298"/>
                  <a:gd name="T86" fmla="*/ 68 w 244"/>
                  <a:gd name="T87" fmla="*/ 40 h 298"/>
                  <a:gd name="T88" fmla="*/ 79 w 244"/>
                  <a:gd name="T89" fmla="*/ 13 h 298"/>
                  <a:gd name="T90" fmla="*/ 87 w 244"/>
                  <a:gd name="T91" fmla="*/ 5 h 2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298"/>
                  <a:gd name="T140" fmla="*/ 244 w 244"/>
                  <a:gd name="T141" fmla="*/ 298 h 2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298">
                    <a:moveTo>
                      <a:pt x="92" y="0"/>
                    </a:moveTo>
                    <a:lnTo>
                      <a:pt x="113" y="0"/>
                    </a:lnTo>
                    <a:lnTo>
                      <a:pt x="113" y="36"/>
                    </a:lnTo>
                    <a:lnTo>
                      <a:pt x="141" y="36"/>
                    </a:lnTo>
                    <a:lnTo>
                      <a:pt x="141" y="42"/>
                    </a:lnTo>
                    <a:lnTo>
                      <a:pt x="154" y="42"/>
                    </a:lnTo>
                    <a:lnTo>
                      <a:pt x="154" y="69"/>
                    </a:lnTo>
                    <a:lnTo>
                      <a:pt x="181" y="69"/>
                    </a:lnTo>
                    <a:lnTo>
                      <a:pt x="181" y="90"/>
                    </a:lnTo>
                    <a:lnTo>
                      <a:pt x="196" y="90"/>
                    </a:lnTo>
                    <a:lnTo>
                      <a:pt x="196" y="103"/>
                    </a:lnTo>
                    <a:lnTo>
                      <a:pt x="207" y="103"/>
                    </a:lnTo>
                    <a:lnTo>
                      <a:pt x="201" y="114"/>
                    </a:lnTo>
                    <a:lnTo>
                      <a:pt x="194" y="114"/>
                    </a:lnTo>
                    <a:lnTo>
                      <a:pt x="194" y="120"/>
                    </a:lnTo>
                    <a:lnTo>
                      <a:pt x="181" y="128"/>
                    </a:lnTo>
                    <a:lnTo>
                      <a:pt x="186" y="138"/>
                    </a:lnTo>
                    <a:lnTo>
                      <a:pt x="172" y="160"/>
                    </a:lnTo>
                    <a:lnTo>
                      <a:pt x="186" y="168"/>
                    </a:lnTo>
                    <a:lnTo>
                      <a:pt x="188" y="180"/>
                    </a:lnTo>
                    <a:lnTo>
                      <a:pt x="194" y="183"/>
                    </a:lnTo>
                    <a:lnTo>
                      <a:pt x="196" y="197"/>
                    </a:lnTo>
                    <a:lnTo>
                      <a:pt x="201" y="207"/>
                    </a:lnTo>
                    <a:lnTo>
                      <a:pt x="199" y="226"/>
                    </a:lnTo>
                    <a:lnTo>
                      <a:pt x="207" y="236"/>
                    </a:lnTo>
                    <a:lnTo>
                      <a:pt x="206" y="240"/>
                    </a:lnTo>
                    <a:lnTo>
                      <a:pt x="215" y="255"/>
                    </a:lnTo>
                    <a:lnTo>
                      <a:pt x="222" y="255"/>
                    </a:lnTo>
                    <a:lnTo>
                      <a:pt x="231" y="272"/>
                    </a:lnTo>
                    <a:lnTo>
                      <a:pt x="240" y="279"/>
                    </a:lnTo>
                    <a:lnTo>
                      <a:pt x="243" y="277"/>
                    </a:lnTo>
                    <a:lnTo>
                      <a:pt x="244" y="282"/>
                    </a:lnTo>
                    <a:lnTo>
                      <a:pt x="243" y="282"/>
                    </a:lnTo>
                    <a:lnTo>
                      <a:pt x="162" y="280"/>
                    </a:lnTo>
                    <a:lnTo>
                      <a:pt x="60" y="279"/>
                    </a:lnTo>
                    <a:lnTo>
                      <a:pt x="58" y="285"/>
                    </a:lnTo>
                    <a:lnTo>
                      <a:pt x="55" y="295"/>
                    </a:lnTo>
                    <a:lnTo>
                      <a:pt x="52" y="298"/>
                    </a:lnTo>
                    <a:lnTo>
                      <a:pt x="50" y="292"/>
                    </a:lnTo>
                    <a:lnTo>
                      <a:pt x="42" y="290"/>
                    </a:lnTo>
                    <a:lnTo>
                      <a:pt x="39" y="284"/>
                    </a:lnTo>
                    <a:lnTo>
                      <a:pt x="21" y="277"/>
                    </a:lnTo>
                    <a:lnTo>
                      <a:pt x="23" y="272"/>
                    </a:lnTo>
                    <a:lnTo>
                      <a:pt x="16" y="274"/>
                    </a:lnTo>
                    <a:lnTo>
                      <a:pt x="7" y="264"/>
                    </a:lnTo>
                    <a:lnTo>
                      <a:pt x="7" y="247"/>
                    </a:lnTo>
                    <a:lnTo>
                      <a:pt x="0" y="240"/>
                    </a:lnTo>
                    <a:lnTo>
                      <a:pt x="3" y="239"/>
                    </a:lnTo>
                    <a:lnTo>
                      <a:pt x="2" y="232"/>
                    </a:lnTo>
                    <a:lnTo>
                      <a:pt x="10" y="229"/>
                    </a:lnTo>
                    <a:lnTo>
                      <a:pt x="3" y="226"/>
                    </a:lnTo>
                    <a:lnTo>
                      <a:pt x="7" y="218"/>
                    </a:lnTo>
                    <a:lnTo>
                      <a:pt x="16" y="212"/>
                    </a:lnTo>
                    <a:lnTo>
                      <a:pt x="23" y="212"/>
                    </a:lnTo>
                    <a:lnTo>
                      <a:pt x="29" y="197"/>
                    </a:lnTo>
                    <a:lnTo>
                      <a:pt x="23" y="212"/>
                    </a:lnTo>
                    <a:lnTo>
                      <a:pt x="15" y="210"/>
                    </a:lnTo>
                    <a:lnTo>
                      <a:pt x="7" y="216"/>
                    </a:lnTo>
                    <a:lnTo>
                      <a:pt x="7" y="204"/>
                    </a:lnTo>
                    <a:lnTo>
                      <a:pt x="18" y="183"/>
                    </a:lnTo>
                    <a:lnTo>
                      <a:pt x="21" y="186"/>
                    </a:lnTo>
                    <a:lnTo>
                      <a:pt x="26" y="176"/>
                    </a:lnTo>
                    <a:lnTo>
                      <a:pt x="31" y="176"/>
                    </a:lnTo>
                    <a:lnTo>
                      <a:pt x="31" y="168"/>
                    </a:lnTo>
                    <a:lnTo>
                      <a:pt x="41" y="162"/>
                    </a:lnTo>
                    <a:lnTo>
                      <a:pt x="41" y="143"/>
                    </a:lnTo>
                    <a:lnTo>
                      <a:pt x="58" y="135"/>
                    </a:lnTo>
                    <a:lnTo>
                      <a:pt x="45" y="135"/>
                    </a:lnTo>
                    <a:lnTo>
                      <a:pt x="44" y="127"/>
                    </a:lnTo>
                    <a:lnTo>
                      <a:pt x="47" y="119"/>
                    </a:lnTo>
                    <a:lnTo>
                      <a:pt x="54" y="114"/>
                    </a:lnTo>
                    <a:lnTo>
                      <a:pt x="49" y="112"/>
                    </a:lnTo>
                    <a:lnTo>
                      <a:pt x="49" y="109"/>
                    </a:lnTo>
                    <a:lnTo>
                      <a:pt x="52" y="108"/>
                    </a:lnTo>
                    <a:lnTo>
                      <a:pt x="57" y="112"/>
                    </a:lnTo>
                    <a:lnTo>
                      <a:pt x="54" y="108"/>
                    </a:lnTo>
                    <a:lnTo>
                      <a:pt x="58" y="100"/>
                    </a:lnTo>
                    <a:lnTo>
                      <a:pt x="52" y="96"/>
                    </a:lnTo>
                    <a:lnTo>
                      <a:pt x="58" y="92"/>
                    </a:lnTo>
                    <a:lnTo>
                      <a:pt x="52" y="90"/>
                    </a:lnTo>
                    <a:lnTo>
                      <a:pt x="52" y="87"/>
                    </a:lnTo>
                    <a:lnTo>
                      <a:pt x="73" y="76"/>
                    </a:lnTo>
                    <a:lnTo>
                      <a:pt x="65" y="72"/>
                    </a:lnTo>
                    <a:lnTo>
                      <a:pt x="70" y="66"/>
                    </a:lnTo>
                    <a:lnTo>
                      <a:pt x="70" y="63"/>
                    </a:lnTo>
                    <a:lnTo>
                      <a:pt x="63" y="61"/>
                    </a:lnTo>
                    <a:lnTo>
                      <a:pt x="66" y="55"/>
                    </a:lnTo>
                    <a:lnTo>
                      <a:pt x="68" y="40"/>
                    </a:lnTo>
                    <a:lnTo>
                      <a:pt x="81" y="20"/>
                    </a:lnTo>
                    <a:lnTo>
                      <a:pt x="79" y="13"/>
                    </a:lnTo>
                    <a:lnTo>
                      <a:pt x="87" y="12"/>
                    </a:lnTo>
                    <a:lnTo>
                      <a:pt x="87" y="5"/>
                    </a:lnTo>
                    <a:lnTo>
                      <a:pt x="92" y="0"/>
                    </a:lnTo>
                    <a:close/>
                  </a:path>
                </a:pathLst>
              </a:custGeom>
              <a:solidFill>
                <a:srgbClr val="FEE0C2"/>
              </a:solidFill>
              <a:ln w="9525">
                <a:noFill/>
                <a:round/>
                <a:headEnd/>
                <a:tailEnd/>
              </a:ln>
            </p:spPr>
            <p:txBody>
              <a:bodyPr/>
              <a:lstStyle/>
              <a:p>
                <a:pPr algn="ctr" eaLnBrk="0" hangingPunct="0"/>
                <a:endParaRPr lang="en-US" dirty="0"/>
              </a:p>
            </p:txBody>
          </p:sp>
          <p:sp>
            <p:nvSpPr>
              <p:cNvPr id="4931" name="Freeform 117"/>
              <p:cNvSpPr>
                <a:spLocks/>
              </p:cNvSpPr>
              <p:nvPr/>
            </p:nvSpPr>
            <p:spPr bwMode="auto">
              <a:xfrm>
                <a:off x="3432" y="1022"/>
                <a:ext cx="244" cy="298"/>
              </a:xfrm>
              <a:custGeom>
                <a:avLst/>
                <a:gdLst>
                  <a:gd name="T0" fmla="*/ 113 w 244"/>
                  <a:gd name="T1" fmla="*/ 0 h 298"/>
                  <a:gd name="T2" fmla="*/ 141 w 244"/>
                  <a:gd name="T3" fmla="*/ 36 h 298"/>
                  <a:gd name="T4" fmla="*/ 154 w 244"/>
                  <a:gd name="T5" fmla="*/ 42 h 298"/>
                  <a:gd name="T6" fmla="*/ 181 w 244"/>
                  <a:gd name="T7" fmla="*/ 69 h 298"/>
                  <a:gd name="T8" fmla="*/ 196 w 244"/>
                  <a:gd name="T9" fmla="*/ 90 h 298"/>
                  <a:gd name="T10" fmla="*/ 207 w 244"/>
                  <a:gd name="T11" fmla="*/ 103 h 298"/>
                  <a:gd name="T12" fmla="*/ 194 w 244"/>
                  <a:gd name="T13" fmla="*/ 114 h 298"/>
                  <a:gd name="T14" fmla="*/ 181 w 244"/>
                  <a:gd name="T15" fmla="*/ 128 h 298"/>
                  <a:gd name="T16" fmla="*/ 172 w 244"/>
                  <a:gd name="T17" fmla="*/ 160 h 298"/>
                  <a:gd name="T18" fmla="*/ 188 w 244"/>
                  <a:gd name="T19" fmla="*/ 180 h 298"/>
                  <a:gd name="T20" fmla="*/ 196 w 244"/>
                  <a:gd name="T21" fmla="*/ 197 h 298"/>
                  <a:gd name="T22" fmla="*/ 199 w 244"/>
                  <a:gd name="T23" fmla="*/ 226 h 298"/>
                  <a:gd name="T24" fmla="*/ 206 w 244"/>
                  <a:gd name="T25" fmla="*/ 240 h 298"/>
                  <a:gd name="T26" fmla="*/ 222 w 244"/>
                  <a:gd name="T27" fmla="*/ 255 h 298"/>
                  <a:gd name="T28" fmla="*/ 240 w 244"/>
                  <a:gd name="T29" fmla="*/ 279 h 298"/>
                  <a:gd name="T30" fmla="*/ 244 w 244"/>
                  <a:gd name="T31" fmla="*/ 282 h 298"/>
                  <a:gd name="T32" fmla="*/ 162 w 244"/>
                  <a:gd name="T33" fmla="*/ 280 h 298"/>
                  <a:gd name="T34" fmla="*/ 58 w 244"/>
                  <a:gd name="T35" fmla="*/ 285 h 298"/>
                  <a:gd name="T36" fmla="*/ 52 w 244"/>
                  <a:gd name="T37" fmla="*/ 298 h 298"/>
                  <a:gd name="T38" fmla="*/ 42 w 244"/>
                  <a:gd name="T39" fmla="*/ 290 h 298"/>
                  <a:gd name="T40" fmla="*/ 21 w 244"/>
                  <a:gd name="T41" fmla="*/ 277 h 298"/>
                  <a:gd name="T42" fmla="*/ 16 w 244"/>
                  <a:gd name="T43" fmla="*/ 274 h 298"/>
                  <a:gd name="T44" fmla="*/ 7 w 244"/>
                  <a:gd name="T45" fmla="*/ 247 h 298"/>
                  <a:gd name="T46" fmla="*/ 3 w 244"/>
                  <a:gd name="T47" fmla="*/ 239 h 298"/>
                  <a:gd name="T48" fmla="*/ 10 w 244"/>
                  <a:gd name="T49" fmla="*/ 229 h 298"/>
                  <a:gd name="T50" fmla="*/ 7 w 244"/>
                  <a:gd name="T51" fmla="*/ 218 h 298"/>
                  <a:gd name="T52" fmla="*/ 23 w 244"/>
                  <a:gd name="T53" fmla="*/ 212 h 298"/>
                  <a:gd name="T54" fmla="*/ 23 w 244"/>
                  <a:gd name="T55" fmla="*/ 212 h 298"/>
                  <a:gd name="T56" fmla="*/ 7 w 244"/>
                  <a:gd name="T57" fmla="*/ 216 h 298"/>
                  <a:gd name="T58" fmla="*/ 18 w 244"/>
                  <a:gd name="T59" fmla="*/ 183 h 298"/>
                  <a:gd name="T60" fmla="*/ 26 w 244"/>
                  <a:gd name="T61" fmla="*/ 176 h 298"/>
                  <a:gd name="T62" fmla="*/ 31 w 244"/>
                  <a:gd name="T63" fmla="*/ 168 h 298"/>
                  <a:gd name="T64" fmla="*/ 41 w 244"/>
                  <a:gd name="T65" fmla="*/ 143 h 298"/>
                  <a:gd name="T66" fmla="*/ 45 w 244"/>
                  <a:gd name="T67" fmla="*/ 135 h 298"/>
                  <a:gd name="T68" fmla="*/ 47 w 244"/>
                  <a:gd name="T69" fmla="*/ 119 h 298"/>
                  <a:gd name="T70" fmla="*/ 49 w 244"/>
                  <a:gd name="T71" fmla="*/ 112 h 298"/>
                  <a:gd name="T72" fmla="*/ 52 w 244"/>
                  <a:gd name="T73" fmla="*/ 108 h 298"/>
                  <a:gd name="T74" fmla="*/ 54 w 244"/>
                  <a:gd name="T75" fmla="*/ 108 h 298"/>
                  <a:gd name="T76" fmla="*/ 52 w 244"/>
                  <a:gd name="T77" fmla="*/ 96 h 298"/>
                  <a:gd name="T78" fmla="*/ 52 w 244"/>
                  <a:gd name="T79" fmla="*/ 90 h 298"/>
                  <a:gd name="T80" fmla="*/ 73 w 244"/>
                  <a:gd name="T81" fmla="*/ 76 h 298"/>
                  <a:gd name="T82" fmla="*/ 70 w 244"/>
                  <a:gd name="T83" fmla="*/ 66 h 298"/>
                  <a:gd name="T84" fmla="*/ 63 w 244"/>
                  <a:gd name="T85" fmla="*/ 61 h 298"/>
                  <a:gd name="T86" fmla="*/ 68 w 244"/>
                  <a:gd name="T87" fmla="*/ 40 h 298"/>
                  <a:gd name="T88" fmla="*/ 79 w 244"/>
                  <a:gd name="T89" fmla="*/ 13 h 298"/>
                  <a:gd name="T90" fmla="*/ 87 w 244"/>
                  <a:gd name="T91" fmla="*/ 5 h 2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298"/>
                  <a:gd name="T140" fmla="*/ 244 w 244"/>
                  <a:gd name="T141" fmla="*/ 298 h 2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298">
                    <a:moveTo>
                      <a:pt x="92" y="0"/>
                    </a:moveTo>
                    <a:lnTo>
                      <a:pt x="113" y="0"/>
                    </a:lnTo>
                    <a:lnTo>
                      <a:pt x="113" y="36"/>
                    </a:lnTo>
                    <a:lnTo>
                      <a:pt x="141" y="36"/>
                    </a:lnTo>
                    <a:lnTo>
                      <a:pt x="141" y="42"/>
                    </a:lnTo>
                    <a:lnTo>
                      <a:pt x="154" y="42"/>
                    </a:lnTo>
                    <a:lnTo>
                      <a:pt x="154" y="69"/>
                    </a:lnTo>
                    <a:lnTo>
                      <a:pt x="181" y="69"/>
                    </a:lnTo>
                    <a:lnTo>
                      <a:pt x="181" y="90"/>
                    </a:lnTo>
                    <a:lnTo>
                      <a:pt x="196" y="90"/>
                    </a:lnTo>
                    <a:lnTo>
                      <a:pt x="196" y="103"/>
                    </a:lnTo>
                    <a:lnTo>
                      <a:pt x="207" y="103"/>
                    </a:lnTo>
                    <a:lnTo>
                      <a:pt x="201" y="114"/>
                    </a:lnTo>
                    <a:lnTo>
                      <a:pt x="194" y="114"/>
                    </a:lnTo>
                    <a:lnTo>
                      <a:pt x="194" y="120"/>
                    </a:lnTo>
                    <a:lnTo>
                      <a:pt x="181" y="128"/>
                    </a:lnTo>
                    <a:lnTo>
                      <a:pt x="186" y="138"/>
                    </a:lnTo>
                    <a:lnTo>
                      <a:pt x="172" y="160"/>
                    </a:lnTo>
                    <a:lnTo>
                      <a:pt x="186" y="168"/>
                    </a:lnTo>
                    <a:lnTo>
                      <a:pt x="188" y="180"/>
                    </a:lnTo>
                    <a:lnTo>
                      <a:pt x="194" y="183"/>
                    </a:lnTo>
                    <a:lnTo>
                      <a:pt x="196" y="197"/>
                    </a:lnTo>
                    <a:lnTo>
                      <a:pt x="201" y="207"/>
                    </a:lnTo>
                    <a:lnTo>
                      <a:pt x="199" y="226"/>
                    </a:lnTo>
                    <a:lnTo>
                      <a:pt x="207" y="236"/>
                    </a:lnTo>
                    <a:lnTo>
                      <a:pt x="206" y="240"/>
                    </a:lnTo>
                    <a:lnTo>
                      <a:pt x="215" y="255"/>
                    </a:lnTo>
                    <a:lnTo>
                      <a:pt x="222" y="255"/>
                    </a:lnTo>
                    <a:lnTo>
                      <a:pt x="231" y="272"/>
                    </a:lnTo>
                    <a:lnTo>
                      <a:pt x="240" y="279"/>
                    </a:lnTo>
                    <a:lnTo>
                      <a:pt x="243" y="277"/>
                    </a:lnTo>
                    <a:lnTo>
                      <a:pt x="244" y="282"/>
                    </a:lnTo>
                    <a:lnTo>
                      <a:pt x="243" y="282"/>
                    </a:lnTo>
                    <a:lnTo>
                      <a:pt x="162" y="280"/>
                    </a:lnTo>
                    <a:lnTo>
                      <a:pt x="60" y="279"/>
                    </a:lnTo>
                    <a:lnTo>
                      <a:pt x="58" y="285"/>
                    </a:lnTo>
                    <a:lnTo>
                      <a:pt x="55" y="295"/>
                    </a:lnTo>
                    <a:lnTo>
                      <a:pt x="52" y="298"/>
                    </a:lnTo>
                    <a:lnTo>
                      <a:pt x="50" y="292"/>
                    </a:lnTo>
                    <a:lnTo>
                      <a:pt x="42" y="290"/>
                    </a:lnTo>
                    <a:lnTo>
                      <a:pt x="39" y="284"/>
                    </a:lnTo>
                    <a:lnTo>
                      <a:pt x="21" y="277"/>
                    </a:lnTo>
                    <a:lnTo>
                      <a:pt x="23" y="272"/>
                    </a:lnTo>
                    <a:lnTo>
                      <a:pt x="16" y="274"/>
                    </a:lnTo>
                    <a:lnTo>
                      <a:pt x="7" y="264"/>
                    </a:lnTo>
                    <a:lnTo>
                      <a:pt x="7" y="247"/>
                    </a:lnTo>
                    <a:lnTo>
                      <a:pt x="0" y="240"/>
                    </a:lnTo>
                    <a:lnTo>
                      <a:pt x="3" y="239"/>
                    </a:lnTo>
                    <a:lnTo>
                      <a:pt x="2" y="232"/>
                    </a:lnTo>
                    <a:lnTo>
                      <a:pt x="10" y="229"/>
                    </a:lnTo>
                    <a:lnTo>
                      <a:pt x="3" y="226"/>
                    </a:lnTo>
                    <a:lnTo>
                      <a:pt x="7" y="218"/>
                    </a:lnTo>
                    <a:lnTo>
                      <a:pt x="16" y="212"/>
                    </a:lnTo>
                    <a:lnTo>
                      <a:pt x="23" y="212"/>
                    </a:lnTo>
                    <a:lnTo>
                      <a:pt x="29" y="197"/>
                    </a:lnTo>
                    <a:lnTo>
                      <a:pt x="23" y="212"/>
                    </a:lnTo>
                    <a:lnTo>
                      <a:pt x="15" y="210"/>
                    </a:lnTo>
                    <a:lnTo>
                      <a:pt x="7" y="216"/>
                    </a:lnTo>
                    <a:lnTo>
                      <a:pt x="7" y="204"/>
                    </a:lnTo>
                    <a:lnTo>
                      <a:pt x="18" y="183"/>
                    </a:lnTo>
                    <a:lnTo>
                      <a:pt x="21" y="186"/>
                    </a:lnTo>
                    <a:lnTo>
                      <a:pt x="26" y="176"/>
                    </a:lnTo>
                    <a:lnTo>
                      <a:pt x="31" y="176"/>
                    </a:lnTo>
                    <a:lnTo>
                      <a:pt x="31" y="168"/>
                    </a:lnTo>
                    <a:lnTo>
                      <a:pt x="41" y="162"/>
                    </a:lnTo>
                    <a:lnTo>
                      <a:pt x="41" y="143"/>
                    </a:lnTo>
                    <a:lnTo>
                      <a:pt x="58" y="135"/>
                    </a:lnTo>
                    <a:lnTo>
                      <a:pt x="45" y="135"/>
                    </a:lnTo>
                    <a:lnTo>
                      <a:pt x="44" y="127"/>
                    </a:lnTo>
                    <a:lnTo>
                      <a:pt x="47" y="119"/>
                    </a:lnTo>
                    <a:lnTo>
                      <a:pt x="54" y="114"/>
                    </a:lnTo>
                    <a:lnTo>
                      <a:pt x="49" y="112"/>
                    </a:lnTo>
                    <a:lnTo>
                      <a:pt x="49" y="109"/>
                    </a:lnTo>
                    <a:lnTo>
                      <a:pt x="52" y="108"/>
                    </a:lnTo>
                    <a:lnTo>
                      <a:pt x="57" y="112"/>
                    </a:lnTo>
                    <a:lnTo>
                      <a:pt x="54" y="108"/>
                    </a:lnTo>
                    <a:lnTo>
                      <a:pt x="58" y="100"/>
                    </a:lnTo>
                    <a:lnTo>
                      <a:pt x="52" y="96"/>
                    </a:lnTo>
                    <a:lnTo>
                      <a:pt x="58" y="92"/>
                    </a:lnTo>
                    <a:lnTo>
                      <a:pt x="52" y="90"/>
                    </a:lnTo>
                    <a:lnTo>
                      <a:pt x="52" y="87"/>
                    </a:lnTo>
                    <a:lnTo>
                      <a:pt x="73" y="76"/>
                    </a:lnTo>
                    <a:lnTo>
                      <a:pt x="65" y="72"/>
                    </a:lnTo>
                    <a:lnTo>
                      <a:pt x="70" y="66"/>
                    </a:lnTo>
                    <a:lnTo>
                      <a:pt x="70" y="63"/>
                    </a:lnTo>
                    <a:lnTo>
                      <a:pt x="63" y="61"/>
                    </a:lnTo>
                    <a:lnTo>
                      <a:pt x="66" y="55"/>
                    </a:lnTo>
                    <a:lnTo>
                      <a:pt x="68" y="40"/>
                    </a:lnTo>
                    <a:lnTo>
                      <a:pt x="81" y="20"/>
                    </a:lnTo>
                    <a:lnTo>
                      <a:pt x="79" y="13"/>
                    </a:lnTo>
                    <a:lnTo>
                      <a:pt x="87" y="12"/>
                    </a:lnTo>
                    <a:lnTo>
                      <a:pt x="87" y="5"/>
                    </a:lnTo>
                    <a:lnTo>
                      <a:pt x="92" y="0"/>
                    </a:lnTo>
                  </a:path>
                </a:pathLst>
              </a:custGeom>
              <a:noFill/>
              <a:ln w="9525">
                <a:noFill/>
                <a:round/>
                <a:headEnd/>
                <a:tailEnd/>
              </a:ln>
            </p:spPr>
            <p:txBody>
              <a:bodyPr/>
              <a:lstStyle/>
              <a:p>
                <a:pPr algn="ctr" eaLnBrk="0" hangingPunct="0"/>
                <a:endParaRPr lang="en-US" dirty="0"/>
              </a:p>
            </p:txBody>
          </p:sp>
          <p:sp>
            <p:nvSpPr>
              <p:cNvPr id="4932" name="Freeform 118"/>
              <p:cNvSpPr>
                <a:spLocks/>
              </p:cNvSpPr>
              <p:nvPr/>
            </p:nvSpPr>
            <p:spPr bwMode="auto">
              <a:xfrm>
                <a:off x="4935" y="1022"/>
                <a:ext cx="10" cy="10"/>
              </a:xfrm>
              <a:custGeom>
                <a:avLst/>
                <a:gdLst>
                  <a:gd name="T0" fmla="*/ 3 w 10"/>
                  <a:gd name="T1" fmla="*/ 7 h 10"/>
                  <a:gd name="T2" fmla="*/ 0 w 10"/>
                  <a:gd name="T3" fmla="*/ 4 h 10"/>
                  <a:gd name="T4" fmla="*/ 3 w 10"/>
                  <a:gd name="T5" fmla="*/ 0 h 10"/>
                  <a:gd name="T6" fmla="*/ 3 w 10"/>
                  <a:gd name="T7" fmla="*/ 4 h 10"/>
                  <a:gd name="T8" fmla="*/ 10 w 10"/>
                  <a:gd name="T9" fmla="*/ 5 h 10"/>
                  <a:gd name="T10" fmla="*/ 8 w 10"/>
                  <a:gd name="T11" fmla="*/ 10 h 10"/>
                  <a:gd name="T12" fmla="*/ 6 w 10"/>
                  <a:gd name="T13" fmla="*/ 5 h 10"/>
                  <a:gd name="T14" fmla="*/ 3 w 10"/>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3" y="7"/>
                    </a:moveTo>
                    <a:lnTo>
                      <a:pt x="0" y="4"/>
                    </a:lnTo>
                    <a:lnTo>
                      <a:pt x="3" y="0"/>
                    </a:lnTo>
                    <a:lnTo>
                      <a:pt x="3" y="4"/>
                    </a:lnTo>
                    <a:lnTo>
                      <a:pt x="10" y="5"/>
                    </a:lnTo>
                    <a:lnTo>
                      <a:pt x="8" y="10"/>
                    </a:lnTo>
                    <a:lnTo>
                      <a:pt x="6" y="5"/>
                    </a:lnTo>
                    <a:lnTo>
                      <a:pt x="3" y="7"/>
                    </a:lnTo>
                    <a:close/>
                  </a:path>
                </a:pathLst>
              </a:custGeom>
              <a:solidFill>
                <a:srgbClr val="FEE0C2"/>
              </a:solidFill>
              <a:ln w="9525">
                <a:noFill/>
                <a:round/>
                <a:headEnd/>
                <a:tailEnd/>
              </a:ln>
            </p:spPr>
            <p:txBody>
              <a:bodyPr/>
              <a:lstStyle/>
              <a:p>
                <a:pPr algn="ctr" eaLnBrk="0" hangingPunct="0"/>
                <a:endParaRPr lang="en-US" dirty="0"/>
              </a:p>
            </p:txBody>
          </p:sp>
          <p:sp>
            <p:nvSpPr>
              <p:cNvPr id="4933" name="Freeform 119"/>
              <p:cNvSpPr>
                <a:spLocks/>
              </p:cNvSpPr>
              <p:nvPr/>
            </p:nvSpPr>
            <p:spPr bwMode="auto">
              <a:xfrm>
                <a:off x="4935" y="1022"/>
                <a:ext cx="10" cy="10"/>
              </a:xfrm>
              <a:custGeom>
                <a:avLst/>
                <a:gdLst>
                  <a:gd name="T0" fmla="*/ 3 w 10"/>
                  <a:gd name="T1" fmla="*/ 7 h 10"/>
                  <a:gd name="T2" fmla="*/ 0 w 10"/>
                  <a:gd name="T3" fmla="*/ 4 h 10"/>
                  <a:gd name="T4" fmla="*/ 3 w 10"/>
                  <a:gd name="T5" fmla="*/ 0 h 10"/>
                  <a:gd name="T6" fmla="*/ 3 w 10"/>
                  <a:gd name="T7" fmla="*/ 4 h 10"/>
                  <a:gd name="T8" fmla="*/ 10 w 10"/>
                  <a:gd name="T9" fmla="*/ 5 h 10"/>
                  <a:gd name="T10" fmla="*/ 8 w 10"/>
                  <a:gd name="T11" fmla="*/ 10 h 10"/>
                  <a:gd name="T12" fmla="*/ 6 w 10"/>
                  <a:gd name="T13" fmla="*/ 5 h 10"/>
                  <a:gd name="T14" fmla="*/ 3 w 10"/>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3" y="7"/>
                    </a:moveTo>
                    <a:lnTo>
                      <a:pt x="0" y="4"/>
                    </a:lnTo>
                    <a:lnTo>
                      <a:pt x="3" y="0"/>
                    </a:lnTo>
                    <a:lnTo>
                      <a:pt x="3" y="4"/>
                    </a:lnTo>
                    <a:lnTo>
                      <a:pt x="10" y="5"/>
                    </a:lnTo>
                    <a:lnTo>
                      <a:pt x="8" y="10"/>
                    </a:lnTo>
                    <a:lnTo>
                      <a:pt x="6" y="5"/>
                    </a:lnTo>
                    <a:lnTo>
                      <a:pt x="3" y="7"/>
                    </a:lnTo>
                  </a:path>
                </a:pathLst>
              </a:custGeom>
              <a:noFill/>
              <a:ln w="9525">
                <a:noFill/>
                <a:round/>
                <a:headEnd/>
                <a:tailEnd/>
              </a:ln>
            </p:spPr>
            <p:txBody>
              <a:bodyPr/>
              <a:lstStyle/>
              <a:p>
                <a:pPr algn="ctr" eaLnBrk="0" hangingPunct="0"/>
                <a:endParaRPr lang="en-US" dirty="0"/>
              </a:p>
            </p:txBody>
          </p:sp>
          <p:sp>
            <p:nvSpPr>
              <p:cNvPr id="4934" name="Freeform 120"/>
              <p:cNvSpPr>
                <a:spLocks/>
              </p:cNvSpPr>
              <p:nvPr/>
            </p:nvSpPr>
            <p:spPr bwMode="auto">
              <a:xfrm>
                <a:off x="4710" y="1024"/>
                <a:ext cx="246" cy="190"/>
              </a:xfrm>
              <a:custGeom>
                <a:avLst/>
                <a:gdLst>
                  <a:gd name="T0" fmla="*/ 133 w 246"/>
                  <a:gd name="T1" fmla="*/ 150 h 190"/>
                  <a:gd name="T2" fmla="*/ 130 w 246"/>
                  <a:gd name="T3" fmla="*/ 158 h 190"/>
                  <a:gd name="T4" fmla="*/ 141 w 246"/>
                  <a:gd name="T5" fmla="*/ 171 h 190"/>
                  <a:gd name="T6" fmla="*/ 144 w 246"/>
                  <a:gd name="T7" fmla="*/ 142 h 190"/>
                  <a:gd name="T8" fmla="*/ 146 w 246"/>
                  <a:gd name="T9" fmla="*/ 157 h 190"/>
                  <a:gd name="T10" fmla="*/ 154 w 246"/>
                  <a:gd name="T11" fmla="*/ 173 h 190"/>
                  <a:gd name="T12" fmla="*/ 2 w 246"/>
                  <a:gd name="T13" fmla="*/ 190 h 190"/>
                  <a:gd name="T14" fmla="*/ 104 w 246"/>
                  <a:gd name="T15" fmla="*/ 38 h 190"/>
                  <a:gd name="T16" fmla="*/ 115 w 246"/>
                  <a:gd name="T17" fmla="*/ 26 h 190"/>
                  <a:gd name="T18" fmla="*/ 128 w 246"/>
                  <a:gd name="T19" fmla="*/ 16 h 190"/>
                  <a:gd name="T20" fmla="*/ 154 w 246"/>
                  <a:gd name="T21" fmla="*/ 16 h 190"/>
                  <a:gd name="T22" fmla="*/ 165 w 246"/>
                  <a:gd name="T23" fmla="*/ 3 h 190"/>
                  <a:gd name="T24" fmla="*/ 168 w 246"/>
                  <a:gd name="T25" fmla="*/ 3 h 190"/>
                  <a:gd name="T26" fmla="*/ 180 w 246"/>
                  <a:gd name="T27" fmla="*/ 0 h 190"/>
                  <a:gd name="T28" fmla="*/ 176 w 246"/>
                  <a:gd name="T29" fmla="*/ 11 h 190"/>
                  <a:gd name="T30" fmla="*/ 186 w 246"/>
                  <a:gd name="T31" fmla="*/ 16 h 190"/>
                  <a:gd name="T32" fmla="*/ 206 w 246"/>
                  <a:gd name="T33" fmla="*/ 34 h 190"/>
                  <a:gd name="T34" fmla="*/ 207 w 246"/>
                  <a:gd name="T35" fmla="*/ 34 h 190"/>
                  <a:gd name="T36" fmla="*/ 222 w 246"/>
                  <a:gd name="T37" fmla="*/ 43 h 190"/>
                  <a:gd name="T38" fmla="*/ 228 w 246"/>
                  <a:gd name="T39" fmla="*/ 45 h 190"/>
                  <a:gd name="T40" fmla="*/ 233 w 246"/>
                  <a:gd name="T41" fmla="*/ 42 h 190"/>
                  <a:gd name="T42" fmla="*/ 227 w 246"/>
                  <a:gd name="T43" fmla="*/ 22 h 190"/>
                  <a:gd name="T44" fmla="*/ 217 w 246"/>
                  <a:gd name="T45" fmla="*/ 11 h 190"/>
                  <a:gd name="T46" fmla="*/ 246 w 246"/>
                  <a:gd name="T47" fmla="*/ 64 h 190"/>
                  <a:gd name="T48" fmla="*/ 243 w 246"/>
                  <a:gd name="T49" fmla="*/ 78 h 190"/>
                  <a:gd name="T50" fmla="*/ 240 w 246"/>
                  <a:gd name="T51" fmla="*/ 80 h 190"/>
                  <a:gd name="T52" fmla="*/ 243 w 246"/>
                  <a:gd name="T53" fmla="*/ 86 h 190"/>
                  <a:gd name="T54" fmla="*/ 225 w 246"/>
                  <a:gd name="T55" fmla="*/ 90 h 190"/>
                  <a:gd name="T56" fmla="*/ 228 w 246"/>
                  <a:gd name="T57" fmla="*/ 83 h 190"/>
                  <a:gd name="T58" fmla="*/ 235 w 246"/>
                  <a:gd name="T59" fmla="*/ 75 h 190"/>
                  <a:gd name="T60" fmla="*/ 233 w 246"/>
                  <a:gd name="T61" fmla="*/ 70 h 190"/>
                  <a:gd name="T62" fmla="*/ 230 w 246"/>
                  <a:gd name="T63" fmla="*/ 69 h 190"/>
                  <a:gd name="T64" fmla="*/ 227 w 246"/>
                  <a:gd name="T65" fmla="*/ 72 h 190"/>
                  <a:gd name="T66" fmla="*/ 227 w 246"/>
                  <a:gd name="T67" fmla="*/ 72 h 190"/>
                  <a:gd name="T68" fmla="*/ 212 w 246"/>
                  <a:gd name="T69" fmla="*/ 77 h 190"/>
                  <a:gd name="T70" fmla="*/ 217 w 246"/>
                  <a:gd name="T71" fmla="*/ 77 h 190"/>
                  <a:gd name="T72" fmla="*/ 207 w 246"/>
                  <a:gd name="T73" fmla="*/ 78 h 190"/>
                  <a:gd name="T74" fmla="*/ 193 w 246"/>
                  <a:gd name="T75" fmla="*/ 82 h 190"/>
                  <a:gd name="T76" fmla="*/ 191 w 246"/>
                  <a:gd name="T77" fmla="*/ 69 h 190"/>
                  <a:gd name="T78" fmla="*/ 178 w 246"/>
                  <a:gd name="T79" fmla="*/ 69 h 190"/>
                  <a:gd name="T80" fmla="*/ 180 w 246"/>
                  <a:gd name="T81" fmla="*/ 80 h 190"/>
                  <a:gd name="T82" fmla="*/ 157 w 246"/>
                  <a:gd name="T83" fmla="*/ 86 h 190"/>
                  <a:gd name="T84" fmla="*/ 152 w 246"/>
                  <a:gd name="T85" fmla="*/ 80 h 190"/>
                  <a:gd name="T86" fmla="*/ 157 w 246"/>
                  <a:gd name="T87" fmla="*/ 88 h 190"/>
                  <a:gd name="T88" fmla="*/ 170 w 246"/>
                  <a:gd name="T89" fmla="*/ 94 h 190"/>
                  <a:gd name="T90" fmla="*/ 175 w 246"/>
                  <a:gd name="T91" fmla="*/ 125 h 1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6"/>
                  <a:gd name="T139" fmla="*/ 0 h 190"/>
                  <a:gd name="T140" fmla="*/ 246 w 246"/>
                  <a:gd name="T141" fmla="*/ 190 h 1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6" h="190">
                    <a:moveTo>
                      <a:pt x="141" y="141"/>
                    </a:moveTo>
                    <a:lnTo>
                      <a:pt x="141" y="144"/>
                    </a:lnTo>
                    <a:lnTo>
                      <a:pt x="133" y="150"/>
                    </a:lnTo>
                    <a:lnTo>
                      <a:pt x="126" y="146"/>
                    </a:lnTo>
                    <a:lnTo>
                      <a:pt x="133" y="152"/>
                    </a:lnTo>
                    <a:lnTo>
                      <a:pt x="130" y="158"/>
                    </a:lnTo>
                    <a:lnTo>
                      <a:pt x="134" y="154"/>
                    </a:lnTo>
                    <a:lnTo>
                      <a:pt x="141" y="158"/>
                    </a:lnTo>
                    <a:lnTo>
                      <a:pt x="141" y="171"/>
                    </a:lnTo>
                    <a:lnTo>
                      <a:pt x="143" y="158"/>
                    </a:lnTo>
                    <a:lnTo>
                      <a:pt x="138" y="149"/>
                    </a:lnTo>
                    <a:lnTo>
                      <a:pt x="144" y="142"/>
                    </a:lnTo>
                    <a:lnTo>
                      <a:pt x="144" y="149"/>
                    </a:lnTo>
                    <a:lnTo>
                      <a:pt x="149" y="157"/>
                    </a:lnTo>
                    <a:lnTo>
                      <a:pt x="146" y="157"/>
                    </a:lnTo>
                    <a:lnTo>
                      <a:pt x="160" y="165"/>
                    </a:lnTo>
                    <a:lnTo>
                      <a:pt x="159" y="173"/>
                    </a:lnTo>
                    <a:lnTo>
                      <a:pt x="154" y="173"/>
                    </a:lnTo>
                    <a:lnTo>
                      <a:pt x="154" y="179"/>
                    </a:lnTo>
                    <a:lnTo>
                      <a:pt x="149" y="186"/>
                    </a:lnTo>
                    <a:lnTo>
                      <a:pt x="2" y="190"/>
                    </a:lnTo>
                    <a:lnTo>
                      <a:pt x="0" y="150"/>
                    </a:lnTo>
                    <a:lnTo>
                      <a:pt x="97" y="50"/>
                    </a:lnTo>
                    <a:lnTo>
                      <a:pt x="104" y="38"/>
                    </a:lnTo>
                    <a:lnTo>
                      <a:pt x="109" y="40"/>
                    </a:lnTo>
                    <a:lnTo>
                      <a:pt x="115" y="32"/>
                    </a:lnTo>
                    <a:lnTo>
                      <a:pt x="115" y="26"/>
                    </a:lnTo>
                    <a:lnTo>
                      <a:pt x="118" y="27"/>
                    </a:lnTo>
                    <a:lnTo>
                      <a:pt x="126" y="22"/>
                    </a:lnTo>
                    <a:lnTo>
                      <a:pt x="128" y="16"/>
                    </a:lnTo>
                    <a:lnTo>
                      <a:pt x="138" y="10"/>
                    </a:lnTo>
                    <a:lnTo>
                      <a:pt x="152" y="10"/>
                    </a:lnTo>
                    <a:lnTo>
                      <a:pt x="154" y="16"/>
                    </a:lnTo>
                    <a:lnTo>
                      <a:pt x="159" y="16"/>
                    </a:lnTo>
                    <a:lnTo>
                      <a:pt x="157" y="11"/>
                    </a:lnTo>
                    <a:lnTo>
                      <a:pt x="165" y="3"/>
                    </a:lnTo>
                    <a:lnTo>
                      <a:pt x="168" y="6"/>
                    </a:lnTo>
                    <a:lnTo>
                      <a:pt x="173" y="5"/>
                    </a:lnTo>
                    <a:lnTo>
                      <a:pt x="168" y="3"/>
                    </a:lnTo>
                    <a:lnTo>
                      <a:pt x="173" y="0"/>
                    </a:lnTo>
                    <a:lnTo>
                      <a:pt x="176" y="3"/>
                    </a:lnTo>
                    <a:lnTo>
                      <a:pt x="180" y="0"/>
                    </a:lnTo>
                    <a:lnTo>
                      <a:pt x="178" y="5"/>
                    </a:lnTo>
                    <a:lnTo>
                      <a:pt x="181" y="8"/>
                    </a:lnTo>
                    <a:lnTo>
                      <a:pt x="176" y="11"/>
                    </a:lnTo>
                    <a:lnTo>
                      <a:pt x="180" y="16"/>
                    </a:lnTo>
                    <a:lnTo>
                      <a:pt x="188" y="10"/>
                    </a:lnTo>
                    <a:lnTo>
                      <a:pt x="186" y="16"/>
                    </a:lnTo>
                    <a:lnTo>
                      <a:pt x="193" y="22"/>
                    </a:lnTo>
                    <a:lnTo>
                      <a:pt x="202" y="19"/>
                    </a:lnTo>
                    <a:lnTo>
                      <a:pt x="206" y="34"/>
                    </a:lnTo>
                    <a:lnTo>
                      <a:pt x="193" y="29"/>
                    </a:lnTo>
                    <a:lnTo>
                      <a:pt x="202" y="35"/>
                    </a:lnTo>
                    <a:lnTo>
                      <a:pt x="207" y="34"/>
                    </a:lnTo>
                    <a:lnTo>
                      <a:pt x="209" y="40"/>
                    </a:lnTo>
                    <a:lnTo>
                      <a:pt x="212" y="35"/>
                    </a:lnTo>
                    <a:lnTo>
                      <a:pt x="222" y="43"/>
                    </a:lnTo>
                    <a:lnTo>
                      <a:pt x="222" y="37"/>
                    </a:lnTo>
                    <a:lnTo>
                      <a:pt x="231" y="40"/>
                    </a:lnTo>
                    <a:lnTo>
                      <a:pt x="228" y="45"/>
                    </a:lnTo>
                    <a:lnTo>
                      <a:pt x="231" y="51"/>
                    </a:lnTo>
                    <a:lnTo>
                      <a:pt x="230" y="45"/>
                    </a:lnTo>
                    <a:lnTo>
                      <a:pt x="233" y="42"/>
                    </a:lnTo>
                    <a:lnTo>
                      <a:pt x="228" y="38"/>
                    </a:lnTo>
                    <a:lnTo>
                      <a:pt x="223" y="26"/>
                    </a:lnTo>
                    <a:lnTo>
                      <a:pt x="227" y="22"/>
                    </a:lnTo>
                    <a:lnTo>
                      <a:pt x="223" y="18"/>
                    </a:lnTo>
                    <a:lnTo>
                      <a:pt x="217" y="19"/>
                    </a:lnTo>
                    <a:lnTo>
                      <a:pt x="217" y="11"/>
                    </a:lnTo>
                    <a:lnTo>
                      <a:pt x="240" y="29"/>
                    </a:lnTo>
                    <a:lnTo>
                      <a:pt x="236" y="37"/>
                    </a:lnTo>
                    <a:lnTo>
                      <a:pt x="246" y="64"/>
                    </a:lnTo>
                    <a:lnTo>
                      <a:pt x="241" y="67"/>
                    </a:lnTo>
                    <a:lnTo>
                      <a:pt x="243" y="69"/>
                    </a:lnTo>
                    <a:lnTo>
                      <a:pt x="243" y="78"/>
                    </a:lnTo>
                    <a:lnTo>
                      <a:pt x="241" y="82"/>
                    </a:lnTo>
                    <a:lnTo>
                      <a:pt x="236" y="77"/>
                    </a:lnTo>
                    <a:lnTo>
                      <a:pt x="240" y="80"/>
                    </a:lnTo>
                    <a:lnTo>
                      <a:pt x="236" y="83"/>
                    </a:lnTo>
                    <a:lnTo>
                      <a:pt x="240" y="82"/>
                    </a:lnTo>
                    <a:lnTo>
                      <a:pt x="243" y="86"/>
                    </a:lnTo>
                    <a:lnTo>
                      <a:pt x="241" y="90"/>
                    </a:lnTo>
                    <a:lnTo>
                      <a:pt x="235" y="86"/>
                    </a:lnTo>
                    <a:lnTo>
                      <a:pt x="225" y="90"/>
                    </a:lnTo>
                    <a:lnTo>
                      <a:pt x="223" y="82"/>
                    </a:lnTo>
                    <a:lnTo>
                      <a:pt x="230" y="80"/>
                    </a:lnTo>
                    <a:lnTo>
                      <a:pt x="228" y="83"/>
                    </a:lnTo>
                    <a:lnTo>
                      <a:pt x="233" y="86"/>
                    </a:lnTo>
                    <a:lnTo>
                      <a:pt x="228" y="83"/>
                    </a:lnTo>
                    <a:lnTo>
                      <a:pt x="235" y="75"/>
                    </a:lnTo>
                    <a:lnTo>
                      <a:pt x="243" y="77"/>
                    </a:lnTo>
                    <a:lnTo>
                      <a:pt x="233" y="77"/>
                    </a:lnTo>
                    <a:lnTo>
                      <a:pt x="233" y="70"/>
                    </a:lnTo>
                    <a:lnTo>
                      <a:pt x="227" y="82"/>
                    </a:lnTo>
                    <a:lnTo>
                      <a:pt x="225" y="75"/>
                    </a:lnTo>
                    <a:lnTo>
                      <a:pt x="230" y="69"/>
                    </a:lnTo>
                    <a:lnTo>
                      <a:pt x="227" y="74"/>
                    </a:lnTo>
                    <a:lnTo>
                      <a:pt x="228" y="67"/>
                    </a:lnTo>
                    <a:lnTo>
                      <a:pt x="227" y="72"/>
                    </a:lnTo>
                    <a:lnTo>
                      <a:pt x="217" y="62"/>
                    </a:lnTo>
                    <a:lnTo>
                      <a:pt x="217" y="70"/>
                    </a:lnTo>
                    <a:lnTo>
                      <a:pt x="227" y="72"/>
                    </a:lnTo>
                    <a:lnTo>
                      <a:pt x="220" y="82"/>
                    </a:lnTo>
                    <a:lnTo>
                      <a:pt x="222" y="83"/>
                    </a:lnTo>
                    <a:lnTo>
                      <a:pt x="212" y="77"/>
                    </a:lnTo>
                    <a:lnTo>
                      <a:pt x="217" y="78"/>
                    </a:lnTo>
                    <a:lnTo>
                      <a:pt x="219" y="75"/>
                    </a:lnTo>
                    <a:lnTo>
                      <a:pt x="217" y="77"/>
                    </a:lnTo>
                    <a:lnTo>
                      <a:pt x="212" y="75"/>
                    </a:lnTo>
                    <a:lnTo>
                      <a:pt x="206" y="83"/>
                    </a:lnTo>
                    <a:lnTo>
                      <a:pt x="207" y="78"/>
                    </a:lnTo>
                    <a:lnTo>
                      <a:pt x="204" y="80"/>
                    </a:lnTo>
                    <a:lnTo>
                      <a:pt x="202" y="93"/>
                    </a:lnTo>
                    <a:lnTo>
                      <a:pt x="193" y="82"/>
                    </a:lnTo>
                    <a:lnTo>
                      <a:pt x="196" y="80"/>
                    </a:lnTo>
                    <a:lnTo>
                      <a:pt x="193" y="78"/>
                    </a:lnTo>
                    <a:lnTo>
                      <a:pt x="191" y="69"/>
                    </a:lnTo>
                    <a:lnTo>
                      <a:pt x="191" y="82"/>
                    </a:lnTo>
                    <a:lnTo>
                      <a:pt x="181" y="77"/>
                    </a:lnTo>
                    <a:lnTo>
                      <a:pt x="178" y="69"/>
                    </a:lnTo>
                    <a:lnTo>
                      <a:pt x="168" y="70"/>
                    </a:lnTo>
                    <a:lnTo>
                      <a:pt x="178" y="74"/>
                    </a:lnTo>
                    <a:lnTo>
                      <a:pt x="180" y="80"/>
                    </a:lnTo>
                    <a:lnTo>
                      <a:pt x="183" y="80"/>
                    </a:lnTo>
                    <a:lnTo>
                      <a:pt x="170" y="90"/>
                    </a:lnTo>
                    <a:lnTo>
                      <a:pt x="157" y="86"/>
                    </a:lnTo>
                    <a:lnTo>
                      <a:pt x="154" y="77"/>
                    </a:lnTo>
                    <a:lnTo>
                      <a:pt x="139" y="78"/>
                    </a:lnTo>
                    <a:lnTo>
                      <a:pt x="152" y="80"/>
                    </a:lnTo>
                    <a:lnTo>
                      <a:pt x="151" y="90"/>
                    </a:lnTo>
                    <a:lnTo>
                      <a:pt x="154" y="86"/>
                    </a:lnTo>
                    <a:lnTo>
                      <a:pt x="157" y="88"/>
                    </a:lnTo>
                    <a:lnTo>
                      <a:pt x="157" y="96"/>
                    </a:lnTo>
                    <a:lnTo>
                      <a:pt x="160" y="91"/>
                    </a:lnTo>
                    <a:lnTo>
                      <a:pt x="170" y="94"/>
                    </a:lnTo>
                    <a:lnTo>
                      <a:pt x="170" y="101"/>
                    </a:lnTo>
                    <a:lnTo>
                      <a:pt x="176" y="106"/>
                    </a:lnTo>
                    <a:lnTo>
                      <a:pt x="175" y="125"/>
                    </a:lnTo>
                    <a:lnTo>
                      <a:pt x="157" y="123"/>
                    </a:lnTo>
                    <a:lnTo>
                      <a:pt x="141" y="141"/>
                    </a:lnTo>
                    <a:close/>
                  </a:path>
                </a:pathLst>
              </a:custGeom>
              <a:solidFill>
                <a:srgbClr val="FEE0C2"/>
              </a:solidFill>
              <a:ln w="9525">
                <a:noFill/>
                <a:round/>
                <a:headEnd/>
                <a:tailEnd/>
              </a:ln>
            </p:spPr>
            <p:txBody>
              <a:bodyPr/>
              <a:lstStyle/>
              <a:p>
                <a:pPr algn="ctr" eaLnBrk="0" hangingPunct="0"/>
                <a:endParaRPr lang="en-US" dirty="0"/>
              </a:p>
            </p:txBody>
          </p:sp>
          <p:sp>
            <p:nvSpPr>
              <p:cNvPr id="4935" name="Freeform 121"/>
              <p:cNvSpPr>
                <a:spLocks/>
              </p:cNvSpPr>
              <p:nvPr/>
            </p:nvSpPr>
            <p:spPr bwMode="auto">
              <a:xfrm>
                <a:off x="4710" y="1024"/>
                <a:ext cx="246" cy="190"/>
              </a:xfrm>
              <a:custGeom>
                <a:avLst/>
                <a:gdLst>
                  <a:gd name="T0" fmla="*/ 133 w 246"/>
                  <a:gd name="T1" fmla="*/ 150 h 190"/>
                  <a:gd name="T2" fmla="*/ 130 w 246"/>
                  <a:gd name="T3" fmla="*/ 158 h 190"/>
                  <a:gd name="T4" fmla="*/ 141 w 246"/>
                  <a:gd name="T5" fmla="*/ 171 h 190"/>
                  <a:gd name="T6" fmla="*/ 144 w 246"/>
                  <a:gd name="T7" fmla="*/ 142 h 190"/>
                  <a:gd name="T8" fmla="*/ 146 w 246"/>
                  <a:gd name="T9" fmla="*/ 157 h 190"/>
                  <a:gd name="T10" fmla="*/ 154 w 246"/>
                  <a:gd name="T11" fmla="*/ 173 h 190"/>
                  <a:gd name="T12" fmla="*/ 2 w 246"/>
                  <a:gd name="T13" fmla="*/ 190 h 190"/>
                  <a:gd name="T14" fmla="*/ 104 w 246"/>
                  <a:gd name="T15" fmla="*/ 38 h 190"/>
                  <a:gd name="T16" fmla="*/ 115 w 246"/>
                  <a:gd name="T17" fmla="*/ 26 h 190"/>
                  <a:gd name="T18" fmla="*/ 128 w 246"/>
                  <a:gd name="T19" fmla="*/ 16 h 190"/>
                  <a:gd name="T20" fmla="*/ 154 w 246"/>
                  <a:gd name="T21" fmla="*/ 16 h 190"/>
                  <a:gd name="T22" fmla="*/ 165 w 246"/>
                  <a:gd name="T23" fmla="*/ 3 h 190"/>
                  <a:gd name="T24" fmla="*/ 168 w 246"/>
                  <a:gd name="T25" fmla="*/ 3 h 190"/>
                  <a:gd name="T26" fmla="*/ 180 w 246"/>
                  <a:gd name="T27" fmla="*/ 0 h 190"/>
                  <a:gd name="T28" fmla="*/ 176 w 246"/>
                  <a:gd name="T29" fmla="*/ 11 h 190"/>
                  <a:gd name="T30" fmla="*/ 186 w 246"/>
                  <a:gd name="T31" fmla="*/ 16 h 190"/>
                  <a:gd name="T32" fmla="*/ 206 w 246"/>
                  <a:gd name="T33" fmla="*/ 34 h 190"/>
                  <a:gd name="T34" fmla="*/ 207 w 246"/>
                  <a:gd name="T35" fmla="*/ 34 h 190"/>
                  <a:gd name="T36" fmla="*/ 222 w 246"/>
                  <a:gd name="T37" fmla="*/ 43 h 190"/>
                  <a:gd name="T38" fmla="*/ 228 w 246"/>
                  <a:gd name="T39" fmla="*/ 45 h 190"/>
                  <a:gd name="T40" fmla="*/ 233 w 246"/>
                  <a:gd name="T41" fmla="*/ 42 h 190"/>
                  <a:gd name="T42" fmla="*/ 227 w 246"/>
                  <a:gd name="T43" fmla="*/ 22 h 190"/>
                  <a:gd name="T44" fmla="*/ 217 w 246"/>
                  <a:gd name="T45" fmla="*/ 11 h 190"/>
                  <a:gd name="T46" fmla="*/ 246 w 246"/>
                  <a:gd name="T47" fmla="*/ 64 h 190"/>
                  <a:gd name="T48" fmla="*/ 243 w 246"/>
                  <a:gd name="T49" fmla="*/ 78 h 190"/>
                  <a:gd name="T50" fmla="*/ 240 w 246"/>
                  <a:gd name="T51" fmla="*/ 80 h 190"/>
                  <a:gd name="T52" fmla="*/ 243 w 246"/>
                  <a:gd name="T53" fmla="*/ 86 h 190"/>
                  <a:gd name="T54" fmla="*/ 225 w 246"/>
                  <a:gd name="T55" fmla="*/ 90 h 190"/>
                  <a:gd name="T56" fmla="*/ 228 w 246"/>
                  <a:gd name="T57" fmla="*/ 83 h 190"/>
                  <a:gd name="T58" fmla="*/ 235 w 246"/>
                  <a:gd name="T59" fmla="*/ 75 h 190"/>
                  <a:gd name="T60" fmla="*/ 233 w 246"/>
                  <a:gd name="T61" fmla="*/ 70 h 190"/>
                  <a:gd name="T62" fmla="*/ 230 w 246"/>
                  <a:gd name="T63" fmla="*/ 69 h 190"/>
                  <a:gd name="T64" fmla="*/ 227 w 246"/>
                  <a:gd name="T65" fmla="*/ 72 h 190"/>
                  <a:gd name="T66" fmla="*/ 227 w 246"/>
                  <a:gd name="T67" fmla="*/ 72 h 190"/>
                  <a:gd name="T68" fmla="*/ 212 w 246"/>
                  <a:gd name="T69" fmla="*/ 77 h 190"/>
                  <a:gd name="T70" fmla="*/ 217 w 246"/>
                  <a:gd name="T71" fmla="*/ 77 h 190"/>
                  <a:gd name="T72" fmla="*/ 207 w 246"/>
                  <a:gd name="T73" fmla="*/ 78 h 190"/>
                  <a:gd name="T74" fmla="*/ 193 w 246"/>
                  <a:gd name="T75" fmla="*/ 82 h 190"/>
                  <a:gd name="T76" fmla="*/ 191 w 246"/>
                  <a:gd name="T77" fmla="*/ 69 h 190"/>
                  <a:gd name="T78" fmla="*/ 178 w 246"/>
                  <a:gd name="T79" fmla="*/ 69 h 190"/>
                  <a:gd name="T80" fmla="*/ 180 w 246"/>
                  <a:gd name="T81" fmla="*/ 80 h 190"/>
                  <a:gd name="T82" fmla="*/ 157 w 246"/>
                  <a:gd name="T83" fmla="*/ 86 h 190"/>
                  <a:gd name="T84" fmla="*/ 152 w 246"/>
                  <a:gd name="T85" fmla="*/ 80 h 190"/>
                  <a:gd name="T86" fmla="*/ 157 w 246"/>
                  <a:gd name="T87" fmla="*/ 88 h 190"/>
                  <a:gd name="T88" fmla="*/ 170 w 246"/>
                  <a:gd name="T89" fmla="*/ 94 h 190"/>
                  <a:gd name="T90" fmla="*/ 175 w 246"/>
                  <a:gd name="T91" fmla="*/ 125 h 1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6"/>
                  <a:gd name="T139" fmla="*/ 0 h 190"/>
                  <a:gd name="T140" fmla="*/ 246 w 246"/>
                  <a:gd name="T141" fmla="*/ 190 h 1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6" h="190">
                    <a:moveTo>
                      <a:pt x="141" y="141"/>
                    </a:moveTo>
                    <a:lnTo>
                      <a:pt x="141" y="144"/>
                    </a:lnTo>
                    <a:lnTo>
                      <a:pt x="133" y="150"/>
                    </a:lnTo>
                    <a:lnTo>
                      <a:pt x="126" y="146"/>
                    </a:lnTo>
                    <a:lnTo>
                      <a:pt x="133" y="152"/>
                    </a:lnTo>
                    <a:lnTo>
                      <a:pt x="130" y="158"/>
                    </a:lnTo>
                    <a:lnTo>
                      <a:pt x="134" y="154"/>
                    </a:lnTo>
                    <a:lnTo>
                      <a:pt x="141" y="158"/>
                    </a:lnTo>
                    <a:lnTo>
                      <a:pt x="141" y="171"/>
                    </a:lnTo>
                    <a:lnTo>
                      <a:pt x="143" y="158"/>
                    </a:lnTo>
                    <a:lnTo>
                      <a:pt x="138" y="149"/>
                    </a:lnTo>
                    <a:lnTo>
                      <a:pt x="144" y="142"/>
                    </a:lnTo>
                    <a:lnTo>
                      <a:pt x="144" y="149"/>
                    </a:lnTo>
                    <a:lnTo>
                      <a:pt x="149" y="157"/>
                    </a:lnTo>
                    <a:lnTo>
                      <a:pt x="146" y="157"/>
                    </a:lnTo>
                    <a:lnTo>
                      <a:pt x="160" y="165"/>
                    </a:lnTo>
                    <a:lnTo>
                      <a:pt x="159" y="173"/>
                    </a:lnTo>
                    <a:lnTo>
                      <a:pt x="154" y="173"/>
                    </a:lnTo>
                    <a:lnTo>
                      <a:pt x="154" y="179"/>
                    </a:lnTo>
                    <a:lnTo>
                      <a:pt x="149" y="186"/>
                    </a:lnTo>
                    <a:lnTo>
                      <a:pt x="2" y="190"/>
                    </a:lnTo>
                    <a:lnTo>
                      <a:pt x="0" y="150"/>
                    </a:lnTo>
                    <a:lnTo>
                      <a:pt x="97" y="50"/>
                    </a:lnTo>
                    <a:lnTo>
                      <a:pt x="104" y="38"/>
                    </a:lnTo>
                    <a:lnTo>
                      <a:pt x="109" y="40"/>
                    </a:lnTo>
                    <a:lnTo>
                      <a:pt x="115" y="32"/>
                    </a:lnTo>
                    <a:lnTo>
                      <a:pt x="115" y="26"/>
                    </a:lnTo>
                    <a:lnTo>
                      <a:pt x="118" y="27"/>
                    </a:lnTo>
                    <a:lnTo>
                      <a:pt x="126" y="22"/>
                    </a:lnTo>
                    <a:lnTo>
                      <a:pt x="128" y="16"/>
                    </a:lnTo>
                    <a:lnTo>
                      <a:pt x="138" y="10"/>
                    </a:lnTo>
                    <a:lnTo>
                      <a:pt x="152" y="10"/>
                    </a:lnTo>
                    <a:lnTo>
                      <a:pt x="154" y="16"/>
                    </a:lnTo>
                    <a:lnTo>
                      <a:pt x="159" y="16"/>
                    </a:lnTo>
                    <a:lnTo>
                      <a:pt x="157" y="11"/>
                    </a:lnTo>
                    <a:lnTo>
                      <a:pt x="165" y="3"/>
                    </a:lnTo>
                    <a:lnTo>
                      <a:pt x="168" y="6"/>
                    </a:lnTo>
                    <a:lnTo>
                      <a:pt x="173" y="5"/>
                    </a:lnTo>
                    <a:lnTo>
                      <a:pt x="168" y="3"/>
                    </a:lnTo>
                    <a:lnTo>
                      <a:pt x="173" y="0"/>
                    </a:lnTo>
                    <a:lnTo>
                      <a:pt x="176" y="3"/>
                    </a:lnTo>
                    <a:lnTo>
                      <a:pt x="180" y="0"/>
                    </a:lnTo>
                    <a:lnTo>
                      <a:pt x="178" y="5"/>
                    </a:lnTo>
                    <a:lnTo>
                      <a:pt x="181" y="8"/>
                    </a:lnTo>
                    <a:lnTo>
                      <a:pt x="176" y="11"/>
                    </a:lnTo>
                    <a:lnTo>
                      <a:pt x="180" y="16"/>
                    </a:lnTo>
                    <a:lnTo>
                      <a:pt x="188" y="10"/>
                    </a:lnTo>
                    <a:lnTo>
                      <a:pt x="186" y="16"/>
                    </a:lnTo>
                    <a:lnTo>
                      <a:pt x="193" y="22"/>
                    </a:lnTo>
                    <a:lnTo>
                      <a:pt x="202" y="19"/>
                    </a:lnTo>
                    <a:lnTo>
                      <a:pt x="206" y="34"/>
                    </a:lnTo>
                    <a:lnTo>
                      <a:pt x="193" y="29"/>
                    </a:lnTo>
                    <a:lnTo>
                      <a:pt x="202" y="35"/>
                    </a:lnTo>
                    <a:lnTo>
                      <a:pt x="207" y="34"/>
                    </a:lnTo>
                    <a:lnTo>
                      <a:pt x="209" y="40"/>
                    </a:lnTo>
                    <a:lnTo>
                      <a:pt x="212" y="35"/>
                    </a:lnTo>
                    <a:lnTo>
                      <a:pt x="222" y="43"/>
                    </a:lnTo>
                    <a:lnTo>
                      <a:pt x="222" y="37"/>
                    </a:lnTo>
                    <a:lnTo>
                      <a:pt x="231" y="40"/>
                    </a:lnTo>
                    <a:lnTo>
                      <a:pt x="228" y="45"/>
                    </a:lnTo>
                    <a:lnTo>
                      <a:pt x="231" y="51"/>
                    </a:lnTo>
                    <a:lnTo>
                      <a:pt x="230" y="45"/>
                    </a:lnTo>
                    <a:lnTo>
                      <a:pt x="233" y="42"/>
                    </a:lnTo>
                    <a:lnTo>
                      <a:pt x="228" y="38"/>
                    </a:lnTo>
                    <a:lnTo>
                      <a:pt x="223" y="26"/>
                    </a:lnTo>
                    <a:lnTo>
                      <a:pt x="227" y="22"/>
                    </a:lnTo>
                    <a:lnTo>
                      <a:pt x="223" y="18"/>
                    </a:lnTo>
                    <a:lnTo>
                      <a:pt x="217" y="19"/>
                    </a:lnTo>
                    <a:lnTo>
                      <a:pt x="217" y="11"/>
                    </a:lnTo>
                    <a:lnTo>
                      <a:pt x="240" y="29"/>
                    </a:lnTo>
                    <a:lnTo>
                      <a:pt x="236" y="37"/>
                    </a:lnTo>
                    <a:lnTo>
                      <a:pt x="246" y="64"/>
                    </a:lnTo>
                    <a:lnTo>
                      <a:pt x="241" y="67"/>
                    </a:lnTo>
                    <a:lnTo>
                      <a:pt x="243" y="69"/>
                    </a:lnTo>
                    <a:lnTo>
                      <a:pt x="243" y="78"/>
                    </a:lnTo>
                    <a:lnTo>
                      <a:pt x="241" y="82"/>
                    </a:lnTo>
                    <a:lnTo>
                      <a:pt x="236" y="77"/>
                    </a:lnTo>
                    <a:lnTo>
                      <a:pt x="240" y="80"/>
                    </a:lnTo>
                    <a:lnTo>
                      <a:pt x="236" y="83"/>
                    </a:lnTo>
                    <a:lnTo>
                      <a:pt x="240" y="82"/>
                    </a:lnTo>
                    <a:lnTo>
                      <a:pt x="243" y="86"/>
                    </a:lnTo>
                    <a:lnTo>
                      <a:pt x="241" y="90"/>
                    </a:lnTo>
                    <a:lnTo>
                      <a:pt x="235" y="86"/>
                    </a:lnTo>
                    <a:lnTo>
                      <a:pt x="225" y="90"/>
                    </a:lnTo>
                    <a:lnTo>
                      <a:pt x="223" y="82"/>
                    </a:lnTo>
                    <a:lnTo>
                      <a:pt x="230" y="80"/>
                    </a:lnTo>
                    <a:lnTo>
                      <a:pt x="228" y="83"/>
                    </a:lnTo>
                    <a:lnTo>
                      <a:pt x="233" y="86"/>
                    </a:lnTo>
                    <a:lnTo>
                      <a:pt x="228" y="83"/>
                    </a:lnTo>
                    <a:lnTo>
                      <a:pt x="235" y="75"/>
                    </a:lnTo>
                    <a:lnTo>
                      <a:pt x="243" y="77"/>
                    </a:lnTo>
                    <a:lnTo>
                      <a:pt x="233" y="77"/>
                    </a:lnTo>
                    <a:lnTo>
                      <a:pt x="233" y="70"/>
                    </a:lnTo>
                    <a:lnTo>
                      <a:pt x="227" y="82"/>
                    </a:lnTo>
                    <a:lnTo>
                      <a:pt x="225" y="75"/>
                    </a:lnTo>
                    <a:lnTo>
                      <a:pt x="230" y="69"/>
                    </a:lnTo>
                    <a:lnTo>
                      <a:pt x="227" y="74"/>
                    </a:lnTo>
                    <a:lnTo>
                      <a:pt x="228" y="67"/>
                    </a:lnTo>
                    <a:lnTo>
                      <a:pt x="227" y="72"/>
                    </a:lnTo>
                    <a:lnTo>
                      <a:pt x="217" y="62"/>
                    </a:lnTo>
                    <a:lnTo>
                      <a:pt x="217" y="70"/>
                    </a:lnTo>
                    <a:lnTo>
                      <a:pt x="227" y="72"/>
                    </a:lnTo>
                    <a:lnTo>
                      <a:pt x="220" y="82"/>
                    </a:lnTo>
                    <a:lnTo>
                      <a:pt x="222" y="83"/>
                    </a:lnTo>
                    <a:lnTo>
                      <a:pt x="212" y="77"/>
                    </a:lnTo>
                    <a:lnTo>
                      <a:pt x="217" y="78"/>
                    </a:lnTo>
                    <a:lnTo>
                      <a:pt x="219" y="75"/>
                    </a:lnTo>
                    <a:lnTo>
                      <a:pt x="217" y="77"/>
                    </a:lnTo>
                    <a:lnTo>
                      <a:pt x="212" y="75"/>
                    </a:lnTo>
                    <a:lnTo>
                      <a:pt x="206" y="83"/>
                    </a:lnTo>
                    <a:lnTo>
                      <a:pt x="207" y="78"/>
                    </a:lnTo>
                    <a:lnTo>
                      <a:pt x="204" y="80"/>
                    </a:lnTo>
                    <a:lnTo>
                      <a:pt x="202" y="93"/>
                    </a:lnTo>
                    <a:lnTo>
                      <a:pt x="193" y="82"/>
                    </a:lnTo>
                    <a:lnTo>
                      <a:pt x="196" y="80"/>
                    </a:lnTo>
                    <a:lnTo>
                      <a:pt x="193" y="78"/>
                    </a:lnTo>
                    <a:lnTo>
                      <a:pt x="191" y="69"/>
                    </a:lnTo>
                    <a:lnTo>
                      <a:pt x="191" y="82"/>
                    </a:lnTo>
                    <a:lnTo>
                      <a:pt x="181" y="77"/>
                    </a:lnTo>
                    <a:lnTo>
                      <a:pt x="178" y="69"/>
                    </a:lnTo>
                    <a:lnTo>
                      <a:pt x="168" y="70"/>
                    </a:lnTo>
                    <a:lnTo>
                      <a:pt x="178" y="74"/>
                    </a:lnTo>
                    <a:lnTo>
                      <a:pt x="180" y="80"/>
                    </a:lnTo>
                    <a:lnTo>
                      <a:pt x="183" y="80"/>
                    </a:lnTo>
                    <a:lnTo>
                      <a:pt x="170" y="90"/>
                    </a:lnTo>
                    <a:lnTo>
                      <a:pt x="157" y="86"/>
                    </a:lnTo>
                    <a:lnTo>
                      <a:pt x="154" y="77"/>
                    </a:lnTo>
                    <a:lnTo>
                      <a:pt x="139" y="78"/>
                    </a:lnTo>
                    <a:lnTo>
                      <a:pt x="152" y="80"/>
                    </a:lnTo>
                    <a:lnTo>
                      <a:pt x="151" y="90"/>
                    </a:lnTo>
                    <a:lnTo>
                      <a:pt x="154" y="86"/>
                    </a:lnTo>
                    <a:lnTo>
                      <a:pt x="157" y="88"/>
                    </a:lnTo>
                    <a:lnTo>
                      <a:pt x="157" y="96"/>
                    </a:lnTo>
                    <a:lnTo>
                      <a:pt x="160" y="91"/>
                    </a:lnTo>
                    <a:lnTo>
                      <a:pt x="170" y="94"/>
                    </a:lnTo>
                    <a:lnTo>
                      <a:pt x="170" y="101"/>
                    </a:lnTo>
                    <a:lnTo>
                      <a:pt x="176" y="106"/>
                    </a:lnTo>
                    <a:lnTo>
                      <a:pt x="175" y="125"/>
                    </a:lnTo>
                    <a:lnTo>
                      <a:pt x="157" y="123"/>
                    </a:lnTo>
                    <a:lnTo>
                      <a:pt x="141" y="141"/>
                    </a:lnTo>
                  </a:path>
                </a:pathLst>
              </a:custGeom>
              <a:noFill/>
              <a:ln w="9525">
                <a:noFill/>
                <a:round/>
                <a:headEnd/>
                <a:tailEnd/>
              </a:ln>
            </p:spPr>
            <p:txBody>
              <a:bodyPr/>
              <a:lstStyle/>
              <a:p>
                <a:pPr algn="ctr" eaLnBrk="0" hangingPunct="0"/>
                <a:endParaRPr lang="en-US" dirty="0"/>
              </a:p>
            </p:txBody>
          </p:sp>
          <p:sp>
            <p:nvSpPr>
              <p:cNvPr id="4936" name="Freeform 122"/>
              <p:cNvSpPr>
                <a:spLocks/>
              </p:cNvSpPr>
              <p:nvPr/>
            </p:nvSpPr>
            <p:spPr bwMode="auto">
              <a:xfrm>
                <a:off x="4403" y="1026"/>
                <a:ext cx="142" cy="361"/>
              </a:xfrm>
              <a:custGeom>
                <a:avLst/>
                <a:gdLst>
                  <a:gd name="T0" fmla="*/ 43 w 142"/>
                  <a:gd name="T1" fmla="*/ 0 h 361"/>
                  <a:gd name="T2" fmla="*/ 137 w 142"/>
                  <a:gd name="T3" fmla="*/ 4 h 361"/>
                  <a:gd name="T4" fmla="*/ 139 w 142"/>
                  <a:gd name="T5" fmla="*/ 214 h 361"/>
                  <a:gd name="T6" fmla="*/ 142 w 142"/>
                  <a:gd name="T7" fmla="*/ 220 h 361"/>
                  <a:gd name="T8" fmla="*/ 141 w 142"/>
                  <a:gd name="T9" fmla="*/ 230 h 361"/>
                  <a:gd name="T10" fmla="*/ 115 w 142"/>
                  <a:gd name="T11" fmla="*/ 243 h 361"/>
                  <a:gd name="T12" fmla="*/ 108 w 142"/>
                  <a:gd name="T13" fmla="*/ 254 h 361"/>
                  <a:gd name="T14" fmla="*/ 108 w 142"/>
                  <a:gd name="T15" fmla="*/ 267 h 361"/>
                  <a:gd name="T16" fmla="*/ 94 w 142"/>
                  <a:gd name="T17" fmla="*/ 275 h 361"/>
                  <a:gd name="T18" fmla="*/ 95 w 142"/>
                  <a:gd name="T19" fmla="*/ 291 h 361"/>
                  <a:gd name="T20" fmla="*/ 110 w 142"/>
                  <a:gd name="T21" fmla="*/ 299 h 361"/>
                  <a:gd name="T22" fmla="*/ 111 w 142"/>
                  <a:gd name="T23" fmla="*/ 307 h 361"/>
                  <a:gd name="T24" fmla="*/ 107 w 142"/>
                  <a:gd name="T25" fmla="*/ 315 h 361"/>
                  <a:gd name="T26" fmla="*/ 100 w 142"/>
                  <a:gd name="T27" fmla="*/ 313 h 361"/>
                  <a:gd name="T28" fmla="*/ 92 w 142"/>
                  <a:gd name="T29" fmla="*/ 318 h 361"/>
                  <a:gd name="T30" fmla="*/ 94 w 142"/>
                  <a:gd name="T31" fmla="*/ 329 h 361"/>
                  <a:gd name="T32" fmla="*/ 87 w 142"/>
                  <a:gd name="T33" fmla="*/ 332 h 361"/>
                  <a:gd name="T34" fmla="*/ 89 w 142"/>
                  <a:gd name="T35" fmla="*/ 342 h 361"/>
                  <a:gd name="T36" fmla="*/ 79 w 142"/>
                  <a:gd name="T37" fmla="*/ 348 h 361"/>
                  <a:gd name="T38" fmla="*/ 76 w 142"/>
                  <a:gd name="T39" fmla="*/ 347 h 361"/>
                  <a:gd name="T40" fmla="*/ 76 w 142"/>
                  <a:gd name="T41" fmla="*/ 352 h 361"/>
                  <a:gd name="T42" fmla="*/ 71 w 142"/>
                  <a:gd name="T43" fmla="*/ 350 h 361"/>
                  <a:gd name="T44" fmla="*/ 66 w 142"/>
                  <a:gd name="T45" fmla="*/ 361 h 361"/>
                  <a:gd name="T46" fmla="*/ 58 w 142"/>
                  <a:gd name="T47" fmla="*/ 360 h 361"/>
                  <a:gd name="T48" fmla="*/ 45 w 142"/>
                  <a:gd name="T49" fmla="*/ 358 h 361"/>
                  <a:gd name="T50" fmla="*/ 27 w 142"/>
                  <a:gd name="T51" fmla="*/ 347 h 361"/>
                  <a:gd name="T52" fmla="*/ 19 w 142"/>
                  <a:gd name="T53" fmla="*/ 336 h 361"/>
                  <a:gd name="T54" fmla="*/ 19 w 142"/>
                  <a:gd name="T55" fmla="*/ 331 h 361"/>
                  <a:gd name="T56" fmla="*/ 13 w 142"/>
                  <a:gd name="T57" fmla="*/ 328 h 361"/>
                  <a:gd name="T58" fmla="*/ 13 w 142"/>
                  <a:gd name="T59" fmla="*/ 315 h 361"/>
                  <a:gd name="T60" fmla="*/ 0 w 142"/>
                  <a:gd name="T61" fmla="*/ 312 h 361"/>
                  <a:gd name="T62" fmla="*/ 16 w 142"/>
                  <a:gd name="T63" fmla="*/ 292 h 361"/>
                  <a:gd name="T64" fmla="*/ 16 w 142"/>
                  <a:gd name="T65" fmla="*/ 286 h 361"/>
                  <a:gd name="T66" fmla="*/ 3 w 142"/>
                  <a:gd name="T67" fmla="*/ 286 h 361"/>
                  <a:gd name="T68" fmla="*/ 1 w 142"/>
                  <a:gd name="T69" fmla="*/ 121 h 361"/>
                  <a:gd name="T70" fmla="*/ 3 w 142"/>
                  <a:gd name="T71" fmla="*/ 128 h 361"/>
                  <a:gd name="T72" fmla="*/ 13 w 142"/>
                  <a:gd name="T73" fmla="*/ 124 h 361"/>
                  <a:gd name="T74" fmla="*/ 21 w 142"/>
                  <a:gd name="T75" fmla="*/ 131 h 361"/>
                  <a:gd name="T76" fmla="*/ 29 w 142"/>
                  <a:gd name="T77" fmla="*/ 123 h 361"/>
                  <a:gd name="T78" fmla="*/ 32 w 142"/>
                  <a:gd name="T79" fmla="*/ 129 h 361"/>
                  <a:gd name="T80" fmla="*/ 47 w 142"/>
                  <a:gd name="T81" fmla="*/ 121 h 361"/>
                  <a:gd name="T82" fmla="*/ 45 w 142"/>
                  <a:gd name="T83" fmla="*/ 115 h 361"/>
                  <a:gd name="T84" fmla="*/ 55 w 142"/>
                  <a:gd name="T85" fmla="*/ 105 h 361"/>
                  <a:gd name="T86" fmla="*/ 56 w 142"/>
                  <a:gd name="T87" fmla="*/ 96 h 361"/>
                  <a:gd name="T88" fmla="*/ 60 w 142"/>
                  <a:gd name="T89" fmla="*/ 94 h 361"/>
                  <a:gd name="T90" fmla="*/ 58 w 142"/>
                  <a:gd name="T91" fmla="*/ 78 h 361"/>
                  <a:gd name="T92" fmla="*/ 50 w 142"/>
                  <a:gd name="T93" fmla="*/ 68 h 361"/>
                  <a:gd name="T94" fmla="*/ 53 w 142"/>
                  <a:gd name="T95" fmla="*/ 68 h 361"/>
                  <a:gd name="T96" fmla="*/ 47 w 142"/>
                  <a:gd name="T97" fmla="*/ 62 h 361"/>
                  <a:gd name="T98" fmla="*/ 48 w 142"/>
                  <a:gd name="T99" fmla="*/ 57 h 361"/>
                  <a:gd name="T100" fmla="*/ 39 w 142"/>
                  <a:gd name="T101" fmla="*/ 56 h 361"/>
                  <a:gd name="T102" fmla="*/ 40 w 142"/>
                  <a:gd name="T103" fmla="*/ 49 h 361"/>
                  <a:gd name="T104" fmla="*/ 27 w 142"/>
                  <a:gd name="T105" fmla="*/ 33 h 361"/>
                  <a:gd name="T106" fmla="*/ 32 w 142"/>
                  <a:gd name="T107" fmla="*/ 30 h 361"/>
                  <a:gd name="T108" fmla="*/ 27 w 142"/>
                  <a:gd name="T109" fmla="*/ 14 h 361"/>
                  <a:gd name="T110" fmla="*/ 32 w 142"/>
                  <a:gd name="T111" fmla="*/ 14 h 361"/>
                  <a:gd name="T112" fmla="*/ 43 w 142"/>
                  <a:gd name="T113" fmla="*/ 0 h 3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2"/>
                  <a:gd name="T172" fmla="*/ 0 h 361"/>
                  <a:gd name="T173" fmla="*/ 142 w 142"/>
                  <a:gd name="T174" fmla="*/ 361 h 3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2" h="361">
                    <a:moveTo>
                      <a:pt x="43" y="0"/>
                    </a:moveTo>
                    <a:lnTo>
                      <a:pt x="137" y="4"/>
                    </a:lnTo>
                    <a:lnTo>
                      <a:pt x="139" y="214"/>
                    </a:lnTo>
                    <a:lnTo>
                      <a:pt x="142" y="220"/>
                    </a:lnTo>
                    <a:lnTo>
                      <a:pt x="141" y="230"/>
                    </a:lnTo>
                    <a:lnTo>
                      <a:pt x="115" y="243"/>
                    </a:lnTo>
                    <a:lnTo>
                      <a:pt x="108" y="254"/>
                    </a:lnTo>
                    <a:lnTo>
                      <a:pt x="108" y="267"/>
                    </a:lnTo>
                    <a:lnTo>
                      <a:pt x="94" y="275"/>
                    </a:lnTo>
                    <a:lnTo>
                      <a:pt x="95" y="291"/>
                    </a:lnTo>
                    <a:lnTo>
                      <a:pt x="110" y="299"/>
                    </a:lnTo>
                    <a:lnTo>
                      <a:pt x="111" y="307"/>
                    </a:lnTo>
                    <a:lnTo>
                      <a:pt x="107" y="315"/>
                    </a:lnTo>
                    <a:lnTo>
                      <a:pt x="100" y="313"/>
                    </a:lnTo>
                    <a:lnTo>
                      <a:pt x="92" y="318"/>
                    </a:lnTo>
                    <a:lnTo>
                      <a:pt x="94" y="329"/>
                    </a:lnTo>
                    <a:lnTo>
                      <a:pt x="87" y="332"/>
                    </a:lnTo>
                    <a:lnTo>
                      <a:pt x="89" y="342"/>
                    </a:lnTo>
                    <a:lnTo>
                      <a:pt x="79" y="348"/>
                    </a:lnTo>
                    <a:lnTo>
                      <a:pt x="76" y="347"/>
                    </a:lnTo>
                    <a:lnTo>
                      <a:pt x="76" y="352"/>
                    </a:lnTo>
                    <a:lnTo>
                      <a:pt x="71" y="350"/>
                    </a:lnTo>
                    <a:lnTo>
                      <a:pt x="66" y="361"/>
                    </a:lnTo>
                    <a:lnTo>
                      <a:pt x="58" y="360"/>
                    </a:lnTo>
                    <a:lnTo>
                      <a:pt x="45" y="358"/>
                    </a:lnTo>
                    <a:lnTo>
                      <a:pt x="27" y="347"/>
                    </a:lnTo>
                    <a:lnTo>
                      <a:pt x="19" y="336"/>
                    </a:lnTo>
                    <a:lnTo>
                      <a:pt x="19" y="331"/>
                    </a:lnTo>
                    <a:lnTo>
                      <a:pt x="13" y="328"/>
                    </a:lnTo>
                    <a:lnTo>
                      <a:pt x="13" y="315"/>
                    </a:lnTo>
                    <a:lnTo>
                      <a:pt x="0" y="312"/>
                    </a:lnTo>
                    <a:lnTo>
                      <a:pt x="16" y="292"/>
                    </a:lnTo>
                    <a:lnTo>
                      <a:pt x="16" y="286"/>
                    </a:lnTo>
                    <a:lnTo>
                      <a:pt x="3" y="286"/>
                    </a:lnTo>
                    <a:lnTo>
                      <a:pt x="1" y="121"/>
                    </a:lnTo>
                    <a:lnTo>
                      <a:pt x="3" y="128"/>
                    </a:lnTo>
                    <a:lnTo>
                      <a:pt x="13" y="124"/>
                    </a:lnTo>
                    <a:lnTo>
                      <a:pt x="21" y="131"/>
                    </a:lnTo>
                    <a:lnTo>
                      <a:pt x="29" y="123"/>
                    </a:lnTo>
                    <a:lnTo>
                      <a:pt x="32" y="129"/>
                    </a:lnTo>
                    <a:lnTo>
                      <a:pt x="47" y="121"/>
                    </a:lnTo>
                    <a:lnTo>
                      <a:pt x="45" y="115"/>
                    </a:lnTo>
                    <a:lnTo>
                      <a:pt x="55" y="105"/>
                    </a:lnTo>
                    <a:lnTo>
                      <a:pt x="56" y="96"/>
                    </a:lnTo>
                    <a:lnTo>
                      <a:pt x="60" y="94"/>
                    </a:lnTo>
                    <a:lnTo>
                      <a:pt x="58" y="78"/>
                    </a:lnTo>
                    <a:lnTo>
                      <a:pt x="50" y="68"/>
                    </a:lnTo>
                    <a:lnTo>
                      <a:pt x="53" y="68"/>
                    </a:lnTo>
                    <a:lnTo>
                      <a:pt x="47" y="62"/>
                    </a:lnTo>
                    <a:lnTo>
                      <a:pt x="48" y="57"/>
                    </a:lnTo>
                    <a:lnTo>
                      <a:pt x="39" y="56"/>
                    </a:lnTo>
                    <a:lnTo>
                      <a:pt x="40" y="49"/>
                    </a:lnTo>
                    <a:lnTo>
                      <a:pt x="27" y="33"/>
                    </a:lnTo>
                    <a:lnTo>
                      <a:pt x="32" y="30"/>
                    </a:lnTo>
                    <a:lnTo>
                      <a:pt x="27" y="14"/>
                    </a:lnTo>
                    <a:lnTo>
                      <a:pt x="32" y="14"/>
                    </a:lnTo>
                    <a:lnTo>
                      <a:pt x="43" y="0"/>
                    </a:lnTo>
                    <a:close/>
                  </a:path>
                </a:pathLst>
              </a:custGeom>
              <a:solidFill>
                <a:srgbClr val="FEE0C2"/>
              </a:solidFill>
              <a:ln w="9525">
                <a:noFill/>
                <a:round/>
                <a:headEnd/>
                <a:tailEnd/>
              </a:ln>
            </p:spPr>
            <p:txBody>
              <a:bodyPr/>
              <a:lstStyle/>
              <a:p>
                <a:pPr algn="ctr" eaLnBrk="0" hangingPunct="0"/>
                <a:endParaRPr lang="en-US" dirty="0"/>
              </a:p>
            </p:txBody>
          </p:sp>
          <p:sp>
            <p:nvSpPr>
              <p:cNvPr id="4937" name="Freeform 123"/>
              <p:cNvSpPr>
                <a:spLocks/>
              </p:cNvSpPr>
              <p:nvPr/>
            </p:nvSpPr>
            <p:spPr bwMode="auto">
              <a:xfrm>
                <a:off x="4403" y="1026"/>
                <a:ext cx="142" cy="361"/>
              </a:xfrm>
              <a:custGeom>
                <a:avLst/>
                <a:gdLst>
                  <a:gd name="T0" fmla="*/ 43 w 142"/>
                  <a:gd name="T1" fmla="*/ 0 h 361"/>
                  <a:gd name="T2" fmla="*/ 137 w 142"/>
                  <a:gd name="T3" fmla="*/ 4 h 361"/>
                  <a:gd name="T4" fmla="*/ 139 w 142"/>
                  <a:gd name="T5" fmla="*/ 214 h 361"/>
                  <a:gd name="T6" fmla="*/ 142 w 142"/>
                  <a:gd name="T7" fmla="*/ 220 h 361"/>
                  <a:gd name="T8" fmla="*/ 141 w 142"/>
                  <a:gd name="T9" fmla="*/ 230 h 361"/>
                  <a:gd name="T10" fmla="*/ 115 w 142"/>
                  <a:gd name="T11" fmla="*/ 243 h 361"/>
                  <a:gd name="T12" fmla="*/ 108 w 142"/>
                  <a:gd name="T13" fmla="*/ 254 h 361"/>
                  <a:gd name="T14" fmla="*/ 108 w 142"/>
                  <a:gd name="T15" fmla="*/ 267 h 361"/>
                  <a:gd name="T16" fmla="*/ 94 w 142"/>
                  <a:gd name="T17" fmla="*/ 275 h 361"/>
                  <a:gd name="T18" fmla="*/ 95 w 142"/>
                  <a:gd name="T19" fmla="*/ 291 h 361"/>
                  <a:gd name="T20" fmla="*/ 110 w 142"/>
                  <a:gd name="T21" fmla="*/ 299 h 361"/>
                  <a:gd name="T22" fmla="*/ 111 w 142"/>
                  <a:gd name="T23" fmla="*/ 307 h 361"/>
                  <a:gd name="T24" fmla="*/ 107 w 142"/>
                  <a:gd name="T25" fmla="*/ 315 h 361"/>
                  <a:gd name="T26" fmla="*/ 100 w 142"/>
                  <a:gd name="T27" fmla="*/ 313 h 361"/>
                  <a:gd name="T28" fmla="*/ 92 w 142"/>
                  <a:gd name="T29" fmla="*/ 318 h 361"/>
                  <a:gd name="T30" fmla="*/ 94 w 142"/>
                  <a:gd name="T31" fmla="*/ 329 h 361"/>
                  <a:gd name="T32" fmla="*/ 87 w 142"/>
                  <a:gd name="T33" fmla="*/ 332 h 361"/>
                  <a:gd name="T34" fmla="*/ 89 w 142"/>
                  <a:gd name="T35" fmla="*/ 342 h 361"/>
                  <a:gd name="T36" fmla="*/ 79 w 142"/>
                  <a:gd name="T37" fmla="*/ 348 h 361"/>
                  <a:gd name="T38" fmla="*/ 76 w 142"/>
                  <a:gd name="T39" fmla="*/ 347 h 361"/>
                  <a:gd name="T40" fmla="*/ 76 w 142"/>
                  <a:gd name="T41" fmla="*/ 352 h 361"/>
                  <a:gd name="T42" fmla="*/ 71 w 142"/>
                  <a:gd name="T43" fmla="*/ 350 h 361"/>
                  <a:gd name="T44" fmla="*/ 66 w 142"/>
                  <a:gd name="T45" fmla="*/ 361 h 361"/>
                  <a:gd name="T46" fmla="*/ 58 w 142"/>
                  <a:gd name="T47" fmla="*/ 360 h 361"/>
                  <a:gd name="T48" fmla="*/ 45 w 142"/>
                  <a:gd name="T49" fmla="*/ 358 h 361"/>
                  <a:gd name="T50" fmla="*/ 27 w 142"/>
                  <a:gd name="T51" fmla="*/ 347 h 361"/>
                  <a:gd name="T52" fmla="*/ 19 w 142"/>
                  <a:gd name="T53" fmla="*/ 336 h 361"/>
                  <a:gd name="T54" fmla="*/ 19 w 142"/>
                  <a:gd name="T55" fmla="*/ 331 h 361"/>
                  <a:gd name="T56" fmla="*/ 13 w 142"/>
                  <a:gd name="T57" fmla="*/ 328 h 361"/>
                  <a:gd name="T58" fmla="*/ 13 w 142"/>
                  <a:gd name="T59" fmla="*/ 315 h 361"/>
                  <a:gd name="T60" fmla="*/ 0 w 142"/>
                  <a:gd name="T61" fmla="*/ 312 h 361"/>
                  <a:gd name="T62" fmla="*/ 16 w 142"/>
                  <a:gd name="T63" fmla="*/ 292 h 361"/>
                  <a:gd name="T64" fmla="*/ 16 w 142"/>
                  <a:gd name="T65" fmla="*/ 286 h 361"/>
                  <a:gd name="T66" fmla="*/ 3 w 142"/>
                  <a:gd name="T67" fmla="*/ 286 h 361"/>
                  <a:gd name="T68" fmla="*/ 1 w 142"/>
                  <a:gd name="T69" fmla="*/ 121 h 361"/>
                  <a:gd name="T70" fmla="*/ 3 w 142"/>
                  <a:gd name="T71" fmla="*/ 128 h 361"/>
                  <a:gd name="T72" fmla="*/ 13 w 142"/>
                  <a:gd name="T73" fmla="*/ 124 h 361"/>
                  <a:gd name="T74" fmla="*/ 21 w 142"/>
                  <a:gd name="T75" fmla="*/ 131 h 361"/>
                  <a:gd name="T76" fmla="*/ 29 w 142"/>
                  <a:gd name="T77" fmla="*/ 123 h 361"/>
                  <a:gd name="T78" fmla="*/ 32 w 142"/>
                  <a:gd name="T79" fmla="*/ 129 h 361"/>
                  <a:gd name="T80" fmla="*/ 47 w 142"/>
                  <a:gd name="T81" fmla="*/ 121 h 361"/>
                  <a:gd name="T82" fmla="*/ 45 w 142"/>
                  <a:gd name="T83" fmla="*/ 115 h 361"/>
                  <a:gd name="T84" fmla="*/ 55 w 142"/>
                  <a:gd name="T85" fmla="*/ 105 h 361"/>
                  <a:gd name="T86" fmla="*/ 56 w 142"/>
                  <a:gd name="T87" fmla="*/ 96 h 361"/>
                  <a:gd name="T88" fmla="*/ 60 w 142"/>
                  <a:gd name="T89" fmla="*/ 94 h 361"/>
                  <a:gd name="T90" fmla="*/ 58 w 142"/>
                  <a:gd name="T91" fmla="*/ 78 h 361"/>
                  <a:gd name="T92" fmla="*/ 50 w 142"/>
                  <a:gd name="T93" fmla="*/ 68 h 361"/>
                  <a:gd name="T94" fmla="*/ 53 w 142"/>
                  <a:gd name="T95" fmla="*/ 68 h 361"/>
                  <a:gd name="T96" fmla="*/ 47 w 142"/>
                  <a:gd name="T97" fmla="*/ 62 h 361"/>
                  <a:gd name="T98" fmla="*/ 48 w 142"/>
                  <a:gd name="T99" fmla="*/ 57 h 361"/>
                  <a:gd name="T100" fmla="*/ 39 w 142"/>
                  <a:gd name="T101" fmla="*/ 56 h 361"/>
                  <a:gd name="T102" fmla="*/ 40 w 142"/>
                  <a:gd name="T103" fmla="*/ 49 h 361"/>
                  <a:gd name="T104" fmla="*/ 27 w 142"/>
                  <a:gd name="T105" fmla="*/ 33 h 361"/>
                  <a:gd name="T106" fmla="*/ 32 w 142"/>
                  <a:gd name="T107" fmla="*/ 30 h 361"/>
                  <a:gd name="T108" fmla="*/ 27 w 142"/>
                  <a:gd name="T109" fmla="*/ 14 h 361"/>
                  <a:gd name="T110" fmla="*/ 32 w 142"/>
                  <a:gd name="T111" fmla="*/ 14 h 361"/>
                  <a:gd name="T112" fmla="*/ 43 w 142"/>
                  <a:gd name="T113" fmla="*/ 0 h 3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2"/>
                  <a:gd name="T172" fmla="*/ 0 h 361"/>
                  <a:gd name="T173" fmla="*/ 142 w 142"/>
                  <a:gd name="T174" fmla="*/ 361 h 3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2" h="361">
                    <a:moveTo>
                      <a:pt x="43" y="0"/>
                    </a:moveTo>
                    <a:lnTo>
                      <a:pt x="137" y="4"/>
                    </a:lnTo>
                    <a:lnTo>
                      <a:pt x="139" y="214"/>
                    </a:lnTo>
                    <a:lnTo>
                      <a:pt x="142" y="220"/>
                    </a:lnTo>
                    <a:lnTo>
                      <a:pt x="141" y="230"/>
                    </a:lnTo>
                    <a:lnTo>
                      <a:pt x="115" y="243"/>
                    </a:lnTo>
                    <a:lnTo>
                      <a:pt x="108" y="254"/>
                    </a:lnTo>
                    <a:lnTo>
                      <a:pt x="108" y="267"/>
                    </a:lnTo>
                    <a:lnTo>
                      <a:pt x="94" y="275"/>
                    </a:lnTo>
                    <a:lnTo>
                      <a:pt x="95" y="291"/>
                    </a:lnTo>
                    <a:lnTo>
                      <a:pt x="110" y="299"/>
                    </a:lnTo>
                    <a:lnTo>
                      <a:pt x="111" y="307"/>
                    </a:lnTo>
                    <a:lnTo>
                      <a:pt x="107" y="315"/>
                    </a:lnTo>
                    <a:lnTo>
                      <a:pt x="100" y="313"/>
                    </a:lnTo>
                    <a:lnTo>
                      <a:pt x="92" y="318"/>
                    </a:lnTo>
                    <a:lnTo>
                      <a:pt x="94" y="329"/>
                    </a:lnTo>
                    <a:lnTo>
                      <a:pt x="87" y="332"/>
                    </a:lnTo>
                    <a:lnTo>
                      <a:pt x="89" y="342"/>
                    </a:lnTo>
                    <a:lnTo>
                      <a:pt x="79" y="348"/>
                    </a:lnTo>
                    <a:lnTo>
                      <a:pt x="76" y="347"/>
                    </a:lnTo>
                    <a:lnTo>
                      <a:pt x="76" y="352"/>
                    </a:lnTo>
                    <a:lnTo>
                      <a:pt x="71" y="350"/>
                    </a:lnTo>
                    <a:lnTo>
                      <a:pt x="66" y="361"/>
                    </a:lnTo>
                    <a:lnTo>
                      <a:pt x="58" y="360"/>
                    </a:lnTo>
                    <a:lnTo>
                      <a:pt x="45" y="358"/>
                    </a:lnTo>
                    <a:lnTo>
                      <a:pt x="27" y="347"/>
                    </a:lnTo>
                    <a:lnTo>
                      <a:pt x="19" y="336"/>
                    </a:lnTo>
                    <a:lnTo>
                      <a:pt x="19" y="331"/>
                    </a:lnTo>
                    <a:lnTo>
                      <a:pt x="13" y="328"/>
                    </a:lnTo>
                    <a:lnTo>
                      <a:pt x="13" y="315"/>
                    </a:lnTo>
                    <a:lnTo>
                      <a:pt x="0" y="312"/>
                    </a:lnTo>
                    <a:lnTo>
                      <a:pt x="16" y="292"/>
                    </a:lnTo>
                    <a:lnTo>
                      <a:pt x="16" y="286"/>
                    </a:lnTo>
                    <a:lnTo>
                      <a:pt x="3" y="286"/>
                    </a:lnTo>
                    <a:lnTo>
                      <a:pt x="1" y="121"/>
                    </a:lnTo>
                    <a:lnTo>
                      <a:pt x="3" y="128"/>
                    </a:lnTo>
                    <a:lnTo>
                      <a:pt x="13" y="124"/>
                    </a:lnTo>
                    <a:lnTo>
                      <a:pt x="21" y="131"/>
                    </a:lnTo>
                    <a:lnTo>
                      <a:pt x="29" y="123"/>
                    </a:lnTo>
                    <a:lnTo>
                      <a:pt x="32" y="129"/>
                    </a:lnTo>
                    <a:lnTo>
                      <a:pt x="47" y="121"/>
                    </a:lnTo>
                    <a:lnTo>
                      <a:pt x="45" y="115"/>
                    </a:lnTo>
                    <a:lnTo>
                      <a:pt x="55" y="105"/>
                    </a:lnTo>
                    <a:lnTo>
                      <a:pt x="56" y="96"/>
                    </a:lnTo>
                    <a:lnTo>
                      <a:pt x="60" y="94"/>
                    </a:lnTo>
                    <a:lnTo>
                      <a:pt x="58" y="78"/>
                    </a:lnTo>
                    <a:lnTo>
                      <a:pt x="50" y="68"/>
                    </a:lnTo>
                    <a:lnTo>
                      <a:pt x="53" y="68"/>
                    </a:lnTo>
                    <a:lnTo>
                      <a:pt x="47" y="62"/>
                    </a:lnTo>
                    <a:lnTo>
                      <a:pt x="48" y="57"/>
                    </a:lnTo>
                    <a:lnTo>
                      <a:pt x="39" y="56"/>
                    </a:lnTo>
                    <a:lnTo>
                      <a:pt x="40" y="49"/>
                    </a:lnTo>
                    <a:lnTo>
                      <a:pt x="27" y="33"/>
                    </a:lnTo>
                    <a:lnTo>
                      <a:pt x="32" y="30"/>
                    </a:lnTo>
                    <a:lnTo>
                      <a:pt x="27" y="14"/>
                    </a:lnTo>
                    <a:lnTo>
                      <a:pt x="32" y="14"/>
                    </a:lnTo>
                    <a:lnTo>
                      <a:pt x="43" y="0"/>
                    </a:lnTo>
                  </a:path>
                </a:pathLst>
              </a:custGeom>
              <a:noFill/>
              <a:ln w="9525">
                <a:noFill/>
                <a:round/>
                <a:headEnd/>
                <a:tailEnd/>
              </a:ln>
            </p:spPr>
            <p:txBody>
              <a:bodyPr/>
              <a:lstStyle/>
              <a:p>
                <a:pPr algn="ctr" eaLnBrk="0" hangingPunct="0"/>
                <a:endParaRPr lang="en-US" dirty="0"/>
              </a:p>
            </p:txBody>
          </p:sp>
          <p:sp>
            <p:nvSpPr>
              <p:cNvPr id="4938" name="Freeform 124"/>
              <p:cNvSpPr>
                <a:spLocks/>
              </p:cNvSpPr>
              <p:nvPr/>
            </p:nvSpPr>
            <p:spPr bwMode="auto">
              <a:xfrm>
                <a:off x="2591" y="1026"/>
                <a:ext cx="10" cy="8"/>
              </a:xfrm>
              <a:custGeom>
                <a:avLst/>
                <a:gdLst>
                  <a:gd name="T0" fmla="*/ 0 w 10"/>
                  <a:gd name="T1" fmla="*/ 3 h 8"/>
                  <a:gd name="T2" fmla="*/ 8 w 10"/>
                  <a:gd name="T3" fmla="*/ 0 h 8"/>
                  <a:gd name="T4" fmla="*/ 10 w 10"/>
                  <a:gd name="T5" fmla="*/ 3 h 8"/>
                  <a:gd name="T6" fmla="*/ 5 w 10"/>
                  <a:gd name="T7" fmla="*/ 8 h 8"/>
                  <a:gd name="T8" fmla="*/ 0 w 10"/>
                  <a:gd name="T9" fmla="*/ 3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0" y="3"/>
                    </a:moveTo>
                    <a:lnTo>
                      <a:pt x="8" y="0"/>
                    </a:lnTo>
                    <a:lnTo>
                      <a:pt x="10" y="3"/>
                    </a:lnTo>
                    <a:lnTo>
                      <a:pt x="5" y="8"/>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939" name="Freeform 125"/>
              <p:cNvSpPr>
                <a:spLocks/>
              </p:cNvSpPr>
              <p:nvPr/>
            </p:nvSpPr>
            <p:spPr bwMode="auto">
              <a:xfrm>
                <a:off x="2591" y="1026"/>
                <a:ext cx="10" cy="8"/>
              </a:xfrm>
              <a:custGeom>
                <a:avLst/>
                <a:gdLst>
                  <a:gd name="T0" fmla="*/ 0 w 10"/>
                  <a:gd name="T1" fmla="*/ 3 h 8"/>
                  <a:gd name="T2" fmla="*/ 8 w 10"/>
                  <a:gd name="T3" fmla="*/ 0 h 8"/>
                  <a:gd name="T4" fmla="*/ 10 w 10"/>
                  <a:gd name="T5" fmla="*/ 3 h 8"/>
                  <a:gd name="T6" fmla="*/ 5 w 10"/>
                  <a:gd name="T7" fmla="*/ 8 h 8"/>
                  <a:gd name="T8" fmla="*/ 0 w 10"/>
                  <a:gd name="T9" fmla="*/ 3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0" y="3"/>
                    </a:moveTo>
                    <a:lnTo>
                      <a:pt x="8" y="0"/>
                    </a:lnTo>
                    <a:lnTo>
                      <a:pt x="10" y="3"/>
                    </a:lnTo>
                    <a:lnTo>
                      <a:pt x="5" y="8"/>
                    </a:lnTo>
                    <a:lnTo>
                      <a:pt x="0" y="3"/>
                    </a:lnTo>
                  </a:path>
                </a:pathLst>
              </a:custGeom>
              <a:noFill/>
              <a:ln w="9525">
                <a:noFill/>
                <a:round/>
                <a:headEnd/>
                <a:tailEnd/>
              </a:ln>
            </p:spPr>
            <p:txBody>
              <a:bodyPr/>
              <a:lstStyle/>
              <a:p>
                <a:pPr algn="ctr" eaLnBrk="0" hangingPunct="0"/>
                <a:endParaRPr lang="en-US" dirty="0"/>
              </a:p>
            </p:txBody>
          </p:sp>
          <p:sp>
            <p:nvSpPr>
              <p:cNvPr id="4940" name="Freeform 126"/>
              <p:cNvSpPr>
                <a:spLocks/>
              </p:cNvSpPr>
              <p:nvPr/>
            </p:nvSpPr>
            <p:spPr bwMode="auto">
              <a:xfrm>
                <a:off x="2601" y="1027"/>
                <a:ext cx="3" cy="2"/>
              </a:xfrm>
              <a:custGeom>
                <a:avLst/>
                <a:gdLst>
                  <a:gd name="T0" fmla="*/ 0 w 3"/>
                  <a:gd name="T1" fmla="*/ 2 h 2"/>
                  <a:gd name="T2" fmla="*/ 1 w 3"/>
                  <a:gd name="T3" fmla="*/ 0 h 2"/>
                  <a:gd name="T4" fmla="*/ 3 w 3"/>
                  <a:gd name="T5" fmla="*/ 2 h 2"/>
                  <a:gd name="T6" fmla="*/ 0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0"/>
                    </a:lnTo>
                    <a:lnTo>
                      <a:pt x="3" y="2"/>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941" name="Freeform 127"/>
              <p:cNvSpPr>
                <a:spLocks/>
              </p:cNvSpPr>
              <p:nvPr/>
            </p:nvSpPr>
            <p:spPr bwMode="auto">
              <a:xfrm>
                <a:off x="2601" y="1027"/>
                <a:ext cx="3" cy="2"/>
              </a:xfrm>
              <a:custGeom>
                <a:avLst/>
                <a:gdLst>
                  <a:gd name="T0" fmla="*/ 0 w 3"/>
                  <a:gd name="T1" fmla="*/ 2 h 2"/>
                  <a:gd name="T2" fmla="*/ 1 w 3"/>
                  <a:gd name="T3" fmla="*/ 0 h 2"/>
                  <a:gd name="T4" fmla="*/ 3 w 3"/>
                  <a:gd name="T5" fmla="*/ 2 h 2"/>
                  <a:gd name="T6" fmla="*/ 0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0"/>
                    </a:lnTo>
                    <a:lnTo>
                      <a:pt x="3" y="2"/>
                    </a:lnTo>
                    <a:lnTo>
                      <a:pt x="0" y="2"/>
                    </a:lnTo>
                  </a:path>
                </a:pathLst>
              </a:custGeom>
              <a:noFill/>
              <a:ln w="9525">
                <a:noFill/>
                <a:round/>
                <a:headEnd/>
                <a:tailEnd/>
              </a:ln>
            </p:spPr>
            <p:txBody>
              <a:bodyPr/>
              <a:lstStyle/>
              <a:p>
                <a:pPr algn="ctr" eaLnBrk="0" hangingPunct="0"/>
                <a:endParaRPr lang="en-US" dirty="0"/>
              </a:p>
            </p:txBody>
          </p:sp>
          <p:sp>
            <p:nvSpPr>
              <p:cNvPr id="4942" name="Freeform 128"/>
              <p:cNvSpPr>
                <a:spLocks/>
              </p:cNvSpPr>
              <p:nvPr/>
            </p:nvSpPr>
            <p:spPr bwMode="auto">
              <a:xfrm>
                <a:off x="4937" y="1027"/>
                <a:ext cx="13" cy="19"/>
              </a:xfrm>
              <a:custGeom>
                <a:avLst/>
                <a:gdLst>
                  <a:gd name="T0" fmla="*/ 9 w 13"/>
                  <a:gd name="T1" fmla="*/ 18 h 19"/>
                  <a:gd name="T2" fmla="*/ 0 w 13"/>
                  <a:gd name="T3" fmla="*/ 2 h 19"/>
                  <a:gd name="T4" fmla="*/ 3 w 13"/>
                  <a:gd name="T5" fmla="*/ 0 h 19"/>
                  <a:gd name="T6" fmla="*/ 3 w 13"/>
                  <a:gd name="T7" fmla="*/ 5 h 19"/>
                  <a:gd name="T8" fmla="*/ 9 w 13"/>
                  <a:gd name="T9" fmla="*/ 8 h 19"/>
                  <a:gd name="T10" fmla="*/ 13 w 13"/>
                  <a:gd name="T11" fmla="*/ 19 h 19"/>
                  <a:gd name="T12" fmla="*/ 9 w 13"/>
                  <a:gd name="T13" fmla="*/ 18 h 19"/>
                  <a:gd name="T14" fmla="*/ 0 60000 65536"/>
                  <a:gd name="T15" fmla="*/ 0 60000 65536"/>
                  <a:gd name="T16" fmla="*/ 0 60000 65536"/>
                  <a:gd name="T17" fmla="*/ 0 60000 65536"/>
                  <a:gd name="T18" fmla="*/ 0 60000 65536"/>
                  <a:gd name="T19" fmla="*/ 0 60000 65536"/>
                  <a:gd name="T20" fmla="*/ 0 60000 65536"/>
                  <a:gd name="T21" fmla="*/ 0 w 13"/>
                  <a:gd name="T22" fmla="*/ 0 h 19"/>
                  <a:gd name="T23" fmla="*/ 13 w 1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9">
                    <a:moveTo>
                      <a:pt x="9" y="18"/>
                    </a:moveTo>
                    <a:lnTo>
                      <a:pt x="0" y="2"/>
                    </a:lnTo>
                    <a:lnTo>
                      <a:pt x="3" y="0"/>
                    </a:lnTo>
                    <a:lnTo>
                      <a:pt x="3" y="5"/>
                    </a:lnTo>
                    <a:lnTo>
                      <a:pt x="9" y="8"/>
                    </a:lnTo>
                    <a:lnTo>
                      <a:pt x="13" y="19"/>
                    </a:lnTo>
                    <a:lnTo>
                      <a:pt x="9" y="18"/>
                    </a:lnTo>
                    <a:close/>
                  </a:path>
                </a:pathLst>
              </a:custGeom>
              <a:solidFill>
                <a:srgbClr val="FEE0C2"/>
              </a:solidFill>
              <a:ln w="9525">
                <a:noFill/>
                <a:round/>
                <a:headEnd/>
                <a:tailEnd/>
              </a:ln>
            </p:spPr>
            <p:txBody>
              <a:bodyPr/>
              <a:lstStyle/>
              <a:p>
                <a:pPr algn="ctr" eaLnBrk="0" hangingPunct="0"/>
                <a:endParaRPr lang="en-US" dirty="0"/>
              </a:p>
            </p:txBody>
          </p:sp>
          <p:sp>
            <p:nvSpPr>
              <p:cNvPr id="4943" name="Freeform 129"/>
              <p:cNvSpPr>
                <a:spLocks/>
              </p:cNvSpPr>
              <p:nvPr/>
            </p:nvSpPr>
            <p:spPr bwMode="auto">
              <a:xfrm>
                <a:off x="4937" y="1027"/>
                <a:ext cx="13" cy="19"/>
              </a:xfrm>
              <a:custGeom>
                <a:avLst/>
                <a:gdLst>
                  <a:gd name="T0" fmla="*/ 9 w 13"/>
                  <a:gd name="T1" fmla="*/ 18 h 19"/>
                  <a:gd name="T2" fmla="*/ 0 w 13"/>
                  <a:gd name="T3" fmla="*/ 2 h 19"/>
                  <a:gd name="T4" fmla="*/ 3 w 13"/>
                  <a:gd name="T5" fmla="*/ 0 h 19"/>
                  <a:gd name="T6" fmla="*/ 3 w 13"/>
                  <a:gd name="T7" fmla="*/ 5 h 19"/>
                  <a:gd name="T8" fmla="*/ 9 w 13"/>
                  <a:gd name="T9" fmla="*/ 8 h 19"/>
                  <a:gd name="T10" fmla="*/ 13 w 13"/>
                  <a:gd name="T11" fmla="*/ 19 h 19"/>
                  <a:gd name="T12" fmla="*/ 9 w 13"/>
                  <a:gd name="T13" fmla="*/ 18 h 19"/>
                  <a:gd name="T14" fmla="*/ 0 60000 65536"/>
                  <a:gd name="T15" fmla="*/ 0 60000 65536"/>
                  <a:gd name="T16" fmla="*/ 0 60000 65536"/>
                  <a:gd name="T17" fmla="*/ 0 60000 65536"/>
                  <a:gd name="T18" fmla="*/ 0 60000 65536"/>
                  <a:gd name="T19" fmla="*/ 0 60000 65536"/>
                  <a:gd name="T20" fmla="*/ 0 60000 65536"/>
                  <a:gd name="T21" fmla="*/ 0 w 13"/>
                  <a:gd name="T22" fmla="*/ 0 h 19"/>
                  <a:gd name="T23" fmla="*/ 13 w 1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9">
                    <a:moveTo>
                      <a:pt x="9" y="18"/>
                    </a:moveTo>
                    <a:lnTo>
                      <a:pt x="0" y="2"/>
                    </a:lnTo>
                    <a:lnTo>
                      <a:pt x="3" y="0"/>
                    </a:lnTo>
                    <a:lnTo>
                      <a:pt x="3" y="5"/>
                    </a:lnTo>
                    <a:lnTo>
                      <a:pt x="9" y="8"/>
                    </a:lnTo>
                    <a:lnTo>
                      <a:pt x="13" y="19"/>
                    </a:lnTo>
                    <a:lnTo>
                      <a:pt x="9" y="18"/>
                    </a:lnTo>
                  </a:path>
                </a:pathLst>
              </a:custGeom>
              <a:noFill/>
              <a:ln w="9525">
                <a:noFill/>
                <a:round/>
                <a:headEnd/>
                <a:tailEnd/>
              </a:ln>
            </p:spPr>
            <p:txBody>
              <a:bodyPr/>
              <a:lstStyle/>
              <a:p>
                <a:pPr algn="ctr" eaLnBrk="0" hangingPunct="0"/>
                <a:endParaRPr lang="en-US" dirty="0"/>
              </a:p>
            </p:txBody>
          </p:sp>
          <p:sp>
            <p:nvSpPr>
              <p:cNvPr id="4944" name="Freeform 130"/>
              <p:cNvSpPr>
                <a:spLocks/>
              </p:cNvSpPr>
              <p:nvPr/>
            </p:nvSpPr>
            <p:spPr bwMode="auto">
              <a:xfrm>
                <a:off x="4540" y="1030"/>
                <a:ext cx="172" cy="210"/>
              </a:xfrm>
              <a:custGeom>
                <a:avLst/>
                <a:gdLst>
                  <a:gd name="T0" fmla="*/ 0 w 172"/>
                  <a:gd name="T1" fmla="*/ 0 h 210"/>
                  <a:gd name="T2" fmla="*/ 101 w 172"/>
                  <a:gd name="T3" fmla="*/ 5 h 210"/>
                  <a:gd name="T4" fmla="*/ 93 w 172"/>
                  <a:gd name="T5" fmla="*/ 12 h 210"/>
                  <a:gd name="T6" fmla="*/ 91 w 172"/>
                  <a:gd name="T7" fmla="*/ 21 h 210"/>
                  <a:gd name="T8" fmla="*/ 96 w 172"/>
                  <a:gd name="T9" fmla="*/ 34 h 210"/>
                  <a:gd name="T10" fmla="*/ 105 w 172"/>
                  <a:gd name="T11" fmla="*/ 45 h 210"/>
                  <a:gd name="T12" fmla="*/ 104 w 172"/>
                  <a:gd name="T13" fmla="*/ 74 h 210"/>
                  <a:gd name="T14" fmla="*/ 110 w 172"/>
                  <a:gd name="T15" fmla="*/ 95 h 210"/>
                  <a:gd name="T16" fmla="*/ 123 w 172"/>
                  <a:gd name="T17" fmla="*/ 106 h 210"/>
                  <a:gd name="T18" fmla="*/ 138 w 172"/>
                  <a:gd name="T19" fmla="*/ 100 h 210"/>
                  <a:gd name="T20" fmla="*/ 148 w 172"/>
                  <a:gd name="T21" fmla="*/ 100 h 210"/>
                  <a:gd name="T22" fmla="*/ 164 w 172"/>
                  <a:gd name="T23" fmla="*/ 106 h 210"/>
                  <a:gd name="T24" fmla="*/ 170 w 172"/>
                  <a:gd name="T25" fmla="*/ 101 h 210"/>
                  <a:gd name="T26" fmla="*/ 170 w 172"/>
                  <a:gd name="T27" fmla="*/ 144 h 210"/>
                  <a:gd name="T28" fmla="*/ 172 w 172"/>
                  <a:gd name="T29" fmla="*/ 184 h 210"/>
                  <a:gd name="T30" fmla="*/ 172 w 172"/>
                  <a:gd name="T31" fmla="*/ 205 h 210"/>
                  <a:gd name="T32" fmla="*/ 133 w 172"/>
                  <a:gd name="T33" fmla="*/ 205 h 210"/>
                  <a:gd name="T34" fmla="*/ 2 w 172"/>
                  <a:gd name="T35" fmla="*/ 210 h 210"/>
                  <a:gd name="T36" fmla="*/ 0 w 172"/>
                  <a:gd name="T37" fmla="*/ 0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210"/>
                  <a:gd name="T59" fmla="*/ 172 w 172"/>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210">
                    <a:moveTo>
                      <a:pt x="0" y="0"/>
                    </a:moveTo>
                    <a:lnTo>
                      <a:pt x="101" y="5"/>
                    </a:lnTo>
                    <a:lnTo>
                      <a:pt x="93" y="12"/>
                    </a:lnTo>
                    <a:lnTo>
                      <a:pt x="91" y="21"/>
                    </a:lnTo>
                    <a:lnTo>
                      <a:pt x="96" y="34"/>
                    </a:lnTo>
                    <a:lnTo>
                      <a:pt x="105" y="45"/>
                    </a:lnTo>
                    <a:lnTo>
                      <a:pt x="104" y="74"/>
                    </a:lnTo>
                    <a:lnTo>
                      <a:pt x="110" y="95"/>
                    </a:lnTo>
                    <a:lnTo>
                      <a:pt x="123" y="106"/>
                    </a:lnTo>
                    <a:lnTo>
                      <a:pt x="138" y="100"/>
                    </a:lnTo>
                    <a:lnTo>
                      <a:pt x="148" y="100"/>
                    </a:lnTo>
                    <a:lnTo>
                      <a:pt x="164" y="106"/>
                    </a:lnTo>
                    <a:lnTo>
                      <a:pt x="170" y="101"/>
                    </a:lnTo>
                    <a:lnTo>
                      <a:pt x="170" y="144"/>
                    </a:lnTo>
                    <a:lnTo>
                      <a:pt x="172" y="184"/>
                    </a:lnTo>
                    <a:lnTo>
                      <a:pt x="172" y="205"/>
                    </a:lnTo>
                    <a:lnTo>
                      <a:pt x="133" y="205"/>
                    </a:lnTo>
                    <a:lnTo>
                      <a:pt x="2" y="21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945" name="Freeform 131"/>
              <p:cNvSpPr>
                <a:spLocks/>
              </p:cNvSpPr>
              <p:nvPr/>
            </p:nvSpPr>
            <p:spPr bwMode="auto">
              <a:xfrm>
                <a:off x="4540" y="1030"/>
                <a:ext cx="172" cy="210"/>
              </a:xfrm>
              <a:custGeom>
                <a:avLst/>
                <a:gdLst>
                  <a:gd name="T0" fmla="*/ 0 w 172"/>
                  <a:gd name="T1" fmla="*/ 0 h 210"/>
                  <a:gd name="T2" fmla="*/ 101 w 172"/>
                  <a:gd name="T3" fmla="*/ 5 h 210"/>
                  <a:gd name="T4" fmla="*/ 93 w 172"/>
                  <a:gd name="T5" fmla="*/ 12 h 210"/>
                  <a:gd name="T6" fmla="*/ 91 w 172"/>
                  <a:gd name="T7" fmla="*/ 21 h 210"/>
                  <a:gd name="T8" fmla="*/ 96 w 172"/>
                  <a:gd name="T9" fmla="*/ 34 h 210"/>
                  <a:gd name="T10" fmla="*/ 105 w 172"/>
                  <a:gd name="T11" fmla="*/ 45 h 210"/>
                  <a:gd name="T12" fmla="*/ 104 w 172"/>
                  <a:gd name="T13" fmla="*/ 74 h 210"/>
                  <a:gd name="T14" fmla="*/ 110 w 172"/>
                  <a:gd name="T15" fmla="*/ 95 h 210"/>
                  <a:gd name="T16" fmla="*/ 123 w 172"/>
                  <a:gd name="T17" fmla="*/ 106 h 210"/>
                  <a:gd name="T18" fmla="*/ 138 w 172"/>
                  <a:gd name="T19" fmla="*/ 100 h 210"/>
                  <a:gd name="T20" fmla="*/ 148 w 172"/>
                  <a:gd name="T21" fmla="*/ 100 h 210"/>
                  <a:gd name="T22" fmla="*/ 164 w 172"/>
                  <a:gd name="T23" fmla="*/ 106 h 210"/>
                  <a:gd name="T24" fmla="*/ 170 w 172"/>
                  <a:gd name="T25" fmla="*/ 101 h 210"/>
                  <a:gd name="T26" fmla="*/ 170 w 172"/>
                  <a:gd name="T27" fmla="*/ 144 h 210"/>
                  <a:gd name="T28" fmla="*/ 172 w 172"/>
                  <a:gd name="T29" fmla="*/ 184 h 210"/>
                  <a:gd name="T30" fmla="*/ 172 w 172"/>
                  <a:gd name="T31" fmla="*/ 205 h 210"/>
                  <a:gd name="T32" fmla="*/ 133 w 172"/>
                  <a:gd name="T33" fmla="*/ 205 h 210"/>
                  <a:gd name="T34" fmla="*/ 2 w 172"/>
                  <a:gd name="T35" fmla="*/ 210 h 210"/>
                  <a:gd name="T36" fmla="*/ 0 w 172"/>
                  <a:gd name="T37" fmla="*/ 0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210"/>
                  <a:gd name="T59" fmla="*/ 172 w 172"/>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210">
                    <a:moveTo>
                      <a:pt x="0" y="0"/>
                    </a:moveTo>
                    <a:lnTo>
                      <a:pt x="101" y="5"/>
                    </a:lnTo>
                    <a:lnTo>
                      <a:pt x="93" y="12"/>
                    </a:lnTo>
                    <a:lnTo>
                      <a:pt x="91" y="21"/>
                    </a:lnTo>
                    <a:lnTo>
                      <a:pt x="96" y="34"/>
                    </a:lnTo>
                    <a:lnTo>
                      <a:pt x="105" y="45"/>
                    </a:lnTo>
                    <a:lnTo>
                      <a:pt x="104" y="74"/>
                    </a:lnTo>
                    <a:lnTo>
                      <a:pt x="110" y="95"/>
                    </a:lnTo>
                    <a:lnTo>
                      <a:pt x="123" y="106"/>
                    </a:lnTo>
                    <a:lnTo>
                      <a:pt x="138" y="100"/>
                    </a:lnTo>
                    <a:lnTo>
                      <a:pt x="148" y="100"/>
                    </a:lnTo>
                    <a:lnTo>
                      <a:pt x="164" y="106"/>
                    </a:lnTo>
                    <a:lnTo>
                      <a:pt x="170" y="101"/>
                    </a:lnTo>
                    <a:lnTo>
                      <a:pt x="170" y="144"/>
                    </a:lnTo>
                    <a:lnTo>
                      <a:pt x="172" y="184"/>
                    </a:lnTo>
                    <a:lnTo>
                      <a:pt x="172" y="205"/>
                    </a:lnTo>
                    <a:lnTo>
                      <a:pt x="133" y="205"/>
                    </a:lnTo>
                    <a:lnTo>
                      <a:pt x="2" y="210"/>
                    </a:lnTo>
                    <a:lnTo>
                      <a:pt x="0" y="0"/>
                    </a:lnTo>
                  </a:path>
                </a:pathLst>
              </a:custGeom>
              <a:noFill/>
              <a:ln w="9525">
                <a:noFill/>
                <a:round/>
                <a:headEnd/>
                <a:tailEnd/>
              </a:ln>
            </p:spPr>
            <p:txBody>
              <a:bodyPr/>
              <a:lstStyle/>
              <a:p>
                <a:pPr algn="ctr" eaLnBrk="0" hangingPunct="0"/>
                <a:endParaRPr lang="en-US" dirty="0"/>
              </a:p>
            </p:txBody>
          </p:sp>
          <p:sp>
            <p:nvSpPr>
              <p:cNvPr id="4946" name="Freeform 132"/>
              <p:cNvSpPr>
                <a:spLocks/>
              </p:cNvSpPr>
              <p:nvPr/>
            </p:nvSpPr>
            <p:spPr bwMode="auto">
              <a:xfrm>
                <a:off x="4929" y="1032"/>
                <a:ext cx="9" cy="10"/>
              </a:xfrm>
              <a:custGeom>
                <a:avLst/>
                <a:gdLst>
                  <a:gd name="T0" fmla="*/ 3 w 9"/>
                  <a:gd name="T1" fmla="*/ 5 h 10"/>
                  <a:gd name="T2" fmla="*/ 0 w 9"/>
                  <a:gd name="T3" fmla="*/ 0 h 10"/>
                  <a:gd name="T4" fmla="*/ 6 w 9"/>
                  <a:gd name="T5" fmla="*/ 3 h 10"/>
                  <a:gd name="T6" fmla="*/ 9 w 9"/>
                  <a:gd name="T7" fmla="*/ 10 h 10"/>
                  <a:gd name="T8" fmla="*/ 3 w 9"/>
                  <a:gd name="T9" fmla="*/ 5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3" y="5"/>
                    </a:moveTo>
                    <a:lnTo>
                      <a:pt x="0" y="0"/>
                    </a:lnTo>
                    <a:lnTo>
                      <a:pt x="6" y="3"/>
                    </a:lnTo>
                    <a:lnTo>
                      <a:pt x="9" y="10"/>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947" name="Freeform 133"/>
              <p:cNvSpPr>
                <a:spLocks/>
              </p:cNvSpPr>
              <p:nvPr/>
            </p:nvSpPr>
            <p:spPr bwMode="auto">
              <a:xfrm>
                <a:off x="4929" y="1032"/>
                <a:ext cx="9" cy="10"/>
              </a:xfrm>
              <a:custGeom>
                <a:avLst/>
                <a:gdLst>
                  <a:gd name="T0" fmla="*/ 3 w 9"/>
                  <a:gd name="T1" fmla="*/ 5 h 10"/>
                  <a:gd name="T2" fmla="*/ 0 w 9"/>
                  <a:gd name="T3" fmla="*/ 0 h 10"/>
                  <a:gd name="T4" fmla="*/ 6 w 9"/>
                  <a:gd name="T5" fmla="*/ 3 h 10"/>
                  <a:gd name="T6" fmla="*/ 9 w 9"/>
                  <a:gd name="T7" fmla="*/ 10 h 10"/>
                  <a:gd name="T8" fmla="*/ 3 w 9"/>
                  <a:gd name="T9" fmla="*/ 5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3" y="5"/>
                    </a:moveTo>
                    <a:lnTo>
                      <a:pt x="0" y="0"/>
                    </a:lnTo>
                    <a:lnTo>
                      <a:pt x="6" y="3"/>
                    </a:lnTo>
                    <a:lnTo>
                      <a:pt x="9" y="10"/>
                    </a:lnTo>
                    <a:lnTo>
                      <a:pt x="3" y="5"/>
                    </a:lnTo>
                  </a:path>
                </a:pathLst>
              </a:custGeom>
              <a:noFill/>
              <a:ln w="9525">
                <a:noFill/>
                <a:round/>
                <a:headEnd/>
                <a:tailEnd/>
              </a:ln>
            </p:spPr>
            <p:txBody>
              <a:bodyPr/>
              <a:lstStyle/>
              <a:p>
                <a:pPr algn="ctr" eaLnBrk="0" hangingPunct="0"/>
                <a:endParaRPr lang="en-US" dirty="0"/>
              </a:p>
            </p:txBody>
          </p:sp>
          <p:sp>
            <p:nvSpPr>
              <p:cNvPr id="4948" name="Freeform 134"/>
              <p:cNvSpPr>
                <a:spLocks/>
              </p:cNvSpPr>
              <p:nvPr/>
            </p:nvSpPr>
            <p:spPr bwMode="auto">
              <a:xfrm>
                <a:off x="4063" y="1035"/>
                <a:ext cx="2" cy="3"/>
              </a:xfrm>
              <a:custGeom>
                <a:avLst/>
                <a:gdLst>
                  <a:gd name="T0" fmla="*/ 2 w 2"/>
                  <a:gd name="T1" fmla="*/ 0 h 3"/>
                  <a:gd name="T2" fmla="*/ 0 w 2"/>
                  <a:gd name="T3" fmla="*/ 3 h 3"/>
                  <a:gd name="T4" fmla="*/ 0 w 2"/>
                  <a:gd name="T5" fmla="*/ 0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0" y="0"/>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949" name="Freeform 135"/>
              <p:cNvSpPr>
                <a:spLocks/>
              </p:cNvSpPr>
              <p:nvPr/>
            </p:nvSpPr>
            <p:spPr bwMode="auto">
              <a:xfrm>
                <a:off x="4063" y="1035"/>
                <a:ext cx="2" cy="3"/>
              </a:xfrm>
              <a:custGeom>
                <a:avLst/>
                <a:gdLst>
                  <a:gd name="T0" fmla="*/ 2 w 2"/>
                  <a:gd name="T1" fmla="*/ 0 h 3"/>
                  <a:gd name="T2" fmla="*/ 0 w 2"/>
                  <a:gd name="T3" fmla="*/ 3 h 3"/>
                  <a:gd name="T4" fmla="*/ 0 w 2"/>
                  <a:gd name="T5" fmla="*/ 0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0" y="0"/>
                    </a:lnTo>
                    <a:lnTo>
                      <a:pt x="2" y="0"/>
                    </a:lnTo>
                  </a:path>
                </a:pathLst>
              </a:custGeom>
              <a:noFill/>
              <a:ln w="9525">
                <a:noFill/>
                <a:round/>
                <a:headEnd/>
                <a:tailEnd/>
              </a:ln>
            </p:spPr>
            <p:txBody>
              <a:bodyPr/>
              <a:lstStyle/>
              <a:p>
                <a:pPr algn="ctr" eaLnBrk="0" hangingPunct="0"/>
                <a:endParaRPr lang="en-US" dirty="0"/>
              </a:p>
            </p:txBody>
          </p:sp>
          <p:sp>
            <p:nvSpPr>
              <p:cNvPr id="4950" name="Freeform 136"/>
              <p:cNvSpPr>
                <a:spLocks/>
              </p:cNvSpPr>
              <p:nvPr/>
            </p:nvSpPr>
            <p:spPr bwMode="auto">
              <a:xfrm>
                <a:off x="2622" y="1035"/>
                <a:ext cx="3" cy="8"/>
              </a:xfrm>
              <a:custGeom>
                <a:avLst/>
                <a:gdLst>
                  <a:gd name="T0" fmla="*/ 0 w 3"/>
                  <a:gd name="T1" fmla="*/ 8 h 8"/>
                  <a:gd name="T2" fmla="*/ 0 w 3"/>
                  <a:gd name="T3" fmla="*/ 0 h 8"/>
                  <a:gd name="T4" fmla="*/ 3 w 3"/>
                  <a:gd name="T5" fmla="*/ 5 h 8"/>
                  <a:gd name="T6" fmla="*/ 0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8"/>
                    </a:moveTo>
                    <a:lnTo>
                      <a:pt x="0" y="0"/>
                    </a:lnTo>
                    <a:lnTo>
                      <a:pt x="3" y="5"/>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951" name="Freeform 137"/>
              <p:cNvSpPr>
                <a:spLocks/>
              </p:cNvSpPr>
              <p:nvPr/>
            </p:nvSpPr>
            <p:spPr bwMode="auto">
              <a:xfrm>
                <a:off x="2622" y="1035"/>
                <a:ext cx="3" cy="8"/>
              </a:xfrm>
              <a:custGeom>
                <a:avLst/>
                <a:gdLst>
                  <a:gd name="T0" fmla="*/ 0 w 3"/>
                  <a:gd name="T1" fmla="*/ 8 h 8"/>
                  <a:gd name="T2" fmla="*/ 0 w 3"/>
                  <a:gd name="T3" fmla="*/ 0 h 8"/>
                  <a:gd name="T4" fmla="*/ 3 w 3"/>
                  <a:gd name="T5" fmla="*/ 5 h 8"/>
                  <a:gd name="T6" fmla="*/ 0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8"/>
                    </a:moveTo>
                    <a:lnTo>
                      <a:pt x="0" y="0"/>
                    </a:lnTo>
                    <a:lnTo>
                      <a:pt x="3" y="5"/>
                    </a:lnTo>
                    <a:lnTo>
                      <a:pt x="0" y="8"/>
                    </a:lnTo>
                  </a:path>
                </a:pathLst>
              </a:custGeom>
              <a:noFill/>
              <a:ln w="9525">
                <a:noFill/>
                <a:round/>
                <a:headEnd/>
                <a:tailEnd/>
              </a:ln>
            </p:spPr>
            <p:txBody>
              <a:bodyPr/>
              <a:lstStyle/>
              <a:p>
                <a:pPr algn="ctr" eaLnBrk="0" hangingPunct="0"/>
                <a:endParaRPr lang="en-US" dirty="0"/>
              </a:p>
            </p:txBody>
          </p:sp>
          <p:sp>
            <p:nvSpPr>
              <p:cNvPr id="4952" name="Freeform 138"/>
              <p:cNvSpPr>
                <a:spLocks/>
              </p:cNvSpPr>
              <p:nvPr/>
            </p:nvSpPr>
            <p:spPr bwMode="auto">
              <a:xfrm>
                <a:off x="3086" y="1038"/>
                <a:ext cx="252" cy="253"/>
              </a:xfrm>
              <a:custGeom>
                <a:avLst/>
                <a:gdLst>
                  <a:gd name="T0" fmla="*/ 252 w 252"/>
                  <a:gd name="T1" fmla="*/ 0 h 253"/>
                  <a:gd name="T2" fmla="*/ 247 w 252"/>
                  <a:gd name="T3" fmla="*/ 242 h 253"/>
                  <a:gd name="T4" fmla="*/ 228 w 252"/>
                  <a:gd name="T5" fmla="*/ 239 h 253"/>
                  <a:gd name="T6" fmla="*/ 212 w 252"/>
                  <a:gd name="T7" fmla="*/ 253 h 253"/>
                  <a:gd name="T8" fmla="*/ 204 w 252"/>
                  <a:gd name="T9" fmla="*/ 224 h 253"/>
                  <a:gd name="T10" fmla="*/ 192 w 252"/>
                  <a:gd name="T11" fmla="*/ 213 h 253"/>
                  <a:gd name="T12" fmla="*/ 178 w 252"/>
                  <a:gd name="T13" fmla="*/ 210 h 253"/>
                  <a:gd name="T14" fmla="*/ 178 w 252"/>
                  <a:gd name="T15" fmla="*/ 207 h 253"/>
                  <a:gd name="T16" fmla="*/ 165 w 252"/>
                  <a:gd name="T17" fmla="*/ 212 h 253"/>
                  <a:gd name="T18" fmla="*/ 165 w 252"/>
                  <a:gd name="T19" fmla="*/ 208 h 253"/>
                  <a:gd name="T20" fmla="*/ 162 w 252"/>
                  <a:gd name="T21" fmla="*/ 207 h 253"/>
                  <a:gd name="T22" fmla="*/ 155 w 252"/>
                  <a:gd name="T23" fmla="*/ 202 h 253"/>
                  <a:gd name="T24" fmla="*/ 152 w 252"/>
                  <a:gd name="T25" fmla="*/ 199 h 253"/>
                  <a:gd name="T26" fmla="*/ 144 w 252"/>
                  <a:gd name="T27" fmla="*/ 189 h 253"/>
                  <a:gd name="T28" fmla="*/ 147 w 252"/>
                  <a:gd name="T29" fmla="*/ 197 h 253"/>
                  <a:gd name="T30" fmla="*/ 136 w 252"/>
                  <a:gd name="T31" fmla="*/ 196 h 253"/>
                  <a:gd name="T32" fmla="*/ 136 w 252"/>
                  <a:gd name="T33" fmla="*/ 196 h 253"/>
                  <a:gd name="T34" fmla="*/ 120 w 252"/>
                  <a:gd name="T35" fmla="*/ 188 h 253"/>
                  <a:gd name="T36" fmla="*/ 107 w 252"/>
                  <a:gd name="T37" fmla="*/ 183 h 253"/>
                  <a:gd name="T38" fmla="*/ 113 w 252"/>
                  <a:gd name="T39" fmla="*/ 175 h 253"/>
                  <a:gd name="T40" fmla="*/ 118 w 252"/>
                  <a:gd name="T41" fmla="*/ 172 h 253"/>
                  <a:gd name="T42" fmla="*/ 118 w 252"/>
                  <a:gd name="T43" fmla="*/ 170 h 253"/>
                  <a:gd name="T44" fmla="*/ 123 w 252"/>
                  <a:gd name="T45" fmla="*/ 164 h 253"/>
                  <a:gd name="T46" fmla="*/ 126 w 252"/>
                  <a:gd name="T47" fmla="*/ 160 h 253"/>
                  <a:gd name="T48" fmla="*/ 134 w 252"/>
                  <a:gd name="T49" fmla="*/ 157 h 253"/>
                  <a:gd name="T50" fmla="*/ 137 w 252"/>
                  <a:gd name="T51" fmla="*/ 151 h 253"/>
                  <a:gd name="T52" fmla="*/ 154 w 252"/>
                  <a:gd name="T53" fmla="*/ 146 h 253"/>
                  <a:gd name="T54" fmla="*/ 157 w 252"/>
                  <a:gd name="T55" fmla="*/ 146 h 253"/>
                  <a:gd name="T56" fmla="*/ 158 w 252"/>
                  <a:gd name="T57" fmla="*/ 146 h 253"/>
                  <a:gd name="T58" fmla="*/ 165 w 252"/>
                  <a:gd name="T59" fmla="*/ 140 h 253"/>
                  <a:gd name="T60" fmla="*/ 184 w 252"/>
                  <a:gd name="T61" fmla="*/ 144 h 253"/>
                  <a:gd name="T62" fmla="*/ 176 w 252"/>
                  <a:gd name="T63" fmla="*/ 112 h 253"/>
                  <a:gd name="T64" fmla="*/ 179 w 252"/>
                  <a:gd name="T65" fmla="*/ 111 h 253"/>
                  <a:gd name="T66" fmla="*/ 175 w 252"/>
                  <a:gd name="T67" fmla="*/ 109 h 253"/>
                  <a:gd name="T68" fmla="*/ 162 w 252"/>
                  <a:gd name="T69" fmla="*/ 138 h 253"/>
                  <a:gd name="T70" fmla="*/ 160 w 252"/>
                  <a:gd name="T71" fmla="*/ 136 h 253"/>
                  <a:gd name="T72" fmla="*/ 144 w 252"/>
                  <a:gd name="T73" fmla="*/ 143 h 253"/>
                  <a:gd name="T74" fmla="*/ 136 w 252"/>
                  <a:gd name="T75" fmla="*/ 141 h 253"/>
                  <a:gd name="T76" fmla="*/ 133 w 252"/>
                  <a:gd name="T77" fmla="*/ 141 h 253"/>
                  <a:gd name="T78" fmla="*/ 113 w 252"/>
                  <a:gd name="T79" fmla="*/ 156 h 253"/>
                  <a:gd name="T80" fmla="*/ 107 w 252"/>
                  <a:gd name="T81" fmla="*/ 143 h 253"/>
                  <a:gd name="T82" fmla="*/ 100 w 252"/>
                  <a:gd name="T83" fmla="*/ 133 h 253"/>
                  <a:gd name="T84" fmla="*/ 100 w 252"/>
                  <a:gd name="T85" fmla="*/ 128 h 253"/>
                  <a:gd name="T86" fmla="*/ 89 w 252"/>
                  <a:gd name="T87" fmla="*/ 130 h 253"/>
                  <a:gd name="T88" fmla="*/ 76 w 252"/>
                  <a:gd name="T89" fmla="*/ 124 h 253"/>
                  <a:gd name="T90" fmla="*/ 76 w 252"/>
                  <a:gd name="T91" fmla="*/ 122 h 253"/>
                  <a:gd name="T92" fmla="*/ 61 w 252"/>
                  <a:gd name="T93" fmla="*/ 130 h 253"/>
                  <a:gd name="T94" fmla="*/ 37 w 252"/>
                  <a:gd name="T95" fmla="*/ 117 h 253"/>
                  <a:gd name="T96" fmla="*/ 8 w 252"/>
                  <a:gd name="T97" fmla="*/ 117 h 253"/>
                  <a:gd name="T98" fmla="*/ 2 w 252"/>
                  <a:gd name="T99" fmla="*/ 80 h 253"/>
                  <a:gd name="T100" fmla="*/ 13 w 252"/>
                  <a:gd name="T101" fmla="*/ 72 h 253"/>
                  <a:gd name="T102" fmla="*/ 31 w 252"/>
                  <a:gd name="T103" fmla="*/ 69 h 253"/>
                  <a:gd name="T104" fmla="*/ 47 w 252"/>
                  <a:gd name="T105" fmla="*/ 72 h 253"/>
                  <a:gd name="T106" fmla="*/ 210 w 252"/>
                  <a:gd name="T107" fmla="*/ 61 h 253"/>
                  <a:gd name="T108" fmla="*/ 233 w 252"/>
                  <a:gd name="T109" fmla="*/ 0 h 2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2"/>
                  <a:gd name="T166" fmla="*/ 0 h 253"/>
                  <a:gd name="T167" fmla="*/ 252 w 252"/>
                  <a:gd name="T168" fmla="*/ 253 h 2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2" h="253">
                    <a:moveTo>
                      <a:pt x="233" y="0"/>
                    </a:moveTo>
                    <a:lnTo>
                      <a:pt x="252" y="0"/>
                    </a:lnTo>
                    <a:lnTo>
                      <a:pt x="249" y="173"/>
                    </a:lnTo>
                    <a:lnTo>
                      <a:pt x="247" y="242"/>
                    </a:lnTo>
                    <a:lnTo>
                      <a:pt x="236" y="245"/>
                    </a:lnTo>
                    <a:lnTo>
                      <a:pt x="228" y="239"/>
                    </a:lnTo>
                    <a:lnTo>
                      <a:pt x="220" y="253"/>
                    </a:lnTo>
                    <a:lnTo>
                      <a:pt x="212" y="253"/>
                    </a:lnTo>
                    <a:lnTo>
                      <a:pt x="205" y="237"/>
                    </a:lnTo>
                    <a:lnTo>
                      <a:pt x="204" y="224"/>
                    </a:lnTo>
                    <a:lnTo>
                      <a:pt x="192" y="223"/>
                    </a:lnTo>
                    <a:lnTo>
                      <a:pt x="192" y="213"/>
                    </a:lnTo>
                    <a:lnTo>
                      <a:pt x="186" y="207"/>
                    </a:lnTo>
                    <a:lnTo>
                      <a:pt x="178" y="210"/>
                    </a:lnTo>
                    <a:lnTo>
                      <a:pt x="173" y="202"/>
                    </a:lnTo>
                    <a:lnTo>
                      <a:pt x="178" y="207"/>
                    </a:lnTo>
                    <a:lnTo>
                      <a:pt x="173" y="212"/>
                    </a:lnTo>
                    <a:lnTo>
                      <a:pt x="165" y="212"/>
                    </a:lnTo>
                    <a:lnTo>
                      <a:pt x="160" y="218"/>
                    </a:lnTo>
                    <a:lnTo>
                      <a:pt x="165" y="208"/>
                    </a:lnTo>
                    <a:lnTo>
                      <a:pt x="162" y="212"/>
                    </a:lnTo>
                    <a:lnTo>
                      <a:pt x="162" y="207"/>
                    </a:lnTo>
                    <a:lnTo>
                      <a:pt x="158" y="207"/>
                    </a:lnTo>
                    <a:lnTo>
                      <a:pt x="155" y="202"/>
                    </a:lnTo>
                    <a:lnTo>
                      <a:pt x="149" y="202"/>
                    </a:lnTo>
                    <a:lnTo>
                      <a:pt x="152" y="199"/>
                    </a:lnTo>
                    <a:lnTo>
                      <a:pt x="149" y="200"/>
                    </a:lnTo>
                    <a:lnTo>
                      <a:pt x="144" y="189"/>
                    </a:lnTo>
                    <a:lnTo>
                      <a:pt x="144" y="196"/>
                    </a:lnTo>
                    <a:lnTo>
                      <a:pt x="147" y="197"/>
                    </a:lnTo>
                    <a:lnTo>
                      <a:pt x="144" y="204"/>
                    </a:lnTo>
                    <a:lnTo>
                      <a:pt x="136" y="196"/>
                    </a:lnTo>
                    <a:lnTo>
                      <a:pt x="139" y="191"/>
                    </a:lnTo>
                    <a:lnTo>
                      <a:pt x="136" y="196"/>
                    </a:lnTo>
                    <a:lnTo>
                      <a:pt x="128" y="189"/>
                    </a:lnTo>
                    <a:lnTo>
                      <a:pt x="120" y="188"/>
                    </a:lnTo>
                    <a:lnTo>
                      <a:pt x="118" y="183"/>
                    </a:lnTo>
                    <a:lnTo>
                      <a:pt x="107" y="183"/>
                    </a:lnTo>
                    <a:lnTo>
                      <a:pt x="105" y="178"/>
                    </a:lnTo>
                    <a:lnTo>
                      <a:pt x="113" y="175"/>
                    </a:lnTo>
                    <a:lnTo>
                      <a:pt x="113" y="178"/>
                    </a:lnTo>
                    <a:lnTo>
                      <a:pt x="118" y="172"/>
                    </a:lnTo>
                    <a:lnTo>
                      <a:pt x="123" y="175"/>
                    </a:lnTo>
                    <a:lnTo>
                      <a:pt x="118" y="170"/>
                    </a:lnTo>
                    <a:lnTo>
                      <a:pt x="123" y="168"/>
                    </a:lnTo>
                    <a:lnTo>
                      <a:pt x="123" y="164"/>
                    </a:lnTo>
                    <a:lnTo>
                      <a:pt x="131" y="164"/>
                    </a:lnTo>
                    <a:lnTo>
                      <a:pt x="126" y="160"/>
                    </a:lnTo>
                    <a:lnTo>
                      <a:pt x="128" y="154"/>
                    </a:lnTo>
                    <a:lnTo>
                      <a:pt x="134" y="157"/>
                    </a:lnTo>
                    <a:lnTo>
                      <a:pt x="129" y="149"/>
                    </a:lnTo>
                    <a:lnTo>
                      <a:pt x="137" y="151"/>
                    </a:lnTo>
                    <a:lnTo>
                      <a:pt x="137" y="146"/>
                    </a:lnTo>
                    <a:lnTo>
                      <a:pt x="154" y="146"/>
                    </a:lnTo>
                    <a:lnTo>
                      <a:pt x="154" y="149"/>
                    </a:lnTo>
                    <a:lnTo>
                      <a:pt x="157" y="146"/>
                    </a:lnTo>
                    <a:lnTo>
                      <a:pt x="163" y="157"/>
                    </a:lnTo>
                    <a:lnTo>
                      <a:pt x="158" y="146"/>
                    </a:lnTo>
                    <a:lnTo>
                      <a:pt x="160" y="141"/>
                    </a:lnTo>
                    <a:lnTo>
                      <a:pt x="165" y="140"/>
                    </a:lnTo>
                    <a:lnTo>
                      <a:pt x="171" y="124"/>
                    </a:lnTo>
                    <a:lnTo>
                      <a:pt x="184" y="144"/>
                    </a:lnTo>
                    <a:lnTo>
                      <a:pt x="168" y="122"/>
                    </a:lnTo>
                    <a:lnTo>
                      <a:pt x="176" y="112"/>
                    </a:lnTo>
                    <a:lnTo>
                      <a:pt x="196" y="116"/>
                    </a:lnTo>
                    <a:lnTo>
                      <a:pt x="179" y="111"/>
                    </a:lnTo>
                    <a:lnTo>
                      <a:pt x="181" y="96"/>
                    </a:lnTo>
                    <a:lnTo>
                      <a:pt x="175" y="109"/>
                    </a:lnTo>
                    <a:lnTo>
                      <a:pt x="165" y="117"/>
                    </a:lnTo>
                    <a:lnTo>
                      <a:pt x="162" y="138"/>
                    </a:lnTo>
                    <a:lnTo>
                      <a:pt x="155" y="140"/>
                    </a:lnTo>
                    <a:lnTo>
                      <a:pt x="160" y="136"/>
                    </a:lnTo>
                    <a:lnTo>
                      <a:pt x="152" y="138"/>
                    </a:lnTo>
                    <a:lnTo>
                      <a:pt x="144" y="143"/>
                    </a:lnTo>
                    <a:lnTo>
                      <a:pt x="141" y="140"/>
                    </a:lnTo>
                    <a:lnTo>
                      <a:pt x="136" y="141"/>
                    </a:lnTo>
                    <a:lnTo>
                      <a:pt x="131" y="138"/>
                    </a:lnTo>
                    <a:lnTo>
                      <a:pt x="133" y="141"/>
                    </a:lnTo>
                    <a:lnTo>
                      <a:pt x="123" y="144"/>
                    </a:lnTo>
                    <a:lnTo>
                      <a:pt x="113" y="156"/>
                    </a:lnTo>
                    <a:lnTo>
                      <a:pt x="112" y="144"/>
                    </a:lnTo>
                    <a:lnTo>
                      <a:pt x="107" y="143"/>
                    </a:lnTo>
                    <a:lnTo>
                      <a:pt x="107" y="135"/>
                    </a:lnTo>
                    <a:lnTo>
                      <a:pt x="100" y="133"/>
                    </a:lnTo>
                    <a:lnTo>
                      <a:pt x="99" y="127"/>
                    </a:lnTo>
                    <a:lnTo>
                      <a:pt x="100" y="128"/>
                    </a:lnTo>
                    <a:lnTo>
                      <a:pt x="95" y="124"/>
                    </a:lnTo>
                    <a:lnTo>
                      <a:pt x="89" y="130"/>
                    </a:lnTo>
                    <a:lnTo>
                      <a:pt x="82" y="130"/>
                    </a:lnTo>
                    <a:lnTo>
                      <a:pt x="76" y="124"/>
                    </a:lnTo>
                    <a:lnTo>
                      <a:pt x="73" y="109"/>
                    </a:lnTo>
                    <a:lnTo>
                      <a:pt x="76" y="122"/>
                    </a:lnTo>
                    <a:lnTo>
                      <a:pt x="74" y="130"/>
                    </a:lnTo>
                    <a:lnTo>
                      <a:pt x="61" y="130"/>
                    </a:lnTo>
                    <a:lnTo>
                      <a:pt x="48" y="117"/>
                    </a:lnTo>
                    <a:lnTo>
                      <a:pt x="37" y="117"/>
                    </a:lnTo>
                    <a:lnTo>
                      <a:pt x="19" y="112"/>
                    </a:lnTo>
                    <a:lnTo>
                      <a:pt x="8" y="117"/>
                    </a:lnTo>
                    <a:lnTo>
                      <a:pt x="0" y="117"/>
                    </a:lnTo>
                    <a:lnTo>
                      <a:pt x="2" y="80"/>
                    </a:lnTo>
                    <a:lnTo>
                      <a:pt x="8" y="79"/>
                    </a:lnTo>
                    <a:lnTo>
                      <a:pt x="13" y="72"/>
                    </a:lnTo>
                    <a:lnTo>
                      <a:pt x="23" y="72"/>
                    </a:lnTo>
                    <a:lnTo>
                      <a:pt x="31" y="69"/>
                    </a:lnTo>
                    <a:lnTo>
                      <a:pt x="37" y="74"/>
                    </a:lnTo>
                    <a:lnTo>
                      <a:pt x="47" y="72"/>
                    </a:lnTo>
                    <a:lnTo>
                      <a:pt x="58" y="58"/>
                    </a:lnTo>
                    <a:lnTo>
                      <a:pt x="210" y="61"/>
                    </a:lnTo>
                    <a:lnTo>
                      <a:pt x="210" y="0"/>
                    </a:lnTo>
                    <a:lnTo>
                      <a:pt x="233" y="0"/>
                    </a:lnTo>
                    <a:close/>
                  </a:path>
                </a:pathLst>
              </a:custGeom>
              <a:solidFill>
                <a:srgbClr val="FEE0C2"/>
              </a:solidFill>
              <a:ln w="9525">
                <a:noFill/>
                <a:round/>
                <a:headEnd/>
                <a:tailEnd/>
              </a:ln>
            </p:spPr>
            <p:txBody>
              <a:bodyPr/>
              <a:lstStyle/>
              <a:p>
                <a:pPr algn="ctr" eaLnBrk="0" hangingPunct="0"/>
                <a:endParaRPr lang="en-US" dirty="0"/>
              </a:p>
            </p:txBody>
          </p:sp>
          <p:sp>
            <p:nvSpPr>
              <p:cNvPr id="4953" name="Freeform 139"/>
              <p:cNvSpPr>
                <a:spLocks/>
              </p:cNvSpPr>
              <p:nvPr/>
            </p:nvSpPr>
            <p:spPr bwMode="auto">
              <a:xfrm>
                <a:off x="3086" y="1038"/>
                <a:ext cx="252" cy="253"/>
              </a:xfrm>
              <a:custGeom>
                <a:avLst/>
                <a:gdLst>
                  <a:gd name="T0" fmla="*/ 252 w 252"/>
                  <a:gd name="T1" fmla="*/ 0 h 253"/>
                  <a:gd name="T2" fmla="*/ 247 w 252"/>
                  <a:gd name="T3" fmla="*/ 242 h 253"/>
                  <a:gd name="T4" fmla="*/ 228 w 252"/>
                  <a:gd name="T5" fmla="*/ 239 h 253"/>
                  <a:gd name="T6" fmla="*/ 212 w 252"/>
                  <a:gd name="T7" fmla="*/ 253 h 253"/>
                  <a:gd name="T8" fmla="*/ 204 w 252"/>
                  <a:gd name="T9" fmla="*/ 224 h 253"/>
                  <a:gd name="T10" fmla="*/ 192 w 252"/>
                  <a:gd name="T11" fmla="*/ 213 h 253"/>
                  <a:gd name="T12" fmla="*/ 178 w 252"/>
                  <a:gd name="T13" fmla="*/ 210 h 253"/>
                  <a:gd name="T14" fmla="*/ 178 w 252"/>
                  <a:gd name="T15" fmla="*/ 207 h 253"/>
                  <a:gd name="T16" fmla="*/ 165 w 252"/>
                  <a:gd name="T17" fmla="*/ 212 h 253"/>
                  <a:gd name="T18" fmla="*/ 165 w 252"/>
                  <a:gd name="T19" fmla="*/ 208 h 253"/>
                  <a:gd name="T20" fmla="*/ 162 w 252"/>
                  <a:gd name="T21" fmla="*/ 207 h 253"/>
                  <a:gd name="T22" fmla="*/ 155 w 252"/>
                  <a:gd name="T23" fmla="*/ 202 h 253"/>
                  <a:gd name="T24" fmla="*/ 152 w 252"/>
                  <a:gd name="T25" fmla="*/ 199 h 253"/>
                  <a:gd name="T26" fmla="*/ 144 w 252"/>
                  <a:gd name="T27" fmla="*/ 189 h 253"/>
                  <a:gd name="T28" fmla="*/ 147 w 252"/>
                  <a:gd name="T29" fmla="*/ 197 h 253"/>
                  <a:gd name="T30" fmla="*/ 136 w 252"/>
                  <a:gd name="T31" fmla="*/ 196 h 253"/>
                  <a:gd name="T32" fmla="*/ 136 w 252"/>
                  <a:gd name="T33" fmla="*/ 196 h 253"/>
                  <a:gd name="T34" fmla="*/ 120 w 252"/>
                  <a:gd name="T35" fmla="*/ 188 h 253"/>
                  <a:gd name="T36" fmla="*/ 107 w 252"/>
                  <a:gd name="T37" fmla="*/ 183 h 253"/>
                  <a:gd name="T38" fmla="*/ 113 w 252"/>
                  <a:gd name="T39" fmla="*/ 175 h 253"/>
                  <a:gd name="T40" fmla="*/ 118 w 252"/>
                  <a:gd name="T41" fmla="*/ 172 h 253"/>
                  <a:gd name="T42" fmla="*/ 118 w 252"/>
                  <a:gd name="T43" fmla="*/ 170 h 253"/>
                  <a:gd name="T44" fmla="*/ 123 w 252"/>
                  <a:gd name="T45" fmla="*/ 164 h 253"/>
                  <a:gd name="T46" fmla="*/ 126 w 252"/>
                  <a:gd name="T47" fmla="*/ 160 h 253"/>
                  <a:gd name="T48" fmla="*/ 134 w 252"/>
                  <a:gd name="T49" fmla="*/ 157 h 253"/>
                  <a:gd name="T50" fmla="*/ 137 w 252"/>
                  <a:gd name="T51" fmla="*/ 151 h 253"/>
                  <a:gd name="T52" fmla="*/ 154 w 252"/>
                  <a:gd name="T53" fmla="*/ 146 h 253"/>
                  <a:gd name="T54" fmla="*/ 157 w 252"/>
                  <a:gd name="T55" fmla="*/ 146 h 253"/>
                  <a:gd name="T56" fmla="*/ 158 w 252"/>
                  <a:gd name="T57" fmla="*/ 146 h 253"/>
                  <a:gd name="T58" fmla="*/ 165 w 252"/>
                  <a:gd name="T59" fmla="*/ 140 h 253"/>
                  <a:gd name="T60" fmla="*/ 184 w 252"/>
                  <a:gd name="T61" fmla="*/ 144 h 253"/>
                  <a:gd name="T62" fmla="*/ 176 w 252"/>
                  <a:gd name="T63" fmla="*/ 112 h 253"/>
                  <a:gd name="T64" fmla="*/ 179 w 252"/>
                  <a:gd name="T65" fmla="*/ 111 h 253"/>
                  <a:gd name="T66" fmla="*/ 175 w 252"/>
                  <a:gd name="T67" fmla="*/ 109 h 253"/>
                  <a:gd name="T68" fmla="*/ 162 w 252"/>
                  <a:gd name="T69" fmla="*/ 138 h 253"/>
                  <a:gd name="T70" fmla="*/ 160 w 252"/>
                  <a:gd name="T71" fmla="*/ 136 h 253"/>
                  <a:gd name="T72" fmla="*/ 144 w 252"/>
                  <a:gd name="T73" fmla="*/ 143 h 253"/>
                  <a:gd name="T74" fmla="*/ 136 w 252"/>
                  <a:gd name="T75" fmla="*/ 141 h 253"/>
                  <a:gd name="T76" fmla="*/ 133 w 252"/>
                  <a:gd name="T77" fmla="*/ 141 h 253"/>
                  <a:gd name="T78" fmla="*/ 113 w 252"/>
                  <a:gd name="T79" fmla="*/ 156 h 253"/>
                  <a:gd name="T80" fmla="*/ 107 w 252"/>
                  <a:gd name="T81" fmla="*/ 143 h 253"/>
                  <a:gd name="T82" fmla="*/ 100 w 252"/>
                  <a:gd name="T83" fmla="*/ 133 h 253"/>
                  <a:gd name="T84" fmla="*/ 100 w 252"/>
                  <a:gd name="T85" fmla="*/ 128 h 253"/>
                  <a:gd name="T86" fmla="*/ 89 w 252"/>
                  <a:gd name="T87" fmla="*/ 130 h 253"/>
                  <a:gd name="T88" fmla="*/ 76 w 252"/>
                  <a:gd name="T89" fmla="*/ 124 h 253"/>
                  <a:gd name="T90" fmla="*/ 76 w 252"/>
                  <a:gd name="T91" fmla="*/ 122 h 253"/>
                  <a:gd name="T92" fmla="*/ 61 w 252"/>
                  <a:gd name="T93" fmla="*/ 130 h 253"/>
                  <a:gd name="T94" fmla="*/ 37 w 252"/>
                  <a:gd name="T95" fmla="*/ 117 h 253"/>
                  <a:gd name="T96" fmla="*/ 8 w 252"/>
                  <a:gd name="T97" fmla="*/ 117 h 253"/>
                  <a:gd name="T98" fmla="*/ 2 w 252"/>
                  <a:gd name="T99" fmla="*/ 80 h 253"/>
                  <a:gd name="T100" fmla="*/ 13 w 252"/>
                  <a:gd name="T101" fmla="*/ 72 h 253"/>
                  <a:gd name="T102" fmla="*/ 31 w 252"/>
                  <a:gd name="T103" fmla="*/ 69 h 253"/>
                  <a:gd name="T104" fmla="*/ 47 w 252"/>
                  <a:gd name="T105" fmla="*/ 72 h 253"/>
                  <a:gd name="T106" fmla="*/ 210 w 252"/>
                  <a:gd name="T107" fmla="*/ 61 h 253"/>
                  <a:gd name="T108" fmla="*/ 233 w 252"/>
                  <a:gd name="T109" fmla="*/ 0 h 2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2"/>
                  <a:gd name="T166" fmla="*/ 0 h 253"/>
                  <a:gd name="T167" fmla="*/ 252 w 252"/>
                  <a:gd name="T168" fmla="*/ 253 h 2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2" h="253">
                    <a:moveTo>
                      <a:pt x="233" y="0"/>
                    </a:moveTo>
                    <a:lnTo>
                      <a:pt x="252" y="0"/>
                    </a:lnTo>
                    <a:lnTo>
                      <a:pt x="249" y="173"/>
                    </a:lnTo>
                    <a:lnTo>
                      <a:pt x="247" y="242"/>
                    </a:lnTo>
                    <a:lnTo>
                      <a:pt x="236" y="245"/>
                    </a:lnTo>
                    <a:lnTo>
                      <a:pt x="228" y="239"/>
                    </a:lnTo>
                    <a:lnTo>
                      <a:pt x="220" y="253"/>
                    </a:lnTo>
                    <a:lnTo>
                      <a:pt x="212" y="253"/>
                    </a:lnTo>
                    <a:lnTo>
                      <a:pt x="205" y="237"/>
                    </a:lnTo>
                    <a:lnTo>
                      <a:pt x="204" y="224"/>
                    </a:lnTo>
                    <a:lnTo>
                      <a:pt x="192" y="223"/>
                    </a:lnTo>
                    <a:lnTo>
                      <a:pt x="192" y="213"/>
                    </a:lnTo>
                    <a:lnTo>
                      <a:pt x="186" y="207"/>
                    </a:lnTo>
                    <a:lnTo>
                      <a:pt x="178" y="210"/>
                    </a:lnTo>
                    <a:lnTo>
                      <a:pt x="173" y="202"/>
                    </a:lnTo>
                    <a:lnTo>
                      <a:pt x="178" y="207"/>
                    </a:lnTo>
                    <a:lnTo>
                      <a:pt x="173" y="212"/>
                    </a:lnTo>
                    <a:lnTo>
                      <a:pt x="165" y="212"/>
                    </a:lnTo>
                    <a:lnTo>
                      <a:pt x="160" y="218"/>
                    </a:lnTo>
                    <a:lnTo>
                      <a:pt x="165" y="208"/>
                    </a:lnTo>
                    <a:lnTo>
                      <a:pt x="162" y="212"/>
                    </a:lnTo>
                    <a:lnTo>
                      <a:pt x="162" y="207"/>
                    </a:lnTo>
                    <a:lnTo>
                      <a:pt x="158" y="207"/>
                    </a:lnTo>
                    <a:lnTo>
                      <a:pt x="155" y="202"/>
                    </a:lnTo>
                    <a:lnTo>
                      <a:pt x="149" y="202"/>
                    </a:lnTo>
                    <a:lnTo>
                      <a:pt x="152" y="199"/>
                    </a:lnTo>
                    <a:lnTo>
                      <a:pt x="149" y="200"/>
                    </a:lnTo>
                    <a:lnTo>
                      <a:pt x="144" y="189"/>
                    </a:lnTo>
                    <a:lnTo>
                      <a:pt x="144" y="196"/>
                    </a:lnTo>
                    <a:lnTo>
                      <a:pt x="147" y="197"/>
                    </a:lnTo>
                    <a:lnTo>
                      <a:pt x="144" y="204"/>
                    </a:lnTo>
                    <a:lnTo>
                      <a:pt x="136" y="196"/>
                    </a:lnTo>
                    <a:lnTo>
                      <a:pt x="139" y="191"/>
                    </a:lnTo>
                    <a:lnTo>
                      <a:pt x="136" y="196"/>
                    </a:lnTo>
                    <a:lnTo>
                      <a:pt x="128" y="189"/>
                    </a:lnTo>
                    <a:lnTo>
                      <a:pt x="120" y="188"/>
                    </a:lnTo>
                    <a:lnTo>
                      <a:pt x="118" y="183"/>
                    </a:lnTo>
                    <a:lnTo>
                      <a:pt x="107" y="183"/>
                    </a:lnTo>
                    <a:lnTo>
                      <a:pt x="105" y="178"/>
                    </a:lnTo>
                    <a:lnTo>
                      <a:pt x="113" y="175"/>
                    </a:lnTo>
                    <a:lnTo>
                      <a:pt x="113" y="178"/>
                    </a:lnTo>
                    <a:lnTo>
                      <a:pt x="118" y="172"/>
                    </a:lnTo>
                    <a:lnTo>
                      <a:pt x="123" y="175"/>
                    </a:lnTo>
                    <a:lnTo>
                      <a:pt x="118" y="170"/>
                    </a:lnTo>
                    <a:lnTo>
                      <a:pt x="123" y="168"/>
                    </a:lnTo>
                    <a:lnTo>
                      <a:pt x="123" y="164"/>
                    </a:lnTo>
                    <a:lnTo>
                      <a:pt x="131" y="164"/>
                    </a:lnTo>
                    <a:lnTo>
                      <a:pt x="126" y="160"/>
                    </a:lnTo>
                    <a:lnTo>
                      <a:pt x="128" y="154"/>
                    </a:lnTo>
                    <a:lnTo>
                      <a:pt x="134" y="157"/>
                    </a:lnTo>
                    <a:lnTo>
                      <a:pt x="129" y="149"/>
                    </a:lnTo>
                    <a:lnTo>
                      <a:pt x="137" y="151"/>
                    </a:lnTo>
                    <a:lnTo>
                      <a:pt x="137" y="146"/>
                    </a:lnTo>
                    <a:lnTo>
                      <a:pt x="154" y="146"/>
                    </a:lnTo>
                    <a:lnTo>
                      <a:pt x="154" y="149"/>
                    </a:lnTo>
                    <a:lnTo>
                      <a:pt x="157" y="146"/>
                    </a:lnTo>
                    <a:lnTo>
                      <a:pt x="163" y="157"/>
                    </a:lnTo>
                    <a:lnTo>
                      <a:pt x="158" y="146"/>
                    </a:lnTo>
                    <a:lnTo>
                      <a:pt x="160" y="141"/>
                    </a:lnTo>
                    <a:lnTo>
                      <a:pt x="165" y="140"/>
                    </a:lnTo>
                    <a:lnTo>
                      <a:pt x="171" y="124"/>
                    </a:lnTo>
                    <a:lnTo>
                      <a:pt x="184" y="144"/>
                    </a:lnTo>
                    <a:lnTo>
                      <a:pt x="168" y="122"/>
                    </a:lnTo>
                    <a:lnTo>
                      <a:pt x="176" y="112"/>
                    </a:lnTo>
                    <a:lnTo>
                      <a:pt x="196" y="116"/>
                    </a:lnTo>
                    <a:lnTo>
                      <a:pt x="179" y="111"/>
                    </a:lnTo>
                    <a:lnTo>
                      <a:pt x="181" y="96"/>
                    </a:lnTo>
                    <a:lnTo>
                      <a:pt x="175" y="109"/>
                    </a:lnTo>
                    <a:lnTo>
                      <a:pt x="165" y="117"/>
                    </a:lnTo>
                    <a:lnTo>
                      <a:pt x="162" y="138"/>
                    </a:lnTo>
                    <a:lnTo>
                      <a:pt x="155" y="140"/>
                    </a:lnTo>
                    <a:lnTo>
                      <a:pt x="160" y="136"/>
                    </a:lnTo>
                    <a:lnTo>
                      <a:pt x="152" y="138"/>
                    </a:lnTo>
                    <a:lnTo>
                      <a:pt x="144" y="143"/>
                    </a:lnTo>
                    <a:lnTo>
                      <a:pt x="141" y="140"/>
                    </a:lnTo>
                    <a:lnTo>
                      <a:pt x="136" y="141"/>
                    </a:lnTo>
                    <a:lnTo>
                      <a:pt x="131" y="138"/>
                    </a:lnTo>
                    <a:lnTo>
                      <a:pt x="133" y="141"/>
                    </a:lnTo>
                    <a:lnTo>
                      <a:pt x="123" y="144"/>
                    </a:lnTo>
                    <a:lnTo>
                      <a:pt x="113" y="156"/>
                    </a:lnTo>
                    <a:lnTo>
                      <a:pt x="112" y="144"/>
                    </a:lnTo>
                    <a:lnTo>
                      <a:pt x="107" y="143"/>
                    </a:lnTo>
                    <a:lnTo>
                      <a:pt x="107" y="135"/>
                    </a:lnTo>
                    <a:lnTo>
                      <a:pt x="100" y="133"/>
                    </a:lnTo>
                    <a:lnTo>
                      <a:pt x="99" y="127"/>
                    </a:lnTo>
                    <a:lnTo>
                      <a:pt x="100" y="128"/>
                    </a:lnTo>
                    <a:lnTo>
                      <a:pt x="95" y="124"/>
                    </a:lnTo>
                    <a:lnTo>
                      <a:pt x="89" y="130"/>
                    </a:lnTo>
                    <a:lnTo>
                      <a:pt x="82" y="130"/>
                    </a:lnTo>
                    <a:lnTo>
                      <a:pt x="76" y="124"/>
                    </a:lnTo>
                    <a:lnTo>
                      <a:pt x="73" y="109"/>
                    </a:lnTo>
                    <a:lnTo>
                      <a:pt x="76" y="122"/>
                    </a:lnTo>
                    <a:lnTo>
                      <a:pt x="74" y="130"/>
                    </a:lnTo>
                    <a:lnTo>
                      <a:pt x="61" y="130"/>
                    </a:lnTo>
                    <a:lnTo>
                      <a:pt x="48" y="117"/>
                    </a:lnTo>
                    <a:lnTo>
                      <a:pt x="37" y="117"/>
                    </a:lnTo>
                    <a:lnTo>
                      <a:pt x="19" y="112"/>
                    </a:lnTo>
                    <a:lnTo>
                      <a:pt x="8" y="117"/>
                    </a:lnTo>
                    <a:lnTo>
                      <a:pt x="0" y="117"/>
                    </a:lnTo>
                    <a:lnTo>
                      <a:pt x="2" y="80"/>
                    </a:lnTo>
                    <a:lnTo>
                      <a:pt x="8" y="79"/>
                    </a:lnTo>
                    <a:lnTo>
                      <a:pt x="13" y="72"/>
                    </a:lnTo>
                    <a:lnTo>
                      <a:pt x="23" y="72"/>
                    </a:lnTo>
                    <a:lnTo>
                      <a:pt x="31" y="69"/>
                    </a:lnTo>
                    <a:lnTo>
                      <a:pt x="37" y="74"/>
                    </a:lnTo>
                    <a:lnTo>
                      <a:pt x="47" y="72"/>
                    </a:lnTo>
                    <a:lnTo>
                      <a:pt x="58" y="58"/>
                    </a:lnTo>
                    <a:lnTo>
                      <a:pt x="210" y="61"/>
                    </a:lnTo>
                    <a:lnTo>
                      <a:pt x="210" y="0"/>
                    </a:lnTo>
                    <a:lnTo>
                      <a:pt x="233" y="0"/>
                    </a:lnTo>
                  </a:path>
                </a:pathLst>
              </a:custGeom>
              <a:noFill/>
              <a:ln w="9525">
                <a:noFill/>
                <a:round/>
                <a:headEnd/>
                <a:tailEnd/>
              </a:ln>
            </p:spPr>
            <p:txBody>
              <a:bodyPr/>
              <a:lstStyle/>
              <a:p>
                <a:pPr algn="ctr" eaLnBrk="0" hangingPunct="0"/>
                <a:endParaRPr lang="en-US" dirty="0"/>
              </a:p>
            </p:txBody>
          </p:sp>
          <p:sp>
            <p:nvSpPr>
              <p:cNvPr id="4954" name="Freeform 140"/>
              <p:cNvSpPr>
                <a:spLocks/>
              </p:cNvSpPr>
              <p:nvPr/>
            </p:nvSpPr>
            <p:spPr bwMode="auto">
              <a:xfrm>
                <a:off x="4057" y="1042"/>
                <a:ext cx="4" cy="4"/>
              </a:xfrm>
              <a:custGeom>
                <a:avLst/>
                <a:gdLst>
                  <a:gd name="T0" fmla="*/ 4 w 4"/>
                  <a:gd name="T1" fmla="*/ 0 h 4"/>
                  <a:gd name="T2" fmla="*/ 0 w 4"/>
                  <a:gd name="T3" fmla="*/ 4 h 4"/>
                  <a:gd name="T4" fmla="*/ 0 w 4"/>
                  <a:gd name="T5" fmla="*/ 0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0" y="4"/>
                    </a:lnTo>
                    <a:lnTo>
                      <a:pt x="0" y="0"/>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955" name="Freeform 141"/>
              <p:cNvSpPr>
                <a:spLocks/>
              </p:cNvSpPr>
              <p:nvPr/>
            </p:nvSpPr>
            <p:spPr bwMode="auto">
              <a:xfrm>
                <a:off x="4057" y="1042"/>
                <a:ext cx="4" cy="4"/>
              </a:xfrm>
              <a:custGeom>
                <a:avLst/>
                <a:gdLst>
                  <a:gd name="T0" fmla="*/ 4 w 4"/>
                  <a:gd name="T1" fmla="*/ 0 h 4"/>
                  <a:gd name="T2" fmla="*/ 0 w 4"/>
                  <a:gd name="T3" fmla="*/ 4 h 4"/>
                  <a:gd name="T4" fmla="*/ 0 w 4"/>
                  <a:gd name="T5" fmla="*/ 0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0" y="4"/>
                    </a:lnTo>
                    <a:lnTo>
                      <a:pt x="0" y="0"/>
                    </a:lnTo>
                    <a:lnTo>
                      <a:pt x="4" y="0"/>
                    </a:lnTo>
                  </a:path>
                </a:pathLst>
              </a:custGeom>
              <a:noFill/>
              <a:ln w="9525">
                <a:noFill/>
                <a:round/>
                <a:headEnd/>
                <a:tailEnd/>
              </a:ln>
            </p:spPr>
            <p:txBody>
              <a:bodyPr/>
              <a:lstStyle/>
              <a:p>
                <a:pPr algn="ctr" eaLnBrk="0" hangingPunct="0"/>
                <a:endParaRPr lang="en-US" dirty="0"/>
              </a:p>
            </p:txBody>
          </p:sp>
          <p:sp>
            <p:nvSpPr>
              <p:cNvPr id="4956" name="Freeform 142"/>
              <p:cNvSpPr>
                <a:spLocks/>
              </p:cNvSpPr>
              <p:nvPr/>
            </p:nvSpPr>
            <p:spPr bwMode="auto">
              <a:xfrm>
                <a:off x="4916" y="1043"/>
                <a:ext cx="22" cy="21"/>
              </a:xfrm>
              <a:custGeom>
                <a:avLst/>
                <a:gdLst>
                  <a:gd name="T0" fmla="*/ 3 w 22"/>
                  <a:gd name="T1" fmla="*/ 15 h 21"/>
                  <a:gd name="T2" fmla="*/ 0 w 22"/>
                  <a:gd name="T3" fmla="*/ 10 h 21"/>
                  <a:gd name="T4" fmla="*/ 6 w 22"/>
                  <a:gd name="T5" fmla="*/ 8 h 21"/>
                  <a:gd name="T6" fmla="*/ 11 w 22"/>
                  <a:gd name="T7" fmla="*/ 0 h 21"/>
                  <a:gd name="T8" fmla="*/ 19 w 22"/>
                  <a:gd name="T9" fmla="*/ 2 h 21"/>
                  <a:gd name="T10" fmla="*/ 16 w 22"/>
                  <a:gd name="T11" fmla="*/ 10 h 21"/>
                  <a:gd name="T12" fmla="*/ 22 w 22"/>
                  <a:gd name="T13" fmla="*/ 13 h 21"/>
                  <a:gd name="T14" fmla="*/ 17 w 22"/>
                  <a:gd name="T15" fmla="*/ 15 h 21"/>
                  <a:gd name="T16" fmla="*/ 21 w 22"/>
                  <a:gd name="T17" fmla="*/ 19 h 21"/>
                  <a:gd name="T18" fmla="*/ 16 w 22"/>
                  <a:gd name="T19" fmla="*/ 18 h 21"/>
                  <a:gd name="T20" fmla="*/ 13 w 22"/>
                  <a:gd name="T21" fmla="*/ 21 h 21"/>
                  <a:gd name="T22" fmla="*/ 9 w 22"/>
                  <a:gd name="T23" fmla="*/ 15 h 21"/>
                  <a:gd name="T24" fmla="*/ 4 w 22"/>
                  <a:gd name="T25" fmla="*/ 13 h 21"/>
                  <a:gd name="T26" fmla="*/ 3 w 22"/>
                  <a:gd name="T27" fmla="*/ 19 h 21"/>
                  <a:gd name="T28" fmla="*/ 3 w 22"/>
                  <a:gd name="T29" fmla="*/ 15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21"/>
                  <a:gd name="T47" fmla="*/ 22 w 2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21">
                    <a:moveTo>
                      <a:pt x="3" y="15"/>
                    </a:moveTo>
                    <a:lnTo>
                      <a:pt x="0" y="10"/>
                    </a:lnTo>
                    <a:lnTo>
                      <a:pt x="6" y="8"/>
                    </a:lnTo>
                    <a:lnTo>
                      <a:pt x="11" y="0"/>
                    </a:lnTo>
                    <a:lnTo>
                      <a:pt x="19" y="2"/>
                    </a:lnTo>
                    <a:lnTo>
                      <a:pt x="16" y="10"/>
                    </a:lnTo>
                    <a:lnTo>
                      <a:pt x="22" y="13"/>
                    </a:lnTo>
                    <a:lnTo>
                      <a:pt x="17" y="15"/>
                    </a:lnTo>
                    <a:lnTo>
                      <a:pt x="21" y="19"/>
                    </a:lnTo>
                    <a:lnTo>
                      <a:pt x="16" y="18"/>
                    </a:lnTo>
                    <a:lnTo>
                      <a:pt x="13" y="21"/>
                    </a:lnTo>
                    <a:lnTo>
                      <a:pt x="9" y="15"/>
                    </a:lnTo>
                    <a:lnTo>
                      <a:pt x="4" y="13"/>
                    </a:lnTo>
                    <a:lnTo>
                      <a:pt x="3" y="19"/>
                    </a:lnTo>
                    <a:lnTo>
                      <a:pt x="3" y="15"/>
                    </a:lnTo>
                    <a:close/>
                  </a:path>
                </a:pathLst>
              </a:custGeom>
              <a:solidFill>
                <a:srgbClr val="FEE0C2"/>
              </a:solidFill>
              <a:ln w="9525">
                <a:noFill/>
                <a:round/>
                <a:headEnd/>
                <a:tailEnd/>
              </a:ln>
            </p:spPr>
            <p:txBody>
              <a:bodyPr/>
              <a:lstStyle/>
              <a:p>
                <a:pPr algn="ctr" eaLnBrk="0" hangingPunct="0"/>
                <a:endParaRPr lang="en-US" dirty="0"/>
              </a:p>
            </p:txBody>
          </p:sp>
          <p:sp>
            <p:nvSpPr>
              <p:cNvPr id="4957" name="Freeform 143"/>
              <p:cNvSpPr>
                <a:spLocks/>
              </p:cNvSpPr>
              <p:nvPr/>
            </p:nvSpPr>
            <p:spPr bwMode="auto">
              <a:xfrm>
                <a:off x="4916" y="1043"/>
                <a:ext cx="22" cy="21"/>
              </a:xfrm>
              <a:custGeom>
                <a:avLst/>
                <a:gdLst>
                  <a:gd name="T0" fmla="*/ 3 w 22"/>
                  <a:gd name="T1" fmla="*/ 15 h 21"/>
                  <a:gd name="T2" fmla="*/ 0 w 22"/>
                  <a:gd name="T3" fmla="*/ 10 h 21"/>
                  <a:gd name="T4" fmla="*/ 6 w 22"/>
                  <a:gd name="T5" fmla="*/ 8 h 21"/>
                  <a:gd name="T6" fmla="*/ 11 w 22"/>
                  <a:gd name="T7" fmla="*/ 0 h 21"/>
                  <a:gd name="T8" fmla="*/ 19 w 22"/>
                  <a:gd name="T9" fmla="*/ 2 h 21"/>
                  <a:gd name="T10" fmla="*/ 16 w 22"/>
                  <a:gd name="T11" fmla="*/ 10 h 21"/>
                  <a:gd name="T12" fmla="*/ 22 w 22"/>
                  <a:gd name="T13" fmla="*/ 13 h 21"/>
                  <a:gd name="T14" fmla="*/ 17 w 22"/>
                  <a:gd name="T15" fmla="*/ 15 h 21"/>
                  <a:gd name="T16" fmla="*/ 21 w 22"/>
                  <a:gd name="T17" fmla="*/ 19 h 21"/>
                  <a:gd name="T18" fmla="*/ 16 w 22"/>
                  <a:gd name="T19" fmla="*/ 18 h 21"/>
                  <a:gd name="T20" fmla="*/ 13 w 22"/>
                  <a:gd name="T21" fmla="*/ 21 h 21"/>
                  <a:gd name="T22" fmla="*/ 9 w 22"/>
                  <a:gd name="T23" fmla="*/ 15 h 21"/>
                  <a:gd name="T24" fmla="*/ 4 w 22"/>
                  <a:gd name="T25" fmla="*/ 13 h 21"/>
                  <a:gd name="T26" fmla="*/ 3 w 22"/>
                  <a:gd name="T27" fmla="*/ 19 h 21"/>
                  <a:gd name="T28" fmla="*/ 3 w 22"/>
                  <a:gd name="T29" fmla="*/ 15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21"/>
                  <a:gd name="T47" fmla="*/ 22 w 2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21">
                    <a:moveTo>
                      <a:pt x="3" y="15"/>
                    </a:moveTo>
                    <a:lnTo>
                      <a:pt x="0" y="10"/>
                    </a:lnTo>
                    <a:lnTo>
                      <a:pt x="6" y="8"/>
                    </a:lnTo>
                    <a:lnTo>
                      <a:pt x="11" y="0"/>
                    </a:lnTo>
                    <a:lnTo>
                      <a:pt x="19" y="2"/>
                    </a:lnTo>
                    <a:lnTo>
                      <a:pt x="16" y="10"/>
                    </a:lnTo>
                    <a:lnTo>
                      <a:pt x="22" y="13"/>
                    </a:lnTo>
                    <a:lnTo>
                      <a:pt x="17" y="15"/>
                    </a:lnTo>
                    <a:lnTo>
                      <a:pt x="21" y="19"/>
                    </a:lnTo>
                    <a:lnTo>
                      <a:pt x="16" y="18"/>
                    </a:lnTo>
                    <a:lnTo>
                      <a:pt x="13" y="21"/>
                    </a:lnTo>
                    <a:lnTo>
                      <a:pt x="9" y="15"/>
                    </a:lnTo>
                    <a:lnTo>
                      <a:pt x="4" y="13"/>
                    </a:lnTo>
                    <a:lnTo>
                      <a:pt x="3" y="19"/>
                    </a:lnTo>
                    <a:lnTo>
                      <a:pt x="3" y="15"/>
                    </a:lnTo>
                  </a:path>
                </a:pathLst>
              </a:custGeom>
              <a:noFill/>
              <a:ln w="9525">
                <a:noFill/>
                <a:round/>
                <a:headEnd/>
                <a:tailEnd/>
              </a:ln>
            </p:spPr>
            <p:txBody>
              <a:bodyPr/>
              <a:lstStyle/>
              <a:p>
                <a:pPr algn="ctr" eaLnBrk="0" hangingPunct="0"/>
                <a:endParaRPr lang="en-US" dirty="0"/>
              </a:p>
            </p:txBody>
          </p:sp>
          <p:sp>
            <p:nvSpPr>
              <p:cNvPr id="4958" name="Freeform 144"/>
              <p:cNvSpPr>
                <a:spLocks/>
              </p:cNvSpPr>
              <p:nvPr/>
            </p:nvSpPr>
            <p:spPr bwMode="auto">
              <a:xfrm>
                <a:off x="4946" y="1053"/>
                <a:ext cx="7" cy="6"/>
              </a:xfrm>
              <a:custGeom>
                <a:avLst/>
                <a:gdLst>
                  <a:gd name="T0" fmla="*/ 0 w 7"/>
                  <a:gd name="T1" fmla="*/ 6 h 6"/>
                  <a:gd name="T2" fmla="*/ 5 w 7"/>
                  <a:gd name="T3" fmla="*/ 0 h 6"/>
                  <a:gd name="T4" fmla="*/ 7 w 7"/>
                  <a:gd name="T5" fmla="*/ 5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5" y="0"/>
                    </a:lnTo>
                    <a:lnTo>
                      <a:pt x="7" y="5"/>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959" name="Freeform 145"/>
              <p:cNvSpPr>
                <a:spLocks/>
              </p:cNvSpPr>
              <p:nvPr/>
            </p:nvSpPr>
            <p:spPr bwMode="auto">
              <a:xfrm>
                <a:off x="4946" y="1053"/>
                <a:ext cx="7" cy="6"/>
              </a:xfrm>
              <a:custGeom>
                <a:avLst/>
                <a:gdLst>
                  <a:gd name="T0" fmla="*/ 0 w 7"/>
                  <a:gd name="T1" fmla="*/ 6 h 6"/>
                  <a:gd name="T2" fmla="*/ 5 w 7"/>
                  <a:gd name="T3" fmla="*/ 0 h 6"/>
                  <a:gd name="T4" fmla="*/ 7 w 7"/>
                  <a:gd name="T5" fmla="*/ 5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5" y="0"/>
                    </a:lnTo>
                    <a:lnTo>
                      <a:pt x="7" y="5"/>
                    </a:lnTo>
                    <a:lnTo>
                      <a:pt x="0" y="6"/>
                    </a:lnTo>
                  </a:path>
                </a:pathLst>
              </a:custGeom>
              <a:noFill/>
              <a:ln w="9525">
                <a:noFill/>
                <a:round/>
                <a:headEnd/>
                <a:tailEnd/>
              </a:ln>
            </p:spPr>
            <p:txBody>
              <a:bodyPr/>
              <a:lstStyle/>
              <a:p>
                <a:pPr algn="ctr" eaLnBrk="0" hangingPunct="0"/>
                <a:endParaRPr lang="en-US" dirty="0"/>
              </a:p>
            </p:txBody>
          </p:sp>
          <p:sp>
            <p:nvSpPr>
              <p:cNvPr id="4960" name="Freeform 146"/>
              <p:cNvSpPr>
                <a:spLocks/>
              </p:cNvSpPr>
              <p:nvPr/>
            </p:nvSpPr>
            <p:spPr bwMode="auto">
              <a:xfrm>
                <a:off x="4946" y="1058"/>
                <a:ext cx="28" cy="41"/>
              </a:xfrm>
              <a:custGeom>
                <a:avLst/>
                <a:gdLst>
                  <a:gd name="T0" fmla="*/ 13 w 28"/>
                  <a:gd name="T1" fmla="*/ 30 h 41"/>
                  <a:gd name="T2" fmla="*/ 5 w 28"/>
                  <a:gd name="T3" fmla="*/ 17 h 41"/>
                  <a:gd name="T4" fmla="*/ 10 w 28"/>
                  <a:gd name="T5" fmla="*/ 17 h 41"/>
                  <a:gd name="T6" fmla="*/ 10 w 28"/>
                  <a:gd name="T7" fmla="*/ 12 h 41"/>
                  <a:gd name="T8" fmla="*/ 0 w 28"/>
                  <a:gd name="T9" fmla="*/ 1 h 41"/>
                  <a:gd name="T10" fmla="*/ 5 w 28"/>
                  <a:gd name="T11" fmla="*/ 1 h 41"/>
                  <a:gd name="T12" fmla="*/ 5 w 28"/>
                  <a:gd name="T13" fmla="*/ 0 h 41"/>
                  <a:gd name="T14" fmla="*/ 17 w 28"/>
                  <a:gd name="T15" fmla="*/ 11 h 41"/>
                  <a:gd name="T16" fmla="*/ 25 w 28"/>
                  <a:gd name="T17" fmla="*/ 12 h 41"/>
                  <a:gd name="T18" fmla="*/ 28 w 28"/>
                  <a:gd name="T19" fmla="*/ 41 h 41"/>
                  <a:gd name="T20" fmla="*/ 23 w 28"/>
                  <a:gd name="T21" fmla="*/ 41 h 41"/>
                  <a:gd name="T22" fmla="*/ 21 w 28"/>
                  <a:gd name="T23" fmla="*/ 27 h 41"/>
                  <a:gd name="T24" fmla="*/ 21 w 28"/>
                  <a:gd name="T25" fmla="*/ 33 h 41"/>
                  <a:gd name="T26" fmla="*/ 13 w 28"/>
                  <a:gd name="T27" fmla="*/ 3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41"/>
                  <a:gd name="T44" fmla="*/ 28 w 2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41">
                    <a:moveTo>
                      <a:pt x="13" y="30"/>
                    </a:moveTo>
                    <a:lnTo>
                      <a:pt x="5" y="17"/>
                    </a:lnTo>
                    <a:lnTo>
                      <a:pt x="10" y="17"/>
                    </a:lnTo>
                    <a:lnTo>
                      <a:pt x="10" y="12"/>
                    </a:lnTo>
                    <a:lnTo>
                      <a:pt x="0" y="1"/>
                    </a:lnTo>
                    <a:lnTo>
                      <a:pt x="5" y="1"/>
                    </a:lnTo>
                    <a:lnTo>
                      <a:pt x="5" y="0"/>
                    </a:lnTo>
                    <a:lnTo>
                      <a:pt x="17" y="11"/>
                    </a:lnTo>
                    <a:lnTo>
                      <a:pt x="25" y="12"/>
                    </a:lnTo>
                    <a:lnTo>
                      <a:pt x="28" y="41"/>
                    </a:lnTo>
                    <a:lnTo>
                      <a:pt x="23" y="41"/>
                    </a:lnTo>
                    <a:lnTo>
                      <a:pt x="21" y="27"/>
                    </a:lnTo>
                    <a:lnTo>
                      <a:pt x="21" y="33"/>
                    </a:lnTo>
                    <a:lnTo>
                      <a:pt x="13" y="30"/>
                    </a:lnTo>
                    <a:close/>
                  </a:path>
                </a:pathLst>
              </a:custGeom>
              <a:solidFill>
                <a:srgbClr val="FEE0C2"/>
              </a:solidFill>
              <a:ln w="9525">
                <a:noFill/>
                <a:round/>
                <a:headEnd/>
                <a:tailEnd/>
              </a:ln>
            </p:spPr>
            <p:txBody>
              <a:bodyPr/>
              <a:lstStyle/>
              <a:p>
                <a:pPr algn="ctr" eaLnBrk="0" hangingPunct="0"/>
                <a:endParaRPr lang="en-US" dirty="0"/>
              </a:p>
            </p:txBody>
          </p:sp>
          <p:sp>
            <p:nvSpPr>
              <p:cNvPr id="4961" name="Freeform 147"/>
              <p:cNvSpPr>
                <a:spLocks/>
              </p:cNvSpPr>
              <p:nvPr/>
            </p:nvSpPr>
            <p:spPr bwMode="auto">
              <a:xfrm>
                <a:off x="4946" y="1058"/>
                <a:ext cx="28" cy="41"/>
              </a:xfrm>
              <a:custGeom>
                <a:avLst/>
                <a:gdLst>
                  <a:gd name="T0" fmla="*/ 13 w 28"/>
                  <a:gd name="T1" fmla="*/ 30 h 41"/>
                  <a:gd name="T2" fmla="*/ 5 w 28"/>
                  <a:gd name="T3" fmla="*/ 17 h 41"/>
                  <a:gd name="T4" fmla="*/ 10 w 28"/>
                  <a:gd name="T5" fmla="*/ 17 h 41"/>
                  <a:gd name="T6" fmla="*/ 10 w 28"/>
                  <a:gd name="T7" fmla="*/ 12 h 41"/>
                  <a:gd name="T8" fmla="*/ 0 w 28"/>
                  <a:gd name="T9" fmla="*/ 1 h 41"/>
                  <a:gd name="T10" fmla="*/ 5 w 28"/>
                  <a:gd name="T11" fmla="*/ 1 h 41"/>
                  <a:gd name="T12" fmla="*/ 5 w 28"/>
                  <a:gd name="T13" fmla="*/ 0 h 41"/>
                  <a:gd name="T14" fmla="*/ 17 w 28"/>
                  <a:gd name="T15" fmla="*/ 11 h 41"/>
                  <a:gd name="T16" fmla="*/ 25 w 28"/>
                  <a:gd name="T17" fmla="*/ 12 h 41"/>
                  <a:gd name="T18" fmla="*/ 28 w 28"/>
                  <a:gd name="T19" fmla="*/ 41 h 41"/>
                  <a:gd name="T20" fmla="*/ 23 w 28"/>
                  <a:gd name="T21" fmla="*/ 41 h 41"/>
                  <a:gd name="T22" fmla="*/ 21 w 28"/>
                  <a:gd name="T23" fmla="*/ 27 h 41"/>
                  <a:gd name="T24" fmla="*/ 21 w 28"/>
                  <a:gd name="T25" fmla="*/ 33 h 41"/>
                  <a:gd name="T26" fmla="*/ 13 w 28"/>
                  <a:gd name="T27" fmla="*/ 3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41"/>
                  <a:gd name="T44" fmla="*/ 28 w 2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41">
                    <a:moveTo>
                      <a:pt x="13" y="30"/>
                    </a:moveTo>
                    <a:lnTo>
                      <a:pt x="5" y="17"/>
                    </a:lnTo>
                    <a:lnTo>
                      <a:pt x="10" y="17"/>
                    </a:lnTo>
                    <a:lnTo>
                      <a:pt x="10" y="12"/>
                    </a:lnTo>
                    <a:lnTo>
                      <a:pt x="0" y="1"/>
                    </a:lnTo>
                    <a:lnTo>
                      <a:pt x="5" y="1"/>
                    </a:lnTo>
                    <a:lnTo>
                      <a:pt x="5" y="0"/>
                    </a:lnTo>
                    <a:lnTo>
                      <a:pt x="17" y="11"/>
                    </a:lnTo>
                    <a:lnTo>
                      <a:pt x="25" y="12"/>
                    </a:lnTo>
                    <a:lnTo>
                      <a:pt x="28" y="41"/>
                    </a:lnTo>
                    <a:lnTo>
                      <a:pt x="23" y="41"/>
                    </a:lnTo>
                    <a:lnTo>
                      <a:pt x="21" y="27"/>
                    </a:lnTo>
                    <a:lnTo>
                      <a:pt x="21" y="33"/>
                    </a:lnTo>
                    <a:lnTo>
                      <a:pt x="13" y="30"/>
                    </a:lnTo>
                  </a:path>
                </a:pathLst>
              </a:custGeom>
              <a:noFill/>
              <a:ln w="9525">
                <a:noFill/>
                <a:round/>
                <a:headEnd/>
                <a:tailEnd/>
              </a:ln>
            </p:spPr>
            <p:txBody>
              <a:bodyPr/>
              <a:lstStyle/>
              <a:p>
                <a:pPr algn="ctr" eaLnBrk="0" hangingPunct="0"/>
                <a:endParaRPr lang="en-US" dirty="0"/>
              </a:p>
            </p:txBody>
          </p:sp>
          <p:sp>
            <p:nvSpPr>
              <p:cNvPr id="4962" name="Freeform 148"/>
              <p:cNvSpPr>
                <a:spLocks/>
              </p:cNvSpPr>
              <p:nvPr/>
            </p:nvSpPr>
            <p:spPr bwMode="auto">
              <a:xfrm>
                <a:off x="4961" y="1064"/>
                <a:ext cx="6" cy="3"/>
              </a:xfrm>
              <a:custGeom>
                <a:avLst/>
                <a:gdLst>
                  <a:gd name="T0" fmla="*/ 2 w 6"/>
                  <a:gd name="T1" fmla="*/ 3 h 3"/>
                  <a:gd name="T2" fmla="*/ 0 w 6"/>
                  <a:gd name="T3" fmla="*/ 0 h 3"/>
                  <a:gd name="T4" fmla="*/ 6 w 6"/>
                  <a:gd name="T5" fmla="*/ 3 h 3"/>
                  <a:gd name="T6" fmla="*/ 2 w 6"/>
                  <a:gd name="T7" fmla="*/ 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2" y="3"/>
                    </a:moveTo>
                    <a:lnTo>
                      <a:pt x="0" y="0"/>
                    </a:lnTo>
                    <a:lnTo>
                      <a:pt x="6" y="3"/>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963" name="Freeform 149"/>
              <p:cNvSpPr>
                <a:spLocks/>
              </p:cNvSpPr>
              <p:nvPr/>
            </p:nvSpPr>
            <p:spPr bwMode="auto">
              <a:xfrm>
                <a:off x="4961" y="1064"/>
                <a:ext cx="6" cy="3"/>
              </a:xfrm>
              <a:custGeom>
                <a:avLst/>
                <a:gdLst>
                  <a:gd name="T0" fmla="*/ 2 w 6"/>
                  <a:gd name="T1" fmla="*/ 3 h 3"/>
                  <a:gd name="T2" fmla="*/ 0 w 6"/>
                  <a:gd name="T3" fmla="*/ 0 h 3"/>
                  <a:gd name="T4" fmla="*/ 6 w 6"/>
                  <a:gd name="T5" fmla="*/ 3 h 3"/>
                  <a:gd name="T6" fmla="*/ 2 w 6"/>
                  <a:gd name="T7" fmla="*/ 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2" y="3"/>
                    </a:moveTo>
                    <a:lnTo>
                      <a:pt x="0" y="0"/>
                    </a:lnTo>
                    <a:lnTo>
                      <a:pt x="6" y="3"/>
                    </a:lnTo>
                    <a:lnTo>
                      <a:pt x="2" y="3"/>
                    </a:lnTo>
                  </a:path>
                </a:pathLst>
              </a:custGeom>
              <a:noFill/>
              <a:ln w="9525">
                <a:noFill/>
                <a:round/>
                <a:headEnd/>
                <a:tailEnd/>
              </a:ln>
            </p:spPr>
            <p:txBody>
              <a:bodyPr/>
              <a:lstStyle/>
              <a:p>
                <a:pPr algn="ctr" eaLnBrk="0" hangingPunct="0"/>
                <a:endParaRPr lang="en-US" dirty="0"/>
              </a:p>
            </p:txBody>
          </p:sp>
          <p:sp>
            <p:nvSpPr>
              <p:cNvPr id="4964" name="Freeform 150"/>
              <p:cNvSpPr>
                <a:spLocks/>
              </p:cNvSpPr>
              <p:nvPr/>
            </p:nvSpPr>
            <p:spPr bwMode="auto">
              <a:xfrm>
                <a:off x="4951" y="1088"/>
                <a:ext cx="24" cy="30"/>
              </a:xfrm>
              <a:custGeom>
                <a:avLst/>
                <a:gdLst>
                  <a:gd name="T0" fmla="*/ 0 w 24"/>
                  <a:gd name="T1" fmla="*/ 27 h 30"/>
                  <a:gd name="T2" fmla="*/ 12 w 24"/>
                  <a:gd name="T3" fmla="*/ 21 h 30"/>
                  <a:gd name="T4" fmla="*/ 7 w 24"/>
                  <a:gd name="T5" fmla="*/ 13 h 30"/>
                  <a:gd name="T6" fmla="*/ 3 w 24"/>
                  <a:gd name="T7" fmla="*/ 19 h 30"/>
                  <a:gd name="T8" fmla="*/ 2 w 24"/>
                  <a:gd name="T9" fmla="*/ 6 h 30"/>
                  <a:gd name="T10" fmla="*/ 5 w 24"/>
                  <a:gd name="T11" fmla="*/ 0 h 30"/>
                  <a:gd name="T12" fmla="*/ 8 w 24"/>
                  <a:gd name="T13" fmla="*/ 2 h 30"/>
                  <a:gd name="T14" fmla="*/ 7 w 24"/>
                  <a:gd name="T15" fmla="*/ 0 h 30"/>
                  <a:gd name="T16" fmla="*/ 15 w 24"/>
                  <a:gd name="T17" fmla="*/ 5 h 30"/>
                  <a:gd name="T18" fmla="*/ 18 w 24"/>
                  <a:gd name="T19" fmla="*/ 16 h 30"/>
                  <a:gd name="T20" fmla="*/ 23 w 24"/>
                  <a:gd name="T21" fmla="*/ 18 h 30"/>
                  <a:gd name="T22" fmla="*/ 23 w 24"/>
                  <a:gd name="T23" fmla="*/ 14 h 30"/>
                  <a:gd name="T24" fmla="*/ 24 w 24"/>
                  <a:gd name="T25" fmla="*/ 19 h 30"/>
                  <a:gd name="T26" fmla="*/ 13 w 24"/>
                  <a:gd name="T27" fmla="*/ 19 h 30"/>
                  <a:gd name="T28" fmla="*/ 7 w 24"/>
                  <a:gd name="T29" fmla="*/ 30 h 30"/>
                  <a:gd name="T30" fmla="*/ 0 w 24"/>
                  <a:gd name="T31" fmla="*/ 2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30"/>
                  <a:gd name="T50" fmla="*/ 24 w 24"/>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30">
                    <a:moveTo>
                      <a:pt x="0" y="27"/>
                    </a:moveTo>
                    <a:lnTo>
                      <a:pt x="12" y="21"/>
                    </a:lnTo>
                    <a:lnTo>
                      <a:pt x="7" y="13"/>
                    </a:lnTo>
                    <a:lnTo>
                      <a:pt x="3" y="19"/>
                    </a:lnTo>
                    <a:lnTo>
                      <a:pt x="2" y="6"/>
                    </a:lnTo>
                    <a:lnTo>
                      <a:pt x="5" y="0"/>
                    </a:lnTo>
                    <a:lnTo>
                      <a:pt x="8" y="2"/>
                    </a:lnTo>
                    <a:lnTo>
                      <a:pt x="7" y="0"/>
                    </a:lnTo>
                    <a:lnTo>
                      <a:pt x="15" y="5"/>
                    </a:lnTo>
                    <a:lnTo>
                      <a:pt x="18" y="16"/>
                    </a:lnTo>
                    <a:lnTo>
                      <a:pt x="23" y="18"/>
                    </a:lnTo>
                    <a:lnTo>
                      <a:pt x="23" y="14"/>
                    </a:lnTo>
                    <a:lnTo>
                      <a:pt x="24" y="19"/>
                    </a:lnTo>
                    <a:lnTo>
                      <a:pt x="13" y="19"/>
                    </a:lnTo>
                    <a:lnTo>
                      <a:pt x="7" y="30"/>
                    </a:lnTo>
                    <a:lnTo>
                      <a:pt x="0" y="27"/>
                    </a:lnTo>
                    <a:close/>
                  </a:path>
                </a:pathLst>
              </a:custGeom>
              <a:solidFill>
                <a:srgbClr val="FEE0C2"/>
              </a:solidFill>
              <a:ln w="9525">
                <a:noFill/>
                <a:round/>
                <a:headEnd/>
                <a:tailEnd/>
              </a:ln>
            </p:spPr>
            <p:txBody>
              <a:bodyPr/>
              <a:lstStyle/>
              <a:p>
                <a:pPr algn="ctr" eaLnBrk="0" hangingPunct="0"/>
                <a:endParaRPr lang="en-US" dirty="0"/>
              </a:p>
            </p:txBody>
          </p:sp>
          <p:sp>
            <p:nvSpPr>
              <p:cNvPr id="4965" name="Freeform 151"/>
              <p:cNvSpPr>
                <a:spLocks/>
              </p:cNvSpPr>
              <p:nvPr/>
            </p:nvSpPr>
            <p:spPr bwMode="auto">
              <a:xfrm>
                <a:off x="4951" y="1088"/>
                <a:ext cx="24" cy="30"/>
              </a:xfrm>
              <a:custGeom>
                <a:avLst/>
                <a:gdLst>
                  <a:gd name="T0" fmla="*/ 0 w 24"/>
                  <a:gd name="T1" fmla="*/ 27 h 30"/>
                  <a:gd name="T2" fmla="*/ 12 w 24"/>
                  <a:gd name="T3" fmla="*/ 21 h 30"/>
                  <a:gd name="T4" fmla="*/ 7 w 24"/>
                  <a:gd name="T5" fmla="*/ 13 h 30"/>
                  <a:gd name="T6" fmla="*/ 3 w 24"/>
                  <a:gd name="T7" fmla="*/ 19 h 30"/>
                  <a:gd name="T8" fmla="*/ 2 w 24"/>
                  <a:gd name="T9" fmla="*/ 6 h 30"/>
                  <a:gd name="T10" fmla="*/ 5 w 24"/>
                  <a:gd name="T11" fmla="*/ 0 h 30"/>
                  <a:gd name="T12" fmla="*/ 8 w 24"/>
                  <a:gd name="T13" fmla="*/ 2 h 30"/>
                  <a:gd name="T14" fmla="*/ 7 w 24"/>
                  <a:gd name="T15" fmla="*/ 0 h 30"/>
                  <a:gd name="T16" fmla="*/ 15 w 24"/>
                  <a:gd name="T17" fmla="*/ 5 h 30"/>
                  <a:gd name="T18" fmla="*/ 18 w 24"/>
                  <a:gd name="T19" fmla="*/ 16 h 30"/>
                  <a:gd name="T20" fmla="*/ 23 w 24"/>
                  <a:gd name="T21" fmla="*/ 18 h 30"/>
                  <a:gd name="T22" fmla="*/ 23 w 24"/>
                  <a:gd name="T23" fmla="*/ 14 h 30"/>
                  <a:gd name="T24" fmla="*/ 24 w 24"/>
                  <a:gd name="T25" fmla="*/ 19 h 30"/>
                  <a:gd name="T26" fmla="*/ 13 w 24"/>
                  <a:gd name="T27" fmla="*/ 19 h 30"/>
                  <a:gd name="T28" fmla="*/ 7 w 24"/>
                  <a:gd name="T29" fmla="*/ 30 h 30"/>
                  <a:gd name="T30" fmla="*/ 0 w 24"/>
                  <a:gd name="T31" fmla="*/ 2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30"/>
                  <a:gd name="T50" fmla="*/ 24 w 24"/>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30">
                    <a:moveTo>
                      <a:pt x="0" y="27"/>
                    </a:moveTo>
                    <a:lnTo>
                      <a:pt x="12" y="21"/>
                    </a:lnTo>
                    <a:lnTo>
                      <a:pt x="7" y="13"/>
                    </a:lnTo>
                    <a:lnTo>
                      <a:pt x="3" y="19"/>
                    </a:lnTo>
                    <a:lnTo>
                      <a:pt x="2" y="6"/>
                    </a:lnTo>
                    <a:lnTo>
                      <a:pt x="5" y="0"/>
                    </a:lnTo>
                    <a:lnTo>
                      <a:pt x="8" y="2"/>
                    </a:lnTo>
                    <a:lnTo>
                      <a:pt x="7" y="0"/>
                    </a:lnTo>
                    <a:lnTo>
                      <a:pt x="15" y="5"/>
                    </a:lnTo>
                    <a:lnTo>
                      <a:pt x="18" y="16"/>
                    </a:lnTo>
                    <a:lnTo>
                      <a:pt x="23" y="18"/>
                    </a:lnTo>
                    <a:lnTo>
                      <a:pt x="23" y="14"/>
                    </a:lnTo>
                    <a:lnTo>
                      <a:pt x="24" y="19"/>
                    </a:lnTo>
                    <a:lnTo>
                      <a:pt x="13" y="19"/>
                    </a:lnTo>
                    <a:lnTo>
                      <a:pt x="7" y="30"/>
                    </a:lnTo>
                    <a:lnTo>
                      <a:pt x="0" y="27"/>
                    </a:lnTo>
                  </a:path>
                </a:pathLst>
              </a:custGeom>
              <a:noFill/>
              <a:ln w="9525">
                <a:noFill/>
                <a:round/>
                <a:headEnd/>
                <a:tailEnd/>
              </a:ln>
            </p:spPr>
            <p:txBody>
              <a:bodyPr/>
              <a:lstStyle/>
              <a:p>
                <a:pPr algn="ctr" eaLnBrk="0" hangingPunct="0"/>
                <a:endParaRPr lang="en-US" dirty="0"/>
              </a:p>
            </p:txBody>
          </p:sp>
          <p:sp>
            <p:nvSpPr>
              <p:cNvPr id="4966" name="Freeform 152"/>
              <p:cNvSpPr>
                <a:spLocks/>
              </p:cNvSpPr>
              <p:nvPr/>
            </p:nvSpPr>
            <p:spPr bwMode="auto">
              <a:xfrm>
                <a:off x="3088" y="1093"/>
                <a:ext cx="25" cy="25"/>
              </a:xfrm>
              <a:custGeom>
                <a:avLst/>
                <a:gdLst>
                  <a:gd name="T0" fmla="*/ 0 w 25"/>
                  <a:gd name="T1" fmla="*/ 19 h 25"/>
                  <a:gd name="T2" fmla="*/ 3 w 25"/>
                  <a:gd name="T3" fmla="*/ 9 h 25"/>
                  <a:gd name="T4" fmla="*/ 12 w 25"/>
                  <a:gd name="T5" fmla="*/ 3 h 25"/>
                  <a:gd name="T6" fmla="*/ 24 w 25"/>
                  <a:gd name="T7" fmla="*/ 0 h 25"/>
                  <a:gd name="T8" fmla="*/ 25 w 25"/>
                  <a:gd name="T9" fmla="*/ 5 h 25"/>
                  <a:gd name="T10" fmla="*/ 17 w 25"/>
                  <a:gd name="T11" fmla="*/ 9 h 25"/>
                  <a:gd name="T12" fmla="*/ 21 w 25"/>
                  <a:gd name="T13" fmla="*/ 13 h 25"/>
                  <a:gd name="T14" fmla="*/ 19 w 25"/>
                  <a:gd name="T15" fmla="*/ 17 h 25"/>
                  <a:gd name="T16" fmla="*/ 11 w 25"/>
                  <a:gd name="T17" fmla="*/ 16 h 25"/>
                  <a:gd name="T18" fmla="*/ 0 w 25"/>
                  <a:gd name="T19" fmla="*/ 25 h 25"/>
                  <a:gd name="T20" fmla="*/ 0 w 25"/>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5"/>
                  <a:gd name="T35" fmla="*/ 25 w 25"/>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5">
                    <a:moveTo>
                      <a:pt x="0" y="19"/>
                    </a:moveTo>
                    <a:lnTo>
                      <a:pt x="3" y="9"/>
                    </a:lnTo>
                    <a:lnTo>
                      <a:pt x="12" y="3"/>
                    </a:lnTo>
                    <a:lnTo>
                      <a:pt x="24" y="0"/>
                    </a:lnTo>
                    <a:lnTo>
                      <a:pt x="25" y="5"/>
                    </a:lnTo>
                    <a:lnTo>
                      <a:pt x="17" y="9"/>
                    </a:lnTo>
                    <a:lnTo>
                      <a:pt x="21" y="13"/>
                    </a:lnTo>
                    <a:lnTo>
                      <a:pt x="19" y="17"/>
                    </a:lnTo>
                    <a:lnTo>
                      <a:pt x="11" y="16"/>
                    </a:lnTo>
                    <a:lnTo>
                      <a:pt x="0" y="25"/>
                    </a:lnTo>
                    <a:lnTo>
                      <a:pt x="0" y="19"/>
                    </a:lnTo>
                    <a:close/>
                  </a:path>
                </a:pathLst>
              </a:custGeom>
              <a:solidFill>
                <a:srgbClr val="FEE0C2"/>
              </a:solidFill>
              <a:ln w="9525">
                <a:noFill/>
                <a:round/>
                <a:headEnd/>
                <a:tailEnd/>
              </a:ln>
            </p:spPr>
            <p:txBody>
              <a:bodyPr/>
              <a:lstStyle/>
              <a:p>
                <a:pPr algn="ctr" eaLnBrk="0" hangingPunct="0"/>
                <a:endParaRPr lang="en-US" dirty="0"/>
              </a:p>
            </p:txBody>
          </p:sp>
          <p:sp>
            <p:nvSpPr>
              <p:cNvPr id="4967" name="Freeform 153"/>
              <p:cNvSpPr>
                <a:spLocks/>
              </p:cNvSpPr>
              <p:nvPr/>
            </p:nvSpPr>
            <p:spPr bwMode="auto">
              <a:xfrm>
                <a:off x="3088" y="1093"/>
                <a:ext cx="25" cy="25"/>
              </a:xfrm>
              <a:custGeom>
                <a:avLst/>
                <a:gdLst>
                  <a:gd name="T0" fmla="*/ 0 w 25"/>
                  <a:gd name="T1" fmla="*/ 19 h 25"/>
                  <a:gd name="T2" fmla="*/ 3 w 25"/>
                  <a:gd name="T3" fmla="*/ 9 h 25"/>
                  <a:gd name="T4" fmla="*/ 12 w 25"/>
                  <a:gd name="T5" fmla="*/ 3 h 25"/>
                  <a:gd name="T6" fmla="*/ 24 w 25"/>
                  <a:gd name="T7" fmla="*/ 0 h 25"/>
                  <a:gd name="T8" fmla="*/ 25 w 25"/>
                  <a:gd name="T9" fmla="*/ 5 h 25"/>
                  <a:gd name="T10" fmla="*/ 17 w 25"/>
                  <a:gd name="T11" fmla="*/ 9 h 25"/>
                  <a:gd name="T12" fmla="*/ 21 w 25"/>
                  <a:gd name="T13" fmla="*/ 13 h 25"/>
                  <a:gd name="T14" fmla="*/ 19 w 25"/>
                  <a:gd name="T15" fmla="*/ 17 h 25"/>
                  <a:gd name="T16" fmla="*/ 11 w 25"/>
                  <a:gd name="T17" fmla="*/ 16 h 25"/>
                  <a:gd name="T18" fmla="*/ 0 w 25"/>
                  <a:gd name="T19" fmla="*/ 25 h 25"/>
                  <a:gd name="T20" fmla="*/ 0 w 25"/>
                  <a:gd name="T21" fmla="*/ 19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5"/>
                  <a:gd name="T35" fmla="*/ 25 w 25"/>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5">
                    <a:moveTo>
                      <a:pt x="0" y="19"/>
                    </a:moveTo>
                    <a:lnTo>
                      <a:pt x="3" y="9"/>
                    </a:lnTo>
                    <a:lnTo>
                      <a:pt x="12" y="3"/>
                    </a:lnTo>
                    <a:lnTo>
                      <a:pt x="24" y="0"/>
                    </a:lnTo>
                    <a:lnTo>
                      <a:pt x="25" y="5"/>
                    </a:lnTo>
                    <a:lnTo>
                      <a:pt x="17" y="9"/>
                    </a:lnTo>
                    <a:lnTo>
                      <a:pt x="21" y="13"/>
                    </a:lnTo>
                    <a:lnTo>
                      <a:pt x="19" y="17"/>
                    </a:lnTo>
                    <a:lnTo>
                      <a:pt x="11" y="16"/>
                    </a:lnTo>
                    <a:lnTo>
                      <a:pt x="0" y="25"/>
                    </a:lnTo>
                    <a:lnTo>
                      <a:pt x="0" y="19"/>
                    </a:lnTo>
                  </a:path>
                </a:pathLst>
              </a:custGeom>
              <a:noFill/>
              <a:ln w="9525">
                <a:noFill/>
                <a:round/>
                <a:headEnd/>
                <a:tailEnd/>
              </a:ln>
            </p:spPr>
            <p:txBody>
              <a:bodyPr/>
              <a:lstStyle/>
              <a:p>
                <a:pPr algn="ctr" eaLnBrk="0" hangingPunct="0"/>
                <a:endParaRPr lang="en-US" dirty="0"/>
              </a:p>
            </p:txBody>
          </p:sp>
          <p:sp>
            <p:nvSpPr>
              <p:cNvPr id="4968" name="Freeform 154"/>
              <p:cNvSpPr>
                <a:spLocks/>
              </p:cNvSpPr>
              <p:nvPr/>
            </p:nvSpPr>
            <p:spPr bwMode="auto">
              <a:xfrm>
                <a:off x="3120" y="1094"/>
                <a:ext cx="5" cy="5"/>
              </a:xfrm>
              <a:custGeom>
                <a:avLst/>
                <a:gdLst>
                  <a:gd name="T0" fmla="*/ 0 w 5"/>
                  <a:gd name="T1" fmla="*/ 5 h 5"/>
                  <a:gd name="T2" fmla="*/ 3 w 5"/>
                  <a:gd name="T3" fmla="*/ 0 h 5"/>
                  <a:gd name="T4" fmla="*/ 5 w 5"/>
                  <a:gd name="T5" fmla="*/ 4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4"/>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969" name="Freeform 155"/>
              <p:cNvSpPr>
                <a:spLocks/>
              </p:cNvSpPr>
              <p:nvPr/>
            </p:nvSpPr>
            <p:spPr bwMode="auto">
              <a:xfrm>
                <a:off x="3120" y="1094"/>
                <a:ext cx="5" cy="5"/>
              </a:xfrm>
              <a:custGeom>
                <a:avLst/>
                <a:gdLst>
                  <a:gd name="T0" fmla="*/ 0 w 5"/>
                  <a:gd name="T1" fmla="*/ 5 h 5"/>
                  <a:gd name="T2" fmla="*/ 3 w 5"/>
                  <a:gd name="T3" fmla="*/ 0 h 5"/>
                  <a:gd name="T4" fmla="*/ 5 w 5"/>
                  <a:gd name="T5" fmla="*/ 4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4"/>
                    </a:lnTo>
                    <a:lnTo>
                      <a:pt x="0" y="5"/>
                    </a:lnTo>
                  </a:path>
                </a:pathLst>
              </a:custGeom>
              <a:noFill/>
              <a:ln w="9525">
                <a:noFill/>
                <a:round/>
                <a:headEnd/>
                <a:tailEnd/>
              </a:ln>
            </p:spPr>
            <p:txBody>
              <a:bodyPr/>
              <a:lstStyle/>
              <a:p>
                <a:pPr algn="ctr" eaLnBrk="0" hangingPunct="0"/>
                <a:endParaRPr lang="en-US" dirty="0"/>
              </a:p>
            </p:txBody>
          </p:sp>
          <p:sp>
            <p:nvSpPr>
              <p:cNvPr id="4970" name="Freeform 156"/>
              <p:cNvSpPr>
                <a:spLocks/>
              </p:cNvSpPr>
              <p:nvPr/>
            </p:nvSpPr>
            <p:spPr bwMode="auto">
              <a:xfrm>
                <a:off x="2921" y="1099"/>
                <a:ext cx="165" cy="75"/>
              </a:xfrm>
              <a:custGeom>
                <a:avLst/>
                <a:gdLst>
                  <a:gd name="T0" fmla="*/ 0 w 165"/>
                  <a:gd name="T1" fmla="*/ 13 h 75"/>
                  <a:gd name="T2" fmla="*/ 27 w 165"/>
                  <a:gd name="T3" fmla="*/ 21 h 75"/>
                  <a:gd name="T4" fmla="*/ 36 w 165"/>
                  <a:gd name="T5" fmla="*/ 2 h 75"/>
                  <a:gd name="T6" fmla="*/ 39 w 165"/>
                  <a:gd name="T7" fmla="*/ 7 h 75"/>
                  <a:gd name="T8" fmla="*/ 36 w 165"/>
                  <a:gd name="T9" fmla="*/ 10 h 75"/>
                  <a:gd name="T10" fmla="*/ 39 w 165"/>
                  <a:gd name="T11" fmla="*/ 10 h 75"/>
                  <a:gd name="T12" fmla="*/ 39 w 165"/>
                  <a:gd name="T13" fmla="*/ 16 h 75"/>
                  <a:gd name="T14" fmla="*/ 40 w 165"/>
                  <a:gd name="T15" fmla="*/ 11 h 75"/>
                  <a:gd name="T16" fmla="*/ 45 w 165"/>
                  <a:gd name="T17" fmla="*/ 13 h 75"/>
                  <a:gd name="T18" fmla="*/ 44 w 165"/>
                  <a:gd name="T19" fmla="*/ 18 h 75"/>
                  <a:gd name="T20" fmla="*/ 48 w 165"/>
                  <a:gd name="T21" fmla="*/ 13 h 75"/>
                  <a:gd name="T22" fmla="*/ 63 w 165"/>
                  <a:gd name="T23" fmla="*/ 19 h 75"/>
                  <a:gd name="T24" fmla="*/ 66 w 165"/>
                  <a:gd name="T25" fmla="*/ 15 h 75"/>
                  <a:gd name="T26" fmla="*/ 73 w 165"/>
                  <a:gd name="T27" fmla="*/ 15 h 75"/>
                  <a:gd name="T28" fmla="*/ 58 w 165"/>
                  <a:gd name="T29" fmla="*/ 7 h 75"/>
                  <a:gd name="T30" fmla="*/ 55 w 165"/>
                  <a:gd name="T31" fmla="*/ 10 h 75"/>
                  <a:gd name="T32" fmla="*/ 53 w 165"/>
                  <a:gd name="T33" fmla="*/ 7 h 75"/>
                  <a:gd name="T34" fmla="*/ 61 w 165"/>
                  <a:gd name="T35" fmla="*/ 0 h 75"/>
                  <a:gd name="T36" fmla="*/ 86 w 165"/>
                  <a:gd name="T37" fmla="*/ 18 h 75"/>
                  <a:gd name="T38" fmla="*/ 92 w 165"/>
                  <a:gd name="T39" fmla="*/ 19 h 75"/>
                  <a:gd name="T40" fmla="*/ 94 w 165"/>
                  <a:gd name="T41" fmla="*/ 15 h 75"/>
                  <a:gd name="T42" fmla="*/ 92 w 165"/>
                  <a:gd name="T43" fmla="*/ 24 h 75"/>
                  <a:gd name="T44" fmla="*/ 94 w 165"/>
                  <a:gd name="T45" fmla="*/ 21 h 75"/>
                  <a:gd name="T46" fmla="*/ 99 w 165"/>
                  <a:gd name="T47" fmla="*/ 26 h 75"/>
                  <a:gd name="T48" fmla="*/ 97 w 165"/>
                  <a:gd name="T49" fmla="*/ 24 h 75"/>
                  <a:gd name="T50" fmla="*/ 113 w 165"/>
                  <a:gd name="T51" fmla="*/ 24 h 75"/>
                  <a:gd name="T52" fmla="*/ 118 w 165"/>
                  <a:gd name="T53" fmla="*/ 27 h 75"/>
                  <a:gd name="T54" fmla="*/ 118 w 165"/>
                  <a:gd name="T55" fmla="*/ 26 h 75"/>
                  <a:gd name="T56" fmla="*/ 128 w 165"/>
                  <a:gd name="T57" fmla="*/ 35 h 75"/>
                  <a:gd name="T58" fmla="*/ 150 w 165"/>
                  <a:gd name="T59" fmla="*/ 39 h 75"/>
                  <a:gd name="T60" fmla="*/ 165 w 165"/>
                  <a:gd name="T61" fmla="*/ 56 h 75"/>
                  <a:gd name="T62" fmla="*/ 165 w 165"/>
                  <a:gd name="T63" fmla="*/ 71 h 75"/>
                  <a:gd name="T64" fmla="*/ 160 w 165"/>
                  <a:gd name="T65" fmla="*/ 69 h 75"/>
                  <a:gd name="T66" fmla="*/ 165 w 165"/>
                  <a:gd name="T67" fmla="*/ 72 h 75"/>
                  <a:gd name="T68" fmla="*/ 165 w 165"/>
                  <a:gd name="T69" fmla="*/ 75 h 75"/>
                  <a:gd name="T70" fmla="*/ 61 w 165"/>
                  <a:gd name="T71" fmla="*/ 37 h 75"/>
                  <a:gd name="T72" fmla="*/ 0 w 165"/>
                  <a:gd name="T73" fmla="*/ 21 h 75"/>
                  <a:gd name="T74" fmla="*/ 0 w 165"/>
                  <a:gd name="T75" fmla="*/ 13 h 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
                  <a:gd name="T115" fmla="*/ 0 h 75"/>
                  <a:gd name="T116" fmla="*/ 165 w 165"/>
                  <a:gd name="T117" fmla="*/ 75 h 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 h="75">
                    <a:moveTo>
                      <a:pt x="0" y="13"/>
                    </a:moveTo>
                    <a:lnTo>
                      <a:pt x="27" y="21"/>
                    </a:lnTo>
                    <a:lnTo>
                      <a:pt x="36" y="2"/>
                    </a:lnTo>
                    <a:lnTo>
                      <a:pt x="39" y="7"/>
                    </a:lnTo>
                    <a:lnTo>
                      <a:pt x="36" y="10"/>
                    </a:lnTo>
                    <a:lnTo>
                      <a:pt x="39" y="10"/>
                    </a:lnTo>
                    <a:lnTo>
                      <a:pt x="39" y="16"/>
                    </a:lnTo>
                    <a:lnTo>
                      <a:pt x="40" y="11"/>
                    </a:lnTo>
                    <a:lnTo>
                      <a:pt x="45" y="13"/>
                    </a:lnTo>
                    <a:lnTo>
                      <a:pt x="44" y="18"/>
                    </a:lnTo>
                    <a:lnTo>
                      <a:pt x="48" y="13"/>
                    </a:lnTo>
                    <a:lnTo>
                      <a:pt x="63" y="19"/>
                    </a:lnTo>
                    <a:lnTo>
                      <a:pt x="66" y="15"/>
                    </a:lnTo>
                    <a:lnTo>
                      <a:pt x="73" y="15"/>
                    </a:lnTo>
                    <a:lnTo>
                      <a:pt x="58" y="7"/>
                    </a:lnTo>
                    <a:lnTo>
                      <a:pt x="55" y="10"/>
                    </a:lnTo>
                    <a:lnTo>
                      <a:pt x="53" y="7"/>
                    </a:lnTo>
                    <a:lnTo>
                      <a:pt x="61" y="0"/>
                    </a:lnTo>
                    <a:lnTo>
                      <a:pt x="86" y="18"/>
                    </a:lnTo>
                    <a:lnTo>
                      <a:pt x="92" y="19"/>
                    </a:lnTo>
                    <a:lnTo>
                      <a:pt x="94" y="15"/>
                    </a:lnTo>
                    <a:lnTo>
                      <a:pt x="92" y="24"/>
                    </a:lnTo>
                    <a:lnTo>
                      <a:pt x="94" y="21"/>
                    </a:lnTo>
                    <a:lnTo>
                      <a:pt x="99" y="26"/>
                    </a:lnTo>
                    <a:lnTo>
                      <a:pt x="97" y="24"/>
                    </a:lnTo>
                    <a:lnTo>
                      <a:pt x="113" y="24"/>
                    </a:lnTo>
                    <a:lnTo>
                      <a:pt x="118" y="27"/>
                    </a:lnTo>
                    <a:lnTo>
                      <a:pt x="118" y="26"/>
                    </a:lnTo>
                    <a:lnTo>
                      <a:pt x="128" y="35"/>
                    </a:lnTo>
                    <a:lnTo>
                      <a:pt x="150" y="39"/>
                    </a:lnTo>
                    <a:lnTo>
                      <a:pt x="165" y="56"/>
                    </a:lnTo>
                    <a:lnTo>
                      <a:pt x="165" y="71"/>
                    </a:lnTo>
                    <a:lnTo>
                      <a:pt x="160" y="69"/>
                    </a:lnTo>
                    <a:lnTo>
                      <a:pt x="165" y="72"/>
                    </a:lnTo>
                    <a:lnTo>
                      <a:pt x="165" y="75"/>
                    </a:lnTo>
                    <a:lnTo>
                      <a:pt x="61" y="37"/>
                    </a:lnTo>
                    <a:lnTo>
                      <a:pt x="0" y="21"/>
                    </a:lnTo>
                    <a:lnTo>
                      <a:pt x="0" y="13"/>
                    </a:lnTo>
                    <a:close/>
                  </a:path>
                </a:pathLst>
              </a:custGeom>
              <a:solidFill>
                <a:srgbClr val="FEE0C2"/>
              </a:solidFill>
              <a:ln w="9525">
                <a:noFill/>
                <a:round/>
                <a:headEnd/>
                <a:tailEnd/>
              </a:ln>
            </p:spPr>
            <p:txBody>
              <a:bodyPr/>
              <a:lstStyle/>
              <a:p>
                <a:pPr algn="ctr" eaLnBrk="0" hangingPunct="0"/>
                <a:endParaRPr lang="en-US" dirty="0"/>
              </a:p>
            </p:txBody>
          </p:sp>
          <p:sp>
            <p:nvSpPr>
              <p:cNvPr id="4971" name="Freeform 157"/>
              <p:cNvSpPr>
                <a:spLocks/>
              </p:cNvSpPr>
              <p:nvPr/>
            </p:nvSpPr>
            <p:spPr bwMode="auto">
              <a:xfrm>
                <a:off x="2921" y="1099"/>
                <a:ext cx="165" cy="75"/>
              </a:xfrm>
              <a:custGeom>
                <a:avLst/>
                <a:gdLst>
                  <a:gd name="T0" fmla="*/ 0 w 165"/>
                  <a:gd name="T1" fmla="*/ 13 h 75"/>
                  <a:gd name="T2" fmla="*/ 27 w 165"/>
                  <a:gd name="T3" fmla="*/ 21 h 75"/>
                  <a:gd name="T4" fmla="*/ 36 w 165"/>
                  <a:gd name="T5" fmla="*/ 2 h 75"/>
                  <a:gd name="T6" fmla="*/ 39 w 165"/>
                  <a:gd name="T7" fmla="*/ 7 h 75"/>
                  <a:gd name="T8" fmla="*/ 36 w 165"/>
                  <a:gd name="T9" fmla="*/ 10 h 75"/>
                  <a:gd name="T10" fmla="*/ 39 w 165"/>
                  <a:gd name="T11" fmla="*/ 10 h 75"/>
                  <a:gd name="T12" fmla="*/ 39 w 165"/>
                  <a:gd name="T13" fmla="*/ 16 h 75"/>
                  <a:gd name="T14" fmla="*/ 40 w 165"/>
                  <a:gd name="T15" fmla="*/ 11 h 75"/>
                  <a:gd name="T16" fmla="*/ 45 w 165"/>
                  <a:gd name="T17" fmla="*/ 13 h 75"/>
                  <a:gd name="T18" fmla="*/ 44 w 165"/>
                  <a:gd name="T19" fmla="*/ 18 h 75"/>
                  <a:gd name="T20" fmla="*/ 48 w 165"/>
                  <a:gd name="T21" fmla="*/ 13 h 75"/>
                  <a:gd name="T22" fmla="*/ 63 w 165"/>
                  <a:gd name="T23" fmla="*/ 19 h 75"/>
                  <a:gd name="T24" fmla="*/ 66 w 165"/>
                  <a:gd name="T25" fmla="*/ 15 h 75"/>
                  <a:gd name="T26" fmla="*/ 73 w 165"/>
                  <a:gd name="T27" fmla="*/ 15 h 75"/>
                  <a:gd name="T28" fmla="*/ 58 w 165"/>
                  <a:gd name="T29" fmla="*/ 7 h 75"/>
                  <a:gd name="T30" fmla="*/ 55 w 165"/>
                  <a:gd name="T31" fmla="*/ 10 h 75"/>
                  <a:gd name="T32" fmla="*/ 53 w 165"/>
                  <a:gd name="T33" fmla="*/ 7 h 75"/>
                  <a:gd name="T34" fmla="*/ 61 w 165"/>
                  <a:gd name="T35" fmla="*/ 0 h 75"/>
                  <a:gd name="T36" fmla="*/ 86 w 165"/>
                  <a:gd name="T37" fmla="*/ 18 h 75"/>
                  <a:gd name="T38" fmla="*/ 92 w 165"/>
                  <a:gd name="T39" fmla="*/ 19 h 75"/>
                  <a:gd name="T40" fmla="*/ 94 w 165"/>
                  <a:gd name="T41" fmla="*/ 15 h 75"/>
                  <a:gd name="T42" fmla="*/ 92 w 165"/>
                  <a:gd name="T43" fmla="*/ 24 h 75"/>
                  <a:gd name="T44" fmla="*/ 94 w 165"/>
                  <a:gd name="T45" fmla="*/ 21 h 75"/>
                  <a:gd name="T46" fmla="*/ 99 w 165"/>
                  <a:gd name="T47" fmla="*/ 26 h 75"/>
                  <a:gd name="T48" fmla="*/ 97 w 165"/>
                  <a:gd name="T49" fmla="*/ 24 h 75"/>
                  <a:gd name="T50" fmla="*/ 113 w 165"/>
                  <a:gd name="T51" fmla="*/ 24 h 75"/>
                  <a:gd name="T52" fmla="*/ 118 w 165"/>
                  <a:gd name="T53" fmla="*/ 27 h 75"/>
                  <a:gd name="T54" fmla="*/ 118 w 165"/>
                  <a:gd name="T55" fmla="*/ 26 h 75"/>
                  <a:gd name="T56" fmla="*/ 128 w 165"/>
                  <a:gd name="T57" fmla="*/ 35 h 75"/>
                  <a:gd name="T58" fmla="*/ 150 w 165"/>
                  <a:gd name="T59" fmla="*/ 39 h 75"/>
                  <a:gd name="T60" fmla="*/ 165 w 165"/>
                  <a:gd name="T61" fmla="*/ 56 h 75"/>
                  <a:gd name="T62" fmla="*/ 165 w 165"/>
                  <a:gd name="T63" fmla="*/ 71 h 75"/>
                  <a:gd name="T64" fmla="*/ 160 w 165"/>
                  <a:gd name="T65" fmla="*/ 69 h 75"/>
                  <a:gd name="T66" fmla="*/ 165 w 165"/>
                  <a:gd name="T67" fmla="*/ 72 h 75"/>
                  <a:gd name="T68" fmla="*/ 165 w 165"/>
                  <a:gd name="T69" fmla="*/ 75 h 75"/>
                  <a:gd name="T70" fmla="*/ 61 w 165"/>
                  <a:gd name="T71" fmla="*/ 37 h 75"/>
                  <a:gd name="T72" fmla="*/ 0 w 165"/>
                  <a:gd name="T73" fmla="*/ 21 h 75"/>
                  <a:gd name="T74" fmla="*/ 0 w 165"/>
                  <a:gd name="T75" fmla="*/ 13 h 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
                  <a:gd name="T115" fmla="*/ 0 h 75"/>
                  <a:gd name="T116" fmla="*/ 165 w 165"/>
                  <a:gd name="T117" fmla="*/ 75 h 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 h="75">
                    <a:moveTo>
                      <a:pt x="0" y="13"/>
                    </a:moveTo>
                    <a:lnTo>
                      <a:pt x="27" y="21"/>
                    </a:lnTo>
                    <a:lnTo>
                      <a:pt x="36" y="2"/>
                    </a:lnTo>
                    <a:lnTo>
                      <a:pt x="39" y="7"/>
                    </a:lnTo>
                    <a:lnTo>
                      <a:pt x="36" y="10"/>
                    </a:lnTo>
                    <a:lnTo>
                      <a:pt x="39" y="10"/>
                    </a:lnTo>
                    <a:lnTo>
                      <a:pt x="39" y="16"/>
                    </a:lnTo>
                    <a:lnTo>
                      <a:pt x="40" y="11"/>
                    </a:lnTo>
                    <a:lnTo>
                      <a:pt x="45" y="13"/>
                    </a:lnTo>
                    <a:lnTo>
                      <a:pt x="44" y="18"/>
                    </a:lnTo>
                    <a:lnTo>
                      <a:pt x="48" y="13"/>
                    </a:lnTo>
                    <a:lnTo>
                      <a:pt x="63" y="19"/>
                    </a:lnTo>
                    <a:lnTo>
                      <a:pt x="66" y="15"/>
                    </a:lnTo>
                    <a:lnTo>
                      <a:pt x="73" y="15"/>
                    </a:lnTo>
                    <a:lnTo>
                      <a:pt x="58" y="7"/>
                    </a:lnTo>
                    <a:lnTo>
                      <a:pt x="55" y="10"/>
                    </a:lnTo>
                    <a:lnTo>
                      <a:pt x="53" y="7"/>
                    </a:lnTo>
                    <a:lnTo>
                      <a:pt x="61" y="0"/>
                    </a:lnTo>
                    <a:lnTo>
                      <a:pt x="86" y="18"/>
                    </a:lnTo>
                    <a:lnTo>
                      <a:pt x="92" y="19"/>
                    </a:lnTo>
                    <a:lnTo>
                      <a:pt x="94" y="15"/>
                    </a:lnTo>
                    <a:lnTo>
                      <a:pt x="92" y="24"/>
                    </a:lnTo>
                    <a:lnTo>
                      <a:pt x="94" y="21"/>
                    </a:lnTo>
                    <a:lnTo>
                      <a:pt x="99" y="26"/>
                    </a:lnTo>
                    <a:lnTo>
                      <a:pt x="97" y="24"/>
                    </a:lnTo>
                    <a:lnTo>
                      <a:pt x="113" y="24"/>
                    </a:lnTo>
                    <a:lnTo>
                      <a:pt x="118" y="27"/>
                    </a:lnTo>
                    <a:lnTo>
                      <a:pt x="118" y="26"/>
                    </a:lnTo>
                    <a:lnTo>
                      <a:pt x="128" y="35"/>
                    </a:lnTo>
                    <a:lnTo>
                      <a:pt x="150" y="39"/>
                    </a:lnTo>
                    <a:lnTo>
                      <a:pt x="165" y="56"/>
                    </a:lnTo>
                    <a:lnTo>
                      <a:pt x="165" y="71"/>
                    </a:lnTo>
                    <a:lnTo>
                      <a:pt x="160" y="69"/>
                    </a:lnTo>
                    <a:lnTo>
                      <a:pt x="165" y="72"/>
                    </a:lnTo>
                    <a:lnTo>
                      <a:pt x="165" y="75"/>
                    </a:lnTo>
                    <a:lnTo>
                      <a:pt x="61" y="37"/>
                    </a:lnTo>
                    <a:lnTo>
                      <a:pt x="0" y="21"/>
                    </a:lnTo>
                    <a:lnTo>
                      <a:pt x="0" y="13"/>
                    </a:lnTo>
                  </a:path>
                </a:pathLst>
              </a:custGeom>
              <a:noFill/>
              <a:ln w="9525">
                <a:noFill/>
                <a:round/>
                <a:headEnd/>
                <a:tailEnd/>
              </a:ln>
            </p:spPr>
            <p:txBody>
              <a:bodyPr/>
              <a:lstStyle/>
              <a:p>
                <a:pPr algn="ctr" eaLnBrk="0" hangingPunct="0"/>
                <a:endParaRPr lang="en-US" dirty="0"/>
              </a:p>
            </p:txBody>
          </p:sp>
          <p:sp>
            <p:nvSpPr>
              <p:cNvPr id="4972" name="Freeform 158"/>
              <p:cNvSpPr>
                <a:spLocks/>
              </p:cNvSpPr>
              <p:nvPr/>
            </p:nvSpPr>
            <p:spPr bwMode="auto">
              <a:xfrm>
                <a:off x="4215" y="1099"/>
                <a:ext cx="204" cy="263"/>
              </a:xfrm>
              <a:custGeom>
                <a:avLst/>
                <a:gdLst>
                  <a:gd name="T0" fmla="*/ 70 w 204"/>
                  <a:gd name="T1" fmla="*/ 0 h 263"/>
                  <a:gd name="T2" fmla="*/ 91 w 204"/>
                  <a:gd name="T3" fmla="*/ 7 h 263"/>
                  <a:gd name="T4" fmla="*/ 104 w 204"/>
                  <a:gd name="T5" fmla="*/ 5 h 263"/>
                  <a:gd name="T6" fmla="*/ 121 w 204"/>
                  <a:gd name="T7" fmla="*/ 13 h 263"/>
                  <a:gd name="T8" fmla="*/ 141 w 204"/>
                  <a:gd name="T9" fmla="*/ 29 h 263"/>
                  <a:gd name="T10" fmla="*/ 149 w 204"/>
                  <a:gd name="T11" fmla="*/ 26 h 263"/>
                  <a:gd name="T12" fmla="*/ 165 w 204"/>
                  <a:gd name="T13" fmla="*/ 40 h 263"/>
                  <a:gd name="T14" fmla="*/ 173 w 204"/>
                  <a:gd name="T15" fmla="*/ 45 h 263"/>
                  <a:gd name="T16" fmla="*/ 185 w 204"/>
                  <a:gd name="T17" fmla="*/ 45 h 263"/>
                  <a:gd name="T18" fmla="*/ 191 w 204"/>
                  <a:gd name="T19" fmla="*/ 213 h 263"/>
                  <a:gd name="T20" fmla="*/ 204 w 204"/>
                  <a:gd name="T21" fmla="*/ 219 h 263"/>
                  <a:gd name="T22" fmla="*/ 183 w 204"/>
                  <a:gd name="T23" fmla="*/ 240 h 263"/>
                  <a:gd name="T24" fmla="*/ 164 w 204"/>
                  <a:gd name="T25" fmla="*/ 250 h 263"/>
                  <a:gd name="T26" fmla="*/ 154 w 204"/>
                  <a:gd name="T27" fmla="*/ 263 h 263"/>
                  <a:gd name="T28" fmla="*/ 154 w 204"/>
                  <a:gd name="T29" fmla="*/ 259 h 263"/>
                  <a:gd name="T30" fmla="*/ 144 w 204"/>
                  <a:gd name="T31" fmla="*/ 255 h 263"/>
                  <a:gd name="T32" fmla="*/ 139 w 204"/>
                  <a:gd name="T33" fmla="*/ 258 h 263"/>
                  <a:gd name="T34" fmla="*/ 136 w 204"/>
                  <a:gd name="T35" fmla="*/ 245 h 263"/>
                  <a:gd name="T36" fmla="*/ 134 w 204"/>
                  <a:gd name="T37" fmla="*/ 227 h 263"/>
                  <a:gd name="T38" fmla="*/ 120 w 204"/>
                  <a:gd name="T39" fmla="*/ 211 h 263"/>
                  <a:gd name="T40" fmla="*/ 104 w 204"/>
                  <a:gd name="T41" fmla="*/ 203 h 263"/>
                  <a:gd name="T42" fmla="*/ 78 w 204"/>
                  <a:gd name="T43" fmla="*/ 178 h 263"/>
                  <a:gd name="T44" fmla="*/ 58 w 204"/>
                  <a:gd name="T45" fmla="*/ 165 h 263"/>
                  <a:gd name="T46" fmla="*/ 50 w 204"/>
                  <a:gd name="T47" fmla="*/ 163 h 263"/>
                  <a:gd name="T48" fmla="*/ 29 w 204"/>
                  <a:gd name="T49" fmla="*/ 165 h 263"/>
                  <a:gd name="T50" fmla="*/ 11 w 204"/>
                  <a:gd name="T51" fmla="*/ 144 h 263"/>
                  <a:gd name="T52" fmla="*/ 8 w 204"/>
                  <a:gd name="T53" fmla="*/ 130 h 263"/>
                  <a:gd name="T54" fmla="*/ 7 w 204"/>
                  <a:gd name="T55" fmla="*/ 103 h 263"/>
                  <a:gd name="T56" fmla="*/ 5 w 204"/>
                  <a:gd name="T57" fmla="*/ 91 h 263"/>
                  <a:gd name="T58" fmla="*/ 0 w 204"/>
                  <a:gd name="T59" fmla="*/ 88 h 263"/>
                  <a:gd name="T60" fmla="*/ 8 w 204"/>
                  <a:gd name="T61" fmla="*/ 72 h 263"/>
                  <a:gd name="T62" fmla="*/ 16 w 204"/>
                  <a:gd name="T63" fmla="*/ 47 h 263"/>
                  <a:gd name="T64" fmla="*/ 24 w 204"/>
                  <a:gd name="T65" fmla="*/ 32 h 263"/>
                  <a:gd name="T66" fmla="*/ 39 w 204"/>
                  <a:gd name="T67" fmla="*/ 1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263"/>
                  <a:gd name="T104" fmla="*/ 204 w 204"/>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263">
                    <a:moveTo>
                      <a:pt x="63" y="3"/>
                    </a:moveTo>
                    <a:lnTo>
                      <a:pt x="70" y="0"/>
                    </a:lnTo>
                    <a:lnTo>
                      <a:pt x="75" y="8"/>
                    </a:lnTo>
                    <a:lnTo>
                      <a:pt x="91" y="7"/>
                    </a:lnTo>
                    <a:lnTo>
                      <a:pt x="100" y="10"/>
                    </a:lnTo>
                    <a:lnTo>
                      <a:pt x="104" y="5"/>
                    </a:lnTo>
                    <a:lnTo>
                      <a:pt x="110" y="11"/>
                    </a:lnTo>
                    <a:lnTo>
                      <a:pt x="121" y="13"/>
                    </a:lnTo>
                    <a:lnTo>
                      <a:pt x="125" y="19"/>
                    </a:lnTo>
                    <a:lnTo>
                      <a:pt x="141" y="29"/>
                    </a:lnTo>
                    <a:lnTo>
                      <a:pt x="142" y="26"/>
                    </a:lnTo>
                    <a:lnTo>
                      <a:pt x="149" y="26"/>
                    </a:lnTo>
                    <a:lnTo>
                      <a:pt x="149" y="35"/>
                    </a:lnTo>
                    <a:lnTo>
                      <a:pt x="165" y="40"/>
                    </a:lnTo>
                    <a:lnTo>
                      <a:pt x="167" y="48"/>
                    </a:lnTo>
                    <a:lnTo>
                      <a:pt x="173" y="45"/>
                    </a:lnTo>
                    <a:lnTo>
                      <a:pt x="181" y="50"/>
                    </a:lnTo>
                    <a:lnTo>
                      <a:pt x="185" y="45"/>
                    </a:lnTo>
                    <a:lnTo>
                      <a:pt x="189" y="48"/>
                    </a:lnTo>
                    <a:lnTo>
                      <a:pt x="191" y="213"/>
                    </a:lnTo>
                    <a:lnTo>
                      <a:pt x="204" y="213"/>
                    </a:lnTo>
                    <a:lnTo>
                      <a:pt x="204" y="219"/>
                    </a:lnTo>
                    <a:lnTo>
                      <a:pt x="188" y="239"/>
                    </a:lnTo>
                    <a:lnTo>
                      <a:pt x="183" y="240"/>
                    </a:lnTo>
                    <a:lnTo>
                      <a:pt x="175" y="248"/>
                    </a:lnTo>
                    <a:lnTo>
                      <a:pt x="164" y="250"/>
                    </a:lnTo>
                    <a:lnTo>
                      <a:pt x="159" y="258"/>
                    </a:lnTo>
                    <a:lnTo>
                      <a:pt x="154" y="263"/>
                    </a:lnTo>
                    <a:lnTo>
                      <a:pt x="151" y="261"/>
                    </a:lnTo>
                    <a:lnTo>
                      <a:pt x="154" y="259"/>
                    </a:lnTo>
                    <a:lnTo>
                      <a:pt x="149" y="255"/>
                    </a:lnTo>
                    <a:lnTo>
                      <a:pt x="144" y="255"/>
                    </a:lnTo>
                    <a:lnTo>
                      <a:pt x="142" y="259"/>
                    </a:lnTo>
                    <a:lnTo>
                      <a:pt x="139" y="258"/>
                    </a:lnTo>
                    <a:lnTo>
                      <a:pt x="142" y="251"/>
                    </a:lnTo>
                    <a:lnTo>
                      <a:pt x="136" y="245"/>
                    </a:lnTo>
                    <a:lnTo>
                      <a:pt x="136" y="232"/>
                    </a:lnTo>
                    <a:lnTo>
                      <a:pt x="134" y="227"/>
                    </a:lnTo>
                    <a:lnTo>
                      <a:pt x="125" y="227"/>
                    </a:lnTo>
                    <a:lnTo>
                      <a:pt x="120" y="211"/>
                    </a:lnTo>
                    <a:lnTo>
                      <a:pt x="115" y="205"/>
                    </a:lnTo>
                    <a:lnTo>
                      <a:pt x="104" y="203"/>
                    </a:lnTo>
                    <a:lnTo>
                      <a:pt x="99" y="192"/>
                    </a:lnTo>
                    <a:lnTo>
                      <a:pt x="78" y="178"/>
                    </a:lnTo>
                    <a:lnTo>
                      <a:pt x="76" y="170"/>
                    </a:lnTo>
                    <a:lnTo>
                      <a:pt x="58" y="165"/>
                    </a:lnTo>
                    <a:lnTo>
                      <a:pt x="55" y="159"/>
                    </a:lnTo>
                    <a:lnTo>
                      <a:pt x="50" y="163"/>
                    </a:lnTo>
                    <a:lnTo>
                      <a:pt x="37" y="157"/>
                    </a:lnTo>
                    <a:lnTo>
                      <a:pt x="29" y="165"/>
                    </a:lnTo>
                    <a:lnTo>
                      <a:pt x="11" y="155"/>
                    </a:lnTo>
                    <a:lnTo>
                      <a:pt x="11" y="144"/>
                    </a:lnTo>
                    <a:lnTo>
                      <a:pt x="7" y="136"/>
                    </a:lnTo>
                    <a:lnTo>
                      <a:pt x="8" y="130"/>
                    </a:lnTo>
                    <a:lnTo>
                      <a:pt x="2" y="120"/>
                    </a:lnTo>
                    <a:lnTo>
                      <a:pt x="7" y="103"/>
                    </a:lnTo>
                    <a:lnTo>
                      <a:pt x="0" y="98"/>
                    </a:lnTo>
                    <a:lnTo>
                      <a:pt x="5" y="91"/>
                    </a:lnTo>
                    <a:lnTo>
                      <a:pt x="2" y="91"/>
                    </a:lnTo>
                    <a:lnTo>
                      <a:pt x="0" y="88"/>
                    </a:lnTo>
                    <a:lnTo>
                      <a:pt x="7" y="87"/>
                    </a:lnTo>
                    <a:lnTo>
                      <a:pt x="8" y="72"/>
                    </a:lnTo>
                    <a:lnTo>
                      <a:pt x="18" y="63"/>
                    </a:lnTo>
                    <a:lnTo>
                      <a:pt x="16" y="47"/>
                    </a:lnTo>
                    <a:lnTo>
                      <a:pt x="26" y="43"/>
                    </a:lnTo>
                    <a:lnTo>
                      <a:pt x="24" y="32"/>
                    </a:lnTo>
                    <a:lnTo>
                      <a:pt x="34" y="27"/>
                    </a:lnTo>
                    <a:lnTo>
                      <a:pt x="39" y="13"/>
                    </a:lnTo>
                    <a:lnTo>
                      <a:pt x="63" y="3"/>
                    </a:lnTo>
                    <a:close/>
                  </a:path>
                </a:pathLst>
              </a:custGeom>
              <a:solidFill>
                <a:srgbClr val="FEE0C2"/>
              </a:solidFill>
              <a:ln w="9525">
                <a:noFill/>
                <a:round/>
                <a:headEnd/>
                <a:tailEnd/>
              </a:ln>
            </p:spPr>
            <p:txBody>
              <a:bodyPr/>
              <a:lstStyle/>
              <a:p>
                <a:pPr algn="ctr" eaLnBrk="0" hangingPunct="0"/>
                <a:endParaRPr lang="en-US" dirty="0"/>
              </a:p>
            </p:txBody>
          </p:sp>
          <p:sp>
            <p:nvSpPr>
              <p:cNvPr id="4973" name="Freeform 159"/>
              <p:cNvSpPr>
                <a:spLocks/>
              </p:cNvSpPr>
              <p:nvPr/>
            </p:nvSpPr>
            <p:spPr bwMode="auto">
              <a:xfrm>
                <a:off x="4215" y="1099"/>
                <a:ext cx="204" cy="263"/>
              </a:xfrm>
              <a:custGeom>
                <a:avLst/>
                <a:gdLst>
                  <a:gd name="T0" fmla="*/ 70 w 204"/>
                  <a:gd name="T1" fmla="*/ 0 h 263"/>
                  <a:gd name="T2" fmla="*/ 91 w 204"/>
                  <a:gd name="T3" fmla="*/ 7 h 263"/>
                  <a:gd name="T4" fmla="*/ 104 w 204"/>
                  <a:gd name="T5" fmla="*/ 5 h 263"/>
                  <a:gd name="T6" fmla="*/ 121 w 204"/>
                  <a:gd name="T7" fmla="*/ 13 h 263"/>
                  <a:gd name="T8" fmla="*/ 141 w 204"/>
                  <a:gd name="T9" fmla="*/ 29 h 263"/>
                  <a:gd name="T10" fmla="*/ 149 w 204"/>
                  <a:gd name="T11" fmla="*/ 26 h 263"/>
                  <a:gd name="T12" fmla="*/ 165 w 204"/>
                  <a:gd name="T13" fmla="*/ 40 h 263"/>
                  <a:gd name="T14" fmla="*/ 173 w 204"/>
                  <a:gd name="T15" fmla="*/ 45 h 263"/>
                  <a:gd name="T16" fmla="*/ 185 w 204"/>
                  <a:gd name="T17" fmla="*/ 45 h 263"/>
                  <a:gd name="T18" fmla="*/ 191 w 204"/>
                  <a:gd name="T19" fmla="*/ 213 h 263"/>
                  <a:gd name="T20" fmla="*/ 204 w 204"/>
                  <a:gd name="T21" fmla="*/ 219 h 263"/>
                  <a:gd name="T22" fmla="*/ 183 w 204"/>
                  <a:gd name="T23" fmla="*/ 240 h 263"/>
                  <a:gd name="T24" fmla="*/ 164 w 204"/>
                  <a:gd name="T25" fmla="*/ 250 h 263"/>
                  <a:gd name="T26" fmla="*/ 154 w 204"/>
                  <a:gd name="T27" fmla="*/ 263 h 263"/>
                  <a:gd name="T28" fmla="*/ 154 w 204"/>
                  <a:gd name="T29" fmla="*/ 259 h 263"/>
                  <a:gd name="T30" fmla="*/ 144 w 204"/>
                  <a:gd name="T31" fmla="*/ 255 h 263"/>
                  <a:gd name="T32" fmla="*/ 139 w 204"/>
                  <a:gd name="T33" fmla="*/ 258 h 263"/>
                  <a:gd name="T34" fmla="*/ 136 w 204"/>
                  <a:gd name="T35" fmla="*/ 245 h 263"/>
                  <a:gd name="T36" fmla="*/ 134 w 204"/>
                  <a:gd name="T37" fmla="*/ 227 h 263"/>
                  <a:gd name="T38" fmla="*/ 120 w 204"/>
                  <a:gd name="T39" fmla="*/ 211 h 263"/>
                  <a:gd name="T40" fmla="*/ 104 w 204"/>
                  <a:gd name="T41" fmla="*/ 203 h 263"/>
                  <a:gd name="T42" fmla="*/ 78 w 204"/>
                  <a:gd name="T43" fmla="*/ 178 h 263"/>
                  <a:gd name="T44" fmla="*/ 58 w 204"/>
                  <a:gd name="T45" fmla="*/ 165 h 263"/>
                  <a:gd name="T46" fmla="*/ 50 w 204"/>
                  <a:gd name="T47" fmla="*/ 163 h 263"/>
                  <a:gd name="T48" fmla="*/ 29 w 204"/>
                  <a:gd name="T49" fmla="*/ 165 h 263"/>
                  <a:gd name="T50" fmla="*/ 11 w 204"/>
                  <a:gd name="T51" fmla="*/ 144 h 263"/>
                  <a:gd name="T52" fmla="*/ 8 w 204"/>
                  <a:gd name="T53" fmla="*/ 130 h 263"/>
                  <a:gd name="T54" fmla="*/ 7 w 204"/>
                  <a:gd name="T55" fmla="*/ 103 h 263"/>
                  <a:gd name="T56" fmla="*/ 5 w 204"/>
                  <a:gd name="T57" fmla="*/ 91 h 263"/>
                  <a:gd name="T58" fmla="*/ 0 w 204"/>
                  <a:gd name="T59" fmla="*/ 88 h 263"/>
                  <a:gd name="T60" fmla="*/ 8 w 204"/>
                  <a:gd name="T61" fmla="*/ 72 h 263"/>
                  <a:gd name="T62" fmla="*/ 16 w 204"/>
                  <a:gd name="T63" fmla="*/ 47 h 263"/>
                  <a:gd name="T64" fmla="*/ 24 w 204"/>
                  <a:gd name="T65" fmla="*/ 32 h 263"/>
                  <a:gd name="T66" fmla="*/ 39 w 204"/>
                  <a:gd name="T67" fmla="*/ 1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263"/>
                  <a:gd name="T104" fmla="*/ 204 w 204"/>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263">
                    <a:moveTo>
                      <a:pt x="63" y="3"/>
                    </a:moveTo>
                    <a:lnTo>
                      <a:pt x="70" y="0"/>
                    </a:lnTo>
                    <a:lnTo>
                      <a:pt x="75" y="8"/>
                    </a:lnTo>
                    <a:lnTo>
                      <a:pt x="91" y="7"/>
                    </a:lnTo>
                    <a:lnTo>
                      <a:pt x="100" y="10"/>
                    </a:lnTo>
                    <a:lnTo>
                      <a:pt x="104" y="5"/>
                    </a:lnTo>
                    <a:lnTo>
                      <a:pt x="110" y="11"/>
                    </a:lnTo>
                    <a:lnTo>
                      <a:pt x="121" y="13"/>
                    </a:lnTo>
                    <a:lnTo>
                      <a:pt x="125" y="19"/>
                    </a:lnTo>
                    <a:lnTo>
                      <a:pt x="141" y="29"/>
                    </a:lnTo>
                    <a:lnTo>
                      <a:pt x="142" y="26"/>
                    </a:lnTo>
                    <a:lnTo>
                      <a:pt x="149" y="26"/>
                    </a:lnTo>
                    <a:lnTo>
                      <a:pt x="149" y="35"/>
                    </a:lnTo>
                    <a:lnTo>
                      <a:pt x="165" y="40"/>
                    </a:lnTo>
                    <a:lnTo>
                      <a:pt x="167" y="48"/>
                    </a:lnTo>
                    <a:lnTo>
                      <a:pt x="173" y="45"/>
                    </a:lnTo>
                    <a:lnTo>
                      <a:pt x="181" y="50"/>
                    </a:lnTo>
                    <a:lnTo>
                      <a:pt x="185" y="45"/>
                    </a:lnTo>
                    <a:lnTo>
                      <a:pt x="189" y="48"/>
                    </a:lnTo>
                    <a:lnTo>
                      <a:pt x="191" y="213"/>
                    </a:lnTo>
                    <a:lnTo>
                      <a:pt x="204" y="213"/>
                    </a:lnTo>
                    <a:lnTo>
                      <a:pt x="204" y="219"/>
                    </a:lnTo>
                    <a:lnTo>
                      <a:pt x="188" y="239"/>
                    </a:lnTo>
                    <a:lnTo>
                      <a:pt x="183" y="240"/>
                    </a:lnTo>
                    <a:lnTo>
                      <a:pt x="175" y="248"/>
                    </a:lnTo>
                    <a:lnTo>
                      <a:pt x="164" y="250"/>
                    </a:lnTo>
                    <a:lnTo>
                      <a:pt x="159" y="258"/>
                    </a:lnTo>
                    <a:lnTo>
                      <a:pt x="154" y="263"/>
                    </a:lnTo>
                    <a:lnTo>
                      <a:pt x="151" y="261"/>
                    </a:lnTo>
                    <a:lnTo>
                      <a:pt x="154" y="259"/>
                    </a:lnTo>
                    <a:lnTo>
                      <a:pt x="149" y="255"/>
                    </a:lnTo>
                    <a:lnTo>
                      <a:pt x="144" y="255"/>
                    </a:lnTo>
                    <a:lnTo>
                      <a:pt x="142" y="259"/>
                    </a:lnTo>
                    <a:lnTo>
                      <a:pt x="139" y="258"/>
                    </a:lnTo>
                    <a:lnTo>
                      <a:pt x="142" y="251"/>
                    </a:lnTo>
                    <a:lnTo>
                      <a:pt x="136" y="245"/>
                    </a:lnTo>
                    <a:lnTo>
                      <a:pt x="136" y="232"/>
                    </a:lnTo>
                    <a:lnTo>
                      <a:pt x="134" y="227"/>
                    </a:lnTo>
                    <a:lnTo>
                      <a:pt x="125" y="227"/>
                    </a:lnTo>
                    <a:lnTo>
                      <a:pt x="120" y="211"/>
                    </a:lnTo>
                    <a:lnTo>
                      <a:pt x="115" y="205"/>
                    </a:lnTo>
                    <a:lnTo>
                      <a:pt x="104" y="203"/>
                    </a:lnTo>
                    <a:lnTo>
                      <a:pt x="99" y="192"/>
                    </a:lnTo>
                    <a:lnTo>
                      <a:pt x="78" y="178"/>
                    </a:lnTo>
                    <a:lnTo>
                      <a:pt x="76" y="170"/>
                    </a:lnTo>
                    <a:lnTo>
                      <a:pt x="58" y="165"/>
                    </a:lnTo>
                    <a:lnTo>
                      <a:pt x="55" y="159"/>
                    </a:lnTo>
                    <a:lnTo>
                      <a:pt x="50" y="163"/>
                    </a:lnTo>
                    <a:lnTo>
                      <a:pt x="37" y="157"/>
                    </a:lnTo>
                    <a:lnTo>
                      <a:pt x="29" y="165"/>
                    </a:lnTo>
                    <a:lnTo>
                      <a:pt x="11" y="155"/>
                    </a:lnTo>
                    <a:lnTo>
                      <a:pt x="11" y="144"/>
                    </a:lnTo>
                    <a:lnTo>
                      <a:pt x="7" y="136"/>
                    </a:lnTo>
                    <a:lnTo>
                      <a:pt x="8" y="130"/>
                    </a:lnTo>
                    <a:lnTo>
                      <a:pt x="2" y="120"/>
                    </a:lnTo>
                    <a:lnTo>
                      <a:pt x="7" y="103"/>
                    </a:lnTo>
                    <a:lnTo>
                      <a:pt x="0" y="98"/>
                    </a:lnTo>
                    <a:lnTo>
                      <a:pt x="5" y="91"/>
                    </a:lnTo>
                    <a:lnTo>
                      <a:pt x="2" y="91"/>
                    </a:lnTo>
                    <a:lnTo>
                      <a:pt x="0" y="88"/>
                    </a:lnTo>
                    <a:lnTo>
                      <a:pt x="7" y="87"/>
                    </a:lnTo>
                    <a:lnTo>
                      <a:pt x="8" y="72"/>
                    </a:lnTo>
                    <a:lnTo>
                      <a:pt x="18" y="63"/>
                    </a:lnTo>
                    <a:lnTo>
                      <a:pt x="16" y="47"/>
                    </a:lnTo>
                    <a:lnTo>
                      <a:pt x="26" y="43"/>
                    </a:lnTo>
                    <a:lnTo>
                      <a:pt x="24" y="32"/>
                    </a:lnTo>
                    <a:lnTo>
                      <a:pt x="34" y="27"/>
                    </a:lnTo>
                    <a:lnTo>
                      <a:pt x="39" y="13"/>
                    </a:lnTo>
                    <a:lnTo>
                      <a:pt x="63" y="3"/>
                    </a:lnTo>
                  </a:path>
                </a:pathLst>
              </a:custGeom>
              <a:noFill/>
              <a:ln w="9525">
                <a:noFill/>
                <a:round/>
                <a:headEnd/>
                <a:tailEnd/>
              </a:ln>
            </p:spPr>
            <p:txBody>
              <a:bodyPr/>
              <a:lstStyle/>
              <a:p>
                <a:pPr algn="ctr" eaLnBrk="0" hangingPunct="0"/>
                <a:endParaRPr lang="en-US" dirty="0"/>
              </a:p>
            </p:txBody>
          </p:sp>
          <p:sp>
            <p:nvSpPr>
              <p:cNvPr id="4974" name="Freeform 160"/>
              <p:cNvSpPr>
                <a:spLocks/>
              </p:cNvSpPr>
              <p:nvPr/>
            </p:nvSpPr>
            <p:spPr bwMode="auto">
              <a:xfrm>
                <a:off x="2872" y="1102"/>
                <a:ext cx="49" cy="18"/>
              </a:xfrm>
              <a:custGeom>
                <a:avLst/>
                <a:gdLst>
                  <a:gd name="T0" fmla="*/ 5 w 49"/>
                  <a:gd name="T1" fmla="*/ 16 h 18"/>
                  <a:gd name="T2" fmla="*/ 2 w 49"/>
                  <a:gd name="T3" fmla="*/ 12 h 18"/>
                  <a:gd name="T4" fmla="*/ 15 w 49"/>
                  <a:gd name="T5" fmla="*/ 15 h 18"/>
                  <a:gd name="T6" fmla="*/ 0 w 49"/>
                  <a:gd name="T7" fmla="*/ 10 h 18"/>
                  <a:gd name="T8" fmla="*/ 8 w 49"/>
                  <a:gd name="T9" fmla="*/ 2 h 18"/>
                  <a:gd name="T10" fmla="*/ 12 w 49"/>
                  <a:gd name="T11" fmla="*/ 7 h 18"/>
                  <a:gd name="T12" fmla="*/ 13 w 49"/>
                  <a:gd name="T13" fmla="*/ 5 h 18"/>
                  <a:gd name="T14" fmla="*/ 12 w 49"/>
                  <a:gd name="T15" fmla="*/ 0 h 18"/>
                  <a:gd name="T16" fmla="*/ 26 w 49"/>
                  <a:gd name="T17" fmla="*/ 5 h 18"/>
                  <a:gd name="T18" fmla="*/ 25 w 49"/>
                  <a:gd name="T19" fmla="*/ 8 h 18"/>
                  <a:gd name="T20" fmla="*/ 29 w 49"/>
                  <a:gd name="T21" fmla="*/ 10 h 18"/>
                  <a:gd name="T22" fmla="*/ 28 w 49"/>
                  <a:gd name="T23" fmla="*/ 7 h 18"/>
                  <a:gd name="T24" fmla="*/ 33 w 49"/>
                  <a:gd name="T25" fmla="*/ 4 h 18"/>
                  <a:gd name="T26" fmla="*/ 49 w 49"/>
                  <a:gd name="T27" fmla="*/ 10 h 18"/>
                  <a:gd name="T28" fmla="*/ 49 w 49"/>
                  <a:gd name="T29" fmla="*/ 18 h 18"/>
                  <a:gd name="T30" fmla="*/ 5 w 49"/>
                  <a:gd name="T31" fmla="*/ 16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8"/>
                  <a:gd name="T50" fmla="*/ 49 w 49"/>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8">
                    <a:moveTo>
                      <a:pt x="5" y="16"/>
                    </a:moveTo>
                    <a:lnTo>
                      <a:pt x="2" y="12"/>
                    </a:lnTo>
                    <a:lnTo>
                      <a:pt x="15" y="15"/>
                    </a:lnTo>
                    <a:lnTo>
                      <a:pt x="0" y="10"/>
                    </a:lnTo>
                    <a:lnTo>
                      <a:pt x="8" y="2"/>
                    </a:lnTo>
                    <a:lnTo>
                      <a:pt x="12" y="7"/>
                    </a:lnTo>
                    <a:lnTo>
                      <a:pt x="13" y="5"/>
                    </a:lnTo>
                    <a:lnTo>
                      <a:pt x="12" y="0"/>
                    </a:lnTo>
                    <a:lnTo>
                      <a:pt x="26" y="5"/>
                    </a:lnTo>
                    <a:lnTo>
                      <a:pt x="25" y="8"/>
                    </a:lnTo>
                    <a:lnTo>
                      <a:pt x="29" y="10"/>
                    </a:lnTo>
                    <a:lnTo>
                      <a:pt x="28" y="7"/>
                    </a:lnTo>
                    <a:lnTo>
                      <a:pt x="33" y="4"/>
                    </a:lnTo>
                    <a:lnTo>
                      <a:pt x="49" y="10"/>
                    </a:lnTo>
                    <a:lnTo>
                      <a:pt x="49" y="18"/>
                    </a:lnTo>
                    <a:lnTo>
                      <a:pt x="5" y="16"/>
                    </a:lnTo>
                    <a:close/>
                  </a:path>
                </a:pathLst>
              </a:custGeom>
              <a:solidFill>
                <a:srgbClr val="FEE0C2"/>
              </a:solidFill>
              <a:ln w="9525">
                <a:noFill/>
                <a:round/>
                <a:headEnd/>
                <a:tailEnd/>
              </a:ln>
            </p:spPr>
            <p:txBody>
              <a:bodyPr/>
              <a:lstStyle/>
              <a:p>
                <a:pPr algn="ctr" eaLnBrk="0" hangingPunct="0"/>
                <a:endParaRPr lang="en-US" dirty="0"/>
              </a:p>
            </p:txBody>
          </p:sp>
          <p:sp>
            <p:nvSpPr>
              <p:cNvPr id="4975" name="Freeform 161"/>
              <p:cNvSpPr>
                <a:spLocks/>
              </p:cNvSpPr>
              <p:nvPr/>
            </p:nvSpPr>
            <p:spPr bwMode="auto">
              <a:xfrm>
                <a:off x="2872" y="1102"/>
                <a:ext cx="49" cy="18"/>
              </a:xfrm>
              <a:custGeom>
                <a:avLst/>
                <a:gdLst>
                  <a:gd name="T0" fmla="*/ 5 w 49"/>
                  <a:gd name="T1" fmla="*/ 16 h 18"/>
                  <a:gd name="T2" fmla="*/ 2 w 49"/>
                  <a:gd name="T3" fmla="*/ 12 h 18"/>
                  <a:gd name="T4" fmla="*/ 15 w 49"/>
                  <a:gd name="T5" fmla="*/ 15 h 18"/>
                  <a:gd name="T6" fmla="*/ 0 w 49"/>
                  <a:gd name="T7" fmla="*/ 10 h 18"/>
                  <a:gd name="T8" fmla="*/ 8 w 49"/>
                  <a:gd name="T9" fmla="*/ 2 h 18"/>
                  <a:gd name="T10" fmla="*/ 12 w 49"/>
                  <a:gd name="T11" fmla="*/ 7 h 18"/>
                  <a:gd name="T12" fmla="*/ 13 w 49"/>
                  <a:gd name="T13" fmla="*/ 5 h 18"/>
                  <a:gd name="T14" fmla="*/ 12 w 49"/>
                  <a:gd name="T15" fmla="*/ 0 h 18"/>
                  <a:gd name="T16" fmla="*/ 26 w 49"/>
                  <a:gd name="T17" fmla="*/ 5 h 18"/>
                  <a:gd name="T18" fmla="*/ 25 w 49"/>
                  <a:gd name="T19" fmla="*/ 8 h 18"/>
                  <a:gd name="T20" fmla="*/ 29 w 49"/>
                  <a:gd name="T21" fmla="*/ 10 h 18"/>
                  <a:gd name="T22" fmla="*/ 28 w 49"/>
                  <a:gd name="T23" fmla="*/ 7 h 18"/>
                  <a:gd name="T24" fmla="*/ 33 w 49"/>
                  <a:gd name="T25" fmla="*/ 4 h 18"/>
                  <a:gd name="T26" fmla="*/ 49 w 49"/>
                  <a:gd name="T27" fmla="*/ 10 h 18"/>
                  <a:gd name="T28" fmla="*/ 49 w 49"/>
                  <a:gd name="T29" fmla="*/ 18 h 18"/>
                  <a:gd name="T30" fmla="*/ 5 w 49"/>
                  <a:gd name="T31" fmla="*/ 16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8"/>
                  <a:gd name="T50" fmla="*/ 49 w 49"/>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8">
                    <a:moveTo>
                      <a:pt x="5" y="16"/>
                    </a:moveTo>
                    <a:lnTo>
                      <a:pt x="2" y="12"/>
                    </a:lnTo>
                    <a:lnTo>
                      <a:pt x="15" y="15"/>
                    </a:lnTo>
                    <a:lnTo>
                      <a:pt x="0" y="10"/>
                    </a:lnTo>
                    <a:lnTo>
                      <a:pt x="8" y="2"/>
                    </a:lnTo>
                    <a:lnTo>
                      <a:pt x="12" y="7"/>
                    </a:lnTo>
                    <a:lnTo>
                      <a:pt x="13" y="5"/>
                    </a:lnTo>
                    <a:lnTo>
                      <a:pt x="12" y="0"/>
                    </a:lnTo>
                    <a:lnTo>
                      <a:pt x="26" y="5"/>
                    </a:lnTo>
                    <a:lnTo>
                      <a:pt x="25" y="8"/>
                    </a:lnTo>
                    <a:lnTo>
                      <a:pt x="29" y="10"/>
                    </a:lnTo>
                    <a:lnTo>
                      <a:pt x="28" y="7"/>
                    </a:lnTo>
                    <a:lnTo>
                      <a:pt x="33" y="4"/>
                    </a:lnTo>
                    <a:lnTo>
                      <a:pt x="49" y="10"/>
                    </a:lnTo>
                    <a:lnTo>
                      <a:pt x="49" y="18"/>
                    </a:lnTo>
                    <a:lnTo>
                      <a:pt x="5" y="16"/>
                    </a:lnTo>
                  </a:path>
                </a:pathLst>
              </a:custGeom>
              <a:noFill/>
              <a:ln w="9525">
                <a:noFill/>
                <a:round/>
                <a:headEnd/>
                <a:tailEnd/>
              </a:ln>
            </p:spPr>
            <p:txBody>
              <a:bodyPr/>
              <a:lstStyle/>
              <a:p>
                <a:pPr algn="ctr" eaLnBrk="0" hangingPunct="0"/>
                <a:endParaRPr lang="en-US" dirty="0"/>
              </a:p>
            </p:txBody>
          </p:sp>
          <p:sp>
            <p:nvSpPr>
              <p:cNvPr id="4976" name="Freeform 162"/>
              <p:cNvSpPr>
                <a:spLocks/>
              </p:cNvSpPr>
              <p:nvPr/>
            </p:nvSpPr>
            <p:spPr bwMode="auto">
              <a:xfrm>
                <a:off x="4914" y="1104"/>
                <a:ext cx="18" cy="13"/>
              </a:xfrm>
              <a:custGeom>
                <a:avLst/>
                <a:gdLst>
                  <a:gd name="T0" fmla="*/ 2 w 18"/>
                  <a:gd name="T1" fmla="*/ 10 h 13"/>
                  <a:gd name="T2" fmla="*/ 8 w 18"/>
                  <a:gd name="T3" fmla="*/ 0 h 13"/>
                  <a:gd name="T4" fmla="*/ 18 w 18"/>
                  <a:gd name="T5" fmla="*/ 10 h 13"/>
                  <a:gd name="T6" fmla="*/ 11 w 18"/>
                  <a:gd name="T7" fmla="*/ 5 h 13"/>
                  <a:gd name="T8" fmla="*/ 15 w 18"/>
                  <a:gd name="T9" fmla="*/ 10 h 13"/>
                  <a:gd name="T10" fmla="*/ 0 w 18"/>
                  <a:gd name="T11" fmla="*/ 13 h 13"/>
                  <a:gd name="T12" fmla="*/ 2 w 18"/>
                  <a:gd name="T13" fmla="*/ 10 h 13"/>
                  <a:gd name="T14" fmla="*/ 0 60000 65536"/>
                  <a:gd name="T15" fmla="*/ 0 60000 65536"/>
                  <a:gd name="T16" fmla="*/ 0 60000 65536"/>
                  <a:gd name="T17" fmla="*/ 0 60000 65536"/>
                  <a:gd name="T18" fmla="*/ 0 60000 65536"/>
                  <a:gd name="T19" fmla="*/ 0 60000 65536"/>
                  <a:gd name="T20" fmla="*/ 0 60000 65536"/>
                  <a:gd name="T21" fmla="*/ 0 w 18"/>
                  <a:gd name="T22" fmla="*/ 0 h 13"/>
                  <a:gd name="T23" fmla="*/ 18 w 1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3">
                    <a:moveTo>
                      <a:pt x="2" y="10"/>
                    </a:moveTo>
                    <a:lnTo>
                      <a:pt x="8" y="0"/>
                    </a:lnTo>
                    <a:lnTo>
                      <a:pt x="18" y="10"/>
                    </a:lnTo>
                    <a:lnTo>
                      <a:pt x="11" y="5"/>
                    </a:lnTo>
                    <a:lnTo>
                      <a:pt x="15" y="10"/>
                    </a:lnTo>
                    <a:lnTo>
                      <a:pt x="0" y="13"/>
                    </a:lnTo>
                    <a:lnTo>
                      <a:pt x="2" y="10"/>
                    </a:lnTo>
                    <a:close/>
                  </a:path>
                </a:pathLst>
              </a:custGeom>
              <a:solidFill>
                <a:srgbClr val="FEE0C2"/>
              </a:solidFill>
              <a:ln w="9525">
                <a:noFill/>
                <a:round/>
                <a:headEnd/>
                <a:tailEnd/>
              </a:ln>
            </p:spPr>
            <p:txBody>
              <a:bodyPr/>
              <a:lstStyle/>
              <a:p>
                <a:pPr algn="ctr" eaLnBrk="0" hangingPunct="0"/>
                <a:endParaRPr lang="en-US" dirty="0"/>
              </a:p>
            </p:txBody>
          </p:sp>
          <p:sp>
            <p:nvSpPr>
              <p:cNvPr id="4977" name="Freeform 163"/>
              <p:cNvSpPr>
                <a:spLocks/>
              </p:cNvSpPr>
              <p:nvPr/>
            </p:nvSpPr>
            <p:spPr bwMode="auto">
              <a:xfrm>
                <a:off x="4914" y="1104"/>
                <a:ext cx="18" cy="13"/>
              </a:xfrm>
              <a:custGeom>
                <a:avLst/>
                <a:gdLst>
                  <a:gd name="T0" fmla="*/ 2 w 18"/>
                  <a:gd name="T1" fmla="*/ 10 h 13"/>
                  <a:gd name="T2" fmla="*/ 8 w 18"/>
                  <a:gd name="T3" fmla="*/ 0 h 13"/>
                  <a:gd name="T4" fmla="*/ 18 w 18"/>
                  <a:gd name="T5" fmla="*/ 10 h 13"/>
                  <a:gd name="T6" fmla="*/ 11 w 18"/>
                  <a:gd name="T7" fmla="*/ 5 h 13"/>
                  <a:gd name="T8" fmla="*/ 15 w 18"/>
                  <a:gd name="T9" fmla="*/ 10 h 13"/>
                  <a:gd name="T10" fmla="*/ 0 w 18"/>
                  <a:gd name="T11" fmla="*/ 13 h 13"/>
                  <a:gd name="T12" fmla="*/ 2 w 18"/>
                  <a:gd name="T13" fmla="*/ 10 h 13"/>
                  <a:gd name="T14" fmla="*/ 0 60000 65536"/>
                  <a:gd name="T15" fmla="*/ 0 60000 65536"/>
                  <a:gd name="T16" fmla="*/ 0 60000 65536"/>
                  <a:gd name="T17" fmla="*/ 0 60000 65536"/>
                  <a:gd name="T18" fmla="*/ 0 60000 65536"/>
                  <a:gd name="T19" fmla="*/ 0 60000 65536"/>
                  <a:gd name="T20" fmla="*/ 0 60000 65536"/>
                  <a:gd name="T21" fmla="*/ 0 w 18"/>
                  <a:gd name="T22" fmla="*/ 0 h 13"/>
                  <a:gd name="T23" fmla="*/ 18 w 1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3">
                    <a:moveTo>
                      <a:pt x="2" y="10"/>
                    </a:moveTo>
                    <a:lnTo>
                      <a:pt x="8" y="0"/>
                    </a:lnTo>
                    <a:lnTo>
                      <a:pt x="18" y="10"/>
                    </a:lnTo>
                    <a:lnTo>
                      <a:pt x="11" y="5"/>
                    </a:lnTo>
                    <a:lnTo>
                      <a:pt x="15" y="10"/>
                    </a:lnTo>
                    <a:lnTo>
                      <a:pt x="0" y="13"/>
                    </a:lnTo>
                    <a:lnTo>
                      <a:pt x="2" y="10"/>
                    </a:lnTo>
                  </a:path>
                </a:pathLst>
              </a:custGeom>
              <a:noFill/>
              <a:ln w="9525">
                <a:noFill/>
                <a:round/>
                <a:headEnd/>
                <a:tailEnd/>
              </a:ln>
            </p:spPr>
            <p:txBody>
              <a:bodyPr/>
              <a:lstStyle/>
              <a:p>
                <a:pPr algn="ctr" eaLnBrk="0" hangingPunct="0"/>
                <a:endParaRPr lang="en-US" dirty="0"/>
              </a:p>
            </p:txBody>
          </p:sp>
          <p:sp>
            <p:nvSpPr>
              <p:cNvPr id="4978" name="Freeform 164"/>
              <p:cNvSpPr>
                <a:spLocks/>
              </p:cNvSpPr>
              <p:nvPr/>
            </p:nvSpPr>
            <p:spPr bwMode="auto">
              <a:xfrm>
                <a:off x="3034" y="1106"/>
                <a:ext cx="8" cy="4"/>
              </a:xfrm>
              <a:custGeom>
                <a:avLst/>
                <a:gdLst>
                  <a:gd name="T0" fmla="*/ 0 w 8"/>
                  <a:gd name="T1" fmla="*/ 4 h 4"/>
                  <a:gd name="T2" fmla="*/ 5 w 8"/>
                  <a:gd name="T3" fmla="*/ 1 h 4"/>
                  <a:gd name="T4" fmla="*/ 0 w 8"/>
                  <a:gd name="T5" fmla="*/ 3 h 4"/>
                  <a:gd name="T6" fmla="*/ 3 w 8"/>
                  <a:gd name="T7" fmla="*/ 0 h 4"/>
                  <a:gd name="T8" fmla="*/ 8 w 8"/>
                  <a:gd name="T9" fmla="*/ 1 h 4"/>
                  <a:gd name="T10" fmla="*/ 0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0" y="4"/>
                    </a:moveTo>
                    <a:lnTo>
                      <a:pt x="5" y="1"/>
                    </a:lnTo>
                    <a:lnTo>
                      <a:pt x="0" y="3"/>
                    </a:lnTo>
                    <a:lnTo>
                      <a:pt x="3" y="0"/>
                    </a:lnTo>
                    <a:lnTo>
                      <a:pt x="8" y="1"/>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979" name="Freeform 165"/>
              <p:cNvSpPr>
                <a:spLocks/>
              </p:cNvSpPr>
              <p:nvPr/>
            </p:nvSpPr>
            <p:spPr bwMode="auto">
              <a:xfrm>
                <a:off x="3034" y="1106"/>
                <a:ext cx="8" cy="4"/>
              </a:xfrm>
              <a:custGeom>
                <a:avLst/>
                <a:gdLst>
                  <a:gd name="T0" fmla="*/ 0 w 8"/>
                  <a:gd name="T1" fmla="*/ 4 h 4"/>
                  <a:gd name="T2" fmla="*/ 5 w 8"/>
                  <a:gd name="T3" fmla="*/ 1 h 4"/>
                  <a:gd name="T4" fmla="*/ 0 w 8"/>
                  <a:gd name="T5" fmla="*/ 3 h 4"/>
                  <a:gd name="T6" fmla="*/ 3 w 8"/>
                  <a:gd name="T7" fmla="*/ 0 h 4"/>
                  <a:gd name="T8" fmla="*/ 8 w 8"/>
                  <a:gd name="T9" fmla="*/ 1 h 4"/>
                  <a:gd name="T10" fmla="*/ 0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0" y="4"/>
                    </a:moveTo>
                    <a:lnTo>
                      <a:pt x="5" y="1"/>
                    </a:lnTo>
                    <a:lnTo>
                      <a:pt x="0" y="3"/>
                    </a:lnTo>
                    <a:lnTo>
                      <a:pt x="3" y="0"/>
                    </a:lnTo>
                    <a:lnTo>
                      <a:pt x="8" y="1"/>
                    </a:lnTo>
                    <a:lnTo>
                      <a:pt x="0" y="4"/>
                    </a:lnTo>
                  </a:path>
                </a:pathLst>
              </a:custGeom>
              <a:noFill/>
              <a:ln w="9525">
                <a:noFill/>
                <a:round/>
                <a:headEnd/>
                <a:tailEnd/>
              </a:ln>
            </p:spPr>
            <p:txBody>
              <a:bodyPr/>
              <a:lstStyle/>
              <a:p>
                <a:pPr algn="ctr" eaLnBrk="0" hangingPunct="0"/>
                <a:endParaRPr lang="en-US" dirty="0"/>
              </a:p>
            </p:txBody>
          </p:sp>
          <p:sp>
            <p:nvSpPr>
              <p:cNvPr id="4980" name="Freeform 166"/>
              <p:cNvSpPr>
                <a:spLocks/>
              </p:cNvSpPr>
              <p:nvPr/>
            </p:nvSpPr>
            <p:spPr bwMode="auto">
              <a:xfrm>
                <a:off x="2756" y="1106"/>
                <a:ext cx="116" cy="11"/>
              </a:xfrm>
              <a:custGeom>
                <a:avLst/>
                <a:gdLst>
                  <a:gd name="T0" fmla="*/ 0 w 116"/>
                  <a:gd name="T1" fmla="*/ 4 h 11"/>
                  <a:gd name="T2" fmla="*/ 57 w 116"/>
                  <a:gd name="T3" fmla="*/ 0 h 11"/>
                  <a:gd name="T4" fmla="*/ 61 w 116"/>
                  <a:gd name="T5" fmla="*/ 4 h 11"/>
                  <a:gd name="T6" fmla="*/ 84 w 116"/>
                  <a:gd name="T7" fmla="*/ 3 h 11"/>
                  <a:gd name="T8" fmla="*/ 116 w 116"/>
                  <a:gd name="T9" fmla="*/ 11 h 11"/>
                  <a:gd name="T10" fmla="*/ 60 w 116"/>
                  <a:gd name="T11" fmla="*/ 4 h 11"/>
                  <a:gd name="T12" fmla="*/ 0 w 116"/>
                  <a:gd name="T13" fmla="*/ 8 h 11"/>
                  <a:gd name="T14" fmla="*/ 0 w 116"/>
                  <a:gd name="T15" fmla="*/ 4 h 1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11"/>
                  <a:gd name="T26" fmla="*/ 116 w 11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11">
                    <a:moveTo>
                      <a:pt x="0" y="4"/>
                    </a:moveTo>
                    <a:lnTo>
                      <a:pt x="57" y="0"/>
                    </a:lnTo>
                    <a:lnTo>
                      <a:pt x="61" y="4"/>
                    </a:lnTo>
                    <a:lnTo>
                      <a:pt x="84" y="3"/>
                    </a:lnTo>
                    <a:lnTo>
                      <a:pt x="116" y="11"/>
                    </a:lnTo>
                    <a:lnTo>
                      <a:pt x="60" y="4"/>
                    </a:lnTo>
                    <a:lnTo>
                      <a:pt x="0" y="8"/>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981" name="Freeform 167"/>
              <p:cNvSpPr>
                <a:spLocks/>
              </p:cNvSpPr>
              <p:nvPr/>
            </p:nvSpPr>
            <p:spPr bwMode="auto">
              <a:xfrm>
                <a:off x="2756" y="1106"/>
                <a:ext cx="116" cy="11"/>
              </a:xfrm>
              <a:custGeom>
                <a:avLst/>
                <a:gdLst>
                  <a:gd name="T0" fmla="*/ 0 w 116"/>
                  <a:gd name="T1" fmla="*/ 4 h 11"/>
                  <a:gd name="T2" fmla="*/ 57 w 116"/>
                  <a:gd name="T3" fmla="*/ 0 h 11"/>
                  <a:gd name="T4" fmla="*/ 61 w 116"/>
                  <a:gd name="T5" fmla="*/ 4 h 11"/>
                  <a:gd name="T6" fmla="*/ 84 w 116"/>
                  <a:gd name="T7" fmla="*/ 3 h 11"/>
                  <a:gd name="T8" fmla="*/ 116 w 116"/>
                  <a:gd name="T9" fmla="*/ 11 h 11"/>
                  <a:gd name="T10" fmla="*/ 60 w 116"/>
                  <a:gd name="T11" fmla="*/ 4 h 11"/>
                  <a:gd name="T12" fmla="*/ 0 w 116"/>
                  <a:gd name="T13" fmla="*/ 8 h 11"/>
                  <a:gd name="T14" fmla="*/ 0 w 116"/>
                  <a:gd name="T15" fmla="*/ 4 h 1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11"/>
                  <a:gd name="T26" fmla="*/ 116 w 11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11">
                    <a:moveTo>
                      <a:pt x="0" y="4"/>
                    </a:moveTo>
                    <a:lnTo>
                      <a:pt x="57" y="0"/>
                    </a:lnTo>
                    <a:lnTo>
                      <a:pt x="61" y="4"/>
                    </a:lnTo>
                    <a:lnTo>
                      <a:pt x="84" y="3"/>
                    </a:lnTo>
                    <a:lnTo>
                      <a:pt x="116" y="11"/>
                    </a:lnTo>
                    <a:lnTo>
                      <a:pt x="60" y="4"/>
                    </a:lnTo>
                    <a:lnTo>
                      <a:pt x="0" y="8"/>
                    </a:lnTo>
                    <a:lnTo>
                      <a:pt x="0" y="4"/>
                    </a:lnTo>
                  </a:path>
                </a:pathLst>
              </a:custGeom>
              <a:noFill/>
              <a:ln w="9525">
                <a:noFill/>
                <a:round/>
                <a:headEnd/>
                <a:tailEnd/>
              </a:ln>
            </p:spPr>
            <p:txBody>
              <a:bodyPr/>
              <a:lstStyle/>
              <a:p>
                <a:pPr algn="ctr" eaLnBrk="0" hangingPunct="0"/>
                <a:endParaRPr lang="en-US" dirty="0"/>
              </a:p>
            </p:txBody>
          </p:sp>
          <p:sp>
            <p:nvSpPr>
              <p:cNvPr id="4982" name="Freeform 168"/>
              <p:cNvSpPr>
                <a:spLocks/>
              </p:cNvSpPr>
              <p:nvPr/>
            </p:nvSpPr>
            <p:spPr bwMode="auto">
              <a:xfrm>
                <a:off x="3034" y="1107"/>
                <a:ext cx="10" cy="7"/>
              </a:xfrm>
              <a:custGeom>
                <a:avLst/>
                <a:gdLst>
                  <a:gd name="T0" fmla="*/ 0 w 10"/>
                  <a:gd name="T1" fmla="*/ 3 h 7"/>
                  <a:gd name="T2" fmla="*/ 8 w 10"/>
                  <a:gd name="T3" fmla="*/ 0 h 7"/>
                  <a:gd name="T4" fmla="*/ 10 w 10"/>
                  <a:gd name="T5" fmla="*/ 3 h 7"/>
                  <a:gd name="T6" fmla="*/ 8 w 10"/>
                  <a:gd name="T7" fmla="*/ 7 h 7"/>
                  <a:gd name="T8" fmla="*/ 0 w 10"/>
                  <a:gd name="T9" fmla="*/ 3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3"/>
                    </a:moveTo>
                    <a:lnTo>
                      <a:pt x="8" y="0"/>
                    </a:lnTo>
                    <a:lnTo>
                      <a:pt x="10" y="3"/>
                    </a:lnTo>
                    <a:lnTo>
                      <a:pt x="8" y="7"/>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983" name="Freeform 169"/>
              <p:cNvSpPr>
                <a:spLocks/>
              </p:cNvSpPr>
              <p:nvPr/>
            </p:nvSpPr>
            <p:spPr bwMode="auto">
              <a:xfrm>
                <a:off x="3034" y="1107"/>
                <a:ext cx="10" cy="7"/>
              </a:xfrm>
              <a:custGeom>
                <a:avLst/>
                <a:gdLst>
                  <a:gd name="T0" fmla="*/ 0 w 10"/>
                  <a:gd name="T1" fmla="*/ 3 h 7"/>
                  <a:gd name="T2" fmla="*/ 8 w 10"/>
                  <a:gd name="T3" fmla="*/ 0 h 7"/>
                  <a:gd name="T4" fmla="*/ 10 w 10"/>
                  <a:gd name="T5" fmla="*/ 3 h 7"/>
                  <a:gd name="T6" fmla="*/ 8 w 10"/>
                  <a:gd name="T7" fmla="*/ 7 h 7"/>
                  <a:gd name="T8" fmla="*/ 0 w 10"/>
                  <a:gd name="T9" fmla="*/ 3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3"/>
                    </a:moveTo>
                    <a:lnTo>
                      <a:pt x="8" y="0"/>
                    </a:lnTo>
                    <a:lnTo>
                      <a:pt x="10" y="3"/>
                    </a:lnTo>
                    <a:lnTo>
                      <a:pt x="8" y="7"/>
                    </a:lnTo>
                    <a:lnTo>
                      <a:pt x="0" y="3"/>
                    </a:lnTo>
                  </a:path>
                </a:pathLst>
              </a:custGeom>
              <a:noFill/>
              <a:ln w="9525">
                <a:noFill/>
                <a:round/>
                <a:headEnd/>
                <a:tailEnd/>
              </a:ln>
            </p:spPr>
            <p:txBody>
              <a:bodyPr/>
              <a:lstStyle/>
              <a:p>
                <a:pPr algn="ctr" eaLnBrk="0" hangingPunct="0"/>
                <a:endParaRPr lang="en-US" dirty="0"/>
              </a:p>
            </p:txBody>
          </p:sp>
          <p:sp>
            <p:nvSpPr>
              <p:cNvPr id="4984" name="Freeform 170"/>
              <p:cNvSpPr>
                <a:spLocks/>
              </p:cNvSpPr>
              <p:nvPr/>
            </p:nvSpPr>
            <p:spPr bwMode="auto">
              <a:xfrm>
                <a:off x="4896" y="1107"/>
                <a:ext cx="24" cy="13"/>
              </a:xfrm>
              <a:custGeom>
                <a:avLst/>
                <a:gdLst>
                  <a:gd name="T0" fmla="*/ 0 w 24"/>
                  <a:gd name="T1" fmla="*/ 2 h 13"/>
                  <a:gd name="T2" fmla="*/ 2 w 24"/>
                  <a:gd name="T3" fmla="*/ 0 h 13"/>
                  <a:gd name="T4" fmla="*/ 13 w 24"/>
                  <a:gd name="T5" fmla="*/ 11 h 13"/>
                  <a:gd name="T6" fmla="*/ 24 w 24"/>
                  <a:gd name="T7" fmla="*/ 13 h 13"/>
                  <a:gd name="T8" fmla="*/ 16 w 24"/>
                  <a:gd name="T9" fmla="*/ 13 h 13"/>
                  <a:gd name="T10" fmla="*/ 0 w 24"/>
                  <a:gd name="T11" fmla="*/ 2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0" y="2"/>
                    </a:moveTo>
                    <a:lnTo>
                      <a:pt x="2" y="0"/>
                    </a:lnTo>
                    <a:lnTo>
                      <a:pt x="13" y="11"/>
                    </a:lnTo>
                    <a:lnTo>
                      <a:pt x="24" y="13"/>
                    </a:lnTo>
                    <a:lnTo>
                      <a:pt x="16" y="1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985" name="Freeform 171"/>
              <p:cNvSpPr>
                <a:spLocks/>
              </p:cNvSpPr>
              <p:nvPr/>
            </p:nvSpPr>
            <p:spPr bwMode="auto">
              <a:xfrm>
                <a:off x="4896" y="1107"/>
                <a:ext cx="24" cy="13"/>
              </a:xfrm>
              <a:custGeom>
                <a:avLst/>
                <a:gdLst>
                  <a:gd name="T0" fmla="*/ 0 w 24"/>
                  <a:gd name="T1" fmla="*/ 2 h 13"/>
                  <a:gd name="T2" fmla="*/ 2 w 24"/>
                  <a:gd name="T3" fmla="*/ 0 h 13"/>
                  <a:gd name="T4" fmla="*/ 13 w 24"/>
                  <a:gd name="T5" fmla="*/ 11 h 13"/>
                  <a:gd name="T6" fmla="*/ 24 w 24"/>
                  <a:gd name="T7" fmla="*/ 13 h 13"/>
                  <a:gd name="T8" fmla="*/ 16 w 24"/>
                  <a:gd name="T9" fmla="*/ 13 h 13"/>
                  <a:gd name="T10" fmla="*/ 0 w 24"/>
                  <a:gd name="T11" fmla="*/ 2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0" y="2"/>
                    </a:moveTo>
                    <a:lnTo>
                      <a:pt x="2" y="0"/>
                    </a:lnTo>
                    <a:lnTo>
                      <a:pt x="13" y="11"/>
                    </a:lnTo>
                    <a:lnTo>
                      <a:pt x="24" y="13"/>
                    </a:lnTo>
                    <a:lnTo>
                      <a:pt x="16" y="13"/>
                    </a:lnTo>
                    <a:lnTo>
                      <a:pt x="0" y="2"/>
                    </a:lnTo>
                  </a:path>
                </a:pathLst>
              </a:custGeom>
              <a:noFill/>
              <a:ln w="9525">
                <a:noFill/>
                <a:round/>
                <a:headEnd/>
                <a:tailEnd/>
              </a:ln>
            </p:spPr>
            <p:txBody>
              <a:bodyPr/>
              <a:lstStyle/>
              <a:p>
                <a:pPr algn="ctr" eaLnBrk="0" hangingPunct="0"/>
                <a:endParaRPr lang="en-US" dirty="0"/>
              </a:p>
            </p:txBody>
          </p:sp>
          <p:sp>
            <p:nvSpPr>
              <p:cNvPr id="4986" name="Freeform 172"/>
              <p:cNvSpPr>
                <a:spLocks/>
              </p:cNvSpPr>
              <p:nvPr/>
            </p:nvSpPr>
            <p:spPr bwMode="auto">
              <a:xfrm>
                <a:off x="4953" y="1110"/>
                <a:ext cx="34" cy="69"/>
              </a:xfrm>
              <a:custGeom>
                <a:avLst/>
                <a:gdLst>
                  <a:gd name="T0" fmla="*/ 13 w 34"/>
                  <a:gd name="T1" fmla="*/ 68 h 69"/>
                  <a:gd name="T2" fmla="*/ 18 w 34"/>
                  <a:gd name="T3" fmla="*/ 66 h 69"/>
                  <a:gd name="T4" fmla="*/ 16 w 34"/>
                  <a:gd name="T5" fmla="*/ 52 h 69"/>
                  <a:gd name="T6" fmla="*/ 19 w 34"/>
                  <a:gd name="T7" fmla="*/ 52 h 69"/>
                  <a:gd name="T8" fmla="*/ 10 w 34"/>
                  <a:gd name="T9" fmla="*/ 36 h 69"/>
                  <a:gd name="T10" fmla="*/ 8 w 34"/>
                  <a:gd name="T11" fmla="*/ 20 h 69"/>
                  <a:gd name="T12" fmla="*/ 3 w 34"/>
                  <a:gd name="T13" fmla="*/ 13 h 69"/>
                  <a:gd name="T14" fmla="*/ 6 w 34"/>
                  <a:gd name="T15" fmla="*/ 13 h 69"/>
                  <a:gd name="T16" fmla="*/ 6 w 34"/>
                  <a:gd name="T17" fmla="*/ 18 h 69"/>
                  <a:gd name="T18" fmla="*/ 11 w 34"/>
                  <a:gd name="T19" fmla="*/ 13 h 69"/>
                  <a:gd name="T20" fmla="*/ 6 w 34"/>
                  <a:gd name="T21" fmla="*/ 15 h 69"/>
                  <a:gd name="T22" fmla="*/ 8 w 34"/>
                  <a:gd name="T23" fmla="*/ 8 h 69"/>
                  <a:gd name="T24" fmla="*/ 0 w 34"/>
                  <a:gd name="T25" fmla="*/ 8 h 69"/>
                  <a:gd name="T26" fmla="*/ 6 w 34"/>
                  <a:gd name="T27" fmla="*/ 8 h 69"/>
                  <a:gd name="T28" fmla="*/ 14 w 34"/>
                  <a:gd name="T29" fmla="*/ 0 h 69"/>
                  <a:gd name="T30" fmla="*/ 18 w 34"/>
                  <a:gd name="T31" fmla="*/ 0 h 69"/>
                  <a:gd name="T32" fmla="*/ 22 w 34"/>
                  <a:gd name="T33" fmla="*/ 0 h 69"/>
                  <a:gd name="T34" fmla="*/ 18 w 34"/>
                  <a:gd name="T35" fmla="*/ 0 h 69"/>
                  <a:gd name="T36" fmla="*/ 21 w 34"/>
                  <a:gd name="T37" fmla="*/ 5 h 69"/>
                  <a:gd name="T38" fmla="*/ 27 w 34"/>
                  <a:gd name="T39" fmla="*/ 0 h 69"/>
                  <a:gd name="T40" fmla="*/ 26 w 34"/>
                  <a:gd name="T41" fmla="*/ 28 h 69"/>
                  <a:gd name="T42" fmla="*/ 34 w 34"/>
                  <a:gd name="T43" fmla="*/ 69 h 69"/>
                  <a:gd name="T44" fmla="*/ 13 w 34"/>
                  <a:gd name="T45" fmla="*/ 69 h 69"/>
                  <a:gd name="T46" fmla="*/ 13 w 34"/>
                  <a:gd name="T47" fmla="*/ 68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69"/>
                  <a:gd name="T74" fmla="*/ 34 w 34"/>
                  <a:gd name="T75" fmla="*/ 69 h 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69">
                    <a:moveTo>
                      <a:pt x="13" y="68"/>
                    </a:moveTo>
                    <a:lnTo>
                      <a:pt x="18" y="66"/>
                    </a:lnTo>
                    <a:lnTo>
                      <a:pt x="16" y="52"/>
                    </a:lnTo>
                    <a:lnTo>
                      <a:pt x="19" y="52"/>
                    </a:lnTo>
                    <a:lnTo>
                      <a:pt x="10" y="36"/>
                    </a:lnTo>
                    <a:lnTo>
                      <a:pt x="8" y="20"/>
                    </a:lnTo>
                    <a:lnTo>
                      <a:pt x="3" y="13"/>
                    </a:lnTo>
                    <a:lnTo>
                      <a:pt x="6" y="13"/>
                    </a:lnTo>
                    <a:lnTo>
                      <a:pt x="6" y="18"/>
                    </a:lnTo>
                    <a:lnTo>
                      <a:pt x="11" y="13"/>
                    </a:lnTo>
                    <a:lnTo>
                      <a:pt x="6" y="15"/>
                    </a:lnTo>
                    <a:lnTo>
                      <a:pt x="8" y="8"/>
                    </a:lnTo>
                    <a:lnTo>
                      <a:pt x="0" y="8"/>
                    </a:lnTo>
                    <a:lnTo>
                      <a:pt x="6" y="8"/>
                    </a:lnTo>
                    <a:lnTo>
                      <a:pt x="14" y="0"/>
                    </a:lnTo>
                    <a:lnTo>
                      <a:pt x="18" y="0"/>
                    </a:lnTo>
                    <a:lnTo>
                      <a:pt x="22" y="0"/>
                    </a:lnTo>
                    <a:lnTo>
                      <a:pt x="18" y="0"/>
                    </a:lnTo>
                    <a:lnTo>
                      <a:pt x="21" y="5"/>
                    </a:lnTo>
                    <a:lnTo>
                      <a:pt x="27" y="0"/>
                    </a:lnTo>
                    <a:lnTo>
                      <a:pt x="26" y="28"/>
                    </a:lnTo>
                    <a:lnTo>
                      <a:pt x="34" y="69"/>
                    </a:lnTo>
                    <a:lnTo>
                      <a:pt x="13" y="69"/>
                    </a:lnTo>
                    <a:lnTo>
                      <a:pt x="13" y="68"/>
                    </a:lnTo>
                    <a:close/>
                  </a:path>
                </a:pathLst>
              </a:custGeom>
              <a:solidFill>
                <a:srgbClr val="FEE0C2"/>
              </a:solidFill>
              <a:ln w="9525">
                <a:noFill/>
                <a:round/>
                <a:headEnd/>
                <a:tailEnd/>
              </a:ln>
            </p:spPr>
            <p:txBody>
              <a:bodyPr/>
              <a:lstStyle/>
              <a:p>
                <a:pPr algn="ctr" eaLnBrk="0" hangingPunct="0"/>
                <a:endParaRPr lang="en-US" dirty="0"/>
              </a:p>
            </p:txBody>
          </p:sp>
          <p:sp>
            <p:nvSpPr>
              <p:cNvPr id="4987" name="Freeform 173"/>
              <p:cNvSpPr>
                <a:spLocks/>
              </p:cNvSpPr>
              <p:nvPr/>
            </p:nvSpPr>
            <p:spPr bwMode="auto">
              <a:xfrm>
                <a:off x="4953" y="1110"/>
                <a:ext cx="34" cy="69"/>
              </a:xfrm>
              <a:custGeom>
                <a:avLst/>
                <a:gdLst>
                  <a:gd name="T0" fmla="*/ 13 w 34"/>
                  <a:gd name="T1" fmla="*/ 68 h 69"/>
                  <a:gd name="T2" fmla="*/ 18 w 34"/>
                  <a:gd name="T3" fmla="*/ 66 h 69"/>
                  <a:gd name="T4" fmla="*/ 16 w 34"/>
                  <a:gd name="T5" fmla="*/ 52 h 69"/>
                  <a:gd name="T6" fmla="*/ 19 w 34"/>
                  <a:gd name="T7" fmla="*/ 52 h 69"/>
                  <a:gd name="T8" fmla="*/ 10 w 34"/>
                  <a:gd name="T9" fmla="*/ 36 h 69"/>
                  <a:gd name="T10" fmla="*/ 8 w 34"/>
                  <a:gd name="T11" fmla="*/ 20 h 69"/>
                  <a:gd name="T12" fmla="*/ 3 w 34"/>
                  <a:gd name="T13" fmla="*/ 13 h 69"/>
                  <a:gd name="T14" fmla="*/ 6 w 34"/>
                  <a:gd name="T15" fmla="*/ 13 h 69"/>
                  <a:gd name="T16" fmla="*/ 6 w 34"/>
                  <a:gd name="T17" fmla="*/ 18 h 69"/>
                  <a:gd name="T18" fmla="*/ 11 w 34"/>
                  <a:gd name="T19" fmla="*/ 13 h 69"/>
                  <a:gd name="T20" fmla="*/ 6 w 34"/>
                  <a:gd name="T21" fmla="*/ 15 h 69"/>
                  <a:gd name="T22" fmla="*/ 8 w 34"/>
                  <a:gd name="T23" fmla="*/ 8 h 69"/>
                  <a:gd name="T24" fmla="*/ 0 w 34"/>
                  <a:gd name="T25" fmla="*/ 8 h 69"/>
                  <a:gd name="T26" fmla="*/ 6 w 34"/>
                  <a:gd name="T27" fmla="*/ 8 h 69"/>
                  <a:gd name="T28" fmla="*/ 14 w 34"/>
                  <a:gd name="T29" fmla="*/ 0 h 69"/>
                  <a:gd name="T30" fmla="*/ 18 w 34"/>
                  <a:gd name="T31" fmla="*/ 0 h 69"/>
                  <a:gd name="T32" fmla="*/ 22 w 34"/>
                  <a:gd name="T33" fmla="*/ 0 h 69"/>
                  <a:gd name="T34" fmla="*/ 18 w 34"/>
                  <a:gd name="T35" fmla="*/ 0 h 69"/>
                  <a:gd name="T36" fmla="*/ 21 w 34"/>
                  <a:gd name="T37" fmla="*/ 5 h 69"/>
                  <a:gd name="T38" fmla="*/ 27 w 34"/>
                  <a:gd name="T39" fmla="*/ 0 h 69"/>
                  <a:gd name="T40" fmla="*/ 26 w 34"/>
                  <a:gd name="T41" fmla="*/ 28 h 69"/>
                  <a:gd name="T42" fmla="*/ 34 w 34"/>
                  <a:gd name="T43" fmla="*/ 69 h 69"/>
                  <a:gd name="T44" fmla="*/ 13 w 34"/>
                  <a:gd name="T45" fmla="*/ 69 h 69"/>
                  <a:gd name="T46" fmla="*/ 13 w 34"/>
                  <a:gd name="T47" fmla="*/ 68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69"/>
                  <a:gd name="T74" fmla="*/ 34 w 34"/>
                  <a:gd name="T75" fmla="*/ 69 h 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69">
                    <a:moveTo>
                      <a:pt x="13" y="68"/>
                    </a:moveTo>
                    <a:lnTo>
                      <a:pt x="18" y="66"/>
                    </a:lnTo>
                    <a:lnTo>
                      <a:pt x="16" y="52"/>
                    </a:lnTo>
                    <a:lnTo>
                      <a:pt x="19" y="52"/>
                    </a:lnTo>
                    <a:lnTo>
                      <a:pt x="10" y="36"/>
                    </a:lnTo>
                    <a:lnTo>
                      <a:pt x="8" y="20"/>
                    </a:lnTo>
                    <a:lnTo>
                      <a:pt x="3" y="13"/>
                    </a:lnTo>
                    <a:lnTo>
                      <a:pt x="6" y="13"/>
                    </a:lnTo>
                    <a:lnTo>
                      <a:pt x="6" y="18"/>
                    </a:lnTo>
                    <a:lnTo>
                      <a:pt x="11" y="13"/>
                    </a:lnTo>
                    <a:lnTo>
                      <a:pt x="6" y="15"/>
                    </a:lnTo>
                    <a:lnTo>
                      <a:pt x="8" y="8"/>
                    </a:lnTo>
                    <a:lnTo>
                      <a:pt x="0" y="8"/>
                    </a:lnTo>
                    <a:lnTo>
                      <a:pt x="6" y="8"/>
                    </a:lnTo>
                    <a:lnTo>
                      <a:pt x="14" y="0"/>
                    </a:lnTo>
                    <a:lnTo>
                      <a:pt x="18" y="0"/>
                    </a:lnTo>
                    <a:lnTo>
                      <a:pt x="22" y="0"/>
                    </a:lnTo>
                    <a:lnTo>
                      <a:pt x="18" y="0"/>
                    </a:lnTo>
                    <a:lnTo>
                      <a:pt x="21" y="5"/>
                    </a:lnTo>
                    <a:lnTo>
                      <a:pt x="27" y="0"/>
                    </a:lnTo>
                    <a:lnTo>
                      <a:pt x="26" y="28"/>
                    </a:lnTo>
                    <a:lnTo>
                      <a:pt x="34" y="69"/>
                    </a:lnTo>
                    <a:lnTo>
                      <a:pt x="13" y="69"/>
                    </a:lnTo>
                    <a:lnTo>
                      <a:pt x="13" y="68"/>
                    </a:lnTo>
                  </a:path>
                </a:pathLst>
              </a:custGeom>
              <a:noFill/>
              <a:ln w="9525">
                <a:noFill/>
                <a:round/>
                <a:headEnd/>
                <a:tailEnd/>
              </a:ln>
            </p:spPr>
            <p:txBody>
              <a:bodyPr/>
              <a:lstStyle/>
              <a:p>
                <a:pPr algn="ctr" eaLnBrk="0" hangingPunct="0"/>
                <a:endParaRPr lang="en-US" dirty="0"/>
              </a:p>
            </p:txBody>
          </p:sp>
          <p:sp>
            <p:nvSpPr>
              <p:cNvPr id="4988" name="Freeform 174"/>
              <p:cNvSpPr>
                <a:spLocks/>
              </p:cNvSpPr>
              <p:nvPr/>
            </p:nvSpPr>
            <p:spPr bwMode="auto">
              <a:xfrm>
                <a:off x="3034" y="1110"/>
                <a:ext cx="54" cy="45"/>
              </a:xfrm>
              <a:custGeom>
                <a:avLst/>
                <a:gdLst>
                  <a:gd name="T0" fmla="*/ 54 w 54"/>
                  <a:gd name="T1" fmla="*/ 2 h 45"/>
                  <a:gd name="T2" fmla="*/ 54 w 54"/>
                  <a:gd name="T3" fmla="*/ 8 h 45"/>
                  <a:gd name="T4" fmla="*/ 52 w 54"/>
                  <a:gd name="T5" fmla="*/ 45 h 45"/>
                  <a:gd name="T6" fmla="*/ 37 w 54"/>
                  <a:gd name="T7" fmla="*/ 28 h 45"/>
                  <a:gd name="T8" fmla="*/ 15 w 54"/>
                  <a:gd name="T9" fmla="*/ 24 h 45"/>
                  <a:gd name="T10" fmla="*/ 3 w 54"/>
                  <a:gd name="T11" fmla="*/ 12 h 45"/>
                  <a:gd name="T12" fmla="*/ 8 w 54"/>
                  <a:gd name="T13" fmla="*/ 8 h 45"/>
                  <a:gd name="T14" fmla="*/ 0 w 54"/>
                  <a:gd name="T15" fmla="*/ 5 h 45"/>
                  <a:gd name="T16" fmla="*/ 10 w 54"/>
                  <a:gd name="T17" fmla="*/ 0 h 45"/>
                  <a:gd name="T18" fmla="*/ 28 w 54"/>
                  <a:gd name="T19" fmla="*/ 7 h 45"/>
                  <a:gd name="T20" fmla="*/ 26 w 54"/>
                  <a:gd name="T21" fmla="*/ 4 h 45"/>
                  <a:gd name="T22" fmla="*/ 31 w 54"/>
                  <a:gd name="T23" fmla="*/ 4 h 45"/>
                  <a:gd name="T24" fmla="*/ 29 w 54"/>
                  <a:gd name="T25" fmla="*/ 2 h 45"/>
                  <a:gd name="T26" fmla="*/ 34 w 54"/>
                  <a:gd name="T27" fmla="*/ 0 h 45"/>
                  <a:gd name="T28" fmla="*/ 42 w 54"/>
                  <a:gd name="T29" fmla="*/ 7 h 45"/>
                  <a:gd name="T30" fmla="*/ 54 w 54"/>
                  <a:gd name="T31" fmla="*/ 2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5"/>
                  <a:gd name="T50" fmla="*/ 54 w 54"/>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5">
                    <a:moveTo>
                      <a:pt x="54" y="2"/>
                    </a:moveTo>
                    <a:lnTo>
                      <a:pt x="54" y="8"/>
                    </a:lnTo>
                    <a:lnTo>
                      <a:pt x="52" y="45"/>
                    </a:lnTo>
                    <a:lnTo>
                      <a:pt x="37" y="28"/>
                    </a:lnTo>
                    <a:lnTo>
                      <a:pt x="15" y="24"/>
                    </a:lnTo>
                    <a:lnTo>
                      <a:pt x="3" y="12"/>
                    </a:lnTo>
                    <a:lnTo>
                      <a:pt x="8" y="8"/>
                    </a:lnTo>
                    <a:lnTo>
                      <a:pt x="0" y="5"/>
                    </a:lnTo>
                    <a:lnTo>
                      <a:pt x="10" y="0"/>
                    </a:lnTo>
                    <a:lnTo>
                      <a:pt x="28" y="7"/>
                    </a:lnTo>
                    <a:lnTo>
                      <a:pt x="26" y="4"/>
                    </a:lnTo>
                    <a:lnTo>
                      <a:pt x="31" y="4"/>
                    </a:lnTo>
                    <a:lnTo>
                      <a:pt x="29" y="2"/>
                    </a:lnTo>
                    <a:lnTo>
                      <a:pt x="34" y="0"/>
                    </a:lnTo>
                    <a:lnTo>
                      <a:pt x="42" y="7"/>
                    </a:lnTo>
                    <a:lnTo>
                      <a:pt x="54" y="2"/>
                    </a:lnTo>
                    <a:close/>
                  </a:path>
                </a:pathLst>
              </a:custGeom>
              <a:solidFill>
                <a:srgbClr val="FEE0C2"/>
              </a:solidFill>
              <a:ln w="9525">
                <a:noFill/>
                <a:round/>
                <a:headEnd/>
                <a:tailEnd/>
              </a:ln>
            </p:spPr>
            <p:txBody>
              <a:bodyPr/>
              <a:lstStyle/>
              <a:p>
                <a:pPr algn="ctr" eaLnBrk="0" hangingPunct="0"/>
                <a:endParaRPr lang="en-US" dirty="0"/>
              </a:p>
            </p:txBody>
          </p:sp>
          <p:sp>
            <p:nvSpPr>
              <p:cNvPr id="4989" name="Freeform 175"/>
              <p:cNvSpPr>
                <a:spLocks/>
              </p:cNvSpPr>
              <p:nvPr/>
            </p:nvSpPr>
            <p:spPr bwMode="auto">
              <a:xfrm>
                <a:off x="3034" y="1110"/>
                <a:ext cx="54" cy="45"/>
              </a:xfrm>
              <a:custGeom>
                <a:avLst/>
                <a:gdLst>
                  <a:gd name="T0" fmla="*/ 54 w 54"/>
                  <a:gd name="T1" fmla="*/ 2 h 45"/>
                  <a:gd name="T2" fmla="*/ 54 w 54"/>
                  <a:gd name="T3" fmla="*/ 8 h 45"/>
                  <a:gd name="T4" fmla="*/ 52 w 54"/>
                  <a:gd name="T5" fmla="*/ 45 h 45"/>
                  <a:gd name="T6" fmla="*/ 37 w 54"/>
                  <a:gd name="T7" fmla="*/ 28 h 45"/>
                  <a:gd name="T8" fmla="*/ 15 w 54"/>
                  <a:gd name="T9" fmla="*/ 24 h 45"/>
                  <a:gd name="T10" fmla="*/ 3 w 54"/>
                  <a:gd name="T11" fmla="*/ 12 h 45"/>
                  <a:gd name="T12" fmla="*/ 8 w 54"/>
                  <a:gd name="T13" fmla="*/ 8 h 45"/>
                  <a:gd name="T14" fmla="*/ 0 w 54"/>
                  <a:gd name="T15" fmla="*/ 5 h 45"/>
                  <a:gd name="T16" fmla="*/ 10 w 54"/>
                  <a:gd name="T17" fmla="*/ 0 h 45"/>
                  <a:gd name="T18" fmla="*/ 28 w 54"/>
                  <a:gd name="T19" fmla="*/ 7 h 45"/>
                  <a:gd name="T20" fmla="*/ 26 w 54"/>
                  <a:gd name="T21" fmla="*/ 4 h 45"/>
                  <a:gd name="T22" fmla="*/ 31 w 54"/>
                  <a:gd name="T23" fmla="*/ 4 h 45"/>
                  <a:gd name="T24" fmla="*/ 29 w 54"/>
                  <a:gd name="T25" fmla="*/ 2 h 45"/>
                  <a:gd name="T26" fmla="*/ 34 w 54"/>
                  <a:gd name="T27" fmla="*/ 0 h 45"/>
                  <a:gd name="T28" fmla="*/ 42 w 54"/>
                  <a:gd name="T29" fmla="*/ 7 h 45"/>
                  <a:gd name="T30" fmla="*/ 54 w 54"/>
                  <a:gd name="T31" fmla="*/ 2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5"/>
                  <a:gd name="T50" fmla="*/ 54 w 54"/>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5">
                    <a:moveTo>
                      <a:pt x="54" y="2"/>
                    </a:moveTo>
                    <a:lnTo>
                      <a:pt x="54" y="8"/>
                    </a:lnTo>
                    <a:lnTo>
                      <a:pt x="52" y="45"/>
                    </a:lnTo>
                    <a:lnTo>
                      <a:pt x="37" y="28"/>
                    </a:lnTo>
                    <a:lnTo>
                      <a:pt x="15" y="24"/>
                    </a:lnTo>
                    <a:lnTo>
                      <a:pt x="3" y="12"/>
                    </a:lnTo>
                    <a:lnTo>
                      <a:pt x="8" y="8"/>
                    </a:lnTo>
                    <a:lnTo>
                      <a:pt x="0" y="5"/>
                    </a:lnTo>
                    <a:lnTo>
                      <a:pt x="10" y="0"/>
                    </a:lnTo>
                    <a:lnTo>
                      <a:pt x="28" y="7"/>
                    </a:lnTo>
                    <a:lnTo>
                      <a:pt x="26" y="4"/>
                    </a:lnTo>
                    <a:lnTo>
                      <a:pt x="31" y="4"/>
                    </a:lnTo>
                    <a:lnTo>
                      <a:pt x="29" y="2"/>
                    </a:lnTo>
                    <a:lnTo>
                      <a:pt x="34" y="0"/>
                    </a:lnTo>
                    <a:lnTo>
                      <a:pt x="42" y="7"/>
                    </a:lnTo>
                    <a:lnTo>
                      <a:pt x="54" y="2"/>
                    </a:lnTo>
                  </a:path>
                </a:pathLst>
              </a:custGeom>
              <a:noFill/>
              <a:ln w="9525">
                <a:noFill/>
                <a:round/>
                <a:headEnd/>
                <a:tailEnd/>
              </a:ln>
            </p:spPr>
            <p:txBody>
              <a:bodyPr/>
              <a:lstStyle/>
              <a:p>
                <a:pPr algn="ctr" eaLnBrk="0" hangingPunct="0"/>
                <a:endParaRPr lang="en-US" dirty="0"/>
              </a:p>
            </p:txBody>
          </p:sp>
          <p:sp>
            <p:nvSpPr>
              <p:cNvPr id="4990" name="Freeform 176"/>
              <p:cNvSpPr>
                <a:spLocks/>
              </p:cNvSpPr>
              <p:nvPr/>
            </p:nvSpPr>
            <p:spPr bwMode="auto">
              <a:xfrm>
                <a:off x="2707" y="1110"/>
                <a:ext cx="49" cy="10"/>
              </a:xfrm>
              <a:custGeom>
                <a:avLst/>
                <a:gdLst>
                  <a:gd name="T0" fmla="*/ 23 w 49"/>
                  <a:gd name="T1" fmla="*/ 4 h 10"/>
                  <a:gd name="T2" fmla="*/ 23 w 49"/>
                  <a:gd name="T3" fmla="*/ 4 h 10"/>
                  <a:gd name="T4" fmla="*/ 28 w 49"/>
                  <a:gd name="T5" fmla="*/ 4 h 10"/>
                  <a:gd name="T6" fmla="*/ 49 w 49"/>
                  <a:gd name="T7" fmla="*/ 0 h 10"/>
                  <a:gd name="T8" fmla="*/ 49 w 49"/>
                  <a:gd name="T9" fmla="*/ 4 h 10"/>
                  <a:gd name="T10" fmla="*/ 28 w 49"/>
                  <a:gd name="T11" fmla="*/ 7 h 10"/>
                  <a:gd name="T12" fmla="*/ 0 w 49"/>
                  <a:gd name="T13" fmla="*/ 10 h 10"/>
                  <a:gd name="T14" fmla="*/ 23 w 49"/>
                  <a:gd name="T15" fmla="*/ 4 h 1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10"/>
                  <a:gd name="T26" fmla="*/ 49 w 4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10">
                    <a:moveTo>
                      <a:pt x="23" y="4"/>
                    </a:moveTo>
                    <a:lnTo>
                      <a:pt x="23" y="4"/>
                    </a:lnTo>
                    <a:lnTo>
                      <a:pt x="28" y="4"/>
                    </a:lnTo>
                    <a:lnTo>
                      <a:pt x="49" y="0"/>
                    </a:lnTo>
                    <a:lnTo>
                      <a:pt x="49" y="4"/>
                    </a:lnTo>
                    <a:lnTo>
                      <a:pt x="28" y="7"/>
                    </a:lnTo>
                    <a:lnTo>
                      <a:pt x="0" y="10"/>
                    </a:lnTo>
                    <a:lnTo>
                      <a:pt x="23" y="4"/>
                    </a:lnTo>
                    <a:close/>
                  </a:path>
                </a:pathLst>
              </a:custGeom>
              <a:solidFill>
                <a:srgbClr val="FEE0C2"/>
              </a:solidFill>
              <a:ln w="9525">
                <a:noFill/>
                <a:round/>
                <a:headEnd/>
                <a:tailEnd/>
              </a:ln>
            </p:spPr>
            <p:txBody>
              <a:bodyPr/>
              <a:lstStyle/>
              <a:p>
                <a:pPr algn="ctr" eaLnBrk="0" hangingPunct="0"/>
                <a:endParaRPr lang="en-US" dirty="0"/>
              </a:p>
            </p:txBody>
          </p:sp>
          <p:sp>
            <p:nvSpPr>
              <p:cNvPr id="4991" name="Freeform 177"/>
              <p:cNvSpPr>
                <a:spLocks/>
              </p:cNvSpPr>
              <p:nvPr/>
            </p:nvSpPr>
            <p:spPr bwMode="auto">
              <a:xfrm>
                <a:off x="2707" y="1110"/>
                <a:ext cx="49" cy="10"/>
              </a:xfrm>
              <a:custGeom>
                <a:avLst/>
                <a:gdLst>
                  <a:gd name="T0" fmla="*/ 23 w 49"/>
                  <a:gd name="T1" fmla="*/ 4 h 10"/>
                  <a:gd name="T2" fmla="*/ 23 w 49"/>
                  <a:gd name="T3" fmla="*/ 4 h 10"/>
                  <a:gd name="T4" fmla="*/ 28 w 49"/>
                  <a:gd name="T5" fmla="*/ 4 h 10"/>
                  <a:gd name="T6" fmla="*/ 49 w 49"/>
                  <a:gd name="T7" fmla="*/ 0 h 10"/>
                  <a:gd name="T8" fmla="*/ 49 w 49"/>
                  <a:gd name="T9" fmla="*/ 4 h 10"/>
                  <a:gd name="T10" fmla="*/ 28 w 49"/>
                  <a:gd name="T11" fmla="*/ 7 h 10"/>
                  <a:gd name="T12" fmla="*/ 0 w 49"/>
                  <a:gd name="T13" fmla="*/ 10 h 10"/>
                  <a:gd name="T14" fmla="*/ 23 w 49"/>
                  <a:gd name="T15" fmla="*/ 4 h 1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10"/>
                  <a:gd name="T26" fmla="*/ 49 w 4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10">
                    <a:moveTo>
                      <a:pt x="23" y="4"/>
                    </a:moveTo>
                    <a:lnTo>
                      <a:pt x="23" y="4"/>
                    </a:lnTo>
                    <a:lnTo>
                      <a:pt x="28" y="4"/>
                    </a:lnTo>
                    <a:lnTo>
                      <a:pt x="49" y="0"/>
                    </a:lnTo>
                    <a:lnTo>
                      <a:pt x="49" y="4"/>
                    </a:lnTo>
                    <a:lnTo>
                      <a:pt x="28" y="7"/>
                    </a:lnTo>
                    <a:lnTo>
                      <a:pt x="0" y="10"/>
                    </a:lnTo>
                    <a:lnTo>
                      <a:pt x="23" y="4"/>
                    </a:lnTo>
                  </a:path>
                </a:pathLst>
              </a:custGeom>
              <a:noFill/>
              <a:ln w="9525">
                <a:noFill/>
                <a:round/>
                <a:headEnd/>
                <a:tailEnd/>
              </a:ln>
            </p:spPr>
            <p:txBody>
              <a:bodyPr/>
              <a:lstStyle/>
              <a:p>
                <a:pPr algn="ctr" eaLnBrk="0" hangingPunct="0"/>
                <a:endParaRPr lang="en-US" dirty="0"/>
              </a:p>
            </p:txBody>
          </p:sp>
          <p:sp>
            <p:nvSpPr>
              <p:cNvPr id="4992" name="Freeform 178"/>
              <p:cNvSpPr>
                <a:spLocks/>
              </p:cNvSpPr>
              <p:nvPr/>
            </p:nvSpPr>
            <p:spPr bwMode="auto">
              <a:xfrm>
                <a:off x="2549" y="1114"/>
                <a:ext cx="186" cy="28"/>
              </a:xfrm>
              <a:custGeom>
                <a:avLst/>
                <a:gdLst>
                  <a:gd name="T0" fmla="*/ 181 w 186"/>
                  <a:gd name="T1" fmla="*/ 0 h 28"/>
                  <a:gd name="T2" fmla="*/ 158 w 186"/>
                  <a:gd name="T3" fmla="*/ 6 h 28"/>
                  <a:gd name="T4" fmla="*/ 186 w 186"/>
                  <a:gd name="T5" fmla="*/ 3 h 28"/>
                  <a:gd name="T6" fmla="*/ 40 w 186"/>
                  <a:gd name="T7" fmla="*/ 27 h 28"/>
                  <a:gd name="T8" fmla="*/ 13 w 186"/>
                  <a:gd name="T9" fmla="*/ 28 h 28"/>
                  <a:gd name="T10" fmla="*/ 0 w 186"/>
                  <a:gd name="T11" fmla="*/ 24 h 28"/>
                  <a:gd name="T12" fmla="*/ 3 w 186"/>
                  <a:gd name="T13" fmla="*/ 20 h 28"/>
                  <a:gd name="T14" fmla="*/ 18 w 186"/>
                  <a:gd name="T15" fmla="*/ 27 h 28"/>
                  <a:gd name="T16" fmla="*/ 37 w 186"/>
                  <a:gd name="T17" fmla="*/ 27 h 28"/>
                  <a:gd name="T18" fmla="*/ 55 w 186"/>
                  <a:gd name="T19" fmla="*/ 24 h 28"/>
                  <a:gd name="T20" fmla="*/ 61 w 186"/>
                  <a:gd name="T21" fmla="*/ 17 h 28"/>
                  <a:gd name="T22" fmla="*/ 71 w 186"/>
                  <a:gd name="T23" fmla="*/ 20 h 28"/>
                  <a:gd name="T24" fmla="*/ 102 w 186"/>
                  <a:gd name="T25" fmla="*/ 14 h 28"/>
                  <a:gd name="T26" fmla="*/ 105 w 186"/>
                  <a:gd name="T27" fmla="*/ 11 h 28"/>
                  <a:gd name="T28" fmla="*/ 108 w 186"/>
                  <a:gd name="T29" fmla="*/ 14 h 28"/>
                  <a:gd name="T30" fmla="*/ 181 w 186"/>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28"/>
                  <a:gd name="T50" fmla="*/ 186 w 186"/>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28">
                    <a:moveTo>
                      <a:pt x="181" y="0"/>
                    </a:moveTo>
                    <a:lnTo>
                      <a:pt x="158" y="6"/>
                    </a:lnTo>
                    <a:lnTo>
                      <a:pt x="186" y="3"/>
                    </a:lnTo>
                    <a:lnTo>
                      <a:pt x="40" y="27"/>
                    </a:lnTo>
                    <a:lnTo>
                      <a:pt x="13" y="28"/>
                    </a:lnTo>
                    <a:lnTo>
                      <a:pt x="0" y="24"/>
                    </a:lnTo>
                    <a:lnTo>
                      <a:pt x="3" y="20"/>
                    </a:lnTo>
                    <a:lnTo>
                      <a:pt x="18" y="27"/>
                    </a:lnTo>
                    <a:lnTo>
                      <a:pt x="37" y="27"/>
                    </a:lnTo>
                    <a:lnTo>
                      <a:pt x="55" y="24"/>
                    </a:lnTo>
                    <a:lnTo>
                      <a:pt x="61" y="17"/>
                    </a:lnTo>
                    <a:lnTo>
                      <a:pt x="71" y="20"/>
                    </a:lnTo>
                    <a:lnTo>
                      <a:pt x="102" y="14"/>
                    </a:lnTo>
                    <a:lnTo>
                      <a:pt x="105" y="11"/>
                    </a:lnTo>
                    <a:lnTo>
                      <a:pt x="108" y="14"/>
                    </a:lnTo>
                    <a:lnTo>
                      <a:pt x="181" y="0"/>
                    </a:lnTo>
                    <a:close/>
                  </a:path>
                </a:pathLst>
              </a:custGeom>
              <a:solidFill>
                <a:srgbClr val="FEE0C2"/>
              </a:solidFill>
              <a:ln w="9525">
                <a:noFill/>
                <a:round/>
                <a:headEnd/>
                <a:tailEnd/>
              </a:ln>
            </p:spPr>
            <p:txBody>
              <a:bodyPr/>
              <a:lstStyle/>
              <a:p>
                <a:pPr algn="ctr" eaLnBrk="0" hangingPunct="0"/>
                <a:endParaRPr lang="en-US" dirty="0"/>
              </a:p>
            </p:txBody>
          </p:sp>
          <p:sp>
            <p:nvSpPr>
              <p:cNvPr id="4993" name="Freeform 179"/>
              <p:cNvSpPr>
                <a:spLocks/>
              </p:cNvSpPr>
              <p:nvPr/>
            </p:nvSpPr>
            <p:spPr bwMode="auto">
              <a:xfrm>
                <a:off x="2549" y="1114"/>
                <a:ext cx="186" cy="28"/>
              </a:xfrm>
              <a:custGeom>
                <a:avLst/>
                <a:gdLst>
                  <a:gd name="T0" fmla="*/ 181 w 186"/>
                  <a:gd name="T1" fmla="*/ 0 h 28"/>
                  <a:gd name="T2" fmla="*/ 158 w 186"/>
                  <a:gd name="T3" fmla="*/ 6 h 28"/>
                  <a:gd name="T4" fmla="*/ 186 w 186"/>
                  <a:gd name="T5" fmla="*/ 3 h 28"/>
                  <a:gd name="T6" fmla="*/ 40 w 186"/>
                  <a:gd name="T7" fmla="*/ 27 h 28"/>
                  <a:gd name="T8" fmla="*/ 13 w 186"/>
                  <a:gd name="T9" fmla="*/ 28 h 28"/>
                  <a:gd name="T10" fmla="*/ 0 w 186"/>
                  <a:gd name="T11" fmla="*/ 24 h 28"/>
                  <a:gd name="T12" fmla="*/ 3 w 186"/>
                  <a:gd name="T13" fmla="*/ 20 h 28"/>
                  <a:gd name="T14" fmla="*/ 18 w 186"/>
                  <a:gd name="T15" fmla="*/ 27 h 28"/>
                  <a:gd name="T16" fmla="*/ 37 w 186"/>
                  <a:gd name="T17" fmla="*/ 27 h 28"/>
                  <a:gd name="T18" fmla="*/ 55 w 186"/>
                  <a:gd name="T19" fmla="*/ 24 h 28"/>
                  <a:gd name="T20" fmla="*/ 61 w 186"/>
                  <a:gd name="T21" fmla="*/ 17 h 28"/>
                  <a:gd name="T22" fmla="*/ 71 w 186"/>
                  <a:gd name="T23" fmla="*/ 20 h 28"/>
                  <a:gd name="T24" fmla="*/ 102 w 186"/>
                  <a:gd name="T25" fmla="*/ 14 h 28"/>
                  <a:gd name="T26" fmla="*/ 105 w 186"/>
                  <a:gd name="T27" fmla="*/ 11 h 28"/>
                  <a:gd name="T28" fmla="*/ 108 w 186"/>
                  <a:gd name="T29" fmla="*/ 14 h 28"/>
                  <a:gd name="T30" fmla="*/ 181 w 186"/>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28"/>
                  <a:gd name="T50" fmla="*/ 186 w 186"/>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28">
                    <a:moveTo>
                      <a:pt x="181" y="0"/>
                    </a:moveTo>
                    <a:lnTo>
                      <a:pt x="158" y="6"/>
                    </a:lnTo>
                    <a:lnTo>
                      <a:pt x="186" y="3"/>
                    </a:lnTo>
                    <a:lnTo>
                      <a:pt x="40" y="27"/>
                    </a:lnTo>
                    <a:lnTo>
                      <a:pt x="13" y="28"/>
                    </a:lnTo>
                    <a:lnTo>
                      <a:pt x="0" y="24"/>
                    </a:lnTo>
                    <a:lnTo>
                      <a:pt x="3" y="20"/>
                    </a:lnTo>
                    <a:lnTo>
                      <a:pt x="18" y="27"/>
                    </a:lnTo>
                    <a:lnTo>
                      <a:pt x="37" y="27"/>
                    </a:lnTo>
                    <a:lnTo>
                      <a:pt x="55" y="24"/>
                    </a:lnTo>
                    <a:lnTo>
                      <a:pt x="61" y="17"/>
                    </a:lnTo>
                    <a:lnTo>
                      <a:pt x="71" y="20"/>
                    </a:lnTo>
                    <a:lnTo>
                      <a:pt x="102" y="14"/>
                    </a:lnTo>
                    <a:lnTo>
                      <a:pt x="105" y="11"/>
                    </a:lnTo>
                    <a:lnTo>
                      <a:pt x="108" y="14"/>
                    </a:lnTo>
                    <a:lnTo>
                      <a:pt x="181" y="0"/>
                    </a:lnTo>
                  </a:path>
                </a:pathLst>
              </a:custGeom>
              <a:noFill/>
              <a:ln w="9525">
                <a:noFill/>
                <a:round/>
                <a:headEnd/>
                <a:tailEnd/>
              </a:ln>
            </p:spPr>
            <p:txBody>
              <a:bodyPr/>
              <a:lstStyle/>
              <a:p>
                <a:pPr algn="ctr" eaLnBrk="0" hangingPunct="0"/>
                <a:endParaRPr lang="en-US" dirty="0"/>
              </a:p>
            </p:txBody>
          </p:sp>
          <p:sp>
            <p:nvSpPr>
              <p:cNvPr id="4994" name="Freeform 180"/>
              <p:cNvSpPr>
                <a:spLocks/>
              </p:cNvSpPr>
              <p:nvPr/>
            </p:nvSpPr>
            <p:spPr bwMode="auto">
              <a:xfrm>
                <a:off x="4865" y="1117"/>
                <a:ext cx="104" cy="133"/>
              </a:xfrm>
              <a:custGeom>
                <a:avLst/>
                <a:gdLst>
                  <a:gd name="T0" fmla="*/ 81 w 104"/>
                  <a:gd name="T1" fmla="*/ 0 h 133"/>
                  <a:gd name="T2" fmla="*/ 80 w 104"/>
                  <a:gd name="T3" fmla="*/ 0 h 133"/>
                  <a:gd name="T4" fmla="*/ 86 w 104"/>
                  <a:gd name="T5" fmla="*/ 5 h 133"/>
                  <a:gd name="T6" fmla="*/ 83 w 104"/>
                  <a:gd name="T7" fmla="*/ 8 h 133"/>
                  <a:gd name="T8" fmla="*/ 91 w 104"/>
                  <a:gd name="T9" fmla="*/ 6 h 133"/>
                  <a:gd name="T10" fmla="*/ 93 w 104"/>
                  <a:gd name="T11" fmla="*/ 9 h 133"/>
                  <a:gd name="T12" fmla="*/ 94 w 104"/>
                  <a:gd name="T13" fmla="*/ 29 h 133"/>
                  <a:gd name="T14" fmla="*/ 102 w 104"/>
                  <a:gd name="T15" fmla="*/ 33 h 133"/>
                  <a:gd name="T16" fmla="*/ 102 w 104"/>
                  <a:gd name="T17" fmla="*/ 41 h 133"/>
                  <a:gd name="T18" fmla="*/ 99 w 104"/>
                  <a:gd name="T19" fmla="*/ 45 h 133"/>
                  <a:gd name="T20" fmla="*/ 102 w 104"/>
                  <a:gd name="T21" fmla="*/ 43 h 133"/>
                  <a:gd name="T22" fmla="*/ 104 w 104"/>
                  <a:gd name="T23" fmla="*/ 51 h 133"/>
                  <a:gd name="T24" fmla="*/ 101 w 104"/>
                  <a:gd name="T25" fmla="*/ 62 h 133"/>
                  <a:gd name="T26" fmla="*/ 98 w 104"/>
                  <a:gd name="T27" fmla="*/ 62 h 133"/>
                  <a:gd name="T28" fmla="*/ 98 w 104"/>
                  <a:gd name="T29" fmla="*/ 69 h 133"/>
                  <a:gd name="T30" fmla="*/ 101 w 104"/>
                  <a:gd name="T31" fmla="*/ 131 h 133"/>
                  <a:gd name="T32" fmla="*/ 57 w 104"/>
                  <a:gd name="T33" fmla="*/ 133 h 133"/>
                  <a:gd name="T34" fmla="*/ 57 w 104"/>
                  <a:gd name="T35" fmla="*/ 126 h 133"/>
                  <a:gd name="T36" fmla="*/ 46 w 104"/>
                  <a:gd name="T37" fmla="*/ 126 h 133"/>
                  <a:gd name="T38" fmla="*/ 41 w 104"/>
                  <a:gd name="T39" fmla="*/ 123 h 133"/>
                  <a:gd name="T40" fmla="*/ 33 w 104"/>
                  <a:gd name="T41" fmla="*/ 120 h 133"/>
                  <a:gd name="T42" fmla="*/ 38 w 104"/>
                  <a:gd name="T43" fmla="*/ 120 h 133"/>
                  <a:gd name="T44" fmla="*/ 23 w 104"/>
                  <a:gd name="T45" fmla="*/ 118 h 133"/>
                  <a:gd name="T46" fmla="*/ 7 w 104"/>
                  <a:gd name="T47" fmla="*/ 121 h 133"/>
                  <a:gd name="T48" fmla="*/ 0 w 104"/>
                  <a:gd name="T49" fmla="*/ 112 h 133"/>
                  <a:gd name="T50" fmla="*/ 2 w 104"/>
                  <a:gd name="T51" fmla="*/ 109 h 133"/>
                  <a:gd name="T52" fmla="*/ 12 w 104"/>
                  <a:gd name="T53" fmla="*/ 104 h 133"/>
                  <a:gd name="T54" fmla="*/ 17 w 104"/>
                  <a:gd name="T55" fmla="*/ 94 h 133"/>
                  <a:gd name="T56" fmla="*/ 12 w 104"/>
                  <a:gd name="T57" fmla="*/ 88 h 133"/>
                  <a:gd name="T58" fmla="*/ 26 w 104"/>
                  <a:gd name="T59" fmla="*/ 80 h 133"/>
                  <a:gd name="T60" fmla="*/ 21 w 104"/>
                  <a:gd name="T61" fmla="*/ 80 h 133"/>
                  <a:gd name="T62" fmla="*/ 21 w 104"/>
                  <a:gd name="T63" fmla="*/ 73 h 133"/>
                  <a:gd name="T64" fmla="*/ 4 w 104"/>
                  <a:gd name="T65" fmla="*/ 53 h 133"/>
                  <a:gd name="T66" fmla="*/ 7 w 104"/>
                  <a:gd name="T67" fmla="*/ 43 h 133"/>
                  <a:gd name="T68" fmla="*/ 5 w 104"/>
                  <a:gd name="T69" fmla="*/ 32 h 133"/>
                  <a:gd name="T70" fmla="*/ 18 w 104"/>
                  <a:gd name="T71" fmla="*/ 37 h 133"/>
                  <a:gd name="T72" fmla="*/ 23 w 104"/>
                  <a:gd name="T73" fmla="*/ 33 h 133"/>
                  <a:gd name="T74" fmla="*/ 26 w 104"/>
                  <a:gd name="T75" fmla="*/ 37 h 133"/>
                  <a:gd name="T76" fmla="*/ 31 w 104"/>
                  <a:gd name="T77" fmla="*/ 32 h 133"/>
                  <a:gd name="T78" fmla="*/ 33 w 104"/>
                  <a:gd name="T79" fmla="*/ 43 h 133"/>
                  <a:gd name="T80" fmla="*/ 31 w 104"/>
                  <a:gd name="T81" fmla="*/ 37 h 133"/>
                  <a:gd name="T82" fmla="*/ 36 w 104"/>
                  <a:gd name="T83" fmla="*/ 32 h 133"/>
                  <a:gd name="T84" fmla="*/ 33 w 104"/>
                  <a:gd name="T85" fmla="*/ 30 h 133"/>
                  <a:gd name="T86" fmla="*/ 25 w 104"/>
                  <a:gd name="T87" fmla="*/ 32 h 133"/>
                  <a:gd name="T88" fmla="*/ 21 w 104"/>
                  <a:gd name="T89" fmla="*/ 0 h 133"/>
                  <a:gd name="T90" fmla="*/ 25 w 104"/>
                  <a:gd name="T91" fmla="*/ 0 h 133"/>
                  <a:gd name="T92" fmla="*/ 59 w 104"/>
                  <a:gd name="T93" fmla="*/ 14 h 133"/>
                  <a:gd name="T94" fmla="*/ 62 w 104"/>
                  <a:gd name="T95" fmla="*/ 3 h 133"/>
                  <a:gd name="T96" fmla="*/ 67 w 104"/>
                  <a:gd name="T97" fmla="*/ 3 h 133"/>
                  <a:gd name="T98" fmla="*/ 55 w 104"/>
                  <a:gd name="T99" fmla="*/ 3 h 133"/>
                  <a:gd name="T100" fmla="*/ 55 w 104"/>
                  <a:gd name="T101" fmla="*/ 0 h 133"/>
                  <a:gd name="T102" fmla="*/ 81 w 104"/>
                  <a:gd name="T103" fmla="*/ 0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
                  <a:gd name="T157" fmla="*/ 0 h 133"/>
                  <a:gd name="T158" fmla="*/ 104 w 104"/>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 h="133">
                    <a:moveTo>
                      <a:pt x="81" y="0"/>
                    </a:moveTo>
                    <a:lnTo>
                      <a:pt x="80" y="0"/>
                    </a:lnTo>
                    <a:lnTo>
                      <a:pt x="86" y="5"/>
                    </a:lnTo>
                    <a:lnTo>
                      <a:pt x="83" y="8"/>
                    </a:lnTo>
                    <a:lnTo>
                      <a:pt x="91" y="6"/>
                    </a:lnTo>
                    <a:lnTo>
                      <a:pt x="93" y="9"/>
                    </a:lnTo>
                    <a:lnTo>
                      <a:pt x="94" y="29"/>
                    </a:lnTo>
                    <a:lnTo>
                      <a:pt x="102" y="33"/>
                    </a:lnTo>
                    <a:lnTo>
                      <a:pt x="102" y="41"/>
                    </a:lnTo>
                    <a:lnTo>
                      <a:pt x="99" y="45"/>
                    </a:lnTo>
                    <a:lnTo>
                      <a:pt x="102" y="43"/>
                    </a:lnTo>
                    <a:lnTo>
                      <a:pt x="104" y="51"/>
                    </a:lnTo>
                    <a:lnTo>
                      <a:pt x="101" y="62"/>
                    </a:lnTo>
                    <a:lnTo>
                      <a:pt x="98" y="62"/>
                    </a:lnTo>
                    <a:lnTo>
                      <a:pt x="98" y="69"/>
                    </a:lnTo>
                    <a:lnTo>
                      <a:pt x="101" y="131"/>
                    </a:lnTo>
                    <a:lnTo>
                      <a:pt x="57" y="133"/>
                    </a:lnTo>
                    <a:lnTo>
                      <a:pt x="57" y="126"/>
                    </a:lnTo>
                    <a:lnTo>
                      <a:pt x="46" y="126"/>
                    </a:lnTo>
                    <a:lnTo>
                      <a:pt x="41" y="123"/>
                    </a:lnTo>
                    <a:lnTo>
                      <a:pt x="33" y="120"/>
                    </a:lnTo>
                    <a:lnTo>
                      <a:pt x="38" y="120"/>
                    </a:lnTo>
                    <a:lnTo>
                      <a:pt x="23" y="118"/>
                    </a:lnTo>
                    <a:lnTo>
                      <a:pt x="7" y="121"/>
                    </a:lnTo>
                    <a:lnTo>
                      <a:pt x="0" y="112"/>
                    </a:lnTo>
                    <a:lnTo>
                      <a:pt x="2" y="109"/>
                    </a:lnTo>
                    <a:lnTo>
                      <a:pt x="12" y="104"/>
                    </a:lnTo>
                    <a:lnTo>
                      <a:pt x="17" y="94"/>
                    </a:lnTo>
                    <a:lnTo>
                      <a:pt x="12" y="88"/>
                    </a:lnTo>
                    <a:lnTo>
                      <a:pt x="26" y="80"/>
                    </a:lnTo>
                    <a:lnTo>
                      <a:pt x="21" y="80"/>
                    </a:lnTo>
                    <a:lnTo>
                      <a:pt x="21" y="73"/>
                    </a:lnTo>
                    <a:lnTo>
                      <a:pt x="4" y="53"/>
                    </a:lnTo>
                    <a:lnTo>
                      <a:pt x="7" y="43"/>
                    </a:lnTo>
                    <a:lnTo>
                      <a:pt x="5" y="32"/>
                    </a:lnTo>
                    <a:lnTo>
                      <a:pt x="18" y="37"/>
                    </a:lnTo>
                    <a:lnTo>
                      <a:pt x="23" y="33"/>
                    </a:lnTo>
                    <a:lnTo>
                      <a:pt x="26" y="37"/>
                    </a:lnTo>
                    <a:lnTo>
                      <a:pt x="31" y="32"/>
                    </a:lnTo>
                    <a:lnTo>
                      <a:pt x="33" y="43"/>
                    </a:lnTo>
                    <a:lnTo>
                      <a:pt x="31" y="37"/>
                    </a:lnTo>
                    <a:lnTo>
                      <a:pt x="36" y="32"/>
                    </a:lnTo>
                    <a:lnTo>
                      <a:pt x="33" y="30"/>
                    </a:lnTo>
                    <a:lnTo>
                      <a:pt x="25" y="32"/>
                    </a:lnTo>
                    <a:lnTo>
                      <a:pt x="21" y="0"/>
                    </a:lnTo>
                    <a:lnTo>
                      <a:pt x="25" y="0"/>
                    </a:lnTo>
                    <a:lnTo>
                      <a:pt x="59" y="14"/>
                    </a:lnTo>
                    <a:lnTo>
                      <a:pt x="62" y="3"/>
                    </a:lnTo>
                    <a:lnTo>
                      <a:pt x="67" y="3"/>
                    </a:lnTo>
                    <a:lnTo>
                      <a:pt x="55" y="3"/>
                    </a:lnTo>
                    <a:lnTo>
                      <a:pt x="55" y="0"/>
                    </a:lnTo>
                    <a:lnTo>
                      <a:pt x="81" y="0"/>
                    </a:lnTo>
                    <a:close/>
                  </a:path>
                </a:pathLst>
              </a:custGeom>
              <a:solidFill>
                <a:srgbClr val="FEE0C2"/>
              </a:solidFill>
              <a:ln w="9525">
                <a:noFill/>
                <a:round/>
                <a:headEnd/>
                <a:tailEnd/>
              </a:ln>
            </p:spPr>
            <p:txBody>
              <a:bodyPr/>
              <a:lstStyle/>
              <a:p>
                <a:pPr algn="ctr" eaLnBrk="0" hangingPunct="0"/>
                <a:endParaRPr lang="en-US" dirty="0"/>
              </a:p>
            </p:txBody>
          </p:sp>
          <p:sp>
            <p:nvSpPr>
              <p:cNvPr id="4995" name="Freeform 181"/>
              <p:cNvSpPr>
                <a:spLocks/>
              </p:cNvSpPr>
              <p:nvPr/>
            </p:nvSpPr>
            <p:spPr bwMode="auto">
              <a:xfrm>
                <a:off x="4865" y="1117"/>
                <a:ext cx="104" cy="133"/>
              </a:xfrm>
              <a:custGeom>
                <a:avLst/>
                <a:gdLst>
                  <a:gd name="T0" fmla="*/ 81 w 104"/>
                  <a:gd name="T1" fmla="*/ 0 h 133"/>
                  <a:gd name="T2" fmla="*/ 80 w 104"/>
                  <a:gd name="T3" fmla="*/ 0 h 133"/>
                  <a:gd name="T4" fmla="*/ 86 w 104"/>
                  <a:gd name="T5" fmla="*/ 5 h 133"/>
                  <a:gd name="T6" fmla="*/ 83 w 104"/>
                  <a:gd name="T7" fmla="*/ 8 h 133"/>
                  <a:gd name="T8" fmla="*/ 91 w 104"/>
                  <a:gd name="T9" fmla="*/ 6 h 133"/>
                  <a:gd name="T10" fmla="*/ 93 w 104"/>
                  <a:gd name="T11" fmla="*/ 9 h 133"/>
                  <a:gd name="T12" fmla="*/ 94 w 104"/>
                  <a:gd name="T13" fmla="*/ 29 h 133"/>
                  <a:gd name="T14" fmla="*/ 102 w 104"/>
                  <a:gd name="T15" fmla="*/ 33 h 133"/>
                  <a:gd name="T16" fmla="*/ 102 w 104"/>
                  <a:gd name="T17" fmla="*/ 41 h 133"/>
                  <a:gd name="T18" fmla="*/ 99 w 104"/>
                  <a:gd name="T19" fmla="*/ 45 h 133"/>
                  <a:gd name="T20" fmla="*/ 102 w 104"/>
                  <a:gd name="T21" fmla="*/ 43 h 133"/>
                  <a:gd name="T22" fmla="*/ 104 w 104"/>
                  <a:gd name="T23" fmla="*/ 51 h 133"/>
                  <a:gd name="T24" fmla="*/ 101 w 104"/>
                  <a:gd name="T25" fmla="*/ 62 h 133"/>
                  <a:gd name="T26" fmla="*/ 98 w 104"/>
                  <a:gd name="T27" fmla="*/ 62 h 133"/>
                  <a:gd name="T28" fmla="*/ 98 w 104"/>
                  <a:gd name="T29" fmla="*/ 69 h 133"/>
                  <a:gd name="T30" fmla="*/ 101 w 104"/>
                  <a:gd name="T31" fmla="*/ 131 h 133"/>
                  <a:gd name="T32" fmla="*/ 57 w 104"/>
                  <a:gd name="T33" fmla="*/ 133 h 133"/>
                  <a:gd name="T34" fmla="*/ 57 w 104"/>
                  <a:gd name="T35" fmla="*/ 126 h 133"/>
                  <a:gd name="T36" fmla="*/ 46 w 104"/>
                  <a:gd name="T37" fmla="*/ 126 h 133"/>
                  <a:gd name="T38" fmla="*/ 41 w 104"/>
                  <a:gd name="T39" fmla="*/ 123 h 133"/>
                  <a:gd name="T40" fmla="*/ 33 w 104"/>
                  <a:gd name="T41" fmla="*/ 120 h 133"/>
                  <a:gd name="T42" fmla="*/ 38 w 104"/>
                  <a:gd name="T43" fmla="*/ 120 h 133"/>
                  <a:gd name="T44" fmla="*/ 23 w 104"/>
                  <a:gd name="T45" fmla="*/ 118 h 133"/>
                  <a:gd name="T46" fmla="*/ 7 w 104"/>
                  <a:gd name="T47" fmla="*/ 121 h 133"/>
                  <a:gd name="T48" fmla="*/ 0 w 104"/>
                  <a:gd name="T49" fmla="*/ 112 h 133"/>
                  <a:gd name="T50" fmla="*/ 2 w 104"/>
                  <a:gd name="T51" fmla="*/ 109 h 133"/>
                  <a:gd name="T52" fmla="*/ 12 w 104"/>
                  <a:gd name="T53" fmla="*/ 104 h 133"/>
                  <a:gd name="T54" fmla="*/ 17 w 104"/>
                  <a:gd name="T55" fmla="*/ 94 h 133"/>
                  <a:gd name="T56" fmla="*/ 12 w 104"/>
                  <a:gd name="T57" fmla="*/ 88 h 133"/>
                  <a:gd name="T58" fmla="*/ 26 w 104"/>
                  <a:gd name="T59" fmla="*/ 80 h 133"/>
                  <a:gd name="T60" fmla="*/ 21 w 104"/>
                  <a:gd name="T61" fmla="*/ 80 h 133"/>
                  <a:gd name="T62" fmla="*/ 21 w 104"/>
                  <a:gd name="T63" fmla="*/ 73 h 133"/>
                  <a:gd name="T64" fmla="*/ 4 w 104"/>
                  <a:gd name="T65" fmla="*/ 53 h 133"/>
                  <a:gd name="T66" fmla="*/ 7 w 104"/>
                  <a:gd name="T67" fmla="*/ 43 h 133"/>
                  <a:gd name="T68" fmla="*/ 5 w 104"/>
                  <a:gd name="T69" fmla="*/ 32 h 133"/>
                  <a:gd name="T70" fmla="*/ 18 w 104"/>
                  <a:gd name="T71" fmla="*/ 37 h 133"/>
                  <a:gd name="T72" fmla="*/ 23 w 104"/>
                  <a:gd name="T73" fmla="*/ 33 h 133"/>
                  <a:gd name="T74" fmla="*/ 26 w 104"/>
                  <a:gd name="T75" fmla="*/ 37 h 133"/>
                  <a:gd name="T76" fmla="*/ 31 w 104"/>
                  <a:gd name="T77" fmla="*/ 32 h 133"/>
                  <a:gd name="T78" fmla="*/ 33 w 104"/>
                  <a:gd name="T79" fmla="*/ 43 h 133"/>
                  <a:gd name="T80" fmla="*/ 31 w 104"/>
                  <a:gd name="T81" fmla="*/ 37 h 133"/>
                  <a:gd name="T82" fmla="*/ 36 w 104"/>
                  <a:gd name="T83" fmla="*/ 32 h 133"/>
                  <a:gd name="T84" fmla="*/ 33 w 104"/>
                  <a:gd name="T85" fmla="*/ 30 h 133"/>
                  <a:gd name="T86" fmla="*/ 25 w 104"/>
                  <a:gd name="T87" fmla="*/ 32 h 133"/>
                  <a:gd name="T88" fmla="*/ 21 w 104"/>
                  <a:gd name="T89" fmla="*/ 0 h 133"/>
                  <a:gd name="T90" fmla="*/ 25 w 104"/>
                  <a:gd name="T91" fmla="*/ 0 h 133"/>
                  <a:gd name="T92" fmla="*/ 59 w 104"/>
                  <a:gd name="T93" fmla="*/ 14 h 133"/>
                  <a:gd name="T94" fmla="*/ 62 w 104"/>
                  <a:gd name="T95" fmla="*/ 3 h 133"/>
                  <a:gd name="T96" fmla="*/ 67 w 104"/>
                  <a:gd name="T97" fmla="*/ 3 h 133"/>
                  <a:gd name="T98" fmla="*/ 55 w 104"/>
                  <a:gd name="T99" fmla="*/ 3 h 133"/>
                  <a:gd name="T100" fmla="*/ 55 w 104"/>
                  <a:gd name="T101" fmla="*/ 0 h 133"/>
                  <a:gd name="T102" fmla="*/ 81 w 104"/>
                  <a:gd name="T103" fmla="*/ 0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
                  <a:gd name="T157" fmla="*/ 0 h 133"/>
                  <a:gd name="T158" fmla="*/ 104 w 104"/>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 h="133">
                    <a:moveTo>
                      <a:pt x="81" y="0"/>
                    </a:moveTo>
                    <a:lnTo>
                      <a:pt x="80" y="0"/>
                    </a:lnTo>
                    <a:lnTo>
                      <a:pt x="86" y="5"/>
                    </a:lnTo>
                    <a:lnTo>
                      <a:pt x="83" y="8"/>
                    </a:lnTo>
                    <a:lnTo>
                      <a:pt x="91" y="6"/>
                    </a:lnTo>
                    <a:lnTo>
                      <a:pt x="93" y="9"/>
                    </a:lnTo>
                    <a:lnTo>
                      <a:pt x="94" y="29"/>
                    </a:lnTo>
                    <a:lnTo>
                      <a:pt x="102" y="33"/>
                    </a:lnTo>
                    <a:lnTo>
                      <a:pt x="102" y="41"/>
                    </a:lnTo>
                    <a:lnTo>
                      <a:pt x="99" y="45"/>
                    </a:lnTo>
                    <a:lnTo>
                      <a:pt x="102" y="43"/>
                    </a:lnTo>
                    <a:lnTo>
                      <a:pt x="104" y="51"/>
                    </a:lnTo>
                    <a:lnTo>
                      <a:pt x="101" y="62"/>
                    </a:lnTo>
                    <a:lnTo>
                      <a:pt x="98" y="62"/>
                    </a:lnTo>
                    <a:lnTo>
                      <a:pt x="98" y="69"/>
                    </a:lnTo>
                    <a:lnTo>
                      <a:pt x="101" y="131"/>
                    </a:lnTo>
                    <a:lnTo>
                      <a:pt x="57" y="133"/>
                    </a:lnTo>
                    <a:lnTo>
                      <a:pt x="57" y="126"/>
                    </a:lnTo>
                    <a:lnTo>
                      <a:pt x="46" y="126"/>
                    </a:lnTo>
                    <a:lnTo>
                      <a:pt x="41" y="123"/>
                    </a:lnTo>
                    <a:lnTo>
                      <a:pt x="33" y="120"/>
                    </a:lnTo>
                    <a:lnTo>
                      <a:pt x="38" y="120"/>
                    </a:lnTo>
                    <a:lnTo>
                      <a:pt x="23" y="118"/>
                    </a:lnTo>
                    <a:lnTo>
                      <a:pt x="7" y="121"/>
                    </a:lnTo>
                    <a:lnTo>
                      <a:pt x="0" y="112"/>
                    </a:lnTo>
                    <a:lnTo>
                      <a:pt x="2" y="109"/>
                    </a:lnTo>
                    <a:lnTo>
                      <a:pt x="12" y="104"/>
                    </a:lnTo>
                    <a:lnTo>
                      <a:pt x="17" y="94"/>
                    </a:lnTo>
                    <a:lnTo>
                      <a:pt x="12" y="88"/>
                    </a:lnTo>
                    <a:lnTo>
                      <a:pt x="26" y="80"/>
                    </a:lnTo>
                    <a:lnTo>
                      <a:pt x="21" y="80"/>
                    </a:lnTo>
                    <a:lnTo>
                      <a:pt x="21" y="73"/>
                    </a:lnTo>
                    <a:lnTo>
                      <a:pt x="4" y="53"/>
                    </a:lnTo>
                    <a:lnTo>
                      <a:pt x="7" y="43"/>
                    </a:lnTo>
                    <a:lnTo>
                      <a:pt x="5" y="32"/>
                    </a:lnTo>
                    <a:lnTo>
                      <a:pt x="18" y="37"/>
                    </a:lnTo>
                    <a:lnTo>
                      <a:pt x="23" y="33"/>
                    </a:lnTo>
                    <a:lnTo>
                      <a:pt x="26" y="37"/>
                    </a:lnTo>
                    <a:lnTo>
                      <a:pt x="31" y="32"/>
                    </a:lnTo>
                    <a:lnTo>
                      <a:pt x="33" y="43"/>
                    </a:lnTo>
                    <a:lnTo>
                      <a:pt x="31" y="37"/>
                    </a:lnTo>
                    <a:lnTo>
                      <a:pt x="36" y="32"/>
                    </a:lnTo>
                    <a:lnTo>
                      <a:pt x="33" y="30"/>
                    </a:lnTo>
                    <a:lnTo>
                      <a:pt x="25" y="32"/>
                    </a:lnTo>
                    <a:lnTo>
                      <a:pt x="21" y="0"/>
                    </a:lnTo>
                    <a:lnTo>
                      <a:pt x="25" y="0"/>
                    </a:lnTo>
                    <a:lnTo>
                      <a:pt x="59" y="14"/>
                    </a:lnTo>
                    <a:lnTo>
                      <a:pt x="62" y="3"/>
                    </a:lnTo>
                    <a:lnTo>
                      <a:pt x="67" y="3"/>
                    </a:lnTo>
                    <a:lnTo>
                      <a:pt x="55" y="3"/>
                    </a:lnTo>
                    <a:lnTo>
                      <a:pt x="55" y="0"/>
                    </a:lnTo>
                    <a:lnTo>
                      <a:pt x="81" y="0"/>
                    </a:lnTo>
                  </a:path>
                </a:pathLst>
              </a:custGeom>
              <a:noFill/>
              <a:ln w="9525">
                <a:noFill/>
                <a:round/>
                <a:headEnd/>
                <a:tailEnd/>
              </a:ln>
            </p:spPr>
            <p:txBody>
              <a:bodyPr/>
              <a:lstStyle/>
              <a:p>
                <a:pPr algn="ctr" eaLnBrk="0" hangingPunct="0"/>
                <a:endParaRPr lang="en-US" dirty="0"/>
              </a:p>
            </p:txBody>
          </p:sp>
          <p:sp>
            <p:nvSpPr>
              <p:cNvPr id="4996" name="Freeform 182"/>
              <p:cNvSpPr>
                <a:spLocks/>
              </p:cNvSpPr>
              <p:nvPr/>
            </p:nvSpPr>
            <p:spPr bwMode="auto">
              <a:xfrm>
                <a:off x="2460" y="1138"/>
                <a:ext cx="84" cy="19"/>
              </a:xfrm>
              <a:custGeom>
                <a:avLst/>
                <a:gdLst>
                  <a:gd name="T0" fmla="*/ 0 w 84"/>
                  <a:gd name="T1" fmla="*/ 19 h 19"/>
                  <a:gd name="T2" fmla="*/ 26 w 84"/>
                  <a:gd name="T3" fmla="*/ 12 h 19"/>
                  <a:gd name="T4" fmla="*/ 32 w 84"/>
                  <a:gd name="T5" fmla="*/ 4 h 19"/>
                  <a:gd name="T6" fmla="*/ 45 w 84"/>
                  <a:gd name="T7" fmla="*/ 9 h 19"/>
                  <a:gd name="T8" fmla="*/ 84 w 84"/>
                  <a:gd name="T9" fmla="*/ 0 h 19"/>
                  <a:gd name="T10" fmla="*/ 81 w 84"/>
                  <a:gd name="T11" fmla="*/ 3 h 19"/>
                  <a:gd name="T12" fmla="*/ 0 w 84"/>
                  <a:gd name="T13" fmla="*/ 19 h 19"/>
                  <a:gd name="T14" fmla="*/ 0 60000 65536"/>
                  <a:gd name="T15" fmla="*/ 0 60000 65536"/>
                  <a:gd name="T16" fmla="*/ 0 60000 65536"/>
                  <a:gd name="T17" fmla="*/ 0 60000 65536"/>
                  <a:gd name="T18" fmla="*/ 0 60000 65536"/>
                  <a:gd name="T19" fmla="*/ 0 60000 65536"/>
                  <a:gd name="T20" fmla="*/ 0 60000 65536"/>
                  <a:gd name="T21" fmla="*/ 0 w 84"/>
                  <a:gd name="T22" fmla="*/ 0 h 19"/>
                  <a:gd name="T23" fmla="*/ 84 w 8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9">
                    <a:moveTo>
                      <a:pt x="0" y="19"/>
                    </a:moveTo>
                    <a:lnTo>
                      <a:pt x="26" y="12"/>
                    </a:lnTo>
                    <a:lnTo>
                      <a:pt x="32" y="4"/>
                    </a:lnTo>
                    <a:lnTo>
                      <a:pt x="45" y="9"/>
                    </a:lnTo>
                    <a:lnTo>
                      <a:pt x="84" y="0"/>
                    </a:lnTo>
                    <a:lnTo>
                      <a:pt x="81" y="3"/>
                    </a:lnTo>
                    <a:lnTo>
                      <a:pt x="0" y="19"/>
                    </a:lnTo>
                    <a:close/>
                  </a:path>
                </a:pathLst>
              </a:custGeom>
              <a:solidFill>
                <a:srgbClr val="FEE0C2"/>
              </a:solidFill>
              <a:ln w="9525">
                <a:noFill/>
                <a:round/>
                <a:headEnd/>
                <a:tailEnd/>
              </a:ln>
            </p:spPr>
            <p:txBody>
              <a:bodyPr/>
              <a:lstStyle/>
              <a:p>
                <a:pPr algn="ctr" eaLnBrk="0" hangingPunct="0"/>
                <a:endParaRPr lang="en-US" dirty="0"/>
              </a:p>
            </p:txBody>
          </p:sp>
          <p:sp>
            <p:nvSpPr>
              <p:cNvPr id="4997" name="Freeform 183"/>
              <p:cNvSpPr>
                <a:spLocks/>
              </p:cNvSpPr>
              <p:nvPr/>
            </p:nvSpPr>
            <p:spPr bwMode="auto">
              <a:xfrm>
                <a:off x="2460" y="1138"/>
                <a:ext cx="84" cy="19"/>
              </a:xfrm>
              <a:custGeom>
                <a:avLst/>
                <a:gdLst>
                  <a:gd name="T0" fmla="*/ 0 w 84"/>
                  <a:gd name="T1" fmla="*/ 19 h 19"/>
                  <a:gd name="T2" fmla="*/ 26 w 84"/>
                  <a:gd name="T3" fmla="*/ 12 h 19"/>
                  <a:gd name="T4" fmla="*/ 32 w 84"/>
                  <a:gd name="T5" fmla="*/ 4 h 19"/>
                  <a:gd name="T6" fmla="*/ 45 w 84"/>
                  <a:gd name="T7" fmla="*/ 9 h 19"/>
                  <a:gd name="T8" fmla="*/ 84 w 84"/>
                  <a:gd name="T9" fmla="*/ 0 h 19"/>
                  <a:gd name="T10" fmla="*/ 81 w 84"/>
                  <a:gd name="T11" fmla="*/ 3 h 19"/>
                  <a:gd name="T12" fmla="*/ 0 w 84"/>
                  <a:gd name="T13" fmla="*/ 19 h 19"/>
                  <a:gd name="T14" fmla="*/ 0 60000 65536"/>
                  <a:gd name="T15" fmla="*/ 0 60000 65536"/>
                  <a:gd name="T16" fmla="*/ 0 60000 65536"/>
                  <a:gd name="T17" fmla="*/ 0 60000 65536"/>
                  <a:gd name="T18" fmla="*/ 0 60000 65536"/>
                  <a:gd name="T19" fmla="*/ 0 60000 65536"/>
                  <a:gd name="T20" fmla="*/ 0 60000 65536"/>
                  <a:gd name="T21" fmla="*/ 0 w 84"/>
                  <a:gd name="T22" fmla="*/ 0 h 19"/>
                  <a:gd name="T23" fmla="*/ 84 w 8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9">
                    <a:moveTo>
                      <a:pt x="0" y="19"/>
                    </a:moveTo>
                    <a:lnTo>
                      <a:pt x="26" y="12"/>
                    </a:lnTo>
                    <a:lnTo>
                      <a:pt x="32" y="4"/>
                    </a:lnTo>
                    <a:lnTo>
                      <a:pt x="45" y="9"/>
                    </a:lnTo>
                    <a:lnTo>
                      <a:pt x="84" y="0"/>
                    </a:lnTo>
                    <a:lnTo>
                      <a:pt x="81" y="3"/>
                    </a:lnTo>
                    <a:lnTo>
                      <a:pt x="0" y="19"/>
                    </a:lnTo>
                  </a:path>
                </a:pathLst>
              </a:custGeom>
              <a:noFill/>
              <a:ln w="9525">
                <a:noFill/>
                <a:round/>
                <a:headEnd/>
                <a:tailEnd/>
              </a:ln>
            </p:spPr>
            <p:txBody>
              <a:bodyPr/>
              <a:lstStyle/>
              <a:p>
                <a:pPr algn="ctr" eaLnBrk="0" hangingPunct="0"/>
                <a:endParaRPr lang="en-US" dirty="0"/>
              </a:p>
            </p:txBody>
          </p:sp>
          <p:sp>
            <p:nvSpPr>
              <p:cNvPr id="4998" name="Freeform 184"/>
              <p:cNvSpPr>
                <a:spLocks/>
              </p:cNvSpPr>
              <p:nvPr/>
            </p:nvSpPr>
            <p:spPr bwMode="auto">
              <a:xfrm>
                <a:off x="3086" y="1150"/>
                <a:ext cx="116" cy="96"/>
              </a:xfrm>
              <a:custGeom>
                <a:avLst/>
                <a:gdLst>
                  <a:gd name="T0" fmla="*/ 0 w 116"/>
                  <a:gd name="T1" fmla="*/ 5 h 96"/>
                  <a:gd name="T2" fmla="*/ 21 w 116"/>
                  <a:gd name="T3" fmla="*/ 0 h 96"/>
                  <a:gd name="T4" fmla="*/ 37 w 116"/>
                  <a:gd name="T5" fmla="*/ 5 h 96"/>
                  <a:gd name="T6" fmla="*/ 48 w 116"/>
                  <a:gd name="T7" fmla="*/ 5 h 96"/>
                  <a:gd name="T8" fmla="*/ 61 w 116"/>
                  <a:gd name="T9" fmla="*/ 23 h 96"/>
                  <a:gd name="T10" fmla="*/ 57 w 116"/>
                  <a:gd name="T11" fmla="*/ 34 h 96"/>
                  <a:gd name="T12" fmla="*/ 58 w 116"/>
                  <a:gd name="T13" fmla="*/ 44 h 96"/>
                  <a:gd name="T14" fmla="*/ 71 w 116"/>
                  <a:gd name="T15" fmla="*/ 47 h 96"/>
                  <a:gd name="T16" fmla="*/ 76 w 116"/>
                  <a:gd name="T17" fmla="*/ 52 h 96"/>
                  <a:gd name="T18" fmla="*/ 69 w 116"/>
                  <a:gd name="T19" fmla="*/ 42 h 96"/>
                  <a:gd name="T20" fmla="*/ 79 w 116"/>
                  <a:gd name="T21" fmla="*/ 36 h 96"/>
                  <a:gd name="T22" fmla="*/ 94 w 116"/>
                  <a:gd name="T23" fmla="*/ 40 h 96"/>
                  <a:gd name="T24" fmla="*/ 95 w 116"/>
                  <a:gd name="T25" fmla="*/ 42 h 96"/>
                  <a:gd name="T26" fmla="*/ 95 w 116"/>
                  <a:gd name="T27" fmla="*/ 40 h 96"/>
                  <a:gd name="T28" fmla="*/ 89 w 116"/>
                  <a:gd name="T29" fmla="*/ 50 h 96"/>
                  <a:gd name="T30" fmla="*/ 103 w 116"/>
                  <a:gd name="T31" fmla="*/ 53 h 96"/>
                  <a:gd name="T32" fmla="*/ 99 w 116"/>
                  <a:gd name="T33" fmla="*/ 60 h 96"/>
                  <a:gd name="T34" fmla="*/ 102 w 116"/>
                  <a:gd name="T35" fmla="*/ 60 h 96"/>
                  <a:gd name="T36" fmla="*/ 95 w 116"/>
                  <a:gd name="T37" fmla="*/ 63 h 96"/>
                  <a:gd name="T38" fmla="*/ 100 w 116"/>
                  <a:gd name="T39" fmla="*/ 66 h 96"/>
                  <a:gd name="T40" fmla="*/ 99 w 116"/>
                  <a:gd name="T41" fmla="*/ 72 h 96"/>
                  <a:gd name="T42" fmla="*/ 95 w 116"/>
                  <a:gd name="T43" fmla="*/ 72 h 96"/>
                  <a:gd name="T44" fmla="*/ 112 w 116"/>
                  <a:gd name="T45" fmla="*/ 77 h 96"/>
                  <a:gd name="T46" fmla="*/ 116 w 116"/>
                  <a:gd name="T47" fmla="*/ 85 h 96"/>
                  <a:gd name="T48" fmla="*/ 110 w 116"/>
                  <a:gd name="T49" fmla="*/ 88 h 96"/>
                  <a:gd name="T50" fmla="*/ 105 w 116"/>
                  <a:gd name="T51" fmla="*/ 82 h 96"/>
                  <a:gd name="T52" fmla="*/ 100 w 116"/>
                  <a:gd name="T53" fmla="*/ 82 h 96"/>
                  <a:gd name="T54" fmla="*/ 105 w 116"/>
                  <a:gd name="T55" fmla="*/ 84 h 96"/>
                  <a:gd name="T56" fmla="*/ 100 w 116"/>
                  <a:gd name="T57" fmla="*/ 84 h 96"/>
                  <a:gd name="T58" fmla="*/ 82 w 116"/>
                  <a:gd name="T59" fmla="*/ 72 h 96"/>
                  <a:gd name="T60" fmla="*/ 110 w 116"/>
                  <a:gd name="T61" fmla="*/ 93 h 96"/>
                  <a:gd name="T62" fmla="*/ 107 w 116"/>
                  <a:gd name="T63" fmla="*/ 96 h 96"/>
                  <a:gd name="T64" fmla="*/ 69 w 116"/>
                  <a:gd name="T65" fmla="*/ 66 h 96"/>
                  <a:gd name="T66" fmla="*/ 0 w 116"/>
                  <a:gd name="T67" fmla="*/ 24 h 96"/>
                  <a:gd name="T68" fmla="*/ 0 w 116"/>
                  <a:gd name="T69" fmla="*/ 21 h 96"/>
                  <a:gd name="T70" fmla="*/ 3 w 116"/>
                  <a:gd name="T71" fmla="*/ 26 h 96"/>
                  <a:gd name="T72" fmla="*/ 18 w 116"/>
                  <a:gd name="T73" fmla="*/ 28 h 96"/>
                  <a:gd name="T74" fmla="*/ 11 w 116"/>
                  <a:gd name="T75" fmla="*/ 23 h 96"/>
                  <a:gd name="T76" fmla="*/ 13 w 116"/>
                  <a:gd name="T77" fmla="*/ 21 h 96"/>
                  <a:gd name="T78" fmla="*/ 8 w 116"/>
                  <a:gd name="T79" fmla="*/ 23 h 96"/>
                  <a:gd name="T80" fmla="*/ 3 w 116"/>
                  <a:gd name="T81" fmla="*/ 21 h 96"/>
                  <a:gd name="T82" fmla="*/ 6 w 116"/>
                  <a:gd name="T83" fmla="*/ 20 h 96"/>
                  <a:gd name="T84" fmla="*/ 0 w 116"/>
                  <a:gd name="T85" fmla="*/ 20 h 96"/>
                  <a:gd name="T86" fmla="*/ 0 w 116"/>
                  <a:gd name="T87" fmla="*/ 5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6"/>
                  <a:gd name="T133" fmla="*/ 0 h 96"/>
                  <a:gd name="T134" fmla="*/ 116 w 116"/>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6" h="96">
                    <a:moveTo>
                      <a:pt x="0" y="5"/>
                    </a:moveTo>
                    <a:lnTo>
                      <a:pt x="21" y="0"/>
                    </a:lnTo>
                    <a:lnTo>
                      <a:pt x="37" y="5"/>
                    </a:lnTo>
                    <a:lnTo>
                      <a:pt x="48" y="5"/>
                    </a:lnTo>
                    <a:lnTo>
                      <a:pt x="61" y="23"/>
                    </a:lnTo>
                    <a:lnTo>
                      <a:pt x="57" y="34"/>
                    </a:lnTo>
                    <a:lnTo>
                      <a:pt x="58" y="44"/>
                    </a:lnTo>
                    <a:lnTo>
                      <a:pt x="71" y="47"/>
                    </a:lnTo>
                    <a:lnTo>
                      <a:pt x="76" y="52"/>
                    </a:lnTo>
                    <a:lnTo>
                      <a:pt x="69" y="42"/>
                    </a:lnTo>
                    <a:lnTo>
                      <a:pt x="79" y="36"/>
                    </a:lnTo>
                    <a:lnTo>
                      <a:pt x="94" y="40"/>
                    </a:lnTo>
                    <a:lnTo>
                      <a:pt x="95" y="42"/>
                    </a:lnTo>
                    <a:lnTo>
                      <a:pt x="95" y="40"/>
                    </a:lnTo>
                    <a:lnTo>
                      <a:pt x="89" y="50"/>
                    </a:lnTo>
                    <a:lnTo>
                      <a:pt x="103" y="53"/>
                    </a:lnTo>
                    <a:lnTo>
                      <a:pt x="99" y="60"/>
                    </a:lnTo>
                    <a:lnTo>
                      <a:pt x="102" y="60"/>
                    </a:lnTo>
                    <a:lnTo>
                      <a:pt x="95" y="63"/>
                    </a:lnTo>
                    <a:lnTo>
                      <a:pt x="100" y="66"/>
                    </a:lnTo>
                    <a:lnTo>
                      <a:pt x="99" y="72"/>
                    </a:lnTo>
                    <a:lnTo>
                      <a:pt x="95" y="72"/>
                    </a:lnTo>
                    <a:lnTo>
                      <a:pt x="112" y="77"/>
                    </a:lnTo>
                    <a:lnTo>
                      <a:pt x="116" y="85"/>
                    </a:lnTo>
                    <a:lnTo>
                      <a:pt x="110" y="88"/>
                    </a:lnTo>
                    <a:lnTo>
                      <a:pt x="105" y="82"/>
                    </a:lnTo>
                    <a:lnTo>
                      <a:pt x="100" y="82"/>
                    </a:lnTo>
                    <a:lnTo>
                      <a:pt x="105" y="84"/>
                    </a:lnTo>
                    <a:lnTo>
                      <a:pt x="100" y="84"/>
                    </a:lnTo>
                    <a:lnTo>
                      <a:pt x="82" y="72"/>
                    </a:lnTo>
                    <a:lnTo>
                      <a:pt x="110" y="93"/>
                    </a:lnTo>
                    <a:lnTo>
                      <a:pt x="107" y="96"/>
                    </a:lnTo>
                    <a:lnTo>
                      <a:pt x="69" y="66"/>
                    </a:lnTo>
                    <a:lnTo>
                      <a:pt x="0" y="24"/>
                    </a:lnTo>
                    <a:lnTo>
                      <a:pt x="0" y="21"/>
                    </a:lnTo>
                    <a:lnTo>
                      <a:pt x="3" y="26"/>
                    </a:lnTo>
                    <a:lnTo>
                      <a:pt x="18" y="28"/>
                    </a:lnTo>
                    <a:lnTo>
                      <a:pt x="11" y="23"/>
                    </a:lnTo>
                    <a:lnTo>
                      <a:pt x="13" y="21"/>
                    </a:lnTo>
                    <a:lnTo>
                      <a:pt x="8" y="23"/>
                    </a:lnTo>
                    <a:lnTo>
                      <a:pt x="3" y="21"/>
                    </a:lnTo>
                    <a:lnTo>
                      <a:pt x="6" y="20"/>
                    </a:lnTo>
                    <a:lnTo>
                      <a:pt x="0" y="20"/>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999" name="Freeform 185"/>
              <p:cNvSpPr>
                <a:spLocks/>
              </p:cNvSpPr>
              <p:nvPr/>
            </p:nvSpPr>
            <p:spPr bwMode="auto">
              <a:xfrm>
                <a:off x="3086" y="1150"/>
                <a:ext cx="116" cy="96"/>
              </a:xfrm>
              <a:custGeom>
                <a:avLst/>
                <a:gdLst>
                  <a:gd name="T0" fmla="*/ 0 w 116"/>
                  <a:gd name="T1" fmla="*/ 5 h 96"/>
                  <a:gd name="T2" fmla="*/ 21 w 116"/>
                  <a:gd name="T3" fmla="*/ 0 h 96"/>
                  <a:gd name="T4" fmla="*/ 37 w 116"/>
                  <a:gd name="T5" fmla="*/ 5 h 96"/>
                  <a:gd name="T6" fmla="*/ 48 w 116"/>
                  <a:gd name="T7" fmla="*/ 5 h 96"/>
                  <a:gd name="T8" fmla="*/ 61 w 116"/>
                  <a:gd name="T9" fmla="*/ 23 h 96"/>
                  <a:gd name="T10" fmla="*/ 57 w 116"/>
                  <a:gd name="T11" fmla="*/ 34 h 96"/>
                  <a:gd name="T12" fmla="*/ 58 w 116"/>
                  <a:gd name="T13" fmla="*/ 44 h 96"/>
                  <a:gd name="T14" fmla="*/ 71 w 116"/>
                  <a:gd name="T15" fmla="*/ 47 h 96"/>
                  <a:gd name="T16" fmla="*/ 76 w 116"/>
                  <a:gd name="T17" fmla="*/ 52 h 96"/>
                  <a:gd name="T18" fmla="*/ 69 w 116"/>
                  <a:gd name="T19" fmla="*/ 42 h 96"/>
                  <a:gd name="T20" fmla="*/ 79 w 116"/>
                  <a:gd name="T21" fmla="*/ 36 h 96"/>
                  <a:gd name="T22" fmla="*/ 94 w 116"/>
                  <a:gd name="T23" fmla="*/ 40 h 96"/>
                  <a:gd name="T24" fmla="*/ 95 w 116"/>
                  <a:gd name="T25" fmla="*/ 42 h 96"/>
                  <a:gd name="T26" fmla="*/ 95 w 116"/>
                  <a:gd name="T27" fmla="*/ 40 h 96"/>
                  <a:gd name="T28" fmla="*/ 89 w 116"/>
                  <a:gd name="T29" fmla="*/ 50 h 96"/>
                  <a:gd name="T30" fmla="*/ 103 w 116"/>
                  <a:gd name="T31" fmla="*/ 53 h 96"/>
                  <a:gd name="T32" fmla="*/ 99 w 116"/>
                  <a:gd name="T33" fmla="*/ 60 h 96"/>
                  <a:gd name="T34" fmla="*/ 102 w 116"/>
                  <a:gd name="T35" fmla="*/ 60 h 96"/>
                  <a:gd name="T36" fmla="*/ 95 w 116"/>
                  <a:gd name="T37" fmla="*/ 63 h 96"/>
                  <a:gd name="T38" fmla="*/ 100 w 116"/>
                  <a:gd name="T39" fmla="*/ 66 h 96"/>
                  <a:gd name="T40" fmla="*/ 99 w 116"/>
                  <a:gd name="T41" fmla="*/ 72 h 96"/>
                  <a:gd name="T42" fmla="*/ 95 w 116"/>
                  <a:gd name="T43" fmla="*/ 72 h 96"/>
                  <a:gd name="T44" fmla="*/ 112 w 116"/>
                  <a:gd name="T45" fmla="*/ 77 h 96"/>
                  <a:gd name="T46" fmla="*/ 116 w 116"/>
                  <a:gd name="T47" fmla="*/ 85 h 96"/>
                  <a:gd name="T48" fmla="*/ 110 w 116"/>
                  <a:gd name="T49" fmla="*/ 88 h 96"/>
                  <a:gd name="T50" fmla="*/ 105 w 116"/>
                  <a:gd name="T51" fmla="*/ 82 h 96"/>
                  <a:gd name="T52" fmla="*/ 100 w 116"/>
                  <a:gd name="T53" fmla="*/ 82 h 96"/>
                  <a:gd name="T54" fmla="*/ 105 w 116"/>
                  <a:gd name="T55" fmla="*/ 84 h 96"/>
                  <a:gd name="T56" fmla="*/ 100 w 116"/>
                  <a:gd name="T57" fmla="*/ 84 h 96"/>
                  <a:gd name="T58" fmla="*/ 82 w 116"/>
                  <a:gd name="T59" fmla="*/ 72 h 96"/>
                  <a:gd name="T60" fmla="*/ 110 w 116"/>
                  <a:gd name="T61" fmla="*/ 93 h 96"/>
                  <a:gd name="T62" fmla="*/ 107 w 116"/>
                  <a:gd name="T63" fmla="*/ 96 h 96"/>
                  <a:gd name="T64" fmla="*/ 69 w 116"/>
                  <a:gd name="T65" fmla="*/ 66 h 96"/>
                  <a:gd name="T66" fmla="*/ 0 w 116"/>
                  <a:gd name="T67" fmla="*/ 24 h 96"/>
                  <a:gd name="T68" fmla="*/ 0 w 116"/>
                  <a:gd name="T69" fmla="*/ 21 h 96"/>
                  <a:gd name="T70" fmla="*/ 3 w 116"/>
                  <a:gd name="T71" fmla="*/ 26 h 96"/>
                  <a:gd name="T72" fmla="*/ 18 w 116"/>
                  <a:gd name="T73" fmla="*/ 28 h 96"/>
                  <a:gd name="T74" fmla="*/ 11 w 116"/>
                  <a:gd name="T75" fmla="*/ 23 h 96"/>
                  <a:gd name="T76" fmla="*/ 13 w 116"/>
                  <a:gd name="T77" fmla="*/ 21 h 96"/>
                  <a:gd name="T78" fmla="*/ 8 w 116"/>
                  <a:gd name="T79" fmla="*/ 23 h 96"/>
                  <a:gd name="T80" fmla="*/ 3 w 116"/>
                  <a:gd name="T81" fmla="*/ 21 h 96"/>
                  <a:gd name="T82" fmla="*/ 6 w 116"/>
                  <a:gd name="T83" fmla="*/ 20 h 96"/>
                  <a:gd name="T84" fmla="*/ 0 w 116"/>
                  <a:gd name="T85" fmla="*/ 20 h 96"/>
                  <a:gd name="T86" fmla="*/ 0 w 116"/>
                  <a:gd name="T87" fmla="*/ 5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6"/>
                  <a:gd name="T133" fmla="*/ 0 h 96"/>
                  <a:gd name="T134" fmla="*/ 116 w 116"/>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6" h="96">
                    <a:moveTo>
                      <a:pt x="0" y="5"/>
                    </a:moveTo>
                    <a:lnTo>
                      <a:pt x="21" y="0"/>
                    </a:lnTo>
                    <a:lnTo>
                      <a:pt x="37" y="5"/>
                    </a:lnTo>
                    <a:lnTo>
                      <a:pt x="48" y="5"/>
                    </a:lnTo>
                    <a:lnTo>
                      <a:pt x="61" y="23"/>
                    </a:lnTo>
                    <a:lnTo>
                      <a:pt x="57" y="34"/>
                    </a:lnTo>
                    <a:lnTo>
                      <a:pt x="58" y="44"/>
                    </a:lnTo>
                    <a:lnTo>
                      <a:pt x="71" y="47"/>
                    </a:lnTo>
                    <a:lnTo>
                      <a:pt x="76" y="52"/>
                    </a:lnTo>
                    <a:lnTo>
                      <a:pt x="69" y="42"/>
                    </a:lnTo>
                    <a:lnTo>
                      <a:pt x="79" y="36"/>
                    </a:lnTo>
                    <a:lnTo>
                      <a:pt x="94" y="40"/>
                    </a:lnTo>
                    <a:lnTo>
                      <a:pt x="95" y="42"/>
                    </a:lnTo>
                    <a:lnTo>
                      <a:pt x="95" y="40"/>
                    </a:lnTo>
                    <a:lnTo>
                      <a:pt x="89" y="50"/>
                    </a:lnTo>
                    <a:lnTo>
                      <a:pt x="103" y="53"/>
                    </a:lnTo>
                    <a:lnTo>
                      <a:pt x="99" y="60"/>
                    </a:lnTo>
                    <a:lnTo>
                      <a:pt x="102" y="60"/>
                    </a:lnTo>
                    <a:lnTo>
                      <a:pt x="95" y="63"/>
                    </a:lnTo>
                    <a:lnTo>
                      <a:pt x="100" y="66"/>
                    </a:lnTo>
                    <a:lnTo>
                      <a:pt x="99" y="72"/>
                    </a:lnTo>
                    <a:lnTo>
                      <a:pt x="95" y="72"/>
                    </a:lnTo>
                    <a:lnTo>
                      <a:pt x="112" y="77"/>
                    </a:lnTo>
                    <a:lnTo>
                      <a:pt x="116" y="85"/>
                    </a:lnTo>
                    <a:lnTo>
                      <a:pt x="110" y="88"/>
                    </a:lnTo>
                    <a:lnTo>
                      <a:pt x="105" y="82"/>
                    </a:lnTo>
                    <a:lnTo>
                      <a:pt x="100" y="82"/>
                    </a:lnTo>
                    <a:lnTo>
                      <a:pt x="105" y="84"/>
                    </a:lnTo>
                    <a:lnTo>
                      <a:pt x="100" y="84"/>
                    </a:lnTo>
                    <a:lnTo>
                      <a:pt x="82" y="72"/>
                    </a:lnTo>
                    <a:lnTo>
                      <a:pt x="110" y="93"/>
                    </a:lnTo>
                    <a:lnTo>
                      <a:pt x="107" y="96"/>
                    </a:lnTo>
                    <a:lnTo>
                      <a:pt x="69" y="66"/>
                    </a:lnTo>
                    <a:lnTo>
                      <a:pt x="0" y="24"/>
                    </a:lnTo>
                    <a:lnTo>
                      <a:pt x="0" y="21"/>
                    </a:lnTo>
                    <a:lnTo>
                      <a:pt x="3" y="26"/>
                    </a:lnTo>
                    <a:lnTo>
                      <a:pt x="18" y="28"/>
                    </a:lnTo>
                    <a:lnTo>
                      <a:pt x="11" y="23"/>
                    </a:lnTo>
                    <a:lnTo>
                      <a:pt x="13" y="21"/>
                    </a:lnTo>
                    <a:lnTo>
                      <a:pt x="8" y="23"/>
                    </a:lnTo>
                    <a:lnTo>
                      <a:pt x="3" y="21"/>
                    </a:lnTo>
                    <a:lnTo>
                      <a:pt x="6" y="20"/>
                    </a:lnTo>
                    <a:lnTo>
                      <a:pt x="0" y="20"/>
                    </a:lnTo>
                    <a:lnTo>
                      <a:pt x="0" y="5"/>
                    </a:lnTo>
                  </a:path>
                </a:pathLst>
              </a:custGeom>
              <a:noFill/>
              <a:ln w="9525">
                <a:noFill/>
                <a:round/>
                <a:headEnd/>
                <a:tailEnd/>
              </a:ln>
            </p:spPr>
            <p:txBody>
              <a:bodyPr/>
              <a:lstStyle/>
              <a:p>
                <a:pPr algn="ctr" eaLnBrk="0" hangingPunct="0"/>
                <a:endParaRPr lang="en-US" dirty="0"/>
              </a:p>
            </p:txBody>
          </p:sp>
          <p:sp>
            <p:nvSpPr>
              <p:cNvPr id="5000" name="Freeform 186"/>
              <p:cNvSpPr>
                <a:spLocks/>
              </p:cNvSpPr>
              <p:nvPr/>
            </p:nvSpPr>
            <p:spPr bwMode="auto">
              <a:xfrm>
                <a:off x="3911" y="1165"/>
                <a:ext cx="278" cy="301"/>
              </a:xfrm>
              <a:custGeom>
                <a:avLst/>
                <a:gdLst>
                  <a:gd name="T0" fmla="*/ 71 w 278"/>
                  <a:gd name="T1" fmla="*/ 1 h 301"/>
                  <a:gd name="T2" fmla="*/ 215 w 278"/>
                  <a:gd name="T3" fmla="*/ 0 h 301"/>
                  <a:gd name="T4" fmla="*/ 215 w 278"/>
                  <a:gd name="T5" fmla="*/ 21 h 301"/>
                  <a:gd name="T6" fmla="*/ 257 w 278"/>
                  <a:gd name="T7" fmla="*/ 21 h 301"/>
                  <a:gd name="T8" fmla="*/ 256 w 278"/>
                  <a:gd name="T9" fmla="*/ 192 h 301"/>
                  <a:gd name="T10" fmla="*/ 256 w 278"/>
                  <a:gd name="T11" fmla="*/ 193 h 301"/>
                  <a:gd name="T12" fmla="*/ 256 w 278"/>
                  <a:gd name="T13" fmla="*/ 193 h 301"/>
                  <a:gd name="T14" fmla="*/ 264 w 278"/>
                  <a:gd name="T15" fmla="*/ 197 h 301"/>
                  <a:gd name="T16" fmla="*/ 264 w 278"/>
                  <a:gd name="T17" fmla="*/ 227 h 301"/>
                  <a:gd name="T18" fmla="*/ 278 w 278"/>
                  <a:gd name="T19" fmla="*/ 227 h 301"/>
                  <a:gd name="T20" fmla="*/ 278 w 278"/>
                  <a:gd name="T21" fmla="*/ 246 h 301"/>
                  <a:gd name="T22" fmla="*/ 267 w 278"/>
                  <a:gd name="T23" fmla="*/ 264 h 301"/>
                  <a:gd name="T24" fmla="*/ 267 w 278"/>
                  <a:gd name="T25" fmla="*/ 275 h 301"/>
                  <a:gd name="T26" fmla="*/ 260 w 278"/>
                  <a:gd name="T27" fmla="*/ 299 h 301"/>
                  <a:gd name="T28" fmla="*/ 256 w 278"/>
                  <a:gd name="T29" fmla="*/ 301 h 301"/>
                  <a:gd name="T30" fmla="*/ 244 w 278"/>
                  <a:gd name="T31" fmla="*/ 296 h 301"/>
                  <a:gd name="T32" fmla="*/ 236 w 278"/>
                  <a:gd name="T33" fmla="*/ 299 h 301"/>
                  <a:gd name="T34" fmla="*/ 231 w 278"/>
                  <a:gd name="T35" fmla="*/ 294 h 301"/>
                  <a:gd name="T36" fmla="*/ 222 w 278"/>
                  <a:gd name="T37" fmla="*/ 296 h 301"/>
                  <a:gd name="T38" fmla="*/ 214 w 278"/>
                  <a:gd name="T39" fmla="*/ 288 h 301"/>
                  <a:gd name="T40" fmla="*/ 210 w 278"/>
                  <a:gd name="T41" fmla="*/ 289 h 301"/>
                  <a:gd name="T42" fmla="*/ 205 w 278"/>
                  <a:gd name="T43" fmla="*/ 278 h 301"/>
                  <a:gd name="T44" fmla="*/ 183 w 278"/>
                  <a:gd name="T45" fmla="*/ 270 h 301"/>
                  <a:gd name="T46" fmla="*/ 176 w 278"/>
                  <a:gd name="T47" fmla="*/ 256 h 301"/>
                  <a:gd name="T48" fmla="*/ 168 w 278"/>
                  <a:gd name="T49" fmla="*/ 256 h 301"/>
                  <a:gd name="T50" fmla="*/ 171 w 278"/>
                  <a:gd name="T51" fmla="*/ 254 h 301"/>
                  <a:gd name="T52" fmla="*/ 170 w 278"/>
                  <a:gd name="T53" fmla="*/ 249 h 301"/>
                  <a:gd name="T54" fmla="*/ 171 w 278"/>
                  <a:gd name="T55" fmla="*/ 246 h 301"/>
                  <a:gd name="T56" fmla="*/ 168 w 278"/>
                  <a:gd name="T57" fmla="*/ 249 h 301"/>
                  <a:gd name="T58" fmla="*/ 167 w 278"/>
                  <a:gd name="T59" fmla="*/ 246 h 301"/>
                  <a:gd name="T60" fmla="*/ 171 w 278"/>
                  <a:gd name="T61" fmla="*/ 241 h 301"/>
                  <a:gd name="T62" fmla="*/ 167 w 278"/>
                  <a:gd name="T63" fmla="*/ 237 h 301"/>
                  <a:gd name="T64" fmla="*/ 168 w 278"/>
                  <a:gd name="T65" fmla="*/ 227 h 301"/>
                  <a:gd name="T66" fmla="*/ 165 w 278"/>
                  <a:gd name="T67" fmla="*/ 230 h 301"/>
                  <a:gd name="T68" fmla="*/ 162 w 278"/>
                  <a:gd name="T69" fmla="*/ 221 h 301"/>
                  <a:gd name="T70" fmla="*/ 154 w 278"/>
                  <a:gd name="T71" fmla="*/ 217 h 301"/>
                  <a:gd name="T72" fmla="*/ 146 w 278"/>
                  <a:gd name="T73" fmla="*/ 197 h 301"/>
                  <a:gd name="T74" fmla="*/ 129 w 278"/>
                  <a:gd name="T75" fmla="*/ 185 h 301"/>
                  <a:gd name="T76" fmla="*/ 128 w 278"/>
                  <a:gd name="T77" fmla="*/ 179 h 301"/>
                  <a:gd name="T78" fmla="*/ 112 w 278"/>
                  <a:gd name="T79" fmla="*/ 171 h 301"/>
                  <a:gd name="T80" fmla="*/ 89 w 278"/>
                  <a:gd name="T81" fmla="*/ 158 h 301"/>
                  <a:gd name="T82" fmla="*/ 89 w 278"/>
                  <a:gd name="T83" fmla="*/ 153 h 301"/>
                  <a:gd name="T84" fmla="*/ 84 w 278"/>
                  <a:gd name="T85" fmla="*/ 155 h 301"/>
                  <a:gd name="T86" fmla="*/ 81 w 278"/>
                  <a:gd name="T87" fmla="*/ 145 h 301"/>
                  <a:gd name="T88" fmla="*/ 81 w 278"/>
                  <a:gd name="T89" fmla="*/ 155 h 301"/>
                  <a:gd name="T90" fmla="*/ 71 w 278"/>
                  <a:gd name="T91" fmla="*/ 149 h 301"/>
                  <a:gd name="T92" fmla="*/ 66 w 278"/>
                  <a:gd name="T93" fmla="*/ 152 h 301"/>
                  <a:gd name="T94" fmla="*/ 66 w 278"/>
                  <a:gd name="T95" fmla="*/ 149 h 301"/>
                  <a:gd name="T96" fmla="*/ 58 w 278"/>
                  <a:gd name="T97" fmla="*/ 142 h 301"/>
                  <a:gd name="T98" fmla="*/ 27 w 278"/>
                  <a:gd name="T99" fmla="*/ 128 h 301"/>
                  <a:gd name="T100" fmla="*/ 16 w 278"/>
                  <a:gd name="T101" fmla="*/ 115 h 301"/>
                  <a:gd name="T102" fmla="*/ 2 w 278"/>
                  <a:gd name="T103" fmla="*/ 109 h 301"/>
                  <a:gd name="T104" fmla="*/ 3 w 278"/>
                  <a:gd name="T105" fmla="*/ 102 h 301"/>
                  <a:gd name="T106" fmla="*/ 2 w 278"/>
                  <a:gd name="T107" fmla="*/ 102 h 301"/>
                  <a:gd name="T108" fmla="*/ 0 w 278"/>
                  <a:gd name="T109" fmla="*/ 99 h 301"/>
                  <a:gd name="T110" fmla="*/ 5 w 278"/>
                  <a:gd name="T111" fmla="*/ 89 h 301"/>
                  <a:gd name="T112" fmla="*/ 16 w 278"/>
                  <a:gd name="T113" fmla="*/ 56 h 301"/>
                  <a:gd name="T114" fmla="*/ 27 w 278"/>
                  <a:gd name="T115" fmla="*/ 54 h 301"/>
                  <a:gd name="T116" fmla="*/ 31 w 278"/>
                  <a:gd name="T117" fmla="*/ 29 h 301"/>
                  <a:gd name="T118" fmla="*/ 47 w 278"/>
                  <a:gd name="T119" fmla="*/ 17 h 301"/>
                  <a:gd name="T120" fmla="*/ 63 w 278"/>
                  <a:gd name="T121" fmla="*/ 13 h 301"/>
                  <a:gd name="T122" fmla="*/ 71 w 278"/>
                  <a:gd name="T123" fmla="*/ 1 h 3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8"/>
                  <a:gd name="T187" fmla="*/ 0 h 301"/>
                  <a:gd name="T188" fmla="*/ 278 w 278"/>
                  <a:gd name="T189" fmla="*/ 301 h 3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8" h="301">
                    <a:moveTo>
                      <a:pt x="71" y="1"/>
                    </a:moveTo>
                    <a:lnTo>
                      <a:pt x="215" y="0"/>
                    </a:lnTo>
                    <a:lnTo>
                      <a:pt x="215" y="21"/>
                    </a:lnTo>
                    <a:lnTo>
                      <a:pt x="257" y="21"/>
                    </a:lnTo>
                    <a:lnTo>
                      <a:pt x="256" y="192"/>
                    </a:lnTo>
                    <a:lnTo>
                      <a:pt x="256" y="193"/>
                    </a:lnTo>
                    <a:lnTo>
                      <a:pt x="264" y="197"/>
                    </a:lnTo>
                    <a:lnTo>
                      <a:pt x="264" y="227"/>
                    </a:lnTo>
                    <a:lnTo>
                      <a:pt x="278" y="227"/>
                    </a:lnTo>
                    <a:lnTo>
                      <a:pt x="278" y="246"/>
                    </a:lnTo>
                    <a:lnTo>
                      <a:pt x="267" y="264"/>
                    </a:lnTo>
                    <a:lnTo>
                      <a:pt x="267" y="275"/>
                    </a:lnTo>
                    <a:lnTo>
                      <a:pt x="260" y="299"/>
                    </a:lnTo>
                    <a:lnTo>
                      <a:pt x="256" y="301"/>
                    </a:lnTo>
                    <a:lnTo>
                      <a:pt x="244" y="296"/>
                    </a:lnTo>
                    <a:lnTo>
                      <a:pt x="236" y="299"/>
                    </a:lnTo>
                    <a:lnTo>
                      <a:pt x="231" y="294"/>
                    </a:lnTo>
                    <a:lnTo>
                      <a:pt x="222" y="296"/>
                    </a:lnTo>
                    <a:lnTo>
                      <a:pt x="214" y="288"/>
                    </a:lnTo>
                    <a:lnTo>
                      <a:pt x="210" y="289"/>
                    </a:lnTo>
                    <a:lnTo>
                      <a:pt x="205" y="278"/>
                    </a:lnTo>
                    <a:lnTo>
                      <a:pt x="183" y="270"/>
                    </a:lnTo>
                    <a:lnTo>
                      <a:pt x="176" y="256"/>
                    </a:lnTo>
                    <a:lnTo>
                      <a:pt x="168" y="256"/>
                    </a:lnTo>
                    <a:lnTo>
                      <a:pt x="171" y="254"/>
                    </a:lnTo>
                    <a:lnTo>
                      <a:pt x="170" y="249"/>
                    </a:lnTo>
                    <a:lnTo>
                      <a:pt x="171" y="246"/>
                    </a:lnTo>
                    <a:lnTo>
                      <a:pt x="168" y="249"/>
                    </a:lnTo>
                    <a:lnTo>
                      <a:pt x="167" y="246"/>
                    </a:lnTo>
                    <a:lnTo>
                      <a:pt x="171" y="241"/>
                    </a:lnTo>
                    <a:lnTo>
                      <a:pt x="167" y="237"/>
                    </a:lnTo>
                    <a:lnTo>
                      <a:pt x="168" y="227"/>
                    </a:lnTo>
                    <a:lnTo>
                      <a:pt x="165" y="230"/>
                    </a:lnTo>
                    <a:lnTo>
                      <a:pt x="162" y="221"/>
                    </a:lnTo>
                    <a:lnTo>
                      <a:pt x="154" y="217"/>
                    </a:lnTo>
                    <a:lnTo>
                      <a:pt x="146" y="197"/>
                    </a:lnTo>
                    <a:lnTo>
                      <a:pt x="129" y="185"/>
                    </a:lnTo>
                    <a:lnTo>
                      <a:pt x="128" y="179"/>
                    </a:lnTo>
                    <a:lnTo>
                      <a:pt x="112" y="171"/>
                    </a:lnTo>
                    <a:lnTo>
                      <a:pt x="89" y="158"/>
                    </a:lnTo>
                    <a:lnTo>
                      <a:pt x="89" y="153"/>
                    </a:lnTo>
                    <a:lnTo>
                      <a:pt x="84" y="155"/>
                    </a:lnTo>
                    <a:lnTo>
                      <a:pt x="81" y="145"/>
                    </a:lnTo>
                    <a:lnTo>
                      <a:pt x="81" y="155"/>
                    </a:lnTo>
                    <a:lnTo>
                      <a:pt x="71" y="149"/>
                    </a:lnTo>
                    <a:lnTo>
                      <a:pt x="66" y="152"/>
                    </a:lnTo>
                    <a:lnTo>
                      <a:pt x="66" y="149"/>
                    </a:lnTo>
                    <a:lnTo>
                      <a:pt x="58" y="142"/>
                    </a:lnTo>
                    <a:lnTo>
                      <a:pt x="27" y="128"/>
                    </a:lnTo>
                    <a:lnTo>
                      <a:pt x="16" y="115"/>
                    </a:lnTo>
                    <a:lnTo>
                      <a:pt x="2" y="109"/>
                    </a:lnTo>
                    <a:lnTo>
                      <a:pt x="3" y="102"/>
                    </a:lnTo>
                    <a:lnTo>
                      <a:pt x="2" y="102"/>
                    </a:lnTo>
                    <a:lnTo>
                      <a:pt x="0" y="99"/>
                    </a:lnTo>
                    <a:lnTo>
                      <a:pt x="5" y="89"/>
                    </a:lnTo>
                    <a:lnTo>
                      <a:pt x="16" y="56"/>
                    </a:lnTo>
                    <a:lnTo>
                      <a:pt x="27" y="54"/>
                    </a:lnTo>
                    <a:lnTo>
                      <a:pt x="31" y="29"/>
                    </a:lnTo>
                    <a:lnTo>
                      <a:pt x="47" y="17"/>
                    </a:lnTo>
                    <a:lnTo>
                      <a:pt x="63" y="13"/>
                    </a:lnTo>
                    <a:lnTo>
                      <a:pt x="71" y="1"/>
                    </a:lnTo>
                    <a:close/>
                  </a:path>
                </a:pathLst>
              </a:custGeom>
              <a:solidFill>
                <a:srgbClr val="FEE0C2"/>
              </a:solidFill>
              <a:ln w="9525">
                <a:noFill/>
                <a:round/>
                <a:headEnd/>
                <a:tailEnd/>
              </a:ln>
            </p:spPr>
            <p:txBody>
              <a:bodyPr/>
              <a:lstStyle/>
              <a:p>
                <a:pPr algn="ctr" eaLnBrk="0" hangingPunct="0"/>
                <a:endParaRPr lang="en-US" dirty="0"/>
              </a:p>
            </p:txBody>
          </p:sp>
          <p:sp>
            <p:nvSpPr>
              <p:cNvPr id="5001" name="Freeform 187"/>
              <p:cNvSpPr>
                <a:spLocks/>
              </p:cNvSpPr>
              <p:nvPr/>
            </p:nvSpPr>
            <p:spPr bwMode="auto">
              <a:xfrm>
                <a:off x="3911" y="1165"/>
                <a:ext cx="278" cy="301"/>
              </a:xfrm>
              <a:custGeom>
                <a:avLst/>
                <a:gdLst>
                  <a:gd name="T0" fmla="*/ 71 w 278"/>
                  <a:gd name="T1" fmla="*/ 1 h 301"/>
                  <a:gd name="T2" fmla="*/ 215 w 278"/>
                  <a:gd name="T3" fmla="*/ 0 h 301"/>
                  <a:gd name="T4" fmla="*/ 215 w 278"/>
                  <a:gd name="T5" fmla="*/ 21 h 301"/>
                  <a:gd name="T6" fmla="*/ 257 w 278"/>
                  <a:gd name="T7" fmla="*/ 21 h 301"/>
                  <a:gd name="T8" fmla="*/ 256 w 278"/>
                  <a:gd name="T9" fmla="*/ 192 h 301"/>
                  <a:gd name="T10" fmla="*/ 256 w 278"/>
                  <a:gd name="T11" fmla="*/ 193 h 301"/>
                  <a:gd name="T12" fmla="*/ 256 w 278"/>
                  <a:gd name="T13" fmla="*/ 193 h 301"/>
                  <a:gd name="T14" fmla="*/ 264 w 278"/>
                  <a:gd name="T15" fmla="*/ 197 h 301"/>
                  <a:gd name="T16" fmla="*/ 264 w 278"/>
                  <a:gd name="T17" fmla="*/ 227 h 301"/>
                  <a:gd name="T18" fmla="*/ 278 w 278"/>
                  <a:gd name="T19" fmla="*/ 227 h 301"/>
                  <a:gd name="T20" fmla="*/ 278 w 278"/>
                  <a:gd name="T21" fmla="*/ 246 h 301"/>
                  <a:gd name="T22" fmla="*/ 267 w 278"/>
                  <a:gd name="T23" fmla="*/ 264 h 301"/>
                  <a:gd name="T24" fmla="*/ 267 w 278"/>
                  <a:gd name="T25" fmla="*/ 275 h 301"/>
                  <a:gd name="T26" fmla="*/ 260 w 278"/>
                  <a:gd name="T27" fmla="*/ 299 h 301"/>
                  <a:gd name="T28" fmla="*/ 256 w 278"/>
                  <a:gd name="T29" fmla="*/ 301 h 301"/>
                  <a:gd name="T30" fmla="*/ 244 w 278"/>
                  <a:gd name="T31" fmla="*/ 296 h 301"/>
                  <a:gd name="T32" fmla="*/ 236 w 278"/>
                  <a:gd name="T33" fmla="*/ 299 h 301"/>
                  <a:gd name="T34" fmla="*/ 231 w 278"/>
                  <a:gd name="T35" fmla="*/ 294 h 301"/>
                  <a:gd name="T36" fmla="*/ 222 w 278"/>
                  <a:gd name="T37" fmla="*/ 296 h 301"/>
                  <a:gd name="T38" fmla="*/ 214 w 278"/>
                  <a:gd name="T39" fmla="*/ 288 h 301"/>
                  <a:gd name="T40" fmla="*/ 210 w 278"/>
                  <a:gd name="T41" fmla="*/ 289 h 301"/>
                  <a:gd name="T42" fmla="*/ 205 w 278"/>
                  <a:gd name="T43" fmla="*/ 278 h 301"/>
                  <a:gd name="T44" fmla="*/ 183 w 278"/>
                  <a:gd name="T45" fmla="*/ 270 h 301"/>
                  <a:gd name="T46" fmla="*/ 176 w 278"/>
                  <a:gd name="T47" fmla="*/ 256 h 301"/>
                  <a:gd name="T48" fmla="*/ 168 w 278"/>
                  <a:gd name="T49" fmla="*/ 256 h 301"/>
                  <a:gd name="T50" fmla="*/ 171 w 278"/>
                  <a:gd name="T51" fmla="*/ 254 h 301"/>
                  <a:gd name="T52" fmla="*/ 170 w 278"/>
                  <a:gd name="T53" fmla="*/ 249 h 301"/>
                  <a:gd name="T54" fmla="*/ 171 w 278"/>
                  <a:gd name="T55" fmla="*/ 246 h 301"/>
                  <a:gd name="T56" fmla="*/ 168 w 278"/>
                  <a:gd name="T57" fmla="*/ 249 h 301"/>
                  <a:gd name="T58" fmla="*/ 167 w 278"/>
                  <a:gd name="T59" fmla="*/ 246 h 301"/>
                  <a:gd name="T60" fmla="*/ 171 w 278"/>
                  <a:gd name="T61" fmla="*/ 241 h 301"/>
                  <a:gd name="T62" fmla="*/ 167 w 278"/>
                  <a:gd name="T63" fmla="*/ 237 h 301"/>
                  <a:gd name="T64" fmla="*/ 168 w 278"/>
                  <a:gd name="T65" fmla="*/ 227 h 301"/>
                  <a:gd name="T66" fmla="*/ 165 w 278"/>
                  <a:gd name="T67" fmla="*/ 230 h 301"/>
                  <a:gd name="T68" fmla="*/ 162 w 278"/>
                  <a:gd name="T69" fmla="*/ 221 h 301"/>
                  <a:gd name="T70" fmla="*/ 154 w 278"/>
                  <a:gd name="T71" fmla="*/ 217 h 301"/>
                  <a:gd name="T72" fmla="*/ 146 w 278"/>
                  <a:gd name="T73" fmla="*/ 197 h 301"/>
                  <a:gd name="T74" fmla="*/ 129 w 278"/>
                  <a:gd name="T75" fmla="*/ 185 h 301"/>
                  <a:gd name="T76" fmla="*/ 128 w 278"/>
                  <a:gd name="T77" fmla="*/ 179 h 301"/>
                  <a:gd name="T78" fmla="*/ 112 w 278"/>
                  <a:gd name="T79" fmla="*/ 171 h 301"/>
                  <a:gd name="T80" fmla="*/ 89 w 278"/>
                  <a:gd name="T81" fmla="*/ 158 h 301"/>
                  <a:gd name="T82" fmla="*/ 89 w 278"/>
                  <a:gd name="T83" fmla="*/ 153 h 301"/>
                  <a:gd name="T84" fmla="*/ 84 w 278"/>
                  <a:gd name="T85" fmla="*/ 155 h 301"/>
                  <a:gd name="T86" fmla="*/ 81 w 278"/>
                  <a:gd name="T87" fmla="*/ 145 h 301"/>
                  <a:gd name="T88" fmla="*/ 81 w 278"/>
                  <a:gd name="T89" fmla="*/ 155 h 301"/>
                  <a:gd name="T90" fmla="*/ 71 w 278"/>
                  <a:gd name="T91" fmla="*/ 149 h 301"/>
                  <a:gd name="T92" fmla="*/ 66 w 278"/>
                  <a:gd name="T93" fmla="*/ 152 h 301"/>
                  <a:gd name="T94" fmla="*/ 66 w 278"/>
                  <a:gd name="T95" fmla="*/ 149 h 301"/>
                  <a:gd name="T96" fmla="*/ 58 w 278"/>
                  <a:gd name="T97" fmla="*/ 142 h 301"/>
                  <a:gd name="T98" fmla="*/ 27 w 278"/>
                  <a:gd name="T99" fmla="*/ 128 h 301"/>
                  <a:gd name="T100" fmla="*/ 16 w 278"/>
                  <a:gd name="T101" fmla="*/ 115 h 301"/>
                  <a:gd name="T102" fmla="*/ 2 w 278"/>
                  <a:gd name="T103" fmla="*/ 109 h 301"/>
                  <a:gd name="T104" fmla="*/ 3 w 278"/>
                  <a:gd name="T105" fmla="*/ 102 h 301"/>
                  <a:gd name="T106" fmla="*/ 2 w 278"/>
                  <a:gd name="T107" fmla="*/ 102 h 301"/>
                  <a:gd name="T108" fmla="*/ 0 w 278"/>
                  <a:gd name="T109" fmla="*/ 99 h 301"/>
                  <a:gd name="T110" fmla="*/ 5 w 278"/>
                  <a:gd name="T111" fmla="*/ 89 h 301"/>
                  <a:gd name="T112" fmla="*/ 16 w 278"/>
                  <a:gd name="T113" fmla="*/ 56 h 301"/>
                  <a:gd name="T114" fmla="*/ 27 w 278"/>
                  <a:gd name="T115" fmla="*/ 54 h 301"/>
                  <a:gd name="T116" fmla="*/ 31 w 278"/>
                  <a:gd name="T117" fmla="*/ 29 h 301"/>
                  <a:gd name="T118" fmla="*/ 47 w 278"/>
                  <a:gd name="T119" fmla="*/ 17 h 301"/>
                  <a:gd name="T120" fmla="*/ 63 w 278"/>
                  <a:gd name="T121" fmla="*/ 13 h 301"/>
                  <a:gd name="T122" fmla="*/ 71 w 278"/>
                  <a:gd name="T123" fmla="*/ 1 h 3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8"/>
                  <a:gd name="T187" fmla="*/ 0 h 301"/>
                  <a:gd name="T188" fmla="*/ 278 w 278"/>
                  <a:gd name="T189" fmla="*/ 301 h 3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8" h="301">
                    <a:moveTo>
                      <a:pt x="71" y="1"/>
                    </a:moveTo>
                    <a:lnTo>
                      <a:pt x="215" y="0"/>
                    </a:lnTo>
                    <a:lnTo>
                      <a:pt x="215" y="21"/>
                    </a:lnTo>
                    <a:lnTo>
                      <a:pt x="257" y="21"/>
                    </a:lnTo>
                    <a:lnTo>
                      <a:pt x="256" y="192"/>
                    </a:lnTo>
                    <a:lnTo>
                      <a:pt x="256" y="193"/>
                    </a:lnTo>
                    <a:lnTo>
                      <a:pt x="264" y="197"/>
                    </a:lnTo>
                    <a:lnTo>
                      <a:pt x="264" y="227"/>
                    </a:lnTo>
                    <a:lnTo>
                      <a:pt x="278" y="227"/>
                    </a:lnTo>
                    <a:lnTo>
                      <a:pt x="278" y="246"/>
                    </a:lnTo>
                    <a:lnTo>
                      <a:pt x="267" y="264"/>
                    </a:lnTo>
                    <a:lnTo>
                      <a:pt x="267" y="275"/>
                    </a:lnTo>
                    <a:lnTo>
                      <a:pt x="260" y="299"/>
                    </a:lnTo>
                    <a:lnTo>
                      <a:pt x="256" y="301"/>
                    </a:lnTo>
                    <a:lnTo>
                      <a:pt x="244" y="296"/>
                    </a:lnTo>
                    <a:lnTo>
                      <a:pt x="236" y="299"/>
                    </a:lnTo>
                    <a:lnTo>
                      <a:pt x="231" y="294"/>
                    </a:lnTo>
                    <a:lnTo>
                      <a:pt x="222" y="296"/>
                    </a:lnTo>
                    <a:lnTo>
                      <a:pt x="214" y="288"/>
                    </a:lnTo>
                    <a:lnTo>
                      <a:pt x="210" y="289"/>
                    </a:lnTo>
                    <a:lnTo>
                      <a:pt x="205" y="278"/>
                    </a:lnTo>
                    <a:lnTo>
                      <a:pt x="183" y="270"/>
                    </a:lnTo>
                    <a:lnTo>
                      <a:pt x="176" y="256"/>
                    </a:lnTo>
                    <a:lnTo>
                      <a:pt x="168" y="256"/>
                    </a:lnTo>
                    <a:lnTo>
                      <a:pt x="171" y="254"/>
                    </a:lnTo>
                    <a:lnTo>
                      <a:pt x="170" y="249"/>
                    </a:lnTo>
                    <a:lnTo>
                      <a:pt x="171" y="246"/>
                    </a:lnTo>
                    <a:lnTo>
                      <a:pt x="168" y="249"/>
                    </a:lnTo>
                    <a:lnTo>
                      <a:pt x="167" y="246"/>
                    </a:lnTo>
                    <a:lnTo>
                      <a:pt x="171" y="241"/>
                    </a:lnTo>
                    <a:lnTo>
                      <a:pt x="167" y="237"/>
                    </a:lnTo>
                    <a:lnTo>
                      <a:pt x="168" y="227"/>
                    </a:lnTo>
                    <a:lnTo>
                      <a:pt x="165" y="230"/>
                    </a:lnTo>
                    <a:lnTo>
                      <a:pt x="162" y="221"/>
                    </a:lnTo>
                    <a:lnTo>
                      <a:pt x="154" y="217"/>
                    </a:lnTo>
                    <a:lnTo>
                      <a:pt x="146" y="197"/>
                    </a:lnTo>
                    <a:lnTo>
                      <a:pt x="129" y="185"/>
                    </a:lnTo>
                    <a:lnTo>
                      <a:pt x="128" y="179"/>
                    </a:lnTo>
                    <a:lnTo>
                      <a:pt x="112" y="171"/>
                    </a:lnTo>
                    <a:lnTo>
                      <a:pt x="89" y="158"/>
                    </a:lnTo>
                    <a:lnTo>
                      <a:pt x="89" y="153"/>
                    </a:lnTo>
                    <a:lnTo>
                      <a:pt x="84" y="155"/>
                    </a:lnTo>
                    <a:lnTo>
                      <a:pt x="81" y="145"/>
                    </a:lnTo>
                    <a:lnTo>
                      <a:pt x="81" y="155"/>
                    </a:lnTo>
                    <a:lnTo>
                      <a:pt x="71" y="149"/>
                    </a:lnTo>
                    <a:lnTo>
                      <a:pt x="66" y="152"/>
                    </a:lnTo>
                    <a:lnTo>
                      <a:pt x="66" y="149"/>
                    </a:lnTo>
                    <a:lnTo>
                      <a:pt x="58" y="142"/>
                    </a:lnTo>
                    <a:lnTo>
                      <a:pt x="27" y="128"/>
                    </a:lnTo>
                    <a:lnTo>
                      <a:pt x="16" y="115"/>
                    </a:lnTo>
                    <a:lnTo>
                      <a:pt x="2" y="109"/>
                    </a:lnTo>
                    <a:lnTo>
                      <a:pt x="3" y="102"/>
                    </a:lnTo>
                    <a:lnTo>
                      <a:pt x="2" y="102"/>
                    </a:lnTo>
                    <a:lnTo>
                      <a:pt x="0" y="99"/>
                    </a:lnTo>
                    <a:lnTo>
                      <a:pt x="5" y="89"/>
                    </a:lnTo>
                    <a:lnTo>
                      <a:pt x="16" y="56"/>
                    </a:lnTo>
                    <a:lnTo>
                      <a:pt x="27" y="54"/>
                    </a:lnTo>
                    <a:lnTo>
                      <a:pt x="31" y="29"/>
                    </a:lnTo>
                    <a:lnTo>
                      <a:pt x="47" y="17"/>
                    </a:lnTo>
                    <a:lnTo>
                      <a:pt x="63" y="13"/>
                    </a:lnTo>
                    <a:lnTo>
                      <a:pt x="71" y="1"/>
                    </a:lnTo>
                  </a:path>
                </a:pathLst>
              </a:custGeom>
              <a:noFill/>
              <a:ln w="9525">
                <a:noFill/>
                <a:round/>
                <a:headEnd/>
                <a:tailEnd/>
              </a:ln>
            </p:spPr>
            <p:txBody>
              <a:bodyPr/>
              <a:lstStyle/>
              <a:p>
                <a:pPr algn="ctr" eaLnBrk="0" hangingPunct="0"/>
                <a:endParaRPr lang="en-US" dirty="0"/>
              </a:p>
            </p:txBody>
          </p:sp>
          <p:sp>
            <p:nvSpPr>
              <p:cNvPr id="5002" name="Freeform 188"/>
              <p:cNvSpPr>
                <a:spLocks noEditPoints="1"/>
              </p:cNvSpPr>
              <p:nvPr/>
            </p:nvSpPr>
            <p:spPr bwMode="auto">
              <a:xfrm>
                <a:off x="3604" y="1166"/>
                <a:ext cx="244" cy="157"/>
              </a:xfrm>
              <a:custGeom>
                <a:avLst/>
                <a:gdLst>
                  <a:gd name="T0" fmla="*/ 202 w 244"/>
                  <a:gd name="T1" fmla="*/ 0 h 157"/>
                  <a:gd name="T2" fmla="*/ 242 w 244"/>
                  <a:gd name="T3" fmla="*/ 13 h 157"/>
                  <a:gd name="T4" fmla="*/ 231 w 244"/>
                  <a:gd name="T5" fmla="*/ 44 h 157"/>
                  <a:gd name="T6" fmla="*/ 216 w 244"/>
                  <a:gd name="T7" fmla="*/ 72 h 157"/>
                  <a:gd name="T8" fmla="*/ 215 w 244"/>
                  <a:gd name="T9" fmla="*/ 69 h 157"/>
                  <a:gd name="T10" fmla="*/ 216 w 244"/>
                  <a:gd name="T11" fmla="*/ 100 h 157"/>
                  <a:gd name="T12" fmla="*/ 212 w 244"/>
                  <a:gd name="T13" fmla="*/ 103 h 157"/>
                  <a:gd name="T14" fmla="*/ 205 w 244"/>
                  <a:gd name="T15" fmla="*/ 103 h 157"/>
                  <a:gd name="T16" fmla="*/ 195 w 244"/>
                  <a:gd name="T17" fmla="*/ 93 h 157"/>
                  <a:gd name="T18" fmla="*/ 192 w 244"/>
                  <a:gd name="T19" fmla="*/ 108 h 157"/>
                  <a:gd name="T20" fmla="*/ 186 w 244"/>
                  <a:gd name="T21" fmla="*/ 101 h 157"/>
                  <a:gd name="T22" fmla="*/ 182 w 244"/>
                  <a:gd name="T23" fmla="*/ 112 h 157"/>
                  <a:gd name="T24" fmla="*/ 173 w 244"/>
                  <a:gd name="T25" fmla="*/ 108 h 157"/>
                  <a:gd name="T26" fmla="*/ 153 w 244"/>
                  <a:gd name="T27" fmla="*/ 109 h 157"/>
                  <a:gd name="T28" fmla="*/ 152 w 244"/>
                  <a:gd name="T29" fmla="*/ 128 h 157"/>
                  <a:gd name="T30" fmla="*/ 144 w 244"/>
                  <a:gd name="T31" fmla="*/ 141 h 157"/>
                  <a:gd name="T32" fmla="*/ 147 w 244"/>
                  <a:gd name="T33" fmla="*/ 138 h 157"/>
                  <a:gd name="T34" fmla="*/ 157 w 244"/>
                  <a:gd name="T35" fmla="*/ 151 h 157"/>
                  <a:gd name="T36" fmla="*/ 163 w 244"/>
                  <a:gd name="T37" fmla="*/ 152 h 157"/>
                  <a:gd name="T38" fmla="*/ 127 w 244"/>
                  <a:gd name="T39" fmla="*/ 149 h 157"/>
                  <a:gd name="T40" fmla="*/ 108 w 244"/>
                  <a:gd name="T41" fmla="*/ 135 h 157"/>
                  <a:gd name="T42" fmla="*/ 103 w 244"/>
                  <a:gd name="T43" fmla="*/ 148 h 157"/>
                  <a:gd name="T44" fmla="*/ 90 w 244"/>
                  <a:gd name="T45" fmla="*/ 151 h 157"/>
                  <a:gd name="T46" fmla="*/ 90 w 244"/>
                  <a:gd name="T47" fmla="*/ 144 h 157"/>
                  <a:gd name="T48" fmla="*/ 79 w 244"/>
                  <a:gd name="T49" fmla="*/ 140 h 157"/>
                  <a:gd name="T50" fmla="*/ 72 w 244"/>
                  <a:gd name="T51" fmla="*/ 132 h 157"/>
                  <a:gd name="T52" fmla="*/ 59 w 244"/>
                  <a:gd name="T53" fmla="*/ 128 h 157"/>
                  <a:gd name="T54" fmla="*/ 43 w 244"/>
                  <a:gd name="T55" fmla="*/ 111 h 157"/>
                  <a:gd name="T56" fmla="*/ 34 w 244"/>
                  <a:gd name="T57" fmla="*/ 87 h 157"/>
                  <a:gd name="T58" fmla="*/ 29 w 244"/>
                  <a:gd name="T59" fmla="*/ 61 h 157"/>
                  <a:gd name="T60" fmla="*/ 22 w 244"/>
                  <a:gd name="T61" fmla="*/ 39 h 157"/>
                  <a:gd name="T62" fmla="*/ 13 w 244"/>
                  <a:gd name="T63" fmla="*/ 23 h 157"/>
                  <a:gd name="T64" fmla="*/ 9 w 244"/>
                  <a:gd name="T65" fmla="*/ 0 h 157"/>
                  <a:gd name="T66" fmla="*/ 153 w 244"/>
                  <a:gd name="T67" fmla="*/ 135 h 157"/>
                  <a:gd name="T68" fmla="*/ 152 w 244"/>
                  <a:gd name="T69" fmla="*/ 128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157"/>
                  <a:gd name="T107" fmla="*/ 244 w 244"/>
                  <a:gd name="T108" fmla="*/ 157 h 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157">
                    <a:moveTo>
                      <a:pt x="9" y="0"/>
                    </a:moveTo>
                    <a:lnTo>
                      <a:pt x="202" y="0"/>
                    </a:lnTo>
                    <a:lnTo>
                      <a:pt x="205" y="13"/>
                    </a:lnTo>
                    <a:lnTo>
                      <a:pt x="242" y="13"/>
                    </a:lnTo>
                    <a:lnTo>
                      <a:pt x="244" y="31"/>
                    </a:lnTo>
                    <a:lnTo>
                      <a:pt x="231" y="44"/>
                    </a:lnTo>
                    <a:lnTo>
                      <a:pt x="224" y="66"/>
                    </a:lnTo>
                    <a:lnTo>
                      <a:pt x="216" y="72"/>
                    </a:lnTo>
                    <a:lnTo>
                      <a:pt x="210" y="66"/>
                    </a:lnTo>
                    <a:lnTo>
                      <a:pt x="215" y="69"/>
                    </a:lnTo>
                    <a:lnTo>
                      <a:pt x="220" y="84"/>
                    </a:lnTo>
                    <a:lnTo>
                      <a:pt x="216" y="100"/>
                    </a:lnTo>
                    <a:lnTo>
                      <a:pt x="208" y="96"/>
                    </a:lnTo>
                    <a:lnTo>
                      <a:pt x="212" y="103"/>
                    </a:lnTo>
                    <a:lnTo>
                      <a:pt x="208" y="100"/>
                    </a:lnTo>
                    <a:lnTo>
                      <a:pt x="205" y="103"/>
                    </a:lnTo>
                    <a:lnTo>
                      <a:pt x="202" y="93"/>
                    </a:lnTo>
                    <a:lnTo>
                      <a:pt x="195" y="93"/>
                    </a:lnTo>
                    <a:lnTo>
                      <a:pt x="189" y="98"/>
                    </a:lnTo>
                    <a:lnTo>
                      <a:pt x="192" y="108"/>
                    </a:lnTo>
                    <a:lnTo>
                      <a:pt x="189" y="114"/>
                    </a:lnTo>
                    <a:lnTo>
                      <a:pt x="186" y="101"/>
                    </a:lnTo>
                    <a:lnTo>
                      <a:pt x="187" y="111"/>
                    </a:lnTo>
                    <a:lnTo>
                      <a:pt x="182" y="112"/>
                    </a:lnTo>
                    <a:lnTo>
                      <a:pt x="184" y="116"/>
                    </a:lnTo>
                    <a:lnTo>
                      <a:pt x="173" y="108"/>
                    </a:lnTo>
                    <a:lnTo>
                      <a:pt x="160" y="114"/>
                    </a:lnTo>
                    <a:lnTo>
                      <a:pt x="153" y="109"/>
                    </a:lnTo>
                    <a:lnTo>
                      <a:pt x="157" y="114"/>
                    </a:lnTo>
                    <a:lnTo>
                      <a:pt x="152" y="128"/>
                    </a:lnTo>
                    <a:lnTo>
                      <a:pt x="145" y="124"/>
                    </a:lnTo>
                    <a:lnTo>
                      <a:pt x="144" y="141"/>
                    </a:lnTo>
                    <a:lnTo>
                      <a:pt x="147" y="144"/>
                    </a:lnTo>
                    <a:lnTo>
                      <a:pt x="147" y="138"/>
                    </a:lnTo>
                    <a:lnTo>
                      <a:pt x="152" y="138"/>
                    </a:lnTo>
                    <a:lnTo>
                      <a:pt x="157" y="151"/>
                    </a:lnTo>
                    <a:lnTo>
                      <a:pt x="160" y="151"/>
                    </a:lnTo>
                    <a:lnTo>
                      <a:pt x="163" y="152"/>
                    </a:lnTo>
                    <a:lnTo>
                      <a:pt x="160" y="157"/>
                    </a:lnTo>
                    <a:lnTo>
                      <a:pt x="127" y="149"/>
                    </a:lnTo>
                    <a:lnTo>
                      <a:pt x="114" y="133"/>
                    </a:lnTo>
                    <a:lnTo>
                      <a:pt x="108" y="135"/>
                    </a:lnTo>
                    <a:lnTo>
                      <a:pt x="110" y="140"/>
                    </a:lnTo>
                    <a:lnTo>
                      <a:pt x="103" y="148"/>
                    </a:lnTo>
                    <a:lnTo>
                      <a:pt x="90" y="148"/>
                    </a:lnTo>
                    <a:lnTo>
                      <a:pt x="90" y="151"/>
                    </a:lnTo>
                    <a:lnTo>
                      <a:pt x="87" y="151"/>
                    </a:lnTo>
                    <a:lnTo>
                      <a:pt x="90" y="144"/>
                    </a:lnTo>
                    <a:lnTo>
                      <a:pt x="87" y="140"/>
                    </a:lnTo>
                    <a:lnTo>
                      <a:pt x="79" y="140"/>
                    </a:lnTo>
                    <a:lnTo>
                      <a:pt x="79" y="136"/>
                    </a:lnTo>
                    <a:lnTo>
                      <a:pt x="72" y="132"/>
                    </a:lnTo>
                    <a:lnTo>
                      <a:pt x="68" y="135"/>
                    </a:lnTo>
                    <a:lnTo>
                      <a:pt x="59" y="128"/>
                    </a:lnTo>
                    <a:lnTo>
                      <a:pt x="48" y="111"/>
                    </a:lnTo>
                    <a:lnTo>
                      <a:pt x="43" y="111"/>
                    </a:lnTo>
                    <a:lnTo>
                      <a:pt x="34" y="96"/>
                    </a:lnTo>
                    <a:lnTo>
                      <a:pt x="34" y="87"/>
                    </a:lnTo>
                    <a:lnTo>
                      <a:pt x="27" y="84"/>
                    </a:lnTo>
                    <a:lnTo>
                      <a:pt x="29" y="61"/>
                    </a:lnTo>
                    <a:lnTo>
                      <a:pt x="24" y="53"/>
                    </a:lnTo>
                    <a:lnTo>
                      <a:pt x="22" y="39"/>
                    </a:lnTo>
                    <a:lnTo>
                      <a:pt x="16" y="36"/>
                    </a:lnTo>
                    <a:lnTo>
                      <a:pt x="13" y="23"/>
                    </a:lnTo>
                    <a:lnTo>
                      <a:pt x="0" y="18"/>
                    </a:lnTo>
                    <a:lnTo>
                      <a:pt x="9" y="0"/>
                    </a:lnTo>
                    <a:close/>
                    <a:moveTo>
                      <a:pt x="152" y="128"/>
                    </a:moveTo>
                    <a:lnTo>
                      <a:pt x="153" y="135"/>
                    </a:lnTo>
                    <a:lnTo>
                      <a:pt x="148" y="135"/>
                    </a:lnTo>
                    <a:lnTo>
                      <a:pt x="152" y="128"/>
                    </a:lnTo>
                    <a:close/>
                  </a:path>
                </a:pathLst>
              </a:custGeom>
              <a:solidFill>
                <a:srgbClr val="FEE0C2"/>
              </a:solidFill>
              <a:ln w="9525">
                <a:noFill/>
                <a:round/>
                <a:headEnd/>
                <a:tailEnd/>
              </a:ln>
            </p:spPr>
            <p:txBody>
              <a:bodyPr/>
              <a:lstStyle/>
              <a:p>
                <a:pPr algn="ctr" eaLnBrk="0" hangingPunct="0"/>
                <a:endParaRPr lang="en-US" dirty="0"/>
              </a:p>
            </p:txBody>
          </p:sp>
          <p:sp>
            <p:nvSpPr>
              <p:cNvPr id="5003" name="Freeform 189"/>
              <p:cNvSpPr>
                <a:spLocks noEditPoints="1"/>
              </p:cNvSpPr>
              <p:nvPr/>
            </p:nvSpPr>
            <p:spPr bwMode="auto">
              <a:xfrm>
                <a:off x="3604" y="1166"/>
                <a:ext cx="244" cy="157"/>
              </a:xfrm>
              <a:custGeom>
                <a:avLst/>
                <a:gdLst>
                  <a:gd name="T0" fmla="*/ 202 w 244"/>
                  <a:gd name="T1" fmla="*/ 0 h 157"/>
                  <a:gd name="T2" fmla="*/ 242 w 244"/>
                  <a:gd name="T3" fmla="*/ 13 h 157"/>
                  <a:gd name="T4" fmla="*/ 231 w 244"/>
                  <a:gd name="T5" fmla="*/ 44 h 157"/>
                  <a:gd name="T6" fmla="*/ 216 w 244"/>
                  <a:gd name="T7" fmla="*/ 72 h 157"/>
                  <a:gd name="T8" fmla="*/ 215 w 244"/>
                  <a:gd name="T9" fmla="*/ 69 h 157"/>
                  <a:gd name="T10" fmla="*/ 216 w 244"/>
                  <a:gd name="T11" fmla="*/ 100 h 157"/>
                  <a:gd name="T12" fmla="*/ 212 w 244"/>
                  <a:gd name="T13" fmla="*/ 103 h 157"/>
                  <a:gd name="T14" fmla="*/ 205 w 244"/>
                  <a:gd name="T15" fmla="*/ 103 h 157"/>
                  <a:gd name="T16" fmla="*/ 195 w 244"/>
                  <a:gd name="T17" fmla="*/ 93 h 157"/>
                  <a:gd name="T18" fmla="*/ 192 w 244"/>
                  <a:gd name="T19" fmla="*/ 108 h 157"/>
                  <a:gd name="T20" fmla="*/ 186 w 244"/>
                  <a:gd name="T21" fmla="*/ 101 h 157"/>
                  <a:gd name="T22" fmla="*/ 182 w 244"/>
                  <a:gd name="T23" fmla="*/ 112 h 157"/>
                  <a:gd name="T24" fmla="*/ 173 w 244"/>
                  <a:gd name="T25" fmla="*/ 108 h 157"/>
                  <a:gd name="T26" fmla="*/ 153 w 244"/>
                  <a:gd name="T27" fmla="*/ 109 h 157"/>
                  <a:gd name="T28" fmla="*/ 152 w 244"/>
                  <a:gd name="T29" fmla="*/ 128 h 157"/>
                  <a:gd name="T30" fmla="*/ 144 w 244"/>
                  <a:gd name="T31" fmla="*/ 141 h 157"/>
                  <a:gd name="T32" fmla="*/ 147 w 244"/>
                  <a:gd name="T33" fmla="*/ 138 h 157"/>
                  <a:gd name="T34" fmla="*/ 157 w 244"/>
                  <a:gd name="T35" fmla="*/ 151 h 157"/>
                  <a:gd name="T36" fmla="*/ 163 w 244"/>
                  <a:gd name="T37" fmla="*/ 152 h 157"/>
                  <a:gd name="T38" fmla="*/ 127 w 244"/>
                  <a:gd name="T39" fmla="*/ 149 h 157"/>
                  <a:gd name="T40" fmla="*/ 108 w 244"/>
                  <a:gd name="T41" fmla="*/ 135 h 157"/>
                  <a:gd name="T42" fmla="*/ 103 w 244"/>
                  <a:gd name="T43" fmla="*/ 148 h 157"/>
                  <a:gd name="T44" fmla="*/ 90 w 244"/>
                  <a:gd name="T45" fmla="*/ 151 h 157"/>
                  <a:gd name="T46" fmla="*/ 90 w 244"/>
                  <a:gd name="T47" fmla="*/ 144 h 157"/>
                  <a:gd name="T48" fmla="*/ 79 w 244"/>
                  <a:gd name="T49" fmla="*/ 140 h 157"/>
                  <a:gd name="T50" fmla="*/ 72 w 244"/>
                  <a:gd name="T51" fmla="*/ 132 h 157"/>
                  <a:gd name="T52" fmla="*/ 59 w 244"/>
                  <a:gd name="T53" fmla="*/ 128 h 157"/>
                  <a:gd name="T54" fmla="*/ 43 w 244"/>
                  <a:gd name="T55" fmla="*/ 111 h 157"/>
                  <a:gd name="T56" fmla="*/ 34 w 244"/>
                  <a:gd name="T57" fmla="*/ 87 h 157"/>
                  <a:gd name="T58" fmla="*/ 29 w 244"/>
                  <a:gd name="T59" fmla="*/ 61 h 157"/>
                  <a:gd name="T60" fmla="*/ 22 w 244"/>
                  <a:gd name="T61" fmla="*/ 39 h 157"/>
                  <a:gd name="T62" fmla="*/ 13 w 244"/>
                  <a:gd name="T63" fmla="*/ 23 h 157"/>
                  <a:gd name="T64" fmla="*/ 9 w 244"/>
                  <a:gd name="T65" fmla="*/ 0 h 157"/>
                  <a:gd name="T66" fmla="*/ 153 w 244"/>
                  <a:gd name="T67" fmla="*/ 135 h 157"/>
                  <a:gd name="T68" fmla="*/ 152 w 244"/>
                  <a:gd name="T69" fmla="*/ 128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157"/>
                  <a:gd name="T107" fmla="*/ 244 w 244"/>
                  <a:gd name="T108" fmla="*/ 157 h 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157">
                    <a:moveTo>
                      <a:pt x="9" y="0"/>
                    </a:moveTo>
                    <a:lnTo>
                      <a:pt x="202" y="0"/>
                    </a:lnTo>
                    <a:lnTo>
                      <a:pt x="205" y="13"/>
                    </a:lnTo>
                    <a:lnTo>
                      <a:pt x="242" y="13"/>
                    </a:lnTo>
                    <a:lnTo>
                      <a:pt x="244" y="31"/>
                    </a:lnTo>
                    <a:lnTo>
                      <a:pt x="231" y="44"/>
                    </a:lnTo>
                    <a:lnTo>
                      <a:pt x="224" y="66"/>
                    </a:lnTo>
                    <a:lnTo>
                      <a:pt x="216" y="72"/>
                    </a:lnTo>
                    <a:lnTo>
                      <a:pt x="210" y="66"/>
                    </a:lnTo>
                    <a:lnTo>
                      <a:pt x="215" y="69"/>
                    </a:lnTo>
                    <a:lnTo>
                      <a:pt x="220" y="84"/>
                    </a:lnTo>
                    <a:lnTo>
                      <a:pt x="216" y="100"/>
                    </a:lnTo>
                    <a:lnTo>
                      <a:pt x="208" y="96"/>
                    </a:lnTo>
                    <a:lnTo>
                      <a:pt x="212" y="103"/>
                    </a:lnTo>
                    <a:lnTo>
                      <a:pt x="208" y="100"/>
                    </a:lnTo>
                    <a:lnTo>
                      <a:pt x="205" y="103"/>
                    </a:lnTo>
                    <a:lnTo>
                      <a:pt x="202" y="93"/>
                    </a:lnTo>
                    <a:lnTo>
                      <a:pt x="195" y="93"/>
                    </a:lnTo>
                    <a:lnTo>
                      <a:pt x="189" y="98"/>
                    </a:lnTo>
                    <a:lnTo>
                      <a:pt x="192" y="108"/>
                    </a:lnTo>
                    <a:lnTo>
                      <a:pt x="189" y="114"/>
                    </a:lnTo>
                    <a:lnTo>
                      <a:pt x="186" y="101"/>
                    </a:lnTo>
                    <a:lnTo>
                      <a:pt x="187" y="111"/>
                    </a:lnTo>
                    <a:lnTo>
                      <a:pt x="182" y="112"/>
                    </a:lnTo>
                    <a:lnTo>
                      <a:pt x="184" y="116"/>
                    </a:lnTo>
                    <a:lnTo>
                      <a:pt x="173" y="108"/>
                    </a:lnTo>
                    <a:lnTo>
                      <a:pt x="160" y="114"/>
                    </a:lnTo>
                    <a:lnTo>
                      <a:pt x="153" y="109"/>
                    </a:lnTo>
                    <a:lnTo>
                      <a:pt x="157" y="114"/>
                    </a:lnTo>
                    <a:lnTo>
                      <a:pt x="152" y="128"/>
                    </a:lnTo>
                    <a:lnTo>
                      <a:pt x="145" y="124"/>
                    </a:lnTo>
                    <a:lnTo>
                      <a:pt x="144" y="141"/>
                    </a:lnTo>
                    <a:lnTo>
                      <a:pt x="147" y="144"/>
                    </a:lnTo>
                    <a:lnTo>
                      <a:pt x="147" y="138"/>
                    </a:lnTo>
                    <a:lnTo>
                      <a:pt x="152" y="138"/>
                    </a:lnTo>
                    <a:lnTo>
                      <a:pt x="157" y="151"/>
                    </a:lnTo>
                    <a:lnTo>
                      <a:pt x="160" y="151"/>
                    </a:lnTo>
                    <a:lnTo>
                      <a:pt x="163" y="152"/>
                    </a:lnTo>
                    <a:lnTo>
                      <a:pt x="160" y="157"/>
                    </a:lnTo>
                    <a:lnTo>
                      <a:pt x="127" y="149"/>
                    </a:lnTo>
                    <a:lnTo>
                      <a:pt x="114" y="133"/>
                    </a:lnTo>
                    <a:lnTo>
                      <a:pt x="108" y="135"/>
                    </a:lnTo>
                    <a:lnTo>
                      <a:pt x="110" y="140"/>
                    </a:lnTo>
                    <a:lnTo>
                      <a:pt x="103" y="148"/>
                    </a:lnTo>
                    <a:lnTo>
                      <a:pt x="90" y="148"/>
                    </a:lnTo>
                    <a:lnTo>
                      <a:pt x="90" y="151"/>
                    </a:lnTo>
                    <a:lnTo>
                      <a:pt x="87" y="151"/>
                    </a:lnTo>
                    <a:lnTo>
                      <a:pt x="90" y="144"/>
                    </a:lnTo>
                    <a:lnTo>
                      <a:pt x="87" y="140"/>
                    </a:lnTo>
                    <a:lnTo>
                      <a:pt x="79" y="140"/>
                    </a:lnTo>
                    <a:lnTo>
                      <a:pt x="79" y="136"/>
                    </a:lnTo>
                    <a:lnTo>
                      <a:pt x="72" y="132"/>
                    </a:lnTo>
                    <a:lnTo>
                      <a:pt x="68" y="135"/>
                    </a:lnTo>
                    <a:lnTo>
                      <a:pt x="59" y="128"/>
                    </a:lnTo>
                    <a:lnTo>
                      <a:pt x="48" y="111"/>
                    </a:lnTo>
                    <a:lnTo>
                      <a:pt x="43" y="111"/>
                    </a:lnTo>
                    <a:lnTo>
                      <a:pt x="34" y="96"/>
                    </a:lnTo>
                    <a:lnTo>
                      <a:pt x="34" y="87"/>
                    </a:lnTo>
                    <a:lnTo>
                      <a:pt x="27" y="84"/>
                    </a:lnTo>
                    <a:lnTo>
                      <a:pt x="29" y="61"/>
                    </a:lnTo>
                    <a:lnTo>
                      <a:pt x="24" y="53"/>
                    </a:lnTo>
                    <a:lnTo>
                      <a:pt x="22" y="39"/>
                    </a:lnTo>
                    <a:lnTo>
                      <a:pt x="16" y="36"/>
                    </a:lnTo>
                    <a:lnTo>
                      <a:pt x="13" y="23"/>
                    </a:lnTo>
                    <a:lnTo>
                      <a:pt x="0" y="18"/>
                    </a:lnTo>
                    <a:lnTo>
                      <a:pt x="9" y="0"/>
                    </a:lnTo>
                    <a:moveTo>
                      <a:pt x="152" y="128"/>
                    </a:moveTo>
                    <a:lnTo>
                      <a:pt x="153" y="135"/>
                    </a:lnTo>
                    <a:lnTo>
                      <a:pt x="148" y="135"/>
                    </a:lnTo>
                    <a:lnTo>
                      <a:pt x="152" y="128"/>
                    </a:lnTo>
                  </a:path>
                </a:pathLst>
              </a:custGeom>
              <a:noFill/>
              <a:ln w="9525">
                <a:noFill/>
                <a:round/>
                <a:headEnd/>
                <a:tailEnd/>
              </a:ln>
            </p:spPr>
            <p:txBody>
              <a:bodyPr/>
              <a:lstStyle/>
              <a:p>
                <a:pPr algn="ctr" eaLnBrk="0" hangingPunct="0"/>
                <a:endParaRPr lang="en-US" dirty="0"/>
              </a:p>
            </p:txBody>
          </p:sp>
          <p:sp>
            <p:nvSpPr>
              <p:cNvPr id="5004" name="Freeform 190"/>
              <p:cNvSpPr>
                <a:spLocks/>
              </p:cNvSpPr>
              <p:nvPr/>
            </p:nvSpPr>
            <p:spPr bwMode="auto">
              <a:xfrm>
                <a:off x="4966" y="1179"/>
                <a:ext cx="61" cy="159"/>
              </a:xfrm>
              <a:custGeom>
                <a:avLst/>
                <a:gdLst>
                  <a:gd name="T0" fmla="*/ 0 w 61"/>
                  <a:gd name="T1" fmla="*/ 0 h 159"/>
                  <a:gd name="T2" fmla="*/ 21 w 61"/>
                  <a:gd name="T3" fmla="*/ 0 h 159"/>
                  <a:gd name="T4" fmla="*/ 61 w 61"/>
                  <a:gd name="T5" fmla="*/ 159 h 159"/>
                  <a:gd name="T6" fmla="*/ 58 w 61"/>
                  <a:gd name="T7" fmla="*/ 159 h 159"/>
                  <a:gd name="T8" fmla="*/ 52 w 61"/>
                  <a:gd name="T9" fmla="*/ 139 h 159"/>
                  <a:gd name="T10" fmla="*/ 45 w 61"/>
                  <a:gd name="T11" fmla="*/ 131 h 159"/>
                  <a:gd name="T12" fmla="*/ 47 w 61"/>
                  <a:gd name="T13" fmla="*/ 122 h 159"/>
                  <a:gd name="T14" fmla="*/ 45 w 61"/>
                  <a:gd name="T15" fmla="*/ 107 h 159"/>
                  <a:gd name="T16" fmla="*/ 45 w 61"/>
                  <a:gd name="T17" fmla="*/ 125 h 159"/>
                  <a:gd name="T18" fmla="*/ 37 w 61"/>
                  <a:gd name="T19" fmla="*/ 114 h 159"/>
                  <a:gd name="T20" fmla="*/ 34 w 61"/>
                  <a:gd name="T21" fmla="*/ 103 h 159"/>
                  <a:gd name="T22" fmla="*/ 29 w 61"/>
                  <a:gd name="T23" fmla="*/ 103 h 159"/>
                  <a:gd name="T24" fmla="*/ 34 w 61"/>
                  <a:gd name="T25" fmla="*/ 90 h 159"/>
                  <a:gd name="T26" fmla="*/ 27 w 61"/>
                  <a:gd name="T27" fmla="*/ 87 h 159"/>
                  <a:gd name="T28" fmla="*/ 31 w 61"/>
                  <a:gd name="T29" fmla="*/ 82 h 159"/>
                  <a:gd name="T30" fmla="*/ 27 w 61"/>
                  <a:gd name="T31" fmla="*/ 64 h 159"/>
                  <a:gd name="T32" fmla="*/ 24 w 61"/>
                  <a:gd name="T33" fmla="*/ 64 h 159"/>
                  <a:gd name="T34" fmla="*/ 14 w 61"/>
                  <a:gd name="T35" fmla="*/ 47 h 159"/>
                  <a:gd name="T36" fmla="*/ 0 w 61"/>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9"/>
                  <a:gd name="T59" fmla="*/ 61 w 61"/>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9">
                    <a:moveTo>
                      <a:pt x="0" y="0"/>
                    </a:moveTo>
                    <a:lnTo>
                      <a:pt x="21" y="0"/>
                    </a:lnTo>
                    <a:lnTo>
                      <a:pt x="61" y="159"/>
                    </a:lnTo>
                    <a:lnTo>
                      <a:pt x="58" y="159"/>
                    </a:lnTo>
                    <a:lnTo>
                      <a:pt x="52" y="139"/>
                    </a:lnTo>
                    <a:lnTo>
                      <a:pt x="45" y="131"/>
                    </a:lnTo>
                    <a:lnTo>
                      <a:pt x="47" y="122"/>
                    </a:lnTo>
                    <a:lnTo>
                      <a:pt x="45" y="107"/>
                    </a:lnTo>
                    <a:lnTo>
                      <a:pt x="45" y="125"/>
                    </a:lnTo>
                    <a:lnTo>
                      <a:pt x="37" y="114"/>
                    </a:lnTo>
                    <a:lnTo>
                      <a:pt x="34" y="103"/>
                    </a:lnTo>
                    <a:lnTo>
                      <a:pt x="29" y="103"/>
                    </a:lnTo>
                    <a:lnTo>
                      <a:pt x="34" y="90"/>
                    </a:lnTo>
                    <a:lnTo>
                      <a:pt x="27" y="87"/>
                    </a:lnTo>
                    <a:lnTo>
                      <a:pt x="31" y="82"/>
                    </a:lnTo>
                    <a:lnTo>
                      <a:pt x="27" y="64"/>
                    </a:lnTo>
                    <a:lnTo>
                      <a:pt x="24" y="64"/>
                    </a:lnTo>
                    <a:lnTo>
                      <a:pt x="14" y="47"/>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5005" name="Freeform 191"/>
              <p:cNvSpPr>
                <a:spLocks/>
              </p:cNvSpPr>
              <p:nvPr/>
            </p:nvSpPr>
            <p:spPr bwMode="auto">
              <a:xfrm>
                <a:off x="4966" y="1179"/>
                <a:ext cx="61" cy="159"/>
              </a:xfrm>
              <a:custGeom>
                <a:avLst/>
                <a:gdLst>
                  <a:gd name="T0" fmla="*/ 0 w 61"/>
                  <a:gd name="T1" fmla="*/ 0 h 159"/>
                  <a:gd name="T2" fmla="*/ 21 w 61"/>
                  <a:gd name="T3" fmla="*/ 0 h 159"/>
                  <a:gd name="T4" fmla="*/ 61 w 61"/>
                  <a:gd name="T5" fmla="*/ 159 h 159"/>
                  <a:gd name="T6" fmla="*/ 58 w 61"/>
                  <a:gd name="T7" fmla="*/ 159 h 159"/>
                  <a:gd name="T8" fmla="*/ 52 w 61"/>
                  <a:gd name="T9" fmla="*/ 139 h 159"/>
                  <a:gd name="T10" fmla="*/ 45 w 61"/>
                  <a:gd name="T11" fmla="*/ 131 h 159"/>
                  <a:gd name="T12" fmla="*/ 47 w 61"/>
                  <a:gd name="T13" fmla="*/ 122 h 159"/>
                  <a:gd name="T14" fmla="*/ 45 w 61"/>
                  <a:gd name="T15" fmla="*/ 107 h 159"/>
                  <a:gd name="T16" fmla="*/ 45 w 61"/>
                  <a:gd name="T17" fmla="*/ 125 h 159"/>
                  <a:gd name="T18" fmla="*/ 37 w 61"/>
                  <a:gd name="T19" fmla="*/ 114 h 159"/>
                  <a:gd name="T20" fmla="*/ 34 w 61"/>
                  <a:gd name="T21" fmla="*/ 103 h 159"/>
                  <a:gd name="T22" fmla="*/ 29 w 61"/>
                  <a:gd name="T23" fmla="*/ 103 h 159"/>
                  <a:gd name="T24" fmla="*/ 34 w 61"/>
                  <a:gd name="T25" fmla="*/ 90 h 159"/>
                  <a:gd name="T26" fmla="*/ 27 w 61"/>
                  <a:gd name="T27" fmla="*/ 87 h 159"/>
                  <a:gd name="T28" fmla="*/ 31 w 61"/>
                  <a:gd name="T29" fmla="*/ 82 h 159"/>
                  <a:gd name="T30" fmla="*/ 27 w 61"/>
                  <a:gd name="T31" fmla="*/ 64 h 159"/>
                  <a:gd name="T32" fmla="*/ 24 w 61"/>
                  <a:gd name="T33" fmla="*/ 64 h 159"/>
                  <a:gd name="T34" fmla="*/ 14 w 61"/>
                  <a:gd name="T35" fmla="*/ 47 h 159"/>
                  <a:gd name="T36" fmla="*/ 0 w 61"/>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159"/>
                  <a:gd name="T59" fmla="*/ 61 w 61"/>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159">
                    <a:moveTo>
                      <a:pt x="0" y="0"/>
                    </a:moveTo>
                    <a:lnTo>
                      <a:pt x="21" y="0"/>
                    </a:lnTo>
                    <a:lnTo>
                      <a:pt x="61" y="159"/>
                    </a:lnTo>
                    <a:lnTo>
                      <a:pt x="58" y="159"/>
                    </a:lnTo>
                    <a:lnTo>
                      <a:pt x="52" y="139"/>
                    </a:lnTo>
                    <a:lnTo>
                      <a:pt x="45" y="131"/>
                    </a:lnTo>
                    <a:lnTo>
                      <a:pt x="47" y="122"/>
                    </a:lnTo>
                    <a:lnTo>
                      <a:pt x="45" y="107"/>
                    </a:lnTo>
                    <a:lnTo>
                      <a:pt x="45" y="125"/>
                    </a:lnTo>
                    <a:lnTo>
                      <a:pt x="37" y="114"/>
                    </a:lnTo>
                    <a:lnTo>
                      <a:pt x="34" y="103"/>
                    </a:lnTo>
                    <a:lnTo>
                      <a:pt x="29" y="103"/>
                    </a:lnTo>
                    <a:lnTo>
                      <a:pt x="34" y="90"/>
                    </a:lnTo>
                    <a:lnTo>
                      <a:pt x="27" y="87"/>
                    </a:lnTo>
                    <a:lnTo>
                      <a:pt x="31" y="82"/>
                    </a:lnTo>
                    <a:lnTo>
                      <a:pt x="27" y="64"/>
                    </a:lnTo>
                    <a:lnTo>
                      <a:pt x="24" y="64"/>
                    </a:lnTo>
                    <a:lnTo>
                      <a:pt x="14" y="47"/>
                    </a:lnTo>
                    <a:lnTo>
                      <a:pt x="0" y="0"/>
                    </a:lnTo>
                  </a:path>
                </a:pathLst>
              </a:custGeom>
              <a:noFill/>
              <a:ln w="9525">
                <a:noFill/>
                <a:round/>
                <a:headEnd/>
                <a:tailEnd/>
              </a:ln>
            </p:spPr>
            <p:txBody>
              <a:bodyPr/>
              <a:lstStyle/>
              <a:p>
                <a:pPr algn="ctr" eaLnBrk="0" hangingPunct="0"/>
                <a:endParaRPr lang="en-US" dirty="0"/>
              </a:p>
            </p:txBody>
          </p:sp>
          <p:sp>
            <p:nvSpPr>
              <p:cNvPr id="5006" name="Freeform 192"/>
              <p:cNvSpPr>
                <a:spLocks/>
              </p:cNvSpPr>
              <p:nvPr/>
            </p:nvSpPr>
            <p:spPr bwMode="auto">
              <a:xfrm>
                <a:off x="4963" y="1179"/>
                <a:ext cx="3" cy="7"/>
              </a:xfrm>
              <a:custGeom>
                <a:avLst/>
                <a:gdLst>
                  <a:gd name="T0" fmla="*/ 3 w 3"/>
                  <a:gd name="T1" fmla="*/ 0 h 7"/>
                  <a:gd name="T2" fmla="*/ 0 w 3"/>
                  <a:gd name="T3" fmla="*/ 7 h 7"/>
                  <a:gd name="T4" fmla="*/ 0 w 3"/>
                  <a:gd name="T5" fmla="*/ 0 h 7"/>
                  <a:gd name="T6" fmla="*/ 3 w 3"/>
                  <a:gd name="T7" fmla="*/ 0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3" y="0"/>
                    </a:moveTo>
                    <a:lnTo>
                      <a:pt x="0" y="7"/>
                    </a:lnTo>
                    <a:lnTo>
                      <a:pt x="0" y="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5007" name="Freeform 193"/>
              <p:cNvSpPr>
                <a:spLocks/>
              </p:cNvSpPr>
              <p:nvPr/>
            </p:nvSpPr>
            <p:spPr bwMode="auto">
              <a:xfrm>
                <a:off x="4963" y="1179"/>
                <a:ext cx="3" cy="7"/>
              </a:xfrm>
              <a:custGeom>
                <a:avLst/>
                <a:gdLst>
                  <a:gd name="T0" fmla="*/ 3 w 3"/>
                  <a:gd name="T1" fmla="*/ 0 h 7"/>
                  <a:gd name="T2" fmla="*/ 0 w 3"/>
                  <a:gd name="T3" fmla="*/ 7 h 7"/>
                  <a:gd name="T4" fmla="*/ 0 w 3"/>
                  <a:gd name="T5" fmla="*/ 0 h 7"/>
                  <a:gd name="T6" fmla="*/ 3 w 3"/>
                  <a:gd name="T7" fmla="*/ 0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3" y="0"/>
                    </a:moveTo>
                    <a:lnTo>
                      <a:pt x="0" y="7"/>
                    </a:lnTo>
                    <a:lnTo>
                      <a:pt x="0" y="0"/>
                    </a:lnTo>
                    <a:lnTo>
                      <a:pt x="3" y="0"/>
                    </a:lnTo>
                  </a:path>
                </a:pathLst>
              </a:custGeom>
              <a:noFill/>
              <a:ln w="9525">
                <a:noFill/>
                <a:round/>
                <a:headEnd/>
                <a:tailEnd/>
              </a:ln>
            </p:spPr>
            <p:txBody>
              <a:bodyPr/>
              <a:lstStyle/>
              <a:p>
                <a:pPr algn="ctr" eaLnBrk="0" hangingPunct="0"/>
                <a:endParaRPr lang="en-US" dirty="0"/>
              </a:p>
            </p:txBody>
          </p:sp>
          <p:sp>
            <p:nvSpPr>
              <p:cNvPr id="5008" name="Freeform 194"/>
              <p:cNvSpPr>
                <a:spLocks/>
              </p:cNvSpPr>
              <p:nvPr/>
            </p:nvSpPr>
            <p:spPr bwMode="auto">
              <a:xfrm>
                <a:off x="3820" y="1179"/>
                <a:ext cx="57" cy="96"/>
              </a:xfrm>
              <a:custGeom>
                <a:avLst/>
                <a:gdLst>
                  <a:gd name="T0" fmla="*/ 57 w 57"/>
                  <a:gd name="T1" fmla="*/ 0 h 96"/>
                  <a:gd name="T2" fmla="*/ 55 w 57"/>
                  <a:gd name="T3" fmla="*/ 83 h 96"/>
                  <a:gd name="T4" fmla="*/ 55 w 57"/>
                  <a:gd name="T5" fmla="*/ 83 h 96"/>
                  <a:gd name="T6" fmla="*/ 52 w 57"/>
                  <a:gd name="T7" fmla="*/ 87 h 96"/>
                  <a:gd name="T8" fmla="*/ 49 w 57"/>
                  <a:gd name="T9" fmla="*/ 83 h 96"/>
                  <a:gd name="T10" fmla="*/ 52 w 57"/>
                  <a:gd name="T11" fmla="*/ 80 h 96"/>
                  <a:gd name="T12" fmla="*/ 47 w 57"/>
                  <a:gd name="T13" fmla="*/ 82 h 96"/>
                  <a:gd name="T14" fmla="*/ 49 w 57"/>
                  <a:gd name="T15" fmla="*/ 85 h 96"/>
                  <a:gd name="T16" fmla="*/ 44 w 57"/>
                  <a:gd name="T17" fmla="*/ 80 h 96"/>
                  <a:gd name="T18" fmla="*/ 47 w 57"/>
                  <a:gd name="T19" fmla="*/ 85 h 96"/>
                  <a:gd name="T20" fmla="*/ 41 w 57"/>
                  <a:gd name="T21" fmla="*/ 87 h 96"/>
                  <a:gd name="T22" fmla="*/ 39 w 57"/>
                  <a:gd name="T23" fmla="*/ 83 h 96"/>
                  <a:gd name="T24" fmla="*/ 39 w 57"/>
                  <a:gd name="T25" fmla="*/ 85 h 96"/>
                  <a:gd name="T26" fmla="*/ 34 w 57"/>
                  <a:gd name="T27" fmla="*/ 87 h 96"/>
                  <a:gd name="T28" fmla="*/ 34 w 57"/>
                  <a:gd name="T29" fmla="*/ 80 h 96"/>
                  <a:gd name="T30" fmla="*/ 30 w 57"/>
                  <a:gd name="T31" fmla="*/ 79 h 96"/>
                  <a:gd name="T32" fmla="*/ 33 w 57"/>
                  <a:gd name="T33" fmla="*/ 83 h 96"/>
                  <a:gd name="T34" fmla="*/ 28 w 57"/>
                  <a:gd name="T35" fmla="*/ 90 h 96"/>
                  <a:gd name="T36" fmla="*/ 31 w 57"/>
                  <a:gd name="T37" fmla="*/ 91 h 96"/>
                  <a:gd name="T38" fmla="*/ 26 w 57"/>
                  <a:gd name="T39" fmla="*/ 93 h 96"/>
                  <a:gd name="T40" fmla="*/ 26 w 57"/>
                  <a:gd name="T41" fmla="*/ 90 h 96"/>
                  <a:gd name="T42" fmla="*/ 25 w 57"/>
                  <a:gd name="T43" fmla="*/ 95 h 96"/>
                  <a:gd name="T44" fmla="*/ 23 w 57"/>
                  <a:gd name="T45" fmla="*/ 96 h 96"/>
                  <a:gd name="T46" fmla="*/ 25 w 57"/>
                  <a:gd name="T47" fmla="*/ 91 h 96"/>
                  <a:gd name="T48" fmla="*/ 23 w 57"/>
                  <a:gd name="T49" fmla="*/ 91 h 96"/>
                  <a:gd name="T50" fmla="*/ 18 w 57"/>
                  <a:gd name="T51" fmla="*/ 96 h 96"/>
                  <a:gd name="T52" fmla="*/ 12 w 57"/>
                  <a:gd name="T53" fmla="*/ 95 h 96"/>
                  <a:gd name="T54" fmla="*/ 26 w 57"/>
                  <a:gd name="T55" fmla="*/ 71 h 96"/>
                  <a:gd name="T56" fmla="*/ 20 w 57"/>
                  <a:gd name="T57" fmla="*/ 79 h 96"/>
                  <a:gd name="T58" fmla="*/ 17 w 57"/>
                  <a:gd name="T59" fmla="*/ 79 h 96"/>
                  <a:gd name="T60" fmla="*/ 15 w 57"/>
                  <a:gd name="T61" fmla="*/ 74 h 96"/>
                  <a:gd name="T62" fmla="*/ 17 w 57"/>
                  <a:gd name="T63" fmla="*/ 80 h 96"/>
                  <a:gd name="T64" fmla="*/ 12 w 57"/>
                  <a:gd name="T65" fmla="*/ 82 h 96"/>
                  <a:gd name="T66" fmla="*/ 15 w 57"/>
                  <a:gd name="T67" fmla="*/ 83 h 96"/>
                  <a:gd name="T68" fmla="*/ 13 w 57"/>
                  <a:gd name="T69" fmla="*/ 87 h 96"/>
                  <a:gd name="T70" fmla="*/ 5 w 57"/>
                  <a:gd name="T71" fmla="*/ 80 h 96"/>
                  <a:gd name="T72" fmla="*/ 5 w 57"/>
                  <a:gd name="T73" fmla="*/ 71 h 96"/>
                  <a:gd name="T74" fmla="*/ 0 w 57"/>
                  <a:gd name="T75" fmla="*/ 59 h 96"/>
                  <a:gd name="T76" fmla="*/ 8 w 57"/>
                  <a:gd name="T77" fmla="*/ 53 h 96"/>
                  <a:gd name="T78" fmla="*/ 15 w 57"/>
                  <a:gd name="T79" fmla="*/ 31 h 96"/>
                  <a:gd name="T80" fmla="*/ 28 w 57"/>
                  <a:gd name="T81" fmla="*/ 18 h 96"/>
                  <a:gd name="T82" fmla="*/ 26 w 57"/>
                  <a:gd name="T83" fmla="*/ 0 h 96"/>
                  <a:gd name="T84" fmla="*/ 57 w 57"/>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96"/>
                  <a:gd name="T131" fmla="*/ 57 w 57"/>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96">
                    <a:moveTo>
                      <a:pt x="57" y="0"/>
                    </a:moveTo>
                    <a:lnTo>
                      <a:pt x="55" y="83"/>
                    </a:lnTo>
                    <a:lnTo>
                      <a:pt x="52" y="87"/>
                    </a:lnTo>
                    <a:lnTo>
                      <a:pt x="49" y="83"/>
                    </a:lnTo>
                    <a:lnTo>
                      <a:pt x="52" y="80"/>
                    </a:lnTo>
                    <a:lnTo>
                      <a:pt x="47" y="82"/>
                    </a:lnTo>
                    <a:lnTo>
                      <a:pt x="49" y="85"/>
                    </a:lnTo>
                    <a:lnTo>
                      <a:pt x="44" y="80"/>
                    </a:lnTo>
                    <a:lnTo>
                      <a:pt x="47" y="85"/>
                    </a:lnTo>
                    <a:lnTo>
                      <a:pt x="41" y="87"/>
                    </a:lnTo>
                    <a:lnTo>
                      <a:pt x="39" y="83"/>
                    </a:lnTo>
                    <a:lnTo>
                      <a:pt x="39" y="85"/>
                    </a:lnTo>
                    <a:lnTo>
                      <a:pt x="34" y="87"/>
                    </a:lnTo>
                    <a:lnTo>
                      <a:pt x="34" y="80"/>
                    </a:lnTo>
                    <a:lnTo>
                      <a:pt x="30" y="79"/>
                    </a:lnTo>
                    <a:lnTo>
                      <a:pt x="33" y="83"/>
                    </a:lnTo>
                    <a:lnTo>
                      <a:pt x="28" y="90"/>
                    </a:lnTo>
                    <a:lnTo>
                      <a:pt x="31" y="91"/>
                    </a:lnTo>
                    <a:lnTo>
                      <a:pt x="26" y="93"/>
                    </a:lnTo>
                    <a:lnTo>
                      <a:pt x="26" y="90"/>
                    </a:lnTo>
                    <a:lnTo>
                      <a:pt x="25" y="95"/>
                    </a:lnTo>
                    <a:lnTo>
                      <a:pt x="23" y="96"/>
                    </a:lnTo>
                    <a:lnTo>
                      <a:pt x="25" y="91"/>
                    </a:lnTo>
                    <a:lnTo>
                      <a:pt x="23" y="91"/>
                    </a:lnTo>
                    <a:lnTo>
                      <a:pt x="18" y="96"/>
                    </a:lnTo>
                    <a:lnTo>
                      <a:pt x="12" y="95"/>
                    </a:lnTo>
                    <a:lnTo>
                      <a:pt x="26" y="71"/>
                    </a:lnTo>
                    <a:lnTo>
                      <a:pt x="20" y="79"/>
                    </a:lnTo>
                    <a:lnTo>
                      <a:pt x="17" y="79"/>
                    </a:lnTo>
                    <a:lnTo>
                      <a:pt x="15" y="74"/>
                    </a:lnTo>
                    <a:lnTo>
                      <a:pt x="17" y="80"/>
                    </a:lnTo>
                    <a:lnTo>
                      <a:pt x="12" y="82"/>
                    </a:lnTo>
                    <a:lnTo>
                      <a:pt x="15" y="83"/>
                    </a:lnTo>
                    <a:lnTo>
                      <a:pt x="13" y="87"/>
                    </a:lnTo>
                    <a:lnTo>
                      <a:pt x="5" y="80"/>
                    </a:lnTo>
                    <a:lnTo>
                      <a:pt x="5" y="71"/>
                    </a:lnTo>
                    <a:lnTo>
                      <a:pt x="0" y="59"/>
                    </a:lnTo>
                    <a:lnTo>
                      <a:pt x="8" y="53"/>
                    </a:lnTo>
                    <a:lnTo>
                      <a:pt x="15" y="31"/>
                    </a:lnTo>
                    <a:lnTo>
                      <a:pt x="28" y="18"/>
                    </a:lnTo>
                    <a:lnTo>
                      <a:pt x="26" y="0"/>
                    </a:lnTo>
                    <a:lnTo>
                      <a:pt x="57" y="0"/>
                    </a:lnTo>
                    <a:close/>
                  </a:path>
                </a:pathLst>
              </a:custGeom>
              <a:solidFill>
                <a:srgbClr val="FEE0C2"/>
              </a:solidFill>
              <a:ln w="9525">
                <a:noFill/>
                <a:round/>
                <a:headEnd/>
                <a:tailEnd/>
              </a:ln>
            </p:spPr>
            <p:txBody>
              <a:bodyPr/>
              <a:lstStyle/>
              <a:p>
                <a:pPr algn="ctr" eaLnBrk="0" hangingPunct="0"/>
                <a:endParaRPr lang="en-US" dirty="0"/>
              </a:p>
            </p:txBody>
          </p:sp>
          <p:sp>
            <p:nvSpPr>
              <p:cNvPr id="5009" name="Freeform 195"/>
              <p:cNvSpPr>
                <a:spLocks/>
              </p:cNvSpPr>
              <p:nvPr/>
            </p:nvSpPr>
            <p:spPr bwMode="auto">
              <a:xfrm>
                <a:off x="3820" y="1179"/>
                <a:ext cx="57" cy="96"/>
              </a:xfrm>
              <a:custGeom>
                <a:avLst/>
                <a:gdLst>
                  <a:gd name="T0" fmla="*/ 57 w 57"/>
                  <a:gd name="T1" fmla="*/ 0 h 96"/>
                  <a:gd name="T2" fmla="*/ 55 w 57"/>
                  <a:gd name="T3" fmla="*/ 83 h 96"/>
                  <a:gd name="T4" fmla="*/ 55 w 57"/>
                  <a:gd name="T5" fmla="*/ 83 h 96"/>
                  <a:gd name="T6" fmla="*/ 52 w 57"/>
                  <a:gd name="T7" fmla="*/ 87 h 96"/>
                  <a:gd name="T8" fmla="*/ 49 w 57"/>
                  <a:gd name="T9" fmla="*/ 83 h 96"/>
                  <a:gd name="T10" fmla="*/ 52 w 57"/>
                  <a:gd name="T11" fmla="*/ 80 h 96"/>
                  <a:gd name="T12" fmla="*/ 47 w 57"/>
                  <a:gd name="T13" fmla="*/ 82 h 96"/>
                  <a:gd name="T14" fmla="*/ 49 w 57"/>
                  <a:gd name="T15" fmla="*/ 85 h 96"/>
                  <a:gd name="T16" fmla="*/ 44 w 57"/>
                  <a:gd name="T17" fmla="*/ 80 h 96"/>
                  <a:gd name="T18" fmla="*/ 47 w 57"/>
                  <a:gd name="T19" fmla="*/ 85 h 96"/>
                  <a:gd name="T20" fmla="*/ 41 w 57"/>
                  <a:gd name="T21" fmla="*/ 87 h 96"/>
                  <a:gd name="T22" fmla="*/ 39 w 57"/>
                  <a:gd name="T23" fmla="*/ 83 h 96"/>
                  <a:gd name="T24" fmla="*/ 39 w 57"/>
                  <a:gd name="T25" fmla="*/ 85 h 96"/>
                  <a:gd name="T26" fmla="*/ 34 w 57"/>
                  <a:gd name="T27" fmla="*/ 87 h 96"/>
                  <a:gd name="T28" fmla="*/ 34 w 57"/>
                  <a:gd name="T29" fmla="*/ 80 h 96"/>
                  <a:gd name="T30" fmla="*/ 30 w 57"/>
                  <a:gd name="T31" fmla="*/ 79 h 96"/>
                  <a:gd name="T32" fmla="*/ 33 w 57"/>
                  <a:gd name="T33" fmla="*/ 83 h 96"/>
                  <a:gd name="T34" fmla="*/ 28 w 57"/>
                  <a:gd name="T35" fmla="*/ 90 h 96"/>
                  <a:gd name="T36" fmla="*/ 31 w 57"/>
                  <a:gd name="T37" fmla="*/ 91 h 96"/>
                  <a:gd name="T38" fmla="*/ 26 w 57"/>
                  <a:gd name="T39" fmla="*/ 93 h 96"/>
                  <a:gd name="T40" fmla="*/ 26 w 57"/>
                  <a:gd name="T41" fmla="*/ 90 h 96"/>
                  <a:gd name="T42" fmla="*/ 25 w 57"/>
                  <a:gd name="T43" fmla="*/ 95 h 96"/>
                  <a:gd name="T44" fmla="*/ 23 w 57"/>
                  <a:gd name="T45" fmla="*/ 96 h 96"/>
                  <a:gd name="T46" fmla="*/ 25 w 57"/>
                  <a:gd name="T47" fmla="*/ 91 h 96"/>
                  <a:gd name="T48" fmla="*/ 23 w 57"/>
                  <a:gd name="T49" fmla="*/ 91 h 96"/>
                  <a:gd name="T50" fmla="*/ 18 w 57"/>
                  <a:gd name="T51" fmla="*/ 96 h 96"/>
                  <a:gd name="T52" fmla="*/ 12 w 57"/>
                  <a:gd name="T53" fmla="*/ 95 h 96"/>
                  <a:gd name="T54" fmla="*/ 26 w 57"/>
                  <a:gd name="T55" fmla="*/ 71 h 96"/>
                  <a:gd name="T56" fmla="*/ 20 w 57"/>
                  <a:gd name="T57" fmla="*/ 79 h 96"/>
                  <a:gd name="T58" fmla="*/ 17 w 57"/>
                  <a:gd name="T59" fmla="*/ 79 h 96"/>
                  <a:gd name="T60" fmla="*/ 15 w 57"/>
                  <a:gd name="T61" fmla="*/ 74 h 96"/>
                  <a:gd name="T62" fmla="*/ 17 w 57"/>
                  <a:gd name="T63" fmla="*/ 80 h 96"/>
                  <a:gd name="T64" fmla="*/ 12 w 57"/>
                  <a:gd name="T65" fmla="*/ 82 h 96"/>
                  <a:gd name="T66" fmla="*/ 15 w 57"/>
                  <a:gd name="T67" fmla="*/ 83 h 96"/>
                  <a:gd name="T68" fmla="*/ 13 w 57"/>
                  <a:gd name="T69" fmla="*/ 87 h 96"/>
                  <a:gd name="T70" fmla="*/ 5 w 57"/>
                  <a:gd name="T71" fmla="*/ 80 h 96"/>
                  <a:gd name="T72" fmla="*/ 5 w 57"/>
                  <a:gd name="T73" fmla="*/ 71 h 96"/>
                  <a:gd name="T74" fmla="*/ 0 w 57"/>
                  <a:gd name="T75" fmla="*/ 59 h 96"/>
                  <a:gd name="T76" fmla="*/ 8 w 57"/>
                  <a:gd name="T77" fmla="*/ 53 h 96"/>
                  <a:gd name="T78" fmla="*/ 15 w 57"/>
                  <a:gd name="T79" fmla="*/ 31 h 96"/>
                  <a:gd name="T80" fmla="*/ 28 w 57"/>
                  <a:gd name="T81" fmla="*/ 18 h 96"/>
                  <a:gd name="T82" fmla="*/ 26 w 57"/>
                  <a:gd name="T83" fmla="*/ 0 h 96"/>
                  <a:gd name="T84" fmla="*/ 57 w 57"/>
                  <a:gd name="T85" fmla="*/ 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96"/>
                  <a:gd name="T131" fmla="*/ 57 w 57"/>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96">
                    <a:moveTo>
                      <a:pt x="57" y="0"/>
                    </a:moveTo>
                    <a:lnTo>
                      <a:pt x="55" y="83"/>
                    </a:lnTo>
                    <a:lnTo>
                      <a:pt x="52" y="87"/>
                    </a:lnTo>
                    <a:lnTo>
                      <a:pt x="49" y="83"/>
                    </a:lnTo>
                    <a:lnTo>
                      <a:pt x="52" y="80"/>
                    </a:lnTo>
                    <a:lnTo>
                      <a:pt x="47" y="82"/>
                    </a:lnTo>
                    <a:lnTo>
                      <a:pt x="49" y="85"/>
                    </a:lnTo>
                    <a:lnTo>
                      <a:pt x="44" y="80"/>
                    </a:lnTo>
                    <a:lnTo>
                      <a:pt x="47" y="85"/>
                    </a:lnTo>
                    <a:lnTo>
                      <a:pt x="41" y="87"/>
                    </a:lnTo>
                    <a:lnTo>
                      <a:pt x="39" y="83"/>
                    </a:lnTo>
                    <a:lnTo>
                      <a:pt x="39" y="85"/>
                    </a:lnTo>
                    <a:lnTo>
                      <a:pt x="34" y="87"/>
                    </a:lnTo>
                    <a:lnTo>
                      <a:pt x="34" y="80"/>
                    </a:lnTo>
                    <a:lnTo>
                      <a:pt x="30" y="79"/>
                    </a:lnTo>
                    <a:lnTo>
                      <a:pt x="33" y="83"/>
                    </a:lnTo>
                    <a:lnTo>
                      <a:pt x="28" y="90"/>
                    </a:lnTo>
                    <a:lnTo>
                      <a:pt x="31" y="91"/>
                    </a:lnTo>
                    <a:lnTo>
                      <a:pt x="26" y="93"/>
                    </a:lnTo>
                    <a:lnTo>
                      <a:pt x="26" y="90"/>
                    </a:lnTo>
                    <a:lnTo>
                      <a:pt x="25" y="95"/>
                    </a:lnTo>
                    <a:lnTo>
                      <a:pt x="23" y="96"/>
                    </a:lnTo>
                    <a:lnTo>
                      <a:pt x="25" y="91"/>
                    </a:lnTo>
                    <a:lnTo>
                      <a:pt x="23" y="91"/>
                    </a:lnTo>
                    <a:lnTo>
                      <a:pt x="18" y="96"/>
                    </a:lnTo>
                    <a:lnTo>
                      <a:pt x="12" y="95"/>
                    </a:lnTo>
                    <a:lnTo>
                      <a:pt x="26" y="71"/>
                    </a:lnTo>
                    <a:lnTo>
                      <a:pt x="20" y="79"/>
                    </a:lnTo>
                    <a:lnTo>
                      <a:pt x="17" y="79"/>
                    </a:lnTo>
                    <a:lnTo>
                      <a:pt x="15" y="74"/>
                    </a:lnTo>
                    <a:lnTo>
                      <a:pt x="17" y="80"/>
                    </a:lnTo>
                    <a:lnTo>
                      <a:pt x="12" y="82"/>
                    </a:lnTo>
                    <a:lnTo>
                      <a:pt x="15" y="83"/>
                    </a:lnTo>
                    <a:lnTo>
                      <a:pt x="13" y="87"/>
                    </a:lnTo>
                    <a:lnTo>
                      <a:pt x="5" y="80"/>
                    </a:lnTo>
                    <a:lnTo>
                      <a:pt x="5" y="71"/>
                    </a:lnTo>
                    <a:lnTo>
                      <a:pt x="0" y="59"/>
                    </a:lnTo>
                    <a:lnTo>
                      <a:pt x="8" y="53"/>
                    </a:lnTo>
                    <a:lnTo>
                      <a:pt x="15" y="31"/>
                    </a:lnTo>
                    <a:lnTo>
                      <a:pt x="28" y="18"/>
                    </a:lnTo>
                    <a:lnTo>
                      <a:pt x="26" y="0"/>
                    </a:lnTo>
                    <a:lnTo>
                      <a:pt x="57" y="0"/>
                    </a:lnTo>
                  </a:path>
                </a:pathLst>
              </a:custGeom>
              <a:noFill/>
              <a:ln w="9525">
                <a:noFill/>
                <a:round/>
                <a:headEnd/>
                <a:tailEnd/>
              </a:ln>
            </p:spPr>
            <p:txBody>
              <a:bodyPr/>
              <a:lstStyle/>
              <a:p>
                <a:pPr algn="ctr" eaLnBrk="0" hangingPunct="0"/>
                <a:endParaRPr lang="en-US" dirty="0"/>
              </a:p>
            </p:txBody>
          </p:sp>
          <p:sp>
            <p:nvSpPr>
              <p:cNvPr id="5010" name="Freeform 196"/>
              <p:cNvSpPr>
                <a:spLocks/>
              </p:cNvSpPr>
              <p:nvPr/>
            </p:nvSpPr>
            <p:spPr bwMode="auto">
              <a:xfrm>
                <a:off x="4870" y="1182"/>
                <a:ext cx="190" cy="295"/>
              </a:xfrm>
              <a:custGeom>
                <a:avLst/>
                <a:gdLst>
                  <a:gd name="T0" fmla="*/ 41 w 190"/>
                  <a:gd name="T1" fmla="*/ 61 h 295"/>
                  <a:gd name="T2" fmla="*/ 52 w 190"/>
                  <a:gd name="T3" fmla="*/ 68 h 295"/>
                  <a:gd name="T4" fmla="*/ 93 w 190"/>
                  <a:gd name="T5" fmla="*/ 4 h 295"/>
                  <a:gd name="T6" fmla="*/ 99 w 190"/>
                  <a:gd name="T7" fmla="*/ 2 h 295"/>
                  <a:gd name="T8" fmla="*/ 123 w 190"/>
                  <a:gd name="T9" fmla="*/ 71 h 295"/>
                  <a:gd name="T10" fmla="*/ 125 w 190"/>
                  <a:gd name="T11" fmla="*/ 76 h 295"/>
                  <a:gd name="T12" fmla="*/ 123 w 190"/>
                  <a:gd name="T13" fmla="*/ 92 h 295"/>
                  <a:gd name="T14" fmla="*/ 123 w 190"/>
                  <a:gd name="T15" fmla="*/ 92 h 295"/>
                  <a:gd name="T16" fmla="*/ 131 w 190"/>
                  <a:gd name="T17" fmla="*/ 106 h 295"/>
                  <a:gd name="T18" fmla="*/ 138 w 190"/>
                  <a:gd name="T19" fmla="*/ 117 h 295"/>
                  <a:gd name="T20" fmla="*/ 146 w 190"/>
                  <a:gd name="T21" fmla="*/ 136 h 295"/>
                  <a:gd name="T22" fmla="*/ 143 w 190"/>
                  <a:gd name="T23" fmla="*/ 148 h 295"/>
                  <a:gd name="T24" fmla="*/ 149 w 190"/>
                  <a:gd name="T25" fmla="*/ 152 h 295"/>
                  <a:gd name="T26" fmla="*/ 148 w 190"/>
                  <a:gd name="T27" fmla="*/ 175 h 295"/>
                  <a:gd name="T28" fmla="*/ 143 w 190"/>
                  <a:gd name="T29" fmla="*/ 157 h 295"/>
                  <a:gd name="T30" fmla="*/ 143 w 190"/>
                  <a:gd name="T31" fmla="*/ 172 h 295"/>
                  <a:gd name="T32" fmla="*/ 149 w 190"/>
                  <a:gd name="T33" fmla="*/ 186 h 295"/>
                  <a:gd name="T34" fmla="*/ 144 w 190"/>
                  <a:gd name="T35" fmla="*/ 199 h 295"/>
                  <a:gd name="T36" fmla="*/ 148 w 190"/>
                  <a:gd name="T37" fmla="*/ 197 h 295"/>
                  <a:gd name="T38" fmla="*/ 154 w 190"/>
                  <a:gd name="T39" fmla="*/ 197 h 295"/>
                  <a:gd name="T40" fmla="*/ 170 w 190"/>
                  <a:gd name="T41" fmla="*/ 226 h 295"/>
                  <a:gd name="T42" fmla="*/ 177 w 190"/>
                  <a:gd name="T43" fmla="*/ 234 h 295"/>
                  <a:gd name="T44" fmla="*/ 190 w 190"/>
                  <a:gd name="T45" fmla="*/ 269 h 295"/>
                  <a:gd name="T46" fmla="*/ 178 w 190"/>
                  <a:gd name="T47" fmla="*/ 274 h 295"/>
                  <a:gd name="T48" fmla="*/ 169 w 190"/>
                  <a:gd name="T49" fmla="*/ 272 h 295"/>
                  <a:gd name="T50" fmla="*/ 156 w 190"/>
                  <a:gd name="T51" fmla="*/ 279 h 295"/>
                  <a:gd name="T52" fmla="*/ 144 w 190"/>
                  <a:gd name="T53" fmla="*/ 277 h 295"/>
                  <a:gd name="T54" fmla="*/ 63 w 190"/>
                  <a:gd name="T55" fmla="*/ 295 h 295"/>
                  <a:gd name="T56" fmla="*/ 67 w 190"/>
                  <a:gd name="T57" fmla="*/ 232 h 295"/>
                  <a:gd name="T58" fmla="*/ 62 w 190"/>
                  <a:gd name="T59" fmla="*/ 216 h 295"/>
                  <a:gd name="T60" fmla="*/ 46 w 190"/>
                  <a:gd name="T61" fmla="*/ 191 h 295"/>
                  <a:gd name="T62" fmla="*/ 39 w 190"/>
                  <a:gd name="T63" fmla="*/ 180 h 295"/>
                  <a:gd name="T64" fmla="*/ 39 w 190"/>
                  <a:gd name="T65" fmla="*/ 149 h 295"/>
                  <a:gd name="T66" fmla="*/ 36 w 190"/>
                  <a:gd name="T67" fmla="*/ 141 h 295"/>
                  <a:gd name="T68" fmla="*/ 49 w 190"/>
                  <a:gd name="T69" fmla="*/ 133 h 295"/>
                  <a:gd name="T70" fmla="*/ 44 w 190"/>
                  <a:gd name="T71" fmla="*/ 128 h 295"/>
                  <a:gd name="T72" fmla="*/ 36 w 190"/>
                  <a:gd name="T73" fmla="*/ 124 h 295"/>
                  <a:gd name="T74" fmla="*/ 23 w 190"/>
                  <a:gd name="T75" fmla="*/ 114 h 295"/>
                  <a:gd name="T76" fmla="*/ 2 w 190"/>
                  <a:gd name="T77" fmla="*/ 106 h 295"/>
                  <a:gd name="T78" fmla="*/ 2 w 190"/>
                  <a:gd name="T79" fmla="*/ 84 h 295"/>
                  <a:gd name="T80" fmla="*/ 12 w 190"/>
                  <a:gd name="T81" fmla="*/ 61 h 295"/>
                  <a:gd name="T82" fmla="*/ 36 w 190"/>
                  <a:gd name="T83" fmla="*/ 58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0"/>
                  <a:gd name="T127" fmla="*/ 0 h 295"/>
                  <a:gd name="T128" fmla="*/ 190 w 190"/>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0" h="295">
                    <a:moveTo>
                      <a:pt x="36" y="58"/>
                    </a:moveTo>
                    <a:lnTo>
                      <a:pt x="41" y="61"/>
                    </a:lnTo>
                    <a:lnTo>
                      <a:pt x="52" y="61"/>
                    </a:lnTo>
                    <a:lnTo>
                      <a:pt x="52" y="68"/>
                    </a:lnTo>
                    <a:lnTo>
                      <a:pt x="96" y="66"/>
                    </a:lnTo>
                    <a:lnTo>
                      <a:pt x="93" y="4"/>
                    </a:lnTo>
                    <a:lnTo>
                      <a:pt x="97" y="0"/>
                    </a:lnTo>
                    <a:lnTo>
                      <a:pt x="99" y="2"/>
                    </a:lnTo>
                    <a:lnTo>
                      <a:pt x="114" y="53"/>
                    </a:lnTo>
                    <a:lnTo>
                      <a:pt x="123" y="71"/>
                    </a:lnTo>
                    <a:lnTo>
                      <a:pt x="122" y="72"/>
                    </a:lnTo>
                    <a:lnTo>
                      <a:pt x="125" y="76"/>
                    </a:lnTo>
                    <a:lnTo>
                      <a:pt x="122" y="82"/>
                    </a:lnTo>
                    <a:lnTo>
                      <a:pt x="123" y="92"/>
                    </a:lnTo>
                    <a:lnTo>
                      <a:pt x="118" y="90"/>
                    </a:lnTo>
                    <a:lnTo>
                      <a:pt x="123" y="92"/>
                    </a:lnTo>
                    <a:lnTo>
                      <a:pt x="123" y="103"/>
                    </a:lnTo>
                    <a:lnTo>
                      <a:pt x="131" y="106"/>
                    </a:lnTo>
                    <a:lnTo>
                      <a:pt x="135" y="117"/>
                    </a:lnTo>
                    <a:lnTo>
                      <a:pt x="138" y="117"/>
                    </a:lnTo>
                    <a:lnTo>
                      <a:pt x="141" y="135"/>
                    </a:lnTo>
                    <a:lnTo>
                      <a:pt x="146" y="136"/>
                    </a:lnTo>
                    <a:lnTo>
                      <a:pt x="148" y="144"/>
                    </a:lnTo>
                    <a:lnTo>
                      <a:pt x="143" y="148"/>
                    </a:lnTo>
                    <a:lnTo>
                      <a:pt x="148" y="146"/>
                    </a:lnTo>
                    <a:lnTo>
                      <a:pt x="149" y="152"/>
                    </a:lnTo>
                    <a:lnTo>
                      <a:pt x="152" y="173"/>
                    </a:lnTo>
                    <a:lnTo>
                      <a:pt x="148" y="175"/>
                    </a:lnTo>
                    <a:lnTo>
                      <a:pt x="143" y="170"/>
                    </a:lnTo>
                    <a:lnTo>
                      <a:pt x="143" y="157"/>
                    </a:lnTo>
                    <a:lnTo>
                      <a:pt x="141" y="154"/>
                    </a:lnTo>
                    <a:lnTo>
                      <a:pt x="143" y="172"/>
                    </a:lnTo>
                    <a:lnTo>
                      <a:pt x="149" y="176"/>
                    </a:lnTo>
                    <a:lnTo>
                      <a:pt x="149" y="186"/>
                    </a:lnTo>
                    <a:lnTo>
                      <a:pt x="152" y="191"/>
                    </a:lnTo>
                    <a:lnTo>
                      <a:pt x="144" y="199"/>
                    </a:lnTo>
                    <a:lnTo>
                      <a:pt x="148" y="202"/>
                    </a:lnTo>
                    <a:lnTo>
                      <a:pt x="148" y="197"/>
                    </a:lnTo>
                    <a:lnTo>
                      <a:pt x="149" y="196"/>
                    </a:lnTo>
                    <a:lnTo>
                      <a:pt x="154" y="197"/>
                    </a:lnTo>
                    <a:lnTo>
                      <a:pt x="165" y="224"/>
                    </a:lnTo>
                    <a:lnTo>
                      <a:pt x="170" y="226"/>
                    </a:lnTo>
                    <a:lnTo>
                      <a:pt x="172" y="232"/>
                    </a:lnTo>
                    <a:lnTo>
                      <a:pt x="177" y="234"/>
                    </a:lnTo>
                    <a:lnTo>
                      <a:pt x="177" y="248"/>
                    </a:lnTo>
                    <a:lnTo>
                      <a:pt x="190" y="269"/>
                    </a:lnTo>
                    <a:lnTo>
                      <a:pt x="186" y="269"/>
                    </a:lnTo>
                    <a:lnTo>
                      <a:pt x="178" y="274"/>
                    </a:lnTo>
                    <a:lnTo>
                      <a:pt x="172" y="269"/>
                    </a:lnTo>
                    <a:lnTo>
                      <a:pt x="169" y="272"/>
                    </a:lnTo>
                    <a:lnTo>
                      <a:pt x="167" y="277"/>
                    </a:lnTo>
                    <a:lnTo>
                      <a:pt x="156" y="279"/>
                    </a:lnTo>
                    <a:lnTo>
                      <a:pt x="152" y="284"/>
                    </a:lnTo>
                    <a:lnTo>
                      <a:pt x="144" y="277"/>
                    </a:lnTo>
                    <a:lnTo>
                      <a:pt x="146" y="292"/>
                    </a:lnTo>
                    <a:lnTo>
                      <a:pt x="63" y="295"/>
                    </a:lnTo>
                    <a:lnTo>
                      <a:pt x="62" y="229"/>
                    </a:lnTo>
                    <a:lnTo>
                      <a:pt x="67" y="232"/>
                    </a:lnTo>
                    <a:lnTo>
                      <a:pt x="60" y="229"/>
                    </a:lnTo>
                    <a:lnTo>
                      <a:pt x="62" y="216"/>
                    </a:lnTo>
                    <a:lnTo>
                      <a:pt x="50" y="210"/>
                    </a:lnTo>
                    <a:lnTo>
                      <a:pt x="46" y="191"/>
                    </a:lnTo>
                    <a:lnTo>
                      <a:pt x="49" y="183"/>
                    </a:lnTo>
                    <a:lnTo>
                      <a:pt x="39" y="180"/>
                    </a:lnTo>
                    <a:lnTo>
                      <a:pt x="31" y="156"/>
                    </a:lnTo>
                    <a:lnTo>
                      <a:pt x="39" y="149"/>
                    </a:lnTo>
                    <a:lnTo>
                      <a:pt x="39" y="143"/>
                    </a:lnTo>
                    <a:lnTo>
                      <a:pt x="36" y="141"/>
                    </a:lnTo>
                    <a:lnTo>
                      <a:pt x="41" y="132"/>
                    </a:lnTo>
                    <a:lnTo>
                      <a:pt x="49" y="133"/>
                    </a:lnTo>
                    <a:lnTo>
                      <a:pt x="55" y="141"/>
                    </a:lnTo>
                    <a:lnTo>
                      <a:pt x="44" y="128"/>
                    </a:lnTo>
                    <a:lnTo>
                      <a:pt x="36" y="128"/>
                    </a:lnTo>
                    <a:lnTo>
                      <a:pt x="36" y="124"/>
                    </a:lnTo>
                    <a:lnTo>
                      <a:pt x="25" y="122"/>
                    </a:lnTo>
                    <a:lnTo>
                      <a:pt x="23" y="114"/>
                    </a:lnTo>
                    <a:lnTo>
                      <a:pt x="7" y="103"/>
                    </a:lnTo>
                    <a:lnTo>
                      <a:pt x="2" y="106"/>
                    </a:lnTo>
                    <a:lnTo>
                      <a:pt x="0" y="101"/>
                    </a:lnTo>
                    <a:lnTo>
                      <a:pt x="2" y="84"/>
                    </a:lnTo>
                    <a:lnTo>
                      <a:pt x="12" y="72"/>
                    </a:lnTo>
                    <a:lnTo>
                      <a:pt x="12" y="61"/>
                    </a:lnTo>
                    <a:lnTo>
                      <a:pt x="20" y="56"/>
                    </a:lnTo>
                    <a:lnTo>
                      <a:pt x="36" y="58"/>
                    </a:lnTo>
                    <a:close/>
                  </a:path>
                </a:pathLst>
              </a:custGeom>
              <a:solidFill>
                <a:srgbClr val="FEE0C2"/>
              </a:solidFill>
              <a:ln w="9525">
                <a:noFill/>
                <a:round/>
                <a:headEnd/>
                <a:tailEnd/>
              </a:ln>
            </p:spPr>
            <p:txBody>
              <a:bodyPr/>
              <a:lstStyle/>
              <a:p>
                <a:pPr algn="ctr" eaLnBrk="0" hangingPunct="0"/>
                <a:endParaRPr lang="en-US" dirty="0"/>
              </a:p>
            </p:txBody>
          </p:sp>
          <p:sp>
            <p:nvSpPr>
              <p:cNvPr id="5011" name="Freeform 197"/>
              <p:cNvSpPr>
                <a:spLocks/>
              </p:cNvSpPr>
              <p:nvPr/>
            </p:nvSpPr>
            <p:spPr bwMode="auto">
              <a:xfrm>
                <a:off x="4870" y="1182"/>
                <a:ext cx="190" cy="295"/>
              </a:xfrm>
              <a:custGeom>
                <a:avLst/>
                <a:gdLst>
                  <a:gd name="T0" fmla="*/ 41 w 190"/>
                  <a:gd name="T1" fmla="*/ 61 h 295"/>
                  <a:gd name="T2" fmla="*/ 52 w 190"/>
                  <a:gd name="T3" fmla="*/ 68 h 295"/>
                  <a:gd name="T4" fmla="*/ 93 w 190"/>
                  <a:gd name="T5" fmla="*/ 4 h 295"/>
                  <a:gd name="T6" fmla="*/ 99 w 190"/>
                  <a:gd name="T7" fmla="*/ 2 h 295"/>
                  <a:gd name="T8" fmla="*/ 123 w 190"/>
                  <a:gd name="T9" fmla="*/ 71 h 295"/>
                  <a:gd name="T10" fmla="*/ 125 w 190"/>
                  <a:gd name="T11" fmla="*/ 76 h 295"/>
                  <a:gd name="T12" fmla="*/ 123 w 190"/>
                  <a:gd name="T13" fmla="*/ 92 h 295"/>
                  <a:gd name="T14" fmla="*/ 123 w 190"/>
                  <a:gd name="T15" fmla="*/ 92 h 295"/>
                  <a:gd name="T16" fmla="*/ 131 w 190"/>
                  <a:gd name="T17" fmla="*/ 106 h 295"/>
                  <a:gd name="T18" fmla="*/ 138 w 190"/>
                  <a:gd name="T19" fmla="*/ 117 h 295"/>
                  <a:gd name="T20" fmla="*/ 146 w 190"/>
                  <a:gd name="T21" fmla="*/ 136 h 295"/>
                  <a:gd name="T22" fmla="*/ 143 w 190"/>
                  <a:gd name="T23" fmla="*/ 148 h 295"/>
                  <a:gd name="T24" fmla="*/ 149 w 190"/>
                  <a:gd name="T25" fmla="*/ 152 h 295"/>
                  <a:gd name="T26" fmla="*/ 148 w 190"/>
                  <a:gd name="T27" fmla="*/ 175 h 295"/>
                  <a:gd name="T28" fmla="*/ 143 w 190"/>
                  <a:gd name="T29" fmla="*/ 157 h 295"/>
                  <a:gd name="T30" fmla="*/ 143 w 190"/>
                  <a:gd name="T31" fmla="*/ 172 h 295"/>
                  <a:gd name="T32" fmla="*/ 149 w 190"/>
                  <a:gd name="T33" fmla="*/ 186 h 295"/>
                  <a:gd name="T34" fmla="*/ 144 w 190"/>
                  <a:gd name="T35" fmla="*/ 199 h 295"/>
                  <a:gd name="T36" fmla="*/ 148 w 190"/>
                  <a:gd name="T37" fmla="*/ 197 h 295"/>
                  <a:gd name="T38" fmla="*/ 154 w 190"/>
                  <a:gd name="T39" fmla="*/ 197 h 295"/>
                  <a:gd name="T40" fmla="*/ 170 w 190"/>
                  <a:gd name="T41" fmla="*/ 226 h 295"/>
                  <a:gd name="T42" fmla="*/ 177 w 190"/>
                  <a:gd name="T43" fmla="*/ 234 h 295"/>
                  <a:gd name="T44" fmla="*/ 190 w 190"/>
                  <a:gd name="T45" fmla="*/ 269 h 295"/>
                  <a:gd name="T46" fmla="*/ 178 w 190"/>
                  <a:gd name="T47" fmla="*/ 274 h 295"/>
                  <a:gd name="T48" fmla="*/ 169 w 190"/>
                  <a:gd name="T49" fmla="*/ 272 h 295"/>
                  <a:gd name="T50" fmla="*/ 156 w 190"/>
                  <a:gd name="T51" fmla="*/ 279 h 295"/>
                  <a:gd name="T52" fmla="*/ 144 w 190"/>
                  <a:gd name="T53" fmla="*/ 277 h 295"/>
                  <a:gd name="T54" fmla="*/ 63 w 190"/>
                  <a:gd name="T55" fmla="*/ 295 h 295"/>
                  <a:gd name="T56" fmla="*/ 67 w 190"/>
                  <a:gd name="T57" fmla="*/ 232 h 295"/>
                  <a:gd name="T58" fmla="*/ 62 w 190"/>
                  <a:gd name="T59" fmla="*/ 216 h 295"/>
                  <a:gd name="T60" fmla="*/ 46 w 190"/>
                  <a:gd name="T61" fmla="*/ 191 h 295"/>
                  <a:gd name="T62" fmla="*/ 39 w 190"/>
                  <a:gd name="T63" fmla="*/ 180 h 295"/>
                  <a:gd name="T64" fmla="*/ 39 w 190"/>
                  <a:gd name="T65" fmla="*/ 149 h 295"/>
                  <a:gd name="T66" fmla="*/ 36 w 190"/>
                  <a:gd name="T67" fmla="*/ 141 h 295"/>
                  <a:gd name="T68" fmla="*/ 49 w 190"/>
                  <a:gd name="T69" fmla="*/ 133 h 295"/>
                  <a:gd name="T70" fmla="*/ 44 w 190"/>
                  <a:gd name="T71" fmla="*/ 128 h 295"/>
                  <a:gd name="T72" fmla="*/ 36 w 190"/>
                  <a:gd name="T73" fmla="*/ 124 h 295"/>
                  <a:gd name="T74" fmla="*/ 23 w 190"/>
                  <a:gd name="T75" fmla="*/ 114 h 295"/>
                  <a:gd name="T76" fmla="*/ 2 w 190"/>
                  <a:gd name="T77" fmla="*/ 106 h 295"/>
                  <a:gd name="T78" fmla="*/ 2 w 190"/>
                  <a:gd name="T79" fmla="*/ 84 h 295"/>
                  <a:gd name="T80" fmla="*/ 12 w 190"/>
                  <a:gd name="T81" fmla="*/ 61 h 295"/>
                  <a:gd name="T82" fmla="*/ 36 w 190"/>
                  <a:gd name="T83" fmla="*/ 58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0"/>
                  <a:gd name="T127" fmla="*/ 0 h 295"/>
                  <a:gd name="T128" fmla="*/ 190 w 190"/>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0" h="295">
                    <a:moveTo>
                      <a:pt x="36" y="58"/>
                    </a:moveTo>
                    <a:lnTo>
                      <a:pt x="41" y="61"/>
                    </a:lnTo>
                    <a:lnTo>
                      <a:pt x="52" y="61"/>
                    </a:lnTo>
                    <a:lnTo>
                      <a:pt x="52" y="68"/>
                    </a:lnTo>
                    <a:lnTo>
                      <a:pt x="96" y="66"/>
                    </a:lnTo>
                    <a:lnTo>
                      <a:pt x="93" y="4"/>
                    </a:lnTo>
                    <a:lnTo>
                      <a:pt x="97" y="0"/>
                    </a:lnTo>
                    <a:lnTo>
                      <a:pt x="99" y="2"/>
                    </a:lnTo>
                    <a:lnTo>
                      <a:pt x="114" y="53"/>
                    </a:lnTo>
                    <a:lnTo>
                      <a:pt x="123" y="71"/>
                    </a:lnTo>
                    <a:lnTo>
                      <a:pt x="122" y="72"/>
                    </a:lnTo>
                    <a:lnTo>
                      <a:pt x="125" y="76"/>
                    </a:lnTo>
                    <a:lnTo>
                      <a:pt x="122" y="82"/>
                    </a:lnTo>
                    <a:lnTo>
                      <a:pt x="123" y="92"/>
                    </a:lnTo>
                    <a:lnTo>
                      <a:pt x="118" y="90"/>
                    </a:lnTo>
                    <a:lnTo>
                      <a:pt x="123" y="92"/>
                    </a:lnTo>
                    <a:lnTo>
                      <a:pt x="123" y="103"/>
                    </a:lnTo>
                    <a:lnTo>
                      <a:pt x="131" y="106"/>
                    </a:lnTo>
                    <a:lnTo>
                      <a:pt x="135" y="117"/>
                    </a:lnTo>
                    <a:lnTo>
                      <a:pt x="138" y="117"/>
                    </a:lnTo>
                    <a:lnTo>
                      <a:pt x="141" y="135"/>
                    </a:lnTo>
                    <a:lnTo>
                      <a:pt x="146" y="136"/>
                    </a:lnTo>
                    <a:lnTo>
                      <a:pt x="148" y="144"/>
                    </a:lnTo>
                    <a:lnTo>
                      <a:pt x="143" y="148"/>
                    </a:lnTo>
                    <a:lnTo>
                      <a:pt x="148" y="146"/>
                    </a:lnTo>
                    <a:lnTo>
                      <a:pt x="149" y="152"/>
                    </a:lnTo>
                    <a:lnTo>
                      <a:pt x="152" y="173"/>
                    </a:lnTo>
                    <a:lnTo>
                      <a:pt x="148" y="175"/>
                    </a:lnTo>
                    <a:lnTo>
                      <a:pt x="143" y="170"/>
                    </a:lnTo>
                    <a:lnTo>
                      <a:pt x="143" y="157"/>
                    </a:lnTo>
                    <a:lnTo>
                      <a:pt x="141" y="154"/>
                    </a:lnTo>
                    <a:lnTo>
                      <a:pt x="143" y="172"/>
                    </a:lnTo>
                    <a:lnTo>
                      <a:pt x="149" y="176"/>
                    </a:lnTo>
                    <a:lnTo>
                      <a:pt x="149" y="186"/>
                    </a:lnTo>
                    <a:lnTo>
                      <a:pt x="152" y="191"/>
                    </a:lnTo>
                    <a:lnTo>
                      <a:pt x="144" y="199"/>
                    </a:lnTo>
                    <a:lnTo>
                      <a:pt x="148" y="202"/>
                    </a:lnTo>
                    <a:lnTo>
                      <a:pt x="148" y="197"/>
                    </a:lnTo>
                    <a:lnTo>
                      <a:pt x="149" y="196"/>
                    </a:lnTo>
                    <a:lnTo>
                      <a:pt x="154" y="197"/>
                    </a:lnTo>
                    <a:lnTo>
                      <a:pt x="165" y="224"/>
                    </a:lnTo>
                    <a:lnTo>
                      <a:pt x="170" y="226"/>
                    </a:lnTo>
                    <a:lnTo>
                      <a:pt x="172" y="232"/>
                    </a:lnTo>
                    <a:lnTo>
                      <a:pt x="177" y="234"/>
                    </a:lnTo>
                    <a:lnTo>
                      <a:pt x="177" y="248"/>
                    </a:lnTo>
                    <a:lnTo>
                      <a:pt x="190" y="269"/>
                    </a:lnTo>
                    <a:lnTo>
                      <a:pt x="186" y="269"/>
                    </a:lnTo>
                    <a:lnTo>
                      <a:pt x="178" y="274"/>
                    </a:lnTo>
                    <a:lnTo>
                      <a:pt x="172" y="269"/>
                    </a:lnTo>
                    <a:lnTo>
                      <a:pt x="169" y="272"/>
                    </a:lnTo>
                    <a:lnTo>
                      <a:pt x="167" y="277"/>
                    </a:lnTo>
                    <a:lnTo>
                      <a:pt x="156" y="279"/>
                    </a:lnTo>
                    <a:lnTo>
                      <a:pt x="152" y="284"/>
                    </a:lnTo>
                    <a:lnTo>
                      <a:pt x="144" y="277"/>
                    </a:lnTo>
                    <a:lnTo>
                      <a:pt x="146" y="292"/>
                    </a:lnTo>
                    <a:lnTo>
                      <a:pt x="63" y="295"/>
                    </a:lnTo>
                    <a:lnTo>
                      <a:pt x="62" y="229"/>
                    </a:lnTo>
                    <a:lnTo>
                      <a:pt x="67" y="232"/>
                    </a:lnTo>
                    <a:lnTo>
                      <a:pt x="60" y="229"/>
                    </a:lnTo>
                    <a:lnTo>
                      <a:pt x="62" y="216"/>
                    </a:lnTo>
                    <a:lnTo>
                      <a:pt x="50" y="210"/>
                    </a:lnTo>
                    <a:lnTo>
                      <a:pt x="46" y="191"/>
                    </a:lnTo>
                    <a:lnTo>
                      <a:pt x="49" y="183"/>
                    </a:lnTo>
                    <a:lnTo>
                      <a:pt x="39" y="180"/>
                    </a:lnTo>
                    <a:lnTo>
                      <a:pt x="31" y="156"/>
                    </a:lnTo>
                    <a:lnTo>
                      <a:pt x="39" y="149"/>
                    </a:lnTo>
                    <a:lnTo>
                      <a:pt x="39" y="143"/>
                    </a:lnTo>
                    <a:lnTo>
                      <a:pt x="36" y="141"/>
                    </a:lnTo>
                    <a:lnTo>
                      <a:pt x="41" y="132"/>
                    </a:lnTo>
                    <a:lnTo>
                      <a:pt x="49" y="133"/>
                    </a:lnTo>
                    <a:lnTo>
                      <a:pt x="55" y="141"/>
                    </a:lnTo>
                    <a:lnTo>
                      <a:pt x="44" y="128"/>
                    </a:lnTo>
                    <a:lnTo>
                      <a:pt x="36" y="128"/>
                    </a:lnTo>
                    <a:lnTo>
                      <a:pt x="36" y="124"/>
                    </a:lnTo>
                    <a:lnTo>
                      <a:pt x="25" y="122"/>
                    </a:lnTo>
                    <a:lnTo>
                      <a:pt x="23" y="114"/>
                    </a:lnTo>
                    <a:lnTo>
                      <a:pt x="7" y="103"/>
                    </a:lnTo>
                    <a:lnTo>
                      <a:pt x="2" y="106"/>
                    </a:lnTo>
                    <a:lnTo>
                      <a:pt x="0" y="101"/>
                    </a:lnTo>
                    <a:lnTo>
                      <a:pt x="2" y="84"/>
                    </a:lnTo>
                    <a:lnTo>
                      <a:pt x="12" y="72"/>
                    </a:lnTo>
                    <a:lnTo>
                      <a:pt x="12" y="61"/>
                    </a:lnTo>
                    <a:lnTo>
                      <a:pt x="20" y="56"/>
                    </a:lnTo>
                    <a:lnTo>
                      <a:pt x="36" y="58"/>
                    </a:lnTo>
                  </a:path>
                </a:pathLst>
              </a:custGeom>
              <a:noFill/>
              <a:ln w="9525">
                <a:noFill/>
                <a:round/>
                <a:headEnd/>
                <a:tailEnd/>
              </a:ln>
            </p:spPr>
            <p:txBody>
              <a:bodyPr/>
              <a:lstStyle/>
              <a:p>
                <a:pPr algn="ctr" eaLnBrk="0" hangingPunct="0"/>
                <a:endParaRPr lang="en-US" dirty="0"/>
              </a:p>
            </p:txBody>
          </p:sp>
          <p:sp>
            <p:nvSpPr>
              <p:cNvPr id="5012" name="Freeform 198"/>
              <p:cNvSpPr>
                <a:spLocks/>
              </p:cNvSpPr>
              <p:nvPr/>
            </p:nvSpPr>
            <p:spPr bwMode="auto">
              <a:xfrm>
                <a:off x="4167" y="1186"/>
                <a:ext cx="203" cy="206"/>
              </a:xfrm>
              <a:custGeom>
                <a:avLst/>
                <a:gdLst>
                  <a:gd name="T0" fmla="*/ 1 w 203"/>
                  <a:gd name="T1" fmla="*/ 0 h 206"/>
                  <a:gd name="T2" fmla="*/ 50 w 203"/>
                  <a:gd name="T3" fmla="*/ 0 h 206"/>
                  <a:gd name="T4" fmla="*/ 48 w 203"/>
                  <a:gd name="T5" fmla="*/ 4 h 206"/>
                  <a:gd name="T6" fmla="*/ 53 w 203"/>
                  <a:gd name="T7" fmla="*/ 4 h 206"/>
                  <a:gd name="T8" fmla="*/ 48 w 203"/>
                  <a:gd name="T9" fmla="*/ 11 h 206"/>
                  <a:gd name="T10" fmla="*/ 53 w 203"/>
                  <a:gd name="T11" fmla="*/ 16 h 206"/>
                  <a:gd name="T12" fmla="*/ 50 w 203"/>
                  <a:gd name="T13" fmla="*/ 33 h 206"/>
                  <a:gd name="T14" fmla="*/ 56 w 203"/>
                  <a:gd name="T15" fmla="*/ 43 h 206"/>
                  <a:gd name="T16" fmla="*/ 55 w 203"/>
                  <a:gd name="T17" fmla="*/ 51 h 206"/>
                  <a:gd name="T18" fmla="*/ 59 w 203"/>
                  <a:gd name="T19" fmla="*/ 57 h 206"/>
                  <a:gd name="T20" fmla="*/ 59 w 203"/>
                  <a:gd name="T21" fmla="*/ 68 h 206"/>
                  <a:gd name="T22" fmla="*/ 77 w 203"/>
                  <a:gd name="T23" fmla="*/ 78 h 206"/>
                  <a:gd name="T24" fmla="*/ 85 w 203"/>
                  <a:gd name="T25" fmla="*/ 70 h 206"/>
                  <a:gd name="T26" fmla="*/ 98 w 203"/>
                  <a:gd name="T27" fmla="*/ 76 h 206"/>
                  <a:gd name="T28" fmla="*/ 105 w 203"/>
                  <a:gd name="T29" fmla="*/ 73 h 206"/>
                  <a:gd name="T30" fmla="*/ 106 w 203"/>
                  <a:gd name="T31" fmla="*/ 78 h 206"/>
                  <a:gd name="T32" fmla="*/ 124 w 203"/>
                  <a:gd name="T33" fmla="*/ 83 h 206"/>
                  <a:gd name="T34" fmla="*/ 124 w 203"/>
                  <a:gd name="T35" fmla="*/ 89 h 206"/>
                  <a:gd name="T36" fmla="*/ 147 w 203"/>
                  <a:gd name="T37" fmla="*/ 107 h 206"/>
                  <a:gd name="T38" fmla="*/ 153 w 203"/>
                  <a:gd name="T39" fmla="*/ 118 h 206"/>
                  <a:gd name="T40" fmla="*/ 161 w 203"/>
                  <a:gd name="T41" fmla="*/ 118 h 206"/>
                  <a:gd name="T42" fmla="*/ 168 w 203"/>
                  <a:gd name="T43" fmla="*/ 124 h 206"/>
                  <a:gd name="T44" fmla="*/ 173 w 203"/>
                  <a:gd name="T45" fmla="*/ 139 h 206"/>
                  <a:gd name="T46" fmla="*/ 182 w 203"/>
                  <a:gd name="T47" fmla="*/ 142 h 206"/>
                  <a:gd name="T48" fmla="*/ 184 w 203"/>
                  <a:gd name="T49" fmla="*/ 145 h 206"/>
                  <a:gd name="T50" fmla="*/ 184 w 203"/>
                  <a:gd name="T51" fmla="*/ 158 h 206"/>
                  <a:gd name="T52" fmla="*/ 189 w 203"/>
                  <a:gd name="T53" fmla="*/ 166 h 206"/>
                  <a:gd name="T54" fmla="*/ 189 w 203"/>
                  <a:gd name="T55" fmla="*/ 172 h 206"/>
                  <a:gd name="T56" fmla="*/ 190 w 203"/>
                  <a:gd name="T57" fmla="*/ 174 h 206"/>
                  <a:gd name="T58" fmla="*/ 195 w 203"/>
                  <a:gd name="T59" fmla="*/ 168 h 206"/>
                  <a:gd name="T60" fmla="*/ 200 w 203"/>
                  <a:gd name="T61" fmla="*/ 172 h 206"/>
                  <a:gd name="T62" fmla="*/ 197 w 203"/>
                  <a:gd name="T63" fmla="*/ 172 h 206"/>
                  <a:gd name="T64" fmla="*/ 200 w 203"/>
                  <a:gd name="T65" fmla="*/ 176 h 206"/>
                  <a:gd name="T66" fmla="*/ 203 w 203"/>
                  <a:gd name="T67" fmla="*/ 176 h 206"/>
                  <a:gd name="T68" fmla="*/ 197 w 203"/>
                  <a:gd name="T69" fmla="*/ 203 h 206"/>
                  <a:gd name="T70" fmla="*/ 194 w 203"/>
                  <a:gd name="T71" fmla="*/ 204 h 206"/>
                  <a:gd name="T72" fmla="*/ 189 w 203"/>
                  <a:gd name="T73" fmla="*/ 204 h 206"/>
                  <a:gd name="T74" fmla="*/ 186 w 203"/>
                  <a:gd name="T75" fmla="*/ 204 h 206"/>
                  <a:gd name="T76" fmla="*/ 158 w 203"/>
                  <a:gd name="T77" fmla="*/ 203 h 206"/>
                  <a:gd name="T78" fmla="*/ 158 w 203"/>
                  <a:gd name="T79" fmla="*/ 203 h 206"/>
                  <a:gd name="T80" fmla="*/ 157 w 203"/>
                  <a:gd name="T81" fmla="*/ 203 h 206"/>
                  <a:gd name="T82" fmla="*/ 157 w 203"/>
                  <a:gd name="T83" fmla="*/ 203 h 206"/>
                  <a:gd name="T84" fmla="*/ 155 w 203"/>
                  <a:gd name="T85" fmla="*/ 203 h 206"/>
                  <a:gd name="T86" fmla="*/ 148 w 203"/>
                  <a:gd name="T87" fmla="*/ 203 h 206"/>
                  <a:gd name="T88" fmla="*/ 22 w 203"/>
                  <a:gd name="T89" fmla="*/ 206 h 206"/>
                  <a:gd name="T90" fmla="*/ 8 w 203"/>
                  <a:gd name="T91" fmla="*/ 206 h 206"/>
                  <a:gd name="T92" fmla="*/ 8 w 203"/>
                  <a:gd name="T93" fmla="*/ 176 h 206"/>
                  <a:gd name="T94" fmla="*/ 0 w 203"/>
                  <a:gd name="T95" fmla="*/ 172 h 206"/>
                  <a:gd name="T96" fmla="*/ 4 w 203"/>
                  <a:gd name="T97" fmla="*/ 174 h 206"/>
                  <a:gd name="T98" fmla="*/ 0 w 203"/>
                  <a:gd name="T99" fmla="*/ 171 h 206"/>
                  <a:gd name="T100" fmla="*/ 1 w 203"/>
                  <a:gd name="T101" fmla="*/ 0 h 2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06"/>
                  <a:gd name="T155" fmla="*/ 203 w 203"/>
                  <a:gd name="T156" fmla="*/ 206 h 2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06">
                    <a:moveTo>
                      <a:pt x="1" y="0"/>
                    </a:moveTo>
                    <a:lnTo>
                      <a:pt x="50" y="0"/>
                    </a:lnTo>
                    <a:lnTo>
                      <a:pt x="48" y="4"/>
                    </a:lnTo>
                    <a:lnTo>
                      <a:pt x="53" y="4"/>
                    </a:lnTo>
                    <a:lnTo>
                      <a:pt x="48" y="11"/>
                    </a:lnTo>
                    <a:lnTo>
                      <a:pt x="53" y="16"/>
                    </a:lnTo>
                    <a:lnTo>
                      <a:pt x="50" y="33"/>
                    </a:lnTo>
                    <a:lnTo>
                      <a:pt x="56" y="43"/>
                    </a:lnTo>
                    <a:lnTo>
                      <a:pt x="55" y="51"/>
                    </a:lnTo>
                    <a:lnTo>
                      <a:pt x="59" y="57"/>
                    </a:lnTo>
                    <a:lnTo>
                      <a:pt x="59" y="68"/>
                    </a:lnTo>
                    <a:lnTo>
                      <a:pt x="77" y="78"/>
                    </a:lnTo>
                    <a:lnTo>
                      <a:pt x="85" y="70"/>
                    </a:lnTo>
                    <a:lnTo>
                      <a:pt x="98" y="76"/>
                    </a:lnTo>
                    <a:lnTo>
                      <a:pt x="105" y="73"/>
                    </a:lnTo>
                    <a:lnTo>
                      <a:pt x="106" y="78"/>
                    </a:lnTo>
                    <a:lnTo>
                      <a:pt x="124" y="83"/>
                    </a:lnTo>
                    <a:lnTo>
                      <a:pt x="124" y="89"/>
                    </a:lnTo>
                    <a:lnTo>
                      <a:pt x="147" y="107"/>
                    </a:lnTo>
                    <a:lnTo>
                      <a:pt x="153" y="118"/>
                    </a:lnTo>
                    <a:lnTo>
                      <a:pt x="161" y="118"/>
                    </a:lnTo>
                    <a:lnTo>
                      <a:pt x="168" y="124"/>
                    </a:lnTo>
                    <a:lnTo>
                      <a:pt x="173" y="139"/>
                    </a:lnTo>
                    <a:lnTo>
                      <a:pt x="182" y="142"/>
                    </a:lnTo>
                    <a:lnTo>
                      <a:pt x="184" y="145"/>
                    </a:lnTo>
                    <a:lnTo>
                      <a:pt x="184" y="158"/>
                    </a:lnTo>
                    <a:lnTo>
                      <a:pt x="189" y="166"/>
                    </a:lnTo>
                    <a:lnTo>
                      <a:pt x="189" y="172"/>
                    </a:lnTo>
                    <a:lnTo>
                      <a:pt x="190" y="174"/>
                    </a:lnTo>
                    <a:lnTo>
                      <a:pt x="195" y="168"/>
                    </a:lnTo>
                    <a:lnTo>
                      <a:pt x="200" y="172"/>
                    </a:lnTo>
                    <a:lnTo>
                      <a:pt x="197" y="172"/>
                    </a:lnTo>
                    <a:lnTo>
                      <a:pt x="200" y="176"/>
                    </a:lnTo>
                    <a:lnTo>
                      <a:pt x="203" y="176"/>
                    </a:lnTo>
                    <a:lnTo>
                      <a:pt x="197" y="203"/>
                    </a:lnTo>
                    <a:lnTo>
                      <a:pt x="194" y="204"/>
                    </a:lnTo>
                    <a:lnTo>
                      <a:pt x="189" y="204"/>
                    </a:lnTo>
                    <a:lnTo>
                      <a:pt x="186" y="204"/>
                    </a:lnTo>
                    <a:lnTo>
                      <a:pt x="158" y="203"/>
                    </a:lnTo>
                    <a:lnTo>
                      <a:pt x="157" y="203"/>
                    </a:lnTo>
                    <a:lnTo>
                      <a:pt x="155" y="203"/>
                    </a:lnTo>
                    <a:lnTo>
                      <a:pt x="148" y="203"/>
                    </a:lnTo>
                    <a:lnTo>
                      <a:pt x="22" y="206"/>
                    </a:lnTo>
                    <a:lnTo>
                      <a:pt x="8" y="206"/>
                    </a:lnTo>
                    <a:lnTo>
                      <a:pt x="8" y="176"/>
                    </a:lnTo>
                    <a:lnTo>
                      <a:pt x="0" y="172"/>
                    </a:lnTo>
                    <a:lnTo>
                      <a:pt x="4" y="174"/>
                    </a:lnTo>
                    <a:lnTo>
                      <a:pt x="0" y="171"/>
                    </a:lnTo>
                    <a:lnTo>
                      <a:pt x="1" y="0"/>
                    </a:lnTo>
                    <a:close/>
                  </a:path>
                </a:pathLst>
              </a:custGeom>
              <a:solidFill>
                <a:srgbClr val="FEE0C2"/>
              </a:solidFill>
              <a:ln w="9525">
                <a:noFill/>
                <a:round/>
                <a:headEnd/>
                <a:tailEnd/>
              </a:ln>
            </p:spPr>
            <p:txBody>
              <a:bodyPr/>
              <a:lstStyle/>
              <a:p>
                <a:pPr algn="ctr" eaLnBrk="0" hangingPunct="0"/>
                <a:endParaRPr lang="en-US" dirty="0"/>
              </a:p>
            </p:txBody>
          </p:sp>
          <p:sp>
            <p:nvSpPr>
              <p:cNvPr id="5013" name="Freeform 199"/>
              <p:cNvSpPr>
                <a:spLocks/>
              </p:cNvSpPr>
              <p:nvPr/>
            </p:nvSpPr>
            <p:spPr bwMode="auto">
              <a:xfrm>
                <a:off x="4167" y="1186"/>
                <a:ext cx="203" cy="206"/>
              </a:xfrm>
              <a:custGeom>
                <a:avLst/>
                <a:gdLst>
                  <a:gd name="T0" fmla="*/ 1 w 203"/>
                  <a:gd name="T1" fmla="*/ 0 h 206"/>
                  <a:gd name="T2" fmla="*/ 50 w 203"/>
                  <a:gd name="T3" fmla="*/ 0 h 206"/>
                  <a:gd name="T4" fmla="*/ 48 w 203"/>
                  <a:gd name="T5" fmla="*/ 4 h 206"/>
                  <a:gd name="T6" fmla="*/ 53 w 203"/>
                  <a:gd name="T7" fmla="*/ 4 h 206"/>
                  <a:gd name="T8" fmla="*/ 48 w 203"/>
                  <a:gd name="T9" fmla="*/ 11 h 206"/>
                  <a:gd name="T10" fmla="*/ 53 w 203"/>
                  <a:gd name="T11" fmla="*/ 16 h 206"/>
                  <a:gd name="T12" fmla="*/ 50 w 203"/>
                  <a:gd name="T13" fmla="*/ 33 h 206"/>
                  <a:gd name="T14" fmla="*/ 56 w 203"/>
                  <a:gd name="T15" fmla="*/ 43 h 206"/>
                  <a:gd name="T16" fmla="*/ 55 w 203"/>
                  <a:gd name="T17" fmla="*/ 51 h 206"/>
                  <a:gd name="T18" fmla="*/ 59 w 203"/>
                  <a:gd name="T19" fmla="*/ 57 h 206"/>
                  <a:gd name="T20" fmla="*/ 59 w 203"/>
                  <a:gd name="T21" fmla="*/ 68 h 206"/>
                  <a:gd name="T22" fmla="*/ 77 w 203"/>
                  <a:gd name="T23" fmla="*/ 78 h 206"/>
                  <a:gd name="T24" fmla="*/ 85 w 203"/>
                  <a:gd name="T25" fmla="*/ 70 h 206"/>
                  <a:gd name="T26" fmla="*/ 98 w 203"/>
                  <a:gd name="T27" fmla="*/ 76 h 206"/>
                  <a:gd name="T28" fmla="*/ 105 w 203"/>
                  <a:gd name="T29" fmla="*/ 73 h 206"/>
                  <a:gd name="T30" fmla="*/ 106 w 203"/>
                  <a:gd name="T31" fmla="*/ 78 h 206"/>
                  <a:gd name="T32" fmla="*/ 124 w 203"/>
                  <a:gd name="T33" fmla="*/ 83 h 206"/>
                  <a:gd name="T34" fmla="*/ 124 w 203"/>
                  <a:gd name="T35" fmla="*/ 89 h 206"/>
                  <a:gd name="T36" fmla="*/ 147 w 203"/>
                  <a:gd name="T37" fmla="*/ 107 h 206"/>
                  <a:gd name="T38" fmla="*/ 153 w 203"/>
                  <a:gd name="T39" fmla="*/ 118 h 206"/>
                  <a:gd name="T40" fmla="*/ 161 w 203"/>
                  <a:gd name="T41" fmla="*/ 118 h 206"/>
                  <a:gd name="T42" fmla="*/ 168 w 203"/>
                  <a:gd name="T43" fmla="*/ 124 h 206"/>
                  <a:gd name="T44" fmla="*/ 173 w 203"/>
                  <a:gd name="T45" fmla="*/ 139 h 206"/>
                  <a:gd name="T46" fmla="*/ 182 w 203"/>
                  <a:gd name="T47" fmla="*/ 142 h 206"/>
                  <a:gd name="T48" fmla="*/ 184 w 203"/>
                  <a:gd name="T49" fmla="*/ 145 h 206"/>
                  <a:gd name="T50" fmla="*/ 184 w 203"/>
                  <a:gd name="T51" fmla="*/ 158 h 206"/>
                  <a:gd name="T52" fmla="*/ 189 w 203"/>
                  <a:gd name="T53" fmla="*/ 166 h 206"/>
                  <a:gd name="T54" fmla="*/ 189 w 203"/>
                  <a:gd name="T55" fmla="*/ 172 h 206"/>
                  <a:gd name="T56" fmla="*/ 190 w 203"/>
                  <a:gd name="T57" fmla="*/ 174 h 206"/>
                  <a:gd name="T58" fmla="*/ 195 w 203"/>
                  <a:gd name="T59" fmla="*/ 168 h 206"/>
                  <a:gd name="T60" fmla="*/ 200 w 203"/>
                  <a:gd name="T61" fmla="*/ 172 h 206"/>
                  <a:gd name="T62" fmla="*/ 197 w 203"/>
                  <a:gd name="T63" fmla="*/ 172 h 206"/>
                  <a:gd name="T64" fmla="*/ 200 w 203"/>
                  <a:gd name="T65" fmla="*/ 176 h 206"/>
                  <a:gd name="T66" fmla="*/ 203 w 203"/>
                  <a:gd name="T67" fmla="*/ 176 h 206"/>
                  <a:gd name="T68" fmla="*/ 197 w 203"/>
                  <a:gd name="T69" fmla="*/ 203 h 206"/>
                  <a:gd name="T70" fmla="*/ 194 w 203"/>
                  <a:gd name="T71" fmla="*/ 204 h 206"/>
                  <a:gd name="T72" fmla="*/ 189 w 203"/>
                  <a:gd name="T73" fmla="*/ 204 h 206"/>
                  <a:gd name="T74" fmla="*/ 186 w 203"/>
                  <a:gd name="T75" fmla="*/ 204 h 206"/>
                  <a:gd name="T76" fmla="*/ 158 w 203"/>
                  <a:gd name="T77" fmla="*/ 203 h 206"/>
                  <a:gd name="T78" fmla="*/ 158 w 203"/>
                  <a:gd name="T79" fmla="*/ 203 h 206"/>
                  <a:gd name="T80" fmla="*/ 157 w 203"/>
                  <a:gd name="T81" fmla="*/ 203 h 206"/>
                  <a:gd name="T82" fmla="*/ 157 w 203"/>
                  <a:gd name="T83" fmla="*/ 203 h 206"/>
                  <a:gd name="T84" fmla="*/ 155 w 203"/>
                  <a:gd name="T85" fmla="*/ 203 h 206"/>
                  <a:gd name="T86" fmla="*/ 148 w 203"/>
                  <a:gd name="T87" fmla="*/ 203 h 206"/>
                  <a:gd name="T88" fmla="*/ 22 w 203"/>
                  <a:gd name="T89" fmla="*/ 206 h 206"/>
                  <a:gd name="T90" fmla="*/ 8 w 203"/>
                  <a:gd name="T91" fmla="*/ 206 h 206"/>
                  <a:gd name="T92" fmla="*/ 8 w 203"/>
                  <a:gd name="T93" fmla="*/ 176 h 206"/>
                  <a:gd name="T94" fmla="*/ 0 w 203"/>
                  <a:gd name="T95" fmla="*/ 172 h 206"/>
                  <a:gd name="T96" fmla="*/ 4 w 203"/>
                  <a:gd name="T97" fmla="*/ 174 h 206"/>
                  <a:gd name="T98" fmla="*/ 0 w 203"/>
                  <a:gd name="T99" fmla="*/ 171 h 206"/>
                  <a:gd name="T100" fmla="*/ 1 w 203"/>
                  <a:gd name="T101" fmla="*/ 0 h 2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06"/>
                  <a:gd name="T155" fmla="*/ 203 w 203"/>
                  <a:gd name="T156" fmla="*/ 206 h 2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06">
                    <a:moveTo>
                      <a:pt x="1" y="0"/>
                    </a:moveTo>
                    <a:lnTo>
                      <a:pt x="50" y="0"/>
                    </a:lnTo>
                    <a:lnTo>
                      <a:pt x="48" y="4"/>
                    </a:lnTo>
                    <a:lnTo>
                      <a:pt x="53" y="4"/>
                    </a:lnTo>
                    <a:lnTo>
                      <a:pt x="48" y="11"/>
                    </a:lnTo>
                    <a:lnTo>
                      <a:pt x="53" y="16"/>
                    </a:lnTo>
                    <a:lnTo>
                      <a:pt x="50" y="33"/>
                    </a:lnTo>
                    <a:lnTo>
                      <a:pt x="56" y="43"/>
                    </a:lnTo>
                    <a:lnTo>
                      <a:pt x="55" y="51"/>
                    </a:lnTo>
                    <a:lnTo>
                      <a:pt x="59" y="57"/>
                    </a:lnTo>
                    <a:lnTo>
                      <a:pt x="59" y="68"/>
                    </a:lnTo>
                    <a:lnTo>
                      <a:pt x="77" y="78"/>
                    </a:lnTo>
                    <a:lnTo>
                      <a:pt x="85" y="70"/>
                    </a:lnTo>
                    <a:lnTo>
                      <a:pt x="98" y="76"/>
                    </a:lnTo>
                    <a:lnTo>
                      <a:pt x="105" y="73"/>
                    </a:lnTo>
                    <a:lnTo>
                      <a:pt x="106" y="78"/>
                    </a:lnTo>
                    <a:lnTo>
                      <a:pt x="124" y="83"/>
                    </a:lnTo>
                    <a:lnTo>
                      <a:pt x="124" y="89"/>
                    </a:lnTo>
                    <a:lnTo>
                      <a:pt x="147" y="107"/>
                    </a:lnTo>
                    <a:lnTo>
                      <a:pt x="153" y="118"/>
                    </a:lnTo>
                    <a:lnTo>
                      <a:pt x="161" y="118"/>
                    </a:lnTo>
                    <a:lnTo>
                      <a:pt x="168" y="124"/>
                    </a:lnTo>
                    <a:lnTo>
                      <a:pt x="173" y="139"/>
                    </a:lnTo>
                    <a:lnTo>
                      <a:pt x="182" y="142"/>
                    </a:lnTo>
                    <a:lnTo>
                      <a:pt x="184" y="145"/>
                    </a:lnTo>
                    <a:lnTo>
                      <a:pt x="184" y="158"/>
                    </a:lnTo>
                    <a:lnTo>
                      <a:pt x="189" y="166"/>
                    </a:lnTo>
                    <a:lnTo>
                      <a:pt x="189" y="172"/>
                    </a:lnTo>
                    <a:lnTo>
                      <a:pt x="190" y="174"/>
                    </a:lnTo>
                    <a:lnTo>
                      <a:pt x="195" y="168"/>
                    </a:lnTo>
                    <a:lnTo>
                      <a:pt x="200" y="172"/>
                    </a:lnTo>
                    <a:lnTo>
                      <a:pt x="197" y="172"/>
                    </a:lnTo>
                    <a:lnTo>
                      <a:pt x="200" y="176"/>
                    </a:lnTo>
                    <a:lnTo>
                      <a:pt x="203" y="176"/>
                    </a:lnTo>
                    <a:lnTo>
                      <a:pt x="197" y="203"/>
                    </a:lnTo>
                    <a:lnTo>
                      <a:pt x="194" y="204"/>
                    </a:lnTo>
                    <a:lnTo>
                      <a:pt x="189" y="204"/>
                    </a:lnTo>
                    <a:lnTo>
                      <a:pt x="186" y="204"/>
                    </a:lnTo>
                    <a:lnTo>
                      <a:pt x="158" y="203"/>
                    </a:lnTo>
                    <a:lnTo>
                      <a:pt x="157" y="203"/>
                    </a:lnTo>
                    <a:lnTo>
                      <a:pt x="155" y="203"/>
                    </a:lnTo>
                    <a:lnTo>
                      <a:pt x="148" y="203"/>
                    </a:lnTo>
                    <a:lnTo>
                      <a:pt x="22" y="206"/>
                    </a:lnTo>
                    <a:lnTo>
                      <a:pt x="8" y="206"/>
                    </a:lnTo>
                    <a:lnTo>
                      <a:pt x="8" y="176"/>
                    </a:lnTo>
                    <a:lnTo>
                      <a:pt x="0" y="172"/>
                    </a:lnTo>
                    <a:lnTo>
                      <a:pt x="4" y="174"/>
                    </a:lnTo>
                    <a:lnTo>
                      <a:pt x="0" y="171"/>
                    </a:lnTo>
                    <a:lnTo>
                      <a:pt x="1" y="0"/>
                    </a:lnTo>
                  </a:path>
                </a:pathLst>
              </a:custGeom>
              <a:noFill/>
              <a:ln w="9525">
                <a:noFill/>
                <a:round/>
                <a:headEnd/>
                <a:tailEnd/>
              </a:ln>
            </p:spPr>
            <p:txBody>
              <a:bodyPr/>
              <a:lstStyle/>
              <a:p>
                <a:pPr algn="ctr" eaLnBrk="0" hangingPunct="0"/>
                <a:endParaRPr lang="en-US" dirty="0"/>
              </a:p>
            </p:txBody>
          </p:sp>
          <p:sp>
            <p:nvSpPr>
              <p:cNvPr id="5014" name="Freeform 200"/>
              <p:cNvSpPr>
                <a:spLocks/>
              </p:cNvSpPr>
              <p:nvPr/>
            </p:nvSpPr>
            <p:spPr bwMode="auto">
              <a:xfrm>
                <a:off x="4712" y="1210"/>
                <a:ext cx="184" cy="225"/>
              </a:xfrm>
              <a:custGeom>
                <a:avLst/>
                <a:gdLst>
                  <a:gd name="T0" fmla="*/ 137 w 184"/>
                  <a:gd name="T1" fmla="*/ 68 h 225"/>
                  <a:gd name="T2" fmla="*/ 139 w 184"/>
                  <a:gd name="T3" fmla="*/ 68 h 225"/>
                  <a:gd name="T4" fmla="*/ 147 w 184"/>
                  <a:gd name="T5" fmla="*/ 89 h 225"/>
                  <a:gd name="T6" fmla="*/ 155 w 184"/>
                  <a:gd name="T7" fmla="*/ 97 h 225"/>
                  <a:gd name="T8" fmla="*/ 174 w 184"/>
                  <a:gd name="T9" fmla="*/ 100 h 225"/>
                  <a:gd name="T10" fmla="*/ 184 w 184"/>
                  <a:gd name="T11" fmla="*/ 118 h 225"/>
                  <a:gd name="T12" fmla="*/ 179 w 184"/>
                  <a:gd name="T13" fmla="*/ 134 h 225"/>
                  <a:gd name="T14" fmla="*/ 179 w 184"/>
                  <a:gd name="T15" fmla="*/ 140 h 225"/>
                  <a:gd name="T16" fmla="*/ 184 w 184"/>
                  <a:gd name="T17" fmla="*/ 164 h 225"/>
                  <a:gd name="T18" fmla="*/ 79 w 184"/>
                  <a:gd name="T19" fmla="*/ 185 h 225"/>
                  <a:gd name="T20" fmla="*/ 48 w 184"/>
                  <a:gd name="T21" fmla="*/ 211 h 225"/>
                  <a:gd name="T22" fmla="*/ 11 w 184"/>
                  <a:gd name="T23" fmla="*/ 225 h 225"/>
                  <a:gd name="T24" fmla="*/ 3 w 184"/>
                  <a:gd name="T25" fmla="*/ 219 h 225"/>
                  <a:gd name="T26" fmla="*/ 5 w 184"/>
                  <a:gd name="T27" fmla="*/ 216 h 225"/>
                  <a:gd name="T28" fmla="*/ 5 w 184"/>
                  <a:gd name="T29" fmla="*/ 209 h 225"/>
                  <a:gd name="T30" fmla="*/ 6 w 184"/>
                  <a:gd name="T31" fmla="*/ 201 h 225"/>
                  <a:gd name="T32" fmla="*/ 9 w 184"/>
                  <a:gd name="T33" fmla="*/ 203 h 225"/>
                  <a:gd name="T34" fmla="*/ 22 w 184"/>
                  <a:gd name="T35" fmla="*/ 204 h 225"/>
                  <a:gd name="T36" fmla="*/ 8 w 184"/>
                  <a:gd name="T37" fmla="*/ 201 h 225"/>
                  <a:gd name="T38" fmla="*/ 3 w 184"/>
                  <a:gd name="T39" fmla="*/ 193 h 225"/>
                  <a:gd name="T40" fmla="*/ 3 w 184"/>
                  <a:gd name="T41" fmla="*/ 187 h 225"/>
                  <a:gd name="T42" fmla="*/ 11 w 184"/>
                  <a:gd name="T43" fmla="*/ 187 h 225"/>
                  <a:gd name="T44" fmla="*/ 14 w 184"/>
                  <a:gd name="T45" fmla="*/ 182 h 225"/>
                  <a:gd name="T46" fmla="*/ 8 w 184"/>
                  <a:gd name="T47" fmla="*/ 187 h 225"/>
                  <a:gd name="T48" fmla="*/ 3 w 184"/>
                  <a:gd name="T49" fmla="*/ 184 h 225"/>
                  <a:gd name="T50" fmla="*/ 3 w 184"/>
                  <a:gd name="T51" fmla="*/ 179 h 225"/>
                  <a:gd name="T52" fmla="*/ 3 w 184"/>
                  <a:gd name="T53" fmla="*/ 171 h 225"/>
                  <a:gd name="T54" fmla="*/ 0 w 184"/>
                  <a:gd name="T55" fmla="*/ 4 h 225"/>
                  <a:gd name="T56" fmla="*/ 145 w 184"/>
                  <a:gd name="T57" fmla="*/ 19 h 225"/>
                  <a:gd name="T58" fmla="*/ 124 w 184"/>
                  <a:gd name="T59" fmla="*/ 24 h 225"/>
                  <a:gd name="T60" fmla="*/ 116 w 184"/>
                  <a:gd name="T61" fmla="*/ 41 h 225"/>
                  <a:gd name="T62" fmla="*/ 124 w 184"/>
                  <a:gd name="T63" fmla="*/ 41 h 225"/>
                  <a:gd name="T64" fmla="*/ 136 w 184"/>
                  <a:gd name="T65" fmla="*/ 33 h 225"/>
                  <a:gd name="T66" fmla="*/ 139 w 184"/>
                  <a:gd name="T67" fmla="*/ 20 h 225"/>
                  <a:gd name="T68" fmla="*/ 147 w 184"/>
                  <a:gd name="T69" fmla="*/ 33 h 225"/>
                  <a:gd name="T70" fmla="*/ 141 w 184"/>
                  <a:gd name="T71" fmla="*/ 70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4"/>
                  <a:gd name="T109" fmla="*/ 0 h 225"/>
                  <a:gd name="T110" fmla="*/ 184 w 184"/>
                  <a:gd name="T111" fmla="*/ 225 h 2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4" h="225">
                    <a:moveTo>
                      <a:pt x="131" y="60"/>
                    </a:moveTo>
                    <a:lnTo>
                      <a:pt x="137" y="68"/>
                    </a:lnTo>
                    <a:lnTo>
                      <a:pt x="136" y="73"/>
                    </a:lnTo>
                    <a:lnTo>
                      <a:pt x="139" y="68"/>
                    </a:lnTo>
                    <a:lnTo>
                      <a:pt x="145" y="75"/>
                    </a:lnTo>
                    <a:lnTo>
                      <a:pt x="147" y="89"/>
                    </a:lnTo>
                    <a:lnTo>
                      <a:pt x="152" y="88"/>
                    </a:lnTo>
                    <a:lnTo>
                      <a:pt x="155" y="97"/>
                    </a:lnTo>
                    <a:lnTo>
                      <a:pt x="160" y="94"/>
                    </a:lnTo>
                    <a:lnTo>
                      <a:pt x="174" y="100"/>
                    </a:lnTo>
                    <a:lnTo>
                      <a:pt x="183" y="108"/>
                    </a:lnTo>
                    <a:lnTo>
                      <a:pt x="184" y="118"/>
                    </a:lnTo>
                    <a:lnTo>
                      <a:pt x="179" y="124"/>
                    </a:lnTo>
                    <a:lnTo>
                      <a:pt x="179" y="134"/>
                    </a:lnTo>
                    <a:lnTo>
                      <a:pt x="176" y="137"/>
                    </a:lnTo>
                    <a:lnTo>
                      <a:pt x="179" y="140"/>
                    </a:lnTo>
                    <a:lnTo>
                      <a:pt x="179" y="148"/>
                    </a:lnTo>
                    <a:lnTo>
                      <a:pt x="184" y="164"/>
                    </a:lnTo>
                    <a:lnTo>
                      <a:pt x="100" y="168"/>
                    </a:lnTo>
                    <a:lnTo>
                      <a:pt x="79" y="185"/>
                    </a:lnTo>
                    <a:lnTo>
                      <a:pt x="58" y="190"/>
                    </a:lnTo>
                    <a:lnTo>
                      <a:pt x="48" y="211"/>
                    </a:lnTo>
                    <a:lnTo>
                      <a:pt x="26" y="212"/>
                    </a:lnTo>
                    <a:lnTo>
                      <a:pt x="11" y="225"/>
                    </a:lnTo>
                    <a:lnTo>
                      <a:pt x="3" y="225"/>
                    </a:lnTo>
                    <a:lnTo>
                      <a:pt x="3" y="219"/>
                    </a:lnTo>
                    <a:lnTo>
                      <a:pt x="3" y="217"/>
                    </a:lnTo>
                    <a:lnTo>
                      <a:pt x="5" y="216"/>
                    </a:lnTo>
                    <a:lnTo>
                      <a:pt x="6" y="212"/>
                    </a:lnTo>
                    <a:lnTo>
                      <a:pt x="5" y="209"/>
                    </a:lnTo>
                    <a:lnTo>
                      <a:pt x="5" y="204"/>
                    </a:lnTo>
                    <a:lnTo>
                      <a:pt x="6" y="201"/>
                    </a:lnTo>
                    <a:lnTo>
                      <a:pt x="5" y="204"/>
                    </a:lnTo>
                    <a:lnTo>
                      <a:pt x="9" y="203"/>
                    </a:lnTo>
                    <a:lnTo>
                      <a:pt x="14" y="209"/>
                    </a:lnTo>
                    <a:lnTo>
                      <a:pt x="22" y="204"/>
                    </a:lnTo>
                    <a:lnTo>
                      <a:pt x="13" y="196"/>
                    </a:lnTo>
                    <a:lnTo>
                      <a:pt x="8" y="201"/>
                    </a:lnTo>
                    <a:lnTo>
                      <a:pt x="5" y="198"/>
                    </a:lnTo>
                    <a:lnTo>
                      <a:pt x="3" y="193"/>
                    </a:lnTo>
                    <a:lnTo>
                      <a:pt x="3" y="192"/>
                    </a:lnTo>
                    <a:lnTo>
                      <a:pt x="3" y="187"/>
                    </a:lnTo>
                    <a:lnTo>
                      <a:pt x="8" y="192"/>
                    </a:lnTo>
                    <a:lnTo>
                      <a:pt x="11" y="187"/>
                    </a:lnTo>
                    <a:lnTo>
                      <a:pt x="16" y="188"/>
                    </a:lnTo>
                    <a:lnTo>
                      <a:pt x="14" y="182"/>
                    </a:lnTo>
                    <a:lnTo>
                      <a:pt x="8" y="182"/>
                    </a:lnTo>
                    <a:lnTo>
                      <a:pt x="8" y="187"/>
                    </a:lnTo>
                    <a:lnTo>
                      <a:pt x="3" y="187"/>
                    </a:lnTo>
                    <a:lnTo>
                      <a:pt x="3" y="184"/>
                    </a:lnTo>
                    <a:lnTo>
                      <a:pt x="3" y="180"/>
                    </a:lnTo>
                    <a:lnTo>
                      <a:pt x="3" y="179"/>
                    </a:lnTo>
                    <a:lnTo>
                      <a:pt x="8" y="176"/>
                    </a:lnTo>
                    <a:lnTo>
                      <a:pt x="3" y="171"/>
                    </a:lnTo>
                    <a:lnTo>
                      <a:pt x="0" y="25"/>
                    </a:lnTo>
                    <a:lnTo>
                      <a:pt x="0" y="4"/>
                    </a:lnTo>
                    <a:lnTo>
                      <a:pt x="147" y="0"/>
                    </a:lnTo>
                    <a:lnTo>
                      <a:pt x="145" y="19"/>
                    </a:lnTo>
                    <a:lnTo>
                      <a:pt x="136" y="17"/>
                    </a:lnTo>
                    <a:lnTo>
                      <a:pt x="124" y="24"/>
                    </a:lnTo>
                    <a:lnTo>
                      <a:pt x="116" y="35"/>
                    </a:lnTo>
                    <a:lnTo>
                      <a:pt x="116" y="41"/>
                    </a:lnTo>
                    <a:lnTo>
                      <a:pt x="129" y="46"/>
                    </a:lnTo>
                    <a:lnTo>
                      <a:pt x="124" y="41"/>
                    </a:lnTo>
                    <a:lnTo>
                      <a:pt x="124" y="35"/>
                    </a:lnTo>
                    <a:lnTo>
                      <a:pt x="136" y="33"/>
                    </a:lnTo>
                    <a:lnTo>
                      <a:pt x="134" y="28"/>
                    </a:lnTo>
                    <a:lnTo>
                      <a:pt x="139" y="20"/>
                    </a:lnTo>
                    <a:lnTo>
                      <a:pt x="144" y="22"/>
                    </a:lnTo>
                    <a:lnTo>
                      <a:pt x="147" y="33"/>
                    </a:lnTo>
                    <a:lnTo>
                      <a:pt x="147" y="57"/>
                    </a:lnTo>
                    <a:lnTo>
                      <a:pt x="141" y="70"/>
                    </a:lnTo>
                    <a:lnTo>
                      <a:pt x="131" y="60"/>
                    </a:lnTo>
                    <a:close/>
                  </a:path>
                </a:pathLst>
              </a:custGeom>
              <a:solidFill>
                <a:srgbClr val="FEE0C2"/>
              </a:solidFill>
              <a:ln w="9525">
                <a:noFill/>
                <a:round/>
                <a:headEnd/>
                <a:tailEnd/>
              </a:ln>
            </p:spPr>
            <p:txBody>
              <a:bodyPr/>
              <a:lstStyle/>
              <a:p>
                <a:pPr algn="ctr" eaLnBrk="0" hangingPunct="0"/>
                <a:endParaRPr lang="en-US" dirty="0"/>
              </a:p>
            </p:txBody>
          </p:sp>
          <p:sp>
            <p:nvSpPr>
              <p:cNvPr id="5015" name="Freeform 201"/>
              <p:cNvSpPr>
                <a:spLocks/>
              </p:cNvSpPr>
              <p:nvPr/>
            </p:nvSpPr>
            <p:spPr bwMode="auto">
              <a:xfrm>
                <a:off x="4712" y="1210"/>
                <a:ext cx="184" cy="225"/>
              </a:xfrm>
              <a:custGeom>
                <a:avLst/>
                <a:gdLst>
                  <a:gd name="T0" fmla="*/ 137 w 184"/>
                  <a:gd name="T1" fmla="*/ 68 h 225"/>
                  <a:gd name="T2" fmla="*/ 139 w 184"/>
                  <a:gd name="T3" fmla="*/ 68 h 225"/>
                  <a:gd name="T4" fmla="*/ 147 w 184"/>
                  <a:gd name="T5" fmla="*/ 89 h 225"/>
                  <a:gd name="T6" fmla="*/ 155 w 184"/>
                  <a:gd name="T7" fmla="*/ 97 h 225"/>
                  <a:gd name="T8" fmla="*/ 174 w 184"/>
                  <a:gd name="T9" fmla="*/ 100 h 225"/>
                  <a:gd name="T10" fmla="*/ 184 w 184"/>
                  <a:gd name="T11" fmla="*/ 118 h 225"/>
                  <a:gd name="T12" fmla="*/ 179 w 184"/>
                  <a:gd name="T13" fmla="*/ 134 h 225"/>
                  <a:gd name="T14" fmla="*/ 179 w 184"/>
                  <a:gd name="T15" fmla="*/ 140 h 225"/>
                  <a:gd name="T16" fmla="*/ 184 w 184"/>
                  <a:gd name="T17" fmla="*/ 164 h 225"/>
                  <a:gd name="T18" fmla="*/ 79 w 184"/>
                  <a:gd name="T19" fmla="*/ 185 h 225"/>
                  <a:gd name="T20" fmla="*/ 48 w 184"/>
                  <a:gd name="T21" fmla="*/ 211 h 225"/>
                  <a:gd name="T22" fmla="*/ 11 w 184"/>
                  <a:gd name="T23" fmla="*/ 225 h 225"/>
                  <a:gd name="T24" fmla="*/ 3 w 184"/>
                  <a:gd name="T25" fmla="*/ 219 h 225"/>
                  <a:gd name="T26" fmla="*/ 5 w 184"/>
                  <a:gd name="T27" fmla="*/ 216 h 225"/>
                  <a:gd name="T28" fmla="*/ 5 w 184"/>
                  <a:gd name="T29" fmla="*/ 209 h 225"/>
                  <a:gd name="T30" fmla="*/ 6 w 184"/>
                  <a:gd name="T31" fmla="*/ 201 h 225"/>
                  <a:gd name="T32" fmla="*/ 9 w 184"/>
                  <a:gd name="T33" fmla="*/ 203 h 225"/>
                  <a:gd name="T34" fmla="*/ 22 w 184"/>
                  <a:gd name="T35" fmla="*/ 204 h 225"/>
                  <a:gd name="T36" fmla="*/ 8 w 184"/>
                  <a:gd name="T37" fmla="*/ 201 h 225"/>
                  <a:gd name="T38" fmla="*/ 3 w 184"/>
                  <a:gd name="T39" fmla="*/ 193 h 225"/>
                  <a:gd name="T40" fmla="*/ 3 w 184"/>
                  <a:gd name="T41" fmla="*/ 187 h 225"/>
                  <a:gd name="T42" fmla="*/ 11 w 184"/>
                  <a:gd name="T43" fmla="*/ 187 h 225"/>
                  <a:gd name="T44" fmla="*/ 14 w 184"/>
                  <a:gd name="T45" fmla="*/ 182 h 225"/>
                  <a:gd name="T46" fmla="*/ 8 w 184"/>
                  <a:gd name="T47" fmla="*/ 187 h 225"/>
                  <a:gd name="T48" fmla="*/ 3 w 184"/>
                  <a:gd name="T49" fmla="*/ 184 h 225"/>
                  <a:gd name="T50" fmla="*/ 3 w 184"/>
                  <a:gd name="T51" fmla="*/ 179 h 225"/>
                  <a:gd name="T52" fmla="*/ 3 w 184"/>
                  <a:gd name="T53" fmla="*/ 171 h 225"/>
                  <a:gd name="T54" fmla="*/ 0 w 184"/>
                  <a:gd name="T55" fmla="*/ 4 h 225"/>
                  <a:gd name="T56" fmla="*/ 145 w 184"/>
                  <a:gd name="T57" fmla="*/ 19 h 225"/>
                  <a:gd name="T58" fmla="*/ 124 w 184"/>
                  <a:gd name="T59" fmla="*/ 24 h 225"/>
                  <a:gd name="T60" fmla="*/ 116 w 184"/>
                  <a:gd name="T61" fmla="*/ 41 h 225"/>
                  <a:gd name="T62" fmla="*/ 124 w 184"/>
                  <a:gd name="T63" fmla="*/ 41 h 225"/>
                  <a:gd name="T64" fmla="*/ 136 w 184"/>
                  <a:gd name="T65" fmla="*/ 33 h 225"/>
                  <a:gd name="T66" fmla="*/ 139 w 184"/>
                  <a:gd name="T67" fmla="*/ 20 h 225"/>
                  <a:gd name="T68" fmla="*/ 147 w 184"/>
                  <a:gd name="T69" fmla="*/ 33 h 225"/>
                  <a:gd name="T70" fmla="*/ 141 w 184"/>
                  <a:gd name="T71" fmla="*/ 70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4"/>
                  <a:gd name="T109" fmla="*/ 0 h 225"/>
                  <a:gd name="T110" fmla="*/ 184 w 184"/>
                  <a:gd name="T111" fmla="*/ 225 h 2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4" h="225">
                    <a:moveTo>
                      <a:pt x="131" y="60"/>
                    </a:moveTo>
                    <a:lnTo>
                      <a:pt x="137" y="68"/>
                    </a:lnTo>
                    <a:lnTo>
                      <a:pt x="136" y="73"/>
                    </a:lnTo>
                    <a:lnTo>
                      <a:pt x="139" y="68"/>
                    </a:lnTo>
                    <a:lnTo>
                      <a:pt x="145" y="75"/>
                    </a:lnTo>
                    <a:lnTo>
                      <a:pt x="147" y="89"/>
                    </a:lnTo>
                    <a:lnTo>
                      <a:pt x="152" y="88"/>
                    </a:lnTo>
                    <a:lnTo>
                      <a:pt x="155" y="97"/>
                    </a:lnTo>
                    <a:lnTo>
                      <a:pt x="160" y="94"/>
                    </a:lnTo>
                    <a:lnTo>
                      <a:pt x="174" y="100"/>
                    </a:lnTo>
                    <a:lnTo>
                      <a:pt x="183" y="108"/>
                    </a:lnTo>
                    <a:lnTo>
                      <a:pt x="184" y="118"/>
                    </a:lnTo>
                    <a:lnTo>
                      <a:pt x="179" y="124"/>
                    </a:lnTo>
                    <a:lnTo>
                      <a:pt x="179" y="134"/>
                    </a:lnTo>
                    <a:lnTo>
                      <a:pt x="176" y="137"/>
                    </a:lnTo>
                    <a:lnTo>
                      <a:pt x="179" y="140"/>
                    </a:lnTo>
                    <a:lnTo>
                      <a:pt x="179" y="148"/>
                    </a:lnTo>
                    <a:lnTo>
                      <a:pt x="184" y="164"/>
                    </a:lnTo>
                    <a:lnTo>
                      <a:pt x="100" y="168"/>
                    </a:lnTo>
                    <a:lnTo>
                      <a:pt x="79" y="185"/>
                    </a:lnTo>
                    <a:lnTo>
                      <a:pt x="58" y="190"/>
                    </a:lnTo>
                    <a:lnTo>
                      <a:pt x="48" y="211"/>
                    </a:lnTo>
                    <a:lnTo>
                      <a:pt x="26" y="212"/>
                    </a:lnTo>
                    <a:lnTo>
                      <a:pt x="11" y="225"/>
                    </a:lnTo>
                    <a:lnTo>
                      <a:pt x="3" y="225"/>
                    </a:lnTo>
                    <a:lnTo>
                      <a:pt x="3" y="219"/>
                    </a:lnTo>
                    <a:lnTo>
                      <a:pt x="3" y="217"/>
                    </a:lnTo>
                    <a:lnTo>
                      <a:pt x="5" y="216"/>
                    </a:lnTo>
                    <a:lnTo>
                      <a:pt x="6" y="212"/>
                    </a:lnTo>
                    <a:lnTo>
                      <a:pt x="5" y="209"/>
                    </a:lnTo>
                    <a:lnTo>
                      <a:pt x="5" y="204"/>
                    </a:lnTo>
                    <a:lnTo>
                      <a:pt x="6" y="201"/>
                    </a:lnTo>
                    <a:lnTo>
                      <a:pt x="5" y="204"/>
                    </a:lnTo>
                    <a:lnTo>
                      <a:pt x="9" y="203"/>
                    </a:lnTo>
                    <a:lnTo>
                      <a:pt x="14" y="209"/>
                    </a:lnTo>
                    <a:lnTo>
                      <a:pt x="22" y="204"/>
                    </a:lnTo>
                    <a:lnTo>
                      <a:pt x="13" y="196"/>
                    </a:lnTo>
                    <a:lnTo>
                      <a:pt x="8" y="201"/>
                    </a:lnTo>
                    <a:lnTo>
                      <a:pt x="5" y="198"/>
                    </a:lnTo>
                    <a:lnTo>
                      <a:pt x="3" y="193"/>
                    </a:lnTo>
                    <a:lnTo>
                      <a:pt x="3" y="192"/>
                    </a:lnTo>
                    <a:lnTo>
                      <a:pt x="3" y="187"/>
                    </a:lnTo>
                    <a:lnTo>
                      <a:pt x="8" y="192"/>
                    </a:lnTo>
                    <a:lnTo>
                      <a:pt x="11" y="187"/>
                    </a:lnTo>
                    <a:lnTo>
                      <a:pt x="16" y="188"/>
                    </a:lnTo>
                    <a:lnTo>
                      <a:pt x="14" y="182"/>
                    </a:lnTo>
                    <a:lnTo>
                      <a:pt x="8" y="182"/>
                    </a:lnTo>
                    <a:lnTo>
                      <a:pt x="8" y="187"/>
                    </a:lnTo>
                    <a:lnTo>
                      <a:pt x="3" y="187"/>
                    </a:lnTo>
                    <a:lnTo>
                      <a:pt x="3" y="184"/>
                    </a:lnTo>
                    <a:lnTo>
                      <a:pt x="3" y="180"/>
                    </a:lnTo>
                    <a:lnTo>
                      <a:pt x="3" y="179"/>
                    </a:lnTo>
                    <a:lnTo>
                      <a:pt x="8" y="176"/>
                    </a:lnTo>
                    <a:lnTo>
                      <a:pt x="3" y="171"/>
                    </a:lnTo>
                    <a:lnTo>
                      <a:pt x="0" y="25"/>
                    </a:lnTo>
                    <a:lnTo>
                      <a:pt x="0" y="4"/>
                    </a:lnTo>
                    <a:lnTo>
                      <a:pt x="147" y="0"/>
                    </a:lnTo>
                    <a:lnTo>
                      <a:pt x="145" y="19"/>
                    </a:lnTo>
                    <a:lnTo>
                      <a:pt x="136" y="17"/>
                    </a:lnTo>
                    <a:lnTo>
                      <a:pt x="124" y="24"/>
                    </a:lnTo>
                    <a:lnTo>
                      <a:pt x="116" y="35"/>
                    </a:lnTo>
                    <a:lnTo>
                      <a:pt x="116" y="41"/>
                    </a:lnTo>
                    <a:lnTo>
                      <a:pt x="129" y="46"/>
                    </a:lnTo>
                    <a:lnTo>
                      <a:pt x="124" y="41"/>
                    </a:lnTo>
                    <a:lnTo>
                      <a:pt x="124" y="35"/>
                    </a:lnTo>
                    <a:lnTo>
                      <a:pt x="136" y="33"/>
                    </a:lnTo>
                    <a:lnTo>
                      <a:pt x="134" y="28"/>
                    </a:lnTo>
                    <a:lnTo>
                      <a:pt x="139" y="20"/>
                    </a:lnTo>
                    <a:lnTo>
                      <a:pt x="144" y="22"/>
                    </a:lnTo>
                    <a:lnTo>
                      <a:pt x="147" y="33"/>
                    </a:lnTo>
                    <a:lnTo>
                      <a:pt x="147" y="57"/>
                    </a:lnTo>
                    <a:lnTo>
                      <a:pt x="141" y="70"/>
                    </a:lnTo>
                    <a:lnTo>
                      <a:pt x="131" y="60"/>
                    </a:lnTo>
                  </a:path>
                </a:pathLst>
              </a:custGeom>
              <a:noFill/>
              <a:ln w="9525">
                <a:noFill/>
                <a:round/>
                <a:headEnd/>
                <a:tailEnd/>
              </a:ln>
            </p:spPr>
            <p:txBody>
              <a:bodyPr/>
              <a:lstStyle/>
              <a:p>
                <a:pPr algn="ctr" eaLnBrk="0" hangingPunct="0"/>
                <a:endParaRPr lang="en-US" dirty="0"/>
              </a:p>
            </p:txBody>
          </p:sp>
          <p:sp>
            <p:nvSpPr>
              <p:cNvPr id="5016" name="Freeform 202"/>
              <p:cNvSpPr>
                <a:spLocks/>
              </p:cNvSpPr>
              <p:nvPr/>
            </p:nvSpPr>
            <p:spPr bwMode="auto">
              <a:xfrm>
                <a:off x="3322" y="1211"/>
                <a:ext cx="168" cy="258"/>
              </a:xfrm>
              <a:custGeom>
                <a:avLst/>
                <a:gdLst>
                  <a:gd name="T0" fmla="*/ 92 w 168"/>
                  <a:gd name="T1" fmla="*/ 2 h 258"/>
                  <a:gd name="T2" fmla="*/ 83 w 168"/>
                  <a:gd name="T3" fmla="*/ 34 h 258"/>
                  <a:gd name="T4" fmla="*/ 102 w 168"/>
                  <a:gd name="T5" fmla="*/ 42 h 258"/>
                  <a:gd name="T6" fmla="*/ 105 w 168"/>
                  <a:gd name="T7" fmla="*/ 63 h 258"/>
                  <a:gd name="T8" fmla="*/ 110 w 168"/>
                  <a:gd name="T9" fmla="*/ 75 h 258"/>
                  <a:gd name="T10" fmla="*/ 113 w 168"/>
                  <a:gd name="T11" fmla="*/ 88 h 258"/>
                  <a:gd name="T12" fmla="*/ 138 w 168"/>
                  <a:gd name="T13" fmla="*/ 90 h 258"/>
                  <a:gd name="T14" fmla="*/ 151 w 168"/>
                  <a:gd name="T15" fmla="*/ 101 h 258"/>
                  <a:gd name="T16" fmla="*/ 167 w 168"/>
                  <a:gd name="T17" fmla="*/ 123 h 258"/>
                  <a:gd name="T18" fmla="*/ 168 w 168"/>
                  <a:gd name="T19" fmla="*/ 139 h 258"/>
                  <a:gd name="T20" fmla="*/ 157 w 168"/>
                  <a:gd name="T21" fmla="*/ 175 h 258"/>
                  <a:gd name="T22" fmla="*/ 155 w 168"/>
                  <a:gd name="T23" fmla="*/ 199 h 258"/>
                  <a:gd name="T24" fmla="*/ 151 w 168"/>
                  <a:gd name="T25" fmla="*/ 194 h 258"/>
                  <a:gd name="T26" fmla="*/ 138 w 168"/>
                  <a:gd name="T27" fmla="*/ 205 h 258"/>
                  <a:gd name="T28" fmla="*/ 120 w 168"/>
                  <a:gd name="T29" fmla="*/ 191 h 258"/>
                  <a:gd name="T30" fmla="*/ 110 w 168"/>
                  <a:gd name="T31" fmla="*/ 178 h 258"/>
                  <a:gd name="T32" fmla="*/ 97 w 168"/>
                  <a:gd name="T33" fmla="*/ 187 h 258"/>
                  <a:gd name="T34" fmla="*/ 110 w 168"/>
                  <a:gd name="T35" fmla="*/ 192 h 258"/>
                  <a:gd name="T36" fmla="*/ 99 w 168"/>
                  <a:gd name="T37" fmla="*/ 215 h 258"/>
                  <a:gd name="T38" fmla="*/ 99 w 168"/>
                  <a:gd name="T39" fmla="*/ 215 h 258"/>
                  <a:gd name="T40" fmla="*/ 107 w 168"/>
                  <a:gd name="T41" fmla="*/ 194 h 258"/>
                  <a:gd name="T42" fmla="*/ 115 w 168"/>
                  <a:gd name="T43" fmla="*/ 199 h 258"/>
                  <a:gd name="T44" fmla="*/ 86 w 168"/>
                  <a:gd name="T45" fmla="*/ 232 h 258"/>
                  <a:gd name="T46" fmla="*/ 63 w 168"/>
                  <a:gd name="T47" fmla="*/ 243 h 258"/>
                  <a:gd name="T48" fmla="*/ 76 w 168"/>
                  <a:gd name="T49" fmla="*/ 247 h 258"/>
                  <a:gd name="T50" fmla="*/ 34 w 168"/>
                  <a:gd name="T51" fmla="*/ 247 h 258"/>
                  <a:gd name="T52" fmla="*/ 26 w 168"/>
                  <a:gd name="T53" fmla="*/ 255 h 258"/>
                  <a:gd name="T54" fmla="*/ 28 w 168"/>
                  <a:gd name="T55" fmla="*/ 258 h 258"/>
                  <a:gd name="T56" fmla="*/ 7 w 168"/>
                  <a:gd name="T57" fmla="*/ 216 h 258"/>
                  <a:gd name="T58" fmla="*/ 0 w 168"/>
                  <a:gd name="T59" fmla="*/ 167 h 258"/>
                  <a:gd name="T60" fmla="*/ 10 w 168"/>
                  <a:gd name="T61" fmla="*/ 154 h 258"/>
                  <a:gd name="T62" fmla="*/ 2 w 168"/>
                  <a:gd name="T63" fmla="*/ 187 h 258"/>
                  <a:gd name="T64" fmla="*/ 8 w 168"/>
                  <a:gd name="T65" fmla="*/ 208 h 258"/>
                  <a:gd name="T66" fmla="*/ 21 w 168"/>
                  <a:gd name="T67" fmla="*/ 240 h 258"/>
                  <a:gd name="T68" fmla="*/ 42 w 168"/>
                  <a:gd name="T69" fmla="*/ 242 h 258"/>
                  <a:gd name="T70" fmla="*/ 42 w 168"/>
                  <a:gd name="T71" fmla="*/ 179 h 258"/>
                  <a:gd name="T72" fmla="*/ 32 w 168"/>
                  <a:gd name="T73" fmla="*/ 167 h 258"/>
                  <a:gd name="T74" fmla="*/ 11 w 168"/>
                  <a:gd name="T75" fmla="*/ 130 h 258"/>
                  <a:gd name="T76" fmla="*/ 11 w 168"/>
                  <a:gd name="T77" fmla="*/ 82 h 258"/>
                  <a:gd name="T78" fmla="*/ 20 w 168"/>
                  <a:gd name="T79" fmla="*/ 96 h 258"/>
                  <a:gd name="T80" fmla="*/ 11 w 168"/>
                  <a:gd name="T81" fmla="*/ 82 h 258"/>
                  <a:gd name="T82" fmla="*/ 11 w 168"/>
                  <a:gd name="T83" fmla="*/ 77 h 258"/>
                  <a:gd name="T84" fmla="*/ 11 w 168"/>
                  <a:gd name="T85" fmla="*/ 69 h 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58"/>
                  <a:gd name="T131" fmla="*/ 168 w 168"/>
                  <a:gd name="T132" fmla="*/ 258 h 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58">
                    <a:moveTo>
                      <a:pt x="13" y="0"/>
                    </a:moveTo>
                    <a:lnTo>
                      <a:pt x="92" y="2"/>
                    </a:lnTo>
                    <a:lnTo>
                      <a:pt x="99" y="27"/>
                    </a:lnTo>
                    <a:lnTo>
                      <a:pt x="83" y="34"/>
                    </a:lnTo>
                    <a:lnTo>
                      <a:pt x="100" y="32"/>
                    </a:lnTo>
                    <a:lnTo>
                      <a:pt x="102" y="42"/>
                    </a:lnTo>
                    <a:lnTo>
                      <a:pt x="99" y="51"/>
                    </a:lnTo>
                    <a:lnTo>
                      <a:pt x="105" y="63"/>
                    </a:lnTo>
                    <a:lnTo>
                      <a:pt x="107" y="75"/>
                    </a:lnTo>
                    <a:lnTo>
                      <a:pt x="110" y="75"/>
                    </a:lnTo>
                    <a:lnTo>
                      <a:pt x="113" y="79"/>
                    </a:lnTo>
                    <a:lnTo>
                      <a:pt x="113" y="88"/>
                    </a:lnTo>
                    <a:lnTo>
                      <a:pt x="121" y="93"/>
                    </a:lnTo>
                    <a:lnTo>
                      <a:pt x="138" y="90"/>
                    </a:lnTo>
                    <a:lnTo>
                      <a:pt x="149" y="95"/>
                    </a:lnTo>
                    <a:lnTo>
                      <a:pt x="151" y="101"/>
                    </a:lnTo>
                    <a:lnTo>
                      <a:pt x="160" y="103"/>
                    </a:lnTo>
                    <a:lnTo>
                      <a:pt x="167" y="123"/>
                    </a:lnTo>
                    <a:lnTo>
                      <a:pt x="164" y="133"/>
                    </a:lnTo>
                    <a:lnTo>
                      <a:pt x="168" y="139"/>
                    </a:lnTo>
                    <a:lnTo>
                      <a:pt x="167" y="157"/>
                    </a:lnTo>
                    <a:lnTo>
                      <a:pt x="157" y="175"/>
                    </a:lnTo>
                    <a:lnTo>
                      <a:pt x="164" y="186"/>
                    </a:lnTo>
                    <a:lnTo>
                      <a:pt x="155" y="199"/>
                    </a:lnTo>
                    <a:lnTo>
                      <a:pt x="149" y="199"/>
                    </a:lnTo>
                    <a:lnTo>
                      <a:pt x="151" y="194"/>
                    </a:lnTo>
                    <a:lnTo>
                      <a:pt x="144" y="197"/>
                    </a:lnTo>
                    <a:lnTo>
                      <a:pt x="138" y="205"/>
                    </a:lnTo>
                    <a:lnTo>
                      <a:pt x="128" y="200"/>
                    </a:lnTo>
                    <a:lnTo>
                      <a:pt x="120" y="191"/>
                    </a:lnTo>
                    <a:lnTo>
                      <a:pt x="115" y="189"/>
                    </a:lnTo>
                    <a:lnTo>
                      <a:pt x="110" y="178"/>
                    </a:lnTo>
                    <a:lnTo>
                      <a:pt x="97" y="183"/>
                    </a:lnTo>
                    <a:lnTo>
                      <a:pt x="97" y="187"/>
                    </a:lnTo>
                    <a:lnTo>
                      <a:pt x="107" y="187"/>
                    </a:lnTo>
                    <a:lnTo>
                      <a:pt x="110" y="192"/>
                    </a:lnTo>
                    <a:lnTo>
                      <a:pt x="99" y="195"/>
                    </a:lnTo>
                    <a:lnTo>
                      <a:pt x="99" y="215"/>
                    </a:lnTo>
                    <a:lnTo>
                      <a:pt x="86" y="215"/>
                    </a:lnTo>
                    <a:lnTo>
                      <a:pt x="99" y="215"/>
                    </a:lnTo>
                    <a:lnTo>
                      <a:pt x="100" y="194"/>
                    </a:lnTo>
                    <a:lnTo>
                      <a:pt x="107" y="194"/>
                    </a:lnTo>
                    <a:lnTo>
                      <a:pt x="113" y="200"/>
                    </a:lnTo>
                    <a:lnTo>
                      <a:pt x="115" y="199"/>
                    </a:lnTo>
                    <a:lnTo>
                      <a:pt x="126" y="200"/>
                    </a:lnTo>
                    <a:lnTo>
                      <a:pt x="86" y="232"/>
                    </a:lnTo>
                    <a:lnTo>
                      <a:pt x="81" y="240"/>
                    </a:lnTo>
                    <a:lnTo>
                      <a:pt x="63" y="243"/>
                    </a:lnTo>
                    <a:lnTo>
                      <a:pt x="78" y="243"/>
                    </a:lnTo>
                    <a:lnTo>
                      <a:pt x="76" y="247"/>
                    </a:lnTo>
                    <a:lnTo>
                      <a:pt x="52" y="243"/>
                    </a:lnTo>
                    <a:lnTo>
                      <a:pt x="34" y="247"/>
                    </a:lnTo>
                    <a:lnTo>
                      <a:pt x="24" y="251"/>
                    </a:lnTo>
                    <a:lnTo>
                      <a:pt x="26" y="255"/>
                    </a:lnTo>
                    <a:lnTo>
                      <a:pt x="28" y="251"/>
                    </a:lnTo>
                    <a:lnTo>
                      <a:pt x="28" y="258"/>
                    </a:lnTo>
                    <a:lnTo>
                      <a:pt x="16" y="242"/>
                    </a:lnTo>
                    <a:lnTo>
                      <a:pt x="7" y="216"/>
                    </a:lnTo>
                    <a:lnTo>
                      <a:pt x="0" y="186"/>
                    </a:lnTo>
                    <a:lnTo>
                      <a:pt x="0" y="167"/>
                    </a:lnTo>
                    <a:lnTo>
                      <a:pt x="3" y="157"/>
                    </a:lnTo>
                    <a:lnTo>
                      <a:pt x="10" y="154"/>
                    </a:lnTo>
                    <a:lnTo>
                      <a:pt x="2" y="175"/>
                    </a:lnTo>
                    <a:lnTo>
                      <a:pt x="2" y="187"/>
                    </a:lnTo>
                    <a:lnTo>
                      <a:pt x="5" y="205"/>
                    </a:lnTo>
                    <a:lnTo>
                      <a:pt x="8" y="208"/>
                    </a:lnTo>
                    <a:lnTo>
                      <a:pt x="18" y="240"/>
                    </a:lnTo>
                    <a:lnTo>
                      <a:pt x="21" y="240"/>
                    </a:lnTo>
                    <a:lnTo>
                      <a:pt x="21" y="245"/>
                    </a:lnTo>
                    <a:lnTo>
                      <a:pt x="42" y="242"/>
                    </a:lnTo>
                    <a:lnTo>
                      <a:pt x="47" y="191"/>
                    </a:lnTo>
                    <a:lnTo>
                      <a:pt x="42" y="179"/>
                    </a:lnTo>
                    <a:lnTo>
                      <a:pt x="44" y="173"/>
                    </a:lnTo>
                    <a:lnTo>
                      <a:pt x="32" y="167"/>
                    </a:lnTo>
                    <a:lnTo>
                      <a:pt x="23" y="144"/>
                    </a:lnTo>
                    <a:lnTo>
                      <a:pt x="11" y="130"/>
                    </a:lnTo>
                    <a:lnTo>
                      <a:pt x="11" y="83"/>
                    </a:lnTo>
                    <a:lnTo>
                      <a:pt x="11" y="82"/>
                    </a:lnTo>
                    <a:lnTo>
                      <a:pt x="16" y="83"/>
                    </a:lnTo>
                    <a:lnTo>
                      <a:pt x="20" y="96"/>
                    </a:lnTo>
                    <a:lnTo>
                      <a:pt x="15" y="82"/>
                    </a:lnTo>
                    <a:lnTo>
                      <a:pt x="11" y="82"/>
                    </a:lnTo>
                    <a:lnTo>
                      <a:pt x="11" y="80"/>
                    </a:lnTo>
                    <a:lnTo>
                      <a:pt x="11" y="77"/>
                    </a:lnTo>
                    <a:lnTo>
                      <a:pt x="11" y="71"/>
                    </a:lnTo>
                    <a:lnTo>
                      <a:pt x="11" y="69"/>
                    </a:lnTo>
                    <a:lnTo>
                      <a:pt x="13" y="0"/>
                    </a:lnTo>
                    <a:close/>
                  </a:path>
                </a:pathLst>
              </a:custGeom>
              <a:solidFill>
                <a:srgbClr val="FEE0C2"/>
              </a:solidFill>
              <a:ln w="9525">
                <a:noFill/>
                <a:round/>
                <a:headEnd/>
                <a:tailEnd/>
              </a:ln>
            </p:spPr>
            <p:txBody>
              <a:bodyPr/>
              <a:lstStyle/>
              <a:p>
                <a:pPr algn="ctr" eaLnBrk="0" hangingPunct="0"/>
                <a:endParaRPr lang="en-US" dirty="0"/>
              </a:p>
            </p:txBody>
          </p:sp>
          <p:sp>
            <p:nvSpPr>
              <p:cNvPr id="5017" name="Freeform 203"/>
              <p:cNvSpPr>
                <a:spLocks/>
              </p:cNvSpPr>
              <p:nvPr/>
            </p:nvSpPr>
            <p:spPr bwMode="auto">
              <a:xfrm>
                <a:off x="3322" y="1211"/>
                <a:ext cx="168" cy="258"/>
              </a:xfrm>
              <a:custGeom>
                <a:avLst/>
                <a:gdLst>
                  <a:gd name="T0" fmla="*/ 92 w 168"/>
                  <a:gd name="T1" fmla="*/ 2 h 258"/>
                  <a:gd name="T2" fmla="*/ 83 w 168"/>
                  <a:gd name="T3" fmla="*/ 34 h 258"/>
                  <a:gd name="T4" fmla="*/ 102 w 168"/>
                  <a:gd name="T5" fmla="*/ 42 h 258"/>
                  <a:gd name="T6" fmla="*/ 105 w 168"/>
                  <a:gd name="T7" fmla="*/ 63 h 258"/>
                  <a:gd name="T8" fmla="*/ 110 w 168"/>
                  <a:gd name="T9" fmla="*/ 75 h 258"/>
                  <a:gd name="T10" fmla="*/ 113 w 168"/>
                  <a:gd name="T11" fmla="*/ 88 h 258"/>
                  <a:gd name="T12" fmla="*/ 138 w 168"/>
                  <a:gd name="T13" fmla="*/ 90 h 258"/>
                  <a:gd name="T14" fmla="*/ 151 w 168"/>
                  <a:gd name="T15" fmla="*/ 101 h 258"/>
                  <a:gd name="T16" fmla="*/ 167 w 168"/>
                  <a:gd name="T17" fmla="*/ 123 h 258"/>
                  <a:gd name="T18" fmla="*/ 168 w 168"/>
                  <a:gd name="T19" fmla="*/ 139 h 258"/>
                  <a:gd name="T20" fmla="*/ 157 w 168"/>
                  <a:gd name="T21" fmla="*/ 175 h 258"/>
                  <a:gd name="T22" fmla="*/ 155 w 168"/>
                  <a:gd name="T23" fmla="*/ 199 h 258"/>
                  <a:gd name="T24" fmla="*/ 151 w 168"/>
                  <a:gd name="T25" fmla="*/ 194 h 258"/>
                  <a:gd name="T26" fmla="*/ 138 w 168"/>
                  <a:gd name="T27" fmla="*/ 205 h 258"/>
                  <a:gd name="T28" fmla="*/ 120 w 168"/>
                  <a:gd name="T29" fmla="*/ 191 h 258"/>
                  <a:gd name="T30" fmla="*/ 110 w 168"/>
                  <a:gd name="T31" fmla="*/ 178 h 258"/>
                  <a:gd name="T32" fmla="*/ 97 w 168"/>
                  <a:gd name="T33" fmla="*/ 187 h 258"/>
                  <a:gd name="T34" fmla="*/ 110 w 168"/>
                  <a:gd name="T35" fmla="*/ 192 h 258"/>
                  <a:gd name="T36" fmla="*/ 99 w 168"/>
                  <a:gd name="T37" fmla="*/ 215 h 258"/>
                  <a:gd name="T38" fmla="*/ 99 w 168"/>
                  <a:gd name="T39" fmla="*/ 215 h 258"/>
                  <a:gd name="T40" fmla="*/ 107 w 168"/>
                  <a:gd name="T41" fmla="*/ 194 h 258"/>
                  <a:gd name="T42" fmla="*/ 115 w 168"/>
                  <a:gd name="T43" fmla="*/ 199 h 258"/>
                  <a:gd name="T44" fmla="*/ 86 w 168"/>
                  <a:gd name="T45" fmla="*/ 232 h 258"/>
                  <a:gd name="T46" fmla="*/ 63 w 168"/>
                  <a:gd name="T47" fmla="*/ 243 h 258"/>
                  <a:gd name="T48" fmla="*/ 76 w 168"/>
                  <a:gd name="T49" fmla="*/ 247 h 258"/>
                  <a:gd name="T50" fmla="*/ 34 w 168"/>
                  <a:gd name="T51" fmla="*/ 247 h 258"/>
                  <a:gd name="T52" fmla="*/ 26 w 168"/>
                  <a:gd name="T53" fmla="*/ 255 h 258"/>
                  <a:gd name="T54" fmla="*/ 28 w 168"/>
                  <a:gd name="T55" fmla="*/ 258 h 258"/>
                  <a:gd name="T56" fmla="*/ 7 w 168"/>
                  <a:gd name="T57" fmla="*/ 216 h 258"/>
                  <a:gd name="T58" fmla="*/ 0 w 168"/>
                  <a:gd name="T59" fmla="*/ 167 h 258"/>
                  <a:gd name="T60" fmla="*/ 10 w 168"/>
                  <a:gd name="T61" fmla="*/ 154 h 258"/>
                  <a:gd name="T62" fmla="*/ 2 w 168"/>
                  <a:gd name="T63" fmla="*/ 187 h 258"/>
                  <a:gd name="T64" fmla="*/ 8 w 168"/>
                  <a:gd name="T65" fmla="*/ 208 h 258"/>
                  <a:gd name="T66" fmla="*/ 21 w 168"/>
                  <a:gd name="T67" fmla="*/ 240 h 258"/>
                  <a:gd name="T68" fmla="*/ 42 w 168"/>
                  <a:gd name="T69" fmla="*/ 242 h 258"/>
                  <a:gd name="T70" fmla="*/ 42 w 168"/>
                  <a:gd name="T71" fmla="*/ 179 h 258"/>
                  <a:gd name="T72" fmla="*/ 32 w 168"/>
                  <a:gd name="T73" fmla="*/ 167 h 258"/>
                  <a:gd name="T74" fmla="*/ 11 w 168"/>
                  <a:gd name="T75" fmla="*/ 130 h 258"/>
                  <a:gd name="T76" fmla="*/ 11 w 168"/>
                  <a:gd name="T77" fmla="*/ 82 h 258"/>
                  <a:gd name="T78" fmla="*/ 20 w 168"/>
                  <a:gd name="T79" fmla="*/ 96 h 258"/>
                  <a:gd name="T80" fmla="*/ 11 w 168"/>
                  <a:gd name="T81" fmla="*/ 82 h 258"/>
                  <a:gd name="T82" fmla="*/ 11 w 168"/>
                  <a:gd name="T83" fmla="*/ 77 h 258"/>
                  <a:gd name="T84" fmla="*/ 11 w 168"/>
                  <a:gd name="T85" fmla="*/ 69 h 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58"/>
                  <a:gd name="T131" fmla="*/ 168 w 168"/>
                  <a:gd name="T132" fmla="*/ 258 h 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58">
                    <a:moveTo>
                      <a:pt x="13" y="0"/>
                    </a:moveTo>
                    <a:lnTo>
                      <a:pt x="92" y="2"/>
                    </a:lnTo>
                    <a:lnTo>
                      <a:pt x="99" y="27"/>
                    </a:lnTo>
                    <a:lnTo>
                      <a:pt x="83" y="34"/>
                    </a:lnTo>
                    <a:lnTo>
                      <a:pt x="100" y="32"/>
                    </a:lnTo>
                    <a:lnTo>
                      <a:pt x="102" y="42"/>
                    </a:lnTo>
                    <a:lnTo>
                      <a:pt x="99" y="51"/>
                    </a:lnTo>
                    <a:lnTo>
                      <a:pt x="105" y="63"/>
                    </a:lnTo>
                    <a:lnTo>
                      <a:pt x="107" y="75"/>
                    </a:lnTo>
                    <a:lnTo>
                      <a:pt x="110" y="75"/>
                    </a:lnTo>
                    <a:lnTo>
                      <a:pt x="113" y="79"/>
                    </a:lnTo>
                    <a:lnTo>
                      <a:pt x="113" y="88"/>
                    </a:lnTo>
                    <a:lnTo>
                      <a:pt x="121" y="93"/>
                    </a:lnTo>
                    <a:lnTo>
                      <a:pt x="138" y="90"/>
                    </a:lnTo>
                    <a:lnTo>
                      <a:pt x="149" y="95"/>
                    </a:lnTo>
                    <a:lnTo>
                      <a:pt x="151" y="101"/>
                    </a:lnTo>
                    <a:lnTo>
                      <a:pt x="160" y="103"/>
                    </a:lnTo>
                    <a:lnTo>
                      <a:pt x="167" y="123"/>
                    </a:lnTo>
                    <a:lnTo>
                      <a:pt x="164" y="133"/>
                    </a:lnTo>
                    <a:lnTo>
                      <a:pt x="168" y="139"/>
                    </a:lnTo>
                    <a:lnTo>
                      <a:pt x="167" y="157"/>
                    </a:lnTo>
                    <a:lnTo>
                      <a:pt x="157" y="175"/>
                    </a:lnTo>
                    <a:lnTo>
                      <a:pt x="164" y="186"/>
                    </a:lnTo>
                    <a:lnTo>
                      <a:pt x="155" y="199"/>
                    </a:lnTo>
                    <a:lnTo>
                      <a:pt x="149" y="199"/>
                    </a:lnTo>
                    <a:lnTo>
                      <a:pt x="151" y="194"/>
                    </a:lnTo>
                    <a:lnTo>
                      <a:pt x="144" y="197"/>
                    </a:lnTo>
                    <a:lnTo>
                      <a:pt x="138" y="205"/>
                    </a:lnTo>
                    <a:lnTo>
                      <a:pt x="128" y="200"/>
                    </a:lnTo>
                    <a:lnTo>
                      <a:pt x="120" y="191"/>
                    </a:lnTo>
                    <a:lnTo>
                      <a:pt x="115" y="189"/>
                    </a:lnTo>
                    <a:lnTo>
                      <a:pt x="110" y="178"/>
                    </a:lnTo>
                    <a:lnTo>
                      <a:pt x="97" y="183"/>
                    </a:lnTo>
                    <a:lnTo>
                      <a:pt x="97" y="187"/>
                    </a:lnTo>
                    <a:lnTo>
                      <a:pt x="107" y="187"/>
                    </a:lnTo>
                    <a:lnTo>
                      <a:pt x="110" y="192"/>
                    </a:lnTo>
                    <a:lnTo>
                      <a:pt x="99" y="195"/>
                    </a:lnTo>
                    <a:lnTo>
                      <a:pt x="99" y="215"/>
                    </a:lnTo>
                    <a:lnTo>
                      <a:pt x="86" y="215"/>
                    </a:lnTo>
                    <a:lnTo>
                      <a:pt x="99" y="215"/>
                    </a:lnTo>
                    <a:lnTo>
                      <a:pt x="100" y="194"/>
                    </a:lnTo>
                    <a:lnTo>
                      <a:pt x="107" y="194"/>
                    </a:lnTo>
                    <a:lnTo>
                      <a:pt x="113" y="200"/>
                    </a:lnTo>
                    <a:lnTo>
                      <a:pt x="115" y="199"/>
                    </a:lnTo>
                    <a:lnTo>
                      <a:pt x="126" y="200"/>
                    </a:lnTo>
                    <a:lnTo>
                      <a:pt x="86" y="232"/>
                    </a:lnTo>
                    <a:lnTo>
                      <a:pt x="81" y="240"/>
                    </a:lnTo>
                    <a:lnTo>
                      <a:pt x="63" y="243"/>
                    </a:lnTo>
                    <a:lnTo>
                      <a:pt x="78" y="243"/>
                    </a:lnTo>
                    <a:lnTo>
                      <a:pt x="76" y="247"/>
                    </a:lnTo>
                    <a:lnTo>
                      <a:pt x="52" y="243"/>
                    </a:lnTo>
                    <a:lnTo>
                      <a:pt x="34" y="247"/>
                    </a:lnTo>
                    <a:lnTo>
                      <a:pt x="24" y="251"/>
                    </a:lnTo>
                    <a:lnTo>
                      <a:pt x="26" y="255"/>
                    </a:lnTo>
                    <a:lnTo>
                      <a:pt x="28" y="251"/>
                    </a:lnTo>
                    <a:lnTo>
                      <a:pt x="28" y="258"/>
                    </a:lnTo>
                    <a:lnTo>
                      <a:pt x="16" y="242"/>
                    </a:lnTo>
                    <a:lnTo>
                      <a:pt x="7" y="216"/>
                    </a:lnTo>
                    <a:lnTo>
                      <a:pt x="0" y="186"/>
                    </a:lnTo>
                    <a:lnTo>
                      <a:pt x="0" y="167"/>
                    </a:lnTo>
                    <a:lnTo>
                      <a:pt x="3" y="157"/>
                    </a:lnTo>
                    <a:lnTo>
                      <a:pt x="10" y="154"/>
                    </a:lnTo>
                    <a:lnTo>
                      <a:pt x="2" y="175"/>
                    </a:lnTo>
                    <a:lnTo>
                      <a:pt x="2" y="187"/>
                    </a:lnTo>
                    <a:lnTo>
                      <a:pt x="5" y="205"/>
                    </a:lnTo>
                    <a:lnTo>
                      <a:pt x="8" y="208"/>
                    </a:lnTo>
                    <a:lnTo>
                      <a:pt x="18" y="240"/>
                    </a:lnTo>
                    <a:lnTo>
                      <a:pt x="21" y="240"/>
                    </a:lnTo>
                    <a:lnTo>
                      <a:pt x="21" y="245"/>
                    </a:lnTo>
                    <a:lnTo>
                      <a:pt x="42" y="242"/>
                    </a:lnTo>
                    <a:lnTo>
                      <a:pt x="47" y="191"/>
                    </a:lnTo>
                    <a:lnTo>
                      <a:pt x="42" y="179"/>
                    </a:lnTo>
                    <a:lnTo>
                      <a:pt x="44" y="173"/>
                    </a:lnTo>
                    <a:lnTo>
                      <a:pt x="32" y="167"/>
                    </a:lnTo>
                    <a:lnTo>
                      <a:pt x="23" y="144"/>
                    </a:lnTo>
                    <a:lnTo>
                      <a:pt x="11" y="130"/>
                    </a:lnTo>
                    <a:lnTo>
                      <a:pt x="11" y="83"/>
                    </a:lnTo>
                    <a:lnTo>
                      <a:pt x="11" y="82"/>
                    </a:lnTo>
                    <a:lnTo>
                      <a:pt x="16" y="83"/>
                    </a:lnTo>
                    <a:lnTo>
                      <a:pt x="20" y="96"/>
                    </a:lnTo>
                    <a:lnTo>
                      <a:pt x="15" y="82"/>
                    </a:lnTo>
                    <a:lnTo>
                      <a:pt x="11" y="82"/>
                    </a:lnTo>
                    <a:lnTo>
                      <a:pt x="11" y="80"/>
                    </a:lnTo>
                    <a:lnTo>
                      <a:pt x="11" y="77"/>
                    </a:lnTo>
                    <a:lnTo>
                      <a:pt x="11" y="71"/>
                    </a:lnTo>
                    <a:lnTo>
                      <a:pt x="11" y="69"/>
                    </a:lnTo>
                    <a:lnTo>
                      <a:pt x="13" y="0"/>
                    </a:lnTo>
                  </a:path>
                </a:pathLst>
              </a:custGeom>
              <a:noFill/>
              <a:ln w="9525">
                <a:noFill/>
                <a:round/>
                <a:headEnd/>
                <a:tailEnd/>
              </a:ln>
            </p:spPr>
            <p:txBody>
              <a:bodyPr/>
              <a:lstStyle/>
              <a:p>
                <a:pPr algn="ctr" eaLnBrk="0" hangingPunct="0"/>
                <a:endParaRPr lang="en-US" dirty="0"/>
              </a:p>
            </p:txBody>
          </p:sp>
          <p:sp>
            <p:nvSpPr>
              <p:cNvPr id="5018" name="Freeform 204"/>
              <p:cNvSpPr>
                <a:spLocks/>
              </p:cNvSpPr>
              <p:nvPr/>
            </p:nvSpPr>
            <p:spPr bwMode="auto">
              <a:xfrm>
                <a:off x="3418" y="1213"/>
                <a:ext cx="27" cy="35"/>
              </a:xfrm>
              <a:custGeom>
                <a:avLst/>
                <a:gdLst>
                  <a:gd name="T0" fmla="*/ 0 w 27"/>
                  <a:gd name="T1" fmla="*/ 0 h 35"/>
                  <a:gd name="T2" fmla="*/ 27 w 27"/>
                  <a:gd name="T3" fmla="*/ 0 h 35"/>
                  <a:gd name="T4" fmla="*/ 19 w 27"/>
                  <a:gd name="T5" fmla="*/ 14 h 35"/>
                  <a:gd name="T6" fmla="*/ 22 w 27"/>
                  <a:gd name="T7" fmla="*/ 19 h 35"/>
                  <a:gd name="T8" fmla="*/ 19 w 27"/>
                  <a:gd name="T9" fmla="*/ 30 h 35"/>
                  <a:gd name="T10" fmla="*/ 4 w 27"/>
                  <a:gd name="T11" fmla="*/ 35 h 35"/>
                  <a:gd name="T12" fmla="*/ 6 w 27"/>
                  <a:gd name="T13" fmla="*/ 16 h 35"/>
                  <a:gd name="T14" fmla="*/ 0 w 27"/>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5"/>
                  <a:gd name="T26" fmla="*/ 27 w 2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5">
                    <a:moveTo>
                      <a:pt x="0" y="0"/>
                    </a:moveTo>
                    <a:lnTo>
                      <a:pt x="27" y="0"/>
                    </a:lnTo>
                    <a:lnTo>
                      <a:pt x="19" y="14"/>
                    </a:lnTo>
                    <a:lnTo>
                      <a:pt x="22" y="19"/>
                    </a:lnTo>
                    <a:lnTo>
                      <a:pt x="19" y="30"/>
                    </a:lnTo>
                    <a:lnTo>
                      <a:pt x="4" y="35"/>
                    </a:lnTo>
                    <a:lnTo>
                      <a:pt x="6" y="16"/>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5019" name="Freeform 205"/>
              <p:cNvSpPr>
                <a:spLocks/>
              </p:cNvSpPr>
              <p:nvPr/>
            </p:nvSpPr>
            <p:spPr bwMode="auto">
              <a:xfrm>
                <a:off x="3418" y="1213"/>
                <a:ext cx="27" cy="35"/>
              </a:xfrm>
              <a:custGeom>
                <a:avLst/>
                <a:gdLst>
                  <a:gd name="T0" fmla="*/ 0 w 27"/>
                  <a:gd name="T1" fmla="*/ 0 h 35"/>
                  <a:gd name="T2" fmla="*/ 27 w 27"/>
                  <a:gd name="T3" fmla="*/ 0 h 35"/>
                  <a:gd name="T4" fmla="*/ 19 w 27"/>
                  <a:gd name="T5" fmla="*/ 14 h 35"/>
                  <a:gd name="T6" fmla="*/ 22 w 27"/>
                  <a:gd name="T7" fmla="*/ 19 h 35"/>
                  <a:gd name="T8" fmla="*/ 19 w 27"/>
                  <a:gd name="T9" fmla="*/ 30 h 35"/>
                  <a:gd name="T10" fmla="*/ 4 w 27"/>
                  <a:gd name="T11" fmla="*/ 35 h 35"/>
                  <a:gd name="T12" fmla="*/ 6 w 27"/>
                  <a:gd name="T13" fmla="*/ 16 h 35"/>
                  <a:gd name="T14" fmla="*/ 0 w 27"/>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5"/>
                  <a:gd name="T26" fmla="*/ 27 w 2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5">
                    <a:moveTo>
                      <a:pt x="0" y="0"/>
                    </a:moveTo>
                    <a:lnTo>
                      <a:pt x="27" y="0"/>
                    </a:lnTo>
                    <a:lnTo>
                      <a:pt x="19" y="14"/>
                    </a:lnTo>
                    <a:lnTo>
                      <a:pt x="22" y="19"/>
                    </a:lnTo>
                    <a:lnTo>
                      <a:pt x="19" y="30"/>
                    </a:lnTo>
                    <a:lnTo>
                      <a:pt x="4" y="35"/>
                    </a:lnTo>
                    <a:lnTo>
                      <a:pt x="6" y="16"/>
                    </a:lnTo>
                    <a:lnTo>
                      <a:pt x="0" y="0"/>
                    </a:lnTo>
                  </a:path>
                </a:pathLst>
              </a:custGeom>
              <a:noFill/>
              <a:ln w="9525">
                <a:noFill/>
                <a:round/>
                <a:headEnd/>
                <a:tailEnd/>
              </a:ln>
            </p:spPr>
            <p:txBody>
              <a:bodyPr/>
              <a:lstStyle/>
              <a:p>
                <a:pPr algn="ctr" eaLnBrk="0" hangingPunct="0"/>
                <a:endParaRPr lang="en-US" dirty="0"/>
              </a:p>
            </p:txBody>
          </p:sp>
        </p:grpSp>
        <p:grpSp>
          <p:nvGrpSpPr>
            <p:cNvPr id="8" name="Group 206"/>
            <p:cNvGrpSpPr>
              <a:grpSpLocks/>
            </p:cNvGrpSpPr>
            <p:nvPr/>
          </p:nvGrpSpPr>
          <p:grpSpPr bwMode="auto">
            <a:xfrm>
              <a:off x="5070475" y="1960563"/>
              <a:ext cx="3298825" cy="1371600"/>
              <a:chOff x="3194" y="1235"/>
              <a:chExt cx="2078" cy="864"/>
            </a:xfrm>
          </p:grpSpPr>
          <p:sp>
            <p:nvSpPr>
              <p:cNvPr id="4620" name="Freeform 207"/>
              <p:cNvSpPr>
                <a:spLocks/>
              </p:cNvSpPr>
              <p:nvPr/>
            </p:nvSpPr>
            <p:spPr bwMode="auto">
              <a:xfrm>
                <a:off x="4560" y="1235"/>
                <a:ext cx="157" cy="200"/>
              </a:xfrm>
              <a:custGeom>
                <a:avLst/>
                <a:gdLst>
                  <a:gd name="T0" fmla="*/ 113 w 157"/>
                  <a:gd name="T1" fmla="*/ 0 h 200"/>
                  <a:gd name="T2" fmla="*/ 152 w 157"/>
                  <a:gd name="T3" fmla="*/ 0 h 200"/>
                  <a:gd name="T4" fmla="*/ 155 w 157"/>
                  <a:gd name="T5" fmla="*/ 146 h 200"/>
                  <a:gd name="T6" fmla="*/ 155 w 157"/>
                  <a:gd name="T7" fmla="*/ 149 h 200"/>
                  <a:gd name="T8" fmla="*/ 155 w 157"/>
                  <a:gd name="T9" fmla="*/ 151 h 200"/>
                  <a:gd name="T10" fmla="*/ 155 w 157"/>
                  <a:gd name="T11" fmla="*/ 154 h 200"/>
                  <a:gd name="T12" fmla="*/ 155 w 157"/>
                  <a:gd name="T13" fmla="*/ 155 h 200"/>
                  <a:gd name="T14" fmla="*/ 152 w 157"/>
                  <a:gd name="T15" fmla="*/ 157 h 200"/>
                  <a:gd name="T16" fmla="*/ 152 w 157"/>
                  <a:gd name="T17" fmla="*/ 160 h 200"/>
                  <a:gd name="T18" fmla="*/ 155 w 157"/>
                  <a:gd name="T19" fmla="*/ 159 h 200"/>
                  <a:gd name="T20" fmla="*/ 155 w 157"/>
                  <a:gd name="T21" fmla="*/ 162 h 200"/>
                  <a:gd name="T22" fmla="*/ 155 w 157"/>
                  <a:gd name="T23" fmla="*/ 162 h 200"/>
                  <a:gd name="T24" fmla="*/ 155 w 157"/>
                  <a:gd name="T25" fmla="*/ 167 h 200"/>
                  <a:gd name="T26" fmla="*/ 155 w 157"/>
                  <a:gd name="T27" fmla="*/ 168 h 200"/>
                  <a:gd name="T28" fmla="*/ 157 w 157"/>
                  <a:gd name="T29" fmla="*/ 173 h 200"/>
                  <a:gd name="T30" fmla="*/ 157 w 157"/>
                  <a:gd name="T31" fmla="*/ 176 h 200"/>
                  <a:gd name="T32" fmla="*/ 157 w 157"/>
                  <a:gd name="T33" fmla="*/ 179 h 200"/>
                  <a:gd name="T34" fmla="*/ 157 w 157"/>
                  <a:gd name="T35" fmla="*/ 184 h 200"/>
                  <a:gd name="T36" fmla="*/ 153 w 157"/>
                  <a:gd name="T37" fmla="*/ 184 h 200"/>
                  <a:gd name="T38" fmla="*/ 157 w 157"/>
                  <a:gd name="T39" fmla="*/ 191 h 200"/>
                  <a:gd name="T40" fmla="*/ 155 w 157"/>
                  <a:gd name="T41" fmla="*/ 192 h 200"/>
                  <a:gd name="T42" fmla="*/ 155 w 157"/>
                  <a:gd name="T43" fmla="*/ 194 h 200"/>
                  <a:gd name="T44" fmla="*/ 155 w 157"/>
                  <a:gd name="T45" fmla="*/ 200 h 200"/>
                  <a:gd name="T46" fmla="*/ 152 w 157"/>
                  <a:gd name="T47" fmla="*/ 200 h 200"/>
                  <a:gd name="T48" fmla="*/ 152 w 157"/>
                  <a:gd name="T49" fmla="*/ 186 h 200"/>
                  <a:gd name="T50" fmla="*/ 139 w 157"/>
                  <a:gd name="T51" fmla="*/ 181 h 200"/>
                  <a:gd name="T52" fmla="*/ 142 w 157"/>
                  <a:gd name="T53" fmla="*/ 173 h 200"/>
                  <a:gd name="T54" fmla="*/ 132 w 157"/>
                  <a:gd name="T55" fmla="*/ 170 h 200"/>
                  <a:gd name="T56" fmla="*/ 126 w 157"/>
                  <a:gd name="T57" fmla="*/ 167 h 200"/>
                  <a:gd name="T58" fmla="*/ 119 w 157"/>
                  <a:gd name="T59" fmla="*/ 144 h 200"/>
                  <a:gd name="T60" fmla="*/ 103 w 157"/>
                  <a:gd name="T61" fmla="*/ 144 h 200"/>
                  <a:gd name="T62" fmla="*/ 95 w 157"/>
                  <a:gd name="T63" fmla="*/ 139 h 200"/>
                  <a:gd name="T64" fmla="*/ 77 w 157"/>
                  <a:gd name="T65" fmla="*/ 141 h 200"/>
                  <a:gd name="T66" fmla="*/ 74 w 157"/>
                  <a:gd name="T67" fmla="*/ 138 h 200"/>
                  <a:gd name="T68" fmla="*/ 61 w 157"/>
                  <a:gd name="T69" fmla="*/ 143 h 200"/>
                  <a:gd name="T70" fmla="*/ 48 w 157"/>
                  <a:gd name="T71" fmla="*/ 138 h 200"/>
                  <a:gd name="T72" fmla="*/ 43 w 157"/>
                  <a:gd name="T73" fmla="*/ 131 h 200"/>
                  <a:gd name="T74" fmla="*/ 40 w 157"/>
                  <a:gd name="T75" fmla="*/ 131 h 200"/>
                  <a:gd name="T76" fmla="*/ 37 w 157"/>
                  <a:gd name="T77" fmla="*/ 125 h 200"/>
                  <a:gd name="T78" fmla="*/ 29 w 157"/>
                  <a:gd name="T79" fmla="*/ 127 h 200"/>
                  <a:gd name="T80" fmla="*/ 9 w 157"/>
                  <a:gd name="T81" fmla="*/ 123 h 200"/>
                  <a:gd name="T82" fmla="*/ 6 w 157"/>
                  <a:gd name="T83" fmla="*/ 109 h 200"/>
                  <a:gd name="T84" fmla="*/ 0 w 157"/>
                  <a:gd name="T85" fmla="*/ 106 h 200"/>
                  <a:gd name="T86" fmla="*/ 26 w 157"/>
                  <a:gd name="T87" fmla="*/ 101 h 200"/>
                  <a:gd name="T88" fmla="*/ 32 w 157"/>
                  <a:gd name="T89" fmla="*/ 88 h 200"/>
                  <a:gd name="T90" fmla="*/ 47 w 157"/>
                  <a:gd name="T91" fmla="*/ 90 h 200"/>
                  <a:gd name="T92" fmla="*/ 66 w 157"/>
                  <a:gd name="T93" fmla="*/ 55 h 200"/>
                  <a:gd name="T94" fmla="*/ 79 w 157"/>
                  <a:gd name="T95" fmla="*/ 53 h 200"/>
                  <a:gd name="T96" fmla="*/ 97 w 157"/>
                  <a:gd name="T97" fmla="*/ 35 h 200"/>
                  <a:gd name="T98" fmla="*/ 102 w 157"/>
                  <a:gd name="T99" fmla="*/ 21 h 200"/>
                  <a:gd name="T100" fmla="*/ 113 w 157"/>
                  <a:gd name="T101" fmla="*/ 13 h 200"/>
                  <a:gd name="T102" fmla="*/ 113 w 157"/>
                  <a:gd name="T103" fmla="*/ 0 h 2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200"/>
                  <a:gd name="T158" fmla="*/ 157 w 157"/>
                  <a:gd name="T159" fmla="*/ 200 h 2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200">
                    <a:moveTo>
                      <a:pt x="113" y="0"/>
                    </a:moveTo>
                    <a:lnTo>
                      <a:pt x="152" y="0"/>
                    </a:lnTo>
                    <a:lnTo>
                      <a:pt x="155" y="146"/>
                    </a:lnTo>
                    <a:lnTo>
                      <a:pt x="155" y="149"/>
                    </a:lnTo>
                    <a:lnTo>
                      <a:pt x="155" y="151"/>
                    </a:lnTo>
                    <a:lnTo>
                      <a:pt x="155" y="154"/>
                    </a:lnTo>
                    <a:lnTo>
                      <a:pt x="155" y="155"/>
                    </a:lnTo>
                    <a:lnTo>
                      <a:pt x="152" y="157"/>
                    </a:lnTo>
                    <a:lnTo>
                      <a:pt x="152" y="160"/>
                    </a:lnTo>
                    <a:lnTo>
                      <a:pt x="155" y="159"/>
                    </a:lnTo>
                    <a:lnTo>
                      <a:pt x="155" y="162"/>
                    </a:lnTo>
                    <a:lnTo>
                      <a:pt x="155" y="167"/>
                    </a:lnTo>
                    <a:lnTo>
                      <a:pt x="155" y="168"/>
                    </a:lnTo>
                    <a:lnTo>
                      <a:pt x="157" y="173"/>
                    </a:lnTo>
                    <a:lnTo>
                      <a:pt x="157" y="176"/>
                    </a:lnTo>
                    <a:lnTo>
                      <a:pt x="157" y="179"/>
                    </a:lnTo>
                    <a:lnTo>
                      <a:pt x="157" y="184"/>
                    </a:lnTo>
                    <a:lnTo>
                      <a:pt x="153" y="184"/>
                    </a:lnTo>
                    <a:lnTo>
                      <a:pt x="157" y="191"/>
                    </a:lnTo>
                    <a:lnTo>
                      <a:pt x="155" y="192"/>
                    </a:lnTo>
                    <a:lnTo>
                      <a:pt x="155" y="194"/>
                    </a:lnTo>
                    <a:lnTo>
                      <a:pt x="155" y="200"/>
                    </a:lnTo>
                    <a:lnTo>
                      <a:pt x="152" y="200"/>
                    </a:lnTo>
                    <a:lnTo>
                      <a:pt x="152" y="186"/>
                    </a:lnTo>
                    <a:lnTo>
                      <a:pt x="139" y="181"/>
                    </a:lnTo>
                    <a:lnTo>
                      <a:pt x="142" y="173"/>
                    </a:lnTo>
                    <a:lnTo>
                      <a:pt x="132" y="170"/>
                    </a:lnTo>
                    <a:lnTo>
                      <a:pt x="126" y="167"/>
                    </a:lnTo>
                    <a:lnTo>
                      <a:pt x="119" y="144"/>
                    </a:lnTo>
                    <a:lnTo>
                      <a:pt x="103" y="144"/>
                    </a:lnTo>
                    <a:lnTo>
                      <a:pt x="95" y="139"/>
                    </a:lnTo>
                    <a:lnTo>
                      <a:pt x="77" y="141"/>
                    </a:lnTo>
                    <a:lnTo>
                      <a:pt x="74" y="138"/>
                    </a:lnTo>
                    <a:lnTo>
                      <a:pt x="61" y="143"/>
                    </a:lnTo>
                    <a:lnTo>
                      <a:pt x="48" y="138"/>
                    </a:lnTo>
                    <a:lnTo>
                      <a:pt x="43" y="131"/>
                    </a:lnTo>
                    <a:lnTo>
                      <a:pt x="40" y="131"/>
                    </a:lnTo>
                    <a:lnTo>
                      <a:pt x="37" y="125"/>
                    </a:lnTo>
                    <a:lnTo>
                      <a:pt x="29" y="127"/>
                    </a:lnTo>
                    <a:lnTo>
                      <a:pt x="9" y="123"/>
                    </a:lnTo>
                    <a:lnTo>
                      <a:pt x="6" y="109"/>
                    </a:lnTo>
                    <a:lnTo>
                      <a:pt x="0" y="106"/>
                    </a:lnTo>
                    <a:lnTo>
                      <a:pt x="26" y="101"/>
                    </a:lnTo>
                    <a:lnTo>
                      <a:pt x="32" y="88"/>
                    </a:lnTo>
                    <a:lnTo>
                      <a:pt x="47" y="90"/>
                    </a:lnTo>
                    <a:lnTo>
                      <a:pt x="66" y="55"/>
                    </a:lnTo>
                    <a:lnTo>
                      <a:pt x="79" y="53"/>
                    </a:lnTo>
                    <a:lnTo>
                      <a:pt x="97" y="35"/>
                    </a:lnTo>
                    <a:lnTo>
                      <a:pt x="102" y="21"/>
                    </a:lnTo>
                    <a:lnTo>
                      <a:pt x="113" y="13"/>
                    </a:lnTo>
                    <a:lnTo>
                      <a:pt x="113" y="0"/>
                    </a:lnTo>
                    <a:close/>
                  </a:path>
                </a:pathLst>
              </a:custGeom>
              <a:solidFill>
                <a:srgbClr val="FEE0C2"/>
              </a:solidFill>
              <a:ln w="9525">
                <a:noFill/>
                <a:round/>
                <a:headEnd/>
                <a:tailEnd/>
              </a:ln>
            </p:spPr>
            <p:txBody>
              <a:bodyPr/>
              <a:lstStyle/>
              <a:p>
                <a:pPr algn="ctr" eaLnBrk="0" hangingPunct="0"/>
                <a:endParaRPr lang="en-US" dirty="0"/>
              </a:p>
            </p:txBody>
          </p:sp>
          <p:sp>
            <p:nvSpPr>
              <p:cNvPr id="4621" name="Freeform 208"/>
              <p:cNvSpPr>
                <a:spLocks/>
              </p:cNvSpPr>
              <p:nvPr/>
            </p:nvSpPr>
            <p:spPr bwMode="auto">
              <a:xfrm>
                <a:off x="4560" y="1235"/>
                <a:ext cx="157" cy="200"/>
              </a:xfrm>
              <a:custGeom>
                <a:avLst/>
                <a:gdLst>
                  <a:gd name="T0" fmla="*/ 113 w 157"/>
                  <a:gd name="T1" fmla="*/ 0 h 200"/>
                  <a:gd name="T2" fmla="*/ 152 w 157"/>
                  <a:gd name="T3" fmla="*/ 0 h 200"/>
                  <a:gd name="T4" fmla="*/ 155 w 157"/>
                  <a:gd name="T5" fmla="*/ 146 h 200"/>
                  <a:gd name="T6" fmla="*/ 155 w 157"/>
                  <a:gd name="T7" fmla="*/ 149 h 200"/>
                  <a:gd name="T8" fmla="*/ 155 w 157"/>
                  <a:gd name="T9" fmla="*/ 151 h 200"/>
                  <a:gd name="T10" fmla="*/ 155 w 157"/>
                  <a:gd name="T11" fmla="*/ 154 h 200"/>
                  <a:gd name="T12" fmla="*/ 155 w 157"/>
                  <a:gd name="T13" fmla="*/ 155 h 200"/>
                  <a:gd name="T14" fmla="*/ 152 w 157"/>
                  <a:gd name="T15" fmla="*/ 157 h 200"/>
                  <a:gd name="T16" fmla="*/ 152 w 157"/>
                  <a:gd name="T17" fmla="*/ 160 h 200"/>
                  <a:gd name="T18" fmla="*/ 155 w 157"/>
                  <a:gd name="T19" fmla="*/ 159 h 200"/>
                  <a:gd name="T20" fmla="*/ 155 w 157"/>
                  <a:gd name="T21" fmla="*/ 162 h 200"/>
                  <a:gd name="T22" fmla="*/ 155 w 157"/>
                  <a:gd name="T23" fmla="*/ 162 h 200"/>
                  <a:gd name="T24" fmla="*/ 155 w 157"/>
                  <a:gd name="T25" fmla="*/ 167 h 200"/>
                  <a:gd name="T26" fmla="*/ 155 w 157"/>
                  <a:gd name="T27" fmla="*/ 168 h 200"/>
                  <a:gd name="T28" fmla="*/ 157 w 157"/>
                  <a:gd name="T29" fmla="*/ 173 h 200"/>
                  <a:gd name="T30" fmla="*/ 157 w 157"/>
                  <a:gd name="T31" fmla="*/ 176 h 200"/>
                  <a:gd name="T32" fmla="*/ 157 w 157"/>
                  <a:gd name="T33" fmla="*/ 179 h 200"/>
                  <a:gd name="T34" fmla="*/ 157 w 157"/>
                  <a:gd name="T35" fmla="*/ 184 h 200"/>
                  <a:gd name="T36" fmla="*/ 153 w 157"/>
                  <a:gd name="T37" fmla="*/ 184 h 200"/>
                  <a:gd name="T38" fmla="*/ 157 w 157"/>
                  <a:gd name="T39" fmla="*/ 191 h 200"/>
                  <a:gd name="T40" fmla="*/ 155 w 157"/>
                  <a:gd name="T41" fmla="*/ 192 h 200"/>
                  <a:gd name="T42" fmla="*/ 155 w 157"/>
                  <a:gd name="T43" fmla="*/ 194 h 200"/>
                  <a:gd name="T44" fmla="*/ 155 w 157"/>
                  <a:gd name="T45" fmla="*/ 200 h 200"/>
                  <a:gd name="T46" fmla="*/ 152 w 157"/>
                  <a:gd name="T47" fmla="*/ 200 h 200"/>
                  <a:gd name="T48" fmla="*/ 152 w 157"/>
                  <a:gd name="T49" fmla="*/ 186 h 200"/>
                  <a:gd name="T50" fmla="*/ 139 w 157"/>
                  <a:gd name="T51" fmla="*/ 181 h 200"/>
                  <a:gd name="T52" fmla="*/ 142 w 157"/>
                  <a:gd name="T53" fmla="*/ 173 h 200"/>
                  <a:gd name="T54" fmla="*/ 132 w 157"/>
                  <a:gd name="T55" fmla="*/ 170 h 200"/>
                  <a:gd name="T56" fmla="*/ 126 w 157"/>
                  <a:gd name="T57" fmla="*/ 167 h 200"/>
                  <a:gd name="T58" fmla="*/ 119 w 157"/>
                  <a:gd name="T59" fmla="*/ 144 h 200"/>
                  <a:gd name="T60" fmla="*/ 103 w 157"/>
                  <a:gd name="T61" fmla="*/ 144 h 200"/>
                  <a:gd name="T62" fmla="*/ 95 w 157"/>
                  <a:gd name="T63" fmla="*/ 139 h 200"/>
                  <a:gd name="T64" fmla="*/ 77 w 157"/>
                  <a:gd name="T65" fmla="*/ 141 h 200"/>
                  <a:gd name="T66" fmla="*/ 74 w 157"/>
                  <a:gd name="T67" fmla="*/ 138 h 200"/>
                  <a:gd name="T68" fmla="*/ 61 w 157"/>
                  <a:gd name="T69" fmla="*/ 143 h 200"/>
                  <a:gd name="T70" fmla="*/ 48 w 157"/>
                  <a:gd name="T71" fmla="*/ 138 h 200"/>
                  <a:gd name="T72" fmla="*/ 43 w 157"/>
                  <a:gd name="T73" fmla="*/ 131 h 200"/>
                  <a:gd name="T74" fmla="*/ 40 w 157"/>
                  <a:gd name="T75" fmla="*/ 131 h 200"/>
                  <a:gd name="T76" fmla="*/ 37 w 157"/>
                  <a:gd name="T77" fmla="*/ 125 h 200"/>
                  <a:gd name="T78" fmla="*/ 29 w 157"/>
                  <a:gd name="T79" fmla="*/ 127 h 200"/>
                  <a:gd name="T80" fmla="*/ 9 w 157"/>
                  <a:gd name="T81" fmla="*/ 123 h 200"/>
                  <a:gd name="T82" fmla="*/ 6 w 157"/>
                  <a:gd name="T83" fmla="*/ 109 h 200"/>
                  <a:gd name="T84" fmla="*/ 0 w 157"/>
                  <a:gd name="T85" fmla="*/ 106 h 200"/>
                  <a:gd name="T86" fmla="*/ 26 w 157"/>
                  <a:gd name="T87" fmla="*/ 101 h 200"/>
                  <a:gd name="T88" fmla="*/ 32 w 157"/>
                  <a:gd name="T89" fmla="*/ 88 h 200"/>
                  <a:gd name="T90" fmla="*/ 47 w 157"/>
                  <a:gd name="T91" fmla="*/ 90 h 200"/>
                  <a:gd name="T92" fmla="*/ 66 w 157"/>
                  <a:gd name="T93" fmla="*/ 55 h 200"/>
                  <a:gd name="T94" fmla="*/ 79 w 157"/>
                  <a:gd name="T95" fmla="*/ 53 h 200"/>
                  <a:gd name="T96" fmla="*/ 97 w 157"/>
                  <a:gd name="T97" fmla="*/ 35 h 200"/>
                  <a:gd name="T98" fmla="*/ 102 w 157"/>
                  <a:gd name="T99" fmla="*/ 21 h 200"/>
                  <a:gd name="T100" fmla="*/ 113 w 157"/>
                  <a:gd name="T101" fmla="*/ 13 h 200"/>
                  <a:gd name="T102" fmla="*/ 113 w 157"/>
                  <a:gd name="T103" fmla="*/ 0 h 2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
                  <a:gd name="T157" fmla="*/ 0 h 200"/>
                  <a:gd name="T158" fmla="*/ 157 w 157"/>
                  <a:gd name="T159" fmla="*/ 200 h 2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 h="200">
                    <a:moveTo>
                      <a:pt x="113" y="0"/>
                    </a:moveTo>
                    <a:lnTo>
                      <a:pt x="152" y="0"/>
                    </a:lnTo>
                    <a:lnTo>
                      <a:pt x="155" y="146"/>
                    </a:lnTo>
                    <a:lnTo>
                      <a:pt x="155" y="149"/>
                    </a:lnTo>
                    <a:lnTo>
                      <a:pt x="155" y="151"/>
                    </a:lnTo>
                    <a:lnTo>
                      <a:pt x="155" y="154"/>
                    </a:lnTo>
                    <a:lnTo>
                      <a:pt x="155" y="155"/>
                    </a:lnTo>
                    <a:lnTo>
                      <a:pt x="152" y="157"/>
                    </a:lnTo>
                    <a:lnTo>
                      <a:pt x="152" y="160"/>
                    </a:lnTo>
                    <a:lnTo>
                      <a:pt x="155" y="159"/>
                    </a:lnTo>
                    <a:lnTo>
                      <a:pt x="155" y="162"/>
                    </a:lnTo>
                    <a:lnTo>
                      <a:pt x="155" y="167"/>
                    </a:lnTo>
                    <a:lnTo>
                      <a:pt x="155" y="168"/>
                    </a:lnTo>
                    <a:lnTo>
                      <a:pt x="157" y="173"/>
                    </a:lnTo>
                    <a:lnTo>
                      <a:pt x="157" y="176"/>
                    </a:lnTo>
                    <a:lnTo>
                      <a:pt x="157" y="179"/>
                    </a:lnTo>
                    <a:lnTo>
                      <a:pt x="157" y="184"/>
                    </a:lnTo>
                    <a:lnTo>
                      <a:pt x="153" y="184"/>
                    </a:lnTo>
                    <a:lnTo>
                      <a:pt x="157" y="191"/>
                    </a:lnTo>
                    <a:lnTo>
                      <a:pt x="155" y="192"/>
                    </a:lnTo>
                    <a:lnTo>
                      <a:pt x="155" y="194"/>
                    </a:lnTo>
                    <a:lnTo>
                      <a:pt x="155" y="200"/>
                    </a:lnTo>
                    <a:lnTo>
                      <a:pt x="152" y="200"/>
                    </a:lnTo>
                    <a:lnTo>
                      <a:pt x="152" y="186"/>
                    </a:lnTo>
                    <a:lnTo>
                      <a:pt x="139" y="181"/>
                    </a:lnTo>
                    <a:lnTo>
                      <a:pt x="142" y="173"/>
                    </a:lnTo>
                    <a:lnTo>
                      <a:pt x="132" y="170"/>
                    </a:lnTo>
                    <a:lnTo>
                      <a:pt x="126" y="167"/>
                    </a:lnTo>
                    <a:lnTo>
                      <a:pt x="119" y="144"/>
                    </a:lnTo>
                    <a:lnTo>
                      <a:pt x="103" y="144"/>
                    </a:lnTo>
                    <a:lnTo>
                      <a:pt x="95" y="139"/>
                    </a:lnTo>
                    <a:lnTo>
                      <a:pt x="77" y="141"/>
                    </a:lnTo>
                    <a:lnTo>
                      <a:pt x="74" y="138"/>
                    </a:lnTo>
                    <a:lnTo>
                      <a:pt x="61" y="143"/>
                    </a:lnTo>
                    <a:lnTo>
                      <a:pt x="48" y="138"/>
                    </a:lnTo>
                    <a:lnTo>
                      <a:pt x="43" y="131"/>
                    </a:lnTo>
                    <a:lnTo>
                      <a:pt x="40" y="131"/>
                    </a:lnTo>
                    <a:lnTo>
                      <a:pt x="37" y="125"/>
                    </a:lnTo>
                    <a:lnTo>
                      <a:pt x="29" y="127"/>
                    </a:lnTo>
                    <a:lnTo>
                      <a:pt x="9" y="123"/>
                    </a:lnTo>
                    <a:lnTo>
                      <a:pt x="6" y="109"/>
                    </a:lnTo>
                    <a:lnTo>
                      <a:pt x="0" y="106"/>
                    </a:lnTo>
                    <a:lnTo>
                      <a:pt x="26" y="101"/>
                    </a:lnTo>
                    <a:lnTo>
                      <a:pt x="32" y="88"/>
                    </a:lnTo>
                    <a:lnTo>
                      <a:pt x="47" y="90"/>
                    </a:lnTo>
                    <a:lnTo>
                      <a:pt x="66" y="55"/>
                    </a:lnTo>
                    <a:lnTo>
                      <a:pt x="79" y="53"/>
                    </a:lnTo>
                    <a:lnTo>
                      <a:pt x="97" y="35"/>
                    </a:lnTo>
                    <a:lnTo>
                      <a:pt x="102" y="21"/>
                    </a:lnTo>
                    <a:lnTo>
                      <a:pt x="113" y="13"/>
                    </a:lnTo>
                    <a:lnTo>
                      <a:pt x="113" y="0"/>
                    </a:lnTo>
                  </a:path>
                </a:pathLst>
              </a:custGeom>
              <a:noFill/>
              <a:ln w="9525">
                <a:noFill/>
                <a:round/>
                <a:headEnd/>
                <a:tailEnd/>
              </a:ln>
            </p:spPr>
            <p:txBody>
              <a:bodyPr/>
              <a:lstStyle/>
              <a:p>
                <a:pPr algn="ctr" eaLnBrk="0" hangingPunct="0"/>
                <a:endParaRPr lang="en-US" dirty="0"/>
              </a:p>
            </p:txBody>
          </p:sp>
          <p:sp>
            <p:nvSpPr>
              <p:cNvPr id="4622" name="Freeform 209"/>
              <p:cNvSpPr>
                <a:spLocks/>
              </p:cNvSpPr>
              <p:nvPr/>
            </p:nvSpPr>
            <p:spPr bwMode="auto">
              <a:xfrm>
                <a:off x="4497" y="1235"/>
                <a:ext cx="176" cy="106"/>
              </a:xfrm>
              <a:custGeom>
                <a:avLst/>
                <a:gdLst>
                  <a:gd name="T0" fmla="*/ 45 w 176"/>
                  <a:gd name="T1" fmla="*/ 5 h 106"/>
                  <a:gd name="T2" fmla="*/ 176 w 176"/>
                  <a:gd name="T3" fmla="*/ 0 h 106"/>
                  <a:gd name="T4" fmla="*/ 176 w 176"/>
                  <a:gd name="T5" fmla="*/ 13 h 106"/>
                  <a:gd name="T6" fmla="*/ 165 w 176"/>
                  <a:gd name="T7" fmla="*/ 21 h 106"/>
                  <a:gd name="T8" fmla="*/ 160 w 176"/>
                  <a:gd name="T9" fmla="*/ 35 h 106"/>
                  <a:gd name="T10" fmla="*/ 142 w 176"/>
                  <a:gd name="T11" fmla="*/ 53 h 106"/>
                  <a:gd name="T12" fmla="*/ 129 w 176"/>
                  <a:gd name="T13" fmla="*/ 55 h 106"/>
                  <a:gd name="T14" fmla="*/ 110 w 176"/>
                  <a:gd name="T15" fmla="*/ 90 h 106"/>
                  <a:gd name="T16" fmla="*/ 95 w 176"/>
                  <a:gd name="T17" fmla="*/ 88 h 106"/>
                  <a:gd name="T18" fmla="*/ 89 w 176"/>
                  <a:gd name="T19" fmla="*/ 101 h 106"/>
                  <a:gd name="T20" fmla="*/ 63 w 176"/>
                  <a:gd name="T21" fmla="*/ 106 h 106"/>
                  <a:gd name="T22" fmla="*/ 51 w 176"/>
                  <a:gd name="T23" fmla="*/ 101 h 106"/>
                  <a:gd name="T24" fmla="*/ 43 w 176"/>
                  <a:gd name="T25" fmla="*/ 106 h 106"/>
                  <a:gd name="T26" fmla="*/ 37 w 176"/>
                  <a:gd name="T27" fmla="*/ 99 h 106"/>
                  <a:gd name="T28" fmla="*/ 25 w 176"/>
                  <a:gd name="T29" fmla="*/ 96 h 106"/>
                  <a:gd name="T30" fmla="*/ 17 w 176"/>
                  <a:gd name="T31" fmla="*/ 98 h 106"/>
                  <a:gd name="T32" fmla="*/ 16 w 176"/>
                  <a:gd name="T33" fmla="*/ 90 h 106"/>
                  <a:gd name="T34" fmla="*/ 1 w 176"/>
                  <a:gd name="T35" fmla="*/ 82 h 106"/>
                  <a:gd name="T36" fmla="*/ 0 w 176"/>
                  <a:gd name="T37" fmla="*/ 66 h 106"/>
                  <a:gd name="T38" fmla="*/ 14 w 176"/>
                  <a:gd name="T39" fmla="*/ 58 h 106"/>
                  <a:gd name="T40" fmla="*/ 14 w 176"/>
                  <a:gd name="T41" fmla="*/ 45 h 106"/>
                  <a:gd name="T42" fmla="*/ 21 w 176"/>
                  <a:gd name="T43" fmla="*/ 34 h 106"/>
                  <a:gd name="T44" fmla="*/ 47 w 176"/>
                  <a:gd name="T45" fmla="*/ 21 h 106"/>
                  <a:gd name="T46" fmla="*/ 48 w 176"/>
                  <a:gd name="T47" fmla="*/ 11 h 106"/>
                  <a:gd name="T48" fmla="*/ 45 w 176"/>
                  <a:gd name="T49" fmla="*/ 5 h 1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106"/>
                  <a:gd name="T77" fmla="*/ 176 w 176"/>
                  <a:gd name="T78" fmla="*/ 106 h 1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106">
                    <a:moveTo>
                      <a:pt x="45" y="5"/>
                    </a:moveTo>
                    <a:lnTo>
                      <a:pt x="176" y="0"/>
                    </a:lnTo>
                    <a:lnTo>
                      <a:pt x="176" y="13"/>
                    </a:lnTo>
                    <a:lnTo>
                      <a:pt x="165" y="21"/>
                    </a:lnTo>
                    <a:lnTo>
                      <a:pt x="160" y="35"/>
                    </a:lnTo>
                    <a:lnTo>
                      <a:pt x="142" y="53"/>
                    </a:lnTo>
                    <a:lnTo>
                      <a:pt x="129" y="55"/>
                    </a:lnTo>
                    <a:lnTo>
                      <a:pt x="110" y="90"/>
                    </a:lnTo>
                    <a:lnTo>
                      <a:pt x="95" y="88"/>
                    </a:lnTo>
                    <a:lnTo>
                      <a:pt x="89" y="101"/>
                    </a:lnTo>
                    <a:lnTo>
                      <a:pt x="63" y="106"/>
                    </a:lnTo>
                    <a:lnTo>
                      <a:pt x="51" y="101"/>
                    </a:lnTo>
                    <a:lnTo>
                      <a:pt x="43" y="106"/>
                    </a:lnTo>
                    <a:lnTo>
                      <a:pt x="37" y="99"/>
                    </a:lnTo>
                    <a:lnTo>
                      <a:pt x="25" y="96"/>
                    </a:lnTo>
                    <a:lnTo>
                      <a:pt x="17" y="98"/>
                    </a:lnTo>
                    <a:lnTo>
                      <a:pt x="16" y="90"/>
                    </a:lnTo>
                    <a:lnTo>
                      <a:pt x="1" y="82"/>
                    </a:lnTo>
                    <a:lnTo>
                      <a:pt x="0" y="66"/>
                    </a:lnTo>
                    <a:lnTo>
                      <a:pt x="14" y="58"/>
                    </a:lnTo>
                    <a:lnTo>
                      <a:pt x="14" y="45"/>
                    </a:lnTo>
                    <a:lnTo>
                      <a:pt x="21" y="34"/>
                    </a:lnTo>
                    <a:lnTo>
                      <a:pt x="47" y="21"/>
                    </a:lnTo>
                    <a:lnTo>
                      <a:pt x="48" y="11"/>
                    </a:lnTo>
                    <a:lnTo>
                      <a:pt x="45" y="5"/>
                    </a:lnTo>
                    <a:close/>
                  </a:path>
                </a:pathLst>
              </a:custGeom>
              <a:solidFill>
                <a:srgbClr val="FEE0C2"/>
              </a:solidFill>
              <a:ln w="9525">
                <a:noFill/>
                <a:round/>
                <a:headEnd/>
                <a:tailEnd/>
              </a:ln>
            </p:spPr>
            <p:txBody>
              <a:bodyPr/>
              <a:lstStyle/>
              <a:p>
                <a:pPr algn="ctr" eaLnBrk="0" hangingPunct="0"/>
                <a:endParaRPr lang="en-US" dirty="0"/>
              </a:p>
            </p:txBody>
          </p:sp>
          <p:sp>
            <p:nvSpPr>
              <p:cNvPr id="4623" name="Freeform 210"/>
              <p:cNvSpPr>
                <a:spLocks/>
              </p:cNvSpPr>
              <p:nvPr/>
            </p:nvSpPr>
            <p:spPr bwMode="auto">
              <a:xfrm>
                <a:off x="4497" y="1235"/>
                <a:ext cx="176" cy="106"/>
              </a:xfrm>
              <a:custGeom>
                <a:avLst/>
                <a:gdLst>
                  <a:gd name="T0" fmla="*/ 45 w 176"/>
                  <a:gd name="T1" fmla="*/ 5 h 106"/>
                  <a:gd name="T2" fmla="*/ 176 w 176"/>
                  <a:gd name="T3" fmla="*/ 0 h 106"/>
                  <a:gd name="T4" fmla="*/ 176 w 176"/>
                  <a:gd name="T5" fmla="*/ 13 h 106"/>
                  <a:gd name="T6" fmla="*/ 165 w 176"/>
                  <a:gd name="T7" fmla="*/ 21 h 106"/>
                  <a:gd name="T8" fmla="*/ 160 w 176"/>
                  <a:gd name="T9" fmla="*/ 35 h 106"/>
                  <a:gd name="T10" fmla="*/ 142 w 176"/>
                  <a:gd name="T11" fmla="*/ 53 h 106"/>
                  <a:gd name="T12" fmla="*/ 129 w 176"/>
                  <a:gd name="T13" fmla="*/ 55 h 106"/>
                  <a:gd name="T14" fmla="*/ 110 w 176"/>
                  <a:gd name="T15" fmla="*/ 90 h 106"/>
                  <a:gd name="T16" fmla="*/ 95 w 176"/>
                  <a:gd name="T17" fmla="*/ 88 h 106"/>
                  <a:gd name="T18" fmla="*/ 89 w 176"/>
                  <a:gd name="T19" fmla="*/ 101 h 106"/>
                  <a:gd name="T20" fmla="*/ 63 w 176"/>
                  <a:gd name="T21" fmla="*/ 106 h 106"/>
                  <a:gd name="T22" fmla="*/ 51 w 176"/>
                  <a:gd name="T23" fmla="*/ 101 h 106"/>
                  <a:gd name="T24" fmla="*/ 43 w 176"/>
                  <a:gd name="T25" fmla="*/ 106 h 106"/>
                  <a:gd name="T26" fmla="*/ 37 w 176"/>
                  <a:gd name="T27" fmla="*/ 99 h 106"/>
                  <a:gd name="T28" fmla="*/ 25 w 176"/>
                  <a:gd name="T29" fmla="*/ 96 h 106"/>
                  <a:gd name="T30" fmla="*/ 17 w 176"/>
                  <a:gd name="T31" fmla="*/ 98 h 106"/>
                  <a:gd name="T32" fmla="*/ 16 w 176"/>
                  <a:gd name="T33" fmla="*/ 90 h 106"/>
                  <a:gd name="T34" fmla="*/ 1 w 176"/>
                  <a:gd name="T35" fmla="*/ 82 h 106"/>
                  <a:gd name="T36" fmla="*/ 0 w 176"/>
                  <a:gd name="T37" fmla="*/ 66 h 106"/>
                  <a:gd name="T38" fmla="*/ 14 w 176"/>
                  <a:gd name="T39" fmla="*/ 58 h 106"/>
                  <a:gd name="T40" fmla="*/ 14 w 176"/>
                  <a:gd name="T41" fmla="*/ 45 h 106"/>
                  <a:gd name="T42" fmla="*/ 21 w 176"/>
                  <a:gd name="T43" fmla="*/ 34 h 106"/>
                  <a:gd name="T44" fmla="*/ 47 w 176"/>
                  <a:gd name="T45" fmla="*/ 21 h 106"/>
                  <a:gd name="T46" fmla="*/ 48 w 176"/>
                  <a:gd name="T47" fmla="*/ 11 h 106"/>
                  <a:gd name="T48" fmla="*/ 45 w 176"/>
                  <a:gd name="T49" fmla="*/ 5 h 1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106"/>
                  <a:gd name="T77" fmla="*/ 176 w 176"/>
                  <a:gd name="T78" fmla="*/ 106 h 1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106">
                    <a:moveTo>
                      <a:pt x="45" y="5"/>
                    </a:moveTo>
                    <a:lnTo>
                      <a:pt x="176" y="0"/>
                    </a:lnTo>
                    <a:lnTo>
                      <a:pt x="176" y="13"/>
                    </a:lnTo>
                    <a:lnTo>
                      <a:pt x="165" y="21"/>
                    </a:lnTo>
                    <a:lnTo>
                      <a:pt x="160" y="35"/>
                    </a:lnTo>
                    <a:lnTo>
                      <a:pt x="142" y="53"/>
                    </a:lnTo>
                    <a:lnTo>
                      <a:pt x="129" y="55"/>
                    </a:lnTo>
                    <a:lnTo>
                      <a:pt x="110" y="90"/>
                    </a:lnTo>
                    <a:lnTo>
                      <a:pt x="95" y="88"/>
                    </a:lnTo>
                    <a:lnTo>
                      <a:pt x="89" y="101"/>
                    </a:lnTo>
                    <a:lnTo>
                      <a:pt x="63" y="106"/>
                    </a:lnTo>
                    <a:lnTo>
                      <a:pt x="51" y="101"/>
                    </a:lnTo>
                    <a:lnTo>
                      <a:pt x="43" y="106"/>
                    </a:lnTo>
                    <a:lnTo>
                      <a:pt x="37" y="99"/>
                    </a:lnTo>
                    <a:lnTo>
                      <a:pt x="25" y="96"/>
                    </a:lnTo>
                    <a:lnTo>
                      <a:pt x="17" y="98"/>
                    </a:lnTo>
                    <a:lnTo>
                      <a:pt x="16" y="90"/>
                    </a:lnTo>
                    <a:lnTo>
                      <a:pt x="1" y="82"/>
                    </a:lnTo>
                    <a:lnTo>
                      <a:pt x="0" y="66"/>
                    </a:lnTo>
                    <a:lnTo>
                      <a:pt x="14" y="58"/>
                    </a:lnTo>
                    <a:lnTo>
                      <a:pt x="14" y="45"/>
                    </a:lnTo>
                    <a:lnTo>
                      <a:pt x="21" y="34"/>
                    </a:lnTo>
                    <a:lnTo>
                      <a:pt x="47" y="21"/>
                    </a:lnTo>
                    <a:lnTo>
                      <a:pt x="48" y="11"/>
                    </a:lnTo>
                    <a:lnTo>
                      <a:pt x="45" y="5"/>
                    </a:lnTo>
                  </a:path>
                </a:pathLst>
              </a:custGeom>
              <a:noFill/>
              <a:ln w="9525">
                <a:noFill/>
                <a:round/>
                <a:headEnd/>
                <a:tailEnd/>
              </a:ln>
            </p:spPr>
            <p:txBody>
              <a:bodyPr/>
              <a:lstStyle/>
              <a:p>
                <a:pPr algn="ctr" eaLnBrk="0" hangingPunct="0"/>
                <a:endParaRPr lang="en-US" dirty="0"/>
              </a:p>
            </p:txBody>
          </p:sp>
          <p:sp>
            <p:nvSpPr>
              <p:cNvPr id="4624" name="Freeform 211"/>
              <p:cNvSpPr>
                <a:spLocks/>
              </p:cNvSpPr>
              <p:nvPr/>
            </p:nvSpPr>
            <p:spPr bwMode="auto">
              <a:xfrm>
                <a:off x="3212" y="1237"/>
                <a:ext cx="121" cy="104"/>
              </a:xfrm>
              <a:custGeom>
                <a:avLst/>
                <a:gdLst>
                  <a:gd name="T0" fmla="*/ 83 w 121"/>
                  <a:gd name="T1" fmla="*/ 59 h 104"/>
                  <a:gd name="T2" fmla="*/ 89 w 121"/>
                  <a:gd name="T3" fmla="*/ 59 h 104"/>
                  <a:gd name="T4" fmla="*/ 87 w 121"/>
                  <a:gd name="T5" fmla="*/ 65 h 104"/>
                  <a:gd name="T6" fmla="*/ 92 w 121"/>
                  <a:gd name="T7" fmla="*/ 59 h 104"/>
                  <a:gd name="T8" fmla="*/ 102 w 121"/>
                  <a:gd name="T9" fmla="*/ 61 h 104"/>
                  <a:gd name="T10" fmla="*/ 112 w 121"/>
                  <a:gd name="T11" fmla="*/ 56 h 104"/>
                  <a:gd name="T12" fmla="*/ 102 w 121"/>
                  <a:gd name="T13" fmla="*/ 57 h 104"/>
                  <a:gd name="T14" fmla="*/ 100 w 121"/>
                  <a:gd name="T15" fmla="*/ 53 h 104"/>
                  <a:gd name="T16" fmla="*/ 107 w 121"/>
                  <a:gd name="T17" fmla="*/ 54 h 104"/>
                  <a:gd name="T18" fmla="*/ 102 w 121"/>
                  <a:gd name="T19" fmla="*/ 51 h 104"/>
                  <a:gd name="T20" fmla="*/ 107 w 121"/>
                  <a:gd name="T21" fmla="*/ 46 h 104"/>
                  <a:gd name="T22" fmla="*/ 112 w 121"/>
                  <a:gd name="T23" fmla="*/ 53 h 104"/>
                  <a:gd name="T24" fmla="*/ 118 w 121"/>
                  <a:gd name="T25" fmla="*/ 51 h 104"/>
                  <a:gd name="T26" fmla="*/ 121 w 121"/>
                  <a:gd name="T27" fmla="*/ 57 h 104"/>
                  <a:gd name="T28" fmla="*/ 121 w 121"/>
                  <a:gd name="T29" fmla="*/ 104 h 104"/>
                  <a:gd name="T30" fmla="*/ 107 w 121"/>
                  <a:gd name="T31" fmla="*/ 93 h 104"/>
                  <a:gd name="T32" fmla="*/ 78 w 121"/>
                  <a:gd name="T33" fmla="*/ 86 h 104"/>
                  <a:gd name="T34" fmla="*/ 58 w 121"/>
                  <a:gd name="T35" fmla="*/ 69 h 104"/>
                  <a:gd name="T36" fmla="*/ 83 w 121"/>
                  <a:gd name="T37" fmla="*/ 86 h 104"/>
                  <a:gd name="T38" fmla="*/ 97 w 121"/>
                  <a:gd name="T39" fmla="*/ 86 h 104"/>
                  <a:gd name="T40" fmla="*/ 79 w 121"/>
                  <a:gd name="T41" fmla="*/ 80 h 104"/>
                  <a:gd name="T42" fmla="*/ 76 w 121"/>
                  <a:gd name="T43" fmla="*/ 75 h 104"/>
                  <a:gd name="T44" fmla="*/ 89 w 121"/>
                  <a:gd name="T45" fmla="*/ 81 h 104"/>
                  <a:gd name="T46" fmla="*/ 76 w 121"/>
                  <a:gd name="T47" fmla="*/ 72 h 104"/>
                  <a:gd name="T48" fmla="*/ 76 w 121"/>
                  <a:gd name="T49" fmla="*/ 75 h 104"/>
                  <a:gd name="T50" fmla="*/ 53 w 121"/>
                  <a:gd name="T51" fmla="*/ 51 h 104"/>
                  <a:gd name="T52" fmla="*/ 29 w 121"/>
                  <a:gd name="T53" fmla="*/ 38 h 104"/>
                  <a:gd name="T54" fmla="*/ 28 w 121"/>
                  <a:gd name="T55" fmla="*/ 33 h 104"/>
                  <a:gd name="T56" fmla="*/ 34 w 121"/>
                  <a:gd name="T57" fmla="*/ 40 h 104"/>
                  <a:gd name="T58" fmla="*/ 32 w 121"/>
                  <a:gd name="T59" fmla="*/ 37 h 104"/>
                  <a:gd name="T60" fmla="*/ 36 w 121"/>
                  <a:gd name="T61" fmla="*/ 38 h 104"/>
                  <a:gd name="T62" fmla="*/ 5 w 121"/>
                  <a:gd name="T63" fmla="*/ 17 h 104"/>
                  <a:gd name="T64" fmla="*/ 0 w 121"/>
                  <a:gd name="T65" fmla="*/ 9 h 104"/>
                  <a:gd name="T66" fmla="*/ 8 w 121"/>
                  <a:gd name="T67" fmla="*/ 0 h 104"/>
                  <a:gd name="T68" fmla="*/ 7 w 121"/>
                  <a:gd name="T69" fmla="*/ 9 h 104"/>
                  <a:gd name="T70" fmla="*/ 10 w 121"/>
                  <a:gd name="T71" fmla="*/ 5 h 104"/>
                  <a:gd name="T72" fmla="*/ 10 w 121"/>
                  <a:gd name="T73" fmla="*/ 9 h 104"/>
                  <a:gd name="T74" fmla="*/ 15 w 121"/>
                  <a:gd name="T75" fmla="*/ 14 h 104"/>
                  <a:gd name="T76" fmla="*/ 15 w 121"/>
                  <a:gd name="T77" fmla="*/ 9 h 104"/>
                  <a:gd name="T78" fmla="*/ 21 w 121"/>
                  <a:gd name="T79" fmla="*/ 13 h 104"/>
                  <a:gd name="T80" fmla="*/ 28 w 121"/>
                  <a:gd name="T81" fmla="*/ 9 h 104"/>
                  <a:gd name="T82" fmla="*/ 28 w 121"/>
                  <a:gd name="T83" fmla="*/ 21 h 104"/>
                  <a:gd name="T84" fmla="*/ 23 w 121"/>
                  <a:gd name="T85" fmla="*/ 17 h 104"/>
                  <a:gd name="T86" fmla="*/ 23 w 121"/>
                  <a:gd name="T87" fmla="*/ 21 h 104"/>
                  <a:gd name="T88" fmla="*/ 29 w 121"/>
                  <a:gd name="T89" fmla="*/ 21 h 104"/>
                  <a:gd name="T90" fmla="*/ 28 w 121"/>
                  <a:gd name="T91" fmla="*/ 25 h 104"/>
                  <a:gd name="T92" fmla="*/ 29 w 121"/>
                  <a:gd name="T93" fmla="*/ 19 h 104"/>
                  <a:gd name="T94" fmla="*/ 34 w 121"/>
                  <a:gd name="T95" fmla="*/ 25 h 104"/>
                  <a:gd name="T96" fmla="*/ 41 w 121"/>
                  <a:gd name="T97" fmla="*/ 22 h 104"/>
                  <a:gd name="T98" fmla="*/ 52 w 121"/>
                  <a:gd name="T99" fmla="*/ 24 h 104"/>
                  <a:gd name="T100" fmla="*/ 53 w 121"/>
                  <a:gd name="T101" fmla="*/ 29 h 104"/>
                  <a:gd name="T102" fmla="*/ 62 w 121"/>
                  <a:gd name="T103" fmla="*/ 30 h 104"/>
                  <a:gd name="T104" fmla="*/ 65 w 121"/>
                  <a:gd name="T105" fmla="*/ 38 h 104"/>
                  <a:gd name="T106" fmla="*/ 60 w 121"/>
                  <a:gd name="T107" fmla="*/ 40 h 104"/>
                  <a:gd name="T108" fmla="*/ 71 w 121"/>
                  <a:gd name="T109" fmla="*/ 45 h 104"/>
                  <a:gd name="T110" fmla="*/ 83 w 121"/>
                  <a:gd name="T111" fmla="*/ 5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
                  <a:gd name="T169" fmla="*/ 0 h 104"/>
                  <a:gd name="T170" fmla="*/ 121 w 121"/>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 h="104">
                    <a:moveTo>
                      <a:pt x="83" y="59"/>
                    </a:moveTo>
                    <a:lnTo>
                      <a:pt x="89" y="59"/>
                    </a:lnTo>
                    <a:lnTo>
                      <a:pt x="87" y="65"/>
                    </a:lnTo>
                    <a:lnTo>
                      <a:pt x="92" y="59"/>
                    </a:lnTo>
                    <a:lnTo>
                      <a:pt x="102" y="61"/>
                    </a:lnTo>
                    <a:lnTo>
                      <a:pt x="112" y="56"/>
                    </a:lnTo>
                    <a:lnTo>
                      <a:pt x="102" y="57"/>
                    </a:lnTo>
                    <a:lnTo>
                      <a:pt x="100" y="53"/>
                    </a:lnTo>
                    <a:lnTo>
                      <a:pt x="107" y="54"/>
                    </a:lnTo>
                    <a:lnTo>
                      <a:pt x="102" y="51"/>
                    </a:lnTo>
                    <a:lnTo>
                      <a:pt x="107" y="46"/>
                    </a:lnTo>
                    <a:lnTo>
                      <a:pt x="112" y="53"/>
                    </a:lnTo>
                    <a:lnTo>
                      <a:pt x="118" y="51"/>
                    </a:lnTo>
                    <a:lnTo>
                      <a:pt x="121" y="57"/>
                    </a:lnTo>
                    <a:lnTo>
                      <a:pt x="121" y="104"/>
                    </a:lnTo>
                    <a:lnTo>
                      <a:pt x="107" y="93"/>
                    </a:lnTo>
                    <a:lnTo>
                      <a:pt x="78" y="86"/>
                    </a:lnTo>
                    <a:lnTo>
                      <a:pt x="58" y="69"/>
                    </a:lnTo>
                    <a:lnTo>
                      <a:pt x="83" y="86"/>
                    </a:lnTo>
                    <a:lnTo>
                      <a:pt x="97" y="86"/>
                    </a:lnTo>
                    <a:lnTo>
                      <a:pt x="79" y="80"/>
                    </a:lnTo>
                    <a:lnTo>
                      <a:pt x="76" y="75"/>
                    </a:lnTo>
                    <a:lnTo>
                      <a:pt x="89" y="81"/>
                    </a:lnTo>
                    <a:lnTo>
                      <a:pt x="76" y="72"/>
                    </a:lnTo>
                    <a:lnTo>
                      <a:pt x="76" y="75"/>
                    </a:lnTo>
                    <a:lnTo>
                      <a:pt x="53" y="51"/>
                    </a:lnTo>
                    <a:lnTo>
                      <a:pt x="29" y="38"/>
                    </a:lnTo>
                    <a:lnTo>
                      <a:pt x="28" y="33"/>
                    </a:lnTo>
                    <a:lnTo>
                      <a:pt x="34" y="40"/>
                    </a:lnTo>
                    <a:lnTo>
                      <a:pt x="32" y="37"/>
                    </a:lnTo>
                    <a:lnTo>
                      <a:pt x="36" y="38"/>
                    </a:lnTo>
                    <a:lnTo>
                      <a:pt x="5" y="17"/>
                    </a:lnTo>
                    <a:lnTo>
                      <a:pt x="0" y="9"/>
                    </a:lnTo>
                    <a:lnTo>
                      <a:pt x="8" y="0"/>
                    </a:lnTo>
                    <a:lnTo>
                      <a:pt x="7" y="9"/>
                    </a:lnTo>
                    <a:lnTo>
                      <a:pt x="10" y="5"/>
                    </a:lnTo>
                    <a:lnTo>
                      <a:pt x="10" y="9"/>
                    </a:lnTo>
                    <a:lnTo>
                      <a:pt x="15" y="14"/>
                    </a:lnTo>
                    <a:lnTo>
                      <a:pt x="15" y="9"/>
                    </a:lnTo>
                    <a:lnTo>
                      <a:pt x="21" y="13"/>
                    </a:lnTo>
                    <a:lnTo>
                      <a:pt x="28" y="9"/>
                    </a:lnTo>
                    <a:lnTo>
                      <a:pt x="28" y="21"/>
                    </a:lnTo>
                    <a:lnTo>
                      <a:pt x="23" y="17"/>
                    </a:lnTo>
                    <a:lnTo>
                      <a:pt x="23" y="21"/>
                    </a:lnTo>
                    <a:lnTo>
                      <a:pt x="29" y="21"/>
                    </a:lnTo>
                    <a:lnTo>
                      <a:pt x="28" y="25"/>
                    </a:lnTo>
                    <a:lnTo>
                      <a:pt x="29" y="19"/>
                    </a:lnTo>
                    <a:lnTo>
                      <a:pt x="34" y="25"/>
                    </a:lnTo>
                    <a:lnTo>
                      <a:pt x="41" y="22"/>
                    </a:lnTo>
                    <a:lnTo>
                      <a:pt x="52" y="24"/>
                    </a:lnTo>
                    <a:lnTo>
                      <a:pt x="53" y="29"/>
                    </a:lnTo>
                    <a:lnTo>
                      <a:pt x="62" y="30"/>
                    </a:lnTo>
                    <a:lnTo>
                      <a:pt x="65" y="38"/>
                    </a:lnTo>
                    <a:lnTo>
                      <a:pt x="60" y="40"/>
                    </a:lnTo>
                    <a:lnTo>
                      <a:pt x="71" y="45"/>
                    </a:lnTo>
                    <a:lnTo>
                      <a:pt x="83" y="59"/>
                    </a:lnTo>
                    <a:close/>
                  </a:path>
                </a:pathLst>
              </a:custGeom>
              <a:solidFill>
                <a:srgbClr val="FEE0C2"/>
              </a:solidFill>
              <a:ln w="9525">
                <a:noFill/>
                <a:round/>
                <a:headEnd/>
                <a:tailEnd/>
              </a:ln>
            </p:spPr>
            <p:txBody>
              <a:bodyPr/>
              <a:lstStyle/>
              <a:p>
                <a:pPr algn="ctr" eaLnBrk="0" hangingPunct="0"/>
                <a:endParaRPr lang="en-US" dirty="0"/>
              </a:p>
            </p:txBody>
          </p:sp>
          <p:sp>
            <p:nvSpPr>
              <p:cNvPr id="4625" name="Freeform 212"/>
              <p:cNvSpPr>
                <a:spLocks/>
              </p:cNvSpPr>
              <p:nvPr/>
            </p:nvSpPr>
            <p:spPr bwMode="auto">
              <a:xfrm>
                <a:off x="3212" y="1237"/>
                <a:ext cx="121" cy="104"/>
              </a:xfrm>
              <a:custGeom>
                <a:avLst/>
                <a:gdLst>
                  <a:gd name="T0" fmla="*/ 83 w 121"/>
                  <a:gd name="T1" fmla="*/ 59 h 104"/>
                  <a:gd name="T2" fmla="*/ 89 w 121"/>
                  <a:gd name="T3" fmla="*/ 59 h 104"/>
                  <a:gd name="T4" fmla="*/ 87 w 121"/>
                  <a:gd name="T5" fmla="*/ 65 h 104"/>
                  <a:gd name="T6" fmla="*/ 92 w 121"/>
                  <a:gd name="T7" fmla="*/ 59 h 104"/>
                  <a:gd name="T8" fmla="*/ 102 w 121"/>
                  <a:gd name="T9" fmla="*/ 61 h 104"/>
                  <a:gd name="T10" fmla="*/ 112 w 121"/>
                  <a:gd name="T11" fmla="*/ 56 h 104"/>
                  <a:gd name="T12" fmla="*/ 102 w 121"/>
                  <a:gd name="T13" fmla="*/ 57 h 104"/>
                  <a:gd name="T14" fmla="*/ 100 w 121"/>
                  <a:gd name="T15" fmla="*/ 53 h 104"/>
                  <a:gd name="T16" fmla="*/ 107 w 121"/>
                  <a:gd name="T17" fmla="*/ 54 h 104"/>
                  <a:gd name="T18" fmla="*/ 102 w 121"/>
                  <a:gd name="T19" fmla="*/ 51 h 104"/>
                  <a:gd name="T20" fmla="*/ 107 w 121"/>
                  <a:gd name="T21" fmla="*/ 46 h 104"/>
                  <a:gd name="T22" fmla="*/ 112 w 121"/>
                  <a:gd name="T23" fmla="*/ 53 h 104"/>
                  <a:gd name="T24" fmla="*/ 118 w 121"/>
                  <a:gd name="T25" fmla="*/ 51 h 104"/>
                  <a:gd name="T26" fmla="*/ 121 w 121"/>
                  <a:gd name="T27" fmla="*/ 57 h 104"/>
                  <a:gd name="T28" fmla="*/ 121 w 121"/>
                  <a:gd name="T29" fmla="*/ 104 h 104"/>
                  <a:gd name="T30" fmla="*/ 107 w 121"/>
                  <a:gd name="T31" fmla="*/ 93 h 104"/>
                  <a:gd name="T32" fmla="*/ 78 w 121"/>
                  <a:gd name="T33" fmla="*/ 86 h 104"/>
                  <a:gd name="T34" fmla="*/ 58 w 121"/>
                  <a:gd name="T35" fmla="*/ 69 h 104"/>
                  <a:gd name="T36" fmla="*/ 83 w 121"/>
                  <a:gd name="T37" fmla="*/ 86 h 104"/>
                  <a:gd name="T38" fmla="*/ 97 w 121"/>
                  <a:gd name="T39" fmla="*/ 86 h 104"/>
                  <a:gd name="T40" fmla="*/ 79 w 121"/>
                  <a:gd name="T41" fmla="*/ 80 h 104"/>
                  <a:gd name="T42" fmla="*/ 76 w 121"/>
                  <a:gd name="T43" fmla="*/ 75 h 104"/>
                  <a:gd name="T44" fmla="*/ 89 w 121"/>
                  <a:gd name="T45" fmla="*/ 81 h 104"/>
                  <a:gd name="T46" fmla="*/ 76 w 121"/>
                  <a:gd name="T47" fmla="*/ 72 h 104"/>
                  <a:gd name="T48" fmla="*/ 76 w 121"/>
                  <a:gd name="T49" fmla="*/ 75 h 104"/>
                  <a:gd name="T50" fmla="*/ 53 w 121"/>
                  <a:gd name="T51" fmla="*/ 51 h 104"/>
                  <a:gd name="T52" fmla="*/ 29 w 121"/>
                  <a:gd name="T53" fmla="*/ 38 h 104"/>
                  <a:gd name="T54" fmla="*/ 28 w 121"/>
                  <a:gd name="T55" fmla="*/ 33 h 104"/>
                  <a:gd name="T56" fmla="*/ 34 w 121"/>
                  <a:gd name="T57" fmla="*/ 40 h 104"/>
                  <a:gd name="T58" fmla="*/ 32 w 121"/>
                  <a:gd name="T59" fmla="*/ 37 h 104"/>
                  <a:gd name="T60" fmla="*/ 36 w 121"/>
                  <a:gd name="T61" fmla="*/ 38 h 104"/>
                  <a:gd name="T62" fmla="*/ 5 w 121"/>
                  <a:gd name="T63" fmla="*/ 17 h 104"/>
                  <a:gd name="T64" fmla="*/ 0 w 121"/>
                  <a:gd name="T65" fmla="*/ 9 h 104"/>
                  <a:gd name="T66" fmla="*/ 8 w 121"/>
                  <a:gd name="T67" fmla="*/ 0 h 104"/>
                  <a:gd name="T68" fmla="*/ 7 w 121"/>
                  <a:gd name="T69" fmla="*/ 9 h 104"/>
                  <a:gd name="T70" fmla="*/ 10 w 121"/>
                  <a:gd name="T71" fmla="*/ 5 h 104"/>
                  <a:gd name="T72" fmla="*/ 10 w 121"/>
                  <a:gd name="T73" fmla="*/ 9 h 104"/>
                  <a:gd name="T74" fmla="*/ 15 w 121"/>
                  <a:gd name="T75" fmla="*/ 14 h 104"/>
                  <a:gd name="T76" fmla="*/ 15 w 121"/>
                  <a:gd name="T77" fmla="*/ 9 h 104"/>
                  <a:gd name="T78" fmla="*/ 21 w 121"/>
                  <a:gd name="T79" fmla="*/ 13 h 104"/>
                  <a:gd name="T80" fmla="*/ 28 w 121"/>
                  <a:gd name="T81" fmla="*/ 9 h 104"/>
                  <a:gd name="T82" fmla="*/ 28 w 121"/>
                  <a:gd name="T83" fmla="*/ 21 h 104"/>
                  <a:gd name="T84" fmla="*/ 23 w 121"/>
                  <a:gd name="T85" fmla="*/ 17 h 104"/>
                  <a:gd name="T86" fmla="*/ 23 w 121"/>
                  <a:gd name="T87" fmla="*/ 21 h 104"/>
                  <a:gd name="T88" fmla="*/ 29 w 121"/>
                  <a:gd name="T89" fmla="*/ 21 h 104"/>
                  <a:gd name="T90" fmla="*/ 28 w 121"/>
                  <a:gd name="T91" fmla="*/ 25 h 104"/>
                  <a:gd name="T92" fmla="*/ 29 w 121"/>
                  <a:gd name="T93" fmla="*/ 19 h 104"/>
                  <a:gd name="T94" fmla="*/ 34 w 121"/>
                  <a:gd name="T95" fmla="*/ 25 h 104"/>
                  <a:gd name="T96" fmla="*/ 41 w 121"/>
                  <a:gd name="T97" fmla="*/ 22 h 104"/>
                  <a:gd name="T98" fmla="*/ 52 w 121"/>
                  <a:gd name="T99" fmla="*/ 24 h 104"/>
                  <a:gd name="T100" fmla="*/ 53 w 121"/>
                  <a:gd name="T101" fmla="*/ 29 h 104"/>
                  <a:gd name="T102" fmla="*/ 62 w 121"/>
                  <a:gd name="T103" fmla="*/ 30 h 104"/>
                  <a:gd name="T104" fmla="*/ 65 w 121"/>
                  <a:gd name="T105" fmla="*/ 38 h 104"/>
                  <a:gd name="T106" fmla="*/ 60 w 121"/>
                  <a:gd name="T107" fmla="*/ 40 h 104"/>
                  <a:gd name="T108" fmla="*/ 71 w 121"/>
                  <a:gd name="T109" fmla="*/ 45 h 104"/>
                  <a:gd name="T110" fmla="*/ 83 w 121"/>
                  <a:gd name="T111" fmla="*/ 5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
                  <a:gd name="T169" fmla="*/ 0 h 104"/>
                  <a:gd name="T170" fmla="*/ 121 w 121"/>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 h="104">
                    <a:moveTo>
                      <a:pt x="83" y="59"/>
                    </a:moveTo>
                    <a:lnTo>
                      <a:pt x="89" y="59"/>
                    </a:lnTo>
                    <a:lnTo>
                      <a:pt x="87" y="65"/>
                    </a:lnTo>
                    <a:lnTo>
                      <a:pt x="92" y="59"/>
                    </a:lnTo>
                    <a:lnTo>
                      <a:pt x="102" y="61"/>
                    </a:lnTo>
                    <a:lnTo>
                      <a:pt x="112" y="56"/>
                    </a:lnTo>
                    <a:lnTo>
                      <a:pt x="102" y="57"/>
                    </a:lnTo>
                    <a:lnTo>
                      <a:pt x="100" y="53"/>
                    </a:lnTo>
                    <a:lnTo>
                      <a:pt x="107" y="54"/>
                    </a:lnTo>
                    <a:lnTo>
                      <a:pt x="102" y="51"/>
                    </a:lnTo>
                    <a:lnTo>
                      <a:pt x="107" y="46"/>
                    </a:lnTo>
                    <a:lnTo>
                      <a:pt x="112" y="53"/>
                    </a:lnTo>
                    <a:lnTo>
                      <a:pt x="118" y="51"/>
                    </a:lnTo>
                    <a:lnTo>
                      <a:pt x="121" y="57"/>
                    </a:lnTo>
                    <a:lnTo>
                      <a:pt x="121" y="104"/>
                    </a:lnTo>
                    <a:lnTo>
                      <a:pt x="107" y="93"/>
                    </a:lnTo>
                    <a:lnTo>
                      <a:pt x="78" y="86"/>
                    </a:lnTo>
                    <a:lnTo>
                      <a:pt x="58" y="69"/>
                    </a:lnTo>
                    <a:lnTo>
                      <a:pt x="83" y="86"/>
                    </a:lnTo>
                    <a:lnTo>
                      <a:pt x="97" y="86"/>
                    </a:lnTo>
                    <a:lnTo>
                      <a:pt x="79" y="80"/>
                    </a:lnTo>
                    <a:lnTo>
                      <a:pt x="76" y="75"/>
                    </a:lnTo>
                    <a:lnTo>
                      <a:pt x="89" y="81"/>
                    </a:lnTo>
                    <a:lnTo>
                      <a:pt x="76" y="72"/>
                    </a:lnTo>
                    <a:lnTo>
                      <a:pt x="76" y="75"/>
                    </a:lnTo>
                    <a:lnTo>
                      <a:pt x="53" y="51"/>
                    </a:lnTo>
                    <a:lnTo>
                      <a:pt x="29" y="38"/>
                    </a:lnTo>
                    <a:lnTo>
                      <a:pt x="28" y="33"/>
                    </a:lnTo>
                    <a:lnTo>
                      <a:pt x="34" y="40"/>
                    </a:lnTo>
                    <a:lnTo>
                      <a:pt x="32" y="37"/>
                    </a:lnTo>
                    <a:lnTo>
                      <a:pt x="36" y="38"/>
                    </a:lnTo>
                    <a:lnTo>
                      <a:pt x="5" y="17"/>
                    </a:lnTo>
                    <a:lnTo>
                      <a:pt x="0" y="9"/>
                    </a:lnTo>
                    <a:lnTo>
                      <a:pt x="8" y="0"/>
                    </a:lnTo>
                    <a:lnTo>
                      <a:pt x="7" y="9"/>
                    </a:lnTo>
                    <a:lnTo>
                      <a:pt x="10" y="5"/>
                    </a:lnTo>
                    <a:lnTo>
                      <a:pt x="10" y="9"/>
                    </a:lnTo>
                    <a:lnTo>
                      <a:pt x="15" y="14"/>
                    </a:lnTo>
                    <a:lnTo>
                      <a:pt x="15" y="9"/>
                    </a:lnTo>
                    <a:lnTo>
                      <a:pt x="21" y="13"/>
                    </a:lnTo>
                    <a:lnTo>
                      <a:pt x="28" y="9"/>
                    </a:lnTo>
                    <a:lnTo>
                      <a:pt x="28" y="21"/>
                    </a:lnTo>
                    <a:lnTo>
                      <a:pt x="23" y="17"/>
                    </a:lnTo>
                    <a:lnTo>
                      <a:pt x="23" y="21"/>
                    </a:lnTo>
                    <a:lnTo>
                      <a:pt x="29" y="21"/>
                    </a:lnTo>
                    <a:lnTo>
                      <a:pt x="28" y="25"/>
                    </a:lnTo>
                    <a:lnTo>
                      <a:pt x="29" y="19"/>
                    </a:lnTo>
                    <a:lnTo>
                      <a:pt x="34" y="25"/>
                    </a:lnTo>
                    <a:lnTo>
                      <a:pt x="41" y="22"/>
                    </a:lnTo>
                    <a:lnTo>
                      <a:pt x="52" y="24"/>
                    </a:lnTo>
                    <a:lnTo>
                      <a:pt x="53" y="29"/>
                    </a:lnTo>
                    <a:lnTo>
                      <a:pt x="62" y="30"/>
                    </a:lnTo>
                    <a:lnTo>
                      <a:pt x="65" y="38"/>
                    </a:lnTo>
                    <a:lnTo>
                      <a:pt x="60" y="40"/>
                    </a:lnTo>
                    <a:lnTo>
                      <a:pt x="71" y="45"/>
                    </a:lnTo>
                    <a:lnTo>
                      <a:pt x="83" y="59"/>
                    </a:lnTo>
                  </a:path>
                </a:pathLst>
              </a:custGeom>
              <a:noFill/>
              <a:ln w="9525">
                <a:noFill/>
                <a:round/>
                <a:headEnd/>
                <a:tailEnd/>
              </a:ln>
            </p:spPr>
            <p:txBody>
              <a:bodyPr/>
              <a:lstStyle/>
              <a:p>
                <a:pPr algn="ctr" eaLnBrk="0" hangingPunct="0"/>
                <a:endParaRPr lang="en-US" dirty="0"/>
              </a:p>
            </p:txBody>
          </p:sp>
          <p:sp>
            <p:nvSpPr>
              <p:cNvPr id="4626" name="Freeform 213"/>
              <p:cNvSpPr>
                <a:spLocks/>
              </p:cNvSpPr>
              <p:nvPr/>
            </p:nvSpPr>
            <p:spPr bwMode="auto">
              <a:xfrm>
                <a:off x="3419" y="1243"/>
                <a:ext cx="37" cy="59"/>
              </a:xfrm>
              <a:custGeom>
                <a:avLst/>
                <a:gdLst>
                  <a:gd name="T0" fmla="*/ 16 w 37"/>
                  <a:gd name="T1" fmla="*/ 56 h 59"/>
                  <a:gd name="T2" fmla="*/ 16 w 37"/>
                  <a:gd name="T3" fmla="*/ 47 h 59"/>
                  <a:gd name="T4" fmla="*/ 15 w 37"/>
                  <a:gd name="T5" fmla="*/ 43 h 59"/>
                  <a:gd name="T6" fmla="*/ 10 w 37"/>
                  <a:gd name="T7" fmla="*/ 43 h 59"/>
                  <a:gd name="T8" fmla="*/ 5 w 37"/>
                  <a:gd name="T9" fmla="*/ 19 h 59"/>
                  <a:gd name="T10" fmla="*/ 5 w 37"/>
                  <a:gd name="T11" fmla="*/ 24 h 59"/>
                  <a:gd name="T12" fmla="*/ 0 w 37"/>
                  <a:gd name="T13" fmla="*/ 18 h 59"/>
                  <a:gd name="T14" fmla="*/ 5 w 37"/>
                  <a:gd name="T15" fmla="*/ 10 h 59"/>
                  <a:gd name="T16" fmla="*/ 3 w 37"/>
                  <a:gd name="T17" fmla="*/ 5 h 59"/>
                  <a:gd name="T18" fmla="*/ 13 w 37"/>
                  <a:gd name="T19" fmla="*/ 0 h 59"/>
                  <a:gd name="T20" fmla="*/ 16 w 37"/>
                  <a:gd name="T21" fmla="*/ 7 h 59"/>
                  <a:gd name="T22" fmla="*/ 23 w 37"/>
                  <a:gd name="T23" fmla="*/ 8 h 59"/>
                  <a:gd name="T24" fmla="*/ 18 w 37"/>
                  <a:gd name="T25" fmla="*/ 8 h 59"/>
                  <a:gd name="T26" fmla="*/ 18 w 37"/>
                  <a:gd name="T27" fmla="*/ 13 h 59"/>
                  <a:gd name="T28" fmla="*/ 15 w 37"/>
                  <a:gd name="T29" fmla="*/ 11 h 59"/>
                  <a:gd name="T30" fmla="*/ 16 w 37"/>
                  <a:gd name="T31" fmla="*/ 18 h 59"/>
                  <a:gd name="T32" fmla="*/ 12 w 37"/>
                  <a:gd name="T33" fmla="*/ 19 h 59"/>
                  <a:gd name="T34" fmla="*/ 20 w 37"/>
                  <a:gd name="T35" fmla="*/ 24 h 59"/>
                  <a:gd name="T36" fmla="*/ 20 w 37"/>
                  <a:gd name="T37" fmla="*/ 43 h 59"/>
                  <a:gd name="T38" fmla="*/ 28 w 37"/>
                  <a:gd name="T39" fmla="*/ 53 h 59"/>
                  <a:gd name="T40" fmla="*/ 36 w 37"/>
                  <a:gd name="T41" fmla="*/ 53 h 59"/>
                  <a:gd name="T42" fmla="*/ 34 w 37"/>
                  <a:gd name="T43" fmla="*/ 56 h 59"/>
                  <a:gd name="T44" fmla="*/ 37 w 37"/>
                  <a:gd name="T45" fmla="*/ 58 h 59"/>
                  <a:gd name="T46" fmla="*/ 24 w 37"/>
                  <a:gd name="T47" fmla="*/ 56 h 59"/>
                  <a:gd name="T48" fmla="*/ 29 w 37"/>
                  <a:gd name="T49" fmla="*/ 58 h 59"/>
                  <a:gd name="T50" fmla="*/ 24 w 37"/>
                  <a:gd name="T51" fmla="*/ 59 h 59"/>
                  <a:gd name="T52" fmla="*/ 16 w 37"/>
                  <a:gd name="T53" fmla="*/ 56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59"/>
                  <a:gd name="T83" fmla="*/ 37 w 37"/>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59">
                    <a:moveTo>
                      <a:pt x="16" y="56"/>
                    </a:moveTo>
                    <a:lnTo>
                      <a:pt x="16" y="47"/>
                    </a:lnTo>
                    <a:lnTo>
                      <a:pt x="15" y="43"/>
                    </a:lnTo>
                    <a:lnTo>
                      <a:pt x="10" y="43"/>
                    </a:lnTo>
                    <a:lnTo>
                      <a:pt x="5" y="19"/>
                    </a:lnTo>
                    <a:lnTo>
                      <a:pt x="5" y="24"/>
                    </a:lnTo>
                    <a:lnTo>
                      <a:pt x="0" y="18"/>
                    </a:lnTo>
                    <a:lnTo>
                      <a:pt x="5" y="10"/>
                    </a:lnTo>
                    <a:lnTo>
                      <a:pt x="3" y="5"/>
                    </a:lnTo>
                    <a:lnTo>
                      <a:pt x="13" y="0"/>
                    </a:lnTo>
                    <a:lnTo>
                      <a:pt x="16" y="7"/>
                    </a:lnTo>
                    <a:lnTo>
                      <a:pt x="23" y="8"/>
                    </a:lnTo>
                    <a:lnTo>
                      <a:pt x="18" y="8"/>
                    </a:lnTo>
                    <a:lnTo>
                      <a:pt x="18" y="13"/>
                    </a:lnTo>
                    <a:lnTo>
                      <a:pt x="15" y="11"/>
                    </a:lnTo>
                    <a:lnTo>
                      <a:pt x="16" y="18"/>
                    </a:lnTo>
                    <a:lnTo>
                      <a:pt x="12" y="19"/>
                    </a:lnTo>
                    <a:lnTo>
                      <a:pt x="20" y="24"/>
                    </a:lnTo>
                    <a:lnTo>
                      <a:pt x="20" y="43"/>
                    </a:lnTo>
                    <a:lnTo>
                      <a:pt x="28" y="53"/>
                    </a:lnTo>
                    <a:lnTo>
                      <a:pt x="36" y="53"/>
                    </a:lnTo>
                    <a:lnTo>
                      <a:pt x="34" y="56"/>
                    </a:lnTo>
                    <a:lnTo>
                      <a:pt x="37" y="58"/>
                    </a:lnTo>
                    <a:lnTo>
                      <a:pt x="24" y="56"/>
                    </a:lnTo>
                    <a:lnTo>
                      <a:pt x="29" y="58"/>
                    </a:lnTo>
                    <a:lnTo>
                      <a:pt x="24" y="59"/>
                    </a:lnTo>
                    <a:lnTo>
                      <a:pt x="16" y="56"/>
                    </a:lnTo>
                    <a:close/>
                  </a:path>
                </a:pathLst>
              </a:custGeom>
              <a:solidFill>
                <a:srgbClr val="FEE0C2"/>
              </a:solidFill>
              <a:ln w="9525">
                <a:noFill/>
                <a:round/>
                <a:headEnd/>
                <a:tailEnd/>
              </a:ln>
            </p:spPr>
            <p:txBody>
              <a:bodyPr/>
              <a:lstStyle/>
              <a:p>
                <a:pPr algn="ctr" eaLnBrk="0" hangingPunct="0"/>
                <a:endParaRPr lang="en-US" dirty="0"/>
              </a:p>
            </p:txBody>
          </p:sp>
          <p:sp>
            <p:nvSpPr>
              <p:cNvPr id="4627" name="Freeform 214"/>
              <p:cNvSpPr>
                <a:spLocks/>
              </p:cNvSpPr>
              <p:nvPr/>
            </p:nvSpPr>
            <p:spPr bwMode="auto">
              <a:xfrm>
                <a:off x="3419" y="1243"/>
                <a:ext cx="37" cy="59"/>
              </a:xfrm>
              <a:custGeom>
                <a:avLst/>
                <a:gdLst>
                  <a:gd name="T0" fmla="*/ 16 w 37"/>
                  <a:gd name="T1" fmla="*/ 56 h 59"/>
                  <a:gd name="T2" fmla="*/ 16 w 37"/>
                  <a:gd name="T3" fmla="*/ 47 h 59"/>
                  <a:gd name="T4" fmla="*/ 15 w 37"/>
                  <a:gd name="T5" fmla="*/ 43 h 59"/>
                  <a:gd name="T6" fmla="*/ 10 w 37"/>
                  <a:gd name="T7" fmla="*/ 43 h 59"/>
                  <a:gd name="T8" fmla="*/ 5 w 37"/>
                  <a:gd name="T9" fmla="*/ 19 h 59"/>
                  <a:gd name="T10" fmla="*/ 5 w 37"/>
                  <a:gd name="T11" fmla="*/ 24 h 59"/>
                  <a:gd name="T12" fmla="*/ 0 w 37"/>
                  <a:gd name="T13" fmla="*/ 18 h 59"/>
                  <a:gd name="T14" fmla="*/ 5 w 37"/>
                  <a:gd name="T15" fmla="*/ 10 h 59"/>
                  <a:gd name="T16" fmla="*/ 3 w 37"/>
                  <a:gd name="T17" fmla="*/ 5 h 59"/>
                  <a:gd name="T18" fmla="*/ 13 w 37"/>
                  <a:gd name="T19" fmla="*/ 0 h 59"/>
                  <a:gd name="T20" fmla="*/ 16 w 37"/>
                  <a:gd name="T21" fmla="*/ 7 h 59"/>
                  <a:gd name="T22" fmla="*/ 23 w 37"/>
                  <a:gd name="T23" fmla="*/ 8 h 59"/>
                  <a:gd name="T24" fmla="*/ 18 w 37"/>
                  <a:gd name="T25" fmla="*/ 8 h 59"/>
                  <a:gd name="T26" fmla="*/ 18 w 37"/>
                  <a:gd name="T27" fmla="*/ 13 h 59"/>
                  <a:gd name="T28" fmla="*/ 15 w 37"/>
                  <a:gd name="T29" fmla="*/ 11 h 59"/>
                  <a:gd name="T30" fmla="*/ 16 w 37"/>
                  <a:gd name="T31" fmla="*/ 18 h 59"/>
                  <a:gd name="T32" fmla="*/ 12 w 37"/>
                  <a:gd name="T33" fmla="*/ 19 h 59"/>
                  <a:gd name="T34" fmla="*/ 20 w 37"/>
                  <a:gd name="T35" fmla="*/ 24 h 59"/>
                  <a:gd name="T36" fmla="*/ 20 w 37"/>
                  <a:gd name="T37" fmla="*/ 43 h 59"/>
                  <a:gd name="T38" fmla="*/ 28 w 37"/>
                  <a:gd name="T39" fmla="*/ 53 h 59"/>
                  <a:gd name="T40" fmla="*/ 36 w 37"/>
                  <a:gd name="T41" fmla="*/ 53 h 59"/>
                  <a:gd name="T42" fmla="*/ 34 w 37"/>
                  <a:gd name="T43" fmla="*/ 56 h 59"/>
                  <a:gd name="T44" fmla="*/ 37 w 37"/>
                  <a:gd name="T45" fmla="*/ 58 h 59"/>
                  <a:gd name="T46" fmla="*/ 24 w 37"/>
                  <a:gd name="T47" fmla="*/ 56 h 59"/>
                  <a:gd name="T48" fmla="*/ 29 w 37"/>
                  <a:gd name="T49" fmla="*/ 58 h 59"/>
                  <a:gd name="T50" fmla="*/ 24 w 37"/>
                  <a:gd name="T51" fmla="*/ 59 h 59"/>
                  <a:gd name="T52" fmla="*/ 16 w 37"/>
                  <a:gd name="T53" fmla="*/ 56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59"/>
                  <a:gd name="T83" fmla="*/ 37 w 37"/>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59">
                    <a:moveTo>
                      <a:pt x="16" y="56"/>
                    </a:moveTo>
                    <a:lnTo>
                      <a:pt x="16" y="47"/>
                    </a:lnTo>
                    <a:lnTo>
                      <a:pt x="15" y="43"/>
                    </a:lnTo>
                    <a:lnTo>
                      <a:pt x="10" y="43"/>
                    </a:lnTo>
                    <a:lnTo>
                      <a:pt x="5" y="19"/>
                    </a:lnTo>
                    <a:lnTo>
                      <a:pt x="5" y="24"/>
                    </a:lnTo>
                    <a:lnTo>
                      <a:pt x="0" y="18"/>
                    </a:lnTo>
                    <a:lnTo>
                      <a:pt x="5" y="10"/>
                    </a:lnTo>
                    <a:lnTo>
                      <a:pt x="3" y="5"/>
                    </a:lnTo>
                    <a:lnTo>
                      <a:pt x="13" y="0"/>
                    </a:lnTo>
                    <a:lnTo>
                      <a:pt x="16" y="7"/>
                    </a:lnTo>
                    <a:lnTo>
                      <a:pt x="23" y="8"/>
                    </a:lnTo>
                    <a:lnTo>
                      <a:pt x="18" y="8"/>
                    </a:lnTo>
                    <a:lnTo>
                      <a:pt x="18" y="13"/>
                    </a:lnTo>
                    <a:lnTo>
                      <a:pt x="15" y="11"/>
                    </a:lnTo>
                    <a:lnTo>
                      <a:pt x="16" y="18"/>
                    </a:lnTo>
                    <a:lnTo>
                      <a:pt x="12" y="19"/>
                    </a:lnTo>
                    <a:lnTo>
                      <a:pt x="20" y="24"/>
                    </a:lnTo>
                    <a:lnTo>
                      <a:pt x="20" y="43"/>
                    </a:lnTo>
                    <a:lnTo>
                      <a:pt x="28" y="53"/>
                    </a:lnTo>
                    <a:lnTo>
                      <a:pt x="36" y="53"/>
                    </a:lnTo>
                    <a:lnTo>
                      <a:pt x="34" y="56"/>
                    </a:lnTo>
                    <a:lnTo>
                      <a:pt x="37" y="58"/>
                    </a:lnTo>
                    <a:lnTo>
                      <a:pt x="24" y="56"/>
                    </a:lnTo>
                    <a:lnTo>
                      <a:pt x="29" y="58"/>
                    </a:lnTo>
                    <a:lnTo>
                      <a:pt x="24" y="59"/>
                    </a:lnTo>
                    <a:lnTo>
                      <a:pt x="16" y="56"/>
                    </a:lnTo>
                  </a:path>
                </a:pathLst>
              </a:custGeom>
              <a:noFill/>
              <a:ln w="9525">
                <a:noFill/>
                <a:round/>
                <a:headEnd/>
                <a:tailEnd/>
              </a:ln>
            </p:spPr>
            <p:txBody>
              <a:bodyPr/>
              <a:lstStyle/>
              <a:p>
                <a:pPr algn="ctr" eaLnBrk="0" hangingPunct="0"/>
                <a:endParaRPr lang="en-US" dirty="0"/>
              </a:p>
            </p:txBody>
          </p:sp>
          <p:sp>
            <p:nvSpPr>
              <p:cNvPr id="4628" name="Freeform 215"/>
              <p:cNvSpPr>
                <a:spLocks/>
              </p:cNvSpPr>
              <p:nvPr/>
            </p:nvSpPr>
            <p:spPr bwMode="auto">
              <a:xfrm>
                <a:off x="3194" y="1246"/>
                <a:ext cx="39" cy="24"/>
              </a:xfrm>
              <a:custGeom>
                <a:avLst/>
                <a:gdLst>
                  <a:gd name="T0" fmla="*/ 0 w 39"/>
                  <a:gd name="T1" fmla="*/ 2 h 24"/>
                  <a:gd name="T2" fmla="*/ 4 w 39"/>
                  <a:gd name="T3" fmla="*/ 0 h 24"/>
                  <a:gd name="T4" fmla="*/ 13 w 39"/>
                  <a:gd name="T5" fmla="*/ 12 h 24"/>
                  <a:gd name="T6" fmla="*/ 39 w 39"/>
                  <a:gd name="T7" fmla="*/ 24 h 24"/>
                  <a:gd name="T8" fmla="*/ 16 w 39"/>
                  <a:gd name="T9" fmla="*/ 15 h 24"/>
                  <a:gd name="T10" fmla="*/ 0 w 39"/>
                  <a:gd name="T11" fmla="*/ 2 h 24"/>
                  <a:gd name="T12" fmla="*/ 0 60000 65536"/>
                  <a:gd name="T13" fmla="*/ 0 60000 65536"/>
                  <a:gd name="T14" fmla="*/ 0 60000 65536"/>
                  <a:gd name="T15" fmla="*/ 0 60000 65536"/>
                  <a:gd name="T16" fmla="*/ 0 60000 65536"/>
                  <a:gd name="T17" fmla="*/ 0 60000 65536"/>
                  <a:gd name="T18" fmla="*/ 0 w 39"/>
                  <a:gd name="T19" fmla="*/ 0 h 24"/>
                  <a:gd name="T20" fmla="*/ 39 w 3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9" h="24">
                    <a:moveTo>
                      <a:pt x="0" y="2"/>
                    </a:moveTo>
                    <a:lnTo>
                      <a:pt x="4" y="0"/>
                    </a:lnTo>
                    <a:lnTo>
                      <a:pt x="13" y="12"/>
                    </a:lnTo>
                    <a:lnTo>
                      <a:pt x="39" y="24"/>
                    </a:lnTo>
                    <a:lnTo>
                      <a:pt x="16" y="15"/>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629" name="Freeform 216"/>
              <p:cNvSpPr>
                <a:spLocks/>
              </p:cNvSpPr>
              <p:nvPr/>
            </p:nvSpPr>
            <p:spPr bwMode="auto">
              <a:xfrm>
                <a:off x="3194" y="1246"/>
                <a:ext cx="39" cy="24"/>
              </a:xfrm>
              <a:custGeom>
                <a:avLst/>
                <a:gdLst>
                  <a:gd name="T0" fmla="*/ 0 w 39"/>
                  <a:gd name="T1" fmla="*/ 2 h 24"/>
                  <a:gd name="T2" fmla="*/ 4 w 39"/>
                  <a:gd name="T3" fmla="*/ 0 h 24"/>
                  <a:gd name="T4" fmla="*/ 13 w 39"/>
                  <a:gd name="T5" fmla="*/ 12 h 24"/>
                  <a:gd name="T6" fmla="*/ 39 w 39"/>
                  <a:gd name="T7" fmla="*/ 24 h 24"/>
                  <a:gd name="T8" fmla="*/ 16 w 39"/>
                  <a:gd name="T9" fmla="*/ 15 h 24"/>
                  <a:gd name="T10" fmla="*/ 0 w 39"/>
                  <a:gd name="T11" fmla="*/ 2 h 24"/>
                  <a:gd name="T12" fmla="*/ 0 60000 65536"/>
                  <a:gd name="T13" fmla="*/ 0 60000 65536"/>
                  <a:gd name="T14" fmla="*/ 0 60000 65536"/>
                  <a:gd name="T15" fmla="*/ 0 60000 65536"/>
                  <a:gd name="T16" fmla="*/ 0 60000 65536"/>
                  <a:gd name="T17" fmla="*/ 0 60000 65536"/>
                  <a:gd name="T18" fmla="*/ 0 w 39"/>
                  <a:gd name="T19" fmla="*/ 0 h 24"/>
                  <a:gd name="T20" fmla="*/ 39 w 3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9" h="24">
                    <a:moveTo>
                      <a:pt x="0" y="2"/>
                    </a:moveTo>
                    <a:lnTo>
                      <a:pt x="4" y="0"/>
                    </a:lnTo>
                    <a:lnTo>
                      <a:pt x="13" y="12"/>
                    </a:lnTo>
                    <a:lnTo>
                      <a:pt x="39" y="24"/>
                    </a:lnTo>
                    <a:lnTo>
                      <a:pt x="16" y="15"/>
                    </a:lnTo>
                    <a:lnTo>
                      <a:pt x="0" y="2"/>
                    </a:lnTo>
                  </a:path>
                </a:pathLst>
              </a:custGeom>
              <a:noFill/>
              <a:ln w="9525">
                <a:noFill/>
                <a:round/>
                <a:headEnd/>
                <a:tailEnd/>
              </a:ln>
            </p:spPr>
            <p:txBody>
              <a:bodyPr/>
              <a:lstStyle/>
              <a:p>
                <a:pPr algn="ctr" eaLnBrk="0" hangingPunct="0"/>
                <a:endParaRPr lang="en-US" dirty="0"/>
              </a:p>
            </p:txBody>
          </p:sp>
          <p:sp>
            <p:nvSpPr>
              <p:cNvPr id="4630" name="Freeform 217"/>
              <p:cNvSpPr>
                <a:spLocks/>
              </p:cNvSpPr>
              <p:nvPr/>
            </p:nvSpPr>
            <p:spPr bwMode="auto">
              <a:xfrm>
                <a:off x="3822" y="1262"/>
                <a:ext cx="3" cy="7"/>
              </a:xfrm>
              <a:custGeom>
                <a:avLst/>
                <a:gdLst>
                  <a:gd name="T0" fmla="*/ 0 w 3"/>
                  <a:gd name="T1" fmla="*/ 7 h 7"/>
                  <a:gd name="T2" fmla="*/ 0 w 3"/>
                  <a:gd name="T3" fmla="*/ 0 h 7"/>
                  <a:gd name="T4" fmla="*/ 0 w 3"/>
                  <a:gd name="T5" fmla="*/ 5 h 7"/>
                  <a:gd name="T6" fmla="*/ 2 w 3"/>
                  <a:gd name="T7" fmla="*/ 2 h 7"/>
                  <a:gd name="T8" fmla="*/ 3 w 3"/>
                  <a:gd name="T9" fmla="*/ 5 h 7"/>
                  <a:gd name="T10" fmla="*/ 0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0" y="0"/>
                    </a:lnTo>
                    <a:lnTo>
                      <a:pt x="0" y="5"/>
                    </a:lnTo>
                    <a:lnTo>
                      <a:pt x="2" y="2"/>
                    </a:lnTo>
                    <a:lnTo>
                      <a:pt x="3" y="5"/>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631" name="Freeform 218"/>
              <p:cNvSpPr>
                <a:spLocks/>
              </p:cNvSpPr>
              <p:nvPr/>
            </p:nvSpPr>
            <p:spPr bwMode="auto">
              <a:xfrm>
                <a:off x="3822" y="1262"/>
                <a:ext cx="3" cy="7"/>
              </a:xfrm>
              <a:custGeom>
                <a:avLst/>
                <a:gdLst>
                  <a:gd name="T0" fmla="*/ 0 w 3"/>
                  <a:gd name="T1" fmla="*/ 7 h 7"/>
                  <a:gd name="T2" fmla="*/ 0 w 3"/>
                  <a:gd name="T3" fmla="*/ 0 h 7"/>
                  <a:gd name="T4" fmla="*/ 0 w 3"/>
                  <a:gd name="T5" fmla="*/ 5 h 7"/>
                  <a:gd name="T6" fmla="*/ 2 w 3"/>
                  <a:gd name="T7" fmla="*/ 2 h 7"/>
                  <a:gd name="T8" fmla="*/ 3 w 3"/>
                  <a:gd name="T9" fmla="*/ 5 h 7"/>
                  <a:gd name="T10" fmla="*/ 0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0" y="0"/>
                    </a:lnTo>
                    <a:lnTo>
                      <a:pt x="0" y="5"/>
                    </a:lnTo>
                    <a:lnTo>
                      <a:pt x="2" y="2"/>
                    </a:lnTo>
                    <a:lnTo>
                      <a:pt x="3" y="5"/>
                    </a:lnTo>
                    <a:lnTo>
                      <a:pt x="0" y="7"/>
                    </a:lnTo>
                  </a:path>
                </a:pathLst>
              </a:custGeom>
              <a:noFill/>
              <a:ln w="9525">
                <a:noFill/>
                <a:round/>
                <a:headEnd/>
                <a:tailEnd/>
              </a:ln>
            </p:spPr>
            <p:txBody>
              <a:bodyPr/>
              <a:lstStyle/>
              <a:p>
                <a:pPr algn="ctr" eaLnBrk="0" hangingPunct="0"/>
                <a:endParaRPr lang="en-US" dirty="0"/>
              </a:p>
            </p:txBody>
          </p:sp>
          <p:sp>
            <p:nvSpPr>
              <p:cNvPr id="4632" name="Freeform 219"/>
              <p:cNvSpPr>
                <a:spLocks/>
              </p:cNvSpPr>
              <p:nvPr/>
            </p:nvSpPr>
            <p:spPr bwMode="auto">
              <a:xfrm>
                <a:off x="3817" y="1266"/>
                <a:ext cx="2" cy="3"/>
              </a:xfrm>
              <a:custGeom>
                <a:avLst/>
                <a:gdLst>
                  <a:gd name="T0" fmla="*/ 0 w 2"/>
                  <a:gd name="T1" fmla="*/ 3 h 3"/>
                  <a:gd name="T2" fmla="*/ 0 w 2"/>
                  <a:gd name="T3" fmla="*/ 0 h 3"/>
                  <a:gd name="T4" fmla="*/ 2 w 2"/>
                  <a:gd name="T5" fmla="*/ 1 h 3"/>
                  <a:gd name="T6" fmla="*/ 0 w 2"/>
                  <a:gd name="T7" fmla="*/ 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0" y="0"/>
                    </a:lnTo>
                    <a:lnTo>
                      <a:pt x="2" y="1"/>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633" name="Freeform 220"/>
              <p:cNvSpPr>
                <a:spLocks/>
              </p:cNvSpPr>
              <p:nvPr/>
            </p:nvSpPr>
            <p:spPr bwMode="auto">
              <a:xfrm>
                <a:off x="3817" y="1266"/>
                <a:ext cx="2" cy="3"/>
              </a:xfrm>
              <a:custGeom>
                <a:avLst/>
                <a:gdLst>
                  <a:gd name="T0" fmla="*/ 0 w 2"/>
                  <a:gd name="T1" fmla="*/ 3 h 3"/>
                  <a:gd name="T2" fmla="*/ 0 w 2"/>
                  <a:gd name="T3" fmla="*/ 0 h 3"/>
                  <a:gd name="T4" fmla="*/ 2 w 2"/>
                  <a:gd name="T5" fmla="*/ 1 h 3"/>
                  <a:gd name="T6" fmla="*/ 0 w 2"/>
                  <a:gd name="T7" fmla="*/ 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0" y="0"/>
                    </a:lnTo>
                    <a:lnTo>
                      <a:pt x="2" y="1"/>
                    </a:lnTo>
                    <a:lnTo>
                      <a:pt x="0" y="3"/>
                    </a:lnTo>
                  </a:path>
                </a:pathLst>
              </a:custGeom>
              <a:noFill/>
              <a:ln w="9525">
                <a:noFill/>
                <a:round/>
                <a:headEnd/>
                <a:tailEnd/>
              </a:ln>
            </p:spPr>
            <p:txBody>
              <a:bodyPr/>
              <a:lstStyle/>
              <a:p>
                <a:pPr algn="ctr" eaLnBrk="0" hangingPunct="0"/>
                <a:endParaRPr lang="en-US" dirty="0"/>
              </a:p>
            </p:txBody>
          </p:sp>
          <p:sp>
            <p:nvSpPr>
              <p:cNvPr id="4634" name="Freeform 221"/>
              <p:cNvSpPr>
                <a:spLocks/>
              </p:cNvSpPr>
              <p:nvPr/>
            </p:nvSpPr>
            <p:spPr bwMode="auto">
              <a:xfrm>
                <a:off x="4993" y="1267"/>
                <a:ext cx="5" cy="7"/>
              </a:xfrm>
              <a:custGeom>
                <a:avLst/>
                <a:gdLst>
                  <a:gd name="T0" fmla="*/ 0 w 5"/>
                  <a:gd name="T1" fmla="*/ 7 h 7"/>
                  <a:gd name="T2" fmla="*/ 0 w 5"/>
                  <a:gd name="T3" fmla="*/ 2 h 7"/>
                  <a:gd name="T4" fmla="*/ 5 w 5"/>
                  <a:gd name="T5" fmla="*/ 0 h 7"/>
                  <a:gd name="T6" fmla="*/ 0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7"/>
                    </a:moveTo>
                    <a:lnTo>
                      <a:pt x="0" y="2"/>
                    </a:lnTo>
                    <a:lnTo>
                      <a:pt x="5" y="0"/>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635" name="Freeform 222"/>
              <p:cNvSpPr>
                <a:spLocks/>
              </p:cNvSpPr>
              <p:nvPr/>
            </p:nvSpPr>
            <p:spPr bwMode="auto">
              <a:xfrm>
                <a:off x="4993" y="1267"/>
                <a:ext cx="5" cy="7"/>
              </a:xfrm>
              <a:custGeom>
                <a:avLst/>
                <a:gdLst>
                  <a:gd name="T0" fmla="*/ 0 w 5"/>
                  <a:gd name="T1" fmla="*/ 7 h 7"/>
                  <a:gd name="T2" fmla="*/ 0 w 5"/>
                  <a:gd name="T3" fmla="*/ 2 h 7"/>
                  <a:gd name="T4" fmla="*/ 5 w 5"/>
                  <a:gd name="T5" fmla="*/ 0 h 7"/>
                  <a:gd name="T6" fmla="*/ 0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7"/>
                    </a:moveTo>
                    <a:lnTo>
                      <a:pt x="0" y="2"/>
                    </a:lnTo>
                    <a:lnTo>
                      <a:pt x="5" y="0"/>
                    </a:lnTo>
                    <a:lnTo>
                      <a:pt x="0" y="7"/>
                    </a:lnTo>
                  </a:path>
                </a:pathLst>
              </a:custGeom>
              <a:noFill/>
              <a:ln w="9525">
                <a:noFill/>
                <a:round/>
                <a:headEnd/>
                <a:tailEnd/>
              </a:ln>
            </p:spPr>
            <p:txBody>
              <a:bodyPr/>
              <a:lstStyle/>
              <a:p>
                <a:pPr algn="ctr" eaLnBrk="0" hangingPunct="0"/>
                <a:endParaRPr lang="en-US" dirty="0"/>
              </a:p>
            </p:txBody>
          </p:sp>
          <p:sp>
            <p:nvSpPr>
              <p:cNvPr id="4636" name="Freeform 223"/>
              <p:cNvSpPr>
                <a:spLocks/>
              </p:cNvSpPr>
              <p:nvPr/>
            </p:nvSpPr>
            <p:spPr bwMode="auto">
              <a:xfrm>
                <a:off x="3262" y="1296"/>
                <a:ext cx="5" cy="6"/>
              </a:xfrm>
              <a:custGeom>
                <a:avLst/>
                <a:gdLst>
                  <a:gd name="T0" fmla="*/ 0 w 5"/>
                  <a:gd name="T1" fmla="*/ 0 h 6"/>
                  <a:gd name="T2" fmla="*/ 5 w 5"/>
                  <a:gd name="T3" fmla="*/ 0 h 6"/>
                  <a:gd name="T4" fmla="*/ 5 w 5"/>
                  <a:gd name="T5" fmla="*/ 6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0"/>
                    </a:moveTo>
                    <a:lnTo>
                      <a:pt x="5" y="0"/>
                    </a:lnTo>
                    <a:lnTo>
                      <a:pt x="5" y="6"/>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637" name="Freeform 224"/>
              <p:cNvSpPr>
                <a:spLocks/>
              </p:cNvSpPr>
              <p:nvPr/>
            </p:nvSpPr>
            <p:spPr bwMode="auto">
              <a:xfrm>
                <a:off x="3262" y="1296"/>
                <a:ext cx="5" cy="6"/>
              </a:xfrm>
              <a:custGeom>
                <a:avLst/>
                <a:gdLst>
                  <a:gd name="T0" fmla="*/ 0 w 5"/>
                  <a:gd name="T1" fmla="*/ 0 h 6"/>
                  <a:gd name="T2" fmla="*/ 5 w 5"/>
                  <a:gd name="T3" fmla="*/ 0 h 6"/>
                  <a:gd name="T4" fmla="*/ 5 w 5"/>
                  <a:gd name="T5" fmla="*/ 6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0"/>
                    </a:moveTo>
                    <a:lnTo>
                      <a:pt x="5" y="0"/>
                    </a:lnTo>
                    <a:lnTo>
                      <a:pt x="5" y="6"/>
                    </a:lnTo>
                    <a:lnTo>
                      <a:pt x="0" y="0"/>
                    </a:lnTo>
                  </a:path>
                </a:pathLst>
              </a:custGeom>
              <a:noFill/>
              <a:ln w="9525">
                <a:noFill/>
                <a:round/>
                <a:headEnd/>
                <a:tailEnd/>
              </a:ln>
            </p:spPr>
            <p:txBody>
              <a:bodyPr/>
              <a:lstStyle/>
              <a:p>
                <a:pPr algn="ctr" eaLnBrk="0" hangingPunct="0"/>
                <a:endParaRPr lang="en-US" dirty="0"/>
              </a:p>
            </p:txBody>
          </p:sp>
          <p:sp>
            <p:nvSpPr>
              <p:cNvPr id="4638" name="Freeform 225"/>
              <p:cNvSpPr>
                <a:spLocks/>
              </p:cNvSpPr>
              <p:nvPr/>
            </p:nvSpPr>
            <p:spPr bwMode="auto">
              <a:xfrm>
                <a:off x="3329" y="1282"/>
                <a:ext cx="4" cy="6"/>
              </a:xfrm>
              <a:custGeom>
                <a:avLst/>
                <a:gdLst>
                  <a:gd name="T0" fmla="*/ 3 w 4"/>
                  <a:gd name="T1" fmla="*/ 6 h 6"/>
                  <a:gd name="T2" fmla="*/ 0 w 4"/>
                  <a:gd name="T3" fmla="*/ 1 h 6"/>
                  <a:gd name="T4" fmla="*/ 4 w 4"/>
                  <a:gd name="T5" fmla="*/ 0 h 6"/>
                  <a:gd name="T6" fmla="*/ 4 w 4"/>
                  <a:gd name="T7" fmla="*/ 6 h 6"/>
                  <a:gd name="T8" fmla="*/ 3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6"/>
                    </a:moveTo>
                    <a:lnTo>
                      <a:pt x="0" y="1"/>
                    </a:lnTo>
                    <a:lnTo>
                      <a:pt x="4" y="0"/>
                    </a:lnTo>
                    <a:lnTo>
                      <a:pt x="4" y="6"/>
                    </a:lnTo>
                    <a:lnTo>
                      <a:pt x="3" y="6"/>
                    </a:lnTo>
                    <a:close/>
                  </a:path>
                </a:pathLst>
              </a:custGeom>
              <a:solidFill>
                <a:srgbClr val="FEE0C2"/>
              </a:solidFill>
              <a:ln w="9525">
                <a:noFill/>
                <a:round/>
                <a:headEnd/>
                <a:tailEnd/>
              </a:ln>
            </p:spPr>
            <p:txBody>
              <a:bodyPr/>
              <a:lstStyle/>
              <a:p>
                <a:pPr algn="ctr" eaLnBrk="0" hangingPunct="0"/>
                <a:endParaRPr lang="en-US" dirty="0"/>
              </a:p>
            </p:txBody>
          </p:sp>
          <p:sp>
            <p:nvSpPr>
              <p:cNvPr id="4639" name="Freeform 226"/>
              <p:cNvSpPr>
                <a:spLocks/>
              </p:cNvSpPr>
              <p:nvPr/>
            </p:nvSpPr>
            <p:spPr bwMode="auto">
              <a:xfrm>
                <a:off x="3329" y="1282"/>
                <a:ext cx="4" cy="6"/>
              </a:xfrm>
              <a:custGeom>
                <a:avLst/>
                <a:gdLst>
                  <a:gd name="T0" fmla="*/ 3 w 4"/>
                  <a:gd name="T1" fmla="*/ 6 h 6"/>
                  <a:gd name="T2" fmla="*/ 0 w 4"/>
                  <a:gd name="T3" fmla="*/ 1 h 6"/>
                  <a:gd name="T4" fmla="*/ 4 w 4"/>
                  <a:gd name="T5" fmla="*/ 0 h 6"/>
                  <a:gd name="T6" fmla="*/ 4 w 4"/>
                  <a:gd name="T7" fmla="*/ 6 h 6"/>
                  <a:gd name="T8" fmla="*/ 3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6"/>
                    </a:moveTo>
                    <a:lnTo>
                      <a:pt x="0" y="1"/>
                    </a:lnTo>
                    <a:lnTo>
                      <a:pt x="4" y="0"/>
                    </a:lnTo>
                    <a:lnTo>
                      <a:pt x="4" y="6"/>
                    </a:lnTo>
                    <a:lnTo>
                      <a:pt x="3" y="6"/>
                    </a:lnTo>
                  </a:path>
                </a:pathLst>
              </a:custGeom>
              <a:noFill/>
              <a:ln w="9525">
                <a:noFill/>
                <a:round/>
                <a:headEnd/>
                <a:tailEnd/>
              </a:ln>
            </p:spPr>
            <p:txBody>
              <a:bodyPr/>
              <a:lstStyle/>
              <a:p>
                <a:pPr algn="ctr" eaLnBrk="0" hangingPunct="0"/>
                <a:endParaRPr lang="en-US" dirty="0"/>
              </a:p>
            </p:txBody>
          </p:sp>
          <p:sp>
            <p:nvSpPr>
              <p:cNvPr id="4640" name="Freeform 227"/>
              <p:cNvSpPr>
                <a:spLocks/>
              </p:cNvSpPr>
              <p:nvPr/>
            </p:nvSpPr>
            <p:spPr bwMode="auto">
              <a:xfrm>
                <a:off x="3757" y="1283"/>
                <a:ext cx="15" cy="18"/>
              </a:xfrm>
              <a:custGeom>
                <a:avLst/>
                <a:gdLst>
                  <a:gd name="T0" fmla="*/ 4 w 15"/>
                  <a:gd name="T1" fmla="*/ 18 h 18"/>
                  <a:gd name="T2" fmla="*/ 0 w 15"/>
                  <a:gd name="T3" fmla="*/ 15 h 18"/>
                  <a:gd name="T4" fmla="*/ 4 w 15"/>
                  <a:gd name="T5" fmla="*/ 16 h 18"/>
                  <a:gd name="T6" fmla="*/ 5 w 15"/>
                  <a:gd name="T7" fmla="*/ 7 h 18"/>
                  <a:gd name="T8" fmla="*/ 10 w 15"/>
                  <a:gd name="T9" fmla="*/ 7 h 18"/>
                  <a:gd name="T10" fmla="*/ 5 w 15"/>
                  <a:gd name="T11" fmla="*/ 5 h 18"/>
                  <a:gd name="T12" fmla="*/ 7 w 15"/>
                  <a:gd name="T13" fmla="*/ 0 h 18"/>
                  <a:gd name="T14" fmla="*/ 10 w 15"/>
                  <a:gd name="T15" fmla="*/ 0 h 18"/>
                  <a:gd name="T16" fmla="*/ 10 w 15"/>
                  <a:gd name="T17" fmla="*/ 7 h 18"/>
                  <a:gd name="T18" fmla="*/ 15 w 15"/>
                  <a:gd name="T19" fmla="*/ 7 h 18"/>
                  <a:gd name="T20" fmla="*/ 10 w 15"/>
                  <a:gd name="T21" fmla="*/ 11 h 18"/>
                  <a:gd name="T22" fmla="*/ 5 w 15"/>
                  <a:gd name="T23" fmla="*/ 11 h 18"/>
                  <a:gd name="T24" fmla="*/ 8 w 15"/>
                  <a:gd name="T25" fmla="*/ 15 h 18"/>
                  <a:gd name="T26" fmla="*/ 4 w 15"/>
                  <a:gd name="T27" fmla="*/ 1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8"/>
                  <a:gd name="T44" fmla="*/ 15 w 1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8">
                    <a:moveTo>
                      <a:pt x="4" y="18"/>
                    </a:moveTo>
                    <a:lnTo>
                      <a:pt x="0" y="15"/>
                    </a:lnTo>
                    <a:lnTo>
                      <a:pt x="4" y="16"/>
                    </a:lnTo>
                    <a:lnTo>
                      <a:pt x="5" y="7"/>
                    </a:lnTo>
                    <a:lnTo>
                      <a:pt x="10" y="7"/>
                    </a:lnTo>
                    <a:lnTo>
                      <a:pt x="5" y="5"/>
                    </a:lnTo>
                    <a:lnTo>
                      <a:pt x="7" y="0"/>
                    </a:lnTo>
                    <a:lnTo>
                      <a:pt x="10" y="0"/>
                    </a:lnTo>
                    <a:lnTo>
                      <a:pt x="10" y="7"/>
                    </a:lnTo>
                    <a:lnTo>
                      <a:pt x="15" y="7"/>
                    </a:lnTo>
                    <a:lnTo>
                      <a:pt x="10" y="11"/>
                    </a:lnTo>
                    <a:lnTo>
                      <a:pt x="5" y="11"/>
                    </a:lnTo>
                    <a:lnTo>
                      <a:pt x="8" y="15"/>
                    </a:lnTo>
                    <a:lnTo>
                      <a:pt x="4" y="18"/>
                    </a:lnTo>
                    <a:close/>
                  </a:path>
                </a:pathLst>
              </a:custGeom>
              <a:solidFill>
                <a:srgbClr val="FEE0C2"/>
              </a:solidFill>
              <a:ln w="9525">
                <a:noFill/>
                <a:round/>
                <a:headEnd/>
                <a:tailEnd/>
              </a:ln>
            </p:spPr>
            <p:txBody>
              <a:bodyPr/>
              <a:lstStyle/>
              <a:p>
                <a:pPr algn="ctr" eaLnBrk="0" hangingPunct="0"/>
                <a:endParaRPr lang="en-US" dirty="0"/>
              </a:p>
            </p:txBody>
          </p:sp>
          <p:sp>
            <p:nvSpPr>
              <p:cNvPr id="4641" name="Freeform 228"/>
              <p:cNvSpPr>
                <a:spLocks/>
              </p:cNvSpPr>
              <p:nvPr/>
            </p:nvSpPr>
            <p:spPr bwMode="auto">
              <a:xfrm>
                <a:off x="3757" y="1283"/>
                <a:ext cx="15" cy="18"/>
              </a:xfrm>
              <a:custGeom>
                <a:avLst/>
                <a:gdLst>
                  <a:gd name="T0" fmla="*/ 4 w 15"/>
                  <a:gd name="T1" fmla="*/ 18 h 18"/>
                  <a:gd name="T2" fmla="*/ 0 w 15"/>
                  <a:gd name="T3" fmla="*/ 15 h 18"/>
                  <a:gd name="T4" fmla="*/ 4 w 15"/>
                  <a:gd name="T5" fmla="*/ 16 h 18"/>
                  <a:gd name="T6" fmla="*/ 5 w 15"/>
                  <a:gd name="T7" fmla="*/ 7 h 18"/>
                  <a:gd name="T8" fmla="*/ 10 w 15"/>
                  <a:gd name="T9" fmla="*/ 7 h 18"/>
                  <a:gd name="T10" fmla="*/ 5 w 15"/>
                  <a:gd name="T11" fmla="*/ 5 h 18"/>
                  <a:gd name="T12" fmla="*/ 7 w 15"/>
                  <a:gd name="T13" fmla="*/ 0 h 18"/>
                  <a:gd name="T14" fmla="*/ 10 w 15"/>
                  <a:gd name="T15" fmla="*/ 0 h 18"/>
                  <a:gd name="T16" fmla="*/ 10 w 15"/>
                  <a:gd name="T17" fmla="*/ 7 h 18"/>
                  <a:gd name="T18" fmla="*/ 15 w 15"/>
                  <a:gd name="T19" fmla="*/ 7 h 18"/>
                  <a:gd name="T20" fmla="*/ 10 w 15"/>
                  <a:gd name="T21" fmla="*/ 11 h 18"/>
                  <a:gd name="T22" fmla="*/ 5 w 15"/>
                  <a:gd name="T23" fmla="*/ 11 h 18"/>
                  <a:gd name="T24" fmla="*/ 8 w 15"/>
                  <a:gd name="T25" fmla="*/ 15 h 18"/>
                  <a:gd name="T26" fmla="*/ 4 w 15"/>
                  <a:gd name="T27" fmla="*/ 1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8"/>
                  <a:gd name="T44" fmla="*/ 15 w 1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8">
                    <a:moveTo>
                      <a:pt x="4" y="18"/>
                    </a:moveTo>
                    <a:lnTo>
                      <a:pt x="0" y="15"/>
                    </a:lnTo>
                    <a:lnTo>
                      <a:pt x="4" y="16"/>
                    </a:lnTo>
                    <a:lnTo>
                      <a:pt x="5" y="7"/>
                    </a:lnTo>
                    <a:lnTo>
                      <a:pt x="10" y="7"/>
                    </a:lnTo>
                    <a:lnTo>
                      <a:pt x="5" y="5"/>
                    </a:lnTo>
                    <a:lnTo>
                      <a:pt x="7" y="0"/>
                    </a:lnTo>
                    <a:lnTo>
                      <a:pt x="10" y="0"/>
                    </a:lnTo>
                    <a:lnTo>
                      <a:pt x="10" y="7"/>
                    </a:lnTo>
                    <a:lnTo>
                      <a:pt x="15" y="7"/>
                    </a:lnTo>
                    <a:lnTo>
                      <a:pt x="10" y="11"/>
                    </a:lnTo>
                    <a:lnTo>
                      <a:pt x="5" y="11"/>
                    </a:lnTo>
                    <a:lnTo>
                      <a:pt x="8" y="15"/>
                    </a:lnTo>
                    <a:lnTo>
                      <a:pt x="4" y="18"/>
                    </a:lnTo>
                  </a:path>
                </a:pathLst>
              </a:custGeom>
              <a:noFill/>
              <a:ln w="9525">
                <a:noFill/>
                <a:round/>
                <a:headEnd/>
                <a:tailEnd/>
              </a:ln>
            </p:spPr>
            <p:txBody>
              <a:bodyPr/>
              <a:lstStyle/>
              <a:p>
                <a:pPr algn="ctr" eaLnBrk="0" hangingPunct="0"/>
                <a:endParaRPr lang="en-US" dirty="0"/>
              </a:p>
            </p:txBody>
          </p:sp>
          <p:sp>
            <p:nvSpPr>
              <p:cNvPr id="4642" name="Freeform 229"/>
              <p:cNvSpPr>
                <a:spLocks/>
              </p:cNvSpPr>
              <p:nvPr/>
            </p:nvSpPr>
            <p:spPr bwMode="auto">
              <a:xfrm>
                <a:off x="3332" y="1291"/>
                <a:ext cx="1" cy="2"/>
              </a:xfrm>
              <a:custGeom>
                <a:avLst/>
                <a:gdLst>
                  <a:gd name="T0" fmla="*/ 0 w 1"/>
                  <a:gd name="T1" fmla="*/ 0 h 2"/>
                  <a:gd name="T2" fmla="*/ 1 w 1"/>
                  <a:gd name="T3" fmla="*/ 0 h 2"/>
                  <a:gd name="T4" fmla="*/ 1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0"/>
                    </a:lnTo>
                    <a:lnTo>
                      <a:pt x="1" y="2"/>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643" name="Freeform 230"/>
              <p:cNvSpPr>
                <a:spLocks/>
              </p:cNvSpPr>
              <p:nvPr/>
            </p:nvSpPr>
            <p:spPr bwMode="auto">
              <a:xfrm>
                <a:off x="3332" y="1291"/>
                <a:ext cx="1" cy="2"/>
              </a:xfrm>
              <a:custGeom>
                <a:avLst/>
                <a:gdLst>
                  <a:gd name="T0" fmla="*/ 0 w 1"/>
                  <a:gd name="T1" fmla="*/ 0 h 2"/>
                  <a:gd name="T2" fmla="*/ 1 w 1"/>
                  <a:gd name="T3" fmla="*/ 0 h 2"/>
                  <a:gd name="T4" fmla="*/ 1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0"/>
                    </a:lnTo>
                    <a:lnTo>
                      <a:pt x="1" y="2"/>
                    </a:lnTo>
                    <a:lnTo>
                      <a:pt x="0" y="0"/>
                    </a:lnTo>
                  </a:path>
                </a:pathLst>
              </a:custGeom>
              <a:noFill/>
              <a:ln w="9525">
                <a:noFill/>
                <a:round/>
                <a:headEnd/>
                <a:tailEnd/>
              </a:ln>
            </p:spPr>
            <p:txBody>
              <a:bodyPr/>
              <a:lstStyle/>
              <a:p>
                <a:pPr algn="ctr" eaLnBrk="0" hangingPunct="0"/>
                <a:endParaRPr lang="en-US" dirty="0"/>
              </a:p>
            </p:txBody>
          </p:sp>
          <p:sp>
            <p:nvSpPr>
              <p:cNvPr id="4644" name="Freeform 231"/>
              <p:cNvSpPr>
                <a:spLocks/>
              </p:cNvSpPr>
              <p:nvPr/>
            </p:nvSpPr>
            <p:spPr bwMode="auto">
              <a:xfrm>
                <a:off x="3676" y="1299"/>
                <a:ext cx="7" cy="5"/>
              </a:xfrm>
              <a:custGeom>
                <a:avLst/>
                <a:gdLst>
                  <a:gd name="T0" fmla="*/ 0 w 7"/>
                  <a:gd name="T1" fmla="*/ 2 h 5"/>
                  <a:gd name="T2" fmla="*/ 0 w 7"/>
                  <a:gd name="T3" fmla="*/ 0 h 5"/>
                  <a:gd name="T4" fmla="*/ 7 w 7"/>
                  <a:gd name="T5" fmla="*/ 5 h 5"/>
                  <a:gd name="T6" fmla="*/ 0 w 7"/>
                  <a:gd name="T7" fmla="*/ 5 h 5"/>
                  <a:gd name="T8" fmla="*/ 0 w 7"/>
                  <a:gd name="T9" fmla="*/ 2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2"/>
                    </a:moveTo>
                    <a:lnTo>
                      <a:pt x="0" y="0"/>
                    </a:lnTo>
                    <a:lnTo>
                      <a:pt x="7" y="5"/>
                    </a:lnTo>
                    <a:lnTo>
                      <a:pt x="0" y="5"/>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645" name="Freeform 232"/>
              <p:cNvSpPr>
                <a:spLocks/>
              </p:cNvSpPr>
              <p:nvPr/>
            </p:nvSpPr>
            <p:spPr bwMode="auto">
              <a:xfrm>
                <a:off x="3676" y="1299"/>
                <a:ext cx="7" cy="5"/>
              </a:xfrm>
              <a:custGeom>
                <a:avLst/>
                <a:gdLst>
                  <a:gd name="T0" fmla="*/ 0 w 7"/>
                  <a:gd name="T1" fmla="*/ 2 h 5"/>
                  <a:gd name="T2" fmla="*/ 0 w 7"/>
                  <a:gd name="T3" fmla="*/ 0 h 5"/>
                  <a:gd name="T4" fmla="*/ 7 w 7"/>
                  <a:gd name="T5" fmla="*/ 5 h 5"/>
                  <a:gd name="T6" fmla="*/ 0 w 7"/>
                  <a:gd name="T7" fmla="*/ 5 h 5"/>
                  <a:gd name="T8" fmla="*/ 0 w 7"/>
                  <a:gd name="T9" fmla="*/ 2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2"/>
                    </a:moveTo>
                    <a:lnTo>
                      <a:pt x="0" y="0"/>
                    </a:lnTo>
                    <a:lnTo>
                      <a:pt x="7" y="5"/>
                    </a:lnTo>
                    <a:lnTo>
                      <a:pt x="0" y="5"/>
                    </a:lnTo>
                    <a:lnTo>
                      <a:pt x="0" y="2"/>
                    </a:lnTo>
                  </a:path>
                </a:pathLst>
              </a:custGeom>
              <a:noFill/>
              <a:ln w="9525">
                <a:noFill/>
                <a:round/>
                <a:headEnd/>
                <a:tailEnd/>
              </a:ln>
            </p:spPr>
            <p:txBody>
              <a:bodyPr/>
              <a:lstStyle/>
              <a:p>
                <a:pPr algn="ctr" eaLnBrk="0" hangingPunct="0"/>
                <a:endParaRPr lang="en-US" dirty="0"/>
              </a:p>
            </p:txBody>
          </p:sp>
          <p:sp>
            <p:nvSpPr>
              <p:cNvPr id="4646" name="Freeform 233"/>
              <p:cNvSpPr>
                <a:spLocks/>
              </p:cNvSpPr>
              <p:nvPr/>
            </p:nvSpPr>
            <p:spPr bwMode="auto">
              <a:xfrm>
                <a:off x="3712" y="1299"/>
                <a:ext cx="11" cy="10"/>
              </a:xfrm>
              <a:custGeom>
                <a:avLst/>
                <a:gdLst>
                  <a:gd name="T0" fmla="*/ 8 w 11"/>
                  <a:gd name="T1" fmla="*/ 10 h 10"/>
                  <a:gd name="T2" fmla="*/ 5 w 11"/>
                  <a:gd name="T3" fmla="*/ 5 h 10"/>
                  <a:gd name="T4" fmla="*/ 2 w 11"/>
                  <a:gd name="T5" fmla="*/ 7 h 10"/>
                  <a:gd name="T6" fmla="*/ 0 w 11"/>
                  <a:gd name="T7" fmla="*/ 3 h 10"/>
                  <a:gd name="T8" fmla="*/ 6 w 11"/>
                  <a:gd name="T9" fmla="*/ 0 h 10"/>
                  <a:gd name="T10" fmla="*/ 11 w 11"/>
                  <a:gd name="T11" fmla="*/ 8 h 10"/>
                  <a:gd name="T12" fmla="*/ 8 w 11"/>
                  <a:gd name="T13" fmla="*/ 1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8" y="10"/>
                    </a:moveTo>
                    <a:lnTo>
                      <a:pt x="5" y="5"/>
                    </a:lnTo>
                    <a:lnTo>
                      <a:pt x="2" y="7"/>
                    </a:lnTo>
                    <a:lnTo>
                      <a:pt x="0" y="3"/>
                    </a:lnTo>
                    <a:lnTo>
                      <a:pt x="6" y="0"/>
                    </a:lnTo>
                    <a:lnTo>
                      <a:pt x="11" y="8"/>
                    </a:lnTo>
                    <a:lnTo>
                      <a:pt x="8" y="10"/>
                    </a:lnTo>
                    <a:close/>
                  </a:path>
                </a:pathLst>
              </a:custGeom>
              <a:solidFill>
                <a:srgbClr val="FEE0C2"/>
              </a:solidFill>
              <a:ln w="9525">
                <a:noFill/>
                <a:round/>
                <a:headEnd/>
                <a:tailEnd/>
              </a:ln>
            </p:spPr>
            <p:txBody>
              <a:bodyPr/>
              <a:lstStyle/>
              <a:p>
                <a:pPr algn="ctr" eaLnBrk="0" hangingPunct="0"/>
                <a:endParaRPr lang="en-US" dirty="0"/>
              </a:p>
            </p:txBody>
          </p:sp>
          <p:sp>
            <p:nvSpPr>
              <p:cNvPr id="4647" name="Freeform 234"/>
              <p:cNvSpPr>
                <a:spLocks/>
              </p:cNvSpPr>
              <p:nvPr/>
            </p:nvSpPr>
            <p:spPr bwMode="auto">
              <a:xfrm>
                <a:off x="3712" y="1299"/>
                <a:ext cx="11" cy="10"/>
              </a:xfrm>
              <a:custGeom>
                <a:avLst/>
                <a:gdLst>
                  <a:gd name="T0" fmla="*/ 8 w 11"/>
                  <a:gd name="T1" fmla="*/ 10 h 10"/>
                  <a:gd name="T2" fmla="*/ 5 w 11"/>
                  <a:gd name="T3" fmla="*/ 5 h 10"/>
                  <a:gd name="T4" fmla="*/ 2 w 11"/>
                  <a:gd name="T5" fmla="*/ 7 h 10"/>
                  <a:gd name="T6" fmla="*/ 0 w 11"/>
                  <a:gd name="T7" fmla="*/ 3 h 10"/>
                  <a:gd name="T8" fmla="*/ 6 w 11"/>
                  <a:gd name="T9" fmla="*/ 0 h 10"/>
                  <a:gd name="T10" fmla="*/ 11 w 11"/>
                  <a:gd name="T11" fmla="*/ 8 h 10"/>
                  <a:gd name="T12" fmla="*/ 8 w 11"/>
                  <a:gd name="T13" fmla="*/ 1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8" y="10"/>
                    </a:moveTo>
                    <a:lnTo>
                      <a:pt x="5" y="5"/>
                    </a:lnTo>
                    <a:lnTo>
                      <a:pt x="2" y="7"/>
                    </a:lnTo>
                    <a:lnTo>
                      <a:pt x="0" y="3"/>
                    </a:lnTo>
                    <a:lnTo>
                      <a:pt x="6" y="0"/>
                    </a:lnTo>
                    <a:lnTo>
                      <a:pt x="11" y="8"/>
                    </a:lnTo>
                    <a:lnTo>
                      <a:pt x="8" y="10"/>
                    </a:lnTo>
                  </a:path>
                </a:pathLst>
              </a:custGeom>
              <a:noFill/>
              <a:ln w="9525">
                <a:noFill/>
                <a:round/>
                <a:headEnd/>
                <a:tailEnd/>
              </a:ln>
            </p:spPr>
            <p:txBody>
              <a:bodyPr/>
              <a:lstStyle/>
              <a:p>
                <a:pPr algn="ctr" eaLnBrk="0" hangingPunct="0"/>
                <a:endParaRPr lang="en-US" dirty="0"/>
              </a:p>
            </p:txBody>
          </p:sp>
          <p:sp>
            <p:nvSpPr>
              <p:cNvPr id="4648" name="Freeform 235"/>
              <p:cNvSpPr>
                <a:spLocks/>
              </p:cNvSpPr>
              <p:nvPr/>
            </p:nvSpPr>
            <p:spPr bwMode="auto">
              <a:xfrm>
                <a:off x="3481" y="1301"/>
                <a:ext cx="150" cy="137"/>
              </a:xfrm>
              <a:custGeom>
                <a:avLst/>
                <a:gdLst>
                  <a:gd name="T0" fmla="*/ 97 w 150"/>
                  <a:gd name="T1" fmla="*/ 115 h 137"/>
                  <a:gd name="T2" fmla="*/ 58 w 150"/>
                  <a:gd name="T3" fmla="*/ 137 h 137"/>
                  <a:gd name="T4" fmla="*/ 47 w 150"/>
                  <a:gd name="T5" fmla="*/ 133 h 137"/>
                  <a:gd name="T6" fmla="*/ 66 w 150"/>
                  <a:gd name="T7" fmla="*/ 105 h 137"/>
                  <a:gd name="T8" fmla="*/ 71 w 150"/>
                  <a:gd name="T9" fmla="*/ 101 h 137"/>
                  <a:gd name="T10" fmla="*/ 77 w 150"/>
                  <a:gd name="T11" fmla="*/ 89 h 137"/>
                  <a:gd name="T12" fmla="*/ 72 w 150"/>
                  <a:gd name="T13" fmla="*/ 91 h 137"/>
                  <a:gd name="T14" fmla="*/ 53 w 150"/>
                  <a:gd name="T15" fmla="*/ 96 h 137"/>
                  <a:gd name="T16" fmla="*/ 55 w 150"/>
                  <a:gd name="T17" fmla="*/ 96 h 137"/>
                  <a:gd name="T18" fmla="*/ 60 w 150"/>
                  <a:gd name="T19" fmla="*/ 107 h 137"/>
                  <a:gd name="T20" fmla="*/ 40 w 150"/>
                  <a:gd name="T21" fmla="*/ 102 h 137"/>
                  <a:gd name="T22" fmla="*/ 47 w 150"/>
                  <a:gd name="T23" fmla="*/ 110 h 137"/>
                  <a:gd name="T24" fmla="*/ 47 w 150"/>
                  <a:gd name="T25" fmla="*/ 113 h 137"/>
                  <a:gd name="T26" fmla="*/ 43 w 150"/>
                  <a:gd name="T27" fmla="*/ 115 h 137"/>
                  <a:gd name="T28" fmla="*/ 29 w 150"/>
                  <a:gd name="T29" fmla="*/ 113 h 137"/>
                  <a:gd name="T30" fmla="*/ 27 w 150"/>
                  <a:gd name="T31" fmla="*/ 99 h 137"/>
                  <a:gd name="T32" fmla="*/ 16 w 150"/>
                  <a:gd name="T33" fmla="*/ 89 h 137"/>
                  <a:gd name="T34" fmla="*/ 17 w 150"/>
                  <a:gd name="T35" fmla="*/ 91 h 137"/>
                  <a:gd name="T36" fmla="*/ 11 w 150"/>
                  <a:gd name="T37" fmla="*/ 96 h 137"/>
                  <a:gd name="T38" fmla="*/ 0 w 150"/>
                  <a:gd name="T39" fmla="*/ 86 h 137"/>
                  <a:gd name="T40" fmla="*/ 8 w 150"/>
                  <a:gd name="T41" fmla="*/ 72 h 137"/>
                  <a:gd name="T42" fmla="*/ 5 w 150"/>
                  <a:gd name="T43" fmla="*/ 46 h 137"/>
                  <a:gd name="T44" fmla="*/ 3 w 150"/>
                  <a:gd name="T45" fmla="*/ 19 h 137"/>
                  <a:gd name="T46" fmla="*/ 9 w 150"/>
                  <a:gd name="T47" fmla="*/ 6 h 137"/>
                  <a:gd name="T48" fmla="*/ 11 w 150"/>
                  <a:gd name="T49" fmla="*/ 0 h 137"/>
                  <a:gd name="T50" fmla="*/ 126 w 150"/>
                  <a:gd name="T51" fmla="*/ 17 h 137"/>
                  <a:gd name="T52" fmla="*/ 123 w 150"/>
                  <a:gd name="T53" fmla="*/ 38 h 137"/>
                  <a:gd name="T54" fmla="*/ 121 w 150"/>
                  <a:gd name="T55" fmla="*/ 64 h 137"/>
                  <a:gd name="T56" fmla="*/ 136 w 150"/>
                  <a:gd name="T57" fmla="*/ 70 h 137"/>
                  <a:gd name="T58" fmla="*/ 139 w 150"/>
                  <a:gd name="T59" fmla="*/ 70 h 137"/>
                  <a:gd name="T60" fmla="*/ 140 w 150"/>
                  <a:gd name="T61" fmla="*/ 77 h 137"/>
                  <a:gd name="T62" fmla="*/ 150 w 150"/>
                  <a:gd name="T63" fmla="*/ 85 h 137"/>
                  <a:gd name="T64" fmla="*/ 110 w 150"/>
                  <a:gd name="T65" fmla="*/ 105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37"/>
                  <a:gd name="T101" fmla="*/ 150 w 150"/>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37">
                    <a:moveTo>
                      <a:pt x="110" y="105"/>
                    </a:moveTo>
                    <a:lnTo>
                      <a:pt x="97" y="115"/>
                    </a:lnTo>
                    <a:lnTo>
                      <a:pt x="68" y="128"/>
                    </a:lnTo>
                    <a:lnTo>
                      <a:pt x="58" y="137"/>
                    </a:lnTo>
                    <a:lnTo>
                      <a:pt x="53" y="131"/>
                    </a:lnTo>
                    <a:lnTo>
                      <a:pt x="47" y="133"/>
                    </a:lnTo>
                    <a:lnTo>
                      <a:pt x="55" y="129"/>
                    </a:lnTo>
                    <a:lnTo>
                      <a:pt x="66" y="105"/>
                    </a:lnTo>
                    <a:lnTo>
                      <a:pt x="72" y="102"/>
                    </a:lnTo>
                    <a:lnTo>
                      <a:pt x="71" y="101"/>
                    </a:lnTo>
                    <a:lnTo>
                      <a:pt x="72" y="94"/>
                    </a:lnTo>
                    <a:lnTo>
                      <a:pt x="77" y="89"/>
                    </a:lnTo>
                    <a:lnTo>
                      <a:pt x="79" y="91"/>
                    </a:lnTo>
                    <a:lnTo>
                      <a:pt x="72" y="91"/>
                    </a:lnTo>
                    <a:lnTo>
                      <a:pt x="68" y="102"/>
                    </a:lnTo>
                    <a:lnTo>
                      <a:pt x="53" y="96"/>
                    </a:lnTo>
                    <a:lnTo>
                      <a:pt x="53" y="89"/>
                    </a:lnTo>
                    <a:lnTo>
                      <a:pt x="55" y="96"/>
                    </a:lnTo>
                    <a:lnTo>
                      <a:pt x="61" y="102"/>
                    </a:lnTo>
                    <a:lnTo>
                      <a:pt x="60" y="107"/>
                    </a:lnTo>
                    <a:lnTo>
                      <a:pt x="48" y="109"/>
                    </a:lnTo>
                    <a:lnTo>
                      <a:pt x="40" y="102"/>
                    </a:lnTo>
                    <a:lnTo>
                      <a:pt x="37" y="104"/>
                    </a:lnTo>
                    <a:lnTo>
                      <a:pt x="47" y="110"/>
                    </a:lnTo>
                    <a:lnTo>
                      <a:pt x="43" y="110"/>
                    </a:lnTo>
                    <a:lnTo>
                      <a:pt x="47" y="113"/>
                    </a:lnTo>
                    <a:lnTo>
                      <a:pt x="43" y="112"/>
                    </a:lnTo>
                    <a:lnTo>
                      <a:pt x="43" y="115"/>
                    </a:lnTo>
                    <a:lnTo>
                      <a:pt x="42" y="113"/>
                    </a:lnTo>
                    <a:lnTo>
                      <a:pt x="29" y="113"/>
                    </a:lnTo>
                    <a:lnTo>
                      <a:pt x="26" y="107"/>
                    </a:lnTo>
                    <a:lnTo>
                      <a:pt x="27" y="99"/>
                    </a:lnTo>
                    <a:lnTo>
                      <a:pt x="17" y="101"/>
                    </a:lnTo>
                    <a:lnTo>
                      <a:pt x="16" y="89"/>
                    </a:lnTo>
                    <a:lnTo>
                      <a:pt x="11" y="88"/>
                    </a:lnTo>
                    <a:lnTo>
                      <a:pt x="17" y="91"/>
                    </a:lnTo>
                    <a:lnTo>
                      <a:pt x="16" y="97"/>
                    </a:lnTo>
                    <a:lnTo>
                      <a:pt x="11" y="96"/>
                    </a:lnTo>
                    <a:lnTo>
                      <a:pt x="9" y="89"/>
                    </a:lnTo>
                    <a:lnTo>
                      <a:pt x="0" y="86"/>
                    </a:lnTo>
                    <a:lnTo>
                      <a:pt x="3" y="75"/>
                    </a:lnTo>
                    <a:lnTo>
                      <a:pt x="8" y="72"/>
                    </a:lnTo>
                    <a:lnTo>
                      <a:pt x="9" y="49"/>
                    </a:lnTo>
                    <a:lnTo>
                      <a:pt x="5" y="46"/>
                    </a:lnTo>
                    <a:lnTo>
                      <a:pt x="9" y="35"/>
                    </a:lnTo>
                    <a:lnTo>
                      <a:pt x="3" y="19"/>
                    </a:lnTo>
                    <a:lnTo>
                      <a:pt x="6" y="16"/>
                    </a:lnTo>
                    <a:lnTo>
                      <a:pt x="9" y="6"/>
                    </a:lnTo>
                    <a:lnTo>
                      <a:pt x="13" y="3"/>
                    </a:lnTo>
                    <a:lnTo>
                      <a:pt x="11" y="0"/>
                    </a:lnTo>
                    <a:lnTo>
                      <a:pt x="113" y="1"/>
                    </a:lnTo>
                    <a:lnTo>
                      <a:pt x="126" y="17"/>
                    </a:lnTo>
                    <a:lnTo>
                      <a:pt x="129" y="29"/>
                    </a:lnTo>
                    <a:lnTo>
                      <a:pt x="123" y="38"/>
                    </a:lnTo>
                    <a:lnTo>
                      <a:pt x="126" y="53"/>
                    </a:lnTo>
                    <a:lnTo>
                      <a:pt x="121" y="64"/>
                    </a:lnTo>
                    <a:lnTo>
                      <a:pt x="129" y="64"/>
                    </a:lnTo>
                    <a:lnTo>
                      <a:pt x="136" y="70"/>
                    </a:lnTo>
                    <a:lnTo>
                      <a:pt x="139" y="67"/>
                    </a:lnTo>
                    <a:lnTo>
                      <a:pt x="139" y="70"/>
                    </a:lnTo>
                    <a:lnTo>
                      <a:pt x="147" y="70"/>
                    </a:lnTo>
                    <a:lnTo>
                      <a:pt x="140" y="77"/>
                    </a:lnTo>
                    <a:lnTo>
                      <a:pt x="147" y="78"/>
                    </a:lnTo>
                    <a:lnTo>
                      <a:pt x="150" y="85"/>
                    </a:lnTo>
                    <a:lnTo>
                      <a:pt x="113" y="107"/>
                    </a:lnTo>
                    <a:lnTo>
                      <a:pt x="110" y="105"/>
                    </a:lnTo>
                    <a:close/>
                  </a:path>
                </a:pathLst>
              </a:custGeom>
              <a:solidFill>
                <a:srgbClr val="FEE0C2"/>
              </a:solidFill>
              <a:ln w="9525">
                <a:noFill/>
                <a:round/>
                <a:headEnd/>
                <a:tailEnd/>
              </a:ln>
            </p:spPr>
            <p:txBody>
              <a:bodyPr/>
              <a:lstStyle/>
              <a:p>
                <a:pPr algn="ctr" eaLnBrk="0" hangingPunct="0"/>
                <a:endParaRPr lang="en-US" dirty="0"/>
              </a:p>
            </p:txBody>
          </p:sp>
          <p:sp>
            <p:nvSpPr>
              <p:cNvPr id="4649" name="Freeform 236"/>
              <p:cNvSpPr>
                <a:spLocks/>
              </p:cNvSpPr>
              <p:nvPr/>
            </p:nvSpPr>
            <p:spPr bwMode="auto">
              <a:xfrm>
                <a:off x="3481" y="1301"/>
                <a:ext cx="150" cy="137"/>
              </a:xfrm>
              <a:custGeom>
                <a:avLst/>
                <a:gdLst>
                  <a:gd name="T0" fmla="*/ 97 w 150"/>
                  <a:gd name="T1" fmla="*/ 115 h 137"/>
                  <a:gd name="T2" fmla="*/ 58 w 150"/>
                  <a:gd name="T3" fmla="*/ 137 h 137"/>
                  <a:gd name="T4" fmla="*/ 47 w 150"/>
                  <a:gd name="T5" fmla="*/ 133 h 137"/>
                  <a:gd name="T6" fmla="*/ 66 w 150"/>
                  <a:gd name="T7" fmla="*/ 105 h 137"/>
                  <a:gd name="T8" fmla="*/ 71 w 150"/>
                  <a:gd name="T9" fmla="*/ 101 h 137"/>
                  <a:gd name="T10" fmla="*/ 77 w 150"/>
                  <a:gd name="T11" fmla="*/ 89 h 137"/>
                  <a:gd name="T12" fmla="*/ 72 w 150"/>
                  <a:gd name="T13" fmla="*/ 91 h 137"/>
                  <a:gd name="T14" fmla="*/ 53 w 150"/>
                  <a:gd name="T15" fmla="*/ 96 h 137"/>
                  <a:gd name="T16" fmla="*/ 55 w 150"/>
                  <a:gd name="T17" fmla="*/ 96 h 137"/>
                  <a:gd name="T18" fmla="*/ 60 w 150"/>
                  <a:gd name="T19" fmla="*/ 107 h 137"/>
                  <a:gd name="T20" fmla="*/ 40 w 150"/>
                  <a:gd name="T21" fmla="*/ 102 h 137"/>
                  <a:gd name="T22" fmla="*/ 47 w 150"/>
                  <a:gd name="T23" fmla="*/ 110 h 137"/>
                  <a:gd name="T24" fmla="*/ 47 w 150"/>
                  <a:gd name="T25" fmla="*/ 113 h 137"/>
                  <a:gd name="T26" fmla="*/ 43 w 150"/>
                  <a:gd name="T27" fmla="*/ 115 h 137"/>
                  <a:gd name="T28" fmla="*/ 29 w 150"/>
                  <a:gd name="T29" fmla="*/ 113 h 137"/>
                  <a:gd name="T30" fmla="*/ 27 w 150"/>
                  <a:gd name="T31" fmla="*/ 99 h 137"/>
                  <a:gd name="T32" fmla="*/ 16 w 150"/>
                  <a:gd name="T33" fmla="*/ 89 h 137"/>
                  <a:gd name="T34" fmla="*/ 17 w 150"/>
                  <a:gd name="T35" fmla="*/ 91 h 137"/>
                  <a:gd name="T36" fmla="*/ 11 w 150"/>
                  <a:gd name="T37" fmla="*/ 96 h 137"/>
                  <a:gd name="T38" fmla="*/ 0 w 150"/>
                  <a:gd name="T39" fmla="*/ 86 h 137"/>
                  <a:gd name="T40" fmla="*/ 8 w 150"/>
                  <a:gd name="T41" fmla="*/ 72 h 137"/>
                  <a:gd name="T42" fmla="*/ 5 w 150"/>
                  <a:gd name="T43" fmla="*/ 46 h 137"/>
                  <a:gd name="T44" fmla="*/ 3 w 150"/>
                  <a:gd name="T45" fmla="*/ 19 h 137"/>
                  <a:gd name="T46" fmla="*/ 9 w 150"/>
                  <a:gd name="T47" fmla="*/ 6 h 137"/>
                  <a:gd name="T48" fmla="*/ 11 w 150"/>
                  <a:gd name="T49" fmla="*/ 0 h 137"/>
                  <a:gd name="T50" fmla="*/ 126 w 150"/>
                  <a:gd name="T51" fmla="*/ 17 h 137"/>
                  <a:gd name="T52" fmla="*/ 123 w 150"/>
                  <a:gd name="T53" fmla="*/ 38 h 137"/>
                  <a:gd name="T54" fmla="*/ 121 w 150"/>
                  <a:gd name="T55" fmla="*/ 64 h 137"/>
                  <a:gd name="T56" fmla="*/ 136 w 150"/>
                  <a:gd name="T57" fmla="*/ 70 h 137"/>
                  <a:gd name="T58" fmla="*/ 139 w 150"/>
                  <a:gd name="T59" fmla="*/ 70 h 137"/>
                  <a:gd name="T60" fmla="*/ 140 w 150"/>
                  <a:gd name="T61" fmla="*/ 77 h 137"/>
                  <a:gd name="T62" fmla="*/ 150 w 150"/>
                  <a:gd name="T63" fmla="*/ 85 h 137"/>
                  <a:gd name="T64" fmla="*/ 110 w 150"/>
                  <a:gd name="T65" fmla="*/ 105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37"/>
                  <a:gd name="T101" fmla="*/ 150 w 150"/>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37">
                    <a:moveTo>
                      <a:pt x="110" y="105"/>
                    </a:moveTo>
                    <a:lnTo>
                      <a:pt x="97" y="115"/>
                    </a:lnTo>
                    <a:lnTo>
                      <a:pt x="68" y="128"/>
                    </a:lnTo>
                    <a:lnTo>
                      <a:pt x="58" y="137"/>
                    </a:lnTo>
                    <a:lnTo>
                      <a:pt x="53" y="131"/>
                    </a:lnTo>
                    <a:lnTo>
                      <a:pt x="47" y="133"/>
                    </a:lnTo>
                    <a:lnTo>
                      <a:pt x="55" y="129"/>
                    </a:lnTo>
                    <a:lnTo>
                      <a:pt x="66" y="105"/>
                    </a:lnTo>
                    <a:lnTo>
                      <a:pt x="72" y="102"/>
                    </a:lnTo>
                    <a:lnTo>
                      <a:pt x="71" y="101"/>
                    </a:lnTo>
                    <a:lnTo>
                      <a:pt x="72" y="94"/>
                    </a:lnTo>
                    <a:lnTo>
                      <a:pt x="77" y="89"/>
                    </a:lnTo>
                    <a:lnTo>
                      <a:pt x="79" y="91"/>
                    </a:lnTo>
                    <a:lnTo>
                      <a:pt x="72" y="91"/>
                    </a:lnTo>
                    <a:lnTo>
                      <a:pt x="68" y="102"/>
                    </a:lnTo>
                    <a:lnTo>
                      <a:pt x="53" y="96"/>
                    </a:lnTo>
                    <a:lnTo>
                      <a:pt x="53" y="89"/>
                    </a:lnTo>
                    <a:lnTo>
                      <a:pt x="55" y="96"/>
                    </a:lnTo>
                    <a:lnTo>
                      <a:pt x="61" y="102"/>
                    </a:lnTo>
                    <a:lnTo>
                      <a:pt x="60" y="107"/>
                    </a:lnTo>
                    <a:lnTo>
                      <a:pt x="48" y="109"/>
                    </a:lnTo>
                    <a:lnTo>
                      <a:pt x="40" y="102"/>
                    </a:lnTo>
                    <a:lnTo>
                      <a:pt x="37" y="104"/>
                    </a:lnTo>
                    <a:lnTo>
                      <a:pt x="47" y="110"/>
                    </a:lnTo>
                    <a:lnTo>
                      <a:pt x="43" y="110"/>
                    </a:lnTo>
                    <a:lnTo>
                      <a:pt x="47" y="113"/>
                    </a:lnTo>
                    <a:lnTo>
                      <a:pt x="43" y="112"/>
                    </a:lnTo>
                    <a:lnTo>
                      <a:pt x="43" y="115"/>
                    </a:lnTo>
                    <a:lnTo>
                      <a:pt x="42" y="113"/>
                    </a:lnTo>
                    <a:lnTo>
                      <a:pt x="29" y="113"/>
                    </a:lnTo>
                    <a:lnTo>
                      <a:pt x="26" y="107"/>
                    </a:lnTo>
                    <a:lnTo>
                      <a:pt x="27" y="99"/>
                    </a:lnTo>
                    <a:lnTo>
                      <a:pt x="17" y="101"/>
                    </a:lnTo>
                    <a:lnTo>
                      <a:pt x="16" y="89"/>
                    </a:lnTo>
                    <a:lnTo>
                      <a:pt x="11" y="88"/>
                    </a:lnTo>
                    <a:lnTo>
                      <a:pt x="17" y="91"/>
                    </a:lnTo>
                    <a:lnTo>
                      <a:pt x="16" y="97"/>
                    </a:lnTo>
                    <a:lnTo>
                      <a:pt x="11" y="96"/>
                    </a:lnTo>
                    <a:lnTo>
                      <a:pt x="9" y="89"/>
                    </a:lnTo>
                    <a:lnTo>
                      <a:pt x="0" y="86"/>
                    </a:lnTo>
                    <a:lnTo>
                      <a:pt x="3" y="75"/>
                    </a:lnTo>
                    <a:lnTo>
                      <a:pt x="8" y="72"/>
                    </a:lnTo>
                    <a:lnTo>
                      <a:pt x="9" y="49"/>
                    </a:lnTo>
                    <a:lnTo>
                      <a:pt x="5" y="46"/>
                    </a:lnTo>
                    <a:lnTo>
                      <a:pt x="9" y="35"/>
                    </a:lnTo>
                    <a:lnTo>
                      <a:pt x="3" y="19"/>
                    </a:lnTo>
                    <a:lnTo>
                      <a:pt x="6" y="16"/>
                    </a:lnTo>
                    <a:lnTo>
                      <a:pt x="9" y="6"/>
                    </a:lnTo>
                    <a:lnTo>
                      <a:pt x="13" y="3"/>
                    </a:lnTo>
                    <a:lnTo>
                      <a:pt x="11" y="0"/>
                    </a:lnTo>
                    <a:lnTo>
                      <a:pt x="113" y="1"/>
                    </a:lnTo>
                    <a:lnTo>
                      <a:pt x="126" y="17"/>
                    </a:lnTo>
                    <a:lnTo>
                      <a:pt x="129" y="29"/>
                    </a:lnTo>
                    <a:lnTo>
                      <a:pt x="123" y="38"/>
                    </a:lnTo>
                    <a:lnTo>
                      <a:pt x="126" y="53"/>
                    </a:lnTo>
                    <a:lnTo>
                      <a:pt x="121" y="64"/>
                    </a:lnTo>
                    <a:lnTo>
                      <a:pt x="129" y="64"/>
                    </a:lnTo>
                    <a:lnTo>
                      <a:pt x="136" y="70"/>
                    </a:lnTo>
                    <a:lnTo>
                      <a:pt x="139" y="67"/>
                    </a:lnTo>
                    <a:lnTo>
                      <a:pt x="139" y="70"/>
                    </a:lnTo>
                    <a:lnTo>
                      <a:pt x="147" y="70"/>
                    </a:lnTo>
                    <a:lnTo>
                      <a:pt x="140" y="77"/>
                    </a:lnTo>
                    <a:lnTo>
                      <a:pt x="147" y="78"/>
                    </a:lnTo>
                    <a:lnTo>
                      <a:pt x="150" y="85"/>
                    </a:lnTo>
                    <a:lnTo>
                      <a:pt x="113" y="107"/>
                    </a:lnTo>
                    <a:lnTo>
                      <a:pt x="110" y="105"/>
                    </a:lnTo>
                  </a:path>
                </a:pathLst>
              </a:custGeom>
              <a:noFill/>
              <a:ln w="9525">
                <a:noFill/>
                <a:round/>
                <a:headEnd/>
                <a:tailEnd/>
              </a:ln>
            </p:spPr>
            <p:txBody>
              <a:bodyPr/>
              <a:lstStyle/>
              <a:p>
                <a:pPr algn="ctr" eaLnBrk="0" hangingPunct="0"/>
                <a:endParaRPr lang="en-US" dirty="0"/>
              </a:p>
            </p:txBody>
          </p:sp>
          <p:sp>
            <p:nvSpPr>
              <p:cNvPr id="4650" name="Freeform 237"/>
              <p:cNvSpPr>
                <a:spLocks/>
              </p:cNvSpPr>
              <p:nvPr/>
            </p:nvSpPr>
            <p:spPr bwMode="auto">
              <a:xfrm>
                <a:off x="3594" y="1302"/>
                <a:ext cx="175" cy="82"/>
              </a:xfrm>
              <a:custGeom>
                <a:avLst/>
                <a:gdLst>
                  <a:gd name="T0" fmla="*/ 81 w 175"/>
                  <a:gd name="T1" fmla="*/ 2 h 82"/>
                  <a:gd name="T2" fmla="*/ 82 w 175"/>
                  <a:gd name="T3" fmla="*/ 5 h 82"/>
                  <a:gd name="T4" fmla="*/ 95 w 175"/>
                  <a:gd name="T5" fmla="*/ 4 h 82"/>
                  <a:gd name="T6" fmla="*/ 99 w 175"/>
                  <a:gd name="T7" fmla="*/ 10 h 82"/>
                  <a:gd name="T8" fmla="*/ 95 w 175"/>
                  <a:gd name="T9" fmla="*/ 15 h 82"/>
                  <a:gd name="T10" fmla="*/ 99 w 175"/>
                  <a:gd name="T11" fmla="*/ 16 h 82"/>
                  <a:gd name="T12" fmla="*/ 102 w 175"/>
                  <a:gd name="T13" fmla="*/ 12 h 82"/>
                  <a:gd name="T14" fmla="*/ 112 w 175"/>
                  <a:gd name="T15" fmla="*/ 13 h 82"/>
                  <a:gd name="T16" fmla="*/ 121 w 175"/>
                  <a:gd name="T17" fmla="*/ 7 h 82"/>
                  <a:gd name="T18" fmla="*/ 124 w 175"/>
                  <a:gd name="T19" fmla="*/ 20 h 82"/>
                  <a:gd name="T20" fmla="*/ 131 w 175"/>
                  <a:gd name="T21" fmla="*/ 15 h 82"/>
                  <a:gd name="T22" fmla="*/ 131 w 175"/>
                  <a:gd name="T23" fmla="*/ 16 h 82"/>
                  <a:gd name="T24" fmla="*/ 131 w 175"/>
                  <a:gd name="T25" fmla="*/ 24 h 82"/>
                  <a:gd name="T26" fmla="*/ 155 w 175"/>
                  <a:gd name="T27" fmla="*/ 26 h 82"/>
                  <a:gd name="T28" fmla="*/ 162 w 175"/>
                  <a:gd name="T29" fmla="*/ 31 h 82"/>
                  <a:gd name="T30" fmla="*/ 165 w 175"/>
                  <a:gd name="T31" fmla="*/ 28 h 82"/>
                  <a:gd name="T32" fmla="*/ 165 w 175"/>
                  <a:gd name="T33" fmla="*/ 39 h 82"/>
                  <a:gd name="T34" fmla="*/ 168 w 175"/>
                  <a:gd name="T35" fmla="*/ 36 h 82"/>
                  <a:gd name="T36" fmla="*/ 167 w 175"/>
                  <a:gd name="T37" fmla="*/ 29 h 82"/>
                  <a:gd name="T38" fmla="*/ 173 w 175"/>
                  <a:gd name="T39" fmla="*/ 32 h 82"/>
                  <a:gd name="T40" fmla="*/ 175 w 175"/>
                  <a:gd name="T41" fmla="*/ 42 h 82"/>
                  <a:gd name="T42" fmla="*/ 171 w 175"/>
                  <a:gd name="T43" fmla="*/ 53 h 82"/>
                  <a:gd name="T44" fmla="*/ 157 w 175"/>
                  <a:gd name="T45" fmla="*/ 56 h 82"/>
                  <a:gd name="T46" fmla="*/ 137 w 175"/>
                  <a:gd name="T47" fmla="*/ 52 h 82"/>
                  <a:gd name="T48" fmla="*/ 154 w 175"/>
                  <a:gd name="T49" fmla="*/ 55 h 82"/>
                  <a:gd name="T50" fmla="*/ 154 w 175"/>
                  <a:gd name="T51" fmla="*/ 53 h 82"/>
                  <a:gd name="T52" fmla="*/ 158 w 175"/>
                  <a:gd name="T53" fmla="*/ 56 h 82"/>
                  <a:gd name="T54" fmla="*/ 165 w 175"/>
                  <a:gd name="T55" fmla="*/ 53 h 82"/>
                  <a:gd name="T56" fmla="*/ 160 w 175"/>
                  <a:gd name="T57" fmla="*/ 53 h 82"/>
                  <a:gd name="T58" fmla="*/ 167 w 175"/>
                  <a:gd name="T59" fmla="*/ 52 h 82"/>
                  <a:gd name="T60" fmla="*/ 163 w 175"/>
                  <a:gd name="T61" fmla="*/ 48 h 82"/>
                  <a:gd name="T62" fmla="*/ 152 w 175"/>
                  <a:gd name="T63" fmla="*/ 45 h 82"/>
                  <a:gd name="T64" fmla="*/ 152 w 175"/>
                  <a:gd name="T65" fmla="*/ 52 h 82"/>
                  <a:gd name="T66" fmla="*/ 149 w 175"/>
                  <a:gd name="T67" fmla="*/ 44 h 82"/>
                  <a:gd name="T68" fmla="*/ 124 w 175"/>
                  <a:gd name="T69" fmla="*/ 40 h 82"/>
                  <a:gd name="T70" fmla="*/ 110 w 175"/>
                  <a:gd name="T71" fmla="*/ 48 h 82"/>
                  <a:gd name="T72" fmla="*/ 102 w 175"/>
                  <a:gd name="T73" fmla="*/ 45 h 82"/>
                  <a:gd name="T74" fmla="*/ 102 w 175"/>
                  <a:gd name="T75" fmla="*/ 48 h 82"/>
                  <a:gd name="T76" fmla="*/ 92 w 175"/>
                  <a:gd name="T77" fmla="*/ 48 h 82"/>
                  <a:gd name="T78" fmla="*/ 40 w 175"/>
                  <a:gd name="T79" fmla="*/ 82 h 82"/>
                  <a:gd name="T80" fmla="*/ 37 w 175"/>
                  <a:gd name="T81" fmla="*/ 76 h 82"/>
                  <a:gd name="T82" fmla="*/ 29 w 175"/>
                  <a:gd name="T83" fmla="*/ 76 h 82"/>
                  <a:gd name="T84" fmla="*/ 34 w 175"/>
                  <a:gd name="T85" fmla="*/ 71 h 82"/>
                  <a:gd name="T86" fmla="*/ 31 w 175"/>
                  <a:gd name="T87" fmla="*/ 68 h 82"/>
                  <a:gd name="T88" fmla="*/ 37 w 175"/>
                  <a:gd name="T89" fmla="*/ 66 h 82"/>
                  <a:gd name="T90" fmla="*/ 35 w 175"/>
                  <a:gd name="T91" fmla="*/ 63 h 82"/>
                  <a:gd name="T92" fmla="*/ 37 w 175"/>
                  <a:gd name="T93" fmla="*/ 66 h 82"/>
                  <a:gd name="T94" fmla="*/ 29 w 175"/>
                  <a:gd name="T95" fmla="*/ 69 h 82"/>
                  <a:gd name="T96" fmla="*/ 31 w 175"/>
                  <a:gd name="T97" fmla="*/ 71 h 82"/>
                  <a:gd name="T98" fmla="*/ 26 w 175"/>
                  <a:gd name="T99" fmla="*/ 66 h 82"/>
                  <a:gd name="T100" fmla="*/ 24 w 175"/>
                  <a:gd name="T101" fmla="*/ 69 h 82"/>
                  <a:gd name="T102" fmla="*/ 16 w 175"/>
                  <a:gd name="T103" fmla="*/ 63 h 82"/>
                  <a:gd name="T104" fmla="*/ 8 w 175"/>
                  <a:gd name="T105" fmla="*/ 63 h 82"/>
                  <a:gd name="T106" fmla="*/ 13 w 175"/>
                  <a:gd name="T107" fmla="*/ 52 h 82"/>
                  <a:gd name="T108" fmla="*/ 10 w 175"/>
                  <a:gd name="T109" fmla="*/ 37 h 82"/>
                  <a:gd name="T110" fmla="*/ 16 w 175"/>
                  <a:gd name="T111" fmla="*/ 28 h 82"/>
                  <a:gd name="T112" fmla="*/ 13 w 175"/>
                  <a:gd name="T113" fmla="*/ 16 h 82"/>
                  <a:gd name="T114" fmla="*/ 0 w 175"/>
                  <a:gd name="T115" fmla="*/ 0 h 82"/>
                  <a:gd name="T116" fmla="*/ 81 w 175"/>
                  <a:gd name="T117" fmla="*/ 2 h 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
                  <a:gd name="T178" fmla="*/ 0 h 82"/>
                  <a:gd name="T179" fmla="*/ 175 w 175"/>
                  <a:gd name="T180" fmla="*/ 82 h 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 h="82">
                    <a:moveTo>
                      <a:pt x="81" y="2"/>
                    </a:moveTo>
                    <a:lnTo>
                      <a:pt x="82" y="5"/>
                    </a:lnTo>
                    <a:lnTo>
                      <a:pt x="95" y="4"/>
                    </a:lnTo>
                    <a:lnTo>
                      <a:pt x="99" y="10"/>
                    </a:lnTo>
                    <a:lnTo>
                      <a:pt x="95" y="15"/>
                    </a:lnTo>
                    <a:lnTo>
                      <a:pt x="99" y="16"/>
                    </a:lnTo>
                    <a:lnTo>
                      <a:pt x="102" y="12"/>
                    </a:lnTo>
                    <a:lnTo>
                      <a:pt x="112" y="13"/>
                    </a:lnTo>
                    <a:lnTo>
                      <a:pt x="121" y="7"/>
                    </a:lnTo>
                    <a:lnTo>
                      <a:pt x="124" y="20"/>
                    </a:lnTo>
                    <a:lnTo>
                      <a:pt x="131" y="15"/>
                    </a:lnTo>
                    <a:lnTo>
                      <a:pt x="131" y="16"/>
                    </a:lnTo>
                    <a:lnTo>
                      <a:pt x="131" y="24"/>
                    </a:lnTo>
                    <a:lnTo>
                      <a:pt x="155" y="26"/>
                    </a:lnTo>
                    <a:lnTo>
                      <a:pt x="162" y="31"/>
                    </a:lnTo>
                    <a:lnTo>
                      <a:pt x="165" y="28"/>
                    </a:lnTo>
                    <a:lnTo>
                      <a:pt x="165" y="39"/>
                    </a:lnTo>
                    <a:lnTo>
                      <a:pt x="168" y="36"/>
                    </a:lnTo>
                    <a:lnTo>
                      <a:pt x="167" y="29"/>
                    </a:lnTo>
                    <a:lnTo>
                      <a:pt x="173" y="32"/>
                    </a:lnTo>
                    <a:lnTo>
                      <a:pt x="175" y="42"/>
                    </a:lnTo>
                    <a:lnTo>
                      <a:pt x="171" y="53"/>
                    </a:lnTo>
                    <a:lnTo>
                      <a:pt x="157" y="56"/>
                    </a:lnTo>
                    <a:lnTo>
                      <a:pt x="137" y="52"/>
                    </a:lnTo>
                    <a:lnTo>
                      <a:pt x="154" y="55"/>
                    </a:lnTo>
                    <a:lnTo>
                      <a:pt x="154" y="53"/>
                    </a:lnTo>
                    <a:lnTo>
                      <a:pt x="158" y="56"/>
                    </a:lnTo>
                    <a:lnTo>
                      <a:pt x="165" y="53"/>
                    </a:lnTo>
                    <a:lnTo>
                      <a:pt x="160" y="53"/>
                    </a:lnTo>
                    <a:lnTo>
                      <a:pt x="167" y="52"/>
                    </a:lnTo>
                    <a:lnTo>
                      <a:pt x="163" y="48"/>
                    </a:lnTo>
                    <a:lnTo>
                      <a:pt x="152" y="45"/>
                    </a:lnTo>
                    <a:lnTo>
                      <a:pt x="152" y="52"/>
                    </a:lnTo>
                    <a:lnTo>
                      <a:pt x="149" y="44"/>
                    </a:lnTo>
                    <a:lnTo>
                      <a:pt x="124" y="40"/>
                    </a:lnTo>
                    <a:lnTo>
                      <a:pt x="110" y="48"/>
                    </a:lnTo>
                    <a:lnTo>
                      <a:pt x="102" y="45"/>
                    </a:lnTo>
                    <a:lnTo>
                      <a:pt x="102" y="48"/>
                    </a:lnTo>
                    <a:lnTo>
                      <a:pt x="92" y="48"/>
                    </a:lnTo>
                    <a:lnTo>
                      <a:pt x="40" y="82"/>
                    </a:lnTo>
                    <a:lnTo>
                      <a:pt x="37" y="76"/>
                    </a:lnTo>
                    <a:lnTo>
                      <a:pt x="29" y="76"/>
                    </a:lnTo>
                    <a:lnTo>
                      <a:pt x="34" y="71"/>
                    </a:lnTo>
                    <a:lnTo>
                      <a:pt x="31" y="68"/>
                    </a:lnTo>
                    <a:lnTo>
                      <a:pt x="37" y="66"/>
                    </a:lnTo>
                    <a:lnTo>
                      <a:pt x="35" y="63"/>
                    </a:lnTo>
                    <a:lnTo>
                      <a:pt x="37" y="66"/>
                    </a:lnTo>
                    <a:lnTo>
                      <a:pt x="29" y="69"/>
                    </a:lnTo>
                    <a:lnTo>
                      <a:pt x="31" y="71"/>
                    </a:lnTo>
                    <a:lnTo>
                      <a:pt x="26" y="66"/>
                    </a:lnTo>
                    <a:lnTo>
                      <a:pt x="24" y="69"/>
                    </a:lnTo>
                    <a:lnTo>
                      <a:pt x="16" y="63"/>
                    </a:lnTo>
                    <a:lnTo>
                      <a:pt x="8" y="63"/>
                    </a:lnTo>
                    <a:lnTo>
                      <a:pt x="13" y="52"/>
                    </a:lnTo>
                    <a:lnTo>
                      <a:pt x="10" y="37"/>
                    </a:lnTo>
                    <a:lnTo>
                      <a:pt x="16" y="28"/>
                    </a:lnTo>
                    <a:lnTo>
                      <a:pt x="13" y="16"/>
                    </a:lnTo>
                    <a:lnTo>
                      <a:pt x="0" y="0"/>
                    </a:lnTo>
                    <a:lnTo>
                      <a:pt x="81" y="2"/>
                    </a:lnTo>
                    <a:close/>
                  </a:path>
                </a:pathLst>
              </a:custGeom>
              <a:solidFill>
                <a:srgbClr val="FEE0C2"/>
              </a:solidFill>
              <a:ln w="9525">
                <a:noFill/>
                <a:round/>
                <a:headEnd/>
                <a:tailEnd/>
              </a:ln>
            </p:spPr>
            <p:txBody>
              <a:bodyPr/>
              <a:lstStyle/>
              <a:p>
                <a:pPr algn="ctr" eaLnBrk="0" hangingPunct="0"/>
                <a:endParaRPr lang="en-US" dirty="0"/>
              </a:p>
            </p:txBody>
          </p:sp>
          <p:sp>
            <p:nvSpPr>
              <p:cNvPr id="4651" name="Freeform 238"/>
              <p:cNvSpPr>
                <a:spLocks/>
              </p:cNvSpPr>
              <p:nvPr/>
            </p:nvSpPr>
            <p:spPr bwMode="auto">
              <a:xfrm>
                <a:off x="3594" y="1302"/>
                <a:ext cx="175" cy="82"/>
              </a:xfrm>
              <a:custGeom>
                <a:avLst/>
                <a:gdLst>
                  <a:gd name="T0" fmla="*/ 81 w 175"/>
                  <a:gd name="T1" fmla="*/ 2 h 82"/>
                  <a:gd name="T2" fmla="*/ 82 w 175"/>
                  <a:gd name="T3" fmla="*/ 5 h 82"/>
                  <a:gd name="T4" fmla="*/ 95 w 175"/>
                  <a:gd name="T5" fmla="*/ 4 h 82"/>
                  <a:gd name="T6" fmla="*/ 99 w 175"/>
                  <a:gd name="T7" fmla="*/ 10 h 82"/>
                  <a:gd name="T8" fmla="*/ 95 w 175"/>
                  <a:gd name="T9" fmla="*/ 15 h 82"/>
                  <a:gd name="T10" fmla="*/ 99 w 175"/>
                  <a:gd name="T11" fmla="*/ 16 h 82"/>
                  <a:gd name="T12" fmla="*/ 102 w 175"/>
                  <a:gd name="T13" fmla="*/ 12 h 82"/>
                  <a:gd name="T14" fmla="*/ 112 w 175"/>
                  <a:gd name="T15" fmla="*/ 13 h 82"/>
                  <a:gd name="T16" fmla="*/ 121 w 175"/>
                  <a:gd name="T17" fmla="*/ 7 h 82"/>
                  <a:gd name="T18" fmla="*/ 124 w 175"/>
                  <a:gd name="T19" fmla="*/ 20 h 82"/>
                  <a:gd name="T20" fmla="*/ 131 w 175"/>
                  <a:gd name="T21" fmla="*/ 15 h 82"/>
                  <a:gd name="T22" fmla="*/ 131 w 175"/>
                  <a:gd name="T23" fmla="*/ 16 h 82"/>
                  <a:gd name="T24" fmla="*/ 131 w 175"/>
                  <a:gd name="T25" fmla="*/ 24 h 82"/>
                  <a:gd name="T26" fmla="*/ 155 w 175"/>
                  <a:gd name="T27" fmla="*/ 26 h 82"/>
                  <a:gd name="T28" fmla="*/ 162 w 175"/>
                  <a:gd name="T29" fmla="*/ 31 h 82"/>
                  <a:gd name="T30" fmla="*/ 165 w 175"/>
                  <a:gd name="T31" fmla="*/ 28 h 82"/>
                  <a:gd name="T32" fmla="*/ 165 w 175"/>
                  <a:gd name="T33" fmla="*/ 39 h 82"/>
                  <a:gd name="T34" fmla="*/ 168 w 175"/>
                  <a:gd name="T35" fmla="*/ 36 h 82"/>
                  <a:gd name="T36" fmla="*/ 167 w 175"/>
                  <a:gd name="T37" fmla="*/ 29 h 82"/>
                  <a:gd name="T38" fmla="*/ 173 w 175"/>
                  <a:gd name="T39" fmla="*/ 32 h 82"/>
                  <a:gd name="T40" fmla="*/ 175 w 175"/>
                  <a:gd name="T41" fmla="*/ 42 h 82"/>
                  <a:gd name="T42" fmla="*/ 171 w 175"/>
                  <a:gd name="T43" fmla="*/ 53 h 82"/>
                  <a:gd name="T44" fmla="*/ 157 w 175"/>
                  <a:gd name="T45" fmla="*/ 56 h 82"/>
                  <a:gd name="T46" fmla="*/ 137 w 175"/>
                  <a:gd name="T47" fmla="*/ 52 h 82"/>
                  <a:gd name="T48" fmla="*/ 154 w 175"/>
                  <a:gd name="T49" fmla="*/ 55 h 82"/>
                  <a:gd name="T50" fmla="*/ 154 w 175"/>
                  <a:gd name="T51" fmla="*/ 53 h 82"/>
                  <a:gd name="T52" fmla="*/ 158 w 175"/>
                  <a:gd name="T53" fmla="*/ 56 h 82"/>
                  <a:gd name="T54" fmla="*/ 165 w 175"/>
                  <a:gd name="T55" fmla="*/ 53 h 82"/>
                  <a:gd name="T56" fmla="*/ 160 w 175"/>
                  <a:gd name="T57" fmla="*/ 53 h 82"/>
                  <a:gd name="T58" fmla="*/ 167 w 175"/>
                  <a:gd name="T59" fmla="*/ 52 h 82"/>
                  <a:gd name="T60" fmla="*/ 163 w 175"/>
                  <a:gd name="T61" fmla="*/ 48 h 82"/>
                  <a:gd name="T62" fmla="*/ 152 w 175"/>
                  <a:gd name="T63" fmla="*/ 45 h 82"/>
                  <a:gd name="T64" fmla="*/ 152 w 175"/>
                  <a:gd name="T65" fmla="*/ 52 h 82"/>
                  <a:gd name="T66" fmla="*/ 149 w 175"/>
                  <a:gd name="T67" fmla="*/ 44 h 82"/>
                  <a:gd name="T68" fmla="*/ 124 w 175"/>
                  <a:gd name="T69" fmla="*/ 40 h 82"/>
                  <a:gd name="T70" fmla="*/ 110 w 175"/>
                  <a:gd name="T71" fmla="*/ 48 h 82"/>
                  <a:gd name="T72" fmla="*/ 102 w 175"/>
                  <a:gd name="T73" fmla="*/ 45 h 82"/>
                  <a:gd name="T74" fmla="*/ 102 w 175"/>
                  <a:gd name="T75" fmla="*/ 48 h 82"/>
                  <a:gd name="T76" fmla="*/ 92 w 175"/>
                  <a:gd name="T77" fmla="*/ 48 h 82"/>
                  <a:gd name="T78" fmla="*/ 40 w 175"/>
                  <a:gd name="T79" fmla="*/ 82 h 82"/>
                  <a:gd name="T80" fmla="*/ 37 w 175"/>
                  <a:gd name="T81" fmla="*/ 76 h 82"/>
                  <a:gd name="T82" fmla="*/ 29 w 175"/>
                  <a:gd name="T83" fmla="*/ 76 h 82"/>
                  <a:gd name="T84" fmla="*/ 34 w 175"/>
                  <a:gd name="T85" fmla="*/ 71 h 82"/>
                  <a:gd name="T86" fmla="*/ 31 w 175"/>
                  <a:gd name="T87" fmla="*/ 68 h 82"/>
                  <a:gd name="T88" fmla="*/ 37 w 175"/>
                  <a:gd name="T89" fmla="*/ 66 h 82"/>
                  <a:gd name="T90" fmla="*/ 35 w 175"/>
                  <a:gd name="T91" fmla="*/ 63 h 82"/>
                  <a:gd name="T92" fmla="*/ 37 w 175"/>
                  <a:gd name="T93" fmla="*/ 66 h 82"/>
                  <a:gd name="T94" fmla="*/ 29 w 175"/>
                  <a:gd name="T95" fmla="*/ 69 h 82"/>
                  <a:gd name="T96" fmla="*/ 31 w 175"/>
                  <a:gd name="T97" fmla="*/ 71 h 82"/>
                  <a:gd name="T98" fmla="*/ 26 w 175"/>
                  <a:gd name="T99" fmla="*/ 66 h 82"/>
                  <a:gd name="T100" fmla="*/ 24 w 175"/>
                  <a:gd name="T101" fmla="*/ 69 h 82"/>
                  <a:gd name="T102" fmla="*/ 16 w 175"/>
                  <a:gd name="T103" fmla="*/ 63 h 82"/>
                  <a:gd name="T104" fmla="*/ 8 w 175"/>
                  <a:gd name="T105" fmla="*/ 63 h 82"/>
                  <a:gd name="T106" fmla="*/ 13 w 175"/>
                  <a:gd name="T107" fmla="*/ 52 h 82"/>
                  <a:gd name="T108" fmla="*/ 10 w 175"/>
                  <a:gd name="T109" fmla="*/ 37 h 82"/>
                  <a:gd name="T110" fmla="*/ 16 w 175"/>
                  <a:gd name="T111" fmla="*/ 28 h 82"/>
                  <a:gd name="T112" fmla="*/ 13 w 175"/>
                  <a:gd name="T113" fmla="*/ 16 h 82"/>
                  <a:gd name="T114" fmla="*/ 0 w 175"/>
                  <a:gd name="T115" fmla="*/ 0 h 82"/>
                  <a:gd name="T116" fmla="*/ 81 w 175"/>
                  <a:gd name="T117" fmla="*/ 2 h 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
                  <a:gd name="T178" fmla="*/ 0 h 82"/>
                  <a:gd name="T179" fmla="*/ 175 w 175"/>
                  <a:gd name="T180" fmla="*/ 82 h 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 h="82">
                    <a:moveTo>
                      <a:pt x="81" y="2"/>
                    </a:moveTo>
                    <a:lnTo>
                      <a:pt x="82" y="5"/>
                    </a:lnTo>
                    <a:lnTo>
                      <a:pt x="95" y="4"/>
                    </a:lnTo>
                    <a:lnTo>
                      <a:pt x="99" y="10"/>
                    </a:lnTo>
                    <a:lnTo>
                      <a:pt x="95" y="15"/>
                    </a:lnTo>
                    <a:lnTo>
                      <a:pt x="99" y="16"/>
                    </a:lnTo>
                    <a:lnTo>
                      <a:pt x="102" y="12"/>
                    </a:lnTo>
                    <a:lnTo>
                      <a:pt x="112" y="13"/>
                    </a:lnTo>
                    <a:lnTo>
                      <a:pt x="121" y="7"/>
                    </a:lnTo>
                    <a:lnTo>
                      <a:pt x="124" y="20"/>
                    </a:lnTo>
                    <a:lnTo>
                      <a:pt x="131" y="15"/>
                    </a:lnTo>
                    <a:lnTo>
                      <a:pt x="131" y="16"/>
                    </a:lnTo>
                    <a:lnTo>
                      <a:pt x="131" y="24"/>
                    </a:lnTo>
                    <a:lnTo>
                      <a:pt x="155" y="26"/>
                    </a:lnTo>
                    <a:lnTo>
                      <a:pt x="162" y="31"/>
                    </a:lnTo>
                    <a:lnTo>
                      <a:pt x="165" y="28"/>
                    </a:lnTo>
                    <a:lnTo>
                      <a:pt x="165" y="39"/>
                    </a:lnTo>
                    <a:lnTo>
                      <a:pt x="168" y="36"/>
                    </a:lnTo>
                    <a:lnTo>
                      <a:pt x="167" y="29"/>
                    </a:lnTo>
                    <a:lnTo>
                      <a:pt x="173" y="32"/>
                    </a:lnTo>
                    <a:lnTo>
                      <a:pt x="175" y="42"/>
                    </a:lnTo>
                    <a:lnTo>
                      <a:pt x="171" y="53"/>
                    </a:lnTo>
                    <a:lnTo>
                      <a:pt x="157" y="56"/>
                    </a:lnTo>
                    <a:lnTo>
                      <a:pt x="137" y="52"/>
                    </a:lnTo>
                    <a:lnTo>
                      <a:pt x="154" y="55"/>
                    </a:lnTo>
                    <a:lnTo>
                      <a:pt x="154" y="53"/>
                    </a:lnTo>
                    <a:lnTo>
                      <a:pt x="158" y="56"/>
                    </a:lnTo>
                    <a:lnTo>
                      <a:pt x="165" y="53"/>
                    </a:lnTo>
                    <a:lnTo>
                      <a:pt x="160" y="53"/>
                    </a:lnTo>
                    <a:lnTo>
                      <a:pt x="167" y="52"/>
                    </a:lnTo>
                    <a:lnTo>
                      <a:pt x="163" y="48"/>
                    </a:lnTo>
                    <a:lnTo>
                      <a:pt x="152" y="45"/>
                    </a:lnTo>
                    <a:lnTo>
                      <a:pt x="152" y="52"/>
                    </a:lnTo>
                    <a:lnTo>
                      <a:pt x="149" y="44"/>
                    </a:lnTo>
                    <a:lnTo>
                      <a:pt x="124" y="40"/>
                    </a:lnTo>
                    <a:lnTo>
                      <a:pt x="110" y="48"/>
                    </a:lnTo>
                    <a:lnTo>
                      <a:pt x="102" y="45"/>
                    </a:lnTo>
                    <a:lnTo>
                      <a:pt x="102" y="48"/>
                    </a:lnTo>
                    <a:lnTo>
                      <a:pt x="92" y="48"/>
                    </a:lnTo>
                    <a:lnTo>
                      <a:pt x="40" y="82"/>
                    </a:lnTo>
                    <a:lnTo>
                      <a:pt x="37" y="76"/>
                    </a:lnTo>
                    <a:lnTo>
                      <a:pt x="29" y="76"/>
                    </a:lnTo>
                    <a:lnTo>
                      <a:pt x="34" y="71"/>
                    </a:lnTo>
                    <a:lnTo>
                      <a:pt x="31" y="68"/>
                    </a:lnTo>
                    <a:lnTo>
                      <a:pt x="37" y="66"/>
                    </a:lnTo>
                    <a:lnTo>
                      <a:pt x="35" y="63"/>
                    </a:lnTo>
                    <a:lnTo>
                      <a:pt x="37" y="66"/>
                    </a:lnTo>
                    <a:lnTo>
                      <a:pt x="29" y="69"/>
                    </a:lnTo>
                    <a:lnTo>
                      <a:pt x="31" y="71"/>
                    </a:lnTo>
                    <a:lnTo>
                      <a:pt x="26" y="66"/>
                    </a:lnTo>
                    <a:lnTo>
                      <a:pt x="24" y="69"/>
                    </a:lnTo>
                    <a:lnTo>
                      <a:pt x="16" y="63"/>
                    </a:lnTo>
                    <a:lnTo>
                      <a:pt x="8" y="63"/>
                    </a:lnTo>
                    <a:lnTo>
                      <a:pt x="13" y="52"/>
                    </a:lnTo>
                    <a:lnTo>
                      <a:pt x="10" y="37"/>
                    </a:lnTo>
                    <a:lnTo>
                      <a:pt x="16" y="28"/>
                    </a:lnTo>
                    <a:lnTo>
                      <a:pt x="13" y="16"/>
                    </a:lnTo>
                    <a:lnTo>
                      <a:pt x="0" y="0"/>
                    </a:lnTo>
                    <a:lnTo>
                      <a:pt x="81" y="2"/>
                    </a:lnTo>
                  </a:path>
                </a:pathLst>
              </a:custGeom>
              <a:noFill/>
              <a:ln w="9525">
                <a:noFill/>
                <a:round/>
                <a:headEnd/>
                <a:tailEnd/>
              </a:ln>
            </p:spPr>
            <p:txBody>
              <a:bodyPr/>
              <a:lstStyle/>
              <a:p>
                <a:pPr algn="ctr" eaLnBrk="0" hangingPunct="0"/>
                <a:endParaRPr lang="en-US" dirty="0"/>
              </a:p>
            </p:txBody>
          </p:sp>
          <p:sp>
            <p:nvSpPr>
              <p:cNvPr id="4652" name="Freeform 239"/>
              <p:cNvSpPr>
                <a:spLocks/>
              </p:cNvSpPr>
              <p:nvPr/>
            </p:nvSpPr>
            <p:spPr bwMode="auto">
              <a:xfrm>
                <a:off x="3675" y="1304"/>
                <a:ext cx="8" cy="3"/>
              </a:xfrm>
              <a:custGeom>
                <a:avLst/>
                <a:gdLst>
                  <a:gd name="T0" fmla="*/ 1 w 8"/>
                  <a:gd name="T1" fmla="*/ 0 h 3"/>
                  <a:gd name="T2" fmla="*/ 8 w 8"/>
                  <a:gd name="T3" fmla="*/ 3 h 3"/>
                  <a:gd name="T4" fmla="*/ 1 w 8"/>
                  <a:gd name="T5" fmla="*/ 2 h 3"/>
                  <a:gd name="T6" fmla="*/ 0 w 8"/>
                  <a:gd name="T7" fmla="*/ 0 h 3"/>
                  <a:gd name="T8" fmla="*/ 1 w 8"/>
                  <a:gd name="T9" fmla="*/ 0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1" y="0"/>
                    </a:moveTo>
                    <a:lnTo>
                      <a:pt x="8" y="3"/>
                    </a:lnTo>
                    <a:lnTo>
                      <a:pt x="1" y="2"/>
                    </a:lnTo>
                    <a:lnTo>
                      <a:pt x="0" y="0"/>
                    </a:lnTo>
                    <a:lnTo>
                      <a:pt x="1" y="0"/>
                    </a:lnTo>
                    <a:close/>
                  </a:path>
                </a:pathLst>
              </a:custGeom>
              <a:solidFill>
                <a:srgbClr val="FEE0C2"/>
              </a:solidFill>
              <a:ln w="9525">
                <a:noFill/>
                <a:round/>
                <a:headEnd/>
                <a:tailEnd/>
              </a:ln>
            </p:spPr>
            <p:txBody>
              <a:bodyPr/>
              <a:lstStyle/>
              <a:p>
                <a:pPr algn="ctr" eaLnBrk="0" hangingPunct="0"/>
                <a:endParaRPr lang="en-US" dirty="0"/>
              </a:p>
            </p:txBody>
          </p:sp>
          <p:sp>
            <p:nvSpPr>
              <p:cNvPr id="4653" name="Freeform 240"/>
              <p:cNvSpPr>
                <a:spLocks/>
              </p:cNvSpPr>
              <p:nvPr/>
            </p:nvSpPr>
            <p:spPr bwMode="auto">
              <a:xfrm>
                <a:off x="3675" y="1304"/>
                <a:ext cx="8" cy="3"/>
              </a:xfrm>
              <a:custGeom>
                <a:avLst/>
                <a:gdLst>
                  <a:gd name="T0" fmla="*/ 1 w 8"/>
                  <a:gd name="T1" fmla="*/ 0 h 3"/>
                  <a:gd name="T2" fmla="*/ 8 w 8"/>
                  <a:gd name="T3" fmla="*/ 3 h 3"/>
                  <a:gd name="T4" fmla="*/ 1 w 8"/>
                  <a:gd name="T5" fmla="*/ 2 h 3"/>
                  <a:gd name="T6" fmla="*/ 0 w 8"/>
                  <a:gd name="T7" fmla="*/ 0 h 3"/>
                  <a:gd name="T8" fmla="*/ 1 w 8"/>
                  <a:gd name="T9" fmla="*/ 0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1" y="0"/>
                    </a:moveTo>
                    <a:lnTo>
                      <a:pt x="8" y="3"/>
                    </a:lnTo>
                    <a:lnTo>
                      <a:pt x="1" y="2"/>
                    </a:lnTo>
                    <a:lnTo>
                      <a:pt x="0" y="0"/>
                    </a:lnTo>
                    <a:lnTo>
                      <a:pt x="1" y="0"/>
                    </a:lnTo>
                  </a:path>
                </a:pathLst>
              </a:custGeom>
              <a:noFill/>
              <a:ln w="9525">
                <a:noFill/>
                <a:round/>
                <a:headEnd/>
                <a:tailEnd/>
              </a:ln>
            </p:spPr>
            <p:txBody>
              <a:bodyPr/>
              <a:lstStyle/>
              <a:p>
                <a:pPr algn="ctr" eaLnBrk="0" hangingPunct="0"/>
                <a:endParaRPr lang="en-US" dirty="0"/>
              </a:p>
            </p:txBody>
          </p:sp>
          <p:sp>
            <p:nvSpPr>
              <p:cNvPr id="4654" name="Freeform 241"/>
              <p:cNvSpPr>
                <a:spLocks/>
              </p:cNvSpPr>
              <p:nvPr/>
            </p:nvSpPr>
            <p:spPr bwMode="auto">
              <a:xfrm>
                <a:off x="3715" y="1304"/>
                <a:ext cx="12" cy="16"/>
              </a:xfrm>
              <a:custGeom>
                <a:avLst/>
                <a:gdLst>
                  <a:gd name="T0" fmla="*/ 3 w 12"/>
                  <a:gd name="T1" fmla="*/ 16 h 16"/>
                  <a:gd name="T2" fmla="*/ 0 w 12"/>
                  <a:gd name="T3" fmla="*/ 0 h 16"/>
                  <a:gd name="T4" fmla="*/ 12 w 12"/>
                  <a:gd name="T5" fmla="*/ 8 h 16"/>
                  <a:gd name="T6" fmla="*/ 3 w 12"/>
                  <a:gd name="T7" fmla="*/ 16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3" y="16"/>
                    </a:moveTo>
                    <a:lnTo>
                      <a:pt x="0" y="0"/>
                    </a:lnTo>
                    <a:lnTo>
                      <a:pt x="12" y="8"/>
                    </a:lnTo>
                    <a:lnTo>
                      <a:pt x="3" y="16"/>
                    </a:lnTo>
                    <a:close/>
                  </a:path>
                </a:pathLst>
              </a:custGeom>
              <a:solidFill>
                <a:srgbClr val="FEE0C2"/>
              </a:solidFill>
              <a:ln w="9525">
                <a:noFill/>
                <a:round/>
                <a:headEnd/>
                <a:tailEnd/>
              </a:ln>
            </p:spPr>
            <p:txBody>
              <a:bodyPr/>
              <a:lstStyle/>
              <a:p>
                <a:pPr algn="ctr" eaLnBrk="0" hangingPunct="0"/>
                <a:endParaRPr lang="en-US" dirty="0"/>
              </a:p>
            </p:txBody>
          </p:sp>
          <p:sp>
            <p:nvSpPr>
              <p:cNvPr id="4655" name="Freeform 242"/>
              <p:cNvSpPr>
                <a:spLocks/>
              </p:cNvSpPr>
              <p:nvPr/>
            </p:nvSpPr>
            <p:spPr bwMode="auto">
              <a:xfrm>
                <a:off x="3715" y="1304"/>
                <a:ext cx="12" cy="16"/>
              </a:xfrm>
              <a:custGeom>
                <a:avLst/>
                <a:gdLst>
                  <a:gd name="T0" fmla="*/ 3 w 12"/>
                  <a:gd name="T1" fmla="*/ 16 h 16"/>
                  <a:gd name="T2" fmla="*/ 0 w 12"/>
                  <a:gd name="T3" fmla="*/ 0 h 16"/>
                  <a:gd name="T4" fmla="*/ 12 w 12"/>
                  <a:gd name="T5" fmla="*/ 8 h 16"/>
                  <a:gd name="T6" fmla="*/ 3 w 12"/>
                  <a:gd name="T7" fmla="*/ 16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3" y="16"/>
                    </a:moveTo>
                    <a:lnTo>
                      <a:pt x="0" y="0"/>
                    </a:lnTo>
                    <a:lnTo>
                      <a:pt x="12" y="8"/>
                    </a:lnTo>
                    <a:lnTo>
                      <a:pt x="3" y="16"/>
                    </a:lnTo>
                  </a:path>
                </a:pathLst>
              </a:custGeom>
              <a:noFill/>
              <a:ln w="9525">
                <a:noFill/>
                <a:round/>
                <a:headEnd/>
                <a:tailEnd/>
              </a:ln>
            </p:spPr>
            <p:txBody>
              <a:bodyPr/>
              <a:lstStyle/>
              <a:p>
                <a:pPr algn="ctr" eaLnBrk="0" hangingPunct="0"/>
                <a:endParaRPr lang="en-US" dirty="0"/>
              </a:p>
            </p:txBody>
          </p:sp>
          <p:sp>
            <p:nvSpPr>
              <p:cNvPr id="4656" name="Freeform 243"/>
              <p:cNvSpPr>
                <a:spLocks/>
              </p:cNvSpPr>
              <p:nvPr/>
            </p:nvSpPr>
            <p:spPr bwMode="auto">
              <a:xfrm>
                <a:off x="3723" y="1314"/>
                <a:ext cx="5" cy="4"/>
              </a:xfrm>
              <a:custGeom>
                <a:avLst/>
                <a:gdLst>
                  <a:gd name="T0" fmla="*/ 0 w 5"/>
                  <a:gd name="T1" fmla="*/ 3 h 4"/>
                  <a:gd name="T2" fmla="*/ 5 w 5"/>
                  <a:gd name="T3" fmla="*/ 0 h 4"/>
                  <a:gd name="T4" fmla="*/ 4 w 5"/>
                  <a:gd name="T5" fmla="*/ 4 h 4"/>
                  <a:gd name="T6" fmla="*/ 0 w 5"/>
                  <a:gd name="T7" fmla="*/ 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3"/>
                    </a:moveTo>
                    <a:lnTo>
                      <a:pt x="5" y="0"/>
                    </a:lnTo>
                    <a:lnTo>
                      <a:pt x="4" y="4"/>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657" name="Freeform 244"/>
              <p:cNvSpPr>
                <a:spLocks/>
              </p:cNvSpPr>
              <p:nvPr/>
            </p:nvSpPr>
            <p:spPr bwMode="auto">
              <a:xfrm>
                <a:off x="3723" y="1314"/>
                <a:ext cx="5" cy="4"/>
              </a:xfrm>
              <a:custGeom>
                <a:avLst/>
                <a:gdLst>
                  <a:gd name="T0" fmla="*/ 0 w 5"/>
                  <a:gd name="T1" fmla="*/ 3 h 4"/>
                  <a:gd name="T2" fmla="*/ 5 w 5"/>
                  <a:gd name="T3" fmla="*/ 0 h 4"/>
                  <a:gd name="T4" fmla="*/ 4 w 5"/>
                  <a:gd name="T5" fmla="*/ 4 h 4"/>
                  <a:gd name="T6" fmla="*/ 0 w 5"/>
                  <a:gd name="T7" fmla="*/ 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3"/>
                    </a:moveTo>
                    <a:lnTo>
                      <a:pt x="5" y="0"/>
                    </a:lnTo>
                    <a:lnTo>
                      <a:pt x="4" y="4"/>
                    </a:lnTo>
                    <a:lnTo>
                      <a:pt x="0" y="3"/>
                    </a:lnTo>
                  </a:path>
                </a:pathLst>
              </a:custGeom>
              <a:noFill/>
              <a:ln w="9525">
                <a:noFill/>
                <a:round/>
                <a:headEnd/>
                <a:tailEnd/>
              </a:ln>
            </p:spPr>
            <p:txBody>
              <a:bodyPr/>
              <a:lstStyle/>
              <a:p>
                <a:pPr algn="ctr" eaLnBrk="0" hangingPunct="0"/>
                <a:endParaRPr lang="en-US" dirty="0"/>
              </a:p>
            </p:txBody>
          </p:sp>
          <p:sp>
            <p:nvSpPr>
              <p:cNvPr id="4658" name="Freeform 245"/>
              <p:cNvSpPr>
                <a:spLocks/>
              </p:cNvSpPr>
              <p:nvPr/>
            </p:nvSpPr>
            <p:spPr bwMode="auto">
              <a:xfrm>
                <a:off x="4461" y="1331"/>
                <a:ext cx="252" cy="242"/>
              </a:xfrm>
              <a:custGeom>
                <a:avLst/>
                <a:gdLst>
                  <a:gd name="T0" fmla="*/ 61 w 252"/>
                  <a:gd name="T1" fmla="*/ 0 h 242"/>
                  <a:gd name="T2" fmla="*/ 79 w 252"/>
                  <a:gd name="T3" fmla="*/ 10 h 242"/>
                  <a:gd name="T4" fmla="*/ 99 w 252"/>
                  <a:gd name="T5" fmla="*/ 10 h 242"/>
                  <a:gd name="T6" fmla="*/ 108 w 252"/>
                  <a:gd name="T7" fmla="*/ 27 h 242"/>
                  <a:gd name="T8" fmla="*/ 134 w 252"/>
                  <a:gd name="T9" fmla="*/ 31 h 242"/>
                  <a:gd name="T10" fmla="*/ 139 w 252"/>
                  <a:gd name="T11" fmla="*/ 35 h 242"/>
                  <a:gd name="T12" fmla="*/ 147 w 252"/>
                  <a:gd name="T13" fmla="*/ 42 h 242"/>
                  <a:gd name="T14" fmla="*/ 173 w 252"/>
                  <a:gd name="T15" fmla="*/ 42 h 242"/>
                  <a:gd name="T16" fmla="*/ 194 w 252"/>
                  <a:gd name="T17" fmla="*/ 43 h 242"/>
                  <a:gd name="T18" fmla="*/ 218 w 252"/>
                  <a:gd name="T19" fmla="*/ 48 h 242"/>
                  <a:gd name="T20" fmla="*/ 231 w 252"/>
                  <a:gd name="T21" fmla="*/ 74 h 242"/>
                  <a:gd name="T22" fmla="*/ 228 w 252"/>
                  <a:gd name="T23" fmla="*/ 80 h 242"/>
                  <a:gd name="T24" fmla="*/ 233 w 252"/>
                  <a:gd name="T25" fmla="*/ 103 h 242"/>
                  <a:gd name="T26" fmla="*/ 238 w 252"/>
                  <a:gd name="T27" fmla="*/ 99 h 242"/>
                  <a:gd name="T28" fmla="*/ 243 w 252"/>
                  <a:gd name="T29" fmla="*/ 104 h 242"/>
                  <a:gd name="T30" fmla="*/ 246 w 252"/>
                  <a:gd name="T31" fmla="*/ 104 h 242"/>
                  <a:gd name="T32" fmla="*/ 252 w 252"/>
                  <a:gd name="T33" fmla="*/ 112 h 242"/>
                  <a:gd name="T34" fmla="*/ 251 w 252"/>
                  <a:gd name="T35" fmla="*/ 128 h 242"/>
                  <a:gd name="T36" fmla="*/ 251 w 252"/>
                  <a:gd name="T37" fmla="*/ 138 h 242"/>
                  <a:gd name="T38" fmla="*/ 251 w 252"/>
                  <a:gd name="T39" fmla="*/ 139 h 242"/>
                  <a:gd name="T40" fmla="*/ 252 w 252"/>
                  <a:gd name="T41" fmla="*/ 152 h 242"/>
                  <a:gd name="T42" fmla="*/ 252 w 252"/>
                  <a:gd name="T43" fmla="*/ 157 h 242"/>
                  <a:gd name="T44" fmla="*/ 246 w 252"/>
                  <a:gd name="T45" fmla="*/ 171 h 242"/>
                  <a:gd name="T46" fmla="*/ 252 w 252"/>
                  <a:gd name="T47" fmla="*/ 173 h 242"/>
                  <a:gd name="T48" fmla="*/ 252 w 252"/>
                  <a:gd name="T49" fmla="*/ 235 h 242"/>
                  <a:gd name="T50" fmla="*/ 248 w 252"/>
                  <a:gd name="T51" fmla="*/ 237 h 242"/>
                  <a:gd name="T52" fmla="*/ 239 w 252"/>
                  <a:gd name="T53" fmla="*/ 242 h 242"/>
                  <a:gd name="T54" fmla="*/ 231 w 252"/>
                  <a:gd name="T55" fmla="*/ 237 h 242"/>
                  <a:gd name="T56" fmla="*/ 228 w 252"/>
                  <a:gd name="T57" fmla="*/ 232 h 242"/>
                  <a:gd name="T58" fmla="*/ 218 w 252"/>
                  <a:gd name="T59" fmla="*/ 227 h 242"/>
                  <a:gd name="T60" fmla="*/ 214 w 252"/>
                  <a:gd name="T61" fmla="*/ 231 h 242"/>
                  <a:gd name="T62" fmla="*/ 212 w 252"/>
                  <a:gd name="T63" fmla="*/ 234 h 242"/>
                  <a:gd name="T64" fmla="*/ 207 w 252"/>
                  <a:gd name="T65" fmla="*/ 223 h 242"/>
                  <a:gd name="T66" fmla="*/ 212 w 252"/>
                  <a:gd name="T67" fmla="*/ 216 h 242"/>
                  <a:gd name="T68" fmla="*/ 218 w 252"/>
                  <a:gd name="T69" fmla="*/ 226 h 242"/>
                  <a:gd name="T70" fmla="*/ 225 w 252"/>
                  <a:gd name="T71" fmla="*/ 221 h 242"/>
                  <a:gd name="T72" fmla="*/ 215 w 252"/>
                  <a:gd name="T73" fmla="*/ 211 h 242"/>
                  <a:gd name="T74" fmla="*/ 218 w 252"/>
                  <a:gd name="T75" fmla="*/ 205 h 242"/>
                  <a:gd name="T76" fmla="*/ 233 w 252"/>
                  <a:gd name="T77" fmla="*/ 202 h 242"/>
                  <a:gd name="T78" fmla="*/ 218 w 252"/>
                  <a:gd name="T79" fmla="*/ 183 h 242"/>
                  <a:gd name="T80" fmla="*/ 207 w 252"/>
                  <a:gd name="T81" fmla="*/ 200 h 242"/>
                  <a:gd name="T82" fmla="*/ 199 w 252"/>
                  <a:gd name="T83" fmla="*/ 207 h 242"/>
                  <a:gd name="T84" fmla="*/ 189 w 252"/>
                  <a:gd name="T85" fmla="*/ 202 h 242"/>
                  <a:gd name="T86" fmla="*/ 186 w 252"/>
                  <a:gd name="T87" fmla="*/ 194 h 242"/>
                  <a:gd name="T88" fmla="*/ 183 w 252"/>
                  <a:gd name="T89" fmla="*/ 197 h 242"/>
                  <a:gd name="T90" fmla="*/ 188 w 252"/>
                  <a:gd name="T91" fmla="*/ 216 h 242"/>
                  <a:gd name="T92" fmla="*/ 131 w 252"/>
                  <a:gd name="T93" fmla="*/ 203 h 242"/>
                  <a:gd name="T94" fmla="*/ 128 w 252"/>
                  <a:gd name="T95" fmla="*/ 216 h 242"/>
                  <a:gd name="T96" fmla="*/ 45 w 252"/>
                  <a:gd name="T97" fmla="*/ 219 h 242"/>
                  <a:gd name="T98" fmla="*/ 24 w 252"/>
                  <a:gd name="T99" fmla="*/ 192 h 242"/>
                  <a:gd name="T100" fmla="*/ 19 w 252"/>
                  <a:gd name="T101" fmla="*/ 186 h 242"/>
                  <a:gd name="T102" fmla="*/ 13 w 252"/>
                  <a:gd name="T103" fmla="*/ 186 h 242"/>
                  <a:gd name="T104" fmla="*/ 21 w 252"/>
                  <a:gd name="T105" fmla="*/ 192 h 242"/>
                  <a:gd name="T106" fmla="*/ 3 w 252"/>
                  <a:gd name="T107" fmla="*/ 179 h 242"/>
                  <a:gd name="T108" fmla="*/ 8 w 252"/>
                  <a:gd name="T109" fmla="*/ 56 h 242"/>
                  <a:gd name="T110" fmla="*/ 18 w 252"/>
                  <a:gd name="T111" fmla="*/ 47 h 242"/>
                  <a:gd name="T112" fmla="*/ 21 w 252"/>
                  <a:gd name="T113" fmla="*/ 43 h 242"/>
                  <a:gd name="T114" fmla="*/ 29 w 252"/>
                  <a:gd name="T115" fmla="*/ 27 h 242"/>
                  <a:gd name="T116" fmla="*/ 34 w 252"/>
                  <a:gd name="T117" fmla="*/ 13 h 242"/>
                  <a:gd name="T118" fmla="*/ 49 w 252"/>
                  <a:gd name="T119" fmla="*/ 10 h 2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2"/>
                  <a:gd name="T181" fmla="*/ 0 h 242"/>
                  <a:gd name="T182" fmla="*/ 252 w 252"/>
                  <a:gd name="T183" fmla="*/ 242 h 2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2" h="242">
                    <a:moveTo>
                      <a:pt x="53" y="2"/>
                    </a:moveTo>
                    <a:lnTo>
                      <a:pt x="61" y="0"/>
                    </a:lnTo>
                    <a:lnTo>
                      <a:pt x="73" y="3"/>
                    </a:lnTo>
                    <a:lnTo>
                      <a:pt x="79" y="10"/>
                    </a:lnTo>
                    <a:lnTo>
                      <a:pt x="87" y="5"/>
                    </a:lnTo>
                    <a:lnTo>
                      <a:pt x="99" y="10"/>
                    </a:lnTo>
                    <a:lnTo>
                      <a:pt x="105" y="13"/>
                    </a:lnTo>
                    <a:lnTo>
                      <a:pt x="108" y="27"/>
                    </a:lnTo>
                    <a:lnTo>
                      <a:pt x="128" y="31"/>
                    </a:lnTo>
                    <a:lnTo>
                      <a:pt x="134" y="31"/>
                    </a:lnTo>
                    <a:lnTo>
                      <a:pt x="134" y="35"/>
                    </a:lnTo>
                    <a:lnTo>
                      <a:pt x="139" y="35"/>
                    </a:lnTo>
                    <a:lnTo>
                      <a:pt x="142" y="35"/>
                    </a:lnTo>
                    <a:lnTo>
                      <a:pt x="147" y="42"/>
                    </a:lnTo>
                    <a:lnTo>
                      <a:pt x="160" y="47"/>
                    </a:lnTo>
                    <a:lnTo>
                      <a:pt x="173" y="42"/>
                    </a:lnTo>
                    <a:lnTo>
                      <a:pt x="176" y="45"/>
                    </a:lnTo>
                    <a:lnTo>
                      <a:pt x="194" y="43"/>
                    </a:lnTo>
                    <a:lnTo>
                      <a:pt x="202" y="48"/>
                    </a:lnTo>
                    <a:lnTo>
                      <a:pt x="218" y="48"/>
                    </a:lnTo>
                    <a:lnTo>
                      <a:pt x="225" y="71"/>
                    </a:lnTo>
                    <a:lnTo>
                      <a:pt x="231" y="74"/>
                    </a:lnTo>
                    <a:lnTo>
                      <a:pt x="233" y="79"/>
                    </a:lnTo>
                    <a:lnTo>
                      <a:pt x="228" y="80"/>
                    </a:lnTo>
                    <a:lnTo>
                      <a:pt x="236" y="85"/>
                    </a:lnTo>
                    <a:lnTo>
                      <a:pt x="233" y="103"/>
                    </a:lnTo>
                    <a:lnTo>
                      <a:pt x="236" y="103"/>
                    </a:lnTo>
                    <a:lnTo>
                      <a:pt x="238" y="99"/>
                    </a:lnTo>
                    <a:lnTo>
                      <a:pt x="238" y="104"/>
                    </a:lnTo>
                    <a:lnTo>
                      <a:pt x="243" y="104"/>
                    </a:lnTo>
                    <a:lnTo>
                      <a:pt x="244" y="111"/>
                    </a:lnTo>
                    <a:lnTo>
                      <a:pt x="246" y="104"/>
                    </a:lnTo>
                    <a:lnTo>
                      <a:pt x="252" y="107"/>
                    </a:lnTo>
                    <a:lnTo>
                      <a:pt x="252" y="112"/>
                    </a:lnTo>
                    <a:lnTo>
                      <a:pt x="252" y="117"/>
                    </a:lnTo>
                    <a:lnTo>
                      <a:pt x="251" y="128"/>
                    </a:lnTo>
                    <a:lnTo>
                      <a:pt x="251" y="130"/>
                    </a:lnTo>
                    <a:lnTo>
                      <a:pt x="251" y="138"/>
                    </a:lnTo>
                    <a:lnTo>
                      <a:pt x="251" y="139"/>
                    </a:lnTo>
                    <a:lnTo>
                      <a:pt x="252" y="152"/>
                    </a:lnTo>
                    <a:lnTo>
                      <a:pt x="249" y="152"/>
                    </a:lnTo>
                    <a:lnTo>
                      <a:pt x="252" y="157"/>
                    </a:lnTo>
                    <a:lnTo>
                      <a:pt x="252" y="165"/>
                    </a:lnTo>
                    <a:lnTo>
                      <a:pt x="246" y="171"/>
                    </a:lnTo>
                    <a:lnTo>
                      <a:pt x="251" y="178"/>
                    </a:lnTo>
                    <a:lnTo>
                      <a:pt x="252" y="173"/>
                    </a:lnTo>
                    <a:lnTo>
                      <a:pt x="252" y="219"/>
                    </a:lnTo>
                    <a:lnTo>
                      <a:pt x="252" y="235"/>
                    </a:lnTo>
                    <a:lnTo>
                      <a:pt x="246" y="234"/>
                    </a:lnTo>
                    <a:lnTo>
                      <a:pt x="248" y="237"/>
                    </a:lnTo>
                    <a:lnTo>
                      <a:pt x="243" y="235"/>
                    </a:lnTo>
                    <a:lnTo>
                      <a:pt x="239" y="242"/>
                    </a:lnTo>
                    <a:lnTo>
                      <a:pt x="235" y="235"/>
                    </a:lnTo>
                    <a:lnTo>
                      <a:pt x="231" y="237"/>
                    </a:lnTo>
                    <a:lnTo>
                      <a:pt x="231" y="234"/>
                    </a:lnTo>
                    <a:lnTo>
                      <a:pt x="228" y="232"/>
                    </a:lnTo>
                    <a:lnTo>
                      <a:pt x="231" y="231"/>
                    </a:lnTo>
                    <a:lnTo>
                      <a:pt x="218" y="227"/>
                    </a:lnTo>
                    <a:lnTo>
                      <a:pt x="217" y="234"/>
                    </a:lnTo>
                    <a:lnTo>
                      <a:pt x="214" y="231"/>
                    </a:lnTo>
                    <a:lnTo>
                      <a:pt x="214" y="235"/>
                    </a:lnTo>
                    <a:lnTo>
                      <a:pt x="212" y="234"/>
                    </a:lnTo>
                    <a:lnTo>
                      <a:pt x="212" y="224"/>
                    </a:lnTo>
                    <a:lnTo>
                      <a:pt x="207" y="223"/>
                    </a:lnTo>
                    <a:lnTo>
                      <a:pt x="209" y="210"/>
                    </a:lnTo>
                    <a:lnTo>
                      <a:pt x="212" y="216"/>
                    </a:lnTo>
                    <a:lnTo>
                      <a:pt x="218" y="216"/>
                    </a:lnTo>
                    <a:lnTo>
                      <a:pt x="218" y="226"/>
                    </a:lnTo>
                    <a:lnTo>
                      <a:pt x="228" y="223"/>
                    </a:lnTo>
                    <a:lnTo>
                      <a:pt x="225" y="221"/>
                    </a:lnTo>
                    <a:lnTo>
                      <a:pt x="223" y="211"/>
                    </a:lnTo>
                    <a:lnTo>
                      <a:pt x="215" y="211"/>
                    </a:lnTo>
                    <a:lnTo>
                      <a:pt x="215" y="207"/>
                    </a:lnTo>
                    <a:lnTo>
                      <a:pt x="218" y="205"/>
                    </a:lnTo>
                    <a:lnTo>
                      <a:pt x="231" y="216"/>
                    </a:lnTo>
                    <a:lnTo>
                      <a:pt x="233" y="202"/>
                    </a:lnTo>
                    <a:lnTo>
                      <a:pt x="228" y="184"/>
                    </a:lnTo>
                    <a:lnTo>
                      <a:pt x="218" y="183"/>
                    </a:lnTo>
                    <a:lnTo>
                      <a:pt x="212" y="197"/>
                    </a:lnTo>
                    <a:lnTo>
                      <a:pt x="207" y="200"/>
                    </a:lnTo>
                    <a:lnTo>
                      <a:pt x="207" y="216"/>
                    </a:lnTo>
                    <a:lnTo>
                      <a:pt x="199" y="207"/>
                    </a:lnTo>
                    <a:lnTo>
                      <a:pt x="194" y="208"/>
                    </a:lnTo>
                    <a:lnTo>
                      <a:pt x="189" y="202"/>
                    </a:lnTo>
                    <a:lnTo>
                      <a:pt x="183" y="200"/>
                    </a:lnTo>
                    <a:lnTo>
                      <a:pt x="186" y="194"/>
                    </a:lnTo>
                    <a:lnTo>
                      <a:pt x="173" y="192"/>
                    </a:lnTo>
                    <a:lnTo>
                      <a:pt x="183" y="197"/>
                    </a:lnTo>
                    <a:lnTo>
                      <a:pt x="181" y="203"/>
                    </a:lnTo>
                    <a:lnTo>
                      <a:pt x="188" y="216"/>
                    </a:lnTo>
                    <a:lnTo>
                      <a:pt x="136" y="216"/>
                    </a:lnTo>
                    <a:lnTo>
                      <a:pt x="131" y="203"/>
                    </a:lnTo>
                    <a:lnTo>
                      <a:pt x="121" y="208"/>
                    </a:lnTo>
                    <a:lnTo>
                      <a:pt x="128" y="216"/>
                    </a:lnTo>
                    <a:lnTo>
                      <a:pt x="108" y="216"/>
                    </a:lnTo>
                    <a:lnTo>
                      <a:pt x="45" y="219"/>
                    </a:lnTo>
                    <a:lnTo>
                      <a:pt x="44" y="192"/>
                    </a:lnTo>
                    <a:lnTo>
                      <a:pt x="24" y="192"/>
                    </a:lnTo>
                    <a:lnTo>
                      <a:pt x="28" y="183"/>
                    </a:lnTo>
                    <a:lnTo>
                      <a:pt x="19" y="186"/>
                    </a:lnTo>
                    <a:lnTo>
                      <a:pt x="15" y="181"/>
                    </a:lnTo>
                    <a:lnTo>
                      <a:pt x="13" y="186"/>
                    </a:lnTo>
                    <a:lnTo>
                      <a:pt x="21" y="187"/>
                    </a:lnTo>
                    <a:lnTo>
                      <a:pt x="21" y="192"/>
                    </a:lnTo>
                    <a:lnTo>
                      <a:pt x="3" y="194"/>
                    </a:lnTo>
                    <a:lnTo>
                      <a:pt x="3" y="179"/>
                    </a:lnTo>
                    <a:lnTo>
                      <a:pt x="0" y="55"/>
                    </a:lnTo>
                    <a:lnTo>
                      <a:pt x="8" y="56"/>
                    </a:lnTo>
                    <a:lnTo>
                      <a:pt x="13" y="45"/>
                    </a:lnTo>
                    <a:lnTo>
                      <a:pt x="18" y="47"/>
                    </a:lnTo>
                    <a:lnTo>
                      <a:pt x="18" y="42"/>
                    </a:lnTo>
                    <a:lnTo>
                      <a:pt x="21" y="43"/>
                    </a:lnTo>
                    <a:lnTo>
                      <a:pt x="31" y="37"/>
                    </a:lnTo>
                    <a:lnTo>
                      <a:pt x="29" y="27"/>
                    </a:lnTo>
                    <a:lnTo>
                      <a:pt x="36" y="24"/>
                    </a:lnTo>
                    <a:lnTo>
                      <a:pt x="34" y="13"/>
                    </a:lnTo>
                    <a:lnTo>
                      <a:pt x="42" y="8"/>
                    </a:lnTo>
                    <a:lnTo>
                      <a:pt x="49" y="10"/>
                    </a:lnTo>
                    <a:lnTo>
                      <a:pt x="53" y="2"/>
                    </a:lnTo>
                    <a:close/>
                  </a:path>
                </a:pathLst>
              </a:custGeom>
              <a:solidFill>
                <a:srgbClr val="FEE0C2"/>
              </a:solidFill>
              <a:ln w="9525">
                <a:noFill/>
                <a:round/>
                <a:headEnd/>
                <a:tailEnd/>
              </a:ln>
            </p:spPr>
            <p:txBody>
              <a:bodyPr/>
              <a:lstStyle/>
              <a:p>
                <a:pPr algn="ctr" eaLnBrk="0" hangingPunct="0"/>
                <a:endParaRPr lang="en-US" dirty="0"/>
              </a:p>
            </p:txBody>
          </p:sp>
          <p:sp>
            <p:nvSpPr>
              <p:cNvPr id="4659" name="Freeform 246"/>
              <p:cNvSpPr>
                <a:spLocks/>
              </p:cNvSpPr>
              <p:nvPr/>
            </p:nvSpPr>
            <p:spPr bwMode="auto">
              <a:xfrm>
                <a:off x="4461" y="1331"/>
                <a:ext cx="252" cy="242"/>
              </a:xfrm>
              <a:custGeom>
                <a:avLst/>
                <a:gdLst>
                  <a:gd name="T0" fmla="*/ 61 w 252"/>
                  <a:gd name="T1" fmla="*/ 0 h 242"/>
                  <a:gd name="T2" fmla="*/ 79 w 252"/>
                  <a:gd name="T3" fmla="*/ 10 h 242"/>
                  <a:gd name="T4" fmla="*/ 99 w 252"/>
                  <a:gd name="T5" fmla="*/ 10 h 242"/>
                  <a:gd name="T6" fmla="*/ 108 w 252"/>
                  <a:gd name="T7" fmla="*/ 27 h 242"/>
                  <a:gd name="T8" fmla="*/ 134 w 252"/>
                  <a:gd name="T9" fmla="*/ 31 h 242"/>
                  <a:gd name="T10" fmla="*/ 139 w 252"/>
                  <a:gd name="T11" fmla="*/ 35 h 242"/>
                  <a:gd name="T12" fmla="*/ 147 w 252"/>
                  <a:gd name="T13" fmla="*/ 42 h 242"/>
                  <a:gd name="T14" fmla="*/ 173 w 252"/>
                  <a:gd name="T15" fmla="*/ 42 h 242"/>
                  <a:gd name="T16" fmla="*/ 194 w 252"/>
                  <a:gd name="T17" fmla="*/ 43 h 242"/>
                  <a:gd name="T18" fmla="*/ 218 w 252"/>
                  <a:gd name="T19" fmla="*/ 48 h 242"/>
                  <a:gd name="T20" fmla="*/ 231 w 252"/>
                  <a:gd name="T21" fmla="*/ 74 h 242"/>
                  <a:gd name="T22" fmla="*/ 228 w 252"/>
                  <a:gd name="T23" fmla="*/ 80 h 242"/>
                  <a:gd name="T24" fmla="*/ 233 w 252"/>
                  <a:gd name="T25" fmla="*/ 103 h 242"/>
                  <a:gd name="T26" fmla="*/ 238 w 252"/>
                  <a:gd name="T27" fmla="*/ 99 h 242"/>
                  <a:gd name="T28" fmla="*/ 243 w 252"/>
                  <a:gd name="T29" fmla="*/ 104 h 242"/>
                  <a:gd name="T30" fmla="*/ 246 w 252"/>
                  <a:gd name="T31" fmla="*/ 104 h 242"/>
                  <a:gd name="T32" fmla="*/ 252 w 252"/>
                  <a:gd name="T33" fmla="*/ 112 h 242"/>
                  <a:gd name="T34" fmla="*/ 251 w 252"/>
                  <a:gd name="T35" fmla="*/ 128 h 242"/>
                  <a:gd name="T36" fmla="*/ 251 w 252"/>
                  <a:gd name="T37" fmla="*/ 138 h 242"/>
                  <a:gd name="T38" fmla="*/ 251 w 252"/>
                  <a:gd name="T39" fmla="*/ 139 h 242"/>
                  <a:gd name="T40" fmla="*/ 252 w 252"/>
                  <a:gd name="T41" fmla="*/ 152 h 242"/>
                  <a:gd name="T42" fmla="*/ 252 w 252"/>
                  <a:gd name="T43" fmla="*/ 157 h 242"/>
                  <a:gd name="T44" fmla="*/ 246 w 252"/>
                  <a:gd name="T45" fmla="*/ 171 h 242"/>
                  <a:gd name="T46" fmla="*/ 252 w 252"/>
                  <a:gd name="T47" fmla="*/ 173 h 242"/>
                  <a:gd name="T48" fmla="*/ 252 w 252"/>
                  <a:gd name="T49" fmla="*/ 235 h 242"/>
                  <a:gd name="T50" fmla="*/ 248 w 252"/>
                  <a:gd name="T51" fmla="*/ 237 h 242"/>
                  <a:gd name="T52" fmla="*/ 239 w 252"/>
                  <a:gd name="T53" fmla="*/ 242 h 242"/>
                  <a:gd name="T54" fmla="*/ 231 w 252"/>
                  <a:gd name="T55" fmla="*/ 237 h 242"/>
                  <a:gd name="T56" fmla="*/ 228 w 252"/>
                  <a:gd name="T57" fmla="*/ 232 h 242"/>
                  <a:gd name="T58" fmla="*/ 218 w 252"/>
                  <a:gd name="T59" fmla="*/ 227 h 242"/>
                  <a:gd name="T60" fmla="*/ 214 w 252"/>
                  <a:gd name="T61" fmla="*/ 231 h 242"/>
                  <a:gd name="T62" fmla="*/ 212 w 252"/>
                  <a:gd name="T63" fmla="*/ 234 h 242"/>
                  <a:gd name="T64" fmla="*/ 207 w 252"/>
                  <a:gd name="T65" fmla="*/ 223 h 242"/>
                  <a:gd name="T66" fmla="*/ 212 w 252"/>
                  <a:gd name="T67" fmla="*/ 216 h 242"/>
                  <a:gd name="T68" fmla="*/ 218 w 252"/>
                  <a:gd name="T69" fmla="*/ 226 h 242"/>
                  <a:gd name="T70" fmla="*/ 225 w 252"/>
                  <a:gd name="T71" fmla="*/ 221 h 242"/>
                  <a:gd name="T72" fmla="*/ 215 w 252"/>
                  <a:gd name="T73" fmla="*/ 211 h 242"/>
                  <a:gd name="T74" fmla="*/ 218 w 252"/>
                  <a:gd name="T75" fmla="*/ 205 h 242"/>
                  <a:gd name="T76" fmla="*/ 233 w 252"/>
                  <a:gd name="T77" fmla="*/ 202 h 242"/>
                  <a:gd name="T78" fmla="*/ 218 w 252"/>
                  <a:gd name="T79" fmla="*/ 183 h 242"/>
                  <a:gd name="T80" fmla="*/ 207 w 252"/>
                  <a:gd name="T81" fmla="*/ 200 h 242"/>
                  <a:gd name="T82" fmla="*/ 199 w 252"/>
                  <a:gd name="T83" fmla="*/ 207 h 242"/>
                  <a:gd name="T84" fmla="*/ 189 w 252"/>
                  <a:gd name="T85" fmla="*/ 202 h 242"/>
                  <a:gd name="T86" fmla="*/ 186 w 252"/>
                  <a:gd name="T87" fmla="*/ 194 h 242"/>
                  <a:gd name="T88" fmla="*/ 183 w 252"/>
                  <a:gd name="T89" fmla="*/ 197 h 242"/>
                  <a:gd name="T90" fmla="*/ 188 w 252"/>
                  <a:gd name="T91" fmla="*/ 216 h 242"/>
                  <a:gd name="T92" fmla="*/ 131 w 252"/>
                  <a:gd name="T93" fmla="*/ 203 h 242"/>
                  <a:gd name="T94" fmla="*/ 128 w 252"/>
                  <a:gd name="T95" fmla="*/ 216 h 242"/>
                  <a:gd name="T96" fmla="*/ 45 w 252"/>
                  <a:gd name="T97" fmla="*/ 219 h 242"/>
                  <a:gd name="T98" fmla="*/ 24 w 252"/>
                  <a:gd name="T99" fmla="*/ 192 h 242"/>
                  <a:gd name="T100" fmla="*/ 19 w 252"/>
                  <a:gd name="T101" fmla="*/ 186 h 242"/>
                  <a:gd name="T102" fmla="*/ 13 w 252"/>
                  <a:gd name="T103" fmla="*/ 186 h 242"/>
                  <a:gd name="T104" fmla="*/ 21 w 252"/>
                  <a:gd name="T105" fmla="*/ 192 h 242"/>
                  <a:gd name="T106" fmla="*/ 3 w 252"/>
                  <a:gd name="T107" fmla="*/ 179 h 242"/>
                  <a:gd name="T108" fmla="*/ 8 w 252"/>
                  <a:gd name="T109" fmla="*/ 56 h 242"/>
                  <a:gd name="T110" fmla="*/ 18 w 252"/>
                  <a:gd name="T111" fmla="*/ 47 h 242"/>
                  <a:gd name="T112" fmla="*/ 21 w 252"/>
                  <a:gd name="T113" fmla="*/ 43 h 242"/>
                  <a:gd name="T114" fmla="*/ 29 w 252"/>
                  <a:gd name="T115" fmla="*/ 27 h 242"/>
                  <a:gd name="T116" fmla="*/ 34 w 252"/>
                  <a:gd name="T117" fmla="*/ 13 h 242"/>
                  <a:gd name="T118" fmla="*/ 49 w 252"/>
                  <a:gd name="T119" fmla="*/ 10 h 2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2"/>
                  <a:gd name="T181" fmla="*/ 0 h 242"/>
                  <a:gd name="T182" fmla="*/ 252 w 252"/>
                  <a:gd name="T183" fmla="*/ 242 h 2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2" h="242">
                    <a:moveTo>
                      <a:pt x="53" y="2"/>
                    </a:moveTo>
                    <a:lnTo>
                      <a:pt x="61" y="0"/>
                    </a:lnTo>
                    <a:lnTo>
                      <a:pt x="73" y="3"/>
                    </a:lnTo>
                    <a:lnTo>
                      <a:pt x="79" y="10"/>
                    </a:lnTo>
                    <a:lnTo>
                      <a:pt x="87" y="5"/>
                    </a:lnTo>
                    <a:lnTo>
                      <a:pt x="99" y="10"/>
                    </a:lnTo>
                    <a:lnTo>
                      <a:pt x="105" y="13"/>
                    </a:lnTo>
                    <a:lnTo>
                      <a:pt x="108" y="27"/>
                    </a:lnTo>
                    <a:lnTo>
                      <a:pt x="128" y="31"/>
                    </a:lnTo>
                    <a:lnTo>
                      <a:pt x="134" y="31"/>
                    </a:lnTo>
                    <a:lnTo>
                      <a:pt x="134" y="35"/>
                    </a:lnTo>
                    <a:lnTo>
                      <a:pt x="139" y="35"/>
                    </a:lnTo>
                    <a:lnTo>
                      <a:pt x="142" y="35"/>
                    </a:lnTo>
                    <a:lnTo>
                      <a:pt x="147" y="42"/>
                    </a:lnTo>
                    <a:lnTo>
                      <a:pt x="160" y="47"/>
                    </a:lnTo>
                    <a:lnTo>
                      <a:pt x="173" y="42"/>
                    </a:lnTo>
                    <a:lnTo>
                      <a:pt x="176" y="45"/>
                    </a:lnTo>
                    <a:lnTo>
                      <a:pt x="194" y="43"/>
                    </a:lnTo>
                    <a:lnTo>
                      <a:pt x="202" y="48"/>
                    </a:lnTo>
                    <a:lnTo>
                      <a:pt x="218" y="48"/>
                    </a:lnTo>
                    <a:lnTo>
                      <a:pt x="225" y="71"/>
                    </a:lnTo>
                    <a:lnTo>
                      <a:pt x="231" y="74"/>
                    </a:lnTo>
                    <a:lnTo>
                      <a:pt x="233" y="79"/>
                    </a:lnTo>
                    <a:lnTo>
                      <a:pt x="228" y="80"/>
                    </a:lnTo>
                    <a:lnTo>
                      <a:pt x="236" y="85"/>
                    </a:lnTo>
                    <a:lnTo>
                      <a:pt x="233" y="103"/>
                    </a:lnTo>
                    <a:lnTo>
                      <a:pt x="236" y="103"/>
                    </a:lnTo>
                    <a:lnTo>
                      <a:pt x="238" y="99"/>
                    </a:lnTo>
                    <a:lnTo>
                      <a:pt x="238" y="104"/>
                    </a:lnTo>
                    <a:lnTo>
                      <a:pt x="243" y="104"/>
                    </a:lnTo>
                    <a:lnTo>
                      <a:pt x="244" y="111"/>
                    </a:lnTo>
                    <a:lnTo>
                      <a:pt x="246" y="104"/>
                    </a:lnTo>
                    <a:lnTo>
                      <a:pt x="252" y="107"/>
                    </a:lnTo>
                    <a:lnTo>
                      <a:pt x="252" y="112"/>
                    </a:lnTo>
                    <a:lnTo>
                      <a:pt x="252" y="117"/>
                    </a:lnTo>
                    <a:lnTo>
                      <a:pt x="251" y="128"/>
                    </a:lnTo>
                    <a:lnTo>
                      <a:pt x="251" y="130"/>
                    </a:lnTo>
                    <a:lnTo>
                      <a:pt x="251" y="138"/>
                    </a:lnTo>
                    <a:lnTo>
                      <a:pt x="251" y="139"/>
                    </a:lnTo>
                    <a:lnTo>
                      <a:pt x="252" y="152"/>
                    </a:lnTo>
                    <a:lnTo>
                      <a:pt x="249" y="152"/>
                    </a:lnTo>
                    <a:lnTo>
                      <a:pt x="252" y="157"/>
                    </a:lnTo>
                    <a:lnTo>
                      <a:pt x="252" y="165"/>
                    </a:lnTo>
                    <a:lnTo>
                      <a:pt x="246" y="171"/>
                    </a:lnTo>
                    <a:lnTo>
                      <a:pt x="251" y="178"/>
                    </a:lnTo>
                    <a:lnTo>
                      <a:pt x="252" y="173"/>
                    </a:lnTo>
                    <a:lnTo>
                      <a:pt x="252" y="219"/>
                    </a:lnTo>
                    <a:lnTo>
                      <a:pt x="252" y="235"/>
                    </a:lnTo>
                    <a:lnTo>
                      <a:pt x="246" y="234"/>
                    </a:lnTo>
                    <a:lnTo>
                      <a:pt x="248" y="237"/>
                    </a:lnTo>
                    <a:lnTo>
                      <a:pt x="243" y="235"/>
                    </a:lnTo>
                    <a:lnTo>
                      <a:pt x="239" y="242"/>
                    </a:lnTo>
                    <a:lnTo>
                      <a:pt x="235" y="235"/>
                    </a:lnTo>
                    <a:lnTo>
                      <a:pt x="231" y="237"/>
                    </a:lnTo>
                    <a:lnTo>
                      <a:pt x="231" y="234"/>
                    </a:lnTo>
                    <a:lnTo>
                      <a:pt x="228" y="232"/>
                    </a:lnTo>
                    <a:lnTo>
                      <a:pt x="231" y="231"/>
                    </a:lnTo>
                    <a:lnTo>
                      <a:pt x="218" y="227"/>
                    </a:lnTo>
                    <a:lnTo>
                      <a:pt x="217" y="234"/>
                    </a:lnTo>
                    <a:lnTo>
                      <a:pt x="214" y="231"/>
                    </a:lnTo>
                    <a:lnTo>
                      <a:pt x="214" y="235"/>
                    </a:lnTo>
                    <a:lnTo>
                      <a:pt x="212" y="234"/>
                    </a:lnTo>
                    <a:lnTo>
                      <a:pt x="212" y="224"/>
                    </a:lnTo>
                    <a:lnTo>
                      <a:pt x="207" y="223"/>
                    </a:lnTo>
                    <a:lnTo>
                      <a:pt x="209" y="210"/>
                    </a:lnTo>
                    <a:lnTo>
                      <a:pt x="212" y="216"/>
                    </a:lnTo>
                    <a:lnTo>
                      <a:pt x="218" y="216"/>
                    </a:lnTo>
                    <a:lnTo>
                      <a:pt x="218" y="226"/>
                    </a:lnTo>
                    <a:lnTo>
                      <a:pt x="228" y="223"/>
                    </a:lnTo>
                    <a:lnTo>
                      <a:pt x="225" y="221"/>
                    </a:lnTo>
                    <a:lnTo>
                      <a:pt x="223" y="211"/>
                    </a:lnTo>
                    <a:lnTo>
                      <a:pt x="215" y="211"/>
                    </a:lnTo>
                    <a:lnTo>
                      <a:pt x="215" y="207"/>
                    </a:lnTo>
                    <a:lnTo>
                      <a:pt x="218" y="205"/>
                    </a:lnTo>
                    <a:lnTo>
                      <a:pt x="231" y="216"/>
                    </a:lnTo>
                    <a:lnTo>
                      <a:pt x="233" y="202"/>
                    </a:lnTo>
                    <a:lnTo>
                      <a:pt x="228" y="184"/>
                    </a:lnTo>
                    <a:lnTo>
                      <a:pt x="218" y="183"/>
                    </a:lnTo>
                    <a:lnTo>
                      <a:pt x="212" y="197"/>
                    </a:lnTo>
                    <a:lnTo>
                      <a:pt x="207" y="200"/>
                    </a:lnTo>
                    <a:lnTo>
                      <a:pt x="207" y="216"/>
                    </a:lnTo>
                    <a:lnTo>
                      <a:pt x="199" y="207"/>
                    </a:lnTo>
                    <a:lnTo>
                      <a:pt x="194" y="208"/>
                    </a:lnTo>
                    <a:lnTo>
                      <a:pt x="189" y="202"/>
                    </a:lnTo>
                    <a:lnTo>
                      <a:pt x="183" y="200"/>
                    </a:lnTo>
                    <a:lnTo>
                      <a:pt x="186" y="194"/>
                    </a:lnTo>
                    <a:lnTo>
                      <a:pt x="173" y="192"/>
                    </a:lnTo>
                    <a:lnTo>
                      <a:pt x="183" y="197"/>
                    </a:lnTo>
                    <a:lnTo>
                      <a:pt x="181" y="203"/>
                    </a:lnTo>
                    <a:lnTo>
                      <a:pt x="188" y="216"/>
                    </a:lnTo>
                    <a:lnTo>
                      <a:pt x="136" y="216"/>
                    </a:lnTo>
                    <a:lnTo>
                      <a:pt x="131" y="203"/>
                    </a:lnTo>
                    <a:lnTo>
                      <a:pt x="121" y="208"/>
                    </a:lnTo>
                    <a:lnTo>
                      <a:pt x="128" y="216"/>
                    </a:lnTo>
                    <a:lnTo>
                      <a:pt x="108" y="216"/>
                    </a:lnTo>
                    <a:lnTo>
                      <a:pt x="45" y="219"/>
                    </a:lnTo>
                    <a:lnTo>
                      <a:pt x="44" y="192"/>
                    </a:lnTo>
                    <a:lnTo>
                      <a:pt x="24" y="192"/>
                    </a:lnTo>
                    <a:lnTo>
                      <a:pt x="28" y="183"/>
                    </a:lnTo>
                    <a:lnTo>
                      <a:pt x="19" y="186"/>
                    </a:lnTo>
                    <a:lnTo>
                      <a:pt x="15" y="181"/>
                    </a:lnTo>
                    <a:lnTo>
                      <a:pt x="13" y="186"/>
                    </a:lnTo>
                    <a:lnTo>
                      <a:pt x="21" y="187"/>
                    </a:lnTo>
                    <a:lnTo>
                      <a:pt x="21" y="192"/>
                    </a:lnTo>
                    <a:lnTo>
                      <a:pt x="3" y="194"/>
                    </a:lnTo>
                    <a:lnTo>
                      <a:pt x="3" y="179"/>
                    </a:lnTo>
                    <a:lnTo>
                      <a:pt x="0" y="55"/>
                    </a:lnTo>
                    <a:lnTo>
                      <a:pt x="8" y="56"/>
                    </a:lnTo>
                    <a:lnTo>
                      <a:pt x="13" y="45"/>
                    </a:lnTo>
                    <a:lnTo>
                      <a:pt x="18" y="47"/>
                    </a:lnTo>
                    <a:lnTo>
                      <a:pt x="18" y="42"/>
                    </a:lnTo>
                    <a:lnTo>
                      <a:pt x="21" y="43"/>
                    </a:lnTo>
                    <a:lnTo>
                      <a:pt x="31" y="37"/>
                    </a:lnTo>
                    <a:lnTo>
                      <a:pt x="29" y="27"/>
                    </a:lnTo>
                    <a:lnTo>
                      <a:pt x="36" y="24"/>
                    </a:lnTo>
                    <a:lnTo>
                      <a:pt x="34" y="13"/>
                    </a:lnTo>
                    <a:lnTo>
                      <a:pt x="42" y="8"/>
                    </a:lnTo>
                    <a:lnTo>
                      <a:pt x="49" y="10"/>
                    </a:lnTo>
                    <a:lnTo>
                      <a:pt x="53" y="2"/>
                    </a:lnTo>
                  </a:path>
                </a:pathLst>
              </a:custGeom>
              <a:noFill/>
              <a:ln w="9525">
                <a:noFill/>
                <a:round/>
                <a:headEnd/>
                <a:tailEnd/>
              </a:ln>
            </p:spPr>
            <p:txBody>
              <a:bodyPr/>
              <a:lstStyle/>
              <a:p>
                <a:pPr algn="ctr" eaLnBrk="0" hangingPunct="0"/>
                <a:endParaRPr lang="en-US" dirty="0"/>
              </a:p>
            </p:txBody>
          </p:sp>
          <p:sp>
            <p:nvSpPr>
              <p:cNvPr id="4660" name="Freeform 247"/>
              <p:cNvSpPr>
                <a:spLocks/>
              </p:cNvSpPr>
              <p:nvPr/>
            </p:nvSpPr>
            <p:spPr bwMode="auto">
              <a:xfrm>
                <a:off x="4333" y="1338"/>
                <a:ext cx="131" cy="174"/>
              </a:xfrm>
              <a:custGeom>
                <a:avLst/>
                <a:gdLst>
                  <a:gd name="T0" fmla="*/ 41 w 131"/>
                  <a:gd name="T1" fmla="*/ 19 h 174"/>
                  <a:gd name="T2" fmla="*/ 46 w 131"/>
                  <a:gd name="T3" fmla="*/ 11 h 174"/>
                  <a:gd name="T4" fmla="*/ 57 w 131"/>
                  <a:gd name="T5" fmla="*/ 9 h 174"/>
                  <a:gd name="T6" fmla="*/ 65 w 131"/>
                  <a:gd name="T7" fmla="*/ 1 h 174"/>
                  <a:gd name="T8" fmla="*/ 70 w 131"/>
                  <a:gd name="T9" fmla="*/ 0 h 174"/>
                  <a:gd name="T10" fmla="*/ 83 w 131"/>
                  <a:gd name="T11" fmla="*/ 3 h 174"/>
                  <a:gd name="T12" fmla="*/ 83 w 131"/>
                  <a:gd name="T13" fmla="*/ 16 h 174"/>
                  <a:gd name="T14" fmla="*/ 89 w 131"/>
                  <a:gd name="T15" fmla="*/ 19 h 174"/>
                  <a:gd name="T16" fmla="*/ 89 w 131"/>
                  <a:gd name="T17" fmla="*/ 24 h 174"/>
                  <a:gd name="T18" fmla="*/ 97 w 131"/>
                  <a:gd name="T19" fmla="*/ 35 h 174"/>
                  <a:gd name="T20" fmla="*/ 115 w 131"/>
                  <a:gd name="T21" fmla="*/ 46 h 174"/>
                  <a:gd name="T22" fmla="*/ 128 w 131"/>
                  <a:gd name="T23" fmla="*/ 48 h 174"/>
                  <a:gd name="T24" fmla="*/ 131 w 131"/>
                  <a:gd name="T25" fmla="*/ 172 h 174"/>
                  <a:gd name="T26" fmla="*/ 107 w 131"/>
                  <a:gd name="T27" fmla="*/ 174 h 174"/>
                  <a:gd name="T28" fmla="*/ 105 w 131"/>
                  <a:gd name="T29" fmla="*/ 174 h 174"/>
                  <a:gd name="T30" fmla="*/ 104 w 131"/>
                  <a:gd name="T31" fmla="*/ 174 h 174"/>
                  <a:gd name="T32" fmla="*/ 89 w 131"/>
                  <a:gd name="T33" fmla="*/ 174 h 174"/>
                  <a:gd name="T34" fmla="*/ 89 w 131"/>
                  <a:gd name="T35" fmla="*/ 168 h 174"/>
                  <a:gd name="T36" fmla="*/ 83 w 131"/>
                  <a:gd name="T37" fmla="*/ 168 h 174"/>
                  <a:gd name="T38" fmla="*/ 83 w 131"/>
                  <a:gd name="T39" fmla="*/ 163 h 174"/>
                  <a:gd name="T40" fmla="*/ 15 w 131"/>
                  <a:gd name="T41" fmla="*/ 161 h 174"/>
                  <a:gd name="T42" fmla="*/ 8 w 131"/>
                  <a:gd name="T43" fmla="*/ 163 h 174"/>
                  <a:gd name="T44" fmla="*/ 0 w 131"/>
                  <a:gd name="T45" fmla="*/ 153 h 174"/>
                  <a:gd name="T46" fmla="*/ 0 w 131"/>
                  <a:gd name="T47" fmla="*/ 145 h 174"/>
                  <a:gd name="T48" fmla="*/ 7 w 131"/>
                  <a:gd name="T49" fmla="*/ 139 h 174"/>
                  <a:gd name="T50" fmla="*/ 8 w 131"/>
                  <a:gd name="T51" fmla="*/ 128 h 174"/>
                  <a:gd name="T52" fmla="*/ 5 w 131"/>
                  <a:gd name="T53" fmla="*/ 124 h 174"/>
                  <a:gd name="T54" fmla="*/ 7 w 131"/>
                  <a:gd name="T55" fmla="*/ 112 h 174"/>
                  <a:gd name="T56" fmla="*/ 15 w 131"/>
                  <a:gd name="T57" fmla="*/ 108 h 174"/>
                  <a:gd name="T58" fmla="*/ 7 w 131"/>
                  <a:gd name="T59" fmla="*/ 102 h 174"/>
                  <a:gd name="T60" fmla="*/ 12 w 131"/>
                  <a:gd name="T61" fmla="*/ 100 h 174"/>
                  <a:gd name="T62" fmla="*/ 10 w 131"/>
                  <a:gd name="T63" fmla="*/ 97 h 174"/>
                  <a:gd name="T64" fmla="*/ 13 w 131"/>
                  <a:gd name="T65" fmla="*/ 88 h 174"/>
                  <a:gd name="T66" fmla="*/ 10 w 131"/>
                  <a:gd name="T67" fmla="*/ 84 h 174"/>
                  <a:gd name="T68" fmla="*/ 10 w 131"/>
                  <a:gd name="T69" fmla="*/ 80 h 174"/>
                  <a:gd name="T70" fmla="*/ 21 w 131"/>
                  <a:gd name="T71" fmla="*/ 65 h 174"/>
                  <a:gd name="T72" fmla="*/ 15 w 131"/>
                  <a:gd name="T73" fmla="*/ 59 h 174"/>
                  <a:gd name="T74" fmla="*/ 18 w 131"/>
                  <a:gd name="T75" fmla="*/ 52 h 174"/>
                  <a:gd name="T76" fmla="*/ 33 w 131"/>
                  <a:gd name="T77" fmla="*/ 51 h 174"/>
                  <a:gd name="T78" fmla="*/ 39 w 131"/>
                  <a:gd name="T79" fmla="*/ 32 h 174"/>
                  <a:gd name="T80" fmla="*/ 41 w 131"/>
                  <a:gd name="T81" fmla="*/ 1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1"/>
                  <a:gd name="T124" fmla="*/ 0 h 174"/>
                  <a:gd name="T125" fmla="*/ 131 w 131"/>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1" h="174">
                    <a:moveTo>
                      <a:pt x="41" y="19"/>
                    </a:moveTo>
                    <a:lnTo>
                      <a:pt x="46" y="11"/>
                    </a:lnTo>
                    <a:lnTo>
                      <a:pt x="57" y="9"/>
                    </a:lnTo>
                    <a:lnTo>
                      <a:pt x="65" y="1"/>
                    </a:lnTo>
                    <a:lnTo>
                      <a:pt x="70" y="0"/>
                    </a:lnTo>
                    <a:lnTo>
                      <a:pt x="83" y="3"/>
                    </a:lnTo>
                    <a:lnTo>
                      <a:pt x="83" y="16"/>
                    </a:lnTo>
                    <a:lnTo>
                      <a:pt x="89" y="19"/>
                    </a:lnTo>
                    <a:lnTo>
                      <a:pt x="89" y="24"/>
                    </a:lnTo>
                    <a:lnTo>
                      <a:pt x="97" y="35"/>
                    </a:lnTo>
                    <a:lnTo>
                      <a:pt x="115" y="46"/>
                    </a:lnTo>
                    <a:lnTo>
                      <a:pt x="128" y="48"/>
                    </a:lnTo>
                    <a:lnTo>
                      <a:pt x="131" y="172"/>
                    </a:lnTo>
                    <a:lnTo>
                      <a:pt x="107" y="174"/>
                    </a:lnTo>
                    <a:lnTo>
                      <a:pt x="105" y="174"/>
                    </a:lnTo>
                    <a:lnTo>
                      <a:pt x="104" y="174"/>
                    </a:lnTo>
                    <a:lnTo>
                      <a:pt x="89" y="174"/>
                    </a:lnTo>
                    <a:lnTo>
                      <a:pt x="89" y="168"/>
                    </a:lnTo>
                    <a:lnTo>
                      <a:pt x="83" y="168"/>
                    </a:lnTo>
                    <a:lnTo>
                      <a:pt x="83" y="163"/>
                    </a:lnTo>
                    <a:lnTo>
                      <a:pt x="15" y="161"/>
                    </a:lnTo>
                    <a:lnTo>
                      <a:pt x="8" y="163"/>
                    </a:lnTo>
                    <a:lnTo>
                      <a:pt x="0" y="153"/>
                    </a:lnTo>
                    <a:lnTo>
                      <a:pt x="0" y="145"/>
                    </a:lnTo>
                    <a:lnTo>
                      <a:pt x="7" y="139"/>
                    </a:lnTo>
                    <a:lnTo>
                      <a:pt x="8" y="128"/>
                    </a:lnTo>
                    <a:lnTo>
                      <a:pt x="5" y="124"/>
                    </a:lnTo>
                    <a:lnTo>
                      <a:pt x="7" y="112"/>
                    </a:lnTo>
                    <a:lnTo>
                      <a:pt x="15" y="108"/>
                    </a:lnTo>
                    <a:lnTo>
                      <a:pt x="7" y="102"/>
                    </a:lnTo>
                    <a:lnTo>
                      <a:pt x="12" y="100"/>
                    </a:lnTo>
                    <a:lnTo>
                      <a:pt x="10" y="97"/>
                    </a:lnTo>
                    <a:lnTo>
                      <a:pt x="13" y="88"/>
                    </a:lnTo>
                    <a:lnTo>
                      <a:pt x="10" y="84"/>
                    </a:lnTo>
                    <a:lnTo>
                      <a:pt x="10" y="80"/>
                    </a:lnTo>
                    <a:lnTo>
                      <a:pt x="21" y="65"/>
                    </a:lnTo>
                    <a:lnTo>
                      <a:pt x="15" y="59"/>
                    </a:lnTo>
                    <a:lnTo>
                      <a:pt x="18" y="52"/>
                    </a:lnTo>
                    <a:lnTo>
                      <a:pt x="33" y="51"/>
                    </a:lnTo>
                    <a:lnTo>
                      <a:pt x="39" y="32"/>
                    </a:lnTo>
                    <a:lnTo>
                      <a:pt x="41" y="19"/>
                    </a:lnTo>
                    <a:close/>
                  </a:path>
                </a:pathLst>
              </a:custGeom>
              <a:solidFill>
                <a:srgbClr val="FEE0C2"/>
              </a:solidFill>
              <a:ln w="9525">
                <a:noFill/>
                <a:round/>
                <a:headEnd/>
                <a:tailEnd/>
              </a:ln>
            </p:spPr>
            <p:txBody>
              <a:bodyPr/>
              <a:lstStyle/>
              <a:p>
                <a:pPr algn="ctr" eaLnBrk="0" hangingPunct="0"/>
                <a:endParaRPr lang="en-US" dirty="0"/>
              </a:p>
            </p:txBody>
          </p:sp>
          <p:sp>
            <p:nvSpPr>
              <p:cNvPr id="4661" name="Freeform 248"/>
              <p:cNvSpPr>
                <a:spLocks/>
              </p:cNvSpPr>
              <p:nvPr/>
            </p:nvSpPr>
            <p:spPr bwMode="auto">
              <a:xfrm>
                <a:off x="4333" y="1338"/>
                <a:ext cx="131" cy="174"/>
              </a:xfrm>
              <a:custGeom>
                <a:avLst/>
                <a:gdLst>
                  <a:gd name="T0" fmla="*/ 41 w 131"/>
                  <a:gd name="T1" fmla="*/ 19 h 174"/>
                  <a:gd name="T2" fmla="*/ 46 w 131"/>
                  <a:gd name="T3" fmla="*/ 11 h 174"/>
                  <a:gd name="T4" fmla="*/ 57 w 131"/>
                  <a:gd name="T5" fmla="*/ 9 h 174"/>
                  <a:gd name="T6" fmla="*/ 65 w 131"/>
                  <a:gd name="T7" fmla="*/ 1 h 174"/>
                  <a:gd name="T8" fmla="*/ 70 w 131"/>
                  <a:gd name="T9" fmla="*/ 0 h 174"/>
                  <a:gd name="T10" fmla="*/ 83 w 131"/>
                  <a:gd name="T11" fmla="*/ 3 h 174"/>
                  <a:gd name="T12" fmla="*/ 83 w 131"/>
                  <a:gd name="T13" fmla="*/ 16 h 174"/>
                  <a:gd name="T14" fmla="*/ 89 w 131"/>
                  <a:gd name="T15" fmla="*/ 19 h 174"/>
                  <a:gd name="T16" fmla="*/ 89 w 131"/>
                  <a:gd name="T17" fmla="*/ 24 h 174"/>
                  <a:gd name="T18" fmla="*/ 97 w 131"/>
                  <a:gd name="T19" fmla="*/ 35 h 174"/>
                  <a:gd name="T20" fmla="*/ 115 w 131"/>
                  <a:gd name="T21" fmla="*/ 46 h 174"/>
                  <a:gd name="T22" fmla="*/ 128 w 131"/>
                  <a:gd name="T23" fmla="*/ 48 h 174"/>
                  <a:gd name="T24" fmla="*/ 131 w 131"/>
                  <a:gd name="T25" fmla="*/ 172 h 174"/>
                  <a:gd name="T26" fmla="*/ 107 w 131"/>
                  <a:gd name="T27" fmla="*/ 174 h 174"/>
                  <a:gd name="T28" fmla="*/ 105 w 131"/>
                  <a:gd name="T29" fmla="*/ 174 h 174"/>
                  <a:gd name="T30" fmla="*/ 104 w 131"/>
                  <a:gd name="T31" fmla="*/ 174 h 174"/>
                  <a:gd name="T32" fmla="*/ 89 w 131"/>
                  <a:gd name="T33" fmla="*/ 174 h 174"/>
                  <a:gd name="T34" fmla="*/ 89 w 131"/>
                  <a:gd name="T35" fmla="*/ 168 h 174"/>
                  <a:gd name="T36" fmla="*/ 83 w 131"/>
                  <a:gd name="T37" fmla="*/ 168 h 174"/>
                  <a:gd name="T38" fmla="*/ 83 w 131"/>
                  <a:gd name="T39" fmla="*/ 163 h 174"/>
                  <a:gd name="T40" fmla="*/ 15 w 131"/>
                  <a:gd name="T41" fmla="*/ 161 h 174"/>
                  <a:gd name="T42" fmla="*/ 8 w 131"/>
                  <a:gd name="T43" fmla="*/ 163 h 174"/>
                  <a:gd name="T44" fmla="*/ 0 w 131"/>
                  <a:gd name="T45" fmla="*/ 153 h 174"/>
                  <a:gd name="T46" fmla="*/ 0 w 131"/>
                  <a:gd name="T47" fmla="*/ 145 h 174"/>
                  <a:gd name="T48" fmla="*/ 7 w 131"/>
                  <a:gd name="T49" fmla="*/ 139 h 174"/>
                  <a:gd name="T50" fmla="*/ 8 w 131"/>
                  <a:gd name="T51" fmla="*/ 128 h 174"/>
                  <a:gd name="T52" fmla="*/ 5 w 131"/>
                  <a:gd name="T53" fmla="*/ 124 h 174"/>
                  <a:gd name="T54" fmla="*/ 7 w 131"/>
                  <a:gd name="T55" fmla="*/ 112 h 174"/>
                  <a:gd name="T56" fmla="*/ 15 w 131"/>
                  <a:gd name="T57" fmla="*/ 108 h 174"/>
                  <a:gd name="T58" fmla="*/ 7 w 131"/>
                  <a:gd name="T59" fmla="*/ 102 h 174"/>
                  <a:gd name="T60" fmla="*/ 12 w 131"/>
                  <a:gd name="T61" fmla="*/ 100 h 174"/>
                  <a:gd name="T62" fmla="*/ 10 w 131"/>
                  <a:gd name="T63" fmla="*/ 97 h 174"/>
                  <a:gd name="T64" fmla="*/ 13 w 131"/>
                  <a:gd name="T65" fmla="*/ 88 h 174"/>
                  <a:gd name="T66" fmla="*/ 10 w 131"/>
                  <a:gd name="T67" fmla="*/ 84 h 174"/>
                  <a:gd name="T68" fmla="*/ 10 w 131"/>
                  <a:gd name="T69" fmla="*/ 80 h 174"/>
                  <a:gd name="T70" fmla="*/ 21 w 131"/>
                  <a:gd name="T71" fmla="*/ 65 h 174"/>
                  <a:gd name="T72" fmla="*/ 15 w 131"/>
                  <a:gd name="T73" fmla="*/ 59 h 174"/>
                  <a:gd name="T74" fmla="*/ 18 w 131"/>
                  <a:gd name="T75" fmla="*/ 52 h 174"/>
                  <a:gd name="T76" fmla="*/ 33 w 131"/>
                  <a:gd name="T77" fmla="*/ 51 h 174"/>
                  <a:gd name="T78" fmla="*/ 39 w 131"/>
                  <a:gd name="T79" fmla="*/ 32 h 174"/>
                  <a:gd name="T80" fmla="*/ 41 w 131"/>
                  <a:gd name="T81" fmla="*/ 1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1"/>
                  <a:gd name="T124" fmla="*/ 0 h 174"/>
                  <a:gd name="T125" fmla="*/ 131 w 131"/>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1" h="174">
                    <a:moveTo>
                      <a:pt x="41" y="19"/>
                    </a:moveTo>
                    <a:lnTo>
                      <a:pt x="46" y="11"/>
                    </a:lnTo>
                    <a:lnTo>
                      <a:pt x="57" y="9"/>
                    </a:lnTo>
                    <a:lnTo>
                      <a:pt x="65" y="1"/>
                    </a:lnTo>
                    <a:lnTo>
                      <a:pt x="70" y="0"/>
                    </a:lnTo>
                    <a:lnTo>
                      <a:pt x="83" y="3"/>
                    </a:lnTo>
                    <a:lnTo>
                      <a:pt x="83" y="16"/>
                    </a:lnTo>
                    <a:lnTo>
                      <a:pt x="89" y="19"/>
                    </a:lnTo>
                    <a:lnTo>
                      <a:pt x="89" y="24"/>
                    </a:lnTo>
                    <a:lnTo>
                      <a:pt x="97" y="35"/>
                    </a:lnTo>
                    <a:lnTo>
                      <a:pt x="115" y="46"/>
                    </a:lnTo>
                    <a:lnTo>
                      <a:pt x="128" y="48"/>
                    </a:lnTo>
                    <a:lnTo>
                      <a:pt x="131" y="172"/>
                    </a:lnTo>
                    <a:lnTo>
                      <a:pt x="107" y="174"/>
                    </a:lnTo>
                    <a:lnTo>
                      <a:pt x="105" y="174"/>
                    </a:lnTo>
                    <a:lnTo>
                      <a:pt x="104" y="174"/>
                    </a:lnTo>
                    <a:lnTo>
                      <a:pt x="89" y="174"/>
                    </a:lnTo>
                    <a:lnTo>
                      <a:pt x="89" y="168"/>
                    </a:lnTo>
                    <a:lnTo>
                      <a:pt x="83" y="168"/>
                    </a:lnTo>
                    <a:lnTo>
                      <a:pt x="83" y="163"/>
                    </a:lnTo>
                    <a:lnTo>
                      <a:pt x="15" y="161"/>
                    </a:lnTo>
                    <a:lnTo>
                      <a:pt x="8" y="163"/>
                    </a:lnTo>
                    <a:lnTo>
                      <a:pt x="0" y="153"/>
                    </a:lnTo>
                    <a:lnTo>
                      <a:pt x="0" y="145"/>
                    </a:lnTo>
                    <a:lnTo>
                      <a:pt x="7" y="139"/>
                    </a:lnTo>
                    <a:lnTo>
                      <a:pt x="8" y="128"/>
                    </a:lnTo>
                    <a:lnTo>
                      <a:pt x="5" y="124"/>
                    </a:lnTo>
                    <a:lnTo>
                      <a:pt x="7" y="112"/>
                    </a:lnTo>
                    <a:lnTo>
                      <a:pt x="15" y="108"/>
                    </a:lnTo>
                    <a:lnTo>
                      <a:pt x="7" y="102"/>
                    </a:lnTo>
                    <a:lnTo>
                      <a:pt x="12" y="100"/>
                    </a:lnTo>
                    <a:lnTo>
                      <a:pt x="10" y="97"/>
                    </a:lnTo>
                    <a:lnTo>
                      <a:pt x="13" y="88"/>
                    </a:lnTo>
                    <a:lnTo>
                      <a:pt x="10" y="84"/>
                    </a:lnTo>
                    <a:lnTo>
                      <a:pt x="10" y="80"/>
                    </a:lnTo>
                    <a:lnTo>
                      <a:pt x="21" y="65"/>
                    </a:lnTo>
                    <a:lnTo>
                      <a:pt x="15" y="59"/>
                    </a:lnTo>
                    <a:lnTo>
                      <a:pt x="18" y="52"/>
                    </a:lnTo>
                    <a:lnTo>
                      <a:pt x="33" y="51"/>
                    </a:lnTo>
                    <a:lnTo>
                      <a:pt x="39" y="32"/>
                    </a:lnTo>
                    <a:lnTo>
                      <a:pt x="41" y="19"/>
                    </a:lnTo>
                  </a:path>
                </a:pathLst>
              </a:custGeom>
              <a:noFill/>
              <a:ln w="9525">
                <a:noFill/>
                <a:round/>
                <a:headEnd/>
                <a:tailEnd/>
              </a:ln>
            </p:spPr>
            <p:txBody>
              <a:bodyPr/>
              <a:lstStyle/>
              <a:p>
                <a:pPr algn="ctr" eaLnBrk="0" hangingPunct="0"/>
                <a:endParaRPr lang="en-US" dirty="0"/>
              </a:p>
            </p:txBody>
          </p:sp>
          <p:sp>
            <p:nvSpPr>
              <p:cNvPr id="4662" name="Freeform 249"/>
              <p:cNvSpPr>
                <a:spLocks/>
              </p:cNvSpPr>
              <p:nvPr/>
            </p:nvSpPr>
            <p:spPr bwMode="auto">
              <a:xfrm>
                <a:off x="5019" y="1339"/>
                <a:ext cx="36" cy="95"/>
              </a:xfrm>
              <a:custGeom>
                <a:avLst/>
                <a:gdLst>
                  <a:gd name="T0" fmla="*/ 20 w 36"/>
                  <a:gd name="T1" fmla="*/ 61 h 95"/>
                  <a:gd name="T2" fmla="*/ 13 w 36"/>
                  <a:gd name="T3" fmla="*/ 43 h 95"/>
                  <a:gd name="T4" fmla="*/ 10 w 36"/>
                  <a:gd name="T5" fmla="*/ 47 h 95"/>
                  <a:gd name="T6" fmla="*/ 5 w 36"/>
                  <a:gd name="T7" fmla="*/ 37 h 95"/>
                  <a:gd name="T8" fmla="*/ 5 w 36"/>
                  <a:gd name="T9" fmla="*/ 29 h 95"/>
                  <a:gd name="T10" fmla="*/ 0 w 36"/>
                  <a:gd name="T11" fmla="*/ 26 h 95"/>
                  <a:gd name="T12" fmla="*/ 7 w 36"/>
                  <a:gd name="T13" fmla="*/ 15 h 95"/>
                  <a:gd name="T14" fmla="*/ 2 w 36"/>
                  <a:gd name="T15" fmla="*/ 8 h 95"/>
                  <a:gd name="T16" fmla="*/ 3 w 36"/>
                  <a:gd name="T17" fmla="*/ 5 h 95"/>
                  <a:gd name="T18" fmla="*/ 16 w 36"/>
                  <a:gd name="T19" fmla="*/ 21 h 95"/>
                  <a:gd name="T20" fmla="*/ 7 w 36"/>
                  <a:gd name="T21" fmla="*/ 7 h 95"/>
                  <a:gd name="T22" fmla="*/ 7 w 36"/>
                  <a:gd name="T23" fmla="*/ 2 h 95"/>
                  <a:gd name="T24" fmla="*/ 11 w 36"/>
                  <a:gd name="T25" fmla="*/ 0 h 95"/>
                  <a:gd name="T26" fmla="*/ 18 w 36"/>
                  <a:gd name="T27" fmla="*/ 23 h 95"/>
                  <a:gd name="T28" fmla="*/ 23 w 36"/>
                  <a:gd name="T29" fmla="*/ 58 h 95"/>
                  <a:gd name="T30" fmla="*/ 36 w 36"/>
                  <a:gd name="T31" fmla="*/ 93 h 95"/>
                  <a:gd name="T32" fmla="*/ 36 w 36"/>
                  <a:gd name="T33" fmla="*/ 95 h 95"/>
                  <a:gd name="T34" fmla="*/ 29 w 36"/>
                  <a:gd name="T35" fmla="*/ 88 h 95"/>
                  <a:gd name="T36" fmla="*/ 26 w 36"/>
                  <a:gd name="T37" fmla="*/ 71 h 95"/>
                  <a:gd name="T38" fmla="*/ 20 w 36"/>
                  <a:gd name="T39" fmla="*/ 61 h 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95"/>
                  <a:gd name="T62" fmla="*/ 36 w 36"/>
                  <a:gd name="T63" fmla="*/ 95 h 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95">
                    <a:moveTo>
                      <a:pt x="20" y="61"/>
                    </a:moveTo>
                    <a:lnTo>
                      <a:pt x="13" y="43"/>
                    </a:lnTo>
                    <a:lnTo>
                      <a:pt x="10" y="47"/>
                    </a:lnTo>
                    <a:lnTo>
                      <a:pt x="5" y="37"/>
                    </a:lnTo>
                    <a:lnTo>
                      <a:pt x="5" y="29"/>
                    </a:lnTo>
                    <a:lnTo>
                      <a:pt x="0" y="26"/>
                    </a:lnTo>
                    <a:lnTo>
                      <a:pt x="7" y="15"/>
                    </a:lnTo>
                    <a:lnTo>
                      <a:pt x="2" y="8"/>
                    </a:lnTo>
                    <a:lnTo>
                      <a:pt x="3" y="5"/>
                    </a:lnTo>
                    <a:lnTo>
                      <a:pt x="16" y="21"/>
                    </a:lnTo>
                    <a:lnTo>
                      <a:pt x="7" y="7"/>
                    </a:lnTo>
                    <a:lnTo>
                      <a:pt x="7" y="2"/>
                    </a:lnTo>
                    <a:lnTo>
                      <a:pt x="11" y="0"/>
                    </a:lnTo>
                    <a:lnTo>
                      <a:pt x="18" y="23"/>
                    </a:lnTo>
                    <a:lnTo>
                      <a:pt x="23" y="58"/>
                    </a:lnTo>
                    <a:lnTo>
                      <a:pt x="36" y="93"/>
                    </a:lnTo>
                    <a:lnTo>
                      <a:pt x="36" y="95"/>
                    </a:lnTo>
                    <a:lnTo>
                      <a:pt x="29" y="88"/>
                    </a:lnTo>
                    <a:lnTo>
                      <a:pt x="26" y="71"/>
                    </a:lnTo>
                    <a:lnTo>
                      <a:pt x="20" y="61"/>
                    </a:lnTo>
                    <a:close/>
                  </a:path>
                </a:pathLst>
              </a:custGeom>
              <a:solidFill>
                <a:srgbClr val="FEE0C2"/>
              </a:solidFill>
              <a:ln w="9525">
                <a:noFill/>
                <a:round/>
                <a:headEnd/>
                <a:tailEnd/>
              </a:ln>
            </p:spPr>
            <p:txBody>
              <a:bodyPr/>
              <a:lstStyle/>
              <a:p>
                <a:pPr algn="ctr" eaLnBrk="0" hangingPunct="0"/>
                <a:endParaRPr lang="en-US" dirty="0"/>
              </a:p>
            </p:txBody>
          </p:sp>
          <p:sp>
            <p:nvSpPr>
              <p:cNvPr id="4663" name="Freeform 250"/>
              <p:cNvSpPr>
                <a:spLocks/>
              </p:cNvSpPr>
              <p:nvPr/>
            </p:nvSpPr>
            <p:spPr bwMode="auto">
              <a:xfrm>
                <a:off x="5019" y="1339"/>
                <a:ext cx="36" cy="95"/>
              </a:xfrm>
              <a:custGeom>
                <a:avLst/>
                <a:gdLst>
                  <a:gd name="T0" fmla="*/ 20 w 36"/>
                  <a:gd name="T1" fmla="*/ 61 h 95"/>
                  <a:gd name="T2" fmla="*/ 13 w 36"/>
                  <a:gd name="T3" fmla="*/ 43 h 95"/>
                  <a:gd name="T4" fmla="*/ 10 w 36"/>
                  <a:gd name="T5" fmla="*/ 47 h 95"/>
                  <a:gd name="T6" fmla="*/ 5 w 36"/>
                  <a:gd name="T7" fmla="*/ 37 h 95"/>
                  <a:gd name="T8" fmla="*/ 5 w 36"/>
                  <a:gd name="T9" fmla="*/ 29 h 95"/>
                  <a:gd name="T10" fmla="*/ 0 w 36"/>
                  <a:gd name="T11" fmla="*/ 26 h 95"/>
                  <a:gd name="T12" fmla="*/ 7 w 36"/>
                  <a:gd name="T13" fmla="*/ 15 h 95"/>
                  <a:gd name="T14" fmla="*/ 2 w 36"/>
                  <a:gd name="T15" fmla="*/ 8 h 95"/>
                  <a:gd name="T16" fmla="*/ 3 w 36"/>
                  <a:gd name="T17" fmla="*/ 5 h 95"/>
                  <a:gd name="T18" fmla="*/ 16 w 36"/>
                  <a:gd name="T19" fmla="*/ 21 h 95"/>
                  <a:gd name="T20" fmla="*/ 7 w 36"/>
                  <a:gd name="T21" fmla="*/ 7 h 95"/>
                  <a:gd name="T22" fmla="*/ 7 w 36"/>
                  <a:gd name="T23" fmla="*/ 2 h 95"/>
                  <a:gd name="T24" fmla="*/ 11 w 36"/>
                  <a:gd name="T25" fmla="*/ 0 h 95"/>
                  <a:gd name="T26" fmla="*/ 18 w 36"/>
                  <a:gd name="T27" fmla="*/ 23 h 95"/>
                  <a:gd name="T28" fmla="*/ 23 w 36"/>
                  <a:gd name="T29" fmla="*/ 58 h 95"/>
                  <a:gd name="T30" fmla="*/ 36 w 36"/>
                  <a:gd name="T31" fmla="*/ 93 h 95"/>
                  <a:gd name="T32" fmla="*/ 36 w 36"/>
                  <a:gd name="T33" fmla="*/ 95 h 95"/>
                  <a:gd name="T34" fmla="*/ 29 w 36"/>
                  <a:gd name="T35" fmla="*/ 88 h 95"/>
                  <a:gd name="T36" fmla="*/ 26 w 36"/>
                  <a:gd name="T37" fmla="*/ 71 h 95"/>
                  <a:gd name="T38" fmla="*/ 20 w 36"/>
                  <a:gd name="T39" fmla="*/ 61 h 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95"/>
                  <a:gd name="T62" fmla="*/ 36 w 36"/>
                  <a:gd name="T63" fmla="*/ 95 h 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95">
                    <a:moveTo>
                      <a:pt x="20" y="61"/>
                    </a:moveTo>
                    <a:lnTo>
                      <a:pt x="13" y="43"/>
                    </a:lnTo>
                    <a:lnTo>
                      <a:pt x="10" y="47"/>
                    </a:lnTo>
                    <a:lnTo>
                      <a:pt x="5" y="37"/>
                    </a:lnTo>
                    <a:lnTo>
                      <a:pt x="5" y="29"/>
                    </a:lnTo>
                    <a:lnTo>
                      <a:pt x="0" y="26"/>
                    </a:lnTo>
                    <a:lnTo>
                      <a:pt x="7" y="15"/>
                    </a:lnTo>
                    <a:lnTo>
                      <a:pt x="2" y="8"/>
                    </a:lnTo>
                    <a:lnTo>
                      <a:pt x="3" y="5"/>
                    </a:lnTo>
                    <a:lnTo>
                      <a:pt x="16" y="21"/>
                    </a:lnTo>
                    <a:lnTo>
                      <a:pt x="7" y="7"/>
                    </a:lnTo>
                    <a:lnTo>
                      <a:pt x="7" y="2"/>
                    </a:lnTo>
                    <a:lnTo>
                      <a:pt x="11" y="0"/>
                    </a:lnTo>
                    <a:lnTo>
                      <a:pt x="18" y="23"/>
                    </a:lnTo>
                    <a:lnTo>
                      <a:pt x="23" y="58"/>
                    </a:lnTo>
                    <a:lnTo>
                      <a:pt x="36" y="93"/>
                    </a:lnTo>
                    <a:lnTo>
                      <a:pt x="36" y="95"/>
                    </a:lnTo>
                    <a:lnTo>
                      <a:pt x="29" y="88"/>
                    </a:lnTo>
                    <a:lnTo>
                      <a:pt x="26" y="71"/>
                    </a:lnTo>
                    <a:lnTo>
                      <a:pt x="20" y="61"/>
                    </a:lnTo>
                  </a:path>
                </a:pathLst>
              </a:custGeom>
              <a:noFill/>
              <a:ln w="9525">
                <a:noFill/>
                <a:round/>
                <a:headEnd/>
                <a:tailEnd/>
              </a:ln>
            </p:spPr>
            <p:txBody>
              <a:bodyPr/>
              <a:lstStyle/>
              <a:p>
                <a:pPr algn="ctr" eaLnBrk="0" hangingPunct="0"/>
                <a:endParaRPr lang="en-US" dirty="0"/>
              </a:p>
            </p:txBody>
          </p:sp>
          <p:sp>
            <p:nvSpPr>
              <p:cNvPr id="4664" name="Freeform 251"/>
              <p:cNvSpPr>
                <a:spLocks/>
              </p:cNvSpPr>
              <p:nvPr/>
            </p:nvSpPr>
            <p:spPr bwMode="auto">
              <a:xfrm>
                <a:off x="3723" y="1344"/>
                <a:ext cx="7" cy="10"/>
              </a:xfrm>
              <a:custGeom>
                <a:avLst/>
                <a:gdLst>
                  <a:gd name="T0" fmla="*/ 0 w 7"/>
                  <a:gd name="T1" fmla="*/ 5 h 10"/>
                  <a:gd name="T2" fmla="*/ 0 w 7"/>
                  <a:gd name="T3" fmla="*/ 0 h 10"/>
                  <a:gd name="T4" fmla="*/ 7 w 7"/>
                  <a:gd name="T5" fmla="*/ 10 h 10"/>
                  <a:gd name="T6" fmla="*/ 0 w 7"/>
                  <a:gd name="T7" fmla="*/ 5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5"/>
                    </a:moveTo>
                    <a:lnTo>
                      <a:pt x="0" y="0"/>
                    </a:lnTo>
                    <a:lnTo>
                      <a:pt x="7" y="10"/>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665" name="Freeform 252"/>
              <p:cNvSpPr>
                <a:spLocks/>
              </p:cNvSpPr>
              <p:nvPr/>
            </p:nvSpPr>
            <p:spPr bwMode="auto">
              <a:xfrm>
                <a:off x="3723" y="1344"/>
                <a:ext cx="7" cy="10"/>
              </a:xfrm>
              <a:custGeom>
                <a:avLst/>
                <a:gdLst>
                  <a:gd name="T0" fmla="*/ 0 w 7"/>
                  <a:gd name="T1" fmla="*/ 5 h 10"/>
                  <a:gd name="T2" fmla="*/ 0 w 7"/>
                  <a:gd name="T3" fmla="*/ 0 h 10"/>
                  <a:gd name="T4" fmla="*/ 7 w 7"/>
                  <a:gd name="T5" fmla="*/ 10 h 10"/>
                  <a:gd name="T6" fmla="*/ 0 w 7"/>
                  <a:gd name="T7" fmla="*/ 5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5"/>
                    </a:moveTo>
                    <a:lnTo>
                      <a:pt x="0" y="0"/>
                    </a:lnTo>
                    <a:lnTo>
                      <a:pt x="7" y="10"/>
                    </a:lnTo>
                    <a:lnTo>
                      <a:pt x="0" y="5"/>
                    </a:lnTo>
                  </a:path>
                </a:pathLst>
              </a:custGeom>
              <a:noFill/>
              <a:ln w="9525">
                <a:noFill/>
                <a:round/>
                <a:headEnd/>
                <a:tailEnd/>
              </a:ln>
            </p:spPr>
            <p:txBody>
              <a:bodyPr/>
              <a:lstStyle/>
              <a:p>
                <a:pPr algn="ctr" eaLnBrk="0" hangingPunct="0"/>
                <a:endParaRPr lang="en-US" dirty="0"/>
              </a:p>
            </p:txBody>
          </p:sp>
          <p:sp>
            <p:nvSpPr>
              <p:cNvPr id="4666" name="Freeform 253"/>
              <p:cNvSpPr>
                <a:spLocks/>
              </p:cNvSpPr>
              <p:nvPr/>
            </p:nvSpPr>
            <p:spPr bwMode="auto">
              <a:xfrm>
                <a:off x="3701" y="1355"/>
                <a:ext cx="11" cy="10"/>
              </a:xfrm>
              <a:custGeom>
                <a:avLst/>
                <a:gdLst>
                  <a:gd name="T0" fmla="*/ 0 w 11"/>
                  <a:gd name="T1" fmla="*/ 10 h 10"/>
                  <a:gd name="T2" fmla="*/ 1 w 11"/>
                  <a:gd name="T3" fmla="*/ 3 h 10"/>
                  <a:gd name="T4" fmla="*/ 11 w 11"/>
                  <a:gd name="T5" fmla="*/ 0 h 10"/>
                  <a:gd name="T6" fmla="*/ 0 w 11"/>
                  <a:gd name="T7" fmla="*/ 10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0" y="10"/>
                    </a:moveTo>
                    <a:lnTo>
                      <a:pt x="1" y="3"/>
                    </a:lnTo>
                    <a:lnTo>
                      <a:pt x="11" y="0"/>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667" name="Freeform 254"/>
              <p:cNvSpPr>
                <a:spLocks/>
              </p:cNvSpPr>
              <p:nvPr/>
            </p:nvSpPr>
            <p:spPr bwMode="auto">
              <a:xfrm>
                <a:off x="3701" y="1355"/>
                <a:ext cx="11" cy="10"/>
              </a:xfrm>
              <a:custGeom>
                <a:avLst/>
                <a:gdLst>
                  <a:gd name="T0" fmla="*/ 0 w 11"/>
                  <a:gd name="T1" fmla="*/ 10 h 10"/>
                  <a:gd name="T2" fmla="*/ 1 w 11"/>
                  <a:gd name="T3" fmla="*/ 3 h 10"/>
                  <a:gd name="T4" fmla="*/ 11 w 11"/>
                  <a:gd name="T5" fmla="*/ 0 h 10"/>
                  <a:gd name="T6" fmla="*/ 0 w 11"/>
                  <a:gd name="T7" fmla="*/ 10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0" y="10"/>
                    </a:moveTo>
                    <a:lnTo>
                      <a:pt x="1" y="3"/>
                    </a:lnTo>
                    <a:lnTo>
                      <a:pt x="11" y="0"/>
                    </a:lnTo>
                    <a:lnTo>
                      <a:pt x="0" y="10"/>
                    </a:lnTo>
                  </a:path>
                </a:pathLst>
              </a:custGeom>
              <a:noFill/>
              <a:ln w="9525">
                <a:noFill/>
                <a:round/>
                <a:headEnd/>
                <a:tailEnd/>
              </a:ln>
            </p:spPr>
            <p:txBody>
              <a:bodyPr/>
              <a:lstStyle/>
              <a:p>
                <a:pPr algn="ctr" eaLnBrk="0" hangingPunct="0"/>
                <a:endParaRPr lang="en-US" dirty="0"/>
              </a:p>
            </p:txBody>
          </p:sp>
          <p:sp>
            <p:nvSpPr>
              <p:cNvPr id="4668" name="Freeform 255"/>
              <p:cNvSpPr>
                <a:spLocks/>
              </p:cNvSpPr>
              <p:nvPr/>
            </p:nvSpPr>
            <p:spPr bwMode="auto">
              <a:xfrm>
                <a:off x="4712" y="1374"/>
                <a:ext cx="207" cy="176"/>
              </a:xfrm>
              <a:custGeom>
                <a:avLst/>
                <a:gdLst>
                  <a:gd name="T0" fmla="*/ 11 w 207"/>
                  <a:gd name="T1" fmla="*/ 61 h 176"/>
                  <a:gd name="T2" fmla="*/ 48 w 207"/>
                  <a:gd name="T3" fmla="*/ 47 h 176"/>
                  <a:gd name="T4" fmla="*/ 79 w 207"/>
                  <a:gd name="T5" fmla="*/ 21 h 176"/>
                  <a:gd name="T6" fmla="*/ 184 w 207"/>
                  <a:gd name="T7" fmla="*/ 0 h 176"/>
                  <a:gd name="T8" fmla="*/ 191 w 207"/>
                  <a:gd name="T9" fmla="*/ 18 h 176"/>
                  <a:gd name="T10" fmla="*/ 197 w 207"/>
                  <a:gd name="T11" fmla="*/ 24 h 176"/>
                  <a:gd name="T12" fmla="*/ 200 w 207"/>
                  <a:gd name="T13" fmla="*/ 55 h 176"/>
                  <a:gd name="T14" fmla="*/ 174 w 207"/>
                  <a:gd name="T15" fmla="*/ 60 h 176"/>
                  <a:gd name="T16" fmla="*/ 152 w 207"/>
                  <a:gd name="T17" fmla="*/ 71 h 176"/>
                  <a:gd name="T18" fmla="*/ 153 w 207"/>
                  <a:gd name="T19" fmla="*/ 76 h 176"/>
                  <a:gd name="T20" fmla="*/ 166 w 207"/>
                  <a:gd name="T21" fmla="*/ 66 h 176"/>
                  <a:gd name="T22" fmla="*/ 178 w 207"/>
                  <a:gd name="T23" fmla="*/ 84 h 176"/>
                  <a:gd name="T24" fmla="*/ 174 w 207"/>
                  <a:gd name="T25" fmla="*/ 98 h 176"/>
                  <a:gd name="T26" fmla="*/ 189 w 207"/>
                  <a:gd name="T27" fmla="*/ 93 h 176"/>
                  <a:gd name="T28" fmla="*/ 189 w 207"/>
                  <a:gd name="T29" fmla="*/ 103 h 176"/>
                  <a:gd name="T30" fmla="*/ 179 w 207"/>
                  <a:gd name="T31" fmla="*/ 116 h 176"/>
                  <a:gd name="T32" fmla="*/ 160 w 207"/>
                  <a:gd name="T33" fmla="*/ 117 h 176"/>
                  <a:gd name="T34" fmla="*/ 147 w 207"/>
                  <a:gd name="T35" fmla="*/ 132 h 176"/>
                  <a:gd name="T36" fmla="*/ 100 w 207"/>
                  <a:gd name="T37" fmla="*/ 151 h 176"/>
                  <a:gd name="T38" fmla="*/ 92 w 207"/>
                  <a:gd name="T39" fmla="*/ 144 h 176"/>
                  <a:gd name="T40" fmla="*/ 79 w 207"/>
                  <a:gd name="T41" fmla="*/ 152 h 176"/>
                  <a:gd name="T42" fmla="*/ 60 w 207"/>
                  <a:gd name="T43" fmla="*/ 157 h 176"/>
                  <a:gd name="T44" fmla="*/ 53 w 207"/>
                  <a:gd name="T45" fmla="*/ 156 h 176"/>
                  <a:gd name="T46" fmla="*/ 11 w 207"/>
                  <a:gd name="T47" fmla="*/ 168 h 176"/>
                  <a:gd name="T48" fmla="*/ 1 w 207"/>
                  <a:gd name="T49" fmla="*/ 176 h 176"/>
                  <a:gd name="T50" fmla="*/ 6 w 207"/>
                  <a:gd name="T51" fmla="*/ 132 h 176"/>
                  <a:gd name="T52" fmla="*/ 1 w 207"/>
                  <a:gd name="T53" fmla="*/ 122 h 176"/>
                  <a:gd name="T54" fmla="*/ 8 w 207"/>
                  <a:gd name="T55" fmla="*/ 119 h 176"/>
                  <a:gd name="T56" fmla="*/ 1 w 207"/>
                  <a:gd name="T57" fmla="*/ 109 h 176"/>
                  <a:gd name="T58" fmla="*/ 6 w 207"/>
                  <a:gd name="T59" fmla="*/ 101 h 176"/>
                  <a:gd name="T60" fmla="*/ 0 w 207"/>
                  <a:gd name="T61" fmla="*/ 95 h 176"/>
                  <a:gd name="T62" fmla="*/ 3 w 207"/>
                  <a:gd name="T63" fmla="*/ 85 h 176"/>
                  <a:gd name="T64" fmla="*/ 1 w 207"/>
                  <a:gd name="T65" fmla="*/ 74 h 176"/>
                  <a:gd name="T66" fmla="*/ 6 w 207"/>
                  <a:gd name="T67" fmla="*/ 76 h 176"/>
                  <a:gd name="T68" fmla="*/ 6 w 207"/>
                  <a:gd name="T69" fmla="*/ 71 h 176"/>
                  <a:gd name="T70" fmla="*/ 1 w 207"/>
                  <a:gd name="T71" fmla="*/ 64 h 176"/>
                  <a:gd name="T72" fmla="*/ 3 w 207"/>
                  <a:gd name="T73" fmla="*/ 61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76"/>
                  <a:gd name="T113" fmla="*/ 207 w 207"/>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76">
                    <a:moveTo>
                      <a:pt x="3" y="61"/>
                    </a:moveTo>
                    <a:lnTo>
                      <a:pt x="11" y="61"/>
                    </a:lnTo>
                    <a:lnTo>
                      <a:pt x="26" y="48"/>
                    </a:lnTo>
                    <a:lnTo>
                      <a:pt x="48" y="47"/>
                    </a:lnTo>
                    <a:lnTo>
                      <a:pt x="58" y="26"/>
                    </a:lnTo>
                    <a:lnTo>
                      <a:pt x="79" y="21"/>
                    </a:lnTo>
                    <a:lnTo>
                      <a:pt x="100" y="4"/>
                    </a:lnTo>
                    <a:lnTo>
                      <a:pt x="184" y="0"/>
                    </a:lnTo>
                    <a:lnTo>
                      <a:pt x="192" y="12"/>
                    </a:lnTo>
                    <a:lnTo>
                      <a:pt x="191" y="18"/>
                    </a:lnTo>
                    <a:lnTo>
                      <a:pt x="197" y="16"/>
                    </a:lnTo>
                    <a:lnTo>
                      <a:pt x="197" y="24"/>
                    </a:lnTo>
                    <a:lnTo>
                      <a:pt x="207" y="31"/>
                    </a:lnTo>
                    <a:lnTo>
                      <a:pt x="200" y="55"/>
                    </a:lnTo>
                    <a:lnTo>
                      <a:pt x="194" y="60"/>
                    </a:lnTo>
                    <a:lnTo>
                      <a:pt x="174" y="60"/>
                    </a:lnTo>
                    <a:lnTo>
                      <a:pt x="166" y="66"/>
                    </a:lnTo>
                    <a:lnTo>
                      <a:pt x="152" y="71"/>
                    </a:lnTo>
                    <a:lnTo>
                      <a:pt x="155" y="71"/>
                    </a:lnTo>
                    <a:lnTo>
                      <a:pt x="153" y="76"/>
                    </a:lnTo>
                    <a:lnTo>
                      <a:pt x="155" y="71"/>
                    </a:lnTo>
                    <a:lnTo>
                      <a:pt x="166" y="66"/>
                    </a:lnTo>
                    <a:lnTo>
                      <a:pt x="168" y="77"/>
                    </a:lnTo>
                    <a:lnTo>
                      <a:pt x="178" y="84"/>
                    </a:lnTo>
                    <a:lnTo>
                      <a:pt x="178" y="92"/>
                    </a:lnTo>
                    <a:lnTo>
                      <a:pt x="174" y="98"/>
                    </a:lnTo>
                    <a:lnTo>
                      <a:pt x="186" y="98"/>
                    </a:lnTo>
                    <a:lnTo>
                      <a:pt x="189" y="93"/>
                    </a:lnTo>
                    <a:lnTo>
                      <a:pt x="192" y="100"/>
                    </a:lnTo>
                    <a:lnTo>
                      <a:pt x="189" y="103"/>
                    </a:lnTo>
                    <a:lnTo>
                      <a:pt x="191" y="109"/>
                    </a:lnTo>
                    <a:lnTo>
                      <a:pt x="179" y="116"/>
                    </a:lnTo>
                    <a:lnTo>
                      <a:pt x="170" y="114"/>
                    </a:lnTo>
                    <a:lnTo>
                      <a:pt x="160" y="117"/>
                    </a:lnTo>
                    <a:lnTo>
                      <a:pt x="155" y="116"/>
                    </a:lnTo>
                    <a:lnTo>
                      <a:pt x="147" y="132"/>
                    </a:lnTo>
                    <a:lnTo>
                      <a:pt x="126" y="144"/>
                    </a:lnTo>
                    <a:lnTo>
                      <a:pt x="100" y="151"/>
                    </a:lnTo>
                    <a:lnTo>
                      <a:pt x="92" y="140"/>
                    </a:lnTo>
                    <a:lnTo>
                      <a:pt x="92" y="144"/>
                    </a:lnTo>
                    <a:lnTo>
                      <a:pt x="81" y="149"/>
                    </a:lnTo>
                    <a:lnTo>
                      <a:pt x="79" y="152"/>
                    </a:lnTo>
                    <a:lnTo>
                      <a:pt x="73" y="151"/>
                    </a:lnTo>
                    <a:lnTo>
                      <a:pt x="60" y="157"/>
                    </a:lnTo>
                    <a:lnTo>
                      <a:pt x="55" y="156"/>
                    </a:lnTo>
                    <a:lnTo>
                      <a:pt x="53" y="156"/>
                    </a:lnTo>
                    <a:lnTo>
                      <a:pt x="11" y="168"/>
                    </a:lnTo>
                    <a:lnTo>
                      <a:pt x="5" y="175"/>
                    </a:lnTo>
                    <a:lnTo>
                      <a:pt x="1" y="176"/>
                    </a:lnTo>
                    <a:lnTo>
                      <a:pt x="1" y="130"/>
                    </a:lnTo>
                    <a:lnTo>
                      <a:pt x="6" y="132"/>
                    </a:lnTo>
                    <a:lnTo>
                      <a:pt x="6" y="125"/>
                    </a:lnTo>
                    <a:lnTo>
                      <a:pt x="1" y="122"/>
                    </a:lnTo>
                    <a:lnTo>
                      <a:pt x="1" y="114"/>
                    </a:lnTo>
                    <a:lnTo>
                      <a:pt x="8" y="119"/>
                    </a:lnTo>
                    <a:lnTo>
                      <a:pt x="6" y="109"/>
                    </a:lnTo>
                    <a:lnTo>
                      <a:pt x="1" y="109"/>
                    </a:lnTo>
                    <a:lnTo>
                      <a:pt x="0" y="96"/>
                    </a:lnTo>
                    <a:lnTo>
                      <a:pt x="6" y="101"/>
                    </a:lnTo>
                    <a:lnTo>
                      <a:pt x="8" y="92"/>
                    </a:lnTo>
                    <a:lnTo>
                      <a:pt x="0" y="95"/>
                    </a:lnTo>
                    <a:lnTo>
                      <a:pt x="0" y="87"/>
                    </a:lnTo>
                    <a:lnTo>
                      <a:pt x="3" y="85"/>
                    </a:lnTo>
                    <a:lnTo>
                      <a:pt x="0" y="85"/>
                    </a:lnTo>
                    <a:lnTo>
                      <a:pt x="1" y="74"/>
                    </a:lnTo>
                    <a:lnTo>
                      <a:pt x="1" y="79"/>
                    </a:lnTo>
                    <a:lnTo>
                      <a:pt x="6" y="76"/>
                    </a:lnTo>
                    <a:lnTo>
                      <a:pt x="3" y="76"/>
                    </a:lnTo>
                    <a:lnTo>
                      <a:pt x="6" y="71"/>
                    </a:lnTo>
                    <a:lnTo>
                      <a:pt x="1" y="69"/>
                    </a:lnTo>
                    <a:lnTo>
                      <a:pt x="1" y="64"/>
                    </a:lnTo>
                    <a:lnTo>
                      <a:pt x="0" y="61"/>
                    </a:lnTo>
                    <a:lnTo>
                      <a:pt x="3" y="61"/>
                    </a:lnTo>
                    <a:close/>
                  </a:path>
                </a:pathLst>
              </a:custGeom>
              <a:solidFill>
                <a:srgbClr val="FEE0C2"/>
              </a:solidFill>
              <a:ln w="9525">
                <a:noFill/>
                <a:round/>
                <a:headEnd/>
                <a:tailEnd/>
              </a:ln>
            </p:spPr>
            <p:txBody>
              <a:bodyPr/>
              <a:lstStyle/>
              <a:p>
                <a:pPr algn="ctr" eaLnBrk="0" hangingPunct="0"/>
                <a:endParaRPr lang="en-US" dirty="0"/>
              </a:p>
            </p:txBody>
          </p:sp>
          <p:sp>
            <p:nvSpPr>
              <p:cNvPr id="4669" name="Freeform 256"/>
              <p:cNvSpPr>
                <a:spLocks/>
              </p:cNvSpPr>
              <p:nvPr/>
            </p:nvSpPr>
            <p:spPr bwMode="auto">
              <a:xfrm>
                <a:off x="4712" y="1374"/>
                <a:ext cx="207" cy="176"/>
              </a:xfrm>
              <a:custGeom>
                <a:avLst/>
                <a:gdLst>
                  <a:gd name="T0" fmla="*/ 11 w 207"/>
                  <a:gd name="T1" fmla="*/ 61 h 176"/>
                  <a:gd name="T2" fmla="*/ 48 w 207"/>
                  <a:gd name="T3" fmla="*/ 47 h 176"/>
                  <a:gd name="T4" fmla="*/ 79 w 207"/>
                  <a:gd name="T5" fmla="*/ 21 h 176"/>
                  <a:gd name="T6" fmla="*/ 184 w 207"/>
                  <a:gd name="T7" fmla="*/ 0 h 176"/>
                  <a:gd name="T8" fmla="*/ 191 w 207"/>
                  <a:gd name="T9" fmla="*/ 18 h 176"/>
                  <a:gd name="T10" fmla="*/ 197 w 207"/>
                  <a:gd name="T11" fmla="*/ 24 h 176"/>
                  <a:gd name="T12" fmla="*/ 200 w 207"/>
                  <a:gd name="T13" fmla="*/ 55 h 176"/>
                  <a:gd name="T14" fmla="*/ 174 w 207"/>
                  <a:gd name="T15" fmla="*/ 60 h 176"/>
                  <a:gd name="T16" fmla="*/ 152 w 207"/>
                  <a:gd name="T17" fmla="*/ 71 h 176"/>
                  <a:gd name="T18" fmla="*/ 153 w 207"/>
                  <a:gd name="T19" fmla="*/ 76 h 176"/>
                  <a:gd name="T20" fmla="*/ 166 w 207"/>
                  <a:gd name="T21" fmla="*/ 66 h 176"/>
                  <a:gd name="T22" fmla="*/ 178 w 207"/>
                  <a:gd name="T23" fmla="*/ 84 h 176"/>
                  <a:gd name="T24" fmla="*/ 174 w 207"/>
                  <a:gd name="T25" fmla="*/ 98 h 176"/>
                  <a:gd name="T26" fmla="*/ 189 w 207"/>
                  <a:gd name="T27" fmla="*/ 93 h 176"/>
                  <a:gd name="T28" fmla="*/ 189 w 207"/>
                  <a:gd name="T29" fmla="*/ 103 h 176"/>
                  <a:gd name="T30" fmla="*/ 179 w 207"/>
                  <a:gd name="T31" fmla="*/ 116 h 176"/>
                  <a:gd name="T32" fmla="*/ 160 w 207"/>
                  <a:gd name="T33" fmla="*/ 117 h 176"/>
                  <a:gd name="T34" fmla="*/ 147 w 207"/>
                  <a:gd name="T35" fmla="*/ 132 h 176"/>
                  <a:gd name="T36" fmla="*/ 100 w 207"/>
                  <a:gd name="T37" fmla="*/ 151 h 176"/>
                  <a:gd name="T38" fmla="*/ 92 w 207"/>
                  <a:gd name="T39" fmla="*/ 144 h 176"/>
                  <a:gd name="T40" fmla="*/ 79 w 207"/>
                  <a:gd name="T41" fmla="*/ 152 h 176"/>
                  <a:gd name="T42" fmla="*/ 60 w 207"/>
                  <a:gd name="T43" fmla="*/ 157 h 176"/>
                  <a:gd name="T44" fmla="*/ 53 w 207"/>
                  <a:gd name="T45" fmla="*/ 156 h 176"/>
                  <a:gd name="T46" fmla="*/ 11 w 207"/>
                  <a:gd name="T47" fmla="*/ 168 h 176"/>
                  <a:gd name="T48" fmla="*/ 1 w 207"/>
                  <a:gd name="T49" fmla="*/ 176 h 176"/>
                  <a:gd name="T50" fmla="*/ 6 w 207"/>
                  <a:gd name="T51" fmla="*/ 132 h 176"/>
                  <a:gd name="T52" fmla="*/ 1 w 207"/>
                  <a:gd name="T53" fmla="*/ 122 h 176"/>
                  <a:gd name="T54" fmla="*/ 8 w 207"/>
                  <a:gd name="T55" fmla="*/ 119 h 176"/>
                  <a:gd name="T56" fmla="*/ 1 w 207"/>
                  <a:gd name="T57" fmla="*/ 109 h 176"/>
                  <a:gd name="T58" fmla="*/ 6 w 207"/>
                  <a:gd name="T59" fmla="*/ 101 h 176"/>
                  <a:gd name="T60" fmla="*/ 0 w 207"/>
                  <a:gd name="T61" fmla="*/ 95 h 176"/>
                  <a:gd name="T62" fmla="*/ 3 w 207"/>
                  <a:gd name="T63" fmla="*/ 85 h 176"/>
                  <a:gd name="T64" fmla="*/ 1 w 207"/>
                  <a:gd name="T65" fmla="*/ 74 h 176"/>
                  <a:gd name="T66" fmla="*/ 6 w 207"/>
                  <a:gd name="T67" fmla="*/ 76 h 176"/>
                  <a:gd name="T68" fmla="*/ 6 w 207"/>
                  <a:gd name="T69" fmla="*/ 71 h 176"/>
                  <a:gd name="T70" fmla="*/ 1 w 207"/>
                  <a:gd name="T71" fmla="*/ 64 h 176"/>
                  <a:gd name="T72" fmla="*/ 3 w 207"/>
                  <a:gd name="T73" fmla="*/ 61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76"/>
                  <a:gd name="T113" fmla="*/ 207 w 207"/>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76">
                    <a:moveTo>
                      <a:pt x="3" y="61"/>
                    </a:moveTo>
                    <a:lnTo>
                      <a:pt x="11" y="61"/>
                    </a:lnTo>
                    <a:lnTo>
                      <a:pt x="26" y="48"/>
                    </a:lnTo>
                    <a:lnTo>
                      <a:pt x="48" y="47"/>
                    </a:lnTo>
                    <a:lnTo>
                      <a:pt x="58" y="26"/>
                    </a:lnTo>
                    <a:lnTo>
                      <a:pt x="79" y="21"/>
                    </a:lnTo>
                    <a:lnTo>
                      <a:pt x="100" y="4"/>
                    </a:lnTo>
                    <a:lnTo>
                      <a:pt x="184" y="0"/>
                    </a:lnTo>
                    <a:lnTo>
                      <a:pt x="192" y="12"/>
                    </a:lnTo>
                    <a:lnTo>
                      <a:pt x="191" y="18"/>
                    </a:lnTo>
                    <a:lnTo>
                      <a:pt x="197" y="16"/>
                    </a:lnTo>
                    <a:lnTo>
                      <a:pt x="197" y="24"/>
                    </a:lnTo>
                    <a:lnTo>
                      <a:pt x="207" y="31"/>
                    </a:lnTo>
                    <a:lnTo>
                      <a:pt x="200" y="55"/>
                    </a:lnTo>
                    <a:lnTo>
                      <a:pt x="194" y="60"/>
                    </a:lnTo>
                    <a:lnTo>
                      <a:pt x="174" y="60"/>
                    </a:lnTo>
                    <a:lnTo>
                      <a:pt x="166" y="66"/>
                    </a:lnTo>
                    <a:lnTo>
                      <a:pt x="152" y="71"/>
                    </a:lnTo>
                    <a:lnTo>
                      <a:pt x="155" y="71"/>
                    </a:lnTo>
                    <a:lnTo>
                      <a:pt x="153" y="76"/>
                    </a:lnTo>
                    <a:lnTo>
                      <a:pt x="155" y="71"/>
                    </a:lnTo>
                    <a:lnTo>
                      <a:pt x="166" y="66"/>
                    </a:lnTo>
                    <a:lnTo>
                      <a:pt x="168" y="77"/>
                    </a:lnTo>
                    <a:lnTo>
                      <a:pt x="178" y="84"/>
                    </a:lnTo>
                    <a:lnTo>
                      <a:pt x="178" y="92"/>
                    </a:lnTo>
                    <a:lnTo>
                      <a:pt x="174" y="98"/>
                    </a:lnTo>
                    <a:lnTo>
                      <a:pt x="186" y="98"/>
                    </a:lnTo>
                    <a:lnTo>
                      <a:pt x="189" y="93"/>
                    </a:lnTo>
                    <a:lnTo>
                      <a:pt x="192" y="100"/>
                    </a:lnTo>
                    <a:lnTo>
                      <a:pt x="189" y="103"/>
                    </a:lnTo>
                    <a:lnTo>
                      <a:pt x="191" y="109"/>
                    </a:lnTo>
                    <a:lnTo>
                      <a:pt x="179" y="116"/>
                    </a:lnTo>
                    <a:lnTo>
                      <a:pt x="170" y="114"/>
                    </a:lnTo>
                    <a:lnTo>
                      <a:pt x="160" y="117"/>
                    </a:lnTo>
                    <a:lnTo>
                      <a:pt x="155" y="116"/>
                    </a:lnTo>
                    <a:lnTo>
                      <a:pt x="147" y="132"/>
                    </a:lnTo>
                    <a:lnTo>
                      <a:pt x="126" y="144"/>
                    </a:lnTo>
                    <a:lnTo>
                      <a:pt x="100" y="151"/>
                    </a:lnTo>
                    <a:lnTo>
                      <a:pt x="92" y="140"/>
                    </a:lnTo>
                    <a:lnTo>
                      <a:pt x="92" y="144"/>
                    </a:lnTo>
                    <a:lnTo>
                      <a:pt x="81" y="149"/>
                    </a:lnTo>
                    <a:lnTo>
                      <a:pt x="79" y="152"/>
                    </a:lnTo>
                    <a:lnTo>
                      <a:pt x="73" y="151"/>
                    </a:lnTo>
                    <a:lnTo>
                      <a:pt x="60" y="157"/>
                    </a:lnTo>
                    <a:lnTo>
                      <a:pt x="55" y="156"/>
                    </a:lnTo>
                    <a:lnTo>
                      <a:pt x="53" y="156"/>
                    </a:lnTo>
                    <a:lnTo>
                      <a:pt x="11" y="168"/>
                    </a:lnTo>
                    <a:lnTo>
                      <a:pt x="5" y="175"/>
                    </a:lnTo>
                    <a:lnTo>
                      <a:pt x="1" y="176"/>
                    </a:lnTo>
                    <a:lnTo>
                      <a:pt x="1" y="130"/>
                    </a:lnTo>
                    <a:lnTo>
                      <a:pt x="6" y="132"/>
                    </a:lnTo>
                    <a:lnTo>
                      <a:pt x="6" y="125"/>
                    </a:lnTo>
                    <a:lnTo>
                      <a:pt x="1" y="122"/>
                    </a:lnTo>
                    <a:lnTo>
                      <a:pt x="1" y="114"/>
                    </a:lnTo>
                    <a:lnTo>
                      <a:pt x="8" y="119"/>
                    </a:lnTo>
                    <a:lnTo>
                      <a:pt x="6" y="109"/>
                    </a:lnTo>
                    <a:lnTo>
                      <a:pt x="1" y="109"/>
                    </a:lnTo>
                    <a:lnTo>
                      <a:pt x="0" y="96"/>
                    </a:lnTo>
                    <a:lnTo>
                      <a:pt x="6" y="101"/>
                    </a:lnTo>
                    <a:lnTo>
                      <a:pt x="8" y="92"/>
                    </a:lnTo>
                    <a:lnTo>
                      <a:pt x="0" y="95"/>
                    </a:lnTo>
                    <a:lnTo>
                      <a:pt x="0" y="87"/>
                    </a:lnTo>
                    <a:lnTo>
                      <a:pt x="3" y="85"/>
                    </a:lnTo>
                    <a:lnTo>
                      <a:pt x="0" y="85"/>
                    </a:lnTo>
                    <a:lnTo>
                      <a:pt x="1" y="74"/>
                    </a:lnTo>
                    <a:lnTo>
                      <a:pt x="1" y="79"/>
                    </a:lnTo>
                    <a:lnTo>
                      <a:pt x="6" y="76"/>
                    </a:lnTo>
                    <a:lnTo>
                      <a:pt x="3" y="76"/>
                    </a:lnTo>
                    <a:lnTo>
                      <a:pt x="6" y="71"/>
                    </a:lnTo>
                    <a:lnTo>
                      <a:pt x="1" y="69"/>
                    </a:lnTo>
                    <a:lnTo>
                      <a:pt x="1" y="64"/>
                    </a:lnTo>
                    <a:lnTo>
                      <a:pt x="0" y="61"/>
                    </a:lnTo>
                    <a:lnTo>
                      <a:pt x="3" y="61"/>
                    </a:lnTo>
                  </a:path>
                </a:pathLst>
              </a:custGeom>
              <a:noFill/>
              <a:ln w="9525">
                <a:noFill/>
                <a:round/>
                <a:headEnd/>
                <a:tailEnd/>
              </a:ln>
            </p:spPr>
            <p:txBody>
              <a:bodyPr/>
              <a:lstStyle/>
              <a:p>
                <a:pPr algn="ctr" eaLnBrk="0" hangingPunct="0"/>
                <a:endParaRPr lang="en-US" dirty="0"/>
              </a:p>
            </p:txBody>
          </p:sp>
          <p:sp>
            <p:nvSpPr>
              <p:cNvPr id="4670" name="Freeform 257"/>
              <p:cNvSpPr>
                <a:spLocks/>
              </p:cNvSpPr>
              <p:nvPr/>
            </p:nvSpPr>
            <p:spPr bwMode="auto">
              <a:xfrm>
                <a:off x="3628" y="1379"/>
                <a:ext cx="5" cy="7"/>
              </a:xfrm>
              <a:custGeom>
                <a:avLst/>
                <a:gdLst>
                  <a:gd name="T0" fmla="*/ 0 w 5"/>
                  <a:gd name="T1" fmla="*/ 5 h 7"/>
                  <a:gd name="T2" fmla="*/ 0 w 5"/>
                  <a:gd name="T3" fmla="*/ 0 h 7"/>
                  <a:gd name="T4" fmla="*/ 3 w 5"/>
                  <a:gd name="T5" fmla="*/ 0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3" y="0"/>
                    </a:lnTo>
                    <a:lnTo>
                      <a:pt x="5" y="7"/>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671" name="Freeform 258"/>
              <p:cNvSpPr>
                <a:spLocks/>
              </p:cNvSpPr>
              <p:nvPr/>
            </p:nvSpPr>
            <p:spPr bwMode="auto">
              <a:xfrm>
                <a:off x="3628" y="1379"/>
                <a:ext cx="5" cy="7"/>
              </a:xfrm>
              <a:custGeom>
                <a:avLst/>
                <a:gdLst>
                  <a:gd name="T0" fmla="*/ 0 w 5"/>
                  <a:gd name="T1" fmla="*/ 5 h 7"/>
                  <a:gd name="T2" fmla="*/ 0 w 5"/>
                  <a:gd name="T3" fmla="*/ 0 h 7"/>
                  <a:gd name="T4" fmla="*/ 3 w 5"/>
                  <a:gd name="T5" fmla="*/ 0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3" y="0"/>
                    </a:lnTo>
                    <a:lnTo>
                      <a:pt x="5" y="7"/>
                    </a:lnTo>
                    <a:lnTo>
                      <a:pt x="0" y="5"/>
                    </a:lnTo>
                  </a:path>
                </a:pathLst>
              </a:custGeom>
              <a:noFill/>
              <a:ln w="9525">
                <a:noFill/>
                <a:round/>
                <a:headEnd/>
                <a:tailEnd/>
              </a:ln>
            </p:spPr>
            <p:txBody>
              <a:bodyPr/>
              <a:lstStyle/>
              <a:p>
                <a:pPr algn="ctr" eaLnBrk="0" hangingPunct="0"/>
                <a:endParaRPr lang="en-US" dirty="0"/>
              </a:p>
            </p:txBody>
          </p:sp>
          <p:sp>
            <p:nvSpPr>
              <p:cNvPr id="4672" name="Freeform 259"/>
              <p:cNvSpPr>
                <a:spLocks/>
              </p:cNvSpPr>
              <p:nvPr/>
            </p:nvSpPr>
            <p:spPr bwMode="auto">
              <a:xfrm>
                <a:off x="4152" y="1389"/>
                <a:ext cx="202" cy="240"/>
              </a:xfrm>
              <a:custGeom>
                <a:avLst/>
                <a:gdLst>
                  <a:gd name="T0" fmla="*/ 173 w 202"/>
                  <a:gd name="T1" fmla="*/ 0 h 240"/>
                  <a:gd name="T2" fmla="*/ 194 w 202"/>
                  <a:gd name="T3" fmla="*/ 8 h 240"/>
                  <a:gd name="T4" fmla="*/ 194 w 202"/>
                  <a:gd name="T5" fmla="*/ 19 h 240"/>
                  <a:gd name="T6" fmla="*/ 194 w 202"/>
                  <a:gd name="T7" fmla="*/ 37 h 240"/>
                  <a:gd name="T8" fmla="*/ 193 w 202"/>
                  <a:gd name="T9" fmla="*/ 51 h 240"/>
                  <a:gd name="T10" fmla="*/ 186 w 202"/>
                  <a:gd name="T11" fmla="*/ 51 h 240"/>
                  <a:gd name="T12" fmla="*/ 186 w 202"/>
                  <a:gd name="T13" fmla="*/ 57 h 240"/>
                  <a:gd name="T14" fmla="*/ 189 w 202"/>
                  <a:gd name="T15" fmla="*/ 77 h 240"/>
                  <a:gd name="T16" fmla="*/ 180 w 202"/>
                  <a:gd name="T17" fmla="*/ 94 h 240"/>
                  <a:gd name="T18" fmla="*/ 188 w 202"/>
                  <a:gd name="T19" fmla="*/ 113 h 240"/>
                  <a:gd name="T20" fmla="*/ 191 w 202"/>
                  <a:gd name="T21" fmla="*/ 126 h 240"/>
                  <a:gd name="T22" fmla="*/ 181 w 202"/>
                  <a:gd name="T23" fmla="*/ 142 h 240"/>
                  <a:gd name="T24" fmla="*/ 176 w 202"/>
                  <a:gd name="T25" fmla="*/ 169 h 240"/>
                  <a:gd name="T26" fmla="*/ 162 w 202"/>
                  <a:gd name="T27" fmla="*/ 185 h 240"/>
                  <a:gd name="T28" fmla="*/ 160 w 202"/>
                  <a:gd name="T29" fmla="*/ 190 h 240"/>
                  <a:gd name="T30" fmla="*/ 142 w 202"/>
                  <a:gd name="T31" fmla="*/ 214 h 240"/>
                  <a:gd name="T32" fmla="*/ 141 w 202"/>
                  <a:gd name="T33" fmla="*/ 222 h 240"/>
                  <a:gd name="T34" fmla="*/ 133 w 202"/>
                  <a:gd name="T35" fmla="*/ 232 h 240"/>
                  <a:gd name="T36" fmla="*/ 123 w 202"/>
                  <a:gd name="T37" fmla="*/ 240 h 240"/>
                  <a:gd name="T38" fmla="*/ 113 w 202"/>
                  <a:gd name="T39" fmla="*/ 230 h 240"/>
                  <a:gd name="T40" fmla="*/ 107 w 202"/>
                  <a:gd name="T41" fmla="*/ 230 h 240"/>
                  <a:gd name="T42" fmla="*/ 99 w 202"/>
                  <a:gd name="T43" fmla="*/ 222 h 240"/>
                  <a:gd name="T44" fmla="*/ 95 w 202"/>
                  <a:gd name="T45" fmla="*/ 219 h 240"/>
                  <a:gd name="T46" fmla="*/ 94 w 202"/>
                  <a:gd name="T47" fmla="*/ 213 h 240"/>
                  <a:gd name="T48" fmla="*/ 87 w 202"/>
                  <a:gd name="T49" fmla="*/ 203 h 240"/>
                  <a:gd name="T50" fmla="*/ 87 w 202"/>
                  <a:gd name="T51" fmla="*/ 200 h 240"/>
                  <a:gd name="T52" fmla="*/ 79 w 202"/>
                  <a:gd name="T53" fmla="*/ 192 h 240"/>
                  <a:gd name="T54" fmla="*/ 63 w 202"/>
                  <a:gd name="T55" fmla="*/ 185 h 240"/>
                  <a:gd name="T56" fmla="*/ 57 w 202"/>
                  <a:gd name="T57" fmla="*/ 187 h 240"/>
                  <a:gd name="T58" fmla="*/ 47 w 202"/>
                  <a:gd name="T59" fmla="*/ 184 h 240"/>
                  <a:gd name="T60" fmla="*/ 44 w 202"/>
                  <a:gd name="T61" fmla="*/ 176 h 240"/>
                  <a:gd name="T62" fmla="*/ 32 w 202"/>
                  <a:gd name="T63" fmla="*/ 166 h 240"/>
                  <a:gd name="T64" fmla="*/ 13 w 202"/>
                  <a:gd name="T65" fmla="*/ 152 h 240"/>
                  <a:gd name="T66" fmla="*/ 7 w 202"/>
                  <a:gd name="T67" fmla="*/ 145 h 240"/>
                  <a:gd name="T68" fmla="*/ 2 w 202"/>
                  <a:gd name="T69" fmla="*/ 134 h 240"/>
                  <a:gd name="T70" fmla="*/ 0 w 202"/>
                  <a:gd name="T71" fmla="*/ 121 h 240"/>
                  <a:gd name="T72" fmla="*/ 0 w 202"/>
                  <a:gd name="T73" fmla="*/ 109 h 240"/>
                  <a:gd name="T74" fmla="*/ 5 w 202"/>
                  <a:gd name="T75" fmla="*/ 101 h 240"/>
                  <a:gd name="T76" fmla="*/ 3 w 202"/>
                  <a:gd name="T77" fmla="*/ 83 h 240"/>
                  <a:gd name="T78" fmla="*/ 3 w 202"/>
                  <a:gd name="T79" fmla="*/ 73 h 240"/>
                  <a:gd name="T80" fmla="*/ 26 w 202"/>
                  <a:gd name="T81" fmla="*/ 51 h 240"/>
                  <a:gd name="T82" fmla="*/ 37 w 202"/>
                  <a:gd name="T83" fmla="*/ 22 h 240"/>
                  <a:gd name="T84" fmla="*/ 163 w 202"/>
                  <a:gd name="T85" fmla="*/ 0 h 240"/>
                  <a:gd name="T86" fmla="*/ 172 w 202"/>
                  <a:gd name="T87" fmla="*/ 0 h 240"/>
                  <a:gd name="T88" fmla="*/ 173 w 202"/>
                  <a:gd name="T89" fmla="*/ 0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240"/>
                  <a:gd name="T137" fmla="*/ 202 w 202"/>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240">
                    <a:moveTo>
                      <a:pt x="173" y="0"/>
                    </a:moveTo>
                    <a:lnTo>
                      <a:pt x="173" y="0"/>
                    </a:lnTo>
                    <a:lnTo>
                      <a:pt x="201" y="1"/>
                    </a:lnTo>
                    <a:lnTo>
                      <a:pt x="194" y="8"/>
                    </a:lnTo>
                    <a:lnTo>
                      <a:pt x="202" y="14"/>
                    </a:lnTo>
                    <a:lnTo>
                      <a:pt x="194" y="19"/>
                    </a:lnTo>
                    <a:lnTo>
                      <a:pt x="189" y="32"/>
                    </a:lnTo>
                    <a:lnTo>
                      <a:pt x="194" y="37"/>
                    </a:lnTo>
                    <a:lnTo>
                      <a:pt x="189" y="46"/>
                    </a:lnTo>
                    <a:lnTo>
                      <a:pt x="193" y="51"/>
                    </a:lnTo>
                    <a:lnTo>
                      <a:pt x="188" y="48"/>
                    </a:lnTo>
                    <a:lnTo>
                      <a:pt x="186" y="51"/>
                    </a:lnTo>
                    <a:lnTo>
                      <a:pt x="194" y="57"/>
                    </a:lnTo>
                    <a:lnTo>
                      <a:pt x="186" y="57"/>
                    </a:lnTo>
                    <a:lnTo>
                      <a:pt x="186" y="73"/>
                    </a:lnTo>
                    <a:lnTo>
                      <a:pt x="189" y="77"/>
                    </a:lnTo>
                    <a:lnTo>
                      <a:pt x="188" y="88"/>
                    </a:lnTo>
                    <a:lnTo>
                      <a:pt x="180" y="94"/>
                    </a:lnTo>
                    <a:lnTo>
                      <a:pt x="181" y="102"/>
                    </a:lnTo>
                    <a:lnTo>
                      <a:pt x="188" y="113"/>
                    </a:lnTo>
                    <a:lnTo>
                      <a:pt x="196" y="112"/>
                    </a:lnTo>
                    <a:lnTo>
                      <a:pt x="191" y="126"/>
                    </a:lnTo>
                    <a:lnTo>
                      <a:pt x="178" y="136"/>
                    </a:lnTo>
                    <a:lnTo>
                      <a:pt x="181" y="142"/>
                    </a:lnTo>
                    <a:lnTo>
                      <a:pt x="178" y="145"/>
                    </a:lnTo>
                    <a:lnTo>
                      <a:pt x="176" y="169"/>
                    </a:lnTo>
                    <a:lnTo>
                      <a:pt x="170" y="171"/>
                    </a:lnTo>
                    <a:lnTo>
                      <a:pt x="162" y="185"/>
                    </a:lnTo>
                    <a:lnTo>
                      <a:pt x="163" y="190"/>
                    </a:lnTo>
                    <a:lnTo>
                      <a:pt x="160" y="190"/>
                    </a:lnTo>
                    <a:lnTo>
                      <a:pt x="160" y="201"/>
                    </a:lnTo>
                    <a:lnTo>
                      <a:pt x="142" y="214"/>
                    </a:lnTo>
                    <a:lnTo>
                      <a:pt x="144" y="217"/>
                    </a:lnTo>
                    <a:lnTo>
                      <a:pt x="141" y="222"/>
                    </a:lnTo>
                    <a:lnTo>
                      <a:pt x="144" y="225"/>
                    </a:lnTo>
                    <a:lnTo>
                      <a:pt x="133" y="232"/>
                    </a:lnTo>
                    <a:lnTo>
                      <a:pt x="129" y="230"/>
                    </a:lnTo>
                    <a:lnTo>
                      <a:pt x="123" y="240"/>
                    </a:lnTo>
                    <a:lnTo>
                      <a:pt x="113" y="237"/>
                    </a:lnTo>
                    <a:lnTo>
                      <a:pt x="113" y="230"/>
                    </a:lnTo>
                    <a:lnTo>
                      <a:pt x="102" y="237"/>
                    </a:lnTo>
                    <a:lnTo>
                      <a:pt x="107" y="230"/>
                    </a:lnTo>
                    <a:lnTo>
                      <a:pt x="100" y="229"/>
                    </a:lnTo>
                    <a:lnTo>
                      <a:pt x="99" y="222"/>
                    </a:lnTo>
                    <a:lnTo>
                      <a:pt x="95" y="225"/>
                    </a:lnTo>
                    <a:lnTo>
                      <a:pt x="95" y="219"/>
                    </a:lnTo>
                    <a:lnTo>
                      <a:pt x="92" y="217"/>
                    </a:lnTo>
                    <a:lnTo>
                      <a:pt x="94" y="213"/>
                    </a:lnTo>
                    <a:lnTo>
                      <a:pt x="87" y="214"/>
                    </a:lnTo>
                    <a:lnTo>
                      <a:pt x="87" y="203"/>
                    </a:lnTo>
                    <a:lnTo>
                      <a:pt x="83" y="201"/>
                    </a:lnTo>
                    <a:lnTo>
                      <a:pt x="87" y="200"/>
                    </a:lnTo>
                    <a:lnTo>
                      <a:pt x="83" y="201"/>
                    </a:lnTo>
                    <a:lnTo>
                      <a:pt x="79" y="192"/>
                    </a:lnTo>
                    <a:lnTo>
                      <a:pt x="70" y="185"/>
                    </a:lnTo>
                    <a:lnTo>
                      <a:pt x="63" y="185"/>
                    </a:lnTo>
                    <a:lnTo>
                      <a:pt x="62" y="179"/>
                    </a:lnTo>
                    <a:lnTo>
                      <a:pt x="57" y="187"/>
                    </a:lnTo>
                    <a:lnTo>
                      <a:pt x="55" y="182"/>
                    </a:lnTo>
                    <a:lnTo>
                      <a:pt x="47" y="184"/>
                    </a:lnTo>
                    <a:lnTo>
                      <a:pt x="50" y="181"/>
                    </a:lnTo>
                    <a:lnTo>
                      <a:pt x="44" y="176"/>
                    </a:lnTo>
                    <a:lnTo>
                      <a:pt x="40" y="166"/>
                    </a:lnTo>
                    <a:lnTo>
                      <a:pt x="32" y="166"/>
                    </a:lnTo>
                    <a:lnTo>
                      <a:pt x="23" y="153"/>
                    </a:lnTo>
                    <a:lnTo>
                      <a:pt x="13" y="152"/>
                    </a:lnTo>
                    <a:lnTo>
                      <a:pt x="13" y="149"/>
                    </a:lnTo>
                    <a:lnTo>
                      <a:pt x="7" y="145"/>
                    </a:lnTo>
                    <a:lnTo>
                      <a:pt x="7" y="137"/>
                    </a:lnTo>
                    <a:lnTo>
                      <a:pt x="2" y="134"/>
                    </a:lnTo>
                    <a:lnTo>
                      <a:pt x="3" y="123"/>
                    </a:lnTo>
                    <a:lnTo>
                      <a:pt x="0" y="121"/>
                    </a:lnTo>
                    <a:lnTo>
                      <a:pt x="3" y="120"/>
                    </a:lnTo>
                    <a:lnTo>
                      <a:pt x="0" y="109"/>
                    </a:lnTo>
                    <a:lnTo>
                      <a:pt x="3" y="110"/>
                    </a:lnTo>
                    <a:lnTo>
                      <a:pt x="5" y="101"/>
                    </a:lnTo>
                    <a:lnTo>
                      <a:pt x="2" y="97"/>
                    </a:lnTo>
                    <a:lnTo>
                      <a:pt x="3" y="83"/>
                    </a:lnTo>
                    <a:lnTo>
                      <a:pt x="0" y="75"/>
                    </a:lnTo>
                    <a:lnTo>
                      <a:pt x="3" y="73"/>
                    </a:lnTo>
                    <a:lnTo>
                      <a:pt x="19" y="75"/>
                    </a:lnTo>
                    <a:lnTo>
                      <a:pt x="26" y="51"/>
                    </a:lnTo>
                    <a:lnTo>
                      <a:pt x="26" y="40"/>
                    </a:lnTo>
                    <a:lnTo>
                      <a:pt x="37" y="22"/>
                    </a:lnTo>
                    <a:lnTo>
                      <a:pt x="37" y="3"/>
                    </a:lnTo>
                    <a:lnTo>
                      <a:pt x="163" y="0"/>
                    </a:lnTo>
                    <a:lnTo>
                      <a:pt x="170" y="0"/>
                    </a:lnTo>
                    <a:lnTo>
                      <a:pt x="172" y="0"/>
                    </a:lnTo>
                    <a:lnTo>
                      <a:pt x="173" y="0"/>
                    </a:lnTo>
                    <a:close/>
                  </a:path>
                </a:pathLst>
              </a:custGeom>
              <a:solidFill>
                <a:srgbClr val="FEE0C2"/>
              </a:solidFill>
              <a:ln w="9525">
                <a:noFill/>
                <a:round/>
                <a:headEnd/>
                <a:tailEnd/>
              </a:ln>
            </p:spPr>
            <p:txBody>
              <a:bodyPr/>
              <a:lstStyle/>
              <a:p>
                <a:pPr algn="ctr" eaLnBrk="0" hangingPunct="0"/>
                <a:endParaRPr lang="en-US" dirty="0"/>
              </a:p>
            </p:txBody>
          </p:sp>
          <p:sp>
            <p:nvSpPr>
              <p:cNvPr id="4673" name="Freeform 260"/>
              <p:cNvSpPr>
                <a:spLocks/>
              </p:cNvSpPr>
              <p:nvPr/>
            </p:nvSpPr>
            <p:spPr bwMode="auto">
              <a:xfrm>
                <a:off x="4152" y="1389"/>
                <a:ext cx="202" cy="240"/>
              </a:xfrm>
              <a:custGeom>
                <a:avLst/>
                <a:gdLst>
                  <a:gd name="T0" fmla="*/ 173 w 202"/>
                  <a:gd name="T1" fmla="*/ 0 h 240"/>
                  <a:gd name="T2" fmla="*/ 194 w 202"/>
                  <a:gd name="T3" fmla="*/ 8 h 240"/>
                  <a:gd name="T4" fmla="*/ 194 w 202"/>
                  <a:gd name="T5" fmla="*/ 19 h 240"/>
                  <a:gd name="T6" fmla="*/ 194 w 202"/>
                  <a:gd name="T7" fmla="*/ 37 h 240"/>
                  <a:gd name="T8" fmla="*/ 193 w 202"/>
                  <a:gd name="T9" fmla="*/ 51 h 240"/>
                  <a:gd name="T10" fmla="*/ 186 w 202"/>
                  <a:gd name="T11" fmla="*/ 51 h 240"/>
                  <a:gd name="T12" fmla="*/ 186 w 202"/>
                  <a:gd name="T13" fmla="*/ 57 h 240"/>
                  <a:gd name="T14" fmla="*/ 189 w 202"/>
                  <a:gd name="T15" fmla="*/ 77 h 240"/>
                  <a:gd name="T16" fmla="*/ 180 w 202"/>
                  <a:gd name="T17" fmla="*/ 94 h 240"/>
                  <a:gd name="T18" fmla="*/ 188 w 202"/>
                  <a:gd name="T19" fmla="*/ 113 h 240"/>
                  <a:gd name="T20" fmla="*/ 191 w 202"/>
                  <a:gd name="T21" fmla="*/ 126 h 240"/>
                  <a:gd name="T22" fmla="*/ 181 w 202"/>
                  <a:gd name="T23" fmla="*/ 142 h 240"/>
                  <a:gd name="T24" fmla="*/ 176 w 202"/>
                  <a:gd name="T25" fmla="*/ 169 h 240"/>
                  <a:gd name="T26" fmla="*/ 162 w 202"/>
                  <a:gd name="T27" fmla="*/ 185 h 240"/>
                  <a:gd name="T28" fmla="*/ 160 w 202"/>
                  <a:gd name="T29" fmla="*/ 190 h 240"/>
                  <a:gd name="T30" fmla="*/ 142 w 202"/>
                  <a:gd name="T31" fmla="*/ 214 h 240"/>
                  <a:gd name="T32" fmla="*/ 141 w 202"/>
                  <a:gd name="T33" fmla="*/ 222 h 240"/>
                  <a:gd name="T34" fmla="*/ 133 w 202"/>
                  <a:gd name="T35" fmla="*/ 232 h 240"/>
                  <a:gd name="T36" fmla="*/ 123 w 202"/>
                  <a:gd name="T37" fmla="*/ 240 h 240"/>
                  <a:gd name="T38" fmla="*/ 113 w 202"/>
                  <a:gd name="T39" fmla="*/ 230 h 240"/>
                  <a:gd name="T40" fmla="*/ 107 w 202"/>
                  <a:gd name="T41" fmla="*/ 230 h 240"/>
                  <a:gd name="T42" fmla="*/ 99 w 202"/>
                  <a:gd name="T43" fmla="*/ 222 h 240"/>
                  <a:gd name="T44" fmla="*/ 95 w 202"/>
                  <a:gd name="T45" fmla="*/ 219 h 240"/>
                  <a:gd name="T46" fmla="*/ 94 w 202"/>
                  <a:gd name="T47" fmla="*/ 213 h 240"/>
                  <a:gd name="T48" fmla="*/ 87 w 202"/>
                  <a:gd name="T49" fmla="*/ 203 h 240"/>
                  <a:gd name="T50" fmla="*/ 87 w 202"/>
                  <a:gd name="T51" fmla="*/ 200 h 240"/>
                  <a:gd name="T52" fmla="*/ 79 w 202"/>
                  <a:gd name="T53" fmla="*/ 192 h 240"/>
                  <a:gd name="T54" fmla="*/ 63 w 202"/>
                  <a:gd name="T55" fmla="*/ 185 h 240"/>
                  <a:gd name="T56" fmla="*/ 57 w 202"/>
                  <a:gd name="T57" fmla="*/ 187 h 240"/>
                  <a:gd name="T58" fmla="*/ 47 w 202"/>
                  <a:gd name="T59" fmla="*/ 184 h 240"/>
                  <a:gd name="T60" fmla="*/ 44 w 202"/>
                  <a:gd name="T61" fmla="*/ 176 h 240"/>
                  <a:gd name="T62" fmla="*/ 32 w 202"/>
                  <a:gd name="T63" fmla="*/ 166 h 240"/>
                  <a:gd name="T64" fmla="*/ 13 w 202"/>
                  <a:gd name="T65" fmla="*/ 152 h 240"/>
                  <a:gd name="T66" fmla="*/ 7 w 202"/>
                  <a:gd name="T67" fmla="*/ 145 h 240"/>
                  <a:gd name="T68" fmla="*/ 2 w 202"/>
                  <a:gd name="T69" fmla="*/ 134 h 240"/>
                  <a:gd name="T70" fmla="*/ 0 w 202"/>
                  <a:gd name="T71" fmla="*/ 121 h 240"/>
                  <a:gd name="T72" fmla="*/ 0 w 202"/>
                  <a:gd name="T73" fmla="*/ 109 h 240"/>
                  <a:gd name="T74" fmla="*/ 5 w 202"/>
                  <a:gd name="T75" fmla="*/ 101 h 240"/>
                  <a:gd name="T76" fmla="*/ 3 w 202"/>
                  <a:gd name="T77" fmla="*/ 83 h 240"/>
                  <a:gd name="T78" fmla="*/ 3 w 202"/>
                  <a:gd name="T79" fmla="*/ 73 h 240"/>
                  <a:gd name="T80" fmla="*/ 26 w 202"/>
                  <a:gd name="T81" fmla="*/ 51 h 240"/>
                  <a:gd name="T82" fmla="*/ 37 w 202"/>
                  <a:gd name="T83" fmla="*/ 22 h 240"/>
                  <a:gd name="T84" fmla="*/ 163 w 202"/>
                  <a:gd name="T85" fmla="*/ 0 h 240"/>
                  <a:gd name="T86" fmla="*/ 172 w 202"/>
                  <a:gd name="T87" fmla="*/ 0 h 240"/>
                  <a:gd name="T88" fmla="*/ 173 w 202"/>
                  <a:gd name="T89" fmla="*/ 0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240"/>
                  <a:gd name="T137" fmla="*/ 202 w 202"/>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240">
                    <a:moveTo>
                      <a:pt x="173" y="0"/>
                    </a:moveTo>
                    <a:lnTo>
                      <a:pt x="173" y="0"/>
                    </a:lnTo>
                    <a:lnTo>
                      <a:pt x="201" y="1"/>
                    </a:lnTo>
                    <a:lnTo>
                      <a:pt x="194" y="8"/>
                    </a:lnTo>
                    <a:lnTo>
                      <a:pt x="202" y="14"/>
                    </a:lnTo>
                    <a:lnTo>
                      <a:pt x="194" y="19"/>
                    </a:lnTo>
                    <a:lnTo>
                      <a:pt x="189" y="32"/>
                    </a:lnTo>
                    <a:lnTo>
                      <a:pt x="194" y="37"/>
                    </a:lnTo>
                    <a:lnTo>
                      <a:pt x="189" y="46"/>
                    </a:lnTo>
                    <a:lnTo>
                      <a:pt x="193" y="51"/>
                    </a:lnTo>
                    <a:lnTo>
                      <a:pt x="188" y="48"/>
                    </a:lnTo>
                    <a:lnTo>
                      <a:pt x="186" y="51"/>
                    </a:lnTo>
                    <a:lnTo>
                      <a:pt x="194" y="57"/>
                    </a:lnTo>
                    <a:lnTo>
                      <a:pt x="186" y="57"/>
                    </a:lnTo>
                    <a:lnTo>
                      <a:pt x="186" y="73"/>
                    </a:lnTo>
                    <a:lnTo>
                      <a:pt x="189" y="77"/>
                    </a:lnTo>
                    <a:lnTo>
                      <a:pt x="188" y="88"/>
                    </a:lnTo>
                    <a:lnTo>
                      <a:pt x="180" y="94"/>
                    </a:lnTo>
                    <a:lnTo>
                      <a:pt x="181" y="102"/>
                    </a:lnTo>
                    <a:lnTo>
                      <a:pt x="188" y="113"/>
                    </a:lnTo>
                    <a:lnTo>
                      <a:pt x="196" y="112"/>
                    </a:lnTo>
                    <a:lnTo>
                      <a:pt x="191" y="126"/>
                    </a:lnTo>
                    <a:lnTo>
                      <a:pt x="178" y="136"/>
                    </a:lnTo>
                    <a:lnTo>
                      <a:pt x="181" y="142"/>
                    </a:lnTo>
                    <a:lnTo>
                      <a:pt x="178" y="145"/>
                    </a:lnTo>
                    <a:lnTo>
                      <a:pt x="176" y="169"/>
                    </a:lnTo>
                    <a:lnTo>
                      <a:pt x="170" y="171"/>
                    </a:lnTo>
                    <a:lnTo>
                      <a:pt x="162" y="185"/>
                    </a:lnTo>
                    <a:lnTo>
                      <a:pt x="163" y="190"/>
                    </a:lnTo>
                    <a:lnTo>
                      <a:pt x="160" y="190"/>
                    </a:lnTo>
                    <a:lnTo>
                      <a:pt x="160" y="201"/>
                    </a:lnTo>
                    <a:lnTo>
                      <a:pt x="142" y="214"/>
                    </a:lnTo>
                    <a:lnTo>
                      <a:pt x="144" y="217"/>
                    </a:lnTo>
                    <a:lnTo>
                      <a:pt x="141" y="222"/>
                    </a:lnTo>
                    <a:lnTo>
                      <a:pt x="144" y="225"/>
                    </a:lnTo>
                    <a:lnTo>
                      <a:pt x="133" y="232"/>
                    </a:lnTo>
                    <a:lnTo>
                      <a:pt x="129" y="230"/>
                    </a:lnTo>
                    <a:lnTo>
                      <a:pt x="123" y="240"/>
                    </a:lnTo>
                    <a:lnTo>
                      <a:pt x="113" y="237"/>
                    </a:lnTo>
                    <a:lnTo>
                      <a:pt x="113" y="230"/>
                    </a:lnTo>
                    <a:lnTo>
                      <a:pt x="102" y="237"/>
                    </a:lnTo>
                    <a:lnTo>
                      <a:pt x="107" y="230"/>
                    </a:lnTo>
                    <a:lnTo>
                      <a:pt x="100" y="229"/>
                    </a:lnTo>
                    <a:lnTo>
                      <a:pt x="99" y="222"/>
                    </a:lnTo>
                    <a:lnTo>
                      <a:pt x="95" y="225"/>
                    </a:lnTo>
                    <a:lnTo>
                      <a:pt x="95" y="219"/>
                    </a:lnTo>
                    <a:lnTo>
                      <a:pt x="92" y="217"/>
                    </a:lnTo>
                    <a:lnTo>
                      <a:pt x="94" y="213"/>
                    </a:lnTo>
                    <a:lnTo>
                      <a:pt x="87" y="214"/>
                    </a:lnTo>
                    <a:lnTo>
                      <a:pt x="87" y="203"/>
                    </a:lnTo>
                    <a:lnTo>
                      <a:pt x="83" y="201"/>
                    </a:lnTo>
                    <a:lnTo>
                      <a:pt x="87" y="200"/>
                    </a:lnTo>
                    <a:lnTo>
                      <a:pt x="83" y="201"/>
                    </a:lnTo>
                    <a:lnTo>
                      <a:pt x="79" y="192"/>
                    </a:lnTo>
                    <a:lnTo>
                      <a:pt x="70" y="185"/>
                    </a:lnTo>
                    <a:lnTo>
                      <a:pt x="63" y="185"/>
                    </a:lnTo>
                    <a:lnTo>
                      <a:pt x="62" y="179"/>
                    </a:lnTo>
                    <a:lnTo>
                      <a:pt x="57" y="187"/>
                    </a:lnTo>
                    <a:lnTo>
                      <a:pt x="55" y="182"/>
                    </a:lnTo>
                    <a:lnTo>
                      <a:pt x="47" y="184"/>
                    </a:lnTo>
                    <a:lnTo>
                      <a:pt x="50" y="181"/>
                    </a:lnTo>
                    <a:lnTo>
                      <a:pt x="44" y="176"/>
                    </a:lnTo>
                    <a:lnTo>
                      <a:pt x="40" y="166"/>
                    </a:lnTo>
                    <a:lnTo>
                      <a:pt x="32" y="166"/>
                    </a:lnTo>
                    <a:lnTo>
                      <a:pt x="23" y="153"/>
                    </a:lnTo>
                    <a:lnTo>
                      <a:pt x="13" y="152"/>
                    </a:lnTo>
                    <a:lnTo>
                      <a:pt x="13" y="149"/>
                    </a:lnTo>
                    <a:lnTo>
                      <a:pt x="7" y="145"/>
                    </a:lnTo>
                    <a:lnTo>
                      <a:pt x="7" y="137"/>
                    </a:lnTo>
                    <a:lnTo>
                      <a:pt x="2" y="134"/>
                    </a:lnTo>
                    <a:lnTo>
                      <a:pt x="3" y="123"/>
                    </a:lnTo>
                    <a:lnTo>
                      <a:pt x="0" y="121"/>
                    </a:lnTo>
                    <a:lnTo>
                      <a:pt x="3" y="120"/>
                    </a:lnTo>
                    <a:lnTo>
                      <a:pt x="0" y="109"/>
                    </a:lnTo>
                    <a:lnTo>
                      <a:pt x="3" y="110"/>
                    </a:lnTo>
                    <a:lnTo>
                      <a:pt x="5" y="101"/>
                    </a:lnTo>
                    <a:lnTo>
                      <a:pt x="2" y="97"/>
                    </a:lnTo>
                    <a:lnTo>
                      <a:pt x="3" y="83"/>
                    </a:lnTo>
                    <a:lnTo>
                      <a:pt x="0" y="75"/>
                    </a:lnTo>
                    <a:lnTo>
                      <a:pt x="3" y="73"/>
                    </a:lnTo>
                    <a:lnTo>
                      <a:pt x="19" y="75"/>
                    </a:lnTo>
                    <a:lnTo>
                      <a:pt x="26" y="51"/>
                    </a:lnTo>
                    <a:lnTo>
                      <a:pt x="26" y="40"/>
                    </a:lnTo>
                    <a:lnTo>
                      <a:pt x="37" y="22"/>
                    </a:lnTo>
                    <a:lnTo>
                      <a:pt x="37" y="3"/>
                    </a:lnTo>
                    <a:lnTo>
                      <a:pt x="163" y="0"/>
                    </a:lnTo>
                    <a:lnTo>
                      <a:pt x="170" y="0"/>
                    </a:lnTo>
                    <a:lnTo>
                      <a:pt x="172" y="0"/>
                    </a:lnTo>
                    <a:lnTo>
                      <a:pt x="173" y="0"/>
                    </a:lnTo>
                  </a:path>
                </a:pathLst>
              </a:custGeom>
              <a:noFill/>
              <a:ln w="9525">
                <a:noFill/>
                <a:round/>
                <a:headEnd/>
                <a:tailEnd/>
              </a:ln>
            </p:spPr>
            <p:txBody>
              <a:bodyPr/>
              <a:lstStyle/>
              <a:p>
                <a:pPr algn="ctr" eaLnBrk="0" hangingPunct="0"/>
                <a:endParaRPr lang="en-US" dirty="0"/>
              </a:p>
            </p:txBody>
          </p:sp>
          <p:sp>
            <p:nvSpPr>
              <p:cNvPr id="4674" name="Freeform 261"/>
              <p:cNvSpPr>
                <a:spLocks/>
              </p:cNvSpPr>
              <p:nvPr/>
            </p:nvSpPr>
            <p:spPr bwMode="auto">
              <a:xfrm>
                <a:off x="3628" y="1389"/>
                <a:ext cx="42" cy="22"/>
              </a:xfrm>
              <a:custGeom>
                <a:avLst/>
                <a:gdLst>
                  <a:gd name="T0" fmla="*/ 0 w 42"/>
                  <a:gd name="T1" fmla="*/ 21 h 22"/>
                  <a:gd name="T2" fmla="*/ 21 w 42"/>
                  <a:gd name="T3" fmla="*/ 19 h 22"/>
                  <a:gd name="T4" fmla="*/ 31 w 42"/>
                  <a:gd name="T5" fmla="*/ 8 h 22"/>
                  <a:gd name="T6" fmla="*/ 35 w 42"/>
                  <a:gd name="T7" fmla="*/ 6 h 22"/>
                  <a:gd name="T8" fmla="*/ 37 w 42"/>
                  <a:gd name="T9" fmla="*/ 9 h 22"/>
                  <a:gd name="T10" fmla="*/ 39 w 42"/>
                  <a:gd name="T11" fmla="*/ 0 h 22"/>
                  <a:gd name="T12" fmla="*/ 42 w 42"/>
                  <a:gd name="T13" fmla="*/ 1 h 22"/>
                  <a:gd name="T14" fmla="*/ 40 w 42"/>
                  <a:gd name="T15" fmla="*/ 9 h 22"/>
                  <a:gd name="T16" fmla="*/ 10 w 42"/>
                  <a:gd name="T17" fmla="*/ 22 h 22"/>
                  <a:gd name="T18" fmla="*/ 0 w 42"/>
                  <a:gd name="T19" fmla="*/ 2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21"/>
                    </a:moveTo>
                    <a:lnTo>
                      <a:pt x="21" y="19"/>
                    </a:lnTo>
                    <a:lnTo>
                      <a:pt x="31" y="8"/>
                    </a:lnTo>
                    <a:lnTo>
                      <a:pt x="35" y="6"/>
                    </a:lnTo>
                    <a:lnTo>
                      <a:pt x="37" y="9"/>
                    </a:lnTo>
                    <a:lnTo>
                      <a:pt x="39" y="0"/>
                    </a:lnTo>
                    <a:lnTo>
                      <a:pt x="42" y="1"/>
                    </a:lnTo>
                    <a:lnTo>
                      <a:pt x="40" y="9"/>
                    </a:lnTo>
                    <a:lnTo>
                      <a:pt x="10" y="22"/>
                    </a:lnTo>
                    <a:lnTo>
                      <a:pt x="0" y="21"/>
                    </a:lnTo>
                    <a:close/>
                  </a:path>
                </a:pathLst>
              </a:custGeom>
              <a:solidFill>
                <a:srgbClr val="FEE0C2"/>
              </a:solidFill>
              <a:ln w="9525">
                <a:noFill/>
                <a:round/>
                <a:headEnd/>
                <a:tailEnd/>
              </a:ln>
            </p:spPr>
            <p:txBody>
              <a:bodyPr/>
              <a:lstStyle/>
              <a:p>
                <a:pPr algn="ctr" eaLnBrk="0" hangingPunct="0"/>
                <a:endParaRPr lang="en-US" dirty="0"/>
              </a:p>
            </p:txBody>
          </p:sp>
          <p:sp>
            <p:nvSpPr>
              <p:cNvPr id="4675" name="Freeform 262"/>
              <p:cNvSpPr>
                <a:spLocks/>
              </p:cNvSpPr>
              <p:nvPr/>
            </p:nvSpPr>
            <p:spPr bwMode="auto">
              <a:xfrm>
                <a:off x="3628" y="1389"/>
                <a:ext cx="42" cy="22"/>
              </a:xfrm>
              <a:custGeom>
                <a:avLst/>
                <a:gdLst>
                  <a:gd name="T0" fmla="*/ 0 w 42"/>
                  <a:gd name="T1" fmla="*/ 21 h 22"/>
                  <a:gd name="T2" fmla="*/ 21 w 42"/>
                  <a:gd name="T3" fmla="*/ 19 h 22"/>
                  <a:gd name="T4" fmla="*/ 31 w 42"/>
                  <a:gd name="T5" fmla="*/ 8 h 22"/>
                  <a:gd name="T6" fmla="*/ 35 w 42"/>
                  <a:gd name="T7" fmla="*/ 6 h 22"/>
                  <a:gd name="T8" fmla="*/ 37 w 42"/>
                  <a:gd name="T9" fmla="*/ 9 h 22"/>
                  <a:gd name="T10" fmla="*/ 39 w 42"/>
                  <a:gd name="T11" fmla="*/ 0 h 22"/>
                  <a:gd name="T12" fmla="*/ 42 w 42"/>
                  <a:gd name="T13" fmla="*/ 1 h 22"/>
                  <a:gd name="T14" fmla="*/ 40 w 42"/>
                  <a:gd name="T15" fmla="*/ 9 h 22"/>
                  <a:gd name="T16" fmla="*/ 10 w 42"/>
                  <a:gd name="T17" fmla="*/ 22 h 22"/>
                  <a:gd name="T18" fmla="*/ 0 w 42"/>
                  <a:gd name="T19" fmla="*/ 2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21"/>
                    </a:moveTo>
                    <a:lnTo>
                      <a:pt x="21" y="19"/>
                    </a:lnTo>
                    <a:lnTo>
                      <a:pt x="31" y="8"/>
                    </a:lnTo>
                    <a:lnTo>
                      <a:pt x="35" y="6"/>
                    </a:lnTo>
                    <a:lnTo>
                      <a:pt x="37" y="9"/>
                    </a:lnTo>
                    <a:lnTo>
                      <a:pt x="39" y="0"/>
                    </a:lnTo>
                    <a:lnTo>
                      <a:pt x="42" y="1"/>
                    </a:lnTo>
                    <a:lnTo>
                      <a:pt x="40" y="9"/>
                    </a:lnTo>
                    <a:lnTo>
                      <a:pt x="10" y="22"/>
                    </a:lnTo>
                    <a:lnTo>
                      <a:pt x="0" y="21"/>
                    </a:lnTo>
                  </a:path>
                </a:pathLst>
              </a:custGeom>
              <a:noFill/>
              <a:ln w="9525">
                <a:noFill/>
                <a:round/>
                <a:headEnd/>
                <a:tailEnd/>
              </a:ln>
            </p:spPr>
            <p:txBody>
              <a:bodyPr/>
              <a:lstStyle/>
              <a:p>
                <a:pPr algn="ctr" eaLnBrk="0" hangingPunct="0"/>
                <a:endParaRPr lang="en-US" dirty="0"/>
              </a:p>
            </p:txBody>
          </p:sp>
          <p:sp>
            <p:nvSpPr>
              <p:cNvPr id="4676" name="Freeform 263"/>
              <p:cNvSpPr>
                <a:spLocks/>
              </p:cNvSpPr>
              <p:nvPr/>
            </p:nvSpPr>
            <p:spPr bwMode="auto">
              <a:xfrm>
                <a:off x="3474" y="1389"/>
                <a:ext cx="49" cy="43"/>
              </a:xfrm>
              <a:custGeom>
                <a:avLst/>
                <a:gdLst>
                  <a:gd name="T0" fmla="*/ 16 w 49"/>
                  <a:gd name="T1" fmla="*/ 33 h 43"/>
                  <a:gd name="T2" fmla="*/ 0 w 49"/>
                  <a:gd name="T3" fmla="*/ 22 h 43"/>
                  <a:gd name="T4" fmla="*/ 3 w 49"/>
                  <a:gd name="T5" fmla="*/ 22 h 43"/>
                  <a:gd name="T6" fmla="*/ 12 w 49"/>
                  <a:gd name="T7" fmla="*/ 9 h 43"/>
                  <a:gd name="T8" fmla="*/ 13 w 49"/>
                  <a:gd name="T9" fmla="*/ 0 h 43"/>
                  <a:gd name="T10" fmla="*/ 16 w 49"/>
                  <a:gd name="T11" fmla="*/ 9 h 43"/>
                  <a:gd name="T12" fmla="*/ 23 w 49"/>
                  <a:gd name="T13" fmla="*/ 8 h 43"/>
                  <a:gd name="T14" fmla="*/ 26 w 49"/>
                  <a:gd name="T15" fmla="*/ 14 h 43"/>
                  <a:gd name="T16" fmla="*/ 34 w 49"/>
                  <a:gd name="T17" fmla="*/ 11 h 43"/>
                  <a:gd name="T18" fmla="*/ 33 w 49"/>
                  <a:gd name="T19" fmla="*/ 19 h 43"/>
                  <a:gd name="T20" fmla="*/ 36 w 49"/>
                  <a:gd name="T21" fmla="*/ 27 h 43"/>
                  <a:gd name="T22" fmla="*/ 42 w 49"/>
                  <a:gd name="T23" fmla="*/ 25 h 43"/>
                  <a:gd name="T24" fmla="*/ 49 w 49"/>
                  <a:gd name="T25" fmla="*/ 30 h 43"/>
                  <a:gd name="T26" fmla="*/ 45 w 49"/>
                  <a:gd name="T27" fmla="*/ 30 h 43"/>
                  <a:gd name="T28" fmla="*/ 47 w 49"/>
                  <a:gd name="T29" fmla="*/ 33 h 43"/>
                  <a:gd name="T30" fmla="*/ 39 w 49"/>
                  <a:gd name="T31" fmla="*/ 33 h 43"/>
                  <a:gd name="T32" fmla="*/ 24 w 49"/>
                  <a:gd name="T33" fmla="*/ 30 h 43"/>
                  <a:gd name="T34" fmla="*/ 18 w 49"/>
                  <a:gd name="T35" fmla="*/ 22 h 43"/>
                  <a:gd name="T36" fmla="*/ 23 w 49"/>
                  <a:gd name="T37" fmla="*/ 29 h 43"/>
                  <a:gd name="T38" fmla="*/ 34 w 49"/>
                  <a:gd name="T39" fmla="*/ 32 h 43"/>
                  <a:gd name="T40" fmla="*/ 34 w 49"/>
                  <a:gd name="T41" fmla="*/ 37 h 43"/>
                  <a:gd name="T42" fmla="*/ 31 w 49"/>
                  <a:gd name="T43" fmla="*/ 32 h 43"/>
                  <a:gd name="T44" fmla="*/ 28 w 49"/>
                  <a:gd name="T45" fmla="*/ 32 h 43"/>
                  <a:gd name="T46" fmla="*/ 34 w 49"/>
                  <a:gd name="T47" fmla="*/ 40 h 43"/>
                  <a:gd name="T48" fmla="*/ 21 w 49"/>
                  <a:gd name="T49" fmla="*/ 29 h 43"/>
                  <a:gd name="T50" fmla="*/ 28 w 49"/>
                  <a:gd name="T51" fmla="*/ 37 h 43"/>
                  <a:gd name="T52" fmla="*/ 18 w 49"/>
                  <a:gd name="T53" fmla="*/ 33 h 43"/>
                  <a:gd name="T54" fmla="*/ 33 w 49"/>
                  <a:gd name="T55" fmla="*/ 40 h 43"/>
                  <a:gd name="T56" fmla="*/ 24 w 49"/>
                  <a:gd name="T57" fmla="*/ 38 h 43"/>
                  <a:gd name="T58" fmla="*/ 24 w 49"/>
                  <a:gd name="T59" fmla="*/ 41 h 43"/>
                  <a:gd name="T60" fmla="*/ 31 w 49"/>
                  <a:gd name="T61" fmla="*/ 43 h 43"/>
                  <a:gd name="T62" fmla="*/ 28 w 49"/>
                  <a:gd name="T63" fmla="*/ 43 h 43"/>
                  <a:gd name="T64" fmla="*/ 16 w 49"/>
                  <a:gd name="T65" fmla="*/ 33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3"/>
                  <a:gd name="T101" fmla="*/ 49 w 49"/>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3">
                    <a:moveTo>
                      <a:pt x="16" y="33"/>
                    </a:moveTo>
                    <a:lnTo>
                      <a:pt x="0" y="22"/>
                    </a:lnTo>
                    <a:lnTo>
                      <a:pt x="3" y="22"/>
                    </a:lnTo>
                    <a:lnTo>
                      <a:pt x="12" y="9"/>
                    </a:lnTo>
                    <a:lnTo>
                      <a:pt x="13" y="0"/>
                    </a:lnTo>
                    <a:lnTo>
                      <a:pt x="16" y="9"/>
                    </a:lnTo>
                    <a:lnTo>
                      <a:pt x="23" y="8"/>
                    </a:lnTo>
                    <a:lnTo>
                      <a:pt x="26" y="14"/>
                    </a:lnTo>
                    <a:lnTo>
                      <a:pt x="34" y="11"/>
                    </a:lnTo>
                    <a:lnTo>
                      <a:pt x="33" y="19"/>
                    </a:lnTo>
                    <a:lnTo>
                      <a:pt x="36" y="27"/>
                    </a:lnTo>
                    <a:lnTo>
                      <a:pt x="42" y="25"/>
                    </a:lnTo>
                    <a:lnTo>
                      <a:pt x="49" y="30"/>
                    </a:lnTo>
                    <a:lnTo>
                      <a:pt x="45" y="30"/>
                    </a:lnTo>
                    <a:lnTo>
                      <a:pt x="47" y="33"/>
                    </a:lnTo>
                    <a:lnTo>
                      <a:pt x="39" y="33"/>
                    </a:lnTo>
                    <a:lnTo>
                      <a:pt x="24" y="30"/>
                    </a:lnTo>
                    <a:lnTo>
                      <a:pt x="18" y="22"/>
                    </a:lnTo>
                    <a:lnTo>
                      <a:pt x="23" y="29"/>
                    </a:lnTo>
                    <a:lnTo>
                      <a:pt x="34" y="32"/>
                    </a:lnTo>
                    <a:lnTo>
                      <a:pt x="34" y="37"/>
                    </a:lnTo>
                    <a:lnTo>
                      <a:pt x="31" y="32"/>
                    </a:lnTo>
                    <a:lnTo>
                      <a:pt x="28" y="32"/>
                    </a:lnTo>
                    <a:lnTo>
                      <a:pt x="34" y="40"/>
                    </a:lnTo>
                    <a:lnTo>
                      <a:pt x="21" y="29"/>
                    </a:lnTo>
                    <a:lnTo>
                      <a:pt x="28" y="37"/>
                    </a:lnTo>
                    <a:lnTo>
                      <a:pt x="18" y="33"/>
                    </a:lnTo>
                    <a:lnTo>
                      <a:pt x="33" y="40"/>
                    </a:lnTo>
                    <a:lnTo>
                      <a:pt x="24" y="38"/>
                    </a:lnTo>
                    <a:lnTo>
                      <a:pt x="24" y="41"/>
                    </a:lnTo>
                    <a:lnTo>
                      <a:pt x="31" y="43"/>
                    </a:lnTo>
                    <a:lnTo>
                      <a:pt x="28" y="43"/>
                    </a:lnTo>
                    <a:lnTo>
                      <a:pt x="16" y="33"/>
                    </a:lnTo>
                    <a:close/>
                  </a:path>
                </a:pathLst>
              </a:custGeom>
              <a:solidFill>
                <a:srgbClr val="FEE0C2"/>
              </a:solidFill>
              <a:ln w="9525">
                <a:noFill/>
                <a:round/>
                <a:headEnd/>
                <a:tailEnd/>
              </a:ln>
            </p:spPr>
            <p:txBody>
              <a:bodyPr/>
              <a:lstStyle/>
              <a:p>
                <a:pPr algn="ctr" eaLnBrk="0" hangingPunct="0"/>
                <a:endParaRPr lang="en-US" dirty="0"/>
              </a:p>
            </p:txBody>
          </p:sp>
          <p:sp>
            <p:nvSpPr>
              <p:cNvPr id="4677" name="Freeform 264"/>
              <p:cNvSpPr>
                <a:spLocks/>
              </p:cNvSpPr>
              <p:nvPr/>
            </p:nvSpPr>
            <p:spPr bwMode="auto">
              <a:xfrm>
                <a:off x="3474" y="1389"/>
                <a:ext cx="49" cy="43"/>
              </a:xfrm>
              <a:custGeom>
                <a:avLst/>
                <a:gdLst>
                  <a:gd name="T0" fmla="*/ 16 w 49"/>
                  <a:gd name="T1" fmla="*/ 33 h 43"/>
                  <a:gd name="T2" fmla="*/ 0 w 49"/>
                  <a:gd name="T3" fmla="*/ 22 h 43"/>
                  <a:gd name="T4" fmla="*/ 3 w 49"/>
                  <a:gd name="T5" fmla="*/ 22 h 43"/>
                  <a:gd name="T6" fmla="*/ 12 w 49"/>
                  <a:gd name="T7" fmla="*/ 9 h 43"/>
                  <a:gd name="T8" fmla="*/ 13 w 49"/>
                  <a:gd name="T9" fmla="*/ 0 h 43"/>
                  <a:gd name="T10" fmla="*/ 16 w 49"/>
                  <a:gd name="T11" fmla="*/ 9 h 43"/>
                  <a:gd name="T12" fmla="*/ 23 w 49"/>
                  <a:gd name="T13" fmla="*/ 8 h 43"/>
                  <a:gd name="T14" fmla="*/ 26 w 49"/>
                  <a:gd name="T15" fmla="*/ 14 h 43"/>
                  <a:gd name="T16" fmla="*/ 34 w 49"/>
                  <a:gd name="T17" fmla="*/ 11 h 43"/>
                  <a:gd name="T18" fmla="*/ 33 w 49"/>
                  <a:gd name="T19" fmla="*/ 19 h 43"/>
                  <a:gd name="T20" fmla="*/ 36 w 49"/>
                  <a:gd name="T21" fmla="*/ 27 h 43"/>
                  <a:gd name="T22" fmla="*/ 42 w 49"/>
                  <a:gd name="T23" fmla="*/ 25 h 43"/>
                  <a:gd name="T24" fmla="*/ 49 w 49"/>
                  <a:gd name="T25" fmla="*/ 30 h 43"/>
                  <a:gd name="T26" fmla="*/ 45 w 49"/>
                  <a:gd name="T27" fmla="*/ 30 h 43"/>
                  <a:gd name="T28" fmla="*/ 47 w 49"/>
                  <a:gd name="T29" fmla="*/ 33 h 43"/>
                  <a:gd name="T30" fmla="*/ 39 w 49"/>
                  <a:gd name="T31" fmla="*/ 33 h 43"/>
                  <a:gd name="T32" fmla="*/ 24 w 49"/>
                  <a:gd name="T33" fmla="*/ 30 h 43"/>
                  <a:gd name="T34" fmla="*/ 18 w 49"/>
                  <a:gd name="T35" fmla="*/ 22 h 43"/>
                  <a:gd name="T36" fmla="*/ 23 w 49"/>
                  <a:gd name="T37" fmla="*/ 29 h 43"/>
                  <a:gd name="T38" fmla="*/ 34 w 49"/>
                  <a:gd name="T39" fmla="*/ 32 h 43"/>
                  <a:gd name="T40" fmla="*/ 34 w 49"/>
                  <a:gd name="T41" fmla="*/ 37 h 43"/>
                  <a:gd name="T42" fmla="*/ 31 w 49"/>
                  <a:gd name="T43" fmla="*/ 32 h 43"/>
                  <a:gd name="T44" fmla="*/ 28 w 49"/>
                  <a:gd name="T45" fmla="*/ 32 h 43"/>
                  <a:gd name="T46" fmla="*/ 34 w 49"/>
                  <a:gd name="T47" fmla="*/ 40 h 43"/>
                  <a:gd name="T48" fmla="*/ 21 w 49"/>
                  <a:gd name="T49" fmla="*/ 29 h 43"/>
                  <a:gd name="T50" fmla="*/ 28 w 49"/>
                  <a:gd name="T51" fmla="*/ 37 h 43"/>
                  <a:gd name="T52" fmla="*/ 18 w 49"/>
                  <a:gd name="T53" fmla="*/ 33 h 43"/>
                  <a:gd name="T54" fmla="*/ 33 w 49"/>
                  <a:gd name="T55" fmla="*/ 40 h 43"/>
                  <a:gd name="T56" fmla="*/ 24 w 49"/>
                  <a:gd name="T57" fmla="*/ 38 h 43"/>
                  <a:gd name="T58" fmla="*/ 24 w 49"/>
                  <a:gd name="T59" fmla="*/ 41 h 43"/>
                  <a:gd name="T60" fmla="*/ 31 w 49"/>
                  <a:gd name="T61" fmla="*/ 43 h 43"/>
                  <a:gd name="T62" fmla="*/ 28 w 49"/>
                  <a:gd name="T63" fmla="*/ 43 h 43"/>
                  <a:gd name="T64" fmla="*/ 16 w 49"/>
                  <a:gd name="T65" fmla="*/ 33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3"/>
                  <a:gd name="T101" fmla="*/ 49 w 49"/>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3">
                    <a:moveTo>
                      <a:pt x="16" y="33"/>
                    </a:moveTo>
                    <a:lnTo>
                      <a:pt x="0" y="22"/>
                    </a:lnTo>
                    <a:lnTo>
                      <a:pt x="3" y="22"/>
                    </a:lnTo>
                    <a:lnTo>
                      <a:pt x="12" y="9"/>
                    </a:lnTo>
                    <a:lnTo>
                      <a:pt x="13" y="0"/>
                    </a:lnTo>
                    <a:lnTo>
                      <a:pt x="16" y="9"/>
                    </a:lnTo>
                    <a:lnTo>
                      <a:pt x="23" y="8"/>
                    </a:lnTo>
                    <a:lnTo>
                      <a:pt x="26" y="14"/>
                    </a:lnTo>
                    <a:lnTo>
                      <a:pt x="34" y="11"/>
                    </a:lnTo>
                    <a:lnTo>
                      <a:pt x="33" y="19"/>
                    </a:lnTo>
                    <a:lnTo>
                      <a:pt x="36" y="27"/>
                    </a:lnTo>
                    <a:lnTo>
                      <a:pt x="42" y="25"/>
                    </a:lnTo>
                    <a:lnTo>
                      <a:pt x="49" y="30"/>
                    </a:lnTo>
                    <a:lnTo>
                      <a:pt x="45" y="30"/>
                    </a:lnTo>
                    <a:lnTo>
                      <a:pt x="47" y="33"/>
                    </a:lnTo>
                    <a:lnTo>
                      <a:pt x="39" y="33"/>
                    </a:lnTo>
                    <a:lnTo>
                      <a:pt x="24" y="30"/>
                    </a:lnTo>
                    <a:lnTo>
                      <a:pt x="18" y="22"/>
                    </a:lnTo>
                    <a:lnTo>
                      <a:pt x="23" y="29"/>
                    </a:lnTo>
                    <a:lnTo>
                      <a:pt x="34" y="32"/>
                    </a:lnTo>
                    <a:lnTo>
                      <a:pt x="34" y="37"/>
                    </a:lnTo>
                    <a:lnTo>
                      <a:pt x="31" y="32"/>
                    </a:lnTo>
                    <a:lnTo>
                      <a:pt x="28" y="32"/>
                    </a:lnTo>
                    <a:lnTo>
                      <a:pt x="34" y="40"/>
                    </a:lnTo>
                    <a:lnTo>
                      <a:pt x="21" y="29"/>
                    </a:lnTo>
                    <a:lnTo>
                      <a:pt x="28" y="37"/>
                    </a:lnTo>
                    <a:lnTo>
                      <a:pt x="18" y="33"/>
                    </a:lnTo>
                    <a:lnTo>
                      <a:pt x="33" y="40"/>
                    </a:lnTo>
                    <a:lnTo>
                      <a:pt x="24" y="38"/>
                    </a:lnTo>
                    <a:lnTo>
                      <a:pt x="24" y="41"/>
                    </a:lnTo>
                    <a:lnTo>
                      <a:pt x="31" y="43"/>
                    </a:lnTo>
                    <a:lnTo>
                      <a:pt x="28" y="43"/>
                    </a:lnTo>
                    <a:lnTo>
                      <a:pt x="16" y="33"/>
                    </a:lnTo>
                  </a:path>
                </a:pathLst>
              </a:custGeom>
              <a:noFill/>
              <a:ln w="9525">
                <a:noFill/>
                <a:round/>
                <a:headEnd/>
                <a:tailEnd/>
              </a:ln>
            </p:spPr>
            <p:txBody>
              <a:bodyPr/>
              <a:lstStyle/>
              <a:p>
                <a:pPr algn="ctr" eaLnBrk="0" hangingPunct="0"/>
                <a:endParaRPr lang="en-US" dirty="0"/>
              </a:p>
            </p:txBody>
          </p:sp>
          <p:sp>
            <p:nvSpPr>
              <p:cNvPr id="4678" name="Freeform 265"/>
              <p:cNvSpPr>
                <a:spLocks/>
              </p:cNvSpPr>
              <p:nvPr/>
            </p:nvSpPr>
            <p:spPr bwMode="auto">
              <a:xfrm>
                <a:off x="3403" y="1408"/>
                <a:ext cx="97" cy="43"/>
              </a:xfrm>
              <a:custGeom>
                <a:avLst/>
                <a:gdLst>
                  <a:gd name="T0" fmla="*/ 45 w 97"/>
                  <a:gd name="T1" fmla="*/ 3 h 43"/>
                  <a:gd name="T2" fmla="*/ 58 w 97"/>
                  <a:gd name="T3" fmla="*/ 8 h 43"/>
                  <a:gd name="T4" fmla="*/ 65 w 97"/>
                  <a:gd name="T5" fmla="*/ 0 h 43"/>
                  <a:gd name="T6" fmla="*/ 95 w 97"/>
                  <a:gd name="T7" fmla="*/ 24 h 43"/>
                  <a:gd name="T8" fmla="*/ 91 w 97"/>
                  <a:gd name="T9" fmla="*/ 21 h 43"/>
                  <a:gd name="T10" fmla="*/ 92 w 97"/>
                  <a:gd name="T11" fmla="*/ 24 h 43"/>
                  <a:gd name="T12" fmla="*/ 87 w 97"/>
                  <a:gd name="T13" fmla="*/ 24 h 43"/>
                  <a:gd name="T14" fmla="*/ 95 w 97"/>
                  <a:gd name="T15" fmla="*/ 26 h 43"/>
                  <a:gd name="T16" fmla="*/ 97 w 97"/>
                  <a:gd name="T17" fmla="*/ 30 h 43"/>
                  <a:gd name="T18" fmla="*/ 76 w 97"/>
                  <a:gd name="T19" fmla="*/ 37 h 43"/>
                  <a:gd name="T20" fmla="*/ 60 w 97"/>
                  <a:gd name="T21" fmla="*/ 30 h 43"/>
                  <a:gd name="T22" fmla="*/ 45 w 97"/>
                  <a:gd name="T23" fmla="*/ 32 h 43"/>
                  <a:gd name="T24" fmla="*/ 0 w 97"/>
                  <a:gd name="T25" fmla="*/ 43 h 43"/>
                  <a:gd name="T26" fmla="*/ 5 w 97"/>
                  <a:gd name="T27" fmla="*/ 35 h 43"/>
                  <a:gd name="T28" fmla="*/ 45 w 97"/>
                  <a:gd name="T29" fmla="*/ 3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43"/>
                  <a:gd name="T47" fmla="*/ 97 w 9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43">
                    <a:moveTo>
                      <a:pt x="45" y="3"/>
                    </a:moveTo>
                    <a:lnTo>
                      <a:pt x="58" y="8"/>
                    </a:lnTo>
                    <a:lnTo>
                      <a:pt x="65" y="0"/>
                    </a:lnTo>
                    <a:lnTo>
                      <a:pt x="95" y="24"/>
                    </a:lnTo>
                    <a:lnTo>
                      <a:pt x="91" y="21"/>
                    </a:lnTo>
                    <a:lnTo>
                      <a:pt x="92" y="24"/>
                    </a:lnTo>
                    <a:lnTo>
                      <a:pt x="87" y="24"/>
                    </a:lnTo>
                    <a:lnTo>
                      <a:pt x="95" y="26"/>
                    </a:lnTo>
                    <a:lnTo>
                      <a:pt x="97" y="30"/>
                    </a:lnTo>
                    <a:lnTo>
                      <a:pt x="76" y="37"/>
                    </a:lnTo>
                    <a:lnTo>
                      <a:pt x="60" y="30"/>
                    </a:lnTo>
                    <a:lnTo>
                      <a:pt x="45" y="32"/>
                    </a:lnTo>
                    <a:lnTo>
                      <a:pt x="0" y="43"/>
                    </a:lnTo>
                    <a:lnTo>
                      <a:pt x="5" y="35"/>
                    </a:lnTo>
                    <a:lnTo>
                      <a:pt x="45" y="3"/>
                    </a:lnTo>
                    <a:close/>
                  </a:path>
                </a:pathLst>
              </a:custGeom>
              <a:solidFill>
                <a:srgbClr val="FEE0C2"/>
              </a:solidFill>
              <a:ln w="9525">
                <a:noFill/>
                <a:round/>
                <a:headEnd/>
                <a:tailEnd/>
              </a:ln>
            </p:spPr>
            <p:txBody>
              <a:bodyPr/>
              <a:lstStyle/>
              <a:p>
                <a:pPr algn="ctr" eaLnBrk="0" hangingPunct="0"/>
                <a:endParaRPr lang="en-US" dirty="0"/>
              </a:p>
            </p:txBody>
          </p:sp>
          <p:sp>
            <p:nvSpPr>
              <p:cNvPr id="4679" name="Freeform 266"/>
              <p:cNvSpPr>
                <a:spLocks/>
              </p:cNvSpPr>
              <p:nvPr/>
            </p:nvSpPr>
            <p:spPr bwMode="auto">
              <a:xfrm>
                <a:off x="3403" y="1408"/>
                <a:ext cx="97" cy="43"/>
              </a:xfrm>
              <a:custGeom>
                <a:avLst/>
                <a:gdLst>
                  <a:gd name="T0" fmla="*/ 45 w 97"/>
                  <a:gd name="T1" fmla="*/ 3 h 43"/>
                  <a:gd name="T2" fmla="*/ 58 w 97"/>
                  <a:gd name="T3" fmla="*/ 8 h 43"/>
                  <a:gd name="T4" fmla="*/ 65 w 97"/>
                  <a:gd name="T5" fmla="*/ 0 h 43"/>
                  <a:gd name="T6" fmla="*/ 95 w 97"/>
                  <a:gd name="T7" fmla="*/ 24 h 43"/>
                  <a:gd name="T8" fmla="*/ 91 w 97"/>
                  <a:gd name="T9" fmla="*/ 21 h 43"/>
                  <a:gd name="T10" fmla="*/ 92 w 97"/>
                  <a:gd name="T11" fmla="*/ 24 h 43"/>
                  <a:gd name="T12" fmla="*/ 87 w 97"/>
                  <a:gd name="T13" fmla="*/ 24 h 43"/>
                  <a:gd name="T14" fmla="*/ 95 w 97"/>
                  <a:gd name="T15" fmla="*/ 26 h 43"/>
                  <a:gd name="T16" fmla="*/ 97 w 97"/>
                  <a:gd name="T17" fmla="*/ 30 h 43"/>
                  <a:gd name="T18" fmla="*/ 76 w 97"/>
                  <a:gd name="T19" fmla="*/ 37 h 43"/>
                  <a:gd name="T20" fmla="*/ 60 w 97"/>
                  <a:gd name="T21" fmla="*/ 30 h 43"/>
                  <a:gd name="T22" fmla="*/ 45 w 97"/>
                  <a:gd name="T23" fmla="*/ 32 h 43"/>
                  <a:gd name="T24" fmla="*/ 0 w 97"/>
                  <a:gd name="T25" fmla="*/ 43 h 43"/>
                  <a:gd name="T26" fmla="*/ 5 w 97"/>
                  <a:gd name="T27" fmla="*/ 35 h 43"/>
                  <a:gd name="T28" fmla="*/ 45 w 97"/>
                  <a:gd name="T29" fmla="*/ 3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43"/>
                  <a:gd name="T47" fmla="*/ 97 w 9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43">
                    <a:moveTo>
                      <a:pt x="45" y="3"/>
                    </a:moveTo>
                    <a:lnTo>
                      <a:pt x="58" y="8"/>
                    </a:lnTo>
                    <a:lnTo>
                      <a:pt x="65" y="0"/>
                    </a:lnTo>
                    <a:lnTo>
                      <a:pt x="95" y="24"/>
                    </a:lnTo>
                    <a:lnTo>
                      <a:pt x="91" y="21"/>
                    </a:lnTo>
                    <a:lnTo>
                      <a:pt x="92" y="24"/>
                    </a:lnTo>
                    <a:lnTo>
                      <a:pt x="87" y="24"/>
                    </a:lnTo>
                    <a:lnTo>
                      <a:pt x="95" y="26"/>
                    </a:lnTo>
                    <a:lnTo>
                      <a:pt x="97" y="30"/>
                    </a:lnTo>
                    <a:lnTo>
                      <a:pt x="76" y="37"/>
                    </a:lnTo>
                    <a:lnTo>
                      <a:pt x="60" y="30"/>
                    </a:lnTo>
                    <a:lnTo>
                      <a:pt x="45" y="32"/>
                    </a:lnTo>
                    <a:lnTo>
                      <a:pt x="0" y="43"/>
                    </a:lnTo>
                    <a:lnTo>
                      <a:pt x="5" y="35"/>
                    </a:lnTo>
                    <a:lnTo>
                      <a:pt x="45" y="3"/>
                    </a:lnTo>
                  </a:path>
                </a:pathLst>
              </a:custGeom>
              <a:noFill/>
              <a:ln w="9525">
                <a:noFill/>
                <a:round/>
                <a:headEnd/>
                <a:tailEnd/>
              </a:ln>
            </p:spPr>
            <p:txBody>
              <a:bodyPr/>
              <a:lstStyle/>
              <a:p>
                <a:pPr algn="ctr" eaLnBrk="0" hangingPunct="0"/>
                <a:endParaRPr lang="en-US" dirty="0"/>
              </a:p>
            </p:txBody>
          </p:sp>
          <p:sp>
            <p:nvSpPr>
              <p:cNvPr id="4680" name="Freeform 267"/>
              <p:cNvSpPr>
                <a:spLocks/>
              </p:cNvSpPr>
              <p:nvPr/>
            </p:nvSpPr>
            <p:spPr bwMode="auto">
              <a:xfrm>
                <a:off x="4888" y="1411"/>
                <a:ext cx="47" cy="114"/>
              </a:xfrm>
              <a:custGeom>
                <a:avLst/>
                <a:gdLst>
                  <a:gd name="T0" fmla="*/ 44 w 47"/>
                  <a:gd name="T1" fmla="*/ 0 h 114"/>
                  <a:gd name="T2" fmla="*/ 45 w 47"/>
                  <a:gd name="T3" fmla="*/ 66 h 114"/>
                  <a:gd name="T4" fmla="*/ 47 w 47"/>
                  <a:gd name="T5" fmla="*/ 114 h 114"/>
                  <a:gd name="T6" fmla="*/ 44 w 47"/>
                  <a:gd name="T7" fmla="*/ 107 h 114"/>
                  <a:gd name="T8" fmla="*/ 32 w 47"/>
                  <a:gd name="T9" fmla="*/ 107 h 114"/>
                  <a:gd name="T10" fmla="*/ 31 w 47"/>
                  <a:gd name="T11" fmla="*/ 101 h 114"/>
                  <a:gd name="T12" fmla="*/ 24 w 47"/>
                  <a:gd name="T13" fmla="*/ 93 h 114"/>
                  <a:gd name="T14" fmla="*/ 3 w 47"/>
                  <a:gd name="T15" fmla="*/ 87 h 114"/>
                  <a:gd name="T16" fmla="*/ 18 w 47"/>
                  <a:gd name="T17" fmla="*/ 71 h 114"/>
                  <a:gd name="T18" fmla="*/ 18 w 47"/>
                  <a:gd name="T19" fmla="*/ 64 h 114"/>
                  <a:gd name="T20" fmla="*/ 15 w 47"/>
                  <a:gd name="T21" fmla="*/ 55 h 114"/>
                  <a:gd name="T22" fmla="*/ 5 w 47"/>
                  <a:gd name="T23" fmla="*/ 55 h 114"/>
                  <a:gd name="T24" fmla="*/ 10 w 47"/>
                  <a:gd name="T25" fmla="*/ 51 h 114"/>
                  <a:gd name="T26" fmla="*/ 7 w 47"/>
                  <a:gd name="T27" fmla="*/ 48 h 114"/>
                  <a:gd name="T28" fmla="*/ 0 w 47"/>
                  <a:gd name="T29" fmla="*/ 32 h 114"/>
                  <a:gd name="T30" fmla="*/ 2 w 47"/>
                  <a:gd name="T31" fmla="*/ 29 h 114"/>
                  <a:gd name="T32" fmla="*/ 23 w 47"/>
                  <a:gd name="T33" fmla="*/ 31 h 114"/>
                  <a:gd name="T34" fmla="*/ 28 w 47"/>
                  <a:gd name="T35" fmla="*/ 27 h 114"/>
                  <a:gd name="T36" fmla="*/ 36 w 47"/>
                  <a:gd name="T37" fmla="*/ 19 h 114"/>
                  <a:gd name="T38" fmla="*/ 36 w 47"/>
                  <a:gd name="T39" fmla="*/ 3 h 114"/>
                  <a:gd name="T40" fmla="*/ 39 w 47"/>
                  <a:gd name="T41" fmla="*/ 0 h 114"/>
                  <a:gd name="T42" fmla="*/ 44 w 47"/>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14"/>
                  <a:gd name="T68" fmla="*/ 47 w 47"/>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14">
                    <a:moveTo>
                      <a:pt x="44" y="0"/>
                    </a:moveTo>
                    <a:lnTo>
                      <a:pt x="45" y="66"/>
                    </a:lnTo>
                    <a:lnTo>
                      <a:pt x="47" y="114"/>
                    </a:lnTo>
                    <a:lnTo>
                      <a:pt x="44" y="107"/>
                    </a:lnTo>
                    <a:lnTo>
                      <a:pt x="32" y="107"/>
                    </a:lnTo>
                    <a:lnTo>
                      <a:pt x="31" y="101"/>
                    </a:lnTo>
                    <a:lnTo>
                      <a:pt x="24" y="93"/>
                    </a:lnTo>
                    <a:lnTo>
                      <a:pt x="3" y="87"/>
                    </a:lnTo>
                    <a:lnTo>
                      <a:pt x="18" y="71"/>
                    </a:lnTo>
                    <a:lnTo>
                      <a:pt x="18" y="64"/>
                    </a:lnTo>
                    <a:lnTo>
                      <a:pt x="15" y="55"/>
                    </a:lnTo>
                    <a:lnTo>
                      <a:pt x="5" y="55"/>
                    </a:lnTo>
                    <a:lnTo>
                      <a:pt x="10" y="51"/>
                    </a:lnTo>
                    <a:lnTo>
                      <a:pt x="7" y="48"/>
                    </a:lnTo>
                    <a:lnTo>
                      <a:pt x="0" y="32"/>
                    </a:lnTo>
                    <a:lnTo>
                      <a:pt x="2" y="29"/>
                    </a:lnTo>
                    <a:lnTo>
                      <a:pt x="23" y="31"/>
                    </a:lnTo>
                    <a:lnTo>
                      <a:pt x="28" y="27"/>
                    </a:lnTo>
                    <a:lnTo>
                      <a:pt x="36" y="19"/>
                    </a:lnTo>
                    <a:lnTo>
                      <a:pt x="36" y="3"/>
                    </a:lnTo>
                    <a:lnTo>
                      <a:pt x="39" y="0"/>
                    </a:lnTo>
                    <a:lnTo>
                      <a:pt x="44" y="0"/>
                    </a:lnTo>
                    <a:close/>
                  </a:path>
                </a:pathLst>
              </a:custGeom>
              <a:solidFill>
                <a:srgbClr val="FEE0C2"/>
              </a:solidFill>
              <a:ln w="9525">
                <a:noFill/>
                <a:round/>
                <a:headEnd/>
                <a:tailEnd/>
              </a:ln>
            </p:spPr>
            <p:txBody>
              <a:bodyPr/>
              <a:lstStyle/>
              <a:p>
                <a:pPr algn="ctr" eaLnBrk="0" hangingPunct="0"/>
                <a:endParaRPr lang="en-US" dirty="0"/>
              </a:p>
            </p:txBody>
          </p:sp>
          <p:sp>
            <p:nvSpPr>
              <p:cNvPr id="4681" name="Freeform 268"/>
              <p:cNvSpPr>
                <a:spLocks/>
              </p:cNvSpPr>
              <p:nvPr/>
            </p:nvSpPr>
            <p:spPr bwMode="auto">
              <a:xfrm>
                <a:off x="4888" y="1411"/>
                <a:ext cx="47" cy="114"/>
              </a:xfrm>
              <a:custGeom>
                <a:avLst/>
                <a:gdLst>
                  <a:gd name="T0" fmla="*/ 44 w 47"/>
                  <a:gd name="T1" fmla="*/ 0 h 114"/>
                  <a:gd name="T2" fmla="*/ 45 w 47"/>
                  <a:gd name="T3" fmla="*/ 66 h 114"/>
                  <a:gd name="T4" fmla="*/ 47 w 47"/>
                  <a:gd name="T5" fmla="*/ 114 h 114"/>
                  <a:gd name="T6" fmla="*/ 44 w 47"/>
                  <a:gd name="T7" fmla="*/ 107 h 114"/>
                  <a:gd name="T8" fmla="*/ 32 w 47"/>
                  <a:gd name="T9" fmla="*/ 107 h 114"/>
                  <a:gd name="T10" fmla="*/ 31 w 47"/>
                  <a:gd name="T11" fmla="*/ 101 h 114"/>
                  <a:gd name="T12" fmla="*/ 24 w 47"/>
                  <a:gd name="T13" fmla="*/ 93 h 114"/>
                  <a:gd name="T14" fmla="*/ 3 w 47"/>
                  <a:gd name="T15" fmla="*/ 87 h 114"/>
                  <a:gd name="T16" fmla="*/ 18 w 47"/>
                  <a:gd name="T17" fmla="*/ 71 h 114"/>
                  <a:gd name="T18" fmla="*/ 18 w 47"/>
                  <a:gd name="T19" fmla="*/ 64 h 114"/>
                  <a:gd name="T20" fmla="*/ 15 w 47"/>
                  <a:gd name="T21" fmla="*/ 55 h 114"/>
                  <a:gd name="T22" fmla="*/ 5 w 47"/>
                  <a:gd name="T23" fmla="*/ 55 h 114"/>
                  <a:gd name="T24" fmla="*/ 10 w 47"/>
                  <a:gd name="T25" fmla="*/ 51 h 114"/>
                  <a:gd name="T26" fmla="*/ 7 w 47"/>
                  <a:gd name="T27" fmla="*/ 48 h 114"/>
                  <a:gd name="T28" fmla="*/ 0 w 47"/>
                  <a:gd name="T29" fmla="*/ 32 h 114"/>
                  <a:gd name="T30" fmla="*/ 2 w 47"/>
                  <a:gd name="T31" fmla="*/ 29 h 114"/>
                  <a:gd name="T32" fmla="*/ 23 w 47"/>
                  <a:gd name="T33" fmla="*/ 31 h 114"/>
                  <a:gd name="T34" fmla="*/ 28 w 47"/>
                  <a:gd name="T35" fmla="*/ 27 h 114"/>
                  <a:gd name="T36" fmla="*/ 36 w 47"/>
                  <a:gd name="T37" fmla="*/ 19 h 114"/>
                  <a:gd name="T38" fmla="*/ 36 w 47"/>
                  <a:gd name="T39" fmla="*/ 3 h 114"/>
                  <a:gd name="T40" fmla="*/ 39 w 47"/>
                  <a:gd name="T41" fmla="*/ 0 h 114"/>
                  <a:gd name="T42" fmla="*/ 44 w 47"/>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14"/>
                  <a:gd name="T68" fmla="*/ 47 w 47"/>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14">
                    <a:moveTo>
                      <a:pt x="44" y="0"/>
                    </a:moveTo>
                    <a:lnTo>
                      <a:pt x="45" y="66"/>
                    </a:lnTo>
                    <a:lnTo>
                      <a:pt x="47" y="114"/>
                    </a:lnTo>
                    <a:lnTo>
                      <a:pt x="44" y="107"/>
                    </a:lnTo>
                    <a:lnTo>
                      <a:pt x="32" y="107"/>
                    </a:lnTo>
                    <a:lnTo>
                      <a:pt x="31" y="101"/>
                    </a:lnTo>
                    <a:lnTo>
                      <a:pt x="24" y="93"/>
                    </a:lnTo>
                    <a:lnTo>
                      <a:pt x="3" y="87"/>
                    </a:lnTo>
                    <a:lnTo>
                      <a:pt x="18" y="71"/>
                    </a:lnTo>
                    <a:lnTo>
                      <a:pt x="18" y="64"/>
                    </a:lnTo>
                    <a:lnTo>
                      <a:pt x="15" y="55"/>
                    </a:lnTo>
                    <a:lnTo>
                      <a:pt x="5" y="55"/>
                    </a:lnTo>
                    <a:lnTo>
                      <a:pt x="10" y="51"/>
                    </a:lnTo>
                    <a:lnTo>
                      <a:pt x="7" y="48"/>
                    </a:lnTo>
                    <a:lnTo>
                      <a:pt x="0" y="32"/>
                    </a:lnTo>
                    <a:lnTo>
                      <a:pt x="2" y="29"/>
                    </a:lnTo>
                    <a:lnTo>
                      <a:pt x="23" y="31"/>
                    </a:lnTo>
                    <a:lnTo>
                      <a:pt x="28" y="27"/>
                    </a:lnTo>
                    <a:lnTo>
                      <a:pt x="36" y="19"/>
                    </a:lnTo>
                    <a:lnTo>
                      <a:pt x="36" y="3"/>
                    </a:lnTo>
                    <a:lnTo>
                      <a:pt x="39" y="0"/>
                    </a:lnTo>
                    <a:lnTo>
                      <a:pt x="44" y="0"/>
                    </a:lnTo>
                  </a:path>
                </a:pathLst>
              </a:custGeom>
              <a:noFill/>
              <a:ln w="9525">
                <a:noFill/>
                <a:round/>
                <a:headEnd/>
                <a:tailEnd/>
              </a:ln>
            </p:spPr>
            <p:txBody>
              <a:bodyPr/>
              <a:lstStyle/>
              <a:p>
                <a:pPr algn="ctr" eaLnBrk="0" hangingPunct="0"/>
                <a:endParaRPr lang="en-US" dirty="0"/>
              </a:p>
            </p:txBody>
          </p:sp>
          <p:sp>
            <p:nvSpPr>
              <p:cNvPr id="4682" name="Freeform 269"/>
              <p:cNvSpPr>
                <a:spLocks/>
              </p:cNvSpPr>
              <p:nvPr/>
            </p:nvSpPr>
            <p:spPr bwMode="auto">
              <a:xfrm>
                <a:off x="3518" y="1414"/>
                <a:ext cx="6" cy="4"/>
              </a:xfrm>
              <a:custGeom>
                <a:avLst/>
                <a:gdLst>
                  <a:gd name="T0" fmla="*/ 0 w 6"/>
                  <a:gd name="T1" fmla="*/ 2 h 4"/>
                  <a:gd name="T2" fmla="*/ 5 w 6"/>
                  <a:gd name="T3" fmla="*/ 0 h 4"/>
                  <a:gd name="T4" fmla="*/ 6 w 6"/>
                  <a:gd name="T5" fmla="*/ 4 h 4"/>
                  <a:gd name="T6" fmla="*/ 0 w 6"/>
                  <a:gd name="T7" fmla="*/ 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lnTo>
                      <a:pt x="5" y="0"/>
                    </a:lnTo>
                    <a:lnTo>
                      <a:pt x="6" y="4"/>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683" name="Freeform 270"/>
              <p:cNvSpPr>
                <a:spLocks/>
              </p:cNvSpPr>
              <p:nvPr/>
            </p:nvSpPr>
            <p:spPr bwMode="auto">
              <a:xfrm>
                <a:off x="3518" y="1414"/>
                <a:ext cx="6" cy="4"/>
              </a:xfrm>
              <a:custGeom>
                <a:avLst/>
                <a:gdLst>
                  <a:gd name="T0" fmla="*/ 0 w 6"/>
                  <a:gd name="T1" fmla="*/ 2 h 4"/>
                  <a:gd name="T2" fmla="*/ 5 w 6"/>
                  <a:gd name="T3" fmla="*/ 0 h 4"/>
                  <a:gd name="T4" fmla="*/ 6 w 6"/>
                  <a:gd name="T5" fmla="*/ 4 h 4"/>
                  <a:gd name="T6" fmla="*/ 0 w 6"/>
                  <a:gd name="T7" fmla="*/ 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lnTo>
                      <a:pt x="5" y="0"/>
                    </a:lnTo>
                    <a:lnTo>
                      <a:pt x="6" y="4"/>
                    </a:lnTo>
                    <a:lnTo>
                      <a:pt x="0" y="2"/>
                    </a:lnTo>
                  </a:path>
                </a:pathLst>
              </a:custGeom>
              <a:noFill/>
              <a:ln w="9525">
                <a:noFill/>
                <a:round/>
                <a:headEnd/>
                <a:tailEnd/>
              </a:ln>
            </p:spPr>
            <p:txBody>
              <a:bodyPr/>
              <a:lstStyle/>
              <a:p>
                <a:pPr algn="ctr" eaLnBrk="0" hangingPunct="0"/>
                <a:endParaRPr lang="en-US" dirty="0"/>
              </a:p>
            </p:txBody>
          </p:sp>
          <p:sp>
            <p:nvSpPr>
              <p:cNvPr id="4684" name="Freeform 271"/>
              <p:cNvSpPr>
                <a:spLocks/>
              </p:cNvSpPr>
              <p:nvPr/>
            </p:nvSpPr>
            <p:spPr bwMode="auto">
              <a:xfrm>
                <a:off x="3453" y="1416"/>
                <a:ext cx="167" cy="85"/>
              </a:xfrm>
              <a:custGeom>
                <a:avLst/>
                <a:gdLst>
                  <a:gd name="T0" fmla="*/ 0 w 167"/>
                  <a:gd name="T1" fmla="*/ 69 h 85"/>
                  <a:gd name="T2" fmla="*/ 2 w 167"/>
                  <a:gd name="T3" fmla="*/ 66 h 85"/>
                  <a:gd name="T4" fmla="*/ 13 w 167"/>
                  <a:gd name="T5" fmla="*/ 75 h 85"/>
                  <a:gd name="T6" fmla="*/ 28 w 167"/>
                  <a:gd name="T7" fmla="*/ 82 h 85"/>
                  <a:gd name="T8" fmla="*/ 34 w 167"/>
                  <a:gd name="T9" fmla="*/ 77 h 85"/>
                  <a:gd name="T10" fmla="*/ 39 w 167"/>
                  <a:gd name="T11" fmla="*/ 78 h 85"/>
                  <a:gd name="T12" fmla="*/ 66 w 167"/>
                  <a:gd name="T13" fmla="*/ 66 h 85"/>
                  <a:gd name="T14" fmla="*/ 68 w 167"/>
                  <a:gd name="T15" fmla="*/ 62 h 85"/>
                  <a:gd name="T16" fmla="*/ 71 w 167"/>
                  <a:gd name="T17" fmla="*/ 64 h 85"/>
                  <a:gd name="T18" fmla="*/ 71 w 167"/>
                  <a:gd name="T19" fmla="*/ 59 h 85"/>
                  <a:gd name="T20" fmla="*/ 75 w 167"/>
                  <a:gd name="T21" fmla="*/ 61 h 85"/>
                  <a:gd name="T22" fmla="*/ 71 w 167"/>
                  <a:gd name="T23" fmla="*/ 58 h 85"/>
                  <a:gd name="T24" fmla="*/ 78 w 167"/>
                  <a:gd name="T25" fmla="*/ 59 h 85"/>
                  <a:gd name="T26" fmla="*/ 89 w 167"/>
                  <a:gd name="T27" fmla="*/ 50 h 85"/>
                  <a:gd name="T28" fmla="*/ 125 w 167"/>
                  <a:gd name="T29" fmla="*/ 40 h 85"/>
                  <a:gd name="T30" fmla="*/ 125 w 167"/>
                  <a:gd name="T31" fmla="*/ 35 h 85"/>
                  <a:gd name="T32" fmla="*/ 133 w 167"/>
                  <a:gd name="T33" fmla="*/ 35 h 85"/>
                  <a:gd name="T34" fmla="*/ 141 w 167"/>
                  <a:gd name="T35" fmla="*/ 27 h 85"/>
                  <a:gd name="T36" fmla="*/ 134 w 167"/>
                  <a:gd name="T37" fmla="*/ 34 h 85"/>
                  <a:gd name="T38" fmla="*/ 133 w 167"/>
                  <a:gd name="T39" fmla="*/ 29 h 85"/>
                  <a:gd name="T40" fmla="*/ 154 w 167"/>
                  <a:gd name="T41" fmla="*/ 16 h 85"/>
                  <a:gd name="T42" fmla="*/ 167 w 167"/>
                  <a:gd name="T43" fmla="*/ 0 h 85"/>
                  <a:gd name="T44" fmla="*/ 167 w 167"/>
                  <a:gd name="T45" fmla="*/ 5 h 85"/>
                  <a:gd name="T46" fmla="*/ 136 w 167"/>
                  <a:gd name="T47" fmla="*/ 35 h 85"/>
                  <a:gd name="T48" fmla="*/ 89 w 167"/>
                  <a:gd name="T49" fmla="*/ 54 h 85"/>
                  <a:gd name="T50" fmla="*/ 57 w 167"/>
                  <a:gd name="T51" fmla="*/ 74 h 85"/>
                  <a:gd name="T52" fmla="*/ 20 w 167"/>
                  <a:gd name="T53" fmla="*/ 85 h 85"/>
                  <a:gd name="T54" fmla="*/ 0 w 167"/>
                  <a:gd name="T55" fmla="*/ 69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7"/>
                  <a:gd name="T85" fmla="*/ 0 h 85"/>
                  <a:gd name="T86" fmla="*/ 167 w 167"/>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7" h="85">
                    <a:moveTo>
                      <a:pt x="0" y="69"/>
                    </a:moveTo>
                    <a:lnTo>
                      <a:pt x="2" y="66"/>
                    </a:lnTo>
                    <a:lnTo>
                      <a:pt x="13" y="75"/>
                    </a:lnTo>
                    <a:lnTo>
                      <a:pt x="28" y="82"/>
                    </a:lnTo>
                    <a:lnTo>
                      <a:pt x="34" y="77"/>
                    </a:lnTo>
                    <a:lnTo>
                      <a:pt x="39" y="78"/>
                    </a:lnTo>
                    <a:lnTo>
                      <a:pt x="66" y="66"/>
                    </a:lnTo>
                    <a:lnTo>
                      <a:pt x="68" y="62"/>
                    </a:lnTo>
                    <a:lnTo>
                      <a:pt x="71" y="64"/>
                    </a:lnTo>
                    <a:lnTo>
                      <a:pt x="71" y="59"/>
                    </a:lnTo>
                    <a:lnTo>
                      <a:pt x="75" y="61"/>
                    </a:lnTo>
                    <a:lnTo>
                      <a:pt x="71" y="58"/>
                    </a:lnTo>
                    <a:lnTo>
                      <a:pt x="78" y="59"/>
                    </a:lnTo>
                    <a:lnTo>
                      <a:pt x="89" y="50"/>
                    </a:lnTo>
                    <a:lnTo>
                      <a:pt x="125" y="40"/>
                    </a:lnTo>
                    <a:lnTo>
                      <a:pt x="125" y="35"/>
                    </a:lnTo>
                    <a:lnTo>
                      <a:pt x="133" y="35"/>
                    </a:lnTo>
                    <a:lnTo>
                      <a:pt x="141" y="27"/>
                    </a:lnTo>
                    <a:lnTo>
                      <a:pt x="134" y="34"/>
                    </a:lnTo>
                    <a:lnTo>
                      <a:pt x="133" y="29"/>
                    </a:lnTo>
                    <a:lnTo>
                      <a:pt x="154" y="16"/>
                    </a:lnTo>
                    <a:lnTo>
                      <a:pt x="167" y="0"/>
                    </a:lnTo>
                    <a:lnTo>
                      <a:pt x="167" y="5"/>
                    </a:lnTo>
                    <a:lnTo>
                      <a:pt x="136" y="35"/>
                    </a:lnTo>
                    <a:lnTo>
                      <a:pt x="89" y="54"/>
                    </a:lnTo>
                    <a:lnTo>
                      <a:pt x="57" y="74"/>
                    </a:lnTo>
                    <a:lnTo>
                      <a:pt x="20" y="85"/>
                    </a:lnTo>
                    <a:lnTo>
                      <a:pt x="0" y="69"/>
                    </a:lnTo>
                    <a:close/>
                  </a:path>
                </a:pathLst>
              </a:custGeom>
              <a:solidFill>
                <a:srgbClr val="FEE0C2"/>
              </a:solidFill>
              <a:ln w="9525">
                <a:noFill/>
                <a:round/>
                <a:headEnd/>
                <a:tailEnd/>
              </a:ln>
            </p:spPr>
            <p:txBody>
              <a:bodyPr/>
              <a:lstStyle/>
              <a:p>
                <a:pPr algn="ctr" eaLnBrk="0" hangingPunct="0"/>
                <a:endParaRPr lang="en-US" dirty="0"/>
              </a:p>
            </p:txBody>
          </p:sp>
          <p:sp>
            <p:nvSpPr>
              <p:cNvPr id="4685" name="Freeform 272"/>
              <p:cNvSpPr>
                <a:spLocks/>
              </p:cNvSpPr>
              <p:nvPr/>
            </p:nvSpPr>
            <p:spPr bwMode="auto">
              <a:xfrm>
                <a:off x="3453" y="1416"/>
                <a:ext cx="167" cy="85"/>
              </a:xfrm>
              <a:custGeom>
                <a:avLst/>
                <a:gdLst>
                  <a:gd name="T0" fmla="*/ 0 w 167"/>
                  <a:gd name="T1" fmla="*/ 69 h 85"/>
                  <a:gd name="T2" fmla="*/ 2 w 167"/>
                  <a:gd name="T3" fmla="*/ 66 h 85"/>
                  <a:gd name="T4" fmla="*/ 13 w 167"/>
                  <a:gd name="T5" fmla="*/ 75 h 85"/>
                  <a:gd name="T6" fmla="*/ 28 w 167"/>
                  <a:gd name="T7" fmla="*/ 82 h 85"/>
                  <a:gd name="T8" fmla="*/ 34 w 167"/>
                  <a:gd name="T9" fmla="*/ 77 h 85"/>
                  <a:gd name="T10" fmla="*/ 39 w 167"/>
                  <a:gd name="T11" fmla="*/ 78 h 85"/>
                  <a:gd name="T12" fmla="*/ 66 w 167"/>
                  <a:gd name="T13" fmla="*/ 66 h 85"/>
                  <a:gd name="T14" fmla="*/ 68 w 167"/>
                  <a:gd name="T15" fmla="*/ 62 h 85"/>
                  <a:gd name="T16" fmla="*/ 71 w 167"/>
                  <a:gd name="T17" fmla="*/ 64 h 85"/>
                  <a:gd name="T18" fmla="*/ 71 w 167"/>
                  <a:gd name="T19" fmla="*/ 59 h 85"/>
                  <a:gd name="T20" fmla="*/ 75 w 167"/>
                  <a:gd name="T21" fmla="*/ 61 h 85"/>
                  <a:gd name="T22" fmla="*/ 71 w 167"/>
                  <a:gd name="T23" fmla="*/ 58 h 85"/>
                  <a:gd name="T24" fmla="*/ 78 w 167"/>
                  <a:gd name="T25" fmla="*/ 59 h 85"/>
                  <a:gd name="T26" fmla="*/ 89 w 167"/>
                  <a:gd name="T27" fmla="*/ 50 h 85"/>
                  <a:gd name="T28" fmla="*/ 125 w 167"/>
                  <a:gd name="T29" fmla="*/ 40 h 85"/>
                  <a:gd name="T30" fmla="*/ 125 w 167"/>
                  <a:gd name="T31" fmla="*/ 35 h 85"/>
                  <a:gd name="T32" fmla="*/ 133 w 167"/>
                  <a:gd name="T33" fmla="*/ 35 h 85"/>
                  <a:gd name="T34" fmla="*/ 141 w 167"/>
                  <a:gd name="T35" fmla="*/ 27 h 85"/>
                  <a:gd name="T36" fmla="*/ 134 w 167"/>
                  <a:gd name="T37" fmla="*/ 34 h 85"/>
                  <a:gd name="T38" fmla="*/ 133 w 167"/>
                  <a:gd name="T39" fmla="*/ 29 h 85"/>
                  <a:gd name="T40" fmla="*/ 154 w 167"/>
                  <a:gd name="T41" fmla="*/ 16 h 85"/>
                  <a:gd name="T42" fmla="*/ 167 w 167"/>
                  <a:gd name="T43" fmla="*/ 0 h 85"/>
                  <a:gd name="T44" fmla="*/ 167 w 167"/>
                  <a:gd name="T45" fmla="*/ 5 h 85"/>
                  <a:gd name="T46" fmla="*/ 136 w 167"/>
                  <a:gd name="T47" fmla="*/ 35 h 85"/>
                  <a:gd name="T48" fmla="*/ 89 w 167"/>
                  <a:gd name="T49" fmla="*/ 54 h 85"/>
                  <a:gd name="T50" fmla="*/ 57 w 167"/>
                  <a:gd name="T51" fmla="*/ 74 h 85"/>
                  <a:gd name="T52" fmla="*/ 20 w 167"/>
                  <a:gd name="T53" fmla="*/ 85 h 85"/>
                  <a:gd name="T54" fmla="*/ 0 w 167"/>
                  <a:gd name="T55" fmla="*/ 69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7"/>
                  <a:gd name="T85" fmla="*/ 0 h 85"/>
                  <a:gd name="T86" fmla="*/ 167 w 167"/>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7" h="85">
                    <a:moveTo>
                      <a:pt x="0" y="69"/>
                    </a:moveTo>
                    <a:lnTo>
                      <a:pt x="2" y="66"/>
                    </a:lnTo>
                    <a:lnTo>
                      <a:pt x="13" y="75"/>
                    </a:lnTo>
                    <a:lnTo>
                      <a:pt x="28" y="82"/>
                    </a:lnTo>
                    <a:lnTo>
                      <a:pt x="34" y="77"/>
                    </a:lnTo>
                    <a:lnTo>
                      <a:pt x="39" y="78"/>
                    </a:lnTo>
                    <a:lnTo>
                      <a:pt x="66" y="66"/>
                    </a:lnTo>
                    <a:lnTo>
                      <a:pt x="68" y="62"/>
                    </a:lnTo>
                    <a:lnTo>
                      <a:pt x="71" y="64"/>
                    </a:lnTo>
                    <a:lnTo>
                      <a:pt x="71" y="59"/>
                    </a:lnTo>
                    <a:lnTo>
                      <a:pt x="75" y="61"/>
                    </a:lnTo>
                    <a:lnTo>
                      <a:pt x="71" y="58"/>
                    </a:lnTo>
                    <a:lnTo>
                      <a:pt x="78" y="59"/>
                    </a:lnTo>
                    <a:lnTo>
                      <a:pt x="89" y="50"/>
                    </a:lnTo>
                    <a:lnTo>
                      <a:pt x="125" y="40"/>
                    </a:lnTo>
                    <a:lnTo>
                      <a:pt x="125" y="35"/>
                    </a:lnTo>
                    <a:lnTo>
                      <a:pt x="133" y="35"/>
                    </a:lnTo>
                    <a:lnTo>
                      <a:pt x="141" y="27"/>
                    </a:lnTo>
                    <a:lnTo>
                      <a:pt x="134" y="34"/>
                    </a:lnTo>
                    <a:lnTo>
                      <a:pt x="133" y="29"/>
                    </a:lnTo>
                    <a:lnTo>
                      <a:pt x="154" y="16"/>
                    </a:lnTo>
                    <a:lnTo>
                      <a:pt x="167" y="0"/>
                    </a:lnTo>
                    <a:lnTo>
                      <a:pt x="167" y="5"/>
                    </a:lnTo>
                    <a:lnTo>
                      <a:pt x="136" y="35"/>
                    </a:lnTo>
                    <a:lnTo>
                      <a:pt x="89" y="54"/>
                    </a:lnTo>
                    <a:lnTo>
                      <a:pt x="57" y="74"/>
                    </a:lnTo>
                    <a:lnTo>
                      <a:pt x="20" y="85"/>
                    </a:lnTo>
                    <a:lnTo>
                      <a:pt x="0" y="69"/>
                    </a:lnTo>
                  </a:path>
                </a:pathLst>
              </a:custGeom>
              <a:noFill/>
              <a:ln w="9525">
                <a:noFill/>
                <a:round/>
                <a:headEnd/>
                <a:tailEnd/>
              </a:ln>
            </p:spPr>
            <p:txBody>
              <a:bodyPr/>
              <a:lstStyle/>
              <a:p>
                <a:pPr algn="ctr" eaLnBrk="0" hangingPunct="0"/>
                <a:endParaRPr lang="en-US" dirty="0"/>
              </a:p>
            </p:txBody>
          </p:sp>
          <p:sp>
            <p:nvSpPr>
              <p:cNvPr id="4686" name="Freeform 273"/>
              <p:cNvSpPr>
                <a:spLocks/>
              </p:cNvSpPr>
              <p:nvPr/>
            </p:nvSpPr>
            <p:spPr bwMode="auto">
              <a:xfrm>
                <a:off x="3508" y="1421"/>
                <a:ext cx="8" cy="6"/>
              </a:xfrm>
              <a:custGeom>
                <a:avLst/>
                <a:gdLst>
                  <a:gd name="T0" fmla="*/ 2 w 8"/>
                  <a:gd name="T1" fmla="*/ 3 h 6"/>
                  <a:gd name="T2" fmla="*/ 0 w 8"/>
                  <a:gd name="T3" fmla="*/ 0 h 6"/>
                  <a:gd name="T4" fmla="*/ 5 w 8"/>
                  <a:gd name="T5" fmla="*/ 1 h 6"/>
                  <a:gd name="T6" fmla="*/ 8 w 8"/>
                  <a:gd name="T7" fmla="*/ 6 h 6"/>
                  <a:gd name="T8" fmla="*/ 2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2" y="3"/>
                    </a:moveTo>
                    <a:lnTo>
                      <a:pt x="0" y="0"/>
                    </a:lnTo>
                    <a:lnTo>
                      <a:pt x="5" y="1"/>
                    </a:lnTo>
                    <a:lnTo>
                      <a:pt x="8" y="6"/>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687" name="Freeform 274"/>
              <p:cNvSpPr>
                <a:spLocks/>
              </p:cNvSpPr>
              <p:nvPr/>
            </p:nvSpPr>
            <p:spPr bwMode="auto">
              <a:xfrm>
                <a:off x="3508" y="1421"/>
                <a:ext cx="8" cy="6"/>
              </a:xfrm>
              <a:custGeom>
                <a:avLst/>
                <a:gdLst>
                  <a:gd name="T0" fmla="*/ 2 w 8"/>
                  <a:gd name="T1" fmla="*/ 3 h 6"/>
                  <a:gd name="T2" fmla="*/ 0 w 8"/>
                  <a:gd name="T3" fmla="*/ 0 h 6"/>
                  <a:gd name="T4" fmla="*/ 5 w 8"/>
                  <a:gd name="T5" fmla="*/ 1 h 6"/>
                  <a:gd name="T6" fmla="*/ 8 w 8"/>
                  <a:gd name="T7" fmla="*/ 6 h 6"/>
                  <a:gd name="T8" fmla="*/ 2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2" y="3"/>
                    </a:moveTo>
                    <a:lnTo>
                      <a:pt x="0" y="0"/>
                    </a:lnTo>
                    <a:lnTo>
                      <a:pt x="5" y="1"/>
                    </a:lnTo>
                    <a:lnTo>
                      <a:pt x="8" y="6"/>
                    </a:lnTo>
                    <a:lnTo>
                      <a:pt x="2" y="3"/>
                    </a:lnTo>
                  </a:path>
                </a:pathLst>
              </a:custGeom>
              <a:noFill/>
              <a:ln w="9525">
                <a:noFill/>
                <a:round/>
                <a:headEnd/>
                <a:tailEnd/>
              </a:ln>
            </p:spPr>
            <p:txBody>
              <a:bodyPr/>
              <a:lstStyle/>
              <a:p>
                <a:pPr algn="ctr" eaLnBrk="0" hangingPunct="0"/>
                <a:endParaRPr lang="en-US" dirty="0"/>
              </a:p>
            </p:txBody>
          </p:sp>
          <p:sp>
            <p:nvSpPr>
              <p:cNvPr id="4688" name="Freeform 275"/>
              <p:cNvSpPr>
                <a:spLocks/>
              </p:cNvSpPr>
              <p:nvPr/>
            </p:nvSpPr>
            <p:spPr bwMode="auto">
              <a:xfrm>
                <a:off x="3515" y="1422"/>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close/>
                  </a:path>
                </a:pathLst>
              </a:custGeom>
              <a:solidFill>
                <a:srgbClr val="FEE0C2"/>
              </a:solidFill>
              <a:ln w="9525">
                <a:noFill/>
                <a:round/>
                <a:headEnd/>
                <a:tailEnd/>
              </a:ln>
            </p:spPr>
            <p:txBody>
              <a:bodyPr/>
              <a:lstStyle/>
              <a:p>
                <a:pPr algn="ctr" eaLnBrk="0" hangingPunct="0"/>
                <a:endParaRPr lang="en-US" dirty="0"/>
              </a:p>
            </p:txBody>
          </p:sp>
          <p:sp>
            <p:nvSpPr>
              <p:cNvPr id="4689" name="Freeform 276"/>
              <p:cNvSpPr>
                <a:spLocks/>
              </p:cNvSpPr>
              <p:nvPr/>
            </p:nvSpPr>
            <p:spPr bwMode="auto">
              <a:xfrm>
                <a:off x="3515" y="1422"/>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path>
                </a:pathLst>
              </a:custGeom>
              <a:noFill/>
              <a:ln w="9525">
                <a:noFill/>
                <a:round/>
                <a:headEnd/>
                <a:tailEnd/>
              </a:ln>
            </p:spPr>
            <p:txBody>
              <a:bodyPr/>
              <a:lstStyle/>
              <a:p>
                <a:pPr algn="ctr" eaLnBrk="0" hangingPunct="0"/>
                <a:endParaRPr lang="en-US" dirty="0"/>
              </a:p>
            </p:txBody>
          </p:sp>
          <p:sp>
            <p:nvSpPr>
              <p:cNvPr id="4690" name="Freeform 277"/>
              <p:cNvSpPr>
                <a:spLocks/>
              </p:cNvSpPr>
              <p:nvPr/>
            </p:nvSpPr>
            <p:spPr bwMode="auto">
              <a:xfrm>
                <a:off x="3508" y="1422"/>
                <a:ext cx="3" cy="5"/>
              </a:xfrm>
              <a:custGeom>
                <a:avLst/>
                <a:gdLst>
                  <a:gd name="T0" fmla="*/ 0 w 3"/>
                  <a:gd name="T1" fmla="*/ 5 h 5"/>
                  <a:gd name="T2" fmla="*/ 0 w 3"/>
                  <a:gd name="T3" fmla="*/ 0 h 5"/>
                  <a:gd name="T4" fmla="*/ 3 w 3"/>
                  <a:gd name="T5" fmla="*/ 5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691" name="Freeform 278"/>
              <p:cNvSpPr>
                <a:spLocks/>
              </p:cNvSpPr>
              <p:nvPr/>
            </p:nvSpPr>
            <p:spPr bwMode="auto">
              <a:xfrm>
                <a:off x="3508" y="1422"/>
                <a:ext cx="3" cy="5"/>
              </a:xfrm>
              <a:custGeom>
                <a:avLst/>
                <a:gdLst>
                  <a:gd name="T0" fmla="*/ 0 w 3"/>
                  <a:gd name="T1" fmla="*/ 5 h 5"/>
                  <a:gd name="T2" fmla="*/ 0 w 3"/>
                  <a:gd name="T3" fmla="*/ 0 h 5"/>
                  <a:gd name="T4" fmla="*/ 3 w 3"/>
                  <a:gd name="T5" fmla="*/ 5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5"/>
                    </a:lnTo>
                    <a:lnTo>
                      <a:pt x="0" y="5"/>
                    </a:lnTo>
                  </a:path>
                </a:pathLst>
              </a:custGeom>
              <a:noFill/>
              <a:ln w="9525">
                <a:noFill/>
                <a:round/>
                <a:headEnd/>
                <a:tailEnd/>
              </a:ln>
            </p:spPr>
            <p:txBody>
              <a:bodyPr/>
              <a:lstStyle/>
              <a:p>
                <a:pPr algn="ctr" eaLnBrk="0" hangingPunct="0"/>
                <a:endParaRPr lang="en-US" dirty="0"/>
              </a:p>
            </p:txBody>
          </p:sp>
          <p:sp>
            <p:nvSpPr>
              <p:cNvPr id="4692" name="Freeform 279"/>
              <p:cNvSpPr>
                <a:spLocks/>
              </p:cNvSpPr>
              <p:nvPr/>
            </p:nvSpPr>
            <p:spPr bwMode="auto">
              <a:xfrm>
                <a:off x="5053" y="1435"/>
                <a:ext cx="8" cy="16"/>
              </a:xfrm>
              <a:custGeom>
                <a:avLst/>
                <a:gdLst>
                  <a:gd name="T0" fmla="*/ 8 w 8"/>
                  <a:gd name="T1" fmla="*/ 16 h 16"/>
                  <a:gd name="T2" fmla="*/ 0 w 8"/>
                  <a:gd name="T3" fmla="*/ 0 h 16"/>
                  <a:gd name="T4" fmla="*/ 3 w 8"/>
                  <a:gd name="T5" fmla="*/ 0 h 16"/>
                  <a:gd name="T6" fmla="*/ 8 w 8"/>
                  <a:gd name="T7" fmla="*/ 16 h 16"/>
                  <a:gd name="T8" fmla="*/ 8 w 8"/>
                  <a:gd name="T9" fmla="*/ 16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0" y="0"/>
                    </a:lnTo>
                    <a:lnTo>
                      <a:pt x="3" y="0"/>
                    </a:lnTo>
                    <a:lnTo>
                      <a:pt x="8" y="16"/>
                    </a:lnTo>
                    <a:close/>
                  </a:path>
                </a:pathLst>
              </a:custGeom>
              <a:solidFill>
                <a:srgbClr val="FEE0C2"/>
              </a:solidFill>
              <a:ln w="9525">
                <a:noFill/>
                <a:round/>
                <a:headEnd/>
                <a:tailEnd/>
              </a:ln>
            </p:spPr>
            <p:txBody>
              <a:bodyPr/>
              <a:lstStyle/>
              <a:p>
                <a:pPr algn="ctr" eaLnBrk="0" hangingPunct="0"/>
                <a:endParaRPr lang="en-US" dirty="0"/>
              </a:p>
            </p:txBody>
          </p:sp>
          <p:sp>
            <p:nvSpPr>
              <p:cNvPr id="4693" name="Freeform 280"/>
              <p:cNvSpPr>
                <a:spLocks/>
              </p:cNvSpPr>
              <p:nvPr/>
            </p:nvSpPr>
            <p:spPr bwMode="auto">
              <a:xfrm>
                <a:off x="5053" y="1435"/>
                <a:ext cx="8" cy="16"/>
              </a:xfrm>
              <a:custGeom>
                <a:avLst/>
                <a:gdLst>
                  <a:gd name="T0" fmla="*/ 8 w 8"/>
                  <a:gd name="T1" fmla="*/ 16 h 16"/>
                  <a:gd name="T2" fmla="*/ 0 w 8"/>
                  <a:gd name="T3" fmla="*/ 0 h 16"/>
                  <a:gd name="T4" fmla="*/ 3 w 8"/>
                  <a:gd name="T5" fmla="*/ 0 h 16"/>
                  <a:gd name="T6" fmla="*/ 8 w 8"/>
                  <a:gd name="T7" fmla="*/ 16 h 16"/>
                  <a:gd name="T8" fmla="*/ 8 w 8"/>
                  <a:gd name="T9" fmla="*/ 16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0" y="0"/>
                    </a:lnTo>
                    <a:lnTo>
                      <a:pt x="3" y="0"/>
                    </a:lnTo>
                    <a:lnTo>
                      <a:pt x="8" y="16"/>
                    </a:lnTo>
                  </a:path>
                </a:pathLst>
              </a:custGeom>
              <a:noFill/>
              <a:ln w="9525">
                <a:noFill/>
                <a:round/>
                <a:headEnd/>
                <a:tailEnd/>
              </a:ln>
            </p:spPr>
            <p:txBody>
              <a:bodyPr/>
              <a:lstStyle/>
              <a:p>
                <a:pPr algn="ctr" eaLnBrk="0" hangingPunct="0"/>
                <a:endParaRPr lang="en-US" dirty="0"/>
              </a:p>
            </p:txBody>
          </p:sp>
          <p:sp>
            <p:nvSpPr>
              <p:cNvPr id="4694" name="Freeform 281"/>
              <p:cNvSpPr>
                <a:spLocks/>
              </p:cNvSpPr>
              <p:nvPr/>
            </p:nvSpPr>
            <p:spPr bwMode="auto">
              <a:xfrm>
                <a:off x="5053" y="1437"/>
                <a:ext cx="5" cy="9"/>
              </a:xfrm>
              <a:custGeom>
                <a:avLst/>
                <a:gdLst>
                  <a:gd name="T0" fmla="*/ 5 w 5"/>
                  <a:gd name="T1" fmla="*/ 9 h 9"/>
                  <a:gd name="T2" fmla="*/ 0 w 5"/>
                  <a:gd name="T3" fmla="*/ 0 h 9"/>
                  <a:gd name="T4" fmla="*/ 3 w 5"/>
                  <a:gd name="T5" fmla="*/ 1 h 9"/>
                  <a:gd name="T6" fmla="*/ 5 w 5"/>
                  <a:gd name="T7" fmla="*/ 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0"/>
                    </a:lnTo>
                    <a:lnTo>
                      <a:pt x="3" y="1"/>
                    </a:lnTo>
                    <a:lnTo>
                      <a:pt x="5" y="9"/>
                    </a:lnTo>
                    <a:close/>
                  </a:path>
                </a:pathLst>
              </a:custGeom>
              <a:solidFill>
                <a:srgbClr val="FEE0C2"/>
              </a:solidFill>
              <a:ln w="9525">
                <a:noFill/>
                <a:round/>
                <a:headEnd/>
                <a:tailEnd/>
              </a:ln>
            </p:spPr>
            <p:txBody>
              <a:bodyPr/>
              <a:lstStyle/>
              <a:p>
                <a:pPr algn="ctr" eaLnBrk="0" hangingPunct="0"/>
                <a:endParaRPr lang="en-US" dirty="0"/>
              </a:p>
            </p:txBody>
          </p:sp>
          <p:sp>
            <p:nvSpPr>
              <p:cNvPr id="4695" name="Freeform 282"/>
              <p:cNvSpPr>
                <a:spLocks/>
              </p:cNvSpPr>
              <p:nvPr/>
            </p:nvSpPr>
            <p:spPr bwMode="auto">
              <a:xfrm>
                <a:off x="5053" y="1437"/>
                <a:ext cx="5" cy="9"/>
              </a:xfrm>
              <a:custGeom>
                <a:avLst/>
                <a:gdLst>
                  <a:gd name="T0" fmla="*/ 5 w 5"/>
                  <a:gd name="T1" fmla="*/ 9 h 9"/>
                  <a:gd name="T2" fmla="*/ 0 w 5"/>
                  <a:gd name="T3" fmla="*/ 0 h 9"/>
                  <a:gd name="T4" fmla="*/ 3 w 5"/>
                  <a:gd name="T5" fmla="*/ 1 h 9"/>
                  <a:gd name="T6" fmla="*/ 5 w 5"/>
                  <a:gd name="T7" fmla="*/ 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0"/>
                    </a:lnTo>
                    <a:lnTo>
                      <a:pt x="3" y="1"/>
                    </a:lnTo>
                    <a:lnTo>
                      <a:pt x="5" y="9"/>
                    </a:lnTo>
                  </a:path>
                </a:pathLst>
              </a:custGeom>
              <a:noFill/>
              <a:ln w="9525">
                <a:noFill/>
                <a:round/>
                <a:headEnd/>
                <a:tailEnd/>
              </a:ln>
            </p:spPr>
            <p:txBody>
              <a:bodyPr/>
              <a:lstStyle/>
              <a:p>
                <a:pPr algn="ctr" eaLnBrk="0" hangingPunct="0"/>
                <a:endParaRPr lang="en-US" dirty="0"/>
              </a:p>
            </p:txBody>
          </p:sp>
          <p:sp>
            <p:nvSpPr>
              <p:cNvPr id="4696" name="Freeform 283"/>
              <p:cNvSpPr>
                <a:spLocks/>
              </p:cNvSpPr>
              <p:nvPr/>
            </p:nvSpPr>
            <p:spPr bwMode="auto">
              <a:xfrm>
                <a:off x="5060" y="1451"/>
                <a:ext cx="50" cy="114"/>
              </a:xfrm>
              <a:custGeom>
                <a:avLst/>
                <a:gdLst>
                  <a:gd name="T0" fmla="*/ 1 w 50"/>
                  <a:gd name="T1" fmla="*/ 0 h 114"/>
                  <a:gd name="T2" fmla="*/ 1 w 50"/>
                  <a:gd name="T3" fmla="*/ 0 h 114"/>
                  <a:gd name="T4" fmla="*/ 50 w 50"/>
                  <a:gd name="T5" fmla="*/ 114 h 114"/>
                  <a:gd name="T6" fmla="*/ 48 w 50"/>
                  <a:gd name="T7" fmla="*/ 114 h 114"/>
                  <a:gd name="T8" fmla="*/ 37 w 50"/>
                  <a:gd name="T9" fmla="*/ 93 h 114"/>
                  <a:gd name="T10" fmla="*/ 32 w 50"/>
                  <a:gd name="T11" fmla="*/ 75 h 114"/>
                  <a:gd name="T12" fmla="*/ 9 w 50"/>
                  <a:gd name="T13" fmla="*/ 39 h 114"/>
                  <a:gd name="T14" fmla="*/ 0 w 50"/>
                  <a:gd name="T15" fmla="*/ 8 h 114"/>
                  <a:gd name="T16" fmla="*/ 1 w 50"/>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14"/>
                  <a:gd name="T29" fmla="*/ 50 w 5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14">
                    <a:moveTo>
                      <a:pt x="1" y="0"/>
                    </a:moveTo>
                    <a:lnTo>
                      <a:pt x="1" y="0"/>
                    </a:lnTo>
                    <a:lnTo>
                      <a:pt x="50" y="114"/>
                    </a:lnTo>
                    <a:lnTo>
                      <a:pt x="48" y="114"/>
                    </a:lnTo>
                    <a:lnTo>
                      <a:pt x="37" y="93"/>
                    </a:lnTo>
                    <a:lnTo>
                      <a:pt x="32" y="75"/>
                    </a:lnTo>
                    <a:lnTo>
                      <a:pt x="9" y="39"/>
                    </a:lnTo>
                    <a:lnTo>
                      <a:pt x="0" y="8"/>
                    </a:lnTo>
                    <a:lnTo>
                      <a:pt x="1" y="0"/>
                    </a:lnTo>
                    <a:close/>
                  </a:path>
                </a:pathLst>
              </a:custGeom>
              <a:solidFill>
                <a:srgbClr val="FEE0C2"/>
              </a:solidFill>
              <a:ln w="9525">
                <a:noFill/>
                <a:round/>
                <a:headEnd/>
                <a:tailEnd/>
              </a:ln>
            </p:spPr>
            <p:txBody>
              <a:bodyPr/>
              <a:lstStyle/>
              <a:p>
                <a:pPr algn="ctr" eaLnBrk="0" hangingPunct="0"/>
                <a:endParaRPr lang="en-US" dirty="0"/>
              </a:p>
            </p:txBody>
          </p:sp>
          <p:sp>
            <p:nvSpPr>
              <p:cNvPr id="4697" name="Freeform 284"/>
              <p:cNvSpPr>
                <a:spLocks/>
              </p:cNvSpPr>
              <p:nvPr/>
            </p:nvSpPr>
            <p:spPr bwMode="auto">
              <a:xfrm>
                <a:off x="5060" y="1451"/>
                <a:ext cx="50" cy="114"/>
              </a:xfrm>
              <a:custGeom>
                <a:avLst/>
                <a:gdLst>
                  <a:gd name="T0" fmla="*/ 1 w 50"/>
                  <a:gd name="T1" fmla="*/ 0 h 114"/>
                  <a:gd name="T2" fmla="*/ 1 w 50"/>
                  <a:gd name="T3" fmla="*/ 0 h 114"/>
                  <a:gd name="T4" fmla="*/ 50 w 50"/>
                  <a:gd name="T5" fmla="*/ 114 h 114"/>
                  <a:gd name="T6" fmla="*/ 48 w 50"/>
                  <a:gd name="T7" fmla="*/ 114 h 114"/>
                  <a:gd name="T8" fmla="*/ 37 w 50"/>
                  <a:gd name="T9" fmla="*/ 93 h 114"/>
                  <a:gd name="T10" fmla="*/ 32 w 50"/>
                  <a:gd name="T11" fmla="*/ 75 h 114"/>
                  <a:gd name="T12" fmla="*/ 9 w 50"/>
                  <a:gd name="T13" fmla="*/ 39 h 114"/>
                  <a:gd name="T14" fmla="*/ 0 w 50"/>
                  <a:gd name="T15" fmla="*/ 8 h 114"/>
                  <a:gd name="T16" fmla="*/ 1 w 50"/>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14"/>
                  <a:gd name="T29" fmla="*/ 50 w 5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14">
                    <a:moveTo>
                      <a:pt x="1" y="0"/>
                    </a:moveTo>
                    <a:lnTo>
                      <a:pt x="1" y="0"/>
                    </a:lnTo>
                    <a:lnTo>
                      <a:pt x="50" y="114"/>
                    </a:lnTo>
                    <a:lnTo>
                      <a:pt x="48" y="114"/>
                    </a:lnTo>
                    <a:lnTo>
                      <a:pt x="37" y="93"/>
                    </a:lnTo>
                    <a:lnTo>
                      <a:pt x="32" y="75"/>
                    </a:lnTo>
                    <a:lnTo>
                      <a:pt x="9" y="39"/>
                    </a:lnTo>
                    <a:lnTo>
                      <a:pt x="0" y="8"/>
                    </a:lnTo>
                    <a:lnTo>
                      <a:pt x="1" y="0"/>
                    </a:lnTo>
                  </a:path>
                </a:pathLst>
              </a:custGeom>
              <a:noFill/>
              <a:ln w="9525">
                <a:noFill/>
                <a:round/>
                <a:headEnd/>
                <a:tailEnd/>
              </a:ln>
            </p:spPr>
            <p:txBody>
              <a:bodyPr/>
              <a:lstStyle/>
              <a:p>
                <a:pPr algn="ctr" eaLnBrk="0" hangingPunct="0"/>
                <a:endParaRPr lang="en-US" dirty="0"/>
              </a:p>
            </p:txBody>
          </p:sp>
          <p:sp>
            <p:nvSpPr>
              <p:cNvPr id="4698" name="Freeform 285"/>
              <p:cNvSpPr>
                <a:spLocks/>
              </p:cNvSpPr>
              <p:nvPr/>
            </p:nvSpPr>
            <p:spPr bwMode="auto">
              <a:xfrm>
                <a:off x="5056" y="1451"/>
                <a:ext cx="4" cy="3"/>
              </a:xfrm>
              <a:custGeom>
                <a:avLst/>
                <a:gdLst>
                  <a:gd name="T0" fmla="*/ 4 w 4"/>
                  <a:gd name="T1" fmla="*/ 0 h 3"/>
                  <a:gd name="T2" fmla="*/ 0 w 4"/>
                  <a:gd name="T3" fmla="*/ 3 h 3"/>
                  <a:gd name="T4" fmla="*/ 0 w 4"/>
                  <a:gd name="T5" fmla="*/ 0 h 3"/>
                  <a:gd name="T6" fmla="*/ 4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3"/>
                    </a:lnTo>
                    <a:lnTo>
                      <a:pt x="0" y="0"/>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699" name="Freeform 286"/>
              <p:cNvSpPr>
                <a:spLocks/>
              </p:cNvSpPr>
              <p:nvPr/>
            </p:nvSpPr>
            <p:spPr bwMode="auto">
              <a:xfrm>
                <a:off x="5056" y="1451"/>
                <a:ext cx="4" cy="3"/>
              </a:xfrm>
              <a:custGeom>
                <a:avLst/>
                <a:gdLst>
                  <a:gd name="T0" fmla="*/ 4 w 4"/>
                  <a:gd name="T1" fmla="*/ 0 h 3"/>
                  <a:gd name="T2" fmla="*/ 0 w 4"/>
                  <a:gd name="T3" fmla="*/ 3 h 3"/>
                  <a:gd name="T4" fmla="*/ 0 w 4"/>
                  <a:gd name="T5" fmla="*/ 0 h 3"/>
                  <a:gd name="T6" fmla="*/ 4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3"/>
                    </a:lnTo>
                    <a:lnTo>
                      <a:pt x="0" y="0"/>
                    </a:lnTo>
                    <a:lnTo>
                      <a:pt x="4" y="0"/>
                    </a:lnTo>
                  </a:path>
                </a:pathLst>
              </a:custGeom>
              <a:noFill/>
              <a:ln w="9525">
                <a:noFill/>
                <a:round/>
                <a:headEnd/>
                <a:tailEnd/>
              </a:ln>
            </p:spPr>
            <p:txBody>
              <a:bodyPr/>
              <a:lstStyle/>
              <a:p>
                <a:pPr algn="ctr" eaLnBrk="0" hangingPunct="0"/>
                <a:endParaRPr lang="en-US" dirty="0"/>
              </a:p>
            </p:txBody>
          </p:sp>
          <p:sp>
            <p:nvSpPr>
              <p:cNvPr id="4700" name="Freeform 287"/>
              <p:cNvSpPr>
                <a:spLocks noEditPoints="1"/>
              </p:cNvSpPr>
              <p:nvPr/>
            </p:nvSpPr>
            <p:spPr bwMode="auto">
              <a:xfrm>
                <a:off x="4933" y="1453"/>
                <a:ext cx="174" cy="192"/>
              </a:xfrm>
              <a:custGeom>
                <a:avLst/>
                <a:gdLst>
                  <a:gd name="T0" fmla="*/ 0 w 174"/>
                  <a:gd name="T1" fmla="*/ 24 h 192"/>
                  <a:gd name="T2" fmla="*/ 83 w 174"/>
                  <a:gd name="T3" fmla="*/ 21 h 192"/>
                  <a:gd name="T4" fmla="*/ 81 w 174"/>
                  <a:gd name="T5" fmla="*/ 6 h 192"/>
                  <a:gd name="T6" fmla="*/ 89 w 174"/>
                  <a:gd name="T7" fmla="*/ 13 h 192"/>
                  <a:gd name="T8" fmla="*/ 93 w 174"/>
                  <a:gd name="T9" fmla="*/ 8 h 192"/>
                  <a:gd name="T10" fmla="*/ 104 w 174"/>
                  <a:gd name="T11" fmla="*/ 6 h 192"/>
                  <a:gd name="T12" fmla="*/ 106 w 174"/>
                  <a:gd name="T13" fmla="*/ 1 h 192"/>
                  <a:gd name="T14" fmla="*/ 109 w 174"/>
                  <a:gd name="T15" fmla="*/ 0 h 192"/>
                  <a:gd name="T16" fmla="*/ 114 w 174"/>
                  <a:gd name="T17" fmla="*/ 5 h 192"/>
                  <a:gd name="T18" fmla="*/ 120 w 174"/>
                  <a:gd name="T19" fmla="*/ 3 h 192"/>
                  <a:gd name="T20" fmla="*/ 127 w 174"/>
                  <a:gd name="T21" fmla="*/ 9 h 192"/>
                  <a:gd name="T22" fmla="*/ 122 w 174"/>
                  <a:gd name="T23" fmla="*/ 9 h 192"/>
                  <a:gd name="T24" fmla="*/ 130 w 174"/>
                  <a:gd name="T25" fmla="*/ 21 h 192"/>
                  <a:gd name="T26" fmla="*/ 128 w 174"/>
                  <a:gd name="T27" fmla="*/ 22 h 192"/>
                  <a:gd name="T28" fmla="*/ 125 w 174"/>
                  <a:gd name="T29" fmla="*/ 22 h 192"/>
                  <a:gd name="T30" fmla="*/ 131 w 174"/>
                  <a:gd name="T31" fmla="*/ 22 h 192"/>
                  <a:gd name="T32" fmla="*/ 130 w 174"/>
                  <a:gd name="T33" fmla="*/ 37 h 192"/>
                  <a:gd name="T34" fmla="*/ 136 w 174"/>
                  <a:gd name="T35" fmla="*/ 35 h 192"/>
                  <a:gd name="T36" fmla="*/ 138 w 174"/>
                  <a:gd name="T37" fmla="*/ 41 h 192"/>
                  <a:gd name="T38" fmla="*/ 148 w 174"/>
                  <a:gd name="T39" fmla="*/ 51 h 192"/>
                  <a:gd name="T40" fmla="*/ 159 w 174"/>
                  <a:gd name="T41" fmla="*/ 78 h 192"/>
                  <a:gd name="T42" fmla="*/ 156 w 174"/>
                  <a:gd name="T43" fmla="*/ 78 h 192"/>
                  <a:gd name="T44" fmla="*/ 159 w 174"/>
                  <a:gd name="T45" fmla="*/ 78 h 192"/>
                  <a:gd name="T46" fmla="*/ 169 w 174"/>
                  <a:gd name="T47" fmla="*/ 102 h 192"/>
                  <a:gd name="T48" fmla="*/ 165 w 174"/>
                  <a:gd name="T49" fmla="*/ 102 h 192"/>
                  <a:gd name="T50" fmla="*/ 170 w 174"/>
                  <a:gd name="T51" fmla="*/ 102 h 192"/>
                  <a:gd name="T52" fmla="*/ 172 w 174"/>
                  <a:gd name="T53" fmla="*/ 109 h 192"/>
                  <a:gd name="T54" fmla="*/ 169 w 174"/>
                  <a:gd name="T55" fmla="*/ 107 h 192"/>
                  <a:gd name="T56" fmla="*/ 174 w 174"/>
                  <a:gd name="T57" fmla="*/ 112 h 192"/>
                  <a:gd name="T58" fmla="*/ 154 w 174"/>
                  <a:gd name="T59" fmla="*/ 120 h 192"/>
                  <a:gd name="T60" fmla="*/ 159 w 174"/>
                  <a:gd name="T61" fmla="*/ 187 h 192"/>
                  <a:gd name="T62" fmla="*/ 47 w 174"/>
                  <a:gd name="T63" fmla="*/ 192 h 192"/>
                  <a:gd name="T64" fmla="*/ 46 w 174"/>
                  <a:gd name="T65" fmla="*/ 142 h 192"/>
                  <a:gd name="T66" fmla="*/ 51 w 174"/>
                  <a:gd name="T67" fmla="*/ 136 h 192"/>
                  <a:gd name="T68" fmla="*/ 46 w 174"/>
                  <a:gd name="T69" fmla="*/ 136 h 192"/>
                  <a:gd name="T70" fmla="*/ 44 w 174"/>
                  <a:gd name="T71" fmla="*/ 126 h 192"/>
                  <a:gd name="T72" fmla="*/ 41 w 174"/>
                  <a:gd name="T73" fmla="*/ 128 h 192"/>
                  <a:gd name="T74" fmla="*/ 39 w 174"/>
                  <a:gd name="T75" fmla="*/ 112 h 192"/>
                  <a:gd name="T76" fmla="*/ 36 w 174"/>
                  <a:gd name="T77" fmla="*/ 120 h 192"/>
                  <a:gd name="T78" fmla="*/ 39 w 174"/>
                  <a:gd name="T79" fmla="*/ 128 h 192"/>
                  <a:gd name="T80" fmla="*/ 25 w 174"/>
                  <a:gd name="T81" fmla="*/ 126 h 192"/>
                  <a:gd name="T82" fmla="*/ 23 w 174"/>
                  <a:gd name="T83" fmla="*/ 121 h 192"/>
                  <a:gd name="T84" fmla="*/ 26 w 174"/>
                  <a:gd name="T85" fmla="*/ 120 h 192"/>
                  <a:gd name="T86" fmla="*/ 23 w 174"/>
                  <a:gd name="T87" fmla="*/ 115 h 192"/>
                  <a:gd name="T88" fmla="*/ 25 w 174"/>
                  <a:gd name="T89" fmla="*/ 102 h 192"/>
                  <a:gd name="T90" fmla="*/ 17 w 174"/>
                  <a:gd name="T91" fmla="*/ 93 h 192"/>
                  <a:gd name="T92" fmla="*/ 17 w 174"/>
                  <a:gd name="T93" fmla="*/ 85 h 192"/>
                  <a:gd name="T94" fmla="*/ 2 w 174"/>
                  <a:gd name="T95" fmla="*/ 72 h 192"/>
                  <a:gd name="T96" fmla="*/ 0 w 174"/>
                  <a:gd name="T97" fmla="*/ 24 h 192"/>
                  <a:gd name="T98" fmla="*/ 133 w 174"/>
                  <a:gd name="T99" fmla="*/ 43 h 192"/>
                  <a:gd name="T100" fmla="*/ 135 w 174"/>
                  <a:gd name="T101" fmla="*/ 38 h 192"/>
                  <a:gd name="T102" fmla="*/ 130 w 174"/>
                  <a:gd name="T103" fmla="*/ 41 h 192"/>
                  <a:gd name="T104" fmla="*/ 125 w 174"/>
                  <a:gd name="T105" fmla="*/ 30 h 192"/>
                  <a:gd name="T106" fmla="*/ 131 w 174"/>
                  <a:gd name="T107" fmla="*/ 48 h 192"/>
                  <a:gd name="T108" fmla="*/ 133 w 174"/>
                  <a:gd name="T109" fmla="*/ 48 h 192"/>
                  <a:gd name="T110" fmla="*/ 133 w 174"/>
                  <a:gd name="T111" fmla="*/ 51 h 192"/>
                  <a:gd name="T112" fmla="*/ 133 w 174"/>
                  <a:gd name="T113" fmla="*/ 43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192"/>
                  <a:gd name="T173" fmla="*/ 174 w 174"/>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192">
                    <a:moveTo>
                      <a:pt x="0" y="24"/>
                    </a:moveTo>
                    <a:lnTo>
                      <a:pt x="83" y="21"/>
                    </a:lnTo>
                    <a:lnTo>
                      <a:pt x="81" y="6"/>
                    </a:lnTo>
                    <a:lnTo>
                      <a:pt x="89" y="13"/>
                    </a:lnTo>
                    <a:lnTo>
                      <a:pt x="93" y="8"/>
                    </a:lnTo>
                    <a:lnTo>
                      <a:pt x="104" y="6"/>
                    </a:lnTo>
                    <a:lnTo>
                      <a:pt x="106" y="1"/>
                    </a:lnTo>
                    <a:lnTo>
                      <a:pt x="109" y="0"/>
                    </a:lnTo>
                    <a:lnTo>
                      <a:pt x="114" y="5"/>
                    </a:lnTo>
                    <a:lnTo>
                      <a:pt x="120" y="3"/>
                    </a:lnTo>
                    <a:lnTo>
                      <a:pt x="127" y="9"/>
                    </a:lnTo>
                    <a:lnTo>
                      <a:pt x="122" y="9"/>
                    </a:lnTo>
                    <a:lnTo>
                      <a:pt x="130" y="21"/>
                    </a:lnTo>
                    <a:lnTo>
                      <a:pt x="128" y="22"/>
                    </a:lnTo>
                    <a:lnTo>
                      <a:pt x="125" y="22"/>
                    </a:lnTo>
                    <a:lnTo>
                      <a:pt x="131" y="22"/>
                    </a:lnTo>
                    <a:lnTo>
                      <a:pt x="130" y="37"/>
                    </a:lnTo>
                    <a:lnTo>
                      <a:pt x="136" y="35"/>
                    </a:lnTo>
                    <a:lnTo>
                      <a:pt x="138" y="41"/>
                    </a:lnTo>
                    <a:lnTo>
                      <a:pt x="148" y="51"/>
                    </a:lnTo>
                    <a:lnTo>
                      <a:pt x="159" y="78"/>
                    </a:lnTo>
                    <a:lnTo>
                      <a:pt x="156" y="78"/>
                    </a:lnTo>
                    <a:lnTo>
                      <a:pt x="159" y="78"/>
                    </a:lnTo>
                    <a:lnTo>
                      <a:pt x="169" y="102"/>
                    </a:lnTo>
                    <a:lnTo>
                      <a:pt x="165" y="102"/>
                    </a:lnTo>
                    <a:lnTo>
                      <a:pt x="170" y="102"/>
                    </a:lnTo>
                    <a:lnTo>
                      <a:pt x="172" y="109"/>
                    </a:lnTo>
                    <a:lnTo>
                      <a:pt x="169" y="107"/>
                    </a:lnTo>
                    <a:lnTo>
                      <a:pt x="174" y="112"/>
                    </a:lnTo>
                    <a:lnTo>
                      <a:pt x="154" y="120"/>
                    </a:lnTo>
                    <a:lnTo>
                      <a:pt x="159" y="187"/>
                    </a:lnTo>
                    <a:lnTo>
                      <a:pt x="47" y="192"/>
                    </a:lnTo>
                    <a:lnTo>
                      <a:pt x="46" y="142"/>
                    </a:lnTo>
                    <a:lnTo>
                      <a:pt x="51" y="136"/>
                    </a:lnTo>
                    <a:lnTo>
                      <a:pt x="46" y="136"/>
                    </a:lnTo>
                    <a:lnTo>
                      <a:pt x="44" y="126"/>
                    </a:lnTo>
                    <a:lnTo>
                      <a:pt x="41" y="128"/>
                    </a:lnTo>
                    <a:lnTo>
                      <a:pt x="39" y="112"/>
                    </a:lnTo>
                    <a:lnTo>
                      <a:pt x="36" y="120"/>
                    </a:lnTo>
                    <a:lnTo>
                      <a:pt x="39" y="128"/>
                    </a:lnTo>
                    <a:lnTo>
                      <a:pt x="25" y="126"/>
                    </a:lnTo>
                    <a:lnTo>
                      <a:pt x="23" y="121"/>
                    </a:lnTo>
                    <a:lnTo>
                      <a:pt x="26" y="120"/>
                    </a:lnTo>
                    <a:lnTo>
                      <a:pt x="23" y="115"/>
                    </a:lnTo>
                    <a:lnTo>
                      <a:pt x="25" y="102"/>
                    </a:lnTo>
                    <a:lnTo>
                      <a:pt x="17" y="93"/>
                    </a:lnTo>
                    <a:lnTo>
                      <a:pt x="17" y="85"/>
                    </a:lnTo>
                    <a:lnTo>
                      <a:pt x="2" y="72"/>
                    </a:lnTo>
                    <a:lnTo>
                      <a:pt x="0" y="24"/>
                    </a:lnTo>
                    <a:close/>
                    <a:moveTo>
                      <a:pt x="133" y="43"/>
                    </a:moveTo>
                    <a:lnTo>
                      <a:pt x="135" y="38"/>
                    </a:lnTo>
                    <a:lnTo>
                      <a:pt x="130" y="41"/>
                    </a:lnTo>
                    <a:lnTo>
                      <a:pt x="125" y="30"/>
                    </a:lnTo>
                    <a:lnTo>
                      <a:pt x="131" y="48"/>
                    </a:lnTo>
                    <a:lnTo>
                      <a:pt x="133" y="48"/>
                    </a:lnTo>
                    <a:lnTo>
                      <a:pt x="133" y="51"/>
                    </a:lnTo>
                    <a:lnTo>
                      <a:pt x="133" y="43"/>
                    </a:lnTo>
                    <a:close/>
                  </a:path>
                </a:pathLst>
              </a:custGeom>
              <a:solidFill>
                <a:srgbClr val="FEE0C2"/>
              </a:solidFill>
              <a:ln w="9525">
                <a:noFill/>
                <a:round/>
                <a:headEnd/>
                <a:tailEnd/>
              </a:ln>
            </p:spPr>
            <p:txBody>
              <a:bodyPr/>
              <a:lstStyle/>
              <a:p>
                <a:pPr algn="ctr" eaLnBrk="0" hangingPunct="0"/>
                <a:endParaRPr lang="en-US" dirty="0"/>
              </a:p>
            </p:txBody>
          </p:sp>
          <p:sp>
            <p:nvSpPr>
              <p:cNvPr id="4701" name="Freeform 288"/>
              <p:cNvSpPr>
                <a:spLocks noEditPoints="1"/>
              </p:cNvSpPr>
              <p:nvPr/>
            </p:nvSpPr>
            <p:spPr bwMode="auto">
              <a:xfrm>
                <a:off x="4933" y="1453"/>
                <a:ext cx="174" cy="192"/>
              </a:xfrm>
              <a:custGeom>
                <a:avLst/>
                <a:gdLst>
                  <a:gd name="T0" fmla="*/ 0 w 174"/>
                  <a:gd name="T1" fmla="*/ 24 h 192"/>
                  <a:gd name="T2" fmla="*/ 83 w 174"/>
                  <a:gd name="T3" fmla="*/ 21 h 192"/>
                  <a:gd name="T4" fmla="*/ 81 w 174"/>
                  <a:gd name="T5" fmla="*/ 6 h 192"/>
                  <a:gd name="T6" fmla="*/ 89 w 174"/>
                  <a:gd name="T7" fmla="*/ 13 h 192"/>
                  <a:gd name="T8" fmla="*/ 93 w 174"/>
                  <a:gd name="T9" fmla="*/ 8 h 192"/>
                  <a:gd name="T10" fmla="*/ 104 w 174"/>
                  <a:gd name="T11" fmla="*/ 6 h 192"/>
                  <a:gd name="T12" fmla="*/ 106 w 174"/>
                  <a:gd name="T13" fmla="*/ 1 h 192"/>
                  <a:gd name="T14" fmla="*/ 109 w 174"/>
                  <a:gd name="T15" fmla="*/ 0 h 192"/>
                  <a:gd name="T16" fmla="*/ 114 w 174"/>
                  <a:gd name="T17" fmla="*/ 5 h 192"/>
                  <a:gd name="T18" fmla="*/ 120 w 174"/>
                  <a:gd name="T19" fmla="*/ 3 h 192"/>
                  <a:gd name="T20" fmla="*/ 127 w 174"/>
                  <a:gd name="T21" fmla="*/ 9 h 192"/>
                  <a:gd name="T22" fmla="*/ 122 w 174"/>
                  <a:gd name="T23" fmla="*/ 9 h 192"/>
                  <a:gd name="T24" fmla="*/ 130 w 174"/>
                  <a:gd name="T25" fmla="*/ 21 h 192"/>
                  <a:gd name="T26" fmla="*/ 128 w 174"/>
                  <a:gd name="T27" fmla="*/ 22 h 192"/>
                  <a:gd name="T28" fmla="*/ 125 w 174"/>
                  <a:gd name="T29" fmla="*/ 22 h 192"/>
                  <a:gd name="T30" fmla="*/ 131 w 174"/>
                  <a:gd name="T31" fmla="*/ 22 h 192"/>
                  <a:gd name="T32" fmla="*/ 130 w 174"/>
                  <a:gd name="T33" fmla="*/ 37 h 192"/>
                  <a:gd name="T34" fmla="*/ 136 w 174"/>
                  <a:gd name="T35" fmla="*/ 35 h 192"/>
                  <a:gd name="T36" fmla="*/ 138 w 174"/>
                  <a:gd name="T37" fmla="*/ 41 h 192"/>
                  <a:gd name="T38" fmla="*/ 148 w 174"/>
                  <a:gd name="T39" fmla="*/ 51 h 192"/>
                  <a:gd name="T40" fmla="*/ 159 w 174"/>
                  <a:gd name="T41" fmla="*/ 78 h 192"/>
                  <a:gd name="T42" fmla="*/ 156 w 174"/>
                  <a:gd name="T43" fmla="*/ 78 h 192"/>
                  <a:gd name="T44" fmla="*/ 159 w 174"/>
                  <a:gd name="T45" fmla="*/ 78 h 192"/>
                  <a:gd name="T46" fmla="*/ 169 w 174"/>
                  <a:gd name="T47" fmla="*/ 102 h 192"/>
                  <a:gd name="T48" fmla="*/ 165 w 174"/>
                  <a:gd name="T49" fmla="*/ 102 h 192"/>
                  <a:gd name="T50" fmla="*/ 170 w 174"/>
                  <a:gd name="T51" fmla="*/ 102 h 192"/>
                  <a:gd name="T52" fmla="*/ 172 w 174"/>
                  <a:gd name="T53" fmla="*/ 109 h 192"/>
                  <a:gd name="T54" fmla="*/ 169 w 174"/>
                  <a:gd name="T55" fmla="*/ 107 h 192"/>
                  <a:gd name="T56" fmla="*/ 174 w 174"/>
                  <a:gd name="T57" fmla="*/ 112 h 192"/>
                  <a:gd name="T58" fmla="*/ 154 w 174"/>
                  <a:gd name="T59" fmla="*/ 120 h 192"/>
                  <a:gd name="T60" fmla="*/ 159 w 174"/>
                  <a:gd name="T61" fmla="*/ 187 h 192"/>
                  <a:gd name="T62" fmla="*/ 47 w 174"/>
                  <a:gd name="T63" fmla="*/ 192 h 192"/>
                  <a:gd name="T64" fmla="*/ 46 w 174"/>
                  <a:gd name="T65" fmla="*/ 142 h 192"/>
                  <a:gd name="T66" fmla="*/ 51 w 174"/>
                  <a:gd name="T67" fmla="*/ 136 h 192"/>
                  <a:gd name="T68" fmla="*/ 46 w 174"/>
                  <a:gd name="T69" fmla="*/ 136 h 192"/>
                  <a:gd name="T70" fmla="*/ 44 w 174"/>
                  <a:gd name="T71" fmla="*/ 126 h 192"/>
                  <a:gd name="T72" fmla="*/ 41 w 174"/>
                  <a:gd name="T73" fmla="*/ 128 h 192"/>
                  <a:gd name="T74" fmla="*/ 39 w 174"/>
                  <a:gd name="T75" fmla="*/ 112 h 192"/>
                  <a:gd name="T76" fmla="*/ 36 w 174"/>
                  <a:gd name="T77" fmla="*/ 120 h 192"/>
                  <a:gd name="T78" fmla="*/ 39 w 174"/>
                  <a:gd name="T79" fmla="*/ 128 h 192"/>
                  <a:gd name="T80" fmla="*/ 25 w 174"/>
                  <a:gd name="T81" fmla="*/ 126 h 192"/>
                  <a:gd name="T82" fmla="*/ 23 w 174"/>
                  <a:gd name="T83" fmla="*/ 121 h 192"/>
                  <a:gd name="T84" fmla="*/ 26 w 174"/>
                  <a:gd name="T85" fmla="*/ 120 h 192"/>
                  <a:gd name="T86" fmla="*/ 23 w 174"/>
                  <a:gd name="T87" fmla="*/ 115 h 192"/>
                  <a:gd name="T88" fmla="*/ 25 w 174"/>
                  <a:gd name="T89" fmla="*/ 102 h 192"/>
                  <a:gd name="T90" fmla="*/ 17 w 174"/>
                  <a:gd name="T91" fmla="*/ 93 h 192"/>
                  <a:gd name="T92" fmla="*/ 17 w 174"/>
                  <a:gd name="T93" fmla="*/ 85 h 192"/>
                  <a:gd name="T94" fmla="*/ 2 w 174"/>
                  <a:gd name="T95" fmla="*/ 72 h 192"/>
                  <a:gd name="T96" fmla="*/ 0 w 174"/>
                  <a:gd name="T97" fmla="*/ 24 h 192"/>
                  <a:gd name="T98" fmla="*/ 133 w 174"/>
                  <a:gd name="T99" fmla="*/ 43 h 192"/>
                  <a:gd name="T100" fmla="*/ 135 w 174"/>
                  <a:gd name="T101" fmla="*/ 38 h 192"/>
                  <a:gd name="T102" fmla="*/ 130 w 174"/>
                  <a:gd name="T103" fmla="*/ 41 h 192"/>
                  <a:gd name="T104" fmla="*/ 125 w 174"/>
                  <a:gd name="T105" fmla="*/ 30 h 192"/>
                  <a:gd name="T106" fmla="*/ 131 w 174"/>
                  <a:gd name="T107" fmla="*/ 48 h 192"/>
                  <a:gd name="T108" fmla="*/ 133 w 174"/>
                  <a:gd name="T109" fmla="*/ 48 h 192"/>
                  <a:gd name="T110" fmla="*/ 133 w 174"/>
                  <a:gd name="T111" fmla="*/ 51 h 192"/>
                  <a:gd name="T112" fmla="*/ 133 w 174"/>
                  <a:gd name="T113" fmla="*/ 43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192"/>
                  <a:gd name="T173" fmla="*/ 174 w 174"/>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192">
                    <a:moveTo>
                      <a:pt x="0" y="24"/>
                    </a:moveTo>
                    <a:lnTo>
                      <a:pt x="83" y="21"/>
                    </a:lnTo>
                    <a:lnTo>
                      <a:pt x="81" y="6"/>
                    </a:lnTo>
                    <a:lnTo>
                      <a:pt x="89" y="13"/>
                    </a:lnTo>
                    <a:lnTo>
                      <a:pt x="93" y="8"/>
                    </a:lnTo>
                    <a:lnTo>
                      <a:pt x="104" y="6"/>
                    </a:lnTo>
                    <a:lnTo>
                      <a:pt x="106" y="1"/>
                    </a:lnTo>
                    <a:lnTo>
                      <a:pt x="109" y="0"/>
                    </a:lnTo>
                    <a:lnTo>
                      <a:pt x="114" y="5"/>
                    </a:lnTo>
                    <a:lnTo>
                      <a:pt x="120" y="3"/>
                    </a:lnTo>
                    <a:lnTo>
                      <a:pt x="127" y="9"/>
                    </a:lnTo>
                    <a:lnTo>
                      <a:pt x="122" y="9"/>
                    </a:lnTo>
                    <a:lnTo>
                      <a:pt x="130" y="21"/>
                    </a:lnTo>
                    <a:lnTo>
                      <a:pt x="128" y="22"/>
                    </a:lnTo>
                    <a:lnTo>
                      <a:pt x="125" y="22"/>
                    </a:lnTo>
                    <a:lnTo>
                      <a:pt x="131" y="22"/>
                    </a:lnTo>
                    <a:lnTo>
                      <a:pt x="130" y="37"/>
                    </a:lnTo>
                    <a:lnTo>
                      <a:pt x="136" y="35"/>
                    </a:lnTo>
                    <a:lnTo>
                      <a:pt x="138" y="41"/>
                    </a:lnTo>
                    <a:lnTo>
                      <a:pt x="148" y="51"/>
                    </a:lnTo>
                    <a:lnTo>
                      <a:pt x="159" y="78"/>
                    </a:lnTo>
                    <a:lnTo>
                      <a:pt x="156" y="78"/>
                    </a:lnTo>
                    <a:lnTo>
                      <a:pt x="159" y="78"/>
                    </a:lnTo>
                    <a:lnTo>
                      <a:pt x="169" y="102"/>
                    </a:lnTo>
                    <a:lnTo>
                      <a:pt x="165" y="102"/>
                    </a:lnTo>
                    <a:lnTo>
                      <a:pt x="170" y="102"/>
                    </a:lnTo>
                    <a:lnTo>
                      <a:pt x="172" y="109"/>
                    </a:lnTo>
                    <a:lnTo>
                      <a:pt x="169" y="107"/>
                    </a:lnTo>
                    <a:lnTo>
                      <a:pt x="174" y="112"/>
                    </a:lnTo>
                    <a:lnTo>
                      <a:pt x="154" y="120"/>
                    </a:lnTo>
                    <a:lnTo>
                      <a:pt x="159" y="187"/>
                    </a:lnTo>
                    <a:lnTo>
                      <a:pt x="47" y="192"/>
                    </a:lnTo>
                    <a:lnTo>
                      <a:pt x="46" y="142"/>
                    </a:lnTo>
                    <a:lnTo>
                      <a:pt x="51" y="136"/>
                    </a:lnTo>
                    <a:lnTo>
                      <a:pt x="46" y="136"/>
                    </a:lnTo>
                    <a:lnTo>
                      <a:pt x="44" y="126"/>
                    </a:lnTo>
                    <a:lnTo>
                      <a:pt x="41" y="128"/>
                    </a:lnTo>
                    <a:lnTo>
                      <a:pt x="39" y="112"/>
                    </a:lnTo>
                    <a:lnTo>
                      <a:pt x="36" y="120"/>
                    </a:lnTo>
                    <a:lnTo>
                      <a:pt x="39" y="128"/>
                    </a:lnTo>
                    <a:lnTo>
                      <a:pt x="25" y="126"/>
                    </a:lnTo>
                    <a:lnTo>
                      <a:pt x="23" y="121"/>
                    </a:lnTo>
                    <a:lnTo>
                      <a:pt x="26" y="120"/>
                    </a:lnTo>
                    <a:lnTo>
                      <a:pt x="23" y="115"/>
                    </a:lnTo>
                    <a:lnTo>
                      <a:pt x="25" y="102"/>
                    </a:lnTo>
                    <a:lnTo>
                      <a:pt x="17" y="93"/>
                    </a:lnTo>
                    <a:lnTo>
                      <a:pt x="17" y="85"/>
                    </a:lnTo>
                    <a:lnTo>
                      <a:pt x="2" y="72"/>
                    </a:lnTo>
                    <a:lnTo>
                      <a:pt x="0" y="24"/>
                    </a:lnTo>
                    <a:moveTo>
                      <a:pt x="133" y="43"/>
                    </a:moveTo>
                    <a:lnTo>
                      <a:pt x="135" y="38"/>
                    </a:lnTo>
                    <a:lnTo>
                      <a:pt x="130" y="41"/>
                    </a:lnTo>
                    <a:lnTo>
                      <a:pt x="125" y="30"/>
                    </a:lnTo>
                    <a:lnTo>
                      <a:pt x="131" y="48"/>
                    </a:lnTo>
                    <a:lnTo>
                      <a:pt x="133" y="48"/>
                    </a:lnTo>
                    <a:lnTo>
                      <a:pt x="133" y="51"/>
                    </a:lnTo>
                    <a:lnTo>
                      <a:pt x="133" y="43"/>
                    </a:lnTo>
                  </a:path>
                </a:pathLst>
              </a:custGeom>
              <a:noFill/>
              <a:ln w="9525">
                <a:noFill/>
                <a:round/>
                <a:headEnd/>
                <a:tailEnd/>
              </a:ln>
            </p:spPr>
            <p:txBody>
              <a:bodyPr/>
              <a:lstStyle/>
              <a:p>
                <a:pPr algn="ctr" eaLnBrk="0" hangingPunct="0"/>
                <a:endParaRPr lang="en-US" dirty="0"/>
              </a:p>
            </p:txBody>
          </p:sp>
          <p:sp>
            <p:nvSpPr>
              <p:cNvPr id="4702" name="Freeform 289"/>
              <p:cNvSpPr>
                <a:spLocks/>
              </p:cNvSpPr>
              <p:nvPr/>
            </p:nvSpPr>
            <p:spPr bwMode="auto">
              <a:xfrm>
                <a:off x="3401" y="1453"/>
                <a:ext cx="65" cy="29"/>
              </a:xfrm>
              <a:custGeom>
                <a:avLst/>
                <a:gdLst>
                  <a:gd name="T0" fmla="*/ 7 w 65"/>
                  <a:gd name="T1" fmla="*/ 6 h 29"/>
                  <a:gd name="T2" fmla="*/ 0 w 65"/>
                  <a:gd name="T3" fmla="*/ 5 h 29"/>
                  <a:gd name="T4" fmla="*/ 23 w 65"/>
                  <a:gd name="T5" fmla="*/ 3 h 29"/>
                  <a:gd name="T6" fmla="*/ 49 w 65"/>
                  <a:gd name="T7" fmla="*/ 11 h 29"/>
                  <a:gd name="T8" fmla="*/ 30 w 65"/>
                  <a:gd name="T9" fmla="*/ 5 h 29"/>
                  <a:gd name="T10" fmla="*/ 41 w 65"/>
                  <a:gd name="T11" fmla="*/ 0 h 29"/>
                  <a:gd name="T12" fmla="*/ 54 w 65"/>
                  <a:gd name="T13" fmla="*/ 3 h 29"/>
                  <a:gd name="T14" fmla="*/ 59 w 65"/>
                  <a:gd name="T15" fmla="*/ 6 h 29"/>
                  <a:gd name="T16" fmla="*/ 49 w 65"/>
                  <a:gd name="T17" fmla="*/ 5 h 29"/>
                  <a:gd name="T18" fmla="*/ 59 w 65"/>
                  <a:gd name="T19" fmla="*/ 9 h 29"/>
                  <a:gd name="T20" fmla="*/ 65 w 65"/>
                  <a:gd name="T21" fmla="*/ 8 h 29"/>
                  <a:gd name="T22" fmla="*/ 59 w 65"/>
                  <a:gd name="T23" fmla="*/ 11 h 29"/>
                  <a:gd name="T24" fmla="*/ 52 w 65"/>
                  <a:gd name="T25" fmla="*/ 27 h 29"/>
                  <a:gd name="T26" fmla="*/ 41 w 65"/>
                  <a:gd name="T27" fmla="*/ 29 h 29"/>
                  <a:gd name="T28" fmla="*/ 7 w 65"/>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29"/>
                  <a:gd name="T47" fmla="*/ 65 w 6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29">
                    <a:moveTo>
                      <a:pt x="7" y="6"/>
                    </a:moveTo>
                    <a:lnTo>
                      <a:pt x="0" y="5"/>
                    </a:lnTo>
                    <a:lnTo>
                      <a:pt x="23" y="3"/>
                    </a:lnTo>
                    <a:lnTo>
                      <a:pt x="49" y="11"/>
                    </a:lnTo>
                    <a:lnTo>
                      <a:pt x="30" y="5"/>
                    </a:lnTo>
                    <a:lnTo>
                      <a:pt x="41" y="0"/>
                    </a:lnTo>
                    <a:lnTo>
                      <a:pt x="54" y="3"/>
                    </a:lnTo>
                    <a:lnTo>
                      <a:pt x="59" y="6"/>
                    </a:lnTo>
                    <a:lnTo>
                      <a:pt x="49" y="5"/>
                    </a:lnTo>
                    <a:lnTo>
                      <a:pt x="59" y="9"/>
                    </a:lnTo>
                    <a:lnTo>
                      <a:pt x="65" y="8"/>
                    </a:lnTo>
                    <a:lnTo>
                      <a:pt x="59" y="11"/>
                    </a:lnTo>
                    <a:lnTo>
                      <a:pt x="52" y="27"/>
                    </a:lnTo>
                    <a:lnTo>
                      <a:pt x="41" y="29"/>
                    </a:lnTo>
                    <a:lnTo>
                      <a:pt x="7" y="6"/>
                    </a:lnTo>
                    <a:close/>
                  </a:path>
                </a:pathLst>
              </a:custGeom>
              <a:solidFill>
                <a:srgbClr val="FEE0C2"/>
              </a:solidFill>
              <a:ln w="9525">
                <a:noFill/>
                <a:round/>
                <a:headEnd/>
                <a:tailEnd/>
              </a:ln>
            </p:spPr>
            <p:txBody>
              <a:bodyPr/>
              <a:lstStyle/>
              <a:p>
                <a:pPr algn="ctr" eaLnBrk="0" hangingPunct="0"/>
                <a:endParaRPr lang="en-US" dirty="0"/>
              </a:p>
            </p:txBody>
          </p:sp>
          <p:sp>
            <p:nvSpPr>
              <p:cNvPr id="4703" name="Freeform 290"/>
              <p:cNvSpPr>
                <a:spLocks/>
              </p:cNvSpPr>
              <p:nvPr/>
            </p:nvSpPr>
            <p:spPr bwMode="auto">
              <a:xfrm>
                <a:off x="3401" y="1453"/>
                <a:ext cx="65" cy="29"/>
              </a:xfrm>
              <a:custGeom>
                <a:avLst/>
                <a:gdLst>
                  <a:gd name="T0" fmla="*/ 7 w 65"/>
                  <a:gd name="T1" fmla="*/ 6 h 29"/>
                  <a:gd name="T2" fmla="*/ 0 w 65"/>
                  <a:gd name="T3" fmla="*/ 5 h 29"/>
                  <a:gd name="T4" fmla="*/ 23 w 65"/>
                  <a:gd name="T5" fmla="*/ 3 h 29"/>
                  <a:gd name="T6" fmla="*/ 49 w 65"/>
                  <a:gd name="T7" fmla="*/ 11 h 29"/>
                  <a:gd name="T8" fmla="*/ 30 w 65"/>
                  <a:gd name="T9" fmla="*/ 5 h 29"/>
                  <a:gd name="T10" fmla="*/ 41 w 65"/>
                  <a:gd name="T11" fmla="*/ 0 h 29"/>
                  <a:gd name="T12" fmla="*/ 54 w 65"/>
                  <a:gd name="T13" fmla="*/ 3 h 29"/>
                  <a:gd name="T14" fmla="*/ 59 w 65"/>
                  <a:gd name="T15" fmla="*/ 6 h 29"/>
                  <a:gd name="T16" fmla="*/ 49 w 65"/>
                  <a:gd name="T17" fmla="*/ 5 h 29"/>
                  <a:gd name="T18" fmla="*/ 59 w 65"/>
                  <a:gd name="T19" fmla="*/ 9 h 29"/>
                  <a:gd name="T20" fmla="*/ 65 w 65"/>
                  <a:gd name="T21" fmla="*/ 8 h 29"/>
                  <a:gd name="T22" fmla="*/ 59 w 65"/>
                  <a:gd name="T23" fmla="*/ 11 h 29"/>
                  <a:gd name="T24" fmla="*/ 52 w 65"/>
                  <a:gd name="T25" fmla="*/ 27 h 29"/>
                  <a:gd name="T26" fmla="*/ 41 w 65"/>
                  <a:gd name="T27" fmla="*/ 29 h 29"/>
                  <a:gd name="T28" fmla="*/ 7 w 65"/>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29"/>
                  <a:gd name="T47" fmla="*/ 65 w 6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29">
                    <a:moveTo>
                      <a:pt x="7" y="6"/>
                    </a:moveTo>
                    <a:lnTo>
                      <a:pt x="0" y="5"/>
                    </a:lnTo>
                    <a:lnTo>
                      <a:pt x="23" y="3"/>
                    </a:lnTo>
                    <a:lnTo>
                      <a:pt x="49" y="11"/>
                    </a:lnTo>
                    <a:lnTo>
                      <a:pt x="30" y="5"/>
                    </a:lnTo>
                    <a:lnTo>
                      <a:pt x="41" y="0"/>
                    </a:lnTo>
                    <a:lnTo>
                      <a:pt x="54" y="3"/>
                    </a:lnTo>
                    <a:lnTo>
                      <a:pt x="59" y="6"/>
                    </a:lnTo>
                    <a:lnTo>
                      <a:pt x="49" y="5"/>
                    </a:lnTo>
                    <a:lnTo>
                      <a:pt x="59" y="9"/>
                    </a:lnTo>
                    <a:lnTo>
                      <a:pt x="65" y="8"/>
                    </a:lnTo>
                    <a:lnTo>
                      <a:pt x="59" y="11"/>
                    </a:lnTo>
                    <a:lnTo>
                      <a:pt x="52" y="27"/>
                    </a:lnTo>
                    <a:lnTo>
                      <a:pt x="41" y="29"/>
                    </a:lnTo>
                    <a:lnTo>
                      <a:pt x="7" y="6"/>
                    </a:lnTo>
                  </a:path>
                </a:pathLst>
              </a:custGeom>
              <a:noFill/>
              <a:ln w="9525">
                <a:noFill/>
                <a:round/>
                <a:headEnd/>
                <a:tailEnd/>
              </a:ln>
            </p:spPr>
            <p:txBody>
              <a:bodyPr/>
              <a:lstStyle/>
              <a:p>
                <a:pPr algn="ctr" eaLnBrk="0" hangingPunct="0"/>
                <a:endParaRPr lang="en-US" dirty="0"/>
              </a:p>
            </p:txBody>
          </p:sp>
          <p:sp>
            <p:nvSpPr>
              <p:cNvPr id="4704" name="Freeform 291"/>
              <p:cNvSpPr>
                <a:spLocks/>
              </p:cNvSpPr>
              <p:nvPr/>
            </p:nvSpPr>
            <p:spPr bwMode="auto">
              <a:xfrm>
                <a:off x="4149" y="1466"/>
                <a:ext cx="5" cy="3"/>
              </a:xfrm>
              <a:custGeom>
                <a:avLst/>
                <a:gdLst>
                  <a:gd name="T0" fmla="*/ 1 w 5"/>
                  <a:gd name="T1" fmla="*/ 3 h 3"/>
                  <a:gd name="T2" fmla="*/ 0 w 5"/>
                  <a:gd name="T3" fmla="*/ 0 h 3"/>
                  <a:gd name="T4" fmla="*/ 5 w 5"/>
                  <a:gd name="T5" fmla="*/ 1 h 3"/>
                  <a:gd name="T6" fmla="*/ 1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lnTo>
                      <a:pt x="0" y="0"/>
                    </a:lnTo>
                    <a:lnTo>
                      <a:pt x="5" y="1"/>
                    </a:lnTo>
                    <a:lnTo>
                      <a:pt x="1" y="3"/>
                    </a:lnTo>
                    <a:close/>
                  </a:path>
                </a:pathLst>
              </a:custGeom>
              <a:solidFill>
                <a:srgbClr val="FEE0C2"/>
              </a:solidFill>
              <a:ln w="9525">
                <a:noFill/>
                <a:round/>
                <a:headEnd/>
                <a:tailEnd/>
              </a:ln>
            </p:spPr>
            <p:txBody>
              <a:bodyPr/>
              <a:lstStyle/>
              <a:p>
                <a:pPr algn="ctr" eaLnBrk="0" hangingPunct="0"/>
                <a:endParaRPr lang="en-US" dirty="0"/>
              </a:p>
            </p:txBody>
          </p:sp>
          <p:sp>
            <p:nvSpPr>
              <p:cNvPr id="4705" name="Freeform 292"/>
              <p:cNvSpPr>
                <a:spLocks/>
              </p:cNvSpPr>
              <p:nvPr/>
            </p:nvSpPr>
            <p:spPr bwMode="auto">
              <a:xfrm>
                <a:off x="4149" y="1466"/>
                <a:ext cx="5" cy="3"/>
              </a:xfrm>
              <a:custGeom>
                <a:avLst/>
                <a:gdLst>
                  <a:gd name="T0" fmla="*/ 1 w 5"/>
                  <a:gd name="T1" fmla="*/ 3 h 3"/>
                  <a:gd name="T2" fmla="*/ 0 w 5"/>
                  <a:gd name="T3" fmla="*/ 0 h 3"/>
                  <a:gd name="T4" fmla="*/ 5 w 5"/>
                  <a:gd name="T5" fmla="*/ 1 h 3"/>
                  <a:gd name="T6" fmla="*/ 1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lnTo>
                      <a:pt x="0" y="0"/>
                    </a:lnTo>
                    <a:lnTo>
                      <a:pt x="5" y="1"/>
                    </a:lnTo>
                    <a:lnTo>
                      <a:pt x="1" y="3"/>
                    </a:lnTo>
                  </a:path>
                </a:pathLst>
              </a:custGeom>
              <a:noFill/>
              <a:ln w="9525">
                <a:noFill/>
                <a:round/>
                <a:headEnd/>
                <a:tailEnd/>
              </a:ln>
            </p:spPr>
            <p:txBody>
              <a:bodyPr/>
              <a:lstStyle/>
              <a:p>
                <a:pPr algn="ctr" eaLnBrk="0" hangingPunct="0"/>
                <a:endParaRPr lang="en-US" dirty="0"/>
              </a:p>
            </p:txBody>
          </p:sp>
          <p:sp>
            <p:nvSpPr>
              <p:cNvPr id="4706" name="Freeform 293"/>
              <p:cNvSpPr>
                <a:spLocks/>
              </p:cNvSpPr>
              <p:nvPr/>
            </p:nvSpPr>
            <p:spPr bwMode="auto">
              <a:xfrm>
                <a:off x="4872" y="1490"/>
                <a:ext cx="18" cy="6"/>
              </a:xfrm>
              <a:custGeom>
                <a:avLst/>
                <a:gdLst>
                  <a:gd name="T0" fmla="*/ 0 w 18"/>
                  <a:gd name="T1" fmla="*/ 3 h 6"/>
                  <a:gd name="T2" fmla="*/ 8 w 18"/>
                  <a:gd name="T3" fmla="*/ 0 h 6"/>
                  <a:gd name="T4" fmla="*/ 18 w 18"/>
                  <a:gd name="T5" fmla="*/ 6 h 6"/>
                  <a:gd name="T6" fmla="*/ 5 w 18"/>
                  <a:gd name="T7" fmla="*/ 4 h 6"/>
                  <a:gd name="T8" fmla="*/ 3 w 18"/>
                  <a:gd name="T9" fmla="*/ 6 h 6"/>
                  <a:gd name="T10" fmla="*/ 0 w 18"/>
                  <a:gd name="T11" fmla="*/ 3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0" y="3"/>
                    </a:moveTo>
                    <a:lnTo>
                      <a:pt x="8" y="0"/>
                    </a:lnTo>
                    <a:lnTo>
                      <a:pt x="18" y="6"/>
                    </a:lnTo>
                    <a:lnTo>
                      <a:pt x="5" y="4"/>
                    </a:lnTo>
                    <a:lnTo>
                      <a:pt x="3" y="6"/>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707" name="Freeform 294"/>
              <p:cNvSpPr>
                <a:spLocks/>
              </p:cNvSpPr>
              <p:nvPr/>
            </p:nvSpPr>
            <p:spPr bwMode="auto">
              <a:xfrm>
                <a:off x="4872" y="1490"/>
                <a:ext cx="18" cy="6"/>
              </a:xfrm>
              <a:custGeom>
                <a:avLst/>
                <a:gdLst>
                  <a:gd name="T0" fmla="*/ 0 w 18"/>
                  <a:gd name="T1" fmla="*/ 3 h 6"/>
                  <a:gd name="T2" fmla="*/ 8 w 18"/>
                  <a:gd name="T3" fmla="*/ 0 h 6"/>
                  <a:gd name="T4" fmla="*/ 18 w 18"/>
                  <a:gd name="T5" fmla="*/ 6 h 6"/>
                  <a:gd name="T6" fmla="*/ 5 w 18"/>
                  <a:gd name="T7" fmla="*/ 4 h 6"/>
                  <a:gd name="T8" fmla="*/ 3 w 18"/>
                  <a:gd name="T9" fmla="*/ 6 h 6"/>
                  <a:gd name="T10" fmla="*/ 0 w 18"/>
                  <a:gd name="T11" fmla="*/ 3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0" y="3"/>
                    </a:moveTo>
                    <a:lnTo>
                      <a:pt x="8" y="0"/>
                    </a:lnTo>
                    <a:lnTo>
                      <a:pt x="18" y="6"/>
                    </a:lnTo>
                    <a:lnTo>
                      <a:pt x="5" y="4"/>
                    </a:lnTo>
                    <a:lnTo>
                      <a:pt x="3" y="6"/>
                    </a:lnTo>
                    <a:lnTo>
                      <a:pt x="0" y="3"/>
                    </a:lnTo>
                  </a:path>
                </a:pathLst>
              </a:custGeom>
              <a:noFill/>
              <a:ln w="9525">
                <a:noFill/>
                <a:round/>
                <a:headEnd/>
                <a:tailEnd/>
              </a:ln>
            </p:spPr>
            <p:txBody>
              <a:bodyPr/>
              <a:lstStyle/>
              <a:p>
                <a:pPr algn="ctr" eaLnBrk="0" hangingPunct="0"/>
                <a:endParaRPr lang="en-US" dirty="0"/>
              </a:p>
            </p:txBody>
          </p:sp>
          <p:sp>
            <p:nvSpPr>
              <p:cNvPr id="4708" name="Freeform 295"/>
              <p:cNvSpPr>
                <a:spLocks/>
              </p:cNvSpPr>
              <p:nvPr/>
            </p:nvSpPr>
            <p:spPr bwMode="auto">
              <a:xfrm>
                <a:off x="4859" y="1491"/>
                <a:ext cx="107" cy="114"/>
              </a:xfrm>
              <a:custGeom>
                <a:avLst/>
                <a:gdLst>
                  <a:gd name="T0" fmla="*/ 55 w 107"/>
                  <a:gd name="T1" fmla="*/ 112 h 114"/>
                  <a:gd name="T2" fmla="*/ 47 w 107"/>
                  <a:gd name="T3" fmla="*/ 104 h 114"/>
                  <a:gd name="T4" fmla="*/ 37 w 107"/>
                  <a:gd name="T5" fmla="*/ 104 h 114"/>
                  <a:gd name="T6" fmla="*/ 23 w 107"/>
                  <a:gd name="T7" fmla="*/ 95 h 114"/>
                  <a:gd name="T8" fmla="*/ 24 w 107"/>
                  <a:gd name="T9" fmla="*/ 77 h 114"/>
                  <a:gd name="T10" fmla="*/ 11 w 107"/>
                  <a:gd name="T11" fmla="*/ 74 h 114"/>
                  <a:gd name="T12" fmla="*/ 15 w 107"/>
                  <a:gd name="T13" fmla="*/ 69 h 114"/>
                  <a:gd name="T14" fmla="*/ 13 w 107"/>
                  <a:gd name="T15" fmla="*/ 67 h 114"/>
                  <a:gd name="T16" fmla="*/ 18 w 107"/>
                  <a:gd name="T17" fmla="*/ 63 h 114"/>
                  <a:gd name="T18" fmla="*/ 8 w 107"/>
                  <a:gd name="T19" fmla="*/ 59 h 114"/>
                  <a:gd name="T20" fmla="*/ 13 w 107"/>
                  <a:gd name="T21" fmla="*/ 55 h 114"/>
                  <a:gd name="T22" fmla="*/ 8 w 107"/>
                  <a:gd name="T23" fmla="*/ 47 h 114"/>
                  <a:gd name="T24" fmla="*/ 13 w 107"/>
                  <a:gd name="T25" fmla="*/ 47 h 114"/>
                  <a:gd name="T26" fmla="*/ 11 w 107"/>
                  <a:gd name="T27" fmla="*/ 35 h 114"/>
                  <a:gd name="T28" fmla="*/ 0 w 107"/>
                  <a:gd name="T29" fmla="*/ 24 h 114"/>
                  <a:gd name="T30" fmla="*/ 5 w 107"/>
                  <a:gd name="T31" fmla="*/ 15 h 114"/>
                  <a:gd name="T32" fmla="*/ 11 w 107"/>
                  <a:gd name="T33" fmla="*/ 10 h 114"/>
                  <a:gd name="T34" fmla="*/ 8 w 107"/>
                  <a:gd name="T35" fmla="*/ 0 h 114"/>
                  <a:gd name="T36" fmla="*/ 15 w 107"/>
                  <a:gd name="T37" fmla="*/ 7 h 114"/>
                  <a:gd name="T38" fmla="*/ 27 w 107"/>
                  <a:gd name="T39" fmla="*/ 3 h 114"/>
                  <a:gd name="T40" fmla="*/ 29 w 107"/>
                  <a:gd name="T41" fmla="*/ 8 h 114"/>
                  <a:gd name="T42" fmla="*/ 55 w 107"/>
                  <a:gd name="T43" fmla="*/ 16 h 114"/>
                  <a:gd name="T44" fmla="*/ 55 w 107"/>
                  <a:gd name="T45" fmla="*/ 19 h 114"/>
                  <a:gd name="T46" fmla="*/ 61 w 107"/>
                  <a:gd name="T47" fmla="*/ 26 h 114"/>
                  <a:gd name="T48" fmla="*/ 61 w 107"/>
                  <a:gd name="T49" fmla="*/ 43 h 114"/>
                  <a:gd name="T50" fmla="*/ 79 w 107"/>
                  <a:gd name="T51" fmla="*/ 61 h 114"/>
                  <a:gd name="T52" fmla="*/ 84 w 107"/>
                  <a:gd name="T53" fmla="*/ 82 h 114"/>
                  <a:gd name="T54" fmla="*/ 91 w 107"/>
                  <a:gd name="T55" fmla="*/ 85 h 114"/>
                  <a:gd name="T56" fmla="*/ 92 w 107"/>
                  <a:gd name="T57" fmla="*/ 96 h 114"/>
                  <a:gd name="T58" fmla="*/ 107 w 107"/>
                  <a:gd name="T59" fmla="*/ 99 h 114"/>
                  <a:gd name="T60" fmla="*/ 57 w 107"/>
                  <a:gd name="T61" fmla="*/ 114 h 114"/>
                  <a:gd name="T62" fmla="*/ 55 w 107"/>
                  <a:gd name="T63" fmla="*/ 112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114"/>
                  <a:gd name="T98" fmla="*/ 107 w 107"/>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114">
                    <a:moveTo>
                      <a:pt x="55" y="112"/>
                    </a:moveTo>
                    <a:lnTo>
                      <a:pt x="47" y="104"/>
                    </a:lnTo>
                    <a:lnTo>
                      <a:pt x="37" y="104"/>
                    </a:lnTo>
                    <a:lnTo>
                      <a:pt x="23" y="95"/>
                    </a:lnTo>
                    <a:lnTo>
                      <a:pt x="24" y="77"/>
                    </a:lnTo>
                    <a:lnTo>
                      <a:pt x="11" y="74"/>
                    </a:lnTo>
                    <a:lnTo>
                      <a:pt x="15" y="69"/>
                    </a:lnTo>
                    <a:lnTo>
                      <a:pt x="13" y="67"/>
                    </a:lnTo>
                    <a:lnTo>
                      <a:pt x="18" y="63"/>
                    </a:lnTo>
                    <a:lnTo>
                      <a:pt x="8" y="59"/>
                    </a:lnTo>
                    <a:lnTo>
                      <a:pt x="13" y="55"/>
                    </a:lnTo>
                    <a:lnTo>
                      <a:pt x="8" y="47"/>
                    </a:lnTo>
                    <a:lnTo>
                      <a:pt x="13" y="47"/>
                    </a:lnTo>
                    <a:lnTo>
                      <a:pt x="11" y="35"/>
                    </a:lnTo>
                    <a:lnTo>
                      <a:pt x="0" y="24"/>
                    </a:lnTo>
                    <a:lnTo>
                      <a:pt x="5" y="15"/>
                    </a:lnTo>
                    <a:lnTo>
                      <a:pt x="11" y="10"/>
                    </a:lnTo>
                    <a:lnTo>
                      <a:pt x="8" y="0"/>
                    </a:lnTo>
                    <a:lnTo>
                      <a:pt x="15" y="7"/>
                    </a:lnTo>
                    <a:lnTo>
                      <a:pt x="27" y="3"/>
                    </a:lnTo>
                    <a:lnTo>
                      <a:pt x="29" y="8"/>
                    </a:lnTo>
                    <a:lnTo>
                      <a:pt x="55" y="16"/>
                    </a:lnTo>
                    <a:lnTo>
                      <a:pt x="55" y="19"/>
                    </a:lnTo>
                    <a:lnTo>
                      <a:pt x="61" y="26"/>
                    </a:lnTo>
                    <a:lnTo>
                      <a:pt x="61" y="43"/>
                    </a:lnTo>
                    <a:lnTo>
                      <a:pt x="79" y="61"/>
                    </a:lnTo>
                    <a:lnTo>
                      <a:pt x="84" y="82"/>
                    </a:lnTo>
                    <a:lnTo>
                      <a:pt x="91" y="85"/>
                    </a:lnTo>
                    <a:lnTo>
                      <a:pt x="92" y="96"/>
                    </a:lnTo>
                    <a:lnTo>
                      <a:pt x="107" y="99"/>
                    </a:lnTo>
                    <a:lnTo>
                      <a:pt x="57" y="114"/>
                    </a:lnTo>
                    <a:lnTo>
                      <a:pt x="55" y="112"/>
                    </a:lnTo>
                    <a:close/>
                  </a:path>
                </a:pathLst>
              </a:custGeom>
              <a:solidFill>
                <a:srgbClr val="FEE0C2"/>
              </a:solidFill>
              <a:ln w="9525">
                <a:noFill/>
                <a:round/>
                <a:headEnd/>
                <a:tailEnd/>
              </a:ln>
            </p:spPr>
            <p:txBody>
              <a:bodyPr/>
              <a:lstStyle/>
              <a:p>
                <a:pPr algn="ctr" eaLnBrk="0" hangingPunct="0"/>
                <a:endParaRPr lang="en-US" dirty="0"/>
              </a:p>
            </p:txBody>
          </p:sp>
          <p:sp>
            <p:nvSpPr>
              <p:cNvPr id="4709" name="Freeform 296"/>
              <p:cNvSpPr>
                <a:spLocks/>
              </p:cNvSpPr>
              <p:nvPr/>
            </p:nvSpPr>
            <p:spPr bwMode="auto">
              <a:xfrm>
                <a:off x="4859" y="1491"/>
                <a:ext cx="107" cy="114"/>
              </a:xfrm>
              <a:custGeom>
                <a:avLst/>
                <a:gdLst>
                  <a:gd name="T0" fmla="*/ 55 w 107"/>
                  <a:gd name="T1" fmla="*/ 112 h 114"/>
                  <a:gd name="T2" fmla="*/ 47 w 107"/>
                  <a:gd name="T3" fmla="*/ 104 h 114"/>
                  <a:gd name="T4" fmla="*/ 37 w 107"/>
                  <a:gd name="T5" fmla="*/ 104 h 114"/>
                  <a:gd name="T6" fmla="*/ 23 w 107"/>
                  <a:gd name="T7" fmla="*/ 95 h 114"/>
                  <a:gd name="T8" fmla="*/ 24 w 107"/>
                  <a:gd name="T9" fmla="*/ 77 h 114"/>
                  <a:gd name="T10" fmla="*/ 11 w 107"/>
                  <a:gd name="T11" fmla="*/ 74 h 114"/>
                  <a:gd name="T12" fmla="*/ 15 w 107"/>
                  <a:gd name="T13" fmla="*/ 69 h 114"/>
                  <a:gd name="T14" fmla="*/ 13 w 107"/>
                  <a:gd name="T15" fmla="*/ 67 h 114"/>
                  <a:gd name="T16" fmla="*/ 18 w 107"/>
                  <a:gd name="T17" fmla="*/ 63 h 114"/>
                  <a:gd name="T18" fmla="*/ 8 w 107"/>
                  <a:gd name="T19" fmla="*/ 59 h 114"/>
                  <a:gd name="T20" fmla="*/ 13 w 107"/>
                  <a:gd name="T21" fmla="*/ 55 h 114"/>
                  <a:gd name="T22" fmla="*/ 8 w 107"/>
                  <a:gd name="T23" fmla="*/ 47 h 114"/>
                  <a:gd name="T24" fmla="*/ 13 w 107"/>
                  <a:gd name="T25" fmla="*/ 47 h 114"/>
                  <a:gd name="T26" fmla="*/ 11 w 107"/>
                  <a:gd name="T27" fmla="*/ 35 h 114"/>
                  <a:gd name="T28" fmla="*/ 0 w 107"/>
                  <a:gd name="T29" fmla="*/ 24 h 114"/>
                  <a:gd name="T30" fmla="*/ 5 w 107"/>
                  <a:gd name="T31" fmla="*/ 15 h 114"/>
                  <a:gd name="T32" fmla="*/ 11 w 107"/>
                  <a:gd name="T33" fmla="*/ 10 h 114"/>
                  <a:gd name="T34" fmla="*/ 8 w 107"/>
                  <a:gd name="T35" fmla="*/ 0 h 114"/>
                  <a:gd name="T36" fmla="*/ 15 w 107"/>
                  <a:gd name="T37" fmla="*/ 7 h 114"/>
                  <a:gd name="T38" fmla="*/ 27 w 107"/>
                  <a:gd name="T39" fmla="*/ 3 h 114"/>
                  <a:gd name="T40" fmla="*/ 29 w 107"/>
                  <a:gd name="T41" fmla="*/ 8 h 114"/>
                  <a:gd name="T42" fmla="*/ 55 w 107"/>
                  <a:gd name="T43" fmla="*/ 16 h 114"/>
                  <a:gd name="T44" fmla="*/ 55 w 107"/>
                  <a:gd name="T45" fmla="*/ 19 h 114"/>
                  <a:gd name="T46" fmla="*/ 61 w 107"/>
                  <a:gd name="T47" fmla="*/ 26 h 114"/>
                  <a:gd name="T48" fmla="*/ 61 w 107"/>
                  <a:gd name="T49" fmla="*/ 43 h 114"/>
                  <a:gd name="T50" fmla="*/ 79 w 107"/>
                  <a:gd name="T51" fmla="*/ 61 h 114"/>
                  <a:gd name="T52" fmla="*/ 84 w 107"/>
                  <a:gd name="T53" fmla="*/ 82 h 114"/>
                  <a:gd name="T54" fmla="*/ 91 w 107"/>
                  <a:gd name="T55" fmla="*/ 85 h 114"/>
                  <a:gd name="T56" fmla="*/ 92 w 107"/>
                  <a:gd name="T57" fmla="*/ 96 h 114"/>
                  <a:gd name="T58" fmla="*/ 107 w 107"/>
                  <a:gd name="T59" fmla="*/ 99 h 114"/>
                  <a:gd name="T60" fmla="*/ 57 w 107"/>
                  <a:gd name="T61" fmla="*/ 114 h 114"/>
                  <a:gd name="T62" fmla="*/ 55 w 107"/>
                  <a:gd name="T63" fmla="*/ 112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114"/>
                  <a:gd name="T98" fmla="*/ 107 w 107"/>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114">
                    <a:moveTo>
                      <a:pt x="55" y="112"/>
                    </a:moveTo>
                    <a:lnTo>
                      <a:pt x="47" y="104"/>
                    </a:lnTo>
                    <a:lnTo>
                      <a:pt x="37" y="104"/>
                    </a:lnTo>
                    <a:lnTo>
                      <a:pt x="23" y="95"/>
                    </a:lnTo>
                    <a:lnTo>
                      <a:pt x="24" y="77"/>
                    </a:lnTo>
                    <a:lnTo>
                      <a:pt x="11" y="74"/>
                    </a:lnTo>
                    <a:lnTo>
                      <a:pt x="15" y="69"/>
                    </a:lnTo>
                    <a:lnTo>
                      <a:pt x="13" y="67"/>
                    </a:lnTo>
                    <a:lnTo>
                      <a:pt x="18" y="63"/>
                    </a:lnTo>
                    <a:lnTo>
                      <a:pt x="8" y="59"/>
                    </a:lnTo>
                    <a:lnTo>
                      <a:pt x="13" y="55"/>
                    </a:lnTo>
                    <a:lnTo>
                      <a:pt x="8" y="47"/>
                    </a:lnTo>
                    <a:lnTo>
                      <a:pt x="13" y="47"/>
                    </a:lnTo>
                    <a:lnTo>
                      <a:pt x="11" y="35"/>
                    </a:lnTo>
                    <a:lnTo>
                      <a:pt x="0" y="24"/>
                    </a:lnTo>
                    <a:lnTo>
                      <a:pt x="5" y="15"/>
                    </a:lnTo>
                    <a:lnTo>
                      <a:pt x="11" y="10"/>
                    </a:lnTo>
                    <a:lnTo>
                      <a:pt x="8" y="0"/>
                    </a:lnTo>
                    <a:lnTo>
                      <a:pt x="15" y="7"/>
                    </a:lnTo>
                    <a:lnTo>
                      <a:pt x="27" y="3"/>
                    </a:lnTo>
                    <a:lnTo>
                      <a:pt x="29" y="8"/>
                    </a:lnTo>
                    <a:lnTo>
                      <a:pt x="55" y="16"/>
                    </a:lnTo>
                    <a:lnTo>
                      <a:pt x="55" y="19"/>
                    </a:lnTo>
                    <a:lnTo>
                      <a:pt x="61" y="26"/>
                    </a:lnTo>
                    <a:lnTo>
                      <a:pt x="61" y="43"/>
                    </a:lnTo>
                    <a:lnTo>
                      <a:pt x="79" y="61"/>
                    </a:lnTo>
                    <a:lnTo>
                      <a:pt x="84" y="82"/>
                    </a:lnTo>
                    <a:lnTo>
                      <a:pt x="91" y="85"/>
                    </a:lnTo>
                    <a:lnTo>
                      <a:pt x="92" y="96"/>
                    </a:lnTo>
                    <a:lnTo>
                      <a:pt x="107" y="99"/>
                    </a:lnTo>
                    <a:lnTo>
                      <a:pt x="57" y="114"/>
                    </a:lnTo>
                    <a:lnTo>
                      <a:pt x="55" y="112"/>
                    </a:lnTo>
                  </a:path>
                </a:pathLst>
              </a:custGeom>
              <a:noFill/>
              <a:ln w="9525">
                <a:noFill/>
                <a:round/>
                <a:headEnd/>
                <a:tailEnd/>
              </a:ln>
            </p:spPr>
            <p:txBody>
              <a:bodyPr/>
              <a:lstStyle/>
              <a:p>
                <a:pPr algn="ctr" eaLnBrk="0" hangingPunct="0"/>
                <a:endParaRPr lang="en-US" dirty="0"/>
              </a:p>
            </p:txBody>
          </p:sp>
          <p:sp>
            <p:nvSpPr>
              <p:cNvPr id="4710" name="Freeform 297"/>
              <p:cNvSpPr>
                <a:spLocks/>
              </p:cNvSpPr>
              <p:nvPr/>
            </p:nvSpPr>
            <p:spPr bwMode="auto">
              <a:xfrm>
                <a:off x="4273" y="1499"/>
                <a:ext cx="298" cy="277"/>
              </a:xfrm>
              <a:custGeom>
                <a:avLst/>
                <a:gdLst>
                  <a:gd name="T0" fmla="*/ 191 w 298"/>
                  <a:gd name="T1" fmla="*/ 11 h 277"/>
                  <a:gd name="T2" fmla="*/ 209 w 298"/>
                  <a:gd name="T3" fmla="*/ 24 h 277"/>
                  <a:gd name="T4" fmla="*/ 212 w 298"/>
                  <a:gd name="T5" fmla="*/ 24 h 277"/>
                  <a:gd name="T6" fmla="*/ 233 w 298"/>
                  <a:gd name="T7" fmla="*/ 51 h 277"/>
                  <a:gd name="T8" fmla="*/ 298 w 298"/>
                  <a:gd name="T9" fmla="*/ 175 h 277"/>
                  <a:gd name="T10" fmla="*/ 245 w 298"/>
                  <a:gd name="T11" fmla="*/ 251 h 277"/>
                  <a:gd name="T12" fmla="*/ 230 w 298"/>
                  <a:gd name="T13" fmla="*/ 256 h 277"/>
                  <a:gd name="T14" fmla="*/ 219 w 298"/>
                  <a:gd name="T15" fmla="*/ 261 h 277"/>
                  <a:gd name="T16" fmla="*/ 201 w 298"/>
                  <a:gd name="T17" fmla="*/ 267 h 277"/>
                  <a:gd name="T18" fmla="*/ 170 w 298"/>
                  <a:gd name="T19" fmla="*/ 263 h 277"/>
                  <a:gd name="T20" fmla="*/ 151 w 298"/>
                  <a:gd name="T21" fmla="*/ 277 h 277"/>
                  <a:gd name="T22" fmla="*/ 152 w 298"/>
                  <a:gd name="T23" fmla="*/ 269 h 277"/>
                  <a:gd name="T24" fmla="*/ 151 w 298"/>
                  <a:gd name="T25" fmla="*/ 261 h 277"/>
                  <a:gd name="T26" fmla="*/ 151 w 298"/>
                  <a:gd name="T27" fmla="*/ 253 h 277"/>
                  <a:gd name="T28" fmla="*/ 144 w 298"/>
                  <a:gd name="T29" fmla="*/ 250 h 277"/>
                  <a:gd name="T30" fmla="*/ 141 w 298"/>
                  <a:gd name="T31" fmla="*/ 248 h 277"/>
                  <a:gd name="T32" fmla="*/ 143 w 298"/>
                  <a:gd name="T33" fmla="*/ 239 h 277"/>
                  <a:gd name="T34" fmla="*/ 127 w 298"/>
                  <a:gd name="T35" fmla="*/ 242 h 277"/>
                  <a:gd name="T36" fmla="*/ 130 w 298"/>
                  <a:gd name="T37" fmla="*/ 235 h 277"/>
                  <a:gd name="T38" fmla="*/ 136 w 298"/>
                  <a:gd name="T39" fmla="*/ 231 h 277"/>
                  <a:gd name="T40" fmla="*/ 130 w 298"/>
                  <a:gd name="T41" fmla="*/ 199 h 277"/>
                  <a:gd name="T42" fmla="*/ 112 w 298"/>
                  <a:gd name="T43" fmla="*/ 197 h 277"/>
                  <a:gd name="T44" fmla="*/ 110 w 298"/>
                  <a:gd name="T45" fmla="*/ 200 h 277"/>
                  <a:gd name="T46" fmla="*/ 91 w 298"/>
                  <a:gd name="T47" fmla="*/ 197 h 277"/>
                  <a:gd name="T48" fmla="*/ 84 w 298"/>
                  <a:gd name="T49" fmla="*/ 197 h 277"/>
                  <a:gd name="T50" fmla="*/ 63 w 298"/>
                  <a:gd name="T51" fmla="*/ 192 h 277"/>
                  <a:gd name="T52" fmla="*/ 59 w 298"/>
                  <a:gd name="T53" fmla="*/ 197 h 277"/>
                  <a:gd name="T54" fmla="*/ 49 w 298"/>
                  <a:gd name="T55" fmla="*/ 195 h 277"/>
                  <a:gd name="T56" fmla="*/ 47 w 298"/>
                  <a:gd name="T57" fmla="*/ 197 h 277"/>
                  <a:gd name="T58" fmla="*/ 29 w 298"/>
                  <a:gd name="T59" fmla="*/ 195 h 277"/>
                  <a:gd name="T60" fmla="*/ 28 w 298"/>
                  <a:gd name="T61" fmla="*/ 189 h 277"/>
                  <a:gd name="T62" fmla="*/ 21 w 298"/>
                  <a:gd name="T63" fmla="*/ 183 h 277"/>
                  <a:gd name="T64" fmla="*/ 18 w 298"/>
                  <a:gd name="T65" fmla="*/ 175 h 277"/>
                  <a:gd name="T66" fmla="*/ 20 w 298"/>
                  <a:gd name="T67" fmla="*/ 163 h 277"/>
                  <a:gd name="T68" fmla="*/ 15 w 298"/>
                  <a:gd name="T69" fmla="*/ 152 h 277"/>
                  <a:gd name="T70" fmla="*/ 17 w 298"/>
                  <a:gd name="T71" fmla="*/ 144 h 277"/>
                  <a:gd name="T72" fmla="*/ 5 w 298"/>
                  <a:gd name="T73" fmla="*/ 152 h 277"/>
                  <a:gd name="T74" fmla="*/ 4 w 298"/>
                  <a:gd name="T75" fmla="*/ 149 h 277"/>
                  <a:gd name="T76" fmla="*/ 7 w 298"/>
                  <a:gd name="T77" fmla="*/ 128 h 277"/>
                  <a:gd name="T78" fmla="*/ 8 w 298"/>
                  <a:gd name="T79" fmla="*/ 120 h 277"/>
                  <a:gd name="T80" fmla="*/ 25 w 298"/>
                  <a:gd name="T81" fmla="*/ 115 h 277"/>
                  <a:gd name="T82" fmla="*/ 20 w 298"/>
                  <a:gd name="T83" fmla="*/ 112 h 277"/>
                  <a:gd name="T84" fmla="*/ 23 w 298"/>
                  <a:gd name="T85" fmla="*/ 104 h 277"/>
                  <a:gd name="T86" fmla="*/ 36 w 298"/>
                  <a:gd name="T87" fmla="*/ 91 h 277"/>
                  <a:gd name="T88" fmla="*/ 39 w 298"/>
                  <a:gd name="T89" fmla="*/ 82 h 277"/>
                  <a:gd name="T90" fmla="*/ 41 w 298"/>
                  <a:gd name="T91" fmla="*/ 77 h 277"/>
                  <a:gd name="T92" fmla="*/ 55 w 298"/>
                  <a:gd name="T93" fmla="*/ 58 h 277"/>
                  <a:gd name="T94" fmla="*/ 62 w 298"/>
                  <a:gd name="T95" fmla="*/ 32 h 277"/>
                  <a:gd name="T96" fmla="*/ 72 w 298"/>
                  <a:gd name="T97" fmla="*/ 16 h 277"/>
                  <a:gd name="T98" fmla="*/ 143 w 298"/>
                  <a:gd name="T99" fmla="*/ 2 h 277"/>
                  <a:gd name="T100" fmla="*/ 149 w 298"/>
                  <a:gd name="T101" fmla="*/ 7 h 277"/>
                  <a:gd name="T102" fmla="*/ 164 w 298"/>
                  <a:gd name="T103" fmla="*/ 13 h 277"/>
                  <a:gd name="T104" fmla="*/ 167 w 298"/>
                  <a:gd name="T105" fmla="*/ 13 h 2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8"/>
                  <a:gd name="T160" fmla="*/ 0 h 277"/>
                  <a:gd name="T161" fmla="*/ 298 w 298"/>
                  <a:gd name="T162" fmla="*/ 277 h 2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8" h="277">
                    <a:moveTo>
                      <a:pt x="167" y="13"/>
                    </a:moveTo>
                    <a:lnTo>
                      <a:pt x="191" y="11"/>
                    </a:lnTo>
                    <a:lnTo>
                      <a:pt x="191" y="26"/>
                    </a:lnTo>
                    <a:lnTo>
                      <a:pt x="209" y="24"/>
                    </a:lnTo>
                    <a:lnTo>
                      <a:pt x="211" y="24"/>
                    </a:lnTo>
                    <a:lnTo>
                      <a:pt x="212" y="24"/>
                    </a:lnTo>
                    <a:lnTo>
                      <a:pt x="232" y="24"/>
                    </a:lnTo>
                    <a:lnTo>
                      <a:pt x="233" y="51"/>
                    </a:lnTo>
                    <a:lnTo>
                      <a:pt x="296" y="48"/>
                    </a:lnTo>
                    <a:lnTo>
                      <a:pt x="298" y="175"/>
                    </a:lnTo>
                    <a:lnTo>
                      <a:pt x="243" y="176"/>
                    </a:lnTo>
                    <a:lnTo>
                      <a:pt x="245" y="251"/>
                    </a:lnTo>
                    <a:lnTo>
                      <a:pt x="238" y="258"/>
                    </a:lnTo>
                    <a:lnTo>
                      <a:pt x="230" y="256"/>
                    </a:lnTo>
                    <a:lnTo>
                      <a:pt x="228" y="263"/>
                    </a:lnTo>
                    <a:lnTo>
                      <a:pt x="219" y="261"/>
                    </a:lnTo>
                    <a:lnTo>
                      <a:pt x="216" y="264"/>
                    </a:lnTo>
                    <a:lnTo>
                      <a:pt x="201" y="267"/>
                    </a:lnTo>
                    <a:lnTo>
                      <a:pt x="180" y="261"/>
                    </a:lnTo>
                    <a:lnTo>
                      <a:pt x="170" y="263"/>
                    </a:lnTo>
                    <a:lnTo>
                      <a:pt x="164" y="271"/>
                    </a:lnTo>
                    <a:lnTo>
                      <a:pt x="151" y="277"/>
                    </a:lnTo>
                    <a:lnTo>
                      <a:pt x="156" y="274"/>
                    </a:lnTo>
                    <a:lnTo>
                      <a:pt x="152" y="269"/>
                    </a:lnTo>
                    <a:lnTo>
                      <a:pt x="159" y="267"/>
                    </a:lnTo>
                    <a:lnTo>
                      <a:pt x="151" y="261"/>
                    </a:lnTo>
                    <a:lnTo>
                      <a:pt x="154" y="259"/>
                    </a:lnTo>
                    <a:lnTo>
                      <a:pt x="151" y="253"/>
                    </a:lnTo>
                    <a:lnTo>
                      <a:pt x="154" y="248"/>
                    </a:lnTo>
                    <a:lnTo>
                      <a:pt x="144" y="250"/>
                    </a:lnTo>
                    <a:lnTo>
                      <a:pt x="149" y="245"/>
                    </a:lnTo>
                    <a:lnTo>
                      <a:pt x="141" y="248"/>
                    </a:lnTo>
                    <a:lnTo>
                      <a:pt x="144" y="243"/>
                    </a:lnTo>
                    <a:lnTo>
                      <a:pt x="143" y="239"/>
                    </a:lnTo>
                    <a:lnTo>
                      <a:pt x="143" y="243"/>
                    </a:lnTo>
                    <a:lnTo>
                      <a:pt x="127" y="242"/>
                    </a:lnTo>
                    <a:lnTo>
                      <a:pt x="131" y="237"/>
                    </a:lnTo>
                    <a:lnTo>
                      <a:pt x="130" y="235"/>
                    </a:lnTo>
                    <a:lnTo>
                      <a:pt x="133" y="229"/>
                    </a:lnTo>
                    <a:lnTo>
                      <a:pt x="136" y="231"/>
                    </a:lnTo>
                    <a:lnTo>
                      <a:pt x="130" y="215"/>
                    </a:lnTo>
                    <a:lnTo>
                      <a:pt x="130" y="199"/>
                    </a:lnTo>
                    <a:lnTo>
                      <a:pt x="120" y="205"/>
                    </a:lnTo>
                    <a:lnTo>
                      <a:pt x="112" y="197"/>
                    </a:lnTo>
                    <a:lnTo>
                      <a:pt x="112" y="194"/>
                    </a:lnTo>
                    <a:lnTo>
                      <a:pt x="110" y="200"/>
                    </a:lnTo>
                    <a:lnTo>
                      <a:pt x="102" y="203"/>
                    </a:lnTo>
                    <a:lnTo>
                      <a:pt x="91" y="197"/>
                    </a:lnTo>
                    <a:lnTo>
                      <a:pt x="89" y="200"/>
                    </a:lnTo>
                    <a:lnTo>
                      <a:pt x="84" y="197"/>
                    </a:lnTo>
                    <a:lnTo>
                      <a:pt x="67" y="199"/>
                    </a:lnTo>
                    <a:lnTo>
                      <a:pt x="63" y="192"/>
                    </a:lnTo>
                    <a:lnTo>
                      <a:pt x="63" y="195"/>
                    </a:lnTo>
                    <a:lnTo>
                      <a:pt x="59" y="197"/>
                    </a:lnTo>
                    <a:lnTo>
                      <a:pt x="54" y="194"/>
                    </a:lnTo>
                    <a:lnTo>
                      <a:pt x="49" y="195"/>
                    </a:lnTo>
                    <a:lnTo>
                      <a:pt x="49" y="202"/>
                    </a:lnTo>
                    <a:lnTo>
                      <a:pt x="47" y="197"/>
                    </a:lnTo>
                    <a:lnTo>
                      <a:pt x="36" y="200"/>
                    </a:lnTo>
                    <a:lnTo>
                      <a:pt x="29" y="195"/>
                    </a:lnTo>
                    <a:lnTo>
                      <a:pt x="29" y="197"/>
                    </a:lnTo>
                    <a:lnTo>
                      <a:pt x="28" y="189"/>
                    </a:lnTo>
                    <a:lnTo>
                      <a:pt x="21" y="189"/>
                    </a:lnTo>
                    <a:lnTo>
                      <a:pt x="21" y="183"/>
                    </a:lnTo>
                    <a:lnTo>
                      <a:pt x="26" y="176"/>
                    </a:lnTo>
                    <a:lnTo>
                      <a:pt x="18" y="175"/>
                    </a:lnTo>
                    <a:lnTo>
                      <a:pt x="26" y="167"/>
                    </a:lnTo>
                    <a:lnTo>
                      <a:pt x="20" y="163"/>
                    </a:lnTo>
                    <a:lnTo>
                      <a:pt x="21" y="162"/>
                    </a:lnTo>
                    <a:lnTo>
                      <a:pt x="15" y="152"/>
                    </a:lnTo>
                    <a:lnTo>
                      <a:pt x="10" y="154"/>
                    </a:lnTo>
                    <a:lnTo>
                      <a:pt x="17" y="144"/>
                    </a:lnTo>
                    <a:lnTo>
                      <a:pt x="23" y="141"/>
                    </a:lnTo>
                    <a:lnTo>
                      <a:pt x="5" y="152"/>
                    </a:lnTo>
                    <a:lnTo>
                      <a:pt x="8" y="151"/>
                    </a:lnTo>
                    <a:lnTo>
                      <a:pt x="4" y="149"/>
                    </a:lnTo>
                    <a:lnTo>
                      <a:pt x="0" y="130"/>
                    </a:lnTo>
                    <a:lnTo>
                      <a:pt x="7" y="128"/>
                    </a:lnTo>
                    <a:lnTo>
                      <a:pt x="4" y="127"/>
                    </a:lnTo>
                    <a:lnTo>
                      <a:pt x="8" y="120"/>
                    </a:lnTo>
                    <a:lnTo>
                      <a:pt x="12" y="123"/>
                    </a:lnTo>
                    <a:lnTo>
                      <a:pt x="25" y="115"/>
                    </a:lnTo>
                    <a:lnTo>
                      <a:pt x="25" y="112"/>
                    </a:lnTo>
                    <a:lnTo>
                      <a:pt x="20" y="112"/>
                    </a:lnTo>
                    <a:lnTo>
                      <a:pt x="23" y="109"/>
                    </a:lnTo>
                    <a:lnTo>
                      <a:pt x="23" y="104"/>
                    </a:lnTo>
                    <a:lnTo>
                      <a:pt x="33" y="99"/>
                    </a:lnTo>
                    <a:lnTo>
                      <a:pt x="36" y="91"/>
                    </a:lnTo>
                    <a:lnTo>
                      <a:pt x="41" y="90"/>
                    </a:lnTo>
                    <a:lnTo>
                      <a:pt x="39" y="82"/>
                    </a:lnTo>
                    <a:lnTo>
                      <a:pt x="42" y="82"/>
                    </a:lnTo>
                    <a:lnTo>
                      <a:pt x="41" y="77"/>
                    </a:lnTo>
                    <a:lnTo>
                      <a:pt x="51" y="61"/>
                    </a:lnTo>
                    <a:lnTo>
                      <a:pt x="55" y="58"/>
                    </a:lnTo>
                    <a:lnTo>
                      <a:pt x="57" y="35"/>
                    </a:lnTo>
                    <a:lnTo>
                      <a:pt x="62" y="32"/>
                    </a:lnTo>
                    <a:lnTo>
                      <a:pt x="59" y="26"/>
                    </a:lnTo>
                    <a:lnTo>
                      <a:pt x="72" y="16"/>
                    </a:lnTo>
                    <a:lnTo>
                      <a:pt x="75" y="0"/>
                    </a:lnTo>
                    <a:lnTo>
                      <a:pt x="143" y="2"/>
                    </a:lnTo>
                    <a:lnTo>
                      <a:pt x="143" y="7"/>
                    </a:lnTo>
                    <a:lnTo>
                      <a:pt x="149" y="7"/>
                    </a:lnTo>
                    <a:lnTo>
                      <a:pt x="149" y="13"/>
                    </a:lnTo>
                    <a:lnTo>
                      <a:pt x="164" y="13"/>
                    </a:lnTo>
                    <a:lnTo>
                      <a:pt x="165" y="13"/>
                    </a:lnTo>
                    <a:lnTo>
                      <a:pt x="167" y="13"/>
                    </a:lnTo>
                    <a:close/>
                  </a:path>
                </a:pathLst>
              </a:custGeom>
              <a:solidFill>
                <a:srgbClr val="FEE0C2"/>
              </a:solidFill>
              <a:ln w="9525">
                <a:noFill/>
                <a:round/>
                <a:headEnd/>
                <a:tailEnd/>
              </a:ln>
            </p:spPr>
            <p:txBody>
              <a:bodyPr/>
              <a:lstStyle/>
              <a:p>
                <a:pPr algn="ctr" eaLnBrk="0" hangingPunct="0"/>
                <a:endParaRPr lang="en-US" dirty="0"/>
              </a:p>
            </p:txBody>
          </p:sp>
          <p:sp>
            <p:nvSpPr>
              <p:cNvPr id="4711" name="Freeform 298"/>
              <p:cNvSpPr>
                <a:spLocks/>
              </p:cNvSpPr>
              <p:nvPr/>
            </p:nvSpPr>
            <p:spPr bwMode="auto">
              <a:xfrm>
                <a:off x="4273" y="1499"/>
                <a:ext cx="298" cy="277"/>
              </a:xfrm>
              <a:custGeom>
                <a:avLst/>
                <a:gdLst>
                  <a:gd name="T0" fmla="*/ 191 w 298"/>
                  <a:gd name="T1" fmla="*/ 11 h 277"/>
                  <a:gd name="T2" fmla="*/ 209 w 298"/>
                  <a:gd name="T3" fmla="*/ 24 h 277"/>
                  <a:gd name="T4" fmla="*/ 212 w 298"/>
                  <a:gd name="T5" fmla="*/ 24 h 277"/>
                  <a:gd name="T6" fmla="*/ 233 w 298"/>
                  <a:gd name="T7" fmla="*/ 51 h 277"/>
                  <a:gd name="T8" fmla="*/ 298 w 298"/>
                  <a:gd name="T9" fmla="*/ 175 h 277"/>
                  <a:gd name="T10" fmla="*/ 245 w 298"/>
                  <a:gd name="T11" fmla="*/ 251 h 277"/>
                  <a:gd name="T12" fmla="*/ 230 w 298"/>
                  <a:gd name="T13" fmla="*/ 256 h 277"/>
                  <a:gd name="T14" fmla="*/ 219 w 298"/>
                  <a:gd name="T15" fmla="*/ 261 h 277"/>
                  <a:gd name="T16" fmla="*/ 201 w 298"/>
                  <a:gd name="T17" fmla="*/ 267 h 277"/>
                  <a:gd name="T18" fmla="*/ 170 w 298"/>
                  <a:gd name="T19" fmla="*/ 263 h 277"/>
                  <a:gd name="T20" fmla="*/ 151 w 298"/>
                  <a:gd name="T21" fmla="*/ 277 h 277"/>
                  <a:gd name="T22" fmla="*/ 152 w 298"/>
                  <a:gd name="T23" fmla="*/ 269 h 277"/>
                  <a:gd name="T24" fmla="*/ 151 w 298"/>
                  <a:gd name="T25" fmla="*/ 261 h 277"/>
                  <a:gd name="T26" fmla="*/ 151 w 298"/>
                  <a:gd name="T27" fmla="*/ 253 h 277"/>
                  <a:gd name="T28" fmla="*/ 144 w 298"/>
                  <a:gd name="T29" fmla="*/ 250 h 277"/>
                  <a:gd name="T30" fmla="*/ 141 w 298"/>
                  <a:gd name="T31" fmla="*/ 248 h 277"/>
                  <a:gd name="T32" fmla="*/ 143 w 298"/>
                  <a:gd name="T33" fmla="*/ 239 h 277"/>
                  <a:gd name="T34" fmla="*/ 127 w 298"/>
                  <a:gd name="T35" fmla="*/ 242 h 277"/>
                  <a:gd name="T36" fmla="*/ 130 w 298"/>
                  <a:gd name="T37" fmla="*/ 235 h 277"/>
                  <a:gd name="T38" fmla="*/ 136 w 298"/>
                  <a:gd name="T39" fmla="*/ 231 h 277"/>
                  <a:gd name="T40" fmla="*/ 130 w 298"/>
                  <a:gd name="T41" fmla="*/ 199 h 277"/>
                  <a:gd name="T42" fmla="*/ 112 w 298"/>
                  <a:gd name="T43" fmla="*/ 197 h 277"/>
                  <a:gd name="T44" fmla="*/ 110 w 298"/>
                  <a:gd name="T45" fmla="*/ 200 h 277"/>
                  <a:gd name="T46" fmla="*/ 91 w 298"/>
                  <a:gd name="T47" fmla="*/ 197 h 277"/>
                  <a:gd name="T48" fmla="*/ 84 w 298"/>
                  <a:gd name="T49" fmla="*/ 197 h 277"/>
                  <a:gd name="T50" fmla="*/ 63 w 298"/>
                  <a:gd name="T51" fmla="*/ 192 h 277"/>
                  <a:gd name="T52" fmla="*/ 59 w 298"/>
                  <a:gd name="T53" fmla="*/ 197 h 277"/>
                  <a:gd name="T54" fmla="*/ 49 w 298"/>
                  <a:gd name="T55" fmla="*/ 195 h 277"/>
                  <a:gd name="T56" fmla="*/ 47 w 298"/>
                  <a:gd name="T57" fmla="*/ 197 h 277"/>
                  <a:gd name="T58" fmla="*/ 29 w 298"/>
                  <a:gd name="T59" fmla="*/ 195 h 277"/>
                  <a:gd name="T60" fmla="*/ 28 w 298"/>
                  <a:gd name="T61" fmla="*/ 189 h 277"/>
                  <a:gd name="T62" fmla="*/ 21 w 298"/>
                  <a:gd name="T63" fmla="*/ 183 h 277"/>
                  <a:gd name="T64" fmla="*/ 18 w 298"/>
                  <a:gd name="T65" fmla="*/ 175 h 277"/>
                  <a:gd name="T66" fmla="*/ 20 w 298"/>
                  <a:gd name="T67" fmla="*/ 163 h 277"/>
                  <a:gd name="T68" fmla="*/ 15 w 298"/>
                  <a:gd name="T69" fmla="*/ 152 h 277"/>
                  <a:gd name="T70" fmla="*/ 17 w 298"/>
                  <a:gd name="T71" fmla="*/ 144 h 277"/>
                  <a:gd name="T72" fmla="*/ 5 w 298"/>
                  <a:gd name="T73" fmla="*/ 152 h 277"/>
                  <a:gd name="T74" fmla="*/ 4 w 298"/>
                  <a:gd name="T75" fmla="*/ 149 h 277"/>
                  <a:gd name="T76" fmla="*/ 7 w 298"/>
                  <a:gd name="T77" fmla="*/ 128 h 277"/>
                  <a:gd name="T78" fmla="*/ 8 w 298"/>
                  <a:gd name="T79" fmla="*/ 120 h 277"/>
                  <a:gd name="T80" fmla="*/ 25 w 298"/>
                  <a:gd name="T81" fmla="*/ 115 h 277"/>
                  <a:gd name="T82" fmla="*/ 20 w 298"/>
                  <a:gd name="T83" fmla="*/ 112 h 277"/>
                  <a:gd name="T84" fmla="*/ 23 w 298"/>
                  <a:gd name="T85" fmla="*/ 104 h 277"/>
                  <a:gd name="T86" fmla="*/ 36 w 298"/>
                  <a:gd name="T87" fmla="*/ 91 h 277"/>
                  <a:gd name="T88" fmla="*/ 39 w 298"/>
                  <a:gd name="T89" fmla="*/ 82 h 277"/>
                  <a:gd name="T90" fmla="*/ 41 w 298"/>
                  <a:gd name="T91" fmla="*/ 77 h 277"/>
                  <a:gd name="T92" fmla="*/ 55 w 298"/>
                  <a:gd name="T93" fmla="*/ 58 h 277"/>
                  <a:gd name="T94" fmla="*/ 62 w 298"/>
                  <a:gd name="T95" fmla="*/ 32 h 277"/>
                  <a:gd name="T96" fmla="*/ 72 w 298"/>
                  <a:gd name="T97" fmla="*/ 16 h 277"/>
                  <a:gd name="T98" fmla="*/ 143 w 298"/>
                  <a:gd name="T99" fmla="*/ 2 h 277"/>
                  <a:gd name="T100" fmla="*/ 149 w 298"/>
                  <a:gd name="T101" fmla="*/ 7 h 277"/>
                  <a:gd name="T102" fmla="*/ 164 w 298"/>
                  <a:gd name="T103" fmla="*/ 13 h 277"/>
                  <a:gd name="T104" fmla="*/ 167 w 298"/>
                  <a:gd name="T105" fmla="*/ 13 h 2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8"/>
                  <a:gd name="T160" fmla="*/ 0 h 277"/>
                  <a:gd name="T161" fmla="*/ 298 w 298"/>
                  <a:gd name="T162" fmla="*/ 277 h 2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8" h="277">
                    <a:moveTo>
                      <a:pt x="167" y="13"/>
                    </a:moveTo>
                    <a:lnTo>
                      <a:pt x="191" y="11"/>
                    </a:lnTo>
                    <a:lnTo>
                      <a:pt x="191" y="26"/>
                    </a:lnTo>
                    <a:lnTo>
                      <a:pt x="209" y="24"/>
                    </a:lnTo>
                    <a:lnTo>
                      <a:pt x="211" y="24"/>
                    </a:lnTo>
                    <a:lnTo>
                      <a:pt x="212" y="24"/>
                    </a:lnTo>
                    <a:lnTo>
                      <a:pt x="232" y="24"/>
                    </a:lnTo>
                    <a:lnTo>
                      <a:pt x="233" y="51"/>
                    </a:lnTo>
                    <a:lnTo>
                      <a:pt x="296" y="48"/>
                    </a:lnTo>
                    <a:lnTo>
                      <a:pt x="298" y="175"/>
                    </a:lnTo>
                    <a:lnTo>
                      <a:pt x="243" y="176"/>
                    </a:lnTo>
                    <a:lnTo>
                      <a:pt x="245" y="251"/>
                    </a:lnTo>
                    <a:lnTo>
                      <a:pt x="238" y="258"/>
                    </a:lnTo>
                    <a:lnTo>
                      <a:pt x="230" y="256"/>
                    </a:lnTo>
                    <a:lnTo>
                      <a:pt x="228" y="263"/>
                    </a:lnTo>
                    <a:lnTo>
                      <a:pt x="219" y="261"/>
                    </a:lnTo>
                    <a:lnTo>
                      <a:pt x="216" y="264"/>
                    </a:lnTo>
                    <a:lnTo>
                      <a:pt x="201" y="267"/>
                    </a:lnTo>
                    <a:lnTo>
                      <a:pt x="180" y="261"/>
                    </a:lnTo>
                    <a:lnTo>
                      <a:pt x="170" y="263"/>
                    </a:lnTo>
                    <a:lnTo>
                      <a:pt x="164" y="271"/>
                    </a:lnTo>
                    <a:lnTo>
                      <a:pt x="151" y="277"/>
                    </a:lnTo>
                    <a:lnTo>
                      <a:pt x="156" y="274"/>
                    </a:lnTo>
                    <a:lnTo>
                      <a:pt x="152" y="269"/>
                    </a:lnTo>
                    <a:lnTo>
                      <a:pt x="159" y="267"/>
                    </a:lnTo>
                    <a:lnTo>
                      <a:pt x="151" y="261"/>
                    </a:lnTo>
                    <a:lnTo>
                      <a:pt x="154" y="259"/>
                    </a:lnTo>
                    <a:lnTo>
                      <a:pt x="151" y="253"/>
                    </a:lnTo>
                    <a:lnTo>
                      <a:pt x="154" y="248"/>
                    </a:lnTo>
                    <a:lnTo>
                      <a:pt x="144" y="250"/>
                    </a:lnTo>
                    <a:lnTo>
                      <a:pt x="149" y="245"/>
                    </a:lnTo>
                    <a:lnTo>
                      <a:pt x="141" y="248"/>
                    </a:lnTo>
                    <a:lnTo>
                      <a:pt x="144" y="243"/>
                    </a:lnTo>
                    <a:lnTo>
                      <a:pt x="143" y="239"/>
                    </a:lnTo>
                    <a:lnTo>
                      <a:pt x="143" y="243"/>
                    </a:lnTo>
                    <a:lnTo>
                      <a:pt x="127" y="242"/>
                    </a:lnTo>
                    <a:lnTo>
                      <a:pt x="131" y="237"/>
                    </a:lnTo>
                    <a:lnTo>
                      <a:pt x="130" y="235"/>
                    </a:lnTo>
                    <a:lnTo>
                      <a:pt x="133" y="229"/>
                    </a:lnTo>
                    <a:lnTo>
                      <a:pt x="136" y="231"/>
                    </a:lnTo>
                    <a:lnTo>
                      <a:pt x="130" y="215"/>
                    </a:lnTo>
                    <a:lnTo>
                      <a:pt x="130" y="199"/>
                    </a:lnTo>
                    <a:lnTo>
                      <a:pt x="120" y="205"/>
                    </a:lnTo>
                    <a:lnTo>
                      <a:pt x="112" y="197"/>
                    </a:lnTo>
                    <a:lnTo>
                      <a:pt x="112" y="194"/>
                    </a:lnTo>
                    <a:lnTo>
                      <a:pt x="110" y="200"/>
                    </a:lnTo>
                    <a:lnTo>
                      <a:pt x="102" y="203"/>
                    </a:lnTo>
                    <a:lnTo>
                      <a:pt x="91" y="197"/>
                    </a:lnTo>
                    <a:lnTo>
                      <a:pt x="89" y="200"/>
                    </a:lnTo>
                    <a:lnTo>
                      <a:pt x="84" y="197"/>
                    </a:lnTo>
                    <a:lnTo>
                      <a:pt x="67" y="199"/>
                    </a:lnTo>
                    <a:lnTo>
                      <a:pt x="63" y="192"/>
                    </a:lnTo>
                    <a:lnTo>
                      <a:pt x="63" y="195"/>
                    </a:lnTo>
                    <a:lnTo>
                      <a:pt x="59" y="197"/>
                    </a:lnTo>
                    <a:lnTo>
                      <a:pt x="54" y="194"/>
                    </a:lnTo>
                    <a:lnTo>
                      <a:pt x="49" y="195"/>
                    </a:lnTo>
                    <a:lnTo>
                      <a:pt x="49" y="202"/>
                    </a:lnTo>
                    <a:lnTo>
                      <a:pt x="47" y="197"/>
                    </a:lnTo>
                    <a:lnTo>
                      <a:pt x="36" y="200"/>
                    </a:lnTo>
                    <a:lnTo>
                      <a:pt x="29" y="195"/>
                    </a:lnTo>
                    <a:lnTo>
                      <a:pt x="29" y="197"/>
                    </a:lnTo>
                    <a:lnTo>
                      <a:pt x="28" y="189"/>
                    </a:lnTo>
                    <a:lnTo>
                      <a:pt x="21" y="189"/>
                    </a:lnTo>
                    <a:lnTo>
                      <a:pt x="21" y="183"/>
                    </a:lnTo>
                    <a:lnTo>
                      <a:pt x="26" y="176"/>
                    </a:lnTo>
                    <a:lnTo>
                      <a:pt x="18" y="175"/>
                    </a:lnTo>
                    <a:lnTo>
                      <a:pt x="26" y="167"/>
                    </a:lnTo>
                    <a:lnTo>
                      <a:pt x="20" y="163"/>
                    </a:lnTo>
                    <a:lnTo>
                      <a:pt x="21" y="162"/>
                    </a:lnTo>
                    <a:lnTo>
                      <a:pt x="15" y="152"/>
                    </a:lnTo>
                    <a:lnTo>
                      <a:pt x="10" y="154"/>
                    </a:lnTo>
                    <a:lnTo>
                      <a:pt x="17" y="144"/>
                    </a:lnTo>
                    <a:lnTo>
                      <a:pt x="23" y="141"/>
                    </a:lnTo>
                    <a:lnTo>
                      <a:pt x="5" y="152"/>
                    </a:lnTo>
                    <a:lnTo>
                      <a:pt x="8" y="151"/>
                    </a:lnTo>
                    <a:lnTo>
                      <a:pt x="4" y="149"/>
                    </a:lnTo>
                    <a:lnTo>
                      <a:pt x="0" y="130"/>
                    </a:lnTo>
                    <a:lnTo>
                      <a:pt x="7" y="128"/>
                    </a:lnTo>
                    <a:lnTo>
                      <a:pt x="4" y="127"/>
                    </a:lnTo>
                    <a:lnTo>
                      <a:pt x="8" y="120"/>
                    </a:lnTo>
                    <a:lnTo>
                      <a:pt x="12" y="123"/>
                    </a:lnTo>
                    <a:lnTo>
                      <a:pt x="25" y="115"/>
                    </a:lnTo>
                    <a:lnTo>
                      <a:pt x="25" y="112"/>
                    </a:lnTo>
                    <a:lnTo>
                      <a:pt x="20" y="112"/>
                    </a:lnTo>
                    <a:lnTo>
                      <a:pt x="23" y="109"/>
                    </a:lnTo>
                    <a:lnTo>
                      <a:pt x="23" y="104"/>
                    </a:lnTo>
                    <a:lnTo>
                      <a:pt x="33" y="99"/>
                    </a:lnTo>
                    <a:lnTo>
                      <a:pt x="36" y="91"/>
                    </a:lnTo>
                    <a:lnTo>
                      <a:pt x="41" y="90"/>
                    </a:lnTo>
                    <a:lnTo>
                      <a:pt x="39" y="82"/>
                    </a:lnTo>
                    <a:lnTo>
                      <a:pt x="42" y="82"/>
                    </a:lnTo>
                    <a:lnTo>
                      <a:pt x="41" y="77"/>
                    </a:lnTo>
                    <a:lnTo>
                      <a:pt x="51" y="61"/>
                    </a:lnTo>
                    <a:lnTo>
                      <a:pt x="55" y="58"/>
                    </a:lnTo>
                    <a:lnTo>
                      <a:pt x="57" y="35"/>
                    </a:lnTo>
                    <a:lnTo>
                      <a:pt x="62" y="32"/>
                    </a:lnTo>
                    <a:lnTo>
                      <a:pt x="59" y="26"/>
                    </a:lnTo>
                    <a:lnTo>
                      <a:pt x="72" y="16"/>
                    </a:lnTo>
                    <a:lnTo>
                      <a:pt x="75" y="0"/>
                    </a:lnTo>
                    <a:lnTo>
                      <a:pt x="143" y="2"/>
                    </a:lnTo>
                    <a:lnTo>
                      <a:pt x="143" y="7"/>
                    </a:lnTo>
                    <a:lnTo>
                      <a:pt x="149" y="7"/>
                    </a:lnTo>
                    <a:lnTo>
                      <a:pt x="149" y="13"/>
                    </a:lnTo>
                    <a:lnTo>
                      <a:pt x="164" y="13"/>
                    </a:lnTo>
                    <a:lnTo>
                      <a:pt x="165" y="13"/>
                    </a:lnTo>
                    <a:lnTo>
                      <a:pt x="167" y="13"/>
                    </a:lnTo>
                  </a:path>
                </a:pathLst>
              </a:custGeom>
              <a:noFill/>
              <a:ln w="9525">
                <a:noFill/>
                <a:round/>
                <a:headEnd/>
                <a:tailEnd/>
              </a:ln>
            </p:spPr>
            <p:txBody>
              <a:bodyPr/>
              <a:lstStyle/>
              <a:p>
                <a:pPr algn="ctr" eaLnBrk="0" hangingPunct="0"/>
                <a:endParaRPr lang="en-US" dirty="0"/>
              </a:p>
            </p:txBody>
          </p:sp>
          <p:sp>
            <p:nvSpPr>
              <p:cNvPr id="4712" name="Freeform 299"/>
              <p:cNvSpPr>
                <a:spLocks/>
              </p:cNvSpPr>
              <p:nvPr/>
            </p:nvSpPr>
            <p:spPr bwMode="auto">
              <a:xfrm>
                <a:off x="4802" y="1507"/>
                <a:ext cx="78" cy="90"/>
              </a:xfrm>
              <a:custGeom>
                <a:avLst/>
                <a:gdLst>
                  <a:gd name="T0" fmla="*/ 0 w 78"/>
                  <a:gd name="T1" fmla="*/ 24 h 90"/>
                  <a:gd name="T2" fmla="*/ 12 w 78"/>
                  <a:gd name="T3" fmla="*/ 27 h 90"/>
                  <a:gd name="T4" fmla="*/ 15 w 78"/>
                  <a:gd name="T5" fmla="*/ 24 h 90"/>
                  <a:gd name="T6" fmla="*/ 17 w 78"/>
                  <a:gd name="T7" fmla="*/ 16 h 90"/>
                  <a:gd name="T8" fmla="*/ 38 w 78"/>
                  <a:gd name="T9" fmla="*/ 11 h 90"/>
                  <a:gd name="T10" fmla="*/ 59 w 78"/>
                  <a:gd name="T11" fmla="*/ 0 h 90"/>
                  <a:gd name="T12" fmla="*/ 57 w 78"/>
                  <a:gd name="T13" fmla="*/ 10 h 90"/>
                  <a:gd name="T14" fmla="*/ 62 w 78"/>
                  <a:gd name="T15" fmla="*/ 11 h 90"/>
                  <a:gd name="T16" fmla="*/ 68 w 78"/>
                  <a:gd name="T17" fmla="*/ 19 h 90"/>
                  <a:gd name="T18" fmla="*/ 63 w 78"/>
                  <a:gd name="T19" fmla="*/ 32 h 90"/>
                  <a:gd name="T20" fmla="*/ 68 w 78"/>
                  <a:gd name="T21" fmla="*/ 35 h 90"/>
                  <a:gd name="T22" fmla="*/ 63 w 78"/>
                  <a:gd name="T23" fmla="*/ 42 h 90"/>
                  <a:gd name="T24" fmla="*/ 62 w 78"/>
                  <a:gd name="T25" fmla="*/ 56 h 90"/>
                  <a:gd name="T26" fmla="*/ 78 w 78"/>
                  <a:gd name="T27" fmla="*/ 66 h 90"/>
                  <a:gd name="T28" fmla="*/ 75 w 78"/>
                  <a:gd name="T29" fmla="*/ 75 h 90"/>
                  <a:gd name="T30" fmla="*/ 76 w 78"/>
                  <a:gd name="T31" fmla="*/ 79 h 90"/>
                  <a:gd name="T32" fmla="*/ 67 w 78"/>
                  <a:gd name="T33" fmla="*/ 77 h 90"/>
                  <a:gd name="T34" fmla="*/ 65 w 78"/>
                  <a:gd name="T35" fmla="*/ 82 h 90"/>
                  <a:gd name="T36" fmla="*/ 73 w 78"/>
                  <a:gd name="T37" fmla="*/ 88 h 90"/>
                  <a:gd name="T38" fmla="*/ 44 w 78"/>
                  <a:gd name="T39" fmla="*/ 90 h 90"/>
                  <a:gd name="T40" fmla="*/ 42 w 78"/>
                  <a:gd name="T41" fmla="*/ 61 h 90"/>
                  <a:gd name="T42" fmla="*/ 28 w 78"/>
                  <a:gd name="T43" fmla="*/ 61 h 90"/>
                  <a:gd name="T44" fmla="*/ 28 w 78"/>
                  <a:gd name="T45" fmla="*/ 35 h 90"/>
                  <a:gd name="T46" fmla="*/ 0 w 78"/>
                  <a:gd name="T47" fmla="*/ 35 h 90"/>
                  <a:gd name="T48" fmla="*/ 0 w 78"/>
                  <a:gd name="T49" fmla="*/ 24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90"/>
                  <a:gd name="T77" fmla="*/ 78 w 78"/>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90">
                    <a:moveTo>
                      <a:pt x="0" y="24"/>
                    </a:moveTo>
                    <a:lnTo>
                      <a:pt x="12" y="27"/>
                    </a:lnTo>
                    <a:lnTo>
                      <a:pt x="15" y="24"/>
                    </a:lnTo>
                    <a:lnTo>
                      <a:pt x="17" y="16"/>
                    </a:lnTo>
                    <a:lnTo>
                      <a:pt x="38" y="11"/>
                    </a:lnTo>
                    <a:lnTo>
                      <a:pt x="59" y="0"/>
                    </a:lnTo>
                    <a:lnTo>
                      <a:pt x="57" y="10"/>
                    </a:lnTo>
                    <a:lnTo>
                      <a:pt x="62" y="11"/>
                    </a:lnTo>
                    <a:lnTo>
                      <a:pt x="68" y="19"/>
                    </a:lnTo>
                    <a:lnTo>
                      <a:pt x="63" y="32"/>
                    </a:lnTo>
                    <a:lnTo>
                      <a:pt x="68" y="35"/>
                    </a:lnTo>
                    <a:lnTo>
                      <a:pt x="63" y="42"/>
                    </a:lnTo>
                    <a:lnTo>
                      <a:pt x="62" y="56"/>
                    </a:lnTo>
                    <a:lnTo>
                      <a:pt x="78" y="66"/>
                    </a:lnTo>
                    <a:lnTo>
                      <a:pt x="75" y="75"/>
                    </a:lnTo>
                    <a:lnTo>
                      <a:pt x="76" y="79"/>
                    </a:lnTo>
                    <a:lnTo>
                      <a:pt x="67" y="77"/>
                    </a:lnTo>
                    <a:lnTo>
                      <a:pt x="65" y="82"/>
                    </a:lnTo>
                    <a:lnTo>
                      <a:pt x="73" y="88"/>
                    </a:lnTo>
                    <a:lnTo>
                      <a:pt x="44" y="90"/>
                    </a:lnTo>
                    <a:lnTo>
                      <a:pt x="42" y="61"/>
                    </a:lnTo>
                    <a:lnTo>
                      <a:pt x="28" y="61"/>
                    </a:lnTo>
                    <a:lnTo>
                      <a:pt x="28" y="35"/>
                    </a:lnTo>
                    <a:lnTo>
                      <a:pt x="0" y="35"/>
                    </a:lnTo>
                    <a:lnTo>
                      <a:pt x="0" y="24"/>
                    </a:lnTo>
                    <a:close/>
                  </a:path>
                </a:pathLst>
              </a:custGeom>
              <a:solidFill>
                <a:srgbClr val="FEE0C2"/>
              </a:solidFill>
              <a:ln w="9525">
                <a:noFill/>
                <a:round/>
                <a:headEnd/>
                <a:tailEnd/>
              </a:ln>
            </p:spPr>
            <p:txBody>
              <a:bodyPr/>
              <a:lstStyle/>
              <a:p>
                <a:pPr algn="ctr" eaLnBrk="0" hangingPunct="0"/>
                <a:endParaRPr lang="en-US" dirty="0"/>
              </a:p>
            </p:txBody>
          </p:sp>
          <p:sp>
            <p:nvSpPr>
              <p:cNvPr id="4713" name="Freeform 300"/>
              <p:cNvSpPr>
                <a:spLocks/>
              </p:cNvSpPr>
              <p:nvPr/>
            </p:nvSpPr>
            <p:spPr bwMode="auto">
              <a:xfrm>
                <a:off x="4802" y="1507"/>
                <a:ext cx="78" cy="90"/>
              </a:xfrm>
              <a:custGeom>
                <a:avLst/>
                <a:gdLst>
                  <a:gd name="T0" fmla="*/ 0 w 78"/>
                  <a:gd name="T1" fmla="*/ 24 h 90"/>
                  <a:gd name="T2" fmla="*/ 12 w 78"/>
                  <a:gd name="T3" fmla="*/ 27 h 90"/>
                  <a:gd name="T4" fmla="*/ 15 w 78"/>
                  <a:gd name="T5" fmla="*/ 24 h 90"/>
                  <a:gd name="T6" fmla="*/ 17 w 78"/>
                  <a:gd name="T7" fmla="*/ 16 h 90"/>
                  <a:gd name="T8" fmla="*/ 38 w 78"/>
                  <a:gd name="T9" fmla="*/ 11 h 90"/>
                  <a:gd name="T10" fmla="*/ 59 w 78"/>
                  <a:gd name="T11" fmla="*/ 0 h 90"/>
                  <a:gd name="T12" fmla="*/ 57 w 78"/>
                  <a:gd name="T13" fmla="*/ 10 h 90"/>
                  <a:gd name="T14" fmla="*/ 62 w 78"/>
                  <a:gd name="T15" fmla="*/ 11 h 90"/>
                  <a:gd name="T16" fmla="*/ 68 w 78"/>
                  <a:gd name="T17" fmla="*/ 19 h 90"/>
                  <a:gd name="T18" fmla="*/ 63 w 78"/>
                  <a:gd name="T19" fmla="*/ 32 h 90"/>
                  <a:gd name="T20" fmla="*/ 68 w 78"/>
                  <a:gd name="T21" fmla="*/ 35 h 90"/>
                  <a:gd name="T22" fmla="*/ 63 w 78"/>
                  <a:gd name="T23" fmla="*/ 42 h 90"/>
                  <a:gd name="T24" fmla="*/ 62 w 78"/>
                  <a:gd name="T25" fmla="*/ 56 h 90"/>
                  <a:gd name="T26" fmla="*/ 78 w 78"/>
                  <a:gd name="T27" fmla="*/ 66 h 90"/>
                  <a:gd name="T28" fmla="*/ 75 w 78"/>
                  <a:gd name="T29" fmla="*/ 75 h 90"/>
                  <a:gd name="T30" fmla="*/ 76 w 78"/>
                  <a:gd name="T31" fmla="*/ 79 h 90"/>
                  <a:gd name="T32" fmla="*/ 67 w 78"/>
                  <a:gd name="T33" fmla="*/ 77 h 90"/>
                  <a:gd name="T34" fmla="*/ 65 w 78"/>
                  <a:gd name="T35" fmla="*/ 82 h 90"/>
                  <a:gd name="T36" fmla="*/ 73 w 78"/>
                  <a:gd name="T37" fmla="*/ 88 h 90"/>
                  <a:gd name="T38" fmla="*/ 44 w 78"/>
                  <a:gd name="T39" fmla="*/ 90 h 90"/>
                  <a:gd name="T40" fmla="*/ 42 w 78"/>
                  <a:gd name="T41" fmla="*/ 61 h 90"/>
                  <a:gd name="T42" fmla="*/ 28 w 78"/>
                  <a:gd name="T43" fmla="*/ 61 h 90"/>
                  <a:gd name="T44" fmla="*/ 28 w 78"/>
                  <a:gd name="T45" fmla="*/ 35 h 90"/>
                  <a:gd name="T46" fmla="*/ 0 w 78"/>
                  <a:gd name="T47" fmla="*/ 35 h 90"/>
                  <a:gd name="T48" fmla="*/ 0 w 78"/>
                  <a:gd name="T49" fmla="*/ 24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90"/>
                  <a:gd name="T77" fmla="*/ 78 w 78"/>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90">
                    <a:moveTo>
                      <a:pt x="0" y="24"/>
                    </a:moveTo>
                    <a:lnTo>
                      <a:pt x="12" y="27"/>
                    </a:lnTo>
                    <a:lnTo>
                      <a:pt x="15" y="24"/>
                    </a:lnTo>
                    <a:lnTo>
                      <a:pt x="17" y="16"/>
                    </a:lnTo>
                    <a:lnTo>
                      <a:pt x="38" y="11"/>
                    </a:lnTo>
                    <a:lnTo>
                      <a:pt x="59" y="0"/>
                    </a:lnTo>
                    <a:lnTo>
                      <a:pt x="57" y="10"/>
                    </a:lnTo>
                    <a:lnTo>
                      <a:pt x="62" y="11"/>
                    </a:lnTo>
                    <a:lnTo>
                      <a:pt x="68" y="19"/>
                    </a:lnTo>
                    <a:lnTo>
                      <a:pt x="63" y="32"/>
                    </a:lnTo>
                    <a:lnTo>
                      <a:pt x="68" y="35"/>
                    </a:lnTo>
                    <a:lnTo>
                      <a:pt x="63" y="42"/>
                    </a:lnTo>
                    <a:lnTo>
                      <a:pt x="62" y="56"/>
                    </a:lnTo>
                    <a:lnTo>
                      <a:pt x="78" y="66"/>
                    </a:lnTo>
                    <a:lnTo>
                      <a:pt x="75" y="75"/>
                    </a:lnTo>
                    <a:lnTo>
                      <a:pt x="76" y="79"/>
                    </a:lnTo>
                    <a:lnTo>
                      <a:pt x="67" y="77"/>
                    </a:lnTo>
                    <a:lnTo>
                      <a:pt x="65" y="82"/>
                    </a:lnTo>
                    <a:lnTo>
                      <a:pt x="73" y="88"/>
                    </a:lnTo>
                    <a:lnTo>
                      <a:pt x="44" y="90"/>
                    </a:lnTo>
                    <a:lnTo>
                      <a:pt x="42" y="61"/>
                    </a:lnTo>
                    <a:lnTo>
                      <a:pt x="28" y="61"/>
                    </a:lnTo>
                    <a:lnTo>
                      <a:pt x="28" y="35"/>
                    </a:lnTo>
                    <a:lnTo>
                      <a:pt x="0" y="35"/>
                    </a:lnTo>
                    <a:lnTo>
                      <a:pt x="0" y="24"/>
                    </a:lnTo>
                  </a:path>
                </a:pathLst>
              </a:custGeom>
              <a:noFill/>
              <a:ln w="9525">
                <a:noFill/>
                <a:round/>
                <a:headEnd/>
                <a:tailEnd/>
              </a:ln>
            </p:spPr>
            <p:txBody>
              <a:bodyPr/>
              <a:lstStyle/>
              <a:p>
                <a:pPr algn="ctr" eaLnBrk="0" hangingPunct="0"/>
                <a:endParaRPr lang="en-US" dirty="0"/>
              </a:p>
            </p:txBody>
          </p:sp>
          <p:sp>
            <p:nvSpPr>
              <p:cNvPr id="4714" name="Freeform 301"/>
              <p:cNvSpPr>
                <a:spLocks/>
              </p:cNvSpPr>
              <p:nvPr/>
            </p:nvSpPr>
            <p:spPr bwMode="auto">
              <a:xfrm>
                <a:off x="4484" y="1523"/>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15" name="Freeform 302"/>
              <p:cNvSpPr>
                <a:spLocks/>
              </p:cNvSpPr>
              <p:nvPr/>
            </p:nvSpPr>
            <p:spPr bwMode="auto">
              <a:xfrm>
                <a:off x="4484" y="1523"/>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path>
                </a:pathLst>
              </a:custGeom>
              <a:noFill/>
              <a:ln w="9525">
                <a:noFill/>
                <a:round/>
                <a:headEnd/>
                <a:tailEnd/>
              </a:ln>
            </p:spPr>
            <p:txBody>
              <a:bodyPr/>
              <a:lstStyle/>
              <a:p>
                <a:pPr algn="ctr" eaLnBrk="0" hangingPunct="0"/>
                <a:endParaRPr lang="en-US" dirty="0"/>
              </a:p>
            </p:txBody>
          </p:sp>
          <p:sp>
            <p:nvSpPr>
              <p:cNvPr id="4716" name="Freeform 303"/>
              <p:cNvSpPr>
                <a:spLocks/>
              </p:cNvSpPr>
              <p:nvPr/>
            </p:nvSpPr>
            <p:spPr bwMode="auto">
              <a:xfrm>
                <a:off x="4802" y="1526"/>
                <a:ext cx="4" cy="4"/>
              </a:xfrm>
              <a:custGeom>
                <a:avLst/>
                <a:gdLst>
                  <a:gd name="T0" fmla="*/ 0 w 4"/>
                  <a:gd name="T1" fmla="*/ 0 h 4"/>
                  <a:gd name="T2" fmla="*/ 4 w 4"/>
                  <a:gd name="T3" fmla="*/ 2 h 4"/>
                  <a:gd name="T4" fmla="*/ 0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2"/>
                    </a:lnTo>
                    <a:lnTo>
                      <a:pt x="0" y="4"/>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17" name="Freeform 304"/>
              <p:cNvSpPr>
                <a:spLocks/>
              </p:cNvSpPr>
              <p:nvPr/>
            </p:nvSpPr>
            <p:spPr bwMode="auto">
              <a:xfrm>
                <a:off x="4802" y="1526"/>
                <a:ext cx="4" cy="4"/>
              </a:xfrm>
              <a:custGeom>
                <a:avLst/>
                <a:gdLst>
                  <a:gd name="T0" fmla="*/ 0 w 4"/>
                  <a:gd name="T1" fmla="*/ 0 h 4"/>
                  <a:gd name="T2" fmla="*/ 4 w 4"/>
                  <a:gd name="T3" fmla="*/ 2 h 4"/>
                  <a:gd name="T4" fmla="*/ 0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2"/>
                    </a:lnTo>
                    <a:lnTo>
                      <a:pt x="0" y="4"/>
                    </a:lnTo>
                    <a:lnTo>
                      <a:pt x="0" y="0"/>
                    </a:lnTo>
                  </a:path>
                </a:pathLst>
              </a:custGeom>
              <a:noFill/>
              <a:ln w="9525">
                <a:noFill/>
                <a:round/>
                <a:headEnd/>
                <a:tailEnd/>
              </a:ln>
            </p:spPr>
            <p:txBody>
              <a:bodyPr/>
              <a:lstStyle/>
              <a:p>
                <a:pPr algn="ctr" eaLnBrk="0" hangingPunct="0"/>
                <a:endParaRPr lang="en-US" dirty="0"/>
              </a:p>
            </p:txBody>
          </p:sp>
          <p:sp>
            <p:nvSpPr>
              <p:cNvPr id="4718" name="Freeform 305"/>
              <p:cNvSpPr>
                <a:spLocks/>
              </p:cNvSpPr>
              <p:nvPr/>
            </p:nvSpPr>
            <p:spPr bwMode="auto">
              <a:xfrm>
                <a:off x="4516" y="1526"/>
                <a:ext cx="375" cy="268"/>
              </a:xfrm>
              <a:custGeom>
                <a:avLst/>
                <a:gdLst>
                  <a:gd name="T0" fmla="*/ 249 w 375"/>
                  <a:gd name="T1" fmla="*/ 4 h 268"/>
                  <a:gd name="T2" fmla="*/ 256 w 375"/>
                  <a:gd name="T3" fmla="*/ 8 h 268"/>
                  <a:gd name="T4" fmla="*/ 249 w 375"/>
                  <a:gd name="T5" fmla="*/ 32 h 268"/>
                  <a:gd name="T6" fmla="*/ 249 w 375"/>
                  <a:gd name="T7" fmla="*/ 42 h 268"/>
                  <a:gd name="T8" fmla="*/ 265 w 375"/>
                  <a:gd name="T9" fmla="*/ 63 h 268"/>
                  <a:gd name="T10" fmla="*/ 259 w 375"/>
                  <a:gd name="T11" fmla="*/ 21 h 268"/>
                  <a:gd name="T12" fmla="*/ 286 w 375"/>
                  <a:gd name="T13" fmla="*/ 0 h 268"/>
                  <a:gd name="T14" fmla="*/ 282 w 375"/>
                  <a:gd name="T15" fmla="*/ 4 h 268"/>
                  <a:gd name="T16" fmla="*/ 286 w 375"/>
                  <a:gd name="T17" fmla="*/ 16 h 268"/>
                  <a:gd name="T18" fmla="*/ 314 w 375"/>
                  <a:gd name="T19" fmla="*/ 42 h 268"/>
                  <a:gd name="T20" fmla="*/ 330 w 375"/>
                  <a:gd name="T21" fmla="*/ 71 h 268"/>
                  <a:gd name="T22" fmla="*/ 366 w 375"/>
                  <a:gd name="T23" fmla="*/ 85 h 268"/>
                  <a:gd name="T24" fmla="*/ 356 w 375"/>
                  <a:gd name="T25" fmla="*/ 93 h 268"/>
                  <a:gd name="T26" fmla="*/ 374 w 375"/>
                  <a:gd name="T27" fmla="*/ 184 h 268"/>
                  <a:gd name="T28" fmla="*/ 367 w 375"/>
                  <a:gd name="T29" fmla="*/ 191 h 268"/>
                  <a:gd name="T30" fmla="*/ 367 w 375"/>
                  <a:gd name="T31" fmla="*/ 192 h 268"/>
                  <a:gd name="T32" fmla="*/ 375 w 375"/>
                  <a:gd name="T33" fmla="*/ 221 h 268"/>
                  <a:gd name="T34" fmla="*/ 367 w 375"/>
                  <a:gd name="T35" fmla="*/ 258 h 268"/>
                  <a:gd name="T36" fmla="*/ 367 w 375"/>
                  <a:gd name="T37" fmla="*/ 263 h 268"/>
                  <a:gd name="T38" fmla="*/ 356 w 375"/>
                  <a:gd name="T39" fmla="*/ 263 h 268"/>
                  <a:gd name="T40" fmla="*/ 345 w 375"/>
                  <a:gd name="T41" fmla="*/ 263 h 268"/>
                  <a:gd name="T42" fmla="*/ 312 w 375"/>
                  <a:gd name="T43" fmla="*/ 260 h 268"/>
                  <a:gd name="T44" fmla="*/ 301 w 375"/>
                  <a:gd name="T45" fmla="*/ 260 h 268"/>
                  <a:gd name="T46" fmla="*/ 296 w 375"/>
                  <a:gd name="T47" fmla="*/ 264 h 268"/>
                  <a:gd name="T48" fmla="*/ 296 w 375"/>
                  <a:gd name="T49" fmla="*/ 263 h 268"/>
                  <a:gd name="T50" fmla="*/ 293 w 375"/>
                  <a:gd name="T51" fmla="*/ 250 h 268"/>
                  <a:gd name="T52" fmla="*/ 288 w 375"/>
                  <a:gd name="T53" fmla="*/ 264 h 268"/>
                  <a:gd name="T54" fmla="*/ 108 w 375"/>
                  <a:gd name="T55" fmla="*/ 266 h 268"/>
                  <a:gd name="T56" fmla="*/ 95 w 375"/>
                  <a:gd name="T57" fmla="*/ 268 h 268"/>
                  <a:gd name="T58" fmla="*/ 73 w 375"/>
                  <a:gd name="T59" fmla="*/ 248 h 268"/>
                  <a:gd name="T60" fmla="*/ 55 w 375"/>
                  <a:gd name="T61" fmla="*/ 240 h 268"/>
                  <a:gd name="T62" fmla="*/ 42 w 375"/>
                  <a:gd name="T63" fmla="*/ 236 h 268"/>
                  <a:gd name="T64" fmla="*/ 5 w 375"/>
                  <a:gd name="T65" fmla="*/ 226 h 268"/>
                  <a:gd name="T66" fmla="*/ 0 w 375"/>
                  <a:gd name="T67" fmla="*/ 149 h 268"/>
                  <a:gd name="T68" fmla="*/ 53 w 375"/>
                  <a:gd name="T69" fmla="*/ 21 h 268"/>
                  <a:gd name="T70" fmla="*/ 76 w 375"/>
                  <a:gd name="T71" fmla="*/ 23 h 268"/>
                  <a:gd name="T72" fmla="*/ 133 w 375"/>
                  <a:gd name="T73" fmla="*/ 21 h 268"/>
                  <a:gd name="T74" fmla="*/ 139 w 375"/>
                  <a:gd name="T75" fmla="*/ 26 h 268"/>
                  <a:gd name="T76" fmla="*/ 139 w 375"/>
                  <a:gd name="T77" fmla="*/ 34 h 268"/>
                  <a:gd name="T78" fmla="*/ 133 w 375"/>
                  <a:gd name="T79" fmla="*/ 29 h 268"/>
                  <a:gd name="T80" fmla="*/ 134 w 375"/>
                  <a:gd name="T81" fmla="*/ 47 h 268"/>
                  <a:gd name="T82" fmla="*/ 149 w 375"/>
                  <a:gd name="T83" fmla="*/ 48 h 268"/>
                  <a:gd name="T84" fmla="*/ 160 w 375"/>
                  <a:gd name="T85" fmla="*/ 52 h 268"/>
                  <a:gd name="T86" fmla="*/ 170 w 375"/>
                  <a:gd name="T87" fmla="*/ 45 h 268"/>
                  <a:gd name="T88" fmla="*/ 180 w 375"/>
                  <a:gd name="T89" fmla="*/ 40 h 268"/>
                  <a:gd name="T90" fmla="*/ 188 w 375"/>
                  <a:gd name="T91" fmla="*/ 40 h 268"/>
                  <a:gd name="T92" fmla="*/ 191 w 375"/>
                  <a:gd name="T93" fmla="*/ 39 h 268"/>
                  <a:gd name="T94" fmla="*/ 197 w 375"/>
                  <a:gd name="T95" fmla="*/ 24 h 268"/>
                  <a:gd name="T96" fmla="*/ 207 w 375"/>
                  <a:gd name="T97" fmla="*/ 16 h 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5"/>
                  <a:gd name="T148" fmla="*/ 0 h 268"/>
                  <a:gd name="T149" fmla="*/ 375 w 375"/>
                  <a:gd name="T150" fmla="*/ 268 h 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5" h="268">
                    <a:moveTo>
                      <a:pt x="249" y="4"/>
                    </a:moveTo>
                    <a:lnTo>
                      <a:pt x="249" y="4"/>
                    </a:lnTo>
                    <a:lnTo>
                      <a:pt x="251" y="4"/>
                    </a:lnTo>
                    <a:lnTo>
                      <a:pt x="256" y="8"/>
                    </a:lnTo>
                    <a:lnTo>
                      <a:pt x="256" y="23"/>
                    </a:lnTo>
                    <a:lnTo>
                      <a:pt x="249" y="32"/>
                    </a:lnTo>
                    <a:lnTo>
                      <a:pt x="252" y="39"/>
                    </a:lnTo>
                    <a:lnTo>
                      <a:pt x="249" y="42"/>
                    </a:lnTo>
                    <a:lnTo>
                      <a:pt x="262" y="71"/>
                    </a:lnTo>
                    <a:lnTo>
                      <a:pt x="265" y="63"/>
                    </a:lnTo>
                    <a:lnTo>
                      <a:pt x="252" y="44"/>
                    </a:lnTo>
                    <a:lnTo>
                      <a:pt x="259" y="21"/>
                    </a:lnTo>
                    <a:lnTo>
                      <a:pt x="257" y="10"/>
                    </a:lnTo>
                    <a:lnTo>
                      <a:pt x="286" y="0"/>
                    </a:lnTo>
                    <a:lnTo>
                      <a:pt x="286" y="4"/>
                    </a:lnTo>
                    <a:lnTo>
                      <a:pt x="282" y="4"/>
                    </a:lnTo>
                    <a:lnTo>
                      <a:pt x="286" y="5"/>
                    </a:lnTo>
                    <a:lnTo>
                      <a:pt x="286" y="16"/>
                    </a:lnTo>
                    <a:lnTo>
                      <a:pt x="314" y="16"/>
                    </a:lnTo>
                    <a:lnTo>
                      <a:pt x="314" y="42"/>
                    </a:lnTo>
                    <a:lnTo>
                      <a:pt x="328" y="42"/>
                    </a:lnTo>
                    <a:lnTo>
                      <a:pt x="330" y="71"/>
                    </a:lnTo>
                    <a:lnTo>
                      <a:pt x="359" y="69"/>
                    </a:lnTo>
                    <a:lnTo>
                      <a:pt x="366" y="85"/>
                    </a:lnTo>
                    <a:lnTo>
                      <a:pt x="356" y="85"/>
                    </a:lnTo>
                    <a:lnTo>
                      <a:pt x="356" y="93"/>
                    </a:lnTo>
                    <a:lnTo>
                      <a:pt x="372" y="114"/>
                    </a:lnTo>
                    <a:lnTo>
                      <a:pt x="374" y="184"/>
                    </a:lnTo>
                    <a:lnTo>
                      <a:pt x="367" y="188"/>
                    </a:lnTo>
                    <a:lnTo>
                      <a:pt x="367" y="191"/>
                    </a:lnTo>
                    <a:lnTo>
                      <a:pt x="369" y="188"/>
                    </a:lnTo>
                    <a:lnTo>
                      <a:pt x="367" y="192"/>
                    </a:lnTo>
                    <a:lnTo>
                      <a:pt x="374" y="194"/>
                    </a:lnTo>
                    <a:lnTo>
                      <a:pt x="375" y="221"/>
                    </a:lnTo>
                    <a:lnTo>
                      <a:pt x="366" y="221"/>
                    </a:lnTo>
                    <a:lnTo>
                      <a:pt x="367" y="258"/>
                    </a:lnTo>
                    <a:lnTo>
                      <a:pt x="367" y="260"/>
                    </a:lnTo>
                    <a:lnTo>
                      <a:pt x="367" y="263"/>
                    </a:lnTo>
                    <a:lnTo>
                      <a:pt x="358" y="263"/>
                    </a:lnTo>
                    <a:lnTo>
                      <a:pt x="356" y="263"/>
                    </a:lnTo>
                    <a:lnTo>
                      <a:pt x="348" y="263"/>
                    </a:lnTo>
                    <a:lnTo>
                      <a:pt x="345" y="263"/>
                    </a:lnTo>
                    <a:lnTo>
                      <a:pt x="307" y="264"/>
                    </a:lnTo>
                    <a:lnTo>
                      <a:pt x="312" y="260"/>
                    </a:lnTo>
                    <a:lnTo>
                      <a:pt x="311" y="258"/>
                    </a:lnTo>
                    <a:lnTo>
                      <a:pt x="301" y="260"/>
                    </a:lnTo>
                    <a:lnTo>
                      <a:pt x="301" y="264"/>
                    </a:lnTo>
                    <a:lnTo>
                      <a:pt x="296" y="264"/>
                    </a:lnTo>
                    <a:lnTo>
                      <a:pt x="299" y="263"/>
                    </a:lnTo>
                    <a:lnTo>
                      <a:pt x="296" y="263"/>
                    </a:lnTo>
                    <a:lnTo>
                      <a:pt x="290" y="245"/>
                    </a:lnTo>
                    <a:lnTo>
                      <a:pt x="293" y="250"/>
                    </a:lnTo>
                    <a:lnTo>
                      <a:pt x="286" y="258"/>
                    </a:lnTo>
                    <a:lnTo>
                      <a:pt x="288" y="264"/>
                    </a:lnTo>
                    <a:lnTo>
                      <a:pt x="244" y="264"/>
                    </a:lnTo>
                    <a:lnTo>
                      <a:pt x="108" y="266"/>
                    </a:lnTo>
                    <a:lnTo>
                      <a:pt x="95" y="268"/>
                    </a:lnTo>
                    <a:lnTo>
                      <a:pt x="92" y="261"/>
                    </a:lnTo>
                    <a:lnTo>
                      <a:pt x="73" y="248"/>
                    </a:lnTo>
                    <a:lnTo>
                      <a:pt x="71" y="248"/>
                    </a:lnTo>
                    <a:lnTo>
                      <a:pt x="55" y="240"/>
                    </a:lnTo>
                    <a:lnTo>
                      <a:pt x="50" y="242"/>
                    </a:lnTo>
                    <a:lnTo>
                      <a:pt x="42" y="236"/>
                    </a:lnTo>
                    <a:lnTo>
                      <a:pt x="24" y="224"/>
                    </a:lnTo>
                    <a:lnTo>
                      <a:pt x="5" y="226"/>
                    </a:lnTo>
                    <a:lnTo>
                      <a:pt x="2" y="224"/>
                    </a:lnTo>
                    <a:lnTo>
                      <a:pt x="0" y="149"/>
                    </a:lnTo>
                    <a:lnTo>
                      <a:pt x="55" y="148"/>
                    </a:lnTo>
                    <a:lnTo>
                      <a:pt x="53" y="21"/>
                    </a:lnTo>
                    <a:lnTo>
                      <a:pt x="73" y="21"/>
                    </a:lnTo>
                    <a:lnTo>
                      <a:pt x="76" y="23"/>
                    </a:lnTo>
                    <a:lnTo>
                      <a:pt x="81" y="21"/>
                    </a:lnTo>
                    <a:lnTo>
                      <a:pt x="133" y="21"/>
                    </a:lnTo>
                    <a:lnTo>
                      <a:pt x="134" y="28"/>
                    </a:lnTo>
                    <a:lnTo>
                      <a:pt x="139" y="26"/>
                    </a:lnTo>
                    <a:lnTo>
                      <a:pt x="142" y="32"/>
                    </a:lnTo>
                    <a:lnTo>
                      <a:pt x="139" y="34"/>
                    </a:lnTo>
                    <a:lnTo>
                      <a:pt x="141" y="31"/>
                    </a:lnTo>
                    <a:lnTo>
                      <a:pt x="133" y="29"/>
                    </a:lnTo>
                    <a:lnTo>
                      <a:pt x="133" y="34"/>
                    </a:lnTo>
                    <a:lnTo>
                      <a:pt x="134" y="47"/>
                    </a:lnTo>
                    <a:lnTo>
                      <a:pt x="141" y="50"/>
                    </a:lnTo>
                    <a:lnTo>
                      <a:pt x="149" y="48"/>
                    </a:lnTo>
                    <a:lnTo>
                      <a:pt x="159" y="47"/>
                    </a:lnTo>
                    <a:lnTo>
                      <a:pt x="160" y="52"/>
                    </a:lnTo>
                    <a:lnTo>
                      <a:pt x="165" y="42"/>
                    </a:lnTo>
                    <a:lnTo>
                      <a:pt x="170" y="45"/>
                    </a:lnTo>
                    <a:lnTo>
                      <a:pt x="176" y="42"/>
                    </a:lnTo>
                    <a:lnTo>
                      <a:pt x="180" y="40"/>
                    </a:lnTo>
                    <a:lnTo>
                      <a:pt x="184" y="47"/>
                    </a:lnTo>
                    <a:lnTo>
                      <a:pt x="188" y="40"/>
                    </a:lnTo>
                    <a:lnTo>
                      <a:pt x="193" y="42"/>
                    </a:lnTo>
                    <a:lnTo>
                      <a:pt x="191" y="39"/>
                    </a:lnTo>
                    <a:lnTo>
                      <a:pt x="197" y="40"/>
                    </a:lnTo>
                    <a:lnTo>
                      <a:pt x="197" y="24"/>
                    </a:lnTo>
                    <a:lnTo>
                      <a:pt x="201" y="23"/>
                    </a:lnTo>
                    <a:lnTo>
                      <a:pt x="207" y="16"/>
                    </a:lnTo>
                    <a:lnTo>
                      <a:pt x="249" y="4"/>
                    </a:lnTo>
                    <a:close/>
                  </a:path>
                </a:pathLst>
              </a:custGeom>
              <a:solidFill>
                <a:srgbClr val="FEE0C2"/>
              </a:solidFill>
              <a:ln w="9525">
                <a:noFill/>
                <a:round/>
                <a:headEnd/>
                <a:tailEnd/>
              </a:ln>
            </p:spPr>
            <p:txBody>
              <a:bodyPr/>
              <a:lstStyle/>
              <a:p>
                <a:pPr algn="ctr" eaLnBrk="0" hangingPunct="0"/>
                <a:endParaRPr lang="en-US" dirty="0"/>
              </a:p>
            </p:txBody>
          </p:sp>
          <p:sp>
            <p:nvSpPr>
              <p:cNvPr id="4719" name="Freeform 306"/>
              <p:cNvSpPr>
                <a:spLocks/>
              </p:cNvSpPr>
              <p:nvPr/>
            </p:nvSpPr>
            <p:spPr bwMode="auto">
              <a:xfrm>
                <a:off x="4516" y="1526"/>
                <a:ext cx="375" cy="268"/>
              </a:xfrm>
              <a:custGeom>
                <a:avLst/>
                <a:gdLst>
                  <a:gd name="T0" fmla="*/ 249 w 375"/>
                  <a:gd name="T1" fmla="*/ 4 h 268"/>
                  <a:gd name="T2" fmla="*/ 256 w 375"/>
                  <a:gd name="T3" fmla="*/ 8 h 268"/>
                  <a:gd name="T4" fmla="*/ 249 w 375"/>
                  <a:gd name="T5" fmla="*/ 32 h 268"/>
                  <a:gd name="T6" fmla="*/ 249 w 375"/>
                  <a:gd name="T7" fmla="*/ 42 h 268"/>
                  <a:gd name="T8" fmla="*/ 265 w 375"/>
                  <a:gd name="T9" fmla="*/ 63 h 268"/>
                  <a:gd name="T10" fmla="*/ 259 w 375"/>
                  <a:gd name="T11" fmla="*/ 21 h 268"/>
                  <a:gd name="T12" fmla="*/ 286 w 375"/>
                  <a:gd name="T13" fmla="*/ 0 h 268"/>
                  <a:gd name="T14" fmla="*/ 282 w 375"/>
                  <a:gd name="T15" fmla="*/ 4 h 268"/>
                  <a:gd name="T16" fmla="*/ 286 w 375"/>
                  <a:gd name="T17" fmla="*/ 16 h 268"/>
                  <a:gd name="T18" fmla="*/ 314 w 375"/>
                  <a:gd name="T19" fmla="*/ 42 h 268"/>
                  <a:gd name="T20" fmla="*/ 330 w 375"/>
                  <a:gd name="T21" fmla="*/ 71 h 268"/>
                  <a:gd name="T22" fmla="*/ 366 w 375"/>
                  <a:gd name="T23" fmla="*/ 85 h 268"/>
                  <a:gd name="T24" fmla="*/ 356 w 375"/>
                  <a:gd name="T25" fmla="*/ 93 h 268"/>
                  <a:gd name="T26" fmla="*/ 374 w 375"/>
                  <a:gd name="T27" fmla="*/ 184 h 268"/>
                  <a:gd name="T28" fmla="*/ 367 w 375"/>
                  <a:gd name="T29" fmla="*/ 191 h 268"/>
                  <a:gd name="T30" fmla="*/ 367 w 375"/>
                  <a:gd name="T31" fmla="*/ 192 h 268"/>
                  <a:gd name="T32" fmla="*/ 375 w 375"/>
                  <a:gd name="T33" fmla="*/ 221 h 268"/>
                  <a:gd name="T34" fmla="*/ 367 w 375"/>
                  <a:gd name="T35" fmla="*/ 258 h 268"/>
                  <a:gd name="T36" fmla="*/ 367 w 375"/>
                  <a:gd name="T37" fmla="*/ 263 h 268"/>
                  <a:gd name="T38" fmla="*/ 356 w 375"/>
                  <a:gd name="T39" fmla="*/ 263 h 268"/>
                  <a:gd name="T40" fmla="*/ 345 w 375"/>
                  <a:gd name="T41" fmla="*/ 263 h 268"/>
                  <a:gd name="T42" fmla="*/ 312 w 375"/>
                  <a:gd name="T43" fmla="*/ 260 h 268"/>
                  <a:gd name="T44" fmla="*/ 301 w 375"/>
                  <a:gd name="T45" fmla="*/ 260 h 268"/>
                  <a:gd name="T46" fmla="*/ 296 w 375"/>
                  <a:gd name="T47" fmla="*/ 264 h 268"/>
                  <a:gd name="T48" fmla="*/ 296 w 375"/>
                  <a:gd name="T49" fmla="*/ 263 h 268"/>
                  <a:gd name="T50" fmla="*/ 293 w 375"/>
                  <a:gd name="T51" fmla="*/ 250 h 268"/>
                  <a:gd name="T52" fmla="*/ 288 w 375"/>
                  <a:gd name="T53" fmla="*/ 264 h 268"/>
                  <a:gd name="T54" fmla="*/ 108 w 375"/>
                  <a:gd name="T55" fmla="*/ 266 h 268"/>
                  <a:gd name="T56" fmla="*/ 95 w 375"/>
                  <a:gd name="T57" fmla="*/ 268 h 268"/>
                  <a:gd name="T58" fmla="*/ 73 w 375"/>
                  <a:gd name="T59" fmla="*/ 248 h 268"/>
                  <a:gd name="T60" fmla="*/ 55 w 375"/>
                  <a:gd name="T61" fmla="*/ 240 h 268"/>
                  <a:gd name="T62" fmla="*/ 42 w 375"/>
                  <a:gd name="T63" fmla="*/ 236 h 268"/>
                  <a:gd name="T64" fmla="*/ 5 w 375"/>
                  <a:gd name="T65" fmla="*/ 226 h 268"/>
                  <a:gd name="T66" fmla="*/ 0 w 375"/>
                  <a:gd name="T67" fmla="*/ 149 h 268"/>
                  <a:gd name="T68" fmla="*/ 53 w 375"/>
                  <a:gd name="T69" fmla="*/ 21 h 268"/>
                  <a:gd name="T70" fmla="*/ 76 w 375"/>
                  <a:gd name="T71" fmla="*/ 23 h 268"/>
                  <a:gd name="T72" fmla="*/ 133 w 375"/>
                  <a:gd name="T73" fmla="*/ 21 h 268"/>
                  <a:gd name="T74" fmla="*/ 139 w 375"/>
                  <a:gd name="T75" fmla="*/ 26 h 268"/>
                  <a:gd name="T76" fmla="*/ 139 w 375"/>
                  <a:gd name="T77" fmla="*/ 34 h 268"/>
                  <a:gd name="T78" fmla="*/ 133 w 375"/>
                  <a:gd name="T79" fmla="*/ 29 h 268"/>
                  <a:gd name="T80" fmla="*/ 134 w 375"/>
                  <a:gd name="T81" fmla="*/ 47 h 268"/>
                  <a:gd name="T82" fmla="*/ 149 w 375"/>
                  <a:gd name="T83" fmla="*/ 48 h 268"/>
                  <a:gd name="T84" fmla="*/ 160 w 375"/>
                  <a:gd name="T85" fmla="*/ 52 h 268"/>
                  <a:gd name="T86" fmla="*/ 170 w 375"/>
                  <a:gd name="T87" fmla="*/ 45 h 268"/>
                  <a:gd name="T88" fmla="*/ 180 w 375"/>
                  <a:gd name="T89" fmla="*/ 40 h 268"/>
                  <a:gd name="T90" fmla="*/ 188 w 375"/>
                  <a:gd name="T91" fmla="*/ 40 h 268"/>
                  <a:gd name="T92" fmla="*/ 191 w 375"/>
                  <a:gd name="T93" fmla="*/ 39 h 268"/>
                  <a:gd name="T94" fmla="*/ 197 w 375"/>
                  <a:gd name="T95" fmla="*/ 24 h 268"/>
                  <a:gd name="T96" fmla="*/ 207 w 375"/>
                  <a:gd name="T97" fmla="*/ 16 h 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5"/>
                  <a:gd name="T148" fmla="*/ 0 h 268"/>
                  <a:gd name="T149" fmla="*/ 375 w 375"/>
                  <a:gd name="T150" fmla="*/ 268 h 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5" h="268">
                    <a:moveTo>
                      <a:pt x="249" y="4"/>
                    </a:moveTo>
                    <a:lnTo>
                      <a:pt x="249" y="4"/>
                    </a:lnTo>
                    <a:lnTo>
                      <a:pt x="251" y="4"/>
                    </a:lnTo>
                    <a:lnTo>
                      <a:pt x="256" y="8"/>
                    </a:lnTo>
                    <a:lnTo>
                      <a:pt x="256" y="23"/>
                    </a:lnTo>
                    <a:lnTo>
                      <a:pt x="249" y="32"/>
                    </a:lnTo>
                    <a:lnTo>
                      <a:pt x="252" y="39"/>
                    </a:lnTo>
                    <a:lnTo>
                      <a:pt x="249" y="42"/>
                    </a:lnTo>
                    <a:lnTo>
                      <a:pt x="262" y="71"/>
                    </a:lnTo>
                    <a:lnTo>
                      <a:pt x="265" y="63"/>
                    </a:lnTo>
                    <a:lnTo>
                      <a:pt x="252" y="44"/>
                    </a:lnTo>
                    <a:lnTo>
                      <a:pt x="259" y="21"/>
                    </a:lnTo>
                    <a:lnTo>
                      <a:pt x="257" y="10"/>
                    </a:lnTo>
                    <a:lnTo>
                      <a:pt x="286" y="0"/>
                    </a:lnTo>
                    <a:lnTo>
                      <a:pt x="286" y="4"/>
                    </a:lnTo>
                    <a:lnTo>
                      <a:pt x="282" y="4"/>
                    </a:lnTo>
                    <a:lnTo>
                      <a:pt x="286" y="5"/>
                    </a:lnTo>
                    <a:lnTo>
                      <a:pt x="286" y="16"/>
                    </a:lnTo>
                    <a:lnTo>
                      <a:pt x="314" y="16"/>
                    </a:lnTo>
                    <a:lnTo>
                      <a:pt x="314" y="42"/>
                    </a:lnTo>
                    <a:lnTo>
                      <a:pt x="328" y="42"/>
                    </a:lnTo>
                    <a:lnTo>
                      <a:pt x="330" y="71"/>
                    </a:lnTo>
                    <a:lnTo>
                      <a:pt x="359" y="69"/>
                    </a:lnTo>
                    <a:lnTo>
                      <a:pt x="366" y="85"/>
                    </a:lnTo>
                    <a:lnTo>
                      <a:pt x="356" y="85"/>
                    </a:lnTo>
                    <a:lnTo>
                      <a:pt x="356" y="93"/>
                    </a:lnTo>
                    <a:lnTo>
                      <a:pt x="372" y="114"/>
                    </a:lnTo>
                    <a:lnTo>
                      <a:pt x="374" y="184"/>
                    </a:lnTo>
                    <a:lnTo>
                      <a:pt x="367" y="188"/>
                    </a:lnTo>
                    <a:lnTo>
                      <a:pt x="367" y="191"/>
                    </a:lnTo>
                    <a:lnTo>
                      <a:pt x="369" y="188"/>
                    </a:lnTo>
                    <a:lnTo>
                      <a:pt x="367" y="192"/>
                    </a:lnTo>
                    <a:lnTo>
                      <a:pt x="374" y="194"/>
                    </a:lnTo>
                    <a:lnTo>
                      <a:pt x="375" y="221"/>
                    </a:lnTo>
                    <a:lnTo>
                      <a:pt x="366" y="221"/>
                    </a:lnTo>
                    <a:lnTo>
                      <a:pt x="367" y="258"/>
                    </a:lnTo>
                    <a:lnTo>
                      <a:pt x="367" y="260"/>
                    </a:lnTo>
                    <a:lnTo>
                      <a:pt x="367" y="263"/>
                    </a:lnTo>
                    <a:lnTo>
                      <a:pt x="358" y="263"/>
                    </a:lnTo>
                    <a:lnTo>
                      <a:pt x="356" y="263"/>
                    </a:lnTo>
                    <a:lnTo>
                      <a:pt x="348" y="263"/>
                    </a:lnTo>
                    <a:lnTo>
                      <a:pt x="345" y="263"/>
                    </a:lnTo>
                    <a:lnTo>
                      <a:pt x="307" y="264"/>
                    </a:lnTo>
                    <a:lnTo>
                      <a:pt x="312" y="260"/>
                    </a:lnTo>
                    <a:lnTo>
                      <a:pt x="311" y="258"/>
                    </a:lnTo>
                    <a:lnTo>
                      <a:pt x="301" y="260"/>
                    </a:lnTo>
                    <a:lnTo>
                      <a:pt x="301" y="264"/>
                    </a:lnTo>
                    <a:lnTo>
                      <a:pt x="296" y="264"/>
                    </a:lnTo>
                    <a:lnTo>
                      <a:pt x="299" y="263"/>
                    </a:lnTo>
                    <a:lnTo>
                      <a:pt x="296" y="263"/>
                    </a:lnTo>
                    <a:lnTo>
                      <a:pt x="290" y="245"/>
                    </a:lnTo>
                    <a:lnTo>
                      <a:pt x="293" y="250"/>
                    </a:lnTo>
                    <a:lnTo>
                      <a:pt x="286" y="258"/>
                    </a:lnTo>
                    <a:lnTo>
                      <a:pt x="288" y="264"/>
                    </a:lnTo>
                    <a:lnTo>
                      <a:pt x="244" y="264"/>
                    </a:lnTo>
                    <a:lnTo>
                      <a:pt x="108" y="266"/>
                    </a:lnTo>
                    <a:lnTo>
                      <a:pt x="95" y="268"/>
                    </a:lnTo>
                    <a:lnTo>
                      <a:pt x="92" y="261"/>
                    </a:lnTo>
                    <a:lnTo>
                      <a:pt x="73" y="248"/>
                    </a:lnTo>
                    <a:lnTo>
                      <a:pt x="71" y="248"/>
                    </a:lnTo>
                    <a:lnTo>
                      <a:pt x="55" y="240"/>
                    </a:lnTo>
                    <a:lnTo>
                      <a:pt x="50" y="242"/>
                    </a:lnTo>
                    <a:lnTo>
                      <a:pt x="42" y="236"/>
                    </a:lnTo>
                    <a:lnTo>
                      <a:pt x="24" y="224"/>
                    </a:lnTo>
                    <a:lnTo>
                      <a:pt x="5" y="226"/>
                    </a:lnTo>
                    <a:lnTo>
                      <a:pt x="2" y="224"/>
                    </a:lnTo>
                    <a:lnTo>
                      <a:pt x="0" y="149"/>
                    </a:lnTo>
                    <a:lnTo>
                      <a:pt x="55" y="148"/>
                    </a:lnTo>
                    <a:lnTo>
                      <a:pt x="53" y="21"/>
                    </a:lnTo>
                    <a:lnTo>
                      <a:pt x="73" y="21"/>
                    </a:lnTo>
                    <a:lnTo>
                      <a:pt x="76" y="23"/>
                    </a:lnTo>
                    <a:lnTo>
                      <a:pt x="81" y="21"/>
                    </a:lnTo>
                    <a:lnTo>
                      <a:pt x="133" y="21"/>
                    </a:lnTo>
                    <a:lnTo>
                      <a:pt x="134" y="28"/>
                    </a:lnTo>
                    <a:lnTo>
                      <a:pt x="139" y="26"/>
                    </a:lnTo>
                    <a:lnTo>
                      <a:pt x="142" y="32"/>
                    </a:lnTo>
                    <a:lnTo>
                      <a:pt x="139" y="34"/>
                    </a:lnTo>
                    <a:lnTo>
                      <a:pt x="141" y="31"/>
                    </a:lnTo>
                    <a:lnTo>
                      <a:pt x="133" y="29"/>
                    </a:lnTo>
                    <a:lnTo>
                      <a:pt x="133" y="34"/>
                    </a:lnTo>
                    <a:lnTo>
                      <a:pt x="134" y="47"/>
                    </a:lnTo>
                    <a:lnTo>
                      <a:pt x="141" y="50"/>
                    </a:lnTo>
                    <a:lnTo>
                      <a:pt x="149" y="48"/>
                    </a:lnTo>
                    <a:lnTo>
                      <a:pt x="159" y="47"/>
                    </a:lnTo>
                    <a:lnTo>
                      <a:pt x="160" y="52"/>
                    </a:lnTo>
                    <a:lnTo>
                      <a:pt x="165" y="42"/>
                    </a:lnTo>
                    <a:lnTo>
                      <a:pt x="170" y="45"/>
                    </a:lnTo>
                    <a:lnTo>
                      <a:pt x="176" y="42"/>
                    </a:lnTo>
                    <a:lnTo>
                      <a:pt x="180" y="40"/>
                    </a:lnTo>
                    <a:lnTo>
                      <a:pt x="184" y="47"/>
                    </a:lnTo>
                    <a:lnTo>
                      <a:pt x="188" y="40"/>
                    </a:lnTo>
                    <a:lnTo>
                      <a:pt x="193" y="42"/>
                    </a:lnTo>
                    <a:lnTo>
                      <a:pt x="191" y="39"/>
                    </a:lnTo>
                    <a:lnTo>
                      <a:pt x="197" y="40"/>
                    </a:lnTo>
                    <a:lnTo>
                      <a:pt x="197" y="24"/>
                    </a:lnTo>
                    <a:lnTo>
                      <a:pt x="201" y="23"/>
                    </a:lnTo>
                    <a:lnTo>
                      <a:pt x="207" y="16"/>
                    </a:lnTo>
                    <a:lnTo>
                      <a:pt x="249" y="4"/>
                    </a:lnTo>
                  </a:path>
                </a:pathLst>
              </a:custGeom>
              <a:noFill/>
              <a:ln w="9525">
                <a:noFill/>
                <a:round/>
                <a:headEnd/>
                <a:tailEnd/>
              </a:ln>
            </p:spPr>
            <p:txBody>
              <a:bodyPr/>
              <a:lstStyle/>
              <a:p>
                <a:pPr algn="ctr" eaLnBrk="0" hangingPunct="0"/>
                <a:endParaRPr lang="en-US" dirty="0"/>
              </a:p>
            </p:txBody>
          </p:sp>
          <p:sp>
            <p:nvSpPr>
              <p:cNvPr id="4720" name="Freeform 307"/>
              <p:cNvSpPr>
                <a:spLocks/>
              </p:cNvSpPr>
              <p:nvPr/>
            </p:nvSpPr>
            <p:spPr bwMode="auto">
              <a:xfrm>
                <a:off x="4649" y="1555"/>
                <a:ext cx="8" cy="5"/>
              </a:xfrm>
              <a:custGeom>
                <a:avLst/>
                <a:gdLst>
                  <a:gd name="T0" fmla="*/ 8 w 8"/>
                  <a:gd name="T1" fmla="*/ 2 h 5"/>
                  <a:gd name="T2" fmla="*/ 6 w 8"/>
                  <a:gd name="T3" fmla="*/ 5 h 5"/>
                  <a:gd name="T4" fmla="*/ 0 w 8"/>
                  <a:gd name="T5" fmla="*/ 5 h 5"/>
                  <a:gd name="T6" fmla="*/ 0 w 8"/>
                  <a:gd name="T7" fmla="*/ 0 h 5"/>
                  <a:gd name="T8" fmla="*/ 8 w 8"/>
                  <a:gd name="T9" fmla="*/ 2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8" y="2"/>
                    </a:moveTo>
                    <a:lnTo>
                      <a:pt x="6" y="5"/>
                    </a:lnTo>
                    <a:lnTo>
                      <a:pt x="0" y="5"/>
                    </a:lnTo>
                    <a:lnTo>
                      <a:pt x="0" y="0"/>
                    </a:lnTo>
                    <a:lnTo>
                      <a:pt x="8" y="2"/>
                    </a:lnTo>
                    <a:close/>
                  </a:path>
                </a:pathLst>
              </a:custGeom>
              <a:solidFill>
                <a:srgbClr val="FEE0C2"/>
              </a:solidFill>
              <a:ln w="9525">
                <a:noFill/>
                <a:round/>
                <a:headEnd/>
                <a:tailEnd/>
              </a:ln>
            </p:spPr>
            <p:txBody>
              <a:bodyPr/>
              <a:lstStyle/>
              <a:p>
                <a:pPr algn="ctr" eaLnBrk="0" hangingPunct="0"/>
                <a:endParaRPr lang="en-US" dirty="0"/>
              </a:p>
            </p:txBody>
          </p:sp>
          <p:sp>
            <p:nvSpPr>
              <p:cNvPr id="4721" name="Freeform 308"/>
              <p:cNvSpPr>
                <a:spLocks/>
              </p:cNvSpPr>
              <p:nvPr/>
            </p:nvSpPr>
            <p:spPr bwMode="auto">
              <a:xfrm>
                <a:off x="4649" y="1555"/>
                <a:ext cx="8" cy="5"/>
              </a:xfrm>
              <a:custGeom>
                <a:avLst/>
                <a:gdLst>
                  <a:gd name="T0" fmla="*/ 8 w 8"/>
                  <a:gd name="T1" fmla="*/ 2 h 5"/>
                  <a:gd name="T2" fmla="*/ 6 w 8"/>
                  <a:gd name="T3" fmla="*/ 5 h 5"/>
                  <a:gd name="T4" fmla="*/ 0 w 8"/>
                  <a:gd name="T5" fmla="*/ 5 h 5"/>
                  <a:gd name="T6" fmla="*/ 0 w 8"/>
                  <a:gd name="T7" fmla="*/ 0 h 5"/>
                  <a:gd name="T8" fmla="*/ 8 w 8"/>
                  <a:gd name="T9" fmla="*/ 2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8" y="2"/>
                    </a:moveTo>
                    <a:lnTo>
                      <a:pt x="6" y="5"/>
                    </a:lnTo>
                    <a:lnTo>
                      <a:pt x="0" y="5"/>
                    </a:lnTo>
                    <a:lnTo>
                      <a:pt x="0" y="0"/>
                    </a:lnTo>
                    <a:lnTo>
                      <a:pt x="8" y="2"/>
                    </a:lnTo>
                  </a:path>
                </a:pathLst>
              </a:custGeom>
              <a:noFill/>
              <a:ln w="9525">
                <a:noFill/>
                <a:round/>
                <a:headEnd/>
                <a:tailEnd/>
              </a:ln>
            </p:spPr>
            <p:txBody>
              <a:bodyPr/>
              <a:lstStyle/>
              <a:p>
                <a:pPr algn="ctr" eaLnBrk="0" hangingPunct="0"/>
                <a:endParaRPr lang="en-US" dirty="0"/>
              </a:p>
            </p:txBody>
          </p:sp>
          <p:sp>
            <p:nvSpPr>
              <p:cNvPr id="4722" name="Freeform 309"/>
              <p:cNvSpPr>
                <a:spLocks/>
              </p:cNvSpPr>
              <p:nvPr/>
            </p:nvSpPr>
            <p:spPr bwMode="auto">
              <a:xfrm>
                <a:off x="4950" y="1560"/>
                <a:ext cx="1" cy="5"/>
              </a:xfrm>
              <a:custGeom>
                <a:avLst/>
                <a:gdLst>
                  <a:gd name="T0" fmla="*/ 1 w 1"/>
                  <a:gd name="T1" fmla="*/ 0 h 5"/>
                  <a:gd name="T2" fmla="*/ 1 w 1"/>
                  <a:gd name="T3" fmla="*/ 2 h 5"/>
                  <a:gd name="T4" fmla="*/ 0 w 1"/>
                  <a:gd name="T5" fmla="*/ 5 h 5"/>
                  <a:gd name="T6" fmla="*/ 1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1" y="0"/>
                    </a:moveTo>
                    <a:lnTo>
                      <a:pt x="1" y="2"/>
                    </a:lnTo>
                    <a:lnTo>
                      <a:pt x="0" y="5"/>
                    </a:lnTo>
                    <a:lnTo>
                      <a:pt x="1" y="0"/>
                    </a:lnTo>
                    <a:close/>
                  </a:path>
                </a:pathLst>
              </a:custGeom>
              <a:solidFill>
                <a:srgbClr val="FEE0C2"/>
              </a:solidFill>
              <a:ln w="9525">
                <a:noFill/>
                <a:round/>
                <a:headEnd/>
                <a:tailEnd/>
              </a:ln>
            </p:spPr>
            <p:txBody>
              <a:bodyPr/>
              <a:lstStyle/>
              <a:p>
                <a:pPr algn="ctr" eaLnBrk="0" hangingPunct="0"/>
                <a:endParaRPr lang="en-US" dirty="0"/>
              </a:p>
            </p:txBody>
          </p:sp>
          <p:sp>
            <p:nvSpPr>
              <p:cNvPr id="4723" name="Freeform 310"/>
              <p:cNvSpPr>
                <a:spLocks/>
              </p:cNvSpPr>
              <p:nvPr/>
            </p:nvSpPr>
            <p:spPr bwMode="auto">
              <a:xfrm>
                <a:off x="4950" y="1560"/>
                <a:ext cx="1" cy="5"/>
              </a:xfrm>
              <a:custGeom>
                <a:avLst/>
                <a:gdLst>
                  <a:gd name="T0" fmla="*/ 1 w 1"/>
                  <a:gd name="T1" fmla="*/ 0 h 5"/>
                  <a:gd name="T2" fmla="*/ 1 w 1"/>
                  <a:gd name="T3" fmla="*/ 2 h 5"/>
                  <a:gd name="T4" fmla="*/ 0 w 1"/>
                  <a:gd name="T5" fmla="*/ 5 h 5"/>
                  <a:gd name="T6" fmla="*/ 1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1" y="0"/>
                    </a:moveTo>
                    <a:lnTo>
                      <a:pt x="1" y="2"/>
                    </a:lnTo>
                    <a:lnTo>
                      <a:pt x="0" y="5"/>
                    </a:lnTo>
                    <a:lnTo>
                      <a:pt x="1" y="0"/>
                    </a:lnTo>
                  </a:path>
                </a:pathLst>
              </a:custGeom>
              <a:noFill/>
              <a:ln w="9525">
                <a:noFill/>
                <a:round/>
                <a:headEnd/>
                <a:tailEnd/>
              </a:ln>
            </p:spPr>
            <p:txBody>
              <a:bodyPr/>
              <a:lstStyle/>
              <a:p>
                <a:pPr algn="ctr" eaLnBrk="0" hangingPunct="0"/>
                <a:endParaRPr lang="en-US" dirty="0"/>
              </a:p>
            </p:txBody>
          </p:sp>
          <p:sp>
            <p:nvSpPr>
              <p:cNvPr id="4724" name="Freeform 311"/>
              <p:cNvSpPr>
                <a:spLocks/>
              </p:cNvSpPr>
              <p:nvPr/>
            </p:nvSpPr>
            <p:spPr bwMode="auto">
              <a:xfrm>
                <a:off x="5107" y="1562"/>
                <a:ext cx="1" cy="3"/>
              </a:xfrm>
              <a:custGeom>
                <a:avLst/>
                <a:gdLst>
                  <a:gd name="T0" fmla="*/ 0 w 1"/>
                  <a:gd name="T1" fmla="*/ 3 h 3"/>
                  <a:gd name="T2" fmla="*/ 0 w 1"/>
                  <a:gd name="T3" fmla="*/ 0 h 3"/>
                  <a:gd name="T4" fmla="*/ 1 w 1"/>
                  <a:gd name="T5" fmla="*/ 3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1"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725" name="Freeform 312"/>
              <p:cNvSpPr>
                <a:spLocks/>
              </p:cNvSpPr>
              <p:nvPr/>
            </p:nvSpPr>
            <p:spPr bwMode="auto">
              <a:xfrm>
                <a:off x="5107" y="1562"/>
                <a:ext cx="1" cy="3"/>
              </a:xfrm>
              <a:custGeom>
                <a:avLst/>
                <a:gdLst>
                  <a:gd name="T0" fmla="*/ 0 w 1"/>
                  <a:gd name="T1" fmla="*/ 3 h 3"/>
                  <a:gd name="T2" fmla="*/ 0 w 1"/>
                  <a:gd name="T3" fmla="*/ 0 h 3"/>
                  <a:gd name="T4" fmla="*/ 1 w 1"/>
                  <a:gd name="T5" fmla="*/ 3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1" y="3"/>
                    </a:lnTo>
                    <a:lnTo>
                      <a:pt x="0" y="3"/>
                    </a:lnTo>
                  </a:path>
                </a:pathLst>
              </a:custGeom>
              <a:noFill/>
              <a:ln w="9525">
                <a:noFill/>
                <a:round/>
                <a:headEnd/>
                <a:tailEnd/>
              </a:ln>
            </p:spPr>
            <p:txBody>
              <a:bodyPr/>
              <a:lstStyle/>
              <a:p>
                <a:pPr algn="ctr" eaLnBrk="0" hangingPunct="0"/>
                <a:endParaRPr lang="en-US" dirty="0"/>
              </a:p>
            </p:txBody>
          </p:sp>
          <p:sp>
            <p:nvSpPr>
              <p:cNvPr id="4726" name="Freeform 313"/>
              <p:cNvSpPr>
                <a:spLocks/>
              </p:cNvSpPr>
              <p:nvPr/>
            </p:nvSpPr>
            <p:spPr bwMode="auto">
              <a:xfrm>
                <a:off x="5108" y="1565"/>
                <a:ext cx="83" cy="165"/>
              </a:xfrm>
              <a:custGeom>
                <a:avLst/>
                <a:gdLst>
                  <a:gd name="T0" fmla="*/ 0 w 83"/>
                  <a:gd name="T1" fmla="*/ 0 h 165"/>
                  <a:gd name="T2" fmla="*/ 2 w 83"/>
                  <a:gd name="T3" fmla="*/ 0 h 165"/>
                  <a:gd name="T4" fmla="*/ 54 w 83"/>
                  <a:gd name="T5" fmla="*/ 115 h 165"/>
                  <a:gd name="T6" fmla="*/ 83 w 83"/>
                  <a:gd name="T7" fmla="*/ 161 h 165"/>
                  <a:gd name="T8" fmla="*/ 78 w 83"/>
                  <a:gd name="T9" fmla="*/ 165 h 165"/>
                  <a:gd name="T10" fmla="*/ 81 w 83"/>
                  <a:gd name="T11" fmla="*/ 161 h 165"/>
                  <a:gd name="T12" fmla="*/ 75 w 83"/>
                  <a:gd name="T13" fmla="*/ 157 h 165"/>
                  <a:gd name="T14" fmla="*/ 70 w 83"/>
                  <a:gd name="T15" fmla="*/ 153 h 165"/>
                  <a:gd name="T16" fmla="*/ 68 w 83"/>
                  <a:gd name="T17" fmla="*/ 142 h 165"/>
                  <a:gd name="T18" fmla="*/ 24 w 83"/>
                  <a:gd name="T19" fmla="*/ 64 h 165"/>
                  <a:gd name="T20" fmla="*/ 0 w 83"/>
                  <a:gd name="T21" fmla="*/ 0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165"/>
                  <a:gd name="T35" fmla="*/ 83 w 83"/>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165">
                    <a:moveTo>
                      <a:pt x="0" y="0"/>
                    </a:moveTo>
                    <a:lnTo>
                      <a:pt x="2" y="0"/>
                    </a:lnTo>
                    <a:lnTo>
                      <a:pt x="54" y="115"/>
                    </a:lnTo>
                    <a:lnTo>
                      <a:pt x="83" y="161"/>
                    </a:lnTo>
                    <a:lnTo>
                      <a:pt x="78" y="165"/>
                    </a:lnTo>
                    <a:lnTo>
                      <a:pt x="81" y="161"/>
                    </a:lnTo>
                    <a:lnTo>
                      <a:pt x="75" y="157"/>
                    </a:lnTo>
                    <a:lnTo>
                      <a:pt x="70" y="153"/>
                    </a:lnTo>
                    <a:lnTo>
                      <a:pt x="68" y="142"/>
                    </a:lnTo>
                    <a:lnTo>
                      <a:pt x="24" y="64"/>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27" name="Freeform 314"/>
              <p:cNvSpPr>
                <a:spLocks/>
              </p:cNvSpPr>
              <p:nvPr/>
            </p:nvSpPr>
            <p:spPr bwMode="auto">
              <a:xfrm>
                <a:off x="5108" y="1565"/>
                <a:ext cx="83" cy="165"/>
              </a:xfrm>
              <a:custGeom>
                <a:avLst/>
                <a:gdLst>
                  <a:gd name="T0" fmla="*/ 0 w 83"/>
                  <a:gd name="T1" fmla="*/ 0 h 165"/>
                  <a:gd name="T2" fmla="*/ 2 w 83"/>
                  <a:gd name="T3" fmla="*/ 0 h 165"/>
                  <a:gd name="T4" fmla="*/ 54 w 83"/>
                  <a:gd name="T5" fmla="*/ 115 h 165"/>
                  <a:gd name="T6" fmla="*/ 83 w 83"/>
                  <a:gd name="T7" fmla="*/ 161 h 165"/>
                  <a:gd name="T8" fmla="*/ 78 w 83"/>
                  <a:gd name="T9" fmla="*/ 165 h 165"/>
                  <a:gd name="T10" fmla="*/ 81 w 83"/>
                  <a:gd name="T11" fmla="*/ 161 h 165"/>
                  <a:gd name="T12" fmla="*/ 75 w 83"/>
                  <a:gd name="T13" fmla="*/ 157 h 165"/>
                  <a:gd name="T14" fmla="*/ 70 w 83"/>
                  <a:gd name="T15" fmla="*/ 153 h 165"/>
                  <a:gd name="T16" fmla="*/ 68 w 83"/>
                  <a:gd name="T17" fmla="*/ 142 h 165"/>
                  <a:gd name="T18" fmla="*/ 24 w 83"/>
                  <a:gd name="T19" fmla="*/ 64 h 165"/>
                  <a:gd name="T20" fmla="*/ 0 w 83"/>
                  <a:gd name="T21" fmla="*/ 0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165"/>
                  <a:gd name="T35" fmla="*/ 83 w 83"/>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165">
                    <a:moveTo>
                      <a:pt x="0" y="0"/>
                    </a:moveTo>
                    <a:lnTo>
                      <a:pt x="2" y="0"/>
                    </a:lnTo>
                    <a:lnTo>
                      <a:pt x="54" y="115"/>
                    </a:lnTo>
                    <a:lnTo>
                      <a:pt x="83" y="161"/>
                    </a:lnTo>
                    <a:lnTo>
                      <a:pt x="78" y="165"/>
                    </a:lnTo>
                    <a:lnTo>
                      <a:pt x="81" y="161"/>
                    </a:lnTo>
                    <a:lnTo>
                      <a:pt x="75" y="157"/>
                    </a:lnTo>
                    <a:lnTo>
                      <a:pt x="70" y="153"/>
                    </a:lnTo>
                    <a:lnTo>
                      <a:pt x="68" y="142"/>
                    </a:lnTo>
                    <a:lnTo>
                      <a:pt x="24" y="64"/>
                    </a:lnTo>
                    <a:lnTo>
                      <a:pt x="0" y="0"/>
                    </a:lnTo>
                  </a:path>
                </a:pathLst>
              </a:custGeom>
              <a:noFill/>
              <a:ln w="9525">
                <a:noFill/>
                <a:round/>
                <a:headEnd/>
                <a:tailEnd/>
              </a:ln>
            </p:spPr>
            <p:txBody>
              <a:bodyPr/>
              <a:lstStyle/>
              <a:p>
                <a:pPr algn="ctr" eaLnBrk="0" hangingPunct="0"/>
                <a:endParaRPr lang="en-US" dirty="0"/>
              </a:p>
            </p:txBody>
          </p:sp>
          <p:sp>
            <p:nvSpPr>
              <p:cNvPr id="4728" name="Freeform 315"/>
              <p:cNvSpPr>
                <a:spLocks/>
              </p:cNvSpPr>
              <p:nvPr/>
            </p:nvSpPr>
            <p:spPr bwMode="auto">
              <a:xfrm>
                <a:off x="4916" y="1565"/>
                <a:ext cx="331" cy="381"/>
              </a:xfrm>
              <a:custGeom>
                <a:avLst/>
                <a:gdLst>
                  <a:gd name="T0" fmla="*/ 61 w 331"/>
                  <a:gd name="T1" fmla="*/ 14 h 381"/>
                  <a:gd name="T2" fmla="*/ 51 w 331"/>
                  <a:gd name="T3" fmla="*/ 32 h 381"/>
                  <a:gd name="T4" fmla="*/ 58 w 331"/>
                  <a:gd name="T5" fmla="*/ 37 h 381"/>
                  <a:gd name="T6" fmla="*/ 63 w 331"/>
                  <a:gd name="T7" fmla="*/ 30 h 381"/>
                  <a:gd name="T8" fmla="*/ 176 w 331"/>
                  <a:gd name="T9" fmla="*/ 75 h 381"/>
                  <a:gd name="T10" fmla="*/ 191 w 331"/>
                  <a:gd name="T11" fmla="*/ 0 h 381"/>
                  <a:gd name="T12" fmla="*/ 195 w 331"/>
                  <a:gd name="T13" fmla="*/ 32 h 381"/>
                  <a:gd name="T14" fmla="*/ 202 w 331"/>
                  <a:gd name="T15" fmla="*/ 46 h 381"/>
                  <a:gd name="T16" fmla="*/ 195 w 331"/>
                  <a:gd name="T17" fmla="*/ 67 h 381"/>
                  <a:gd name="T18" fmla="*/ 194 w 331"/>
                  <a:gd name="T19" fmla="*/ 61 h 381"/>
                  <a:gd name="T20" fmla="*/ 199 w 331"/>
                  <a:gd name="T21" fmla="*/ 32 h 381"/>
                  <a:gd name="T22" fmla="*/ 213 w 331"/>
                  <a:gd name="T23" fmla="*/ 62 h 381"/>
                  <a:gd name="T24" fmla="*/ 252 w 331"/>
                  <a:gd name="T25" fmla="*/ 144 h 381"/>
                  <a:gd name="T26" fmla="*/ 246 w 331"/>
                  <a:gd name="T27" fmla="*/ 149 h 381"/>
                  <a:gd name="T28" fmla="*/ 254 w 331"/>
                  <a:gd name="T29" fmla="*/ 155 h 381"/>
                  <a:gd name="T30" fmla="*/ 231 w 331"/>
                  <a:gd name="T31" fmla="*/ 157 h 381"/>
                  <a:gd name="T32" fmla="*/ 247 w 331"/>
                  <a:gd name="T33" fmla="*/ 161 h 381"/>
                  <a:gd name="T34" fmla="*/ 260 w 331"/>
                  <a:gd name="T35" fmla="*/ 182 h 381"/>
                  <a:gd name="T36" fmla="*/ 268 w 331"/>
                  <a:gd name="T37" fmla="*/ 171 h 381"/>
                  <a:gd name="T38" fmla="*/ 279 w 331"/>
                  <a:gd name="T39" fmla="*/ 179 h 381"/>
                  <a:gd name="T40" fmla="*/ 273 w 331"/>
                  <a:gd name="T41" fmla="*/ 185 h 381"/>
                  <a:gd name="T42" fmla="*/ 270 w 331"/>
                  <a:gd name="T43" fmla="*/ 182 h 381"/>
                  <a:gd name="T44" fmla="*/ 331 w 331"/>
                  <a:gd name="T45" fmla="*/ 294 h 381"/>
                  <a:gd name="T46" fmla="*/ 309 w 331"/>
                  <a:gd name="T47" fmla="*/ 293 h 381"/>
                  <a:gd name="T48" fmla="*/ 257 w 331"/>
                  <a:gd name="T49" fmla="*/ 297 h 381"/>
                  <a:gd name="T50" fmla="*/ 257 w 331"/>
                  <a:gd name="T51" fmla="*/ 381 h 381"/>
                  <a:gd name="T52" fmla="*/ 246 w 331"/>
                  <a:gd name="T53" fmla="*/ 361 h 381"/>
                  <a:gd name="T54" fmla="*/ 237 w 331"/>
                  <a:gd name="T55" fmla="*/ 341 h 381"/>
                  <a:gd name="T56" fmla="*/ 228 w 331"/>
                  <a:gd name="T57" fmla="*/ 318 h 381"/>
                  <a:gd name="T58" fmla="*/ 237 w 331"/>
                  <a:gd name="T59" fmla="*/ 296 h 381"/>
                  <a:gd name="T60" fmla="*/ 229 w 331"/>
                  <a:gd name="T61" fmla="*/ 297 h 381"/>
                  <a:gd name="T62" fmla="*/ 221 w 331"/>
                  <a:gd name="T63" fmla="*/ 301 h 381"/>
                  <a:gd name="T64" fmla="*/ 199 w 331"/>
                  <a:gd name="T65" fmla="*/ 281 h 381"/>
                  <a:gd name="T66" fmla="*/ 189 w 331"/>
                  <a:gd name="T67" fmla="*/ 294 h 381"/>
                  <a:gd name="T68" fmla="*/ 182 w 331"/>
                  <a:gd name="T69" fmla="*/ 294 h 381"/>
                  <a:gd name="T70" fmla="*/ 174 w 331"/>
                  <a:gd name="T71" fmla="*/ 293 h 381"/>
                  <a:gd name="T72" fmla="*/ 140 w 331"/>
                  <a:gd name="T73" fmla="*/ 269 h 381"/>
                  <a:gd name="T74" fmla="*/ 110 w 331"/>
                  <a:gd name="T75" fmla="*/ 280 h 381"/>
                  <a:gd name="T76" fmla="*/ 97 w 331"/>
                  <a:gd name="T77" fmla="*/ 267 h 381"/>
                  <a:gd name="T78" fmla="*/ 90 w 331"/>
                  <a:gd name="T79" fmla="*/ 256 h 381"/>
                  <a:gd name="T80" fmla="*/ 95 w 331"/>
                  <a:gd name="T81" fmla="*/ 237 h 381"/>
                  <a:gd name="T82" fmla="*/ 95 w 331"/>
                  <a:gd name="T83" fmla="*/ 219 h 381"/>
                  <a:gd name="T84" fmla="*/ 92 w 331"/>
                  <a:gd name="T85" fmla="*/ 200 h 381"/>
                  <a:gd name="T86" fmla="*/ 92 w 331"/>
                  <a:gd name="T87" fmla="*/ 214 h 381"/>
                  <a:gd name="T88" fmla="*/ 85 w 331"/>
                  <a:gd name="T89" fmla="*/ 206 h 381"/>
                  <a:gd name="T90" fmla="*/ 51 w 331"/>
                  <a:gd name="T91" fmla="*/ 173 h 381"/>
                  <a:gd name="T92" fmla="*/ 30 w 331"/>
                  <a:gd name="T93" fmla="*/ 158 h 381"/>
                  <a:gd name="T94" fmla="*/ 43 w 331"/>
                  <a:gd name="T95" fmla="*/ 153 h 381"/>
                  <a:gd name="T96" fmla="*/ 43 w 331"/>
                  <a:gd name="T97" fmla="*/ 149 h 381"/>
                  <a:gd name="T98" fmla="*/ 22 w 331"/>
                  <a:gd name="T99" fmla="*/ 125 h 381"/>
                  <a:gd name="T100" fmla="*/ 6 w 331"/>
                  <a:gd name="T101" fmla="*/ 110 h 381"/>
                  <a:gd name="T102" fmla="*/ 14 w 331"/>
                  <a:gd name="T103" fmla="*/ 105 h 381"/>
                  <a:gd name="T104" fmla="*/ 13 w 331"/>
                  <a:gd name="T105" fmla="*/ 77 h 381"/>
                  <a:gd name="T106" fmla="*/ 17 w 331"/>
                  <a:gd name="T107" fmla="*/ 62 h 381"/>
                  <a:gd name="T108" fmla="*/ 0 w 331"/>
                  <a:gd name="T109" fmla="*/ 40 h 381"/>
                  <a:gd name="T110" fmla="*/ 58 w 331"/>
                  <a:gd name="T111" fmla="*/ 16 h 3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1"/>
                  <a:gd name="T169" fmla="*/ 0 h 381"/>
                  <a:gd name="T170" fmla="*/ 331 w 331"/>
                  <a:gd name="T171" fmla="*/ 381 h 3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1" h="381">
                    <a:moveTo>
                      <a:pt x="58" y="16"/>
                    </a:moveTo>
                    <a:lnTo>
                      <a:pt x="61" y="14"/>
                    </a:lnTo>
                    <a:lnTo>
                      <a:pt x="63" y="24"/>
                    </a:lnTo>
                    <a:lnTo>
                      <a:pt x="51" y="32"/>
                    </a:lnTo>
                    <a:lnTo>
                      <a:pt x="42" y="32"/>
                    </a:lnTo>
                    <a:lnTo>
                      <a:pt x="58" y="37"/>
                    </a:lnTo>
                    <a:lnTo>
                      <a:pt x="55" y="30"/>
                    </a:lnTo>
                    <a:lnTo>
                      <a:pt x="63" y="30"/>
                    </a:lnTo>
                    <a:lnTo>
                      <a:pt x="64" y="80"/>
                    </a:lnTo>
                    <a:lnTo>
                      <a:pt x="176" y="75"/>
                    </a:lnTo>
                    <a:lnTo>
                      <a:pt x="171" y="8"/>
                    </a:lnTo>
                    <a:lnTo>
                      <a:pt x="191" y="0"/>
                    </a:lnTo>
                    <a:lnTo>
                      <a:pt x="200" y="24"/>
                    </a:lnTo>
                    <a:lnTo>
                      <a:pt x="195" y="32"/>
                    </a:lnTo>
                    <a:lnTo>
                      <a:pt x="200" y="37"/>
                    </a:lnTo>
                    <a:lnTo>
                      <a:pt x="202" y="46"/>
                    </a:lnTo>
                    <a:lnTo>
                      <a:pt x="189" y="77"/>
                    </a:lnTo>
                    <a:lnTo>
                      <a:pt x="195" y="67"/>
                    </a:lnTo>
                    <a:lnTo>
                      <a:pt x="194" y="70"/>
                    </a:lnTo>
                    <a:lnTo>
                      <a:pt x="194" y="61"/>
                    </a:lnTo>
                    <a:lnTo>
                      <a:pt x="202" y="49"/>
                    </a:lnTo>
                    <a:lnTo>
                      <a:pt x="199" y="32"/>
                    </a:lnTo>
                    <a:lnTo>
                      <a:pt x="202" y="24"/>
                    </a:lnTo>
                    <a:lnTo>
                      <a:pt x="213" y="62"/>
                    </a:lnTo>
                    <a:lnTo>
                      <a:pt x="233" y="101"/>
                    </a:lnTo>
                    <a:lnTo>
                      <a:pt x="252" y="144"/>
                    </a:lnTo>
                    <a:lnTo>
                      <a:pt x="254" y="149"/>
                    </a:lnTo>
                    <a:lnTo>
                      <a:pt x="246" y="149"/>
                    </a:lnTo>
                    <a:lnTo>
                      <a:pt x="254" y="150"/>
                    </a:lnTo>
                    <a:lnTo>
                      <a:pt x="254" y="155"/>
                    </a:lnTo>
                    <a:lnTo>
                      <a:pt x="244" y="165"/>
                    </a:lnTo>
                    <a:lnTo>
                      <a:pt x="231" y="157"/>
                    </a:lnTo>
                    <a:lnTo>
                      <a:pt x="244" y="166"/>
                    </a:lnTo>
                    <a:lnTo>
                      <a:pt x="247" y="161"/>
                    </a:lnTo>
                    <a:lnTo>
                      <a:pt x="254" y="163"/>
                    </a:lnTo>
                    <a:lnTo>
                      <a:pt x="260" y="182"/>
                    </a:lnTo>
                    <a:lnTo>
                      <a:pt x="255" y="158"/>
                    </a:lnTo>
                    <a:lnTo>
                      <a:pt x="268" y="171"/>
                    </a:lnTo>
                    <a:lnTo>
                      <a:pt x="276" y="171"/>
                    </a:lnTo>
                    <a:lnTo>
                      <a:pt x="279" y="179"/>
                    </a:lnTo>
                    <a:lnTo>
                      <a:pt x="279" y="182"/>
                    </a:lnTo>
                    <a:lnTo>
                      <a:pt x="273" y="185"/>
                    </a:lnTo>
                    <a:lnTo>
                      <a:pt x="275" y="182"/>
                    </a:lnTo>
                    <a:lnTo>
                      <a:pt x="270" y="182"/>
                    </a:lnTo>
                    <a:lnTo>
                      <a:pt x="276" y="192"/>
                    </a:lnTo>
                    <a:lnTo>
                      <a:pt x="331" y="294"/>
                    </a:lnTo>
                    <a:lnTo>
                      <a:pt x="312" y="296"/>
                    </a:lnTo>
                    <a:lnTo>
                      <a:pt x="309" y="293"/>
                    </a:lnTo>
                    <a:lnTo>
                      <a:pt x="305" y="296"/>
                    </a:lnTo>
                    <a:lnTo>
                      <a:pt x="257" y="297"/>
                    </a:lnTo>
                    <a:lnTo>
                      <a:pt x="260" y="381"/>
                    </a:lnTo>
                    <a:lnTo>
                      <a:pt x="257" y="381"/>
                    </a:lnTo>
                    <a:lnTo>
                      <a:pt x="242" y="371"/>
                    </a:lnTo>
                    <a:lnTo>
                      <a:pt x="246" y="361"/>
                    </a:lnTo>
                    <a:lnTo>
                      <a:pt x="239" y="353"/>
                    </a:lnTo>
                    <a:lnTo>
                      <a:pt x="237" y="341"/>
                    </a:lnTo>
                    <a:lnTo>
                      <a:pt x="231" y="334"/>
                    </a:lnTo>
                    <a:lnTo>
                      <a:pt x="228" y="318"/>
                    </a:lnTo>
                    <a:lnTo>
                      <a:pt x="239" y="307"/>
                    </a:lnTo>
                    <a:lnTo>
                      <a:pt x="237" y="296"/>
                    </a:lnTo>
                    <a:lnTo>
                      <a:pt x="234" y="301"/>
                    </a:lnTo>
                    <a:lnTo>
                      <a:pt x="229" y="297"/>
                    </a:lnTo>
                    <a:lnTo>
                      <a:pt x="229" y="301"/>
                    </a:lnTo>
                    <a:lnTo>
                      <a:pt x="221" y="301"/>
                    </a:lnTo>
                    <a:lnTo>
                      <a:pt x="215" y="288"/>
                    </a:lnTo>
                    <a:lnTo>
                      <a:pt x="199" y="281"/>
                    </a:lnTo>
                    <a:lnTo>
                      <a:pt x="191" y="285"/>
                    </a:lnTo>
                    <a:lnTo>
                      <a:pt x="189" y="294"/>
                    </a:lnTo>
                    <a:lnTo>
                      <a:pt x="186" y="297"/>
                    </a:lnTo>
                    <a:lnTo>
                      <a:pt x="182" y="294"/>
                    </a:lnTo>
                    <a:lnTo>
                      <a:pt x="178" y="299"/>
                    </a:lnTo>
                    <a:lnTo>
                      <a:pt x="174" y="293"/>
                    </a:lnTo>
                    <a:lnTo>
                      <a:pt x="160" y="297"/>
                    </a:lnTo>
                    <a:lnTo>
                      <a:pt x="140" y="269"/>
                    </a:lnTo>
                    <a:lnTo>
                      <a:pt x="127" y="264"/>
                    </a:lnTo>
                    <a:lnTo>
                      <a:pt x="110" y="280"/>
                    </a:lnTo>
                    <a:lnTo>
                      <a:pt x="93" y="273"/>
                    </a:lnTo>
                    <a:lnTo>
                      <a:pt x="97" y="267"/>
                    </a:lnTo>
                    <a:lnTo>
                      <a:pt x="90" y="265"/>
                    </a:lnTo>
                    <a:lnTo>
                      <a:pt x="90" y="256"/>
                    </a:lnTo>
                    <a:lnTo>
                      <a:pt x="95" y="254"/>
                    </a:lnTo>
                    <a:lnTo>
                      <a:pt x="95" y="237"/>
                    </a:lnTo>
                    <a:lnTo>
                      <a:pt x="100" y="230"/>
                    </a:lnTo>
                    <a:lnTo>
                      <a:pt x="95" y="219"/>
                    </a:lnTo>
                    <a:lnTo>
                      <a:pt x="102" y="209"/>
                    </a:lnTo>
                    <a:lnTo>
                      <a:pt x="92" y="200"/>
                    </a:lnTo>
                    <a:lnTo>
                      <a:pt x="97" y="211"/>
                    </a:lnTo>
                    <a:lnTo>
                      <a:pt x="92" y="214"/>
                    </a:lnTo>
                    <a:lnTo>
                      <a:pt x="93" y="209"/>
                    </a:lnTo>
                    <a:lnTo>
                      <a:pt x="85" y="206"/>
                    </a:lnTo>
                    <a:lnTo>
                      <a:pt x="74" y="189"/>
                    </a:lnTo>
                    <a:lnTo>
                      <a:pt x="51" y="173"/>
                    </a:lnTo>
                    <a:lnTo>
                      <a:pt x="48" y="158"/>
                    </a:lnTo>
                    <a:lnTo>
                      <a:pt x="30" y="158"/>
                    </a:lnTo>
                    <a:lnTo>
                      <a:pt x="42" y="158"/>
                    </a:lnTo>
                    <a:lnTo>
                      <a:pt x="43" y="153"/>
                    </a:lnTo>
                    <a:lnTo>
                      <a:pt x="56" y="153"/>
                    </a:lnTo>
                    <a:lnTo>
                      <a:pt x="43" y="149"/>
                    </a:lnTo>
                    <a:lnTo>
                      <a:pt x="32" y="152"/>
                    </a:lnTo>
                    <a:lnTo>
                      <a:pt x="22" y="125"/>
                    </a:lnTo>
                    <a:lnTo>
                      <a:pt x="9" y="117"/>
                    </a:lnTo>
                    <a:lnTo>
                      <a:pt x="6" y="110"/>
                    </a:lnTo>
                    <a:lnTo>
                      <a:pt x="3" y="109"/>
                    </a:lnTo>
                    <a:lnTo>
                      <a:pt x="14" y="105"/>
                    </a:lnTo>
                    <a:lnTo>
                      <a:pt x="24" y="94"/>
                    </a:lnTo>
                    <a:lnTo>
                      <a:pt x="13" y="77"/>
                    </a:lnTo>
                    <a:lnTo>
                      <a:pt x="17" y="67"/>
                    </a:lnTo>
                    <a:lnTo>
                      <a:pt x="17" y="62"/>
                    </a:lnTo>
                    <a:lnTo>
                      <a:pt x="11" y="61"/>
                    </a:lnTo>
                    <a:lnTo>
                      <a:pt x="0" y="40"/>
                    </a:lnTo>
                    <a:lnTo>
                      <a:pt x="50" y="25"/>
                    </a:lnTo>
                    <a:lnTo>
                      <a:pt x="58" y="16"/>
                    </a:lnTo>
                    <a:close/>
                  </a:path>
                </a:pathLst>
              </a:custGeom>
              <a:solidFill>
                <a:srgbClr val="FEE0C2"/>
              </a:solidFill>
              <a:ln w="9525">
                <a:noFill/>
                <a:round/>
                <a:headEnd/>
                <a:tailEnd/>
              </a:ln>
            </p:spPr>
            <p:txBody>
              <a:bodyPr/>
              <a:lstStyle/>
              <a:p>
                <a:pPr algn="ctr" eaLnBrk="0" hangingPunct="0"/>
                <a:endParaRPr lang="en-US" dirty="0"/>
              </a:p>
            </p:txBody>
          </p:sp>
          <p:sp>
            <p:nvSpPr>
              <p:cNvPr id="4729" name="Freeform 316"/>
              <p:cNvSpPr>
                <a:spLocks/>
              </p:cNvSpPr>
              <p:nvPr/>
            </p:nvSpPr>
            <p:spPr bwMode="auto">
              <a:xfrm>
                <a:off x="4916" y="1565"/>
                <a:ext cx="331" cy="381"/>
              </a:xfrm>
              <a:custGeom>
                <a:avLst/>
                <a:gdLst>
                  <a:gd name="T0" fmla="*/ 61 w 331"/>
                  <a:gd name="T1" fmla="*/ 14 h 381"/>
                  <a:gd name="T2" fmla="*/ 51 w 331"/>
                  <a:gd name="T3" fmla="*/ 32 h 381"/>
                  <a:gd name="T4" fmla="*/ 58 w 331"/>
                  <a:gd name="T5" fmla="*/ 37 h 381"/>
                  <a:gd name="T6" fmla="*/ 63 w 331"/>
                  <a:gd name="T7" fmla="*/ 30 h 381"/>
                  <a:gd name="T8" fmla="*/ 176 w 331"/>
                  <a:gd name="T9" fmla="*/ 75 h 381"/>
                  <a:gd name="T10" fmla="*/ 191 w 331"/>
                  <a:gd name="T11" fmla="*/ 0 h 381"/>
                  <a:gd name="T12" fmla="*/ 195 w 331"/>
                  <a:gd name="T13" fmla="*/ 32 h 381"/>
                  <a:gd name="T14" fmla="*/ 202 w 331"/>
                  <a:gd name="T15" fmla="*/ 46 h 381"/>
                  <a:gd name="T16" fmla="*/ 195 w 331"/>
                  <a:gd name="T17" fmla="*/ 67 h 381"/>
                  <a:gd name="T18" fmla="*/ 194 w 331"/>
                  <a:gd name="T19" fmla="*/ 61 h 381"/>
                  <a:gd name="T20" fmla="*/ 199 w 331"/>
                  <a:gd name="T21" fmla="*/ 32 h 381"/>
                  <a:gd name="T22" fmla="*/ 213 w 331"/>
                  <a:gd name="T23" fmla="*/ 62 h 381"/>
                  <a:gd name="T24" fmla="*/ 252 w 331"/>
                  <a:gd name="T25" fmla="*/ 144 h 381"/>
                  <a:gd name="T26" fmla="*/ 246 w 331"/>
                  <a:gd name="T27" fmla="*/ 149 h 381"/>
                  <a:gd name="T28" fmla="*/ 254 w 331"/>
                  <a:gd name="T29" fmla="*/ 155 h 381"/>
                  <a:gd name="T30" fmla="*/ 231 w 331"/>
                  <a:gd name="T31" fmla="*/ 157 h 381"/>
                  <a:gd name="T32" fmla="*/ 247 w 331"/>
                  <a:gd name="T33" fmla="*/ 161 h 381"/>
                  <a:gd name="T34" fmla="*/ 260 w 331"/>
                  <a:gd name="T35" fmla="*/ 182 h 381"/>
                  <a:gd name="T36" fmla="*/ 268 w 331"/>
                  <a:gd name="T37" fmla="*/ 171 h 381"/>
                  <a:gd name="T38" fmla="*/ 279 w 331"/>
                  <a:gd name="T39" fmla="*/ 179 h 381"/>
                  <a:gd name="T40" fmla="*/ 273 w 331"/>
                  <a:gd name="T41" fmla="*/ 185 h 381"/>
                  <a:gd name="T42" fmla="*/ 270 w 331"/>
                  <a:gd name="T43" fmla="*/ 182 h 381"/>
                  <a:gd name="T44" fmla="*/ 331 w 331"/>
                  <a:gd name="T45" fmla="*/ 294 h 381"/>
                  <a:gd name="T46" fmla="*/ 309 w 331"/>
                  <a:gd name="T47" fmla="*/ 293 h 381"/>
                  <a:gd name="T48" fmla="*/ 257 w 331"/>
                  <a:gd name="T49" fmla="*/ 297 h 381"/>
                  <a:gd name="T50" fmla="*/ 257 w 331"/>
                  <a:gd name="T51" fmla="*/ 381 h 381"/>
                  <a:gd name="T52" fmla="*/ 246 w 331"/>
                  <a:gd name="T53" fmla="*/ 361 h 381"/>
                  <a:gd name="T54" fmla="*/ 237 w 331"/>
                  <a:gd name="T55" fmla="*/ 341 h 381"/>
                  <a:gd name="T56" fmla="*/ 228 w 331"/>
                  <a:gd name="T57" fmla="*/ 318 h 381"/>
                  <a:gd name="T58" fmla="*/ 237 w 331"/>
                  <a:gd name="T59" fmla="*/ 296 h 381"/>
                  <a:gd name="T60" fmla="*/ 229 w 331"/>
                  <a:gd name="T61" fmla="*/ 297 h 381"/>
                  <a:gd name="T62" fmla="*/ 221 w 331"/>
                  <a:gd name="T63" fmla="*/ 301 h 381"/>
                  <a:gd name="T64" fmla="*/ 199 w 331"/>
                  <a:gd name="T65" fmla="*/ 281 h 381"/>
                  <a:gd name="T66" fmla="*/ 189 w 331"/>
                  <a:gd name="T67" fmla="*/ 294 h 381"/>
                  <a:gd name="T68" fmla="*/ 182 w 331"/>
                  <a:gd name="T69" fmla="*/ 294 h 381"/>
                  <a:gd name="T70" fmla="*/ 174 w 331"/>
                  <a:gd name="T71" fmla="*/ 293 h 381"/>
                  <a:gd name="T72" fmla="*/ 140 w 331"/>
                  <a:gd name="T73" fmla="*/ 269 h 381"/>
                  <a:gd name="T74" fmla="*/ 110 w 331"/>
                  <a:gd name="T75" fmla="*/ 280 h 381"/>
                  <a:gd name="T76" fmla="*/ 97 w 331"/>
                  <a:gd name="T77" fmla="*/ 267 h 381"/>
                  <a:gd name="T78" fmla="*/ 90 w 331"/>
                  <a:gd name="T79" fmla="*/ 256 h 381"/>
                  <a:gd name="T80" fmla="*/ 95 w 331"/>
                  <a:gd name="T81" fmla="*/ 237 h 381"/>
                  <a:gd name="T82" fmla="*/ 95 w 331"/>
                  <a:gd name="T83" fmla="*/ 219 h 381"/>
                  <a:gd name="T84" fmla="*/ 92 w 331"/>
                  <a:gd name="T85" fmla="*/ 200 h 381"/>
                  <a:gd name="T86" fmla="*/ 92 w 331"/>
                  <a:gd name="T87" fmla="*/ 214 h 381"/>
                  <a:gd name="T88" fmla="*/ 85 w 331"/>
                  <a:gd name="T89" fmla="*/ 206 h 381"/>
                  <a:gd name="T90" fmla="*/ 51 w 331"/>
                  <a:gd name="T91" fmla="*/ 173 h 381"/>
                  <a:gd name="T92" fmla="*/ 30 w 331"/>
                  <a:gd name="T93" fmla="*/ 158 h 381"/>
                  <a:gd name="T94" fmla="*/ 43 w 331"/>
                  <a:gd name="T95" fmla="*/ 153 h 381"/>
                  <a:gd name="T96" fmla="*/ 43 w 331"/>
                  <a:gd name="T97" fmla="*/ 149 h 381"/>
                  <a:gd name="T98" fmla="*/ 22 w 331"/>
                  <a:gd name="T99" fmla="*/ 125 h 381"/>
                  <a:gd name="T100" fmla="*/ 6 w 331"/>
                  <a:gd name="T101" fmla="*/ 110 h 381"/>
                  <a:gd name="T102" fmla="*/ 14 w 331"/>
                  <a:gd name="T103" fmla="*/ 105 h 381"/>
                  <a:gd name="T104" fmla="*/ 13 w 331"/>
                  <a:gd name="T105" fmla="*/ 77 h 381"/>
                  <a:gd name="T106" fmla="*/ 17 w 331"/>
                  <a:gd name="T107" fmla="*/ 62 h 381"/>
                  <a:gd name="T108" fmla="*/ 0 w 331"/>
                  <a:gd name="T109" fmla="*/ 40 h 381"/>
                  <a:gd name="T110" fmla="*/ 58 w 331"/>
                  <a:gd name="T111" fmla="*/ 16 h 3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1"/>
                  <a:gd name="T169" fmla="*/ 0 h 381"/>
                  <a:gd name="T170" fmla="*/ 331 w 331"/>
                  <a:gd name="T171" fmla="*/ 381 h 3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1" h="381">
                    <a:moveTo>
                      <a:pt x="58" y="16"/>
                    </a:moveTo>
                    <a:lnTo>
                      <a:pt x="61" y="14"/>
                    </a:lnTo>
                    <a:lnTo>
                      <a:pt x="63" y="24"/>
                    </a:lnTo>
                    <a:lnTo>
                      <a:pt x="51" y="32"/>
                    </a:lnTo>
                    <a:lnTo>
                      <a:pt x="42" y="32"/>
                    </a:lnTo>
                    <a:lnTo>
                      <a:pt x="58" y="37"/>
                    </a:lnTo>
                    <a:lnTo>
                      <a:pt x="55" y="30"/>
                    </a:lnTo>
                    <a:lnTo>
                      <a:pt x="63" y="30"/>
                    </a:lnTo>
                    <a:lnTo>
                      <a:pt x="64" y="80"/>
                    </a:lnTo>
                    <a:lnTo>
                      <a:pt x="176" y="75"/>
                    </a:lnTo>
                    <a:lnTo>
                      <a:pt x="171" y="8"/>
                    </a:lnTo>
                    <a:lnTo>
                      <a:pt x="191" y="0"/>
                    </a:lnTo>
                    <a:lnTo>
                      <a:pt x="200" y="24"/>
                    </a:lnTo>
                    <a:lnTo>
                      <a:pt x="195" y="32"/>
                    </a:lnTo>
                    <a:lnTo>
                      <a:pt x="200" y="37"/>
                    </a:lnTo>
                    <a:lnTo>
                      <a:pt x="202" y="46"/>
                    </a:lnTo>
                    <a:lnTo>
                      <a:pt x="189" y="77"/>
                    </a:lnTo>
                    <a:lnTo>
                      <a:pt x="195" y="67"/>
                    </a:lnTo>
                    <a:lnTo>
                      <a:pt x="194" y="70"/>
                    </a:lnTo>
                    <a:lnTo>
                      <a:pt x="194" y="61"/>
                    </a:lnTo>
                    <a:lnTo>
                      <a:pt x="202" y="49"/>
                    </a:lnTo>
                    <a:lnTo>
                      <a:pt x="199" y="32"/>
                    </a:lnTo>
                    <a:lnTo>
                      <a:pt x="202" y="24"/>
                    </a:lnTo>
                    <a:lnTo>
                      <a:pt x="213" y="62"/>
                    </a:lnTo>
                    <a:lnTo>
                      <a:pt x="233" y="101"/>
                    </a:lnTo>
                    <a:lnTo>
                      <a:pt x="252" y="144"/>
                    </a:lnTo>
                    <a:lnTo>
                      <a:pt x="254" y="149"/>
                    </a:lnTo>
                    <a:lnTo>
                      <a:pt x="246" y="149"/>
                    </a:lnTo>
                    <a:lnTo>
                      <a:pt x="254" y="150"/>
                    </a:lnTo>
                    <a:lnTo>
                      <a:pt x="254" y="155"/>
                    </a:lnTo>
                    <a:lnTo>
                      <a:pt x="244" y="165"/>
                    </a:lnTo>
                    <a:lnTo>
                      <a:pt x="231" y="157"/>
                    </a:lnTo>
                    <a:lnTo>
                      <a:pt x="244" y="166"/>
                    </a:lnTo>
                    <a:lnTo>
                      <a:pt x="247" y="161"/>
                    </a:lnTo>
                    <a:lnTo>
                      <a:pt x="254" y="163"/>
                    </a:lnTo>
                    <a:lnTo>
                      <a:pt x="260" y="182"/>
                    </a:lnTo>
                    <a:lnTo>
                      <a:pt x="255" y="158"/>
                    </a:lnTo>
                    <a:lnTo>
                      <a:pt x="268" y="171"/>
                    </a:lnTo>
                    <a:lnTo>
                      <a:pt x="276" y="171"/>
                    </a:lnTo>
                    <a:lnTo>
                      <a:pt x="279" y="179"/>
                    </a:lnTo>
                    <a:lnTo>
                      <a:pt x="279" y="182"/>
                    </a:lnTo>
                    <a:lnTo>
                      <a:pt x="273" y="185"/>
                    </a:lnTo>
                    <a:lnTo>
                      <a:pt x="275" y="182"/>
                    </a:lnTo>
                    <a:lnTo>
                      <a:pt x="270" y="182"/>
                    </a:lnTo>
                    <a:lnTo>
                      <a:pt x="276" y="192"/>
                    </a:lnTo>
                    <a:lnTo>
                      <a:pt x="331" y="294"/>
                    </a:lnTo>
                    <a:lnTo>
                      <a:pt x="312" y="296"/>
                    </a:lnTo>
                    <a:lnTo>
                      <a:pt x="309" y="293"/>
                    </a:lnTo>
                    <a:lnTo>
                      <a:pt x="305" y="296"/>
                    </a:lnTo>
                    <a:lnTo>
                      <a:pt x="257" y="297"/>
                    </a:lnTo>
                    <a:lnTo>
                      <a:pt x="260" y="381"/>
                    </a:lnTo>
                    <a:lnTo>
                      <a:pt x="257" y="381"/>
                    </a:lnTo>
                    <a:lnTo>
                      <a:pt x="242" y="371"/>
                    </a:lnTo>
                    <a:lnTo>
                      <a:pt x="246" y="361"/>
                    </a:lnTo>
                    <a:lnTo>
                      <a:pt x="239" y="353"/>
                    </a:lnTo>
                    <a:lnTo>
                      <a:pt x="237" y="341"/>
                    </a:lnTo>
                    <a:lnTo>
                      <a:pt x="231" y="334"/>
                    </a:lnTo>
                    <a:lnTo>
                      <a:pt x="228" y="318"/>
                    </a:lnTo>
                    <a:lnTo>
                      <a:pt x="239" y="307"/>
                    </a:lnTo>
                    <a:lnTo>
                      <a:pt x="237" y="296"/>
                    </a:lnTo>
                    <a:lnTo>
                      <a:pt x="234" y="301"/>
                    </a:lnTo>
                    <a:lnTo>
                      <a:pt x="229" y="297"/>
                    </a:lnTo>
                    <a:lnTo>
                      <a:pt x="229" y="301"/>
                    </a:lnTo>
                    <a:lnTo>
                      <a:pt x="221" y="301"/>
                    </a:lnTo>
                    <a:lnTo>
                      <a:pt x="215" y="288"/>
                    </a:lnTo>
                    <a:lnTo>
                      <a:pt x="199" y="281"/>
                    </a:lnTo>
                    <a:lnTo>
                      <a:pt x="191" y="285"/>
                    </a:lnTo>
                    <a:lnTo>
                      <a:pt x="189" y="294"/>
                    </a:lnTo>
                    <a:lnTo>
                      <a:pt x="186" y="297"/>
                    </a:lnTo>
                    <a:lnTo>
                      <a:pt x="182" y="294"/>
                    </a:lnTo>
                    <a:lnTo>
                      <a:pt x="178" y="299"/>
                    </a:lnTo>
                    <a:lnTo>
                      <a:pt x="174" y="293"/>
                    </a:lnTo>
                    <a:lnTo>
                      <a:pt x="160" y="297"/>
                    </a:lnTo>
                    <a:lnTo>
                      <a:pt x="140" y="269"/>
                    </a:lnTo>
                    <a:lnTo>
                      <a:pt x="127" y="264"/>
                    </a:lnTo>
                    <a:lnTo>
                      <a:pt x="110" y="280"/>
                    </a:lnTo>
                    <a:lnTo>
                      <a:pt x="93" y="273"/>
                    </a:lnTo>
                    <a:lnTo>
                      <a:pt x="97" y="267"/>
                    </a:lnTo>
                    <a:lnTo>
                      <a:pt x="90" y="265"/>
                    </a:lnTo>
                    <a:lnTo>
                      <a:pt x="90" y="256"/>
                    </a:lnTo>
                    <a:lnTo>
                      <a:pt x="95" y="254"/>
                    </a:lnTo>
                    <a:lnTo>
                      <a:pt x="95" y="237"/>
                    </a:lnTo>
                    <a:lnTo>
                      <a:pt x="100" y="230"/>
                    </a:lnTo>
                    <a:lnTo>
                      <a:pt x="95" y="219"/>
                    </a:lnTo>
                    <a:lnTo>
                      <a:pt x="102" y="209"/>
                    </a:lnTo>
                    <a:lnTo>
                      <a:pt x="92" y="200"/>
                    </a:lnTo>
                    <a:lnTo>
                      <a:pt x="97" y="211"/>
                    </a:lnTo>
                    <a:lnTo>
                      <a:pt x="92" y="214"/>
                    </a:lnTo>
                    <a:lnTo>
                      <a:pt x="93" y="209"/>
                    </a:lnTo>
                    <a:lnTo>
                      <a:pt x="85" y="206"/>
                    </a:lnTo>
                    <a:lnTo>
                      <a:pt x="74" y="189"/>
                    </a:lnTo>
                    <a:lnTo>
                      <a:pt x="51" y="173"/>
                    </a:lnTo>
                    <a:lnTo>
                      <a:pt x="48" y="158"/>
                    </a:lnTo>
                    <a:lnTo>
                      <a:pt x="30" y="158"/>
                    </a:lnTo>
                    <a:lnTo>
                      <a:pt x="42" y="158"/>
                    </a:lnTo>
                    <a:lnTo>
                      <a:pt x="43" y="153"/>
                    </a:lnTo>
                    <a:lnTo>
                      <a:pt x="56" y="153"/>
                    </a:lnTo>
                    <a:lnTo>
                      <a:pt x="43" y="149"/>
                    </a:lnTo>
                    <a:lnTo>
                      <a:pt x="32" y="152"/>
                    </a:lnTo>
                    <a:lnTo>
                      <a:pt x="22" y="125"/>
                    </a:lnTo>
                    <a:lnTo>
                      <a:pt x="9" y="117"/>
                    </a:lnTo>
                    <a:lnTo>
                      <a:pt x="6" y="110"/>
                    </a:lnTo>
                    <a:lnTo>
                      <a:pt x="3" y="109"/>
                    </a:lnTo>
                    <a:lnTo>
                      <a:pt x="14" y="105"/>
                    </a:lnTo>
                    <a:lnTo>
                      <a:pt x="24" y="94"/>
                    </a:lnTo>
                    <a:lnTo>
                      <a:pt x="13" y="77"/>
                    </a:lnTo>
                    <a:lnTo>
                      <a:pt x="17" y="67"/>
                    </a:lnTo>
                    <a:lnTo>
                      <a:pt x="17" y="62"/>
                    </a:lnTo>
                    <a:lnTo>
                      <a:pt x="11" y="61"/>
                    </a:lnTo>
                    <a:lnTo>
                      <a:pt x="0" y="40"/>
                    </a:lnTo>
                    <a:lnTo>
                      <a:pt x="50" y="25"/>
                    </a:lnTo>
                    <a:lnTo>
                      <a:pt x="58" y="16"/>
                    </a:lnTo>
                  </a:path>
                </a:pathLst>
              </a:custGeom>
              <a:noFill/>
              <a:ln w="9525">
                <a:noFill/>
                <a:round/>
                <a:headEnd/>
                <a:tailEnd/>
              </a:ln>
            </p:spPr>
            <p:txBody>
              <a:bodyPr/>
              <a:lstStyle/>
              <a:p>
                <a:pPr algn="ctr" eaLnBrk="0" hangingPunct="0"/>
                <a:endParaRPr lang="en-US" dirty="0"/>
              </a:p>
            </p:txBody>
          </p:sp>
          <p:sp>
            <p:nvSpPr>
              <p:cNvPr id="4730" name="Freeform 317"/>
              <p:cNvSpPr>
                <a:spLocks/>
              </p:cNvSpPr>
              <p:nvPr/>
            </p:nvSpPr>
            <p:spPr bwMode="auto">
              <a:xfrm>
                <a:off x="4660" y="1568"/>
                <a:ext cx="5" cy="6"/>
              </a:xfrm>
              <a:custGeom>
                <a:avLst/>
                <a:gdLst>
                  <a:gd name="T0" fmla="*/ 0 w 5"/>
                  <a:gd name="T1" fmla="*/ 0 h 6"/>
                  <a:gd name="T2" fmla="*/ 5 w 5"/>
                  <a:gd name="T3" fmla="*/ 0 h 6"/>
                  <a:gd name="T4" fmla="*/ 5 w 5"/>
                  <a:gd name="T5" fmla="*/ 6 h 6"/>
                  <a:gd name="T6" fmla="*/ 5 w 5"/>
                  <a:gd name="T7" fmla="*/ 0 h 6"/>
                  <a:gd name="T8" fmla="*/ 0 w 5"/>
                  <a:gd name="T9" fmla="*/ 0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0"/>
                    </a:moveTo>
                    <a:lnTo>
                      <a:pt x="5" y="0"/>
                    </a:lnTo>
                    <a:lnTo>
                      <a:pt x="5" y="6"/>
                    </a:lnTo>
                    <a:lnTo>
                      <a:pt x="5" y="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31" name="Freeform 318"/>
              <p:cNvSpPr>
                <a:spLocks/>
              </p:cNvSpPr>
              <p:nvPr/>
            </p:nvSpPr>
            <p:spPr bwMode="auto">
              <a:xfrm>
                <a:off x="4660" y="1568"/>
                <a:ext cx="5" cy="6"/>
              </a:xfrm>
              <a:custGeom>
                <a:avLst/>
                <a:gdLst>
                  <a:gd name="T0" fmla="*/ 0 w 5"/>
                  <a:gd name="T1" fmla="*/ 0 h 6"/>
                  <a:gd name="T2" fmla="*/ 5 w 5"/>
                  <a:gd name="T3" fmla="*/ 0 h 6"/>
                  <a:gd name="T4" fmla="*/ 5 w 5"/>
                  <a:gd name="T5" fmla="*/ 6 h 6"/>
                  <a:gd name="T6" fmla="*/ 5 w 5"/>
                  <a:gd name="T7" fmla="*/ 0 h 6"/>
                  <a:gd name="T8" fmla="*/ 0 w 5"/>
                  <a:gd name="T9" fmla="*/ 0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0"/>
                    </a:moveTo>
                    <a:lnTo>
                      <a:pt x="5" y="0"/>
                    </a:lnTo>
                    <a:lnTo>
                      <a:pt x="5" y="6"/>
                    </a:lnTo>
                    <a:lnTo>
                      <a:pt x="5" y="0"/>
                    </a:lnTo>
                    <a:lnTo>
                      <a:pt x="0" y="0"/>
                    </a:lnTo>
                  </a:path>
                </a:pathLst>
              </a:custGeom>
              <a:noFill/>
              <a:ln w="9525">
                <a:noFill/>
                <a:round/>
                <a:headEnd/>
                <a:tailEnd/>
              </a:ln>
            </p:spPr>
            <p:txBody>
              <a:bodyPr/>
              <a:lstStyle/>
              <a:p>
                <a:pPr algn="ctr" eaLnBrk="0" hangingPunct="0"/>
                <a:endParaRPr lang="en-US" dirty="0"/>
              </a:p>
            </p:txBody>
          </p:sp>
          <p:sp>
            <p:nvSpPr>
              <p:cNvPr id="4732" name="Freeform 319"/>
              <p:cNvSpPr>
                <a:spLocks/>
              </p:cNvSpPr>
              <p:nvPr/>
            </p:nvSpPr>
            <p:spPr bwMode="auto">
              <a:xfrm>
                <a:off x="4882" y="1590"/>
                <a:ext cx="11" cy="20"/>
              </a:xfrm>
              <a:custGeom>
                <a:avLst/>
                <a:gdLst>
                  <a:gd name="T0" fmla="*/ 3 w 11"/>
                  <a:gd name="T1" fmla="*/ 20 h 20"/>
                  <a:gd name="T2" fmla="*/ 0 w 11"/>
                  <a:gd name="T3" fmla="*/ 10 h 20"/>
                  <a:gd name="T4" fmla="*/ 3 w 11"/>
                  <a:gd name="T5" fmla="*/ 0 h 20"/>
                  <a:gd name="T6" fmla="*/ 11 w 11"/>
                  <a:gd name="T7" fmla="*/ 7 h 20"/>
                  <a:gd name="T8" fmla="*/ 3 w 11"/>
                  <a:gd name="T9" fmla="*/ 20 h 20"/>
                  <a:gd name="T10" fmla="*/ 0 60000 65536"/>
                  <a:gd name="T11" fmla="*/ 0 60000 65536"/>
                  <a:gd name="T12" fmla="*/ 0 60000 65536"/>
                  <a:gd name="T13" fmla="*/ 0 60000 65536"/>
                  <a:gd name="T14" fmla="*/ 0 60000 65536"/>
                  <a:gd name="T15" fmla="*/ 0 w 11"/>
                  <a:gd name="T16" fmla="*/ 0 h 20"/>
                  <a:gd name="T17" fmla="*/ 11 w 11"/>
                  <a:gd name="T18" fmla="*/ 20 h 20"/>
                </a:gdLst>
                <a:ahLst/>
                <a:cxnLst>
                  <a:cxn ang="T10">
                    <a:pos x="T0" y="T1"/>
                  </a:cxn>
                  <a:cxn ang="T11">
                    <a:pos x="T2" y="T3"/>
                  </a:cxn>
                  <a:cxn ang="T12">
                    <a:pos x="T4" y="T5"/>
                  </a:cxn>
                  <a:cxn ang="T13">
                    <a:pos x="T6" y="T7"/>
                  </a:cxn>
                  <a:cxn ang="T14">
                    <a:pos x="T8" y="T9"/>
                  </a:cxn>
                </a:cxnLst>
                <a:rect l="T15" t="T16" r="T17" b="T18"/>
                <a:pathLst>
                  <a:path w="11" h="20">
                    <a:moveTo>
                      <a:pt x="3" y="20"/>
                    </a:moveTo>
                    <a:lnTo>
                      <a:pt x="0" y="10"/>
                    </a:lnTo>
                    <a:lnTo>
                      <a:pt x="3" y="0"/>
                    </a:lnTo>
                    <a:lnTo>
                      <a:pt x="11" y="7"/>
                    </a:lnTo>
                    <a:lnTo>
                      <a:pt x="3" y="20"/>
                    </a:lnTo>
                    <a:close/>
                  </a:path>
                </a:pathLst>
              </a:custGeom>
              <a:solidFill>
                <a:srgbClr val="FEE0C2"/>
              </a:solidFill>
              <a:ln w="9525">
                <a:noFill/>
                <a:round/>
                <a:headEnd/>
                <a:tailEnd/>
              </a:ln>
            </p:spPr>
            <p:txBody>
              <a:bodyPr/>
              <a:lstStyle/>
              <a:p>
                <a:pPr algn="ctr" eaLnBrk="0" hangingPunct="0"/>
                <a:endParaRPr lang="en-US" dirty="0"/>
              </a:p>
            </p:txBody>
          </p:sp>
          <p:sp>
            <p:nvSpPr>
              <p:cNvPr id="4733" name="Freeform 320"/>
              <p:cNvSpPr>
                <a:spLocks/>
              </p:cNvSpPr>
              <p:nvPr/>
            </p:nvSpPr>
            <p:spPr bwMode="auto">
              <a:xfrm>
                <a:off x="4882" y="1590"/>
                <a:ext cx="11" cy="20"/>
              </a:xfrm>
              <a:custGeom>
                <a:avLst/>
                <a:gdLst>
                  <a:gd name="T0" fmla="*/ 3 w 11"/>
                  <a:gd name="T1" fmla="*/ 20 h 20"/>
                  <a:gd name="T2" fmla="*/ 0 w 11"/>
                  <a:gd name="T3" fmla="*/ 10 h 20"/>
                  <a:gd name="T4" fmla="*/ 3 w 11"/>
                  <a:gd name="T5" fmla="*/ 0 h 20"/>
                  <a:gd name="T6" fmla="*/ 11 w 11"/>
                  <a:gd name="T7" fmla="*/ 7 h 20"/>
                  <a:gd name="T8" fmla="*/ 3 w 11"/>
                  <a:gd name="T9" fmla="*/ 20 h 20"/>
                  <a:gd name="T10" fmla="*/ 0 60000 65536"/>
                  <a:gd name="T11" fmla="*/ 0 60000 65536"/>
                  <a:gd name="T12" fmla="*/ 0 60000 65536"/>
                  <a:gd name="T13" fmla="*/ 0 60000 65536"/>
                  <a:gd name="T14" fmla="*/ 0 60000 65536"/>
                  <a:gd name="T15" fmla="*/ 0 w 11"/>
                  <a:gd name="T16" fmla="*/ 0 h 20"/>
                  <a:gd name="T17" fmla="*/ 11 w 11"/>
                  <a:gd name="T18" fmla="*/ 20 h 20"/>
                </a:gdLst>
                <a:ahLst/>
                <a:cxnLst>
                  <a:cxn ang="T10">
                    <a:pos x="T0" y="T1"/>
                  </a:cxn>
                  <a:cxn ang="T11">
                    <a:pos x="T2" y="T3"/>
                  </a:cxn>
                  <a:cxn ang="T12">
                    <a:pos x="T4" y="T5"/>
                  </a:cxn>
                  <a:cxn ang="T13">
                    <a:pos x="T6" y="T7"/>
                  </a:cxn>
                  <a:cxn ang="T14">
                    <a:pos x="T8" y="T9"/>
                  </a:cxn>
                </a:cxnLst>
                <a:rect l="T15" t="T16" r="T17" b="T18"/>
                <a:pathLst>
                  <a:path w="11" h="20">
                    <a:moveTo>
                      <a:pt x="3" y="20"/>
                    </a:moveTo>
                    <a:lnTo>
                      <a:pt x="0" y="10"/>
                    </a:lnTo>
                    <a:lnTo>
                      <a:pt x="3" y="0"/>
                    </a:lnTo>
                    <a:lnTo>
                      <a:pt x="11" y="7"/>
                    </a:lnTo>
                    <a:lnTo>
                      <a:pt x="3" y="20"/>
                    </a:lnTo>
                  </a:path>
                </a:pathLst>
              </a:custGeom>
              <a:noFill/>
              <a:ln w="9525">
                <a:noFill/>
                <a:round/>
                <a:headEnd/>
                <a:tailEnd/>
              </a:ln>
            </p:spPr>
            <p:txBody>
              <a:bodyPr/>
              <a:lstStyle/>
              <a:p>
                <a:pPr algn="ctr" eaLnBrk="0" hangingPunct="0"/>
                <a:endParaRPr lang="en-US" dirty="0"/>
              </a:p>
            </p:txBody>
          </p:sp>
          <p:sp>
            <p:nvSpPr>
              <p:cNvPr id="4734" name="Freeform 321"/>
              <p:cNvSpPr>
                <a:spLocks/>
              </p:cNvSpPr>
              <p:nvPr/>
            </p:nvSpPr>
            <p:spPr bwMode="auto">
              <a:xfrm>
                <a:off x="4874" y="1590"/>
                <a:ext cx="4" cy="4"/>
              </a:xfrm>
              <a:custGeom>
                <a:avLst/>
                <a:gdLst>
                  <a:gd name="T0" fmla="*/ 4 w 4"/>
                  <a:gd name="T1" fmla="*/ 4 h 4"/>
                  <a:gd name="T2" fmla="*/ 0 w 4"/>
                  <a:gd name="T3" fmla="*/ 0 h 4"/>
                  <a:gd name="T4" fmla="*/ 4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0"/>
                    </a:lnTo>
                    <a:lnTo>
                      <a:pt x="4" y="0"/>
                    </a:lnTo>
                    <a:lnTo>
                      <a:pt x="4" y="4"/>
                    </a:lnTo>
                    <a:close/>
                  </a:path>
                </a:pathLst>
              </a:custGeom>
              <a:solidFill>
                <a:srgbClr val="FEE0C2"/>
              </a:solidFill>
              <a:ln w="9525">
                <a:noFill/>
                <a:round/>
                <a:headEnd/>
                <a:tailEnd/>
              </a:ln>
            </p:spPr>
            <p:txBody>
              <a:bodyPr/>
              <a:lstStyle/>
              <a:p>
                <a:pPr algn="ctr" eaLnBrk="0" hangingPunct="0"/>
                <a:endParaRPr lang="en-US" dirty="0"/>
              </a:p>
            </p:txBody>
          </p:sp>
          <p:sp>
            <p:nvSpPr>
              <p:cNvPr id="4735" name="Freeform 322"/>
              <p:cNvSpPr>
                <a:spLocks/>
              </p:cNvSpPr>
              <p:nvPr/>
            </p:nvSpPr>
            <p:spPr bwMode="auto">
              <a:xfrm>
                <a:off x="4874" y="1590"/>
                <a:ext cx="4" cy="4"/>
              </a:xfrm>
              <a:custGeom>
                <a:avLst/>
                <a:gdLst>
                  <a:gd name="T0" fmla="*/ 4 w 4"/>
                  <a:gd name="T1" fmla="*/ 4 h 4"/>
                  <a:gd name="T2" fmla="*/ 0 w 4"/>
                  <a:gd name="T3" fmla="*/ 0 h 4"/>
                  <a:gd name="T4" fmla="*/ 4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0"/>
                    </a:lnTo>
                    <a:lnTo>
                      <a:pt x="4" y="0"/>
                    </a:lnTo>
                    <a:lnTo>
                      <a:pt x="4" y="4"/>
                    </a:lnTo>
                  </a:path>
                </a:pathLst>
              </a:custGeom>
              <a:noFill/>
              <a:ln w="9525">
                <a:noFill/>
                <a:round/>
                <a:headEnd/>
                <a:tailEnd/>
              </a:ln>
            </p:spPr>
            <p:txBody>
              <a:bodyPr/>
              <a:lstStyle/>
              <a:p>
                <a:pPr algn="ctr" eaLnBrk="0" hangingPunct="0"/>
                <a:endParaRPr lang="en-US" dirty="0"/>
              </a:p>
            </p:txBody>
          </p:sp>
          <p:sp>
            <p:nvSpPr>
              <p:cNvPr id="4736" name="Freeform 323"/>
              <p:cNvSpPr>
                <a:spLocks/>
              </p:cNvSpPr>
              <p:nvPr/>
            </p:nvSpPr>
            <p:spPr bwMode="auto">
              <a:xfrm>
                <a:off x="4251" y="162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737" name="Freeform 324"/>
              <p:cNvSpPr>
                <a:spLocks/>
              </p:cNvSpPr>
              <p:nvPr/>
            </p:nvSpPr>
            <p:spPr bwMode="auto">
              <a:xfrm>
                <a:off x="4251" y="162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path>
                </a:pathLst>
              </a:custGeom>
              <a:noFill/>
              <a:ln w="9525">
                <a:noFill/>
                <a:round/>
                <a:headEnd/>
                <a:tailEnd/>
              </a:ln>
            </p:spPr>
            <p:txBody>
              <a:bodyPr/>
              <a:lstStyle/>
              <a:p>
                <a:pPr algn="ctr" eaLnBrk="0" hangingPunct="0"/>
                <a:endParaRPr lang="en-US" dirty="0"/>
              </a:p>
            </p:txBody>
          </p:sp>
          <p:sp>
            <p:nvSpPr>
              <p:cNvPr id="4738" name="Freeform 325"/>
              <p:cNvSpPr>
                <a:spLocks/>
              </p:cNvSpPr>
              <p:nvPr/>
            </p:nvSpPr>
            <p:spPr bwMode="auto">
              <a:xfrm>
                <a:off x="4257" y="1621"/>
                <a:ext cx="8" cy="8"/>
              </a:xfrm>
              <a:custGeom>
                <a:avLst/>
                <a:gdLst>
                  <a:gd name="T0" fmla="*/ 0 w 8"/>
                  <a:gd name="T1" fmla="*/ 8 h 8"/>
                  <a:gd name="T2" fmla="*/ 7 w 8"/>
                  <a:gd name="T3" fmla="*/ 0 h 8"/>
                  <a:gd name="T4" fmla="*/ 8 w 8"/>
                  <a:gd name="T5" fmla="*/ 5 h 8"/>
                  <a:gd name="T6" fmla="*/ 0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7" y="0"/>
                    </a:lnTo>
                    <a:lnTo>
                      <a:pt x="8" y="5"/>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739" name="Freeform 326"/>
              <p:cNvSpPr>
                <a:spLocks/>
              </p:cNvSpPr>
              <p:nvPr/>
            </p:nvSpPr>
            <p:spPr bwMode="auto">
              <a:xfrm>
                <a:off x="4257" y="1621"/>
                <a:ext cx="8" cy="8"/>
              </a:xfrm>
              <a:custGeom>
                <a:avLst/>
                <a:gdLst>
                  <a:gd name="T0" fmla="*/ 0 w 8"/>
                  <a:gd name="T1" fmla="*/ 8 h 8"/>
                  <a:gd name="T2" fmla="*/ 7 w 8"/>
                  <a:gd name="T3" fmla="*/ 0 h 8"/>
                  <a:gd name="T4" fmla="*/ 8 w 8"/>
                  <a:gd name="T5" fmla="*/ 5 h 8"/>
                  <a:gd name="T6" fmla="*/ 0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7" y="0"/>
                    </a:lnTo>
                    <a:lnTo>
                      <a:pt x="8" y="5"/>
                    </a:lnTo>
                    <a:lnTo>
                      <a:pt x="0" y="8"/>
                    </a:lnTo>
                  </a:path>
                </a:pathLst>
              </a:custGeom>
              <a:noFill/>
              <a:ln w="9525">
                <a:noFill/>
                <a:round/>
                <a:headEnd/>
                <a:tailEnd/>
              </a:ln>
            </p:spPr>
            <p:txBody>
              <a:bodyPr/>
              <a:lstStyle/>
              <a:p>
                <a:pPr algn="ctr" eaLnBrk="0" hangingPunct="0"/>
                <a:endParaRPr lang="en-US" dirty="0"/>
              </a:p>
            </p:txBody>
          </p:sp>
          <p:sp>
            <p:nvSpPr>
              <p:cNvPr id="4740" name="Freeform 327"/>
              <p:cNvSpPr>
                <a:spLocks noEditPoints="1"/>
              </p:cNvSpPr>
              <p:nvPr/>
            </p:nvSpPr>
            <p:spPr bwMode="auto">
              <a:xfrm>
                <a:off x="4257" y="1627"/>
                <a:ext cx="20" cy="19"/>
              </a:xfrm>
              <a:custGeom>
                <a:avLst/>
                <a:gdLst>
                  <a:gd name="T0" fmla="*/ 0 w 20"/>
                  <a:gd name="T1" fmla="*/ 13 h 19"/>
                  <a:gd name="T2" fmla="*/ 8 w 20"/>
                  <a:gd name="T3" fmla="*/ 0 h 19"/>
                  <a:gd name="T4" fmla="*/ 16 w 20"/>
                  <a:gd name="T5" fmla="*/ 2 h 19"/>
                  <a:gd name="T6" fmla="*/ 20 w 20"/>
                  <a:gd name="T7" fmla="*/ 19 h 19"/>
                  <a:gd name="T8" fmla="*/ 13 w 20"/>
                  <a:gd name="T9" fmla="*/ 19 h 19"/>
                  <a:gd name="T10" fmla="*/ 15 w 20"/>
                  <a:gd name="T11" fmla="*/ 11 h 19"/>
                  <a:gd name="T12" fmla="*/ 15 w 20"/>
                  <a:gd name="T13" fmla="*/ 16 h 19"/>
                  <a:gd name="T14" fmla="*/ 10 w 20"/>
                  <a:gd name="T15" fmla="*/ 18 h 19"/>
                  <a:gd name="T16" fmla="*/ 8 w 20"/>
                  <a:gd name="T17" fmla="*/ 15 h 19"/>
                  <a:gd name="T18" fmla="*/ 8 w 20"/>
                  <a:gd name="T19" fmla="*/ 18 h 19"/>
                  <a:gd name="T20" fmla="*/ 7 w 20"/>
                  <a:gd name="T21" fmla="*/ 11 h 19"/>
                  <a:gd name="T22" fmla="*/ 7 w 20"/>
                  <a:gd name="T23" fmla="*/ 15 h 19"/>
                  <a:gd name="T24" fmla="*/ 0 w 20"/>
                  <a:gd name="T25" fmla="*/ 13 h 19"/>
                  <a:gd name="T26" fmla="*/ 13 w 20"/>
                  <a:gd name="T27" fmla="*/ 13 h 19"/>
                  <a:gd name="T28" fmla="*/ 12 w 20"/>
                  <a:gd name="T29" fmla="*/ 8 h 19"/>
                  <a:gd name="T30" fmla="*/ 10 w 20"/>
                  <a:gd name="T31" fmla="*/ 13 h 19"/>
                  <a:gd name="T32" fmla="*/ 13 w 20"/>
                  <a:gd name="T33" fmla="*/ 1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9"/>
                  <a:gd name="T53" fmla="*/ 20 w 2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9">
                    <a:moveTo>
                      <a:pt x="0" y="13"/>
                    </a:moveTo>
                    <a:lnTo>
                      <a:pt x="8" y="0"/>
                    </a:lnTo>
                    <a:lnTo>
                      <a:pt x="16" y="2"/>
                    </a:lnTo>
                    <a:lnTo>
                      <a:pt x="20" y="19"/>
                    </a:lnTo>
                    <a:lnTo>
                      <a:pt x="13" y="19"/>
                    </a:lnTo>
                    <a:lnTo>
                      <a:pt x="15" y="11"/>
                    </a:lnTo>
                    <a:lnTo>
                      <a:pt x="15" y="16"/>
                    </a:lnTo>
                    <a:lnTo>
                      <a:pt x="10" y="18"/>
                    </a:lnTo>
                    <a:lnTo>
                      <a:pt x="8" y="15"/>
                    </a:lnTo>
                    <a:lnTo>
                      <a:pt x="8" y="18"/>
                    </a:lnTo>
                    <a:lnTo>
                      <a:pt x="7" y="11"/>
                    </a:lnTo>
                    <a:lnTo>
                      <a:pt x="7" y="15"/>
                    </a:lnTo>
                    <a:lnTo>
                      <a:pt x="0" y="13"/>
                    </a:lnTo>
                    <a:close/>
                    <a:moveTo>
                      <a:pt x="13" y="13"/>
                    </a:moveTo>
                    <a:lnTo>
                      <a:pt x="12" y="8"/>
                    </a:lnTo>
                    <a:lnTo>
                      <a:pt x="10" y="13"/>
                    </a:lnTo>
                    <a:lnTo>
                      <a:pt x="13" y="13"/>
                    </a:lnTo>
                    <a:close/>
                  </a:path>
                </a:pathLst>
              </a:custGeom>
              <a:solidFill>
                <a:srgbClr val="FEE0C2"/>
              </a:solidFill>
              <a:ln w="9525">
                <a:noFill/>
                <a:round/>
                <a:headEnd/>
                <a:tailEnd/>
              </a:ln>
            </p:spPr>
            <p:txBody>
              <a:bodyPr/>
              <a:lstStyle/>
              <a:p>
                <a:pPr algn="ctr" eaLnBrk="0" hangingPunct="0"/>
                <a:endParaRPr lang="en-US" dirty="0"/>
              </a:p>
            </p:txBody>
          </p:sp>
          <p:sp>
            <p:nvSpPr>
              <p:cNvPr id="4741" name="Freeform 328"/>
              <p:cNvSpPr>
                <a:spLocks noEditPoints="1"/>
              </p:cNvSpPr>
              <p:nvPr/>
            </p:nvSpPr>
            <p:spPr bwMode="auto">
              <a:xfrm>
                <a:off x="4257" y="1627"/>
                <a:ext cx="20" cy="19"/>
              </a:xfrm>
              <a:custGeom>
                <a:avLst/>
                <a:gdLst>
                  <a:gd name="T0" fmla="*/ 0 w 20"/>
                  <a:gd name="T1" fmla="*/ 13 h 19"/>
                  <a:gd name="T2" fmla="*/ 8 w 20"/>
                  <a:gd name="T3" fmla="*/ 0 h 19"/>
                  <a:gd name="T4" fmla="*/ 16 w 20"/>
                  <a:gd name="T5" fmla="*/ 2 h 19"/>
                  <a:gd name="T6" fmla="*/ 20 w 20"/>
                  <a:gd name="T7" fmla="*/ 19 h 19"/>
                  <a:gd name="T8" fmla="*/ 13 w 20"/>
                  <a:gd name="T9" fmla="*/ 19 h 19"/>
                  <a:gd name="T10" fmla="*/ 15 w 20"/>
                  <a:gd name="T11" fmla="*/ 11 h 19"/>
                  <a:gd name="T12" fmla="*/ 15 w 20"/>
                  <a:gd name="T13" fmla="*/ 16 h 19"/>
                  <a:gd name="T14" fmla="*/ 10 w 20"/>
                  <a:gd name="T15" fmla="*/ 18 h 19"/>
                  <a:gd name="T16" fmla="*/ 8 w 20"/>
                  <a:gd name="T17" fmla="*/ 15 h 19"/>
                  <a:gd name="T18" fmla="*/ 8 w 20"/>
                  <a:gd name="T19" fmla="*/ 18 h 19"/>
                  <a:gd name="T20" fmla="*/ 7 w 20"/>
                  <a:gd name="T21" fmla="*/ 11 h 19"/>
                  <a:gd name="T22" fmla="*/ 7 w 20"/>
                  <a:gd name="T23" fmla="*/ 15 h 19"/>
                  <a:gd name="T24" fmla="*/ 0 w 20"/>
                  <a:gd name="T25" fmla="*/ 13 h 19"/>
                  <a:gd name="T26" fmla="*/ 13 w 20"/>
                  <a:gd name="T27" fmla="*/ 13 h 19"/>
                  <a:gd name="T28" fmla="*/ 12 w 20"/>
                  <a:gd name="T29" fmla="*/ 8 h 19"/>
                  <a:gd name="T30" fmla="*/ 10 w 20"/>
                  <a:gd name="T31" fmla="*/ 13 h 19"/>
                  <a:gd name="T32" fmla="*/ 13 w 20"/>
                  <a:gd name="T33" fmla="*/ 1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9"/>
                  <a:gd name="T53" fmla="*/ 20 w 2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9">
                    <a:moveTo>
                      <a:pt x="0" y="13"/>
                    </a:moveTo>
                    <a:lnTo>
                      <a:pt x="8" y="0"/>
                    </a:lnTo>
                    <a:lnTo>
                      <a:pt x="16" y="2"/>
                    </a:lnTo>
                    <a:lnTo>
                      <a:pt x="20" y="19"/>
                    </a:lnTo>
                    <a:lnTo>
                      <a:pt x="13" y="19"/>
                    </a:lnTo>
                    <a:lnTo>
                      <a:pt x="15" y="11"/>
                    </a:lnTo>
                    <a:lnTo>
                      <a:pt x="15" y="16"/>
                    </a:lnTo>
                    <a:lnTo>
                      <a:pt x="10" y="18"/>
                    </a:lnTo>
                    <a:lnTo>
                      <a:pt x="8" y="15"/>
                    </a:lnTo>
                    <a:lnTo>
                      <a:pt x="8" y="18"/>
                    </a:lnTo>
                    <a:lnTo>
                      <a:pt x="7" y="11"/>
                    </a:lnTo>
                    <a:lnTo>
                      <a:pt x="7" y="15"/>
                    </a:lnTo>
                    <a:lnTo>
                      <a:pt x="0" y="13"/>
                    </a:lnTo>
                    <a:moveTo>
                      <a:pt x="13" y="13"/>
                    </a:moveTo>
                    <a:lnTo>
                      <a:pt x="12" y="8"/>
                    </a:lnTo>
                    <a:lnTo>
                      <a:pt x="10" y="13"/>
                    </a:lnTo>
                    <a:lnTo>
                      <a:pt x="13" y="13"/>
                    </a:lnTo>
                  </a:path>
                </a:pathLst>
              </a:custGeom>
              <a:noFill/>
              <a:ln w="9525">
                <a:noFill/>
                <a:round/>
                <a:headEnd/>
                <a:tailEnd/>
              </a:ln>
            </p:spPr>
            <p:txBody>
              <a:bodyPr/>
              <a:lstStyle/>
              <a:p>
                <a:pPr algn="ctr" eaLnBrk="0" hangingPunct="0"/>
                <a:endParaRPr lang="en-US" dirty="0"/>
              </a:p>
            </p:txBody>
          </p:sp>
          <p:sp>
            <p:nvSpPr>
              <p:cNvPr id="4742" name="Freeform 329"/>
              <p:cNvSpPr>
                <a:spLocks/>
              </p:cNvSpPr>
              <p:nvPr/>
            </p:nvSpPr>
            <p:spPr bwMode="auto">
              <a:xfrm>
                <a:off x="4254" y="1627"/>
                <a:ext cx="8" cy="7"/>
              </a:xfrm>
              <a:custGeom>
                <a:avLst/>
                <a:gdLst>
                  <a:gd name="T0" fmla="*/ 0 w 8"/>
                  <a:gd name="T1" fmla="*/ 7 h 7"/>
                  <a:gd name="T2" fmla="*/ 8 w 8"/>
                  <a:gd name="T3" fmla="*/ 0 h 7"/>
                  <a:gd name="T4" fmla="*/ 8 w 8"/>
                  <a:gd name="T5" fmla="*/ 5 h 7"/>
                  <a:gd name="T6" fmla="*/ 0 w 8"/>
                  <a:gd name="T7" fmla="*/ 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8" y="0"/>
                    </a:lnTo>
                    <a:lnTo>
                      <a:pt x="8" y="5"/>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743" name="Freeform 330"/>
              <p:cNvSpPr>
                <a:spLocks/>
              </p:cNvSpPr>
              <p:nvPr/>
            </p:nvSpPr>
            <p:spPr bwMode="auto">
              <a:xfrm>
                <a:off x="4254" y="1627"/>
                <a:ext cx="8" cy="7"/>
              </a:xfrm>
              <a:custGeom>
                <a:avLst/>
                <a:gdLst>
                  <a:gd name="T0" fmla="*/ 0 w 8"/>
                  <a:gd name="T1" fmla="*/ 7 h 7"/>
                  <a:gd name="T2" fmla="*/ 8 w 8"/>
                  <a:gd name="T3" fmla="*/ 0 h 7"/>
                  <a:gd name="T4" fmla="*/ 8 w 8"/>
                  <a:gd name="T5" fmla="*/ 5 h 7"/>
                  <a:gd name="T6" fmla="*/ 0 w 8"/>
                  <a:gd name="T7" fmla="*/ 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8" y="0"/>
                    </a:lnTo>
                    <a:lnTo>
                      <a:pt x="8" y="5"/>
                    </a:lnTo>
                    <a:lnTo>
                      <a:pt x="0" y="7"/>
                    </a:lnTo>
                  </a:path>
                </a:pathLst>
              </a:custGeom>
              <a:noFill/>
              <a:ln w="9525">
                <a:noFill/>
                <a:round/>
                <a:headEnd/>
                <a:tailEnd/>
              </a:ln>
            </p:spPr>
            <p:txBody>
              <a:bodyPr/>
              <a:lstStyle/>
              <a:p>
                <a:pPr algn="ctr" eaLnBrk="0" hangingPunct="0"/>
                <a:endParaRPr lang="en-US" dirty="0"/>
              </a:p>
            </p:txBody>
          </p:sp>
          <p:sp>
            <p:nvSpPr>
              <p:cNvPr id="4744" name="Freeform 331"/>
              <p:cNvSpPr>
                <a:spLocks/>
              </p:cNvSpPr>
              <p:nvPr/>
            </p:nvSpPr>
            <p:spPr bwMode="auto">
              <a:xfrm>
                <a:off x="4254" y="1634"/>
                <a:ext cx="2" cy="6"/>
              </a:xfrm>
              <a:custGeom>
                <a:avLst/>
                <a:gdLst>
                  <a:gd name="T0" fmla="*/ 0 w 2"/>
                  <a:gd name="T1" fmla="*/ 6 h 6"/>
                  <a:gd name="T2" fmla="*/ 0 w 2"/>
                  <a:gd name="T3" fmla="*/ 0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2" y="0"/>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745" name="Freeform 332"/>
              <p:cNvSpPr>
                <a:spLocks/>
              </p:cNvSpPr>
              <p:nvPr/>
            </p:nvSpPr>
            <p:spPr bwMode="auto">
              <a:xfrm>
                <a:off x="4254" y="1634"/>
                <a:ext cx="2" cy="6"/>
              </a:xfrm>
              <a:custGeom>
                <a:avLst/>
                <a:gdLst>
                  <a:gd name="T0" fmla="*/ 0 w 2"/>
                  <a:gd name="T1" fmla="*/ 6 h 6"/>
                  <a:gd name="T2" fmla="*/ 0 w 2"/>
                  <a:gd name="T3" fmla="*/ 0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2" y="0"/>
                    </a:lnTo>
                    <a:lnTo>
                      <a:pt x="0" y="6"/>
                    </a:lnTo>
                  </a:path>
                </a:pathLst>
              </a:custGeom>
              <a:noFill/>
              <a:ln w="9525">
                <a:noFill/>
                <a:round/>
                <a:headEnd/>
                <a:tailEnd/>
              </a:ln>
            </p:spPr>
            <p:txBody>
              <a:bodyPr/>
              <a:lstStyle/>
              <a:p>
                <a:pPr algn="ctr" eaLnBrk="0" hangingPunct="0"/>
                <a:endParaRPr lang="en-US" dirty="0"/>
              </a:p>
            </p:txBody>
          </p:sp>
          <p:sp>
            <p:nvSpPr>
              <p:cNvPr id="4746" name="Freeform 333"/>
              <p:cNvSpPr>
                <a:spLocks/>
              </p:cNvSpPr>
              <p:nvPr/>
            </p:nvSpPr>
            <p:spPr bwMode="auto">
              <a:xfrm>
                <a:off x="4760" y="1640"/>
                <a:ext cx="253" cy="440"/>
              </a:xfrm>
              <a:custGeom>
                <a:avLst/>
                <a:gdLst>
                  <a:gd name="T0" fmla="*/ 141 w 253"/>
                  <a:gd name="T1" fmla="*/ 35 h 440"/>
                  <a:gd name="T2" fmla="*/ 173 w 253"/>
                  <a:gd name="T3" fmla="*/ 46 h 440"/>
                  <a:gd name="T4" fmla="*/ 186 w 253"/>
                  <a:gd name="T5" fmla="*/ 80 h 440"/>
                  <a:gd name="T6" fmla="*/ 186 w 253"/>
                  <a:gd name="T7" fmla="*/ 83 h 440"/>
                  <a:gd name="T8" fmla="*/ 228 w 253"/>
                  <a:gd name="T9" fmla="*/ 114 h 440"/>
                  <a:gd name="T10" fmla="*/ 243 w 253"/>
                  <a:gd name="T11" fmla="*/ 142 h 440"/>
                  <a:gd name="T12" fmla="*/ 248 w 253"/>
                  <a:gd name="T13" fmla="*/ 149 h 440"/>
                  <a:gd name="T14" fmla="*/ 249 w 253"/>
                  <a:gd name="T15" fmla="*/ 181 h 440"/>
                  <a:gd name="T16" fmla="*/ 238 w 253"/>
                  <a:gd name="T17" fmla="*/ 194 h 440"/>
                  <a:gd name="T18" fmla="*/ 224 w 253"/>
                  <a:gd name="T19" fmla="*/ 211 h 440"/>
                  <a:gd name="T20" fmla="*/ 125 w 253"/>
                  <a:gd name="T21" fmla="*/ 222 h 440"/>
                  <a:gd name="T22" fmla="*/ 97 w 253"/>
                  <a:gd name="T23" fmla="*/ 224 h 440"/>
                  <a:gd name="T24" fmla="*/ 112 w 253"/>
                  <a:gd name="T25" fmla="*/ 232 h 440"/>
                  <a:gd name="T26" fmla="*/ 130 w 253"/>
                  <a:gd name="T27" fmla="*/ 230 h 440"/>
                  <a:gd name="T28" fmla="*/ 110 w 253"/>
                  <a:gd name="T29" fmla="*/ 248 h 440"/>
                  <a:gd name="T30" fmla="*/ 112 w 253"/>
                  <a:gd name="T31" fmla="*/ 301 h 440"/>
                  <a:gd name="T32" fmla="*/ 125 w 253"/>
                  <a:gd name="T33" fmla="*/ 334 h 440"/>
                  <a:gd name="T34" fmla="*/ 118 w 253"/>
                  <a:gd name="T35" fmla="*/ 334 h 440"/>
                  <a:gd name="T36" fmla="*/ 128 w 253"/>
                  <a:gd name="T37" fmla="*/ 355 h 440"/>
                  <a:gd name="T38" fmla="*/ 130 w 253"/>
                  <a:gd name="T39" fmla="*/ 419 h 440"/>
                  <a:gd name="T40" fmla="*/ 130 w 253"/>
                  <a:gd name="T41" fmla="*/ 426 h 440"/>
                  <a:gd name="T42" fmla="*/ 130 w 253"/>
                  <a:gd name="T43" fmla="*/ 429 h 440"/>
                  <a:gd name="T44" fmla="*/ 73 w 253"/>
                  <a:gd name="T45" fmla="*/ 432 h 440"/>
                  <a:gd name="T46" fmla="*/ 4 w 253"/>
                  <a:gd name="T47" fmla="*/ 440 h 440"/>
                  <a:gd name="T48" fmla="*/ 12 w 253"/>
                  <a:gd name="T49" fmla="*/ 315 h 440"/>
                  <a:gd name="T50" fmla="*/ 2 w 253"/>
                  <a:gd name="T51" fmla="*/ 309 h 440"/>
                  <a:gd name="T52" fmla="*/ 2 w 253"/>
                  <a:gd name="T53" fmla="*/ 306 h 440"/>
                  <a:gd name="T54" fmla="*/ 2 w 253"/>
                  <a:gd name="T55" fmla="*/ 261 h 440"/>
                  <a:gd name="T56" fmla="*/ 2 w 253"/>
                  <a:gd name="T57" fmla="*/ 254 h 440"/>
                  <a:gd name="T58" fmla="*/ 15 w 253"/>
                  <a:gd name="T59" fmla="*/ 246 h 440"/>
                  <a:gd name="T60" fmla="*/ 31 w 253"/>
                  <a:gd name="T61" fmla="*/ 243 h 440"/>
                  <a:gd name="T62" fmla="*/ 15 w 253"/>
                  <a:gd name="T63" fmla="*/ 237 h 440"/>
                  <a:gd name="T64" fmla="*/ 12 w 253"/>
                  <a:gd name="T65" fmla="*/ 238 h 440"/>
                  <a:gd name="T66" fmla="*/ 2 w 253"/>
                  <a:gd name="T67" fmla="*/ 232 h 440"/>
                  <a:gd name="T68" fmla="*/ 2 w 253"/>
                  <a:gd name="T69" fmla="*/ 226 h 440"/>
                  <a:gd name="T70" fmla="*/ 49 w 253"/>
                  <a:gd name="T71" fmla="*/ 160 h 440"/>
                  <a:gd name="T72" fmla="*/ 41 w 253"/>
                  <a:gd name="T73" fmla="*/ 174 h 440"/>
                  <a:gd name="T74" fmla="*/ 41 w 253"/>
                  <a:gd name="T75" fmla="*/ 194 h 440"/>
                  <a:gd name="T76" fmla="*/ 31 w 253"/>
                  <a:gd name="T77" fmla="*/ 211 h 440"/>
                  <a:gd name="T78" fmla="*/ 47 w 253"/>
                  <a:gd name="T79" fmla="*/ 214 h 440"/>
                  <a:gd name="T80" fmla="*/ 47 w 253"/>
                  <a:gd name="T81" fmla="*/ 195 h 440"/>
                  <a:gd name="T82" fmla="*/ 62 w 253"/>
                  <a:gd name="T83" fmla="*/ 187 h 440"/>
                  <a:gd name="T84" fmla="*/ 68 w 253"/>
                  <a:gd name="T85" fmla="*/ 171 h 440"/>
                  <a:gd name="T86" fmla="*/ 67 w 253"/>
                  <a:gd name="T87" fmla="*/ 163 h 440"/>
                  <a:gd name="T88" fmla="*/ 67 w 253"/>
                  <a:gd name="T89" fmla="*/ 163 h 440"/>
                  <a:gd name="T90" fmla="*/ 63 w 253"/>
                  <a:gd name="T91" fmla="*/ 173 h 440"/>
                  <a:gd name="T92" fmla="*/ 54 w 253"/>
                  <a:gd name="T93" fmla="*/ 165 h 440"/>
                  <a:gd name="T94" fmla="*/ 57 w 253"/>
                  <a:gd name="T95" fmla="*/ 171 h 440"/>
                  <a:gd name="T96" fmla="*/ 52 w 253"/>
                  <a:gd name="T97" fmla="*/ 163 h 440"/>
                  <a:gd name="T98" fmla="*/ 63 w 253"/>
                  <a:gd name="T99" fmla="*/ 150 h 440"/>
                  <a:gd name="T100" fmla="*/ 112 w 253"/>
                  <a:gd name="T101" fmla="*/ 149 h 440"/>
                  <a:gd name="T102" fmla="*/ 123 w 253"/>
                  <a:gd name="T103" fmla="*/ 146 h 440"/>
                  <a:gd name="T104" fmla="*/ 131 w 253"/>
                  <a:gd name="T105" fmla="*/ 107 h 440"/>
                  <a:gd name="T106" fmla="*/ 135 w 253"/>
                  <a:gd name="T107" fmla="*/ 74 h 440"/>
                  <a:gd name="T108" fmla="*/ 130 w 253"/>
                  <a:gd name="T109" fmla="*/ 72 h 4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3"/>
                  <a:gd name="T166" fmla="*/ 0 h 440"/>
                  <a:gd name="T167" fmla="*/ 253 w 253"/>
                  <a:gd name="T168" fmla="*/ 440 h 4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3" h="440">
                    <a:moveTo>
                      <a:pt x="130" y="70"/>
                    </a:moveTo>
                    <a:lnTo>
                      <a:pt x="128" y="0"/>
                    </a:lnTo>
                    <a:lnTo>
                      <a:pt x="141" y="35"/>
                    </a:lnTo>
                    <a:lnTo>
                      <a:pt x="160" y="35"/>
                    </a:lnTo>
                    <a:lnTo>
                      <a:pt x="165" y="43"/>
                    </a:lnTo>
                    <a:lnTo>
                      <a:pt x="173" y="46"/>
                    </a:lnTo>
                    <a:lnTo>
                      <a:pt x="185" y="70"/>
                    </a:lnTo>
                    <a:lnTo>
                      <a:pt x="180" y="78"/>
                    </a:lnTo>
                    <a:lnTo>
                      <a:pt x="186" y="80"/>
                    </a:lnTo>
                    <a:lnTo>
                      <a:pt x="186" y="86"/>
                    </a:lnTo>
                    <a:lnTo>
                      <a:pt x="191" y="90"/>
                    </a:lnTo>
                    <a:lnTo>
                      <a:pt x="186" y="83"/>
                    </a:lnTo>
                    <a:lnTo>
                      <a:pt x="204" y="85"/>
                    </a:lnTo>
                    <a:lnTo>
                      <a:pt x="207" y="99"/>
                    </a:lnTo>
                    <a:lnTo>
                      <a:pt x="228" y="114"/>
                    </a:lnTo>
                    <a:lnTo>
                      <a:pt x="240" y="133"/>
                    </a:lnTo>
                    <a:lnTo>
                      <a:pt x="249" y="134"/>
                    </a:lnTo>
                    <a:lnTo>
                      <a:pt x="243" y="142"/>
                    </a:lnTo>
                    <a:lnTo>
                      <a:pt x="246" y="146"/>
                    </a:lnTo>
                    <a:lnTo>
                      <a:pt x="243" y="147"/>
                    </a:lnTo>
                    <a:lnTo>
                      <a:pt x="248" y="149"/>
                    </a:lnTo>
                    <a:lnTo>
                      <a:pt x="253" y="157"/>
                    </a:lnTo>
                    <a:lnTo>
                      <a:pt x="248" y="171"/>
                    </a:lnTo>
                    <a:lnTo>
                      <a:pt x="249" y="181"/>
                    </a:lnTo>
                    <a:lnTo>
                      <a:pt x="246" y="181"/>
                    </a:lnTo>
                    <a:lnTo>
                      <a:pt x="246" y="187"/>
                    </a:lnTo>
                    <a:lnTo>
                      <a:pt x="238" y="194"/>
                    </a:lnTo>
                    <a:lnTo>
                      <a:pt x="241" y="192"/>
                    </a:lnTo>
                    <a:lnTo>
                      <a:pt x="238" y="198"/>
                    </a:lnTo>
                    <a:lnTo>
                      <a:pt x="224" y="211"/>
                    </a:lnTo>
                    <a:lnTo>
                      <a:pt x="227" y="229"/>
                    </a:lnTo>
                    <a:lnTo>
                      <a:pt x="131" y="230"/>
                    </a:lnTo>
                    <a:lnTo>
                      <a:pt x="125" y="222"/>
                    </a:lnTo>
                    <a:lnTo>
                      <a:pt x="120" y="222"/>
                    </a:lnTo>
                    <a:lnTo>
                      <a:pt x="117" y="229"/>
                    </a:lnTo>
                    <a:lnTo>
                      <a:pt x="97" y="224"/>
                    </a:lnTo>
                    <a:lnTo>
                      <a:pt x="91" y="230"/>
                    </a:lnTo>
                    <a:lnTo>
                      <a:pt x="107" y="235"/>
                    </a:lnTo>
                    <a:lnTo>
                      <a:pt x="112" y="232"/>
                    </a:lnTo>
                    <a:lnTo>
                      <a:pt x="117" y="237"/>
                    </a:lnTo>
                    <a:lnTo>
                      <a:pt x="118" y="229"/>
                    </a:lnTo>
                    <a:lnTo>
                      <a:pt x="130" y="230"/>
                    </a:lnTo>
                    <a:lnTo>
                      <a:pt x="120" y="234"/>
                    </a:lnTo>
                    <a:lnTo>
                      <a:pt x="117" y="243"/>
                    </a:lnTo>
                    <a:lnTo>
                      <a:pt x="110" y="248"/>
                    </a:lnTo>
                    <a:lnTo>
                      <a:pt x="114" y="246"/>
                    </a:lnTo>
                    <a:lnTo>
                      <a:pt x="117" y="285"/>
                    </a:lnTo>
                    <a:lnTo>
                      <a:pt x="112" y="301"/>
                    </a:lnTo>
                    <a:lnTo>
                      <a:pt x="123" y="322"/>
                    </a:lnTo>
                    <a:lnTo>
                      <a:pt x="131" y="326"/>
                    </a:lnTo>
                    <a:lnTo>
                      <a:pt x="125" y="334"/>
                    </a:lnTo>
                    <a:lnTo>
                      <a:pt x="122" y="334"/>
                    </a:lnTo>
                    <a:lnTo>
                      <a:pt x="118" y="331"/>
                    </a:lnTo>
                    <a:lnTo>
                      <a:pt x="118" y="334"/>
                    </a:lnTo>
                    <a:lnTo>
                      <a:pt x="128" y="339"/>
                    </a:lnTo>
                    <a:lnTo>
                      <a:pt x="128" y="346"/>
                    </a:lnTo>
                    <a:lnTo>
                      <a:pt x="128" y="355"/>
                    </a:lnTo>
                    <a:lnTo>
                      <a:pt x="130" y="416"/>
                    </a:lnTo>
                    <a:lnTo>
                      <a:pt x="130" y="418"/>
                    </a:lnTo>
                    <a:lnTo>
                      <a:pt x="130" y="419"/>
                    </a:lnTo>
                    <a:lnTo>
                      <a:pt x="130" y="421"/>
                    </a:lnTo>
                    <a:lnTo>
                      <a:pt x="130" y="426"/>
                    </a:lnTo>
                    <a:lnTo>
                      <a:pt x="130" y="427"/>
                    </a:lnTo>
                    <a:lnTo>
                      <a:pt x="130" y="429"/>
                    </a:lnTo>
                    <a:lnTo>
                      <a:pt x="130" y="437"/>
                    </a:lnTo>
                    <a:lnTo>
                      <a:pt x="73" y="438"/>
                    </a:lnTo>
                    <a:lnTo>
                      <a:pt x="73" y="432"/>
                    </a:lnTo>
                    <a:lnTo>
                      <a:pt x="46" y="432"/>
                    </a:lnTo>
                    <a:lnTo>
                      <a:pt x="46" y="440"/>
                    </a:lnTo>
                    <a:lnTo>
                      <a:pt x="4" y="440"/>
                    </a:lnTo>
                    <a:lnTo>
                      <a:pt x="2" y="322"/>
                    </a:lnTo>
                    <a:lnTo>
                      <a:pt x="12" y="326"/>
                    </a:lnTo>
                    <a:lnTo>
                      <a:pt x="12" y="315"/>
                    </a:lnTo>
                    <a:lnTo>
                      <a:pt x="4" y="317"/>
                    </a:lnTo>
                    <a:lnTo>
                      <a:pt x="2" y="320"/>
                    </a:lnTo>
                    <a:lnTo>
                      <a:pt x="2" y="309"/>
                    </a:lnTo>
                    <a:lnTo>
                      <a:pt x="5" y="310"/>
                    </a:lnTo>
                    <a:lnTo>
                      <a:pt x="5" y="309"/>
                    </a:lnTo>
                    <a:lnTo>
                      <a:pt x="2" y="306"/>
                    </a:lnTo>
                    <a:lnTo>
                      <a:pt x="2" y="282"/>
                    </a:lnTo>
                    <a:lnTo>
                      <a:pt x="2" y="278"/>
                    </a:lnTo>
                    <a:lnTo>
                      <a:pt x="2" y="261"/>
                    </a:lnTo>
                    <a:lnTo>
                      <a:pt x="2" y="259"/>
                    </a:lnTo>
                    <a:lnTo>
                      <a:pt x="2" y="254"/>
                    </a:lnTo>
                    <a:lnTo>
                      <a:pt x="2" y="253"/>
                    </a:lnTo>
                    <a:lnTo>
                      <a:pt x="2" y="235"/>
                    </a:lnTo>
                    <a:lnTo>
                      <a:pt x="15" y="246"/>
                    </a:lnTo>
                    <a:lnTo>
                      <a:pt x="18" y="243"/>
                    </a:lnTo>
                    <a:lnTo>
                      <a:pt x="25" y="246"/>
                    </a:lnTo>
                    <a:lnTo>
                      <a:pt x="31" y="243"/>
                    </a:lnTo>
                    <a:lnTo>
                      <a:pt x="28" y="243"/>
                    </a:lnTo>
                    <a:lnTo>
                      <a:pt x="21" y="235"/>
                    </a:lnTo>
                    <a:lnTo>
                      <a:pt x="15" y="237"/>
                    </a:lnTo>
                    <a:lnTo>
                      <a:pt x="15" y="234"/>
                    </a:lnTo>
                    <a:lnTo>
                      <a:pt x="12" y="234"/>
                    </a:lnTo>
                    <a:lnTo>
                      <a:pt x="12" y="238"/>
                    </a:lnTo>
                    <a:lnTo>
                      <a:pt x="8" y="234"/>
                    </a:lnTo>
                    <a:lnTo>
                      <a:pt x="2" y="234"/>
                    </a:lnTo>
                    <a:lnTo>
                      <a:pt x="2" y="232"/>
                    </a:lnTo>
                    <a:lnTo>
                      <a:pt x="4" y="232"/>
                    </a:lnTo>
                    <a:lnTo>
                      <a:pt x="5" y="229"/>
                    </a:lnTo>
                    <a:lnTo>
                      <a:pt x="2" y="226"/>
                    </a:lnTo>
                    <a:lnTo>
                      <a:pt x="0" y="150"/>
                    </a:lnTo>
                    <a:lnTo>
                      <a:pt x="44" y="150"/>
                    </a:lnTo>
                    <a:lnTo>
                      <a:pt x="49" y="160"/>
                    </a:lnTo>
                    <a:lnTo>
                      <a:pt x="46" y="162"/>
                    </a:lnTo>
                    <a:lnTo>
                      <a:pt x="50" y="163"/>
                    </a:lnTo>
                    <a:lnTo>
                      <a:pt x="41" y="174"/>
                    </a:lnTo>
                    <a:lnTo>
                      <a:pt x="39" y="186"/>
                    </a:lnTo>
                    <a:lnTo>
                      <a:pt x="42" y="189"/>
                    </a:lnTo>
                    <a:lnTo>
                      <a:pt x="41" y="194"/>
                    </a:lnTo>
                    <a:lnTo>
                      <a:pt x="38" y="192"/>
                    </a:lnTo>
                    <a:lnTo>
                      <a:pt x="29" y="198"/>
                    </a:lnTo>
                    <a:lnTo>
                      <a:pt x="31" y="211"/>
                    </a:lnTo>
                    <a:lnTo>
                      <a:pt x="33" y="210"/>
                    </a:lnTo>
                    <a:lnTo>
                      <a:pt x="36" y="216"/>
                    </a:lnTo>
                    <a:lnTo>
                      <a:pt x="47" y="214"/>
                    </a:lnTo>
                    <a:lnTo>
                      <a:pt x="52" y="208"/>
                    </a:lnTo>
                    <a:lnTo>
                      <a:pt x="55" y="200"/>
                    </a:lnTo>
                    <a:lnTo>
                      <a:pt x="47" y="195"/>
                    </a:lnTo>
                    <a:lnTo>
                      <a:pt x="54" y="197"/>
                    </a:lnTo>
                    <a:lnTo>
                      <a:pt x="52" y="184"/>
                    </a:lnTo>
                    <a:lnTo>
                      <a:pt x="62" y="187"/>
                    </a:lnTo>
                    <a:lnTo>
                      <a:pt x="52" y="182"/>
                    </a:lnTo>
                    <a:lnTo>
                      <a:pt x="54" y="174"/>
                    </a:lnTo>
                    <a:lnTo>
                      <a:pt x="68" y="171"/>
                    </a:lnTo>
                    <a:lnTo>
                      <a:pt x="71" y="162"/>
                    </a:lnTo>
                    <a:lnTo>
                      <a:pt x="68" y="160"/>
                    </a:lnTo>
                    <a:lnTo>
                      <a:pt x="67" y="163"/>
                    </a:lnTo>
                    <a:lnTo>
                      <a:pt x="62" y="155"/>
                    </a:lnTo>
                    <a:lnTo>
                      <a:pt x="57" y="163"/>
                    </a:lnTo>
                    <a:lnTo>
                      <a:pt x="67" y="163"/>
                    </a:lnTo>
                    <a:lnTo>
                      <a:pt x="67" y="170"/>
                    </a:lnTo>
                    <a:lnTo>
                      <a:pt x="62" y="168"/>
                    </a:lnTo>
                    <a:lnTo>
                      <a:pt x="63" y="173"/>
                    </a:lnTo>
                    <a:lnTo>
                      <a:pt x="59" y="166"/>
                    </a:lnTo>
                    <a:lnTo>
                      <a:pt x="50" y="166"/>
                    </a:lnTo>
                    <a:lnTo>
                      <a:pt x="54" y="165"/>
                    </a:lnTo>
                    <a:lnTo>
                      <a:pt x="50" y="166"/>
                    </a:lnTo>
                    <a:lnTo>
                      <a:pt x="54" y="173"/>
                    </a:lnTo>
                    <a:lnTo>
                      <a:pt x="57" y="171"/>
                    </a:lnTo>
                    <a:lnTo>
                      <a:pt x="54" y="174"/>
                    </a:lnTo>
                    <a:lnTo>
                      <a:pt x="49" y="166"/>
                    </a:lnTo>
                    <a:lnTo>
                      <a:pt x="52" y="163"/>
                    </a:lnTo>
                    <a:lnTo>
                      <a:pt x="52" y="154"/>
                    </a:lnTo>
                    <a:lnTo>
                      <a:pt x="62" y="155"/>
                    </a:lnTo>
                    <a:lnTo>
                      <a:pt x="63" y="150"/>
                    </a:lnTo>
                    <a:lnTo>
                      <a:pt x="101" y="149"/>
                    </a:lnTo>
                    <a:lnTo>
                      <a:pt x="104" y="149"/>
                    </a:lnTo>
                    <a:lnTo>
                      <a:pt x="112" y="149"/>
                    </a:lnTo>
                    <a:lnTo>
                      <a:pt x="114" y="149"/>
                    </a:lnTo>
                    <a:lnTo>
                      <a:pt x="123" y="149"/>
                    </a:lnTo>
                    <a:lnTo>
                      <a:pt x="123" y="146"/>
                    </a:lnTo>
                    <a:lnTo>
                      <a:pt x="123" y="144"/>
                    </a:lnTo>
                    <a:lnTo>
                      <a:pt x="122" y="107"/>
                    </a:lnTo>
                    <a:lnTo>
                      <a:pt x="131" y="107"/>
                    </a:lnTo>
                    <a:lnTo>
                      <a:pt x="130" y="80"/>
                    </a:lnTo>
                    <a:lnTo>
                      <a:pt x="135" y="80"/>
                    </a:lnTo>
                    <a:lnTo>
                      <a:pt x="135" y="74"/>
                    </a:lnTo>
                    <a:lnTo>
                      <a:pt x="138" y="74"/>
                    </a:lnTo>
                    <a:lnTo>
                      <a:pt x="138" y="70"/>
                    </a:lnTo>
                    <a:lnTo>
                      <a:pt x="130" y="72"/>
                    </a:lnTo>
                    <a:lnTo>
                      <a:pt x="130" y="70"/>
                    </a:lnTo>
                    <a:close/>
                  </a:path>
                </a:pathLst>
              </a:custGeom>
              <a:solidFill>
                <a:srgbClr val="FEE0C2"/>
              </a:solidFill>
              <a:ln w="9525">
                <a:noFill/>
                <a:round/>
                <a:headEnd/>
                <a:tailEnd/>
              </a:ln>
            </p:spPr>
            <p:txBody>
              <a:bodyPr/>
              <a:lstStyle/>
              <a:p>
                <a:pPr algn="ctr" eaLnBrk="0" hangingPunct="0"/>
                <a:endParaRPr lang="en-US" dirty="0"/>
              </a:p>
            </p:txBody>
          </p:sp>
          <p:sp>
            <p:nvSpPr>
              <p:cNvPr id="4747" name="Freeform 334"/>
              <p:cNvSpPr>
                <a:spLocks/>
              </p:cNvSpPr>
              <p:nvPr/>
            </p:nvSpPr>
            <p:spPr bwMode="auto">
              <a:xfrm>
                <a:off x="4760" y="1640"/>
                <a:ext cx="253" cy="440"/>
              </a:xfrm>
              <a:custGeom>
                <a:avLst/>
                <a:gdLst>
                  <a:gd name="T0" fmla="*/ 141 w 253"/>
                  <a:gd name="T1" fmla="*/ 35 h 440"/>
                  <a:gd name="T2" fmla="*/ 173 w 253"/>
                  <a:gd name="T3" fmla="*/ 46 h 440"/>
                  <a:gd name="T4" fmla="*/ 186 w 253"/>
                  <a:gd name="T5" fmla="*/ 80 h 440"/>
                  <a:gd name="T6" fmla="*/ 186 w 253"/>
                  <a:gd name="T7" fmla="*/ 83 h 440"/>
                  <a:gd name="T8" fmla="*/ 228 w 253"/>
                  <a:gd name="T9" fmla="*/ 114 h 440"/>
                  <a:gd name="T10" fmla="*/ 243 w 253"/>
                  <a:gd name="T11" fmla="*/ 142 h 440"/>
                  <a:gd name="T12" fmla="*/ 248 w 253"/>
                  <a:gd name="T13" fmla="*/ 149 h 440"/>
                  <a:gd name="T14" fmla="*/ 249 w 253"/>
                  <a:gd name="T15" fmla="*/ 181 h 440"/>
                  <a:gd name="T16" fmla="*/ 238 w 253"/>
                  <a:gd name="T17" fmla="*/ 194 h 440"/>
                  <a:gd name="T18" fmla="*/ 224 w 253"/>
                  <a:gd name="T19" fmla="*/ 211 h 440"/>
                  <a:gd name="T20" fmla="*/ 125 w 253"/>
                  <a:gd name="T21" fmla="*/ 222 h 440"/>
                  <a:gd name="T22" fmla="*/ 97 w 253"/>
                  <a:gd name="T23" fmla="*/ 224 h 440"/>
                  <a:gd name="T24" fmla="*/ 112 w 253"/>
                  <a:gd name="T25" fmla="*/ 232 h 440"/>
                  <a:gd name="T26" fmla="*/ 130 w 253"/>
                  <a:gd name="T27" fmla="*/ 230 h 440"/>
                  <a:gd name="T28" fmla="*/ 110 w 253"/>
                  <a:gd name="T29" fmla="*/ 248 h 440"/>
                  <a:gd name="T30" fmla="*/ 112 w 253"/>
                  <a:gd name="T31" fmla="*/ 301 h 440"/>
                  <a:gd name="T32" fmla="*/ 125 w 253"/>
                  <a:gd name="T33" fmla="*/ 334 h 440"/>
                  <a:gd name="T34" fmla="*/ 118 w 253"/>
                  <a:gd name="T35" fmla="*/ 334 h 440"/>
                  <a:gd name="T36" fmla="*/ 128 w 253"/>
                  <a:gd name="T37" fmla="*/ 355 h 440"/>
                  <a:gd name="T38" fmla="*/ 130 w 253"/>
                  <a:gd name="T39" fmla="*/ 419 h 440"/>
                  <a:gd name="T40" fmla="*/ 130 w 253"/>
                  <a:gd name="T41" fmla="*/ 426 h 440"/>
                  <a:gd name="T42" fmla="*/ 130 w 253"/>
                  <a:gd name="T43" fmla="*/ 429 h 440"/>
                  <a:gd name="T44" fmla="*/ 73 w 253"/>
                  <a:gd name="T45" fmla="*/ 432 h 440"/>
                  <a:gd name="T46" fmla="*/ 4 w 253"/>
                  <a:gd name="T47" fmla="*/ 440 h 440"/>
                  <a:gd name="T48" fmla="*/ 12 w 253"/>
                  <a:gd name="T49" fmla="*/ 315 h 440"/>
                  <a:gd name="T50" fmla="*/ 2 w 253"/>
                  <a:gd name="T51" fmla="*/ 309 h 440"/>
                  <a:gd name="T52" fmla="*/ 2 w 253"/>
                  <a:gd name="T53" fmla="*/ 306 h 440"/>
                  <a:gd name="T54" fmla="*/ 2 w 253"/>
                  <a:gd name="T55" fmla="*/ 261 h 440"/>
                  <a:gd name="T56" fmla="*/ 2 w 253"/>
                  <a:gd name="T57" fmla="*/ 254 h 440"/>
                  <a:gd name="T58" fmla="*/ 15 w 253"/>
                  <a:gd name="T59" fmla="*/ 246 h 440"/>
                  <a:gd name="T60" fmla="*/ 31 w 253"/>
                  <a:gd name="T61" fmla="*/ 243 h 440"/>
                  <a:gd name="T62" fmla="*/ 15 w 253"/>
                  <a:gd name="T63" fmla="*/ 237 h 440"/>
                  <a:gd name="T64" fmla="*/ 12 w 253"/>
                  <a:gd name="T65" fmla="*/ 238 h 440"/>
                  <a:gd name="T66" fmla="*/ 2 w 253"/>
                  <a:gd name="T67" fmla="*/ 232 h 440"/>
                  <a:gd name="T68" fmla="*/ 2 w 253"/>
                  <a:gd name="T69" fmla="*/ 226 h 440"/>
                  <a:gd name="T70" fmla="*/ 49 w 253"/>
                  <a:gd name="T71" fmla="*/ 160 h 440"/>
                  <a:gd name="T72" fmla="*/ 41 w 253"/>
                  <a:gd name="T73" fmla="*/ 174 h 440"/>
                  <a:gd name="T74" fmla="*/ 41 w 253"/>
                  <a:gd name="T75" fmla="*/ 194 h 440"/>
                  <a:gd name="T76" fmla="*/ 31 w 253"/>
                  <a:gd name="T77" fmla="*/ 211 h 440"/>
                  <a:gd name="T78" fmla="*/ 47 w 253"/>
                  <a:gd name="T79" fmla="*/ 214 h 440"/>
                  <a:gd name="T80" fmla="*/ 47 w 253"/>
                  <a:gd name="T81" fmla="*/ 195 h 440"/>
                  <a:gd name="T82" fmla="*/ 62 w 253"/>
                  <a:gd name="T83" fmla="*/ 187 h 440"/>
                  <a:gd name="T84" fmla="*/ 68 w 253"/>
                  <a:gd name="T85" fmla="*/ 171 h 440"/>
                  <a:gd name="T86" fmla="*/ 67 w 253"/>
                  <a:gd name="T87" fmla="*/ 163 h 440"/>
                  <a:gd name="T88" fmla="*/ 67 w 253"/>
                  <a:gd name="T89" fmla="*/ 163 h 440"/>
                  <a:gd name="T90" fmla="*/ 63 w 253"/>
                  <a:gd name="T91" fmla="*/ 173 h 440"/>
                  <a:gd name="T92" fmla="*/ 54 w 253"/>
                  <a:gd name="T93" fmla="*/ 165 h 440"/>
                  <a:gd name="T94" fmla="*/ 57 w 253"/>
                  <a:gd name="T95" fmla="*/ 171 h 440"/>
                  <a:gd name="T96" fmla="*/ 52 w 253"/>
                  <a:gd name="T97" fmla="*/ 163 h 440"/>
                  <a:gd name="T98" fmla="*/ 63 w 253"/>
                  <a:gd name="T99" fmla="*/ 150 h 440"/>
                  <a:gd name="T100" fmla="*/ 112 w 253"/>
                  <a:gd name="T101" fmla="*/ 149 h 440"/>
                  <a:gd name="T102" fmla="*/ 123 w 253"/>
                  <a:gd name="T103" fmla="*/ 146 h 440"/>
                  <a:gd name="T104" fmla="*/ 131 w 253"/>
                  <a:gd name="T105" fmla="*/ 107 h 440"/>
                  <a:gd name="T106" fmla="*/ 135 w 253"/>
                  <a:gd name="T107" fmla="*/ 74 h 440"/>
                  <a:gd name="T108" fmla="*/ 130 w 253"/>
                  <a:gd name="T109" fmla="*/ 72 h 4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3"/>
                  <a:gd name="T166" fmla="*/ 0 h 440"/>
                  <a:gd name="T167" fmla="*/ 253 w 253"/>
                  <a:gd name="T168" fmla="*/ 440 h 4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3" h="440">
                    <a:moveTo>
                      <a:pt x="130" y="70"/>
                    </a:moveTo>
                    <a:lnTo>
                      <a:pt x="128" y="0"/>
                    </a:lnTo>
                    <a:lnTo>
                      <a:pt x="141" y="35"/>
                    </a:lnTo>
                    <a:lnTo>
                      <a:pt x="160" y="35"/>
                    </a:lnTo>
                    <a:lnTo>
                      <a:pt x="165" y="43"/>
                    </a:lnTo>
                    <a:lnTo>
                      <a:pt x="173" y="46"/>
                    </a:lnTo>
                    <a:lnTo>
                      <a:pt x="185" y="70"/>
                    </a:lnTo>
                    <a:lnTo>
                      <a:pt x="180" y="78"/>
                    </a:lnTo>
                    <a:lnTo>
                      <a:pt x="186" y="80"/>
                    </a:lnTo>
                    <a:lnTo>
                      <a:pt x="186" y="86"/>
                    </a:lnTo>
                    <a:lnTo>
                      <a:pt x="191" y="90"/>
                    </a:lnTo>
                    <a:lnTo>
                      <a:pt x="186" y="83"/>
                    </a:lnTo>
                    <a:lnTo>
                      <a:pt x="204" y="85"/>
                    </a:lnTo>
                    <a:lnTo>
                      <a:pt x="207" y="99"/>
                    </a:lnTo>
                    <a:lnTo>
                      <a:pt x="228" y="114"/>
                    </a:lnTo>
                    <a:lnTo>
                      <a:pt x="240" y="133"/>
                    </a:lnTo>
                    <a:lnTo>
                      <a:pt x="249" y="134"/>
                    </a:lnTo>
                    <a:lnTo>
                      <a:pt x="243" y="142"/>
                    </a:lnTo>
                    <a:lnTo>
                      <a:pt x="246" y="146"/>
                    </a:lnTo>
                    <a:lnTo>
                      <a:pt x="243" y="147"/>
                    </a:lnTo>
                    <a:lnTo>
                      <a:pt x="248" y="149"/>
                    </a:lnTo>
                    <a:lnTo>
                      <a:pt x="253" y="157"/>
                    </a:lnTo>
                    <a:lnTo>
                      <a:pt x="248" y="171"/>
                    </a:lnTo>
                    <a:lnTo>
                      <a:pt x="249" y="181"/>
                    </a:lnTo>
                    <a:lnTo>
                      <a:pt x="246" y="181"/>
                    </a:lnTo>
                    <a:lnTo>
                      <a:pt x="246" y="187"/>
                    </a:lnTo>
                    <a:lnTo>
                      <a:pt x="238" y="194"/>
                    </a:lnTo>
                    <a:lnTo>
                      <a:pt x="241" y="192"/>
                    </a:lnTo>
                    <a:lnTo>
                      <a:pt x="238" y="198"/>
                    </a:lnTo>
                    <a:lnTo>
                      <a:pt x="224" y="211"/>
                    </a:lnTo>
                    <a:lnTo>
                      <a:pt x="227" y="229"/>
                    </a:lnTo>
                    <a:lnTo>
                      <a:pt x="131" y="230"/>
                    </a:lnTo>
                    <a:lnTo>
                      <a:pt x="125" y="222"/>
                    </a:lnTo>
                    <a:lnTo>
                      <a:pt x="120" y="222"/>
                    </a:lnTo>
                    <a:lnTo>
                      <a:pt x="117" y="229"/>
                    </a:lnTo>
                    <a:lnTo>
                      <a:pt x="97" y="224"/>
                    </a:lnTo>
                    <a:lnTo>
                      <a:pt x="91" y="230"/>
                    </a:lnTo>
                    <a:lnTo>
                      <a:pt x="107" y="235"/>
                    </a:lnTo>
                    <a:lnTo>
                      <a:pt x="112" y="232"/>
                    </a:lnTo>
                    <a:lnTo>
                      <a:pt x="117" y="237"/>
                    </a:lnTo>
                    <a:lnTo>
                      <a:pt x="118" y="229"/>
                    </a:lnTo>
                    <a:lnTo>
                      <a:pt x="130" y="230"/>
                    </a:lnTo>
                    <a:lnTo>
                      <a:pt x="120" y="234"/>
                    </a:lnTo>
                    <a:lnTo>
                      <a:pt x="117" y="243"/>
                    </a:lnTo>
                    <a:lnTo>
                      <a:pt x="110" y="248"/>
                    </a:lnTo>
                    <a:lnTo>
                      <a:pt x="114" y="246"/>
                    </a:lnTo>
                    <a:lnTo>
                      <a:pt x="117" y="285"/>
                    </a:lnTo>
                    <a:lnTo>
                      <a:pt x="112" y="301"/>
                    </a:lnTo>
                    <a:lnTo>
                      <a:pt x="123" y="322"/>
                    </a:lnTo>
                    <a:lnTo>
                      <a:pt x="131" y="326"/>
                    </a:lnTo>
                    <a:lnTo>
                      <a:pt x="125" y="334"/>
                    </a:lnTo>
                    <a:lnTo>
                      <a:pt x="122" y="334"/>
                    </a:lnTo>
                    <a:lnTo>
                      <a:pt x="118" y="331"/>
                    </a:lnTo>
                    <a:lnTo>
                      <a:pt x="118" y="334"/>
                    </a:lnTo>
                    <a:lnTo>
                      <a:pt x="128" y="339"/>
                    </a:lnTo>
                    <a:lnTo>
                      <a:pt x="128" y="346"/>
                    </a:lnTo>
                    <a:lnTo>
                      <a:pt x="128" y="355"/>
                    </a:lnTo>
                    <a:lnTo>
                      <a:pt x="130" y="416"/>
                    </a:lnTo>
                    <a:lnTo>
                      <a:pt x="130" y="418"/>
                    </a:lnTo>
                    <a:lnTo>
                      <a:pt x="130" y="419"/>
                    </a:lnTo>
                    <a:lnTo>
                      <a:pt x="130" y="421"/>
                    </a:lnTo>
                    <a:lnTo>
                      <a:pt x="130" y="426"/>
                    </a:lnTo>
                    <a:lnTo>
                      <a:pt x="130" y="427"/>
                    </a:lnTo>
                    <a:lnTo>
                      <a:pt x="130" y="429"/>
                    </a:lnTo>
                    <a:lnTo>
                      <a:pt x="130" y="437"/>
                    </a:lnTo>
                    <a:lnTo>
                      <a:pt x="73" y="438"/>
                    </a:lnTo>
                    <a:lnTo>
                      <a:pt x="73" y="432"/>
                    </a:lnTo>
                    <a:lnTo>
                      <a:pt x="46" y="432"/>
                    </a:lnTo>
                    <a:lnTo>
                      <a:pt x="46" y="440"/>
                    </a:lnTo>
                    <a:lnTo>
                      <a:pt x="4" y="440"/>
                    </a:lnTo>
                    <a:lnTo>
                      <a:pt x="2" y="322"/>
                    </a:lnTo>
                    <a:lnTo>
                      <a:pt x="12" y="326"/>
                    </a:lnTo>
                    <a:lnTo>
                      <a:pt x="12" y="315"/>
                    </a:lnTo>
                    <a:lnTo>
                      <a:pt x="4" y="317"/>
                    </a:lnTo>
                    <a:lnTo>
                      <a:pt x="2" y="320"/>
                    </a:lnTo>
                    <a:lnTo>
                      <a:pt x="2" y="309"/>
                    </a:lnTo>
                    <a:lnTo>
                      <a:pt x="5" y="310"/>
                    </a:lnTo>
                    <a:lnTo>
                      <a:pt x="5" y="309"/>
                    </a:lnTo>
                    <a:lnTo>
                      <a:pt x="2" y="306"/>
                    </a:lnTo>
                    <a:lnTo>
                      <a:pt x="2" y="282"/>
                    </a:lnTo>
                    <a:lnTo>
                      <a:pt x="2" y="278"/>
                    </a:lnTo>
                    <a:lnTo>
                      <a:pt x="2" y="261"/>
                    </a:lnTo>
                    <a:lnTo>
                      <a:pt x="2" y="259"/>
                    </a:lnTo>
                    <a:lnTo>
                      <a:pt x="2" y="254"/>
                    </a:lnTo>
                    <a:lnTo>
                      <a:pt x="2" y="253"/>
                    </a:lnTo>
                    <a:lnTo>
                      <a:pt x="2" y="235"/>
                    </a:lnTo>
                    <a:lnTo>
                      <a:pt x="15" y="246"/>
                    </a:lnTo>
                    <a:lnTo>
                      <a:pt x="18" y="243"/>
                    </a:lnTo>
                    <a:lnTo>
                      <a:pt x="25" y="246"/>
                    </a:lnTo>
                    <a:lnTo>
                      <a:pt x="31" y="243"/>
                    </a:lnTo>
                    <a:lnTo>
                      <a:pt x="28" y="243"/>
                    </a:lnTo>
                    <a:lnTo>
                      <a:pt x="21" y="235"/>
                    </a:lnTo>
                    <a:lnTo>
                      <a:pt x="15" y="237"/>
                    </a:lnTo>
                    <a:lnTo>
                      <a:pt x="15" y="234"/>
                    </a:lnTo>
                    <a:lnTo>
                      <a:pt x="12" y="234"/>
                    </a:lnTo>
                    <a:lnTo>
                      <a:pt x="12" y="238"/>
                    </a:lnTo>
                    <a:lnTo>
                      <a:pt x="8" y="234"/>
                    </a:lnTo>
                    <a:lnTo>
                      <a:pt x="2" y="234"/>
                    </a:lnTo>
                    <a:lnTo>
                      <a:pt x="2" y="232"/>
                    </a:lnTo>
                    <a:lnTo>
                      <a:pt x="4" y="232"/>
                    </a:lnTo>
                    <a:lnTo>
                      <a:pt x="5" y="229"/>
                    </a:lnTo>
                    <a:lnTo>
                      <a:pt x="2" y="226"/>
                    </a:lnTo>
                    <a:lnTo>
                      <a:pt x="0" y="150"/>
                    </a:lnTo>
                    <a:lnTo>
                      <a:pt x="44" y="150"/>
                    </a:lnTo>
                    <a:lnTo>
                      <a:pt x="49" y="160"/>
                    </a:lnTo>
                    <a:lnTo>
                      <a:pt x="46" y="162"/>
                    </a:lnTo>
                    <a:lnTo>
                      <a:pt x="50" y="163"/>
                    </a:lnTo>
                    <a:lnTo>
                      <a:pt x="41" y="174"/>
                    </a:lnTo>
                    <a:lnTo>
                      <a:pt x="39" y="186"/>
                    </a:lnTo>
                    <a:lnTo>
                      <a:pt x="42" y="189"/>
                    </a:lnTo>
                    <a:lnTo>
                      <a:pt x="41" y="194"/>
                    </a:lnTo>
                    <a:lnTo>
                      <a:pt x="38" y="192"/>
                    </a:lnTo>
                    <a:lnTo>
                      <a:pt x="29" y="198"/>
                    </a:lnTo>
                    <a:lnTo>
                      <a:pt x="31" y="211"/>
                    </a:lnTo>
                    <a:lnTo>
                      <a:pt x="33" y="210"/>
                    </a:lnTo>
                    <a:lnTo>
                      <a:pt x="36" y="216"/>
                    </a:lnTo>
                    <a:lnTo>
                      <a:pt x="47" y="214"/>
                    </a:lnTo>
                    <a:lnTo>
                      <a:pt x="52" y="208"/>
                    </a:lnTo>
                    <a:lnTo>
                      <a:pt x="55" y="200"/>
                    </a:lnTo>
                    <a:lnTo>
                      <a:pt x="47" y="195"/>
                    </a:lnTo>
                    <a:lnTo>
                      <a:pt x="54" y="197"/>
                    </a:lnTo>
                    <a:lnTo>
                      <a:pt x="52" y="184"/>
                    </a:lnTo>
                    <a:lnTo>
                      <a:pt x="62" y="187"/>
                    </a:lnTo>
                    <a:lnTo>
                      <a:pt x="52" y="182"/>
                    </a:lnTo>
                    <a:lnTo>
                      <a:pt x="54" y="174"/>
                    </a:lnTo>
                    <a:lnTo>
                      <a:pt x="68" y="171"/>
                    </a:lnTo>
                    <a:lnTo>
                      <a:pt x="71" y="162"/>
                    </a:lnTo>
                    <a:lnTo>
                      <a:pt x="68" y="160"/>
                    </a:lnTo>
                    <a:lnTo>
                      <a:pt x="67" y="163"/>
                    </a:lnTo>
                    <a:lnTo>
                      <a:pt x="62" y="155"/>
                    </a:lnTo>
                    <a:lnTo>
                      <a:pt x="57" y="163"/>
                    </a:lnTo>
                    <a:lnTo>
                      <a:pt x="67" y="163"/>
                    </a:lnTo>
                    <a:lnTo>
                      <a:pt x="67" y="170"/>
                    </a:lnTo>
                    <a:lnTo>
                      <a:pt x="62" y="168"/>
                    </a:lnTo>
                    <a:lnTo>
                      <a:pt x="63" y="173"/>
                    </a:lnTo>
                    <a:lnTo>
                      <a:pt x="59" y="166"/>
                    </a:lnTo>
                    <a:lnTo>
                      <a:pt x="50" y="166"/>
                    </a:lnTo>
                    <a:lnTo>
                      <a:pt x="54" y="165"/>
                    </a:lnTo>
                    <a:lnTo>
                      <a:pt x="50" y="166"/>
                    </a:lnTo>
                    <a:lnTo>
                      <a:pt x="54" y="173"/>
                    </a:lnTo>
                    <a:lnTo>
                      <a:pt x="57" y="171"/>
                    </a:lnTo>
                    <a:lnTo>
                      <a:pt x="54" y="174"/>
                    </a:lnTo>
                    <a:lnTo>
                      <a:pt x="49" y="166"/>
                    </a:lnTo>
                    <a:lnTo>
                      <a:pt x="52" y="163"/>
                    </a:lnTo>
                    <a:lnTo>
                      <a:pt x="52" y="154"/>
                    </a:lnTo>
                    <a:lnTo>
                      <a:pt x="62" y="155"/>
                    </a:lnTo>
                    <a:lnTo>
                      <a:pt x="63" y="150"/>
                    </a:lnTo>
                    <a:lnTo>
                      <a:pt x="101" y="149"/>
                    </a:lnTo>
                    <a:lnTo>
                      <a:pt x="104" y="149"/>
                    </a:lnTo>
                    <a:lnTo>
                      <a:pt x="112" y="149"/>
                    </a:lnTo>
                    <a:lnTo>
                      <a:pt x="114" y="149"/>
                    </a:lnTo>
                    <a:lnTo>
                      <a:pt x="123" y="149"/>
                    </a:lnTo>
                    <a:lnTo>
                      <a:pt x="123" y="146"/>
                    </a:lnTo>
                    <a:lnTo>
                      <a:pt x="123" y="144"/>
                    </a:lnTo>
                    <a:lnTo>
                      <a:pt x="122" y="107"/>
                    </a:lnTo>
                    <a:lnTo>
                      <a:pt x="131" y="107"/>
                    </a:lnTo>
                    <a:lnTo>
                      <a:pt x="130" y="80"/>
                    </a:lnTo>
                    <a:lnTo>
                      <a:pt x="135" y="80"/>
                    </a:lnTo>
                    <a:lnTo>
                      <a:pt x="135" y="74"/>
                    </a:lnTo>
                    <a:lnTo>
                      <a:pt x="138" y="74"/>
                    </a:lnTo>
                    <a:lnTo>
                      <a:pt x="138" y="70"/>
                    </a:lnTo>
                    <a:lnTo>
                      <a:pt x="130" y="72"/>
                    </a:lnTo>
                    <a:lnTo>
                      <a:pt x="130" y="70"/>
                    </a:lnTo>
                  </a:path>
                </a:pathLst>
              </a:custGeom>
              <a:noFill/>
              <a:ln w="9525">
                <a:noFill/>
                <a:round/>
                <a:headEnd/>
                <a:tailEnd/>
              </a:ln>
            </p:spPr>
            <p:txBody>
              <a:bodyPr/>
              <a:lstStyle/>
              <a:p>
                <a:pPr algn="ctr" eaLnBrk="0" hangingPunct="0"/>
                <a:endParaRPr lang="en-US" dirty="0"/>
              </a:p>
            </p:txBody>
          </p:sp>
          <p:sp>
            <p:nvSpPr>
              <p:cNvPr id="4748" name="Freeform 335"/>
              <p:cNvSpPr>
                <a:spLocks/>
              </p:cNvSpPr>
              <p:nvPr/>
            </p:nvSpPr>
            <p:spPr bwMode="auto">
              <a:xfrm>
                <a:off x="4290" y="1675"/>
                <a:ext cx="3" cy="3"/>
              </a:xfrm>
              <a:custGeom>
                <a:avLst/>
                <a:gdLst>
                  <a:gd name="T0" fmla="*/ 0 w 3"/>
                  <a:gd name="T1" fmla="*/ 3 h 3"/>
                  <a:gd name="T2" fmla="*/ 0 w 3"/>
                  <a:gd name="T3" fmla="*/ 0 h 3"/>
                  <a:gd name="T4" fmla="*/ 3 w 3"/>
                  <a:gd name="T5" fmla="*/ 0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0"/>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749" name="Freeform 336"/>
              <p:cNvSpPr>
                <a:spLocks/>
              </p:cNvSpPr>
              <p:nvPr/>
            </p:nvSpPr>
            <p:spPr bwMode="auto">
              <a:xfrm>
                <a:off x="4290" y="1675"/>
                <a:ext cx="3" cy="3"/>
              </a:xfrm>
              <a:custGeom>
                <a:avLst/>
                <a:gdLst>
                  <a:gd name="T0" fmla="*/ 0 w 3"/>
                  <a:gd name="T1" fmla="*/ 3 h 3"/>
                  <a:gd name="T2" fmla="*/ 0 w 3"/>
                  <a:gd name="T3" fmla="*/ 0 h 3"/>
                  <a:gd name="T4" fmla="*/ 3 w 3"/>
                  <a:gd name="T5" fmla="*/ 0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0"/>
                    </a:lnTo>
                    <a:lnTo>
                      <a:pt x="0" y="3"/>
                    </a:lnTo>
                  </a:path>
                </a:pathLst>
              </a:custGeom>
              <a:noFill/>
              <a:ln w="9525">
                <a:noFill/>
                <a:round/>
                <a:headEnd/>
                <a:tailEnd/>
              </a:ln>
            </p:spPr>
            <p:txBody>
              <a:bodyPr/>
              <a:lstStyle/>
              <a:p>
                <a:pPr algn="ctr" eaLnBrk="0" hangingPunct="0"/>
                <a:endParaRPr lang="en-US" dirty="0"/>
              </a:p>
            </p:txBody>
          </p:sp>
          <p:sp>
            <p:nvSpPr>
              <p:cNvPr id="4750" name="Freeform 337"/>
              <p:cNvSpPr>
                <a:spLocks/>
              </p:cNvSpPr>
              <p:nvPr/>
            </p:nvSpPr>
            <p:spPr bwMode="auto">
              <a:xfrm>
                <a:off x="4299" y="1696"/>
                <a:ext cx="3" cy="5"/>
              </a:xfrm>
              <a:custGeom>
                <a:avLst/>
                <a:gdLst>
                  <a:gd name="T0" fmla="*/ 0 w 3"/>
                  <a:gd name="T1" fmla="*/ 5 h 5"/>
                  <a:gd name="T2" fmla="*/ 2 w 3"/>
                  <a:gd name="T3" fmla="*/ 5 h 5"/>
                  <a:gd name="T4" fmla="*/ 0 w 3"/>
                  <a:gd name="T5" fmla="*/ 0 h 5"/>
                  <a:gd name="T6" fmla="*/ 2 w 3"/>
                  <a:gd name="T7" fmla="*/ 0 h 5"/>
                  <a:gd name="T8" fmla="*/ 3 w 3"/>
                  <a:gd name="T9" fmla="*/ 5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2" y="5"/>
                    </a:lnTo>
                    <a:lnTo>
                      <a:pt x="0" y="0"/>
                    </a:lnTo>
                    <a:lnTo>
                      <a:pt x="2" y="0"/>
                    </a:lnTo>
                    <a:lnTo>
                      <a:pt x="3"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751" name="Freeform 338"/>
              <p:cNvSpPr>
                <a:spLocks/>
              </p:cNvSpPr>
              <p:nvPr/>
            </p:nvSpPr>
            <p:spPr bwMode="auto">
              <a:xfrm>
                <a:off x="4299" y="1696"/>
                <a:ext cx="3" cy="5"/>
              </a:xfrm>
              <a:custGeom>
                <a:avLst/>
                <a:gdLst>
                  <a:gd name="T0" fmla="*/ 0 w 3"/>
                  <a:gd name="T1" fmla="*/ 5 h 5"/>
                  <a:gd name="T2" fmla="*/ 2 w 3"/>
                  <a:gd name="T3" fmla="*/ 5 h 5"/>
                  <a:gd name="T4" fmla="*/ 0 w 3"/>
                  <a:gd name="T5" fmla="*/ 0 h 5"/>
                  <a:gd name="T6" fmla="*/ 2 w 3"/>
                  <a:gd name="T7" fmla="*/ 0 h 5"/>
                  <a:gd name="T8" fmla="*/ 3 w 3"/>
                  <a:gd name="T9" fmla="*/ 5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2" y="5"/>
                    </a:lnTo>
                    <a:lnTo>
                      <a:pt x="0" y="0"/>
                    </a:lnTo>
                    <a:lnTo>
                      <a:pt x="2" y="0"/>
                    </a:lnTo>
                    <a:lnTo>
                      <a:pt x="3" y="5"/>
                    </a:lnTo>
                    <a:lnTo>
                      <a:pt x="0" y="5"/>
                    </a:lnTo>
                  </a:path>
                </a:pathLst>
              </a:custGeom>
              <a:noFill/>
              <a:ln w="9525">
                <a:noFill/>
                <a:round/>
                <a:headEnd/>
                <a:tailEnd/>
              </a:ln>
            </p:spPr>
            <p:txBody>
              <a:bodyPr/>
              <a:lstStyle/>
              <a:p>
                <a:pPr algn="ctr" eaLnBrk="0" hangingPunct="0"/>
                <a:endParaRPr lang="en-US" dirty="0"/>
              </a:p>
            </p:txBody>
          </p:sp>
          <p:sp>
            <p:nvSpPr>
              <p:cNvPr id="4752" name="Freeform 339"/>
              <p:cNvSpPr>
                <a:spLocks/>
              </p:cNvSpPr>
              <p:nvPr/>
            </p:nvSpPr>
            <p:spPr bwMode="auto">
              <a:xfrm>
                <a:off x="4382" y="1696"/>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753" name="Freeform 340"/>
              <p:cNvSpPr>
                <a:spLocks/>
              </p:cNvSpPr>
              <p:nvPr/>
            </p:nvSpPr>
            <p:spPr bwMode="auto">
              <a:xfrm>
                <a:off x="4382" y="1696"/>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path>
                </a:pathLst>
              </a:custGeom>
              <a:noFill/>
              <a:ln w="9525">
                <a:noFill/>
                <a:round/>
                <a:headEnd/>
                <a:tailEnd/>
              </a:ln>
            </p:spPr>
            <p:txBody>
              <a:bodyPr/>
              <a:lstStyle/>
              <a:p>
                <a:pPr algn="ctr" eaLnBrk="0" hangingPunct="0"/>
                <a:endParaRPr lang="en-US" dirty="0"/>
              </a:p>
            </p:txBody>
          </p:sp>
          <p:sp>
            <p:nvSpPr>
              <p:cNvPr id="4754" name="Freeform 341"/>
              <p:cNvSpPr>
                <a:spLocks/>
              </p:cNvSpPr>
              <p:nvPr/>
            </p:nvSpPr>
            <p:spPr bwMode="auto">
              <a:xfrm>
                <a:off x="4311" y="170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755" name="Freeform 342"/>
              <p:cNvSpPr>
                <a:spLocks/>
              </p:cNvSpPr>
              <p:nvPr/>
            </p:nvSpPr>
            <p:spPr bwMode="auto">
              <a:xfrm>
                <a:off x="4311" y="170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path>
                </a:pathLst>
              </a:custGeom>
              <a:noFill/>
              <a:ln w="9525">
                <a:noFill/>
                <a:round/>
                <a:headEnd/>
                <a:tailEnd/>
              </a:ln>
            </p:spPr>
            <p:txBody>
              <a:bodyPr/>
              <a:lstStyle/>
              <a:p>
                <a:pPr algn="ctr" eaLnBrk="0" hangingPunct="0"/>
                <a:endParaRPr lang="en-US" dirty="0"/>
              </a:p>
            </p:txBody>
          </p:sp>
          <p:sp>
            <p:nvSpPr>
              <p:cNvPr id="4756" name="Freeform 343"/>
              <p:cNvSpPr>
                <a:spLocks/>
              </p:cNvSpPr>
              <p:nvPr/>
            </p:nvSpPr>
            <p:spPr bwMode="auto">
              <a:xfrm>
                <a:off x="4309" y="1704"/>
                <a:ext cx="3" cy="3"/>
              </a:xfrm>
              <a:custGeom>
                <a:avLst/>
                <a:gdLst>
                  <a:gd name="T0" fmla="*/ 0 w 3"/>
                  <a:gd name="T1" fmla="*/ 0 h 3"/>
                  <a:gd name="T2" fmla="*/ 3 w 3"/>
                  <a:gd name="T3" fmla="*/ 0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57" name="Freeform 344"/>
              <p:cNvSpPr>
                <a:spLocks/>
              </p:cNvSpPr>
              <p:nvPr/>
            </p:nvSpPr>
            <p:spPr bwMode="auto">
              <a:xfrm>
                <a:off x="4309" y="1704"/>
                <a:ext cx="3" cy="3"/>
              </a:xfrm>
              <a:custGeom>
                <a:avLst/>
                <a:gdLst>
                  <a:gd name="T0" fmla="*/ 0 w 3"/>
                  <a:gd name="T1" fmla="*/ 0 h 3"/>
                  <a:gd name="T2" fmla="*/ 3 w 3"/>
                  <a:gd name="T3" fmla="*/ 0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path>
                </a:pathLst>
              </a:custGeom>
              <a:noFill/>
              <a:ln w="9525">
                <a:noFill/>
                <a:round/>
                <a:headEnd/>
                <a:tailEnd/>
              </a:ln>
            </p:spPr>
            <p:txBody>
              <a:bodyPr/>
              <a:lstStyle/>
              <a:p>
                <a:pPr algn="ctr" eaLnBrk="0" hangingPunct="0"/>
                <a:endParaRPr lang="en-US" dirty="0"/>
              </a:p>
            </p:txBody>
          </p:sp>
          <p:sp>
            <p:nvSpPr>
              <p:cNvPr id="4758" name="Freeform 345"/>
              <p:cNvSpPr>
                <a:spLocks/>
              </p:cNvSpPr>
              <p:nvPr/>
            </p:nvSpPr>
            <p:spPr bwMode="auto">
              <a:xfrm>
                <a:off x="4301" y="1704"/>
                <a:ext cx="11" cy="10"/>
              </a:xfrm>
              <a:custGeom>
                <a:avLst/>
                <a:gdLst>
                  <a:gd name="T0" fmla="*/ 0 w 11"/>
                  <a:gd name="T1" fmla="*/ 8 h 10"/>
                  <a:gd name="T2" fmla="*/ 3 w 11"/>
                  <a:gd name="T3" fmla="*/ 0 h 10"/>
                  <a:gd name="T4" fmla="*/ 6 w 11"/>
                  <a:gd name="T5" fmla="*/ 8 h 10"/>
                  <a:gd name="T6" fmla="*/ 11 w 11"/>
                  <a:gd name="T7" fmla="*/ 8 h 10"/>
                  <a:gd name="T8" fmla="*/ 8 w 11"/>
                  <a:gd name="T9" fmla="*/ 10 h 10"/>
                  <a:gd name="T10" fmla="*/ 3 w 11"/>
                  <a:gd name="T11" fmla="*/ 5 h 10"/>
                  <a:gd name="T12" fmla="*/ 0 w 11"/>
                  <a:gd name="T13" fmla="*/ 8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8"/>
                    </a:moveTo>
                    <a:lnTo>
                      <a:pt x="3" y="0"/>
                    </a:lnTo>
                    <a:lnTo>
                      <a:pt x="6" y="8"/>
                    </a:lnTo>
                    <a:lnTo>
                      <a:pt x="11" y="8"/>
                    </a:lnTo>
                    <a:lnTo>
                      <a:pt x="8" y="10"/>
                    </a:lnTo>
                    <a:lnTo>
                      <a:pt x="3" y="5"/>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759" name="Freeform 346"/>
              <p:cNvSpPr>
                <a:spLocks/>
              </p:cNvSpPr>
              <p:nvPr/>
            </p:nvSpPr>
            <p:spPr bwMode="auto">
              <a:xfrm>
                <a:off x="4301" y="1704"/>
                <a:ext cx="11" cy="10"/>
              </a:xfrm>
              <a:custGeom>
                <a:avLst/>
                <a:gdLst>
                  <a:gd name="T0" fmla="*/ 0 w 11"/>
                  <a:gd name="T1" fmla="*/ 8 h 10"/>
                  <a:gd name="T2" fmla="*/ 3 w 11"/>
                  <a:gd name="T3" fmla="*/ 0 h 10"/>
                  <a:gd name="T4" fmla="*/ 6 w 11"/>
                  <a:gd name="T5" fmla="*/ 8 h 10"/>
                  <a:gd name="T6" fmla="*/ 11 w 11"/>
                  <a:gd name="T7" fmla="*/ 8 h 10"/>
                  <a:gd name="T8" fmla="*/ 8 w 11"/>
                  <a:gd name="T9" fmla="*/ 10 h 10"/>
                  <a:gd name="T10" fmla="*/ 3 w 11"/>
                  <a:gd name="T11" fmla="*/ 5 h 10"/>
                  <a:gd name="T12" fmla="*/ 0 w 11"/>
                  <a:gd name="T13" fmla="*/ 8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8"/>
                    </a:moveTo>
                    <a:lnTo>
                      <a:pt x="3" y="0"/>
                    </a:lnTo>
                    <a:lnTo>
                      <a:pt x="6" y="8"/>
                    </a:lnTo>
                    <a:lnTo>
                      <a:pt x="11" y="8"/>
                    </a:lnTo>
                    <a:lnTo>
                      <a:pt x="8" y="10"/>
                    </a:lnTo>
                    <a:lnTo>
                      <a:pt x="3" y="5"/>
                    </a:lnTo>
                    <a:lnTo>
                      <a:pt x="0" y="8"/>
                    </a:lnTo>
                  </a:path>
                </a:pathLst>
              </a:custGeom>
              <a:noFill/>
              <a:ln w="9525">
                <a:noFill/>
                <a:round/>
                <a:headEnd/>
                <a:tailEnd/>
              </a:ln>
            </p:spPr>
            <p:txBody>
              <a:bodyPr/>
              <a:lstStyle/>
              <a:p>
                <a:pPr algn="ctr" eaLnBrk="0" hangingPunct="0"/>
                <a:endParaRPr lang="en-US" dirty="0"/>
              </a:p>
            </p:txBody>
          </p:sp>
          <p:sp>
            <p:nvSpPr>
              <p:cNvPr id="4760" name="Freeform 347"/>
              <p:cNvSpPr>
                <a:spLocks/>
              </p:cNvSpPr>
              <p:nvPr/>
            </p:nvSpPr>
            <p:spPr bwMode="auto">
              <a:xfrm>
                <a:off x="5166" y="1707"/>
                <a:ext cx="5" cy="3"/>
              </a:xfrm>
              <a:custGeom>
                <a:avLst/>
                <a:gdLst>
                  <a:gd name="T0" fmla="*/ 4 w 5"/>
                  <a:gd name="T1" fmla="*/ 3 h 3"/>
                  <a:gd name="T2" fmla="*/ 0 w 5"/>
                  <a:gd name="T3" fmla="*/ 0 h 3"/>
                  <a:gd name="T4" fmla="*/ 5 w 5"/>
                  <a:gd name="T5" fmla="*/ 3 h 3"/>
                  <a:gd name="T6" fmla="*/ 4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3"/>
                    </a:moveTo>
                    <a:lnTo>
                      <a:pt x="0" y="0"/>
                    </a:lnTo>
                    <a:lnTo>
                      <a:pt x="5" y="3"/>
                    </a:lnTo>
                    <a:lnTo>
                      <a:pt x="4" y="3"/>
                    </a:lnTo>
                    <a:close/>
                  </a:path>
                </a:pathLst>
              </a:custGeom>
              <a:solidFill>
                <a:srgbClr val="FEE0C2"/>
              </a:solidFill>
              <a:ln w="9525">
                <a:noFill/>
                <a:round/>
                <a:headEnd/>
                <a:tailEnd/>
              </a:ln>
            </p:spPr>
            <p:txBody>
              <a:bodyPr/>
              <a:lstStyle/>
              <a:p>
                <a:pPr algn="ctr" eaLnBrk="0" hangingPunct="0"/>
                <a:endParaRPr lang="en-US" dirty="0"/>
              </a:p>
            </p:txBody>
          </p:sp>
          <p:sp>
            <p:nvSpPr>
              <p:cNvPr id="4761" name="Freeform 348"/>
              <p:cNvSpPr>
                <a:spLocks/>
              </p:cNvSpPr>
              <p:nvPr/>
            </p:nvSpPr>
            <p:spPr bwMode="auto">
              <a:xfrm>
                <a:off x="5166" y="1707"/>
                <a:ext cx="5" cy="3"/>
              </a:xfrm>
              <a:custGeom>
                <a:avLst/>
                <a:gdLst>
                  <a:gd name="T0" fmla="*/ 4 w 5"/>
                  <a:gd name="T1" fmla="*/ 3 h 3"/>
                  <a:gd name="T2" fmla="*/ 0 w 5"/>
                  <a:gd name="T3" fmla="*/ 0 h 3"/>
                  <a:gd name="T4" fmla="*/ 5 w 5"/>
                  <a:gd name="T5" fmla="*/ 3 h 3"/>
                  <a:gd name="T6" fmla="*/ 4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3"/>
                    </a:moveTo>
                    <a:lnTo>
                      <a:pt x="0" y="0"/>
                    </a:lnTo>
                    <a:lnTo>
                      <a:pt x="5" y="3"/>
                    </a:lnTo>
                    <a:lnTo>
                      <a:pt x="4" y="3"/>
                    </a:lnTo>
                  </a:path>
                </a:pathLst>
              </a:custGeom>
              <a:noFill/>
              <a:ln w="9525">
                <a:noFill/>
                <a:round/>
                <a:headEnd/>
                <a:tailEnd/>
              </a:ln>
            </p:spPr>
            <p:txBody>
              <a:bodyPr/>
              <a:lstStyle/>
              <a:p>
                <a:pPr algn="ctr" eaLnBrk="0" hangingPunct="0"/>
                <a:endParaRPr lang="en-US" dirty="0"/>
              </a:p>
            </p:txBody>
          </p:sp>
          <p:sp>
            <p:nvSpPr>
              <p:cNvPr id="4762" name="Freeform 349"/>
              <p:cNvSpPr>
                <a:spLocks/>
              </p:cNvSpPr>
              <p:nvPr/>
            </p:nvSpPr>
            <p:spPr bwMode="auto">
              <a:xfrm>
                <a:off x="4888" y="1710"/>
                <a:ext cx="2" cy="5"/>
              </a:xfrm>
              <a:custGeom>
                <a:avLst/>
                <a:gdLst>
                  <a:gd name="T0" fmla="*/ 2 w 2"/>
                  <a:gd name="T1" fmla="*/ 2 h 5"/>
                  <a:gd name="T2" fmla="*/ 0 w 2"/>
                  <a:gd name="T3" fmla="*/ 5 h 5"/>
                  <a:gd name="T4" fmla="*/ 2 w 2"/>
                  <a:gd name="T5" fmla="*/ 0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0" y="5"/>
                    </a:lnTo>
                    <a:lnTo>
                      <a:pt x="2" y="0"/>
                    </a:lnTo>
                    <a:lnTo>
                      <a:pt x="2" y="2"/>
                    </a:lnTo>
                    <a:close/>
                  </a:path>
                </a:pathLst>
              </a:custGeom>
              <a:solidFill>
                <a:srgbClr val="FEE0C2"/>
              </a:solidFill>
              <a:ln w="9525">
                <a:noFill/>
                <a:round/>
                <a:headEnd/>
                <a:tailEnd/>
              </a:ln>
            </p:spPr>
            <p:txBody>
              <a:bodyPr/>
              <a:lstStyle/>
              <a:p>
                <a:pPr algn="ctr" eaLnBrk="0" hangingPunct="0"/>
                <a:endParaRPr lang="en-US" dirty="0"/>
              </a:p>
            </p:txBody>
          </p:sp>
          <p:sp>
            <p:nvSpPr>
              <p:cNvPr id="4763" name="Freeform 350"/>
              <p:cNvSpPr>
                <a:spLocks/>
              </p:cNvSpPr>
              <p:nvPr/>
            </p:nvSpPr>
            <p:spPr bwMode="auto">
              <a:xfrm>
                <a:off x="4888" y="1710"/>
                <a:ext cx="2" cy="5"/>
              </a:xfrm>
              <a:custGeom>
                <a:avLst/>
                <a:gdLst>
                  <a:gd name="T0" fmla="*/ 2 w 2"/>
                  <a:gd name="T1" fmla="*/ 2 h 5"/>
                  <a:gd name="T2" fmla="*/ 0 w 2"/>
                  <a:gd name="T3" fmla="*/ 5 h 5"/>
                  <a:gd name="T4" fmla="*/ 2 w 2"/>
                  <a:gd name="T5" fmla="*/ 0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0" y="5"/>
                    </a:lnTo>
                    <a:lnTo>
                      <a:pt x="2" y="0"/>
                    </a:lnTo>
                    <a:lnTo>
                      <a:pt x="2" y="2"/>
                    </a:lnTo>
                  </a:path>
                </a:pathLst>
              </a:custGeom>
              <a:noFill/>
              <a:ln w="9525">
                <a:noFill/>
                <a:round/>
                <a:headEnd/>
                <a:tailEnd/>
              </a:ln>
            </p:spPr>
            <p:txBody>
              <a:bodyPr/>
              <a:lstStyle/>
              <a:p>
                <a:pPr algn="ctr" eaLnBrk="0" hangingPunct="0"/>
                <a:endParaRPr lang="en-US" dirty="0"/>
              </a:p>
            </p:txBody>
          </p:sp>
          <p:sp>
            <p:nvSpPr>
              <p:cNvPr id="4764" name="Freeform 351"/>
              <p:cNvSpPr>
                <a:spLocks/>
              </p:cNvSpPr>
              <p:nvPr/>
            </p:nvSpPr>
            <p:spPr bwMode="auto">
              <a:xfrm>
                <a:off x="4301" y="1712"/>
                <a:ext cx="6" cy="6"/>
              </a:xfrm>
              <a:custGeom>
                <a:avLst/>
                <a:gdLst>
                  <a:gd name="T0" fmla="*/ 0 w 6"/>
                  <a:gd name="T1" fmla="*/ 6 h 6"/>
                  <a:gd name="T2" fmla="*/ 1 w 6"/>
                  <a:gd name="T3" fmla="*/ 2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1" y="2"/>
                    </a:lnTo>
                    <a:lnTo>
                      <a:pt x="6" y="0"/>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765" name="Freeform 352"/>
              <p:cNvSpPr>
                <a:spLocks/>
              </p:cNvSpPr>
              <p:nvPr/>
            </p:nvSpPr>
            <p:spPr bwMode="auto">
              <a:xfrm>
                <a:off x="4301" y="1712"/>
                <a:ext cx="6" cy="6"/>
              </a:xfrm>
              <a:custGeom>
                <a:avLst/>
                <a:gdLst>
                  <a:gd name="T0" fmla="*/ 0 w 6"/>
                  <a:gd name="T1" fmla="*/ 6 h 6"/>
                  <a:gd name="T2" fmla="*/ 1 w 6"/>
                  <a:gd name="T3" fmla="*/ 2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1" y="2"/>
                    </a:lnTo>
                    <a:lnTo>
                      <a:pt x="6" y="0"/>
                    </a:lnTo>
                    <a:lnTo>
                      <a:pt x="0" y="6"/>
                    </a:lnTo>
                  </a:path>
                </a:pathLst>
              </a:custGeom>
              <a:noFill/>
              <a:ln w="9525">
                <a:noFill/>
                <a:round/>
                <a:headEnd/>
                <a:tailEnd/>
              </a:ln>
            </p:spPr>
            <p:txBody>
              <a:bodyPr/>
              <a:lstStyle/>
              <a:p>
                <a:pPr algn="ctr" eaLnBrk="0" hangingPunct="0"/>
                <a:endParaRPr lang="en-US" dirty="0"/>
              </a:p>
            </p:txBody>
          </p:sp>
          <p:sp>
            <p:nvSpPr>
              <p:cNvPr id="4766" name="Freeform 353"/>
              <p:cNvSpPr>
                <a:spLocks/>
              </p:cNvSpPr>
              <p:nvPr/>
            </p:nvSpPr>
            <p:spPr bwMode="auto">
              <a:xfrm>
                <a:off x="5170" y="1712"/>
                <a:ext cx="8" cy="11"/>
              </a:xfrm>
              <a:custGeom>
                <a:avLst/>
                <a:gdLst>
                  <a:gd name="T0" fmla="*/ 0 w 8"/>
                  <a:gd name="T1" fmla="*/ 10 h 11"/>
                  <a:gd name="T2" fmla="*/ 0 w 8"/>
                  <a:gd name="T3" fmla="*/ 8 h 11"/>
                  <a:gd name="T4" fmla="*/ 4 w 8"/>
                  <a:gd name="T5" fmla="*/ 0 h 11"/>
                  <a:gd name="T6" fmla="*/ 8 w 8"/>
                  <a:gd name="T7" fmla="*/ 8 h 11"/>
                  <a:gd name="T8" fmla="*/ 6 w 8"/>
                  <a:gd name="T9" fmla="*/ 11 h 11"/>
                  <a:gd name="T10" fmla="*/ 0 w 8"/>
                  <a:gd name="T11" fmla="*/ 1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0" y="10"/>
                    </a:moveTo>
                    <a:lnTo>
                      <a:pt x="0" y="8"/>
                    </a:lnTo>
                    <a:lnTo>
                      <a:pt x="4" y="0"/>
                    </a:lnTo>
                    <a:lnTo>
                      <a:pt x="8" y="8"/>
                    </a:lnTo>
                    <a:lnTo>
                      <a:pt x="6" y="11"/>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767" name="Freeform 354"/>
              <p:cNvSpPr>
                <a:spLocks/>
              </p:cNvSpPr>
              <p:nvPr/>
            </p:nvSpPr>
            <p:spPr bwMode="auto">
              <a:xfrm>
                <a:off x="5170" y="1712"/>
                <a:ext cx="8" cy="11"/>
              </a:xfrm>
              <a:custGeom>
                <a:avLst/>
                <a:gdLst>
                  <a:gd name="T0" fmla="*/ 0 w 8"/>
                  <a:gd name="T1" fmla="*/ 10 h 11"/>
                  <a:gd name="T2" fmla="*/ 0 w 8"/>
                  <a:gd name="T3" fmla="*/ 8 h 11"/>
                  <a:gd name="T4" fmla="*/ 4 w 8"/>
                  <a:gd name="T5" fmla="*/ 0 h 11"/>
                  <a:gd name="T6" fmla="*/ 8 w 8"/>
                  <a:gd name="T7" fmla="*/ 8 h 11"/>
                  <a:gd name="T8" fmla="*/ 6 w 8"/>
                  <a:gd name="T9" fmla="*/ 11 h 11"/>
                  <a:gd name="T10" fmla="*/ 0 w 8"/>
                  <a:gd name="T11" fmla="*/ 1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0" y="10"/>
                    </a:moveTo>
                    <a:lnTo>
                      <a:pt x="0" y="8"/>
                    </a:lnTo>
                    <a:lnTo>
                      <a:pt x="4" y="0"/>
                    </a:lnTo>
                    <a:lnTo>
                      <a:pt x="8" y="8"/>
                    </a:lnTo>
                    <a:lnTo>
                      <a:pt x="6" y="11"/>
                    </a:lnTo>
                    <a:lnTo>
                      <a:pt x="0" y="10"/>
                    </a:lnTo>
                  </a:path>
                </a:pathLst>
              </a:custGeom>
              <a:noFill/>
              <a:ln w="9525">
                <a:noFill/>
                <a:round/>
                <a:headEnd/>
                <a:tailEnd/>
              </a:ln>
            </p:spPr>
            <p:txBody>
              <a:bodyPr/>
              <a:lstStyle/>
              <a:p>
                <a:pPr algn="ctr" eaLnBrk="0" hangingPunct="0"/>
                <a:endParaRPr lang="en-US" dirty="0"/>
              </a:p>
            </p:txBody>
          </p:sp>
          <p:sp>
            <p:nvSpPr>
              <p:cNvPr id="4768" name="Freeform 355"/>
              <p:cNvSpPr>
                <a:spLocks/>
              </p:cNvSpPr>
              <p:nvPr/>
            </p:nvSpPr>
            <p:spPr bwMode="auto">
              <a:xfrm>
                <a:off x="5178" y="1720"/>
                <a:ext cx="3" cy="5"/>
              </a:xfrm>
              <a:custGeom>
                <a:avLst/>
                <a:gdLst>
                  <a:gd name="T0" fmla="*/ 1 w 3"/>
                  <a:gd name="T1" fmla="*/ 5 h 5"/>
                  <a:gd name="T2" fmla="*/ 0 w 3"/>
                  <a:gd name="T3" fmla="*/ 0 h 5"/>
                  <a:gd name="T4" fmla="*/ 3 w 3"/>
                  <a:gd name="T5" fmla="*/ 5 h 5"/>
                  <a:gd name="T6" fmla="*/ 1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1" y="5"/>
                    </a:moveTo>
                    <a:lnTo>
                      <a:pt x="0" y="0"/>
                    </a:lnTo>
                    <a:lnTo>
                      <a:pt x="3" y="5"/>
                    </a:lnTo>
                    <a:lnTo>
                      <a:pt x="1" y="5"/>
                    </a:lnTo>
                    <a:close/>
                  </a:path>
                </a:pathLst>
              </a:custGeom>
              <a:solidFill>
                <a:srgbClr val="FEE0C2"/>
              </a:solidFill>
              <a:ln w="9525">
                <a:noFill/>
                <a:round/>
                <a:headEnd/>
                <a:tailEnd/>
              </a:ln>
            </p:spPr>
            <p:txBody>
              <a:bodyPr/>
              <a:lstStyle/>
              <a:p>
                <a:pPr algn="ctr" eaLnBrk="0" hangingPunct="0"/>
                <a:endParaRPr lang="en-US" dirty="0"/>
              </a:p>
            </p:txBody>
          </p:sp>
          <p:sp>
            <p:nvSpPr>
              <p:cNvPr id="4769" name="Freeform 356"/>
              <p:cNvSpPr>
                <a:spLocks/>
              </p:cNvSpPr>
              <p:nvPr/>
            </p:nvSpPr>
            <p:spPr bwMode="auto">
              <a:xfrm>
                <a:off x="5178" y="1720"/>
                <a:ext cx="3" cy="5"/>
              </a:xfrm>
              <a:custGeom>
                <a:avLst/>
                <a:gdLst>
                  <a:gd name="T0" fmla="*/ 1 w 3"/>
                  <a:gd name="T1" fmla="*/ 5 h 5"/>
                  <a:gd name="T2" fmla="*/ 0 w 3"/>
                  <a:gd name="T3" fmla="*/ 0 h 5"/>
                  <a:gd name="T4" fmla="*/ 3 w 3"/>
                  <a:gd name="T5" fmla="*/ 5 h 5"/>
                  <a:gd name="T6" fmla="*/ 1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1" y="5"/>
                    </a:moveTo>
                    <a:lnTo>
                      <a:pt x="0" y="0"/>
                    </a:lnTo>
                    <a:lnTo>
                      <a:pt x="3" y="5"/>
                    </a:lnTo>
                    <a:lnTo>
                      <a:pt x="1" y="5"/>
                    </a:lnTo>
                  </a:path>
                </a:pathLst>
              </a:custGeom>
              <a:noFill/>
              <a:ln w="9525">
                <a:noFill/>
                <a:round/>
                <a:headEnd/>
                <a:tailEnd/>
              </a:ln>
            </p:spPr>
            <p:txBody>
              <a:bodyPr/>
              <a:lstStyle/>
              <a:p>
                <a:pPr algn="ctr" eaLnBrk="0" hangingPunct="0"/>
                <a:endParaRPr lang="en-US" dirty="0"/>
              </a:p>
            </p:txBody>
          </p:sp>
          <p:sp>
            <p:nvSpPr>
              <p:cNvPr id="4770" name="Freeform 357"/>
              <p:cNvSpPr>
                <a:spLocks/>
              </p:cNvSpPr>
              <p:nvPr/>
            </p:nvSpPr>
            <p:spPr bwMode="auto">
              <a:xfrm>
                <a:off x="5176" y="1723"/>
                <a:ext cx="3" cy="7"/>
              </a:xfrm>
              <a:custGeom>
                <a:avLst/>
                <a:gdLst>
                  <a:gd name="T0" fmla="*/ 2 w 3"/>
                  <a:gd name="T1" fmla="*/ 7 h 7"/>
                  <a:gd name="T2" fmla="*/ 0 w 3"/>
                  <a:gd name="T3" fmla="*/ 0 h 7"/>
                  <a:gd name="T4" fmla="*/ 3 w 3"/>
                  <a:gd name="T5" fmla="*/ 7 h 7"/>
                  <a:gd name="T6" fmla="*/ 2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2" y="7"/>
                    </a:moveTo>
                    <a:lnTo>
                      <a:pt x="0" y="0"/>
                    </a:lnTo>
                    <a:lnTo>
                      <a:pt x="3" y="7"/>
                    </a:lnTo>
                    <a:lnTo>
                      <a:pt x="2" y="7"/>
                    </a:lnTo>
                    <a:close/>
                  </a:path>
                </a:pathLst>
              </a:custGeom>
              <a:solidFill>
                <a:srgbClr val="FEE0C2"/>
              </a:solidFill>
              <a:ln w="9525">
                <a:noFill/>
                <a:round/>
                <a:headEnd/>
                <a:tailEnd/>
              </a:ln>
            </p:spPr>
            <p:txBody>
              <a:bodyPr/>
              <a:lstStyle/>
              <a:p>
                <a:pPr algn="ctr" eaLnBrk="0" hangingPunct="0"/>
                <a:endParaRPr lang="en-US" dirty="0"/>
              </a:p>
            </p:txBody>
          </p:sp>
          <p:sp>
            <p:nvSpPr>
              <p:cNvPr id="4771" name="Freeform 358"/>
              <p:cNvSpPr>
                <a:spLocks/>
              </p:cNvSpPr>
              <p:nvPr/>
            </p:nvSpPr>
            <p:spPr bwMode="auto">
              <a:xfrm>
                <a:off x="5176" y="1723"/>
                <a:ext cx="3" cy="7"/>
              </a:xfrm>
              <a:custGeom>
                <a:avLst/>
                <a:gdLst>
                  <a:gd name="T0" fmla="*/ 2 w 3"/>
                  <a:gd name="T1" fmla="*/ 7 h 7"/>
                  <a:gd name="T2" fmla="*/ 0 w 3"/>
                  <a:gd name="T3" fmla="*/ 0 h 7"/>
                  <a:gd name="T4" fmla="*/ 3 w 3"/>
                  <a:gd name="T5" fmla="*/ 7 h 7"/>
                  <a:gd name="T6" fmla="*/ 2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2" y="7"/>
                    </a:moveTo>
                    <a:lnTo>
                      <a:pt x="0" y="0"/>
                    </a:lnTo>
                    <a:lnTo>
                      <a:pt x="3" y="7"/>
                    </a:lnTo>
                    <a:lnTo>
                      <a:pt x="2" y="7"/>
                    </a:lnTo>
                  </a:path>
                </a:pathLst>
              </a:custGeom>
              <a:noFill/>
              <a:ln w="9525">
                <a:noFill/>
                <a:round/>
                <a:headEnd/>
                <a:tailEnd/>
              </a:ln>
            </p:spPr>
            <p:txBody>
              <a:bodyPr/>
              <a:lstStyle/>
              <a:p>
                <a:pPr algn="ctr" eaLnBrk="0" hangingPunct="0"/>
                <a:endParaRPr lang="en-US" dirty="0"/>
              </a:p>
            </p:txBody>
          </p:sp>
          <p:sp>
            <p:nvSpPr>
              <p:cNvPr id="4772" name="Freeform 359"/>
              <p:cNvSpPr>
                <a:spLocks/>
              </p:cNvSpPr>
              <p:nvPr/>
            </p:nvSpPr>
            <p:spPr bwMode="auto">
              <a:xfrm>
                <a:off x="5179" y="1725"/>
                <a:ext cx="5" cy="9"/>
              </a:xfrm>
              <a:custGeom>
                <a:avLst/>
                <a:gdLst>
                  <a:gd name="T0" fmla="*/ 4 w 5"/>
                  <a:gd name="T1" fmla="*/ 6 h 9"/>
                  <a:gd name="T2" fmla="*/ 0 w 5"/>
                  <a:gd name="T3" fmla="*/ 1 h 9"/>
                  <a:gd name="T4" fmla="*/ 4 w 5"/>
                  <a:gd name="T5" fmla="*/ 0 h 9"/>
                  <a:gd name="T6" fmla="*/ 5 w 5"/>
                  <a:gd name="T7" fmla="*/ 5 h 9"/>
                  <a:gd name="T8" fmla="*/ 5 w 5"/>
                  <a:gd name="T9" fmla="*/ 1 h 9"/>
                  <a:gd name="T10" fmla="*/ 5 w 5"/>
                  <a:gd name="T11" fmla="*/ 9 h 9"/>
                  <a:gd name="T12" fmla="*/ 4 w 5"/>
                  <a:gd name="T13" fmla="*/ 6 h 9"/>
                  <a:gd name="T14" fmla="*/ 0 60000 65536"/>
                  <a:gd name="T15" fmla="*/ 0 60000 65536"/>
                  <a:gd name="T16" fmla="*/ 0 60000 65536"/>
                  <a:gd name="T17" fmla="*/ 0 60000 65536"/>
                  <a:gd name="T18" fmla="*/ 0 60000 65536"/>
                  <a:gd name="T19" fmla="*/ 0 60000 65536"/>
                  <a:gd name="T20" fmla="*/ 0 60000 65536"/>
                  <a:gd name="T21" fmla="*/ 0 w 5"/>
                  <a:gd name="T22" fmla="*/ 0 h 9"/>
                  <a:gd name="T23" fmla="*/ 5 w 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
                    <a:moveTo>
                      <a:pt x="4" y="6"/>
                    </a:moveTo>
                    <a:lnTo>
                      <a:pt x="0" y="1"/>
                    </a:lnTo>
                    <a:lnTo>
                      <a:pt x="4" y="0"/>
                    </a:lnTo>
                    <a:lnTo>
                      <a:pt x="5" y="5"/>
                    </a:lnTo>
                    <a:lnTo>
                      <a:pt x="5" y="1"/>
                    </a:lnTo>
                    <a:lnTo>
                      <a:pt x="5" y="9"/>
                    </a:lnTo>
                    <a:lnTo>
                      <a:pt x="4" y="6"/>
                    </a:lnTo>
                    <a:close/>
                  </a:path>
                </a:pathLst>
              </a:custGeom>
              <a:solidFill>
                <a:srgbClr val="FEE0C2"/>
              </a:solidFill>
              <a:ln w="9525">
                <a:noFill/>
                <a:round/>
                <a:headEnd/>
                <a:tailEnd/>
              </a:ln>
            </p:spPr>
            <p:txBody>
              <a:bodyPr/>
              <a:lstStyle/>
              <a:p>
                <a:pPr algn="ctr" eaLnBrk="0" hangingPunct="0"/>
                <a:endParaRPr lang="en-US" dirty="0"/>
              </a:p>
            </p:txBody>
          </p:sp>
          <p:sp>
            <p:nvSpPr>
              <p:cNvPr id="4773" name="Freeform 360"/>
              <p:cNvSpPr>
                <a:spLocks/>
              </p:cNvSpPr>
              <p:nvPr/>
            </p:nvSpPr>
            <p:spPr bwMode="auto">
              <a:xfrm>
                <a:off x="5179" y="1725"/>
                <a:ext cx="5" cy="9"/>
              </a:xfrm>
              <a:custGeom>
                <a:avLst/>
                <a:gdLst>
                  <a:gd name="T0" fmla="*/ 4 w 5"/>
                  <a:gd name="T1" fmla="*/ 6 h 9"/>
                  <a:gd name="T2" fmla="*/ 0 w 5"/>
                  <a:gd name="T3" fmla="*/ 1 h 9"/>
                  <a:gd name="T4" fmla="*/ 4 w 5"/>
                  <a:gd name="T5" fmla="*/ 0 h 9"/>
                  <a:gd name="T6" fmla="*/ 5 w 5"/>
                  <a:gd name="T7" fmla="*/ 5 h 9"/>
                  <a:gd name="T8" fmla="*/ 5 w 5"/>
                  <a:gd name="T9" fmla="*/ 1 h 9"/>
                  <a:gd name="T10" fmla="*/ 5 w 5"/>
                  <a:gd name="T11" fmla="*/ 9 h 9"/>
                  <a:gd name="T12" fmla="*/ 4 w 5"/>
                  <a:gd name="T13" fmla="*/ 6 h 9"/>
                  <a:gd name="T14" fmla="*/ 0 60000 65536"/>
                  <a:gd name="T15" fmla="*/ 0 60000 65536"/>
                  <a:gd name="T16" fmla="*/ 0 60000 65536"/>
                  <a:gd name="T17" fmla="*/ 0 60000 65536"/>
                  <a:gd name="T18" fmla="*/ 0 60000 65536"/>
                  <a:gd name="T19" fmla="*/ 0 60000 65536"/>
                  <a:gd name="T20" fmla="*/ 0 60000 65536"/>
                  <a:gd name="T21" fmla="*/ 0 w 5"/>
                  <a:gd name="T22" fmla="*/ 0 h 9"/>
                  <a:gd name="T23" fmla="*/ 5 w 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
                    <a:moveTo>
                      <a:pt x="4" y="6"/>
                    </a:moveTo>
                    <a:lnTo>
                      <a:pt x="0" y="1"/>
                    </a:lnTo>
                    <a:lnTo>
                      <a:pt x="4" y="0"/>
                    </a:lnTo>
                    <a:lnTo>
                      <a:pt x="5" y="5"/>
                    </a:lnTo>
                    <a:lnTo>
                      <a:pt x="5" y="1"/>
                    </a:lnTo>
                    <a:lnTo>
                      <a:pt x="5" y="9"/>
                    </a:lnTo>
                    <a:lnTo>
                      <a:pt x="4" y="6"/>
                    </a:lnTo>
                  </a:path>
                </a:pathLst>
              </a:custGeom>
              <a:noFill/>
              <a:ln w="9525">
                <a:noFill/>
                <a:round/>
                <a:headEnd/>
                <a:tailEnd/>
              </a:ln>
            </p:spPr>
            <p:txBody>
              <a:bodyPr/>
              <a:lstStyle/>
              <a:p>
                <a:pPr algn="ctr" eaLnBrk="0" hangingPunct="0"/>
                <a:endParaRPr lang="en-US" dirty="0"/>
              </a:p>
            </p:txBody>
          </p:sp>
          <p:sp>
            <p:nvSpPr>
              <p:cNvPr id="4774" name="Freeform 361"/>
              <p:cNvSpPr>
                <a:spLocks/>
              </p:cNvSpPr>
              <p:nvPr/>
            </p:nvSpPr>
            <p:spPr bwMode="auto">
              <a:xfrm>
                <a:off x="4398" y="1726"/>
                <a:ext cx="8" cy="8"/>
              </a:xfrm>
              <a:custGeom>
                <a:avLst/>
                <a:gdLst>
                  <a:gd name="T0" fmla="*/ 0 w 8"/>
                  <a:gd name="T1" fmla="*/ 7 h 8"/>
                  <a:gd name="T2" fmla="*/ 3 w 8"/>
                  <a:gd name="T3" fmla="*/ 0 h 8"/>
                  <a:gd name="T4" fmla="*/ 8 w 8"/>
                  <a:gd name="T5" fmla="*/ 5 h 8"/>
                  <a:gd name="T6" fmla="*/ 2 w 8"/>
                  <a:gd name="T7" fmla="*/ 8 h 8"/>
                  <a:gd name="T8" fmla="*/ 0 w 8"/>
                  <a:gd name="T9" fmla="*/ 7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7"/>
                    </a:moveTo>
                    <a:lnTo>
                      <a:pt x="3" y="0"/>
                    </a:lnTo>
                    <a:lnTo>
                      <a:pt x="8" y="5"/>
                    </a:lnTo>
                    <a:lnTo>
                      <a:pt x="2" y="8"/>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775" name="Freeform 362"/>
              <p:cNvSpPr>
                <a:spLocks/>
              </p:cNvSpPr>
              <p:nvPr/>
            </p:nvSpPr>
            <p:spPr bwMode="auto">
              <a:xfrm>
                <a:off x="4398" y="1726"/>
                <a:ext cx="8" cy="8"/>
              </a:xfrm>
              <a:custGeom>
                <a:avLst/>
                <a:gdLst>
                  <a:gd name="T0" fmla="*/ 0 w 8"/>
                  <a:gd name="T1" fmla="*/ 7 h 8"/>
                  <a:gd name="T2" fmla="*/ 3 w 8"/>
                  <a:gd name="T3" fmla="*/ 0 h 8"/>
                  <a:gd name="T4" fmla="*/ 8 w 8"/>
                  <a:gd name="T5" fmla="*/ 5 h 8"/>
                  <a:gd name="T6" fmla="*/ 2 w 8"/>
                  <a:gd name="T7" fmla="*/ 8 h 8"/>
                  <a:gd name="T8" fmla="*/ 0 w 8"/>
                  <a:gd name="T9" fmla="*/ 7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7"/>
                    </a:moveTo>
                    <a:lnTo>
                      <a:pt x="3" y="0"/>
                    </a:lnTo>
                    <a:lnTo>
                      <a:pt x="8" y="5"/>
                    </a:lnTo>
                    <a:lnTo>
                      <a:pt x="2" y="8"/>
                    </a:lnTo>
                    <a:lnTo>
                      <a:pt x="0" y="7"/>
                    </a:lnTo>
                  </a:path>
                </a:pathLst>
              </a:custGeom>
              <a:noFill/>
              <a:ln w="9525">
                <a:noFill/>
                <a:round/>
                <a:headEnd/>
                <a:tailEnd/>
              </a:ln>
            </p:spPr>
            <p:txBody>
              <a:bodyPr/>
              <a:lstStyle/>
              <a:p>
                <a:pPr algn="ctr" eaLnBrk="0" hangingPunct="0"/>
                <a:endParaRPr lang="en-US" dirty="0"/>
              </a:p>
            </p:txBody>
          </p:sp>
          <p:sp>
            <p:nvSpPr>
              <p:cNvPr id="4776" name="Freeform 363"/>
              <p:cNvSpPr>
                <a:spLocks/>
              </p:cNvSpPr>
              <p:nvPr/>
            </p:nvSpPr>
            <p:spPr bwMode="auto">
              <a:xfrm>
                <a:off x="5189" y="1730"/>
                <a:ext cx="83" cy="129"/>
              </a:xfrm>
              <a:custGeom>
                <a:avLst/>
                <a:gdLst>
                  <a:gd name="T0" fmla="*/ 79 w 83"/>
                  <a:gd name="T1" fmla="*/ 128 h 129"/>
                  <a:gd name="T2" fmla="*/ 73 w 83"/>
                  <a:gd name="T3" fmla="*/ 120 h 129"/>
                  <a:gd name="T4" fmla="*/ 68 w 83"/>
                  <a:gd name="T5" fmla="*/ 120 h 129"/>
                  <a:gd name="T6" fmla="*/ 73 w 83"/>
                  <a:gd name="T7" fmla="*/ 116 h 129"/>
                  <a:gd name="T8" fmla="*/ 63 w 83"/>
                  <a:gd name="T9" fmla="*/ 115 h 129"/>
                  <a:gd name="T10" fmla="*/ 66 w 83"/>
                  <a:gd name="T11" fmla="*/ 108 h 129"/>
                  <a:gd name="T12" fmla="*/ 63 w 83"/>
                  <a:gd name="T13" fmla="*/ 107 h 129"/>
                  <a:gd name="T14" fmla="*/ 66 w 83"/>
                  <a:gd name="T15" fmla="*/ 105 h 129"/>
                  <a:gd name="T16" fmla="*/ 44 w 83"/>
                  <a:gd name="T17" fmla="*/ 78 h 129"/>
                  <a:gd name="T18" fmla="*/ 44 w 83"/>
                  <a:gd name="T19" fmla="*/ 70 h 129"/>
                  <a:gd name="T20" fmla="*/ 31 w 83"/>
                  <a:gd name="T21" fmla="*/ 49 h 129"/>
                  <a:gd name="T22" fmla="*/ 31 w 83"/>
                  <a:gd name="T23" fmla="*/ 51 h 129"/>
                  <a:gd name="T24" fmla="*/ 26 w 83"/>
                  <a:gd name="T25" fmla="*/ 46 h 129"/>
                  <a:gd name="T26" fmla="*/ 19 w 83"/>
                  <a:gd name="T27" fmla="*/ 46 h 129"/>
                  <a:gd name="T28" fmla="*/ 13 w 83"/>
                  <a:gd name="T29" fmla="*/ 38 h 129"/>
                  <a:gd name="T30" fmla="*/ 15 w 83"/>
                  <a:gd name="T31" fmla="*/ 32 h 129"/>
                  <a:gd name="T32" fmla="*/ 8 w 83"/>
                  <a:gd name="T33" fmla="*/ 25 h 129"/>
                  <a:gd name="T34" fmla="*/ 8 w 83"/>
                  <a:gd name="T35" fmla="*/ 11 h 129"/>
                  <a:gd name="T36" fmla="*/ 0 w 83"/>
                  <a:gd name="T37" fmla="*/ 3 h 129"/>
                  <a:gd name="T38" fmla="*/ 3 w 83"/>
                  <a:gd name="T39" fmla="*/ 0 h 129"/>
                  <a:gd name="T40" fmla="*/ 83 w 83"/>
                  <a:gd name="T41" fmla="*/ 129 h 129"/>
                  <a:gd name="T42" fmla="*/ 79 w 83"/>
                  <a:gd name="T43" fmla="*/ 129 h 129"/>
                  <a:gd name="T44" fmla="*/ 79 w 83"/>
                  <a:gd name="T45" fmla="*/ 128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29"/>
                  <a:gd name="T71" fmla="*/ 83 w 83"/>
                  <a:gd name="T72" fmla="*/ 129 h 1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29">
                    <a:moveTo>
                      <a:pt x="79" y="128"/>
                    </a:moveTo>
                    <a:lnTo>
                      <a:pt x="73" y="120"/>
                    </a:lnTo>
                    <a:lnTo>
                      <a:pt x="68" y="120"/>
                    </a:lnTo>
                    <a:lnTo>
                      <a:pt x="73" y="116"/>
                    </a:lnTo>
                    <a:lnTo>
                      <a:pt x="63" y="115"/>
                    </a:lnTo>
                    <a:lnTo>
                      <a:pt x="66" y="108"/>
                    </a:lnTo>
                    <a:lnTo>
                      <a:pt x="63" y="107"/>
                    </a:lnTo>
                    <a:lnTo>
                      <a:pt x="66" y="105"/>
                    </a:lnTo>
                    <a:lnTo>
                      <a:pt x="44" y="78"/>
                    </a:lnTo>
                    <a:lnTo>
                      <a:pt x="44" y="70"/>
                    </a:lnTo>
                    <a:lnTo>
                      <a:pt x="31" y="49"/>
                    </a:lnTo>
                    <a:lnTo>
                      <a:pt x="31" y="51"/>
                    </a:lnTo>
                    <a:lnTo>
                      <a:pt x="26" y="46"/>
                    </a:lnTo>
                    <a:lnTo>
                      <a:pt x="19" y="46"/>
                    </a:lnTo>
                    <a:lnTo>
                      <a:pt x="13" y="38"/>
                    </a:lnTo>
                    <a:lnTo>
                      <a:pt x="15" y="32"/>
                    </a:lnTo>
                    <a:lnTo>
                      <a:pt x="8" y="25"/>
                    </a:lnTo>
                    <a:lnTo>
                      <a:pt x="8" y="11"/>
                    </a:lnTo>
                    <a:lnTo>
                      <a:pt x="0" y="3"/>
                    </a:lnTo>
                    <a:lnTo>
                      <a:pt x="3" y="0"/>
                    </a:lnTo>
                    <a:lnTo>
                      <a:pt x="83" y="129"/>
                    </a:lnTo>
                    <a:lnTo>
                      <a:pt x="79" y="129"/>
                    </a:lnTo>
                    <a:lnTo>
                      <a:pt x="79" y="128"/>
                    </a:lnTo>
                    <a:close/>
                  </a:path>
                </a:pathLst>
              </a:custGeom>
              <a:solidFill>
                <a:srgbClr val="FEE0C2"/>
              </a:solidFill>
              <a:ln w="9525">
                <a:noFill/>
                <a:round/>
                <a:headEnd/>
                <a:tailEnd/>
              </a:ln>
            </p:spPr>
            <p:txBody>
              <a:bodyPr/>
              <a:lstStyle/>
              <a:p>
                <a:pPr algn="ctr" eaLnBrk="0" hangingPunct="0"/>
                <a:endParaRPr lang="en-US" dirty="0"/>
              </a:p>
            </p:txBody>
          </p:sp>
          <p:sp>
            <p:nvSpPr>
              <p:cNvPr id="4777" name="Freeform 364"/>
              <p:cNvSpPr>
                <a:spLocks/>
              </p:cNvSpPr>
              <p:nvPr/>
            </p:nvSpPr>
            <p:spPr bwMode="auto">
              <a:xfrm>
                <a:off x="5189" y="1730"/>
                <a:ext cx="83" cy="129"/>
              </a:xfrm>
              <a:custGeom>
                <a:avLst/>
                <a:gdLst>
                  <a:gd name="T0" fmla="*/ 79 w 83"/>
                  <a:gd name="T1" fmla="*/ 128 h 129"/>
                  <a:gd name="T2" fmla="*/ 73 w 83"/>
                  <a:gd name="T3" fmla="*/ 120 h 129"/>
                  <a:gd name="T4" fmla="*/ 68 w 83"/>
                  <a:gd name="T5" fmla="*/ 120 h 129"/>
                  <a:gd name="T6" fmla="*/ 73 w 83"/>
                  <a:gd name="T7" fmla="*/ 116 h 129"/>
                  <a:gd name="T8" fmla="*/ 63 w 83"/>
                  <a:gd name="T9" fmla="*/ 115 h 129"/>
                  <a:gd name="T10" fmla="*/ 66 w 83"/>
                  <a:gd name="T11" fmla="*/ 108 h 129"/>
                  <a:gd name="T12" fmla="*/ 63 w 83"/>
                  <a:gd name="T13" fmla="*/ 107 h 129"/>
                  <a:gd name="T14" fmla="*/ 66 w 83"/>
                  <a:gd name="T15" fmla="*/ 105 h 129"/>
                  <a:gd name="T16" fmla="*/ 44 w 83"/>
                  <a:gd name="T17" fmla="*/ 78 h 129"/>
                  <a:gd name="T18" fmla="*/ 44 w 83"/>
                  <a:gd name="T19" fmla="*/ 70 h 129"/>
                  <a:gd name="T20" fmla="*/ 31 w 83"/>
                  <a:gd name="T21" fmla="*/ 49 h 129"/>
                  <a:gd name="T22" fmla="*/ 31 w 83"/>
                  <a:gd name="T23" fmla="*/ 51 h 129"/>
                  <a:gd name="T24" fmla="*/ 26 w 83"/>
                  <a:gd name="T25" fmla="*/ 46 h 129"/>
                  <a:gd name="T26" fmla="*/ 19 w 83"/>
                  <a:gd name="T27" fmla="*/ 46 h 129"/>
                  <a:gd name="T28" fmla="*/ 13 w 83"/>
                  <a:gd name="T29" fmla="*/ 38 h 129"/>
                  <a:gd name="T30" fmla="*/ 15 w 83"/>
                  <a:gd name="T31" fmla="*/ 32 h 129"/>
                  <a:gd name="T32" fmla="*/ 8 w 83"/>
                  <a:gd name="T33" fmla="*/ 25 h 129"/>
                  <a:gd name="T34" fmla="*/ 8 w 83"/>
                  <a:gd name="T35" fmla="*/ 11 h 129"/>
                  <a:gd name="T36" fmla="*/ 0 w 83"/>
                  <a:gd name="T37" fmla="*/ 3 h 129"/>
                  <a:gd name="T38" fmla="*/ 3 w 83"/>
                  <a:gd name="T39" fmla="*/ 0 h 129"/>
                  <a:gd name="T40" fmla="*/ 83 w 83"/>
                  <a:gd name="T41" fmla="*/ 129 h 129"/>
                  <a:gd name="T42" fmla="*/ 79 w 83"/>
                  <a:gd name="T43" fmla="*/ 129 h 129"/>
                  <a:gd name="T44" fmla="*/ 79 w 83"/>
                  <a:gd name="T45" fmla="*/ 128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29"/>
                  <a:gd name="T71" fmla="*/ 83 w 83"/>
                  <a:gd name="T72" fmla="*/ 129 h 1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29">
                    <a:moveTo>
                      <a:pt x="79" y="128"/>
                    </a:moveTo>
                    <a:lnTo>
                      <a:pt x="73" y="120"/>
                    </a:lnTo>
                    <a:lnTo>
                      <a:pt x="68" y="120"/>
                    </a:lnTo>
                    <a:lnTo>
                      <a:pt x="73" y="116"/>
                    </a:lnTo>
                    <a:lnTo>
                      <a:pt x="63" y="115"/>
                    </a:lnTo>
                    <a:lnTo>
                      <a:pt x="66" y="108"/>
                    </a:lnTo>
                    <a:lnTo>
                      <a:pt x="63" y="107"/>
                    </a:lnTo>
                    <a:lnTo>
                      <a:pt x="66" y="105"/>
                    </a:lnTo>
                    <a:lnTo>
                      <a:pt x="44" y="78"/>
                    </a:lnTo>
                    <a:lnTo>
                      <a:pt x="44" y="70"/>
                    </a:lnTo>
                    <a:lnTo>
                      <a:pt x="31" y="49"/>
                    </a:lnTo>
                    <a:lnTo>
                      <a:pt x="31" y="51"/>
                    </a:lnTo>
                    <a:lnTo>
                      <a:pt x="26" y="46"/>
                    </a:lnTo>
                    <a:lnTo>
                      <a:pt x="19" y="46"/>
                    </a:lnTo>
                    <a:lnTo>
                      <a:pt x="13" y="38"/>
                    </a:lnTo>
                    <a:lnTo>
                      <a:pt x="15" y="32"/>
                    </a:lnTo>
                    <a:lnTo>
                      <a:pt x="8" y="25"/>
                    </a:lnTo>
                    <a:lnTo>
                      <a:pt x="8" y="11"/>
                    </a:lnTo>
                    <a:lnTo>
                      <a:pt x="0" y="3"/>
                    </a:lnTo>
                    <a:lnTo>
                      <a:pt x="3" y="0"/>
                    </a:lnTo>
                    <a:lnTo>
                      <a:pt x="83" y="129"/>
                    </a:lnTo>
                    <a:lnTo>
                      <a:pt x="79" y="129"/>
                    </a:lnTo>
                    <a:lnTo>
                      <a:pt x="79" y="128"/>
                    </a:lnTo>
                  </a:path>
                </a:pathLst>
              </a:custGeom>
              <a:noFill/>
              <a:ln w="9525">
                <a:noFill/>
                <a:round/>
                <a:headEnd/>
                <a:tailEnd/>
              </a:ln>
            </p:spPr>
            <p:txBody>
              <a:bodyPr/>
              <a:lstStyle/>
              <a:p>
                <a:pPr algn="ctr" eaLnBrk="0" hangingPunct="0"/>
                <a:endParaRPr lang="en-US" dirty="0"/>
              </a:p>
            </p:txBody>
          </p:sp>
          <p:sp>
            <p:nvSpPr>
              <p:cNvPr id="4778" name="Freeform 365"/>
              <p:cNvSpPr>
                <a:spLocks/>
              </p:cNvSpPr>
              <p:nvPr/>
            </p:nvSpPr>
            <p:spPr bwMode="auto">
              <a:xfrm>
                <a:off x="5186" y="1734"/>
                <a:ext cx="6" cy="2"/>
              </a:xfrm>
              <a:custGeom>
                <a:avLst/>
                <a:gdLst>
                  <a:gd name="T0" fmla="*/ 3 w 6"/>
                  <a:gd name="T1" fmla="*/ 2 h 2"/>
                  <a:gd name="T2" fmla="*/ 0 w 6"/>
                  <a:gd name="T3" fmla="*/ 2 h 2"/>
                  <a:gd name="T4" fmla="*/ 3 w 6"/>
                  <a:gd name="T5" fmla="*/ 0 h 2"/>
                  <a:gd name="T6" fmla="*/ 6 w 6"/>
                  <a:gd name="T7" fmla="*/ 2 h 2"/>
                  <a:gd name="T8" fmla="*/ 3 w 6"/>
                  <a:gd name="T9" fmla="*/ 2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3" y="2"/>
                    </a:moveTo>
                    <a:lnTo>
                      <a:pt x="0" y="2"/>
                    </a:lnTo>
                    <a:lnTo>
                      <a:pt x="3" y="0"/>
                    </a:lnTo>
                    <a:lnTo>
                      <a:pt x="6" y="2"/>
                    </a:lnTo>
                    <a:lnTo>
                      <a:pt x="3" y="2"/>
                    </a:lnTo>
                    <a:close/>
                  </a:path>
                </a:pathLst>
              </a:custGeom>
              <a:solidFill>
                <a:srgbClr val="FEE0C2"/>
              </a:solidFill>
              <a:ln w="9525">
                <a:noFill/>
                <a:round/>
                <a:headEnd/>
                <a:tailEnd/>
              </a:ln>
            </p:spPr>
            <p:txBody>
              <a:bodyPr/>
              <a:lstStyle/>
              <a:p>
                <a:pPr algn="ctr" eaLnBrk="0" hangingPunct="0"/>
                <a:endParaRPr lang="en-US" dirty="0"/>
              </a:p>
            </p:txBody>
          </p:sp>
          <p:sp>
            <p:nvSpPr>
              <p:cNvPr id="4779" name="Freeform 366"/>
              <p:cNvSpPr>
                <a:spLocks/>
              </p:cNvSpPr>
              <p:nvPr/>
            </p:nvSpPr>
            <p:spPr bwMode="auto">
              <a:xfrm>
                <a:off x="5186" y="1734"/>
                <a:ext cx="6" cy="2"/>
              </a:xfrm>
              <a:custGeom>
                <a:avLst/>
                <a:gdLst>
                  <a:gd name="T0" fmla="*/ 3 w 6"/>
                  <a:gd name="T1" fmla="*/ 2 h 2"/>
                  <a:gd name="T2" fmla="*/ 0 w 6"/>
                  <a:gd name="T3" fmla="*/ 2 h 2"/>
                  <a:gd name="T4" fmla="*/ 3 w 6"/>
                  <a:gd name="T5" fmla="*/ 0 h 2"/>
                  <a:gd name="T6" fmla="*/ 6 w 6"/>
                  <a:gd name="T7" fmla="*/ 2 h 2"/>
                  <a:gd name="T8" fmla="*/ 3 w 6"/>
                  <a:gd name="T9" fmla="*/ 2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3" y="2"/>
                    </a:moveTo>
                    <a:lnTo>
                      <a:pt x="0" y="2"/>
                    </a:lnTo>
                    <a:lnTo>
                      <a:pt x="3" y="0"/>
                    </a:lnTo>
                    <a:lnTo>
                      <a:pt x="6" y="2"/>
                    </a:lnTo>
                    <a:lnTo>
                      <a:pt x="3" y="2"/>
                    </a:lnTo>
                  </a:path>
                </a:pathLst>
              </a:custGeom>
              <a:noFill/>
              <a:ln w="9525">
                <a:noFill/>
                <a:round/>
                <a:headEnd/>
                <a:tailEnd/>
              </a:ln>
            </p:spPr>
            <p:txBody>
              <a:bodyPr/>
              <a:lstStyle/>
              <a:p>
                <a:pPr algn="ctr" eaLnBrk="0" hangingPunct="0"/>
                <a:endParaRPr lang="en-US" dirty="0"/>
              </a:p>
            </p:txBody>
          </p:sp>
          <p:sp>
            <p:nvSpPr>
              <p:cNvPr id="4780" name="Freeform 367"/>
              <p:cNvSpPr>
                <a:spLocks/>
              </p:cNvSpPr>
              <p:nvPr/>
            </p:nvSpPr>
            <p:spPr bwMode="auto">
              <a:xfrm>
                <a:off x="5192" y="1747"/>
                <a:ext cx="7" cy="11"/>
              </a:xfrm>
              <a:custGeom>
                <a:avLst/>
                <a:gdLst>
                  <a:gd name="T0" fmla="*/ 3 w 7"/>
                  <a:gd name="T1" fmla="*/ 11 h 11"/>
                  <a:gd name="T2" fmla="*/ 0 w 7"/>
                  <a:gd name="T3" fmla="*/ 3 h 11"/>
                  <a:gd name="T4" fmla="*/ 3 w 7"/>
                  <a:gd name="T5" fmla="*/ 0 h 11"/>
                  <a:gd name="T6" fmla="*/ 7 w 7"/>
                  <a:gd name="T7" fmla="*/ 7 h 11"/>
                  <a:gd name="T8" fmla="*/ 3 w 7"/>
                  <a:gd name="T9" fmla="*/ 10 h 11"/>
                  <a:gd name="T10" fmla="*/ 2 w 7"/>
                  <a:gd name="T11" fmla="*/ 8 h 11"/>
                  <a:gd name="T12" fmla="*/ 3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3" y="11"/>
                    </a:moveTo>
                    <a:lnTo>
                      <a:pt x="0" y="3"/>
                    </a:lnTo>
                    <a:lnTo>
                      <a:pt x="3" y="0"/>
                    </a:lnTo>
                    <a:lnTo>
                      <a:pt x="7" y="7"/>
                    </a:lnTo>
                    <a:lnTo>
                      <a:pt x="3" y="10"/>
                    </a:lnTo>
                    <a:lnTo>
                      <a:pt x="2" y="8"/>
                    </a:lnTo>
                    <a:lnTo>
                      <a:pt x="3" y="11"/>
                    </a:lnTo>
                    <a:close/>
                  </a:path>
                </a:pathLst>
              </a:custGeom>
              <a:solidFill>
                <a:srgbClr val="FEE0C2"/>
              </a:solidFill>
              <a:ln w="9525">
                <a:noFill/>
                <a:round/>
                <a:headEnd/>
                <a:tailEnd/>
              </a:ln>
            </p:spPr>
            <p:txBody>
              <a:bodyPr/>
              <a:lstStyle/>
              <a:p>
                <a:pPr algn="ctr" eaLnBrk="0" hangingPunct="0"/>
                <a:endParaRPr lang="en-US" dirty="0"/>
              </a:p>
            </p:txBody>
          </p:sp>
          <p:sp>
            <p:nvSpPr>
              <p:cNvPr id="4781" name="Freeform 368"/>
              <p:cNvSpPr>
                <a:spLocks/>
              </p:cNvSpPr>
              <p:nvPr/>
            </p:nvSpPr>
            <p:spPr bwMode="auto">
              <a:xfrm>
                <a:off x="5192" y="1747"/>
                <a:ext cx="7" cy="11"/>
              </a:xfrm>
              <a:custGeom>
                <a:avLst/>
                <a:gdLst>
                  <a:gd name="T0" fmla="*/ 3 w 7"/>
                  <a:gd name="T1" fmla="*/ 11 h 11"/>
                  <a:gd name="T2" fmla="*/ 0 w 7"/>
                  <a:gd name="T3" fmla="*/ 3 h 11"/>
                  <a:gd name="T4" fmla="*/ 3 w 7"/>
                  <a:gd name="T5" fmla="*/ 0 h 11"/>
                  <a:gd name="T6" fmla="*/ 7 w 7"/>
                  <a:gd name="T7" fmla="*/ 7 h 11"/>
                  <a:gd name="T8" fmla="*/ 3 w 7"/>
                  <a:gd name="T9" fmla="*/ 10 h 11"/>
                  <a:gd name="T10" fmla="*/ 2 w 7"/>
                  <a:gd name="T11" fmla="*/ 8 h 11"/>
                  <a:gd name="T12" fmla="*/ 3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3" y="11"/>
                    </a:moveTo>
                    <a:lnTo>
                      <a:pt x="0" y="3"/>
                    </a:lnTo>
                    <a:lnTo>
                      <a:pt x="3" y="0"/>
                    </a:lnTo>
                    <a:lnTo>
                      <a:pt x="7" y="7"/>
                    </a:lnTo>
                    <a:lnTo>
                      <a:pt x="3" y="10"/>
                    </a:lnTo>
                    <a:lnTo>
                      <a:pt x="2" y="8"/>
                    </a:lnTo>
                    <a:lnTo>
                      <a:pt x="3" y="11"/>
                    </a:lnTo>
                  </a:path>
                </a:pathLst>
              </a:custGeom>
              <a:noFill/>
              <a:ln w="9525">
                <a:noFill/>
                <a:round/>
                <a:headEnd/>
                <a:tailEnd/>
              </a:ln>
            </p:spPr>
            <p:txBody>
              <a:bodyPr/>
              <a:lstStyle/>
              <a:p>
                <a:pPr algn="ctr" eaLnBrk="0" hangingPunct="0"/>
                <a:endParaRPr lang="en-US" dirty="0"/>
              </a:p>
            </p:txBody>
          </p:sp>
          <p:sp>
            <p:nvSpPr>
              <p:cNvPr id="4782" name="Freeform 369"/>
              <p:cNvSpPr>
                <a:spLocks/>
              </p:cNvSpPr>
              <p:nvPr/>
            </p:nvSpPr>
            <p:spPr bwMode="auto">
              <a:xfrm>
                <a:off x="4417" y="1750"/>
                <a:ext cx="254" cy="183"/>
              </a:xfrm>
              <a:custGeom>
                <a:avLst/>
                <a:gdLst>
                  <a:gd name="T0" fmla="*/ 63 w 254"/>
                  <a:gd name="T1" fmla="*/ 20 h 183"/>
                  <a:gd name="T2" fmla="*/ 75 w 254"/>
                  <a:gd name="T3" fmla="*/ 15 h 183"/>
                  <a:gd name="T4" fmla="*/ 86 w 254"/>
                  <a:gd name="T5" fmla="*/ 10 h 183"/>
                  <a:gd name="T6" fmla="*/ 97 w 254"/>
                  <a:gd name="T7" fmla="*/ 5 h 183"/>
                  <a:gd name="T8" fmla="*/ 123 w 254"/>
                  <a:gd name="T9" fmla="*/ 0 h 183"/>
                  <a:gd name="T10" fmla="*/ 149 w 254"/>
                  <a:gd name="T11" fmla="*/ 18 h 183"/>
                  <a:gd name="T12" fmla="*/ 170 w 254"/>
                  <a:gd name="T13" fmla="*/ 24 h 183"/>
                  <a:gd name="T14" fmla="*/ 193 w 254"/>
                  <a:gd name="T15" fmla="*/ 37 h 183"/>
                  <a:gd name="T16" fmla="*/ 248 w 254"/>
                  <a:gd name="T17" fmla="*/ 109 h 183"/>
                  <a:gd name="T18" fmla="*/ 248 w 254"/>
                  <a:gd name="T19" fmla="*/ 125 h 183"/>
                  <a:gd name="T20" fmla="*/ 241 w 254"/>
                  <a:gd name="T21" fmla="*/ 119 h 183"/>
                  <a:gd name="T22" fmla="*/ 240 w 254"/>
                  <a:gd name="T23" fmla="*/ 108 h 183"/>
                  <a:gd name="T24" fmla="*/ 237 w 254"/>
                  <a:gd name="T25" fmla="*/ 122 h 183"/>
                  <a:gd name="T26" fmla="*/ 228 w 254"/>
                  <a:gd name="T27" fmla="*/ 125 h 183"/>
                  <a:gd name="T28" fmla="*/ 228 w 254"/>
                  <a:gd name="T29" fmla="*/ 114 h 183"/>
                  <a:gd name="T30" fmla="*/ 222 w 254"/>
                  <a:gd name="T31" fmla="*/ 112 h 183"/>
                  <a:gd name="T32" fmla="*/ 214 w 254"/>
                  <a:gd name="T33" fmla="*/ 114 h 183"/>
                  <a:gd name="T34" fmla="*/ 211 w 254"/>
                  <a:gd name="T35" fmla="*/ 116 h 183"/>
                  <a:gd name="T36" fmla="*/ 211 w 254"/>
                  <a:gd name="T37" fmla="*/ 127 h 183"/>
                  <a:gd name="T38" fmla="*/ 217 w 254"/>
                  <a:gd name="T39" fmla="*/ 125 h 183"/>
                  <a:gd name="T40" fmla="*/ 225 w 254"/>
                  <a:gd name="T41" fmla="*/ 130 h 183"/>
                  <a:gd name="T42" fmla="*/ 246 w 254"/>
                  <a:gd name="T43" fmla="*/ 130 h 183"/>
                  <a:gd name="T44" fmla="*/ 240 w 254"/>
                  <a:gd name="T45" fmla="*/ 138 h 183"/>
                  <a:gd name="T46" fmla="*/ 232 w 254"/>
                  <a:gd name="T47" fmla="*/ 143 h 183"/>
                  <a:gd name="T48" fmla="*/ 227 w 254"/>
                  <a:gd name="T49" fmla="*/ 146 h 183"/>
                  <a:gd name="T50" fmla="*/ 216 w 254"/>
                  <a:gd name="T51" fmla="*/ 143 h 183"/>
                  <a:gd name="T52" fmla="*/ 227 w 254"/>
                  <a:gd name="T53" fmla="*/ 151 h 183"/>
                  <a:gd name="T54" fmla="*/ 220 w 254"/>
                  <a:gd name="T55" fmla="*/ 160 h 183"/>
                  <a:gd name="T56" fmla="*/ 216 w 254"/>
                  <a:gd name="T57" fmla="*/ 181 h 183"/>
                  <a:gd name="T58" fmla="*/ 161 w 254"/>
                  <a:gd name="T59" fmla="*/ 183 h 183"/>
                  <a:gd name="T60" fmla="*/ 151 w 254"/>
                  <a:gd name="T61" fmla="*/ 168 h 183"/>
                  <a:gd name="T62" fmla="*/ 75 w 254"/>
                  <a:gd name="T63" fmla="*/ 160 h 183"/>
                  <a:gd name="T64" fmla="*/ 65 w 254"/>
                  <a:gd name="T65" fmla="*/ 167 h 183"/>
                  <a:gd name="T66" fmla="*/ 57 w 254"/>
                  <a:gd name="T67" fmla="*/ 167 h 183"/>
                  <a:gd name="T68" fmla="*/ 57 w 254"/>
                  <a:gd name="T69" fmla="*/ 144 h 183"/>
                  <a:gd name="T70" fmla="*/ 57 w 254"/>
                  <a:gd name="T71" fmla="*/ 135 h 183"/>
                  <a:gd name="T72" fmla="*/ 67 w 254"/>
                  <a:gd name="T73" fmla="*/ 128 h 183"/>
                  <a:gd name="T74" fmla="*/ 60 w 254"/>
                  <a:gd name="T75" fmla="*/ 120 h 183"/>
                  <a:gd name="T76" fmla="*/ 55 w 254"/>
                  <a:gd name="T77" fmla="*/ 108 h 183"/>
                  <a:gd name="T78" fmla="*/ 59 w 254"/>
                  <a:gd name="T79" fmla="*/ 101 h 183"/>
                  <a:gd name="T80" fmla="*/ 62 w 254"/>
                  <a:gd name="T81" fmla="*/ 84 h 183"/>
                  <a:gd name="T82" fmla="*/ 60 w 254"/>
                  <a:gd name="T83" fmla="*/ 71 h 183"/>
                  <a:gd name="T84" fmla="*/ 26 w 254"/>
                  <a:gd name="T85" fmla="*/ 48 h 183"/>
                  <a:gd name="T86" fmla="*/ 33 w 254"/>
                  <a:gd name="T87" fmla="*/ 47 h 183"/>
                  <a:gd name="T88" fmla="*/ 23 w 254"/>
                  <a:gd name="T89" fmla="*/ 48 h 183"/>
                  <a:gd name="T90" fmla="*/ 31 w 254"/>
                  <a:gd name="T91" fmla="*/ 45 h 183"/>
                  <a:gd name="T92" fmla="*/ 18 w 254"/>
                  <a:gd name="T93" fmla="*/ 40 h 183"/>
                  <a:gd name="T94" fmla="*/ 18 w 254"/>
                  <a:gd name="T95" fmla="*/ 29 h 1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4"/>
                  <a:gd name="T145" fmla="*/ 0 h 183"/>
                  <a:gd name="T146" fmla="*/ 254 w 254"/>
                  <a:gd name="T147" fmla="*/ 183 h 1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4" h="183">
                    <a:moveTo>
                      <a:pt x="57" y="18"/>
                    </a:moveTo>
                    <a:lnTo>
                      <a:pt x="63" y="20"/>
                    </a:lnTo>
                    <a:lnTo>
                      <a:pt x="72" y="23"/>
                    </a:lnTo>
                    <a:lnTo>
                      <a:pt x="75" y="15"/>
                    </a:lnTo>
                    <a:lnTo>
                      <a:pt x="83" y="16"/>
                    </a:lnTo>
                    <a:lnTo>
                      <a:pt x="86" y="10"/>
                    </a:lnTo>
                    <a:lnTo>
                      <a:pt x="94" y="12"/>
                    </a:lnTo>
                    <a:lnTo>
                      <a:pt x="97" y="5"/>
                    </a:lnTo>
                    <a:lnTo>
                      <a:pt x="112" y="8"/>
                    </a:lnTo>
                    <a:lnTo>
                      <a:pt x="123" y="0"/>
                    </a:lnTo>
                    <a:lnTo>
                      <a:pt x="141" y="12"/>
                    </a:lnTo>
                    <a:lnTo>
                      <a:pt x="149" y="18"/>
                    </a:lnTo>
                    <a:lnTo>
                      <a:pt x="154" y="16"/>
                    </a:lnTo>
                    <a:lnTo>
                      <a:pt x="170" y="24"/>
                    </a:lnTo>
                    <a:lnTo>
                      <a:pt x="172" y="24"/>
                    </a:lnTo>
                    <a:lnTo>
                      <a:pt x="193" y="37"/>
                    </a:lnTo>
                    <a:lnTo>
                      <a:pt x="211" y="72"/>
                    </a:lnTo>
                    <a:lnTo>
                      <a:pt x="248" y="109"/>
                    </a:lnTo>
                    <a:lnTo>
                      <a:pt x="254" y="122"/>
                    </a:lnTo>
                    <a:lnTo>
                      <a:pt x="248" y="125"/>
                    </a:lnTo>
                    <a:lnTo>
                      <a:pt x="241" y="124"/>
                    </a:lnTo>
                    <a:lnTo>
                      <a:pt x="241" y="119"/>
                    </a:lnTo>
                    <a:lnTo>
                      <a:pt x="245" y="119"/>
                    </a:lnTo>
                    <a:lnTo>
                      <a:pt x="240" y="108"/>
                    </a:lnTo>
                    <a:lnTo>
                      <a:pt x="237" y="111"/>
                    </a:lnTo>
                    <a:lnTo>
                      <a:pt x="237" y="122"/>
                    </a:lnTo>
                    <a:lnTo>
                      <a:pt x="233" y="120"/>
                    </a:lnTo>
                    <a:lnTo>
                      <a:pt x="228" y="125"/>
                    </a:lnTo>
                    <a:lnTo>
                      <a:pt x="224" y="120"/>
                    </a:lnTo>
                    <a:lnTo>
                      <a:pt x="228" y="114"/>
                    </a:lnTo>
                    <a:lnTo>
                      <a:pt x="225" y="111"/>
                    </a:lnTo>
                    <a:lnTo>
                      <a:pt x="222" y="112"/>
                    </a:lnTo>
                    <a:lnTo>
                      <a:pt x="225" y="108"/>
                    </a:lnTo>
                    <a:lnTo>
                      <a:pt x="214" y="114"/>
                    </a:lnTo>
                    <a:lnTo>
                      <a:pt x="217" y="117"/>
                    </a:lnTo>
                    <a:lnTo>
                      <a:pt x="211" y="116"/>
                    </a:lnTo>
                    <a:lnTo>
                      <a:pt x="209" y="122"/>
                    </a:lnTo>
                    <a:lnTo>
                      <a:pt x="211" y="127"/>
                    </a:lnTo>
                    <a:lnTo>
                      <a:pt x="220" y="120"/>
                    </a:lnTo>
                    <a:lnTo>
                      <a:pt x="217" y="125"/>
                    </a:lnTo>
                    <a:lnTo>
                      <a:pt x="225" y="125"/>
                    </a:lnTo>
                    <a:lnTo>
                      <a:pt x="225" y="130"/>
                    </a:lnTo>
                    <a:lnTo>
                      <a:pt x="233" y="133"/>
                    </a:lnTo>
                    <a:lnTo>
                      <a:pt x="246" y="130"/>
                    </a:lnTo>
                    <a:lnTo>
                      <a:pt x="246" y="136"/>
                    </a:lnTo>
                    <a:lnTo>
                      <a:pt x="240" y="138"/>
                    </a:lnTo>
                    <a:lnTo>
                      <a:pt x="235" y="144"/>
                    </a:lnTo>
                    <a:lnTo>
                      <a:pt x="232" y="143"/>
                    </a:lnTo>
                    <a:lnTo>
                      <a:pt x="230" y="140"/>
                    </a:lnTo>
                    <a:lnTo>
                      <a:pt x="227" y="146"/>
                    </a:lnTo>
                    <a:lnTo>
                      <a:pt x="225" y="141"/>
                    </a:lnTo>
                    <a:lnTo>
                      <a:pt x="216" y="143"/>
                    </a:lnTo>
                    <a:lnTo>
                      <a:pt x="225" y="146"/>
                    </a:lnTo>
                    <a:lnTo>
                      <a:pt x="227" y="151"/>
                    </a:lnTo>
                    <a:lnTo>
                      <a:pt x="220" y="156"/>
                    </a:lnTo>
                    <a:lnTo>
                      <a:pt x="220" y="160"/>
                    </a:lnTo>
                    <a:lnTo>
                      <a:pt x="222" y="164"/>
                    </a:lnTo>
                    <a:lnTo>
                      <a:pt x="216" y="181"/>
                    </a:lnTo>
                    <a:lnTo>
                      <a:pt x="161" y="183"/>
                    </a:lnTo>
                    <a:lnTo>
                      <a:pt x="152" y="183"/>
                    </a:lnTo>
                    <a:lnTo>
                      <a:pt x="151" y="168"/>
                    </a:lnTo>
                    <a:lnTo>
                      <a:pt x="62" y="170"/>
                    </a:lnTo>
                    <a:lnTo>
                      <a:pt x="75" y="160"/>
                    </a:lnTo>
                    <a:lnTo>
                      <a:pt x="65" y="160"/>
                    </a:lnTo>
                    <a:lnTo>
                      <a:pt x="65" y="167"/>
                    </a:lnTo>
                    <a:lnTo>
                      <a:pt x="62" y="168"/>
                    </a:lnTo>
                    <a:lnTo>
                      <a:pt x="57" y="167"/>
                    </a:lnTo>
                    <a:lnTo>
                      <a:pt x="50" y="149"/>
                    </a:lnTo>
                    <a:lnTo>
                      <a:pt x="57" y="144"/>
                    </a:lnTo>
                    <a:lnTo>
                      <a:pt x="60" y="132"/>
                    </a:lnTo>
                    <a:lnTo>
                      <a:pt x="57" y="135"/>
                    </a:lnTo>
                    <a:lnTo>
                      <a:pt x="55" y="130"/>
                    </a:lnTo>
                    <a:lnTo>
                      <a:pt x="67" y="128"/>
                    </a:lnTo>
                    <a:lnTo>
                      <a:pt x="60" y="127"/>
                    </a:lnTo>
                    <a:lnTo>
                      <a:pt x="60" y="120"/>
                    </a:lnTo>
                    <a:lnTo>
                      <a:pt x="57" y="122"/>
                    </a:lnTo>
                    <a:lnTo>
                      <a:pt x="55" y="108"/>
                    </a:lnTo>
                    <a:lnTo>
                      <a:pt x="52" y="106"/>
                    </a:lnTo>
                    <a:lnTo>
                      <a:pt x="59" y="101"/>
                    </a:lnTo>
                    <a:lnTo>
                      <a:pt x="57" y="88"/>
                    </a:lnTo>
                    <a:lnTo>
                      <a:pt x="62" y="84"/>
                    </a:lnTo>
                    <a:lnTo>
                      <a:pt x="54" y="72"/>
                    </a:lnTo>
                    <a:lnTo>
                      <a:pt x="60" y="71"/>
                    </a:lnTo>
                    <a:lnTo>
                      <a:pt x="28" y="56"/>
                    </a:lnTo>
                    <a:lnTo>
                      <a:pt x="26" y="48"/>
                    </a:lnTo>
                    <a:lnTo>
                      <a:pt x="10" y="52"/>
                    </a:lnTo>
                    <a:lnTo>
                      <a:pt x="33" y="47"/>
                    </a:lnTo>
                    <a:lnTo>
                      <a:pt x="0" y="53"/>
                    </a:lnTo>
                    <a:lnTo>
                      <a:pt x="23" y="48"/>
                    </a:lnTo>
                    <a:lnTo>
                      <a:pt x="13" y="45"/>
                    </a:lnTo>
                    <a:lnTo>
                      <a:pt x="31" y="45"/>
                    </a:lnTo>
                    <a:lnTo>
                      <a:pt x="23" y="45"/>
                    </a:lnTo>
                    <a:lnTo>
                      <a:pt x="18" y="40"/>
                    </a:lnTo>
                    <a:lnTo>
                      <a:pt x="20" y="29"/>
                    </a:lnTo>
                    <a:lnTo>
                      <a:pt x="18" y="29"/>
                    </a:lnTo>
                    <a:lnTo>
                      <a:pt x="57" y="18"/>
                    </a:lnTo>
                    <a:close/>
                  </a:path>
                </a:pathLst>
              </a:custGeom>
              <a:solidFill>
                <a:srgbClr val="FEE0C2"/>
              </a:solidFill>
              <a:ln w="9525">
                <a:noFill/>
                <a:round/>
                <a:headEnd/>
                <a:tailEnd/>
              </a:ln>
            </p:spPr>
            <p:txBody>
              <a:bodyPr/>
              <a:lstStyle/>
              <a:p>
                <a:pPr algn="ctr" eaLnBrk="0" hangingPunct="0"/>
                <a:endParaRPr lang="en-US" dirty="0"/>
              </a:p>
            </p:txBody>
          </p:sp>
          <p:sp>
            <p:nvSpPr>
              <p:cNvPr id="4783" name="Freeform 370"/>
              <p:cNvSpPr>
                <a:spLocks/>
              </p:cNvSpPr>
              <p:nvPr/>
            </p:nvSpPr>
            <p:spPr bwMode="auto">
              <a:xfrm>
                <a:off x="4417" y="1750"/>
                <a:ext cx="254" cy="183"/>
              </a:xfrm>
              <a:custGeom>
                <a:avLst/>
                <a:gdLst>
                  <a:gd name="T0" fmla="*/ 63 w 254"/>
                  <a:gd name="T1" fmla="*/ 20 h 183"/>
                  <a:gd name="T2" fmla="*/ 75 w 254"/>
                  <a:gd name="T3" fmla="*/ 15 h 183"/>
                  <a:gd name="T4" fmla="*/ 86 w 254"/>
                  <a:gd name="T5" fmla="*/ 10 h 183"/>
                  <a:gd name="T6" fmla="*/ 97 w 254"/>
                  <a:gd name="T7" fmla="*/ 5 h 183"/>
                  <a:gd name="T8" fmla="*/ 123 w 254"/>
                  <a:gd name="T9" fmla="*/ 0 h 183"/>
                  <a:gd name="T10" fmla="*/ 149 w 254"/>
                  <a:gd name="T11" fmla="*/ 18 h 183"/>
                  <a:gd name="T12" fmla="*/ 170 w 254"/>
                  <a:gd name="T13" fmla="*/ 24 h 183"/>
                  <a:gd name="T14" fmla="*/ 193 w 254"/>
                  <a:gd name="T15" fmla="*/ 37 h 183"/>
                  <a:gd name="T16" fmla="*/ 248 w 254"/>
                  <a:gd name="T17" fmla="*/ 109 h 183"/>
                  <a:gd name="T18" fmla="*/ 248 w 254"/>
                  <a:gd name="T19" fmla="*/ 125 h 183"/>
                  <a:gd name="T20" fmla="*/ 241 w 254"/>
                  <a:gd name="T21" fmla="*/ 119 h 183"/>
                  <a:gd name="T22" fmla="*/ 240 w 254"/>
                  <a:gd name="T23" fmla="*/ 108 h 183"/>
                  <a:gd name="T24" fmla="*/ 237 w 254"/>
                  <a:gd name="T25" fmla="*/ 122 h 183"/>
                  <a:gd name="T26" fmla="*/ 228 w 254"/>
                  <a:gd name="T27" fmla="*/ 125 h 183"/>
                  <a:gd name="T28" fmla="*/ 228 w 254"/>
                  <a:gd name="T29" fmla="*/ 114 h 183"/>
                  <a:gd name="T30" fmla="*/ 222 w 254"/>
                  <a:gd name="T31" fmla="*/ 112 h 183"/>
                  <a:gd name="T32" fmla="*/ 214 w 254"/>
                  <a:gd name="T33" fmla="*/ 114 h 183"/>
                  <a:gd name="T34" fmla="*/ 211 w 254"/>
                  <a:gd name="T35" fmla="*/ 116 h 183"/>
                  <a:gd name="T36" fmla="*/ 211 w 254"/>
                  <a:gd name="T37" fmla="*/ 127 h 183"/>
                  <a:gd name="T38" fmla="*/ 217 w 254"/>
                  <a:gd name="T39" fmla="*/ 125 h 183"/>
                  <a:gd name="T40" fmla="*/ 225 w 254"/>
                  <a:gd name="T41" fmla="*/ 130 h 183"/>
                  <a:gd name="T42" fmla="*/ 246 w 254"/>
                  <a:gd name="T43" fmla="*/ 130 h 183"/>
                  <a:gd name="T44" fmla="*/ 240 w 254"/>
                  <a:gd name="T45" fmla="*/ 138 h 183"/>
                  <a:gd name="T46" fmla="*/ 232 w 254"/>
                  <a:gd name="T47" fmla="*/ 143 h 183"/>
                  <a:gd name="T48" fmla="*/ 227 w 254"/>
                  <a:gd name="T49" fmla="*/ 146 h 183"/>
                  <a:gd name="T50" fmla="*/ 216 w 254"/>
                  <a:gd name="T51" fmla="*/ 143 h 183"/>
                  <a:gd name="T52" fmla="*/ 227 w 254"/>
                  <a:gd name="T53" fmla="*/ 151 h 183"/>
                  <a:gd name="T54" fmla="*/ 220 w 254"/>
                  <a:gd name="T55" fmla="*/ 160 h 183"/>
                  <a:gd name="T56" fmla="*/ 216 w 254"/>
                  <a:gd name="T57" fmla="*/ 181 h 183"/>
                  <a:gd name="T58" fmla="*/ 161 w 254"/>
                  <a:gd name="T59" fmla="*/ 183 h 183"/>
                  <a:gd name="T60" fmla="*/ 151 w 254"/>
                  <a:gd name="T61" fmla="*/ 168 h 183"/>
                  <a:gd name="T62" fmla="*/ 75 w 254"/>
                  <a:gd name="T63" fmla="*/ 160 h 183"/>
                  <a:gd name="T64" fmla="*/ 65 w 254"/>
                  <a:gd name="T65" fmla="*/ 167 h 183"/>
                  <a:gd name="T66" fmla="*/ 57 w 254"/>
                  <a:gd name="T67" fmla="*/ 167 h 183"/>
                  <a:gd name="T68" fmla="*/ 57 w 254"/>
                  <a:gd name="T69" fmla="*/ 144 h 183"/>
                  <a:gd name="T70" fmla="*/ 57 w 254"/>
                  <a:gd name="T71" fmla="*/ 135 h 183"/>
                  <a:gd name="T72" fmla="*/ 67 w 254"/>
                  <a:gd name="T73" fmla="*/ 128 h 183"/>
                  <a:gd name="T74" fmla="*/ 60 w 254"/>
                  <a:gd name="T75" fmla="*/ 120 h 183"/>
                  <a:gd name="T76" fmla="*/ 55 w 254"/>
                  <a:gd name="T77" fmla="*/ 108 h 183"/>
                  <a:gd name="T78" fmla="*/ 59 w 254"/>
                  <a:gd name="T79" fmla="*/ 101 h 183"/>
                  <a:gd name="T80" fmla="*/ 62 w 254"/>
                  <a:gd name="T81" fmla="*/ 84 h 183"/>
                  <a:gd name="T82" fmla="*/ 60 w 254"/>
                  <a:gd name="T83" fmla="*/ 71 h 183"/>
                  <a:gd name="T84" fmla="*/ 26 w 254"/>
                  <a:gd name="T85" fmla="*/ 48 h 183"/>
                  <a:gd name="T86" fmla="*/ 33 w 254"/>
                  <a:gd name="T87" fmla="*/ 47 h 183"/>
                  <a:gd name="T88" fmla="*/ 23 w 254"/>
                  <a:gd name="T89" fmla="*/ 48 h 183"/>
                  <a:gd name="T90" fmla="*/ 31 w 254"/>
                  <a:gd name="T91" fmla="*/ 45 h 183"/>
                  <a:gd name="T92" fmla="*/ 18 w 254"/>
                  <a:gd name="T93" fmla="*/ 40 h 183"/>
                  <a:gd name="T94" fmla="*/ 18 w 254"/>
                  <a:gd name="T95" fmla="*/ 29 h 1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4"/>
                  <a:gd name="T145" fmla="*/ 0 h 183"/>
                  <a:gd name="T146" fmla="*/ 254 w 254"/>
                  <a:gd name="T147" fmla="*/ 183 h 1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4" h="183">
                    <a:moveTo>
                      <a:pt x="57" y="18"/>
                    </a:moveTo>
                    <a:lnTo>
                      <a:pt x="63" y="20"/>
                    </a:lnTo>
                    <a:lnTo>
                      <a:pt x="72" y="23"/>
                    </a:lnTo>
                    <a:lnTo>
                      <a:pt x="75" y="15"/>
                    </a:lnTo>
                    <a:lnTo>
                      <a:pt x="83" y="16"/>
                    </a:lnTo>
                    <a:lnTo>
                      <a:pt x="86" y="10"/>
                    </a:lnTo>
                    <a:lnTo>
                      <a:pt x="94" y="12"/>
                    </a:lnTo>
                    <a:lnTo>
                      <a:pt x="97" y="5"/>
                    </a:lnTo>
                    <a:lnTo>
                      <a:pt x="112" y="8"/>
                    </a:lnTo>
                    <a:lnTo>
                      <a:pt x="123" y="0"/>
                    </a:lnTo>
                    <a:lnTo>
                      <a:pt x="141" y="12"/>
                    </a:lnTo>
                    <a:lnTo>
                      <a:pt x="149" y="18"/>
                    </a:lnTo>
                    <a:lnTo>
                      <a:pt x="154" y="16"/>
                    </a:lnTo>
                    <a:lnTo>
                      <a:pt x="170" y="24"/>
                    </a:lnTo>
                    <a:lnTo>
                      <a:pt x="172" y="24"/>
                    </a:lnTo>
                    <a:lnTo>
                      <a:pt x="193" y="37"/>
                    </a:lnTo>
                    <a:lnTo>
                      <a:pt x="211" y="72"/>
                    </a:lnTo>
                    <a:lnTo>
                      <a:pt x="248" y="109"/>
                    </a:lnTo>
                    <a:lnTo>
                      <a:pt x="254" y="122"/>
                    </a:lnTo>
                    <a:lnTo>
                      <a:pt x="248" y="125"/>
                    </a:lnTo>
                    <a:lnTo>
                      <a:pt x="241" y="124"/>
                    </a:lnTo>
                    <a:lnTo>
                      <a:pt x="241" y="119"/>
                    </a:lnTo>
                    <a:lnTo>
                      <a:pt x="245" y="119"/>
                    </a:lnTo>
                    <a:lnTo>
                      <a:pt x="240" y="108"/>
                    </a:lnTo>
                    <a:lnTo>
                      <a:pt x="237" y="111"/>
                    </a:lnTo>
                    <a:lnTo>
                      <a:pt x="237" y="122"/>
                    </a:lnTo>
                    <a:lnTo>
                      <a:pt x="233" y="120"/>
                    </a:lnTo>
                    <a:lnTo>
                      <a:pt x="228" y="125"/>
                    </a:lnTo>
                    <a:lnTo>
                      <a:pt x="224" y="120"/>
                    </a:lnTo>
                    <a:lnTo>
                      <a:pt x="228" y="114"/>
                    </a:lnTo>
                    <a:lnTo>
                      <a:pt x="225" y="111"/>
                    </a:lnTo>
                    <a:lnTo>
                      <a:pt x="222" y="112"/>
                    </a:lnTo>
                    <a:lnTo>
                      <a:pt x="225" y="108"/>
                    </a:lnTo>
                    <a:lnTo>
                      <a:pt x="214" y="114"/>
                    </a:lnTo>
                    <a:lnTo>
                      <a:pt x="217" y="117"/>
                    </a:lnTo>
                    <a:lnTo>
                      <a:pt x="211" y="116"/>
                    </a:lnTo>
                    <a:lnTo>
                      <a:pt x="209" y="122"/>
                    </a:lnTo>
                    <a:lnTo>
                      <a:pt x="211" y="127"/>
                    </a:lnTo>
                    <a:lnTo>
                      <a:pt x="220" y="120"/>
                    </a:lnTo>
                    <a:lnTo>
                      <a:pt x="217" y="125"/>
                    </a:lnTo>
                    <a:lnTo>
                      <a:pt x="225" y="125"/>
                    </a:lnTo>
                    <a:lnTo>
                      <a:pt x="225" y="130"/>
                    </a:lnTo>
                    <a:lnTo>
                      <a:pt x="233" y="133"/>
                    </a:lnTo>
                    <a:lnTo>
                      <a:pt x="246" y="130"/>
                    </a:lnTo>
                    <a:lnTo>
                      <a:pt x="246" y="136"/>
                    </a:lnTo>
                    <a:lnTo>
                      <a:pt x="240" y="138"/>
                    </a:lnTo>
                    <a:lnTo>
                      <a:pt x="235" y="144"/>
                    </a:lnTo>
                    <a:lnTo>
                      <a:pt x="232" y="143"/>
                    </a:lnTo>
                    <a:lnTo>
                      <a:pt x="230" y="140"/>
                    </a:lnTo>
                    <a:lnTo>
                      <a:pt x="227" y="146"/>
                    </a:lnTo>
                    <a:lnTo>
                      <a:pt x="225" y="141"/>
                    </a:lnTo>
                    <a:lnTo>
                      <a:pt x="216" y="143"/>
                    </a:lnTo>
                    <a:lnTo>
                      <a:pt x="225" y="146"/>
                    </a:lnTo>
                    <a:lnTo>
                      <a:pt x="227" y="151"/>
                    </a:lnTo>
                    <a:lnTo>
                      <a:pt x="220" y="156"/>
                    </a:lnTo>
                    <a:lnTo>
                      <a:pt x="220" y="160"/>
                    </a:lnTo>
                    <a:lnTo>
                      <a:pt x="222" y="164"/>
                    </a:lnTo>
                    <a:lnTo>
                      <a:pt x="216" y="181"/>
                    </a:lnTo>
                    <a:lnTo>
                      <a:pt x="161" y="183"/>
                    </a:lnTo>
                    <a:lnTo>
                      <a:pt x="152" y="183"/>
                    </a:lnTo>
                    <a:lnTo>
                      <a:pt x="151" y="168"/>
                    </a:lnTo>
                    <a:lnTo>
                      <a:pt x="62" y="170"/>
                    </a:lnTo>
                    <a:lnTo>
                      <a:pt x="75" y="160"/>
                    </a:lnTo>
                    <a:lnTo>
                      <a:pt x="65" y="160"/>
                    </a:lnTo>
                    <a:lnTo>
                      <a:pt x="65" y="167"/>
                    </a:lnTo>
                    <a:lnTo>
                      <a:pt x="62" y="168"/>
                    </a:lnTo>
                    <a:lnTo>
                      <a:pt x="57" y="167"/>
                    </a:lnTo>
                    <a:lnTo>
                      <a:pt x="50" y="149"/>
                    </a:lnTo>
                    <a:lnTo>
                      <a:pt x="57" y="144"/>
                    </a:lnTo>
                    <a:lnTo>
                      <a:pt x="60" y="132"/>
                    </a:lnTo>
                    <a:lnTo>
                      <a:pt x="57" y="135"/>
                    </a:lnTo>
                    <a:lnTo>
                      <a:pt x="55" y="130"/>
                    </a:lnTo>
                    <a:lnTo>
                      <a:pt x="67" y="128"/>
                    </a:lnTo>
                    <a:lnTo>
                      <a:pt x="60" y="127"/>
                    </a:lnTo>
                    <a:lnTo>
                      <a:pt x="60" y="120"/>
                    </a:lnTo>
                    <a:lnTo>
                      <a:pt x="57" y="122"/>
                    </a:lnTo>
                    <a:lnTo>
                      <a:pt x="55" y="108"/>
                    </a:lnTo>
                    <a:lnTo>
                      <a:pt x="52" y="106"/>
                    </a:lnTo>
                    <a:lnTo>
                      <a:pt x="59" y="101"/>
                    </a:lnTo>
                    <a:lnTo>
                      <a:pt x="57" y="88"/>
                    </a:lnTo>
                    <a:lnTo>
                      <a:pt x="62" y="84"/>
                    </a:lnTo>
                    <a:lnTo>
                      <a:pt x="54" y="72"/>
                    </a:lnTo>
                    <a:lnTo>
                      <a:pt x="60" y="71"/>
                    </a:lnTo>
                    <a:lnTo>
                      <a:pt x="28" y="56"/>
                    </a:lnTo>
                    <a:lnTo>
                      <a:pt x="26" y="48"/>
                    </a:lnTo>
                    <a:lnTo>
                      <a:pt x="10" y="52"/>
                    </a:lnTo>
                    <a:lnTo>
                      <a:pt x="33" y="47"/>
                    </a:lnTo>
                    <a:lnTo>
                      <a:pt x="0" y="53"/>
                    </a:lnTo>
                    <a:lnTo>
                      <a:pt x="23" y="48"/>
                    </a:lnTo>
                    <a:lnTo>
                      <a:pt x="13" y="45"/>
                    </a:lnTo>
                    <a:lnTo>
                      <a:pt x="31" y="45"/>
                    </a:lnTo>
                    <a:lnTo>
                      <a:pt x="23" y="45"/>
                    </a:lnTo>
                    <a:lnTo>
                      <a:pt x="18" y="40"/>
                    </a:lnTo>
                    <a:lnTo>
                      <a:pt x="20" y="29"/>
                    </a:lnTo>
                    <a:lnTo>
                      <a:pt x="18" y="29"/>
                    </a:lnTo>
                    <a:lnTo>
                      <a:pt x="57" y="18"/>
                    </a:lnTo>
                  </a:path>
                </a:pathLst>
              </a:custGeom>
              <a:noFill/>
              <a:ln w="9525">
                <a:noFill/>
                <a:round/>
                <a:headEnd/>
                <a:tailEnd/>
              </a:ln>
            </p:spPr>
            <p:txBody>
              <a:bodyPr/>
              <a:lstStyle/>
              <a:p>
                <a:pPr algn="ctr" eaLnBrk="0" hangingPunct="0"/>
                <a:endParaRPr lang="en-US" dirty="0"/>
              </a:p>
            </p:txBody>
          </p:sp>
          <p:sp>
            <p:nvSpPr>
              <p:cNvPr id="4784" name="Freeform 371"/>
              <p:cNvSpPr>
                <a:spLocks/>
              </p:cNvSpPr>
              <p:nvPr/>
            </p:nvSpPr>
            <p:spPr bwMode="auto">
              <a:xfrm>
                <a:off x="5195" y="1755"/>
                <a:ext cx="5" cy="7"/>
              </a:xfrm>
              <a:custGeom>
                <a:avLst/>
                <a:gdLst>
                  <a:gd name="T0" fmla="*/ 0 w 5"/>
                  <a:gd name="T1" fmla="*/ 3 h 7"/>
                  <a:gd name="T2" fmla="*/ 0 w 5"/>
                  <a:gd name="T3" fmla="*/ 0 h 7"/>
                  <a:gd name="T4" fmla="*/ 5 w 5"/>
                  <a:gd name="T5" fmla="*/ 7 h 7"/>
                  <a:gd name="T6" fmla="*/ 0 w 5"/>
                  <a:gd name="T7" fmla="*/ 3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3"/>
                    </a:moveTo>
                    <a:lnTo>
                      <a:pt x="0" y="0"/>
                    </a:lnTo>
                    <a:lnTo>
                      <a:pt x="5" y="7"/>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785" name="Freeform 372"/>
              <p:cNvSpPr>
                <a:spLocks/>
              </p:cNvSpPr>
              <p:nvPr/>
            </p:nvSpPr>
            <p:spPr bwMode="auto">
              <a:xfrm>
                <a:off x="5195" y="1755"/>
                <a:ext cx="5" cy="7"/>
              </a:xfrm>
              <a:custGeom>
                <a:avLst/>
                <a:gdLst>
                  <a:gd name="T0" fmla="*/ 0 w 5"/>
                  <a:gd name="T1" fmla="*/ 3 h 7"/>
                  <a:gd name="T2" fmla="*/ 0 w 5"/>
                  <a:gd name="T3" fmla="*/ 0 h 7"/>
                  <a:gd name="T4" fmla="*/ 5 w 5"/>
                  <a:gd name="T5" fmla="*/ 7 h 7"/>
                  <a:gd name="T6" fmla="*/ 0 w 5"/>
                  <a:gd name="T7" fmla="*/ 3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3"/>
                    </a:moveTo>
                    <a:lnTo>
                      <a:pt x="0" y="0"/>
                    </a:lnTo>
                    <a:lnTo>
                      <a:pt x="5" y="7"/>
                    </a:lnTo>
                    <a:lnTo>
                      <a:pt x="0" y="3"/>
                    </a:lnTo>
                  </a:path>
                </a:pathLst>
              </a:custGeom>
              <a:noFill/>
              <a:ln w="9525">
                <a:noFill/>
                <a:round/>
                <a:headEnd/>
                <a:tailEnd/>
              </a:ln>
            </p:spPr>
            <p:txBody>
              <a:bodyPr/>
              <a:lstStyle/>
              <a:p>
                <a:pPr algn="ctr" eaLnBrk="0" hangingPunct="0"/>
                <a:endParaRPr lang="en-US" dirty="0"/>
              </a:p>
            </p:txBody>
          </p:sp>
          <p:sp>
            <p:nvSpPr>
              <p:cNvPr id="4786" name="Freeform 373"/>
              <p:cNvSpPr>
                <a:spLocks/>
              </p:cNvSpPr>
              <p:nvPr/>
            </p:nvSpPr>
            <p:spPr bwMode="auto">
              <a:xfrm>
                <a:off x="4425" y="1760"/>
                <a:ext cx="49" cy="19"/>
              </a:xfrm>
              <a:custGeom>
                <a:avLst/>
                <a:gdLst>
                  <a:gd name="T0" fmla="*/ 49 w 49"/>
                  <a:gd name="T1" fmla="*/ 6 h 19"/>
                  <a:gd name="T2" fmla="*/ 10 w 49"/>
                  <a:gd name="T3" fmla="*/ 19 h 19"/>
                  <a:gd name="T4" fmla="*/ 12 w 49"/>
                  <a:gd name="T5" fmla="*/ 13 h 19"/>
                  <a:gd name="T6" fmla="*/ 5 w 49"/>
                  <a:gd name="T7" fmla="*/ 19 h 19"/>
                  <a:gd name="T8" fmla="*/ 0 w 49"/>
                  <a:gd name="T9" fmla="*/ 18 h 19"/>
                  <a:gd name="T10" fmla="*/ 12 w 49"/>
                  <a:gd name="T11" fmla="*/ 10 h 19"/>
                  <a:gd name="T12" fmla="*/ 18 w 49"/>
                  <a:gd name="T13" fmla="*/ 2 h 19"/>
                  <a:gd name="T14" fmla="*/ 28 w 49"/>
                  <a:gd name="T15" fmla="*/ 0 h 19"/>
                  <a:gd name="T16" fmla="*/ 49 w 49"/>
                  <a:gd name="T17" fmla="*/ 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9"/>
                  <a:gd name="T29" fmla="*/ 49 w 4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9">
                    <a:moveTo>
                      <a:pt x="49" y="6"/>
                    </a:moveTo>
                    <a:lnTo>
                      <a:pt x="10" y="19"/>
                    </a:lnTo>
                    <a:lnTo>
                      <a:pt x="12" y="13"/>
                    </a:lnTo>
                    <a:lnTo>
                      <a:pt x="5" y="19"/>
                    </a:lnTo>
                    <a:lnTo>
                      <a:pt x="0" y="18"/>
                    </a:lnTo>
                    <a:lnTo>
                      <a:pt x="12" y="10"/>
                    </a:lnTo>
                    <a:lnTo>
                      <a:pt x="18" y="2"/>
                    </a:lnTo>
                    <a:lnTo>
                      <a:pt x="28" y="0"/>
                    </a:lnTo>
                    <a:lnTo>
                      <a:pt x="49" y="6"/>
                    </a:lnTo>
                    <a:close/>
                  </a:path>
                </a:pathLst>
              </a:custGeom>
              <a:solidFill>
                <a:srgbClr val="FEE0C2"/>
              </a:solidFill>
              <a:ln w="9525">
                <a:noFill/>
                <a:round/>
                <a:headEnd/>
                <a:tailEnd/>
              </a:ln>
            </p:spPr>
            <p:txBody>
              <a:bodyPr/>
              <a:lstStyle/>
              <a:p>
                <a:pPr algn="ctr" eaLnBrk="0" hangingPunct="0"/>
                <a:endParaRPr lang="en-US" dirty="0"/>
              </a:p>
            </p:txBody>
          </p:sp>
          <p:sp>
            <p:nvSpPr>
              <p:cNvPr id="4787" name="Freeform 374"/>
              <p:cNvSpPr>
                <a:spLocks/>
              </p:cNvSpPr>
              <p:nvPr/>
            </p:nvSpPr>
            <p:spPr bwMode="auto">
              <a:xfrm>
                <a:off x="4425" y="1760"/>
                <a:ext cx="49" cy="19"/>
              </a:xfrm>
              <a:custGeom>
                <a:avLst/>
                <a:gdLst>
                  <a:gd name="T0" fmla="*/ 49 w 49"/>
                  <a:gd name="T1" fmla="*/ 6 h 19"/>
                  <a:gd name="T2" fmla="*/ 10 w 49"/>
                  <a:gd name="T3" fmla="*/ 19 h 19"/>
                  <a:gd name="T4" fmla="*/ 12 w 49"/>
                  <a:gd name="T5" fmla="*/ 13 h 19"/>
                  <a:gd name="T6" fmla="*/ 5 w 49"/>
                  <a:gd name="T7" fmla="*/ 19 h 19"/>
                  <a:gd name="T8" fmla="*/ 0 w 49"/>
                  <a:gd name="T9" fmla="*/ 18 h 19"/>
                  <a:gd name="T10" fmla="*/ 12 w 49"/>
                  <a:gd name="T11" fmla="*/ 10 h 19"/>
                  <a:gd name="T12" fmla="*/ 18 w 49"/>
                  <a:gd name="T13" fmla="*/ 2 h 19"/>
                  <a:gd name="T14" fmla="*/ 28 w 49"/>
                  <a:gd name="T15" fmla="*/ 0 h 19"/>
                  <a:gd name="T16" fmla="*/ 49 w 49"/>
                  <a:gd name="T17" fmla="*/ 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9"/>
                  <a:gd name="T29" fmla="*/ 49 w 4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9">
                    <a:moveTo>
                      <a:pt x="49" y="6"/>
                    </a:moveTo>
                    <a:lnTo>
                      <a:pt x="10" y="19"/>
                    </a:lnTo>
                    <a:lnTo>
                      <a:pt x="12" y="13"/>
                    </a:lnTo>
                    <a:lnTo>
                      <a:pt x="5" y="19"/>
                    </a:lnTo>
                    <a:lnTo>
                      <a:pt x="0" y="18"/>
                    </a:lnTo>
                    <a:lnTo>
                      <a:pt x="12" y="10"/>
                    </a:lnTo>
                    <a:lnTo>
                      <a:pt x="18" y="2"/>
                    </a:lnTo>
                    <a:lnTo>
                      <a:pt x="28" y="0"/>
                    </a:lnTo>
                    <a:lnTo>
                      <a:pt x="49" y="6"/>
                    </a:lnTo>
                  </a:path>
                </a:pathLst>
              </a:custGeom>
              <a:noFill/>
              <a:ln w="9525">
                <a:noFill/>
                <a:round/>
                <a:headEnd/>
                <a:tailEnd/>
              </a:ln>
            </p:spPr>
            <p:txBody>
              <a:bodyPr/>
              <a:lstStyle/>
              <a:p>
                <a:pPr algn="ctr" eaLnBrk="0" hangingPunct="0"/>
                <a:endParaRPr lang="en-US" dirty="0"/>
              </a:p>
            </p:txBody>
          </p:sp>
          <p:sp>
            <p:nvSpPr>
              <p:cNvPr id="4788" name="Freeform 375"/>
              <p:cNvSpPr>
                <a:spLocks/>
              </p:cNvSpPr>
              <p:nvPr/>
            </p:nvSpPr>
            <p:spPr bwMode="auto">
              <a:xfrm>
                <a:off x="4474" y="1765"/>
                <a:ext cx="15" cy="5"/>
              </a:xfrm>
              <a:custGeom>
                <a:avLst/>
                <a:gdLst>
                  <a:gd name="T0" fmla="*/ 0 w 15"/>
                  <a:gd name="T1" fmla="*/ 3 h 5"/>
                  <a:gd name="T2" fmla="*/ 15 w 15"/>
                  <a:gd name="T3" fmla="*/ 0 h 5"/>
                  <a:gd name="T4" fmla="*/ 15 w 15"/>
                  <a:gd name="T5" fmla="*/ 5 h 5"/>
                  <a:gd name="T6" fmla="*/ 6 w 15"/>
                  <a:gd name="T7" fmla="*/ 5 h 5"/>
                  <a:gd name="T8" fmla="*/ 0 w 15"/>
                  <a:gd name="T9" fmla="*/ 3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0" y="3"/>
                    </a:moveTo>
                    <a:lnTo>
                      <a:pt x="15" y="0"/>
                    </a:lnTo>
                    <a:lnTo>
                      <a:pt x="15" y="5"/>
                    </a:lnTo>
                    <a:lnTo>
                      <a:pt x="6" y="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789" name="Freeform 376"/>
              <p:cNvSpPr>
                <a:spLocks/>
              </p:cNvSpPr>
              <p:nvPr/>
            </p:nvSpPr>
            <p:spPr bwMode="auto">
              <a:xfrm>
                <a:off x="4474" y="1765"/>
                <a:ext cx="15" cy="5"/>
              </a:xfrm>
              <a:custGeom>
                <a:avLst/>
                <a:gdLst>
                  <a:gd name="T0" fmla="*/ 0 w 15"/>
                  <a:gd name="T1" fmla="*/ 3 h 5"/>
                  <a:gd name="T2" fmla="*/ 15 w 15"/>
                  <a:gd name="T3" fmla="*/ 0 h 5"/>
                  <a:gd name="T4" fmla="*/ 15 w 15"/>
                  <a:gd name="T5" fmla="*/ 5 h 5"/>
                  <a:gd name="T6" fmla="*/ 6 w 15"/>
                  <a:gd name="T7" fmla="*/ 5 h 5"/>
                  <a:gd name="T8" fmla="*/ 0 w 15"/>
                  <a:gd name="T9" fmla="*/ 3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0" y="3"/>
                    </a:moveTo>
                    <a:lnTo>
                      <a:pt x="15" y="0"/>
                    </a:lnTo>
                    <a:lnTo>
                      <a:pt x="15" y="5"/>
                    </a:lnTo>
                    <a:lnTo>
                      <a:pt x="6" y="5"/>
                    </a:lnTo>
                    <a:lnTo>
                      <a:pt x="0" y="3"/>
                    </a:lnTo>
                  </a:path>
                </a:pathLst>
              </a:custGeom>
              <a:noFill/>
              <a:ln w="9525">
                <a:noFill/>
                <a:round/>
                <a:headEnd/>
                <a:tailEnd/>
              </a:ln>
            </p:spPr>
            <p:txBody>
              <a:bodyPr/>
              <a:lstStyle/>
              <a:p>
                <a:pPr algn="ctr" eaLnBrk="0" hangingPunct="0"/>
                <a:endParaRPr lang="en-US" dirty="0"/>
              </a:p>
            </p:txBody>
          </p:sp>
          <p:sp>
            <p:nvSpPr>
              <p:cNvPr id="4790" name="Freeform 377"/>
              <p:cNvSpPr>
                <a:spLocks/>
              </p:cNvSpPr>
              <p:nvPr/>
            </p:nvSpPr>
            <p:spPr bwMode="auto">
              <a:xfrm>
                <a:off x="5205" y="1773"/>
                <a:ext cx="5" cy="5"/>
              </a:xfrm>
              <a:custGeom>
                <a:avLst/>
                <a:gdLst>
                  <a:gd name="T0" fmla="*/ 3 w 5"/>
                  <a:gd name="T1" fmla="*/ 5 h 5"/>
                  <a:gd name="T2" fmla="*/ 0 w 5"/>
                  <a:gd name="T3" fmla="*/ 1 h 5"/>
                  <a:gd name="T4" fmla="*/ 3 w 5"/>
                  <a:gd name="T5" fmla="*/ 0 h 5"/>
                  <a:gd name="T6" fmla="*/ 5 w 5"/>
                  <a:gd name="T7" fmla="*/ 3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0" y="1"/>
                    </a:lnTo>
                    <a:lnTo>
                      <a:pt x="3" y="0"/>
                    </a:lnTo>
                    <a:lnTo>
                      <a:pt x="5" y="3"/>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791" name="Freeform 378"/>
              <p:cNvSpPr>
                <a:spLocks/>
              </p:cNvSpPr>
              <p:nvPr/>
            </p:nvSpPr>
            <p:spPr bwMode="auto">
              <a:xfrm>
                <a:off x="5205" y="1773"/>
                <a:ext cx="5" cy="5"/>
              </a:xfrm>
              <a:custGeom>
                <a:avLst/>
                <a:gdLst>
                  <a:gd name="T0" fmla="*/ 3 w 5"/>
                  <a:gd name="T1" fmla="*/ 5 h 5"/>
                  <a:gd name="T2" fmla="*/ 0 w 5"/>
                  <a:gd name="T3" fmla="*/ 1 h 5"/>
                  <a:gd name="T4" fmla="*/ 3 w 5"/>
                  <a:gd name="T5" fmla="*/ 0 h 5"/>
                  <a:gd name="T6" fmla="*/ 5 w 5"/>
                  <a:gd name="T7" fmla="*/ 3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0" y="1"/>
                    </a:lnTo>
                    <a:lnTo>
                      <a:pt x="3" y="0"/>
                    </a:lnTo>
                    <a:lnTo>
                      <a:pt x="5" y="3"/>
                    </a:lnTo>
                    <a:lnTo>
                      <a:pt x="3" y="5"/>
                    </a:lnTo>
                  </a:path>
                </a:pathLst>
              </a:custGeom>
              <a:noFill/>
              <a:ln w="9525">
                <a:noFill/>
                <a:round/>
                <a:headEnd/>
                <a:tailEnd/>
              </a:ln>
            </p:spPr>
            <p:txBody>
              <a:bodyPr/>
              <a:lstStyle/>
              <a:p>
                <a:pPr algn="ctr" eaLnBrk="0" hangingPunct="0"/>
                <a:endParaRPr lang="en-US" dirty="0"/>
              </a:p>
            </p:txBody>
          </p:sp>
          <p:sp>
            <p:nvSpPr>
              <p:cNvPr id="4792" name="Freeform 379"/>
              <p:cNvSpPr>
                <a:spLocks/>
              </p:cNvSpPr>
              <p:nvPr/>
            </p:nvSpPr>
            <p:spPr bwMode="auto">
              <a:xfrm>
                <a:off x="5204" y="1774"/>
                <a:ext cx="9" cy="15"/>
              </a:xfrm>
              <a:custGeom>
                <a:avLst/>
                <a:gdLst>
                  <a:gd name="T0" fmla="*/ 6 w 9"/>
                  <a:gd name="T1" fmla="*/ 12 h 15"/>
                  <a:gd name="T2" fmla="*/ 0 w 9"/>
                  <a:gd name="T3" fmla="*/ 0 h 15"/>
                  <a:gd name="T4" fmla="*/ 6 w 9"/>
                  <a:gd name="T5" fmla="*/ 5 h 15"/>
                  <a:gd name="T6" fmla="*/ 9 w 9"/>
                  <a:gd name="T7" fmla="*/ 15 h 15"/>
                  <a:gd name="T8" fmla="*/ 6 w 9"/>
                  <a:gd name="T9" fmla="*/ 12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6" y="12"/>
                    </a:moveTo>
                    <a:lnTo>
                      <a:pt x="0" y="0"/>
                    </a:lnTo>
                    <a:lnTo>
                      <a:pt x="6" y="5"/>
                    </a:lnTo>
                    <a:lnTo>
                      <a:pt x="9" y="15"/>
                    </a:lnTo>
                    <a:lnTo>
                      <a:pt x="6" y="12"/>
                    </a:lnTo>
                    <a:close/>
                  </a:path>
                </a:pathLst>
              </a:custGeom>
              <a:solidFill>
                <a:srgbClr val="FEE0C2"/>
              </a:solidFill>
              <a:ln w="9525">
                <a:noFill/>
                <a:round/>
                <a:headEnd/>
                <a:tailEnd/>
              </a:ln>
            </p:spPr>
            <p:txBody>
              <a:bodyPr/>
              <a:lstStyle/>
              <a:p>
                <a:pPr algn="ctr" eaLnBrk="0" hangingPunct="0"/>
                <a:endParaRPr lang="en-US" dirty="0"/>
              </a:p>
            </p:txBody>
          </p:sp>
          <p:sp>
            <p:nvSpPr>
              <p:cNvPr id="4793" name="Freeform 380"/>
              <p:cNvSpPr>
                <a:spLocks/>
              </p:cNvSpPr>
              <p:nvPr/>
            </p:nvSpPr>
            <p:spPr bwMode="auto">
              <a:xfrm>
                <a:off x="5204" y="1774"/>
                <a:ext cx="9" cy="15"/>
              </a:xfrm>
              <a:custGeom>
                <a:avLst/>
                <a:gdLst>
                  <a:gd name="T0" fmla="*/ 6 w 9"/>
                  <a:gd name="T1" fmla="*/ 12 h 15"/>
                  <a:gd name="T2" fmla="*/ 0 w 9"/>
                  <a:gd name="T3" fmla="*/ 0 h 15"/>
                  <a:gd name="T4" fmla="*/ 6 w 9"/>
                  <a:gd name="T5" fmla="*/ 5 h 15"/>
                  <a:gd name="T6" fmla="*/ 9 w 9"/>
                  <a:gd name="T7" fmla="*/ 15 h 15"/>
                  <a:gd name="T8" fmla="*/ 6 w 9"/>
                  <a:gd name="T9" fmla="*/ 12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6" y="12"/>
                    </a:moveTo>
                    <a:lnTo>
                      <a:pt x="0" y="0"/>
                    </a:lnTo>
                    <a:lnTo>
                      <a:pt x="6" y="5"/>
                    </a:lnTo>
                    <a:lnTo>
                      <a:pt x="9" y="15"/>
                    </a:lnTo>
                    <a:lnTo>
                      <a:pt x="6" y="12"/>
                    </a:lnTo>
                  </a:path>
                </a:pathLst>
              </a:custGeom>
              <a:noFill/>
              <a:ln w="9525">
                <a:noFill/>
                <a:round/>
                <a:headEnd/>
                <a:tailEnd/>
              </a:ln>
            </p:spPr>
            <p:txBody>
              <a:bodyPr/>
              <a:lstStyle/>
              <a:p>
                <a:pPr algn="ctr" eaLnBrk="0" hangingPunct="0"/>
                <a:endParaRPr lang="en-US" dirty="0"/>
              </a:p>
            </p:txBody>
          </p:sp>
          <p:sp>
            <p:nvSpPr>
              <p:cNvPr id="4794" name="Freeform 381"/>
              <p:cNvSpPr>
                <a:spLocks/>
              </p:cNvSpPr>
              <p:nvPr/>
            </p:nvSpPr>
            <p:spPr bwMode="auto">
              <a:xfrm>
                <a:off x="5213" y="1776"/>
                <a:ext cx="7" cy="6"/>
              </a:xfrm>
              <a:custGeom>
                <a:avLst/>
                <a:gdLst>
                  <a:gd name="T0" fmla="*/ 2 w 7"/>
                  <a:gd name="T1" fmla="*/ 6 h 6"/>
                  <a:gd name="T2" fmla="*/ 0 w 7"/>
                  <a:gd name="T3" fmla="*/ 0 h 6"/>
                  <a:gd name="T4" fmla="*/ 7 w 7"/>
                  <a:gd name="T5" fmla="*/ 5 h 6"/>
                  <a:gd name="T6" fmla="*/ 2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2" y="6"/>
                    </a:moveTo>
                    <a:lnTo>
                      <a:pt x="0" y="0"/>
                    </a:lnTo>
                    <a:lnTo>
                      <a:pt x="7" y="5"/>
                    </a:lnTo>
                    <a:lnTo>
                      <a:pt x="2" y="6"/>
                    </a:lnTo>
                    <a:close/>
                  </a:path>
                </a:pathLst>
              </a:custGeom>
              <a:solidFill>
                <a:srgbClr val="FEE0C2"/>
              </a:solidFill>
              <a:ln w="9525">
                <a:noFill/>
                <a:round/>
                <a:headEnd/>
                <a:tailEnd/>
              </a:ln>
            </p:spPr>
            <p:txBody>
              <a:bodyPr/>
              <a:lstStyle/>
              <a:p>
                <a:pPr algn="ctr" eaLnBrk="0" hangingPunct="0"/>
                <a:endParaRPr lang="en-US" dirty="0"/>
              </a:p>
            </p:txBody>
          </p:sp>
          <p:sp>
            <p:nvSpPr>
              <p:cNvPr id="4795" name="Freeform 382"/>
              <p:cNvSpPr>
                <a:spLocks/>
              </p:cNvSpPr>
              <p:nvPr/>
            </p:nvSpPr>
            <p:spPr bwMode="auto">
              <a:xfrm>
                <a:off x="5213" y="1776"/>
                <a:ext cx="7" cy="6"/>
              </a:xfrm>
              <a:custGeom>
                <a:avLst/>
                <a:gdLst>
                  <a:gd name="T0" fmla="*/ 2 w 7"/>
                  <a:gd name="T1" fmla="*/ 6 h 6"/>
                  <a:gd name="T2" fmla="*/ 0 w 7"/>
                  <a:gd name="T3" fmla="*/ 0 h 6"/>
                  <a:gd name="T4" fmla="*/ 7 w 7"/>
                  <a:gd name="T5" fmla="*/ 5 h 6"/>
                  <a:gd name="T6" fmla="*/ 2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2" y="6"/>
                    </a:moveTo>
                    <a:lnTo>
                      <a:pt x="0" y="0"/>
                    </a:lnTo>
                    <a:lnTo>
                      <a:pt x="7" y="5"/>
                    </a:lnTo>
                    <a:lnTo>
                      <a:pt x="2" y="6"/>
                    </a:lnTo>
                  </a:path>
                </a:pathLst>
              </a:custGeom>
              <a:noFill/>
              <a:ln w="9525">
                <a:noFill/>
                <a:round/>
                <a:headEnd/>
                <a:tailEnd/>
              </a:ln>
            </p:spPr>
            <p:txBody>
              <a:bodyPr/>
              <a:lstStyle/>
              <a:p>
                <a:pPr algn="ctr" eaLnBrk="0" hangingPunct="0"/>
                <a:endParaRPr lang="en-US" dirty="0"/>
              </a:p>
            </p:txBody>
          </p:sp>
          <p:sp>
            <p:nvSpPr>
              <p:cNvPr id="4796" name="Freeform 383"/>
              <p:cNvSpPr>
                <a:spLocks/>
              </p:cNvSpPr>
              <p:nvPr/>
            </p:nvSpPr>
            <p:spPr bwMode="auto">
              <a:xfrm>
                <a:off x="4422" y="1776"/>
                <a:ext cx="3" cy="3"/>
              </a:xfrm>
              <a:custGeom>
                <a:avLst/>
                <a:gdLst>
                  <a:gd name="T0" fmla="*/ 0 w 3"/>
                  <a:gd name="T1" fmla="*/ 0 h 3"/>
                  <a:gd name="T2" fmla="*/ 3 w 3"/>
                  <a:gd name="T3" fmla="*/ 2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2"/>
                    </a:lnTo>
                    <a:lnTo>
                      <a:pt x="2" y="3"/>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797" name="Freeform 384"/>
              <p:cNvSpPr>
                <a:spLocks/>
              </p:cNvSpPr>
              <p:nvPr/>
            </p:nvSpPr>
            <p:spPr bwMode="auto">
              <a:xfrm>
                <a:off x="4422" y="1776"/>
                <a:ext cx="3" cy="3"/>
              </a:xfrm>
              <a:custGeom>
                <a:avLst/>
                <a:gdLst>
                  <a:gd name="T0" fmla="*/ 0 w 3"/>
                  <a:gd name="T1" fmla="*/ 0 h 3"/>
                  <a:gd name="T2" fmla="*/ 3 w 3"/>
                  <a:gd name="T3" fmla="*/ 2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2"/>
                    </a:lnTo>
                    <a:lnTo>
                      <a:pt x="2" y="3"/>
                    </a:lnTo>
                    <a:lnTo>
                      <a:pt x="0" y="0"/>
                    </a:lnTo>
                  </a:path>
                </a:pathLst>
              </a:custGeom>
              <a:noFill/>
              <a:ln w="9525">
                <a:noFill/>
                <a:round/>
                <a:headEnd/>
                <a:tailEnd/>
              </a:ln>
            </p:spPr>
            <p:txBody>
              <a:bodyPr/>
              <a:lstStyle/>
              <a:p>
                <a:pPr algn="ctr" eaLnBrk="0" hangingPunct="0"/>
                <a:endParaRPr lang="en-US" dirty="0"/>
              </a:p>
            </p:txBody>
          </p:sp>
          <p:sp>
            <p:nvSpPr>
              <p:cNvPr id="4798" name="Freeform 385"/>
              <p:cNvSpPr>
                <a:spLocks/>
              </p:cNvSpPr>
              <p:nvPr/>
            </p:nvSpPr>
            <p:spPr bwMode="auto">
              <a:xfrm>
                <a:off x="5003" y="1779"/>
                <a:ext cx="11" cy="18"/>
              </a:xfrm>
              <a:custGeom>
                <a:avLst/>
                <a:gdLst>
                  <a:gd name="T0" fmla="*/ 3 w 11"/>
                  <a:gd name="T1" fmla="*/ 7 h 18"/>
                  <a:gd name="T2" fmla="*/ 2 w 11"/>
                  <a:gd name="T3" fmla="*/ 3 h 18"/>
                  <a:gd name="T4" fmla="*/ 3 w 11"/>
                  <a:gd name="T5" fmla="*/ 0 h 18"/>
                  <a:gd name="T6" fmla="*/ 10 w 11"/>
                  <a:gd name="T7" fmla="*/ 0 h 18"/>
                  <a:gd name="T8" fmla="*/ 8 w 11"/>
                  <a:gd name="T9" fmla="*/ 10 h 18"/>
                  <a:gd name="T10" fmla="*/ 11 w 11"/>
                  <a:gd name="T11" fmla="*/ 16 h 18"/>
                  <a:gd name="T12" fmla="*/ 10 w 11"/>
                  <a:gd name="T13" fmla="*/ 18 h 18"/>
                  <a:gd name="T14" fmla="*/ 5 w 11"/>
                  <a:gd name="T15" fmla="*/ 10 h 18"/>
                  <a:gd name="T16" fmla="*/ 0 w 11"/>
                  <a:gd name="T17" fmla="*/ 8 h 18"/>
                  <a:gd name="T18" fmla="*/ 3 w 11"/>
                  <a:gd name="T19" fmla="*/ 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8"/>
                  <a:gd name="T32" fmla="*/ 11 w 11"/>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8">
                    <a:moveTo>
                      <a:pt x="3" y="7"/>
                    </a:moveTo>
                    <a:lnTo>
                      <a:pt x="2" y="3"/>
                    </a:lnTo>
                    <a:lnTo>
                      <a:pt x="3" y="0"/>
                    </a:lnTo>
                    <a:lnTo>
                      <a:pt x="10" y="0"/>
                    </a:lnTo>
                    <a:lnTo>
                      <a:pt x="8" y="10"/>
                    </a:lnTo>
                    <a:lnTo>
                      <a:pt x="11" y="16"/>
                    </a:lnTo>
                    <a:lnTo>
                      <a:pt x="10" y="18"/>
                    </a:lnTo>
                    <a:lnTo>
                      <a:pt x="5" y="10"/>
                    </a:lnTo>
                    <a:lnTo>
                      <a:pt x="0" y="8"/>
                    </a:lnTo>
                    <a:lnTo>
                      <a:pt x="3" y="7"/>
                    </a:lnTo>
                    <a:close/>
                  </a:path>
                </a:pathLst>
              </a:custGeom>
              <a:solidFill>
                <a:srgbClr val="FEE0C2"/>
              </a:solidFill>
              <a:ln w="9525">
                <a:noFill/>
                <a:round/>
                <a:headEnd/>
                <a:tailEnd/>
              </a:ln>
            </p:spPr>
            <p:txBody>
              <a:bodyPr/>
              <a:lstStyle/>
              <a:p>
                <a:pPr algn="ctr" eaLnBrk="0" hangingPunct="0"/>
                <a:endParaRPr lang="en-US" dirty="0"/>
              </a:p>
            </p:txBody>
          </p:sp>
          <p:sp>
            <p:nvSpPr>
              <p:cNvPr id="4799" name="Freeform 386"/>
              <p:cNvSpPr>
                <a:spLocks/>
              </p:cNvSpPr>
              <p:nvPr/>
            </p:nvSpPr>
            <p:spPr bwMode="auto">
              <a:xfrm>
                <a:off x="5003" y="1779"/>
                <a:ext cx="11" cy="18"/>
              </a:xfrm>
              <a:custGeom>
                <a:avLst/>
                <a:gdLst>
                  <a:gd name="T0" fmla="*/ 3 w 11"/>
                  <a:gd name="T1" fmla="*/ 7 h 18"/>
                  <a:gd name="T2" fmla="*/ 2 w 11"/>
                  <a:gd name="T3" fmla="*/ 3 h 18"/>
                  <a:gd name="T4" fmla="*/ 3 w 11"/>
                  <a:gd name="T5" fmla="*/ 0 h 18"/>
                  <a:gd name="T6" fmla="*/ 10 w 11"/>
                  <a:gd name="T7" fmla="*/ 0 h 18"/>
                  <a:gd name="T8" fmla="*/ 8 w 11"/>
                  <a:gd name="T9" fmla="*/ 10 h 18"/>
                  <a:gd name="T10" fmla="*/ 11 w 11"/>
                  <a:gd name="T11" fmla="*/ 16 h 18"/>
                  <a:gd name="T12" fmla="*/ 10 w 11"/>
                  <a:gd name="T13" fmla="*/ 18 h 18"/>
                  <a:gd name="T14" fmla="*/ 5 w 11"/>
                  <a:gd name="T15" fmla="*/ 10 h 18"/>
                  <a:gd name="T16" fmla="*/ 0 w 11"/>
                  <a:gd name="T17" fmla="*/ 8 h 18"/>
                  <a:gd name="T18" fmla="*/ 3 w 11"/>
                  <a:gd name="T19" fmla="*/ 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8"/>
                  <a:gd name="T32" fmla="*/ 11 w 11"/>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8">
                    <a:moveTo>
                      <a:pt x="3" y="7"/>
                    </a:moveTo>
                    <a:lnTo>
                      <a:pt x="2" y="3"/>
                    </a:lnTo>
                    <a:lnTo>
                      <a:pt x="3" y="0"/>
                    </a:lnTo>
                    <a:lnTo>
                      <a:pt x="10" y="0"/>
                    </a:lnTo>
                    <a:lnTo>
                      <a:pt x="8" y="10"/>
                    </a:lnTo>
                    <a:lnTo>
                      <a:pt x="11" y="16"/>
                    </a:lnTo>
                    <a:lnTo>
                      <a:pt x="10" y="18"/>
                    </a:lnTo>
                    <a:lnTo>
                      <a:pt x="5" y="10"/>
                    </a:lnTo>
                    <a:lnTo>
                      <a:pt x="0" y="8"/>
                    </a:lnTo>
                    <a:lnTo>
                      <a:pt x="3" y="7"/>
                    </a:lnTo>
                  </a:path>
                </a:pathLst>
              </a:custGeom>
              <a:noFill/>
              <a:ln w="9525">
                <a:noFill/>
                <a:round/>
                <a:headEnd/>
                <a:tailEnd/>
              </a:ln>
            </p:spPr>
            <p:txBody>
              <a:bodyPr/>
              <a:lstStyle/>
              <a:p>
                <a:pPr algn="ctr" eaLnBrk="0" hangingPunct="0"/>
                <a:endParaRPr lang="en-US" dirty="0"/>
              </a:p>
            </p:txBody>
          </p:sp>
          <p:sp>
            <p:nvSpPr>
              <p:cNvPr id="4800" name="Freeform 387"/>
              <p:cNvSpPr>
                <a:spLocks/>
              </p:cNvSpPr>
              <p:nvPr/>
            </p:nvSpPr>
            <p:spPr bwMode="auto">
              <a:xfrm>
                <a:off x="5213" y="1784"/>
                <a:ext cx="4" cy="5"/>
              </a:xfrm>
              <a:custGeom>
                <a:avLst/>
                <a:gdLst>
                  <a:gd name="T0" fmla="*/ 0 w 4"/>
                  <a:gd name="T1" fmla="*/ 0 h 5"/>
                  <a:gd name="T2" fmla="*/ 4 w 4"/>
                  <a:gd name="T3" fmla="*/ 0 h 5"/>
                  <a:gd name="T4" fmla="*/ 4 w 4"/>
                  <a:gd name="T5" fmla="*/ 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0"/>
                    </a:lnTo>
                    <a:lnTo>
                      <a:pt x="4"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801" name="Freeform 388"/>
              <p:cNvSpPr>
                <a:spLocks/>
              </p:cNvSpPr>
              <p:nvPr/>
            </p:nvSpPr>
            <p:spPr bwMode="auto">
              <a:xfrm>
                <a:off x="5213" y="1784"/>
                <a:ext cx="4" cy="5"/>
              </a:xfrm>
              <a:custGeom>
                <a:avLst/>
                <a:gdLst>
                  <a:gd name="T0" fmla="*/ 0 w 4"/>
                  <a:gd name="T1" fmla="*/ 0 h 5"/>
                  <a:gd name="T2" fmla="*/ 4 w 4"/>
                  <a:gd name="T3" fmla="*/ 0 h 5"/>
                  <a:gd name="T4" fmla="*/ 4 w 4"/>
                  <a:gd name="T5" fmla="*/ 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0"/>
                    </a:lnTo>
                    <a:lnTo>
                      <a:pt x="4" y="5"/>
                    </a:lnTo>
                    <a:lnTo>
                      <a:pt x="0" y="0"/>
                    </a:lnTo>
                  </a:path>
                </a:pathLst>
              </a:custGeom>
              <a:noFill/>
              <a:ln w="9525">
                <a:noFill/>
                <a:round/>
                <a:headEnd/>
                <a:tailEnd/>
              </a:ln>
            </p:spPr>
            <p:txBody>
              <a:bodyPr/>
              <a:lstStyle/>
              <a:p>
                <a:pPr algn="ctr" eaLnBrk="0" hangingPunct="0"/>
                <a:endParaRPr lang="en-US" dirty="0"/>
              </a:p>
            </p:txBody>
          </p:sp>
          <p:sp>
            <p:nvSpPr>
              <p:cNvPr id="4802" name="Freeform 389"/>
              <p:cNvSpPr>
                <a:spLocks/>
              </p:cNvSpPr>
              <p:nvPr/>
            </p:nvSpPr>
            <p:spPr bwMode="auto">
              <a:xfrm>
                <a:off x="5218" y="1784"/>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803" name="Freeform 390"/>
              <p:cNvSpPr>
                <a:spLocks/>
              </p:cNvSpPr>
              <p:nvPr/>
            </p:nvSpPr>
            <p:spPr bwMode="auto">
              <a:xfrm>
                <a:off x="5218" y="1784"/>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path>
                </a:pathLst>
              </a:custGeom>
              <a:noFill/>
              <a:ln w="9525">
                <a:noFill/>
                <a:round/>
                <a:headEnd/>
                <a:tailEnd/>
              </a:ln>
            </p:spPr>
            <p:txBody>
              <a:bodyPr/>
              <a:lstStyle/>
              <a:p>
                <a:pPr algn="ctr" eaLnBrk="0" hangingPunct="0"/>
                <a:endParaRPr lang="en-US" dirty="0"/>
              </a:p>
            </p:txBody>
          </p:sp>
          <p:sp>
            <p:nvSpPr>
              <p:cNvPr id="4804" name="Freeform 391"/>
              <p:cNvSpPr>
                <a:spLocks/>
              </p:cNvSpPr>
              <p:nvPr/>
            </p:nvSpPr>
            <p:spPr bwMode="auto">
              <a:xfrm>
                <a:off x="5220" y="1789"/>
                <a:ext cx="8" cy="9"/>
              </a:xfrm>
              <a:custGeom>
                <a:avLst/>
                <a:gdLst>
                  <a:gd name="T0" fmla="*/ 5 w 8"/>
                  <a:gd name="T1" fmla="*/ 9 h 9"/>
                  <a:gd name="T2" fmla="*/ 5 w 8"/>
                  <a:gd name="T3" fmla="*/ 5 h 9"/>
                  <a:gd name="T4" fmla="*/ 1 w 8"/>
                  <a:gd name="T5" fmla="*/ 8 h 9"/>
                  <a:gd name="T6" fmla="*/ 0 w 8"/>
                  <a:gd name="T7" fmla="*/ 6 h 9"/>
                  <a:gd name="T8" fmla="*/ 3 w 8"/>
                  <a:gd name="T9" fmla="*/ 1 h 9"/>
                  <a:gd name="T10" fmla="*/ 5 w 8"/>
                  <a:gd name="T11" fmla="*/ 3 h 9"/>
                  <a:gd name="T12" fmla="*/ 3 w 8"/>
                  <a:gd name="T13" fmla="*/ 0 h 9"/>
                  <a:gd name="T14" fmla="*/ 8 w 8"/>
                  <a:gd name="T15" fmla="*/ 6 h 9"/>
                  <a:gd name="T16" fmla="*/ 5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5" y="9"/>
                    </a:moveTo>
                    <a:lnTo>
                      <a:pt x="5" y="5"/>
                    </a:lnTo>
                    <a:lnTo>
                      <a:pt x="1" y="8"/>
                    </a:lnTo>
                    <a:lnTo>
                      <a:pt x="0" y="6"/>
                    </a:lnTo>
                    <a:lnTo>
                      <a:pt x="3" y="1"/>
                    </a:lnTo>
                    <a:lnTo>
                      <a:pt x="5" y="3"/>
                    </a:lnTo>
                    <a:lnTo>
                      <a:pt x="3" y="0"/>
                    </a:lnTo>
                    <a:lnTo>
                      <a:pt x="8" y="6"/>
                    </a:lnTo>
                    <a:lnTo>
                      <a:pt x="5" y="9"/>
                    </a:lnTo>
                    <a:close/>
                  </a:path>
                </a:pathLst>
              </a:custGeom>
              <a:solidFill>
                <a:srgbClr val="FEE0C2"/>
              </a:solidFill>
              <a:ln w="9525">
                <a:noFill/>
                <a:round/>
                <a:headEnd/>
                <a:tailEnd/>
              </a:ln>
            </p:spPr>
            <p:txBody>
              <a:bodyPr/>
              <a:lstStyle/>
              <a:p>
                <a:pPr algn="ctr" eaLnBrk="0" hangingPunct="0"/>
                <a:endParaRPr lang="en-US" dirty="0"/>
              </a:p>
            </p:txBody>
          </p:sp>
          <p:sp>
            <p:nvSpPr>
              <p:cNvPr id="4805" name="Freeform 392"/>
              <p:cNvSpPr>
                <a:spLocks/>
              </p:cNvSpPr>
              <p:nvPr/>
            </p:nvSpPr>
            <p:spPr bwMode="auto">
              <a:xfrm>
                <a:off x="5220" y="1789"/>
                <a:ext cx="8" cy="9"/>
              </a:xfrm>
              <a:custGeom>
                <a:avLst/>
                <a:gdLst>
                  <a:gd name="T0" fmla="*/ 5 w 8"/>
                  <a:gd name="T1" fmla="*/ 9 h 9"/>
                  <a:gd name="T2" fmla="*/ 5 w 8"/>
                  <a:gd name="T3" fmla="*/ 5 h 9"/>
                  <a:gd name="T4" fmla="*/ 1 w 8"/>
                  <a:gd name="T5" fmla="*/ 8 h 9"/>
                  <a:gd name="T6" fmla="*/ 0 w 8"/>
                  <a:gd name="T7" fmla="*/ 6 h 9"/>
                  <a:gd name="T8" fmla="*/ 3 w 8"/>
                  <a:gd name="T9" fmla="*/ 1 h 9"/>
                  <a:gd name="T10" fmla="*/ 5 w 8"/>
                  <a:gd name="T11" fmla="*/ 3 h 9"/>
                  <a:gd name="T12" fmla="*/ 3 w 8"/>
                  <a:gd name="T13" fmla="*/ 0 h 9"/>
                  <a:gd name="T14" fmla="*/ 8 w 8"/>
                  <a:gd name="T15" fmla="*/ 6 h 9"/>
                  <a:gd name="T16" fmla="*/ 5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5" y="9"/>
                    </a:moveTo>
                    <a:lnTo>
                      <a:pt x="5" y="5"/>
                    </a:lnTo>
                    <a:lnTo>
                      <a:pt x="1" y="8"/>
                    </a:lnTo>
                    <a:lnTo>
                      <a:pt x="0" y="6"/>
                    </a:lnTo>
                    <a:lnTo>
                      <a:pt x="3" y="1"/>
                    </a:lnTo>
                    <a:lnTo>
                      <a:pt x="5" y="3"/>
                    </a:lnTo>
                    <a:lnTo>
                      <a:pt x="3" y="0"/>
                    </a:lnTo>
                    <a:lnTo>
                      <a:pt x="8" y="6"/>
                    </a:lnTo>
                    <a:lnTo>
                      <a:pt x="5" y="9"/>
                    </a:lnTo>
                  </a:path>
                </a:pathLst>
              </a:custGeom>
              <a:noFill/>
              <a:ln w="9525">
                <a:noFill/>
                <a:round/>
                <a:headEnd/>
                <a:tailEnd/>
              </a:ln>
            </p:spPr>
            <p:txBody>
              <a:bodyPr/>
              <a:lstStyle/>
              <a:p>
                <a:pPr algn="ctr" eaLnBrk="0" hangingPunct="0"/>
                <a:endParaRPr lang="en-US" dirty="0"/>
              </a:p>
            </p:txBody>
          </p:sp>
          <p:sp>
            <p:nvSpPr>
              <p:cNvPr id="4806" name="Rectangle 393"/>
              <p:cNvSpPr>
                <a:spLocks noChangeArrowheads="1"/>
              </p:cNvSpPr>
              <p:nvPr/>
            </p:nvSpPr>
            <p:spPr bwMode="auto">
              <a:xfrm>
                <a:off x="4812" y="1790"/>
                <a:ext cx="5" cy="1"/>
              </a:xfrm>
              <a:prstGeom prst="rect">
                <a:avLst/>
              </a:prstGeom>
              <a:solidFill>
                <a:srgbClr val="FEE0C2"/>
              </a:solidFill>
              <a:ln w="9525">
                <a:noFill/>
                <a:miter lim="800000"/>
                <a:headEnd/>
                <a:tailEnd/>
              </a:ln>
            </p:spPr>
            <p:txBody>
              <a:bodyPr/>
              <a:lstStyle/>
              <a:p>
                <a:pPr algn="ctr" eaLnBrk="0" hangingPunct="0"/>
                <a:endParaRPr lang="en-US" dirty="0"/>
              </a:p>
            </p:txBody>
          </p:sp>
          <p:sp>
            <p:nvSpPr>
              <p:cNvPr id="4807" name="Rectangle 394"/>
              <p:cNvSpPr>
                <a:spLocks noChangeArrowheads="1"/>
              </p:cNvSpPr>
              <p:nvPr/>
            </p:nvSpPr>
            <p:spPr bwMode="auto">
              <a:xfrm>
                <a:off x="4812" y="1790"/>
                <a:ext cx="5" cy="1"/>
              </a:xfrm>
              <a:prstGeom prst="rect">
                <a:avLst/>
              </a:prstGeom>
              <a:noFill/>
              <a:ln w="9525">
                <a:noFill/>
                <a:miter lim="800000"/>
                <a:headEnd/>
                <a:tailEnd/>
              </a:ln>
            </p:spPr>
            <p:txBody>
              <a:bodyPr/>
              <a:lstStyle/>
              <a:p>
                <a:pPr algn="ctr" eaLnBrk="0" hangingPunct="0"/>
                <a:endParaRPr lang="en-US" dirty="0"/>
              </a:p>
            </p:txBody>
          </p:sp>
          <p:sp>
            <p:nvSpPr>
              <p:cNvPr id="4808" name="Freeform 395"/>
              <p:cNvSpPr>
                <a:spLocks/>
              </p:cNvSpPr>
              <p:nvPr/>
            </p:nvSpPr>
            <p:spPr bwMode="auto">
              <a:xfrm>
                <a:off x="4611" y="1790"/>
                <a:ext cx="153" cy="309"/>
              </a:xfrm>
              <a:custGeom>
                <a:avLst/>
                <a:gdLst>
                  <a:gd name="T0" fmla="*/ 149 w 153"/>
                  <a:gd name="T1" fmla="*/ 0 h 309"/>
                  <a:gd name="T2" fmla="*/ 151 w 153"/>
                  <a:gd name="T3" fmla="*/ 82 h 309"/>
                  <a:gd name="T4" fmla="*/ 151 w 153"/>
                  <a:gd name="T5" fmla="*/ 85 h 309"/>
                  <a:gd name="T6" fmla="*/ 151 w 153"/>
                  <a:gd name="T7" fmla="*/ 104 h 309"/>
                  <a:gd name="T8" fmla="*/ 151 w 153"/>
                  <a:gd name="T9" fmla="*/ 109 h 309"/>
                  <a:gd name="T10" fmla="*/ 151 w 153"/>
                  <a:gd name="T11" fmla="*/ 128 h 309"/>
                  <a:gd name="T12" fmla="*/ 151 w 153"/>
                  <a:gd name="T13" fmla="*/ 132 h 309"/>
                  <a:gd name="T14" fmla="*/ 151 w 153"/>
                  <a:gd name="T15" fmla="*/ 159 h 309"/>
                  <a:gd name="T16" fmla="*/ 151 w 153"/>
                  <a:gd name="T17" fmla="*/ 172 h 309"/>
                  <a:gd name="T18" fmla="*/ 153 w 153"/>
                  <a:gd name="T19" fmla="*/ 290 h 309"/>
                  <a:gd name="T20" fmla="*/ 140 w 153"/>
                  <a:gd name="T21" fmla="*/ 309 h 309"/>
                  <a:gd name="T22" fmla="*/ 128 w 153"/>
                  <a:gd name="T23" fmla="*/ 301 h 309"/>
                  <a:gd name="T24" fmla="*/ 112 w 153"/>
                  <a:gd name="T25" fmla="*/ 263 h 309"/>
                  <a:gd name="T26" fmla="*/ 110 w 153"/>
                  <a:gd name="T27" fmla="*/ 260 h 309"/>
                  <a:gd name="T28" fmla="*/ 110 w 153"/>
                  <a:gd name="T29" fmla="*/ 256 h 309"/>
                  <a:gd name="T30" fmla="*/ 110 w 153"/>
                  <a:gd name="T31" fmla="*/ 229 h 309"/>
                  <a:gd name="T32" fmla="*/ 107 w 153"/>
                  <a:gd name="T33" fmla="*/ 205 h 309"/>
                  <a:gd name="T34" fmla="*/ 88 w 153"/>
                  <a:gd name="T35" fmla="*/ 197 h 309"/>
                  <a:gd name="T36" fmla="*/ 75 w 153"/>
                  <a:gd name="T37" fmla="*/ 188 h 309"/>
                  <a:gd name="T38" fmla="*/ 64 w 153"/>
                  <a:gd name="T39" fmla="*/ 189 h 309"/>
                  <a:gd name="T40" fmla="*/ 46 w 153"/>
                  <a:gd name="T41" fmla="*/ 184 h 309"/>
                  <a:gd name="T42" fmla="*/ 34 w 153"/>
                  <a:gd name="T43" fmla="*/ 170 h 309"/>
                  <a:gd name="T44" fmla="*/ 28 w 153"/>
                  <a:gd name="T45" fmla="*/ 159 h 309"/>
                  <a:gd name="T46" fmla="*/ 25 w 153"/>
                  <a:gd name="T47" fmla="*/ 149 h 309"/>
                  <a:gd name="T48" fmla="*/ 25 w 153"/>
                  <a:gd name="T49" fmla="*/ 148 h 309"/>
                  <a:gd name="T50" fmla="*/ 20 w 153"/>
                  <a:gd name="T51" fmla="*/ 144 h 309"/>
                  <a:gd name="T52" fmla="*/ 23 w 153"/>
                  <a:gd name="T53" fmla="*/ 133 h 309"/>
                  <a:gd name="T54" fmla="*/ 26 w 153"/>
                  <a:gd name="T55" fmla="*/ 120 h 309"/>
                  <a:gd name="T56" fmla="*/ 34 w 153"/>
                  <a:gd name="T57" fmla="*/ 111 h 309"/>
                  <a:gd name="T58" fmla="*/ 46 w 153"/>
                  <a:gd name="T59" fmla="*/ 98 h 309"/>
                  <a:gd name="T60" fmla="*/ 54 w 153"/>
                  <a:gd name="T61" fmla="*/ 98 h 309"/>
                  <a:gd name="T62" fmla="*/ 55 w 153"/>
                  <a:gd name="T63" fmla="*/ 103 h 309"/>
                  <a:gd name="T64" fmla="*/ 57 w 153"/>
                  <a:gd name="T65" fmla="*/ 87 h 309"/>
                  <a:gd name="T66" fmla="*/ 65 w 153"/>
                  <a:gd name="T67" fmla="*/ 79 h 309"/>
                  <a:gd name="T68" fmla="*/ 54 w 153"/>
                  <a:gd name="T69" fmla="*/ 66 h 309"/>
                  <a:gd name="T70" fmla="*/ 7 w 153"/>
                  <a:gd name="T71" fmla="*/ 13 h 309"/>
                  <a:gd name="T72" fmla="*/ 0 w 153"/>
                  <a:gd name="T73" fmla="*/ 4 h 309"/>
                  <a:gd name="T74" fmla="*/ 13 w 153"/>
                  <a:gd name="T75" fmla="*/ 2 h 3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309"/>
                  <a:gd name="T116" fmla="*/ 153 w 153"/>
                  <a:gd name="T117" fmla="*/ 309 h 3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309">
                    <a:moveTo>
                      <a:pt x="13" y="2"/>
                    </a:moveTo>
                    <a:lnTo>
                      <a:pt x="149" y="0"/>
                    </a:lnTo>
                    <a:lnTo>
                      <a:pt x="151" y="76"/>
                    </a:lnTo>
                    <a:lnTo>
                      <a:pt x="151" y="82"/>
                    </a:lnTo>
                    <a:lnTo>
                      <a:pt x="151" y="84"/>
                    </a:lnTo>
                    <a:lnTo>
                      <a:pt x="151" y="85"/>
                    </a:lnTo>
                    <a:lnTo>
                      <a:pt x="151" y="103"/>
                    </a:lnTo>
                    <a:lnTo>
                      <a:pt x="151" y="104"/>
                    </a:lnTo>
                    <a:lnTo>
                      <a:pt x="151" y="109"/>
                    </a:lnTo>
                    <a:lnTo>
                      <a:pt x="151" y="111"/>
                    </a:lnTo>
                    <a:lnTo>
                      <a:pt x="151" y="128"/>
                    </a:lnTo>
                    <a:lnTo>
                      <a:pt x="148" y="132"/>
                    </a:lnTo>
                    <a:lnTo>
                      <a:pt x="151" y="132"/>
                    </a:lnTo>
                    <a:lnTo>
                      <a:pt x="151" y="156"/>
                    </a:lnTo>
                    <a:lnTo>
                      <a:pt x="151" y="159"/>
                    </a:lnTo>
                    <a:lnTo>
                      <a:pt x="151" y="170"/>
                    </a:lnTo>
                    <a:lnTo>
                      <a:pt x="151" y="172"/>
                    </a:lnTo>
                    <a:lnTo>
                      <a:pt x="153" y="290"/>
                    </a:lnTo>
                    <a:lnTo>
                      <a:pt x="153" y="308"/>
                    </a:lnTo>
                    <a:lnTo>
                      <a:pt x="140" y="309"/>
                    </a:lnTo>
                    <a:lnTo>
                      <a:pt x="136" y="303"/>
                    </a:lnTo>
                    <a:lnTo>
                      <a:pt x="128" y="301"/>
                    </a:lnTo>
                    <a:lnTo>
                      <a:pt x="112" y="306"/>
                    </a:lnTo>
                    <a:lnTo>
                      <a:pt x="112" y="263"/>
                    </a:lnTo>
                    <a:lnTo>
                      <a:pt x="110" y="261"/>
                    </a:lnTo>
                    <a:lnTo>
                      <a:pt x="110" y="260"/>
                    </a:lnTo>
                    <a:lnTo>
                      <a:pt x="110" y="258"/>
                    </a:lnTo>
                    <a:lnTo>
                      <a:pt x="110" y="256"/>
                    </a:lnTo>
                    <a:lnTo>
                      <a:pt x="110" y="253"/>
                    </a:lnTo>
                    <a:lnTo>
                      <a:pt x="110" y="229"/>
                    </a:lnTo>
                    <a:lnTo>
                      <a:pt x="110" y="208"/>
                    </a:lnTo>
                    <a:lnTo>
                      <a:pt x="107" y="205"/>
                    </a:lnTo>
                    <a:lnTo>
                      <a:pt x="94" y="207"/>
                    </a:lnTo>
                    <a:lnTo>
                      <a:pt x="88" y="197"/>
                    </a:lnTo>
                    <a:lnTo>
                      <a:pt x="78" y="197"/>
                    </a:lnTo>
                    <a:lnTo>
                      <a:pt x="75" y="188"/>
                    </a:lnTo>
                    <a:lnTo>
                      <a:pt x="68" y="184"/>
                    </a:lnTo>
                    <a:lnTo>
                      <a:pt x="64" y="189"/>
                    </a:lnTo>
                    <a:lnTo>
                      <a:pt x="52" y="184"/>
                    </a:lnTo>
                    <a:lnTo>
                      <a:pt x="46" y="184"/>
                    </a:lnTo>
                    <a:lnTo>
                      <a:pt x="39" y="175"/>
                    </a:lnTo>
                    <a:lnTo>
                      <a:pt x="34" y="170"/>
                    </a:lnTo>
                    <a:lnTo>
                      <a:pt x="33" y="165"/>
                    </a:lnTo>
                    <a:lnTo>
                      <a:pt x="28" y="159"/>
                    </a:lnTo>
                    <a:lnTo>
                      <a:pt x="23" y="156"/>
                    </a:lnTo>
                    <a:lnTo>
                      <a:pt x="25" y="149"/>
                    </a:lnTo>
                    <a:lnTo>
                      <a:pt x="23" y="151"/>
                    </a:lnTo>
                    <a:lnTo>
                      <a:pt x="25" y="148"/>
                    </a:lnTo>
                    <a:lnTo>
                      <a:pt x="18" y="146"/>
                    </a:lnTo>
                    <a:lnTo>
                      <a:pt x="20" y="144"/>
                    </a:lnTo>
                    <a:lnTo>
                      <a:pt x="20" y="143"/>
                    </a:lnTo>
                    <a:lnTo>
                      <a:pt x="23" y="133"/>
                    </a:lnTo>
                    <a:lnTo>
                      <a:pt x="28" y="124"/>
                    </a:lnTo>
                    <a:lnTo>
                      <a:pt x="26" y="120"/>
                    </a:lnTo>
                    <a:lnTo>
                      <a:pt x="33" y="111"/>
                    </a:lnTo>
                    <a:lnTo>
                      <a:pt x="34" y="111"/>
                    </a:lnTo>
                    <a:lnTo>
                      <a:pt x="41" y="104"/>
                    </a:lnTo>
                    <a:lnTo>
                      <a:pt x="46" y="98"/>
                    </a:lnTo>
                    <a:lnTo>
                      <a:pt x="46" y="100"/>
                    </a:lnTo>
                    <a:lnTo>
                      <a:pt x="54" y="98"/>
                    </a:lnTo>
                    <a:lnTo>
                      <a:pt x="54" y="109"/>
                    </a:lnTo>
                    <a:lnTo>
                      <a:pt x="55" y="103"/>
                    </a:lnTo>
                    <a:lnTo>
                      <a:pt x="52" y="90"/>
                    </a:lnTo>
                    <a:lnTo>
                      <a:pt x="57" y="87"/>
                    </a:lnTo>
                    <a:lnTo>
                      <a:pt x="52" y="88"/>
                    </a:lnTo>
                    <a:lnTo>
                      <a:pt x="65" y="79"/>
                    </a:lnTo>
                    <a:lnTo>
                      <a:pt x="57" y="76"/>
                    </a:lnTo>
                    <a:lnTo>
                      <a:pt x="54" y="66"/>
                    </a:lnTo>
                    <a:lnTo>
                      <a:pt x="17" y="32"/>
                    </a:lnTo>
                    <a:lnTo>
                      <a:pt x="7" y="13"/>
                    </a:lnTo>
                    <a:lnTo>
                      <a:pt x="9" y="8"/>
                    </a:lnTo>
                    <a:lnTo>
                      <a:pt x="0" y="4"/>
                    </a:lnTo>
                    <a:lnTo>
                      <a:pt x="13" y="2"/>
                    </a:lnTo>
                    <a:close/>
                  </a:path>
                </a:pathLst>
              </a:custGeom>
              <a:solidFill>
                <a:srgbClr val="FEE0C2"/>
              </a:solidFill>
              <a:ln w="9525">
                <a:noFill/>
                <a:round/>
                <a:headEnd/>
                <a:tailEnd/>
              </a:ln>
            </p:spPr>
            <p:txBody>
              <a:bodyPr/>
              <a:lstStyle/>
              <a:p>
                <a:pPr algn="ctr" eaLnBrk="0" hangingPunct="0"/>
                <a:endParaRPr lang="en-US" dirty="0"/>
              </a:p>
            </p:txBody>
          </p:sp>
          <p:sp>
            <p:nvSpPr>
              <p:cNvPr id="4809" name="Freeform 396"/>
              <p:cNvSpPr>
                <a:spLocks/>
              </p:cNvSpPr>
              <p:nvPr/>
            </p:nvSpPr>
            <p:spPr bwMode="auto">
              <a:xfrm>
                <a:off x="4611" y="1790"/>
                <a:ext cx="153" cy="309"/>
              </a:xfrm>
              <a:custGeom>
                <a:avLst/>
                <a:gdLst>
                  <a:gd name="T0" fmla="*/ 149 w 153"/>
                  <a:gd name="T1" fmla="*/ 0 h 309"/>
                  <a:gd name="T2" fmla="*/ 151 w 153"/>
                  <a:gd name="T3" fmla="*/ 82 h 309"/>
                  <a:gd name="T4" fmla="*/ 151 w 153"/>
                  <a:gd name="T5" fmla="*/ 85 h 309"/>
                  <a:gd name="T6" fmla="*/ 151 w 153"/>
                  <a:gd name="T7" fmla="*/ 104 h 309"/>
                  <a:gd name="T8" fmla="*/ 151 w 153"/>
                  <a:gd name="T9" fmla="*/ 109 h 309"/>
                  <a:gd name="T10" fmla="*/ 151 w 153"/>
                  <a:gd name="T11" fmla="*/ 128 h 309"/>
                  <a:gd name="T12" fmla="*/ 151 w 153"/>
                  <a:gd name="T13" fmla="*/ 132 h 309"/>
                  <a:gd name="T14" fmla="*/ 151 w 153"/>
                  <a:gd name="T15" fmla="*/ 159 h 309"/>
                  <a:gd name="T16" fmla="*/ 151 w 153"/>
                  <a:gd name="T17" fmla="*/ 172 h 309"/>
                  <a:gd name="T18" fmla="*/ 153 w 153"/>
                  <a:gd name="T19" fmla="*/ 290 h 309"/>
                  <a:gd name="T20" fmla="*/ 140 w 153"/>
                  <a:gd name="T21" fmla="*/ 309 h 309"/>
                  <a:gd name="T22" fmla="*/ 128 w 153"/>
                  <a:gd name="T23" fmla="*/ 301 h 309"/>
                  <a:gd name="T24" fmla="*/ 112 w 153"/>
                  <a:gd name="T25" fmla="*/ 263 h 309"/>
                  <a:gd name="T26" fmla="*/ 110 w 153"/>
                  <a:gd name="T27" fmla="*/ 260 h 309"/>
                  <a:gd name="T28" fmla="*/ 110 w 153"/>
                  <a:gd name="T29" fmla="*/ 256 h 309"/>
                  <a:gd name="T30" fmla="*/ 110 w 153"/>
                  <a:gd name="T31" fmla="*/ 229 h 309"/>
                  <a:gd name="T32" fmla="*/ 107 w 153"/>
                  <a:gd name="T33" fmla="*/ 205 h 309"/>
                  <a:gd name="T34" fmla="*/ 88 w 153"/>
                  <a:gd name="T35" fmla="*/ 197 h 309"/>
                  <a:gd name="T36" fmla="*/ 75 w 153"/>
                  <a:gd name="T37" fmla="*/ 188 h 309"/>
                  <a:gd name="T38" fmla="*/ 64 w 153"/>
                  <a:gd name="T39" fmla="*/ 189 h 309"/>
                  <a:gd name="T40" fmla="*/ 46 w 153"/>
                  <a:gd name="T41" fmla="*/ 184 h 309"/>
                  <a:gd name="T42" fmla="*/ 34 w 153"/>
                  <a:gd name="T43" fmla="*/ 170 h 309"/>
                  <a:gd name="T44" fmla="*/ 28 w 153"/>
                  <a:gd name="T45" fmla="*/ 159 h 309"/>
                  <a:gd name="T46" fmla="*/ 25 w 153"/>
                  <a:gd name="T47" fmla="*/ 149 h 309"/>
                  <a:gd name="T48" fmla="*/ 25 w 153"/>
                  <a:gd name="T49" fmla="*/ 148 h 309"/>
                  <a:gd name="T50" fmla="*/ 20 w 153"/>
                  <a:gd name="T51" fmla="*/ 144 h 309"/>
                  <a:gd name="T52" fmla="*/ 23 w 153"/>
                  <a:gd name="T53" fmla="*/ 133 h 309"/>
                  <a:gd name="T54" fmla="*/ 26 w 153"/>
                  <a:gd name="T55" fmla="*/ 120 h 309"/>
                  <a:gd name="T56" fmla="*/ 34 w 153"/>
                  <a:gd name="T57" fmla="*/ 111 h 309"/>
                  <a:gd name="T58" fmla="*/ 46 w 153"/>
                  <a:gd name="T59" fmla="*/ 98 h 309"/>
                  <a:gd name="T60" fmla="*/ 54 w 153"/>
                  <a:gd name="T61" fmla="*/ 98 h 309"/>
                  <a:gd name="T62" fmla="*/ 55 w 153"/>
                  <a:gd name="T63" fmla="*/ 103 h 309"/>
                  <a:gd name="T64" fmla="*/ 57 w 153"/>
                  <a:gd name="T65" fmla="*/ 87 h 309"/>
                  <a:gd name="T66" fmla="*/ 65 w 153"/>
                  <a:gd name="T67" fmla="*/ 79 h 309"/>
                  <a:gd name="T68" fmla="*/ 54 w 153"/>
                  <a:gd name="T69" fmla="*/ 66 h 309"/>
                  <a:gd name="T70" fmla="*/ 7 w 153"/>
                  <a:gd name="T71" fmla="*/ 13 h 309"/>
                  <a:gd name="T72" fmla="*/ 0 w 153"/>
                  <a:gd name="T73" fmla="*/ 4 h 309"/>
                  <a:gd name="T74" fmla="*/ 13 w 153"/>
                  <a:gd name="T75" fmla="*/ 2 h 3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309"/>
                  <a:gd name="T116" fmla="*/ 153 w 153"/>
                  <a:gd name="T117" fmla="*/ 309 h 3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309">
                    <a:moveTo>
                      <a:pt x="13" y="2"/>
                    </a:moveTo>
                    <a:lnTo>
                      <a:pt x="149" y="0"/>
                    </a:lnTo>
                    <a:lnTo>
                      <a:pt x="151" y="76"/>
                    </a:lnTo>
                    <a:lnTo>
                      <a:pt x="151" y="82"/>
                    </a:lnTo>
                    <a:lnTo>
                      <a:pt x="151" y="84"/>
                    </a:lnTo>
                    <a:lnTo>
                      <a:pt x="151" y="85"/>
                    </a:lnTo>
                    <a:lnTo>
                      <a:pt x="151" y="103"/>
                    </a:lnTo>
                    <a:lnTo>
                      <a:pt x="151" y="104"/>
                    </a:lnTo>
                    <a:lnTo>
                      <a:pt x="151" y="109"/>
                    </a:lnTo>
                    <a:lnTo>
                      <a:pt x="151" y="111"/>
                    </a:lnTo>
                    <a:lnTo>
                      <a:pt x="151" y="128"/>
                    </a:lnTo>
                    <a:lnTo>
                      <a:pt x="148" y="132"/>
                    </a:lnTo>
                    <a:lnTo>
                      <a:pt x="151" y="132"/>
                    </a:lnTo>
                    <a:lnTo>
                      <a:pt x="151" y="156"/>
                    </a:lnTo>
                    <a:lnTo>
                      <a:pt x="151" y="159"/>
                    </a:lnTo>
                    <a:lnTo>
                      <a:pt x="151" y="170"/>
                    </a:lnTo>
                    <a:lnTo>
                      <a:pt x="151" y="172"/>
                    </a:lnTo>
                    <a:lnTo>
                      <a:pt x="153" y="290"/>
                    </a:lnTo>
                    <a:lnTo>
                      <a:pt x="153" y="308"/>
                    </a:lnTo>
                    <a:lnTo>
                      <a:pt x="140" y="309"/>
                    </a:lnTo>
                    <a:lnTo>
                      <a:pt x="136" y="303"/>
                    </a:lnTo>
                    <a:lnTo>
                      <a:pt x="128" y="301"/>
                    </a:lnTo>
                    <a:lnTo>
                      <a:pt x="112" y="306"/>
                    </a:lnTo>
                    <a:lnTo>
                      <a:pt x="112" y="263"/>
                    </a:lnTo>
                    <a:lnTo>
                      <a:pt x="110" y="261"/>
                    </a:lnTo>
                    <a:lnTo>
                      <a:pt x="110" y="260"/>
                    </a:lnTo>
                    <a:lnTo>
                      <a:pt x="110" y="258"/>
                    </a:lnTo>
                    <a:lnTo>
                      <a:pt x="110" y="256"/>
                    </a:lnTo>
                    <a:lnTo>
                      <a:pt x="110" y="253"/>
                    </a:lnTo>
                    <a:lnTo>
                      <a:pt x="110" y="229"/>
                    </a:lnTo>
                    <a:lnTo>
                      <a:pt x="110" y="208"/>
                    </a:lnTo>
                    <a:lnTo>
                      <a:pt x="107" y="205"/>
                    </a:lnTo>
                    <a:lnTo>
                      <a:pt x="94" y="207"/>
                    </a:lnTo>
                    <a:lnTo>
                      <a:pt x="88" y="197"/>
                    </a:lnTo>
                    <a:lnTo>
                      <a:pt x="78" y="197"/>
                    </a:lnTo>
                    <a:lnTo>
                      <a:pt x="75" y="188"/>
                    </a:lnTo>
                    <a:lnTo>
                      <a:pt x="68" y="184"/>
                    </a:lnTo>
                    <a:lnTo>
                      <a:pt x="64" y="189"/>
                    </a:lnTo>
                    <a:lnTo>
                      <a:pt x="52" y="184"/>
                    </a:lnTo>
                    <a:lnTo>
                      <a:pt x="46" y="184"/>
                    </a:lnTo>
                    <a:lnTo>
                      <a:pt x="39" y="175"/>
                    </a:lnTo>
                    <a:lnTo>
                      <a:pt x="34" y="170"/>
                    </a:lnTo>
                    <a:lnTo>
                      <a:pt x="33" y="165"/>
                    </a:lnTo>
                    <a:lnTo>
                      <a:pt x="28" y="159"/>
                    </a:lnTo>
                    <a:lnTo>
                      <a:pt x="23" y="156"/>
                    </a:lnTo>
                    <a:lnTo>
                      <a:pt x="25" y="149"/>
                    </a:lnTo>
                    <a:lnTo>
                      <a:pt x="23" y="151"/>
                    </a:lnTo>
                    <a:lnTo>
                      <a:pt x="25" y="148"/>
                    </a:lnTo>
                    <a:lnTo>
                      <a:pt x="18" y="146"/>
                    </a:lnTo>
                    <a:lnTo>
                      <a:pt x="20" y="144"/>
                    </a:lnTo>
                    <a:lnTo>
                      <a:pt x="20" y="143"/>
                    </a:lnTo>
                    <a:lnTo>
                      <a:pt x="23" y="133"/>
                    </a:lnTo>
                    <a:lnTo>
                      <a:pt x="28" y="124"/>
                    </a:lnTo>
                    <a:lnTo>
                      <a:pt x="26" y="120"/>
                    </a:lnTo>
                    <a:lnTo>
                      <a:pt x="33" y="111"/>
                    </a:lnTo>
                    <a:lnTo>
                      <a:pt x="34" y="111"/>
                    </a:lnTo>
                    <a:lnTo>
                      <a:pt x="41" y="104"/>
                    </a:lnTo>
                    <a:lnTo>
                      <a:pt x="46" y="98"/>
                    </a:lnTo>
                    <a:lnTo>
                      <a:pt x="46" y="100"/>
                    </a:lnTo>
                    <a:lnTo>
                      <a:pt x="54" y="98"/>
                    </a:lnTo>
                    <a:lnTo>
                      <a:pt x="54" y="109"/>
                    </a:lnTo>
                    <a:lnTo>
                      <a:pt x="55" y="103"/>
                    </a:lnTo>
                    <a:lnTo>
                      <a:pt x="52" y="90"/>
                    </a:lnTo>
                    <a:lnTo>
                      <a:pt x="57" y="87"/>
                    </a:lnTo>
                    <a:lnTo>
                      <a:pt x="52" y="88"/>
                    </a:lnTo>
                    <a:lnTo>
                      <a:pt x="65" y="79"/>
                    </a:lnTo>
                    <a:lnTo>
                      <a:pt x="57" y="76"/>
                    </a:lnTo>
                    <a:lnTo>
                      <a:pt x="54" y="66"/>
                    </a:lnTo>
                    <a:lnTo>
                      <a:pt x="17" y="32"/>
                    </a:lnTo>
                    <a:lnTo>
                      <a:pt x="7" y="13"/>
                    </a:lnTo>
                    <a:lnTo>
                      <a:pt x="9" y="8"/>
                    </a:lnTo>
                    <a:lnTo>
                      <a:pt x="0" y="4"/>
                    </a:lnTo>
                    <a:lnTo>
                      <a:pt x="13" y="2"/>
                    </a:lnTo>
                  </a:path>
                </a:pathLst>
              </a:custGeom>
              <a:noFill/>
              <a:ln w="9525">
                <a:noFill/>
                <a:round/>
                <a:headEnd/>
                <a:tailEnd/>
              </a:ln>
            </p:spPr>
            <p:txBody>
              <a:bodyPr/>
              <a:lstStyle/>
              <a:p>
                <a:pPr algn="ctr" eaLnBrk="0" hangingPunct="0"/>
                <a:endParaRPr lang="en-US" dirty="0"/>
              </a:p>
            </p:txBody>
          </p:sp>
          <p:sp>
            <p:nvSpPr>
              <p:cNvPr id="4810" name="Freeform 397"/>
              <p:cNvSpPr>
                <a:spLocks/>
              </p:cNvSpPr>
              <p:nvPr/>
            </p:nvSpPr>
            <p:spPr bwMode="auto">
              <a:xfrm>
                <a:off x="5215" y="1790"/>
                <a:ext cx="6" cy="21"/>
              </a:xfrm>
              <a:custGeom>
                <a:avLst/>
                <a:gdLst>
                  <a:gd name="T0" fmla="*/ 6 w 6"/>
                  <a:gd name="T1" fmla="*/ 21 h 21"/>
                  <a:gd name="T2" fmla="*/ 0 w 6"/>
                  <a:gd name="T3" fmla="*/ 0 h 21"/>
                  <a:gd name="T4" fmla="*/ 3 w 6"/>
                  <a:gd name="T5" fmla="*/ 5 h 21"/>
                  <a:gd name="T6" fmla="*/ 2 w 6"/>
                  <a:gd name="T7" fmla="*/ 7 h 21"/>
                  <a:gd name="T8" fmla="*/ 6 w 6"/>
                  <a:gd name="T9" fmla="*/ 21 h 21"/>
                  <a:gd name="T10" fmla="*/ 0 60000 65536"/>
                  <a:gd name="T11" fmla="*/ 0 60000 65536"/>
                  <a:gd name="T12" fmla="*/ 0 60000 65536"/>
                  <a:gd name="T13" fmla="*/ 0 60000 65536"/>
                  <a:gd name="T14" fmla="*/ 0 60000 65536"/>
                  <a:gd name="T15" fmla="*/ 0 w 6"/>
                  <a:gd name="T16" fmla="*/ 0 h 21"/>
                  <a:gd name="T17" fmla="*/ 6 w 6"/>
                  <a:gd name="T18" fmla="*/ 21 h 21"/>
                </a:gdLst>
                <a:ahLst/>
                <a:cxnLst>
                  <a:cxn ang="T10">
                    <a:pos x="T0" y="T1"/>
                  </a:cxn>
                  <a:cxn ang="T11">
                    <a:pos x="T2" y="T3"/>
                  </a:cxn>
                  <a:cxn ang="T12">
                    <a:pos x="T4" y="T5"/>
                  </a:cxn>
                  <a:cxn ang="T13">
                    <a:pos x="T6" y="T7"/>
                  </a:cxn>
                  <a:cxn ang="T14">
                    <a:pos x="T8" y="T9"/>
                  </a:cxn>
                </a:cxnLst>
                <a:rect l="T15" t="T16" r="T17" b="T18"/>
                <a:pathLst>
                  <a:path w="6" h="21">
                    <a:moveTo>
                      <a:pt x="6" y="21"/>
                    </a:moveTo>
                    <a:lnTo>
                      <a:pt x="0" y="0"/>
                    </a:lnTo>
                    <a:lnTo>
                      <a:pt x="3" y="5"/>
                    </a:lnTo>
                    <a:lnTo>
                      <a:pt x="2" y="7"/>
                    </a:lnTo>
                    <a:lnTo>
                      <a:pt x="6" y="21"/>
                    </a:lnTo>
                    <a:close/>
                  </a:path>
                </a:pathLst>
              </a:custGeom>
              <a:solidFill>
                <a:srgbClr val="FEE0C2"/>
              </a:solidFill>
              <a:ln w="9525">
                <a:noFill/>
                <a:round/>
                <a:headEnd/>
                <a:tailEnd/>
              </a:ln>
            </p:spPr>
            <p:txBody>
              <a:bodyPr/>
              <a:lstStyle/>
              <a:p>
                <a:pPr algn="ctr" eaLnBrk="0" hangingPunct="0"/>
                <a:endParaRPr lang="en-US" dirty="0"/>
              </a:p>
            </p:txBody>
          </p:sp>
          <p:sp>
            <p:nvSpPr>
              <p:cNvPr id="4811" name="Freeform 398"/>
              <p:cNvSpPr>
                <a:spLocks/>
              </p:cNvSpPr>
              <p:nvPr/>
            </p:nvSpPr>
            <p:spPr bwMode="auto">
              <a:xfrm>
                <a:off x="5215" y="1790"/>
                <a:ext cx="6" cy="21"/>
              </a:xfrm>
              <a:custGeom>
                <a:avLst/>
                <a:gdLst>
                  <a:gd name="T0" fmla="*/ 6 w 6"/>
                  <a:gd name="T1" fmla="*/ 21 h 21"/>
                  <a:gd name="T2" fmla="*/ 0 w 6"/>
                  <a:gd name="T3" fmla="*/ 0 h 21"/>
                  <a:gd name="T4" fmla="*/ 3 w 6"/>
                  <a:gd name="T5" fmla="*/ 5 h 21"/>
                  <a:gd name="T6" fmla="*/ 2 w 6"/>
                  <a:gd name="T7" fmla="*/ 7 h 21"/>
                  <a:gd name="T8" fmla="*/ 6 w 6"/>
                  <a:gd name="T9" fmla="*/ 21 h 21"/>
                  <a:gd name="T10" fmla="*/ 0 60000 65536"/>
                  <a:gd name="T11" fmla="*/ 0 60000 65536"/>
                  <a:gd name="T12" fmla="*/ 0 60000 65536"/>
                  <a:gd name="T13" fmla="*/ 0 60000 65536"/>
                  <a:gd name="T14" fmla="*/ 0 60000 65536"/>
                  <a:gd name="T15" fmla="*/ 0 w 6"/>
                  <a:gd name="T16" fmla="*/ 0 h 21"/>
                  <a:gd name="T17" fmla="*/ 6 w 6"/>
                  <a:gd name="T18" fmla="*/ 21 h 21"/>
                </a:gdLst>
                <a:ahLst/>
                <a:cxnLst>
                  <a:cxn ang="T10">
                    <a:pos x="T0" y="T1"/>
                  </a:cxn>
                  <a:cxn ang="T11">
                    <a:pos x="T2" y="T3"/>
                  </a:cxn>
                  <a:cxn ang="T12">
                    <a:pos x="T4" y="T5"/>
                  </a:cxn>
                  <a:cxn ang="T13">
                    <a:pos x="T6" y="T7"/>
                  </a:cxn>
                  <a:cxn ang="T14">
                    <a:pos x="T8" y="T9"/>
                  </a:cxn>
                </a:cxnLst>
                <a:rect l="T15" t="T16" r="T17" b="T18"/>
                <a:pathLst>
                  <a:path w="6" h="21">
                    <a:moveTo>
                      <a:pt x="6" y="21"/>
                    </a:moveTo>
                    <a:lnTo>
                      <a:pt x="0" y="0"/>
                    </a:lnTo>
                    <a:lnTo>
                      <a:pt x="3" y="5"/>
                    </a:lnTo>
                    <a:lnTo>
                      <a:pt x="2" y="7"/>
                    </a:lnTo>
                    <a:lnTo>
                      <a:pt x="6" y="21"/>
                    </a:lnTo>
                  </a:path>
                </a:pathLst>
              </a:custGeom>
              <a:noFill/>
              <a:ln w="9525">
                <a:noFill/>
                <a:round/>
                <a:headEnd/>
                <a:tailEnd/>
              </a:ln>
            </p:spPr>
            <p:txBody>
              <a:bodyPr/>
              <a:lstStyle/>
              <a:p>
                <a:pPr algn="ctr" eaLnBrk="0" hangingPunct="0"/>
                <a:endParaRPr lang="en-US" dirty="0"/>
              </a:p>
            </p:txBody>
          </p:sp>
          <p:sp>
            <p:nvSpPr>
              <p:cNvPr id="4812" name="Freeform 399"/>
              <p:cNvSpPr>
                <a:spLocks/>
              </p:cNvSpPr>
              <p:nvPr/>
            </p:nvSpPr>
            <p:spPr bwMode="auto">
              <a:xfrm>
                <a:off x="5218" y="1795"/>
                <a:ext cx="7" cy="3"/>
              </a:xfrm>
              <a:custGeom>
                <a:avLst/>
                <a:gdLst>
                  <a:gd name="T0" fmla="*/ 0 w 7"/>
                  <a:gd name="T1" fmla="*/ 3 h 3"/>
                  <a:gd name="T2" fmla="*/ 2 w 7"/>
                  <a:gd name="T3" fmla="*/ 0 h 3"/>
                  <a:gd name="T4" fmla="*/ 7 w 7"/>
                  <a:gd name="T5" fmla="*/ 3 h 3"/>
                  <a:gd name="T6" fmla="*/ 0 w 7"/>
                  <a:gd name="T7" fmla="*/ 3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2" y="0"/>
                    </a:lnTo>
                    <a:lnTo>
                      <a:pt x="7"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813" name="Freeform 400"/>
              <p:cNvSpPr>
                <a:spLocks/>
              </p:cNvSpPr>
              <p:nvPr/>
            </p:nvSpPr>
            <p:spPr bwMode="auto">
              <a:xfrm>
                <a:off x="5218" y="1795"/>
                <a:ext cx="7" cy="3"/>
              </a:xfrm>
              <a:custGeom>
                <a:avLst/>
                <a:gdLst>
                  <a:gd name="T0" fmla="*/ 0 w 7"/>
                  <a:gd name="T1" fmla="*/ 3 h 3"/>
                  <a:gd name="T2" fmla="*/ 2 w 7"/>
                  <a:gd name="T3" fmla="*/ 0 h 3"/>
                  <a:gd name="T4" fmla="*/ 7 w 7"/>
                  <a:gd name="T5" fmla="*/ 3 h 3"/>
                  <a:gd name="T6" fmla="*/ 0 w 7"/>
                  <a:gd name="T7" fmla="*/ 3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2" y="0"/>
                    </a:lnTo>
                    <a:lnTo>
                      <a:pt x="7" y="3"/>
                    </a:lnTo>
                    <a:lnTo>
                      <a:pt x="0" y="3"/>
                    </a:lnTo>
                  </a:path>
                </a:pathLst>
              </a:custGeom>
              <a:noFill/>
              <a:ln w="9525">
                <a:noFill/>
                <a:round/>
                <a:headEnd/>
                <a:tailEnd/>
              </a:ln>
            </p:spPr>
            <p:txBody>
              <a:bodyPr/>
              <a:lstStyle/>
              <a:p>
                <a:pPr algn="ctr" eaLnBrk="0" hangingPunct="0"/>
                <a:endParaRPr lang="en-US" dirty="0"/>
              </a:p>
            </p:txBody>
          </p:sp>
          <p:sp>
            <p:nvSpPr>
              <p:cNvPr id="4814" name="Freeform 401"/>
              <p:cNvSpPr>
                <a:spLocks/>
              </p:cNvSpPr>
              <p:nvPr/>
            </p:nvSpPr>
            <p:spPr bwMode="auto">
              <a:xfrm>
                <a:off x="5226" y="1803"/>
                <a:ext cx="5" cy="5"/>
              </a:xfrm>
              <a:custGeom>
                <a:avLst/>
                <a:gdLst>
                  <a:gd name="T0" fmla="*/ 0 w 5"/>
                  <a:gd name="T1" fmla="*/ 0 h 5"/>
                  <a:gd name="T2" fmla="*/ 5 w 5"/>
                  <a:gd name="T3" fmla="*/ 2 h 5"/>
                  <a:gd name="T4" fmla="*/ 5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2"/>
                    </a:lnTo>
                    <a:lnTo>
                      <a:pt x="5"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815" name="Freeform 402"/>
              <p:cNvSpPr>
                <a:spLocks/>
              </p:cNvSpPr>
              <p:nvPr/>
            </p:nvSpPr>
            <p:spPr bwMode="auto">
              <a:xfrm>
                <a:off x="5226" y="1803"/>
                <a:ext cx="5" cy="5"/>
              </a:xfrm>
              <a:custGeom>
                <a:avLst/>
                <a:gdLst>
                  <a:gd name="T0" fmla="*/ 0 w 5"/>
                  <a:gd name="T1" fmla="*/ 0 h 5"/>
                  <a:gd name="T2" fmla="*/ 5 w 5"/>
                  <a:gd name="T3" fmla="*/ 2 h 5"/>
                  <a:gd name="T4" fmla="*/ 5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2"/>
                    </a:lnTo>
                    <a:lnTo>
                      <a:pt x="5" y="5"/>
                    </a:lnTo>
                    <a:lnTo>
                      <a:pt x="0" y="0"/>
                    </a:lnTo>
                  </a:path>
                </a:pathLst>
              </a:custGeom>
              <a:noFill/>
              <a:ln w="9525">
                <a:noFill/>
                <a:round/>
                <a:headEnd/>
                <a:tailEnd/>
              </a:ln>
            </p:spPr>
            <p:txBody>
              <a:bodyPr/>
              <a:lstStyle/>
              <a:p>
                <a:pPr algn="ctr" eaLnBrk="0" hangingPunct="0"/>
                <a:endParaRPr lang="en-US" dirty="0"/>
              </a:p>
            </p:txBody>
          </p:sp>
          <p:sp>
            <p:nvSpPr>
              <p:cNvPr id="4816" name="Freeform 403"/>
              <p:cNvSpPr>
                <a:spLocks/>
              </p:cNvSpPr>
              <p:nvPr/>
            </p:nvSpPr>
            <p:spPr bwMode="auto">
              <a:xfrm>
                <a:off x="5008" y="1805"/>
                <a:ext cx="5" cy="6"/>
              </a:xfrm>
              <a:custGeom>
                <a:avLst/>
                <a:gdLst>
                  <a:gd name="T0" fmla="*/ 0 w 5"/>
                  <a:gd name="T1" fmla="*/ 6 h 6"/>
                  <a:gd name="T2" fmla="*/ 3 w 5"/>
                  <a:gd name="T3" fmla="*/ 0 h 6"/>
                  <a:gd name="T4" fmla="*/ 5 w 5"/>
                  <a:gd name="T5" fmla="*/ 6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3" y="0"/>
                    </a:lnTo>
                    <a:lnTo>
                      <a:pt x="5" y="6"/>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817" name="Freeform 404"/>
              <p:cNvSpPr>
                <a:spLocks/>
              </p:cNvSpPr>
              <p:nvPr/>
            </p:nvSpPr>
            <p:spPr bwMode="auto">
              <a:xfrm>
                <a:off x="5008" y="1805"/>
                <a:ext cx="5" cy="6"/>
              </a:xfrm>
              <a:custGeom>
                <a:avLst/>
                <a:gdLst>
                  <a:gd name="T0" fmla="*/ 0 w 5"/>
                  <a:gd name="T1" fmla="*/ 6 h 6"/>
                  <a:gd name="T2" fmla="*/ 3 w 5"/>
                  <a:gd name="T3" fmla="*/ 0 h 6"/>
                  <a:gd name="T4" fmla="*/ 5 w 5"/>
                  <a:gd name="T5" fmla="*/ 6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3" y="0"/>
                    </a:lnTo>
                    <a:lnTo>
                      <a:pt x="5" y="6"/>
                    </a:lnTo>
                    <a:lnTo>
                      <a:pt x="0" y="6"/>
                    </a:lnTo>
                  </a:path>
                </a:pathLst>
              </a:custGeom>
              <a:noFill/>
              <a:ln w="9525">
                <a:noFill/>
                <a:round/>
                <a:headEnd/>
                <a:tailEnd/>
              </a:ln>
            </p:spPr>
            <p:txBody>
              <a:bodyPr/>
              <a:lstStyle/>
              <a:p>
                <a:pPr algn="ctr" eaLnBrk="0" hangingPunct="0"/>
                <a:endParaRPr lang="en-US" dirty="0"/>
              </a:p>
            </p:txBody>
          </p:sp>
          <p:sp>
            <p:nvSpPr>
              <p:cNvPr id="4818" name="Freeform 405"/>
              <p:cNvSpPr>
                <a:spLocks/>
              </p:cNvSpPr>
              <p:nvPr/>
            </p:nvSpPr>
            <p:spPr bwMode="auto">
              <a:xfrm>
                <a:off x="5229" y="1810"/>
                <a:ext cx="4" cy="6"/>
              </a:xfrm>
              <a:custGeom>
                <a:avLst/>
                <a:gdLst>
                  <a:gd name="T0" fmla="*/ 2 w 4"/>
                  <a:gd name="T1" fmla="*/ 6 h 6"/>
                  <a:gd name="T2" fmla="*/ 0 w 4"/>
                  <a:gd name="T3" fmla="*/ 1 h 6"/>
                  <a:gd name="T4" fmla="*/ 4 w 4"/>
                  <a:gd name="T5" fmla="*/ 0 h 6"/>
                  <a:gd name="T6" fmla="*/ 2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2" y="6"/>
                    </a:moveTo>
                    <a:lnTo>
                      <a:pt x="0" y="1"/>
                    </a:lnTo>
                    <a:lnTo>
                      <a:pt x="4" y="0"/>
                    </a:lnTo>
                    <a:lnTo>
                      <a:pt x="2" y="6"/>
                    </a:lnTo>
                    <a:close/>
                  </a:path>
                </a:pathLst>
              </a:custGeom>
              <a:solidFill>
                <a:srgbClr val="FEE0C2"/>
              </a:solidFill>
              <a:ln w="9525">
                <a:noFill/>
                <a:round/>
                <a:headEnd/>
                <a:tailEnd/>
              </a:ln>
            </p:spPr>
            <p:txBody>
              <a:bodyPr/>
              <a:lstStyle/>
              <a:p>
                <a:pPr algn="ctr" eaLnBrk="0" hangingPunct="0"/>
                <a:endParaRPr lang="en-US" dirty="0"/>
              </a:p>
            </p:txBody>
          </p:sp>
          <p:sp>
            <p:nvSpPr>
              <p:cNvPr id="4819" name="Freeform 406"/>
              <p:cNvSpPr>
                <a:spLocks/>
              </p:cNvSpPr>
              <p:nvPr/>
            </p:nvSpPr>
            <p:spPr bwMode="auto">
              <a:xfrm>
                <a:off x="5229" y="1810"/>
                <a:ext cx="4" cy="6"/>
              </a:xfrm>
              <a:custGeom>
                <a:avLst/>
                <a:gdLst>
                  <a:gd name="T0" fmla="*/ 2 w 4"/>
                  <a:gd name="T1" fmla="*/ 6 h 6"/>
                  <a:gd name="T2" fmla="*/ 0 w 4"/>
                  <a:gd name="T3" fmla="*/ 1 h 6"/>
                  <a:gd name="T4" fmla="*/ 4 w 4"/>
                  <a:gd name="T5" fmla="*/ 0 h 6"/>
                  <a:gd name="T6" fmla="*/ 2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2" y="6"/>
                    </a:moveTo>
                    <a:lnTo>
                      <a:pt x="0" y="1"/>
                    </a:lnTo>
                    <a:lnTo>
                      <a:pt x="4" y="0"/>
                    </a:lnTo>
                    <a:lnTo>
                      <a:pt x="2" y="6"/>
                    </a:lnTo>
                  </a:path>
                </a:pathLst>
              </a:custGeom>
              <a:noFill/>
              <a:ln w="9525">
                <a:noFill/>
                <a:round/>
                <a:headEnd/>
                <a:tailEnd/>
              </a:ln>
            </p:spPr>
            <p:txBody>
              <a:bodyPr/>
              <a:lstStyle/>
              <a:p>
                <a:pPr algn="ctr" eaLnBrk="0" hangingPunct="0"/>
                <a:endParaRPr lang="en-US" dirty="0"/>
              </a:p>
            </p:txBody>
          </p:sp>
        </p:grpSp>
        <p:grpSp>
          <p:nvGrpSpPr>
            <p:cNvPr id="9" name="Group 407"/>
            <p:cNvGrpSpPr>
              <a:grpSpLocks/>
            </p:cNvGrpSpPr>
            <p:nvPr/>
          </p:nvGrpSpPr>
          <p:grpSpPr bwMode="auto">
            <a:xfrm>
              <a:off x="6970713" y="2879725"/>
              <a:ext cx="1698625" cy="1397000"/>
              <a:chOff x="4391" y="1814"/>
              <a:chExt cx="1070" cy="880"/>
            </a:xfrm>
          </p:grpSpPr>
          <p:sp>
            <p:nvSpPr>
              <p:cNvPr id="4420" name="Freeform 408"/>
              <p:cNvSpPr>
                <a:spLocks/>
              </p:cNvSpPr>
              <p:nvPr/>
            </p:nvSpPr>
            <p:spPr bwMode="auto">
              <a:xfrm>
                <a:off x="5226" y="1814"/>
                <a:ext cx="3" cy="5"/>
              </a:xfrm>
              <a:custGeom>
                <a:avLst/>
                <a:gdLst>
                  <a:gd name="T0" fmla="*/ 0 w 3"/>
                  <a:gd name="T1" fmla="*/ 2 h 5"/>
                  <a:gd name="T2" fmla="*/ 0 w 3"/>
                  <a:gd name="T3" fmla="*/ 0 h 5"/>
                  <a:gd name="T4" fmla="*/ 3 w 3"/>
                  <a:gd name="T5" fmla="*/ 2 h 5"/>
                  <a:gd name="T6" fmla="*/ 2 w 3"/>
                  <a:gd name="T7" fmla="*/ 5 h 5"/>
                  <a:gd name="T8" fmla="*/ 0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0" y="0"/>
                    </a:lnTo>
                    <a:lnTo>
                      <a:pt x="3" y="2"/>
                    </a:lnTo>
                    <a:lnTo>
                      <a:pt x="2" y="5"/>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421" name="Freeform 409"/>
              <p:cNvSpPr>
                <a:spLocks/>
              </p:cNvSpPr>
              <p:nvPr/>
            </p:nvSpPr>
            <p:spPr bwMode="auto">
              <a:xfrm>
                <a:off x="5226" y="1814"/>
                <a:ext cx="3" cy="5"/>
              </a:xfrm>
              <a:custGeom>
                <a:avLst/>
                <a:gdLst>
                  <a:gd name="T0" fmla="*/ 0 w 3"/>
                  <a:gd name="T1" fmla="*/ 2 h 5"/>
                  <a:gd name="T2" fmla="*/ 0 w 3"/>
                  <a:gd name="T3" fmla="*/ 0 h 5"/>
                  <a:gd name="T4" fmla="*/ 3 w 3"/>
                  <a:gd name="T5" fmla="*/ 2 h 5"/>
                  <a:gd name="T6" fmla="*/ 2 w 3"/>
                  <a:gd name="T7" fmla="*/ 5 h 5"/>
                  <a:gd name="T8" fmla="*/ 0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0" y="0"/>
                    </a:lnTo>
                    <a:lnTo>
                      <a:pt x="3" y="2"/>
                    </a:lnTo>
                    <a:lnTo>
                      <a:pt x="2" y="5"/>
                    </a:lnTo>
                    <a:lnTo>
                      <a:pt x="0" y="2"/>
                    </a:lnTo>
                  </a:path>
                </a:pathLst>
              </a:custGeom>
              <a:noFill/>
              <a:ln w="9525">
                <a:noFill/>
                <a:round/>
                <a:headEnd/>
                <a:tailEnd/>
              </a:ln>
            </p:spPr>
            <p:txBody>
              <a:bodyPr/>
              <a:lstStyle/>
              <a:p>
                <a:pPr algn="ctr" eaLnBrk="0" hangingPunct="0"/>
                <a:endParaRPr lang="en-US" dirty="0"/>
              </a:p>
            </p:txBody>
          </p:sp>
          <p:sp>
            <p:nvSpPr>
              <p:cNvPr id="4422" name="Freeform 410"/>
              <p:cNvSpPr>
                <a:spLocks/>
              </p:cNvSpPr>
              <p:nvPr/>
            </p:nvSpPr>
            <p:spPr bwMode="auto">
              <a:xfrm>
                <a:off x="4451" y="1814"/>
                <a:ext cx="23" cy="8"/>
              </a:xfrm>
              <a:custGeom>
                <a:avLst/>
                <a:gdLst>
                  <a:gd name="T0" fmla="*/ 12 w 23"/>
                  <a:gd name="T1" fmla="*/ 8 h 8"/>
                  <a:gd name="T2" fmla="*/ 0 w 23"/>
                  <a:gd name="T3" fmla="*/ 5 h 8"/>
                  <a:gd name="T4" fmla="*/ 5 w 23"/>
                  <a:gd name="T5" fmla="*/ 5 h 8"/>
                  <a:gd name="T6" fmla="*/ 7 w 23"/>
                  <a:gd name="T7" fmla="*/ 0 h 8"/>
                  <a:gd name="T8" fmla="*/ 23 w 23"/>
                  <a:gd name="T9" fmla="*/ 5 h 8"/>
                  <a:gd name="T10" fmla="*/ 12 w 23"/>
                  <a:gd name="T11" fmla="*/ 8 h 8"/>
                  <a:gd name="T12" fmla="*/ 0 60000 65536"/>
                  <a:gd name="T13" fmla="*/ 0 60000 65536"/>
                  <a:gd name="T14" fmla="*/ 0 60000 65536"/>
                  <a:gd name="T15" fmla="*/ 0 60000 65536"/>
                  <a:gd name="T16" fmla="*/ 0 60000 65536"/>
                  <a:gd name="T17" fmla="*/ 0 60000 65536"/>
                  <a:gd name="T18" fmla="*/ 0 w 23"/>
                  <a:gd name="T19" fmla="*/ 0 h 8"/>
                  <a:gd name="T20" fmla="*/ 23 w 23"/>
                  <a:gd name="T21" fmla="*/ 8 h 8"/>
                </a:gdLst>
                <a:ahLst/>
                <a:cxnLst>
                  <a:cxn ang="T12">
                    <a:pos x="T0" y="T1"/>
                  </a:cxn>
                  <a:cxn ang="T13">
                    <a:pos x="T2" y="T3"/>
                  </a:cxn>
                  <a:cxn ang="T14">
                    <a:pos x="T4" y="T5"/>
                  </a:cxn>
                  <a:cxn ang="T15">
                    <a:pos x="T6" y="T7"/>
                  </a:cxn>
                  <a:cxn ang="T16">
                    <a:pos x="T8" y="T9"/>
                  </a:cxn>
                  <a:cxn ang="T17">
                    <a:pos x="T10" y="T11"/>
                  </a:cxn>
                </a:cxnLst>
                <a:rect l="T18" t="T19" r="T20" b="T21"/>
                <a:pathLst>
                  <a:path w="23" h="8">
                    <a:moveTo>
                      <a:pt x="12" y="8"/>
                    </a:moveTo>
                    <a:lnTo>
                      <a:pt x="0" y="5"/>
                    </a:lnTo>
                    <a:lnTo>
                      <a:pt x="5" y="5"/>
                    </a:lnTo>
                    <a:lnTo>
                      <a:pt x="7" y="0"/>
                    </a:lnTo>
                    <a:lnTo>
                      <a:pt x="23" y="5"/>
                    </a:lnTo>
                    <a:lnTo>
                      <a:pt x="12" y="8"/>
                    </a:lnTo>
                    <a:close/>
                  </a:path>
                </a:pathLst>
              </a:custGeom>
              <a:solidFill>
                <a:srgbClr val="FEE0C2"/>
              </a:solidFill>
              <a:ln w="9525">
                <a:noFill/>
                <a:round/>
                <a:headEnd/>
                <a:tailEnd/>
              </a:ln>
            </p:spPr>
            <p:txBody>
              <a:bodyPr/>
              <a:lstStyle/>
              <a:p>
                <a:pPr algn="ctr" eaLnBrk="0" hangingPunct="0"/>
                <a:endParaRPr lang="en-US" dirty="0"/>
              </a:p>
            </p:txBody>
          </p:sp>
          <p:sp>
            <p:nvSpPr>
              <p:cNvPr id="4423" name="Freeform 411"/>
              <p:cNvSpPr>
                <a:spLocks/>
              </p:cNvSpPr>
              <p:nvPr/>
            </p:nvSpPr>
            <p:spPr bwMode="auto">
              <a:xfrm>
                <a:off x="4451" y="1814"/>
                <a:ext cx="23" cy="8"/>
              </a:xfrm>
              <a:custGeom>
                <a:avLst/>
                <a:gdLst>
                  <a:gd name="T0" fmla="*/ 12 w 23"/>
                  <a:gd name="T1" fmla="*/ 8 h 8"/>
                  <a:gd name="T2" fmla="*/ 0 w 23"/>
                  <a:gd name="T3" fmla="*/ 5 h 8"/>
                  <a:gd name="T4" fmla="*/ 5 w 23"/>
                  <a:gd name="T5" fmla="*/ 5 h 8"/>
                  <a:gd name="T6" fmla="*/ 7 w 23"/>
                  <a:gd name="T7" fmla="*/ 0 h 8"/>
                  <a:gd name="T8" fmla="*/ 23 w 23"/>
                  <a:gd name="T9" fmla="*/ 5 h 8"/>
                  <a:gd name="T10" fmla="*/ 12 w 23"/>
                  <a:gd name="T11" fmla="*/ 8 h 8"/>
                  <a:gd name="T12" fmla="*/ 0 60000 65536"/>
                  <a:gd name="T13" fmla="*/ 0 60000 65536"/>
                  <a:gd name="T14" fmla="*/ 0 60000 65536"/>
                  <a:gd name="T15" fmla="*/ 0 60000 65536"/>
                  <a:gd name="T16" fmla="*/ 0 60000 65536"/>
                  <a:gd name="T17" fmla="*/ 0 60000 65536"/>
                  <a:gd name="T18" fmla="*/ 0 w 23"/>
                  <a:gd name="T19" fmla="*/ 0 h 8"/>
                  <a:gd name="T20" fmla="*/ 23 w 23"/>
                  <a:gd name="T21" fmla="*/ 8 h 8"/>
                </a:gdLst>
                <a:ahLst/>
                <a:cxnLst>
                  <a:cxn ang="T12">
                    <a:pos x="T0" y="T1"/>
                  </a:cxn>
                  <a:cxn ang="T13">
                    <a:pos x="T2" y="T3"/>
                  </a:cxn>
                  <a:cxn ang="T14">
                    <a:pos x="T4" y="T5"/>
                  </a:cxn>
                  <a:cxn ang="T15">
                    <a:pos x="T6" y="T7"/>
                  </a:cxn>
                  <a:cxn ang="T16">
                    <a:pos x="T8" y="T9"/>
                  </a:cxn>
                  <a:cxn ang="T17">
                    <a:pos x="T10" y="T11"/>
                  </a:cxn>
                </a:cxnLst>
                <a:rect l="T18" t="T19" r="T20" b="T21"/>
                <a:pathLst>
                  <a:path w="23" h="8">
                    <a:moveTo>
                      <a:pt x="12" y="8"/>
                    </a:moveTo>
                    <a:lnTo>
                      <a:pt x="0" y="5"/>
                    </a:lnTo>
                    <a:lnTo>
                      <a:pt x="5" y="5"/>
                    </a:lnTo>
                    <a:lnTo>
                      <a:pt x="7" y="0"/>
                    </a:lnTo>
                    <a:lnTo>
                      <a:pt x="23" y="5"/>
                    </a:lnTo>
                    <a:lnTo>
                      <a:pt x="12" y="8"/>
                    </a:lnTo>
                  </a:path>
                </a:pathLst>
              </a:custGeom>
              <a:noFill/>
              <a:ln w="9525">
                <a:noFill/>
                <a:round/>
                <a:headEnd/>
                <a:tailEnd/>
              </a:ln>
            </p:spPr>
            <p:txBody>
              <a:bodyPr/>
              <a:lstStyle/>
              <a:p>
                <a:pPr algn="ctr" eaLnBrk="0" hangingPunct="0"/>
                <a:endParaRPr lang="en-US" dirty="0"/>
              </a:p>
            </p:txBody>
          </p:sp>
          <p:sp>
            <p:nvSpPr>
              <p:cNvPr id="4424" name="Freeform 412"/>
              <p:cNvSpPr>
                <a:spLocks/>
              </p:cNvSpPr>
              <p:nvPr/>
            </p:nvSpPr>
            <p:spPr bwMode="auto">
              <a:xfrm>
                <a:off x="5238" y="1819"/>
                <a:ext cx="3" cy="7"/>
              </a:xfrm>
              <a:custGeom>
                <a:avLst/>
                <a:gdLst>
                  <a:gd name="T0" fmla="*/ 0 w 3"/>
                  <a:gd name="T1" fmla="*/ 7 h 7"/>
                  <a:gd name="T2" fmla="*/ 0 w 3"/>
                  <a:gd name="T3" fmla="*/ 0 h 7"/>
                  <a:gd name="T4" fmla="*/ 3 w 3"/>
                  <a:gd name="T5" fmla="*/ 7 h 7"/>
                  <a:gd name="T6" fmla="*/ 0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0" y="0"/>
                    </a:lnTo>
                    <a:lnTo>
                      <a:pt x="3" y="7"/>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425" name="Freeform 413"/>
              <p:cNvSpPr>
                <a:spLocks/>
              </p:cNvSpPr>
              <p:nvPr/>
            </p:nvSpPr>
            <p:spPr bwMode="auto">
              <a:xfrm>
                <a:off x="5238" y="1819"/>
                <a:ext cx="3" cy="7"/>
              </a:xfrm>
              <a:custGeom>
                <a:avLst/>
                <a:gdLst>
                  <a:gd name="T0" fmla="*/ 0 w 3"/>
                  <a:gd name="T1" fmla="*/ 7 h 7"/>
                  <a:gd name="T2" fmla="*/ 0 w 3"/>
                  <a:gd name="T3" fmla="*/ 0 h 7"/>
                  <a:gd name="T4" fmla="*/ 3 w 3"/>
                  <a:gd name="T5" fmla="*/ 7 h 7"/>
                  <a:gd name="T6" fmla="*/ 0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0" y="0"/>
                    </a:lnTo>
                    <a:lnTo>
                      <a:pt x="3" y="7"/>
                    </a:lnTo>
                    <a:lnTo>
                      <a:pt x="0" y="7"/>
                    </a:lnTo>
                  </a:path>
                </a:pathLst>
              </a:custGeom>
              <a:noFill/>
              <a:ln w="9525">
                <a:noFill/>
                <a:round/>
                <a:headEnd/>
                <a:tailEnd/>
              </a:ln>
            </p:spPr>
            <p:txBody>
              <a:bodyPr/>
              <a:lstStyle/>
              <a:p>
                <a:pPr algn="ctr" eaLnBrk="0" hangingPunct="0"/>
                <a:endParaRPr lang="en-US" dirty="0"/>
              </a:p>
            </p:txBody>
          </p:sp>
          <p:sp>
            <p:nvSpPr>
              <p:cNvPr id="4426" name="Freeform 414"/>
              <p:cNvSpPr>
                <a:spLocks/>
              </p:cNvSpPr>
              <p:nvPr/>
            </p:nvSpPr>
            <p:spPr bwMode="auto">
              <a:xfrm>
                <a:off x="4969" y="1826"/>
                <a:ext cx="196" cy="124"/>
              </a:xfrm>
              <a:custGeom>
                <a:avLst/>
                <a:gdLst>
                  <a:gd name="T0" fmla="*/ 37 w 196"/>
                  <a:gd name="T1" fmla="*/ 0 h 124"/>
                  <a:gd name="T2" fmla="*/ 44 w 196"/>
                  <a:gd name="T3" fmla="*/ 8 h 124"/>
                  <a:gd name="T4" fmla="*/ 49 w 196"/>
                  <a:gd name="T5" fmla="*/ 14 h 124"/>
                  <a:gd name="T6" fmla="*/ 94 w 196"/>
                  <a:gd name="T7" fmla="*/ 27 h 124"/>
                  <a:gd name="T8" fmla="*/ 116 w 196"/>
                  <a:gd name="T9" fmla="*/ 40 h 124"/>
                  <a:gd name="T10" fmla="*/ 105 w 196"/>
                  <a:gd name="T11" fmla="*/ 62 h 124"/>
                  <a:gd name="T12" fmla="*/ 102 w 196"/>
                  <a:gd name="T13" fmla="*/ 60 h 124"/>
                  <a:gd name="T14" fmla="*/ 91 w 196"/>
                  <a:gd name="T15" fmla="*/ 73 h 124"/>
                  <a:gd name="T16" fmla="*/ 86 w 196"/>
                  <a:gd name="T17" fmla="*/ 70 h 124"/>
                  <a:gd name="T18" fmla="*/ 71 w 196"/>
                  <a:gd name="T19" fmla="*/ 73 h 124"/>
                  <a:gd name="T20" fmla="*/ 97 w 196"/>
                  <a:gd name="T21" fmla="*/ 81 h 124"/>
                  <a:gd name="T22" fmla="*/ 107 w 196"/>
                  <a:gd name="T23" fmla="*/ 70 h 124"/>
                  <a:gd name="T24" fmla="*/ 121 w 196"/>
                  <a:gd name="T25" fmla="*/ 67 h 124"/>
                  <a:gd name="T26" fmla="*/ 118 w 196"/>
                  <a:gd name="T27" fmla="*/ 59 h 124"/>
                  <a:gd name="T28" fmla="*/ 118 w 196"/>
                  <a:gd name="T29" fmla="*/ 54 h 124"/>
                  <a:gd name="T30" fmla="*/ 118 w 196"/>
                  <a:gd name="T31" fmla="*/ 49 h 124"/>
                  <a:gd name="T32" fmla="*/ 120 w 196"/>
                  <a:gd name="T33" fmla="*/ 43 h 124"/>
                  <a:gd name="T34" fmla="*/ 134 w 196"/>
                  <a:gd name="T35" fmla="*/ 38 h 124"/>
                  <a:gd name="T36" fmla="*/ 139 w 196"/>
                  <a:gd name="T37" fmla="*/ 32 h 124"/>
                  <a:gd name="T38" fmla="*/ 141 w 196"/>
                  <a:gd name="T39" fmla="*/ 20 h 124"/>
                  <a:gd name="T40" fmla="*/ 160 w 196"/>
                  <a:gd name="T41" fmla="*/ 27 h 124"/>
                  <a:gd name="T42" fmla="*/ 162 w 196"/>
                  <a:gd name="T43" fmla="*/ 41 h 124"/>
                  <a:gd name="T44" fmla="*/ 157 w 196"/>
                  <a:gd name="T45" fmla="*/ 60 h 124"/>
                  <a:gd name="T46" fmla="*/ 184 w 196"/>
                  <a:gd name="T47" fmla="*/ 81 h 124"/>
                  <a:gd name="T48" fmla="*/ 178 w 196"/>
                  <a:gd name="T49" fmla="*/ 86 h 124"/>
                  <a:gd name="T50" fmla="*/ 183 w 196"/>
                  <a:gd name="T51" fmla="*/ 92 h 124"/>
                  <a:gd name="T52" fmla="*/ 186 w 196"/>
                  <a:gd name="T53" fmla="*/ 107 h 124"/>
                  <a:gd name="T54" fmla="*/ 193 w 196"/>
                  <a:gd name="T55" fmla="*/ 112 h 124"/>
                  <a:gd name="T56" fmla="*/ 55 w 196"/>
                  <a:gd name="T57" fmla="*/ 124 h 124"/>
                  <a:gd name="T58" fmla="*/ 39 w 196"/>
                  <a:gd name="T59" fmla="*/ 112 h 124"/>
                  <a:gd name="T60" fmla="*/ 37 w 196"/>
                  <a:gd name="T61" fmla="*/ 112 h 124"/>
                  <a:gd name="T62" fmla="*/ 29 w 196"/>
                  <a:gd name="T63" fmla="*/ 112 h 124"/>
                  <a:gd name="T64" fmla="*/ 0 w 196"/>
                  <a:gd name="T65" fmla="*/ 112 h 124"/>
                  <a:gd name="T66" fmla="*/ 0 w 196"/>
                  <a:gd name="T67" fmla="*/ 97 h 124"/>
                  <a:gd name="T68" fmla="*/ 0 w 196"/>
                  <a:gd name="T69" fmla="*/ 78 h 124"/>
                  <a:gd name="T70" fmla="*/ 18 w 196"/>
                  <a:gd name="T71" fmla="*/ 57 h 124"/>
                  <a:gd name="T72" fmla="*/ 29 w 196"/>
                  <a:gd name="T73" fmla="*/ 1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124"/>
                  <a:gd name="T113" fmla="*/ 196 w 196"/>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124">
                    <a:moveTo>
                      <a:pt x="32" y="6"/>
                    </a:moveTo>
                    <a:lnTo>
                      <a:pt x="37" y="0"/>
                    </a:lnTo>
                    <a:lnTo>
                      <a:pt x="37" y="6"/>
                    </a:lnTo>
                    <a:lnTo>
                      <a:pt x="44" y="8"/>
                    </a:lnTo>
                    <a:lnTo>
                      <a:pt x="40" y="14"/>
                    </a:lnTo>
                    <a:lnTo>
                      <a:pt x="49" y="14"/>
                    </a:lnTo>
                    <a:lnTo>
                      <a:pt x="70" y="27"/>
                    </a:lnTo>
                    <a:lnTo>
                      <a:pt x="94" y="27"/>
                    </a:lnTo>
                    <a:lnTo>
                      <a:pt x="107" y="38"/>
                    </a:lnTo>
                    <a:lnTo>
                      <a:pt x="116" y="40"/>
                    </a:lnTo>
                    <a:lnTo>
                      <a:pt x="112" y="57"/>
                    </a:lnTo>
                    <a:lnTo>
                      <a:pt x="105" y="62"/>
                    </a:lnTo>
                    <a:lnTo>
                      <a:pt x="99" y="57"/>
                    </a:lnTo>
                    <a:lnTo>
                      <a:pt x="102" y="60"/>
                    </a:lnTo>
                    <a:lnTo>
                      <a:pt x="94" y="62"/>
                    </a:lnTo>
                    <a:lnTo>
                      <a:pt x="91" y="73"/>
                    </a:lnTo>
                    <a:lnTo>
                      <a:pt x="86" y="73"/>
                    </a:lnTo>
                    <a:lnTo>
                      <a:pt x="86" y="70"/>
                    </a:lnTo>
                    <a:lnTo>
                      <a:pt x="79" y="70"/>
                    </a:lnTo>
                    <a:lnTo>
                      <a:pt x="71" y="73"/>
                    </a:lnTo>
                    <a:lnTo>
                      <a:pt x="73" y="78"/>
                    </a:lnTo>
                    <a:lnTo>
                      <a:pt x="97" y="81"/>
                    </a:lnTo>
                    <a:lnTo>
                      <a:pt x="107" y="78"/>
                    </a:lnTo>
                    <a:lnTo>
                      <a:pt x="107" y="70"/>
                    </a:lnTo>
                    <a:lnTo>
                      <a:pt x="116" y="64"/>
                    </a:lnTo>
                    <a:lnTo>
                      <a:pt x="121" y="67"/>
                    </a:lnTo>
                    <a:lnTo>
                      <a:pt x="116" y="62"/>
                    </a:lnTo>
                    <a:lnTo>
                      <a:pt x="118" y="59"/>
                    </a:lnTo>
                    <a:lnTo>
                      <a:pt x="116" y="56"/>
                    </a:lnTo>
                    <a:lnTo>
                      <a:pt x="118" y="54"/>
                    </a:lnTo>
                    <a:lnTo>
                      <a:pt x="116" y="54"/>
                    </a:lnTo>
                    <a:lnTo>
                      <a:pt x="118" y="49"/>
                    </a:lnTo>
                    <a:lnTo>
                      <a:pt x="116" y="43"/>
                    </a:lnTo>
                    <a:lnTo>
                      <a:pt x="120" y="43"/>
                    </a:lnTo>
                    <a:lnTo>
                      <a:pt x="116" y="41"/>
                    </a:lnTo>
                    <a:lnTo>
                      <a:pt x="134" y="38"/>
                    </a:lnTo>
                    <a:lnTo>
                      <a:pt x="131" y="36"/>
                    </a:lnTo>
                    <a:lnTo>
                      <a:pt x="139" y="32"/>
                    </a:lnTo>
                    <a:lnTo>
                      <a:pt x="138" y="24"/>
                    </a:lnTo>
                    <a:lnTo>
                      <a:pt x="141" y="20"/>
                    </a:lnTo>
                    <a:lnTo>
                      <a:pt x="146" y="20"/>
                    </a:lnTo>
                    <a:lnTo>
                      <a:pt x="160" y="27"/>
                    </a:lnTo>
                    <a:lnTo>
                      <a:pt x="167" y="40"/>
                    </a:lnTo>
                    <a:lnTo>
                      <a:pt x="162" y="41"/>
                    </a:lnTo>
                    <a:lnTo>
                      <a:pt x="155" y="54"/>
                    </a:lnTo>
                    <a:lnTo>
                      <a:pt x="157" y="60"/>
                    </a:lnTo>
                    <a:lnTo>
                      <a:pt x="176" y="72"/>
                    </a:lnTo>
                    <a:lnTo>
                      <a:pt x="184" y="81"/>
                    </a:lnTo>
                    <a:lnTo>
                      <a:pt x="183" y="86"/>
                    </a:lnTo>
                    <a:lnTo>
                      <a:pt x="178" y="86"/>
                    </a:lnTo>
                    <a:lnTo>
                      <a:pt x="180" y="96"/>
                    </a:lnTo>
                    <a:lnTo>
                      <a:pt x="183" y="92"/>
                    </a:lnTo>
                    <a:lnTo>
                      <a:pt x="186" y="94"/>
                    </a:lnTo>
                    <a:lnTo>
                      <a:pt x="186" y="107"/>
                    </a:lnTo>
                    <a:lnTo>
                      <a:pt x="191" y="115"/>
                    </a:lnTo>
                    <a:lnTo>
                      <a:pt x="193" y="112"/>
                    </a:lnTo>
                    <a:lnTo>
                      <a:pt x="196" y="121"/>
                    </a:lnTo>
                    <a:lnTo>
                      <a:pt x="55" y="124"/>
                    </a:lnTo>
                    <a:lnTo>
                      <a:pt x="55" y="112"/>
                    </a:lnTo>
                    <a:lnTo>
                      <a:pt x="39" y="112"/>
                    </a:lnTo>
                    <a:lnTo>
                      <a:pt x="37" y="112"/>
                    </a:lnTo>
                    <a:lnTo>
                      <a:pt x="29" y="112"/>
                    </a:lnTo>
                    <a:lnTo>
                      <a:pt x="0" y="112"/>
                    </a:lnTo>
                    <a:lnTo>
                      <a:pt x="0" y="97"/>
                    </a:lnTo>
                    <a:lnTo>
                      <a:pt x="0" y="78"/>
                    </a:lnTo>
                    <a:lnTo>
                      <a:pt x="8" y="75"/>
                    </a:lnTo>
                    <a:lnTo>
                      <a:pt x="18" y="57"/>
                    </a:lnTo>
                    <a:lnTo>
                      <a:pt x="16" y="27"/>
                    </a:lnTo>
                    <a:lnTo>
                      <a:pt x="29" y="12"/>
                    </a:lnTo>
                    <a:lnTo>
                      <a:pt x="32" y="6"/>
                    </a:lnTo>
                    <a:close/>
                  </a:path>
                </a:pathLst>
              </a:custGeom>
              <a:solidFill>
                <a:srgbClr val="FEE0C2"/>
              </a:solidFill>
              <a:ln w="9525">
                <a:noFill/>
                <a:round/>
                <a:headEnd/>
                <a:tailEnd/>
              </a:ln>
            </p:spPr>
            <p:txBody>
              <a:bodyPr/>
              <a:lstStyle/>
              <a:p>
                <a:pPr algn="ctr" eaLnBrk="0" hangingPunct="0"/>
                <a:endParaRPr lang="en-US" dirty="0"/>
              </a:p>
            </p:txBody>
          </p:sp>
          <p:sp>
            <p:nvSpPr>
              <p:cNvPr id="4427" name="Freeform 415"/>
              <p:cNvSpPr>
                <a:spLocks/>
              </p:cNvSpPr>
              <p:nvPr/>
            </p:nvSpPr>
            <p:spPr bwMode="auto">
              <a:xfrm>
                <a:off x="4969" y="1826"/>
                <a:ext cx="196" cy="124"/>
              </a:xfrm>
              <a:custGeom>
                <a:avLst/>
                <a:gdLst>
                  <a:gd name="T0" fmla="*/ 37 w 196"/>
                  <a:gd name="T1" fmla="*/ 0 h 124"/>
                  <a:gd name="T2" fmla="*/ 44 w 196"/>
                  <a:gd name="T3" fmla="*/ 8 h 124"/>
                  <a:gd name="T4" fmla="*/ 49 w 196"/>
                  <a:gd name="T5" fmla="*/ 14 h 124"/>
                  <a:gd name="T6" fmla="*/ 94 w 196"/>
                  <a:gd name="T7" fmla="*/ 27 h 124"/>
                  <a:gd name="T8" fmla="*/ 116 w 196"/>
                  <a:gd name="T9" fmla="*/ 40 h 124"/>
                  <a:gd name="T10" fmla="*/ 105 w 196"/>
                  <a:gd name="T11" fmla="*/ 62 h 124"/>
                  <a:gd name="T12" fmla="*/ 102 w 196"/>
                  <a:gd name="T13" fmla="*/ 60 h 124"/>
                  <a:gd name="T14" fmla="*/ 91 w 196"/>
                  <a:gd name="T15" fmla="*/ 73 h 124"/>
                  <a:gd name="T16" fmla="*/ 86 w 196"/>
                  <a:gd name="T17" fmla="*/ 70 h 124"/>
                  <a:gd name="T18" fmla="*/ 71 w 196"/>
                  <a:gd name="T19" fmla="*/ 73 h 124"/>
                  <a:gd name="T20" fmla="*/ 97 w 196"/>
                  <a:gd name="T21" fmla="*/ 81 h 124"/>
                  <a:gd name="T22" fmla="*/ 107 w 196"/>
                  <a:gd name="T23" fmla="*/ 70 h 124"/>
                  <a:gd name="T24" fmla="*/ 121 w 196"/>
                  <a:gd name="T25" fmla="*/ 67 h 124"/>
                  <a:gd name="T26" fmla="*/ 118 w 196"/>
                  <a:gd name="T27" fmla="*/ 59 h 124"/>
                  <a:gd name="T28" fmla="*/ 118 w 196"/>
                  <a:gd name="T29" fmla="*/ 54 h 124"/>
                  <a:gd name="T30" fmla="*/ 118 w 196"/>
                  <a:gd name="T31" fmla="*/ 49 h 124"/>
                  <a:gd name="T32" fmla="*/ 120 w 196"/>
                  <a:gd name="T33" fmla="*/ 43 h 124"/>
                  <a:gd name="T34" fmla="*/ 134 w 196"/>
                  <a:gd name="T35" fmla="*/ 38 h 124"/>
                  <a:gd name="T36" fmla="*/ 139 w 196"/>
                  <a:gd name="T37" fmla="*/ 32 h 124"/>
                  <a:gd name="T38" fmla="*/ 141 w 196"/>
                  <a:gd name="T39" fmla="*/ 20 h 124"/>
                  <a:gd name="T40" fmla="*/ 160 w 196"/>
                  <a:gd name="T41" fmla="*/ 27 h 124"/>
                  <a:gd name="T42" fmla="*/ 162 w 196"/>
                  <a:gd name="T43" fmla="*/ 41 h 124"/>
                  <a:gd name="T44" fmla="*/ 157 w 196"/>
                  <a:gd name="T45" fmla="*/ 60 h 124"/>
                  <a:gd name="T46" fmla="*/ 184 w 196"/>
                  <a:gd name="T47" fmla="*/ 81 h 124"/>
                  <a:gd name="T48" fmla="*/ 178 w 196"/>
                  <a:gd name="T49" fmla="*/ 86 h 124"/>
                  <a:gd name="T50" fmla="*/ 183 w 196"/>
                  <a:gd name="T51" fmla="*/ 92 h 124"/>
                  <a:gd name="T52" fmla="*/ 186 w 196"/>
                  <a:gd name="T53" fmla="*/ 107 h 124"/>
                  <a:gd name="T54" fmla="*/ 193 w 196"/>
                  <a:gd name="T55" fmla="*/ 112 h 124"/>
                  <a:gd name="T56" fmla="*/ 55 w 196"/>
                  <a:gd name="T57" fmla="*/ 124 h 124"/>
                  <a:gd name="T58" fmla="*/ 39 w 196"/>
                  <a:gd name="T59" fmla="*/ 112 h 124"/>
                  <a:gd name="T60" fmla="*/ 37 w 196"/>
                  <a:gd name="T61" fmla="*/ 112 h 124"/>
                  <a:gd name="T62" fmla="*/ 29 w 196"/>
                  <a:gd name="T63" fmla="*/ 112 h 124"/>
                  <a:gd name="T64" fmla="*/ 0 w 196"/>
                  <a:gd name="T65" fmla="*/ 112 h 124"/>
                  <a:gd name="T66" fmla="*/ 0 w 196"/>
                  <a:gd name="T67" fmla="*/ 97 h 124"/>
                  <a:gd name="T68" fmla="*/ 0 w 196"/>
                  <a:gd name="T69" fmla="*/ 78 h 124"/>
                  <a:gd name="T70" fmla="*/ 18 w 196"/>
                  <a:gd name="T71" fmla="*/ 57 h 124"/>
                  <a:gd name="T72" fmla="*/ 29 w 196"/>
                  <a:gd name="T73" fmla="*/ 1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124"/>
                  <a:gd name="T113" fmla="*/ 196 w 196"/>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124">
                    <a:moveTo>
                      <a:pt x="32" y="6"/>
                    </a:moveTo>
                    <a:lnTo>
                      <a:pt x="37" y="0"/>
                    </a:lnTo>
                    <a:lnTo>
                      <a:pt x="37" y="6"/>
                    </a:lnTo>
                    <a:lnTo>
                      <a:pt x="44" y="8"/>
                    </a:lnTo>
                    <a:lnTo>
                      <a:pt x="40" y="14"/>
                    </a:lnTo>
                    <a:lnTo>
                      <a:pt x="49" y="14"/>
                    </a:lnTo>
                    <a:lnTo>
                      <a:pt x="70" y="27"/>
                    </a:lnTo>
                    <a:lnTo>
                      <a:pt x="94" y="27"/>
                    </a:lnTo>
                    <a:lnTo>
                      <a:pt x="107" y="38"/>
                    </a:lnTo>
                    <a:lnTo>
                      <a:pt x="116" y="40"/>
                    </a:lnTo>
                    <a:lnTo>
                      <a:pt x="112" y="57"/>
                    </a:lnTo>
                    <a:lnTo>
                      <a:pt x="105" y="62"/>
                    </a:lnTo>
                    <a:lnTo>
                      <a:pt x="99" y="57"/>
                    </a:lnTo>
                    <a:lnTo>
                      <a:pt x="102" y="60"/>
                    </a:lnTo>
                    <a:lnTo>
                      <a:pt x="94" y="62"/>
                    </a:lnTo>
                    <a:lnTo>
                      <a:pt x="91" y="73"/>
                    </a:lnTo>
                    <a:lnTo>
                      <a:pt x="86" y="73"/>
                    </a:lnTo>
                    <a:lnTo>
                      <a:pt x="86" y="70"/>
                    </a:lnTo>
                    <a:lnTo>
                      <a:pt x="79" y="70"/>
                    </a:lnTo>
                    <a:lnTo>
                      <a:pt x="71" y="73"/>
                    </a:lnTo>
                    <a:lnTo>
                      <a:pt x="73" y="78"/>
                    </a:lnTo>
                    <a:lnTo>
                      <a:pt x="97" y="81"/>
                    </a:lnTo>
                    <a:lnTo>
                      <a:pt x="107" y="78"/>
                    </a:lnTo>
                    <a:lnTo>
                      <a:pt x="107" y="70"/>
                    </a:lnTo>
                    <a:lnTo>
                      <a:pt x="116" y="64"/>
                    </a:lnTo>
                    <a:lnTo>
                      <a:pt x="121" y="67"/>
                    </a:lnTo>
                    <a:lnTo>
                      <a:pt x="116" y="62"/>
                    </a:lnTo>
                    <a:lnTo>
                      <a:pt x="118" y="59"/>
                    </a:lnTo>
                    <a:lnTo>
                      <a:pt x="116" y="56"/>
                    </a:lnTo>
                    <a:lnTo>
                      <a:pt x="118" y="54"/>
                    </a:lnTo>
                    <a:lnTo>
                      <a:pt x="116" y="54"/>
                    </a:lnTo>
                    <a:lnTo>
                      <a:pt x="118" y="49"/>
                    </a:lnTo>
                    <a:lnTo>
                      <a:pt x="116" y="43"/>
                    </a:lnTo>
                    <a:lnTo>
                      <a:pt x="120" y="43"/>
                    </a:lnTo>
                    <a:lnTo>
                      <a:pt x="116" y="41"/>
                    </a:lnTo>
                    <a:lnTo>
                      <a:pt x="134" y="38"/>
                    </a:lnTo>
                    <a:lnTo>
                      <a:pt x="131" y="36"/>
                    </a:lnTo>
                    <a:lnTo>
                      <a:pt x="139" y="32"/>
                    </a:lnTo>
                    <a:lnTo>
                      <a:pt x="138" y="24"/>
                    </a:lnTo>
                    <a:lnTo>
                      <a:pt x="141" y="20"/>
                    </a:lnTo>
                    <a:lnTo>
                      <a:pt x="146" y="20"/>
                    </a:lnTo>
                    <a:lnTo>
                      <a:pt x="160" y="27"/>
                    </a:lnTo>
                    <a:lnTo>
                      <a:pt x="167" y="40"/>
                    </a:lnTo>
                    <a:lnTo>
                      <a:pt x="162" y="41"/>
                    </a:lnTo>
                    <a:lnTo>
                      <a:pt x="155" y="54"/>
                    </a:lnTo>
                    <a:lnTo>
                      <a:pt x="157" y="60"/>
                    </a:lnTo>
                    <a:lnTo>
                      <a:pt x="176" y="72"/>
                    </a:lnTo>
                    <a:lnTo>
                      <a:pt x="184" y="81"/>
                    </a:lnTo>
                    <a:lnTo>
                      <a:pt x="183" y="86"/>
                    </a:lnTo>
                    <a:lnTo>
                      <a:pt x="178" y="86"/>
                    </a:lnTo>
                    <a:lnTo>
                      <a:pt x="180" y="96"/>
                    </a:lnTo>
                    <a:lnTo>
                      <a:pt x="183" y="92"/>
                    </a:lnTo>
                    <a:lnTo>
                      <a:pt x="186" y="94"/>
                    </a:lnTo>
                    <a:lnTo>
                      <a:pt x="186" y="107"/>
                    </a:lnTo>
                    <a:lnTo>
                      <a:pt x="191" y="115"/>
                    </a:lnTo>
                    <a:lnTo>
                      <a:pt x="193" y="112"/>
                    </a:lnTo>
                    <a:lnTo>
                      <a:pt x="196" y="121"/>
                    </a:lnTo>
                    <a:lnTo>
                      <a:pt x="55" y="124"/>
                    </a:lnTo>
                    <a:lnTo>
                      <a:pt x="55" y="112"/>
                    </a:lnTo>
                    <a:lnTo>
                      <a:pt x="39" y="112"/>
                    </a:lnTo>
                    <a:lnTo>
                      <a:pt x="37" y="112"/>
                    </a:lnTo>
                    <a:lnTo>
                      <a:pt x="29" y="112"/>
                    </a:lnTo>
                    <a:lnTo>
                      <a:pt x="0" y="112"/>
                    </a:lnTo>
                    <a:lnTo>
                      <a:pt x="0" y="97"/>
                    </a:lnTo>
                    <a:lnTo>
                      <a:pt x="0" y="78"/>
                    </a:lnTo>
                    <a:lnTo>
                      <a:pt x="8" y="75"/>
                    </a:lnTo>
                    <a:lnTo>
                      <a:pt x="18" y="57"/>
                    </a:lnTo>
                    <a:lnTo>
                      <a:pt x="16" y="27"/>
                    </a:lnTo>
                    <a:lnTo>
                      <a:pt x="29" y="12"/>
                    </a:lnTo>
                    <a:lnTo>
                      <a:pt x="32" y="6"/>
                    </a:lnTo>
                  </a:path>
                </a:pathLst>
              </a:custGeom>
              <a:noFill/>
              <a:ln w="9525">
                <a:noFill/>
                <a:round/>
                <a:headEnd/>
                <a:tailEnd/>
              </a:ln>
            </p:spPr>
            <p:txBody>
              <a:bodyPr/>
              <a:lstStyle/>
              <a:p>
                <a:pPr algn="ctr" eaLnBrk="0" hangingPunct="0"/>
                <a:endParaRPr lang="en-US" dirty="0"/>
              </a:p>
            </p:txBody>
          </p:sp>
          <p:sp>
            <p:nvSpPr>
              <p:cNvPr id="4428" name="Freeform 416"/>
              <p:cNvSpPr>
                <a:spLocks/>
              </p:cNvSpPr>
              <p:nvPr/>
            </p:nvSpPr>
            <p:spPr bwMode="auto">
              <a:xfrm>
                <a:off x="4464" y="1829"/>
                <a:ext cx="10" cy="16"/>
              </a:xfrm>
              <a:custGeom>
                <a:avLst/>
                <a:gdLst>
                  <a:gd name="T0" fmla="*/ 7 w 10"/>
                  <a:gd name="T1" fmla="*/ 14 h 16"/>
                  <a:gd name="T2" fmla="*/ 7 w 10"/>
                  <a:gd name="T3" fmla="*/ 5 h 16"/>
                  <a:gd name="T4" fmla="*/ 0 w 10"/>
                  <a:gd name="T5" fmla="*/ 3 h 16"/>
                  <a:gd name="T6" fmla="*/ 3 w 10"/>
                  <a:gd name="T7" fmla="*/ 0 h 16"/>
                  <a:gd name="T8" fmla="*/ 10 w 10"/>
                  <a:gd name="T9" fmla="*/ 5 h 16"/>
                  <a:gd name="T10" fmla="*/ 8 w 10"/>
                  <a:gd name="T11" fmla="*/ 11 h 16"/>
                  <a:gd name="T12" fmla="*/ 10 w 10"/>
                  <a:gd name="T13" fmla="*/ 16 h 16"/>
                  <a:gd name="T14" fmla="*/ 7 w 10"/>
                  <a:gd name="T15" fmla="*/ 14 h 1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6"/>
                  <a:gd name="T26" fmla="*/ 10 w 10"/>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6">
                    <a:moveTo>
                      <a:pt x="7" y="14"/>
                    </a:moveTo>
                    <a:lnTo>
                      <a:pt x="7" y="5"/>
                    </a:lnTo>
                    <a:lnTo>
                      <a:pt x="0" y="3"/>
                    </a:lnTo>
                    <a:lnTo>
                      <a:pt x="3" y="0"/>
                    </a:lnTo>
                    <a:lnTo>
                      <a:pt x="10" y="5"/>
                    </a:lnTo>
                    <a:lnTo>
                      <a:pt x="8" y="11"/>
                    </a:lnTo>
                    <a:lnTo>
                      <a:pt x="10" y="16"/>
                    </a:lnTo>
                    <a:lnTo>
                      <a:pt x="7" y="14"/>
                    </a:lnTo>
                    <a:close/>
                  </a:path>
                </a:pathLst>
              </a:custGeom>
              <a:solidFill>
                <a:srgbClr val="FEE0C2"/>
              </a:solidFill>
              <a:ln w="9525">
                <a:noFill/>
                <a:round/>
                <a:headEnd/>
                <a:tailEnd/>
              </a:ln>
            </p:spPr>
            <p:txBody>
              <a:bodyPr/>
              <a:lstStyle/>
              <a:p>
                <a:pPr algn="ctr" eaLnBrk="0" hangingPunct="0"/>
                <a:endParaRPr lang="en-US" dirty="0"/>
              </a:p>
            </p:txBody>
          </p:sp>
          <p:sp>
            <p:nvSpPr>
              <p:cNvPr id="4429" name="Freeform 417"/>
              <p:cNvSpPr>
                <a:spLocks/>
              </p:cNvSpPr>
              <p:nvPr/>
            </p:nvSpPr>
            <p:spPr bwMode="auto">
              <a:xfrm>
                <a:off x="4464" y="1829"/>
                <a:ext cx="10" cy="16"/>
              </a:xfrm>
              <a:custGeom>
                <a:avLst/>
                <a:gdLst>
                  <a:gd name="T0" fmla="*/ 7 w 10"/>
                  <a:gd name="T1" fmla="*/ 14 h 16"/>
                  <a:gd name="T2" fmla="*/ 7 w 10"/>
                  <a:gd name="T3" fmla="*/ 5 h 16"/>
                  <a:gd name="T4" fmla="*/ 0 w 10"/>
                  <a:gd name="T5" fmla="*/ 3 h 16"/>
                  <a:gd name="T6" fmla="*/ 3 w 10"/>
                  <a:gd name="T7" fmla="*/ 0 h 16"/>
                  <a:gd name="T8" fmla="*/ 10 w 10"/>
                  <a:gd name="T9" fmla="*/ 5 h 16"/>
                  <a:gd name="T10" fmla="*/ 8 w 10"/>
                  <a:gd name="T11" fmla="*/ 11 h 16"/>
                  <a:gd name="T12" fmla="*/ 10 w 10"/>
                  <a:gd name="T13" fmla="*/ 16 h 16"/>
                  <a:gd name="T14" fmla="*/ 7 w 10"/>
                  <a:gd name="T15" fmla="*/ 14 h 1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6"/>
                  <a:gd name="T26" fmla="*/ 10 w 10"/>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6">
                    <a:moveTo>
                      <a:pt x="7" y="14"/>
                    </a:moveTo>
                    <a:lnTo>
                      <a:pt x="7" y="5"/>
                    </a:lnTo>
                    <a:lnTo>
                      <a:pt x="0" y="3"/>
                    </a:lnTo>
                    <a:lnTo>
                      <a:pt x="3" y="0"/>
                    </a:lnTo>
                    <a:lnTo>
                      <a:pt x="10" y="5"/>
                    </a:lnTo>
                    <a:lnTo>
                      <a:pt x="8" y="11"/>
                    </a:lnTo>
                    <a:lnTo>
                      <a:pt x="10" y="16"/>
                    </a:lnTo>
                    <a:lnTo>
                      <a:pt x="7" y="14"/>
                    </a:lnTo>
                  </a:path>
                </a:pathLst>
              </a:custGeom>
              <a:noFill/>
              <a:ln w="9525">
                <a:noFill/>
                <a:round/>
                <a:headEnd/>
                <a:tailEnd/>
              </a:ln>
            </p:spPr>
            <p:txBody>
              <a:bodyPr/>
              <a:lstStyle/>
              <a:p>
                <a:pPr algn="ctr" eaLnBrk="0" hangingPunct="0"/>
                <a:endParaRPr lang="en-US" dirty="0"/>
              </a:p>
            </p:txBody>
          </p:sp>
          <p:sp>
            <p:nvSpPr>
              <p:cNvPr id="4430" name="Freeform 418"/>
              <p:cNvSpPr>
                <a:spLocks/>
              </p:cNvSpPr>
              <p:nvPr/>
            </p:nvSpPr>
            <p:spPr bwMode="auto">
              <a:xfrm>
                <a:off x="4793" y="1835"/>
                <a:ext cx="8" cy="15"/>
              </a:xfrm>
              <a:custGeom>
                <a:avLst/>
                <a:gdLst>
                  <a:gd name="T0" fmla="*/ 6 w 8"/>
                  <a:gd name="T1" fmla="*/ 15 h 15"/>
                  <a:gd name="T2" fmla="*/ 0 w 8"/>
                  <a:gd name="T3" fmla="*/ 7 h 15"/>
                  <a:gd name="T4" fmla="*/ 8 w 8"/>
                  <a:gd name="T5" fmla="*/ 0 h 15"/>
                  <a:gd name="T6" fmla="*/ 8 w 8"/>
                  <a:gd name="T7" fmla="*/ 3 h 15"/>
                  <a:gd name="T8" fmla="*/ 5 w 8"/>
                  <a:gd name="T9" fmla="*/ 5 h 15"/>
                  <a:gd name="T10" fmla="*/ 6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6" y="15"/>
                    </a:moveTo>
                    <a:lnTo>
                      <a:pt x="0" y="7"/>
                    </a:lnTo>
                    <a:lnTo>
                      <a:pt x="8" y="0"/>
                    </a:lnTo>
                    <a:lnTo>
                      <a:pt x="8" y="3"/>
                    </a:lnTo>
                    <a:lnTo>
                      <a:pt x="5" y="5"/>
                    </a:lnTo>
                    <a:lnTo>
                      <a:pt x="6" y="15"/>
                    </a:lnTo>
                    <a:close/>
                  </a:path>
                </a:pathLst>
              </a:custGeom>
              <a:solidFill>
                <a:srgbClr val="FEE0C2"/>
              </a:solidFill>
              <a:ln w="9525">
                <a:noFill/>
                <a:round/>
                <a:headEnd/>
                <a:tailEnd/>
              </a:ln>
            </p:spPr>
            <p:txBody>
              <a:bodyPr/>
              <a:lstStyle/>
              <a:p>
                <a:pPr algn="ctr" eaLnBrk="0" hangingPunct="0"/>
                <a:endParaRPr lang="en-US" dirty="0"/>
              </a:p>
            </p:txBody>
          </p:sp>
          <p:sp>
            <p:nvSpPr>
              <p:cNvPr id="4431" name="Freeform 419"/>
              <p:cNvSpPr>
                <a:spLocks/>
              </p:cNvSpPr>
              <p:nvPr/>
            </p:nvSpPr>
            <p:spPr bwMode="auto">
              <a:xfrm>
                <a:off x="4793" y="1835"/>
                <a:ext cx="8" cy="15"/>
              </a:xfrm>
              <a:custGeom>
                <a:avLst/>
                <a:gdLst>
                  <a:gd name="T0" fmla="*/ 6 w 8"/>
                  <a:gd name="T1" fmla="*/ 15 h 15"/>
                  <a:gd name="T2" fmla="*/ 0 w 8"/>
                  <a:gd name="T3" fmla="*/ 7 h 15"/>
                  <a:gd name="T4" fmla="*/ 8 w 8"/>
                  <a:gd name="T5" fmla="*/ 0 h 15"/>
                  <a:gd name="T6" fmla="*/ 8 w 8"/>
                  <a:gd name="T7" fmla="*/ 3 h 15"/>
                  <a:gd name="T8" fmla="*/ 5 w 8"/>
                  <a:gd name="T9" fmla="*/ 5 h 15"/>
                  <a:gd name="T10" fmla="*/ 6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6" y="15"/>
                    </a:moveTo>
                    <a:lnTo>
                      <a:pt x="0" y="7"/>
                    </a:lnTo>
                    <a:lnTo>
                      <a:pt x="8" y="0"/>
                    </a:lnTo>
                    <a:lnTo>
                      <a:pt x="8" y="3"/>
                    </a:lnTo>
                    <a:lnTo>
                      <a:pt x="5" y="5"/>
                    </a:lnTo>
                    <a:lnTo>
                      <a:pt x="6" y="15"/>
                    </a:lnTo>
                  </a:path>
                </a:pathLst>
              </a:custGeom>
              <a:noFill/>
              <a:ln w="9525">
                <a:noFill/>
                <a:round/>
                <a:headEnd/>
                <a:tailEnd/>
              </a:ln>
            </p:spPr>
            <p:txBody>
              <a:bodyPr/>
              <a:lstStyle/>
              <a:p>
                <a:pPr algn="ctr" eaLnBrk="0" hangingPunct="0"/>
                <a:endParaRPr lang="en-US" dirty="0"/>
              </a:p>
            </p:txBody>
          </p:sp>
          <p:sp>
            <p:nvSpPr>
              <p:cNvPr id="4432" name="Freeform 420"/>
              <p:cNvSpPr>
                <a:spLocks/>
              </p:cNvSpPr>
              <p:nvPr/>
            </p:nvSpPr>
            <p:spPr bwMode="auto">
              <a:xfrm>
                <a:off x="4440" y="1840"/>
                <a:ext cx="27" cy="22"/>
              </a:xfrm>
              <a:custGeom>
                <a:avLst/>
                <a:gdLst>
                  <a:gd name="T0" fmla="*/ 2 w 27"/>
                  <a:gd name="T1" fmla="*/ 18 h 22"/>
                  <a:gd name="T2" fmla="*/ 2 w 27"/>
                  <a:gd name="T3" fmla="*/ 14 h 22"/>
                  <a:gd name="T4" fmla="*/ 5 w 27"/>
                  <a:gd name="T5" fmla="*/ 13 h 22"/>
                  <a:gd name="T6" fmla="*/ 2 w 27"/>
                  <a:gd name="T7" fmla="*/ 11 h 22"/>
                  <a:gd name="T8" fmla="*/ 5 w 27"/>
                  <a:gd name="T9" fmla="*/ 10 h 22"/>
                  <a:gd name="T10" fmla="*/ 0 w 27"/>
                  <a:gd name="T11" fmla="*/ 5 h 22"/>
                  <a:gd name="T12" fmla="*/ 6 w 27"/>
                  <a:gd name="T13" fmla="*/ 10 h 22"/>
                  <a:gd name="T14" fmla="*/ 5 w 27"/>
                  <a:gd name="T15" fmla="*/ 2 h 22"/>
                  <a:gd name="T16" fmla="*/ 6 w 27"/>
                  <a:gd name="T17" fmla="*/ 5 h 22"/>
                  <a:gd name="T18" fmla="*/ 10 w 27"/>
                  <a:gd name="T19" fmla="*/ 2 h 22"/>
                  <a:gd name="T20" fmla="*/ 11 w 27"/>
                  <a:gd name="T21" fmla="*/ 5 h 22"/>
                  <a:gd name="T22" fmla="*/ 6 w 27"/>
                  <a:gd name="T23" fmla="*/ 10 h 22"/>
                  <a:gd name="T24" fmla="*/ 13 w 27"/>
                  <a:gd name="T25" fmla="*/ 3 h 22"/>
                  <a:gd name="T26" fmla="*/ 16 w 27"/>
                  <a:gd name="T27" fmla="*/ 10 h 22"/>
                  <a:gd name="T28" fmla="*/ 16 w 27"/>
                  <a:gd name="T29" fmla="*/ 5 h 22"/>
                  <a:gd name="T30" fmla="*/ 21 w 27"/>
                  <a:gd name="T31" fmla="*/ 5 h 22"/>
                  <a:gd name="T32" fmla="*/ 15 w 27"/>
                  <a:gd name="T33" fmla="*/ 0 h 22"/>
                  <a:gd name="T34" fmla="*/ 21 w 27"/>
                  <a:gd name="T35" fmla="*/ 2 h 22"/>
                  <a:gd name="T36" fmla="*/ 21 w 27"/>
                  <a:gd name="T37" fmla="*/ 0 h 22"/>
                  <a:gd name="T38" fmla="*/ 27 w 27"/>
                  <a:gd name="T39" fmla="*/ 10 h 22"/>
                  <a:gd name="T40" fmla="*/ 18 w 27"/>
                  <a:gd name="T41" fmla="*/ 11 h 22"/>
                  <a:gd name="T42" fmla="*/ 26 w 27"/>
                  <a:gd name="T43" fmla="*/ 16 h 22"/>
                  <a:gd name="T44" fmla="*/ 23 w 27"/>
                  <a:gd name="T45" fmla="*/ 19 h 22"/>
                  <a:gd name="T46" fmla="*/ 18 w 27"/>
                  <a:gd name="T47" fmla="*/ 16 h 22"/>
                  <a:gd name="T48" fmla="*/ 19 w 27"/>
                  <a:gd name="T49" fmla="*/ 19 h 22"/>
                  <a:gd name="T50" fmla="*/ 13 w 27"/>
                  <a:gd name="T51" fmla="*/ 22 h 22"/>
                  <a:gd name="T52" fmla="*/ 15 w 27"/>
                  <a:gd name="T53" fmla="*/ 19 h 22"/>
                  <a:gd name="T54" fmla="*/ 10 w 27"/>
                  <a:gd name="T55" fmla="*/ 18 h 22"/>
                  <a:gd name="T56" fmla="*/ 16 w 27"/>
                  <a:gd name="T57" fmla="*/ 16 h 22"/>
                  <a:gd name="T58" fmla="*/ 10 w 27"/>
                  <a:gd name="T59" fmla="*/ 18 h 22"/>
                  <a:gd name="T60" fmla="*/ 10 w 27"/>
                  <a:gd name="T61" fmla="*/ 13 h 22"/>
                  <a:gd name="T62" fmla="*/ 6 w 27"/>
                  <a:gd name="T63" fmla="*/ 11 h 22"/>
                  <a:gd name="T64" fmla="*/ 8 w 27"/>
                  <a:gd name="T65" fmla="*/ 18 h 22"/>
                  <a:gd name="T66" fmla="*/ 6 w 27"/>
                  <a:gd name="T67" fmla="*/ 16 h 22"/>
                  <a:gd name="T68" fmla="*/ 2 w 27"/>
                  <a:gd name="T69" fmla="*/ 18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22"/>
                  <a:gd name="T107" fmla="*/ 27 w 27"/>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22">
                    <a:moveTo>
                      <a:pt x="2" y="18"/>
                    </a:moveTo>
                    <a:lnTo>
                      <a:pt x="2" y="14"/>
                    </a:lnTo>
                    <a:lnTo>
                      <a:pt x="5" y="13"/>
                    </a:lnTo>
                    <a:lnTo>
                      <a:pt x="2" y="11"/>
                    </a:lnTo>
                    <a:lnTo>
                      <a:pt x="5" y="10"/>
                    </a:lnTo>
                    <a:lnTo>
                      <a:pt x="0" y="5"/>
                    </a:lnTo>
                    <a:lnTo>
                      <a:pt x="6" y="10"/>
                    </a:lnTo>
                    <a:lnTo>
                      <a:pt x="5" y="2"/>
                    </a:lnTo>
                    <a:lnTo>
                      <a:pt x="6" y="5"/>
                    </a:lnTo>
                    <a:lnTo>
                      <a:pt x="10" y="2"/>
                    </a:lnTo>
                    <a:lnTo>
                      <a:pt x="11" y="5"/>
                    </a:lnTo>
                    <a:lnTo>
                      <a:pt x="6" y="10"/>
                    </a:lnTo>
                    <a:lnTo>
                      <a:pt x="13" y="3"/>
                    </a:lnTo>
                    <a:lnTo>
                      <a:pt x="16" y="10"/>
                    </a:lnTo>
                    <a:lnTo>
                      <a:pt x="16" y="5"/>
                    </a:lnTo>
                    <a:lnTo>
                      <a:pt x="21" y="5"/>
                    </a:lnTo>
                    <a:lnTo>
                      <a:pt x="15" y="0"/>
                    </a:lnTo>
                    <a:lnTo>
                      <a:pt x="21" y="2"/>
                    </a:lnTo>
                    <a:lnTo>
                      <a:pt x="21" y="0"/>
                    </a:lnTo>
                    <a:lnTo>
                      <a:pt x="27" y="10"/>
                    </a:lnTo>
                    <a:lnTo>
                      <a:pt x="18" y="11"/>
                    </a:lnTo>
                    <a:lnTo>
                      <a:pt x="26" y="16"/>
                    </a:lnTo>
                    <a:lnTo>
                      <a:pt x="23" y="19"/>
                    </a:lnTo>
                    <a:lnTo>
                      <a:pt x="18" y="16"/>
                    </a:lnTo>
                    <a:lnTo>
                      <a:pt x="19" y="19"/>
                    </a:lnTo>
                    <a:lnTo>
                      <a:pt x="13" y="22"/>
                    </a:lnTo>
                    <a:lnTo>
                      <a:pt x="15" y="19"/>
                    </a:lnTo>
                    <a:lnTo>
                      <a:pt x="10" y="18"/>
                    </a:lnTo>
                    <a:lnTo>
                      <a:pt x="16" y="16"/>
                    </a:lnTo>
                    <a:lnTo>
                      <a:pt x="10" y="18"/>
                    </a:lnTo>
                    <a:lnTo>
                      <a:pt x="10" y="13"/>
                    </a:lnTo>
                    <a:lnTo>
                      <a:pt x="6" y="11"/>
                    </a:lnTo>
                    <a:lnTo>
                      <a:pt x="8" y="18"/>
                    </a:lnTo>
                    <a:lnTo>
                      <a:pt x="6" y="16"/>
                    </a:lnTo>
                    <a:lnTo>
                      <a:pt x="2" y="18"/>
                    </a:lnTo>
                    <a:close/>
                  </a:path>
                </a:pathLst>
              </a:custGeom>
              <a:solidFill>
                <a:srgbClr val="FEE0C2"/>
              </a:solidFill>
              <a:ln w="9525">
                <a:noFill/>
                <a:round/>
                <a:headEnd/>
                <a:tailEnd/>
              </a:ln>
            </p:spPr>
            <p:txBody>
              <a:bodyPr/>
              <a:lstStyle/>
              <a:p>
                <a:pPr algn="ctr" eaLnBrk="0" hangingPunct="0"/>
                <a:endParaRPr lang="en-US" dirty="0"/>
              </a:p>
            </p:txBody>
          </p:sp>
          <p:sp>
            <p:nvSpPr>
              <p:cNvPr id="4433" name="Freeform 421"/>
              <p:cNvSpPr>
                <a:spLocks/>
              </p:cNvSpPr>
              <p:nvPr/>
            </p:nvSpPr>
            <p:spPr bwMode="auto">
              <a:xfrm>
                <a:off x="4440" y="1840"/>
                <a:ext cx="27" cy="22"/>
              </a:xfrm>
              <a:custGeom>
                <a:avLst/>
                <a:gdLst>
                  <a:gd name="T0" fmla="*/ 2 w 27"/>
                  <a:gd name="T1" fmla="*/ 18 h 22"/>
                  <a:gd name="T2" fmla="*/ 2 w 27"/>
                  <a:gd name="T3" fmla="*/ 14 h 22"/>
                  <a:gd name="T4" fmla="*/ 5 w 27"/>
                  <a:gd name="T5" fmla="*/ 13 h 22"/>
                  <a:gd name="T6" fmla="*/ 2 w 27"/>
                  <a:gd name="T7" fmla="*/ 11 h 22"/>
                  <a:gd name="T8" fmla="*/ 5 w 27"/>
                  <a:gd name="T9" fmla="*/ 10 h 22"/>
                  <a:gd name="T10" fmla="*/ 0 w 27"/>
                  <a:gd name="T11" fmla="*/ 5 h 22"/>
                  <a:gd name="T12" fmla="*/ 6 w 27"/>
                  <a:gd name="T13" fmla="*/ 10 h 22"/>
                  <a:gd name="T14" fmla="*/ 5 w 27"/>
                  <a:gd name="T15" fmla="*/ 2 h 22"/>
                  <a:gd name="T16" fmla="*/ 6 w 27"/>
                  <a:gd name="T17" fmla="*/ 5 h 22"/>
                  <a:gd name="T18" fmla="*/ 10 w 27"/>
                  <a:gd name="T19" fmla="*/ 2 h 22"/>
                  <a:gd name="T20" fmla="*/ 11 w 27"/>
                  <a:gd name="T21" fmla="*/ 5 h 22"/>
                  <a:gd name="T22" fmla="*/ 6 w 27"/>
                  <a:gd name="T23" fmla="*/ 10 h 22"/>
                  <a:gd name="T24" fmla="*/ 13 w 27"/>
                  <a:gd name="T25" fmla="*/ 3 h 22"/>
                  <a:gd name="T26" fmla="*/ 16 w 27"/>
                  <a:gd name="T27" fmla="*/ 10 h 22"/>
                  <a:gd name="T28" fmla="*/ 16 w 27"/>
                  <a:gd name="T29" fmla="*/ 5 h 22"/>
                  <a:gd name="T30" fmla="*/ 21 w 27"/>
                  <a:gd name="T31" fmla="*/ 5 h 22"/>
                  <a:gd name="T32" fmla="*/ 15 w 27"/>
                  <a:gd name="T33" fmla="*/ 0 h 22"/>
                  <a:gd name="T34" fmla="*/ 21 w 27"/>
                  <a:gd name="T35" fmla="*/ 2 h 22"/>
                  <a:gd name="T36" fmla="*/ 21 w 27"/>
                  <a:gd name="T37" fmla="*/ 0 h 22"/>
                  <a:gd name="T38" fmla="*/ 27 w 27"/>
                  <a:gd name="T39" fmla="*/ 10 h 22"/>
                  <a:gd name="T40" fmla="*/ 18 w 27"/>
                  <a:gd name="T41" fmla="*/ 11 h 22"/>
                  <a:gd name="T42" fmla="*/ 26 w 27"/>
                  <a:gd name="T43" fmla="*/ 16 h 22"/>
                  <a:gd name="T44" fmla="*/ 23 w 27"/>
                  <a:gd name="T45" fmla="*/ 19 h 22"/>
                  <a:gd name="T46" fmla="*/ 18 w 27"/>
                  <a:gd name="T47" fmla="*/ 16 h 22"/>
                  <a:gd name="T48" fmla="*/ 19 w 27"/>
                  <a:gd name="T49" fmla="*/ 19 h 22"/>
                  <a:gd name="T50" fmla="*/ 13 w 27"/>
                  <a:gd name="T51" fmla="*/ 22 h 22"/>
                  <a:gd name="T52" fmla="*/ 15 w 27"/>
                  <a:gd name="T53" fmla="*/ 19 h 22"/>
                  <a:gd name="T54" fmla="*/ 10 w 27"/>
                  <a:gd name="T55" fmla="*/ 18 h 22"/>
                  <a:gd name="T56" fmla="*/ 16 w 27"/>
                  <a:gd name="T57" fmla="*/ 16 h 22"/>
                  <a:gd name="T58" fmla="*/ 10 w 27"/>
                  <a:gd name="T59" fmla="*/ 18 h 22"/>
                  <a:gd name="T60" fmla="*/ 10 w 27"/>
                  <a:gd name="T61" fmla="*/ 13 h 22"/>
                  <a:gd name="T62" fmla="*/ 6 w 27"/>
                  <a:gd name="T63" fmla="*/ 11 h 22"/>
                  <a:gd name="T64" fmla="*/ 8 w 27"/>
                  <a:gd name="T65" fmla="*/ 18 h 22"/>
                  <a:gd name="T66" fmla="*/ 6 w 27"/>
                  <a:gd name="T67" fmla="*/ 16 h 22"/>
                  <a:gd name="T68" fmla="*/ 2 w 27"/>
                  <a:gd name="T69" fmla="*/ 18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22"/>
                  <a:gd name="T107" fmla="*/ 27 w 27"/>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22">
                    <a:moveTo>
                      <a:pt x="2" y="18"/>
                    </a:moveTo>
                    <a:lnTo>
                      <a:pt x="2" y="14"/>
                    </a:lnTo>
                    <a:lnTo>
                      <a:pt x="5" y="13"/>
                    </a:lnTo>
                    <a:lnTo>
                      <a:pt x="2" y="11"/>
                    </a:lnTo>
                    <a:lnTo>
                      <a:pt x="5" y="10"/>
                    </a:lnTo>
                    <a:lnTo>
                      <a:pt x="0" y="5"/>
                    </a:lnTo>
                    <a:lnTo>
                      <a:pt x="6" y="10"/>
                    </a:lnTo>
                    <a:lnTo>
                      <a:pt x="5" y="2"/>
                    </a:lnTo>
                    <a:lnTo>
                      <a:pt x="6" y="5"/>
                    </a:lnTo>
                    <a:lnTo>
                      <a:pt x="10" y="2"/>
                    </a:lnTo>
                    <a:lnTo>
                      <a:pt x="11" y="5"/>
                    </a:lnTo>
                    <a:lnTo>
                      <a:pt x="6" y="10"/>
                    </a:lnTo>
                    <a:lnTo>
                      <a:pt x="13" y="3"/>
                    </a:lnTo>
                    <a:lnTo>
                      <a:pt x="16" y="10"/>
                    </a:lnTo>
                    <a:lnTo>
                      <a:pt x="16" y="5"/>
                    </a:lnTo>
                    <a:lnTo>
                      <a:pt x="21" y="5"/>
                    </a:lnTo>
                    <a:lnTo>
                      <a:pt x="15" y="0"/>
                    </a:lnTo>
                    <a:lnTo>
                      <a:pt x="21" y="2"/>
                    </a:lnTo>
                    <a:lnTo>
                      <a:pt x="21" y="0"/>
                    </a:lnTo>
                    <a:lnTo>
                      <a:pt x="27" y="10"/>
                    </a:lnTo>
                    <a:lnTo>
                      <a:pt x="18" y="11"/>
                    </a:lnTo>
                    <a:lnTo>
                      <a:pt x="26" y="16"/>
                    </a:lnTo>
                    <a:lnTo>
                      <a:pt x="23" y="19"/>
                    </a:lnTo>
                    <a:lnTo>
                      <a:pt x="18" y="16"/>
                    </a:lnTo>
                    <a:lnTo>
                      <a:pt x="19" y="19"/>
                    </a:lnTo>
                    <a:lnTo>
                      <a:pt x="13" y="22"/>
                    </a:lnTo>
                    <a:lnTo>
                      <a:pt x="15" y="19"/>
                    </a:lnTo>
                    <a:lnTo>
                      <a:pt x="10" y="18"/>
                    </a:lnTo>
                    <a:lnTo>
                      <a:pt x="16" y="16"/>
                    </a:lnTo>
                    <a:lnTo>
                      <a:pt x="10" y="18"/>
                    </a:lnTo>
                    <a:lnTo>
                      <a:pt x="10" y="13"/>
                    </a:lnTo>
                    <a:lnTo>
                      <a:pt x="6" y="11"/>
                    </a:lnTo>
                    <a:lnTo>
                      <a:pt x="8" y="18"/>
                    </a:lnTo>
                    <a:lnTo>
                      <a:pt x="6" y="16"/>
                    </a:lnTo>
                    <a:lnTo>
                      <a:pt x="2" y="18"/>
                    </a:lnTo>
                  </a:path>
                </a:pathLst>
              </a:custGeom>
              <a:noFill/>
              <a:ln w="9525">
                <a:noFill/>
                <a:round/>
                <a:headEnd/>
                <a:tailEnd/>
              </a:ln>
            </p:spPr>
            <p:txBody>
              <a:bodyPr/>
              <a:lstStyle/>
              <a:p>
                <a:pPr algn="ctr" eaLnBrk="0" hangingPunct="0"/>
                <a:endParaRPr lang="en-US" dirty="0"/>
              </a:p>
            </p:txBody>
          </p:sp>
          <p:sp>
            <p:nvSpPr>
              <p:cNvPr id="4434" name="Freeform 422"/>
              <p:cNvSpPr>
                <a:spLocks/>
              </p:cNvSpPr>
              <p:nvPr/>
            </p:nvSpPr>
            <p:spPr bwMode="auto">
              <a:xfrm>
                <a:off x="4464" y="1846"/>
                <a:ext cx="12" cy="13"/>
              </a:xfrm>
              <a:custGeom>
                <a:avLst/>
                <a:gdLst>
                  <a:gd name="T0" fmla="*/ 2 w 12"/>
                  <a:gd name="T1" fmla="*/ 13 h 13"/>
                  <a:gd name="T2" fmla="*/ 0 w 12"/>
                  <a:gd name="T3" fmla="*/ 4 h 13"/>
                  <a:gd name="T4" fmla="*/ 8 w 12"/>
                  <a:gd name="T5" fmla="*/ 4 h 13"/>
                  <a:gd name="T6" fmla="*/ 7 w 12"/>
                  <a:gd name="T7" fmla="*/ 2 h 13"/>
                  <a:gd name="T8" fmla="*/ 10 w 12"/>
                  <a:gd name="T9" fmla="*/ 0 h 13"/>
                  <a:gd name="T10" fmla="*/ 12 w 12"/>
                  <a:gd name="T11" fmla="*/ 4 h 13"/>
                  <a:gd name="T12" fmla="*/ 2 w 12"/>
                  <a:gd name="T13" fmla="*/ 13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2" y="13"/>
                    </a:moveTo>
                    <a:lnTo>
                      <a:pt x="0" y="4"/>
                    </a:lnTo>
                    <a:lnTo>
                      <a:pt x="8" y="4"/>
                    </a:lnTo>
                    <a:lnTo>
                      <a:pt x="7" y="2"/>
                    </a:lnTo>
                    <a:lnTo>
                      <a:pt x="10" y="0"/>
                    </a:lnTo>
                    <a:lnTo>
                      <a:pt x="12" y="4"/>
                    </a:lnTo>
                    <a:lnTo>
                      <a:pt x="2" y="13"/>
                    </a:lnTo>
                    <a:close/>
                  </a:path>
                </a:pathLst>
              </a:custGeom>
              <a:solidFill>
                <a:srgbClr val="FEE0C2"/>
              </a:solidFill>
              <a:ln w="9525">
                <a:noFill/>
                <a:round/>
                <a:headEnd/>
                <a:tailEnd/>
              </a:ln>
            </p:spPr>
            <p:txBody>
              <a:bodyPr/>
              <a:lstStyle/>
              <a:p>
                <a:pPr algn="ctr" eaLnBrk="0" hangingPunct="0"/>
                <a:endParaRPr lang="en-US" dirty="0"/>
              </a:p>
            </p:txBody>
          </p:sp>
          <p:sp>
            <p:nvSpPr>
              <p:cNvPr id="4435" name="Freeform 423"/>
              <p:cNvSpPr>
                <a:spLocks/>
              </p:cNvSpPr>
              <p:nvPr/>
            </p:nvSpPr>
            <p:spPr bwMode="auto">
              <a:xfrm>
                <a:off x="4464" y="1846"/>
                <a:ext cx="12" cy="13"/>
              </a:xfrm>
              <a:custGeom>
                <a:avLst/>
                <a:gdLst>
                  <a:gd name="T0" fmla="*/ 2 w 12"/>
                  <a:gd name="T1" fmla="*/ 13 h 13"/>
                  <a:gd name="T2" fmla="*/ 0 w 12"/>
                  <a:gd name="T3" fmla="*/ 4 h 13"/>
                  <a:gd name="T4" fmla="*/ 8 w 12"/>
                  <a:gd name="T5" fmla="*/ 4 h 13"/>
                  <a:gd name="T6" fmla="*/ 7 w 12"/>
                  <a:gd name="T7" fmla="*/ 2 h 13"/>
                  <a:gd name="T8" fmla="*/ 10 w 12"/>
                  <a:gd name="T9" fmla="*/ 0 h 13"/>
                  <a:gd name="T10" fmla="*/ 12 w 12"/>
                  <a:gd name="T11" fmla="*/ 4 h 13"/>
                  <a:gd name="T12" fmla="*/ 2 w 12"/>
                  <a:gd name="T13" fmla="*/ 13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2" y="13"/>
                    </a:moveTo>
                    <a:lnTo>
                      <a:pt x="0" y="4"/>
                    </a:lnTo>
                    <a:lnTo>
                      <a:pt x="8" y="4"/>
                    </a:lnTo>
                    <a:lnTo>
                      <a:pt x="7" y="2"/>
                    </a:lnTo>
                    <a:lnTo>
                      <a:pt x="10" y="0"/>
                    </a:lnTo>
                    <a:lnTo>
                      <a:pt x="12" y="4"/>
                    </a:lnTo>
                    <a:lnTo>
                      <a:pt x="2" y="13"/>
                    </a:lnTo>
                  </a:path>
                </a:pathLst>
              </a:custGeom>
              <a:noFill/>
              <a:ln w="9525">
                <a:noFill/>
                <a:round/>
                <a:headEnd/>
                <a:tailEnd/>
              </a:ln>
            </p:spPr>
            <p:txBody>
              <a:bodyPr/>
              <a:lstStyle/>
              <a:p>
                <a:pPr algn="ctr" eaLnBrk="0" hangingPunct="0"/>
                <a:endParaRPr lang="en-US" dirty="0"/>
              </a:p>
            </p:txBody>
          </p:sp>
          <p:sp>
            <p:nvSpPr>
              <p:cNvPr id="4436" name="Freeform 424"/>
              <p:cNvSpPr>
                <a:spLocks/>
              </p:cNvSpPr>
              <p:nvPr/>
            </p:nvSpPr>
            <p:spPr bwMode="auto">
              <a:xfrm>
                <a:off x="5056" y="1845"/>
                <a:ext cx="13" cy="11"/>
              </a:xfrm>
              <a:custGeom>
                <a:avLst/>
                <a:gdLst>
                  <a:gd name="T0" fmla="*/ 5 w 13"/>
                  <a:gd name="T1" fmla="*/ 8 h 11"/>
                  <a:gd name="T2" fmla="*/ 0 w 13"/>
                  <a:gd name="T3" fmla="*/ 5 h 11"/>
                  <a:gd name="T4" fmla="*/ 8 w 13"/>
                  <a:gd name="T5" fmla="*/ 5 h 11"/>
                  <a:gd name="T6" fmla="*/ 10 w 13"/>
                  <a:gd name="T7" fmla="*/ 0 h 11"/>
                  <a:gd name="T8" fmla="*/ 13 w 13"/>
                  <a:gd name="T9" fmla="*/ 11 h 11"/>
                  <a:gd name="T10" fmla="*/ 5 w 13"/>
                  <a:gd name="T11" fmla="*/ 8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5" y="8"/>
                    </a:moveTo>
                    <a:lnTo>
                      <a:pt x="0" y="5"/>
                    </a:lnTo>
                    <a:lnTo>
                      <a:pt x="8" y="5"/>
                    </a:lnTo>
                    <a:lnTo>
                      <a:pt x="10" y="0"/>
                    </a:lnTo>
                    <a:lnTo>
                      <a:pt x="13" y="11"/>
                    </a:lnTo>
                    <a:lnTo>
                      <a:pt x="5" y="8"/>
                    </a:lnTo>
                    <a:close/>
                  </a:path>
                </a:pathLst>
              </a:custGeom>
              <a:solidFill>
                <a:srgbClr val="FEE0C2"/>
              </a:solidFill>
              <a:ln w="9525">
                <a:noFill/>
                <a:round/>
                <a:headEnd/>
                <a:tailEnd/>
              </a:ln>
            </p:spPr>
            <p:txBody>
              <a:bodyPr/>
              <a:lstStyle/>
              <a:p>
                <a:pPr algn="ctr" eaLnBrk="0" hangingPunct="0"/>
                <a:endParaRPr lang="en-US" dirty="0"/>
              </a:p>
            </p:txBody>
          </p:sp>
          <p:sp>
            <p:nvSpPr>
              <p:cNvPr id="4437" name="Freeform 425"/>
              <p:cNvSpPr>
                <a:spLocks/>
              </p:cNvSpPr>
              <p:nvPr/>
            </p:nvSpPr>
            <p:spPr bwMode="auto">
              <a:xfrm>
                <a:off x="5056" y="1845"/>
                <a:ext cx="13" cy="11"/>
              </a:xfrm>
              <a:custGeom>
                <a:avLst/>
                <a:gdLst>
                  <a:gd name="T0" fmla="*/ 5 w 13"/>
                  <a:gd name="T1" fmla="*/ 8 h 11"/>
                  <a:gd name="T2" fmla="*/ 0 w 13"/>
                  <a:gd name="T3" fmla="*/ 5 h 11"/>
                  <a:gd name="T4" fmla="*/ 8 w 13"/>
                  <a:gd name="T5" fmla="*/ 5 h 11"/>
                  <a:gd name="T6" fmla="*/ 10 w 13"/>
                  <a:gd name="T7" fmla="*/ 0 h 11"/>
                  <a:gd name="T8" fmla="*/ 13 w 13"/>
                  <a:gd name="T9" fmla="*/ 11 h 11"/>
                  <a:gd name="T10" fmla="*/ 5 w 13"/>
                  <a:gd name="T11" fmla="*/ 8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5" y="8"/>
                    </a:moveTo>
                    <a:lnTo>
                      <a:pt x="0" y="5"/>
                    </a:lnTo>
                    <a:lnTo>
                      <a:pt x="8" y="5"/>
                    </a:lnTo>
                    <a:lnTo>
                      <a:pt x="10" y="0"/>
                    </a:lnTo>
                    <a:lnTo>
                      <a:pt x="13" y="11"/>
                    </a:lnTo>
                    <a:lnTo>
                      <a:pt x="5" y="8"/>
                    </a:lnTo>
                  </a:path>
                </a:pathLst>
              </a:custGeom>
              <a:noFill/>
              <a:ln w="9525">
                <a:noFill/>
                <a:round/>
                <a:headEnd/>
                <a:tailEnd/>
              </a:ln>
            </p:spPr>
            <p:txBody>
              <a:bodyPr/>
              <a:lstStyle/>
              <a:p>
                <a:pPr algn="ctr" eaLnBrk="0" hangingPunct="0"/>
                <a:endParaRPr lang="en-US" dirty="0"/>
              </a:p>
            </p:txBody>
          </p:sp>
          <p:sp>
            <p:nvSpPr>
              <p:cNvPr id="4438" name="Freeform 426"/>
              <p:cNvSpPr>
                <a:spLocks/>
              </p:cNvSpPr>
              <p:nvPr/>
            </p:nvSpPr>
            <p:spPr bwMode="auto">
              <a:xfrm>
                <a:off x="4453" y="1859"/>
                <a:ext cx="19" cy="13"/>
              </a:xfrm>
              <a:custGeom>
                <a:avLst/>
                <a:gdLst>
                  <a:gd name="T0" fmla="*/ 0 w 19"/>
                  <a:gd name="T1" fmla="*/ 11 h 13"/>
                  <a:gd name="T2" fmla="*/ 2 w 19"/>
                  <a:gd name="T3" fmla="*/ 5 h 13"/>
                  <a:gd name="T4" fmla="*/ 5 w 19"/>
                  <a:gd name="T5" fmla="*/ 7 h 13"/>
                  <a:gd name="T6" fmla="*/ 2 w 19"/>
                  <a:gd name="T7" fmla="*/ 5 h 13"/>
                  <a:gd name="T8" fmla="*/ 3 w 19"/>
                  <a:gd name="T9" fmla="*/ 3 h 13"/>
                  <a:gd name="T10" fmla="*/ 14 w 19"/>
                  <a:gd name="T11" fmla="*/ 0 h 13"/>
                  <a:gd name="T12" fmla="*/ 18 w 19"/>
                  <a:gd name="T13" fmla="*/ 0 h 13"/>
                  <a:gd name="T14" fmla="*/ 14 w 19"/>
                  <a:gd name="T15" fmla="*/ 3 h 13"/>
                  <a:gd name="T16" fmla="*/ 19 w 19"/>
                  <a:gd name="T17" fmla="*/ 11 h 13"/>
                  <a:gd name="T18" fmla="*/ 3 w 19"/>
                  <a:gd name="T19" fmla="*/ 13 h 13"/>
                  <a:gd name="T20" fmla="*/ 3 w 19"/>
                  <a:gd name="T21" fmla="*/ 7 h 13"/>
                  <a:gd name="T22" fmla="*/ 0 w 19"/>
                  <a:gd name="T23" fmla="*/ 11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0" y="11"/>
                    </a:moveTo>
                    <a:lnTo>
                      <a:pt x="2" y="5"/>
                    </a:lnTo>
                    <a:lnTo>
                      <a:pt x="5" y="7"/>
                    </a:lnTo>
                    <a:lnTo>
                      <a:pt x="2" y="5"/>
                    </a:lnTo>
                    <a:lnTo>
                      <a:pt x="3" y="3"/>
                    </a:lnTo>
                    <a:lnTo>
                      <a:pt x="14" y="0"/>
                    </a:lnTo>
                    <a:lnTo>
                      <a:pt x="18" y="0"/>
                    </a:lnTo>
                    <a:lnTo>
                      <a:pt x="14" y="3"/>
                    </a:lnTo>
                    <a:lnTo>
                      <a:pt x="19" y="11"/>
                    </a:lnTo>
                    <a:lnTo>
                      <a:pt x="3" y="13"/>
                    </a:lnTo>
                    <a:lnTo>
                      <a:pt x="3" y="7"/>
                    </a:lnTo>
                    <a:lnTo>
                      <a:pt x="0" y="11"/>
                    </a:lnTo>
                    <a:close/>
                  </a:path>
                </a:pathLst>
              </a:custGeom>
              <a:solidFill>
                <a:srgbClr val="FEE0C2"/>
              </a:solidFill>
              <a:ln w="9525">
                <a:noFill/>
                <a:round/>
                <a:headEnd/>
                <a:tailEnd/>
              </a:ln>
            </p:spPr>
            <p:txBody>
              <a:bodyPr/>
              <a:lstStyle/>
              <a:p>
                <a:pPr algn="ctr" eaLnBrk="0" hangingPunct="0"/>
                <a:endParaRPr lang="en-US" dirty="0"/>
              </a:p>
            </p:txBody>
          </p:sp>
          <p:sp>
            <p:nvSpPr>
              <p:cNvPr id="4439" name="Freeform 427"/>
              <p:cNvSpPr>
                <a:spLocks/>
              </p:cNvSpPr>
              <p:nvPr/>
            </p:nvSpPr>
            <p:spPr bwMode="auto">
              <a:xfrm>
                <a:off x="4453" y="1859"/>
                <a:ext cx="19" cy="13"/>
              </a:xfrm>
              <a:custGeom>
                <a:avLst/>
                <a:gdLst>
                  <a:gd name="T0" fmla="*/ 0 w 19"/>
                  <a:gd name="T1" fmla="*/ 11 h 13"/>
                  <a:gd name="T2" fmla="*/ 2 w 19"/>
                  <a:gd name="T3" fmla="*/ 5 h 13"/>
                  <a:gd name="T4" fmla="*/ 5 w 19"/>
                  <a:gd name="T5" fmla="*/ 7 h 13"/>
                  <a:gd name="T6" fmla="*/ 2 w 19"/>
                  <a:gd name="T7" fmla="*/ 5 h 13"/>
                  <a:gd name="T8" fmla="*/ 3 w 19"/>
                  <a:gd name="T9" fmla="*/ 3 h 13"/>
                  <a:gd name="T10" fmla="*/ 14 w 19"/>
                  <a:gd name="T11" fmla="*/ 0 h 13"/>
                  <a:gd name="T12" fmla="*/ 18 w 19"/>
                  <a:gd name="T13" fmla="*/ 0 h 13"/>
                  <a:gd name="T14" fmla="*/ 14 w 19"/>
                  <a:gd name="T15" fmla="*/ 3 h 13"/>
                  <a:gd name="T16" fmla="*/ 19 w 19"/>
                  <a:gd name="T17" fmla="*/ 11 h 13"/>
                  <a:gd name="T18" fmla="*/ 3 w 19"/>
                  <a:gd name="T19" fmla="*/ 13 h 13"/>
                  <a:gd name="T20" fmla="*/ 3 w 19"/>
                  <a:gd name="T21" fmla="*/ 7 h 13"/>
                  <a:gd name="T22" fmla="*/ 0 w 19"/>
                  <a:gd name="T23" fmla="*/ 11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0" y="11"/>
                    </a:moveTo>
                    <a:lnTo>
                      <a:pt x="2" y="5"/>
                    </a:lnTo>
                    <a:lnTo>
                      <a:pt x="5" y="7"/>
                    </a:lnTo>
                    <a:lnTo>
                      <a:pt x="2" y="5"/>
                    </a:lnTo>
                    <a:lnTo>
                      <a:pt x="3" y="3"/>
                    </a:lnTo>
                    <a:lnTo>
                      <a:pt x="14" y="0"/>
                    </a:lnTo>
                    <a:lnTo>
                      <a:pt x="18" y="0"/>
                    </a:lnTo>
                    <a:lnTo>
                      <a:pt x="14" y="3"/>
                    </a:lnTo>
                    <a:lnTo>
                      <a:pt x="19" y="11"/>
                    </a:lnTo>
                    <a:lnTo>
                      <a:pt x="3" y="13"/>
                    </a:lnTo>
                    <a:lnTo>
                      <a:pt x="3" y="7"/>
                    </a:lnTo>
                    <a:lnTo>
                      <a:pt x="0" y="11"/>
                    </a:lnTo>
                  </a:path>
                </a:pathLst>
              </a:custGeom>
              <a:noFill/>
              <a:ln w="9525">
                <a:noFill/>
                <a:round/>
                <a:headEnd/>
                <a:tailEnd/>
              </a:ln>
            </p:spPr>
            <p:txBody>
              <a:bodyPr/>
              <a:lstStyle/>
              <a:p>
                <a:pPr algn="ctr" eaLnBrk="0" hangingPunct="0"/>
                <a:endParaRPr lang="en-US" dirty="0"/>
              </a:p>
            </p:txBody>
          </p:sp>
          <p:sp>
            <p:nvSpPr>
              <p:cNvPr id="4440" name="Freeform 428"/>
              <p:cNvSpPr>
                <a:spLocks/>
              </p:cNvSpPr>
              <p:nvPr/>
            </p:nvSpPr>
            <p:spPr bwMode="auto">
              <a:xfrm>
                <a:off x="5242" y="1859"/>
                <a:ext cx="120" cy="181"/>
              </a:xfrm>
              <a:custGeom>
                <a:avLst/>
                <a:gdLst>
                  <a:gd name="T0" fmla="*/ 30 w 120"/>
                  <a:gd name="T1" fmla="*/ 0 h 181"/>
                  <a:gd name="T2" fmla="*/ 106 w 120"/>
                  <a:gd name="T3" fmla="*/ 122 h 181"/>
                  <a:gd name="T4" fmla="*/ 106 w 120"/>
                  <a:gd name="T5" fmla="*/ 165 h 181"/>
                  <a:gd name="T6" fmla="*/ 91 w 120"/>
                  <a:gd name="T7" fmla="*/ 175 h 181"/>
                  <a:gd name="T8" fmla="*/ 86 w 120"/>
                  <a:gd name="T9" fmla="*/ 176 h 181"/>
                  <a:gd name="T10" fmla="*/ 80 w 120"/>
                  <a:gd name="T11" fmla="*/ 176 h 181"/>
                  <a:gd name="T12" fmla="*/ 76 w 120"/>
                  <a:gd name="T13" fmla="*/ 175 h 181"/>
                  <a:gd name="T14" fmla="*/ 89 w 120"/>
                  <a:gd name="T15" fmla="*/ 155 h 181"/>
                  <a:gd name="T16" fmla="*/ 94 w 120"/>
                  <a:gd name="T17" fmla="*/ 128 h 181"/>
                  <a:gd name="T18" fmla="*/ 91 w 120"/>
                  <a:gd name="T19" fmla="*/ 119 h 181"/>
                  <a:gd name="T20" fmla="*/ 85 w 120"/>
                  <a:gd name="T21" fmla="*/ 101 h 181"/>
                  <a:gd name="T22" fmla="*/ 88 w 120"/>
                  <a:gd name="T23" fmla="*/ 101 h 181"/>
                  <a:gd name="T24" fmla="*/ 85 w 120"/>
                  <a:gd name="T25" fmla="*/ 90 h 181"/>
                  <a:gd name="T26" fmla="*/ 83 w 120"/>
                  <a:gd name="T27" fmla="*/ 90 h 181"/>
                  <a:gd name="T28" fmla="*/ 78 w 120"/>
                  <a:gd name="T29" fmla="*/ 93 h 181"/>
                  <a:gd name="T30" fmla="*/ 85 w 120"/>
                  <a:gd name="T31" fmla="*/ 96 h 181"/>
                  <a:gd name="T32" fmla="*/ 78 w 120"/>
                  <a:gd name="T33" fmla="*/ 127 h 181"/>
                  <a:gd name="T34" fmla="*/ 78 w 120"/>
                  <a:gd name="T35" fmla="*/ 127 h 181"/>
                  <a:gd name="T36" fmla="*/ 63 w 120"/>
                  <a:gd name="T37" fmla="*/ 179 h 181"/>
                  <a:gd name="T38" fmla="*/ 52 w 120"/>
                  <a:gd name="T39" fmla="*/ 176 h 181"/>
                  <a:gd name="T40" fmla="*/ 39 w 120"/>
                  <a:gd name="T41" fmla="*/ 181 h 181"/>
                  <a:gd name="T42" fmla="*/ 34 w 120"/>
                  <a:gd name="T43" fmla="*/ 147 h 181"/>
                  <a:gd name="T44" fmla="*/ 34 w 120"/>
                  <a:gd name="T45" fmla="*/ 127 h 181"/>
                  <a:gd name="T46" fmla="*/ 34 w 120"/>
                  <a:gd name="T47" fmla="*/ 125 h 181"/>
                  <a:gd name="T48" fmla="*/ 42 w 120"/>
                  <a:gd name="T49" fmla="*/ 109 h 181"/>
                  <a:gd name="T50" fmla="*/ 44 w 120"/>
                  <a:gd name="T51" fmla="*/ 98 h 181"/>
                  <a:gd name="T52" fmla="*/ 39 w 120"/>
                  <a:gd name="T53" fmla="*/ 109 h 181"/>
                  <a:gd name="T54" fmla="*/ 55 w 120"/>
                  <a:gd name="T55" fmla="*/ 98 h 181"/>
                  <a:gd name="T56" fmla="*/ 44 w 120"/>
                  <a:gd name="T57" fmla="*/ 95 h 181"/>
                  <a:gd name="T58" fmla="*/ 33 w 120"/>
                  <a:gd name="T59" fmla="*/ 87 h 181"/>
                  <a:gd name="T60" fmla="*/ 18 w 120"/>
                  <a:gd name="T61" fmla="*/ 88 h 181"/>
                  <a:gd name="T62" fmla="*/ 15 w 120"/>
                  <a:gd name="T63" fmla="*/ 79 h 181"/>
                  <a:gd name="T64" fmla="*/ 8 w 120"/>
                  <a:gd name="T65" fmla="*/ 79 h 181"/>
                  <a:gd name="T66" fmla="*/ 8 w 120"/>
                  <a:gd name="T67" fmla="*/ 77 h 181"/>
                  <a:gd name="T68" fmla="*/ 0 w 120"/>
                  <a:gd name="T69" fmla="*/ 67 h 181"/>
                  <a:gd name="T70" fmla="*/ 8 w 120"/>
                  <a:gd name="T71" fmla="*/ 48 h 181"/>
                  <a:gd name="T72" fmla="*/ 21 w 120"/>
                  <a:gd name="T73" fmla="*/ 42 h 181"/>
                  <a:gd name="T74" fmla="*/ 25 w 120"/>
                  <a:gd name="T75" fmla="*/ 40 h 181"/>
                  <a:gd name="T76" fmla="*/ 20 w 120"/>
                  <a:gd name="T77" fmla="*/ 27 h 181"/>
                  <a:gd name="T78" fmla="*/ 23 w 120"/>
                  <a:gd name="T79" fmla="*/ 24 h 181"/>
                  <a:gd name="T80" fmla="*/ 51 w 120"/>
                  <a:gd name="T81" fmla="*/ 58 h 181"/>
                  <a:gd name="T82" fmla="*/ 60 w 120"/>
                  <a:gd name="T83" fmla="*/ 56 h 181"/>
                  <a:gd name="T84" fmla="*/ 52 w 120"/>
                  <a:gd name="T85" fmla="*/ 35 h 181"/>
                  <a:gd name="T86" fmla="*/ 46 w 120"/>
                  <a:gd name="T87" fmla="*/ 27 h 181"/>
                  <a:gd name="T88" fmla="*/ 28 w 120"/>
                  <a:gd name="T89" fmla="*/ 13 h 181"/>
                  <a:gd name="T90" fmla="*/ 26 w 120"/>
                  <a:gd name="T91" fmla="*/ 0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0"/>
                  <a:gd name="T139" fmla="*/ 0 h 181"/>
                  <a:gd name="T140" fmla="*/ 120 w 120"/>
                  <a:gd name="T141" fmla="*/ 181 h 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0" h="181">
                    <a:moveTo>
                      <a:pt x="26" y="0"/>
                    </a:moveTo>
                    <a:lnTo>
                      <a:pt x="30" y="0"/>
                    </a:lnTo>
                    <a:lnTo>
                      <a:pt x="97" y="95"/>
                    </a:lnTo>
                    <a:lnTo>
                      <a:pt x="106" y="122"/>
                    </a:lnTo>
                    <a:lnTo>
                      <a:pt x="120" y="155"/>
                    </a:lnTo>
                    <a:lnTo>
                      <a:pt x="106" y="165"/>
                    </a:lnTo>
                    <a:lnTo>
                      <a:pt x="96" y="178"/>
                    </a:lnTo>
                    <a:lnTo>
                      <a:pt x="91" y="175"/>
                    </a:lnTo>
                    <a:lnTo>
                      <a:pt x="93" y="178"/>
                    </a:lnTo>
                    <a:lnTo>
                      <a:pt x="86" y="176"/>
                    </a:lnTo>
                    <a:lnTo>
                      <a:pt x="81" y="179"/>
                    </a:lnTo>
                    <a:lnTo>
                      <a:pt x="80" y="176"/>
                    </a:lnTo>
                    <a:lnTo>
                      <a:pt x="73" y="179"/>
                    </a:lnTo>
                    <a:lnTo>
                      <a:pt x="76" y="175"/>
                    </a:lnTo>
                    <a:lnTo>
                      <a:pt x="88" y="175"/>
                    </a:lnTo>
                    <a:lnTo>
                      <a:pt x="89" y="155"/>
                    </a:lnTo>
                    <a:lnTo>
                      <a:pt x="94" y="138"/>
                    </a:lnTo>
                    <a:lnTo>
                      <a:pt x="94" y="128"/>
                    </a:lnTo>
                    <a:lnTo>
                      <a:pt x="88" y="122"/>
                    </a:lnTo>
                    <a:lnTo>
                      <a:pt x="91" y="119"/>
                    </a:lnTo>
                    <a:lnTo>
                      <a:pt x="93" y="101"/>
                    </a:lnTo>
                    <a:lnTo>
                      <a:pt x="85" y="101"/>
                    </a:lnTo>
                    <a:lnTo>
                      <a:pt x="85" y="93"/>
                    </a:lnTo>
                    <a:lnTo>
                      <a:pt x="88" y="101"/>
                    </a:lnTo>
                    <a:lnTo>
                      <a:pt x="89" y="99"/>
                    </a:lnTo>
                    <a:lnTo>
                      <a:pt x="85" y="90"/>
                    </a:lnTo>
                    <a:lnTo>
                      <a:pt x="85" y="93"/>
                    </a:lnTo>
                    <a:lnTo>
                      <a:pt x="83" y="90"/>
                    </a:lnTo>
                    <a:lnTo>
                      <a:pt x="68" y="98"/>
                    </a:lnTo>
                    <a:lnTo>
                      <a:pt x="78" y="93"/>
                    </a:lnTo>
                    <a:lnTo>
                      <a:pt x="83" y="98"/>
                    </a:lnTo>
                    <a:lnTo>
                      <a:pt x="85" y="96"/>
                    </a:lnTo>
                    <a:lnTo>
                      <a:pt x="85" y="114"/>
                    </a:lnTo>
                    <a:lnTo>
                      <a:pt x="78" y="127"/>
                    </a:lnTo>
                    <a:lnTo>
                      <a:pt x="83" y="130"/>
                    </a:lnTo>
                    <a:lnTo>
                      <a:pt x="78" y="127"/>
                    </a:lnTo>
                    <a:lnTo>
                      <a:pt x="72" y="139"/>
                    </a:lnTo>
                    <a:lnTo>
                      <a:pt x="63" y="179"/>
                    </a:lnTo>
                    <a:lnTo>
                      <a:pt x="51" y="179"/>
                    </a:lnTo>
                    <a:lnTo>
                      <a:pt x="52" y="176"/>
                    </a:lnTo>
                    <a:lnTo>
                      <a:pt x="51" y="179"/>
                    </a:lnTo>
                    <a:lnTo>
                      <a:pt x="39" y="181"/>
                    </a:lnTo>
                    <a:lnTo>
                      <a:pt x="39" y="152"/>
                    </a:lnTo>
                    <a:lnTo>
                      <a:pt x="34" y="147"/>
                    </a:lnTo>
                    <a:lnTo>
                      <a:pt x="33" y="139"/>
                    </a:lnTo>
                    <a:lnTo>
                      <a:pt x="34" y="127"/>
                    </a:lnTo>
                    <a:lnTo>
                      <a:pt x="20" y="125"/>
                    </a:lnTo>
                    <a:lnTo>
                      <a:pt x="34" y="125"/>
                    </a:lnTo>
                    <a:lnTo>
                      <a:pt x="38" y="109"/>
                    </a:lnTo>
                    <a:lnTo>
                      <a:pt x="42" y="109"/>
                    </a:lnTo>
                    <a:lnTo>
                      <a:pt x="44" y="119"/>
                    </a:lnTo>
                    <a:lnTo>
                      <a:pt x="44" y="98"/>
                    </a:lnTo>
                    <a:lnTo>
                      <a:pt x="41" y="98"/>
                    </a:lnTo>
                    <a:lnTo>
                      <a:pt x="39" y="109"/>
                    </a:lnTo>
                    <a:lnTo>
                      <a:pt x="34" y="95"/>
                    </a:lnTo>
                    <a:lnTo>
                      <a:pt x="55" y="98"/>
                    </a:lnTo>
                    <a:lnTo>
                      <a:pt x="63" y="95"/>
                    </a:lnTo>
                    <a:lnTo>
                      <a:pt x="44" y="95"/>
                    </a:lnTo>
                    <a:lnTo>
                      <a:pt x="34" y="91"/>
                    </a:lnTo>
                    <a:lnTo>
                      <a:pt x="33" y="87"/>
                    </a:lnTo>
                    <a:lnTo>
                      <a:pt x="26" y="90"/>
                    </a:lnTo>
                    <a:lnTo>
                      <a:pt x="18" y="88"/>
                    </a:lnTo>
                    <a:lnTo>
                      <a:pt x="13" y="83"/>
                    </a:lnTo>
                    <a:lnTo>
                      <a:pt x="15" y="79"/>
                    </a:lnTo>
                    <a:lnTo>
                      <a:pt x="13" y="83"/>
                    </a:lnTo>
                    <a:lnTo>
                      <a:pt x="8" y="79"/>
                    </a:lnTo>
                    <a:lnTo>
                      <a:pt x="5" y="82"/>
                    </a:lnTo>
                    <a:lnTo>
                      <a:pt x="8" y="77"/>
                    </a:lnTo>
                    <a:lnTo>
                      <a:pt x="8" y="67"/>
                    </a:lnTo>
                    <a:lnTo>
                      <a:pt x="0" y="67"/>
                    </a:lnTo>
                    <a:lnTo>
                      <a:pt x="10" y="67"/>
                    </a:lnTo>
                    <a:lnTo>
                      <a:pt x="8" y="48"/>
                    </a:lnTo>
                    <a:lnTo>
                      <a:pt x="20" y="47"/>
                    </a:lnTo>
                    <a:lnTo>
                      <a:pt x="21" y="42"/>
                    </a:lnTo>
                    <a:lnTo>
                      <a:pt x="28" y="40"/>
                    </a:lnTo>
                    <a:lnTo>
                      <a:pt x="25" y="40"/>
                    </a:lnTo>
                    <a:lnTo>
                      <a:pt x="26" y="35"/>
                    </a:lnTo>
                    <a:lnTo>
                      <a:pt x="20" y="27"/>
                    </a:lnTo>
                    <a:lnTo>
                      <a:pt x="18" y="29"/>
                    </a:lnTo>
                    <a:lnTo>
                      <a:pt x="23" y="24"/>
                    </a:lnTo>
                    <a:lnTo>
                      <a:pt x="23" y="27"/>
                    </a:lnTo>
                    <a:lnTo>
                      <a:pt x="51" y="58"/>
                    </a:lnTo>
                    <a:lnTo>
                      <a:pt x="72" y="63"/>
                    </a:lnTo>
                    <a:lnTo>
                      <a:pt x="60" y="56"/>
                    </a:lnTo>
                    <a:lnTo>
                      <a:pt x="65" y="53"/>
                    </a:lnTo>
                    <a:lnTo>
                      <a:pt x="52" y="35"/>
                    </a:lnTo>
                    <a:lnTo>
                      <a:pt x="47" y="39"/>
                    </a:lnTo>
                    <a:lnTo>
                      <a:pt x="46" y="27"/>
                    </a:lnTo>
                    <a:lnTo>
                      <a:pt x="39" y="19"/>
                    </a:lnTo>
                    <a:lnTo>
                      <a:pt x="28" y="13"/>
                    </a:lnTo>
                    <a:lnTo>
                      <a:pt x="30" y="7"/>
                    </a:lnTo>
                    <a:lnTo>
                      <a:pt x="26" y="0"/>
                    </a:lnTo>
                    <a:close/>
                  </a:path>
                </a:pathLst>
              </a:custGeom>
              <a:solidFill>
                <a:srgbClr val="FEE0C2"/>
              </a:solidFill>
              <a:ln w="9525">
                <a:noFill/>
                <a:round/>
                <a:headEnd/>
                <a:tailEnd/>
              </a:ln>
            </p:spPr>
            <p:txBody>
              <a:bodyPr/>
              <a:lstStyle/>
              <a:p>
                <a:pPr algn="ctr" eaLnBrk="0" hangingPunct="0"/>
                <a:endParaRPr lang="en-US" dirty="0"/>
              </a:p>
            </p:txBody>
          </p:sp>
          <p:sp>
            <p:nvSpPr>
              <p:cNvPr id="4441" name="Freeform 429"/>
              <p:cNvSpPr>
                <a:spLocks/>
              </p:cNvSpPr>
              <p:nvPr/>
            </p:nvSpPr>
            <p:spPr bwMode="auto">
              <a:xfrm>
                <a:off x="5242" y="1859"/>
                <a:ext cx="120" cy="181"/>
              </a:xfrm>
              <a:custGeom>
                <a:avLst/>
                <a:gdLst>
                  <a:gd name="T0" fmla="*/ 30 w 120"/>
                  <a:gd name="T1" fmla="*/ 0 h 181"/>
                  <a:gd name="T2" fmla="*/ 106 w 120"/>
                  <a:gd name="T3" fmla="*/ 122 h 181"/>
                  <a:gd name="T4" fmla="*/ 106 w 120"/>
                  <a:gd name="T5" fmla="*/ 165 h 181"/>
                  <a:gd name="T6" fmla="*/ 91 w 120"/>
                  <a:gd name="T7" fmla="*/ 175 h 181"/>
                  <a:gd name="T8" fmla="*/ 86 w 120"/>
                  <a:gd name="T9" fmla="*/ 176 h 181"/>
                  <a:gd name="T10" fmla="*/ 80 w 120"/>
                  <a:gd name="T11" fmla="*/ 176 h 181"/>
                  <a:gd name="T12" fmla="*/ 76 w 120"/>
                  <a:gd name="T13" fmla="*/ 175 h 181"/>
                  <a:gd name="T14" fmla="*/ 89 w 120"/>
                  <a:gd name="T15" fmla="*/ 155 h 181"/>
                  <a:gd name="T16" fmla="*/ 94 w 120"/>
                  <a:gd name="T17" fmla="*/ 128 h 181"/>
                  <a:gd name="T18" fmla="*/ 91 w 120"/>
                  <a:gd name="T19" fmla="*/ 119 h 181"/>
                  <a:gd name="T20" fmla="*/ 85 w 120"/>
                  <a:gd name="T21" fmla="*/ 101 h 181"/>
                  <a:gd name="T22" fmla="*/ 88 w 120"/>
                  <a:gd name="T23" fmla="*/ 101 h 181"/>
                  <a:gd name="T24" fmla="*/ 85 w 120"/>
                  <a:gd name="T25" fmla="*/ 90 h 181"/>
                  <a:gd name="T26" fmla="*/ 83 w 120"/>
                  <a:gd name="T27" fmla="*/ 90 h 181"/>
                  <a:gd name="T28" fmla="*/ 78 w 120"/>
                  <a:gd name="T29" fmla="*/ 93 h 181"/>
                  <a:gd name="T30" fmla="*/ 85 w 120"/>
                  <a:gd name="T31" fmla="*/ 96 h 181"/>
                  <a:gd name="T32" fmla="*/ 78 w 120"/>
                  <a:gd name="T33" fmla="*/ 127 h 181"/>
                  <a:gd name="T34" fmla="*/ 78 w 120"/>
                  <a:gd name="T35" fmla="*/ 127 h 181"/>
                  <a:gd name="T36" fmla="*/ 63 w 120"/>
                  <a:gd name="T37" fmla="*/ 179 h 181"/>
                  <a:gd name="T38" fmla="*/ 52 w 120"/>
                  <a:gd name="T39" fmla="*/ 176 h 181"/>
                  <a:gd name="T40" fmla="*/ 39 w 120"/>
                  <a:gd name="T41" fmla="*/ 181 h 181"/>
                  <a:gd name="T42" fmla="*/ 34 w 120"/>
                  <a:gd name="T43" fmla="*/ 147 h 181"/>
                  <a:gd name="T44" fmla="*/ 34 w 120"/>
                  <a:gd name="T45" fmla="*/ 127 h 181"/>
                  <a:gd name="T46" fmla="*/ 34 w 120"/>
                  <a:gd name="T47" fmla="*/ 125 h 181"/>
                  <a:gd name="T48" fmla="*/ 42 w 120"/>
                  <a:gd name="T49" fmla="*/ 109 h 181"/>
                  <a:gd name="T50" fmla="*/ 44 w 120"/>
                  <a:gd name="T51" fmla="*/ 98 h 181"/>
                  <a:gd name="T52" fmla="*/ 39 w 120"/>
                  <a:gd name="T53" fmla="*/ 109 h 181"/>
                  <a:gd name="T54" fmla="*/ 55 w 120"/>
                  <a:gd name="T55" fmla="*/ 98 h 181"/>
                  <a:gd name="T56" fmla="*/ 44 w 120"/>
                  <a:gd name="T57" fmla="*/ 95 h 181"/>
                  <a:gd name="T58" fmla="*/ 33 w 120"/>
                  <a:gd name="T59" fmla="*/ 87 h 181"/>
                  <a:gd name="T60" fmla="*/ 18 w 120"/>
                  <a:gd name="T61" fmla="*/ 88 h 181"/>
                  <a:gd name="T62" fmla="*/ 15 w 120"/>
                  <a:gd name="T63" fmla="*/ 79 h 181"/>
                  <a:gd name="T64" fmla="*/ 8 w 120"/>
                  <a:gd name="T65" fmla="*/ 79 h 181"/>
                  <a:gd name="T66" fmla="*/ 8 w 120"/>
                  <a:gd name="T67" fmla="*/ 77 h 181"/>
                  <a:gd name="T68" fmla="*/ 0 w 120"/>
                  <a:gd name="T69" fmla="*/ 67 h 181"/>
                  <a:gd name="T70" fmla="*/ 8 w 120"/>
                  <a:gd name="T71" fmla="*/ 48 h 181"/>
                  <a:gd name="T72" fmla="*/ 21 w 120"/>
                  <a:gd name="T73" fmla="*/ 42 h 181"/>
                  <a:gd name="T74" fmla="*/ 25 w 120"/>
                  <a:gd name="T75" fmla="*/ 40 h 181"/>
                  <a:gd name="T76" fmla="*/ 20 w 120"/>
                  <a:gd name="T77" fmla="*/ 27 h 181"/>
                  <a:gd name="T78" fmla="*/ 23 w 120"/>
                  <a:gd name="T79" fmla="*/ 24 h 181"/>
                  <a:gd name="T80" fmla="*/ 51 w 120"/>
                  <a:gd name="T81" fmla="*/ 58 h 181"/>
                  <a:gd name="T82" fmla="*/ 60 w 120"/>
                  <a:gd name="T83" fmla="*/ 56 h 181"/>
                  <a:gd name="T84" fmla="*/ 52 w 120"/>
                  <a:gd name="T85" fmla="*/ 35 h 181"/>
                  <a:gd name="T86" fmla="*/ 46 w 120"/>
                  <a:gd name="T87" fmla="*/ 27 h 181"/>
                  <a:gd name="T88" fmla="*/ 28 w 120"/>
                  <a:gd name="T89" fmla="*/ 13 h 181"/>
                  <a:gd name="T90" fmla="*/ 26 w 120"/>
                  <a:gd name="T91" fmla="*/ 0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0"/>
                  <a:gd name="T139" fmla="*/ 0 h 181"/>
                  <a:gd name="T140" fmla="*/ 120 w 120"/>
                  <a:gd name="T141" fmla="*/ 181 h 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0" h="181">
                    <a:moveTo>
                      <a:pt x="26" y="0"/>
                    </a:moveTo>
                    <a:lnTo>
                      <a:pt x="30" y="0"/>
                    </a:lnTo>
                    <a:lnTo>
                      <a:pt x="97" y="95"/>
                    </a:lnTo>
                    <a:lnTo>
                      <a:pt x="106" y="122"/>
                    </a:lnTo>
                    <a:lnTo>
                      <a:pt x="120" y="155"/>
                    </a:lnTo>
                    <a:lnTo>
                      <a:pt x="106" y="165"/>
                    </a:lnTo>
                    <a:lnTo>
                      <a:pt x="96" y="178"/>
                    </a:lnTo>
                    <a:lnTo>
                      <a:pt x="91" y="175"/>
                    </a:lnTo>
                    <a:lnTo>
                      <a:pt x="93" y="178"/>
                    </a:lnTo>
                    <a:lnTo>
                      <a:pt x="86" y="176"/>
                    </a:lnTo>
                    <a:lnTo>
                      <a:pt x="81" y="179"/>
                    </a:lnTo>
                    <a:lnTo>
                      <a:pt x="80" y="176"/>
                    </a:lnTo>
                    <a:lnTo>
                      <a:pt x="73" y="179"/>
                    </a:lnTo>
                    <a:lnTo>
                      <a:pt x="76" y="175"/>
                    </a:lnTo>
                    <a:lnTo>
                      <a:pt x="88" y="175"/>
                    </a:lnTo>
                    <a:lnTo>
                      <a:pt x="89" y="155"/>
                    </a:lnTo>
                    <a:lnTo>
                      <a:pt x="94" y="138"/>
                    </a:lnTo>
                    <a:lnTo>
                      <a:pt x="94" y="128"/>
                    </a:lnTo>
                    <a:lnTo>
                      <a:pt x="88" y="122"/>
                    </a:lnTo>
                    <a:lnTo>
                      <a:pt x="91" y="119"/>
                    </a:lnTo>
                    <a:lnTo>
                      <a:pt x="93" y="101"/>
                    </a:lnTo>
                    <a:lnTo>
                      <a:pt x="85" y="101"/>
                    </a:lnTo>
                    <a:lnTo>
                      <a:pt x="85" y="93"/>
                    </a:lnTo>
                    <a:lnTo>
                      <a:pt x="88" y="101"/>
                    </a:lnTo>
                    <a:lnTo>
                      <a:pt x="89" y="99"/>
                    </a:lnTo>
                    <a:lnTo>
                      <a:pt x="85" y="90"/>
                    </a:lnTo>
                    <a:lnTo>
                      <a:pt x="85" y="93"/>
                    </a:lnTo>
                    <a:lnTo>
                      <a:pt x="83" y="90"/>
                    </a:lnTo>
                    <a:lnTo>
                      <a:pt x="68" y="98"/>
                    </a:lnTo>
                    <a:lnTo>
                      <a:pt x="78" y="93"/>
                    </a:lnTo>
                    <a:lnTo>
                      <a:pt x="83" y="98"/>
                    </a:lnTo>
                    <a:lnTo>
                      <a:pt x="85" y="96"/>
                    </a:lnTo>
                    <a:lnTo>
                      <a:pt x="85" y="114"/>
                    </a:lnTo>
                    <a:lnTo>
                      <a:pt x="78" y="127"/>
                    </a:lnTo>
                    <a:lnTo>
                      <a:pt x="83" y="130"/>
                    </a:lnTo>
                    <a:lnTo>
                      <a:pt x="78" y="127"/>
                    </a:lnTo>
                    <a:lnTo>
                      <a:pt x="72" y="139"/>
                    </a:lnTo>
                    <a:lnTo>
                      <a:pt x="63" y="179"/>
                    </a:lnTo>
                    <a:lnTo>
                      <a:pt x="51" y="179"/>
                    </a:lnTo>
                    <a:lnTo>
                      <a:pt x="52" y="176"/>
                    </a:lnTo>
                    <a:lnTo>
                      <a:pt x="51" y="179"/>
                    </a:lnTo>
                    <a:lnTo>
                      <a:pt x="39" y="181"/>
                    </a:lnTo>
                    <a:lnTo>
                      <a:pt x="39" y="152"/>
                    </a:lnTo>
                    <a:lnTo>
                      <a:pt x="34" y="147"/>
                    </a:lnTo>
                    <a:lnTo>
                      <a:pt x="33" y="139"/>
                    </a:lnTo>
                    <a:lnTo>
                      <a:pt x="34" y="127"/>
                    </a:lnTo>
                    <a:lnTo>
                      <a:pt x="20" y="125"/>
                    </a:lnTo>
                    <a:lnTo>
                      <a:pt x="34" y="125"/>
                    </a:lnTo>
                    <a:lnTo>
                      <a:pt x="38" y="109"/>
                    </a:lnTo>
                    <a:lnTo>
                      <a:pt x="42" y="109"/>
                    </a:lnTo>
                    <a:lnTo>
                      <a:pt x="44" y="119"/>
                    </a:lnTo>
                    <a:lnTo>
                      <a:pt x="44" y="98"/>
                    </a:lnTo>
                    <a:lnTo>
                      <a:pt x="41" y="98"/>
                    </a:lnTo>
                    <a:lnTo>
                      <a:pt x="39" y="109"/>
                    </a:lnTo>
                    <a:lnTo>
                      <a:pt x="34" y="95"/>
                    </a:lnTo>
                    <a:lnTo>
                      <a:pt x="55" y="98"/>
                    </a:lnTo>
                    <a:lnTo>
                      <a:pt x="63" y="95"/>
                    </a:lnTo>
                    <a:lnTo>
                      <a:pt x="44" y="95"/>
                    </a:lnTo>
                    <a:lnTo>
                      <a:pt x="34" y="91"/>
                    </a:lnTo>
                    <a:lnTo>
                      <a:pt x="33" y="87"/>
                    </a:lnTo>
                    <a:lnTo>
                      <a:pt x="26" y="90"/>
                    </a:lnTo>
                    <a:lnTo>
                      <a:pt x="18" y="88"/>
                    </a:lnTo>
                    <a:lnTo>
                      <a:pt x="13" y="83"/>
                    </a:lnTo>
                    <a:lnTo>
                      <a:pt x="15" y="79"/>
                    </a:lnTo>
                    <a:lnTo>
                      <a:pt x="13" y="83"/>
                    </a:lnTo>
                    <a:lnTo>
                      <a:pt x="8" y="79"/>
                    </a:lnTo>
                    <a:lnTo>
                      <a:pt x="5" y="82"/>
                    </a:lnTo>
                    <a:lnTo>
                      <a:pt x="8" y="77"/>
                    </a:lnTo>
                    <a:lnTo>
                      <a:pt x="8" y="67"/>
                    </a:lnTo>
                    <a:lnTo>
                      <a:pt x="0" y="67"/>
                    </a:lnTo>
                    <a:lnTo>
                      <a:pt x="10" y="67"/>
                    </a:lnTo>
                    <a:lnTo>
                      <a:pt x="8" y="48"/>
                    </a:lnTo>
                    <a:lnTo>
                      <a:pt x="20" y="47"/>
                    </a:lnTo>
                    <a:lnTo>
                      <a:pt x="21" y="42"/>
                    </a:lnTo>
                    <a:lnTo>
                      <a:pt x="28" y="40"/>
                    </a:lnTo>
                    <a:lnTo>
                      <a:pt x="25" y="40"/>
                    </a:lnTo>
                    <a:lnTo>
                      <a:pt x="26" y="35"/>
                    </a:lnTo>
                    <a:lnTo>
                      <a:pt x="20" y="27"/>
                    </a:lnTo>
                    <a:lnTo>
                      <a:pt x="18" y="29"/>
                    </a:lnTo>
                    <a:lnTo>
                      <a:pt x="23" y="24"/>
                    </a:lnTo>
                    <a:lnTo>
                      <a:pt x="23" y="27"/>
                    </a:lnTo>
                    <a:lnTo>
                      <a:pt x="51" y="58"/>
                    </a:lnTo>
                    <a:lnTo>
                      <a:pt x="72" y="63"/>
                    </a:lnTo>
                    <a:lnTo>
                      <a:pt x="60" y="56"/>
                    </a:lnTo>
                    <a:lnTo>
                      <a:pt x="65" y="53"/>
                    </a:lnTo>
                    <a:lnTo>
                      <a:pt x="52" y="35"/>
                    </a:lnTo>
                    <a:lnTo>
                      <a:pt x="47" y="39"/>
                    </a:lnTo>
                    <a:lnTo>
                      <a:pt x="46" y="27"/>
                    </a:lnTo>
                    <a:lnTo>
                      <a:pt x="39" y="19"/>
                    </a:lnTo>
                    <a:lnTo>
                      <a:pt x="28" y="13"/>
                    </a:lnTo>
                    <a:lnTo>
                      <a:pt x="30" y="7"/>
                    </a:lnTo>
                    <a:lnTo>
                      <a:pt x="26" y="0"/>
                    </a:lnTo>
                  </a:path>
                </a:pathLst>
              </a:custGeom>
              <a:noFill/>
              <a:ln w="9525">
                <a:noFill/>
                <a:round/>
                <a:headEnd/>
                <a:tailEnd/>
              </a:ln>
            </p:spPr>
            <p:txBody>
              <a:bodyPr/>
              <a:lstStyle/>
              <a:p>
                <a:pPr algn="ctr" eaLnBrk="0" hangingPunct="0"/>
                <a:endParaRPr lang="en-US" dirty="0"/>
              </a:p>
            </p:txBody>
          </p:sp>
          <p:sp>
            <p:nvSpPr>
              <p:cNvPr id="4442" name="Freeform 430"/>
              <p:cNvSpPr>
                <a:spLocks/>
              </p:cNvSpPr>
              <p:nvPr/>
            </p:nvSpPr>
            <p:spPr bwMode="auto">
              <a:xfrm>
                <a:off x="5085" y="1859"/>
                <a:ext cx="9" cy="8"/>
              </a:xfrm>
              <a:custGeom>
                <a:avLst/>
                <a:gdLst>
                  <a:gd name="T0" fmla="*/ 4 w 9"/>
                  <a:gd name="T1" fmla="*/ 8 h 8"/>
                  <a:gd name="T2" fmla="*/ 5 w 9"/>
                  <a:gd name="T3" fmla="*/ 5 h 8"/>
                  <a:gd name="T4" fmla="*/ 0 w 9"/>
                  <a:gd name="T5" fmla="*/ 7 h 8"/>
                  <a:gd name="T6" fmla="*/ 0 w 9"/>
                  <a:gd name="T7" fmla="*/ 3 h 8"/>
                  <a:gd name="T8" fmla="*/ 5 w 9"/>
                  <a:gd name="T9" fmla="*/ 0 h 8"/>
                  <a:gd name="T10" fmla="*/ 9 w 9"/>
                  <a:gd name="T11" fmla="*/ 5 h 8"/>
                  <a:gd name="T12" fmla="*/ 4 w 9"/>
                  <a:gd name="T13" fmla="*/ 8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4" y="8"/>
                    </a:moveTo>
                    <a:lnTo>
                      <a:pt x="5" y="5"/>
                    </a:lnTo>
                    <a:lnTo>
                      <a:pt x="0" y="7"/>
                    </a:lnTo>
                    <a:lnTo>
                      <a:pt x="0" y="3"/>
                    </a:lnTo>
                    <a:lnTo>
                      <a:pt x="5" y="0"/>
                    </a:lnTo>
                    <a:lnTo>
                      <a:pt x="9" y="5"/>
                    </a:lnTo>
                    <a:lnTo>
                      <a:pt x="4" y="8"/>
                    </a:lnTo>
                    <a:close/>
                  </a:path>
                </a:pathLst>
              </a:custGeom>
              <a:solidFill>
                <a:srgbClr val="FEE0C2"/>
              </a:solidFill>
              <a:ln w="9525">
                <a:noFill/>
                <a:round/>
                <a:headEnd/>
                <a:tailEnd/>
              </a:ln>
            </p:spPr>
            <p:txBody>
              <a:bodyPr/>
              <a:lstStyle/>
              <a:p>
                <a:pPr algn="ctr" eaLnBrk="0" hangingPunct="0"/>
                <a:endParaRPr lang="en-US" dirty="0"/>
              </a:p>
            </p:txBody>
          </p:sp>
          <p:sp>
            <p:nvSpPr>
              <p:cNvPr id="4443" name="Freeform 431"/>
              <p:cNvSpPr>
                <a:spLocks/>
              </p:cNvSpPr>
              <p:nvPr/>
            </p:nvSpPr>
            <p:spPr bwMode="auto">
              <a:xfrm>
                <a:off x="5085" y="1859"/>
                <a:ext cx="9" cy="8"/>
              </a:xfrm>
              <a:custGeom>
                <a:avLst/>
                <a:gdLst>
                  <a:gd name="T0" fmla="*/ 4 w 9"/>
                  <a:gd name="T1" fmla="*/ 8 h 8"/>
                  <a:gd name="T2" fmla="*/ 5 w 9"/>
                  <a:gd name="T3" fmla="*/ 5 h 8"/>
                  <a:gd name="T4" fmla="*/ 0 w 9"/>
                  <a:gd name="T5" fmla="*/ 7 h 8"/>
                  <a:gd name="T6" fmla="*/ 0 w 9"/>
                  <a:gd name="T7" fmla="*/ 3 h 8"/>
                  <a:gd name="T8" fmla="*/ 5 w 9"/>
                  <a:gd name="T9" fmla="*/ 0 h 8"/>
                  <a:gd name="T10" fmla="*/ 9 w 9"/>
                  <a:gd name="T11" fmla="*/ 5 h 8"/>
                  <a:gd name="T12" fmla="*/ 4 w 9"/>
                  <a:gd name="T13" fmla="*/ 8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4" y="8"/>
                    </a:moveTo>
                    <a:lnTo>
                      <a:pt x="5" y="5"/>
                    </a:lnTo>
                    <a:lnTo>
                      <a:pt x="0" y="7"/>
                    </a:lnTo>
                    <a:lnTo>
                      <a:pt x="0" y="3"/>
                    </a:lnTo>
                    <a:lnTo>
                      <a:pt x="5" y="0"/>
                    </a:lnTo>
                    <a:lnTo>
                      <a:pt x="9" y="5"/>
                    </a:lnTo>
                    <a:lnTo>
                      <a:pt x="4" y="8"/>
                    </a:lnTo>
                  </a:path>
                </a:pathLst>
              </a:custGeom>
              <a:noFill/>
              <a:ln w="9525">
                <a:noFill/>
                <a:round/>
                <a:headEnd/>
                <a:tailEnd/>
              </a:ln>
            </p:spPr>
            <p:txBody>
              <a:bodyPr/>
              <a:lstStyle/>
              <a:p>
                <a:pPr algn="ctr" eaLnBrk="0" hangingPunct="0"/>
                <a:endParaRPr lang="en-US" dirty="0"/>
              </a:p>
            </p:txBody>
          </p:sp>
          <p:sp>
            <p:nvSpPr>
              <p:cNvPr id="4444" name="Freeform 432"/>
              <p:cNvSpPr>
                <a:spLocks/>
              </p:cNvSpPr>
              <p:nvPr/>
            </p:nvSpPr>
            <p:spPr bwMode="auto">
              <a:xfrm>
                <a:off x="5228" y="1859"/>
                <a:ext cx="37" cy="31"/>
              </a:xfrm>
              <a:custGeom>
                <a:avLst/>
                <a:gdLst>
                  <a:gd name="T0" fmla="*/ 19 w 37"/>
                  <a:gd name="T1" fmla="*/ 0 h 31"/>
                  <a:gd name="T2" fmla="*/ 34 w 37"/>
                  <a:gd name="T3" fmla="*/ 23 h 31"/>
                  <a:gd name="T4" fmla="*/ 37 w 37"/>
                  <a:gd name="T5" fmla="*/ 23 h 31"/>
                  <a:gd name="T6" fmla="*/ 31 w 37"/>
                  <a:gd name="T7" fmla="*/ 31 h 31"/>
                  <a:gd name="T8" fmla="*/ 34 w 37"/>
                  <a:gd name="T9" fmla="*/ 27 h 31"/>
                  <a:gd name="T10" fmla="*/ 27 w 37"/>
                  <a:gd name="T11" fmla="*/ 21 h 31"/>
                  <a:gd name="T12" fmla="*/ 21 w 37"/>
                  <a:gd name="T13" fmla="*/ 19 h 31"/>
                  <a:gd name="T14" fmla="*/ 19 w 37"/>
                  <a:gd name="T15" fmla="*/ 15 h 31"/>
                  <a:gd name="T16" fmla="*/ 13 w 37"/>
                  <a:gd name="T17" fmla="*/ 16 h 31"/>
                  <a:gd name="T18" fmla="*/ 18 w 37"/>
                  <a:gd name="T19" fmla="*/ 11 h 31"/>
                  <a:gd name="T20" fmla="*/ 0 w 37"/>
                  <a:gd name="T21" fmla="*/ 5 h 31"/>
                  <a:gd name="T22" fmla="*/ 0 w 37"/>
                  <a:gd name="T23" fmla="*/ 2 h 31"/>
                  <a:gd name="T24" fmla="*/ 19 w 3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1"/>
                  <a:gd name="T41" fmla="*/ 37 w 3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1">
                    <a:moveTo>
                      <a:pt x="19" y="0"/>
                    </a:moveTo>
                    <a:lnTo>
                      <a:pt x="34" y="23"/>
                    </a:lnTo>
                    <a:lnTo>
                      <a:pt x="37" y="23"/>
                    </a:lnTo>
                    <a:lnTo>
                      <a:pt x="31" y="31"/>
                    </a:lnTo>
                    <a:lnTo>
                      <a:pt x="34" y="27"/>
                    </a:lnTo>
                    <a:lnTo>
                      <a:pt x="27" y="21"/>
                    </a:lnTo>
                    <a:lnTo>
                      <a:pt x="21" y="19"/>
                    </a:lnTo>
                    <a:lnTo>
                      <a:pt x="19" y="15"/>
                    </a:lnTo>
                    <a:lnTo>
                      <a:pt x="13" y="16"/>
                    </a:lnTo>
                    <a:lnTo>
                      <a:pt x="18" y="11"/>
                    </a:lnTo>
                    <a:lnTo>
                      <a:pt x="0" y="5"/>
                    </a:lnTo>
                    <a:lnTo>
                      <a:pt x="0" y="2"/>
                    </a:lnTo>
                    <a:lnTo>
                      <a:pt x="19" y="0"/>
                    </a:lnTo>
                    <a:close/>
                  </a:path>
                </a:pathLst>
              </a:custGeom>
              <a:solidFill>
                <a:srgbClr val="FEE0C2"/>
              </a:solidFill>
              <a:ln w="9525">
                <a:noFill/>
                <a:round/>
                <a:headEnd/>
                <a:tailEnd/>
              </a:ln>
            </p:spPr>
            <p:txBody>
              <a:bodyPr/>
              <a:lstStyle/>
              <a:p>
                <a:pPr algn="ctr" eaLnBrk="0" hangingPunct="0"/>
                <a:endParaRPr lang="en-US" dirty="0"/>
              </a:p>
            </p:txBody>
          </p:sp>
          <p:sp>
            <p:nvSpPr>
              <p:cNvPr id="4445" name="Freeform 433"/>
              <p:cNvSpPr>
                <a:spLocks/>
              </p:cNvSpPr>
              <p:nvPr/>
            </p:nvSpPr>
            <p:spPr bwMode="auto">
              <a:xfrm>
                <a:off x="5228" y="1859"/>
                <a:ext cx="37" cy="31"/>
              </a:xfrm>
              <a:custGeom>
                <a:avLst/>
                <a:gdLst>
                  <a:gd name="T0" fmla="*/ 19 w 37"/>
                  <a:gd name="T1" fmla="*/ 0 h 31"/>
                  <a:gd name="T2" fmla="*/ 34 w 37"/>
                  <a:gd name="T3" fmla="*/ 23 h 31"/>
                  <a:gd name="T4" fmla="*/ 37 w 37"/>
                  <a:gd name="T5" fmla="*/ 23 h 31"/>
                  <a:gd name="T6" fmla="*/ 31 w 37"/>
                  <a:gd name="T7" fmla="*/ 31 h 31"/>
                  <a:gd name="T8" fmla="*/ 34 w 37"/>
                  <a:gd name="T9" fmla="*/ 27 h 31"/>
                  <a:gd name="T10" fmla="*/ 27 w 37"/>
                  <a:gd name="T11" fmla="*/ 21 h 31"/>
                  <a:gd name="T12" fmla="*/ 21 w 37"/>
                  <a:gd name="T13" fmla="*/ 19 h 31"/>
                  <a:gd name="T14" fmla="*/ 19 w 37"/>
                  <a:gd name="T15" fmla="*/ 15 h 31"/>
                  <a:gd name="T16" fmla="*/ 13 w 37"/>
                  <a:gd name="T17" fmla="*/ 16 h 31"/>
                  <a:gd name="T18" fmla="*/ 18 w 37"/>
                  <a:gd name="T19" fmla="*/ 11 h 31"/>
                  <a:gd name="T20" fmla="*/ 0 w 37"/>
                  <a:gd name="T21" fmla="*/ 5 h 31"/>
                  <a:gd name="T22" fmla="*/ 0 w 37"/>
                  <a:gd name="T23" fmla="*/ 2 h 31"/>
                  <a:gd name="T24" fmla="*/ 19 w 3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1"/>
                  <a:gd name="T41" fmla="*/ 37 w 3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1">
                    <a:moveTo>
                      <a:pt x="19" y="0"/>
                    </a:moveTo>
                    <a:lnTo>
                      <a:pt x="34" y="23"/>
                    </a:lnTo>
                    <a:lnTo>
                      <a:pt x="37" y="23"/>
                    </a:lnTo>
                    <a:lnTo>
                      <a:pt x="31" y="31"/>
                    </a:lnTo>
                    <a:lnTo>
                      <a:pt x="34" y="27"/>
                    </a:lnTo>
                    <a:lnTo>
                      <a:pt x="27" y="21"/>
                    </a:lnTo>
                    <a:lnTo>
                      <a:pt x="21" y="19"/>
                    </a:lnTo>
                    <a:lnTo>
                      <a:pt x="19" y="15"/>
                    </a:lnTo>
                    <a:lnTo>
                      <a:pt x="13" y="16"/>
                    </a:lnTo>
                    <a:lnTo>
                      <a:pt x="18" y="11"/>
                    </a:lnTo>
                    <a:lnTo>
                      <a:pt x="0" y="5"/>
                    </a:lnTo>
                    <a:lnTo>
                      <a:pt x="0" y="2"/>
                    </a:lnTo>
                    <a:lnTo>
                      <a:pt x="19" y="0"/>
                    </a:lnTo>
                  </a:path>
                </a:pathLst>
              </a:custGeom>
              <a:noFill/>
              <a:ln w="9525">
                <a:noFill/>
                <a:round/>
                <a:headEnd/>
                <a:tailEnd/>
              </a:ln>
            </p:spPr>
            <p:txBody>
              <a:bodyPr/>
              <a:lstStyle/>
              <a:p>
                <a:pPr algn="ctr" eaLnBrk="0" hangingPunct="0"/>
                <a:endParaRPr lang="en-US" dirty="0"/>
              </a:p>
            </p:txBody>
          </p:sp>
          <p:sp>
            <p:nvSpPr>
              <p:cNvPr id="4446" name="Freeform 434"/>
              <p:cNvSpPr>
                <a:spLocks/>
              </p:cNvSpPr>
              <p:nvPr/>
            </p:nvSpPr>
            <p:spPr bwMode="auto">
              <a:xfrm>
                <a:off x="5173" y="1861"/>
                <a:ext cx="212" cy="456"/>
              </a:xfrm>
              <a:custGeom>
                <a:avLst/>
                <a:gdLst>
                  <a:gd name="T0" fmla="*/ 3 w 212"/>
                  <a:gd name="T1" fmla="*/ 85 h 456"/>
                  <a:gd name="T2" fmla="*/ 48 w 212"/>
                  <a:gd name="T3" fmla="*/ 0 h 456"/>
                  <a:gd name="T4" fmla="*/ 65 w 212"/>
                  <a:gd name="T5" fmla="*/ 65 h 456"/>
                  <a:gd name="T6" fmla="*/ 65 w 212"/>
                  <a:gd name="T7" fmla="*/ 69 h 456"/>
                  <a:gd name="T8" fmla="*/ 71 w 212"/>
                  <a:gd name="T9" fmla="*/ 81 h 456"/>
                  <a:gd name="T10" fmla="*/ 82 w 212"/>
                  <a:gd name="T11" fmla="*/ 123 h 456"/>
                  <a:gd name="T12" fmla="*/ 82 w 212"/>
                  <a:gd name="T13" fmla="*/ 125 h 456"/>
                  <a:gd name="T14" fmla="*/ 86 w 212"/>
                  <a:gd name="T15" fmla="*/ 139 h 456"/>
                  <a:gd name="T16" fmla="*/ 90 w 212"/>
                  <a:gd name="T17" fmla="*/ 150 h 456"/>
                  <a:gd name="T18" fmla="*/ 89 w 212"/>
                  <a:gd name="T19" fmla="*/ 150 h 456"/>
                  <a:gd name="T20" fmla="*/ 108 w 212"/>
                  <a:gd name="T21" fmla="*/ 203 h 456"/>
                  <a:gd name="T22" fmla="*/ 152 w 212"/>
                  <a:gd name="T23" fmla="*/ 309 h 456"/>
                  <a:gd name="T24" fmla="*/ 150 w 212"/>
                  <a:gd name="T25" fmla="*/ 312 h 456"/>
                  <a:gd name="T26" fmla="*/ 152 w 212"/>
                  <a:gd name="T27" fmla="*/ 310 h 456"/>
                  <a:gd name="T28" fmla="*/ 165 w 212"/>
                  <a:gd name="T29" fmla="*/ 331 h 456"/>
                  <a:gd name="T30" fmla="*/ 165 w 212"/>
                  <a:gd name="T31" fmla="*/ 334 h 456"/>
                  <a:gd name="T32" fmla="*/ 168 w 212"/>
                  <a:gd name="T33" fmla="*/ 357 h 456"/>
                  <a:gd name="T34" fmla="*/ 178 w 212"/>
                  <a:gd name="T35" fmla="*/ 361 h 456"/>
                  <a:gd name="T36" fmla="*/ 207 w 212"/>
                  <a:gd name="T37" fmla="*/ 446 h 456"/>
                  <a:gd name="T38" fmla="*/ 207 w 212"/>
                  <a:gd name="T39" fmla="*/ 446 h 456"/>
                  <a:gd name="T40" fmla="*/ 184 w 212"/>
                  <a:gd name="T41" fmla="*/ 453 h 456"/>
                  <a:gd name="T42" fmla="*/ 74 w 212"/>
                  <a:gd name="T43" fmla="*/ 456 h 456"/>
                  <a:gd name="T44" fmla="*/ 50 w 212"/>
                  <a:gd name="T45" fmla="*/ 345 h 456"/>
                  <a:gd name="T46" fmla="*/ 50 w 212"/>
                  <a:gd name="T47" fmla="*/ 211 h 456"/>
                  <a:gd name="T48" fmla="*/ 55 w 212"/>
                  <a:gd name="T49" fmla="*/ 219 h 456"/>
                  <a:gd name="T50" fmla="*/ 68 w 212"/>
                  <a:gd name="T51" fmla="*/ 221 h 456"/>
                  <a:gd name="T52" fmla="*/ 73 w 212"/>
                  <a:gd name="T53" fmla="*/ 222 h 456"/>
                  <a:gd name="T54" fmla="*/ 77 w 212"/>
                  <a:gd name="T55" fmla="*/ 216 h 456"/>
                  <a:gd name="T56" fmla="*/ 86 w 212"/>
                  <a:gd name="T57" fmla="*/ 217 h 456"/>
                  <a:gd name="T58" fmla="*/ 87 w 212"/>
                  <a:gd name="T59" fmla="*/ 217 h 456"/>
                  <a:gd name="T60" fmla="*/ 68 w 212"/>
                  <a:gd name="T61" fmla="*/ 206 h 456"/>
                  <a:gd name="T62" fmla="*/ 55 w 212"/>
                  <a:gd name="T63" fmla="*/ 203 h 456"/>
                  <a:gd name="T64" fmla="*/ 47 w 212"/>
                  <a:gd name="T65" fmla="*/ 195 h 456"/>
                  <a:gd name="T66" fmla="*/ 39 w 212"/>
                  <a:gd name="T67" fmla="*/ 192 h 456"/>
                  <a:gd name="T68" fmla="*/ 42 w 212"/>
                  <a:gd name="T69" fmla="*/ 182 h 456"/>
                  <a:gd name="T70" fmla="*/ 32 w 212"/>
                  <a:gd name="T71" fmla="*/ 168 h 456"/>
                  <a:gd name="T72" fmla="*/ 34 w 212"/>
                  <a:gd name="T73" fmla="*/ 160 h 456"/>
                  <a:gd name="T74" fmla="*/ 44 w 212"/>
                  <a:gd name="T75" fmla="*/ 150 h 456"/>
                  <a:gd name="T76" fmla="*/ 40 w 212"/>
                  <a:gd name="T77" fmla="*/ 136 h 456"/>
                  <a:gd name="T78" fmla="*/ 22 w 212"/>
                  <a:gd name="T79" fmla="*/ 123 h 456"/>
                  <a:gd name="T80" fmla="*/ 18 w 212"/>
                  <a:gd name="T81" fmla="*/ 118 h 456"/>
                  <a:gd name="T82" fmla="*/ 10 w 212"/>
                  <a:gd name="T83" fmla="*/ 91 h 456"/>
                  <a:gd name="T84" fmla="*/ 13 w 212"/>
                  <a:gd name="T85" fmla="*/ 81 h 456"/>
                  <a:gd name="T86" fmla="*/ 6 w 212"/>
                  <a:gd name="T87" fmla="*/ 89 h 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2"/>
                  <a:gd name="T133" fmla="*/ 0 h 456"/>
                  <a:gd name="T134" fmla="*/ 212 w 212"/>
                  <a:gd name="T135" fmla="*/ 456 h 4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2" h="456">
                    <a:moveTo>
                      <a:pt x="0" y="85"/>
                    </a:moveTo>
                    <a:lnTo>
                      <a:pt x="3" y="85"/>
                    </a:lnTo>
                    <a:lnTo>
                      <a:pt x="0" y="1"/>
                    </a:lnTo>
                    <a:lnTo>
                      <a:pt x="48" y="0"/>
                    </a:lnTo>
                    <a:lnTo>
                      <a:pt x="63" y="62"/>
                    </a:lnTo>
                    <a:lnTo>
                      <a:pt x="65" y="65"/>
                    </a:lnTo>
                    <a:lnTo>
                      <a:pt x="69" y="65"/>
                    </a:lnTo>
                    <a:lnTo>
                      <a:pt x="65" y="69"/>
                    </a:lnTo>
                    <a:lnTo>
                      <a:pt x="66" y="78"/>
                    </a:lnTo>
                    <a:lnTo>
                      <a:pt x="71" y="81"/>
                    </a:lnTo>
                    <a:lnTo>
                      <a:pt x="74" y="110"/>
                    </a:lnTo>
                    <a:lnTo>
                      <a:pt x="82" y="123"/>
                    </a:lnTo>
                    <a:lnTo>
                      <a:pt x="89" y="123"/>
                    </a:lnTo>
                    <a:lnTo>
                      <a:pt x="82" y="125"/>
                    </a:lnTo>
                    <a:lnTo>
                      <a:pt x="84" y="139"/>
                    </a:lnTo>
                    <a:lnTo>
                      <a:pt x="86" y="139"/>
                    </a:lnTo>
                    <a:lnTo>
                      <a:pt x="84" y="141"/>
                    </a:lnTo>
                    <a:lnTo>
                      <a:pt x="90" y="150"/>
                    </a:lnTo>
                    <a:lnTo>
                      <a:pt x="92" y="150"/>
                    </a:lnTo>
                    <a:lnTo>
                      <a:pt x="89" y="150"/>
                    </a:lnTo>
                    <a:lnTo>
                      <a:pt x="97" y="179"/>
                    </a:lnTo>
                    <a:lnTo>
                      <a:pt x="108" y="203"/>
                    </a:lnTo>
                    <a:lnTo>
                      <a:pt x="141" y="286"/>
                    </a:lnTo>
                    <a:lnTo>
                      <a:pt x="152" y="309"/>
                    </a:lnTo>
                    <a:lnTo>
                      <a:pt x="154" y="307"/>
                    </a:lnTo>
                    <a:lnTo>
                      <a:pt x="150" y="312"/>
                    </a:lnTo>
                    <a:lnTo>
                      <a:pt x="150" y="317"/>
                    </a:lnTo>
                    <a:lnTo>
                      <a:pt x="152" y="310"/>
                    </a:lnTo>
                    <a:lnTo>
                      <a:pt x="163" y="331"/>
                    </a:lnTo>
                    <a:lnTo>
                      <a:pt x="165" y="331"/>
                    </a:lnTo>
                    <a:lnTo>
                      <a:pt x="157" y="334"/>
                    </a:lnTo>
                    <a:lnTo>
                      <a:pt x="165" y="334"/>
                    </a:lnTo>
                    <a:lnTo>
                      <a:pt x="171" y="350"/>
                    </a:lnTo>
                    <a:lnTo>
                      <a:pt x="168" y="357"/>
                    </a:lnTo>
                    <a:lnTo>
                      <a:pt x="173" y="352"/>
                    </a:lnTo>
                    <a:lnTo>
                      <a:pt x="178" y="361"/>
                    </a:lnTo>
                    <a:lnTo>
                      <a:pt x="212" y="432"/>
                    </a:lnTo>
                    <a:lnTo>
                      <a:pt x="207" y="446"/>
                    </a:lnTo>
                    <a:lnTo>
                      <a:pt x="194" y="448"/>
                    </a:lnTo>
                    <a:lnTo>
                      <a:pt x="207" y="446"/>
                    </a:lnTo>
                    <a:lnTo>
                      <a:pt x="204" y="453"/>
                    </a:lnTo>
                    <a:lnTo>
                      <a:pt x="184" y="453"/>
                    </a:lnTo>
                    <a:lnTo>
                      <a:pt x="97" y="454"/>
                    </a:lnTo>
                    <a:lnTo>
                      <a:pt x="74" y="456"/>
                    </a:lnTo>
                    <a:lnTo>
                      <a:pt x="53" y="456"/>
                    </a:lnTo>
                    <a:lnTo>
                      <a:pt x="50" y="345"/>
                    </a:lnTo>
                    <a:lnTo>
                      <a:pt x="52" y="288"/>
                    </a:lnTo>
                    <a:lnTo>
                      <a:pt x="50" y="211"/>
                    </a:lnTo>
                    <a:lnTo>
                      <a:pt x="55" y="214"/>
                    </a:lnTo>
                    <a:lnTo>
                      <a:pt x="55" y="219"/>
                    </a:lnTo>
                    <a:lnTo>
                      <a:pt x="58" y="216"/>
                    </a:lnTo>
                    <a:lnTo>
                      <a:pt x="68" y="221"/>
                    </a:lnTo>
                    <a:lnTo>
                      <a:pt x="71" y="225"/>
                    </a:lnTo>
                    <a:lnTo>
                      <a:pt x="73" y="222"/>
                    </a:lnTo>
                    <a:lnTo>
                      <a:pt x="77" y="222"/>
                    </a:lnTo>
                    <a:lnTo>
                      <a:pt x="77" y="216"/>
                    </a:lnTo>
                    <a:lnTo>
                      <a:pt x="82" y="221"/>
                    </a:lnTo>
                    <a:lnTo>
                      <a:pt x="86" y="217"/>
                    </a:lnTo>
                    <a:lnTo>
                      <a:pt x="87" y="221"/>
                    </a:lnTo>
                    <a:lnTo>
                      <a:pt x="87" y="217"/>
                    </a:lnTo>
                    <a:lnTo>
                      <a:pt x="79" y="217"/>
                    </a:lnTo>
                    <a:lnTo>
                      <a:pt x="68" y="206"/>
                    </a:lnTo>
                    <a:lnTo>
                      <a:pt x="58" y="208"/>
                    </a:lnTo>
                    <a:lnTo>
                      <a:pt x="55" y="203"/>
                    </a:lnTo>
                    <a:lnTo>
                      <a:pt x="45" y="203"/>
                    </a:lnTo>
                    <a:lnTo>
                      <a:pt x="47" y="195"/>
                    </a:lnTo>
                    <a:lnTo>
                      <a:pt x="42" y="197"/>
                    </a:lnTo>
                    <a:lnTo>
                      <a:pt x="39" y="192"/>
                    </a:lnTo>
                    <a:lnTo>
                      <a:pt x="39" y="182"/>
                    </a:lnTo>
                    <a:lnTo>
                      <a:pt x="42" y="182"/>
                    </a:lnTo>
                    <a:lnTo>
                      <a:pt x="34" y="176"/>
                    </a:lnTo>
                    <a:lnTo>
                      <a:pt x="32" y="168"/>
                    </a:lnTo>
                    <a:lnTo>
                      <a:pt x="37" y="163"/>
                    </a:lnTo>
                    <a:lnTo>
                      <a:pt x="34" y="160"/>
                    </a:lnTo>
                    <a:lnTo>
                      <a:pt x="34" y="153"/>
                    </a:lnTo>
                    <a:lnTo>
                      <a:pt x="44" y="150"/>
                    </a:lnTo>
                    <a:lnTo>
                      <a:pt x="39" y="141"/>
                    </a:lnTo>
                    <a:lnTo>
                      <a:pt x="40" y="136"/>
                    </a:lnTo>
                    <a:lnTo>
                      <a:pt x="29" y="133"/>
                    </a:lnTo>
                    <a:lnTo>
                      <a:pt x="22" y="123"/>
                    </a:lnTo>
                    <a:lnTo>
                      <a:pt x="16" y="121"/>
                    </a:lnTo>
                    <a:lnTo>
                      <a:pt x="18" y="118"/>
                    </a:lnTo>
                    <a:lnTo>
                      <a:pt x="18" y="107"/>
                    </a:lnTo>
                    <a:lnTo>
                      <a:pt x="10" y="91"/>
                    </a:lnTo>
                    <a:lnTo>
                      <a:pt x="13" y="93"/>
                    </a:lnTo>
                    <a:lnTo>
                      <a:pt x="13" y="81"/>
                    </a:lnTo>
                    <a:lnTo>
                      <a:pt x="10" y="83"/>
                    </a:lnTo>
                    <a:lnTo>
                      <a:pt x="6" y="89"/>
                    </a:lnTo>
                    <a:lnTo>
                      <a:pt x="0" y="85"/>
                    </a:lnTo>
                    <a:close/>
                  </a:path>
                </a:pathLst>
              </a:custGeom>
              <a:solidFill>
                <a:srgbClr val="FEE0C2"/>
              </a:solidFill>
              <a:ln w="9525">
                <a:noFill/>
                <a:round/>
                <a:headEnd/>
                <a:tailEnd/>
              </a:ln>
            </p:spPr>
            <p:txBody>
              <a:bodyPr/>
              <a:lstStyle/>
              <a:p>
                <a:pPr algn="ctr" eaLnBrk="0" hangingPunct="0"/>
                <a:endParaRPr lang="en-US" dirty="0"/>
              </a:p>
            </p:txBody>
          </p:sp>
          <p:sp>
            <p:nvSpPr>
              <p:cNvPr id="4447" name="Freeform 435"/>
              <p:cNvSpPr>
                <a:spLocks/>
              </p:cNvSpPr>
              <p:nvPr/>
            </p:nvSpPr>
            <p:spPr bwMode="auto">
              <a:xfrm>
                <a:off x="5173" y="1861"/>
                <a:ext cx="212" cy="456"/>
              </a:xfrm>
              <a:custGeom>
                <a:avLst/>
                <a:gdLst>
                  <a:gd name="T0" fmla="*/ 3 w 212"/>
                  <a:gd name="T1" fmla="*/ 85 h 456"/>
                  <a:gd name="T2" fmla="*/ 48 w 212"/>
                  <a:gd name="T3" fmla="*/ 0 h 456"/>
                  <a:gd name="T4" fmla="*/ 65 w 212"/>
                  <a:gd name="T5" fmla="*/ 65 h 456"/>
                  <a:gd name="T6" fmla="*/ 65 w 212"/>
                  <a:gd name="T7" fmla="*/ 69 h 456"/>
                  <a:gd name="T8" fmla="*/ 71 w 212"/>
                  <a:gd name="T9" fmla="*/ 81 h 456"/>
                  <a:gd name="T10" fmla="*/ 82 w 212"/>
                  <a:gd name="T11" fmla="*/ 123 h 456"/>
                  <a:gd name="T12" fmla="*/ 82 w 212"/>
                  <a:gd name="T13" fmla="*/ 125 h 456"/>
                  <a:gd name="T14" fmla="*/ 86 w 212"/>
                  <a:gd name="T15" fmla="*/ 139 h 456"/>
                  <a:gd name="T16" fmla="*/ 90 w 212"/>
                  <a:gd name="T17" fmla="*/ 150 h 456"/>
                  <a:gd name="T18" fmla="*/ 89 w 212"/>
                  <a:gd name="T19" fmla="*/ 150 h 456"/>
                  <a:gd name="T20" fmla="*/ 108 w 212"/>
                  <a:gd name="T21" fmla="*/ 203 h 456"/>
                  <a:gd name="T22" fmla="*/ 152 w 212"/>
                  <a:gd name="T23" fmla="*/ 309 h 456"/>
                  <a:gd name="T24" fmla="*/ 150 w 212"/>
                  <a:gd name="T25" fmla="*/ 312 h 456"/>
                  <a:gd name="T26" fmla="*/ 152 w 212"/>
                  <a:gd name="T27" fmla="*/ 310 h 456"/>
                  <a:gd name="T28" fmla="*/ 165 w 212"/>
                  <a:gd name="T29" fmla="*/ 331 h 456"/>
                  <a:gd name="T30" fmla="*/ 165 w 212"/>
                  <a:gd name="T31" fmla="*/ 334 h 456"/>
                  <a:gd name="T32" fmla="*/ 168 w 212"/>
                  <a:gd name="T33" fmla="*/ 357 h 456"/>
                  <a:gd name="T34" fmla="*/ 178 w 212"/>
                  <a:gd name="T35" fmla="*/ 361 h 456"/>
                  <a:gd name="T36" fmla="*/ 207 w 212"/>
                  <a:gd name="T37" fmla="*/ 446 h 456"/>
                  <a:gd name="T38" fmla="*/ 207 w 212"/>
                  <a:gd name="T39" fmla="*/ 446 h 456"/>
                  <a:gd name="T40" fmla="*/ 184 w 212"/>
                  <a:gd name="T41" fmla="*/ 453 h 456"/>
                  <a:gd name="T42" fmla="*/ 74 w 212"/>
                  <a:gd name="T43" fmla="*/ 456 h 456"/>
                  <a:gd name="T44" fmla="*/ 50 w 212"/>
                  <a:gd name="T45" fmla="*/ 345 h 456"/>
                  <a:gd name="T46" fmla="*/ 50 w 212"/>
                  <a:gd name="T47" fmla="*/ 211 h 456"/>
                  <a:gd name="T48" fmla="*/ 55 w 212"/>
                  <a:gd name="T49" fmla="*/ 219 h 456"/>
                  <a:gd name="T50" fmla="*/ 68 w 212"/>
                  <a:gd name="T51" fmla="*/ 221 h 456"/>
                  <a:gd name="T52" fmla="*/ 73 w 212"/>
                  <a:gd name="T53" fmla="*/ 222 h 456"/>
                  <a:gd name="T54" fmla="*/ 77 w 212"/>
                  <a:gd name="T55" fmla="*/ 216 h 456"/>
                  <a:gd name="T56" fmla="*/ 86 w 212"/>
                  <a:gd name="T57" fmla="*/ 217 h 456"/>
                  <a:gd name="T58" fmla="*/ 87 w 212"/>
                  <a:gd name="T59" fmla="*/ 217 h 456"/>
                  <a:gd name="T60" fmla="*/ 68 w 212"/>
                  <a:gd name="T61" fmla="*/ 206 h 456"/>
                  <a:gd name="T62" fmla="*/ 55 w 212"/>
                  <a:gd name="T63" fmla="*/ 203 h 456"/>
                  <a:gd name="T64" fmla="*/ 47 w 212"/>
                  <a:gd name="T65" fmla="*/ 195 h 456"/>
                  <a:gd name="T66" fmla="*/ 39 w 212"/>
                  <a:gd name="T67" fmla="*/ 192 h 456"/>
                  <a:gd name="T68" fmla="*/ 42 w 212"/>
                  <a:gd name="T69" fmla="*/ 182 h 456"/>
                  <a:gd name="T70" fmla="*/ 32 w 212"/>
                  <a:gd name="T71" fmla="*/ 168 h 456"/>
                  <a:gd name="T72" fmla="*/ 34 w 212"/>
                  <a:gd name="T73" fmla="*/ 160 h 456"/>
                  <a:gd name="T74" fmla="*/ 44 w 212"/>
                  <a:gd name="T75" fmla="*/ 150 h 456"/>
                  <a:gd name="T76" fmla="*/ 40 w 212"/>
                  <a:gd name="T77" fmla="*/ 136 h 456"/>
                  <a:gd name="T78" fmla="*/ 22 w 212"/>
                  <a:gd name="T79" fmla="*/ 123 h 456"/>
                  <a:gd name="T80" fmla="*/ 18 w 212"/>
                  <a:gd name="T81" fmla="*/ 118 h 456"/>
                  <a:gd name="T82" fmla="*/ 10 w 212"/>
                  <a:gd name="T83" fmla="*/ 91 h 456"/>
                  <a:gd name="T84" fmla="*/ 13 w 212"/>
                  <a:gd name="T85" fmla="*/ 81 h 456"/>
                  <a:gd name="T86" fmla="*/ 6 w 212"/>
                  <a:gd name="T87" fmla="*/ 89 h 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2"/>
                  <a:gd name="T133" fmla="*/ 0 h 456"/>
                  <a:gd name="T134" fmla="*/ 212 w 212"/>
                  <a:gd name="T135" fmla="*/ 456 h 4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2" h="456">
                    <a:moveTo>
                      <a:pt x="0" y="85"/>
                    </a:moveTo>
                    <a:lnTo>
                      <a:pt x="3" y="85"/>
                    </a:lnTo>
                    <a:lnTo>
                      <a:pt x="0" y="1"/>
                    </a:lnTo>
                    <a:lnTo>
                      <a:pt x="48" y="0"/>
                    </a:lnTo>
                    <a:lnTo>
                      <a:pt x="63" y="62"/>
                    </a:lnTo>
                    <a:lnTo>
                      <a:pt x="65" y="65"/>
                    </a:lnTo>
                    <a:lnTo>
                      <a:pt x="69" y="65"/>
                    </a:lnTo>
                    <a:lnTo>
                      <a:pt x="65" y="69"/>
                    </a:lnTo>
                    <a:lnTo>
                      <a:pt x="66" y="78"/>
                    </a:lnTo>
                    <a:lnTo>
                      <a:pt x="71" y="81"/>
                    </a:lnTo>
                    <a:lnTo>
                      <a:pt x="74" y="110"/>
                    </a:lnTo>
                    <a:lnTo>
                      <a:pt x="82" y="123"/>
                    </a:lnTo>
                    <a:lnTo>
                      <a:pt x="89" y="123"/>
                    </a:lnTo>
                    <a:lnTo>
                      <a:pt x="82" y="125"/>
                    </a:lnTo>
                    <a:lnTo>
                      <a:pt x="84" y="139"/>
                    </a:lnTo>
                    <a:lnTo>
                      <a:pt x="86" y="139"/>
                    </a:lnTo>
                    <a:lnTo>
                      <a:pt x="84" y="141"/>
                    </a:lnTo>
                    <a:lnTo>
                      <a:pt x="90" y="150"/>
                    </a:lnTo>
                    <a:lnTo>
                      <a:pt x="92" y="150"/>
                    </a:lnTo>
                    <a:lnTo>
                      <a:pt x="89" y="150"/>
                    </a:lnTo>
                    <a:lnTo>
                      <a:pt x="97" y="179"/>
                    </a:lnTo>
                    <a:lnTo>
                      <a:pt x="108" y="203"/>
                    </a:lnTo>
                    <a:lnTo>
                      <a:pt x="141" y="286"/>
                    </a:lnTo>
                    <a:lnTo>
                      <a:pt x="152" y="309"/>
                    </a:lnTo>
                    <a:lnTo>
                      <a:pt x="154" y="307"/>
                    </a:lnTo>
                    <a:lnTo>
                      <a:pt x="150" y="312"/>
                    </a:lnTo>
                    <a:lnTo>
                      <a:pt x="150" y="317"/>
                    </a:lnTo>
                    <a:lnTo>
                      <a:pt x="152" y="310"/>
                    </a:lnTo>
                    <a:lnTo>
                      <a:pt x="163" y="331"/>
                    </a:lnTo>
                    <a:lnTo>
                      <a:pt x="165" y="331"/>
                    </a:lnTo>
                    <a:lnTo>
                      <a:pt x="157" y="334"/>
                    </a:lnTo>
                    <a:lnTo>
                      <a:pt x="165" y="334"/>
                    </a:lnTo>
                    <a:lnTo>
                      <a:pt x="171" y="350"/>
                    </a:lnTo>
                    <a:lnTo>
                      <a:pt x="168" y="357"/>
                    </a:lnTo>
                    <a:lnTo>
                      <a:pt x="173" y="352"/>
                    </a:lnTo>
                    <a:lnTo>
                      <a:pt x="178" y="361"/>
                    </a:lnTo>
                    <a:lnTo>
                      <a:pt x="212" y="432"/>
                    </a:lnTo>
                    <a:lnTo>
                      <a:pt x="207" y="446"/>
                    </a:lnTo>
                    <a:lnTo>
                      <a:pt x="194" y="448"/>
                    </a:lnTo>
                    <a:lnTo>
                      <a:pt x="207" y="446"/>
                    </a:lnTo>
                    <a:lnTo>
                      <a:pt x="204" y="453"/>
                    </a:lnTo>
                    <a:lnTo>
                      <a:pt x="184" y="453"/>
                    </a:lnTo>
                    <a:lnTo>
                      <a:pt x="97" y="454"/>
                    </a:lnTo>
                    <a:lnTo>
                      <a:pt x="74" y="456"/>
                    </a:lnTo>
                    <a:lnTo>
                      <a:pt x="53" y="456"/>
                    </a:lnTo>
                    <a:lnTo>
                      <a:pt x="50" y="345"/>
                    </a:lnTo>
                    <a:lnTo>
                      <a:pt x="52" y="288"/>
                    </a:lnTo>
                    <a:lnTo>
                      <a:pt x="50" y="211"/>
                    </a:lnTo>
                    <a:lnTo>
                      <a:pt x="55" y="214"/>
                    </a:lnTo>
                    <a:lnTo>
                      <a:pt x="55" y="219"/>
                    </a:lnTo>
                    <a:lnTo>
                      <a:pt x="58" y="216"/>
                    </a:lnTo>
                    <a:lnTo>
                      <a:pt x="68" y="221"/>
                    </a:lnTo>
                    <a:lnTo>
                      <a:pt x="71" y="225"/>
                    </a:lnTo>
                    <a:lnTo>
                      <a:pt x="73" y="222"/>
                    </a:lnTo>
                    <a:lnTo>
                      <a:pt x="77" y="222"/>
                    </a:lnTo>
                    <a:lnTo>
                      <a:pt x="77" y="216"/>
                    </a:lnTo>
                    <a:lnTo>
                      <a:pt x="82" y="221"/>
                    </a:lnTo>
                    <a:lnTo>
                      <a:pt x="86" y="217"/>
                    </a:lnTo>
                    <a:lnTo>
                      <a:pt x="87" y="221"/>
                    </a:lnTo>
                    <a:lnTo>
                      <a:pt x="87" y="217"/>
                    </a:lnTo>
                    <a:lnTo>
                      <a:pt x="79" y="217"/>
                    </a:lnTo>
                    <a:lnTo>
                      <a:pt x="68" y="206"/>
                    </a:lnTo>
                    <a:lnTo>
                      <a:pt x="58" y="208"/>
                    </a:lnTo>
                    <a:lnTo>
                      <a:pt x="55" y="203"/>
                    </a:lnTo>
                    <a:lnTo>
                      <a:pt x="45" y="203"/>
                    </a:lnTo>
                    <a:lnTo>
                      <a:pt x="47" y="195"/>
                    </a:lnTo>
                    <a:lnTo>
                      <a:pt x="42" y="197"/>
                    </a:lnTo>
                    <a:lnTo>
                      <a:pt x="39" y="192"/>
                    </a:lnTo>
                    <a:lnTo>
                      <a:pt x="39" y="182"/>
                    </a:lnTo>
                    <a:lnTo>
                      <a:pt x="42" y="182"/>
                    </a:lnTo>
                    <a:lnTo>
                      <a:pt x="34" y="176"/>
                    </a:lnTo>
                    <a:lnTo>
                      <a:pt x="32" y="168"/>
                    </a:lnTo>
                    <a:lnTo>
                      <a:pt x="37" y="163"/>
                    </a:lnTo>
                    <a:lnTo>
                      <a:pt x="34" y="160"/>
                    </a:lnTo>
                    <a:lnTo>
                      <a:pt x="34" y="153"/>
                    </a:lnTo>
                    <a:lnTo>
                      <a:pt x="44" y="150"/>
                    </a:lnTo>
                    <a:lnTo>
                      <a:pt x="39" y="141"/>
                    </a:lnTo>
                    <a:lnTo>
                      <a:pt x="40" y="136"/>
                    </a:lnTo>
                    <a:lnTo>
                      <a:pt x="29" y="133"/>
                    </a:lnTo>
                    <a:lnTo>
                      <a:pt x="22" y="123"/>
                    </a:lnTo>
                    <a:lnTo>
                      <a:pt x="16" y="121"/>
                    </a:lnTo>
                    <a:lnTo>
                      <a:pt x="18" y="118"/>
                    </a:lnTo>
                    <a:lnTo>
                      <a:pt x="18" y="107"/>
                    </a:lnTo>
                    <a:lnTo>
                      <a:pt x="10" y="91"/>
                    </a:lnTo>
                    <a:lnTo>
                      <a:pt x="13" y="93"/>
                    </a:lnTo>
                    <a:lnTo>
                      <a:pt x="13" y="81"/>
                    </a:lnTo>
                    <a:lnTo>
                      <a:pt x="10" y="83"/>
                    </a:lnTo>
                    <a:lnTo>
                      <a:pt x="6" y="89"/>
                    </a:lnTo>
                    <a:lnTo>
                      <a:pt x="0" y="85"/>
                    </a:lnTo>
                  </a:path>
                </a:pathLst>
              </a:custGeom>
              <a:noFill/>
              <a:ln w="9525">
                <a:noFill/>
                <a:round/>
                <a:headEnd/>
                <a:tailEnd/>
              </a:ln>
            </p:spPr>
            <p:txBody>
              <a:bodyPr/>
              <a:lstStyle/>
              <a:p>
                <a:pPr algn="ctr" eaLnBrk="0" hangingPunct="0"/>
                <a:endParaRPr lang="en-US" dirty="0"/>
              </a:p>
            </p:txBody>
          </p:sp>
          <p:sp>
            <p:nvSpPr>
              <p:cNvPr id="4448" name="Freeform 436"/>
              <p:cNvSpPr>
                <a:spLocks/>
              </p:cNvSpPr>
              <p:nvPr/>
            </p:nvSpPr>
            <p:spPr bwMode="auto">
              <a:xfrm>
                <a:off x="4636" y="1862"/>
                <a:ext cx="5" cy="7"/>
              </a:xfrm>
              <a:custGeom>
                <a:avLst/>
                <a:gdLst>
                  <a:gd name="T0" fmla="*/ 1 w 5"/>
                  <a:gd name="T1" fmla="*/ 7 h 7"/>
                  <a:gd name="T2" fmla="*/ 3 w 5"/>
                  <a:gd name="T3" fmla="*/ 4 h 7"/>
                  <a:gd name="T4" fmla="*/ 0 w 5"/>
                  <a:gd name="T5" fmla="*/ 0 h 7"/>
                  <a:gd name="T6" fmla="*/ 3 w 5"/>
                  <a:gd name="T7" fmla="*/ 0 h 7"/>
                  <a:gd name="T8" fmla="*/ 5 w 5"/>
                  <a:gd name="T9" fmla="*/ 4 h 7"/>
                  <a:gd name="T10" fmla="*/ 1 w 5"/>
                  <a:gd name="T11" fmla="*/ 7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1" y="7"/>
                    </a:moveTo>
                    <a:lnTo>
                      <a:pt x="3" y="4"/>
                    </a:lnTo>
                    <a:lnTo>
                      <a:pt x="0" y="0"/>
                    </a:lnTo>
                    <a:lnTo>
                      <a:pt x="3" y="0"/>
                    </a:lnTo>
                    <a:lnTo>
                      <a:pt x="5" y="4"/>
                    </a:lnTo>
                    <a:lnTo>
                      <a:pt x="1" y="7"/>
                    </a:lnTo>
                    <a:close/>
                  </a:path>
                </a:pathLst>
              </a:custGeom>
              <a:solidFill>
                <a:srgbClr val="FEE0C2"/>
              </a:solidFill>
              <a:ln w="9525">
                <a:noFill/>
                <a:round/>
                <a:headEnd/>
                <a:tailEnd/>
              </a:ln>
            </p:spPr>
            <p:txBody>
              <a:bodyPr/>
              <a:lstStyle/>
              <a:p>
                <a:pPr algn="ctr" eaLnBrk="0" hangingPunct="0"/>
                <a:endParaRPr lang="en-US" dirty="0"/>
              </a:p>
            </p:txBody>
          </p:sp>
          <p:sp>
            <p:nvSpPr>
              <p:cNvPr id="4449" name="Freeform 437"/>
              <p:cNvSpPr>
                <a:spLocks/>
              </p:cNvSpPr>
              <p:nvPr/>
            </p:nvSpPr>
            <p:spPr bwMode="auto">
              <a:xfrm>
                <a:off x="4636" y="1862"/>
                <a:ext cx="5" cy="7"/>
              </a:xfrm>
              <a:custGeom>
                <a:avLst/>
                <a:gdLst>
                  <a:gd name="T0" fmla="*/ 1 w 5"/>
                  <a:gd name="T1" fmla="*/ 7 h 7"/>
                  <a:gd name="T2" fmla="*/ 3 w 5"/>
                  <a:gd name="T3" fmla="*/ 4 h 7"/>
                  <a:gd name="T4" fmla="*/ 0 w 5"/>
                  <a:gd name="T5" fmla="*/ 0 h 7"/>
                  <a:gd name="T6" fmla="*/ 3 w 5"/>
                  <a:gd name="T7" fmla="*/ 0 h 7"/>
                  <a:gd name="T8" fmla="*/ 5 w 5"/>
                  <a:gd name="T9" fmla="*/ 4 h 7"/>
                  <a:gd name="T10" fmla="*/ 1 w 5"/>
                  <a:gd name="T11" fmla="*/ 7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1" y="7"/>
                    </a:moveTo>
                    <a:lnTo>
                      <a:pt x="3" y="4"/>
                    </a:lnTo>
                    <a:lnTo>
                      <a:pt x="0" y="0"/>
                    </a:lnTo>
                    <a:lnTo>
                      <a:pt x="3" y="0"/>
                    </a:lnTo>
                    <a:lnTo>
                      <a:pt x="5" y="4"/>
                    </a:lnTo>
                    <a:lnTo>
                      <a:pt x="1" y="7"/>
                    </a:lnTo>
                  </a:path>
                </a:pathLst>
              </a:custGeom>
              <a:noFill/>
              <a:ln w="9525">
                <a:noFill/>
                <a:round/>
                <a:headEnd/>
                <a:tailEnd/>
              </a:ln>
            </p:spPr>
            <p:txBody>
              <a:bodyPr/>
              <a:lstStyle/>
              <a:p>
                <a:pPr algn="ctr" eaLnBrk="0" hangingPunct="0"/>
                <a:endParaRPr lang="en-US" dirty="0"/>
              </a:p>
            </p:txBody>
          </p:sp>
          <p:sp>
            <p:nvSpPr>
              <p:cNvPr id="4450" name="Freeform 438"/>
              <p:cNvSpPr>
                <a:spLocks/>
              </p:cNvSpPr>
              <p:nvPr/>
            </p:nvSpPr>
            <p:spPr bwMode="auto">
              <a:xfrm>
                <a:off x="4654" y="1864"/>
                <a:ext cx="3" cy="3"/>
              </a:xfrm>
              <a:custGeom>
                <a:avLst/>
                <a:gdLst>
                  <a:gd name="T0" fmla="*/ 0 w 3"/>
                  <a:gd name="T1" fmla="*/ 2 h 3"/>
                  <a:gd name="T2" fmla="*/ 3 w 3"/>
                  <a:gd name="T3" fmla="*/ 0 h 3"/>
                  <a:gd name="T4" fmla="*/ 3 w 3"/>
                  <a:gd name="T5" fmla="*/ 3 h 3"/>
                  <a:gd name="T6" fmla="*/ 0 w 3"/>
                  <a:gd name="T7" fmla="*/ 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2"/>
                    </a:moveTo>
                    <a:lnTo>
                      <a:pt x="3" y="0"/>
                    </a:lnTo>
                    <a:lnTo>
                      <a:pt x="3"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451" name="Freeform 439"/>
              <p:cNvSpPr>
                <a:spLocks/>
              </p:cNvSpPr>
              <p:nvPr/>
            </p:nvSpPr>
            <p:spPr bwMode="auto">
              <a:xfrm>
                <a:off x="4654" y="1864"/>
                <a:ext cx="3" cy="3"/>
              </a:xfrm>
              <a:custGeom>
                <a:avLst/>
                <a:gdLst>
                  <a:gd name="T0" fmla="*/ 0 w 3"/>
                  <a:gd name="T1" fmla="*/ 2 h 3"/>
                  <a:gd name="T2" fmla="*/ 3 w 3"/>
                  <a:gd name="T3" fmla="*/ 0 h 3"/>
                  <a:gd name="T4" fmla="*/ 3 w 3"/>
                  <a:gd name="T5" fmla="*/ 3 h 3"/>
                  <a:gd name="T6" fmla="*/ 0 w 3"/>
                  <a:gd name="T7" fmla="*/ 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2"/>
                    </a:moveTo>
                    <a:lnTo>
                      <a:pt x="3" y="0"/>
                    </a:lnTo>
                    <a:lnTo>
                      <a:pt x="3" y="3"/>
                    </a:lnTo>
                    <a:lnTo>
                      <a:pt x="0" y="2"/>
                    </a:lnTo>
                  </a:path>
                </a:pathLst>
              </a:custGeom>
              <a:noFill/>
              <a:ln w="9525">
                <a:noFill/>
                <a:round/>
                <a:headEnd/>
                <a:tailEnd/>
              </a:ln>
            </p:spPr>
            <p:txBody>
              <a:bodyPr/>
              <a:lstStyle/>
              <a:p>
                <a:pPr algn="ctr" eaLnBrk="0" hangingPunct="0"/>
                <a:endParaRPr lang="en-US" dirty="0"/>
              </a:p>
            </p:txBody>
          </p:sp>
          <p:sp>
            <p:nvSpPr>
              <p:cNvPr id="4452" name="Freeform 440"/>
              <p:cNvSpPr>
                <a:spLocks/>
              </p:cNvSpPr>
              <p:nvPr/>
            </p:nvSpPr>
            <p:spPr bwMode="auto">
              <a:xfrm>
                <a:off x="5144" y="1866"/>
                <a:ext cx="8" cy="17"/>
              </a:xfrm>
              <a:custGeom>
                <a:avLst/>
                <a:gdLst>
                  <a:gd name="T0" fmla="*/ 0 w 8"/>
                  <a:gd name="T1" fmla="*/ 17 h 17"/>
                  <a:gd name="T2" fmla="*/ 3 w 8"/>
                  <a:gd name="T3" fmla="*/ 1 h 17"/>
                  <a:gd name="T4" fmla="*/ 6 w 8"/>
                  <a:gd name="T5" fmla="*/ 0 h 17"/>
                  <a:gd name="T6" fmla="*/ 8 w 8"/>
                  <a:gd name="T7" fmla="*/ 9 h 17"/>
                  <a:gd name="T8" fmla="*/ 0 w 8"/>
                  <a:gd name="T9" fmla="*/ 17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0" y="17"/>
                    </a:moveTo>
                    <a:lnTo>
                      <a:pt x="3" y="1"/>
                    </a:lnTo>
                    <a:lnTo>
                      <a:pt x="6" y="0"/>
                    </a:lnTo>
                    <a:lnTo>
                      <a:pt x="8" y="9"/>
                    </a:lnTo>
                    <a:lnTo>
                      <a:pt x="0" y="17"/>
                    </a:lnTo>
                    <a:close/>
                  </a:path>
                </a:pathLst>
              </a:custGeom>
              <a:solidFill>
                <a:srgbClr val="FEE0C2"/>
              </a:solidFill>
              <a:ln w="9525">
                <a:noFill/>
                <a:round/>
                <a:headEnd/>
                <a:tailEnd/>
              </a:ln>
            </p:spPr>
            <p:txBody>
              <a:bodyPr/>
              <a:lstStyle/>
              <a:p>
                <a:pPr algn="ctr" eaLnBrk="0" hangingPunct="0"/>
                <a:endParaRPr lang="en-US" dirty="0"/>
              </a:p>
            </p:txBody>
          </p:sp>
          <p:sp>
            <p:nvSpPr>
              <p:cNvPr id="4453" name="Freeform 441"/>
              <p:cNvSpPr>
                <a:spLocks/>
              </p:cNvSpPr>
              <p:nvPr/>
            </p:nvSpPr>
            <p:spPr bwMode="auto">
              <a:xfrm>
                <a:off x="5144" y="1866"/>
                <a:ext cx="8" cy="17"/>
              </a:xfrm>
              <a:custGeom>
                <a:avLst/>
                <a:gdLst>
                  <a:gd name="T0" fmla="*/ 0 w 8"/>
                  <a:gd name="T1" fmla="*/ 17 h 17"/>
                  <a:gd name="T2" fmla="*/ 3 w 8"/>
                  <a:gd name="T3" fmla="*/ 1 h 17"/>
                  <a:gd name="T4" fmla="*/ 6 w 8"/>
                  <a:gd name="T5" fmla="*/ 0 h 17"/>
                  <a:gd name="T6" fmla="*/ 8 w 8"/>
                  <a:gd name="T7" fmla="*/ 9 h 17"/>
                  <a:gd name="T8" fmla="*/ 0 w 8"/>
                  <a:gd name="T9" fmla="*/ 17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0" y="17"/>
                    </a:moveTo>
                    <a:lnTo>
                      <a:pt x="3" y="1"/>
                    </a:lnTo>
                    <a:lnTo>
                      <a:pt x="6" y="0"/>
                    </a:lnTo>
                    <a:lnTo>
                      <a:pt x="8" y="9"/>
                    </a:lnTo>
                    <a:lnTo>
                      <a:pt x="0" y="17"/>
                    </a:lnTo>
                  </a:path>
                </a:pathLst>
              </a:custGeom>
              <a:noFill/>
              <a:ln w="9525">
                <a:noFill/>
                <a:round/>
                <a:headEnd/>
                <a:tailEnd/>
              </a:ln>
            </p:spPr>
            <p:txBody>
              <a:bodyPr/>
              <a:lstStyle/>
              <a:p>
                <a:pPr algn="ctr" eaLnBrk="0" hangingPunct="0"/>
                <a:endParaRPr lang="en-US" dirty="0"/>
              </a:p>
            </p:txBody>
          </p:sp>
          <p:sp>
            <p:nvSpPr>
              <p:cNvPr id="4454" name="Freeform 442"/>
              <p:cNvSpPr>
                <a:spLocks/>
              </p:cNvSpPr>
              <p:nvPr/>
            </p:nvSpPr>
            <p:spPr bwMode="auto">
              <a:xfrm>
                <a:off x="4631" y="1869"/>
                <a:ext cx="2" cy="3"/>
              </a:xfrm>
              <a:custGeom>
                <a:avLst/>
                <a:gdLst>
                  <a:gd name="T0" fmla="*/ 0 w 2"/>
                  <a:gd name="T1" fmla="*/ 1 h 3"/>
                  <a:gd name="T2" fmla="*/ 2 w 2"/>
                  <a:gd name="T3" fmla="*/ 0 h 3"/>
                  <a:gd name="T4" fmla="*/ 2 w 2"/>
                  <a:gd name="T5" fmla="*/ 3 h 3"/>
                  <a:gd name="T6" fmla="*/ 0 w 2"/>
                  <a:gd name="T7" fmla="*/ 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455" name="Freeform 443"/>
              <p:cNvSpPr>
                <a:spLocks/>
              </p:cNvSpPr>
              <p:nvPr/>
            </p:nvSpPr>
            <p:spPr bwMode="auto">
              <a:xfrm>
                <a:off x="4631" y="1869"/>
                <a:ext cx="2" cy="3"/>
              </a:xfrm>
              <a:custGeom>
                <a:avLst/>
                <a:gdLst>
                  <a:gd name="T0" fmla="*/ 0 w 2"/>
                  <a:gd name="T1" fmla="*/ 1 h 3"/>
                  <a:gd name="T2" fmla="*/ 2 w 2"/>
                  <a:gd name="T3" fmla="*/ 0 h 3"/>
                  <a:gd name="T4" fmla="*/ 2 w 2"/>
                  <a:gd name="T5" fmla="*/ 3 h 3"/>
                  <a:gd name="T6" fmla="*/ 0 w 2"/>
                  <a:gd name="T7" fmla="*/ 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path>
                </a:pathLst>
              </a:custGeom>
              <a:noFill/>
              <a:ln w="9525">
                <a:noFill/>
                <a:round/>
                <a:headEnd/>
                <a:tailEnd/>
              </a:ln>
            </p:spPr>
            <p:txBody>
              <a:bodyPr/>
              <a:lstStyle/>
              <a:p>
                <a:pPr algn="ctr" eaLnBrk="0" hangingPunct="0"/>
                <a:endParaRPr lang="en-US" dirty="0"/>
              </a:p>
            </p:txBody>
          </p:sp>
          <p:sp>
            <p:nvSpPr>
              <p:cNvPr id="4456" name="Freeform 444"/>
              <p:cNvSpPr>
                <a:spLocks/>
              </p:cNvSpPr>
              <p:nvPr/>
            </p:nvSpPr>
            <p:spPr bwMode="auto">
              <a:xfrm>
                <a:off x="4885" y="1869"/>
                <a:ext cx="333" cy="208"/>
              </a:xfrm>
              <a:custGeom>
                <a:avLst/>
                <a:gdLst>
                  <a:gd name="T0" fmla="*/ 102 w 333"/>
                  <a:gd name="T1" fmla="*/ 14 h 208"/>
                  <a:gd name="T2" fmla="*/ 84 w 333"/>
                  <a:gd name="T3" fmla="*/ 35 h 208"/>
                  <a:gd name="T4" fmla="*/ 84 w 333"/>
                  <a:gd name="T5" fmla="*/ 54 h 208"/>
                  <a:gd name="T6" fmla="*/ 84 w 333"/>
                  <a:gd name="T7" fmla="*/ 69 h 208"/>
                  <a:gd name="T8" fmla="*/ 113 w 333"/>
                  <a:gd name="T9" fmla="*/ 69 h 208"/>
                  <a:gd name="T10" fmla="*/ 121 w 333"/>
                  <a:gd name="T11" fmla="*/ 69 h 208"/>
                  <a:gd name="T12" fmla="*/ 123 w 333"/>
                  <a:gd name="T13" fmla="*/ 69 h 208"/>
                  <a:gd name="T14" fmla="*/ 139 w 333"/>
                  <a:gd name="T15" fmla="*/ 81 h 208"/>
                  <a:gd name="T16" fmla="*/ 298 w 333"/>
                  <a:gd name="T17" fmla="*/ 83 h 208"/>
                  <a:gd name="T18" fmla="*/ 306 w 333"/>
                  <a:gd name="T19" fmla="*/ 110 h 208"/>
                  <a:gd name="T20" fmla="*/ 304 w 333"/>
                  <a:gd name="T21" fmla="*/ 113 h 208"/>
                  <a:gd name="T22" fmla="*/ 317 w 333"/>
                  <a:gd name="T23" fmla="*/ 121 h 208"/>
                  <a:gd name="T24" fmla="*/ 323 w 333"/>
                  <a:gd name="T25" fmla="*/ 123 h 208"/>
                  <a:gd name="T26" fmla="*/ 332 w 333"/>
                  <a:gd name="T27" fmla="*/ 142 h 208"/>
                  <a:gd name="T28" fmla="*/ 322 w 333"/>
                  <a:gd name="T29" fmla="*/ 152 h 208"/>
                  <a:gd name="T30" fmla="*/ 320 w 333"/>
                  <a:gd name="T31" fmla="*/ 161 h 208"/>
                  <a:gd name="T32" fmla="*/ 325 w 333"/>
                  <a:gd name="T33" fmla="*/ 184 h 208"/>
                  <a:gd name="T34" fmla="*/ 332 w 333"/>
                  <a:gd name="T35" fmla="*/ 197 h 208"/>
                  <a:gd name="T36" fmla="*/ 5 w 333"/>
                  <a:gd name="T37" fmla="*/ 208 h 208"/>
                  <a:gd name="T38" fmla="*/ 5 w 333"/>
                  <a:gd name="T39" fmla="*/ 200 h 208"/>
                  <a:gd name="T40" fmla="*/ 5 w 333"/>
                  <a:gd name="T41" fmla="*/ 197 h 208"/>
                  <a:gd name="T42" fmla="*/ 5 w 333"/>
                  <a:gd name="T43" fmla="*/ 192 h 208"/>
                  <a:gd name="T44" fmla="*/ 5 w 333"/>
                  <a:gd name="T45" fmla="*/ 190 h 208"/>
                  <a:gd name="T46" fmla="*/ 5 w 333"/>
                  <a:gd name="T47" fmla="*/ 187 h 208"/>
                  <a:gd name="T48" fmla="*/ 6 w 333"/>
                  <a:gd name="T49" fmla="*/ 121 h 208"/>
                  <a:gd name="T50" fmla="*/ 3 w 333"/>
                  <a:gd name="T51" fmla="*/ 110 h 208"/>
                  <a:gd name="T52" fmla="*/ 35 w 333"/>
                  <a:gd name="T53" fmla="*/ 89 h 208"/>
                  <a:gd name="T54" fmla="*/ 47 w 333"/>
                  <a:gd name="T55" fmla="*/ 75 h 208"/>
                  <a:gd name="T56" fmla="*/ 45 w 333"/>
                  <a:gd name="T57" fmla="*/ 70 h 208"/>
                  <a:gd name="T58" fmla="*/ 24 w 333"/>
                  <a:gd name="T59" fmla="*/ 54 h 208"/>
                  <a:gd name="T60" fmla="*/ 0 w 333"/>
                  <a:gd name="T61" fmla="*/ 17 h 208"/>
                  <a:gd name="T62" fmla="*/ 0 w 333"/>
                  <a:gd name="T63" fmla="*/ 11 h 208"/>
                  <a:gd name="T64" fmla="*/ 5 w 333"/>
                  <a:gd name="T65" fmla="*/ 1 h 208"/>
                  <a:gd name="T66" fmla="*/ 6 w 333"/>
                  <a:gd name="T67" fmla="*/ 1 h 2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3"/>
                  <a:gd name="T103" fmla="*/ 0 h 208"/>
                  <a:gd name="T104" fmla="*/ 333 w 333"/>
                  <a:gd name="T105" fmla="*/ 208 h 2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3" h="208">
                    <a:moveTo>
                      <a:pt x="102" y="0"/>
                    </a:moveTo>
                    <a:lnTo>
                      <a:pt x="102" y="14"/>
                    </a:lnTo>
                    <a:lnTo>
                      <a:pt x="92" y="32"/>
                    </a:lnTo>
                    <a:lnTo>
                      <a:pt x="84" y="35"/>
                    </a:lnTo>
                    <a:lnTo>
                      <a:pt x="84" y="54"/>
                    </a:lnTo>
                    <a:lnTo>
                      <a:pt x="84" y="69"/>
                    </a:lnTo>
                    <a:lnTo>
                      <a:pt x="113" y="69"/>
                    </a:lnTo>
                    <a:lnTo>
                      <a:pt x="121" y="69"/>
                    </a:lnTo>
                    <a:lnTo>
                      <a:pt x="123" y="69"/>
                    </a:lnTo>
                    <a:lnTo>
                      <a:pt x="139" y="69"/>
                    </a:lnTo>
                    <a:lnTo>
                      <a:pt x="139" y="81"/>
                    </a:lnTo>
                    <a:lnTo>
                      <a:pt x="280" y="78"/>
                    </a:lnTo>
                    <a:lnTo>
                      <a:pt x="298" y="83"/>
                    </a:lnTo>
                    <a:lnTo>
                      <a:pt x="306" y="99"/>
                    </a:lnTo>
                    <a:lnTo>
                      <a:pt x="306" y="110"/>
                    </a:lnTo>
                    <a:lnTo>
                      <a:pt x="301" y="110"/>
                    </a:lnTo>
                    <a:lnTo>
                      <a:pt x="304" y="113"/>
                    </a:lnTo>
                    <a:lnTo>
                      <a:pt x="315" y="118"/>
                    </a:lnTo>
                    <a:lnTo>
                      <a:pt x="317" y="121"/>
                    </a:lnTo>
                    <a:lnTo>
                      <a:pt x="315" y="126"/>
                    </a:lnTo>
                    <a:lnTo>
                      <a:pt x="323" y="123"/>
                    </a:lnTo>
                    <a:lnTo>
                      <a:pt x="328" y="128"/>
                    </a:lnTo>
                    <a:lnTo>
                      <a:pt x="332" y="142"/>
                    </a:lnTo>
                    <a:lnTo>
                      <a:pt x="322" y="145"/>
                    </a:lnTo>
                    <a:lnTo>
                      <a:pt x="322" y="152"/>
                    </a:lnTo>
                    <a:lnTo>
                      <a:pt x="325" y="155"/>
                    </a:lnTo>
                    <a:lnTo>
                      <a:pt x="320" y="161"/>
                    </a:lnTo>
                    <a:lnTo>
                      <a:pt x="328" y="173"/>
                    </a:lnTo>
                    <a:lnTo>
                      <a:pt x="325" y="184"/>
                    </a:lnTo>
                    <a:lnTo>
                      <a:pt x="333" y="190"/>
                    </a:lnTo>
                    <a:lnTo>
                      <a:pt x="332" y="197"/>
                    </a:lnTo>
                    <a:lnTo>
                      <a:pt x="333" y="201"/>
                    </a:lnTo>
                    <a:lnTo>
                      <a:pt x="5" y="208"/>
                    </a:lnTo>
                    <a:lnTo>
                      <a:pt x="5" y="200"/>
                    </a:lnTo>
                    <a:lnTo>
                      <a:pt x="5" y="198"/>
                    </a:lnTo>
                    <a:lnTo>
                      <a:pt x="5" y="197"/>
                    </a:lnTo>
                    <a:lnTo>
                      <a:pt x="5" y="195"/>
                    </a:lnTo>
                    <a:lnTo>
                      <a:pt x="5" y="192"/>
                    </a:lnTo>
                    <a:lnTo>
                      <a:pt x="5" y="190"/>
                    </a:lnTo>
                    <a:lnTo>
                      <a:pt x="5" y="189"/>
                    </a:lnTo>
                    <a:lnTo>
                      <a:pt x="5" y="187"/>
                    </a:lnTo>
                    <a:lnTo>
                      <a:pt x="3" y="126"/>
                    </a:lnTo>
                    <a:lnTo>
                      <a:pt x="6" y="121"/>
                    </a:lnTo>
                    <a:lnTo>
                      <a:pt x="3" y="117"/>
                    </a:lnTo>
                    <a:lnTo>
                      <a:pt x="3" y="110"/>
                    </a:lnTo>
                    <a:lnTo>
                      <a:pt x="31" y="102"/>
                    </a:lnTo>
                    <a:lnTo>
                      <a:pt x="35" y="89"/>
                    </a:lnTo>
                    <a:lnTo>
                      <a:pt x="42" y="85"/>
                    </a:lnTo>
                    <a:lnTo>
                      <a:pt x="47" y="75"/>
                    </a:lnTo>
                    <a:lnTo>
                      <a:pt x="42" y="69"/>
                    </a:lnTo>
                    <a:lnTo>
                      <a:pt x="45" y="70"/>
                    </a:lnTo>
                    <a:lnTo>
                      <a:pt x="31" y="65"/>
                    </a:lnTo>
                    <a:lnTo>
                      <a:pt x="24" y="54"/>
                    </a:lnTo>
                    <a:lnTo>
                      <a:pt x="0" y="51"/>
                    </a:lnTo>
                    <a:lnTo>
                      <a:pt x="0" y="17"/>
                    </a:lnTo>
                    <a:lnTo>
                      <a:pt x="3" y="13"/>
                    </a:lnTo>
                    <a:lnTo>
                      <a:pt x="0" y="11"/>
                    </a:lnTo>
                    <a:lnTo>
                      <a:pt x="5" y="9"/>
                    </a:lnTo>
                    <a:lnTo>
                      <a:pt x="5" y="1"/>
                    </a:lnTo>
                    <a:lnTo>
                      <a:pt x="6" y="1"/>
                    </a:lnTo>
                    <a:lnTo>
                      <a:pt x="102" y="0"/>
                    </a:lnTo>
                    <a:close/>
                  </a:path>
                </a:pathLst>
              </a:custGeom>
              <a:solidFill>
                <a:srgbClr val="FEE0C2"/>
              </a:solidFill>
              <a:ln w="9525">
                <a:noFill/>
                <a:round/>
                <a:headEnd/>
                <a:tailEnd/>
              </a:ln>
            </p:spPr>
            <p:txBody>
              <a:bodyPr/>
              <a:lstStyle/>
              <a:p>
                <a:pPr algn="ctr" eaLnBrk="0" hangingPunct="0"/>
                <a:endParaRPr lang="en-US" dirty="0"/>
              </a:p>
            </p:txBody>
          </p:sp>
          <p:sp>
            <p:nvSpPr>
              <p:cNvPr id="4457" name="Freeform 445"/>
              <p:cNvSpPr>
                <a:spLocks/>
              </p:cNvSpPr>
              <p:nvPr/>
            </p:nvSpPr>
            <p:spPr bwMode="auto">
              <a:xfrm>
                <a:off x="4885" y="1869"/>
                <a:ext cx="333" cy="208"/>
              </a:xfrm>
              <a:custGeom>
                <a:avLst/>
                <a:gdLst>
                  <a:gd name="T0" fmla="*/ 102 w 333"/>
                  <a:gd name="T1" fmla="*/ 14 h 208"/>
                  <a:gd name="T2" fmla="*/ 84 w 333"/>
                  <a:gd name="T3" fmla="*/ 35 h 208"/>
                  <a:gd name="T4" fmla="*/ 84 w 333"/>
                  <a:gd name="T5" fmla="*/ 54 h 208"/>
                  <a:gd name="T6" fmla="*/ 84 w 333"/>
                  <a:gd name="T7" fmla="*/ 69 h 208"/>
                  <a:gd name="T8" fmla="*/ 113 w 333"/>
                  <a:gd name="T9" fmla="*/ 69 h 208"/>
                  <a:gd name="T10" fmla="*/ 121 w 333"/>
                  <a:gd name="T11" fmla="*/ 69 h 208"/>
                  <a:gd name="T12" fmla="*/ 123 w 333"/>
                  <a:gd name="T13" fmla="*/ 69 h 208"/>
                  <a:gd name="T14" fmla="*/ 139 w 333"/>
                  <a:gd name="T15" fmla="*/ 81 h 208"/>
                  <a:gd name="T16" fmla="*/ 298 w 333"/>
                  <a:gd name="T17" fmla="*/ 83 h 208"/>
                  <a:gd name="T18" fmla="*/ 306 w 333"/>
                  <a:gd name="T19" fmla="*/ 110 h 208"/>
                  <a:gd name="T20" fmla="*/ 304 w 333"/>
                  <a:gd name="T21" fmla="*/ 113 h 208"/>
                  <a:gd name="T22" fmla="*/ 317 w 333"/>
                  <a:gd name="T23" fmla="*/ 121 h 208"/>
                  <a:gd name="T24" fmla="*/ 323 w 333"/>
                  <a:gd name="T25" fmla="*/ 123 h 208"/>
                  <a:gd name="T26" fmla="*/ 332 w 333"/>
                  <a:gd name="T27" fmla="*/ 142 h 208"/>
                  <a:gd name="T28" fmla="*/ 322 w 333"/>
                  <a:gd name="T29" fmla="*/ 152 h 208"/>
                  <a:gd name="T30" fmla="*/ 320 w 333"/>
                  <a:gd name="T31" fmla="*/ 161 h 208"/>
                  <a:gd name="T32" fmla="*/ 325 w 333"/>
                  <a:gd name="T33" fmla="*/ 184 h 208"/>
                  <a:gd name="T34" fmla="*/ 332 w 333"/>
                  <a:gd name="T35" fmla="*/ 197 h 208"/>
                  <a:gd name="T36" fmla="*/ 5 w 333"/>
                  <a:gd name="T37" fmla="*/ 208 h 208"/>
                  <a:gd name="T38" fmla="*/ 5 w 333"/>
                  <a:gd name="T39" fmla="*/ 200 h 208"/>
                  <a:gd name="T40" fmla="*/ 5 w 333"/>
                  <a:gd name="T41" fmla="*/ 197 h 208"/>
                  <a:gd name="T42" fmla="*/ 5 w 333"/>
                  <a:gd name="T43" fmla="*/ 192 h 208"/>
                  <a:gd name="T44" fmla="*/ 5 w 333"/>
                  <a:gd name="T45" fmla="*/ 190 h 208"/>
                  <a:gd name="T46" fmla="*/ 5 w 333"/>
                  <a:gd name="T47" fmla="*/ 187 h 208"/>
                  <a:gd name="T48" fmla="*/ 6 w 333"/>
                  <a:gd name="T49" fmla="*/ 121 h 208"/>
                  <a:gd name="T50" fmla="*/ 3 w 333"/>
                  <a:gd name="T51" fmla="*/ 110 h 208"/>
                  <a:gd name="T52" fmla="*/ 35 w 333"/>
                  <a:gd name="T53" fmla="*/ 89 h 208"/>
                  <a:gd name="T54" fmla="*/ 47 w 333"/>
                  <a:gd name="T55" fmla="*/ 75 h 208"/>
                  <a:gd name="T56" fmla="*/ 45 w 333"/>
                  <a:gd name="T57" fmla="*/ 70 h 208"/>
                  <a:gd name="T58" fmla="*/ 24 w 333"/>
                  <a:gd name="T59" fmla="*/ 54 h 208"/>
                  <a:gd name="T60" fmla="*/ 0 w 333"/>
                  <a:gd name="T61" fmla="*/ 17 h 208"/>
                  <a:gd name="T62" fmla="*/ 0 w 333"/>
                  <a:gd name="T63" fmla="*/ 11 h 208"/>
                  <a:gd name="T64" fmla="*/ 5 w 333"/>
                  <a:gd name="T65" fmla="*/ 1 h 208"/>
                  <a:gd name="T66" fmla="*/ 6 w 333"/>
                  <a:gd name="T67" fmla="*/ 1 h 2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3"/>
                  <a:gd name="T103" fmla="*/ 0 h 208"/>
                  <a:gd name="T104" fmla="*/ 333 w 333"/>
                  <a:gd name="T105" fmla="*/ 208 h 2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3" h="208">
                    <a:moveTo>
                      <a:pt x="102" y="0"/>
                    </a:moveTo>
                    <a:lnTo>
                      <a:pt x="102" y="14"/>
                    </a:lnTo>
                    <a:lnTo>
                      <a:pt x="92" y="32"/>
                    </a:lnTo>
                    <a:lnTo>
                      <a:pt x="84" y="35"/>
                    </a:lnTo>
                    <a:lnTo>
                      <a:pt x="84" y="54"/>
                    </a:lnTo>
                    <a:lnTo>
                      <a:pt x="84" y="69"/>
                    </a:lnTo>
                    <a:lnTo>
                      <a:pt x="113" y="69"/>
                    </a:lnTo>
                    <a:lnTo>
                      <a:pt x="121" y="69"/>
                    </a:lnTo>
                    <a:lnTo>
                      <a:pt x="123" y="69"/>
                    </a:lnTo>
                    <a:lnTo>
                      <a:pt x="139" y="69"/>
                    </a:lnTo>
                    <a:lnTo>
                      <a:pt x="139" y="81"/>
                    </a:lnTo>
                    <a:lnTo>
                      <a:pt x="280" y="78"/>
                    </a:lnTo>
                    <a:lnTo>
                      <a:pt x="298" y="83"/>
                    </a:lnTo>
                    <a:lnTo>
                      <a:pt x="306" y="99"/>
                    </a:lnTo>
                    <a:lnTo>
                      <a:pt x="306" y="110"/>
                    </a:lnTo>
                    <a:lnTo>
                      <a:pt x="301" y="110"/>
                    </a:lnTo>
                    <a:lnTo>
                      <a:pt x="304" y="113"/>
                    </a:lnTo>
                    <a:lnTo>
                      <a:pt x="315" y="118"/>
                    </a:lnTo>
                    <a:lnTo>
                      <a:pt x="317" y="121"/>
                    </a:lnTo>
                    <a:lnTo>
                      <a:pt x="315" y="126"/>
                    </a:lnTo>
                    <a:lnTo>
                      <a:pt x="323" y="123"/>
                    </a:lnTo>
                    <a:lnTo>
                      <a:pt x="328" y="128"/>
                    </a:lnTo>
                    <a:lnTo>
                      <a:pt x="332" y="142"/>
                    </a:lnTo>
                    <a:lnTo>
                      <a:pt x="322" y="145"/>
                    </a:lnTo>
                    <a:lnTo>
                      <a:pt x="322" y="152"/>
                    </a:lnTo>
                    <a:lnTo>
                      <a:pt x="325" y="155"/>
                    </a:lnTo>
                    <a:lnTo>
                      <a:pt x="320" y="161"/>
                    </a:lnTo>
                    <a:lnTo>
                      <a:pt x="328" y="173"/>
                    </a:lnTo>
                    <a:lnTo>
                      <a:pt x="325" y="184"/>
                    </a:lnTo>
                    <a:lnTo>
                      <a:pt x="333" y="190"/>
                    </a:lnTo>
                    <a:lnTo>
                      <a:pt x="332" y="197"/>
                    </a:lnTo>
                    <a:lnTo>
                      <a:pt x="333" y="201"/>
                    </a:lnTo>
                    <a:lnTo>
                      <a:pt x="5" y="208"/>
                    </a:lnTo>
                    <a:lnTo>
                      <a:pt x="5" y="200"/>
                    </a:lnTo>
                    <a:lnTo>
                      <a:pt x="5" y="198"/>
                    </a:lnTo>
                    <a:lnTo>
                      <a:pt x="5" y="197"/>
                    </a:lnTo>
                    <a:lnTo>
                      <a:pt x="5" y="195"/>
                    </a:lnTo>
                    <a:lnTo>
                      <a:pt x="5" y="192"/>
                    </a:lnTo>
                    <a:lnTo>
                      <a:pt x="5" y="190"/>
                    </a:lnTo>
                    <a:lnTo>
                      <a:pt x="5" y="189"/>
                    </a:lnTo>
                    <a:lnTo>
                      <a:pt x="5" y="187"/>
                    </a:lnTo>
                    <a:lnTo>
                      <a:pt x="3" y="126"/>
                    </a:lnTo>
                    <a:lnTo>
                      <a:pt x="6" y="121"/>
                    </a:lnTo>
                    <a:lnTo>
                      <a:pt x="3" y="117"/>
                    </a:lnTo>
                    <a:lnTo>
                      <a:pt x="3" y="110"/>
                    </a:lnTo>
                    <a:lnTo>
                      <a:pt x="31" y="102"/>
                    </a:lnTo>
                    <a:lnTo>
                      <a:pt x="35" y="89"/>
                    </a:lnTo>
                    <a:lnTo>
                      <a:pt x="42" y="85"/>
                    </a:lnTo>
                    <a:lnTo>
                      <a:pt x="47" y="75"/>
                    </a:lnTo>
                    <a:lnTo>
                      <a:pt x="42" y="69"/>
                    </a:lnTo>
                    <a:lnTo>
                      <a:pt x="45" y="70"/>
                    </a:lnTo>
                    <a:lnTo>
                      <a:pt x="31" y="65"/>
                    </a:lnTo>
                    <a:lnTo>
                      <a:pt x="24" y="54"/>
                    </a:lnTo>
                    <a:lnTo>
                      <a:pt x="0" y="51"/>
                    </a:lnTo>
                    <a:lnTo>
                      <a:pt x="0" y="17"/>
                    </a:lnTo>
                    <a:lnTo>
                      <a:pt x="3" y="13"/>
                    </a:lnTo>
                    <a:lnTo>
                      <a:pt x="0" y="11"/>
                    </a:lnTo>
                    <a:lnTo>
                      <a:pt x="5" y="9"/>
                    </a:lnTo>
                    <a:lnTo>
                      <a:pt x="5" y="1"/>
                    </a:lnTo>
                    <a:lnTo>
                      <a:pt x="6" y="1"/>
                    </a:lnTo>
                    <a:lnTo>
                      <a:pt x="102" y="0"/>
                    </a:lnTo>
                  </a:path>
                </a:pathLst>
              </a:custGeom>
              <a:noFill/>
              <a:ln w="9525">
                <a:noFill/>
                <a:round/>
                <a:headEnd/>
                <a:tailEnd/>
              </a:ln>
            </p:spPr>
            <p:txBody>
              <a:bodyPr/>
              <a:lstStyle/>
              <a:p>
                <a:pPr algn="ctr" eaLnBrk="0" hangingPunct="0"/>
                <a:endParaRPr lang="en-US" dirty="0"/>
              </a:p>
            </p:txBody>
          </p:sp>
          <p:sp>
            <p:nvSpPr>
              <p:cNvPr id="4458" name="Freeform 446"/>
              <p:cNvSpPr>
                <a:spLocks/>
              </p:cNvSpPr>
              <p:nvPr/>
            </p:nvSpPr>
            <p:spPr bwMode="auto">
              <a:xfrm>
                <a:off x="4890" y="1870"/>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459" name="Freeform 447"/>
              <p:cNvSpPr>
                <a:spLocks/>
              </p:cNvSpPr>
              <p:nvPr/>
            </p:nvSpPr>
            <p:spPr bwMode="auto">
              <a:xfrm>
                <a:off x="4890" y="1870"/>
                <a:ext cx="1" cy="1"/>
              </a:xfrm>
              <a:custGeom>
                <a:avLst/>
                <a:gdLst>
                  <a:gd name="T0" fmla="*/ 0 w 1"/>
                  <a:gd name="T1" fmla="*/ 0 h 1"/>
                  <a:gd name="T2" fmla="*/ 1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0"/>
                    </a:lnTo>
                  </a:path>
                </a:pathLst>
              </a:custGeom>
              <a:noFill/>
              <a:ln w="9525">
                <a:noFill/>
                <a:round/>
                <a:headEnd/>
                <a:tailEnd/>
              </a:ln>
            </p:spPr>
            <p:txBody>
              <a:bodyPr/>
              <a:lstStyle/>
              <a:p>
                <a:pPr algn="ctr" eaLnBrk="0" hangingPunct="0"/>
                <a:endParaRPr lang="en-US" dirty="0"/>
              </a:p>
            </p:txBody>
          </p:sp>
          <p:sp>
            <p:nvSpPr>
              <p:cNvPr id="4460" name="Freeform 448"/>
              <p:cNvSpPr>
                <a:spLocks/>
              </p:cNvSpPr>
              <p:nvPr/>
            </p:nvSpPr>
            <p:spPr bwMode="auto">
              <a:xfrm>
                <a:off x="5084" y="1870"/>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461" name="Freeform 449"/>
              <p:cNvSpPr>
                <a:spLocks/>
              </p:cNvSpPr>
              <p:nvPr/>
            </p:nvSpPr>
            <p:spPr bwMode="auto">
              <a:xfrm>
                <a:off x="5084" y="1870"/>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path>
                </a:pathLst>
              </a:custGeom>
              <a:noFill/>
              <a:ln w="9525">
                <a:noFill/>
                <a:round/>
                <a:headEnd/>
                <a:tailEnd/>
              </a:ln>
            </p:spPr>
            <p:txBody>
              <a:bodyPr/>
              <a:lstStyle/>
              <a:p>
                <a:pPr algn="ctr" eaLnBrk="0" hangingPunct="0"/>
                <a:endParaRPr lang="en-US" dirty="0"/>
              </a:p>
            </p:txBody>
          </p:sp>
          <p:sp>
            <p:nvSpPr>
              <p:cNvPr id="4462" name="Freeform 450"/>
              <p:cNvSpPr>
                <a:spLocks/>
              </p:cNvSpPr>
              <p:nvPr/>
            </p:nvSpPr>
            <p:spPr bwMode="auto">
              <a:xfrm>
                <a:off x="4456" y="1872"/>
                <a:ext cx="7" cy="5"/>
              </a:xfrm>
              <a:custGeom>
                <a:avLst/>
                <a:gdLst>
                  <a:gd name="T0" fmla="*/ 0 w 7"/>
                  <a:gd name="T1" fmla="*/ 5 h 5"/>
                  <a:gd name="T2" fmla="*/ 0 w 7"/>
                  <a:gd name="T3" fmla="*/ 0 h 5"/>
                  <a:gd name="T4" fmla="*/ 7 w 7"/>
                  <a:gd name="T5" fmla="*/ 0 h 5"/>
                  <a:gd name="T6" fmla="*/ 0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0" y="0"/>
                    </a:lnTo>
                    <a:lnTo>
                      <a:pt x="7" y="0"/>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463" name="Freeform 451"/>
              <p:cNvSpPr>
                <a:spLocks/>
              </p:cNvSpPr>
              <p:nvPr/>
            </p:nvSpPr>
            <p:spPr bwMode="auto">
              <a:xfrm>
                <a:off x="4456" y="1872"/>
                <a:ext cx="7" cy="5"/>
              </a:xfrm>
              <a:custGeom>
                <a:avLst/>
                <a:gdLst>
                  <a:gd name="T0" fmla="*/ 0 w 7"/>
                  <a:gd name="T1" fmla="*/ 5 h 5"/>
                  <a:gd name="T2" fmla="*/ 0 w 7"/>
                  <a:gd name="T3" fmla="*/ 0 h 5"/>
                  <a:gd name="T4" fmla="*/ 7 w 7"/>
                  <a:gd name="T5" fmla="*/ 0 h 5"/>
                  <a:gd name="T6" fmla="*/ 0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0" y="0"/>
                    </a:lnTo>
                    <a:lnTo>
                      <a:pt x="7" y="0"/>
                    </a:lnTo>
                    <a:lnTo>
                      <a:pt x="0" y="5"/>
                    </a:lnTo>
                  </a:path>
                </a:pathLst>
              </a:custGeom>
              <a:noFill/>
              <a:ln w="9525">
                <a:noFill/>
                <a:round/>
                <a:headEnd/>
                <a:tailEnd/>
              </a:ln>
            </p:spPr>
            <p:txBody>
              <a:bodyPr/>
              <a:lstStyle/>
              <a:p>
                <a:pPr algn="ctr" eaLnBrk="0" hangingPunct="0"/>
                <a:endParaRPr lang="en-US" dirty="0"/>
              </a:p>
            </p:txBody>
          </p:sp>
          <p:sp>
            <p:nvSpPr>
              <p:cNvPr id="4464" name="Freeform 452"/>
              <p:cNvSpPr>
                <a:spLocks/>
              </p:cNvSpPr>
              <p:nvPr/>
            </p:nvSpPr>
            <p:spPr bwMode="auto">
              <a:xfrm>
                <a:off x="4474" y="1872"/>
                <a:ext cx="3" cy="5"/>
              </a:xfrm>
              <a:custGeom>
                <a:avLst/>
                <a:gdLst>
                  <a:gd name="T0" fmla="*/ 0 w 3"/>
                  <a:gd name="T1" fmla="*/ 2 h 5"/>
                  <a:gd name="T2" fmla="*/ 3 w 3"/>
                  <a:gd name="T3" fmla="*/ 0 h 5"/>
                  <a:gd name="T4" fmla="*/ 3 w 3"/>
                  <a:gd name="T5" fmla="*/ 5 h 5"/>
                  <a:gd name="T6" fmla="*/ 0 w 3"/>
                  <a:gd name="T7" fmla="*/ 2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2"/>
                    </a:moveTo>
                    <a:lnTo>
                      <a:pt x="3" y="0"/>
                    </a:lnTo>
                    <a:lnTo>
                      <a:pt x="3" y="5"/>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465" name="Freeform 453"/>
              <p:cNvSpPr>
                <a:spLocks/>
              </p:cNvSpPr>
              <p:nvPr/>
            </p:nvSpPr>
            <p:spPr bwMode="auto">
              <a:xfrm>
                <a:off x="4474" y="1872"/>
                <a:ext cx="3" cy="5"/>
              </a:xfrm>
              <a:custGeom>
                <a:avLst/>
                <a:gdLst>
                  <a:gd name="T0" fmla="*/ 0 w 3"/>
                  <a:gd name="T1" fmla="*/ 2 h 5"/>
                  <a:gd name="T2" fmla="*/ 3 w 3"/>
                  <a:gd name="T3" fmla="*/ 0 h 5"/>
                  <a:gd name="T4" fmla="*/ 3 w 3"/>
                  <a:gd name="T5" fmla="*/ 5 h 5"/>
                  <a:gd name="T6" fmla="*/ 0 w 3"/>
                  <a:gd name="T7" fmla="*/ 2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2"/>
                    </a:moveTo>
                    <a:lnTo>
                      <a:pt x="3" y="0"/>
                    </a:lnTo>
                    <a:lnTo>
                      <a:pt x="3" y="5"/>
                    </a:lnTo>
                    <a:lnTo>
                      <a:pt x="0" y="2"/>
                    </a:lnTo>
                  </a:path>
                </a:pathLst>
              </a:custGeom>
              <a:noFill/>
              <a:ln w="9525">
                <a:noFill/>
                <a:round/>
                <a:headEnd/>
                <a:tailEnd/>
              </a:ln>
            </p:spPr>
            <p:txBody>
              <a:bodyPr/>
              <a:lstStyle/>
              <a:p>
                <a:pPr algn="ctr" eaLnBrk="0" hangingPunct="0"/>
                <a:endParaRPr lang="en-US" dirty="0"/>
              </a:p>
            </p:txBody>
          </p:sp>
          <p:sp>
            <p:nvSpPr>
              <p:cNvPr id="4466" name="Freeform 454"/>
              <p:cNvSpPr>
                <a:spLocks/>
              </p:cNvSpPr>
              <p:nvPr/>
            </p:nvSpPr>
            <p:spPr bwMode="auto">
              <a:xfrm>
                <a:off x="4451" y="1872"/>
                <a:ext cx="23" cy="11"/>
              </a:xfrm>
              <a:custGeom>
                <a:avLst/>
                <a:gdLst>
                  <a:gd name="T0" fmla="*/ 4 w 23"/>
                  <a:gd name="T1" fmla="*/ 11 h 11"/>
                  <a:gd name="T2" fmla="*/ 0 w 23"/>
                  <a:gd name="T3" fmla="*/ 8 h 11"/>
                  <a:gd name="T4" fmla="*/ 20 w 23"/>
                  <a:gd name="T5" fmla="*/ 5 h 11"/>
                  <a:gd name="T6" fmla="*/ 12 w 23"/>
                  <a:gd name="T7" fmla="*/ 5 h 11"/>
                  <a:gd name="T8" fmla="*/ 12 w 23"/>
                  <a:gd name="T9" fmla="*/ 2 h 11"/>
                  <a:gd name="T10" fmla="*/ 21 w 23"/>
                  <a:gd name="T11" fmla="*/ 0 h 11"/>
                  <a:gd name="T12" fmla="*/ 23 w 23"/>
                  <a:gd name="T13" fmla="*/ 3 h 11"/>
                  <a:gd name="T14" fmla="*/ 23 w 23"/>
                  <a:gd name="T15" fmla="*/ 6 h 11"/>
                  <a:gd name="T16" fmla="*/ 13 w 23"/>
                  <a:gd name="T17" fmla="*/ 11 h 11"/>
                  <a:gd name="T18" fmla="*/ 12 w 23"/>
                  <a:gd name="T19" fmla="*/ 8 h 11"/>
                  <a:gd name="T20" fmla="*/ 12 w 23"/>
                  <a:gd name="T21" fmla="*/ 10 h 11"/>
                  <a:gd name="T22" fmla="*/ 5 w 23"/>
                  <a:gd name="T23" fmla="*/ 8 h 11"/>
                  <a:gd name="T24" fmla="*/ 4 w 23"/>
                  <a:gd name="T25" fmla="*/ 1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
                  <a:gd name="T41" fmla="*/ 23 w 23"/>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
                    <a:moveTo>
                      <a:pt x="4" y="11"/>
                    </a:moveTo>
                    <a:lnTo>
                      <a:pt x="0" y="8"/>
                    </a:lnTo>
                    <a:lnTo>
                      <a:pt x="20" y="5"/>
                    </a:lnTo>
                    <a:lnTo>
                      <a:pt x="12" y="5"/>
                    </a:lnTo>
                    <a:lnTo>
                      <a:pt x="12" y="2"/>
                    </a:lnTo>
                    <a:lnTo>
                      <a:pt x="21" y="0"/>
                    </a:lnTo>
                    <a:lnTo>
                      <a:pt x="23" y="3"/>
                    </a:lnTo>
                    <a:lnTo>
                      <a:pt x="23" y="6"/>
                    </a:lnTo>
                    <a:lnTo>
                      <a:pt x="13" y="11"/>
                    </a:lnTo>
                    <a:lnTo>
                      <a:pt x="12" y="8"/>
                    </a:lnTo>
                    <a:lnTo>
                      <a:pt x="12" y="10"/>
                    </a:lnTo>
                    <a:lnTo>
                      <a:pt x="5" y="8"/>
                    </a:lnTo>
                    <a:lnTo>
                      <a:pt x="4" y="11"/>
                    </a:lnTo>
                    <a:close/>
                  </a:path>
                </a:pathLst>
              </a:custGeom>
              <a:solidFill>
                <a:srgbClr val="FEE0C2"/>
              </a:solidFill>
              <a:ln w="9525">
                <a:noFill/>
                <a:round/>
                <a:headEnd/>
                <a:tailEnd/>
              </a:ln>
            </p:spPr>
            <p:txBody>
              <a:bodyPr/>
              <a:lstStyle/>
              <a:p>
                <a:pPr algn="ctr" eaLnBrk="0" hangingPunct="0"/>
                <a:endParaRPr lang="en-US" dirty="0"/>
              </a:p>
            </p:txBody>
          </p:sp>
          <p:sp>
            <p:nvSpPr>
              <p:cNvPr id="4467" name="Freeform 455"/>
              <p:cNvSpPr>
                <a:spLocks/>
              </p:cNvSpPr>
              <p:nvPr/>
            </p:nvSpPr>
            <p:spPr bwMode="auto">
              <a:xfrm>
                <a:off x="4451" y="1872"/>
                <a:ext cx="23" cy="11"/>
              </a:xfrm>
              <a:custGeom>
                <a:avLst/>
                <a:gdLst>
                  <a:gd name="T0" fmla="*/ 4 w 23"/>
                  <a:gd name="T1" fmla="*/ 11 h 11"/>
                  <a:gd name="T2" fmla="*/ 0 w 23"/>
                  <a:gd name="T3" fmla="*/ 8 h 11"/>
                  <a:gd name="T4" fmla="*/ 20 w 23"/>
                  <a:gd name="T5" fmla="*/ 5 h 11"/>
                  <a:gd name="T6" fmla="*/ 12 w 23"/>
                  <a:gd name="T7" fmla="*/ 5 h 11"/>
                  <a:gd name="T8" fmla="*/ 12 w 23"/>
                  <a:gd name="T9" fmla="*/ 2 h 11"/>
                  <a:gd name="T10" fmla="*/ 21 w 23"/>
                  <a:gd name="T11" fmla="*/ 0 h 11"/>
                  <a:gd name="T12" fmla="*/ 23 w 23"/>
                  <a:gd name="T13" fmla="*/ 3 h 11"/>
                  <a:gd name="T14" fmla="*/ 23 w 23"/>
                  <a:gd name="T15" fmla="*/ 6 h 11"/>
                  <a:gd name="T16" fmla="*/ 13 w 23"/>
                  <a:gd name="T17" fmla="*/ 11 h 11"/>
                  <a:gd name="T18" fmla="*/ 12 w 23"/>
                  <a:gd name="T19" fmla="*/ 8 h 11"/>
                  <a:gd name="T20" fmla="*/ 12 w 23"/>
                  <a:gd name="T21" fmla="*/ 10 h 11"/>
                  <a:gd name="T22" fmla="*/ 5 w 23"/>
                  <a:gd name="T23" fmla="*/ 8 h 11"/>
                  <a:gd name="T24" fmla="*/ 4 w 23"/>
                  <a:gd name="T25" fmla="*/ 1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
                  <a:gd name="T41" fmla="*/ 23 w 23"/>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
                    <a:moveTo>
                      <a:pt x="4" y="11"/>
                    </a:moveTo>
                    <a:lnTo>
                      <a:pt x="0" y="8"/>
                    </a:lnTo>
                    <a:lnTo>
                      <a:pt x="20" y="5"/>
                    </a:lnTo>
                    <a:lnTo>
                      <a:pt x="12" y="5"/>
                    </a:lnTo>
                    <a:lnTo>
                      <a:pt x="12" y="2"/>
                    </a:lnTo>
                    <a:lnTo>
                      <a:pt x="21" y="0"/>
                    </a:lnTo>
                    <a:lnTo>
                      <a:pt x="23" y="3"/>
                    </a:lnTo>
                    <a:lnTo>
                      <a:pt x="23" y="6"/>
                    </a:lnTo>
                    <a:lnTo>
                      <a:pt x="13" y="11"/>
                    </a:lnTo>
                    <a:lnTo>
                      <a:pt x="12" y="8"/>
                    </a:lnTo>
                    <a:lnTo>
                      <a:pt x="12" y="10"/>
                    </a:lnTo>
                    <a:lnTo>
                      <a:pt x="5" y="8"/>
                    </a:lnTo>
                    <a:lnTo>
                      <a:pt x="4" y="11"/>
                    </a:lnTo>
                  </a:path>
                </a:pathLst>
              </a:custGeom>
              <a:noFill/>
              <a:ln w="9525">
                <a:noFill/>
                <a:round/>
                <a:headEnd/>
                <a:tailEnd/>
              </a:ln>
            </p:spPr>
            <p:txBody>
              <a:bodyPr/>
              <a:lstStyle/>
              <a:p>
                <a:pPr algn="ctr" eaLnBrk="0" hangingPunct="0"/>
                <a:endParaRPr lang="en-US" dirty="0"/>
              </a:p>
            </p:txBody>
          </p:sp>
          <p:sp>
            <p:nvSpPr>
              <p:cNvPr id="4468" name="Freeform 456"/>
              <p:cNvSpPr>
                <a:spLocks/>
              </p:cNvSpPr>
              <p:nvPr/>
            </p:nvSpPr>
            <p:spPr bwMode="auto">
              <a:xfrm>
                <a:off x="4655" y="1875"/>
                <a:ext cx="3" cy="5"/>
              </a:xfrm>
              <a:custGeom>
                <a:avLst/>
                <a:gdLst>
                  <a:gd name="T0" fmla="*/ 0 w 3"/>
                  <a:gd name="T1" fmla="*/ 5 h 5"/>
                  <a:gd name="T2" fmla="*/ 2 w 3"/>
                  <a:gd name="T3" fmla="*/ 0 h 5"/>
                  <a:gd name="T4" fmla="*/ 3 w 3"/>
                  <a:gd name="T5" fmla="*/ 2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2" y="0"/>
                    </a:lnTo>
                    <a:lnTo>
                      <a:pt x="3" y="2"/>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469" name="Freeform 457"/>
              <p:cNvSpPr>
                <a:spLocks/>
              </p:cNvSpPr>
              <p:nvPr/>
            </p:nvSpPr>
            <p:spPr bwMode="auto">
              <a:xfrm>
                <a:off x="4655" y="1875"/>
                <a:ext cx="3" cy="5"/>
              </a:xfrm>
              <a:custGeom>
                <a:avLst/>
                <a:gdLst>
                  <a:gd name="T0" fmla="*/ 0 w 3"/>
                  <a:gd name="T1" fmla="*/ 5 h 5"/>
                  <a:gd name="T2" fmla="*/ 2 w 3"/>
                  <a:gd name="T3" fmla="*/ 0 h 5"/>
                  <a:gd name="T4" fmla="*/ 3 w 3"/>
                  <a:gd name="T5" fmla="*/ 2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2" y="0"/>
                    </a:lnTo>
                    <a:lnTo>
                      <a:pt x="3" y="2"/>
                    </a:lnTo>
                    <a:lnTo>
                      <a:pt x="0" y="5"/>
                    </a:lnTo>
                  </a:path>
                </a:pathLst>
              </a:custGeom>
              <a:noFill/>
              <a:ln w="9525">
                <a:noFill/>
                <a:round/>
                <a:headEnd/>
                <a:tailEnd/>
              </a:ln>
            </p:spPr>
            <p:txBody>
              <a:bodyPr/>
              <a:lstStyle/>
              <a:p>
                <a:pPr algn="ctr" eaLnBrk="0" hangingPunct="0"/>
                <a:endParaRPr lang="en-US" dirty="0"/>
              </a:p>
            </p:txBody>
          </p:sp>
          <p:sp>
            <p:nvSpPr>
              <p:cNvPr id="4470" name="Freeform 458"/>
              <p:cNvSpPr>
                <a:spLocks/>
              </p:cNvSpPr>
              <p:nvPr/>
            </p:nvSpPr>
            <p:spPr bwMode="auto">
              <a:xfrm>
                <a:off x="4456" y="1880"/>
                <a:ext cx="18" cy="10"/>
              </a:xfrm>
              <a:custGeom>
                <a:avLst/>
                <a:gdLst>
                  <a:gd name="T0" fmla="*/ 0 w 18"/>
                  <a:gd name="T1" fmla="*/ 10 h 10"/>
                  <a:gd name="T2" fmla="*/ 2 w 18"/>
                  <a:gd name="T3" fmla="*/ 3 h 10"/>
                  <a:gd name="T4" fmla="*/ 7 w 18"/>
                  <a:gd name="T5" fmla="*/ 5 h 10"/>
                  <a:gd name="T6" fmla="*/ 11 w 18"/>
                  <a:gd name="T7" fmla="*/ 2 h 10"/>
                  <a:gd name="T8" fmla="*/ 11 w 18"/>
                  <a:gd name="T9" fmla="*/ 5 h 10"/>
                  <a:gd name="T10" fmla="*/ 13 w 18"/>
                  <a:gd name="T11" fmla="*/ 0 h 10"/>
                  <a:gd name="T12" fmla="*/ 16 w 18"/>
                  <a:gd name="T13" fmla="*/ 0 h 10"/>
                  <a:gd name="T14" fmla="*/ 18 w 18"/>
                  <a:gd name="T15" fmla="*/ 10 h 10"/>
                  <a:gd name="T16" fmla="*/ 11 w 18"/>
                  <a:gd name="T17" fmla="*/ 10 h 10"/>
                  <a:gd name="T18" fmla="*/ 5 w 18"/>
                  <a:gd name="T19" fmla="*/ 6 h 10"/>
                  <a:gd name="T20" fmla="*/ 7 w 18"/>
                  <a:gd name="T21" fmla="*/ 8 h 10"/>
                  <a:gd name="T22" fmla="*/ 0 w 18"/>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0"/>
                  <a:gd name="T38" fmla="*/ 18 w 1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0">
                    <a:moveTo>
                      <a:pt x="0" y="10"/>
                    </a:moveTo>
                    <a:lnTo>
                      <a:pt x="2" y="3"/>
                    </a:lnTo>
                    <a:lnTo>
                      <a:pt x="7" y="5"/>
                    </a:lnTo>
                    <a:lnTo>
                      <a:pt x="11" y="2"/>
                    </a:lnTo>
                    <a:lnTo>
                      <a:pt x="11" y="5"/>
                    </a:lnTo>
                    <a:lnTo>
                      <a:pt x="13" y="0"/>
                    </a:lnTo>
                    <a:lnTo>
                      <a:pt x="16" y="0"/>
                    </a:lnTo>
                    <a:lnTo>
                      <a:pt x="18" y="10"/>
                    </a:lnTo>
                    <a:lnTo>
                      <a:pt x="11" y="10"/>
                    </a:lnTo>
                    <a:lnTo>
                      <a:pt x="5" y="6"/>
                    </a:lnTo>
                    <a:lnTo>
                      <a:pt x="7" y="8"/>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471" name="Freeform 459"/>
              <p:cNvSpPr>
                <a:spLocks/>
              </p:cNvSpPr>
              <p:nvPr/>
            </p:nvSpPr>
            <p:spPr bwMode="auto">
              <a:xfrm>
                <a:off x="4456" y="1880"/>
                <a:ext cx="18" cy="10"/>
              </a:xfrm>
              <a:custGeom>
                <a:avLst/>
                <a:gdLst>
                  <a:gd name="T0" fmla="*/ 0 w 18"/>
                  <a:gd name="T1" fmla="*/ 10 h 10"/>
                  <a:gd name="T2" fmla="*/ 2 w 18"/>
                  <a:gd name="T3" fmla="*/ 3 h 10"/>
                  <a:gd name="T4" fmla="*/ 7 w 18"/>
                  <a:gd name="T5" fmla="*/ 5 h 10"/>
                  <a:gd name="T6" fmla="*/ 11 w 18"/>
                  <a:gd name="T7" fmla="*/ 2 h 10"/>
                  <a:gd name="T8" fmla="*/ 11 w 18"/>
                  <a:gd name="T9" fmla="*/ 5 h 10"/>
                  <a:gd name="T10" fmla="*/ 13 w 18"/>
                  <a:gd name="T11" fmla="*/ 0 h 10"/>
                  <a:gd name="T12" fmla="*/ 16 w 18"/>
                  <a:gd name="T13" fmla="*/ 0 h 10"/>
                  <a:gd name="T14" fmla="*/ 18 w 18"/>
                  <a:gd name="T15" fmla="*/ 10 h 10"/>
                  <a:gd name="T16" fmla="*/ 11 w 18"/>
                  <a:gd name="T17" fmla="*/ 10 h 10"/>
                  <a:gd name="T18" fmla="*/ 5 w 18"/>
                  <a:gd name="T19" fmla="*/ 6 h 10"/>
                  <a:gd name="T20" fmla="*/ 7 w 18"/>
                  <a:gd name="T21" fmla="*/ 8 h 10"/>
                  <a:gd name="T22" fmla="*/ 0 w 18"/>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0"/>
                  <a:gd name="T38" fmla="*/ 18 w 1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0">
                    <a:moveTo>
                      <a:pt x="0" y="10"/>
                    </a:moveTo>
                    <a:lnTo>
                      <a:pt x="2" y="3"/>
                    </a:lnTo>
                    <a:lnTo>
                      <a:pt x="7" y="5"/>
                    </a:lnTo>
                    <a:lnTo>
                      <a:pt x="11" y="2"/>
                    </a:lnTo>
                    <a:lnTo>
                      <a:pt x="11" y="5"/>
                    </a:lnTo>
                    <a:lnTo>
                      <a:pt x="13" y="0"/>
                    </a:lnTo>
                    <a:lnTo>
                      <a:pt x="16" y="0"/>
                    </a:lnTo>
                    <a:lnTo>
                      <a:pt x="18" y="10"/>
                    </a:lnTo>
                    <a:lnTo>
                      <a:pt x="11" y="10"/>
                    </a:lnTo>
                    <a:lnTo>
                      <a:pt x="5" y="6"/>
                    </a:lnTo>
                    <a:lnTo>
                      <a:pt x="7" y="8"/>
                    </a:lnTo>
                    <a:lnTo>
                      <a:pt x="0" y="10"/>
                    </a:lnTo>
                  </a:path>
                </a:pathLst>
              </a:custGeom>
              <a:noFill/>
              <a:ln w="9525">
                <a:noFill/>
                <a:round/>
                <a:headEnd/>
                <a:tailEnd/>
              </a:ln>
            </p:spPr>
            <p:txBody>
              <a:bodyPr/>
              <a:lstStyle/>
              <a:p>
                <a:pPr algn="ctr" eaLnBrk="0" hangingPunct="0"/>
                <a:endParaRPr lang="en-US" dirty="0"/>
              </a:p>
            </p:txBody>
          </p:sp>
          <p:sp>
            <p:nvSpPr>
              <p:cNvPr id="4472" name="Freeform 460"/>
              <p:cNvSpPr>
                <a:spLocks/>
              </p:cNvSpPr>
              <p:nvPr/>
            </p:nvSpPr>
            <p:spPr bwMode="auto">
              <a:xfrm>
                <a:off x="4872" y="1880"/>
                <a:ext cx="13" cy="45"/>
              </a:xfrm>
              <a:custGeom>
                <a:avLst/>
                <a:gdLst>
                  <a:gd name="T0" fmla="*/ 13 w 13"/>
                  <a:gd name="T1" fmla="*/ 40 h 45"/>
                  <a:gd name="T2" fmla="*/ 6 w 13"/>
                  <a:gd name="T3" fmla="*/ 45 h 45"/>
                  <a:gd name="T4" fmla="*/ 0 w 13"/>
                  <a:gd name="T5" fmla="*/ 10 h 45"/>
                  <a:gd name="T6" fmla="*/ 6 w 13"/>
                  <a:gd name="T7" fmla="*/ 0 h 45"/>
                  <a:gd name="T8" fmla="*/ 13 w 13"/>
                  <a:gd name="T9" fmla="*/ 0 h 45"/>
                  <a:gd name="T10" fmla="*/ 10 w 13"/>
                  <a:gd name="T11" fmla="*/ 3 h 45"/>
                  <a:gd name="T12" fmla="*/ 13 w 13"/>
                  <a:gd name="T13" fmla="*/ 6 h 45"/>
                  <a:gd name="T14" fmla="*/ 13 w 13"/>
                  <a:gd name="T15" fmla="*/ 40 h 4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5"/>
                  <a:gd name="T26" fmla="*/ 13 w 1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5">
                    <a:moveTo>
                      <a:pt x="13" y="40"/>
                    </a:moveTo>
                    <a:lnTo>
                      <a:pt x="6" y="45"/>
                    </a:lnTo>
                    <a:lnTo>
                      <a:pt x="0" y="10"/>
                    </a:lnTo>
                    <a:lnTo>
                      <a:pt x="6" y="0"/>
                    </a:lnTo>
                    <a:lnTo>
                      <a:pt x="13" y="0"/>
                    </a:lnTo>
                    <a:lnTo>
                      <a:pt x="10" y="3"/>
                    </a:lnTo>
                    <a:lnTo>
                      <a:pt x="13" y="6"/>
                    </a:lnTo>
                    <a:lnTo>
                      <a:pt x="13" y="40"/>
                    </a:lnTo>
                    <a:close/>
                  </a:path>
                </a:pathLst>
              </a:custGeom>
              <a:solidFill>
                <a:srgbClr val="FEE0C2"/>
              </a:solidFill>
              <a:ln w="9525">
                <a:noFill/>
                <a:round/>
                <a:headEnd/>
                <a:tailEnd/>
              </a:ln>
            </p:spPr>
            <p:txBody>
              <a:bodyPr/>
              <a:lstStyle/>
              <a:p>
                <a:pPr algn="ctr" eaLnBrk="0" hangingPunct="0"/>
                <a:endParaRPr lang="en-US" dirty="0"/>
              </a:p>
            </p:txBody>
          </p:sp>
          <p:sp>
            <p:nvSpPr>
              <p:cNvPr id="4473" name="Freeform 461"/>
              <p:cNvSpPr>
                <a:spLocks/>
              </p:cNvSpPr>
              <p:nvPr/>
            </p:nvSpPr>
            <p:spPr bwMode="auto">
              <a:xfrm>
                <a:off x="4872" y="1880"/>
                <a:ext cx="13" cy="45"/>
              </a:xfrm>
              <a:custGeom>
                <a:avLst/>
                <a:gdLst>
                  <a:gd name="T0" fmla="*/ 13 w 13"/>
                  <a:gd name="T1" fmla="*/ 40 h 45"/>
                  <a:gd name="T2" fmla="*/ 6 w 13"/>
                  <a:gd name="T3" fmla="*/ 45 h 45"/>
                  <a:gd name="T4" fmla="*/ 0 w 13"/>
                  <a:gd name="T5" fmla="*/ 10 h 45"/>
                  <a:gd name="T6" fmla="*/ 6 w 13"/>
                  <a:gd name="T7" fmla="*/ 0 h 45"/>
                  <a:gd name="T8" fmla="*/ 13 w 13"/>
                  <a:gd name="T9" fmla="*/ 0 h 45"/>
                  <a:gd name="T10" fmla="*/ 10 w 13"/>
                  <a:gd name="T11" fmla="*/ 3 h 45"/>
                  <a:gd name="T12" fmla="*/ 13 w 13"/>
                  <a:gd name="T13" fmla="*/ 6 h 45"/>
                  <a:gd name="T14" fmla="*/ 13 w 13"/>
                  <a:gd name="T15" fmla="*/ 40 h 4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5"/>
                  <a:gd name="T26" fmla="*/ 13 w 1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5">
                    <a:moveTo>
                      <a:pt x="13" y="40"/>
                    </a:moveTo>
                    <a:lnTo>
                      <a:pt x="6" y="45"/>
                    </a:lnTo>
                    <a:lnTo>
                      <a:pt x="0" y="10"/>
                    </a:lnTo>
                    <a:lnTo>
                      <a:pt x="6" y="0"/>
                    </a:lnTo>
                    <a:lnTo>
                      <a:pt x="13" y="0"/>
                    </a:lnTo>
                    <a:lnTo>
                      <a:pt x="10" y="3"/>
                    </a:lnTo>
                    <a:lnTo>
                      <a:pt x="13" y="6"/>
                    </a:lnTo>
                    <a:lnTo>
                      <a:pt x="13" y="40"/>
                    </a:lnTo>
                  </a:path>
                </a:pathLst>
              </a:custGeom>
              <a:noFill/>
              <a:ln w="9525">
                <a:noFill/>
                <a:round/>
                <a:headEnd/>
                <a:tailEnd/>
              </a:ln>
            </p:spPr>
            <p:txBody>
              <a:bodyPr/>
              <a:lstStyle/>
              <a:p>
                <a:pPr algn="ctr" eaLnBrk="0" hangingPunct="0"/>
                <a:endParaRPr lang="en-US" dirty="0"/>
              </a:p>
            </p:txBody>
          </p:sp>
          <p:sp>
            <p:nvSpPr>
              <p:cNvPr id="4474" name="Freeform 462"/>
              <p:cNvSpPr>
                <a:spLocks/>
              </p:cNvSpPr>
              <p:nvPr/>
            </p:nvSpPr>
            <p:spPr bwMode="auto">
              <a:xfrm>
                <a:off x="5140" y="1891"/>
                <a:ext cx="5" cy="7"/>
              </a:xfrm>
              <a:custGeom>
                <a:avLst/>
                <a:gdLst>
                  <a:gd name="T0" fmla="*/ 0 w 5"/>
                  <a:gd name="T1" fmla="*/ 5 h 7"/>
                  <a:gd name="T2" fmla="*/ 0 w 5"/>
                  <a:gd name="T3" fmla="*/ 0 h 7"/>
                  <a:gd name="T4" fmla="*/ 2 w 5"/>
                  <a:gd name="T5" fmla="*/ 2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2" y="2"/>
                    </a:lnTo>
                    <a:lnTo>
                      <a:pt x="5" y="7"/>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475" name="Freeform 463"/>
              <p:cNvSpPr>
                <a:spLocks/>
              </p:cNvSpPr>
              <p:nvPr/>
            </p:nvSpPr>
            <p:spPr bwMode="auto">
              <a:xfrm>
                <a:off x="5140" y="1891"/>
                <a:ext cx="5" cy="7"/>
              </a:xfrm>
              <a:custGeom>
                <a:avLst/>
                <a:gdLst>
                  <a:gd name="T0" fmla="*/ 0 w 5"/>
                  <a:gd name="T1" fmla="*/ 5 h 7"/>
                  <a:gd name="T2" fmla="*/ 0 w 5"/>
                  <a:gd name="T3" fmla="*/ 0 h 7"/>
                  <a:gd name="T4" fmla="*/ 2 w 5"/>
                  <a:gd name="T5" fmla="*/ 2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2" y="2"/>
                    </a:lnTo>
                    <a:lnTo>
                      <a:pt x="5" y="7"/>
                    </a:lnTo>
                    <a:lnTo>
                      <a:pt x="0" y="5"/>
                    </a:lnTo>
                  </a:path>
                </a:pathLst>
              </a:custGeom>
              <a:noFill/>
              <a:ln w="9525">
                <a:noFill/>
                <a:round/>
                <a:headEnd/>
                <a:tailEnd/>
              </a:ln>
            </p:spPr>
            <p:txBody>
              <a:bodyPr/>
              <a:lstStyle/>
              <a:p>
                <a:pPr algn="ctr" eaLnBrk="0" hangingPunct="0"/>
                <a:endParaRPr lang="en-US" dirty="0"/>
              </a:p>
            </p:txBody>
          </p:sp>
          <p:sp>
            <p:nvSpPr>
              <p:cNvPr id="4476" name="Freeform 464"/>
              <p:cNvSpPr>
                <a:spLocks/>
              </p:cNvSpPr>
              <p:nvPr/>
            </p:nvSpPr>
            <p:spPr bwMode="auto">
              <a:xfrm>
                <a:off x="4463" y="1901"/>
                <a:ext cx="8" cy="11"/>
              </a:xfrm>
              <a:custGeom>
                <a:avLst/>
                <a:gdLst>
                  <a:gd name="T0" fmla="*/ 1 w 8"/>
                  <a:gd name="T1" fmla="*/ 11 h 11"/>
                  <a:gd name="T2" fmla="*/ 0 w 8"/>
                  <a:gd name="T3" fmla="*/ 1 h 11"/>
                  <a:gd name="T4" fmla="*/ 3 w 8"/>
                  <a:gd name="T5" fmla="*/ 0 h 11"/>
                  <a:gd name="T6" fmla="*/ 8 w 8"/>
                  <a:gd name="T7" fmla="*/ 5 h 11"/>
                  <a:gd name="T8" fmla="*/ 4 w 8"/>
                  <a:gd name="T9" fmla="*/ 6 h 11"/>
                  <a:gd name="T10" fmla="*/ 3 w 8"/>
                  <a:gd name="T11" fmla="*/ 5 h 11"/>
                  <a:gd name="T12" fmla="*/ 6 w 8"/>
                  <a:gd name="T13" fmla="*/ 3 h 11"/>
                  <a:gd name="T14" fmla="*/ 3 w 8"/>
                  <a:gd name="T15" fmla="*/ 5 h 11"/>
                  <a:gd name="T16" fmla="*/ 1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1" y="11"/>
                    </a:moveTo>
                    <a:lnTo>
                      <a:pt x="0" y="1"/>
                    </a:lnTo>
                    <a:lnTo>
                      <a:pt x="3" y="0"/>
                    </a:lnTo>
                    <a:lnTo>
                      <a:pt x="8" y="5"/>
                    </a:lnTo>
                    <a:lnTo>
                      <a:pt x="4" y="6"/>
                    </a:lnTo>
                    <a:lnTo>
                      <a:pt x="3" y="5"/>
                    </a:lnTo>
                    <a:lnTo>
                      <a:pt x="6" y="3"/>
                    </a:lnTo>
                    <a:lnTo>
                      <a:pt x="3" y="5"/>
                    </a:lnTo>
                    <a:lnTo>
                      <a:pt x="1" y="11"/>
                    </a:lnTo>
                    <a:close/>
                  </a:path>
                </a:pathLst>
              </a:custGeom>
              <a:solidFill>
                <a:srgbClr val="FEE0C2"/>
              </a:solidFill>
              <a:ln w="9525">
                <a:noFill/>
                <a:round/>
                <a:headEnd/>
                <a:tailEnd/>
              </a:ln>
            </p:spPr>
            <p:txBody>
              <a:bodyPr/>
              <a:lstStyle/>
              <a:p>
                <a:pPr algn="ctr" eaLnBrk="0" hangingPunct="0"/>
                <a:endParaRPr lang="en-US" dirty="0"/>
              </a:p>
            </p:txBody>
          </p:sp>
          <p:sp>
            <p:nvSpPr>
              <p:cNvPr id="4477" name="Freeform 465"/>
              <p:cNvSpPr>
                <a:spLocks/>
              </p:cNvSpPr>
              <p:nvPr/>
            </p:nvSpPr>
            <p:spPr bwMode="auto">
              <a:xfrm>
                <a:off x="4463" y="1901"/>
                <a:ext cx="8" cy="11"/>
              </a:xfrm>
              <a:custGeom>
                <a:avLst/>
                <a:gdLst>
                  <a:gd name="T0" fmla="*/ 1 w 8"/>
                  <a:gd name="T1" fmla="*/ 11 h 11"/>
                  <a:gd name="T2" fmla="*/ 0 w 8"/>
                  <a:gd name="T3" fmla="*/ 1 h 11"/>
                  <a:gd name="T4" fmla="*/ 3 w 8"/>
                  <a:gd name="T5" fmla="*/ 0 h 11"/>
                  <a:gd name="T6" fmla="*/ 8 w 8"/>
                  <a:gd name="T7" fmla="*/ 5 h 11"/>
                  <a:gd name="T8" fmla="*/ 4 w 8"/>
                  <a:gd name="T9" fmla="*/ 6 h 11"/>
                  <a:gd name="T10" fmla="*/ 3 w 8"/>
                  <a:gd name="T11" fmla="*/ 5 h 11"/>
                  <a:gd name="T12" fmla="*/ 6 w 8"/>
                  <a:gd name="T13" fmla="*/ 3 h 11"/>
                  <a:gd name="T14" fmla="*/ 3 w 8"/>
                  <a:gd name="T15" fmla="*/ 5 h 11"/>
                  <a:gd name="T16" fmla="*/ 1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1" y="11"/>
                    </a:moveTo>
                    <a:lnTo>
                      <a:pt x="0" y="1"/>
                    </a:lnTo>
                    <a:lnTo>
                      <a:pt x="3" y="0"/>
                    </a:lnTo>
                    <a:lnTo>
                      <a:pt x="8" y="5"/>
                    </a:lnTo>
                    <a:lnTo>
                      <a:pt x="4" y="6"/>
                    </a:lnTo>
                    <a:lnTo>
                      <a:pt x="3" y="5"/>
                    </a:lnTo>
                    <a:lnTo>
                      <a:pt x="6" y="3"/>
                    </a:lnTo>
                    <a:lnTo>
                      <a:pt x="3" y="5"/>
                    </a:lnTo>
                    <a:lnTo>
                      <a:pt x="1" y="11"/>
                    </a:lnTo>
                  </a:path>
                </a:pathLst>
              </a:custGeom>
              <a:noFill/>
              <a:ln w="9525">
                <a:noFill/>
                <a:round/>
                <a:headEnd/>
                <a:tailEnd/>
              </a:ln>
            </p:spPr>
            <p:txBody>
              <a:bodyPr/>
              <a:lstStyle/>
              <a:p>
                <a:pPr algn="ctr" eaLnBrk="0" hangingPunct="0"/>
                <a:endParaRPr lang="en-US" dirty="0"/>
              </a:p>
            </p:txBody>
          </p:sp>
          <p:sp>
            <p:nvSpPr>
              <p:cNvPr id="4478" name="Rectangle 466"/>
              <p:cNvSpPr>
                <a:spLocks noChangeArrowheads="1"/>
              </p:cNvSpPr>
              <p:nvPr/>
            </p:nvSpPr>
            <p:spPr bwMode="auto">
              <a:xfrm>
                <a:off x="5153" y="1909"/>
                <a:ext cx="1" cy="1"/>
              </a:xfrm>
              <a:prstGeom prst="rect">
                <a:avLst/>
              </a:prstGeom>
              <a:solidFill>
                <a:srgbClr val="FEE0C2"/>
              </a:solidFill>
              <a:ln w="9525">
                <a:noFill/>
                <a:miter lim="800000"/>
                <a:headEnd/>
                <a:tailEnd/>
              </a:ln>
            </p:spPr>
            <p:txBody>
              <a:bodyPr/>
              <a:lstStyle/>
              <a:p>
                <a:pPr algn="ctr" eaLnBrk="0" hangingPunct="0"/>
                <a:endParaRPr lang="en-US" dirty="0"/>
              </a:p>
            </p:txBody>
          </p:sp>
          <p:sp>
            <p:nvSpPr>
              <p:cNvPr id="4479" name="Rectangle 467"/>
              <p:cNvSpPr>
                <a:spLocks noChangeArrowheads="1"/>
              </p:cNvSpPr>
              <p:nvPr/>
            </p:nvSpPr>
            <p:spPr bwMode="auto">
              <a:xfrm>
                <a:off x="5153" y="1909"/>
                <a:ext cx="1" cy="1"/>
              </a:xfrm>
              <a:prstGeom prst="rect">
                <a:avLst/>
              </a:prstGeom>
              <a:noFill/>
              <a:ln w="9525">
                <a:noFill/>
                <a:miter lim="800000"/>
                <a:headEnd/>
                <a:tailEnd/>
              </a:ln>
            </p:spPr>
            <p:txBody>
              <a:bodyPr/>
              <a:lstStyle/>
              <a:p>
                <a:pPr algn="ctr" eaLnBrk="0" hangingPunct="0"/>
                <a:endParaRPr lang="en-US" dirty="0"/>
              </a:p>
            </p:txBody>
          </p:sp>
          <p:sp>
            <p:nvSpPr>
              <p:cNvPr id="4480" name="Freeform 468"/>
              <p:cNvSpPr>
                <a:spLocks/>
              </p:cNvSpPr>
              <p:nvPr/>
            </p:nvSpPr>
            <p:spPr bwMode="auto">
              <a:xfrm>
                <a:off x="5150" y="1917"/>
                <a:ext cx="2" cy="1"/>
              </a:xfrm>
              <a:custGeom>
                <a:avLst/>
                <a:gdLst>
                  <a:gd name="T0" fmla="*/ 2 w 2"/>
                  <a:gd name="T1" fmla="*/ 0 h 1"/>
                  <a:gd name="T2" fmla="*/ 2 w 2"/>
                  <a:gd name="T3" fmla="*/ 1 h 1"/>
                  <a:gd name="T4" fmla="*/ 0 w 2"/>
                  <a:gd name="T5" fmla="*/ 1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1"/>
                    </a:lnTo>
                    <a:lnTo>
                      <a:pt x="0" y="1"/>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481" name="Freeform 469"/>
              <p:cNvSpPr>
                <a:spLocks/>
              </p:cNvSpPr>
              <p:nvPr/>
            </p:nvSpPr>
            <p:spPr bwMode="auto">
              <a:xfrm>
                <a:off x="5150" y="1917"/>
                <a:ext cx="2" cy="1"/>
              </a:xfrm>
              <a:custGeom>
                <a:avLst/>
                <a:gdLst>
                  <a:gd name="T0" fmla="*/ 2 w 2"/>
                  <a:gd name="T1" fmla="*/ 0 h 1"/>
                  <a:gd name="T2" fmla="*/ 2 w 2"/>
                  <a:gd name="T3" fmla="*/ 1 h 1"/>
                  <a:gd name="T4" fmla="*/ 0 w 2"/>
                  <a:gd name="T5" fmla="*/ 1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1"/>
                    </a:lnTo>
                    <a:lnTo>
                      <a:pt x="0" y="1"/>
                    </a:lnTo>
                    <a:lnTo>
                      <a:pt x="2" y="0"/>
                    </a:lnTo>
                  </a:path>
                </a:pathLst>
              </a:custGeom>
              <a:noFill/>
              <a:ln w="9525">
                <a:noFill/>
                <a:round/>
                <a:headEnd/>
                <a:tailEnd/>
              </a:ln>
            </p:spPr>
            <p:txBody>
              <a:bodyPr/>
              <a:lstStyle/>
              <a:p>
                <a:pPr algn="ctr" eaLnBrk="0" hangingPunct="0"/>
                <a:endParaRPr lang="en-US" dirty="0"/>
              </a:p>
            </p:txBody>
          </p:sp>
          <p:sp>
            <p:nvSpPr>
              <p:cNvPr id="4482" name="Freeform 470"/>
              <p:cNvSpPr>
                <a:spLocks/>
              </p:cNvSpPr>
              <p:nvPr/>
            </p:nvSpPr>
            <p:spPr bwMode="auto">
              <a:xfrm>
                <a:off x="4458" y="1918"/>
                <a:ext cx="263" cy="125"/>
              </a:xfrm>
              <a:custGeom>
                <a:avLst/>
                <a:gdLst>
                  <a:gd name="T0" fmla="*/ 175 w 263"/>
                  <a:gd name="T1" fmla="*/ 13 h 125"/>
                  <a:gd name="T2" fmla="*/ 173 w 263"/>
                  <a:gd name="T3" fmla="*/ 16 h 125"/>
                  <a:gd name="T4" fmla="*/ 176 w 263"/>
                  <a:gd name="T5" fmla="*/ 23 h 125"/>
                  <a:gd name="T6" fmla="*/ 176 w 263"/>
                  <a:gd name="T7" fmla="*/ 28 h 125"/>
                  <a:gd name="T8" fmla="*/ 186 w 263"/>
                  <a:gd name="T9" fmla="*/ 37 h 125"/>
                  <a:gd name="T10" fmla="*/ 192 w 263"/>
                  <a:gd name="T11" fmla="*/ 47 h 125"/>
                  <a:gd name="T12" fmla="*/ 199 w 263"/>
                  <a:gd name="T13" fmla="*/ 56 h 125"/>
                  <a:gd name="T14" fmla="*/ 217 w 263"/>
                  <a:gd name="T15" fmla="*/ 61 h 125"/>
                  <a:gd name="T16" fmla="*/ 228 w 263"/>
                  <a:gd name="T17" fmla="*/ 60 h 125"/>
                  <a:gd name="T18" fmla="*/ 241 w 263"/>
                  <a:gd name="T19" fmla="*/ 69 h 125"/>
                  <a:gd name="T20" fmla="*/ 260 w 263"/>
                  <a:gd name="T21" fmla="*/ 77 h 125"/>
                  <a:gd name="T22" fmla="*/ 263 w 263"/>
                  <a:gd name="T23" fmla="*/ 101 h 125"/>
                  <a:gd name="T24" fmla="*/ 181 w 263"/>
                  <a:gd name="T25" fmla="*/ 122 h 125"/>
                  <a:gd name="T26" fmla="*/ 5 w 263"/>
                  <a:gd name="T27" fmla="*/ 120 h 125"/>
                  <a:gd name="T28" fmla="*/ 8 w 263"/>
                  <a:gd name="T29" fmla="*/ 116 h 125"/>
                  <a:gd name="T30" fmla="*/ 1 w 263"/>
                  <a:gd name="T31" fmla="*/ 114 h 125"/>
                  <a:gd name="T32" fmla="*/ 6 w 263"/>
                  <a:gd name="T33" fmla="*/ 108 h 125"/>
                  <a:gd name="T34" fmla="*/ 14 w 263"/>
                  <a:gd name="T35" fmla="*/ 93 h 125"/>
                  <a:gd name="T36" fmla="*/ 14 w 263"/>
                  <a:gd name="T37" fmla="*/ 84 h 125"/>
                  <a:gd name="T38" fmla="*/ 6 w 263"/>
                  <a:gd name="T39" fmla="*/ 80 h 125"/>
                  <a:gd name="T40" fmla="*/ 14 w 263"/>
                  <a:gd name="T41" fmla="*/ 79 h 125"/>
                  <a:gd name="T42" fmla="*/ 14 w 263"/>
                  <a:gd name="T43" fmla="*/ 77 h 125"/>
                  <a:gd name="T44" fmla="*/ 11 w 263"/>
                  <a:gd name="T45" fmla="*/ 61 h 125"/>
                  <a:gd name="T46" fmla="*/ 16 w 263"/>
                  <a:gd name="T47" fmla="*/ 56 h 125"/>
                  <a:gd name="T48" fmla="*/ 16 w 263"/>
                  <a:gd name="T49" fmla="*/ 50 h 125"/>
                  <a:gd name="T50" fmla="*/ 9 w 263"/>
                  <a:gd name="T51" fmla="*/ 47 h 125"/>
                  <a:gd name="T52" fmla="*/ 8 w 263"/>
                  <a:gd name="T53" fmla="*/ 45 h 125"/>
                  <a:gd name="T54" fmla="*/ 13 w 263"/>
                  <a:gd name="T55" fmla="*/ 29 h 125"/>
                  <a:gd name="T56" fmla="*/ 14 w 263"/>
                  <a:gd name="T57" fmla="*/ 26 h 125"/>
                  <a:gd name="T58" fmla="*/ 14 w 263"/>
                  <a:gd name="T59" fmla="*/ 15 h 125"/>
                  <a:gd name="T60" fmla="*/ 110 w 263"/>
                  <a:gd name="T61" fmla="*/ 0 h 125"/>
                  <a:gd name="T62" fmla="*/ 120 w 263"/>
                  <a:gd name="T63" fmla="*/ 15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3"/>
                  <a:gd name="T97" fmla="*/ 0 h 125"/>
                  <a:gd name="T98" fmla="*/ 263 w 263"/>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3" h="125">
                    <a:moveTo>
                      <a:pt x="120" y="15"/>
                    </a:moveTo>
                    <a:lnTo>
                      <a:pt x="175" y="13"/>
                    </a:lnTo>
                    <a:lnTo>
                      <a:pt x="173" y="15"/>
                    </a:lnTo>
                    <a:lnTo>
                      <a:pt x="173" y="16"/>
                    </a:lnTo>
                    <a:lnTo>
                      <a:pt x="170" y="18"/>
                    </a:lnTo>
                    <a:lnTo>
                      <a:pt x="176" y="23"/>
                    </a:lnTo>
                    <a:lnTo>
                      <a:pt x="178" y="21"/>
                    </a:lnTo>
                    <a:lnTo>
                      <a:pt x="176" y="28"/>
                    </a:lnTo>
                    <a:lnTo>
                      <a:pt x="181" y="31"/>
                    </a:lnTo>
                    <a:lnTo>
                      <a:pt x="186" y="37"/>
                    </a:lnTo>
                    <a:lnTo>
                      <a:pt x="187" y="42"/>
                    </a:lnTo>
                    <a:lnTo>
                      <a:pt x="192" y="47"/>
                    </a:lnTo>
                    <a:lnTo>
                      <a:pt x="196" y="55"/>
                    </a:lnTo>
                    <a:lnTo>
                      <a:pt x="199" y="56"/>
                    </a:lnTo>
                    <a:lnTo>
                      <a:pt x="205" y="56"/>
                    </a:lnTo>
                    <a:lnTo>
                      <a:pt x="217" y="61"/>
                    </a:lnTo>
                    <a:lnTo>
                      <a:pt x="221" y="56"/>
                    </a:lnTo>
                    <a:lnTo>
                      <a:pt x="228" y="60"/>
                    </a:lnTo>
                    <a:lnTo>
                      <a:pt x="231" y="69"/>
                    </a:lnTo>
                    <a:lnTo>
                      <a:pt x="241" y="69"/>
                    </a:lnTo>
                    <a:lnTo>
                      <a:pt x="247" y="79"/>
                    </a:lnTo>
                    <a:lnTo>
                      <a:pt x="260" y="77"/>
                    </a:lnTo>
                    <a:lnTo>
                      <a:pt x="263" y="80"/>
                    </a:lnTo>
                    <a:lnTo>
                      <a:pt x="263" y="101"/>
                    </a:lnTo>
                    <a:lnTo>
                      <a:pt x="181" y="101"/>
                    </a:lnTo>
                    <a:lnTo>
                      <a:pt x="181" y="122"/>
                    </a:lnTo>
                    <a:lnTo>
                      <a:pt x="6" y="125"/>
                    </a:lnTo>
                    <a:lnTo>
                      <a:pt x="5" y="120"/>
                    </a:lnTo>
                    <a:lnTo>
                      <a:pt x="8" y="122"/>
                    </a:lnTo>
                    <a:lnTo>
                      <a:pt x="8" y="116"/>
                    </a:lnTo>
                    <a:lnTo>
                      <a:pt x="5" y="111"/>
                    </a:lnTo>
                    <a:lnTo>
                      <a:pt x="1" y="114"/>
                    </a:lnTo>
                    <a:lnTo>
                      <a:pt x="0" y="111"/>
                    </a:lnTo>
                    <a:lnTo>
                      <a:pt x="6" y="108"/>
                    </a:lnTo>
                    <a:lnTo>
                      <a:pt x="8" y="93"/>
                    </a:lnTo>
                    <a:lnTo>
                      <a:pt x="14" y="93"/>
                    </a:lnTo>
                    <a:lnTo>
                      <a:pt x="9" y="93"/>
                    </a:lnTo>
                    <a:lnTo>
                      <a:pt x="14" y="84"/>
                    </a:lnTo>
                    <a:lnTo>
                      <a:pt x="6" y="85"/>
                    </a:lnTo>
                    <a:lnTo>
                      <a:pt x="6" y="80"/>
                    </a:lnTo>
                    <a:lnTo>
                      <a:pt x="16" y="84"/>
                    </a:lnTo>
                    <a:lnTo>
                      <a:pt x="14" y="79"/>
                    </a:lnTo>
                    <a:lnTo>
                      <a:pt x="19" y="77"/>
                    </a:lnTo>
                    <a:lnTo>
                      <a:pt x="14" y="77"/>
                    </a:lnTo>
                    <a:lnTo>
                      <a:pt x="16" y="63"/>
                    </a:lnTo>
                    <a:lnTo>
                      <a:pt x="11" y="61"/>
                    </a:lnTo>
                    <a:lnTo>
                      <a:pt x="14" y="55"/>
                    </a:lnTo>
                    <a:lnTo>
                      <a:pt x="16" y="56"/>
                    </a:lnTo>
                    <a:lnTo>
                      <a:pt x="14" y="53"/>
                    </a:lnTo>
                    <a:lnTo>
                      <a:pt x="16" y="50"/>
                    </a:lnTo>
                    <a:lnTo>
                      <a:pt x="11" y="50"/>
                    </a:lnTo>
                    <a:lnTo>
                      <a:pt x="9" y="47"/>
                    </a:lnTo>
                    <a:lnTo>
                      <a:pt x="13" y="44"/>
                    </a:lnTo>
                    <a:lnTo>
                      <a:pt x="8" y="45"/>
                    </a:lnTo>
                    <a:lnTo>
                      <a:pt x="14" y="39"/>
                    </a:lnTo>
                    <a:lnTo>
                      <a:pt x="13" y="29"/>
                    </a:lnTo>
                    <a:lnTo>
                      <a:pt x="8" y="29"/>
                    </a:lnTo>
                    <a:lnTo>
                      <a:pt x="14" y="26"/>
                    </a:lnTo>
                    <a:lnTo>
                      <a:pt x="16" y="16"/>
                    </a:lnTo>
                    <a:lnTo>
                      <a:pt x="14" y="15"/>
                    </a:lnTo>
                    <a:lnTo>
                      <a:pt x="21" y="2"/>
                    </a:lnTo>
                    <a:lnTo>
                      <a:pt x="110" y="0"/>
                    </a:lnTo>
                    <a:lnTo>
                      <a:pt x="111" y="15"/>
                    </a:lnTo>
                    <a:lnTo>
                      <a:pt x="120" y="15"/>
                    </a:lnTo>
                    <a:close/>
                  </a:path>
                </a:pathLst>
              </a:custGeom>
              <a:solidFill>
                <a:srgbClr val="FEE0C2"/>
              </a:solidFill>
              <a:ln w="9525">
                <a:noFill/>
                <a:round/>
                <a:headEnd/>
                <a:tailEnd/>
              </a:ln>
            </p:spPr>
            <p:txBody>
              <a:bodyPr/>
              <a:lstStyle/>
              <a:p>
                <a:pPr algn="ctr" eaLnBrk="0" hangingPunct="0"/>
                <a:endParaRPr lang="en-US" dirty="0"/>
              </a:p>
            </p:txBody>
          </p:sp>
          <p:sp>
            <p:nvSpPr>
              <p:cNvPr id="4483" name="Freeform 471"/>
              <p:cNvSpPr>
                <a:spLocks/>
              </p:cNvSpPr>
              <p:nvPr/>
            </p:nvSpPr>
            <p:spPr bwMode="auto">
              <a:xfrm>
                <a:off x="4458" y="1918"/>
                <a:ext cx="263" cy="125"/>
              </a:xfrm>
              <a:custGeom>
                <a:avLst/>
                <a:gdLst>
                  <a:gd name="T0" fmla="*/ 175 w 263"/>
                  <a:gd name="T1" fmla="*/ 13 h 125"/>
                  <a:gd name="T2" fmla="*/ 173 w 263"/>
                  <a:gd name="T3" fmla="*/ 16 h 125"/>
                  <a:gd name="T4" fmla="*/ 176 w 263"/>
                  <a:gd name="T5" fmla="*/ 23 h 125"/>
                  <a:gd name="T6" fmla="*/ 176 w 263"/>
                  <a:gd name="T7" fmla="*/ 28 h 125"/>
                  <a:gd name="T8" fmla="*/ 186 w 263"/>
                  <a:gd name="T9" fmla="*/ 37 h 125"/>
                  <a:gd name="T10" fmla="*/ 192 w 263"/>
                  <a:gd name="T11" fmla="*/ 47 h 125"/>
                  <a:gd name="T12" fmla="*/ 199 w 263"/>
                  <a:gd name="T13" fmla="*/ 56 h 125"/>
                  <a:gd name="T14" fmla="*/ 217 w 263"/>
                  <a:gd name="T15" fmla="*/ 61 h 125"/>
                  <a:gd name="T16" fmla="*/ 228 w 263"/>
                  <a:gd name="T17" fmla="*/ 60 h 125"/>
                  <a:gd name="T18" fmla="*/ 241 w 263"/>
                  <a:gd name="T19" fmla="*/ 69 h 125"/>
                  <a:gd name="T20" fmla="*/ 260 w 263"/>
                  <a:gd name="T21" fmla="*/ 77 h 125"/>
                  <a:gd name="T22" fmla="*/ 263 w 263"/>
                  <a:gd name="T23" fmla="*/ 101 h 125"/>
                  <a:gd name="T24" fmla="*/ 181 w 263"/>
                  <a:gd name="T25" fmla="*/ 122 h 125"/>
                  <a:gd name="T26" fmla="*/ 5 w 263"/>
                  <a:gd name="T27" fmla="*/ 120 h 125"/>
                  <a:gd name="T28" fmla="*/ 8 w 263"/>
                  <a:gd name="T29" fmla="*/ 116 h 125"/>
                  <a:gd name="T30" fmla="*/ 1 w 263"/>
                  <a:gd name="T31" fmla="*/ 114 h 125"/>
                  <a:gd name="T32" fmla="*/ 6 w 263"/>
                  <a:gd name="T33" fmla="*/ 108 h 125"/>
                  <a:gd name="T34" fmla="*/ 14 w 263"/>
                  <a:gd name="T35" fmla="*/ 93 h 125"/>
                  <a:gd name="T36" fmla="*/ 14 w 263"/>
                  <a:gd name="T37" fmla="*/ 84 h 125"/>
                  <a:gd name="T38" fmla="*/ 6 w 263"/>
                  <a:gd name="T39" fmla="*/ 80 h 125"/>
                  <a:gd name="T40" fmla="*/ 14 w 263"/>
                  <a:gd name="T41" fmla="*/ 79 h 125"/>
                  <a:gd name="T42" fmla="*/ 14 w 263"/>
                  <a:gd name="T43" fmla="*/ 77 h 125"/>
                  <a:gd name="T44" fmla="*/ 11 w 263"/>
                  <a:gd name="T45" fmla="*/ 61 h 125"/>
                  <a:gd name="T46" fmla="*/ 16 w 263"/>
                  <a:gd name="T47" fmla="*/ 56 h 125"/>
                  <a:gd name="T48" fmla="*/ 16 w 263"/>
                  <a:gd name="T49" fmla="*/ 50 h 125"/>
                  <a:gd name="T50" fmla="*/ 9 w 263"/>
                  <a:gd name="T51" fmla="*/ 47 h 125"/>
                  <a:gd name="T52" fmla="*/ 8 w 263"/>
                  <a:gd name="T53" fmla="*/ 45 h 125"/>
                  <a:gd name="T54" fmla="*/ 13 w 263"/>
                  <a:gd name="T55" fmla="*/ 29 h 125"/>
                  <a:gd name="T56" fmla="*/ 14 w 263"/>
                  <a:gd name="T57" fmla="*/ 26 h 125"/>
                  <a:gd name="T58" fmla="*/ 14 w 263"/>
                  <a:gd name="T59" fmla="*/ 15 h 125"/>
                  <a:gd name="T60" fmla="*/ 110 w 263"/>
                  <a:gd name="T61" fmla="*/ 0 h 125"/>
                  <a:gd name="T62" fmla="*/ 120 w 263"/>
                  <a:gd name="T63" fmla="*/ 15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3"/>
                  <a:gd name="T97" fmla="*/ 0 h 125"/>
                  <a:gd name="T98" fmla="*/ 263 w 263"/>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3" h="125">
                    <a:moveTo>
                      <a:pt x="120" y="15"/>
                    </a:moveTo>
                    <a:lnTo>
                      <a:pt x="175" y="13"/>
                    </a:lnTo>
                    <a:lnTo>
                      <a:pt x="173" y="15"/>
                    </a:lnTo>
                    <a:lnTo>
                      <a:pt x="173" y="16"/>
                    </a:lnTo>
                    <a:lnTo>
                      <a:pt x="170" y="18"/>
                    </a:lnTo>
                    <a:lnTo>
                      <a:pt x="176" y="23"/>
                    </a:lnTo>
                    <a:lnTo>
                      <a:pt x="178" y="21"/>
                    </a:lnTo>
                    <a:lnTo>
                      <a:pt x="176" y="28"/>
                    </a:lnTo>
                    <a:lnTo>
                      <a:pt x="181" y="31"/>
                    </a:lnTo>
                    <a:lnTo>
                      <a:pt x="186" y="37"/>
                    </a:lnTo>
                    <a:lnTo>
                      <a:pt x="187" y="42"/>
                    </a:lnTo>
                    <a:lnTo>
                      <a:pt x="192" y="47"/>
                    </a:lnTo>
                    <a:lnTo>
                      <a:pt x="196" y="55"/>
                    </a:lnTo>
                    <a:lnTo>
                      <a:pt x="199" y="56"/>
                    </a:lnTo>
                    <a:lnTo>
                      <a:pt x="205" y="56"/>
                    </a:lnTo>
                    <a:lnTo>
                      <a:pt x="217" y="61"/>
                    </a:lnTo>
                    <a:lnTo>
                      <a:pt x="221" y="56"/>
                    </a:lnTo>
                    <a:lnTo>
                      <a:pt x="228" y="60"/>
                    </a:lnTo>
                    <a:lnTo>
                      <a:pt x="231" y="69"/>
                    </a:lnTo>
                    <a:lnTo>
                      <a:pt x="241" y="69"/>
                    </a:lnTo>
                    <a:lnTo>
                      <a:pt x="247" y="79"/>
                    </a:lnTo>
                    <a:lnTo>
                      <a:pt x="260" y="77"/>
                    </a:lnTo>
                    <a:lnTo>
                      <a:pt x="263" y="80"/>
                    </a:lnTo>
                    <a:lnTo>
                      <a:pt x="263" y="101"/>
                    </a:lnTo>
                    <a:lnTo>
                      <a:pt x="181" y="101"/>
                    </a:lnTo>
                    <a:lnTo>
                      <a:pt x="181" y="122"/>
                    </a:lnTo>
                    <a:lnTo>
                      <a:pt x="6" y="125"/>
                    </a:lnTo>
                    <a:lnTo>
                      <a:pt x="5" y="120"/>
                    </a:lnTo>
                    <a:lnTo>
                      <a:pt x="8" y="122"/>
                    </a:lnTo>
                    <a:lnTo>
                      <a:pt x="8" y="116"/>
                    </a:lnTo>
                    <a:lnTo>
                      <a:pt x="5" y="111"/>
                    </a:lnTo>
                    <a:lnTo>
                      <a:pt x="1" y="114"/>
                    </a:lnTo>
                    <a:lnTo>
                      <a:pt x="0" y="111"/>
                    </a:lnTo>
                    <a:lnTo>
                      <a:pt x="6" y="108"/>
                    </a:lnTo>
                    <a:lnTo>
                      <a:pt x="8" y="93"/>
                    </a:lnTo>
                    <a:lnTo>
                      <a:pt x="14" y="93"/>
                    </a:lnTo>
                    <a:lnTo>
                      <a:pt x="9" y="93"/>
                    </a:lnTo>
                    <a:lnTo>
                      <a:pt x="14" y="84"/>
                    </a:lnTo>
                    <a:lnTo>
                      <a:pt x="6" y="85"/>
                    </a:lnTo>
                    <a:lnTo>
                      <a:pt x="6" y="80"/>
                    </a:lnTo>
                    <a:lnTo>
                      <a:pt x="16" y="84"/>
                    </a:lnTo>
                    <a:lnTo>
                      <a:pt x="14" y="79"/>
                    </a:lnTo>
                    <a:lnTo>
                      <a:pt x="19" y="77"/>
                    </a:lnTo>
                    <a:lnTo>
                      <a:pt x="14" y="77"/>
                    </a:lnTo>
                    <a:lnTo>
                      <a:pt x="16" y="63"/>
                    </a:lnTo>
                    <a:lnTo>
                      <a:pt x="11" y="61"/>
                    </a:lnTo>
                    <a:lnTo>
                      <a:pt x="14" y="55"/>
                    </a:lnTo>
                    <a:lnTo>
                      <a:pt x="16" y="56"/>
                    </a:lnTo>
                    <a:lnTo>
                      <a:pt x="14" y="53"/>
                    </a:lnTo>
                    <a:lnTo>
                      <a:pt x="16" y="50"/>
                    </a:lnTo>
                    <a:lnTo>
                      <a:pt x="11" y="50"/>
                    </a:lnTo>
                    <a:lnTo>
                      <a:pt x="9" y="47"/>
                    </a:lnTo>
                    <a:lnTo>
                      <a:pt x="13" y="44"/>
                    </a:lnTo>
                    <a:lnTo>
                      <a:pt x="8" y="45"/>
                    </a:lnTo>
                    <a:lnTo>
                      <a:pt x="14" y="39"/>
                    </a:lnTo>
                    <a:lnTo>
                      <a:pt x="13" y="29"/>
                    </a:lnTo>
                    <a:lnTo>
                      <a:pt x="8" y="29"/>
                    </a:lnTo>
                    <a:lnTo>
                      <a:pt x="14" y="26"/>
                    </a:lnTo>
                    <a:lnTo>
                      <a:pt x="16" y="16"/>
                    </a:lnTo>
                    <a:lnTo>
                      <a:pt x="14" y="15"/>
                    </a:lnTo>
                    <a:lnTo>
                      <a:pt x="21" y="2"/>
                    </a:lnTo>
                    <a:lnTo>
                      <a:pt x="110" y="0"/>
                    </a:lnTo>
                    <a:lnTo>
                      <a:pt x="111" y="15"/>
                    </a:lnTo>
                    <a:lnTo>
                      <a:pt x="120" y="15"/>
                    </a:lnTo>
                  </a:path>
                </a:pathLst>
              </a:custGeom>
              <a:noFill/>
              <a:ln w="9525">
                <a:noFill/>
                <a:round/>
                <a:headEnd/>
                <a:tailEnd/>
              </a:ln>
            </p:spPr>
            <p:txBody>
              <a:bodyPr/>
              <a:lstStyle/>
              <a:p>
                <a:pPr algn="ctr" eaLnBrk="0" hangingPunct="0"/>
                <a:endParaRPr lang="en-US" dirty="0"/>
              </a:p>
            </p:txBody>
          </p:sp>
          <p:sp>
            <p:nvSpPr>
              <p:cNvPr id="4484" name="Freeform 472"/>
              <p:cNvSpPr>
                <a:spLocks/>
              </p:cNvSpPr>
              <p:nvPr/>
            </p:nvSpPr>
            <p:spPr bwMode="auto">
              <a:xfrm>
                <a:off x="5157" y="1928"/>
                <a:ext cx="3" cy="6"/>
              </a:xfrm>
              <a:custGeom>
                <a:avLst/>
                <a:gdLst>
                  <a:gd name="T0" fmla="*/ 1 w 3"/>
                  <a:gd name="T1" fmla="*/ 6 h 6"/>
                  <a:gd name="T2" fmla="*/ 0 w 3"/>
                  <a:gd name="T3" fmla="*/ 0 h 6"/>
                  <a:gd name="T4" fmla="*/ 3 w 3"/>
                  <a:gd name="T5" fmla="*/ 6 h 6"/>
                  <a:gd name="T6" fmla="*/ 1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6"/>
                    </a:moveTo>
                    <a:lnTo>
                      <a:pt x="0" y="0"/>
                    </a:lnTo>
                    <a:lnTo>
                      <a:pt x="3" y="6"/>
                    </a:lnTo>
                    <a:lnTo>
                      <a:pt x="1" y="6"/>
                    </a:lnTo>
                    <a:close/>
                  </a:path>
                </a:pathLst>
              </a:custGeom>
              <a:solidFill>
                <a:srgbClr val="FEE0C2"/>
              </a:solidFill>
              <a:ln w="9525">
                <a:noFill/>
                <a:round/>
                <a:headEnd/>
                <a:tailEnd/>
              </a:ln>
            </p:spPr>
            <p:txBody>
              <a:bodyPr/>
              <a:lstStyle/>
              <a:p>
                <a:pPr algn="ctr" eaLnBrk="0" hangingPunct="0"/>
                <a:endParaRPr lang="en-US" dirty="0"/>
              </a:p>
            </p:txBody>
          </p:sp>
          <p:sp>
            <p:nvSpPr>
              <p:cNvPr id="4485" name="Freeform 473"/>
              <p:cNvSpPr>
                <a:spLocks/>
              </p:cNvSpPr>
              <p:nvPr/>
            </p:nvSpPr>
            <p:spPr bwMode="auto">
              <a:xfrm>
                <a:off x="5157" y="1928"/>
                <a:ext cx="3" cy="6"/>
              </a:xfrm>
              <a:custGeom>
                <a:avLst/>
                <a:gdLst>
                  <a:gd name="T0" fmla="*/ 1 w 3"/>
                  <a:gd name="T1" fmla="*/ 6 h 6"/>
                  <a:gd name="T2" fmla="*/ 0 w 3"/>
                  <a:gd name="T3" fmla="*/ 0 h 6"/>
                  <a:gd name="T4" fmla="*/ 3 w 3"/>
                  <a:gd name="T5" fmla="*/ 6 h 6"/>
                  <a:gd name="T6" fmla="*/ 1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6"/>
                    </a:moveTo>
                    <a:lnTo>
                      <a:pt x="0" y="0"/>
                    </a:lnTo>
                    <a:lnTo>
                      <a:pt x="3" y="6"/>
                    </a:lnTo>
                    <a:lnTo>
                      <a:pt x="1" y="6"/>
                    </a:lnTo>
                  </a:path>
                </a:pathLst>
              </a:custGeom>
              <a:noFill/>
              <a:ln w="9525">
                <a:noFill/>
                <a:round/>
                <a:headEnd/>
                <a:tailEnd/>
              </a:ln>
            </p:spPr>
            <p:txBody>
              <a:bodyPr/>
              <a:lstStyle/>
              <a:p>
                <a:pPr algn="ctr" eaLnBrk="0" hangingPunct="0"/>
                <a:endParaRPr lang="en-US" dirty="0"/>
              </a:p>
            </p:txBody>
          </p:sp>
          <p:sp>
            <p:nvSpPr>
              <p:cNvPr id="4486" name="Freeform 474"/>
              <p:cNvSpPr>
                <a:spLocks/>
              </p:cNvSpPr>
              <p:nvPr/>
            </p:nvSpPr>
            <p:spPr bwMode="auto">
              <a:xfrm>
                <a:off x="5166" y="1946"/>
                <a:ext cx="4" cy="1"/>
              </a:xfrm>
              <a:custGeom>
                <a:avLst/>
                <a:gdLst>
                  <a:gd name="T0" fmla="*/ 0 w 4"/>
                  <a:gd name="T1" fmla="*/ 0 h 1"/>
                  <a:gd name="T2" fmla="*/ 4 w 4"/>
                  <a:gd name="T3" fmla="*/ 1 h 1"/>
                  <a:gd name="T4" fmla="*/ 2 w 4"/>
                  <a:gd name="T5" fmla="*/ 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4" y="1"/>
                    </a:lnTo>
                    <a:lnTo>
                      <a:pt x="2" y="1"/>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487" name="Freeform 475"/>
              <p:cNvSpPr>
                <a:spLocks/>
              </p:cNvSpPr>
              <p:nvPr/>
            </p:nvSpPr>
            <p:spPr bwMode="auto">
              <a:xfrm>
                <a:off x="5166" y="1946"/>
                <a:ext cx="4" cy="1"/>
              </a:xfrm>
              <a:custGeom>
                <a:avLst/>
                <a:gdLst>
                  <a:gd name="T0" fmla="*/ 0 w 4"/>
                  <a:gd name="T1" fmla="*/ 0 h 1"/>
                  <a:gd name="T2" fmla="*/ 4 w 4"/>
                  <a:gd name="T3" fmla="*/ 1 h 1"/>
                  <a:gd name="T4" fmla="*/ 2 w 4"/>
                  <a:gd name="T5" fmla="*/ 1 h 1"/>
                  <a:gd name="T6" fmla="*/ 0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4" y="1"/>
                    </a:lnTo>
                    <a:lnTo>
                      <a:pt x="2" y="1"/>
                    </a:lnTo>
                    <a:lnTo>
                      <a:pt x="0" y="0"/>
                    </a:lnTo>
                  </a:path>
                </a:pathLst>
              </a:custGeom>
              <a:noFill/>
              <a:ln w="9525">
                <a:noFill/>
                <a:round/>
                <a:headEnd/>
                <a:tailEnd/>
              </a:ln>
            </p:spPr>
            <p:txBody>
              <a:bodyPr/>
              <a:lstStyle/>
              <a:p>
                <a:pPr algn="ctr" eaLnBrk="0" hangingPunct="0"/>
                <a:endParaRPr lang="en-US" dirty="0"/>
              </a:p>
            </p:txBody>
          </p:sp>
          <p:sp>
            <p:nvSpPr>
              <p:cNvPr id="4488" name="Freeform 476"/>
              <p:cNvSpPr>
                <a:spLocks/>
              </p:cNvSpPr>
              <p:nvPr/>
            </p:nvSpPr>
            <p:spPr bwMode="auto">
              <a:xfrm>
                <a:off x="4466" y="1947"/>
                <a:ext cx="5" cy="3"/>
              </a:xfrm>
              <a:custGeom>
                <a:avLst/>
                <a:gdLst>
                  <a:gd name="T0" fmla="*/ 0 w 5"/>
                  <a:gd name="T1" fmla="*/ 2 h 3"/>
                  <a:gd name="T2" fmla="*/ 5 w 5"/>
                  <a:gd name="T3" fmla="*/ 0 h 3"/>
                  <a:gd name="T4" fmla="*/ 5 w 5"/>
                  <a:gd name="T5" fmla="*/ 3 h 3"/>
                  <a:gd name="T6" fmla="*/ 5 w 5"/>
                  <a:gd name="T7" fmla="*/ 2 h 3"/>
                  <a:gd name="T8" fmla="*/ 0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5" y="0"/>
                    </a:lnTo>
                    <a:lnTo>
                      <a:pt x="5" y="3"/>
                    </a:lnTo>
                    <a:lnTo>
                      <a:pt x="5" y="2"/>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489" name="Freeform 477"/>
              <p:cNvSpPr>
                <a:spLocks/>
              </p:cNvSpPr>
              <p:nvPr/>
            </p:nvSpPr>
            <p:spPr bwMode="auto">
              <a:xfrm>
                <a:off x="4466" y="1947"/>
                <a:ext cx="5" cy="3"/>
              </a:xfrm>
              <a:custGeom>
                <a:avLst/>
                <a:gdLst>
                  <a:gd name="T0" fmla="*/ 0 w 5"/>
                  <a:gd name="T1" fmla="*/ 2 h 3"/>
                  <a:gd name="T2" fmla="*/ 5 w 5"/>
                  <a:gd name="T3" fmla="*/ 0 h 3"/>
                  <a:gd name="T4" fmla="*/ 5 w 5"/>
                  <a:gd name="T5" fmla="*/ 3 h 3"/>
                  <a:gd name="T6" fmla="*/ 5 w 5"/>
                  <a:gd name="T7" fmla="*/ 2 h 3"/>
                  <a:gd name="T8" fmla="*/ 0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5" y="0"/>
                    </a:lnTo>
                    <a:lnTo>
                      <a:pt x="5" y="3"/>
                    </a:lnTo>
                    <a:lnTo>
                      <a:pt x="5" y="2"/>
                    </a:lnTo>
                    <a:lnTo>
                      <a:pt x="0" y="2"/>
                    </a:lnTo>
                  </a:path>
                </a:pathLst>
              </a:custGeom>
              <a:noFill/>
              <a:ln w="9525">
                <a:noFill/>
                <a:round/>
                <a:headEnd/>
                <a:tailEnd/>
              </a:ln>
            </p:spPr>
            <p:txBody>
              <a:bodyPr/>
              <a:lstStyle/>
              <a:p>
                <a:pPr algn="ctr" eaLnBrk="0" hangingPunct="0"/>
                <a:endParaRPr lang="en-US" dirty="0"/>
              </a:p>
            </p:txBody>
          </p:sp>
          <p:sp>
            <p:nvSpPr>
              <p:cNvPr id="4490" name="Freeform 478"/>
              <p:cNvSpPr>
                <a:spLocks/>
              </p:cNvSpPr>
              <p:nvPr/>
            </p:nvSpPr>
            <p:spPr bwMode="auto">
              <a:xfrm>
                <a:off x="4467" y="1986"/>
                <a:ext cx="5" cy="3"/>
              </a:xfrm>
              <a:custGeom>
                <a:avLst/>
                <a:gdLst>
                  <a:gd name="T0" fmla="*/ 0 w 5"/>
                  <a:gd name="T1" fmla="*/ 1 h 3"/>
                  <a:gd name="T2" fmla="*/ 2 w 5"/>
                  <a:gd name="T3" fmla="*/ 0 h 3"/>
                  <a:gd name="T4" fmla="*/ 5 w 5"/>
                  <a:gd name="T5" fmla="*/ 3 h 3"/>
                  <a:gd name="T6" fmla="*/ 0 w 5"/>
                  <a:gd name="T7" fmla="*/ 1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1"/>
                    </a:moveTo>
                    <a:lnTo>
                      <a:pt x="2" y="0"/>
                    </a:lnTo>
                    <a:lnTo>
                      <a:pt x="5"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491" name="Freeform 479"/>
              <p:cNvSpPr>
                <a:spLocks/>
              </p:cNvSpPr>
              <p:nvPr/>
            </p:nvSpPr>
            <p:spPr bwMode="auto">
              <a:xfrm>
                <a:off x="4467" y="1986"/>
                <a:ext cx="5" cy="3"/>
              </a:xfrm>
              <a:custGeom>
                <a:avLst/>
                <a:gdLst>
                  <a:gd name="T0" fmla="*/ 0 w 5"/>
                  <a:gd name="T1" fmla="*/ 1 h 3"/>
                  <a:gd name="T2" fmla="*/ 2 w 5"/>
                  <a:gd name="T3" fmla="*/ 0 h 3"/>
                  <a:gd name="T4" fmla="*/ 5 w 5"/>
                  <a:gd name="T5" fmla="*/ 3 h 3"/>
                  <a:gd name="T6" fmla="*/ 0 w 5"/>
                  <a:gd name="T7" fmla="*/ 1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1"/>
                    </a:moveTo>
                    <a:lnTo>
                      <a:pt x="2" y="0"/>
                    </a:lnTo>
                    <a:lnTo>
                      <a:pt x="5" y="3"/>
                    </a:lnTo>
                    <a:lnTo>
                      <a:pt x="0" y="1"/>
                    </a:lnTo>
                  </a:path>
                </a:pathLst>
              </a:custGeom>
              <a:noFill/>
              <a:ln w="9525">
                <a:noFill/>
                <a:round/>
                <a:headEnd/>
                <a:tailEnd/>
              </a:ln>
            </p:spPr>
            <p:txBody>
              <a:bodyPr/>
              <a:lstStyle/>
              <a:p>
                <a:pPr algn="ctr" eaLnBrk="0" hangingPunct="0"/>
                <a:endParaRPr lang="en-US" dirty="0"/>
              </a:p>
            </p:txBody>
          </p:sp>
          <p:sp>
            <p:nvSpPr>
              <p:cNvPr id="4492" name="Freeform 480"/>
              <p:cNvSpPr>
                <a:spLocks/>
              </p:cNvSpPr>
              <p:nvPr/>
            </p:nvSpPr>
            <p:spPr bwMode="auto">
              <a:xfrm>
                <a:off x="4464" y="2005"/>
                <a:ext cx="3" cy="5"/>
              </a:xfrm>
              <a:custGeom>
                <a:avLst/>
                <a:gdLst>
                  <a:gd name="T0" fmla="*/ 2 w 3"/>
                  <a:gd name="T1" fmla="*/ 3 h 5"/>
                  <a:gd name="T2" fmla="*/ 3 w 3"/>
                  <a:gd name="T3" fmla="*/ 0 h 5"/>
                  <a:gd name="T4" fmla="*/ 3 w 3"/>
                  <a:gd name="T5" fmla="*/ 5 h 5"/>
                  <a:gd name="T6" fmla="*/ 0 w 3"/>
                  <a:gd name="T7" fmla="*/ 0 h 5"/>
                  <a:gd name="T8" fmla="*/ 2 w 3"/>
                  <a:gd name="T9" fmla="*/ 3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lnTo>
                      <a:pt x="3" y="0"/>
                    </a:lnTo>
                    <a:lnTo>
                      <a:pt x="3" y="5"/>
                    </a:lnTo>
                    <a:lnTo>
                      <a:pt x="0" y="0"/>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493" name="Freeform 481"/>
              <p:cNvSpPr>
                <a:spLocks/>
              </p:cNvSpPr>
              <p:nvPr/>
            </p:nvSpPr>
            <p:spPr bwMode="auto">
              <a:xfrm>
                <a:off x="4464" y="2005"/>
                <a:ext cx="3" cy="5"/>
              </a:xfrm>
              <a:custGeom>
                <a:avLst/>
                <a:gdLst>
                  <a:gd name="T0" fmla="*/ 2 w 3"/>
                  <a:gd name="T1" fmla="*/ 3 h 5"/>
                  <a:gd name="T2" fmla="*/ 3 w 3"/>
                  <a:gd name="T3" fmla="*/ 0 h 5"/>
                  <a:gd name="T4" fmla="*/ 3 w 3"/>
                  <a:gd name="T5" fmla="*/ 5 h 5"/>
                  <a:gd name="T6" fmla="*/ 0 w 3"/>
                  <a:gd name="T7" fmla="*/ 0 h 5"/>
                  <a:gd name="T8" fmla="*/ 2 w 3"/>
                  <a:gd name="T9" fmla="*/ 3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lnTo>
                      <a:pt x="3" y="0"/>
                    </a:lnTo>
                    <a:lnTo>
                      <a:pt x="3" y="5"/>
                    </a:lnTo>
                    <a:lnTo>
                      <a:pt x="0" y="0"/>
                    </a:lnTo>
                    <a:lnTo>
                      <a:pt x="2" y="3"/>
                    </a:lnTo>
                  </a:path>
                </a:pathLst>
              </a:custGeom>
              <a:noFill/>
              <a:ln w="9525">
                <a:noFill/>
                <a:round/>
                <a:headEnd/>
                <a:tailEnd/>
              </a:ln>
            </p:spPr>
            <p:txBody>
              <a:bodyPr/>
              <a:lstStyle/>
              <a:p>
                <a:pPr algn="ctr" eaLnBrk="0" hangingPunct="0"/>
                <a:endParaRPr lang="en-US" dirty="0"/>
              </a:p>
            </p:txBody>
          </p:sp>
          <p:sp>
            <p:nvSpPr>
              <p:cNvPr id="4494" name="Freeform 482"/>
              <p:cNvSpPr>
                <a:spLocks/>
              </p:cNvSpPr>
              <p:nvPr/>
            </p:nvSpPr>
            <p:spPr bwMode="auto">
              <a:xfrm>
                <a:off x="4464" y="2008"/>
                <a:ext cx="3" cy="3"/>
              </a:xfrm>
              <a:custGeom>
                <a:avLst/>
                <a:gdLst>
                  <a:gd name="T0" fmla="*/ 0 w 3"/>
                  <a:gd name="T1" fmla="*/ 3 h 3"/>
                  <a:gd name="T2" fmla="*/ 2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0"/>
                    </a:lnTo>
                    <a:lnTo>
                      <a:pt x="3"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495" name="Freeform 483"/>
              <p:cNvSpPr>
                <a:spLocks/>
              </p:cNvSpPr>
              <p:nvPr/>
            </p:nvSpPr>
            <p:spPr bwMode="auto">
              <a:xfrm>
                <a:off x="4464" y="2008"/>
                <a:ext cx="3" cy="3"/>
              </a:xfrm>
              <a:custGeom>
                <a:avLst/>
                <a:gdLst>
                  <a:gd name="T0" fmla="*/ 0 w 3"/>
                  <a:gd name="T1" fmla="*/ 3 h 3"/>
                  <a:gd name="T2" fmla="*/ 2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0"/>
                    </a:lnTo>
                    <a:lnTo>
                      <a:pt x="3" y="3"/>
                    </a:lnTo>
                    <a:lnTo>
                      <a:pt x="0" y="3"/>
                    </a:lnTo>
                  </a:path>
                </a:pathLst>
              </a:custGeom>
              <a:noFill/>
              <a:ln w="9525">
                <a:noFill/>
                <a:round/>
                <a:headEnd/>
                <a:tailEnd/>
              </a:ln>
            </p:spPr>
            <p:txBody>
              <a:bodyPr/>
              <a:lstStyle/>
              <a:p>
                <a:pPr algn="ctr" eaLnBrk="0" hangingPunct="0"/>
                <a:endParaRPr lang="en-US" dirty="0"/>
              </a:p>
            </p:txBody>
          </p:sp>
          <p:sp>
            <p:nvSpPr>
              <p:cNvPr id="4496" name="Freeform 484"/>
              <p:cNvSpPr>
                <a:spLocks/>
              </p:cNvSpPr>
              <p:nvPr/>
            </p:nvSpPr>
            <p:spPr bwMode="auto">
              <a:xfrm>
                <a:off x="4412" y="2019"/>
                <a:ext cx="311" cy="147"/>
              </a:xfrm>
              <a:custGeom>
                <a:avLst/>
                <a:gdLst>
                  <a:gd name="T0" fmla="*/ 309 w 311"/>
                  <a:gd name="T1" fmla="*/ 0 h 147"/>
                  <a:gd name="T2" fmla="*/ 309 w 311"/>
                  <a:gd name="T3" fmla="*/ 24 h 147"/>
                  <a:gd name="T4" fmla="*/ 306 w 311"/>
                  <a:gd name="T5" fmla="*/ 18 h 147"/>
                  <a:gd name="T6" fmla="*/ 300 w 311"/>
                  <a:gd name="T7" fmla="*/ 21 h 147"/>
                  <a:gd name="T8" fmla="*/ 295 w 311"/>
                  <a:gd name="T9" fmla="*/ 15 h 147"/>
                  <a:gd name="T10" fmla="*/ 292 w 311"/>
                  <a:gd name="T11" fmla="*/ 16 h 147"/>
                  <a:gd name="T12" fmla="*/ 298 w 311"/>
                  <a:gd name="T13" fmla="*/ 24 h 147"/>
                  <a:gd name="T14" fmla="*/ 295 w 311"/>
                  <a:gd name="T15" fmla="*/ 29 h 147"/>
                  <a:gd name="T16" fmla="*/ 311 w 311"/>
                  <a:gd name="T17" fmla="*/ 34 h 147"/>
                  <a:gd name="T18" fmla="*/ 311 w 311"/>
                  <a:gd name="T19" fmla="*/ 77 h 147"/>
                  <a:gd name="T20" fmla="*/ 311 w 311"/>
                  <a:gd name="T21" fmla="*/ 103 h 147"/>
                  <a:gd name="T22" fmla="*/ 290 w 311"/>
                  <a:gd name="T23" fmla="*/ 103 h 147"/>
                  <a:gd name="T24" fmla="*/ 292 w 311"/>
                  <a:gd name="T25" fmla="*/ 144 h 147"/>
                  <a:gd name="T26" fmla="*/ 62 w 311"/>
                  <a:gd name="T27" fmla="*/ 146 h 147"/>
                  <a:gd name="T28" fmla="*/ 33 w 311"/>
                  <a:gd name="T29" fmla="*/ 147 h 147"/>
                  <a:gd name="T30" fmla="*/ 34 w 311"/>
                  <a:gd name="T31" fmla="*/ 143 h 147"/>
                  <a:gd name="T32" fmla="*/ 31 w 311"/>
                  <a:gd name="T33" fmla="*/ 147 h 147"/>
                  <a:gd name="T34" fmla="*/ 31 w 311"/>
                  <a:gd name="T35" fmla="*/ 147 h 147"/>
                  <a:gd name="T36" fmla="*/ 5 w 311"/>
                  <a:gd name="T37" fmla="*/ 147 h 147"/>
                  <a:gd name="T38" fmla="*/ 0 w 311"/>
                  <a:gd name="T39" fmla="*/ 143 h 147"/>
                  <a:gd name="T40" fmla="*/ 0 w 311"/>
                  <a:gd name="T41" fmla="*/ 138 h 147"/>
                  <a:gd name="T42" fmla="*/ 5 w 311"/>
                  <a:gd name="T43" fmla="*/ 141 h 147"/>
                  <a:gd name="T44" fmla="*/ 7 w 311"/>
                  <a:gd name="T45" fmla="*/ 131 h 147"/>
                  <a:gd name="T46" fmla="*/ 12 w 311"/>
                  <a:gd name="T47" fmla="*/ 130 h 147"/>
                  <a:gd name="T48" fmla="*/ 17 w 311"/>
                  <a:gd name="T49" fmla="*/ 122 h 147"/>
                  <a:gd name="T50" fmla="*/ 18 w 311"/>
                  <a:gd name="T51" fmla="*/ 125 h 147"/>
                  <a:gd name="T52" fmla="*/ 18 w 311"/>
                  <a:gd name="T53" fmla="*/ 122 h 147"/>
                  <a:gd name="T54" fmla="*/ 25 w 311"/>
                  <a:gd name="T55" fmla="*/ 120 h 147"/>
                  <a:gd name="T56" fmla="*/ 13 w 311"/>
                  <a:gd name="T57" fmla="*/ 119 h 147"/>
                  <a:gd name="T58" fmla="*/ 13 w 311"/>
                  <a:gd name="T59" fmla="*/ 114 h 147"/>
                  <a:gd name="T60" fmla="*/ 15 w 311"/>
                  <a:gd name="T61" fmla="*/ 117 h 147"/>
                  <a:gd name="T62" fmla="*/ 17 w 311"/>
                  <a:gd name="T63" fmla="*/ 115 h 147"/>
                  <a:gd name="T64" fmla="*/ 25 w 311"/>
                  <a:gd name="T65" fmla="*/ 114 h 147"/>
                  <a:gd name="T66" fmla="*/ 28 w 311"/>
                  <a:gd name="T67" fmla="*/ 111 h 147"/>
                  <a:gd name="T68" fmla="*/ 23 w 311"/>
                  <a:gd name="T69" fmla="*/ 114 h 147"/>
                  <a:gd name="T70" fmla="*/ 17 w 311"/>
                  <a:gd name="T71" fmla="*/ 107 h 147"/>
                  <a:gd name="T72" fmla="*/ 23 w 311"/>
                  <a:gd name="T73" fmla="*/ 106 h 147"/>
                  <a:gd name="T74" fmla="*/ 23 w 311"/>
                  <a:gd name="T75" fmla="*/ 99 h 147"/>
                  <a:gd name="T76" fmla="*/ 31 w 311"/>
                  <a:gd name="T77" fmla="*/ 103 h 147"/>
                  <a:gd name="T78" fmla="*/ 30 w 311"/>
                  <a:gd name="T79" fmla="*/ 98 h 147"/>
                  <a:gd name="T80" fmla="*/ 23 w 311"/>
                  <a:gd name="T81" fmla="*/ 98 h 147"/>
                  <a:gd name="T82" fmla="*/ 28 w 311"/>
                  <a:gd name="T83" fmla="*/ 91 h 147"/>
                  <a:gd name="T84" fmla="*/ 25 w 311"/>
                  <a:gd name="T85" fmla="*/ 83 h 147"/>
                  <a:gd name="T86" fmla="*/ 28 w 311"/>
                  <a:gd name="T87" fmla="*/ 75 h 147"/>
                  <a:gd name="T88" fmla="*/ 34 w 311"/>
                  <a:gd name="T89" fmla="*/ 67 h 147"/>
                  <a:gd name="T90" fmla="*/ 30 w 311"/>
                  <a:gd name="T91" fmla="*/ 64 h 147"/>
                  <a:gd name="T92" fmla="*/ 36 w 311"/>
                  <a:gd name="T93" fmla="*/ 63 h 147"/>
                  <a:gd name="T94" fmla="*/ 33 w 311"/>
                  <a:gd name="T95" fmla="*/ 58 h 147"/>
                  <a:gd name="T96" fmla="*/ 41 w 311"/>
                  <a:gd name="T97" fmla="*/ 51 h 147"/>
                  <a:gd name="T98" fmla="*/ 38 w 311"/>
                  <a:gd name="T99" fmla="*/ 50 h 147"/>
                  <a:gd name="T100" fmla="*/ 36 w 311"/>
                  <a:gd name="T101" fmla="*/ 42 h 147"/>
                  <a:gd name="T102" fmla="*/ 46 w 311"/>
                  <a:gd name="T103" fmla="*/ 32 h 147"/>
                  <a:gd name="T104" fmla="*/ 41 w 311"/>
                  <a:gd name="T105" fmla="*/ 31 h 147"/>
                  <a:gd name="T106" fmla="*/ 49 w 311"/>
                  <a:gd name="T107" fmla="*/ 24 h 147"/>
                  <a:gd name="T108" fmla="*/ 52 w 311"/>
                  <a:gd name="T109" fmla="*/ 24 h 147"/>
                  <a:gd name="T110" fmla="*/ 227 w 311"/>
                  <a:gd name="T111" fmla="*/ 21 h 147"/>
                  <a:gd name="T112" fmla="*/ 227 w 311"/>
                  <a:gd name="T113" fmla="*/ 0 h 147"/>
                  <a:gd name="T114" fmla="*/ 309 w 311"/>
                  <a:gd name="T115" fmla="*/ 0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1"/>
                  <a:gd name="T175" fmla="*/ 0 h 147"/>
                  <a:gd name="T176" fmla="*/ 311 w 311"/>
                  <a:gd name="T177" fmla="*/ 147 h 1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1" h="147">
                    <a:moveTo>
                      <a:pt x="309" y="0"/>
                    </a:moveTo>
                    <a:lnTo>
                      <a:pt x="309" y="24"/>
                    </a:lnTo>
                    <a:lnTo>
                      <a:pt x="306" y="18"/>
                    </a:lnTo>
                    <a:lnTo>
                      <a:pt x="300" y="21"/>
                    </a:lnTo>
                    <a:lnTo>
                      <a:pt x="295" y="15"/>
                    </a:lnTo>
                    <a:lnTo>
                      <a:pt x="292" y="16"/>
                    </a:lnTo>
                    <a:lnTo>
                      <a:pt x="298" y="24"/>
                    </a:lnTo>
                    <a:lnTo>
                      <a:pt x="295" y="29"/>
                    </a:lnTo>
                    <a:lnTo>
                      <a:pt x="311" y="34"/>
                    </a:lnTo>
                    <a:lnTo>
                      <a:pt x="311" y="77"/>
                    </a:lnTo>
                    <a:lnTo>
                      <a:pt x="311" y="103"/>
                    </a:lnTo>
                    <a:lnTo>
                      <a:pt x="290" y="103"/>
                    </a:lnTo>
                    <a:lnTo>
                      <a:pt x="292" y="144"/>
                    </a:lnTo>
                    <a:lnTo>
                      <a:pt x="62" y="146"/>
                    </a:lnTo>
                    <a:lnTo>
                      <a:pt x="33" y="147"/>
                    </a:lnTo>
                    <a:lnTo>
                      <a:pt x="34" y="143"/>
                    </a:lnTo>
                    <a:lnTo>
                      <a:pt x="31" y="147"/>
                    </a:lnTo>
                    <a:lnTo>
                      <a:pt x="5" y="147"/>
                    </a:lnTo>
                    <a:lnTo>
                      <a:pt x="0" y="143"/>
                    </a:lnTo>
                    <a:lnTo>
                      <a:pt x="0" y="138"/>
                    </a:lnTo>
                    <a:lnTo>
                      <a:pt x="5" y="141"/>
                    </a:lnTo>
                    <a:lnTo>
                      <a:pt x="7" y="131"/>
                    </a:lnTo>
                    <a:lnTo>
                      <a:pt x="12" y="130"/>
                    </a:lnTo>
                    <a:lnTo>
                      <a:pt x="17" y="122"/>
                    </a:lnTo>
                    <a:lnTo>
                      <a:pt x="18" y="125"/>
                    </a:lnTo>
                    <a:lnTo>
                      <a:pt x="18" y="122"/>
                    </a:lnTo>
                    <a:lnTo>
                      <a:pt x="25" y="120"/>
                    </a:lnTo>
                    <a:lnTo>
                      <a:pt x="13" y="119"/>
                    </a:lnTo>
                    <a:lnTo>
                      <a:pt x="13" y="114"/>
                    </a:lnTo>
                    <a:lnTo>
                      <a:pt x="15" y="117"/>
                    </a:lnTo>
                    <a:lnTo>
                      <a:pt x="17" y="115"/>
                    </a:lnTo>
                    <a:lnTo>
                      <a:pt x="25" y="114"/>
                    </a:lnTo>
                    <a:lnTo>
                      <a:pt x="28" y="111"/>
                    </a:lnTo>
                    <a:lnTo>
                      <a:pt x="23" y="114"/>
                    </a:lnTo>
                    <a:lnTo>
                      <a:pt x="17" y="107"/>
                    </a:lnTo>
                    <a:lnTo>
                      <a:pt x="23" y="106"/>
                    </a:lnTo>
                    <a:lnTo>
                      <a:pt x="23" y="99"/>
                    </a:lnTo>
                    <a:lnTo>
                      <a:pt x="31" y="103"/>
                    </a:lnTo>
                    <a:lnTo>
                      <a:pt x="30" y="98"/>
                    </a:lnTo>
                    <a:lnTo>
                      <a:pt x="23" y="98"/>
                    </a:lnTo>
                    <a:lnTo>
                      <a:pt x="28" y="91"/>
                    </a:lnTo>
                    <a:lnTo>
                      <a:pt x="25" y="83"/>
                    </a:lnTo>
                    <a:lnTo>
                      <a:pt x="28" y="75"/>
                    </a:lnTo>
                    <a:lnTo>
                      <a:pt x="34" y="67"/>
                    </a:lnTo>
                    <a:lnTo>
                      <a:pt x="30" y="64"/>
                    </a:lnTo>
                    <a:lnTo>
                      <a:pt x="36" y="63"/>
                    </a:lnTo>
                    <a:lnTo>
                      <a:pt x="33" y="58"/>
                    </a:lnTo>
                    <a:lnTo>
                      <a:pt x="41" y="51"/>
                    </a:lnTo>
                    <a:lnTo>
                      <a:pt x="38" y="50"/>
                    </a:lnTo>
                    <a:lnTo>
                      <a:pt x="36" y="42"/>
                    </a:lnTo>
                    <a:lnTo>
                      <a:pt x="46" y="32"/>
                    </a:lnTo>
                    <a:lnTo>
                      <a:pt x="41" y="31"/>
                    </a:lnTo>
                    <a:lnTo>
                      <a:pt x="49" y="24"/>
                    </a:lnTo>
                    <a:lnTo>
                      <a:pt x="52" y="24"/>
                    </a:lnTo>
                    <a:lnTo>
                      <a:pt x="227" y="21"/>
                    </a:lnTo>
                    <a:lnTo>
                      <a:pt x="227" y="0"/>
                    </a:lnTo>
                    <a:lnTo>
                      <a:pt x="309" y="0"/>
                    </a:lnTo>
                    <a:close/>
                  </a:path>
                </a:pathLst>
              </a:custGeom>
              <a:solidFill>
                <a:srgbClr val="FEE0C2"/>
              </a:solidFill>
              <a:ln w="9525">
                <a:noFill/>
                <a:round/>
                <a:headEnd/>
                <a:tailEnd/>
              </a:ln>
            </p:spPr>
            <p:txBody>
              <a:bodyPr/>
              <a:lstStyle/>
              <a:p>
                <a:pPr algn="ctr" eaLnBrk="0" hangingPunct="0"/>
                <a:endParaRPr lang="en-US" dirty="0"/>
              </a:p>
            </p:txBody>
          </p:sp>
          <p:sp>
            <p:nvSpPr>
              <p:cNvPr id="4497" name="Freeform 485"/>
              <p:cNvSpPr>
                <a:spLocks/>
              </p:cNvSpPr>
              <p:nvPr/>
            </p:nvSpPr>
            <p:spPr bwMode="auto">
              <a:xfrm>
                <a:off x="4412" y="2019"/>
                <a:ext cx="311" cy="147"/>
              </a:xfrm>
              <a:custGeom>
                <a:avLst/>
                <a:gdLst>
                  <a:gd name="T0" fmla="*/ 309 w 311"/>
                  <a:gd name="T1" fmla="*/ 0 h 147"/>
                  <a:gd name="T2" fmla="*/ 309 w 311"/>
                  <a:gd name="T3" fmla="*/ 24 h 147"/>
                  <a:gd name="T4" fmla="*/ 306 w 311"/>
                  <a:gd name="T5" fmla="*/ 18 h 147"/>
                  <a:gd name="T6" fmla="*/ 300 w 311"/>
                  <a:gd name="T7" fmla="*/ 21 h 147"/>
                  <a:gd name="T8" fmla="*/ 295 w 311"/>
                  <a:gd name="T9" fmla="*/ 15 h 147"/>
                  <a:gd name="T10" fmla="*/ 292 w 311"/>
                  <a:gd name="T11" fmla="*/ 16 h 147"/>
                  <a:gd name="T12" fmla="*/ 298 w 311"/>
                  <a:gd name="T13" fmla="*/ 24 h 147"/>
                  <a:gd name="T14" fmla="*/ 295 w 311"/>
                  <a:gd name="T15" fmla="*/ 29 h 147"/>
                  <a:gd name="T16" fmla="*/ 311 w 311"/>
                  <a:gd name="T17" fmla="*/ 34 h 147"/>
                  <a:gd name="T18" fmla="*/ 311 w 311"/>
                  <a:gd name="T19" fmla="*/ 77 h 147"/>
                  <a:gd name="T20" fmla="*/ 311 w 311"/>
                  <a:gd name="T21" fmla="*/ 103 h 147"/>
                  <a:gd name="T22" fmla="*/ 290 w 311"/>
                  <a:gd name="T23" fmla="*/ 103 h 147"/>
                  <a:gd name="T24" fmla="*/ 292 w 311"/>
                  <a:gd name="T25" fmla="*/ 144 h 147"/>
                  <a:gd name="T26" fmla="*/ 62 w 311"/>
                  <a:gd name="T27" fmla="*/ 146 h 147"/>
                  <a:gd name="T28" fmla="*/ 33 w 311"/>
                  <a:gd name="T29" fmla="*/ 147 h 147"/>
                  <a:gd name="T30" fmla="*/ 34 w 311"/>
                  <a:gd name="T31" fmla="*/ 143 h 147"/>
                  <a:gd name="T32" fmla="*/ 31 w 311"/>
                  <a:gd name="T33" fmla="*/ 147 h 147"/>
                  <a:gd name="T34" fmla="*/ 31 w 311"/>
                  <a:gd name="T35" fmla="*/ 147 h 147"/>
                  <a:gd name="T36" fmla="*/ 5 w 311"/>
                  <a:gd name="T37" fmla="*/ 147 h 147"/>
                  <a:gd name="T38" fmla="*/ 0 w 311"/>
                  <a:gd name="T39" fmla="*/ 143 h 147"/>
                  <a:gd name="T40" fmla="*/ 0 w 311"/>
                  <a:gd name="T41" fmla="*/ 138 h 147"/>
                  <a:gd name="T42" fmla="*/ 5 w 311"/>
                  <a:gd name="T43" fmla="*/ 141 h 147"/>
                  <a:gd name="T44" fmla="*/ 7 w 311"/>
                  <a:gd name="T45" fmla="*/ 131 h 147"/>
                  <a:gd name="T46" fmla="*/ 12 w 311"/>
                  <a:gd name="T47" fmla="*/ 130 h 147"/>
                  <a:gd name="T48" fmla="*/ 17 w 311"/>
                  <a:gd name="T49" fmla="*/ 122 h 147"/>
                  <a:gd name="T50" fmla="*/ 18 w 311"/>
                  <a:gd name="T51" fmla="*/ 125 h 147"/>
                  <a:gd name="T52" fmla="*/ 18 w 311"/>
                  <a:gd name="T53" fmla="*/ 122 h 147"/>
                  <a:gd name="T54" fmla="*/ 25 w 311"/>
                  <a:gd name="T55" fmla="*/ 120 h 147"/>
                  <a:gd name="T56" fmla="*/ 13 w 311"/>
                  <a:gd name="T57" fmla="*/ 119 h 147"/>
                  <a:gd name="T58" fmla="*/ 13 w 311"/>
                  <a:gd name="T59" fmla="*/ 114 h 147"/>
                  <a:gd name="T60" fmla="*/ 15 w 311"/>
                  <a:gd name="T61" fmla="*/ 117 h 147"/>
                  <a:gd name="T62" fmla="*/ 17 w 311"/>
                  <a:gd name="T63" fmla="*/ 115 h 147"/>
                  <a:gd name="T64" fmla="*/ 25 w 311"/>
                  <a:gd name="T65" fmla="*/ 114 h 147"/>
                  <a:gd name="T66" fmla="*/ 28 w 311"/>
                  <a:gd name="T67" fmla="*/ 111 h 147"/>
                  <a:gd name="T68" fmla="*/ 23 w 311"/>
                  <a:gd name="T69" fmla="*/ 114 h 147"/>
                  <a:gd name="T70" fmla="*/ 17 w 311"/>
                  <a:gd name="T71" fmla="*/ 107 h 147"/>
                  <a:gd name="T72" fmla="*/ 23 w 311"/>
                  <a:gd name="T73" fmla="*/ 106 h 147"/>
                  <a:gd name="T74" fmla="*/ 23 w 311"/>
                  <a:gd name="T75" fmla="*/ 99 h 147"/>
                  <a:gd name="T76" fmla="*/ 31 w 311"/>
                  <a:gd name="T77" fmla="*/ 103 h 147"/>
                  <a:gd name="T78" fmla="*/ 30 w 311"/>
                  <a:gd name="T79" fmla="*/ 98 h 147"/>
                  <a:gd name="T80" fmla="*/ 23 w 311"/>
                  <a:gd name="T81" fmla="*/ 98 h 147"/>
                  <a:gd name="T82" fmla="*/ 28 w 311"/>
                  <a:gd name="T83" fmla="*/ 91 h 147"/>
                  <a:gd name="T84" fmla="*/ 25 w 311"/>
                  <a:gd name="T85" fmla="*/ 83 h 147"/>
                  <a:gd name="T86" fmla="*/ 28 w 311"/>
                  <a:gd name="T87" fmla="*/ 75 h 147"/>
                  <a:gd name="T88" fmla="*/ 34 w 311"/>
                  <a:gd name="T89" fmla="*/ 67 h 147"/>
                  <a:gd name="T90" fmla="*/ 30 w 311"/>
                  <a:gd name="T91" fmla="*/ 64 h 147"/>
                  <a:gd name="T92" fmla="*/ 36 w 311"/>
                  <a:gd name="T93" fmla="*/ 63 h 147"/>
                  <a:gd name="T94" fmla="*/ 33 w 311"/>
                  <a:gd name="T95" fmla="*/ 58 h 147"/>
                  <a:gd name="T96" fmla="*/ 41 w 311"/>
                  <a:gd name="T97" fmla="*/ 51 h 147"/>
                  <a:gd name="T98" fmla="*/ 38 w 311"/>
                  <a:gd name="T99" fmla="*/ 50 h 147"/>
                  <a:gd name="T100" fmla="*/ 36 w 311"/>
                  <a:gd name="T101" fmla="*/ 42 h 147"/>
                  <a:gd name="T102" fmla="*/ 46 w 311"/>
                  <a:gd name="T103" fmla="*/ 32 h 147"/>
                  <a:gd name="T104" fmla="*/ 41 w 311"/>
                  <a:gd name="T105" fmla="*/ 31 h 147"/>
                  <a:gd name="T106" fmla="*/ 49 w 311"/>
                  <a:gd name="T107" fmla="*/ 24 h 147"/>
                  <a:gd name="T108" fmla="*/ 52 w 311"/>
                  <a:gd name="T109" fmla="*/ 24 h 147"/>
                  <a:gd name="T110" fmla="*/ 227 w 311"/>
                  <a:gd name="T111" fmla="*/ 21 h 147"/>
                  <a:gd name="T112" fmla="*/ 227 w 311"/>
                  <a:gd name="T113" fmla="*/ 0 h 147"/>
                  <a:gd name="T114" fmla="*/ 309 w 311"/>
                  <a:gd name="T115" fmla="*/ 0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1"/>
                  <a:gd name="T175" fmla="*/ 0 h 147"/>
                  <a:gd name="T176" fmla="*/ 311 w 311"/>
                  <a:gd name="T177" fmla="*/ 147 h 1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1" h="147">
                    <a:moveTo>
                      <a:pt x="309" y="0"/>
                    </a:moveTo>
                    <a:lnTo>
                      <a:pt x="309" y="24"/>
                    </a:lnTo>
                    <a:lnTo>
                      <a:pt x="306" y="18"/>
                    </a:lnTo>
                    <a:lnTo>
                      <a:pt x="300" y="21"/>
                    </a:lnTo>
                    <a:lnTo>
                      <a:pt x="295" y="15"/>
                    </a:lnTo>
                    <a:lnTo>
                      <a:pt x="292" y="16"/>
                    </a:lnTo>
                    <a:lnTo>
                      <a:pt x="298" y="24"/>
                    </a:lnTo>
                    <a:lnTo>
                      <a:pt x="295" y="29"/>
                    </a:lnTo>
                    <a:lnTo>
                      <a:pt x="311" y="34"/>
                    </a:lnTo>
                    <a:lnTo>
                      <a:pt x="311" y="77"/>
                    </a:lnTo>
                    <a:lnTo>
                      <a:pt x="311" y="103"/>
                    </a:lnTo>
                    <a:lnTo>
                      <a:pt x="290" y="103"/>
                    </a:lnTo>
                    <a:lnTo>
                      <a:pt x="292" y="144"/>
                    </a:lnTo>
                    <a:lnTo>
                      <a:pt x="62" y="146"/>
                    </a:lnTo>
                    <a:lnTo>
                      <a:pt x="33" y="147"/>
                    </a:lnTo>
                    <a:lnTo>
                      <a:pt x="34" y="143"/>
                    </a:lnTo>
                    <a:lnTo>
                      <a:pt x="31" y="147"/>
                    </a:lnTo>
                    <a:lnTo>
                      <a:pt x="5" y="147"/>
                    </a:lnTo>
                    <a:lnTo>
                      <a:pt x="0" y="143"/>
                    </a:lnTo>
                    <a:lnTo>
                      <a:pt x="0" y="138"/>
                    </a:lnTo>
                    <a:lnTo>
                      <a:pt x="5" y="141"/>
                    </a:lnTo>
                    <a:lnTo>
                      <a:pt x="7" y="131"/>
                    </a:lnTo>
                    <a:lnTo>
                      <a:pt x="12" y="130"/>
                    </a:lnTo>
                    <a:lnTo>
                      <a:pt x="17" y="122"/>
                    </a:lnTo>
                    <a:lnTo>
                      <a:pt x="18" y="125"/>
                    </a:lnTo>
                    <a:lnTo>
                      <a:pt x="18" y="122"/>
                    </a:lnTo>
                    <a:lnTo>
                      <a:pt x="25" y="120"/>
                    </a:lnTo>
                    <a:lnTo>
                      <a:pt x="13" y="119"/>
                    </a:lnTo>
                    <a:lnTo>
                      <a:pt x="13" y="114"/>
                    </a:lnTo>
                    <a:lnTo>
                      <a:pt x="15" y="117"/>
                    </a:lnTo>
                    <a:lnTo>
                      <a:pt x="17" y="115"/>
                    </a:lnTo>
                    <a:lnTo>
                      <a:pt x="25" y="114"/>
                    </a:lnTo>
                    <a:lnTo>
                      <a:pt x="28" y="111"/>
                    </a:lnTo>
                    <a:lnTo>
                      <a:pt x="23" y="114"/>
                    </a:lnTo>
                    <a:lnTo>
                      <a:pt x="17" y="107"/>
                    </a:lnTo>
                    <a:lnTo>
                      <a:pt x="23" y="106"/>
                    </a:lnTo>
                    <a:lnTo>
                      <a:pt x="23" y="99"/>
                    </a:lnTo>
                    <a:lnTo>
                      <a:pt x="31" y="103"/>
                    </a:lnTo>
                    <a:lnTo>
                      <a:pt x="30" y="98"/>
                    </a:lnTo>
                    <a:lnTo>
                      <a:pt x="23" y="98"/>
                    </a:lnTo>
                    <a:lnTo>
                      <a:pt x="28" y="91"/>
                    </a:lnTo>
                    <a:lnTo>
                      <a:pt x="25" y="83"/>
                    </a:lnTo>
                    <a:lnTo>
                      <a:pt x="28" y="75"/>
                    </a:lnTo>
                    <a:lnTo>
                      <a:pt x="34" y="67"/>
                    </a:lnTo>
                    <a:lnTo>
                      <a:pt x="30" y="64"/>
                    </a:lnTo>
                    <a:lnTo>
                      <a:pt x="36" y="63"/>
                    </a:lnTo>
                    <a:lnTo>
                      <a:pt x="33" y="58"/>
                    </a:lnTo>
                    <a:lnTo>
                      <a:pt x="41" y="51"/>
                    </a:lnTo>
                    <a:lnTo>
                      <a:pt x="38" y="50"/>
                    </a:lnTo>
                    <a:lnTo>
                      <a:pt x="36" y="42"/>
                    </a:lnTo>
                    <a:lnTo>
                      <a:pt x="46" y="32"/>
                    </a:lnTo>
                    <a:lnTo>
                      <a:pt x="41" y="31"/>
                    </a:lnTo>
                    <a:lnTo>
                      <a:pt x="49" y="24"/>
                    </a:lnTo>
                    <a:lnTo>
                      <a:pt x="52" y="24"/>
                    </a:lnTo>
                    <a:lnTo>
                      <a:pt x="227" y="21"/>
                    </a:lnTo>
                    <a:lnTo>
                      <a:pt x="227" y="0"/>
                    </a:lnTo>
                    <a:lnTo>
                      <a:pt x="309" y="0"/>
                    </a:lnTo>
                  </a:path>
                </a:pathLst>
              </a:custGeom>
              <a:noFill/>
              <a:ln w="9525">
                <a:noFill/>
                <a:round/>
                <a:headEnd/>
                <a:tailEnd/>
              </a:ln>
            </p:spPr>
            <p:txBody>
              <a:bodyPr/>
              <a:lstStyle/>
              <a:p>
                <a:pPr algn="ctr" eaLnBrk="0" hangingPunct="0"/>
                <a:endParaRPr lang="en-US" dirty="0"/>
              </a:p>
            </p:txBody>
          </p:sp>
          <p:sp>
            <p:nvSpPr>
              <p:cNvPr id="4498" name="Freeform 486"/>
              <p:cNvSpPr>
                <a:spLocks/>
              </p:cNvSpPr>
              <p:nvPr/>
            </p:nvSpPr>
            <p:spPr bwMode="auto">
              <a:xfrm>
                <a:off x="4707" y="2034"/>
                <a:ext cx="5" cy="4"/>
              </a:xfrm>
              <a:custGeom>
                <a:avLst/>
                <a:gdLst>
                  <a:gd name="T0" fmla="*/ 2 w 5"/>
                  <a:gd name="T1" fmla="*/ 4 h 4"/>
                  <a:gd name="T2" fmla="*/ 0 w 5"/>
                  <a:gd name="T3" fmla="*/ 0 h 4"/>
                  <a:gd name="T4" fmla="*/ 5 w 5"/>
                  <a:gd name="T5" fmla="*/ 4 h 4"/>
                  <a:gd name="T6" fmla="*/ 2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4"/>
                    </a:moveTo>
                    <a:lnTo>
                      <a:pt x="0" y="0"/>
                    </a:lnTo>
                    <a:lnTo>
                      <a:pt x="5" y="4"/>
                    </a:lnTo>
                    <a:lnTo>
                      <a:pt x="2" y="4"/>
                    </a:lnTo>
                    <a:close/>
                  </a:path>
                </a:pathLst>
              </a:custGeom>
              <a:solidFill>
                <a:srgbClr val="FEE0C2"/>
              </a:solidFill>
              <a:ln w="9525">
                <a:noFill/>
                <a:round/>
                <a:headEnd/>
                <a:tailEnd/>
              </a:ln>
            </p:spPr>
            <p:txBody>
              <a:bodyPr/>
              <a:lstStyle/>
              <a:p>
                <a:pPr algn="ctr" eaLnBrk="0" hangingPunct="0"/>
                <a:endParaRPr lang="en-US" dirty="0"/>
              </a:p>
            </p:txBody>
          </p:sp>
          <p:sp>
            <p:nvSpPr>
              <p:cNvPr id="4499" name="Freeform 487"/>
              <p:cNvSpPr>
                <a:spLocks/>
              </p:cNvSpPr>
              <p:nvPr/>
            </p:nvSpPr>
            <p:spPr bwMode="auto">
              <a:xfrm>
                <a:off x="4707" y="2034"/>
                <a:ext cx="5" cy="4"/>
              </a:xfrm>
              <a:custGeom>
                <a:avLst/>
                <a:gdLst>
                  <a:gd name="T0" fmla="*/ 2 w 5"/>
                  <a:gd name="T1" fmla="*/ 4 h 4"/>
                  <a:gd name="T2" fmla="*/ 0 w 5"/>
                  <a:gd name="T3" fmla="*/ 0 h 4"/>
                  <a:gd name="T4" fmla="*/ 5 w 5"/>
                  <a:gd name="T5" fmla="*/ 4 h 4"/>
                  <a:gd name="T6" fmla="*/ 2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4"/>
                    </a:moveTo>
                    <a:lnTo>
                      <a:pt x="0" y="0"/>
                    </a:lnTo>
                    <a:lnTo>
                      <a:pt x="5" y="4"/>
                    </a:lnTo>
                    <a:lnTo>
                      <a:pt x="2" y="4"/>
                    </a:lnTo>
                  </a:path>
                </a:pathLst>
              </a:custGeom>
              <a:noFill/>
              <a:ln w="9525">
                <a:noFill/>
                <a:round/>
                <a:headEnd/>
                <a:tailEnd/>
              </a:ln>
            </p:spPr>
            <p:txBody>
              <a:bodyPr/>
              <a:lstStyle/>
              <a:p>
                <a:pPr algn="ctr" eaLnBrk="0" hangingPunct="0"/>
                <a:endParaRPr lang="en-US" dirty="0"/>
              </a:p>
            </p:txBody>
          </p:sp>
          <p:sp>
            <p:nvSpPr>
              <p:cNvPr id="4500" name="Freeform 488"/>
              <p:cNvSpPr>
                <a:spLocks/>
              </p:cNvSpPr>
              <p:nvPr/>
            </p:nvSpPr>
            <p:spPr bwMode="auto">
              <a:xfrm>
                <a:off x="5314" y="2038"/>
                <a:ext cx="90" cy="258"/>
              </a:xfrm>
              <a:custGeom>
                <a:avLst/>
                <a:gdLst>
                  <a:gd name="T0" fmla="*/ 19 w 90"/>
                  <a:gd name="T1" fmla="*/ 116 h 258"/>
                  <a:gd name="T2" fmla="*/ 17 w 90"/>
                  <a:gd name="T3" fmla="*/ 93 h 258"/>
                  <a:gd name="T4" fmla="*/ 13 w 90"/>
                  <a:gd name="T5" fmla="*/ 93 h 258"/>
                  <a:gd name="T6" fmla="*/ 16 w 90"/>
                  <a:gd name="T7" fmla="*/ 93 h 258"/>
                  <a:gd name="T8" fmla="*/ 13 w 90"/>
                  <a:gd name="T9" fmla="*/ 92 h 258"/>
                  <a:gd name="T10" fmla="*/ 16 w 90"/>
                  <a:gd name="T11" fmla="*/ 61 h 258"/>
                  <a:gd name="T12" fmla="*/ 11 w 90"/>
                  <a:gd name="T13" fmla="*/ 45 h 258"/>
                  <a:gd name="T14" fmla="*/ 14 w 90"/>
                  <a:gd name="T15" fmla="*/ 44 h 258"/>
                  <a:gd name="T16" fmla="*/ 1 w 90"/>
                  <a:gd name="T17" fmla="*/ 47 h 258"/>
                  <a:gd name="T18" fmla="*/ 1 w 90"/>
                  <a:gd name="T19" fmla="*/ 42 h 258"/>
                  <a:gd name="T20" fmla="*/ 13 w 90"/>
                  <a:gd name="T21" fmla="*/ 42 h 258"/>
                  <a:gd name="T22" fmla="*/ 9 w 90"/>
                  <a:gd name="T23" fmla="*/ 31 h 258"/>
                  <a:gd name="T24" fmla="*/ 13 w 90"/>
                  <a:gd name="T25" fmla="*/ 31 h 258"/>
                  <a:gd name="T26" fmla="*/ 14 w 90"/>
                  <a:gd name="T27" fmla="*/ 12 h 258"/>
                  <a:gd name="T28" fmla="*/ 8 w 90"/>
                  <a:gd name="T29" fmla="*/ 2 h 258"/>
                  <a:gd name="T30" fmla="*/ 0 w 90"/>
                  <a:gd name="T31" fmla="*/ 2 h 258"/>
                  <a:gd name="T32" fmla="*/ 22 w 90"/>
                  <a:gd name="T33" fmla="*/ 0 h 258"/>
                  <a:gd name="T34" fmla="*/ 16 w 90"/>
                  <a:gd name="T35" fmla="*/ 34 h 258"/>
                  <a:gd name="T36" fmla="*/ 17 w 90"/>
                  <a:gd name="T37" fmla="*/ 72 h 258"/>
                  <a:gd name="T38" fmla="*/ 32 w 90"/>
                  <a:gd name="T39" fmla="*/ 135 h 258"/>
                  <a:gd name="T40" fmla="*/ 53 w 90"/>
                  <a:gd name="T41" fmla="*/ 186 h 258"/>
                  <a:gd name="T42" fmla="*/ 90 w 90"/>
                  <a:gd name="T43" fmla="*/ 256 h 258"/>
                  <a:gd name="T44" fmla="*/ 85 w 90"/>
                  <a:gd name="T45" fmla="*/ 258 h 258"/>
                  <a:gd name="T46" fmla="*/ 76 w 90"/>
                  <a:gd name="T47" fmla="*/ 236 h 258"/>
                  <a:gd name="T48" fmla="*/ 66 w 90"/>
                  <a:gd name="T49" fmla="*/ 221 h 258"/>
                  <a:gd name="T50" fmla="*/ 61 w 90"/>
                  <a:gd name="T51" fmla="*/ 221 h 258"/>
                  <a:gd name="T52" fmla="*/ 59 w 90"/>
                  <a:gd name="T53" fmla="*/ 215 h 258"/>
                  <a:gd name="T54" fmla="*/ 63 w 90"/>
                  <a:gd name="T55" fmla="*/ 213 h 258"/>
                  <a:gd name="T56" fmla="*/ 53 w 90"/>
                  <a:gd name="T57" fmla="*/ 202 h 258"/>
                  <a:gd name="T58" fmla="*/ 55 w 90"/>
                  <a:gd name="T59" fmla="*/ 196 h 258"/>
                  <a:gd name="T60" fmla="*/ 32 w 90"/>
                  <a:gd name="T61" fmla="*/ 156 h 258"/>
                  <a:gd name="T62" fmla="*/ 19 w 90"/>
                  <a:gd name="T63" fmla="*/ 116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258"/>
                  <a:gd name="T98" fmla="*/ 90 w 90"/>
                  <a:gd name="T99" fmla="*/ 258 h 2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258">
                    <a:moveTo>
                      <a:pt x="19" y="116"/>
                    </a:moveTo>
                    <a:lnTo>
                      <a:pt x="17" y="93"/>
                    </a:lnTo>
                    <a:lnTo>
                      <a:pt x="13" y="93"/>
                    </a:lnTo>
                    <a:lnTo>
                      <a:pt x="16" y="93"/>
                    </a:lnTo>
                    <a:lnTo>
                      <a:pt x="13" y="92"/>
                    </a:lnTo>
                    <a:lnTo>
                      <a:pt x="16" y="61"/>
                    </a:lnTo>
                    <a:lnTo>
                      <a:pt x="11" y="45"/>
                    </a:lnTo>
                    <a:lnTo>
                      <a:pt x="14" y="44"/>
                    </a:lnTo>
                    <a:lnTo>
                      <a:pt x="1" y="47"/>
                    </a:lnTo>
                    <a:lnTo>
                      <a:pt x="1" y="42"/>
                    </a:lnTo>
                    <a:lnTo>
                      <a:pt x="13" y="42"/>
                    </a:lnTo>
                    <a:lnTo>
                      <a:pt x="9" y="31"/>
                    </a:lnTo>
                    <a:lnTo>
                      <a:pt x="13" y="31"/>
                    </a:lnTo>
                    <a:lnTo>
                      <a:pt x="14" y="12"/>
                    </a:lnTo>
                    <a:lnTo>
                      <a:pt x="8" y="2"/>
                    </a:lnTo>
                    <a:lnTo>
                      <a:pt x="0" y="2"/>
                    </a:lnTo>
                    <a:lnTo>
                      <a:pt x="22" y="0"/>
                    </a:lnTo>
                    <a:lnTo>
                      <a:pt x="16" y="34"/>
                    </a:lnTo>
                    <a:lnTo>
                      <a:pt x="17" y="72"/>
                    </a:lnTo>
                    <a:lnTo>
                      <a:pt x="32" y="135"/>
                    </a:lnTo>
                    <a:lnTo>
                      <a:pt x="53" y="186"/>
                    </a:lnTo>
                    <a:lnTo>
                      <a:pt x="90" y="256"/>
                    </a:lnTo>
                    <a:lnTo>
                      <a:pt x="85" y="258"/>
                    </a:lnTo>
                    <a:lnTo>
                      <a:pt x="76" y="236"/>
                    </a:lnTo>
                    <a:lnTo>
                      <a:pt x="66" y="221"/>
                    </a:lnTo>
                    <a:lnTo>
                      <a:pt x="61" y="221"/>
                    </a:lnTo>
                    <a:lnTo>
                      <a:pt x="59" y="215"/>
                    </a:lnTo>
                    <a:lnTo>
                      <a:pt x="63" y="213"/>
                    </a:lnTo>
                    <a:lnTo>
                      <a:pt x="53" y="202"/>
                    </a:lnTo>
                    <a:lnTo>
                      <a:pt x="55" y="196"/>
                    </a:lnTo>
                    <a:lnTo>
                      <a:pt x="32" y="156"/>
                    </a:lnTo>
                    <a:lnTo>
                      <a:pt x="19" y="116"/>
                    </a:lnTo>
                    <a:close/>
                  </a:path>
                </a:pathLst>
              </a:custGeom>
              <a:solidFill>
                <a:srgbClr val="FEE0C2"/>
              </a:solidFill>
              <a:ln w="9525">
                <a:noFill/>
                <a:round/>
                <a:headEnd/>
                <a:tailEnd/>
              </a:ln>
            </p:spPr>
            <p:txBody>
              <a:bodyPr/>
              <a:lstStyle/>
              <a:p>
                <a:pPr algn="ctr" eaLnBrk="0" hangingPunct="0"/>
                <a:endParaRPr lang="en-US" dirty="0"/>
              </a:p>
            </p:txBody>
          </p:sp>
          <p:sp>
            <p:nvSpPr>
              <p:cNvPr id="4501" name="Freeform 489"/>
              <p:cNvSpPr>
                <a:spLocks/>
              </p:cNvSpPr>
              <p:nvPr/>
            </p:nvSpPr>
            <p:spPr bwMode="auto">
              <a:xfrm>
                <a:off x="5314" y="2038"/>
                <a:ext cx="90" cy="258"/>
              </a:xfrm>
              <a:custGeom>
                <a:avLst/>
                <a:gdLst>
                  <a:gd name="T0" fmla="*/ 19 w 90"/>
                  <a:gd name="T1" fmla="*/ 116 h 258"/>
                  <a:gd name="T2" fmla="*/ 17 w 90"/>
                  <a:gd name="T3" fmla="*/ 93 h 258"/>
                  <a:gd name="T4" fmla="*/ 13 w 90"/>
                  <a:gd name="T5" fmla="*/ 93 h 258"/>
                  <a:gd name="T6" fmla="*/ 16 w 90"/>
                  <a:gd name="T7" fmla="*/ 93 h 258"/>
                  <a:gd name="T8" fmla="*/ 13 w 90"/>
                  <a:gd name="T9" fmla="*/ 92 h 258"/>
                  <a:gd name="T10" fmla="*/ 16 w 90"/>
                  <a:gd name="T11" fmla="*/ 61 h 258"/>
                  <a:gd name="T12" fmla="*/ 11 w 90"/>
                  <a:gd name="T13" fmla="*/ 45 h 258"/>
                  <a:gd name="T14" fmla="*/ 14 w 90"/>
                  <a:gd name="T15" fmla="*/ 44 h 258"/>
                  <a:gd name="T16" fmla="*/ 1 w 90"/>
                  <a:gd name="T17" fmla="*/ 47 h 258"/>
                  <a:gd name="T18" fmla="*/ 1 w 90"/>
                  <a:gd name="T19" fmla="*/ 42 h 258"/>
                  <a:gd name="T20" fmla="*/ 13 w 90"/>
                  <a:gd name="T21" fmla="*/ 42 h 258"/>
                  <a:gd name="T22" fmla="*/ 9 w 90"/>
                  <a:gd name="T23" fmla="*/ 31 h 258"/>
                  <a:gd name="T24" fmla="*/ 13 w 90"/>
                  <a:gd name="T25" fmla="*/ 31 h 258"/>
                  <a:gd name="T26" fmla="*/ 14 w 90"/>
                  <a:gd name="T27" fmla="*/ 12 h 258"/>
                  <a:gd name="T28" fmla="*/ 8 w 90"/>
                  <a:gd name="T29" fmla="*/ 2 h 258"/>
                  <a:gd name="T30" fmla="*/ 0 w 90"/>
                  <a:gd name="T31" fmla="*/ 2 h 258"/>
                  <a:gd name="T32" fmla="*/ 22 w 90"/>
                  <a:gd name="T33" fmla="*/ 0 h 258"/>
                  <a:gd name="T34" fmla="*/ 16 w 90"/>
                  <a:gd name="T35" fmla="*/ 34 h 258"/>
                  <a:gd name="T36" fmla="*/ 17 w 90"/>
                  <a:gd name="T37" fmla="*/ 72 h 258"/>
                  <a:gd name="T38" fmla="*/ 32 w 90"/>
                  <a:gd name="T39" fmla="*/ 135 h 258"/>
                  <a:gd name="T40" fmla="*/ 53 w 90"/>
                  <a:gd name="T41" fmla="*/ 186 h 258"/>
                  <a:gd name="T42" fmla="*/ 90 w 90"/>
                  <a:gd name="T43" fmla="*/ 256 h 258"/>
                  <a:gd name="T44" fmla="*/ 85 w 90"/>
                  <a:gd name="T45" fmla="*/ 258 h 258"/>
                  <a:gd name="T46" fmla="*/ 76 w 90"/>
                  <a:gd name="T47" fmla="*/ 236 h 258"/>
                  <a:gd name="T48" fmla="*/ 66 w 90"/>
                  <a:gd name="T49" fmla="*/ 221 h 258"/>
                  <a:gd name="T50" fmla="*/ 61 w 90"/>
                  <a:gd name="T51" fmla="*/ 221 h 258"/>
                  <a:gd name="T52" fmla="*/ 59 w 90"/>
                  <a:gd name="T53" fmla="*/ 215 h 258"/>
                  <a:gd name="T54" fmla="*/ 63 w 90"/>
                  <a:gd name="T55" fmla="*/ 213 h 258"/>
                  <a:gd name="T56" fmla="*/ 53 w 90"/>
                  <a:gd name="T57" fmla="*/ 202 h 258"/>
                  <a:gd name="T58" fmla="*/ 55 w 90"/>
                  <a:gd name="T59" fmla="*/ 196 h 258"/>
                  <a:gd name="T60" fmla="*/ 32 w 90"/>
                  <a:gd name="T61" fmla="*/ 156 h 258"/>
                  <a:gd name="T62" fmla="*/ 19 w 90"/>
                  <a:gd name="T63" fmla="*/ 116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258"/>
                  <a:gd name="T98" fmla="*/ 90 w 90"/>
                  <a:gd name="T99" fmla="*/ 258 h 2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258">
                    <a:moveTo>
                      <a:pt x="19" y="116"/>
                    </a:moveTo>
                    <a:lnTo>
                      <a:pt x="17" y="93"/>
                    </a:lnTo>
                    <a:lnTo>
                      <a:pt x="13" y="93"/>
                    </a:lnTo>
                    <a:lnTo>
                      <a:pt x="16" y="93"/>
                    </a:lnTo>
                    <a:lnTo>
                      <a:pt x="13" y="92"/>
                    </a:lnTo>
                    <a:lnTo>
                      <a:pt x="16" y="61"/>
                    </a:lnTo>
                    <a:lnTo>
                      <a:pt x="11" y="45"/>
                    </a:lnTo>
                    <a:lnTo>
                      <a:pt x="14" y="44"/>
                    </a:lnTo>
                    <a:lnTo>
                      <a:pt x="1" y="47"/>
                    </a:lnTo>
                    <a:lnTo>
                      <a:pt x="1" y="42"/>
                    </a:lnTo>
                    <a:lnTo>
                      <a:pt x="13" y="42"/>
                    </a:lnTo>
                    <a:lnTo>
                      <a:pt x="9" y="31"/>
                    </a:lnTo>
                    <a:lnTo>
                      <a:pt x="13" y="31"/>
                    </a:lnTo>
                    <a:lnTo>
                      <a:pt x="14" y="12"/>
                    </a:lnTo>
                    <a:lnTo>
                      <a:pt x="8" y="2"/>
                    </a:lnTo>
                    <a:lnTo>
                      <a:pt x="0" y="2"/>
                    </a:lnTo>
                    <a:lnTo>
                      <a:pt x="22" y="0"/>
                    </a:lnTo>
                    <a:lnTo>
                      <a:pt x="16" y="34"/>
                    </a:lnTo>
                    <a:lnTo>
                      <a:pt x="17" y="72"/>
                    </a:lnTo>
                    <a:lnTo>
                      <a:pt x="32" y="135"/>
                    </a:lnTo>
                    <a:lnTo>
                      <a:pt x="53" y="186"/>
                    </a:lnTo>
                    <a:lnTo>
                      <a:pt x="90" y="256"/>
                    </a:lnTo>
                    <a:lnTo>
                      <a:pt x="85" y="258"/>
                    </a:lnTo>
                    <a:lnTo>
                      <a:pt x="76" y="236"/>
                    </a:lnTo>
                    <a:lnTo>
                      <a:pt x="66" y="221"/>
                    </a:lnTo>
                    <a:lnTo>
                      <a:pt x="61" y="221"/>
                    </a:lnTo>
                    <a:lnTo>
                      <a:pt x="59" y="215"/>
                    </a:lnTo>
                    <a:lnTo>
                      <a:pt x="63" y="213"/>
                    </a:lnTo>
                    <a:lnTo>
                      <a:pt x="53" y="202"/>
                    </a:lnTo>
                    <a:lnTo>
                      <a:pt x="55" y="196"/>
                    </a:lnTo>
                    <a:lnTo>
                      <a:pt x="32" y="156"/>
                    </a:lnTo>
                    <a:lnTo>
                      <a:pt x="19" y="116"/>
                    </a:lnTo>
                  </a:path>
                </a:pathLst>
              </a:custGeom>
              <a:noFill/>
              <a:ln w="9525">
                <a:noFill/>
                <a:round/>
                <a:headEnd/>
                <a:tailEnd/>
              </a:ln>
            </p:spPr>
            <p:txBody>
              <a:bodyPr/>
              <a:lstStyle/>
              <a:p>
                <a:pPr algn="ctr" eaLnBrk="0" hangingPunct="0"/>
                <a:endParaRPr lang="en-US" dirty="0"/>
              </a:p>
            </p:txBody>
          </p:sp>
          <p:sp>
            <p:nvSpPr>
              <p:cNvPr id="4502" name="Freeform 490"/>
              <p:cNvSpPr>
                <a:spLocks noEditPoints="1"/>
              </p:cNvSpPr>
              <p:nvPr/>
            </p:nvSpPr>
            <p:spPr bwMode="auto">
              <a:xfrm>
                <a:off x="5276" y="2040"/>
                <a:ext cx="55" cy="120"/>
              </a:xfrm>
              <a:custGeom>
                <a:avLst/>
                <a:gdLst>
                  <a:gd name="T0" fmla="*/ 55 w 55"/>
                  <a:gd name="T1" fmla="*/ 120 h 120"/>
                  <a:gd name="T2" fmla="*/ 28 w 55"/>
                  <a:gd name="T3" fmla="*/ 66 h 120"/>
                  <a:gd name="T4" fmla="*/ 10 w 55"/>
                  <a:gd name="T5" fmla="*/ 24 h 120"/>
                  <a:gd name="T6" fmla="*/ 7 w 55"/>
                  <a:gd name="T7" fmla="*/ 2 h 120"/>
                  <a:gd name="T8" fmla="*/ 0 w 55"/>
                  <a:gd name="T9" fmla="*/ 2 h 120"/>
                  <a:gd name="T10" fmla="*/ 31 w 55"/>
                  <a:gd name="T11" fmla="*/ 0 h 120"/>
                  <a:gd name="T12" fmla="*/ 29 w 55"/>
                  <a:gd name="T13" fmla="*/ 10 h 120"/>
                  <a:gd name="T14" fmla="*/ 26 w 55"/>
                  <a:gd name="T15" fmla="*/ 8 h 120"/>
                  <a:gd name="T16" fmla="*/ 25 w 55"/>
                  <a:gd name="T17" fmla="*/ 13 h 120"/>
                  <a:gd name="T18" fmla="*/ 26 w 55"/>
                  <a:gd name="T19" fmla="*/ 13 h 120"/>
                  <a:gd name="T20" fmla="*/ 25 w 55"/>
                  <a:gd name="T21" fmla="*/ 10 h 120"/>
                  <a:gd name="T22" fmla="*/ 31 w 55"/>
                  <a:gd name="T23" fmla="*/ 11 h 120"/>
                  <a:gd name="T24" fmla="*/ 28 w 55"/>
                  <a:gd name="T25" fmla="*/ 11 h 120"/>
                  <a:gd name="T26" fmla="*/ 33 w 55"/>
                  <a:gd name="T27" fmla="*/ 50 h 120"/>
                  <a:gd name="T28" fmla="*/ 28 w 55"/>
                  <a:gd name="T29" fmla="*/ 24 h 120"/>
                  <a:gd name="T30" fmla="*/ 23 w 55"/>
                  <a:gd name="T31" fmla="*/ 24 h 120"/>
                  <a:gd name="T32" fmla="*/ 25 w 55"/>
                  <a:gd name="T33" fmla="*/ 21 h 120"/>
                  <a:gd name="T34" fmla="*/ 23 w 55"/>
                  <a:gd name="T35" fmla="*/ 22 h 120"/>
                  <a:gd name="T36" fmla="*/ 26 w 55"/>
                  <a:gd name="T37" fmla="*/ 22 h 120"/>
                  <a:gd name="T38" fmla="*/ 26 w 55"/>
                  <a:gd name="T39" fmla="*/ 18 h 120"/>
                  <a:gd name="T40" fmla="*/ 21 w 55"/>
                  <a:gd name="T41" fmla="*/ 18 h 120"/>
                  <a:gd name="T42" fmla="*/ 20 w 55"/>
                  <a:gd name="T43" fmla="*/ 30 h 120"/>
                  <a:gd name="T44" fmla="*/ 25 w 55"/>
                  <a:gd name="T45" fmla="*/ 40 h 120"/>
                  <a:gd name="T46" fmla="*/ 33 w 55"/>
                  <a:gd name="T47" fmla="*/ 74 h 120"/>
                  <a:gd name="T48" fmla="*/ 55 w 55"/>
                  <a:gd name="T49" fmla="*/ 120 h 120"/>
                  <a:gd name="T50" fmla="*/ 21 w 55"/>
                  <a:gd name="T51" fmla="*/ 18 h 120"/>
                  <a:gd name="T52" fmla="*/ 20 w 55"/>
                  <a:gd name="T53" fmla="*/ 13 h 120"/>
                  <a:gd name="T54" fmla="*/ 23 w 55"/>
                  <a:gd name="T55" fmla="*/ 11 h 120"/>
                  <a:gd name="T56" fmla="*/ 18 w 55"/>
                  <a:gd name="T57" fmla="*/ 13 h 120"/>
                  <a:gd name="T58" fmla="*/ 17 w 55"/>
                  <a:gd name="T59" fmla="*/ 2 h 120"/>
                  <a:gd name="T60" fmla="*/ 18 w 55"/>
                  <a:gd name="T61" fmla="*/ 10 h 120"/>
                  <a:gd name="T62" fmla="*/ 15 w 55"/>
                  <a:gd name="T63" fmla="*/ 13 h 120"/>
                  <a:gd name="T64" fmla="*/ 18 w 55"/>
                  <a:gd name="T65" fmla="*/ 18 h 120"/>
                  <a:gd name="T66" fmla="*/ 15 w 55"/>
                  <a:gd name="T67" fmla="*/ 18 h 120"/>
                  <a:gd name="T68" fmla="*/ 21 w 55"/>
                  <a:gd name="T69" fmla="*/ 18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120"/>
                  <a:gd name="T107" fmla="*/ 55 w 55"/>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120">
                    <a:moveTo>
                      <a:pt x="55" y="120"/>
                    </a:moveTo>
                    <a:lnTo>
                      <a:pt x="28" y="66"/>
                    </a:lnTo>
                    <a:lnTo>
                      <a:pt x="10" y="24"/>
                    </a:lnTo>
                    <a:lnTo>
                      <a:pt x="7" y="2"/>
                    </a:lnTo>
                    <a:lnTo>
                      <a:pt x="0" y="2"/>
                    </a:lnTo>
                    <a:lnTo>
                      <a:pt x="31" y="0"/>
                    </a:lnTo>
                    <a:lnTo>
                      <a:pt x="29" y="10"/>
                    </a:lnTo>
                    <a:lnTo>
                      <a:pt x="26" y="8"/>
                    </a:lnTo>
                    <a:lnTo>
                      <a:pt x="25" y="13"/>
                    </a:lnTo>
                    <a:lnTo>
                      <a:pt x="26" y="13"/>
                    </a:lnTo>
                    <a:lnTo>
                      <a:pt x="25" y="10"/>
                    </a:lnTo>
                    <a:lnTo>
                      <a:pt x="31" y="11"/>
                    </a:lnTo>
                    <a:lnTo>
                      <a:pt x="28" y="11"/>
                    </a:lnTo>
                    <a:lnTo>
                      <a:pt x="33" y="50"/>
                    </a:lnTo>
                    <a:lnTo>
                      <a:pt x="28" y="24"/>
                    </a:lnTo>
                    <a:lnTo>
                      <a:pt x="23" y="24"/>
                    </a:lnTo>
                    <a:lnTo>
                      <a:pt x="25" y="21"/>
                    </a:lnTo>
                    <a:lnTo>
                      <a:pt x="23" y="22"/>
                    </a:lnTo>
                    <a:lnTo>
                      <a:pt x="26" y="22"/>
                    </a:lnTo>
                    <a:lnTo>
                      <a:pt x="26" y="18"/>
                    </a:lnTo>
                    <a:lnTo>
                      <a:pt x="21" y="18"/>
                    </a:lnTo>
                    <a:lnTo>
                      <a:pt x="20" y="30"/>
                    </a:lnTo>
                    <a:lnTo>
                      <a:pt x="25" y="40"/>
                    </a:lnTo>
                    <a:lnTo>
                      <a:pt x="33" y="74"/>
                    </a:lnTo>
                    <a:lnTo>
                      <a:pt x="55" y="120"/>
                    </a:lnTo>
                    <a:close/>
                    <a:moveTo>
                      <a:pt x="21" y="18"/>
                    </a:moveTo>
                    <a:lnTo>
                      <a:pt x="20" y="13"/>
                    </a:lnTo>
                    <a:lnTo>
                      <a:pt x="23" y="11"/>
                    </a:lnTo>
                    <a:lnTo>
                      <a:pt x="18" y="13"/>
                    </a:lnTo>
                    <a:lnTo>
                      <a:pt x="17" y="2"/>
                    </a:lnTo>
                    <a:lnTo>
                      <a:pt x="18" y="10"/>
                    </a:lnTo>
                    <a:lnTo>
                      <a:pt x="15" y="13"/>
                    </a:lnTo>
                    <a:lnTo>
                      <a:pt x="18" y="18"/>
                    </a:lnTo>
                    <a:lnTo>
                      <a:pt x="15" y="18"/>
                    </a:lnTo>
                    <a:lnTo>
                      <a:pt x="21" y="18"/>
                    </a:lnTo>
                    <a:close/>
                  </a:path>
                </a:pathLst>
              </a:custGeom>
              <a:solidFill>
                <a:srgbClr val="FEE0C2"/>
              </a:solidFill>
              <a:ln w="9525">
                <a:noFill/>
                <a:round/>
                <a:headEnd/>
                <a:tailEnd/>
              </a:ln>
            </p:spPr>
            <p:txBody>
              <a:bodyPr/>
              <a:lstStyle/>
              <a:p>
                <a:pPr algn="ctr" eaLnBrk="0" hangingPunct="0"/>
                <a:endParaRPr lang="en-US" dirty="0"/>
              </a:p>
            </p:txBody>
          </p:sp>
          <p:sp>
            <p:nvSpPr>
              <p:cNvPr id="4503" name="Freeform 491"/>
              <p:cNvSpPr>
                <a:spLocks noEditPoints="1"/>
              </p:cNvSpPr>
              <p:nvPr/>
            </p:nvSpPr>
            <p:spPr bwMode="auto">
              <a:xfrm>
                <a:off x="5276" y="2040"/>
                <a:ext cx="55" cy="120"/>
              </a:xfrm>
              <a:custGeom>
                <a:avLst/>
                <a:gdLst>
                  <a:gd name="T0" fmla="*/ 55 w 55"/>
                  <a:gd name="T1" fmla="*/ 120 h 120"/>
                  <a:gd name="T2" fmla="*/ 28 w 55"/>
                  <a:gd name="T3" fmla="*/ 66 h 120"/>
                  <a:gd name="T4" fmla="*/ 10 w 55"/>
                  <a:gd name="T5" fmla="*/ 24 h 120"/>
                  <a:gd name="T6" fmla="*/ 7 w 55"/>
                  <a:gd name="T7" fmla="*/ 2 h 120"/>
                  <a:gd name="T8" fmla="*/ 0 w 55"/>
                  <a:gd name="T9" fmla="*/ 2 h 120"/>
                  <a:gd name="T10" fmla="*/ 31 w 55"/>
                  <a:gd name="T11" fmla="*/ 0 h 120"/>
                  <a:gd name="T12" fmla="*/ 29 w 55"/>
                  <a:gd name="T13" fmla="*/ 10 h 120"/>
                  <a:gd name="T14" fmla="*/ 26 w 55"/>
                  <a:gd name="T15" fmla="*/ 8 h 120"/>
                  <a:gd name="T16" fmla="*/ 25 w 55"/>
                  <a:gd name="T17" fmla="*/ 13 h 120"/>
                  <a:gd name="T18" fmla="*/ 26 w 55"/>
                  <a:gd name="T19" fmla="*/ 13 h 120"/>
                  <a:gd name="T20" fmla="*/ 25 w 55"/>
                  <a:gd name="T21" fmla="*/ 10 h 120"/>
                  <a:gd name="T22" fmla="*/ 31 w 55"/>
                  <a:gd name="T23" fmla="*/ 11 h 120"/>
                  <a:gd name="T24" fmla="*/ 28 w 55"/>
                  <a:gd name="T25" fmla="*/ 11 h 120"/>
                  <a:gd name="T26" fmla="*/ 33 w 55"/>
                  <a:gd name="T27" fmla="*/ 50 h 120"/>
                  <a:gd name="T28" fmla="*/ 28 w 55"/>
                  <a:gd name="T29" fmla="*/ 24 h 120"/>
                  <a:gd name="T30" fmla="*/ 23 w 55"/>
                  <a:gd name="T31" fmla="*/ 24 h 120"/>
                  <a:gd name="T32" fmla="*/ 25 w 55"/>
                  <a:gd name="T33" fmla="*/ 21 h 120"/>
                  <a:gd name="T34" fmla="*/ 23 w 55"/>
                  <a:gd name="T35" fmla="*/ 22 h 120"/>
                  <a:gd name="T36" fmla="*/ 26 w 55"/>
                  <a:gd name="T37" fmla="*/ 22 h 120"/>
                  <a:gd name="T38" fmla="*/ 26 w 55"/>
                  <a:gd name="T39" fmla="*/ 18 h 120"/>
                  <a:gd name="T40" fmla="*/ 21 w 55"/>
                  <a:gd name="T41" fmla="*/ 18 h 120"/>
                  <a:gd name="T42" fmla="*/ 20 w 55"/>
                  <a:gd name="T43" fmla="*/ 30 h 120"/>
                  <a:gd name="T44" fmla="*/ 25 w 55"/>
                  <a:gd name="T45" fmla="*/ 40 h 120"/>
                  <a:gd name="T46" fmla="*/ 33 w 55"/>
                  <a:gd name="T47" fmla="*/ 74 h 120"/>
                  <a:gd name="T48" fmla="*/ 55 w 55"/>
                  <a:gd name="T49" fmla="*/ 120 h 120"/>
                  <a:gd name="T50" fmla="*/ 21 w 55"/>
                  <a:gd name="T51" fmla="*/ 18 h 120"/>
                  <a:gd name="T52" fmla="*/ 20 w 55"/>
                  <a:gd name="T53" fmla="*/ 13 h 120"/>
                  <a:gd name="T54" fmla="*/ 23 w 55"/>
                  <a:gd name="T55" fmla="*/ 11 h 120"/>
                  <a:gd name="T56" fmla="*/ 18 w 55"/>
                  <a:gd name="T57" fmla="*/ 13 h 120"/>
                  <a:gd name="T58" fmla="*/ 17 w 55"/>
                  <a:gd name="T59" fmla="*/ 2 h 120"/>
                  <a:gd name="T60" fmla="*/ 18 w 55"/>
                  <a:gd name="T61" fmla="*/ 10 h 120"/>
                  <a:gd name="T62" fmla="*/ 15 w 55"/>
                  <a:gd name="T63" fmla="*/ 13 h 120"/>
                  <a:gd name="T64" fmla="*/ 18 w 55"/>
                  <a:gd name="T65" fmla="*/ 18 h 120"/>
                  <a:gd name="T66" fmla="*/ 15 w 55"/>
                  <a:gd name="T67" fmla="*/ 18 h 120"/>
                  <a:gd name="T68" fmla="*/ 21 w 55"/>
                  <a:gd name="T69" fmla="*/ 18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120"/>
                  <a:gd name="T107" fmla="*/ 55 w 55"/>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120">
                    <a:moveTo>
                      <a:pt x="55" y="120"/>
                    </a:moveTo>
                    <a:lnTo>
                      <a:pt x="28" y="66"/>
                    </a:lnTo>
                    <a:lnTo>
                      <a:pt x="10" y="24"/>
                    </a:lnTo>
                    <a:lnTo>
                      <a:pt x="7" y="2"/>
                    </a:lnTo>
                    <a:lnTo>
                      <a:pt x="0" y="2"/>
                    </a:lnTo>
                    <a:lnTo>
                      <a:pt x="31" y="0"/>
                    </a:lnTo>
                    <a:lnTo>
                      <a:pt x="29" y="10"/>
                    </a:lnTo>
                    <a:lnTo>
                      <a:pt x="26" y="8"/>
                    </a:lnTo>
                    <a:lnTo>
                      <a:pt x="25" y="13"/>
                    </a:lnTo>
                    <a:lnTo>
                      <a:pt x="26" y="13"/>
                    </a:lnTo>
                    <a:lnTo>
                      <a:pt x="25" y="10"/>
                    </a:lnTo>
                    <a:lnTo>
                      <a:pt x="31" y="11"/>
                    </a:lnTo>
                    <a:lnTo>
                      <a:pt x="28" y="11"/>
                    </a:lnTo>
                    <a:lnTo>
                      <a:pt x="33" y="50"/>
                    </a:lnTo>
                    <a:lnTo>
                      <a:pt x="28" y="24"/>
                    </a:lnTo>
                    <a:lnTo>
                      <a:pt x="23" y="24"/>
                    </a:lnTo>
                    <a:lnTo>
                      <a:pt x="25" y="21"/>
                    </a:lnTo>
                    <a:lnTo>
                      <a:pt x="23" y="22"/>
                    </a:lnTo>
                    <a:lnTo>
                      <a:pt x="26" y="22"/>
                    </a:lnTo>
                    <a:lnTo>
                      <a:pt x="26" y="18"/>
                    </a:lnTo>
                    <a:lnTo>
                      <a:pt x="21" y="18"/>
                    </a:lnTo>
                    <a:lnTo>
                      <a:pt x="20" y="30"/>
                    </a:lnTo>
                    <a:lnTo>
                      <a:pt x="25" y="40"/>
                    </a:lnTo>
                    <a:lnTo>
                      <a:pt x="33" y="74"/>
                    </a:lnTo>
                    <a:lnTo>
                      <a:pt x="55" y="120"/>
                    </a:lnTo>
                    <a:moveTo>
                      <a:pt x="21" y="18"/>
                    </a:moveTo>
                    <a:lnTo>
                      <a:pt x="20" y="13"/>
                    </a:lnTo>
                    <a:lnTo>
                      <a:pt x="23" y="11"/>
                    </a:lnTo>
                    <a:lnTo>
                      <a:pt x="18" y="13"/>
                    </a:lnTo>
                    <a:lnTo>
                      <a:pt x="17" y="2"/>
                    </a:lnTo>
                    <a:lnTo>
                      <a:pt x="18" y="10"/>
                    </a:lnTo>
                    <a:lnTo>
                      <a:pt x="15" y="13"/>
                    </a:lnTo>
                    <a:lnTo>
                      <a:pt x="18" y="18"/>
                    </a:lnTo>
                    <a:lnTo>
                      <a:pt x="15" y="18"/>
                    </a:lnTo>
                    <a:lnTo>
                      <a:pt x="21" y="18"/>
                    </a:lnTo>
                  </a:path>
                </a:pathLst>
              </a:custGeom>
              <a:noFill/>
              <a:ln w="9525">
                <a:noFill/>
                <a:round/>
                <a:headEnd/>
                <a:tailEnd/>
              </a:ln>
            </p:spPr>
            <p:txBody>
              <a:bodyPr/>
              <a:lstStyle/>
              <a:p>
                <a:pPr algn="ctr" eaLnBrk="0" hangingPunct="0"/>
                <a:endParaRPr lang="en-US" dirty="0"/>
              </a:p>
            </p:txBody>
          </p:sp>
          <p:sp>
            <p:nvSpPr>
              <p:cNvPr id="4504" name="Freeform 492"/>
              <p:cNvSpPr>
                <a:spLocks/>
              </p:cNvSpPr>
              <p:nvPr/>
            </p:nvSpPr>
            <p:spPr bwMode="auto">
              <a:xfrm>
                <a:off x="4712" y="2042"/>
                <a:ext cx="8" cy="4"/>
              </a:xfrm>
              <a:custGeom>
                <a:avLst/>
                <a:gdLst>
                  <a:gd name="T0" fmla="*/ 5 w 8"/>
                  <a:gd name="T1" fmla="*/ 4 h 4"/>
                  <a:gd name="T2" fmla="*/ 0 w 8"/>
                  <a:gd name="T3" fmla="*/ 4 h 4"/>
                  <a:gd name="T4" fmla="*/ 0 w 8"/>
                  <a:gd name="T5" fmla="*/ 0 h 4"/>
                  <a:gd name="T6" fmla="*/ 5 w 8"/>
                  <a:gd name="T7" fmla="*/ 0 h 4"/>
                  <a:gd name="T8" fmla="*/ 8 w 8"/>
                  <a:gd name="T9" fmla="*/ 4 h 4"/>
                  <a:gd name="T10" fmla="*/ 5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5" y="4"/>
                    </a:moveTo>
                    <a:lnTo>
                      <a:pt x="0" y="4"/>
                    </a:lnTo>
                    <a:lnTo>
                      <a:pt x="0" y="0"/>
                    </a:lnTo>
                    <a:lnTo>
                      <a:pt x="5" y="0"/>
                    </a:lnTo>
                    <a:lnTo>
                      <a:pt x="8" y="4"/>
                    </a:lnTo>
                    <a:lnTo>
                      <a:pt x="5" y="4"/>
                    </a:lnTo>
                    <a:close/>
                  </a:path>
                </a:pathLst>
              </a:custGeom>
              <a:solidFill>
                <a:srgbClr val="FEE0C2"/>
              </a:solidFill>
              <a:ln w="9525">
                <a:noFill/>
                <a:round/>
                <a:headEnd/>
                <a:tailEnd/>
              </a:ln>
            </p:spPr>
            <p:txBody>
              <a:bodyPr/>
              <a:lstStyle/>
              <a:p>
                <a:pPr algn="ctr" eaLnBrk="0" hangingPunct="0"/>
                <a:endParaRPr lang="en-US" dirty="0"/>
              </a:p>
            </p:txBody>
          </p:sp>
          <p:sp>
            <p:nvSpPr>
              <p:cNvPr id="4505" name="Freeform 493"/>
              <p:cNvSpPr>
                <a:spLocks/>
              </p:cNvSpPr>
              <p:nvPr/>
            </p:nvSpPr>
            <p:spPr bwMode="auto">
              <a:xfrm>
                <a:off x="4712" y="2042"/>
                <a:ext cx="8" cy="4"/>
              </a:xfrm>
              <a:custGeom>
                <a:avLst/>
                <a:gdLst>
                  <a:gd name="T0" fmla="*/ 5 w 8"/>
                  <a:gd name="T1" fmla="*/ 4 h 4"/>
                  <a:gd name="T2" fmla="*/ 0 w 8"/>
                  <a:gd name="T3" fmla="*/ 4 h 4"/>
                  <a:gd name="T4" fmla="*/ 0 w 8"/>
                  <a:gd name="T5" fmla="*/ 0 h 4"/>
                  <a:gd name="T6" fmla="*/ 5 w 8"/>
                  <a:gd name="T7" fmla="*/ 0 h 4"/>
                  <a:gd name="T8" fmla="*/ 8 w 8"/>
                  <a:gd name="T9" fmla="*/ 4 h 4"/>
                  <a:gd name="T10" fmla="*/ 5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5" y="4"/>
                    </a:moveTo>
                    <a:lnTo>
                      <a:pt x="0" y="4"/>
                    </a:lnTo>
                    <a:lnTo>
                      <a:pt x="0" y="0"/>
                    </a:lnTo>
                    <a:lnTo>
                      <a:pt x="5" y="0"/>
                    </a:lnTo>
                    <a:lnTo>
                      <a:pt x="8" y="4"/>
                    </a:lnTo>
                    <a:lnTo>
                      <a:pt x="5" y="4"/>
                    </a:lnTo>
                  </a:path>
                </a:pathLst>
              </a:custGeom>
              <a:noFill/>
              <a:ln w="9525">
                <a:noFill/>
                <a:round/>
                <a:headEnd/>
                <a:tailEnd/>
              </a:ln>
            </p:spPr>
            <p:txBody>
              <a:bodyPr/>
              <a:lstStyle/>
              <a:p>
                <a:pPr algn="ctr" eaLnBrk="0" hangingPunct="0"/>
                <a:endParaRPr lang="en-US" dirty="0"/>
              </a:p>
            </p:txBody>
          </p:sp>
          <p:sp>
            <p:nvSpPr>
              <p:cNvPr id="4506" name="Freeform 494"/>
              <p:cNvSpPr>
                <a:spLocks/>
              </p:cNvSpPr>
              <p:nvPr/>
            </p:nvSpPr>
            <p:spPr bwMode="auto">
              <a:xfrm>
                <a:off x="4718" y="2050"/>
                <a:ext cx="3" cy="1"/>
              </a:xfrm>
              <a:custGeom>
                <a:avLst/>
                <a:gdLst>
                  <a:gd name="T0" fmla="*/ 0 w 3"/>
                  <a:gd name="T1" fmla="*/ 0 h 1"/>
                  <a:gd name="T2" fmla="*/ 3 w 3"/>
                  <a:gd name="T3" fmla="*/ 0 h 1"/>
                  <a:gd name="T4" fmla="*/ 3 w 3"/>
                  <a:gd name="T5" fmla="*/ 1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3" y="0"/>
                    </a:lnTo>
                    <a:lnTo>
                      <a:pt x="3" y="1"/>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507" name="Freeform 495"/>
              <p:cNvSpPr>
                <a:spLocks/>
              </p:cNvSpPr>
              <p:nvPr/>
            </p:nvSpPr>
            <p:spPr bwMode="auto">
              <a:xfrm>
                <a:off x="4718" y="2050"/>
                <a:ext cx="3" cy="1"/>
              </a:xfrm>
              <a:custGeom>
                <a:avLst/>
                <a:gdLst>
                  <a:gd name="T0" fmla="*/ 0 w 3"/>
                  <a:gd name="T1" fmla="*/ 0 h 1"/>
                  <a:gd name="T2" fmla="*/ 3 w 3"/>
                  <a:gd name="T3" fmla="*/ 0 h 1"/>
                  <a:gd name="T4" fmla="*/ 3 w 3"/>
                  <a:gd name="T5" fmla="*/ 1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3" y="0"/>
                    </a:lnTo>
                    <a:lnTo>
                      <a:pt x="3" y="1"/>
                    </a:lnTo>
                    <a:lnTo>
                      <a:pt x="0" y="0"/>
                    </a:lnTo>
                  </a:path>
                </a:pathLst>
              </a:custGeom>
              <a:noFill/>
              <a:ln w="9525">
                <a:noFill/>
                <a:round/>
                <a:headEnd/>
                <a:tailEnd/>
              </a:ln>
            </p:spPr>
            <p:txBody>
              <a:bodyPr/>
              <a:lstStyle/>
              <a:p>
                <a:pPr algn="ctr" eaLnBrk="0" hangingPunct="0"/>
                <a:endParaRPr lang="en-US" dirty="0"/>
              </a:p>
            </p:txBody>
          </p:sp>
          <p:sp>
            <p:nvSpPr>
              <p:cNvPr id="4508" name="Freeform 496"/>
              <p:cNvSpPr>
                <a:spLocks/>
              </p:cNvSpPr>
              <p:nvPr/>
            </p:nvSpPr>
            <p:spPr bwMode="auto">
              <a:xfrm>
                <a:off x="5322" y="2067"/>
                <a:ext cx="5" cy="5"/>
              </a:xfrm>
              <a:custGeom>
                <a:avLst/>
                <a:gdLst>
                  <a:gd name="T0" fmla="*/ 0 w 5"/>
                  <a:gd name="T1" fmla="*/ 5 h 5"/>
                  <a:gd name="T2" fmla="*/ 1 w 5"/>
                  <a:gd name="T3" fmla="*/ 0 h 5"/>
                  <a:gd name="T4" fmla="*/ 1 w 5"/>
                  <a:gd name="T5" fmla="*/ 5 h 5"/>
                  <a:gd name="T6" fmla="*/ 5 w 5"/>
                  <a:gd name="T7" fmla="*/ 5 h 5"/>
                  <a:gd name="T8" fmla="*/ 0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1" y="0"/>
                    </a:lnTo>
                    <a:lnTo>
                      <a:pt x="1" y="5"/>
                    </a:lnTo>
                    <a:lnTo>
                      <a:pt x="5"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509" name="Freeform 497"/>
              <p:cNvSpPr>
                <a:spLocks/>
              </p:cNvSpPr>
              <p:nvPr/>
            </p:nvSpPr>
            <p:spPr bwMode="auto">
              <a:xfrm>
                <a:off x="5322" y="2067"/>
                <a:ext cx="5" cy="5"/>
              </a:xfrm>
              <a:custGeom>
                <a:avLst/>
                <a:gdLst>
                  <a:gd name="T0" fmla="*/ 0 w 5"/>
                  <a:gd name="T1" fmla="*/ 5 h 5"/>
                  <a:gd name="T2" fmla="*/ 1 w 5"/>
                  <a:gd name="T3" fmla="*/ 0 h 5"/>
                  <a:gd name="T4" fmla="*/ 1 w 5"/>
                  <a:gd name="T5" fmla="*/ 5 h 5"/>
                  <a:gd name="T6" fmla="*/ 5 w 5"/>
                  <a:gd name="T7" fmla="*/ 5 h 5"/>
                  <a:gd name="T8" fmla="*/ 0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1" y="0"/>
                    </a:lnTo>
                    <a:lnTo>
                      <a:pt x="1" y="5"/>
                    </a:lnTo>
                    <a:lnTo>
                      <a:pt x="5" y="5"/>
                    </a:lnTo>
                    <a:lnTo>
                      <a:pt x="0" y="5"/>
                    </a:lnTo>
                  </a:path>
                </a:pathLst>
              </a:custGeom>
              <a:noFill/>
              <a:ln w="9525">
                <a:noFill/>
                <a:round/>
                <a:headEnd/>
                <a:tailEnd/>
              </a:ln>
            </p:spPr>
            <p:txBody>
              <a:bodyPr/>
              <a:lstStyle/>
              <a:p>
                <a:pPr algn="ctr" eaLnBrk="0" hangingPunct="0"/>
                <a:endParaRPr lang="en-US" dirty="0"/>
              </a:p>
            </p:txBody>
          </p:sp>
          <p:sp>
            <p:nvSpPr>
              <p:cNvPr id="4510" name="Freeform 498"/>
              <p:cNvSpPr>
                <a:spLocks noEditPoints="1"/>
              </p:cNvSpPr>
              <p:nvPr/>
            </p:nvSpPr>
            <p:spPr bwMode="auto">
              <a:xfrm>
                <a:off x="4890" y="2070"/>
                <a:ext cx="336" cy="333"/>
              </a:xfrm>
              <a:custGeom>
                <a:avLst/>
                <a:gdLst>
                  <a:gd name="T0" fmla="*/ 333 w 336"/>
                  <a:gd name="T1" fmla="*/ 2 h 333"/>
                  <a:gd name="T2" fmla="*/ 333 w 336"/>
                  <a:gd name="T3" fmla="*/ 136 h 333"/>
                  <a:gd name="T4" fmla="*/ 331 w 336"/>
                  <a:gd name="T5" fmla="*/ 247 h 333"/>
                  <a:gd name="T6" fmla="*/ 336 w 336"/>
                  <a:gd name="T7" fmla="*/ 332 h 333"/>
                  <a:gd name="T8" fmla="*/ 289 w 336"/>
                  <a:gd name="T9" fmla="*/ 333 h 333"/>
                  <a:gd name="T10" fmla="*/ 226 w 336"/>
                  <a:gd name="T11" fmla="*/ 333 h 333"/>
                  <a:gd name="T12" fmla="*/ 226 w 336"/>
                  <a:gd name="T13" fmla="*/ 332 h 333"/>
                  <a:gd name="T14" fmla="*/ 228 w 336"/>
                  <a:gd name="T15" fmla="*/ 328 h 333"/>
                  <a:gd name="T16" fmla="*/ 220 w 336"/>
                  <a:gd name="T17" fmla="*/ 312 h 333"/>
                  <a:gd name="T18" fmla="*/ 220 w 336"/>
                  <a:gd name="T19" fmla="*/ 311 h 333"/>
                  <a:gd name="T20" fmla="*/ 215 w 336"/>
                  <a:gd name="T21" fmla="*/ 298 h 333"/>
                  <a:gd name="T22" fmla="*/ 210 w 336"/>
                  <a:gd name="T23" fmla="*/ 287 h 333"/>
                  <a:gd name="T24" fmla="*/ 210 w 336"/>
                  <a:gd name="T25" fmla="*/ 285 h 333"/>
                  <a:gd name="T26" fmla="*/ 204 w 336"/>
                  <a:gd name="T27" fmla="*/ 272 h 333"/>
                  <a:gd name="T28" fmla="*/ 195 w 336"/>
                  <a:gd name="T29" fmla="*/ 258 h 333"/>
                  <a:gd name="T30" fmla="*/ 197 w 336"/>
                  <a:gd name="T31" fmla="*/ 250 h 333"/>
                  <a:gd name="T32" fmla="*/ 199 w 336"/>
                  <a:gd name="T33" fmla="*/ 247 h 333"/>
                  <a:gd name="T34" fmla="*/ 191 w 336"/>
                  <a:gd name="T35" fmla="*/ 224 h 333"/>
                  <a:gd name="T36" fmla="*/ 186 w 336"/>
                  <a:gd name="T37" fmla="*/ 204 h 333"/>
                  <a:gd name="T38" fmla="*/ 186 w 336"/>
                  <a:gd name="T39" fmla="*/ 194 h 333"/>
                  <a:gd name="T40" fmla="*/ 165 w 336"/>
                  <a:gd name="T41" fmla="*/ 176 h 333"/>
                  <a:gd name="T42" fmla="*/ 153 w 336"/>
                  <a:gd name="T43" fmla="*/ 168 h 333"/>
                  <a:gd name="T44" fmla="*/ 155 w 336"/>
                  <a:gd name="T45" fmla="*/ 183 h 333"/>
                  <a:gd name="T46" fmla="*/ 132 w 336"/>
                  <a:gd name="T47" fmla="*/ 186 h 333"/>
                  <a:gd name="T48" fmla="*/ 124 w 336"/>
                  <a:gd name="T49" fmla="*/ 180 h 333"/>
                  <a:gd name="T50" fmla="*/ 119 w 336"/>
                  <a:gd name="T51" fmla="*/ 168 h 333"/>
                  <a:gd name="T52" fmla="*/ 126 w 336"/>
                  <a:gd name="T53" fmla="*/ 165 h 333"/>
                  <a:gd name="T54" fmla="*/ 134 w 336"/>
                  <a:gd name="T55" fmla="*/ 151 h 333"/>
                  <a:gd name="T56" fmla="*/ 147 w 336"/>
                  <a:gd name="T57" fmla="*/ 140 h 333"/>
                  <a:gd name="T58" fmla="*/ 152 w 336"/>
                  <a:gd name="T59" fmla="*/ 132 h 333"/>
                  <a:gd name="T60" fmla="*/ 150 w 336"/>
                  <a:gd name="T61" fmla="*/ 132 h 333"/>
                  <a:gd name="T62" fmla="*/ 144 w 336"/>
                  <a:gd name="T63" fmla="*/ 119 h 333"/>
                  <a:gd name="T64" fmla="*/ 129 w 336"/>
                  <a:gd name="T65" fmla="*/ 103 h 333"/>
                  <a:gd name="T66" fmla="*/ 103 w 336"/>
                  <a:gd name="T67" fmla="*/ 128 h 333"/>
                  <a:gd name="T68" fmla="*/ 87 w 336"/>
                  <a:gd name="T69" fmla="*/ 128 h 333"/>
                  <a:gd name="T70" fmla="*/ 56 w 336"/>
                  <a:gd name="T71" fmla="*/ 103 h 333"/>
                  <a:gd name="T72" fmla="*/ 42 w 336"/>
                  <a:gd name="T73" fmla="*/ 48 h 333"/>
                  <a:gd name="T74" fmla="*/ 0 w 336"/>
                  <a:gd name="T75" fmla="*/ 16 h 333"/>
                  <a:gd name="T76" fmla="*/ 0 w 336"/>
                  <a:gd name="T77" fmla="*/ 7 h 333"/>
                  <a:gd name="T78" fmla="*/ 166 w 336"/>
                  <a:gd name="T79" fmla="*/ 132 h 333"/>
                  <a:gd name="T80" fmla="*/ 171 w 336"/>
                  <a:gd name="T81" fmla="*/ 108 h 333"/>
                  <a:gd name="T82" fmla="*/ 183 w 336"/>
                  <a:gd name="T83" fmla="*/ 95 h 333"/>
                  <a:gd name="T84" fmla="*/ 170 w 336"/>
                  <a:gd name="T85" fmla="*/ 98 h 333"/>
                  <a:gd name="T86" fmla="*/ 166 w 336"/>
                  <a:gd name="T87" fmla="*/ 132 h 333"/>
                  <a:gd name="T88" fmla="*/ 144 w 336"/>
                  <a:gd name="T89" fmla="*/ 85 h 333"/>
                  <a:gd name="T90" fmla="*/ 118 w 336"/>
                  <a:gd name="T91" fmla="*/ 74 h 333"/>
                  <a:gd name="T92" fmla="*/ 128 w 336"/>
                  <a:gd name="T93" fmla="*/ 61 h 333"/>
                  <a:gd name="T94" fmla="*/ 123 w 336"/>
                  <a:gd name="T95" fmla="*/ 53 h 333"/>
                  <a:gd name="T96" fmla="*/ 111 w 336"/>
                  <a:gd name="T97" fmla="*/ 39 h 333"/>
                  <a:gd name="T98" fmla="*/ 110 w 336"/>
                  <a:gd name="T99" fmla="*/ 32 h 333"/>
                  <a:gd name="T100" fmla="*/ 103 w 336"/>
                  <a:gd name="T101" fmla="*/ 34 h 333"/>
                  <a:gd name="T102" fmla="*/ 98 w 336"/>
                  <a:gd name="T103" fmla="*/ 53 h 333"/>
                  <a:gd name="T104" fmla="*/ 102 w 336"/>
                  <a:gd name="T105" fmla="*/ 77 h 333"/>
                  <a:gd name="T106" fmla="*/ 118 w 336"/>
                  <a:gd name="T107" fmla="*/ 100 h 3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6"/>
                  <a:gd name="T163" fmla="*/ 0 h 333"/>
                  <a:gd name="T164" fmla="*/ 336 w 336"/>
                  <a:gd name="T165" fmla="*/ 333 h 3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6" h="333">
                    <a:moveTo>
                      <a:pt x="328" y="0"/>
                    </a:moveTo>
                    <a:lnTo>
                      <a:pt x="333" y="2"/>
                    </a:lnTo>
                    <a:lnTo>
                      <a:pt x="335" y="79"/>
                    </a:lnTo>
                    <a:lnTo>
                      <a:pt x="333" y="136"/>
                    </a:lnTo>
                    <a:lnTo>
                      <a:pt x="336" y="247"/>
                    </a:lnTo>
                    <a:lnTo>
                      <a:pt x="331" y="247"/>
                    </a:lnTo>
                    <a:lnTo>
                      <a:pt x="336" y="324"/>
                    </a:lnTo>
                    <a:lnTo>
                      <a:pt x="336" y="332"/>
                    </a:lnTo>
                    <a:lnTo>
                      <a:pt x="331" y="332"/>
                    </a:lnTo>
                    <a:lnTo>
                      <a:pt x="289" y="333"/>
                    </a:lnTo>
                    <a:lnTo>
                      <a:pt x="226" y="333"/>
                    </a:lnTo>
                    <a:lnTo>
                      <a:pt x="226" y="332"/>
                    </a:lnTo>
                    <a:lnTo>
                      <a:pt x="226" y="328"/>
                    </a:lnTo>
                    <a:lnTo>
                      <a:pt x="228" y="328"/>
                    </a:lnTo>
                    <a:lnTo>
                      <a:pt x="226" y="325"/>
                    </a:lnTo>
                    <a:lnTo>
                      <a:pt x="220" y="312"/>
                    </a:lnTo>
                    <a:lnTo>
                      <a:pt x="220" y="311"/>
                    </a:lnTo>
                    <a:lnTo>
                      <a:pt x="221" y="303"/>
                    </a:lnTo>
                    <a:lnTo>
                      <a:pt x="215" y="298"/>
                    </a:lnTo>
                    <a:lnTo>
                      <a:pt x="212" y="292"/>
                    </a:lnTo>
                    <a:lnTo>
                      <a:pt x="210" y="287"/>
                    </a:lnTo>
                    <a:lnTo>
                      <a:pt x="210" y="285"/>
                    </a:lnTo>
                    <a:lnTo>
                      <a:pt x="207" y="280"/>
                    </a:lnTo>
                    <a:lnTo>
                      <a:pt x="204" y="272"/>
                    </a:lnTo>
                    <a:lnTo>
                      <a:pt x="200" y="268"/>
                    </a:lnTo>
                    <a:lnTo>
                      <a:pt x="195" y="258"/>
                    </a:lnTo>
                    <a:lnTo>
                      <a:pt x="200" y="258"/>
                    </a:lnTo>
                    <a:lnTo>
                      <a:pt x="197" y="250"/>
                    </a:lnTo>
                    <a:lnTo>
                      <a:pt x="202" y="245"/>
                    </a:lnTo>
                    <a:lnTo>
                      <a:pt x="199" y="247"/>
                    </a:lnTo>
                    <a:lnTo>
                      <a:pt x="199" y="232"/>
                    </a:lnTo>
                    <a:lnTo>
                      <a:pt x="191" y="224"/>
                    </a:lnTo>
                    <a:lnTo>
                      <a:pt x="184" y="208"/>
                    </a:lnTo>
                    <a:lnTo>
                      <a:pt x="186" y="204"/>
                    </a:lnTo>
                    <a:lnTo>
                      <a:pt x="183" y="200"/>
                    </a:lnTo>
                    <a:lnTo>
                      <a:pt x="186" y="194"/>
                    </a:lnTo>
                    <a:lnTo>
                      <a:pt x="184" y="189"/>
                    </a:lnTo>
                    <a:lnTo>
                      <a:pt x="165" y="176"/>
                    </a:lnTo>
                    <a:lnTo>
                      <a:pt x="165" y="172"/>
                    </a:lnTo>
                    <a:lnTo>
                      <a:pt x="153" y="168"/>
                    </a:lnTo>
                    <a:lnTo>
                      <a:pt x="149" y="172"/>
                    </a:lnTo>
                    <a:lnTo>
                      <a:pt x="155" y="183"/>
                    </a:lnTo>
                    <a:lnTo>
                      <a:pt x="140" y="181"/>
                    </a:lnTo>
                    <a:lnTo>
                      <a:pt x="132" y="186"/>
                    </a:lnTo>
                    <a:lnTo>
                      <a:pt x="126" y="181"/>
                    </a:lnTo>
                    <a:lnTo>
                      <a:pt x="124" y="180"/>
                    </a:lnTo>
                    <a:lnTo>
                      <a:pt x="123" y="180"/>
                    </a:lnTo>
                    <a:lnTo>
                      <a:pt x="119" y="168"/>
                    </a:lnTo>
                    <a:lnTo>
                      <a:pt x="121" y="164"/>
                    </a:lnTo>
                    <a:lnTo>
                      <a:pt x="126" y="165"/>
                    </a:lnTo>
                    <a:lnTo>
                      <a:pt x="126" y="159"/>
                    </a:lnTo>
                    <a:lnTo>
                      <a:pt x="134" y="151"/>
                    </a:lnTo>
                    <a:lnTo>
                      <a:pt x="136" y="140"/>
                    </a:lnTo>
                    <a:lnTo>
                      <a:pt x="147" y="140"/>
                    </a:lnTo>
                    <a:lnTo>
                      <a:pt x="153" y="135"/>
                    </a:lnTo>
                    <a:lnTo>
                      <a:pt x="152" y="132"/>
                    </a:lnTo>
                    <a:lnTo>
                      <a:pt x="166" y="132"/>
                    </a:lnTo>
                    <a:lnTo>
                      <a:pt x="150" y="132"/>
                    </a:lnTo>
                    <a:lnTo>
                      <a:pt x="150" y="127"/>
                    </a:lnTo>
                    <a:lnTo>
                      <a:pt x="144" y="119"/>
                    </a:lnTo>
                    <a:lnTo>
                      <a:pt x="136" y="130"/>
                    </a:lnTo>
                    <a:lnTo>
                      <a:pt x="129" y="103"/>
                    </a:lnTo>
                    <a:lnTo>
                      <a:pt x="132" y="128"/>
                    </a:lnTo>
                    <a:lnTo>
                      <a:pt x="103" y="128"/>
                    </a:lnTo>
                    <a:lnTo>
                      <a:pt x="87" y="128"/>
                    </a:lnTo>
                    <a:lnTo>
                      <a:pt x="85" y="101"/>
                    </a:lnTo>
                    <a:lnTo>
                      <a:pt x="56" y="103"/>
                    </a:lnTo>
                    <a:lnTo>
                      <a:pt x="56" y="74"/>
                    </a:lnTo>
                    <a:lnTo>
                      <a:pt x="42" y="48"/>
                    </a:lnTo>
                    <a:lnTo>
                      <a:pt x="0" y="48"/>
                    </a:lnTo>
                    <a:lnTo>
                      <a:pt x="0" y="16"/>
                    </a:lnTo>
                    <a:lnTo>
                      <a:pt x="0" y="10"/>
                    </a:lnTo>
                    <a:lnTo>
                      <a:pt x="0" y="7"/>
                    </a:lnTo>
                    <a:lnTo>
                      <a:pt x="328" y="0"/>
                    </a:lnTo>
                    <a:close/>
                    <a:moveTo>
                      <a:pt x="166" y="132"/>
                    </a:moveTo>
                    <a:lnTo>
                      <a:pt x="171" y="124"/>
                    </a:lnTo>
                    <a:lnTo>
                      <a:pt x="171" y="108"/>
                    </a:lnTo>
                    <a:lnTo>
                      <a:pt x="178" y="104"/>
                    </a:lnTo>
                    <a:lnTo>
                      <a:pt x="183" y="95"/>
                    </a:lnTo>
                    <a:lnTo>
                      <a:pt x="171" y="95"/>
                    </a:lnTo>
                    <a:lnTo>
                      <a:pt x="170" y="98"/>
                    </a:lnTo>
                    <a:lnTo>
                      <a:pt x="171" y="120"/>
                    </a:lnTo>
                    <a:lnTo>
                      <a:pt x="166" y="132"/>
                    </a:lnTo>
                    <a:close/>
                    <a:moveTo>
                      <a:pt x="129" y="103"/>
                    </a:moveTo>
                    <a:lnTo>
                      <a:pt x="144" y="85"/>
                    </a:lnTo>
                    <a:lnTo>
                      <a:pt x="121" y="80"/>
                    </a:lnTo>
                    <a:lnTo>
                      <a:pt x="118" y="74"/>
                    </a:lnTo>
                    <a:lnTo>
                      <a:pt x="121" y="58"/>
                    </a:lnTo>
                    <a:lnTo>
                      <a:pt x="128" y="61"/>
                    </a:lnTo>
                    <a:lnTo>
                      <a:pt x="132" y="60"/>
                    </a:lnTo>
                    <a:lnTo>
                      <a:pt x="123" y="53"/>
                    </a:lnTo>
                    <a:lnTo>
                      <a:pt x="113" y="50"/>
                    </a:lnTo>
                    <a:lnTo>
                      <a:pt x="111" y="39"/>
                    </a:lnTo>
                    <a:lnTo>
                      <a:pt x="116" y="36"/>
                    </a:lnTo>
                    <a:lnTo>
                      <a:pt x="110" y="32"/>
                    </a:lnTo>
                    <a:lnTo>
                      <a:pt x="111" y="29"/>
                    </a:lnTo>
                    <a:lnTo>
                      <a:pt x="103" y="34"/>
                    </a:lnTo>
                    <a:lnTo>
                      <a:pt x="105" y="44"/>
                    </a:lnTo>
                    <a:lnTo>
                      <a:pt x="98" y="53"/>
                    </a:lnTo>
                    <a:lnTo>
                      <a:pt x="103" y="56"/>
                    </a:lnTo>
                    <a:lnTo>
                      <a:pt x="102" y="77"/>
                    </a:lnTo>
                    <a:lnTo>
                      <a:pt x="107" y="85"/>
                    </a:lnTo>
                    <a:lnTo>
                      <a:pt x="118" y="100"/>
                    </a:lnTo>
                    <a:lnTo>
                      <a:pt x="129" y="103"/>
                    </a:lnTo>
                    <a:close/>
                  </a:path>
                </a:pathLst>
              </a:custGeom>
              <a:solidFill>
                <a:srgbClr val="FEE0C2"/>
              </a:solidFill>
              <a:ln w="9525">
                <a:noFill/>
                <a:round/>
                <a:headEnd/>
                <a:tailEnd/>
              </a:ln>
            </p:spPr>
            <p:txBody>
              <a:bodyPr/>
              <a:lstStyle/>
              <a:p>
                <a:pPr algn="ctr" eaLnBrk="0" hangingPunct="0"/>
                <a:endParaRPr lang="en-US" dirty="0"/>
              </a:p>
            </p:txBody>
          </p:sp>
          <p:sp>
            <p:nvSpPr>
              <p:cNvPr id="4511" name="Freeform 499"/>
              <p:cNvSpPr>
                <a:spLocks noEditPoints="1"/>
              </p:cNvSpPr>
              <p:nvPr/>
            </p:nvSpPr>
            <p:spPr bwMode="auto">
              <a:xfrm>
                <a:off x="4890" y="2070"/>
                <a:ext cx="336" cy="333"/>
              </a:xfrm>
              <a:custGeom>
                <a:avLst/>
                <a:gdLst>
                  <a:gd name="T0" fmla="*/ 333 w 336"/>
                  <a:gd name="T1" fmla="*/ 2 h 333"/>
                  <a:gd name="T2" fmla="*/ 333 w 336"/>
                  <a:gd name="T3" fmla="*/ 136 h 333"/>
                  <a:gd name="T4" fmla="*/ 331 w 336"/>
                  <a:gd name="T5" fmla="*/ 247 h 333"/>
                  <a:gd name="T6" fmla="*/ 336 w 336"/>
                  <a:gd name="T7" fmla="*/ 332 h 333"/>
                  <a:gd name="T8" fmla="*/ 289 w 336"/>
                  <a:gd name="T9" fmla="*/ 333 h 333"/>
                  <a:gd name="T10" fmla="*/ 226 w 336"/>
                  <a:gd name="T11" fmla="*/ 333 h 333"/>
                  <a:gd name="T12" fmla="*/ 226 w 336"/>
                  <a:gd name="T13" fmla="*/ 332 h 333"/>
                  <a:gd name="T14" fmla="*/ 228 w 336"/>
                  <a:gd name="T15" fmla="*/ 328 h 333"/>
                  <a:gd name="T16" fmla="*/ 220 w 336"/>
                  <a:gd name="T17" fmla="*/ 312 h 333"/>
                  <a:gd name="T18" fmla="*/ 220 w 336"/>
                  <a:gd name="T19" fmla="*/ 311 h 333"/>
                  <a:gd name="T20" fmla="*/ 215 w 336"/>
                  <a:gd name="T21" fmla="*/ 298 h 333"/>
                  <a:gd name="T22" fmla="*/ 210 w 336"/>
                  <a:gd name="T23" fmla="*/ 287 h 333"/>
                  <a:gd name="T24" fmla="*/ 210 w 336"/>
                  <a:gd name="T25" fmla="*/ 285 h 333"/>
                  <a:gd name="T26" fmla="*/ 204 w 336"/>
                  <a:gd name="T27" fmla="*/ 272 h 333"/>
                  <a:gd name="T28" fmla="*/ 195 w 336"/>
                  <a:gd name="T29" fmla="*/ 258 h 333"/>
                  <a:gd name="T30" fmla="*/ 197 w 336"/>
                  <a:gd name="T31" fmla="*/ 250 h 333"/>
                  <a:gd name="T32" fmla="*/ 199 w 336"/>
                  <a:gd name="T33" fmla="*/ 247 h 333"/>
                  <a:gd name="T34" fmla="*/ 191 w 336"/>
                  <a:gd name="T35" fmla="*/ 224 h 333"/>
                  <a:gd name="T36" fmla="*/ 186 w 336"/>
                  <a:gd name="T37" fmla="*/ 204 h 333"/>
                  <a:gd name="T38" fmla="*/ 186 w 336"/>
                  <a:gd name="T39" fmla="*/ 194 h 333"/>
                  <a:gd name="T40" fmla="*/ 165 w 336"/>
                  <a:gd name="T41" fmla="*/ 176 h 333"/>
                  <a:gd name="T42" fmla="*/ 153 w 336"/>
                  <a:gd name="T43" fmla="*/ 168 h 333"/>
                  <a:gd name="T44" fmla="*/ 155 w 336"/>
                  <a:gd name="T45" fmla="*/ 183 h 333"/>
                  <a:gd name="T46" fmla="*/ 132 w 336"/>
                  <a:gd name="T47" fmla="*/ 186 h 333"/>
                  <a:gd name="T48" fmla="*/ 124 w 336"/>
                  <a:gd name="T49" fmla="*/ 180 h 333"/>
                  <a:gd name="T50" fmla="*/ 119 w 336"/>
                  <a:gd name="T51" fmla="*/ 168 h 333"/>
                  <a:gd name="T52" fmla="*/ 126 w 336"/>
                  <a:gd name="T53" fmla="*/ 165 h 333"/>
                  <a:gd name="T54" fmla="*/ 134 w 336"/>
                  <a:gd name="T55" fmla="*/ 151 h 333"/>
                  <a:gd name="T56" fmla="*/ 147 w 336"/>
                  <a:gd name="T57" fmla="*/ 140 h 333"/>
                  <a:gd name="T58" fmla="*/ 152 w 336"/>
                  <a:gd name="T59" fmla="*/ 132 h 333"/>
                  <a:gd name="T60" fmla="*/ 150 w 336"/>
                  <a:gd name="T61" fmla="*/ 132 h 333"/>
                  <a:gd name="T62" fmla="*/ 144 w 336"/>
                  <a:gd name="T63" fmla="*/ 119 h 333"/>
                  <a:gd name="T64" fmla="*/ 129 w 336"/>
                  <a:gd name="T65" fmla="*/ 103 h 333"/>
                  <a:gd name="T66" fmla="*/ 103 w 336"/>
                  <a:gd name="T67" fmla="*/ 128 h 333"/>
                  <a:gd name="T68" fmla="*/ 87 w 336"/>
                  <a:gd name="T69" fmla="*/ 128 h 333"/>
                  <a:gd name="T70" fmla="*/ 56 w 336"/>
                  <a:gd name="T71" fmla="*/ 103 h 333"/>
                  <a:gd name="T72" fmla="*/ 42 w 336"/>
                  <a:gd name="T73" fmla="*/ 48 h 333"/>
                  <a:gd name="T74" fmla="*/ 0 w 336"/>
                  <a:gd name="T75" fmla="*/ 16 h 333"/>
                  <a:gd name="T76" fmla="*/ 0 w 336"/>
                  <a:gd name="T77" fmla="*/ 7 h 333"/>
                  <a:gd name="T78" fmla="*/ 166 w 336"/>
                  <a:gd name="T79" fmla="*/ 132 h 333"/>
                  <a:gd name="T80" fmla="*/ 171 w 336"/>
                  <a:gd name="T81" fmla="*/ 108 h 333"/>
                  <a:gd name="T82" fmla="*/ 183 w 336"/>
                  <a:gd name="T83" fmla="*/ 95 h 333"/>
                  <a:gd name="T84" fmla="*/ 170 w 336"/>
                  <a:gd name="T85" fmla="*/ 98 h 333"/>
                  <a:gd name="T86" fmla="*/ 166 w 336"/>
                  <a:gd name="T87" fmla="*/ 132 h 333"/>
                  <a:gd name="T88" fmla="*/ 144 w 336"/>
                  <a:gd name="T89" fmla="*/ 85 h 333"/>
                  <a:gd name="T90" fmla="*/ 118 w 336"/>
                  <a:gd name="T91" fmla="*/ 74 h 333"/>
                  <a:gd name="T92" fmla="*/ 128 w 336"/>
                  <a:gd name="T93" fmla="*/ 61 h 333"/>
                  <a:gd name="T94" fmla="*/ 123 w 336"/>
                  <a:gd name="T95" fmla="*/ 53 h 333"/>
                  <a:gd name="T96" fmla="*/ 111 w 336"/>
                  <a:gd name="T97" fmla="*/ 39 h 333"/>
                  <a:gd name="T98" fmla="*/ 110 w 336"/>
                  <a:gd name="T99" fmla="*/ 32 h 333"/>
                  <a:gd name="T100" fmla="*/ 103 w 336"/>
                  <a:gd name="T101" fmla="*/ 34 h 333"/>
                  <a:gd name="T102" fmla="*/ 98 w 336"/>
                  <a:gd name="T103" fmla="*/ 53 h 333"/>
                  <a:gd name="T104" fmla="*/ 102 w 336"/>
                  <a:gd name="T105" fmla="*/ 77 h 333"/>
                  <a:gd name="T106" fmla="*/ 118 w 336"/>
                  <a:gd name="T107" fmla="*/ 100 h 3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6"/>
                  <a:gd name="T163" fmla="*/ 0 h 333"/>
                  <a:gd name="T164" fmla="*/ 336 w 336"/>
                  <a:gd name="T165" fmla="*/ 333 h 3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6" h="333">
                    <a:moveTo>
                      <a:pt x="328" y="0"/>
                    </a:moveTo>
                    <a:lnTo>
                      <a:pt x="333" y="2"/>
                    </a:lnTo>
                    <a:lnTo>
                      <a:pt x="335" y="79"/>
                    </a:lnTo>
                    <a:lnTo>
                      <a:pt x="333" y="136"/>
                    </a:lnTo>
                    <a:lnTo>
                      <a:pt x="336" y="247"/>
                    </a:lnTo>
                    <a:lnTo>
                      <a:pt x="331" y="247"/>
                    </a:lnTo>
                    <a:lnTo>
                      <a:pt x="336" y="324"/>
                    </a:lnTo>
                    <a:lnTo>
                      <a:pt x="336" y="332"/>
                    </a:lnTo>
                    <a:lnTo>
                      <a:pt x="331" y="332"/>
                    </a:lnTo>
                    <a:lnTo>
                      <a:pt x="289" y="333"/>
                    </a:lnTo>
                    <a:lnTo>
                      <a:pt x="226" y="333"/>
                    </a:lnTo>
                    <a:lnTo>
                      <a:pt x="226" y="332"/>
                    </a:lnTo>
                    <a:lnTo>
                      <a:pt x="226" y="328"/>
                    </a:lnTo>
                    <a:lnTo>
                      <a:pt x="228" y="328"/>
                    </a:lnTo>
                    <a:lnTo>
                      <a:pt x="226" y="325"/>
                    </a:lnTo>
                    <a:lnTo>
                      <a:pt x="220" y="312"/>
                    </a:lnTo>
                    <a:lnTo>
                      <a:pt x="220" y="311"/>
                    </a:lnTo>
                    <a:lnTo>
                      <a:pt x="221" y="303"/>
                    </a:lnTo>
                    <a:lnTo>
                      <a:pt x="215" y="298"/>
                    </a:lnTo>
                    <a:lnTo>
                      <a:pt x="212" y="292"/>
                    </a:lnTo>
                    <a:lnTo>
                      <a:pt x="210" y="287"/>
                    </a:lnTo>
                    <a:lnTo>
                      <a:pt x="210" y="285"/>
                    </a:lnTo>
                    <a:lnTo>
                      <a:pt x="207" y="280"/>
                    </a:lnTo>
                    <a:lnTo>
                      <a:pt x="204" y="272"/>
                    </a:lnTo>
                    <a:lnTo>
                      <a:pt x="200" y="268"/>
                    </a:lnTo>
                    <a:lnTo>
                      <a:pt x="195" y="258"/>
                    </a:lnTo>
                    <a:lnTo>
                      <a:pt x="200" y="258"/>
                    </a:lnTo>
                    <a:lnTo>
                      <a:pt x="197" y="250"/>
                    </a:lnTo>
                    <a:lnTo>
                      <a:pt x="202" y="245"/>
                    </a:lnTo>
                    <a:lnTo>
                      <a:pt x="199" y="247"/>
                    </a:lnTo>
                    <a:lnTo>
                      <a:pt x="199" y="232"/>
                    </a:lnTo>
                    <a:lnTo>
                      <a:pt x="191" y="224"/>
                    </a:lnTo>
                    <a:lnTo>
                      <a:pt x="184" y="208"/>
                    </a:lnTo>
                    <a:lnTo>
                      <a:pt x="186" y="204"/>
                    </a:lnTo>
                    <a:lnTo>
                      <a:pt x="183" y="200"/>
                    </a:lnTo>
                    <a:lnTo>
                      <a:pt x="186" y="194"/>
                    </a:lnTo>
                    <a:lnTo>
                      <a:pt x="184" y="189"/>
                    </a:lnTo>
                    <a:lnTo>
                      <a:pt x="165" y="176"/>
                    </a:lnTo>
                    <a:lnTo>
                      <a:pt x="165" y="172"/>
                    </a:lnTo>
                    <a:lnTo>
                      <a:pt x="153" y="168"/>
                    </a:lnTo>
                    <a:lnTo>
                      <a:pt x="149" y="172"/>
                    </a:lnTo>
                    <a:lnTo>
                      <a:pt x="155" y="183"/>
                    </a:lnTo>
                    <a:lnTo>
                      <a:pt x="140" y="181"/>
                    </a:lnTo>
                    <a:lnTo>
                      <a:pt x="132" y="186"/>
                    </a:lnTo>
                    <a:lnTo>
                      <a:pt x="126" y="181"/>
                    </a:lnTo>
                    <a:lnTo>
                      <a:pt x="124" y="180"/>
                    </a:lnTo>
                    <a:lnTo>
                      <a:pt x="123" y="180"/>
                    </a:lnTo>
                    <a:lnTo>
                      <a:pt x="119" y="168"/>
                    </a:lnTo>
                    <a:lnTo>
                      <a:pt x="121" y="164"/>
                    </a:lnTo>
                    <a:lnTo>
                      <a:pt x="126" y="165"/>
                    </a:lnTo>
                    <a:lnTo>
                      <a:pt x="126" y="159"/>
                    </a:lnTo>
                    <a:lnTo>
                      <a:pt x="134" y="151"/>
                    </a:lnTo>
                    <a:lnTo>
                      <a:pt x="136" y="140"/>
                    </a:lnTo>
                    <a:lnTo>
                      <a:pt x="147" y="140"/>
                    </a:lnTo>
                    <a:lnTo>
                      <a:pt x="153" y="135"/>
                    </a:lnTo>
                    <a:lnTo>
                      <a:pt x="152" y="132"/>
                    </a:lnTo>
                    <a:lnTo>
                      <a:pt x="166" y="132"/>
                    </a:lnTo>
                    <a:lnTo>
                      <a:pt x="150" y="132"/>
                    </a:lnTo>
                    <a:lnTo>
                      <a:pt x="150" y="127"/>
                    </a:lnTo>
                    <a:lnTo>
                      <a:pt x="144" y="119"/>
                    </a:lnTo>
                    <a:lnTo>
                      <a:pt x="136" y="130"/>
                    </a:lnTo>
                    <a:lnTo>
                      <a:pt x="129" y="103"/>
                    </a:lnTo>
                    <a:lnTo>
                      <a:pt x="132" y="128"/>
                    </a:lnTo>
                    <a:lnTo>
                      <a:pt x="103" y="128"/>
                    </a:lnTo>
                    <a:lnTo>
                      <a:pt x="87" y="128"/>
                    </a:lnTo>
                    <a:lnTo>
                      <a:pt x="85" y="101"/>
                    </a:lnTo>
                    <a:lnTo>
                      <a:pt x="56" y="103"/>
                    </a:lnTo>
                    <a:lnTo>
                      <a:pt x="56" y="74"/>
                    </a:lnTo>
                    <a:lnTo>
                      <a:pt x="42" y="48"/>
                    </a:lnTo>
                    <a:lnTo>
                      <a:pt x="0" y="48"/>
                    </a:lnTo>
                    <a:lnTo>
                      <a:pt x="0" y="16"/>
                    </a:lnTo>
                    <a:lnTo>
                      <a:pt x="0" y="10"/>
                    </a:lnTo>
                    <a:lnTo>
                      <a:pt x="0" y="7"/>
                    </a:lnTo>
                    <a:lnTo>
                      <a:pt x="328" y="0"/>
                    </a:lnTo>
                    <a:moveTo>
                      <a:pt x="166" y="132"/>
                    </a:moveTo>
                    <a:lnTo>
                      <a:pt x="171" y="124"/>
                    </a:lnTo>
                    <a:lnTo>
                      <a:pt x="171" y="108"/>
                    </a:lnTo>
                    <a:lnTo>
                      <a:pt x="178" y="104"/>
                    </a:lnTo>
                    <a:lnTo>
                      <a:pt x="183" y="95"/>
                    </a:lnTo>
                    <a:lnTo>
                      <a:pt x="171" y="95"/>
                    </a:lnTo>
                    <a:lnTo>
                      <a:pt x="170" y="98"/>
                    </a:lnTo>
                    <a:lnTo>
                      <a:pt x="171" y="120"/>
                    </a:lnTo>
                    <a:lnTo>
                      <a:pt x="166" y="132"/>
                    </a:lnTo>
                    <a:moveTo>
                      <a:pt x="129" y="103"/>
                    </a:moveTo>
                    <a:lnTo>
                      <a:pt x="144" y="85"/>
                    </a:lnTo>
                    <a:lnTo>
                      <a:pt x="121" y="80"/>
                    </a:lnTo>
                    <a:lnTo>
                      <a:pt x="118" y="74"/>
                    </a:lnTo>
                    <a:lnTo>
                      <a:pt x="121" y="58"/>
                    </a:lnTo>
                    <a:lnTo>
                      <a:pt x="128" y="61"/>
                    </a:lnTo>
                    <a:lnTo>
                      <a:pt x="132" y="60"/>
                    </a:lnTo>
                    <a:lnTo>
                      <a:pt x="123" y="53"/>
                    </a:lnTo>
                    <a:lnTo>
                      <a:pt x="113" y="50"/>
                    </a:lnTo>
                    <a:lnTo>
                      <a:pt x="111" y="39"/>
                    </a:lnTo>
                    <a:lnTo>
                      <a:pt x="116" y="36"/>
                    </a:lnTo>
                    <a:lnTo>
                      <a:pt x="110" y="32"/>
                    </a:lnTo>
                    <a:lnTo>
                      <a:pt x="111" y="29"/>
                    </a:lnTo>
                    <a:lnTo>
                      <a:pt x="103" y="34"/>
                    </a:lnTo>
                    <a:lnTo>
                      <a:pt x="105" y="44"/>
                    </a:lnTo>
                    <a:lnTo>
                      <a:pt x="98" y="53"/>
                    </a:lnTo>
                    <a:lnTo>
                      <a:pt x="103" y="56"/>
                    </a:lnTo>
                    <a:lnTo>
                      <a:pt x="102" y="77"/>
                    </a:lnTo>
                    <a:lnTo>
                      <a:pt x="107" y="85"/>
                    </a:lnTo>
                    <a:lnTo>
                      <a:pt x="118" y="100"/>
                    </a:lnTo>
                    <a:lnTo>
                      <a:pt x="129" y="103"/>
                    </a:lnTo>
                  </a:path>
                </a:pathLst>
              </a:custGeom>
              <a:noFill/>
              <a:ln w="9525">
                <a:noFill/>
                <a:round/>
                <a:headEnd/>
                <a:tailEnd/>
              </a:ln>
            </p:spPr>
            <p:txBody>
              <a:bodyPr/>
              <a:lstStyle/>
              <a:p>
                <a:pPr algn="ctr" eaLnBrk="0" hangingPunct="0"/>
                <a:endParaRPr lang="en-US" dirty="0"/>
              </a:p>
            </p:txBody>
          </p:sp>
          <p:sp>
            <p:nvSpPr>
              <p:cNvPr id="4512" name="Freeform 500"/>
              <p:cNvSpPr>
                <a:spLocks/>
              </p:cNvSpPr>
              <p:nvPr/>
            </p:nvSpPr>
            <p:spPr bwMode="auto">
              <a:xfrm>
                <a:off x="4702" y="2072"/>
                <a:ext cx="414" cy="338"/>
              </a:xfrm>
              <a:custGeom>
                <a:avLst/>
                <a:gdLst>
                  <a:gd name="T0" fmla="*/ 312 w 414"/>
                  <a:gd name="T1" fmla="*/ 139 h 338"/>
                  <a:gd name="T2" fmla="*/ 312 w 414"/>
                  <a:gd name="T3" fmla="*/ 149 h 338"/>
                  <a:gd name="T4" fmla="*/ 301 w 414"/>
                  <a:gd name="T5" fmla="*/ 154 h 338"/>
                  <a:gd name="T6" fmla="*/ 280 w 414"/>
                  <a:gd name="T7" fmla="*/ 139 h 338"/>
                  <a:gd name="T8" fmla="*/ 273 w 414"/>
                  <a:gd name="T9" fmla="*/ 149 h 338"/>
                  <a:gd name="T10" fmla="*/ 291 w 414"/>
                  <a:gd name="T11" fmla="*/ 166 h 338"/>
                  <a:gd name="T12" fmla="*/ 311 w 414"/>
                  <a:gd name="T13" fmla="*/ 178 h 338"/>
                  <a:gd name="T14" fmla="*/ 312 w 414"/>
                  <a:gd name="T15" fmla="*/ 178 h 338"/>
                  <a:gd name="T16" fmla="*/ 320 w 414"/>
                  <a:gd name="T17" fmla="*/ 184 h 338"/>
                  <a:gd name="T18" fmla="*/ 320 w 414"/>
                  <a:gd name="T19" fmla="*/ 186 h 338"/>
                  <a:gd name="T20" fmla="*/ 327 w 414"/>
                  <a:gd name="T21" fmla="*/ 189 h 338"/>
                  <a:gd name="T22" fmla="*/ 322 w 414"/>
                  <a:gd name="T23" fmla="*/ 194 h 338"/>
                  <a:gd name="T24" fmla="*/ 322 w 414"/>
                  <a:gd name="T25" fmla="*/ 200 h 338"/>
                  <a:gd name="T26" fmla="*/ 337 w 414"/>
                  <a:gd name="T27" fmla="*/ 203 h 338"/>
                  <a:gd name="T28" fmla="*/ 343 w 414"/>
                  <a:gd name="T29" fmla="*/ 230 h 338"/>
                  <a:gd name="T30" fmla="*/ 341 w 414"/>
                  <a:gd name="T31" fmla="*/ 230 h 338"/>
                  <a:gd name="T32" fmla="*/ 372 w 414"/>
                  <a:gd name="T33" fmla="*/ 240 h 338"/>
                  <a:gd name="T34" fmla="*/ 388 w 414"/>
                  <a:gd name="T35" fmla="*/ 266 h 338"/>
                  <a:gd name="T36" fmla="*/ 392 w 414"/>
                  <a:gd name="T37" fmla="*/ 272 h 338"/>
                  <a:gd name="T38" fmla="*/ 396 w 414"/>
                  <a:gd name="T39" fmla="*/ 283 h 338"/>
                  <a:gd name="T40" fmla="*/ 398 w 414"/>
                  <a:gd name="T41" fmla="*/ 285 h 338"/>
                  <a:gd name="T42" fmla="*/ 401 w 414"/>
                  <a:gd name="T43" fmla="*/ 294 h 338"/>
                  <a:gd name="T44" fmla="*/ 403 w 414"/>
                  <a:gd name="T45" fmla="*/ 296 h 338"/>
                  <a:gd name="T46" fmla="*/ 409 w 414"/>
                  <a:gd name="T47" fmla="*/ 315 h 338"/>
                  <a:gd name="T48" fmla="*/ 414 w 414"/>
                  <a:gd name="T49" fmla="*/ 331 h 338"/>
                  <a:gd name="T50" fmla="*/ 396 w 414"/>
                  <a:gd name="T51" fmla="*/ 333 h 338"/>
                  <a:gd name="T52" fmla="*/ 390 w 414"/>
                  <a:gd name="T53" fmla="*/ 333 h 338"/>
                  <a:gd name="T54" fmla="*/ 382 w 414"/>
                  <a:gd name="T55" fmla="*/ 333 h 338"/>
                  <a:gd name="T56" fmla="*/ 254 w 414"/>
                  <a:gd name="T57" fmla="*/ 333 h 338"/>
                  <a:gd name="T58" fmla="*/ 251 w 414"/>
                  <a:gd name="T59" fmla="*/ 333 h 338"/>
                  <a:gd name="T60" fmla="*/ 26 w 414"/>
                  <a:gd name="T61" fmla="*/ 338 h 338"/>
                  <a:gd name="T62" fmla="*/ 2 w 414"/>
                  <a:gd name="T63" fmla="*/ 91 h 338"/>
                  <a:gd name="T64" fmla="*/ 21 w 414"/>
                  <a:gd name="T65" fmla="*/ 50 h 338"/>
                  <a:gd name="T66" fmla="*/ 37 w 414"/>
                  <a:gd name="T67" fmla="*/ 19 h 338"/>
                  <a:gd name="T68" fmla="*/ 49 w 414"/>
                  <a:gd name="T69" fmla="*/ 27 h 338"/>
                  <a:gd name="T70" fmla="*/ 62 w 414"/>
                  <a:gd name="T71" fmla="*/ 8 h 338"/>
                  <a:gd name="T72" fmla="*/ 104 w 414"/>
                  <a:gd name="T73" fmla="*/ 0 h 338"/>
                  <a:gd name="T74" fmla="*/ 131 w 414"/>
                  <a:gd name="T75" fmla="*/ 6 h 338"/>
                  <a:gd name="T76" fmla="*/ 188 w 414"/>
                  <a:gd name="T77" fmla="*/ 8 h 338"/>
                  <a:gd name="T78" fmla="*/ 188 w 414"/>
                  <a:gd name="T79" fmla="*/ 46 h 338"/>
                  <a:gd name="T80" fmla="*/ 244 w 414"/>
                  <a:gd name="T81" fmla="*/ 72 h 338"/>
                  <a:gd name="T82" fmla="*/ 273 w 414"/>
                  <a:gd name="T83" fmla="*/ 99 h 338"/>
                  <a:gd name="T84" fmla="*/ 291 w 414"/>
                  <a:gd name="T85" fmla="*/ 126 h 338"/>
                  <a:gd name="T86" fmla="*/ 291 w 414"/>
                  <a:gd name="T87" fmla="*/ 126 h 338"/>
                  <a:gd name="T88" fmla="*/ 320 w 414"/>
                  <a:gd name="T89" fmla="*/ 133 h 338"/>
                  <a:gd name="T90" fmla="*/ 316 w 414"/>
                  <a:gd name="T91" fmla="*/ 134 h 3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
                  <a:gd name="T139" fmla="*/ 0 h 338"/>
                  <a:gd name="T140" fmla="*/ 414 w 414"/>
                  <a:gd name="T141" fmla="*/ 338 h 3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 h="338">
                    <a:moveTo>
                      <a:pt x="312" y="134"/>
                    </a:moveTo>
                    <a:lnTo>
                      <a:pt x="312" y="139"/>
                    </a:lnTo>
                    <a:lnTo>
                      <a:pt x="314" y="146"/>
                    </a:lnTo>
                    <a:lnTo>
                      <a:pt x="312" y="149"/>
                    </a:lnTo>
                    <a:lnTo>
                      <a:pt x="306" y="160"/>
                    </a:lnTo>
                    <a:lnTo>
                      <a:pt x="301" y="154"/>
                    </a:lnTo>
                    <a:lnTo>
                      <a:pt x="286" y="149"/>
                    </a:lnTo>
                    <a:lnTo>
                      <a:pt x="280" y="139"/>
                    </a:lnTo>
                    <a:lnTo>
                      <a:pt x="273" y="144"/>
                    </a:lnTo>
                    <a:lnTo>
                      <a:pt x="273" y="149"/>
                    </a:lnTo>
                    <a:lnTo>
                      <a:pt x="282" y="150"/>
                    </a:lnTo>
                    <a:lnTo>
                      <a:pt x="291" y="166"/>
                    </a:lnTo>
                    <a:lnTo>
                      <a:pt x="304" y="165"/>
                    </a:lnTo>
                    <a:lnTo>
                      <a:pt x="311" y="178"/>
                    </a:lnTo>
                    <a:lnTo>
                      <a:pt x="312" y="178"/>
                    </a:lnTo>
                    <a:lnTo>
                      <a:pt x="314" y="179"/>
                    </a:lnTo>
                    <a:lnTo>
                      <a:pt x="320" y="184"/>
                    </a:lnTo>
                    <a:lnTo>
                      <a:pt x="320" y="186"/>
                    </a:lnTo>
                    <a:lnTo>
                      <a:pt x="320" y="187"/>
                    </a:lnTo>
                    <a:lnTo>
                      <a:pt x="327" y="189"/>
                    </a:lnTo>
                    <a:lnTo>
                      <a:pt x="325" y="194"/>
                    </a:lnTo>
                    <a:lnTo>
                      <a:pt x="322" y="194"/>
                    </a:lnTo>
                    <a:lnTo>
                      <a:pt x="325" y="198"/>
                    </a:lnTo>
                    <a:lnTo>
                      <a:pt x="322" y="200"/>
                    </a:lnTo>
                    <a:lnTo>
                      <a:pt x="327" y="197"/>
                    </a:lnTo>
                    <a:lnTo>
                      <a:pt x="337" y="203"/>
                    </a:lnTo>
                    <a:lnTo>
                      <a:pt x="335" y="213"/>
                    </a:lnTo>
                    <a:lnTo>
                      <a:pt x="343" y="230"/>
                    </a:lnTo>
                    <a:lnTo>
                      <a:pt x="341" y="227"/>
                    </a:lnTo>
                    <a:lnTo>
                      <a:pt x="341" y="230"/>
                    </a:lnTo>
                    <a:lnTo>
                      <a:pt x="348" y="237"/>
                    </a:lnTo>
                    <a:lnTo>
                      <a:pt x="372" y="240"/>
                    </a:lnTo>
                    <a:lnTo>
                      <a:pt x="383" y="256"/>
                    </a:lnTo>
                    <a:lnTo>
                      <a:pt x="388" y="266"/>
                    </a:lnTo>
                    <a:lnTo>
                      <a:pt x="390" y="270"/>
                    </a:lnTo>
                    <a:lnTo>
                      <a:pt x="392" y="272"/>
                    </a:lnTo>
                    <a:lnTo>
                      <a:pt x="395" y="278"/>
                    </a:lnTo>
                    <a:lnTo>
                      <a:pt x="396" y="283"/>
                    </a:lnTo>
                    <a:lnTo>
                      <a:pt x="398" y="285"/>
                    </a:lnTo>
                    <a:lnTo>
                      <a:pt x="400" y="290"/>
                    </a:lnTo>
                    <a:lnTo>
                      <a:pt x="401" y="294"/>
                    </a:lnTo>
                    <a:lnTo>
                      <a:pt x="403" y="296"/>
                    </a:lnTo>
                    <a:lnTo>
                      <a:pt x="409" y="314"/>
                    </a:lnTo>
                    <a:lnTo>
                      <a:pt x="409" y="315"/>
                    </a:lnTo>
                    <a:lnTo>
                      <a:pt x="413" y="323"/>
                    </a:lnTo>
                    <a:lnTo>
                      <a:pt x="414" y="331"/>
                    </a:lnTo>
                    <a:lnTo>
                      <a:pt x="411" y="331"/>
                    </a:lnTo>
                    <a:lnTo>
                      <a:pt x="396" y="333"/>
                    </a:lnTo>
                    <a:lnTo>
                      <a:pt x="390" y="333"/>
                    </a:lnTo>
                    <a:lnTo>
                      <a:pt x="383" y="333"/>
                    </a:lnTo>
                    <a:lnTo>
                      <a:pt x="382" y="333"/>
                    </a:lnTo>
                    <a:lnTo>
                      <a:pt x="259" y="333"/>
                    </a:lnTo>
                    <a:lnTo>
                      <a:pt x="254" y="333"/>
                    </a:lnTo>
                    <a:lnTo>
                      <a:pt x="252" y="333"/>
                    </a:lnTo>
                    <a:lnTo>
                      <a:pt x="251" y="333"/>
                    </a:lnTo>
                    <a:lnTo>
                      <a:pt x="233" y="334"/>
                    </a:lnTo>
                    <a:lnTo>
                      <a:pt x="26" y="338"/>
                    </a:lnTo>
                    <a:lnTo>
                      <a:pt x="21" y="91"/>
                    </a:lnTo>
                    <a:lnTo>
                      <a:pt x="2" y="91"/>
                    </a:lnTo>
                    <a:lnTo>
                      <a:pt x="0" y="50"/>
                    </a:lnTo>
                    <a:lnTo>
                      <a:pt x="21" y="50"/>
                    </a:lnTo>
                    <a:lnTo>
                      <a:pt x="21" y="24"/>
                    </a:lnTo>
                    <a:lnTo>
                      <a:pt x="37" y="19"/>
                    </a:lnTo>
                    <a:lnTo>
                      <a:pt x="45" y="21"/>
                    </a:lnTo>
                    <a:lnTo>
                      <a:pt x="49" y="27"/>
                    </a:lnTo>
                    <a:lnTo>
                      <a:pt x="62" y="26"/>
                    </a:lnTo>
                    <a:lnTo>
                      <a:pt x="62" y="8"/>
                    </a:lnTo>
                    <a:lnTo>
                      <a:pt x="104" y="8"/>
                    </a:lnTo>
                    <a:lnTo>
                      <a:pt x="104" y="0"/>
                    </a:lnTo>
                    <a:lnTo>
                      <a:pt x="131" y="0"/>
                    </a:lnTo>
                    <a:lnTo>
                      <a:pt x="131" y="6"/>
                    </a:lnTo>
                    <a:lnTo>
                      <a:pt x="188" y="5"/>
                    </a:lnTo>
                    <a:lnTo>
                      <a:pt x="188" y="8"/>
                    </a:lnTo>
                    <a:lnTo>
                      <a:pt x="188" y="14"/>
                    </a:lnTo>
                    <a:lnTo>
                      <a:pt x="188" y="46"/>
                    </a:lnTo>
                    <a:lnTo>
                      <a:pt x="230" y="46"/>
                    </a:lnTo>
                    <a:lnTo>
                      <a:pt x="244" y="72"/>
                    </a:lnTo>
                    <a:lnTo>
                      <a:pt x="244" y="101"/>
                    </a:lnTo>
                    <a:lnTo>
                      <a:pt x="273" y="99"/>
                    </a:lnTo>
                    <a:lnTo>
                      <a:pt x="275" y="126"/>
                    </a:lnTo>
                    <a:lnTo>
                      <a:pt x="291" y="126"/>
                    </a:lnTo>
                    <a:lnTo>
                      <a:pt x="291" y="130"/>
                    </a:lnTo>
                    <a:lnTo>
                      <a:pt x="291" y="126"/>
                    </a:lnTo>
                    <a:lnTo>
                      <a:pt x="320" y="126"/>
                    </a:lnTo>
                    <a:lnTo>
                      <a:pt x="320" y="133"/>
                    </a:lnTo>
                    <a:lnTo>
                      <a:pt x="317" y="134"/>
                    </a:lnTo>
                    <a:lnTo>
                      <a:pt x="316" y="134"/>
                    </a:lnTo>
                    <a:lnTo>
                      <a:pt x="312" y="134"/>
                    </a:lnTo>
                    <a:close/>
                  </a:path>
                </a:pathLst>
              </a:custGeom>
              <a:solidFill>
                <a:srgbClr val="FEE0C2"/>
              </a:solidFill>
              <a:ln w="9525">
                <a:noFill/>
                <a:round/>
                <a:headEnd/>
                <a:tailEnd/>
              </a:ln>
            </p:spPr>
            <p:txBody>
              <a:bodyPr/>
              <a:lstStyle/>
              <a:p>
                <a:pPr algn="ctr" eaLnBrk="0" hangingPunct="0"/>
                <a:endParaRPr lang="en-US" dirty="0"/>
              </a:p>
            </p:txBody>
          </p:sp>
          <p:sp>
            <p:nvSpPr>
              <p:cNvPr id="4513" name="Freeform 501"/>
              <p:cNvSpPr>
                <a:spLocks/>
              </p:cNvSpPr>
              <p:nvPr/>
            </p:nvSpPr>
            <p:spPr bwMode="auto">
              <a:xfrm>
                <a:off x="4702" y="2072"/>
                <a:ext cx="414" cy="338"/>
              </a:xfrm>
              <a:custGeom>
                <a:avLst/>
                <a:gdLst>
                  <a:gd name="T0" fmla="*/ 312 w 414"/>
                  <a:gd name="T1" fmla="*/ 139 h 338"/>
                  <a:gd name="T2" fmla="*/ 312 w 414"/>
                  <a:gd name="T3" fmla="*/ 149 h 338"/>
                  <a:gd name="T4" fmla="*/ 301 w 414"/>
                  <a:gd name="T5" fmla="*/ 154 h 338"/>
                  <a:gd name="T6" fmla="*/ 280 w 414"/>
                  <a:gd name="T7" fmla="*/ 139 h 338"/>
                  <a:gd name="T8" fmla="*/ 273 w 414"/>
                  <a:gd name="T9" fmla="*/ 149 h 338"/>
                  <a:gd name="T10" fmla="*/ 291 w 414"/>
                  <a:gd name="T11" fmla="*/ 166 h 338"/>
                  <a:gd name="T12" fmla="*/ 311 w 414"/>
                  <a:gd name="T13" fmla="*/ 178 h 338"/>
                  <a:gd name="T14" fmla="*/ 312 w 414"/>
                  <a:gd name="T15" fmla="*/ 178 h 338"/>
                  <a:gd name="T16" fmla="*/ 320 w 414"/>
                  <a:gd name="T17" fmla="*/ 184 h 338"/>
                  <a:gd name="T18" fmla="*/ 320 w 414"/>
                  <a:gd name="T19" fmla="*/ 186 h 338"/>
                  <a:gd name="T20" fmla="*/ 327 w 414"/>
                  <a:gd name="T21" fmla="*/ 189 h 338"/>
                  <a:gd name="T22" fmla="*/ 322 w 414"/>
                  <a:gd name="T23" fmla="*/ 194 h 338"/>
                  <a:gd name="T24" fmla="*/ 322 w 414"/>
                  <a:gd name="T25" fmla="*/ 200 h 338"/>
                  <a:gd name="T26" fmla="*/ 337 w 414"/>
                  <a:gd name="T27" fmla="*/ 203 h 338"/>
                  <a:gd name="T28" fmla="*/ 343 w 414"/>
                  <a:gd name="T29" fmla="*/ 230 h 338"/>
                  <a:gd name="T30" fmla="*/ 341 w 414"/>
                  <a:gd name="T31" fmla="*/ 230 h 338"/>
                  <a:gd name="T32" fmla="*/ 372 w 414"/>
                  <a:gd name="T33" fmla="*/ 240 h 338"/>
                  <a:gd name="T34" fmla="*/ 388 w 414"/>
                  <a:gd name="T35" fmla="*/ 266 h 338"/>
                  <a:gd name="T36" fmla="*/ 392 w 414"/>
                  <a:gd name="T37" fmla="*/ 272 h 338"/>
                  <a:gd name="T38" fmla="*/ 396 w 414"/>
                  <a:gd name="T39" fmla="*/ 283 h 338"/>
                  <a:gd name="T40" fmla="*/ 398 w 414"/>
                  <a:gd name="T41" fmla="*/ 285 h 338"/>
                  <a:gd name="T42" fmla="*/ 401 w 414"/>
                  <a:gd name="T43" fmla="*/ 294 h 338"/>
                  <a:gd name="T44" fmla="*/ 403 w 414"/>
                  <a:gd name="T45" fmla="*/ 296 h 338"/>
                  <a:gd name="T46" fmla="*/ 409 w 414"/>
                  <a:gd name="T47" fmla="*/ 315 h 338"/>
                  <a:gd name="T48" fmla="*/ 414 w 414"/>
                  <a:gd name="T49" fmla="*/ 331 h 338"/>
                  <a:gd name="T50" fmla="*/ 396 w 414"/>
                  <a:gd name="T51" fmla="*/ 333 h 338"/>
                  <a:gd name="T52" fmla="*/ 390 w 414"/>
                  <a:gd name="T53" fmla="*/ 333 h 338"/>
                  <a:gd name="T54" fmla="*/ 382 w 414"/>
                  <a:gd name="T55" fmla="*/ 333 h 338"/>
                  <a:gd name="T56" fmla="*/ 254 w 414"/>
                  <a:gd name="T57" fmla="*/ 333 h 338"/>
                  <a:gd name="T58" fmla="*/ 251 w 414"/>
                  <a:gd name="T59" fmla="*/ 333 h 338"/>
                  <a:gd name="T60" fmla="*/ 26 w 414"/>
                  <a:gd name="T61" fmla="*/ 338 h 338"/>
                  <a:gd name="T62" fmla="*/ 2 w 414"/>
                  <a:gd name="T63" fmla="*/ 91 h 338"/>
                  <a:gd name="T64" fmla="*/ 21 w 414"/>
                  <a:gd name="T65" fmla="*/ 50 h 338"/>
                  <a:gd name="T66" fmla="*/ 37 w 414"/>
                  <a:gd name="T67" fmla="*/ 19 h 338"/>
                  <a:gd name="T68" fmla="*/ 49 w 414"/>
                  <a:gd name="T69" fmla="*/ 27 h 338"/>
                  <a:gd name="T70" fmla="*/ 62 w 414"/>
                  <a:gd name="T71" fmla="*/ 8 h 338"/>
                  <a:gd name="T72" fmla="*/ 104 w 414"/>
                  <a:gd name="T73" fmla="*/ 0 h 338"/>
                  <a:gd name="T74" fmla="*/ 131 w 414"/>
                  <a:gd name="T75" fmla="*/ 6 h 338"/>
                  <a:gd name="T76" fmla="*/ 188 w 414"/>
                  <a:gd name="T77" fmla="*/ 8 h 338"/>
                  <a:gd name="T78" fmla="*/ 188 w 414"/>
                  <a:gd name="T79" fmla="*/ 46 h 338"/>
                  <a:gd name="T80" fmla="*/ 244 w 414"/>
                  <a:gd name="T81" fmla="*/ 72 h 338"/>
                  <a:gd name="T82" fmla="*/ 273 w 414"/>
                  <a:gd name="T83" fmla="*/ 99 h 338"/>
                  <a:gd name="T84" fmla="*/ 291 w 414"/>
                  <a:gd name="T85" fmla="*/ 126 h 338"/>
                  <a:gd name="T86" fmla="*/ 291 w 414"/>
                  <a:gd name="T87" fmla="*/ 126 h 338"/>
                  <a:gd name="T88" fmla="*/ 320 w 414"/>
                  <a:gd name="T89" fmla="*/ 133 h 338"/>
                  <a:gd name="T90" fmla="*/ 316 w 414"/>
                  <a:gd name="T91" fmla="*/ 134 h 3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
                  <a:gd name="T139" fmla="*/ 0 h 338"/>
                  <a:gd name="T140" fmla="*/ 414 w 414"/>
                  <a:gd name="T141" fmla="*/ 338 h 3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 h="338">
                    <a:moveTo>
                      <a:pt x="312" y="134"/>
                    </a:moveTo>
                    <a:lnTo>
                      <a:pt x="312" y="139"/>
                    </a:lnTo>
                    <a:lnTo>
                      <a:pt x="314" y="146"/>
                    </a:lnTo>
                    <a:lnTo>
                      <a:pt x="312" y="149"/>
                    </a:lnTo>
                    <a:lnTo>
                      <a:pt x="306" y="160"/>
                    </a:lnTo>
                    <a:lnTo>
                      <a:pt x="301" y="154"/>
                    </a:lnTo>
                    <a:lnTo>
                      <a:pt x="286" y="149"/>
                    </a:lnTo>
                    <a:lnTo>
                      <a:pt x="280" y="139"/>
                    </a:lnTo>
                    <a:lnTo>
                      <a:pt x="273" y="144"/>
                    </a:lnTo>
                    <a:lnTo>
                      <a:pt x="273" y="149"/>
                    </a:lnTo>
                    <a:lnTo>
                      <a:pt x="282" y="150"/>
                    </a:lnTo>
                    <a:lnTo>
                      <a:pt x="291" y="166"/>
                    </a:lnTo>
                    <a:lnTo>
                      <a:pt x="304" y="165"/>
                    </a:lnTo>
                    <a:lnTo>
                      <a:pt x="311" y="178"/>
                    </a:lnTo>
                    <a:lnTo>
                      <a:pt x="312" y="178"/>
                    </a:lnTo>
                    <a:lnTo>
                      <a:pt x="314" y="179"/>
                    </a:lnTo>
                    <a:lnTo>
                      <a:pt x="320" y="184"/>
                    </a:lnTo>
                    <a:lnTo>
                      <a:pt x="320" y="186"/>
                    </a:lnTo>
                    <a:lnTo>
                      <a:pt x="320" y="187"/>
                    </a:lnTo>
                    <a:lnTo>
                      <a:pt x="327" y="189"/>
                    </a:lnTo>
                    <a:lnTo>
                      <a:pt x="325" y="194"/>
                    </a:lnTo>
                    <a:lnTo>
                      <a:pt x="322" y="194"/>
                    </a:lnTo>
                    <a:lnTo>
                      <a:pt x="325" y="198"/>
                    </a:lnTo>
                    <a:lnTo>
                      <a:pt x="322" y="200"/>
                    </a:lnTo>
                    <a:lnTo>
                      <a:pt x="327" y="197"/>
                    </a:lnTo>
                    <a:lnTo>
                      <a:pt x="337" y="203"/>
                    </a:lnTo>
                    <a:lnTo>
                      <a:pt x="335" y="213"/>
                    </a:lnTo>
                    <a:lnTo>
                      <a:pt x="343" y="230"/>
                    </a:lnTo>
                    <a:lnTo>
                      <a:pt x="341" y="227"/>
                    </a:lnTo>
                    <a:lnTo>
                      <a:pt x="341" y="230"/>
                    </a:lnTo>
                    <a:lnTo>
                      <a:pt x="348" y="237"/>
                    </a:lnTo>
                    <a:lnTo>
                      <a:pt x="372" y="240"/>
                    </a:lnTo>
                    <a:lnTo>
                      <a:pt x="383" y="256"/>
                    </a:lnTo>
                    <a:lnTo>
                      <a:pt x="388" y="266"/>
                    </a:lnTo>
                    <a:lnTo>
                      <a:pt x="390" y="270"/>
                    </a:lnTo>
                    <a:lnTo>
                      <a:pt x="392" y="272"/>
                    </a:lnTo>
                    <a:lnTo>
                      <a:pt x="395" y="278"/>
                    </a:lnTo>
                    <a:lnTo>
                      <a:pt x="396" y="283"/>
                    </a:lnTo>
                    <a:lnTo>
                      <a:pt x="398" y="285"/>
                    </a:lnTo>
                    <a:lnTo>
                      <a:pt x="400" y="290"/>
                    </a:lnTo>
                    <a:lnTo>
                      <a:pt x="401" y="294"/>
                    </a:lnTo>
                    <a:lnTo>
                      <a:pt x="403" y="296"/>
                    </a:lnTo>
                    <a:lnTo>
                      <a:pt x="409" y="314"/>
                    </a:lnTo>
                    <a:lnTo>
                      <a:pt x="409" y="315"/>
                    </a:lnTo>
                    <a:lnTo>
                      <a:pt x="413" y="323"/>
                    </a:lnTo>
                    <a:lnTo>
                      <a:pt x="414" y="331"/>
                    </a:lnTo>
                    <a:lnTo>
                      <a:pt x="411" y="331"/>
                    </a:lnTo>
                    <a:lnTo>
                      <a:pt x="396" y="333"/>
                    </a:lnTo>
                    <a:lnTo>
                      <a:pt x="390" y="333"/>
                    </a:lnTo>
                    <a:lnTo>
                      <a:pt x="383" y="333"/>
                    </a:lnTo>
                    <a:lnTo>
                      <a:pt x="382" y="333"/>
                    </a:lnTo>
                    <a:lnTo>
                      <a:pt x="259" y="333"/>
                    </a:lnTo>
                    <a:lnTo>
                      <a:pt x="254" y="333"/>
                    </a:lnTo>
                    <a:lnTo>
                      <a:pt x="252" y="333"/>
                    </a:lnTo>
                    <a:lnTo>
                      <a:pt x="251" y="333"/>
                    </a:lnTo>
                    <a:lnTo>
                      <a:pt x="233" y="334"/>
                    </a:lnTo>
                    <a:lnTo>
                      <a:pt x="26" y="338"/>
                    </a:lnTo>
                    <a:lnTo>
                      <a:pt x="21" y="91"/>
                    </a:lnTo>
                    <a:lnTo>
                      <a:pt x="2" y="91"/>
                    </a:lnTo>
                    <a:lnTo>
                      <a:pt x="0" y="50"/>
                    </a:lnTo>
                    <a:lnTo>
                      <a:pt x="21" y="50"/>
                    </a:lnTo>
                    <a:lnTo>
                      <a:pt x="21" y="24"/>
                    </a:lnTo>
                    <a:lnTo>
                      <a:pt x="37" y="19"/>
                    </a:lnTo>
                    <a:lnTo>
                      <a:pt x="45" y="21"/>
                    </a:lnTo>
                    <a:lnTo>
                      <a:pt x="49" y="27"/>
                    </a:lnTo>
                    <a:lnTo>
                      <a:pt x="62" y="26"/>
                    </a:lnTo>
                    <a:lnTo>
                      <a:pt x="62" y="8"/>
                    </a:lnTo>
                    <a:lnTo>
                      <a:pt x="104" y="8"/>
                    </a:lnTo>
                    <a:lnTo>
                      <a:pt x="104" y="0"/>
                    </a:lnTo>
                    <a:lnTo>
                      <a:pt x="131" y="0"/>
                    </a:lnTo>
                    <a:lnTo>
                      <a:pt x="131" y="6"/>
                    </a:lnTo>
                    <a:lnTo>
                      <a:pt x="188" y="5"/>
                    </a:lnTo>
                    <a:lnTo>
                      <a:pt x="188" y="8"/>
                    </a:lnTo>
                    <a:lnTo>
                      <a:pt x="188" y="14"/>
                    </a:lnTo>
                    <a:lnTo>
                      <a:pt x="188" y="46"/>
                    </a:lnTo>
                    <a:lnTo>
                      <a:pt x="230" y="46"/>
                    </a:lnTo>
                    <a:lnTo>
                      <a:pt x="244" y="72"/>
                    </a:lnTo>
                    <a:lnTo>
                      <a:pt x="244" y="101"/>
                    </a:lnTo>
                    <a:lnTo>
                      <a:pt x="273" y="99"/>
                    </a:lnTo>
                    <a:lnTo>
                      <a:pt x="275" y="126"/>
                    </a:lnTo>
                    <a:lnTo>
                      <a:pt x="291" y="126"/>
                    </a:lnTo>
                    <a:lnTo>
                      <a:pt x="291" y="130"/>
                    </a:lnTo>
                    <a:lnTo>
                      <a:pt x="291" y="126"/>
                    </a:lnTo>
                    <a:lnTo>
                      <a:pt x="320" y="126"/>
                    </a:lnTo>
                    <a:lnTo>
                      <a:pt x="320" y="133"/>
                    </a:lnTo>
                    <a:lnTo>
                      <a:pt x="317" y="134"/>
                    </a:lnTo>
                    <a:lnTo>
                      <a:pt x="316" y="134"/>
                    </a:lnTo>
                    <a:lnTo>
                      <a:pt x="312" y="134"/>
                    </a:lnTo>
                  </a:path>
                </a:pathLst>
              </a:custGeom>
              <a:noFill/>
              <a:ln w="9525">
                <a:noFill/>
                <a:round/>
                <a:headEnd/>
                <a:tailEnd/>
              </a:ln>
            </p:spPr>
            <p:txBody>
              <a:bodyPr/>
              <a:lstStyle/>
              <a:p>
                <a:pPr algn="ctr" eaLnBrk="0" hangingPunct="0"/>
                <a:endParaRPr lang="en-US" dirty="0"/>
              </a:p>
            </p:txBody>
          </p:sp>
          <p:sp>
            <p:nvSpPr>
              <p:cNvPr id="4514" name="Freeform 502"/>
              <p:cNvSpPr>
                <a:spLocks/>
              </p:cNvSpPr>
              <p:nvPr/>
            </p:nvSpPr>
            <p:spPr bwMode="auto">
              <a:xfrm>
                <a:off x="5320" y="2075"/>
                <a:ext cx="5" cy="2"/>
              </a:xfrm>
              <a:custGeom>
                <a:avLst/>
                <a:gdLst>
                  <a:gd name="T0" fmla="*/ 5 w 5"/>
                  <a:gd name="T1" fmla="*/ 2 h 2"/>
                  <a:gd name="T2" fmla="*/ 0 w 5"/>
                  <a:gd name="T3" fmla="*/ 0 h 2"/>
                  <a:gd name="T4" fmla="*/ 5 w 5"/>
                  <a:gd name="T5" fmla="*/ 2 h 2"/>
                  <a:gd name="T6" fmla="*/ 5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0" y="0"/>
                    </a:lnTo>
                    <a:lnTo>
                      <a:pt x="5" y="2"/>
                    </a:lnTo>
                    <a:close/>
                  </a:path>
                </a:pathLst>
              </a:custGeom>
              <a:solidFill>
                <a:srgbClr val="FEE0C2"/>
              </a:solidFill>
              <a:ln w="9525">
                <a:noFill/>
                <a:round/>
                <a:headEnd/>
                <a:tailEnd/>
              </a:ln>
            </p:spPr>
            <p:txBody>
              <a:bodyPr/>
              <a:lstStyle/>
              <a:p>
                <a:pPr algn="ctr" eaLnBrk="0" hangingPunct="0"/>
                <a:endParaRPr lang="en-US" dirty="0"/>
              </a:p>
            </p:txBody>
          </p:sp>
          <p:sp>
            <p:nvSpPr>
              <p:cNvPr id="4515" name="Freeform 503"/>
              <p:cNvSpPr>
                <a:spLocks/>
              </p:cNvSpPr>
              <p:nvPr/>
            </p:nvSpPr>
            <p:spPr bwMode="auto">
              <a:xfrm>
                <a:off x="5320" y="2075"/>
                <a:ext cx="5" cy="2"/>
              </a:xfrm>
              <a:custGeom>
                <a:avLst/>
                <a:gdLst>
                  <a:gd name="T0" fmla="*/ 5 w 5"/>
                  <a:gd name="T1" fmla="*/ 2 h 2"/>
                  <a:gd name="T2" fmla="*/ 0 w 5"/>
                  <a:gd name="T3" fmla="*/ 0 h 2"/>
                  <a:gd name="T4" fmla="*/ 5 w 5"/>
                  <a:gd name="T5" fmla="*/ 2 h 2"/>
                  <a:gd name="T6" fmla="*/ 5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0" y="0"/>
                    </a:lnTo>
                    <a:lnTo>
                      <a:pt x="5" y="2"/>
                    </a:lnTo>
                  </a:path>
                </a:pathLst>
              </a:custGeom>
              <a:noFill/>
              <a:ln w="9525">
                <a:noFill/>
                <a:round/>
                <a:headEnd/>
                <a:tailEnd/>
              </a:ln>
            </p:spPr>
            <p:txBody>
              <a:bodyPr/>
              <a:lstStyle/>
              <a:p>
                <a:pPr algn="ctr" eaLnBrk="0" hangingPunct="0"/>
                <a:endParaRPr lang="en-US" dirty="0"/>
              </a:p>
            </p:txBody>
          </p:sp>
          <p:sp>
            <p:nvSpPr>
              <p:cNvPr id="4516" name="Freeform 504"/>
              <p:cNvSpPr>
                <a:spLocks/>
              </p:cNvSpPr>
              <p:nvPr/>
            </p:nvSpPr>
            <p:spPr bwMode="auto">
              <a:xfrm>
                <a:off x="4391" y="2149"/>
                <a:ext cx="2" cy="17"/>
              </a:xfrm>
              <a:custGeom>
                <a:avLst/>
                <a:gdLst>
                  <a:gd name="T0" fmla="*/ 0 w 2"/>
                  <a:gd name="T1" fmla="*/ 17 h 17"/>
                  <a:gd name="T2" fmla="*/ 0 w 2"/>
                  <a:gd name="T3" fmla="*/ 0 h 17"/>
                  <a:gd name="T4" fmla="*/ 2 w 2"/>
                  <a:gd name="T5" fmla="*/ 17 h 17"/>
                  <a:gd name="T6" fmla="*/ 0 w 2"/>
                  <a:gd name="T7" fmla="*/ 17 h 17"/>
                  <a:gd name="T8" fmla="*/ 0 60000 65536"/>
                  <a:gd name="T9" fmla="*/ 0 60000 65536"/>
                  <a:gd name="T10" fmla="*/ 0 60000 65536"/>
                  <a:gd name="T11" fmla="*/ 0 60000 65536"/>
                  <a:gd name="T12" fmla="*/ 0 w 2"/>
                  <a:gd name="T13" fmla="*/ 0 h 17"/>
                  <a:gd name="T14" fmla="*/ 2 w 2"/>
                  <a:gd name="T15" fmla="*/ 17 h 17"/>
                </a:gdLst>
                <a:ahLst/>
                <a:cxnLst>
                  <a:cxn ang="T8">
                    <a:pos x="T0" y="T1"/>
                  </a:cxn>
                  <a:cxn ang="T9">
                    <a:pos x="T2" y="T3"/>
                  </a:cxn>
                  <a:cxn ang="T10">
                    <a:pos x="T4" y="T5"/>
                  </a:cxn>
                  <a:cxn ang="T11">
                    <a:pos x="T6" y="T7"/>
                  </a:cxn>
                </a:cxnLst>
                <a:rect l="T12" t="T13" r="T14" b="T15"/>
                <a:pathLst>
                  <a:path w="2" h="17">
                    <a:moveTo>
                      <a:pt x="0" y="17"/>
                    </a:moveTo>
                    <a:lnTo>
                      <a:pt x="0" y="0"/>
                    </a:lnTo>
                    <a:lnTo>
                      <a:pt x="2" y="17"/>
                    </a:lnTo>
                    <a:lnTo>
                      <a:pt x="0" y="17"/>
                    </a:lnTo>
                    <a:close/>
                  </a:path>
                </a:pathLst>
              </a:custGeom>
              <a:solidFill>
                <a:srgbClr val="FEE0C2"/>
              </a:solidFill>
              <a:ln w="9525">
                <a:noFill/>
                <a:round/>
                <a:headEnd/>
                <a:tailEnd/>
              </a:ln>
            </p:spPr>
            <p:txBody>
              <a:bodyPr/>
              <a:lstStyle/>
              <a:p>
                <a:pPr algn="ctr" eaLnBrk="0" hangingPunct="0"/>
                <a:endParaRPr lang="en-US" dirty="0"/>
              </a:p>
            </p:txBody>
          </p:sp>
          <p:sp>
            <p:nvSpPr>
              <p:cNvPr id="4517" name="Freeform 505"/>
              <p:cNvSpPr>
                <a:spLocks/>
              </p:cNvSpPr>
              <p:nvPr/>
            </p:nvSpPr>
            <p:spPr bwMode="auto">
              <a:xfrm>
                <a:off x="4391" y="2149"/>
                <a:ext cx="2" cy="17"/>
              </a:xfrm>
              <a:custGeom>
                <a:avLst/>
                <a:gdLst>
                  <a:gd name="T0" fmla="*/ 0 w 2"/>
                  <a:gd name="T1" fmla="*/ 17 h 17"/>
                  <a:gd name="T2" fmla="*/ 0 w 2"/>
                  <a:gd name="T3" fmla="*/ 0 h 17"/>
                  <a:gd name="T4" fmla="*/ 2 w 2"/>
                  <a:gd name="T5" fmla="*/ 17 h 17"/>
                  <a:gd name="T6" fmla="*/ 0 w 2"/>
                  <a:gd name="T7" fmla="*/ 17 h 17"/>
                  <a:gd name="T8" fmla="*/ 0 60000 65536"/>
                  <a:gd name="T9" fmla="*/ 0 60000 65536"/>
                  <a:gd name="T10" fmla="*/ 0 60000 65536"/>
                  <a:gd name="T11" fmla="*/ 0 60000 65536"/>
                  <a:gd name="T12" fmla="*/ 0 w 2"/>
                  <a:gd name="T13" fmla="*/ 0 h 17"/>
                  <a:gd name="T14" fmla="*/ 2 w 2"/>
                  <a:gd name="T15" fmla="*/ 17 h 17"/>
                </a:gdLst>
                <a:ahLst/>
                <a:cxnLst>
                  <a:cxn ang="T8">
                    <a:pos x="T0" y="T1"/>
                  </a:cxn>
                  <a:cxn ang="T9">
                    <a:pos x="T2" y="T3"/>
                  </a:cxn>
                  <a:cxn ang="T10">
                    <a:pos x="T4" y="T5"/>
                  </a:cxn>
                  <a:cxn ang="T11">
                    <a:pos x="T6" y="T7"/>
                  </a:cxn>
                </a:cxnLst>
                <a:rect l="T12" t="T13" r="T14" b="T15"/>
                <a:pathLst>
                  <a:path w="2" h="17">
                    <a:moveTo>
                      <a:pt x="0" y="17"/>
                    </a:moveTo>
                    <a:lnTo>
                      <a:pt x="0" y="0"/>
                    </a:lnTo>
                    <a:lnTo>
                      <a:pt x="2" y="17"/>
                    </a:lnTo>
                    <a:lnTo>
                      <a:pt x="0" y="17"/>
                    </a:lnTo>
                  </a:path>
                </a:pathLst>
              </a:custGeom>
              <a:noFill/>
              <a:ln w="9525">
                <a:noFill/>
                <a:round/>
                <a:headEnd/>
                <a:tailEnd/>
              </a:ln>
            </p:spPr>
            <p:txBody>
              <a:bodyPr/>
              <a:lstStyle/>
              <a:p>
                <a:pPr algn="ctr" eaLnBrk="0" hangingPunct="0"/>
                <a:endParaRPr lang="en-US" dirty="0"/>
              </a:p>
            </p:txBody>
          </p:sp>
          <p:sp>
            <p:nvSpPr>
              <p:cNvPr id="4518" name="Freeform 506"/>
              <p:cNvSpPr>
                <a:spLocks/>
              </p:cNvSpPr>
              <p:nvPr/>
            </p:nvSpPr>
            <p:spPr bwMode="auto">
              <a:xfrm>
                <a:off x="4474" y="2163"/>
                <a:ext cx="254" cy="250"/>
              </a:xfrm>
              <a:custGeom>
                <a:avLst/>
                <a:gdLst>
                  <a:gd name="T0" fmla="*/ 249 w 254"/>
                  <a:gd name="T1" fmla="*/ 0 h 250"/>
                  <a:gd name="T2" fmla="*/ 45 w 254"/>
                  <a:gd name="T3" fmla="*/ 247 h 250"/>
                  <a:gd name="T4" fmla="*/ 60 w 254"/>
                  <a:gd name="T5" fmla="*/ 239 h 250"/>
                  <a:gd name="T6" fmla="*/ 58 w 254"/>
                  <a:gd name="T7" fmla="*/ 229 h 250"/>
                  <a:gd name="T8" fmla="*/ 84 w 254"/>
                  <a:gd name="T9" fmla="*/ 216 h 250"/>
                  <a:gd name="T10" fmla="*/ 74 w 254"/>
                  <a:gd name="T11" fmla="*/ 202 h 250"/>
                  <a:gd name="T12" fmla="*/ 94 w 254"/>
                  <a:gd name="T13" fmla="*/ 192 h 250"/>
                  <a:gd name="T14" fmla="*/ 97 w 254"/>
                  <a:gd name="T15" fmla="*/ 194 h 250"/>
                  <a:gd name="T16" fmla="*/ 95 w 254"/>
                  <a:gd name="T17" fmla="*/ 191 h 250"/>
                  <a:gd name="T18" fmla="*/ 97 w 254"/>
                  <a:gd name="T19" fmla="*/ 191 h 250"/>
                  <a:gd name="T20" fmla="*/ 92 w 254"/>
                  <a:gd name="T21" fmla="*/ 187 h 250"/>
                  <a:gd name="T22" fmla="*/ 107 w 254"/>
                  <a:gd name="T23" fmla="*/ 187 h 250"/>
                  <a:gd name="T24" fmla="*/ 102 w 254"/>
                  <a:gd name="T25" fmla="*/ 178 h 250"/>
                  <a:gd name="T26" fmla="*/ 108 w 254"/>
                  <a:gd name="T27" fmla="*/ 178 h 250"/>
                  <a:gd name="T28" fmla="*/ 102 w 254"/>
                  <a:gd name="T29" fmla="*/ 173 h 250"/>
                  <a:gd name="T30" fmla="*/ 116 w 254"/>
                  <a:gd name="T31" fmla="*/ 160 h 250"/>
                  <a:gd name="T32" fmla="*/ 123 w 254"/>
                  <a:gd name="T33" fmla="*/ 149 h 250"/>
                  <a:gd name="T34" fmla="*/ 107 w 254"/>
                  <a:gd name="T35" fmla="*/ 139 h 250"/>
                  <a:gd name="T36" fmla="*/ 104 w 254"/>
                  <a:gd name="T37" fmla="*/ 128 h 250"/>
                  <a:gd name="T38" fmla="*/ 97 w 254"/>
                  <a:gd name="T39" fmla="*/ 125 h 250"/>
                  <a:gd name="T40" fmla="*/ 102 w 254"/>
                  <a:gd name="T41" fmla="*/ 117 h 250"/>
                  <a:gd name="T42" fmla="*/ 102 w 254"/>
                  <a:gd name="T43" fmla="*/ 109 h 250"/>
                  <a:gd name="T44" fmla="*/ 94 w 254"/>
                  <a:gd name="T45" fmla="*/ 107 h 250"/>
                  <a:gd name="T46" fmla="*/ 87 w 254"/>
                  <a:gd name="T47" fmla="*/ 119 h 250"/>
                  <a:gd name="T48" fmla="*/ 82 w 254"/>
                  <a:gd name="T49" fmla="*/ 109 h 250"/>
                  <a:gd name="T50" fmla="*/ 70 w 254"/>
                  <a:gd name="T51" fmla="*/ 147 h 250"/>
                  <a:gd name="T52" fmla="*/ 52 w 254"/>
                  <a:gd name="T53" fmla="*/ 162 h 250"/>
                  <a:gd name="T54" fmla="*/ 42 w 254"/>
                  <a:gd name="T55" fmla="*/ 155 h 250"/>
                  <a:gd name="T56" fmla="*/ 42 w 254"/>
                  <a:gd name="T57" fmla="*/ 147 h 250"/>
                  <a:gd name="T58" fmla="*/ 52 w 254"/>
                  <a:gd name="T59" fmla="*/ 136 h 250"/>
                  <a:gd name="T60" fmla="*/ 47 w 254"/>
                  <a:gd name="T61" fmla="*/ 135 h 250"/>
                  <a:gd name="T62" fmla="*/ 52 w 254"/>
                  <a:gd name="T63" fmla="*/ 123 h 250"/>
                  <a:gd name="T64" fmla="*/ 55 w 254"/>
                  <a:gd name="T65" fmla="*/ 122 h 250"/>
                  <a:gd name="T66" fmla="*/ 47 w 254"/>
                  <a:gd name="T67" fmla="*/ 109 h 250"/>
                  <a:gd name="T68" fmla="*/ 44 w 254"/>
                  <a:gd name="T69" fmla="*/ 101 h 250"/>
                  <a:gd name="T70" fmla="*/ 40 w 254"/>
                  <a:gd name="T71" fmla="*/ 98 h 250"/>
                  <a:gd name="T72" fmla="*/ 29 w 254"/>
                  <a:gd name="T73" fmla="*/ 95 h 250"/>
                  <a:gd name="T74" fmla="*/ 31 w 254"/>
                  <a:gd name="T75" fmla="*/ 87 h 250"/>
                  <a:gd name="T76" fmla="*/ 27 w 254"/>
                  <a:gd name="T77" fmla="*/ 85 h 250"/>
                  <a:gd name="T78" fmla="*/ 19 w 254"/>
                  <a:gd name="T79" fmla="*/ 82 h 250"/>
                  <a:gd name="T80" fmla="*/ 19 w 254"/>
                  <a:gd name="T81" fmla="*/ 79 h 250"/>
                  <a:gd name="T82" fmla="*/ 16 w 254"/>
                  <a:gd name="T83" fmla="*/ 82 h 250"/>
                  <a:gd name="T84" fmla="*/ 2 w 254"/>
                  <a:gd name="T85" fmla="*/ 75 h 2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50"/>
                  <a:gd name="T131" fmla="*/ 254 w 254"/>
                  <a:gd name="T132" fmla="*/ 250 h 2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50">
                    <a:moveTo>
                      <a:pt x="0" y="2"/>
                    </a:moveTo>
                    <a:lnTo>
                      <a:pt x="230" y="0"/>
                    </a:lnTo>
                    <a:lnTo>
                      <a:pt x="249" y="0"/>
                    </a:lnTo>
                    <a:lnTo>
                      <a:pt x="254" y="247"/>
                    </a:lnTo>
                    <a:lnTo>
                      <a:pt x="44" y="250"/>
                    </a:lnTo>
                    <a:lnTo>
                      <a:pt x="45" y="247"/>
                    </a:lnTo>
                    <a:lnTo>
                      <a:pt x="52" y="235"/>
                    </a:lnTo>
                    <a:lnTo>
                      <a:pt x="57" y="234"/>
                    </a:lnTo>
                    <a:lnTo>
                      <a:pt x="60" y="239"/>
                    </a:lnTo>
                    <a:lnTo>
                      <a:pt x="68" y="234"/>
                    </a:lnTo>
                    <a:lnTo>
                      <a:pt x="61" y="234"/>
                    </a:lnTo>
                    <a:lnTo>
                      <a:pt x="58" y="229"/>
                    </a:lnTo>
                    <a:lnTo>
                      <a:pt x="70" y="218"/>
                    </a:lnTo>
                    <a:lnTo>
                      <a:pt x="86" y="219"/>
                    </a:lnTo>
                    <a:lnTo>
                      <a:pt x="84" y="216"/>
                    </a:lnTo>
                    <a:lnTo>
                      <a:pt x="89" y="215"/>
                    </a:lnTo>
                    <a:lnTo>
                      <a:pt x="73" y="215"/>
                    </a:lnTo>
                    <a:lnTo>
                      <a:pt x="74" y="202"/>
                    </a:lnTo>
                    <a:lnTo>
                      <a:pt x="79" y="200"/>
                    </a:lnTo>
                    <a:lnTo>
                      <a:pt x="81" y="203"/>
                    </a:lnTo>
                    <a:lnTo>
                      <a:pt x="94" y="192"/>
                    </a:lnTo>
                    <a:lnTo>
                      <a:pt x="99" y="195"/>
                    </a:lnTo>
                    <a:lnTo>
                      <a:pt x="102" y="192"/>
                    </a:lnTo>
                    <a:lnTo>
                      <a:pt x="97" y="194"/>
                    </a:lnTo>
                    <a:lnTo>
                      <a:pt x="99" y="191"/>
                    </a:lnTo>
                    <a:lnTo>
                      <a:pt x="95" y="192"/>
                    </a:lnTo>
                    <a:lnTo>
                      <a:pt x="95" y="191"/>
                    </a:lnTo>
                    <a:lnTo>
                      <a:pt x="110" y="192"/>
                    </a:lnTo>
                    <a:lnTo>
                      <a:pt x="108" y="191"/>
                    </a:lnTo>
                    <a:lnTo>
                      <a:pt x="97" y="191"/>
                    </a:lnTo>
                    <a:lnTo>
                      <a:pt x="100" y="187"/>
                    </a:lnTo>
                    <a:lnTo>
                      <a:pt x="97" y="186"/>
                    </a:lnTo>
                    <a:lnTo>
                      <a:pt x="92" y="187"/>
                    </a:lnTo>
                    <a:lnTo>
                      <a:pt x="99" y="181"/>
                    </a:lnTo>
                    <a:lnTo>
                      <a:pt x="99" y="186"/>
                    </a:lnTo>
                    <a:lnTo>
                      <a:pt x="107" y="187"/>
                    </a:lnTo>
                    <a:lnTo>
                      <a:pt x="100" y="184"/>
                    </a:lnTo>
                    <a:lnTo>
                      <a:pt x="107" y="179"/>
                    </a:lnTo>
                    <a:lnTo>
                      <a:pt x="102" y="178"/>
                    </a:lnTo>
                    <a:lnTo>
                      <a:pt x="108" y="178"/>
                    </a:lnTo>
                    <a:lnTo>
                      <a:pt x="102" y="178"/>
                    </a:lnTo>
                    <a:lnTo>
                      <a:pt x="108" y="178"/>
                    </a:lnTo>
                    <a:lnTo>
                      <a:pt x="102" y="175"/>
                    </a:lnTo>
                    <a:lnTo>
                      <a:pt x="108" y="173"/>
                    </a:lnTo>
                    <a:lnTo>
                      <a:pt x="102" y="173"/>
                    </a:lnTo>
                    <a:lnTo>
                      <a:pt x="110" y="170"/>
                    </a:lnTo>
                    <a:lnTo>
                      <a:pt x="110" y="160"/>
                    </a:lnTo>
                    <a:lnTo>
                      <a:pt x="116" y="160"/>
                    </a:lnTo>
                    <a:lnTo>
                      <a:pt x="110" y="159"/>
                    </a:lnTo>
                    <a:lnTo>
                      <a:pt x="108" y="151"/>
                    </a:lnTo>
                    <a:lnTo>
                      <a:pt x="123" y="149"/>
                    </a:lnTo>
                    <a:lnTo>
                      <a:pt x="115" y="147"/>
                    </a:lnTo>
                    <a:lnTo>
                      <a:pt x="105" y="151"/>
                    </a:lnTo>
                    <a:lnTo>
                      <a:pt x="107" y="139"/>
                    </a:lnTo>
                    <a:lnTo>
                      <a:pt x="102" y="130"/>
                    </a:lnTo>
                    <a:lnTo>
                      <a:pt x="92" y="130"/>
                    </a:lnTo>
                    <a:lnTo>
                      <a:pt x="104" y="128"/>
                    </a:lnTo>
                    <a:lnTo>
                      <a:pt x="95" y="127"/>
                    </a:lnTo>
                    <a:lnTo>
                      <a:pt x="104" y="123"/>
                    </a:lnTo>
                    <a:lnTo>
                      <a:pt x="97" y="125"/>
                    </a:lnTo>
                    <a:lnTo>
                      <a:pt x="99" y="120"/>
                    </a:lnTo>
                    <a:lnTo>
                      <a:pt x="95" y="115"/>
                    </a:lnTo>
                    <a:lnTo>
                      <a:pt x="102" y="117"/>
                    </a:lnTo>
                    <a:lnTo>
                      <a:pt x="102" y="111"/>
                    </a:lnTo>
                    <a:lnTo>
                      <a:pt x="108" y="107"/>
                    </a:lnTo>
                    <a:lnTo>
                      <a:pt x="102" y="109"/>
                    </a:lnTo>
                    <a:lnTo>
                      <a:pt x="97" y="104"/>
                    </a:lnTo>
                    <a:lnTo>
                      <a:pt x="100" y="109"/>
                    </a:lnTo>
                    <a:lnTo>
                      <a:pt x="94" y="107"/>
                    </a:lnTo>
                    <a:lnTo>
                      <a:pt x="95" y="123"/>
                    </a:lnTo>
                    <a:lnTo>
                      <a:pt x="91" y="127"/>
                    </a:lnTo>
                    <a:lnTo>
                      <a:pt x="87" y="119"/>
                    </a:lnTo>
                    <a:lnTo>
                      <a:pt x="89" y="106"/>
                    </a:lnTo>
                    <a:lnTo>
                      <a:pt x="89" y="109"/>
                    </a:lnTo>
                    <a:lnTo>
                      <a:pt x="82" y="109"/>
                    </a:lnTo>
                    <a:lnTo>
                      <a:pt x="68" y="123"/>
                    </a:lnTo>
                    <a:lnTo>
                      <a:pt x="73" y="135"/>
                    </a:lnTo>
                    <a:lnTo>
                      <a:pt x="70" y="147"/>
                    </a:lnTo>
                    <a:lnTo>
                      <a:pt x="78" y="157"/>
                    </a:lnTo>
                    <a:lnTo>
                      <a:pt x="76" y="167"/>
                    </a:lnTo>
                    <a:lnTo>
                      <a:pt x="52" y="162"/>
                    </a:lnTo>
                    <a:lnTo>
                      <a:pt x="44" y="154"/>
                    </a:lnTo>
                    <a:lnTo>
                      <a:pt x="47" y="149"/>
                    </a:lnTo>
                    <a:lnTo>
                      <a:pt x="42" y="155"/>
                    </a:lnTo>
                    <a:lnTo>
                      <a:pt x="42" y="149"/>
                    </a:lnTo>
                    <a:lnTo>
                      <a:pt x="47" y="149"/>
                    </a:lnTo>
                    <a:lnTo>
                      <a:pt x="42" y="147"/>
                    </a:lnTo>
                    <a:lnTo>
                      <a:pt x="48" y="147"/>
                    </a:lnTo>
                    <a:lnTo>
                      <a:pt x="52" y="141"/>
                    </a:lnTo>
                    <a:lnTo>
                      <a:pt x="52" y="136"/>
                    </a:lnTo>
                    <a:lnTo>
                      <a:pt x="47" y="136"/>
                    </a:lnTo>
                    <a:lnTo>
                      <a:pt x="52" y="133"/>
                    </a:lnTo>
                    <a:lnTo>
                      <a:pt x="47" y="135"/>
                    </a:lnTo>
                    <a:lnTo>
                      <a:pt x="53" y="131"/>
                    </a:lnTo>
                    <a:lnTo>
                      <a:pt x="50" y="128"/>
                    </a:lnTo>
                    <a:lnTo>
                      <a:pt x="52" y="123"/>
                    </a:lnTo>
                    <a:lnTo>
                      <a:pt x="55" y="125"/>
                    </a:lnTo>
                    <a:lnTo>
                      <a:pt x="50" y="122"/>
                    </a:lnTo>
                    <a:lnTo>
                      <a:pt x="55" y="122"/>
                    </a:lnTo>
                    <a:lnTo>
                      <a:pt x="50" y="120"/>
                    </a:lnTo>
                    <a:lnTo>
                      <a:pt x="53" y="114"/>
                    </a:lnTo>
                    <a:lnTo>
                      <a:pt x="47" y="109"/>
                    </a:lnTo>
                    <a:lnTo>
                      <a:pt x="37" y="114"/>
                    </a:lnTo>
                    <a:lnTo>
                      <a:pt x="47" y="109"/>
                    </a:lnTo>
                    <a:lnTo>
                      <a:pt x="44" y="101"/>
                    </a:lnTo>
                    <a:lnTo>
                      <a:pt x="37" y="99"/>
                    </a:lnTo>
                    <a:lnTo>
                      <a:pt x="44" y="96"/>
                    </a:lnTo>
                    <a:lnTo>
                      <a:pt x="40" y="98"/>
                    </a:lnTo>
                    <a:lnTo>
                      <a:pt x="36" y="96"/>
                    </a:lnTo>
                    <a:lnTo>
                      <a:pt x="39" y="95"/>
                    </a:lnTo>
                    <a:lnTo>
                      <a:pt x="29" y="95"/>
                    </a:lnTo>
                    <a:lnTo>
                      <a:pt x="32" y="90"/>
                    </a:lnTo>
                    <a:lnTo>
                      <a:pt x="29" y="91"/>
                    </a:lnTo>
                    <a:lnTo>
                      <a:pt x="31" y="87"/>
                    </a:lnTo>
                    <a:lnTo>
                      <a:pt x="29" y="93"/>
                    </a:lnTo>
                    <a:lnTo>
                      <a:pt x="23" y="93"/>
                    </a:lnTo>
                    <a:lnTo>
                      <a:pt x="27" y="85"/>
                    </a:lnTo>
                    <a:lnTo>
                      <a:pt x="21" y="93"/>
                    </a:lnTo>
                    <a:lnTo>
                      <a:pt x="13" y="87"/>
                    </a:lnTo>
                    <a:lnTo>
                      <a:pt x="19" y="82"/>
                    </a:lnTo>
                    <a:lnTo>
                      <a:pt x="23" y="83"/>
                    </a:lnTo>
                    <a:lnTo>
                      <a:pt x="18" y="82"/>
                    </a:lnTo>
                    <a:lnTo>
                      <a:pt x="19" y="79"/>
                    </a:lnTo>
                    <a:lnTo>
                      <a:pt x="11" y="85"/>
                    </a:lnTo>
                    <a:lnTo>
                      <a:pt x="10" y="83"/>
                    </a:lnTo>
                    <a:lnTo>
                      <a:pt x="16" y="82"/>
                    </a:lnTo>
                    <a:lnTo>
                      <a:pt x="13" y="77"/>
                    </a:lnTo>
                    <a:lnTo>
                      <a:pt x="10" y="83"/>
                    </a:lnTo>
                    <a:lnTo>
                      <a:pt x="2" y="75"/>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519" name="Freeform 507"/>
              <p:cNvSpPr>
                <a:spLocks/>
              </p:cNvSpPr>
              <p:nvPr/>
            </p:nvSpPr>
            <p:spPr bwMode="auto">
              <a:xfrm>
                <a:off x="4474" y="2163"/>
                <a:ext cx="254" cy="250"/>
              </a:xfrm>
              <a:custGeom>
                <a:avLst/>
                <a:gdLst>
                  <a:gd name="T0" fmla="*/ 249 w 254"/>
                  <a:gd name="T1" fmla="*/ 0 h 250"/>
                  <a:gd name="T2" fmla="*/ 45 w 254"/>
                  <a:gd name="T3" fmla="*/ 247 h 250"/>
                  <a:gd name="T4" fmla="*/ 60 w 254"/>
                  <a:gd name="T5" fmla="*/ 239 h 250"/>
                  <a:gd name="T6" fmla="*/ 58 w 254"/>
                  <a:gd name="T7" fmla="*/ 229 h 250"/>
                  <a:gd name="T8" fmla="*/ 84 w 254"/>
                  <a:gd name="T9" fmla="*/ 216 h 250"/>
                  <a:gd name="T10" fmla="*/ 74 w 254"/>
                  <a:gd name="T11" fmla="*/ 202 h 250"/>
                  <a:gd name="T12" fmla="*/ 94 w 254"/>
                  <a:gd name="T13" fmla="*/ 192 h 250"/>
                  <a:gd name="T14" fmla="*/ 97 w 254"/>
                  <a:gd name="T15" fmla="*/ 194 h 250"/>
                  <a:gd name="T16" fmla="*/ 95 w 254"/>
                  <a:gd name="T17" fmla="*/ 191 h 250"/>
                  <a:gd name="T18" fmla="*/ 97 w 254"/>
                  <a:gd name="T19" fmla="*/ 191 h 250"/>
                  <a:gd name="T20" fmla="*/ 92 w 254"/>
                  <a:gd name="T21" fmla="*/ 187 h 250"/>
                  <a:gd name="T22" fmla="*/ 107 w 254"/>
                  <a:gd name="T23" fmla="*/ 187 h 250"/>
                  <a:gd name="T24" fmla="*/ 102 w 254"/>
                  <a:gd name="T25" fmla="*/ 178 h 250"/>
                  <a:gd name="T26" fmla="*/ 108 w 254"/>
                  <a:gd name="T27" fmla="*/ 178 h 250"/>
                  <a:gd name="T28" fmla="*/ 102 w 254"/>
                  <a:gd name="T29" fmla="*/ 173 h 250"/>
                  <a:gd name="T30" fmla="*/ 116 w 254"/>
                  <a:gd name="T31" fmla="*/ 160 h 250"/>
                  <a:gd name="T32" fmla="*/ 123 w 254"/>
                  <a:gd name="T33" fmla="*/ 149 h 250"/>
                  <a:gd name="T34" fmla="*/ 107 w 254"/>
                  <a:gd name="T35" fmla="*/ 139 h 250"/>
                  <a:gd name="T36" fmla="*/ 104 w 254"/>
                  <a:gd name="T37" fmla="*/ 128 h 250"/>
                  <a:gd name="T38" fmla="*/ 97 w 254"/>
                  <a:gd name="T39" fmla="*/ 125 h 250"/>
                  <a:gd name="T40" fmla="*/ 102 w 254"/>
                  <a:gd name="T41" fmla="*/ 117 h 250"/>
                  <a:gd name="T42" fmla="*/ 102 w 254"/>
                  <a:gd name="T43" fmla="*/ 109 h 250"/>
                  <a:gd name="T44" fmla="*/ 94 w 254"/>
                  <a:gd name="T45" fmla="*/ 107 h 250"/>
                  <a:gd name="T46" fmla="*/ 87 w 254"/>
                  <a:gd name="T47" fmla="*/ 119 h 250"/>
                  <a:gd name="T48" fmla="*/ 82 w 254"/>
                  <a:gd name="T49" fmla="*/ 109 h 250"/>
                  <a:gd name="T50" fmla="*/ 70 w 254"/>
                  <a:gd name="T51" fmla="*/ 147 h 250"/>
                  <a:gd name="T52" fmla="*/ 52 w 254"/>
                  <a:gd name="T53" fmla="*/ 162 h 250"/>
                  <a:gd name="T54" fmla="*/ 42 w 254"/>
                  <a:gd name="T55" fmla="*/ 155 h 250"/>
                  <a:gd name="T56" fmla="*/ 42 w 254"/>
                  <a:gd name="T57" fmla="*/ 147 h 250"/>
                  <a:gd name="T58" fmla="*/ 52 w 254"/>
                  <a:gd name="T59" fmla="*/ 136 h 250"/>
                  <a:gd name="T60" fmla="*/ 47 w 254"/>
                  <a:gd name="T61" fmla="*/ 135 h 250"/>
                  <a:gd name="T62" fmla="*/ 52 w 254"/>
                  <a:gd name="T63" fmla="*/ 123 h 250"/>
                  <a:gd name="T64" fmla="*/ 55 w 254"/>
                  <a:gd name="T65" fmla="*/ 122 h 250"/>
                  <a:gd name="T66" fmla="*/ 47 w 254"/>
                  <a:gd name="T67" fmla="*/ 109 h 250"/>
                  <a:gd name="T68" fmla="*/ 44 w 254"/>
                  <a:gd name="T69" fmla="*/ 101 h 250"/>
                  <a:gd name="T70" fmla="*/ 40 w 254"/>
                  <a:gd name="T71" fmla="*/ 98 h 250"/>
                  <a:gd name="T72" fmla="*/ 29 w 254"/>
                  <a:gd name="T73" fmla="*/ 95 h 250"/>
                  <a:gd name="T74" fmla="*/ 31 w 254"/>
                  <a:gd name="T75" fmla="*/ 87 h 250"/>
                  <a:gd name="T76" fmla="*/ 27 w 254"/>
                  <a:gd name="T77" fmla="*/ 85 h 250"/>
                  <a:gd name="T78" fmla="*/ 19 w 254"/>
                  <a:gd name="T79" fmla="*/ 82 h 250"/>
                  <a:gd name="T80" fmla="*/ 19 w 254"/>
                  <a:gd name="T81" fmla="*/ 79 h 250"/>
                  <a:gd name="T82" fmla="*/ 16 w 254"/>
                  <a:gd name="T83" fmla="*/ 82 h 250"/>
                  <a:gd name="T84" fmla="*/ 2 w 254"/>
                  <a:gd name="T85" fmla="*/ 75 h 2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50"/>
                  <a:gd name="T131" fmla="*/ 254 w 254"/>
                  <a:gd name="T132" fmla="*/ 250 h 2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50">
                    <a:moveTo>
                      <a:pt x="0" y="2"/>
                    </a:moveTo>
                    <a:lnTo>
                      <a:pt x="230" y="0"/>
                    </a:lnTo>
                    <a:lnTo>
                      <a:pt x="249" y="0"/>
                    </a:lnTo>
                    <a:lnTo>
                      <a:pt x="254" y="247"/>
                    </a:lnTo>
                    <a:lnTo>
                      <a:pt x="44" y="250"/>
                    </a:lnTo>
                    <a:lnTo>
                      <a:pt x="45" y="247"/>
                    </a:lnTo>
                    <a:lnTo>
                      <a:pt x="52" y="235"/>
                    </a:lnTo>
                    <a:lnTo>
                      <a:pt x="57" y="234"/>
                    </a:lnTo>
                    <a:lnTo>
                      <a:pt x="60" y="239"/>
                    </a:lnTo>
                    <a:lnTo>
                      <a:pt x="68" y="234"/>
                    </a:lnTo>
                    <a:lnTo>
                      <a:pt x="61" y="234"/>
                    </a:lnTo>
                    <a:lnTo>
                      <a:pt x="58" y="229"/>
                    </a:lnTo>
                    <a:lnTo>
                      <a:pt x="70" y="218"/>
                    </a:lnTo>
                    <a:lnTo>
                      <a:pt x="86" y="219"/>
                    </a:lnTo>
                    <a:lnTo>
                      <a:pt x="84" y="216"/>
                    </a:lnTo>
                    <a:lnTo>
                      <a:pt x="89" y="215"/>
                    </a:lnTo>
                    <a:lnTo>
                      <a:pt x="73" y="215"/>
                    </a:lnTo>
                    <a:lnTo>
                      <a:pt x="74" y="202"/>
                    </a:lnTo>
                    <a:lnTo>
                      <a:pt x="79" y="200"/>
                    </a:lnTo>
                    <a:lnTo>
                      <a:pt x="81" y="203"/>
                    </a:lnTo>
                    <a:lnTo>
                      <a:pt x="94" y="192"/>
                    </a:lnTo>
                    <a:lnTo>
                      <a:pt x="99" y="195"/>
                    </a:lnTo>
                    <a:lnTo>
                      <a:pt x="102" y="192"/>
                    </a:lnTo>
                    <a:lnTo>
                      <a:pt x="97" y="194"/>
                    </a:lnTo>
                    <a:lnTo>
                      <a:pt x="99" y="191"/>
                    </a:lnTo>
                    <a:lnTo>
                      <a:pt x="95" y="192"/>
                    </a:lnTo>
                    <a:lnTo>
                      <a:pt x="95" y="191"/>
                    </a:lnTo>
                    <a:lnTo>
                      <a:pt x="110" y="192"/>
                    </a:lnTo>
                    <a:lnTo>
                      <a:pt x="108" y="191"/>
                    </a:lnTo>
                    <a:lnTo>
                      <a:pt x="97" y="191"/>
                    </a:lnTo>
                    <a:lnTo>
                      <a:pt x="100" y="187"/>
                    </a:lnTo>
                    <a:lnTo>
                      <a:pt x="97" y="186"/>
                    </a:lnTo>
                    <a:lnTo>
                      <a:pt x="92" y="187"/>
                    </a:lnTo>
                    <a:lnTo>
                      <a:pt x="99" y="181"/>
                    </a:lnTo>
                    <a:lnTo>
                      <a:pt x="99" y="186"/>
                    </a:lnTo>
                    <a:lnTo>
                      <a:pt x="107" y="187"/>
                    </a:lnTo>
                    <a:lnTo>
                      <a:pt x="100" y="184"/>
                    </a:lnTo>
                    <a:lnTo>
                      <a:pt x="107" y="179"/>
                    </a:lnTo>
                    <a:lnTo>
                      <a:pt x="102" y="178"/>
                    </a:lnTo>
                    <a:lnTo>
                      <a:pt x="108" y="178"/>
                    </a:lnTo>
                    <a:lnTo>
                      <a:pt x="102" y="178"/>
                    </a:lnTo>
                    <a:lnTo>
                      <a:pt x="108" y="178"/>
                    </a:lnTo>
                    <a:lnTo>
                      <a:pt x="102" y="175"/>
                    </a:lnTo>
                    <a:lnTo>
                      <a:pt x="108" y="173"/>
                    </a:lnTo>
                    <a:lnTo>
                      <a:pt x="102" y="173"/>
                    </a:lnTo>
                    <a:lnTo>
                      <a:pt x="110" y="170"/>
                    </a:lnTo>
                    <a:lnTo>
                      <a:pt x="110" y="160"/>
                    </a:lnTo>
                    <a:lnTo>
                      <a:pt x="116" y="160"/>
                    </a:lnTo>
                    <a:lnTo>
                      <a:pt x="110" y="159"/>
                    </a:lnTo>
                    <a:lnTo>
                      <a:pt x="108" y="151"/>
                    </a:lnTo>
                    <a:lnTo>
                      <a:pt x="123" y="149"/>
                    </a:lnTo>
                    <a:lnTo>
                      <a:pt x="115" y="147"/>
                    </a:lnTo>
                    <a:lnTo>
                      <a:pt x="105" y="151"/>
                    </a:lnTo>
                    <a:lnTo>
                      <a:pt x="107" y="139"/>
                    </a:lnTo>
                    <a:lnTo>
                      <a:pt x="102" y="130"/>
                    </a:lnTo>
                    <a:lnTo>
                      <a:pt x="92" y="130"/>
                    </a:lnTo>
                    <a:lnTo>
                      <a:pt x="104" y="128"/>
                    </a:lnTo>
                    <a:lnTo>
                      <a:pt x="95" y="127"/>
                    </a:lnTo>
                    <a:lnTo>
                      <a:pt x="104" y="123"/>
                    </a:lnTo>
                    <a:lnTo>
                      <a:pt x="97" y="125"/>
                    </a:lnTo>
                    <a:lnTo>
                      <a:pt x="99" y="120"/>
                    </a:lnTo>
                    <a:lnTo>
                      <a:pt x="95" y="115"/>
                    </a:lnTo>
                    <a:lnTo>
                      <a:pt x="102" y="117"/>
                    </a:lnTo>
                    <a:lnTo>
                      <a:pt x="102" y="111"/>
                    </a:lnTo>
                    <a:lnTo>
                      <a:pt x="108" y="107"/>
                    </a:lnTo>
                    <a:lnTo>
                      <a:pt x="102" y="109"/>
                    </a:lnTo>
                    <a:lnTo>
                      <a:pt x="97" y="104"/>
                    </a:lnTo>
                    <a:lnTo>
                      <a:pt x="100" y="109"/>
                    </a:lnTo>
                    <a:lnTo>
                      <a:pt x="94" y="107"/>
                    </a:lnTo>
                    <a:lnTo>
                      <a:pt x="95" y="123"/>
                    </a:lnTo>
                    <a:lnTo>
                      <a:pt x="91" y="127"/>
                    </a:lnTo>
                    <a:lnTo>
                      <a:pt x="87" y="119"/>
                    </a:lnTo>
                    <a:lnTo>
                      <a:pt x="89" y="106"/>
                    </a:lnTo>
                    <a:lnTo>
                      <a:pt x="89" y="109"/>
                    </a:lnTo>
                    <a:lnTo>
                      <a:pt x="82" y="109"/>
                    </a:lnTo>
                    <a:lnTo>
                      <a:pt x="68" y="123"/>
                    </a:lnTo>
                    <a:lnTo>
                      <a:pt x="73" y="135"/>
                    </a:lnTo>
                    <a:lnTo>
                      <a:pt x="70" y="147"/>
                    </a:lnTo>
                    <a:lnTo>
                      <a:pt x="78" y="157"/>
                    </a:lnTo>
                    <a:lnTo>
                      <a:pt x="76" y="167"/>
                    </a:lnTo>
                    <a:lnTo>
                      <a:pt x="52" y="162"/>
                    </a:lnTo>
                    <a:lnTo>
                      <a:pt x="44" y="154"/>
                    </a:lnTo>
                    <a:lnTo>
                      <a:pt x="47" y="149"/>
                    </a:lnTo>
                    <a:lnTo>
                      <a:pt x="42" y="155"/>
                    </a:lnTo>
                    <a:lnTo>
                      <a:pt x="42" y="149"/>
                    </a:lnTo>
                    <a:lnTo>
                      <a:pt x="47" y="149"/>
                    </a:lnTo>
                    <a:lnTo>
                      <a:pt x="42" y="147"/>
                    </a:lnTo>
                    <a:lnTo>
                      <a:pt x="48" y="147"/>
                    </a:lnTo>
                    <a:lnTo>
                      <a:pt x="52" y="141"/>
                    </a:lnTo>
                    <a:lnTo>
                      <a:pt x="52" y="136"/>
                    </a:lnTo>
                    <a:lnTo>
                      <a:pt x="47" y="136"/>
                    </a:lnTo>
                    <a:lnTo>
                      <a:pt x="52" y="133"/>
                    </a:lnTo>
                    <a:lnTo>
                      <a:pt x="47" y="135"/>
                    </a:lnTo>
                    <a:lnTo>
                      <a:pt x="53" y="131"/>
                    </a:lnTo>
                    <a:lnTo>
                      <a:pt x="50" y="128"/>
                    </a:lnTo>
                    <a:lnTo>
                      <a:pt x="52" y="123"/>
                    </a:lnTo>
                    <a:lnTo>
                      <a:pt x="55" y="125"/>
                    </a:lnTo>
                    <a:lnTo>
                      <a:pt x="50" y="122"/>
                    </a:lnTo>
                    <a:lnTo>
                      <a:pt x="55" y="122"/>
                    </a:lnTo>
                    <a:lnTo>
                      <a:pt x="50" y="120"/>
                    </a:lnTo>
                    <a:lnTo>
                      <a:pt x="53" y="114"/>
                    </a:lnTo>
                    <a:lnTo>
                      <a:pt x="47" y="109"/>
                    </a:lnTo>
                    <a:lnTo>
                      <a:pt x="37" y="114"/>
                    </a:lnTo>
                    <a:lnTo>
                      <a:pt x="47" y="109"/>
                    </a:lnTo>
                    <a:lnTo>
                      <a:pt x="44" y="101"/>
                    </a:lnTo>
                    <a:lnTo>
                      <a:pt x="37" y="99"/>
                    </a:lnTo>
                    <a:lnTo>
                      <a:pt x="44" y="96"/>
                    </a:lnTo>
                    <a:lnTo>
                      <a:pt x="40" y="98"/>
                    </a:lnTo>
                    <a:lnTo>
                      <a:pt x="36" y="96"/>
                    </a:lnTo>
                    <a:lnTo>
                      <a:pt x="39" y="95"/>
                    </a:lnTo>
                    <a:lnTo>
                      <a:pt x="29" y="95"/>
                    </a:lnTo>
                    <a:lnTo>
                      <a:pt x="32" y="90"/>
                    </a:lnTo>
                    <a:lnTo>
                      <a:pt x="29" y="91"/>
                    </a:lnTo>
                    <a:lnTo>
                      <a:pt x="31" y="87"/>
                    </a:lnTo>
                    <a:lnTo>
                      <a:pt x="29" y="93"/>
                    </a:lnTo>
                    <a:lnTo>
                      <a:pt x="23" y="93"/>
                    </a:lnTo>
                    <a:lnTo>
                      <a:pt x="27" y="85"/>
                    </a:lnTo>
                    <a:lnTo>
                      <a:pt x="21" y="93"/>
                    </a:lnTo>
                    <a:lnTo>
                      <a:pt x="13" y="87"/>
                    </a:lnTo>
                    <a:lnTo>
                      <a:pt x="19" y="82"/>
                    </a:lnTo>
                    <a:lnTo>
                      <a:pt x="23" y="83"/>
                    </a:lnTo>
                    <a:lnTo>
                      <a:pt x="18" y="82"/>
                    </a:lnTo>
                    <a:lnTo>
                      <a:pt x="19" y="79"/>
                    </a:lnTo>
                    <a:lnTo>
                      <a:pt x="11" y="85"/>
                    </a:lnTo>
                    <a:lnTo>
                      <a:pt x="10" y="83"/>
                    </a:lnTo>
                    <a:lnTo>
                      <a:pt x="16" y="82"/>
                    </a:lnTo>
                    <a:lnTo>
                      <a:pt x="13" y="77"/>
                    </a:lnTo>
                    <a:lnTo>
                      <a:pt x="10" y="83"/>
                    </a:lnTo>
                    <a:lnTo>
                      <a:pt x="2" y="75"/>
                    </a:lnTo>
                    <a:lnTo>
                      <a:pt x="0" y="2"/>
                    </a:lnTo>
                  </a:path>
                </a:pathLst>
              </a:custGeom>
              <a:noFill/>
              <a:ln w="9525">
                <a:noFill/>
                <a:round/>
                <a:headEnd/>
                <a:tailEnd/>
              </a:ln>
            </p:spPr>
            <p:txBody>
              <a:bodyPr/>
              <a:lstStyle/>
              <a:p>
                <a:pPr algn="ctr" eaLnBrk="0" hangingPunct="0"/>
                <a:endParaRPr lang="en-US" dirty="0"/>
              </a:p>
            </p:txBody>
          </p:sp>
          <p:sp>
            <p:nvSpPr>
              <p:cNvPr id="4520" name="Freeform 508"/>
              <p:cNvSpPr>
                <a:spLocks noEditPoints="1"/>
              </p:cNvSpPr>
              <p:nvPr/>
            </p:nvSpPr>
            <p:spPr bwMode="auto">
              <a:xfrm>
                <a:off x="4391" y="2165"/>
                <a:ext cx="114" cy="225"/>
              </a:xfrm>
              <a:custGeom>
                <a:avLst/>
                <a:gdLst>
                  <a:gd name="T0" fmla="*/ 101 w 114"/>
                  <a:gd name="T1" fmla="*/ 181 h 225"/>
                  <a:gd name="T2" fmla="*/ 96 w 114"/>
                  <a:gd name="T3" fmla="*/ 181 h 225"/>
                  <a:gd name="T4" fmla="*/ 98 w 114"/>
                  <a:gd name="T5" fmla="*/ 189 h 225"/>
                  <a:gd name="T6" fmla="*/ 96 w 114"/>
                  <a:gd name="T7" fmla="*/ 195 h 225"/>
                  <a:gd name="T8" fmla="*/ 89 w 114"/>
                  <a:gd name="T9" fmla="*/ 198 h 225"/>
                  <a:gd name="T10" fmla="*/ 96 w 114"/>
                  <a:gd name="T11" fmla="*/ 201 h 225"/>
                  <a:gd name="T12" fmla="*/ 94 w 114"/>
                  <a:gd name="T13" fmla="*/ 214 h 225"/>
                  <a:gd name="T14" fmla="*/ 75 w 114"/>
                  <a:gd name="T15" fmla="*/ 221 h 225"/>
                  <a:gd name="T16" fmla="*/ 72 w 114"/>
                  <a:gd name="T17" fmla="*/ 219 h 225"/>
                  <a:gd name="T18" fmla="*/ 72 w 114"/>
                  <a:gd name="T19" fmla="*/ 213 h 225"/>
                  <a:gd name="T20" fmla="*/ 72 w 114"/>
                  <a:gd name="T21" fmla="*/ 209 h 225"/>
                  <a:gd name="T22" fmla="*/ 55 w 114"/>
                  <a:gd name="T23" fmla="*/ 206 h 225"/>
                  <a:gd name="T24" fmla="*/ 49 w 114"/>
                  <a:gd name="T25" fmla="*/ 201 h 225"/>
                  <a:gd name="T26" fmla="*/ 46 w 114"/>
                  <a:gd name="T27" fmla="*/ 190 h 225"/>
                  <a:gd name="T28" fmla="*/ 41 w 114"/>
                  <a:gd name="T29" fmla="*/ 158 h 225"/>
                  <a:gd name="T30" fmla="*/ 34 w 114"/>
                  <a:gd name="T31" fmla="*/ 158 h 225"/>
                  <a:gd name="T32" fmla="*/ 38 w 114"/>
                  <a:gd name="T33" fmla="*/ 169 h 225"/>
                  <a:gd name="T34" fmla="*/ 28 w 114"/>
                  <a:gd name="T35" fmla="*/ 171 h 225"/>
                  <a:gd name="T36" fmla="*/ 20 w 114"/>
                  <a:gd name="T37" fmla="*/ 165 h 225"/>
                  <a:gd name="T38" fmla="*/ 5 w 114"/>
                  <a:gd name="T39" fmla="*/ 153 h 225"/>
                  <a:gd name="T40" fmla="*/ 10 w 114"/>
                  <a:gd name="T41" fmla="*/ 123 h 225"/>
                  <a:gd name="T42" fmla="*/ 18 w 114"/>
                  <a:gd name="T43" fmla="*/ 104 h 225"/>
                  <a:gd name="T44" fmla="*/ 26 w 114"/>
                  <a:gd name="T45" fmla="*/ 91 h 225"/>
                  <a:gd name="T46" fmla="*/ 26 w 114"/>
                  <a:gd name="T47" fmla="*/ 57 h 225"/>
                  <a:gd name="T48" fmla="*/ 31 w 114"/>
                  <a:gd name="T49" fmla="*/ 40 h 225"/>
                  <a:gd name="T50" fmla="*/ 28 w 114"/>
                  <a:gd name="T51" fmla="*/ 45 h 225"/>
                  <a:gd name="T52" fmla="*/ 31 w 114"/>
                  <a:gd name="T53" fmla="*/ 35 h 225"/>
                  <a:gd name="T54" fmla="*/ 30 w 114"/>
                  <a:gd name="T55" fmla="*/ 22 h 225"/>
                  <a:gd name="T56" fmla="*/ 20 w 114"/>
                  <a:gd name="T57" fmla="*/ 3 h 225"/>
                  <a:gd name="T58" fmla="*/ 33 w 114"/>
                  <a:gd name="T59" fmla="*/ 8 h 225"/>
                  <a:gd name="T60" fmla="*/ 36 w 114"/>
                  <a:gd name="T61" fmla="*/ 16 h 225"/>
                  <a:gd name="T62" fmla="*/ 41 w 114"/>
                  <a:gd name="T63" fmla="*/ 9 h 225"/>
                  <a:gd name="T64" fmla="*/ 52 w 114"/>
                  <a:gd name="T65" fmla="*/ 8 h 225"/>
                  <a:gd name="T66" fmla="*/ 52 w 114"/>
                  <a:gd name="T67" fmla="*/ 1 h 225"/>
                  <a:gd name="T68" fmla="*/ 54 w 114"/>
                  <a:gd name="T69" fmla="*/ 1 h 225"/>
                  <a:gd name="T70" fmla="*/ 85 w 114"/>
                  <a:gd name="T71" fmla="*/ 73 h 225"/>
                  <a:gd name="T72" fmla="*/ 76 w 114"/>
                  <a:gd name="T73" fmla="*/ 69 h 225"/>
                  <a:gd name="T74" fmla="*/ 72 w 114"/>
                  <a:gd name="T75" fmla="*/ 67 h 225"/>
                  <a:gd name="T76" fmla="*/ 64 w 114"/>
                  <a:gd name="T77" fmla="*/ 64 h 225"/>
                  <a:gd name="T78" fmla="*/ 65 w 114"/>
                  <a:gd name="T79" fmla="*/ 91 h 225"/>
                  <a:gd name="T80" fmla="*/ 65 w 114"/>
                  <a:gd name="T81" fmla="*/ 93 h 225"/>
                  <a:gd name="T82" fmla="*/ 64 w 114"/>
                  <a:gd name="T83" fmla="*/ 99 h 225"/>
                  <a:gd name="T84" fmla="*/ 57 w 114"/>
                  <a:gd name="T85" fmla="*/ 102 h 225"/>
                  <a:gd name="T86" fmla="*/ 64 w 114"/>
                  <a:gd name="T87" fmla="*/ 118 h 225"/>
                  <a:gd name="T88" fmla="*/ 67 w 114"/>
                  <a:gd name="T89" fmla="*/ 113 h 225"/>
                  <a:gd name="T90" fmla="*/ 81 w 114"/>
                  <a:gd name="T91" fmla="*/ 123 h 225"/>
                  <a:gd name="T92" fmla="*/ 86 w 114"/>
                  <a:gd name="T93" fmla="*/ 134 h 225"/>
                  <a:gd name="T94" fmla="*/ 101 w 114"/>
                  <a:gd name="T95" fmla="*/ 142 h 225"/>
                  <a:gd name="T96" fmla="*/ 99 w 114"/>
                  <a:gd name="T97" fmla="*/ 142 h 225"/>
                  <a:gd name="T98" fmla="*/ 107 w 114"/>
                  <a:gd name="T99" fmla="*/ 163 h 225"/>
                  <a:gd name="T100" fmla="*/ 102 w 114"/>
                  <a:gd name="T101" fmla="*/ 158 h 225"/>
                  <a:gd name="T102" fmla="*/ 102 w 114"/>
                  <a:gd name="T103" fmla="*/ 160 h 225"/>
                  <a:gd name="T104" fmla="*/ 110 w 114"/>
                  <a:gd name="T105" fmla="*/ 166 h 225"/>
                  <a:gd name="T106" fmla="*/ 102 w 114"/>
                  <a:gd name="T107" fmla="*/ 174 h 225"/>
                  <a:gd name="T108" fmla="*/ 102 w 114"/>
                  <a:gd name="T109" fmla="*/ 166 h 225"/>
                  <a:gd name="T110" fmla="*/ 99 w 114"/>
                  <a:gd name="T111" fmla="*/ 173 h 225"/>
                  <a:gd name="T112" fmla="*/ 102 w 114"/>
                  <a:gd name="T113" fmla="*/ 174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225"/>
                  <a:gd name="T173" fmla="*/ 114 w 114"/>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225">
                    <a:moveTo>
                      <a:pt x="102" y="174"/>
                    </a:moveTo>
                    <a:lnTo>
                      <a:pt x="101" y="181"/>
                    </a:lnTo>
                    <a:lnTo>
                      <a:pt x="93" y="176"/>
                    </a:lnTo>
                    <a:lnTo>
                      <a:pt x="96" y="181"/>
                    </a:lnTo>
                    <a:lnTo>
                      <a:pt x="93" y="189"/>
                    </a:lnTo>
                    <a:lnTo>
                      <a:pt x="98" y="189"/>
                    </a:lnTo>
                    <a:lnTo>
                      <a:pt x="93" y="190"/>
                    </a:lnTo>
                    <a:lnTo>
                      <a:pt x="96" y="195"/>
                    </a:lnTo>
                    <a:lnTo>
                      <a:pt x="91" y="193"/>
                    </a:lnTo>
                    <a:lnTo>
                      <a:pt x="89" y="198"/>
                    </a:lnTo>
                    <a:lnTo>
                      <a:pt x="94" y="195"/>
                    </a:lnTo>
                    <a:lnTo>
                      <a:pt x="96" y="201"/>
                    </a:lnTo>
                    <a:lnTo>
                      <a:pt x="89" y="205"/>
                    </a:lnTo>
                    <a:lnTo>
                      <a:pt x="94" y="214"/>
                    </a:lnTo>
                    <a:lnTo>
                      <a:pt x="89" y="221"/>
                    </a:lnTo>
                    <a:lnTo>
                      <a:pt x="75" y="221"/>
                    </a:lnTo>
                    <a:lnTo>
                      <a:pt x="73" y="225"/>
                    </a:lnTo>
                    <a:lnTo>
                      <a:pt x="72" y="219"/>
                    </a:lnTo>
                    <a:lnTo>
                      <a:pt x="65" y="214"/>
                    </a:lnTo>
                    <a:lnTo>
                      <a:pt x="72" y="213"/>
                    </a:lnTo>
                    <a:lnTo>
                      <a:pt x="68" y="209"/>
                    </a:lnTo>
                    <a:lnTo>
                      <a:pt x="72" y="209"/>
                    </a:lnTo>
                    <a:lnTo>
                      <a:pt x="68" y="206"/>
                    </a:lnTo>
                    <a:lnTo>
                      <a:pt x="55" y="206"/>
                    </a:lnTo>
                    <a:lnTo>
                      <a:pt x="52" y="198"/>
                    </a:lnTo>
                    <a:lnTo>
                      <a:pt x="49" y="201"/>
                    </a:lnTo>
                    <a:lnTo>
                      <a:pt x="44" y="200"/>
                    </a:lnTo>
                    <a:lnTo>
                      <a:pt x="46" y="190"/>
                    </a:lnTo>
                    <a:lnTo>
                      <a:pt x="38" y="171"/>
                    </a:lnTo>
                    <a:lnTo>
                      <a:pt x="41" y="158"/>
                    </a:lnTo>
                    <a:lnTo>
                      <a:pt x="38" y="166"/>
                    </a:lnTo>
                    <a:lnTo>
                      <a:pt x="34" y="158"/>
                    </a:lnTo>
                    <a:lnTo>
                      <a:pt x="30" y="158"/>
                    </a:lnTo>
                    <a:lnTo>
                      <a:pt x="38" y="169"/>
                    </a:lnTo>
                    <a:lnTo>
                      <a:pt x="33" y="176"/>
                    </a:lnTo>
                    <a:lnTo>
                      <a:pt x="28" y="171"/>
                    </a:lnTo>
                    <a:lnTo>
                      <a:pt x="25" y="173"/>
                    </a:lnTo>
                    <a:lnTo>
                      <a:pt x="20" y="165"/>
                    </a:lnTo>
                    <a:lnTo>
                      <a:pt x="7" y="157"/>
                    </a:lnTo>
                    <a:lnTo>
                      <a:pt x="5" y="153"/>
                    </a:lnTo>
                    <a:lnTo>
                      <a:pt x="0" y="141"/>
                    </a:lnTo>
                    <a:lnTo>
                      <a:pt x="10" y="123"/>
                    </a:lnTo>
                    <a:lnTo>
                      <a:pt x="10" y="118"/>
                    </a:lnTo>
                    <a:lnTo>
                      <a:pt x="18" y="104"/>
                    </a:lnTo>
                    <a:lnTo>
                      <a:pt x="21" y="88"/>
                    </a:lnTo>
                    <a:lnTo>
                      <a:pt x="26" y="91"/>
                    </a:lnTo>
                    <a:lnTo>
                      <a:pt x="23" y="86"/>
                    </a:lnTo>
                    <a:lnTo>
                      <a:pt x="26" y="57"/>
                    </a:lnTo>
                    <a:lnTo>
                      <a:pt x="33" y="41"/>
                    </a:lnTo>
                    <a:lnTo>
                      <a:pt x="31" y="40"/>
                    </a:lnTo>
                    <a:lnTo>
                      <a:pt x="31" y="45"/>
                    </a:lnTo>
                    <a:lnTo>
                      <a:pt x="28" y="45"/>
                    </a:lnTo>
                    <a:lnTo>
                      <a:pt x="28" y="32"/>
                    </a:lnTo>
                    <a:lnTo>
                      <a:pt x="31" y="35"/>
                    </a:lnTo>
                    <a:lnTo>
                      <a:pt x="26" y="27"/>
                    </a:lnTo>
                    <a:lnTo>
                      <a:pt x="30" y="22"/>
                    </a:lnTo>
                    <a:lnTo>
                      <a:pt x="21" y="11"/>
                    </a:lnTo>
                    <a:lnTo>
                      <a:pt x="20" y="3"/>
                    </a:lnTo>
                    <a:lnTo>
                      <a:pt x="23" y="1"/>
                    </a:lnTo>
                    <a:lnTo>
                      <a:pt x="33" y="8"/>
                    </a:lnTo>
                    <a:lnTo>
                      <a:pt x="31" y="8"/>
                    </a:lnTo>
                    <a:lnTo>
                      <a:pt x="36" y="16"/>
                    </a:lnTo>
                    <a:lnTo>
                      <a:pt x="34" y="9"/>
                    </a:lnTo>
                    <a:lnTo>
                      <a:pt x="41" y="9"/>
                    </a:lnTo>
                    <a:lnTo>
                      <a:pt x="49" y="3"/>
                    </a:lnTo>
                    <a:lnTo>
                      <a:pt x="52" y="8"/>
                    </a:lnTo>
                    <a:lnTo>
                      <a:pt x="55" y="5"/>
                    </a:lnTo>
                    <a:lnTo>
                      <a:pt x="52" y="1"/>
                    </a:lnTo>
                    <a:lnTo>
                      <a:pt x="54" y="1"/>
                    </a:lnTo>
                    <a:lnTo>
                      <a:pt x="83" y="0"/>
                    </a:lnTo>
                    <a:lnTo>
                      <a:pt x="85" y="73"/>
                    </a:lnTo>
                    <a:lnTo>
                      <a:pt x="78" y="81"/>
                    </a:lnTo>
                    <a:lnTo>
                      <a:pt x="76" y="69"/>
                    </a:lnTo>
                    <a:lnTo>
                      <a:pt x="70" y="64"/>
                    </a:lnTo>
                    <a:lnTo>
                      <a:pt x="72" y="67"/>
                    </a:lnTo>
                    <a:lnTo>
                      <a:pt x="68" y="69"/>
                    </a:lnTo>
                    <a:lnTo>
                      <a:pt x="64" y="64"/>
                    </a:lnTo>
                    <a:lnTo>
                      <a:pt x="73" y="80"/>
                    </a:lnTo>
                    <a:lnTo>
                      <a:pt x="65" y="91"/>
                    </a:lnTo>
                    <a:lnTo>
                      <a:pt x="62" y="93"/>
                    </a:lnTo>
                    <a:lnTo>
                      <a:pt x="65" y="93"/>
                    </a:lnTo>
                    <a:lnTo>
                      <a:pt x="68" y="94"/>
                    </a:lnTo>
                    <a:lnTo>
                      <a:pt x="64" y="99"/>
                    </a:lnTo>
                    <a:lnTo>
                      <a:pt x="72" y="99"/>
                    </a:lnTo>
                    <a:lnTo>
                      <a:pt x="57" y="102"/>
                    </a:lnTo>
                    <a:lnTo>
                      <a:pt x="51" y="113"/>
                    </a:lnTo>
                    <a:lnTo>
                      <a:pt x="64" y="118"/>
                    </a:lnTo>
                    <a:lnTo>
                      <a:pt x="64" y="123"/>
                    </a:lnTo>
                    <a:lnTo>
                      <a:pt x="67" y="113"/>
                    </a:lnTo>
                    <a:lnTo>
                      <a:pt x="68" y="121"/>
                    </a:lnTo>
                    <a:lnTo>
                      <a:pt x="81" y="123"/>
                    </a:lnTo>
                    <a:lnTo>
                      <a:pt x="88" y="129"/>
                    </a:lnTo>
                    <a:lnTo>
                      <a:pt x="86" y="134"/>
                    </a:lnTo>
                    <a:lnTo>
                      <a:pt x="94" y="134"/>
                    </a:lnTo>
                    <a:lnTo>
                      <a:pt x="101" y="142"/>
                    </a:lnTo>
                    <a:lnTo>
                      <a:pt x="114" y="137"/>
                    </a:lnTo>
                    <a:lnTo>
                      <a:pt x="99" y="142"/>
                    </a:lnTo>
                    <a:lnTo>
                      <a:pt x="104" y="147"/>
                    </a:lnTo>
                    <a:lnTo>
                      <a:pt x="107" y="163"/>
                    </a:lnTo>
                    <a:lnTo>
                      <a:pt x="101" y="155"/>
                    </a:lnTo>
                    <a:lnTo>
                      <a:pt x="102" y="158"/>
                    </a:lnTo>
                    <a:lnTo>
                      <a:pt x="101" y="161"/>
                    </a:lnTo>
                    <a:lnTo>
                      <a:pt x="102" y="160"/>
                    </a:lnTo>
                    <a:lnTo>
                      <a:pt x="102" y="163"/>
                    </a:lnTo>
                    <a:lnTo>
                      <a:pt x="110" y="166"/>
                    </a:lnTo>
                    <a:lnTo>
                      <a:pt x="102" y="174"/>
                    </a:lnTo>
                    <a:close/>
                    <a:moveTo>
                      <a:pt x="102" y="174"/>
                    </a:moveTo>
                    <a:lnTo>
                      <a:pt x="99" y="171"/>
                    </a:lnTo>
                    <a:lnTo>
                      <a:pt x="102" y="166"/>
                    </a:lnTo>
                    <a:lnTo>
                      <a:pt x="98" y="165"/>
                    </a:lnTo>
                    <a:lnTo>
                      <a:pt x="99" y="173"/>
                    </a:lnTo>
                    <a:lnTo>
                      <a:pt x="94" y="174"/>
                    </a:lnTo>
                    <a:lnTo>
                      <a:pt x="102" y="174"/>
                    </a:lnTo>
                    <a:close/>
                  </a:path>
                </a:pathLst>
              </a:custGeom>
              <a:solidFill>
                <a:srgbClr val="FEE0C2"/>
              </a:solidFill>
              <a:ln w="9525">
                <a:noFill/>
                <a:round/>
                <a:headEnd/>
                <a:tailEnd/>
              </a:ln>
            </p:spPr>
            <p:txBody>
              <a:bodyPr/>
              <a:lstStyle/>
              <a:p>
                <a:pPr algn="ctr" eaLnBrk="0" hangingPunct="0"/>
                <a:endParaRPr lang="en-US" dirty="0"/>
              </a:p>
            </p:txBody>
          </p:sp>
          <p:sp>
            <p:nvSpPr>
              <p:cNvPr id="4521" name="Freeform 509"/>
              <p:cNvSpPr>
                <a:spLocks noEditPoints="1"/>
              </p:cNvSpPr>
              <p:nvPr/>
            </p:nvSpPr>
            <p:spPr bwMode="auto">
              <a:xfrm>
                <a:off x="4391" y="2165"/>
                <a:ext cx="114" cy="225"/>
              </a:xfrm>
              <a:custGeom>
                <a:avLst/>
                <a:gdLst>
                  <a:gd name="T0" fmla="*/ 101 w 114"/>
                  <a:gd name="T1" fmla="*/ 181 h 225"/>
                  <a:gd name="T2" fmla="*/ 96 w 114"/>
                  <a:gd name="T3" fmla="*/ 181 h 225"/>
                  <a:gd name="T4" fmla="*/ 98 w 114"/>
                  <a:gd name="T5" fmla="*/ 189 h 225"/>
                  <a:gd name="T6" fmla="*/ 96 w 114"/>
                  <a:gd name="T7" fmla="*/ 195 h 225"/>
                  <a:gd name="T8" fmla="*/ 89 w 114"/>
                  <a:gd name="T9" fmla="*/ 198 h 225"/>
                  <a:gd name="T10" fmla="*/ 96 w 114"/>
                  <a:gd name="T11" fmla="*/ 201 h 225"/>
                  <a:gd name="T12" fmla="*/ 94 w 114"/>
                  <a:gd name="T13" fmla="*/ 214 h 225"/>
                  <a:gd name="T14" fmla="*/ 75 w 114"/>
                  <a:gd name="T15" fmla="*/ 221 h 225"/>
                  <a:gd name="T16" fmla="*/ 72 w 114"/>
                  <a:gd name="T17" fmla="*/ 219 h 225"/>
                  <a:gd name="T18" fmla="*/ 72 w 114"/>
                  <a:gd name="T19" fmla="*/ 213 h 225"/>
                  <a:gd name="T20" fmla="*/ 72 w 114"/>
                  <a:gd name="T21" fmla="*/ 209 h 225"/>
                  <a:gd name="T22" fmla="*/ 55 w 114"/>
                  <a:gd name="T23" fmla="*/ 206 h 225"/>
                  <a:gd name="T24" fmla="*/ 49 w 114"/>
                  <a:gd name="T25" fmla="*/ 201 h 225"/>
                  <a:gd name="T26" fmla="*/ 46 w 114"/>
                  <a:gd name="T27" fmla="*/ 190 h 225"/>
                  <a:gd name="T28" fmla="*/ 41 w 114"/>
                  <a:gd name="T29" fmla="*/ 158 h 225"/>
                  <a:gd name="T30" fmla="*/ 34 w 114"/>
                  <a:gd name="T31" fmla="*/ 158 h 225"/>
                  <a:gd name="T32" fmla="*/ 38 w 114"/>
                  <a:gd name="T33" fmla="*/ 169 h 225"/>
                  <a:gd name="T34" fmla="*/ 28 w 114"/>
                  <a:gd name="T35" fmla="*/ 171 h 225"/>
                  <a:gd name="T36" fmla="*/ 20 w 114"/>
                  <a:gd name="T37" fmla="*/ 165 h 225"/>
                  <a:gd name="T38" fmla="*/ 5 w 114"/>
                  <a:gd name="T39" fmla="*/ 153 h 225"/>
                  <a:gd name="T40" fmla="*/ 10 w 114"/>
                  <a:gd name="T41" fmla="*/ 123 h 225"/>
                  <a:gd name="T42" fmla="*/ 18 w 114"/>
                  <a:gd name="T43" fmla="*/ 104 h 225"/>
                  <a:gd name="T44" fmla="*/ 26 w 114"/>
                  <a:gd name="T45" fmla="*/ 91 h 225"/>
                  <a:gd name="T46" fmla="*/ 26 w 114"/>
                  <a:gd name="T47" fmla="*/ 57 h 225"/>
                  <a:gd name="T48" fmla="*/ 31 w 114"/>
                  <a:gd name="T49" fmla="*/ 40 h 225"/>
                  <a:gd name="T50" fmla="*/ 28 w 114"/>
                  <a:gd name="T51" fmla="*/ 45 h 225"/>
                  <a:gd name="T52" fmla="*/ 31 w 114"/>
                  <a:gd name="T53" fmla="*/ 35 h 225"/>
                  <a:gd name="T54" fmla="*/ 30 w 114"/>
                  <a:gd name="T55" fmla="*/ 22 h 225"/>
                  <a:gd name="T56" fmla="*/ 20 w 114"/>
                  <a:gd name="T57" fmla="*/ 3 h 225"/>
                  <a:gd name="T58" fmla="*/ 33 w 114"/>
                  <a:gd name="T59" fmla="*/ 8 h 225"/>
                  <a:gd name="T60" fmla="*/ 36 w 114"/>
                  <a:gd name="T61" fmla="*/ 16 h 225"/>
                  <a:gd name="T62" fmla="*/ 41 w 114"/>
                  <a:gd name="T63" fmla="*/ 9 h 225"/>
                  <a:gd name="T64" fmla="*/ 52 w 114"/>
                  <a:gd name="T65" fmla="*/ 8 h 225"/>
                  <a:gd name="T66" fmla="*/ 52 w 114"/>
                  <a:gd name="T67" fmla="*/ 1 h 225"/>
                  <a:gd name="T68" fmla="*/ 54 w 114"/>
                  <a:gd name="T69" fmla="*/ 1 h 225"/>
                  <a:gd name="T70" fmla="*/ 85 w 114"/>
                  <a:gd name="T71" fmla="*/ 73 h 225"/>
                  <a:gd name="T72" fmla="*/ 76 w 114"/>
                  <a:gd name="T73" fmla="*/ 69 h 225"/>
                  <a:gd name="T74" fmla="*/ 72 w 114"/>
                  <a:gd name="T75" fmla="*/ 67 h 225"/>
                  <a:gd name="T76" fmla="*/ 64 w 114"/>
                  <a:gd name="T77" fmla="*/ 64 h 225"/>
                  <a:gd name="T78" fmla="*/ 65 w 114"/>
                  <a:gd name="T79" fmla="*/ 91 h 225"/>
                  <a:gd name="T80" fmla="*/ 65 w 114"/>
                  <a:gd name="T81" fmla="*/ 93 h 225"/>
                  <a:gd name="T82" fmla="*/ 64 w 114"/>
                  <a:gd name="T83" fmla="*/ 99 h 225"/>
                  <a:gd name="T84" fmla="*/ 57 w 114"/>
                  <a:gd name="T85" fmla="*/ 102 h 225"/>
                  <a:gd name="T86" fmla="*/ 64 w 114"/>
                  <a:gd name="T87" fmla="*/ 118 h 225"/>
                  <a:gd name="T88" fmla="*/ 67 w 114"/>
                  <a:gd name="T89" fmla="*/ 113 h 225"/>
                  <a:gd name="T90" fmla="*/ 81 w 114"/>
                  <a:gd name="T91" fmla="*/ 123 h 225"/>
                  <a:gd name="T92" fmla="*/ 86 w 114"/>
                  <a:gd name="T93" fmla="*/ 134 h 225"/>
                  <a:gd name="T94" fmla="*/ 101 w 114"/>
                  <a:gd name="T95" fmla="*/ 142 h 225"/>
                  <a:gd name="T96" fmla="*/ 99 w 114"/>
                  <a:gd name="T97" fmla="*/ 142 h 225"/>
                  <a:gd name="T98" fmla="*/ 107 w 114"/>
                  <a:gd name="T99" fmla="*/ 163 h 225"/>
                  <a:gd name="T100" fmla="*/ 102 w 114"/>
                  <a:gd name="T101" fmla="*/ 158 h 225"/>
                  <a:gd name="T102" fmla="*/ 102 w 114"/>
                  <a:gd name="T103" fmla="*/ 160 h 225"/>
                  <a:gd name="T104" fmla="*/ 110 w 114"/>
                  <a:gd name="T105" fmla="*/ 166 h 225"/>
                  <a:gd name="T106" fmla="*/ 102 w 114"/>
                  <a:gd name="T107" fmla="*/ 174 h 225"/>
                  <a:gd name="T108" fmla="*/ 102 w 114"/>
                  <a:gd name="T109" fmla="*/ 166 h 225"/>
                  <a:gd name="T110" fmla="*/ 99 w 114"/>
                  <a:gd name="T111" fmla="*/ 173 h 225"/>
                  <a:gd name="T112" fmla="*/ 102 w 114"/>
                  <a:gd name="T113" fmla="*/ 174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225"/>
                  <a:gd name="T173" fmla="*/ 114 w 114"/>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225">
                    <a:moveTo>
                      <a:pt x="102" y="174"/>
                    </a:moveTo>
                    <a:lnTo>
                      <a:pt x="101" y="181"/>
                    </a:lnTo>
                    <a:lnTo>
                      <a:pt x="93" y="176"/>
                    </a:lnTo>
                    <a:lnTo>
                      <a:pt x="96" y="181"/>
                    </a:lnTo>
                    <a:lnTo>
                      <a:pt x="93" y="189"/>
                    </a:lnTo>
                    <a:lnTo>
                      <a:pt x="98" y="189"/>
                    </a:lnTo>
                    <a:lnTo>
                      <a:pt x="93" y="190"/>
                    </a:lnTo>
                    <a:lnTo>
                      <a:pt x="96" y="195"/>
                    </a:lnTo>
                    <a:lnTo>
                      <a:pt x="91" y="193"/>
                    </a:lnTo>
                    <a:lnTo>
                      <a:pt x="89" y="198"/>
                    </a:lnTo>
                    <a:lnTo>
                      <a:pt x="94" y="195"/>
                    </a:lnTo>
                    <a:lnTo>
                      <a:pt x="96" y="201"/>
                    </a:lnTo>
                    <a:lnTo>
                      <a:pt x="89" y="205"/>
                    </a:lnTo>
                    <a:lnTo>
                      <a:pt x="94" y="214"/>
                    </a:lnTo>
                    <a:lnTo>
                      <a:pt x="89" y="221"/>
                    </a:lnTo>
                    <a:lnTo>
                      <a:pt x="75" y="221"/>
                    </a:lnTo>
                    <a:lnTo>
                      <a:pt x="73" y="225"/>
                    </a:lnTo>
                    <a:lnTo>
                      <a:pt x="72" y="219"/>
                    </a:lnTo>
                    <a:lnTo>
                      <a:pt x="65" y="214"/>
                    </a:lnTo>
                    <a:lnTo>
                      <a:pt x="72" y="213"/>
                    </a:lnTo>
                    <a:lnTo>
                      <a:pt x="68" y="209"/>
                    </a:lnTo>
                    <a:lnTo>
                      <a:pt x="72" y="209"/>
                    </a:lnTo>
                    <a:lnTo>
                      <a:pt x="68" y="206"/>
                    </a:lnTo>
                    <a:lnTo>
                      <a:pt x="55" y="206"/>
                    </a:lnTo>
                    <a:lnTo>
                      <a:pt x="52" y="198"/>
                    </a:lnTo>
                    <a:lnTo>
                      <a:pt x="49" y="201"/>
                    </a:lnTo>
                    <a:lnTo>
                      <a:pt x="44" y="200"/>
                    </a:lnTo>
                    <a:lnTo>
                      <a:pt x="46" y="190"/>
                    </a:lnTo>
                    <a:lnTo>
                      <a:pt x="38" y="171"/>
                    </a:lnTo>
                    <a:lnTo>
                      <a:pt x="41" y="158"/>
                    </a:lnTo>
                    <a:lnTo>
                      <a:pt x="38" y="166"/>
                    </a:lnTo>
                    <a:lnTo>
                      <a:pt x="34" y="158"/>
                    </a:lnTo>
                    <a:lnTo>
                      <a:pt x="30" y="158"/>
                    </a:lnTo>
                    <a:lnTo>
                      <a:pt x="38" y="169"/>
                    </a:lnTo>
                    <a:lnTo>
                      <a:pt x="33" y="176"/>
                    </a:lnTo>
                    <a:lnTo>
                      <a:pt x="28" y="171"/>
                    </a:lnTo>
                    <a:lnTo>
                      <a:pt x="25" y="173"/>
                    </a:lnTo>
                    <a:lnTo>
                      <a:pt x="20" y="165"/>
                    </a:lnTo>
                    <a:lnTo>
                      <a:pt x="7" y="157"/>
                    </a:lnTo>
                    <a:lnTo>
                      <a:pt x="5" y="153"/>
                    </a:lnTo>
                    <a:lnTo>
                      <a:pt x="0" y="141"/>
                    </a:lnTo>
                    <a:lnTo>
                      <a:pt x="10" y="123"/>
                    </a:lnTo>
                    <a:lnTo>
                      <a:pt x="10" y="118"/>
                    </a:lnTo>
                    <a:lnTo>
                      <a:pt x="18" y="104"/>
                    </a:lnTo>
                    <a:lnTo>
                      <a:pt x="21" y="88"/>
                    </a:lnTo>
                    <a:lnTo>
                      <a:pt x="26" y="91"/>
                    </a:lnTo>
                    <a:lnTo>
                      <a:pt x="23" y="86"/>
                    </a:lnTo>
                    <a:lnTo>
                      <a:pt x="26" y="57"/>
                    </a:lnTo>
                    <a:lnTo>
                      <a:pt x="33" y="41"/>
                    </a:lnTo>
                    <a:lnTo>
                      <a:pt x="31" y="40"/>
                    </a:lnTo>
                    <a:lnTo>
                      <a:pt x="31" y="45"/>
                    </a:lnTo>
                    <a:lnTo>
                      <a:pt x="28" y="45"/>
                    </a:lnTo>
                    <a:lnTo>
                      <a:pt x="28" y="32"/>
                    </a:lnTo>
                    <a:lnTo>
                      <a:pt x="31" y="35"/>
                    </a:lnTo>
                    <a:lnTo>
                      <a:pt x="26" y="27"/>
                    </a:lnTo>
                    <a:lnTo>
                      <a:pt x="30" y="22"/>
                    </a:lnTo>
                    <a:lnTo>
                      <a:pt x="21" y="11"/>
                    </a:lnTo>
                    <a:lnTo>
                      <a:pt x="20" y="3"/>
                    </a:lnTo>
                    <a:lnTo>
                      <a:pt x="23" y="1"/>
                    </a:lnTo>
                    <a:lnTo>
                      <a:pt x="33" y="8"/>
                    </a:lnTo>
                    <a:lnTo>
                      <a:pt x="31" y="8"/>
                    </a:lnTo>
                    <a:lnTo>
                      <a:pt x="36" y="16"/>
                    </a:lnTo>
                    <a:lnTo>
                      <a:pt x="34" y="9"/>
                    </a:lnTo>
                    <a:lnTo>
                      <a:pt x="41" y="9"/>
                    </a:lnTo>
                    <a:lnTo>
                      <a:pt x="49" y="3"/>
                    </a:lnTo>
                    <a:lnTo>
                      <a:pt x="52" y="8"/>
                    </a:lnTo>
                    <a:lnTo>
                      <a:pt x="55" y="5"/>
                    </a:lnTo>
                    <a:lnTo>
                      <a:pt x="52" y="1"/>
                    </a:lnTo>
                    <a:lnTo>
                      <a:pt x="54" y="1"/>
                    </a:lnTo>
                    <a:lnTo>
                      <a:pt x="83" y="0"/>
                    </a:lnTo>
                    <a:lnTo>
                      <a:pt x="85" y="73"/>
                    </a:lnTo>
                    <a:lnTo>
                      <a:pt x="78" y="81"/>
                    </a:lnTo>
                    <a:lnTo>
                      <a:pt x="76" y="69"/>
                    </a:lnTo>
                    <a:lnTo>
                      <a:pt x="70" y="64"/>
                    </a:lnTo>
                    <a:lnTo>
                      <a:pt x="72" y="67"/>
                    </a:lnTo>
                    <a:lnTo>
                      <a:pt x="68" y="69"/>
                    </a:lnTo>
                    <a:lnTo>
                      <a:pt x="64" y="64"/>
                    </a:lnTo>
                    <a:lnTo>
                      <a:pt x="73" y="80"/>
                    </a:lnTo>
                    <a:lnTo>
                      <a:pt x="65" y="91"/>
                    </a:lnTo>
                    <a:lnTo>
                      <a:pt x="62" y="93"/>
                    </a:lnTo>
                    <a:lnTo>
                      <a:pt x="65" y="93"/>
                    </a:lnTo>
                    <a:lnTo>
                      <a:pt x="68" y="94"/>
                    </a:lnTo>
                    <a:lnTo>
                      <a:pt x="64" y="99"/>
                    </a:lnTo>
                    <a:lnTo>
                      <a:pt x="72" y="99"/>
                    </a:lnTo>
                    <a:lnTo>
                      <a:pt x="57" y="102"/>
                    </a:lnTo>
                    <a:lnTo>
                      <a:pt x="51" y="113"/>
                    </a:lnTo>
                    <a:lnTo>
                      <a:pt x="64" y="118"/>
                    </a:lnTo>
                    <a:lnTo>
                      <a:pt x="64" y="123"/>
                    </a:lnTo>
                    <a:lnTo>
                      <a:pt x="67" y="113"/>
                    </a:lnTo>
                    <a:lnTo>
                      <a:pt x="68" y="121"/>
                    </a:lnTo>
                    <a:lnTo>
                      <a:pt x="81" y="123"/>
                    </a:lnTo>
                    <a:lnTo>
                      <a:pt x="88" y="129"/>
                    </a:lnTo>
                    <a:lnTo>
                      <a:pt x="86" y="134"/>
                    </a:lnTo>
                    <a:lnTo>
                      <a:pt x="94" y="134"/>
                    </a:lnTo>
                    <a:lnTo>
                      <a:pt x="101" y="142"/>
                    </a:lnTo>
                    <a:lnTo>
                      <a:pt x="114" y="137"/>
                    </a:lnTo>
                    <a:lnTo>
                      <a:pt x="99" y="142"/>
                    </a:lnTo>
                    <a:lnTo>
                      <a:pt x="104" y="147"/>
                    </a:lnTo>
                    <a:lnTo>
                      <a:pt x="107" y="163"/>
                    </a:lnTo>
                    <a:lnTo>
                      <a:pt x="101" y="155"/>
                    </a:lnTo>
                    <a:lnTo>
                      <a:pt x="102" y="158"/>
                    </a:lnTo>
                    <a:lnTo>
                      <a:pt x="101" y="161"/>
                    </a:lnTo>
                    <a:lnTo>
                      <a:pt x="102" y="160"/>
                    </a:lnTo>
                    <a:lnTo>
                      <a:pt x="102" y="163"/>
                    </a:lnTo>
                    <a:lnTo>
                      <a:pt x="110" y="166"/>
                    </a:lnTo>
                    <a:lnTo>
                      <a:pt x="102" y="174"/>
                    </a:lnTo>
                    <a:moveTo>
                      <a:pt x="102" y="174"/>
                    </a:moveTo>
                    <a:lnTo>
                      <a:pt x="99" y="171"/>
                    </a:lnTo>
                    <a:lnTo>
                      <a:pt x="102" y="166"/>
                    </a:lnTo>
                    <a:lnTo>
                      <a:pt x="98" y="165"/>
                    </a:lnTo>
                    <a:lnTo>
                      <a:pt x="99" y="173"/>
                    </a:lnTo>
                    <a:lnTo>
                      <a:pt x="94" y="174"/>
                    </a:lnTo>
                    <a:lnTo>
                      <a:pt x="102" y="174"/>
                    </a:lnTo>
                  </a:path>
                </a:pathLst>
              </a:custGeom>
              <a:noFill/>
              <a:ln w="9525">
                <a:noFill/>
                <a:round/>
                <a:headEnd/>
                <a:tailEnd/>
              </a:ln>
            </p:spPr>
            <p:txBody>
              <a:bodyPr/>
              <a:lstStyle/>
              <a:p>
                <a:pPr algn="ctr" eaLnBrk="0" hangingPunct="0"/>
                <a:endParaRPr lang="en-US" dirty="0"/>
              </a:p>
            </p:txBody>
          </p:sp>
          <p:sp>
            <p:nvSpPr>
              <p:cNvPr id="4522" name="Freeform 510"/>
              <p:cNvSpPr>
                <a:spLocks/>
              </p:cNvSpPr>
              <p:nvPr/>
            </p:nvSpPr>
            <p:spPr bwMode="auto">
              <a:xfrm>
                <a:off x="4417" y="2166"/>
                <a:ext cx="26" cy="7"/>
              </a:xfrm>
              <a:custGeom>
                <a:avLst/>
                <a:gdLst>
                  <a:gd name="T0" fmla="*/ 0 w 26"/>
                  <a:gd name="T1" fmla="*/ 0 h 7"/>
                  <a:gd name="T2" fmla="*/ 26 w 26"/>
                  <a:gd name="T3" fmla="*/ 0 h 7"/>
                  <a:gd name="T4" fmla="*/ 15 w 26"/>
                  <a:gd name="T5" fmla="*/ 7 h 7"/>
                  <a:gd name="T6" fmla="*/ 5 w 26"/>
                  <a:gd name="T7" fmla="*/ 5 h 7"/>
                  <a:gd name="T8" fmla="*/ 0 w 26"/>
                  <a:gd name="T9" fmla="*/ 0 h 7"/>
                  <a:gd name="T10" fmla="*/ 0 60000 65536"/>
                  <a:gd name="T11" fmla="*/ 0 60000 65536"/>
                  <a:gd name="T12" fmla="*/ 0 60000 65536"/>
                  <a:gd name="T13" fmla="*/ 0 60000 65536"/>
                  <a:gd name="T14" fmla="*/ 0 60000 65536"/>
                  <a:gd name="T15" fmla="*/ 0 w 26"/>
                  <a:gd name="T16" fmla="*/ 0 h 7"/>
                  <a:gd name="T17" fmla="*/ 26 w 26"/>
                  <a:gd name="T18" fmla="*/ 7 h 7"/>
                </a:gdLst>
                <a:ahLst/>
                <a:cxnLst>
                  <a:cxn ang="T10">
                    <a:pos x="T0" y="T1"/>
                  </a:cxn>
                  <a:cxn ang="T11">
                    <a:pos x="T2" y="T3"/>
                  </a:cxn>
                  <a:cxn ang="T12">
                    <a:pos x="T4" y="T5"/>
                  </a:cxn>
                  <a:cxn ang="T13">
                    <a:pos x="T6" y="T7"/>
                  </a:cxn>
                  <a:cxn ang="T14">
                    <a:pos x="T8" y="T9"/>
                  </a:cxn>
                </a:cxnLst>
                <a:rect l="T15" t="T16" r="T17" b="T18"/>
                <a:pathLst>
                  <a:path w="26" h="7">
                    <a:moveTo>
                      <a:pt x="0" y="0"/>
                    </a:moveTo>
                    <a:lnTo>
                      <a:pt x="26" y="0"/>
                    </a:lnTo>
                    <a:lnTo>
                      <a:pt x="15" y="7"/>
                    </a:lnTo>
                    <a:lnTo>
                      <a:pt x="5"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523" name="Freeform 511"/>
              <p:cNvSpPr>
                <a:spLocks/>
              </p:cNvSpPr>
              <p:nvPr/>
            </p:nvSpPr>
            <p:spPr bwMode="auto">
              <a:xfrm>
                <a:off x="4417" y="2166"/>
                <a:ext cx="26" cy="7"/>
              </a:xfrm>
              <a:custGeom>
                <a:avLst/>
                <a:gdLst>
                  <a:gd name="T0" fmla="*/ 0 w 26"/>
                  <a:gd name="T1" fmla="*/ 0 h 7"/>
                  <a:gd name="T2" fmla="*/ 26 w 26"/>
                  <a:gd name="T3" fmla="*/ 0 h 7"/>
                  <a:gd name="T4" fmla="*/ 15 w 26"/>
                  <a:gd name="T5" fmla="*/ 7 h 7"/>
                  <a:gd name="T6" fmla="*/ 5 w 26"/>
                  <a:gd name="T7" fmla="*/ 5 h 7"/>
                  <a:gd name="T8" fmla="*/ 0 w 26"/>
                  <a:gd name="T9" fmla="*/ 0 h 7"/>
                  <a:gd name="T10" fmla="*/ 0 60000 65536"/>
                  <a:gd name="T11" fmla="*/ 0 60000 65536"/>
                  <a:gd name="T12" fmla="*/ 0 60000 65536"/>
                  <a:gd name="T13" fmla="*/ 0 60000 65536"/>
                  <a:gd name="T14" fmla="*/ 0 60000 65536"/>
                  <a:gd name="T15" fmla="*/ 0 w 26"/>
                  <a:gd name="T16" fmla="*/ 0 h 7"/>
                  <a:gd name="T17" fmla="*/ 26 w 26"/>
                  <a:gd name="T18" fmla="*/ 7 h 7"/>
                </a:gdLst>
                <a:ahLst/>
                <a:cxnLst>
                  <a:cxn ang="T10">
                    <a:pos x="T0" y="T1"/>
                  </a:cxn>
                  <a:cxn ang="T11">
                    <a:pos x="T2" y="T3"/>
                  </a:cxn>
                  <a:cxn ang="T12">
                    <a:pos x="T4" y="T5"/>
                  </a:cxn>
                  <a:cxn ang="T13">
                    <a:pos x="T6" y="T7"/>
                  </a:cxn>
                  <a:cxn ang="T14">
                    <a:pos x="T8" y="T9"/>
                  </a:cxn>
                </a:cxnLst>
                <a:rect l="T15" t="T16" r="T17" b="T18"/>
                <a:pathLst>
                  <a:path w="26" h="7">
                    <a:moveTo>
                      <a:pt x="0" y="0"/>
                    </a:moveTo>
                    <a:lnTo>
                      <a:pt x="26" y="0"/>
                    </a:lnTo>
                    <a:lnTo>
                      <a:pt x="15" y="7"/>
                    </a:lnTo>
                    <a:lnTo>
                      <a:pt x="5" y="5"/>
                    </a:lnTo>
                    <a:lnTo>
                      <a:pt x="0" y="0"/>
                    </a:lnTo>
                  </a:path>
                </a:pathLst>
              </a:custGeom>
              <a:noFill/>
              <a:ln w="9525">
                <a:noFill/>
                <a:round/>
                <a:headEnd/>
                <a:tailEnd/>
              </a:ln>
            </p:spPr>
            <p:txBody>
              <a:bodyPr/>
              <a:lstStyle/>
              <a:p>
                <a:pPr algn="ctr" eaLnBrk="0" hangingPunct="0"/>
                <a:endParaRPr lang="en-US" dirty="0"/>
              </a:p>
            </p:txBody>
          </p:sp>
          <p:sp>
            <p:nvSpPr>
              <p:cNvPr id="4524" name="Rectangle 512"/>
              <p:cNvSpPr>
                <a:spLocks noChangeArrowheads="1"/>
              </p:cNvSpPr>
              <p:nvPr/>
            </p:nvSpPr>
            <p:spPr bwMode="auto">
              <a:xfrm>
                <a:off x="4416" y="2166"/>
                <a:ext cx="1" cy="1"/>
              </a:xfrm>
              <a:prstGeom prst="rect">
                <a:avLst/>
              </a:prstGeom>
              <a:solidFill>
                <a:srgbClr val="FEE0C2"/>
              </a:solidFill>
              <a:ln w="9525">
                <a:noFill/>
                <a:miter lim="800000"/>
                <a:headEnd/>
                <a:tailEnd/>
              </a:ln>
            </p:spPr>
            <p:txBody>
              <a:bodyPr/>
              <a:lstStyle/>
              <a:p>
                <a:pPr algn="ctr" eaLnBrk="0" hangingPunct="0"/>
                <a:endParaRPr lang="en-US" dirty="0"/>
              </a:p>
            </p:txBody>
          </p:sp>
          <p:sp>
            <p:nvSpPr>
              <p:cNvPr id="4525" name="Rectangle 513"/>
              <p:cNvSpPr>
                <a:spLocks noChangeArrowheads="1"/>
              </p:cNvSpPr>
              <p:nvPr/>
            </p:nvSpPr>
            <p:spPr bwMode="auto">
              <a:xfrm>
                <a:off x="4416" y="2166"/>
                <a:ext cx="1" cy="1"/>
              </a:xfrm>
              <a:prstGeom prst="rect">
                <a:avLst/>
              </a:prstGeom>
              <a:noFill/>
              <a:ln w="9525">
                <a:noFill/>
                <a:miter lim="800000"/>
                <a:headEnd/>
                <a:tailEnd/>
              </a:ln>
            </p:spPr>
            <p:txBody>
              <a:bodyPr/>
              <a:lstStyle/>
              <a:p>
                <a:pPr algn="ctr" eaLnBrk="0" hangingPunct="0"/>
                <a:endParaRPr lang="en-US" dirty="0"/>
              </a:p>
            </p:txBody>
          </p:sp>
          <p:sp>
            <p:nvSpPr>
              <p:cNvPr id="4526" name="Freeform 514"/>
              <p:cNvSpPr>
                <a:spLocks/>
              </p:cNvSpPr>
              <p:nvPr/>
            </p:nvSpPr>
            <p:spPr bwMode="auto">
              <a:xfrm>
                <a:off x="4391" y="2166"/>
                <a:ext cx="2" cy="4"/>
              </a:xfrm>
              <a:custGeom>
                <a:avLst/>
                <a:gdLst>
                  <a:gd name="T0" fmla="*/ 0 w 2"/>
                  <a:gd name="T1" fmla="*/ 0 h 4"/>
                  <a:gd name="T2" fmla="*/ 2 w 2"/>
                  <a:gd name="T3" fmla="*/ 0 h 4"/>
                  <a:gd name="T4" fmla="*/ 0 w 2"/>
                  <a:gd name="T5" fmla="*/ 4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2" y="0"/>
                    </a:lnTo>
                    <a:lnTo>
                      <a:pt x="0" y="4"/>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527" name="Freeform 515"/>
              <p:cNvSpPr>
                <a:spLocks/>
              </p:cNvSpPr>
              <p:nvPr/>
            </p:nvSpPr>
            <p:spPr bwMode="auto">
              <a:xfrm>
                <a:off x="4391" y="2166"/>
                <a:ext cx="2" cy="4"/>
              </a:xfrm>
              <a:custGeom>
                <a:avLst/>
                <a:gdLst>
                  <a:gd name="T0" fmla="*/ 0 w 2"/>
                  <a:gd name="T1" fmla="*/ 0 h 4"/>
                  <a:gd name="T2" fmla="*/ 2 w 2"/>
                  <a:gd name="T3" fmla="*/ 0 h 4"/>
                  <a:gd name="T4" fmla="*/ 0 w 2"/>
                  <a:gd name="T5" fmla="*/ 4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2" y="0"/>
                    </a:lnTo>
                    <a:lnTo>
                      <a:pt x="0" y="4"/>
                    </a:lnTo>
                    <a:lnTo>
                      <a:pt x="0" y="0"/>
                    </a:lnTo>
                  </a:path>
                </a:pathLst>
              </a:custGeom>
              <a:noFill/>
              <a:ln w="9525">
                <a:noFill/>
                <a:round/>
                <a:headEnd/>
                <a:tailEnd/>
              </a:ln>
            </p:spPr>
            <p:txBody>
              <a:bodyPr/>
              <a:lstStyle/>
              <a:p>
                <a:pPr algn="ctr" eaLnBrk="0" hangingPunct="0"/>
                <a:endParaRPr lang="en-US" dirty="0"/>
              </a:p>
            </p:txBody>
          </p:sp>
          <p:sp>
            <p:nvSpPr>
              <p:cNvPr id="4528" name="Freeform 516"/>
              <p:cNvSpPr>
                <a:spLocks/>
              </p:cNvSpPr>
              <p:nvPr/>
            </p:nvSpPr>
            <p:spPr bwMode="auto">
              <a:xfrm>
                <a:off x="5014" y="2206"/>
                <a:ext cx="12" cy="20"/>
              </a:xfrm>
              <a:custGeom>
                <a:avLst/>
                <a:gdLst>
                  <a:gd name="T0" fmla="*/ 4 w 12"/>
                  <a:gd name="T1" fmla="*/ 0 h 20"/>
                  <a:gd name="T2" fmla="*/ 5 w 12"/>
                  <a:gd name="T3" fmla="*/ 0 h 20"/>
                  <a:gd name="T4" fmla="*/ 12 w 12"/>
                  <a:gd name="T5" fmla="*/ 4 h 20"/>
                  <a:gd name="T6" fmla="*/ 5 w 12"/>
                  <a:gd name="T7" fmla="*/ 20 h 20"/>
                  <a:gd name="T8" fmla="*/ 2 w 12"/>
                  <a:gd name="T9" fmla="*/ 16 h 20"/>
                  <a:gd name="T10" fmla="*/ 0 w 12"/>
                  <a:gd name="T11" fmla="*/ 15 h 20"/>
                  <a:gd name="T12" fmla="*/ 2 w 12"/>
                  <a:gd name="T13" fmla="*/ 12 h 20"/>
                  <a:gd name="T14" fmla="*/ 0 w 12"/>
                  <a:gd name="T15" fmla="*/ 5 h 20"/>
                  <a:gd name="T16" fmla="*/ 0 w 12"/>
                  <a:gd name="T17" fmla="*/ 0 h 20"/>
                  <a:gd name="T18" fmla="*/ 4 w 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0"/>
                  <a:gd name="T32" fmla="*/ 12 w 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0">
                    <a:moveTo>
                      <a:pt x="4" y="0"/>
                    </a:moveTo>
                    <a:lnTo>
                      <a:pt x="5" y="0"/>
                    </a:lnTo>
                    <a:lnTo>
                      <a:pt x="12" y="4"/>
                    </a:lnTo>
                    <a:lnTo>
                      <a:pt x="5" y="20"/>
                    </a:lnTo>
                    <a:lnTo>
                      <a:pt x="2" y="16"/>
                    </a:lnTo>
                    <a:lnTo>
                      <a:pt x="0" y="15"/>
                    </a:lnTo>
                    <a:lnTo>
                      <a:pt x="2" y="12"/>
                    </a:lnTo>
                    <a:lnTo>
                      <a:pt x="0" y="5"/>
                    </a:lnTo>
                    <a:lnTo>
                      <a:pt x="0" y="0"/>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529" name="Freeform 517"/>
              <p:cNvSpPr>
                <a:spLocks/>
              </p:cNvSpPr>
              <p:nvPr/>
            </p:nvSpPr>
            <p:spPr bwMode="auto">
              <a:xfrm>
                <a:off x="5014" y="2206"/>
                <a:ext cx="12" cy="20"/>
              </a:xfrm>
              <a:custGeom>
                <a:avLst/>
                <a:gdLst>
                  <a:gd name="T0" fmla="*/ 4 w 12"/>
                  <a:gd name="T1" fmla="*/ 0 h 20"/>
                  <a:gd name="T2" fmla="*/ 5 w 12"/>
                  <a:gd name="T3" fmla="*/ 0 h 20"/>
                  <a:gd name="T4" fmla="*/ 12 w 12"/>
                  <a:gd name="T5" fmla="*/ 4 h 20"/>
                  <a:gd name="T6" fmla="*/ 5 w 12"/>
                  <a:gd name="T7" fmla="*/ 20 h 20"/>
                  <a:gd name="T8" fmla="*/ 2 w 12"/>
                  <a:gd name="T9" fmla="*/ 16 h 20"/>
                  <a:gd name="T10" fmla="*/ 0 w 12"/>
                  <a:gd name="T11" fmla="*/ 15 h 20"/>
                  <a:gd name="T12" fmla="*/ 2 w 12"/>
                  <a:gd name="T13" fmla="*/ 12 h 20"/>
                  <a:gd name="T14" fmla="*/ 0 w 12"/>
                  <a:gd name="T15" fmla="*/ 5 h 20"/>
                  <a:gd name="T16" fmla="*/ 0 w 12"/>
                  <a:gd name="T17" fmla="*/ 0 h 20"/>
                  <a:gd name="T18" fmla="*/ 4 w 1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0"/>
                  <a:gd name="T32" fmla="*/ 12 w 1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0">
                    <a:moveTo>
                      <a:pt x="4" y="0"/>
                    </a:moveTo>
                    <a:lnTo>
                      <a:pt x="5" y="0"/>
                    </a:lnTo>
                    <a:lnTo>
                      <a:pt x="12" y="4"/>
                    </a:lnTo>
                    <a:lnTo>
                      <a:pt x="5" y="20"/>
                    </a:lnTo>
                    <a:lnTo>
                      <a:pt x="2" y="16"/>
                    </a:lnTo>
                    <a:lnTo>
                      <a:pt x="0" y="15"/>
                    </a:lnTo>
                    <a:lnTo>
                      <a:pt x="2" y="12"/>
                    </a:lnTo>
                    <a:lnTo>
                      <a:pt x="0" y="5"/>
                    </a:lnTo>
                    <a:lnTo>
                      <a:pt x="0" y="0"/>
                    </a:lnTo>
                    <a:lnTo>
                      <a:pt x="4" y="0"/>
                    </a:lnTo>
                  </a:path>
                </a:pathLst>
              </a:custGeom>
              <a:noFill/>
              <a:ln w="9525">
                <a:noFill/>
                <a:round/>
                <a:headEnd/>
                <a:tailEnd/>
              </a:ln>
            </p:spPr>
            <p:txBody>
              <a:bodyPr/>
              <a:lstStyle/>
              <a:p>
                <a:pPr algn="ctr" eaLnBrk="0" hangingPunct="0"/>
                <a:endParaRPr lang="en-US" dirty="0"/>
              </a:p>
            </p:txBody>
          </p:sp>
          <p:sp>
            <p:nvSpPr>
              <p:cNvPr id="4530" name="Freeform 518"/>
              <p:cNvSpPr>
                <a:spLocks/>
              </p:cNvSpPr>
              <p:nvPr/>
            </p:nvSpPr>
            <p:spPr bwMode="auto">
              <a:xfrm>
                <a:off x="4396" y="2208"/>
                <a:ext cx="10" cy="13"/>
              </a:xfrm>
              <a:custGeom>
                <a:avLst/>
                <a:gdLst>
                  <a:gd name="T0" fmla="*/ 5 w 10"/>
                  <a:gd name="T1" fmla="*/ 13 h 13"/>
                  <a:gd name="T2" fmla="*/ 0 w 10"/>
                  <a:gd name="T3" fmla="*/ 5 h 13"/>
                  <a:gd name="T4" fmla="*/ 4 w 10"/>
                  <a:gd name="T5" fmla="*/ 0 h 13"/>
                  <a:gd name="T6" fmla="*/ 4 w 10"/>
                  <a:gd name="T7" fmla="*/ 10 h 13"/>
                  <a:gd name="T8" fmla="*/ 10 w 10"/>
                  <a:gd name="T9" fmla="*/ 11 h 13"/>
                  <a:gd name="T10" fmla="*/ 5 w 10"/>
                  <a:gd name="T11" fmla="*/ 13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5" y="13"/>
                    </a:moveTo>
                    <a:lnTo>
                      <a:pt x="0" y="5"/>
                    </a:lnTo>
                    <a:lnTo>
                      <a:pt x="4" y="0"/>
                    </a:lnTo>
                    <a:lnTo>
                      <a:pt x="4" y="10"/>
                    </a:lnTo>
                    <a:lnTo>
                      <a:pt x="10" y="11"/>
                    </a:lnTo>
                    <a:lnTo>
                      <a:pt x="5" y="13"/>
                    </a:lnTo>
                    <a:close/>
                  </a:path>
                </a:pathLst>
              </a:custGeom>
              <a:solidFill>
                <a:srgbClr val="FEE0C2"/>
              </a:solidFill>
              <a:ln w="9525">
                <a:noFill/>
                <a:round/>
                <a:headEnd/>
                <a:tailEnd/>
              </a:ln>
            </p:spPr>
            <p:txBody>
              <a:bodyPr/>
              <a:lstStyle/>
              <a:p>
                <a:pPr algn="ctr" eaLnBrk="0" hangingPunct="0"/>
                <a:endParaRPr lang="en-US" dirty="0"/>
              </a:p>
            </p:txBody>
          </p:sp>
          <p:sp>
            <p:nvSpPr>
              <p:cNvPr id="4531" name="Freeform 519"/>
              <p:cNvSpPr>
                <a:spLocks/>
              </p:cNvSpPr>
              <p:nvPr/>
            </p:nvSpPr>
            <p:spPr bwMode="auto">
              <a:xfrm>
                <a:off x="4396" y="2208"/>
                <a:ext cx="10" cy="13"/>
              </a:xfrm>
              <a:custGeom>
                <a:avLst/>
                <a:gdLst>
                  <a:gd name="T0" fmla="*/ 5 w 10"/>
                  <a:gd name="T1" fmla="*/ 13 h 13"/>
                  <a:gd name="T2" fmla="*/ 0 w 10"/>
                  <a:gd name="T3" fmla="*/ 5 h 13"/>
                  <a:gd name="T4" fmla="*/ 4 w 10"/>
                  <a:gd name="T5" fmla="*/ 0 h 13"/>
                  <a:gd name="T6" fmla="*/ 4 w 10"/>
                  <a:gd name="T7" fmla="*/ 10 h 13"/>
                  <a:gd name="T8" fmla="*/ 10 w 10"/>
                  <a:gd name="T9" fmla="*/ 11 h 13"/>
                  <a:gd name="T10" fmla="*/ 5 w 10"/>
                  <a:gd name="T11" fmla="*/ 13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5" y="13"/>
                    </a:moveTo>
                    <a:lnTo>
                      <a:pt x="0" y="5"/>
                    </a:lnTo>
                    <a:lnTo>
                      <a:pt x="4" y="0"/>
                    </a:lnTo>
                    <a:lnTo>
                      <a:pt x="4" y="10"/>
                    </a:lnTo>
                    <a:lnTo>
                      <a:pt x="10" y="11"/>
                    </a:lnTo>
                    <a:lnTo>
                      <a:pt x="5" y="13"/>
                    </a:lnTo>
                  </a:path>
                </a:pathLst>
              </a:custGeom>
              <a:noFill/>
              <a:ln w="9525">
                <a:noFill/>
                <a:round/>
                <a:headEnd/>
                <a:tailEnd/>
              </a:ln>
            </p:spPr>
            <p:txBody>
              <a:bodyPr/>
              <a:lstStyle/>
              <a:p>
                <a:pPr algn="ctr" eaLnBrk="0" hangingPunct="0"/>
                <a:endParaRPr lang="en-US" dirty="0"/>
              </a:p>
            </p:txBody>
          </p:sp>
          <p:sp>
            <p:nvSpPr>
              <p:cNvPr id="4532" name="Freeform 520"/>
              <p:cNvSpPr>
                <a:spLocks/>
              </p:cNvSpPr>
              <p:nvPr/>
            </p:nvSpPr>
            <p:spPr bwMode="auto">
              <a:xfrm>
                <a:off x="4400" y="2222"/>
                <a:ext cx="6" cy="20"/>
              </a:xfrm>
              <a:custGeom>
                <a:avLst/>
                <a:gdLst>
                  <a:gd name="T0" fmla="*/ 3 w 6"/>
                  <a:gd name="T1" fmla="*/ 20 h 20"/>
                  <a:gd name="T2" fmla="*/ 0 w 6"/>
                  <a:gd name="T3" fmla="*/ 16 h 20"/>
                  <a:gd name="T4" fmla="*/ 4 w 6"/>
                  <a:gd name="T5" fmla="*/ 0 h 20"/>
                  <a:gd name="T6" fmla="*/ 6 w 6"/>
                  <a:gd name="T7" fmla="*/ 12 h 20"/>
                  <a:gd name="T8" fmla="*/ 3 w 6"/>
                  <a:gd name="T9" fmla="*/ 20 h 20"/>
                  <a:gd name="T10" fmla="*/ 0 60000 65536"/>
                  <a:gd name="T11" fmla="*/ 0 60000 65536"/>
                  <a:gd name="T12" fmla="*/ 0 60000 65536"/>
                  <a:gd name="T13" fmla="*/ 0 60000 65536"/>
                  <a:gd name="T14" fmla="*/ 0 60000 65536"/>
                  <a:gd name="T15" fmla="*/ 0 w 6"/>
                  <a:gd name="T16" fmla="*/ 0 h 20"/>
                  <a:gd name="T17" fmla="*/ 6 w 6"/>
                  <a:gd name="T18" fmla="*/ 20 h 20"/>
                </a:gdLst>
                <a:ahLst/>
                <a:cxnLst>
                  <a:cxn ang="T10">
                    <a:pos x="T0" y="T1"/>
                  </a:cxn>
                  <a:cxn ang="T11">
                    <a:pos x="T2" y="T3"/>
                  </a:cxn>
                  <a:cxn ang="T12">
                    <a:pos x="T4" y="T5"/>
                  </a:cxn>
                  <a:cxn ang="T13">
                    <a:pos x="T6" y="T7"/>
                  </a:cxn>
                  <a:cxn ang="T14">
                    <a:pos x="T8" y="T9"/>
                  </a:cxn>
                </a:cxnLst>
                <a:rect l="T15" t="T16" r="T17" b="T18"/>
                <a:pathLst>
                  <a:path w="6" h="20">
                    <a:moveTo>
                      <a:pt x="3" y="20"/>
                    </a:moveTo>
                    <a:lnTo>
                      <a:pt x="0" y="16"/>
                    </a:lnTo>
                    <a:lnTo>
                      <a:pt x="4" y="0"/>
                    </a:lnTo>
                    <a:lnTo>
                      <a:pt x="6" y="12"/>
                    </a:lnTo>
                    <a:lnTo>
                      <a:pt x="3" y="20"/>
                    </a:lnTo>
                    <a:close/>
                  </a:path>
                </a:pathLst>
              </a:custGeom>
              <a:solidFill>
                <a:srgbClr val="FEE0C2"/>
              </a:solidFill>
              <a:ln w="9525">
                <a:noFill/>
                <a:round/>
                <a:headEnd/>
                <a:tailEnd/>
              </a:ln>
            </p:spPr>
            <p:txBody>
              <a:bodyPr/>
              <a:lstStyle/>
              <a:p>
                <a:pPr algn="ctr" eaLnBrk="0" hangingPunct="0"/>
                <a:endParaRPr lang="en-US" dirty="0"/>
              </a:p>
            </p:txBody>
          </p:sp>
          <p:sp>
            <p:nvSpPr>
              <p:cNvPr id="4533" name="Freeform 521"/>
              <p:cNvSpPr>
                <a:spLocks/>
              </p:cNvSpPr>
              <p:nvPr/>
            </p:nvSpPr>
            <p:spPr bwMode="auto">
              <a:xfrm>
                <a:off x="4400" y="2222"/>
                <a:ext cx="6" cy="20"/>
              </a:xfrm>
              <a:custGeom>
                <a:avLst/>
                <a:gdLst>
                  <a:gd name="T0" fmla="*/ 3 w 6"/>
                  <a:gd name="T1" fmla="*/ 20 h 20"/>
                  <a:gd name="T2" fmla="*/ 0 w 6"/>
                  <a:gd name="T3" fmla="*/ 16 h 20"/>
                  <a:gd name="T4" fmla="*/ 4 w 6"/>
                  <a:gd name="T5" fmla="*/ 0 h 20"/>
                  <a:gd name="T6" fmla="*/ 6 w 6"/>
                  <a:gd name="T7" fmla="*/ 12 h 20"/>
                  <a:gd name="T8" fmla="*/ 3 w 6"/>
                  <a:gd name="T9" fmla="*/ 20 h 20"/>
                  <a:gd name="T10" fmla="*/ 0 60000 65536"/>
                  <a:gd name="T11" fmla="*/ 0 60000 65536"/>
                  <a:gd name="T12" fmla="*/ 0 60000 65536"/>
                  <a:gd name="T13" fmla="*/ 0 60000 65536"/>
                  <a:gd name="T14" fmla="*/ 0 60000 65536"/>
                  <a:gd name="T15" fmla="*/ 0 w 6"/>
                  <a:gd name="T16" fmla="*/ 0 h 20"/>
                  <a:gd name="T17" fmla="*/ 6 w 6"/>
                  <a:gd name="T18" fmla="*/ 20 h 20"/>
                </a:gdLst>
                <a:ahLst/>
                <a:cxnLst>
                  <a:cxn ang="T10">
                    <a:pos x="T0" y="T1"/>
                  </a:cxn>
                  <a:cxn ang="T11">
                    <a:pos x="T2" y="T3"/>
                  </a:cxn>
                  <a:cxn ang="T12">
                    <a:pos x="T4" y="T5"/>
                  </a:cxn>
                  <a:cxn ang="T13">
                    <a:pos x="T6" y="T7"/>
                  </a:cxn>
                  <a:cxn ang="T14">
                    <a:pos x="T8" y="T9"/>
                  </a:cxn>
                </a:cxnLst>
                <a:rect l="T15" t="T16" r="T17" b="T18"/>
                <a:pathLst>
                  <a:path w="6" h="20">
                    <a:moveTo>
                      <a:pt x="3" y="20"/>
                    </a:moveTo>
                    <a:lnTo>
                      <a:pt x="0" y="16"/>
                    </a:lnTo>
                    <a:lnTo>
                      <a:pt x="4" y="0"/>
                    </a:lnTo>
                    <a:lnTo>
                      <a:pt x="6" y="12"/>
                    </a:lnTo>
                    <a:lnTo>
                      <a:pt x="3" y="20"/>
                    </a:lnTo>
                  </a:path>
                </a:pathLst>
              </a:custGeom>
              <a:noFill/>
              <a:ln w="9525">
                <a:noFill/>
                <a:round/>
                <a:headEnd/>
                <a:tailEnd/>
              </a:ln>
            </p:spPr>
            <p:txBody>
              <a:bodyPr/>
              <a:lstStyle/>
              <a:p>
                <a:pPr algn="ctr" eaLnBrk="0" hangingPunct="0"/>
                <a:endParaRPr lang="en-US" dirty="0"/>
              </a:p>
            </p:txBody>
          </p:sp>
          <p:sp>
            <p:nvSpPr>
              <p:cNvPr id="4534" name="Freeform 522"/>
              <p:cNvSpPr>
                <a:spLocks/>
              </p:cNvSpPr>
              <p:nvPr/>
            </p:nvSpPr>
            <p:spPr bwMode="auto">
              <a:xfrm>
                <a:off x="4400" y="2242"/>
                <a:ext cx="4" cy="22"/>
              </a:xfrm>
              <a:custGeom>
                <a:avLst/>
                <a:gdLst>
                  <a:gd name="T0" fmla="*/ 1 w 4"/>
                  <a:gd name="T1" fmla="*/ 22 h 22"/>
                  <a:gd name="T2" fmla="*/ 0 w 4"/>
                  <a:gd name="T3" fmla="*/ 0 h 22"/>
                  <a:gd name="T4" fmla="*/ 1 w 4"/>
                  <a:gd name="T5" fmla="*/ 20 h 22"/>
                  <a:gd name="T6" fmla="*/ 4 w 4"/>
                  <a:gd name="T7" fmla="*/ 20 h 22"/>
                  <a:gd name="T8" fmla="*/ 0 w 4"/>
                  <a:gd name="T9" fmla="*/ 20 h 22"/>
                  <a:gd name="T10" fmla="*/ 4 w 4"/>
                  <a:gd name="T11" fmla="*/ 20 h 22"/>
                  <a:gd name="T12" fmla="*/ 1 w 4"/>
                  <a:gd name="T13" fmla="*/ 22 h 22"/>
                  <a:gd name="T14" fmla="*/ 0 60000 65536"/>
                  <a:gd name="T15" fmla="*/ 0 60000 65536"/>
                  <a:gd name="T16" fmla="*/ 0 60000 65536"/>
                  <a:gd name="T17" fmla="*/ 0 60000 65536"/>
                  <a:gd name="T18" fmla="*/ 0 60000 65536"/>
                  <a:gd name="T19" fmla="*/ 0 60000 65536"/>
                  <a:gd name="T20" fmla="*/ 0 60000 65536"/>
                  <a:gd name="T21" fmla="*/ 0 w 4"/>
                  <a:gd name="T22" fmla="*/ 0 h 22"/>
                  <a:gd name="T23" fmla="*/ 4 w 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2">
                    <a:moveTo>
                      <a:pt x="1" y="22"/>
                    </a:moveTo>
                    <a:lnTo>
                      <a:pt x="0" y="0"/>
                    </a:lnTo>
                    <a:lnTo>
                      <a:pt x="1" y="20"/>
                    </a:lnTo>
                    <a:lnTo>
                      <a:pt x="4" y="20"/>
                    </a:lnTo>
                    <a:lnTo>
                      <a:pt x="0" y="20"/>
                    </a:lnTo>
                    <a:lnTo>
                      <a:pt x="4" y="20"/>
                    </a:lnTo>
                    <a:lnTo>
                      <a:pt x="1" y="22"/>
                    </a:lnTo>
                    <a:close/>
                  </a:path>
                </a:pathLst>
              </a:custGeom>
              <a:solidFill>
                <a:srgbClr val="FEE0C2"/>
              </a:solidFill>
              <a:ln w="9525">
                <a:noFill/>
                <a:round/>
                <a:headEnd/>
                <a:tailEnd/>
              </a:ln>
            </p:spPr>
            <p:txBody>
              <a:bodyPr/>
              <a:lstStyle/>
              <a:p>
                <a:pPr algn="ctr" eaLnBrk="0" hangingPunct="0"/>
                <a:endParaRPr lang="en-US" dirty="0"/>
              </a:p>
            </p:txBody>
          </p:sp>
          <p:sp>
            <p:nvSpPr>
              <p:cNvPr id="4535" name="Freeform 523"/>
              <p:cNvSpPr>
                <a:spLocks/>
              </p:cNvSpPr>
              <p:nvPr/>
            </p:nvSpPr>
            <p:spPr bwMode="auto">
              <a:xfrm>
                <a:off x="4400" y="2242"/>
                <a:ext cx="4" cy="22"/>
              </a:xfrm>
              <a:custGeom>
                <a:avLst/>
                <a:gdLst>
                  <a:gd name="T0" fmla="*/ 1 w 4"/>
                  <a:gd name="T1" fmla="*/ 22 h 22"/>
                  <a:gd name="T2" fmla="*/ 0 w 4"/>
                  <a:gd name="T3" fmla="*/ 0 h 22"/>
                  <a:gd name="T4" fmla="*/ 1 w 4"/>
                  <a:gd name="T5" fmla="*/ 20 h 22"/>
                  <a:gd name="T6" fmla="*/ 4 w 4"/>
                  <a:gd name="T7" fmla="*/ 20 h 22"/>
                  <a:gd name="T8" fmla="*/ 0 w 4"/>
                  <a:gd name="T9" fmla="*/ 20 h 22"/>
                  <a:gd name="T10" fmla="*/ 4 w 4"/>
                  <a:gd name="T11" fmla="*/ 20 h 22"/>
                  <a:gd name="T12" fmla="*/ 1 w 4"/>
                  <a:gd name="T13" fmla="*/ 22 h 22"/>
                  <a:gd name="T14" fmla="*/ 0 60000 65536"/>
                  <a:gd name="T15" fmla="*/ 0 60000 65536"/>
                  <a:gd name="T16" fmla="*/ 0 60000 65536"/>
                  <a:gd name="T17" fmla="*/ 0 60000 65536"/>
                  <a:gd name="T18" fmla="*/ 0 60000 65536"/>
                  <a:gd name="T19" fmla="*/ 0 60000 65536"/>
                  <a:gd name="T20" fmla="*/ 0 60000 65536"/>
                  <a:gd name="T21" fmla="*/ 0 w 4"/>
                  <a:gd name="T22" fmla="*/ 0 h 22"/>
                  <a:gd name="T23" fmla="*/ 4 w 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2">
                    <a:moveTo>
                      <a:pt x="1" y="22"/>
                    </a:moveTo>
                    <a:lnTo>
                      <a:pt x="0" y="0"/>
                    </a:lnTo>
                    <a:lnTo>
                      <a:pt x="1" y="20"/>
                    </a:lnTo>
                    <a:lnTo>
                      <a:pt x="4" y="20"/>
                    </a:lnTo>
                    <a:lnTo>
                      <a:pt x="0" y="20"/>
                    </a:lnTo>
                    <a:lnTo>
                      <a:pt x="4" y="20"/>
                    </a:lnTo>
                    <a:lnTo>
                      <a:pt x="1" y="22"/>
                    </a:lnTo>
                  </a:path>
                </a:pathLst>
              </a:custGeom>
              <a:noFill/>
              <a:ln w="9525">
                <a:noFill/>
                <a:round/>
                <a:headEnd/>
                <a:tailEnd/>
              </a:ln>
            </p:spPr>
            <p:txBody>
              <a:bodyPr/>
              <a:lstStyle/>
              <a:p>
                <a:pPr algn="ctr" eaLnBrk="0" hangingPunct="0"/>
                <a:endParaRPr lang="en-US" dirty="0"/>
              </a:p>
            </p:txBody>
          </p:sp>
          <p:sp>
            <p:nvSpPr>
              <p:cNvPr id="4536" name="Freeform 524"/>
              <p:cNvSpPr>
                <a:spLocks/>
              </p:cNvSpPr>
              <p:nvPr/>
            </p:nvSpPr>
            <p:spPr bwMode="auto">
              <a:xfrm>
                <a:off x="4403" y="2250"/>
                <a:ext cx="1" cy="3"/>
              </a:xfrm>
              <a:custGeom>
                <a:avLst/>
                <a:gdLst>
                  <a:gd name="T0" fmla="*/ 0 w 1"/>
                  <a:gd name="T1" fmla="*/ 3 h 3"/>
                  <a:gd name="T2" fmla="*/ 1 w 1"/>
                  <a:gd name="T3" fmla="*/ 0 h 3"/>
                  <a:gd name="T4" fmla="*/ 1 w 1"/>
                  <a:gd name="T5" fmla="*/ 3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1" y="0"/>
                    </a:lnTo>
                    <a:lnTo>
                      <a:pt x="1"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537" name="Freeform 525"/>
              <p:cNvSpPr>
                <a:spLocks/>
              </p:cNvSpPr>
              <p:nvPr/>
            </p:nvSpPr>
            <p:spPr bwMode="auto">
              <a:xfrm>
                <a:off x="4403" y="2250"/>
                <a:ext cx="1" cy="3"/>
              </a:xfrm>
              <a:custGeom>
                <a:avLst/>
                <a:gdLst>
                  <a:gd name="T0" fmla="*/ 0 w 1"/>
                  <a:gd name="T1" fmla="*/ 3 h 3"/>
                  <a:gd name="T2" fmla="*/ 1 w 1"/>
                  <a:gd name="T3" fmla="*/ 0 h 3"/>
                  <a:gd name="T4" fmla="*/ 1 w 1"/>
                  <a:gd name="T5" fmla="*/ 3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1" y="0"/>
                    </a:lnTo>
                    <a:lnTo>
                      <a:pt x="1" y="3"/>
                    </a:lnTo>
                    <a:lnTo>
                      <a:pt x="0" y="3"/>
                    </a:lnTo>
                  </a:path>
                </a:pathLst>
              </a:custGeom>
              <a:noFill/>
              <a:ln w="9525">
                <a:noFill/>
                <a:round/>
                <a:headEnd/>
                <a:tailEnd/>
              </a:ln>
            </p:spPr>
            <p:txBody>
              <a:bodyPr/>
              <a:lstStyle/>
              <a:p>
                <a:pPr algn="ctr" eaLnBrk="0" hangingPunct="0"/>
                <a:endParaRPr lang="en-US" dirty="0"/>
              </a:p>
            </p:txBody>
          </p:sp>
          <p:sp>
            <p:nvSpPr>
              <p:cNvPr id="4538" name="Freeform 526"/>
              <p:cNvSpPr>
                <a:spLocks/>
              </p:cNvSpPr>
              <p:nvPr/>
            </p:nvSpPr>
            <p:spPr bwMode="auto">
              <a:xfrm>
                <a:off x="4404" y="2251"/>
                <a:ext cx="1" cy="2"/>
              </a:xfrm>
              <a:custGeom>
                <a:avLst/>
                <a:gdLst>
                  <a:gd name="T0" fmla="*/ 0 w 1"/>
                  <a:gd name="T1" fmla="*/ 2 h 2"/>
                  <a:gd name="T2" fmla="*/ 0 w 1"/>
                  <a:gd name="T3" fmla="*/ 0 h 2"/>
                  <a:gd name="T4" fmla="*/ 0 w 1"/>
                  <a:gd name="T5" fmla="*/ 2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0" y="0"/>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539" name="Freeform 527"/>
              <p:cNvSpPr>
                <a:spLocks/>
              </p:cNvSpPr>
              <p:nvPr/>
            </p:nvSpPr>
            <p:spPr bwMode="auto">
              <a:xfrm>
                <a:off x="4404" y="2251"/>
                <a:ext cx="1" cy="2"/>
              </a:xfrm>
              <a:custGeom>
                <a:avLst/>
                <a:gdLst>
                  <a:gd name="T0" fmla="*/ 0 w 1"/>
                  <a:gd name="T1" fmla="*/ 2 h 2"/>
                  <a:gd name="T2" fmla="*/ 0 w 1"/>
                  <a:gd name="T3" fmla="*/ 0 h 2"/>
                  <a:gd name="T4" fmla="*/ 0 w 1"/>
                  <a:gd name="T5" fmla="*/ 2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0" y="0"/>
                    </a:lnTo>
                    <a:lnTo>
                      <a:pt x="0" y="2"/>
                    </a:lnTo>
                  </a:path>
                </a:pathLst>
              </a:custGeom>
              <a:noFill/>
              <a:ln w="9525">
                <a:noFill/>
                <a:round/>
                <a:headEnd/>
                <a:tailEnd/>
              </a:ln>
            </p:spPr>
            <p:txBody>
              <a:bodyPr/>
              <a:lstStyle/>
              <a:p>
                <a:pPr algn="ctr" eaLnBrk="0" hangingPunct="0"/>
                <a:endParaRPr lang="en-US" dirty="0"/>
              </a:p>
            </p:txBody>
          </p:sp>
          <p:sp>
            <p:nvSpPr>
              <p:cNvPr id="4540" name="Freeform 528"/>
              <p:cNvSpPr>
                <a:spLocks/>
              </p:cNvSpPr>
              <p:nvPr/>
            </p:nvSpPr>
            <p:spPr bwMode="auto">
              <a:xfrm>
                <a:off x="5050" y="2253"/>
                <a:ext cx="11" cy="9"/>
              </a:xfrm>
              <a:custGeom>
                <a:avLst/>
                <a:gdLst>
                  <a:gd name="T0" fmla="*/ 6 w 11"/>
                  <a:gd name="T1" fmla="*/ 9 h 9"/>
                  <a:gd name="T2" fmla="*/ 0 w 11"/>
                  <a:gd name="T3" fmla="*/ 0 h 9"/>
                  <a:gd name="T4" fmla="*/ 11 w 11"/>
                  <a:gd name="T5" fmla="*/ 6 h 9"/>
                  <a:gd name="T6" fmla="*/ 6 w 11"/>
                  <a:gd name="T7" fmla="*/ 9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6" y="9"/>
                    </a:moveTo>
                    <a:lnTo>
                      <a:pt x="0" y="0"/>
                    </a:lnTo>
                    <a:lnTo>
                      <a:pt x="11" y="6"/>
                    </a:lnTo>
                    <a:lnTo>
                      <a:pt x="6" y="9"/>
                    </a:lnTo>
                    <a:close/>
                  </a:path>
                </a:pathLst>
              </a:custGeom>
              <a:solidFill>
                <a:srgbClr val="FEE0C2"/>
              </a:solidFill>
              <a:ln w="9525">
                <a:noFill/>
                <a:round/>
                <a:headEnd/>
                <a:tailEnd/>
              </a:ln>
            </p:spPr>
            <p:txBody>
              <a:bodyPr/>
              <a:lstStyle/>
              <a:p>
                <a:pPr algn="ctr" eaLnBrk="0" hangingPunct="0"/>
                <a:endParaRPr lang="en-US" dirty="0"/>
              </a:p>
            </p:txBody>
          </p:sp>
          <p:sp>
            <p:nvSpPr>
              <p:cNvPr id="4541" name="Freeform 529"/>
              <p:cNvSpPr>
                <a:spLocks/>
              </p:cNvSpPr>
              <p:nvPr/>
            </p:nvSpPr>
            <p:spPr bwMode="auto">
              <a:xfrm>
                <a:off x="5050" y="2253"/>
                <a:ext cx="11" cy="9"/>
              </a:xfrm>
              <a:custGeom>
                <a:avLst/>
                <a:gdLst>
                  <a:gd name="T0" fmla="*/ 6 w 11"/>
                  <a:gd name="T1" fmla="*/ 9 h 9"/>
                  <a:gd name="T2" fmla="*/ 0 w 11"/>
                  <a:gd name="T3" fmla="*/ 0 h 9"/>
                  <a:gd name="T4" fmla="*/ 11 w 11"/>
                  <a:gd name="T5" fmla="*/ 6 h 9"/>
                  <a:gd name="T6" fmla="*/ 6 w 11"/>
                  <a:gd name="T7" fmla="*/ 9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6" y="9"/>
                    </a:moveTo>
                    <a:lnTo>
                      <a:pt x="0" y="0"/>
                    </a:lnTo>
                    <a:lnTo>
                      <a:pt x="11" y="6"/>
                    </a:lnTo>
                    <a:lnTo>
                      <a:pt x="6" y="9"/>
                    </a:lnTo>
                  </a:path>
                </a:pathLst>
              </a:custGeom>
              <a:noFill/>
              <a:ln w="9525">
                <a:noFill/>
                <a:round/>
                <a:headEnd/>
                <a:tailEnd/>
              </a:ln>
            </p:spPr>
            <p:txBody>
              <a:bodyPr/>
              <a:lstStyle/>
              <a:p>
                <a:pPr algn="ctr" eaLnBrk="0" hangingPunct="0"/>
                <a:endParaRPr lang="en-US" dirty="0"/>
              </a:p>
            </p:txBody>
          </p:sp>
          <p:sp>
            <p:nvSpPr>
              <p:cNvPr id="4542" name="Freeform 530"/>
              <p:cNvSpPr>
                <a:spLocks/>
              </p:cNvSpPr>
              <p:nvPr/>
            </p:nvSpPr>
            <p:spPr bwMode="auto">
              <a:xfrm>
                <a:off x="4401" y="2253"/>
                <a:ext cx="8" cy="9"/>
              </a:xfrm>
              <a:custGeom>
                <a:avLst/>
                <a:gdLst>
                  <a:gd name="T0" fmla="*/ 5 w 8"/>
                  <a:gd name="T1" fmla="*/ 5 h 9"/>
                  <a:gd name="T2" fmla="*/ 8 w 8"/>
                  <a:gd name="T3" fmla="*/ 9 h 9"/>
                  <a:gd name="T4" fmla="*/ 0 w 8"/>
                  <a:gd name="T5" fmla="*/ 5 h 9"/>
                  <a:gd name="T6" fmla="*/ 5 w 8"/>
                  <a:gd name="T7" fmla="*/ 0 h 9"/>
                  <a:gd name="T8" fmla="*/ 5 w 8"/>
                  <a:gd name="T9" fmla="*/ 5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5"/>
                    </a:moveTo>
                    <a:lnTo>
                      <a:pt x="8" y="9"/>
                    </a:lnTo>
                    <a:lnTo>
                      <a:pt x="0" y="5"/>
                    </a:lnTo>
                    <a:lnTo>
                      <a:pt x="5" y="0"/>
                    </a:lnTo>
                    <a:lnTo>
                      <a:pt x="5" y="5"/>
                    </a:lnTo>
                    <a:close/>
                  </a:path>
                </a:pathLst>
              </a:custGeom>
              <a:solidFill>
                <a:srgbClr val="FEE0C2"/>
              </a:solidFill>
              <a:ln w="9525">
                <a:noFill/>
                <a:round/>
                <a:headEnd/>
                <a:tailEnd/>
              </a:ln>
            </p:spPr>
            <p:txBody>
              <a:bodyPr/>
              <a:lstStyle/>
              <a:p>
                <a:pPr algn="ctr" eaLnBrk="0" hangingPunct="0"/>
                <a:endParaRPr lang="en-US" dirty="0"/>
              </a:p>
            </p:txBody>
          </p:sp>
          <p:sp>
            <p:nvSpPr>
              <p:cNvPr id="4543" name="Freeform 531"/>
              <p:cNvSpPr>
                <a:spLocks/>
              </p:cNvSpPr>
              <p:nvPr/>
            </p:nvSpPr>
            <p:spPr bwMode="auto">
              <a:xfrm>
                <a:off x="4401" y="2253"/>
                <a:ext cx="8" cy="9"/>
              </a:xfrm>
              <a:custGeom>
                <a:avLst/>
                <a:gdLst>
                  <a:gd name="T0" fmla="*/ 5 w 8"/>
                  <a:gd name="T1" fmla="*/ 5 h 9"/>
                  <a:gd name="T2" fmla="*/ 8 w 8"/>
                  <a:gd name="T3" fmla="*/ 9 h 9"/>
                  <a:gd name="T4" fmla="*/ 0 w 8"/>
                  <a:gd name="T5" fmla="*/ 5 h 9"/>
                  <a:gd name="T6" fmla="*/ 5 w 8"/>
                  <a:gd name="T7" fmla="*/ 0 h 9"/>
                  <a:gd name="T8" fmla="*/ 5 w 8"/>
                  <a:gd name="T9" fmla="*/ 5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5"/>
                    </a:moveTo>
                    <a:lnTo>
                      <a:pt x="8" y="9"/>
                    </a:lnTo>
                    <a:lnTo>
                      <a:pt x="0" y="5"/>
                    </a:lnTo>
                    <a:lnTo>
                      <a:pt x="5" y="0"/>
                    </a:lnTo>
                    <a:lnTo>
                      <a:pt x="5" y="5"/>
                    </a:lnTo>
                  </a:path>
                </a:pathLst>
              </a:custGeom>
              <a:noFill/>
              <a:ln w="9525">
                <a:noFill/>
                <a:round/>
                <a:headEnd/>
                <a:tailEnd/>
              </a:ln>
            </p:spPr>
            <p:txBody>
              <a:bodyPr/>
              <a:lstStyle/>
              <a:p>
                <a:pPr algn="ctr" eaLnBrk="0" hangingPunct="0"/>
                <a:endParaRPr lang="en-US" dirty="0"/>
              </a:p>
            </p:txBody>
          </p:sp>
          <p:sp>
            <p:nvSpPr>
              <p:cNvPr id="4544" name="Freeform 532"/>
              <p:cNvSpPr>
                <a:spLocks/>
              </p:cNvSpPr>
              <p:nvPr/>
            </p:nvSpPr>
            <p:spPr bwMode="auto">
              <a:xfrm>
                <a:off x="4406" y="2256"/>
                <a:ext cx="2" cy="3"/>
              </a:xfrm>
              <a:custGeom>
                <a:avLst/>
                <a:gdLst>
                  <a:gd name="T0" fmla="*/ 0 w 2"/>
                  <a:gd name="T1" fmla="*/ 2 h 3"/>
                  <a:gd name="T2" fmla="*/ 0 w 2"/>
                  <a:gd name="T3" fmla="*/ 0 h 3"/>
                  <a:gd name="T4" fmla="*/ 2 w 2"/>
                  <a:gd name="T5" fmla="*/ 2 h 3"/>
                  <a:gd name="T6" fmla="*/ 0 w 2"/>
                  <a:gd name="T7" fmla="*/ 3 h 3"/>
                  <a:gd name="T8" fmla="*/ 0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2"/>
                    </a:moveTo>
                    <a:lnTo>
                      <a:pt x="0" y="0"/>
                    </a:lnTo>
                    <a:lnTo>
                      <a:pt x="2" y="2"/>
                    </a:lnTo>
                    <a:lnTo>
                      <a:pt x="0"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545" name="Freeform 533"/>
              <p:cNvSpPr>
                <a:spLocks/>
              </p:cNvSpPr>
              <p:nvPr/>
            </p:nvSpPr>
            <p:spPr bwMode="auto">
              <a:xfrm>
                <a:off x="4406" y="2256"/>
                <a:ext cx="2" cy="3"/>
              </a:xfrm>
              <a:custGeom>
                <a:avLst/>
                <a:gdLst>
                  <a:gd name="T0" fmla="*/ 0 w 2"/>
                  <a:gd name="T1" fmla="*/ 2 h 3"/>
                  <a:gd name="T2" fmla="*/ 0 w 2"/>
                  <a:gd name="T3" fmla="*/ 0 h 3"/>
                  <a:gd name="T4" fmla="*/ 2 w 2"/>
                  <a:gd name="T5" fmla="*/ 2 h 3"/>
                  <a:gd name="T6" fmla="*/ 0 w 2"/>
                  <a:gd name="T7" fmla="*/ 3 h 3"/>
                  <a:gd name="T8" fmla="*/ 0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2"/>
                    </a:moveTo>
                    <a:lnTo>
                      <a:pt x="0" y="0"/>
                    </a:lnTo>
                    <a:lnTo>
                      <a:pt x="2" y="2"/>
                    </a:lnTo>
                    <a:lnTo>
                      <a:pt x="0" y="3"/>
                    </a:lnTo>
                    <a:lnTo>
                      <a:pt x="0" y="2"/>
                    </a:lnTo>
                  </a:path>
                </a:pathLst>
              </a:custGeom>
              <a:noFill/>
              <a:ln w="9525">
                <a:noFill/>
                <a:round/>
                <a:headEnd/>
                <a:tailEnd/>
              </a:ln>
            </p:spPr>
            <p:txBody>
              <a:bodyPr/>
              <a:lstStyle/>
              <a:p>
                <a:pPr algn="ctr" eaLnBrk="0" hangingPunct="0"/>
                <a:endParaRPr lang="en-US" dirty="0"/>
              </a:p>
            </p:txBody>
          </p:sp>
          <p:sp>
            <p:nvSpPr>
              <p:cNvPr id="4546" name="Freeform 534"/>
              <p:cNvSpPr>
                <a:spLocks/>
              </p:cNvSpPr>
              <p:nvPr/>
            </p:nvSpPr>
            <p:spPr bwMode="auto">
              <a:xfrm>
                <a:off x="5047" y="2258"/>
                <a:ext cx="3" cy="4"/>
              </a:xfrm>
              <a:custGeom>
                <a:avLst/>
                <a:gdLst>
                  <a:gd name="T0" fmla="*/ 1 w 3"/>
                  <a:gd name="T1" fmla="*/ 4 h 4"/>
                  <a:gd name="T2" fmla="*/ 0 w 3"/>
                  <a:gd name="T3" fmla="*/ 0 h 4"/>
                  <a:gd name="T4" fmla="*/ 3 w 3"/>
                  <a:gd name="T5" fmla="*/ 3 h 4"/>
                  <a:gd name="T6" fmla="*/ 1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1" y="4"/>
                    </a:moveTo>
                    <a:lnTo>
                      <a:pt x="0" y="0"/>
                    </a:lnTo>
                    <a:lnTo>
                      <a:pt x="3" y="3"/>
                    </a:lnTo>
                    <a:lnTo>
                      <a:pt x="1" y="4"/>
                    </a:lnTo>
                    <a:close/>
                  </a:path>
                </a:pathLst>
              </a:custGeom>
              <a:solidFill>
                <a:srgbClr val="FEE0C2"/>
              </a:solidFill>
              <a:ln w="9525">
                <a:noFill/>
                <a:round/>
                <a:headEnd/>
                <a:tailEnd/>
              </a:ln>
            </p:spPr>
            <p:txBody>
              <a:bodyPr/>
              <a:lstStyle/>
              <a:p>
                <a:pPr algn="ctr" eaLnBrk="0" hangingPunct="0"/>
                <a:endParaRPr lang="en-US" dirty="0"/>
              </a:p>
            </p:txBody>
          </p:sp>
          <p:sp>
            <p:nvSpPr>
              <p:cNvPr id="4547" name="Freeform 535"/>
              <p:cNvSpPr>
                <a:spLocks/>
              </p:cNvSpPr>
              <p:nvPr/>
            </p:nvSpPr>
            <p:spPr bwMode="auto">
              <a:xfrm>
                <a:off x="5047" y="2258"/>
                <a:ext cx="3" cy="4"/>
              </a:xfrm>
              <a:custGeom>
                <a:avLst/>
                <a:gdLst>
                  <a:gd name="T0" fmla="*/ 1 w 3"/>
                  <a:gd name="T1" fmla="*/ 4 h 4"/>
                  <a:gd name="T2" fmla="*/ 0 w 3"/>
                  <a:gd name="T3" fmla="*/ 0 h 4"/>
                  <a:gd name="T4" fmla="*/ 3 w 3"/>
                  <a:gd name="T5" fmla="*/ 3 h 4"/>
                  <a:gd name="T6" fmla="*/ 1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1" y="4"/>
                    </a:moveTo>
                    <a:lnTo>
                      <a:pt x="0" y="0"/>
                    </a:lnTo>
                    <a:lnTo>
                      <a:pt x="3" y="3"/>
                    </a:lnTo>
                    <a:lnTo>
                      <a:pt x="1" y="4"/>
                    </a:lnTo>
                  </a:path>
                </a:pathLst>
              </a:custGeom>
              <a:noFill/>
              <a:ln w="9525">
                <a:noFill/>
                <a:round/>
                <a:headEnd/>
                <a:tailEnd/>
              </a:ln>
            </p:spPr>
            <p:txBody>
              <a:bodyPr/>
              <a:lstStyle/>
              <a:p>
                <a:pPr algn="ctr" eaLnBrk="0" hangingPunct="0"/>
                <a:endParaRPr lang="en-US" dirty="0"/>
              </a:p>
            </p:txBody>
          </p:sp>
          <p:sp>
            <p:nvSpPr>
              <p:cNvPr id="4548" name="Freeform 536"/>
              <p:cNvSpPr>
                <a:spLocks/>
              </p:cNvSpPr>
              <p:nvPr/>
            </p:nvSpPr>
            <p:spPr bwMode="auto">
              <a:xfrm>
                <a:off x="4487" y="2259"/>
                <a:ext cx="27" cy="5"/>
              </a:xfrm>
              <a:custGeom>
                <a:avLst/>
                <a:gdLst>
                  <a:gd name="T0" fmla="*/ 0 w 27"/>
                  <a:gd name="T1" fmla="*/ 2 h 5"/>
                  <a:gd name="T2" fmla="*/ 27 w 27"/>
                  <a:gd name="T3" fmla="*/ 0 h 5"/>
                  <a:gd name="T4" fmla="*/ 21 w 27"/>
                  <a:gd name="T5" fmla="*/ 5 h 5"/>
                  <a:gd name="T6" fmla="*/ 21 w 27"/>
                  <a:gd name="T7" fmla="*/ 3 h 5"/>
                  <a:gd name="T8" fmla="*/ 0 w 27"/>
                  <a:gd name="T9" fmla="*/ 2 h 5"/>
                  <a:gd name="T10" fmla="*/ 0 60000 65536"/>
                  <a:gd name="T11" fmla="*/ 0 60000 65536"/>
                  <a:gd name="T12" fmla="*/ 0 60000 65536"/>
                  <a:gd name="T13" fmla="*/ 0 60000 65536"/>
                  <a:gd name="T14" fmla="*/ 0 60000 65536"/>
                  <a:gd name="T15" fmla="*/ 0 w 27"/>
                  <a:gd name="T16" fmla="*/ 0 h 5"/>
                  <a:gd name="T17" fmla="*/ 27 w 27"/>
                  <a:gd name="T18" fmla="*/ 5 h 5"/>
                </a:gdLst>
                <a:ahLst/>
                <a:cxnLst>
                  <a:cxn ang="T10">
                    <a:pos x="T0" y="T1"/>
                  </a:cxn>
                  <a:cxn ang="T11">
                    <a:pos x="T2" y="T3"/>
                  </a:cxn>
                  <a:cxn ang="T12">
                    <a:pos x="T4" y="T5"/>
                  </a:cxn>
                  <a:cxn ang="T13">
                    <a:pos x="T6" y="T7"/>
                  </a:cxn>
                  <a:cxn ang="T14">
                    <a:pos x="T8" y="T9"/>
                  </a:cxn>
                </a:cxnLst>
                <a:rect l="T15" t="T16" r="T17" b="T18"/>
                <a:pathLst>
                  <a:path w="27" h="5">
                    <a:moveTo>
                      <a:pt x="0" y="2"/>
                    </a:moveTo>
                    <a:lnTo>
                      <a:pt x="27" y="0"/>
                    </a:lnTo>
                    <a:lnTo>
                      <a:pt x="21" y="5"/>
                    </a:lnTo>
                    <a:lnTo>
                      <a:pt x="21"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549" name="Freeform 537"/>
              <p:cNvSpPr>
                <a:spLocks/>
              </p:cNvSpPr>
              <p:nvPr/>
            </p:nvSpPr>
            <p:spPr bwMode="auto">
              <a:xfrm>
                <a:off x="4487" y="2259"/>
                <a:ext cx="27" cy="5"/>
              </a:xfrm>
              <a:custGeom>
                <a:avLst/>
                <a:gdLst>
                  <a:gd name="T0" fmla="*/ 0 w 27"/>
                  <a:gd name="T1" fmla="*/ 2 h 5"/>
                  <a:gd name="T2" fmla="*/ 27 w 27"/>
                  <a:gd name="T3" fmla="*/ 0 h 5"/>
                  <a:gd name="T4" fmla="*/ 21 w 27"/>
                  <a:gd name="T5" fmla="*/ 5 h 5"/>
                  <a:gd name="T6" fmla="*/ 21 w 27"/>
                  <a:gd name="T7" fmla="*/ 3 h 5"/>
                  <a:gd name="T8" fmla="*/ 0 w 27"/>
                  <a:gd name="T9" fmla="*/ 2 h 5"/>
                  <a:gd name="T10" fmla="*/ 0 60000 65536"/>
                  <a:gd name="T11" fmla="*/ 0 60000 65536"/>
                  <a:gd name="T12" fmla="*/ 0 60000 65536"/>
                  <a:gd name="T13" fmla="*/ 0 60000 65536"/>
                  <a:gd name="T14" fmla="*/ 0 60000 65536"/>
                  <a:gd name="T15" fmla="*/ 0 w 27"/>
                  <a:gd name="T16" fmla="*/ 0 h 5"/>
                  <a:gd name="T17" fmla="*/ 27 w 27"/>
                  <a:gd name="T18" fmla="*/ 5 h 5"/>
                </a:gdLst>
                <a:ahLst/>
                <a:cxnLst>
                  <a:cxn ang="T10">
                    <a:pos x="T0" y="T1"/>
                  </a:cxn>
                  <a:cxn ang="T11">
                    <a:pos x="T2" y="T3"/>
                  </a:cxn>
                  <a:cxn ang="T12">
                    <a:pos x="T4" y="T5"/>
                  </a:cxn>
                  <a:cxn ang="T13">
                    <a:pos x="T6" y="T7"/>
                  </a:cxn>
                  <a:cxn ang="T14">
                    <a:pos x="T8" y="T9"/>
                  </a:cxn>
                </a:cxnLst>
                <a:rect l="T15" t="T16" r="T17" b="T18"/>
                <a:pathLst>
                  <a:path w="27" h="5">
                    <a:moveTo>
                      <a:pt x="0" y="2"/>
                    </a:moveTo>
                    <a:lnTo>
                      <a:pt x="27" y="0"/>
                    </a:lnTo>
                    <a:lnTo>
                      <a:pt x="21" y="5"/>
                    </a:lnTo>
                    <a:lnTo>
                      <a:pt x="21" y="3"/>
                    </a:lnTo>
                    <a:lnTo>
                      <a:pt x="0" y="2"/>
                    </a:lnTo>
                  </a:path>
                </a:pathLst>
              </a:custGeom>
              <a:noFill/>
              <a:ln w="9525">
                <a:noFill/>
                <a:round/>
                <a:headEnd/>
                <a:tailEnd/>
              </a:ln>
            </p:spPr>
            <p:txBody>
              <a:bodyPr/>
              <a:lstStyle/>
              <a:p>
                <a:pPr algn="ctr" eaLnBrk="0" hangingPunct="0"/>
                <a:endParaRPr lang="en-US" dirty="0"/>
              </a:p>
            </p:txBody>
          </p:sp>
          <p:sp>
            <p:nvSpPr>
              <p:cNvPr id="4550" name="Freeform 538"/>
              <p:cNvSpPr>
                <a:spLocks/>
              </p:cNvSpPr>
              <p:nvPr/>
            </p:nvSpPr>
            <p:spPr bwMode="auto">
              <a:xfrm>
                <a:off x="4476" y="2261"/>
                <a:ext cx="8" cy="1"/>
              </a:xfrm>
              <a:custGeom>
                <a:avLst/>
                <a:gdLst>
                  <a:gd name="T0" fmla="*/ 0 w 8"/>
                  <a:gd name="T1" fmla="*/ 1 h 1"/>
                  <a:gd name="T2" fmla="*/ 8 w 8"/>
                  <a:gd name="T3" fmla="*/ 0 h 1"/>
                  <a:gd name="T4" fmla="*/ 0 w 8"/>
                  <a:gd name="T5" fmla="*/ 1 h 1"/>
                  <a:gd name="T6" fmla="*/ 0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1"/>
                    </a:moveTo>
                    <a:lnTo>
                      <a:pt x="8" y="0"/>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551" name="Freeform 539"/>
              <p:cNvSpPr>
                <a:spLocks/>
              </p:cNvSpPr>
              <p:nvPr/>
            </p:nvSpPr>
            <p:spPr bwMode="auto">
              <a:xfrm>
                <a:off x="4476" y="2261"/>
                <a:ext cx="8" cy="1"/>
              </a:xfrm>
              <a:custGeom>
                <a:avLst/>
                <a:gdLst>
                  <a:gd name="T0" fmla="*/ 0 w 8"/>
                  <a:gd name="T1" fmla="*/ 1 h 1"/>
                  <a:gd name="T2" fmla="*/ 8 w 8"/>
                  <a:gd name="T3" fmla="*/ 0 h 1"/>
                  <a:gd name="T4" fmla="*/ 0 w 8"/>
                  <a:gd name="T5" fmla="*/ 1 h 1"/>
                  <a:gd name="T6" fmla="*/ 0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1"/>
                    </a:moveTo>
                    <a:lnTo>
                      <a:pt x="8" y="0"/>
                    </a:lnTo>
                    <a:lnTo>
                      <a:pt x="0" y="1"/>
                    </a:lnTo>
                  </a:path>
                </a:pathLst>
              </a:custGeom>
              <a:noFill/>
              <a:ln w="9525">
                <a:noFill/>
                <a:round/>
                <a:headEnd/>
                <a:tailEnd/>
              </a:ln>
            </p:spPr>
            <p:txBody>
              <a:bodyPr/>
              <a:lstStyle/>
              <a:p>
                <a:pPr algn="ctr" eaLnBrk="0" hangingPunct="0"/>
                <a:endParaRPr lang="en-US" dirty="0"/>
              </a:p>
            </p:txBody>
          </p:sp>
          <p:sp>
            <p:nvSpPr>
              <p:cNvPr id="4552" name="Freeform 540"/>
              <p:cNvSpPr>
                <a:spLocks/>
              </p:cNvSpPr>
              <p:nvPr/>
            </p:nvSpPr>
            <p:spPr bwMode="auto">
              <a:xfrm>
                <a:off x="4463" y="2262"/>
                <a:ext cx="13" cy="2"/>
              </a:xfrm>
              <a:custGeom>
                <a:avLst/>
                <a:gdLst>
                  <a:gd name="T0" fmla="*/ 13 w 13"/>
                  <a:gd name="T1" fmla="*/ 0 h 2"/>
                  <a:gd name="T2" fmla="*/ 13 w 13"/>
                  <a:gd name="T3" fmla="*/ 0 h 2"/>
                  <a:gd name="T4" fmla="*/ 0 w 13"/>
                  <a:gd name="T5" fmla="*/ 2 h 2"/>
                  <a:gd name="T6" fmla="*/ 13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13" y="0"/>
                    </a:moveTo>
                    <a:lnTo>
                      <a:pt x="13" y="0"/>
                    </a:lnTo>
                    <a:lnTo>
                      <a:pt x="0" y="2"/>
                    </a:lnTo>
                    <a:lnTo>
                      <a:pt x="13" y="0"/>
                    </a:lnTo>
                    <a:close/>
                  </a:path>
                </a:pathLst>
              </a:custGeom>
              <a:solidFill>
                <a:srgbClr val="FEE0C2"/>
              </a:solidFill>
              <a:ln w="9525">
                <a:noFill/>
                <a:round/>
                <a:headEnd/>
                <a:tailEnd/>
              </a:ln>
            </p:spPr>
            <p:txBody>
              <a:bodyPr/>
              <a:lstStyle/>
              <a:p>
                <a:pPr algn="ctr" eaLnBrk="0" hangingPunct="0"/>
                <a:endParaRPr lang="en-US" dirty="0"/>
              </a:p>
            </p:txBody>
          </p:sp>
          <p:sp>
            <p:nvSpPr>
              <p:cNvPr id="4553" name="Freeform 541"/>
              <p:cNvSpPr>
                <a:spLocks/>
              </p:cNvSpPr>
              <p:nvPr/>
            </p:nvSpPr>
            <p:spPr bwMode="auto">
              <a:xfrm>
                <a:off x="4463" y="2262"/>
                <a:ext cx="13" cy="2"/>
              </a:xfrm>
              <a:custGeom>
                <a:avLst/>
                <a:gdLst>
                  <a:gd name="T0" fmla="*/ 13 w 13"/>
                  <a:gd name="T1" fmla="*/ 0 h 2"/>
                  <a:gd name="T2" fmla="*/ 13 w 13"/>
                  <a:gd name="T3" fmla="*/ 0 h 2"/>
                  <a:gd name="T4" fmla="*/ 0 w 13"/>
                  <a:gd name="T5" fmla="*/ 2 h 2"/>
                  <a:gd name="T6" fmla="*/ 13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13" y="0"/>
                    </a:moveTo>
                    <a:lnTo>
                      <a:pt x="13" y="0"/>
                    </a:lnTo>
                    <a:lnTo>
                      <a:pt x="0" y="2"/>
                    </a:lnTo>
                    <a:lnTo>
                      <a:pt x="13" y="0"/>
                    </a:lnTo>
                  </a:path>
                </a:pathLst>
              </a:custGeom>
              <a:noFill/>
              <a:ln w="9525">
                <a:noFill/>
                <a:round/>
                <a:headEnd/>
                <a:tailEnd/>
              </a:ln>
            </p:spPr>
            <p:txBody>
              <a:bodyPr/>
              <a:lstStyle/>
              <a:p>
                <a:pPr algn="ctr" eaLnBrk="0" hangingPunct="0"/>
                <a:endParaRPr lang="en-US" dirty="0"/>
              </a:p>
            </p:txBody>
          </p:sp>
          <p:sp>
            <p:nvSpPr>
              <p:cNvPr id="4554" name="Freeform 542"/>
              <p:cNvSpPr>
                <a:spLocks/>
              </p:cNvSpPr>
              <p:nvPr/>
            </p:nvSpPr>
            <p:spPr bwMode="auto">
              <a:xfrm>
                <a:off x="4391" y="2264"/>
                <a:ext cx="31" cy="85"/>
              </a:xfrm>
              <a:custGeom>
                <a:avLst/>
                <a:gdLst>
                  <a:gd name="T0" fmla="*/ 13 w 31"/>
                  <a:gd name="T1" fmla="*/ 64 h 85"/>
                  <a:gd name="T2" fmla="*/ 13 w 31"/>
                  <a:gd name="T3" fmla="*/ 69 h 85"/>
                  <a:gd name="T4" fmla="*/ 15 w 31"/>
                  <a:gd name="T5" fmla="*/ 67 h 85"/>
                  <a:gd name="T6" fmla="*/ 17 w 31"/>
                  <a:gd name="T7" fmla="*/ 72 h 85"/>
                  <a:gd name="T8" fmla="*/ 18 w 31"/>
                  <a:gd name="T9" fmla="*/ 69 h 85"/>
                  <a:gd name="T10" fmla="*/ 18 w 31"/>
                  <a:gd name="T11" fmla="*/ 72 h 85"/>
                  <a:gd name="T12" fmla="*/ 25 w 31"/>
                  <a:gd name="T13" fmla="*/ 74 h 85"/>
                  <a:gd name="T14" fmla="*/ 25 w 31"/>
                  <a:gd name="T15" fmla="*/ 78 h 85"/>
                  <a:gd name="T16" fmla="*/ 26 w 31"/>
                  <a:gd name="T17" fmla="*/ 77 h 85"/>
                  <a:gd name="T18" fmla="*/ 28 w 31"/>
                  <a:gd name="T19" fmla="*/ 77 h 85"/>
                  <a:gd name="T20" fmla="*/ 28 w 31"/>
                  <a:gd name="T21" fmla="*/ 80 h 85"/>
                  <a:gd name="T22" fmla="*/ 31 w 31"/>
                  <a:gd name="T23" fmla="*/ 77 h 85"/>
                  <a:gd name="T24" fmla="*/ 30 w 31"/>
                  <a:gd name="T25" fmla="*/ 82 h 85"/>
                  <a:gd name="T26" fmla="*/ 30 w 31"/>
                  <a:gd name="T27" fmla="*/ 78 h 85"/>
                  <a:gd name="T28" fmla="*/ 25 w 31"/>
                  <a:gd name="T29" fmla="*/ 80 h 85"/>
                  <a:gd name="T30" fmla="*/ 31 w 31"/>
                  <a:gd name="T31" fmla="*/ 83 h 85"/>
                  <a:gd name="T32" fmla="*/ 28 w 31"/>
                  <a:gd name="T33" fmla="*/ 85 h 85"/>
                  <a:gd name="T34" fmla="*/ 7 w 31"/>
                  <a:gd name="T35" fmla="*/ 61 h 85"/>
                  <a:gd name="T36" fmla="*/ 0 w 31"/>
                  <a:gd name="T37" fmla="*/ 37 h 85"/>
                  <a:gd name="T38" fmla="*/ 9 w 31"/>
                  <a:gd name="T39" fmla="*/ 5 h 85"/>
                  <a:gd name="T40" fmla="*/ 7 w 31"/>
                  <a:gd name="T41" fmla="*/ 0 h 85"/>
                  <a:gd name="T42" fmla="*/ 10 w 31"/>
                  <a:gd name="T43" fmla="*/ 2 h 85"/>
                  <a:gd name="T44" fmla="*/ 4 w 31"/>
                  <a:gd name="T45" fmla="*/ 13 h 85"/>
                  <a:gd name="T46" fmla="*/ 7 w 31"/>
                  <a:gd name="T47" fmla="*/ 16 h 85"/>
                  <a:gd name="T48" fmla="*/ 4 w 31"/>
                  <a:gd name="T49" fmla="*/ 16 h 85"/>
                  <a:gd name="T50" fmla="*/ 2 w 31"/>
                  <a:gd name="T51" fmla="*/ 26 h 85"/>
                  <a:gd name="T52" fmla="*/ 7 w 31"/>
                  <a:gd name="T53" fmla="*/ 27 h 85"/>
                  <a:gd name="T54" fmla="*/ 2 w 31"/>
                  <a:gd name="T55" fmla="*/ 26 h 85"/>
                  <a:gd name="T56" fmla="*/ 7 w 31"/>
                  <a:gd name="T57" fmla="*/ 30 h 85"/>
                  <a:gd name="T58" fmla="*/ 2 w 31"/>
                  <a:gd name="T59" fmla="*/ 30 h 85"/>
                  <a:gd name="T60" fmla="*/ 4 w 31"/>
                  <a:gd name="T61" fmla="*/ 32 h 85"/>
                  <a:gd name="T62" fmla="*/ 2 w 31"/>
                  <a:gd name="T63" fmla="*/ 35 h 85"/>
                  <a:gd name="T64" fmla="*/ 4 w 31"/>
                  <a:gd name="T65" fmla="*/ 35 h 85"/>
                  <a:gd name="T66" fmla="*/ 0 w 31"/>
                  <a:gd name="T67" fmla="*/ 43 h 85"/>
                  <a:gd name="T68" fmla="*/ 7 w 31"/>
                  <a:gd name="T69" fmla="*/ 59 h 85"/>
                  <a:gd name="T70" fmla="*/ 10 w 31"/>
                  <a:gd name="T71" fmla="*/ 66 h 85"/>
                  <a:gd name="T72" fmla="*/ 13 w 31"/>
                  <a:gd name="T73" fmla="*/ 64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85"/>
                  <a:gd name="T113" fmla="*/ 31 w 31"/>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85">
                    <a:moveTo>
                      <a:pt x="13" y="64"/>
                    </a:moveTo>
                    <a:lnTo>
                      <a:pt x="13" y="69"/>
                    </a:lnTo>
                    <a:lnTo>
                      <a:pt x="15" y="67"/>
                    </a:lnTo>
                    <a:lnTo>
                      <a:pt x="17" y="72"/>
                    </a:lnTo>
                    <a:lnTo>
                      <a:pt x="18" y="69"/>
                    </a:lnTo>
                    <a:lnTo>
                      <a:pt x="18" y="72"/>
                    </a:lnTo>
                    <a:lnTo>
                      <a:pt x="25" y="74"/>
                    </a:lnTo>
                    <a:lnTo>
                      <a:pt x="25" y="78"/>
                    </a:lnTo>
                    <a:lnTo>
                      <a:pt x="26" y="77"/>
                    </a:lnTo>
                    <a:lnTo>
                      <a:pt x="28" y="77"/>
                    </a:lnTo>
                    <a:lnTo>
                      <a:pt x="28" y="80"/>
                    </a:lnTo>
                    <a:lnTo>
                      <a:pt x="31" y="77"/>
                    </a:lnTo>
                    <a:lnTo>
                      <a:pt x="30" y="82"/>
                    </a:lnTo>
                    <a:lnTo>
                      <a:pt x="30" y="78"/>
                    </a:lnTo>
                    <a:lnTo>
                      <a:pt x="25" y="80"/>
                    </a:lnTo>
                    <a:lnTo>
                      <a:pt x="31" y="83"/>
                    </a:lnTo>
                    <a:lnTo>
                      <a:pt x="28" y="85"/>
                    </a:lnTo>
                    <a:lnTo>
                      <a:pt x="7" y="61"/>
                    </a:lnTo>
                    <a:lnTo>
                      <a:pt x="0" y="37"/>
                    </a:lnTo>
                    <a:lnTo>
                      <a:pt x="9" y="5"/>
                    </a:lnTo>
                    <a:lnTo>
                      <a:pt x="7" y="0"/>
                    </a:lnTo>
                    <a:lnTo>
                      <a:pt x="10" y="2"/>
                    </a:lnTo>
                    <a:lnTo>
                      <a:pt x="4" y="13"/>
                    </a:lnTo>
                    <a:lnTo>
                      <a:pt x="7" y="16"/>
                    </a:lnTo>
                    <a:lnTo>
                      <a:pt x="4" y="16"/>
                    </a:lnTo>
                    <a:lnTo>
                      <a:pt x="2" y="26"/>
                    </a:lnTo>
                    <a:lnTo>
                      <a:pt x="7" y="27"/>
                    </a:lnTo>
                    <a:lnTo>
                      <a:pt x="2" y="26"/>
                    </a:lnTo>
                    <a:lnTo>
                      <a:pt x="7" y="30"/>
                    </a:lnTo>
                    <a:lnTo>
                      <a:pt x="2" y="30"/>
                    </a:lnTo>
                    <a:lnTo>
                      <a:pt x="4" y="32"/>
                    </a:lnTo>
                    <a:lnTo>
                      <a:pt x="2" y="35"/>
                    </a:lnTo>
                    <a:lnTo>
                      <a:pt x="4" y="35"/>
                    </a:lnTo>
                    <a:lnTo>
                      <a:pt x="0" y="43"/>
                    </a:lnTo>
                    <a:lnTo>
                      <a:pt x="7" y="59"/>
                    </a:lnTo>
                    <a:lnTo>
                      <a:pt x="10" y="66"/>
                    </a:lnTo>
                    <a:lnTo>
                      <a:pt x="13" y="64"/>
                    </a:lnTo>
                    <a:close/>
                  </a:path>
                </a:pathLst>
              </a:custGeom>
              <a:solidFill>
                <a:srgbClr val="FEE0C2"/>
              </a:solidFill>
              <a:ln w="9525">
                <a:noFill/>
                <a:round/>
                <a:headEnd/>
                <a:tailEnd/>
              </a:ln>
            </p:spPr>
            <p:txBody>
              <a:bodyPr/>
              <a:lstStyle/>
              <a:p>
                <a:pPr algn="ctr" eaLnBrk="0" hangingPunct="0"/>
                <a:endParaRPr lang="en-US" dirty="0"/>
              </a:p>
            </p:txBody>
          </p:sp>
          <p:sp>
            <p:nvSpPr>
              <p:cNvPr id="4555" name="Freeform 543"/>
              <p:cNvSpPr>
                <a:spLocks/>
              </p:cNvSpPr>
              <p:nvPr/>
            </p:nvSpPr>
            <p:spPr bwMode="auto">
              <a:xfrm>
                <a:off x="4391" y="2264"/>
                <a:ext cx="31" cy="85"/>
              </a:xfrm>
              <a:custGeom>
                <a:avLst/>
                <a:gdLst>
                  <a:gd name="T0" fmla="*/ 13 w 31"/>
                  <a:gd name="T1" fmla="*/ 64 h 85"/>
                  <a:gd name="T2" fmla="*/ 13 w 31"/>
                  <a:gd name="T3" fmla="*/ 69 h 85"/>
                  <a:gd name="T4" fmla="*/ 15 w 31"/>
                  <a:gd name="T5" fmla="*/ 67 h 85"/>
                  <a:gd name="T6" fmla="*/ 17 w 31"/>
                  <a:gd name="T7" fmla="*/ 72 h 85"/>
                  <a:gd name="T8" fmla="*/ 18 w 31"/>
                  <a:gd name="T9" fmla="*/ 69 h 85"/>
                  <a:gd name="T10" fmla="*/ 18 w 31"/>
                  <a:gd name="T11" fmla="*/ 72 h 85"/>
                  <a:gd name="T12" fmla="*/ 25 w 31"/>
                  <a:gd name="T13" fmla="*/ 74 h 85"/>
                  <a:gd name="T14" fmla="*/ 25 w 31"/>
                  <a:gd name="T15" fmla="*/ 78 h 85"/>
                  <a:gd name="T16" fmla="*/ 26 w 31"/>
                  <a:gd name="T17" fmla="*/ 77 h 85"/>
                  <a:gd name="T18" fmla="*/ 28 w 31"/>
                  <a:gd name="T19" fmla="*/ 77 h 85"/>
                  <a:gd name="T20" fmla="*/ 28 w 31"/>
                  <a:gd name="T21" fmla="*/ 80 h 85"/>
                  <a:gd name="T22" fmla="*/ 31 w 31"/>
                  <a:gd name="T23" fmla="*/ 77 h 85"/>
                  <a:gd name="T24" fmla="*/ 30 w 31"/>
                  <a:gd name="T25" fmla="*/ 82 h 85"/>
                  <a:gd name="T26" fmla="*/ 30 w 31"/>
                  <a:gd name="T27" fmla="*/ 78 h 85"/>
                  <a:gd name="T28" fmla="*/ 25 w 31"/>
                  <a:gd name="T29" fmla="*/ 80 h 85"/>
                  <a:gd name="T30" fmla="*/ 31 w 31"/>
                  <a:gd name="T31" fmla="*/ 83 h 85"/>
                  <a:gd name="T32" fmla="*/ 28 w 31"/>
                  <a:gd name="T33" fmla="*/ 85 h 85"/>
                  <a:gd name="T34" fmla="*/ 7 w 31"/>
                  <a:gd name="T35" fmla="*/ 61 h 85"/>
                  <a:gd name="T36" fmla="*/ 0 w 31"/>
                  <a:gd name="T37" fmla="*/ 37 h 85"/>
                  <a:gd name="T38" fmla="*/ 9 w 31"/>
                  <a:gd name="T39" fmla="*/ 5 h 85"/>
                  <a:gd name="T40" fmla="*/ 7 w 31"/>
                  <a:gd name="T41" fmla="*/ 0 h 85"/>
                  <a:gd name="T42" fmla="*/ 10 w 31"/>
                  <a:gd name="T43" fmla="*/ 2 h 85"/>
                  <a:gd name="T44" fmla="*/ 4 w 31"/>
                  <a:gd name="T45" fmla="*/ 13 h 85"/>
                  <a:gd name="T46" fmla="*/ 7 w 31"/>
                  <a:gd name="T47" fmla="*/ 16 h 85"/>
                  <a:gd name="T48" fmla="*/ 4 w 31"/>
                  <a:gd name="T49" fmla="*/ 16 h 85"/>
                  <a:gd name="T50" fmla="*/ 2 w 31"/>
                  <a:gd name="T51" fmla="*/ 26 h 85"/>
                  <a:gd name="T52" fmla="*/ 7 w 31"/>
                  <a:gd name="T53" fmla="*/ 27 h 85"/>
                  <a:gd name="T54" fmla="*/ 2 w 31"/>
                  <a:gd name="T55" fmla="*/ 26 h 85"/>
                  <a:gd name="T56" fmla="*/ 7 w 31"/>
                  <a:gd name="T57" fmla="*/ 30 h 85"/>
                  <a:gd name="T58" fmla="*/ 2 w 31"/>
                  <a:gd name="T59" fmla="*/ 30 h 85"/>
                  <a:gd name="T60" fmla="*/ 4 w 31"/>
                  <a:gd name="T61" fmla="*/ 32 h 85"/>
                  <a:gd name="T62" fmla="*/ 2 w 31"/>
                  <a:gd name="T63" fmla="*/ 35 h 85"/>
                  <a:gd name="T64" fmla="*/ 4 w 31"/>
                  <a:gd name="T65" fmla="*/ 35 h 85"/>
                  <a:gd name="T66" fmla="*/ 0 w 31"/>
                  <a:gd name="T67" fmla="*/ 43 h 85"/>
                  <a:gd name="T68" fmla="*/ 7 w 31"/>
                  <a:gd name="T69" fmla="*/ 59 h 85"/>
                  <a:gd name="T70" fmla="*/ 10 w 31"/>
                  <a:gd name="T71" fmla="*/ 66 h 85"/>
                  <a:gd name="T72" fmla="*/ 13 w 31"/>
                  <a:gd name="T73" fmla="*/ 64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85"/>
                  <a:gd name="T113" fmla="*/ 31 w 31"/>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85">
                    <a:moveTo>
                      <a:pt x="13" y="64"/>
                    </a:moveTo>
                    <a:lnTo>
                      <a:pt x="13" y="69"/>
                    </a:lnTo>
                    <a:lnTo>
                      <a:pt x="15" y="67"/>
                    </a:lnTo>
                    <a:lnTo>
                      <a:pt x="17" y="72"/>
                    </a:lnTo>
                    <a:lnTo>
                      <a:pt x="18" y="69"/>
                    </a:lnTo>
                    <a:lnTo>
                      <a:pt x="18" y="72"/>
                    </a:lnTo>
                    <a:lnTo>
                      <a:pt x="25" y="74"/>
                    </a:lnTo>
                    <a:lnTo>
                      <a:pt x="25" y="78"/>
                    </a:lnTo>
                    <a:lnTo>
                      <a:pt x="26" y="77"/>
                    </a:lnTo>
                    <a:lnTo>
                      <a:pt x="28" y="77"/>
                    </a:lnTo>
                    <a:lnTo>
                      <a:pt x="28" y="80"/>
                    </a:lnTo>
                    <a:lnTo>
                      <a:pt x="31" y="77"/>
                    </a:lnTo>
                    <a:lnTo>
                      <a:pt x="30" y="82"/>
                    </a:lnTo>
                    <a:lnTo>
                      <a:pt x="30" y="78"/>
                    </a:lnTo>
                    <a:lnTo>
                      <a:pt x="25" y="80"/>
                    </a:lnTo>
                    <a:lnTo>
                      <a:pt x="31" y="83"/>
                    </a:lnTo>
                    <a:lnTo>
                      <a:pt x="28" y="85"/>
                    </a:lnTo>
                    <a:lnTo>
                      <a:pt x="7" y="61"/>
                    </a:lnTo>
                    <a:lnTo>
                      <a:pt x="0" y="37"/>
                    </a:lnTo>
                    <a:lnTo>
                      <a:pt x="9" y="5"/>
                    </a:lnTo>
                    <a:lnTo>
                      <a:pt x="7" y="0"/>
                    </a:lnTo>
                    <a:lnTo>
                      <a:pt x="10" y="2"/>
                    </a:lnTo>
                    <a:lnTo>
                      <a:pt x="4" y="13"/>
                    </a:lnTo>
                    <a:lnTo>
                      <a:pt x="7" y="16"/>
                    </a:lnTo>
                    <a:lnTo>
                      <a:pt x="4" y="16"/>
                    </a:lnTo>
                    <a:lnTo>
                      <a:pt x="2" y="26"/>
                    </a:lnTo>
                    <a:lnTo>
                      <a:pt x="7" y="27"/>
                    </a:lnTo>
                    <a:lnTo>
                      <a:pt x="2" y="26"/>
                    </a:lnTo>
                    <a:lnTo>
                      <a:pt x="7" y="30"/>
                    </a:lnTo>
                    <a:lnTo>
                      <a:pt x="2" y="30"/>
                    </a:lnTo>
                    <a:lnTo>
                      <a:pt x="4" y="32"/>
                    </a:lnTo>
                    <a:lnTo>
                      <a:pt x="2" y="35"/>
                    </a:lnTo>
                    <a:lnTo>
                      <a:pt x="4" y="35"/>
                    </a:lnTo>
                    <a:lnTo>
                      <a:pt x="0" y="43"/>
                    </a:lnTo>
                    <a:lnTo>
                      <a:pt x="7" y="59"/>
                    </a:lnTo>
                    <a:lnTo>
                      <a:pt x="10" y="66"/>
                    </a:lnTo>
                    <a:lnTo>
                      <a:pt x="13" y="64"/>
                    </a:lnTo>
                  </a:path>
                </a:pathLst>
              </a:custGeom>
              <a:noFill/>
              <a:ln w="9525">
                <a:noFill/>
                <a:round/>
                <a:headEnd/>
                <a:tailEnd/>
              </a:ln>
            </p:spPr>
            <p:txBody>
              <a:bodyPr/>
              <a:lstStyle/>
              <a:p>
                <a:pPr algn="ctr" eaLnBrk="0" hangingPunct="0"/>
                <a:endParaRPr lang="en-US" dirty="0"/>
              </a:p>
            </p:txBody>
          </p:sp>
          <p:sp>
            <p:nvSpPr>
              <p:cNvPr id="4556" name="Freeform 544"/>
              <p:cNvSpPr>
                <a:spLocks/>
              </p:cNvSpPr>
              <p:nvPr/>
            </p:nvSpPr>
            <p:spPr bwMode="auto">
              <a:xfrm>
                <a:off x="4558" y="2274"/>
                <a:ext cx="2" cy="6"/>
              </a:xfrm>
              <a:custGeom>
                <a:avLst/>
                <a:gdLst>
                  <a:gd name="T0" fmla="*/ 2 w 2"/>
                  <a:gd name="T1" fmla="*/ 6 h 6"/>
                  <a:gd name="T2" fmla="*/ 0 w 2"/>
                  <a:gd name="T3" fmla="*/ 1 h 6"/>
                  <a:gd name="T4" fmla="*/ 2 w 2"/>
                  <a:gd name="T5" fmla="*/ 0 h 6"/>
                  <a:gd name="T6" fmla="*/ 2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6"/>
                    </a:moveTo>
                    <a:lnTo>
                      <a:pt x="0" y="1"/>
                    </a:lnTo>
                    <a:lnTo>
                      <a:pt x="2" y="0"/>
                    </a:lnTo>
                    <a:lnTo>
                      <a:pt x="2" y="6"/>
                    </a:lnTo>
                    <a:close/>
                  </a:path>
                </a:pathLst>
              </a:custGeom>
              <a:solidFill>
                <a:srgbClr val="FEE0C2"/>
              </a:solidFill>
              <a:ln w="9525">
                <a:noFill/>
                <a:round/>
                <a:headEnd/>
                <a:tailEnd/>
              </a:ln>
            </p:spPr>
            <p:txBody>
              <a:bodyPr/>
              <a:lstStyle/>
              <a:p>
                <a:pPr algn="ctr" eaLnBrk="0" hangingPunct="0"/>
                <a:endParaRPr lang="en-US" dirty="0"/>
              </a:p>
            </p:txBody>
          </p:sp>
          <p:sp>
            <p:nvSpPr>
              <p:cNvPr id="4557" name="Freeform 545"/>
              <p:cNvSpPr>
                <a:spLocks/>
              </p:cNvSpPr>
              <p:nvPr/>
            </p:nvSpPr>
            <p:spPr bwMode="auto">
              <a:xfrm>
                <a:off x="4558" y="2274"/>
                <a:ext cx="2" cy="6"/>
              </a:xfrm>
              <a:custGeom>
                <a:avLst/>
                <a:gdLst>
                  <a:gd name="T0" fmla="*/ 2 w 2"/>
                  <a:gd name="T1" fmla="*/ 6 h 6"/>
                  <a:gd name="T2" fmla="*/ 0 w 2"/>
                  <a:gd name="T3" fmla="*/ 1 h 6"/>
                  <a:gd name="T4" fmla="*/ 2 w 2"/>
                  <a:gd name="T5" fmla="*/ 0 h 6"/>
                  <a:gd name="T6" fmla="*/ 2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6"/>
                    </a:moveTo>
                    <a:lnTo>
                      <a:pt x="0" y="1"/>
                    </a:lnTo>
                    <a:lnTo>
                      <a:pt x="2" y="0"/>
                    </a:lnTo>
                    <a:lnTo>
                      <a:pt x="2" y="6"/>
                    </a:lnTo>
                  </a:path>
                </a:pathLst>
              </a:custGeom>
              <a:noFill/>
              <a:ln w="9525">
                <a:noFill/>
                <a:round/>
                <a:headEnd/>
                <a:tailEnd/>
              </a:ln>
            </p:spPr>
            <p:txBody>
              <a:bodyPr/>
              <a:lstStyle/>
              <a:p>
                <a:pPr algn="ctr" eaLnBrk="0" hangingPunct="0"/>
                <a:endParaRPr lang="en-US" dirty="0"/>
              </a:p>
            </p:txBody>
          </p:sp>
          <p:sp>
            <p:nvSpPr>
              <p:cNvPr id="4558" name="Freeform 546"/>
              <p:cNvSpPr>
                <a:spLocks/>
              </p:cNvSpPr>
              <p:nvPr/>
            </p:nvSpPr>
            <p:spPr bwMode="auto">
              <a:xfrm>
                <a:off x="4555" y="2275"/>
                <a:ext cx="6" cy="13"/>
              </a:xfrm>
              <a:custGeom>
                <a:avLst/>
                <a:gdLst>
                  <a:gd name="T0" fmla="*/ 1 w 6"/>
                  <a:gd name="T1" fmla="*/ 8 h 13"/>
                  <a:gd name="T2" fmla="*/ 1 w 6"/>
                  <a:gd name="T3" fmla="*/ 0 h 13"/>
                  <a:gd name="T4" fmla="*/ 6 w 6"/>
                  <a:gd name="T5" fmla="*/ 13 h 13"/>
                  <a:gd name="T6" fmla="*/ 0 w 6"/>
                  <a:gd name="T7" fmla="*/ 13 h 13"/>
                  <a:gd name="T8" fmla="*/ 1 w 6"/>
                  <a:gd name="T9" fmla="*/ 10 h 13"/>
                  <a:gd name="T10" fmla="*/ 1 w 6"/>
                  <a:gd name="T11" fmla="*/ 8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1" y="8"/>
                    </a:moveTo>
                    <a:lnTo>
                      <a:pt x="1" y="0"/>
                    </a:lnTo>
                    <a:lnTo>
                      <a:pt x="6" y="13"/>
                    </a:lnTo>
                    <a:lnTo>
                      <a:pt x="0" y="13"/>
                    </a:lnTo>
                    <a:lnTo>
                      <a:pt x="1" y="10"/>
                    </a:lnTo>
                    <a:lnTo>
                      <a:pt x="1" y="8"/>
                    </a:lnTo>
                    <a:close/>
                  </a:path>
                </a:pathLst>
              </a:custGeom>
              <a:solidFill>
                <a:srgbClr val="FEE0C2"/>
              </a:solidFill>
              <a:ln w="9525">
                <a:noFill/>
                <a:round/>
                <a:headEnd/>
                <a:tailEnd/>
              </a:ln>
            </p:spPr>
            <p:txBody>
              <a:bodyPr/>
              <a:lstStyle/>
              <a:p>
                <a:pPr algn="ctr" eaLnBrk="0" hangingPunct="0"/>
                <a:endParaRPr lang="en-US" dirty="0"/>
              </a:p>
            </p:txBody>
          </p:sp>
          <p:sp>
            <p:nvSpPr>
              <p:cNvPr id="4559" name="Freeform 547"/>
              <p:cNvSpPr>
                <a:spLocks/>
              </p:cNvSpPr>
              <p:nvPr/>
            </p:nvSpPr>
            <p:spPr bwMode="auto">
              <a:xfrm>
                <a:off x="4555" y="2275"/>
                <a:ext cx="6" cy="13"/>
              </a:xfrm>
              <a:custGeom>
                <a:avLst/>
                <a:gdLst>
                  <a:gd name="T0" fmla="*/ 1 w 6"/>
                  <a:gd name="T1" fmla="*/ 8 h 13"/>
                  <a:gd name="T2" fmla="*/ 1 w 6"/>
                  <a:gd name="T3" fmla="*/ 0 h 13"/>
                  <a:gd name="T4" fmla="*/ 6 w 6"/>
                  <a:gd name="T5" fmla="*/ 13 h 13"/>
                  <a:gd name="T6" fmla="*/ 0 w 6"/>
                  <a:gd name="T7" fmla="*/ 13 h 13"/>
                  <a:gd name="T8" fmla="*/ 1 w 6"/>
                  <a:gd name="T9" fmla="*/ 10 h 13"/>
                  <a:gd name="T10" fmla="*/ 1 w 6"/>
                  <a:gd name="T11" fmla="*/ 8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1" y="8"/>
                    </a:moveTo>
                    <a:lnTo>
                      <a:pt x="1" y="0"/>
                    </a:lnTo>
                    <a:lnTo>
                      <a:pt x="6" y="13"/>
                    </a:lnTo>
                    <a:lnTo>
                      <a:pt x="0" y="13"/>
                    </a:lnTo>
                    <a:lnTo>
                      <a:pt x="1" y="10"/>
                    </a:lnTo>
                    <a:lnTo>
                      <a:pt x="1" y="8"/>
                    </a:lnTo>
                  </a:path>
                </a:pathLst>
              </a:custGeom>
              <a:noFill/>
              <a:ln w="9525">
                <a:noFill/>
                <a:round/>
                <a:headEnd/>
                <a:tailEnd/>
              </a:ln>
            </p:spPr>
            <p:txBody>
              <a:bodyPr/>
              <a:lstStyle/>
              <a:p>
                <a:pPr algn="ctr" eaLnBrk="0" hangingPunct="0"/>
                <a:endParaRPr lang="en-US" dirty="0"/>
              </a:p>
            </p:txBody>
          </p:sp>
          <p:sp>
            <p:nvSpPr>
              <p:cNvPr id="4560" name="Freeform 548"/>
              <p:cNvSpPr>
                <a:spLocks/>
              </p:cNvSpPr>
              <p:nvPr/>
            </p:nvSpPr>
            <p:spPr bwMode="auto">
              <a:xfrm>
                <a:off x="5063" y="2277"/>
                <a:ext cx="5" cy="5"/>
              </a:xfrm>
              <a:custGeom>
                <a:avLst/>
                <a:gdLst>
                  <a:gd name="T0" fmla="*/ 0 w 5"/>
                  <a:gd name="T1" fmla="*/ 5 h 5"/>
                  <a:gd name="T2" fmla="*/ 1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1" y="0"/>
                    </a:lnTo>
                    <a:lnTo>
                      <a:pt x="5" y="3"/>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561" name="Freeform 549"/>
              <p:cNvSpPr>
                <a:spLocks/>
              </p:cNvSpPr>
              <p:nvPr/>
            </p:nvSpPr>
            <p:spPr bwMode="auto">
              <a:xfrm>
                <a:off x="5063" y="2277"/>
                <a:ext cx="5" cy="5"/>
              </a:xfrm>
              <a:custGeom>
                <a:avLst/>
                <a:gdLst>
                  <a:gd name="T0" fmla="*/ 0 w 5"/>
                  <a:gd name="T1" fmla="*/ 5 h 5"/>
                  <a:gd name="T2" fmla="*/ 1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1" y="0"/>
                    </a:lnTo>
                    <a:lnTo>
                      <a:pt x="5" y="3"/>
                    </a:lnTo>
                    <a:lnTo>
                      <a:pt x="0" y="5"/>
                    </a:lnTo>
                  </a:path>
                </a:pathLst>
              </a:custGeom>
              <a:noFill/>
              <a:ln w="9525">
                <a:noFill/>
                <a:round/>
                <a:headEnd/>
                <a:tailEnd/>
              </a:ln>
            </p:spPr>
            <p:txBody>
              <a:bodyPr/>
              <a:lstStyle/>
              <a:p>
                <a:pPr algn="ctr" eaLnBrk="0" hangingPunct="0"/>
                <a:endParaRPr lang="en-US" dirty="0"/>
              </a:p>
            </p:txBody>
          </p:sp>
          <p:sp>
            <p:nvSpPr>
              <p:cNvPr id="4562" name="Freeform 550"/>
              <p:cNvSpPr>
                <a:spLocks/>
              </p:cNvSpPr>
              <p:nvPr/>
            </p:nvSpPr>
            <p:spPr bwMode="auto">
              <a:xfrm>
                <a:off x="5053" y="2293"/>
                <a:ext cx="20" cy="13"/>
              </a:xfrm>
              <a:custGeom>
                <a:avLst/>
                <a:gdLst>
                  <a:gd name="T0" fmla="*/ 2 w 20"/>
                  <a:gd name="T1" fmla="*/ 11 h 13"/>
                  <a:gd name="T2" fmla="*/ 0 w 20"/>
                  <a:gd name="T3" fmla="*/ 8 h 13"/>
                  <a:gd name="T4" fmla="*/ 10 w 20"/>
                  <a:gd name="T5" fmla="*/ 0 h 13"/>
                  <a:gd name="T6" fmla="*/ 20 w 20"/>
                  <a:gd name="T7" fmla="*/ 5 h 13"/>
                  <a:gd name="T8" fmla="*/ 16 w 20"/>
                  <a:gd name="T9" fmla="*/ 13 h 13"/>
                  <a:gd name="T10" fmla="*/ 2 w 20"/>
                  <a:gd name="T11" fmla="*/ 11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2" y="11"/>
                    </a:moveTo>
                    <a:lnTo>
                      <a:pt x="0" y="8"/>
                    </a:lnTo>
                    <a:lnTo>
                      <a:pt x="10" y="0"/>
                    </a:lnTo>
                    <a:lnTo>
                      <a:pt x="20" y="5"/>
                    </a:lnTo>
                    <a:lnTo>
                      <a:pt x="16" y="13"/>
                    </a:lnTo>
                    <a:lnTo>
                      <a:pt x="2" y="11"/>
                    </a:lnTo>
                    <a:close/>
                  </a:path>
                </a:pathLst>
              </a:custGeom>
              <a:solidFill>
                <a:srgbClr val="FEE0C2"/>
              </a:solidFill>
              <a:ln w="9525">
                <a:noFill/>
                <a:round/>
                <a:headEnd/>
                <a:tailEnd/>
              </a:ln>
            </p:spPr>
            <p:txBody>
              <a:bodyPr/>
              <a:lstStyle/>
              <a:p>
                <a:pPr algn="ctr" eaLnBrk="0" hangingPunct="0"/>
                <a:endParaRPr lang="en-US" dirty="0"/>
              </a:p>
            </p:txBody>
          </p:sp>
          <p:sp>
            <p:nvSpPr>
              <p:cNvPr id="4563" name="Freeform 551"/>
              <p:cNvSpPr>
                <a:spLocks/>
              </p:cNvSpPr>
              <p:nvPr/>
            </p:nvSpPr>
            <p:spPr bwMode="auto">
              <a:xfrm>
                <a:off x="5053" y="2293"/>
                <a:ext cx="20" cy="13"/>
              </a:xfrm>
              <a:custGeom>
                <a:avLst/>
                <a:gdLst>
                  <a:gd name="T0" fmla="*/ 2 w 20"/>
                  <a:gd name="T1" fmla="*/ 11 h 13"/>
                  <a:gd name="T2" fmla="*/ 0 w 20"/>
                  <a:gd name="T3" fmla="*/ 8 h 13"/>
                  <a:gd name="T4" fmla="*/ 10 w 20"/>
                  <a:gd name="T5" fmla="*/ 0 h 13"/>
                  <a:gd name="T6" fmla="*/ 20 w 20"/>
                  <a:gd name="T7" fmla="*/ 5 h 13"/>
                  <a:gd name="T8" fmla="*/ 16 w 20"/>
                  <a:gd name="T9" fmla="*/ 13 h 13"/>
                  <a:gd name="T10" fmla="*/ 2 w 20"/>
                  <a:gd name="T11" fmla="*/ 11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2" y="11"/>
                    </a:moveTo>
                    <a:lnTo>
                      <a:pt x="0" y="8"/>
                    </a:lnTo>
                    <a:lnTo>
                      <a:pt x="10" y="0"/>
                    </a:lnTo>
                    <a:lnTo>
                      <a:pt x="20" y="5"/>
                    </a:lnTo>
                    <a:lnTo>
                      <a:pt x="16" y="13"/>
                    </a:lnTo>
                    <a:lnTo>
                      <a:pt x="2" y="11"/>
                    </a:lnTo>
                  </a:path>
                </a:pathLst>
              </a:custGeom>
              <a:noFill/>
              <a:ln w="9525">
                <a:noFill/>
                <a:round/>
                <a:headEnd/>
                <a:tailEnd/>
              </a:ln>
            </p:spPr>
            <p:txBody>
              <a:bodyPr/>
              <a:lstStyle/>
              <a:p>
                <a:pPr algn="ctr" eaLnBrk="0" hangingPunct="0"/>
                <a:endParaRPr lang="en-US" dirty="0"/>
              </a:p>
            </p:txBody>
          </p:sp>
          <p:sp>
            <p:nvSpPr>
              <p:cNvPr id="4564" name="Freeform 552"/>
              <p:cNvSpPr>
                <a:spLocks/>
              </p:cNvSpPr>
              <p:nvPr/>
            </p:nvSpPr>
            <p:spPr bwMode="auto">
              <a:xfrm>
                <a:off x="5399" y="2294"/>
                <a:ext cx="62" cy="141"/>
              </a:xfrm>
              <a:custGeom>
                <a:avLst/>
                <a:gdLst>
                  <a:gd name="T0" fmla="*/ 50 w 62"/>
                  <a:gd name="T1" fmla="*/ 124 h 141"/>
                  <a:gd name="T2" fmla="*/ 54 w 62"/>
                  <a:gd name="T3" fmla="*/ 122 h 141"/>
                  <a:gd name="T4" fmla="*/ 42 w 62"/>
                  <a:gd name="T5" fmla="*/ 108 h 141"/>
                  <a:gd name="T6" fmla="*/ 42 w 62"/>
                  <a:gd name="T7" fmla="*/ 101 h 141"/>
                  <a:gd name="T8" fmla="*/ 39 w 62"/>
                  <a:gd name="T9" fmla="*/ 100 h 141"/>
                  <a:gd name="T10" fmla="*/ 39 w 62"/>
                  <a:gd name="T11" fmla="*/ 92 h 141"/>
                  <a:gd name="T12" fmla="*/ 42 w 62"/>
                  <a:gd name="T13" fmla="*/ 88 h 141"/>
                  <a:gd name="T14" fmla="*/ 39 w 62"/>
                  <a:gd name="T15" fmla="*/ 90 h 141"/>
                  <a:gd name="T16" fmla="*/ 39 w 62"/>
                  <a:gd name="T17" fmla="*/ 84 h 141"/>
                  <a:gd name="T18" fmla="*/ 36 w 62"/>
                  <a:gd name="T19" fmla="*/ 85 h 141"/>
                  <a:gd name="T20" fmla="*/ 29 w 62"/>
                  <a:gd name="T21" fmla="*/ 71 h 141"/>
                  <a:gd name="T22" fmla="*/ 31 w 62"/>
                  <a:gd name="T23" fmla="*/ 68 h 141"/>
                  <a:gd name="T24" fmla="*/ 36 w 62"/>
                  <a:gd name="T25" fmla="*/ 76 h 141"/>
                  <a:gd name="T26" fmla="*/ 33 w 62"/>
                  <a:gd name="T27" fmla="*/ 64 h 141"/>
                  <a:gd name="T28" fmla="*/ 28 w 62"/>
                  <a:gd name="T29" fmla="*/ 63 h 141"/>
                  <a:gd name="T30" fmla="*/ 25 w 62"/>
                  <a:gd name="T31" fmla="*/ 48 h 141"/>
                  <a:gd name="T32" fmla="*/ 18 w 62"/>
                  <a:gd name="T33" fmla="*/ 44 h 141"/>
                  <a:gd name="T34" fmla="*/ 15 w 62"/>
                  <a:gd name="T35" fmla="*/ 31 h 141"/>
                  <a:gd name="T36" fmla="*/ 7 w 62"/>
                  <a:gd name="T37" fmla="*/ 26 h 141"/>
                  <a:gd name="T38" fmla="*/ 12 w 62"/>
                  <a:gd name="T39" fmla="*/ 24 h 141"/>
                  <a:gd name="T40" fmla="*/ 8 w 62"/>
                  <a:gd name="T41" fmla="*/ 20 h 141"/>
                  <a:gd name="T42" fmla="*/ 13 w 62"/>
                  <a:gd name="T43" fmla="*/ 23 h 141"/>
                  <a:gd name="T44" fmla="*/ 7 w 62"/>
                  <a:gd name="T45" fmla="*/ 7 h 141"/>
                  <a:gd name="T46" fmla="*/ 0 w 62"/>
                  <a:gd name="T47" fmla="*/ 7 h 141"/>
                  <a:gd name="T48" fmla="*/ 5 w 62"/>
                  <a:gd name="T49" fmla="*/ 0 h 141"/>
                  <a:gd name="T50" fmla="*/ 33 w 62"/>
                  <a:gd name="T51" fmla="*/ 56 h 141"/>
                  <a:gd name="T52" fmla="*/ 62 w 62"/>
                  <a:gd name="T53" fmla="*/ 141 h 141"/>
                  <a:gd name="T54" fmla="*/ 59 w 62"/>
                  <a:gd name="T55" fmla="*/ 141 h 141"/>
                  <a:gd name="T56" fmla="*/ 59 w 62"/>
                  <a:gd name="T57" fmla="*/ 138 h 141"/>
                  <a:gd name="T58" fmla="*/ 54 w 62"/>
                  <a:gd name="T59" fmla="*/ 138 h 141"/>
                  <a:gd name="T60" fmla="*/ 57 w 62"/>
                  <a:gd name="T61" fmla="*/ 132 h 141"/>
                  <a:gd name="T62" fmla="*/ 50 w 62"/>
                  <a:gd name="T63" fmla="*/ 128 h 141"/>
                  <a:gd name="T64" fmla="*/ 55 w 62"/>
                  <a:gd name="T65" fmla="*/ 128 h 141"/>
                  <a:gd name="T66" fmla="*/ 50 w 62"/>
                  <a:gd name="T67" fmla="*/ 125 h 141"/>
                  <a:gd name="T68" fmla="*/ 55 w 62"/>
                  <a:gd name="T69" fmla="*/ 124 h 141"/>
                  <a:gd name="T70" fmla="*/ 50 w 62"/>
                  <a:gd name="T71" fmla="*/ 124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41"/>
                  <a:gd name="T110" fmla="*/ 62 w 62"/>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41">
                    <a:moveTo>
                      <a:pt x="50" y="124"/>
                    </a:moveTo>
                    <a:lnTo>
                      <a:pt x="54" y="122"/>
                    </a:lnTo>
                    <a:lnTo>
                      <a:pt x="42" y="108"/>
                    </a:lnTo>
                    <a:lnTo>
                      <a:pt x="42" y="101"/>
                    </a:lnTo>
                    <a:lnTo>
                      <a:pt x="39" y="100"/>
                    </a:lnTo>
                    <a:lnTo>
                      <a:pt x="39" y="92"/>
                    </a:lnTo>
                    <a:lnTo>
                      <a:pt x="42" y="88"/>
                    </a:lnTo>
                    <a:lnTo>
                      <a:pt x="39" y="90"/>
                    </a:lnTo>
                    <a:lnTo>
                      <a:pt x="39" y="84"/>
                    </a:lnTo>
                    <a:lnTo>
                      <a:pt x="36" y="85"/>
                    </a:lnTo>
                    <a:lnTo>
                      <a:pt x="29" y="71"/>
                    </a:lnTo>
                    <a:lnTo>
                      <a:pt x="31" y="68"/>
                    </a:lnTo>
                    <a:lnTo>
                      <a:pt x="36" y="76"/>
                    </a:lnTo>
                    <a:lnTo>
                      <a:pt x="33" y="64"/>
                    </a:lnTo>
                    <a:lnTo>
                      <a:pt x="28" y="63"/>
                    </a:lnTo>
                    <a:lnTo>
                      <a:pt x="25" y="48"/>
                    </a:lnTo>
                    <a:lnTo>
                      <a:pt x="18" y="44"/>
                    </a:lnTo>
                    <a:lnTo>
                      <a:pt x="15" y="31"/>
                    </a:lnTo>
                    <a:lnTo>
                      <a:pt x="7" y="26"/>
                    </a:lnTo>
                    <a:lnTo>
                      <a:pt x="12" y="24"/>
                    </a:lnTo>
                    <a:lnTo>
                      <a:pt x="8" y="20"/>
                    </a:lnTo>
                    <a:lnTo>
                      <a:pt x="13" y="23"/>
                    </a:lnTo>
                    <a:lnTo>
                      <a:pt x="7" y="7"/>
                    </a:lnTo>
                    <a:lnTo>
                      <a:pt x="0" y="7"/>
                    </a:lnTo>
                    <a:lnTo>
                      <a:pt x="5" y="0"/>
                    </a:lnTo>
                    <a:lnTo>
                      <a:pt x="33" y="56"/>
                    </a:lnTo>
                    <a:lnTo>
                      <a:pt x="62" y="141"/>
                    </a:lnTo>
                    <a:lnTo>
                      <a:pt x="59" y="141"/>
                    </a:lnTo>
                    <a:lnTo>
                      <a:pt x="59" y="138"/>
                    </a:lnTo>
                    <a:lnTo>
                      <a:pt x="54" y="138"/>
                    </a:lnTo>
                    <a:lnTo>
                      <a:pt x="57" y="132"/>
                    </a:lnTo>
                    <a:lnTo>
                      <a:pt x="50" y="128"/>
                    </a:lnTo>
                    <a:lnTo>
                      <a:pt x="55" y="128"/>
                    </a:lnTo>
                    <a:lnTo>
                      <a:pt x="50" y="125"/>
                    </a:lnTo>
                    <a:lnTo>
                      <a:pt x="55" y="124"/>
                    </a:lnTo>
                    <a:lnTo>
                      <a:pt x="50" y="124"/>
                    </a:lnTo>
                    <a:close/>
                  </a:path>
                </a:pathLst>
              </a:custGeom>
              <a:solidFill>
                <a:srgbClr val="FEE0C2"/>
              </a:solidFill>
              <a:ln w="9525">
                <a:noFill/>
                <a:round/>
                <a:headEnd/>
                <a:tailEnd/>
              </a:ln>
            </p:spPr>
            <p:txBody>
              <a:bodyPr/>
              <a:lstStyle/>
              <a:p>
                <a:pPr algn="ctr" eaLnBrk="0" hangingPunct="0"/>
                <a:endParaRPr lang="en-US" dirty="0"/>
              </a:p>
            </p:txBody>
          </p:sp>
          <p:sp>
            <p:nvSpPr>
              <p:cNvPr id="4565" name="Freeform 553"/>
              <p:cNvSpPr>
                <a:spLocks/>
              </p:cNvSpPr>
              <p:nvPr/>
            </p:nvSpPr>
            <p:spPr bwMode="auto">
              <a:xfrm>
                <a:off x="5399" y="2294"/>
                <a:ext cx="62" cy="141"/>
              </a:xfrm>
              <a:custGeom>
                <a:avLst/>
                <a:gdLst>
                  <a:gd name="T0" fmla="*/ 50 w 62"/>
                  <a:gd name="T1" fmla="*/ 124 h 141"/>
                  <a:gd name="T2" fmla="*/ 54 w 62"/>
                  <a:gd name="T3" fmla="*/ 122 h 141"/>
                  <a:gd name="T4" fmla="*/ 42 w 62"/>
                  <a:gd name="T5" fmla="*/ 108 h 141"/>
                  <a:gd name="T6" fmla="*/ 42 w 62"/>
                  <a:gd name="T7" fmla="*/ 101 h 141"/>
                  <a:gd name="T8" fmla="*/ 39 w 62"/>
                  <a:gd name="T9" fmla="*/ 100 h 141"/>
                  <a:gd name="T10" fmla="*/ 39 w 62"/>
                  <a:gd name="T11" fmla="*/ 92 h 141"/>
                  <a:gd name="T12" fmla="*/ 42 w 62"/>
                  <a:gd name="T13" fmla="*/ 88 h 141"/>
                  <a:gd name="T14" fmla="*/ 39 w 62"/>
                  <a:gd name="T15" fmla="*/ 90 h 141"/>
                  <a:gd name="T16" fmla="*/ 39 w 62"/>
                  <a:gd name="T17" fmla="*/ 84 h 141"/>
                  <a:gd name="T18" fmla="*/ 36 w 62"/>
                  <a:gd name="T19" fmla="*/ 85 h 141"/>
                  <a:gd name="T20" fmla="*/ 29 w 62"/>
                  <a:gd name="T21" fmla="*/ 71 h 141"/>
                  <a:gd name="T22" fmla="*/ 31 w 62"/>
                  <a:gd name="T23" fmla="*/ 68 h 141"/>
                  <a:gd name="T24" fmla="*/ 36 w 62"/>
                  <a:gd name="T25" fmla="*/ 76 h 141"/>
                  <a:gd name="T26" fmla="*/ 33 w 62"/>
                  <a:gd name="T27" fmla="*/ 64 h 141"/>
                  <a:gd name="T28" fmla="*/ 28 w 62"/>
                  <a:gd name="T29" fmla="*/ 63 h 141"/>
                  <a:gd name="T30" fmla="*/ 25 w 62"/>
                  <a:gd name="T31" fmla="*/ 48 h 141"/>
                  <a:gd name="T32" fmla="*/ 18 w 62"/>
                  <a:gd name="T33" fmla="*/ 44 h 141"/>
                  <a:gd name="T34" fmla="*/ 15 w 62"/>
                  <a:gd name="T35" fmla="*/ 31 h 141"/>
                  <a:gd name="T36" fmla="*/ 7 w 62"/>
                  <a:gd name="T37" fmla="*/ 26 h 141"/>
                  <a:gd name="T38" fmla="*/ 12 w 62"/>
                  <a:gd name="T39" fmla="*/ 24 h 141"/>
                  <a:gd name="T40" fmla="*/ 8 w 62"/>
                  <a:gd name="T41" fmla="*/ 20 h 141"/>
                  <a:gd name="T42" fmla="*/ 13 w 62"/>
                  <a:gd name="T43" fmla="*/ 23 h 141"/>
                  <a:gd name="T44" fmla="*/ 7 w 62"/>
                  <a:gd name="T45" fmla="*/ 7 h 141"/>
                  <a:gd name="T46" fmla="*/ 0 w 62"/>
                  <a:gd name="T47" fmla="*/ 7 h 141"/>
                  <a:gd name="T48" fmla="*/ 5 w 62"/>
                  <a:gd name="T49" fmla="*/ 0 h 141"/>
                  <a:gd name="T50" fmla="*/ 33 w 62"/>
                  <a:gd name="T51" fmla="*/ 56 h 141"/>
                  <a:gd name="T52" fmla="*/ 62 w 62"/>
                  <a:gd name="T53" fmla="*/ 141 h 141"/>
                  <a:gd name="T54" fmla="*/ 59 w 62"/>
                  <a:gd name="T55" fmla="*/ 141 h 141"/>
                  <a:gd name="T56" fmla="*/ 59 w 62"/>
                  <a:gd name="T57" fmla="*/ 138 h 141"/>
                  <a:gd name="T58" fmla="*/ 54 w 62"/>
                  <a:gd name="T59" fmla="*/ 138 h 141"/>
                  <a:gd name="T60" fmla="*/ 57 w 62"/>
                  <a:gd name="T61" fmla="*/ 132 h 141"/>
                  <a:gd name="T62" fmla="*/ 50 w 62"/>
                  <a:gd name="T63" fmla="*/ 128 h 141"/>
                  <a:gd name="T64" fmla="*/ 55 w 62"/>
                  <a:gd name="T65" fmla="*/ 128 h 141"/>
                  <a:gd name="T66" fmla="*/ 50 w 62"/>
                  <a:gd name="T67" fmla="*/ 125 h 141"/>
                  <a:gd name="T68" fmla="*/ 55 w 62"/>
                  <a:gd name="T69" fmla="*/ 124 h 141"/>
                  <a:gd name="T70" fmla="*/ 50 w 62"/>
                  <a:gd name="T71" fmla="*/ 124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41"/>
                  <a:gd name="T110" fmla="*/ 62 w 62"/>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41">
                    <a:moveTo>
                      <a:pt x="50" y="124"/>
                    </a:moveTo>
                    <a:lnTo>
                      <a:pt x="54" y="122"/>
                    </a:lnTo>
                    <a:lnTo>
                      <a:pt x="42" y="108"/>
                    </a:lnTo>
                    <a:lnTo>
                      <a:pt x="42" y="101"/>
                    </a:lnTo>
                    <a:lnTo>
                      <a:pt x="39" y="100"/>
                    </a:lnTo>
                    <a:lnTo>
                      <a:pt x="39" y="92"/>
                    </a:lnTo>
                    <a:lnTo>
                      <a:pt x="42" y="88"/>
                    </a:lnTo>
                    <a:lnTo>
                      <a:pt x="39" y="90"/>
                    </a:lnTo>
                    <a:lnTo>
                      <a:pt x="39" y="84"/>
                    </a:lnTo>
                    <a:lnTo>
                      <a:pt x="36" y="85"/>
                    </a:lnTo>
                    <a:lnTo>
                      <a:pt x="29" y="71"/>
                    </a:lnTo>
                    <a:lnTo>
                      <a:pt x="31" y="68"/>
                    </a:lnTo>
                    <a:lnTo>
                      <a:pt x="36" y="76"/>
                    </a:lnTo>
                    <a:lnTo>
                      <a:pt x="33" y="64"/>
                    </a:lnTo>
                    <a:lnTo>
                      <a:pt x="28" y="63"/>
                    </a:lnTo>
                    <a:lnTo>
                      <a:pt x="25" y="48"/>
                    </a:lnTo>
                    <a:lnTo>
                      <a:pt x="18" y="44"/>
                    </a:lnTo>
                    <a:lnTo>
                      <a:pt x="15" y="31"/>
                    </a:lnTo>
                    <a:lnTo>
                      <a:pt x="7" y="26"/>
                    </a:lnTo>
                    <a:lnTo>
                      <a:pt x="12" y="24"/>
                    </a:lnTo>
                    <a:lnTo>
                      <a:pt x="8" y="20"/>
                    </a:lnTo>
                    <a:lnTo>
                      <a:pt x="13" y="23"/>
                    </a:lnTo>
                    <a:lnTo>
                      <a:pt x="7" y="7"/>
                    </a:lnTo>
                    <a:lnTo>
                      <a:pt x="0" y="7"/>
                    </a:lnTo>
                    <a:lnTo>
                      <a:pt x="5" y="0"/>
                    </a:lnTo>
                    <a:lnTo>
                      <a:pt x="33" y="56"/>
                    </a:lnTo>
                    <a:lnTo>
                      <a:pt x="62" y="141"/>
                    </a:lnTo>
                    <a:lnTo>
                      <a:pt x="59" y="141"/>
                    </a:lnTo>
                    <a:lnTo>
                      <a:pt x="59" y="138"/>
                    </a:lnTo>
                    <a:lnTo>
                      <a:pt x="54" y="138"/>
                    </a:lnTo>
                    <a:lnTo>
                      <a:pt x="57" y="132"/>
                    </a:lnTo>
                    <a:lnTo>
                      <a:pt x="50" y="128"/>
                    </a:lnTo>
                    <a:lnTo>
                      <a:pt x="55" y="128"/>
                    </a:lnTo>
                    <a:lnTo>
                      <a:pt x="50" y="125"/>
                    </a:lnTo>
                    <a:lnTo>
                      <a:pt x="55" y="124"/>
                    </a:lnTo>
                    <a:lnTo>
                      <a:pt x="50" y="124"/>
                    </a:lnTo>
                  </a:path>
                </a:pathLst>
              </a:custGeom>
              <a:noFill/>
              <a:ln w="9525">
                <a:noFill/>
                <a:round/>
                <a:headEnd/>
                <a:tailEnd/>
              </a:ln>
            </p:spPr>
            <p:txBody>
              <a:bodyPr/>
              <a:lstStyle/>
              <a:p>
                <a:pPr algn="ctr" eaLnBrk="0" hangingPunct="0"/>
                <a:endParaRPr lang="en-US" dirty="0"/>
              </a:p>
            </p:txBody>
          </p:sp>
          <p:sp>
            <p:nvSpPr>
              <p:cNvPr id="4566" name="Freeform 554"/>
              <p:cNvSpPr>
                <a:spLocks/>
              </p:cNvSpPr>
              <p:nvPr/>
            </p:nvSpPr>
            <p:spPr bwMode="auto">
              <a:xfrm>
                <a:off x="5221" y="2299"/>
                <a:ext cx="225" cy="141"/>
              </a:xfrm>
              <a:custGeom>
                <a:avLst/>
                <a:gdLst>
                  <a:gd name="T0" fmla="*/ 136 w 225"/>
                  <a:gd name="T1" fmla="*/ 15 h 141"/>
                  <a:gd name="T2" fmla="*/ 156 w 225"/>
                  <a:gd name="T3" fmla="*/ 15 h 141"/>
                  <a:gd name="T4" fmla="*/ 157 w 225"/>
                  <a:gd name="T5" fmla="*/ 23 h 141"/>
                  <a:gd name="T6" fmla="*/ 157 w 225"/>
                  <a:gd name="T7" fmla="*/ 13 h 141"/>
                  <a:gd name="T8" fmla="*/ 164 w 225"/>
                  <a:gd name="T9" fmla="*/ 0 h 141"/>
                  <a:gd name="T10" fmla="*/ 185 w 225"/>
                  <a:gd name="T11" fmla="*/ 34 h 141"/>
                  <a:gd name="T12" fmla="*/ 214 w 225"/>
                  <a:gd name="T13" fmla="*/ 90 h 141"/>
                  <a:gd name="T14" fmla="*/ 225 w 225"/>
                  <a:gd name="T15" fmla="*/ 136 h 141"/>
                  <a:gd name="T16" fmla="*/ 88 w 225"/>
                  <a:gd name="T17" fmla="*/ 139 h 141"/>
                  <a:gd name="T18" fmla="*/ 47 w 225"/>
                  <a:gd name="T19" fmla="*/ 141 h 141"/>
                  <a:gd name="T20" fmla="*/ 46 w 225"/>
                  <a:gd name="T21" fmla="*/ 101 h 141"/>
                  <a:gd name="T22" fmla="*/ 8 w 225"/>
                  <a:gd name="T23" fmla="*/ 103 h 141"/>
                  <a:gd name="T24" fmla="*/ 5 w 225"/>
                  <a:gd name="T25" fmla="*/ 103 h 141"/>
                  <a:gd name="T26" fmla="*/ 5 w 225"/>
                  <a:gd name="T27" fmla="*/ 95 h 141"/>
                  <a:gd name="T28" fmla="*/ 0 w 225"/>
                  <a:gd name="T29" fmla="*/ 18 h 141"/>
                  <a:gd name="T30" fmla="*/ 5 w 225"/>
                  <a:gd name="T31" fmla="*/ 18 h 141"/>
                  <a:gd name="T32" fmla="*/ 26 w 225"/>
                  <a:gd name="T33" fmla="*/ 18 h 141"/>
                  <a:gd name="T34" fmla="*/ 49 w 225"/>
                  <a:gd name="T35" fmla="*/ 16 h 141"/>
                  <a:gd name="T36" fmla="*/ 136 w 225"/>
                  <a:gd name="T37" fmla="*/ 15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
                  <a:gd name="T58" fmla="*/ 0 h 141"/>
                  <a:gd name="T59" fmla="*/ 225 w 225"/>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 h="141">
                    <a:moveTo>
                      <a:pt x="136" y="15"/>
                    </a:moveTo>
                    <a:lnTo>
                      <a:pt x="156" y="15"/>
                    </a:lnTo>
                    <a:lnTo>
                      <a:pt x="157" y="23"/>
                    </a:lnTo>
                    <a:lnTo>
                      <a:pt x="157" y="13"/>
                    </a:lnTo>
                    <a:lnTo>
                      <a:pt x="164" y="0"/>
                    </a:lnTo>
                    <a:lnTo>
                      <a:pt x="185" y="34"/>
                    </a:lnTo>
                    <a:lnTo>
                      <a:pt x="214" y="90"/>
                    </a:lnTo>
                    <a:lnTo>
                      <a:pt x="225" y="136"/>
                    </a:lnTo>
                    <a:lnTo>
                      <a:pt x="88" y="139"/>
                    </a:lnTo>
                    <a:lnTo>
                      <a:pt x="47" y="141"/>
                    </a:lnTo>
                    <a:lnTo>
                      <a:pt x="46" y="101"/>
                    </a:lnTo>
                    <a:lnTo>
                      <a:pt x="8" y="103"/>
                    </a:lnTo>
                    <a:lnTo>
                      <a:pt x="5" y="103"/>
                    </a:lnTo>
                    <a:lnTo>
                      <a:pt x="5" y="95"/>
                    </a:lnTo>
                    <a:lnTo>
                      <a:pt x="0" y="18"/>
                    </a:lnTo>
                    <a:lnTo>
                      <a:pt x="5" y="18"/>
                    </a:lnTo>
                    <a:lnTo>
                      <a:pt x="26" y="18"/>
                    </a:lnTo>
                    <a:lnTo>
                      <a:pt x="49" y="16"/>
                    </a:lnTo>
                    <a:lnTo>
                      <a:pt x="136" y="15"/>
                    </a:lnTo>
                    <a:close/>
                  </a:path>
                </a:pathLst>
              </a:custGeom>
              <a:solidFill>
                <a:srgbClr val="FEE0C2"/>
              </a:solidFill>
              <a:ln w="9525">
                <a:noFill/>
                <a:round/>
                <a:headEnd/>
                <a:tailEnd/>
              </a:ln>
            </p:spPr>
            <p:txBody>
              <a:bodyPr/>
              <a:lstStyle/>
              <a:p>
                <a:pPr algn="ctr" eaLnBrk="0" hangingPunct="0"/>
                <a:endParaRPr lang="en-US" dirty="0"/>
              </a:p>
            </p:txBody>
          </p:sp>
          <p:sp>
            <p:nvSpPr>
              <p:cNvPr id="4567" name="Freeform 555"/>
              <p:cNvSpPr>
                <a:spLocks/>
              </p:cNvSpPr>
              <p:nvPr/>
            </p:nvSpPr>
            <p:spPr bwMode="auto">
              <a:xfrm>
                <a:off x="5221" y="2299"/>
                <a:ext cx="225" cy="141"/>
              </a:xfrm>
              <a:custGeom>
                <a:avLst/>
                <a:gdLst>
                  <a:gd name="T0" fmla="*/ 136 w 225"/>
                  <a:gd name="T1" fmla="*/ 15 h 141"/>
                  <a:gd name="T2" fmla="*/ 156 w 225"/>
                  <a:gd name="T3" fmla="*/ 15 h 141"/>
                  <a:gd name="T4" fmla="*/ 157 w 225"/>
                  <a:gd name="T5" fmla="*/ 23 h 141"/>
                  <a:gd name="T6" fmla="*/ 157 w 225"/>
                  <a:gd name="T7" fmla="*/ 13 h 141"/>
                  <a:gd name="T8" fmla="*/ 164 w 225"/>
                  <a:gd name="T9" fmla="*/ 0 h 141"/>
                  <a:gd name="T10" fmla="*/ 185 w 225"/>
                  <a:gd name="T11" fmla="*/ 34 h 141"/>
                  <a:gd name="T12" fmla="*/ 214 w 225"/>
                  <a:gd name="T13" fmla="*/ 90 h 141"/>
                  <a:gd name="T14" fmla="*/ 225 w 225"/>
                  <a:gd name="T15" fmla="*/ 136 h 141"/>
                  <a:gd name="T16" fmla="*/ 88 w 225"/>
                  <a:gd name="T17" fmla="*/ 139 h 141"/>
                  <a:gd name="T18" fmla="*/ 47 w 225"/>
                  <a:gd name="T19" fmla="*/ 141 h 141"/>
                  <a:gd name="T20" fmla="*/ 46 w 225"/>
                  <a:gd name="T21" fmla="*/ 101 h 141"/>
                  <a:gd name="T22" fmla="*/ 8 w 225"/>
                  <a:gd name="T23" fmla="*/ 103 h 141"/>
                  <a:gd name="T24" fmla="*/ 5 w 225"/>
                  <a:gd name="T25" fmla="*/ 103 h 141"/>
                  <a:gd name="T26" fmla="*/ 5 w 225"/>
                  <a:gd name="T27" fmla="*/ 95 h 141"/>
                  <a:gd name="T28" fmla="*/ 0 w 225"/>
                  <a:gd name="T29" fmla="*/ 18 h 141"/>
                  <a:gd name="T30" fmla="*/ 5 w 225"/>
                  <a:gd name="T31" fmla="*/ 18 h 141"/>
                  <a:gd name="T32" fmla="*/ 26 w 225"/>
                  <a:gd name="T33" fmla="*/ 18 h 141"/>
                  <a:gd name="T34" fmla="*/ 49 w 225"/>
                  <a:gd name="T35" fmla="*/ 16 h 141"/>
                  <a:gd name="T36" fmla="*/ 136 w 225"/>
                  <a:gd name="T37" fmla="*/ 15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
                  <a:gd name="T58" fmla="*/ 0 h 141"/>
                  <a:gd name="T59" fmla="*/ 225 w 225"/>
                  <a:gd name="T60" fmla="*/ 141 h 1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 h="141">
                    <a:moveTo>
                      <a:pt x="136" y="15"/>
                    </a:moveTo>
                    <a:lnTo>
                      <a:pt x="156" y="15"/>
                    </a:lnTo>
                    <a:lnTo>
                      <a:pt x="157" y="23"/>
                    </a:lnTo>
                    <a:lnTo>
                      <a:pt x="157" y="13"/>
                    </a:lnTo>
                    <a:lnTo>
                      <a:pt x="164" y="0"/>
                    </a:lnTo>
                    <a:lnTo>
                      <a:pt x="185" y="34"/>
                    </a:lnTo>
                    <a:lnTo>
                      <a:pt x="214" y="90"/>
                    </a:lnTo>
                    <a:lnTo>
                      <a:pt x="225" y="136"/>
                    </a:lnTo>
                    <a:lnTo>
                      <a:pt x="88" y="139"/>
                    </a:lnTo>
                    <a:lnTo>
                      <a:pt x="47" y="141"/>
                    </a:lnTo>
                    <a:lnTo>
                      <a:pt x="46" y="101"/>
                    </a:lnTo>
                    <a:lnTo>
                      <a:pt x="8" y="103"/>
                    </a:lnTo>
                    <a:lnTo>
                      <a:pt x="5" y="103"/>
                    </a:lnTo>
                    <a:lnTo>
                      <a:pt x="5" y="95"/>
                    </a:lnTo>
                    <a:lnTo>
                      <a:pt x="0" y="18"/>
                    </a:lnTo>
                    <a:lnTo>
                      <a:pt x="5" y="18"/>
                    </a:lnTo>
                    <a:lnTo>
                      <a:pt x="26" y="18"/>
                    </a:lnTo>
                    <a:lnTo>
                      <a:pt x="49" y="16"/>
                    </a:lnTo>
                    <a:lnTo>
                      <a:pt x="136" y="15"/>
                    </a:lnTo>
                  </a:path>
                </a:pathLst>
              </a:custGeom>
              <a:noFill/>
              <a:ln w="9525">
                <a:noFill/>
                <a:round/>
                <a:headEnd/>
                <a:tailEnd/>
              </a:ln>
            </p:spPr>
            <p:txBody>
              <a:bodyPr/>
              <a:lstStyle/>
              <a:p>
                <a:pPr algn="ctr" eaLnBrk="0" hangingPunct="0"/>
                <a:endParaRPr lang="en-US" dirty="0"/>
              </a:p>
            </p:txBody>
          </p:sp>
          <p:sp>
            <p:nvSpPr>
              <p:cNvPr id="4568" name="Freeform 556"/>
              <p:cNvSpPr>
                <a:spLocks/>
              </p:cNvSpPr>
              <p:nvPr/>
            </p:nvSpPr>
            <p:spPr bwMode="auto">
              <a:xfrm>
                <a:off x="5378" y="2310"/>
                <a:ext cx="1" cy="2"/>
              </a:xfrm>
              <a:custGeom>
                <a:avLst/>
                <a:gdLst>
                  <a:gd name="T0" fmla="*/ 0 w 1"/>
                  <a:gd name="T1" fmla="*/ 0 h 2"/>
                  <a:gd name="T2" fmla="*/ 0 w 1"/>
                  <a:gd name="T3" fmla="*/ 0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0"/>
                    </a:lnTo>
                    <a:lnTo>
                      <a:pt x="0" y="2"/>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569" name="Freeform 557"/>
              <p:cNvSpPr>
                <a:spLocks/>
              </p:cNvSpPr>
              <p:nvPr/>
            </p:nvSpPr>
            <p:spPr bwMode="auto">
              <a:xfrm>
                <a:off x="5378" y="2310"/>
                <a:ext cx="1" cy="2"/>
              </a:xfrm>
              <a:custGeom>
                <a:avLst/>
                <a:gdLst>
                  <a:gd name="T0" fmla="*/ 0 w 1"/>
                  <a:gd name="T1" fmla="*/ 0 h 2"/>
                  <a:gd name="T2" fmla="*/ 0 w 1"/>
                  <a:gd name="T3" fmla="*/ 0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0"/>
                    </a:lnTo>
                    <a:lnTo>
                      <a:pt x="0" y="2"/>
                    </a:lnTo>
                    <a:lnTo>
                      <a:pt x="0" y="0"/>
                    </a:lnTo>
                  </a:path>
                </a:pathLst>
              </a:custGeom>
              <a:noFill/>
              <a:ln w="9525">
                <a:noFill/>
                <a:round/>
                <a:headEnd/>
                <a:tailEnd/>
              </a:ln>
            </p:spPr>
            <p:txBody>
              <a:bodyPr/>
              <a:lstStyle/>
              <a:p>
                <a:pPr algn="ctr" eaLnBrk="0" hangingPunct="0"/>
                <a:endParaRPr lang="en-US" dirty="0"/>
              </a:p>
            </p:txBody>
          </p:sp>
          <p:sp>
            <p:nvSpPr>
              <p:cNvPr id="4570" name="Freeform 558"/>
              <p:cNvSpPr>
                <a:spLocks/>
              </p:cNvSpPr>
              <p:nvPr/>
            </p:nvSpPr>
            <p:spPr bwMode="auto">
              <a:xfrm>
                <a:off x="5411" y="2325"/>
                <a:ext cx="5" cy="8"/>
              </a:xfrm>
              <a:custGeom>
                <a:avLst/>
                <a:gdLst>
                  <a:gd name="T0" fmla="*/ 1 w 5"/>
                  <a:gd name="T1" fmla="*/ 8 h 8"/>
                  <a:gd name="T2" fmla="*/ 0 w 5"/>
                  <a:gd name="T3" fmla="*/ 1 h 8"/>
                  <a:gd name="T4" fmla="*/ 3 w 5"/>
                  <a:gd name="T5" fmla="*/ 6 h 8"/>
                  <a:gd name="T6" fmla="*/ 1 w 5"/>
                  <a:gd name="T7" fmla="*/ 0 h 8"/>
                  <a:gd name="T8" fmla="*/ 5 w 5"/>
                  <a:gd name="T9" fmla="*/ 6 h 8"/>
                  <a:gd name="T10" fmla="*/ 1 w 5"/>
                  <a:gd name="T11" fmla="*/ 8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8"/>
                    </a:moveTo>
                    <a:lnTo>
                      <a:pt x="0" y="1"/>
                    </a:lnTo>
                    <a:lnTo>
                      <a:pt x="3" y="6"/>
                    </a:lnTo>
                    <a:lnTo>
                      <a:pt x="1" y="0"/>
                    </a:lnTo>
                    <a:lnTo>
                      <a:pt x="5" y="6"/>
                    </a:lnTo>
                    <a:lnTo>
                      <a:pt x="1" y="8"/>
                    </a:lnTo>
                    <a:close/>
                  </a:path>
                </a:pathLst>
              </a:custGeom>
              <a:solidFill>
                <a:srgbClr val="FEE0C2"/>
              </a:solidFill>
              <a:ln w="9525">
                <a:noFill/>
                <a:round/>
                <a:headEnd/>
                <a:tailEnd/>
              </a:ln>
            </p:spPr>
            <p:txBody>
              <a:bodyPr/>
              <a:lstStyle/>
              <a:p>
                <a:pPr algn="ctr" eaLnBrk="0" hangingPunct="0"/>
                <a:endParaRPr lang="en-US" dirty="0"/>
              </a:p>
            </p:txBody>
          </p:sp>
          <p:sp>
            <p:nvSpPr>
              <p:cNvPr id="4571" name="Freeform 559"/>
              <p:cNvSpPr>
                <a:spLocks/>
              </p:cNvSpPr>
              <p:nvPr/>
            </p:nvSpPr>
            <p:spPr bwMode="auto">
              <a:xfrm>
                <a:off x="5411" y="2325"/>
                <a:ext cx="5" cy="8"/>
              </a:xfrm>
              <a:custGeom>
                <a:avLst/>
                <a:gdLst>
                  <a:gd name="T0" fmla="*/ 1 w 5"/>
                  <a:gd name="T1" fmla="*/ 8 h 8"/>
                  <a:gd name="T2" fmla="*/ 0 w 5"/>
                  <a:gd name="T3" fmla="*/ 1 h 8"/>
                  <a:gd name="T4" fmla="*/ 3 w 5"/>
                  <a:gd name="T5" fmla="*/ 6 h 8"/>
                  <a:gd name="T6" fmla="*/ 1 w 5"/>
                  <a:gd name="T7" fmla="*/ 0 h 8"/>
                  <a:gd name="T8" fmla="*/ 5 w 5"/>
                  <a:gd name="T9" fmla="*/ 6 h 8"/>
                  <a:gd name="T10" fmla="*/ 1 w 5"/>
                  <a:gd name="T11" fmla="*/ 8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8"/>
                    </a:moveTo>
                    <a:lnTo>
                      <a:pt x="0" y="1"/>
                    </a:lnTo>
                    <a:lnTo>
                      <a:pt x="3" y="6"/>
                    </a:lnTo>
                    <a:lnTo>
                      <a:pt x="1" y="0"/>
                    </a:lnTo>
                    <a:lnTo>
                      <a:pt x="5" y="6"/>
                    </a:lnTo>
                    <a:lnTo>
                      <a:pt x="1" y="8"/>
                    </a:lnTo>
                  </a:path>
                </a:pathLst>
              </a:custGeom>
              <a:noFill/>
              <a:ln w="9525">
                <a:noFill/>
                <a:round/>
                <a:headEnd/>
                <a:tailEnd/>
              </a:ln>
            </p:spPr>
            <p:txBody>
              <a:bodyPr/>
              <a:lstStyle/>
              <a:p>
                <a:pPr algn="ctr" eaLnBrk="0" hangingPunct="0"/>
                <a:endParaRPr lang="en-US" dirty="0"/>
              </a:p>
            </p:txBody>
          </p:sp>
          <p:sp>
            <p:nvSpPr>
              <p:cNvPr id="4572" name="Freeform 560"/>
              <p:cNvSpPr>
                <a:spLocks/>
              </p:cNvSpPr>
              <p:nvPr/>
            </p:nvSpPr>
            <p:spPr bwMode="auto">
              <a:xfrm>
                <a:off x="5412" y="2334"/>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0"/>
                    </a:lnTo>
                    <a:lnTo>
                      <a:pt x="4" y="4"/>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573" name="Freeform 561"/>
              <p:cNvSpPr>
                <a:spLocks/>
              </p:cNvSpPr>
              <p:nvPr/>
            </p:nvSpPr>
            <p:spPr bwMode="auto">
              <a:xfrm>
                <a:off x="5412" y="2334"/>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0"/>
                    </a:lnTo>
                    <a:lnTo>
                      <a:pt x="4" y="4"/>
                    </a:lnTo>
                    <a:lnTo>
                      <a:pt x="0" y="0"/>
                    </a:lnTo>
                  </a:path>
                </a:pathLst>
              </a:custGeom>
              <a:noFill/>
              <a:ln w="9525">
                <a:noFill/>
                <a:round/>
                <a:headEnd/>
                <a:tailEnd/>
              </a:ln>
            </p:spPr>
            <p:txBody>
              <a:bodyPr/>
              <a:lstStyle/>
              <a:p>
                <a:pPr algn="ctr" eaLnBrk="0" hangingPunct="0"/>
                <a:endParaRPr lang="en-US" dirty="0"/>
              </a:p>
            </p:txBody>
          </p:sp>
          <p:sp>
            <p:nvSpPr>
              <p:cNvPr id="4574" name="Freeform 562"/>
              <p:cNvSpPr>
                <a:spLocks/>
              </p:cNvSpPr>
              <p:nvPr/>
            </p:nvSpPr>
            <p:spPr bwMode="auto">
              <a:xfrm>
                <a:off x="5416" y="2341"/>
                <a:ext cx="3" cy="3"/>
              </a:xfrm>
              <a:custGeom>
                <a:avLst/>
                <a:gdLst>
                  <a:gd name="T0" fmla="*/ 1 w 3"/>
                  <a:gd name="T1" fmla="*/ 3 h 3"/>
                  <a:gd name="T2" fmla="*/ 0 w 3"/>
                  <a:gd name="T3" fmla="*/ 0 h 3"/>
                  <a:gd name="T4" fmla="*/ 3 w 3"/>
                  <a:gd name="T5" fmla="*/ 1 h 3"/>
                  <a:gd name="T6" fmla="*/ 1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3"/>
                    </a:moveTo>
                    <a:lnTo>
                      <a:pt x="0" y="0"/>
                    </a:lnTo>
                    <a:lnTo>
                      <a:pt x="3" y="1"/>
                    </a:lnTo>
                    <a:lnTo>
                      <a:pt x="1" y="3"/>
                    </a:lnTo>
                    <a:close/>
                  </a:path>
                </a:pathLst>
              </a:custGeom>
              <a:solidFill>
                <a:srgbClr val="FEE0C2"/>
              </a:solidFill>
              <a:ln w="9525">
                <a:noFill/>
                <a:round/>
                <a:headEnd/>
                <a:tailEnd/>
              </a:ln>
            </p:spPr>
            <p:txBody>
              <a:bodyPr/>
              <a:lstStyle/>
              <a:p>
                <a:pPr algn="ctr" eaLnBrk="0" hangingPunct="0"/>
                <a:endParaRPr lang="en-US" dirty="0"/>
              </a:p>
            </p:txBody>
          </p:sp>
          <p:sp>
            <p:nvSpPr>
              <p:cNvPr id="4575" name="Freeform 563"/>
              <p:cNvSpPr>
                <a:spLocks/>
              </p:cNvSpPr>
              <p:nvPr/>
            </p:nvSpPr>
            <p:spPr bwMode="auto">
              <a:xfrm>
                <a:off x="5416" y="2341"/>
                <a:ext cx="3" cy="3"/>
              </a:xfrm>
              <a:custGeom>
                <a:avLst/>
                <a:gdLst>
                  <a:gd name="T0" fmla="*/ 1 w 3"/>
                  <a:gd name="T1" fmla="*/ 3 h 3"/>
                  <a:gd name="T2" fmla="*/ 0 w 3"/>
                  <a:gd name="T3" fmla="*/ 0 h 3"/>
                  <a:gd name="T4" fmla="*/ 3 w 3"/>
                  <a:gd name="T5" fmla="*/ 1 h 3"/>
                  <a:gd name="T6" fmla="*/ 1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3"/>
                    </a:moveTo>
                    <a:lnTo>
                      <a:pt x="0" y="0"/>
                    </a:lnTo>
                    <a:lnTo>
                      <a:pt x="3" y="1"/>
                    </a:lnTo>
                    <a:lnTo>
                      <a:pt x="1" y="3"/>
                    </a:lnTo>
                  </a:path>
                </a:pathLst>
              </a:custGeom>
              <a:noFill/>
              <a:ln w="9525">
                <a:noFill/>
                <a:round/>
                <a:headEnd/>
                <a:tailEnd/>
              </a:ln>
            </p:spPr>
            <p:txBody>
              <a:bodyPr/>
              <a:lstStyle/>
              <a:p>
                <a:pPr algn="ctr" eaLnBrk="0" hangingPunct="0"/>
                <a:endParaRPr lang="en-US" dirty="0"/>
              </a:p>
            </p:txBody>
          </p:sp>
          <p:sp>
            <p:nvSpPr>
              <p:cNvPr id="4576" name="Freeform 564"/>
              <p:cNvSpPr>
                <a:spLocks/>
              </p:cNvSpPr>
              <p:nvPr/>
            </p:nvSpPr>
            <p:spPr bwMode="auto">
              <a:xfrm>
                <a:off x="5419" y="2342"/>
                <a:ext cx="6" cy="15"/>
              </a:xfrm>
              <a:custGeom>
                <a:avLst/>
                <a:gdLst>
                  <a:gd name="T0" fmla="*/ 0 w 6"/>
                  <a:gd name="T1" fmla="*/ 8 h 15"/>
                  <a:gd name="T2" fmla="*/ 5 w 6"/>
                  <a:gd name="T3" fmla="*/ 7 h 15"/>
                  <a:gd name="T4" fmla="*/ 0 w 6"/>
                  <a:gd name="T5" fmla="*/ 0 h 15"/>
                  <a:gd name="T6" fmla="*/ 3 w 6"/>
                  <a:gd name="T7" fmla="*/ 2 h 15"/>
                  <a:gd name="T8" fmla="*/ 6 w 6"/>
                  <a:gd name="T9" fmla="*/ 15 h 15"/>
                  <a:gd name="T10" fmla="*/ 0 w 6"/>
                  <a:gd name="T11" fmla="*/ 8 h 15"/>
                  <a:gd name="T12" fmla="*/ 0 60000 65536"/>
                  <a:gd name="T13" fmla="*/ 0 60000 65536"/>
                  <a:gd name="T14" fmla="*/ 0 60000 65536"/>
                  <a:gd name="T15" fmla="*/ 0 60000 65536"/>
                  <a:gd name="T16" fmla="*/ 0 60000 65536"/>
                  <a:gd name="T17" fmla="*/ 0 60000 65536"/>
                  <a:gd name="T18" fmla="*/ 0 w 6"/>
                  <a:gd name="T19" fmla="*/ 0 h 15"/>
                  <a:gd name="T20" fmla="*/ 6 w 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 h="15">
                    <a:moveTo>
                      <a:pt x="0" y="8"/>
                    </a:moveTo>
                    <a:lnTo>
                      <a:pt x="5" y="7"/>
                    </a:lnTo>
                    <a:lnTo>
                      <a:pt x="0" y="0"/>
                    </a:lnTo>
                    <a:lnTo>
                      <a:pt x="3" y="2"/>
                    </a:lnTo>
                    <a:lnTo>
                      <a:pt x="6" y="15"/>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577" name="Freeform 565"/>
              <p:cNvSpPr>
                <a:spLocks/>
              </p:cNvSpPr>
              <p:nvPr/>
            </p:nvSpPr>
            <p:spPr bwMode="auto">
              <a:xfrm>
                <a:off x="5419" y="2342"/>
                <a:ext cx="6" cy="15"/>
              </a:xfrm>
              <a:custGeom>
                <a:avLst/>
                <a:gdLst>
                  <a:gd name="T0" fmla="*/ 0 w 6"/>
                  <a:gd name="T1" fmla="*/ 8 h 15"/>
                  <a:gd name="T2" fmla="*/ 5 w 6"/>
                  <a:gd name="T3" fmla="*/ 7 h 15"/>
                  <a:gd name="T4" fmla="*/ 0 w 6"/>
                  <a:gd name="T5" fmla="*/ 0 h 15"/>
                  <a:gd name="T6" fmla="*/ 3 w 6"/>
                  <a:gd name="T7" fmla="*/ 2 h 15"/>
                  <a:gd name="T8" fmla="*/ 6 w 6"/>
                  <a:gd name="T9" fmla="*/ 15 h 15"/>
                  <a:gd name="T10" fmla="*/ 0 w 6"/>
                  <a:gd name="T11" fmla="*/ 8 h 15"/>
                  <a:gd name="T12" fmla="*/ 0 60000 65536"/>
                  <a:gd name="T13" fmla="*/ 0 60000 65536"/>
                  <a:gd name="T14" fmla="*/ 0 60000 65536"/>
                  <a:gd name="T15" fmla="*/ 0 60000 65536"/>
                  <a:gd name="T16" fmla="*/ 0 60000 65536"/>
                  <a:gd name="T17" fmla="*/ 0 60000 65536"/>
                  <a:gd name="T18" fmla="*/ 0 w 6"/>
                  <a:gd name="T19" fmla="*/ 0 h 15"/>
                  <a:gd name="T20" fmla="*/ 6 w 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 h="15">
                    <a:moveTo>
                      <a:pt x="0" y="8"/>
                    </a:moveTo>
                    <a:lnTo>
                      <a:pt x="5" y="7"/>
                    </a:lnTo>
                    <a:lnTo>
                      <a:pt x="0" y="0"/>
                    </a:lnTo>
                    <a:lnTo>
                      <a:pt x="3" y="2"/>
                    </a:lnTo>
                    <a:lnTo>
                      <a:pt x="6" y="15"/>
                    </a:lnTo>
                    <a:lnTo>
                      <a:pt x="0" y="8"/>
                    </a:lnTo>
                  </a:path>
                </a:pathLst>
              </a:custGeom>
              <a:noFill/>
              <a:ln w="9525">
                <a:noFill/>
                <a:round/>
                <a:headEnd/>
                <a:tailEnd/>
              </a:ln>
            </p:spPr>
            <p:txBody>
              <a:bodyPr/>
              <a:lstStyle/>
              <a:p>
                <a:pPr algn="ctr" eaLnBrk="0" hangingPunct="0"/>
                <a:endParaRPr lang="en-US" dirty="0"/>
              </a:p>
            </p:txBody>
          </p:sp>
          <p:sp>
            <p:nvSpPr>
              <p:cNvPr id="4578" name="Freeform 566"/>
              <p:cNvSpPr>
                <a:spLocks/>
              </p:cNvSpPr>
              <p:nvPr/>
            </p:nvSpPr>
            <p:spPr bwMode="auto">
              <a:xfrm>
                <a:off x="4422" y="2349"/>
                <a:ext cx="7" cy="5"/>
              </a:xfrm>
              <a:custGeom>
                <a:avLst/>
                <a:gdLst>
                  <a:gd name="T0" fmla="*/ 0 w 7"/>
                  <a:gd name="T1" fmla="*/ 1 h 5"/>
                  <a:gd name="T2" fmla="*/ 0 w 7"/>
                  <a:gd name="T3" fmla="*/ 0 h 5"/>
                  <a:gd name="T4" fmla="*/ 7 w 7"/>
                  <a:gd name="T5" fmla="*/ 0 h 5"/>
                  <a:gd name="T6" fmla="*/ 2 w 7"/>
                  <a:gd name="T7" fmla="*/ 5 h 5"/>
                  <a:gd name="T8" fmla="*/ 0 w 7"/>
                  <a:gd name="T9" fmla="*/ 1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1"/>
                    </a:moveTo>
                    <a:lnTo>
                      <a:pt x="0" y="0"/>
                    </a:lnTo>
                    <a:lnTo>
                      <a:pt x="7" y="0"/>
                    </a:lnTo>
                    <a:lnTo>
                      <a:pt x="2" y="5"/>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579" name="Freeform 567"/>
              <p:cNvSpPr>
                <a:spLocks/>
              </p:cNvSpPr>
              <p:nvPr/>
            </p:nvSpPr>
            <p:spPr bwMode="auto">
              <a:xfrm>
                <a:off x="4422" y="2349"/>
                <a:ext cx="7" cy="5"/>
              </a:xfrm>
              <a:custGeom>
                <a:avLst/>
                <a:gdLst>
                  <a:gd name="T0" fmla="*/ 0 w 7"/>
                  <a:gd name="T1" fmla="*/ 1 h 5"/>
                  <a:gd name="T2" fmla="*/ 0 w 7"/>
                  <a:gd name="T3" fmla="*/ 0 h 5"/>
                  <a:gd name="T4" fmla="*/ 7 w 7"/>
                  <a:gd name="T5" fmla="*/ 0 h 5"/>
                  <a:gd name="T6" fmla="*/ 2 w 7"/>
                  <a:gd name="T7" fmla="*/ 5 h 5"/>
                  <a:gd name="T8" fmla="*/ 0 w 7"/>
                  <a:gd name="T9" fmla="*/ 1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1"/>
                    </a:moveTo>
                    <a:lnTo>
                      <a:pt x="0" y="0"/>
                    </a:lnTo>
                    <a:lnTo>
                      <a:pt x="7" y="0"/>
                    </a:lnTo>
                    <a:lnTo>
                      <a:pt x="2" y="5"/>
                    </a:lnTo>
                    <a:lnTo>
                      <a:pt x="0" y="1"/>
                    </a:lnTo>
                  </a:path>
                </a:pathLst>
              </a:custGeom>
              <a:noFill/>
              <a:ln w="9525">
                <a:noFill/>
                <a:round/>
                <a:headEnd/>
                <a:tailEnd/>
              </a:ln>
            </p:spPr>
            <p:txBody>
              <a:bodyPr/>
              <a:lstStyle/>
              <a:p>
                <a:pPr algn="ctr" eaLnBrk="0" hangingPunct="0"/>
                <a:endParaRPr lang="en-US" dirty="0"/>
              </a:p>
            </p:txBody>
          </p:sp>
          <p:sp>
            <p:nvSpPr>
              <p:cNvPr id="4580" name="Freeform 568"/>
              <p:cNvSpPr>
                <a:spLocks/>
              </p:cNvSpPr>
              <p:nvPr/>
            </p:nvSpPr>
            <p:spPr bwMode="auto">
              <a:xfrm>
                <a:off x="4422" y="2349"/>
                <a:ext cx="10" cy="21"/>
              </a:xfrm>
              <a:custGeom>
                <a:avLst/>
                <a:gdLst>
                  <a:gd name="T0" fmla="*/ 2 w 10"/>
                  <a:gd name="T1" fmla="*/ 5 h 21"/>
                  <a:gd name="T2" fmla="*/ 0 w 10"/>
                  <a:gd name="T3" fmla="*/ 0 h 21"/>
                  <a:gd name="T4" fmla="*/ 3 w 10"/>
                  <a:gd name="T5" fmla="*/ 6 h 21"/>
                  <a:gd name="T6" fmla="*/ 10 w 10"/>
                  <a:gd name="T7" fmla="*/ 21 h 21"/>
                  <a:gd name="T8" fmla="*/ 2 w 10"/>
                  <a:gd name="T9" fmla="*/ 5 h 21"/>
                  <a:gd name="T10" fmla="*/ 0 60000 65536"/>
                  <a:gd name="T11" fmla="*/ 0 60000 65536"/>
                  <a:gd name="T12" fmla="*/ 0 60000 65536"/>
                  <a:gd name="T13" fmla="*/ 0 60000 65536"/>
                  <a:gd name="T14" fmla="*/ 0 60000 65536"/>
                  <a:gd name="T15" fmla="*/ 0 w 10"/>
                  <a:gd name="T16" fmla="*/ 0 h 21"/>
                  <a:gd name="T17" fmla="*/ 10 w 10"/>
                  <a:gd name="T18" fmla="*/ 21 h 21"/>
                </a:gdLst>
                <a:ahLst/>
                <a:cxnLst>
                  <a:cxn ang="T10">
                    <a:pos x="T0" y="T1"/>
                  </a:cxn>
                  <a:cxn ang="T11">
                    <a:pos x="T2" y="T3"/>
                  </a:cxn>
                  <a:cxn ang="T12">
                    <a:pos x="T4" y="T5"/>
                  </a:cxn>
                  <a:cxn ang="T13">
                    <a:pos x="T6" y="T7"/>
                  </a:cxn>
                  <a:cxn ang="T14">
                    <a:pos x="T8" y="T9"/>
                  </a:cxn>
                </a:cxnLst>
                <a:rect l="T15" t="T16" r="T17" b="T18"/>
                <a:pathLst>
                  <a:path w="10" h="21">
                    <a:moveTo>
                      <a:pt x="2" y="5"/>
                    </a:moveTo>
                    <a:lnTo>
                      <a:pt x="0" y="0"/>
                    </a:lnTo>
                    <a:lnTo>
                      <a:pt x="3" y="6"/>
                    </a:lnTo>
                    <a:lnTo>
                      <a:pt x="10" y="21"/>
                    </a:lnTo>
                    <a:lnTo>
                      <a:pt x="2" y="5"/>
                    </a:lnTo>
                    <a:close/>
                  </a:path>
                </a:pathLst>
              </a:custGeom>
              <a:solidFill>
                <a:srgbClr val="FEE0C2"/>
              </a:solidFill>
              <a:ln w="9525">
                <a:noFill/>
                <a:round/>
                <a:headEnd/>
                <a:tailEnd/>
              </a:ln>
            </p:spPr>
            <p:txBody>
              <a:bodyPr/>
              <a:lstStyle/>
              <a:p>
                <a:pPr algn="ctr" eaLnBrk="0" hangingPunct="0"/>
                <a:endParaRPr lang="en-US" dirty="0"/>
              </a:p>
            </p:txBody>
          </p:sp>
          <p:sp>
            <p:nvSpPr>
              <p:cNvPr id="4581" name="Freeform 569"/>
              <p:cNvSpPr>
                <a:spLocks/>
              </p:cNvSpPr>
              <p:nvPr/>
            </p:nvSpPr>
            <p:spPr bwMode="auto">
              <a:xfrm>
                <a:off x="4422" y="2349"/>
                <a:ext cx="10" cy="21"/>
              </a:xfrm>
              <a:custGeom>
                <a:avLst/>
                <a:gdLst>
                  <a:gd name="T0" fmla="*/ 2 w 10"/>
                  <a:gd name="T1" fmla="*/ 5 h 21"/>
                  <a:gd name="T2" fmla="*/ 0 w 10"/>
                  <a:gd name="T3" fmla="*/ 0 h 21"/>
                  <a:gd name="T4" fmla="*/ 3 w 10"/>
                  <a:gd name="T5" fmla="*/ 6 h 21"/>
                  <a:gd name="T6" fmla="*/ 10 w 10"/>
                  <a:gd name="T7" fmla="*/ 21 h 21"/>
                  <a:gd name="T8" fmla="*/ 2 w 10"/>
                  <a:gd name="T9" fmla="*/ 5 h 21"/>
                  <a:gd name="T10" fmla="*/ 0 60000 65536"/>
                  <a:gd name="T11" fmla="*/ 0 60000 65536"/>
                  <a:gd name="T12" fmla="*/ 0 60000 65536"/>
                  <a:gd name="T13" fmla="*/ 0 60000 65536"/>
                  <a:gd name="T14" fmla="*/ 0 60000 65536"/>
                  <a:gd name="T15" fmla="*/ 0 w 10"/>
                  <a:gd name="T16" fmla="*/ 0 h 21"/>
                  <a:gd name="T17" fmla="*/ 10 w 10"/>
                  <a:gd name="T18" fmla="*/ 21 h 21"/>
                </a:gdLst>
                <a:ahLst/>
                <a:cxnLst>
                  <a:cxn ang="T10">
                    <a:pos x="T0" y="T1"/>
                  </a:cxn>
                  <a:cxn ang="T11">
                    <a:pos x="T2" y="T3"/>
                  </a:cxn>
                  <a:cxn ang="T12">
                    <a:pos x="T4" y="T5"/>
                  </a:cxn>
                  <a:cxn ang="T13">
                    <a:pos x="T6" y="T7"/>
                  </a:cxn>
                  <a:cxn ang="T14">
                    <a:pos x="T8" y="T9"/>
                  </a:cxn>
                </a:cxnLst>
                <a:rect l="T15" t="T16" r="T17" b="T18"/>
                <a:pathLst>
                  <a:path w="10" h="21">
                    <a:moveTo>
                      <a:pt x="2" y="5"/>
                    </a:moveTo>
                    <a:lnTo>
                      <a:pt x="0" y="0"/>
                    </a:lnTo>
                    <a:lnTo>
                      <a:pt x="3" y="6"/>
                    </a:lnTo>
                    <a:lnTo>
                      <a:pt x="10" y="21"/>
                    </a:lnTo>
                    <a:lnTo>
                      <a:pt x="2" y="5"/>
                    </a:lnTo>
                  </a:path>
                </a:pathLst>
              </a:custGeom>
              <a:noFill/>
              <a:ln w="9525">
                <a:noFill/>
                <a:round/>
                <a:headEnd/>
                <a:tailEnd/>
              </a:ln>
            </p:spPr>
            <p:txBody>
              <a:bodyPr/>
              <a:lstStyle/>
              <a:p>
                <a:pPr algn="ctr" eaLnBrk="0" hangingPunct="0"/>
                <a:endParaRPr lang="en-US" dirty="0"/>
              </a:p>
            </p:txBody>
          </p:sp>
          <p:sp>
            <p:nvSpPr>
              <p:cNvPr id="4582" name="Freeform 570"/>
              <p:cNvSpPr>
                <a:spLocks/>
              </p:cNvSpPr>
              <p:nvPr/>
            </p:nvSpPr>
            <p:spPr bwMode="auto">
              <a:xfrm>
                <a:off x="4424" y="2352"/>
                <a:ext cx="6" cy="3"/>
              </a:xfrm>
              <a:custGeom>
                <a:avLst/>
                <a:gdLst>
                  <a:gd name="T0" fmla="*/ 0 w 6"/>
                  <a:gd name="T1" fmla="*/ 2 h 3"/>
                  <a:gd name="T2" fmla="*/ 6 w 6"/>
                  <a:gd name="T3" fmla="*/ 0 h 3"/>
                  <a:gd name="T4" fmla="*/ 1 w 6"/>
                  <a:gd name="T5" fmla="*/ 3 h 3"/>
                  <a:gd name="T6" fmla="*/ 0 w 6"/>
                  <a:gd name="T7" fmla="*/ 2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2"/>
                    </a:moveTo>
                    <a:lnTo>
                      <a:pt x="6" y="0"/>
                    </a:lnTo>
                    <a:lnTo>
                      <a:pt x="1"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583" name="Freeform 571"/>
              <p:cNvSpPr>
                <a:spLocks/>
              </p:cNvSpPr>
              <p:nvPr/>
            </p:nvSpPr>
            <p:spPr bwMode="auto">
              <a:xfrm>
                <a:off x="4424" y="2352"/>
                <a:ext cx="6" cy="3"/>
              </a:xfrm>
              <a:custGeom>
                <a:avLst/>
                <a:gdLst>
                  <a:gd name="T0" fmla="*/ 0 w 6"/>
                  <a:gd name="T1" fmla="*/ 2 h 3"/>
                  <a:gd name="T2" fmla="*/ 6 w 6"/>
                  <a:gd name="T3" fmla="*/ 0 h 3"/>
                  <a:gd name="T4" fmla="*/ 1 w 6"/>
                  <a:gd name="T5" fmla="*/ 3 h 3"/>
                  <a:gd name="T6" fmla="*/ 0 w 6"/>
                  <a:gd name="T7" fmla="*/ 2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2"/>
                    </a:moveTo>
                    <a:lnTo>
                      <a:pt x="6" y="0"/>
                    </a:lnTo>
                    <a:lnTo>
                      <a:pt x="1" y="3"/>
                    </a:lnTo>
                    <a:lnTo>
                      <a:pt x="0" y="2"/>
                    </a:lnTo>
                  </a:path>
                </a:pathLst>
              </a:custGeom>
              <a:noFill/>
              <a:ln w="9525">
                <a:noFill/>
                <a:round/>
                <a:headEnd/>
                <a:tailEnd/>
              </a:ln>
            </p:spPr>
            <p:txBody>
              <a:bodyPr/>
              <a:lstStyle/>
              <a:p>
                <a:pPr algn="ctr" eaLnBrk="0" hangingPunct="0"/>
                <a:endParaRPr lang="en-US" dirty="0"/>
              </a:p>
            </p:txBody>
          </p:sp>
          <p:sp>
            <p:nvSpPr>
              <p:cNvPr id="4584" name="Freeform 572"/>
              <p:cNvSpPr>
                <a:spLocks/>
              </p:cNvSpPr>
              <p:nvPr/>
            </p:nvSpPr>
            <p:spPr bwMode="auto">
              <a:xfrm>
                <a:off x="4432" y="2355"/>
                <a:ext cx="5" cy="8"/>
              </a:xfrm>
              <a:custGeom>
                <a:avLst/>
                <a:gdLst>
                  <a:gd name="T0" fmla="*/ 0 w 5"/>
                  <a:gd name="T1" fmla="*/ 8 h 8"/>
                  <a:gd name="T2" fmla="*/ 2 w 5"/>
                  <a:gd name="T3" fmla="*/ 0 h 8"/>
                  <a:gd name="T4" fmla="*/ 5 w 5"/>
                  <a:gd name="T5" fmla="*/ 0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2" y="0"/>
                    </a:lnTo>
                    <a:lnTo>
                      <a:pt x="5" y="0"/>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585" name="Freeform 573"/>
              <p:cNvSpPr>
                <a:spLocks/>
              </p:cNvSpPr>
              <p:nvPr/>
            </p:nvSpPr>
            <p:spPr bwMode="auto">
              <a:xfrm>
                <a:off x="4432" y="2355"/>
                <a:ext cx="5" cy="8"/>
              </a:xfrm>
              <a:custGeom>
                <a:avLst/>
                <a:gdLst>
                  <a:gd name="T0" fmla="*/ 0 w 5"/>
                  <a:gd name="T1" fmla="*/ 8 h 8"/>
                  <a:gd name="T2" fmla="*/ 2 w 5"/>
                  <a:gd name="T3" fmla="*/ 0 h 8"/>
                  <a:gd name="T4" fmla="*/ 5 w 5"/>
                  <a:gd name="T5" fmla="*/ 0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2" y="0"/>
                    </a:lnTo>
                    <a:lnTo>
                      <a:pt x="5" y="0"/>
                    </a:lnTo>
                    <a:lnTo>
                      <a:pt x="0" y="8"/>
                    </a:lnTo>
                  </a:path>
                </a:pathLst>
              </a:custGeom>
              <a:noFill/>
              <a:ln w="9525">
                <a:noFill/>
                <a:round/>
                <a:headEnd/>
                <a:tailEnd/>
              </a:ln>
            </p:spPr>
            <p:txBody>
              <a:bodyPr/>
              <a:lstStyle/>
              <a:p>
                <a:pPr algn="ctr" eaLnBrk="0" hangingPunct="0"/>
                <a:endParaRPr lang="en-US" dirty="0"/>
              </a:p>
            </p:txBody>
          </p:sp>
          <p:sp>
            <p:nvSpPr>
              <p:cNvPr id="4586" name="Freeform 574"/>
              <p:cNvSpPr>
                <a:spLocks/>
              </p:cNvSpPr>
              <p:nvPr/>
            </p:nvSpPr>
            <p:spPr bwMode="auto">
              <a:xfrm>
                <a:off x="4429" y="2355"/>
                <a:ext cx="3" cy="5"/>
              </a:xfrm>
              <a:custGeom>
                <a:avLst/>
                <a:gdLst>
                  <a:gd name="T0" fmla="*/ 0 w 3"/>
                  <a:gd name="T1" fmla="*/ 5 h 5"/>
                  <a:gd name="T2" fmla="*/ 0 w 3"/>
                  <a:gd name="T3" fmla="*/ 0 h 5"/>
                  <a:gd name="T4" fmla="*/ 3 w 3"/>
                  <a:gd name="T5" fmla="*/ 0 h 5"/>
                  <a:gd name="T6" fmla="*/ 1 w 3"/>
                  <a:gd name="T7" fmla="*/ 5 h 5"/>
                  <a:gd name="T8" fmla="*/ 0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0"/>
                    </a:lnTo>
                    <a:lnTo>
                      <a:pt x="3" y="0"/>
                    </a:lnTo>
                    <a:lnTo>
                      <a:pt x="1"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587" name="Freeform 575"/>
              <p:cNvSpPr>
                <a:spLocks/>
              </p:cNvSpPr>
              <p:nvPr/>
            </p:nvSpPr>
            <p:spPr bwMode="auto">
              <a:xfrm>
                <a:off x="4429" y="2355"/>
                <a:ext cx="3" cy="5"/>
              </a:xfrm>
              <a:custGeom>
                <a:avLst/>
                <a:gdLst>
                  <a:gd name="T0" fmla="*/ 0 w 3"/>
                  <a:gd name="T1" fmla="*/ 5 h 5"/>
                  <a:gd name="T2" fmla="*/ 0 w 3"/>
                  <a:gd name="T3" fmla="*/ 0 h 5"/>
                  <a:gd name="T4" fmla="*/ 3 w 3"/>
                  <a:gd name="T5" fmla="*/ 0 h 5"/>
                  <a:gd name="T6" fmla="*/ 1 w 3"/>
                  <a:gd name="T7" fmla="*/ 5 h 5"/>
                  <a:gd name="T8" fmla="*/ 0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0"/>
                    </a:lnTo>
                    <a:lnTo>
                      <a:pt x="3" y="0"/>
                    </a:lnTo>
                    <a:lnTo>
                      <a:pt x="1" y="5"/>
                    </a:lnTo>
                    <a:lnTo>
                      <a:pt x="0" y="5"/>
                    </a:lnTo>
                  </a:path>
                </a:pathLst>
              </a:custGeom>
              <a:noFill/>
              <a:ln w="9525">
                <a:noFill/>
                <a:round/>
                <a:headEnd/>
                <a:tailEnd/>
              </a:ln>
            </p:spPr>
            <p:txBody>
              <a:bodyPr/>
              <a:lstStyle/>
              <a:p>
                <a:pPr algn="ctr" eaLnBrk="0" hangingPunct="0"/>
                <a:endParaRPr lang="en-US" dirty="0"/>
              </a:p>
            </p:txBody>
          </p:sp>
          <p:sp>
            <p:nvSpPr>
              <p:cNvPr id="4588" name="Freeform 576"/>
              <p:cNvSpPr>
                <a:spLocks/>
              </p:cNvSpPr>
              <p:nvPr/>
            </p:nvSpPr>
            <p:spPr bwMode="auto">
              <a:xfrm>
                <a:off x="4430" y="2362"/>
                <a:ext cx="13" cy="35"/>
              </a:xfrm>
              <a:custGeom>
                <a:avLst/>
                <a:gdLst>
                  <a:gd name="T0" fmla="*/ 13 w 13"/>
                  <a:gd name="T1" fmla="*/ 24 h 35"/>
                  <a:gd name="T2" fmla="*/ 10 w 13"/>
                  <a:gd name="T3" fmla="*/ 22 h 35"/>
                  <a:gd name="T4" fmla="*/ 10 w 13"/>
                  <a:gd name="T5" fmla="*/ 35 h 35"/>
                  <a:gd name="T6" fmla="*/ 7 w 13"/>
                  <a:gd name="T7" fmla="*/ 16 h 35"/>
                  <a:gd name="T8" fmla="*/ 0 w 13"/>
                  <a:gd name="T9" fmla="*/ 0 h 35"/>
                  <a:gd name="T10" fmla="*/ 7 w 13"/>
                  <a:gd name="T11" fmla="*/ 9 h 35"/>
                  <a:gd name="T12" fmla="*/ 10 w 13"/>
                  <a:gd name="T13" fmla="*/ 8 h 35"/>
                  <a:gd name="T14" fmla="*/ 7 w 13"/>
                  <a:gd name="T15" fmla="*/ 11 h 35"/>
                  <a:gd name="T16" fmla="*/ 12 w 13"/>
                  <a:gd name="T17" fmla="*/ 9 h 35"/>
                  <a:gd name="T18" fmla="*/ 7 w 13"/>
                  <a:gd name="T19" fmla="*/ 12 h 35"/>
                  <a:gd name="T20" fmla="*/ 12 w 13"/>
                  <a:gd name="T21" fmla="*/ 11 h 35"/>
                  <a:gd name="T22" fmla="*/ 7 w 13"/>
                  <a:gd name="T23" fmla="*/ 12 h 35"/>
                  <a:gd name="T24" fmla="*/ 13 w 13"/>
                  <a:gd name="T25" fmla="*/ 17 h 35"/>
                  <a:gd name="T26" fmla="*/ 13 w 13"/>
                  <a:gd name="T27" fmla="*/ 22 h 35"/>
                  <a:gd name="T28" fmla="*/ 10 w 13"/>
                  <a:gd name="T29" fmla="*/ 17 h 35"/>
                  <a:gd name="T30" fmla="*/ 13 w 13"/>
                  <a:gd name="T31" fmla="*/ 24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35"/>
                  <a:gd name="T50" fmla="*/ 13 w 13"/>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35">
                    <a:moveTo>
                      <a:pt x="13" y="24"/>
                    </a:moveTo>
                    <a:lnTo>
                      <a:pt x="10" y="22"/>
                    </a:lnTo>
                    <a:lnTo>
                      <a:pt x="10" y="35"/>
                    </a:lnTo>
                    <a:lnTo>
                      <a:pt x="7" y="16"/>
                    </a:lnTo>
                    <a:lnTo>
                      <a:pt x="0" y="0"/>
                    </a:lnTo>
                    <a:lnTo>
                      <a:pt x="7" y="9"/>
                    </a:lnTo>
                    <a:lnTo>
                      <a:pt x="10" y="8"/>
                    </a:lnTo>
                    <a:lnTo>
                      <a:pt x="7" y="11"/>
                    </a:lnTo>
                    <a:lnTo>
                      <a:pt x="12" y="9"/>
                    </a:lnTo>
                    <a:lnTo>
                      <a:pt x="7" y="12"/>
                    </a:lnTo>
                    <a:lnTo>
                      <a:pt x="12" y="11"/>
                    </a:lnTo>
                    <a:lnTo>
                      <a:pt x="7" y="12"/>
                    </a:lnTo>
                    <a:lnTo>
                      <a:pt x="13" y="17"/>
                    </a:lnTo>
                    <a:lnTo>
                      <a:pt x="13" y="22"/>
                    </a:lnTo>
                    <a:lnTo>
                      <a:pt x="10" y="17"/>
                    </a:lnTo>
                    <a:lnTo>
                      <a:pt x="13" y="24"/>
                    </a:lnTo>
                    <a:close/>
                  </a:path>
                </a:pathLst>
              </a:custGeom>
              <a:solidFill>
                <a:srgbClr val="FEE0C2"/>
              </a:solidFill>
              <a:ln w="9525">
                <a:noFill/>
                <a:round/>
                <a:headEnd/>
                <a:tailEnd/>
              </a:ln>
            </p:spPr>
            <p:txBody>
              <a:bodyPr/>
              <a:lstStyle/>
              <a:p>
                <a:pPr algn="ctr" eaLnBrk="0" hangingPunct="0"/>
                <a:endParaRPr lang="en-US" dirty="0"/>
              </a:p>
            </p:txBody>
          </p:sp>
          <p:sp>
            <p:nvSpPr>
              <p:cNvPr id="4589" name="Freeform 577"/>
              <p:cNvSpPr>
                <a:spLocks/>
              </p:cNvSpPr>
              <p:nvPr/>
            </p:nvSpPr>
            <p:spPr bwMode="auto">
              <a:xfrm>
                <a:off x="4430" y="2362"/>
                <a:ext cx="13" cy="35"/>
              </a:xfrm>
              <a:custGeom>
                <a:avLst/>
                <a:gdLst>
                  <a:gd name="T0" fmla="*/ 13 w 13"/>
                  <a:gd name="T1" fmla="*/ 24 h 35"/>
                  <a:gd name="T2" fmla="*/ 10 w 13"/>
                  <a:gd name="T3" fmla="*/ 22 h 35"/>
                  <a:gd name="T4" fmla="*/ 10 w 13"/>
                  <a:gd name="T5" fmla="*/ 35 h 35"/>
                  <a:gd name="T6" fmla="*/ 7 w 13"/>
                  <a:gd name="T7" fmla="*/ 16 h 35"/>
                  <a:gd name="T8" fmla="*/ 0 w 13"/>
                  <a:gd name="T9" fmla="*/ 0 h 35"/>
                  <a:gd name="T10" fmla="*/ 7 w 13"/>
                  <a:gd name="T11" fmla="*/ 9 h 35"/>
                  <a:gd name="T12" fmla="*/ 10 w 13"/>
                  <a:gd name="T13" fmla="*/ 8 h 35"/>
                  <a:gd name="T14" fmla="*/ 7 w 13"/>
                  <a:gd name="T15" fmla="*/ 11 h 35"/>
                  <a:gd name="T16" fmla="*/ 12 w 13"/>
                  <a:gd name="T17" fmla="*/ 9 h 35"/>
                  <a:gd name="T18" fmla="*/ 7 w 13"/>
                  <a:gd name="T19" fmla="*/ 12 h 35"/>
                  <a:gd name="T20" fmla="*/ 12 w 13"/>
                  <a:gd name="T21" fmla="*/ 11 h 35"/>
                  <a:gd name="T22" fmla="*/ 7 w 13"/>
                  <a:gd name="T23" fmla="*/ 12 h 35"/>
                  <a:gd name="T24" fmla="*/ 13 w 13"/>
                  <a:gd name="T25" fmla="*/ 17 h 35"/>
                  <a:gd name="T26" fmla="*/ 13 w 13"/>
                  <a:gd name="T27" fmla="*/ 22 h 35"/>
                  <a:gd name="T28" fmla="*/ 10 w 13"/>
                  <a:gd name="T29" fmla="*/ 17 h 35"/>
                  <a:gd name="T30" fmla="*/ 13 w 13"/>
                  <a:gd name="T31" fmla="*/ 24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35"/>
                  <a:gd name="T50" fmla="*/ 13 w 13"/>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35">
                    <a:moveTo>
                      <a:pt x="13" y="24"/>
                    </a:moveTo>
                    <a:lnTo>
                      <a:pt x="10" y="22"/>
                    </a:lnTo>
                    <a:lnTo>
                      <a:pt x="10" y="35"/>
                    </a:lnTo>
                    <a:lnTo>
                      <a:pt x="7" y="16"/>
                    </a:lnTo>
                    <a:lnTo>
                      <a:pt x="0" y="0"/>
                    </a:lnTo>
                    <a:lnTo>
                      <a:pt x="7" y="9"/>
                    </a:lnTo>
                    <a:lnTo>
                      <a:pt x="10" y="8"/>
                    </a:lnTo>
                    <a:lnTo>
                      <a:pt x="7" y="11"/>
                    </a:lnTo>
                    <a:lnTo>
                      <a:pt x="12" y="9"/>
                    </a:lnTo>
                    <a:lnTo>
                      <a:pt x="7" y="12"/>
                    </a:lnTo>
                    <a:lnTo>
                      <a:pt x="12" y="11"/>
                    </a:lnTo>
                    <a:lnTo>
                      <a:pt x="7" y="12"/>
                    </a:lnTo>
                    <a:lnTo>
                      <a:pt x="13" y="17"/>
                    </a:lnTo>
                    <a:lnTo>
                      <a:pt x="13" y="22"/>
                    </a:lnTo>
                    <a:lnTo>
                      <a:pt x="10" y="17"/>
                    </a:lnTo>
                    <a:lnTo>
                      <a:pt x="13" y="24"/>
                    </a:lnTo>
                  </a:path>
                </a:pathLst>
              </a:custGeom>
              <a:noFill/>
              <a:ln w="9525">
                <a:noFill/>
                <a:round/>
                <a:headEnd/>
                <a:tailEnd/>
              </a:ln>
            </p:spPr>
            <p:txBody>
              <a:bodyPr/>
              <a:lstStyle/>
              <a:p>
                <a:pPr algn="ctr" eaLnBrk="0" hangingPunct="0"/>
                <a:endParaRPr lang="en-US" dirty="0"/>
              </a:p>
            </p:txBody>
          </p:sp>
          <p:sp>
            <p:nvSpPr>
              <p:cNvPr id="4590" name="Freeform 578"/>
              <p:cNvSpPr>
                <a:spLocks/>
              </p:cNvSpPr>
              <p:nvPr/>
            </p:nvSpPr>
            <p:spPr bwMode="auto">
              <a:xfrm>
                <a:off x="4482" y="2368"/>
                <a:ext cx="3" cy="11"/>
              </a:xfrm>
              <a:custGeom>
                <a:avLst/>
                <a:gdLst>
                  <a:gd name="T0" fmla="*/ 3 w 3"/>
                  <a:gd name="T1" fmla="*/ 11 h 11"/>
                  <a:gd name="T2" fmla="*/ 0 w 3"/>
                  <a:gd name="T3" fmla="*/ 3 h 11"/>
                  <a:gd name="T4" fmla="*/ 3 w 3"/>
                  <a:gd name="T5" fmla="*/ 0 h 11"/>
                  <a:gd name="T6" fmla="*/ 3 w 3"/>
                  <a:gd name="T7" fmla="*/ 11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3" y="11"/>
                    </a:moveTo>
                    <a:lnTo>
                      <a:pt x="0" y="3"/>
                    </a:lnTo>
                    <a:lnTo>
                      <a:pt x="3" y="0"/>
                    </a:lnTo>
                    <a:lnTo>
                      <a:pt x="3" y="11"/>
                    </a:lnTo>
                    <a:close/>
                  </a:path>
                </a:pathLst>
              </a:custGeom>
              <a:solidFill>
                <a:srgbClr val="FEE0C2"/>
              </a:solidFill>
              <a:ln w="9525">
                <a:noFill/>
                <a:round/>
                <a:headEnd/>
                <a:tailEnd/>
              </a:ln>
            </p:spPr>
            <p:txBody>
              <a:bodyPr/>
              <a:lstStyle/>
              <a:p>
                <a:pPr algn="ctr" eaLnBrk="0" hangingPunct="0"/>
                <a:endParaRPr lang="en-US" dirty="0"/>
              </a:p>
            </p:txBody>
          </p:sp>
          <p:sp>
            <p:nvSpPr>
              <p:cNvPr id="4591" name="Freeform 579"/>
              <p:cNvSpPr>
                <a:spLocks/>
              </p:cNvSpPr>
              <p:nvPr/>
            </p:nvSpPr>
            <p:spPr bwMode="auto">
              <a:xfrm>
                <a:off x="4482" y="2368"/>
                <a:ext cx="3" cy="11"/>
              </a:xfrm>
              <a:custGeom>
                <a:avLst/>
                <a:gdLst>
                  <a:gd name="T0" fmla="*/ 3 w 3"/>
                  <a:gd name="T1" fmla="*/ 11 h 11"/>
                  <a:gd name="T2" fmla="*/ 0 w 3"/>
                  <a:gd name="T3" fmla="*/ 3 h 11"/>
                  <a:gd name="T4" fmla="*/ 3 w 3"/>
                  <a:gd name="T5" fmla="*/ 0 h 11"/>
                  <a:gd name="T6" fmla="*/ 3 w 3"/>
                  <a:gd name="T7" fmla="*/ 11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3" y="11"/>
                    </a:moveTo>
                    <a:lnTo>
                      <a:pt x="0" y="3"/>
                    </a:lnTo>
                    <a:lnTo>
                      <a:pt x="3" y="0"/>
                    </a:lnTo>
                    <a:lnTo>
                      <a:pt x="3" y="11"/>
                    </a:lnTo>
                  </a:path>
                </a:pathLst>
              </a:custGeom>
              <a:noFill/>
              <a:ln w="9525">
                <a:noFill/>
                <a:round/>
                <a:headEnd/>
                <a:tailEnd/>
              </a:ln>
            </p:spPr>
            <p:txBody>
              <a:bodyPr/>
              <a:lstStyle/>
              <a:p>
                <a:pPr algn="ctr" eaLnBrk="0" hangingPunct="0"/>
                <a:endParaRPr lang="en-US" dirty="0"/>
              </a:p>
            </p:txBody>
          </p:sp>
          <p:sp>
            <p:nvSpPr>
              <p:cNvPr id="4592" name="Freeform 580"/>
              <p:cNvSpPr>
                <a:spLocks/>
              </p:cNvSpPr>
              <p:nvPr/>
            </p:nvSpPr>
            <p:spPr bwMode="auto">
              <a:xfrm>
                <a:off x="5105" y="2368"/>
                <a:ext cx="6" cy="13"/>
              </a:xfrm>
              <a:custGeom>
                <a:avLst/>
                <a:gdLst>
                  <a:gd name="T0" fmla="*/ 5 w 6"/>
                  <a:gd name="T1" fmla="*/ 13 h 13"/>
                  <a:gd name="T2" fmla="*/ 0 w 6"/>
                  <a:gd name="T3" fmla="*/ 0 h 13"/>
                  <a:gd name="T4" fmla="*/ 6 w 6"/>
                  <a:gd name="T5" fmla="*/ 5 h 13"/>
                  <a:gd name="T6" fmla="*/ 5 w 6"/>
                  <a:gd name="T7" fmla="*/ 13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5" y="13"/>
                    </a:moveTo>
                    <a:lnTo>
                      <a:pt x="0" y="0"/>
                    </a:lnTo>
                    <a:lnTo>
                      <a:pt x="6" y="5"/>
                    </a:lnTo>
                    <a:lnTo>
                      <a:pt x="5" y="13"/>
                    </a:lnTo>
                    <a:close/>
                  </a:path>
                </a:pathLst>
              </a:custGeom>
              <a:solidFill>
                <a:srgbClr val="FEE0C2"/>
              </a:solidFill>
              <a:ln w="9525">
                <a:noFill/>
                <a:round/>
                <a:headEnd/>
                <a:tailEnd/>
              </a:ln>
            </p:spPr>
            <p:txBody>
              <a:bodyPr/>
              <a:lstStyle/>
              <a:p>
                <a:pPr algn="ctr" eaLnBrk="0" hangingPunct="0"/>
                <a:endParaRPr lang="en-US" dirty="0"/>
              </a:p>
            </p:txBody>
          </p:sp>
          <p:sp>
            <p:nvSpPr>
              <p:cNvPr id="4593" name="Freeform 581"/>
              <p:cNvSpPr>
                <a:spLocks/>
              </p:cNvSpPr>
              <p:nvPr/>
            </p:nvSpPr>
            <p:spPr bwMode="auto">
              <a:xfrm>
                <a:off x="5105" y="2368"/>
                <a:ext cx="6" cy="13"/>
              </a:xfrm>
              <a:custGeom>
                <a:avLst/>
                <a:gdLst>
                  <a:gd name="T0" fmla="*/ 5 w 6"/>
                  <a:gd name="T1" fmla="*/ 13 h 13"/>
                  <a:gd name="T2" fmla="*/ 0 w 6"/>
                  <a:gd name="T3" fmla="*/ 0 h 13"/>
                  <a:gd name="T4" fmla="*/ 6 w 6"/>
                  <a:gd name="T5" fmla="*/ 5 h 13"/>
                  <a:gd name="T6" fmla="*/ 5 w 6"/>
                  <a:gd name="T7" fmla="*/ 13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5" y="13"/>
                    </a:moveTo>
                    <a:lnTo>
                      <a:pt x="0" y="0"/>
                    </a:lnTo>
                    <a:lnTo>
                      <a:pt x="6" y="5"/>
                    </a:lnTo>
                    <a:lnTo>
                      <a:pt x="5" y="13"/>
                    </a:lnTo>
                  </a:path>
                </a:pathLst>
              </a:custGeom>
              <a:noFill/>
              <a:ln w="9525">
                <a:noFill/>
                <a:round/>
                <a:headEnd/>
                <a:tailEnd/>
              </a:ln>
            </p:spPr>
            <p:txBody>
              <a:bodyPr/>
              <a:lstStyle/>
              <a:p>
                <a:pPr algn="ctr" eaLnBrk="0" hangingPunct="0"/>
                <a:endParaRPr lang="en-US" dirty="0"/>
              </a:p>
            </p:txBody>
          </p:sp>
          <p:sp>
            <p:nvSpPr>
              <p:cNvPr id="4594" name="Freeform 582"/>
              <p:cNvSpPr>
                <a:spLocks/>
              </p:cNvSpPr>
              <p:nvPr/>
            </p:nvSpPr>
            <p:spPr bwMode="auto">
              <a:xfrm>
                <a:off x="5435" y="2379"/>
                <a:ext cx="5" cy="3"/>
              </a:xfrm>
              <a:custGeom>
                <a:avLst/>
                <a:gdLst>
                  <a:gd name="T0" fmla="*/ 2 w 5"/>
                  <a:gd name="T1" fmla="*/ 3 h 3"/>
                  <a:gd name="T2" fmla="*/ 0 w 5"/>
                  <a:gd name="T3" fmla="*/ 0 h 3"/>
                  <a:gd name="T4" fmla="*/ 3 w 5"/>
                  <a:gd name="T5" fmla="*/ 0 h 3"/>
                  <a:gd name="T6" fmla="*/ 5 w 5"/>
                  <a:gd name="T7" fmla="*/ 3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lnTo>
                      <a:pt x="0" y="0"/>
                    </a:lnTo>
                    <a:lnTo>
                      <a:pt x="3" y="0"/>
                    </a:lnTo>
                    <a:lnTo>
                      <a:pt x="5" y="3"/>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595" name="Freeform 583"/>
              <p:cNvSpPr>
                <a:spLocks/>
              </p:cNvSpPr>
              <p:nvPr/>
            </p:nvSpPr>
            <p:spPr bwMode="auto">
              <a:xfrm>
                <a:off x="5435" y="2379"/>
                <a:ext cx="5" cy="3"/>
              </a:xfrm>
              <a:custGeom>
                <a:avLst/>
                <a:gdLst>
                  <a:gd name="T0" fmla="*/ 2 w 5"/>
                  <a:gd name="T1" fmla="*/ 3 h 3"/>
                  <a:gd name="T2" fmla="*/ 0 w 5"/>
                  <a:gd name="T3" fmla="*/ 0 h 3"/>
                  <a:gd name="T4" fmla="*/ 3 w 5"/>
                  <a:gd name="T5" fmla="*/ 0 h 3"/>
                  <a:gd name="T6" fmla="*/ 5 w 5"/>
                  <a:gd name="T7" fmla="*/ 3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lnTo>
                      <a:pt x="0" y="0"/>
                    </a:lnTo>
                    <a:lnTo>
                      <a:pt x="3" y="0"/>
                    </a:lnTo>
                    <a:lnTo>
                      <a:pt x="5" y="3"/>
                    </a:lnTo>
                    <a:lnTo>
                      <a:pt x="2" y="3"/>
                    </a:lnTo>
                  </a:path>
                </a:pathLst>
              </a:custGeom>
              <a:noFill/>
              <a:ln w="9525">
                <a:noFill/>
                <a:round/>
                <a:headEnd/>
                <a:tailEnd/>
              </a:ln>
            </p:spPr>
            <p:txBody>
              <a:bodyPr/>
              <a:lstStyle/>
              <a:p>
                <a:pPr algn="ctr" eaLnBrk="0" hangingPunct="0"/>
                <a:endParaRPr lang="en-US" dirty="0"/>
              </a:p>
            </p:txBody>
          </p:sp>
          <p:sp>
            <p:nvSpPr>
              <p:cNvPr id="4596" name="Freeform 584"/>
              <p:cNvSpPr>
                <a:spLocks/>
              </p:cNvSpPr>
              <p:nvPr/>
            </p:nvSpPr>
            <p:spPr bwMode="auto">
              <a:xfrm>
                <a:off x="5433" y="2379"/>
                <a:ext cx="4" cy="8"/>
              </a:xfrm>
              <a:custGeom>
                <a:avLst/>
                <a:gdLst>
                  <a:gd name="T0" fmla="*/ 2 w 4"/>
                  <a:gd name="T1" fmla="*/ 3 h 8"/>
                  <a:gd name="T2" fmla="*/ 0 w 4"/>
                  <a:gd name="T3" fmla="*/ 0 h 8"/>
                  <a:gd name="T4" fmla="*/ 4 w 4"/>
                  <a:gd name="T5" fmla="*/ 5 h 8"/>
                  <a:gd name="T6" fmla="*/ 2 w 4"/>
                  <a:gd name="T7" fmla="*/ 8 h 8"/>
                  <a:gd name="T8" fmla="*/ 2 w 4"/>
                  <a:gd name="T9" fmla="*/ 3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2" y="3"/>
                    </a:moveTo>
                    <a:lnTo>
                      <a:pt x="0" y="0"/>
                    </a:lnTo>
                    <a:lnTo>
                      <a:pt x="4" y="5"/>
                    </a:lnTo>
                    <a:lnTo>
                      <a:pt x="2" y="8"/>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597" name="Freeform 585"/>
              <p:cNvSpPr>
                <a:spLocks/>
              </p:cNvSpPr>
              <p:nvPr/>
            </p:nvSpPr>
            <p:spPr bwMode="auto">
              <a:xfrm>
                <a:off x="5433" y="2379"/>
                <a:ext cx="4" cy="8"/>
              </a:xfrm>
              <a:custGeom>
                <a:avLst/>
                <a:gdLst>
                  <a:gd name="T0" fmla="*/ 2 w 4"/>
                  <a:gd name="T1" fmla="*/ 3 h 8"/>
                  <a:gd name="T2" fmla="*/ 0 w 4"/>
                  <a:gd name="T3" fmla="*/ 0 h 8"/>
                  <a:gd name="T4" fmla="*/ 4 w 4"/>
                  <a:gd name="T5" fmla="*/ 5 h 8"/>
                  <a:gd name="T6" fmla="*/ 2 w 4"/>
                  <a:gd name="T7" fmla="*/ 8 h 8"/>
                  <a:gd name="T8" fmla="*/ 2 w 4"/>
                  <a:gd name="T9" fmla="*/ 3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2" y="3"/>
                    </a:moveTo>
                    <a:lnTo>
                      <a:pt x="0" y="0"/>
                    </a:lnTo>
                    <a:lnTo>
                      <a:pt x="4" y="5"/>
                    </a:lnTo>
                    <a:lnTo>
                      <a:pt x="2" y="8"/>
                    </a:lnTo>
                    <a:lnTo>
                      <a:pt x="2" y="3"/>
                    </a:lnTo>
                  </a:path>
                </a:pathLst>
              </a:custGeom>
              <a:noFill/>
              <a:ln w="9525">
                <a:noFill/>
                <a:round/>
                <a:headEnd/>
                <a:tailEnd/>
              </a:ln>
            </p:spPr>
            <p:txBody>
              <a:bodyPr/>
              <a:lstStyle/>
              <a:p>
                <a:pPr algn="ctr" eaLnBrk="0" hangingPunct="0"/>
                <a:endParaRPr lang="en-US" dirty="0"/>
              </a:p>
            </p:txBody>
          </p:sp>
          <p:sp>
            <p:nvSpPr>
              <p:cNvPr id="4598" name="Freeform 586"/>
              <p:cNvSpPr>
                <a:spLocks/>
              </p:cNvSpPr>
              <p:nvPr/>
            </p:nvSpPr>
            <p:spPr bwMode="auto">
              <a:xfrm>
                <a:off x="4446" y="2381"/>
                <a:ext cx="7" cy="9"/>
              </a:xfrm>
              <a:custGeom>
                <a:avLst/>
                <a:gdLst>
                  <a:gd name="T0" fmla="*/ 2 w 7"/>
                  <a:gd name="T1" fmla="*/ 9 h 9"/>
                  <a:gd name="T2" fmla="*/ 0 w 7"/>
                  <a:gd name="T3" fmla="*/ 1 h 9"/>
                  <a:gd name="T4" fmla="*/ 7 w 7"/>
                  <a:gd name="T5" fmla="*/ 0 h 9"/>
                  <a:gd name="T6" fmla="*/ 2 w 7"/>
                  <a:gd name="T7" fmla="*/ 9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2" y="9"/>
                    </a:moveTo>
                    <a:lnTo>
                      <a:pt x="0" y="1"/>
                    </a:lnTo>
                    <a:lnTo>
                      <a:pt x="7" y="0"/>
                    </a:lnTo>
                    <a:lnTo>
                      <a:pt x="2" y="9"/>
                    </a:lnTo>
                    <a:close/>
                  </a:path>
                </a:pathLst>
              </a:custGeom>
              <a:solidFill>
                <a:srgbClr val="FEE0C2"/>
              </a:solidFill>
              <a:ln w="9525">
                <a:noFill/>
                <a:round/>
                <a:headEnd/>
                <a:tailEnd/>
              </a:ln>
            </p:spPr>
            <p:txBody>
              <a:bodyPr/>
              <a:lstStyle/>
              <a:p>
                <a:pPr algn="ctr" eaLnBrk="0" hangingPunct="0"/>
                <a:endParaRPr lang="en-US" dirty="0"/>
              </a:p>
            </p:txBody>
          </p:sp>
          <p:sp>
            <p:nvSpPr>
              <p:cNvPr id="4599" name="Freeform 587"/>
              <p:cNvSpPr>
                <a:spLocks/>
              </p:cNvSpPr>
              <p:nvPr/>
            </p:nvSpPr>
            <p:spPr bwMode="auto">
              <a:xfrm>
                <a:off x="4446" y="2381"/>
                <a:ext cx="7" cy="9"/>
              </a:xfrm>
              <a:custGeom>
                <a:avLst/>
                <a:gdLst>
                  <a:gd name="T0" fmla="*/ 2 w 7"/>
                  <a:gd name="T1" fmla="*/ 9 h 9"/>
                  <a:gd name="T2" fmla="*/ 0 w 7"/>
                  <a:gd name="T3" fmla="*/ 1 h 9"/>
                  <a:gd name="T4" fmla="*/ 7 w 7"/>
                  <a:gd name="T5" fmla="*/ 0 h 9"/>
                  <a:gd name="T6" fmla="*/ 2 w 7"/>
                  <a:gd name="T7" fmla="*/ 9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2" y="9"/>
                    </a:moveTo>
                    <a:lnTo>
                      <a:pt x="0" y="1"/>
                    </a:lnTo>
                    <a:lnTo>
                      <a:pt x="7" y="0"/>
                    </a:lnTo>
                    <a:lnTo>
                      <a:pt x="2" y="9"/>
                    </a:lnTo>
                  </a:path>
                </a:pathLst>
              </a:custGeom>
              <a:noFill/>
              <a:ln w="9525">
                <a:noFill/>
                <a:round/>
                <a:headEnd/>
                <a:tailEnd/>
              </a:ln>
            </p:spPr>
            <p:txBody>
              <a:bodyPr/>
              <a:lstStyle/>
              <a:p>
                <a:pPr algn="ctr" eaLnBrk="0" hangingPunct="0"/>
                <a:endParaRPr lang="en-US" dirty="0"/>
              </a:p>
            </p:txBody>
          </p:sp>
          <p:sp>
            <p:nvSpPr>
              <p:cNvPr id="4600" name="Freeform 588"/>
              <p:cNvSpPr>
                <a:spLocks/>
              </p:cNvSpPr>
              <p:nvPr/>
            </p:nvSpPr>
            <p:spPr bwMode="auto">
              <a:xfrm>
                <a:off x="4443" y="2392"/>
                <a:ext cx="3" cy="5"/>
              </a:xfrm>
              <a:custGeom>
                <a:avLst/>
                <a:gdLst>
                  <a:gd name="T0" fmla="*/ 0 w 3"/>
                  <a:gd name="T1" fmla="*/ 5 h 5"/>
                  <a:gd name="T2" fmla="*/ 0 w 3"/>
                  <a:gd name="T3" fmla="*/ 0 h 5"/>
                  <a:gd name="T4" fmla="*/ 3 w 3"/>
                  <a:gd name="T5" fmla="*/ 2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2"/>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601" name="Freeform 589"/>
              <p:cNvSpPr>
                <a:spLocks/>
              </p:cNvSpPr>
              <p:nvPr/>
            </p:nvSpPr>
            <p:spPr bwMode="auto">
              <a:xfrm>
                <a:off x="4443" y="2392"/>
                <a:ext cx="3" cy="5"/>
              </a:xfrm>
              <a:custGeom>
                <a:avLst/>
                <a:gdLst>
                  <a:gd name="T0" fmla="*/ 0 w 3"/>
                  <a:gd name="T1" fmla="*/ 5 h 5"/>
                  <a:gd name="T2" fmla="*/ 0 w 3"/>
                  <a:gd name="T3" fmla="*/ 0 h 5"/>
                  <a:gd name="T4" fmla="*/ 3 w 3"/>
                  <a:gd name="T5" fmla="*/ 2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2"/>
                    </a:lnTo>
                    <a:lnTo>
                      <a:pt x="0" y="5"/>
                    </a:lnTo>
                  </a:path>
                </a:pathLst>
              </a:custGeom>
              <a:noFill/>
              <a:ln w="9525">
                <a:noFill/>
                <a:round/>
                <a:headEnd/>
                <a:tailEnd/>
              </a:ln>
            </p:spPr>
            <p:txBody>
              <a:bodyPr/>
              <a:lstStyle/>
              <a:p>
                <a:pPr algn="ctr" eaLnBrk="0" hangingPunct="0"/>
                <a:endParaRPr lang="en-US" dirty="0"/>
              </a:p>
            </p:txBody>
          </p:sp>
          <p:sp>
            <p:nvSpPr>
              <p:cNvPr id="4602" name="Freeform 590"/>
              <p:cNvSpPr>
                <a:spLocks/>
              </p:cNvSpPr>
              <p:nvPr/>
            </p:nvSpPr>
            <p:spPr bwMode="auto">
              <a:xfrm>
                <a:off x="4442" y="2394"/>
                <a:ext cx="6" cy="17"/>
              </a:xfrm>
              <a:custGeom>
                <a:avLst/>
                <a:gdLst>
                  <a:gd name="T0" fmla="*/ 4 w 6"/>
                  <a:gd name="T1" fmla="*/ 0 h 17"/>
                  <a:gd name="T2" fmla="*/ 6 w 6"/>
                  <a:gd name="T3" fmla="*/ 17 h 17"/>
                  <a:gd name="T4" fmla="*/ 0 w 6"/>
                  <a:gd name="T5" fmla="*/ 8 h 17"/>
                  <a:gd name="T6" fmla="*/ 4 w 6"/>
                  <a:gd name="T7" fmla="*/ 0 h 17"/>
                  <a:gd name="T8" fmla="*/ 0 60000 65536"/>
                  <a:gd name="T9" fmla="*/ 0 60000 65536"/>
                  <a:gd name="T10" fmla="*/ 0 60000 65536"/>
                  <a:gd name="T11" fmla="*/ 0 60000 65536"/>
                  <a:gd name="T12" fmla="*/ 0 w 6"/>
                  <a:gd name="T13" fmla="*/ 0 h 17"/>
                  <a:gd name="T14" fmla="*/ 6 w 6"/>
                  <a:gd name="T15" fmla="*/ 17 h 17"/>
                </a:gdLst>
                <a:ahLst/>
                <a:cxnLst>
                  <a:cxn ang="T8">
                    <a:pos x="T0" y="T1"/>
                  </a:cxn>
                  <a:cxn ang="T9">
                    <a:pos x="T2" y="T3"/>
                  </a:cxn>
                  <a:cxn ang="T10">
                    <a:pos x="T4" y="T5"/>
                  </a:cxn>
                  <a:cxn ang="T11">
                    <a:pos x="T6" y="T7"/>
                  </a:cxn>
                </a:cxnLst>
                <a:rect l="T12" t="T13" r="T14" b="T15"/>
                <a:pathLst>
                  <a:path w="6" h="17">
                    <a:moveTo>
                      <a:pt x="4" y="0"/>
                    </a:moveTo>
                    <a:lnTo>
                      <a:pt x="6" y="17"/>
                    </a:lnTo>
                    <a:lnTo>
                      <a:pt x="0" y="8"/>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603" name="Freeform 591"/>
              <p:cNvSpPr>
                <a:spLocks/>
              </p:cNvSpPr>
              <p:nvPr/>
            </p:nvSpPr>
            <p:spPr bwMode="auto">
              <a:xfrm>
                <a:off x="4442" y="2394"/>
                <a:ext cx="6" cy="17"/>
              </a:xfrm>
              <a:custGeom>
                <a:avLst/>
                <a:gdLst>
                  <a:gd name="T0" fmla="*/ 4 w 6"/>
                  <a:gd name="T1" fmla="*/ 0 h 17"/>
                  <a:gd name="T2" fmla="*/ 6 w 6"/>
                  <a:gd name="T3" fmla="*/ 17 h 17"/>
                  <a:gd name="T4" fmla="*/ 0 w 6"/>
                  <a:gd name="T5" fmla="*/ 8 h 17"/>
                  <a:gd name="T6" fmla="*/ 4 w 6"/>
                  <a:gd name="T7" fmla="*/ 0 h 17"/>
                  <a:gd name="T8" fmla="*/ 0 60000 65536"/>
                  <a:gd name="T9" fmla="*/ 0 60000 65536"/>
                  <a:gd name="T10" fmla="*/ 0 60000 65536"/>
                  <a:gd name="T11" fmla="*/ 0 60000 65536"/>
                  <a:gd name="T12" fmla="*/ 0 w 6"/>
                  <a:gd name="T13" fmla="*/ 0 h 17"/>
                  <a:gd name="T14" fmla="*/ 6 w 6"/>
                  <a:gd name="T15" fmla="*/ 17 h 17"/>
                </a:gdLst>
                <a:ahLst/>
                <a:cxnLst>
                  <a:cxn ang="T8">
                    <a:pos x="T0" y="T1"/>
                  </a:cxn>
                  <a:cxn ang="T9">
                    <a:pos x="T2" y="T3"/>
                  </a:cxn>
                  <a:cxn ang="T10">
                    <a:pos x="T4" y="T5"/>
                  </a:cxn>
                  <a:cxn ang="T11">
                    <a:pos x="T6" y="T7"/>
                  </a:cxn>
                </a:cxnLst>
                <a:rect l="T12" t="T13" r="T14" b="T15"/>
                <a:pathLst>
                  <a:path w="6" h="17">
                    <a:moveTo>
                      <a:pt x="4" y="0"/>
                    </a:moveTo>
                    <a:lnTo>
                      <a:pt x="6" y="17"/>
                    </a:lnTo>
                    <a:lnTo>
                      <a:pt x="0" y="8"/>
                    </a:lnTo>
                    <a:lnTo>
                      <a:pt x="4" y="0"/>
                    </a:lnTo>
                  </a:path>
                </a:pathLst>
              </a:custGeom>
              <a:noFill/>
              <a:ln w="9525">
                <a:noFill/>
                <a:round/>
                <a:headEnd/>
                <a:tailEnd/>
              </a:ln>
            </p:spPr>
            <p:txBody>
              <a:bodyPr/>
              <a:lstStyle/>
              <a:p>
                <a:pPr algn="ctr" eaLnBrk="0" hangingPunct="0"/>
                <a:endParaRPr lang="en-US" dirty="0"/>
              </a:p>
            </p:txBody>
          </p:sp>
          <p:sp>
            <p:nvSpPr>
              <p:cNvPr id="4604" name="Freeform 592"/>
              <p:cNvSpPr>
                <a:spLocks/>
              </p:cNvSpPr>
              <p:nvPr/>
            </p:nvSpPr>
            <p:spPr bwMode="auto">
              <a:xfrm>
                <a:off x="5116" y="2395"/>
                <a:ext cx="2" cy="3"/>
              </a:xfrm>
              <a:custGeom>
                <a:avLst/>
                <a:gdLst>
                  <a:gd name="T0" fmla="*/ 0 w 2"/>
                  <a:gd name="T1" fmla="*/ 2 h 3"/>
                  <a:gd name="T2" fmla="*/ 0 w 2"/>
                  <a:gd name="T3" fmla="*/ 0 h 3"/>
                  <a:gd name="T4" fmla="*/ 2 w 2"/>
                  <a:gd name="T5" fmla="*/ 3 h 3"/>
                  <a:gd name="T6" fmla="*/ 0 w 2"/>
                  <a:gd name="T7" fmla="*/ 2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0" y="0"/>
                    </a:lnTo>
                    <a:lnTo>
                      <a:pt x="2"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605" name="Freeform 593"/>
              <p:cNvSpPr>
                <a:spLocks/>
              </p:cNvSpPr>
              <p:nvPr/>
            </p:nvSpPr>
            <p:spPr bwMode="auto">
              <a:xfrm>
                <a:off x="5116" y="2395"/>
                <a:ext cx="2" cy="3"/>
              </a:xfrm>
              <a:custGeom>
                <a:avLst/>
                <a:gdLst>
                  <a:gd name="T0" fmla="*/ 0 w 2"/>
                  <a:gd name="T1" fmla="*/ 2 h 3"/>
                  <a:gd name="T2" fmla="*/ 0 w 2"/>
                  <a:gd name="T3" fmla="*/ 0 h 3"/>
                  <a:gd name="T4" fmla="*/ 2 w 2"/>
                  <a:gd name="T5" fmla="*/ 3 h 3"/>
                  <a:gd name="T6" fmla="*/ 0 w 2"/>
                  <a:gd name="T7" fmla="*/ 2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0" y="0"/>
                    </a:lnTo>
                    <a:lnTo>
                      <a:pt x="2" y="3"/>
                    </a:lnTo>
                    <a:lnTo>
                      <a:pt x="0" y="2"/>
                    </a:lnTo>
                  </a:path>
                </a:pathLst>
              </a:custGeom>
              <a:noFill/>
              <a:ln w="9525">
                <a:noFill/>
                <a:round/>
                <a:headEnd/>
                <a:tailEnd/>
              </a:ln>
            </p:spPr>
            <p:txBody>
              <a:bodyPr/>
              <a:lstStyle/>
              <a:p>
                <a:pPr algn="ctr" eaLnBrk="0" hangingPunct="0"/>
                <a:endParaRPr lang="en-US" dirty="0"/>
              </a:p>
            </p:txBody>
          </p:sp>
          <p:sp>
            <p:nvSpPr>
              <p:cNvPr id="4606" name="Freeform 594"/>
              <p:cNvSpPr>
                <a:spLocks/>
              </p:cNvSpPr>
              <p:nvPr/>
            </p:nvSpPr>
            <p:spPr bwMode="auto">
              <a:xfrm>
                <a:off x="5089" y="2400"/>
                <a:ext cx="228" cy="245"/>
              </a:xfrm>
              <a:custGeom>
                <a:avLst/>
                <a:gdLst>
                  <a:gd name="T0" fmla="*/ 140 w 228"/>
                  <a:gd name="T1" fmla="*/ 2 h 245"/>
                  <a:gd name="T2" fmla="*/ 179 w 228"/>
                  <a:gd name="T3" fmla="*/ 40 h 245"/>
                  <a:gd name="T4" fmla="*/ 225 w 228"/>
                  <a:gd name="T5" fmla="*/ 205 h 245"/>
                  <a:gd name="T6" fmla="*/ 210 w 228"/>
                  <a:gd name="T7" fmla="*/ 226 h 245"/>
                  <a:gd name="T8" fmla="*/ 202 w 228"/>
                  <a:gd name="T9" fmla="*/ 219 h 245"/>
                  <a:gd name="T10" fmla="*/ 194 w 228"/>
                  <a:gd name="T11" fmla="*/ 205 h 245"/>
                  <a:gd name="T12" fmla="*/ 174 w 228"/>
                  <a:gd name="T13" fmla="*/ 205 h 245"/>
                  <a:gd name="T14" fmla="*/ 166 w 228"/>
                  <a:gd name="T15" fmla="*/ 198 h 245"/>
                  <a:gd name="T16" fmla="*/ 166 w 228"/>
                  <a:gd name="T17" fmla="*/ 200 h 245"/>
                  <a:gd name="T18" fmla="*/ 174 w 228"/>
                  <a:gd name="T19" fmla="*/ 206 h 245"/>
                  <a:gd name="T20" fmla="*/ 150 w 228"/>
                  <a:gd name="T21" fmla="*/ 226 h 245"/>
                  <a:gd name="T22" fmla="*/ 144 w 228"/>
                  <a:gd name="T23" fmla="*/ 234 h 245"/>
                  <a:gd name="T24" fmla="*/ 111 w 228"/>
                  <a:gd name="T25" fmla="*/ 202 h 245"/>
                  <a:gd name="T26" fmla="*/ 108 w 228"/>
                  <a:gd name="T27" fmla="*/ 200 h 245"/>
                  <a:gd name="T28" fmla="*/ 97 w 228"/>
                  <a:gd name="T29" fmla="*/ 189 h 245"/>
                  <a:gd name="T30" fmla="*/ 90 w 228"/>
                  <a:gd name="T31" fmla="*/ 186 h 245"/>
                  <a:gd name="T32" fmla="*/ 89 w 228"/>
                  <a:gd name="T33" fmla="*/ 181 h 245"/>
                  <a:gd name="T34" fmla="*/ 89 w 228"/>
                  <a:gd name="T35" fmla="*/ 178 h 245"/>
                  <a:gd name="T36" fmla="*/ 84 w 228"/>
                  <a:gd name="T37" fmla="*/ 163 h 245"/>
                  <a:gd name="T38" fmla="*/ 73 w 228"/>
                  <a:gd name="T39" fmla="*/ 142 h 245"/>
                  <a:gd name="T40" fmla="*/ 64 w 228"/>
                  <a:gd name="T41" fmla="*/ 133 h 245"/>
                  <a:gd name="T42" fmla="*/ 51 w 228"/>
                  <a:gd name="T43" fmla="*/ 125 h 245"/>
                  <a:gd name="T44" fmla="*/ 27 w 228"/>
                  <a:gd name="T45" fmla="*/ 106 h 245"/>
                  <a:gd name="T46" fmla="*/ 18 w 228"/>
                  <a:gd name="T47" fmla="*/ 93 h 245"/>
                  <a:gd name="T48" fmla="*/ 13 w 228"/>
                  <a:gd name="T49" fmla="*/ 86 h 245"/>
                  <a:gd name="T50" fmla="*/ 11 w 228"/>
                  <a:gd name="T51" fmla="*/ 83 h 245"/>
                  <a:gd name="T52" fmla="*/ 1 w 228"/>
                  <a:gd name="T53" fmla="*/ 72 h 245"/>
                  <a:gd name="T54" fmla="*/ 0 w 228"/>
                  <a:gd name="T55" fmla="*/ 77 h 245"/>
                  <a:gd name="T56" fmla="*/ 0 w 228"/>
                  <a:gd name="T57" fmla="*/ 56 h 245"/>
                  <a:gd name="T58" fmla="*/ 5 w 228"/>
                  <a:gd name="T59" fmla="*/ 48 h 245"/>
                  <a:gd name="T60" fmla="*/ 11 w 228"/>
                  <a:gd name="T61" fmla="*/ 42 h 245"/>
                  <a:gd name="T62" fmla="*/ 13 w 228"/>
                  <a:gd name="T63" fmla="*/ 40 h 245"/>
                  <a:gd name="T64" fmla="*/ 19 w 228"/>
                  <a:gd name="T65" fmla="*/ 34 h 245"/>
                  <a:gd name="T66" fmla="*/ 19 w 228"/>
                  <a:gd name="T67" fmla="*/ 30 h 245"/>
                  <a:gd name="T68" fmla="*/ 26 w 228"/>
                  <a:gd name="T69" fmla="*/ 24 h 245"/>
                  <a:gd name="T70" fmla="*/ 27 w 228"/>
                  <a:gd name="T71" fmla="*/ 3 h 245"/>
                  <a:gd name="T72" fmla="*/ 132 w 228"/>
                  <a:gd name="T73" fmla="*/ 2 h 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8"/>
                  <a:gd name="T112" fmla="*/ 0 h 245"/>
                  <a:gd name="T113" fmla="*/ 228 w 228"/>
                  <a:gd name="T114" fmla="*/ 245 h 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8" h="245">
                    <a:moveTo>
                      <a:pt x="137" y="2"/>
                    </a:moveTo>
                    <a:lnTo>
                      <a:pt x="140" y="2"/>
                    </a:lnTo>
                    <a:lnTo>
                      <a:pt x="178" y="0"/>
                    </a:lnTo>
                    <a:lnTo>
                      <a:pt x="179" y="40"/>
                    </a:lnTo>
                    <a:lnTo>
                      <a:pt x="220" y="38"/>
                    </a:lnTo>
                    <a:lnTo>
                      <a:pt x="225" y="205"/>
                    </a:lnTo>
                    <a:lnTo>
                      <a:pt x="228" y="245"/>
                    </a:lnTo>
                    <a:lnTo>
                      <a:pt x="210" y="226"/>
                    </a:lnTo>
                    <a:lnTo>
                      <a:pt x="226" y="245"/>
                    </a:lnTo>
                    <a:lnTo>
                      <a:pt x="202" y="219"/>
                    </a:lnTo>
                    <a:lnTo>
                      <a:pt x="189" y="213"/>
                    </a:lnTo>
                    <a:lnTo>
                      <a:pt x="194" y="205"/>
                    </a:lnTo>
                    <a:lnTo>
                      <a:pt x="189" y="213"/>
                    </a:lnTo>
                    <a:lnTo>
                      <a:pt x="174" y="205"/>
                    </a:lnTo>
                    <a:lnTo>
                      <a:pt x="174" y="198"/>
                    </a:lnTo>
                    <a:lnTo>
                      <a:pt x="166" y="198"/>
                    </a:lnTo>
                    <a:lnTo>
                      <a:pt x="163" y="195"/>
                    </a:lnTo>
                    <a:lnTo>
                      <a:pt x="166" y="200"/>
                    </a:lnTo>
                    <a:lnTo>
                      <a:pt x="173" y="198"/>
                    </a:lnTo>
                    <a:lnTo>
                      <a:pt x="174" y="206"/>
                    </a:lnTo>
                    <a:lnTo>
                      <a:pt x="161" y="211"/>
                    </a:lnTo>
                    <a:lnTo>
                      <a:pt x="150" y="226"/>
                    </a:lnTo>
                    <a:lnTo>
                      <a:pt x="150" y="235"/>
                    </a:lnTo>
                    <a:lnTo>
                      <a:pt x="144" y="234"/>
                    </a:lnTo>
                    <a:lnTo>
                      <a:pt x="126" y="206"/>
                    </a:lnTo>
                    <a:lnTo>
                      <a:pt x="111" y="202"/>
                    </a:lnTo>
                    <a:lnTo>
                      <a:pt x="110" y="202"/>
                    </a:lnTo>
                    <a:lnTo>
                      <a:pt x="108" y="200"/>
                    </a:lnTo>
                    <a:lnTo>
                      <a:pt x="95" y="192"/>
                    </a:lnTo>
                    <a:lnTo>
                      <a:pt x="97" y="189"/>
                    </a:lnTo>
                    <a:lnTo>
                      <a:pt x="92" y="187"/>
                    </a:lnTo>
                    <a:lnTo>
                      <a:pt x="90" y="186"/>
                    </a:lnTo>
                    <a:lnTo>
                      <a:pt x="90" y="184"/>
                    </a:lnTo>
                    <a:lnTo>
                      <a:pt x="89" y="181"/>
                    </a:lnTo>
                    <a:lnTo>
                      <a:pt x="89" y="179"/>
                    </a:lnTo>
                    <a:lnTo>
                      <a:pt x="89" y="178"/>
                    </a:lnTo>
                    <a:lnTo>
                      <a:pt x="90" y="166"/>
                    </a:lnTo>
                    <a:lnTo>
                      <a:pt x="84" y="163"/>
                    </a:lnTo>
                    <a:lnTo>
                      <a:pt x="73" y="150"/>
                    </a:lnTo>
                    <a:lnTo>
                      <a:pt x="73" y="142"/>
                    </a:lnTo>
                    <a:lnTo>
                      <a:pt x="71" y="136"/>
                    </a:lnTo>
                    <a:lnTo>
                      <a:pt x="64" y="133"/>
                    </a:lnTo>
                    <a:lnTo>
                      <a:pt x="60" y="126"/>
                    </a:lnTo>
                    <a:lnTo>
                      <a:pt x="51" y="125"/>
                    </a:lnTo>
                    <a:lnTo>
                      <a:pt x="34" y="115"/>
                    </a:lnTo>
                    <a:lnTo>
                      <a:pt x="27" y="106"/>
                    </a:lnTo>
                    <a:lnTo>
                      <a:pt x="26" y="98"/>
                    </a:lnTo>
                    <a:lnTo>
                      <a:pt x="18" y="93"/>
                    </a:lnTo>
                    <a:lnTo>
                      <a:pt x="14" y="86"/>
                    </a:lnTo>
                    <a:lnTo>
                      <a:pt x="13" y="86"/>
                    </a:lnTo>
                    <a:lnTo>
                      <a:pt x="13" y="85"/>
                    </a:lnTo>
                    <a:lnTo>
                      <a:pt x="11" y="83"/>
                    </a:lnTo>
                    <a:lnTo>
                      <a:pt x="8" y="80"/>
                    </a:lnTo>
                    <a:lnTo>
                      <a:pt x="1" y="72"/>
                    </a:lnTo>
                    <a:lnTo>
                      <a:pt x="8" y="80"/>
                    </a:lnTo>
                    <a:lnTo>
                      <a:pt x="0" y="77"/>
                    </a:lnTo>
                    <a:lnTo>
                      <a:pt x="1" y="67"/>
                    </a:lnTo>
                    <a:lnTo>
                      <a:pt x="0" y="56"/>
                    </a:lnTo>
                    <a:lnTo>
                      <a:pt x="3" y="48"/>
                    </a:lnTo>
                    <a:lnTo>
                      <a:pt x="5" y="48"/>
                    </a:lnTo>
                    <a:lnTo>
                      <a:pt x="8" y="45"/>
                    </a:lnTo>
                    <a:lnTo>
                      <a:pt x="11" y="42"/>
                    </a:lnTo>
                    <a:lnTo>
                      <a:pt x="13" y="40"/>
                    </a:lnTo>
                    <a:lnTo>
                      <a:pt x="16" y="37"/>
                    </a:lnTo>
                    <a:lnTo>
                      <a:pt x="19" y="34"/>
                    </a:lnTo>
                    <a:lnTo>
                      <a:pt x="19" y="32"/>
                    </a:lnTo>
                    <a:lnTo>
                      <a:pt x="19" y="30"/>
                    </a:lnTo>
                    <a:lnTo>
                      <a:pt x="21" y="27"/>
                    </a:lnTo>
                    <a:lnTo>
                      <a:pt x="26" y="24"/>
                    </a:lnTo>
                    <a:lnTo>
                      <a:pt x="24" y="18"/>
                    </a:lnTo>
                    <a:lnTo>
                      <a:pt x="27" y="3"/>
                    </a:lnTo>
                    <a:lnTo>
                      <a:pt x="90" y="3"/>
                    </a:lnTo>
                    <a:lnTo>
                      <a:pt x="132" y="2"/>
                    </a:lnTo>
                    <a:lnTo>
                      <a:pt x="137" y="2"/>
                    </a:lnTo>
                    <a:close/>
                  </a:path>
                </a:pathLst>
              </a:custGeom>
              <a:solidFill>
                <a:srgbClr val="FEE0C2"/>
              </a:solidFill>
              <a:ln w="9525">
                <a:noFill/>
                <a:round/>
                <a:headEnd/>
                <a:tailEnd/>
              </a:ln>
            </p:spPr>
            <p:txBody>
              <a:bodyPr/>
              <a:lstStyle/>
              <a:p>
                <a:pPr algn="ctr" eaLnBrk="0" hangingPunct="0"/>
                <a:endParaRPr lang="en-US" dirty="0"/>
              </a:p>
            </p:txBody>
          </p:sp>
          <p:sp>
            <p:nvSpPr>
              <p:cNvPr id="4607" name="Freeform 595"/>
              <p:cNvSpPr>
                <a:spLocks/>
              </p:cNvSpPr>
              <p:nvPr/>
            </p:nvSpPr>
            <p:spPr bwMode="auto">
              <a:xfrm>
                <a:off x="5089" y="2400"/>
                <a:ext cx="228" cy="245"/>
              </a:xfrm>
              <a:custGeom>
                <a:avLst/>
                <a:gdLst>
                  <a:gd name="T0" fmla="*/ 140 w 228"/>
                  <a:gd name="T1" fmla="*/ 2 h 245"/>
                  <a:gd name="T2" fmla="*/ 179 w 228"/>
                  <a:gd name="T3" fmla="*/ 40 h 245"/>
                  <a:gd name="T4" fmla="*/ 225 w 228"/>
                  <a:gd name="T5" fmla="*/ 205 h 245"/>
                  <a:gd name="T6" fmla="*/ 210 w 228"/>
                  <a:gd name="T7" fmla="*/ 226 h 245"/>
                  <a:gd name="T8" fmla="*/ 202 w 228"/>
                  <a:gd name="T9" fmla="*/ 219 h 245"/>
                  <a:gd name="T10" fmla="*/ 194 w 228"/>
                  <a:gd name="T11" fmla="*/ 205 h 245"/>
                  <a:gd name="T12" fmla="*/ 174 w 228"/>
                  <a:gd name="T13" fmla="*/ 205 h 245"/>
                  <a:gd name="T14" fmla="*/ 166 w 228"/>
                  <a:gd name="T15" fmla="*/ 198 h 245"/>
                  <a:gd name="T16" fmla="*/ 166 w 228"/>
                  <a:gd name="T17" fmla="*/ 200 h 245"/>
                  <a:gd name="T18" fmla="*/ 174 w 228"/>
                  <a:gd name="T19" fmla="*/ 206 h 245"/>
                  <a:gd name="T20" fmla="*/ 150 w 228"/>
                  <a:gd name="T21" fmla="*/ 226 h 245"/>
                  <a:gd name="T22" fmla="*/ 144 w 228"/>
                  <a:gd name="T23" fmla="*/ 234 h 245"/>
                  <a:gd name="T24" fmla="*/ 111 w 228"/>
                  <a:gd name="T25" fmla="*/ 202 h 245"/>
                  <a:gd name="T26" fmla="*/ 108 w 228"/>
                  <a:gd name="T27" fmla="*/ 200 h 245"/>
                  <a:gd name="T28" fmla="*/ 97 w 228"/>
                  <a:gd name="T29" fmla="*/ 189 h 245"/>
                  <a:gd name="T30" fmla="*/ 90 w 228"/>
                  <a:gd name="T31" fmla="*/ 186 h 245"/>
                  <a:gd name="T32" fmla="*/ 89 w 228"/>
                  <a:gd name="T33" fmla="*/ 181 h 245"/>
                  <a:gd name="T34" fmla="*/ 89 w 228"/>
                  <a:gd name="T35" fmla="*/ 178 h 245"/>
                  <a:gd name="T36" fmla="*/ 84 w 228"/>
                  <a:gd name="T37" fmla="*/ 163 h 245"/>
                  <a:gd name="T38" fmla="*/ 73 w 228"/>
                  <a:gd name="T39" fmla="*/ 142 h 245"/>
                  <a:gd name="T40" fmla="*/ 64 w 228"/>
                  <a:gd name="T41" fmla="*/ 133 h 245"/>
                  <a:gd name="T42" fmla="*/ 51 w 228"/>
                  <a:gd name="T43" fmla="*/ 125 h 245"/>
                  <a:gd name="T44" fmla="*/ 27 w 228"/>
                  <a:gd name="T45" fmla="*/ 106 h 245"/>
                  <a:gd name="T46" fmla="*/ 18 w 228"/>
                  <a:gd name="T47" fmla="*/ 93 h 245"/>
                  <a:gd name="T48" fmla="*/ 13 w 228"/>
                  <a:gd name="T49" fmla="*/ 86 h 245"/>
                  <a:gd name="T50" fmla="*/ 11 w 228"/>
                  <a:gd name="T51" fmla="*/ 83 h 245"/>
                  <a:gd name="T52" fmla="*/ 1 w 228"/>
                  <a:gd name="T53" fmla="*/ 72 h 245"/>
                  <a:gd name="T54" fmla="*/ 0 w 228"/>
                  <a:gd name="T55" fmla="*/ 77 h 245"/>
                  <a:gd name="T56" fmla="*/ 0 w 228"/>
                  <a:gd name="T57" fmla="*/ 56 h 245"/>
                  <a:gd name="T58" fmla="*/ 5 w 228"/>
                  <a:gd name="T59" fmla="*/ 48 h 245"/>
                  <a:gd name="T60" fmla="*/ 11 w 228"/>
                  <a:gd name="T61" fmla="*/ 42 h 245"/>
                  <a:gd name="T62" fmla="*/ 13 w 228"/>
                  <a:gd name="T63" fmla="*/ 40 h 245"/>
                  <a:gd name="T64" fmla="*/ 19 w 228"/>
                  <a:gd name="T65" fmla="*/ 34 h 245"/>
                  <a:gd name="T66" fmla="*/ 19 w 228"/>
                  <a:gd name="T67" fmla="*/ 30 h 245"/>
                  <a:gd name="T68" fmla="*/ 26 w 228"/>
                  <a:gd name="T69" fmla="*/ 24 h 245"/>
                  <a:gd name="T70" fmla="*/ 27 w 228"/>
                  <a:gd name="T71" fmla="*/ 3 h 245"/>
                  <a:gd name="T72" fmla="*/ 132 w 228"/>
                  <a:gd name="T73" fmla="*/ 2 h 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8"/>
                  <a:gd name="T112" fmla="*/ 0 h 245"/>
                  <a:gd name="T113" fmla="*/ 228 w 228"/>
                  <a:gd name="T114" fmla="*/ 245 h 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8" h="245">
                    <a:moveTo>
                      <a:pt x="137" y="2"/>
                    </a:moveTo>
                    <a:lnTo>
                      <a:pt x="140" y="2"/>
                    </a:lnTo>
                    <a:lnTo>
                      <a:pt x="178" y="0"/>
                    </a:lnTo>
                    <a:lnTo>
                      <a:pt x="179" y="40"/>
                    </a:lnTo>
                    <a:lnTo>
                      <a:pt x="220" y="38"/>
                    </a:lnTo>
                    <a:lnTo>
                      <a:pt x="225" y="205"/>
                    </a:lnTo>
                    <a:lnTo>
                      <a:pt x="228" y="245"/>
                    </a:lnTo>
                    <a:lnTo>
                      <a:pt x="210" y="226"/>
                    </a:lnTo>
                    <a:lnTo>
                      <a:pt x="226" y="245"/>
                    </a:lnTo>
                    <a:lnTo>
                      <a:pt x="202" y="219"/>
                    </a:lnTo>
                    <a:lnTo>
                      <a:pt x="189" y="213"/>
                    </a:lnTo>
                    <a:lnTo>
                      <a:pt x="194" y="205"/>
                    </a:lnTo>
                    <a:lnTo>
                      <a:pt x="189" y="213"/>
                    </a:lnTo>
                    <a:lnTo>
                      <a:pt x="174" y="205"/>
                    </a:lnTo>
                    <a:lnTo>
                      <a:pt x="174" y="198"/>
                    </a:lnTo>
                    <a:lnTo>
                      <a:pt x="166" y="198"/>
                    </a:lnTo>
                    <a:lnTo>
                      <a:pt x="163" y="195"/>
                    </a:lnTo>
                    <a:lnTo>
                      <a:pt x="166" y="200"/>
                    </a:lnTo>
                    <a:lnTo>
                      <a:pt x="173" y="198"/>
                    </a:lnTo>
                    <a:lnTo>
                      <a:pt x="174" y="206"/>
                    </a:lnTo>
                    <a:lnTo>
                      <a:pt x="161" y="211"/>
                    </a:lnTo>
                    <a:lnTo>
                      <a:pt x="150" y="226"/>
                    </a:lnTo>
                    <a:lnTo>
                      <a:pt x="150" y="235"/>
                    </a:lnTo>
                    <a:lnTo>
                      <a:pt x="144" y="234"/>
                    </a:lnTo>
                    <a:lnTo>
                      <a:pt x="126" y="206"/>
                    </a:lnTo>
                    <a:lnTo>
                      <a:pt x="111" y="202"/>
                    </a:lnTo>
                    <a:lnTo>
                      <a:pt x="110" y="202"/>
                    </a:lnTo>
                    <a:lnTo>
                      <a:pt x="108" y="200"/>
                    </a:lnTo>
                    <a:lnTo>
                      <a:pt x="95" y="192"/>
                    </a:lnTo>
                    <a:lnTo>
                      <a:pt x="97" y="189"/>
                    </a:lnTo>
                    <a:lnTo>
                      <a:pt x="92" y="187"/>
                    </a:lnTo>
                    <a:lnTo>
                      <a:pt x="90" y="186"/>
                    </a:lnTo>
                    <a:lnTo>
                      <a:pt x="90" y="184"/>
                    </a:lnTo>
                    <a:lnTo>
                      <a:pt x="89" y="181"/>
                    </a:lnTo>
                    <a:lnTo>
                      <a:pt x="89" y="179"/>
                    </a:lnTo>
                    <a:lnTo>
                      <a:pt x="89" y="178"/>
                    </a:lnTo>
                    <a:lnTo>
                      <a:pt x="90" y="166"/>
                    </a:lnTo>
                    <a:lnTo>
                      <a:pt x="84" y="163"/>
                    </a:lnTo>
                    <a:lnTo>
                      <a:pt x="73" y="150"/>
                    </a:lnTo>
                    <a:lnTo>
                      <a:pt x="73" y="142"/>
                    </a:lnTo>
                    <a:lnTo>
                      <a:pt x="71" y="136"/>
                    </a:lnTo>
                    <a:lnTo>
                      <a:pt x="64" y="133"/>
                    </a:lnTo>
                    <a:lnTo>
                      <a:pt x="60" y="126"/>
                    </a:lnTo>
                    <a:lnTo>
                      <a:pt x="51" y="125"/>
                    </a:lnTo>
                    <a:lnTo>
                      <a:pt x="34" y="115"/>
                    </a:lnTo>
                    <a:lnTo>
                      <a:pt x="27" y="106"/>
                    </a:lnTo>
                    <a:lnTo>
                      <a:pt x="26" y="98"/>
                    </a:lnTo>
                    <a:lnTo>
                      <a:pt x="18" y="93"/>
                    </a:lnTo>
                    <a:lnTo>
                      <a:pt x="14" y="86"/>
                    </a:lnTo>
                    <a:lnTo>
                      <a:pt x="13" y="86"/>
                    </a:lnTo>
                    <a:lnTo>
                      <a:pt x="13" y="85"/>
                    </a:lnTo>
                    <a:lnTo>
                      <a:pt x="11" y="83"/>
                    </a:lnTo>
                    <a:lnTo>
                      <a:pt x="8" y="80"/>
                    </a:lnTo>
                    <a:lnTo>
                      <a:pt x="1" y="72"/>
                    </a:lnTo>
                    <a:lnTo>
                      <a:pt x="8" y="80"/>
                    </a:lnTo>
                    <a:lnTo>
                      <a:pt x="0" y="77"/>
                    </a:lnTo>
                    <a:lnTo>
                      <a:pt x="1" y="67"/>
                    </a:lnTo>
                    <a:lnTo>
                      <a:pt x="0" y="56"/>
                    </a:lnTo>
                    <a:lnTo>
                      <a:pt x="3" y="48"/>
                    </a:lnTo>
                    <a:lnTo>
                      <a:pt x="5" y="48"/>
                    </a:lnTo>
                    <a:lnTo>
                      <a:pt x="8" y="45"/>
                    </a:lnTo>
                    <a:lnTo>
                      <a:pt x="11" y="42"/>
                    </a:lnTo>
                    <a:lnTo>
                      <a:pt x="13" y="40"/>
                    </a:lnTo>
                    <a:lnTo>
                      <a:pt x="16" y="37"/>
                    </a:lnTo>
                    <a:lnTo>
                      <a:pt x="19" y="34"/>
                    </a:lnTo>
                    <a:lnTo>
                      <a:pt x="19" y="32"/>
                    </a:lnTo>
                    <a:lnTo>
                      <a:pt x="19" y="30"/>
                    </a:lnTo>
                    <a:lnTo>
                      <a:pt x="21" y="27"/>
                    </a:lnTo>
                    <a:lnTo>
                      <a:pt x="26" y="24"/>
                    </a:lnTo>
                    <a:lnTo>
                      <a:pt x="24" y="18"/>
                    </a:lnTo>
                    <a:lnTo>
                      <a:pt x="27" y="3"/>
                    </a:lnTo>
                    <a:lnTo>
                      <a:pt x="90" y="3"/>
                    </a:lnTo>
                    <a:lnTo>
                      <a:pt x="132" y="2"/>
                    </a:lnTo>
                    <a:lnTo>
                      <a:pt x="137" y="2"/>
                    </a:lnTo>
                  </a:path>
                </a:pathLst>
              </a:custGeom>
              <a:noFill/>
              <a:ln w="9525">
                <a:noFill/>
                <a:round/>
                <a:headEnd/>
                <a:tailEnd/>
              </a:ln>
            </p:spPr>
            <p:txBody>
              <a:bodyPr/>
              <a:lstStyle/>
              <a:p>
                <a:pPr algn="ctr" eaLnBrk="0" hangingPunct="0"/>
                <a:endParaRPr lang="en-US" dirty="0"/>
              </a:p>
            </p:txBody>
          </p:sp>
          <p:sp>
            <p:nvSpPr>
              <p:cNvPr id="4608" name="Freeform 596"/>
              <p:cNvSpPr>
                <a:spLocks/>
              </p:cNvSpPr>
              <p:nvPr/>
            </p:nvSpPr>
            <p:spPr bwMode="auto">
              <a:xfrm>
                <a:off x="4458" y="2403"/>
                <a:ext cx="3" cy="2"/>
              </a:xfrm>
              <a:custGeom>
                <a:avLst/>
                <a:gdLst>
                  <a:gd name="T0" fmla="*/ 1 w 3"/>
                  <a:gd name="T1" fmla="*/ 2 h 2"/>
                  <a:gd name="T2" fmla="*/ 0 w 3"/>
                  <a:gd name="T3" fmla="*/ 2 h 2"/>
                  <a:gd name="T4" fmla="*/ 3 w 3"/>
                  <a:gd name="T5" fmla="*/ 0 h 2"/>
                  <a:gd name="T6" fmla="*/ 1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2"/>
                    </a:moveTo>
                    <a:lnTo>
                      <a:pt x="0" y="2"/>
                    </a:lnTo>
                    <a:lnTo>
                      <a:pt x="3" y="0"/>
                    </a:lnTo>
                    <a:lnTo>
                      <a:pt x="1" y="2"/>
                    </a:lnTo>
                    <a:close/>
                  </a:path>
                </a:pathLst>
              </a:custGeom>
              <a:solidFill>
                <a:srgbClr val="FEE0C2"/>
              </a:solidFill>
              <a:ln w="9525">
                <a:noFill/>
                <a:round/>
                <a:headEnd/>
                <a:tailEnd/>
              </a:ln>
            </p:spPr>
            <p:txBody>
              <a:bodyPr/>
              <a:lstStyle/>
              <a:p>
                <a:pPr algn="ctr" eaLnBrk="0" hangingPunct="0"/>
                <a:endParaRPr lang="en-US" dirty="0"/>
              </a:p>
            </p:txBody>
          </p:sp>
          <p:sp>
            <p:nvSpPr>
              <p:cNvPr id="4609" name="Freeform 597"/>
              <p:cNvSpPr>
                <a:spLocks/>
              </p:cNvSpPr>
              <p:nvPr/>
            </p:nvSpPr>
            <p:spPr bwMode="auto">
              <a:xfrm>
                <a:off x="4458" y="2403"/>
                <a:ext cx="3" cy="2"/>
              </a:xfrm>
              <a:custGeom>
                <a:avLst/>
                <a:gdLst>
                  <a:gd name="T0" fmla="*/ 1 w 3"/>
                  <a:gd name="T1" fmla="*/ 2 h 2"/>
                  <a:gd name="T2" fmla="*/ 0 w 3"/>
                  <a:gd name="T3" fmla="*/ 2 h 2"/>
                  <a:gd name="T4" fmla="*/ 3 w 3"/>
                  <a:gd name="T5" fmla="*/ 0 h 2"/>
                  <a:gd name="T6" fmla="*/ 1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2"/>
                    </a:moveTo>
                    <a:lnTo>
                      <a:pt x="0" y="2"/>
                    </a:lnTo>
                    <a:lnTo>
                      <a:pt x="3" y="0"/>
                    </a:lnTo>
                    <a:lnTo>
                      <a:pt x="1" y="2"/>
                    </a:lnTo>
                  </a:path>
                </a:pathLst>
              </a:custGeom>
              <a:noFill/>
              <a:ln w="9525">
                <a:noFill/>
                <a:round/>
                <a:headEnd/>
                <a:tailEnd/>
              </a:ln>
            </p:spPr>
            <p:txBody>
              <a:bodyPr/>
              <a:lstStyle/>
              <a:p>
                <a:pPr algn="ctr" eaLnBrk="0" hangingPunct="0"/>
                <a:endParaRPr lang="en-US" dirty="0"/>
              </a:p>
            </p:txBody>
          </p:sp>
          <p:sp>
            <p:nvSpPr>
              <p:cNvPr id="4610" name="Freeform 598"/>
              <p:cNvSpPr>
                <a:spLocks/>
              </p:cNvSpPr>
              <p:nvPr/>
            </p:nvSpPr>
            <p:spPr bwMode="auto">
              <a:xfrm>
                <a:off x="4935" y="2403"/>
                <a:ext cx="267" cy="291"/>
              </a:xfrm>
              <a:custGeom>
                <a:avLst/>
                <a:gdLst>
                  <a:gd name="T0" fmla="*/ 163 w 267"/>
                  <a:gd name="T1" fmla="*/ 2 h 291"/>
                  <a:gd name="T2" fmla="*/ 180 w 267"/>
                  <a:gd name="T3" fmla="*/ 8 h 291"/>
                  <a:gd name="T4" fmla="*/ 175 w 267"/>
                  <a:gd name="T5" fmla="*/ 24 h 291"/>
                  <a:gd name="T6" fmla="*/ 170 w 267"/>
                  <a:gd name="T7" fmla="*/ 34 h 291"/>
                  <a:gd name="T8" fmla="*/ 162 w 267"/>
                  <a:gd name="T9" fmla="*/ 42 h 291"/>
                  <a:gd name="T10" fmla="*/ 157 w 267"/>
                  <a:gd name="T11" fmla="*/ 43 h 291"/>
                  <a:gd name="T12" fmla="*/ 157 w 267"/>
                  <a:gd name="T13" fmla="*/ 45 h 291"/>
                  <a:gd name="T14" fmla="*/ 155 w 267"/>
                  <a:gd name="T15" fmla="*/ 48 h 291"/>
                  <a:gd name="T16" fmla="*/ 154 w 267"/>
                  <a:gd name="T17" fmla="*/ 50 h 291"/>
                  <a:gd name="T18" fmla="*/ 155 w 267"/>
                  <a:gd name="T19" fmla="*/ 61 h 291"/>
                  <a:gd name="T20" fmla="*/ 154 w 267"/>
                  <a:gd name="T21" fmla="*/ 74 h 291"/>
                  <a:gd name="T22" fmla="*/ 168 w 267"/>
                  <a:gd name="T23" fmla="*/ 85 h 291"/>
                  <a:gd name="T24" fmla="*/ 170 w 267"/>
                  <a:gd name="T25" fmla="*/ 90 h 291"/>
                  <a:gd name="T26" fmla="*/ 181 w 267"/>
                  <a:gd name="T27" fmla="*/ 109 h 291"/>
                  <a:gd name="T28" fmla="*/ 189 w 267"/>
                  <a:gd name="T29" fmla="*/ 120 h 291"/>
                  <a:gd name="T30" fmla="*/ 205 w 267"/>
                  <a:gd name="T31" fmla="*/ 122 h 291"/>
                  <a:gd name="T32" fmla="*/ 227 w 267"/>
                  <a:gd name="T33" fmla="*/ 139 h 291"/>
                  <a:gd name="T34" fmla="*/ 223 w 267"/>
                  <a:gd name="T35" fmla="*/ 147 h 291"/>
                  <a:gd name="T36" fmla="*/ 230 w 267"/>
                  <a:gd name="T37" fmla="*/ 151 h 291"/>
                  <a:gd name="T38" fmla="*/ 236 w 267"/>
                  <a:gd name="T39" fmla="*/ 162 h 291"/>
                  <a:gd name="T40" fmla="*/ 251 w 267"/>
                  <a:gd name="T41" fmla="*/ 191 h 291"/>
                  <a:gd name="T42" fmla="*/ 256 w 267"/>
                  <a:gd name="T43" fmla="*/ 200 h 291"/>
                  <a:gd name="T44" fmla="*/ 260 w 267"/>
                  <a:gd name="T45" fmla="*/ 199 h 291"/>
                  <a:gd name="T46" fmla="*/ 267 w 267"/>
                  <a:gd name="T47" fmla="*/ 202 h 291"/>
                  <a:gd name="T48" fmla="*/ 173 w 267"/>
                  <a:gd name="T49" fmla="*/ 247 h 291"/>
                  <a:gd name="T50" fmla="*/ 131 w 267"/>
                  <a:gd name="T51" fmla="*/ 290 h 291"/>
                  <a:gd name="T52" fmla="*/ 104 w 267"/>
                  <a:gd name="T53" fmla="*/ 290 h 291"/>
                  <a:gd name="T54" fmla="*/ 100 w 267"/>
                  <a:gd name="T55" fmla="*/ 287 h 291"/>
                  <a:gd name="T56" fmla="*/ 6 w 267"/>
                  <a:gd name="T57" fmla="*/ 291 h 291"/>
                  <a:gd name="T58" fmla="*/ 0 w 267"/>
                  <a:gd name="T59" fmla="*/ 3 h 291"/>
                  <a:gd name="T60" fmla="*/ 19 w 267"/>
                  <a:gd name="T61" fmla="*/ 2 h 291"/>
                  <a:gd name="T62" fmla="*/ 26 w 267"/>
                  <a:gd name="T63" fmla="*/ 2 h 291"/>
                  <a:gd name="T64" fmla="*/ 150 w 267"/>
                  <a:gd name="T65" fmla="*/ 2 h 291"/>
                  <a:gd name="T66" fmla="*/ 157 w 267"/>
                  <a:gd name="T67" fmla="*/ 2 h 2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7"/>
                  <a:gd name="T103" fmla="*/ 0 h 291"/>
                  <a:gd name="T104" fmla="*/ 267 w 267"/>
                  <a:gd name="T105" fmla="*/ 291 h 2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7" h="291">
                    <a:moveTo>
                      <a:pt x="157" y="2"/>
                    </a:moveTo>
                    <a:lnTo>
                      <a:pt x="163" y="2"/>
                    </a:lnTo>
                    <a:lnTo>
                      <a:pt x="178" y="0"/>
                    </a:lnTo>
                    <a:lnTo>
                      <a:pt x="180" y="8"/>
                    </a:lnTo>
                    <a:lnTo>
                      <a:pt x="175" y="24"/>
                    </a:lnTo>
                    <a:lnTo>
                      <a:pt x="173" y="26"/>
                    </a:lnTo>
                    <a:lnTo>
                      <a:pt x="170" y="34"/>
                    </a:lnTo>
                    <a:lnTo>
                      <a:pt x="168" y="35"/>
                    </a:lnTo>
                    <a:lnTo>
                      <a:pt x="162" y="42"/>
                    </a:lnTo>
                    <a:lnTo>
                      <a:pt x="159" y="43"/>
                    </a:lnTo>
                    <a:lnTo>
                      <a:pt x="157" y="43"/>
                    </a:lnTo>
                    <a:lnTo>
                      <a:pt x="157" y="45"/>
                    </a:lnTo>
                    <a:lnTo>
                      <a:pt x="155" y="45"/>
                    </a:lnTo>
                    <a:lnTo>
                      <a:pt x="155" y="48"/>
                    </a:lnTo>
                    <a:lnTo>
                      <a:pt x="152" y="47"/>
                    </a:lnTo>
                    <a:lnTo>
                      <a:pt x="154" y="50"/>
                    </a:lnTo>
                    <a:lnTo>
                      <a:pt x="149" y="56"/>
                    </a:lnTo>
                    <a:lnTo>
                      <a:pt x="155" y="61"/>
                    </a:lnTo>
                    <a:lnTo>
                      <a:pt x="155" y="64"/>
                    </a:lnTo>
                    <a:lnTo>
                      <a:pt x="154" y="74"/>
                    </a:lnTo>
                    <a:lnTo>
                      <a:pt x="162" y="77"/>
                    </a:lnTo>
                    <a:lnTo>
                      <a:pt x="168" y="85"/>
                    </a:lnTo>
                    <a:lnTo>
                      <a:pt x="170" y="87"/>
                    </a:lnTo>
                    <a:lnTo>
                      <a:pt x="170" y="90"/>
                    </a:lnTo>
                    <a:lnTo>
                      <a:pt x="181" y="104"/>
                    </a:lnTo>
                    <a:lnTo>
                      <a:pt x="181" y="109"/>
                    </a:lnTo>
                    <a:lnTo>
                      <a:pt x="189" y="114"/>
                    </a:lnTo>
                    <a:lnTo>
                      <a:pt x="189" y="120"/>
                    </a:lnTo>
                    <a:lnTo>
                      <a:pt x="199" y="125"/>
                    </a:lnTo>
                    <a:lnTo>
                      <a:pt x="205" y="122"/>
                    </a:lnTo>
                    <a:lnTo>
                      <a:pt x="225" y="133"/>
                    </a:lnTo>
                    <a:lnTo>
                      <a:pt x="227" y="139"/>
                    </a:lnTo>
                    <a:lnTo>
                      <a:pt x="222" y="143"/>
                    </a:lnTo>
                    <a:lnTo>
                      <a:pt x="223" y="147"/>
                    </a:lnTo>
                    <a:lnTo>
                      <a:pt x="227" y="147"/>
                    </a:lnTo>
                    <a:lnTo>
                      <a:pt x="230" y="151"/>
                    </a:lnTo>
                    <a:lnTo>
                      <a:pt x="230" y="159"/>
                    </a:lnTo>
                    <a:lnTo>
                      <a:pt x="236" y="162"/>
                    </a:lnTo>
                    <a:lnTo>
                      <a:pt x="248" y="191"/>
                    </a:lnTo>
                    <a:lnTo>
                      <a:pt x="251" y="191"/>
                    </a:lnTo>
                    <a:lnTo>
                      <a:pt x="249" y="194"/>
                    </a:lnTo>
                    <a:lnTo>
                      <a:pt x="256" y="200"/>
                    </a:lnTo>
                    <a:lnTo>
                      <a:pt x="260" y="199"/>
                    </a:lnTo>
                    <a:lnTo>
                      <a:pt x="267" y="200"/>
                    </a:lnTo>
                    <a:lnTo>
                      <a:pt x="267" y="202"/>
                    </a:lnTo>
                    <a:lnTo>
                      <a:pt x="172" y="205"/>
                    </a:lnTo>
                    <a:lnTo>
                      <a:pt x="173" y="247"/>
                    </a:lnTo>
                    <a:lnTo>
                      <a:pt x="131" y="248"/>
                    </a:lnTo>
                    <a:lnTo>
                      <a:pt x="131" y="290"/>
                    </a:lnTo>
                    <a:lnTo>
                      <a:pt x="105" y="290"/>
                    </a:lnTo>
                    <a:lnTo>
                      <a:pt x="104" y="290"/>
                    </a:lnTo>
                    <a:lnTo>
                      <a:pt x="104" y="287"/>
                    </a:lnTo>
                    <a:lnTo>
                      <a:pt x="100" y="287"/>
                    </a:lnTo>
                    <a:lnTo>
                      <a:pt x="100" y="290"/>
                    </a:lnTo>
                    <a:lnTo>
                      <a:pt x="6" y="291"/>
                    </a:lnTo>
                    <a:lnTo>
                      <a:pt x="3" y="147"/>
                    </a:lnTo>
                    <a:lnTo>
                      <a:pt x="0" y="3"/>
                    </a:lnTo>
                    <a:lnTo>
                      <a:pt x="18" y="2"/>
                    </a:lnTo>
                    <a:lnTo>
                      <a:pt x="19" y="2"/>
                    </a:lnTo>
                    <a:lnTo>
                      <a:pt x="21" y="2"/>
                    </a:lnTo>
                    <a:lnTo>
                      <a:pt x="26" y="2"/>
                    </a:lnTo>
                    <a:lnTo>
                      <a:pt x="149" y="2"/>
                    </a:lnTo>
                    <a:lnTo>
                      <a:pt x="150" y="2"/>
                    </a:lnTo>
                    <a:lnTo>
                      <a:pt x="157" y="2"/>
                    </a:lnTo>
                    <a:close/>
                  </a:path>
                </a:pathLst>
              </a:custGeom>
              <a:solidFill>
                <a:srgbClr val="FEE0C2"/>
              </a:solidFill>
              <a:ln w="9525">
                <a:noFill/>
                <a:round/>
                <a:headEnd/>
                <a:tailEnd/>
              </a:ln>
            </p:spPr>
            <p:txBody>
              <a:bodyPr/>
              <a:lstStyle/>
              <a:p>
                <a:pPr algn="ctr" eaLnBrk="0" hangingPunct="0"/>
                <a:endParaRPr lang="en-US" dirty="0"/>
              </a:p>
            </p:txBody>
          </p:sp>
          <p:sp>
            <p:nvSpPr>
              <p:cNvPr id="4611" name="Freeform 599"/>
              <p:cNvSpPr>
                <a:spLocks/>
              </p:cNvSpPr>
              <p:nvPr/>
            </p:nvSpPr>
            <p:spPr bwMode="auto">
              <a:xfrm>
                <a:off x="4935" y="2403"/>
                <a:ext cx="267" cy="291"/>
              </a:xfrm>
              <a:custGeom>
                <a:avLst/>
                <a:gdLst>
                  <a:gd name="T0" fmla="*/ 163 w 267"/>
                  <a:gd name="T1" fmla="*/ 2 h 291"/>
                  <a:gd name="T2" fmla="*/ 180 w 267"/>
                  <a:gd name="T3" fmla="*/ 8 h 291"/>
                  <a:gd name="T4" fmla="*/ 175 w 267"/>
                  <a:gd name="T5" fmla="*/ 24 h 291"/>
                  <a:gd name="T6" fmla="*/ 170 w 267"/>
                  <a:gd name="T7" fmla="*/ 34 h 291"/>
                  <a:gd name="T8" fmla="*/ 162 w 267"/>
                  <a:gd name="T9" fmla="*/ 42 h 291"/>
                  <a:gd name="T10" fmla="*/ 157 w 267"/>
                  <a:gd name="T11" fmla="*/ 43 h 291"/>
                  <a:gd name="T12" fmla="*/ 157 w 267"/>
                  <a:gd name="T13" fmla="*/ 45 h 291"/>
                  <a:gd name="T14" fmla="*/ 155 w 267"/>
                  <a:gd name="T15" fmla="*/ 48 h 291"/>
                  <a:gd name="T16" fmla="*/ 154 w 267"/>
                  <a:gd name="T17" fmla="*/ 50 h 291"/>
                  <a:gd name="T18" fmla="*/ 155 w 267"/>
                  <a:gd name="T19" fmla="*/ 61 h 291"/>
                  <a:gd name="T20" fmla="*/ 154 w 267"/>
                  <a:gd name="T21" fmla="*/ 74 h 291"/>
                  <a:gd name="T22" fmla="*/ 168 w 267"/>
                  <a:gd name="T23" fmla="*/ 85 h 291"/>
                  <a:gd name="T24" fmla="*/ 170 w 267"/>
                  <a:gd name="T25" fmla="*/ 90 h 291"/>
                  <a:gd name="T26" fmla="*/ 181 w 267"/>
                  <a:gd name="T27" fmla="*/ 109 h 291"/>
                  <a:gd name="T28" fmla="*/ 189 w 267"/>
                  <a:gd name="T29" fmla="*/ 120 h 291"/>
                  <a:gd name="T30" fmla="*/ 205 w 267"/>
                  <a:gd name="T31" fmla="*/ 122 h 291"/>
                  <a:gd name="T32" fmla="*/ 227 w 267"/>
                  <a:gd name="T33" fmla="*/ 139 h 291"/>
                  <a:gd name="T34" fmla="*/ 223 w 267"/>
                  <a:gd name="T35" fmla="*/ 147 h 291"/>
                  <a:gd name="T36" fmla="*/ 230 w 267"/>
                  <a:gd name="T37" fmla="*/ 151 h 291"/>
                  <a:gd name="T38" fmla="*/ 236 w 267"/>
                  <a:gd name="T39" fmla="*/ 162 h 291"/>
                  <a:gd name="T40" fmla="*/ 251 w 267"/>
                  <a:gd name="T41" fmla="*/ 191 h 291"/>
                  <a:gd name="T42" fmla="*/ 256 w 267"/>
                  <a:gd name="T43" fmla="*/ 200 h 291"/>
                  <a:gd name="T44" fmla="*/ 260 w 267"/>
                  <a:gd name="T45" fmla="*/ 199 h 291"/>
                  <a:gd name="T46" fmla="*/ 267 w 267"/>
                  <a:gd name="T47" fmla="*/ 202 h 291"/>
                  <a:gd name="T48" fmla="*/ 173 w 267"/>
                  <a:gd name="T49" fmla="*/ 247 h 291"/>
                  <a:gd name="T50" fmla="*/ 131 w 267"/>
                  <a:gd name="T51" fmla="*/ 290 h 291"/>
                  <a:gd name="T52" fmla="*/ 104 w 267"/>
                  <a:gd name="T53" fmla="*/ 290 h 291"/>
                  <a:gd name="T54" fmla="*/ 100 w 267"/>
                  <a:gd name="T55" fmla="*/ 287 h 291"/>
                  <a:gd name="T56" fmla="*/ 6 w 267"/>
                  <a:gd name="T57" fmla="*/ 291 h 291"/>
                  <a:gd name="T58" fmla="*/ 0 w 267"/>
                  <a:gd name="T59" fmla="*/ 3 h 291"/>
                  <a:gd name="T60" fmla="*/ 19 w 267"/>
                  <a:gd name="T61" fmla="*/ 2 h 291"/>
                  <a:gd name="T62" fmla="*/ 26 w 267"/>
                  <a:gd name="T63" fmla="*/ 2 h 291"/>
                  <a:gd name="T64" fmla="*/ 150 w 267"/>
                  <a:gd name="T65" fmla="*/ 2 h 291"/>
                  <a:gd name="T66" fmla="*/ 157 w 267"/>
                  <a:gd name="T67" fmla="*/ 2 h 2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7"/>
                  <a:gd name="T103" fmla="*/ 0 h 291"/>
                  <a:gd name="T104" fmla="*/ 267 w 267"/>
                  <a:gd name="T105" fmla="*/ 291 h 2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7" h="291">
                    <a:moveTo>
                      <a:pt x="157" y="2"/>
                    </a:moveTo>
                    <a:lnTo>
                      <a:pt x="163" y="2"/>
                    </a:lnTo>
                    <a:lnTo>
                      <a:pt x="178" y="0"/>
                    </a:lnTo>
                    <a:lnTo>
                      <a:pt x="180" y="8"/>
                    </a:lnTo>
                    <a:lnTo>
                      <a:pt x="175" y="24"/>
                    </a:lnTo>
                    <a:lnTo>
                      <a:pt x="173" y="26"/>
                    </a:lnTo>
                    <a:lnTo>
                      <a:pt x="170" y="34"/>
                    </a:lnTo>
                    <a:lnTo>
                      <a:pt x="168" y="35"/>
                    </a:lnTo>
                    <a:lnTo>
                      <a:pt x="162" y="42"/>
                    </a:lnTo>
                    <a:lnTo>
                      <a:pt x="159" y="43"/>
                    </a:lnTo>
                    <a:lnTo>
                      <a:pt x="157" y="43"/>
                    </a:lnTo>
                    <a:lnTo>
                      <a:pt x="157" y="45"/>
                    </a:lnTo>
                    <a:lnTo>
                      <a:pt x="155" y="45"/>
                    </a:lnTo>
                    <a:lnTo>
                      <a:pt x="155" y="48"/>
                    </a:lnTo>
                    <a:lnTo>
                      <a:pt x="152" y="47"/>
                    </a:lnTo>
                    <a:lnTo>
                      <a:pt x="154" y="50"/>
                    </a:lnTo>
                    <a:lnTo>
                      <a:pt x="149" y="56"/>
                    </a:lnTo>
                    <a:lnTo>
                      <a:pt x="155" y="61"/>
                    </a:lnTo>
                    <a:lnTo>
                      <a:pt x="155" y="64"/>
                    </a:lnTo>
                    <a:lnTo>
                      <a:pt x="154" y="74"/>
                    </a:lnTo>
                    <a:lnTo>
                      <a:pt x="162" y="77"/>
                    </a:lnTo>
                    <a:lnTo>
                      <a:pt x="168" y="85"/>
                    </a:lnTo>
                    <a:lnTo>
                      <a:pt x="170" y="87"/>
                    </a:lnTo>
                    <a:lnTo>
                      <a:pt x="170" y="90"/>
                    </a:lnTo>
                    <a:lnTo>
                      <a:pt x="181" y="104"/>
                    </a:lnTo>
                    <a:lnTo>
                      <a:pt x="181" y="109"/>
                    </a:lnTo>
                    <a:lnTo>
                      <a:pt x="189" y="114"/>
                    </a:lnTo>
                    <a:lnTo>
                      <a:pt x="189" y="120"/>
                    </a:lnTo>
                    <a:lnTo>
                      <a:pt x="199" y="125"/>
                    </a:lnTo>
                    <a:lnTo>
                      <a:pt x="205" y="122"/>
                    </a:lnTo>
                    <a:lnTo>
                      <a:pt x="225" y="133"/>
                    </a:lnTo>
                    <a:lnTo>
                      <a:pt x="227" y="139"/>
                    </a:lnTo>
                    <a:lnTo>
                      <a:pt x="222" y="143"/>
                    </a:lnTo>
                    <a:lnTo>
                      <a:pt x="223" y="147"/>
                    </a:lnTo>
                    <a:lnTo>
                      <a:pt x="227" y="147"/>
                    </a:lnTo>
                    <a:lnTo>
                      <a:pt x="230" y="151"/>
                    </a:lnTo>
                    <a:lnTo>
                      <a:pt x="230" y="159"/>
                    </a:lnTo>
                    <a:lnTo>
                      <a:pt x="236" y="162"/>
                    </a:lnTo>
                    <a:lnTo>
                      <a:pt x="248" y="191"/>
                    </a:lnTo>
                    <a:lnTo>
                      <a:pt x="251" y="191"/>
                    </a:lnTo>
                    <a:lnTo>
                      <a:pt x="249" y="194"/>
                    </a:lnTo>
                    <a:lnTo>
                      <a:pt x="256" y="200"/>
                    </a:lnTo>
                    <a:lnTo>
                      <a:pt x="260" y="199"/>
                    </a:lnTo>
                    <a:lnTo>
                      <a:pt x="267" y="200"/>
                    </a:lnTo>
                    <a:lnTo>
                      <a:pt x="267" y="202"/>
                    </a:lnTo>
                    <a:lnTo>
                      <a:pt x="172" y="205"/>
                    </a:lnTo>
                    <a:lnTo>
                      <a:pt x="173" y="247"/>
                    </a:lnTo>
                    <a:lnTo>
                      <a:pt x="131" y="248"/>
                    </a:lnTo>
                    <a:lnTo>
                      <a:pt x="131" y="290"/>
                    </a:lnTo>
                    <a:lnTo>
                      <a:pt x="105" y="290"/>
                    </a:lnTo>
                    <a:lnTo>
                      <a:pt x="104" y="290"/>
                    </a:lnTo>
                    <a:lnTo>
                      <a:pt x="104" y="287"/>
                    </a:lnTo>
                    <a:lnTo>
                      <a:pt x="100" y="287"/>
                    </a:lnTo>
                    <a:lnTo>
                      <a:pt x="100" y="290"/>
                    </a:lnTo>
                    <a:lnTo>
                      <a:pt x="6" y="291"/>
                    </a:lnTo>
                    <a:lnTo>
                      <a:pt x="3" y="147"/>
                    </a:lnTo>
                    <a:lnTo>
                      <a:pt x="0" y="3"/>
                    </a:lnTo>
                    <a:lnTo>
                      <a:pt x="18" y="2"/>
                    </a:lnTo>
                    <a:lnTo>
                      <a:pt x="19" y="2"/>
                    </a:lnTo>
                    <a:lnTo>
                      <a:pt x="21" y="2"/>
                    </a:lnTo>
                    <a:lnTo>
                      <a:pt x="26" y="2"/>
                    </a:lnTo>
                    <a:lnTo>
                      <a:pt x="149" y="2"/>
                    </a:lnTo>
                    <a:lnTo>
                      <a:pt x="150" y="2"/>
                    </a:lnTo>
                    <a:lnTo>
                      <a:pt x="157" y="2"/>
                    </a:lnTo>
                  </a:path>
                </a:pathLst>
              </a:custGeom>
              <a:noFill/>
              <a:ln w="9525">
                <a:noFill/>
                <a:round/>
                <a:headEnd/>
                <a:tailEnd/>
              </a:ln>
            </p:spPr>
            <p:txBody>
              <a:bodyPr/>
              <a:lstStyle/>
              <a:p>
                <a:pPr algn="ctr" eaLnBrk="0" hangingPunct="0"/>
                <a:endParaRPr lang="en-US" dirty="0"/>
              </a:p>
            </p:txBody>
          </p:sp>
          <p:sp>
            <p:nvSpPr>
              <p:cNvPr id="4612" name="Freeform 600"/>
              <p:cNvSpPr>
                <a:spLocks/>
              </p:cNvSpPr>
              <p:nvPr/>
            </p:nvSpPr>
            <p:spPr bwMode="auto">
              <a:xfrm>
                <a:off x="5113" y="2403"/>
                <a:ext cx="3" cy="8"/>
              </a:xfrm>
              <a:custGeom>
                <a:avLst/>
                <a:gdLst>
                  <a:gd name="T0" fmla="*/ 0 w 3"/>
                  <a:gd name="T1" fmla="*/ 0 h 8"/>
                  <a:gd name="T2" fmla="*/ 3 w 3"/>
                  <a:gd name="T3" fmla="*/ 0 h 8"/>
                  <a:gd name="T4" fmla="*/ 2 w 3"/>
                  <a:gd name="T5" fmla="*/ 8 h 8"/>
                  <a:gd name="T6" fmla="*/ 0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0"/>
                    </a:moveTo>
                    <a:lnTo>
                      <a:pt x="3" y="0"/>
                    </a:lnTo>
                    <a:lnTo>
                      <a:pt x="2" y="8"/>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613" name="Freeform 601"/>
              <p:cNvSpPr>
                <a:spLocks/>
              </p:cNvSpPr>
              <p:nvPr/>
            </p:nvSpPr>
            <p:spPr bwMode="auto">
              <a:xfrm>
                <a:off x="5113" y="2403"/>
                <a:ext cx="3" cy="8"/>
              </a:xfrm>
              <a:custGeom>
                <a:avLst/>
                <a:gdLst>
                  <a:gd name="T0" fmla="*/ 0 w 3"/>
                  <a:gd name="T1" fmla="*/ 0 h 8"/>
                  <a:gd name="T2" fmla="*/ 3 w 3"/>
                  <a:gd name="T3" fmla="*/ 0 h 8"/>
                  <a:gd name="T4" fmla="*/ 2 w 3"/>
                  <a:gd name="T5" fmla="*/ 8 h 8"/>
                  <a:gd name="T6" fmla="*/ 0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0"/>
                    </a:moveTo>
                    <a:lnTo>
                      <a:pt x="3" y="0"/>
                    </a:lnTo>
                    <a:lnTo>
                      <a:pt x="2" y="8"/>
                    </a:lnTo>
                    <a:lnTo>
                      <a:pt x="0" y="0"/>
                    </a:lnTo>
                  </a:path>
                </a:pathLst>
              </a:custGeom>
              <a:noFill/>
              <a:ln w="9525">
                <a:noFill/>
                <a:round/>
                <a:headEnd/>
                <a:tailEnd/>
              </a:ln>
            </p:spPr>
            <p:txBody>
              <a:bodyPr/>
              <a:lstStyle/>
              <a:p>
                <a:pPr algn="ctr" eaLnBrk="0" hangingPunct="0"/>
                <a:endParaRPr lang="en-US" dirty="0"/>
              </a:p>
            </p:txBody>
          </p:sp>
          <p:sp>
            <p:nvSpPr>
              <p:cNvPr id="4614" name="Freeform 602"/>
              <p:cNvSpPr>
                <a:spLocks/>
              </p:cNvSpPr>
              <p:nvPr/>
            </p:nvSpPr>
            <p:spPr bwMode="auto">
              <a:xfrm>
                <a:off x="4728" y="2406"/>
                <a:ext cx="210" cy="149"/>
              </a:xfrm>
              <a:custGeom>
                <a:avLst/>
                <a:gdLst>
                  <a:gd name="T0" fmla="*/ 0 w 210"/>
                  <a:gd name="T1" fmla="*/ 4 h 149"/>
                  <a:gd name="T2" fmla="*/ 207 w 210"/>
                  <a:gd name="T3" fmla="*/ 0 h 149"/>
                  <a:gd name="T4" fmla="*/ 210 w 210"/>
                  <a:gd name="T5" fmla="*/ 144 h 149"/>
                  <a:gd name="T6" fmla="*/ 2 w 210"/>
                  <a:gd name="T7" fmla="*/ 149 h 149"/>
                  <a:gd name="T8" fmla="*/ 0 w 210"/>
                  <a:gd name="T9" fmla="*/ 4 h 149"/>
                  <a:gd name="T10" fmla="*/ 0 60000 65536"/>
                  <a:gd name="T11" fmla="*/ 0 60000 65536"/>
                  <a:gd name="T12" fmla="*/ 0 60000 65536"/>
                  <a:gd name="T13" fmla="*/ 0 60000 65536"/>
                  <a:gd name="T14" fmla="*/ 0 60000 65536"/>
                  <a:gd name="T15" fmla="*/ 0 w 210"/>
                  <a:gd name="T16" fmla="*/ 0 h 149"/>
                  <a:gd name="T17" fmla="*/ 210 w 210"/>
                  <a:gd name="T18" fmla="*/ 149 h 149"/>
                </a:gdLst>
                <a:ahLst/>
                <a:cxnLst>
                  <a:cxn ang="T10">
                    <a:pos x="T0" y="T1"/>
                  </a:cxn>
                  <a:cxn ang="T11">
                    <a:pos x="T2" y="T3"/>
                  </a:cxn>
                  <a:cxn ang="T12">
                    <a:pos x="T4" y="T5"/>
                  </a:cxn>
                  <a:cxn ang="T13">
                    <a:pos x="T6" y="T7"/>
                  </a:cxn>
                  <a:cxn ang="T14">
                    <a:pos x="T8" y="T9"/>
                  </a:cxn>
                </a:cxnLst>
                <a:rect l="T15" t="T16" r="T17" b="T18"/>
                <a:pathLst>
                  <a:path w="210" h="149">
                    <a:moveTo>
                      <a:pt x="0" y="4"/>
                    </a:moveTo>
                    <a:lnTo>
                      <a:pt x="207" y="0"/>
                    </a:lnTo>
                    <a:lnTo>
                      <a:pt x="210" y="144"/>
                    </a:lnTo>
                    <a:lnTo>
                      <a:pt x="2" y="149"/>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615" name="Freeform 603"/>
              <p:cNvSpPr>
                <a:spLocks/>
              </p:cNvSpPr>
              <p:nvPr/>
            </p:nvSpPr>
            <p:spPr bwMode="auto">
              <a:xfrm>
                <a:off x="4728" y="2406"/>
                <a:ext cx="210" cy="149"/>
              </a:xfrm>
              <a:custGeom>
                <a:avLst/>
                <a:gdLst>
                  <a:gd name="T0" fmla="*/ 0 w 210"/>
                  <a:gd name="T1" fmla="*/ 4 h 149"/>
                  <a:gd name="T2" fmla="*/ 207 w 210"/>
                  <a:gd name="T3" fmla="*/ 0 h 149"/>
                  <a:gd name="T4" fmla="*/ 210 w 210"/>
                  <a:gd name="T5" fmla="*/ 144 h 149"/>
                  <a:gd name="T6" fmla="*/ 2 w 210"/>
                  <a:gd name="T7" fmla="*/ 149 h 149"/>
                  <a:gd name="T8" fmla="*/ 0 w 210"/>
                  <a:gd name="T9" fmla="*/ 4 h 149"/>
                  <a:gd name="T10" fmla="*/ 0 60000 65536"/>
                  <a:gd name="T11" fmla="*/ 0 60000 65536"/>
                  <a:gd name="T12" fmla="*/ 0 60000 65536"/>
                  <a:gd name="T13" fmla="*/ 0 60000 65536"/>
                  <a:gd name="T14" fmla="*/ 0 60000 65536"/>
                  <a:gd name="T15" fmla="*/ 0 w 210"/>
                  <a:gd name="T16" fmla="*/ 0 h 149"/>
                  <a:gd name="T17" fmla="*/ 210 w 210"/>
                  <a:gd name="T18" fmla="*/ 149 h 149"/>
                </a:gdLst>
                <a:ahLst/>
                <a:cxnLst>
                  <a:cxn ang="T10">
                    <a:pos x="T0" y="T1"/>
                  </a:cxn>
                  <a:cxn ang="T11">
                    <a:pos x="T2" y="T3"/>
                  </a:cxn>
                  <a:cxn ang="T12">
                    <a:pos x="T4" y="T5"/>
                  </a:cxn>
                  <a:cxn ang="T13">
                    <a:pos x="T6" y="T7"/>
                  </a:cxn>
                  <a:cxn ang="T14">
                    <a:pos x="T8" y="T9"/>
                  </a:cxn>
                </a:cxnLst>
                <a:rect l="T15" t="T16" r="T17" b="T18"/>
                <a:pathLst>
                  <a:path w="210" h="149">
                    <a:moveTo>
                      <a:pt x="0" y="4"/>
                    </a:moveTo>
                    <a:lnTo>
                      <a:pt x="207" y="0"/>
                    </a:lnTo>
                    <a:lnTo>
                      <a:pt x="210" y="144"/>
                    </a:lnTo>
                    <a:lnTo>
                      <a:pt x="2" y="149"/>
                    </a:lnTo>
                    <a:lnTo>
                      <a:pt x="0" y="4"/>
                    </a:lnTo>
                  </a:path>
                </a:pathLst>
              </a:custGeom>
              <a:noFill/>
              <a:ln w="9525">
                <a:noFill/>
                <a:round/>
                <a:headEnd/>
                <a:tailEnd/>
              </a:ln>
            </p:spPr>
            <p:txBody>
              <a:bodyPr/>
              <a:lstStyle/>
              <a:p>
                <a:pPr algn="ctr" eaLnBrk="0" hangingPunct="0"/>
                <a:endParaRPr lang="en-US" dirty="0"/>
              </a:p>
            </p:txBody>
          </p:sp>
          <p:sp>
            <p:nvSpPr>
              <p:cNvPr id="4616" name="Freeform 604"/>
              <p:cNvSpPr>
                <a:spLocks/>
              </p:cNvSpPr>
              <p:nvPr/>
            </p:nvSpPr>
            <p:spPr bwMode="auto">
              <a:xfrm>
                <a:off x="4466" y="2408"/>
                <a:ext cx="1" cy="6"/>
              </a:xfrm>
              <a:custGeom>
                <a:avLst/>
                <a:gdLst>
                  <a:gd name="T0" fmla="*/ 1 w 1"/>
                  <a:gd name="T1" fmla="*/ 6 h 6"/>
                  <a:gd name="T2" fmla="*/ 0 w 1"/>
                  <a:gd name="T3" fmla="*/ 0 h 6"/>
                  <a:gd name="T4" fmla="*/ 1 w 1"/>
                  <a:gd name="T5" fmla="*/ 6 h 6"/>
                  <a:gd name="T6" fmla="*/ 1 w 1"/>
                  <a:gd name="T7" fmla="*/ 6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1" y="6"/>
                    </a:moveTo>
                    <a:lnTo>
                      <a:pt x="0" y="0"/>
                    </a:lnTo>
                    <a:lnTo>
                      <a:pt x="1" y="6"/>
                    </a:lnTo>
                    <a:close/>
                  </a:path>
                </a:pathLst>
              </a:custGeom>
              <a:solidFill>
                <a:srgbClr val="FEE0C2"/>
              </a:solidFill>
              <a:ln w="9525">
                <a:noFill/>
                <a:round/>
                <a:headEnd/>
                <a:tailEnd/>
              </a:ln>
            </p:spPr>
            <p:txBody>
              <a:bodyPr/>
              <a:lstStyle/>
              <a:p>
                <a:pPr algn="ctr" eaLnBrk="0" hangingPunct="0"/>
                <a:endParaRPr lang="en-US" dirty="0"/>
              </a:p>
            </p:txBody>
          </p:sp>
          <p:sp>
            <p:nvSpPr>
              <p:cNvPr id="4617" name="Freeform 605"/>
              <p:cNvSpPr>
                <a:spLocks/>
              </p:cNvSpPr>
              <p:nvPr/>
            </p:nvSpPr>
            <p:spPr bwMode="auto">
              <a:xfrm>
                <a:off x="4466" y="2408"/>
                <a:ext cx="1" cy="6"/>
              </a:xfrm>
              <a:custGeom>
                <a:avLst/>
                <a:gdLst>
                  <a:gd name="T0" fmla="*/ 1 w 1"/>
                  <a:gd name="T1" fmla="*/ 6 h 6"/>
                  <a:gd name="T2" fmla="*/ 0 w 1"/>
                  <a:gd name="T3" fmla="*/ 0 h 6"/>
                  <a:gd name="T4" fmla="*/ 1 w 1"/>
                  <a:gd name="T5" fmla="*/ 6 h 6"/>
                  <a:gd name="T6" fmla="*/ 1 w 1"/>
                  <a:gd name="T7" fmla="*/ 6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1" y="6"/>
                    </a:moveTo>
                    <a:lnTo>
                      <a:pt x="0" y="0"/>
                    </a:lnTo>
                    <a:lnTo>
                      <a:pt x="1" y="6"/>
                    </a:lnTo>
                  </a:path>
                </a:pathLst>
              </a:custGeom>
              <a:noFill/>
              <a:ln w="9525">
                <a:noFill/>
                <a:round/>
                <a:headEnd/>
                <a:tailEnd/>
              </a:ln>
            </p:spPr>
            <p:txBody>
              <a:bodyPr/>
              <a:lstStyle/>
              <a:p>
                <a:pPr algn="ctr" eaLnBrk="0" hangingPunct="0"/>
                <a:endParaRPr lang="en-US" dirty="0"/>
              </a:p>
            </p:txBody>
          </p:sp>
          <p:sp>
            <p:nvSpPr>
              <p:cNvPr id="4618" name="Freeform 606"/>
              <p:cNvSpPr>
                <a:spLocks noEditPoints="1"/>
              </p:cNvSpPr>
              <p:nvPr/>
            </p:nvSpPr>
            <p:spPr bwMode="auto">
              <a:xfrm>
                <a:off x="4459" y="2410"/>
                <a:ext cx="272" cy="208"/>
              </a:xfrm>
              <a:custGeom>
                <a:avLst/>
                <a:gdLst>
                  <a:gd name="T0" fmla="*/ 269 w 272"/>
                  <a:gd name="T1" fmla="*/ 0 h 208"/>
                  <a:gd name="T2" fmla="*/ 272 w 272"/>
                  <a:gd name="T3" fmla="*/ 206 h 208"/>
                  <a:gd name="T4" fmla="*/ 186 w 272"/>
                  <a:gd name="T5" fmla="*/ 123 h 208"/>
                  <a:gd name="T6" fmla="*/ 51 w 272"/>
                  <a:gd name="T7" fmla="*/ 113 h 208"/>
                  <a:gd name="T8" fmla="*/ 20 w 272"/>
                  <a:gd name="T9" fmla="*/ 97 h 208"/>
                  <a:gd name="T10" fmla="*/ 17 w 272"/>
                  <a:gd name="T11" fmla="*/ 94 h 208"/>
                  <a:gd name="T12" fmla="*/ 0 w 272"/>
                  <a:gd name="T13" fmla="*/ 84 h 208"/>
                  <a:gd name="T14" fmla="*/ 13 w 272"/>
                  <a:gd name="T15" fmla="*/ 89 h 208"/>
                  <a:gd name="T16" fmla="*/ 23 w 272"/>
                  <a:gd name="T17" fmla="*/ 84 h 208"/>
                  <a:gd name="T18" fmla="*/ 15 w 272"/>
                  <a:gd name="T19" fmla="*/ 73 h 208"/>
                  <a:gd name="T20" fmla="*/ 12 w 272"/>
                  <a:gd name="T21" fmla="*/ 73 h 208"/>
                  <a:gd name="T22" fmla="*/ 5 w 272"/>
                  <a:gd name="T23" fmla="*/ 65 h 208"/>
                  <a:gd name="T24" fmla="*/ 28 w 272"/>
                  <a:gd name="T25" fmla="*/ 65 h 208"/>
                  <a:gd name="T26" fmla="*/ 49 w 272"/>
                  <a:gd name="T27" fmla="*/ 76 h 208"/>
                  <a:gd name="T28" fmla="*/ 68 w 272"/>
                  <a:gd name="T29" fmla="*/ 70 h 208"/>
                  <a:gd name="T30" fmla="*/ 83 w 272"/>
                  <a:gd name="T31" fmla="*/ 83 h 208"/>
                  <a:gd name="T32" fmla="*/ 86 w 272"/>
                  <a:gd name="T33" fmla="*/ 83 h 208"/>
                  <a:gd name="T34" fmla="*/ 73 w 272"/>
                  <a:gd name="T35" fmla="*/ 68 h 208"/>
                  <a:gd name="T36" fmla="*/ 78 w 272"/>
                  <a:gd name="T37" fmla="*/ 67 h 208"/>
                  <a:gd name="T38" fmla="*/ 88 w 272"/>
                  <a:gd name="T39" fmla="*/ 62 h 208"/>
                  <a:gd name="T40" fmla="*/ 99 w 272"/>
                  <a:gd name="T41" fmla="*/ 60 h 208"/>
                  <a:gd name="T42" fmla="*/ 110 w 272"/>
                  <a:gd name="T43" fmla="*/ 60 h 208"/>
                  <a:gd name="T44" fmla="*/ 119 w 272"/>
                  <a:gd name="T45" fmla="*/ 62 h 208"/>
                  <a:gd name="T46" fmla="*/ 68 w 272"/>
                  <a:gd name="T47" fmla="*/ 65 h 208"/>
                  <a:gd name="T48" fmla="*/ 52 w 272"/>
                  <a:gd name="T49" fmla="*/ 65 h 208"/>
                  <a:gd name="T50" fmla="*/ 34 w 272"/>
                  <a:gd name="T51" fmla="*/ 60 h 208"/>
                  <a:gd name="T52" fmla="*/ 39 w 272"/>
                  <a:gd name="T53" fmla="*/ 57 h 208"/>
                  <a:gd name="T54" fmla="*/ 51 w 272"/>
                  <a:gd name="T55" fmla="*/ 43 h 208"/>
                  <a:gd name="T56" fmla="*/ 55 w 272"/>
                  <a:gd name="T57" fmla="*/ 35 h 208"/>
                  <a:gd name="T58" fmla="*/ 49 w 272"/>
                  <a:gd name="T59" fmla="*/ 38 h 208"/>
                  <a:gd name="T60" fmla="*/ 38 w 272"/>
                  <a:gd name="T61" fmla="*/ 43 h 208"/>
                  <a:gd name="T62" fmla="*/ 31 w 272"/>
                  <a:gd name="T63" fmla="*/ 32 h 208"/>
                  <a:gd name="T64" fmla="*/ 51 w 272"/>
                  <a:gd name="T65" fmla="*/ 22 h 208"/>
                  <a:gd name="T66" fmla="*/ 55 w 272"/>
                  <a:gd name="T67" fmla="*/ 17 h 208"/>
                  <a:gd name="T68" fmla="*/ 59 w 272"/>
                  <a:gd name="T69" fmla="*/ 3 h 208"/>
                  <a:gd name="T70" fmla="*/ 104 w 272"/>
                  <a:gd name="T71" fmla="*/ 113 h 208"/>
                  <a:gd name="T72" fmla="*/ 104 w 272"/>
                  <a:gd name="T73" fmla="*/ 113 h 2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2"/>
                  <a:gd name="T112" fmla="*/ 0 h 208"/>
                  <a:gd name="T113" fmla="*/ 272 w 272"/>
                  <a:gd name="T114" fmla="*/ 208 h 2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2" h="208">
                    <a:moveTo>
                      <a:pt x="59" y="3"/>
                    </a:moveTo>
                    <a:lnTo>
                      <a:pt x="269" y="0"/>
                    </a:lnTo>
                    <a:lnTo>
                      <a:pt x="271" y="145"/>
                    </a:lnTo>
                    <a:lnTo>
                      <a:pt x="272" y="206"/>
                    </a:lnTo>
                    <a:lnTo>
                      <a:pt x="188" y="208"/>
                    </a:lnTo>
                    <a:lnTo>
                      <a:pt x="186" y="123"/>
                    </a:lnTo>
                    <a:lnTo>
                      <a:pt x="55" y="123"/>
                    </a:lnTo>
                    <a:lnTo>
                      <a:pt x="51" y="113"/>
                    </a:lnTo>
                    <a:lnTo>
                      <a:pt x="13" y="96"/>
                    </a:lnTo>
                    <a:lnTo>
                      <a:pt x="20" y="97"/>
                    </a:lnTo>
                    <a:lnTo>
                      <a:pt x="18" y="91"/>
                    </a:lnTo>
                    <a:lnTo>
                      <a:pt x="17" y="94"/>
                    </a:lnTo>
                    <a:lnTo>
                      <a:pt x="2" y="88"/>
                    </a:lnTo>
                    <a:lnTo>
                      <a:pt x="0" y="84"/>
                    </a:lnTo>
                    <a:lnTo>
                      <a:pt x="8" y="84"/>
                    </a:lnTo>
                    <a:lnTo>
                      <a:pt x="13" y="89"/>
                    </a:lnTo>
                    <a:lnTo>
                      <a:pt x="15" y="86"/>
                    </a:lnTo>
                    <a:lnTo>
                      <a:pt x="23" y="84"/>
                    </a:lnTo>
                    <a:lnTo>
                      <a:pt x="21" y="73"/>
                    </a:lnTo>
                    <a:lnTo>
                      <a:pt x="15" y="73"/>
                    </a:lnTo>
                    <a:lnTo>
                      <a:pt x="13" y="78"/>
                    </a:lnTo>
                    <a:lnTo>
                      <a:pt x="12" y="73"/>
                    </a:lnTo>
                    <a:lnTo>
                      <a:pt x="7" y="65"/>
                    </a:lnTo>
                    <a:lnTo>
                      <a:pt x="5" y="65"/>
                    </a:lnTo>
                    <a:lnTo>
                      <a:pt x="21" y="60"/>
                    </a:lnTo>
                    <a:lnTo>
                      <a:pt x="28" y="65"/>
                    </a:lnTo>
                    <a:lnTo>
                      <a:pt x="46" y="72"/>
                    </a:lnTo>
                    <a:lnTo>
                      <a:pt x="49" y="76"/>
                    </a:lnTo>
                    <a:lnTo>
                      <a:pt x="49" y="72"/>
                    </a:lnTo>
                    <a:lnTo>
                      <a:pt x="68" y="70"/>
                    </a:lnTo>
                    <a:lnTo>
                      <a:pt x="75" y="80"/>
                    </a:lnTo>
                    <a:lnTo>
                      <a:pt x="83" y="83"/>
                    </a:lnTo>
                    <a:lnTo>
                      <a:pt x="91" y="108"/>
                    </a:lnTo>
                    <a:lnTo>
                      <a:pt x="86" y="83"/>
                    </a:lnTo>
                    <a:lnTo>
                      <a:pt x="75" y="72"/>
                    </a:lnTo>
                    <a:lnTo>
                      <a:pt x="73" y="68"/>
                    </a:lnTo>
                    <a:lnTo>
                      <a:pt x="80" y="70"/>
                    </a:lnTo>
                    <a:lnTo>
                      <a:pt x="78" y="67"/>
                    </a:lnTo>
                    <a:lnTo>
                      <a:pt x="81" y="60"/>
                    </a:lnTo>
                    <a:lnTo>
                      <a:pt x="88" y="62"/>
                    </a:lnTo>
                    <a:lnTo>
                      <a:pt x="86" y="68"/>
                    </a:lnTo>
                    <a:lnTo>
                      <a:pt x="99" y="60"/>
                    </a:lnTo>
                    <a:lnTo>
                      <a:pt x="104" y="64"/>
                    </a:lnTo>
                    <a:lnTo>
                      <a:pt x="110" y="60"/>
                    </a:lnTo>
                    <a:lnTo>
                      <a:pt x="112" y="64"/>
                    </a:lnTo>
                    <a:lnTo>
                      <a:pt x="119" y="62"/>
                    </a:lnTo>
                    <a:lnTo>
                      <a:pt x="88" y="56"/>
                    </a:lnTo>
                    <a:lnTo>
                      <a:pt x="68" y="65"/>
                    </a:lnTo>
                    <a:lnTo>
                      <a:pt x="55" y="68"/>
                    </a:lnTo>
                    <a:lnTo>
                      <a:pt x="52" y="65"/>
                    </a:lnTo>
                    <a:lnTo>
                      <a:pt x="51" y="67"/>
                    </a:lnTo>
                    <a:lnTo>
                      <a:pt x="34" y="60"/>
                    </a:lnTo>
                    <a:lnTo>
                      <a:pt x="39" y="62"/>
                    </a:lnTo>
                    <a:lnTo>
                      <a:pt x="39" y="57"/>
                    </a:lnTo>
                    <a:lnTo>
                      <a:pt x="51" y="49"/>
                    </a:lnTo>
                    <a:lnTo>
                      <a:pt x="51" y="43"/>
                    </a:lnTo>
                    <a:lnTo>
                      <a:pt x="62" y="36"/>
                    </a:lnTo>
                    <a:lnTo>
                      <a:pt x="55" y="35"/>
                    </a:lnTo>
                    <a:lnTo>
                      <a:pt x="52" y="40"/>
                    </a:lnTo>
                    <a:lnTo>
                      <a:pt x="49" y="38"/>
                    </a:lnTo>
                    <a:lnTo>
                      <a:pt x="38" y="46"/>
                    </a:lnTo>
                    <a:lnTo>
                      <a:pt x="38" y="43"/>
                    </a:lnTo>
                    <a:lnTo>
                      <a:pt x="46" y="36"/>
                    </a:lnTo>
                    <a:lnTo>
                      <a:pt x="31" y="32"/>
                    </a:lnTo>
                    <a:lnTo>
                      <a:pt x="46" y="30"/>
                    </a:lnTo>
                    <a:lnTo>
                      <a:pt x="51" y="22"/>
                    </a:lnTo>
                    <a:lnTo>
                      <a:pt x="60" y="24"/>
                    </a:lnTo>
                    <a:lnTo>
                      <a:pt x="55" y="17"/>
                    </a:lnTo>
                    <a:lnTo>
                      <a:pt x="52" y="20"/>
                    </a:lnTo>
                    <a:lnTo>
                      <a:pt x="59" y="3"/>
                    </a:lnTo>
                    <a:close/>
                    <a:moveTo>
                      <a:pt x="91" y="108"/>
                    </a:moveTo>
                    <a:lnTo>
                      <a:pt x="104" y="113"/>
                    </a:lnTo>
                    <a:lnTo>
                      <a:pt x="107" y="108"/>
                    </a:lnTo>
                    <a:lnTo>
                      <a:pt x="104" y="113"/>
                    </a:lnTo>
                    <a:lnTo>
                      <a:pt x="91" y="108"/>
                    </a:lnTo>
                    <a:close/>
                  </a:path>
                </a:pathLst>
              </a:custGeom>
              <a:solidFill>
                <a:srgbClr val="FEE0C2"/>
              </a:solidFill>
              <a:ln w="9525">
                <a:noFill/>
                <a:round/>
                <a:headEnd/>
                <a:tailEnd/>
              </a:ln>
            </p:spPr>
            <p:txBody>
              <a:bodyPr/>
              <a:lstStyle/>
              <a:p>
                <a:pPr algn="ctr" eaLnBrk="0" hangingPunct="0"/>
                <a:endParaRPr lang="en-US" dirty="0"/>
              </a:p>
            </p:txBody>
          </p:sp>
          <p:sp>
            <p:nvSpPr>
              <p:cNvPr id="4619" name="Freeform 607"/>
              <p:cNvSpPr>
                <a:spLocks noEditPoints="1"/>
              </p:cNvSpPr>
              <p:nvPr/>
            </p:nvSpPr>
            <p:spPr bwMode="auto">
              <a:xfrm>
                <a:off x="4459" y="2410"/>
                <a:ext cx="272" cy="208"/>
              </a:xfrm>
              <a:custGeom>
                <a:avLst/>
                <a:gdLst>
                  <a:gd name="T0" fmla="*/ 269 w 272"/>
                  <a:gd name="T1" fmla="*/ 0 h 208"/>
                  <a:gd name="T2" fmla="*/ 272 w 272"/>
                  <a:gd name="T3" fmla="*/ 206 h 208"/>
                  <a:gd name="T4" fmla="*/ 186 w 272"/>
                  <a:gd name="T5" fmla="*/ 123 h 208"/>
                  <a:gd name="T6" fmla="*/ 51 w 272"/>
                  <a:gd name="T7" fmla="*/ 113 h 208"/>
                  <a:gd name="T8" fmla="*/ 20 w 272"/>
                  <a:gd name="T9" fmla="*/ 97 h 208"/>
                  <a:gd name="T10" fmla="*/ 17 w 272"/>
                  <a:gd name="T11" fmla="*/ 94 h 208"/>
                  <a:gd name="T12" fmla="*/ 0 w 272"/>
                  <a:gd name="T13" fmla="*/ 84 h 208"/>
                  <a:gd name="T14" fmla="*/ 13 w 272"/>
                  <a:gd name="T15" fmla="*/ 89 h 208"/>
                  <a:gd name="T16" fmla="*/ 23 w 272"/>
                  <a:gd name="T17" fmla="*/ 84 h 208"/>
                  <a:gd name="T18" fmla="*/ 15 w 272"/>
                  <a:gd name="T19" fmla="*/ 73 h 208"/>
                  <a:gd name="T20" fmla="*/ 12 w 272"/>
                  <a:gd name="T21" fmla="*/ 73 h 208"/>
                  <a:gd name="T22" fmla="*/ 5 w 272"/>
                  <a:gd name="T23" fmla="*/ 65 h 208"/>
                  <a:gd name="T24" fmla="*/ 28 w 272"/>
                  <a:gd name="T25" fmla="*/ 65 h 208"/>
                  <a:gd name="T26" fmla="*/ 49 w 272"/>
                  <a:gd name="T27" fmla="*/ 76 h 208"/>
                  <a:gd name="T28" fmla="*/ 68 w 272"/>
                  <a:gd name="T29" fmla="*/ 70 h 208"/>
                  <a:gd name="T30" fmla="*/ 83 w 272"/>
                  <a:gd name="T31" fmla="*/ 83 h 208"/>
                  <a:gd name="T32" fmla="*/ 86 w 272"/>
                  <a:gd name="T33" fmla="*/ 83 h 208"/>
                  <a:gd name="T34" fmla="*/ 73 w 272"/>
                  <a:gd name="T35" fmla="*/ 68 h 208"/>
                  <a:gd name="T36" fmla="*/ 78 w 272"/>
                  <a:gd name="T37" fmla="*/ 67 h 208"/>
                  <a:gd name="T38" fmla="*/ 88 w 272"/>
                  <a:gd name="T39" fmla="*/ 62 h 208"/>
                  <a:gd name="T40" fmla="*/ 99 w 272"/>
                  <a:gd name="T41" fmla="*/ 60 h 208"/>
                  <a:gd name="T42" fmla="*/ 110 w 272"/>
                  <a:gd name="T43" fmla="*/ 60 h 208"/>
                  <a:gd name="T44" fmla="*/ 119 w 272"/>
                  <a:gd name="T45" fmla="*/ 62 h 208"/>
                  <a:gd name="T46" fmla="*/ 68 w 272"/>
                  <a:gd name="T47" fmla="*/ 65 h 208"/>
                  <a:gd name="T48" fmla="*/ 52 w 272"/>
                  <a:gd name="T49" fmla="*/ 65 h 208"/>
                  <a:gd name="T50" fmla="*/ 34 w 272"/>
                  <a:gd name="T51" fmla="*/ 60 h 208"/>
                  <a:gd name="T52" fmla="*/ 39 w 272"/>
                  <a:gd name="T53" fmla="*/ 57 h 208"/>
                  <a:gd name="T54" fmla="*/ 51 w 272"/>
                  <a:gd name="T55" fmla="*/ 43 h 208"/>
                  <a:gd name="T56" fmla="*/ 55 w 272"/>
                  <a:gd name="T57" fmla="*/ 35 h 208"/>
                  <a:gd name="T58" fmla="*/ 49 w 272"/>
                  <a:gd name="T59" fmla="*/ 38 h 208"/>
                  <a:gd name="T60" fmla="*/ 38 w 272"/>
                  <a:gd name="T61" fmla="*/ 43 h 208"/>
                  <a:gd name="T62" fmla="*/ 31 w 272"/>
                  <a:gd name="T63" fmla="*/ 32 h 208"/>
                  <a:gd name="T64" fmla="*/ 51 w 272"/>
                  <a:gd name="T65" fmla="*/ 22 h 208"/>
                  <a:gd name="T66" fmla="*/ 55 w 272"/>
                  <a:gd name="T67" fmla="*/ 17 h 208"/>
                  <a:gd name="T68" fmla="*/ 59 w 272"/>
                  <a:gd name="T69" fmla="*/ 3 h 208"/>
                  <a:gd name="T70" fmla="*/ 104 w 272"/>
                  <a:gd name="T71" fmla="*/ 113 h 208"/>
                  <a:gd name="T72" fmla="*/ 104 w 272"/>
                  <a:gd name="T73" fmla="*/ 113 h 2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2"/>
                  <a:gd name="T112" fmla="*/ 0 h 208"/>
                  <a:gd name="T113" fmla="*/ 272 w 272"/>
                  <a:gd name="T114" fmla="*/ 208 h 2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2" h="208">
                    <a:moveTo>
                      <a:pt x="59" y="3"/>
                    </a:moveTo>
                    <a:lnTo>
                      <a:pt x="269" y="0"/>
                    </a:lnTo>
                    <a:lnTo>
                      <a:pt x="271" y="145"/>
                    </a:lnTo>
                    <a:lnTo>
                      <a:pt x="272" y="206"/>
                    </a:lnTo>
                    <a:lnTo>
                      <a:pt x="188" y="208"/>
                    </a:lnTo>
                    <a:lnTo>
                      <a:pt x="186" y="123"/>
                    </a:lnTo>
                    <a:lnTo>
                      <a:pt x="55" y="123"/>
                    </a:lnTo>
                    <a:lnTo>
                      <a:pt x="51" y="113"/>
                    </a:lnTo>
                    <a:lnTo>
                      <a:pt x="13" y="96"/>
                    </a:lnTo>
                    <a:lnTo>
                      <a:pt x="20" y="97"/>
                    </a:lnTo>
                    <a:lnTo>
                      <a:pt x="18" y="91"/>
                    </a:lnTo>
                    <a:lnTo>
                      <a:pt x="17" y="94"/>
                    </a:lnTo>
                    <a:lnTo>
                      <a:pt x="2" y="88"/>
                    </a:lnTo>
                    <a:lnTo>
                      <a:pt x="0" y="84"/>
                    </a:lnTo>
                    <a:lnTo>
                      <a:pt x="8" y="84"/>
                    </a:lnTo>
                    <a:lnTo>
                      <a:pt x="13" y="89"/>
                    </a:lnTo>
                    <a:lnTo>
                      <a:pt x="15" y="86"/>
                    </a:lnTo>
                    <a:lnTo>
                      <a:pt x="23" y="84"/>
                    </a:lnTo>
                    <a:lnTo>
                      <a:pt x="21" y="73"/>
                    </a:lnTo>
                    <a:lnTo>
                      <a:pt x="15" y="73"/>
                    </a:lnTo>
                    <a:lnTo>
                      <a:pt x="13" y="78"/>
                    </a:lnTo>
                    <a:lnTo>
                      <a:pt x="12" y="73"/>
                    </a:lnTo>
                    <a:lnTo>
                      <a:pt x="7" y="65"/>
                    </a:lnTo>
                    <a:lnTo>
                      <a:pt x="5" y="65"/>
                    </a:lnTo>
                    <a:lnTo>
                      <a:pt x="21" y="60"/>
                    </a:lnTo>
                    <a:lnTo>
                      <a:pt x="28" y="65"/>
                    </a:lnTo>
                    <a:lnTo>
                      <a:pt x="46" y="72"/>
                    </a:lnTo>
                    <a:lnTo>
                      <a:pt x="49" y="76"/>
                    </a:lnTo>
                    <a:lnTo>
                      <a:pt x="49" y="72"/>
                    </a:lnTo>
                    <a:lnTo>
                      <a:pt x="68" y="70"/>
                    </a:lnTo>
                    <a:lnTo>
                      <a:pt x="75" y="80"/>
                    </a:lnTo>
                    <a:lnTo>
                      <a:pt x="83" y="83"/>
                    </a:lnTo>
                    <a:lnTo>
                      <a:pt x="91" y="108"/>
                    </a:lnTo>
                    <a:lnTo>
                      <a:pt x="86" y="83"/>
                    </a:lnTo>
                    <a:lnTo>
                      <a:pt x="75" y="72"/>
                    </a:lnTo>
                    <a:lnTo>
                      <a:pt x="73" y="68"/>
                    </a:lnTo>
                    <a:lnTo>
                      <a:pt x="80" y="70"/>
                    </a:lnTo>
                    <a:lnTo>
                      <a:pt x="78" y="67"/>
                    </a:lnTo>
                    <a:lnTo>
                      <a:pt x="81" y="60"/>
                    </a:lnTo>
                    <a:lnTo>
                      <a:pt x="88" y="62"/>
                    </a:lnTo>
                    <a:lnTo>
                      <a:pt x="86" y="68"/>
                    </a:lnTo>
                    <a:lnTo>
                      <a:pt x="99" y="60"/>
                    </a:lnTo>
                    <a:lnTo>
                      <a:pt x="104" y="64"/>
                    </a:lnTo>
                    <a:lnTo>
                      <a:pt x="110" y="60"/>
                    </a:lnTo>
                    <a:lnTo>
                      <a:pt x="112" y="64"/>
                    </a:lnTo>
                    <a:lnTo>
                      <a:pt x="119" y="62"/>
                    </a:lnTo>
                    <a:lnTo>
                      <a:pt x="88" y="56"/>
                    </a:lnTo>
                    <a:lnTo>
                      <a:pt x="68" y="65"/>
                    </a:lnTo>
                    <a:lnTo>
                      <a:pt x="55" y="68"/>
                    </a:lnTo>
                    <a:lnTo>
                      <a:pt x="52" y="65"/>
                    </a:lnTo>
                    <a:lnTo>
                      <a:pt x="51" y="67"/>
                    </a:lnTo>
                    <a:lnTo>
                      <a:pt x="34" y="60"/>
                    </a:lnTo>
                    <a:lnTo>
                      <a:pt x="39" y="62"/>
                    </a:lnTo>
                    <a:lnTo>
                      <a:pt x="39" y="57"/>
                    </a:lnTo>
                    <a:lnTo>
                      <a:pt x="51" y="49"/>
                    </a:lnTo>
                    <a:lnTo>
                      <a:pt x="51" y="43"/>
                    </a:lnTo>
                    <a:lnTo>
                      <a:pt x="62" y="36"/>
                    </a:lnTo>
                    <a:lnTo>
                      <a:pt x="55" y="35"/>
                    </a:lnTo>
                    <a:lnTo>
                      <a:pt x="52" y="40"/>
                    </a:lnTo>
                    <a:lnTo>
                      <a:pt x="49" y="38"/>
                    </a:lnTo>
                    <a:lnTo>
                      <a:pt x="38" y="46"/>
                    </a:lnTo>
                    <a:lnTo>
                      <a:pt x="38" y="43"/>
                    </a:lnTo>
                    <a:lnTo>
                      <a:pt x="46" y="36"/>
                    </a:lnTo>
                    <a:lnTo>
                      <a:pt x="31" y="32"/>
                    </a:lnTo>
                    <a:lnTo>
                      <a:pt x="46" y="30"/>
                    </a:lnTo>
                    <a:lnTo>
                      <a:pt x="51" y="22"/>
                    </a:lnTo>
                    <a:lnTo>
                      <a:pt x="60" y="24"/>
                    </a:lnTo>
                    <a:lnTo>
                      <a:pt x="55" y="17"/>
                    </a:lnTo>
                    <a:lnTo>
                      <a:pt x="52" y="20"/>
                    </a:lnTo>
                    <a:lnTo>
                      <a:pt x="59" y="3"/>
                    </a:lnTo>
                    <a:moveTo>
                      <a:pt x="91" y="108"/>
                    </a:moveTo>
                    <a:lnTo>
                      <a:pt x="104" y="113"/>
                    </a:lnTo>
                    <a:lnTo>
                      <a:pt x="107" y="108"/>
                    </a:lnTo>
                    <a:lnTo>
                      <a:pt x="104" y="113"/>
                    </a:lnTo>
                    <a:lnTo>
                      <a:pt x="91" y="108"/>
                    </a:lnTo>
                  </a:path>
                </a:pathLst>
              </a:custGeom>
              <a:noFill/>
              <a:ln w="9525">
                <a:noFill/>
                <a:round/>
                <a:headEnd/>
                <a:tailEnd/>
              </a:ln>
            </p:spPr>
            <p:txBody>
              <a:bodyPr/>
              <a:lstStyle/>
              <a:p>
                <a:pPr algn="ctr" eaLnBrk="0" hangingPunct="0"/>
                <a:endParaRPr lang="en-US" dirty="0"/>
              </a:p>
            </p:txBody>
          </p:sp>
        </p:grpSp>
        <p:grpSp>
          <p:nvGrpSpPr>
            <p:cNvPr id="10" name="Group 608"/>
            <p:cNvGrpSpPr>
              <a:grpSpLocks/>
            </p:cNvGrpSpPr>
            <p:nvPr/>
          </p:nvGrpSpPr>
          <p:grpSpPr bwMode="auto">
            <a:xfrm>
              <a:off x="7031038" y="3830638"/>
              <a:ext cx="1851025" cy="1360487"/>
              <a:chOff x="4429" y="2413"/>
              <a:chExt cx="1166" cy="857"/>
            </a:xfrm>
          </p:grpSpPr>
          <p:sp>
            <p:nvSpPr>
              <p:cNvPr id="4220" name="Freeform 609"/>
              <p:cNvSpPr>
                <a:spLocks noEditPoints="1"/>
              </p:cNvSpPr>
              <p:nvPr/>
            </p:nvSpPr>
            <p:spPr bwMode="auto">
              <a:xfrm>
                <a:off x="4440" y="2413"/>
                <a:ext cx="16" cy="16"/>
              </a:xfrm>
              <a:custGeom>
                <a:avLst/>
                <a:gdLst>
                  <a:gd name="T0" fmla="*/ 0 w 16"/>
                  <a:gd name="T1" fmla="*/ 16 h 16"/>
                  <a:gd name="T2" fmla="*/ 0 w 16"/>
                  <a:gd name="T3" fmla="*/ 1 h 16"/>
                  <a:gd name="T4" fmla="*/ 3 w 16"/>
                  <a:gd name="T5" fmla="*/ 3 h 16"/>
                  <a:gd name="T6" fmla="*/ 0 w 16"/>
                  <a:gd name="T7" fmla="*/ 5 h 16"/>
                  <a:gd name="T8" fmla="*/ 2 w 16"/>
                  <a:gd name="T9" fmla="*/ 14 h 16"/>
                  <a:gd name="T10" fmla="*/ 2 w 16"/>
                  <a:gd name="T11" fmla="*/ 9 h 16"/>
                  <a:gd name="T12" fmla="*/ 3 w 16"/>
                  <a:gd name="T13" fmla="*/ 13 h 16"/>
                  <a:gd name="T14" fmla="*/ 10 w 16"/>
                  <a:gd name="T15" fmla="*/ 11 h 16"/>
                  <a:gd name="T16" fmla="*/ 13 w 16"/>
                  <a:gd name="T17" fmla="*/ 9 h 16"/>
                  <a:gd name="T18" fmla="*/ 11 w 16"/>
                  <a:gd name="T19" fmla="*/ 3 h 16"/>
                  <a:gd name="T20" fmla="*/ 13 w 16"/>
                  <a:gd name="T21" fmla="*/ 9 h 16"/>
                  <a:gd name="T22" fmla="*/ 16 w 16"/>
                  <a:gd name="T23" fmla="*/ 5 h 16"/>
                  <a:gd name="T24" fmla="*/ 15 w 16"/>
                  <a:gd name="T25" fmla="*/ 11 h 16"/>
                  <a:gd name="T26" fmla="*/ 0 w 16"/>
                  <a:gd name="T27" fmla="*/ 16 h 16"/>
                  <a:gd name="T28" fmla="*/ 10 w 16"/>
                  <a:gd name="T29" fmla="*/ 11 h 16"/>
                  <a:gd name="T30" fmla="*/ 6 w 16"/>
                  <a:gd name="T31" fmla="*/ 8 h 16"/>
                  <a:gd name="T32" fmla="*/ 10 w 16"/>
                  <a:gd name="T33" fmla="*/ 0 h 16"/>
                  <a:gd name="T34" fmla="*/ 10 w 16"/>
                  <a:gd name="T35" fmla="*/ 11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6"/>
                  <a:gd name="T56" fmla="*/ 16 w 16"/>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6">
                    <a:moveTo>
                      <a:pt x="0" y="16"/>
                    </a:moveTo>
                    <a:lnTo>
                      <a:pt x="0" y="1"/>
                    </a:lnTo>
                    <a:lnTo>
                      <a:pt x="3" y="3"/>
                    </a:lnTo>
                    <a:lnTo>
                      <a:pt x="0" y="5"/>
                    </a:lnTo>
                    <a:lnTo>
                      <a:pt x="2" y="14"/>
                    </a:lnTo>
                    <a:lnTo>
                      <a:pt x="2" y="9"/>
                    </a:lnTo>
                    <a:lnTo>
                      <a:pt x="3" y="13"/>
                    </a:lnTo>
                    <a:lnTo>
                      <a:pt x="10" y="11"/>
                    </a:lnTo>
                    <a:lnTo>
                      <a:pt x="13" y="9"/>
                    </a:lnTo>
                    <a:lnTo>
                      <a:pt x="11" y="3"/>
                    </a:lnTo>
                    <a:lnTo>
                      <a:pt x="13" y="9"/>
                    </a:lnTo>
                    <a:lnTo>
                      <a:pt x="16" y="5"/>
                    </a:lnTo>
                    <a:lnTo>
                      <a:pt x="15" y="11"/>
                    </a:lnTo>
                    <a:lnTo>
                      <a:pt x="0" y="16"/>
                    </a:lnTo>
                    <a:close/>
                    <a:moveTo>
                      <a:pt x="10" y="11"/>
                    </a:moveTo>
                    <a:lnTo>
                      <a:pt x="6" y="8"/>
                    </a:lnTo>
                    <a:lnTo>
                      <a:pt x="10" y="0"/>
                    </a:lnTo>
                    <a:lnTo>
                      <a:pt x="10" y="11"/>
                    </a:lnTo>
                    <a:close/>
                  </a:path>
                </a:pathLst>
              </a:custGeom>
              <a:solidFill>
                <a:srgbClr val="FEE0C2"/>
              </a:solidFill>
              <a:ln w="9525">
                <a:noFill/>
                <a:round/>
                <a:headEnd/>
                <a:tailEnd/>
              </a:ln>
            </p:spPr>
            <p:txBody>
              <a:bodyPr/>
              <a:lstStyle/>
              <a:p>
                <a:pPr algn="ctr" eaLnBrk="0" hangingPunct="0"/>
                <a:endParaRPr lang="en-US" dirty="0"/>
              </a:p>
            </p:txBody>
          </p:sp>
          <p:sp>
            <p:nvSpPr>
              <p:cNvPr id="4221" name="Freeform 610"/>
              <p:cNvSpPr>
                <a:spLocks noEditPoints="1"/>
              </p:cNvSpPr>
              <p:nvPr/>
            </p:nvSpPr>
            <p:spPr bwMode="auto">
              <a:xfrm>
                <a:off x="4440" y="2413"/>
                <a:ext cx="16" cy="16"/>
              </a:xfrm>
              <a:custGeom>
                <a:avLst/>
                <a:gdLst>
                  <a:gd name="T0" fmla="*/ 0 w 16"/>
                  <a:gd name="T1" fmla="*/ 16 h 16"/>
                  <a:gd name="T2" fmla="*/ 0 w 16"/>
                  <a:gd name="T3" fmla="*/ 1 h 16"/>
                  <a:gd name="T4" fmla="*/ 3 w 16"/>
                  <a:gd name="T5" fmla="*/ 3 h 16"/>
                  <a:gd name="T6" fmla="*/ 0 w 16"/>
                  <a:gd name="T7" fmla="*/ 5 h 16"/>
                  <a:gd name="T8" fmla="*/ 2 w 16"/>
                  <a:gd name="T9" fmla="*/ 14 h 16"/>
                  <a:gd name="T10" fmla="*/ 2 w 16"/>
                  <a:gd name="T11" fmla="*/ 9 h 16"/>
                  <a:gd name="T12" fmla="*/ 3 w 16"/>
                  <a:gd name="T13" fmla="*/ 13 h 16"/>
                  <a:gd name="T14" fmla="*/ 10 w 16"/>
                  <a:gd name="T15" fmla="*/ 11 h 16"/>
                  <a:gd name="T16" fmla="*/ 13 w 16"/>
                  <a:gd name="T17" fmla="*/ 9 h 16"/>
                  <a:gd name="T18" fmla="*/ 11 w 16"/>
                  <a:gd name="T19" fmla="*/ 3 h 16"/>
                  <a:gd name="T20" fmla="*/ 13 w 16"/>
                  <a:gd name="T21" fmla="*/ 9 h 16"/>
                  <a:gd name="T22" fmla="*/ 16 w 16"/>
                  <a:gd name="T23" fmla="*/ 5 h 16"/>
                  <a:gd name="T24" fmla="*/ 15 w 16"/>
                  <a:gd name="T25" fmla="*/ 11 h 16"/>
                  <a:gd name="T26" fmla="*/ 0 w 16"/>
                  <a:gd name="T27" fmla="*/ 16 h 16"/>
                  <a:gd name="T28" fmla="*/ 10 w 16"/>
                  <a:gd name="T29" fmla="*/ 11 h 16"/>
                  <a:gd name="T30" fmla="*/ 6 w 16"/>
                  <a:gd name="T31" fmla="*/ 8 h 16"/>
                  <a:gd name="T32" fmla="*/ 10 w 16"/>
                  <a:gd name="T33" fmla="*/ 0 h 16"/>
                  <a:gd name="T34" fmla="*/ 10 w 16"/>
                  <a:gd name="T35" fmla="*/ 11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6"/>
                  <a:gd name="T56" fmla="*/ 16 w 16"/>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6">
                    <a:moveTo>
                      <a:pt x="0" y="16"/>
                    </a:moveTo>
                    <a:lnTo>
                      <a:pt x="0" y="1"/>
                    </a:lnTo>
                    <a:lnTo>
                      <a:pt x="3" y="3"/>
                    </a:lnTo>
                    <a:lnTo>
                      <a:pt x="0" y="5"/>
                    </a:lnTo>
                    <a:lnTo>
                      <a:pt x="2" y="14"/>
                    </a:lnTo>
                    <a:lnTo>
                      <a:pt x="2" y="9"/>
                    </a:lnTo>
                    <a:lnTo>
                      <a:pt x="3" y="13"/>
                    </a:lnTo>
                    <a:lnTo>
                      <a:pt x="10" y="11"/>
                    </a:lnTo>
                    <a:lnTo>
                      <a:pt x="13" y="9"/>
                    </a:lnTo>
                    <a:lnTo>
                      <a:pt x="11" y="3"/>
                    </a:lnTo>
                    <a:lnTo>
                      <a:pt x="13" y="9"/>
                    </a:lnTo>
                    <a:lnTo>
                      <a:pt x="16" y="5"/>
                    </a:lnTo>
                    <a:lnTo>
                      <a:pt x="15" y="11"/>
                    </a:lnTo>
                    <a:lnTo>
                      <a:pt x="0" y="16"/>
                    </a:lnTo>
                    <a:moveTo>
                      <a:pt x="10" y="11"/>
                    </a:moveTo>
                    <a:lnTo>
                      <a:pt x="6" y="8"/>
                    </a:lnTo>
                    <a:lnTo>
                      <a:pt x="10" y="0"/>
                    </a:lnTo>
                    <a:lnTo>
                      <a:pt x="10" y="11"/>
                    </a:lnTo>
                  </a:path>
                </a:pathLst>
              </a:custGeom>
              <a:noFill/>
              <a:ln w="9525">
                <a:noFill/>
                <a:round/>
                <a:headEnd/>
                <a:tailEnd/>
              </a:ln>
            </p:spPr>
            <p:txBody>
              <a:bodyPr/>
              <a:lstStyle/>
              <a:p>
                <a:pPr algn="ctr" eaLnBrk="0" hangingPunct="0"/>
                <a:endParaRPr lang="en-US" dirty="0"/>
              </a:p>
            </p:txBody>
          </p:sp>
          <p:sp>
            <p:nvSpPr>
              <p:cNvPr id="4222" name="Freeform 611"/>
              <p:cNvSpPr>
                <a:spLocks/>
              </p:cNvSpPr>
              <p:nvPr/>
            </p:nvSpPr>
            <p:spPr bwMode="auto">
              <a:xfrm>
                <a:off x="5110" y="2418"/>
                <a:ext cx="5" cy="9"/>
              </a:xfrm>
              <a:custGeom>
                <a:avLst/>
                <a:gdLst>
                  <a:gd name="T0" fmla="*/ 0 w 5"/>
                  <a:gd name="T1" fmla="*/ 8 h 9"/>
                  <a:gd name="T2" fmla="*/ 3 w 5"/>
                  <a:gd name="T3" fmla="*/ 0 h 9"/>
                  <a:gd name="T4" fmla="*/ 5 w 5"/>
                  <a:gd name="T5" fmla="*/ 6 h 9"/>
                  <a:gd name="T6" fmla="*/ 0 w 5"/>
                  <a:gd name="T7" fmla="*/ 9 h 9"/>
                  <a:gd name="T8" fmla="*/ 0 w 5"/>
                  <a:gd name="T9" fmla="*/ 8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0" y="8"/>
                    </a:moveTo>
                    <a:lnTo>
                      <a:pt x="3" y="0"/>
                    </a:lnTo>
                    <a:lnTo>
                      <a:pt x="5" y="6"/>
                    </a:lnTo>
                    <a:lnTo>
                      <a:pt x="0" y="9"/>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223" name="Freeform 612"/>
              <p:cNvSpPr>
                <a:spLocks/>
              </p:cNvSpPr>
              <p:nvPr/>
            </p:nvSpPr>
            <p:spPr bwMode="auto">
              <a:xfrm>
                <a:off x="5110" y="2418"/>
                <a:ext cx="5" cy="9"/>
              </a:xfrm>
              <a:custGeom>
                <a:avLst/>
                <a:gdLst>
                  <a:gd name="T0" fmla="*/ 0 w 5"/>
                  <a:gd name="T1" fmla="*/ 8 h 9"/>
                  <a:gd name="T2" fmla="*/ 3 w 5"/>
                  <a:gd name="T3" fmla="*/ 0 h 9"/>
                  <a:gd name="T4" fmla="*/ 5 w 5"/>
                  <a:gd name="T5" fmla="*/ 6 h 9"/>
                  <a:gd name="T6" fmla="*/ 0 w 5"/>
                  <a:gd name="T7" fmla="*/ 9 h 9"/>
                  <a:gd name="T8" fmla="*/ 0 w 5"/>
                  <a:gd name="T9" fmla="*/ 8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0" y="8"/>
                    </a:moveTo>
                    <a:lnTo>
                      <a:pt x="3" y="0"/>
                    </a:lnTo>
                    <a:lnTo>
                      <a:pt x="5" y="6"/>
                    </a:lnTo>
                    <a:lnTo>
                      <a:pt x="0" y="9"/>
                    </a:lnTo>
                    <a:lnTo>
                      <a:pt x="0" y="8"/>
                    </a:lnTo>
                  </a:path>
                </a:pathLst>
              </a:custGeom>
              <a:noFill/>
              <a:ln w="9525">
                <a:noFill/>
                <a:round/>
                <a:headEnd/>
                <a:tailEnd/>
              </a:ln>
            </p:spPr>
            <p:txBody>
              <a:bodyPr/>
              <a:lstStyle/>
              <a:p>
                <a:pPr algn="ctr" eaLnBrk="0" hangingPunct="0"/>
                <a:endParaRPr lang="en-US" dirty="0"/>
              </a:p>
            </p:txBody>
          </p:sp>
          <p:sp>
            <p:nvSpPr>
              <p:cNvPr id="4224" name="Rectangle 613"/>
              <p:cNvSpPr>
                <a:spLocks noChangeArrowheads="1"/>
              </p:cNvSpPr>
              <p:nvPr/>
            </p:nvSpPr>
            <p:spPr bwMode="auto">
              <a:xfrm>
                <a:off x="5454" y="2435"/>
                <a:ext cx="1" cy="1"/>
              </a:xfrm>
              <a:prstGeom prst="rect">
                <a:avLst/>
              </a:prstGeom>
              <a:solidFill>
                <a:srgbClr val="FEE0C2"/>
              </a:solidFill>
              <a:ln w="9525">
                <a:noFill/>
                <a:miter lim="800000"/>
                <a:headEnd/>
                <a:tailEnd/>
              </a:ln>
            </p:spPr>
            <p:txBody>
              <a:bodyPr/>
              <a:lstStyle/>
              <a:p>
                <a:pPr algn="ctr" eaLnBrk="0" hangingPunct="0"/>
                <a:endParaRPr lang="en-US" dirty="0"/>
              </a:p>
            </p:txBody>
          </p:sp>
          <p:sp>
            <p:nvSpPr>
              <p:cNvPr id="4225" name="Rectangle 614"/>
              <p:cNvSpPr>
                <a:spLocks noChangeArrowheads="1"/>
              </p:cNvSpPr>
              <p:nvPr/>
            </p:nvSpPr>
            <p:spPr bwMode="auto">
              <a:xfrm>
                <a:off x="5454" y="2435"/>
                <a:ext cx="1" cy="1"/>
              </a:xfrm>
              <a:prstGeom prst="rect">
                <a:avLst/>
              </a:prstGeom>
              <a:noFill/>
              <a:ln w="9525">
                <a:noFill/>
                <a:miter lim="800000"/>
                <a:headEnd/>
                <a:tailEnd/>
              </a:ln>
            </p:spPr>
            <p:txBody>
              <a:bodyPr/>
              <a:lstStyle/>
              <a:p>
                <a:pPr algn="ctr" eaLnBrk="0" hangingPunct="0"/>
                <a:endParaRPr lang="en-US" dirty="0"/>
              </a:p>
            </p:txBody>
          </p:sp>
          <p:sp>
            <p:nvSpPr>
              <p:cNvPr id="4226" name="Freeform 615"/>
              <p:cNvSpPr>
                <a:spLocks/>
              </p:cNvSpPr>
              <p:nvPr/>
            </p:nvSpPr>
            <p:spPr bwMode="auto">
              <a:xfrm>
                <a:off x="4429" y="2434"/>
                <a:ext cx="3" cy="12"/>
              </a:xfrm>
              <a:custGeom>
                <a:avLst/>
                <a:gdLst>
                  <a:gd name="T0" fmla="*/ 0 w 3"/>
                  <a:gd name="T1" fmla="*/ 11 h 12"/>
                  <a:gd name="T2" fmla="*/ 1 w 3"/>
                  <a:gd name="T3" fmla="*/ 0 h 12"/>
                  <a:gd name="T4" fmla="*/ 3 w 3"/>
                  <a:gd name="T5" fmla="*/ 12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1" y="0"/>
                    </a:lnTo>
                    <a:lnTo>
                      <a:pt x="3" y="12"/>
                    </a:lnTo>
                    <a:lnTo>
                      <a:pt x="0" y="11"/>
                    </a:lnTo>
                    <a:close/>
                  </a:path>
                </a:pathLst>
              </a:custGeom>
              <a:solidFill>
                <a:srgbClr val="FEE0C2"/>
              </a:solidFill>
              <a:ln w="9525">
                <a:noFill/>
                <a:round/>
                <a:headEnd/>
                <a:tailEnd/>
              </a:ln>
            </p:spPr>
            <p:txBody>
              <a:bodyPr/>
              <a:lstStyle/>
              <a:p>
                <a:pPr algn="ctr" eaLnBrk="0" hangingPunct="0"/>
                <a:endParaRPr lang="en-US" dirty="0"/>
              </a:p>
            </p:txBody>
          </p:sp>
          <p:sp>
            <p:nvSpPr>
              <p:cNvPr id="4227" name="Freeform 616"/>
              <p:cNvSpPr>
                <a:spLocks/>
              </p:cNvSpPr>
              <p:nvPr/>
            </p:nvSpPr>
            <p:spPr bwMode="auto">
              <a:xfrm>
                <a:off x="4429" y="2434"/>
                <a:ext cx="3" cy="12"/>
              </a:xfrm>
              <a:custGeom>
                <a:avLst/>
                <a:gdLst>
                  <a:gd name="T0" fmla="*/ 0 w 3"/>
                  <a:gd name="T1" fmla="*/ 11 h 12"/>
                  <a:gd name="T2" fmla="*/ 1 w 3"/>
                  <a:gd name="T3" fmla="*/ 0 h 12"/>
                  <a:gd name="T4" fmla="*/ 3 w 3"/>
                  <a:gd name="T5" fmla="*/ 12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1" y="0"/>
                    </a:lnTo>
                    <a:lnTo>
                      <a:pt x="3" y="12"/>
                    </a:lnTo>
                    <a:lnTo>
                      <a:pt x="0" y="11"/>
                    </a:lnTo>
                  </a:path>
                </a:pathLst>
              </a:custGeom>
              <a:noFill/>
              <a:ln w="9525">
                <a:noFill/>
                <a:round/>
                <a:headEnd/>
                <a:tailEnd/>
              </a:ln>
            </p:spPr>
            <p:txBody>
              <a:bodyPr/>
              <a:lstStyle/>
              <a:p>
                <a:pPr algn="ctr" eaLnBrk="0" hangingPunct="0"/>
                <a:endParaRPr lang="en-US" dirty="0"/>
              </a:p>
            </p:txBody>
          </p:sp>
          <p:sp>
            <p:nvSpPr>
              <p:cNvPr id="4228" name="Freeform 617"/>
              <p:cNvSpPr>
                <a:spLocks/>
              </p:cNvSpPr>
              <p:nvPr/>
            </p:nvSpPr>
            <p:spPr bwMode="auto">
              <a:xfrm>
                <a:off x="5454" y="2435"/>
                <a:ext cx="23" cy="40"/>
              </a:xfrm>
              <a:custGeom>
                <a:avLst/>
                <a:gdLst>
                  <a:gd name="T0" fmla="*/ 4 w 23"/>
                  <a:gd name="T1" fmla="*/ 0 h 40"/>
                  <a:gd name="T2" fmla="*/ 7 w 23"/>
                  <a:gd name="T3" fmla="*/ 0 h 40"/>
                  <a:gd name="T4" fmla="*/ 18 w 23"/>
                  <a:gd name="T5" fmla="*/ 35 h 40"/>
                  <a:gd name="T6" fmla="*/ 23 w 23"/>
                  <a:gd name="T7" fmla="*/ 40 h 40"/>
                  <a:gd name="T8" fmla="*/ 12 w 23"/>
                  <a:gd name="T9" fmla="*/ 37 h 40"/>
                  <a:gd name="T10" fmla="*/ 17 w 23"/>
                  <a:gd name="T11" fmla="*/ 34 h 40"/>
                  <a:gd name="T12" fmla="*/ 13 w 23"/>
                  <a:gd name="T13" fmla="*/ 34 h 40"/>
                  <a:gd name="T14" fmla="*/ 17 w 23"/>
                  <a:gd name="T15" fmla="*/ 34 h 40"/>
                  <a:gd name="T16" fmla="*/ 13 w 23"/>
                  <a:gd name="T17" fmla="*/ 29 h 40"/>
                  <a:gd name="T18" fmla="*/ 12 w 23"/>
                  <a:gd name="T19" fmla="*/ 34 h 40"/>
                  <a:gd name="T20" fmla="*/ 13 w 23"/>
                  <a:gd name="T21" fmla="*/ 24 h 40"/>
                  <a:gd name="T22" fmla="*/ 10 w 23"/>
                  <a:gd name="T23" fmla="*/ 34 h 40"/>
                  <a:gd name="T24" fmla="*/ 7 w 23"/>
                  <a:gd name="T25" fmla="*/ 31 h 40"/>
                  <a:gd name="T26" fmla="*/ 8 w 23"/>
                  <a:gd name="T27" fmla="*/ 26 h 40"/>
                  <a:gd name="T28" fmla="*/ 5 w 23"/>
                  <a:gd name="T29" fmla="*/ 27 h 40"/>
                  <a:gd name="T30" fmla="*/ 5 w 23"/>
                  <a:gd name="T31" fmla="*/ 21 h 40"/>
                  <a:gd name="T32" fmla="*/ 8 w 23"/>
                  <a:gd name="T33" fmla="*/ 19 h 40"/>
                  <a:gd name="T34" fmla="*/ 4 w 23"/>
                  <a:gd name="T35" fmla="*/ 19 h 40"/>
                  <a:gd name="T36" fmla="*/ 5 w 23"/>
                  <a:gd name="T37" fmla="*/ 16 h 40"/>
                  <a:gd name="T38" fmla="*/ 7 w 23"/>
                  <a:gd name="T39" fmla="*/ 13 h 40"/>
                  <a:gd name="T40" fmla="*/ 12 w 23"/>
                  <a:gd name="T41" fmla="*/ 18 h 40"/>
                  <a:gd name="T42" fmla="*/ 8 w 23"/>
                  <a:gd name="T43" fmla="*/ 11 h 40"/>
                  <a:gd name="T44" fmla="*/ 0 w 23"/>
                  <a:gd name="T45" fmla="*/ 7 h 40"/>
                  <a:gd name="T46" fmla="*/ 5 w 23"/>
                  <a:gd name="T47" fmla="*/ 3 h 40"/>
                  <a:gd name="T48" fmla="*/ 2 w 23"/>
                  <a:gd name="T49" fmla="*/ 0 h 40"/>
                  <a:gd name="T50" fmla="*/ 4 w 23"/>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0"/>
                  <a:gd name="T80" fmla="*/ 23 w 23"/>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0">
                    <a:moveTo>
                      <a:pt x="4" y="0"/>
                    </a:moveTo>
                    <a:lnTo>
                      <a:pt x="7" y="0"/>
                    </a:lnTo>
                    <a:lnTo>
                      <a:pt x="18" y="35"/>
                    </a:lnTo>
                    <a:lnTo>
                      <a:pt x="23" y="40"/>
                    </a:lnTo>
                    <a:lnTo>
                      <a:pt x="12" y="37"/>
                    </a:lnTo>
                    <a:lnTo>
                      <a:pt x="17" y="34"/>
                    </a:lnTo>
                    <a:lnTo>
                      <a:pt x="13" y="34"/>
                    </a:lnTo>
                    <a:lnTo>
                      <a:pt x="17" y="34"/>
                    </a:lnTo>
                    <a:lnTo>
                      <a:pt x="13" y="29"/>
                    </a:lnTo>
                    <a:lnTo>
                      <a:pt x="12" y="34"/>
                    </a:lnTo>
                    <a:lnTo>
                      <a:pt x="13" y="24"/>
                    </a:lnTo>
                    <a:lnTo>
                      <a:pt x="10" y="34"/>
                    </a:lnTo>
                    <a:lnTo>
                      <a:pt x="7" y="31"/>
                    </a:lnTo>
                    <a:lnTo>
                      <a:pt x="8" y="26"/>
                    </a:lnTo>
                    <a:lnTo>
                      <a:pt x="5" y="27"/>
                    </a:lnTo>
                    <a:lnTo>
                      <a:pt x="5" y="21"/>
                    </a:lnTo>
                    <a:lnTo>
                      <a:pt x="8" y="19"/>
                    </a:lnTo>
                    <a:lnTo>
                      <a:pt x="4" y="19"/>
                    </a:lnTo>
                    <a:lnTo>
                      <a:pt x="5" y="16"/>
                    </a:lnTo>
                    <a:lnTo>
                      <a:pt x="7" y="13"/>
                    </a:lnTo>
                    <a:lnTo>
                      <a:pt x="12" y="18"/>
                    </a:lnTo>
                    <a:lnTo>
                      <a:pt x="8" y="11"/>
                    </a:lnTo>
                    <a:lnTo>
                      <a:pt x="0" y="7"/>
                    </a:lnTo>
                    <a:lnTo>
                      <a:pt x="5" y="3"/>
                    </a:lnTo>
                    <a:lnTo>
                      <a:pt x="2" y="0"/>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229" name="Freeform 618"/>
              <p:cNvSpPr>
                <a:spLocks/>
              </p:cNvSpPr>
              <p:nvPr/>
            </p:nvSpPr>
            <p:spPr bwMode="auto">
              <a:xfrm>
                <a:off x="5454" y="2435"/>
                <a:ext cx="23" cy="40"/>
              </a:xfrm>
              <a:custGeom>
                <a:avLst/>
                <a:gdLst>
                  <a:gd name="T0" fmla="*/ 4 w 23"/>
                  <a:gd name="T1" fmla="*/ 0 h 40"/>
                  <a:gd name="T2" fmla="*/ 7 w 23"/>
                  <a:gd name="T3" fmla="*/ 0 h 40"/>
                  <a:gd name="T4" fmla="*/ 18 w 23"/>
                  <a:gd name="T5" fmla="*/ 35 h 40"/>
                  <a:gd name="T6" fmla="*/ 23 w 23"/>
                  <a:gd name="T7" fmla="*/ 40 h 40"/>
                  <a:gd name="T8" fmla="*/ 12 w 23"/>
                  <a:gd name="T9" fmla="*/ 37 h 40"/>
                  <a:gd name="T10" fmla="*/ 17 w 23"/>
                  <a:gd name="T11" fmla="*/ 34 h 40"/>
                  <a:gd name="T12" fmla="*/ 13 w 23"/>
                  <a:gd name="T13" fmla="*/ 34 h 40"/>
                  <a:gd name="T14" fmla="*/ 17 w 23"/>
                  <a:gd name="T15" fmla="*/ 34 h 40"/>
                  <a:gd name="T16" fmla="*/ 13 w 23"/>
                  <a:gd name="T17" fmla="*/ 29 h 40"/>
                  <a:gd name="T18" fmla="*/ 12 w 23"/>
                  <a:gd name="T19" fmla="*/ 34 h 40"/>
                  <a:gd name="T20" fmla="*/ 13 w 23"/>
                  <a:gd name="T21" fmla="*/ 24 h 40"/>
                  <a:gd name="T22" fmla="*/ 10 w 23"/>
                  <a:gd name="T23" fmla="*/ 34 h 40"/>
                  <a:gd name="T24" fmla="*/ 7 w 23"/>
                  <a:gd name="T25" fmla="*/ 31 h 40"/>
                  <a:gd name="T26" fmla="*/ 8 w 23"/>
                  <a:gd name="T27" fmla="*/ 26 h 40"/>
                  <a:gd name="T28" fmla="*/ 5 w 23"/>
                  <a:gd name="T29" fmla="*/ 27 h 40"/>
                  <a:gd name="T30" fmla="*/ 5 w 23"/>
                  <a:gd name="T31" fmla="*/ 21 h 40"/>
                  <a:gd name="T32" fmla="*/ 8 w 23"/>
                  <a:gd name="T33" fmla="*/ 19 h 40"/>
                  <a:gd name="T34" fmla="*/ 4 w 23"/>
                  <a:gd name="T35" fmla="*/ 19 h 40"/>
                  <a:gd name="T36" fmla="*/ 5 w 23"/>
                  <a:gd name="T37" fmla="*/ 16 h 40"/>
                  <a:gd name="T38" fmla="*/ 7 w 23"/>
                  <a:gd name="T39" fmla="*/ 13 h 40"/>
                  <a:gd name="T40" fmla="*/ 12 w 23"/>
                  <a:gd name="T41" fmla="*/ 18 h 40"/>
                  <a:gd name="T42" fmla="*/ 8 w 23"/>
                  <a:gd name="T43" fmla="*/ 11 h 40"/>
                  <a:gd name="T44" fmla="*/ 0 w 23"/>
                  <a:gd name="T45" fmla="*/ 7 h 40"/>
                  <a:gd name="T46" fmla="*/ 5 w 23"/>
                  <a:gd name="T47" fmla="*/ 3 h 40"/>
                  <a:gd name="T48" fmla="*/ 2 w 23"/>
                  <a:gd name="T49" fmla="*/ 0 h 40"/>
                  <a:gd name="T50" fmla="*/ 4 w 23"/>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0"/>
                  <a:gd name="T80" fmla="*/ 23 w 23"/>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0">
                    <a:moveTo>
                      <a:pt x="4" y="0"/>
                    </a:moveTo>
                    <a:lnTo>
                      <a:pt x="7" y="0"/>
                    </a:lnTo>
                    <a:lnTo>
                      <a:pt x="18" y="35"/>
                    </a:lnTo>
                    <a:lnTo>
                      <a:pt x="23" y="40"/>
                    </a:lnTo>
                    <a:lnTo>
                      <a:pt x="12" y="37"/>
                    </a:lnTo>
                    <a:lnTo>
                      <a:pt x="17" y="34"/>
                    </a:lnTo>
                    <a:lnTo>
                      <a:pt x="13" y="34"/>
                    </a:lnTo>
                    <a:lnTo>
                      <a:pt x="17" y="34"/>
                    </a:lnTo>
                    <a:lnTo>
                      <a:pt x="13" y="29"/>
                    </a:lnTo>
                    <a:lnTo>
                      <a:pt x="12" y="34"/>
                    </a:lnTo>
                    <a:lnTo>
                      <a:pt x="13" y="24"/>
                    </a:lnTo>
                    <a:lnTo>
                      <a:pt x="10" y="34"/>
                    </a:lnTo>
                    <a:lnTo>
                      <a:pt x="7" y="31"/>
                    </a:lnTo>
                    <a:lnTo>
                      <a:pt x="8" y="26"/>
                    </a:lnTo>
                    <a:lnTo>
                      <a:pt x="5" y="27"/>
                    </a:lnTo>
                    <a:lnTo>
                      <a:pt x="5" y="21"/>
                    </a:lnTo>
                    <a:lnTo>
                      <a:pt x="8" y="19"/>
                    </a:lnTo>
                    <a:lnTo>
                      <a:pt x="4" y="19"/>
                    </a:lnTo>
                    <a:lnTo>
                      <a:pt x="5" y="16"/>
                    </a:lnTo>
                    <a:lnTo>
                      <a:pt x="7" y="13"/>
                    </a:lnTo>
                    <a:lnTo>
                      <a:pt x="12" y="18"/>
                    </a:lnTo>
                    <a:lnTo>
                      <a:pt x="8" y="11"/>
                    </a:lnTo>
                    <a:lnTo>
                      <a:pt x="0" y="7"/>
                    </a:lnTo>
                    <a:lnTo>
                      <a:pt x="5" y="3"/>
                    </a:lnTo>
                    <a:lnTo>
                      <a:pt x="2" y="0"/>
                    </a:lnTo>
                    <a:lnTo>
                      <a:pt x="4" y="0"/>
                    </a:lnTo>
                  </a:path>
                </a:pathLst>
              </a:custGeom>
              <a:noFill/>
              <a:ln w="9525">
                <a:noFill/>
                <a:round/>
                <a:headEnd/>
                <a:tailEnd/>
              </a:ln>
            </p:spPr>
            <p:txBody>
              <a:bodyPr/>
              <a:lstStyle/>
              <a:p>
                <a:pPr algn="ctr" eaLnBrk="0" hangingPunct="0"/>
                <a:endParaRPr lang="en-US" dirty="0"/>
              </a:p>
            </p:txBody>
          </p:sp>
          <p:sp>
            <p:nvSpPr>
              <p:cNvPr id="4230" name="Freeform 619"/>
              <p:cNvSpPr>
                <a:spLocks noEditPoints="1"/>
              </p:cNvSpPr>
              <p:nvPr/>
            </p:nvSpPr>
            <p:spPr bwMode="auto">
              <a:xfrm>
                <a:off x="5309" y="2435"/>
                <a:ext cx="194" cy="170"/>
              </a:xfrm>
              <a:custGeom>
                <a:avLst/>
                <a:gdLst>
                  <a:gd name="T0" fmla="*/ 168 w 194"/>
                  <a:gd name="T1" fmla="*/ 149 h 170"/>
                  <a:gd name="T2" fmla="*/ 157 w 194"/>
                  <a:gd name="T3" fmla="*/ 147 h 170"/>
                  <a:gd name="T4" fmla="*/ 155 w 194"/>
                  <a:gd name="T5" fmla="*/ 143 h 170"/>
                  <a:gd name="T6" fmla="*/ 157 w 194"/>
                  <a:gd name="T7" fmla="*/ 149 h 170"/>
                  <a:gd name="T8" fmla="*/ 153 w 194"/>
                  <a:gd name="T9" fmla="*/ 143 h 170"/>
                  <a:gd name="T10" fmla="*/ 158 w 194"/>
                  <a:gd name="T11" fmla="*/ 122 h 170"/>
                  <a:gd name="T12" fmla="*/ 155 w 194"/>
                  <a:gd name="T13" fmla="*/ 138 h 170"/>
                  <a:gd name="T14" fmla="*/ 153 w 194"/>
                  <a:gd name="T15" fmla="*/ 139 h 170"/>
                  <a:gd name="T16" fmla="*/ 155 w 194"/>
                  <a:gd name="T17" fmla="*/ 136 h 170"/>
                  <a:gd name="T18" fmla="*/ 152 w 194"/>
                  <a:gd name="T19" fmla="*/ 139 h 170"/>
                  <a:gd name="T20" fmla="*/ 155 w 194"/>
                  <a:gd name="T21" fmla="*/ 151 h 170"/>
                  <a:gd name="T22" fmla="*/ 165 w 194"/>
                  <a:gd name="T23" fmla="*/ 154 h 170"/>
                  <a:gd name="T24" fmla="*/ 171 w 194"/>
                  <a:gd name="T25" fmla="*/ 163 h 170"/>
                  <a:gd name="T26" fmla="*/ 152 w 194"/>
                  <a:gd name="T27" fmla="*/ 167 h 170"/>
                  <a:gd name="T28" fmla="*/ 134 w 194"/>
                  <a:gd name="T29" fmla="*/ 167 h 170"/>
                  <a:gd name="T30" fmla="*/ 132 w 194"/>
                  <a:gd name="T31" fmla="*/ 167 h 170"/>
                  <a:gd name="T32" fmla="*/ 5 w 194"/>
                  <a:gd name="T33" fmla="*/ 170 h 170"/>
                  <a:gd name="T34" fmla="*/ 0 w 194"/>
                  <a:gd name="T35" fmla="*/ 3 h 170"/>
                  <a:gd name="T36" fmla="*/ 137 w 194"/>
                  <a:gd name="T37" fmla="*/ 0 h 170"/>
                  <a:gd name="T38" fmla="*/ 139 w 194"/>
                  <a:gd name="T39" fmla="*/ 10 h 170"/>
                  <a:gd name="T40" fmla="*/ 144 w 194"/>
                  <a:gd name="T41" fmla="*/ 11 h 170"/>
                  <a:gd name="T42" fmla="*/ 137 w 194"/>
                  <a:gd name="T43" fmla="*/ 11 h 170"/>
                  <a:gd name="T44" fmla="*/ 144 w 194"/>
                  <a:gd name="T45" fmla="*/ 11 h 170"/>
                  <a:gd name="T46" fmla="*/ 140 w 194"/>
                  <a:gd name="T47" fmla="*/ 15 h 170"/>
                  <a:gd name="T48" fmla="*/ 150 w 194"/>
                  <a:gd name="T49" fmla="*/ 42 h 170"/>
                  <a:gd name="T50" fmla="*/ 58 w 194"/>
                  <a:gd name="T51" fmla="*/ 43 h 170"/>
                  <a:gd name="T52" fmla="*/ 152 w 194"/>
                  <a:gd name="T53" fmla="*/ 43 h 170"/>
                  <a:gd name="T54" fmla="*/ 160 w 194"/>
                  <a:gd name="T55" fmla="*/ 71 h 170"/>
                  <a:gd name="T56" fmla="*/ 194 w 194"/>
                  <a:gd name="T57" fmla="*/ 138 h 170"/>
                  <a:gd name="T58" fmla="*/ 189 w 194"/>
                  <a:gd name="T59" fmla="*/ 138 h 170"/>
                  <a:gd name="T60" fmla="*/ 187 w 194"/>
                  <a:gd name="T61" fmla="*/ 138 h 170"/>
                  <a:gd name="T62" fmla="*/ 171 w 194"/>
                  <a:gd name="T63" fmla="*/ 138 h 170"/>
                  <a:gd name="T64" fmla="*/ 171 w 194"/>
                  <a:gd name="T65" fmla="*/ 152 h 170"/>
                  <a:gd name="T66" fmla="*/ 168 w 194"/>
                  <a:gd name="T67" fmla="*/ 149 h 170"/>
                  <a:gd name="T68" fmla="*/ 158 w 194"/>
                  <a:gd name="T69" fmla="*/ 122 h 170"/>
                  <a:gd name="T70" fmla="*/ 153 w 194"/>
                  <a:gd name="T71" fmla="*/ 115 h 170"/>
                  <a:gd name="T72" fmla="*/ 152 w 194"/>
                  <a:gd name="T73" fmla="*/ 109 h 170"/>
                  <a:gd name="T74" fmla="*/ 150 w 194"/>
                  <a:gd name="T75" fmla="*/ 109 h 170"/>
                  <a:gd name="T76" fmla="*/ 149 w 194"/>
                  <a:gd name="T77" fmla="*/ 104 h 170"/>
                  <a:gd name="T78" fmla="*/ 149 w 194"/>
                  <a:gd name="T79" fmla="*/ 109 h 170"/>
                  <a:gd name="T80" fmla="*/ 149 w 194"/>
                  <a:gd name="T81" fmla="*/ 111 h 170"/>
                  <a:gd name="T82" fmla="*/ 155 w 194"/>
                  <a:gd name="T83" fmla="*/ 114 h 170"/>
                  <a:gd name="T84" fmla="*/ 149 w 194"/>
                  <a:gd name="T85" fmla="*/ 115 h 170"/>
                  <a:gd name="T86" fmla="*/ 155 w 194"/>
                  <a:gd name="T87" fmla="*/ 114 h 170"/>
                  <a:gd name="T88" fmla="*/ 158 w 194"/>
                  <a:gd name="T89" fmla="*/ 122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
                  <a:gd name="T136" fmla="*/ 0 h 170"/>
                  <a:gd name="T137" fmla="*/ 194 w 194"/>
                  <a:gd name="T138" fmla="*/ 170 h 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 h="170">
                    <a:moveTo>
                      <a:pt x="168" y="149"/>
                    </a:moveTo>
                    <a:lnTo>
                      <a:pt x="157" y="147"/>
                    </a:lnTo>
                    <a:lnTo>
                      <a:pt x="155" y="143"/>
                    </a:lnTo>
                    <a:lnTo>
                      <a:pt x="157" y="149"/>
                    </a:lnTo>
                    <a:lnTo>
                      <a:pt x="153" y="143"/>
                    </a:lnTo>
                    <a:lnTo>
                      <a:pt x="158" y="122"/>
                    </a:lnTo>
                    <a:lnTo>
                      <a:pt x="155" y="138"/>
                    </a:lnTo>
                    <a:lnTo>
                      <a:pt x="153" y="139"/>
                    </a:lnTo>
                    <a:lnTo>
                      <a:pt x="155" y="136"/>
                    </a:lnTo>
                    <a:lnTo>
                      <a:pt x="152" y="139"/>
                    </a:lnTo>
                    <a:lnTo>
                      <a:pt x="155" y="151"/>
                    </a:lnTo>
                    <a:lnTo>
                      <a:pt x="165" y="154"/>
                    </a:lnTo>
                    <a:lnTo>
                      <a:pt x="171" y="163"/>
                    </a:lnTo>
                    <a:lnTo>
                      <a:pt x="152" y="167"/>
                    </a:lnTo>
                    <a:lnTo>
                      <a:pt x="134" y="167"/>
                    </a:lnTo>
                    <a:lnTo>
                      <a:pt x="132" y="167"/>
                    </a:lnTo>
                    <a:lnTo>
                      <a:pt x="5" y="170"/>
                    </a:lnTo>
                    <a:lnTo>
                      <a:pt x="0" y="3"/>
                    </a:lnTo>
                    <a:lnTo>
                      <a:pt x="137" y="0"/>
                    </a:lnTo>
                    <a:lnTo>
                      <a:pt x="139" y="10"/>
                    </a:lnTo>
                    <a:lnTo>
                      <a:pt x="144" y="11"/>
                    </a:lnTo>
                    <a:lnTo>
                      <a:pt x="137" y="11"/>
                    </a:lnTo>
                    <a:lnTo>
                      <a:pt x="144" y="11"/>
                    </a:lnTo>
                    <a:lnTo>
                      <a:pt x="140" y="15"/>
                    </a:lnTo>
                    <a:lnTo>
                      <a:pt x="150" y="42"/>
                    </a:lnTo>
                    <a:lnTo>
                      <a:pt x="58" y="43"/>
                    </a:lnTo>
                    <a:lnTo>
                      <a:pt x="152" y="43"/>
                    </a:lnTo>
                    <a:lnTo>
                      <a:pt x="160" y="71"/>
                    </a:lnTo>
                    <a:lnTo>
                      <a:pt x="194" y="138"/>
                    </a:lnTo>
                    <a:lnTo>
                      <a:pt x="189" y="138"/>
                    </a:lnTo>
                    <a:lnTo>
                      <a:pt x="187" y="138"/>
                    </a:lnTo>
                    <a:lnTo>
                      <a:pt x="171" y="138"/>
                    </a:lnTo>
                    <a:lnTo>
                      <a:pt x="171" y="152"/>
                    </a:lnTo>
                    <a:lnTo>
                      <a:pt x="168" y="149"/>
                    </a:lnTo>
                    <a:close/>
                    <a:moveTo>
                      <a:pt x="158" y="122"/>
                    </a:moveTo>
                    <a:lnTo>
                      <a:pt x="153" y="115"/>
                    </a:lnTo>
                    <a:lnTo>
                      <a:pt x="152" y="109"/>
                    </a:lnTo>
                    <a:lnTo>
                      <a:pt x="150" y="109"/>
                    </a:lnTo>
                    <a:lnTo>
                      <a:pt x="149" y="104"/>
                    </a:lnTo>
                    <a:lnTo>
                      <a:pt x="149" y="109"/>
                    </a:lnTo>
                    <a:lnTo>
                      <a:pt x="149" y="111"/>
                    </a:lnTo>
                    <a:lnTo>
                      <a:pt x="155" y="114"/>
                    </a:lnTo>
                    <a:lnTo>
                      <a:pt x="149" y="115"/>
                    </a:lnTo>
                    <a:lnTo>
                      <a:pt x="155" y="114"/>
                    </a:lnTo>
                    <a:lnTo>
                      <a:pt x="158" y="122"/>
                    </a:lnTo>
                    <a:close/>
                  </a:path>
                </a:pathLst>
              </a:custGeom>
              <a:solidFill>
                <a:srgbClr val="FEE0C2"/>
              </a:solidFill>
              <a:ln w="9525">
                <a:noFill/>
                <a:round/>
                <a:headEnd/>
                <a:tailEnd/>
              </a:ln>
            </p:spPr>
            <p:txBody>
              <a:bodyPr/>
              <a:lstStyle/>
              <a:p>
                <a:pPr algn="ctr" eaLnBrk="0" hangingPunct="0"/>
                <a:endParaRPr lang="en-US" dirty="0"/>
              </a:p>
            </p:txBody>
          </p:sp>
          <p:sp>
            <p:nvSpPr>
              <p:cNvPr id="4231" name="Freeform 620"/>
              <p:cNvSpPr>
                <a:spLocks noEditPoints="1"/>
              </p:cNvSpPr>
              <p:nvPr/>
            </p:nvSpPr>
            <p:spPr bwMode="auto">
              <a:xfrm>
                <a:off x="5309" y="2435"/>
                <a:ext cx="194" cy="170"/>
              </a:xfrm>
              <a:custGeom>
                <a:avLst/>
                <a:gdLst>
                  <a:gd name="T0" fmla="*/ 168 w 194"/>
                  <a:gd name="T1" fmla="*/ 149 h 170"/>
                  <a:gd name="T2" fmla="*/ 157 w 194"/>
                  <a:gd name="T3" fmla="*/ 147 h 170"/>
                  <a:gd name="T4" fmla="*/ 155 w 194"/>
                  <a:gd name="T5" fmla="*/ 143 h 170"/>
                  <a:gd name="T6" fmla="*/ 157 w 194"/>
                  <a:gd name="T7" fmla="*/ 149 h 170"/>
                  <a:gd name="T8" fmla="*/ 153 w 194"/>
                  <a:gd name="T9" fmla="*/ 143 h 170"/>
                  <a:gd name="T10" fmla="*/ 158 w 194"/>
                  <a:gd name="T11" fmla="*/ 122 h 170"/>
                  <a:gd name="T12" fmla="*/ 155 w 194"/>
                  <a:gd name="T13" fmla="*/ 138 h 170"/>
                  <a:gd name="T14" fmla="*/ 153 w 194"/>
                  <a:gd name="T15" fmla="*/ 139 h 170"/>
                  <a:gd name="T16" fmla="*/ 155 w 194"/>
                  <a:gd name="T17" fmla="*/ 136 h 170"/>
                  <a:gd name="T18" fmla="*/ 152 w 194"/>
                  <a:gd name="T19" fmla="*/ 139 h 170"/>
                  <a:gd name="T20" fmla="*/ 155 w 194"/>
                  <a:gd name="T21" fmla="*/ 151 h 170"/>
                  <a:gd name="T22" fmla="*/ 165 w 194"/>
                  <a:gd name="T23" fmla="*/ 154 h 170"/>
                  <a:gd name="T24" fmla="*/ 171 w 194"/>
                  <a:gd name="T25" fmla="*/ 163 h 170"/>
                  <a:gd name="T26" fmla="*/ 152 w 194"/>
                  <a:gd name="T27" fmla="*/ 167 h 170"/>
                  <a:gd name="T28" fmla="*/ 134 w 194"/>
                  <a:gd name="T29" fmla="*/ 167 h 170"/>
                  <a:gd name="T30" fmla="*/ 132 w 194"/>
                  <a:gd name="T31" fmla="*/ 167 h 170"/>
                  <a:gd name="T32" fmla="*/ 5 w 194"/>
                  <a:gd name="T33" fmla="*/ 170 h 170"/>
                  <a:gd name="T34" fmla="*/ 0 w 194"/>
                  <a:gd name="T35" fmla="*/ 3 h 170"/>
                  <a:gd name="T36" fmla="*/ 137 w 194"/>
                  <a:gd name="T37" fmla="*/ 0 h 170"/>
                  <a:gd name="T38" fmla="*/ 139 w 194"/>
                  <a:gd name="T39" fmla="*/ 10 h 170"/>
                  <a:gd name="T40" fmla="*/ 144 w 194"/>
                  <a:gd name="T41" fmla="*/ 11 h 170"/>
                  <a:gd name="T42" fmla="*/ 137 w 194"/>
                  <a:gd name="T43" fmla="*/ 11 h 170"/>
                  <a:gd name="T44" fmla="*/ 144 w 194"/>
                  <a:gd name="T45" fmla="*/ 11 h 170"/>
                  <a:gd name="T46" fmla="*/ 140 w 194"/>
                  <a:gd name="T47" fmla="*/ 15 h 170"/>
                  <a:gd name="T48" fmla="*/ 150 w 194"/>
                  <a:gd name="T49" fmla="*/ 42 h 170"/>
                  <a:gd name="T50" fmla="*/ 58 w 194"/>
                  <a:gd name="T51" fmla="*/ 43 h 170"/>
                  <a:gd name="T52" fmla="*/ 152 w 194"/>
                  <a:gd name="T53" fmla="*/ 43 h 170"/>
                  <a:gd name="T54" fmla="*/ 160 w 194"/>
                  <a:gd name="T55" fmla="*/ 71 h 170"/>
                  <a:gd name="T56" fmla="*/ 194 w 194"/>
                  <a:gd name="T57" fmla="*/ 138 h 170"/>
                  <a:gd name="T58" fmla="*/ 189 w 194"/>
                  <a:gd name="T59" fmla="*/ 138 h 170"/>
                  <a:gd name="T60" fmla="*/ 187 w 194"/>
                  <a:gd name="T61" fmla="*/ 138 h 170"/>
                  <a:gd name="T62" fmla="*/ 171 w 194"/>
                  <a:gd name="T63" fmla="*/ 138 h 170"/>
                  <a:gd name="T64" fmla="*/ 171 w 194"/>
                  <a:gd name="T65" fmla="*/ 152 h 170"/>
                  <a:gd name="T66" fmla="*/ 168 w 194"/>
                  <a:gd name="T67" fmla="*/ 149 h 170"/>
                  <a:gd name="T68" fmla="*/ 158 w 194"/>
                  <a:gd name="T69" fmla="*/ 122 h 170"/>
                  <a:gd name="T70" fmla="*/ 153 w 194"/>
                  <a:gd name="T71" fmla="*/ 115 h 170"/>
                  <a:gd name="T72" fmla="*/ 152 w 194"/>
                  <a:gd name="T73" fmla="*/ 109 h 170"/>
                  <a:gd name="T74" fmla="*/ 150 w 194"/>
                  <a:gd name="T75" fmla="*/ 109 h 170"/>
                  <a:gd name="T76" fmla="*/ 149 w 194"/>
                  <a:gd name="T77" fmla="*/ 104 h 170"/>
                  <a:gd name="T78" fmla="*/ 149 w 194"/>
                  <a:gd name="T79" fmla="*/ 109 h 170"/>
                  <a:gd name="T80" fmla="*/ 149 w 194"/>
                  <a:gd name="T81" fmla="*/ 111 h 170"/>
                  <a:gd name="T82" fmla="*/ 155 w 194"/>
                  <a:gd name="T83" fmla="*/ 114 h 170"/>
                  <a:gd name="T84" fmla="*/ 149 w 194"/>
                  <a:gd name="T85" fmla="*/ 115 h 170"/>
                  <a:gd name="T86" fmla="*/ 155 w 194"/>
                  <a:gd name="T87" fmla="*/ 114 h 170"/>
                  <a:gd name="T88" fmla="*/ 158 w 194"/>
                  <a:gd name="T89" fmla="*/ 122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
                  <a:gd name="T136" fmla="*/ 0 h 170"/>
                  <a:gd name="T137" fmla="*/ 194 w 194"/>
                  <a:gd name="T138" fmla="*/ 170 h 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 h="170">
                    <a:moveTo>
                      <a:pt x="168" y="149"/>
                    </a:moveTo>
                    <a:lnTo>
                      <a:pt x="157" y="147"/>
                    </a:lnTo>
                    <a:lnTo>
                      <a:pt x="155" y="143"/>
                    </a:lnTo>
                    <a:lnTo>
                      <a:pt x="157" y="149"/>
                    </a:lnTo>
                    <a:lnTo>
                      <a:pt x="153" y="143"/>
                    </a:lnTo>
                    <a:lnTo>
                      <a:pt x="158" y="122"/>
                    </a:lnTo>
                    <a:lnTo>
                      <a:pt x="155" y="138"/>
                    </a:lnTo>
                    <a:lnTo>
                      <a:pt x="153" y="139"/>
                    </a:lnTo>
                    <a:lnTo>
                      <a:pt x="155" y="136"/>
                    </a:lnTo>
                    <a:lnTo>
                      <a:pt x="152" y="139"/>
                    </a:lnTo>
                    <a:lnTo>
                      <a:pt x="155" y="151"/>
                    </a:lnTo>
                    <a:lnTo>
                      <a:pt x="165" y="154"/>
                    </a:lnTo>
                    <a:lnTo>
                      <a:pt x="171" y="163"/>
                    </a:lnTo>
                    <a:lnTo>
                      <a:pt x="152" y="167"/>
                    </a:lnTo>
                    <a:lnTo>
                      <a:pt x="134" y="167"/>
                    </a:lnTo>
                    <a:lnTo>
                      <a:pt x="132" y="167"/>
                    </a:lnTo>
                    <a:lnTo>
                      <a:pt x="5" y="170"/>
                    </a:lnTo>
                    <a:lnTo>
                      <a:pt x="0" y="3"/>
                    </a:lnTo>
                    <a:lnTo>
                      <a:pt x="137" y="0"/>
                    </a:lnTo>
                    <a:lnTo>
                      <a:pt x="139" y="10"/>
                    </a:lnTo>
                    <a:lnTo>
                      <a:pt x="144" y="11"/>
                    </a:lnTo>
                    <a:lnTo>
                      <a:pt x="137" y="11"/>
                    </a:lnTo>
                    <a:lnTo>
                      <a:pt x="144" y="11"/>
                    </a:lnTo>
                    <a:lnTo>
                      <a:pt x="140" y="15"/>
                    </a:lnTo>
                    <a:lnTo>
                      <a:pt x="150" y="42"/>
                    </a:lnTo>
                    <a:lnTo>
                      <a:pt x="58" y="43"/>
                    </a:lnTo>
                    <a:lnTo>
                      <a:pt x="152" y="43"/>
                    </a:lnTo>
                    <a:lnTo>
                      <a:pt x="160" y="71"/>
                    </a:lnTo>
                    <a:lnTo>
                      <a:pt x="194" y="138"/>
                    </a:lnTo>
                    <a:lnTo>
                      <a:pt x="189" y="138"/>
                    </a:lnTo>
                    <a:lnTo>
                      <a:pt x="187" y="138"/>
                    </a:lnTo>
                    <a:lnTo>
                      <a:pt x="171" y="138"/>
                    </a:lnTo>
                    <a:lnTo>
                      <a:pt x="171" y="152"/>
                    </a:lnTo>
                    <a:lnTo>
                      <a:pt x="168" y="149"/>
                    </a:lnTo>
                    <a:moveTo>
                      <a:pt x="158" y="122"/>
                    </a:moveTo>
                    <a:lnTo>
                      <a:pt x="153" y="115"/>
                    </a:lnTo>
                    <a:lnTo>
                      <a:pt x="152" y="109"/>
                    </a:lnTo>
                    <a:lnTo>
                      <a:pt x="150" y="109"/>
                    </a:lnTo>
                    <a:lnTo>
                      <a:pt x="149" y="104"/>
                    </a:lnTo>
                    <a:lnTo>
                      <a:pt x="149" y="109"/>
                    </a:lnTo>
                    <a:lnTo>
                      <a:pt x="149" y="111"/>
                    </a:lnTo>
                    <a:lnTo>
                      <a:pt x="155" y="114"/>
                    </a:lnTo>
                    <a:lnTo>
                      <a:pt x="149" y="115"/>
                    </a:lnTo>
                    <a:lnTo>
                      <a:pt x="155" y="114"/>
                    </a:lnTo>
                    <a:lnTo>
                      <a:pt x="158" y="122"/>
                    </a:lnTo>
                  </a:path>
                </a:pathLst>
              </a:custGeom>
              <a:noFill/>
              <a:ln w="9525">
                <a:noFill/>
                <a:round/>
                <a:headEnd/>
                <a:tailEnd/>
              </a:ln>
            </p:spPr>
            <p:txBody>
              <a:bodyPr/>
              <a:lstStyle/>
              <a:p>
                <a:pPr algn="ctr" eaLnBrk="0" hangingPunct="0"/>
                <a:endParaRPr lang="en-US" dirty="0"/>
              </a:p>
            </p:txBody>
          </p:sp>
          <p:sp>
            <p:nvSpPr>
              <p:cNvPr id="4232" name="Freeform 621"/>
              <p:cNvSpPr>
                <a:spLocks/>
              </p:cNvSpPr>
              <p:nvPr/>
            </p:nvSpPr>
            <p:spPr bwMode="auto">
              <a:xfrm>
                <a:off x="5097" y="2442"/>
                <a:ext cx="3" cy="3"/>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233" name="Freeform 622"/>
              <p:cNvSpPr>
                <a:spLocks/>
              </p:cNvSpPr>
              <p:nvPr/>
            </p:nvSpPr>
            <p:spPr bwMode="auto">
              <a:xfrm>
                <a:off x="5097" y="2442"/>
                <a:ext cx="3" cy="3"/>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path>
                </a:pathLst>
              </a:custGeom>
              <a:noFill/>
              <a:ln w="9525">
                <a:noFill/>
                <a:round/>
                <a:headEnd/>
                <a:tailEnd/>
              </a:ln>
            </p:spPr>
            <p:txBody>
              <a:bodyPr/>
              <a:lstStyle/>
              <a:p>
                <a:pPr algn="ctr" eaLnBrk="0" hangingPunct="0"/>
                <a:endParaRPr lang="en-US" dirty="0"/>
              </a:p>
            </p:txBody>
          </p:sp>
          <p:sp>
            <p:nvSpPr>
              <p:cNvPr id="4234" name="Freeform 623"/>
              <p:cNvSpPr>
                <a:spLocks/>
              </p:cNvSpPr>
              <p:nvPr/>
            </p:nvSpPr>
            <p:spPr bwMode="auto">
              <a:xfrm>
                <a:off x="4485" y="2446"/>
                <a:ext cx="12" cy="12"/>
              </a:xfrm>
              <a:custGeom>
                <a:avLst/>
                <a:gdLst>
                  <a:gd name="T0" fmla="*/ 7 w 12"/>
                  <a:gd name="T1" fmla="*/ 7 h 12"/>
                  <a:gd name="T2" fmla="*/ 12 w 12"/>
                  <a:gd name="T3" fmla="*/ 10 h 12"/>
                  <a:gd name="T4" fmla="*/ 0 w 12"/>
                  <a:gd name="T5" fmla="*/ 12 h 12"/>
                  <a:gd name="T6" fmla="*/ 8 w 12"/>
                  <a:gd name="T7" fmla="*/ 0 h 12"/>
                  <a:gd name="T8" fmla="*/ 7 w 12"/>
                  <a:gd name="T9" fmla="*/ 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7" y="7"/>
                    </a:moveTo>
                    <a:lnTo>
                      <a:pt x="12" y="10"/>
                    </a:lnTo>
                    <a:lnTo>
                      <a:pt x="0" y="12"/>
                    </a:lnTo>
                    <a:lnTo>
                      <a:pt x="8" y="0"/>
                    </a:lnTo>
                    <a:lnTo>
                      <a:pt x="7" y="7"/>
                    </a:lnTo>
                    <a:close/>
                  </a:path>
                </a:pathLst>
              </a:custGeom>
              <a:solidFill>
                <a:srgbClr val="FEE0C2"/>
              </a:solidFill>
              <a:ln w="9525">
                <a:noFill/>
                <a:round/>
                <a:headEnd/>
                <a:tailEnd/>
              </a:ln>
            </p:spPr>
            <p:txBody>
              <a:bodyPr/>
              <a:lstStyle/>
              <a:p>
                <a:pPr algn="ctr" eaLnBrk="0" hangingPunct="0"/>
                <a:endParaRPr lang="en-US" dirty="0"/>
              </a:p>
            </p:txBody>
          </p:sp>
          <p:sp>
            <p:nvSpPr>
              <p:cNvPr id="4235" name="Freeform 624"/>
              <p:cNvSpPr>
                <a:spLocks/>
              </p:cNvSpPr>
              <p:nvPr/>
            </p:nvSpPr>
            <p:spPr bwMode="auto">
              <a:xfrm>
                <a:off x="4485" y="2446"/>
                <a:ext cx="12" cy="12"/>
              </a:xfrm>
              <a:custGeom>
                <a:avLst/>
                <a:gdLst>
                  <a:gd name="T0" fmla="*/ 7 w 12"/>
                  <a:gd name="T1" fmla="*/ 7 h 12"/>
                  <a:gd name="T2" fmla="*/ 12 w 12"/>
                  <a:gd name="T3" fmla="*/ 10 h 12"/>
                  <a:gd name="T4" fmla="*/ 0 w 12"/>
                  <a:gd name="T5" fmla="*/ 12 h 12"/>
                  <a:gd name="T6" fmla="*/ 8 w 12"/>
                  <a:gd name="T7" fmla="*/ 0 h 12"/>
                  <a:gd name="T8" fmla="*/ 7 w 12"/>
                  <a:gd name="T9" fmla="*/ 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7" y="7"/>
                    </a:moveTo>
                    <a:lnTo>
                      <a:pt x="12" y="10"/>
                    </a:lnTo>
                    <a:lnTo>
                      <a:pt x="0" y="12"/>
                    </a:lnTo>
                    <a:lnTo>
                      <a:pt x="8" y="0"/>
                    </a:lnTo>
                    <a:lnTo>
                      <a:pt x="7" y="7"/>
                    </a:lnTo>
                  </a:path>
                </a:pathLst>
              </a:custGeom>
              <a:noFill/>
              <a:ln w="9525">
                <a:noFill/>
                <a:round/>
                <a:headEnd/>
                <a:tailEnd/>
              </a:ln>
            </p:spPr>
            <p:txBody>
              <a:bodyPr/>
              <a:lstStyle/>
              <a:p>
                <a:pPr algn="ctr" eaLnBrk="0" hangingPunct="0"/>
                <a:endParaRPr lang="en-US" dirty="0"/>
              </a:p>
            </p:txBody>
          </p:sp>
          <p:sp>
            <p:nvSpPr>
              <p:cNvPr id="4236" name="Freeform 625"/>
              <p:cNvSpPr>
                <a:spLocks/>
              </p:cNvSpPr>
              <p:nvPr/>
            </p:nvSpPr>
            <p:spPr bwMode="auto">
              <a:xfrm>
                <a:off x="5087" y="2450"/>
                <a:ext cx="3" cy="3"/>
              </a:xfrm>
              <a:custGeom>
                <a:avLst/>
                <a:gdLst>
                  <a:gd name="T0" fmla="*/ 3 w 3"/>
                  <a:gd name="T1" fmla="*/ 1 h 3"/>
                  <a:gd name="T2" fmla="*/ 2 w 3"/>
                  <a:gd name="T3" fmla="*/ 3 h 3"/>
                  <a:gd name="T4" fmla="*/ 0 w 3"/>
                  <a:gd name="T5" fmla="*/ 0 h 3"/>
                  <a:gd name="T6" fmla="*/ 3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1"/>
                    </a:moveTo>
                    <a:lnTo>
                      <a:pt x="2" y="3"/>
                    </a:lnTo>
                    <a:lnTo>
                      <a:pt x="0" y="0"/>
                    </a:lnTo>
                    <a:lnTo>
                      <a:pt x="3" y="1"/>
                    </a:lnTo>
                    <a:close/>
                  </a:path>
                </a:pathLst>
              </a:custGeom>
              <a:solidFill>
                <a:srgbClr val="FEE0C2"/>
              </a:solidFill>
              <a:ln w="9525">
                <a:noFill/>
                <a:round/>
                <a:headEnd/>
                <a:tailEnd/>
              </a:ln>
            </p:spPr>
            <p:txBody>
              <a:bodyPr/>
              <a:lstStyle/>
              <a:p>
                <a:pPr algn="ctr" eaLnBrk="0" hangingPunct="0"/>
                <a:endParaRPr lang="en-US" dirty="0"/>
              </a:p>
            </p:txBody>
          </p:sp>
          <p:sp>
            <p:nvSpPr>
              <p:cNvPr id="4237" name="Freeform 626"/>
              <p:cNvSpPr>
                <a:spLocks/>
              </p:cNvSpPr>
              <p:nvPr/>
            </p:nvSpPr>
            <p:spPr bwMode="auto">
              <a:xfrm>
                <a:off x="5087" y="2450"/>
                <a:ext cx="3" cy="3"/>
              </a:xfrm>
              <a:custGeom>
                <a:avLst/>
                <a:gdLst>
                  <a:gd name="T0" fmla="*/ 3 w 3"/>
                  <a:gd name="T1" fmla="*/ 1 h 3"/>
                  <a:gd name="T2" fmla="*/ 2 w 3"/>
                  <a:gd name="T3" fmla="*/ 3 h 3"/>
                  <a:gd name="T4" fmla="*/ 0 w 3"/>
                  <a:gd name="T5" fmla="*/ 0 h 3"/>
                  <a:gd name="T6" fmla="*/ 3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1"/>
                    </a:moveTo>
                    <a:lnTo>
                      <a:pt x="2" y="3"/>
                    </a:lnTo>
                    <a:lnTo>
                      <a:pt x="0" y="0"/>
                    </a:lnTo>
                    <a:lnTo>
                      <a:pt x="3" y="1"/>
                    </a:lnTo>
                  </a:path>
                </a:pathLst>
              </a:custGeom>
              <a:noFill/>
              <a:ln w="9525">
                <a:noFill/>
                <a:round/>
                <a:headEnd/>
                <a:tailEnd/>
              </a:ln>
            </p:spPr>
            <p:txBody>
              <a:bodyPr/>
              <a:lstStyle/>
              <a:p>
                <a:pPr algn="ctr" eaLnBrk="0" hangingPunct="0"/>
                <a:endParaRPr lang="en-US" dirty="0"/>
              </a:p>
            </p:txBody>
          </p:sp>
          <p:sp>
            <p:nvSpPr>
              <p:cNvPr id="4238" name="Freeform 627"/>
              <p:cNvSpPr>
                <a:spLocks/>
              </p:cNvSpPr>
              <p:nvPr/>
            </p:nvSpPr>
            <p:spPr bwMode="auto">
              <a:xfrm>
                <a:off x="5084" y="2453"/>
                <a:ext cx="6" cy="11"/>
              </a:xfrm>
              <a:custGeom>
                <a:avLst/>
                <a:gdLst>
                  <a:gd name="T0" fmla="*/ 5 w 6"/>
                  <a:gd name="T1" fmla="*/ 0 h 11"/>
                  <a:gd name="T2" fmla="*/ 6 w 6"/>
                  <a:gd name="T3" fmla="*/ 11 h 11"/>
                  <a:gd name="T4" fmla="*/ 0 w 6"/>
                  <a:gd name="T5" fmla="*/ 6 h 11"/>
                  <a:gd name="T6" fmla="*/ 5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5" y="0"/>
                    </a:moveTo>
                    <a:lnTo>
                      <a:pt x="6" y="11"/>
                    </a:lnTo>
                    <a:lnTo>
                      <a:pt x="0" y="6"/>
                    </a:lnTo>
                    <a:lnTo>
                      <a:pt x="5" y="0"/>
                    </a:lnTo>
                    <a:close/>
                  </a:path>
                </a:pathLst>
              </a:custGeom>
              <a:solidFill>
                <a:srgbClr val="FEE0C2"/>
              </a:solidFill>
              <a:ln w="9525">
                <a:noFill/>
                <a:round/>
                <a:headEnd/>
                <a:tailEnd/>
              </a:ln>
            </p:spPr>
            <p:txBody>
              <a:bodyPr/>
              <a:lstStyle/>
              <a:p>
                <a:pPr algn="ctr" eaLnBrk="0" hangingPunct="0"/>
                <a:endParaRPr lang="en-US" dirty="0"/>
              </a:p>
            </p:txBody>
          </p:sp>
          <p:sp>
            <p:nvSpPr>
              <p:cNvPr id="4239" name="Freeform 628"/>
              <p:cNvSpPr>
                <a:spLocks/>
              </p:cNvSpPr>
              <p:nvPr/>
            </p:nvSpPr>
            <p:spPr bwMode="auto">
              <a:xfrm>
                <a:off x="5084" y="2453"/>
                <a:ext cx="6" cy="11"/>
              </a:xfrm>
              <a:custGeom>
                <a:avLst/>
                <a:gdLst>
                  <a:gd name="T0" fmla="*/ 5 w 6"/>
                  <a:gd name="T1" fmla="*/ 0 h 11"/>
                  <a:gd name="T2" fmla="*/ 6 w 6"/>
                  <a:gd name="T3" fmla="*/ 11 h 11"/>
                  <a:gd name="T4" fmla="*/ 0 w 6"/>
                  <a:gd name="T5" fmla="*/ 6 h 11"/>
                  <a:gd name="T6" fmla="*/ 5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5" y="0"/>
                    </a:moveTo>
                    <a:lnTo>
                      <a:pt x="6" y="11"/>
                    </a:lnTo>
                    <a:lnTo>
                      <a:pt x="0" y="6"/>
                    </a:lnTo>
                    <a:lnTo>
                      <a:pt x="5" y="0"/>
                    </a:lnTo>
                  </a:path>
                </a:pathLst>
              </a:custGeom>
              <a:noFill/>
              <a:ln w="9525">
                <a:noFill/>
                <a:round/>
                <a:headEnd/>
                <a:tailEnd/>
              </a:ln>
            </p:spPr>
            <p:txBody>
              <a:bodyPr/>
              <a:lstStyle/>
              <a:p>
                <a:pPr algn="ctr" eaLnBrk="0" hangingPunct="0"/>
                <a:endParaRPr lang="en-US" dirty="0"/>
              </a:p>
            </p:txBody>
          </p:sp>
          <p:sp>
            <p:nvSpPr>
              <p:cNvPr id="4240" name="Freeform 629"/>
              <p:cNvSpPr>
                <a:spLocks/>
              </p:cNvSpPr>
              <p:nvPr/>
            </p:nvSpPr>
            <p:spPr bwMode="auto">
              <a:xfrm>
                <a:off x="4490" y="2462"/>
                <a:ext cx="7" cy="2"/>
              </a:xfrm>
              <a:custGeom>
                <a:avLst/>
                <a:gdLst>
                  <a:gd name="T0" fmla="*/ 0 w 7"/>
                  <a:gd name="T1" fmla="*/ 2 h 2"/>
                  <a:gd name="T2" fmla="*/ 7 w 7"/>
                  <a:gd name="T3" fmla="*/ 0 h 2"/>
                  <a:gd name="T4" fmla="*/ 3 w 7"/>
                  <a:gd name="T5" fmla="*/ 2 h 2"/>
                  <a:gd name="T6" fmla="*/ 0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7" y="0"/>
                    </a:lnTo>
                    <a:lnTo>
                      <a:pt x="3" y="2"/>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241" name="Freeform 630"/>
              <p:cNvSpPr>
                <a:spLocks/>
              </p:cNvSpPr>
              <p:nvPr/>
            </p:nvSpPr>
            <p:spPr bwMode="auto">
              <a:xfrm>
                <a:off x="4490" y="2462"/>
                <a:ext cx="7" cy="2"/>
              </a:xfrm>
              <a:custGeom>
                <a:avLst/>
                <a:gdLst>
                  <a:gd name="T0" fmla="*/ 0 w 7"/>
                  <a:gd name="T1" fmla="*/ 2 h 2"/>
                  <a:gd name="T2" fmla="*/ 7 w 7"/>
                  <a:gd name="T3" fmla="*/ 0 h 2"/>
                  <a:gd name="T4" fmla="*/ 3 w 7"/>
                  <a:gd name="T5" fmla="*/ 2 h 2"/>
                  <a:gd name="T6" fmla="*/ 0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7" y="0"/>
                    </a:lnTo>
                    <a:lnTo>
                      <a:pt x="3" y="2"/>
                    </a:lnTo>
                    <a:lnTo>
                      <a:pt x="0" y="2"/>
                    </a:lnTo>
                  </a:path>
                </a:pathLst>
              </a:custGeom>
              <a:noFill/>
              <a:ln w="9525">
                <a:noFill/>
                <a:round/>
                <a:headEnd/>
                <a:tailEnd/>
              </a:ln>
            </p:spPr>
            <p:txBody>
              <a:bodyPr/>
              <a:lstStyle/>
              <a:p>
                <a:pPr algn="ctr" eaLnBrk="0" hangingPunct="0"/>
                <a:endParaRPr lang="en-US" dirty="0"/>
              </a:p>
            </p:txBody>
          </p:sp>
          <p:sp>
            <p:nvSpPr>
              <p:cNvPr id="4242" name="Freeform 631"/>
              <p:cNvSpPr>
                <a:spLocks/>
              </p:cNvSpPr>
              <p:nvPr/>
            </p:nvSpPr>
            <p:spPr bwMode="auto">
              <a:xfrm>
                <a:off x="4479" y="2464"/>
                <a:ext cx="18" cy="6"/>
              </a:xfrm>
              <a:custGeom>
                <a:avLst/>
                <a:gdLst>
                  <a:gd name="T0" fmla="*/ 11 w 18"/>
                  <a:gd name="T1" fmla="*/ 6 h 6"/>
                  <a:gd name="T2" fmla="*/ 8 w 18"/>
                  <a:gd name="T3" fmla="*/ 3 h 6"/>
                  <a:gd name="T4" fmla="*/ 0 w 18"/>
                  <a:gd name="T5" fmla="*/ 3 h 6"/>
                  <a:gd name="T6" fmla="*/ 5 w 18"/>
                  <a:gd name="T7" fmla="*/ 0 h 6"/>
                  <a:gd name="T8" fmla="*/ 14 w 18"/>
                  <a:gd name="T9" fmla="*/ 3 h 6"/>
                  <a:gd name="T10" fmla="*/ 18 w 18"/>
                  <a:gd name="T11" fmla="*/ 0 h 6"/>
                  <a:gd name="T12" fmla="*/ 14 w 18"/>
                  <a:gd name="T13" fmla="*/ 6 h 6"/>
                  <a:gd name="T14" fmla="*/ 11 w 1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1" y="6"/>
                    </a:moveTo>
                    <a:lnTo>
                      <a:pt x="8" y="3"/>
                    </a:lnTo>
                    <a:lnTo>
                      <a:pt x="0" y="3"/>
                    </a:lnTo>
                    <a:lnTo>
                      <a:pt x="5" y="0"/>
                    </a:lnTo>
                    <a:lnTo>
                      <a:pt x="14" y="3"/>
                    </a:lnTo>
                    <a:lnTo>
                      <a:pt x="18" y="0"/>
                    </a:lnTo>
                    <a:lnTo>
                      <a:pt x="14" y="6"/>
                    </a:lnTo>
                    <a:lnTo>
                      <a:pt x="11" y="6"/>
                    </a:lnTo>
                    <a:close/>
                  </a:path>
                </a:pathLst>
              </a:custGeom>
              <a:solidFill>
                <a:srgbClr val="FEE0C2"/>
              </a:solidFill>
              <a:ln w="9525">
                <a:noFill/>
                <a:round/>
                <a:headEnd/>
                <a:tailEnd/>
              </a:ln>
            </p:spPr>
            <p:txBody>
              <a:bodyPr/>
              <a:lstStyle/>
              <a:p>
                <a:pPr algn="ctr" eaLnBrk="0" hangingPunct="0"/>
                <a:endParaRPr lang="en-US" dirty="0"/>
              </a:p>
            </p:txBody>
          </p:sp>
          <p:sp>
            <p:nvSpPr>
              <p:cNvPr id="4243" name="Freeform 632"/>
              <p:cNvSpPr>
                <a:spLocks/>
              </p:cNvSpPr>
              <p:nvPr/>
            </p:nvSpPr>
            <p:spPr bwMode="auto">
              <a:xfrm>
                <a:off x="4479" y="2464"/>
                <a:ext cx="18" cy="6"/>
              </a:xfrm>
              <a:custGeom>
                <a:avLst/>
                <a:gdLst>
                  <a:gd name="T0" fmla="*/ 11 w 18"/>
                  <a:gd name="T1" fmla="*/ 6 h 6"/>
                  <a:gd name="T2" fmla="*/ 8 w 18"/>
                  <a:gd name="T3" fmla="*/ 3 h 6"/>
                  <a:gd name="T4" fmla="*/ 0 w 18"/>
                  <a:gd name="T5" fmla="*/ 3 h 6"/>
                  <a:gd name="T6" fmla="*/ 5 w 18"/>
                  <a:gd name="T7" fmla="*/ 0 h 6"/>
                  <a:gd name="T8" fmla="*/ 14 w 18"/>
                  <a:gd name="T9" fmla="*/ 3 h 6"/>
                  <a:gd name="T10" fmla="*/ 18 w 18"/>
                  <a:gd name="T11" fmla="*/ 0 h 6"/>
                  <a:gd name="T12" fmla="*/ 14 w 18"/>
                  <a:gd name="T13" fmla="*/ 6 h 6"/>
                  <a:gd name="T14" fmla="*/ 11 w 1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1" y="6"/>
                    </a:moveTo>
                    <a:lnTo>
                      <a:pt x="8" y="3"/>
                    </a:lnTo>
                    <a:lnTo>
                      <a:pt x="0" y="3"/>
                    </a:lnTo>
                    <a:lnTo>
                      <a:pt x="5" y="0"/>
                    </a:lnTo>
                    <a:lnTo>
                      <a:pt x="14" y="3"/>
                    </a:lnTo>
                    <a:lnTo>
                      <a:pt x="18" y="0"/>
                    </a:lnTo>
                    <a:lnTo>
                      <a:pt x="14" y="6"/>
                    </a:lnTo>
                    <a:lnTo>
                      <a:pt x="11" y="6"/>
                    </a:lnTo>
                  </a:path>
                </a:pathLst>
              </a:custGeom>
              <a:noFill/>
              <a:ln w="9525">
                <a:noFill/>
                <a:round/>
                <a:headEnd/>
                <a:tailEnd/>
              </a:ln>
            </p:spPr>
            <p:txBody>
              <a:bodyPr/>
              <a:lstStyle/>
              <a:p>
                <a:pPr algn="ctr" eaLnBrk="0" hangingPunct="0"/>
                <a:endParaRPr lang="en-US" dirty="0"/>
              </a:p>
            </p:txBody>
          </p:sp>
          <p:sp>
            <p:nvSpPr>
              <p:cNvPr id="4244" name="Freeform 633"/>
              <p:cNvSpPr>
                <a:spLocks noEditPoints="1"/>
              </p:cNvSpPr>
              <p:nvPr/>
            </p:nvSpPr>
            <p:spPr bwMode="auto">
              <a:xfrm>
                <a:off x="4437" y="2464"/>
                <a:ext cx="24" cy="45"/>
              </a:xfrm>
              <a:custGeom>
                <a:avLst/>
                <a:gdLst>
                  <a:gd name="T0" fmla="*/ 5 w 24"/>
                  <a:gd name="T1" fmla="*/ 3 h 45"/>
                  <a:gd name="T2" fmla="*/ 11 w 24"/>
                  <a:gd name="T3" fmla="*/ 6 h 45"/>
                  <a:gd name="T4" fmla="*/ 6 w 24"/>
                  <a:gd name="T5" fmla="*/ 5 h 45"/>
                  <a:gd name="T6" fmla="*/ 6 w 24"/>
                  <a:gd name="T7" fmla="*/ 6 h 45"/>
                  <a:gd name="T8" fmla="*/ 14 w 24"/>
                  <a:gd name="T9" fmla="*/ 11 h 45"/>
                  <a:gd name="T10" fmla="*/ 11 w 24"/>
                  <a:gd name="T11" fmla="*/ 11 h 45"/>
                  <a:gd name="T12" fmla="*/ 16 w 24"/>
                  <a:gd name="T13" fmla="*/ 11 h 45"/>
                  <a:gd name="T14" fmla="*/ 14 w 24"/>
                  <a:gd name="T15" fmla="*/ 18 h 45"/>
                  <a:gd name="T16" fmla="*/ 19 w 24"/>
                  <a:gd name="T17" fmla="*/ 19 h 45"/>
                  <a:gd name="T18" fmla="*/ 18 w 24"/>
                  <a:gd name="T19" fmla="*/ 26 h 45"/>
                  <a:gd name="T20" fmla="*/ 24 w 24"/>
                  <a:gd name="T21" fmla="*/ 42 h 45"/>
                  <a:gd name="T22" fmla="*/ 24 w 24"/>
                  <a:gd name="T23" fmla="*/ 45 h 45"/>
                  <a:gd name="T24" fmla="*/ 18 w 24"/>
                  <a:gd name="T25" fmla="*/ 26 h 45"/>
                  <a:gd name="T26" fmla="*/ 0 w 24"/>
                  <a:gd name="T27" fmla="*/ 3 h 45"/>
                  <a:gd name="T28" fmla="*/ 1 w 24"/>
                  <a:gd name="T29" fmla="*/ 0 h 45"/>
                  <a:gd name="T30" fmla="*/ 5 w 24"/>
                  <a:gd name="T31" fmla="*/ 3 h 45"/>
                  <a:gd name="T32" fmla="*/ 5 w 24"/>
                  <a:gd name="T33" fmla="*/ 3 h 45"/>
                  <a:gd name="T34" fmla="*/ 3 w 24"/>
                  <a:gd name="T35" fmla="*/ 2 h 45"/>
                  <a:gd name="T36" fmla="*/ 5 w 24"/>
                  <a:gd name="T37" fmla="*/ 5 h 45"/>
                  <a:gd name="T38" fmla="*/ 5 w 24"/>
                  <a:gd name="T39" fmla="*/ 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45"/>
                  <a:gd name="T62" fmla="*/ 24 w 24"/>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45">
                    <a:moveTo>
                      <a:pt x="5" y="3"/>
                    </a:moveTo>
                    <a:lnTo>
                      <a:pt x="11" y="6"/>
                    </a:lnTo>
                    <a:lnTo>
                      <a:pt x="6" y="5"/>
                    </a:lnTo>
                    <a:lnTo>
                      <a:pt x="6" y="6"/>
                    </a:lnTo>
                    <a:lnTo>
                      <a:pt x="14" y="11"/>
                    </a:lnTo>
                    <a:lnTo>
                      <a:pt x="11" y="11"/>
                    </a:lnTo>
                    <a:lnTo>
                      <a:pt x="16" y="11"/>
                    </a:lnTo>
                    <a:lnTo>
                      <a:pt x="14" y="18"/>
                    </a:lnTo>
                    <a:lnTo>
                      <a:pt x="19" y="19"/>
                    </a:lnTo>
                    <a:lnTo>
                      <a:pt x="18" y="26"/>
                    </a:lnTo>
                    <a:lnTo>
                      <a:pt x="24" y="42"/>
                    </a:lnTo>
                    <a:lnTo>
                      <a:pt x="24" y="45"/>
                    </a:lnTo>
                    <a:lnTo>
                      <a:pt x="18" y="26"/>
                    </a:lnTo>
                    <a:lnTo>
                      <a:pt x="0" y="3"/>
                    </a:lnTo>
                    <a:lnTo>
                      <a:pt x="1" y="0"/>
                    </a:lnTo>
                    <a:lnTo>
                      <a:pt x="5" y="3"/>
                    </a:lnTo>
                    <a:close/>
                    <a:moveTo>
                      <a:pt x="5" y="3"/>
                    </a:moveTo>
                    <a:lnTo>
                      <a:pt x="3" y="2"/>
                    </a:lnTo>
                    <a:lnTo>
                      <a:pt x="5" y="5"/>
                    </a:lnTo>
                    <a:lnTo>
                      <a:pt x="5" y="3"/>
                    </a:lnTo>
                    <a:close/>
                  </a:path>
                </a:pathLst>
              </a:custGeom>
              <a:solidFill>
                <a:srgbClr val="FEE0C2"/>
              </a:solidFill>
              <a:ln w="9525">
                <a:noFill/>
                <a:round/>
                <a:headEnd/>
                <a:tailEnd/>
              </a:ln>
            </p:spPr>
            <p:txBody>
              <a:bodyPr/>
              <a:lstStyle/>
              <a:p>
                <a:pPr algn="ctr" eaLnBrk="0" hangingPunct="0"/>
                <a:endParaRPr lang="en-US" dirty="0"/>
              </a:p>
            </p:txBody>
          </p:sp>
          <p:sp>
            <p:nvSpPr>
              <p:cNvPr id="4245" name="Freeform 634"/>
              <p:cNvSpPr>
                <a:spLocks noEditPoints="1"/>
              </p:cNvSpPr>
              <p:nvPr/>
            </p:nvSpPr>
            <p:spPr bwMode="auto">
              <a:xfrm>
                <a:off x="4437" y="2464"/>
                <a:ext cx="24" cy="45"/>
              </a:xfrm>
              <a:custGeom>
                <a:avLst/>
                <a:gdLst>
                  <a:gd name="T0" fmla="*/ 5 w 24"/>
                  <a:gd name="T1" fmla="*/ 3 h 45"/>
                  <a:gd name="T2" fmla="*/ 11 w 24"/>
                  <a:gd name="T3" fmla="*/ 6 h 45"/>
                  <a:gd name="T4" fmla="*/ 6 w 24"/>
                  <a:gd name="T5" fmla="*/ 5 h 45"/>
                  <a:gd name="T6" fmla="*/ 6 w 24"/>
                  <a:gd name="T7" fmla="*/ 6 h 45"/>
                  <a:gd name="T8" fmla="*/ 14 w 24"/>
                  <a:gd name="T9" fmla="*/ 11 h 45"/>
                  <a:gd name="T10" fmla="*/ 11 w 24"/>
                  <a:gd name="T11" fmla="*/ 11 h 45"/>
                  <a:gd name="T12" fmla="*/ 16 w 24"/>
                  <a:gd name="T13" fmla="*/ 11 h 45"/>
                  <a:gd name="T14" fmla="*/ 14 w 24"/>
                  <a:gd name="T15" fmla="*/ 18 h 45"/>
                  <a:gd name="T16" fmla="*/ 19 w 24"/>
                  <a:gd name="T17" fmla="*/ 19 h 45"/>
                  <a:gd name="T18" fmla="*/ 18 w 24"/>
                  <a:gd name="T19" fmla="*/ 26 h 45"/>
                  <a:gd name="T20" fmla="*/ 24 w 24"/>
                  <a:gd name="T21" fmla="*/ 42 h 45"/>
                  <a:gd name="T22" fmla="*/ 24 w 24"/>
                  <a:gd name="T23" fmla="*/ 45 h 45"/>
                  <a:gd name="T24" fmla="*/ 18 w 24"/>
                  <a:gd name="T25" fmla="*/ 26 h 45"/>
                  <a:gd name="T26" fmla="*/ 0 w 24"/>
                  <a:gd name="T27" fmla="*/ 3 h 45"/>
                  <a:gd name="T28" fmla="*/ 1 w 24"/>
                  <a:gd name="T29" fmla="*/ 0 h 45"/>
                  <a:gd name="T30" fmla="*/ 5 w 24"/>
                  <a:gd name="T31" fmla="*/ 3 h 45"/>
                  <a:gd name="T32" fmla="*/ 5 w 24"/>
                  <a:gd name="T33" fmla="*/ 3 h 45"/>
                  <a:gd name="T34" fmla="*/ 3 w 24"/>
                  <a:gd name="T35" fmla="*/ 2 h 45"/>
                  <a:gd name="T36" fmla="*/ 5 w 24"/>
                  <a:gd name="T37" fmla="*/ 5 h 45"/>
                  <a:gd name="T38" fmla="*/ 5 w 24"/>
                  <a:gd name="T39" fmla="*/ 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45"/>
                  <a:gd name="T62" fmla="*/ 24 w 24"/>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45">
                    <a:moveTo>
                      <a:pt x="5" y="3"/>
                    </a:moveTo>
                    <a:lnTo>
                      <a:pt x="11" y="6"/>
                    </a:lnTo>
                    <a:lnTo>
                      <a:pt x="6" y="5"/>
                    </a:lnTo>
                    <a:lnTo>
                      <a:pt x="6" y="6"/>
                    </a:lnTo>
                    <a:lnTo>
                      <a:pt x="14" y="11"/>
                    </a:lnTo>
                    <a:lnTo>
                      <a:pt x="11" y="11"/>
                    </a:lnTo>
                    <a:lnTo>
                      <a:pt x="16" y="11"/>
                    </a:lnTo>
                    <a:lnTo>
                      <a:pt x="14" y="18"/>
                    </a:lnTo>
                    <a:lnTo>
                      <a:pt x="19" y="19"/>
                    </a:lnTo>
                    <a:lnTo>
                      <a:pt x="18" y="26"/>
                    </a:lnTo>
                    <a:lnTo>
                      <a:pt x="24" y="42"/>
                    </a:lnTo>
                    <a:lnTo>
                      <a:pt x="24" y="45"/>
                    </a:lnTo>
                    <a:lnTo>
                      <a:pt x="18" y="26"/>
                    </a:lnTo>
                    <a:lnTo>
                      <a:pt x="0" y="3"/>
                    </a:lnTo>
                    <a:lnTo>
                      <a:pt x="1" y="0"/>
                    </a:lnTo>
                    <a:lnTo>
                      <a:pt x="5" y="3"/>
                    </a:lnTo>
                    <a:moveTo>
                      <a:pt x="5" y="3"/>
                    </a:moveTo>
                    <a:lnTo>
                      <a:pt x="3" y="2"/>
                    </a:lnTo>
                    <a:lnTo>
                      <a:pt x="5" y="5"/>
                    </a:lnTo>
                    <a:lnTo>
                      <a:pt x="5" y="3"/>
                    </a:lnTo>
                  </a:path>
                </a:pathLst>
              </a:custGeom>
              <a:noFill/>
              <a:ln w="9525">
                <a:noFill/>
                <a:round/>
                <a:headEnd/>
                <a:tailEnd/>
              </a:ln>
            </p:spPr>
            <p:txBody>
              <a:bodyPr/>
              <a:lstStyle/>
              <a:p>
                <a:pPr algn="ctr" eaLnBrk="0" hangingPunct="0"/>
                <a:endParaRPr lang="en-US" dirty="0"/>
              </a:p>
            </p:txBody>
          </p:sp>
          <p:sp>
            <p:nvSpPr>
              <p:cNvPr id="4246" name="Freeform 635"/>
              <p:cNvSpPr>
                <a:spLocks/>
              </p:cNvSpPr>
              <p:nvPr/>
            </p:nvSpPr>
            <p:spPr bwMode="auto">
              <a:xfrm>
                <a:off x="4448" y="2470"/>
                <a:ext cx="5" cy="5"/>
              </a:xfrm>
              <a:custGeom>
                <a:avLst/>
                <a:gdLst>
                  <a:gd name="T0" fmla="*/ 3 w 5"/>
                  <a:gd name="T1" fmla="*/ 5 h 5"/>
                  <a:gd name="T2" fmla="*/ 5 w 5"/>
                  <a:gd name="T3" fmla="*/ 2 h 5"/>
                  <a:gd name="T4" fmla="*/ 0 w 5"/>
                  <a:gd name="T5" fmla="*/ 0 h 5"/>
                  <a:gd name="T6" fmla="*/ 5 w 5"/>
                  <a:gd name="T7" fmla="*/ 0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5" y="2"/>
                    </a:lnTo>
                    <a:lnTo>
                      <a:pt x="0" y="0"/>
                    </a:lnTo>
                    <a:lnTo>
                      <a:pt x="5" y="0"/>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247" name="Freeform 636"/>
              <p:cNvSpPr>
                <a:spLocks/>
              </p:cNvSpPr>
              <p:nvPr/>
            </p:nvSpPr>
            <p:spPr bwMode="auto">
              <a:xfrm>
                <a:off x="4448" y="2470"/>
                <a:ext cx="5" cy="5"/>
              </a:xfrm>
              <a:custGeom>
                <a:avLst/>
                <a:gdLst>
                  <a:gd name="T0" fmla="*/ 3 w 5"/>
                  <a:gd name="T1" fmla="*/ 5 h 5"/>
                  <a:gd name="T2" fmla="*/ 5 w 5"/>
                  <a:gd name="T3" fmla="*/ 2 h 5"/>
                  <a:gd name="T4" fmla="*/ 0 w 5"/>
                  <a:gd name="T5" fmla="*/ 0 h 5"/>
                  <a:gd name="T6" fmla="*/ 5 w 5"/>
                  <a:gd name="T7" fmla="*/ 0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5" y="2"/>
                    </a:lnTo>
                    <a:lnTo>
                      <a:pt x="0" y="0"/>
                    </a:lnTo>
                    <a:lnTo>
                      <a:pt x="5" y="0"/>
                    </a:lnTo>
                    <a:lnTo>
                      <a:pt x="3" y="5"/>
                    </a:lnTo>
                  </a:path>
                </a:pathLst>
              </a:custGeom>
              <a:noFill/>
              <a:ln w="9525">
                <a:noFill/>
                <a:round/>
                <a:headEnd/>
                <a:tailEnd/>
              </a:ln>
            </p:spPr>
            <p:txBody>
              <a:bodyPr/>
              <a:lstStyle/>
              <a:p>
                <a:pPr algn="ctr" eaLnBrk="0" hangingPunct="0"/>
                <a:endParaRPr lang="en-US" dirty="0"/>
              </a:p>
            </p:txBody>
          </p:sp>
          <p:sp>
            <p:nvSpPr>
              <p:cNvPr id="4248" name="Freeform 637"/>
              <p:cNvSpPr>
                <a:spLocks/>
              </p:cNvSpPr>
              <p:nvPr/>
            </p:nvSpPr>
            <p:spPr bwMode="auto">
              <a:xfrm>
                <a:off x="5464" y="2475"/>
                <a:ext cx="52" cy="98"/>
              </a:xfrm>
              <a:custGeom>
                <a:avLst/>
                <a:gdLst>
                  <a:gd name="T0" fmla="*/ 47 w 52"/>
                  <a:gd name="T1" fmla="*/ 98 h 98"/>
                  <a:gd name="T2" fmla="*/ 45 w 52"/>
                  <a:gd name="T3" fmla="*/ 87 h 98"/>
                  <a:gd name="T4" fmla="*/ 40 w 52"/>
                  <a:gd name="T5" fmla="*/ 87 h 98"/>
                  <a:gd name="T6" fmla="*/ 44 w 52"/>
                  <a:gd name="T7" fmla="*/ 87 h 98"/>
                  <a:gd name="T8" fmla="*/ 40 w 52"/>
                  <a:gd name="T9" fmla="*/ 85 h 98"/>
                  <a:gd name="T10" fmla="*/ 42 w 52"/>
                  <a:gd name="T11" fmla="*/ 75 h 98"/>
                  <a:gd name="T12" fmla="*/ 34 w 52"/>
                  <a:gd name="T13" fmla="*/ 61 h 98"/>
                  <a:gd name="T14" fmla="*/ 31 w 52"/>
                  <a:gd name="T15" fmla="*/ 63 h 98"/>
                  <a:gd name="T16" fmla="*/ 26 w 52"/>
                  <a:gd name="T17" fmla="*/ 58 h 98"/>
                  <a:gd name="T18" fmla="*/ 31 w 52"/>
                  <a:gd name="T19" fmla="*/ 55 h 98"/>
                  <a:gd name="T20" fmla="*/ 26 w 52"/>
                  <a:gd name="T21" fmla="*/ 56 h 98"/>
                  <a:gd name="T22" fmla="*/ 24 w 52"/>
                  <a:gd name="T23" fmla="*/ 37 h 98"/>
                  <a:gd name="T24" fmla="*/ 19 w 52"/>
                  <a:gd name="T25" fmla="*/ 34 h 98"/>
                  <a:gd name="T26" fmla="*/ 15 w 52"/>
                  <a:gd name="T27" fmla="*/ 21 h 98"/>
                  <a:gd name="T28" fmla="*/ 8 w 52"/>
                  <a:gd name="T29" fmla="*/ 18 h 98"/>
                  <a:gd name="T30" fmla="*/ 10 w 52"/>
                  <a:gd name="T31" fmla="*/ 7 h 98"/>
                  <a:gd name="T32" fmla="*/ 8 w 52"/>
                  <a:gd name="T33" fmla="*/ 7 h 98"/>
                  <a:gd name="T34" fmla="*/ 8 w 52"/>
                  <a:gd name="T35" fmla="*/ 2 h 98"/>
                  <a:gd name="T36" fmla="*/ 7 w 52"/>
                  <a:gd name="T37" fmla="*/ 7 h 98"/>
                  <a:gd name="T38" fmla="*/ 0 w 52"/>
                  <a:gd name="T39" fmla="*/ 7 h 98"/>
                  <a:gd name="T40" fmla="*/ 13 w 52"/>
                  <a:gd name="T41" fmla="*/ 0 h 98"/>
                  <a:gd name="T42" fmla="*/ 24 w 52"/>
                  <a:gd name="T43" fmla="*/ 35 h 98"/>
                  <a:gd name="T44" fmla="*/ 52 w 52"/>
                  <a:gd name="T45" fmla="*/ 98 h 98"/>
                  <a:gd name="T46" fmla="*/ 47 w 52"/>
                  <a:gd name="T47" fmla="*/ 98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98"/>
                  <a:gd name="T74" fmla="*/ 52 w 52"/>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98">
                    <a:moveTo>
                      <a:pt x="47" y="98"/>
                    </a:moveTo>
                    <a:lnTo>
                      <a:pt x="45" y="87"/>
                    </a:lnTo>
                    <a:lnTo>
                      <a:pt x="40" y="87"/>
                    </a:lnTo>
                    <a:lnTo>
                      <a:pt x="44" y="87"/>
                    </a:lnTo>
                    <a:lnTo>
                      <a:pt x="40" y="85"/>
                    </a:lnTo>
                    <a:lnTo>
                      <a:pt x="42" y="75"/>
                    </a:lnTo>
                    <a:lnTo>
                      <a:pt x="34" y="61"/>
                    </a:lnTo>
                    <a:lnTo>
                      <a:pt x="31" y="63"/>
                    </a:lnTo>
                    <a:lnTo>
                      <a:pt x="26" y="58"/>
                    </a:lnTo>
                    <a:lnTo>
                      <a:pt x="31" y="55"/>
                    </a:lnTo>
                    <a:lnTo>
                      <a:pt x="26" y="56"/>
                    </a:lnTo>
                    <a:lnTo>
                      <a:pt x="24" y="37"/>
                    </a:lnTo>
                    <a:lnTo>
                      <a:pt x="19" y="34"/>
                    </a:lnTo>
                    <a:lnTo>
                      <a:pt x="15" y="21"/>
                    </a:lnTo>
                    <a:lnTo>
                      <a:pt x="8" y="18"/>
                    </a:lnTo>
                    <a:lnTo>
                      <a:pt x="10" y="7"/>
                    </a:lnTo>
                    <a:lnTo>
                      <a:pt x="8" y="7"/>
                    </a:lnTo>
                    <a:lnTo>
                      <a:pt x="8" y="2"/>
                    </a:lnTo>
                    <a:lnTo>
                      <a:pt x="7" y="7"/>
                    </a:lnTo>
                    <a:lnTo>
                      <a:pt x="0" y="7"/>
                    </a:lnTo>
                    <a:lnTo>
                      <a:pt x="13" y="0"/>
                    </a:lnTo>
                    <a:lnTo>
                      <a:pt x="24" y="35"/>
                    </a:lnTo>
                    <a:lnTo>
                      <a:pt x="52" y="98"/>
                    </a:lnTo>
                    <a:lnTo>
                      <a:pt x="47" y="98"/>
                    </a:lnTo>
                    <a:close/>
                  </a:path>
                </a:pathLst>
              </a:custGeom>
              <a:solidFill>
                <a:srgbClr val="FEE0C2"/>
              </a:solidFill>
              <a:ln w="9525">
                <a:noFill/>
                <a:round/>
                <a:headEnd/>
                <a:tailEnd/>
              </a:ln>
            </p:spPr>
            <p:txBody>
              <a:bodyPr/>
              <a:lstStyle/>
              <a:p>
                <a:pPr algn="ctr" eaLnBrk="0" hangingPunct="0"/>
                <a:endParaRPr lang="en-US" dirty="0"/>
              </a:p>
            </p:txBody>
          </p:sp>
          <p:sp>
            <p:nvSpPr>
              <p:cNvPr id="4249" name="Freeform 638"/>
              <p:cNvSpPr>
                <a:spLocks/>
              </p:cNvSpPr>
              <p:nvPr/>
            </p:nvSpPr>
            <p:spPr bwMode="auto">
              <a:xfrm>
                <a:off x="5464" y="2475"/>
                <a:ext cx="52" cy="98"/>
              </a:xfrm>
              <a:custGeom>
                <a:avLst/>
                <a:gdLst>
                  <a:gd name="T0" fmla="*/ 47 w 52"/>
                  <a:gd name="T1" fmla="*/ 98 h 98"/>
                  <a:gd name="T2" fmla="*/ 45 w 52"/>
                  <a:gd name="T3" fmla="*/ 87 h 98"/>
                  <a:gd name="T4" fmla="*/ 40 w 52"/>
                  <a:gd name="T5" fmla="*/ 87 h 98"/>
                  <a:gd name="T6" fmla="*/ 44 w 52"/>
                  <a:gd name="T7" fmla="*/ 87 h 98"/>
                  <a:gd name="T8" fmla="*/ 40 w 52"/>
                  <a:gd name="T9" fmla="*/ 85 h 98"/>
                  <a:gd name="T10" fmla="*/ 42 w 52"/>
                  <a:gd name="T11" fmla="*/ 75 h 98"/>
                  <a:gd name="T12" fmla="*/ 34 w 52"/>
                  <a:gd name="T13" fmla="*/ 61 h 98"/>
                  <a:gd name="T14" fmla="*/ 31 w 52"/>
                  <a:gd name="T15" fmla="*/ 63 h 98"/>
                  <a:gd name="T16" fmla="*/ 26 w 52"/>
                  <a:gd name="T17" fmla="*/ 58 h 98"/>
                  <a:gd name="T18" fmla="*/ 31 w 52"/>
                  <a:gd name="T19" fmla="*/ 55 h 98"/>
                  <a:gd name="T20" fmla="*/ 26 w 52"/>
                  <a:gd name="T21" fmla="*/ 56 h 98"/>
                  <a:gd name="T22" fmla="*/ 24 w 52"/>
                  <a:gd name="T23" fmla="*/ 37 h 98"/>
                  <a:gd name="T24" fmla="*/ 19 w 52"/>
                  <a:gd name="T25" fmla="*/ 34 h 98"/>
                  <a:gd name="T26" fmla="*/ 15 w 52"/>
                  <a:gd name="T27" fmla="*/ 21 h 98"/>
                  <a:gd name="T28" fmla="*/ 8 w 52"/>
                  <a:gd name="T29" fmla="*/ 18 h 98"/>
                  <a:gd name="T30" fmla="*/ 10 w 52"/>
                  <a:gd name="T31" fmla="*/ 7 h 98"/>
                  <a:gd name="T32" fmla="*/ 8 w 52"/>
                  <a:gd name="T33" fmla="*/ 7 h 98"/>
                  <a:gd name="T34" fmla="*/ 8 w 52"/>
                  <a:gd name="T35" fmla="*/ 2 h 98"/>
                  <a:gd name="T36" fmla="*/ 7 w 52"/>
                  <a:gd name="T37" fmla="*/ 7 h 98"/>
                  <a:gd name="T38" fmla="*/ 0 w 52"/>
                  <a:gd name="T39" fmla="*/ 7 h 98"/>
                  <a:gd name="T40" fmla="*/ 13 w 52"/>
                  <a:gd name="T41" fmla="*/ 0 h 98"/>
                  <a:gd name="T42" fmla="*/ 24 w 52"/>
                  <a:gd name="T43" fmla="*/ 35 h 98"/>
                  <a:gd name="T44" fmla="*/ 52 w 52"/>
                  <a:gd name="T45" fmla="*/ 98 h 98"/>
                  <a:gd name="T46" fmla="*/ 47 w 52"/>
                  <a:gd name="T47" fmla="*/ 98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98"/>
                  <a:gd name="T74" fmla="*/ 52 w 52"/>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98">
                    <a:moveTo>
                      <a:pt x="47" y="98"/>
                    </a:moveTo>
                    <a:lnTo>
                      <a:pt x="45" y="87"/>
                    </a:lnTo>
                    <a:lnTo>
                      <a:pt x="40" y="87"/>
                    </a:lnTo>
                    <a:lnTo>
                      <a:pt x="44" y="87"/>
                    </a:lnTo>
                    <a:lnTo>
                      <a:pt x="40" y="85"/>
                    </a:lnTo>
                    <a:lnTo>
                      <a:pt x="42" y="75"/>
                    </a:lnTo>
                    <a:lnTo>
                      <a:pt x="34" y="61"/>
                    </a:lnTo>
                    <a:lnTo>
                      <a:pt x="31" y="63"/>
                    </a:lnTo>
                    <a:lnTo>
                      <a:pt x="26" y="58"/>
                    </a:lnTo>
                    <a:lnTo>
                      <a:pt x="31" y="55"/>
                    </a:lnTo>
                    <a:lnTo>
                      <a:pt x="26" y="56"/>
                    </a:lnTo>
                    <a:lnTo>
                      <a:pt x="24" y="37"/>
                    </a:lnTo>
                    <a:lnTo>
                      <a:pt x="19" y="34"/>
                    </a:lnTo>
                    <a:lnTo>
                      <a:pt x="15" y="21"/>
                    </a:lnTo>
                    <a:lnTo>
                      <a:pt x="8" y="18"/>
                    </a:lnTo>
                    <a:lnTo>
                      <a:pt x="10" y="7"/>
                    </a:lnTo>
                    <a:lnTo>
                      <a:pt x="8" y="7"/>
                    </a:lnTo>
                    <a:lnTo>
                      <a:pt x="8" y="2"/>
                    </a:lnTo>
                    <a:lnTo>
                      <a:pt x="7" y="7"/>
                    </a:lnTo>
                    <a:lnTo>
                      <a:pt x="0" y="7"/>
                    </a:lnTo>
                    <a:lnTo>
                      <a:pt x="13" y="0"/>
                    </a:lnTo>
                    <a:lnTo>
                      <a:pt x="24" y="35"/>
                    </a:lnTo>
                    <a:lnTo>
                      <a:pt x="52" y="98"/>
                    </a:lnTo>
                    <a:lnTo>
                      <a:pt x="47" y="98"/>
                    </a:lnTo>
                  </a:path>
                </a:pathLst>
              </a:custGeom>
              <a:noFill/>
              <a:ln w="9525">
                <a:noFill/>
                <a:round/>
                <a:headEnd/>
                <a:tailEnd/>
              </a:ln>
            </p:spPr>
            <p:txBody>
              <a:bodyPr/>
              <a:lstStyle/>
              <a:p>
                <a:pPr algn="ctr" eaLnBrk="0" hangingPunct="0"/>
                <a:endParaRPr lang="en-US" dirty="0"/>
              </a:p>
            </p:txBody>
          </p:sp>
          <p:sp>
            <p:nvSpPr>
              <p:cNvPr id="4250" name="Freeform 639"/>
              <p:cNvSpPr>
                <a:spLocks/>
              </p:cNvSpPr>
              <p:nvPr/>
            </p:nvSpPr>
            <p:spPr bwMode="auto">
              <a:xfrm>
                <a:off x="4461" y="2477"/>
                <a:ext cx="10" cy="13"/>
              </a:xfrm>
              <a:custGeom>
                <a:avLst/>
                <a:gdLst>
                  <a:gd name="T0" fmla="*/ 2 w 10"/>
                  <a:gd name="T1" fmla="*/ 11 h 13"/>
                  <a:gd name="T2" fmla="*/ 5 w 10"/>
                  <a:gd name="T3" fmla="*/ 8 h 13"/>
                  <a:gd name="T4" fmla="*/ 2 w 10"/>
                  <a:gd name="T5" fmla="*/ 11 h 13"/>
                  <a:gd name="T6" fmla="*/ 0 w 10"/>
                  <a:gd name="T7" fmla="*/ 6 h 13"/>
                  <a:gd name="T8" fmla="*/ 2 w 10"/>
                  <a:gd name="T9" fmla="*/ 0 h 13"/>
                  <a:gd name="T10" fmla="*/ 10 w 10"/>
                  <a:gd name="T11" fmla="*/ 6 h 13"/>
                  <a:gd name="T12" fmla="*/ 8 w 10"/>
                  <a:gd name="T13" fmla="*/ 13 h 13"/>
                  <a:gd name="T14" fmla="*/ 2 w 10"/>
                  <a:gd name="T15" fmla="*/ 11 h 1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3"/>
                  <a:gd name="T26" fmla="*/ 10 w 10"/>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3">
                    <a:moveTo>
                      <a:pt x="2" y="11"/>
                    </a:moveTo>
                    <a:lnTo>
                      <a:pt x="5" y="8"/>
                    </a:lnTo>
                    <a:lnTo>
                      <a:pt x="2" y="11"/>
                    </a:lnTo>
                    <a:lnTo>
                      <a:pt x="0" y="6"/>
                    </a:lnTo>
                    <a:lnTo>
                      <a:pt x="2" y="0"/>
                    </a:lnTo>
                    <a:lnTo>
                      <a:pt x="10" y="6"/>
                    </a:lnTo>
                    <a:lnTo>
                      <a:pt x="8" y="13"/>
                    </a:lnTo>
                    <a:lnTo>
                      <a:pt x="2" y="11"/>
                    </a:lnTo>
                    <a:close/>
                  </a:path>
                </a:pathLst>
              </a:custGeom>
              <a:solidFill>
                <a:srgbClr val="FEE0C2"/>
              </a:solidFill>
              <a:ln w="9525">
                <a:noFill/>
                <a:round/>
                <a:headEnd/>
                <a:tailEnd/>
              </a:ln>
            </p:spPr>
            <p:txBody>
              <a:bodyPr/>
              <a:lstStyle/>
              <a:p>
                <a:pPr algn="ctr" eaLnBrk="0" hangingPunct="0"/>
                <a:endParaRPr lang="en-US" dirty="0"/>
              </a:p>
            </p:txBody>
          </p:sp>
          <p:sp>
            <p:nvSpPr>
              <p:cNvPr id="4251" name="Freeform 640"/>
              <p:cNvSpPr>
                <a:spLocks/>
              </p:cNvSpPr>
              <p:nvPr/>
            </p:nvSpPr>
            <p:spPr bwMode="auto">
              <a:xfrm>
                <a:off x="4461" y="2477"/>
                <a:ext cx="10" cy="13"/>
              </a:xfrm>
              <a:custGeom>
                <a:avLst/>
                <a:gdLst>
                  <a:gd name="T0" fmla="*/ 2 w 10"/>
                  <a:gd name="T1" fmla="*/ 11 h 13"/>
                  <a:gd name="T2" fmla="*/ 5 w 10"/>
                  <a:gd name="T3" fmla="*/ 8 h 13"/>
                  <a:gd name="T4" fmla="*/ 2 w 10"/>
                  <a:gd name="T5" fmla="*/ 11 h 13"/>
                  <a:gd name="T6" fmla="*/ 0 w 10"/>
                  <a:gd name="T7" fmla="*/ 6 h 13"/>
                  <a:gd name="T8" fmla="*/ 2 w 10"/>
                  <a:gd name="T9" fmla="*/ 0 h 13"/>
                  <a:gd name="T10" fmla="*/ 10 w 10"/>
                  <a:gd name="T11" fmla="*/ 6 h 13"/>
                  <a:gd name="T12" fmla="*/ 8 w 10"/>
                  <a:gd name="T13" fmla="*/ 13 h 13"/>
                  <a:gd name="T14" fmla="*/ 2 w 10"/>
                  <a:gd name="T15" fmla="*/ 11 h 1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3"/>
                  <a:gd name="T26" fmla="*/ 10 w 10"/>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3">
                    <a:moveTo>
                      <a:pt x="2" y="11"/>
                    </a:moveTo>
                    <a:lnTo>
                      <a:pt x="5" y="8"/>
                    </a:lnTo>
                    <a:lnTo>
                      <a:pt x="2" y="11"/>
                    </a:lnTo>
                    <a:lnTo>
                      <a:pt x="0" y="6"/>
                    </a:lnTo>
                    <a:lnTo>
                      <a:pt x="2" y="0"/>
                    </a:lnTo>
                    <a:lnTo>
                      <a:pt x="10" y="6"/>
                    </a:lnTo>
                    <a:lnTo>
                      <a:pt x="8" y="13"/>
                    </a:lnTo>
                    <a:lnTo>
                      <a:pt x="2" y="11"/>
                    </a:lnTo>
                  </a:path>
                </a:pathLst>
              </a:custGeom>
              <a:noFill/>
              <a:ln w="9525">
                <a:noFill/>
                <a:round/>
                <a:headEnd/>
                <a:tailEnd/>
              </a:ln>
            </p:spPr>
            <p:txBody>
              <a:bodyPr/>
              <a:lstStyle/>
              <a:p>
                <a:pPr algn="ctr" eaLnBrk="0" hangingPunct="0"/>
                <a:endParaRPr lang="en-US" dirty="0"/>
              </a:p>
            </p:txBody>
          </p:sp>
          <p:sp>
            <p:nvSpPr>
              <p:cNvPr id="4252" name="Freeform 641"/>
              <p:cNvSpPr>
                <a:spLocks/>
              </p:cNvSpPr>
              <p:nvPr/>
            </p:nvSpPr>
            <p:spPr bwMode="auto">
              <a:xfrm>
                <a:off x="4532" y="2486"/>
                <a:ext cx="3" cy="4"/>
              </a:xfrm>
              <a:custGeom>
                <a:avLst/>
                <a:gdLst>
                  <a:gd name="T0" fmla="*/ 3 w 3"/>
                  <a:gd name="T1" fmla="*/ 0 h 4"/>
                  <a:gd name="T2" fmla="*/ 2 w 3"/>
                  <a:gd name="T3" fmla="*/ 4 h 4"/>
                  <a:gd name="T4" fmla="*/ 0 w 3"/>
                  <a:gd name="T5" fmla="*/ 0 h 4"/>
                  <a:gd name="T6" fmla="*/ 3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2" y="4"/>
                    </a:lnTo>
                    <a:lnTo>
                      <a:pt x="0" y="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4253" name="Freeform 642"/>
              <p:cNvSpPr>
                <a:spLocks/>
              </p:cNvSpPr>
              <p:nvPr/>
            </p:nvSpPr>
            <p:spPr bwMode="auto">
              <a:xfrm>
                <a:off x="4532" y="2486"/>
                <a:ext cx="3" cy="4"/>
              </a:xfrm>
              <a:custGeom>
                <a:avLst/>
                <a:gdLst>
                  <a:gd name="T0" fmla="*/ 3 w 3"/>
                  <a:gd name="T1" fmla="*/ 0 h 4"/>
                  <a:gd name="T2" fmla="*/ 2 w 3"/>
                  <a:gd name="T3" fmla="*/ 4 h 4"/>
                  <a:gd name="T4" fmla="*/ 0 w 3"/>
                  <a:gd name="T5" fmla="*/ 0 h 4"/>
                  <a:gd name="T6" fmla="*/ 3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2" y="4"/>
                    </a:lnTo>
                    <a:lnTo>
                      <a:pt x="0" y="0"/>
                    </a:lnTo>
                    <a:lnTo>
                      <a:pt x="3" y="0"/>
                    </a:lnTo>
                  </a:path>
                </a:pathLst>
              </a:custGeom>
              <a:noFill/>
              <a:ln w="9525">
                <a:noFill/>
                <a:round/>
                <a:headEnd/>
                <a:tailEnd/>
              </a:ln>
            </p:spPr>
            <p:txBody>
              <a:bodyPr/>
              <a:lstStyle/>
              <a:p>
                <a:pPr algn="ctr" eaLnBrk="0" hangingPunct="0"/>
                <a:endParaRPr lang="en-US" dirty="0"/>
              </a:p>
            </p:txBody>
          </p:sp>
          <p:sp>
            <p:nvSpPr>
              <p:cNvPr id="4254" name="Freeform 643"/>
              <p:cNvSpPr>
                <a:spLocks/>
              </p:cNvSpPr>
              <p:nvPr/>
            </p:nvSpPr>
            <p:spPr bwMode="auto">
              <a:xfrm>
                <a:off x="4540" y="2490"/>
                <a:ext cx="4" cy="3"/>
              </a:xfrm>
              <a:custGeom>
                <a:avLst/>
                <a:gdLst>
                  <a:gd name="T0" fmla="*/ 2 w 4"/>
                  <a:gd name="T1" fmla="*/ 3 h 3"/>
                  <a:gd name="T2" fmla="*/ 0 w 4"/>
                  <a:gd name="T3" fmla="*/ 0 h 3"/>
                  <a:gd name="T4" fmla="*/ 4 w 4"/>
                  <a:gd name="T5" fmla="*/ 3 h 3"/>
                  <a:gd name="T6" fmla="*/ 2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3"/>
                    </a:moveTo>
                    <a:lnTo>
                      <a:pt x="0" y="0"/>
                    </a:lnTo>
                    <a:lnTo>
                      <a:pt x="4" y="3"/>
                    </a:lnTo>
                    <a:lnTo>
                      <a:pt x="2" y="3"/>
                    </a:lnTo>
                    <a:close/>
                  </a:path>
                </a:pathLst>
              </a:custGeom>
              <a:solidFill>
                <a:srgbClr val="FEE0C2"/>
              </a:solidFill>
              <a:ln w="9525">
                <a:noFill/>
                <a:round/>
                <a:headEnd/>
                <a:tailEnd/>
              </a:ln>
            </p:spPr>
            <p:txBody>
              <a:bodyPr/>
              <a:lstStyle/>
              <a:p>
                <a:pPr algn="ctr" eaLnBrk="0" hangingPunct="0"/>
                <a:endParaRPr lang="en-US" dirty="0"/>
              </a:p>
            </p:txBody>
          </p:sp>
          <p:sp>
            <p:nvSpPr>
              <p:cNvPr id="4255" name="Freeform 644"/>
              <p:cNvSpPr>
                <a:spLocks/>
              </p:cNvSpPr>
              <p:nvPr/>
            </p:nvSpPr>
            <p:spPr bwMode="auto">
              <a:xfrm>
                <a:off x="4540" y="2490"/>
                <a:ext cx="4" cy="3"/>
              </a:xfrm>
              <a:custGeom>
                <a:avLst/>
                <a:gdLst>
                  <a:gd name="T0" fmla="*/ 2 w 4"/>
                  <a:gd name="T1" fmla="*/ 3 h 3"/>
                  <a:gd name="T2" fmla="*/ 0 w 4"/>
                  <a:gd name="T3" fmla="*/ 0 h 3"/>
                  <a:gd name="T4" fmla="*/ 4 w 4"/>
                  <a:gd name="T5" fmla="*/ 3 h 3"/>
                  <a:gd name="T6" fmla="*/ 2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3"/>
                    </a:moveTo>
                    <a:lnTo>
                      <a:pt x="0" y="0"/>
                    </a:lnTo>
                    <a:lnTo>
                      <a:pt x="4" y="3"/>
                    </a:lnTo>
                    <a:lnTo>
                      <a:pt x="2" y="3"/>
                    </a:lnTo>
                  </a:path>
                </a:pathLst>
              </a:custGeom>
              <a:noFill/>
              <a:ln w="9525">
                <a:noFill/>
                <a:round/>
                <a:headEnd/>
                <a:tailEnd/>
              </a:ln>
            </p:spPr>
            <p:txBody>
              <a:bodyPr/>
              <a:lstStyle/>
              <a:p>
                <a:pPr algn="ctr" eaLnBrk="0" hangingPunct="0"/>
                <a:endParaRPr lang="en-US" dirty="0"/>
              </a:p>
            </p:txBody>
          </p:sp>
          <p:sp>
            <p:nvSpPr>
              <p:cNvPr id="4256" name="Freeform 645"/>
              <p:cNvSpPr>
                <a:spLocks/>
              </p:cNvSpPr>
              <p:nvPr/>
            </p:nvSpPr>
            <p:spPr bwMode="auto">
              <a:xfrm>
                <a:off x="5107" y="2493"/>
                <a:ext cx="9" cy="13"/>
              </a:xfrm>
              <a:custGeom>
                <a:avLst/>
                <a:gdLst>
                  <a:gd name="T0" fmla="*/ 1 w 9"/>
                  <a:gd name="T1" fmla="*/ 1 h 13"/>
                  <a:gd name="T2" fmla="*/ 0 w 9"/>
                  <a:gd name="T3" fmla="*/ 0 h 13"/>
                  <a:gd name="T4" fmla="*/ 8 w 9"/>
                  <a:gd name="T5" fmla="*/ 5 h 13"/>
                  <a:gd name="T6" fmla="*/ 9 w 9"/>
                  <a:gd name="T7" fmla="*/ 13 h 13"/>
                  <a:gd name="T8" fmla="*/ 1 w 9"/>
                  <a:gd name="T9" fmla="*/ 1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1" y="1"/>
                    </a:moveTo>
                    <a:lnTo>
                      <a:pt x="0" y="0"/>
                    </a:lnTo>
                    <a:lnTo>
                      <a:pt x="8" y="5"/>
                    </a:lnTo>
                    <a:lnTo>
                      <a:pt x="9" y="13"/>
                    </a:lnTo>
                    <a:lnTo>
                      <a:pt x="1" y="1"/>
                    </a:lnTo>
                    <a:close/>
                  </a:path>
                </a:pathLst>
              </a:custGeom>
              <a:solidFill>
                <a:srgbClr val="FEE0C2"/>
              </a:solidFill>
              <a:ln w="9525">
                <a:noFill/>
                <a:round/>
                <a:headEnd/>
                <a:tailEnd/>
              </a:ln>
            </p:spPr>
            <p:txBody>
              <a:bodyPr/>
              <a:lstStyle/>
              <a:p>
                <a:pPr algn="ctr" eaLnBrk="0" hangingPunct="0"/>
                <a:endParaRPr lang="en-US" dirty="0"/>
              </a:p>
            </p:txBody>
          </p:sp>
          <p:sp>
            <p:nvSpPr>
              <p:cNvPr id="4257" name="Freeform 646"/>
              <p:cNvSpPr>
                <a:spLocks/>
              </p:cNvSpPr>
              <p:nvPr/>
            </p:nvSpPr>
            <p:spPr bwMode="auto">
              <a:xfrm>
                <a:off x="5107" y="2493"/>
                <a:ext cx="9" cy="13"/>
              </a:xfrm>
              <a:custGeom>
                <a:avLst/>
                <a:gdLst>
                  <a:gd name="T0" fmla="*/ 1 w 9"/>
                  <a:gd name="T1" fmla="*/ 1 h 13"/>
                  <a:gd name="T2" fmla="*/ 0 w 9"/>
                  <a:gd name="T3" fmla="*/ 0 h 13"/>
                  <a:gd name="T4" fmla="*/ 8 w 9"/>
                  <a:gd name="T5" fmla="*/ 5 h 13"/>
                  <a:gd name="T6" fmla="*/ 9 w 9"/>
                  <a:gd name="T7" fmla="*/ 13 h 13"/>
                  <a:gd name="T8" fmla="*/ 1 w 9"/>
                  <a:gd name="T9" fmla="*/ 1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1" y="1"/>
                    </a:moveTo>
                    <a:lnTo>
                      <a:pt x="0" y="0"/>
                    </a:lnTo>
                    <a:lnTo>
                      <a:pt x="8" y="5"/>
                    </a:lnTo>
                    <a:lnTo>
                      <a:pt x="9" y="13"/>
                    </a:lnTo>
                    <a:lnTo>
                      <a:pt x="1" y="1"/>
                    </a:lnTo>
                  </a:path>
                </a:pathLst>
              </a:custGeom>
              <a:noFill/>
              <a:ln w="9525">
                <a:noFill/>
                <a:round/>
                <a:headEnd/>
                <a:tailEnd/>
              </a:ln>
            </p:spPr>
            <p:txBody>
              <a:bodyPr/>
              <a:lstStyle/>
              <a:p>
                <a:pPr algn="ctr" eaLnBrk="0" hangingPunct="0"/>
                <a:endParaRPr lang="en-US" dirty="0"/>
              </a:p>
            </p:txBody>
          </p:sp>
          <p:sp>
            <p:nvSpPr>
              <p:cNvPr id="4258" name="Freeform 647"/>
              <p:cNvSpPr>
                <a:spLocks/>
              </p:cNvSpPr>
              <p:nvPr/>
            </p:nvSpPr>
            <p:spPr bwMode="auto">
              <a:xfrm>
                <a:off x="5116" y="2507"/>
                <a:ext cx="24" cy="21"/>
              </a:xfrm>
              <a:custGeom>
                <a:avLst/>
                <a:gdLst>
                  <a:gd name="T0" fmla="*/ 0 w 24"/>
                  <a:gd name="T1" fmla="*/ 0 h 21"/>
                  <a:gd name="T2" fmla="*/ 7 w 24"/>
                  <a:gd name="T3" fmla="*/ 8 h 21"/>
                  <a:gd name="T4" fmla="*/ 24 w 24"/>
                  <a:gd name="T5" fmla="*/ 18 h 21"/>
                  <a:gd name="T6" fmla="*/ 18 w 24"/>
                  <a:gd name="T7" fmla="*/ 21 h 21"/>
                  <a:gd name="T8" fmla="*/ 8 w 24"/>
                  <a:gd name="T9" fmla="*/ 16 h 21"/>
                  <a:gd name="T10" fmla="*/ 8 w 24"/>
                  <a:gd name="T11" fmla="*/ 10 h 21"/>
                  <a:gd name="T12" fmla="*/ 0 w 24"/>
                  <a:gd name="T13" fmla="*/ 5 h 21"/>
                  <a:gd name="T14" fmla="*/ 0 w 2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1"/>
                  <a:gd name="T26" fmla="*/ 24 w 2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1">
                    <a:moveTo>
                      <a:pt x="0" y="0"/>
                    </a:moveTo>
                    <a:lnTo>
                      <a:pt x="7" y="8"/>
                    </a:lnTo>
                    <a:lnTo>
                      <a:pt x="24" y="18"/>
                    </a:lnTo>
                    <a:lnTo>
                      <a:pt x="18" y="21"/>
                    </a:lnTo>
                    <a:lnTo>
                      <a:pt x="8" y="16"/>
                    </a:lnTo>
                    <a:lnTo>
                      <a:pt x="8" y="10"/>
                    </a:lnTo>
                    <a:lnTo>
                      <a:pt x="0"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259" name="Freeform 648"/>
              <p:cNvSpPr>
                <a:spLocks/>
              </p:cNvSpPr>
              <p:nvPr/>
            </p:nvSpPr>
            <p:spPr bwMode="auto">
              <a:xfrm>
                <a:off x="5116" y="2507"/>
                <a:ext cx="24" cy="21"/>
              </a:xfrm>
              <a:custGeom>
                <a:avLst/>
                <a:gdLst>
                  <a:gd name="T0" fmla="*/ 0 w 24"/>
                  <a:gd name="T1" fmla="*/ 0 h 21"/>
                  <a:gd name="T2" fmla="*/ 7 w 24"/>
                  <a:gd name="T3" fmla="*/ 8 h 21"/>
                  <a:gd name="T4" fmla="*/ 24 w 24"/>
                  <a:gd name="T5" fmla="*/ 18 h 21"/>
                  <a:gd name="T6" fmla="*/ 18 w 24"/>
                  <a:gd name="T7" fmla="*/ 21 h 21"/>
                  <a:gd name="T8" fmla="*/ 8 w 24"/>
                  <a:gd name="T9" fmla="*/ 16 h 21"/>
                  <a:gd name="T10" fmla="*/ 8 w 24"/>
                  <a:gd name="T11" fmla="*/ 10 h 21"/>
                  <a:gd name="T12" fmla="*/ 0 w 24"/>
                  <a:gd name="T13" fmla="*/ 5 h 21"/>
                  <a:gd name="T14" fmla="*/ 0 w 2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1"/>
                  <a:gd name="T26" fmla="*/ 24 w 2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1">
                    <a:moveTo>
                      <a:pt x="0" y="0"/>
                    </a:moveTo>
                    <a:lnTo>
                      <a:pt x="7" y="8"/>
                    </a:lnTo>
                    <a:lnTo>
                      <a:pt x="24" y="18"/>
                    </a:lnTo>
                    <a:lnTo>
                      <a:pt x="18" y="21"/>
                    </a:lnTo>
                    <a:lnTo>
                      <a:pt x="8" y="16"/>
                    </a:lnTo>
                    <a:lnTo>
                      <a:pt x="8" y="10"/>
                    </a:lnTo>
                    <a:lnTo>
                      <a:pt x="0" y="5"/>
                    </a:lnTo>
                    <a:lnTo>
                      <a:pt x="0" y="0"/>
                    </a:lnTo>
                  </a:path>
                </a:pathLst>
              </a:custGeom>
              <a:noFill/>
              <a:ln w="9525">
                <a:noFill/>
                <a:round/>
                <a:headEnd/>
                <a:tailEnd/>
              </a:ln>
            </p:spPr>
            <p:txBody>
              <a:bodyPr/>
              <a:lstStyle/>
              <a:p>
                <a:pPr algn="ctr" eaLnBrk="0" hangingPunct="0"/>
                <a:endParaRPr lang="en-US" dirty="0"/>
              </a:p>
            </p:txBody>
          </p:sp>
          <p:sp>
            <p:nvSpPr>
              <p:cNvPr id="4260" name="Freeform 649"/>
              <p:cNvSpPr>
                <a:spLocks/>
              </p:cNvSpPr>
              <p:nvPr/>
            </p:nvSpPr>
            <p:spPr bwMode="auto">
              <a:xfrm>
                <a:off x="4461" y="2510"/>
                <a:ext cx="23" cy="23"/>
              </a:xfrm>
              <a:custGeom>
                <a:avLst/>
                <a:gdLst>
                  <a:gd name="T0" fmla="*/ 19 w 23"/>
                  <a:gd name="T1" fmla="*/ 21 h 23"/>
                  <a:gd name="T2" fmla="*/ 23 w 23"/>
                  <a:gd name="T3" fmla="*/ 23 h 23"/>
                  <a:gd name="T4" fmla="*/ 19 w 23"/>
                  <a:gd name="T5" fmla="*/ 23 h 23"/>
                  <a:gd name="T6" fmla="*/ 0 w 23"/>
                  <a:gd name="T7" fmla="*/ 0 h 23"/>
                  <a:gd name="T8" fmla="*/ 15 w 23"/>
                  <a:gd name="T9" fmla="*/ 10 h 23"/>
                  <a:gd name="T10" fmla="*/ 13 w 23"/>
                  <a:gd name="T11" fmla="*/ 12 h 23"/>
                  <a:gd name="T12" fmla="*/ 16 w 23"/>
                  <a:gd name="T13" fmla="*/ 10 h 23"/>
                  <a:gd name="T14" fmla="*/ 13 w 23"/>
                  <a:gd name="T15" fmla="*/ 13 h 23"/>
                  <a:gd name="T16" fmla="*/ 16 w 23"/>
                  <a:gd name="T17" fmla="*/ 10 h 23"/>
                  <a:gd name="T18" fmla="*/ 19 w 23"/>
                  <a:gd name="T19" fmla="*/ 2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3"/>
                  <a:gd name="T32" fmla="*/ 23 w 23"/>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3">
                    <a:moveTo>
                      <a:pt x="19" y="21"/>
                    </a:moveTo>
                    <a:lnTo>
                      <a:pt x="23" y="23"/>
                    </a:lnTo>
                    <a:lnTo>
                      <a:pt x="19" y="23"/>
                    </a:lnTo>
                    <a:lnTo>
                      <a:pt x="0" y="0"/>
                    </a:lnTo>
                    <a:lnTo>
                      <a:pt x="15" y="10"/>
                    </a:lnTo>
                    <a:lnTo>
                      <a:pt x="13" y="12"/>
                    </a:lnTo>
                    <a:lnTo>
                      <a:pt x="16" y="10"/>
                    </a:lnTo>
                    <a:lnTo>
                      <a:pt x="13" y="13"/>
                    </a:lnTo>
                    <a:lnTo>
                      <a:pt x="16" y="10"/>
                    </a:lnTo>
                    <a:lnTo>
                      <a:pt x="19" y="21"/>
                    </a:lnTo>
                    <a:close/>
                  </a:path>
                </a:pathLst>
              </a:custGeom>
              <a:solidFill>
                <a:srgbClr val="FEE0C2"/>
              </a:solidFill>
              <a:ln w="9525">
                <a:noFill/>
                <a:round/>
                <a:headEnd/>
                <a:tailEnd/>
              </a:ln>
            </p:spPr>
            <p:txBody>
              <a:bodyPr/>
              <a:lstStyle/>
              <a:p>
                <a:pPr algn="ctr" eaLnBrk="0" hangingPunct="0"/>
                <a:endParaRPr lang="en-US" dirty="0"/>
              </a:p>
            </p:txBody>
          </p:sp>
          <p:sp>
            <p:nvSpPr>
              <p:cNvPr id="4261" name="Freeform 650"/>
              <p:cNvSpPr>
                <a:spLocks/>
              </p:cNvSpPr>
              <p:nvPr/>
            </p:nvSpPr>
            <p:spPr bwMode="auto">
              <a:xfrm>
                <a:off x="4461" y="2510"/>
                <a:ext cx="23" cy="23"/>
              </a:xfrm>
              <a:custGeom>
                <a:avLst/>
                <a:gdLst>
                  <a:gd name="T0" fmla="*/ 19 w 23"/>
                  <a:gd name="T1" fmla="*/ 21 h 23"/>
                  <a:gd name="T2" fmla="*/ 23 w 23"/>
                  <a:gd name="T3" fmla="*/ 23 h 23"/>
                  <a:gd name="T4" fmla="*/ 19 w 23"/>
                  <a:gd name="T5" fmla="*/ 23 h 23"/>
                  <a:gd name="T6" fmla="*/ 0 w 23"/>
                  <a:gd name="T7" fmla="*/ 0 h 23"/>
                  <a:gd name="T8" fmla="*/ 15 w 23"/>
                  <a:gd name="T9" fmla="*/ 10 h 23"/>
                  <a:gd name="T10" fmla="*/ 13 w 23"/>
                  <a:gd name="T11" fmla="*/ 12 h 23"/>
                  <a:gd name="T12" fmla="*/ 16 w 23"/>
                  <a:gd name="T13" fmla="*/ 10 h 23"/>
                  <a:gd name="T14" fmla="*/ 13 w 23"/>
                  <a:gd name="T15" fmla="*/ 13 h 23"/>
                  <a:gd name="T16" fmla="*/ 16 w 23"/>
                  <a:gd name="T17" fmla="*/ 10 h 23"/>
                  <a:gd name="T18" fmla="*/ 19 w 23"/>
                  <a:gd name="T19" fmla="*/ 2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3"/>
                  <a:gd name="T32" fmla="*/ 23 w 23"/>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3">
                    <a:moveTo>
                      <a:pt x="19" y="21"/>
                    </a:moveTo>
                    <a:lnTo>
                      <a:pt x="23" y="23"/>
                    </a:lnTo>
                    <a:lnTo>
                      <a:pt x="19" y="23"/>
                    </a:lnTo>
                    <a:lnTo>
                      <a:pt x="0" y="0"/>
                    </a:lnTo>
                    <a:lnTo>
                      <a:pt x="15" y="10"/>
                    </a:lnTo>
                    <a:lnTo>
                      <a:pt x="13" y="12"/>
                    </a:lnTo>
                    <a:lnTo>
                      <a:pt x="16" y="10"/>
                    </a:lnTo>
                    <a:lnTo>
                      <a:pt x="13" y="13"/>
                    </a:lnTo>
                    <a:lnTo>
                      <a:pt x="16" y="10"/>
                    </a:lnTo>
                    <a:lnTo>
                      <a:pt x="19" y="21"/>
                    </a:lnTo>
                  </a:path>
                </a:pathLst>
              </a:custGeom>
              <a:noFill/>
              <a:ln w="9525">
                <a:noFill/>
                <a:round/>
                <a:headEnd/>
                <a:tailEnd/>
              </a:ln>
            </p:spPr>
            <p:txBody>
              <a:bodyPr/>
              <a:lstStyle/>
              <a:p>
                <a:pPr algn="ctr" eaLnBrk="0" hangingPunct="0"/>
                <a:endParaRPr lang="en-US" dirty="0"/>
              </a:p>
            </p:txBody>
          </p:sp>
          <p:sp>
            <p:nvSpPr>
              <p:cNvPr id="4262" name="Freeform 651"/>
              <p:cNvSpPr>
                <a:spLocks/>
              </p:cNvSpPr>
              <p:nvPr/>
            </p:nvSpPr>
            <p:spPr bwMode="auto">
              <a:xfrm>
                <a:off x="5140" y="2525"/>
                <a:ext cx="13" cy="8"/>
              </a:xfrm>
              <a:custGeom>
                <a:avLst/>
                <a:gdLst>
                  <a:gd name="T0" fmla="*/ 13 w 13"/>
                  <a:gd name="T1" fmla="*/ 8 h 8"/>
                  <a:gd name="T2" fmla="*/ 0 w 13"/>
                  <a:gd name="T3" fmla="*/ 0 h 8"/>
                  <a:gd name="T4" fmla="*/ 9 w 13"/>
                  <a:gd name="T5" fmla="*/ 1 h 8"/>
                  <a:gd name="T6" fmla="*/ 13 w 13"/>
                  <a:gd name="T7" fmla="*/ 8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13" y="8"/>
                    </a:moveTo>
                    <a:lnTo>
                      <a:pt x="0" y="0"/>
                    </a:lnTo>
                    <a:lnTo>
                      <a:pt x="9" y="1"/>
                    </a:lnTo>
                    <a:lnTo>
                      <a:pt x="13" y="8"/>
                    </a:lnTo>
                    <a:close/>
                  </a:path>
                </a:pathLst>
              </a:custGeom>
              <a:solidFill>
                <a:srgbClr val="FEE0C2"/>
              </a:solidFill>
              <a:ln w="9525">
                <a:noFill/>
                <a:round/>
                <a:headEnd/>
                <a:tailEnd/>
              </a:ln>
            </p:spPr>
            <p:txBody>
              <a:bodyPr/>
              <a:lstStyle/>
              <a:p>
                <a:pPr algn="ctr" eaLnBrk="0" hangingPunct="0"/>
                <a:endParaRPr lang="en-US" dirty="0"/>
              </a:p>
            </p:txBody>
          </p:sp>
          <p:sp>
            <p:nvSpPr>
              <p:cNvPr id="4263" name="Freeform 652"/>
              <p:cNvSpPr>
                <a:spLocks/>
              </p:cNvSpPr>
              <p:nvPr/>
            </p:nvSpPr>
            <p:spPr bwMode="auto">
              <a:xfrm>
                <a:off x="5140" y="2525"/>
                <a:ext cx="13" cy="8"/>
              </a:xfrm>
              <a:custGeom>
                <a:avLst/>
                <a:gdLst>
                  <a:gd name="T0" fmla="*/ 13 w 13"/>
                  <a:gd name="T1" fmla="*/ 8 h 8"/>
                  <a:gd name="T2" fmla="*/ 0 w 13"/>
                  <a:gd name="T3" fmla="*/ 0 h 8"/>
                  <a:gd name="T4" fmla="*/ 9 w 13"/>
                  <a:gd name="T5" fmla="*/ 1 h 8"/>
                  <a:gd name="T6" fmla="*/ 13 w 13"/>
                  <a:gd name="T7" fmla="*/ 8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13" y="8"/>
                    </a:moveTo>
                    <a:lnTo>
                      <a:pt x="0" y="0"/>
                    </a:lnTo>
                    <a:lnTo>
                      <a:pt x="9" y="1"/>
                    </a:lnTo>
                    <a:lnTo>
                      <a:pt x="13" y="8"/>
                    </a:lnTo>
                  </a:path>
                </a:pathLst>
              </a:custGeom>
              <a:noFill/>
              <a:ln w="9525">
                <a:noFill/>
                <a:round/>
                <a:headEnd/>
                <a:tailEnd/>
              </a:ln>
            </p:spPr>
            <p:txBody>
              <a:bodyPr/>
              <a:lstStyle/>
              <a:p>
                <a:pPr algn="ctr" eaLnBrk="0" hangingPunct="0"/>
                <a:endParaRPr lang="en-US" dirty="0"/>
              </a:p>
            </p:txBody>
          </p:sp>
          <p:sp>
            <p:nvSpPr>
              <p:cNvPr id="4264" name="Freeform 653"/>
              <p:cNvSpPr>
                <a:spLocks/>
              </p:cNvSpPr>
              <p:nvPr/>
            </p:nvSpPr>
            <p:spPr bwMode="auto">
              <a:xfrm>
                <a:off x="4514" y="2533"/>
                <a:ext cx="217" cy="209"/>
              </a:xfrm>
              <a:custGeom>
                <a:avLst/>
                <a:gdLst>
                  <a:gd name="T0" fmla="*/ 59 w 217"/>
                  <a:gd name="T1" fmla="*/ 121 h 209"/>
                  <a:gd name="T2" fmla="*/ 47 w 217"/>
                  <a:gd name="T3" fmla="*/ 129 h 209"/>
                  <a:gd name="T4" fmla="*/ 46 w 217"/>
                  <a:gd name="T5" fmla="*/ 120 h 209"/>
                  <a:gd name="T6" fmla="*/ 42 w 217"/>
                  <a:gd name="T7" fmla="*/ 125 h 209"/>
                  <a:gd name="T8" fmla="*/ 39 w 217"/>
                  <a:gd name="T9" fmla="*/ 110 h 209"/>
                  <a:gd name="T10" fmla="*/ 39 w 217"/>
                  <a:gd name="T11" fmla="*/ 107 h 209"/>
                  <a:gd name="T12" fmla="*/ 31 w 217"/>
                  <a:gd name="T13" fmla="*/ 99 h 209"/>
                  <a:gd name="T14" fmla="*/ 33 w 217"/>
                  <a:gd name="T15" fmla="*/ 83 h 209"/>
                  <a:gd name="T16" fmla="*/ 12 w 217"/>
                  <a:gd name="T17" fmla="*/ 57 h 209"/>
                  <a:gd name="T18" fmla="*/ 18 w 217"/>
                  <a:gd name="T19" fmla="*/ 54 h 209"/>
                  <a:gd name="T20" fmla="*/ 25 w 217"/>
                  <a:gd name="T21" fmla="*/ 35 h 209"/>
                  <a:gd name="T22" fmla="*/ 12 w 217"/>
                  <a:gd name="T23" fmla="*/ 56 h 209"/>
                  <a:gd name="T24" fmla="*/ 8 w 217"/>
                  <a:gd name="T25" fmla="*/ 35 h 209"/>
                  <a:gd name="T26" fmla="*/ 5 w 217"/>
                  <a:gd name="T27" fmla="*/ 27 h 209"/>
                  <a:gd name="T28" fmla="*/ 5 w 217"/>
                  <a:gd name="T29" fmla="*/ 17 h 209"/>
                  <a:gd name="T30" fmla="*/ 0 w 217"/>
                  <a:gd name="T31" fmla="*/ 0 h 209"/>
                  <a:gd name="T32" fmla="*/ 133 w 217"/>
                  <a:gd name="T33" fmla="*/ 85 h 209"/>
                  <a:gd name="T34" fmla="*/ 217 w 217"/>
                  <a:gd name="T35" fmla="*/ 166 h 209"/>
                  <a:gd name="T36" fmla="*/ 135 w 217"/>
                  <a:gd name="T37" fmla="*/ 181 h 209"/>
                  <a:gd name="T38" fmla="*/ 128 w 217"/>
                  <a:gd name="T39" fmla="*/ 168 h 209"/>
                  <a:gd name="T40" fmla="*/ 106 w 217"/>
                  <a:gd name="T41" fmla="*/ 144 h 209"/>
                  <a:gd name="T42" fmla="*/ 127 w 217"/>
                  <a:gd name="T43" fmla="*/ 169 h 209"/>
                  <a:gd name="T44" fmla="*/ 135 w 217"/>
                  <a:gd name="T45" fmla="*/ 184 h 209"/>
                  <a:gd name="T46" fmla="*/ 106 w 217"/>
                  <a:gd name="T47" fmla="*/ 208 h 209"/>
                  <a:gd name="T48" fmla="*/ 94 w 217"/>
                  <a:gd name="T49" fmla="*/ 208 h 209"/>
                  <a:gd name="T50" fmla="*/ 78 w 217"/>
                  <a:gd name="T51" fmla="*/ 190 h 209"/>
                  <a:gd name="T52" fmla="*/ 81 w 217"/>
                  <a:gd name="T53" fmla="*/ 182 h 209"/>
                  <a:gd name="T54" fmla="*/ 73 w 217"/>
                  <a:gd name="T55" fmla="*/ 185 h 209"/>
                  <a:gd name="T56" fmla="*/ 67 w 217"/>
                  <a:gd name="T57" fmla="*/ 157 h 209"/>
                  <a:gd name="T58" fmla="*/ 55 w 217"/>
                  <a:gd name="T59" fmla="*/ 160 h 209"/>
                  <a:gd name="T60" fmla="*/ 51 w 217"/>
                  <a:gd name="T61" fmla="*/ 131 h 209"/>
                  <a:gd name="T62" fmla="*/ 47 w 217"/>
                  <a:gd name="T63" fmla="*/ 131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09"/>
                  <a:gd name="T98" fmla="*/ 217 w 217"/>
                  <a:gd name="T99" fmla="*/ 209 h 2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09">
                    <a:moveTo>
                      <a:pt x="52" y="125"/>
                    </a:moveTo>
                    <a:lnTo>
                      <a:pt x="59" y="121"/>
                    </a:lnTo>
                    <a:lnTo>
                      <a:pt x="57" y="118"/>
                    </a:lnTo>
                    <a:lnTo>
                      <a:pt x="47" y="129"/>
                    </a:lnTo>
                    <a:lnTo>
                      <a:pt x="44" y="129"/>
                    </a:lnTo>
                    <a:lnTo>
                      <a:pt x="46" y="120"/>
                    </a:lnTo>
                    <a:lnTo>
                      <a:pt x="44" y="128"/>
                    </a:lnTo>
                    <a:lnTo>
                      <a:pt x="42" y="125"/>
                    </a:lnTo>
                    <a:lnTo>
                      <a:pt x="42" y="112"/>
                    </a:lnTo>
                    <a:lnTo>
                      <a:pt x="39" y="110"/>
                    </a:lnTo>
                    <a:lnTo>
                      <a:pt x="34" y="105"/>
                    </a:lnTo>
                    <a:lnTo>
                      <a:pt x="39" y="107"/>
                    </a:lnTo>
                    <a:lnTo>
                      <a:pt x="39" y="105"/>
                    </a:lnTo>
                    <a:lnTo>
                      <a:pt x="31" y="99"/>
                    </a:lnTo>
                    <a:lnTo>
                      <a:pt x="28" y="85"/>
                    </a:lnTo>
                    <a:lnTo>
                      <a:pt x="33" y="83"/>
                    </a:lnTo>
                    <a:lnTo>
                      <a:pt x="26" y="77"/>
                    </a:lnTo>
                    <a:lnTo>
                      <a:pt x="12" y="57"/>
                    </a:lnTo>
                    <a:lnTo>
                      <a:pt x="21" y="54"/>
                    </a:lnTo>
                    <a:lnTo>
                      <a:pt x="18" y="54"/>
                    </a:lnTo>
                    <a:lnTo>
                      <a:pt x="20" y="48"/>
                    </a:lnTo>
                    <a:lnTo>
                      <a:pt x="25" y="35"/>
                    </a:lnTo>
                    <a:lnTo>
                      <a:pt x="20" y="53"/>
                    </a:lnTo>
                    <a:lnTo>
                      <a:pt x="12" y="56"/>
                    </a:lnTo>
                    <a:lnTo>
                      <a:pt x="12" y="35"/>
                    </a:lnTo>
                    <a:lnTo>
                      <a:pt x="8" y="35"/>
                    </a:lnTo>
                    <a:lnTo>
                      <a:pt x="13" y="30"/>
                    </a:lnTo>
                    <a:lnTo>
                      <a:pt x="5" y="27"/>
                    </a:lnTo>
                    <a:lnTo>
                      <a:pt x="8" y="17"/>
                    </a:lnTo>
                    <a:lnTo>
                      <a:pt x="5" y="17"/>
                    </a:lnTo>
                    <a:lnTo>
                      <a:pt x="0" y="8"/>
                    </a:lnTo>
                    <a:lnTo>
                      <a:pt x="0" y="0"/>
                    </a:lnTo>
                    <a:lnTo>
                      <a:pt x="131" y="0"/>
                    </a:lnTo>
                    <a:lnTo>
                      <a:pt x="133" y="85"/>
                    </a:lnTo>
                    <a:lnTo>
                      <a:pt x="217" y="83"/>
                    </a:lnTo>
                    <a:lnTo>
                      <a:pt x="217" y="166"/>
                    </a:lnTo>
                    <a:lnTo>
                      <a:pt x="135" y="166"/>
                    </a:lnTo>
                    <a:lnTo>
                      <a:pt x="135" y="181"/>
                    </a:lnTo>
                    <a:lnTo>
                      <a:pt x="125" y="173"/>
                    </a:lnTo>
                    <a:lnTo>
                      <a:pt x="128" y="168"/>
                    </a:lnTo>
                    <a:lnTo>
                      <a:pt x="119" y="161"/>
                    </a:lnTo>
                    <a:lnTo>
                      <a:pt x="106" y="144"/>
                    </a:lnTo>
                    <a:lnTo>
                      <a:pt x="107" y="152"/>
                    </a:lnTo>
                    <a:lnTo>
                      <a:pt x="127" y="169"/>
                    </a:lnTo>
                    <a:lnTo>
                      <a:pt x="128" y="181"/>
                    </a:lnTo>
                    <a:lnTo>
                      <a:pt x="135" y="184"/>
                    </a:lnTo>
                    <a:lnTo>
                      <a:pt x="135" y="208"/>
                    </a:lnTo>
                    <a:lnTo>
                      <a:pt x="106" y="208"/>
                    </a:lnTo>
                    <a:lnTo>
                      <a:pt x="96" y="208"/>
                    </a:lnTo>
                    <a:lnTo>
                      <a:pt x="94" y="208"/>
                    </a:lnTo>
                    <a:lnTo>
                      <a:pt x="93" y="209"/>
                    </a:lnTo>
                    <a:lnTo>
                      <a:pt x="78" y="190"/>
                    </a:lnTo>
                    <a:lnTo>
                      <a:pt x="75" y="185"/>
                    </a:lnTo>
                    <a:lnTo>
                      <a:pt x="81" y="182"/>
                    </a:lnTo>
                    <a:lnTo>
                      <a:pt x="76" y="181"/>
                    </a:lnTo>
                    <a:lnTo>
                      <a:pt x="73" y="185"/>
                    </a:lnTo>
                    <a:lnTo>
                      <a:pt x="59" y="163"/>
                    </a:lnTo>
                    <a:lnTo>
                      <a:pt x="67" y="157"/>
                    </a:lnTo>
                    <a:lnTo>
                      <a:pt x="62" y="163"/>
                    </a:lnTo>
                    <a:lnTo>
                      <a:pt x="55" y="160"/>
                    </a:lnTo>
                    <a:lnTo>
                      <a:pt x="59" y="144"/>
                    </a:lnTo>
                    <a:lnTo>
                      <a:pt x="51" y="131"/>
                    </a:lnTo>
                    <a:lnTo>
                      <a:pt x="57" y="128"/>
                    </a:lnTo>
                    <a:lnTo>
                      <a:pt x="47" y="131"/>
                    </a:lnTo>
                    <a:lnTo>
                      <a:pt x="52" y="125"/>
                    </a:lnTo>
                    <a:close/>
                  </a:path>
                </a:pathLst>
              </a:custGeom>
              <a:solidFill>
                <a:srgbClr val="FEE0C2"/>
              </a:solidFill>
              <a:ln w="9525">
                <a:noFill/>
                <a:round/>
                <a:headEnd/>
                <a:tailEnd/>
              </a:ln>
            </p:spPr>
            <p:txBody>
              <a:bodyPr/>
              <a:lstStyle/>
              <a:p>
                <a:pPr algn="ctr" eaLnBrk="0" hangingPunct="0"/>
                <a:endParaRPr lang="en-US" dirty="0"/>
              </a:p>
            </p:txBody>
          </p:sp>
          <p:sp>
            <p:nvSpPr>
              <p:cNvPr id="4265" name="Freeform 654"/>
              <p:cNvSpPr>
                <a:spLocks/>
              </p:cNvSpPr>
              <p:nvPr/>
            </p:nvSpPr>
            <p:spPr bwMode="auto">
              <a:xfrm>
                <a:off x="4514" y="2533"/>
                <a:ext cx="217" cy="209"/>
              </a:xfrm>
              <a:custGeom>
                <a:avLst/>
                <a:gdLst>
                  <a:gd name="T0" fmla="*/ 59 w 217"/>
                  <a:gd name="T1" fmla="*/ 121 h 209"/>
                  <a:gd name="T2" fmla="*/ 47 w 217"/>
                  <a:gd name="T3" fmla="*/ 129 h 209"/>
                  <a:gd name="T4" fmla="*/ 46 w 217"/>
                  <a:gd name="T5" fmla="*/ 120 h 209"/>
                  <a:gd name="T6" fmla="*/ 42 w 217"/>
                  <a:gd name="T7" fmla="*/ 125 h 209"/>
                  <a:gd name="T8" fmla="*/ 39 w 217"/>
                  <a:gd name="T9" fmla="*/ 110 h 209"/>
                  <a:gd name="T10" fmla="*/ 39 w 217"/>
                  <a:gd name="T11" fmla="*/ 107 h 209"/>
                  <a:gd name="T12" fmla="*/ 31 w 217"/>
                  <a:gd name="T13" fmla="*/ 99 h 209"/>
                  <a:gd name="T14" fmla="*/ 33 w 217"/>
                  <a:gd name="T15" fmla="*/ 83 h 209"/>
                  <a:gd name="T16" fmla="*/ 12 w 217"/>
                  <a:gd name="T17" fmla="*/ 57 h 209"/>
                  <a:gd name="T18" fmla="*/ 18 w 217"/>
                  <a:gd name="T19" fmla="*/ 54 h 209"/>
                  <a:gd name="T20" fmla="*/ 25 w 217"/>
                  <a:gd name="T21" fmla="*/ 35 h 209"/>
                  <a:gd name="T22" fmla="*/ 12 w 217"/>
                  <a:gd name="T23" fmla="*/ 56 h 209"/>
                  <a:gd name="T24" fmla="*/ 8 w 217"/>
                  <a:gd name="T25" fmla="*/ 35 h 209"/>
                  <a:gd name="T26" fmla="*/ 5 w 217"/>
                  <a:gd name="T27" fmla="*/ 27 h 209"/>
                  <a:gd name="T28" fmla="*/ 5 w 217"/>
                  <a:gd name="T29" fmla="*/ 17 h 209"/>
                  <a:gd name="T30" fmla="*/ 0 w 217"/>
                  <a:gd name="T31" fmla="*/ 0 h 209"/>
                  <a:gd name="T32" fmla="*/ 133 w 217"/>
                  <a:gd name="T33" fmla="*/ 85 h 209"/>
                  <a:gd name="T34" fmla="*/ 217 w 217"/>
                  <a:gd name="T35" fmla="*/ 166 h 209"/>
                  <a:gd name="T36" fmla="*/ 135 w 217"/>
                  <a:gd name="T37" fmla="*/ 181 h 209"/>
                  <a:gd name="T38" fmla="*/ 128 w 217"/>
                  <a:gd name="T39" fmla="*/ 168 h 209"/>
                  <a:gd name="T40" fmla="*/ 106 w 217"/>
                  <a:gd name="T41" fmla="*/ 144 h 209"/>
                  <a:gd name="T42" fmla="*/ 127 w 217"/>
                  <a:gd name="T43" fmla="*/ 169 h 209"/>
                  <a:gd name="T44" fmla="*/ 135 w 217"/>
                  <a:gd name="T45" fmla="*/ 184 h 209"/>
                  <a:gd name="T46" fmla="*/ 106 w 217"/>
                  <a:gd name="T47" fmla="*/ 208 h 209"/>
                  <a:gd name="T48" fmla="*/ 94 w 217"/>
                  <a:gd name="T49" fmla="*/ 208 h 209"/>
                  <a:gd name="T50" fmla="*/ 78 w 217"/>
                  <a:gd name="T51" fmla="*/ 190 h 209"/>
                  <a:gd name="T52" fmla="*/ 81 w 217"/>
                  <a:gd name="T53" fmla="*/ 182 h 209"/>
                  <a:gd name="T54" fmla="*/ 73 w 217"/>
                  <a:gd name="T55" fmla="*/ 185 h 209"/>
                  <a:gd name="T56" fmla="*/ 67 w 217"/>
                  <a:gd name="T57" fmla="*/ 157 h 209"/>
                  <a:gd name="T58" fmla="*/ 55 w 217"/>
                  <a:gd name="T59" fmla="*/ 160 h 209"/>
                  <a:gd name="T60" fmla="*/ 51 w 217"/>
                  <a:gd name="T61" fmla="*/ 131 h 209"/>
                  <a:gd name="T62" fmla="*/ 47 w 217"/>
                  <a:gd name="T63" fmla="*/ 131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09"/>
                  <a:gd name="T98" fmla="*/ 217 w 217"/>
                  <a:gd name="T99" fmla="*/ 209 h 2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09">
                    <a:moveTo>
                      <a:pt x="52" y="125"/>
                    </a:moveTo>
                    <a:lnTo>
                      <a:pt x="59" y="121"/>
                    </a:lnTo>
                    <a:lnTo>
                      <a:pt x="57" y="118"/>
                    </a:lnTo>
                    <a:lnTo>
                      <a:pt x="47" y="129"/>
                    </a:lnTo>
                    <a:lnTo>
                      <a:pt x="44" y="129"/>
                    </a:lnTo>
                    <a:lnTo>
                      <a:pt x="46" y="120"/>
                    </a:lnTo>
                    <a:lnTo>
                      <a:pt x="44" y="128"/>
                    </a:lnTo>
                    <a:lnTo>
                      <a:pt x="42" y="125"/>
                    </a:lnTo>
                    <a:lnTo>
                      <a:pt x="42" y="112"/>
                    </a:lnTo>
                    <a:lnTo>
                      <a:pt x="39" y="110"/>
                    </a:lnTo>
                    <a:lnTo>
                      <a:pt x="34" y="105"/>
                    </a:lnTo>
                    <a:lnTo>
                      <a:pt x="39" y="107"/>
                    </a:lnTo>
                    <a:lnTo>
                      <a:pt x="39" y="105"/>
                    </a:lnTo>
                    <a:lnTo>
                      <a:pt x="31" y="99"/>
                    </a:lnTo>
                    <a:lnTo>
                      <a:pt x="28" y="85"/>
                    </a:lnTo>
                    <a:lnTo>
                      <a:pt x="33" y="83"/>
                    </a:lnTo>
                    <a:lnTo>
                      <a:pt x="26" y="77"/>
                    </a:lnTo>
                    <a:lnTo>
                      <a:pt x="12" y="57"/>
                    </a:lnTo>
                    <a:lnTo>
                      <a:pt x="21" y="54"/>
                    </a:lnTo>
                    <a:lnTo>
                      <a:pt x="18" y="54"/>
                    </a:lnTo>
                    <a:lnTo>
                      <a:pt x="20" y="48"/>
                    </a:lnTo>
                    <a:lnTo>
                      <a:pt x="25" y="35"/>
                    </a:lnTo>
                    <a:lnTo>
                      <a:pt x="20" y="53"/>
                    </a:lnTo>
                    <a:lnTo>
                      <a:pt x="12" y="56"/>
                    </a:lnTo>
                    <a:lnTo>
                      <a:pt x="12" y="35"/>
                    </a:lnTo>
                    <a:lnTo>
                      <a:pt x="8" y="35"/>
                    </a:lnTo>
                    <a:lnTo>
                      <a:pt x="13" y="30"/>
                    </a:lnTo>
                    <a:lnTo>
                      <a:pt x="5" y="27"/>
                    </a:lnTo>
                    <a:lnTo>
                      <a:pt x="8" y="17"/>
                    </a:lnTo>
                    <a:lnTo>
                      <a:pt x="5" y="17"/>
                    </a:lnTo>
                    <a:lnTo>
                      <a:pt x="0" y="8"/>
                    </a:lnTo>
                    <a:lnTo>
                      <a:pt x="0" y="0"/>
                    </a:lnTo>
                    <a:lnTo>
                      <a:pt x="131" y="0"/>
                    </a:lnTo>
                    <a:lnTo>
                      <a:pt x="133" y="85"/>
                    </a:lnTo>
                    <a:lnTo>
                      <a:pt x="217" y="83"/>
                    </a:lnTo>
                    <a:lnTo>
                      <a:pt x="217" y="166"/>
                    </a:lnTo>
                    <a:lnTo>
                      <a:pt x="135" y="166"/>
                    </a:lnTo>
                    <a:lnTo>
                      <a:pt x="135" y="181"/>
                    </a:lnTo>
                    <a:lnTo>
                      <a:pt x="125" y="173"/>
                    </a:lnTo>
                    <a:lnTo>
                      <a:pt x="128" y="168"/>
                    </a:lnTo>
                    <a:lnTo>
                      <a:pt x="119" y="161"/>
                    </a:lnTo>
                    <a:lnTo>
                      <a:pt x="106" y="144"/>
                    </a:lnTo>
                    <a:lnTo>
                      <a:pt x="107" y="152"/>
                    </a:lnTo>
                    <a:lnTo>
                      <a:pt x="127" y="169"/>
                    </a:lnTo>
                    <a:lnTo>
                      <a:pt x="128" y="181"/>
                    </a:lnTo>
                    <a:lnTo>
                      <a:pt x="135" y="184"/>
                    </a:lnTo>
                    <a:lnTo>
                      <a:pt x="135" y="208"/>
                    </a:lnTo>
                    <a:lnTo>
                      <a:pt x="106" y="208"/>
                    </a:lnTo>
                    <a:lnTo>
                      <a:pt x="96" y="208"/>
                    </a:lnTo>
                    <a:lnTo>
                      <a:pt x="94" y="208"/>
                    </a:lnTo>
                    <a:lnTo>
                      <a:pt x="93" y="209"/>
                    </a:lnTo>
                    <a:lnTo>
                      <a:pt x="78" y="190"/>
                    </a:lnTo>
                    <a:lnTo>
                      <a:pt x="75" y="185"/>
                    </a:lnTo>
                    <a:lnTo>
                      <a:pt x="81" y="182"/>
                    </a:lnTo>
                    <a:lnTo>
                      <a:pt x="76" y="181"/>
                    </a:lnTo>
                    <a:lnTo>
                      <a:pt x="73" y="185"/>
                    </a:lnTo>
                    <a:lnTo>
                      <a:pt x="59" y="163"/>
                    </a:lnTo>
                    <a:lnTo>
                      <a:pt x="67" y="157"/>
                    </a:lnTo>
                    <a:lnTo>
                      <a:pt x="62" y="163"/>
                    </a:lnTo>
                    <a:lnTo>
                      <a:pt x="55" y="160"/>
                    </a:lnTo>
                    <a:lnTo>
                      <a:pt x="59" y="144"/>
                    </a:lnTo>
                    <a:lnTo>
                      <a:pt x="51" y="131"/>
                    </a:lnTo>
                    <a:lnTo>
                      <a:pt x="57" y="128"/>
                    </a:lnTo>
                    <a:lnTo>
                      <a:pt x="47" y="131"/>
                    </a:lnTo>
                    <a:lnTo>
                      <a:pt x="52" y="125"/>
                    </a:lnTo>
                  </a:path>
                </a:pathLst>
              </a:custGeom>
              <a:noFill/>
              <a:ln w="9525">
                <a:noFill/>
                <a:round/>
                <a:headEnd/>
                <a:tailEnd/>
              </a:ln>
            </p:spPr>
            <p:txBody>
              <a:bodyPr/>
              <a:lstStyle/>
              <a:p>
                <a:pPr algn="ctr" eaLnBrk="0" hangingPunct="0"/>
                <a:endParaRPr lang="en-US" dirty="0"/>
              </a:p>
            </p:txBody>
          </p:sp>
          <p:sp>
            <p:nvSpPr>
              <p:cNvPr id="4266" name="Freeform 655"/>
              <p:cNvSpPr>
                <a:spLocks/>
              </p:cNvSpPr>
              <p:nvPr/>
            </p:nvSpPr>
            <p:spPr bwMode="auto">
              <a:xfrm>
                <a:off x="4480" y="2533"/>
                <a:ext cx="28" cy="30"/>
              </a:xfrm>
              <a:custGeom>
                <a:avLst/>
                <a:gdLst>
                  <a:gd name="T0" fmla="*/ 0 w 28"/>
                  <a:gd name="T1" fmla="*/ 0 h 30"/>
                  <a:gd name="T2" fmla="*/ 4 w 28"/>
                  <a:gd name="T3" fmla="*/ 0 h 30"/>
                  <a:gd name="T4" fmla="*/ 7 w 28"/>
                  <a:gd name="T5" fmla="*/ 9 h 30"/>
                  <a:gd name="T6" fmla="*/ 7 w 28"/>
                  <a:gd name="T7" fmla="*/ 3 h 30"/>
                  <a:gd name="T8" fmla="*/ 13 w 28"/>
                  <a:gd name="T9" fmla="*/ 6 h 30"/>
                  <a:gd name="T10" fmla="*/ 12 w 28"/>
                  <a:gd name="T11" fmla="*/ 11 h 30"/>
                  <a:gd name="T12" fmla="*/ 20 w 28"/>
                  <a:gd name="T13" fmla="*/ 24 h 30"/>
                  <a:gd name="T14" fmla="*/ 28 w 28"/>
                  <a:gd name="T15" fmla="*/ 24 h 30"/>
                  <a:gd name="T16" fmla="*/ 25 w 28"/>
                  <a:gd name="T17" fmla="*/ 30 h 30"/>
                  <a:gd name="T18" fmla="*/ 0 w 28"/>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0"/>
                  <a:gd name="T32" fmla="*/ 28 w 28"/>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0">
                    <a:moveTo>
                      <a:pt x="0" y="0"/>
                    </a:moveTo>
                    <a:lnTo>
                      <a:pt x="4" y="0"/>
                    </a:lnTo>
                    <a:lnTo>
                      <a:pt x="7" y="9"/>
                    </a:lnTo>
                    <a:lnTo>
                      <a:pt x="7" y="3"/>
                    </a:lnTo>
                    <a:lnTo>
                      <a:pt x="13" y="6"/>
                    </a:lnTo>
                    <a:lnTo>
                      <a:pt x="12" y="11"/>
                    </a:lnTo>
                    <a:lnTo>
                      <a:pt x="20" y="24"/>
                    </a:lnTo>
                    <a:lnTo>
                      <a:pt x="28" y="24"/>
                    </a:lnTo>
                    <a:lnTo>
                      <a:pt x="25" y="3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267" name="Freeform 656"/>
              <p:cNvSpPr>
                <a:spLocks/>
              </p:cNvSpPr>
              <p:nvPr/>
            </p:nvSpPr>
            <p:spPr bwMode="auto">
              <a:xfrm>
                <a:off x="4480" y="2533"/>
                <a:ext cx="28" cy="30"/>
              </a:xfrm>
              <a:custGeom>
                <a:avLst/>
                <a:gdLst>
                  <a:gd name="T0" fmla="*/ 0 w 28"/>
                  <a:gd name="T1" fmla="*/ 0 h 30"/>
                  <a:gd name="T2" fmla="*/ 4 w 28"/>
                  <a:gd name="T3" fmla="*/ 0 h 30"/>
                  <a:gd name="T4" fmla="*/ 7 w 28"/>
                  <a:gd name="T5" fmla="*/ 9 h 30"/>
                  <a:gd name="T6" fmla="*/ 7 w 28"/>
                  <a:gd name="T7" fmla="*/ 3 h 30"/>
                  <a:gd name="T8" fmla="*/ 13 w 28"/>
                  <a:gd name="T9" fmla="*/ 6 h 30"/>
                  <a:gd name="T10" fmla="*/ 12 w 28"/>
                  <a:gd name="T11" fmla="*/ 11 h 30"/>
                  <a:gd name="T12" fmla="*/ 20 w 28"/>
                  <a:gd name="T13" fmla="*/ 24 h 30"/>
                  <a:gd name="T14" fmla="*/ 28 w 28"/>
                  <a:gd name="T15" fmla="*/ 24 h 30"/>
                  <a:gd name="T16" fmla="*/ 25 w 28"/>
                  <a:gd name="T17" fmla="*/ 30 h 30"/>
                  <a:gd name="T18" fmla="*/ 0 w 28"/>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0"/>
                  <a:gd name="T32" fmla="*/ 28 w 28"/>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0">
                    <a:moveTo>
                      <a:pt x="0" y="0"/>
                    </a:moveTo>
                    <a:lnTo>
                      <a:pt x="4" y="0"/>
                    </a:lnTo>
                    <a:lnTo>
                      <a:pt x="7" y="9"/>
                    </a:lnTo>
                    <a:lnTo>
                      <a:pt x="7" y="3"/>
                    </a:lnTo>
                    <a:lnTo>
                      <a:pt x="13" y="6"/>
                    </a:lnTo>
                    <a:lnTo>
                      <a:pt x="12" y="11"/>
                    </a:lnTo>
                    <a:lnTo>
                      <a:pt x="20" y="24"/>
                    </a:lnTo>
                    <a:lnTo>
                      <a:pt x="28" y="24"/>
                    </a:lnTo>
                    <a:lnTo>
                      <a:pt x="25" y="30"/>
                    </a:lnTo>
                    <a:lnTo>
                      <a:pt x="0" y="0"/>
                    </a:lnTo>
                  </a:path>
                </a:pathLst>
              </a:custGeom>
              <a:noFill/>
              <a:ln w="9525">
                <a:noFill/>
                <a:round/>
                <a:headEnd/>
                <a:tailEnd/>
              </a:ln>
            </p:spPr>
            <p:txBody>
              <a:bodyPr/>
              <a:lstStyle/>
              <a:p>
                <a:pPr algn="ctr" eaLnBrk="0" hangingPunct="0"/>
                <a:endParaRPr lang="en-US" dirty="0"/>
              </a:p>
            </p:txBody>
          </p:sp>
          <p:sp>
            <p:nvSpPr>
              <p:cNvPr id="4268" name="Freeform 657"/>
              <p:cNvSpPr>
                <a:spLocks/>
              </p:cNvSpPr>
              <p:nvPr/>
            </p:nvSpPr>
            <p:spPr bwMode="auto">
              <a:xfrm>
                <a:off x="5160" y="2536"/>
                <a:ext cx="2" cy="6"/>
              </a:xfrm>
              <a:custGeom>
                <a:avLst/>
                <a:gdLst>
                  <a:gd name="T0" fmla="*/ 2 w 2"/>
                  <a:gd name="T1" fmla="*/ 5 h 6"/>
                  <a:gd name="T2" fmla="*/ 0 w 2"/>
                  <a:gd name="T3" fmla="*/ 0 h 6"/>
                  <a:gd name="T4" fmla="*/ 2 w 2"/>
                  <a:gd name="T5" fmla="*/ 6 h 6"/>
                  <a:gd name="T6" fmla="*/ 2 w 2"/>
                  <a:gd name="T7" fmla="*/ 6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5"/>
                    </a:moveTo>
                    <a:lnTo>
                      <a:pt x="0" y="0"/>
                    </a:lnTo>
                    <a:lnTo>
                      <a:pt x="2" y="6"/>
                    </a:lnTo>
                    <a:lnTo>
                      <a:pt x="2" y="5"/>
                    </a:lnTo>
                    <a:close/>
                  </a:path>
                </a:pathLst>
              </a:custGeom>
              <a:solidFill>
                <a:srgbClr val="FEE0C2"/>
              </a:solidFill>
              <a:ln w="9525">
                <a:noFill/>
                <a:round/>
                <a:headEnd/>
                <a:tailEnd/>
              </a:ln>
            </p:spPr>
            <p:txBody>
              <a:bodyPr/>
              <a:lstStyle/>
              <a:p>
                <a:pPr algn="ctr" eaLnBrk="0" hangingPunct="0"/>
                <a:endParaRPr lang="en-US" dirty="0"/>
              </a:p>
            </p:txBody>
          </p:sp>
          <p:sp>
            <p:nvSpPr>
              <p:cNvPr id="4269" name="Freeform 658"/>
              <p:cNvSpPr>
                <a:spLocks/>
              </p:cNvSpPr>
              <p:nvPr/>
            </p:nvSpPr>
            <p:spPr bwMode="auto">
              <a:xfrm>
                <a:off x="5160" y="2536"/>
                <a:ext cx="2" cy="6"/>
              </a:xfrm>
              <a:custGeom>
                <a:avLst/>
                <a:gdLst>
                  <a:gd name="T0" fmla="*/ 2 w 2"/>
                  <a:gd name="T1" fmla="*/ 5 h 6"/>
                  <a:gd name="T2" fmla="*/ 0 w 2"/>
                  <a:gd name="T3" fmla="*/ 0 h 6"/>
                  <a:gd name="T4" fmla="*/ 2 w 2"/>
                  <a:gd name="T5" fmla="*/ 6 h 6"/>
                  <a:gd name="T6" fmla="*/ 2 w 2"/>
                  <a:gd name="T7" fmla="*/ 6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5"/>
                    </a:moveTo>
                    <a:lnTo>
                      <a:pt x="0" y="0"/>
                    </a:lnTo>
                    <a:lnTo>
                      <a:pt x="2" y="6"/>
                    </a:lnTo>
                    <a:lnTo>
                      <a:pt x="2" y="5"/>
                    </a:lnTo>
                  </a:path>
                </a:pathLst>
              </a:custGeom>
              <a:noFill/>
              <a:ln w="9525">
                <a:noFill/>
                <a:round/>
                <a:headEnd/>
                <a:tailEnd/>
              </a:ln>
            </p:spPr>
            <p:txBody>
              <a:bodyPr/>
              <a:lstStyle/>
              <a:p>
                <a:pPr algn="ctr" eaLnBrk="0" hangingPunct="0"/>
                <a:endParaRPr lang="en-US" dirty="0"/>
              </a:p>
            </p:txBody>
          </p:sp>
          <p:sp>
            <p:nvSpPr>
              <p:cNvPr id="4270" name="Freeform 659"/>
              <p:cNvSpPr>
                <a:spLocks/>
              </p:cNvSpPr>
              <p:nvPr/>
            </p:nvSpPr>
            <p:spPr bwMode="auto">
              <a:xfrm>
                <a:off x="5157" y="2542"/>
                <a:ext cx="5" cy="8"/>
              </a:xfrm>
              <a:custGeom>
                <a:avLst/>
                <a:gdLst>
                  <a:gd name="T0" fmla="*/ 5 w 5"/>
                  <a:gd name="T1" fmla="*/ 0 h 8"/>
                  <a:gd name="T2" fmla="*/ 5 w 5"/>
                  <a:gd name="T3" fmla="*/ 0 h 8"/>
                  <a:gd name="T4" fmla="*/ 5 w 5"/>
                  <a:gd name="T5" fmla="*/ 8 h 8"/>
                  <a:gd name="T6" fmla="*/ 1 w 5"/>
                  <a:gd name="T7" fmla="*/ 8 h 8"/>
                  <a:gd name="T8" fmla="*/ 0 w 5"/>
                  <a:gd name="T9" fmla="*/ 4 h 8"/>
                  <a:gd name="T10" fmla="*/ 5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5" y="0"/>
                    </a:moveTo>
                    <a:lnTo>
                      <a:pt x="5" y="0"/>
                    </a:lnTo>
                    <a:lnTo>
                      <a:pt x="5" y="8"/>
                    </a:lnTo>
                    <a:lnTo>
                      <a:pt x="1" y="8"/>
                    </a:lnTo>
                    <a:lnTo>
                      <a:pt x="0" y="4"/>
                    </a:lnTo>
                    <a:lnTo>
                      <a:pt x="5" y="0"/>
                    </a:lnTo>
                    <a:close/>
                  </a:path>
                </a:pathLst>
              </a:custGeom>
              <a:solidFill>
                <a:srgbClr val="FEE0C2"/>
              </a:solidFill>
              <a:ln w="9525">
                <a:noFill/>
                <a:round/>
                <a:headEnd/>
                <a:tailEnd/>
              </a:ln>
            </p:spPr>
            <p:txBody>
              <a:bodyPr/>
              <a:lstStyle/>
              <a:p>
                <a:pPr algn="ctr" eaLnBrk="0" hangingPunct="0"/>
                <a:endParaRPr lang="en-US" dirty="0"/>
              </a:p>
            </p:txBody>
          </p:sp>
          <p:sp>
            <p:nvSpPr>
              <p:cNvPr id="4271" name="Freeform 660"/>
              <p:cNvSpPr>
                <a:spLocks/>
              </p:cNvSpPr>
              <p:nvPr/>
            </p:nvSpPr>
            <p:spPr bwMode="auto">
              <a:xfrm>
                <a:off x="5157" y="2542"/>
                <a:ext cx="5" cy="8"/>
              </a:xfrm>
              <a:custGeom>
                <a:avLst/>
                <a:gdLst>
                  <a:gd name="T0" fmla="*/ 5 w 5"/>
                  <a:gd name="T1" fmla="*/ 0 h 8"/>
                  <a:gd name="T2" fmla="*/ 5 w 5"/>
                  <a:gd name="T3" fmla="*/ 0 h 8"/>
                  <a:gd name="T4" fmla="*/ 5 w 5"/>
                  <a:gd name="T5" fmla="*/ 8 h 8"/>
                  <a:gd name="T6" fmla="*/ 1 w 5"/>
                  <a:gd name="T7" fmla="*/ 8 h 8"/>
                  <a:gd name="T8" fmla="*/ 0 w 5"/>
                  <a:gd name="T9" fmla="*/ 4 h 8"/>
                  <a:gd name="T10" fmla="*/ 5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5" y="0"/>
                    </a:moveTo>
                    <a:lnTo>
                      <a:pt x="5" y="0"/>
                    </a:lnTo>
                    <a:lnTo>
                      <a:pt x="5" y="8"/>
                    </a:lnTo>
                    <a:lnTo>
                      <a:pt x="1" y="8"/>
                    </a:lnTo>
                    <a:lnTo>
                      <a:pt x="0" y="4"/>
                    </a:lnTo>
                    <a:lnTo>
                      <a:pt x="5" y="0"/>
                    </a:lnTo>
                  </a:path>
                </a:pathLst>
              </a:custGeom>
              <a:noFill/>
              <a:ln w="9525">
                <a:noFill/>
                <a:round/>
                <a:headEnd/>
                <a:tailEnd/>
              </a:ln>
            </p:spPr>
            <p:txBody>
              <a:bodyPr/>
              <a:lstStyle/>
              <a:p>
                <a:pPr algn="ctr" eaLnBrk="0" hangingPunct="0"/>
                <a:endParaRPr lang="en-US" dirty="0"/>
              </a:p>
            </p:txBody>
          </p:sp>
          <p:sp>
            <p:nvSpPr>
              <p:cNvPr id="4272" name="Freeform 661"/>
              <p:cNvSpPr>
                <a:spLocks/>
              </p:cNvSpPr>
              <p:nvPr/>
            </p:nvSpPr>
            <p:spPr bwMode="auto">
              <a:xfrm>
                <a:off x="4730" y="2550"/>
                <a:ext cx="211" cy="149"/>
              </a:xfrm>
              <a:custGeom>
                <a:avLst/>
                <a:gdLst>
                  <a:gd name="T0" fmla="*/ 0 w 211"/>
                  <a:gd name="T1" fmla="*/ 5 h 149"/>
                  <a:gd name="T2" fmla="*/ 208 w 211"/>
                  <a:gd name="T3" fmla="*/ 0 h 149"/>
                  <a:gd name="T4" fmla="*/ 211 w 211"/>
                  <a:gd name="T5" fmla="*/ 144 h 149"/>
                  <a:gd name="T6" fmla="*/ 32 w 211"/>
                  <a:gd name="T7" fmla="*/ 146 h 149"/>
                  <a:gd name="T8" fmla="*/ 35 w 211"/>
                  <a:gd name="T9" fmla="*/ 144 h 149"/>
                  <a:gd name="T10" fmla="*/ 29 w 211"/>
                  <a:gd name="T11" fmla="*/ 143 h 149"/>
                  <a:gd name="T12" fmla="*/ 22 w 211"/>
                  <a:gd name="T13" fmla="*/ 127 h 149"/>
                  <a:gd name="T14" fmla="*/ 29 w 211"/>
                  <a:gd name="T15" fmla="*/ 127 h 149"/>
                  <a:gd name="T16" fmla="*/ 29 w 211"/>
                  <a:gd name="T17" fmla="*/ 122 h 149"/>
                  <a:gd name="T18" fmla="*/ 34 w 211"/>
                  <a:gd name="T19" fmla="*/ 122 h 149"/>
                  <a:gd name="T20" fmla="*/ 30 w 211"/>
                  <a:gd name="T21" fmla="*/ 120 h 149"/>
                  <a:gd name="T22" fmla="*/ 25 w 211"/>
                  <a:gd name="T23" fmla="*/ 122 h 149"/>
                  <a:gd name="T24" fmla="*/ 27 w 211"/>
                  <a:gd name="T25" fmla="*/ 128 h 149"/>
                  <a:gd name="T26" fmla="*/ 22 w 211"/>
                  <a:gd name="T27" fmla="*/ 127 h 149"/>
                  <a:gd name="T28" fmla="*/ 29 w 211"/>
                  <a:gd name="T29" fmla="*/ 138 h 149"/>
                  <a:gd name="T30" fmla="*/ 30 w 211"/>
                  <a:gd name="T31" fmla="*/ 144 h 149"/>
                  <a:gd name="T32" fmla="*/ 25 w 211"/>
                  <a:gd name="T33" fmla="*/ 146 h 149"/>
                  <a:gd name="T34" fmla="*/ 29 w 211"/>
                  <a:gd name="T35" fmla="*/ 149 h 149"/>
                  <a:gd name="T36" fmla="*/ 1 w 211"/>
                  <a:gd name="T37" fmla="*/ 149 h 149"/>
                  <a:gd name="T38" fmla="*/ 1 w 211"/>
                  <a:gd name="T39" fmla="*/ 66 h 149"/>
                  <a:gd name="T40" fmla="*/ 0 w 211"/>
                  <a:gd name="T41" fmla="*/ 5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49"/>
                  <a:gd name="T65" fmla="*/ 211 w 211"/>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49">
                    <a:moveTo>
                      <a:pt x="0" y="5"/>
                    </a:moveTo>
                    <a:lnTo>
                      <a:pt x="208" y="0"/>
                    </a:lnTo>
                    <a:lnTo>
                      <a:pt x="211" y="144"/>
                    </a:lnTo>
                    <a:lnTo>
                      <a:pt x="32" y="146"/>
                    </a:lnTo>
                    <a:lnTo>
                      <a:pt x="35" y="144"/>
                    </a:lnTo>
                    <a:lnTo>
                      <a:pt x="29" y="143"/>
                    </a:lnTo>
                    <a:lnTo>
                      <a:pt x="22" y="127"/>
                    </a:lnTo>
                    <a:lnTo>
                      <a:pt x="29" y="127"/>
                    </a:lnTo>
                    <a:lnTo>
                      <a:pt x="29" y="122"/>
                    </a:lnTo>
                    <a:lnTo>
                      <a:pt x="34" y="122"/>
                    </a:lnTo>
                    <a:lnTo>
                      <a:pt x="30" y="120"/>
                    </a:lnTo>
                    <a:lnTo>
                      <a:pt x="25" y="122"/>
                    </a:lnTo>
                    <a:lnTo>
                      <a:pt x="27" y="128"/>
                    </a:lnTo>
                    <a:lnTo>
                      <a:pt x="22" y="127"/>
                    </a:lnTo>
                    <a:lnTo>
                      <a:pt x="29" y="138"/>
                    </a:lnTo>
                    <a:lnTo>
                      <a:pt x="30" y="144"/>
                    </a:lnTo>
                    <a:lnTo>
                      <a:pt x="25" y="146"/>
                    </a:lnTo>
                    <a:lnTo>
                      <a:pt x="29" y="149"/>
                    </a:lnTo>
                    <a:lnTo>
                      <a:pt x="1" y="149"/>
                    </a:lnTo>
                    <a:lnTo>
                      <a:pt x="1" y="66"/>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273" name="Freeform 662"/>
              <p:cNvSpPr>
                <a:spLocks/>
              </p:cNvSpPr>
              <p:nvPr/>
            </p:nvSpPr>
            <p:spPr bwMode="auto">
              <a:xfrm>
                <a:off x="4730" y="2550"/>
                <a:ext cx="211" cy="149"/>
              </a:xfrm>
              <a:custGeom>
                <a:avLst/>
                <a:gdLst>
                  <a:gd name="T0" fmla="*/ 0 w 211"/>
                  <a:gd name="T1" fmla="*/ 5 h 149"/>
                  <a:gd name="T2" fmla="*/ 208 w 211"/>
                  <a:gd name="T3" fmla="*/ 0 h 149"/>
                  <a:gd name="T4" fmla="*/ 211 w 211"/>
                  <a:gd name="T5" fmla="*/ 144 h 149"/>
                  <a:gd name="T6" fmla="*/ 32 w 211"/>
                  <a:gd name="T7" fmla="*/ 146 h 149"/>
                  <a:gd name="T8" fmla="*/ 35 w 211"/>
                  <a:gd name="T9" fmla="*/ 144 h 149"/>
                  <a:gd name="T10" fmla="*/ 29 w 211"/>
                  <a:gd name="T11" fmla="*/ 143 h 149"/>
                  <a:gd name="T12" fmla="*/ 22 w 211"/>
                  <a:gd name="T13" fmla="*/ 127 h 149"/>
                  <a:gd name="T14" fmla="*/ 29 w 211"/>
                  <a:gd name="T15" fmla="*/ 127 h 149"/>
                  <a:gd name="T16" fmla="*/ 29 w 211"/>
                  <a:gd name="T17" fmla="*/ 122 h 149"/>
                  <a:gd name="T18" fmla="*/ 34 w 211"/>
                  <a:gd name="T19" fmla="*/ 122 h 149"/>
                  <a:gd name="T20" fmla="*/ 30 w 211"/>
                  <a:gd name="T21" fmla="*/ 120 h 149"/>
                  <a:gd name="T22" fmla="*/ 25 w 211"/>
                  <a:gd name="T23" fmla="*/ 122 h 149"/>
                  <a:gd name="T24" fmla="*/ 27 w 211"/>
                  <a:gd name="T25" fmla="*/ 128 h 149"/>
                  <a:gd name="T26" fmla="*/ 22 w 211"/>
                  <a:gd name="T27" fmla="*/ 127 h 149"/>
                  <a:gd name="T28" fmla="*/ 29 w 211"/>
                  <a:gd name="T29" fmla="*/ 138 h 149"/>
                  <a:gd name="T30" fmla="*/ 30 w 211"/>
                  <a:gd name="T31" fmla="*/ 144 h 149"/>
                  <a:gd name="T32" fmla="*/ 25 w 211"/>
                  <a:gd name="T33" fmla="*/ 146 h 149"/>
                  <a:gd name="T34" fmla="*/ 29 w 211"/>
                  <a:gd name="T35" fmla="*/ 149 h 149"/>
                  <a:gd name="T36" fmla="*/ 1 w 211"/>
                  <a:gd name="T37" fmla="*/ 149 h 149"/>
                  <a:gd name="T38" fmla="*/ 1 w 211"/>
                  <a:gd name="T39" fmla="*/ 66 h 149"/>
                  <a:gd name="T40" fmla="*/ 0 w 211"/>
                  <a:gd name="T41" fmla="*/ 5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49"/>
                  <a:gd name="T65" fmla="*/ 211 w 211"/>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49">
                    <a:moveTo>
                      <a:pt x="0" y="5"/>
                    </a:moveTo>
                    <a:lnTo>
                      <a:pt x="208" y="0"/>
                    </a:lnTo>
                    <a:lnTo>
                      <a:pt x="211" y="144"/>
                    </a:lnTo>
                    <a:lnTo>
                      <a:pt x="32" y="146"/>
                    </a:lnTo>
                    <a:lnTo>
                      <a:pt x="35" y="144"/>
                    </a:lnTo>
                    <a:lnTo>
                      <a:pt x="29" y="143"/>
                    </a:lnTo>
                    <a:lnTo>
                      <a:pt x="22" y="127"/>
                    </a:lnTo>
                    <a:lnTo>
                      <a:pt x="29" y="127"/>
                    </a:lnTo>
                    <a:lnTo>
                      <a:pt x="29" y="122"/>
                    </a:lnTo>
                    <a:lnTo>
                      <a:pt x="34" y="122"/>
                    </a:lnTo>
                    <a:lnTo>
                      <a:pt x="30" y="120"/>
                    </a:lnTo>
                    <a:lnTo>
                      <a:pt x="25" y="122"/>
                    </a:lnTo>
                    <a:lnTo>
                      <a:pt x="27" y="128"/>
                    </a:lnTo>
                    <a:lnTo>
                      <a:pt x="22" y="127"/>
                    </a:lnTo>
                    <a:lnTo>
                      <a:pt x="29" y="138"/>
                    </a:lnTo>
                    <a:lnTo>
                      <a:pt x="30" y="144"/>
                    </a:lnTo>
                    <a:lnTo>
                      <a:pt x="25" y="146"/>
                    </a:lnTo>
                    <a:lnTo>
                      <a:pt x="29" y="149"/>
                    </a:lnTo>
                    <a:lnTo>
                      <a:pt x="1" y="149"/>
                    </a:lnTo>
                    <a:lnTo>
                      <a:pt x="1" y="66"/>
                    </a:lnTo>
                    <a:lnTo>
                      <a:pt x="0" y="5"/>
                    </a:lnTo>
                  </a:path>
                </a:pathLst>
              </a:custGeom>
              <a:noFill/>
              <a:ln w="9525">
                <a:noFill/>
                <a:round/>
                <a:headEnd/>
                <a:tailEnd/>
              </a:ln>
            </p:spPr>
            <p:txBody>
              <a:bodyPr/>
              <a:lstStyle/>
              <a:p>
                <a:pPr algn="ctr" eaLnBrk="0" hangingPunct="0"/>
                <a:endParaRPr lang="en-US" dirty="0"/>
              </a:p>
            </p:txBody>
          </p:sp>
          <p:sp>
            <p:nvSpPr>
              <p:cNvPr id="4274" name="Freeform 663"/>
              <p:cNvSpPr>
                <a:spLocks/>
              </p:cNvSpPr>
              <p:nvPr/>
            </p:nvSpPr>
            <p:spPr bwMode="auto">
              <a:xfrm>
                <a:off x="5165" y="2554"/>
                <a:ext cx="6" cy="11"/>
              </a:xfrm>
              <a:custGeom>
                <a:avLst/>
                <a:gdLst>
                  <a:gd name="T0" fmla="*/ 0 w 6"/>
                  <a:gd name="T1" fmla="*/ 0 h 11"/>
                  <a:gd name="T2" fmla="*/ 6 w 6"/>
                  <a:gd name="T3" fmla="*/ 11 h 11"/>
                  <a:gd name="T4" fmla="*/ 0 w 6"/>
                  <a:gd name="T5" fmla="*/ 8 h 11"/>
                  <a:gd name="T6" fmla="*/ 0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0"/>
                    </a:moveTo>
                    <a:lnTo>
                      <a:pt x="6" y="11"/>
                    </a:lnTo>
                    <a:lnTo>
                      <a:pt x="0" y="8"/>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275" name="Freeform 664"/>
              <p:cNvSpPr>
                <a:spLocks/>
              </p:cNvSpPr>
              <p:nvPr/>
            </p:nvSpPr>
            <p:spPr bwMode="auto">
              <a:xfrm>
                <a:off x="5165" y="2554"/>
                <a:ext cx="6" cy="11"/>
              </a:xfrm>
              <a:custGeom>
                <a:avLst/>
                <a:gdLst>
                  <a:gd name="T0" fmla="*/ 0 w 6"/>
                  <a:gd name="T1" fmla="*/ 0 h 11"/>
                  <a:gd name="T2" fmla="*/ 6 w 6"/>
                  <a:gd name="T3" fmla="*/ 11 h 11"/>
                  <a:gd name="T4" fmla="*/ 0 w 6"/>
                  <a:gd name="T5" fmla="*/ 8 h 11"/>
                  <a:gd name="T6" fmla="*/ 0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0"/>
                    </a:moveTo>
                    <a:lnTo>
                      <a:pt x="6" y="11"/>
                    </a:lnTo>
                    <a:lnTo>
                      <a:pt x="0" y="8"/>
                    </a:lnTo>
                    <a:lnTo>
                      <a:pt x="0" y="0"/>
                    </a:lnTo>
                  </a:path>
                </a:pathLst>
              </a:custGeom>
              <a:noFill/>
              <a:ln w="9525">
                <a:noFill/>
                <a:round/>
                <a:headEnd/>
                <a:tailEnd/>
              </a:ln>
            </p:spPr>
            <p:txBody>
              <a:bodyPr/>
              <a:lstStyle/>
              <a:p>
                <a:pPr algn="ctr" eaLnBrk="0" hangingPunct="0"/>
                <a:endParaRPr lang="en-US" dirty="0"/>
              </a:p>
            </p:txBody>
          </p:sp>
          <p:sp>
            <p:nvSpPr>
              <p:cNvPr id="4276" name="Freeform 665"/>
              <p:cNvSpPr>
                <a:spLocks/>
              </p:cNvSpPr>
              <p:nvPr/>
            </p:nvSpPr>
            <p:spPr bwMode="auto">
              <a:xfrm>
                <a:off x="4505" y="2558"/>
                <a:ext cx="9" cy="20"/>
              </a:xfrm>
              <a:custGeom>
                <a:avLst/>
                <a:gdLst>
                  <a:gd name="T0" fmla="*/ 3 w 9"/>
                  <a:gd name="T1" fmla="*/ 10 h 20"/>
                  <a:gd name="T2" fmla="*/ 0 w 9"/>
                  <a:gd name="T3" fmla="*/ 5 h 20"/>
                  <a:gd name="T4" fmla="*/ 6 w 9"/>
                  <a:gd name="T5" fmla="*/ 0 h 20"/>
                  <a:gd name="T6" fmla="*/ 0 w 9"/>
                  <a:gd name="T7" fmla="*/ 7 h 20"/>
                  <a:gd name="T8" fmla="*/ 3 w 9"/>
                  <a:gd name="T9" fmla="*/ 10 h 20"/>
                  <a:gd name="T10" fmla="*/ 9 w 9"/>
                  <a:gd name="T11" fmla="*/ 15 h 20"/>
                  <a:gd name="T12" fmla="*/ 6 w 9"/>
                  <a:gd name="T13" fmla="*/ 15 h 20"/>
                  <a:gd name="T14" fmla="*/ 9 w 9"/>
                  <a:gd name="T15" fmla="*/ 20 h 20"/>
                  <a:gd name="T16" fmla="*/ 3 w 9"/>
                  <a:gd name="T17" fmla="*/ 1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0"/>
                  <a:gd name="T29" fmla="*/ 9 w 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0">
                    <a:moveTo>
                      <a:pt x="3" y="10"/>
                    </a:moveTo>
                    <a:lnTo>
                      <a:pt x="0" y="5"/>
                    </a:lnTo>
                    <a:lnTo>
                      <a:pt x="6" y="0"/>
                    </a:lnTo>
                    <a:lnTo>
                      <a:pt x="0" y="7"/>
                    </a:lnTo>
                    <a:lnTo>
                      <a:pt x="3" y="10"/>
                    </a:lnTo>
                    <a:lnTo>
                      <a:pt x="9" y="15"/>
                    </a:lnTo>
                    <a:lnTo>
                      <a:pt x="6" y="15"/>
                    </a:lnTo>
                    <a:lnTo>
                      <a:pt x="9" y="20"/>
                    </a:lnTo>
                    <a:lnTo>
                      <a:pt x="3" y="10"/>
                    </a:lnTo>
                    <a:close/>
                  </a:path>
                </a:pathLst>
              </a:custGeom>
              <a:solidFill>
                <a:srgbClr val="FEE0C2"/>
              </a:solidFill>
              <a:ln w="9525">
                <a:noFill/>
                <a:round/>
                <a:headEnd/>
                <a:tailEnd/>
              </a:ln>
            </p:spPr>
            <p:txBody>
              <a:bodyPr/>
              <a:lstStyle/>
              <a:p>
                <a:pPr algn="ctr" eaLnBrk="0" hangingPunct="0"/>
                <a:endParaRPr lang="en-US" dirty="0"/>
              </a:p>
            </p:txBody>
          </p:sp>
          <p:sp>
            <p:nvSpPr>
              <p:cNvPr id="4277" name="Freeform 666"/>
              <p:cNvSpPr>
                <a:spLocks/>
              </p:cNvSpPr>
              <p:nvPr/>
            </p:nvSpPr>
            <p:spPr bwMode="auto">
              <a:xfrm>
                <a:off x="4505" y="2558"/>
                <a:ext cx="9" cy="20"/>
              </a:xfrm>
              <a:custGeom>
                <a:avLst/>
                <a:gdLst>
                  <a:gd name="T0" fmla="*/ 3 w 9"/>
                  <a:gd name="T1" fmla="*/ 10 h 20"/>
                  <a:gd name="T2" fmla="*/ 0 w 9"/>
                  <a:gd name="T3" fmla="*/ 5 h 20"/>
                  <a:gd name="T4" fmla="*/ 6 w 9"/>
                  <a:gd name="T5" fmla="*/ 0 h 20"/>
                  <a:gd name="T6" fmla="*/ 0 w 9"/>
                  <a:gd name="T7" fmla="*/ 7 h 20"/>
                  <a:gd name="T8" fmla="*/ 3 w 9"/>
                  <a:gd name="T9" fmla="*/ 10 h 20"/>
                  <a:gd name="T10" fmla="*/ 9 w 9"/>
                  <a:gd name="T11" fmla="*/ 15 h 20"/>
                  <a:gd name="T12" fmla="*/ 6 w 9"/>
                  <a:gd name="T13" fmla="*/ 15 h 20"/>
                  <a:gd name="T14" fmla="*/ 9 w 9"/>
                  <a:gd name="T15" fmla="*/ 20 h 20"/>
                  <a:gd name="T16" fmla="*/ 3 w 9"/>
                  <a:gd name="T17" fmla="*/ 1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0"/>
                  <a:gd name="T29" fmla="*/ 9 w 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0">
                    <a:moveTo>
                      <a:pt x="3" y="10"/>
                    </a:moveTo>
                    <a:lnTo>
                      <a:pt x="0" y="5"/>
                    </a:lnTo>
                    <a:lnTo>
                      <a:pt x="6" y="0"/>
                    </a:lnTo>
                    <a:lnTo>
                      <a:pt x="0" y="7"/>
                    </a:lnTo>
                    <a:lnTo>
                      <a:pt x="3" y="10"/>
                    </a:lnTo>
                    <a:lnTo>
                      <a:pt x="9" y="15"/>
                    </a:lnTo>
                    <a:lnTo>
                      <a:pt x="6" y="15"/>
                    </a:lnTo>
                    <a:lnTo>
                      <a:pt x="9" y="20"/>
                    </a:lnTo>
                    <a:lnTo>
                      <a:pt x="3" y="10"/>
                    </a:lnTo>
                  </a:path>
                </a:pathLst>
              </a:custGeom>
              <a:noFill/>
              <a:ln w="9525">
                <a:noFill/>
                <a:round/>
                <a:headEnd/>
                <a:tailEnd/>
              </a:ln>
            </p:spPr>
            <p:txBody>
              <a:bodyPr/>
              <a:lstStyle/>
              <a:p>
                <a:pPr algn="ctr" eaLnBrk="0" hangingPunct="0"/>
                <a:endParaRPr lang="en-US" dirty="0"/>
              </a:p>
            </p:txBody>
          </p:sp>
          <p:sp>
            <p:nvSpPr>
              <p:cNvPr id="4278" name="Freeform 667"/>
              <p:cNvSpPr>
                <a:spLocks/>
              </p:cNvSpPr>
              <p:nvPr/>
            </p:nvSpPr>
            <p:spPr bwMode="auto">
              <a:xfrm>
                <a:off x="5173" y="2563"/>
                <a:ext cx="6" cy="15"/>
              </a:xfrm>
              <a:custGeom>
                <a:avLst/>
                <a:gdLst>
                  <a:gd name="T0" fmla="*/ 0 w 6"/>
                  <a:gd name="T1" fmla="*/ 3 h 15"/>
                  <a:gd name="T2" fmla="*/ 0 w 6"/>
                  <a:gd name="T3" fmla="*/ 0 h 15"/>
                  <a:gd name="T4" fmla="*/ 6 w 6"/>
                  <a:gd name="T5" fmla="*/ 3 h 15"/>
                  <a:gd name="T6" fmla="*/ 5 w 6"/>
                  <a:gd name="T7" fmla="*/ 15 h 15"/>
                  <a:gd name="T8" fmla="*/ 0 w 6"/>
                  <a:gd name="T9" fmla="*/ 3 h 15"/>
                  <a:gd name="T10" fmla="*/ 0 60000 65536"/>
                  <a:gd name="T11" fmla="*/ 0 60000 65536"/>
                  <a:gd name="T12" fmla="*/ 0 60000 65536"/>
                  <a:gd name="T13" fmla="*/ 0 60000 65536"/>
                  <a:gd name="T14" fmla="*/ 0 60000 65536"/>
                  <a:gd name="T15" fmla="*/ 0 w 6"/>
                  <a:gd name="T16" fmla="*/ 0 h 15"/>
                  <a:gd name="T17" fmla="*/ 6 w 6"/>
                  <a:gd name="T18" fmla="*/ 15 h 15"/>
                </a:gdLst>
                <a:ahLst/>
                <a:cxnLst>
                  <a:cxn ang="T10">
                    <a:pos x="T0" y="T1"/>
                  </a:cxn>
                  <a:cxn ang="T11">
                    <a:pos x="T2" y="T3"/>
                  </a:cxn>
                  <a:cxn ang="T12">
                    <a:pos x="T4" y="T5"/>
                  </a:cxn>
                  <a:cxn ang="T13">
                    <a:pos x="T6" y="T7"/>
                  </a:cxn>
                  <a:cxn ang="T14">
                    <a:pos x="T8" y="T9"/>
                  </a:cxn>
                </a:cxnLst>
                <a:rect l="T15" t="T16" r="T17" b="T18"/>
                <a:pathLst>
                  <a:path w="6" h="15">
                    <a:moveTo>
                      <a:pt x="0" y="3"/>
                    </a:moveTo>
                    <a:lnTo>
                      <a:pt x="0" y="0"/>
                    </a:lnTo>
                    <a:lnTo>
                      <a:pt x="6" y="3"/>
                    </a:lnTo>
                    <a:lnTo>
                      <a:pt x="5" y="1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279" name="Freeform 668"/>
              <p:cNvSpPr>
                <a:spLocks/>
              </p:cNvSpPr>
              <p:nvPr/>
            </p:nvSpPr>
            <p:spPr bwMode="auto">
              <a:xfrm>
                <a:off x="5173" y="2563"/>
                <a:ext cx="6" cy="15"/>
              </a:xfrm>
              <a:custGeom>
                <a:avLst/>
                <a:gdLst>
                  <a:gd name="T0" fmla="*/ 0 w 6"/>
                  <a:gd name="T1" fmla="*/ 3 h 15"/>
                  <a:gd name="T2" fmla="*/ 0 w 6"/>
                  <a:gd name="T3" fmla="*/ 0 h 15"/>
                  <a:gd name="T4" fmla="*/ 6 w 6"/>
                  <a:gd name="T5" fmla="*/ 3 h 15"/>
                  <a:gd name="T6" fmla="*/ 5 w 6"/>
                  <a:gd name="T7" fmla="*/ 15 h 15"/>
                  <a:gd name="T8" fmla="*/ 0 w 6"/>
                  <a:gd name="T9" fmla="*/ 3 h 15"/>
                  <a:gd name="T10" fmla="*/ 0 60000 65536"/>
                  <a:gd name="T11" fmla="*/ 0 60000 65536"/>
                  <a:gd name="T12" fmla="*/ 0 60000 65536"/>
                  <a:gd name="T13" fmla="*/ 0 60000 65536"/>
                  <a:gd name="T14" fmla="*/ 0 60000 65536"/>
                  <a:gd name="T15" fmla="*/ 0 w 6"/>
                  <a:gd name="T16" fmla="*/ 0 h 15"/>
                  <a:gd name="T17" fmla="*/ 6 w 6"/>
                  <a:gd name="T18" fmla="*/ 15 h 15"/>
                </a:gdLst>
                <a:ahLst/>
                <a:cxnLst>
                  <a:cxn ang="T10">
                    <a:pos x="T0" y="T1"/>
                  </a:cxn>
                  <a:cxn ang="T11">
                    <a:pos x="T2" y="T3"/>
                  </a:cxn>
                  <a:cxn ang="T12">
                    <a:pos x="T4" y="T5"/>
                  </a:cxn>
                  <a:cxn ang="T13">
                    <a:pos x="T6" y="T7"/>
                  </a:cxn>
                  <a:cxn ang="T14">
                    <a:pos x="T8" y="T9"/>
                  </a:cxn>
                </a:cxnLst>
                <a:rect l="T15" t="T16" r="T17" b="T18"/>
                <a:pathLst>
                  <a:path w="6" h="15">
                    <a:moveTo>
                      <a:pt x="0" y="3"/>
                    </a:moveTo>
                    <a:lnTo>
                      <a:pt x="0" y="0"/>
                    </a:lnTo>
                    <a:lnTo>
                      <a:pt x="6" y="3"/>
                    </a:lnTo>
                    <a:lnTo>
                      <a:pt x="5" y="15"/>
                    </a:lnTo>
                    <a:lnTo>
                      <a:pt x="0" y="3"/>
                    </a:lnTo>
                  </a:path>
                </a:pathLst>
              </a:custGeom>
              <a:noFill/>
              <a:ln w="9525">
                <a:noFill/>
                <a:round/>
                <a:headEnd/>
                <a:tailEnd/>
              </a:ln>
            </p:spPr>
            <p:txBody>
              <a:bodyPr/>
              <a:lstStyle/>
              <a:p>
                <a:pPr algn="ctr" eaLnBrk="0" hangingPunct="0"/>
                <a:endParaRPr lang="en-US" dirty="0"/>
              </a:p>
            </p:txBody>
          </p:sp>
          <p:sp>
            <p:nvSpPr>
              <p:cNvPr id="4280" name="Freeform 669"/>
              <p:cNvSpPr>
                <a:spLocks/>
              </p:cNvSpPr>
              <p:nvPr/>
            </p:nvSpPr>
            <p:spPr bwMode="auto">
              <a:xfrm>
                <a:off x="5511" y="2573"/>
                <a:ext cx="26" cy="43"/>
              </a:xfrm>
              <a:custGeom>
                <a:avLst/>
                <a:gdLst>
                  <a:gd name="T0" fmla="*/ 0 w 26"/>
                  <a:gd name="T1" fmla="*/ 0 h 43"/>
                  <a:gd name="T2" fmla="*/ 5 w 26"/>
                  <a:gd name="T3" fmla="*/ 0 h 43"/>
                  <a:gd name="T4" fmla="*/ 24 w 26"/>
                  <a:gd name="T5" fmla="*/ 35 h 43"/>
                  <a:gd name="T6" fmla="*/ 26 w 26"/>
                  <a:gd name="T7" fmla="*/ 43 h 43"/>
                  <a:gd name="T8" fmla="*/ 23 w 26"/>
                  <a:gd name="T9" fmla="*/ 43 h 43"/>
                  <a:gd name="T10" fmla="*/ 23 w 26"/>
                  <a:gd name="T11" fmla="*/ 38 h 43"/>
                  <a:gd name="T12" fmla="*/ 18 w 26"/>
                  <a:gd name="T13" fmla="*/ 41 h 43"/>
                  <a:gd name="T14" fmla="*/ 21 w 26"/>
                  <a:gd name="T15" fmla="*/ 30 h 43"/>
                  <a:gd name="T16" fmla="*/ 11 w 26"/>
                  <a:gd name="T17" fmla="*/ 24 h 43"/>
                  <a:gd name="T18" fmla="*/ 11 w 26"/>
                  <a:gd name="T19" fmla="*/ 14 h 43"/>
                  <a:gd name="T20" fmla="*/ 6 w 26"/>
                  <a:gd name="T21" fmla="*/ 11 h 43"/>
                  <a:gd name="T22" fmla="*/ 8 w 26"/>
                  <a:gd name="T23" fmla="*/ 8 h 43"/>
                  <a:gd name="T24" fmla="*/ 5 w 26"/>
                  <a:gd name="T25" fmla="*/ 5 h 43"/>
                  <a:gd name="T26" fmla="*/ 0 w 26"/>
                  <a:gd name="T27" fmla="*/ 5 h 43"/>
                  <a:gd name="T28" fmla="*/ 0 w 26"/>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43"/>
                  <a:gd name="T47" fmla="*/ 26 w 2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43">
                    <a:moveTo>
                      <a:pt x="0" y="0"/>
                    </a:moveTo>
                    <a:lnTo>
                      <a:pt x="5" y="0"/>
                    </a:lnTo>
                    <a:lnTo>
                      <a:pt x="24" y="35"/>
                    </a:lnTo>
                    <a:lnTo>
                      <a:pt x="26" y="43"/>
                    </a:lnTo>
                    <a:lnTo>
                      <a:pt x="23" y="43"/>
                    </a:lnTo>
                    <a:lnTo>
                      <a:pt x="23" y="38"/>
                    </a:lnTo>
                    <a:lnTo>
                      <a:pt x="18" y="41"/>
                    </a:lnTo>
                    <a:lnTo>
                      <a:pt x="21" y="30"/>
                    </a:lnTo>
                    <a:lnTo>
                      <a:pt x="11" y="24"/>
                    </a:lnTo>
                    <a:lnTo>
                      <a:pt x="11" y="14"/>
                    </a:lnTo>
                    <a:lnTo>
                      <a:pt x="6" y="11"/>
                    </a:lnTo>
                    <a:lnTo>
                      <a:pt x="8" y="8"/>
                    </a:lnTo>
                    <a:lnTo>
                      <a:pt x="5" y="5"/>
                    </a:lnTo>
                    <a:lnTo>
                      <a:pt x="0"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281" name="Freeform 670"/>
              <p:cNvSpPr>
                <a:spLocks/>
              </p:cNvSpPr>
              <p:nvPr/>
            </p:nvSpPr>
            <p:spPr bwMode="auto">
              <a:xfrm>
                <a:off x="5511" y="2573"/>
                <a:ext cx="26" cy="43"/>
              </a:xfrm>
              <a:custGeom>
                <a:avLst/>
                <a:gdLst>
                  <a:gd name="T0" fmla="*/ 0 w 26"/>
                  <a:gd name="T1" fmla="*/ 0 h 43"/>
                  <a:gd name="T2" fmla="*/ 5 w 26"/>
                  <a:gd name="T3" fmla="*/ 0 h 43"/>
                  <a:gd name="T4" fmla="*/ 24 w 26"/>
                  <a:gd name="T5" fmla="*/ 35 h 43"/>
                  <a:gd name="T6" fmla="*/ 26 w 26"/>
                  <a:gd name="T7" fmla="*/ 43 h 43"/>
                  <a:gd name="T8" fmla="*/ 23 w 26"/>
                  <a:gd name="T9" fmla="*/ 43 h 43"/>
                  <a:gd name="T10" fmla="*/ 23 w 26"/>
                  <a:gd name="T11" fmla="*/ 38 h 43"/>
                  <a:gd name="T12" fmla="*/ 18 w 26"/>
                  <a:gd name="T13" fmla="*/ 41 h 43"/>
                  <a:gd name="T14" fmla="*/ 21 w 26"/>
                  <a:gd name="T15" fmla="*/ 30 h 43"/>
                  <a:gd name="T16" fmla="*/ 11 w 26"/>
                  <a:gd name="T17" fmla="*/ 24 h 43"/>
                  <a:gd name="T18" fmla="*/ 11 w 26"/>
                  <a:gd name="T19" fmla="*/ 14 h 43"/>
                  <a:gd name="T20" fmla="*/ 6 w 26"/>
                  <a:gd name="T21" fmla="*/ 11 h 43"/>
                  <a:gd name="T22" fmla="*/ 8 w 26"/>
                  <a:gd name="T23" fmla="*/ 8 h 43"/>
                  <a:gd name="T24" fmla="*/ 5 w 26"/>
                  <a:gd name="T25" fmla="*/ 5 h 43"/>
                  <a:gd name="T26" fmla="*/ 0 w 26"/>
                  <a:gd name="T27" fmla="*/ 5 h 43"/>
                  <a:gd name="T28" fmla="*/ 0 w 26"/>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43"/>
                  <a:gd name="T47" fmla="*/ 26 w 2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43">
                    <a:moveTo>
                      <a:pt x="0" y="0"/>
                    </a:moveTo>
                    <a:lnTo>
                      <a:pt x="5" y="0"/>
                    </a:lnTo>
                    <a:lnTo>
                      <a:pt x="24" y="35"/>
                    </a:lnTo>
                    <a:lnTo>
                      <a:pt x="26" y="43"/>
                    </a:lnTo>
                    <a:lnTo>
                      <a:pt x="23" y="43"/>
                    </a:lnTo>
                    <a:lnTo>
                      <a:pt x="23" y="38"/>
                    </a:lnTo>
                    <a:lnTo>
                      <a:pt x="18" y="41"/>
                    </a:lnTo>
                    <a:lnTo>
                      <a:pt x="21" y="30"/>
                    </a:lnTo>
                    <a:lnTo>
                      <a:pt x="11" y="24"/>
                    </a:lnTo>
                    <a:lnTo>
                      <a:pt x="11" y="14"/>
                    </a:lnTo>
                    <a:lnTo>
                      <a:pt x="6" y="11"/>
                    </a:lnTo>
                    <a:lnTo>
                      <a:pt x="8" y="8"/>
                    </a:lnTo>
                    <a:lnTo>
                      <a:pt x="5" y="5"/>
                    </a:lnTo>
                    <a:lnTo>
                      <a:pt x="0" y="5"/>
                    </a:lnTo>
                    <a:lnTo>
                      <a:pt x="0" y="0"/>
                    </a:lnTo>
                  </a:path>
                </a:pathLst>
              </a:custGeom>
              <a:noFill/>
              <a:ln w="9525">
                <a:noFill/>
                <a:round/>
                <a:headEnd/>
                <a:tailEnd/>
              </a:ln>
            </p:spPr>
            <p:txBody>
              <a:bodyPr/>
              <a:lstStyle/>
              <a:p>
                <a:pPr algn="ctr" eaLnBrk="0" hangingPunct="0"/>
                <a:endParaRPr lang="en-US" dirty="0"/>
              </a:p>
            </p:txBody>
          </p:sp>
          <p:sp>
            <p:nvSpPr>
              <p:cNvPr id="4282" name="Freeform 671"/>
              <p:cNvSpPr>
                <a:spLocks/>
              </p:cNvSpPr>
              <p:nvPr/>
            </p:nvSpPr>
            <p:spPr bwMode="auto">
              <a:xfrm>
                <a:off x="5480" y="2573"/>
                <a:ext cx="42" cy="41"/>
              </a:xfrm>
              <a:custGeom>
                <a:avLst/>
                <a:gdLst>
                  <a:gd name="T0" fmla="*/ 23 w 42"/>
                  <a:gd name="T1" fmla="*/ 0 h 41"/>
                  <a:gd name="T2" fmla="*/ 42 w 42"/>
                  <a:gd name="T3" fmla="*/ 35 h 41"/>
                  <a:gd name="T4" fmla="*/ 42 w 42"/>
                  <a:gd name="T5" fmla="*/ 41 h 41"/>
                  <a:gd name="T6" fmla="*/ 31 w 42"/>
                  <a:gd name="T7" fmla="*/ 22 h 41"/>
                  <a:gd name="T8" fmla="*/ 13 w 42"/>
                  <a:gd name="T9" fmla="*/ 22 h 41"/>
                  <a:gd name="T10" fmla="*/ 12 w 42"/>
                  <a:gd name="T11" fmla="*/ 29 h 41"/>
                  <a:gd name="T12" fmla="*/ 8 w 42"/>
                  <a:gd name="T13" fmla="*/ 24 h 41"/>
                  <a:gd name="T14" fmla="*/ 3 w 42"/>
                  <a:gd name="T15" fmla="*/ 22 h 41"/>
                  <a:gd name="T16" fmla="*/ 3 w 42"/>
                  <a:gd name="T17" fmla="*/ 19 h 41"/>
                  <a:gd name="T18" fmla="*/ 8 w 42"/>
                  <a:gd name="T19" fmla="*/ 22 h 41"/>
                  <a:gd name="T20" fmla="*/ 0 w 42"/>
                  <a:gd name="T21" fmla="*/ 14 h 41"/>
                  <a:gd name="T22" fmla="*/ 0 w 42"/>
                  <a:gd name="T23" fmla="*/ 0 h 41"/>
                  <a:gd name="T24" fmla="*/ 16 w 42"/>
                  <a:gd name="T25" fmla="*/ 0 h 41"/>
                  <a:gd name="T26" fmla="*/ 18 w 42"/>
                  <a:gd name="T27" fmla="*/ 0 h 41"/>
                  <a:gd name="T28" fmla="*/ 23 w 42"/>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41"/>
                  <a:gd name="T47" fmla="*/ 42 w 42"/>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41">
                    <a:moveTo>
                      <a:pt x="23" y="0"/>
                    </a:moveTo>
                    <a:lnTo>
                      <a:pt x="42" y="35"/>
                    </a:lnTo>
                    <a:lnTo>
                      <a:pt x="42" y="41"/>
                    </a:lnTo>
                    <a:lnTo>
                      <a:pt x="31" y="22"/>
                    </a:lnTo>
                    <a:lnTo>
                      <a:pt x="13" y="22"/>
                    </a:lnTo>
                    <a:lnTo>
                      <a:pt x="12" y="29"/>
                    </a:lnTo>
                    <a:lnTo>
                      <a:pt x="8" y="24"/>
                    </a:lnTo>
                    <a:lnTo>
                      <a:pt x="3" y="22"/>
                    </a:lnTo>
                    <a:lnTo>
                      <a:pt x="3" y="19"/>
                    </a:lnTo>
                    <a:lnTo>
                      <a:pt x="8" y="22"/>
                    </a:lnTo>
                    <a:lnTo>
                      <a:pt x="0" y="14"/>
                    </a:lnTo>
                    <a:lnTo>
                      <a:pt x="0" y="0"/>
                    </a:lnTo>
                    <a:lnTo>
                      <a:pt x="16" y="0"/>
                    </a:lnTo>
                    <a:lnTo>
                      <a:pt x="18" y="0"/>
                    </a:lnTo>
                    <a:lnTo>
                      <a:pt x="23" y="0"/>
                    </a:lnTo>
                    <a:close/>
                  </a:path>
                </a:pathLst>
              </a:custGeom>
              <a:solidFill>
                <a:srgbClr val="FEE0C2"/>
              </a:solidFill>
              <a:ln w="9525">
                <a:noFill/>
                <a:round/>
                <a:headEnd/>
                <a:tailEnd/>
              </a:ln>
            </p:spPr>
            <p:txBody>
              <a:bodyPr/>
              <a:lstStyle/>
              <a:p>
                <a:pPr algn="ctr" eaLnBrk="0" hangingPunct="0"/>
                <a:endParaRPr lang="en-US" dirty="0"/>
              </a:p>
            </p:txBody>
          </p:sp>
          <p:sp>
            <p:nvSpPr>
              <p:cNvPr id="4283" name="Freeform 672"/>
              <p:cNvSpPr>
                <a:spLocks/>
              </p:cNvSpPr>
              <p:nvPr/>
            </p:nvSpPr>
            <p:spPr bwMode="auto">
              <a:xfrm>
                <a:off x="5480" y="2573"/>
                <a:ext cx="42" cy="41"/>
              </a:xfrm>
              <a:custGeom>
                <a:avLst/>
                <a:gdLst>
                  <a:gd name="T0" fmla="*/ 23 w 42"/>
                  <a:gd name="T1" fmla="*/ 0 h 41"/>
                  <a:gd name="T2" fmla="*/ 42 w 42"/>
                  <a:gd name="T3" fmla="*/ 35 h 41"/>
                  <a:gd name="T4" fmla="*/ 42 w 42"/>
                  <a:gd name="T5" fmla="*/ 41 h 41"/>
                  <a:gd name="T6" fmla="*/ 31 w 42"/>
                  <a:gd name="T7" fmla="*/ 22 h 41"/>
                  <a:gd name="T8" fmla="*/ 13 w 42"/>
                  <a:gd name="T9" fmla="*/ 22 h 41"/>
                  <a:gd name="T10" fmla="*/ 12 w 42"/>
                  <a:gd name="T11" fmla="*/ 29 h 41"/>
                  <a:gd name="T12" fmla="*/ 8 w 42"/>
                  <a:gd name="T13" fmla="*/ 24 h 41"/>
                  <a:gd name="T14" fmla="*/ 3 w 42"/>
                  <a:gd name="T15" fmla="*/ 22 h 41"/>
                  <a:gd name="T16" fmla="*/ 3 w 42"/>
                  <a:gd name="T17" fmla="*/ 19 h 41"/>
                  <a:gd name="T18" fmla="*/ 8 w 42"/>
                  <a:gd name="T19" fmla="*/ 22 h 41"/>
                  <a:gd name="T20" fmla="*/ 0 w 42"/>
                  <a:gd name="T21" fmla="*/ 14 h 41"/>
                  <a:gd name="T22" fmla="*/ 0 w 42"/>
                  <a:gd name="T23" fmla="*/ 0 h 41"/>
                  <a:gd name="T24" fmla="*/ 16 w 42"/>
                  <a:gd name="T25" fmla="*/ 0 h 41"/>
                  <a:gd name="T26" fmla="*/ 18 w 42"/>
                  <a:gd name="T27" fmla="*/ 0 h 41"/>
                  <a:gd name="T28" fmla="*/ 23 w 42"/>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41"/>
                  <a:gd name="T47" fmla="*/ 42 w 42"/>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41">
                    <a:moveTo>
                      <a:pt x="23" y="0"/>
                    </a:moveTo>
                    <a:lnTo>
                      <a:pt x="42" y="35"/>
                    </a:lnTo>
                    <a:lnTo>
                      <a:pt x="42" y="41"/>
                    </a:lnTo>
                    <a:lnTo>
                      <a:pt x="31" y="22"/>
                    </a:lnTo>
                    <a:lnTo>
                      <a:pt x="13" y="22"/>
                    </a:lnTo>
                    <a:lnTo>
                      <a:pt x="12" y="29"/>
                    </a:lnTo>
                    <a:lnTo>
                      <a:pt x="8" y="24"/>
                    </a:lnTo>
                    <a:lnTo>
                      <a:pt x="3" y="22"/>
                    </a:lnTo>
                    <a:lnTo>
                      <a:pt x="3" y="19"/>
                    </a:lnTo>
                    <a:lnTo>
                      <a:pt x="8" y="22"/>
                    </a:lnTo>
                    <a:lnTo>
                      <a:pt x="0" y="14"/>
                    </a:lnTo>
                    <a:lnTo>
                      <a:pt x="0" y="0"/>
                    </a:lnTo>
                    <a:lnTo>
                      <a:pt x="16" y="0"/>
                    </a:lnTo>
                    <a:lnTo>
                      <a:pt x="18" y="0"/>
                    </a:lnTo>
                    <a:lnTo>
                      <a:pt x="23" y="0"/>
                    </a:lnTo>
                  </a:path>
                </a:pathLst>
              </a:custGeom>
              <a:noFill/>
              <a:ln w="9525">
                <a:noFill/>
                <a:round/>
                <a:headEnd/>
                <a:tailEnd/>
              </a:ln>
            </p:spPr>
            <p:txBody>
              <a:bodyPr/>
              <a:lstStyle/>
              <a:p>
                <a:pPr algn="ctr" eaLnBrk="0" hangingPunct="0"/>
                <a:endParaRPr lang="en-US" dirty="0"/>
              </a:p>
            </p:txBody>
          </p:sp>
          <p:sp>
            <p:nvSpPr>
              <p:cNvPr id="4284" name="Freeform 673"/>
              <p:cNvSpPr>
                <a:spLocks noEditPoints="1"/>
              </p:cNvSpPr>
              <p:nvPr/>
            </p:nvSpPr>
            <p:spPr bwMode="auto">
              <a:xfrm>
                <a:off x="4514" y="2574"/>
                <a:ext cx="23" cy="45"/>
              </a:xfrm>
              <a:custGeom>
                <a:avLst/>
                <a:gdLst>
                  <a:gd name="T0" fmla="*/ 7 w 23"/>
                  <a:gd name="T1" fmla="*/ 8 h 45"/>
                  <a:gd name="T2" fmla="*/ 13 w 23"/>
                  <a:gd name="T3" fmla="*/ 24 h 45"/>
                  <a:gd name="T4" fmla="*/ 20 w 23"/>
                  <a:gd name="T5" fmla="*/ 29 h 45"/>
                  <a:gd name="T6" fmla="*/ 23 w 23"/>
                  <a:gd name="T7" fmla="*/ 42 h 45"/>
                  <a:gd name="T8" fmla="*/ 23 w 23"/>
                  <a:gd name="T9" fmla="*/ 45 h 45"/>
                  <a:gd name="T10" fmla="*/ 8 w 23"/>
                  <a:gd name="T11" fmla="*/ 21 h 45"/>
                  <a:gd name="T12" fmla="*/ 0 w 23"/>
                  <a:gd name="T13" fmla="*/ 13 h 45"/>
                  <a:gd name="T14" fmla="*/ 4 w 23"/>
                  <a:gd name="T15" fmla="*/ 0 h 45"/>
                  <a:gd name="T16" fmla="*/ 7 w 23"/>
                  <a:gd name="T17" fmla="*/ 8 h 45"/>
                  <a:gd name="T18" fmla="*/ 4 w 23"/>
                  <a:gd name="T19" fmla="*/ 10 h 45"/>
                  <a:gd name="T20" fmla="*/ 7 w 23"/>
                  <a:gd name="T21" fmla="*/ 13 h 45"/>
                  <a:gd name="T22" fmla="*/ 2 w 23"/>
                  <a:gd name="T23" fmla="*/ 15 h 45"/>
                  <a:gd name="T24" fmla="*/ 8 w 23"/>
                  <a:gd name="T25" fmla="*/ 16 h 45"/>
                  <a:gd name="T26" fmla="*/ 4 w 23"/>
                  <a:gd name="T27" fmla="*/ 10 h 45"/>
                  <a:gd name="T28" fmla="*/ 4 w 23"/>
                  <a:gd name="T29" fmla="*/ 1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45"/>
                  <a:gd name="T47" fmla="*/ 23 w 23"/>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45">
                    <a:moveTo>
                      <a:pt x="7" y="8"/>
                    </a:moveTo>
                    <a:lnTo>
                      <a:pt x="13" y="24"/>
                    </a:lnTo>
                    <a:lnTo>
                      <a:pt x="20" y="29"/>
                    </a:lnTo>
                    <a:lnTo>
                      <a:pt x="23" y="42"/>
                    </a:lnTo>
                    <a:lnTo>
                      <a:pt x="23" y="45"/>
                    </a:lnTo>
                    <a:lnTo>
                      <a:pt x="8" y="21"/>
                    </a:lnTo>
                    <a:lnTo>
                      <a:pt x="0" y="13"/>
                    </a:lnTo>
                    <a:lnTo>
                      <a:pt x="4" y="0"/>
                    </a:lnTo>
                    <a:lnTo>
                      <a:pt x="7" y="8"/>
                    </a:lnTo>
                    <a:close/>
                    <a:moveTo>
                      <a:pt x="4" y="10"/>
                    </a:moveTo>
                    <a:lnTo>
                      <a:pt x="7" y="13"/>
                    </a:lnTo>
                    <a:lnTo>
                      <a:pt x="2" y="15"/>
                    </a:lnTo>
                    <a:lnTo>
                      <a:pt x="8" y="16"/>
                    </a:lnTo>
                    <a:lnTo>
                      <a:pt x="4" y="10"/>
                    </a:lnTo>
                    <a:close/>
                  </a:path>
                </a:pathLst>
              </a:custGeom>
              <a:solidFill>
                <a:srgbClr val="FEE0C2"/>
              </a:solidFill>
              <a:ln w="9525">
                <a:noFill/>
                <a:round/>
                <a:headEnd/>
                <a:tailEnd/>
              </a:ln>
            </p:spPr>
            <p:txBody>
              <a:bodyPr/>
              <a:lstStyle/>
              <a:p>
                <a:pPr algn="ctr" eaLnBrk="0" hangingPunct="0"/>
                <a:endParaRPr lang="en-US" dirty="0"/>
              </a:p>
            </p:txBody>
          </p:sp>
          <p:sp>
            <p:nvSpPr>
              <p:cNvPr id="4285" name="Freeform 674"/>
              <p:cNvSpPr>
                <a:spLocks noEditPoints="1"/>
              </p:cNvSpPr>
              <p:nvPr/>
            </p:nvSpPr>
            <p:spPr bwMode="auto">
              <a:xfrm>
                <a:off x="4514" y="2574"/>
                <a:ext cx="23" cy="45"/>
              </a:xfrm>
              <a:custGeom>
                <a:avLst/>
                <a:gdLst>
                  <a:gd name="T0" fmla="*/ 7 w 23"/>
                  <a:gd name="T1" fmla="*/ 8 h 45"/>
                  <a:gd name="T2" fmla="*/ 13 w 23"/>
                  <a:gd name="T3" fmla="*/ 24 h 45"/>
                  <a:gd name="T4" fmla="*/ 20 w 23"/>
                  <a:gd name="T5" fmla="*/ 29 h 45"/>
                  <a:gd name="T6" fmla="*/ 23 w 23"/>
                  <a:gd name="T7" fmla="*/ 42 h 45"/>
                  <a:gd name="T8" fmla="*/ 23 w 23"/>
                  <a:gd name="T9" fmla="*/ 45 h 45"/>
                  <a:gd name="T10" fmla="*/ 8 w 23"/>
                  <a:gd name="T11" fmla="*/ 21 h 45"/>
                  <a:gd name="T12" fmla="*/ 0 w 23"/>
                  <a:gd name="T13" fmla="*/ 13 h 45"/>
                  <a:gd name="T14" fmla="*/ 4 w 23"/>
                  <a:gd name="T15" fmla="*/ 0 h 45"/>
                  <a:gd name="T16" fmla="*/ 7 w 23"/>
                  <a:gd name="T17" fmla="*/ 8 h 45"/>
                  <a:gd name="T18" fmla="*/ 4 w 23"/>
                  <a:gd name="T19" fmla="*/ 10 h 45"/>
                  <a:gd name="T20" fmla="*/ 7 w 23"/>
                  <a:gd name="T21" fmla="*/ 13 h 45"/>
                  <a:gd name="T22" fmla="*/ 2 w 23"/>
                  <a:gd name="T23" fmla="*/ 15 h 45"/>
                  <a:gd name="T24" fmla="*/ 8 w 23"/>
                  <a:gd name="T25" fmla="*/ 16 h 45"/>
                  <a:gd name="T26" fmla="*/ 4 w 23"/>
                  <a:gd name="T27" fmla="*/ 10 h 45"/>
                  <a:gd name="T28" fmla="*/ 4 w 23"/>
                  <a:gd name="T29" fmla="*/ 1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45"/>
                  <a:gd name="T47" fmla="*/ 23 w 23"/>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45">
                    <a:moveTo>
                      <a:pt x="7" y="8"/>
                    </a:moveTo>
                    <a:lnTo>
                      <a:pt x="13" y="24"/>
                    </a:lnTo>
                    <a:lnTo>
                      <a:pt x="20" y="29"/>
                    </a:lnTo>
                    <a:lnTo>
                      <a:pt x="23" y="42"/>
                    </a:lnTo>
                    <a:lnTo>
                      <a:pt x="23" y="45"/>
                    </a:lnTo>
                    <a:lnTo>
                      <a:pt x="8" y="21"/>
                    </a:lnTo>
                    <a:lnTo>
                      <a:pt x="0" y="13"/>
                    </a:lnTo>
                    <a:lnTo>
                      <a:pt x="4" y="0"/>
                    </a:lnTo>
                    <a:lnTo>
                      <a:pt x="7" y="8"/>
                    </a:lnTo>
                    <a:moveTo>
                      <a:pt x="4" y="10"/>
                    </a:moveTo>
                    <a:lnTo>
                      <a:pt x="7" y="13"/>
                    </a:lnTo>
                    <a:lnTo>
                      <a:pt x="2" y="15"/>
                    </a:lnTo>
                    <a:lnTo>
                      <a:pt x="8" y="16"/>
                    </a:lnTo>
                    <a:lnTo>
                      <a:pt x="4" y="10"/>
                    </a:lnTo>
                  </a:path>
                </a:pathLst>
              </a:custGeom>
              <a:noFill/>
              <a:ln w="9525">
                <a:noFill/>
                <a:round/>
                <a:headEnd/>
                <a:tailEnd/>
              </a:ln>
            </p:spPr>
            <p:txBody>
              <a:bodyPr/>
              <a:lstStyle/>
              <a:p>
                <a:pPr algn="ctr" eaLnBrk="0" hangingPunct="0"/>
                <a:endParaRPr lang="en-US" dirty="0"/>
              </a:p>
            </p:txBody>
          </p:sp>
          <p:sp>
            <p:nvSpPr>
              <p:cNvPr id="4286" name="Freeform 675"/>
              <p:cNvSpPr>
                <a:spLocks/>
              </p:cNvSpPr>
              <p:nvPr/>
            </p:nvSpPr>
            <p:spPr bwMode="auto">
              <a:xfrm>
                <a:off x="4518" y="2574"/>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close/>
                  </a:path>
                </a:pathLst>
              </a:custGeom>
              <a:solidFill>
                <a:srgbClr val="FEE0C2"/>
              </a:solidFill>
              <a:ln w="9525">
                <a:noFill/>
                <a:round/>
                <a:headEnd/>
                <a:tailEnd/>
              </a:ln>
            </p:spPr>
            <p:txBody>
              <a:bodyPr/>
              <a:lstStyle/>
              <a:p>
                <a:pPr algn="ctr" eaLnBrk="0" hangingPunct="0"/>
                <a:endParaRPr lang="en-US" dirty="0"/>
              </a:p>
            </p:txBody>
          </p:sp>
          <p:sp>
            <p:nvSpPr>
              <p:cNvPr id="4287" name="Freeform 676"/>
              <p:cNvSpPr>
                <a:spLocks/>
              </p:cNvSpPr>
              <p:nvPr/>
            </p:nvSpPr>
            <p:spPr bwMode="auto">
              <a:xfrm>
                <a:off x="4518" y="2574"/>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path>
                </a:pathLst>
              </a:custGeom>
              <a:noFill/>
              <a:ln w="9525">
                <a:noFill/>
                <a:round/>
                <a:headEnd/>
                <a:tailEnd/>
              </a:ln>
            </p:spPr>
            <p:txBody>
              <a:bodyPr/>
              <a:lstStyle/>
              <a:p>
                <a:pPr algn="ctr" eaLnBrk="0" hangingPunct="0"/>
                <a:endParaRPr lang="en-US" dirty="0"/>
              </a:p>
            </p:txBody>
          </p:sp>
          <p:sp>
            <p:nvSpPr>
              <p:cNvPr id="4288" name="Freeform 677"/>
              <p:cNvSpPr>
                <a:spLocks/>
              </p:cNvSpPr>
              <p:nvPr/>
            </p:nvSpPr>
            <p:spPr bwMode="auto">
              <a:xfrm>
                <a:off x="5181" y="2587"/>
                <a:ext cx="5" cy="5"/>
              </a:xfrm>
              <a:custGeom>
                <a:avLst/>
                <a:gdLst>
                  <a:gd name="T0" fmla="*/ 3 w 5"/>
                  <a:gd name="T1" fmla="*/ 5 h 5"/>
                  <a:gd name="T2" fmla="*/ 0 w 5"/>
                  <a:gd name="T3" fmla="*/ 0 h 5"/>
                  <a:gd name="T4" fmla="*/ 5 w 5"/>
                  <a:gd name="T5" fmla="*/ 2 h 5"/>
                  <a:gd name="T6" fmla="*/ 3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3" y="5"/>
                    </a:moveTo>
                    <a:lnTo>
                      <a:pt x="0" y="0"/>
                    </a:lnTo>
                    <a:lnTo>
                      <a:pt x="5" y="2"/>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289" name="Freeform 678"/>
              <p:cNvSpPr>
                <a:spLocks/>
              </p:cNvSpPr>
              <p:nvPr/>
            </p:nvSpPr>
            <p:spPr bwMode="auto">
              <a:xfrm>
                <a:off x="5181" y="2587"/>
                <a:ext cx="5" cy="5"/>
              </a:xfrm>
              <a:custGeom>
                <a:avLst/>
                <a:gdLst>
                  <a:gd name="T0" fmla="*/ 3 w 5"/>
                  <a:gd name="T1" fmla="*/ 5 h 5"/>
                  <a:gd name="T2" fmla="*/ 0 w 5"/>
                  <a:gd name="T3" fmla="*/ 0 h 5"/>
                  <a:gd name="T4" fmla="*/ 5 w 5"/>
                  <a:gd name="T5" fmla="*/ 2 h 5"/>
                  <a:gd name="T6" fmla="*/ 3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3" y="5"/>
                    </a:moveTo>
                    <a:lnTo>
                      <a:pt x="0" y="0"/>
                    </a:lnTo>
                    <a:lnTo>
                      <a:pt x="5" y="2"/>
                    </a:lnTo>
                    <a:lnTo>
                      <a:pt x="3" y="5"/>
                    </a:lnTo>
                  </a:path>
                </a:pathLst>
              </a:custGeom>
              <a:noFill/>
              <a:ln w="9525">
                <a:noFill/>
                <a:round/>
                <a:headEnd/>
                <a:tailEnd/>
              </a:ln>
            </p:spPr>
            <p:txBody>
              <a:bodyPr/>
              <a:lstStyle/>
              <a:p>
                <a:pPr algn="ctr" eaLnBrk="0" hangingPunct="0"/>
                <a:endParaRPr lang="en-US" dirty="0"/>
              </a:p>
            </p:txBody>
          </p:sp>
          <p:sp>
            <p:nvSpPr>
              <p:cNvPr id="4290" name="Freeform 679"/>
              <p:cNvSpPr>
                <a:spLocks/>
              </p:cNvSpPr>
              <p:nvPr/>
            </p:nvSpPr>
            <p:spPr bwMode="auto">
              <a:xfrm>
                <a:off x="5184" y="2594"/>
                <a:ext cx="10" cy="9"/>
              </a:xfrm>
              <a:custGeom>
                <a:avLst/>
                <a:gdLst>
                  <a:gd name="T0" fmla="*/ 2 w 10"/>
                  <a:gd name="T1" fmla="*/ 0 h 9"/>
                  <a:gd name="T2" fmla="*/ 10 w 10"/>
                  <a:gd name="T3" fmla="*/ 4 h 9"/>
                  <a:gd name="T4" fmla="*/ 7 w 10"/>
                  <a:gd name="T5" fmla="*/ 9 h 9"/>
                  <a:gd name="T6" fmla="*/ 0 w 10"/>
                  <a:gd name="T7" fmla="*/ 3 h 9"/>
                  <a:gd name="T8" fmla="*/ 2 w 10"/>
                  <a:gd name="T9" fmla="*/ 0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2" y="0"/>
                    </a:moveTo>
                    <a:lnTo>
                      <a:pt x="10" y="4"/>
                    </a:lnTo>
                    <a:lnTo>
                      <a:pt x="7" y="9"/>
                    </a:lnTo>
                    <a:lnTo>
                      <a:pt x="0" y="3"/>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291" name="Freeform 680"/>
              <p:cNvSpPr>
                <a:spLocks/>
              </p:cNvSpPr>
              <p:nvPr/>
            </p:nvSpPr>
            <p:spPr bwMode="auto">
              <a:xfrm>
                <a:off x="5184" y="2594"/>
                <a:ext cx="10" cy="9"/>
              </a:xfrm>
              <a:custGeom>
                <a:avLst/>
                <a:gdLst>
                  <a:gd name="T0" fmla="*/ 2 w 10"/>
                  <a:gd name="T1" fmla="*/ 0 h 9"/>
                  <a:gd name="T2" fmla="*/ 10 w 10"/>
                  <a:gd name="T3" fmla="*/ 4 h 9"/>
                  <a:gd name="T4" fmla="*/ 7 w 10"/>
                  <a:gd name="T5" fmla="*/ 9 h 9"/>
                  <a:gd name="T6" fmla="*/ 0 w 10"/>
                  <a:gd name="T7" fmla="*/ 3 h 9"/>
                  <a:gd name="T8" fmla="*/ 2 w 10"/>
                  <a:gd name="T9" fmla="*/ 0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2" y="0"/>
                    </a:moveTo>
                    <a:lnTo>
                      <a:pt x="10" y="4"/>
                    </a:lnTo>
                    <a:lnTo>
                      <a:pt x="7" y="9"/>
                    </a:lnTo>
                    <a:lnTo>
                      <a:pt x="0" y="3"/>
                    </a:lnTo>
                    <a:lnTo>
                      <a:pt x="2" y="0"/>
                    </a:lnTo>
                  </a:path>
                </a:pathLst>
              </a:custGeom>
              <a:noFill/>
              <a:ln w="9525">
                <a:noFill/>
                <a:round/>
                <a:headEnd/>
                <a:tailEnd/>
              </a:ln>
            </p:spPr>
            <p:txBody>
              <a:bodyPr/>
              <a:lstStyle/>
              <a:p>
                <a:pPr algn="ctr" eaLnBrk="0" hangingPunct="0"/>
                <a:endParaRPr lang="en-US" dirty="0"/>
              </a:p>
            </p:txBody>
          </p:sp>
          <p:sp>
            <p:nvSpPr>
              <p:cNvPr id="4292" name="Freeform 681"/>
              <p:cNvSpPr>
                <a:spLocks/>
              </p:cNvSpPr>
              <p:nvPr/>
            </p:nvSpPr>
            <p:spPr bwMode="auto">
              <a:xfrm>
                <a:off x="5461" y="2598"/>
                <a:ext cx="19" cy="5"/>
              </a:xfrm>
              <a:custGeom>
                <a:avLst/>
                <a:gdLst>
                  <a:gd name="T0" fmla="*/ 19 w 19"/>
                  <a:gd name="T1" fmla="*/ 0 h 5"/>
                  <a:gd name="T2" fmla="*/ 18 w 19"/>
                  <a:gd name="T3" fmla="*/ 5 h 5"/>
                  <a:gd name="T4" fmla="*/ 0 w 19"/>
                  <a:gd name="T5" fmla="*/ 4 h 5"/>
                  <a:gd name="T6" fmla="*/ 19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18" y="5"/>
                    </a:lnTo>
                    <a:lnTo>
                      <a:pt x="0" y="4"/>
                    </a:lnTo>
                    <a:lnTo>
                      <a:pt x="19" y="0"/>
                    </a:lnTo>
                    <a:close/>
                  </a:path>
                </a:pathLst>
              </a:custGeom>
              <a:solidFill>
                <a:srgbClr val="FEE0C2"/>
              </a:solidFill>
              <a:ln w="9525">
                <a:noFill/>
                <a:round/>
                <a:headEnd/>
                <a:tailEnd/>
              </a:ln>
            </p:spPr>
            <p:txBody>
              <a:bodyPr/>
              <a:lstStyle/>
              <a:p>
                <a:pPr algn="ctr" eaLnBrk="0" hangingPunct="0"/>
                <a:endParaRPr lang="en-US" dirty="0"/>
              </a:p>
            </p:txBody>
          </p:sp>
          <p:sp>
            <p:nvSpPr>
              <p:cNvPr id="4293" name="Freeform 682"/>
              <p:cNvSpPr>
                <a:spLocks/>
              </p:cNvSpPr>
              <p:nvPr/>
            </p:nvSpPr>
            <p:spPr bwMode="auto">
              <a:xfrm>
                <a:off x="5461" y="2598"/>
                <a:ext cx="19" cy="5"/>
              </a:xfrm>
              <a:custGeom>
                <a:avLst/>
                <a:gdLst>
                  <a:gd name="T0" fmla="*/ 19 w 19"/>
                  <a:gd name="T1" fmla="*/ 0 h 5"/>
                  <a:gd name="T2" fmla="*/ 18 w 19"/>
                  <a:gd name="T3" fmla="*/ 5 h 5"/>
                  <a:gd name="T4" fmla="*/ 0 w 19"/>
                  <a:gd name="T5" fmla="*/ 4 h 5"/>
                  <a:gd name="T6" fmla="*/ 19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18" y="5"/>
                    </a:lnTo>
                    <a:lnTo>
                      <a:pt x="0" y="4"/>
                    </a:lnTo>
                    <a:lnTo>
                      <a:pt x="19" y="0"/>
                    </a:lnTo>
                  </a:path>
                </a:pathLst>
              </a:custGeom>
              <a:noFill/>
              <a:ln w="9525">
                <a:noFill/>
                <a:round/>
                <a:headEnd/>
                <a:tailEnd/>
              </a:ln>
            </p:spPr>
            <p:txBody>
              <a:bodyPr/>
              <a:lstStyle/>
              <a:p>
                <a:pPr algn="ctr" eaLnBrk="0" hangingPunct="0"/>
                <a:endParaRPr lang="en-US" dirty="0"/>
              </a:p>
            </p:txBody>
          </p:sp>
          <p:sp>
            <p:nvSpPr>
              <p:cNvPr id="4294" name="Freeform 683"/>
              <p:cNvSpPr>
                <a:spLocks/>
              </p:cNvSpPr>
              <p:nvPr/>
            </p:nvSpPr>
            <p:spPr bwMode="auto">
              <a:xfrm>
                <a:off x="5343" y="2600"/>
                <a:ext cx="226" cy="120"/>
              </a:xfrm>
              <a:custGeom>
                <a:avLst/>
                <a:gdLst>
                  <a:gd name="T0" fmla="*/ 216 w 226"/>
                  <a:gd name="T1" fmla="*/ 109 h 120"/>
                  <a:gd name="T2" fmla="*/ 215 w 226"/>
                  <a:gd name="T3" fmla="*/ 101 h 120"/>
                  <a:gd name="T4" fmla="*/ 215 w 226"/>
                  <a:gd name="T5" fmla="*/ 109 h 120"/>
                  <a:gd name="T6" fmla="*/ 208 w 226"/>
                  <a:gd name="T7" fmla="*/ 109 h 120"/>
                  <a:gd name="T8" fmla="*/ 199 w 226"/>
                  <a:gd name="T9" fmla="*/ 99 h 120"/>
                  <a:gd name="T10" fmla="*/ 192 w 226"/>
                  <a:gd name="T11" fmla="*/ 104 h 120"/>
                  <a:gd name="T12" fmla="*/ 199 w 226"/>
                  <a:gd name="T13" fmla="*/ 99 h 120"/>
                  <a:gd name="T14" fmla="*/ 207 w 226"/>
                  <a:gd name="T15" fmla="*/ 109 h 120"/>
                  <a:gd name="T16" fmla="*/ 202 w 226"/>
                  <a:gd name="T17" fmla="*/ 109 h 120"/>
                  <a:gd name="T18" fmla="*/ 202 w 226"/>
                  <a:gd name="T19" fmla="*/ 115 h 120"/>
                  <a:gd name="T20" fmla="*/ 3 w 226"/>
                  <a:gd name="T21" fmla="*/ 120 h 120"/>
                  <a:gd name="T22" fmla="*/ 0 w 226"/>
                  <a:gd name="T23" fmla="*/ 109 h 120"/>
                  <a:gd name="T24" fmla="*/ 30 w 226"/>
                  <a:gd name="T25" fmla="*/ 94 h 120"/>
                  <a:gd name="T26" fmla="*/ 63 w 226"/>
                  <a:gd name="T27" fmla="*/ 96 h 120"/>
                  <a:gd name="T28" fmla="*/ 124 w 226"/>
                  <a:gd name="T29" fmla="*/ 69 h 120"/>
                  <a:gd name="T30" fmla="*/ 152 w 226"/>
                  <a:gd name="T31" fmla="*/ 30 h 120"/>
                  <a:gd name="T32" fmla="*/ 149 w 226"/>
                  <a:gd name="T33" fmla="*/ 26 h 120"/>
                  <a:gd name="T34" fmla="*/ 153 w 226"/>
                  <a:gd name="T35" fmla="*/ 21 h 120"/>
                  <a:gd name="T36" fmla="*/ 149 w 226"/>
                  <a:gd name="T37" fmla="*/ 13 h 120"/>
                  <a:gd name="T38" fmla="*/ 149 w 226"/>
                  <a:gd name="T39" fmla="*/ 2 h 120"/>
                  <a:gd name="T40" fmla="*/ 165 w 226"/>
                  <a:gd name="T41" fmla="*/ 0 h 120"/>
                  <a:gd name="T42" fmla="*/ 171 w 226"/>
                  <a:gd name="T43" fmla="*/ 10 h 120"/>
                  <a:gd name="T44" fmla="*/ 176 w 226"/>
                  <a:gd name="T45" fmla="*/ 11 h 120"/>
                  <a:gd name="T46" fmla="*/ 171 w 226"/>
                  <a:gd name="T47" fmla="*/ 16 h 120"/>
                  <a:gd name="T48" fmla="*/ 178 w 226"/>
                  <a:gd name="T49" fmla="*/ 18 h 120"/>
                  <a:gd name="T50" fmla="*/ 176 w 226"/>
                  <a:gd name="T51" fmla="*/ 27 h 120"/>
                  <a:gd name="T52" fmla="*/ 179 w 226"/>
                  <a:gd name="T53" fmla="*/ 29 h 120"/>
                  <a:gd name="T54" fmla="*/ 178 w 226"/>
                  <a:gd name="T55" fmla="*/ 21 h 120"/>
                  <a:gd name="T56" fmla="*/ 183 w 226"/>
                  <a:gd name="T57" fmla="*/ 18 h 120"/>
                  <a:gd name="T58" fmla="*/ 195 w 226"/>
                  <a:gd name="T59" fmla="*/ 35 h 120"/>
                  <a:gd name="T60" fmla="*/ 226 w 226"/>
                  <a:gd name="T61" fmla="*/ 109 h 120"/>
                  <a:gd name="T62" fmla="*/ 216 w 226"/>
                  <a:gd name="T63" fmla="*/ 109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120"/>
                  <a:gd name="T98" fmla="*/ 226 w 226"/>
                  <a:gd name="T99" fmla="*/ 120 h 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120">
                    <a:moveTo>
                      <a:pt x="216" y="109"/>
                    </a:moveTo>
                    <a:lnTo>
                      <a:pt x="215" y="101"/>
                    </a:lnTo>
                    <a:lnTo>
                      <a:pt x="215" y="109"/>
                    </a:lnTo>
                    <a:lnTo>
                      <a:pt x="208" y="109"/>
                    </a:lnTo>
                    <a:lnTo>
                      <a:pt x="199" y="99"/>
                    </a:lnTo>
                    <a:lnTo>
                      <a:pt x="192" y="104"/>
                    </a:lnTo>
                    <a:lnTo>
                      <a:pt x="199" y="99"/>
                    </a:lnTo>
                    <a:lnTo>
                      <a:pt x="207" y="109"/>
                    </a:lnTo>
                    <a:lnTo>
                      <a:pt x="202" y="109"/>
                    </a:lnTo>
                    <a:lnTo>
                      <a:pt x="202" y="115"/>
                    </a:lnTo>
                    <a:lnTo>
                      <a:pt x="3" y="120"/>
                    </a:lnTo>
                    <a:lnTo>
                      <a:pt x="0" y="109"/>
                    </a:lnTo>
                    <a:lnTo>
                      <a:pt x="30" y="94"/>
                    </a:lnTo>
                    <a:lnTo>
                      <a:pt x="63" y="96"/>
                    </a:lnTo>
                    <a:lnTo>
                      <a:pt x="124" y="69"/>
                    </a:lnTo>
                    <a:lnTo>
                      <a:pt x="152" y="30"/>
                    </a:lnTo>
                    <a:lnTo>
                      <a:pt x="149" y="26"/>
                    </a:lnTo>
                    <a:lnTo>
                      <a:pt x="153" y="21"/>
                    </a:lnTo>
                    <a:lnTo>
                      <a:pt x="149" y="13"/>
                    </a:lnTo>
                    <a:lnTo>
                      <a:pt x="149" y="2"/>
                    </a:lnTo>
                    <a:lnTo>
                      <a:pt x="165" y="0"/>
                    </a:lnTo>
                    <a:lnTo>
                      <a:pt x="171" y="10"/>
                    </a:lnTo>
                    <a:lnTo>
                      <a:pt x="176" y="11"/>
                    </a:lnTo>
                    <a:lnTo>
                      <a:pt x="171" y="16"/>
                    </a:lnTo>
                    <a:lnTo>
                      <a:pt x="178" y="18"/>
                    </a:lnTo>
                    <a:lnTo>
                      <a:pt x="176" y="27"/>
                    </a:lnTo>
                    <a:lnTo>
                      <a:pt x="179" y="29"/>
                    </a:lnTo>
                    <a:lnTo>
                      <a:pt x="178" y="21"/>
                    </a:lnTo>
                    <a:lnTo>
                      <a:pt x="183" y="18"/>
                    </a:lnTo>
                    <a:lnTo>
                      <a:pt x="195" y="35"/>
                    </a:lnTo>
                    <a:lnTo>
                      <a:pt x="226" y="109"/>
                    </a:lnTo>
                    <a:lnTo>
                      <a:pt x="216" y="109"/>
                    </a:lnTo>
                    <a:close/>
                  </a:path>
                </a:pathLst>
              </a:custGeom>
              <a:solidFill>
                <a:srgbClr val="FEE0C2"/>
              </a:solidFill>
              <a:ln w="9525">
                <a:noFill/>
                <a:round/>
                <a:headEnd/>
                <a:tailEnd/>
              </a:ln>
            </p:spPr>
            <p:txBody>
              <a:bodyPr/>
              <a:lstStyle/>
              <a:p>
                <a:pPr algn="ctr" eaLnBrk="0" hangingPunct="0"/>
                <a:endParaRPr lang="en-US" dirty="0"/>
              </a:p>
            </p:txBody>
          </p:sp>
          <p:sp>
            <p:nvSpPr>
              <p:cNvPr id="4295" name="Freeform 684"/>
              <p:cNvSpPr>
                <a:spLocks/>
              </p:cNvSpPr>
              <p:nvPr/>
            </p:nvSpPr>
            <p:spPr bwMode="auto">
              <a:xfrm>
                <a:off x="5343" y="2600"/>
                <a:ext cx="226" cy="120"/>
              </a:xfrm>
              <a:custGeom>
                <a:avLst/>
                <a:gdLst>
                  <a:gd name="T0" fmla="*/ 216 w 226"/>
                  <a:gd name="T1" fmla="*/ 109 h 120"/>
                  <a:gd name="T2" fmla="*/ 215 w 226"/>
                  <a:gd name="T3" fmla="*/ 101 h 120"/>
                  <a:gd name="T4" fmla="*/ 215 w 226"/>
                  <a:gd name="T5" fmla="*/ 109 h 120"/>
                  <a:gd name="T6" fmla="*/ 208 w 226"/>
                  <a:gd name="T7" fmla="*/ 109 h 120"/>
                  <a:gd name="T8" fmla="*/ 199 w 226"/>
                  <a:gd name="T9" fmla="*/ 99 h 120"/>
                  <a:gd name="T10" fmla="*/ 192 w 226"/>
                  <a:gd name="T11" fmla="*/ 104 h 120"/>
                  <a:gd name="T12" fmla="*/ 199 w 226"/>
                  <a:gd name="T13" fmla="*/ 99 h 120"/>
                  <a:gd name="T14" fmla="*/ 207 w 226"/>
                  <a:gd name="T15" fmla="*/ 109 h 120"/>
                  <a:gd name="T16" fmla="*/ 202 w 226"/>
                  <a:gd name="T17" fmla="*/ 109 h 120"/>
                  <a:gd name="T18" fmla="*/ 202 w 226"/>
                  <a:gd name="T19" fmla="*/ 115 h 120"/>
                  <a:gd name="T20" fmla="*/ 3 w 226"/>
                  <a:gd name="T21" fmla="*/ 120 h 120"/>
                  <a:gd name="T22" fmla="*/ 0 w 226"/>
                  <a:gd name="T23" fmla="*/ 109 h 120"/>
                  <a:gd name="T24" fmla="*/ 30 w 226"/>
                  <a:gd name="T25" fmla="*/ 94 h 120"/>
                  <a:gd name="T26" fmla="*/ 63 w 226"/>
                  <a:gd name="T27" fmla="*/ 96 h 120"/>
                  <a:gd name="T28" fmla="*/ 124 w 226"/>
                  <a:gd name="T29" fmla="*/ 69 h 120"/>
                  <a:gd name="T30" fmla="*/ 152 w 226"/>
                  <a:gd name="T31" fmla="*/ 30 h 120"/>
                  <a:gd name="T32" fmla="*/ 149 w 226"/>
                  <a:gd name="T33" fmla="*/ 26 h 120"/>
                  <a:gd name="T34" fmla="*/ 153 w 226"/>
                  <a:gd name="T35" fmla="*/ 21 h 120"/>
                  <a:gd name="T36" fmla="*/ 149 w 226"/>
                  <a:gd name="T37" fmla="*/ 13 h 120"/>
                  <a:gd name="T38" fmla="*/ 149 w 226"/>
                  <a:gd name="T39" fmla="*/ 2 h 120"/>
                  <a:gd name="T40" fmla="*/ 165 w 226"/>
                  <a:gd name="T41" fmla="*/ 0 h 120"/>
                  <a:gd name="T42" fmla="*/ 171 w 226"/>
                  <a:gd name="T43" fmla="*/ 10 h 120"/>
                  <a:gd name="T44" fmla="*/ 176 w 226"/>
                  <a:gd name="T45" fmla="*/ 11 h 120"/>
                  <a:gd name="T46" fmla="*/ 171 w 226"/>
                  <a:gd name="T47" fmla="*/ 16 h 120"/>
                  <a:gd name="T48" fmla="*/ 178 w 226"/>
                  <a:gd name="T49" fmla="*/ 18 h 120"/>
                  <a:gd name="T50" fmla="*/ 176 w 226"/>
                  <a:gd name="T51" fmla="*/ 27 h 120"/>
                  <a:gd name="T52" fmla="*/ 179 w 226"/>
                  <a:gd name="T53" fmla="*/ 29 h 120"/>
                  <a:gd name="T54" fmla="*/ 178 w 226"/>
                  <a:gd name="T55" fmla="*/ 21 h 120"/>
                  <a:gd name="T56" fmla="*/ 183 w 226"/>
                  <a:gd name="T57" fmla="*/ 18 h 120"/>
                  <a:gd name="T58" fmla="*/ 195 w 226"/>
                  <a:gd name="T59" fmla="*/ 35 h 120"/>
                  <a:gd name="T60" fmla="*/ 226 w 226"/>
                  <a:gd name="T61" fmla="*/ 109 h 120"/>
                  <a:gd name="T62" fmla="*/ 216 w 226"/>
                  <a:gd name="T63" fmla="*/ 109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120"/>
                  <a:gd name="T98" fmla="*/ 226 w 226"/>
                  <a:gd name="T99" fmla="*/ 120 h 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120">
                    <a:moveTo>
                      <a:pt x="216" y="109"/>
                    </a:moveTo>
                    <a:lnTo>
                      <a:pt x="215" y="101"/>
                    </a:lnTo>
                    <a:lnTo>
                      <a:pt x="215" y="109"/>
                    </a:lnTo>
                    <a:lnTo>
                      <a:pt x="208" y="109"/>
                    </a:lnTo>
                    <a:lnTo>
                      <a:pt x="199" y="99"/>
                    </a:lnTo>
                    <a:lnTo>
                      <a:pt x="192" y="104"/>
                    </a:lnTo>
                    <a:lnTo>
                      <a:pt x="199" y="99"/>
                    </a:lnTo>
                    <a:lnTo>
                      <a:pt x="207" y="109"/>
                    </a:lnTo>
                    <a:lnTo>
                      <a:pt x="202" y="109"/>
                    </a:lnTo>
                    <a:lnTo>
                      <a:pt x="202" y="115"/>
                    </a:lnTo>
                    <a:lnTo>
                      <a:pt x="3" y="120"/>
                    </a:lnTo>
                    <a:lnTo>
                      <a:pt x="0" y="109"/>
                    </a:lnTo>
                    <a:lnTo>
                      <a:pt x="30" y="94"/>
                    </a:lnTo>
                    <a:lnTo>
                      <a:pt x="63" y="96"/>
                    </a:lnTo>
                    <a:lnTo>
                      <a:pt x="124" y="69"/>
                    </a:lnTo>
                    <a:lnTo>
                      <a:pt x="152" y="30"/>
                    </a:lnTo>
                    <a:lnTo>
                      <a:pt x="149" y="26"/>
                    </a:lnTo>
                    <a:lnTo>
                      <a:pt x="153" y="21"/>
                    </a:lnTo>
                    <a:lnTo>
                      <a:pt x="149" y="13"/>
                    </a:lnTo>
                    <a:lnTo>
                      <a:pt x="149" y="2"/>
                    </a:lnTo>
                    <a:lnTo>
                      <a:pt x="165" y="0"/>
                    </a:lnTo>
                    <a:lnTo>
                      <a:pt x="171" y="10"/>
                    </a:lnTo>
                    <a:lnTo>
                      <a:pt x="176" y="11"/>
                    </a:lnTo>
                    <a:lnTo>
                      <a:pt x="171" y="16"/>
                    </a:lnTo>
                    <a:lnTo>
                      <a:pt x="178" y="18"/>
                    </a:lnTo>
                    <a:lnTo>
                      <a:pt x="176" y="27"/>
                    </a:lnTo>
                    <a:lnTo>
                      <a:pt x="179" y="29"/>
                    </a:lnTo>
                    <a:lnTo>
                      <a:pt x="178" y="21"/>
                    </a:lnTo>
                    <a:lnTo>
                      <a:pt x="183" y="18"/>
                    </a:lnTo>
                    <a:lnTo>
                      <a:pt x="195" y="35"/>
                    </a:lnTo>
                    <a:lnTo>
                      <a:pt x="226" y="109"/>
                    </a:lnTo>
                    <a:lnTo>
                      <a:pt x="216" y="109"/>
                    </a:lnTo>
                  </a:path>
                </a:pathLst>
              </a:custGeom>
              <a:noFill/>
              <a:ln w="9525">
                <a:noFill/>
                <a:round/>
                <a:headEnd/>
                <a:tailEnd/>
              </a:ln>
            </p:spPr>
            <p:txBody>
              <a:bodyPr/>
              <a:lstStyle/>
              <a:p>
                <a:pPr algn="ctr" eaLnBrk="0" hangingPunct="0"/>
                <a:endParaRPr lang="en-US" dirty="0"/>
              </a:p>
            </p:txBody>
          </p:sp>
          <p:sp>
            <p:nvSpPr>
              <p:cNvPr id="4296" name="Freeform 685"/>
              <p:cNvSpPr>
                <a:spLocks/>
              </p:cNvSpPr>
              <p:nvPr/>
            </p:nvSpPr>
            <p:spPr bwMode="auto">
              <a:xfrm>
                <a:off x="5314" y="2600"/>
                <a:ext cx="182" cy="107"/>
              </a:xfrm>
              <a:custGeom>
                <a:avLst/>
                <a:gdLst>
                  <a:gd name="T0" fmla="*/ 129 w 182"/>
                  <a:gd name="T1" fmla="*/ 2 h 107"/>
                  <a:gd name="T2" fmla="*/ 147 w 182"/>
                  <a:gd name="T3" fmla="*/ 2 h 107"/>
                  <a:gd name="T4" fmla="*/ 165 w 182"/>
                  <a:gd name="T5" fmla="*/ 3 h 107"/>
                  <a:gd name="T6" fmla="*/ 165 w 182"/>
                  <a:gd name="T7" fmla="*/ 8 h 107"/>
                  <a:gd name="T8" fmla="*/ 165 w 182"/>
                  <a:gd name="T9" fmla="*/ 3 h 107"/>
                  <a:gd name="T10" fmla="*/ 169 w 182"/>
                  <a:gd name="T11" fmla="*/ 0 h 107"/>
                  <a:gd name="T12" fmla="*/ 174 w 182"/>
                  <a:gd name="T13" fmla="*/ 3 h 107"/>
                  <a:gd name="T14" fmla="*/ 174 w 182"/>
                  <a:gd name="T15" fmla="*/ 0 h 107"/>
                  <a:gd name="T16" fmla="*/ 176 w 182"/>
                  <a:gd name="T17" fmla="*/ 5 h 107"/>
                  <a:gd name="T18" fmla="*/ 171 w 182"/>
                  <a:gd name="T19" fmla="*/ 8 h 107"/>
                  <a:gd name="T20" fmla="*/ 178 w 182"/>
                  <a:gd name="T21" fmla="*/ 22 h 107"/>
                  <a:gd name="T22" fmla="*/ 181 w 182"/>
                  <a:gd name="T23" fmla="*/ 21 h 107"/>
                  <a:gd name="T24" fmla="*/ 178 w 182"/>
                  <a:gd name="T25" fmla="*/ 18 h 107"/>
                  <a:gd name="T26" fmla="*/ 182 w 182"/>
                  <a:gd name="T27" fmla="*/ 21 h 107"/>
                  <a:gd name="T28" fmla="*/ 176 w 182"/>
                  <a:gd name="T29" fmla="*/ 38 h 107"/>
                  <a:gd name="T30" fmla="*/ 166 w 182"/>
                  <a:gd name="T31" fmla="*/ 45 h 107"/>
                  <a:gd name="T32" fmla="*/ 153 w 182"/>
                  <a:gd name="T33" fmla="*/ 69 h 107"/>
                  <a:gd name="T34" fmla="*/ 92 w 182"/>
                  <a:gd name="T35" fmla="*/ 96 h 107"/>
                  <a:gd name="T36" fmla="*/ 66 w 182"/>
                  <a:gd name="T37" fmla="*/ 93 h 107"/>
                  <a:gd name="T38" fmla="*/ 29 w 182"/>
                  <a:gd name="T39" fmla="*/ 107 h 107"/>
                  <a:gd name="T40" fmla="*/ 25 w 182"/>
                  <a:gd name="T41" fmla="*/ 101 h 107"/>
                  <a:gd name="T42" fmla="*/ 8 w 182"/>
                  <a:gd name="T43" fmla="*/ 53 h 107"/>
                  <a:gd name="T44" fmla="*/ 1 w 182"/>
                  <a:gd name="T45" fmla="*/ 45 h 107"/>
                  <a:gd name="T46" fmla="*/ 9 w 182"/>
                  <a:gd name="T47" fmla="*/ 59 h 107"/>
                  <a:gd name="T48" fmla="*/ 9 w 182"/>
                  <a:gd name="T49" fmla="*/ 51 h 107"/>
                  <a:gd name="T50" fmla="*/ 3 w 182"/>
                  <a:gd name="T51" fmla="*/ 45 h 107"/>
                  <a:gd name="T52" fmla="*/ 0 w 182"/>
                  <a:gd name="T53" fmla="*/ 5 h 107"/>
                  <a:gd name="T54" fmla="*/ 127 w 182"/>
                  <a:gd name="T55" fmla="*/ 2 h 107"/>
                  <a:gd name="T56" fmla="*/ 129 w 182"/>
                  <a:gd name="T57" fmla="*/ 2 h 1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107"/>
                  <a:gd name="T89" fmla="*/ 182 w 182"/>
                  <a:gd name="T90" fmla="*/ 107 h 1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107">
                    <a:moveTo>
                      <a:pt x="129" y="2"/>
                    </a:moveTo>
                    <a:lnTo>
                      <a:pt x="147" y="2"/>
                    </a:lnTo>
                    <a:lnTo>
                      <a:pt x="165" y="3"/>
                    </a:lnTo>
                    <a:lnTo>
                      <a:pt x="165" y="8"/>
                    </a:lnTo>
                    <a:lnTo>
                      <a:pt x="165" y="3"/>
                    </a:lnTo>
                    <a:lnTo>
                      <a:pt x="169" y="0"/>
                    </a:lnTo>
                    <a:lnTo>
                      <a:pt x="174" y="3"/>
                    </a:lnTo>
                    <a:lnTo>
                      <a:pt x="174" y="0"/>
                    </a:lnTo>
                    <a:lnTo>
                      <a:pt x="176" y="5"/>
                    </a:lnTo>
                    <a:lnTo>
                      <a:pt x="171" y="8"/>
                    </a:lnTo>
                    <a:lnTo>
                      <a:pt x="178" y="22"/>
                    </a:lnTo>
                    <a:lnTo>
                      <a:pt x="181" y="21"/>
                    </a:lnTo>
                    <a:lnTo>
                      <a:pt x="178" y="18"/>
                    </a:lnTo>
                    <a:lnTo>
                      <a:pt x="182" y="21"/>
                    </a:lnTo>
                    <a:lnTo>
                      <a:pt x="176" y="38"/>
                    </a:lnTo>
                    <a:lnTo>
                      <a:pt x="166" y="45"/>
                    </a:lnTo>
                    <a:lnTo>
                      <a:pt x="153" y="69"/>
                    </a:lnTo>
                    <a:lnTo>
                      <a:pt x="92" y="96"/>
                    </a:lnTo>
                    <a:lnTo>
                      <a:pt x="66" y="93"/>
                    </a:lnTo>
                    <a:lnTo>
                      <a:pt x="29" y="107"/>
                    </a:lnTo>
                    <a:lnTo>
                      <a:pt x="25" y="101"/>
                    </a:lnTo>
                    <a:lnTo>
                      <a:pt x="8" y="53"/>
                    </a:lnTo>
                    <a:lnTo>
                      <a:pt x="1" y="45"/>
                    </a:lnTo>
                    <a:lnTo>
                      <a:pt x="9" y="59"/>
                    </a:lnTo>
                    <a:lnTo>
                      <a:pt x="9" y="51"/>
                    </a:lnTo>
                    <a:lnTo>
                      <a:pt x="3" y="45"/>
                    </a:lnTo>
                    <a:lnTo>
                      <a:pt x="0" y="5"/>
                    </a:lnTo>
                    <a:lnTo>
                      <a:pt x="127" y="2"/>
                    </a:lnTo>
                    <a:lnTo>
                      <a:pt x="129" y="2"/>
                    </a:lnTo>
                    <a:close/>
                  </a:path>
                </a:pathLst>
              </a:custGeom>
              <a:solidFill>
                <a:srgbClr val="FEE0C2"/>
              </a:solidFill>
              <a:ln w="9525">
                <a:noFill/>
                <a:round/>
                <a:headEnd/>
                <a:tailEnd/>
              </a:ln>
            </p:spPr>
            <p:txBody>
              <a:bodyPr/>
              <a:lstStyle/>
              <a:p>
                <a:pPr algn="ctr" eaLnBrk="0" hangingPunct="0"/>
                <a:endParaRPr lang="en-US" dirty="0"/>
              </a:p>
            </p:txBody>
          </p:sp>
          <p:sp>
            <p:nvSpPr>
              <p:cNvPr id="4297" name="Freeform 686"/>
              <p:cNvSpPr>
                <a:spLocks/>
              </p:cNvSpPr>
              <p:nvPr/>
            </p:nvSpPr>
            <p:spPr bwMode="auto">
              <a:xfrm>
                <a:off x="5314" y="2600"/>
                <a:ext cx="182" cy="107"/>
              </a:xfrm>
              <a:custGeom>
                <a:avLst/>
                <a:gdLst>
                  <a:gd name="T0" fmla="*/ 129 w 182"/>
                  <a:gd name="T1" fmla="*/ 2 h 107"/>
                  <a:gd name="T2" fmla="*/ 147 w 182"/>
                  <a:gd name="T3" fmla="*/ 2 h 107"/>
                  <a:gd name="T4" fmla="*/ 165 w 182"/>
                  <a:gd name="T5" fmla="*/ 3 h 107"/>
                  <a:gd name="T6" fmla="*/ 165 w 182"/>
                  <a:gd name="T7" fmla="*/ 8 h 107"/>
                  <a:gd name="T8" fmla="*/ 165 w 182"/>
                  <a:gd name="T9" fmla="*/ 3 h 107"/>
                  <a:gd name="T10" fmla="*/ 169 w 182"/>
                  <a:gd name="T11" fmla="*/ 0 h 107"/>
                  <a:gd name="T12" fmla="*/ 174 w 182"/>
                  <a:gd name="T13" fmla="*/ 3 h 107"/>
                  <a:gd name="T14" fmla="*/ 174 w 182"/>
                  <a:gd name="T15" fmla="*/ 0 h 107"/>
                  <a:gd name="T16" fmla="*/ 176 w 182"/>
                  <a:gd name="T17" fmla="*/ 5 h 107"/>
                  <a:gd name="T18" fmla="*/ 171 w 182"/>
                  <a:gd name="T19" fmla="*/ 8 h 107"/>
                  <a:gd name="T20" fmla="*/ 178 w 182"/>
                  <a:gd name="T21" fmla="*/ 22 h 107"/>
                  <a:gd name="T22" fmla="*/ 181 w 182"/>
                  <a:gd name="T23" fmla="*/ 21 h 107"/>
                  <a:gd name="T24" fmla="*/ 178 w 182"/>
                  <a:gd name="T25" fmla="*/ 18 h 107"/>
                  <a:gd name="T26" fmla="*/ 182 w 182"/>
                  <a:gd name="T27" fmla="*/ 21 h 107"/>
                  <a:gd name="T28" fmla="*/ 176 w 182"/>
                  <a:gd name="T29" fmla="*/ 38 h 107"/>
                  <a:gd name="T30" fmla="*/ 166 w 182"/>
                  <a:gd name="T31" fmla="*/ 45 h 107"/>
                  <a:gd name="T32" fmla="*/ 153 w 182"/>
                  <a:gd name="T33" fmla="*/ 69 h 107"/>
                  <a:gd name="T34" fmla="*/ 92 w 182"/>
                  <a:gd name="T35" fmla="*/ 96 h 107"/>
                  <a:gd name="T36" fmla="*/ 66 w 182"/>
                  <a:gd name="T37" fmla="*/ 93 h 107"/>
                  <a:gd name="T38" fmla="*/ 29 w 182"/>
                  <a:gd name="T39" fmla="*/ 107 h 107"/>
                  <a:gd name="T40" fmla="*/ 25 w 182"/>
                  <a:gd name="T41" fmla="*/ 101 h 107"/>
                  <a:gd name="T42" fmla="*/ 8 w 182"/>
                  <a:gd name="T43" fmla="*/ 53 h 107"/>
                  <a:gd name="T44" fmla="*/ 1 w 182"/>
                  <a:gd name="T45" fmla="*/ 45 h 107"/>
                  <a:gd name="T46" fmla="*/ 9 w 182"/>
                  <a:gd name="T47" fmla="*/ 59 h 107"/>
                  <a:gd name="T48" fmla="*/ 9 w 182"/>
                  <a:gd name="T49" fmla="*/ 51 h 107"/>
                  <a:gd name="T50" fmla="*/ 3 w 182"/>
                  <a:gd name="T51" fmla="*/ 45 h 107"/>
                  <a:gd name="T52" fmla="*/ 0 w 182"/>
                  <a:gd name="T53" fmla="*/ 5 h 107"/>
                  <a:gd name="T54" fmla="*/ 127 w 182"/>
                  <a:gd name="T55" fmla="*/ 2 h 107"/>
                  <a:gd name="T56" fmla="*/ 129 w 182"/>
                  <a:gd name="T57" fmla="*/ 2 h 1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107"/>
                  <a:gd name="T89" fmla="*/ 182 w 182"/>
                  <a:gd name="T90" fmla="*/ 107 h 1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107">
                    <a:moveTo>
                      <a:pt x="129" y="2"/>
                    </a:moveTo>
                    <a:lnTo>
                      <a:pt x="147" y="2"/>
                    </a:lnTo>
                    <a:lnTo>
                      <a:pt x="165" y="3"/>
                    </a:lnTo>
                    <a:lnTo>
                      <a:pt x="165" y="8"/>
                    </a:lnTo>
                    <a:lnTo>
                      <a:pt x="165" y="3"/>
                    </a:lnTo>
                    <a:lnTo>
                      <a:pt x="169" y="0"/>
                    </a:lnTo>
                    <a:lnTo>
                      <a:pt x="174" y="3"/>
                    </a:lnTo>
                    <a:lnTo>
                      <a:pt x="174" y="0"/>
                    </a:lnTo>
                    <a:lnTo>
                      <a:pt x="176" y="5"/>
                    </a:lnTo>
                    <a:lnTo>
                      <a:pt x="171" y="8"/>
                    </a:lnTo>
                    <a:lnTo>
                      <a:pt x="178" y="22"/>
                    </a:lnTo>
                    <a:lnTo>
                      <a:pt x="181" y="21"/>
                    </a:lnTo>
                    <a:lnTo>
                      <a:pt x="178" y="18"/>
                    </a:lnTo>
                    <a:lnTo>
                      <a:pt x="182" y="21"/>
                    </a:lnTo>
                    <a:lnTo>
                      <a:pt x="176" y="38"/>
                    </a:lnTo>
                    <a:lnTo>
                      <a:pt x="166" y="45"/>
                    </a:lnTo>
                    <a:lnTo>
                      <a:pt x="153" y="69"/>
                    </a:lnTo>
                    <a:lnTo>
                      <a:pt x="92" y="96"/>
                    </a:lnTo>
                    <a:lnTo>
                      <a:pt x="66" y="93"/>
                    </a:lnTo>
                    <a:lnTo>
                      <a:pt x="29" y="107"/>
                    </a:lnTo>
                    <a:lnTo>
                      <a:pt x="25" y="101"/>
                    </a:lnTo>
                    <a:lnTo>
                      <a:pt x="8" y="53"/>
                    </a:lnTo>
                    <a:lnTo>
                      <a:pt x="1" y="45"/>
                    </a:lnTo>
                    <a:lnTo>
                      <a:pt x="9" y="59"/>
                    </a:lnTo>
                    <a:lnTo>
                      <a:pt x="9" y="51"/>
                    </a:lnTo>
                    <a:lnTo>
                      <a:pt x="3" y="45"/>
                    </a:lnTo>
                    <a:lnTo>
                      <a:pt x="0" y="5"/>
                    </a:lnTo>
                    <a:lnTo>
                      <a:pt x="127" y="2"/>
                    </a:lnTo>
                    <a:lnTo>
                      <a:pt x="129" y="2"/>
                    </a:lnTo>
                  </a:path>
                </a:pathLst>
              </a:custGeom>
              <a:noFill/>
              <a:ln w="9525">
                <a:noFill/>
                <a:round/>
                <a:headEnd/>
                <a:tailEnd/>
              </a:ln>
            </p:spPr>
            <p:txBody>
              <a:bodyPr/>
              <a:lstStyle/>
              <a:p>
                <a:pPr algn="ctr" eaLnBrk="0" hangingPunct="0"/>
                <a:endParaRPr lang="en-US" dirty="0"/>
              </a:p>
            </p:txBody>
          </p:sp>
          <p:sp>
            <p:nvSpPr>
              <p:cNvPr id="4298" name="Freeform 687"/>
              <p:cNvSpPr>
                <a:spLocks/>
              </p:cNvSpPr>
              <p:nvPr/>
            </p:nvSpPr>
            <p:spPr bwMode="auto">
              <a:xfrm>
                <a:off x="5202" y="2603"/>
                <a:ext cx="24" cy="23"/>
              </a:xfrm>
              <a:custGeom>
                <a:avLst/>
                <a:gdLst>
                  <a:gd name="T0" fmla="*/ 0 w 24"/>
                  <a:gd name="T1" fmla="*/ 0 h 23"/>
                  <a:gd name="T2" fmla="*/ 11 w 24"/>
                  <a:gd name="T3" fmla="*/ 5 h 23"/>
                  <a:gd name="T4" fmla="*/ 24 w 24"/>
                  <a:gd name="T5" fmla="*/ 23 h 23"/>
                  <a:gd name="T6" fmla="*/ 18 w 24"/>
                  <a:gd name="T7" fmla="*/ 23 h 23"/>
                  <a:gd name="T8" fmla="*/ 15 w 24"/>
                  <a:gd name="T9" fmla="*/ 19 h 23"/>
                  <a:gd name="T10" fmla="*/ 16 w 24"/>
                  <a:gd name="T11" fmla="*/ 13 h 23"/>
                  <a:gd name="T12" fmla="*/ 5 w 24"/>
                  <a:gd name="T13" fmla="*/ 8 h 23"/>
                  <a:gd name="T14" fmla="*/ 0 w 24"/>
                  <a:gd name="T15" fmla="*/ 2 h 23"/>
                  <a:gd name="T16" fmla="*/ 0 w 2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0" y="0"/>
                    </a:moveTo>
                    <a:lnTo>
                      <a:pt x="11" y="5"/>
                    </a:lnTo>
                    <a:lnTo>
                      <a:pt x="24" y="23"/>
                    </a:lnTo>
                    <a:lnTo>
                      <a:pt x="18" y="23"/>
                    </a:lnTo>
                    <a:lnTo>
                      <a:pt x="15" y="19"/>
                    </a:lnTo>
                    <a:lnTo>
                      <a:pt x="16" y="13"/>
                    </a:lnTo>
                    <a:lnTo>
                      <a:pt x="5" y="8"/>
                    </a:lnTo>
                    <a:lnTo>
                      <a:pt x="0" y="2"/>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299" name="Freeform 688"/>
              <p:cNvSpPr>
                <a:spLocks/>
              </p:cNvSpPr>
              <p:nvPr/>
            </p:nvSpPr>
            <p:spPr bwMode="auto">
              <a:xfrm>
                <a:off x="5202" y="2603"/>
                <a:ext cx="24" cy="23"/>
              </a:xfrm>
              <a:custGeom>
                <a:avLst/>
                <a:gdLst>
                  <a:gd name="T0" fmla="*/ 0 w 24"/>
                  <a:gd name="T1" fmla="*/ 0 h 23"/>
                  <a:gd name="T2" fmla="*/ 11 w 24"/>
                  <a:gd name="T3" fmla="*/ 5 h 23"/>
                  <a:gd name="T4" fmla="*/ 24 w 24"/>
                  <a:gd name="T5" fmla="*/ 23 h 23"/>
                  <a:gd name="T6" fmla="*/ 18 w 24"/>
                  <a:gd name="T7" fmla="*/ 23 h 23"/>
                  <a:gd name="T8" fmla="*/ 15 w 24"/>
                  <a:gd name="T9" fmla="*/ 19 h 23"/>
                  <a:gd name="T10" fmla="*/ 16 w 24"/>
                  <a:gd name="T11" fmla="*/ 13 h 23"/>
                  <a:gd name="T12" fmla="*/ 5 w 24"/>
                  <a:gd name="T13" fmla="*/ 8 h 23"/>
                  <a:gd name="T14" fmla="*/ 0 w 24"/>
                  <a:gd name="T15" fmla="*/ 2 h 23"/>
                  <a:gd name="T16" fmla="*/ 0 w 2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0" y="0"/>
                    </a:moveTo>
                    <a:lnTo>
                      <a:pt x="11" y="5"/>
                    </a:lnTo>
                    <a:lnTo>
                      <a:pt x="24" y="23"/>
                    </a:lnTo>
                    <a:lnTo>
                      <a:pt x="18" y="23"/>
                    </a:lnTo>
                    <a:lnTo>
                      <a:pt x="15" y="19"/>
                    </a:lnTo>
                    <a:lnTo>
                      <a:pt x="16" y="13"/>
                    </a:lnTo>
                    <a:lnTo>
                      <a:pt x="5" y="8"/>
                    </a:lnTo>
                    <a:lnTo>
                      <a:pt x="0" y="2"/>
                    </a:lnTo>
                    <a:lnTo>
                      <a:pt x="0" y="0"/>
                    </a:lnTo>
                  </a:path>
                </a:pathLst>
              </a:custGeom>
              <a:noFill/>
              <a:ln w="9525">
                <a:noFill/>
                <a:round/>
                <a:headEnd/>
                <a:tailEnd/>
              </a:ln>
            </p:spPr>
            <p:txBody>
              <a:bodyPr/>
              <a:lstStyle/>
              <a:p>
                <a:pPr algn="ctr" eaLnBrk="0" hangingPunct="0"/>
                <a:endParaRPr lang="en-US" dirty="0"/>
              </a:p>
            </p:txBody>
          </p:sp>
          <p:sp>
            <p:nvSpPr>
              <p:cNvPr id="4300" name="Freeform 689"/>
              <p:cNvSpPr>
                <a:spLocks/>
              </p:cNvSpPr>
              <p:nvPr/>
            </p:nvSpPr>
            <p:spPr bwMode="auto">
              <a:xfrm>
                <a:off x="4941" y="2605"/>
                <a:ext cx="292" cy="214"/>
              </a:xfrm>
              <a:custGeom>
                <a:avLst/>
                <a:gdLst>
                  <a:gd name="T0" fmla="*/ 266 w 292"/>
                  <a:gd name="T1" fmla="*/ 6 h 214"/>
                  <a:gd name="T2" fmla="*/ 276 w 292"/>
                  <a:gd name="T3" fmla="*/ 17 h 214"/>
                  <a:gd name="T4" fmla="*/ 285 w 292"/>
                  <a:gd name="T5" fmla="*/ 21 h 214"/>
                  <a:gd name="T6" fmla="*/ 292 w 292"/>
                  <a:gd name="T7" fmla="*/ 33 h 214"/>
                  <a:gd name="T8" fmla="*/ 279 w 292"/>
                  <a:gd name="T9" fmla="*/ 41 h 214"/>
                  <a:gd name="T10" fmla="*/ 280 w 292"/>
                  <a:gd name="T11" fmla="*/ 45 h 214"/>
                  <a:gd name="T12" fmla="*/ 274 w 292"/>
                  <a:gd name="T13" fmla="*/ 51 h 214"/>
                  <a:gd name="T14" fmla="*/ 269 w 292"/>
                  <a:gd name="T15" fmla="*/ 61 h 214"/>
                  <a:gd name="T16" fmla="*/ 254 w 292"/>
                  <a:gd name="T17" fmla="*/ 72 h 214"/>
                  <a:gd name="T18" fmla="*/ 250 w 292"/>
                  <a:gd name="T19" fmla="*/ 73 h 214"/>
                  <a:gd name="T20" fmla="*/ 235 w 292"/>
                  <a:gd name="T21" fmla="*/ 93 h 214"/>
                  <a:gd name="T22" fmla="*/ 211 w 292"/>
                  <a:gd name="T23" fmla="*/ 107 h 214"/>
                  <a:gd name="T24" fmla="*/ 204 w 292"/>
                  <a:gd name="T25" fmla="*/ 110 h 214"/>
                  <a:gd name="T26" fmla="*/ 188 w 292"/>
                  <a:gd name="T27" fmla="*/ 121 h 214"/>
                  <a:gd name="T28" fmla="*/ 190 w 292"/>
                  <a:gd name="T29" fmla="*/ 136 h 214"/>
                  <a:gd name="T30" fmla="*/ 190 w 292"/>
                  <a:gd name="T31" fmla="*/ 137 h 214"/>
                  <a:gd name="T32" fmla="*/ 206 w 292"/>
                  <a:gd name="T33" fmla="*/ 176 h 214"/>
                  <a:gd name="T34" fmla="*/ 248 w 292"/>
                  <a:gd name="T35" fmla="*/ 189 h 214"/>
                  <a:gd name="T36" fmla="*/ 266 w 292"/>
                  <a:gd name="T37" fmla="*/ 208 h 214"/>
                  <a:gd name="T38" fmla="*/ 198 w 292"/>
                  <a:gd name="T39" fmla="*/ 205 h 214"/>
                  <a:gd name="T40" fmla="*/ 193 w 292"/>
                  <a:gd name="T41" fmla="*/ 193 h 214"/>
                  <a:gd name="T42" fmla="*/ 191 w 292"/>
                  <a:gd name="T43" fmla="*/ 195 h 214"/>
                  <a:gd name="T44" fmla="*/ 193 w 292"/>
                  <a:gd name="T45" fmla="*/ 193 h 214"/>
                  <a:gd name="T46" fmla="*/ 172 w 292"/>
                  <a:gd name="T47" fmla="*/ 195 h 214"/>
                  <a:gd name="T48" fmla="*/ 120 w 292"/>
                  <a:gd name="T49" fmla="*/ 200 h 214"/>
                  <a:gd name="T50" fmla="*/ 93 w 292"/>
                  <a:gd name="T51" fmla="*/ 198 h 214"/>
                  <a:gd name="T52" fmla="*/ 60 w 292"/>
                  <a:gd name="T53" fmla="*/ 213 h 214"/>
                  <a:gd name="T54" fmla="*/ 57 w 292"/>
                  <a:gd name="T55" fmla="*/ 206 h 214"/>
                  <a:gd name="T56" fmla="*/ 47 w 292"/>
                  <a:gd name="T57" fmla="*/ 206 h 214"/>
                  <a:gd name="T58" fmla="*/ 2 w 292"/>
                  <a:gd name="T59" fmla="*/ 214 h 214"/>
                  <a:gd name="T60" fmla="*/ 0 w 292"/>
                  <a:gd name="T61" fmla="*/ 101 h 214"/>
                  <a:gd name="T62" fmla="*/ 94 w 292"/>
                  <a:gd name="T63" fmla="*/ 88 h 214"/>
                  <a:gd name="T64" fmla="*/ 98 w 292"/>
                  <a:gd name="T65" fmla="*/ 85 h 214"/>
                  <a:gd name="T66" fmla="*/ 99 w 292"/>
                  <a:gd name="T67" fmla="*/ 88 h 214"/>
                  <a:gd name="T68" fmla="*/ 125 w 292"/>
                  <a:gd name="T69" fmla="*/ 46 h 214"/>
                  <a:gd name="T70" fmla="*/ 166 w 292"/>
                  <a:gd name="T71" fmla="*/ 3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214"/>
                  <a:gd name="T110" fmla="*/ 292 w 292"/>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214">
                    <a:moveTo>
                      <a:pt x="261" y="0"/>
                    </a:moveTo>
                    <a:lnTo>
                      <a:pt x="266" y="6"/>
                    </a:lnTo>
                    <a:lnTo>
                      <a:pt x="277" y="11"/>
                    </a:lnTo>
                    <a:lnTo>
                      <a:pt x="276" y="17"/>
                    </a:lnTo>
                    <a:lnTo>
                      <a:pt x="279" y="21"/>
                    </a:lnTo>
                    <a:lnTo>
                      <a:pt x="285" y="21"/>
                    </a:lnTo>
                    <a:lnTo>
                      <a:pt x="292" y="30"/>
                    </a:lnTo>
                    <a:lnTo>
                      <a:pt x="292" y="33"/>
                    </a:lnTo>
                    <a:lnTo>
                      <a:pt x="285" y="41"/>
                    </a:lnTo>
                    <a:lnTo>
                      <a:pt x="279" y="41"/>
                    </a:lnTo>
                    <a:lnTo>
                      <a:pt x="285" y="41"/>
                    </a:lnTo>
                    <a:lnTo>
                      <a:pt x="280" y="45"/>
                    </a:lnTo>
                    <a:lnTo>
                      <a:pt x="279" y="43"/>
                    </a:lnTo>
                    <a:lnTo>
                      <a:pt x="274" y="51"/>
                    </a:lnTo>
                    <a:lnTo>
                      <a:pt x="266" y="57"/>
                    </a:lnTo>
                    <a:lnTo>
                      <a:pt x="269" y="61"/>
                    </a:lnTo>
                    <a:lnTo>
                      <a:pt x="259" y="64"/>
                    </a:lnTo>
                    <a:lnTo>
                      <a:pt x="254" y="72"/>
                    </a:lnTo>
                    <a:lnTo>
                      <a:pt x="256" y="77"/>
                    </a:lnTo>
                    <a:lnTo>
                      <a:pt x="250" y="73"/>
                    </a:lnTo>
                    <a:lnTo>
                      <a:pt x="248" y="81"/>
                    </a:lnTo>
                    <a:lnTo>
                      <a:pt x="235" y="93"/>
                    </a:lnTo>
                    <a:lnTo>
                      <a:pt x="211" y="102"/>
                    </a:lnTo>
                    <a:lnTo>
                      <a:pt x="211" y="107"/>
                    </a:lnTo>
                    <a:lnTo>
                      <a:pt x="211" y="102"/>
                    </a:lnTo>
                    <a:lnTo>
                      <a:pt x="204" y="110"/>
                    </a:lnTo>
                    <a:lnTo>
                      <a:pt x="190" y="115"/>
                    </a:lnTo>
                    <a:lnTo>
                      <a:pt x="188" y="121"/>
                    </a:lnTo>
                    <a:lnTo>
                      <a:pt x="193" y="123"/>
                    </a:lnTo>
                    <a:lnTo>
                      <a:pt x="190" y="136"/>
                    </a:lnTo>
                    <a:lnTo>
                      <a:pt x="178" y="128"/>
                    </a:lnTo>
                    <a:lnTo>
                      <a:pt x="190" y="137"/>
                    </a:lnTo>
                    <a:lnTo>
                      <a:pt x="190" y="157"/>
                    </a:lnTo>
                    <a:lnTo>
                      <a:pt x="206" y="176"/>
                    </a:lnTo>
                    <a:lnTo>
                      <a:pt x="216" y="184"/>
                    </a:lnTo>
                    <a:lnTo>
                      <a:pt x="248" y="189"/>
                    </a:lnTo>
                    <a:lnTo>
                      <a:pt x="266" y="205"/>
                    </a:lnTo>
                    <a:lnTo>
                      <a:pt x="266" y="208"/>
                    </a:lnTo>
                    <a:lnTo>
                      <a:pt x="188" y="211"/>
                    </a:lnTo>
                    <a:lnTo>
                      <a:pt x="198" y="205"/>
                    </a:lnTo>
                    <a:lnTo>
                      <a:pt x="199" y="198"/>
                    </a:lnTo>
                    <a:lnTo>
                      <a:pt x="193" y="193"/>
                    </a:lnTo>
                    <a:lnTo>
                      <a:pt x="204" y="176"/>
                    </a:lnTo>
                    <a:lnTo>
                      <a:pt x="191" y="195"/>
                    </a:lnTo>
                    <a:lnTo>
                      <a:pt x="183" y="198"/>
                    </a:lnTo>
                    <a:lnTo>
                      <a:pt x="193" y="193"/>
                    </a:lnTo>
                    <a:lnTo>
                      <a:pt x="182" y="192"/>
                    </a:lnTo>
                    <a:lnTo>
                      <a:pt x="172" y="195"/>
                    </a:lnTo>
                    <a:lnTo>
                      <a:pt x="172" y="203"/>
                    </a:lnTo>
                    <a:lnTo>
                      <a:pt x="120" y="200"/>
                    </a:lnTo>
                    <a:lnTo>
                      <a:pt x="114" y="203"/>
                    </a:lnTo>
                    <a:lnTo>
                      <a:pt x="93" y="198"/>
                    </a:lnTo>
                    <a:lnTo>
                      <a:pt x="72" y="213"/>
                    </a:lnTo>
                    <a:lnTo>
                      <a:pt x="60" y="213"/>
                    </a:lnTo>
                    <a:lnTo>
                      <a:pt x="57" y="213"/>
                    </a:lnTo>
                    <a:lnTo>
                      <a:pt x="57" y="206"/>
                    </a:lnTo>
                    <a:lnTo>
                      <a:pt x="51" y="206"/>
                    </a:lnTo>
                    <a:lnTo>
                      <a:pt x="47" y="206"/>
                    </a:lnTo>
                    <a:lnTo>
                      <a:pt x="47" y="213"/>
                    </a:lnTo>
                    <a:lnTo>
                      <a:pt x="2" y="214"/>
                    </a:lnTo>
                    <a:lnTo>
                      <a:pt x="0" y="105"/>
                    </a:lnTo>
                    <a:lnTo>
                      <a:pt x="0" y="101"/>
                    </a:lnTo>
                    <a:lnTo>
                      <a:pt x="0" y="89"/>
                    </a:lnTo>
                    <a:lnTo>
                      <a:pt x="94" y="88"/>
                    </a:lnTo>
                    <a:lnTo>
                      <a:pt x="94" y="85"/>
                    </a:lnTo>
                    <a:lnTo>
                      <a:pt x="98" y="85"/>
                    </a:lnTo>
                    <a:lnTo>
                      <a:pt x="98" y="88"/>
                    </a:lnTo>
                    <a:lnTo>
                      <a:pt x="99" y="88"/>
                    </a:lnTo>
                    <a:lnTo>
                      <a:pt x="125" y="88"/>
                    </a:lnTo>
                    <a:lnTo>
                      <a:pt x="125" y="46"/>
                    </a:lnTo>
                    <a:lnTo>
                      <a:pt x="167" y="45"/>
                    </a:lnTo>
                    <a:lnTo>
                      <a:pt x="166" y="3"/>
                    </a:lnTo>
                    <a:lnTo>
                      <a:pt x="261" y="0"/>
                    </a:lnTo>
                    <a:close/>
                  </a:path>
                </a:pathLst>
              </a:custGeom>
              <a:solidFill>
                <a:srgbClr val="FEE0C2"/>
              </a:solidFill>
              <a:ln w="9525">
                <a:noFill/>
                <a:round/>
                <a:headEnd/>
                <a:tailEnd/>
              </a:ln>
            </p:spPr>
            <p:txBody>
              <a:bodyPr/>
              <a:lstStyle/>
              <a:p>
                <a:pPr algn="ctr" eaLnBrk="0" hangingPunct="0"/>
                <a:endParaRPr lang="en-US" dirty="0"/>
              </a:p>
            </p:txBody>
          </p:sp>
          <p:sp>
            <p:nvSpPr>
              <p:cNvPr id="4301" name="Freeform 690"/>
              <p:cNvSpPr>
                <a:spLocks/>
              </p:cNvSpPr>
              <p:nvPr/>
            </p:nvSpPr>
            <p:spPr bwMode="auto">
              <a:xfrm>
                <a:off x="4941" y="2605"/>
                <a:ext cx="292" cy="214"/>
              </a:xfrm>
              <a:custGeom>
                <a:avLst/>
                <a:gdLst>
                  <a:gd name="T0" fmla="*/ 266 w 292"/>
                  <a:gd name="T1" fmla="*/ 6 h 214"/>
                  <a:gd name="T2" fmla="*/ 276 w 292"/>
                  <a:gd name="T3" fmla="*/ 17 h 214"/>
                  <a:gd name="T4" fmla="*/ 285 w 292"/>
                  <a:gd name="T5" fmla="*/ 21 h 214"/>
                  <a:gd name="T6" fmla="*/ 292 w 292"/>
                  <a:gd name="T7" fmla="*/ 33 h 214"/>
                  <a:gd name="T8" fmla="*/ 279 w 292"/>
                  <a:gd name="T9" fmla="*/ 41 h 214"/>
                  <a:gd name="T10" fmla="*/ 280 w 292"/>
                  <a:gd name="T11" fmla="*/ 45 h 214"/>
                  <a:gd name="T12" fmla="*/ 274 w 292"/>
                  <a:gd name="T13" fmla="*/ 51 h 214"/>
                  <a:gd name="T14" fmla="*/ 269 w 292"/>
                  <a:gd name="T15" fmla="*/ 61 h 214"/>
                  <a:gd name="T16" fmla="*/ 254 w 292"/>
                  <a:gd name="T17" fmla="*/ 72 h 214"/>
                  <a:gd name="T18" fmla="*/ 250 w 292"/>
                  <a:gd name="T19" fmla="*/ 73 h 214"/>
                  <a:gd name="T20" fmla="*/ 235 w 292"/>
                  <a:gd name="T21" fmla="*/ 93 h 214"/>
                  <a:gd name="T22" fmla="*/ 211 w 292"/>
                  <a:gd name="T23" fmla="*/ 107 h 214"/>
                  <a:gd name="T24" fmla="*/ 204 w 292"/>
                  <a:gd name="T25" fmla="*/ 110 h 214"/>
                  <a:gd name="T26" fmla="*/ 188 w 292"/>
                  <a:gd name="T27" fmla="*/ 121 h 214"/>
                  <a:gd name="T28" fmla="*/ 190 w 292"/>
                  <a:gd name="T29" fmla="*/ 136 h 214"/>
                  <a:gd name="T30" fmla="*/ 190 w 292"/>
                  <a:gd name="T31" fmla="*/ 137 h 214"/>
                  <a:gd name="T32" fmla="*/ 206 w 292"/>
                  <a:gd name="T33" fmla="*/ 176 h 214"/>
                  <a:gd name="T34" fmla="*/ 248 w 292"/>
                  <a:gd name="T35" fmla="*/ 189 h 214"/>
                  <a:gd name="T36" fmla="*/ 266 w 292"/>
                  <a:gd name="T37" fmla="*/ 208 h 214"/>
                  <a:gd name="T38" fmla="*/ 198 w 292"/>
                  <a:gd name="T39" fmla="*/ 205 h 214"/>
                  <a:gd name="T40" fmla="*/ 193 w 292"/>
                  <a:gd name="T41" fmla="*/ 193 h 214"/>
                  <a:gd name="T42" fmla="*/ 191 w 292"/>
                  <a:gd name="T43" fmla="*/ 195 h 214"/>
                  <a:gd name="T44" fmla="*/ 193 w 292"/>
                  <a:gd name="T45" fmla="*/ 193 h 214"/>
                  <a:gd name="T46" fmla="*/ 172 w 292"/>
                  <a:gd name="T47" fmla="*/ 195 h 214"/>
                  <a:gd name="T48" fmla="*/ 120 w 292"/>
                  <a:gd name="T49" fmla="*/ 200 h 214"/>
                  <a:gd name="T50" fmla="*/ 93 w 292"/>
                  <a:gd name="T51" fmla="*/ 198 h 214"/>
                  <a:gd name="T52" fmla="*/ 60 w 292"/>
                  <a:gd name="T53" fmla="*/ 213 h 214"/>
                  <a:gd name="T54" fmla="*/ 57 w 292"/>
                  <a:gd name="T55" fmla="*/ 206 h 214"/>
                  <a:gd name="T56" fmla="*/ 47 w 292"/>
                  <a:gd name="T57" fmla="*/ 206 h 214"/>
                  <a:gd name="T58" fmla="*/ 2 w 292"/>
                  <a:gd name="T59" fmla="*/ 214 h 214"/>
                  <a:gd name="T60" fmla="*/ 0 w 292"/>
                  <a:gd name="T61" fmla="*/ 101 h 214"/>
                  <a:gd name="T62" fmla="*/ 94 w 292"/>
                  <a:gd name="T63" fmla="*/ 88 h 214"/>
                  <a:gd name="T64" fmla="*/ 98 w 292"/>
                  <a:gd name="T65" fmla="*/ 85 h 214"/>
                  <a:gd name="T66" fmla="*/ 99 w 292"/>
                  <a:gd name="T67" fmla="*/ 88 h 214"/>
                  <a:gd name="T68" fmla="*/ 125 w 292"/>
                  <a:gd name="T69" fmla="*/ 46 h 214"/>
                  <a:gd name="T70" fmla="*/ 166 w 292"/>
                  <a:gd name="T71" fmla="*/ 3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214"/>
                  <a:gd name="T110" fmla="*/ 292 w 292"/>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214">
                    <a:moveTo>
                      <a:pt x="261" y="0"/>
                    </a:moveTo>
                    <a:lnTo>
                      <a:pt x="266" y="6"/>
                    </a:lnTo>
                    <a:lnTo>
                      <a:pt x="277" y="11"/>
                    </a:lnTo>
                    <a:lnTo>
                      <a:pt x="276" y="17"/>
                    </a:lnTo>
                    <a:lnTo>
                      <a:pt x="279" y="21"/>
                    </a:lnTo>
                    <a:lnTo>
                      <a:pt x="285" y="21"/>
                    </a:lnTo>
                    <a:lnTo>
                      <a:pt x="292" y="30"/>
                    </a:lnTo>
                    <a:lnTo>
                      <a:pt x="292" y="33"/>
                    </a:lnTo>
                    <a:lnTo>
                      <a:pt x="285" y="41"/>
                    </a:lnTo>
                    <a:lnTo>
                      <a:pt x="279" y="41"/>
                    </a:lnTo>
                    <a:lnTo>
                      <a:pt x="285" y="41"/>
                    </a:lnTo>
                    <a:lnTo>
                      <a:pt x="280" y="45"/>
                    </a:lnTo>
                    <a:lnTo>
                      <a:pt x="279" y="43"/>
                    </a:lnTo>
                    <a:lnTo>
                      <a:pt x="274" y="51"/>
                    </a:lnTo>
                    <a:lnTo>
                      <a:pt x="266" y="57"/>
                    </a:lnTo>
                    <a:lnTo>
                      <a:pt x="269" y="61"/>
                    </a:lnTo>
                    <a:lnTo>
                      <a:pt x="259" y="64"/>
                    </a:lnTo>
                    <a:lnTo>
                      <a:pt x="254" y="72"/>
                    </a:lnTo>
                    <a:lnTo>
                      <a:pt x="256" y="77"/>
                    </a:lnTo>
                    <a:lnTo>
                      <a:pt x="250" y="73"/>
                    </a:lnTo>
                    <a:lnTo>
                      <a:pt x="248" y="81"/>
                    </a:lnTo>
                    <a:lnTo>
                      <a:pt x="235" y="93"/>
                    </a:lnTo>
                    <a:lnTo>
                      <a:pt x="211" y="102"/>
                    </a:lnTo>
                    <a:lnTo>
                      <a:pt x="211" y="107"/>
                    </a:lnTo>
                    <a:lnTo>
                      <a:pt x="211" y="102"/>
                    </a:lnTo>
                    <a:lnTo>
                      <a:pt x="204" y="110"/>
                    </a:lnTo>
                    <a:lnTo>
                      <a:pt x="190" y="115"/>
                    </a:lnTo>
                    <a:lnTo>
                      <a:pt x="188" y="121"/>
                    </a:lnTo>
                    <a:lnTo>
                      <a:pt x="193" y="123"/>
                    </a:lnTo>
                    <a:lnTo>
                      <a:pt x="190" y="136"/>
                    </a:lnTo>
                    <a:lnTo>
                      <a:pt x="178" y="128"/>
                    </a:lnTo>
                    <a:lnTo>
                      <a:pt x="190" y="137"/>
                    </a:lnTo>
                    <a:lnTo>
                      <a:pt x="190" y="157"/>
                    </a:lnTo>
                    <a:lnTo>
                      <a:pt x="206" y="176"/>
                    </a:lnTo>
                    <a:lnTo>
                      <a:pt x="216" y="184"/>
                    </a:lnTo>
                    <a:lnTo>
                      <a:pt x="248" y="189"/>
                    </a:lnTo>
                    <a:lnTo>
                      <a:pt x="266" y="205"/>
                    </a:lnTo>
                    <a:lnTo>
                      <a:pt x="266" y="208"/>
                    </a:lnTo>
                    <a:lnTo>
                      <a:pt x="188" y="211"/>
                    </a:lnTo>
                    <a:lnTo>
                      <a:pt x="198" y="205"/>
                    </a:lnTo>
                    <a:lnTo>
                      <a:pt x="199" y="198"/>
                    </a:lnTo>
                    <a:lnTo>
                      <a:pt x="193" y="193"/>
                    </a:lnTo>
                    <a:lnTo>
                      <a:pt x="204" y="176"/>
                    </a:lnTo>
                    <a:lnTo>
                      <a:pt x="191" y="195"/>
                    </a:lnTo>
                    <a:lnTo>
                      <a:pt x="183" y="198"/>
                    </a:lnTo>
                    <a:lnTo>
                      <a:pt x="193" y="193"/>
                    </a:lnTo>
                    <a:lnTo>
                      <a:pt x="182" y="192"/>
                    </a:lnTo>
                    <a:lnTo>
                      <a:pt x="172" y="195"/>
                    </a:lnTo>
                    <a:lnTo>
                      <a:pt x="172" y="203"/>
                    </a:lnTo>
                    <a:lnTo>
                      <a:pt x="120" y="200"/>
                    </a:lnTo>
                    <a:lnTo>
                      <a:pt x="114" y="203"/>
                    </a:lnTo>
                    <a:lnTo>
                      <a:pt x="93" y="198"/>
                    </a:lnTo>
                    <a:lnTo>
                      <a:pt x="72" y="213"/>
                    </a:lnTo>
                    <a:lnTo>
                      <a:pt x="60" y="213"/>
                    </a:lnTo>
                    <a:lnTo>
                      <a:pt x="57" y="213"/>
                    </a:lnTo>
                    <a:lnTo>
                      <a:pt x="57" y="206"/>
                    </a:lnTo>
                    <a:lnTo>
                      <a:pt x="51" y="206"/>
                    </a:lnTo>
                    <a:lnTo>
                      <a:pt x="47" y="206"/>
                    </a:lnTo>
                    <a:lnTo>
                      <a:pt x="47" y="213"/>
                    </a:lnTo>
                    <a:lnTo>
                      <a:pt x="2" y="214"/>
                    </a:lnTo>
                    <a:lnTo>
                      <a:pt x="0" y="105"/>
                    </a:lnTo>
                    <a:lnTo>
                      <a:pt x="0" y="101"/>
                    </a:lnTo>
                    <a:lnTo>
                      <a:pt x="0" y="89"/>
                    </a:lnTo>
                    <a:lnTo>
                      <a:pt x="94" y="88"/>
                    </a:lnTo>
                    <a:lnTo>
                      <a:pt x="94" y="85"/>
                    </a:lnTo>
                    <a:lnTo>
                      <a:pt x="98" y="85"/>
                    </a:lnTo>
                    <a:lnTo>
                      <a:pt x="98" y="88"/>
                    </a:lnTo>
                    <a:lnTo>
                      <a:pt x="99" y="88"/>
                    </a:lnTo>
                    <a:lnTo>
                      <a:pt x="125" y="88"/>
                    </a:lnTo>
                    <a:lnTo>
                      <a:pt x="125" y="46"/>
                    </a:lnTo>
                    <a:lnTo>
                      <a:pt x="167" y="45"/>
                    </a:lnTo>
                    <a:lnTo>
                      <a:pt x="166" y="3"/>
                    </a:lnTo>
                    <a:lnTo>
                      <a:pt x="261" y="0"/>
                    </a:lnTo>
                  </a:path>
                </a:pathLst>
              </a:custGeom>
              <a:noFill/>
              <a:ln w="9525">
                <a:noFill/>
                <a:round/>
                <a:headEnd/>
                <a:tailEnd/>
              </a:ln>
            </p:spPr>
            <p:txBody>
              <a:bodyPr/>
              <a:lstStyle/>
              <a:p>
                <a:pPr algn="ctr" eaLnBrk="0" hangingPunct="0"/>
                <a:endParaRPr lang="en-US" dirty="0"/>
              </a:p>
            </p:txBody>
          </p:sp>
          <p:sp>
            <p:nvSpPr>
              <p:cNvPr id="4302" name="Freeform 691"/>
              <p:cNvSpPr>
                <a:spLocks/>
              </p:cNvSpPr>
              <p:nvPr/>
            </p:nvSpPr>
            <p:spPr bwMode="auto">
              <a:xfrm>
                <a:off x="5529" y="2618"/>
                <a:ext cx="42" cy="91"/>
              </a:xfrm>
              <a:custGeom>
                <a:avLst/>
                <a:gdLst>
                  <a:gd name="T0" fmla="*/ 40 w 42"/>
                  <a:gd name="T1" fmla="*/ 86 h 91"/>
                  <a:gd name="T2" fmla="*/ 11 w 42"/>
                  <a:gd name="T3" fmla="*/ 14 h 91"/>
                  <a:gd name="T4" fmla="*/ 9 w 42"/>
                  <a:gd name="T5" fmla="*/ 17 h 91"/>
                  <a:gd name="T6" fmla="*/ 1 w 42"/>
                  <a:gd name="T7" fmla="*/ 4 h 91"/>
                  <a:gd name="T8" fmla="*/ 9 w 42"/>
                  <a:gd name="T9" fmla="*/ 11 h 91"/>
                  <a:gd name="T10" fmla="*/ 0 w 42"/>
                  <a:gd name="T11" fmla="*/ 1 h 91"/>
                  <a:gd name="T12" fmla="*/ 5 w 42"/>
                  <a:gd name="T13" fmla="*/ 3 h 91"/>
                  <a:gd name="T14" fmla="*/ 3 w 42"/>
                  <a:gd name="T15" fmla="*/ 0 h 91"/>
                  <a:gd name="T16" fmla="*/ 5 w 42"/>
                  <a:gd name="T17" fmla="*/ 0 h 91"/>
                  <a:gd name="T18" fmla="*/ 34 w 42"/>
                  <a:gd name="T19" fmla="*/ 64 h 91"/>
                  <a:gd name="T20" fmla="*/ 42 w 42"/>
                  <a:gd name="T21" fmla="*/ 91 h 91"/>
                  <a:gd name="T22" fmla="*/ 42 w 42"/>
                  <a:gd name="T23" fmla="*/ 91 h 91"/>
                  <a:gd name="T24" fmla="*/ 40 w 42"/>
                  <a:gd name="T25" fmla="*/ 86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91"/>
                  <a:gd name="T41" fmla="*/ 42 w 42"/>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91">
                    <a:moveTo>
                      <a:pt x="40" y="86"/>
                    </a:moveTo>
                    <a:lnTo>
                      <a:pt x="11" y="14"/>
                    </a:lnTo>
                    <a:lnTo>
                      <a:pt x="9" y="17"/>
                    </a:lnTo>
                    <a:lnTo>
                      <a:pt x="1" y="4"/>
                    </a:lnTo>
                    <a:lnTo>
                      <a:pt x="9" y="11"/>
                    </a:lnTo>
                    <a:lnTo>
                      <a:pt x="0" y="1"/>
                    </a:lnTo>
                    <a:lnTo>
                      <a:pt x="5" y="3"/>
                    </a:lnTo>
                    <a:lnTo>
                      <a:pt x="3" y="0"/>
                    </a:lnTo>
                    <a:lnTo>
                      <a:pt x="5" y="0"/>
                    </a:lnTo>
                    <a:lnTo>
                      <a:pt x="34" y="64"/>
                    </a:lnTo>
                    <a:lnTo>
                      <a:pt x="42" y="91"/>
                    </a:lnTo>
                    <a:lnTo>
                      <a:pt x="40" y="86"/>
                    </a:lnTo>
                    <a:close/>
                  </a:path>
                </a:pathLst>
              </a:custGeom>
              <a:solidFill>
                <a:srgbClr val="FEE0C2"/>
              </a:solidFill>
              <a:ln w="9525">
                <a:noFill/>
                <a:round/>
                <a:headEnd/>
                <a:tailEnd/>
              </a:ln>
            </p:spPr>
            <p:txBody>
              <a:bodyPr/>
              <a:lstStyle/>
              <a:p>
                <a:pPr algn="ctr" eaLnBrk="0" hangingPunct="0"/>
                <a:endParaRPr lang="en-US" dirty="0"/>
              </a:p>
            </p:txBody>
          </p:sp>
          <p:sp>
            <p:nvSpPr>
              <p:cNvPr id="4303" name="Freeform 692"/>
              <p:cNvSpPr>
                <a:spLocks/>
              </p:cNvSpPr>
              <p:nvPr/>
            </p:nvSpPr>
            <p:spPr bwMode="auto">
              <a:xfrm>
                <a:off x="5529" y="2618"/>
                <a:ext cx="42" cy="91"/>
              </a:xfrm>
              <a:custGeom>
                <a:avLst/>
                <a:gdLst>
                  <a:gd name="T0" fmla="*/ 40 w 42"/>
                  <a:gd name="T1" fmla="*/ 86 h 91"/>
                  <a:gd name="T2" fmla="*/ 11 w 42"/>
                  <a:gd name="T3" fmla="*/ 14 h 91"/>
                  <a:gd name="T4" fmla="*/ 9 w 42"/>
                  <a:gd name="T5" fmla="*/ 17 h 91"/>
                  <a:gd name="T6" fmla="*/ 1 w 42"/>
                  <a:gd name="T7" fmla="*/ 4 h 91"/>
                  <a:gd name="T8" fmla="*/ 9 w 42"/>
                  <a:gd name="T9" fmla="*/ 11 h 91"/>
                  <a:gd name="T10" fmla="*/ 0 w 42"/>
                  <a:gd name="T11" fmla="*/ 1 h 91"/>
                  <a:gd name="T12" fmla="*/ 5 w 42"/>
                  <a:gd name="T13" fmla="*/ 3 h 91"/>
                  <a:gd name="T14" fmla="*/ 3 w 42"/>
                  <a:gd name="T15" fmla="*/ 0 h 91"/>
                  <a:gd name="T16" fmla="*/ 5 w 42"/>
                  <a:gd name="T17" fmla="*/ 0 h 91"/>
                  <a:gd name="T18" fmla="*/ 34 w 42"/>
                  <a:gd name="T19" fmla="*/ 64 h 91"/>
                  <a:gd name="T20" fmla="*/ 42 w 42"/>
                  <a:gd name="T21" fmla="*/ 91 h 91"/>
                  <a:gd name="T22" fmla="*/ 42 w 42"/>
                  <a:gd name="T23" fmla="*/ 91 h 91"/>
                  <a:gd name="T24" fmla="*/ 40 w 42"/>
                  <a:gd name="T25" fmla="*/ 86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91"/>
                  <a:gd name="T41" fmla="*/ 42 w 42"/>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91">
                    <a:moveTo>
                      <a:pt x="40" y="86"/>
                    </a:moveTo>
                    <a:lnTo>
                      <a:pt x="11" y="14"/>
                    </a:lnTo>
                    <a:lnTo>
                      <a:pt x="9" y="17"/>
                    </a:lnTo>
                    <a:lnTo>
                      <a:pt x="1" y="4"/>
                    </a:lnTo>
                    <a:lnTo>
                      <a:pt x="9" y="11"/>
                    </a:lnTo>
                    <a:lnTo>
                      <a:pt x="0" y="1"/>
                    </a:lnTo>
                    <a:lnTo>
                      <a:pt x="5" y="3"/>
                    </a:lnTo>
                    <a:lnTo>
                      <a:pt x="3" y="0"/>
                    </a:lnTo>
                    <a:lnTo>
                      <a:pt x="5" y="0"/>
                    </a:lnTo>
                    <a:lnTo>
                      <a:pt x="34" y="64"/>
                    </a:lnTo>
                    <a:lnTo>
                      <a:pt x="42" y="91"/>
                    </a:lnTo>
                    <a:lnTo>
                      <a:pt x="40" y="86"/>
                    </a:lnTo>
                  </a:path>
                </a:pathLst>
              </a:custGeom>
              <a:noFill/>
              <a:ln w="9525">
                <a:noFill/>
                <a:round/>
                <a:headEnd/>
                <a:tailEnd/>
              </a:ln>
            </p:spPr>
            <p:txBody>
              <a:bodyPr/>
              <a:lstStyle/>
              <a:p>
                <a:pPr algn="ctr" eaLnBrk="0" hangingPunct="0"/>
                <a:endParaRPr lang="en-US" dirty="0"/>
              </a:p>
            </p:txBody>
          </p:sp>
          <p:sp>
            <p:nvSpPr>
              <p:cNvPr id="4304" name="Freeform 693"/>
              <p:cNvSpPr>
                <a:spLocks/>
              </p:cNvSpPr>
              <p:nvPr/>
            </p:nvSpPr>
            <p:spPr bwMode="auto">
              <a:xfrm>
                <a:off x="4539" y="2619"/>
                <a:ext cx="17" cy="45"/>
              </a:xfrm>
              <a:custGeom>
                <a:avLst/>
                <a:gdLst>
                  <a:gd name="T0" fmla="*/ 17 w 17"/>
                  <a:gd name="T1" fmla="*/ 45 h 45"/>
                  <a:gd name="T2" fmla="*/ 0 w 17"/>
                  <a:gd name="T3" fmla="*/ 0 h 45"/>
                  <a:gd name="T4" fmla="*/ 16 w 17"/>
                  <a:gd name="T5" fmla="*/ 32 h 45"/>
                  <a:gd name="T6" fmla="*/ 17 w 17"/>
                  <a:gd name="T7" fmla="*/ 45 h 45"/>
                  <a:gd name="T8" fmla="*/ 0 60000 65536"/>
                  <a:gd name="T9" fmla="*/ 0 60000 65536"/>
                  <a:gd name="T10" fmla="*/ 0 60000 65536"/>
                  <a:gd name="T11" fmla="*/ 0 60000 65536"/>
                  <a:gd name="T12" fmla="*/ 0 w 17"/>
                  <a:gd name="T13" fmla="*/ 0 h 45"/>
                  <a:gd name="T14" fmla="*/ 17 w 17"/>
                  <a:gd name="T15" fmla="*/ 45 h 45"/>
                </a:gdLst>
                <a:ahLst/>
                <a:cxnLst>
                  <a:cxn ang="T8">
                    <a:pos x="T0" y="T1"/>
                  </a:cxn>
                  <a:cxn ang="T9">
                    <a:pos x="T2" y="T3"/>
                  </a:cxn>
                  <a:cxn ang="T10">
                    <a:pos x="T4" y="T5"/>
                  </a:cxn>
                  <a:cxn ang="T11">
                    <a:pos x="T6" y="T7"/>
                  </a:cxn>
                </a:cxnLst>
                <a:rect l="T12" t="T13" r="T14" b="T15"/>
                <a:pathLst>
                  <a:path w="17" h="45">
                    <a:moveTo>
                      <a:pt x="17" y="45"/>
                    </a:moveTo>
                    <a:lnTo>
                      <a:pt x="0" y="0"/>
                    </a:lnTo>
                    <a:lnTo>
                      <a:pt x="16" y="32"/>
                    </a:lnTo>
                    <a:lnTo>
                      <a:pt x="17" y="45"/>
                    </a:lnTo>
                    <a:close/>
                  </a:path>
                </a:pathLst>
              </a:custGeom>
              <a:solidFill>
                <a:srgbClr val="FEE0C2"/>
              </a:solidFill>
              <a:ln w="9525">
                <a:noFill/>
                <a:round/>
                <a:headEnd/>
                <a:tailEnd/>
              </a:ln>
            </p:spPr>
            <p:txBody>
              <a:bodyPr/>
              <a:lstStyle/>
              <a:p>
                <a:pPr algn="ctr" eaLnBrk="0" hangingPunct="0"/>
                <a:endParaRPr lang="en-US" dirty="0"/>
              </a:p>
            </p:txBody>
          </p:sp>
          <p:sp>
            <p:nvSpPr>
              <p:cNvPr id="4305" name="Freeform 694"/>
              <p:cNvSpPr>
                <a:spLocks/>
              </p:cNvSpPr>
              <p:nvPr/>
            </p:nvSpPr>
            <p:spPr bwMode="auto">
              <a:xfrm>
                <a:off x="4539" y="2619"/>
                <a:ext cx="17" cy="45"/>
              </a:xfrm>
              <a:custGeom>
                <a:avLst/>
                <a:gdLst>
                  <a:gd name="T0" fmla="*/ 17 w 17"/>
                  <a:gd name="T1" fmla="*/ 45 h 45"/>
                  <a:gd name="T2" fmla="*/ 0 w 17"/>
                  <a:gd name="T3" fmla="*/ 0 h 45"/>
                  <a:gd name="T4" fmla="*/ 16 w 17"/>
                  <a:gd name="T5" fmla="*/ 32 h 45"/>
                  <a:gd name="T6" fmla="*/ 17 w 17"/>
                  <a:gd name="T7" fmla="*/ 45 h 45"/>
                  <a:gd name="T8" fmla="*/ 0 60000 65536"/>
                  <a:gd name="T9" fmla="*/ 0 60000 65536"/>
                  <a:gd name="T10" fmla="*/ 0 60000 65536"/>
                  <a:gd name="T11" fmla="*/ 0 60000 65536"/>
                  <a:gd name="T12" fmla="*/ 0 w 17"/>
                  <a:gd name="T13" fmla="*/ 0 h 45"/>
                  <a:gd name="T14" fmla="*/ 17 w 17"/>
                  <a:gd name="T15" fmla="*/ 45 h 45"/>
                </a:gdLst>
                <a:ahLst/>
                <a:cxnLst>
                  <a:cxn ang="T8">
                    <a:pos x="T0" y="T1"/>
                  </a:cxn>
                  <a:cxn ang="T9">
                    <a:pos x="T2" y="T3"/>
                  </a:cxn>
                  <a:cxn ang="T10">
                    <a:pos x="T4" y="T5"/>
                  </a:cxn>
                  <a:cxn ang="T11">
                    <a:pos x="T6" y="T7"/>
                  </a:cxn>
                </a:cxnLst>
                <a:rect l="T12" t="T13" r="T14" b="T15"/>
                <a:pathLst>
                  <a:path w="17" h="45">
                    <a:moveTo>
                      <a:pt x="17" y="45"/>
                    </a:moveTo>
                    <a:lnTo>
                      <a:pt x="0" y="0"/>
                    </a:lnTo>
                    <a:lnTo>
                      <a:pt x="16" y="32"/>
                    </a:lnTo>
                    <a:lnTo>
                      <a:pt x="17" y="45"/>
                    </a:lnTo>
                  </a:path>
                </a:pathLst>
              </a:custGeom>
              <a:noFill/>
              <a:ln w="9525">
                <a:noFill/>
                <a:round/>
                <a:headEnd/>
                <a:tailEnd/>
              </a:ln>
            </p:spPr>
            <p:txBody>
              <a:bodyPr/>
              <a:lstStyle/>
              <a:p>
                <a:pPr algn="ctr" eaLnBrk="0" hangingPunct="0"/>
                <a:endParaRPr lang="en-US" dirty="0"/>
              </a:p>
            </p:txBody>
          </p:sp>
          <p:sp>
            <p:nvSpPr>
              <p:cNvPr id="4306" name="Freeform 695"/>
              <p:cNvSpPr>
                <a:spLocks/>
              </p:cNvSpPr>
              <p:nvPr/>
            </p:nvSpPr>
            <p:spPr bwMode="auto">
              <a:xfrm>
                <a:off x="5233" y="2635"/>
                <a:ext cx="8" cy="3"/>
              </a:xfrm>
              <a:custGeom>
                <a:avLst/>
                <a:gdLst>
                  <a:gd name="T0" fmla="*/ 0 w 8"/>
                  <a:gd name="T1" fmla="*/ 0 h 3"/>
                  <a:gd name="T2" fmla="*/ 8 w 8"/>
                  <a:gd name="T3" fmla="*/ 3 h 3"/>
                  <a:gd name="T4" fmla="*/ 0 w 8"/>
                  <a:gd name="T5" fmla="*/ 3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0"/>
                    </a:moveTo>
                    <a:lnTo>
                      <a:pt x="8" y="3"/>
                    </a:lnTo>
                    <a:lnTo>
                      <a:pt x="0" y="3"/>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07" name="Freeform 696"/>
              <p:cNvSpPr>
                <a:spLocks/>
              </p:cNvSpPr>
              <p:nvPr/>
            </p:nvSpPr>
            <p:spPr bwMode="auto">
              <a:xfrm>
                <a:off x="5233" y="2635"/>
                <a:ext cx="8" cy="3"/>
              </a:xfrm>
              <a:custGeom>
                <a:avLst/>
                <a:gdLst>
                  <a:gd name="T0" fmla="*/ 0 w 8"/>
                  <a:gd name="T1" fmla="*/ 0 h 3"/>
                  <a:gd name="T2" fmla="*/ 8 w 8"/>
                  <a:gd name="T3" fmla="*/ 3 h 3"/>
                  <a:gd name="T4" fmla="*/ 0 w 8"/>
                  <a:gd name="T5" fmla="*/ 3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0"/>
                    </a:moveTo>
                    <a:lnTo>
                      <a:pt x="8" y="3"/>
                    </a:lnTo>
                    <a:lnTo>
                      <a:pt x="0" y="3"/>
                    </a:lnTo>
                    <a:lnTo>
                      <a:pt x="0" y="0"/>
                    </a:lnTo>
                  </a:path>
                </a:pathLst>
              </a:custGeom>
              <a:noFill/>
              <a:ln w="9525">
                <a:noFill/>
                <a:round/>
                <a:headEnd/>
                <a:tailEnd/>
              </a:ln>
            </p:spPr>
            <p:txBody>
              <a:bodyPr/>
              <a:lstStyle/>
              <a:p>
                <a:pPr algn="ctr" eaLnBrk="0" hangingPunct="0"/>
                <a:endParaRPr lang="en-US" dirty="0"/>
              </a:p>
            </p:txBody>
          </p:sp>
          <p:sp>
            <p:nvSpPr>
              <p:cNvPr id="4308" name="Freeform 697"/>
              <p:cNvSpPr>
                <a:spLocks/>
              </p:cNvSpPr>
              <p:nvPr/>
            </p:nvSpPr>
            <p:spPr bwMode="auto">
              <a:xfrm>
                <a:off x="5246" y="2646"/>
                <a:ext cx="9" cy="16"/>
              </a:xfrm>
              <a:custGeom>
                <a:avLst/>
                <a:gdLst>
                  <a:gd name="T0" fmla="*/ 0 w 9"/>
                  <a:gd name="T1" fmla="*/ 15 h 16"/>
                  <a:gd name="T2" fmla="*/ 0 w 9"/>
                  <a:gd name="T3" fmla="*/ 4 h 16"/>
                  <a:gd name="T4" fmla="*/ 4 w 9"/>
                  <a:gd name="T5" fmla="*/ 0 h 16"/>
                  <a:gd name="T6" fmla="*/ 8 w 9"/>
                  <a:gd name="T7" fmla="*/ 2 h 16"/>
                  <a:gd name="T8" fmla="*/ 9 w 9"/>
                  <a:gd name="T9" fmla="*/ 12 h 16"/>
                  <a:gd name="T10" fmla="*/ 4 w 9"/>
                  <a:gd name="T11" fmla="*/ 16 h 16"/>
                  <a:gd name="T12" fmla="*/ 0 w 9"/>
                  <a:gd name="T13" fmla="*/ 15 h 16"/>
                  <a:gd name="T14" fmla="*/ 0 60000 65536"/>
                  <a:gd name="T15" fmla="*/ 0 60000 65536"/>
                  <a:gd name="T16" fmla="*/ 0 60000 65536"/>
                  <a:gd name="T17" fmla="*/ 0 60000 65536"/>
                  <a:gd name="T18" fmla="*/ 0 60000 65536"/>
                  <a:gd name="T19" fmla="*/ 0 60000 65536"/>
                  <a:gd name="T20" fmla="*/ 0 60000 65536"/>
                  <a:gd name="T21" fmla="*/ 0 w 9"/>
                  <a:gd name="T22" fmla="*/ 0 h 16"/>
                  <a:gd name="T23" fmla="*/ 9 w 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6">
                    <a:moveTo>
                      <a:pt x="0" y="15"/>
                    </a:moveTo>
                    <a:lnTo>
                      <a:pt x="0" y="4"/>
                    </a:lnTo>
                    <a:lnTo>
                      <a:pt x="4" y="0"/>
                    </a:lnTo>
                    <a:lnTo>
                      <a:pt x="8" y="2"/>
                    </a:lnTo>
                    <a:lnTo>
                      <a:pt x="9" y="12"/>
                    </a:lnTo>
                    <a:lnTo>
                      <a:pt x="4" y="16"/>
                    </a:lnTo>
                    <a:lnTo>
                      <a:pt x="0" y="15"/>
                    </a:lnTo>
                    <a:close/>
                  </a:path>
                </a:pathLst>
              </a:custGeom>
              <a:solidFill>
                <a:srgbClr val="FEE0C2"/>
              </a:solidFill>
              <a:ln w="9525">
                <a:noFill/>
                <a:round/>
                <a:headEnd/>
                <a:tailEnd/>
              </a:ln>
            </p:spPr>
            <p:txBody>
              <a:bodyPr/>
              <a:lstStyle/>
              <a:p>
                <a:pPr algn="ctr" eaLnBrk="0" hangingPunct="0"/>
                <a:endParaRPr lang="en-US" dirty="0"/>
              </a:p>
            </p:txBody>
          </p:sp>
          <p:sp>
            <p:nvSpPr>
              <p:cNvPr id="4309" name="Freeform 698"/>
              <p:cNvSpPr>
                <a:spLocks/>
              </p:cNvSpPr>
              <p:nvPr/>
            </p:nvSpPr>
            <p:spPr bwMode="auto">
              <a:xfrm>
                <a:off x="5246" y="2646"/>
                <a:ext cx="9" cy="16"/>
              </a:xfrm>
              <a:custGeom>
                <a:avLst/>
                <a:gdLst>
                  <a:gd name="T0" fmla="*/ 0 w 9"/>
                  <a:gd name="T1" fmla="*/ 15 h 16"/>
                  <a:gd name="T2" fmla="*/ 0 w 9"/>
                  <a:gd name="T3" fmla="*/ 4 h 16"/>
                  <a:gd name="T4" fmla="*/ 4 w 9"/>
                  <a:gd name="T5" fmla="*/ 0 h 16"/>
                  <a:gd name="T6" fmla="*/ 8 w 9"/>
                  <a:gd name="T7" fmla="*/ 2 h 16"/>
                  <a:gd name="T8" fmla="*/ 9 w 9"/>
                  <a:gd name="T9" fmla="*/ 12 h 16"/>
                  <a:gd name="T10" fmla="*/ 4 w 9"/>
                  <a:gd name="T11" fmla="*/ 16 h 16"/>
                  <a:gd name="T12" fmla="*/ 0 w 9"/>
                  <a:gd name="T13" fmla="*/ 15 h 16"/>
                  <a:gd name="T14" fmla="*/ 0 60000 65536"/>
                  <a:gd name="T15" fmla="*/ 0 60000 65536"/>
                  <a:gd name="T16" fmla="*/ 0 60000 65536"/>
                  <a:gd name="T17" fmla="*/ 0 60000 65536"/>
                  <a:gd name="T18" fmla="*/ 0 60000 65536"/>
                  <a:gd name="T19" fmla="*/ 0 60000 65536"/>
                  <a:gd name="T20" fmla="*/ 0 60000 65536"/>
                  <a:gd name="T21" fmla="*/ 0 w 9"/>
                  <a:gd name="T22" fmla="*/ 0 h 16"/>
                  <a:gd name="T23" fmla="*/ 9 w 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6">
                    <a:moveTo>
                      <a:pt x="0" y="15"/>
                    </a:moveTo>
                    <a:lnTo>
                      <a:pt x="0" y="4"/>
                    </a:lnTo>
                    <a:lnTo>
                      <a:pt x="4" y="0"/>
                    </a:lnTo>
                    <a:lnTo>
                      <a:pt x="8" y="2"/>
                    </a:lnTo>
                    <a:lnTo>
                      <a:pt x="9" y="12"/>
                    </a:lnTo>
                    <a:lnTo>
                      <a:pt x="4" y="16"/>
                    </a:lnTo>
                    <a:lnTo>
                      <a:pt x="0" y="15"/>
                    </a:lnTo>
                  </a:path>
                </a:pathLst>
              </a:custGeom>
              <a:noFill/>
              <a:ln w="9525">
                <a:noFill/>
                <a:round/>
                <a:headEnd/>
                <a:tailEnd/>
              </a:ln>
            </p:spPr>
            <p:txBody>
              <a:bodyPr/>
              <a:lstStyle/>
              <a:p>
                <a:pPr algn="ctr" eaLnBrk="0" hangingPunct="0"/>
                <a:endParaRPr lang="en-US" dirty="0"/>
              </a:p>
            </p:txBody>
          </p:sp>
          <p:sp>
            <p:nvSpPr>
              <p:cNvPr id="4310" name="Freeform 699"/>
              <p:cNvSpPr>
                <a:spLocks/>
              </p:cNvSpPr>
              <p:nvPr/>
            </p:nvSpPr>
            <p:spPr bwMode="auto">
              <a:xfrm>
                <a:off x="4556" y="2664"/>
                <a:ext cx="44" cy="78"/>
              </a:xfrm>
              <a:custGeom>
                <a:avLst/>
                <a:gdLst>
                  <a:gd name="T0" fmla="*/ 36 w 44"/>
                  <a:gd name="T1" fmla="*/ 69 h 78"/>
                  <a:gd name="T2" fmla="*/ 0 w 44"/>
                  <a:gd name="T3" fmla="*/ 0 h 78"/>
                  <a:gd name="T4" fmla="*/ 12 w 44"/>
                  <a:gd name="T5" fmla="*/ 5 h 78"/>
                  <a:gd name="T6" fmla="*/ 17 w 44"/>
                  <a:gd name="T7" fmla="*/ 19 h 78"/>
                  <a:gd name="T8" fmla="*/ 13 w 44"/>
                  <a:gd name="T9" fmla="*/ 26 h 78"/>
                  <a:gd name="T10" fmla="*/ 10 w 44"/>
                  <a:gd name="T11" fmla="*/ 22 h 78"/>
                  <a:gd name="T12" fmla="*/ 44 w 44"/>
                  <a:gd name="T13" fmla="*/ 77 h 78"/>
                  <a:gd name="T14" fmla="*/ 41 w 44"/>
                  <a:gd name="T15" fmla="*/ 78 h 78"/>
                  <a:gd name="T16" fmla="*/ 36 w 44"/>
                  <a:gd name="T17" fmla="*/ 69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8"/>
                  <a:gd name="T29" fmla="*/ 44 w 4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8">
                    <a:moveTo>
                      <a:pt x="36" y="69"/>
                    </a:moveTo>
                    <a:lnTo>
                      <a:pt x="0" y="0"/>
                    </a:lnTo>
                    <a:lnTo>
                      <a:pt x="12" y="5"/>
                    </a:lnTo>
                    <a:lnTo>
                      <a:pt x="17" y="19"/>
                    </a:lnTo>
                    <a:lnTo>
                      <a:pt x="13" y="26"/>
                    </a:lnTo>
                    <a:lnTo>
                      <a:pt x="10" y="22"/>
                    </a:lnTo>
                    <a:lnTo>
                      <a:pt x="44" y="77"/>
                    </a:lnTo>
                    <a:lnTo>
                      <a:pt x="41" y="78"/>
                    </a:lnTo>
                    <a:lnTo>
                      <a:pt x="36" y="69"/>
                    </a:lnTo>
                    <a:close/>
                  </a:path>
                </a:pathLst>
              </a:custGeom>
              <a:solidFill>
                <a:srgbClr val="FEE0C2"/>
              </a:solidFill>
              <a:ln w="9525">
                <a:noFill/>
                <a:round/>
                <a:headEnd/>
                <a:tailEnd/>
              </a:ln>
            </p:spPr>
            <p:txBody>
              <a:bodyPr/>
              <a:lstStyle/>
              <a:p>
                <a:pPr algn="ctr" eaLnBrk="0" hangingPunct="0"/>
                <a:endParaRPr lang="en-US" dirty="0"/>
              </a:p>
            </p:txBody>
          </p:sp>
          <p:sp>
            <p:nvSpPr>
              <p:cNvPr id="4311" name="Freeform 700"/>
              <p:cNvSpPr>
                <a:spLocks/>
              </p:cNvSpPr>
              <p:nvPr/>
            </p:nvSpPr>
            <p:spPr bwMode="auto">
              <a:xfrm>
                <a:off x="4556" y="2664"/>
                <a:ext cx="44" cy="78"/>
              </a:xfrm>
              <a:custGeom>
                <a:avLst/>
                <a:gdLst>
                  <a:gd name="T0" fmla="*/ 36 w 44"/>
                  <a:gd name="T1" fmla="*/ 69 h 78"/>
                  <a:gd name="T2" fmla="*/ 0 w 44"/>
                  <a:gd name="T3" fmla="*/ 0 h 78"/>
                  <a:gd name="T4" fmla="*/ 12 w 44"/>
                  <a:gd name="T5" fmla="*/ 5 h 78"/>
                  <a:gd name="T6" fmla="*/ 17 w 44"/>
                  <a:gd name="T7" fmla="*/ 19 h 78"/>
                  <a:gd name="T8" fmla="*/ 13 w 44"/>
                  <a:gd name="T9" fmla="*/ 26 h 78"/>
                  <a:gd name="T10" fmla="*/ 10 w 44"/>
                  <a:gd name="T11" fmla="*/ 22 h 78"/>
                  <a:gd name="T12" fmla="*/ 44 w 44"/>
                  <a:gd name="T13" fmla="*/ 77 h 78"/>
                  <a:gd name="T14" fmla="*/ 41 w 44"/>
                  <a:gd name="T15" fmla="*/ 78 h 78"/>
                  <a:gd name="T16" fmla="*/ 36 w 44"/>
                  <a:gd name="T17" fmla="*/ 69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8"/>
                  <a:gd name="T29" fmla="*/ 44 w 44"/>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8">
                    <a:moveTo>
                      <a:pt x="36" y="69"/>
                    </a:moveTo>
                    <a:lnTo>
                      <a:pt x="0" y="0"/>
                    </a:lnTo>
                    <a:lnTo>
                      <a:pt x="12" y="5"/>
                    </a:lnTo>
                    <a:lnTo>
                      <a:pt x="17" y="19"/>
                    </a:lnTo>
                    <a:lnTo>
                      <a:pt x="13" y="26"/>
                    </a:lnTo>
                    <a:lnTo>
                      <a:pt x="10" y="22"/>
                    </a:lnTo>
                    <a:lnTo>
                      <a:pt x="44" y="77"/>
                    </a:lnTo>
                    <a:lnTo>
                      <a:pt x="41" y="78"/>
                    </a:lnTo>
                    <a:lnTo>
                      <a:pt x="36" y="69"/>
                    </a:lnTo>
                  </a:path>
                </a:pathLst>
              </a:custGeom>
              <a:noFill/>
              <a:ln w="9525">
                <a:noFill/>
                <a:round/>
                <a:headEnd/>
                <a:tailEnd/>
              </a:ln>
            </p:spPr>
            <p:txBody>
              <a:bodyPr/>
              <a:lstStyle/>
              <a:p>
                <a:pPr algn="ctr" eaLnBrk="0" hangingPunct="0"/>
                <a:endParaRPr lang="en-US" dirty="0"/>
              </a:p>
            </p:txBody>
          </p:sp>
          <p:sp>
            <p:nvSpPr>
              <p:cNvPr id="4312" name="Freeform 701"/>
              <p:cNvSpPr>
                <a:spLocks/>
              </p:cNvSpPr>
              <p:nvPr/>
            </p:nvSpPr>
            <p:spPr bwMode="auto">
              <a:xfrm>
                <a:off x="4760" y="2693"/>
                <a:ext cx="4" cy="5"/>
              </a:xfrm>
              <a:custGeom>
                <a:avLst/>
                <a:gdLst>
                  <a:gd name="T0" fmla="*/ 0 w 4"/>
                  <a:gd name="T1" fmla="*/ 5 h 5"/>
                  <a:gd name="T2" fmla="*/ 0 w 4"/>
                  <a:gd name="T3" fmla="*/ 0 h 5"/>
                  <a:gd name="T4" fmla="*/ 4 w 4"/>
                  <a:gd name="T5" fmla="*/ 1 h 5"/>
                  <a:gd name="T6" fmla="*/ 0 w 4"/>
                  <a:gd name="T7" fmla="*/ 5 h 5"/>
                  <a:gd name="T8" fmla="*/ 0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5"/>
                    </a:moveTo>
                    <a:lnTo>
                      <a:pt x="0" y="0"/>
                    </a:lnTo>
                    <a:lnTo>
                      <a:pt x="4" y="1"/>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313" name="Freeform 702"/>
              <p:cNvSpPr>
                <a:spLocks/>
              </p:cNvSpPr>
              <p:nvPr/>
            </p:nvSpPr>
            <p:spPr bwMode="auto">
              <a:xfrm>
                <a:off x="4760" y="2693"/>
                <a:ext cx="4" cy="5"/>
              </a:xfrm>
              <a:custGeom>
                <a:avLst/>
                <a:gdLst>
                  <a:gd name="T0" fmla="*/ 0 w 4"/>
                  <a:gd name="T1" fmla="*/ 5 h 5"/>
                  <a:gd name="T2" fmla="*/ 0 w 4"/>
                  <a:gd name="T3" fmla="*/ 0 h 5"/>
                  <a:gd name="T4" fmla="*/ 4 w 4"/>
                  <a:gd name="T5" fmla="*/ 1 h 5"/>
                  <a:gd name="T6" fmla="*/ 0 w 4"/>
                  <a:gd name="T7" fmla="*/ 5 h 5"/>
                  <a:gd name="T8" fmla="*/ 0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5"/>
                    </a:moveTo>
                    <a:lnTo>
                      <a:pt x="0" y="0"/>
                    </a:lnTo>
                    <a:lnTo>
                      <a:pt x="4" y="1"/>
                    </a:lnTo>
                    <a:lnTo>
                      <a:pt x="0" y="5"/>
                    </a:lnTo>
                  </a:path>
                </a:pathLst>
              </a:custGeom>
              <a:noFill/>
              <a:ln w="9525">
                <a:noFill/>
                <a:round/>
                <a:headEnd/>
                <a:tailEnd/>
              </a:ln>
            </p:spPr>
            <p:txBody>
              <a:bodyPr/>
              <a:lstStyle/>
              <a:p>
                <a:pPr algn="ctr" eaLnBrk="0" hangingPunct="0"/>
                <a:endParaRPr lang="en-US" dirty="0"/>
              </a:p>
            </p:txBody>
          </p:sp>
          <p:sp>
            <p:nvSpPr>
              <p:cNvPr id="4314" name="Freeform 703"/>
              <p:cNvSpPr>
                <a:spLocks/>
              </p:cNvSpPr>
              <p:nvPr/>
            </p:nvSpPr>
            <p:spPr bwMode="auto">
              <a:xfrm>
                <a:off x="4717" y="2694"/>
                <a:ext cx="226" cy="128"/>
              </a:xfrm>
              <a:custGeom>
                <a:avLst/>
                <a:gdLst>
                  <a:gd name="T0" fmla="*/ 45 w 226"/>
                  <a:gd name="T1" fmla="*/ 2 h 128"/>
                  <a:gd name="T2" fmla="*/ 224 w 226"/>
                  <a:gd name="T3" fmla="*/ 0 h 128"/>
                  <a:gd name="T4" fmla="*/ 224 w 226"/>
                  <a:gd name="T5" fmla="*/ 12 h 128"/>
                  <a:gd name="T6" fmla="*/ 224 w 226"/>
                  <a:gd name="T7" fmla="*/ 16 h 128"/>
                  <a:gd name="T8" fmla="*/ 226 w 226"/>
                  <a:gd name="T9" fmla="*/ 125 h 128"/>
                  <a:gd name="T10" fmla="*/ 14 w 226"/>
                  <a:gd name="T11" fmla="*/ 128 h 128"/>
                  <a:gd name="T12" fmla="*/ 14 w 226"/>
                  <a:gd name="T13" fmla="*/ 125 h 128"/>
                  <a:gd name="T14" fmla="*/ 16 w 226"/>
                  <a:gd name="T15" fmla="*/ 127 h 128"/>
                  <a:gd name="T16" fmla="*/ 19 w 226"/>
                  <a:gd name="T17" fmla="*/ 120 h 128"/>
                  <a:gd name="T18" fmla="*/ 14 w 226"/>
                  <a:gd name="T19" fmla="*/ 116 h 128"/>
                  <a:gd name="T20" fmla="*/ 19 w 226"/>
                  <a:gd name="T21" fmla="*/ 119 h 128"/>
                  <a:gd name="T22" fmla="*/ 19 w 226"/>
                  <a:gd name="T23" fmla="*/ 114 h 128"/>
                  <a:gd name="T24" fmla="*/ 24 w 226"/>
                  <a:gd name="T25" fmla="*/ 114 h 128"/>
                  <a:gd name="T26" fmla="*/ 19 w 226"/>
                  <a:gd name="T27" fmla="*/ 114 h 128"/>
                  <a:gd name="T28" fmla="*/ 22 w 226"/>
                  <a:gd name="T29" fmla="*/ 114 h 128"/>
                  <a:gd name="T30" fmla="*/ 17 w 226"/>
                  <a:gd name="T31" fmla="*/ 111 h 128"/>
                  <a:gd name="T32" fmla="*/ 21 w 226"/>
                  <a:gd name="T33" fmla="*/ 106 h 128"/>
                  <a:gd name="T34" fmla="*/ 17 w 226"/>
                  <a:gd name="T35" fmla="*/ 100 h 128"/>
                  <a:gd name="T36" fmla="*/ 19 w 226"/>
                  <a:gd name="T37" fmla="*/ 90 h 128"/>
                  <a:gd name="T38" fmla="*/ 14 w 226"/>
                  <a:gd name="T39" fmla="*/ 76 h 128"/>
                  <a:gd name="T40" fmla="*/ 26 w 226"/>
                  <a:gd name="T41" fmla="*/ 77 h 128"/>
                  <a:gd name="T42" fmla="*/ 16 w 226"/>
                  <a:gd name="T43" fmla="*/ 74 h 128"/>
                  <a:gd name="T44" fmla="*/ 24 w 226"/>
                  <a:gd name="T45" fmla="*/ 66 h 128"/>
                  <a:gd name="T46" fmla="*/ 13 w 226"/>
                  <a:gd name="T47" fmla="*/ 76 h 128"/>
                  <a:gd name="T48" fmla="*/ 1 w 226"/>
                  <a:gd name="T49" fmla="*/ 71 h 128"/>
                  <a:gd name="T50" fmla="*/ 3 w 226"/>
                  <a:gd name="T51" fmla="*/ 68 h 128"/>
                  <a:gd name="T52" fmla="*/ 1 w 226"/>
                  <a:gd name="T53" fmla="*/ 69 h 128"/>
                  <a:gd name="T54" fmla="*/ 0 w 226"/>
                  <a:gd name="T55" fmla="*/ 63 h 128"/>
                  <a:gd name="T56" fmla="*/ 0 w 226"/>
                  <a:gd name="T57" fmla="*/ 60 h 128"/>
                  <a:gd name="T58" fmla="*/ 3 w 226"/>
                  <a:gd name="T59" fmla="*/ 55 h 128"/>
                  <a:gd name="T60" fmla="*/ 6 w 226"/>
                  <a:gd name="T61" fmla="*/ 60 h 128"/>
                  <a:gd name="T62" fmla="*/ 4 w 226"/>
                  <a:gd name="T63" fmla="*/ 55 h 128"/>
                  <a:gd name="T64" fmla="*/ 8 w 226"/>
                  <a:gd name="T65" fmla="*/ 56 h 128"/>
                  <a:gd name="T66" fmla="*/ 16 w 226"/>
                  <a:gd name="T67" fmla="*/ 50 h 128"/>
                  <a:gd name="T68" fmla="*/ 14 w 226"/>
                  <a:gd name="T69" fmla="*/ 47 h 128"/>
                  <a:gd name="T70" fmla="*/ 17 w 226"/>
                  <a:gd name="T71" fmla="*/ 50 h 128"/>
                  <a:gd name="T72" fmla="*/ 27 w 226"/>
                  <a:gd name="T73" fmla="*/ 44 h 128"/>
                  <a:gd name="T74" fmla="*/ 37 w 226"/>
                  <a:gd name="T75" fmla="*/ 42 h 128"/>
                  <a:gd name="T76" fmla="*/ 48 w 226"/>
                  <a:gd name="T77" fmla="*/ 31 h 128"/>
                  <a:gd name="T78" fmla="*/ 43 w 226"/>
                  <a:gd name="T79" fmla="*/ 32 h 128"/>
                  <a:gd name="T80" fmla="*/ 43 w 226"/>
                  <a:gd name="T81" fmla="*/ 31 h 128"/>
                  <a:gd name="T82" fmla="*/ 48 w 226"/>
                  <a:gd name="T83" fmla="*/ 29 h 128"/>
                  <a:gd name="T84" fmla="*/ 51 w 226"/>
                  <a:gd name="T85" fmla="*/ 32 h 128"/>
                  <a:gd name="T86" fmla="*/ 63 w 226"/>
                  <a:gd name="T87" fmla="*/ 26 h 128"/>
                  <a:gd name="T88" fmla="*/ 55 w 226"/>
                  <a:gd name="T89" fmla="*/ 31 h 128"/>
                  <a:gd name="T90" fmla="*/ 55 w 226"/>
                  <a:gd name="T91" fmla="*/ 28 h 128"/>
                  <a:gd name="T92" fmla="*/ 45 w 226"/>
                  <a:gd name="T93" fmla="*/ 29 h 128"/>
                  <a:gd name="T94" fmla="*/ 48 w 226"/>
                  <a:gd name="T95" fmla="*/ 28 h 128"/>
                  <a:gd name="T96" fmla="*/ 45 w 226"/>
                  <a:gd name="T97" fmla="*/ 21 h 128"/>
                  <a:gd name="T98" fmla="*/ 43 w 226"/>
                  <a:gd name="T99" fmla="*/ 29 h 128"/>
                  <a:gd name="T100" fmla="*/ 50 w 226"/>
                  <a:gd name="T101" fmla="*/ 8 h 128"/>
                  <a:gd name="T102" fmla="*/ 45 w 226"/>
                  <a:gd name="T103" fmla="*/ 4 h 128"/>
                  <a:gd name="T104" fmla="*/ 50 w 226"/>
                  <a:gd name="T105" fmla="*/ 7 h 128"/>
                  <a:gd name="T106" fmla="*/ 47 w 226"/>
                  <a:gd name="T107" fmla="*/ 12 h 128"/>
                  <a:gd name="T108" fmla="*/ 45 w 226"/>
                  <a:gd name="T109" fmla="*/ 2 h 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6"/>
                  <a:gd name="T166" fmla="*/ 0 h 128"/>
                  <a:gd name="T167" fmla="*/ 226 w 226"/>
                  <a:gd name="T168" fmla="*/ 128 h 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6" h="128">
                    <a:moveTo>
                      <a:pt x="45" y="2"/>
                    </a:moveTo>
                    <a:lnTo>
                      <a:pt x="224" y="0"/>
                    </a:lnTo>
                    <a:lnTo>
                      <a:pt x="224" y="12"/>
                    </a:lnTo>
                    <a:lnTo>
                      <a:pt x="224" y="16"/>
                    </a:lnTo>
                    <a:lnTo>
                      <a:pt x="226" y="125"/>
                    </a:lnTo>
                    <a:lnTo>
                      <a:pt x="14" y="128"/>
                    </a:lnTo>
                    <a:lnTo>
                      <a:pt x="14" y="125"/>
                    </a:lnTo>
                    <a:lnTo>
                      <a:pt x="16" y="127"/>
                    </a:lnTo>
                    <a:lnTo>
                      <a:pt x="19" y="120"/>
                    </a:lnTo>
                    <a:lnTo>
                      <a:pt x="14" y="116"/>
                    </a:lnTo>
                    <a:lnTo>
                      <a:pt x="19" y="119"/>
                    </a:lnTo>
                    <a:lnTo>
                      <a:pt x="19" y="114"/>
                    </a:lnTo>
                    <a:lnTo>
                      <a:pt x="24" y="114"/>
                    </a:lnTo>
                    <a:lnTo>
                      <a:pt x="19" y="114"/>
                    </a:lnTo>
                    <a:lnTo>
                      <a:pt x="22" y="114"/>
                    </a:lnTo>
                    <a:lnTo>
                      <a:pt x="17" y="111"/>
                    </a:lnTo>
                    <a:lnTo>
                      <a:pt x="21" y="106"/>
                    </a:lnTo>
                    <a:lnTo>
                      <a:pt x="17" y="100"/>
                    </a:lnTo>
                    <a:lnTo>
                      <a:pt x="19" y="90"/>
                    </a:lnTo>
                    <a:lnTo>
                      <a:pt x="14" y="76"/>
                    </a:lnTo>
                    <a:lnTo>
                      <a:pt x="26" y="77"/>
                    </a:lnTo>
                    <a:lnTo>
                      <a:pt x="16" y="74"/>
                    </a:lnTo>
                    <a:lnTo>
                      <a:pt x="24" y="66"/>
                    </a:lnTo>
                    <a:lnTo>
                      <a:pt x="13" y="76"/>
                    </a:lnTo>
                    <a:lnTo>
                      <a:pt x="1" y="71"/>
                    </a:lnTo>
                    <a:lnTo>
                      <a:pt x="3" y="68"/>
                    </a:lnTo>
                    <a:lnTo>
                      <a:pt x="1" y="69"/>
                    </a:lnTo>
                    <a:lnTo>
                      <a:pt x="0" y="63"/>
                    </a:lnTo>
                    <a:lnTo>
                      <a:pt x="0" y="60"/>
                    </a:lnTo>
                    <a:lnTo>
                      <a:pt x="3" y="55"/>
                    </a:lnTo>
                    <a:lnTo>
                      <a:pt x="6" y="60"/>
                    </a:lnTo>
                    <a:lnTo>
                      <a:pt x="4" y="55"/>
                    </a:lnTo>
                    <a:lnTo>
                      <a:pt x="8" y="56"/>
                    </a:lnTo>
                    <a:lnTo>
                      <a:pt x="16" y="50"/>
                    </a:lnTo>
                    <a:lnTo>
                      <a:pt x="14" y="47"/>
                    </a:lnTo>
                    <a:lnTo>
                      <a:pt x="17" y="50"/>
                    </a:lnTo>
                    <a:lnTo>
                      <a:pt x="27" y="44"/>
                    </a:lnTo>
                    <a:lnTo>
                      <a:pt x="37" y="42"/>
                    </a:lnTo>
                    <a:lnTo>
                      <a:pt x="48" y="31"/>
                    </a:lnTo>
                    <a:lnTo>
                      <a:pt x="43" y="32"/>
                    </a:lnTo>
                    <a:lnTo>
                      <a:pt x="43" y="31"/>
                    </a:lnTo>
                    <a:lnTo>
                      <a:pt x="48" y="29"/>
                    </a:lnTo>
                    <a:lnTo>
                      <a:pt x="51" y="32"/>
                    </a:lnTo>
                    <a:lnTo>
                      <a:pt x="63" y="26"/>
                    </a:lnTo>
                    <a:lnTo>
                      <a:pt x="55" y="31"/>
                    </a:lnTo>
                    <a:lnTo>
                      <a:pt x="55" y="28"/>
                    </a:lnTo>
                    <a:lnTo>
                      <a:pt x="45" y="29"/>
                    </a:lnTo>
                    <a:lnTo>
                      <a:pt x="48" y="28"/>
                    </a:lnTo>
                    <a:lnTo>
                      <a:pt x="45" y="21"/>
                    </a:lnTo>
                    <a:lnTo>
                      <a:pt x="43" y="29"/>
                    </a:lnTo>
                    <a:lnTo>
                      <a:pt x="50" y="8"/>
                    </a:lnTo>
                    <a:lnTo>
                      <a:pt x="45" y="4"/>
                    </a:lnTo>
                    <a:lnTo>
                      <a:pt x="50" y="7"/>
                    </a:lnTo>
                    <a:lnTo>
                      <a:pt x="47" y="12"/>
                    </a:lnTo>
                    <a:lnTo>
                      <a:pt x="45" y="2"/>
                    </a:lnTo>
                    <a:close/>
                  </a:path>
                </a:pathLst>
              </a:custGeom>
              <a:solidFill>
                <a:srgbClr val="FEE0C2"/>
              </a:solidFill>
              <a:ln w="9525">
                <a:noFill/>
                <a:round/>
                <a:headEnd/>
                <a:tailEnd/>
              </a:ln>
            </p:spPr>
            <p:txBody>
              <a:bodyPr/>
              <a:lstStyle/>
              <a:p>
                <a:pPr algn="ctr" eaLnBrk="0" hangingPunct="0"/>
                <a:endParaRPr lang="en-US" dirty="0"/>
              </a:p>
            </p:txBody>
          </p:sp>
          <p:sp>
            <p:nvSpPr>
              <p:cNvPr id="4315" name="Freeform 704"/>
              <p:cNvSpPr>
                <a:spLocks/>
              </p:cNvSpPr>
              <p:nvPr/>
            </p:nvSpPr>
            <p:spPr bwMode="auto">
              <a:xfrm>
                <a:off x="4717" y="2694"/>
                <a:ext cx="226" cy="128"/>
              </a:xfrm>
              <a:custGeom>
                <a:avLst/>
                <a:gdLst>
                  <a:gd name="T0" fmla="*/ 45 w 226"/>
                  <a:gd name="T1" fmla="*/ 2 h 128"/>
                  <a:gd name="T2" fmla="*/ 224 w 226"/>
                  <a:gd name="T3" fmla="*/ 0 h 128"/>
                  <a:gd name="T4" fmla="*/ 224 w 226"/>
                  <a:gd name="T5" fmla="*/ 12 h 128"/>
                  <a:gd name="T6" fmla="*/ 224 w 226"/>
                  <a:gd name="T7" fmla="*/ 16 h 128"/>
                  <a:gd name="T8" fmla="*/ 226 w 226"/>
                  <a:gd name="T9" fmla="*/ 125 h 128"/>
                  <a:gd name="T10" fmla="*/ 14 w 226"/>
                  <a:gd name="T11" fmla="*/ 128 h 128"/>
                  <a:gd name="T12" fmla="*/ 14 w 226"/>
                  <a:gd name="T13" fmla="*/ 125 h 128"/>
                  <a:gd name="T14" fmla="*/ 16 w 226"/>
                  <a:gd name="T15" fmla="*/ 127 h 128"/>
                  <a:gd name="T16" fmla="*/ 19 w 226"/>
                  <a:gd name="T17" fmla="*/ 120 h 128"/>
                  <a:gd name="T18" fmla="*/ 14 w 226"/>
                  <a:gd name="T19" fmla="*/ 116 h 128"/>
                  <a:gd name="T20" fmla="*/ 19 w 226"/>
                  <a:gd name="T21" fmla="*/ 119 h 128"/>
                  <a:gd name="T22" fmla="*/ 19 w 226"/>
                  <a:gd name="T23" fmla="*/ 114 h 128"/>
                  <a:gd name="T24" fmla="*/ 24 w 226"/>
                  <a:gd name="T25" fmla="*/ 114 h 128"/>
                  <a:gd name="T26" fmla="*/ 19 w 226"/>
                  <a:gd name="T27" fmla="*/ 114 h 128"/>
                  <a:gd name="T28" fmla="*/ 22 w 226"/>
                  <a:gd name="T29" fmla="*/ 114 h 128"/>
                  <a:gd name="T30" fmla="*/ 17 w 226"/>
                  <a:gd name="T31" fmla="*/ 111 h 128"/>
                  <a:gd name="T32" fmla="*/ 21 w 226"/>
                  <a:gd name="T33" fmla="*/ 106 h 128"/>
                  <a:gd name="T34" fmla="*/ 17 w 226"/>
                  <a:gd name="T35" fmla="*/ 100 h 128"/>
                  <a:gd name="T36" fmla="*/ 19 w 226"/>
                  <a:gd name="T37" fmla="*/ 90 h 128"/>
                  <a:gd name="T38" fmla="*/ 14 w 226"/>
                  <a:gd name="T39" fmla="*/ 76 h 128"/>
                  <a:gd name="T40" fmla="*/ 26 w 226"/>
                  <a:gd name="T41" fmla="*/ 77 h 128"/>
                  <a:gd name="T42" fmla="*/ 16 w 226"/>
                  <a:gd name="T43" fmla="*/ 74 h 128"/>
                  <a:gd name="T44" fmla="*/ 24 w 226"/>
                  <a:gd name="T45" fmla="*/ 66 h 128"/>
                  <a:gd name="T46" fmla="*/ 13 w 226"/>
                  <a:gd name="T47" fmla="*/ 76 h 128"/>
                  <a:gd name="T48" fmla="*/ 1 w 226"/>
                  <a:gd name="T49" fmla="*/ 71 h 128"/>
                  <a:gd name="T50" fmla="*/ 3 w 226"/>
                  <a:gd name="T51" fmla="*/ 68 h 128"/>
                  <a:gd name="T52" fmla="*/ 1 w 226"/>
                  <a:gd name="T53" fmla="*/ 69 h 128"/>
                  <a:gd name="T54" fmla="*/ 0 w 226"/>
                  <a:gd name="T55" fmla="*/ 63 h 128"/>
                  <a:gd name="T56" fmla="*/ 0 w 226"/>
                  <a:gd name="T57" fmla="*/ 60 h 128"/>
                  <a:gd name="T58" fmla="*/ 3 w 226"/>
                  <a:gd name="T59" fmla="*/ 55 h 128"/>
                  <a:gd name="T60" fmla="*/ 6 w 226"/>
                  <a:gd name="T61" fmla="*/ 60 h 128"/>
                  <a:gd name="T62" fmla="*/ 4 w 226"/>
                  <a:gd name="T63" fmla="*/ 55 h 128"/>
                  <a:gd name="T64" fmla="*/ 8 w 226"/>
                  <a:gd name="T65" fmla="*/ 56 h 128"/>
                  <a:gd name="T66" fmla="*/ 16 w 226"/>
                  <a:gd name="T67" fmla="*/ 50 h 128"/>
                  <a:gd name="T68" fmla="*/ 14 w 226"/>
                  <a:gd name="T69" fmla="*/ 47 h 128"/>
                  <a:gd name="T70" fmla="*/ 17 w 226"/>
                  <a:gd name="T71" fmla="*/ 50 h 128"/>
                  <a:gd name="T72" fmla="*/ 27 w 226"/>
                  <a:gd name="T73" fmla="*/ 44 h 128"/>
                  <a:gd name="T74" fmla="*/ 37 w 226"/>
                  <a:gd name="T75" fmla="*/ 42 h 128"/>
                  <a:gd name="T76" fmla="*/ 48 w 226"/>
                  <a:gd name="T77" fmla="*/ 31 h 128"/>
                  <a:gd name="T78" fmla="*/ 43 w 226"/>
                  <a:gd name="T79" fmla="*/ 32 h 128"/>
                  <a:gd name="T80" fmla="*/ 43 w 226"/>
                  <a:gd name="T81" fmla="*/ 31 h 128"/>
                  <a:gd name="T82" fmla="*/ 48 w 226"/>
                  <a:gd name="T83" fmla="*/ 29 h 128"/>
                  <a:gd name="T84" fmla="*/ 51 w 226"/>
                  <a:gd name="T85" fmla="*/ 32 h 128"/>
                  <a:gd name="T86" fmla="*/ 63 w 226"/>
                  <a:gd name="T87" fmla="*/ 26 h 128"/>
                  <a:gd name="T88" fmla="*/ 55 w 226"/>
                  <a:gd name="T89" fmla="*/ 31 h 128"/>
                  <a:gd name="T90" fmla="*/ 55 w 226"/>
                  <a:gd name="T91" fmla="*/ 28 h 128"/>
                  <a:gd name="T92" fmla="*/ 45 w 226"/>
                  <a:gd name="T93" fmla="*/ 29 h 128"/>
                  <a:gd name="T94" fmla="*/ 48 w 226"/>
                  <a:gd name="T95" fmla="*/ 28 h 128"/>
                  <a:gd name="T96" fmla="*/ 45 w 226"/>
                  <a:gd name="T97" fmla="*/ 21 h 128"/>
                  <a:gd name="T98" fmla="*/ 43 w 226"/>
                  <a:gd name="T99" fmla="*/ 29 h 128"/>
                  <a:gd name="T100" fmla="*/ 50 w 226"/>
                  <a:gd name="T101" fmla="*/ 8 h 128"/>
                  <a:gd name="T102" fmla="*/ 45 w 226"/>
                  <a:gd name="T103" fmla="*/ 4 h 128"/>
                  <a:gd name="T104" fmla="*/ 50 w 226"/>
                  <a:gd name="T105" fmla="*/ 7 h 128"/>
                  <a:gd name="T106" fmla="*/ 47 w 226"/>
                  <a:gd name="T107" fmla="*/ 12 h 128"/>
                  <a:gd name="T108" fmla="*/ 45 w 226"/>
                  <a:gd name="T109" fmla="*/ 2 h 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6"/>
                  <a:gd name="T166" fmla="*/ 0 h 128"/>
                  <a:gd name="T167" fmla="*/ 226 w 226"/>
                  <a:gd name="T168" fmla="*/ 128 h 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6" h="128">
                    <a:moveTo>
                      <a:pt x="45" y="2"/>
                    </a:moveTo>
                    <a:lnTo>
                      <a:pt x="224" y="0"/>
                    </a:lnTo>
                    <a:lnTo>
                      <a:pt x="224" y="12"/>
                    </a:lnTo>
                    <a:lnTo>
                      <a:pt x="224" y="16"/>
                    </a:lnTo>
                    <a:lnTo>
                      <a:pt x="226" y="125"/>
                    </a:lnTo>
                    <a:lnTo>
                      <a:pt x="14" y="128"/>
                    </a:lnTo>
                    <a:lnTo>
                      <a:pt x="14" y="125"/>
                    </a:lnTo>
                    <a:lnTo>
                      <a:pt x="16" y="127"/>
                    </a:lnTo>
                    <a:lnTo>
                      <a:pt x="19" y="120"/>
                    </a:lnTo>
                    <a:lnTo>
                      <a:pt x="14" y="116"/>
                    </a:lnTo>
                    <a:lnTo>
                      <a:pt x="19" y="119"/>
                    </a:lnTo>
                    <a:lnTo>
                      <a:pt x="19" y="114"/>
                    </a:lnTo>
                    <a:lnTo>
                      <a:pt x="24" y="114"/>
                    </a:lnTo>
                    <a:lnTo>
                      <a:pt x="19" y="114"/>
                    </a:lnTo>
                    <a:lnTo>
                      <a:pt x="22" y="114"/>
                    </a:lnTo>
                    <a:lnTo>
                      <a:pt x="17" y="111"/>
                    </a:lnTo>
                    <a:lnTo>
                      <a:pt x="21" y="106"/>
                    </a:lnTo>
                    <a:lnTo>
                      <a:pt x="17" y="100"/>
                    </a:lnTo>
                    <a:lnTo>
                      <a:pt x="19" y="90"/>
                    </a:lnTo>
                    <a:lnTo>
                      <a:pt x="14" y="76"/>
                    </a:lnTo>
                    <a:lnTo>
                      <a:pt x="26" y="77"/>
                    </a:lnTo>
                    <a:lnTo>
                      <a:pt x="16" y="74"/>
                    </a:lnTo>
                    <a:lnTo>
                      <a:pt x="24" y="66"/>
                    </a:lnTo>
                    <a:lnTo>
                      <a:pt x="13" y="76"/>
                    </a:lnTo>
                    <a:lnTo>
                      <a:pt x="1" y="71"/>
                    </a:lnTo>
                    <a:lnTo>
                      <a:pt x="3" y="68"/>
                    </a:lnTo>
                    <a:lnTo>
                      <a:pt x="1" y="69"/>
                    </a:lnTo>
                    <a:lnTo>
                      <a:pt x="0" y="63"/>
                    </a:lnTo>
                    <a:lnTo>
                      <a:pt x="0" y="60"/>
                    </a:lnTo>
                    <a:lnTo>
                      <a:pt x="3" y="55"/>
                    </a:lnTo>
                    <a:lnTo>
                      <a:pt x="6" y="60"/>
                    </a:lnTo>
                    <a:lnTo>
                      <a:pt x="4" y="55"/>
                    </a:lnTo>
                    <a:lnTo>
                      <a:pt x="8" y="56"/>
                    </a:lnTo>
                    <a:lnTo>
                      <a:pt x="16" y="50"/>
                    </a:lnTo>
                    <a:lnTo>
                      <a:pt x="14" y="47"/>
                    </a:lnTo>
                    <a:lnTo>
                      <a:pt x="17" y="50"/>
                    </a:lnTo>
                    <a:lnTo>
                      <a:pt x="27" y="44"/>
                    </a:lnTo>
                    <a:lnTo>
                      <a:pt x="37" y="42"/>
                    </a:lnTo>
                    <a:lnTo>
                      <a:pt x="48" y="31"/>
                    </a:lnTo>
                    <a:lnTo>
                      <a:pt x="43" y="32"/>
                    </a:lnTo>
                    <a:lnTo>
                      <a:pt x="43" y="31"/>
                    </a:lnTo>
                    <a:lnTo>
                      <a:pt x="48" y="29"/>
                    </a:lnTo>
                    <a:lnTo>
                      <a:pt x="51" y="32"/>
                    </a:lnTo>
                    <a:lnTo>
                      <a:pt x="63" y="26"/>
                    </a:lnTo>
                    <a:lnTo>
                      <a:pt x="55" y="31"/>
                    </a:lnTo>
                    <a:lnTo>
                      <a:pt x="55" y="28"/>
                    </a:lnTo>
                    <a:lnTo>
                      <a:pt x="45" y="29"/>
                    </a:lnTo>
                    <a:lnTo>
                      <a:pt x="48" y="28"/>
                    </a:lnTo>
                    <a:lnTo>
                      <a:pt x="45" y="21"/>
                    </a:lnTo>
                    <a:lnTo>
                      <a:pt x="43" y="29"/>
                    </a:lnTo>
                    <a:lnTo>
                      <a:pt x="50" y="8"/>
                    </a:lnTo>
                    <a:lnTo>
                      <a:pt x="45" y="4"/>
                    </a:lnTo>
                    <a:lnTo>
                      <a:pt x="50" y="7"/>
                    </a:lnTo>
                    <a:lnTo>
                      <a:pt x="47" y="12"/>
                    </a:lnTo>
                    <a:lnTo>
                      <a:pt x="45" y="2"/>
                    </a:lnTo>
                  </a:path>
                </a:pathLst>
              </a:custGeom>
              <a:noFill/>
              <a:ln w="9525">
                <a:noFill/>
                <a:round/>
                <a:headEnd/>
                <a:tailEnd/>
              </a:ln>
            </p:spPr>
            <p:txBody>
              <a:bodyPr/>
              <a:lstStyle/>
              <a:p>
                <a:pPr algn="ctr" eaLnBrk="0" hangingPunct="0"/>
                <a:endParaRPr lang="en-US" dirty="0"/>
              </a:p>
            </p:txBody>
          </p:sp>
          <p:sp>
            <p:nvSpPr>
              <p:cNvPr id="4316" name="Freeform 705"/>
              <p:cNvSpPr>
                <a:spLocks/>
              </p:cNvSpPr>
              <p:nvPr/>
            </p:nvSpPr>
            <p:spPr bwMode="auto">
              <a:xfrm>
                <a:off x="4760" y="2698"/>
                <a:ext cx="1" cy="1"/>
              </a:xfrm>
              <a:custGeom>
                <a:avLst/>
                <a:gdLst>
                  <a:gd name="T0" fmla="*/ 0 w 1"/>
                  <a:gd name="T1" fmla="*/ 0 h 1"/>
                  <a:gd name="T2" fmla="*/ 0 w 1"/>
                  <a:gd name="T3" fmla="*/ 0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lnTo>
                      <a:pt x="0" y="1"/>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17" name="Freeform 706"/>
              <p:cNvSpPr>
                <a:spLocks/>
              </p:cNvSpPr>
              <p:nvPr/>
            </p:nvSpPr>
            <p:spPr bwMode="auto">
              <a:xfrm>
                <a:off x="4760" y="2698"/>
                <a:ext cx="1" cy="1"/>
              </a:xfrm>
              <a:custGeom>
                <a:avLst/>
                <a:gdLst>
                  <a:gd name="T0" fmla="*/ 0 w 1"/>
                  <a:gd name="T1" fmla="*/ 0 h 1"/>
                  <a:gd name="T2" fmla="*/ 0 w 1"/>
                  <a:gd name="T3" fmla="*/ 0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lnTo>
                      <a:pt x="0" y="1"/>
                    </a:lnTo>
                    <a:lnTo>
                      <a:pt x="0" y="0"/>
                    </a:lnTo>
                  </a:path>
                </a:pathLst>
              </a:custGeom>
              <a:noFill/>
              <a:ln w="9525">
                <a:noFill/>
                <a:round/>
                <a:headEnd/>
                <a:tailEnd/>
              </a:ln>
            </p:spPr>
            <p:txBody>
              <a:bodyPr/>
              <a:lstStyle/>
              <a:p>
                <a:pPr algn="ctr" eaLnBrk="0" hangingPunct="0"/>
                <a:endParaRPr lang="en-US" dirty="0"/>
              </a:p>
            </p:txBody>
          </p:sp>
          <p:sp>
            <p:nvSpPr>
              <p:cNvPr id="4318" name="Freeform 707"/>
              <p:cNvSpPr>
                <a:spLocks noEditPoints="1"/>
              </p:cNvSpPr>
              <p:nvPr/>
            </p:nvSpPr>
            <p:spPr bwMode="auto">
              <a:xfrm>
                <a:off x="4649" y="2699"/>
                <a:ext cx="113" cy="45"/>
              </a:xfrm>
              <a:custGeom>
                <a:avLst/>
                <a:gdLst>
                  <a:gd name="T0" fmla="*/ 82 w 113"/>
                  <a:gd name="T1" fmla="*/ 0 h 45"/>
                  <a:gd name="T2" fmla="*/ 110 w 113"/>
                  <a:gd name="T3" fmla="*/ 0 h 45"/>
                  <a:gd name="T4" fmla="*/ 113 w 113"/>
                  <a:gd name="T5" fmla="*/ 10 h 45"/>
                  <a:gd name="T6" fmla="*/ 110 w 113"/>
                  <a:gd name="T7" fmla="*/ 19 h 45"/>
                  <a:gd name="T8" fmla="*/ 110 w 113"/>
                  <a:gd name="T9" fmla="*/ 13 h 45"/>
                  <a:gd name="T10" fmla="*/ 108 w 113"/>
                  <a:gd name="T11" fmla="*/ 15 h 45"/>
                  <a:gd name="T12" fmla="*/ 110 w 113"/>
                  <a:gd name="T13" fmla="*/ 23 h 45"/>
                  <a:gd name="T14" fmla="*/ 102 w 113"/>
                  <a:gd name="T15" fmla="*/ 27 h 45"/>
                  <a:gd name="T16" fmla="*/ 84 w 113"/>
                  <a:gd name="T17" fmla="*/ 32 h 45"/>
                  <a:gd name="T18" fmla="*/ 81 w 113"/>
                  <a:gd name="T19" fmla="*/ 35 h 45"/>
                  <a:gd name="T20" fmla="*/ 82 w 113"/>
                  <a:gd name="T21" fmla="*/ 42 h 45"/>
                  <a:gd name="T22" fmla="*/ 72 w 113"/>
                  <a:gd name="T23" fmla="*/ 32 h 45"/>
                  <a:gd name="T24" fmla="*/ 69 w 113"/>
                  <a:gd name="T25" fmla="*/ 35 h 45"/>
                  <a:gd name="T26" fmla="*/ 68 w 113"/>
                  <a:gd name="T27" fmla="*/ 32 h 45"/>
                  <a:gd name="T28" fmla="*/ 69 w 113"/>
                  <a:gd name="T29" fmla="*/ 35 h 45"/>
                  <a:gd name="T30" fmla="*/ 64 w 113"/>
                  <a:gd name="T31" fmla="*/ 37 h 45"/>
                  <a:gd name="T32" fmla="*/ 66 w 113"/>
                  <a:gd name="T33" fmla="*/ 32 h 45"/>
                  <a:gd name="T34" fmla="*/ 63 w 113"/>
                  <a:gd name="T35" fmla="*/ 32 h 45"/>
                  <a:gd name="T36" fmla="*/ 64 w 113"/>
                  <a:gd name="T37" fmla="*/ 34 h 45"/>
                  <a:gd name="T38" fmla="*/ 58 w 113"/>
                  <a:gd name="T39" fmla="*/ 34 h 45"/>
                  <a:gd name="T40" fmla="*/ 63 w 113"/>
                  <a:gd name="T41" fmla="*/ 31 h 45"/>
                  <a:gd name="T42" fmla="*/ 58 w 113"/>
                  <a:gd name="T43" fmla="*/ 32 h 45"/>
                  <a:gd name="T44" fmla="*/ 53 w 113"/>
                  <a:gd name="T45" fmla="*/ 31 h 45"/>
                  <a:gd name="T46" fmla="*/ 58 w 113"/>
                  <a:gd name="T47" fmla="*/ 37 h 45"/>
                  <a:gd name="T48" fmla="*/ 51 w 113"/>
                  <a:gd name="T49" fmla="*/ 34 h 45"/>
                  <a:gd name="T50" fmla="*/ 58 w 113"/>
                  <a:gd name="T51" fmla="*/ 39 h 45"/>
                  <a:gd name="T52" fmla="*/ 53 w 113"/>
                  <a:gd name="T53" fmla="*/ 45 h 45"/>
                  <a:gd name="T54" fmla="*/ 51 w 113"/>
                  <a:gd name="T55" fmla="*/ 40 h 45"/>
                  <a:gd name="T56" fmla="*/ 51 w 113"/>
                  <a:gd name="T57" fmla="*/ 45 h 45"/>
                  <a:gd name="T58" fmla="*/ 32 w 113"/>
                  <a:gd name="T59" fmla="*/ 39 h 45"/>
                  <a:gd name="T60" fmla="*/ 35 w 113"/>
                  <a:gd name="T61" fmla="*/ 35 h 45"/>
                  <a:gd name="T62" fmla="*/ 30 w 113"/>
                  <a:gd name="T63" fmla="*/ 35 h 45"/>
                  <a:gd name="T64" fmla="*/ 30 w 113"/>
                  <a:gd name="T65" fmla="*/ 31 h 45"/>
                  <a:gd name="T66" fmla="*/ 34 w 113"/>
                  <a:gd name="T67" fmla="*/ 31 h 45"/>
                  <a:gd name="T68" fmla="*/ 29 w 113"/>
                  <a:gd name="T69" fmla="*/ 29 h 45"/>
                  <a:gd name="T70" fmla="*/ 29 w 113"/>
                  <a:gd name="T71" fmla="*/ 21 h 45"/>
                  <a:gd name="T72" fmla="*/ 27 w 113"/>
                  <a:gd name="T73" fmla="*/ 24 h 45"/>
                  <a:gd name="T74" fmla="*/ 26 w 113"/>
                  <a:gd name="T75" fmla="*/ 19 h 45"/>
                  <a:gd name="T76" fmla="*/ 27 w 113"/>
                  <a:gd name="T77" fmla="*/ 32 h 45"/>
                  <a:gd name="T78" fmla="*/ 21 w 113"/>
                  <a:gd name="T79" fmla="*/ 34 h 45"/>
                  <a:gd name="T80" fmla="*/ 17 w 113"/>
                  <a:gd name="T81" fmla="*/ 34 h 45"/>
                  <a:gd name="T82" fmla="*/ 13 w 113"/>
                  <a:gd name="T83" fmla="*/ 31 h 45"/>
                  <a:gd name="T84" fmla="*/ 9 w 113"/>
                  <a:gd name="T85" fmla="*/ 29 h 45"/>
                  <a:gd name="T86" fmla="*/ 11 w 113"/>
                  <a:gd name="T87" fmla="*/ 23 h 45"/>
                  <a:gd name="T88" fmla="*/ 8 w 113"/>
                  <a:gd name="T89" fmla="*/ 16 h 45"/>
                  <a:gd name="T90" fmla="*/ 3 w 113"/>
                  <a:gd name="T91" fmla="*/ 13 h 45"/>
                  <a:gd name="T92" fmla="*/ 0 w 113"/>
                  <a:gd name="T93" fmla="*/ 15 h 45"/>
                  <a:gd name="T94" fmla="*/ 0 w 113"/>
                  <a:gd name="T95" fmla="*/ 0 h 45"/>
                  <a:gd name="T96" fmla="*/ 82 w 113"/>
                  <a:gd name="T97" fmla="*/ 0 h 45"/>
                  <a:gd name="T98" fmla="*/ 58 w 113"/>
                  <a:gd name="T99" fmla="*/ 32 h 45"/>
                  <a:gd name="T100" fmla="*/ 60 w 113"/>
                  <a:gd name="T101" fmla="*/ 26 h 45"/>
                  <a:gd name="T102" fmla="*/ 56 w 113"/>
                  <a:gd name="T103" fmla="*/ 31 h 45"/>
                  <a:gd name="T104" fmla="*/ 58 w 113"/>
                  <a:gd name="T105" fmla="*/ 19 h 45"/>
                  <a:gd name="T106" fmla="*/ 55 w 113"/>
                  <a:gd name="T107" fmla="*/ 18 h 45"/>
                  <a:gd name="T108" fmla="*/ 58 w 113"/>
                  <a:gd name="T109" fmla="*/ 32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3"/>
                  <a:gd name="T166" fmla="*/ 0 h 45"/>
                  <a:gd name="T167" fmla="*/ 113 w 113"/>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3" h="45">
                    <a:moveTo>
                      <a:pt x="82" y="0"/>
                    </a:moveTo>
                    <a:lnTo>
                      <a:pt x="110" y="0"/>
                    </a:lnTo>
                    <a:lnTo>
                      <a:pt x="113" y="10"/>
                    </a:lnTo>
                    <a:lnTo>
                      <a:pt x="110" y="19"/>
                    </a:lnTo>
                    <a:lnTo>
                      <a:pt x="110" y="13"/>
                    </a:lnTo>
                    <a:lnTo>
                      <a:pt x="108" y="15"/>
                    </a:lnTo>
                    <a:lnTo>
                      <a:pt x="110" y="23"/>
                    </a:lnTo>
                    <a:lnTo>
                      <a:pt x="102" y="27"/>
                    </a:lnTo>
                    <a:lnTo>
                      <a:pt x="84" y="32"/>
                    </a:lnTo>
                    <a:lnTo>
                      <a:pt x="81" y="35"/>
                    </a:lnTo>
                    <a:lnTo>
                      <a:pt x="82" y="42"/>
                    </a:lnTo>
                    <a:lnTo>
                      <a:pt x="72" y="32"/>
                    </a:lnTo>
                    <a:lnTo>
                      <a:pt x="69" y="35"/>
                    </a:lnTo>
                    <a:lnTo>
                      <a:pt x="68" y="32"/>
                    </a:lnTo>
                    <a:lnTo>
                      <a:pt x="69" y="35"/>
                    </a:lnTo>
                    <a:lnTo>
                      <a:pt x="64" y="37"/>
                    </a:lnTo>
                    <a:lnTo>
                      <a:pt x="66" y="32"/>
                    </a:lnTo>
                    <a:lnTo>
                      <a:pt x="63" y="32"/>
                    </a:lnTo>
                    <a:lnTo>
                      <a:pt x="64" y="34"/>
                    </a:lnTo>
                    <a:lnTo>
                      <a:pt x="58" y="34"/>
                    </a:lnTo>
                    <a:lnTo>
                      <a:pt x="63" y="31"/>
                    </a:lnTo>
                    <a:lnTo>
                      <a:pt x="58" y="32"/>
                    </a:lnTo>
                    <a:lnTo>
                      <a:pt x="53" y="31"/>
                    </a:lnTo>
                    <a:lnTo>
                      <a:pt x="58" y="37"/>
                    </a:lnTo>
                    <a:lnTo>
                      <a:pt x="51" y="34"/>
                    </a:lnTo>
                    <a:lnTo>
                      <a:pt x="58" y="39"/>
                    </a:lnTo>
                    <a:lnTo>
                      <a:pt x="53" y="45"/>
                    </a:lnTo>
                    <a:lnTo>
                      <a:pt x="51" y="40"/>
                    </a:lnTo>
                    <a:lnTo>
                      <a:pt x="51" y="45"/>
                    </a:lnTo>
                    <a:lnTo>
                      <a:pt x="32" y="39"/>
                    </a:lnTo>
                    <a:lnTo>
                      <a:pt x="35" y="35"/>
                    </a:lnTo>
                    <a:lnTo>
                      <a:pt x="30" y="35"/>
                    </a:lnTo>
                    <a:lnTo>
                      <a:pt x="30" y="31"/>
                    </a:lnTo>
                    <a:lnTo>
                      <a:pt x="34" y="31"/>
                    </a:lnTo>
                    <a:lnTo>
                      <a:pt x="29" y="29"/>
                    </a:lnTo>
                    <a:lnTo>
                      <a:pt x="29" y="21"/>
                    </a:lnTo>
                    <a:lnTo>
                      <a:pt x="27" y="24"/>
                    </a:lnTo>
                    <a:lnTo>
                      <a:pt x="26" y="19"/>
                    </a:lnTo>
                    <a:lnTo>
                      <a:pt x="27" y="32"/>
                    </a:lnTo>
                    <a:lnTo>
                      <a:pt x="21" y="34"/>
                    </a:lnTo>
                    <a:lnTo>
                      <a:pt x="17" y="34"/>
                    </a:lnTo>
                    <a:lnTo>
                      <a:pt x="13" y="31"/>
                    </a:lnTo>
                    <a:lnTo>
                      <a:pt x="9" y="29"/>
                    </a:lnTo>
                    <a:lnTo>
                      <a:pt x="11" y="23"/>
                    </a:lnTo>
                    <a:lnTo>
                      <a:pt x="8" y="16"/>
                    </a:lnTo>
                    <a:lnTo>
                      <a:pt x="3" y="13"/>
                    </a:lnTo>
                    <a:lnTo>
                      <a:pt x="0" y="15"/>
                    </a:lnTo>
                    <a:lnTo>
                      <a:pt x="0" y="0"/>
                    </a:lnTo>
                    <a:lnTo>
                      <a:pt x="82" y="0"/>
                    </a:lnTo>
                    <a:close/>
                    <a:moveTo>
                      <a:pt x="58" y="32"/>
                    </a:moveTo>
                    <a:lnTo>
                      <a:pt x="60" y="26"/>
                    </a:lnTo>
                    <a:lnTo>
                      <a:pt x="56" y="31"/>
                    </a:lnTo>
                    <a:lnTo>
                      <a:pt x="58" y="19"/>
                    </a:lnTo>
                    <a:lnTo>
                      <a:pt x="55" y="18"/>
                    </a:lnTo>
                    <a:lnTo>
                      <a:pt x="58" y="32"/>
                    </a:lnTo>
                    <a:close/>
                  </a:path>
                </a:pathLst>
              </a:custGeom>
              <a:solidFill>
                <a:srgbClr val="FEE0C2"/>
              </a:solidFill>
              <a:ln w="9525">
                <a:noFill/>
                <a:round/>
                <a:headEnd/>
                <a:tailEnd/>
              </a:ln>
            </p:spPr>
            <p:txBody>
              <a:bodyPr/>
              <a:lstStyle/>
              <a:p>
                <a:pPr algn="ctr" eaLnBrk="0" hangingPunct="0"/>
                <a:endParaRPr lang="en-US" dirty="0"/>
              </a:p>
            </p:txBody>
          </p:sp>
          <p:sp>
            <p:nvSpPr>
              <p:cNvPr id="4319" name="Freeform 708"/>
              <p:cNvSpPr>
                <a:spLocks noEditPoints="1"/>
              </p:cNvSpPr>
              <p:nvPr/>
            </p:nvSpPr>
            <p:spPr bwMode="auto">
              <a:xfrm>
                <a:off x="4649" y="2699"/>
                <a:ext cx="113" cy="45"/>
              </a:xfrm>
              <a:custGeom>
                <a:avLst/>
                <a:gdLst>
                  <a:gd name="T0" fmla="*/ 82 w 113"/>
                  <a:gd name="T1" fmla="*/ 0 h 45"/>
                  <a:gd name="T2" fmla="*/ 110 w 113"/>
                  <a:gd name="T3" fmla="*/ 0 h 45"/>
                  <a:gd name="T4" fmla="*/ 113 w 113"/>
                  <a:gd name="T5" fmla="*/ 10 h 45"/>
                  <a:gd name="T6" fmla="*/ 110 w 113"/>
                  <a:gd name="T7" fmla="*/ 19 h 45"/>
                  <a:gd name="T8" fmla="*/ 110 w 113"/>
                  <a:gd name="T9" fmla="*/ 13 h 45"/>
                  <a:gd name="T10" fmla="*/ 108 w 113"/>
                  <a:gd name="T11" fmla="*/ 15 h 45"/>
                  <a:gd name="T12" fmla="*/ 110 w 113"/>
                  <a:gd name="T13" fmla="*/ 23 h 45"/>
                  <a:gd name="T14" fmla="*/ 102 w 113"/>
                  <a:gd name="T15" fmla="*/ 27 h 45"/>
                  <a:gd name="T16" fmla="*/ 84 w 113"/>
                  <a:gd name="T17" fmla="*/ 32 h 45"/>
                  <a:gd name="T18" fmla="*/ 81 w 113"/>
                  <a:gd name="T19" fmla="*/ 35 h 45"/>
                  <a:gd name="T20" fmla="*/ 82 w 113"/>
                  <a:gd name="T21" fmla="*/ 42 h 45"/>
                  <a:gd name="T22" fmla="*/ 72 w 113"/>
                  <a:gd name="T23" fmla="*/ 32 h 45"/>
                  <a:gd name="T24" fmla="*/ 69 w 113"/>
                  <a:gd name="T25" fmla="*/ 35 h 45"/>
                  <a:gd name="T26" fmla="*/ 68 w 113"/>
                  <a:gd name="T27" fmla="*/ 32 h 45"/>
                  <a:gd name="T28" fmla="*/ 69 w 113"/>
                  <a:gd name="T29" fmla="*/ 35 h 45"/>
                  <a:gd name="T30" fmla="*/ 64 w 113"/>
                  <a:gd name="T31" fmla="*/ 37 h 45"/>
                  <a:gd name="T32" fmla="*/ 66 w 113"/>
                  <a:gd name="T33" fmla="*/ 32 h 45"/>
                  <a:gd name="T34" fmla="*/ 63 w 113"/>
                  <a:gd name="T35" fmla="*/ 32 h 45"/>
                  <a:gd name="T36" fmla="*/ 64 w 113"/>
                  <a:gd name="T37" fmla="*/ 34 h 45"/>
                  <a:gd name="T38" fmla="*/ 58 w 113"/>
                  <a:gd name="T39" fmla="*/ 34 h 45"/>
                  <a:gd name="T40" fmla="*/ 63 w 113"/>
                  <a:gd name="T41" fmla="*/ 31 h 45"/>
                  <a:gd name="T42" fmla="*/ 58 w 113"/>
                  <a:gd name="T43" fmla="*/ 32 h 45"/>
                  <a:gd name="T44" fmla="*/ 53 w 113"/>
                  <a:gd name="T45" fmla="*/ 31 h 45"/>
                  <a:gd name="T46" fmla="*/ 58 w 113"/>
                  <a:gd name="T47" fmla="*/ 37 h 45"/>
                  <a:gd name="T48" fmla="*/ 51 w 113"/>
                  <a:gd name="T49" fmla="*/ 34 h 45"/>
                  <a:gd name="T50" fmla="*/ 58 w 113"/>
                  <a:gd name="T51" fmla="*/ 39 h 45"/>
                  <a:gd name="T52" fmla="*/ 53 w 113"/>
                  <a:gd name="T53" fmla="*/ 45 h 45"/>
                  <a:gd name="T54" fmla="*/ 51 w 113"/>
                  <a:gd name="T55" fmla="*/ 40 h 45"/>
                  <a:gd name="T56" fmla="*/ 51 w 113"/>
                  <a:gd name="T57" fmla="*/ 45 h 45"/>
                  <a:gd name="T58" fmla="*/ 32 w 113"/>
                  <a:gd name="T59" fmla="*/ 39 h 45"/>
                  <a:gd name="T60" fmla="*/ 35 w 113"/>
                  <a:gd name="T61" fmla="*/ 35 h 45"/>
                  <a:gd name="T62" fmla="*/ 30 w 113"/>
                  <a:gd name="T63" fmla="*/ 35 h 45"/>
                  <a:gd name="T64" fmla="*/ 30 w 113"/>
                  <a:gd name="T65" fmla="*/ 31 h 45"/>
                  <a:gd name="T66" fmla="*/ 34 w 113"/>
                  <a:gd name="T67" fmla="*/ 31 h 45"/>
                  <a:gd name="T68" fmla="*/ 29 w 113"/>
                  <a:gd name="T69" fmla="*/ 29 h 45"/>
                  <a:gd name="T70" fmla="*/ 29 w 113"/>
                  <a:gd name="T71" fmla="*/ 21 h 45"/>
                  <a:gd name="T72" fmla="*/ 27 w 113"/>
                  <a:gd name="T73" fmla="*/ 24 h 45"/>
                  <a:gd name="T74" fmla="*/ 26 w 113"/>
                  <a:gd name="T75" fmla="*/ 19 h 45"/>
                  <a:gd name="T76" fmla="*/ 27 w 113"/>
                  <a:gd name="T77" fmla="*/ 32 h 45"/>
                  <a:gd name="T78" fmla="*/ 21 w 113"/>
                  <a:gd name="T79" fmla="*/ 34 h 45"/>
                  <a:gd name="T80" fmla="*/ 17 w 113"/>
                  <a:gd name="T81" fmla="*/ 34 h 45"/>
                  <a:gd name="T82" fmla="*/ 13 w 113"/>
                  <a:gd name="T83" fmla="*/ 31 h 45"/>
                  <a:gd name="T84" fmla="*/ 9 w 113"/>
                  <a:gd name="T85" fmla="*/ 29 h 45"/>
                  <a:gd name="T86" fmla="*/ 11 w 113"/>
                  <a:gd name="T87" fmla="*/ 23 h 45"/>
                  <a:gd name="T88" fmla="*/ 8 w 113"/>
                  <a:gd name="T89" fmla="*/ 16 h 45"/>
                  <a:gd name="T90" fmla="*/ 3 w 113"/>
                  <a:gd name="T91" fmla="*/ 13 h 45"/>
                  <a:gd name="T92" fmla="*/ 0 w 113"/>
                  <a:gd name="T93" fmla="*/ 15 h 45"/>
                  <a:gd name="T94" fmla="*/ 0 w 113"/>
                  <a:gd name="T95" fmla="*/ 0 h 45"/>
                  <a:gd name="T96" fmla="*/ 82 w 113"/>
                  <a:gd name="T97" fmla="*/ 0 h 45"/>
                  <a:gd name="T98" fmla="*/ 58 w 113"/>
                  <a:gd name="T99" fmla="*/ 32 h 45"/>
                  <a:gd name="T100" fmla="*/ 60 w 113"/>
                  <a:gd name="T101" fmla="*/ 26 h 45"/>
                  <a:gd name="T102" fmla="*/ 56 w 113"/>
                  <a:gd name="T103" fmla="*/ 31 h 45"/>
                  <a:gd name="T104" fmla="*/ 58 w 113"/>
                  <a:gd name="T105" fmla="*/ 19 h 45"/>
                  <a:gd name="T106" fmla="*/ 55 w 113"/>
                  <a:gd name="T107" fmla="*/ 18 h 45"/>
                  <a:gd name="T108" fmla="*/ 58 w 113"/>
                  <a:gd name="T109" fmla="*/ 32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3"/>
                  <a:gd name="T166" fmla="*/ 0 h 45"/>
                  <a:gd name="T167" fmla="*/ 113 w 113"/>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3" h="45">
                    <a:moveTo>
                      <a:pt x="82" y="0"/>
                    </a:moveTo>
                    <a:lnTo>
                      <a:pt x="110" y="0"/>
                    </a:lnTo>
                    <a:lnTo>
                      <a:pt x="113" y="10"/>
                    </a:lnTo>
                    <a:lnTo>
                      <a:pt x="110" y="19"/>
                    </a:lnTo>
                    <a:lnTo>
                      <a:pt x="110" y="13"/>
                    </a:lnTo>
                    <a:lnTo>
                      <a:pt x="108" y="15"/>
                    </a:lnTo>
                    <a:lnTo>
                      <a:pt x="110" y="23"/>
                    </a:lnTo>
                    <a:lnTo>
                      <a:pt x="102" y="27"/>
                    </a:lnTo>
                    <a:lnTo>
                      <a:pt x="84" y="32"/>
                    </a:lnTo>
                    <a:lnTo>
                      <a:pt x="81" y="35"/>
                    </a:lnTo>
                    <a:lnTo>
                      <a:pt x="82" y="42"/>
                    </a:lnTo>
                    <a:lnTo>
                      <a:pt x="72" y="32"/>
                    </a:lnTo>
                    <a:lnTo>
                      <a:pt x="69" y="35"/>
                    </a:lnTo>
                    <a:lnTo>
                      <a:pt x="68" y="32"/>
                    </a:lnTo>
                    <a:lnTo>
                      <a:pt x="69" y="35"/>
                    </a:lnTo>
                    <a:lnTo>
                      <a:pt x="64" y="37"/>
                    </a:lnTo>
                    <a:lnTo>
                      <a:pt x="66" y="32"/>
                    </a:lnTo>
                    <a:lnTo>
                      <a:pt x="63" y="32"/>
                    </a:lnTo>
                    <a:lnTo>
                      <a:pt x="64" y="34"/>
                    </a:lnTo>
                    <a:lnTo>
                      <a:pt x="58" y="34"/>
                    </a:lnTo>
                    <a:lnTo>
                      <a:pt x="63" y="31"/>
                    </a:lnTo>
                    <a:lnTo>
                      <a:pt x="58" y="32"/>
                    </a:lnTo>
                    <a:lnTo>
                      <a:pt x="53" y="31"/>
                    </a:lnTo>
                    <a:lnTo>
                      <a:pt x="58" y="37"/>
                    </a:lnTo>
                    <a:lnTo>
                      <a:pt x="51" y="34"/>
                    </a:lnTo>
                    <a:lnTo>
                      <a:pt x="58" y="39"/>
                    </a:lnTo>
                    <a:lnTo>
                      <a:pt x="53" y="45"/>
                    </a:lnTo>
                    <a:lnTo>
                      <a:pt x="51" y="40"/>
                    </a:lnTo>
                    <a:lnTo>
                      <a:pt x="51" y="45"/>
                    </a:lnTo>
                    <a:lnTo>
                      <a:pt x="32" y="39"/>
                    </a:lnTo>
                    <a:lnTo>
                      <a:pt x="35" y="35"/>
                    </a:lnTo>
                    <a:lnTo>
                      <a:pt x="30" y="35"/>
                    </a:lnTo>
                    <a:lnTo>
                      <a:pt x="30" y="31"/>
                    </a:lnTo>
                    <a:lnTo>
                      <a:pt x="34" y="31"/>
                    </a:lnTo>
                    <a:lnTo>
                      <a:pt x="29" y="29"/>
                    </a:lnTo>
                    <a:lnTo>
                      <a:pt x="29" y="21"/>
                    </a:lnTo>
                    <a:lnTo>
                      <a:pt x="27" y="24"/>
                    </a:lnTo>
                    <a:lnTo>
                      <a:pt x="26" y="19"/>
                    </a:lnTo>
                    <a:lnTo>
                      <a:pt x="27" y="32"/>
                    </a:lnTo>
                    <a:lnTo>
                      <a:pt x="21" y="34"/>
                    </a:lnTo>
                    <a:lnTo>
                      <a:pt x="17" y="34"/>
                    </a:lnTo>
                    <a:lnTo>
                      <a:pt x="13" y="31"/>
                    </a:lnTo>
                    <a:lnTo>
                      <a:pt x="9" y="29"/>
                    </a:lnTo>
                    <a:lnTo>
                      <a:pt x="11" y="23"/>
                    </a:lnTo>
                    <a:lnTo>
                      <a:pt x="8" y="16"/>
                    </a:lnTo>
                    <a:lnTo>
                      <a:pt x="3" y="13"/>
                    </a:lnTo>
                    <a:lnTo>
                      <a:pt x="0" y="15"/>
                    </a:lnTo>
                    <a:lnTo>
                      <a:pt x="0" y="0"/>
                    </a:lnTo>
                    <a:lnTo>
                      <a:pt x="82" y="0"/>
                    </a:lnTo>
                    <a:moveTo>
                      <a:pt x="58" y="32"/>
                    </a:moveTo>
                    <a:lnTo>
                      <a:pt x="60" y="26"/>
                    </a:lnTo>
                    <a:lnTo>
                      <a:pt x="56" y="31"/>
                    </a:lnTo>
                    <a:lnTo>
                      <a:pt x="58" y="19"/>
                    </a:lnTo>
                    <a:lnTo>
                      <a:pt x="55" y="18"/>
                    </a:lnTo>
                    <a:lnTo>
                      <a:pt x="58" y="32"/>
                    </a:lnTo>
                  </a:path>
                </a:pathLst>
              </a:custGeom>
              <a:noFill/>
              <a:ln w="9525">
                <a:noFill/>
                <a:round/>
                <a:headEnd/>
                <a:tailEnd/>
              </a:ln>
            </p:spPr>
            <p:txBody>
              <a:bodyPr/>
              <a:lstStyle/>
              <a:p>
                <a:pPr algn="ctr" eaLnBrk="0" hangingPunct="0"/>
                <a:endParaRPr lang="en-US" dirty="0"/>
              </a:p>
            </p:txBody>
          </p:sp>
          <p:sp>
            <p:nvSpPr>
              <p:cNvPr id="4320" name="Freeform 709"/>
              <p:cNvSpPr>
                <a:spLocks/>
              </p:cNvSpPr>
              <p:nvPr/>
            </p:nvSpPr>
            <p:spPr bwMode="auto">
              <a:xfrm>
                <a:off x="4762" y="2702"/>
                <a:ext cx="5" cy="10"/>
              </a:xfrm>
              <a:custGeom>
                <a:avLst/>
                <a:gdLst>
                  <a:gd name="T0" fmla="*/ 0 w 5"/>
                  <a:gd name="T1" fmla="*/ 10 h 10"/>
                  <a:gd name="T2" fmla="*/ 0 w 5"/>
                  <a:gd name="T3" fmla="*/ 0 h 10"/>
                  <a:gd name="T4" fmla="*/ 5 w 5"/>
                  <a:gd name="T5" fmla="*/ 4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0"/>
                    </a:lnTo>
                    <a:lnTo>
                      <a:pt x="5" y="4"/>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321" name="Freeform 710"/>
              <p:cNvSpPr>
                <a:spLocks/>
              </p:cNvSpPr>
              <p:nvPr/>
            </p:nvSpPr>
            <p:spPr bwMode="auto">
              <a:xfrm>
                <a:off x="4762" y="2702"/>
                <a:ext cx="5" cy="10"/>
              </a:xfrm>
              <a:custGeom>
                <a:avLst/>
                <a:gdLst>
                  <a:gd name="T0" fmla="*/ 0 w 5"/>
                  <a:gd name="T1" fmla="*/ 10 h 10"/>
                  <a:gd name="T2" fmla="*/ 0 w 5"/>
                  <a:gd name="T3" fmla="*/ 0 h 10"/>
                  <a:gd name="T4" fmla="*/ 5 w 5"/>
                  <a:gd name="T5" fmla="*/ 4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0"/>
                    </a:lnTo>
                    <a:lnTo>
                      <a:pt x="5" y="4"/>
                    </a:lnTo>
                    <a:lnTo>
                      <a:pt x="0" y="10"/>
                    </a:lnTo>
                  </a:path>
                </a:pathLst>
              </a:custGeom>
              <a:noFill/>
              <a:ln w="9525">
                <a:noFill/>
                <a:round/>
                <a:headEnd/>
                <a:tailEnd/>
              </a:ln>
            </p:spPr>
            <p:txBody>
              <a:bodyPr/>
              <a:lstStyle/>
              <a:p>
                <a:pPr algn="ctr" eaLnBrk="0" hangingPunct="0"/>
                <a:endParaRPr lang="en-US" dirty="0"/>
              </a:p>
            </p:txBody>
          </p:sp>
          <p:sp>
            <p:nvSpPr>
              <p:cNvPr id="4322" name="Freeform 711"/>
              <p:cNvSpPr>
                <a:spLocks/>
              </p:cNvSpPr>
              <p:nvPr/>
            </p:nvSpPr>
            <p:spPr bwMode="auto">
              <a:xfrm>
                <a:off x="5571" y="2709"/>
                <a:ext cx="5" cy="11"/>
              </a:xfrm>
              <a:custGeom>
                <a:avLst/>
                <a:gdLst>
                  <a:gd name="T0" fmla="*/ 0 w 5"/>
                  <a:gd name="T1" fmla="*/ 0 h 11"/>
                  <a:gd name="T2" fmla="*/ 5 w 5"/>
                  <a:gd name="T3" fmla="*/ 11 h 11"/>
                  <a:gd name="T4" fmla="*/ 1 w 5"/>
                  <a:gd name="T5" fmla="*/ 9 h 11"/>
                  <a:gd name="T6" fmla="*/ 0 w 5"/>
                  <a:gd name="T7" fmla="*/ 0 h 11"/>
                  <a:gd name="T8" fmla="*/ 0 w 5"/>
                  <a:gd name="T9" fmla="*/ 0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0"/>
                    </a:moveTo>
                    <a:lnTo>
                      <a:pt x="5" y="11"/>
                    </a:lnTo>
                    <a:lnTo>
                      <a:pt x="1" y="9"/>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23" name="Freeform 712"/>
              <p:cNvSpPr>
                <a:spLocks/>
              </p:cNvSpPr>
              <p:nvPr/>
            </p:nvSpPr>
            <p:spPr bwMode="auto">
              <a:xfrm>
                <a:off x="5571" y="2709"/>
                <a:ext cx="5" cy="11"/>
              </a:xfrm>
              <a:custGeom>
                <a:avLst/>
                <a:gdLst>
                  <a:gd name="T0" fmla="*/ 0 w 5"/>
                  <a:gd name="T1" fmla="*/ 0 h 11"/>
                  <a:gd name="T2" fmla="*/ 5 w 5"/>
                  <a:gd name="T3" fmla="*/ 11 h 11"/>
                  <a:gd name="T4" fmla="*/ 1 w 5"/>
                  <a:gd name="T5" fmla="*/ 9 h 11"/>
                  <a:gd name="T6" fmla="*/ 0 w 5"/>
                  <a:gd name="T7" fmla="*/ 0 h 11"/>
                  <a:gd name="T8" fmla="*/ 0 w 5"/>
                  <a:gd name="T9" fmla="*/ 0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0"/>
                    </a:moveTo>
                    <a:lnTo>
                      <a:pt x="5" y="11"/>
                    </a:lnTo>
                    <a:lnTo>
                      <a:pt x="1" y="9"/>
                    </a:lnTo>
                    <a:lnTo>
                      <a:pt x="0" y="0"/>
                    </a:lnTo>
                  </a:path>
                </a:pathLst>
              </a:custGeom>
              <a:noFill/>
              <a:ln w="9525">
                <a:noFill/>
                <a:round/>
                <a:headEnd/>
                <a:tailEnd/>
              </a:ln>
            </p:spPr>
            <p:txBody>
              <a:bodyPr/>
              <a:lstStyle/>
              <a:p>
                <a:pPr algn="ctr" eaLnBrk="0" hangingPunct="0"/>
                <a:endParaRPr lang="en-US" dirty="0"/>
              </a:p>
            </p:txBody>
          </p:sp>
          <p:sp>
            <p:nvSpPr>
              <p:cNvPr id="4324" name="Freeform 713"/>
              <p:cNvSpPr>
                <a:spLocks/>
              </p:cNvSpPr>
              <p:nvPr/>
            </p:nvSpPr>
            <p:spPr bwMode="auto">
              <a:xfrm>
                <a:off x="5559" y="2709"/>
                <a:ext cx="12" cy="9"/>
              </a:xfrm>
              <a:custGeom>
                <a:avLst/>
                <a:gdLst>
                  <a:gd name="T0" fmla="*/ 10 w 12"/>
                  <a:gd name="T1" fmla="*/ 0 h 9"/>
                  <a:gd name="T2" fmla="*/ 12 w 12"/>
                  <a:gd name="T3" fmla="*/ 9 h 9"/>
                  <a:gd name="T4" fmla="*/ 5 w 12"/>
                  <a:gd name="T5" fmla="*/ 8 h 9"/>
                  <a:gd name="T6" fmla="*/ 0 w 12"/>
                  <a:gd name="T7" fmla="*/ 0 h 9"/>
                  <a:gd name="T8" fmla="*/ 10 w 12"/>
                  <a:gd name="T9" fmla="*/ 0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0" y="0"/>
                    </a:moveTo>
                    <a:lnTo>
                      <a:pt x="12" y="9"/>
                    </a:lnTo>
                    <a:lnTo>
                      <a:pt x="5" y="8"/>
                    </a:lnTo>
                    <a:lnTo>
                      <a:pt x="0" y="0"/>
                    </a:lnTo>
                    <a:lnTo>
                      <a:pt x="10" y="0"/>
                    </a:lnTo>
                    <a:close/>
                  </a:path>
                </a:pathLst>
              </a:custGeom>
              <a:solidFill>
                <a:srgbClr val="FEE0C2"/>
              </a:solidFill>
              <a:ln w="9525">
                <a:noFill/>
                <a:round/>
                <a:headEnd/>
                <a:tailEnd/>
              </a:ln>
            </p:spPr>
            <p:txBody>
              <a:bodyPr/>
              <a:lstStyle/>
              <a:p>
                <a:pPr algn="ctr" eaLnBrk="0" hangingPunct="0"/>
                <a:endParaRPr lang="en-US" dirty="0"/>
              </a:p>
            </p:txBody>
          </p:sp>
          <p:sp>
            <p:nvSpPr>
              <p:cNvPr id="4325" name="Freeform 714"/>
              <p:cNvSpPr>
                <a:spLocks/>
              </p:cNvSpPr>
              <p:nvPr/>
            </p:nvSpPr>
            <p:spPr bwMode="auto">
              <a:xfrm>
                <a:off x="5559" y="2709"/>
                <a:ext cx="12" cy="9"/>
              </a:xfrm>
              <a:custGeom>
                <a:avLst/>
                <a:gdLst>
                  <a:gd name="T0" fmla="*/ 10 w 12"/>
                  <a:gd name="T1" fmla="*/ 0 h 9"/>
                  <a:gd name="T2" fmla="*/ 12 w 12"/>
                  <a:gd name="T3" fmla="*/ 9 h 9"/>
                  <a:gd name="T4" fmla="*/ 5 w 12"/>
                  <a:gd name="T5" fmla="*/ 8 h 9"/>
                  <a:gd name="T6" fmla="*/ 0 w 12"/>
                  <a:gd name="T7" fmla="*/ 0 h 9"/>
                  <a:gd name="T8" fmla="*/ 10 w 12"/>
                  <a:gd name="T9" fmla="*/ 0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0" y="0"/>
                    </a:moveTo>
                    <a:lnTo>
                      <a:pt x="12" y="9"/>
                    </a:lnTo>
                    <a:lnTo>
                      <a:pt x="5" y="8"/>
                    </a:lnTo>
                    <a:lnTo>
                      <a:pt x="0" y="0"/>
                    </a:lnTo>
                    <a:lnTo>
                      <a:pt x="10" y="0"/>
                    </a:lnTo>
                  </a:path>
                </a:pathLst>
              </a:custGeom>
              <a:noFill/>
              <a:ln w="9525">
                <a:noFill/>
                <a:round/>
                <a:headEnd/>
                <a:tailEnd/>
              </a:ln>
            </p:spPr>
            <p:txBody>
              <a:bodyPr/>
              <a:lstStyle/>
              <a:p>
                <a:pPr algn="ctr" eaLnBrk="0" hangingPunct="0"/>
                <a:endParaRPr lang="en-US" dirty="0"/>
              </a:p>
            </p:txBody>
          </p:sp>
          <p:sp>
            <p:nvSpPr>
              <p:cNvPr id="4326" name="Freeform 715"/>
              <p:cNvSpPr>
                <a:spLocks/>
              </p:cNvSpPr>
              <p:nvPr/>
            </p:nvSpPr>
            <p:spPr bwMode="auto">
              <a:xfrm>
                <a:off x="5551" y="2709"/>
                <a:ext cx="12" cy="8"/>
              </a:xfrm>
              <a:custGeom>
                <a:avLst/>
                <a:gdLst>
                  <a:gd name="T0" fmla="*/ 7 w 12"/>
                  <a:gd name="T1" fmla="*/ 0 h 8"/>
                  <a:gd name="T2" fmla="*/ 12 w 12"/>
                  <a:gd name="T3" fmla="*/ 8 h 8"/>
                  <a:gd name="T4" fmla="*/ 4 w 12"/>
                  <a:gd name="T5" fmla="*/ 5 h 8"/>
                  <a:gd name="T6" fmla="*/ 0 w 12"/>
                  <a:gd name="T7" fmla="*/ 0 h 8"/>
                  <a:gd name="T8" fmla="*/ 7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7" y="0"/>
                    </a:moveTo>
                    <a:lnTo>
                      <a:pt x="12" y="8"/>
                    </a:lnTo>
                    <a:lnTo>
                      <a:pt x="4" y="5"/>
                    </a:lnTo>
                    <a:lnTo>
                      <a:pt x="0" y="0"/>
                    </a:lnTo>
                    <a:lnTo>
                      <a:pt x="7" y="0"/>
                    </a:lnTo>
                    <a:close/>
                  </a:path>
                </a:pathLst>
              </a:custGeom>
              <a:solidFill>
                <a:srgbClr val="FEE0C2"/>
              </a:solidFill>
              <a:ln w="9525">
                <a:noFill/>
                <a:round/>
                <a:headEnd/>
                <a:tailEnd/>
              </a:ln>
            </p:spPr>
            <p:txBody>
              <a:bodyPr/>
              <a:lstStyle/>
              <a:p>
                <a:pPr algn="ctr" eaLnBrk="0" hangingPunct="0"/>
                <a:endParaRPr lang="en-US" dirty="0"/>
              </a:p>
            </p:txBody>
          </p:sp>
          <p:sp>
            <p:nvSpPr>
              <p:cNvPr id="4327" name="Freeform 716"/>
              <p:cNvSpPr>
                <a:spLocks/>
              </p:cNvSpPr>
              <p:nvPr/>
            </p:nvSpPr>
            <p:spPr bwMode="auto">
              <a:xfrm>
                <a:off x="5551" y="2709"/>
                <a:ext cx="12" cy="8"/>
              </a:xfrm>
              <a:custGeom>
                <a:avLst/>
                <a:gdLst>
                  <a:gd name="T0" fmla="*/ 7 w 12"/>
                  <a:gd name="T1" fmla="*/ 0 h 8"/>
                  <a:gd name="T2" fmla="*/ 12 w 12"/>
                  <a:gd name="T3" fmla="*/ 8 h 8"/>
                  <a:gd name="T4" fmla="*/ 4 w 12"/>
                  <a:gd name="T5" fmla="*/ 5 h 8"/>
                  <a:gd name="T6" fmla="*/ 0 w 12"/>
                  <a:gd name="T7" fmla="*/ 0 h 8"/>
                  <a:gd name="T8" fmla="*/ 7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7" y="0"/>
                    </a:moveTo>
                    <a:lnTo>
                      <a:pt x="12" y="8"/>
                    </a:lnTo>
                    <a:lnTo>
                      <a:pt x="4" y="5"/>
                    </a:lnTo>
                    <a:lnTo>
                      <a:pt x="0" y="0"/>
                    </a:lnTo>
                    <a:lnTo>
                      <a:pt x="7" y="0"/>
                    </a:lnTo>
                  </a:path>
                </a:pathLst>
              </a:custGeom>
              <a:noFill/>
              <a:ln w="9525">
                <a:noFill/>
                <a:round/>
                <a:headEnd/>
                <a:tailEnd/>
              </a:ln>
            </p:spPr>
            <p:txBody>
              <a:bodyPr/>
              <a:lstStyle/>
              <a:p>
                <a:pPr algn="ctr" eaLnBrk="0" hangingPunct="0"/>
                <a:endParaRPr lang="en-US" dirty="0"/>
              </a:p>
            </p:txBody>
          </p:sp>
          <p:sp>
            <p:nvSpPr>
              <p:cNvPr id="4328" name="Freeform 717"/>
              <p:cNvSpPr>
                <a:spLocks/>
              </p:cNvSpPr>
              <p:nvPr/>
            </p:nvSpPr>
            <p:spPr bwMode="auto">
              <a:xfrm>
                <a:off x="5233" y="2709"/>
                <a:ext cx="357" cy="309"/>
              </a:xfrm>
              <a:custGeom>
                <a:avLst/>
                <a:gdLst>
                  <a:gd name="T0" fmla="*/ 113 w 357"/>
                  <a:gd name="T1" fmla="*/ 11 h 309"/>
                  <a:gd name="T2" fmla="*/ 312 w 357"/>
                  <a:gd name="T3" fmla="*/ 6 h 309"/>
                  <a:gd name="T4" fmla="*/ 312 w 357"/>
                  <a:gd name="T5" fmla="*/ 0 h 309"/>
                  <a:gd name="T6" fmla="*/ 317 w 357"/>
                  <a:gd name="T7" fmla="*/ 0 h 309"/>
                  <a:gd name="T8" fmla="*/ 325 w 357"/>
                  <a:gd name="T9" fmla="*/ 9 h 309"/>
                  <a:gd name="T10" fmla="*/ 322 w 357"/>
                  <a:gd name="T11" fmla="*/ 14 h 309"/>
                  <a:gd name="T12" fmla="*/ 333 w 357"/>
                  <a:gd name="T13" fmla="*/ 11 h 309"/>
                  <a:gd name="T14" fmla="*/ 333 w 357"/>
                  <a:gd name="T15" fmla="*/ 14 h 309"/>
                  <a:gd name="T16" fmla="*/ 338 w 357"/>
                  <a:gd name="T17" fmla="*/ 21 h 309"/>
                  <a:gd name="T18" fmla="*/ 336 w 357"/>
                  <a:gd name="T19" fmla="*/ 17 h 309"/>
                  <a:gd name="T20" fmla="*/ 336 w 357"/>
                  <a:gd name="T21" fmla="*/ 21 h 309"/>
                  <a:gd name="T22" fmla="*/ 333 w 357"/>
                  <a:gd name="T23" fmla="*/ 17 h 309"/>
                  <a:gd name="T24" fmla="*/ 333 w 357"/>
                  <a:gd name="T25" fmla="*/ 24 h 309"/>
                  <a:gd name="T26" fmla="*/ 338 w 357"/>
                  <a:gd name="T27" fmla="*/ 21 h 309"/>
                  <a:gd name="T28" fmla="*/ 339 w 357"/>
                  <a:gd name="T29" fmla="*/ 24 h 309"/>
                  <a:gd name="T30" fmla="*/ 333 w 357"/>
                  <a:gd name="T31" fmla="*/ 25 h 309"/>
                  <a:gd name="T32" fmla="*/ 339 w 357"/>
                  <a:gd name="T33" fmla="*/ 27 h 309"/>
                  <a:gd name="T34" fmla="*/ 346 w 357"/>
                  <a:gd name="T35" fmla="*/ 46 h 309"/>
                  <a:gd name="T36" fmla="*/ 348 w 357"/>
                  <a:gd name="T37" fmla="*/ 62 h 309"/>
                  <a:gd name="T38" fmla="*/ 351 w 357"/>
                  <a:gd name="T39" fmla="*/ 65 h 309"/>
                  <a:gd name="T40" fmla="*/ 352 w 357"/>
                  <a:gd name="T41" fmla="*/ 75 h 309"/>
                  <a:gd name="T42" fmla="*/ 356 w 357"/>
                  <a:gd name="T43" fmla="*/ 88 h 309"/>
                  <a:gd name="T44" fmla="*/ 357 w 357"/>
                  <a:gd name="T45" fmla="*/ 152 h 309"/>
                  <a:gd name="T46" fmla="*/ 352 w 357"/>
                  <a:gd name="T47" fmla="*/ 251 h 309"/>
                  <a:gd name="T48" fmla="*/ 352 w 357"/>
                  <a:gd name="T49" fmla="*/ 257 h 309"/>
                  <a:gd name="T50" fmla="*/ 348 w 357"/>
                  <a:gd name="T51" fmla="*/ 305 h 309"/>
                  <a:gd name="T52" fmla="*/ 344 w 357"/>
                  <a:gd name="T53" fmla="*/ 302 h 309"/>
                  <a:gd name="T54" fmla="*/ 343 w 357"/>
                  <a:gd name="T55" fmla="*/ 302 h 309"/>
                  <a:gd name="T56" fmla="*/ 255 w 357"/>
                  <a:gd name="T57" fmla="*/ 301 h 309"/>
                  <a:gd name="T58" fmla="*/ 255 w 357"/>
                  <a:gd name="T59" fmla="*/ 301 h 309"/>
                  <a:gd name="T60" fmla="*/ 6 w 357"/>
                  <a:gd name="T61" fmla="*/ 309 h 309"/>
                  <a:gd name="T62" fmla="*/ 0 w 357"/>
                  <a:gd name="T63" fmla="*/ 117 h 309"/>
                  <a:gd name="T64" fmla="*/ 0 w 357"/>
                  <a:gd name="T65" fmla="*/ 115 h 309"/>
                  <a:gd name="T66" fmla="*/ 14 w 357"/>
                  <a:gd name="T67" fmla="*/ 123 h 309"/>
                  <a:gd name="T68" fmla="*/ 27 w 357"/>
                  <a:gd name="T69" fmla="*/ 136 h 309"/>
                  <a:gd name="T70" fmla="*/ 43 w 357"/>
                  <a:gd name="T71" fmla="*/ 136 h 309"/>
                  <a:gd name="T72" fmla="*/ 66 w 357"/>
                  <a:gd name="T73" fmla="*/ 142 h 309"/>
                  <a:gd name="T74" fmla="*/ 85 w 357"/>
                  <a:gd name="T75" fmla="*/ 110 h 309"/>
                  <a:gd name="T76" fmla="*/ 79 w 357"/>
                  <a:gd name="T77" fmla="*/ 85 h 309"/>
                  <a:gd name="T78" fmla="*/ 98 w 357"/>
                  <a:gd name="T79" fmla="*/ 69 h 309"/>
                  <a:gd name="T80" fmla="*/ 113 w 357"/>
                  <a:gd name="T81" fmla="*/ 41 h 309"/>
                  <a:gd name="T82" fmla="*/ 113 w 357"/>
                  <a:gd name="T83" fmla="*/ 11 h 3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7"/>
                  <a:gd name="T127" fmla="*/ 0 h 309"/>
                  <a:gd name="T128" fmla="*/ 357 w 357"/>
                  <a:gd name="T129" fmla="*/ 309 h 3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7" h="309">
                    <a:moveTo>
                      <a:pt x="113" y="11"/>
                    </a:moveTo>
                    <a:lnTo>
                      <a:pt x="312" y="6"/>
                    </a:lnTo>
                    <a:lnTo>
                      <a:pt x="312" y="0"/>
                    </a:lnTo>
                    <a:lnTo>
                      <a:pt x="317" y="0"/>
                    </a:lnTo>
                    <a:lnTo>
                      <a:pt x="325" y="9"/>
                    </a:lnTo>
                    <a:lnTo>
                      <a:pt x="322" y="14"/>
                    </a:lnTo>
                    <a:lnTo>
                      <a:pt x="333" y="11"/>
                    </a:lnTo>
                    <a:lnTo>
                      <a:pt x="333" y="14"/>
                    </a:lnTo>
                    <a:lnTo>
                      <a:pt x="338" y="21"/>
                    </a:lnTo>
                    <a:lnTo>
                      <a:pt x="336" y="17"/>
                    </a:lnTo>
                    <a:lnTo>
                      <a:pt x="336" y="21"/>
                    </a:lnTo>
                    <a:lnTo>
                      <a:pt x="333" y="17"/>
                    </a:lnTo>
                    <a:lnTo>
                      <a:pt x="333" y="24"/>
                    </a:lnTo>
                    <a:lnTo>
                      <a:pt x="338" y="21"/>
                    </a:lnTo>
                    <a:lnTo>
                      <a:pt x="339" y="24"/>
                    </a:lnTo>
                    <a:lnTo>
                      <a:pt x="333" y="25"/>
                    </a:lnTo>
                    <a:lnTo>
                      <a:pt x="339" y="27"/>
                    </a:lnTo>
                    <a:lnTo>
                      <a:pt x="346" y="46"/>
                    </a:lnTo>
                    <a:lnTo>
                      <a:pt x="348" y="62"/>
                    </a:lnTo>
                    <a:lnTo>
                      <a:pt x="351" y="65"/>
                    </a:lnTo>
                    <a:lnTo>
                      <a:pt x="352" y="75"/>
                    </a:lnTo>
                    <a:lnTo>
                      <a:pt x="356" y="88"/>
                    </a:lnTo>
                    <a:lnTo>
                      <a:pt x="357" y="152"/>
                    </a:lnTo>
                    <a:lnTo>
                      <a:pt x="352" y="251"/>
                    </a:lnTo>
                    <a:lnTo>
                      <a:pt x="352" y="257"/>
                    </a:lnTo>
                    <a:lnTo>
                      <a:pt x="348" y="305"/>
                    </a:lnTo>
                    <a:lnTo>
                      <a:pt x="344" y="302"/>
                    </a:lnTo>
                    <a:lnTo>
                      <a:pt x="343" y="302"/>
                    </a:lnTo>
                    <a:lnTo>
                      <a:pt x="255" y="301"/>
                    </a:lnTo>
                    <a:lnTo>
                      <a:pt x="6" y="309"/>
                    </a:lnTo>
                    <a:lnTo>
                      <a:pt x="0" y="117"/>
                    </a:lnTo>
                    <a:lnTo>
                      <a:pt x="0" y="115"/>
                    </a:lnTo>
                    <a:lnTo>
                      <a:pt x="14" y="123"/>
                    </a:lnTo>
                    <a:lnTo>
                      <a:pt x="27" y="136"/>
                    </a:lnTo>
                    <a:lnTo>
                      <a:pt x="43" y="136"/>
                    </a:lnTo>
                    <a:lnTo>
                      <a:pt x="66" y="142"/>
                    </a:lnTo>
                    <a:lnTo>
                      <a:pt x="85" y="110"/>
                    </a:lnTo>
                    <a:lnTo>
                      <a:pt x="79" y="85"/>
                    </a:lnTo>
                    <a:lnTo>
                      <a:pt x="98" y="69"/>
                    </a:lnTo>
                    <a:lnTo>
                      <a:pt x="113" y="41"/>
                    </a:lnTo>
                    <a:lnTo>
                      <a:pt x="113" y="11"/>
                    </a:lnTo>
                    <a:close/>
                  </a:path>
                </a:pathLst>
              </a:custGeom>
              <a:solidFill>
                <a:srgbClr val="FEE0C2"/>
              </a:solidFill>
              <a:ln w="9525">
                <a:noFill/>
                <a:round/>
                <a:headEnd/>
                <a:tailEnd/>
              </a:ln>
            </p:spPr>
            <p:txBody>
              <a:bodyPr/>
              <a:lstStyle/>
              <a:p>
                <a:pPr algn="ctr" eaLnBrk="0" hangingPunct="0"/>
                <a:endParaRPr lang="en-US" dirty="0"/>
              </a:p>
            </p:txBody>
          </p:sp>
          <p:sp>
            <p:nvSpPr>
              <p:cNvPr id="4329" name="Freeform 718"/>
              <p:cNvSpPr>
                <a:spLocks/>
              </p:cNvSpPr>
              <p:nvPr/>
            </p:nvSpPr>
            <p:spPr bwMode="auto">
              <a:xfrm>
                <a:off x="5233" y="2709"/>
                <a:ext cx="357" cy="309"/>
              </a:xfrm>
              <a:custGeom>
                <a:avLst/>
                <a:gdLst>
                  <a:gd name="T0" fmla="*/ 113 w 357"/>
                  <a:gd name="T1" fmla="*/ 11 h 309"/>
                  <a:gd name="T2" fmla="*/ 312 w 357"/>
                  <a:gd name="T3" fmla="*/ 6 h 309"/>
                  <a:gd name="T4" fmla="*/ 312 w 357"/>
                  <a:gd name="T5" fmla="*/ 0 h 309"/>
                  <a:gd name="T6" fmla="*/ 317 w 357"/>
                  <a:gd name="T7" fmla="*/ 0 h 309"/>
                  <a:gd name="T8" fmla="*/ 325 w 357"/>
                  <a:gd name="T9" fmla="*/ 9 h 309"/>
                  <a:gd name="T10" fmla="*/ 322 w 357"/>
                  <a:gd name="T11" fmla="*/ 14 h 309"/>
                  <a:gd name="T12" fmla="*/ 333 w 357"/>
                  <a:gd name="T13" fmla="*/ 11 h 309"/>
                  <a:gd name="T14" fmla="*/ 333 w 357"/>
                  <a:gd name="T15" fmla="*/ 14 h 309"/>
                  <a:gd name="T16" fmla="*/ 338 w 357"/>
                  <a:gd name="T17" fmla="*/ 21 h 309"/>
                  <a:gd name="T18" fmla="*/ 336 w 357"/>
                  <a:gd name="T19" fmla="*/ 17 h 309"/>
                  <a:gd name="T20" fmla="*/ 336 w 357"/>
                  <a:gd name="T21" fmla="*/ 21 h 309"/>
                  <a:gd name="T22" fmla="*/ 333 w 357"/>
                  <a:gd name="T23" fmla="*/ 17 h 309"/>
                  <a:gd name="T24" fmla="*/ 333 w 357"/>
                  <a:gd name="T25" fmla="*/ 24 h 309"/>
                  <a:gd name="T26" fmla="*/ 338 w 357"/>
                  <a:gd name="T27" fmla="*/ 21 h 309"/>
                  <a:gd name="T28" fmla="*/ 339 w 357"/>
                  <a:gd name="T29" fmla="*/ 24 h 309"/>
                  <a:gd name="T30" fmla="*/ 333 w 357"/>
                  <a:gd name="T31" fmla="*/ 25 h 309"/>
                  <a:gd name="T32" fmla="*/ 339 w 357"/>
                  <a:gd name="T33" fmla="*/ 27 h 309"/>
                  <a:gd name="T34" fmla="*/ 346 w 357"/>
                  <a:gd name="T35" fmla="*/ 46 h 309"/>
                  <a:gd name="T36" fmla="*/ 348 w 357"/>
                  <a:gd name="T37" fmla="*/ 62 h 309"/>
                  <a:gd name="T38" fmla="*/ 351 w 357"/>
                  <a:gd name="T39" fmla="*/ 65 h 309"/>
                  <a:gd name="T40" fmla="*/ 352 w 357"/>
                  <a:gd name="T41" fmla="*/ 75 h 309"/>
                  <a:gd name="T42" fmla="*/ 356 w 357"/>
                  <a:gd name="T43" fmla="*/ 88 h 309"/>
                  <a:gd name="T44" fmla="*/ 357 w 357"/>
                  <a:gd name="T45" fmla="*/ 152 h 309"/>
                  <a:gd name="T46" fmla="*/ 352 w 357"/>
                  <a:gd name="T47" fmla="*/ 251 h 309"/>
                  <a:gd name="T48" fmla="*/ 352 w 357"/>
                  <a:gd name="T49" fmla="*/ 257 h 309"/>
                  <a:gd name="T50" fmla="*/ 348 w 357"/>
                  <a:gd name="T51" fmla="*/ 305 h 309"/>
                  <a:gd name="T52" fmla="*/ 344 w 357"/>
                  <a:gd name="T53" fmla="*/ 302 h 309"/>
                  <a:gd name="T54" fmla="*/ 343 w 357"/>
                  <a:gd name="T55" fmla="*/ 302 h 309"/>
                  <a:gd name="T56" fmla="*/ 255 w 357"/>
                  <a:gd name="T57" fmla="*/ 301 h 309"/>
                  <a:gd name="T58" fmla="*/ 255 w 357"/>
                  <a:gd name="T59" fmla="*/ 301 h 309"/>
                  <a:gd name="T60" fmla="*/ 6 w 357"/>
                  <a:gd name="T61" fmla="*/ 309 h 309"/>
                  <a:gd name="T62" fmla="*/ 0 w 357"/>
                  <a:gd name="T63" fmla="*/ 117 h 309"/>
                  <a:gd name="T64" fmla="*/ 0 w 357"/>
                  <a:gd name="T65" fmla="*/ 115 h 309"/>
                  <a:gd name="T66" fmla="*/ 14 w 357"/>
                  <a:gd name="T67" fmla="*/ 123 h 309"/>
                  <a:gd name="T68" fmla="*/ 27 w 357"/>
                  <a:gd name="T69" fmla="*/ 136 h 309"/>
                  <a:gd name="T70" fmla="*/ 43 w 357"/>
                  <a:gd name="T71" fmla="*/ 136 h 309"/>
                  <a:gd name="T72" fmla="*/ 66 w 357"/>
                  <a:gd name="T73" fmla="*/ 142 h 309"/>
                  <a:gd name="T74" fmla="*/ 85 w 357"/>
                  <a:gd name="T75" fmla="*/ 110 h 309"/>
                  <a:gd name="T76" fmla="*/ 79 w 357"/>
                  <a:gd name="T77" fmla="*/ 85 h 309"/>
                  <a:gd name="T78" fmla="*/ 98 w 357"/>
                  <a:gd name="T79" fmla="*/ 69 h 309"/>
                  <a:gd name="T80" fmla="*/ 113 w 357"/>
                  <a:gd name="T81" fmla="*/ 41 h 309"/>
                  <a:gd name="T82" fmla="*/ 113 w 357"/>
                  <a:gd name="T83" fmla="*/ 11 h 3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7"/>
                  <a:gd name="T127" fmla="*/ 0 h 309"/>
                  <a:gd name="T128" fmla="*/ 357 w 357"/>
                  <a:gd name="T129" fmla="*/ 309 h 3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7" h="309">
                    <a:moveTo>
                      <a:pt x="113" y="11"/>
                    </a:moveTo>
                    <a:lnTo>
                      <a:pt x="312" y="6"/>
                    </a:lnTo>
                    <a:lnTo>
                      <a:pt x="312" y="0"/>
                    </a:lnTo>
                    <a:lnTo>
                      <a:pt x="317" y="0"/>
                    </a:lnTo>
                    <a:lnTo>
                      <a:pt x="325" y="9"/>
                    </a:lnTo>
                    <a:lnTo>
                      <a:pt x="322" y="14"/>
                    </a:lnTo>
                    <a:lnTo>
                      <a:pt x="333" y="11"/>
                    </a:lnTo>
                    <a:lnTo>
                      <a:pt x="333" y="14"/>
                    </a:lnTo>
                    <a:lnTo>
                      <a:pt x="338" y="21"/>
                    </a:lnTo>
                    <a:lnTo>
                      <a:pt x="336" y="17"/>
                    </a:lnTo>
                    <a:lnTo>
                      <a:pt x="336" y="21"/>
                    </a:lnTo>
                    <a:lnTo>
                      <a:pt x="333" y="17"/>
                    </a:lnTo>
                    <a:lnTo>
                      <a:pt x="333" y="24"/>
                    </a:lnTo>
                    <a:lnTo>
                      <a:pt x="338" y="21"/>
                    </a:lnTo>
                    <a:lnTo>
                      <a:pt x="339" y="24"/>
                    </a:lnTo>
                    <a:lnTo>
                      <a:pt x="333" y="25"/>
                    </a:lnTo>
                    <a:lnTo>
                      <a:pt x="339" y="27"/>
                    </a:lnTo>
                    <a:lnTo>
                      <a:pt x="346" y="46"/>
                    </a:lnTo>
                    <a:lnTo>
                      <a:pt x="348" y="62"/>
                    </a:lnTo>
                    <a:lnTo>
                      <a:pt x="351" y="65"/>
                    </a:lnTo>
                    <a:lnTo>
                      <a:pt x="352" y="75"/>
                    </a:lnTo>
                    <a:lnTo>
                      <a:pt x="356" y="88"/>
                    </a:lnTo>
                    <a:lnTo>
                      <a:pt x="357" y="152"/>
                    </a:lnTo>
                    <a:lnTo>
                      <a:pt x="352" y="251"/>
                    </a:lnTo>
                    <a:lnTo>
                      <a:pt x="352" y="257"/>
                    </a:lnTo>
                    <a:lnTo>
                      <a:pt x="348" y="305"/>
                    </a:lnTo>
                    <a:lnTo>
                      <a:pt x="344" y="302"/>
                    </a:lnTo>
                    <a:lnTo>
                      <a:pt x="343" y="302"/>
                    </a:lnTo>
                    <a:lnTo>
                      <a:pt x="255" y="301"/>
                    </a:lnTo>
                    <a:lnTo>
                      <a:pt x="6" y="309"/>
                    </a:lnTo>
                    <a:lnTo>
                      <a:pt x="0" y="117"/>
                    </a:lnTo>
                    <a:lnTo>
                      <a:pt x="0" y="115"/>
                    </a:lnTo>
                    <a:lnTo>
                      <a:pt x="14" y="123"/>
                    </a:lnTo>
                    <a:lnTo>
                      <a:pt x="27" y="136"/>
                    </a:lnTo>
                    <a:lnTo>
                      <a:pt x="43" y="136"/>
                    </a:lnTo>
                    <a:lnTo>
                      <a:pt x="66" y="142"/>
                    </a:lnTo>
                    <a:lnTo>
                      <a:pt x="85" y="110"/>
                    </a:lnTo>
                    <a:lnTo>
                      <a:pt x="79" y="85"/>
                    </a:lnTo>
                    <a:lnTo>
                      <a:pt x="98" y="69"/>
                    </a:lnTo>
                    <a:lnTo>
                      <a:pt x="113" y="41"/>
                    </a:lnTo>
                    <a:lnTo>
                      <a:pt x="113" y="11"/>
                    </a:lnTo>
                  </a:path>
                </a:pathLst>
              </a:custGeom>
              <a:noFill/>
              <a:ln w="9525">
                <a:noFill/>
                <a:round/>
                <a:headEnd/>
                <a:tailEnd/>
              </a:ln>
            </p:spPr>
            <p:txBody>
              <a:bodyPr/>
              <a:lstStyle/>
              <a:p>
                <a:pPr algn="ctr" eaLnBrk="0" hangingPunct="0"/>
                <a:endParaRPr lang="en-US" dirty="0"/>
              </a:p>
            </p:txBody>
          </p:sp>
          <p:sp>
            <p:nvSpPr>
              <p:cNvPr id="4330" name="Freeform 719"/>
              <p:cNvSpPr>
                <a:spLocks/>
              </p:cNvSpPr>
              <p:nvPr/>
            </p:nvSpPr>
            <p:spPr bwMode="auto">
              <a:xfrm>
                <a:off x="4611" y="2717"/>
                <a:ext cx="83" cy="101"/>
              </a:xfrm>
              <a:custGeom>
                <a:avLst/>
                <a:gdLst>
                  <a:gd name="T0" fmla="*/ 9 w 83"/>
                  <a:gd name="T1" fmla="*/ 24 h 101"/>
                  <a:gd name="T2" fmla="*/ 38 w 83"/>
                  <a:gd name="T3" fmla="*/ 24 h 101"/>
                  <a:gd name="T4" fmla="*/ 38 w 83"/>
                  <a:gd name="T5" fmla="*/ 0 h 101"/>
                  <a:gd name="T6" fmla="*/ 49 w 83"/>
                  <a:gd name="T7" fmla="*/ 19 h 101"/>
                  <a:gd name="T8" fmla="*/ 57 w 83"/>
                  <a:gd name="T9" fmla="*/ 19 h 101"/>
                  <a:gd name="T10" fmla="*/ 68 w 83"/>
                  <a:gd name="T11" fmla="*/ 27 h 101"/>
                  <a:gd name="T12" fmla="*/ 75 w 83"/>
                  <a:gd name="T13" fmla="*/ 49 h 101"/>
                  <a:gd name="T14" fmla="*/ 70 w 83"/>
                  <a:gd name="T15" fmla="*/ 49 h 101"/>
                  <a:gd name="T16" fmla="*/ 75 w 83"/>
                  <a:gd name="T17" fmla="*/ 51 h 101"/>
                  <a:gd name="T18" fmla="*/ 78 w 83"/>
                  <a:gd name="T19" fmla="*/ 64 h 101"/>
                  <a:gd name="T20" fmla="*/ 83 w 83"/>
                  <a:gd name="T21" fmla="*/ 97 h 101"/>
                  <a:gd name="T22" fmla="*/ 77 w 83"/>
                  <a:gd name="T23" fmla="*/ 101 h 101"/>
                  <a:gd name="T24" fmla="*/ 73 w 83"/>
                  <a:gd name="T25" fmla="*/ 94 h 101"/>
                  <a:gd name="T26" fmla="*/ 73 w 83"/>
                  <a:gd name="T27" fmla="*/ 88 h 101"/>
                  <a:gd name="T28" fmla="*/ 80 w 83"/>
                  <a:gd name="T29" fmla="*/ 86 h 101"/>
                  <a:gd name="T30" fmla="*/ 78 w 83"/>
                  <a:gd name="T31" fmla="*/ 86 h 101"/>
                  <a:gd name="T32" fmla="*/ 77 w 83"/>
                  <a:gd name="T33" fmla="*/ 80 h 101"/>
                  <a:gd name="T34" fmla="*/ 65 w 83"/>
                  <a:gd name="T35" fmla="*/ 93 h 101"/>
                  <a:gd name="T36" fmla="*/ 55 w 83"/>
                  <a:gd name="T37" fmla="*/ 85 h 101"/>
                  <a:gd name="T38" fmla="*/ 54 w 83"/>
                  <a:gd name="T39" fmla="*/ 89 h 101"/>
                  <a:gd name="T40" fmla="*/ 52 w 83"/>
                  <a:gd name="T41" fmla="*/ 86 h 101"/>
                  <a:gd name="T42" fmla="*/ 49 w 83"/>
                  <a:gd name="T43" fmla="*/ 86 h 101"/>
                  <a:gd name="T44" fmla="*/ 54 w 83"/>
                  <a:gd name="T45" fmla="*/ 83 h 101"/>
                  <a:gd name="T46" fmla="*/ 46 w 83"/>
                  <a:gd name="T47" fmla="*/ 88 h 101"/>
                  <a:gd name="T48" fmla="*/ 41 w 83"/>
                  <a:gd name="T49" fmla="*/ 81 h 101"/>
                  <a:gd name="T50" fmla="*/ 46 w 83"/>
                  <a:gd name="T51" fmla="*/ 81 h 101"/>
                  <a:gd name="T52" fmla="*/ 44 w 83"/>
                  <a:gd name="T53" fmla="*/ 78 h 101"/>
                  <a:gd name="T54" fmla="*/ 47 w 83"/>
                  <a:gd name="T55" fmla="*/ 75 h 101"/>
                  <a:gd name="T56" fmla="*/ 41 w 83"/>
                  <a:gd name="T57" fmla="*/ 75 h 101"/>
                  <a:gd name="T58" fmla="*/ 44 w 83"/>
                  <a:gd name="T59" fmla="*/ 80 h 101"/>
                  <a:gd name="T60" fmla="*/ 39 w 83"/>
                  <a:gd name="T61" fmla="*/ 85 h 101"/>
                  <a:gd name="T62" fmla="*/ 31 w 83"/>
                  <a:gd name="T63" fmla="*/ 69 h 101"/>
                  <a:gd name="T64" fmla="*/ 28 w 83"/>
                  <a:gd name="T65" fmla="*/ 70 h 101"/>
                  <a:gd name="T66" fmla="*/ 33 w 83"/>
                  <a:gd name="T67" fmla="*/ 80 h 101"/>
                  <a:gd name="T68" fmla="*/ 18 w 83"/>
                  <a:gd name="T69" fmla="*/ 69 h 101"/>
                  <a:gd name="T70" fmla="*/ 20 w 83"/>
                  <a:gd name="T71" fmla="*/ 65 h 101"/>
                  <a:gd name="T72" fmla="*/ 13 w 83"/>
                  <a:gd name="T73" fmla="*/ 59 h 101"/>
                  <a:gd name="T74" fmla="*/ 10 w 83"/>
                  <a:gd name="T75" fmla="*/ 51 h 101"/>
                  <a:gd name="T76" fmla="*/ 17 w 83"/>
                  <a:gd name="T77" fmla="*/ 49 h 101"/>
                  <a:gd name="T78" fmla="*/ 12 w 83"/>
                  <a:gd name="T79" fmla="*/ 46 h 101"/>
                  <a:gd name="T80" fmla="*/ 10 w 83"/>
                  <a:gd name="T81" fmla="*/ 49 h 101"/>
                  <a:gd name="T82" fmla="*/ 4 w 83"/>
                  <a:gd name="T83" fmla="*/ 40 h 101"/>
                  <a:gd name="T84" fmla="*/ 10 w 83"/>
                  <a:gd name="T85" fmla="*/ 33 h 101"/>
                  <a:gd name="T86" fmla="*/ 0 w 83"/>
                  <a:gd name="T87" fmla="*/ 35 h 101"/>
                  <a:gd name="T88" fmla="*/ 9 w 83"/>
                  <a:gd name="T89" fmla="*/ 24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01"/>
                  <a:gd name="T137" fmla="*/ 83 w 83"/>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01">
                    <a:moveTo>
                      <a:pt x="9" y="24"/>
                    </a:moveTo>
                    <a:lnTo>
                      <a:pt x="38" y="24"/>
                    </a:lnTo>
                    <a:lnTo>
                      <a:pt x="38" y="0"/>
                    </a:lnTo>
                    <a:lnTo>
                      <a:pt x="49" y="19"/>
                    </a:lnTo>
                    <a:lnTo>
                      <a:pt x="57" y="19"/>
                    </a:lnTo>
                    <a:lnTo>
                      <a:pt x="68" y="27"/>
                    </a:lnTo>
                    <a:lnTo>
                      <a:pt x="75" y="49"/>
                    </a:lnTo>
                    <a:lnTo>
                      <a:pt x="70" y="49"/>
                    </a:lnTo>
                    <a:lnTo>
                      <a:pt x="75" y="51"/>
                    </a:lnTo>
                    <a:lnTo>
                      <a:pt x="78" y="64"/>
                    </a:lnTo>
                    <a:lnTo>
                      <a:pt x="83" y="97"/>
                    </a:lnTo>
                    <a:lnTo>
                      <a:pt x="77" y="101"/>
                    </a:lnTo>
                    <a:lnTo>
                      <a:pt x="73" y="94"/>
                    </a:lnTo>
                    <a:lnTo>
                      <a:pt x="73" y="88"/>
                    </a:lnTo>
                    <a:lnTo>
                      <a:pt x="80" y="86"/>
                    </a:lnTo>
                    <a:lnTo>
                      <a:pt x="78" y="86"/>
                    </a:lnTo>
                    <a:lnTo>
                      <a:pt x="77" y="80"/>
                    </a:lnTo>
                    <a:lnTo>
                      <a:pt x="65" y="93"/>
                    </a:lnTo>
                    <a:lnTo>
                      <a:pt x="55" y="85"/>
                    </a:lnTo>
                    <a:lnTo>
                      <a:pt x="54" y="89"/>
                    </a:lnTo>
                    <a:lnTo>
                      <a:pt x="52" y="86"/>
                    </a:lnTo>
                    <a:lnTo>
                      <a:pt x="49" y="86"/>
                    </a:lnTo>
                    <a:lnTo>
                      <a:pt x="54" y="83"/>
                    </a:lnTo>
                    <a:lnTo>
                      <a:pt x="46" y="88"/>
                    </a:lnTo>
                    <a:lnTo>
                      <a:pt x="41" y="81"/>
                    </a:lnTo>
                    <a:lnTo>
                      <a:pt x="46" y="81"/>
                    </a:lnTo>
                    <a:lnTo>
                      <a:pt x="44" y="78"/>
                    </a:lnTo>
                    <a:lnTo>
                      <a:pt x="47" y="75"/>
                    </a:lnTo>
                    <a:lnTo>
                      <a:pt x="41" y="75"/>
                    </a:lnTo>
                    <a:lnTo>
                      <a:pt x="44" y="80"/>
                    </a:lnTo>
                    <a:lnTo>
                      <a:pt x="39" y="85"/>
                    </a:lnTo>
                    <a:lnTo>
                      <a:pt x="31" y="69"/>
                    </a:lnTo>
                    <a:lnTo>
                      <a:pt x="28" y="70"/>
                    </a:lnTo>
                    <a:lnTo>
                      <a:pt x="33" y="80"/>
                    </a:lnTo>
                    <a:lnTo>
                      <a:pt x="18" y="69"/>
                    </a:lnTo>
                    <a:lnTo>
                      <a:pt x="20" y="65"/>
                    </a:lnTo>
                    <a:lnTo>
                      <a:pt x="13" y="59"/>
                    </a:lnTo>
                    <a:lnTo>
                      <a:pt x="10" y="51"/>
                    </a:lnTo>
                    <a:lnTo>
                      <a:pt x="17" y="49"/>
                    </a:lnTo>
                    <a:lnTo>
                      <a:pt x="12" y="46"/>
                    </a:lnTo>
                    <a:lnTo>
                      <a:pt x="10" y="49"/>
                    </a:lnTo>
                    <a:lnTo>
                      <a:pt x="4" y="40"/>
                    </a:lnTo>
                    <a:lnTo>
                      <a:pt x="10" y="33"/>
                    </a:lnTo>
                    <a:lnTo>
                      <a:pt x="0" y="35"/>
                    </a:lnTo>
                    <a:lnTo>
                      <a:pt x="9" y="24"/>
                    </a:lnTo>
                    <a:close/>
                  </a:path>
                </a:pathLst>
              </a:custGeom>
              <a:solidFill>
                <a:srgbClr val="FEE0C2"/>
              </a:solidFill>
              <a:ln w="9525">
                <a:noFill/>
                <a:round/>
                <a:headEnd/>
                <a:tailEnd/>
              </a:ln>
            </p:spPr>
            <p:txBody>
              <a:bodyPr/>
              <a:lstStyle/>
              <a:p>
                <a:pPr algn="ctr" eaLnBrk="0" hangingPunct="0"/>
                <a:endParaRPr lang="en-US" dirty="0"/>
              </a:p>
            </p:txBody>
          </p:sp>
          <p:sp>
            <p:nvSpPr>
              <p:cNvPr id="4331" name="Freeform 720"/>
              <p:cNvSpPr>
                <a:spLocks/>
              </p:cNvSpPr>
              <p:nvPr/>
            </p:nvSpPr>
            <p:spPr bwMode="auto">
              <a:xfrm>
                <a:off x="4611" y="2717"/>
                <a:ext cx="83" cy="101"/>
              </a:xfrm>
              <a:custGeom>
                <a:avLst/>
                <a:gdLst>
                  <a:gd name="T0" fmla="*/ 9 w 83"/>
                  <a:gd name="T1" fmla="*/ 24 h 101"/>
                  <a:gd name="T2" fmla="*/ 38 w 83"/>
                  <a:gd name="T3" fmla="*/ 24 h 101"/>
                  <a:gd name="T4" fmla="*/ 38 w 83"/>
                  <a:gd name="T5" fmla="*/ 0 h 101"/>
                  <a:gd name="T6" fmla="*/ 49 w 83"/>
                  <a:gd name="T7" fmla="*/ 19 h 101"/>
                  <a:gd name="T8" fmla="*/ 57 w 83"/>
                  <a:gd name="T9" fmla="*/ 19 h 101"/>
                  <a:gd name="T10" fmla="*/ 68 w 83"/>
                  <a:gd name="T11" fmla="*/ 27 h 101"/>
                  <a:gd name="T12" fmla="*/ 75 w 83"/>
                  <a:gd name="T13" fmla="*/ 49 h 101"/>
                  <a:gd name="T14" fmla="*/ 70 w 83"/>
                  <a:gd name="T15" fmla="*/ 49 h 101"/>
                  <a:gd name="T16" fmla="*/ 75 w 83"/>
                  <a:gd name="T17" fmla="*/ 51 h 101"/>
                  <a:gd name="T18" fmla="*/ 78 w 83"/>
                  <a:gd name="T19" fmla="*/ 64 h 101"/>
                  <a:gd name="T20" fmla="*/ 83 w 83"/>
                  <a:gd name="T21" fmla="*/ 97 h 101"/>
                  <a:gd name="T22" fmla="*/ 77 w 83"/>
                  <a:gd name="T23" fmla="*/ 101 h 101"/>
                  <a:gd name="T24" fmla="*/ 73 w 83"/>
                  <a:gd name="T25" fmla="*/ 94 h 101"/>
                  <a:gd name="T26" fmla="*/ 73 w 83"/>
                  <a:gd name="T27" fmla="*/ 88 h 101"/>
                  <a:gd name="T28" fmla="*/ 80 w 83"/>
                  <a:gd name="T29" fmla="*/ 86 h 101"/>
                  <a:gd name="T30" fmla="*/ 78 w 83"/>
                  <a:gd name="T31" fmla="*/ 86 h 101"/>
                  <a:gd name="T32" fmla="*/ 77 w 83"/>
                  <a:gd name="T33" fmla="*/ 80 h 101"/>
                  <a:gd name="T34" fmla="*/ 65 w 83"/>
                  <a:gd name="T35" fmla="*/ 93 h 101"/>
                  <a:gd name="T36" fmla="*/ 55 w 83"/>
                  <a:gd name="T37" fmla="*/ 85 h 101"/>
                  <a:gd name="T38" fmla="*/ 54 w 83"/>
                  <a:gd name="T39" fmla="*/ 89 h 101"/>
                  <a:gd name="T40" fmla="*/ 52 w 83"/>
                  <a:gd name="T41" fmla="*/ 86 h 101"/>
                  <a:gd name="T42" fmla="*/ 49 w 83"/>
                  <a:gd name="T43" fmla="*/ 86 h 101"/>
                  <a:gd name="T44" fmla="*/ 54 w 83"/>
                  <a:gd name="T45" fmla="*/ 83 h 101"/>
                  <a:gd name="T46" fmla="*/ 46 w 83"/>
                  <a:gd name="T47" fmla="*/ 88 h 101"/>
                  <a:gd name="T48" fmla="*/ 41 w 83"/>
                  <a:gd name="T49" fmla="*/ 81 h 101"/>
                  <a:gd name="T50" fmla="*/ 46 w 83"/>
                  <a:gd name="T51" fmla="*/ 81 h 101"/>
                  <a:gd name="T52" fmla="*/ 44 w 83"/>
                  <a:gd name="T53" fmla="*/ 78 h 101"/>
                  <a:gd name="T54" fmla="*/ 47 w 83"/>
                  <a:gd name="T55" fmla="*/ 75 h 101"/>
                  <a:gd name="T56" fmla="*/ 41 w 83"/>
                  <a:gd name="T57" fmla="*/ 75 h 101"/>
                  <a:gd name="T58" fmla="*/ 44 w 83"/>
                  <a:gd name="T59" fmla="*/ 80 h 101"/>
                  <a:gd name="T60" fmla="*/ 39 w 83"/>
                  <a:gd name="T61" fmla="*/ 85 h 101"/>
                  <a:gd name="T62" fmla="*/ 31 w 83"/>
                  <a:gd name="T63" fmla="*/ 69 h 101"/>
                  <a:gd name="T64" fmla="*/ 28 w 83"/>
                  <a:gd name="T65" fmla="*/ 70 h 101"/>
                  <a:gd name="T66" fmla="*/ 33 w 83"/>
                  <a:gd name="T67" fmla="*/ 80 h 101"/>
                  <a:gd name="T68" fmla="*/ 18 w 83"/>
                  <a:gd name="T69" fmla="*/ 69 h 101"/>
                  <a:gd name="T70" fmla="*/ 20 w 83"/>
                  <a:gd name="T71" fmla="*/ 65 h 101"/>
                  <a:gd name="T72" fmla="*/ 13 w 83"/>
                  <a:gd name="T73" fmla="*/ 59 h 101"/>
                  <a:gd name="T74" fmla="*/ 10 w 83"/>
                  <a:gd name="T75" fmla="*/ 51 h 101"/>
                  <a:gd name="T76" fmla="*/ 17 w 83"/>
                  <a:gd name="T77" fmla="*/ 49 h 101"/>
                  <a:gd name="T78" fmla="*/ 12 w 83"/>
                  <a:gd name="T79" fmla="*/ 46 h 101"/>
                  <a:gd name="T80" fmla="*/ 10 w 83"/>
                  <a:gd name="T81" fmla="*/ 49 h 101"/>
                  <a:gd name="T82" fmla="*/ 4 w 83"/>
                  <a:gd name="T83" fmla="*/ 40 h 101"/>
                  <a:gd name="T84" fmla="*/ 10 w 83"/>
                  <a:gd name="T85" fmla="*/ 33 h 101"/>
                  <a:gd name="T86" fmla="*/ 0 w 83"/>
                  <a:gd name="T87" fmla="*/ 35 h 101"/>
                  <a:gd name="T88" fmla="*/ 9 w 83"/>
                  <a:gd name="T89" fmla="*/ 24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01"/>
                  <a:gd name="T137" fmla="*/ 83 w 83"/>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01">
                    <a:moveTo>
                      <a:pt x="9" y="24"/>
                    </a:moveTo>
                    <a:lnTo>
                      <a:pt x="38" y="24"/>
                    </a:lnTo>
                    <a:lnTo>
                      <a:pt x="38" y="0"/>
                    </a:lnTo>
                    <a:lnTo>
                      <a:pt x="49" y="19"/>
                    </a:lnTo>
                    <a:lnTo>
                      <a:pt x="57" y="19"/>
                    </a:lnTo>
                    <a:lnTo>
                      <a:pt x="68" y="27"/>
                    </a:lnTo>
                    <a:lnTo>
                      <a:pt x="75" y="49"/>
                    </a:lnTo>
                    <a:lnTo>
                      <a:pt x="70" y="49"/>
                    </a:lnTo>
                    <a:lnTo>
                      <a:pt x="75" y="51"/>
                    </a:lnTo>
                    <a:lnTo>
                      <a:pt x="78" y="64"/>
                    </a:lnTo>
                    <a:lnTo>
                      <a:pt x="83" y="97"/>
                    </a:lnTo>
                    <a:lnTo>
                      <a:pt x="77" y="101"/>
                    </a:lnTo>
                    <a:lnTo>
                      <a:pt x="73" y="94"/>
                    </a:lnTo>
                    <a:lnTo>
                      <a:pt x="73" y="88"/>
                    </a:lnTo>
                    <a:lnTo>
                      <a:pt x="80" y="86"/>
                    </a:lnTo>
                    <a:lnTo>
                      <a:pt x="78" y="86"/>
                    </a:lnTo>
                    <a:lnTo>
                      <a:pt x="77" y="80"/>
                    </a:lnTo>
                    <a:lnTo>
                      <a:pt x="65" y="93"/>
                    </a:lnTo>
                    <a:lnTo>
                      <a:pt x="55" y="85"/>
                    </a:lnTo>
                    <a:lnTo>
                      <a:pt x="54" y="89"/>
                    </a:lnTo>
                    <a:lnTo>
                      <a:pt x="52" y="86"/>
                    </a:lnTo>
                    <a:lnTo>
                      <a:pt x="49" y="86"/>
                    </a:lnTo>
                    <a:lnTo>
                      <a:pt x="54" y="83"/>
                    </a:lnTo>
                    <a:lnTo>
                      <a:pt x="46" y="88"/>
                    </a:lnTo>
                    <a:lnTo>
                      <a:pt x="41" y="81"/>
                    </a:lnTo>
                    <a:lnTo>
                      <a:pt x="46" y="81"/>
                    </a:lnTo>
                    <a:lnTo>
                      <a:pt x="44" y="78"/>
                    </a:lnTo>
                    <a:lnTo>
                      <a:pt x="47" y="75"/>
                    </a:lnTo>
                    <a:lnTo>
                      <a:pt x="41" y="75"/>
                    </a:lnTo>
                    <a:lnTo>
                      <a:pt x="44" y="80"/>
                    </a:lnTo>
                    <a:lnTo>
                      <a:pt x="39" y="85"/>
                    </a:lnTo>
                    <a:lnTo>
                      <a:pt x="31" y="69"/>
                    </a:lnTo>
                    <a:lnTo>
                      <a:pt x="28" y="70"/>
                    </a:lnTo>
                    <a:lnTo>
                      <a:pt x="33" y="80"/>
                    </a:lnTo>
                    <a:lnTo>
                      <a:pt x="18" y="69"/>
                    </a:lnTo>
                    <a:lnTo>
                      <a:pt x="20" y="65"/>
                    </a:lnTo>
                    <a:lnTo>
                      <a:pt x="13" y="59"/>
                    </a:lnTo>
                    <a:lnTo>
                      <a:pt x="10" y="51"/>
                    </a:lnTo>
                    <a:lnTo>
                      <a:pt x="17" y="49"/>
                    </a:lnTo>
                    <a:lnTo>
                      <a:pt x="12" y="46"/>
                    </a:lnTo>
                    <a:lnTo>
                      <a:pt x="10" y="49"/>
                    </a:lnTo>
                    <a:lnTo>
                      <a:pt x="4" y="40"/>
                    </a:lnTo>
                    <a:lnTo>
                      <a:pt x="10" y="33"/>
                    </a:lnTo>
                    <a:lnTo>
                      <a:pt x="0" y="35"/>
                    </a:lnTo>
                    <a:lnTo>
                      <a:pt x="9" y="24"/>
                    </a:lnTo>
                  </a:path>
                </a:pathLst>
              </a:custGeom>
              <a:noFill/>
              <a:ln w="9525">
                <a:noFill/>
                <a:round/>
                <a:headEnd/>
                <a:tailEnd/>
              </a:ln>
            </p:spPr>
            <p:txBody>
              <a:bodyPr/>
              <a:lstStyle/>
              <a:p>
                <a:pPr algn="ctr" eaLnBrk="0" hangingPunct="0"/>
                <a:endParaRPr lang="en-US" dirty="0"/>
              </a:p>
            </p:txBody>
          </p:sp>
          <p:sp>
            <p:nvSpPr>
              <p:cNvPr id="4332" name="Freeform 721"/>
              <p:cNvSpPr>
                <a:spLocks/>
              </p:cNvSpPr>
              <p:nvPr/>
            </p:nvSpPr>
            <p:spPr bwMode="auto">
              <a:xfrm>
                <a:off x="5568" y="2720"/>
                <a:ext cx="27" cy="80"/>
              </a:xfrm>
              <a:custGeom>
                <a:avLst/>
                <a:gdLst>
                  <a:gd name="T0" fmla="*/ 22 w 27"/>
                  <a:gd name="T1" fmla="*/ 78 h 80"/>
                  <a:gd name="T2" fmla="*/ 21 w 27"/>
                  <a:gd name="T3" fmla="*/ 70 h 80"/>
                  <a:gd name="T4" fmla="*/ 25 w 27"/>
                  <a:gd name="T5" fmla="*/ 67 h 80"/>
                  <a:gd name="T6" fmla="*/ 21 w 27"/>
                  <a:gd name="T7" fmla="*/ 51 h 80"/>
                  <a:gd name="T8" fmla="*/ 22 w 27"/>
                  <a:gd name="T9" fmla="*/ 59 h 80"/>
                  <a:gd name="T10" fmla="*/ 16 w 27"/>
                  <a:gd name="T11" fmla="*/ 48 h 80"/>
                  <a:gd name="T12" fmla="*/ 14 w 27"/>
                  <a:gd name="T13" fmla="*/ 50 h 80"/>
                  <a:gd name="T14" fmla="*/ 16 w 27"/>
                  <a:gd name="T15" fmla="*/ 54 h 80"/>
                  <a:gd name="T16" fmla="*/ 13 w 27"/>
                  <a:gd name="T17" fmla="*/ 51 h 80"/>
                  <a:gd name="T18" fmla="*/ 3 w 27"/>
                  <a:gd name="T19" fmla="*/ 2 h 80"/>
                  <a:gd name="T20" fmla="*/ 0 w 27"/>
                  <a:gd name="T21" fmla="*/ 0 h 80"/>
                  <a:gd name="T22" fmla="*/ 8 w 27"/>
                  <a:gd name="T23" fmla="*/ 3 h 80"/>
                  <a:gd name="T24" fmla="*/ 8 w 27"/>
                  <a:gd name="T25" fmla="*/ 0 h 80"/>
                  <a:gd name="T26" fmla="*/ 17 w 27"/>
                  <a:gd name="T27" fmla="*/ 35 h 80"/>
                  <a:gd name="T28" fmla="*/ 27 w 27"/>
                  <a:gd name="T29" fmla="*/ 70 h 80"/>
                  <a:gd name="T30" fmla="*/ 27 w 27"/>
                  <a:gd name="T31" fmla="*/ 80 h 80"/>
                  <a:gd name="T32" fmla="*/ 22 w 27"/>
                  <a:gd name="T33" fmla="*/ 78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80"/>
                  <a:gd name="T53" fmla="*/ 27 w 27"/>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80">
                    <a:moveTo>
                      <a:pt x="22" y="78"/>
                    </a:moveTo>
                    <a:lnTo>
                      <a:pt x="21" y="70"/>
                    </a:lnTo>
                    <a:lnTo>
                      <a:pt x="25" y="67"/>
                    </a:lnTo>
                    <a:lnTo>
                      <a:pt x="21" y="51"/>
                    </a:lnTo>
                    <a:lnTo>
                      <a:pt x="22" y="59"/>
                    </a:lnTo>
                    <a:lnTo>
                      <a:pt x="16" y="48"/>
                    </a:lnTo>
                    <a:lnTo>
                      <a:pt x="14" y="50"/>
                    </a:lnTo>
                    <a:lnTo>
                      <a:pt x="16" y="54"/>
                    </a:lnTo>
                    <a:lnTo>
                      <a:pt x="13" y="51"/>
                    </a:lnTo>
                    <a:lnTo>
                      <a:pt x="3" y="2"/>
                    </a:lnTo>
                    <a:lnTo>
                      <a:pt x="0" y="0"/>
                    </a:lnTo>
                    <a:lnTo>
                      <a:pt x="8" y="3"/>
                    </a:lnTo>
                    <a:lnTo>
                      <a:pt x="8" y="0"/>
                    </a:lnTo>
                    <a:lnTo>
                      <a:pt x="17" y="35"/>
                    </a:lnTo>
                    <a:lnTo>
                      <a:pt x="27" y="70"/>
                    </a:lnTo>
                    <a:lnTo>
                      <a:pt x="27" y="80"/>
                    </a:lnTo>
                    <a:lnTo>
                      <a:pt x="22" y="78"/>
                    </a:lnTo>
                    <a:close/>
                  </a:path>
                </a:pathLst>
              </a:custGeom>
              <a:solidFill>
                <a:srgbClr val="FEE0C2"/>
              </a:solidFill>
              <a:ln w="9525">
                <a:noFill/>
                <a:round/>
                <a:headEnd/>
                <a:tailEnd/>
              </a:ln>
            </p:spPr>
            <p:txBody>
              <a:bodyPr/>
              <a:lstStyle/>
              <a:p>
                <a:pPr algn="ctr" eaLnBrk="0" hangingPunct="0"/>
                <a:endParaRPr lang="en-US" dirty="0"/>
              </a:p>
            </p:txBody>
          </p:sp>
          <p:sp>
            <p:nvSpPr>
              <p:cNvPr id="4333" name="Freeform 722"/>
              <p:cNvSpPr>
                <a:spLocks/>
              </p:cNvSpPr>
              <p:nvPr/>
            </p:nvSpPr>
            <p:spPr bwMode="auto">
              <a:xfrm>
                <a:off x="5568" y="2720"/>
                <a:ext cx="27" cy="80"/>
              </a:xfrm>
              <a:custGeom>
                <a:avLst/>
                <a:gdLst>
                  <a:gd name="T0" fmla="*/ 22 w 27"/>
                  <a:gd name="T1" fmla="*/ 78 h 80"/>
                  <a:gd name="T2" fmla="*/ 21 w 27"/>
                  <a:gd name="T3" fmla="*/ 70 h 80"/>
                  <a:gd name="T4" fmla="*/ 25 w 27"/>
                  <a:gd name="T5" fmla="*/ 67 h 80"/>
                  <a:gd name="T6" fmla="*/ 21 w 27"/>
                  <a:gd name="T7" fmla="*/ 51 h 80"/>
                  <a:gd name="T8" fmla="*/ 22 w 27"/>
                  <a:gd name="T9" fmla="*/ 59 h 80"/>
                  <a:gd name="T10" fmla="*/ 16 w 27"/>
                  <a:gd name="T11" fmla="*/ 48 h 80"/>
                  <a:gd name="T12" fmla="*/ 14 w 27"/>
                  <a:gd name="T13" fmla="*/ 50 h 80"/>
                  <a:gd name="T14" fmla="*/ 16 w 27"/>
                  <a:gd name="T15" fmla="*/ 54 h 80"/>
                  <a:gd name="T16" fmla="*/ 13 w 27"/>
                  <a:gd name="T17" fmla="*/ 51 h 80"/>
                  <a:gd name="T18" fmla="*/ 3 w 27"/>
                  <a:gd name="T19" fmla="*/ 2 h 80"/>
                  <a:gd name="T20" fmla="*/ 0 w 27"/>
                  <a:gd name="T21" fmla="*/ 0 h 80"/>
                  <a:gd name="T22" fmla="*/ 8 w 27"/>
                  <a:gd name="T23" fmla="*/ 3 h 80"/>
                  <a:gd name="T24" fmla="*/ 8 w 27"/>
                  <a:gd name="T25" fmla="*/ 0 h 80"/>
                  <a:gd name="T26" fmla="*/ 17 w 27"/>
                  <a:gd name="T27" fmla="*/ 35 h 80"/>
                  <a:gd name="T28" fmla="*/ 27 w 27"/>
                  <a:gd name="T29" fmla="*/ 70 h 80"/>
                  <a:gd name="T30" fmla="*/ 27 w 27"/>
                  <a:gd name="T31" fmla="*/ 80 h 80"/>
                  <a:gd name="T32" fmla="*/ 22 w 27"/>
                  <a:gd name="T33" fmla="*/ 78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80"/>
                  <a:gd name="T53" fmla="*/ 27 w 27"/>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80">
                    <a:moveTo>
                      <a:pt x="22" y="78"/>
                    </a:moveTo>
                    <a:lnTo>
                      <a:pt x="21" y="70"/>
                    </a:lnTo>
                    <a:lnTo>
                      <a:pt x="25" y="67"/>
                    </a:lnTo>
                    <a:lnTo>
                      <a:pt x="21" y="51"/>
                    </a:lnTo>
                    <a:lnTo>
                      <a:pt x="22" y="59"/>
                    </a:lnTo>
                    <a:lnTo>
                      <a:pt x="16" y="48"/>
                    </a:lnTo>
                    <a:lnTo>
                      <a:pt x="14" y="50"/>
                    </a:lnTo>
                    <a:lnTo>
                      <a:pt x="16" y="54"/>
                    </a:lnTo>
                    <a:lnTo>
                      <a:pt x="13" y="51"/>
                    </a:lnTo>
                    <a:lnTo>
                      <a:pt x="3" y="2"/>
                    </a:lnTo>
                    <a:lnTo>
                      <a:pt x="0" y="0"/>
                    </a:lnTo>
                    <a:lnTo>
                      <a:pt x="8" y="3"/>
                    </a:lnTo>
                    <a:lnTo>
                      <a:pt x="8" y="0"/>
                    </a:lnTo>
                    <a:lnTo>
                      <a:pt x="17" y="35"/>
                    </a:lnTo>
                    <a:lnTo>
                      <a:pt x="27" y="70"/>
                    </a:lnTo>
                    <a:lnTo>
                      <a:pt x="27" y="80"/>
                    </a:lnTo>
                    <a:lnTo>
                      <a:pt x="22" y="78"/>
                    </a:lnTo>
                  </a:path>
                </a:pathLst>
              </a:custGeom>
              <a:noFill/>
              <a:ln w="9525">
                <a:noFill/>
                <a:round/>
                <a:headEnd/>
                <a:tailEnd/>
              </a:ln>
            </p:spPr>
            <p:txBody>
              <a:bodyPr/>
              <a:lstStyle/>
              <a:p>
                <a:pPr algn="ctr" eaLnBrk="0" hangingPunct="0"/>
                <a:endParaRPr lang="en-US" dirty="0"/>
              </a:p>
            </p:txBody>
          </p:sp>
          <p:sp>
            <p:nvSpPr>
              <p:cNvPr id="4334" name="Freeform 723"/>
              <p:cNvSpPr>
                <a:spLocks/>
              </p:cNvSpPr>
              <p:nvPr/>
            </p:nvSpPr>
            <p:spPr bwMode="auto">
              <a:xfrm>
                <a:off x="4751" y="2725"/>
                <a:ext cx="6" cy="6"/>
              </a:xfrm>
              <a:custGeom>
                <a:avLst/>
                <a:gdLst>
                  <a:gd name="T0" fmla="*/ 0 w 6"/>
                  <a:gd name="T1" fmla="*/ 5 h 6"/>
                  <a:gd name="T2" fmla="*/ 6 w 6"/>
                  <a:gd name="T3" fmla="*/ 0 h 6"/>
                  <a:gd name="T4" fmla="*/ 4 w 6"/>
                  <a:gd name="T5" fmla="*/ 5 h 6"/>
                  <a:gd name="T6" fmla="*/ 3 w 6"/>
                  <a:gd name="T7" fmla="*/ 6 h 6"/>
                  <a:gd name="T8" fmla="*/ 4 w 6"/>
                  <a:gd name="T9" fmla="*/ 1 h 6"/>
                  <a:gd name="T10" fmla="*/ 0 w 6"/>
                  <a:gd name="T11" fmla="*/ 5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5"/>
                    </a:moveTo>
                    <a:lnTo>
                      <a:pt x="6" y="0"/>
                    </a:lnTo>
                    <a:lnTo>
                      <a:pt x="4" y="5"/>
                    </a:lnTo>
                    <a:lnTo>
                      <a:pt x="3" y="6"/>
                    </a:lnTo>
                    <a:lnTo>
                      <a:pt x="4" y="1"/>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335" name="Freeform 724"/>
              <p:cNvSpPr>
                <a:spLocks/>
              </p:cNvSpPr>
              <p:nvPr/>
            </p:nvSpPr>
            <p:spPr bwMode="auto">
              <a:xfrm>
                <a:off x="4751" y="2725"/>
                <a:ext cx="6" cy="6"/>
              </a:xfrm>
              <a:custGeom>
                <a:avLst/>
                <a:gdLst>
                  <a:gd name="T0" fmla="*/ 0 w 6"/>
                  <a:gd name="T1" fmla="*/ 5 h 6"/>
                  <a:gd name="T2" fmla="*/ 6 w 6"/>
                  <a:gd name="T3" fmla="*/ 0 h 6"/>
                  <a:gd name="T4" fmla="*/ 4 w 6"/>
                  <a:gd name="T5" fmla="*/ 5 h 6"/>
                  <a:gd name="T6" fmla="*/ 3 w 6"/>
                  <a:gd name="T7" fmla="*/ 6 h 6"/>
                  <a:gd name="T8" fmla="*/ 4 w 6"/>
                  <a:gd name="T9" fmla="*/ 1 h 6"/>
                  <a:gd name="T10" fmla="*/ 0 w 6"/>
                  <a:gd name="T11" fmla="*/ 5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5"/>
                    </a:moveTo>
                    <a:lnTo>
                      <a:pt x="6" y="0"/>
                    </a:lnTo>
                    <a:lnTo>
                      <a:pt x="4" y="5"/>
                    </a:lnTo>
                    <a:lnTo>
                      <a:pt x="3" y="6"/>
                    </a:lnTo>
                    <a:lnTo>
                      <a:pt x="4" y="1"/>
                    </a:lnTo>
                    <a:lnTo>
                      <a:pt x="0" y="5"/>
                    </a:lnTo>
                  </a:path>
                </a:pathLst>
              </a:custGeom>
              <a:noFill/>
              <a:ln w="9525">
                <a:noFill/>
                <a:round/>
                <a:headEnd/>
                <a:tailEnd/>
              </a:ln>
            </p:spPr>
            <p:txBody>
              <a:bodyPr/>
              <a:lstStyle/>
              <a:p>
                <a:pPr algn="ctr" eaLnBrk="0" hangingPunct="0"/>
                <a:endParaRPr lang="en-US" dirty="0"/>
              </a:p>
            </p:txBody>
          </p:sp>
          <p:sp>
            <p:nvSpPr>
              <p:cNvPr id="4336" name="Freeform 725"/>
              <p:cNvSpPr>
                <a:spLocks/>
              </p:cNvSpPr>
              <p:nvPr/>
            </p:nvSpPr>
            <p:spPr bwMode="auto">
              <a:xfrm>
                <a:off x="4683" y="2741"/>
                <a:ext cx="16" cy="9"/>
              </a:xfrm>
              <a:custGeom>
                <a:avLst/>
                <a:gdLst>
                  <a:gd name="T0" fmla="*/ 8 w 16"/>
                  <a:gd name="T1" fmla="*/ 9 h 9"/>
                  <a:gd name="T2" fmla="*/ 0 w 16"/>
                  <a:gd name="T3" fmla="*/ 0 h 9"/>
                  <a:gd name="T4" fmla="*/ 3 w 16"/>
                  <a:gd name="T5" fmla="*/ 3 h 9"/>
                  <a:gd name="T6" fmla="*/ 9 w 16"/>
                  <a:gd name="T7" fmla="*/ 1 h 9"/>
                  <a:gd name="T8" fmla="*/ 11 w 16"/>
                  <a:gd name="T9" fmla="*/ 6 h 9"/>
                  <a:gd name="T10" fmla="*/ 16 w 16"/>
                  <a:gd name="T11" fmla="*/ 6 h 9"/>
                  <a:gd name="T12" fmla="*/ 8 w 16"/>
                  <a:gd name="T13" fmla="*/ 9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8" y="9"/>
                    </a:moveTo>
                    <a:lnTo>
                      <a:pt x="0" y="0"/>
                    </a:lnTo>
                    <a:lnTo>
                      <a:pt x="3" y="3"/>
                    </a:lnTo>
                    <a:lnTo>
                      <a:pt x="9" y="1"/>
                    </a:lnTo>
                    <a:lnTo>
                      <a:pt x="11" y="6"/>
                    </a:lnTo>
                    <a:lnTo>
                      <a:pt x="16" y="6"/>
                    </a:lnTo>
                    <a:lnTo>
                      <a:pt x="8" y="9"/>
                    </a:lnTo>
                    <a:close/>
                  </a:path>
                </a:pathLst>
              </a:custGeom>
              <a:solidFill>
                <a:srgbClr val="FEE0C2"/>
              </a:solidFill>
              <a:ln w="9525">
                <a:noFill/>
                <a:round/>
                <a:headEnd/>
                <a:tailEnd/>
              </a:ln>
            </p:spPr>
            <p:txBody>
              <a:bodyPr/>
              <a:lstStyle/>
              <a:p>
                <a:pPr algn="ctr" eaLnBrk="0" hangingPunct="0"/>
                <a:endParaRPr lang="en-US" dirty="0"/>
              </a:p>
            </p:txBody>
          </p:sp>
          <p:sp>
            <p:nvSpPr>
              <p:cNvPr id="4337" name="Freeform 726"/>
              <p:cNvSpPr>
                <a:spLocks/>
              </p:cNvSpPr>
              <p:nvPr/>
            </p:nvSpPr>
            <p:spPr bwMode="auto">
              <a:xfrm>
                <a:off x="4683" y="2741"/>
                <a:ext cx="16" cy="9"/>
              </a:xfrm>
              <a:custGeom>
                <a:avLst/>
                <a:gdLst>
                  <a:gd name="T0" fmla="*/ 8 w 16"/>
                  <a:gd name="T1" fmla="*/ 9 h 9"/>
                  <a:gd name="T2" fmla="*/ 0 w 16"/>
                  <a:gd name="T3" fmla="*/ 0 h 9"/>
                  <a:gd name="T4" fmla="*/ 3 w 16"/>
                  <a:gd name="T5" fmla="*/ 3 h 9"/>
                  <a:gd name="T6" fmla="*/ 9 w 16"/>
                  <a:gd name="T7" fmla="*/ 1 h 9"/>
                  <a:gd name="T8" fmla="*/ 11 w 16"/>
                  <a:gd name="T9" fmla="*/ 6 h 9"/>
                  <a:gd name="T10" fmla="*/ 16 w 16"/>
                  <a:gd name="T11" fmla="*/ 6 h 9"/>
                  <a:gd name="T12" fmla="*/ 8 w 16"/>
                  <a:gd name="T13" fmla="*/ 9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8" y="9"/>
                    </a:moveTo>
                    <a:lnTo>
                      <a:pt x="0" y="0"/>
                    </a:lnTo>
                    <a:lnTo>
                      <a:pt x="3" y="3"/>
                    </a:lnTo>
                    <a:lnTo>
                      <a:pt x="9" y="1"/>
                    </a:lnTo>
                    <a:lnTo>
                      <a:pt x="11" y="6"/>
                    </a:lnTo>
                    <a:lnTo>
                      <a:pt x="16" y="6"/>
                    </a:lnTo>
                    <a:lnTo>
                      <a:pt x="8" y="9"/>
                    </a:lnTo>
                  </a:path>
                </a:pathLst>
              </a:custGeom>
              <a:noFill/>
              <a:ln w="9525">
                <a:noFill/>
                <a:round/>
                <a:headEnd/>
                <a:tailEnd/>
              </a:ln>
            </p:spPr>
            <p:txBody>
              <a:bodyPr/>
              <a:lstStyle/>
              <a:p>
                <a:pPr algn="ctr" eaLnBrk="0" hangingPunct="0"/>
                <a:endParaRPr lang="en-US" dirty="0"/>
              </a:p>
            </p:txBody>
          </p:sp>
          <p:sp>
            <p:nvSpPr>
              <p:cNvPr id="4338" name="Freeform 727"/>
              <p:cNvSpPr>
                <a:spLocks/>
              </p:cNvSpPr>
              <p:nvPr/>
            </p:nvSpPr>
            <p:spPr bwMode="auto">
              <a:xfrm>
                <a:off x="4610" y="2741"/>
                <a:ext cx="10" cy="8"/>
              </a:xfrm>
              <a:custGeom>
                <a:avLst/>
                <a:gdLst>
                  <a:gd name="T0" fmla="*/ 0 w 10"/>
                  <a:gd name="T1" fmla="*/ 0 h 8"/>
                  <a:gd name="T2" fmla="*/ 10 w 10"/>
                  <a:gd name="T3" fmla="*/ 0 h 8"/>
                  <a:gd name="T4" fmla="*/ 1 w 10"/>
                  <a:gd name="T5" fmla="*/ 8 h 8"/>
                  <a:gd name="T6" fmla="*/ 0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0" y="0"/>
                    </a:moveTo>
                    <a:lnTo>
                      <a:pt x="10" y="0"/>
                    </a:lnTo>
                    <a:lnTo>
                      <a:pt x="1" y="8"/>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39" name="Freeform 728"/>
              <p:cNvSpPr>
                <a:spLocks/>
              </p:cNvSpPr>
              <p:nvPr/>
            </p:nvSpPr>
            <p:spPr bwMode="auto">
              <a:xfrm>
                <a:off x="4610" y="2741"/>
                <a:ext cx="10" cy="8"/>
              </a:xfrm>
              <a:custGeom>
                <a:avLst/>
                <a:gdLst>
                  <a:gd name="T0" fmla="*/ 0 w 10"/>
                  <a:gd name="T1" fmla="*/ 0 h 8"/>
                  <a:gd name="T2" fmla="*/ 10 w 10"/>
                  <a:gd name="T3" fmla="*/ 0 h 8"/>
                  <a:gd name="T4" fmla="*/ 1 w 10"/>
                  <a:gd name="T5" fmla="*/ 8 h 8"/>
                  <a:gd name="T6" fmla="*/ 0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0" y="0"/>
                    </a:moveTo>
                    <a:lnTo>
                      <a:pt x="10" y="0"/>
                    </a:lnTo>
                    <a:lnTo>
                      <a:pt x="1" y="8"/>
                    </a:lnTo>
                    <a:lnTo>
                      <a:pt x="0" y="0"/>
                    </a:lnTo>
                  </a:path>
                </a:pathLst>
              </a:custGeom>
              <a:noFill/>
              <a:ln w="9525">
                <a:noFill/>
                <a:round/>
                <a:headEnd/>
                <a:tailEnd/>
              </a:ln>
            </p:spPr>
            <p:txBody>
              <a:bodyPr/>
              <a:lstStyle/>
              <a:p>
                <a:pPr algn="ctr" eaLnBrk="0" hangingPunct="0"/>
                <a:endParaRPr lang="en-US" dirty="0"/>
              </a:p>
            </p:txBody>
          </p:sp>
          <p:sp>
            <p:nvSpPr>
              <p:cNvPr id="4340" name="Freeform 729"/>
              <p:cNvSpPr>
                <a:spLocks/>
              </p:cNvSpPr>
              <p:nvPr/>
            </p:nvSpPr>
            <p:spPr bwMode="auto">
              <a:xfrm>
                <a:off x="4607" y="2741"/>
                <a:ext cx="3" cy="6"/>
              </a:xfrm>
              <a:custGeom>
                <a:avLst/>
                <a:gdLst>
                  <a:gd name="T0" fmla="*/ 0 w 3"/>
                  <a:gd name="T1" fmla="*/ 1 h 6"/>
                  <a:gd name="T2" fmla="*/ 1 w 3"/>
                  <a:gd name="T3" fmla="*/ 0 h 6"/>
                  <a:gd name="T4" fmla="*/ 3 w 3"/>
                  <a:gd name="T5" fmla="*/ 6 h 6"/>
                  <a:gd name="T6" fmla="*/ 1 w 3"/>
                  <a:gd name="T7" fmla="*/ 3 h 6"/>
                  <a:gd name="T8" fmla="*/ 0 w 3"/>
                  <a:gd name="T9" fmla="*/ 6 h 6"/>
                  <a:gd name="T10" fmla="*/ 0 w 3"/>
                  <a:gd name="T11" fmla="*/ 1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0" y="1"/>
                    </a:moveTo>
                    <a:lnTo>
                      <a:pt x="1" y="0"/>
                    </a:lnTo>
                    <a:lnTo>
                      <a:pt x="3" y="6"/>
                    </a:lnTo>
                    <a:lnTo>
                      <a:pt x="1" y="3"/>
                    </a:lnTo>
                    <a:lnTo>
                      <a:pt x="0" y="6"/>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341" name="Freeform 730"/>
              <p:cNvSpPr>
                <a:spLocks/>
              </p:cNvSpPr>
              <p:nvPr/>
            </p:nvSpPr>
            <p:spPr bwMode="auto">
              <a:xfrm>
                <a:off x="4607" y="2741"/>
                <a:ext cx="3" cy="6"/>
              </a:xfrm>
              <a:custGeom>
                <a:avLst/>
                <a:gdLst>
                  <a:gd name="T0" fmla="*/ 0 w 3"/>
                  <a:gd name="T1" fmla="*/ 1 h 6"/>
                  <a:gd name="T2" fmla="*/ 1 w 3"/>
                  <a:gd name="T3" fmla="*/ 0 h 6"/>
                  <a:gd name="T4" fmla="*/ 3 w 3"/>
                  <a:gd name="T5" fmla="*/ 6 h 6"/>
                  <a:gd name="T6" fmla="*/ 1 w 3"/>
                  <a:gd name="T7" fmla="*/ 3 h 6"/>
                  <a:gd name="T8" fmla="*/ 0 w 3"/>
                  <a:gd name="T9" fmla="*/ 6 h 6"/>
                  <a:gd name="T10" fmla="*/ 0 w 3"/>
                  <a:gd name="T11" fmla="*/ 1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0" y="1"/>
                    </a:moveTo>
                    <a:lnTo>
                      <a:pt x="1" y="0"/>
                    </a:lnTo>
                    <a:lnTo>
                      <a:pt x="3" y="6"/>
                    </a:lnTo>
                    <a:lnTo>
                      <a:pt x="1" y="3"/>
                    </a:lnTo>
                    <a:lnTo>
                      <a:pt x="0" y="6"/>
                    </a:lnTo>
                    <a:lnTo>
                      <a:pt x="0" y="1"/>
                    </a:lnTo>
                  </a:path>
                </a:pathLst>
              </a:custGeom>
              <a:noFill/>
              <a:ln w="9525">
                <a:noFill/>
                <a:round/>
                <a:headEnd/>
                <a:tailEnd/>
              </a:ln>
            </p:spPr>
            <p:txBody>
              <a:bodyPr/>
              <a:lstStyle/>
              <a:p>
                <a:pPr algn="ctr" eaLnBrk="0" hangingPunct="0"/>
                <a:endParaRPr lang="en-US" dirty="0"/>
              </a:p>
            </p:txBody>
          </p:sp>
          <p:sp>
            <p:nvSpPr>
              <p:cNvPr id="4342" name="Freeform 731"/>
              <p:cNvSpPr>
                <a:spLocks/>
              </p:cNvSpPr>
              <p:nvPr/>
            </p:nvSpPr>
            <p:spPr bwMode="auto">
              <a:xfrm>
                <a:off x="4597" y="2741"/>
                <a:ext cx="13" cy="22"/>
              </a:xfrm>
              <a:custGeom>
                <a:avLst/>
                <a:gdLst>
                  <a:gd name="T0" fmla="*/ 0 w 13"/>
                  <a:gd name="T1" fmla="*/ 1 h 22"/>
                  <a:gd name="T2" fmla="*/ 3 w 13"/>
                  <a:gd name="T3" fmla="*/ 0 h 22"/>
                  <a:gd name="T4" fmla="*/ 13 w 13"/>
                  <a:gd name="T5" fmla="*/ 22 h 22"/>
                  <a:gd name="T6" fmla="*/ 0 w 13"/>
                  <a:gd name="T7" fmla="*/ 1 h 22"/>
                  <a:gd name="T8" fmla="*/ 0 60000 65536"/>
                  <a:gd name="T9" fmla="*/ 0 60000 65536"/>
                  <a:gd name="T10" fmla="*/ 0 60000 65536"/>
                  <a:gd name="T11" fmla="*/ 0 60000 65536"/>
                  <a:gd name="T12" fmla="*/ 0 w 13"/>
                  <a:gd name="T13" fmla="*/ 0 h 22"/>
                  <a:gd name="T14" fmla="*/ 13 w 13"/>
                  <a:gd name="T15" fmla="*/ 22 h 22"/>
                </a:gdLst>
                <a:ahLst/>
                <a:cxnLst>
                  <a:cxn ang="T8">
                    <a:pos x="T0" y="T1"/>
                  </a:cxn>
                  <a:cxn ang="T9">
                    <a:pos x="T2" y="T3"/>
                  </a:cxn>
                  <a:cxn ang="T10">
                    <a:pos x="T4" y="T5"/>
                  </a:cxn>
                  <a:cxn ang="T11">
                    <a:pos x="T6" y="T7"/>
                  </a:cxn>
                </a:cxnLst>
                <a:rect l="T12" t="T13" r="T14" b="T15"/>
                <a:pathLst>
                  <a:path w="13" h="22">
                    <a:moveTo>
                      <a:pt x="0" y="1"/>
                    </a:moveTo>
                    <a:lnTo>
                      <a:pt x="3" y="0"/>
                    </a:lnTo>
                    <a:lnTo>
                      <a:pt x="13" y="22"/>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343" name="Freeform 732"/>
              <p:cNvSpPr>
                <a:spLocks/>
              </p:cNvSpPr>
              <p:nvPr/>
            </p:nvSpPr>
            <p:spPr bwMode="auto">
              <a:xfrm>
                <a:off x="4597" y="2741"/>
                <a:ext cx="13" cy="22"/>
              </a:xfrm>
              <a:custGeom>
                <a:avLst/>
                <a:gdLst>
                  <a:gd name="T0" fmla="*/ 0 w 13"/>
                  <a:gd name="T1" fmla="*/ 1 h 22"/>
                  <a:gd name="T2" fmla="*/ 3 w 13"/>
                  <a:gd name="T3" fmla="*/ 0 h 22"/>
                  <a:gd name="T4" fmla="*/ 13 w 13"/>
                  <a:gd name="T5" fmla="*/ 22 h 22"/>
                  <a:gd name="T6" fmla="*/ 0 w 13"/>
                  <a:gd name="T7" fmla="*/ 1 h 22"/>
                  <a:gd name="T8" fmla="*/ 0 60000 65536"/>
                  <a:gd name="T9" fmla="*/ 0 60000 65536"/>
                  <a:gd name="T10" fmla="*/ 0 60000 65536"/>
                  <a:gd name="T11" fmla="*/ 0 60000 65536"/>
                  <a:gd name="T12" fmla="*/ 0 w 13"/>
                  <a:gd name="T13" fmla="*/ 0 h 22"/>
                  <a:gd name="T14" fmla="*/ 13 w 13"/>
                  <a:gd name="T15" fmla="*/ 22 h 22"/>
                </a:gdLst>
                <a:ahLst/>
                <a:cxnLst>
                  <a:cxn ang="T8">
                    <a:pos x="T0" y="T1"/>
                  </a:cxn>
                  <a:cxn ang="T9">
                    <a:pos x="T2" y="T3"/>
                  </a:cxn>
                  <a:cxn ang="T10">
                    <a:pos x="T4" y="T5"/>
                  </a:cxn>
                  <a:cxn ang="T11">
                    <a:pos x="T6" y="T7"/>
                  </a:cxn>
                </a:cxnLst>
                <a:rect l="T12" t="T13" r="T14" b="T15"/>
                <a:pathLst>
                  <a:path w="13" h="22">
                    <a:moveTo>
                      <a:pt x="0" y="1"/>
                    </a:moveTo>
                    <a:lnTo>
                      <a:pt x="3" y="0"/>
                    </a:lnTo>
                    <a:lnTo>
                      <a:pt x="13" y="22"/>
                    </a:lnTo>
                    <a:lnTo>
                      <a:pt x="0" y="1"/>
                    </a:lnTo>
                  </a:path>
                </a:pathLst>
              </a:custGeom>
              <a:noFill/>
              <a:ln w="9525">
                <a:noFill/>
                <a:round/>
                <a:headEnd/>
                <a:tailEnd/>
              </a:ln>
            </p:spPr>
            <p:txBody>
              <a:bodyPr/>
              <a:lstStyle/>
              <a:p>
                <a:pPr algn="ctr" eaLnBrk="0" hangingPunct="0"/>
                <a:endParaRPr lang="en-US" dirty="0"/>
              </a:p>
            </p:txBody>
          </p:sp>
          <p:sp>
            <p:nvSpPr>
              <p:cNvPr id="4344" name="Freeform 733"/>
              <p:cNvSpPr>
                <a:spLocks/>
              </p:cNvSpPr>
              <p:nvPr/>
            </p:nvSpPr>
            <p:spPr bwMode="auto">
              <a:xfrm>
                <a:off x="5131" y="2742"/>
                <a:ext cx="6" cy="15"/>
              </a:xfrm>
              <a:custGeom>
                <a:avLst/>
                <a:gdLst>
                  <a:gd name="T0" fmla="*/ 0 w 6"/>
                  <a:gd name="T1" fmla="*/ 15 h 15"/>
                  <a:gd name="T2" fmla="*/ 0 w 6"/>
                  <a:gd name="T3" fmla="*/ 2 h 15"/>
                  <a:gd name="T4" fmla="*/ 3 w 6"/>
                  <a:gd name="T5" fmla="*/ 0 h 15"/>
                  <a:gd name="T6" fmla="*/ 6 w 6"/>
                  <a:gd name="T7" fmla="*/ 4 h 15"/>
                  <a:gd name="T8" fmla="*/ 3 w 6"/>
                  <a:gd name="T9" fmla="*/ 7 h 15"/>
                  <a:gd name="T10" fmla="*/ 6 w 6"/>
                  <a:gd name="T11" fmla="*/ 8 h 15"/>
                  <a:gd name="T12" fmla="*/ 0 w 6"/>
                  <a:gd name="T13" fmla="*/ 15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0" y="15"/>
                    </a:moveTo>
                    <a:lnTo>
                      <a:pt x="0" y="2"/>
                    </a:lnTo>
                    <a:lnTo>
                      <a:pt x="3" y="0"/>
                    </a:lnTo>
                    <a:lnTo>
                      <a:pt x="6" y="4"/>
                    </a:lnTo>
                    <a:lnTo>
                      <a:pt x="3" y="7"/>
                    </a:lnTo>
                    <a:lnTo>
                      <a:pt x="6" y="8"/>
                    </a:lnTo>
                    <a:lnTo>
                      <a:pt x="0" y="15"/>
                    </a:lnTo>
                    <a:close/>
                  </a:path>
                </a:pathLst>
              </a:custGeom>
              <a:solidFill>
                <a:srgbClr val="FEE0C2"/>
              </a:solidFill>
              <a:ln w="9525">
                <a:noFill/>
                <a:round/>
                <a:headEnd/>
                <a:tailEnd/>
              </a:ln>
            </p:spPr>
            <p:txBody>
              <a:bodyPr/>
              <a:lstStyle/>
              <a:p>
                <a:pPr algn="ctr" eaLnBrk="0" hangingPunct="0"/>
                <a:endParaRPr lang="en-US" dirty="0"/>
              </a:p>
            </p:txBody>
          </p:sp>
          <p:sp>
            <p:nvSpPr>
              <p:cNvPr id="4345" name="Freeform 734"/>
              <p:cNvSpPr>
                <a:spLocks/>
              </p:cNvSpPr>
              <p:nvPr/>
            </p:nvSpPr>
            <p:spPr bwMode="auto">
              <a:xfrm>
                <a:off x="5131" y="2742"/>
                <a:ext cx="6" cy="15"/>
              </a:xfrm>
              <a:custGeom>
                <a:avLst/>
                <a:gdLst>
                  <a:gd name="T0" fmla="*/ 0 w 6"/>
                  <a:gd name="T1" fmla="*/ 15 h 15"/>
                  <a:gd name="T2" fmla="*/ 0 w 6"/>
                  <a:gd name="T3" fmla="*/ 2 h 15"/>
                  <a:gd name="T4" fmla="*/ 3 w 6"/>
                  <a:gd name="T5" fmla="*/ 0 h 15"/>
                  <a:gd name="T6" fmla="*/ 6 w 6"/>
                  <a:gd name="T7" fmla="*/ 4 h 15"/>
                  <a:gd name="T8" fmla="*/ 3 w 6"/>
                  <a:gd name="T9" fmla="*/ 7 h 15"/>
                  <a:gd name="T10" fmla="*/ 6 w 6"/>
                  <a:gd name="T11" fmla="*/ 8 h 15"/>
                  <a:gd name="T12" fmla="*/ 0 w 6"/>
                  <a:gd name="T13" fmla="*/ 15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0" y="15"/>
                    </a:moveTo>
                    <a:lnTo>
                      <a:pt x="0" y="2"/>
                    </a:lnTo>
                    <a:lnTo>
                      <a:pt x="3" y="0"/>
                    </a:lnTo>
                    <a:lnTo>
                      <a:pt x="6" y="4"/>
                    </a:lnTo>
                    <a:lnTo>
                      <a:pt x="3" y="7"/>
                    </a:lnTo>
                    <a:lnTo>
                      <a:pt x="6" y="8"/>
                    </a:lnTo>
                    <a:lnTo>
                      <a:pt x="0" y="15"/>
                    </a:lnTo>
                  </a:path>
                </a:pathLst>
              </a:custGeom>
              <a:noFill/>
              <a:ln w="9525">
                <a:noFill/>
                <a:round/>
                <a:headEnd/>
                <a:tailEnd/>
              </a:ln>
            </p:spPr>
            <p:txBody>
              <a:bodyPr/>
              <a:lstStyle/>
              <a:p>
                <a:pPr algn="ctr" eaLnBrk="0" hangingPunct="0"/>
                <a:endParaRPr lang="en-US" dirty="0"/>
              </a:p>
            </p:txBody>
          </p:sp>
          <p:sp>
            <p:nvSpPr>
              <p:cNvPr id="4346" name="Freeform 735"/>
              <p:cNvSpPr>
                <a:spLocks/>
              </p:cNvSpPr>
              <p:nvPr/>
            </p:nvSpPr>
            <p:spPr bwMode="auto">
              <a:xfrm>
                <a:off x="4611" y="2763"/>
                <a:ext cx="26" cy="39"/>
              </a:xfrm>
              <a:custGeom>
                <a:avLst/>
                <a:gdLst>
                  <a:gd name="T0" fmla="*/ 13 w 26"/>
                  <a:gd name="T1" fmla="*/ 13 h 39"/>
                  <a:gd name="T2" fmla="*/ 22 w 26"/>
                  <a:gd name="T3" fmla="*/ 24 h 39"/>
                  <a:gd name="T4" fmla="*/ 18 w 26"/>
                  <a:gd name="T5" fmla="*/ 24 h 39"/>
                  <a:gd name="T6" fmla="*/ 20 w 26"/>
                  <a:gd name="T7" fmla="*/ 27 h 39"/>
                  <a:gd name="T8" fmla="*/ 26 w 26"/>
                  <a:gd name="T9" fmla="*/ 39 h 39"/>
                  <a:gd name="T10" fmla="*/ 0 w 26"/>
                  <a:gd name="T11" fmla="*/ 3 h 39"/>
                  <a:gd name="T12" fmla="*/ 4 w 26"/>
                  <a:gd name="T13" fmla="*/ 0 h 39"/>
                  <a:gd name="T14" fmla="*/ 7 w 26"/>
                  <a:gd name="T15" fmla="*/ 7 h 39"/>
                  <a:gd name="T16" fmla="*/ 4 w 26"/>
                  <a:gd name="T17" fmla="*/ 3 h 39"/>
                  <a:gd name="T18" fmla="*/ 13 w 26"/>
                  <a:gd name="T19" fmla="*/ 13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9"/>
                  <a:gd name="T32" fmla="*/ 26 w 26"/>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9">
                    <a:moveTo>
                      <a:pt x="13" y="13"/>
                    </a:moveTo>
                    <a:lnTo>
                      <a:pt x="22" y="24"/>
                    </a:lnTo>
                    <a:lnTo>
                      <a:pt x="18" y="24"/>
                    </a:lnTo>
                    <a:lnTo>
                      <a:pt x="20" y="27"/>
                    </a:lnTo>
                    <a:lnTo>
                      <a:pt x="26" y="39"/>
                    </a:lnTo>
                    <a:lnTo>
                      <a:pt x="0" y="3"/>
                    </a:lnTo>
                    <a:lnTo>
                      <a:pt x="4" y="0"/>
                    </a:lnTo>
                    <a:lnTo>
                      <a:pt x="7" y="7"/>
                    </a:lnTo>
                    <a:lnTo>
                      <a:pt x="4" y="3"/>
                    </a:lnTo>
                    <a:lnTo>
                      <a:pt x="13" y="13"/>
                    </a:lnTo>
                    <a:close/>
                  </a:path>
                </a:pathLst>
              </a:custGeom>
              <a:solidFill>
                <a:srgbClr val="FEE0C2"/>
              </a:solidFill>
              <a:ln w="9525">
                <a:noFill/>
                <a:round/>
                <a:headEnd/>
                <a:tailEnd/>
              </a:ln>
            </p:spPr>
            <p:txBody>
              <a:bodyPr/>
              <a:lstStyle/>
              <a:p>
                <a:pPr algn="ctr" eaLnBrk="0" hangingPunct="0"/>
                <a:endParaRPr lang="en-US" dirty="0"/>
              </a:p>
            </p:txBody>
          </p:sp>
          <p:sp>
            <p:nvSpPr>
              <p:cNvPr id="4347" name="Freeform 736"/>
              <p:cNvSpPr>
                <a:spLocks/>
              </p:cNvSpPr>
              <p:nvPr/>
            </p:nvSpPr>
            <p:spPr bwMode="auto">
              <a:xfrm>
                <a:off x="4611" y="2763"/>
                <a:ext cx="26" cy="39"/>
              </a:xfrm>
              <a:custGeom>
                <a:avLst/>
                <a:gdLst>
                  <a:gd name="T0" fmla="*/ 13 w 26"/>
                  <a:gd name="T1" fmla="*/ 13 h 39"/>
                  <a:gd name="T2" fmla="*/ 22 w 26"/>
                  <a:gd name="T3" fmla="*/ 24 h 39"/>
                  <a:gd name="T4" fmla="*/ 18 w 26"/>
                  <a:gd name="T5" fmla="*/ 24 h 39"/>
                  <a:gd name="T6" fmla="*/ 20 w 26"/>
                  <a:gd name="T7" fmla="*/ 27 h 39"/>
                  <a:gd name="T8" fmla="*/ 26 w 26"/>
                  <a:gd name="T9" fmla="*/ 39 h 39"/>
                  <a:gd name="T10" fmla="*/ 0 w 26"/>
                  <a:gd name="T11" fmla="*/ 3 h 39"/>
                  <a:gd name="T12" fmla="*/ 4 w 26"/>
                  <a:gd name="T13" fmla="*/ 0 h 39"/>
                  <a:gd name="T14" fmla="*/ 7 w 26"/>
                  <a:gd name="T15" fmla="*/ 7 h 39"/>
                  <a:gd name="T16" fmla="*/ 4 w 26"/>
                  <a:gd name="T17" fmla="*/ 3 h 39"/>
                  <a:gd name="T18" fmla="*/ 13 w 26"/>
                  <a:gd name="T19" fmla="*/ 13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9"/>
                  <a:gd name="T32" fmla="*/ 26 w 26"/>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9">
                    <a:moveTo>
                      <a:pt x="13" y="13"/>
                    </a:moveTo>
                    <a:lnTo>
                      <a:pt x="22" y="24"/>
                    </a:lnTo>
                    <a:lnTo>
                      <a:pt x="18" y="24"/>
                    </a:lnTo>
                    <a:lnTo>
                      <a:pt x="20" y="27"/>
                    </a:lnTo>
                    <a:lnTo>
                      <a:pt x="26" y="39"/>
                    </a:lnTo>
                    <a:lnTo>
                      <a:pt x="0" y="3"/>
                    </a:lnTo>
                    <a:lnTo>
                      <a:pt x="4" y="0"/>
                    </a:lnTo>
                    <a:lnTo>
                      <a:pt x="7" y="7"/>
                    </a:lnTo>
                    <a:lnTo>
                      <a:pt x="4" y="3"/>
                    </a:lnTo>
                    <a:lnTo>
                      <a:pt x="13" y="13"/>
                    </a:lnTo>
                  </a:path>
                </a:pathLst>
              </a:custGeom>
              <a:noFill/>
              <a:ln w="9525">
                <a:noFill/>
                <a:round/>
                <a:headEnd/>
                <a:tailEnd/>
              </a:ln>
            </p:spPr>
            <p:txBody>
              <a:bodyPr/>
              <a:lstStyle/>
              <a:p>
                <a:pPr algn="ctr" eaLnBrk="0" hangingPunct="0"/>
                <a:endParaRPr lang="en-US" dirty="0"/>
              </a:p>
            </p:txBody>
          </p:sp>
          <p:sp>
            <p:nvSpPr>
              <p:cNvPr id="4348" name="Freeform 737"/>
              <p:cNvSpPr>
                <a:spLocks/>
              </p:cNvSpPr>
              <p:nvPr/>
            </p:nvSpPr>
            <p:spPr bwMode="auto">
              <a:xfrm>
                <a:off x="5195" y="2782"/>
                <a:ext cx="7" cy="10"/>
              </a:xfrm>
              <a:custGeom>
                <a:avLst/>
                <a:gdLst>
                  <a:gd name="T0" fmla="*/ 0 w 7"/>
                  <a:gd name="T1" fmla="*/ 0 h 10"/>
                  <a:gd name="T2" fmla="*/ 5 w 7"/>
                  <a:gd name="T3" fmla="*/ 0 h 10"/>
                  <a:gd name="T4" fmla="*/ 7 w 7"/>
                  <a:gd name="T5" fmla="*/ 10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0"/>
                    </a:moveTo>
                    <a:lnTo>
                      <a:pt x="5" y="0"/>
                    </a:lnTo>
                    <a:lnTo>
                      <a:pt x="7" y="1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49" name="Freeform 738"/>
              <p:cNvSpPr>
                <a:spLocks/>
              </p:cNvSpPr>
              <p:nvPr/>
            </p:nvSpPr>
            <p:spPr bwMode="auto">
              <a:xfrm>
                <a:off x="5195" y="2782"/>
                <a:ext cx="7" cy="10"/>
              </a:xfrm>
              <a:custGeom>
                <a:avLst/>
                <a:gdLst>
                  <a:gd name="T0" fmla="*/ 0 w 7"/>
                  <a:gd name="T1" fmla="*/ 0 h 10"/>
                  <a:gd name="T2" fmla="*/ 5 w 7"/>
                  <a:gd name="T3" fmla="*/ 0 h 10"/>
                  <a:gd name="T4" fmla="*/ 7 w 7"/>
                  <a:gd name="T5" fmla="*/ 10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0"/>
                    </a:moveTo>
                    <a:lnTo>
                      <a:pt x="5" y="0"/>
                    </a:lnTo>
                    <a:lnTo>
                      <a:pt x="7" y="10"/>
                    </a:lnTo>
                    <a:lnTo>
                      <a:pt x="0" y="0"/>
                    </a:lnTo>
                  </a:path>
                </a:pathLst>
              </a:custGeom>
              <a:noFill/>
              <a:ln w="9525">
                <a:noFill/>
                <a:round/>
                <a:headEnd/>
                <a:tailEnd/>
              </a:ln>
            </p:spPr>
            <p:txBody>
              <a:bodyPr/>
              <a:lstStyle/>
              <a:p>
                <a:pPr algn="ctr" eaLnBrk="0" hangingPunct="0"/>
                <a:endParaRPr lang="en-US" dirty="0"/>
              </a:p>
            </p:txBody>
          </p:sp>
          <p:sp>
            <p:nvSpPr>
              <p:cNvPr id="4350" name="Freeform 739"/>
              <p:cNvSpPr>
                <a:spLocks/>
              </p:cNvSpPr>
              <p:nvPr/>
            </p:nvSpPr>
            <p:spPr bwMode="auto">
              <a:xfrm>
                <a:off x="5189" y="2794"/>
                <a:ext cx="21" cy="16"/>
              </a:xfrm>
              <a:custGeom>
                <a:avLst/>
                <a:gdLst>
                  <a:gd name="T0" fmla="*/ 8 w 21"/>
                  <a:gd name="T1" fmla="*/ 8 h 16"/>
                  <a:gd name="T2" fmla="*/ 0 w 21"/>
                  <a:gd name="T3" fmla="*/ 0 h 16"/>
                  <a:gd name="T4" fmla="*/ 18 w 21"/>
                  <a:gd name="T5" fmla="*/ 0 h 16"/>
                  <a:gd name="T6" fmla="*/ 21 w 21"/>
                  <a:gd name="T7" fmla="*/ 6 h 16"/>
                  <a:gd name="T8" fmla="*/ 18 w 21"/>
                  <a:gd name="T9" fmla="*/ 16 h 16"/>
                  <a:gd name="T10" fmla="*/ 8 w 21"/>
                  <a:gd name="T11" fmla="*/ 8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8" y="8"/>
                    </a:moveTo>
                    <a:lnTo>
                      <a:pt x="0" y="0"/>
                    </a:lnTo>
                    <a:lnTo>
                      <a:pt x="18" y="0"/>
                    </a:lnTo>
                    <a:lnTo>
                      <a:pt x="21" y="6"/>
                    </a:lnTo>
                    <a:lnTo>
                      <a:pt x="18" y="16"/>
                    </a:lnTo>
                    <a:lnTo>
                      <a:pt x="8" y="8"/>
                    </a:lnTo>
                    <a:close/>
                  </a:path>
                </a:pathLst>
              </a:custGeom>
              <a:solidFill>
                <a:srgbClr val="FEE0C2"/>
              </a:solidFill>
              <a:ln w="9525">
                <a:noFill/>
                <a:round/>
                <a:headEnd/>
                <a:tailEnd/>
              </a:ln>
            </p:spPr>
            <p:txBody>
              <a:bodyPr/>
              <a:lstStyle/>
              <a:p>
                <a:pPr algn="ctr" eaLnBrk="0" hangingPunct="0"/>
                <a:endParaRPr lang="en-US" dirty="0"/>
              </a:p>
            </p:txBody>
          </p:sp>
          <p:sp>
            <p:nvSpPr>
              <p:cNvPr id="4351" name="Freeform 740"/>
              <p:cNvSpPr>
                <a:spLocks/>
              </p:cNvSpPr>
              <p:nvPr/>
            </p:nvSpPr>
            <p:spPr bwMode="auto">
              <a:xfrm>
                <a:off x="5189" y="2794"/>
                <a:ext cx="21" cy="16"/>
              </a:xfrm>
              <a:custGeom>
                <a:avLst/>
                <a:gdLst>
                  <a:gd name="T0" fmla="*/ 8 w 21"/>
                  <a:gd name="T1" fmla="*/ 8 h 16"/>
                  <a:gd name="T2" fmla="*/ 0 w 21"/>
                  <a:gd name="T3" fmla="*/ 0 h 16"/>
                  <a:gd name="T4" fmla="*/ 18 w 21"/>
                  <a:gd name="T5" fmla="*/ 0 h 16"/>
                  <a:gd name="T6" fmla="*/ 21 w 21"/>
                  <a:gd name="T7" fmla="*/ 6 h 16"/>
                  <a:gd name="T8" fmla="*/ 18 w 21"/>
                  <a:gd name="T9" fmla="*/ 16 h 16"/>
                  <a:gd name="T10" fmla="*/ 8 w 21"/>
                  <a:gd name="T11" fmla="*/ 8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8" y="8"/>
                    </a:moveTo>
                    <a:lnTo>
                      <a:pt x="0" y="0"/>
                    </a:lnTo>
                    <a:lnTo>
                      <a:pt x="18" y="0"/>
                    </a:lnTo>
                    <a:lnTo>
                      <a:pt x="21" y="6"/>
                    </a:lnTo>
                    <a:lnTo>
                      <a:pt x="18" y="16"/>
                    </a:lnTo>
                    <a:lnTo>
                      <a:pt x="8" y="8"/>
                    </a:lnTo>
                  </a:path>
                </a:pathLst>
              </a:custGeom>
              <a:noFill/>
              <a:ln w="9525">
                <a:noFill/>
                <a:round/>
                <a:headEnd/>
                <a:tailEnd/>
              </a:ln>
            </p:spPr>
            <p:txBody>
              <a:bodyPr/>
              <a:lstStyle/>
              <a:p>
                <a:pPr algn="ctr" eaLnBrk="0" hangingPunct="0"/>
                <a:endParaRPr lang="en-US" dirty="0"/>
              </a:p>
            </p:txBody>
          </p:sp>
          <p:sp>
            <p:nvSpPr>
              <p:cNvPr id="4352" name="Freeform 741"/>
              <p:cNvSpPr>
                <a:spLocks/>
              </p:cNvSpPr>
              <p:nvPr/>
            </p:nvSpPr>
            <p:spPr bwMode="auto">
              <a:xfrm>
                <a:off x="5207" y="2800"/>
                <a:ext cx="14" cy="16"/>
              </a:xfrm>
              <a:custGeom>
                <a:avLst/>
                <a:gdLst>
                  <a:gd name="T0" fmla="*/ 3 w 14"/>
                  <a:gd name="T1" fmla="*/ 0 h 16"/>
                  <a:gd name="T2" fmla="*/ 6 w 14"/>
                  <a:gd name="T3" fmla="*/ 13 h 16"/>
                  <a:gd name="T4" fmla="*/ 10 w 14"/>
                  <a:gd name="T5" fmla="*/ 14 h 16"/>
                  <a:gd name="T6" fmla="*/ 14 w 14"/>
                  <a:gd name="T7" fmla="*/ 11 h 16"/>
                  <a:gd name="T8" fmla="*/ 11 w 14"/>
                  <a:gd name="T9" fmla="*/ 16 h 16"/>
                  <a:gd name="T10" fmla="*/ 0 w 14"/>
                  <a:gd name="T11" fmla="*/ 10 h 16"/>
                  <a:gd name="T12" fmla="*/ 3 w 14"/>
                  <a:gd name="T13" fmla="*/ 0 h 16"/>
                  <a:gd name="T14" fmla="*/ 0 60000 65536"/>
                  <a:gd name="T15" fmla="*/ 0 60000 65536"/>
                  <a:gd name="T16" fmla="*/ 0 60000 65536"/>
                  <a:gd name="T17" fmla="*/ 0 60000 65536"/>
                  <a:gd name="T18" fmla="*/ 0 60000 65536"/>
                  <a:gd name="T19" fmla="*/ 0 60000 65536"/>
                  <a:gd name="T20" fmla="*/ 0 60000 65536"/>
                  <a:gd name="T21" fmla="*/ 0 w 14"/>
                  <a:gd name="T22" fmla="*/ 0 h 16"/>
                  <a:gd name="T23" fmla="*/ 14 w 1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6">
                    <a:moveTo>
                      <a:pt x="3" y="0"/>
                    </a:moveTo>
                    <a:lnTo>
                      <a:pt x="6" y="13"/>
                    </a:lnTo>
                    <a:lnTo>
                      <a:pt x="10" y="14"/>
                    </a:lnTo>
                    <a:lnTo>
                      <a:pt x="14" y="11"/>
                    </a:lnTo>
                    <a:lnTo>
                      <a:pt x="11" y="16"/>
                    </a:lnTo>
                    <a:lnTo>
                      <a:pt x="0" y="1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4353" name="Freeform 742"/>
              <p:cNvSpPr>
                <a:spLocks/>
              </p:cNvSpPr>
              <p:nvPr/>
            </p:nvSpPr>
            <p:spPr bwMode="auto">
              <a:xfrm>
                <a:off x="5207" y="2800"/>
                <a:ext cx="14" cy="16"/>
              </a:xfrm>
              <a:custGeom>
                <a:avLst/>
                <a:gdLst>
                  <a:gd name="T0" fmla="*/ 3 w 14"/>
                  <a:gd name="T1" fmla="*/ 0 h 16"/>
                  <a:gd name="T2" fmla="*/ 6 w 14"/>
                  <a:gd name="T3" fmla="*/ 13 h 16"/>
                  <a:gd name="T4" fmla="*/ 10 w 14"/>
                  <a:gd name="T5" fmla="*/ 14 h 16"/>
                  <a:gd name="T6" fmla="*/ 14 w 14"/>
                  <a:gd name="T7" fmla="*/ 11 h 16"/>
                  <a:gd name="T8" fmla="*/ 11 w 14"/>
                  <a:gd name="T9" fmla="*/ 16 h 16"/>
                  <a:gd name="T10" fmla="*/ 0 w 14"/>
                  <a:gd name="T11" fmla="*/ 10 h 16"/>
                  <a:gd name="T12" fmla="*/ 3 w 14"/>
                  <a:gd name="T13" fmla="*/ 0 h 16"/>
                  <a:gd name="T14" fmla="*/ 0 60000 65536"/>
                  <a:gd name="T15" fmla="*/ 0 60000 65536"/>
                  <a:gd name="T16" fmla="*/ 0 60000 65536"/>
                  <a:gd name="T17" fmla="*/ 0 60000 65536"/>
                  <a:gd name="T18" fmla="*/ 0 60000 65536"/>
                  <a:gd name="T19" fmla="*/ 0 60000 65536"/>
                  <a:gd name="T20" fmla="*/ 0 60000 65536"/>
                  <a:gd name="T21" fmla="*/ 0 w 14"/>
                  <a:gd name="T22" fmla="*/ 0 h 16"/>
                  <a:gd name="T23" fmla="*/ 14 w 1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6">
                    <a:moveTo>
                      <a:pt x="3" y="0"/>
                    </a:moveTo>
                    <a:lnTo>
                      <a:pt x="6" y="13"/>
                    </a:lnTo>
                    <a:lnTo>
                      <a:pt x="10" y="14"/>
                    </a:lnTo>
                    <a:lnTo>
                      <a:pt x="14" y="11"/>
                    </a:lnTo>
                    <a:lnTo>
                      <a:pt x="11" y="16"/>
                    </a:lnTo>
                    <a:lnTo>
                      <a:pt x="0" y="10"/>
                    </a:lnTo>
                    <a:lnTo>
                      <a:pt x="3" y="0"/>
                    </a:lnTo>
                  </a:path>
                </a:pathLst>
              </a:custGeom>
              <a:noFill/>
              <a:ln w="9525">
                <a:noFill/>
                <a:round/>
                <a:headEnd/>
                <a:tailEnd/>
              </a:ln>
            </p:spPr>
            <p:txBody>
              <a:bodyPr/>
              <a:lstStyle/>
              <a:p>
                <a:pPr algn="ctr" eaLnBrk="0" hangingPunct="0"/>
                <a:endParaRPr lang="en-US" dirty="0"/>
              </a:p>
            </p:txBody>
          </p:sp>
          <p:sp>
            <p:nvSpPr>
              <p:cNvPr id="4354" name="Freeform 743"/>
              <p:cNvSpPr>
                <a:spLocks/>
              </p:cNvSpPr>
              <p:nvPr/>
            </p:nvSpPr>
            <p:spPr bwMode="auto">
              <a:xfrm>
                <a:off x="5590" y="2802"/>
                <a:ext cx="5" cy="105"/>
              </a:xfrm>
              <a:custGeom>
                <a:avLst/>
                <a:gdLst>
                  <a:gd name="T0" fmla="*/ 2 w 5"/>
                  <a:gd name="T1" fmla="*/ 105 h 105"/>
                  <a:gd name="T2" fmla="*/ 5 w 5"/>
                  <a:gd name="T3" fmla="*/ 76 h 105"/>
                  <a:gd name="T4" fmla="*/ 2 w 5"/>
                  <a:gd name="T5" fmla="*/ 36 h 105"/>
                  <a:gd name="T6" fmla="*/ 0 w 5"/>
                  <a:gd name="T7" fmla="*/ 0 h 105"/>
                  <a:gd name="T8" fmla="*/ 5 w 5"/>
                  <a:gd name="T9" fmla="*/ 0 h 105"/>
                  <a:gd name="T10" fmla="*/ 3 w 5"/>
                  <a:gd name="T11" fmla="*/ 1 h 105"/>
                  <a:gd name="T12" fmla="*/ 5 w 5"/>
                  <a:gd name="T13" fmla="*/ 32 h 105"/>
                  <a:gd name="T14" fmla="*/ 3 w 5"/>
                  <a:gd name="T15" fmla="*/ 105 h 105"/>
                  <a:gd name="T16" fmla="*/ 2 w 5"/>
                  <a:gd name="T17" fmla="*/ 105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05"/>
                  <a:gd name="T29" fmla="*/ 5 w 5"/>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05">
                    <a:moveTo>
                      <a:pt x="2" y="105"/>
                    </a:moveTo>
                    <a:lnTo>
                      <a:pt x="5" y="76"/>
                    </a:lnTo>
                    <a:lnTo>
                      <a:pt x="2" y="36"/>
                    </a:lnTo>
                    <a:lnTo>
                      <a:pt x="0" y="0"/>
                    </a:lnTo>
                    <a:lnTo>
                      <a:pt x="5" y="0"/>
                    </a:lnTo>
                    <a:lnTo>
                      <a:pt x="3" y="1"/>
                    </a:lnTo>
                    <a:lnTo>
                      <a:pt x="5" y="32"/>
                    </a:lnTo>
                    <a:lnTo>
                      <a:pt x="3" y="105"/>
                    </a:lnTo>
                    <a:lnTo>
                      <a:pt x="2" y="105"/>
                    </a:lnTo>
                    <a:close/>
                  </a:path>
                </a:pathLst>
              </a:custGeom>
              <a:solidFill>
                <a:srgbClr val="FEE0C2"/>
              </a:solidFill>
              <a:ln w="9525">
                <a:noFill/>
                <a:round/>
                <a:headEnd/>
                <a:tailEnd/>
              </a:ln>
            </p:spPr>
            <p:txBody>
              <a:bodyPr/>
              <a:lstStyle/>
              <a:p>
                <a:pPr algn="ctr" eaLnBrk="0" hangingPunct="0"/>
                <a:endParaRPr lang="en-US" dirty="0"/>
              </a:p>
            </p:txBody>
          </p:sp>
          <p:sp>
            <p:nvSpPr>
              <p:cNvPr id="4355" name="Freeform 744"/>
              <p:cNvSpPr>
                <a:spLocks/>
              </p:cNvSpPr>
              <p:nvPr/>
            </p:nvSpPr>
            <p:spPr bwMode="auto">
              <a:xfrm>
                <a:off x="5590" y="2802"/>
                <a:ext cx="5" cy="105"/>
              </a:xfrm>
              <a:custGeom>
                <a:avLst/>
                <a:gdLst>
                  <a:gd name="T0" fmla="*/ 2 w 5"/>
                  <a:gd name="T1" fmla="*/ 105 h 105"/>
                  <a:gd name="T2" fmla="*/ 5 w 5"/>
                  <a:gd name="T3" fmla="*/ 76 h 105"/>
                  <a:gd name="T4" fmla="*/ 2 w 5"/>
                  <a:gd name="T5" fmla="*/ 36 h 105"/>
                  <a:gd name="T6" fmla="*/ 0 w 5"/>
                  <a:gd name="T7" fmla="*/ 0 h 105"/>
                  <a:gd name="T8" fmla="*/ 5 w 5"/>
                  <a:gd name="T9" fmla="*/ 0 h 105"/>
                  <a:gd name="T10" fmla="*/ 3 w 5"/>
                  <a:gd name="T11" fmla="*/ 1 h 105"/>
                  <a:gd name="T12" fmla="*/ 5 w 5"/>
                  <a:gd name="T13" fmla="*/ 32 h 105"/>
                  <a:gd name="T14" fmla="*/ 3 w 5"/>
                  <a:gd name="T15" fmla="*/ 105 h 105"/>
                  <a:gd name="T16" fmla="*/ 2 w 5"/>
                  <a:gd name="T17" fmla="*/ 105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05"/>
                  <a:gd name="T29" fmla="*/ 5 w 5"/>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05">
                    <a:moveTo>
                      <a:pt x="2" y="105"/>
                    </a:moveTo>
                    <a:lnTo>
                      <a:pt x="5" y="76"/>
                    </a:lnTo>
                    <a:lnTo>
                      <a:pt x="2" y="36"/>
                    </a:lnTo>
                    <a:lnTo>
                      <a:pt x="0" y="0"/>
                    </a:lnTo>
                    <a:lnTo>
                      <a:pt x="5" y="0"/>
                    </a:lnTo>
                    <a:lnTo>
                      <a:pt x="3" y="1"/>
                    </a:lnTo>
                    <a:lnTo>
                      <a:pt x="5" y="32"/>
                    </a:lnTo>
                    <a:lnTo>
                      <a:pt x="3" y="105"/>
                    </a:lnTo>
                    <a:lnTo>
                      <a:pt x="2" y="105"/>
                    </a:lnTo>
                  </a:path>
                </a:pathLst>
              </a:custGeom>
              <a:noFill/>
              <a:ln w="9525">
                <a:noFill/>
                <a:round/>
                <a:headEnd/>
                <a:tailEnd/>
              </a:ln>
            </p:spPr>
            <p:txBody>
              <a:bodyPr/>
              <a:lstStyle/>
              <a:p>
                <a:pPr algn="ctr" eaLnBrk="0" hangingPunct="0"/>
                <a:endParaRPr lang="en-US" dirty="0"/>
              </a:p>
            </p:txBody>
          </p:sp>
          <p:sp>
            <p:nvSpPr>
              <p:cNvPr id="4356" name="Freeform 745"/>
              <p:cNvSpPr>
                <a:spLocks/>
              </p:cNvSpPr>
              <p:nvPr/>
            </p:nvSpPr>
            <p:spPr bwMode="auto">
              <a:xfrm>
                <a:off x="5013" y="2803"/>
                <a:ext cx="111" cy="15"/>
              </a:xfrm>
              <a:custGeom>
                <a:avLst/>
                <a:gdLst>
                  <a:gd name="T0" fmla="*/ 9 w 111"/>
                  <a:gd name="T1" fmla="*/ 15 h 15"/>
                  <a:gd name="T2" fmla="*/ 5 w 111"/>
                  <a:gd name="T3" fmla="*/ 15 h 15"/>
                  <a:gd name="T4" fmla="*/ 0 w 111"/>
                  <a:gd name="T5" fmla="*/ 15 h 15"/>
                  <a:gd name="T6" fmla="*/ 21 w 111"/>
                  <a:gd name="T7" fmla="*/ 0 h 15"/>
                  <a:gd name="T8" fmla="*/ 37 w 111"/>
                  <a:gd name="T9" fmla="*/ 5 h 15"/>
                  <a:gd name="T10" fmla="*/ 69 w 111"/>
                  <a:gd name="T11" fmla="*/ 2 h 15"/>
                  <a:gd name="T12" fmla="*/ 100 w 111"/>
                  <a:gd name="T13" fmla="*/ 7 h 15"/>
                  <a:gd name="T14" fmla="*/ 111 w 111"/>
                  <a:gd name="T15" fmla="*/ 13 h 15"/>
                  <a:gd name="T16" fmla="*/ 9 w 111"/>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
                  <a:gd name="T29" fmla="*/ 111 w 11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
                    <a:moveTo>
                      <a:pt x="9" y="15"/>
                    </a:moveTo>
                    <a:lnTo>
                      <a:pt x="5" y="15"/>
                    </a:lnTo>
                    <a:lnTo>
                      <a:pt x="0" y="15"/>
                    </a:lnTo>
                    <a:lnTo>
                      <a:pt x="21" y="0"/>
                    </a:lnTo>
                    <a:lnTo>
                      <a:pt x="37" y="5"/>
                    </a:lnTo>
                    <a:lnTo>
                      <a:pt x="69" y="2"/>
                    </a:lnTo>
                    <a:lnTo>
                      <a:pt x="100" y="7"/>
                    </a:lnTo>
                    <a:lnTo>
                      <a:pt x="111" y="13"/>
                    </a:lnTo>
                    <a:lnTo>
                      <a:pt x="9" y="15"/>
                    </a:lnTo>
                    <a:close/>
                  </a:path>
                </a:pathLst>
              </a:custGeom>
              <a:solidFill>
                <a:srgbClr val="FEE0C2"/>
              </a:solidFill>
              <a:ln w="9525">
                <a:noFill/>
                <a:round/>
                <a:headEnd/>
                <a:tailEnd/>
              </a:ln>
            </p:spPr>
            <p:txBody>
              <a:bodyPr/>
              <a:lstStyle/>
              <a:p>
                <a:pPr algn="ctr" eaLnBrk="0" hangingPunct="0"/>
                <a:endParaRPr lang="en-US" dirty="0"/>
              </a:p>
            </p:txBody>
          </p:sp>
          <p:sp>
            <p:nvSpPr>
              <p:cNvPr id="4357" name="Freeform 746"/>
              <p:cNvSpPr>
                <a:spLocks/>
              </p:cNvSpPr>
              <p:nvPr/>
            </p:nvSpPr>
            <p:spPr bwMode="auto">
              <a:xfrm>
                <a:off x="5013" y="2803"/>
                <a:ext cx="111" cy="15"/>
              </a:xfrm>
              <a:custGeom>
                <a:avLst/>
                <a:gdLst>
                  <a:gd name="T0" fmla="*/ 9 w 111"/>
                  <a:gd name="T1" fmla="*/ 15 h 15"/>
                  <a:gd name="T2" fmla="*/ 5 w 111"/>
                  <a:gd name="T3" fmla="*/ 15 h 15"/>
                  <a:gd name="T4" fmla="*/ 0 w 111"/>
                  <a:gd name="T5" fmla="*/ 15 h 15"/>
                  <a:gd name="T6" fmla="*/ 21 w 111"/>
                  <a:gd name="T7" fmla="*/ 0 h 15"/>
                  <a:gd name="T8" fmla="*/ 37 w 111"/>
                  <a:gd name="T9" fmla="*/ 5 h 15"/>
                  <a:gd name="T10" fmla="*/ 69 w 111"/>
                  <a:gd name="T11" fmla="*/ 2 h 15"/>
                  <a:gd name="T12" fmla="*/ 100 w 111"/>
                  <a:gd name="T13" fmla="*/ 7 h 15"/>
                  <a:gd name="T14" fmla="*/ 111 w 111"/>
                  <a:gd name="T15" fmla="*/ 13 h 15"/>
                  <a:gd name="T16" fmla="*/ 9 w 111"/>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
                  <a:gd name="T29" fmla="*/ 111 w 11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
                    <a:moveTo>
                      <a:pt x="9" y="15"/>
                    </a:moveTo>
                    <a:lnTo>
                      <a:pt x="5" y="15"/>
                    </a:lnTo>
                    <a:lnTo>
                      <a:pt x="0" y="15"/>
                    </a:lnTo>
                    <a:lnTo>
                      <a:pt x="21" y="0"/>
                    </a:lnTo>
                    <a:lnTo>
                      <a:pt x="37" y="5"/>
                    </a:lnTo>
                    <a:lnTo>
                      <a:pt x="69" y="2"/>
                    </a:lnTo>
                    <a:lnTo>
                      <a:pt x="100" y="7"/>
                    </a:lnTo>
                    <a:lnTo>
                      <a:pt x="111" y="13"/>
                    </a:lnTo>
                    <a:lnTo>
                      <a:pt x="9" y="15"/>
                    </a:lnTo>
                  </a:path>
                </a:pathLst>
              </a:custGeom>
              <a:noFill/>
              <a:ln w="9525">
                <a:noFill/>
                <a:round/>
                <a:headEnd/>
                <a:tailEnd/>
              </a:ln>
            </p:spPr>
            <p:txBody>
              <a:bodyPr/>
              <a:lstStyle/>
              <a:p>
                <a:pPr algn="ctr" eaLnBrk="0" hangingPunct="0"/>
                <a:endParaRPr lang="en-US" dirty="0"/>
              </a:p>
            </p:txBody>
          </p:sp>
          <p:sp>
            <p:nvSpPr>
              <p:cNvPr id="4358" name="Freeform 747"/>
              <p:cNvSpPr>
                <a:spLocks/>
              </p:cNvSpPr>
              <p:nvPr/>
            </p:nvSpPr>
            <p:spPr bwMode="auto">
              <a:xfrm>
                <a:off x="4637" y="2805"/>
                <a:ext cx="7" cy="9"/>
              </a:xfrm>
              <a:custGeom>
                <a:avLst/>
                <a:gdLst>
                  <a:gd name="T0" fmla="*/ 0 w 7"/>
                  <a:gd name="T1" fmla="*/ 5 h 9"/>
                  <a:gd name="T2" fmla="*/ 2 w 7"/>
                  <a:gd name="T3" fmla="*/ 0 h 9"/>
                  <a:gd name="T4" fmla="*/ 7 w 7"/>
                  <a:gd name="T5" fmla="*/ 9 h 9"/>
                  <a:gd name="T6" fmla="*/ 5 w 7"/>
                  <a:gd name="T7" fmla="*/ 9 h 9"/>
                  <a:gd name="T8" fmla="*/ 0 w 7"/>
                  <a:gd name="T9" fmla="*/ 5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0" y="5"/>
                    </a:moveTo>
                    <a:lnTo>
                      <a:pt x="2" y="0"/>
                    </a:lnTo>
                    <a:lnTo>
                      <a:pt x="7" y="9"/>
                    </a:lnTo>
                    <a:lnTo>
                      <a:pt x="5" y="9"/>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359" name="Freeform 748"/>
              <p:cNvSpPr>
                <a:spLocks/>
              </p:cNvSpPr>
              <p:nvPr/>
            </p:nvSpPr>
            <p:spPr bwMode="auto">
              <a:xfrm>
                <a:off x="4637" y="2805"/>
                <a:ext cx="7" cy="9"/>
              </a:xfrm>
              <a:custGeom>
                <a:avLst/>
                <a:gdLst>
                  <a:gd name="T0" fmla="*/ 0 w 7"/>
                  <a:gd name="T1" fmla="*/ 5 h 9"/>
                  <a:gd name="T2" fmla="*/ 2 w 7"/>
                  <a:gd name="T3" fmla="*/ 0 h 9"/>
                  <a:gd name="T4" fmla="*/ 7 w 7"/>
                  <a:gd name="T5" fmla="*/ 9 h 9"/>
                  <a:gd name="T6" fmla="*/ 5 w 7"/>
                  <a:gd name="T7" fmla="*/ 9 h 9"/>
                  <a:gd name="T8" fmla="*/ 0 w 7"/>
                  <a:gd name="T9" fmla="*/ 5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0" y="5"/>
                    </a:moveTo>
                    <a:lnTo>
                      <a:pt x="2" y="0"/>
                    </a:lnTo>
                    <a:lnTo>
                      <a:pt x="7" y="9"/>
                    </a:lnTo>
                    <a:lnTo>
                      <a:pt x="5" y="9"/>
                    </a:lnTo>
                    <a:lnTo>
                      <a:pt x="0" y="5"/>
                    </a:lnTo>
                  </a:path>
                </a:pathLst>
              </a:custGeom>
              <a:noFill/>
              <a:ln w="9525">
                <a:noFill/>
                <a:round/>
                <a:headEnd/>
                <a:tailEnd/>
              </a:ln>
            </p:spPr>
            <p:txBody>
              <a:bodyPr/>
              <a:lstStyle/>
              <a:p>
                <a:pPr algn="ctr" eaLnBrk="0" hangingPunct="0"/>
                <a:endParaRPr lang="en-US" dirty="0"/>
              </a:p>
            </p:txBody>
          </p:sp>
          <p:sp>
            <p:nvSpPr>
              <p:cNvPr id="4360" name="Freeform 749"/>
              <p:cNvSpPr>
                <a:spLocks/>
              </p:cNvSpPr>
              <p:nvPr/>
            </p:nvSpPr>
            <p:spPr bwMode="auto">
              <a:xfrm>
                <a:off x="4665" y="2808"/>
                <a:ext cx="10" cy="3"/>
              </a:xfrm>
              <a:custGeom>
                <a:avLst/>
                <a:gdLst>
                  <a:gd name="T0" fmla="*/ 0 w 10"/>
                  <a:gd name="T1" fmla="*/ 2 h 3"/>
                  <a:gd name="T2" fmla="*/ 8 w 10"/>
                  <a:gd name="T3" fmla="*/ 0 h 3"/>
                  <a:gd name="T4" fmla="*/ 10 w 10"/>
                  <a:gd name="T5" fmla="*/ 3 h 3"/>
                  <a:gd name="T6" fmla="*/ 0 w 10"/>
                  <a:gd name="T7" fmla="*/ 2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2"/>
                    </a:moveTo>
                    <a:lnTo>
                      <a:pt x="8" y="0"/>
                    </a:lnTo>
                    <a:lnTo>
                      <a:pt x="10" y="3"/>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361" name="Freeform 750"/>
              <p:cNvSpPr>
                <a:spLocks/>
              </p:cNvSpPr>
              <p:nvPr/>
            </p:nvSpPr>
            <p:spPr bwMode="auto">
              <a:xfrm>
                <a:off x="4665" y="2808"/>
                <a:ext cx="10" cy="3"/>
              </a:xfrm>
              <a:custGeom>
                <a:avLst/>
                <a:gdLst>
                  <a:gd name="T0" fmla="*/ 0 w 10"/>
                  <a:gd name="T1" fmla="*/ 2 h 3"/>
                  <a:gd name="T2" fmla="*/ 8 w 10"/>
                  <a:gd name="T3" fmla="*/ 0 h 3"/>
                  <a:gd name="T4" fmla="*/ 10 w 10"/>
                  <a:gd name="T5" fmla="*/ 3 h 3"/>
                  <a:gd name="T6" fmla="*/ 0 w 10"/>
                  <a:gd name="T7" fmla="*/ 2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2"/>
                    </a:moveTo>
                    <a:lnTo>
                      <a:pt x="8" y="0"/>
                    </a:lnTo>
                    <a:lnTo>
                      <a:pt x="10" y="3"/>
                    </a:lnTo>
                    <a:lnTo>
                      <a:pt x="0" y="2"/>
                    </a:lnTo>
                  </a:path>
                </a:pathLst>
              </a:custGeom>
              <a:noFill/>
              <a:ln w="9525">
                <a:noFill/>
                <a:round/>
                <a:headEnd/>
                <a:tailEnd/>
              </a:ln>
            </p:spPr>
            <p:txBody>
              <a:bodyPr/>
              <a:lstStyle/>
              <a:p>
                <a:pPr algn="ctr" eaLnBrk="0" hangingPunct="0"/>
                <a:endParaRPr lang="en-US" dirty="0"/>
              </a:p>
            </p:txBody>
          </p:sp>
          <p:sp>
            <p:nvSpPr>
              <p:cNvPr id="4362" name="Freeform 751"/>
              <p:cNvSpPr>
                <a:spLocks/>
              </p:cNvSpPr>
              <p:nvPr/>
            </p:nvSpPr>
            <p:spPr bwMode="auto">
              <a:xfrm>
                <a:off x="5293" y="2808"/>
                <a:ext cx="24" cy="37"/>
              </a:xfrm>
              <a:custGeom>
                <a:avLst/>
                <a:gdLst>
                  <a:gd name="T0" fmla="*/ 1 w 24"/>
                  <a:gd name="T1" fmla="*/ 21 h 37"/>
                  <a:gd name="T2" fmla="*/ 0 w 24"/>
                  <a:gd name="T3" fmla="*/ 6 h 37"/>
                  <a:gd name="T4" fmla="*/ 3 w 24"/>
                  <a:gd name="T5" fmla="*/ 0 h 37"/>
                  <a:gd name="T6" fmla="*/ 8 w 24"/>
                  <a:gd name="T7" fmla="*/ 2 h 37"/>
                  <a:gd name="T8" fmla="*/ 8 w 24"/>
                  <a:gd name="T9" fmla="*/ 6 h 37"/>
                  <a:gd name="T10" fmla="*/ 11 w 24"/>
                  <a:gd name="T11" fmla="*/ 13 h 37"/>
                  <a:gd name="T12" fmla="*/ 4 w 24"/>
                  <a:gd name="T13" fmla="*/ 16 h 37"/>
                  <a:gd name="T14" fmla="*/ 11 w 24"/>
                  <a:gd name="T15" fmla="*/ 13 h 37"/>
                  <a:gd name="T16" fmla="*/ 14 w 24"/>
                  <a:gd name="T17" fmla="*/ 16 h 37"/>
                  <a:gd name="T18" fmla="*/ 21 w 24"/>
                  <a:gd name="T19" fmla="*/ 6 h 37"/>
                  <a:gd name="T20" fmla="*/ 19 w 24"/>
                  <a:gd name="T21" fmla="*/ 0 h 37"/>
                  <a:gd name="T22" fmla="*/ 24 w 24"/>
                  <a:gd name="T23" fmla="*/ 11 h 37"/>
                  <a:gd name="T24" fmla="*/ 14 w 24"/>
                  <a:gd name="T25" fmla="*/ 24 h 37"/>
                  <a:gd name="T26" fmla="*/ 9 w 24"/>
                  <a:gd name="T27" fmla="*/ 37 h 37"/>
                  <a:gd name="T28" fmla="*/ 1 w 24"/>
                  <a:gd name="T29" fmla="*/ 21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1" y="21"/>
                    </a:moveTo>
                    <a:lnTo>
                      <a:pt x="0" y="6"/>
                    </a:lnTo>
                    <a:lnTo>
                      <a:pt x="3" y="0"/>
                    </a:lnTo>
                    <a:lnTo>
                      <a:pt x="8" y="2"/>
                    </a:lnTo>
                    <a:lnTo>
                      <a:pt x="8" y="6"/>
                    </a:lnTo>
                    <a:lnTo>
                      <a:pt x="11" y="13"/>
                    </a:lnTo>
                    <a:lnTo>
                      <a:pt x="4" y="16"/>
                    </a:lnTo>
                    <a:lnTo>
                      <a:pt x="11" y="13"/>
                    </a:lnTo>
                    <a:lnTo>
                      <a:pt x="14" y="16"/>
                    </a:lnTo>
                    <a:lnTo>
                      <a:pt x="21" y="6"/>
                    </a:lnTo>
                    <a:lnTo>
                      <a:pt x="19" y="0"/>
                    </a:lnTo>
                    <a:lnTo>
                      <a:pt x="24" y="11"/>
                    </a:lnTo>
                    <a:lnTo>
                      <a:pt x="14" y="24"/>
                    </a:lnTo>
                    <a:lnTo>
                      <a:pt x="9" y="37"/>
                    </a:lnTo>
                    <a:lnTo>
                      <a:pt x="1" y="21"/>
                    </a:lnTo>
                    <a:close/>
                  </a:path>
                </a:pathLst>
              </a:custGeom>
              <a:solidFill>
                <a:srgbClr val="FEE0C2"/>
              </a:solidFill>
              <a:ln w="9525">
                <a:noFill/>
                <a:round/>
                <a:headEnd/>
                <a:tailEnd/>
              </a:ln>
            </p:spPr>
            <p:txBody>
              <a:bodyPr/>
              <a:lstStyle/>
              <a:p>
                <a:pPr algn="ctr" eaLnBrk="0" hangingPunct="0"/>
                <a:endParaRPr lang="en-US" dirty="0"/>
              </a:p>
            </p:txBody>
          </p:sp>
          <p:sp>
            <p:nvSpPr>
              <p:cNvPr id="4363" name="Freeform 752"/>
              <p:cNvSpPr>
                <a:spLocks/>
              </p:cNvSpPr>
              <p:nvPr/>
            </p:nvSpPr>
            <p:spPr bwMode="auto">
              <a:xfrm>
                <a:off x="5293" y="2808"/>
                <a:ext cx="24" cy="37"/>
              </a:xfrm>
              <a:custGeom>
                <a:avLst/>
                <a:gdLst>
                  <a:gd name="T0" fmla="*/ 1 w 24"/>
                  <a:gd name="T1" fmla="*/ 21 h 37"/>
                  <a:gd name="T2" fmla="*/ 0 w 24"/>
                  <a:gd name="T3" fmla="*/ 6 h 37"/>
                  <a:gd name="T4" fmla="*/ 3 w 24"/>
                  <a:gd name="T5" fmla="*/ 0 h 37"/>
                  <a:gd name="T6" fmla="*/ 8 w 24"/>
                  <a:gd name="T7" fmla="*/ 2 h 37"/>
                  <a:gd name="T8" fmla="*/ 8 w 24"/>
                  <a:gd name="T9" fmla="*/ 6 h 37"/>
                  <a:gd name="T10" fmla="*/ 11 w 24"/>
                  <a:gd name="T11" fmla="*/ 13 h 37"/>
                  <a:gd name="T12" fmla="*/ 4 w 24"/>
                  <a:gd name="T13" fmla="*/ 16 h 37"/>
                  <a:gd name="T14" fmla="*/ 11 w 24"/>
                  <a:gd name="T15" fmla="*/ 13 h 37"/>
                  <a:gd name="T16" fmla="*/ 14 w 24"/>
                  <a:gd name="T17" fmla="*/ 16 h 37"/>
                  <a:gd name="T18" fmla="*/ 21 w 24"/>
                  <a:gd name="T19" fmla="*/ 6 h 37"/>
                  <a:gd name="T20" fmla="*/ 19 w 24"/>
                  <a:gd name="T21" fmla="*/ 0 h 37"/>
                  <a:gd name="T22" fmla="*/ 24 w 24"/>
                  <a:gd name="T23" fmla="*/ 11 h 37"/>
                  <a:gd name="T24" fmla="*/ 14 w 24"/>
                  <a:gd name="T25" fmla="*/ 24 h 37"/>
                  <a:gd name="T26" fmla="*/ 9 w 24"/>
                  <a:gd name="T27" fmla="*/ 37 h 37"/>
                  <a:gd name="T28" fmla="*/ 1 w 24"/>
                  <a:gd name="T29" fmla="*/ 21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1" y="21"/>
                    </a:moveTo>
                    <a:lnTo>
                      <a:pt x="0" y="6"/>
                    </a:lnTo>
                    <a:lnTo>
                      <a:pt x="3" y="0"/>
                    </a:lnTo>
                    <a:lnTo>
                      <a:pt x="8" y="2"/>
                    </a:lnTo>
                    <a:lnTo>
                      <a:pt x="8" y="6"/>
                    </a:lnTo>
                    <a:lnTo>
                      <a:pt x="11" y="13"/>
                    </a:lnTo>
                    <a:lnTo>
                      <a:pt x="4" y="16"/>
                    </a:lnTo>
                    <a:lnTo>
                      <a:pt x="11" y="13"/>
                    </a:lnTo>
                    <a:lnTo>
                      <a:pt x="14" y="16"/>
                    </a:lnTo>
                    <a:lnTo>
                      <a:pt x="21" y="6"/>
                    </a:lnTo>
                    <a:lnTo>
                      <a:pt x="19" y="0"/>
                    </a:lnTo>
                    <a:lnTo>
                      <a:pt x="24" y="11"/>
                    </a:lnTo>
                    <a:lnTo>
                      <a:pt x="14" y="24"/>
                    </a:lnTo>
                    <a:lnTo>
                      <a:pt x="9" y="37"/>
                    </a:lnTo>
                    <a:lnTo>
                      <a:pt x="1" y="21"/>
                    </a:lnTo>
                  </a:path>
                </a:pathLst>
              </a:custGeom>
              <a:noFill/>
              <a:ln w="9525">
                <a:noFill/>
                <a:round/>
                <a:headEnd/>
                <a:tailEnd/>
              </a:ln>
            </p:spPr>
            <p:txBody>
              <a:bodyPr/>
              <a:lstStyle/>
              <a:p>
                <a:pPr algn="ctr" eaLnBrk="0" hangingPunct="0"/>
                <a:endParaRPr lang="en-US" dirty="0"/>
              </a:p>
            </p:txBody>
          </p:sp>
          <p:sp>
            <p:nvSpPr>
              <p:cNvPr id="4364" name="Freeform 753"/>
              <p:cNvSpPr>
                <a:spLocks/>
              </p:cNvSpPr>
              <p:nvPr/>
            </p:nvSpPr>
            <p:spPr bwMode="auto">
              <a:xfrm>
                <a:off x="4943" y="2810"/>
                <a:ext cx="298" cy="249"/>
              </a:xfrm>
              <a:custGeom>
                <a:avLst/>
                <a:gdLst>
                  <a:gd name="T0" fmla="*/ 290 w 298"/>
                  <a:gd name="T1" fmla="*/ 16 h 249"/>
                  <a:gd name="T2" fmla="*/ 296 w 298"/>
                  <a:gd name="T3" fmla="*/ 208 h 249"/>
                  <a:gd name="T4" fmla="*/ 298 w 298"/>
                  <a:gd name="T5" fmla="*/ 243 h 249"/>
                  <a:gd name="T6" fmla="*/ 134 w 298"/>
                  <a:gd name="T7" fmla="*/ 249 h 249"/>
                  <a:gd name="T8" fmla="*/ 136 w 298"/>
                  <a:gd name="T9" fmla="*/ 244 h 249"/>
                  <a:gd name="T10" fmla="*/ 131 w 298"/>
                  <a:gd name="T11" fmla="*/ 248 h 249"/>
                  <a:gd name="T12" fmla="*/ 126 w 298"/>
                  <a:gd name="T13" fmla="*/ 126 h 249"/>
                  <a:gd name="T14" fmla="*/ 3 w 298"/>
                  <a:gd name="T15" fmla="*/ 129 h 249"/>
                  <a:gd name="T16" fmla="*/ 0 w 298"/>
                  <a:gd name="T17" fmla="*/ 35 h 249"/>
                  <a:gd name="T18" fmla="*/ 15 w 298"/>
                  <a:gd name="T19" fmla="*/ 32 h 249"/>
                  <a:gd name="T20" fmla="*/ 23 w 298"/>
                  <a:gd name="T21" fmla="*/ 20 h 249"/>
                  <a:gd name="T22" fmla="*/ 37 w 298"/>
                  <a:gd name="T23" fmla="*/ 19 h 249"/>
                  <a:gd name="T24" fmla="*/ 49 w 298"/>
                  <a:gd name="T25" fmla="*/ 9 h 249"/>
                  <a:gd name="T26" fmla="*/ 70 w 298"/>
                  <a:gd name="T27" fmla="*/ 8 h 249"/>
                  <a:gd name="T28" fmla="*/ 75 w 298"/>
                  <a:gd name="T29" fmla="*/ 8 h 249"/>
                  <a:gd name="T30" fmla="*/ 79 w 298"/>
                  <a:gd name="T31" fmla="*/ 8 h 249"/>
                  <a:gd name="T32" fmla="*/ 181 w 298"/>
                  <a:gd name="T33" fmla="*/ 6 h 249"/>
                  <a:gd name="T34" fmla="*/ 185 w 298"/>
                  <a:gd name="T35" fmla="*/ 6 h 249"/>
                  <a:gd name="T36" fmla="*/ 186 w 298"/>
                  <a:gd name="T37" fmla="*/ 6 h 249"/>
                  <a:gd name="T38" fmla="*/ 264 w 298"/>
                  <a:gd name="T39" fmla="*/ 3 h 249"/>
                  <a:gd name="T40" fmla="*/ 264 w 298"/>
                  <a:gd name="T41" fmla="*/ 0 h 249"/>
                  <a:gd name="T42" fmla="*/ 275 w 298"/>
                  <a:gd name="T43" fmla="*/ 6 h 249"/>
                  <a:gd name="T44" fmla="*/ 275 w 298"/>
                  <a:gd name="T45" fmla="*/ 11 h 249"/>
                  <a:gd name="T46" fmla="*/ 275 w 298"/>
                  <a:gd name="T47" fmla="*/ 8 h 249"/>
                  <a:gd name="T48" fmla="*/ 290 w 298"/>
                  <a:gd name="T49" fmla="*/ 14 h 249"/>
                  <a:gd name="T50" fmla="*/ 290 w 298"/>
                  <a:gd name="T51" fmla="*/ 1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8"/>
                  <a:gd name="T79" fmla="*/ 0 h 249"/>
                  <a:gd name="T80" fmla="*/ 298 w 298"/>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8" h="249">
                    <a:moveTo>
                      <a:pt x="290" y="16"/>
                    </a:moveTo>
                    <a:lnTo>
                      <a:pt x="296" y="208"/>
                    </a:lnTo>
                    <a:lnTo>
                      <a:pt x="298" y="243"/>
                    </a:lnTo>
                    <a:lnTo>
                      <a:pt x="134" y="249"/>
                    </a:lnTo>
                    <a:lnTo>
                      <a:pt x="136" y="244"/>
                    </a:lnTo>
                    <a:lnTo>
                      <a:pt x="131" y="248"/>
                    </a:lnTo>
                    <a:lnTo>
                      <a:pt x="126" y="126"/>
                    </a:lnTo>
                    <a:lnTo>
                      <a:pt x="3" y="129"/>
                    </a:lnTo>
                    <a:lnTo>
                      <a:pt x="0" y="35"/>
                    </a:lnTo>
                    <a:lnTo>
                      <a:pt x="15" y="32"/>
                    </a:lnTo>
                    <a:lnTo>
                      <a:pt x="23" y="20"/>
                    </a:lnTo>
                    <a:lnTo>
                      <a:pt x="37" y="19"/>
                    </a:lnTo>
                    <a:lnTo>
                      <a:pt x="49" y="9"/>
                    </a:lnTo>
                    <a:lnTo>
                      <a:pt x="70" y="8"/>
                    </a:lnTo>
                    <a:lnTo>
                      <a:pt x="75" y="8"/>
                    </a:lnTo>
                    <a:lnTo>
                      <a:pt x="79" y="8"/>
                    </a:lnTo>
                    <a:lnTo>
                      <a:pt x="181" y="6"/>
                    </a:lnTo>
                    <a:lnTo>
                      <a:pt x="185" y="6"/>
                    </a:lnTo>
                    <a:lnTo>
                      <a:pt x="186" y="6"/>
                    </a:lnTo>
                    <a:lnTo>
                      <a:pt x="264" y="3"/>
                    </a:lnTo>
                    <a:lnTo>
                      <a:pt x="264" y="0"/>
                    </a:lnTo>
                    <a:lnTo>
                      <a:pt x="275" y="6"/>
                    </a:lnTo>
                    <a:lnTo>
                      <a:pt x="275" y="11"/>
                    </a:lnTo>
                    <a:lnTo>
                      <a:pt x="275" y="8"/>
                    </a:lnTo>
                    <a:lnTo>
                      <a:pt x="290" y="14"/>
                    </a:lnTo>
                    <a:lnTo>
                      <a:pt x="290" y="16"/>
                    </a:lnTo>
                    <a:close/>
                  </a:path>
                </a:pathLst>
              </a:custGeom>
              <a:solidFill>
                <a:srgbClr val="FEE0C2"/>
              </a:solidFill>
              <a:ln w="9525">
                <a:noFill/>
                <a:round/>
                <a:headEnd/>
                <a:tailEnd/>
              </a:ln>
            </p:spPr>
            <p:txBody>
              <a:bodyPr/>
              <a:lstStyle/>
              <a:p>
                <a:pPr algn="ctr" eaLnBrk="0" hangingPunct="0"/>
                <a:endParaRPr lang="en-US" dirty="0"/>
              </a:p>
            </p:txBody>
          </p:sp>
          <p:sp>
            <p:nvSpPr>
              <p:cNvPr id="4365" name="Freeform 754"/>
              <p:cNvSpPr>
                <a:spLocks/>
              </p:cNvSpPr>
              <p:nvPr/>
            </p:nvSpPr>
            <p:spPr bwMode="auto">
              <a:xfrm>
                <a:off x="4943" y="2810"/>
                <a:ext cx="298" cy="249"/>
              </a:xfrm>
              <a:custGeom>
                <a:avLst/>
                <a:gdLst>
                  <a:gd name="T0" fmla="*/ 290 w 298"/>
                  <a:gd name="T1" fmla="*/ 16 h 249"/>
                  <a:gd name="T2" fmla="*/ 296 w 298"/>
                  <a:gd name="T3" fmla="*/ 208 h 249"/>
                  <a:gd name="T4" fmla="*/ 298 w 298"/>
                  <a:gd name="T5" fmla="*/ 243 h 249"/>
                  <a:gd name="T6" fmla="*/ 134 w 298"/>
                  <a:gd name="T7" fmla="*/ 249 h 249"/>
                  <a:gd name="T8" fmla="*/ 136 w 298"/>
                  <a:gd name="T9" fmla="*/ 244 h 249"/>
                  <a:gd name="T10" fmla="*/ 131 w 298"/>
                  <a:gd name="T11" fmla="*/ 248 h 249"/>
                  <a:gd name="T12" fmla="*/ 126 w 298"/>
                  <a:gd name="T13" fmla="*/ 126 h 249"/>
                  <a:gd name="T14" fmla="*/ 3 w 298"/>
                  <a:gd name="T15" fmla="*/ 129 h 249"/>
                  <a:gd name="T16" fmla="*/ 0 w 298"/>
                  <a:gd name="T17" fmla="*/ 35 h 249"/>
                  <a:gd name="T18" fmla="*/ 15 w 298"/>
                  <a:gd name="T19" fmla="*/ 32 h 249"/>
                  <a:gd name="T20" fmla="*/ 23 w 298"/>
                  <a:gd name="T21" fmla="*/ 20 h 249"/>
                  <a:gd name="T22" fmla="*/ 37 w 298"/>
                  <a:gd name="T23" fmla="*/ 19 h 249"/>
                  <a:gd name="T24" fmla="*/ 49 w 298"/>
                  <a:gd name="T25" fmla="*/ 9 h 249"/>
                  <a:gd name="T26" fmla="*/ 70 w 298"/>
                  <a:gd name="T27" fmla="*/ 8 h 249"/>
                  <a:gd name="T28" fmla="*/ 75 w 298"/>
                  <a:gd name="T29" fmla="*/ 8 h 249"/>
                  <a:gd name="T30" fmla="*/ 79 w 298"/>
                  <a:gd name="T31" fmla="*/ 8 h 249"/>
                  <a:gd name="T32" fmla="*/ 181 w 298"/>
                  <a:gd name="T33" fmla="*/ 6 h 249"/>
                  <a:gd name="T34" fmla="*/ 185 w 298"/>
                  <a:gd name="T35" fmla="*/ 6 h 249"/>
                  <a:gd name="T36" fmla="*/ 186 w 298"/>
                  <a:gd name="T37" fmla="*/ 6 h 249"/>
                  <a:gd name="T38" fmla="*/ 264 w 298"/>
                  <a:gd name="T39" fmla="*/ 3 h 249"/>
                  <a:gd name="T40" fmla="*/ 264 w 298"/>
                  <a:gd name="T41" fmla="*/ 0 h 249"/>
                  <a:gd name="T42" fmla="*/ 275 w 298"/>
                  <a:gd name="T43" fmla="*/ 6 h 249"/>
                  <a:gd name="T44" fmla="*/ 275 w 298"/>
                  <a:gd name="T45" fmla="*/ 11 h 249"/>
                  <a:gd name="T46" fmla="*/ 275 w 298"/>
                  <a:gd name="T47" fmla="*/ 8 h 249"/>
                  <a:gd name="T48" fmla="*/ 290 w 298"/>
                  <a:gd name="T49" fmla="*/ 14 h 249"/>
                  <a:gd name="T50" fmla="*/ 290 w 298"/>
                  <a:gd name="T51" fmla="*/ 1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8"/>
                  <a:gd name="T79" fmla="*/ 0 h 249"/>
                  <a:gd name="T80" fmla="*/ 298 w 298"/>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8" h="249">
                    <a:moveTo>
                      <a:pt x="290" y="16"/>
                    </a:moveTo>
                    <a:lnTo>
                      <a:pt x="296" y="208"/>
                    </a:lnTo>
                    <a:lnTo>
                      <a:pt x="298" y="243"/>
                    </a:lnTo>
                    <a:lnTo>
                      <a:pt x="134" y="249"/>
                    </a:lnTo>
                    <a:lnTo>
                      <a:pt x="136" y="244"/>
                    </a:lnTo>
                    <a:lnTo>
                      <a:pt x="131" y="248"/>
                    </a:lnTo>
                    <a:lnTo>
                      <a:pt x="126" y="126"/>
                    </a:lnTo>
                    <a:lnTo>
                      <a:pt x="3" y="129"/>
                    </a:lnTo>
                    <a:lnTo>
                      <a:pt x="0" y="35"/>
                    </a:lnTo>
                    <a:lnTo>
                      <a:pt x="15" y="32"/>
                    </a:lnTo>
                    <a:lnTo>
                      <a:pt x="23" y="20"/>
                    </a:lnTo>
                    <a:lnTo>
                      <a:pt x="37" y="19"/>
                    </a:lnTo>
                    <a:lnTo>
                      <a:pt x="49" y="9"/>
                    </a:lnTo>
                    <a:lnTo>
                      <a:pt x="70" y="8"/>
                    </a:lnTo>
                    <a:lnTo>
                      <a:pt x="75" y="8"/>
                    </a:lnTo>
                    <a:lnTo>
                      <a:pt x="79" y="8"/>
                    </a:lnTo>
                    <a:lnTo>
                      <a:pt x="181" y="6"/>
                    </a:lnTo>
                    <a:lnTo>
                      <a:pt x="185" y="6"/>
                    </a:lnTo>
                    <a:lnTo>
                      <a:pt x="186" y="6"/>
                    </a:lnTo>
                    <a:lnTo>
                      <a:pt x="264" y="3"/>
                    </a:lnTo>
                    <a:lnTo>
                      <a:pt x="264" y="0"/>
                    </a:lnTo>
                    <a:lnTo>
                      <a:pt x="275" y="6"/>
                    </a:lnTo>
                    <a:lnTo>
                      <a:pt x="275" y="11"/>
                    </a:lnTo>
                    <a:lnTo>
                      <a:pt x="275" y="8"/>
                    </a:lnTo>
                    <a:lnTo>
                      <a:pt x="290" y="14"/>
                    </a:lnTo>
                    <a:lnTo>
                      <a:pt x="290" y="16"/>
                    </a:lnTo>
                  </a:path>
                </a:pathLst>
              </a:custGeom>
              <a:noFill/>
              <a:ln w="9525">
                <a:noFill/>
                <a:round/>
                <a:headEnd/>
                <a:tailEnd/>
              </a:ln>
            </p:spPr>
            <p:txBody>
              <a:bodyPr/>
              <a:lstStyle/>
              <a:p>
                <a:pPr algn="ctr" eaLnBrk="0" hangingPunct="0"/>
                <a:endParaRPr lang="en-US" dirty="0"/>
              </a:p>
            </p:txBody>
          </p:sp>
          <p:sp>
            <p:nvSpPr>
              <p:cNvPr id="4366" name="Freeform 755"/>
              <p:cNvSpPr>
                <a:spLocks/>
              </p:cNvSpPr>
              <p:nvPr/>
            </p:nvSpPr>
            <p:spPr bwMode="auto">
              <a:xfrm>
                <a:off x="4943" y="2811"/>
                <a:ext cx="55" cy="34"/>
              </a:xfrm>
              <a:custGeom>
                <a:avLst/>
                <a:gdLst>
                  <a:gd name="T0" fmla="*/ 0 w 55"/>
                  <a:gd name="T1" fmla="*/ 8 h 34"/>
                  <a:gd name="T2" fmla="*/ 45 w 55"/>
                  <a:gd name="T3" fmla="*/ 7 h 34"/>
                  <a:gd name="T4" fmla="*/ 45 w 55"/>
                  <a:gd name="T5" fmla="*/ 0 h 34"/>
                  <a:gd name="T6" fmla="*/ 49 w 55"/>
                  <a:gd name="T7" fmla="*/ 0 h 34"/>
                  <a:gd name="T8" fmla="*/ 55 w 55"/>
                  <a:gd name="T9" fmla="*/ 0 h 34"/>
                  <a:gd name="T10" fmla="*/ 55 w 55"/>
                  <a:gd name="T11" fmla="*/ 7 h 34"/>
                  <a:gd name="T12" fmla="*/ 45 w 55"/>
                  <a:gd name="T13" fmla="*/ 10 h 34"/>
                  <a:gd name="T14" fmla="*/ 37 w 55"/>
                  <a:gd name="T15" fmla="*/ 18 h 34"/>
                  <a:gd name="T16" fmla="*/ 21 w 55"/>
                  <a:gd name="T17" fmla="*/ 19 h 34"/>
                  <a:gd name="T18" fmla="*/ 15 w 55"/>
                  <a:gd name="T19" fmla="*/ 31 h 34"/>
                  <a:gd name="T20" fmla="*/ 0 w 55"/>
                  <a:gd name="T21" fmla="*/ 34 h 34"/>
                  <a:gd name="T22" fmla="*/ 0 w 55"/>
                  <a:gd name="T23" fmla="*/ 8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34"/>
                  <a:gd name="T38" fmla="*/ 55 w 5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34">
                    <a:moveTo>
                      <a:pt x="0" y="8"/>
                    </a:moveTo>
                    <a:lnTo>
                      <a:pt x="45" y="7"/>
                    </a:lnTo>
                    <a:lnTo>
                      <a:pt x="45" y="0"/>
                    </a:lnTo>
                    <a:lnTo>
                      <a:pt x="49" y="0"/>
                    </a:lnTo>
                    <a:lnTo>
                      <a:pt x="55" y="0"/>
                    </a:lnTo>
                    <a:lnTo>
                      <a:pt x="55" y="7"/>
                    </a:lnTo>
                    <a:lnTo>
                      <a:pt x="45" y="10"/>
                    </a:lnTo>
                    <a:lnTo>
                      <a:pt x="37" y="18"/>
                    </a:lnTo>
                    <a:lnTo>
                      <a:pt x="21" y="19"/>
                    </a:lnTo>
                    <a:lnTo>
                      <a:pt x="15" y="31"/>
                    </a:lnTo>
                    <a:lnTo>
                      <a:pt x="0" y="34"/>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367" name="Freeform 756"/>
              <p:cNvSpPr>
                <a:spLocks/>
              </p:cNvSpPr>
              <p:nvPr/>
            </p:nvSpPr>
            <p:spPr bwMode="auto">
              <a:xfrm>
                <a:off x="4943" y="2811"/>
                <a:ext cx="55" cy="34"/>
              </a:xfrm>
              <a:custGeom>
                <a:avLst/>
                <a:gdLst>
                  <a:gd name="T0" fmla="*/ 0 w 55"/>
                  <a:gd name="T1" fmla="*/ 8 h 34"/>
                  <a:gd name="T2" fmla="*/ 45 w 55"/>
                  <a:gd name="T3" fmla="*/ 7 h 34"/>
                  <a:gd name="T4" fmla="*/ 45 w 55"/>
                  <a:gd name="T5" fmla="*/ 0 h 34"/>
                  <a:gd name="T6" fmla="*/ 49 w 55"/>
                  <a:gd name="T7" fmla="*/ 0 h 34"/>
                  <a:gd name="T8" fmla="*/ 55 w 55"/>
                  <a:gd name="T9" fmla="*/ 0 h 34"/>
                  <a:gd name="T10" fmla="*/ 55 w 55"/>
                  <a:gd name="T11" fmla="*/ 7 h 34"/>
                  <a:gd name="T12" fmla="*/ 45 w 55"/>
                  <a:gd name="T13" fmla="*/ 10 h 34"/>
                  <a:gd name="T14" fmla="*/ 37 w 55"/>
                  <a:gd name="T15" fmla="*/ 18 h 34"/>
                  <a:gd name="T16" fmla="*/ 21 w 55"/>
                  <a:gd name="T17" fmla="*/ 19 h 34"/>
                  <a:gd name="T18" fmla="*/ 15 w 55"/>
                  <a:gd name="T19" fmla="*/ 31 h 34"/>
                  <a:gd name="T20" fmla="*/ 0 w 55"/>
                  <a:gd name="T21" fmla="*/ 34 h 34"/>
                  <a:gd name="T22" fmla="*/ 0 w 55"/>
                  <a:gd name="T23" fmla="*/ 8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34"/>
                  <a:gd name="T38" fmla="*/ 55 w 5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34">
                    <a:moveTo>
                      <a:pt x="0" y="8"/>
                    </a:moveTo>
                    <a:lnTo>
                      <a:pt x="45" y="7"/>
                    </a:lnTo>
                    <a:lnTo>
                      <a:pt x="45" y="0"/>
                    </a:lnTo>
                    <a:lnTo>
                      <a:pt x="49" y="0"/>
                    </a:lnTo>
                    <a:lnTo>
                      <a:pt x="55" y="0"/>
                    </a:lnTo>
                    <a:lnTo>
                      <a:pt x="55" y="7"/>
                    </a:lnTo>
                    <a:lnTo>
                      <a:pt x="45" y="10"/>
                    </a:lnTo>
                    <a:lnTo>
                      <a:pt x="37" y="18"/>
                    </a:lnTo>
                    <a:lnTo>
                      <a:pt x="21" y="19"/>
                    </a:lnTo>
                    <a:lnTo>
                      <a:pt x="15" y="31"/>
                    </a:lnTo>
                    <a:lnTo>
                      <a:pt x="0" y="34"/>
                    </a:lnTo>
                    <a:lnTo>
                      <a:pt x="0" y="8"/>
                    </a:lnTo>
                  </a:path>
                </a:pathLst>
              </a:custGeom>
              <a:noFill/>
              <a:ln w="9525">
                <a:noFill/>
                <a:round/>
                <a:headEnd/>
                <a:tailEnd/>
              </a:ln>
            </p:spPr>
            <p:txBody>
              <a:bodyPr/>
              <a:lstStyle/>
              <a:p>
                <a:pPr algn="ctr" eaLnBrk="0" hangingPunct="0"/>
                <a:endParaRPr lang="en-US" dirty="0"/>
              </a:p>
            </p:txBody>
          </p:sp>
          <p:sp>
            <p:nvSpPr>
              <p:cNvPr id="4368" name="Freeform 757"/>
              <p:cNvSpPr>
                <a:spLocks/>
              </p:cNvSpPr>
              <p:nvPr/>
            </p:nvSpPr>
            <p:spPr bwMode="auto">
              <a:xfrm>
                <a:off x="5220" y="2813"/>
                <a:ext cx="13" cy="11"/>
              </a:xfrm>
              <a:custGeom>
                <a:avLst/>
                <a:gdLst>
                  <a:gd name="T0" fmla="*/ 0 w 13"/>
                  <a:gd name="T1" fmla="*/ 5 h 11"/>
                  <a:gd name="T2" fmla="*/ 1 w 13"/>
                  <a:gd name="T3" fmla="*/ 1 h 11"/>
                  <a:gd name="T4" fmla="*/ 5 w 13"/>
                  <a:gd name="T5" fmla="*/ 5 h 11"/>
                  <a:gd name="T6" fmla="*/ 8 w 13"/>
                  <a:gd name="T7" fmla="*/ 0 h 11"/>
                  <a:gd name="T8" fmla="*/ 11 w 13"/>
                  <a:gd name="T9" fmla="*/ 0 h 11"/>
                  <a:gd name="T10" fmla="*/ 13 w 13"/>
                  <a:gd name="T11" fmla="*/ 11 h 11"/>
                  <a:gd name="T12" fmla="*/ 0 w 13"/>
                  <a:gd name="T13" fmla="*/ 5 h 11"/>
                  <a:gd name="T14" fmla="*/ 0 60000 65536"/>
                  <a:gd name="T15" fmla="*/ 0 60000 65536"/>
                  <a:gd name="T16" fmla="*/ 0 60000 65536"/>
                  <a:gd name="T17" fmla="*/ 0 60000 65536"/>
                  <a:gd name="T18" fmla="*/ 0 60000 65536"/>
                  <a:gd name="T19" fmla="*/ 0 60000 65536"/>
                  <a:gd name="T20" fmla="*/ 0 60000 65536"/>
                  <a:gd name="T21" fmla="*/ 0 w 13"/>
                  <a:gd name="T22" fmla="*/ 0 h 11"/>
                  <a:gd name="T23" fmla="*/ 13 w 1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1">
                    <a:moveTo>
                      <a:pt x="0" y="5"/>
                    </a:moveTo>
                    <a:lnTo>
                      <a:pt x="1" y="1"/>
                    </a:lnTo>
                    <a:lnTo>
                      <a:pt x="5" y="5"/>
                    </a:lnTo>
                    <a:lnTo>
                      <a:pt x="8" y="0"/>
                    </a:lnTo>
                    <a:lnTo>
                      <a:pt x="11" y="0"/>
                    </a:lnTo>
                    <a:lnTo>
                      <a:pt x="13" y="11"/>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369" name="Freeform 758"/>
              <p:cNvSpPr>
                <a:spLocks/>
              </p:cNvSpPr>
              <p:nvPr/>
            </p:nvSpPr>
            <p:spPr bwMode="auto">
              <a:xfrm>
                <a:off x="5220" y="2813"/>
                <a:ext cx="13" cy="11"/>
              </a:xfrm>
              <a:custGeom>
                <a:avLst/>
                <a:gdLst>
                  <a:gd name="T0" fmla="*/ 0 w 13"/>
                  <a:gd name="T1" fmla="*/ 5 h 11"/>
                  <a:gd name="T2" fmla="*/ 1 w 13"/>
                  <a:gd name="T3" fmla="*/ 1 h 11"/>
                  <a:gd name="T4" fmla="*/ 5 w 13"/>
                  <a:gd name="T5" fmla="*/ 5 h 11"/>
                  <a:gd name="T6" fmla="*/ 8 w 13"/>
                  <a:gd name="T7" fmla="*/ 0 h 11"/>
                  <a:gd name="T8" fmla="*/ 11 w 13"/>
                  <a:gd name="T9" fmla="*/ 0 h 11"/>
                  <a:gd name="T10" fmla="*/ 13 w 13"/>
                  <a:gd name="T11" fmla="*/ 11 h 11"/>
                  <a:gd name="T12" fmla="*/ 0 w 13"/>
                  <a:gd name="T13" fmla="*/ 5 h 11"/>
                  <a:gd name="T14" fmla="*/ 0 60000 65536"/>
                  <a:gd name="T15" fmla="*/ 0 60000 65536"/>
                  <a:gd name="T16" fmla="*/ 0 60000 65536"/>
                  <a:gd name="T17" fmla="*/ 0 60000 65536"/>
                  <a:gd name="T18" fmla="*/ 0 60000 65536"/>
                  <a:gd name="T19" fmla="*/ 0 60000 65536"/>
                  <a:gd name="T20" fmla="*/ 0 60000 65536"/>
                  <a:gd name="T21" fmla="*/ 0 w 13"/>
                  <a:gd name="T22" fmla="*/ 0 h 11"/>
                  <a:gd name="T23" fmla="*/ 13 w 1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1">
                    <a:moveTo>
                      <a:pt x="0" y="5"/>
                    </a:moveTo>
                    <a:lnTo>
                      <a:pt x="1" y="1"/>
                    </a:lnTo>
                    <a:lnTo>
                      <a:pt x="5" y="5"/>
                    </a:lnTo>
                    <a:lnTo>
                      <a:pt x="8" y="0"/>
                    </a:lnTo>
                    <a:lnTo>
                      <a:pt x="11" y="0"/>
                    </a:lnTo>
                    <a:lnTo>
                      <a:pt x="13" y="11"/>
                    </a:lnTo>
                    <a:lnTo>
                      <a:pt x="0" y="5"/>
                    </a:lnTo>
                  </a:path>
                </a:pathLst>
              </a:custGeom>
              <a:noFill/>
              <a:ln w="9525">
                <a:noFill/>
                <a:round/>
                <a:headEnd/>
                <a:tailEnd/>
              </a:ln>
            </p:spPr>
            <p:txBody>
              <a:bodyPr/>
              <a:lstStyle/>
              <a:p>
                <a:pPr algn="ctr" eaLnBrk="0" hangingPunct="0"/>
                <a:endParaRPr lang="en-US" dirty="0"/>
              </a:p>
            </p:txBody>
          </p:sp>
          <p:sp>
            <p:nvSpPr>
              <p:cNvPr id="4370" name="Freeform 759"/>
              <p:cNvSpPr>
                <a:spLocks/>
              </p:cNvSpPr>
              <p:nvPr/>
            </p:nvSpPr>
            <p:spPr bwMode="auto">
              <a:xfrm>
                <a:off x="5231" y="2813"/>
                <a:ext cx="3" cy="11"/>
              </a:xfrm>
              <a:custGeom>
                <a:avLst/>
                <a:gdLst>
                  <a:gd name="T0" fmla="*/ 0 w 3"/>
                  <a:gd name="T1" fmla="*/ 0 h 11"/>
                  <a:gd name="T2" fmla="*/ 3 w 3"/>
                  <a:gd name="T3" fmla="*/ 11 h 11"/>
                  <a:gd name="T4" fmla="*/ 2 w 3"/>
                  <a:gd name="T5" fmla="*/ 11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3" y="11"/>
                    </a:lnTo>
                    <a:lnTo>
                      <a:pt x="2" y="11"/>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71" name="Freeform 760"/>
              <p:cNvSpPr>
                <a:spLocks/>
              </p:cNvSpPr>
              <p:nvPr/>
            </p:nvSpPr>
            <p:spPr bwMode="auto">
              <a:xfrm>
                <a:off x="5231" y="2813"/>
                <a:ext cx="3" cy="11"/>
              </a:xfrm>
              <a:custGeom>
                <a:avLst/>
                <a:gdLst>
                  <a:gd name="T0" fmla="*/ 0 w 3"/>
                  <a:gd name="T1" fmla="*/ 0 h 11"/>
                  <a:gd name="T2" fmla="*/ 3 w 3"/>
                  <a:gd name="T3" fmla="*/ 11 h 11"/>
                  <a:gd name="T4" fmla="*/ 2 w 3"/>
                  <a:gd name="T5" fmla="*/ 11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3" y="11"/>
                    </a:lnTo>
                    <a:lnTo>
                      <a:pt x="2" y="11"/>
                    </a:lnTo>
                    <a:lnTo>
                      <a:pt x="0" y="0"/>
                    </a:lnTo>
                  </a:path>
                </a:pathLst>
              </a:custGeom>
              <a:noFill/>
              <a:ln w="9525">
                <a:noFill/>
                <a:round/>
                <a:headEnd/>
                <a:tailEnd/>
              </a:ln>
            </p:spPr>
            <p:txBody>
              <a:bodyPr/>
              <a:lstStyle/>
              <a:p>
                <a:pPr algn="ctr" eaLnBrk="0" hangingPunct="0"/>
                <a:endParaRPr lang="en-US" dirty="0"/>
              </a:p>
            </p:txBody>
          </p:sp>
          <p:sp>
            <p:nvSpPr>
              <p:cNvPr id="4372" name="Freeform 761"/>
              <p:cNvSpPr>
                <a:spLocks/>
              </p:cNvSpPr>
              <p:nvPr/>
            </p:nvSpPr>
            <p:spPr bwMode="auto">
              <a:xfrm>
                <a:off x="4642" y="2814"/>
                <a:ext cx="8" cy="34"/>
              </a:xfrm>
              <a:custGeom>
                <a:avLst/>
                <a:gdLst>
                  <a:gd name="T0" fmla="*/ 0 w 8"/>
                  <a:gd name="T1" fmla="*/ 0 h 34"/>
                  <a:gd name="T2" fmla="*/ 2 w 8"/>
                  <a:gd name="T3" fmla="*/ 0 h 34"/>
                  <a:gd name="T4" fmla="*/ 7 w 8"/>
                  <a:gd name="T5" fmla="*/ 21 h 34"/>
                  <a:gd name="T6" fmla="*/ 8 w 8"/>
                  <a:gd name="T7" fmla="*/ 20 h 34"/>
                  <a:gd name="T8" fmla="*/ 3 w 8"/>
                  <a:gd name="T9" fmla="*/ 34 h 34"/>
                  <a:gd name="T10" fmla="*/ 0 w 8"/>
                  <a:gd name="T11" fmla="*/ 0 h 34"/>
                  <a:gd name="T12" fmla="*/ 0 60000 65536"/>
                  <a:gd name="T13" fmla="*/ 0 60000 65536"/>
                  <a:gd name="T14" fmla="*/ 0 60000 65536"/>
                  <a:gd name="T15" fmla="*/ 0 60000 65536"/>
                  <a:gd name="T16" fmla="*/ 0 60000 65536"/>
                  <a:gd name="T17" fmla="*/ 0 60000 65536"/>
                  <a:gd name="T18" fmla="*/ 0 w 8"/>
                  <a:gd name="T19" fmla="*/ 0 h 34"/>
                  <a:gd name="T20" fmla="*/ 8 w 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 h="34">
                    <a:moveTo>
                      <a:pt x="0" y="0"/>
                    </a:moveTo>
                    <a:lnTo>
                      <a:pt x="2" y="0"/>
                    </a:lnTo>
                    <a:lnTo>
                      <a:pt x="7" y="21"/>
                    </a:lnTo>
                    <a:lnTo>
                      <a:pt x="8" y="20"/>
                    </a:lnTo>
                    <a:lnTo>
                      <a:pt x="3" y="34"/>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73" name="Freeform 762"/>
              <p:cNvSpPr>
                <a:spLocks/>
              </p:cNvSpPr>
              <p:nvPr/>
            </p:nvSpPr>
            <p:spPr bwMode="auto">
              <a:xfrm>
                <a:off x="4642" y="2814"/>
                <a:ext cx="8" cy="34"/>
              </a:xfrm>
              <a:custGeom>
                <a:avLst/>
                <a:gdLst>
                  <a:gd name="T0" fmla="*/ 0 w 8"/>
                  <a:gd name="T1" fmla="*/ 0 h 34"/>
                  <a:gd name="T2" fmla="*/ 2 w 8"/>
                  <a:gd name="T3" fmla="*/ 0 h 34"/>
                  <a:gd name="T4" fmla="*/ 7 w 8"/>
                  <a:gd name="T5" fmla="*/ 21 h 34"/>
                  <a:gd name="T6" fmla="*/ 8 w 8"/>
                  <a:gd name="T7" fmla="*/ 20 h 34"/>
                  <a:gd name="T8" fmla="*/ 3 w 8"/>
                  <a:gd name="T9" fmla="*/ 34 h 34"/>
                  <a:gd name="T10" fmla="*/ 0 w 8"/>
                  <a:gd name="T11" fmla="*/ 0 h 34"/>
                  <a:gd name="T12" fmla="*/ 0 60000 65536"/>
                  <a:gd name="T13" fmla="*/ 0 60000 65536"/>
                  <a:gd name="T14" fmla="*/ 0 60000 65536"/>
                  <a:gd name="T15" fmla="*/ 0 60000 65536"/>
                  <a:gd name="T16" fmla="*/ 0 60000 65536"/>
                  <a:gd name="T17" fmla="*/ 0 60000 65536"/>
                  <a:gd name="T18" fmla="*/ 0 w 8"/>
                  <a:gd name="T19" fmla="*/ 0 h 34"/>
                  <a:gd name="T20" fmla="*/ 8 w 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 h="34">
                    <a:moveTo>
                      <a:pt x="0" y="0"/>
                    </a:moveTo>
                    <a:lnTo>
                      <a:pt x="2" y="0"/>
                    </a:lnTo>
                    <a:lnTo>
                      <a:pt x="7" y="21"/>
                    </a:lnTo>
                    <a:lnTo>
                      <a:pt x="8" y="20"/>
                    </a:lnTo>
                    <a:lnTo>
                      <a:pt x="3" y="34"/>
                    </a:lnTo>
                    <a:lnTo>
                      <a:pt x="0" y="0"/>
                    </a:lnTo>
                  </a:path>
                </a:pathLst>
              </a:custGeom>
              <a:noFill/>
              <a:ln w="9525">
                <a:noFill/>
                <a:round/>
                <a:headEnd/>
                <a:tailEnd/>
              </a:ln>
            </p:spPr>
            <p:txBody>
              <a:bodyPr/>
              <a:lstStyle/>
              <a:p>
                <a:pPr algn="ctr" eaLnBrk="0" hangingPunct="0"/>
                <a:endParaRPr lang="en-US" dirty="0"/>
              </a:p>
            </p:txBody>
          </p:sp>
          <p:sp>
            <p:nvSpPr>
              <p:cNvPr id="4374" name="Freeform 763"/>
              <p:cNvSpPr>
                <a:spLocks/>
              </p:cNvSpPr>
              <p:nvPr/>
            </p:nvSpPr>
            <p:spPr bwMode="auto">
              <a:xfrm>
                <a:off x="4662" y="2818"/>
                <a:ext cx="1" cy="1"/>
              </a:xfrm>
              <a:custGeom>
                <a:avLst/>
                <a:gdLst>
                  <a:gd name="T0" fmla="*/ 0 w 1"/>
                  <a:gd name="T1" fmla="*/ 0 h 1"/>
                  <a:gd name="T2" fmla="*/ 0 w 1"/>
                  <a:gd name="T3" fmla="*/ 0 h 1"/>
                  <a:gd name="T4" fmla="*/ 1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lnTo>
                      <a:pt x="1" y="0"/>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75" name="Freeform 764"/>
              <p:cNvSpPr>
                <a:spLocks/>
              </p:cNvSpPr>
              <p:nvPr/>
            </p:nvSpPr>
            <p:spPr bwMode="auto">
              <a:xfrm>
                <a:off x="4662" y="2818"/>
                <a:ext cx="1" cy="1"/>
              </a:xfrm>
              <a:custGeom>
                <a:avLst/>
                <a:gdLst>
                  <a:gd name="T0" fmla="*/ 0 w 1"/>
                  <a:gd name="T1" fmla="*/ 0 h 1"/>
                  <a:gd name="T2" fmla="*/ 0 w 1"/>
                  <a:gd name="T3" fmla="*/ 0 h 1"/>
                  <a:gd name="T4" fmla="*/ 1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lnTo>
                      <a:pt x="1" y="0"/>
                    </a:lnTo>
                    <a:lnTo>
                      <a:pt x="0" y="0"/>
                    </a:lnTo>
                  </a:path>
                </a:pathLst>
              </a:custGeom>
              <a:noFill/>
              <a:ln w="9525">
                <a:noFill/>
                <a:round/>
                <a:headEnd/>
                <a:tailEnd/>
              </a:ln>
            </p:spPr>
            <p:txBody>
              <a:bodyPr/>
              <a:lstStyle/>
              <a:p>
                <a:pPr algn="ctr" eaLnBrk="0" hangingPunct="0"/>
                <a:endParaRPr lang="en-US" dirty="0"/>
              </a:p>
            </p:txBody>
          </p:sp>
          <p:sp>
            <p:nvSpPr>
              <p:cNvPr id="4376" name="Freeform 765"/>
              <p:cNvSpPr>
                <a:spLocks/>
              </p:cNvSpPr>
              <p:nvPr/>
            </p:nvSpPr>
            <p:spPr bwMode="auto">
              <a:xfrm>
                <a:off x="4655" y="2816"/>
                <a:ext cx="2" cy="2"/>
              </a:xfrm>
              <a:custGeom>
                <a:avLst/>
                <a:gdLst>
                  <a:gd name="T0" fmla="*/ 0 w 2"/>
                  <a:gd name="T1" fmla="*/ 0 h 2"/>
                  <a:gd name="T2" fmla="*/ 2 w 2"/>
                  <a:gd name="T3" fmla="*/ 0 h 2"/>
                  <a:gd name="T4" fmla="*/ 0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0"/>
                    </a:lnTo>
                    <a:lnTo>
                      <a:pt x="0" y="2"/>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77" name="Freeform 766"/>
              <p:cNvSpPr>
                <a:spLocks/>
              </p:cNvSpPr>
              <p:nvPr/>
            </p:nvSpPr>
            <p:spPr bwMode="auto">
              <a:xfrm>
                <a:off x="4655" y="2816"/>
                <a:ext cx="2" cy="2"/>
              </a:xfrm>
              <a:custGeom>
                <a:avLst/>
                <a:gdLst>
                  <a:gd name="T0" fmla="*/ 0 w 2"/>
                  <a:gd name="T1" fmla="*/ 0 h 2"/>
                  <a:gd name="T2" fmla="*/ 2 w 2"/>
                  <a:gd name="T3" fmla="*/ 0 h 2"/>
                  <a:gd name="T4" fmla="*/ 0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0"/>
                    </a:lnTo>
                    <a:lnTo>
                      <a:pt x="0" y="2"/>
                    </a:lnTo>
                    <a:lnTo>
                      <a:pt x="0" y="0"/>
                    </a:lnTo>
                  </a:path>
                </a:pathLst>
              </a:custGeom>
              <a:noFill/>
              <a:ln w="9525">
                <a:noFill/>
                <a:round/>
                <a:headEnd/>
                <a:tailEnd/>
              </a:ln>
            </p:spPr>
            <p:txBody>
              <a:bodyPr/>
              <a:lstStyle/>
              <a:p>
                <a:pPr algn="ctr" eaLnBrk="0" hangingPunct="0"/>
                <a:endParaRPr lang="en-US" dirty="0"/>
              </a:p>
            </p:txBody>
          </p:sp>
          <p:sp>
            <p:nvSpPr>
              <p:cNvPr id="4378" name="Freeform 767"/>
              <p:cNvSpPr>
                <a:spLocks/>
              </p:cNvSpPr>
              <p:nvPr/>
            </p:nvSpPr>
            <p:spPr bwMode="auto">
              <a:xfrm>
                <a:off x="4662" y="2818"/>
                <a:ext cx="1" cy="3"/>
              </a:xfrm>
              <a:custGeom>
                <a:avLst/>
                <a:gdLst>
                  <a:gd name="T0" fmla="*/ 0 w 1"/>
                  <a:gd name="T1" fmla="*/ 0 h 3"/>
                  <a:gd name="T2" fmla="*/ 1 w 1"/>
                  <a:gd name="T3" fmla="*/ 0 h 3"/>
                  <a:gd name="T4" fmla="*/ 1 w 1"/>
                  <a:gd name="T5" fmla="*/ 3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lnTo>
                      <a:pt x="1" y="0"/>
                    </a:lnTo>
                    <a:lnTo>
                      <a:pt x="1" y="3"/>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379" name="Freeform 768"/>
              <p:cNvSpPr>
                <a:spLocks/>
              </p:cNvSpPr>
              <p:nvPr/>
            </p:nvSpPr>
            <p:spPr bwMode="auto">
              <a:xfrm>
                <a:off x="4662" y="2818"/>
                <a:ext cx="1" cy="3"/>
              </a:xfrm>
              <a:custGeom>
                <a:avLst/>
                <a:gdLst>
                  <a:gd name="T0" fmla="*/ 0 w 1"/>
                  <a:gd name="T1" fmla="*/ 0 h 3"/>
                  <a:gd name="T2" fmla="*/ 1 w 1"/>
                  <a:gd name="T3" fmla="*/ 0 h 3"/>
                  <a:gd name="T4" fmla="*/ 1 w 1"/>
                  <a:gd name="T5" fmla="*/ 3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lnTo>
                      <a:pt x="1" y="0"/>
                    </a:lnTo>
                    <a:lnTo>
                      <a:pt x="1" y="3"/>
                    </a:lnTo>
                    <a:lnTo>
                      <a:pt x="0" y="0"/>
                    </a:lnTo>
                  </a:path>
                </a:pathLst>
              </a:custGeom>
              <a:noFill/>
              <a:ln w="9525">
                <a:noFill/>
                <a:round/>
                <a:headEnd/>
                <a:tailEnd/>
              </a:ln>
            </p:spPr>
            <p:txBody>
              <a:bodyPr/>
              <a:lstStyle/>
              <a:p>
                <a:pPr algn="ctr" eaLnBrk="0" hangingPunct="0"/>
                <a:endParaRPr lang="en-US" dirty="0"/>
              </a:p>
            </p:txBody>
          </p:sp>
          <p:sp>
            <p:nvSpPr>
              <p:cNvPr id="4380" name="Freeform 769"/>
              <p:cNvSpPr>
                <a:spLocks/>
              </p:cNvSpPr>
              <p:nvPr/>
            </p:nvSpPr>
            <p:spPr bwMode="auto">
              <a:xfrm>
                <a:off x="4723" y="2819"/>
                <a:ext cx="220" cy="117"/>
              </a:xfrm>
              <a:custGeom>
                <a:avLst/>
                <a:gdLst>
                  <a:gd name="T0" fmla="*/ 81 w 220"/>
                  <a:gd name="T1" fmla="*/ 56 h 117"/>
                  <a:gd name="T2" fmla="*/ 71 w 220"/>
                  <a:gd name="T3" fmla="*/ 69 h 117"/>
                  <a:gd name="T4" fmla="*/ 73 w 220"/>
                  <a:gd name="T5" fmla="*/ 79 h 117"/>
                  <a:gd name="T6" fmla="*/ 68 w 220"/>
                  <a:gd name="T7" fmla="*/ 82 h 117"/>
                  <a:gd name="T8" fmla="*/ 65 w 220"/>
                  <a:gd name="T9" fmla="*/ 99 h 117"/>
                  <a:gd name="T10" fmla="*/ 62 w 220"/>
                  <a:gd name="T11" fmla="*/ 99 h 117"/>
                  <a:gd name="T12" fmla="*/ 58 w 220"/>
                  <a:gd name="T13" fmla="*/ 111 h 117"/>
                  <a:gd name="T14" fmla="*/ 52 w 220"/>
                  <a:gd name="T15" fmla="*/ 107 h 117"/>
                  <a:gd name="T16" fmla="*/ 49 w 220"/>
                  <a:gd name="T17" fmla="*/ 109 h 117"/>
                  <a:gd name="T18" fmla="*/ 52 w 220"/>
                  <a:gd name="T19" fmla="*/ 101 h 117"/>
                  <a:gd name="T20" fmla="*/ 49 w 220"/>
                  <a:gd name="T21" fmla="*/ 104 h 117"/>
                  <a:gd name="T22" fmla="*/ 49 w 220"/>
                  <a:gd name="T23" fmla="*/ 101 h 117"/>
                  <a:gd name="T24" fmla="*/ 44 w 220"/>
                  <a:gd name="T25" fmla="*/ 103 h 117"/>
                  <a:gd name="T26" fmla="*/ 49 w 220"/>
                  <a:gd name="T27" fmla="*/ 103 h 117"/>
                  <a:gd name="T28" fmla="*/ 45 w 220"/>
                  <a:gd name="T29" fmla="*/ 114 h 117"/>
                  <a:gd name="T30" fmla="*/ 39 w 220"/>
                  <a:gd name="T31" fmla="*/ 115 h 117"/>
                  <a:gd name="T32" fmla="*/ 42 w 220"/>
                  <a:gd name="T33" fmla="*/ 111 h 117"/>
                  <a:gd name="T34" fmla="*/ 37 w 220"/>
                  <a:gd name="T35" fmla="*/ 111 h 117"/>
                  <a:gd name="T36" fmla="*/ 34 w 220"/>
                  <a:gd name="T37" fmla="*/ 112 h 117"/>
                  <a:gd name="T38" fmla="*/ 36 w 220"/>
                  <a:gd name="T39" fmla="*/ 107 h 117"/>
                  <a:gd name="T40" fmla="*/ 42 w 220"/>
                  <a:gd name="T41" fmla="*/ 107 h 117"/>
                  <a:gd name="T42" fmla="*/ 44 w 220"/>
                  <a:gd name="T43" fmla="*/ 104 h 117"/>
                  <a:gd name="T44" fmla="*/ 41 w 220"/>
                  <a:gd name="T45" fmla="*/ 104 h 117"/>
                  <a:gd name="T46" fmla="*/ 42 w 220"/>
                  <a:gd name="T47" fmla="*/ 107 h 117"/>
                  <a:gd name="T48" fmla="*/ 36 w 220"/>
                  <a:gd name="T49" fmla="*/ 107 h 117"/>
                  <a:gd name="T50" fmla="*/ 29 w 220"/>
                  <a:gd name="T51" fmla="*/ 117 h 117"/>
                  <a:gd name="T52" fmla="*/ 23 w 220"/>
                  <a:gd name="T53" fmla="*/ 117 h 117"/>
                  <a:gd name="T54" fmla="*/ 18 w 220"/>
                  <a:gd name="T55" fmla="*/ 107 h 117"/>
                  <a:gd name="T56" fmla="*/ 15 w 220"/>
                  <a:gd name="T57" fmla="*/ 111 h 117"/>
                  <a:gd name="T58" fmla="*/ 11 w 220"/>
                  <a:gd name="T59" fmla="*/ 103 h 117"/>
                  <a:gd name="T60" fmla="*/ 16 w 220"/>
                  <a:gd name="T61" fmla="*/ 80 h 117"/>
                  <a:gd name="T62" fmla="*/ 20 w 220"/>
                  <a:gd name="T63" fmla="*/ 80 h 117"/>
                  <a:gd name="T64" fmla="*/ 11 w 220"/>
                  <a:gd name="T65" fmla="*/ 66 h 117"/>
                  <a:gd name="T66" fmla="*/ 7 w 220"/>
                  <a:gd name="T67" fmla="*/ 69 h 117"/>
                  <a:gd name="T68" fmla="*/ 8 w 220"/>
                  <a:gd name="T69" fmla="*/ 64 h 117"/>
                  <a:gd name="T70" fmla="*/ 13 w 220"/>
                  <a:gd name="T71" fmla="*/ 64 h 117"/>
                  <a:gd name="T72" fmla="*/ 2 w 220"/>
                  <a:gd name="T73" fmla="*/ 53 h 117"/>
                  <a:gd name="T74" fmla="*/ 3 w 220"/>
                  <a:gd name="T75" fmla="*/ 50 h 117"/>
                  <a:gd name="T76" fmla="*/ 3 w 220"/>
                  <a:gd name="T77" fmla="*/ 48 h 117"/>
                  <a:gd name="T78" fmla="*/ 7 w 220"/>
                  <a:gd name="T79" fmla="*/ 50 h 117"/>
                  <a:gd name="T80" fmla="*/ 0 w 220"/>
                  <a:gd name="T81" fmla="*/ 43 h 117"/>
                  <a:gd name="T82" fmla="*/ 2 w 220"/>
                  <a:gd name="T83" fmla="*/ 40 h 117"/>
                  <a:gd name="T84" fmla="*/ 3 w 220"/>
                  <a:gd name="T85" fmla="*/ 42 h 117"/>
                  <a:gd name="T86" fmla="*/ 3 w 220"/>
                  <a:gd name="T87" fmla="*/ 32 h 117"/>
                  <a:gd name="T88" fmla="*/ 2 w 220"/>
                  <a:gd name="T89" fmla="*/ 27 h 117"/>
                  <a:gd name="T90" fmla="*/ 8 w 220"/>
                  <a:gd name="T91" fmla="*/ 16 h 117"/>
                  <a:gd name="T92" fmla="*/ 8 w 220"/>
                  <a:gd name="T93" fmla="*/ 3 h 117"/>
                  <a:gd name="T94" fmla="*/ 220 w 220"/>
                  <a:gd name="T95" fmla="*/ 0 h 117"/>
                  <a:gd name="T96" fmla="*/ 220 w 220"/>
                  <a:gd name="T97" fmla="*/ 26 h 117"/>
                  <a:gd name="T98" fmla="*/ 159 w 220"/>
                  <a:gd name="T99" fmla="*/ 21 h 117"/>
                  <a:gd name="T100" fmla="*/ 142 w 220"/>
                  <a:gd name="T101" fmla="*/ 26 h 117"/>
                  <a:gd name="T102" fmla="*/ 141 w 220"/>
                  <a:gd name="T103" fmla="*/ 23 h 117"/>
                  <a:gd name="T104" fmla="*/ 130 w 220"/>
                  <a:gd name="T105" fmla="*/ 32 h 117"/>
                  <a:gd name="T106" fmla="*/ 128 w 220"/>
                  <a:gd name="T107" fmla="*/ 29 h 117"/>
                  <a:gd name="T108" fmla="*/ 125 w 220"/>
                  <a:gd name="T109" fmla="*/ 34 h 117"/>
                  <a:gd name="T110" fmla="*/ 104 w 220"/>
                  <a:gd name="T111" fmla="*/ 39 h 117"/>
                  <a:gd name="T112" fmla="*/ 96 w 220"/>
                  <a:gd name="T113" fmla="*/ 45 h 117"/>
                  <a:gd name="T114" fmla="*/ 89 w 220"/>
                  <a:gd name="T115" fmla="*/ 50 h 117"/>
                  <a:gd name="T116" fmla="*/ 89 w 220"/>
                  <a:gd name="T117" fmla="*/ 55 h 117"/>
                  <a:gd name="T118" fmla="*/ 86 w 220"/>
                  <a:gd name="T119" fmla="*/ 53 h 117"/>
                  <a:gd name="T120" fmla="*/ 87 w 220"/>
                  <a:gd name="T121" fmla="*/ 56 h 117"/>
                  <a:gd name="T122" fmla="*/ 81 w 220"/>
                  <a:gd name="T123" fmla="*/ 56 h 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117"/>
                  <a:gd name="T188" fmla="*/ 220 w 220"/>
                  <a:gd name="T189" fmla="*/ 117 h 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117">
                    <a:moveTo>
                      <a:pt x="81" y="56"/>
                    </a:moveTo>
                    <a:lnTo>
                      <a:pt x="71" y="69"/>
                    </a:lnTo>
                    <a:lnTo>
                      <a:pt x="73" y="79"/>
                    </a:lnTo>
                    <a:lnTo>
                      <a:pt x="68" y="82"/>
                    </a:lnTo>
                    <a:lnTo>
                      <a:pt x="65" y="99"/>
                    </a:lnTo>
                    <a:lnTo>
                      <a:pt x="62" y="99"/>
                    </a:lnTo>
                    <a:lnTo>
                      <a:pt x="58" y="111"/>
                    </a:lnTo>
                    <a:lnTo>
                      <a:pt x="52" y="107"/>
                    </a:lnTo>
                    <a:lnTo>
                      <a:pt x="49" y="109"/>
                    </a:lnTo>
                    <a:lnTo>
                      <a:pt x="52" y="101"/>
                    </a:lnTo>
                    <a:lnTo>
                      <a:pt x="49" y="104"/>
                    </a:lnTo>
                    <a:lnTo>
                      <a:pt x="49" y="101"/>
                    </a:lnTo>
                    <a:lnTo>
                      <a:pt x="44" y="103"/>
                    </a:lnTo>
                    <a:lnTo>
                      <a:pt x="49" y="103"/>
                    </a:lnTo>
                    <a:lnTo>
                      <a:pt x="45" y="114"/>
                    </a:lnTo>
                    <a:lnTo>
                      <a:pt x="39" y="115"/>
                    </a:lnTo>
                    <a:lnTo>
                      <a:pt x="42" y="111"/>
                    </a:lnTo>
                    <a:lnTo>
                      <a:pt x="37" y="111"/>
                    </a:lnTo>
                    <a:lnTo>
                      <a:pt x="34" y="112"/>
                    </a:lnTo>
                    <a:lnTo>
                      <a:pt x="36" y="107"/>
                    </a:lnTo>
                    <a:lnTo>
                      <a:pt x="42" y="107"/>
                    </a:lnTo>
                    <a:lnTo>
                      <a:pt x="44" y="104"/>
                    </a:lnTo>
                    <a:lnTo>
                      <a:pt x="41" y="104"/>
                    </a:lnTo>
                    <a:lnTo>
                      <a:pt x="42" y="107"/>
                    </a:lnTo>
                    <a:lnTo>
                      <a:pt x="36" y="107"/>
                    </a:lnTo>
                    <a:lnTo>
                      <a:pt x="29" y="117"/>
                    </a:lnTo>
                    <a:lnTo>
                      <a:pt x="23" y="117"/>
                    </a:lnTo>
                    <a:lnTo>
                      <a:pt x="18" y="107"/>
                    </a:lnTo>
                    <a:lnTo>
                      <a:pt x="15" y="111"/>
                    </a:lnTo>
                    <a:lnTo>
                      <a:pt x="11" y="103"/>
                    </a:lnTo>
                    <a:lnTo>
                      <a:pt x="16" y="80"/>
                    </a:lnTo>
                    <a:lnTo>
                      <a:pt x="20" y="80"/>
                    </a:lnTo>
                    <a:lnTo>
                      <a:pt x="11" y="66"/>
                    </a:lnTo>
                    <a:lnTo>
                      <a:pt x="7" y="69"/>
                    </a:lnTo>
                    <a:lnTo>
                      <a:pt x="8" y="64"/>
                    </a:lnTo>
                    <a:lnTo>
                      <a:pt x="13" y="64"/>
                    </a:lnTo>
                    <a:lnTo>
                      <a:pt x="2" y="53"/>
                    </a:lnTo>
                    <a:lnTo>
                      <a:pt x="3" y="50"/>
                    </a:lnTo>
                    <a:lnTo>
                      <a:pt x="3" y="48"/>
                    </a:lnTo>
                    <a:lnTo>
                      <a:pt x="7" y="50"/>
                    </a:lnTo>
                    <a:lnTo>
                      <a:pt x="0" y="43"/>
                    </a:lnTo>
                    <a:lnTo>
                      <a:pt x="2" y="40"/>
                    </a:lnTo>
                    <a:lnTo>
                      <a:pt x="3" y="42"/>
                    </a:lnTo>
                    <a:lnTo>
                      <a:pt x="3" y="32"/>
                    </a:lnTo>
                    <a:lnTo>
                      <a:pt x="2" y="27"/>
                    </a:lnTo>
                    <a:lnTo>
                      <a:pt x="8" y="16"/>
                    </a:lnTo>
                    <a:lnTo>
                      <a:pt x="8" y="3"/>
                    </a:lnTo>
                    <a:lnTo>
                      <a:pt x="220" y="0"/>
                    </a:lnTo>
                    <a:lnTo>
                      <a:pt x="220" y="26"/>
                    </a:lnTo>
                    <a:lnTo>
                      <a:pt x="159" y="21"/>
                    </a:lnTo>
                    <a:lnTo>
                      <a:pt x="142" y="26"/>
                    </a:lnTo>
                    <a:lnTo>
                      <a:pt x="141" y="23"/>
                    </a:lnTo>
                    <a:lnTo>
                      <a:pt x="130" y="32"/>
                    </a:lnTo>
                    <a:lnTo>
                      <a:pt x="128" y="29"/>
                    </a:lnTo>
                    <a:lnTo>
                      <a:pt x="125" y="34"/>
                    </a:lnTo>
                    <a:lnTo>
                      <a:pt x="104" y="39"/>
                    </a:lnTo>
                    <a:lnTo>
                      <a:pt x="96" y="45"/>
                    </a:lnTo>
                    <a:lnTo>
                      <a:pt x="89" y="50"/>
                    </a:lnTo>
                    <a:lnTo>
                      <a:pt x="89" y="55"/>
                    </a:lnTo>
                    <a:lnTo>
                      <a:pt x="86" y="53"/>
                    </a:lnTo>
                    <a:lnTo>
                      <a:pt x="87" y="56"/>
                    </a:lnTo>
                    <a:lnTo>
                      <a:pt x="81" y="56"/>
                    </a:lnTo>
                    <a:close/>
                  </a:path>
                </a:pathLst>
              </a:custGeom>
              <a:solidFill>
                <a:srgbClr val="FEE0C2"/>
              </a:solidFill>
              <a:ln w="9525">
                <a:noFill/>
                <a:round/>
                <a:headEnd/>
                <a:tailEnd/>
              </a:ln>
            </p:spPr>
            <p:txBody>
              <a:bodyPr/>
              <a:lstStyle/>
              <a:p>
                <a:pPr algn="ctr" eaLnBrk="0" hangingPunct="0"/>
                <a:endParaRPr lang="en-US" dirty="0"/>
              </a:p>
            </p:txBody>
          </p:sp>
          <p:sp>
            <p:nvSpPr>
              <p:cNvPr id="4381" name="Freeform 770"/>
              <p:cNvSpPr>
                <a:spLocks/>
              </p:cNvSpPr>
              <p:nvPr/>
            </p:nvSpPr>
            <p:spPr bwMode="auto">
              <a:xfrm>
                <a:off x="4723" y="2819"/>
                <a:ext cx="220" cy="117"/>
              </a:xfrm>
              <a:custGeom>
                <a:avLst/>
                <a:gdLst>
                  <a:gd name="T0" fmla="*/ 81 w 220"/>
                  <a:gd name="T1" fmla="*/ 56 h 117"/>
                  <a:gd name="T2" fmla="*/ 71 w 220"/>
                  <a:gd name="T3" fmla="*/ 69 h 117"/>
                  <a:gd name="T4" fmla="*/ 73 w 220"/>
                  <a:gd name="T5" fmla="*/ 79 h 117"/>
                  <a:gd name="T6" fmla="*/ 68 w 220"/>
                  <a:gd name="T7" fmla="*/ 82 h 117"/>
                  <a:gd name="T8" fmla="*/ 65 w 220"/>
                  <a:gd name="T9" fmla="*/ 99 h 117"/>
                  <a:gd name="T10" fmla="*/ 62 w 220"/>
                  <a:gd name="T11" fmla="*/ 99 h 117"/>
                  <a:gd name="T12" fmla="*/ 58 w 220"/>
                  <a:gd name="T13" fmla="*/ 111 h 117"/>
                  <a:gd name="T14" fmla="*/ 52 w 220"/>
                  <a:gd name="T15" fmla="*/ 107 h 117"/>
                  <a:gd name="T16" fmla="*/ 49 w 220"/>
                  <a:gd name="T17" fmla="*/ 109 h 117"/>
                  <a:gd name="T18" fmla="*/ 52 w 220"/>
                  <a:gd name="T19" fmla="*/ 101 h 117"/>
                  <a:gd name="T20" fmla="*/ 49 w 220"/>
                  <a:gd name="T21" fmla="*/ 104 h 117"/>
                  <a:gd name="T22" fmla="*/ 49 w 220"/>
                  <a:gd name="T23" fmla="*/ 101 h 117"/>
                  <a:gd name="T24" fmla="*/ 44 w 220"/>
                  <a:gd name="T25" fmla="*/ 103 h 117"/>
                  <a:gd name="T26" fmla="*/ 49 w 220"/>
                  <a:gd name="T27" fmla="*/ 103 h 117"/>
                  <a:gd name="T28" fmla="*/ 45 w 220"/>
                  <a:gd name="T29" fmla="*/ 114 h 117"/>
                  <a:gd name="T30" fmla="*/ 39 w 220"/>
                  <a:gd name="T31" fmla="*/ 115 h 117"/>
                  <a:gd name="T32" fmla="*/ 42 w 220"/>
                  <a:gd name="T33" fmla="*/ 111 h 117"/>
                  <a:gd name="T34" fmla="*/ 37 w 220"/>
                  <a:gd name="T35" fmla="*/ 111 h 117"/>
                  <a:gd name="T36" fmla="*/ 34 w 220"/>
                  <a:gd name="T37" fmla="*/ 112 h 117"/>
                  <a:gd name="T38" fmla="*/ 36 w 220"/>
                  <a:gd name="T39" fmla="*/ 107 h 117"/>
                  <a:gd name="T40" fmla="*/ 42 w 220"/>
                  <a:gd name="T41" fmla="*/ 107 h 117"/>
                  <a:gd name="T42" fmla="*/ 44 w 220"/>
                  <a:gd name="T43" fmla="*/ 104 h 117"/>
                  <a:gd name="T44" fmla="*/ 41 w 220"/>
                  <a:gd name="T45" fmla="*/ 104 h 117"/>
                  <a:gd name="T46" fmla="*/ 42 w 220"/>
                  <a:gd name="T47" fmla="*/ 107 h 117"/>
                  <a:gd name="T48" fmla="*/ 36 w 220"/>
                  <a:gd name="T49" fmla="*/ 107 h 117"/>
                  <a:gd name="T50" fmla="*/ 29 w 220"/>
                  <a:gd name="T51" fmla="*/ 117 h 117"/>
                  <a:gd name="T52" fmla="*/ 23 w 220"/>
                  <a:gd name="T53" fmla="*/ 117 h 117"/>
                  <a:gd name="T54" fmla="*/ 18 w 220"/>
                  <a:gd name="T55" fmla="*/ 107 h 117"/>
                  <a:gd name="T56" fmla="*/ 15 w 220"/>
                  <a:gd name="T57" fmla="*/ 111 h 117"/>
                  <a:gd name="T58" fmla="*/ 11 w 220"/>
                  <a:gd name="T59" fmla="*/ 103 h 117"/>
                  <a:gd name="T60" fmla="*/ 16 w 220"/>
                  <a:gd name="T61" fmla="*/ 80 h 117"/>
                  <a:gd name="T62" fmla="*/ 20 w 220"/>
                  <a:gd name="T63" fmla="*/ 80 h 117"/>
                  <a:gd name="T64" fmla="*/ 11 w 220"/>
                  <a:gd name="T65" fmla="*/ 66 h 117"/>
                  <a:gd name="T66" fmla="*/ 7 w 220"/>
                  <a:gd name="T67" fmla="*/ 69 h 117"/>
                  <a:gd name="T68" fmla="*/ 8 w 220"/>
                  <a:gd name="T69" fmla="*/ 64 h 117"/>
                  <a:gd name="T70" fmla="*/ 13 w 220"/>
                  <a:gd name="T71" fmla="*/ 64 h 117"/>
                  <a:gd name="T72" fmla="*/ 2 w 220"/>
                  <a:gd name="T73" fmla="*/ 53 h 117"/>
                  <a:gd name="T74" fmla="*/ 3 w 220"/>
                  <a:gd name="T75" fmla="*/ 50 h 117"/>
                  <a:gd name="T76" fmla="*/ 3 w 220"/>
                  <a:gd name="T77" fmla="*/ 48 h 117"/>
                  <a:gd name="T78" fmla="*/ 7 w 220"/>
                  <a:gd name="T79" fmla="*/ 50 h 117"/>
                  <a:gd name="T80" fmla="*/ 0 w 220"/>
                  <a:gd name="T81" fmla="*/ 43 h 117"/>
                  <a:gd name="T82" fmla="*/ 2 w 220"/>
                  <a:gd name="T83" fmla="*/ 40 h 117"/>
                  <a:gd name="T84" fmla="*/ 3 w 220"/>
                  <a:gd name="T85" fmla="*/ 42 h 117"/>
                  <a:gd name="T86" fmla="*/ 3 w 220"/>
                  <a:gd name="T87" fmla="*/ 32 h 117"/>
                  <a:gd name="T88" fmla="*/ 2 w 220"/>
                  <a:gd name="T89" fmla="*/ 27 h 117"/>
                  <a:gd name="T90" fmla="*/ 8 w 220"/>
                  <a:gd name="T91" fmla="*/ 16 h 117"/>
                  <a:gd name="T92" fmla="*/ 8 w 220"/>
                  <a:gd name="T93" fmla="*/ 3 h 117"/>
                  <a:gd name="T94" fmla="*/ 220 w 220"/>
                  <a:gd name="T95" fmla="*/ 0 h 117"/>
                  <a:gd name="T96" fmla="*/ 220 w 220"/>
                  <a:gd name="T97" fmla="*/ 26 h 117"/>
                  <a:gd name="T98" fmla="*/ 159 w 220"/>
                  <a:gd name="T99" fmla="*/ 21 h 117"/>
                  <a:gd name="T100" fmla="*/ 142 w 220"/>
                  <a:gd name="T101" fmla="*/ 26 h 117"/>
                  <a:gd name="T102" fmla="*/ 141 w 220"/>
                  <a:gd name="T103" fmla="*/ 23 h 117"/>
                  <a:gd name="T104" fmla="*/ 130 w 220"/>
                  <a:gd name="T105" fmla="*/ 32 h 117"/>
                  <a:gd name="T106" fmla="*/ 128 w 220"/>
                  <a:gd name="T107" fmla="*/ 29 h 117"/>
                  <a:gd name="T108" fmla="*/ 125 w 220"/>
                  <a:gd name="T109" fmla="*/ 34 h 117"/>
                  <a:gd name="T110" fmla="*/ 104 w 220"/>
                  <a:gd name="T111" fmla="*/ 39 h 117"/>
                  <a:gd name="T112" fmla="*/ 96 w 220"/>
                  <a:gd name="T113" fmla="*/ 45 h 117"/>
                  <a:gd name="T114" fmla="*/ 89 w 220"/>
                  <a:gd name="T115" fmla="*/ 50 h 117"/>
                  <a:gd name="T116" fmla="*/ 89 w 220"/>
                  <a:gd name="T117" fmla="*/ 55 h 117"/>
                  <a:gd name="T118" fmla="*/ 86 w 220"/>
                  <a:gd name="T119" fmla="*/ 53 h 117"/>
                  <a:gd name="T120" fmla="*/ 87 w 220"/>
                  <a:gd name="T121" fmla="*/ 56 h 117"/>
                  <a:gd name="T122" fmla="*/ 81 w 220"/>
                  <a:gd name="T123" fmla="*/ 56 h 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117"/>
                  <a:gd name="T188" fmla="*/ 220 w 220"/>
                  <a:gd name="T189" fmla="*/ 117 h 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117">
                    <a:moveTo>
                      <a:pt x="81" y="56"/>
                    </a:moveTo>
                    <a:lnTo>
                      <a:pt x="71" y="69"/>
                    </a:lnTo>
                    <a:lnTo>
                      <a:pt x="73" y="79"/>
                    </a:lnTo>
                    <a:lnTo>
                      <a:pt x="68" y="82"/>
                    </a:lnTo>
                    <a:lnTo>
                      <a:pt x="65" y="99"/>
                    </a:lnTo>
                    <a:lnTo>
                      <a:pt x="62" y="99"/>
                    </a:lnTo>
                    <a:lnTo>
                      <a:pt x="58" y="111"/>
                    </a:lnTo>
                    <a:lnTo>
                      <a:pt x="52" y="107"/>
                    </a:lnTo>
                    <a:lnTo>
                      <a:pt x="49" y="109"/>
                    </a:lnTo>
                    <a:lnTo>
                      <a:pt x="52" y="101"/>
                    </a:lnTo>
                    <a:lnTo>
                      <a:pt x="49" y="104"/>
                    </a:lnTo>
                    <a:lnTo>
                      <a:pt x="49" y="101"/>
                    </a:lnTo>
                    <a:lnTo>
                      <a:pt x="44" y="103"/>
                    </a:lnTo>
                    <a:lnTo>
                      <a:pt x="49" y="103"/>
                    </a:lnTo>
                    <a:lnTo>
                      <a:pt x="45" y="114"/>
                    </a:lnTo>
                    <a:lnTo>
                      <a:pt x="39" y="115"/>
                    </a:lnTo>
                    <a:lnTo>
                      <a:pt x="42" y="111"/>
                    </a:lnTo>
                    <a:lnTo>
                      <a:pt x="37" y="111"/>
                    </a:lnTo>
                    <a:lnTo>
                      <a:pt x="34" y="112"/>
                    </a:lnTo>
                    <a:lnTo>
                      <a:pt x="36" y="107"/>
                    </a:lnTo>
                    <a:lnTo>
                      <a:pt x="42" y="107"/>
                    </a:lnTo>
                    <a:lnTo>
                      <a:pt x="44" y="104"/>
                    </a:lnTo>
                    <a:lnTo>
                      <a:pt x="41" y="104"/>
                    </a:lnTo>
                    <a:lnTo>
                      <a:pt x="42" y="107"/>
                    </a:lnTo>
                    <a:lnTo>
                      <a:pt x="36" y="107"/>
                    </a:lnTo>
                    <a:lnTo>
                      <a:pt x="29" y="117"/>
                    </a:lnTo>
                    <a:lnTo>
                      <a:pt x="23" y="117"/>
                    </a:lnTo>
                    <a:lnTo>
                      <a:pt x="18" y="107"/>
                    </a:lnTo>
                    <a:lnTo>
                      <a:pt x="15" y="111"/>
                    </a:lnTo>
                    <a:lnTo>
                      <a:pt x="11" y="103"/>
                    </a:lnTo>
                    <a:lnTo>
                      <a:pt x="16" y="80"/>
                    </a:lnTo>
                    <a:lnTo>
                      <a:pt x="20" y="80"/>
                    </a:lnTo>
                    <a:lnTo>
                      <a:pt x="11" y="66"/>
                    </a:lnTo>
                    <a:lnTo>
                      <a:pt x="7" y="69"/>
                    </a:lnTo>
                    <a:lnTo>
                      <a:pt x="8" y="64"/>
                    </a:lnTo>
                    <a:lnTo>
                      <a:pt x="13" y="64"/>
                    </a:lnTo>
                    <a:lnTo>
                      <a:pt x="2" y="53"/>
                    </a:lnTo>
                    <a:lnTo>
                      <a:pt x="3" y="50"/>
                    </a:lnTo>
                    <a:lnTo>
                      <a:pt x="3" y="48"/>
                    </a:lnTo>
                    <a:lnTo>
                      <a:pt x="7" y="50"/>
                    </a:lnTo>
                    <a:lnTo>
                      <a:pt x="0" y="43"/>
                    </a:lnTo>
                    <a:lnTo>
                      <a:pt x="2" y="40"/>
                    </a:lnTo>
                    <a:lnTo>
                      <a:pt x="3" y="42"/>
                    </a:lnTo>
                    <a:lnTo>
                      <a:pt x="3" y="32"/>
                    </a:lnTo>
                    <a:lnTo>
                      <a:pt x="2" y="27"/>
                    </a:lnTo>
                    <a:lnTo>
                      <a:pt x="8" y="16"/>
                    </a:lnTo>
                    <a:lnTo>
                      <a:pt x="8" y="3"/>
                    </a:lnTo>
                    <a:lnTo>
                      <a:pt x="220" y="0"/>
                    </a:lnTo>
                    <a:lnTo>
                      <a:pt x="220" y="26"/>
                    </a:lnTo>
                    <a:lnTo>
                      <a:pt x="159" y="21"/>
                    </a:lnTo>
                    <a:lnTo>
                      <a:pt x="142" y="26"/>
                    </a:lnTo>
                    <a:lnTo>
                      <a:pt x="141" y="23"/>
                    </a:lnTo>
                    <a:lnTo>
                      <a:pt x="130" y="32"/>
                    </a:lnTo>
                    <a:lnTo>
                      <a:pt x="128" y="29"/>
                    </a:lnTo>
                    <a:lnTo>
                      <a:pt x="125" y="34"/>
                    </a:lnTo>
                    <a:lnTo>
                      <a:pt x="104" y="39"/>
                    </a:lnTo>
                    <a:lnTo>
                      <a:pt x="96" y="45"/>
                    </a:lnTo>
                    <a:lnTo>
                      <a:pt x="89" y="50"/>
                    </a:lnTo>
                    <a:lnTo>
                      <a:pt x="89" y="55"/>
                    </a:lnTo>
                    <a:lnTo>
                      <a:pt x="86" y="53"/>
                    </a:lnTo>
                    <a:lnTo>
                      <a:pt x="87" y="56"/>
                    </a:lnTo>
                    <a:lnTo>
                      <a:pt x="81" y="56"/>
                    </a:lnTo>
                  </a:path>
                </a:pathLst>
              </a:custGeom>
              <a:noFill/>
              <a:ln w="9525">
                <a:noFill/>
                <a:round/>
                <a:headEnd/>
                <a:tailEnd/>
              </a:ln>
            </p:spPr>
            <p:txBody>
              <a:bodyPr/>
              <a:lstStyle/>
              <a:p>
                <a:pPr algn="ctr" eaLnBrk="0" hangingPunct="0"/>
                <a:endParaRPr lang="en-US" dirty="0"/>
              </a:p>
            </p:txBody>
          </p:sp>
          <p:sp>
            <p:nvSpPr>
              <p:cNvPr id="4382" name="Freeform 771"/>
              <p:cNvSpPr>
                <a:spLocks/>
              </p:cNvSpPr>
              <p:nvPr/>
            </p:nvSpPr>
            <p:spPr bwMode="auto">
              <a:xfrm>
                <a:off x="5263" y="2829"/>
                <a:ext cx="23" cy="17"/>
              </a:xfrm>
              <a:custGeom>
                <a:avLst/>
                <a:gdLst>
                  <a:gd name="T0" fmla="*/ 0 w 23"/>
                  <a:gd name="T1" fmla="*/ 13 h 17"/>
                  <a:gd name="T2" fmla="*/ 2 w 23"/>
                  <a:gd name="T3" fmla="*/ 0 h 17"/>
                  <a:gd name="T4" fmla="*/ 7 w 23"/>
                  <a:gd name="T5" fmla="*/ 3 h 17"/>
                  <a:gd name="T6" fmla="*/ 5 w 23"/>
                  <a:gd name="T7" fmla="*/ 13 h 17"/>
                  <a:gd name="T8" fmla="*/ 23 w 23"/>
                  <a:gd name="T9" fmla="*/ 13 h 17"/>
                  <a:gd name="T10" fmla="*/ 20 w 23"/>
                  <a:gd name="T11" fmla="*/ 17 h 17"/>
                  <a:gd name="T12" fmla="*/ 15 w 23"/>
                  <a:gd name="T13" fmla="*/ 13 h 17"/>
                  <a:gd name="T14" fmla="*/ 0 w 23"/>
                  <a:gd name="T15" fmla="*/ 13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0" y="13"/>
                    </a:moveTo>
                    <a:lnTo>
                      <a:pt x="2" y="0"/>
                    </a:lnTo>
                    <a:lnTo>
                      <a:pt x="7" y="3"/>
                    </a:lnTo>
                    <a:lnTo>
                      <a:pt x="5" y="13"/>
                    </a:lnTo>
                    <a:lnTo>
                      <a:pt x="23" y="13"/>
                    </a:lnTo>
                    <a:lnTo>
                      <a:pt x="20" y="17"/>
                    </a:lnTo>
                    <a:lnTo>
                      <a:pt x="15" y="13"/>
                    </a:lnTo>
                    <a:lnTo>
                      <a:pt x="0" y="13"/>
                    </a:lnTo>
                    <a:close/>
                  </a:path>
                </a:pathLst>
              </a:custGeom>
              <a:solidFill>
                <a:srgbClr val="FEE0C2"/>
              </a:solidFill>
              <a:ln w="9525">
                <a:noFill/>
                <a:round/>
                <a:headEnd/>
                <a:tailEnd/>
              </a:ln>
            </p:spPr>
            <p:txBody>
              <a:bodyPr/>
              <a:lstStyle/>
              <a:p>
                <a:pPr algn="ctr" eaLnBrk="0" hangingPunct="0"/>
                <a:endParaRPr lang="en-US" dirty="0"/>
              </a:p>
            </p:txBody>
          </p:sp>
          <p:sp>
            <p:nvSpPr>
              <p:cNvPr id="4383" name="Freeform 772"/>
              <p:cNvSpPr>
                <a:spLocks/>
              </p:cNvSpPr>
              <p:nvPr/>
            </p:nvSpPr>
            <p:spPr bwMode="auto">
              <a:xfrm>
                <a:off x="5263" y="2829"/>
                <a:ext cx="23" cy="17"/>
              </a:xfrm>
              <a:custGeom>
                <a:avLst/>
                <a:gdLst>
                  <a:gd name="T0" fmla="*/ 0 w 23"/>
                  <a:gd name="T1" fmla="*/ 13 h 17"/>
                  <a:gd name="T2" fmla="*/ 2 w 23"/>
                  <a:gd name="T3" fmla="*/ 0 h 17"/>
                  <a:gd name="T4" fmla="*/ 7 w 23"/>
                  <a:gd name="T5" fmla="*/ 3 h 17"/>
                  <a:gd name="T6" fmla="*/ 5 w 23"/>
                  <a:gd name="T7" fmla="*/ 13 h 17"/>
                  <a:gd name="T8" fmla="*/ 23 w 23"/>
                  <a:gd name="T9" fmla="*/ 13 h 17"/>
                  <a:gd name="T10" fmla="*/ 20 w 23"/>
                  <a:gd name="T11" fmla="*/ 17 h 17"/>
                  <a:gd name="T12" fmla="*/ 15 w 23"/>
                  <a:gd name="T13" fmla="*/ 13 h 17"/>
                  <a:gd name="T14" fmla="*/ 0 w 23"/>
                  <a:gd name="T15" fmla="*/ 13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0" y="13"/>
                    </a:moveTo>
                    <a:lnTo>
                      <a:pt x="2" y="0"/>
                    </a:lnTo>
                    <a:lnTo>
                      <a:pt x="7" y="3"/>
                    </a:lnTo>
                    <a:lnTo>
                      <a:pt x="5" y="13"/>
                    </a:lnTo>
                    <a:lnTo>
                      <a:pt x="23" y="13"/>
                    </a:lnTo>
                    <a:lnTo>
                      <a:pt x="20" y="17"/>
                    </a:lnTo>
                    <a:lnTo>
                      <a:pt x="15" y="13"/>
                    </a:lnTo>
                    <a:lnTo>
                      <a:pt x="0" y="13"/>
                    </a:lnTo>
                  </a:path>
                </a:pathLst>
              </a:custGeom>
              <a:noFill/>
              <a:ln w="9525">
                <a:noFill/>
                <a:round/>
                <a:headEnd/>
                <a:tailEnd/>
              </a:ln>
            </p:spPr>
            <p:txBody>
              <a:bodyPr/>
              <a:lstStyle/>
              <a:p>
                <a:pPr algn="ctr" eaLnBrk="0" hangingPunct="0"/>
                <a:endParaRPr lang="en-US" dirty="0"/>
              </a:p>
            </p:txBody>
          </p:sp>
          <p:sp>
            <p:nvSpPr>
              <p:cNvPr id="4384" name="Freeform 773"/>
              <p:cNvSpPr>
                <a:spLocks/>
              </p:cNvSpPr>
              <p:nvPr/>
            </p:nvSpPr>
            <p:spPr bwMode="auto">
              <a:xfrm>
                <a:off x="5283" y="2834"/>
                <a:ext cx="5" cy="6"/>
              </a:xfrm>
              <a:custGeom>
                <a:avLst/>
                <a:gdLst>
                  <a:gd name="T0" fmla="*/ 0 w 5"/>
                  <a:gd name="T1" fmla="*/ 4 h 6"/>
                  <a:gd name="T2" fmla="*/ 5 w 5"/>
                  <a:gd name="T3" fmla="*/ 0 h 6"/>
                  <a:gd name="T4" fmla="*/ 3 w 5"/>
                  <a:gd name="T5" fmla="*/ 6 h 6"/>
                  <a:gd name="T6" fmla="*/ 0 w 5"/>
                  <a:gd name="T7" fmla="*/ 4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4"/>
                    </a:moveTo>
                    <a:lnTo>
                      <a:pt x="5" y="0"/>
                    </a:lnTo>
                    <a:lnTo>
                      <a:pt x="3" y="6"/>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385" name="Freeform 774"/>
              <p:cNvSpPr>
                <a:spLocks/>
              </p:cNvSpPr>
              <p:nvPr/>
            </p:nvSpPr>
            <p:spPr bwMode="auto">
              <a:xfrm>
                <a:off x="5283" y="2834"/>
                <a:ext cx="5" cy="6"/>
              </a:xfrm>
              <a:custGeom>
                <a:avLst/>
                <a:gdLst>
                  <a:gd name="T0" fmla="*/ 0 w 5"/>
                  <a:gd name="T1" fmla="*/ 4 h 6"/>
                  <a:gd name="T2" fmla="*/ 5 w 5"/>
                  <a:gd name="T3" fmla="*/ 0 h 6"/>
                  <a:gd name="T4" fmla="*/ 3 w 5"/>
                  <a:gd name="T5" fmla="*/ 6 h 6"/>
                  <a:gd name="T6" fmla="*/ 0 w 5"/>
                  <a:gd name="T7" fmla="*/ 4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4"/>
                    </a:moveTo>
                    <a:lnTo>
                      <a:pt x="5" y="0"/>
                    </a:lnTo>
                    <a:lnTo>
                      <a:pt x="3" y="6"/>
                    </a:lnTo>
                    <a:lnTo>
                      <a:pt x="0" y="4"/>
                    </a:lnTo>
                  </a:path>
                </a:pathLst>
              </a:custGeom>
              <a:noFill/>
              <a:ln w="9525">
                <a:noFill/>
                <a:round/>
                <a:headEnd/>
                <a:tailEnd/>
              </a:ln>
            </p:spPr>
            <p:txBody>
              <a:bodyPr/>
              <a:lstStyle/>
              <a:p>
                <a:pPr algn="ctr" eaLnBrk="0" hangingPunct="0"/>
                <a:endParaRPr lang="en-US" dirty="0"/>
              </a:p>
            </p:txBody>
          </p:sp>
          <p:sp>
            <p:nvSpPr>
              <p:cNvPr id="4386" name="Freeform 775"/>
              <p:cNvSpPr>
                <a:spLocks/>
              </p:cNvSpPr>
              <p:nvPr/>
            </p:nvSpPr>
            <p:spPr bwMode="auto">
              <a:xfrm>
                <a:off x="4755" y="2842"/>
                <a:ext cx="191" cy="192"/>
              </a:xfrm>
              <a:custGeom>
                <a:avLst/>
                <a:gdLst>
                  <a:gd name="T0" fmla="*/ 36 w 191"/>
                  <a:gd name="T1" fmla="*/ 83 h 192"/>
                  <a:gd name="T2" fmla="*/ 38 w 191"/>
                  <a:gd name="T3" fmla="*/ 76 h 192"/>
                  <a:gd name="T4" fmla="*/ 47 w 191"/>
                  <a:gd name="T5" fmla="*/ 70 h 192"/>
                  <a:gd name="T6" fmla="*/ 54 w 191"/>
                  <a:gd name="T7" fmla="*/ 41 h 192"/>
                  <a:gd name="T8" fmla="*/ 88 w 191"/>
                  <a:gd name="T9" fmla="*/ 14 h 192"/>
                  <a:gd name="T10" fmla="*/ 101 w 191"/>
                  <a:gd name="T11" fmla="*/ 8 h 192"/>
                  <a:gd name="T12" fmla="*/ 104 w 191"/>
                  <a:gd name="T13" fmla="*/ 4 h 192"/>
                  <a:gd name="T14" fmla="*/ 109 w 191"/>
                  <a:gd name="T15" fmla="*/ 6 h 192"/>
                  <a:gd name="T16" fmla="*/ 127 w 191"/>
                  <a:gd name="T17" fmla="*/ 0 h 192"/>
                  <a:gd name="T18" fmla="*/ 170 w 191"/>
                  <a:gd name="T19" fmla="*/ 4 h 192"/>
                  <a:gd name="T20" fmla="*/ 182 w 191"/>
                  <a:gd name="T21" fmla="*/ 1 h 192"/>
                  <a:gd name="T22" fmla="*/ 188 w 191"/>
                  <a:gd name="T23" fmla="*/ 3 h 192"/>
                  <a:gd name="T24" fmla="*/ 191 w 191"/>
                  <a:gd name="T25" fmla="*/ 97 h 192"/>
                  <a:gd name="T26" fmla="*/ 191 w 191"/>
                  <a:gd name="T27" fmla="*/ 140 h 192"/>
                  <a:gd name="T28" fmla="*/ 151 w 191"/>
                  <a:gd name="T29" fmla="*/ 142 h 192"/>
                  <a:gd name="T30" fmla="*/ 153 w 191"/>
                  <a:gd name="T31" fmla="*/ 190 h 192"/>
                  <a:gd name="T32" fmla="*/ 85 w 191"/>
                  <a:gd name="T33" fmla="*/ 192 h 192"/>
                  <a:gd name="T34" fmla="*/ 85 w 191"/>
                  <a:gd name="T35" fmla="*/ 185 h 192"/>
                  <a:gd name="T36" fmla="*/ 73 w 191"/>
                  <a:gd name="T37" fmla="*/ 185 h 192"/>
                  <a:gd name="T38" fmla="*/ 73 w 191"/>
                  <a:gd name="T39" fmla="*/ 184 h 192"/>
                  <a:gd name="T40" fmla="*/ 76 w 191"/>
                  <a:gd name="T41" fmla="*/ 174 h 192"/>
                  <a:gd name="T42" fmla="*/ 73 w 191"/>
                  <a:gd name="T43" fmla="*/ 155 h 192"/>
                  <a:gd name="T44" fmla="*/ 68 w 191"/>
                  <a:gd name="T45" fmla="*/ 150 h 192"/>
                  <a:gd name="T46" fmla="*/ 72 w 191"/>
                  <a:gd name="T47" fmla="*/ 142 h 192"/>
                  <a:gd name="T48" fmla="*/ 65 w 191"/>
                  <a:gd name="T49" fmla="*/ 137 h 192"/>
                  <a:gd name="T50" fmla="*/ 68 w 191"/>
                  <a:gd name="T51" fmla="*/ 132 h 192"/>
                  <a:gd name="T52" fmla="*/ 55 w 191"/>
                  <a:gd name="T53" fmla="*/ 113 h 192"/>
                  <a:gd name="T54" fmla="*/ 55 w 191"/>
                  <a:gd name="T55" fmla="*/ 97 h 192"/>
                  <a:gd name="T56" fmla="*/ 54 w 191"/>
                  <a:gd name="T57" fmla="*/ 113 h 192"/>
                  <a:gd name="T58" fmla="*/ 60 w 191"/>
                  <a:gd name="T59" fmla="*/ 131 h 192"/>
                  <a:gd name="T60" fmla="*/ 57 w 191"/>
                  <a:gd name="T61" fmla="*/ 129 h 192"/>
                  <a:gd name="T62" fmla="*/ 54 w 191"/>
                  <a:gd name="T63" fmla="*/ 136 h 192"/>
                  <a:gd name="T64" fmla="*/ 46 w 191"/>
                  <a:gd name="T65" fmla="*/ 134 h 192"/>
                  <a:gd name="T66" fmla="*/ 43 w 191"/>
                  <a:gd name="T67" fmla="*/ 121 h 192"/>
                  <a:gd name="T68" fmla="*/ 38 w 191"/>
                  <a:gd name="T69" fmla="*/ 128 h 192"/>
                  <a:gd name="T70" fmla="*/ 41 w 191"/>
                  <a:gd name="T71" fmla="*/ 131 h 192"/>
                  <a:gd name="T72" fmla="*/ 39 w 191"/>
                  <a:gd name="T73" fmla="*/ 134 h 192"/>
                  <a:gd name="T74" fmla="*/ 33 w 191"/>
                  <a:gd name="T75" fmla="*/ 128 h 192"/>
                  <a:gd name="T76" fmla="*/ 36 w 191"/>
                  <a:gd name="T77" fmla="*/ 124 h 192"/>
                  <a:gd name="T78" fmla="*/ 31 w 191"/>
                  <a:gd name="T79" fmla="*/ 121 h 192"/>
                  <a:gd name="T80" fmla="*/ 26 w 191"/>
                  <a:gd name="T81" fmla="*/ 121 h 192"/>
                  <a:gd name="T82" fmla="*/ 13 w 191"/>
                  <a:gd name="T83" fmla="*/ 115 h 192"/>
                  <a:gd name="T84" fmla="*/ 0 w 191"/>
                  <a:gd name="T85" fmla="*/ 115 h 192"/>
                  <a:gd name="T86" fmla="*/ 0 w 191"/>
                  <a:gd name="T87" fmla="*/ 108 h 192"/>
                  <a:gd name="T88" fmla="*/ 10 w 191"/>
                  <a:gd name="T89" fmla="*/ 112 h 192"/>
                  <a:gd name="T90" fmla="*/ 5 w 191"/>
                  <a:gd name="T91" fmla="*/ 104 h 192"/>
                  <a:gd name="T92" fmla="*/ 4 w 191"/>
                  <a:gd name="T93" fmla="*/ 105 h 192"/>
                  <a:gd name="T94" fmla="*/ 0 w 191"/>
                  <a:gd name="T95" fmla="*/ 102 h 192"/>
                  <a:gd name="T96" fmla="*/ 7 w 191"/>
                  <a:gd name="T97" fmla="*/ 102 h 192"/>
                  <a:gd name="T98" fmla="*/ 5 w 191"/>
                  <a:gd name="T99" fmla="*/ 102 h 192"/>
                  <a:gd name="T100" fmla="*/ 5 w 191"/>
                  <a:gd name="T101" fmla="*/ 96 h 192"/>
                  <a:gd name="T102" fmla="*/ 13 w 191"/>
                  <a:gd name="T103" fmla="*/ 100 h 192"/>
                  <a:gd name="T104" fmla="*/ 30 w 191"/>
                  <a:gd name="T105" fmla="*/ 91 h 192"/>
                  <a:gd name="T106" fmla="*/ 31 w 191"/>
                  <a:gd name="T107" fmla="*/ 88 h 192"/>
                  <a:gd name="T108" fmla="*/ 36 w 191"/>
                  <a:gd name="T109" fmla="*/ 86 h 192"/>
                  <a:gd name="T110" fmla="*/ 36 w 191"/>
                  <a:gd name="T111" fmla="*/ 89 h 192"/>
                  <a:gd name="T112" fmla="*/ 36 w 191"/>
                  <a:gd name="T113" fmla="*/ 83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1"/>
                  <a:gd name="T172" fmla="*/ 0 h 192"/>
                  <a:gd name="T173" fmla="*/ 191 w 191"/>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1" h="192">
                    <a:moveTo>
                      <a:pt x="36" y="83"/>
                    </a:moveTo>
                    <a:lnTo>
                      <a:pt x="38" y="76"/>
                    </a:lnTo>
                    <a:lnTo>
                      <a:pt x="47" y="70"/>
                    </a:lnTo>
                    <a:lnTo>
                      <a:pt x="54" y="41"/>
                    </a:lnTo>
                    <a:lnTo>
                      <a:pt x="88" y="14"/>
                    </a:lnTo>
                    <a:lnTo>
                      <a:pt x="101" y="8"/>
                    </a:lnTo>
                    <a:lnTo>
                      <a:pt x="104" y="4"/>
                    </a:lnTo>
                    <a:lnTo>
                      <a:pt x="109" y="6"/>
                    </a:lnTo>
                    <a:lnTo>
                      <a:pt x="127" y="0"/>
                    </a:lnTo>
                    <a:lnTo>
                      <a:pt x="170" y="4"/>
                    </a:lnTo>
                    <a:lnTo>
                      <a:pt x="182" y="1"/>
                    </a:lnTo>
                    <a:lnTo>
                      <a:pt x="188" y="3"/>
                    </a:lnTo>
                    <a:lnTo>
                      <a:pt x="191" y="97"/>
                    </a:lnTo>
                    <a:lnTo>
                      <a:pt x="191" y="140"/>
                    </a:lnTo>
                    <a:lnTo>
                      <a:pt x="151" y="142"/>
                    </a:lnTo>
                    <a:lnTo>
                      <a:pt x="153" y="190"/>
                    </a:lnTo>
                    <a:lnTo>
                      <a:pt x="85" y="192"/>
                    </a:lnTo>
                    <a:lnTo>
                      <a:pt x="85" y="185"/>
                    </a:lnTo>
                    <a:lnTo>
                      <a:pt x="73" y="185"/>
                    </a:lnTo>
                    <a:lnTo>
                      <a:pt x="73" y="184"/>
                    </a:lnTo>
                    <a:lnTo>
                      <a:pt x="76" y="174"/>
                    </a:lnTo>
                    <a:lnTo>
                      <a:pt x="73" y="155"/>
                    </a:lnTo>
                    <a:lnTo>
                      <a:pt x="68" y="150"/>
                    </a:lnTo>
                    <a:lnTo>
                      <a:pt x="72" y="142"/>
                    </a:lnTo>
                    <a:lnTo>
                      <a:pt x="65" y="137"/>
                    </a:lnTo>
                    <a:lnTo>
                      <a:pt x="68" y="132"/>
                    </a:lnTo>
                    <a:lnTo>
                      <a:pt x="55" y="113"/>
                    </a:lnTo>
                    <a:lnTo>
                      <a:pt x="55" y="97"/>
                    </a:lnTo>
                    <a:lnTo>
                      <a:pt x="54" y="113"/>
                    </a:lnTo>
                    <a:lnTo>
                      <a:pt x="60" y="131"/>
                    </a:lnTo>
                    <a:lnTo>
                      <a:pt x="57" y="129"/>
                    </a:lnTo>
                    <a:lnTo>
                      <a:pt x="54" y="136"/>
                    </a:lnTo>
                    <a:lnTo>
                      <a:pt x="46" y="134"/>
                    </a:lnTo>
                    <a:lnTo>
                      <a:pt x="43" y="121"/>
                    </a:lnTo>
                    <a:lnTo>
                      <a:pt x="38" y="128"/>
                    </a:lnTo>
                    <a:lnTo>
                      <a:pt x="41" y="131"/>
                    </a:lnTo>
                    <a:lnTo>
                      <a:pt x="39" y="134"/>
                    </a:lnTo>
                    <a:lnTo>
                      <a:pt x="33" y="128"/>
                    </a:lnTo>
                    <a:lnTo>
                      <a:pt x="36" y="124"/>
                    </a:lnTo>
                    <a:lnTo>
                      <a:pt x="31" y="121"/>
                    </a:lnTo>
                    <a:lnTo>
                      <a:pt x="26" y="121"/>
                    </a:lnTo>
                    <a:lnTo>
                      <a:pt x="13" y="115"/>
                    </a:lnTo>
                    <a:lnTo>
                      <a:pt x="0" y="115"/>
                    </a:lnTo>
                    <a:lnTo>
                      <a:pt x="0" y="108"/>
                    </a:lnTo>
                    <a:lnTo>
                      <a:pt x="10" y="112"/>
                    </a:lnTo>
                    <a:lnTo>
                      <a:pt x="5" y="104"/>
                    </a:lnTo>
                    <a:lnTo>
                      <a:pt x="4" y="105"/>
                    </a:lnTo>
                    <a:lnTo>
                      <a:pt x="0" y="102"/>
                    </a:lnTo>
                    <a:lnTo>
                      <a:pt x="7" y="102"/>
                    </a:lnTo>
                    <a:lnTo>
                      <a:pt x="5" y="102"/>
                    </a:lnTo>
                    <a:lnTo>
                      <a:pt x="5" y="96"/>
                    </a:lnTo>
                    <a:lnTo>
                      <a:pt x="13" y="100"/>
                    </a:lnTo>
                    <a:lnTo>
                      <a:pt x="30" y="91"/>
                    </a:lnTo>
                    <a:lnTo>
                      <a:pt x="31" y="88"/>
                    </a:lnTo>
                    <a:lnTo>
                      <a:pt x="36" y="86"/>
                    </a:lnTo>
                    <a:lnTo>
                      <a:pt x="36" y="89"/>
                    </a:lnTo>
                    <a:lnTo>
                      <a:pt x="36" y="83"/>
                    </a:lnTo>
                    <a:close/>
                  </a:path>
                </a:pathLst>
              </a:custGeom>
              <a:solidFill>
                <a:srgbClr val="FEE0C2"/>
              </a:solidFill>
              <a:ln w="9525">
                <a:noFill/>
                <a:round/>
                <a:headEnd/>
                <a:tailEnd/>
              </a:ln>
            </p:spPr>
            <p:txBody>
              <a:bodyPr/>
              <a:lstStyle/>
              <a:p>
                <a:pPr algn="ctr" eaLnBrk="0" hangingPunct="0"/>
                <a:endParaRPr lang="en-US" dirty="0"/>
              </a:p>
            </p:txBody>
          </p:sp>
          <p:sp>
            <p:nvSpPr>
              <p:cNvPr id="4387" name="Freeform 776"/>
              <p:cNvSpPr>
                <a:spLocks/>
              </p:cNvSpPr>
              <p:nvPr/>
            </p:nvSpPr>
            <p:spPr bwMode="auto">
              <a:xfrm>
                <a:off x="4755" y="2842"/>
                <a:ext cx="191" cy="192"/>
              </a:xfrm>
              <a:custGeom>
                <a:avLst/>
                <a:gdLst>
                  <a:gd name="T0" fmla="*/ 36 w 191"/>
                  <a:gd name="T1" fmla="*/ 83 h 192"/>
                  <a:gd name="T2" fmla="*/ 38 w 191"/>
                  <a:gd name="T3" fmla="*/ 76 h 192"/>
                  <a:gd name="T4" fmla="*/ 47 w 191"/>
                  <a:gd name="T5" fmla="*/ 70 h 192"/>
                  <a:gd name="T6" fmla="*/ 54 w 191"/>
                  <a:gd name="T7" fmla="*/ 41 h 192"/>
                  <a:gd name="T8" fmla="*/ 88 w 191"/>
                  <a:gd name="T9" fmla="*/ 14 h 192"/>
                  <a:gd name="T10" fmla="*/ 101 w 191"/>
                  <a:gd name="T11" fmla="*/ 8 h 192"/>
                  <a:gd name="T12" fmla="*/ 104 w 191"/>
                  <a:gd name="T13" fmla="*/ 4 h 192"/>
                  <a:gd name="T14" fmla="*/ 109 w 191"/>
                  <a:gd name="T15" fmla="*/ 6 h 192"/>
                  <a:gd name="T16" fmla="*/ 127 w 191"/>
                  <a:gd name="T17" fmla="*/ 0 h 192"/>
                  <a:gd name="T18" fmla="*/ 170 w 191"/>
                  <a:gd name="T19" fmla="*/ 4 h 192"/>
                  <a:gd name="T20" fmla="*/ 182 w 191"/>
                  <a:gd name="T21" fmla="*/ 1 h 192"/>
                  <a:gd name="T22" fmla="*/ 188 w 191"/>
                  <a:gd name="T23" fmla="*/ 3 h 192"/>
                  <a:gd name="T24" fmla="*/ 191 w 191"/>
                  <a:gd name="T25" fmla="*/ 97 h 192"/>
                  <a:gd name="T26" fmla="*/ 191 w 191"/>
                  <a:gd name="T27" fmla="*/ 140 h 192"/>
                  <a:gd name="T28" fmla="*/ 151 w 191"/>
                  <a:gd name="T29" fmla="*/ 142 h 192"/>
                  <a:gd name="T30" fmla="*/ 153 w 191"/>
                  <a:gd name="T31" fmla="*/ 190 h 192"/>
                  <a:gd name="T32" fmla="*/ 85 w 191"/>
                  <a:gd name="T33" fmla="*/ 192 h 192"/>
                  <a:gd name="T34" fmla="*/ 85 w 191"/>
                  <a:gd name="T35" fmla="*/ 185 h 192"/>
                  <a:gd name="T36" fmla="*/ 73 w 191"/>
                  <a:gd name="T37" fmla="*/ 185 h 192"/>
                  <a:gd name="T38" fmla="*/ 73 w 191"/>
                  <a:gd name="T39" fmla="*/ 184 h 192"/>
                  <a:gd name="T40" fmla="*/ 76 w 191"/>
                  <a:gd name="T41" fmla="*/ 174 h 192"/>
                  <a:gd name="T42" fmla="*/ 73 w 191"/>
                  <a:gd name="T43" fmla="*/ 155 h 192"/>
                  <a:gd name="T44" fmla="*/ 68 w 191"/>
                  <a:gd name="T45" fmla="*/ 150 h 192"/>
                  <a:gd name="T46" fmla="*/ 72 w 191"/>
                  <a:gd name="T47" fmla="*/ 142 h 192"/>
                  <a:gd name="T48" fmla="*/ 65 w 191"/>
                  <a:gd name="T49" fmla="*/ 137 h 192"/>
                  <a:gd name="T50" fmla="*/ 68 w 191"/>
                  <a:gd name="T51" fmla="*/ 132 h 192"/>
                  <a:gd name="T52" fmla="*/ 55 w 191"/>
                  <a:gd name="T53" fmla="*/ 113 h 192"/>
                  <a:gd name="T54" fmla="*/ 55 w 191"/>
                  <a:gd name="T55" fmla="*/ 97 h 192"/>
                  <a:gd name="T56" fmla="*/ 54 w 191"/>
                  <a:gd name="T57" fmla="*/ 113 h 192"/>
                  <a:gd name="T58" fmla="*/ 60 w 191"/>
                  <a:gd name="T59" fmla="*/ 131 h 192"/>
                  <a:gd name="T60" fmla="*/ 57 w 191"/>
                  <a:gd name="T61" fmla="*/ 129 h 192"/>
                  <a:gd name="T62" fmla="*/ 54 w 191"/>
                  <a:gd name="T63" fmla="*/ 136 h 192"/>
                  <a:gd name="T64" fmla="*/ 46 w 191"/>
                  <a:gd name="T65" fmla="*/ 134 h 192"/>
                  <a:gd name="T66" fmla="*/ 43 w 191"/>
                  <a:gd name="T67" fmla="*/ 121 h 192"/>
                  <a:gd name="T68" fmla="*/ 38 w 191"/>
                  <a:gd name="T69" fmla="*/ 128 h 192"/>
                  <a:gd name="T70" fmla="*/ 41 w 191"/>
                  <a:gd name="T71" fmla="*/ 131 h 192"/>
                  <a:gd name="T72" fmla="*/ 39 w 191"/>
                  <a:gd name="T73" fmla="*/ 134 h 192"/>
                  <a:gd name="T74" fmla="*/ 33 w 191"/>
                  <a:gd name="T75" fmla="*/ 128 h 192"/>
                  <a:gd name="T76" fmla="*/ 36 w 191"/>
                  <a:gd name="T77" fmla="*/ 124 h 192"/>
                  <a:gd name="T78" fmla="*/ 31 w 191"/>
                  <a:gd name="T79" fmla="*/ 121 h 192"/>
                  <a:gd name="T80" fmla="*/ 26 w 191"/>
                  <a:gd name="T81" fmla="*/ 121 h 192"/>
                  <a:gd name="T82" fmla="*/ 13 w 191"/>
                  <a:gd name="T83" fmla="*/ 115 h 192"/>
                  <a:gd name="T84" fmla="*/ 0 w 191"/>
                  <a:gd name="T85" fmla="*/ 115 h 192"/>
                  <a:gd name="T86" fmla="*/ 0 w 191"/>
                  <a:gd name="T87" fmla="*/ 108 h 192"/>
                  <a:gd name="T88" fmla="*/ 10 w 191"/>
                  <a:gd name="T89" fmla="*/ 112 h 192"/>
                  <a:gd name="T90" fmla="*/ 5 w 191"/>
                  <a:gd name="T91" fmla="*/ 104 h 192"/>
                  <a:gd name="T92" fmla="*/ 4 w 191"/>
                  <a:gd name="T93" fmla="*/ 105 h 192"/>
                  <a:gd name="T94" fmla="*/ 0 w 191"/>
                  <a:gd name="T95" fmla="*/ 102 h 192"/>
                  <a:gd name="T96" fmla="*/ 7 w 191"/>
                  <a:gd name="T97" fmla="*/ 102 h 192"/>
                  <a:gd name="T98" fmla="*/ 5 w 191"/>
                  <a:gd name="T99" fmla="*/ 102 h 192"/>
                  <a:gd name="T100" fmla="*/ 5 w 191"/>
                  <a:gd name="T101" fmla="*/ 96 h 192"/>
                  <a:gd name="T102" fmla="*/ 13 w 191"/>
                  <a:gd name="T103" fmla="*/ 100 h 192"/>
                  <a:gd name="T104" fmla="*/ 30 w 191"/>
                  <a:gd name="T105" fmla="*/ 91 h 192"/>
                  <a:gd name="T106" fmla="*/ 31 w 191"/>
                  <a:gd name="T107" fmla="*/ 88 h 192"/>
                  <a:gd name="T108" fmla="*/ 36 w 191"/>
                  <a:gd name="T109" fmla="*/ 86 h 192"/>
                  <a:gd name="T110" fmla="*/ 36 w 191"/>
                  <a:gd name="T111" fmla="*/ 89 h 192"/>
                  <a:gd name="T112" fmla="*/ 36 w 191"/>
                  <a:gd name="T113" fmla="*/ 83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1"/>
                  <a:gd name="T172" fmla="*/ 0 h 192"/>
                  <a:gd name="T173" fmla="*/ 191 w 191"/>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1" h="192">
                    <a:moveTo>
                      <a:pt x="36" y="83"/>
                    </a:moveTo>
                    <a:lnTo>
                      <a:pt x="38" y="76"/>
                    </a:lnTo>
                    <a:lnTo>
                      <a:pt x="47" y="70"/>
                    </a:lnTo>
                    <a:lnTo>
                      <a:pt x="54" y="41"/>
                    </a:lnTo>
                    <a:lnTo>
                      <a:pt x="88" y="14"/>
                    </a:lnTo>
                    <a:lnTo>
                      <a:pt x="101" y="8"/>
                    </a:lnTo>
                    <a:lnTo>
                      <a:pt x="104" y="4"/>
                    </a:lnTo>
                    <a:lnTo>
                      <a:pt x="109" y="6"/>
                    </a:lnTo>
                    <a:lnTo>
                      <a:pt x="127" y="0"/>
                    </a:lnTo>
                    <a:lnTo>
                      <a:pt x="170" y="4"/>
                    </a:lnTo>
                    <a:lnTo>
                      <a:pt x="182" y="1"/>
                    </a:lnTo>
                    <a:lnTo>
                      <a:pt x="188" y="3"/>
                    </a:lnTo>
                    <a:lnTo>
                      <a:pt x="191" y="97"/>
                    </a:lnTo>
                    <a:lnTo>
                      <a:pt x="191" y="140"/>
                    </a:lnTo>
                    <a:lnTo>
                      <a:pt x="151" y="142"/>
                    </a:lnTo>
                    <a:lnTo>
                      <a:pt x="153" y="190"/>
                    </a:lnTo>
                    <a:lnTo>
                      <a:pt x="85" y="192"/>
                    </a:lnTo>
                    <a:lnTo>
                      <a:pt x="85" y="185"/>
                    </a:lnTo>
                    <a:lnTo>
                      <a:pt x="73" y="185"/>
                    </a:lnTo>
                    <a:lnTo>
                      <a:pt x="73" y="184"/>
                    </a:lnTo>
                    <a:lnTo>
                      <a:pt x="76" y="174"/>
                    </a:lnTo>
                    <a:lnTo>
                      <a:pt x="73" y="155"/>
                    </a:lnTo>
                    <a:lnTo>
                      <a:pt x="68" y="150"/>
                    </a:lnTo>
                    <a:lnTo>
                      <a:pt x="72" y="142"/>
                    </a:lnTo>
                    <a:lnTo>
                      <a:pt x="65" y="137"/>
                    </a:lnTo>
                    <a:lnTo>
                      <a:pt x="68" y="132"/>
                    </a:lnTo>
                    <a:lnTo>
                      <a:pt x="55" y="113"/>
                    </a:lnTo>
                    <a:lnTo>
                      <a:pt x="55" y="97"/>
                    </a:lnTo>
                    <a:lnTo>
                      <a:pt x="54" y="113"/>
                    </a:lnTo>
                    <a:lnTo>
                      <a:pt x="60" y="131"/>
                    </a:lnTo>
                    <a:lnTo>
                      <a:pt x="57" y="129"/>
                    </a:lnTo>
                    <a:lnTo>
                      <a:pt x="54" y="136"/>
                    </a:lnTo>
                    <a:lnTo>
                      <a:pt x="46" y="134"/>
                    </a:lnTo>
                    <a:lnTo>
                      <a:pt x="43" y="121"/>
                    </a:lnTo>
                    <a:lnTo>
                      <a:pt x="38" y="128"/>
                    </a:lnTo>
                    <a:lnTo>
                      <a:pt x="41" y="131"/>
                    </a:lnTo>
                    <a:lnTo>
                      <a:pt x="39" y="134"/>
                    </a:lnTo>
                    <a:lnTo>
                      <a:pt x="33" y="128"/>
                    </a:lnTo>
                    <a:lnTo>
                      <a:pt x="36" y="124"/>
                    </a:lnTo>
                    <a:lnTo>
                      <a:pt x="31" y="121"/>
                    </a:lnTo>
                    <a:lnTo>
                      <a:pt x="26" y="121"/>
                    </a:lnTo>
                    <a:lnTo>
                      <a:pt x="13" y="115"/>
                    </a:lnTo>
                    <a:lnTo>
                      <a:pt x="0" y="115"/>
                    </a:lnTo>
                    <a:lnTo>
                      <a:pt x="0" y="108"/>
                    </a:lnTo>
                    <a:lnTo>
                      <a:pt x="10" y="112"/>
                    </a:lnTo>
                    <a:lnTo>
                      <a:pt x="5" y="104"/>
                    </a:lnTo>
                    <a:lnTo>
                      <a:pt x="4" y="105"/>
                    </a:lnTo>
                    <a:lnTo>
                      <a:pt x="0" y="102"/>
                    </a:lnTo>
                    <a:lnTo>
                      <a:pt x="7" y="102"/>
                    </a:lnTo>
                    <a:lnTo>
                      <a:pt x="5" y="102"/>
                    </a:lnTo>
                    <a:lnTo>
                      <a:pt x="5" y="96"/>
                    </a:lnTo>
                    <a:lnTo>
                      <a:pt x="13" y="100"/>
                    </a:lnTo>
                    <a:lnTo>
                      <a:pt x="30" y="91"/>
                    </a:lnTo>
                    <a:lnTo>
                      <a:pt x="31" y="88"/>
                    </a:lnTo>
                    <a:lnTo>
                      <a:pt x="36" y="86"/>
                    </a:lnTo>
                    <a:lnTo>
                      <a:pt x="36" y="89"/>
                    </a:lnTo>
                    <a:lnTo>
                      <a:pt x="36" y="83"/>
                    </a:lnTo>
                  </a:path>
                </a:pathLst>
              </a:custGeom>
              <a:noFill/>
              <a:ln w="9525">
                <a:noFill/>
                <a:round/>
                <a:headEnd/>
                <a:tailEnd/>
              </a:ln>
            </p:spPr>
            <p:txBody>
              <a:bodyPr/>
              <a:lstStyle/>
              <a:p>
                <a:pPr algn="ctr" eaLnBrk="0" hangingPunct="0"/>
                <a:endParaRPr lang="en-US" dirty="0"/>
              </a:p>
            </p:txBody>
          </p:sp>
          <p:sp>
            <p:nvSpPr>
              <p:cNvPr id="4388" name="Freeform 777"/>
              <p:cNvSpPr>
                <a:spLocks/>
              </p:cNvSpPr>
              <p:nvPr/>
            </p:nvSpPr>
            <p:spPr bwMode="auto">
              <a:xfrm>
                <a:off x="5288" y="2845"/>
                <a:ext cx="14" cy="6"/>
              </a:xfrm>
              <a:custGeom>
                <a:avLst/>
                <a:gdLst>
                  <a:gd name="T0" fmla="*/ 3 w 14"/>
                  <a:gd name="T1" fmla="*/ 6 h 6"/>
                  <a:gd name="T2" fmla="*/ 0 w 14"/>
                  <a:gd name="T3" fmla="*/ 3 h 6"/>
                  <a:gd name="T4" fmla="*/ 14 w 14"/>
                  <a:gd name="T5" fmla="*/ 0 h 6"/>
                  <a:gd name="T6" fmla="*/ 9 w 14"/>
                  <a:gd name="T7" fmla="*/ 6 h 6"/>
                  <a:gd name="T8" fmla="*/ 3 w 14"/>
                  <a:gd name="T9" fmla="*/ 6 h 6"/>
                  <a:gd name="T10" fmla="*/ 0 60000 65536"/>
                  <a:gd name="T11" fmla="*/ 0 60000 65536"/>
                  <a:gd name="T12" fmla="*/ 0 60000 65536"/>
                  <a:gd name="T13" fmla="*/ 0 60000 65536"/>
                  <a:gd name="T14" fmla="*/ 0 60000 65536"/>
                  <a:gd name="T15" fmla="*/ 0 w 14"/>
                  <a:gd name="T16" fmla="*/ 0 h 6"/>
                  <a:gd name="T17" fmla="*/ 14 w 14"/>
                  <a:gd name="T18" fmla="*/ 6 h 6"/>
                </a:gdLst>
                <a:ahLst/>
                <a:cxnLst>
                  <a:cxn ang="T10">
                    <a:pos x="T0" y="T1"/>
                  </a:cxn>
                  <a:cxn ang="T11">
                    <a:pos x="T2" y="T3"/>
                  </a:cxn>
                  <a:cxn ang="T12">
                    <a:pos x="T4" y="T5"/>
                  </a:cxn>
                  <a:cxn ang="T13">
                    <a:pos x="T6" y="T7"/>
                  </a:cxn>
                  <a:cxn ang="T14">
                    <a:pos x="T8" y="T9"/>
                  </a:cxn>
                </a:cxnLst>
                <a:rect l="T15" t="T16" r="T17" b="T18"/>
                <a:pathLst>
                  <a:path w="14" h="6">
                    <a:moveTo>
                      <a:pt x="3" y="6"/>
                    </a:moveTo>
                    <a:lnTo>
                      <a:pt x="0" y="3"/>
                    </a:lnTo>
                    <a:lnTo>
                      <a:pt x="14" y="0"/>
                    </a:lnTo>
                    <a:lnTo>
                      <a:pt x="9" y="6"/>
                    </a:lnTo>
                    <a:lnTo>
                      <a:pt x="3" y="6"/>
                    </a:lnTo>
                    <a:close/>
                  </a:path>
                </a:pathLst>
              </a:custGeom>
              <a:solidFill>
                <a:srgbClr val="FEE0C2"/>
              </a:solidFill>
              <a:ln w="9525">
                <a:noFill/>
                <a:round/>
                <a:headEnd/>
                <a:tailEnd/>
              </a:ln>
            </p:spPr>
            <p:txBody>
              <a:bodyPr/>
              <a:lstStyle/>
              <a:p>
                <a:pPr algn="ctr" eaLnBrk="0" hangingPunct="0"/>
                <a:endParaRPr lang="en-US" dirty="0"/>
              </a:p>
            </p:txBody>
          </p:sp>
          <p:sp>
            <p:nvSpPr>
              <p:cNvPr id="4389" name="Freeform 778"/>
              <p:cNvSpPr>
                <a:spLocks/>
              </p:cNvSpPr>
              <p:nvPr/>
            </p:nvSpPr>
            <p:spPr bwMode="auto">
              <a:xfrm>
                <a:off x="5288" y="2845"/>
                <a:ext cx="14" cy="6"/>
              </a:xfrm>
              <a:custGeom>
                <a:avLst/>
                <a:gdLst>
                  <a:gd name="T0" fmla="*/ 3 w 14"/>
                  <a:gd name="T1" fmla="*/ 6 h 6"/>
                  <a:gd name="T2" fmla="*/ 0 w 14"/>
                  <a:gd name="T3" fmla="*/ 3 h 6"/>
                  <a:gd name="T4" fmla="*/ 14 w 14"/>
                  <a:gd name="T5" fmla="*/ 0 h 6"/>
                  <a:gd name="T6" fmla="*/ 9 w 14"/>
                  <a:gd name="T7" fmla="*/ 6 h 6"/>
                  <a:gd name="T8" fmla="*/ 3 w 14"/>
                  <a:gd name="T9" fmla="*/ 6 h 6"/>
                  <a:gd name="T10" fmla="*/ 0 60000 65536"/>
                  <a:gd name="T11" fmla="*/ 0 60000 65536"/>
                  <a:gd name="T12" fmla="*/ 0 60000 65536"/>
                  <a:gd name="T13" fmla="*/ 0 60000 65536"/>
                  <a:gd name="T14" fmla="*/ 0 60000 65536"/>
                  <a:gd name="T15" fmla="*/ 0 w 14"/>
                  <a:gd name="T16" fmla="*/ 0 h 6"/>
                  <a:gd name="T17" fmla="*/ 14 w 14"/>
                  <a:gd name="T18" fmla="*/ 6 h 6"/>
                </a:gdLst>
                <a:ahLst/>
                <a:cxnLst>
                  <a:cxn ang="T10">
                    <a:pos x="T0" y="T1"/>
                  </a:cxn>
                  <a:cxn ang="T11">
                    <a:pos x="T2" y="T3"/>
                  </a:cxn>
                  <a:cxn ang="T12">
                    <a:pos x="T4" y="T5"/>
                  </a:cxn>
                  <a:cxn ang="T13">
                    <a:pos x="T6" y="T7"/>
                  </a:cxn>
                  <a:cxn ang="T14">
                    <a:pos x="T8" y="T9"/>
                  </a:cxn>
                </a:cxnLst>
                <a:rect l="T15" t="T16" r="T17" b="T18"/>
                <a:pathLst>
                  <a:path w="14" h="6">
                    <a:moveTo>
                      <a:pt x="3" y="6"/>
                    </a:moveTo>
                    <a:lnTo>
                      <a:pt x="0" y="3"/>
                    </a:lnTo>
                    <a:lnTo>
                      <a:pt x="14" y="0"/>
                    </a:lnTo>
                    <a:lnTo>
                      <a:pt x="9" y="6"/>
                    </a:lnTo>
                    <a:lnTo>
                      <a:pt x="3" y="6"/>
                    </a:lnTo>
                  </a:path>
                </a:pathLst>
              </a:custGeom>
              <a:noFill/>
              <a:ln w="9525">
                <a:noFill/>
                <a:round/>
                <a:headEnd/>
                <a:tailEnd/>
              </a:ln>
            </p:spPr>
            <p:txBody>
              <a:bodyPr/>
              <a:lstStyle/>
              <a:p>
                <a:pPr algn="ctr" eaLnBrk="0" hangingPunct="0"/>
                <a:endParaRPr lang="en-US" dirty="0"/>
              </a:p>
            </p:txBody>
          </p:sp>
          <p:sp>
            <p:nvSpPr>
              <p:cNvPr id="4390" name="Freeform 779"/>
              <p:cNvSpPr>
                <a:spLocks/>
              </p:cNvSpPr>
              <p:nvPr/>
            </p:nvSpPr>
            <p:spPr bwMode="auto">
              <a:xfrm>
                <a:off x="4649" y="2854"/>
                <a:ext cx="16" cy="44"/>
              </a:xfrm>
              <a:custGeom>
                <a:avLst/>
                <a:gdLst>
                  <a:gd name="T0" fmla="*/ 3 w 16"/>
                  <a:gd name="T1" fmla="*/ 20 h 44"/>
                  <a:gd name="T2" fmla="*/ 0 w 16"/>
                  <a:gd name="T3" fmla="*/ 10 h 44"/>
                  <a:gd name="T4" fmla="*/ 1 w 16"/>
                  <a:gd name="T5" fmla="*/ 0 h 44"/>
                  <a:gd name="T6" fmla="*/ 5 w 16"/>
                  <a:gd name="T7" fmla="*/ 0 h 44"/>
                  <a:gd name="T8" fmla="*/ 6 w 16"/>
                  <a:gd name="T9" fmla="*/ 8 h 44"/>
                  <a:gd name="T10" fmla="*/ 9 w 16"/>
                  <a:gd name="T11" fmla="*/ 13 h 44"/>
                  <a:gd name="T12" fmla="*/ 6 w 16"/>
                  <a:gd name="T13" fmla="*/ 15 h 44"/>
                  <a:gd name="T14" fmla="*/ 8 w 16"/>
                  <a:gd name="T15" fmla="*/ 26 h 44"/>
                  <a:gd name="T16" fmla="*/ 9 w 16"/>
                  <a:gd name="T17" fmla="*/ 28 h 44"/>
                  <a:gd name="T18" fmla="*/ 9 w 16"/>
                  <a:gd name="T19" fmla="*/ 23 h 44"/>
                  <a:gd name="T20" fmla="*/ 16 w 16"/>
                  <a:gd name="T21" fmla="*/ 44 h 44"/>
                  <a:gd name="T22" fmla="*/ 3 w 16"/>
                  <a:gd name="T23" fmla="*/ 2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44"/>
                  <a:gd name="T38" fmla="*/ 16 w 16"/>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44">
                    <a:moveTo>
                      <a:pt x="3" y="20"/>
                    </a:moveTo>
                    <a:lnTo>
                      <a:pt x="0" y="10"/>
                    </a:lnTo>
                    <a:lnTo>
                      <a:pt x="1" y="0"/>
                    </a:lnTo>
                    <a:lnTo>
                      <a:pt x="5" y="0"/>
                    </a:lnTo>
                    <a:lnTo>
                      <a:pt x="6" y="8"/>
                    </a:lnTo>
                    <a:lnTo>
                      <a:pt x="9" y="13"/>
                    </a:lnTo>
                    <a:lnTo>
                      <a:pt x="6" y="15"/>
                    </a:lnTo>
                    <a:lnTo>
                      <a:pt x="8" y="26"/>
                    </a:lnTo>
                    <a:lnTo>
                      <a:pt x="9" y="28"/>
                    </a:lnTo>
                    <a:lnTo>
                      <a:pt x="9" y="23"/>
                    </a:lnTo>
                    <a:lnTo>
                      <a:pt x="16" y="44"/>
                    </a:lnTo>
                    <a:lnTo>
                      <a:pt x="3" y="20"/>
                    </a:lnTo>
                    <a:close/>
                  </a:path>
                </a:pathLst>
              </a:custGeom>
              <a:solidFill>
                <a:srgbClr val="FEE0C2"/>
              </a:solidFill>
              <a:ln w="9525">
                <a:noFill/>
                <a:round/>
                <a:headEnd/>
                <a:tailEnd/>
              </a:ln>
            </p:spPr>
            <p:txBody>
              <a:bodyPr/>
              <a:lstStyle/>
              <a:p>
                <a:pPr algn="ctr" eaLnBrk="0" hangingPunct="0"/>
                <a:endParaRPr lang="en-US" dirty="0"/>
              </a:p>
            </p:txBody>
          </p:sp>
          <p:sp>
            <p:nvSpPr>
              <p:cNvPr id="4391" name="Freeform 780"/>
              <p:cNvSpPr>
                <a:spLocks/>
              </p:cNvSpPr>
              <p:nvPr/>
            </p:nvSpPr>
            <p:spPr bwMode="auto">
              <a:xfrm>
                <a:off x="4649" y="2854"/>
                <a:ext cx="16" cy="44"/>
              </a:xfrm>
              <a:custGeom>
                <a:avLst/>
                <a:gdLst>
                  <a:gd name="T0" fmla="*/ 3 w 16"/>
                  <a:gd name="T1" fmla="*/ 20 h 44"/>
                  <a:gd name="T2" fmla="*/ 0 w 16"/>
                  <a:gd name="T3" fmla="*/ 10 h 44"/>
                  <a:gd name="T4" fmla="*/ 1 w 16"/>
                  <a:gd name="T5" fmla="*/ 0 h 44"/>
                  <a:gd name="T6" fmla="*/ 5 w 16"/>
                  <a:gd name="T7" fmla="*/ 0 h 44"/>
                  <a:gd name="T8" fmla="*/ 6 w 16"/>
                  <a:gd name="T9" fmla="*/ 8 h 44"/>
                  <a:gd name="T10" fmla="*/ 9 w 16"/>
                  <a:gd name="T11" fmla="*/ 13 h 44"/>
                  <a:gd name="T12" fmla="*/ 6 w 16"/>
                  <a:gd name="T13" fmla="*/ 15 h 44"/>
                  <a:gd name="T14" fmla="*/ 8 w 16"/>
                  <a:gd name="T15" fmla="*/ 26 h 44"/>
                  <a:gd name="T16" fmla="*/ 9 w 16"/>
                  <a:gd name="T17" fmla="*/ 28 h 44"/>
                  <a:gd name="T18" fmla="*/ 9 w 16"/>
                  <a:gd name="T19" fmla="*/ 23 h 44"/>
                  <a:gd name="T20" fmla="*/ 16 w 16"/>
                  <a:gd name="T21" fmla="*/ 44 h 44"/>
                  <a:gd name="T22" fmla="*/ 3 w 16"/>
                  <a:gd name="T23" fmla="*/ 2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44"/>
                  <a:gd name="T38" fmla="*/ 16 w 16"/>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44">
                    <a:moveTo>
                      <a:pt x="3" y="20"/>
                    </a:moveTo>
                    <a:lnTo>
                      <a:pt x="0" y="10"/>
                    </a:lnTo>
                    <a:lnTo>
                      <a:pt x="1" y="0"/>
                    </a:lnTo>
                    <a:lnTo>
                      <a:pt x="5" y="0"/>
                    </a:lnTo>
                    <a:lnTo>
                      <a:pt x="6" y="8"/>
                    </a:lnTo>
                    <a:lnTo>
                      <a:pt x="9" y="13"/>
                    </a:lnTo>
                    <a:lnTo>
                      <a:pt x="6" y="15"/>
                    </a:lnTo>
                    <a:lnTo>
                      <a:pt x="8" y="26"/>
                    </a:lnTo>
                    <a:lnTo>
                      <a:pt x="9" y="28"/>
                    </a:lnTo>
                    <a:lnTo>
                      <a:pt x="9" y="23"/>
                    </a:lnTo>
                    <a:lnTo>
                      <a:pt x="16" y="44"/>
                    </a:lnTo>
                    <a:lnTo>
                      <a:pt x="3" y="20"/>
                    </a:lnTo>
                  </a:path>
                </a:pathLst>
              </a:custGeom>
              <a:noFill/>
              <a:ln w="9525">
                <a:noFill/>
                <a:round/>
                <a:headEnd/>
                <a:tailEnd/>
              </a:ln>
            </p:spPr>
            <p:txBody>
              <a:bodyPr/>
              <a:lstStyle/>
              <a:p>
                <a:pPr algn="ctr" eaLnBrk="0" hangingPunct="0"/>
                <a:endParaRPr lang="en-US" dirty="0"/>
              </a:p>
            </p:txBody>
          </p:sp>
          <p:sp>
            <p:nvSpPr>
              <p:cNvPr id="4392" name="Freeform 781"/>
              <p:cNvSpPr>
                <a:spLocks/>
              </p:cNvSpPr>
              <p:nvPr/>
            </p:nvSpPr>
            <p:spPr bwMode="auto">
              <a:xfrm>
                <a:off x="4684" y="2853"/>
                <a:ext cx="12" cy="5"/>
              </a:xfrm>
              <a:custGeom>
                <a:avLst/>
                <a:gdLst>
                  <a:gd name="T0" fmla="*/ 0 w 12"/>
                  <a:gd name="T1" fmla="*/ 5 h 5"/>
                  <a:gd name="T2" fmla="*/ 2 w 12"/>
                  <a:gd name="T3" fmla="*/ 0 h 5"/>
                  <a:gd name="T4" fmla="*/ 12 w 12"/>
                  <a:gd name="T5" fmla="*/ 1 h 5"/>
                  <a:gd name="T6" fmla="*/ 0 w 12"/>
                  <a:gd name="T7" fmla="*/ 5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2" y="0"/>
                    </a:lnTo>
                    <a:lnTo>
                      <a:pt x="12" y="1"/>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393" name="Freeform 782"/>
              <p:cNvSpPr>
                <a:spLocks/>
              </p:cNvSpPr>
              <p:nvPr/>
            </p:nvSpPr>
            <p:spPr bwMode="auto">
              <a:xfrm>
                <a:off x="4684" y="2853"/>
                <a:ext cx="12" cy="5"/>
              </a:xfrm>
              <a:custGeom>
                <a:avLst/>
                <a:gdLst>
                  <a:gd name="T0" fmla="*/ 0 w 12"/>
                  <a:gd name="T1" fmla="*/ 5 h 5"/>
                  <a:gd name="T2" fmla="*/ 2 w 12"/>
                  <a:gd name="T3" fmla="*/ 0 h 5"/>
                  <a:gd name="T4" fmla="*/ 12 w 12"/>
                  <a:gd name="T5" fmla="*/ 1 h 5"/>
                  <a:gd name="T6" fmla="*/ 0 w 12"/>
                  <a:gd name="T7" fmla="*/ 5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2" y="0"/>
                    </a:lnTo>
                    <a:lnTo>
                      <a:pt x="12" y="1"/>
                    </a:lnTo>
                    <a:lnTo>
                      <a:pt x="0" y="5"/>
                    </a:lnTo>
                  </a:path>
                </a:pathLst>
              </a:custGeom>
              <a:noFill/>
              <a:ln w="9525">
                <a:noFill/>
                <a:round/>
                <a:headEnd/>
                <a:tailEnd/>
              </a:ln>
            </p:spPr>
            <p:txBody>
              <a:bodyPr/>
              <a:lstStyle/>
              <a:p>
                <a:pPr algn="ctr" eaLnBrk="0" hangingPunct="0"/>
                <a:endParaRPr lang="en-US" dirty="0"/>
              </a:p>
            </p:txBody>
          </p:sp>
          <p:sp>
            <p:nvSpPr>
              <p:cNvPr id="4394" name="Freeform 783"/>
              <p:cNvSpPr>
                <a:spLocks noEditPoints="1"/>
              </p:cNvSpPr>
              <p:nvPr/>
            </p:nvSpPr>
            <p:spPr bwMode="auto">
              <a:xfrm>
                <a:off x="4683" y="2856"/>
                <a:ext cx="51" cy="99"/>
              </a:xfrm>
              <a:custGeom>
                <a:avLst/>
                <a:gdLst>
                  <a:gd name="T0" fmla="*/ 29 w 51"/>
                  <a:gd name="T1" fmla="*/ 27 h 99"/>
                  <a:gd name="T2" fmla="*/ 34 w 51"/>
                  <a:gd name="T3" fmla="*/ 27 h 99"/>
                  <a:gd name="T4" fmla="*/ 42 w 51"/>
                  <a:gd name="T5" fmla="*/ 30 h 99"/>
                  <a:gd name="T6" fmla="*/ 48 w 51"/>
                  <a:gd name="T7" fmla="*/ 40 h 99"/>
                  <a:gd name="T8" fmla="*/ 48 w 51"/>
                  <a:gd name="T9" fmla="*/ 45 h 99"/>
                  <a:gd name="T10" fmla="*/ 42 w 51"/>
                  <a:gd name="T11" fmla="*/ 45 h 99"/>
                  <a:gd name="T12" fmla="*/ 47 w 51"/>
                  <a:gd name="T13" fmla="*/ 46 h 99"/>
                  <a:gd name="T14" fmla="*/ 45 w 51"/>
                  <a:gd name="T15" fmla="*/ 56 h 99"/>
                  <a:gd name="T16" fmla="*/ 40 w 51"/>
                  <a:gd name="T17" fmla="*/ 51 h 99"/>
                  <a:gd name="T18" fmla="*/ 40 w 51"/>
                  <a:gd name="T19" fmla="*/ 56 h 99"/>
                  <a:gd name="T20" fmla="*/ 30 w 51"/>
                  <a:gd name="T21" fmla="*/ 40 h 99"/>
                  <a:gd name="T22" fmla="*/ 43 w 51"/>
                  <a:gd name="T23" fmla="*/ 64 h 99"/>
                  <a:gd name="T24" fmla="*/ 42 w 51"/>
                  <a:gd name="T25" fmla="*/ 70 h 99"/>
                  <a:gd name="T26" fmla="*/ 47 w 51"/>
                  <a:gd name="T27" fmla="*/ 75 h 99"/>
                  <a:gd name="T28" fmla="*/ 40 w 51"/>
                  <a:gd name="T29" fmla="*/ 75 h 99"/>
                  <a:gd name="T30" fmla="*/ 43 w 51"/>
                  <a:gd name="T31" fmla="*/ 75 h 99"/>
                  <a:gd name="T32" fmla="*/ 43 w 51"/>
                  <a:gd name="T33" fmla="*/ 86 h 99"/>
                  <a:gd name="T34" fmla="*/ 51 w 51"/>
                  <a:gd name="T35" fmla="*/ 96 h 99"/>
                  <a:gd name="T36" fmla="*/ 42 w 51"/>
                  <a:gd name="T37" fmla="*/ 99 h 99"/>
                  <a:gd name="T38" fmla="*/ 42 w 51"/>
                  <a:gd name="T39" fmla="*/ 93 h 99"/>
                  <a:gd name="T40" fmla="*/ 37 w 51"/>
                  <a:gd name="T41" fmla="*/ 98 h 99"/>
                  <a:gd name="T42" fmla="*/ 35 w 51"/>
                  <a:gd name="T43" fmla="*/ 91 h 99"/>
                  <a:gd name="T44" fmla="*/ 40 w 51"/>
                  <a:gd name="T45" fmla="*/ 91 h 99"/>
                  <a:gd name="T46" fmla="*/ 30 w 51"/>
                  <a:gd name="T47" fmla="*/ 86 h 99"/>
                  <a:gd name="T48" fmla="*/ 34 w 51"/>
                  <a:gd name="T49" fmla="*/ 85 h 99"/>
                  <a:gd name="T50" fmla="*/ 34 w 51"/>
                  <a:gd name="T51" fmla="*/ 80 h 99"/>
                  <a:gd name="T52" fmla="*/ 26 w 51"/>
                  <a:gd name="T53" fmla="*/ 64 h 99"/>
                  <a:gd name="T54" fmla="*/ 32 w 51"/>
                  <a:gd name="T55" fmla="*/ 61 h 99"/>
                  <a:gd name="T56" fmla="*/ 24 w 51"/>
                  <a:gd name="T57" fmla="*/ 62 h 99"/>
                  <a:gd name="T58" fmla="*/ 26 w 51"/>
                  <a:gd name="T59" fmla="*/ 54 h 99"/>
                  <a:gd name="T60" fmla="*/ 19 w 51"/>
                  <a:gd name="T61" fmla="*/ 50 h 99"/>
                  <a:gd name="T62" fmla="*/ 22 w 51"/>
                  <a:gd name="T63" fmla="*/ 50 h 99"/>
                  <a:gd name="T64" fmla="*/ 22 w 51"/>
                  <a:gd name="T65" fmla="*/ 45 h 99"/>
                  <a:gd name="T66" fmla="*/ 19 w 51"/>
                  <a:gd name="T67" fmla="*/ 30 h 99"/>
                  <a:gd name="T68" fmla="*/ 0 w 51"/>
                  <a:gd name="T69" fmla="*/ 8 h 99"/>
                  <a:gd name="T70" fmla="*/ 8 w 51"/>
                  <a:gd name="T71" fmla="*/ 0 h 99"/>
                  <a:gd name="T72" fmla="*/ 13 w 51"/>
                  <a:gd name="T73" fmla="*/ 2 h 99"/>
                  <a:gd name="T74" fmla="*/ 13 w 51"/>
                  <a:gd name="T75" fmla="*/ 0 h 99"/>
                  <a:gd name="T76" fmla="*/ 14 w 51"/>
                  <a:gd name="T77" fmla="*/ 2 h 99"/>
                  <a:gd name="T78" fmla="*/ 16 w 51"/>
                  <a:gd name="T79" fmla="*/ 0 h 99"/>
                  <a:gd name="T80" fmla="*/ 22 w 51"/>
                  <a:gd name="T81" fmla="*/ 2 h 99"/>
                  <a:gd name="T82" fmla="*/ 19 w 51"/>
                  <a:gd name="T83" fmla="*/ 0 h 99"/>
                  <a:gd name="T84" fmla="*/ 22 w 51"/>
                  <a:gd name="T85" fmla="*/ 0 h 99"/>
                  <a:gd name="T86" fmla="*/ 26 w 51"/>
                  <a:gd name="T87" fmla="*/ 13 h 99"/>
                  <a:gd name="T88" fmla="*/ 30 w 51"/>
                  <a:gd name="T89" fmla="*/ 14 h 99"/>
                  <a:gd name="T90" fmla="*/ 27 w 51"/>
                  <a:gd name="T91" fmla="*/ 24 h 99"/>
                  <a:gd name="T92" fmla="*/ 29 w 51"/>
                  <a:gd name="T93" fmla="*/ 27 h 99"/>
                  <a:gd name="T94" fmla="*/ 30 w 51"/>
                  <a:gd name="T95" fmla="*/ 34 h 99"/>
                  <a:gd name="T96" fmla="*/ 29 w 51"/>
                  <a:gd name="T97" fmla="*/ 27 h 99"/>
                  <a:gd name="T98" fmla="*/ 26 w 51"/>
                  <a:gd name="T99" fmla="*/ 29 h 99"/>
                  <a:gd name="T100" fmla="*/ 30 w 51"/>
                  <a:gd name="T101" fmla="*/ 34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
                  <a:gd name="T154" fmla="*/ 0 h 99"/>
                  <a:gd name="T155" fmla="*/ 51 w 51"/>
                  <a:gd name="T156" fmla="*/ 99 h 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 h="99">
                    <a:moveTo>
                      <a:pt x="29" y="27"/>
                    </a:moveTo>
                    <a:lnTo>
                      <a:pt x="34" y="27"/>
                    </a:lnTo>
                    <a:lnTo>
                      <a:pt x="42" y="30"/>
                    </a:lnTo>
                    <a:lnTo>
                      <a:pt x="48" y="40"/>
                    </a:lnTo>
                    <a:lnTo>
                      <a:pt x="48" y="45"/>
                    </a:lnTo>
                    <a:lnTo>
                      <a:pt x="42" y="45"/>
                    </a:lnTo>
                    <a:lnTo>
                      <a:pt x="47" y="46"/>
                    </a:lnTo>
                    <a:lnTo>
                      <a:pt x="45" y="56"/>
                    </a:lnTo>
                    <a:lnTo>
                      <a:pt x="40" y="51"/>
                    </a:lnTo>
                    <a:lnTo>
                      <a:pt x="40" y="56"/>
                    </a:lnTo>
                    <a:lnTo>
                      <a:pt x="30" y="40"/>
                    </a:lnTo>
                    <a:lnTo>
                      <a:pt x="43" y="64"/>
                    </a:lnTo>
                    <a:lnTo>
                      <a:pt x="42" y="70"/>
                    </a:lnTo>
                    <a:lnTo>
                      <a:pt x="47" y="75"/>
                    </a:lnTo>
                    <a:lnTo>
                      <a:pt x="40" y="75"/>
                    </a:lnTo>
                    <a:lnTo>
                      <a:pt x="43" y="75"/>
                    </a:lnTo>
                    <a:lnTo>
                      <a:pt x="43" y="86"/>
                    </a:lnTo>
                    <a:lnTo>
                      <a:pt x="51" y="96"/>
                    </a:lnTo>
                    <a:lnTo>
                      <a:pt x="42" y="99"/>
                    </a:lnTo>
                    <a:lnTo>
                      <a:pt x="42" y="93"/>
                    </a:lnTo>
                    <a:lnTo>
                      <a:pt x="37" y="98"/>
                    </a:lnTo>
                    <a:lnTo>
                      <a:pt x="35" y="91"/>
                    </a:lnTo>
                    <a:lnTo>
                      <a:pt x="40" y="91"/>
                    </a:lnTo>
                    <a:lnTo>
                      <a:pt x="30" y="86"/>
                    </a:lnTo>
                    <a:lnTo>
                      <a:pt x="34" y="85"/>
                    </a:lnTo>
                    <a:lnTo>
                      <a:pt x="34" y="80"/>
                    </a:lnTo>
                    <a:lnTo>
                      <a:pt x="26" y="64"/>
                    </a:lnTo>
                    <a:lnTo>
                      <a:pt x="32" y="61"/>
                    </a:lnTo>
                    <a:lnTo>
                      <a:pt x="24" y="62"/>
                    </a:lnTo>
                    <a:lnTo>
                      <a:pt x="26" y="54"/>
                    </a:lnTo>
                    <a:lnTo>
                      <a:pt x="19" y="50"/>
                    </a:lnTo>
                    <a:lnTo>
                      <a:pt x="22" y="50"/>
                    </a:lnTo>
                    <a:lnTo>
                      <a:pt x="22" y="45"/>
                    </a:lnTo>
                    <a:lnTo>
                      <a:pt x="19" y="30"/>
                    </a:lnTo>
                    <a:lnTo>
                      <a:pt x="0" y="8"/>
                    </a:lnTo>
                    <a:lnTo>
                      <a:pt x="8" y="0"/>
                    </a:lnTo>
                    <a:lnTo>
                      <a:pt x="13" y="2"/>
                    </a:lnTo>
                    <a:lnTo>
                      <a:pt x="13" y="0"/>
                    </a:lnTo>
                    <a:lnTo>
                      <a:pt x="14" y="2"/>
                    </a:lnTo>
                    <a:lnTo>
                      <a:pt x="16" y="0"/>
                    </a:lnTo>
                    <a:lnTo>
                      <a:pt x="22" y="2"/>
                    </a:lnTo>
                    <a:lnTo>
                      <a:pt x="19" y="0"/>
                    </a:lnTo>
                    <a:lnTo>
                      <a:pt x="22" y="0"/>
                    </a:lnTo>
                    <a:lnTo>
                      <a:pt x="26" y="13"/>
                    </a:lnTo>
                    <a:lnTo>
                      <a:pt x="30" y="14"/>
                    </a:lnTo>
                    <a:lnTo>
                      <a:pt x="27" y="24"/>
                    </a:lnTo>
                    <a:lnTo>
                      <a:pt x="29" y="27"/>
                    </a:lnTo>
                    <a:close/>
                    <a:moveTo>
                      <a:pt x="30" y="34"/>
                    </a:moveTo>
                    <a:lnTo>
                      <a:pt x="29" y="27"/>
                    </a:lnTo>
                    <a:lnTo>
                      <a:pt x="26" y="29"/>
                    </a:lnTo>
                    <a:lnTo>
                      <a:pt x="30" y="34"/>
                    </a:lnTo>
                    <a:close/>
                  </a:path>
                </a:pathLst>
              </a:custGeom>
              <a:solidFill>
                <a:srgbClr val="FEE0C2"/>
              </a:solidFill>
              <a:ln w="9525">
                <a:noFill/>
                <a:round/>
                <a:headEnd/>
                <a:tailEnd/>
              </a:ln>
            </p:spPr>
            <p:txBody>
              <a:bodyPr/>
              <a:lstStyle/>
              <a:p>
                <a:pPr algn="ctr" eaLnBrk="0" hangingPunct="0"/>
                <a:endParaRPr lang="en-US" dirty="0"/>
              </a:p>
            </p:txBody>
          </p:sp>
          <p:sp>
            <p:nvSpPr>
              <p:cNvPr id="4395" name="Freeform 784"/>
              <p:cNvSpPr>
                <a:spLocks noEditPoints="1"/>
              </p:cNvSpPr>
              <p:nvPr/>
            </p:nvSpPr>
            <p:spPr bwMode="auto">
              <a:xfrm>
                <a:off x="4683" y="2856"/>
                <a:ext cx="51" cy="99"/>
              </a:xfrm>
              <a:custGeom>
                <a:avLst/>
                <a:gdLst>
                  <a:gd name="T0" fmla="*/ 29 w 51"/>
                  <a:gd name="T1" fmla="*/ 27 h 99"/>
                  <a:gd name="T2" fmla="*/ 34 w 51"/>
                  <a:gd name="T3" fmla="*/ 27 h 99"/>
                  <a:gd name="T4" fmla="*/ 42 w 51"/>
                  <a:gd name="T5" fmla="*/ 30 h 99"/>
                  <a:gd name="T6" fmla="*/ 48 w 51"/>
                  <a:gd name="T7" fmla="*/ 40 h 99"/>
                  <a:gd name="T8" fmla="*/ 48 w 51"/>
                  <a:gd name="T9" fmla="*/ 45 h 99"/>
                  <a:gd name="T10" fmla="*/ 42 w 51"/>
                  <a:gd name="T11" fmla="*/ 45 h 99"/>
                  <a:gd name="T12" fmla="*/ 47 w 51"/>
                  <a:gd name="T13" fmla="*/ 46 h 99"/>
                  <a:gd name="T14" fmla="*/ 45 w 51"/>
                  <a:gd name="T15" fmla="*/ 56 h 99"/>
                  <a:gd name="T16" fmla="*/ 40 w 51"/>
                  <a:gd name="T17" fmla="*/ 51 h 99"/>
                  <a:gd name="T18" fmla="*/ 40 w 51"/>
                  <a:gd name="T19" fmla="*/ 56 h 99"/>
                  <a:gd name="T20" fmla="*/ 30 w 51"/>
                  <a:gd name="T21" fmla="*/ 40 h 99"/>
                  <a:gd name="T22" fmla="*/ 43 w 51"/>
                  <a:gd name="T23" fmla="*/ 64 h 99"/>
                  <a:gd name="T24" fmla="*/ 42 w 51"/>
                  <a:gd name="T25" fmla="*/ 70 h 99"/>
                  <a:gd name="T26" fmla="*/ 47 w 51"/>
                  <a:gd name="T27" fmla="*/ 75 h 99"/>
                  <a:gd name="T28" fmla="*/ 40 w 51"/>
                  <a:gd name="T29" fmla="*/ 75 h 99"/>
                  <a:gd name="T30" fmla="*/ 43 w 51"/>
                  <a:gd name="T31" fmla="*/ 75 h 99"/>
                  <a:gd name="T32" fmla="*/ 43 w 51"/>
                  <a:gd name="T33" fmla="*/ 86 h 99"/>
                  <a:gd name="T34" fmla="*/ 51 w 51"/>
                  <a:gd name="T35" fmla="*/ 96 h 99"/>
                  <a:gd name="T36" fmla="*/ 42 w 51"/>
                  <a:gd name="T37" fmla="*/ 99 h 99"/>
                  <a:gd name="T38" fmla="*/ 42 w 51"/>
                  <a:gd name="T39" fmla="*/ 93 h 99"/>
                  <a:gd name="T40" fmla="*/ 37 w 51"/>
                  <a:gd name="T41" fmla="*/ 98 h 99"/>
                  <a:gd name="T42" fmla="*/ 35 w 51"/>
                  <a:gd name="T43" fmla="*/ 91 h 99"/>
                  <a:gd name="T44" fmla="*/ 40 w 51"/>
                  <a:gd name="T45" fmla="*/ 91 h 99"/>
                  <a:gd name="T46" fmla="*/ 30 w 51"/>
                  <a:gd name="T47" fmla="*/ 86 h 99"/>
                  <a:gd name="T48" fmla="*/ 34 w 51"/>
                  <a:gd name="T49" fmla="*/ 85 h 99"/>
                  <a:gd name="T50" fmla="*/ 34 w 51"/>
                  <a:gd name="T51" fmla="*/ 80 h 99"/>
                  <a:gd name="T52" fmla="*/ 26 w 51"/>
                  <a:gd name="T53" fmla="*/ 64 h 99"/>
                  <a:gd name="T54" fmla="*/ 32 w 51"/>
                  <a:gd name="T55" fmla="*/ 61 h 99"/>
                  <a:gd name="T56" fmla="*/ 24 w 51"/>
                  <a:gd name="T57" fmla="*/ 62 h 99"/>
                  <a:gd name="T58" fmla="*/ 26 w 51"/>
                  <a:gd name="T59" fmla="*/ 54 h 99"/>
                  <a:gd name="T60" fmla="*/ 19 w 51"/>
                  <a:gd name="T61" fmla="*/ 50 h 99"/>
                  <a:gd name="T62" fmla="*/ 22 w 51"/>
                  <a:gd name="T63" fmla="*/ 50 h 99"/>
                  <a:gd name="T64" fmla="*/ 22 w 51"/>
                  <a:gd name="T65" fmla="*/ 45 h 99"/>
                  <a:gd name="T66" fmla="*/ 19 w 51"/>
                  <a:gd name="T67" fmla="*/ 30 h 99"/>
                  <a:gd name="T68" fmla="*/ 0 w 51"/>
                  <a:gd name="T69" fmla="*/ 8 h 99"/>
                  <a:gd name="T70" fmla="*/ 8 w 51"/>
                  <a:gd name="T71" fmla="*/ 0 h 99"/>
                  <a:gd name="T72" fmla="*/ 13 w 51"/>
                  <a:gd name="T73" fmla="*/ 2 h 99"/>
                  <a:gd name="T74" fmla="*/ 13 w 51"/>
                  <a:gd name="T75" fmla="*/ 0 h 99"/>
                  <a:gd name="T76" fmla="*/ 14 w 51"/>
                  <a:gd name="T77" fmla="*/ 2 h 99"/>
                  <a:gd name="T78" fmla="*/ 16 w 51"/>
                  <a:gd name="T79" fmla="*/ 0 h 99"/>
                  <a:gd name="T80" fmla="*/ 22 w 51"/>
                  <a:gd name="T81" fmla="*/ 2 h 99"/>
                  <a:gd name="T82" fmla="*/ 19 w 51"/>
                  <a:gd name="T83" fmla="*/ 0 h 99"/>
                  <a:gd name="T84" fmla="*/ 22 w 51"/>
                  <a:gd name="T85" fmla="*/ 0 h 99"/>
                  <a:gd name="T86" fmla="*/ 26 w 51"/>
                  <a:gd name="T87" fmla="*/ 13 h 99"/>
                  <a:gd name="T88" fmla="*/ 30 w 51"/>
                  <a:gd name="T89" fmla="*/ 14 h 99"/>
                  <a:gd name="T90" fmla="*/ 27 w 51"/>
                  <a:gd name="T91" fmla="*/ 24 h 99"/>
                  <a:gd name="T92" fmla="*/ 29 w 51"/>
                  <a:gd name="T93" fmla="*/ 27 h 99"/>
                  <a:gd name="T94" fmla="*/ 30 w 51"/>
                  <a:gd name="T95" fmla="*/ 34 h 99"/>
                  <a:gd name="T96" fmla="*/ 29 w 51"/>
                  <a:gd name="T97" fmla="*/ 27 h 99"/>
                  <a:gd name="T98" fmla="*/ 26 w 51"/>
                  <a:gd name="T99" fmla="*/ 29 h 99"/>
                  <a:gd name="T100" fmla="*/ 30 w 51"/>
                  <a:gd name="T101" fmla="*/ 34 h 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
                  <a:gd name="T154" fmla="*/ 0 h 99"/>
                  <a:gd name="T155" fmla="*/ 51 w 51"/>
                  <a:gd name="T156" fmla="*/ 99 h 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 h="99">
                    <a:moveTo>
                      <a:pt x="29" y="27"/>
                    </a:moveTo>
                    <a:lnTo>
                      <a:pt x="34" y="27"/>
                    </a:lnTo>
                    <a:lnTo>
                      <a:pt x="42" y="30"/>
                    </a:lnTo>
                    <a:lnTo>
                      <a:pt x="48" y="40"/>
                    </a:lnTo>
                    <a:lnTo>
                      <a:pt x="48" y="45"/>
                    </a:lnTo>
                    <a:lnTo>
                      <a:pt x="42" y="45"/>
                    </a:lnTo>
                    <a:lnTo>
                      <a:pt x="47" y="46"/>
                    </a:lnTo>
                    <a:lnTo>
                      <a:pt x="45" y="56"/>
                    </a:lnTo>
                    <a:lnTo>
                      <a:pt x="40" y="51"/>
                    </a:lnTo>
                    <a:lnTo>
                      <a:pt x="40" y="56"/>
                    </a:lnTo>
                    <a:lnTo>
                      <a:pt x="30" y="40"/>
                    </a:lnTo>
                    <a:lnTo>
                      <a:pt x="43" y="64"/>
                    </a:lnTo>
                    <a:lnTo>
                      <a:pt x="42" y="70"/>
                    </a:lnTo>
                    <a:lnTo>
                      <a:pt x="47" y="75"/>
                    </a:lnTo>
                    <a:lnTo>
                      <a:pt x="40" y="75"/>
                    </a:lnTo>
                    <a:lnTo>
                      <a:pt x="43" y="75"/>
                    </a:lnTo>
                    <a:lnTo>
                      <a:pt x="43" y="86"/>
                    </a:lnTo>
                    <a:lnTo>
                      <a:pt x="51" y="96"/>
                    </a:lnTo>
                    <a:lnTo>
                      <a:pt x="42" y="99"/>
                    </a:lnTo>
                    <a:lnTo>
                      <a:pt x="42" y="93"/>
                    </a:lnTo>
                    <a:lnTo>
                      <a:pt x="37" y="98"/>
                    </a:lnTo>
                    <a:lnTo>
                      <a:pt x="35" y="91"/>
                    </a:lnTo>
                    <a:lnTo>
                      <a:pt x="40" y="91"/>
                    </a:lnTo>
                    <a:lnTo>
                      <a:pt x="30" y="86"/>
                    </a:lnTo>
                    <a:lnTo>
                      <a:pt x="34" y="85"/>
                    </a:lnTo>
                    <a:lnTo>
                      <a:pt x="34" y="80"/>
                    </a:lnTo>
                    <a:lnTo>
                      <a:pt x="26" y="64"/>
                    </a:lnTo>
                    <a:lnTo>
                      <a:pt x="32" y="61"/>
                    </a:lnTo>
                    <a:lnTo>
                      <a:pt x="24" y="62"/>
                    </a:lnTo>
                    <a:lnTo>
                      <a:pt x="26" y="54"/>
                    </a:lnTo>
                    <a:lnTo>
                      <a:pt x="19" y="50"/>
                    </a:lnTo>
                    <a:lnTo>
                      <a:pt x="22" y="50"/>
                    </a:lnTo>
                    <a:lnTo>
                      <a:pt x="22" y="45"/>
                    </a:lnTo>
                    <a:lnTo>
                      <a:pt x="19" y="30"/>
                    </a:lnTo>
                    <a:lnTo>
                      <a:pt x="0" y="8"/>
                    </a:lnTo>
                    <a:lnTo>
                      <a:pt x="8" y="0"/>
                    </a:lnTo>
                    <a:lnTo>
                      <a:pt x="13" y="2"/>
                    </a:lnTo>
                    <a:lnTo>
                      <a:pt x="13" y="0"/>
                    </a:lnTo>
                    <a:lnTo>
                      <a:pt x="14" y="2"/>
                    </a:lnTo>
                    <a:lnTo>
                      <a:pt x="16" y="0"/>
                    </a:lnTo>
                    <a:lnTo>
                      <a:pt x="22" y="2"/>
                    </a:lnTo>
                    <a:lnTo>
                      <a:pt x="19" y="0"/>
                    </a:lnTo>
                    <a:lnTo>
                      <a:pt x="22" y="0"/>
                    </a:lnTo>
                    <a:lnTo>
                      <a:pt x="26" y="13"/>
                    </a:lnTo>
                    <a:lnTo>
                      <a:pt x="30" y="14"/>
                    </a:lnTo>
                    <a:lnTo>
                      <a:pt x="27" y="24"/>
                    </a:lnTo>
                    <a:lnTo>
                      <a:pt x="29" y="27"/>
                    </a:lnTo>
                    <a:moveTo>
                      <a:pt x="30" y="34"/>
                    </a:moveTo>
                    <a:lnTo>
                      <a:pt x="29" y="27"/>
                    </a:lnTo>
                    <a:lnTo>
                      <a:pt x="26" y="29"/>
                    </a:lnTo>
                    <a:lnTo>
                      <a:pt x="30" y="34"/>
                    </a:lnTo>
                  </a:path>
                </a:pathLst>
              </a:custGeom>
              <a:noFill/>
              <a:ln w="9525">
                <a:noFill/>
                <a:round/>
                <a:headEnd/>
                <a:tailEnd/>
              </a:ln>
            </p:spPr>
            <p:txBody>
              <a:bodyPr/>
              <a:lstStyle/>
              <a:p>
                <a:pPr algn="ctr" eaLnBrk="0" hangingPunct="0"/>
                <a:endParaRPr lang="en-US" dirty="0"/>
              </a:p>
            </p:txBody>
          </p:sp>
          <p:sp>
            <p:nvSpPr>
              <p:cNvPr id="4396" name="Freeform 785"/>
              <p:cNvSpPr>
                <a:spLocks/>
              </p:cNvSpPr>
              <p:nvPr/>
            </p:nvSpPr>
            <p:spPr bwMode="auto">
              <a:xfrm>
                <a:off x="4681" y="2858"/>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397" name="Freeform 786"/>
              <p:cNvSpPr>
                <a:spLocks/>
              </p:cNvSpPr>
              <p:nvPr/>
            </p:nvSpPr>
            <p:spPr bwMode="auto">
              <a:xfrm>
                <a:off x="4681" y="2858"/>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path>
                </a:pathLst>
              </a:custGeom>
              <a:noFill/>
              <a:ln w="9525">
                <a:noFill/>
                <a:round/>
                <a:headEnd/>
                <a:tailEnd/>
              </a:ln>
            </p:spPr>
            <p:txBody>
              <a:bodyPr/>
              <a:lstStyle/>
              <a:p>
                <a:pPr algn="ctr" eaLnBrk="0" hangingPunct="0"/>
                <a:endParaRPr lang="en-US" dirty="0"/>
              </a:p>
            </p:txBody>
          </p:sp>
          <p:sp>
            <p:nvSpPr>
              <p:cNvPr id="4398" name="Freeform 787"/>
              <p:cNvSpPr>
                <a:spLocks/>
              </p:cNvSpPr>
              <p:nvPr/>
            </p:nvSpPr>
            <p:spPr bwMode="auto">
              <a:xfrm>
                <a:off x="4725" y="2867"/>
                <a:ext cx="1" cy="3"/>
              </a:xfrm>
              <a:custGeom>
                <a:avLst/>
                <a:gdLst>
                  <a:gd name="T0" fmla="*/ 0 w 1"/>
                  <a:gd name="T1" fmla="*/ 3 h 3"/>
                  <a:gd name="T2" fmla="*/ 0 w 1"/>
                  <a:gd name="T3" fmla="*/ 0 h 3"/>
                  <a:gd name="T4" fmla="*/ 1 w 1"/>
                  <a:gd name="T5" fmla="*/ 2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1" y="2"/>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399" name="Freeform 788"/>
              <p:cNvSpPr>
                <a:spLocks/>
              </p:cNvSpPr>
              <p:nvPr/>
            </p:nvSpPr>
            <p:spPr bwMode="auto">
              <a:xfrm>
                <a:off x="4725" y="2867"/>
                <a:ext cx="1" cy="3"/>
              </a:xfrm>
              <a:custGeom>
                <a:avLst/>
                <a:gdLst>
                  <a:gd name="T0" fmla="*/ 0 w 1"/>
                  <a:gd name="T1" fmla="*/ 3 h 3"/>
                  <a:gd name="T2" fmla="*/ 0 w 1"/>
                  <a:gd name="T3" fmla="*/ 0 h 3"/>
                  <a:gd name="T4" fmla="*/ 1 w 1"/>
                  <a:gd name="T5" fmla="*/ 2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1" y="2"/>
                    </a:lnTo>
                    <a:lnTo>
                      <a:pt x="0" y="3"/>
                    </a:lnTo>
                  </a:path>
                </a:pathLst>
              </a:custGeom>
              <a:noFill/>
              <a:ln w="9525">
                <a:noFill/>
                <a:round/>
                <a:headEnd/>
                <a:tailEnd/>
              </a:ln>
            </p:spPr>
            <p:txBody>
              <a:bodyPr/>
              <a:lstStyle/>
              <a:p>
                <a:pPr algn="ctr" eaLnBrk="0" hangingPunct="0"/>
                <a:endParaRPr lang="en-US" dirty="0"/>
              </a:p>
            </p:txBody>
          </p:sp>
          <p:sp>
            <p:nvSpPr>
              <p:cNvPr id="4400" name="Freeform 789"/>
              <p:cNvSpPr>
                <a:spLocks/>
              </p:cNvSpPr>
              <p:nvPr/>
            </p:nvSpPr>
            <p:spPr bwMode="auto">
              <a:xfrm>
                <a:off x="4726" y="2885"/>
                <a:ext cx="4" cy="6"/>
              </a:xfrm>
              <a:custGeom>
                <a:avLst/>
                <a:gdLst>
                  <a:gd name="T0" fmla="*/ 4 w 4"/>
                  <a:gd name="T1" fmla="*/ 6 h 6"/>
                  <a:gd name="T2" fmla="*/ 0 w 4"/>
                  <a:gd name="T3" fmla="*/ 0 h 6"/>
                  <a:gd name="T4" fmla="*/ 4 w 4"/>
                  <a:gd name="T5" fmla="*/ 3 h 6"/>
                  <a:gd name="T6" fmla="*/ 4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0" y="0"/>
                    </a:lnTo>
                    <a:lnTo>
                      <a:pt x="4" y="3"/>
                    </a:lnTo>
                    <a:lnTo>
                      <a:pt x="4" y="6"/>
                    </a:lnTo>
                    <a:close/>
                  </a:path>
                </a:pathLst>
              </a:custGeom>
              <a:solidFill>
                <a:srgbClr val="FEE0C2"/>
              </a:solidFill>
              <a:ln w="9525">
                <a:noFill/>
                <a:round/>
                <a:headEnd/>
                <a:tailEnd/>
              </a:ln>
            </p:spPr>
            <p:txBody>
              <a:bodyPr/>
              <a:lstStyle/>
              <a:p>
                <a:pPr algn="ctr" eaLnBrk="0" hangingPunct="0"/>
                <a:endParaRPr lang="en-US" dirty="0"/>
              </a:p>
            </p:txBody>
          </p:sp>
          <p:sp>
            <p:nvSpPr>
              <p:cNvPr id="4401" name="Freeform 790"/>
              <p:cNvSpPr>
                <a:spLocks/>
              </p:cNvSpPr>
              <p:nvPr/>
            </p:nvSpPr>
            <p:spPr bwMode="auto">
              <a:xfrm>
                <a:off x="4726" y="2885"/>
                <a:ext cx="4" cy="6"/>
              </a:xfrm>
              <a:custGeom>
                <a:avLst/>
                <a:gdLst>
                  <a:gd name="T0" fmla="*/ 4 w 4"/>
                  <a:gd name="T1" fmla="*/ 6 h 6"/>
                  <a:gd name="T2" fmla="*/ 0 w 4"/>
                  <a:gd name="T3" fmla="*/ 0 h 6"/>
                  <a:gd name="T4" fmla="*/ 4 w 4"/>
                  <a:gd name="T5" fmla="*/ 3 h 6"/>
                  <a:gd name="T6" fmla="*/ 4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0" y="0"/>
                    </a:lnTo>
                    <a:lnTo>
                      <a:pt x="4" y="3"/>
                    </a:lnTo>
                    <a:lnTo>
                      <a:pt x="4" y="6"/>
                    </a:lnTo>
                  </a:path>
                </a:pathLst>
              </a:custGeom>
              <a:noFill/>
              <a:ln w="9525">
                <a:noFill/>
                <a:round/>
                <a:headEnd/>
                <a:tailEnd/>
              </a:ln>
            </p:spPr>
            <p:txBody>
              <a:bodyPr/>
              <a:lstStyle/>
              <a:p>
                <a:pPr algn="ctr" eaLnBrk="0" hangingPunct="0"/>
                <a:endParaRPr lang="en-US" dirty="0"/>
              </a:p>
            </p:txBody>
          </p:sp>
          <p:sp>
            <p:nvSpPr>
              <p:cNvPr id="4402" name="Freeform 791"/>
              <p:cNvSpPr>
                <a:spLocks/>
              </p:cNvSpPr>
              <p:nvPr/>
            </p:nvSpPr>
            <p:spPr bwMode="auto">
              <a:xfrm>
                <a:off x="4665" y="2901"/>
                <a:ext cx="10" cy="24"/>
              </a:xfrm>
              <a:custGeom>
                <a:avLst/>
                <a:gdLst>
                  <a:gd name="T0" fmla="*/ 10 w 10"/>
                  <a:gd name="T1" fmla="*/ 24 h 24"/>
                  <a:gd name="T2" fmla="*/ 0 w 10"/>
                  <a:gd name="T3" fmla="*/ 6 h 24"/>
                  <a:gd name="T4" fmla="*/ 0 w 10"/>
                  <a:gd name="T5" fmla="*/ 0 h 24"/>
                  <a:gd name="T6" fmla="*/ 6 w 10"/>
                  <a:gd name="T7" fmla="*/ 9 h 24"/>
                  <a:gd name="T8" fmla="*/ 5 w 10"/>
                  <a:gd name="T9" fmla="*/ 13 h 24"/>
                  <a:gd name="T10" fmla="*/ 10 w 10"/>
                  <a:gd name="T11" fmla="*/ 24 h 24"/>
                  <a:gd name="T12" fmla="*/ 0 60000 65536"/>
                  <a:gd name="T13" fmla="*/ 0 60000 65536"/>
                  <a:gd name="T14" fmla="*/ 0 60000 65536"/>
                  <a:gd name="T15" fmla="*/ 0 60000 65536"/>
                  <a:gd name="T16" fmla="*/ 0 60000 65536"/>
                  <a:gd name="T17" fmla="*/ 0 60000 65536"/>
                  <a:gd name="T18" fmla="*/ 0 w 10"/>
                  <a:gd name="T19" fmla="*/ 0 h 24"/>
                  <a:gd name="T20" fmla="*/ 10 w 1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0" h="24">
                    <a:moveTo>
                      <a:pt x="10" y="24"/>
                    </a:moveTo>
                    <a:lnTo>
                      <a:pt x="0" y="6"/>
                    </a:lnTo>
                    <a:lnTo>
                      <a:pt x="0" y="0"/>
                    </a:lnTo>
                    <a:lnTo>
                      <a:pt x="6" y="9"/>
                    </a:lnTo>
                    <a:lnTo>
                      <a:pt x="5" y="13"/>
                    </a:lnTo>
                    <a:lnTo>
                      <a:pt x="10" y="24"/>
                    </a:lnTo>
                    <a:close/>
                  </a:path>
                </a:pathLst>
              </a:custGeom>
              <a:solidFill>
                <a:srgbClr val="FEE0C2"/>
              </a:solidFill>
              <a:ln w="9525">
                <a:noFill/>
                <a:round/>
                <a:headEnd/>
                <a:tailEnd/>
              </a:ln>
            </p:spPr>
            <p:txBody>
              <a:bodyPr/>
              <a:lstStyle/>
              <a:p>
                <a:pPr algn="ctr" eaLnBrk="0" hangingPunct="0"/>
                <a:endParaRPr lang="en-US" dirty="0"/>
              </a:p>
            </p:txBody>
          </p:sp>
          <p:sp>
            <p:nvSpPr>
              <p:cNvPr id="4403" name="Freeform 792"/>
              <p:cNvSpPr>
                <a:spLocks/>
              </p:cNvSpPr>
              <p:nvPr/>
            </p:nvSpPr>
            <p:spPr bwMode="auto">
              <a:xfrm>
                <a:off x="4665" y="2901"/>
                <a:ext cx="10" cy="24"/>
              </a:xfrm>
              <a:custGeom>
                <a:avLst/>
                <a:gdLst>
                  <a:gd name="T0" fmla="*/ 10 w 10"/>
                  <a:gd name="T1" fmla="*/ 24 h 24"/>
                  <a:gd name="T2" fmla="*/ 0 w 10"/>
                  <a:gd name="T3" fmla="*/ 6 h 24"/>
                  <a:gd name="T4" fmla="*/ 0 w 10"/>
                  <a:gd name="T5" fmla="*/ 0 h 24"/>
                  <a:gd name="T6" fmla="*/ 6 w 10"/>
                  <a:gd name="T7" fmla="*/ 9 h 24"/>
                  <a:gd name="T8" fmla="*/ 5 w 10"/>
                  <a:gd name="T9" fmla="*/ 13 h 24"/>
                  <a:gd name="T10" fmla="*/ 10 w 10"/>
                  <a:gd name="T11" fmla="*/ 24 h 24"/>
                  <a:gd name="T12" fmla="*/ 0 60000 65536"/>
                  <a:gd name="T13" fmla="*/ 0 60000 65536"/>
                  <a:gd name="T14" fmla="*/ 0 60000 65536"/>
                  <a:gd name="T15" fmla="*/ 0 60000 65536"/>
                  <a:gd name="T16" fmla="*/ 0 60000 65536"/>
                  <a:gd name="T17" fmla="*/ 0 60000 65536"/>
                  <a:gd name="T18" fmla="*/ 0 w 10"/>
                  <a:gd name="T19" fmla="*/ 0 h 24"/>
                  <a:gd name="T20" fmla="*/ 10 w 1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0" h="24">
                    <a:moveTo>
                      <a:pt x="10" y="24"/>
                    </a:moveTo>
                    <a:lnTo>
                      <a:pt x="0" y="6"/>
                    </a:lnTo>
                    <a:lnTo>
                      <a:pt x="0" y="0"/>
                    </a:lnTo>
                    <a:lnTo>
                      <a:pt x="6" y="9"/>
                    </a:lnTo>
                    <a:lnTo>
                      <a:pt x="5" y="13"/>
                    </a:lnTo>
                    <a:lnTo>
                      <a:pt x="10" y="24"/>
                    </a:lnTo>
                  </a:path>
                </a:pathLst>
              </a:custGeom>
              <a:noFill/>
              <a:ln w="9525">
                <a:noFill/>
                <a:round/>
                <a:headEnd/>
                <a:tailEnd/>
              </a:ln>
            </p:spPr>
            <p:txBody>
              <a:bodyPr/>
              <a:lstStyle/>
              <a:p>
                <a:pPr algn="ctr" eaLnBrk="0" hangingPunct="0"/>
                <a:endParaRPr lang="en-US" dirty="0"/>
              </a:p>
            </p:txBody>
          </p:sp>
          <p:sp>
            <p:nvSpPr>
              <p:cNvPr id="4404" name="Freeform 793"/>
              <p:cNvSpPr>
                <a:spLocks/>
              </p:cNvSpPr>
              <p:nvPr/>
            </p:nvSpPr>
            <p:spPr bwMode="auto">
              <a:xfrm>
                <a:off x="5584" y="2907"/>
                <a:ext cx="9" cy="99"/>
              </a:xfrm>
              <a:custGeom>
                <a:avLst/>
                <a:gdLst>
                  <a:gd name="T0" fmla="*/ 0 w 9"/>
                  <a:gd name="T1" fmla="*/ 87 h 99"/>
                  <a:gd name="T2" fmla="*/ 3 w 9"/>
                  <a:gd name="T3" fmla="*/ 31 h 99"/>
                  <a:gd name="T4" fmla="*/ 6 w 9"/>
                  <a:gd name="T5" fmla="*/ 5 h 99"/>
                  <a:gd name="T6" fmla="*/ 9 w 9"/>
                  <a:gd name="T7" fmla="*/ 0 h 99"/>
                  <a:gd name="T8" fmla="*/ 0 w 9"/>
                  <a:gd name="T9" fmla="*/ 99 h 99"/>
                  <a:gd name="T10" fmla="*/ 0 w 9"/>
                  <a:gd name="T11" fmla="*/ 87 h 99"/>
                  <a:gd name="T12" fmla="*/ 0 60000 65536"/>
                  <a:gd name="T13" fmla="*/ 0 60000 65536"/>
                  <a:gd name="T14" fmla="*/ 0 60000 65536"/>
                  <a:gd name="T15" fmla="*/ 0 60000 65536"/>
                  <a:gd name="T16" fmla="*/ 0 60000 65536"/>
                  <a:gd name="T17" fmla="*/ 0 60000 65536"/>
                  <a:gd name="T18" fmla="*/ 0 w 9"/>
                  <a:gd name="T19" fmla="*/ 0 h 99"/>
                  <a:gd name="T20" fmla="*/ 9 w 9"/>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9" h="99">
                    <a:moveTo>
                      <a:pt x="0" y="87"/>
                    </a:moveTo>
                    <a:lnTo>
                      <a:pt x="3" y="31"/>
                    </a:lnTo>
                    <a:lnTo>
                      <a:pt x="6" y="5"/>
                    </a:lnTo>
                    <a:lnTo>
                      <a:pt x="9" y="0"/>
                    </a:lnTo>
                    <a:lnTo>
                      <a:pt x="0" y="99"/>
                    </a:lnTo>
                    <a:lnTo>
                      <a:pt x="0" y="87"/>
                    </a:lnTo>
                    <a:close/>
                  </a:path>
                </a:pathLst>
              </a:custGeom>
              <a:solidFill>
                <a:srgbClr val="FEE0C2"/>
              </a:solidFill>
              <a:ln w="9525">
                <a:noFill/>
                <a:round/>
                <a:headEnd/>
                <a:tailEnd/>
              </a:ln>
            </p:spPr>
            <p:txBody>
              <a:bodyPr/>
              <a:lstStyle/>
              <a:p>
                <a:pPr algn="ctr" eaLnBrk="0" hangingPunct="0"/>
                <a:endParaRPr lang="en-US" dirty="0"/>
              </a:p>
            </p:txBody>
          </p:sp>
          <p:sp>
            <p:nvSpPr>
              <p:cNvPr id="4405" name="Freeform 794"/>
              <p:cNvSpPr>
                <a:spLocks/>
              </p:cNvSpPr>
              <p:nvPr/>
            </p:nvSpPr>
            <p:spPr bwMode="auto">
              <a:xfrm>
                <a:off x="5584" y="2907"/>
                <a:ext cx="9" cy="99"/>
              </a:xfrm>
              <a:custGeom>
                <a:avLst/>
                <a:gdLst>
                  <a:gd name="T0" fmla="*/ 0 w 9"/>
                  <a:gd name="T1" fmla="*/ 87 h 99"/>
                  <a:gd name="T2" fmla="*/ 3 w 9"/>
                  <a:gd name="T3" fmla="*/ 31 h 99"/>
                  <a:gd name="T4" fmla="*/ 6 w 9"/>
                  <a:gd name="T5" fmla="*/ 5 h 99"/>
                  <a:gd name="T6" fmla="*/ 9 w 9"/>
                  <a:gd name="T7" fmla="*/ 0 h 99"/>
                  <a:gd name="T8" fmla="*/ 0 w 9"/>
                  <a:gd name="T9" fmla="*/ 99 h 99"/>
                  <a:gd name="T10" fmla="*/ 0 w 9"/>
                  <a:gd name="T11" fmla="*/ 87 h 99"/>
                  <a:gd name="T12" fmla="*/ 0 60000 65536"/>
                  <a:gd name="T13" fmla="*/ 0 60000 65536"/>
                  <a:gd name="T14" fmla="*/ 0 60000 65536"/>
                  <a:gd name="T15" fmla="*/ 0 60000 65536"/>
                  <a:gd name="T16" fmla="*/ 0 60000 65536"/>
                  <a:gd name="T17" fmla="*/ 0 60000 65536"/>
                  <a:gd name="T18" fmla="*/ 0 w 9"/>
                  <a:gd name="T19" fmla="*/ 0 h 99"/>
                  <a:gd name="T20" fmla="*/ 9 w 9"/>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9" h="99">
                    <a:moveTo>
                      <a:pt x="0" y="87"/>
                    </a:moveTo>
                    <a:lnTo>
                      <a:pt x="3" y="31"/>
                    </a:lnTo>
                    <a:lnTo>
                      <a:pt x="6" y="5"/>
                    </a:lnTo>
                    <a:lnTo>
                      <a:pt x="9" y="0"/>
                    </a:lnTo>
                    <a:lnTo>
                      <a:pt x="0" y="99"/>
                    </a:lnTo>
                    <a:lnTo>
                      <a:pt x="0" y="87"/>
                    </a:lnTo>
                  </a:path>
                </a:pathLst>
              </a:custGeom>
              <a:noFill/>
              <a:ln w="9525">
                <a:noFill/>
                <a:round/>
                <a:headEnd/>
                <a:tailEnd/>
              </a:ln>
            </p:spPr>
            <p:txBody>
              <a:bodyPr/>
              <a:lstStyle/>
              <a:p>
                <a:pPr algn="ctr" eaLnBrk="0" hangingPunct="0"/>
                <a:endParaRPr lang="en-US" dirty="0"/>
              </a:p>
            </p:txBody>
          </p:sp>
          <p:sp>
            <p:nvSpPr>
              <p:cNvPr id="4406" name="Freeform 795"/>
              <p:cNvSpPr>
                <a:spLocks noEditPoints="1"/>
              </p:cNvSpPr>
              <p:nvPr/>
            </p:nvSpPr>
            <p:spPr bwMode="auto">
              <a:xfrm>
                <a:off x="4676" y="2925"/>
                <a:ext cx="78" cy="61"/>
              </a:xfrm>
              <a:custGeom>
                <a:avLst/>
                <a:gdLst>
                  <a:gd name="T0" fmla="*/ 55 w 78"/>
                  <a:gd name="T1" fmla="*/ 43 h 61"/>
                  <a:gd name="T2" fmla="*/ 60 w 78"/>
                  <a:gd name="T3" fmla="*/ 38 h 61"/>
                  <a:gd name="T4" fmla="*/ 71 w 78"/>
                  <a:gd name="T5" fmla="*/ 46 h 61"/>
                  <a:gd name="T6" fmla="*/ 78 w 78"/>
                  <a:gd name="T7" fmla="*/ 46 h 61"/>
                  <a:gd name="T8" fmla="*/ 55 w 78"/>
                  <a:gd name="T9" fmla="*/ 61 h 61"/>
                  <a:gd name="T10" fmla="*/ 47 w 78"/>
                  <a:gd name="T11" fmla="*/ 61 h 61"/>
                  <a:gd name="T12" fmla="*/ 31 w 78"/>
                  <a:gd name="T13" fmla="*/ 56 h 61"/>
                  <a:gd name="T14" fmla="*/ 7 w 78"/>
                  <a:gd name="T15" fmla="*/ 37 h 61"/>
                  <a:gd name="T16" fmla="*/ 0 w 78"/>
                  <a:gd name="T17" fmla="*/ 0 h 61"/>
                  <a:gd name="T18" fmla="*/ 7 w 78"/>
                  <a:gd name="T19" fmla="*/ 33 h 61"/>
                  <a:gd name="T20" fmla="*/ 12 w 78"/>
                  <a:gd name="T21" fmla="*/ 29 h 61"/>
                  <a:gd name="T22" fmla="*/ 18 w 78"/>
                  <a:gd name="T23" fmla="*/ 33 h 61"/>
                  <a:gd name="T24" fmla="*/ 15 w 78"/>
                  <a:gd name="T25" fmla="*/ 35 h 61"/>
                  <a:gd name="T26" fmla="*/ 18 w 78"/>
                  <a:gd name="T27" fmla="*/ 38 h 61"/>
                  <a:gd name="T28" fmla="*/ 20 w 78"/>
                  <a:gd name="T29" fmla="*/ 35 h 61"/>
                  <a:gd name="T30" fmla="*/ 41 w 78"/>
                  <a:gd name="T31" fmla="*/ 41 h 61"/>
                  <a:gd name="T32" fmla="*/ 49 w 78"/>
                  <a:gd name="T33" fmla="*/ 46 h 61"/>
                  <a:gd name="T34" fmla="*/ 47 w 78"/>
                  <a:gd name="T35" fmla="*/ 51 h 61"/>
                  <a:gd name="T36" fmla="*/ 54 w 78"/>
                  <a:gd name="T37" fmla="*/ 49 h 61"/>
                  <a:gd name="T38" fmla="*/ 55 w 78"/>
                  <a:gd name="T39" fmla="*/ 43 h 61"/>
                  <a:gd name="T40" fmla="*/ 55 w 78"/>
                  <a:gd name="T41" fmla="*/ 43 h 61"/>
                  <a:gd name="T42" fmla="*/ 60 w 78"/>
                  <a:gd name="T43" fmla="*/ 45 h 61"/>
                  <a:gd name="T44" fmla="*/ 58 w 78"/>
                  <a:gd name="T45" fmla="*/ 40 h 61"/>
                  <a:gd name="T46" fmla="*/ 55 w 78"/>
                  <a:gd name="T47" fmla="*/ 43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8"/>
                  <a:gd name="T73" fmla="*/ 0 h 61"/>
                  <a:gd name="T74" fmla="*/ 78 w 78"/>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8" h="61">
                    <a:moveTo>
                      <a:pt x="55" y="43"/>
                    </a:moveTo>
                    <a:lnTo>
                      <a:pt x="60" y="38"/>
                    </a:lnTo>
                    <a:lnTo>
                      <a:pt x="71" y="46"/>
                    </a:lnTo>
                    <a:lnTo>
                      <a:pt x="78" y="46"/>
                    </a:lnTo>
                    <a:lnTo>
                      <a:pt x="55" y="61"/>
                    </a:lnTo>
                    <a:lnTo>
                      <a:pt x="47" y="61"/>
                    </a:lnTo>
                    <a:lnTo>
                      <a:pt x="31" y="56"/>
                    </a:lnTo>
                    <a:lnTo>
                      <a:pt x="7" y="37"/>
                    </a:lnTo>
                    <a:lnTo>
                      <a:pt x="0" y="0"/>
                    </a:lnTo>
                    <a:lnTo>
                      <a:pt x="7" y="33"/>
                    </a:lnTo>
                    <a:lnTo>
                      <a:pt x="12" y="29"/>
                    </a:lnTo>
                    <a:lnTo>
                      <a:pt x="18" y="33"/>
                    </a:lnTo>
                    <a:lnTo>
                      <a:pt x="15" y="35"/>
                    </a:lnTo>
                    <a:lnTo>
                      <a:pt x="18" y="38"/>
                    </a:lnTo>
                    <a:lnTo>
                      <a:pt x="20" y="35"/>
                    </a:lnTo>
                    <a:lnTo>
                      <a:pt x="41" y="41"/>
                    </a:lnTo>
                    <a:lnTo>
                      <a:pt x="49" y="46"/>
                    </a:lnTo>
                    <a:lnTo>
                      <a:pt x="47" y="51"/>
                    </a:lnTo>
                    <a:lnTo>
                      <a:pt x="54" y="49"/>
                    </a:lnTo>
                    <a:lnTo>
                      <a:pt x="55" y="43"/>
                    </a:lnTo>
                    <a:close/>
                    <a:moveTo>
                      <a:pt x="55" y="43"/>
                    </a:moveTo>
                    <a:lnTo>
                      <a:pt x="60" y="45"/>
                    </a:lnTo>
                    <a:lnTo>
                      <a:pt x="58" y="40"/>
                    </a:lnTo>
                    <a:lnTo>
                      <a:pt x="55" y="43"/>
                    </a:lnTo>
                    <a:close/>
                  </a:path>
                </a:pathLst>
              </a:custGeom>
              <a:solidFill>
                <a:srgbClr val="FEE0C2"/>
              </a:solidFill>
              <a:ln w="9525">
                <a:noFill/>
                <a:round/>
                <a:headEnd/>
                <a:tailEnd/>
              </a:ln>
            </p:spPr>
            <p:txBody>
              <a:bodyPr/>
              <a:lstStyle/>
              <a:p>
                <a:pPr algn="ctr" eaLnBrk="0" hangingPunct="0"/>
                <a:endParaRPr lang="en-US" dirty="0"/>
              </a:p>
            </p:txBody>
          </p:sp>
          <p:sp>
            <p:nvSpPr>
              <p:cNvPr id="4407" name="Freeform 796"/>
              <p:cNvSpPr>
                <a:spLocks noEditPoints="1"/>
              </p:cNvSpPr>
              <p:nvPr/>
            </p:nvSpPr>
            <p:spPr bwMode="auto">
              <a:xfrm>
                <a:off x="4676" y="2925"/>
                <a:ext cx="78" cy="61"/>
              </a:xfrm>
              <a:custGeom>
                <a:avLst/>
                <a:gdLst>
                  <a:gd name="T0" fmla="*/ 55 w 78"/>
                  <a:gd name="T1" fmla="*/ 43 h 61"/>
                  <a:gd name="T2" fmla="*/ 60 w 78"/>
                  <a:gd name="T3" fmla="*/ 38 h 61"/>
                  <a:gd name="T4" fmla="*/ 71 w 78"/>
                  <a:gd name="T5" fmla="*/ 46 h 61"/>
                  <a:gd name="T6" fmla="*/ 78 w 78"/>
                  <a:gd name="T7" fmla="*/ 46 h 61"/>
                  <a:gd name="T8" fmla="*/ 55 w 78"/>
                  <a:gd name="T9" fmla="*/ 61 h 61"/>
                  <a:gd name="T10" fmla="*/ 47 w 78"/>
                  <a:gd name="T11" fmla="*/ 61 h 61"/>
                  <a:gd name="T12" fmla="*/ 31 w 78"/>
                  <a:gd name="T13" fmla="*/ 56 h 61"/>
                  <a:gd name="T14" fmla="*/ 7 w 78"/>
                  <a:gd name="T15" fmla="*/ 37 h 61"/>
                  <a:gd name="T16" fmla="*/ 0 w 78"/>
                  <a:gd name="T17" fmla="*/ 0 h 61"/>
                  <a:gd name="T18" fmla="*/ 7 w 78"/>
                  <a:gd name="T19" fmla="*/ 33 h 61"/>
                  <a:gd name="T20" fmla="*/ 12 w 78"/>
                  <a:gd name="T21" fmla="*/ 29 h 61"/>
                  <a:gd name="T22" fmla="*/ 18 w 78"/>
                  <a:gd name="T23" fmla="*/ 33 h 61"/>
                  <a:gd name="T24" fmla="*/ 15 w 78"/>
                  <a:gd name="T25" fmla="*/ 35 h 61"/>
                  <a:gd name="T26" fmla="*/ 18 w 78"/>
                  <a:gd name="T27" fmla="*/ 38 h 61"/>
                  <a:gd name="T28" fmla="*/ 20 w 78"/>
                  <a:gd name="T29" fmla="*/ 35 h 61"/>
                  <a:gd name="T30" fmla="*/ 41 w 78"/>
                  <a:gd name="T31" fmla="*/ 41 h 61"/>
                  <a:gd name="T32" fmla="*/ 49 w 78"/>
                  <a:gd name="T33" fmla="*/ 46 h 61"/>
                  <a:gd name="T34" fmla="*/ 47 w 78"/>
                  <a:gd name="T35" fmla="*/ 51 h 61"/>
                  <a:gd name="T36" fmla="*/ 54 w 78"/>
                  <a:gd name="T37" fmla="*/ 49 h 61"/>
                  <a:gd name="T38" fmla="*/ 55 w 78"/>
                  <a:gd name="T39" fmla="*/ 43 h 61"/>
                  <a:gd name="T40" fmla="*/ 55 w 78"/>
                  <a:gd name="T41" fmla="*/ 43 h 61"/>
                  <a:gd name="T42" fmla="*/ 60 w 78"/>
                  <a:gd name="T43" fmla="*/ 45 h 61"/>
                  <a:gd name="T44" fmla="*/ 58 w 78"/>
                  <a:gd name="T45" fmla="*/ 40 h 61"/>
                  <a:gd name="T46" fmla="*/ 55 w 78"/>
                  <a:gd name="T47" fmla="*/ 43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8"/>
                  <a:gd name="T73" fmla="*/ 0 h 61"/>
                  <a:gd name="T74" fmla="*/ 78 w 78"/>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8" h="61">
                    <a:moveTo>
                      <a:pt x="55" y="43"/>
                    </a:moveTo>
                    <a:lnTo>
                      <a:pt x="60" y="38"/>
                    </a:lnTo>
                    <a:lnTo>
                      <a:pt x="71" y="46"/>
                    </a:lnTo>
                    <a:lnTo>
                      <a:pt x="78" y="46"/>
                    </a:lnTo>
                    <a:lnTo>
                      <a:pt x="55" y="61"/>
                    </a:lnTo>
                    <a:lnTo>
                      <a:pt x="47" y="61"/>
                    </a:lnTo>
                    <a:lnTo>
                      <a:pt x="31" y="56"/>
                    </a:lnTo>
                    <a:lnTo>
                      <a:pt x="7" y="37"/>
                    </a:lnTo>
                    <a:lnTo>
                      <a:pt x="0" y="0"/>
                    </a:lnTo>
                    <a:lnTo>
                      <a:pt x="7" y="33"/>
                    </a:lnTo>
                    <a:lnTo>
                      <a:pt x="12" y="29"/>
                    </a:lnTo>
                    <a:lnTo>
                      <a:pt x="18" y="33"/>
                    </a:lnTo>
                    <a:lnTo>
                      <a:pt x="15" y="35"/>
                    </a:lnTo>
                    <a:lnTo>
                      <a:pt x="18" y="38"/>
                    </a:lnTo>
                    <a:lnTo>
                      <a:pt x="20" y="35"/>
                    </a:lnTo>
                    <a:lnTo>
                      <a:pt x="41" y="41"/>
                    </a:lnTo>
                    <a:lnTo>
                      <a:pt x="49" y="46"/>
                    </a:lnTo>
                    <a:lnTo>
                      <a:pt x="47" y="51"/>
                    </a:lnTo>
                    <a:lnTo>
                      <a:pt x="54" y="49"/>
                    </a:lnTo>
                    <a:lnTo>
                      <a:pt x="55" y="43"/>
                    </a:lnTo>
                    <a:moveTo>
                      <a:pt x="55" y="43"/>
                    </a:moveTo>
                    <a:lnTo>
                      <a:pt x="60" y="45"/>
                    </a:lnTo>
                    <a:lnTo>
                      <a:pt x="58" y="40"/>
                    </a:lnTo>
                    <a:lnTo>
                      <a:pt x="55" y="43"/>
                    </a:lnTo>
                  </a:path>
                </a:pathLst>
              </a:custGeom>
              <a:noFill/>
              <a:ln w="9525">
                <a:noFill/>
                <a:round/>
                <a:headEnd/>
                <a:tailEnd/>
              </a:ln>
            </p:spPr>
            <p:txBody>
              <a:bodyPr/>
              <a:lstStyle/>
              <a:p>
                <a:pPr algn="ctr" eaLnBrk="0" hangingPunct="0"/>
                <a:endParaRPr lang="en-US" dirty="0"/>
              </a:p>
            </p:txBody>
          </p:sp>
          <p:sp>
            <p:nvSpPr>
              <p:cNvPr id="4408" name="Freeform 797"/>
              <p:cNvSpPr>
                <a:spLocks/>
              </p:cNvSpPr>
              <p:nvPr/>
            </p:nvSpPr>
            <p:spPr bwMode="auto">
              <a:xfrm>
                <a:off x="4743" y="2934"/>
                <a:ext cx="1" cy="4"/>
              </a:xfrm>
              <a:custGeom>
                <a:avLst/>
                <a:gdLst>
                  <a:gd name="T0" fmla="*/ 0 w 1"/>
                  <a:gd name="T1" fmla="*/ 4 h 4"/>
                  <a:gd name="T2" fmla="*/ 0 w 1"/>
                  <a:gd name="T3" fmla="*/ 0 h 4"/>
                  <a:gd name="T4" fmla="*/ 1 w 1"/>
                  <a:gd name="T5" fmla="*/ 2 h 4"/>
                  <a:gd name="T6" fmla="*/ 0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4"/>
                    </a:moveTo>
                    <a:lnTo>
                      <a:pt x="0" y="0"/>
                    </a:lnTo>
                    <a:lnTo>
                      <a:pt x="1" y="2"/>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409" name="Freeform 798"/>
              <p:cNvSpPr>
                <a:spLocks/>
              </p:cNvSpPr>
              <p:nvPr/>
            </p:nvSpPr>
            <p:spPr bwMode="auto">
              <a:xfrm>
                <a:off x="4743" y="2934"/>
                <a:ext cx="1" cy="4"/>
              </a:xfrm>
              <a:custGeom>
                <a:avLst/>
                <a:gdLst>
                  <a:gd name="T0" fmla="*/ 0 w 1"/>
                  <a:gd name="T1" fmla="*/ 4 h 4"/>
                  <a:gd name="T2" fmla="*/ 0 w 1"/>
                  <a:gd name="T3" fmla="*/ 0 h 4"/>
                  <a:gd name="T4" fmla="*/ 1 w 1"/>
                  <a:gd name="T5" fmla="*/ 2 h 4"/>
                  <a:gd name="T6" fmla="*/ 0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4"/>
                    </a:moveTo>
                    <a:lnTo>
                      <a:pt x="0" y="0"/>
                    </a:lnTo>
                    <a:lnTo>
                      <a:pt x="1" y="2"/>
                    </a:lnTo>
                    <a:lnTo>
                      <a:pt x="0" y="4"/>
                    </a:lnTo>
                  </a:path>
                </a:pathLst>
              </a:custGeom>
              <a:noFill/>
              <a:ln w="9525">
                <a:noFill/>
                <a:round/>
                <a:headEnd/>
                <a:tailEnd/>
              </a:ln>
            </p:spPr>
            <p:txBody>
              <a:bodyPr/>
              <a:lstStyle/>
              <a:p>
                <a:pPr algn="ctr" eaLnBrk="0" hangingPunct="0"/>
                <a:endParaRPr lang="en-US" dirty="0"/>
              </a:p>
            </p:txBody>
          </p:sp>
          <p:sp>
            <p:nvSpPr>
              <p:cNvPr id="4410" name="Freeform 799"/>
              <p:cNvSpPr>
                <a:spLocks/>
              </p:cNvSpPr>
              <p:nvPr/>
            </p:nvSpPr>
            <p:spPr bwMode="auto">
              <a:xfrm>
                <a:off x="4827" y="2936"/>
                <a:ext cx="422" cy="334"/>
              </a:xfrm>
              <a:custGeom>
                <a:avLst/>
                <a:gdLst>
                  <a:gd name="T0" fmla="*/ 1 w 422"/>
                  <a:gd name="T1" fmla="*/ 91 h 334"/>
                  <a:gd name="T2" fmla="*/ 13 w 422"/>
                  <a:gd name="T3" fmla="*/ 98 h 334"/>
                  <a:gd name="T4" fmla="*/ 79 w 422"/>
                  <a:gd name="T5" fmla="*/ 48 h 334"/>
                  <a:gd name="T6" fmla="*/ 119 w 422"/>
                  <a:gd name="T7" fmla="*/ 3 h 334"/>
                  <a:gd name="T8" fmla="*/ 247 w 422"/>
                  <a:gd name="T9" fmla="*/ 122 h 334"/>
                  <a:gd name="T10" fmla="*/ 250 w 422"/>
                  <a:gd name="T11" fmla="*/ 123 h 334"/>
                  <a:gd name="T12" fmla="*/ 420 w 422"/>
                  <a:gd name="T13" fmla="*/ 248 h 334"/>
                  <a:gd name="T14" fmla="*/ 241 w 422"/>
                  <a:gd name="T15" fmla="*/ 334 h 334"/>
                  <a:gd name="T16" fmla="*/ 236 w 422"/>
                  <a:gd name="T17" fmla="*/ 334 h 334"/>
                  <a:gd name="T18" fmla="*/ 220 w 422"/>
                  <a:gd name="T19" fmla="*/ 334 h 334"/>
                  <a:gd name="T20" fmla="*/ 212 w 422"/>
                  <a:gd name="T21" fmla="*/ 325 h 334"/>
                  <a:gd name="T22" fmla="*/ 212 w 422"/>
                  <a:gd name="T23" fmla="*/ 333 h 334"/>
                  <a:gd name="T24" fmla="*/ 199 w 422"/>
                  <a:gd name="T25" fmla="*/ 315 h 334"/>
                  <a:gd name="T26" fmla="*/ 199 w 422"/>
                  <a:gd name="T27" fmla="*/ 312 h 334"/>
                  <a:gd name="T28" fmla="*/ 186 w 422"/>
                  <a:gd name="T29" fmla="*/ 306 h 334"/>
                  <a:gd name="T30" fmla="*/ 160 w 422"/>
                  <a:gd name="T31" fmla="*/ 296 h 334"/>
                  <a:gd name="T32" fmla="*/ 150 w 422"/>
                  <a:gd name="T33" fmla="*/ 304 h 334"/>
                  <a:gd name="T34" fmla="*/ 144 w 422"/>
                  <a:gd name="T35" fmla="*/ 302 h 334"/>
                  <a:gd name="T36" fmla="*/ 140 w 422"/>
                  <a:gd name="T37" fmla="*/ 299 h 334"/>
                  <a:gd name="T38" fmla="*/ 140 w 422"/>
                  <a:gd name="T39" fmla="*/ 294 h 334"/>
                  <a:gd name="T40" fmla="*/ 144 w 422"/>
                  <a:gd name="T41" fmla="*/ 299 h 334"/>
                  <a:gd name="T42" fmla="*/ 148 w 422"/>
                  <a:gd name="T43" fmla="*/ 290 h 334"/>
                  <a:gd name="T44" fmla="*/ 124 w 422"/>
                  <a:gd name="T45" fmla="*/ 298 h 334"/>
                  <a:gd name="T46" fmla="*/ 113 w 422"/>
                  <a:gd name="T47" fmla="*/ 296 h 334"/>
                  <a:gd name="T48" fmla="*/ 105 w 422"/>
                  <a:gd name="T49" fmla="*/ 294 h 334"/>
                  <a:gd name="T50" fmla="*/ 111 w 422"/>
                  <a:gd name="T51" fmla="*/ 286 h 334"/>
                  <a:gd name="T52" fmla="*/ 102 w 422"/>
                  <a:gd name="T53" fmla="*/ 280 h 334"/>
                  <a:gd name="T54" fmla="*/ 95 w 422"/>
                  <a:gd name="T55" fmla="*/ 294 h 334"/>
                  <a:gd name="T56" fmla="*/ 98 w 422"/>
                  <a:gd name="T57" fmla="*/ 280 h 334"/>
                  <a:gd name="T58" fmla="*/ 93 w 422"/>
                  <a:gd name="T59" fmla="*/ 288 h 334"/>
                  <a:gd name="T60" fmla="*/ 93 w 422"/>
                  <a:gd name="T61" fmla="*/ 280 h 334"/>
                  <a:gd name="T62" fmla="*/ 87 w 422"/>
                  <a:gd name="T63" fmla="*/ 277 h 334"/>
                  <a:gd name="T64" fmla="*/ 66 w 422"/>
                  <a:gd name="T65" fmla="*/ 266 h 334"/>
                  <a:gd name="T66" fmla="*/ 79 w 422"/>
                  <a:gd name="T67" fmla="*/ 266 h 334"/>
                  <a:gd name="T68" fmla="*/ 79 w 422"/>
                  <a:gd name="T69" fmla="*/ 258 h 334"/>
                  <a:gd name="T70" fmla="*/ 61 w 422"/>
                  <a:gd name="T71" fmla="*/ 251 h 334"/>
                  <a:gd name="T72" fmla="*/ 58 w 422"/>
                  <a:gd name="T73" fmla="*/ 250 h 334"/>
                  <a:gd name="T74" fmla="*/ 47 w 422"/>
                  <a:gd name="T75" fmla="*/ 240 h 334"/>
                  <a:gd name="T76" fmla="*/ 40 w 422"/>
                  <a:gd name="T77" fmla="*/ 227 h 334"/>
                  <a:gd name="T78" fmla="*/ 40 w 422"/>
                  <a:gd name="T79" fmla="*/ 245 h 334"/>
                  <a:gd name="T80" fmla="*/ 21 w 422"/>
                  <a:gd name="T81" fmla="*/ 203 h 334"/>
                  <a:gd name="T82" fmla="*/ 27 w 422"/>
                  <a:gd name="T83" fmla="*/ 210 h 334"/>
                  <a:gd name="T84" fmla="*/ 32 w 422"/>
                  <a:gd name="T85" fmla="*/ 211 h 334"/>
                  <a:gd name="T86" fmla="*/ 29 w 422"/>
                  <a:gd name="T87" fmla="*/ 190 h 334"/>
                  <a:gd name="T88" fmla="*/ 29 w 422"/>
                  <a:gd name="T89" fmla="*/ 182 h 334"/>
                  <a:gd name="T90" fmla="*/ 24 w 422"/>
                  <a:gd name="T91" fmla="*/ 189 h 334"/>
                  <a:gd name="T92" fmla="*/ 24 w 422"/>
                  <a:gd name="T93" fmla="*/ 189 h 334"/>
                  <a:gd name="T94" fmla="*/ 27 w 422"/>
                  <a:gd name="T95" fmla="*/ 197 h 334"/>
                  <a:gd name="T96" fmla="*/ 27 w 422"/>
                  <a:gd name="T97" fmla="*/ 198 h 334"/>
                  <a:gd name="T98" fmla="*/ 21 w 422"/>
                  <a:gd name="T99" fmla="*/ 194 h 334"/>
                  <a:gd name="T100" fmla="*/ 21 w 422"/>
                  <a:gd name="T101" fmla="*/ 195 h 334"/>
                  <a:gd name="T102" fmla="*/ 14 w 422"/>
                  <a:gd name="T103" fmla="*/ 142 h 334"/>
                  <a:gd name="T104" fmla="*/ 9 w 422"/>
                  <a:gd name="T105" fmla="*/ 118 h 334"/>
                  <a:gd name="T106" fmla="*/ 14 w 422"/>
                  <a:gd name="T107" fmla="*/ 109 h 334"/>
                  <a:gd name="T108" fmla="*/ 6 w 422"/>
                  <a:gd name="T109" fmla="*/ 110 h 3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2"/>
                  <a:gd name="T166" fmla="*/ 0 h 334"/>
                  <a:gd name="T167" fmla="*/ 422 w 422"/>
                  <a:gd name="T168" fmla="*/ 334 h 3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2" h="334">
                    <a:moveTo>
                      <a:pt x="0" y="91"/>
                    </a:moveTo>
                    <a:lnTo>
                      <a:pt x="1" y="91"/>
                    </a:lnTo>
                    <a:lnTo>
                      <a:pt x="13" y="91"/>
                    </a:lnTo>
                    <a:lnTo>
                      <a:pt x="13" y="98"/>
                    </a:lnTo>
                    <a:lnTo>
                      <a:pt x="81" y="96"/>
                    </a:lnTo>
                    <a:lnTo>
                      <a:pt x="79" y="48"/>
                    </a:lnTo>
                    <a:lnTo>
                      <a:pt x="119" y="46"/>
                    </a:lnTo>
                    <a:lnTo>
                      <a:pt x="119" y="3"/>
                    </a:lnTo>
                    <a:lnTo>
                      <a:pt x="242" y="0"/>
                    </a:lnTo>
                    <a:lnTo>
                      <a:pt x="247" y="122"/>
                    </a:lnTo>
                    <a:lnTo>
                      <a:pt x="246" y="125"/>
                    </a:lnTo>
                    <a:lnTo>
                      <a:pt x="250" y="123"/>
                    </a:lnTo>
                    <a:lnTo>
                      <a:pt x="414" y="117"/>
                    </a:lnTo>
                    <a:lnTo>
                      <a:pt x="420" y="248"/>
                    </a:lnTo>
                    <a:lnTo>
                      <a:pt x="422" y="330"/>
                    </a:lnTo>
                    <a:lnTo>
                      <a:pt x="241" y="334"/>
                    </a:lnTo>
                    <a:lnTo>
                      <a:pt x="239" y="334"/>
                    </a:lnTo>
                    <a:lnTo>
                      <a:pt x="236" y="334"/>
                    </a:lnTo>
                    <a:lnTo>
                      <a:pt x="220" y="334"/>
                    </a:lnTo>
                    <a:lnTo>
                      <a:pt x="216" y="326"/>
                    </a:lnTo>
                    <a:lnTo>
                      <a:pt x="212" y="325"/>
                    </a:lnTo>
                    <a:lnTo>
                      <a:pt x="215" y="331"/>
                    </a:lnTo>
                    <a:lnTo>
                      <a:pt x="212" y="333"/>
                    </a:lnTo>
                    <a:lnTo>
                      <a:pt x="212" y="326"/>
                    </a:lnTo>
                    <a:lnTo>
                      <a:pt x="199" y="315"/>
                    </a:lnTo>
                    <a:lnTo>
                      <a:pt x="202" y="304"/>
                    </a:lnTo>
                    <a:lnTo>
                      <a:pt x="199" y="312"/>
                    </a:lnTo>
                    <a:lnTo>
                      <a:pt x="192" y="310"/>
                    </a:lnTo>
                    <a:lnTo>
                      <a:pt x="186" y="306"/>
                    </a:lnTo>
                    <a:lnTo>
                      <a:pt x="170" y="306"/>
                    </a:lnTo>
                    <a:lnTo>
                      <a:pt x="160" y="296"/>
                    </a:lnTo>
                    <a:lnTo>
                      <a:pt x="145" y="299"/>
                    </a:lnTo>
                    <a:lnTo>
                      <a:pt x="150" y="304"/>
                    </a:lnTo>
                    <a:lnTo>
                      <a:pt x="147" y="306"/>
                    </a:lnTo>
                    <a:lnTo>
                      <a:pt x="144" y="302"/>
                    </a:lnTo>
                    <a:lnTo>
                      <a:pt x="140" y="307"/>
                    </a:lnTo>
                    <a:lnTo>
                      <a:pt x="140" y="299"/>
                    </a:lnTo>
                    <a:lnTo>
                      <a:pt x="137" y="298"/>
                    </a:lnTo>
                    <a:lnTo>
                      <a:pt x="140" y="294"/>
                    </a:lnTo>
                    <a:lnTo>
                      <a:pt x="144" y="294"/>
                    </a:lnTo>
                    <a:lnTo>
                      <a:pt x="144" y="299"/>
                    </a:lnTo>
                    <a:lnTo>
                      <a:pt x="148" y="296"/>
                    </a:lnTo>
                    <a:lnTo>
                      <a:pt x="148" y="290"/>
                    </a:lnTo>
                    <a:lnTo>
                      <a:pt x="127" y="293"/>
                    </a:lnTo>
                    <a:lnTo>
                      <a:pt x="124" y="298"/>
                    </a:lnTo>
                    <a:lnTo>
                      <a:pt x="124" y="294"/>
                    </a:lnTo>
                    <a:lnTo>
                      <a:pt x="113" y="296"/>
                    </a:lnTo>
                    <a:lnTo>
                      <a:pt x="106" y="291"/>
                    </a:lnTo>
                    <a:lnTo>
                      <a:pt x="105" y="294"/>
                    </a:lnTo>
                    <a:lnTo>
                      <a:pt x="103" y="285"/>
                    </a:lnTo>
                    <a:lnTo>
                      <a:pt x="111" y="286"/>
                    </a:lnTo>
                    <a:lnTo>
                      <a:pt x="110" y="277"/>
                    </a:lnTo>
                    <a:lnTo>
                      <a:pt x="102" y="280"/>
                    </a:lnTo>
                    <a:lnTo>
                      <a:pt x="100" y="291"/>
                    </a:lnTo>
                    <a:lnTo>
                      <a:pt x="95" y="294"/>
                    </a:lnTo>
                    <a:lnTo>
                      <a:pt x="93" y="290"/>
                    </a:lnTo>
                    <a:lnTo>
                      <a:pt x="98" y="280"/>
                    </a:lnTo>
                    <a:lnTo>
                      <a:pt x="95" y="280"/>
                    </a:lnTo>
                    <a:lnTo>
                      <a:pt x="93" y="288"/>
                    </a:lnTo>
                    <a:lnTo>
                      <a:pt x="92" y="282"/>
                    </a:lnTo>
                    <a:lnTo>
                      <a:pt x="93" y="280"/>
                    </a:lnTo>
                    <a:lnTo>
                      <a:pt x="90" y="275"/>
                    </a:lnTo>
                    <a:lnTo>
                      <a:pt x="87" y="277"/>
                    </a:lnTo>
                    <a:lnTo>
                      <a:pt x="81" y="269"/>
                    </a:lnTo>
                    <a:lnTo>
                      <a:pt x="66" y="266"/>
                    </a:lnTo>
                    <a:lnTo>
                      <a:pt x="74" y="261"/>
                    </a:lnTo>
                    <a:lnTo>
                      <a:pt x="79" y="266"/>
                    </a:lnTo>
                    <a:lnTo>
                      <a:pt x="82" y="262"/>
                    </a:lnTo>
                    <a:lnTo>
                      <a:pt x="79" y="258"/>
                    </a:lnTo>
                    <a:lnTo>
                      <a:pt x="61" y="262"/>
                    </a:lnTo>
                    <a:lnTo>
                      <a:pt x="61" y="251"/>
                    </a:lnTo>
                    <a:lnTo>
                      <a:pt x="50" y="258"/>
                    </a:lnTo>
                    <a:lnTo>
                      <a:pt x="58" y="250"/>
                    </a:lnTo>
                    <a:lnTo>
                      <a:pt x="51" y="248"/>
                    </a:lnTo>
                    <a:lnTo>
                      <a:pt x="47" y="240"/>
                    </a:lnTo>
                    <a:lnTo>
                      <a:pt x="50" y="234"/>
                    </a:lnTo>
                    <a:lnTo>
                      <a:pt x="40" y="227"/>
                    </a:lnTo>
                    <a:lnTo>
                      <a:pt x="32" y="227"/>
                    </a:lnTo>
                    <a:lnTo>
                      <a:pt x="40" y="245"/>
                    </a:lnTo>
                    <a:lnTo>
                      <a:pt x="24" y="210"/>
                    </a:lnTo>
                    <a:lnTo>
                      <a:pt x="21" y="203"/>
                    </a:lnTo>
                    <a:lnTo>
                      <a:pt x="26" y="200"/>
                    </a:lnTo>
                    <a:lnTo>
                      <a:pt x="27" y="210"/>
                    </a:lnTo>
                    <a:lnTo>
                      <a:pt x="30" y="214"/>
                    </a:lnTo>
                    <a:lnTo>
                      <a:pt x="32" y="211"/>
                    </a:lnTo>
                    <a:lnTo>
                      <a:pt x="27" y="208"/>
                    </a:lnTo>
                    <a:lnTo>
                      <a:pt x="29" y="190"/>
                    </a:lnTo>
                    <a:lnTo>
                      <a:pt x="26" y="189"/>
                    </a:lnTo>
                    <a:lnTo>
                      <a:pt x="29" y="182"/>
                    </a:lnTo>
                    <a:lnTo>
                      <a:pt x="26" y="181"/>
                    </a:lnTo>
                    <a:lnTo>
                      <a:pt x="24" y="189"/>
                    </a:lnTo>
                    <a:lnTo>
                      <a:pt x="21" y="189"/>
                    </a:lnTo>
                    <a:lnTo>
                      <a:pt x="24" y="189"/>
                    </a:lnTo>
                    <a:lnTo>
                      <a:pt x="21" y="190"/>
                    </a:lnTo>
                    <a:lnTo>
                      <a:pt x="27" y="197"/>
                    </a:lnTo>
                    <a:lnTo>
                      <a:pt x="24" y="190"/>
                    </a:lnTo>
                    <a:lnTo>
                      <a:pt x="27" y="198"/>
                    </a:lnTo>
                    <a:lnTo>
                      <a:pt x="24" y="200"/>
                    </a:lnTo>
                    <a:lnTo>
                      <a:pt x="21" y="194"/>
                    </a:lnTo>
                    <a:lnTo>
                      <a:pt x="24" y="197"/>
                    </a:lnTo>
                    <a:lnTo>
                      <a:pt x="21" y="195"/>
                    </a:lnTo>
                    <a:lnTo>
                      <a:pt x="21" y="202"/>
                    </a:lnTo>
                    <a:lnTo>
                      <a:pt x="14" y="142"/>
                    </a:lnTo>
                    <a:lnTo>
                      <a:pt x="6" y="112"/>
                    </a:lnTo>
                    <a:lnTo>
                      <a:pt x="9" y="118"/>
                    </a:lnTo>
                    <a:lnTo>
                      <a:pt x="8" y="110"/>
                    </a:lnTo>
                    <a:lnTo>
                      <a:pt x="14" y="109"/>
                    </a:lnTo>
                    <a:lnTo>
                      <a:pt x="8" y="104"/>
                    </a:lnTo>
                    <a:lnTo>
                      <a:pt x="6" y="110"/>
                    </a:lnTo>
                    <a:lnTo>
                      <a:pt x="0" y="91"/>
                    </a:lnTo>
                    <a:close/>
                  </a:path>
                </a:pathLst>
              </a:custGeom>
              <a:solidFill>
                <a:srgbClr val="FEE0C2"/>
              </a:solidFill>
              <a:ln w="9525">
                <a:noFill/>
                <a:round/>
                <a:headEnd/>
                <a:tailEnd/>
              </a:ln>
            </p:spPr>
            <p:txBody>
              <a:bodyPr/>
              <a:lstStyle/>
              <a:p>
                <a:pPr algn="ctr" eaLnBrk="0" hangingPunct="0"/>
                <a:endParaRPr lang="en-US" dirty="0"/>
              </a:p>
            </p:txBody>
          </p:sp>
          <p:sp>
            <p:nvSpPr>
              <p:cNvPr id="4411" name="Freeform 800"/>
              <p:cNvSpPr>
                <a:spLocks/>
              </p:cNvSpPr>
              <p:nvPr/>
            </p:nvSpPr>
            <p:spPr bwMode="auto">
              <a:xfrm>
                <a:off x="4827" y="2936"/>
                <a:ext cx="422" cy="334"/>
              </a:xfrm>
              <a:custGeom>
                <a:avLst/>
                <a:gdLst>
                  <a:gd name="T0" fmla="*/ 1 w 422"/>
                  <a:gd name="T1" fmla="*/ 91 h 334"/>
                  <a:gd name="T2" fmla="*/ 13 w 422"/>
                  <a:gd name="T3" fmla="*/ 98 h 334"/>
                  <a:gd name="T4" fmla="*/ 79 w 422"/>
                  <a:gd name="T5" fmla="*/ 48 h 334"/>
                  <a:gd name="T6" fmla="*/ 119 w 422"/>
                  <a:gd name="T7" fmla="*/ 3 h 334"/>
                  <a:gd name="T8" fmla="*/ 247 w 422"/>
                  <a:gd name="T9" fmla="*/ 122 h 334"/>
                  <a:gd name="T10" fmla="*/ 250 w 422"/>
                  <a:gd name="T11" fmla="*/ 123 h 334"/>
                  <a:gd name="T12" fmla="*/ 420 w 422"/>
                  <a:gd name="T13" fmla="*/ 248 h 334"/>
                  <a:gd name="T14" fmla="*/ 241 w 422"/>
                  <a:gd name="T15" fmla="*/ 334 h 334"/>
                  <a:gd name="T16" fmla="*/ 236 w 422"/>
                  <a:gd name="T17" fmla="*/ 334 h 334"/>
                  <a:gd name="T18" fmla="*/ 220 w 422"/>
                  <a:gd name="T19" fmla="*/ 334 h 334"/>
                  <a:gd name="T20" fmla="*/ 212 w 422"/>
                  <a:gd name="T21" fmla="*/ 325 h 334"/>
                  <a:gd name="T22" fmla="*/ 212 w 422"/>
                  <a:gd name="T23" fmla="*/ 333 h 334"/>
                  <a:gd name="T24" fmla="*/ 199 w 422"/>
                  <a:gd name="T25" fmla="*/ 315 h 334"/>
                  <a:gd name="T26" fmla="*/ 199 w 422"/>
                  <a:gd name="T27" fmla="*/ 312 h 334"/>
                  <a:gd name="T28" fmla="*/ 186 w 422"/>
                  <a:gd name="T29" fmla="*/ 306 h 334"/>
                  <a:gd name="T30" fmla="*/ 160 w 422"/>
                  <a:gd name="T31" fmla="*/ 296 h 334"/>
                  <a:gd name="T32" fmla="*/ 150 w 422"/>
                  <a:gd name="T33" fmla="*/ 304 h 334"/>
                  <a:gd name="T34" fmla="*/ 144 w 422"/>
                  <a:gd name="T35" fmla="*/ 302 h 334"/>
                  <a:gd name="T36" fmla="*/ 140 w 422"/>
                  <a:gd name="T37" fmla="*/ 299 h 334"/>
                  <a:gd name="T38" fmla="*/ 140 w 422"/>
                  <a:gd name="T39" fmla="*/ 294 h 334"/>
                  <a:gd name="T40" fmla="*/ 144 w 422"/>
                  <a:gd name="T41" fmla="*/ 299 h 334"/>
                  <a:gd name="T42" fmla="*/ 148 w 422"/>
                  <a:gd name="T43" fmla="*/ 290 h 334"/>
                  <a:gd name="T44" fmla="*/ 124 w 422"/>
                  <a:gd name="T45" fmla="*/ 298 h 334"/>
                  <a:gd name="T46" fmla="*/ 113 w 422"/>
                  <a:gd name="T47" fmla="*/ 296 h 334"/>
                  <a:gd name="T48" fmla="*/ 105 w 422"/>
                  <a:gd name="T49" fmla="*/ 294 h 334"/>
                  <a:gd name="T50" fmla="*/ 111 w 422"/>
                  <a:gd name="T51" fmla="*/ 286 h 334"/>
                  <a:gd name="T52" fmla="*/ 102 w 422"/>
                  <a:gd name="T53" fmla="*/ 280 h 334"/>
                  <a:gd name="T54" fmla="*/ 95 w 422"/>
                  <a:gd name="T55" fmla="*/ 294 h 334"/>
                  <a:gd name="T56" fmla="*/ 98 w 422"/>
                  <a:gd name="T57" fmla="*/ 280 h 334"/>
                  <a:gd name="T58" fmla="*/ 93 w 422"/>
                  <a:gd name="T59" fmla="*/ 288 h 334"/>
                  <a:gd name="T60" fmla="*/ 93 w 422"/>
                  <a:gd name="T61" fmla="*/ 280 h 334"/>
                  <a:gd name="T62" fmla="*/ 87 w 422"/>
                  <a:gd name="T63" fmla="*/ 277 h 334"/>
                  <a:gd name="T64" fmla="*/ 66 w 422"/>
                  <a:gd name="T65" fmla="*/ 266 h 334"/>
                  <a:gd name="T66" fmla="*/ 79 w 422"/>
                  <a:gd name="T67" fmla="*/ 266 h 334"/>
                  <a:gd name="T68" fmla="*/ 79 w 422"/>
                  <a:gd name="T69" fmla="*/ 258 h 334"/>
                  <a:gd name="T70" fmla="*/ 61 w 422"/>
                  <a:gd name="T71" fmla="*/ 251 h 334"/>
                  <a:gd name="T72" fmla="*/ 58 w 422"/>
                  <a:gd name="T73" fmla="*/ 250 h 334"/>
                  <a:gd name="T74" fmla="*/ 47 w 422"/>
                  <a:gd name="T75" fmla="*/ 240 h 334"/>
                  <a:gd name="T76" fmla="*/ 40 w 422"/>
                  <a:gd name="T77" fmla="*/ 227 h 334"/>
                  <a:gd name="T78" fmla="*/ 40 w 422"/>
                  <a:gd name="T79" fmla="*/ 245 h 334"/>
                  <a:gd name="T80" fmla="*/ 21 w 422"/>
                  <a:gd name="T81" fmla="*/ 203 h 334"/>
                  <a:gd name="T82" fmla="*/ 27 w 422"/>
                  <a:gd name="T83" fmla="*/ 210 h 334"/>
                  <a:gd name="T84" fmla="*/ 32 w 422"/>
                  <a:gd name="T85" fmla="*/ 211 h 334"/>
                  <a:gd name="T86" fmla="*/ 29 w 422"/>
                  <a:gd name="T87" fmla="*/ 190 h 334"/>
                  <a:gd name="T88" fmla="*/ 29 w 422"/>
                  <a:gd name="T89" fmla="*/ 182 h 334"/>
                  <a:gd name="T90" fmla="*/ 24 w 422"/>
                  <a:gd name="T91" fmla="*/ 189 h 334"/>
                  <a:gd name="T92" fmla="*/ 24 w 422"/>
                  <a:gd name="T93" fmla="*/ 189 h 334"/>
                  <a:gd name="T94" fmla="*/ 27 w 422"/>
                  <a:gd name="T95" fmla="*/ 197 h 334"/>
                  <a:gd name="T96" fmla="*/ 27 w 422"/>
                  <a:gd name="T97" fmla="*/ 198 h 334"/>
                  <a:gd name="T98" fmla="*/ 21 w 422"/>
                  <a:gd name="T99" fmla="*/ 194 h 334"/>
                  <a:gd name="T100" fmla="*/ 21 w 422"/>
                  <a:gd name="T101" fmla="*/ 195 h 334"/>
                  <a:gd name="T102" fmla="*/ 14 w 422"/>
                  <a:gd name="T103" fmla="*/ 142 h 334"/>
                  <a:gd name="T104" fmla="*/ 9 w 422"/>
                  <a:gd name="T105" fmla="*/ 118 h 334"/>
                  <a:gd name="T106" fmla="*/ 14 w 422"/>
                  <a:gd name="T107" fmla="*/ 109 h 334"/>
                  <a:gd name="T108" fmla="*/ 6 w 422"/>
                  <a:gd name="T109" fmla="*/ 110 h 3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2"/>
                  <a:gd name="T166" fmla="*/ 0 h 334"/>
                  <a:gd name="T167" fmla="*/ 422 w 422"/>
                  <a:gd name="T168" fmla="*/ 334 h 3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2" h="334">
                    <a:moveTo>
                      <a:pt x="0" y="91"/>
                    </a:moveTo>
                    <a:lnTo>
                      <a:pt x="1" y="91"/>
                    </a:lnTo>
                    <a:lnTo>
                      <a:pt x="13" y="91"/>
                    </a:lnTo>
                    <a:lnTo>
                      <a:pt x="13" y="98"/>
                    </a:lnTo>
                    <a:lnTo>
                      <a:pt x="81" y="96"/>
                    </a:lnTo>
                    <a:lnTo>
                      <a:pt x="79" y="48"/>
                    </a:lnTo>
                    <a:lnTo>
                      <a:pt x="119" y="46"/>
                    </a:lnTo>
                    <a:lnTo>
                      <a:pt x="119" y="3"/>
                    </a:lnTo>
                    <a:lnTo>
                      <a:pt x="242" y="0"/>
                    </a:lnTo>
                    <a:lnTo>
                      <a:pt x="247" y="122"/>
                    </a:lnTo>
                    <a:lnTo>
                      <a:pt x="246" y="125"/>
                    </a:lnTo>
                    <a:lnTo>
                      <a:pt x="250" y="123"/>
                    </a:lnTo>
                    <a:lnTo>
                      <a:pt x="414" y="117"/>
                    </a:lnTo>
                    <a:lnTo>
                      <a:pt x="420" y="248"/>
                    </a:lnTo>
                    <a:lnTo>
                      <a:pt x="422" y="330"/>
                    </a:lnTo>
                    <a:lnTo>
                      <a:pt x="241" y="334"/>
                    </a:lnTo>
                    <a:lnTo>
                      <a:pt x="239" y="334"/>
                    </a:lnTo>
                    <a:lnTo>
                      <a:pt x="236" y="334"/>
                    </a:lnTo>
                    <a:lnTo>
                      <a:pt x="220" y="334"/>
                    </a:lnTo>
                    <a:lnTo>
                      <a:pt x="216" y="326"/>
                    </a:lnTo>
                    <a:lnTo>
                      <a:pt x="212" y="325"/>
                    </a:lnTo>
                    <a:lnTo>
                      <a:pt x="215" y="331"/>
                    </a:lnTo>
                    <a:lnTo>
                      <a:pt x="212" y="333"/>
                    </a:lnTo>
                    <a:lnTo>
                      <a:pt x="212" y="326"/>
                    </a:lnTo>
                    <a:lnTo>
                      <a:pt x="199" y="315"/>
                    </a:lnTo>
                    <a:lnTo>
                      <a:pt x="202" y="304"/>
                    </a:lnTo>
                    <a:lnTo>
                      <a:pt x="199" y="312"/>
                    </a:lnTo>
                    <a:lnTo>
                      <a:pt x="192" y="310"/>
                    </a:lnTo>
                    <a:lnTo>
                      <a:pt x="186" y="306"/>
                    </a:lnTo>
                    <a:lnTo>
                      <a:pt x="170" y="306"/>
                    </a:lnTo>
                    <a:lnTo>
                      <a:pt x="160" y="296"/>
                    </a:lnTo>
                    <a:lnTo>
                      <a:pt x="145" y="299"/>
                    </a:lnTo>
                    <a:lnTo>
                      <a:pt x="150" y="304"/>
                    </a:lnTo>
                    <a:lnTo>
                      <a:pt x="147" y="306"/>
                    </a:lnTo>
                    <a:lnTo>
                      <a:pt x="144" y="302"/>
                    </a:lnTo>
                    <a:lnTo>
                      <a:pt x="140" y="307"/>
                    </a:lnTo>
                    <a:lnTo>
                      <a:pt x="140" y="299"/>
                    </a:lnTo>
                    <a:lnTo>
                      <a:pt x="137" y="298"/>
                    </a:lnTo>
                    <a:lnTo>
                      <a:pt x="140" y="294"/>
                    </a:lnTo>
                    <a:lnTo>
                      <a:pt x="144" y="294"/>
                    </a:lnTo>
                    <a:lnTo>
                      <a:pt x="144" y="299"/>
                    </a:lnTo>
                    <a:lnTo>
                      <a:pt x="148" y="296"/>
                    </a:lnTo>
                    <a:lnTo>
                      <a:pt x="148" y="290"/>
                    </a:lnTo>
                    <a:lnTo>
                      <a:pt x="127" y="293"/>
                    </a:lnTo>
                    <a:lnTo>
                      <a:pt x="124" y="298"/>
                    </a:lnTo>
                    <a:lnTo>
                      <a:pt x="124" y="294"/>
                    </a:lnTo>
                    <a:lnTo>
                      <a:pt x="113" y="296"/>
                    </a:lnTo>
                    <a:lnTo>
                      <a:pt x="106" y="291"/>
                    </a:lnTo>
                    <a:lnTo>
                      <a:pt x="105" y="294"/>
                    </a:lnTo>
                    <a:lnTo>
                      <a:pt x="103" y="285"/>
                    </a:lnTo>
                    <a:lnTo>
                      <a:pt x="111" y="286"/>
                    </a:lnTo>
                    <a:lnTo>
                      <a:pt x="110" y="277"/>
                    </a:lnTo>
                    <a:lnTo>
                      <a:pt x="102" y="280"/>
                    </a:lnTo>
                    <a:lnTo>
                      <a:pt x="100" y="291"/>
                    </a:lnTo>
                    <a:lnTo>
                      <a:pt x="95" y="294"/>
                    </a:lnTo>
                    <a:lnTo>
                      <a:pt x="93" y="290"/>
                    </a:lnTo>
                    <a:lnTo>
                      <a:pt x="98" y="280"/>
                    </a:lnTo>
                    <a:lnTo>
                      <a:pt x="95" y="280"/>
                    </a:lnTo>
                    <a:lnTo>
                      <a:pt x="93" y="288"/>
                    </a:lnTo>
                    <a:lnTo>
                      <a:pt x="92" y="282"/>
                    </a:lnTo>
                    <a:lnTo>
                      <a:pt x="93" y="280"/>
                    </a:lnTo>
                    <a:lnTo>
                      <a:pt x="90" y="275"/>
                    </a:lnTo>
                    <a:lnTo>
                      <a:pt x="87" y="277"/>
                    </a:lnTo>
                    <a:lnTo>
                      <a:pt x="81" y="269"/>
                    </a:lnTo>
                    <a:lnTo>
                      <a:pt x="66" y="266"/>
                    </a:lnTo>
                    <a:lnTo>
                      <a:pt x="74" y="261"/>
                    </a:lnTo>
                    <a:lnTo>
                      <a:pt x="79" y="266"/>
                    </a:lnTo>
                    <a:lnTo>
                      <a:pt x="82" y="262"/>
                    </a:lnTo>
                    <a:lnTo>
                      <a:pt x="79" y="258"/>
                    </a:lnTo>
                    <a:lnTo>
                      <a:pt x="61" y="262"/>
                    </a:lnTo>
                    <a:lnTo>
                      <a:pt x="61" y="251"/>
                    </a:lnTo>
                    <a:lnTo>
                      <a:pt x="50" y="258"/>
                    </a:lnTo>
                    <a:lnTo>
                      <a:pt x="58" y="250"/>
                    </a:lnTo>
                    <a:lnTo>
                      <a:pt x="51" y="248"/>
                    </a:lnTo>
                    <a:lnTo>
                      <a:pt x="47" y="240"/>
                    </a:lnTo>
                    <a:lnTo>
                      <a:pt x="50" y="234"/>
                    </a:lnTo>
                    <a:lnTo>
                      <a:pt x="40" y="227"/>
                    </a:lnTo>
                    <a:lnTo>
                      <a:pt x="32" y="227"/>
                    </a:lnTo>
                    <a:lnTo>
                      <a:pt x="40" y="245"/>
                    </a:lnTo>
                    <a:lnTo>
                      <a:pt x="24" y="210"/>
                    </a:lnTo>
                    <a:lnTo>
                      <a:pt x="21" y="203"/>
                    </a:lnTo>
                    <a:lnTo>
                      <a:pt x="26" y="200"/>
                    </a:lnTo>
                    <a:lnTo>
                      <a:pt x="27" y="210"/>
                    </a:lnTo>
                    <a:lnTo>
                      <a:pt x="30" y="214"/>
                    </a:lnTo>
                    <a:lnTo>
                      <a:pt x="32" y="211"/>
                    </a:lnTo>
                    <a:lnTo>
                      <a:pt x="27" y="208"/>
                    </a:lnTo>
                    <a:lnTo>
                      <a:pt x="29" y="190"/>
                    </a:lnTo>
                    <a:lnTo>
                      <a:pt x="26" y="189"/>
                    </a:lnTo>
                    <a:lnTo>
                      <a:pt x="29" y="182"/>
                    </a:lnTo>
                    <a:lnTo>
                      <a:pt x="26" y="181"/>
                    </a:lnTo>
                    <a:lnTo>
                      <a:pt x="24" y="189"/>
                    </a:lnTo>
                    <a:lnTo>
                      <a:pt x="21" y="189"/>
                    </a:lnTo>
                    <a:lnTo>
                      <a:pt x="24" y="189"/>
                    </a:lnTo>
                    <a:lnTo>
                      <a:pt x="21" y="190"/>
                    </a:lnTo>
                    <a:lnTo>
                      <a:pt x="27" y="197"/>
                    </a:lnTo>
                    <a:lnTo>
                      <a:pt x="24" y="190"/>
                    </a:lnTo>
                    <a:lnTo>
                      <a:pt x="27" y="198"/>
                    </a:lnTo>
                    <a:lnTo>
                      <a:pt x="24" y="200"/>
                    </a:lnTo>
                    <a:lnTo>
                      <a:pt x="21" y="194"/>
                    </a:lnTo>
                    <a:lnTo>
                      <a:pt x="24" y="197"/>
                    </a:lnTo>
                    <a:lnTo>
                      <a:pt x="21" y="195"/>
                    </a:lnTo>
                    <a:lnTo>
                      <a:pt x="21" y="202"/>
                    </a:lnTo>
                    <a:lnTo>
                      <a:pt x="14" y="142"/>
                    </a:lnTo>
                    <a:lnTo>
                      <a:pt x="6" y="112"/>
                    </a:lnTo>
                    <a:lnTo>
                      <a:pt x="9" y="118"/>
                    </a:lnTo>
                    <a:lnTo>
                      <a:pt x="8" y="110"/>
                    </a:lnTo>
                    <a:lnTo>
                      <a:pt x="14" y="109"/>
                    </a:lnTo>
                    <a:lnTo>
                      <a:pt x="8" y="104"/>
                    </a:lnTo>
                    <a:lnTo>
                      <a:pt x="6" y="110"/>
                    </a:lnTo>
                    <a:lnTo>
                      <a:pt x="0" y="91"/>
                    </a:lnTo>
                  </a:path>
                </a:pathLst>
              </a:custGeom>
              <a:noFill/>
              <a:ln w="9525">
                <a:noFill/>
                <a:round/>
                <a:headEnd/>
                <a:tailEnd/>
              </a:ln>
            </p:spPr>
            <p:txBody>
              <a:bodyPr/>
              <a:lstStyle/>
              <a:p>
                <a:pPr algn="ctr" eaLnBrk="0" hangingPunct="0"/>
                <a:endParaRPr lang="en-US" dirty="0"/>
              </a:p>
            </p:txBody>
          </p:sp>
          <p:sp>
            <p:nvSpPr>
              <p:cNvPr id="4412" name="Freeform 801"/>
              <p:cNvSpPr>
                <a:spLocks/>
              </p:cNvSpPr>
              <p:nvPr/>
            </p:nvSpPr>
            <p:spPr bwMode="auto">
              <a:xfrm>
                <a:off x="4755" y="2936"/>
                <a:ext cx="5" cy="8"/>
              </a:xfrm>
              <a:custGeom>
                <a:avLst/>
                <a:gdLst>
                  <a:gd name="T0" fmla="*/ 0 w 5"/>
                  <a:gd name="T1" fmla="*/ 8 h 8"/>
                  <a:gd name="T2" fmla="*/ 5 w 5"/>
                  <a:gd name="T3" fmla="*/ 0 h 8"/>
                  <a:gd name="T4" fmla="*/ 5 w 5"/>
                  <a:gd name="T5" fmla="*/ 6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5" y="0"/>
                    </a:lnTo>
                    <a:lnTo>
                      <a:pt x="5" y="6"/>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413" name="Freeform 802"/>
              <p:cNvSpPr>
                <a:spLocks/>
              </p:cNvSpPr>
              <p:nvPr/>
            </p:nvSpPr>
            <p:spPr bwMode="auto">
              <a:xfrm>
                <a:off x="4755" y="2936"/>
                <a:ext cx="5" cy="8"/>
              </a:xfrm>
              <a:custGeom>
                <a:avLst/>
                <a:gdLst>
                  <a:gd name="T0" fmla="*/ 0 w 5"/>
                  <a:gd name="T1" fmla="*/ 8 h 8"/>
                  <a:gd name="T2" fmla="*/ 5 w 5"/>
                  <a:gd name="T3" fmla="*/ 0 h 8"/>
                  <a:gd name="T4" fmla="*/ 5 w 5"/>
                  <a:gd name="T5" fmla="*/ 6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5" y="0"/>
                    </a:lnTo>
                    <a:lnTo>
                      <a:pt x="5" y="6"/>
                    </a:lnTo>
                    <a:lnTo>
                      <a:pt x="0" y="8"/>
                    </a:lnTo>
                  </a:path>
                </a:pathLst>
              </a:custGeom>
              <a:noFill/>
              <a:ln w="9525">
                <a:noFill/>
                <a:round/>
                <a:headEnd/>
                <a:tailEnd/>
              </a:ln>
            </p:spPr>
            <p:txBody>
              <a:bodyPr/>
              <a:lstStyle/>
              <a:p>
                <a:pPr algn="ctr" eaLnBrk="0" hangingPunct="0"/>
                <a:endParaRPr lang="en-US" dirty="0"/>
              </a:p>
            </p:txBody>
          </p:sp>
          <p:sp>
            <p:nvSpPr>
              <p:cNvPr id="4414" name="Freeform 803"/>
              <p:cNvSpPr>
                <a:spLocks/>
              </p:cNvSpPr>
              <p:nvPr/>
            </p:nvSpPr>
            <p:spPr bwMode="auto">
              <a:xfrm>
                <a:off x="4715" y="2954"/>
                <a:ext cx="5" cy="3"/>
              </a:xfrm>
              <a:custGeom>
                <a:avLst/>
                <a:gdLst>
                  <a:gd name="T0" fmla="*/ 0 w 5"/>
                  <a:gd name="T1" fmla="*/ 3 h 3"/>
                  <a:gd name="T2" fmla="*/ 0 w 5"/>
                  <a:gd name="T3" fmla="*/ 0 h 3"/>
                  <a:gd name="T4" fmla="*/ 5 w 5"/>
                  <a:gd name="T5" fmla="*/ 3 h 3"/>
                  <a:gd name="T6" fmla="*/ 0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0" y="0"/>
                    </a:lnTo>
                    <a:lnTo>
                      <a:pt x="5"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415" name="Freeform 804"/>
              <p:cNvSpPr>
                <a:spLocks/>
              </p:cNvSpPr>
              <p:nvPr/>
            </p:nvSpPr>
            <p:spPr bwMode="auto">
              <a:xfrm>
                <a:off x="4715" y="2954"/>
                <a:ext cx="5" cy="3"/>
              </a:xfrm>
              <a:custGeom>
                <a:avLst/>
                <a:gdLst>
                  <a:gd name="T0" fmla="*/ 0 w 5"/>
                  <a:gd name="T1" fmla="*/ 3 h 3"/>
                  <a:gd name="T2" fmla="*/ 0 w 5"/>
                  <a:gd name="T3" fmla="*/ 0 h 3"/>
                  <a:gd name="T4" fmla="*/ 5 w 5"/>
                  <a:gd name="T5" fmla="*/ 3 h 3"/>
                  <a:gd name="T6" fmla="*/ 0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0" y="0"/>
                    </a:lnTo>
                    <a:lnTo>
                      <a:pt x="5" y="3"/>
                    </a:lnTo>
                    <a:lnTo>
                      <a:pt x="0" y="3"/>
                    </a:lnTo>
                  </a:path>
                </a:pathLst>
              </a:custGeom>
              <a:noFill/>
              <a:ln w="9525">
                <a:noFill/>
                <a:round/>
                <a:headEnd/>
                <a:tailEnd/>
              </a:ln>
            </p:spPr>
            <p:txBody>
              <a:bodyPr/>
              <a:lstStyle/>
              <a:p>
                <a:pPr algn="ctr" eaLnBrk="0" hangingPunct="0"/>
                <a:endParaRPr lang="en-US" dirty="0"/>
              </a:p>
            </p:txBody>
          </p:sp>
          <p:sp>
            <p:nvSpPr>
              <p:cNvPr id="4416" name="Freeform 805"/>
              <p:cNvSpPr>
                <a:spLocks/>
              </p:cNvSpPr>
              <p:nvPr/>
            </p:nvSpPr>
            <p:spPr bwMode="auto">
              <a:xfrm>
                <a:off x="4780" y="2963"/>
                <a:ext cx="6" cy="7"/>
              </a:xfrm>
              <a:custGeom>
                <a:avLst/>
                <a:gdLst>
                  <a:gd name="T0" fmla="*/ 0 w 6"/>
                  <a:gd name="T1" fmla="*/ 5 h 7"/>
                  <a:gd name="T2" fmla="*/ 1 w 6"/>
                  <a:gd name="T3" fmla="*/ 0 h 7"/>
                  <a:gd name="T4" fmla="*/ 6 w 6"/>
                  <a:gd name="T5" fmla="*/ 7 h 7"/>
                  <a:gd name="T6" fmla="*/ 0 w 6"/>
                  <a:gd name="T7" fmla="*/ 5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5"/>
                    </a:moveTo>
                    <a:lnTo>
                      <a:pt x="1" y="0"/>
                    </a:lnTo>
                    <a:lnTo>
                      <a:pt x="6" y="7"/>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417" name="Freeform 806"/>
              <p:cNvSpPr>
                <a:spLocks/>
              </p:cNvSpPr>
              <p:nvPr/>
            </p:nvSpPr>
            <p:spPr bwMode="auto">
              <a:xfrm>
                <a:off x="4780" y="2963"/>
                <a:ext cx="6" cy="7"/>
              </a:xfrm>
              <a:custGeom>
                <a:avLst/>
                <a:gdLst>
                  <a:gd name="T0" fmla="*/ 0 w 6"/>
                  <a:gd name="T1" fmla="*/ 5 h 7"/>
                  <a:gd name="T2" fmla="*/ 1 w 6"/>
                  <a:gd name="T3" fmla="*/ 0 h 7"/>
                  <a:gd name="T4" fmla="*/ 6 w 6"/>
                  <a:gd name="T5" fmla="*/ 7 h 7"/>
                  <a:gd name="T6" fmla="*/ 0 w 6"/>
                  <a:gd name="T7" fmla="*/ 5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5"/>
                    </a:moveTo>
                    <a:lnTo>
                      <a:pt x="1" y="0"/>
                    </a:lnTo>
                    <a:lnTo>
                      <a:pt x="6" y="7"/>
                    </a:lnTo>
                    <a:lnTo>
                      <a:pt x="0" y="5"/>
                    </a:lnTo>
                  </a:path>
                </a:pathLst>
              </a:custGeom>
              <a:noFill/>
              <a:ln w="9525">
                <a:noFill/>
                <a:round/>
                <a:headEnd/>
                <a:tailEnd/>
              </a:ln>
            </p:spPr>
            <p:txBody>
              <a:bodyPr/>
              <a:lstStyle/>
              <a:p>
                <a:pPr algn="ctr" eaLnBrk="0" hangingPunct="0"/>
                <a:endParaRPr lang="en-US" dirty="0"/>
              </a:p>
            </p:txBody>
          </p:sp>
          <p:sp>
            <p:nvSpPr>
              <p:cNvPr id="4418" name="Freeform 807"/>
              <p:cNvSpPr>
                <a:spLocks/>
              </p:cNvSpPr>
              <p:nvPr/>
            </p:nvSpPr>
            <p:spPr bwMode="auto">
              <a:xfrm>
                <a:off x="4775" y="2965"/>
                <a:ext cx="35" cy="29"/>
              </a:xfrm>
              <a:custGeom>
                <a:avLst/>
                <a:gdLst>
                  <a:gd name="T0" fmla="*/ 11 w 35"/>
                  <a:gd name="T1" fmla="*/ 9 h 29"/>
                  <a:gd name="T2" fmla="*/ 1 w 35"/>
                  <a:gd name="T3" fmla="*/ 5 h 29"/>
                  <a:gd name="T4" fmla="*/ 0 w 35"/>
                  <a:gd name="T5" fmla="*/ 0 h 29"/>
                  <a:gd name="T6" fmla="*/ 26 w 35"/>
                  <a:gd name="T7" fmla="*/ 16 h 29"/>
                  <a:gd name="T8" fmla="*/ 35 w 35"/>
                  <a:gd name="T9" fmla="*/ 29 h 29"/>
                  <a:gd name="T10" fmla="*/ 31 w 35"/>
                  <a:gd name="T11" fmla="*/ 29 h 29"/>
                  <a:gd name="T12" fmla="*/ 11 w 35"/>
                  <a:gd name="T13" fmla="*/ 9 h 29"/>
                  <a:gd name="T14" fmla="*/ 0 60000 65536"/>
                  <a:gd name="T15" fmla="*/ 0 60000 65536"/>
                  <a:gd name="T16" fmla="*/ 0 60000 65536"/>
                  <a:gd name="T17" fmla="*/ 0 60000 65536"/>
                  <a:gd name="T18" fmla="*/ 0 60000 65536"/>
                  <a:gd name="T19" fmla="*/ 0 60000 65536"/>
                  <a:gd name="T20" fmla="*/ 0 60000 65536"/>
                  <a:gd name="T21" fmla="*/ 0 w 35"/>
                  <a:gd name="T22" fmla="*/ 0 h 29"/>
                  <a:gd name="T23" fmla="*/ 35 w 3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9">
                    <a:moveTo>
                      <a:pt x="11" y="9"/>
                    </a:moveTo>
                    <a:lnTo>
                      <a:pt x="1" y="5"/>
                    </a:lnTo>
                    <a:lnTo>
                      <a:pt x="0" y="0"/>
                    </a:lnTo>
                    <a:lnTo>
                      <a:pt x="26" y="16"/>
                    </a:lnTo>
                    <a:lnTo>
                      <a:pt x="35" y="29"/>
                    </a:lnTo>
                    <a:lnTo>
                      <a:pt x="31" y="29"/>
                    </a:lnTo>
                    <a:lnTo>
                      <a:pt x="11" y="9"/>
                    </a:lnTo>
                    <a:close/>
                  </a:path>
                </a:pathLst>
              </a:custGeom>
              <a:solidFill>
                <a:srgbClr val="FEE0C2"/>
              </a:solidFill>
              <a:ln w="9525">
                <a:noFill/>
                <a:round/>
                <a:headEnd/>
                <a:tailEnd/>
              </a:ln>
            </p:spPr>
            <p:txBody>
              <a:bodyPr/>
              <a:lstStyle/>
              <a:p>
                <a:pPr algn="ctr" eaLnBrk="0" hangingPunct="0"/>
                <a:endParaRPr lang="en-US" dirty="0"/>
              </a:p>
            </p:txBody>
          </p:sp>
          <p:sp>
            <p:nvSpPr>
              <p:cNvPr id="4419" name="Freeform 808"/>
              <p:cNvSpPr>
                <a:spLocks/>
              </p:cNvSpPr>
              <p:nvPr/>
            </p:nvSpPr>
            <p:spPr bwMode="auto">
              <a:xfrm>
                <a:off x="4775" y="2965"/>
                <a:ext cx="35" cy="29"/>
              </a:xfrm>
              <a:custGeom>
                <a:avLst/>
                <a:gdLst>
                  <a:gd name="T0" fmla="*/ 11 w 35"/>
                  <a:gd name="T1" fmla="*/ 9 h 29"/>
                  <a:gd name="T2" fmla="*/ 1 w 35"/>
                  <a:gd name="T3" fmla="*/ 5 h 29"/>
                  <a:gd name="T4" fmla="*/ 0 w 35"/>
                  <a:gd name="T5" fmla="*/ 0 h 29"/>
                  <a:gd name="T6" fmla="*/ 26 w 35"/>
                  <a:gd name="T7" fmla="*/ 16 h 29"/>
                  <a:gd name="T8" fmla="*/ 35 w 35"/>
                  <a:gd name="T9" fmla="*/ 29 h 29"/>
                  <a:gd name="T10" fmla="*/ 31 w 35"/>
                  <a:gd name="T11" fmla="*/ 29 h 29"/>
                  <a:gd name="T12" fmla="*/ 11 w 35"/>
                  <a:gd name="T13" fmla="*/ 9 h 29"/>
                  <a:gd name="T14" fmla="*/ 0 60000 65536"/>
                  <a:gd name="T15" fmla="*/ 0 60000 65536"/>
                  <a:gd name="T16" fmla="*/ 0 60000 65536"/>
                  <a:gd name="T17" fmla="*/ 0 60000 65536"/>
                  <a:gd name="T18" fmla="*/ 0 60000 65536"/>
                  <a:gd name="T19" fmla="*/ 0 60000 65536"/>
                  <a:gd name="T20" fmla="*/ 0 60000 65536"/>
                  <a:gd name="T21" fmla="*/ 0 w 35"/>
                  <a:gd name="T22" fmla="*/ 0 h 29"/>
                  <a:gd name="T23" fmla="*/ 35 w 3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9">
                    <a:moveTo>
                      <a:pt x="11" y="9"/>
                    </a:moveTo>
                    <a:lnTo>
                      <a:pt x="1" y="5"/>
                    </a:lnTo>
                    <a:lnTo>
                      <a:pt x="0" y="0"/>
                    </a:lnTo>
                    <a:lnTo>
                      <a:pt x="26" y="16"/>
                    </a:lnTo>
                    <a:lnTo>
                      <a:pt x="35" y="29"/>
                    </a:lnTo>
                    <a:lnTo>
                      <a:pt x="31" y="29"/>
                    </a:lnTo>
                    <a:lnTo>
                      <a:pt x="11" y="9"/>
                    </a:lnTo>
                  </a:path>
                </a:pathLst>
              </a:custGeom>
              <a:noFill/>
              <a:ln w="9525">
                <a:noFill/>
                <a:round/>
                <a:headEnd/>
                <a:tailEnd/>
              </a:ln>
            </p:spPr>
            <p:txBody>
              <a:bodyPr/>
              <a:lstStyle/>
              <a:p>
                <a:pPr algn="ctr" eaLnBrk="0" hangingPunct="0"/>
                <a:endParaRPr lang="en-US" dirty="0"/>
              </a:p>
            </p:txBody>
          </p:sp>
        </p:grpSp>
        <p:grpSp>
          <p:nvGrpSpPr>
            <p:cNvPr id="11" name="Group 809"/>
            <p:cNvGrpSpPr>
              <a:grpSpLocks/>
            </p:cNvGrpSpPr>
            <p:nvPr/>
          </p:nvGrpSpPr>
          <p:grpSpPr bwMode="auto">
            <a:xfrm>
              <a:off x="7634288" y="4749800"/>
              <a:ext cx="1230312" cy="1270000"/>
              <a:chOff x="4809" y="2992"/>
              <a:chExt cx="775" cy="800"/>
            </a:xfrm>
          </p:grpSpPr>
          <p:sp>
            <p:nvSpPr>
              <p:cNvPr id="4020" name="Freeform 810"/>
              <p:cNvSpPr>
                <a:spLocks/>
              </p:cNvSpPr>
              <p:nvPr/>
            </p:nvSpPr>
            <p:spPr bwMode="auto">
              <a:xfrm>
                <a:off x="4809" y="2992"/>
                <a:ext cx="11" cy="13"/>
              </a:xfrm>
              <a:custGeom>
                <a:avLst/>
                <a:gdLst>
                  <a:gd name="T0" fmla="*/ 8 w 11"/>
                  <a:gd name="T1" fmla="*/ 13 h 13"/>
                  <a:gd name="T2" fmla="*/ 0 w 11"/>
                  <a:gd name="T3" fmla="*/ 5 h 13"/>
                  <a:gd name="T4" fmla="*/ 11 w 11"/>
                  <a:gd name="T5" fmla="*/ 13 h 13"/>
                  <a:gd name="T6" fmla="*/ 5 w 11"/>
                  <a:gd name="T7" fmla="*/ 6 h 13"/>
                  <a:gd name="T8" fmla="*/ 5 w 11"/>
                  <a:gd name="T9" fmla="*/ 0 h 13"/>
                  <a:gd name="T10" fmla="*/ 11 w 11"/>
                  <a:gd name="T11" fmla="*/ 6 h 13"/>
                  <a:gd name="T12" fmla="*/ 11 w 11"/>
                  <a:gd name="T13" fmla="*/ 13 h 13"/>
                  <a:gd name="T14" fmla="*/ 8 w 11"/>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8" y="13"/>
                    </a:moveTo>
                    <a:lnTo>
                      <a:pt x="0" y="5"/>
                    </a:lnTo>
                    <a:lnTo>
                      <a:pt x="11" y="13"/>
                    </a:lnTo>
                    <a:lnTo>
                      <a:pt x="5" y="6"/>
                    </a:lnTo>
                    <a:lnTo>
                      <a:pt x="5" y="0"/>
                    </a:lnTo>
                    <a:lnTo>
                      <a:pt x="11" y="6"/>
                    </a:lnTo>
                    <a:lnTo>
                      <a:pt x="11" y="13"/>
                    </a:lnTo>
                    <a:lnTo>
                      <a:pt x="8" y="13"/>
                    </a:lnTo>
                    <a:close/>
                  </a:path>
                </a:pathLst>
              </a:custGeom>
              <a:solidFill>
                <a:srgbClr val="FEE0C2"/>
              </a:solidFill>
              <a:ln w="9525">
                <a:noFill/>
                <a:round/>
                <a:headEnd/>
                <a:tailEnd/>
              </a:ln>
            </p:spPr>
            <p:txBody>
              <a:bodyPr/>
              <a:lstStyle/>
              <a:p>
                <a:pPr algn="ctr" eaLnBrk="0" hangingPunct="0"/>
                <a:endParaRPr lang="en-US" dirty="0"/>
              </a:p>
            </p:txBody>
          </p:sp>
          <p:sp>
            <p:nvSpPr>
              <p:cNvPr id="4021" name="Freeform 811"/>
              <p:cNvSpPr>
                <a:spLocks/>
              </p:cNvSpPr>
              <p:nvPr/>
            </p:nvSpPr>
            <p:spPr bwMode="auto">
              <a:xfrm>
                <a:off x="4809" y="2992"/>
                <a:ext cx="11" cy="13"/>
              </a:xfrm>
              <a:custGeom>
                <a:avLst/>
                <a:gdLst>
                  <a:gd name="T0" fmla="*/ 8 w 11"/>
                  <a:gd name="T1" fmla="*/ 13 h 13"/>
                  <a:gd name="T2" fmla="*/ 0 w 11"/>
                  <a:gd name="T3" fmla="*/ 5 h 13"/>
                  <a:gd name="T4" fmla="*/ 11 w 11"/>
                  <a:gd name="T5" fmla="*/ 13 h 13"/>
                  <a:gd name="T6" fmla="*/ 5 w 11"/>
                  <a:gd name="T7" fmla="*/ 6 h 13"/>
                  <a:gd name="T8" fmla="*/ 5 w 11"/>
                  <a:gd name="T9" fmla="*/ 0 h 13"/>
                  <a:gd name="T10" fmla="*/ 11 w 11"/>
                  <a:gd name="T11" fmla="*/ 6 h 13"/>
                  <a:gd name="T12" fmla="*/ 11 w 11"/>
                  <a:gd name="T13" fmla="*/ 13 h 13"/>
                  <a:gd name="T14" fmla="*/ 8 w 11"/>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8" y="13"/>
                    </a:moveTo>
                    <a:lnTo>
                      <a:pt x="0" y="5"/>
                    </a:lnTo>
                    <a:lnTo>
                      <a:pt x="11" y="13"/>
                    </a:lnTo>
                    <a:lnTo>
                      <a:pt x="5" y="6"/>
                    </a:lnTo>
                    <a:lnTo>
                      <a:pt x="5" y="0"/>
                    </a:lnTo>
                    <a:lnTo>
                      <a:pt x="11" y="6"/>
                    </a:lnTo>
                    <a:lnTo>
                      <a:pt x="11" y="13"/>
                    </a:lnTo>
                    <a:lnTo>
                      <a:pt x="8" y="13"/>
                    </a:lnTo>
                  </a:path>
                </a:pathLst>
              </a:custGeom>
              <a:noFill/>
              <a:ln w="9525">
                <a:noFill/>
                <a:round/>
                <a:headEnd/>
                <a:tailEnd/>
              </a:ln>
            </p:spPr>
            <p:txBody>
              <a:bodyPr/>
              <a:lstStyle/>
              <a:p>
                <a:pPr algn="ctr" eaLnBrk="0" hangingPunct="0"/>
                <a:endParaRPr lang="en-US" dirty="0"/>
              </a:p>
            </p:txBody>
          </p:sp>
          <p:sp>
            <p:nvSpPr>
              <p:cNvPr id="4022" name="Freeform 812"/>
              <p:cNvSpPr>
                <a:spLocks/>
              </p:cNvSpPr>
              <p:nvPr/>
            </p:nvSpPr>
            <p:spPr bwMode="auto">
              <a:xfrm>
                <a:off x="5581" y="3005"/>
                <a:ext cx="3" cy="9"/>
              </a:xfrm>
              <a:custGeom>
                <a:avLst/>
                <a:gdLst>
                  <a:gd name="T0" fmla="*/ 0 w 3"/>
                  <a:gd name="T1" fmla="*/ 9 h 9"/>
                  <a:gd name="T2" fmla="*/ 1 w 3"/>
                  <a:gd name="T3" fmla="*/ 0 h 9"/>
                  <a:gd name="T4" fmla="*/ 3 w 3"/>
                  <a:gd name="T5" fmla="*/ 9 h 9"/>
                  <a:gd name="T6" fmla="*/ 0 w 3"/>
                  <a:gd name="T7" fmla="*/ 9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0" y="9"/>
                    </a:moveTo>
                    <a:lnTo>
                      <a:pt x="1" y="0"/>
                    </a:lnTo>
                    <a:lnTo>
                      <a:pt x="3" y="9"/>
                    </a:lnTo>
                    <a:lnTo>
                      <a:pt x="0" y="9"/>
                    </a:lnTo>
                    <a:close/>
                  </a:path>
                </a:pathLst>
              </a:custGeom>
              <a:solidFill>
                <a:srgbClr val="FEE0C2"/>
              </a:solidFill>
              <a:ln w="9525">
                <a:noFill/>
                <a:round/>
                <a:headEnd/>
                <a:tailEnd/>
              </a:ln>
            </p:spPr>
            <p:txBody>
              <a:bodyPr/>
              <a:lstStyle/>
              <a:p>
                <a:pPr algn="ctr" eaLnBrk="0" hangingPunct="0"/>
                <a:endParaRPr lang="en-US" dirty="0"/>
              </a:p>
            </p:txBody>
          </p:sp>
          <p:sp>
            <p:nvSpPr>
              <p:cNvPr id="4023" name="Freeform 813"/>
              <p:cNvSpPr>
                <a:spLocks/>
              </p:cNvSpPr>
              <p:nvPr/>
            </p:nvSpPr>
            <p:spPr bwMode="auto">
              <a:xfrm>
                <a:off x="5581" y="3005"/>
                <a:ext cx="3" cy="9"/>
              </a:xfrm>
              <a:custGeom>
                <a:avLst/>
                <a:gdLst>
                  <a:gd name="T0" fmla="*/ 0 w 3"/>
                  <a:gd name="T1" fmla="*/ 9 h 9"/>
                  <a:gd name="T2" fmla="*/ 1 w 3"/>
                  <a:gd name="T3" fmla="*/ 0 h 9"/>
                  <a:gd name="T4" fmla="*/ 3 w 3"/>
                  <a:gd name="T5" fmla="*/ 9 h 9"/>
                  <a:gd name="T6" fmla="*/ 0 w 3"/>
                  <a:gd name="T7" fmla="*/ 9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0" y="9"/>
                    </a:moveTo>
                    <a:lnTo>
                      <a:pt x="1" y="0"/>
                    </a:lnTo>
                    <a:lnTo>
                      <a:pt x="3" y="9"/>
                    </a:lnTo>
                    <a:lnTo>
                      <a:pt x="0" y="9"/>
                    </a:lnTo>
                  </a:path>
                </a:pathLst>
              </a:custGeom>
              <a:noFill/>
              <a:ln w="9525">
                <a:noFill/>
                <a:round/>
                <a:headEnd/>
                <a:tailEnd/>
              </a:ln>
            </p:spPr>
            <p:txBody>
              <a:bodyPr/>
              <a:lstStyle/>
              <a:p>
                <a:pPr algn="ctr" eaLnBrk="0" hangingPunct="0"/>
                <a:endParaRPr lang="en-US" dirty="0"/>
              </a:p>
            </p:txBody>
          </p:sp>
          <p:sp>
            <p:nvSpPr>
              <p:cNvPr id="4024" name="Freeform 814"/>
              <p:cNvSpPr>
                <a:spLocks/>
              </p:cNvSpPr>
              <p:nvPr/>
            </p:nvSpPr>
            <p:spPr bwMode="auto">
              <a:xfrm>
                <a:off x="4819" y="3005"/>
                <a:ext cx="6" cy="9"/>
              </a:xfrm>
              <a:custGeom>
                <a:avLst/>
                <a:gdLst>
                  <a:gd name="T0" fmla="*/ 3 w 6"/>
                  <a:gd name="T1" fmla="*/ 9 h 9"/>
                  <a:gd name="T2" fmla="*/ 0 w 6"/>
                  <a:gd name="T3" fmla="*/ 0 h 9"/>
                  <a:gd name="T4" fmla="*/ 6 w 6"/>
                  <a:gd name="T5" fmla="*/ 8 h 9"/>
                  <a:gd name="T6" fmla="*/ 3 w 6"/>
                  <a:gd name="T7" fmla="*/ 9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3" y="9"/>
                    </a:moveTo>
                    <a:lnTo>
                      <a:pt x="0" y="0"/>
                    </a:lnTo>
                    <a:lnTo>
                      <a:pt x="6" y="8"/>
                    </a:lnTo>
                    <a:lnTo>
                      <a:pt x="3" y="9"/>
                    </a:lnTo>
                    <a:close/>
                  </a:path>
                </a:pathLst>
              </a:custGeom>
              <a:solidFill>
                <a:srgbClr val="FEE0C2"/>
              </a:solidFill>
              <a:ln w="9525">
                <a:noFill/>
                <a:round/>
                <a:headEnd/>
                <a:tailEnd/>
              </a:ln>
            </p:spPr>
            <p:txBody>
              <a:bodyPr/>
              <a:lstStyle/>
              <a:p>
                <a:pPr algn="ctr" eaLnBrk="0" hangingPunct="0"/>
                <a:endParaRPr lang="en-US" dirty="0"/>
              </a:p>
            </p:txBody>
          </p:sp>
          <p:sp>
            <p:nvSpPr>
              <p:cNvPr id="4025" name="Freeform 815"/>
              <p:cNvSpPr>
                <a:spLocks/>
              </p:cNvSpPr>
              <p:nvPr/>
            </p:nvSpPr>
            <p:spPr bwMode="auto">
              <a:xfrm>
                <a:off x="4819" y="3005"/>
                <a:ext cx="6" cy="9"/>
              </a:xfrm>
              <a:custGeom>
                <a:avLst/>
                <a:gdLst>
                  <a:gd name="T0" fmla="*/ 3 w 6"/>
                  <a:gd name="T1" fmla="*/ 9 h 9"/>
                  <a:gd name="T2" fmla="*/ 0 w 6"/>
                  <a:gd name="T3" fmla="*/ 0 h 9"/>
                  <a:gd name="T4" fmla="*/ 6 w 6"/>
                  <a:gd name="T5" fmla="*/ 8 h 9"/>
                  <a:gd name="T6" fmla="*/ 3 w 6"/>
                  <a:gd name="T7" fmla="*/ 9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3" y="9"/>
                    </a:moveTo>
                    <a:lnTo>
                      <a:pt x="0" y="0"/>
                    </a:lnTo>
                    <a:lnTo>
                      <a:pt x="6" y="8"/>
                    </a:lnTo>
                    <a:lnTo>
                      <a:pt x="3" y="9"/>
                    </a:lnTo>
                  </a:path>
                </a:pathLst>
              </a:custGeom>
              <a:noFill/>
              <a:ln w="9525">
                <a:noFill/>
                <a:round/>
                <a:headEnd/>
                <a:tailEnd/>
              </a:ln>
            </p:spPr>
            <p:txBody>
              <a:bodyPr/>
              <a:lstStyle/>
              <a:p>
                <a:pPr algn="ctr" eaLnBrk="0" hangingPunct="0"/>
                <a:endParaRPr lang="en-US" dirty="0"/>
              </a:p>
            </p:txBody>
          </p:sp>
          <p:sp>
            <p:nvSpPr>
              <p:cNvPr id="4026" name="Freeform 816"/>
              <p:cNvSpPr>
                <a:spLocks/>
              </p:cNvSpPr>
              <p:nvPr/>
            </p:nvSpPr>
            <p:spPr bwMode="auto">
              <a:xfrm>
                <a:off x="5239" y="3010"/>
                <a:ext cx="343" cy="182"/>
              </a:xfrm>
              <a:custGeom>
                <a:avLst/>
                <a:gdLst>
                  <a:gd name="T0" fmla="*/ 249 w 343"/>
                  <a:gd name="T1" fmla="*/ 0 h 182"/>
                  <a:gd name="T2" fmla="*/ 249 w 343"/>
                  <a:gd name="T3" fmla="*/ 0 h 182"/>
                  <a:gd name="T4" fmla="*/ 337 w 343"/>
                  <a:gd name="T5" fmla="*/ 1 h 182"/>
                  <a:gd name="T6" fmla="*/ 338 w 343"/>
                  <a:gd name="T7" fmla="*/ 1 h 182"/>
                  <a:gd name="T8" fmla="*/ 342 w 343"/>
                  <a:gd name="T9" fmla="*/ 4 h 182"/>
                  <a:gd name="T10" fmla="*/ 343 w 343"/>
                  <a:gd name="T11" fmla="*/ 28 h 182"/>
                  <a:gd name="T12" fmla="*/ 335 w 343"/>
                  <a:gd name="T13" fmla="*/ 49 h 182"/>
                  <a:gd name="T14" fmla="*/ 337 w 343"/>
                  <a:gd name="T15" fmla="*/ 51 h 182"/>
                  <a:gd name="T16" fmla="*/ 333 w 343"/>
                  <a:gd name="T17" fmla="*/ 88 h 182"/>
                  <a:gd name="T18" fmla="*/ 332 w 343"/>
                  <a:gd name="T19" fmla="*/ 94 h 182"/>
                  <a:gd name="T20" fmla="*/ 329 w 343"/>
                  <a:gd name="T21" fmla="*/ 91 h 182"/>
                  <a:gd name="T22" fmla="*/ 330 w 343"/>
                  <a:gd name="T23" fmla="*/ 81 h 182"/>
                  <a:gd name="T24" fmla="*/ 330 w 343"/>
                  <a:gd name="T25" fmla="*/ 94 h 182"/>
                  <a:gd name="T26" fmla="*/ 327 w 343"/>
                  <a:gd name="T27" fmla="*/ 94 h 182"/>
                  <a:gd name="T28" fmla="*/ 333 w 343"/>
                  <a:gd name="T29" fmla="*/ 96 h 182"/>
                  <a:gd name="T30" fmla="*/ 332 w 343"/>
                  <a:gd name="T31" fmla="*/ 102 h 182"/>
                  <a:gd name="T32" fmla="*/ 327 w 343"/>
                  <a:gd name="T33" fmla="*/ 104 h 182"/>
                  <a:gd name="T34" fmla="*/ 330 w 343"/>
                  <a:gd name="T35" fmla="*/ 121 h 182"/>
                  <a:gd name="T36" fmla="*/ 330 w 343"/>
                  <a:gd name="T37" fmla="*/ 147 h 182"/>
                  <a:gd name="T38" fmla="*/ 325 w 343"/>
                  <a:gd name="T39" fmla="*/ 148 h 182"/>
                  <a:gd name="T40" fmla="*/ 330 w 343"/>
                  <a:gd name="T41" fmla="*/ 148 h 182"/>
                  <a:gd name="T42" fmla="*/ 325 w 343"/>
                  <a:gd name="T43" fmla="*/ 152 h 182"/>
                  <a:gd name="T44" fmla="*/ 330 w 343"/>
                  <a:gd name="T45" fmla="*/ 152 h 182"/>
                  <a:gd name="T46" fmla="*/ 329 w 343"/>
                  <a:gd name="T47" fmla="*/ 168 h 182"/>
                  <a:gd name="T48" fmla="*/ 256 w 343"/>
                  <a:gd name="T49" fmla="*/ 171 h 182"/>
                  <a:gd name="T50" fmla="*/ 256 w 343"/>
                  <a:gd name="T51" fmla="*/ 177 h 182"/>
                  <a:gd name="T52" fmla="*/ 91 w 343"/>
                  <a:gd name="T53" fmla="*/ 182 h 182"/>
                  <a:gd name="T54" fmla="*/ 91 w 343"/>
                  <a:gd name="T55" fmla="*/ 172 h 182"/>
                  <a:gd name="T56" fmla="*/ 8 w 343"/>
                  <a:gd name="T57" fmla="*/ 174 h 182"/>
                  <a:gd name="T58" fmla="*/ 2 w 343"/>
                  <a:gd name="T59" fmla="*/ 43 h 182"/>
                  <a:gd name="T60" fmla="*/ 0 w 343"/>
                  <a:gd name="T61" fmla="*/ 8 h 182"/>
                  <a:gd name="T62" fmla="*/ 249 w 343"/>
                  <a:gd name="T63" fmla="*/ 0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3"/>
                  <a:gd name="T97" fmla="*/ 0 h 182"/>
                  <a:gd name="T98" fmla="*/ 343 w 343"/>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3" h="182">
                    <a:moveTo>
                      <a:pt x="249" y="0"/>
                    </a:moveTo>
                    <a:lnTo>
                      <a:pt x="249" y="0"/>
                    </a:lnTo>
                    <a:lnTo>
                      <a:pt x="337" y="1"/>
                    </a:lnTo>
                    <a:lnTo>
                      <a:pt x="338" y="1"/>
                    </a:lnTo>
                    <a:lnTo>
                      <a:pt x="342" y="4"/>
                    </a:lnTo>
                    <a:lnTo>
                      <a:pt x="343" y="28"/>
                    </a:lnTo>
                    <a:lnTo>
                      <a:pt x="335" y="49"/>
                    </a:lnTo>
                    <a:lnTo>
                      <a:pt x="337" y="51"/>
                    </a:lnTo>
                    <a:lnTo>
                      <a:pt x="333" y="88"/>
                    </a:lnTo>
                    <a:lnTo>
                      <a:pt x="332" y="94"/>
                    </a:lnTo>
                    <a:lnTo>
                      <a:pt x="329" y="91"/>
                    </a:lnTo>
                    <a:lnTo>
                      <a:pt x="330" y="81"/>
                    </a:lnTo>
                    <a:lnTo>
                      <a:pt x="330" y="94"/>
                    </a:lnTo>
                    <a:lnTo>
                      <a:pt x="327" y="94"/>
                    </a:lnTo>
                    <a:lnTo>
                      <a:pt x="333" y="96"/>
                    </a:lnTo>
                    <a:lnTo>
                      <a:pt x="332" y="102"/>
                    </a:lnTo>
                    <a:lnTo>
                      <a:pt x="327" y="104"/>
                    </a:lnTo>
                    <a:lnTo>
                      <a:pt x="330" y="121"/>
                    </a:lnTo>
                    <a:lnTo>
                      <a:pt x="330" y="147"/>
                    </a:lnTo>
                    <a:lnTo>
                      <a:pt x="325" y="148"/>
                    </a:lnTo>
                    <a:lnTo>
                      <a:pt x="330" y="148"/>
                    </a:lnTo>
                    <a:lnTo>
                      <a:pt x="325" y="152"/>
                    </a:lnTo>
                    <a:lnTo>
                      <a:pt x="330" y="152"/>
                    </a:lnTo>
                    <a:lnTo>
                      <a:pt x="329" y="168"/>
                    </a:lnTo>
                    <a:lnTo>
                      <a:pt x="256" y="171"/>
                    </a:lnTo>
                    <a:lnTo>
                      <a:pt x="256" y="177"/>
                    </a:lnTo>
                    <a:lnTo>
                      <a:pt x="91" y="182"/>
                    </a:lnTo>
                    <a:lnTo>
                      <a:pt x="91" y="172"/>
                    </a:lnTo>
                    <a:lnTo>
                      <a:pt x="8" y="174"/>
                    </a:lnTo>
                    <a:lnTo>
                      <a:pt x="2" y="43"/>
                    </a:lnTo>
                    <a:lnTo>
                      <a:pt x="0" y="8"/>
                    </a:lnTo>
                    <a:lnTo>
                      <a:pt x="249" y="0"/>
                    </a:lnTo>
                    <a:close/>
                  </a:path>
                </a:pathLst>
              </a:custGeom>
              <a:solidFill>
                <a:srgbClr val="FEE0C2"/>
              </a:solidFill>
              <a:ln w="9525">
                <a:noFill/>
                <a:round/>
                <a:headEnd/>
                <a:tailEnd/>
              </a:ln>
            </p:spPr>
            <p:txBody>
              <a:bodyPr/>
              <a:lstStyle/>
              <a:p>
                <a:pPr algn="ctr" eaLnBrk="0" hangingPunct="0"/>
                <a:endParaRPr lang="en-US" dirty="0"/>
              </a:p>
            </p:txBody>
          </p:sp>
          <p:sp>
            <p:nvSpPr>
              <p:cNvPr id="4027" name="Freeform 817"/>
              <p:cNvSpPr>
                <a:spLocks/>
              </p:cNvSpPr>
              <p:nvPr/>
            </p:nvSpPr>
            <p:spPr bwMode="auto">
              <a:xfrm>
                <a:off x="5239" y="3010"/>
                <a:ext cx="343" cy="182"/>
              </a:xfrm>
              <a:custGeom>
                <a:avLst/>
                <a:gdLst>
                  <a:gd name="T0" fmla="*/ 249 w 343"/>
                  <a:gd name="T1" fmla="*/ 0 h 182"/>
                  <a:gd name="T2" fmla="*/ 249 w 343"/>
                  <a:gd name="T3" fmla="*/ 0 h 182"/>
                  <a:gd name="T4" fmla="*/ 337 w 343"/>
                  <a:gd name="T5" fmla="*/ 1 h 182"/>
                  <a:gd name="T6" fmla="*/ 338 w 343"/>
                  <a:gd name="T7" fmla="*/ 1 h 182"/>
                  <a:gd name="T8" fmla="*/ 342 w 343"/>
                  <a:gd name="T9" fmla="*/ 4 h 182"/>
                  <a:gd name="T10" fmla="*/ 343 w 343"/>
                  <a:gd name="T11" fmla="*/ 28 h 182"/>
                  <a:gd name="T12" fmla="*/ 335 w 343"/>
                  <a:gd name="T13" fmla="*/ 49 h 182"/>
                  <a:gd name="T14" fmla="*/ 337 w 343"/>
                  <a:gd name="T15" fmla="*/ 51 h 182"/>
                  <a:gd name="T16" fmla="*/ 333 w 343"/>
                  <a:gd name="T17" fmla="*/ 88 h 182"/>
                  <a:gd name="T18" fmla="*/ 332 w 343"/>
                  <a:gd name="T19" fmla="*/ 94 h 182"/>
                  <a:gd name="T20" fmla="*/ 329 w 343"/>
                  <a:gd name="T21" fmla="*/ 91 h 182"/>
                  <a:gd name="T22" fmla="*/ 330 w 343"/>
                  <a:gd name="T23" fmla="*/ 81 h 182"/>
                  <a:gd name="T24" fmla="*/ 330 w 343"/>
                  <a:gd name="T25" fmla="*/ 94 h 182"/>
                  <a:gd name="T26" fmla="*/ 327 w 343"/>
                  <a:gd name="T27" fmla="*/ 94 h 182"/>
                  <a:gd name="T28" fmla="*/ 333 w 343"/>
                  <a:gd name="T29" fmla="*/ 96 h 182"/>
                  <a:gd name="T30" fmla="*/ 332 w 343"/>
                  <a:gd name="T31" fmla="*/ 102 h 182"/>
                  <a:gd name="T32" fmla="*/ 327 w 343"/>
                  <a:gd name="T33" fmla="*/ 104 h 182"/>
                  <a:gd name="T34" fmla="*/ 330 w 343"/>
                  <a:gd name="T35" fmla="*/ 121 h 182"/>
                  <a:gd name="T36" fmla="*/ 330 w 343"/>
                  <a:gd name="T37" fmla="*/ 147 h 182"/>
                  <a:gd name="T38" fmla="*/ 325 w 343"/>
                  <a:gd name="T39" fmla="*/ 148 h 182"/>
                  <a:gd name="T40" fmla="*/ 330 w 343"/>
                  <a:gd name="T41" fmla="*/ 148 h 182"/>
                  <a:gd name="T42" fmla="*/ 325 w 343"/>
                  <a:gd name="T43" fmla="*/ 152 h 182"/>
                  <a:gd name="T44" fmla="*/ 330 w 343"/>
                  <a:gd name="T45" fmla="*/ 152 h 182"/>
                  <a:gd name="T46" fmla="*/ 329 w 343"/>
                  <a:gd name="T47" fmla="*/ 168 h 182"/>
                  <a:gd name="T48" fmla="*/ 256 w 343"/>
                  <a:gd name="T49" fmla="*/ 171 h 182"/>
                  <a:gd name="T50" fmla="*/ 256 w 343"/>
                  <a:gd name="T51" fmla="*/ 177 h 182"/>
                  <a:gd name="T52" fmla="*/ 91 w 343"/>
                  <a:gd name="T53" fmla="*/ 182 h 182"/>
                  <a:gd name="T54" fmla="*/ 91 w 343"/>
                  <a:gd name="T55" fmla="*/ 172 h 182"/>
                  <a:gd name="T56" fmla="*/ 8 w 343"/>
                  <a:gd name="T57" fmla="*/ 174 h 182"/>
                  <a:gd name="T58" fmla="*/ 2 w 343"/>
                  <a:gd name="T59" fmla="*/ 43 h 182"/>
                  <a:gd name="T60" fmla="*/ 0 w 343"/>
                  <a:gd name="T61" fmla="*/ 8 h 182"/>
                  <a:gd name="T62" fmla="*/ 249 w 343"/>
                  <a:gd name="T63" fmla="*/ 0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3"/>
                  <a:gd name="T97" fmla="*/ 0 h 182"/>
                  <a:gd name="T98" fmla="*/ 343 w 343"/>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3" h="182">
                    <a:moveTo>
                      <a:pt x="249" y="0"/>
                    </a:moveTo>
                    <a:lnTo>
                      <a:pt x="249" y="0"/>
                    </a:lnTo>
                    <a:lnTo>
                      <a:pt x="337" y="1"/>
                    </a:lnTo>
                    <a:lnTo>
                      <a:pt x="338" y="1"/>
                    </a:lnTo>
                    <a:lnTo>
                      <a:pt x="342" y="4"/>
                    </a:lnTo>
                    <a:lnTo>
                      <a:pt x="343" y="28"/>
                    </a:lnTo>
                    <a:lnTo>
                      <a:pt x="335" y="49"/>
                    </a:lnTo>
                    <a:lnTo>
                      <a:pt x="337" y="51"/>
                    </a:lnTo>
                    <a:lnTo>
                      <a:pt x="333" y="88"/>
                    </a:lnTo>
                    <a:lnTo>
                      <a:pt x="332" y="94"/>
                    </a:lnTo>
                    <a:lnTo>
                      <a:pt x="329" y="91"/>
                    </a:lnTo>
                    <a:lnTo>
                      <a:pt x="330" y="81"/>
                    </a:lnTo>
                    <a:lnTo>
                      <a:pt x="330" y="94"/>
                    </a:lnTo>
                    <a:lnTo>
                      <a:pt x="327" y="94"/>
                    </a:lnTo>
                    <a:lnTo>
                      <a:pt x="333" y="96"/>
                    </a:lnTo>
                    <a:lnTo>
                      <a:pt x="332" y="102"/>
                    </a:lnTo>
                    <a:lnTo>
                      <a:pt x="327" y="104"/>
                    </a:lnTo>
                    <a:lnTo>
                      <a:pt x="330" y="121"/>
                    </a:lnTo>
                    <a:lnTo>
                      <a:pt x="330" y="147"/>
                    </a:lnTo>
                    <a:lnTo>
                      <a:pt x="325" y="148"/>
                    </a:lnTo>
                    <a:lnTo>
                      <a:pt x="330" y="148"/>
                    </a:lnTo>
                    <a:lnTo>
                      <a:pt x="325" y="152"/>
                    </a:lnTo>
                    <a:lnTo>
                      <a:pt x="330" y="152"/>
                    </a:lnTo>
                    <a:lnTo>
                      <a:pt x="329" y="168"/>
                    </a:lnTo>
                    <a:lnTo>
                      <a:pt x="256" y="171"/>
                    </a:lnTo>
                    <a:lnTo>
                      <a:pt x="256" y="177"/>
                    </a:lnTo>
                    <a:lnTo>
                      <a:pt x="91" y="182"/>
                    </a:lnTo>
                    <a:lnTo>
                      <a:pt x="91" y="172"/>
                    </a:lnTo>
                    <a:lnTo>
                      <a:pt x="8" y="174"/>
                    </a:lnTo>
                    <a:lnTo>
                      <a:pt x="2" y="43"/>
                    </a:lnTo>
                    <a:lnTo>
                      <a:pt x="0" y="8"/>
                    </a:lnTo>
                    <a:lnTo>
                      <a:pt x="249" y="0"/>
                    </a:lnTo>
                  </a:path>
                </a:pathLst>
              </a:custGeom>
              <a:noFill/>
              <a:ln w="9525">
                <a:noFill/>
                <a:round/>
                <a:headEnd/>
                <a:tailEnd/>
              </a:ln>
            </p:spPr>
            <p:txBody>
              <a:bodyPr/>
              <a:lstStyle/>
              <a:p>
                <a:pPr algn="ctr" eaLnBrk="0" hangingPunct="0"/>
                <a:endParaRPr lang="en-US" dirty="0"/>
              </a:p>
            </p:txBody>
          </p:sp>
          <p:sp>
            <p:nvSpPr>
              <p:cNvPr id="4028" name="Freeform 818"/>
              <p:cNvSpPr>
                <a:spLocks/>
              </p:cNvSpPr>
              <p:nvPr/>
            </p:nvSpPr>
            <p:spPr bwMode="auto">
              <a:xfrm>
                <a:off x="4820" y="3011"/>
                <a:ext cx="8" cy="16"/>
              </a:xfrm>
              <a:custGeom>
                <a:avLst/>
                <a:gdLst>
                  <a:gd name="T0" fmla="*/ 8 w 8"/>
                  <a:gd name="T1" fmla="*/ 15 h 16"/>
                  <a:gd name="T2" fmla="*/ 8 w 8"/>
                  <a:gd name="T3" fmla="*/ 16 h 16"/>
                  <a:gd name="T4" fmla="*/ 7 w 8"/>
                  <a:gd name="T5" fmla="*/ 16 h 16"/>
                  <a:gd name="T6" fmla="*/ 0 w 8"/>
                  <a:gd name="T7" fmla="*/ 0 h 16"/>
                  <a:gd name="T8" fmla="*/ 5 w 8"/>
                  <a:gd name="T9" fmla="*/ 10 h 16"/>
                  <a:gd name="T10" fmla="*/ 3 w 8"/>
                  <a:gd name="T11" fmla="*/ 7 h 16"/>
                  <a:gd name="T12" fmla="*/ 8 w 8"/>
                  <a:gd name="T13" fmla="*/ 7 h 16"/>
                  <a:gd name="T14" fmla="*/ 7 w 8"/>
                  <a:gd name="T15" fmla="*/ 11 h 16"/>
                  <a:gd name="T16" fmla="*/ 8 w 8"/>
                  <a:gd name="T17" fmla="*/ 15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8" y="15"/>
                    </a:moveTo>
                    <a:lnTo>
                      <a:pt x="8" y="16"/>
                    </a:lnTo>
                    <a:lnTo>
                      <a:pt x="7" y="16"/>
                    </a:lnTo>
                    <a:lnTo>
                      <a:pt x="0" y="0"/>
                    </a:lnTo>
                    <a:lnTo>
                      <a:pt x="5" y="10"/>
                    </a:lnTo>
                    <a:lnTo>
                      <a:pt x="3" y="7"/>
                    </a:lnTo>
                    <a:lnTo>
                      <a:pt x="8" y="7"/>
                    </a:lnTo>
                    <a:lnTo>
                      <a:pt x="7" y="11"/>
                    </a:lnTo>
                    <a:lnTo>
                      <a:pt x="8" y="15"/>
                    </a:lnTo>
                    <a:close/>
                  </a:path>
                </a:pathLst>
              </a:custGeom>
              <a:solidFill>
                <a:srgbClr val="FEE0C2"/>
              </a:solidFill>
              <a:ln w="9525">
                <a:noFill/>
                <a:round/>
                <a:headEnd/>
                <a:tailEnd/>
              </a:ln>
            </p:spPr>
            <p:txBody>
              <a:bodyPr/>
              <a:lstStyle/>
              <a:p>
                <a:pPr algn="ctr" eaLnBrk="0" hangingPunct="0"/>
                <a:endParaRPr lang="en-US" dirty="0"/>
              </a:p>
            </p:txBody>
          </p:sp>
          <p:sp>
            <p:nvSpPr>
              <p:cNvPr id="4029" name="Freeform 819"/>
              <p:cNvSpPr>
                <a:spLocks/>
              </p:cNvSpPr>
              <p:nvPr/>
            </p:nvSpPr>
            <p:spPr bwMode="auto">
              <a:xfrm>
                <a:off x="4820" y="3011"/>
                <a:ext cx="8" cy="16"/>
              </a:xfrm>
              <a:custGeom>
                <a:avLst/>
                <a:gdLst>
                  <a:gd name="T0" fmla="*/ 8 w 8"/>
                  <a:gd name="T1" fmla="*/ 15 h 16"/>
                  <a:gd name="T2" fmla="*/ 8 w 8"/>
                  <a:gd name="T3" fmla="*/ 16 h 16"/>
                  <a:gd name="T4" fmla="*/ 7 w 8"/>
                  <a:gd name="T5" fmla="*/ 16 h 16"/>
                  <a:gd name="T6" fmla="*/ 0 w 8"/>
                  <a:gd name="T7" fmla="*/ 0 h 16"/>
                  <a:gd name="T8" fmla="*/ 5 w 8"/>
                  <a:gd name="T9" fmla="*/ 10 h 16"/>
                  <a:gd name="T10" fmla="*/ 3 w 8"/>
                  <a:gd name="T11" fmla="*/ 7 h 16"/>
                  <a:gd name="T12" fmla="*/ 8 w 8"/>
                  <a:gd name="T13" fmla="*/ 7 h 16"/>
                  <a:gd name="T14" fmla="*/ 7 w 8"/>
                  <a:gd name="T15" fmla="*/ 11 h 16"/>
                  <a:gd name="T16" fmla="*/ 8 w 8"/>
                  <a:gd name="T17" fmla="*/ 15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8" y="15"/>
                    </a:moveTo>
                    <a:lnTo>
                      <a:pt x="8" y="16"/>
                    </a:lnTo>
                    <a:lnTo>
                      <a:pt x="7" y="16"/>
                    </a:lnTo>
                    <a:lnTo>
                      <a:pt x="0" y="0"/>
                    </a:lnTo>
                    <a:lnTo>
                      <a:pt x="5" y="10"/>
                    </a:lnTo>
                    <a:lnTo>
                      <a:pt x="3" y="7"/>
                    </a:lnTo>
                    <a:lnTo>
                      <a:pt x="8" y="7"/>
                    </a:lnTo>
                    <a:lnTo>
                      <a:pt x="7" y="11"/>
                    </a:lnTo>
                    <a:lnTo>
                      <a:pt x="8" y="15"/>
                    </a:lnTo>
                  </a:path>
                </a:pathLst>
              </a:custGeom>
              <a:noFill/>
              <a:ln w="9525">
                <a:noFill/>
                <a:round/>
                <a:headEnd/>
                <a:tailEnd/>
              </a:ln>
            </p:spPr>
            <p:txBody>
              <a:bodyPr/>
              <a:lstStyle/>
              <a:p>
                <a:pPr algn="ctr" eaLnBrk="0" hangingPunct="0"/>
                <a:endParaRPr lang="en-US" dirty="0"/>
              </a:p>
            </p:txBody>
          </p:sp>
          <p:sp>
            <p:nvSpPr>
              <p:cNvPr id="4030" name="Freeform 820"/>
              <p:cNvSpPr>
                <a:spLocks/>
              </p:cNvSpPr>
              <p:nvPr/>
            </p:nvSpPr>
            <p:spPr bwMode="auto">
              <a:xfrm>
                <a:off x="4823" y="3014"/>
                <a:ext cx="4" cy="4"/>
              </a:xfrm>
              <a:custGeom>
                <a:avLst/>
                <a:gdLst>
                  <a:gd name="T0" fmla="*/ 0 w 4"/>
                  <a:gd name="T1" fmla="*/ 2 h 4"/>
                  <a:gd name="T2" fmla="*/ 4 w 4"/>
                  <a:gd name="T3" fmla="*/ 0 h 4"/>
                  <a:gd name="T4" fmla="*/ 4 w 4"/>
                  <a:gd name="T5" fmla="*/ 4 h 4"/>
                  <a:gd name="T6" fmla="*/ 0 w 4"/>
                  <a:gd name="T7" fmla="*/ 2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2"/>
                    </a:moveTo>
                    <a:lnTo>
                      <a:pt x="4" y="0"/>
                    </a:lnTo>
                    <a:lnTo>
                      <a:pt x="4" y="4"/>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031" name="Freeform 821"/>
              <p:cNvSpPr>
                <a:spLocks/>
              </p:cNvSpPr>
              <p:nvPr/>
            </p:nvSpPr>
            <p:spPr bwMode="auto">
              <a:xfrm>
                <a:off x="4823" y="3014"/>
                <a:ext cx="4" cy="4"/>
              </a:xfrm>
              <a:custGeom>
                <a:avLst/>
                <a:gdLst>
                  <a:gd name="T0" fmla="*/ 0 w 4"/>
                  <a:gd name="T1" fmla="*/ 2 h 4"/>
                  <a:gd name="T2" fmla="*/ 4 w 4"/>
                  <a:gd name="T3" fmla="*/ 0 h 4"/>
                  <a:gd name="T4" fmla="*/ 4 w 4"/>
                  <a:gd name="T5" fmla="*/ 4 h 4"/>
                  <a:gd name="T6" fmla="*/ 0 w 4"/>
                  <a:gd name="T7" fmla="*/ 2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2"/>
                    </a:moveTo>
                    <a:lnTo>
                      <a:pt x="4" y="0"/>
                    </a:lnTo>
                    <a:lnTo>
                      <a:pt x="4" y="4"/>
                    </a:lnTo>
                    <a:lnTo>
                      <a:pt x="0" y="2"/>
                    </a:lnTo>
                  </a:path>
                </a:pathLst>
              </a:custGeom>
              <a:noFill/>
              <a:ln w="9525">
                <a:noFill/>
                <a:round/>
                <a:headEnd/>
                <a:tailEnd/>
              </a:ln>
            </p:spPr>
            <p:txBody>
              <a:bodyPr/>
              <a:lstStyle/>
              <a:p>
                <a:pPr algn="ctr" eaLnBrk="0" hangingPunct="0"/>
                <a:endParaRPr lang="en-US" dirty="0"/>
              </a:p>
            </p:txBody>
          </p:sp>
          <p:sp>
            <p:nvSpPr>
              <p:cNvPr id="4032" name="Freeform 822"/>
              <p:cNvSpPr>
                <a:spLocks/>
              </p:cNvSpPr>
              <p:nvPr/>
            </p:nvSpPr>
            <p:spPr bwMode="auto">
              <a:xfrm>
                <a:off x="5581" y="3014"/>
                <a:ext cx="3" cy="29"/>
              </a:xfrm>
              <a:custGeom>
                <a:avLst/>
                <a:gdLst>
                  <a:gd name="T0" fmla="*/ 0 w 3"/>
                  <a:gd name="T1" fmla="*/ 0 h 29"/>
                  <a:gd name="T2" fmla="*/ 3 w 3"/>
                  <a:gd name="T3" fmla="*/ 0 h 29"/>
                  <a:gd name="T4" fmla="*/ 1 w 3"/>
                  <a:gd name="T5" fmla="*/ 29 h 29"/>
                  <a:gd name="T6" fmla="*/ 0 w 3"/>
                  <a:gd name="T7" fmla="*/ 0 h 29"/>
                  <a:gd name="T8" fmla="*/ 0 60000 65536"/>
                  <a:gd name="T9" fmla="*/ 0 60000 65536"/>
                  <a:gd name="T10" fmla="*/ 0 60000 65536"/>
                  <a:gd name="T11" fmla="*/ 0 60000 65536"/>
                  <a:gd name="T12" fmla="*/ 0 w 3"/>
                  <a:gd name="T13" fmla="*/ 0 h 29"/>
                  <a:gd name="T14" fmla="*/ 3 w 3"/>
                  <a:gd name="T15" fmla="*/ 29 h 29"/>
                </a:gdLst>
                <a:ahLst/>
                <a:cxnLst>
                  <a:cxn ang="T8">
                    <a:pos x="T0" y="T1"/>
                  </a:cxn>
                  <a:cxn ang="T9">
                    <a:pos x="T2" y="T3"/>
                  </a:cxn>
                  <a:cxn ang="T10">
                    <a:pos x="T4" y="T5"/>
                  </a:cxn>
                  <a:cxn ang="T11">
                    <a:pos x="T6" y="T7"/>
                  </a:cxn>
                </a:cxnLst>
                <a:rect l="T12" t="T13" r="T14" b="T15"/>
                <a:pathLst>
                  <a:path w="3" h="29">
                    <a:moveTo>
                      <a:pt x="0" y="0"/>
                    </a:moveTo>
                    <a:lnTo>
                      <a:pt x="3" y="0"/>
                    </a:lnTo>
                    <a:lnTo>
                      <a:pt x="1" y="29"/>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033" name="Freeform 823"/>
              <p:cNvSpPr>
                <a:spLocks/>
              </p:cNvSpPr>
              <p:nvPr/>
            </p:nvSpPr>
            <p:spPr bwMode="auto">
              <a:xfrm>
                <a:off x="5581" y="3014"/>
                <a:ext cx="3" cy="29"/>
              </a:xfrm>
              <a:custGeom>
                <a:avLst/>
                <a:gdLst>
                  <a:gd name="T0" fmla="*/ 0 w 3"/>
                  <a:gd name="T1" fmla="*/ 0 h 29"/>
                  <a:gd name="T2" fmla="*/ 3 w 3"/>
                  <a:gd name="T3" fmla="*/ 0 h 29"/>
                  <a:gd name="T4" fmla="*/ 1 w 3"/>
                  <a:gd name="T5" fmla="*/ 29 h 29"/>
                  <a:gd name="T6" fmla="*/ 0 w 3"/>
                  <a:gd name="T7" fmla="*/ 0 h 29"/>
                  <a:gd name="T8" fmla="*/ 0 60000 65536"/>
                  <a:gd name="T9" fmla="*/ 0 60000 65536"/>
                  <a:gd name="T10" fmla="*/ 0 60000 65536"/>
                  <a:gd name="T11" fmla="*/ 0 60000 65536"/>
                  <a:gd name="T12" fmla="*/ 0 w 3"/>
                  <a:gd name="T13" fmla="*/ 0 h 29"/>
                  <a:gd name="T14" fmla="*/ 3 w 3"/>
                  <a:gd name="T15" fmla="*/ 29 h 29"/>
                </a:gdLst>
                <a:ahLst/>
                <a:cxnLst>
                  <a:cxn ang="T8">
                    <a:pos x="T0" y="T1"/>
                  </a:cxn>
                  <a:cxn ang="T9">
                    <a:pos x="T2" y="T3"/>
                  </a:cxn>
                  <a:cxn ang="T10">
                    <a:pos x="T4" y="T5"/>
                  </a:cxn>
                  <a:cxn ang="T11">
                    <a:pos x="T6" y="T7"/>
                  </a:cxn>
                </a:cxnLst>
                <a:rect l="T12" t="T13" r="T14" b="T15"/>
                <a:pathLst>
                  <a:path w="3" h="29">
                    <a:moveTo>
                      <a:pt x="0" y="0"/>
                    </a:moveTo>
                    <a:lnTo>
                      <a:pt x="3" y="0"/>
                    </a:lnTo>
                    <a:lnTo>
                      <a:pt x="1" y="29"/>
                    </a:lnTo>
                    <a:lnTo>
                      <a:pt x="0" y="0"/>
                    </a:lnTo>
                  </a:path>
                </a:pathLst>
              </a:custGeom>
              <a:noFill/>
              <a:ln w="9525">
                <a:noFill/>
                <a:round/>
                <a:headEnd/>
                <a:tailEnd/>
              </a:ln>
            </p:spPr>
            <p:txBody>
              <a:bodyPr/>
              <a:lstStyle/>
              <a:p>
                <a:pPr algn="ctr" eaLnBrk="0" hangingPunct="0"/>
                <a:endParaRPr lang="en-US" dirty="0"/>
              </a:p>
            </p:txBody>
          </p:sp>
          <p:sp>
            <p:nvSpPr>
              <p:cNvPr id="4034" name="Freeform 824"/>
              <p:cNvSpPr>
                <a:spLocks/>
              </p:cNvSpPr>
              <p:nvPr/>
            </p:nvSpPr>
            <p:spPr bwMode="auto">
              <a:xfrm>
                <a:off x="5568" y="3042"/>
                <a:ext cx="13" cy="78"/>
              </a:xfrm>
              <a:custGeom>
                <a:avLst/>
                <a:gdLst>
                  <a:gd name="T0" fmla="*/ 1 w 13"/>
                  <a:gd name="T1" fmla="*/ 76 h 78"/>
                  <a:gd name="T2" fmla="*/ 0 w 13"/>
                  <a:gd name="T3" fmla="*/ 72 h 78"/>
                  <a:gd name="T4" fmla="*/ 3 w 13"/>
                  <a:gd name="T5" fmla="*/ 72 h 78"/>
                  <a:gd name="T6" fmla="*/ 3 w 13"/>
                  <a:gd name="T7" fmla="*/ 75 h 78"/>
                  <a:gd name="T8" fmla="*/ 4 w 13"/>
                  <a:gd name="T9" fmla="*/ 68 h 78"/>
                  <a:gd name="T10" fmla="*/ 6 w 13"/>
                  <a:gd name="T11" fmla="*/ 30 h 78"/>
                  <a:gd name="T12" fmla="*/ 13 w 13"/>
                  <a:gd name="T13" fmla="*/ 0 h 78"/>
                  <a:gd name="T14" fmla="*/ 6 w 13"/>
                  <a:gd name="T15" fmla="*/ 78 h 78"/>
                  <a:gd name="T16" fmla="*/ 1 w 13"/>
                  <a:gd name="T17" fmla="*/ 76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8"/>
                  <a:gd name="T29" fmla="*/ 13 w 13"/>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8">
                    <a:moveTo>
                      <a:pt x="1" y="76"/>
                    </a:moveTo>
                    <a:lnTo>
                      <a:pt x="0" y="72"/>
                    </a:lnTo>
                    <a:lnTo>
                      <a:pt x="3" y="72"/>
                    </a:lnTo>
                    <a:lnTo>
                      <a:pt x="3" y="75"/>
                    </a:lnTo>
                    <a:lnTo>
                      <a:pt x="4" y="68"/>
                    </a:lnTo>
                    <a:lnTo>
                      <a:pt x="6" y="30"/>
                    </a:lnTo>
                    <a:lnTo>
                      <a:pt x="13" y="0"/>
                    </a:lnTo>
                    <a:lnTo>
                      <a:pt x="6" y="78"/>
                    </a:lnTo>
                    <a:lnTo>
                      <a:pt x="1" y="76"/>
                    </a:lnTo>
                    <a:close/>
                  </a:path>
                </a:pathLst>
              </a:custGeom>
              <a:solidFill>
                <a:srgbClr val="FEE0C2"/>
              </a:solidFill>
              <a:ln w="9525">
                <a:noFill/>
                <a:round/>
                <a:headEnd/>
                <a:tailEnd/>
              </a:ln>
            </p:spPr>
            <p:txBody>
              <a:bodyPr/>
              <a:lstStyle/>
              <a:p>
                <a:pPr algn="ctr" eaLnBrk="0" hangingPunct="0"/>
                <a:endParaRPr lang="en-US" dirty="0"/>
              </a:p>
            </p:txBody>
          </p:sp>
          <p:sp>
            <p:nvSpPr>
              <p:cNvPr id="4035" name="Freeform 825"/>
              <p:cNvSpPr>
                <a:spLocks/>
              </p:cNvSpPr>
              <p:nvPr/>
            </p:nvSpPr>
            <p:spPr bwMode="auto">
              <a:xfrm>
                <a:off x="5568" y="3042"/>
                <a:ext cx="13" cy="78"/>
              </a:xfrm>
              <a:custGeom>
                <a:avLst/>
                <a:gdLst>
                  <a:gd name="T0" fmla="*/ 1 w 13"/>
                  <a:gd name="T1" fmla="*/ 76 h 78"/>
                  <a:gd name="T2" fmla="*/ 0 w 13"/>
                  <a:gd name="T3" fmla="*/ 72 h 78"/>
                  <a:gd name="T4" fmla="*/ 3 w 13"/>
                  <a:gd name="T5" fmla="*/ 72 h 78"/>
                  <a:gd name="T6" fmla="*/ 3 w 13"/>
                  <a:gd name="T7" fmla="*/ 75 h 78"/>
                  <a:gd name="T8" fmla="*/ 4 w 13"/>
                  <a:gd name="T9" fmla="*/ 68 h 78"/>
                  <a:gd name="T10" fmla="*/ 6 w 13"/>
                  <a:gd name="T11" fmla="*/ 30 h 78"/>
                  <a:gd name="T12" fmla="*/ 13 w 13"/>
                  <a:gd name="T13" fmla="*/ 0 h 78"/>
                  <a:gd name="T14" fmla="*/ 6 w 13"/>
                  <a:gd name="T15" fmla="*/ 78 h 78"/>
                  <a:gd name="T16" fmla="*/ 1 w 13"/>
                  <a:gd name="T17" fmla="*/ 76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8"/>
                  <a:gd name="T29" fmla="*/ 13 w 13"/>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8">
                    <a:moveTo>
                      <a:pt x="1" y="76"/>
                    </a:moveTo>
                    <a:lnTo>
                      <a:pt x="0" y="72"/>
                    </a:lnTo>
                    <a:lnTo>
                      <a:pt x="3" y="72"/>
                    </a:lnTo>
                    <a:lnTo>
                      <a:pt x="3" y="75"/>
                    </a:lnTo>
                    <a:lnTo>
                      <a:pt x="4" y="68"/>
                    </a:lnTo>
                    <a:lnTo>
                      <a:pt x="6" y="30"/>
                    </a:lnTo>
                    <a:lnTo>
                      <a:pt x="13" y="0"/>
                    </a:lnTo>
                    <a:lnTo>
                      <a:pt x="6" y="78"/>
                    </a:lnTo>
                    <a:lnTo>
                      <a:pt x="1" y="76"/>
                    </a:lnTo>
                  </a:path>
                </a:pathLst>
              </a:custGeom>
              <a:noFill/>
              <a:ln w="9525">
                <a:noFill/>
                <a:round/>
                <a:headEnd/>
                <a:tailEnd/>
              </a:ln>
            </p:spPr>
            <p:txBody>
              <a:bodyPr/>
              <a:lstStyle/>
              <a:p>
                <a:pPr algn="ctr" eaLnBrk="0" hangingPunct="0"/>
                <a:endParaRPr lang="en-US" dirty="0"/>
              </a:p>
            </p:txBody>
          </p:sp>
          <p:sp>
            <p:nvSpPr>
              <p:cNvPr id="4036" name="Freeform 826"/>
              <p:cNvSpPr>
                <a:spLocks/>
              </p:cNvSpPr>
              <p:nvPr/>
            </p:nvSpPr>
            <p:spPr bwMode="auto">
              <a:xfrm>
                <a:off x="5568" y="3122"/>
                <a:ext cx="4" cy="56"/>
              </a:xfrm>
              <a:custGeom>
                <a:avLst/>
                <a:gdLst>
                  <a:gd name="T0" fmla="*/ 0 w 4"/>
                  <a:gd name="T1" fmla="*/ 54 h 56"/>
                  <a:gd name="T2" fmla="*/ 4 w 4"/>
                  <a:gd name="T3" fmla="*/ 0 h 56"/>
                  <a:gd name="T4" fmla="*/ 1 w 4"/>
                  <a:gd name="T5" fmla="*/ 56 h 56"/>
                  <a:gd name="T6" fmla="*/ 0 w 4"/>
                  <a:gd name="T7" fmla="*/ 56 h 56"/>
                  <a:gd name="T8" fmla="*/ 0 w 4"/>
                  <a:gd name="T9" fmla="*/ 54 h 56"/>
                  <a:gd name="T10" fmla="*/ 0 60000 65536"/>
                  <a:gd name="T11" fmla="*/ 0 60000 65536"/>
                  <a:gd name="T12" fmla="*/ 0 60000 65536"/>
                  <a:gd name="T13" fmla="*/ 0 60000 65536"/>
                  <a:gd name="T14" fmla="*/ 0 60000 65536"/>
                  <a:gd name="T15" fmla="*/ 0 w 4"/>
                  <a:gd name="T16" fmla="*/ 0 h 56"/>
                  <a:gd name="T17" fmla="*/ 4 w 4"/>
                  <a:gd name="T18" fmla="*/ 56 h 56"/>
                </a:gdLst>
                <a:ahLst/>
                <a:cxnLst>
                  <a:cxn ang="T10">
                    <a:pos x="T0" y="T1"/>
                  </a:cxn>
                  <a:cxn ang="T11">
                    <a:pos x="T2" y="T3"/>
                  </a:cxn>
                  <a:cxn ang="T12">
                    <a:pos x="T4" y="T5"/>
                  </a:cxn>
                  <a:cxn ang="T13">
                    <a:pos x="T6" y="T7"/>
                  </a:cxn>
                  <a:cxn ang="T14">
                    <a:pos x="T8" y="T9"/>
                  </a:cxn>
                </a:cxnLst>
                <a:rect l="T15" t="T16" r="T17" b="T18"/>
                <a:pathLst>
                  <a:path w="4" h="56">
                    <a:moveTo>
                      <a:pt x="0" y="54"/>
                    </a:moveTo>
                    <a:lnTo>
                      <a:pt x="4" y="0"/>
                    </a:lnTo>
                    <a:lnTo>
                      <a:pt x="1" y="56"/>
                    </a:lnTo>
                    <a:lnTo>
                      <a:pt x="0" y="56"/>
                    </a:lnTo>
                    <a:lnTo>
                      <a:pt x="0" y="54"/>
                    </a:lnTo>
                    <a:close/>
                  </a:path>
                </a:pathLst>
              </a:custGeom>
              <a:solidFill>
                <a:srgbClr val="FEE0C2"/>
              </a:solidFill>
              <a:ln w="9525">
                <a:noFill/>
                <a:round/>
                <a:headEnd/>
                <a:tailEnd/>
              </a:ln>
            </p:spPr>
            <p:txBody>
              <a:bodyPr/>
              <a:lstStyle/>
              <a:p>
                <a:pPr algn="ctr" eaLnBrk="0" hangingPunct="0"/>
                <a:endParaRPr lang="en-US" dirty="0"/>
              </a:p>
            </p:txBody>
          </p:sp>
          <p:sp>
            <p:nvSpPr>
              <p:cNvPr id="4037" name="Freeform 827"/>
              <p:cNvSpPr>
                <a:spLocks/>
              </p:cNvSpPr>
              <p:nvPr/>
            </p:nvSpPr>
            <p:spPr bwMode="auto">
              <a:xfrm>
                <a:off x="5568" y="3122"/>
                <a:ext cx="4" cy="56"/>
              </a:xfrm>
              <a:custGeom>
                <a:avLst/>
                <a:gdLst>
                  <a:gd name="T0" fmla="*/ 0 w 4"/>
                  <a:gd name="T1" fmla="*/ 54 h 56"/>
                  <a:gd name="T2" fmla="*/ 4 w 4"/>
                  <a:gd name="T3" fmla="*/ 0 h 56"/>
                  <a:gd name="T4" fmla="*/ 1 w 4"/>
                  <a:gd name="T5" fmla="*/ 56 h 56"/>
                  <a:gd name="T6" fmla="*/ 0 w 4"/>
                  <a:gd name="T7" fmla="*/ 56 h 56"/>
                  <a:gd name="T8" fmla="*/ 0 w 4"/>
                  <a:gd name="T9" fmla="*/ 54 h 56"/>
                  <a:gd name="T10" fmla="*/ 0 60000 65536"/>
                  <a:gd name="T11" fmla="*/ 0 60000 65536"/>
                  <a:gd name="T12" fmla="*/ 0 60000 65536"/>
                  <a:gd name="T13" fmla="*/ 0 60000 65536"/>
                  <a:gd name="T14" fmla="*/ 0 60000 65536"/>
                  <a:gd name="T15" fmla="*/ 0 w 4"/>
                  <a:gd name="T16" fmla="*/ 0 h 56"/>
                  <a:gd name="T17" fmla="*/ 4 w 4"/>
                  <a:gd name="T18" fmla="*/ 56 h 56"/>
                </a:gdLst>
                <a:ahLst/>
                <a:cxnLst>
                  <a:cxn ang="T10">
                    <a:pos x="T0" y="T1"/>
                  </a:cxn>
                  <a:cxn ang="T11">
                    <a:pos x="T2" y="T3"/>
                  </a:cxn>
                  <a:cxn ang="T12">
                    <a:pos x="T4" y="T5"/>
                  </a:cxn>
                  <a:cxn ang="T13">
                    <a:pos x="T6" y="T7"/>
                  </a:cxn>
                  <a:cxn ang="T14">
                    <a:pos x="T8" y="T9"/>
                  </a:cxn>
                </a:cxnLst>
                <a:rect l="T15" t="T16" r="T17" b="T18"/>
                <a:pathLst>
                  <a:path w="4" h="56">
                    <a:moveTo>
                      <a:pt x="0" y="54"/>
                    </a:moveTo>
                    <a:lnTo>
                      <a:pt x="4" y="0"/>
                    </a:lnTo>
                    <a:lnTo>
                      <a:pt x="1" y="56"/>
                    </a:lnTo>
                    <a:lnTo>
                      <a:pt x="0" y="56"/>
                    </a:lnTo>
                    <a:lnTo>
                      <a:pt x="0" y="54"/>
                    </a:lnTo>
                  </a:path>
                </a:pathLst>
              </a:custGeom>
              <a:noFill/>
              <a:ln w="9525">
                <a:noFill/>
                <a:round/>
                <a:headEnd/>
                <a:tailEnd/>
              </a:ln>
            </p:spPr>
            <p:txBody>
              <a:bodyPr/>
              <a:lstStyle/>
              <a:p>
                <a:pPr algn="ctr" eaLnBrk="0" hangingPunct="0"/>
                <a:endParaRPr lang="en-US" dirty="0"/>
              </a:p>
            </p:txBody>
          </p:sp>
          <p:sp>
            <p:nvSpPr>
              <p:cNvPr id="4038" name="Freeform 828"/>
              <p:cNvSpPr>
                <a:spLocks/>
              </p:cNvSpPr>
              <p:nvPr/>
            </p:nvSpPr>
            <p:spPr bwMode="auto">
              <a:xfrm>
                <a:off x="4861" y="3163"/>
                <a:ext cx="13" cy="11"/>
              </a:xfrm>
              <a:custGeom>
                <a:avLst/>
                <a:gdLst>
                  <a:gd name="T0" fmla="*/ 4 w 13"/>
                  <a:gd name="T1" fmla="*/ 11 h 11"/>
                  <a:gd name="T2" fmla="*/ 0 w 13"/>
                  <a:gd name="T3" fmla="*/ 0 h 11"/>
                  <a:gd name="T4" fmla="*/ 11 w 13"/>
                  <a:gd name="T5" fmla="*/ 10 h 11"/>
                  <a:gd name="T6" fmla="*/ 13 w 13"/>
                  <a:gd name="T7" fmla="*/ 11 h 11"/>
                  <a:gd name="T8" fmla="*/ 4 w 13"/>
                  <a:gd name="T9" fmla="*/ 11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4" y="11"/>
                    </a:moveTo>
                    <a:lnTo>
                      <a:pt x="0" y="0"/>
                    </a:lnTo>
                    <a:lnTo>
                      <a:pt x="11" y="10"/>
                    </a:lnTo>
                    <a:lnTo>
                      <a:pt x="13" y="11"/>
                    </a:lnTo>
                    <a:lnTo>
                      <a:pt x="4" y="11"/>
                    </a:lnTo>
                    <a:close/>
                  </a:path>
                </a:pathLst>
              </a:custGeom>
              <a:solidFill>
                <a:srgbClr val="FEE0C2"/>
              </a:solidFill>
              <a:ln w="9525">
                <a:noFill/>
                <a:round/>
                <a:headEnd/>
                <a:tailEnd/>
              </a:ln>
            </p:spPr>
            <p:txBody>
              <a:bodyPr/>
              <a:lstStyle/>
              <a:p>
                <a:pPr algn="ctr" eaLnBrk="0" hangingPunct="0"/>
                <a:endParaRPr lang="en-US" dirty="0"/>
              </a:p>
            </p:txBody>
          </p:sp>
          <p:sp>
            <p:nvSpPr>
              <p:cNvPr id="4039" name="Freeform 829"/>
              <p:cNvSpPr>
                <a:spLocks/>
              </p:cNvSpPr>
              <p:nvPr/>
            </p:nvSpPr>
            <p:spPr bwMode="auto">
              <a:xfrm>
                <a:off x="4861" y="3163"/>
                <a:ext cx="13" cy="11"/>
              </a:xfrm>
              <a:custGeom>
                <a:avLst/>
                <a:gdLst>
                  <a:gd name="T0" fmla="*/ 4 w 13"/>
                  <a:gd name="T1" fmla="*/ 11 h 11"/>
                  <a:gd name="T2" fmla="*/ 0 w 13"/>
                  <a:gd name="T3" fmla="*/ 0 h 11"/>
                  <a:gd name="T4" fmla="*/ 11 w 13"/>
                  <a:gd name="T5" fmla="*/ 10 h 11"/>
                  <a:gd name="T6" fmla="*/ 13 w 13"/>
                  <a:gd name="T7" fmla="*/ 11 h 11"/>
                  <a:gd name="T8" fmla="*/ 4 w 13"/>
                  <a:gd name="T9" fmla="*/ 11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4" y="11"/>
                    </a:moveTo>
                    <a:lnTo>
                      <a:pt x="0" y="0"/>
                    </a:lnTo>
                    <a:lnTo>
                      <a:pt x="11" y="10"/>
                    </a:lnTo>
                    <a:lnTo>
                      <a:pt x="13" y="11"/>
                    </a:lnTo>
                    <a:lnTo>
                      <a:pt x="4" y="11"/>
                    </a:lnTo>
                  </a:path>
                </a:pathLst>
              </a:custGeom>
              <a:noFill/>
              <a:ln w="9525">
                <a:noFill/>
                <a:round/>
                <a:headEnd/>
                <a:tailEnd/>
              </a:ln>
            </p:spPr>
            <p:txBody>
              <a:bodyPr/>
              <a:lstStyle/>
              <a:p>
                <a:pPr algn="ctr" eaLnBrk="0" hangingPunct="0"/>
                <a:endParaRPr lang="en-US" dirty="0"/>
              </a:p>
            </p:txBody>
          </p:sp>
          <p:sp>
            <p:nvSpPr>
              <p:cNvPr id="4040" name="Freeform 830"/>
              <p:cNvSpPr>
                <a:spLocks/>
              </p:cNvSpPr>
              <p:nvPr/>
            </p:nvSpPr>
            <p:spPr bwMode="auto">
              <a:xfrm>
                <a:off x="4869" y="3178"/>
                <a:ext cx="6" cy="12"/>
              </a:xfrm>
              <a:custGeom>
                <a:avLst/>
                <a:gdLst>
                  <a:gd name="T0" fmla="*/ 5 w 6"/>
                  <a:gd name="T1" fmla="*/ 12 h 12"/>
                  <a:gd name="T2" fmla="*/ 0 w 6"/>
                  <a:gd name="T3" fmla="*/ 0 h 12"/>
                  <a:gd name="T4" fmla="*/ 6 w 6"/>
                  <a:gd name="T5" fmla="*/ 3 h 12"/>
                  <a:gd name="T6" fmla="*/ 3 w 6"/>
                  <a:gd name="T7" fmla="*/ 3 h 12"/>
                  <a:gd name="T8" fmla="*/ 5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5" y="12"/>
                    </a:moveTo>
                    <a:lnTo>
                      <a:pt x="0" y="0"/>
                    </a:lnTo>
                    <a:lnTo>
                      <a:pt x="6" y="3"/>
                    </a:lnTo>
                    <a:lnTo>
                      <a:pt x="3" y="3"/>
                    </a:lnTo>
                    <a:lnTo>
                      <a:pt x="5" y="12"/>
                    </a:lnTo>
                    <a:close/>
                  </a:path>
                </a:pathLst>
              </a:custGeom>
              <a:solidFill>
                <a:srgbClr val="FEE0C2"/>
              </a:solidFill>
              <a:ln w="9525">
                <a:noFill/>
                <a:round/>
                <a:headEnd/>
                <a:tailEnd/>
              </a:ln>
            </p:spPr>
            <p:txBody>
              <a:bodyPr/>
              <a:lstStyle/>
              <a:p>
                <a:pPr algn="ctr" eaLnBrk="0" hangingPunct="0"/>
                <a:endParaRPr lang="en-US" dirty="0"/>
              </a:p>
            </p:txBody>
          </p:sp>
          <p:sp>
            <p:nvSpPr>
              <p:cNvPr id="4041" name="Freeform 831"/>
              <p:cNvSpPr>
                <a:spLocks/>
              </p:cNvSpPr>
              <p:nvPr/>
            </p:nvSpPr>
            <p:spPr bwMode="auto">
              <a:xfrm>
                <a:off x="4869" y="3178"/>
                <a:ext cx="6" cy="12"/>
              </a:xfrm>
              <a:custGeom>
                <a:avLst/>
                <a:gdLst>
                  <a:gd name="T0" fmla="*/ 5 w 6"/>
                  <a:gd name="T1" fmla="*/ 12 h 12"/>
                  <a:gd name="T2" fmla="*/ 0 w 6"/>
                  <a:gd name="T3" fmla="*/ 0 h 12"/>
                  <a:gd name="T4" fmla="*/ 6 w 6"/>
                  <a:gd name="T5" fmla="*/ 3 h 12"/>
                  <a:gd name="T6" fmla="*/ 3 w 6"/>
                  <a:gd name="T7" fmla="*/ 3 h 12"/>
                  <a:gd name="T8" fmla="*/ 5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5" y="12"/>
                    </a:moveTo>
                    <a:lnTo>
                      <a:pt x="0" y="0"/>
                    </a:lnTo>
                    <a:lnTo>
                      <a:pt x="6" y="3"/>
                    </a:lnTo>
                    <a:lnTo>
                      <a:pt x="3" y="3"/>
                    </a:lnTo>
                    <a:lnTo>
                      <a:pt x="5" y="12"/>
                    </a:lnTo>
                  </a:path>
                </a:pathLst>
              </a:custGeom>
              <a:noFill/>
              <a:ln w="9525">
                <a:noFill/>
                <a:round/>
                <a:headEnd/>
                <a:tailEnd/>
              </a:ln>
            </p:spPr>
            <p:txBody>
              <a:bodyPr/>
              <a:lstStyle/>
              <a:p>
                <a:pPr algn="ctr" eaLnBrk="0" hangingPunct="0"/>
                <a:endParaRPr lang="en-US" dirty="0"/>
              </a:p>
            </p:txBody>
          </p:sp>
          <p:sp>
            <p:nvSpPr>
              <p:cNvPr id="4042" name="Freeform 832"/>
              <p:cNvSpPr>
                <a:spLocks/>
              </p:cNvSpPr>
              <p:nvPr/>
            </p:nvSpPr>
            <p:spPr bwMode="auto">
              <a:xfrm>
                <a:off x="5564" y="3178"/>
                <a:ext cx="5" cy="33"/>
              </a:xfrm>
              <a:custGeom>
                <a:avLst/>
                <a:gdLst>
                  <a:gd name="T0" fmla="*/ 4 w 5"/>
                  <a:gd name="T1" fmla="*/ 0 h 33"/>
                  <a:gd name="T2" fmla="*/ 5 w 5"/>
                  <a:gd name="T3" fmla="*/ 0 h 33"/>
                  <a:gd name="T4" fmla="*/ 4 w 5"/>
                  <a:gd name="T5" fmla="*/ 33 h 33"/>
                  <a:gd name="T6" fmla="*/ 2 w 5"/>
                  <a:gd name="T7" fmla="*/ 24 h 33"/>
                  <a:gd name="T8" fmla="*/ 5 w 5"/>
                  <a:gd name="T9" fmla="*/ 24 h 33"/>
                  <a:gd name="T10" fmla="*/ 0 w 5"/>
                  <a:gd name="T11" fmla="*/ 16 h 33"/>
                  <a:gd name="T12" fmla="*/ 4 w 5"/>
                  <a:gd name="T13" fmla="*/ 0 h 33"/>
                  <a:gd name="T14" fmla="*/ 0 60000 65536"/>
                  <a:gd name="T15" fmla="*/ 0 60000 65536"/>
                  <a:gd name="T16" fmla="*/ 0 60000 65536"/>
                  <a:gd name="T17" fmla="*/ 0 60000 65536"/>
                  <a:gd name="T18" fmla="*/ 0 60000 65536"/>
                  <a:gd name="T19" fmla="*/ 0 60000 65536"/>
                  <a:gd name="T20" fmla="*/ 0 60000 65536"/>
                  <a:gd name="T21" fmla="*/ 0 w 5"/>
                  <a:gd name="T22" fmla="*/ 0 h 33"/>
                  <a:gd name="T23" fmla="*/ 5 w 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3">
                    <a:moveTo>
                      <a:pt x="4" y="0"/>
                    </a:moveTo>
                    <a:lnTo>
                      <a:pt x="5" y="0"/>
                    </a:lnTo>
                    <a:lnTo>
                      <a:pt x="4" y="33"/>
                    </a:lnTo>
                    <a:lnTo>
                      <a:pt x="2" y="24"/>
                    </a:lnTo>
                    <a:lnTo>
                      <a:pt x="5" y="24"/>
                    </a:lnTo>
                    <a:lnTo>
                      <a:pt x="0" y="16"/>
                    </a:lnTo>
                    <a:lnTo>
                      <a:pt x="4" y="0"/>
                    </a:lnTo>
                    <a:close/>
                  </a:path>
                </a:pathLst>
              </a:custGeom>
              <a:solidFill>
                <a:srgbClr val="FEE0C2"/>
              </a:solidFill>
              <a:ln w="9525">
                <a:noFill/>
                <a:round/>
                <a:headEnd/>
                <a:tailEnd/>
              </a:ln>
            </p:spPr>
            <p:txBody>
              <a:bodyPr/>
              <a:lstStyle/>
              <a:p>
                <a:pPr algn="ctr" eaLnBrk="0" hangingPunct="0"/>
                <a:endParaRPr lang="en-US" dirty="0"/>
              </a:p>
            </p:txBody>
          </p:sp>
          <p:sp>
            <p:nvSpPr>
              <p:cNvPr id="4043" name="Freeform 833"/>
              <p:cNvSpPr>
                <a:spLocks/>
              </p:cNvSpPr>
              <p:nvPr/>
            </p:nvSpPr>
            <p:spPr bwMode="auto">
              <a:xfrm>
                <a:off x="5564" y="3178"/>
                <a:ext cx="5" cy="33"/>
              </a:xfrm>
              <a:custGeom>
                <a:avLst/>
                <a:gdLst>
                  <a:gd name="T0" fmla="*/ 4 w 5"/>
                  <a:gd name="T1" fmla="*/ 0 h 33"/>
                  <a:gd name="T2" fmla="*/ 5 w 5"/>
                  <a:gd name="T3" fmla="*/ 0 h 33"/>
                  <a:gd name="T4" fmla="*/ 4 w 5"/>
                  <a:gd name="T5" fmla="*/ 33 h 33"/>
                  <a:gd name="T6" fmla="*/ 2 w 5"/>
                  <a:gd name="T7" fmla="*/ 24 h 33"/>
                  <a:gd name="T8" fmla="*/ 5 w 5"/>
                  <a:gd name="T9" fmla="*/ 24 h 33"/>
                  <a:gd name="T10" fmla="*/ 0 w 5"/>
                  <a:gd name="T11" fmla="*/ 16 h 33"/>
                  <a:gd name="T12" fmla="*/ 4 w 5"/>
                  <a:gd name="T13" fmla="*/ 0 h 33"/>
                  <a:gd name="T14" fmla="*/ 0 60000 65536"/>
                  <a:gd name="T15" fmla="*/ 0 60000 65536"/>
                  <a:gd name="T16" fmla="*/ 0 60000 65536"/>
                  <a:gd name="T17" fmla="*/ 0 60000 65536"/>
                  <a:gd name="T18" fmla="*/ 0 60000 65536"/>
                  <a:gd name="T19" fmla="*/ 0 60000 65536"/>
                  <a:gd name="T20" fmla="*/ 0 60000 65536"/>
                  <a:gd name="T21" fmla="*/ 0 w 5"/>
                  <a:gd name="T22" fmla="*/ 0 h 33"/>
                  <a:gd name="T23" fmla="*/ 5 w 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3">
                    <a:moveTo>
                      <a:pt x="4" y="0"/>
                    </a:moveTo>
                    <a:lnTo>
                      <a:pt x="5" y="0"/>
                    </a:lnTo>
                    <a:lnTo>
                      <a:pt x="4" y="33"/>
                    </a:lnTo>
                    <a:lnTo>
                      <a:pt x="2" y="24"/>
                    </a:lnTo>
                    <a:lnTo>
                      <a:pt x="5" y="24"/>
                    </a:lnTo>
                    <a:lnTo>
                      <a:pt x="0" y="16"/>
                    </a:lnTo>
                    <a:lnTo>
                      <a:pt x="4" y="0"/>
                    </a:lnTo>
                  </a:path>
                </a:pathLst>
              </a:custGeom>
              <a:noFill/>
              <a:ln w="9525">
                <a:noFill/>
                <a:round/>
                <a:headEnd/>
                <a:tailEnd/>
              </a:ln>
            </p:spPr>
            <p:txBody>
              <a:bodyPr/>
              <a:lstStyle/>
              <a:p>
                <a:pPr algn="ctr" eaLnBrk="0" hangingPunct="0"/>
                <a:endParaRPr lang="en-US" dirty="0"/>
              </a:p>
            </p:txBody>
          </p:sp>
          <p:sp>
            <p:nvSpPr>
              <p:cNvPr id="4044" name="Freeform 834"/>
              <p:cNvSpPr>
                <a:spLocks/>
              </p:cNvSpPr>
              <p:nvPr/>
            </p:nvSpPr>
            <p:spPr bwMode="auto">
              <a:xfrm>
                <a:off x="5247" y="3178"/>
                <a:ext cx="321" cy="401"/>
              </a:xfrm>
              <a:custGeom>
                <a:avLst/>
                <a:gdLst>
                  <a:gd name="T0" fmla="*/ 83 w 321"/>
                  <a:gd name="T1" fmla="*/ 14 h 401"/>
                  <a:gd name="T2" fmla="*/ 321 w 321"/>
                  <a:gd name="T3" fmla="*/ 0 h 401"/>
                  <a:gd name="T4" fmla="*/ 316 w 321"/>
                  <a:gd name="T5" fmla="*/ 3 h 401"/>
                  <a:gd name="T6" fmla="*/ 312 w 321"/>
                  <a:gd name="T7" fmla="*/ 11 h 401"/>
                  <a:gd name="T8" fmla="*/ 309 w 321"/>
                  <a:gd name="T9" fmla="*/ 16 h 401"/>
                  <a:gd name="T10" fmla="*/ 314 w 321"/>
                  <a:gd name="T11" fmla="*/ 16 h 401"/>
                  <a:gd name="T12" fmla="*/ 319 w 321"/>
                  <a:gd name="T13" fmla="*/ 28 h 401"/>
                  <a:gd name="T14" fmla="*/ 311 w 321"/>
                  <a:gd name="T15" fmla="*/ 38 h 401"/>
                  <a:gd name="T16" fmla="*/ 298 w 321"/>
                  <a:gd name="T17" fmla="*/ 60 h 401"/>
                  <a:gd name="T18" fmla="*/ 272 w 321"/>
                  <a:gd name="T19" fmla="*/ 84 h 401"/>
                  <a:gd name="T20" fmla="*/ 275 w 321"/>
                  <a:gd name="T21" fmla="*/ 116 h 401"/>
                  <a:gd name="T22" fmla="*/ 267 w 321"/>
                  <a:gd name="T23" fmla="*/ 128 h 401"/>
                  <a:gd name="T24" fmla="*/ 264 w 321"/>
                  <a:gd name="T25" fmla="*/ 134 h 401"/>
                  <a:gd name="T26" fmla="*/ 269 w 321"/>
                  <a:gd name="T27" fmla="*/ 140 h 401"/>
                  <a:gd name="T28" fmla="*/ 264 w 321"/>
                  <a:gd name="T29" fmla="*/ 152 h 401"/>
                  <a:gd name="T30" fmla="*/ 262 w 321"/>
                  <a:gd name="T31" fmla="*/ 153 h 401"/>
                  <a:gd name="T32" fmla="*/ 256 w 321"/>
                  <a:gd name="T33" fmla="*/ 161 h 401"/>
                  <a:gd name="T34" fmla="*/ 251 w 321"/>
                  <a:gd name="T35" fmla="*/ 164 h 401"/>
                  <a:gd name="T36" fmla="*/ 245 w 321"/>
                  <a:gd name="T37" fmla="*/ 208 h 401"/>
                  <a:gd name="T38" fmla="*/ 233 w 321"/>
                  <a:gd name="T39" fmla="*/ 225 h 401"/>
                  <a:gd name="T40" fmla="*/ 241 w 321"/>
                  <a:gd name="T41" fmla="*/ 259 h 401"/>
                  <a:gd name="T42" fmla="*/ 249 w 321"/>
                  <a:gd name="T43" fmla="*/ 276 h 401"/>
                  <a:gd name="T44" fmla="*/ 227 w 321"/>
                  <a:gd name="T45" fmla="*/ 305 h 401"/>
                  <a:gd name="T46" fmla="*/ 220 w 321"/>
                  <a:gd name="T47" fmla="*/ 323 h 401"/>
                  <a:gd name="T48" fmla="*/ 211 w 321"/>
                  <a:gd name="T49" fmla="*/ 328 h 401"/>
                  <a:gd name="T50" fmla="*/ 207 w 321"/>
                  <a:gd name="T51" fmla="*/ 336 h 401"/>
                  <a:gd name="T52" fmla="*/ 201 w 321"/>
                  <a:gd name="T53" fmla="*/ 336 h 401"/>
                  <a:gd name="T54" fmla="*/ 201 w 321"/>
                  <a:gd name="T55" fmla="*/ 350 h 401"/>
                  <a:gd name="T56" fmla="*/ 193 w 321"/>
                  <a:gd name="T57" fmla="*/ 348 h 401"/>
                  <a:gd name="T58" fmla="*/ 172 w 321"/>
                  <a:gd name="T59" fmla="*/ 360 h 401"/>
                  <a:gd name="T60" fmla="*/ 170 w 321"/>
                  <a:gd name="T61" fmla="*/ 368 h 401"/>
                  <a:gd name="T62" fmla="*/ 152 w 321"/>
                  <a:gd name="T63" fmla="*/ 360 h 401"/>
                  <a:gd name="T64" fmla="*/ 152 w 321"/>
                  <a:gd name="T65" fmla="*/ 355 h 401"/>
                  <a:gd name="T66" fmla="*/ 133 w 321"/>
                  <a:gd name="T67" fmla="*/ 369 h 401"/>
                  <a:gd name="T68" fmla="*/ 125 w 321"/>
                  <a:gd name="T69" fmla="*/ 374 h 401"/>
                  <a:gd name="T70" fmla="*/ 114 w 321"/>
                  <a:gd name="T71" fmla="*/ 380 h 401"/>
                  <a:gd name="T72" fmla="*/ 105 w 321"/>
                  <a:gd name="T73" fmla="*/ 395 h 401"/>
                  <a:gd name="T74" fmla="*/ 104 w 321"/>
                  <a:gd name="T75" fmla="*/ 388 h 401"/>
                  <a:gd name="T76" fmla="*/ 81 w 321"/>
                  <a:gd name="T77" fmla="*/ 400 h 401"/>
                  <a:gd name="T78" fmla="*/ 75 w 321"/>
                  <a:gd name="T79" fmla="*/ 396 h 401"/>
                  <a:gd name="T80" fmla="*/ 54 w 321"/>
                  <a:gd name="T81" fmla="*/ 390 h 401"/>
                  <a:gd name="T82" fmla="*/ 52 w 321"/>
                  <a:gd name="T83" fmla="*/ 393 h 401"/>
                  <a:gd name="T84" fmla="*/ 41 w 321"/>
                  <a:gd name="T85" fmla="*/ 398 h 401"/>
                  <a:gd name="T86" fmla="*/ 34 w 321"/>
                  <a:gd name="T87" fmla="*/ 380 h 401"/>
                  <a:gd name="T88" fmla="*/ 23 w 321"/>
                  <a:gd name="T89" fmla="*/ 384 h 401"/>
                  <a:gd name="T90" fmla="*/ 7 w 321"/>
                  <a:gd name="T91" fmla="*/ 294 h 4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1"/>
                  <a:gd name="T139" fmla="*/ 0 h 401"/>
                  <a:gd name="T140" fmla="*/ 321 w 321"/>
                  <a:gd name="T141" fmla="*/ 401 h 4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1" h="401">
                    <a:moveTo>
                      <a:pt x="0" y="6"/>
                    </a:moveTo>
                    <a:lnTo>
                      <a:pt x="83" y="4"/>
                    </a:lnTo>
                    <a:lnTo>
                      <a:pt x="83" y="14"/>
                    </a:lnTo>
                    <a:lnTo>
                      <a:pt x="248" y="9"/>
                    </a:lnTo>
                    <a:lnTo>
                      <a:pt x="248" y="3"/>
                    </a:lnTo>
                    <a:lnTo>
                      <a:pt x="321" y="0"/>
                    </a:lnTo>
                    <a:lnTo>
                      <a:pt x="317" y="1"/>
                    </a:lnTo>
                    <a:lnTo>
                      <a:pt x="319" y="3"/>
                    </a:lnTo>
                    <a:lnTo>
                      <a:pt x="316" y="3"/>
                    </a:lnTo>
                    <a:lnTo>
                      <a:pt x="321" y="3"/>
                    </a:lnTo>
                    <a:lnTo>
                      <a:pt x="319" y="9"/>
                    </a:lnTo>
                    <a:lnTo>
                      <a:pt x="312" y="11"/>
                    </a:lnTo>
                    <a:lnTo>
                      <a:pt x="317" y="16"/>
                    </a:lnTo>
                    <a:lnTo>
                      <a:pt x="314" y="14"/>
                    </a:lnTo>
                    <a:lnTo>
                      <a:pt x="309" y="16"/>
                    </a:lnTo>
                    <a:lnTo>
                      <a:pt x="312" y="22"/>
                    </a:lnTo>
                    <a:lnTo>
                      <a:pt x="316" y="20"/>
                    </a:lnTo>
                    <a:lnTo>
                      <a:pt x="314" y="16"/>
                    </a:lnTo>
                    <a:lnTo>
                      <a:pt x="317" y="17"/>
                    </a:lnTo>
                    <a:lnTo>
                      <a:pt x="316" y="19"/>
                    </a:lnTo>
                    <a:lnTo>
                      <a:pt x="319" y="28"/>
                    </a:lnTo>
                    <a:lnTo>
                      <a:pt x="317" y="32"/>
                    </a:lnTo>
                    <a:lnTo>
                      <a:pt x="306" y="35"/>
                    </a:lnTo>
                    <a:lnTo>
                      <a:pt x="311" y="38"/>
                    </a:lnTo>
                    <a:lnTo>
                      <a:pt x="300" y="54"/>
                    </a:lnTo>
                    <a:lnTo>
                      <a:pt x="301" y="60"/>
                    </a:lnTo>
                    <a:lnTo>
                      <a:pt x="298" y="60"/>
                    </a:lnTo>
                    <a:lnTo>
                      <a:pt x="298" y="96"/>
                    </a:lnTo>
                    <a:lnTo>
                      <a:pt x="291" y="97"/>
                    </a:lnTo>
                    <a:lnTo>
                      <a:pt x="272" y="84"/>
                    </a:lnTo>
                    <a:lnTo>
                      <a:pt x="295" y="97"/>
                    </a:lnTo>
                    <a:lnTo>
                      <a:pt x="295" y="102"/>
                    </a:lnTo>
                    <a:lnTo>
                      <a:pt x="275" y="116"/>
                    </a:lnTo>
                    <a:lnTo>
                      <a:pt x="269" y="124"/>
                    </a:lnTo>
                    <a:lnTo>
                      <a:pt x="272" y="128"/>
                    </a:lnTo>
                    <a:lnTo>
                      <a:pt x="267" y="128"/>
                    </a:lnTo>
                    <a:lnTo>
                      <a:pt x="272" y="131"/>
                    </a:lnTo>
                    <a:lnTo>
                      <a:pt x="272" y="134"/>
                    </a:lnTo>
                    <a:lnTo>
                      <a:pt x="264" y="134"/>
                    </a:lnTo>
                    <a:lnTo>
                      <a:pt x="267" y="136"/>
                    </a:lnTo>
                    <a:lnTo>
                      <a:pt x="264" y="139"/>
                    </a:lnTo>
                    <a:lnTo>
                      <a:pt x="269" y="140"/>
                    </a:lnTo>
                    <a:lnTo>
                      <a:pt x="264" y="142"/>
                    </a:lnTo>
                    <a:lnTo>
                      <a:pt x="267" y="140"/>
                    </a:lnTo>
                    <a:lnTo>
                      <a:pt x="264" y="152"/>
                    </a:lnTo>
                    <a:lnTo>
                      <a:pt x="257" y="152"/>
                    </a:lnTo>
                    <a:lnTo>
                      <a:pt x="257" y="155"/>
                    </a:lnTo>
                    <a:lnTo>
                      <a:pt x="262" y="153"/>
                    </a:lnTo>
                    <a:lnTo>
                      <a:pt x="262" y="156"/>
                    </a:lnTo>
                    <a:lnTo>
                      <a:pt x="257" y="164"/>
                    </a:lnTo>
                    <a:lnTo>
                      <a:pt x="256" y="161"/>
                    </a:lnTo>
                    <a:lnTo>
                      <a:pt x="251" y="160"/>
                    </a:lnTo>
                    <a:lnTo>
                      <a:pt x="256" y="163"/>
                    </a:lnTo>
                    <a:lnTo>
                      <a:pt x="251" y="164"/>
                    </a:lnTo>
                    <a:lnTo>
                      <a:pt x="248" y="174"/>
                    </a:lnTo>
                    <a:lnTo>
                      <a:pt x="249" y="192"/>
                    </a:lnTo>
                    <a:lnTo>
                      <a:pt x="245" y="208"/>
                    </a:lnTo>
                    <a:lnTo>
                      <a:pt x="238" y="211"/>
                    </a:lnTo>
                    <a:lnTo>
                      <a:pt x="238" y="222"/>
                    </a:lnTo>
                    <a:lnTo>
                      <a:pt x="233" y="225"/>
                    </a:lnTo>
                    <a:lnTo>
                      <a:pt x="240" y="256"/>
                    </a:lnTo>
                    <a:lnTo>
                      <a:pt x="245" y="254"/>
                    </a:lnTo>
                    <a:lnTo>
                      <a:pt x="241" y="259"/>
                    </a:lnTo>
                    <a:lnTo>
                      <a:pt x="241" y="273"/>
                    </a:lnTo>
                    <a:lnTo>
                      <a:pt x="248" y="280"/>
                    </a:lnTo>
                    <a:lnTo>
                      <a:pt x="249" y="276"/>
                    </a:lnTo>
                    <a:lnTo>
                      <a:pt x="251" y="278"/>
                    </a:lnTo>
                    <a:lnTo>
                      <a:pt x="236" y="304"/>
                    </a:lnTo>
                    <a:lnTo>
                      <a:pt x="227" y="305"/>
                    </a:lnTo>
                    <a:lnTo>
                      <a:pt x="220" y="313"/>
                    </a:lnTo>
                    <a:lnTo>
                      <a:pt x="217" y="320"/>
                    </a:lnTo>
                    <a:lnTo>
                      <a:pt x="220" y="323"/>
                    </a:lnTo>
                    <a:lnTo>
                      <a:pt x="217" y="321"/>
                    </a:lnTo>
                    <a:lnTo>
                      <a:pt x="214" y="324"/>
                    </a:lnTo>
                    <a:lnTo>
                      <a:pt x="211" y="328"/>
                    </a:lnTo>
                    <a:lnTo>
                      <a:pt x="212" y="337"/>
                    </a:lnTo>
                    <a:lnTo>
                      <a:pt x="206" y="331"/>
                    </a:lnTo>
                    <a:lnTo>
                      <a:pt x="207" y="336"/>
                    </a:lnTo>
                    <a:lnTo>
                      <a:pt x="204" y="334"/>
                    </a:lnTo>
                    <a:lnTo>
                      <a:pt x="202" y="340"/>
                    </a:lnTo>
                    <a:lnTo>
                      <a:pt x="201" y="336"/>
                    </a:lnTo>
                    <a:lnTo>
                      <a:pt x="199" y="347"/>
                    </a:lnTo>
                    <a:lnTo>
                      <a:pt x="202" y="350"/>
                    </a:lnTo>
                    <a:lnTo>
                      <a:pt x="201" y="350"/>
                    </a:lnTo>
                    <a:lnTo>
                      <a:pt x="199" y="350"/>
                    </a:lnTo>
                    <a:lnTo>
                      <a:pt x="198" y="350"/>
                    </a:lnTo>
                    <a:lnTo>
                      <a:pt x="193" y="348"/>
                    </a:lnTo>
                    <a:lnTo>
                      <a:pt x="177" y="355"/>
                    </a:lnTo>
                    <a:lnTo>
                      <a:pt x="172" y="355"/>
                    </a:lnTo>
                    <a:lnTo>
                      <a:pt x="172" y="360"/>
                    </a:lnTo>
                    <a:lnTo>
                      <a:pt x="175" y="361"/>
                    </a:lnTo>
                    <a:lnTo>
                      <a:pt x="175" y="364"/>
                    </a:lnTo>
                    <a:lnTo>
                      <a:pt x="170" y="368"/>
                    </a:lnTo>
                    <a:lnTo>
                      <a:pt x="162" y="358"/>
                    </a:lnTo>
                    <a:lnTo>
                      <a:pt x="157" y="361"/>
                    </a:lnTo>
                    <a:lnTo>
                      <a:pt x="152" y="360"/>
                    </a:lnTo>
                    <a:lnTo>
                      <a:pt x="162" y="355"/>
                    </a:lnTo>
                    <a:lnTo>
                      <a:pt x="152" y="352"/>
                    </a:lnTo>
                    <a:lnTo>
                      <a:pt x="152" y="355"/>
                    </a:lnTo>
                    <a:lnTo>
                      <a:pt x="141" y="348"/>
                    </a:lnTo>
                    <a:lnTo>
                      <a:pt x="130" y="360"/>
                    </a:lnTo>
                    <a:lnTo>
                      <a:pt x="133" y="369"/>
                    </a:lnTo>
                    <a:lnTo>
                      <a:pt x="122" y="380"/>
                    </a:lnTo>
                    <a:lnTo>
                      <a:pt x="117" y="377"/>
                    </a:lnTo>
                    <a:lnTo>
                      <a:pt x="125" y="374"/>
                    </a:lnTo>
                    <a:lnTo>
                      <a:pt x="125" y="368"/>
                    </a:lnTo>
                    <a:lnTo>
                      <a:pt x="101" y="379"/>
                    </a:lnTo>
                    <a:lnTo>
                      <a:pt x="114" y="380"/>
                    </a:lnTo>
                    <a:lnTo>
                      <a:pt x="107" y="382"/>
                    </a:lnTo>
                    <a:lnTo>
                      <a:pt x="102" y="392"/>
                    </a:lnTo>
                    <a:lnTo>
                      <a:pt x="105" y="395"/>
                    </a:lnTo>
                    <a:lnTo>
                      <a:pt x="101" y="396"/>
                    </a:lnTo>
                    <a:lnTo>
                      <a:pt x="96" y="398"/>
                    </a:lnTo>
                    <a:lnTo>
                      <a:pt x="104" y="388"/>
                    </a:lnTo>
                    <a:lnTo>
                      <a:pt x="94" y="382"/>
                    </a:lnTo>
                    <a:lnTo>
                      <a:pt x="84" y="388"/>
                    </a:lnTo>
                    <a:lnTo>
                      <a:pt x="81" y="400"/>
                    </a:lnTo>
                    <a:lnTo>
                      <a:pt x="76" y="392"/>
                    </a:lnTo>
                    <a:lnTo>
                      <a:pt x="71" y="393"/>
                    </a:lnTo>
                    <a:lnTo>
                      <a:pt x="75" y="396"/>
                    </a:lnTo>
                    <a:lnTo>
                      <a:pt x="67" y="398"/>
                    </a:lnTo>
                    <a:lnTo>
                      <a:pt x="60" y="390"/>
                    </a:lnTo>
                    <a:lnTo>
                      <a:pt x="54" y="390"/>
                    </a:lnTo>
                    <a:lnTo>
                      <a:pt x="55" y="395"/>
                    </a:lnTo>
                    <a:lnTo>
                      <a:pt x="52" y="401"/>
                    </a:lnTo>
                    <a:lnTo>
                      <a:pt x="52" y="393"/>
                    </a:lnTo>
                    <a:lnTo>
                      <a:pt x="49" y="388"/>
                    </a:lnTo>
                    <a:lnTo>
                      <a:pt x="44" y="388"/>
                    </a:lnTo>
                    <a:lnTo>
                      <a:pt x="41" y="398"/>
                    </a:lnTo>
                    <a:lnTo>
                      <a:pt x="42" y="382"/>
                    </a:lnTo>
                    <a:lnTo>
                      <a:pt x="39" y="379"/>
                    </a:lnTo>
                    <a:lnTo>
                      <a:pt x="34" y="380"/>
                    </a:lnTo>
                    <a:lnTo>
                      <a:pt x="36" y="387"/>
                    </a:lnTo>
                    <a:lnTo>
                      <a:pt x="29" y="390"/>
                    </a:lnTo>
                    <a:lnTo>
                      <a:pt x="23" y="384"/>
                    </a:lnTo>
                    <a:lnTo>
                      <a:pt x="16" y="384"/>
                    </a:lnTo>
                    <a:lnTo>
                      <a:pt x="12" y="294"/>
                    </a:lnTo>
                    <a:lnTo>
                      <a:pt x="7" y="294"/>
                    </a:lnTo>
                    <a:lnTo>
                      <a:pt x="2" y="88"/>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45" name="Freeform 835"/>
              <p:cNvSpPr>
                <a:spLocks/>
              </p:cNvSpPr>
              <p:nvPr/>
            </p:nvSpPr>
            <p:spPr bwMode="auto">
              <a:xfrm>
                <a:off x="5247" y="3178"/>
                <a:ext cx="321" cy="401"/>
              </a:xfrm>
              <a:custGeom>
                <a:avLst/>
                <a:gdLst>
                  <a:gd name="T0" fmla="*/ 83 w 321"/>
                  <a:gd name="T1" fmla="*/ 14 h 401"/>
                  <a:gd name="T2" fmla="*/ 321 w 321"/>
                  <a:gd name="T3" fmla="*/ 0 h 401"/>
                  <a:gd name="T4" fmla="*/ 316 w 321"/>
                  <a:gd name="T5" fmla="*/ 3 h 401"/>
                  <a:gd name="T6" fmla="*/ 312 w 321"/>
                  <a:gd name="T7" fmla="*/ 11 h 401"/>
                  <a:gd name="T8" fmla="*/ 309 w 321"/>
                  <a:gd name="T9" fmla="*/ 16 h 401"/>
                  <a:gd name="T10" fmla="*/ 314 w 321"/>
                  <a:gd name="T11" fmla="*/ 16 h 401"/>
                  <a:gd name="T12" fmla="*/ 319 w 321"/>
                  <a:gd name="T13" fmla="*/ 28 h 401"/>
                  <a:gd name="T14" fmla="*/ 311 w 321"/>
                  <a:gd name="T15" fmla="*/ 38 h 401"/>
                  <a:gd name="T16" fmla="*/ 298 w 321"/>
                  <a:gd name="T17" fmla="*/ 60 h 401"/>
                  <a:gd name="T18" fmla="*/ 272 w 321"/>
                  <a:gd name="T19" fmla="*/ 84 h 401"/>
                  <a:gd name="T20" fmla="*/ 275 w 321"/>
                  <a:gd name="T21" fmla="*/ 116 h 401"/>
                  <a:gd name="T22" fmla="*/ 267 w 321"/>
                  <a:gd name="T23" fmla="*/ 128 h 401"/>
                  <a:gd name="T24" fmla="*/ 264 w 321"/>
                  <a:gd name="T25" fmla="*/ 134 h 401"/>
                  <a:gd name="T26" fmla="*/ 269 w 321"/>
                  <a:gd name="T27" fmla="*/ 140 h 401"/>
                  <a:gd name="T28" fmla="*/ 264 w 321"/>
                  <a:gd name="T29" fmla="*/ 152 h 401"/>
                  <a:gd name="T30" fmla="*/ 262 w 321"/>
                  <a:gd name="T31" fmla="*/ 153 h 401"/>
                  <a:gd name="T32" fmla="*/ 256 w 321"/>
                  <a:gd name="T33" fmla="*/ 161 h 401"/>
                  <a:gd name="T34" fmla="*/ 251 w 321"/>
                  <a:gd name="T35" fmla="*/ 164 h 401"/>
                  <a:gd name="T36" fmla="*/ 245 w 321"/>
                  <a:gd name="T37" fmla="*/ 208 h 401"/>
                  <a:gd name="T38" fmla="*/ 233 w 321"/>
                  <a:gd name="T39" fmla="*/ 225 h 401"/>
                  <a:gd name="T40" fmla="*/ 241 w 321"/>
                  <a:gd name="T41" fmla="*/ 259 h 401"/>
                  <a:gd name="T42" fmla="*/ 249 w 321"/>
                  <a:gd name="T43" fmla="*/ 276 h 401"/>
                  <a:gd name="T44" fmla="*/ 227 w 321"/>
                  <a:gd name="T45" fmla="*/ 305 h 401"/>
                  <a:gd name="T46" fmla="*/ 220 w 321"/>
                  <a:gd name="T47" fmla="*/ 323 h 401"/>
                  <a:gd name="T48" fmla="*/ 211 w 321"/>
                  <a:gd name="T49" fmla="*/ 328 h 401"/>
                  <a:gd name="T50" fmla="*/ 207 w 321"/>
                  <a:gd name="T51" fmla="*/ 336 h 401"/>
                  <a:gd name="T52" fmla="*/ 201 w 321"/>
                  <a:gd name="T53" fmla="*/ 336 h 401"/>
                  <a:gd name="T54" fmla="*/ 201 w 321"/>
                  <a:gd name="T55" fmla="*/ 350 h 401"/>
                  <a:gd name="T56" fmla="*/ 193 w 321"/>
                  <a:gd name="T57" fmla="*/ 348 h 401"/>
                  <a:gd name="T58" fmla="*/ 172 w 321"/>
                  <a:gd name="T59" fmla="*/ 360 h 401"/>
                  <a:gd name="T60" fmla="*/ 170 w 321"/>
                  <a:gd name="T61" fmla="*/ 368 h 401"/>
                  <a:gd name="T62" fmla="*/ 152 w 321"/>
                  <a:gd name="T63" fmla="*/ 360 h 401"/>
                  <a:gd name="T64" fmla="*/ 152 w 321"/>
                  <a:gd name="T65" fmla="*/ 355 h 401"/>
                  <a:gd name="T66" fmla="*/ 133 w 321"/>
                  <a:gd name="T67" fmla="*/ 369 h 401"/>
                  <a:gd name="T68" fmla="*/ 125 w 321"/>
                  <a:gd name="T69" fmla="*/ 374 h 401"/>
                  <a:gd name="T70" fmla="*/ 114 w 321"/>
                  <a:gd name="T71" fmla="*/ 380 h 401"/>
                  <a:gd name="T72" fmla="*/ 105 w 321"/>
                  <a:gd name="T73" fmla="*/ 395 h 401"/>
                  <a:gd name="T74" fmla="*/ 104 w 321"/>
                  <a:gd name="T75" fmla="*/ 388 h 401"/>
                  <a:gd name="T76" fmla="*/ 81 w 321"/>
                  <a:gd name="T77" fmla="*/ 400 h 401"/>
                  <a:gd name="T78" fmla="*/ 75 w 321"/>
                  <a:gd name="T79" fmla="*/ 396 h 401"/>
                  <a:gd name="T80" fmla="*/ 54 w 321"/>
                  <a:gd name="T81" fmla="*/ 390 h 401"/>
                  <a:gd name="T82" fmla="*/ 52 w 321"/>
                  <a:gd name="T83" fmla="*/ 393 h 401"/>
                  <a:gd name="T84" fmla="*/ 41 w 321"/>
                  <a:gd name="T85" fmla="*/ 398 h 401"/>
                  <a:gd name="T86" fmla="*/ 34 w 321"/>
                  <a:gd name="T87" fmla="*/ 380 h 401"/>
                  <a:gd name="T88" fmla="*/ 23 w 321"/>
                  <a:gd name="T89" fmla="*/ 384 h 401"/>
                  <a:gd name="T90" fmla="*/ 7 w 321"/>
                  <a:gd name="T91" fmla="*/ 294 h 4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1"/>
                  <a:gd name="T139" fmla="*/ 0 h 401"/>
                  <a:gd name="T140" fmla="*/ 321 w 321"/>
                  <a:gd name="T141" fmla="*/ 401 h 4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1" h="401">
                    <a:moveTo>
                      <a:pt x="0" y="6"/>
                    </a:moveTo>
                    <a:lnTo>
                      <a:pt x="83" y="4"/>
                    </a:lnTo>
                    <a:lnTo>
                      <a:pt x="83" y="14"/>
                    </a:lnTo>
                    <a:lnTo>
                      <a:pt x="248" y="9"/>
                    </a:lnTo>
                    <a:lnTo>
                      <a:pt x="248" y="3"/>
                    </a:lnTo>
                    <a:lnTo>
                      <a:pt x="321" y="0"/>
                    </a:lnTo>
                    <a:lnTo>
                      <a:pt x="317" y="1"/>
                    </a:lnTo>
                    <a:lnTo>
                      <a:pt x="319" y="3"/>
                    </a:lnTo>
                    <a:lnTo>
                      <a:pt x="316" y="3"/>
                    </a:lnTo>
                    <a:lnTo>
                      <a:pt x="321" y="3"/>
                    </a:lnTo>
                    <a:lnTo>
                      <a:pt x="319" y="9"/>
                    </a:lnTo>
                    <a:lnTo>
                      <a:pt x="312" y="11"/>
                    </a:lnTo>
                    <a:lnTo>
                      <a:pt x="317" y="16"/>
                    </a:lnTo>
                    <a:lnTo>
                      <a:pt x="314" y="14"/>
                    </a:lnTo>
                    <a:lnTo>
                      <a:pt x="309" y="16"/>
                    </a:lnTo>
                    <a:lnTo>
                      <a:pt x="312" y="22"/>
                    </a:lnTo>
                    <a:lnTo>
                      <a:pt x="316" y="20"/>
                    </a:lnTo>
                    <a:lnTo>
                      <a:pt x="314" y="16"/>
                    </a:lnTo>
                    <a:lnTo>
                      <a:pt x="317" y="17"/>
                    </a:lnTo>
                    <a:lnTo>
                      <a:pt x="316" y="19"/>
                    </a:lnTo>
                    <a:lnTo>
                      <a:pt x="319" y="28"/>
                    </a:lnTo>
                    <a:lnTo>
                      <a:pt x="317" y="32"/>
                    </a:lnTo>
                    <a:lnTo>
                      <a:pt x="306" y="35"/>
                    </a:lnTo>
                    <a:lnTo>
                      <a:pt x="311" y="38"/>
                    </a:lnTo>
                    <a:lnTo>
                      <a:pt x="300" y="54"/>
                    </a:lnTo>
                    <a:lnTo>
                      <a:pt x="301" y="60"/>
                    </a:lnTo>
                    <a:lnTo>
                      <a:pt x="298" y="60"/>
                    </a:lnTo>
                    <a:lnTo>
                      <a:pt x="298" y="96"/>
                    </a:lnTo>
                    <a:lnTo>
                      <a:pt x="291" y="97"/>
                    </a:lnTo>
                    <a:lnTo>
                      <a:pt x="272" y="84"/>
                    </a:lnTo>
                    <a:lnTo>
                      <a:pt x="295" y="97"/>
                    </a:lnTo>
                    <a:lnTo>
                      <a:pt x="295" y="102"/>
                    </a:lnTo>
                    <a:lnTo>
                      <a:pt x="275" y="116"/>
                    </a:lnTo>
                    <a:lnTo>
                      <a:pt x="269" y="124"/>
                    </a:lnTo>
                    <a:lnTo>
                      <a:pt x="272" y="128"/>
                    </a:lnTo>
                    <a:lnTo>
                      <a:pt x="267" y="128"/>
                    </a:lnTo>
                    <a:lnTo>
                      <a:pt x="272" y="131"/>
                    </a:lnTo>
                    <a:lnTo>
                      <a:pt x="272" y="134"/>
                    </a:lnTo>
                    <a:lnTo>
                      <a:pt x="264" y="134"/>
                    </a:lnTo>
                    <a:lnTo>
                      <a:pt x="267" y="136"/>
                    </a:lnTo>
                    <a:lnTo>
                      <a:pt x="264" y="139"/>
                    </a:lnTo>
                    <a:lnTo>
                      <a:pt x="269" y="140"/>
                    </a:lnTo>
                    <a:lnTo>
                      <a:pt x="264" y="142"/>
                    </a:lnTo>
                    <a:lnTo>
                      <a:pt x="267" y="140"/>
                    </a:lnTo>
                    <a:lnTo>
                      <a:pt x="264" y="152"/>
                    </a:lnTo>
                    <a:lnTo>
                      <a:pt x="257" y="152"/>
                    </a:lnTo>
                    <a:lnTo>
                      <a:pt x="257" y="155"/>
                    </a:lnTo>
                    <a:lnTo>
                      <a:pt x="262" y="153"/>
                    </a:lnTo>
                    <a:lnTo>
                      <a:pt x="262" y="156"/>
                    </a:lnTo>
                    <a:lnTo>
                      <a:pt x="257" y="164"/>
                    </a:lnTo>
                    <a:lnTo>
                      <a:pt x="256" y="161"/>
                    </a:lnTo>
                    <a:lnTo>
                      <a:pt x="251" y="160"/>
                    </a:lnTo>
                    <a:lnTo>
                      <a:pt x="256" y="163"/>
                    </a:lnTo>
                    <a:lnTo>
                      <a:pt x="251" y="164"/>
                    </a:lnTo>
                    <a:lnTo>
                      <a:pt x="248" y="174"/>
                    </a:lnTo>
                    <a:lnTo>
                      <a:pt x="249" y="192"/>
                    </a:lnTo>
                    <a:lnTo>
                      <a:pt x="245" y="208"/>
                    </a:lnTo>
                    <a:lnTo>
                      <a:pt x="238" y="211"/>
                    </a:lnTo>
                    <a:lnTo>
                      <a:pt x="238" y="222"/>
                    </a:lnTo>
                    <a:lnTo>
                      <a:pt x="233" y="225"/>
                    </a:lnTo>
                    <a:lnTo>
                      <a:pt x="240" y="256"/>
                    </a:lnTo>
                    <a:lnTo>
                      <a:pt x="245" y="254"/>
                    </a:lnTo>
                    <a:lnTo>
                      <a:pt x="241" y="259"/>
                    </a:lnTo>
                    <a:lnTo>
                      <a:pt x="241" y="273"/>
                    </a:lnTo>
                    <a:lnTo>
                      <a:pt x="248" y="280"/>
                    </a:lnTo>
                    <a:lnTo>
                      <a:pt x="249" y="276"/>
                    </a:lnTo>
                    <a:lnTo>
                      <a:pt x="251" y="278"/>
                    </a:lnTo>
                    <a:lnTo>
                      <a:pt x="236" y="304"/>
                    </a:lnTo>
                    <a:lnTo>
                      <a:pt x="227" y="305"/>
                    </a:lnTo>
                    <a:lnTo>
                      <a:pt x="220" y="313"/>
                    </a:lnTo>
                    <a:lnTo>
                      <a:pt x="217" y="320"/>
                    </a:lnTo>
                    <a:lnTo>
                      <a:pt x="220" y="323"/>
                    </a:lnTo>
                    <a:lnTo>
                      <a:pt x="217" y="321"/>
                    </a:lnTo>
                    <a:lnTo>
                      <a:pt x="214" y="324"/>
                    </a:lnTo>
                    <a:lnTo>
                      <a:pt x="211" y="328"/>
                    </a:lnTo>
                    <a:lnTo>
                      <a:pt x="212" y="337"/>
                    </a:lnTo>
                    <a:lnTo>
                      <a:pt x="206" y="331"/>
                    </a:lnTo>
                    <a:lnTo>
                      <a:pt x="207" y="336"/>
                    </a:lnTo>
                    <a:lnTo>
                      <a:pt x="204" y="334"/>
                    </a:lnTo>
                    <a:lnTo>
                      <a:pt x="202" y="340"/>
                    </a:lnTo>
                    <a:lnTo>
                      <a:pt x="201" y="336"/>
                    </a:lnTo>
                    <a:lnTo>
                      <a:pt x="199" y="347"/>
                    </a:lnTo>
                    <a:lnTo>
                      <a:pt x="202" y="350"/>
                    </a:lnTo>
                    <a:lnTo>
                      <a:pt x="201" y="350"/>
                    </a:lnTo>
                    <a:lnTo>
                      <a:pt x="199" y="350"/>
                    </a:lnTo>
                    <a:lnTo>
                      <a:pt x="198" y="350"/>
                    </a:lnTo>
                    <a:lnTo>
                      <a:pt x="193" y="348"/>
                    </a:lnTo>
                    <a:lnTo>
                      <a:pt x="177" y="355"/>
                    </a:lnTo>
                    <a:lnTo>
                      <a:pt x="172" y="355"/>
                    </a:lnTo>
                    <a:lnTo>
                      <a:pt x="172" y="360"/>
                    </a:lnTo>
                    <a:lnTo>
                      <a:pt x="175" y="361"/>
                    </a:lnTo>
                    <a:lnTo>
                      <a:pt x="175" y="364"/>
                    </a:lnTo>
                    <a:lnTo>
                      <a:pt x="170" y="368"/>
                    </a:lnTo>
                    <a:lnTo>
                      <a:pt x="162" y="358"/>
                    </a:lnTo>
                    <a:lnTo>
                      <a:pt x="157" y="361"/>
                    </a:lnTo>
                    <a:lnTo>
                      <a:pt x="152" y="360"/>
                    </a:lnTo>
                    <a:lnTo>
                      <a:pt x="162" y="355"/>
                    </a:lnTo>
                    <a:lnTo>
                      <a:pt x="152" y="352"/>
                    </a:lnTo>
                    <a:lnTo>
                      <a:pt x="152" y="355"/>
                    </a:lnTo>
                    <a:lnTo>
                      <a:pt x="141" y="348"/>
                    </a:lnTo>
                    <a:lnTo>
                      <a:pt x="130" y="360"/>
                    </a:lnTo>
                    <a:lnTo>
                      <a:pt x="133" y="369"/>
                    </a:lnTo>
                    <a:lnTo>
                      <a:pt x="122" y="380"/>
                    </a:lnTo>
                    <a:lnTo>
                      <a:pt x="117" y="377"/>
                    </a:lnTo>
                    <a:lnTo>
                      <a:pt x="125" y="374"/>
                    </a:lnTo>
                    <a:lnTo>
                      <a:pt x="125" y="368"/>
                    </a:lnTo>
                    <a:lnTo>
                      <a:pt x="101" y="379"/>
                    </a:lnTo>
                    <a:lnTo>
                      <a:pt x="114" y="380"/>
                    </a:lnTo>
                    <a:lnTo>
                      <a:pt x="107" y="382"/>
                    </a:lnTo>
                    <a:lnTo>
                      <a:pt x="102" y="392"/>
                    </a:lnTo>
                    <a:lnTo>
                      <a:pt x="105" y="395"/>
                    </a:lnTo>
                    <a:lnTo>
                      <a:pt x="101" y="396"/>
                    </a:lnTo>
                    <a:lnTo>
                      <a:pt x="96" y="398"/>
                    </a:lnTo>
                    <a:lnTo>
                      <a:pt x="104" y="388"/>
                    </a:lnTo>
                    <a:lnTo>
                      <a:pt x="94" y="382"/>
                    </a:lnTo>
                    <a:lnTo>
                      <a:pt x="84" y="388"/>
                    </a:lnTo>
                    <a:lnTo>
                      <a:pt x="81" y="400"/>
                    </a:lnTo>
                    <a:lnTo>
                      <a:pt x="76" y="392"/>
                    </a:lnTo>
                    <a:lnTo>
                      <a:pt x="71" y="393"/>
                    </a:lnTo>
                    <a:lnTo>
                      <a:pt x="75" y="396"/>
                    </a:lnTo>
                    <a:lnTo>
                      <a:pt x="67" y="398"/>
                    </a:lnTo>
                    <a:lnTo>
                      <a:pt x="60" y="390"/>
                    </a:lnTo>
                    <a:lnTo>
                      <a:pt x="54" y="390"/>
                    </a:lnTo>
                    <a:lnTo>
                      <a:pt x="55" y="395"/>
                    </a:lnTo>
                    <a:lnTo>
                      <a:pt x="52" y="401"/>
                    </a:lnTo>
                    <a:lnTo>
                      <a:pt x="52" y="393"/>
                    </a:lnTo>
                    <a:lnTo>
                      <a:pt x="49" y="388"/>
                    </a:lnTo>
                    <a:lnTo>
                      <a:pt x="44" y="388"/>
                    </a:lnTo>
                    <a:lnTo>
                      <a:pt x="41" y="398"/>
                    </a:lnTo>
                    <a:lnTo>
                      <a:pt x="42" y="382"/>
                    </a:lnTo>
                    <a:lnTo>
                      <a:pt x="39" y="379"/>
                    </a:lnTo>
                    <a:lnTo>
                      <a:pt x="34" y="380"/>
                    </a:lnTo>
                    <a:lnTo>
                      <a:pt x="36" y="387"/>
                    </a:lnTo>
                    <a:lnTo>
                      <a:pt x="29" y="390"/>
                    </a:lnTo>
                    <a:lnTo>
                      <a:pt x="23" y="384"/>
                    </a:lnTo>
                    <a:lnTo>
                      <a:pt x="16" y="384"/>
                    </a:lnTo>
                    <a:lnTo>
                      <a:pt x="12" y="294"/>
                    </a:lnTo>
                    <a:lnTo>
                      <a:pt x="7" y="294"/>
                    </a:lnTo>
                    <a:lnTo>
                      <a:pt x="2" y="88"/>
                    </a:lnTo>
                    <a:lnTo>
                      <a:pt x="0" y="6"/>
                    </a:lnTo>
                  </a:path>
                </a:pathLst>
              </a:custGeom>
              <a:noFill/>
              <a:ln w="9525">
                <a:noFill/>
                <a:round/>
                <a:headEnd/>
                <a:tailEnd/>
              </a:ln>
            </p:spPr>
            <p:txBody>
              <a:bodyPr/>
              <a:lstStyle/>
              <a:p>
                <a:pPr algn="ctr" eaLnBrk="0" hangingPunct="0"/>
                <a:endParaRPr lang="en-US" dirty="0"/>
              </a:p>
            </p:txBody>
          </p:sp>
          <p:sp>
            <p:nvSpPr>
              <p:cNvPr id="4046" name="Freeform 836"/>
              <p:cNvSpPr>
                <a:spLocks/>
              </p:cNvSpPr>
              <p:nvPr/>
            </p:nvSpPr>
            <p:spPr bwMode="auto">
              <a:xfrm>
                <a:off x="4875" y="3184"/>
                <a:ext cx="3" cy="5"/>
              </a:xfrm>
              <a:custGeom>
                <a:avLst/>
                <a:gdLst>
                  <a:gd name="T0" fmla="*/ 0 w 3"/>
                  <a:gd name="T1" fmla="*/ 5 h 5"/>
                  <a:gd name="T2" fmla="*/ 0 w 3"/>
                  <a:gd name="T3" fmla="*/ 0 h 5"/>
                  <a:gd name="T4" fmla="*/ 3 w 3"/>
                  <a:gd name="T5" fmla="*/ 3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3"/>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47" name="Freeform 837"/>
              <p:cNvSpPr>
                <a:spLocks/>
              </p:cNvSpPr>
              <p:nvPr/>
            </p:nvSpPr>
            <p:spPr bwMode="auto">
              <a:xfrm>
                <a:off x="4875" y="3184"/>
                <a:ext cx="3" cy="5"/>
              </a:xfrm>
              <a:custGeom>
                <a:avLst/>
                <a:gdLst>
                  <a:gd name="T0" fmla="*/ 0 w 3"/>
                  <a:gd name="T1" fmla="*/ 5 h 5"/>
                  <a:gd name="T2" fmla="*/ 0 w 3"/>
                  <a:gd name="T3" fmla="*/ 0 h 5"/>
                  <a:gd name="T4" fmla="*/ 3 w 3"/>
                  <a:gd name="T5" fmla="*/ 3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3"/>
                    </a:lnTo>
                    <a:lnTo>
                      <a:pt x="0" y="5"/>
                    </a:lnTo>
                  </a:path>
                </a:pathLst>
              </a:custGeom>
              <a:noFill/>
              <a:ln w="9525">
                <a:noFill/>
                <a:round/>
                <a:headEnd/>
                <a:tailEnd/>
              </a:ln>
            </p:spPr>
            <p:txBody>
              <a:bodyPr/>
              <a:lstStyle/>
              <a:p>
                <a:pPr algn="ctr" eaLnBrk="0" hangingPunct="0"/>
                <a:endParaRPr lang="en-US" dirty="0"/>
              </a:p>
            </p:txBody>
          </p:sp>
          <p:sp>
            <p:nvSpPr>
              <p:cNvPr id="4048" name="Freeform 838"/>
              <p:cNvSpPr>
                <a:spLocks/>
              </p:cNvSpPr>
              <p:nvPr/>
            </p:nvSpPr>
            <p:spPr bwMode="auto">
              <a:xfrm>
                <a:off x="4870" y="3194"/>
                <a:ext cx="46" cy="33"/>
              </a:xfrm>
              <a:custGeom>
                <a:avLst/>
                <a:gdLst>
                  <a:gd name="T0" fmla="*/ 46 w 46"/>
                  <a:gd name="T1" fmla="*/ 24 h 33"/>
                  <a:gd name="T2" fmla="*/ 46 w 46"/>
                  <a:gd name="T3" fmla="*/ 25 h 33"/>
                  <a:gd name="T4" fmla="*/ 39 w 46"/>
                  <a:gd name="T5" fmla="*/ 28 h 33"/>
                  <a:gd name="T6" fmla="*/ 39 w 46"/>
                  <a:gd name="T7" fmla="*/ 22 h 33"/>
                  <a:gd name="T8" fmla="*/ 36 w 46"/>
                  <a:gd name="T9" fmla="*/ 27 h 33"/>
                  <a:gd name="T10" fmla="*/ 34 w 46"/>
                  <a:gd name="T11" fmla="*/ 22 h 33"/>
                  <a:gd name="T12" fmla="*/ 34 w 46"/>
                  <a:gd name="T13" fmla="*/ 30 h 33"/>
                  <a:gd name="T14" fmla="*/ 41 w 46"/>
                  <a:gd name="T15" fmla="*/ 30 h 33"/>
                  <a:gd name="T16" fmla="*/ 42 w 46"/>
                  <a:gd name="T17" fmla="*/ 27 h 33"/>
                  <a:gd name="T18" fmla="*/ 44 w 46"/>
                  <a:gd name="T19" fmla="*/ 33 h 33"/>
                  <a:gd name="T20" fmla="*/ 28 w 46"/>
                  <a:gd name="T21" fmla="*/ 33 h 33"/>
                  <a:gd name="T22" fmla="*/ 33 w 46"/>
                  <a:gd name="T23" fmla="*/ 28 h 33"/>
                  <a:gd name="T24" fmla="*/ 31 w 46"/>
                  <a:gd name="T25" fmla="*/ 25 h 33"/>
                  <a:gd name="T26" fmla="*/ 33 w 46"/>
                  <a:gd name="T27" fmla="*/ 20 h 33"/>
                  <a:gd name="T28" fmla="*/ 26 w 46"/>
                  <a:gd name="T29" fmla="*/ 17 h 33"/>
                  <a:gd name="T30" fmla="*/ 25 w 46"/>
                  <a:gd name="T31" fmla="*/ 22 h 33"/>
                  <a:gd name="T32" fmla="*/ 26 w 46"/>
                  <a:gd name="T33" fmla="*/ 30 h 33"/>
                  <a:gd name="T34" fmla="*/ 21 w 46"/>
                  <a:gd name="T35" fmla="*/ 28 h 33"/>
                  <a:gd name="T36" fmla="*/ 20 w 46"/>
                  <a:gd name="T37" fmla="*/ 30 h 33"/>
                  <a:gd name="T38" fmla="*/ 23 w 46"/>
                  <a:gd name="T39" fmla="*/ 20 h 33"/>
                  <a:gd name="T40" fmla="*/ 20 w 46"/>
                  <a:gd name="T41" fmla="*/ 17 h 33"/>
                  <a:gd name="T42" fmla="*/ 21 w 46"/>
                  <a:gd name="T43" fmla="*/ 22 h 33"/>
                  <a:gd name="T44" fmla="*/ 18 w 46"/>
                  <a:gd name="T45" fmla="*/ 24 h 33"/>
                  <a:gd name="T46" fmla="*/ 21 w 46"/>
                  <a:gd name="T47" fmla="*/ 24 h 33"/>
                  <a:gd name="T48" fmla="*/ 18 w 46"/>
                  <a:gd name="T49" fmla="*/ 27 h 33"/>
                  <a:gd name="T50" fmla="*/ 15 w 46"/>
                  <a:gd name="T51" fmla="*/ 17 h 33"/>
                  <a:gd name="T52" fmla="*/ 13 w 46"/>
                  <a:gd name="T53" fmla="*/ 17 h 33"/>
                  <a:gd name="T54" fmla="*/ 13 w 46"/>
                  <a:gd name="T55" fmla="*/ 24 h 33"/>
                  <a:gd name="T56" fmla="*/ 12 w 46"/>
                  <a:gd name="T57" fmla="*/ 17 h 33"/>
                  <a:gd name="T58" fmla="*/ 13 w 46"/>
                  <a:gd name="T59" fmla="*/ 24 h 33"/>
                  <a:gd name="T60" fmla="*/ 16 w 46"/>
                  <a:gd name="T61" fmla="*/ 24 h 33"/>
                  <a:gd name="T62" fmla="*/ 13 w 46"/>
                  <a:gd name="T63" fmla="*/ 28 h 33"/>
                  <a:gd name="T64" fmla="*/ 20 w 46"/>
                  <a:gd name="T65" fmla="*/ 30 h 33"/>
                  <a:gd name="T66" fmla="*/ 12 w 46"/>
                  <a:gd name="T67" fmla="*/ 30 h 33"/>
                  <a:gd name="T68" fmla="*/ 8 w 46"/>
                  <a:gd name="T69" fmla="*/ 19 h 33"/>
                  <a:gd name="T70" fmla="*/ 0 w 46"/>
                  <a:gd name="T71" fmla="*/ 8 h 33"/>
                  <a:gd name="T72" fmla="*/ 8 w 46"/>
                  <a:gd name="T73" fmla="*/ 0 h 33"/>
                  <a:gd name="T74" fmla="*/ 5 w 46"/>
                  <a:gd name="T75" fmla="*/ 9 h 33"/>
                  <a:gd name="T76" fmla="*/ 7 w 46"/>
                  <a:gd name="T77" fmla="*/ 8 h 33"/>
                  <a:gd name="T78" fmla="*/ 8 w 46"/>
                  <a:gd name="T79" fmla="*/ 11 h 33"/>
                  <a:gd name="T80" fmla="*/ 10 w 46"/>
                  <a:gd name="T81" fmla="*/ 6 h 33"/>
                  <a:gd name="T82" fmla="*/ 7 w 46"/>
                  <a:gd name="T83" fmla="*/ 6 h 33"/>
                  <a:gd name="T84" fmla="*/ 8 w 46"/>
                  <a:gd name="T85" fmla="*/ 0 h 33"/>
                  <a:gd name="T86" fmla="*/ 13 w 46"/>
                  <a:gd name="T87" fmla="*/ 9 h 33"/>
                  <a:gd name="T88" fmla="*/ 15 w 46"/>
                  <a:gd name="T89" fmla="*/ 9 h 33"/>
                  <a:gd name="T90" fmla="*/ 13 w 46"/>
                  <a:gd name="T91" fmla="*/ 4 h 33"/>
                  <a:gd name="T92" fmla="*/ 16 w 46"/>
                  <a:gd name="T93" fmla="*/ 8 h 33"/>
                  <a:gd name="T94" fmla="*/ 18 w 46"/>
                  <a:gd name="T95" fmla="*/ 6 h 33"/>
                  <a:gd name="T96" fmla="*/ 20 w 46"/>
                  <a:gd name="T97" fmla="*/ 17 h 33"/>
                  <a:gd name="T98" fmla="*/ 23 w 46"/>
                  <a:gd name="T99" fmla="*/ 16 h 33"/>
                  <a:gd name="T100" fmla="*/ 20 w 46"/>
                  <a:gd name="T101" fmla="*/ 9 h 33"/>
                  <a:gd name="T102" fmla="*/ 28 w 46"/>
                  <a:gd name="T103" fmla="*/ 14 h 33"/>
                  <a:gd name="T104" fmla="*/ 23 w 46"/>
                  <a:gd name="T105" fmla="*/ 17 h 33"/>
                  <a:gd name="T106" fmla="*/ 28 w 46"/>
                  <a:gd name="T107" fmla="*/ 16 h 33"/>
                  <a:gd name="T108" fmla="*/ 34 w 46"/>
                  <a:gd name="T109" fmla="*/ 19 h 33"/>
                  <a:gd name="T110" fmla="*/ 26 w 46"/>
                  <a:gd name="T111" fmla="*/ 11 h 33"/>
                  <a:gd name="T112" fmla="*/ 36 w 46"/>
                  <a:gd name="T113" fmla="*/ 16 h 33"/>
                  <a:gd name="T114" fmla="*/ 31 w 46"/>
                  <a:gd name="T115" fmla="*/ 11 h 33"/>
                  <a:gd name="T116" fmla="*/ 36 w 46"/>
                  <a:gd name="T117" fmla="*/ 11 h 33"/>
                  <a:gd name="T118" fmla="*/ 42 w 46"/>
                  <a:gd name="T119" fmla="*/ 14 h 33"/>
                  <a:gd name="T120" fmla="*/ 46 w 46"/>
                  <a:gd name="T121" fmla="*/ 24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33"/>
                  <a:gd name="T185" fmla="*/ 46 w 46"/>
                  <a:gd name="T186" fmla="*/ 33 h 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33">
                    <a:moveTo>
                      <a:pt x="46" y="24"/>
                    </a:moveTo>
                    <a:lnTo>
                      <a:pt x="46" y="25"/>
                    </a:lnTo>
                    <a:lnTo>
                      <a:pt x="39" y="28"/>
                    </a:lnTo>
                    <a:lnTo>
                      <a:pt x="39" y="22"/>
                    </a:lnTo>
                    <a:lnTo>
                      <a:pt x="36" y="27"/>
                    </a:lnTo>
                    <a:lnTo>
                      <a:pt x="34" y="22"/>
                    </a:lnTo>
                    <a:lnTo>
                      <a:pt x="34" y="30"/>
                    </a:lnTo>
                    <a:lnTo>
                      <a:pt x="41" y="30"/>
                    </a:lnTo>
                    <a:lnTo>
                      <a:pt x="42" y="27"/>
                    </a:lnTo>
                    <a:lnTo>
                      <a:pt x="44" y="33"/>
                    </a:lnTo>
                    <a:lnTo>
                      <a:pt x="28" y="33"/>
                    </a:lnTo>
                    <a:lnTo>
                      <a:pt x="33" y="28"/>
                    </a:lnTo>
                    <a:lnTo>
                      <a:pt x="31" y="25"/>
                    </a:lnTo>
                    <a:lnTo>
                      <a:pt x="33" y="20"/>
                    </a:lnTo>
                    <a:lnTo>
                      <a:pt x="26" y="17"/>
                    </a:lnTo>
                    <a:lnTo>
                      <a:pt x="25" y="22"/>
                    </a:lnTo>
                    <a:lnTo>
                      <a:pt x="26" y="30"/>
                    </a:lnTo>
                    <a:lnTo>
                      <a:pt x="21" y="28"/>
                    </a:lnTo>
                    <a:lnTo>
                      <a:pt x="20" y="30"/>
                    </a:lnTo>
                    <a:lnTo>
                      <a:pt x="23" y="20"/>
                    </a:lnTo>
                    <a:lnTo>
                      <a:pt x="20" y="17"/>
                    </a:lnTo>
                    <a:lnTo>
                      <a:pt x="21" y="22"/>
                    </a:lnTo>
                    <a:lnTo>
                      <a:pt x="18" y="24"/>
                    </a:lnTo>
                    <a:lnTo>
                      <a:pt x="21" y="24"/>
                    </a:lnTo>
                    <a:lnTo>
                      <a:pt x="18" y="27"/>
                    </a:lnTo>
                    <a:lnTo>
                      <a:pt x="15" y="17"/>
                    </a:lnTo>
                    <a:lnTo>
                      <a:pt x="13" y="17"/>
                    </a:lnTo>
                    <a:lnTo>
                      <a:pt x="13" y="24"/>
                    </a:lnTo>
                    <a:lnTo>
                      <a:pt x="12" y="17"/>
                    </a:lnTo>
                    <a:lnTo>
                      <a:pt x="13" y="24"/>
                    </a:lnTo>
                    <a:lnTo>
                      <a:pt x="16" y="24"/>
                    </a:lnTo>
                    <a:lnTo>
                      <a:pt x="13" y="28"/>
                    </a:lnTo>
                    <a:lnTo>
                      <a:pt x="20" y="30"/>
                    </a:lnTo>
                    <a:lnTo>
                      <a:pt x="12" y="30"/>
                    </a:lnTo>
                    <a:lnTo>
                      <a:pt x="8" y="19"/>
                    </a:lnTo>
                    <a:lnTo>
                      <a:pt x="0" y="8"/>
                    </a:lnTo>
                    <a:lnTo>
                      <a:pt x="8" y="0"/>
                    </a:lnTo>
                    <a:lnTo>
                      <a:pt x="5" y="9"/>
                    </a:lnTo>
                    <a:lnTo>
                      <a:pt x="7" y="8"/>
                    </a:lnTo>
                    <a:lnTo>
                      <a:pt x="8" y="11"/>
                    </a:lnTo>
                    <a:lnTo>
                      <a:pt x="10" y="6"/>
                    </a:lnTo>
                    <a:lnTo>
                      <a:pt x="7" y="6"/>
                    </a:lnTo>
                    <a:lnTo>
                      <a:pt x="8" y="0"/>
                    </a:lnTo>
                    <a:lnTo>
                      <a:pt x="13" y="9"/>
                    </a:lnTo>
                    <a:lnTo>
                      <a:pt x="15" y="9"/>
                    </a:lnTo>
                    <a:lnTo>
                      <a:pt x="13" y="4"/>
                    </a:lnTo>
                    <a:lnTo>
                      <a:pt x="16" y="8"/>
                    </a:lnTo>
                    <a:lnTo>
                      <a:pt x="18" y="6"/>
                    </a:lnTo>
                    <a:lnTo>
                      <a:pt x="20" y="17"/>
                    </a:lnTo>
                    <a:lnTo>
                      <a:pt x="23" y="16"/>
                    </a:lnTo>
                    <a:lnTo>
                      <a:pt x="20" y="9"/>
                    </a:lnTo>
                    <a:lnTo>
                      <a:pt x="28" y="14"/>
                    </a:lnTo>
                    <a:lnTo>
                      <a:pt x="23" y="17"/>
                    </a:lnTo>
                    <a:lnTo>
                      <a:pt x="28" y="16"/>
                    </a:lnTo>
                    <a:lnTo>
                      <a:pt x="34" y="19"/>
                    </a:lnTo>
                    <a:lnTo>
                      <a:pt x="26" y="11"/>
                    </a:lnTo>
                    <a:lnTo>
                      <a:pt x="36" y="16"/>
                    </a:lnTo>
                    <a:lnTo>
                      <a:pt x="31" y="11"/>
                    </a:lnTo>
                    <a:lnTo>
                      <a:pt x="36" y="11"/>
                    </a:lnTo>
                    <a:lnTo>
                      <a:pt x="42" y="14"/>
                    </a:lnTo>
                    <a:lnTo>
                      <a:pt x="46" y="24"/>
                    </a:lnTo>
                    <a:close/>
                  </a:path>
                </a:pathLst>
              </a:custGeom>
              <a:solidFill>
                <a:srgbClr val="FEE0C2"/>
              </a:solidFill>
              <a:ln w="9525">
                <a:noFill/>
                <a:round/>
                <a:headEnd/>
                <a:tailEnd/>
              </a:ln>
            </p:spPr>
            <p:txBody>
              <a:bodyPr/>
              <a:lstStyle/>
              <a:p>
                <a:pPr algn="ctr" eaLnBrk="0" hangingPunct="0"/>
                <a:endParaRPr lang="en-US" dirty="0"/>
              </a:p>
            </p:txBody>
          </p:sp>
          <p:sp>
            <p:nvSpPr>
              <p:cNvPr id="4049" name="Freeform 839"/>
              <p:cNvSpPr>
                <a:spLocks/>
              </p:cNvSpPr>
              <p:nvPr/>
            </p:nvSpPr>
            <p:spPr bwMode="auto">
              <a:xfrm>
                <a:off x="4870" y="3194"/>
                <a:ext cx="46" cy="33"/>
              </a:xfrm>
              <a:custGeom>
                <a:avLst/>
                <a:gdLst>
                  <a:gd name="T0" fmla="*/ 46 w 46"/>
                  <a:gd name="T1" fmla="*/ 24 h 33"/>
                  <a:gd name="T2" fmla="*/ 46 w 46"/>
                  <a:gd name="T3" fmla="*/ 25 h 33"/>
                  <a:gd name="T4" fmla="*/ 39 w 46"/>
                  <a:gd name="T5" fmla="*/ 28 h 33"/>
                  <a:gd name="T6" fmla="*/ 39 w 46"/>
                  <a:gd name="T7" fmla="*/ 22 h 33"/>
                  <a:gd name="T8" fmla="*/ 36 w 46"/>
                  <a:gd name="T9" fmla="*/ 27 h 33"/>
                  <a:gd name="T10" fmla="*/ 34 w 46"/>
                  <a:gd name="T11" fmla="*/ 22 h 33"/>
                  <a:gd name="T12" fmla="*/ 34 w 46"/>
                  <a:gd name="T13" fmla="*/ 30 h 33"/>
                  <a:gd name="T14" fmla="*/ 41 w 46"/>
                  <a:gd name="T15" fmla="*/ 30 h 33"/>
                  <a:gd name="T16" fmla="*/ 42 w 46"/>
                  <a:gd name="T17" fmla="*/ 27 h 33"/>
                  <a:gd name="T18" fmla="*/ 44 w 46"/>
                  <a:gd name="T19" fmla="*/ 33 h 33"/>
                  <a:gd name="T20" fmla="*/ 28 w 46"/>
                  <a:gd name="T21" fmla="*/ 33 h 33"/>
                  <a:gd name="T22" fmla="*/ 33 w 46"/>
                  <a:gd name="T23" fmla="*/ 28 h 33"/>
                  <a:gd name="T24" fmla="*/ 31 w 46"/>
                  <a:gd name="T25" fmla="*/ 25 h 33"/>
                  <a:gd name="T26" fmla="*/ 33 w 46"/>
                  <a:gd name="T27" fmla="*/ 20 h 33"/>
                  <a:gd name="T28" fmla="*/ 26 w 46"/>
                  <a:gd name="T29" fmla="*/ 17 h 33"/>
                  <a:gd name="T30" fmla="*/ 25 w 46"/>
                  <a:gd name="T31" fmla="*/ 22 h 33"/>
                  <a:gd name="T32" fmla="*/ 26 w 46"/>
                  <a:gd name="T33" fmla="*/ 30 h 33"/>
                  <a:gd name="T34" fmla="*/ 21 w 46"/>
                  <a:gd name="T35" fmla="*/ 28 h 33"/>
                  <a:gd name="T36" fmla="*/ 20 w 46"/>
                  <a:gd name="T37" fmla="*/ 30 h 33"/>
                  <a:gd name="T38" fmla="*/ 23 w 46"/>
                  <a:gd name="T39" fmla="*/ 20 h 33"/>
                  <a:gd name="T40" fmla="*/ 20 w 46"/>
                  <a:gd name="T41" fmla="*/ 17 h 33"/>
                  <a:gd name="T42" fmla="*/ 21 w 46"/>
                  <a:gd name="T43" fmla="*/ 22 h 33"/>
                  <a:gd name="T44" fmla="*/ 18 w 46"/>
                  <a:gd name="T45" fmla="*/ 24 h 33"/>
                  <a:gd name="T46" fmla="*/ 21 w 46"/>
                  <a:gd name="T47" fmla="*/ 24 h 33"/>
                  <a:gd name="T48" fmla="*/ 18 w 46"/>
                  <a:gd name="T49" fmla="*/ 27 h 33"/>
                  <a:gd name="T50" fmla="*/ 15 w 46"/>
                  <a:gd name="T51" fmla="*/ 17 h 33"/>
                  <a:gd name="T52" fmla="*/ 13 w 46"/>
                  <a:gd name="T53" fmla="*/ 17 h 33"/>
                  <a:gd name="T54" fmla="*/ 13 w 46"/>
                  <a:gd name="T55" fmla="*/ 24 h 33"/>
                  <a:gd name="T56" fmla="*/ 12 w 46"/>
                  <a:gd name="T57" fmla="*/ 17 h 33"/>
                  <a:gd name="T58" fmla="*/ 13 w 46"/>
                  <a:gd name="T59" fmla="*/ 24 h 33"/>
                  <a:gd name="T60" fmla="*/ 16 w 46"/>
                  <a:gd name="T61" fmla="*/ 24 h 33"/>
                  <a:gd name="T62" fmla="*/ 13 w 46"/>
                  <a:gd name="T63" fmla="*/ 28 h 33"/>
                  <a:gd name="T64" fmla="*/ 20 w 46"/>
                  <a:gd name="T65" fmla="*/ 30 h 33"/>
                  <a:gd name="T66" fmla="*/ 12 w 46"/>
                  <a:gd name="T67" fmla="*/ 30 h 33"/>
                  <a:gd name="T68" fmla="*/ 8 w 46"/>
                  <a:gd name="T69" fmla="*/ 19 h 33"/>
                  <a:gd name="T70" fmla="*/ 0 w 46"/>
                  <a:gd name="T71" fmla="*/ 8 h 33"/>
                  <a:gd name="T72" fmla="*/ 8 w 46"/>
                  <a:gd name="T73" fmla="*/ 0 h 33"/>
                  <a:gd name="T74" fmla="*/ 5 w 46"/>
                  <a:gd name="T75" fmla="*/ 9 h 33"/>
                  <a:gd name="T76" fmla="*/ 7 w 46"/>
                  <a:gd name="T77" fmla="*/ 8 h 33"/>
                  <a:gd name="T78" fmla="*/ 8 w 46"/>
                  <a:gd name="T79" fmla="*/ 11 h 33"/>
                  <a:gd name="T80" fmla="*/ 10 w 46"/>
                  <a:gd name="T81" fmla="*/ 6 h 33"/>
                  <a:gd name="T82" fmla="*/ 7 w 46"/>
                  <a:gd name="T83" fmla="*/ 6 h 33"/>
                  <a:gd name="T84" fmla="*/ 8 w 46"/>
                  <a:gd name="T85" fmla="*/ 0 h 33"/>
                  <a:gd name="T86" fmla="*/ 13 w 46"/>
                  <a:gd name="T87" fmla="*/ 9 h 33"/>
                  <a:gd name="T88" fmla="*/ 15 w 46"/>
                  <a:gd name="T89" fmla="*/ 9 h 33"/>
                  <a:gd name="T90" fmla="*/ 13 w 46"/>
                  <a:gd name="T91" fmla="*/ 4 h 33"/>
                  <a:gd name="T92" fmla="*/ 16 w 46"/>
                  <a:gd name="T93" fmla="*/ 8 h 33"/>
                  <a:gd name="T94" fmla="*/ 18 w 46"/>
                  <a:gd name="T95" fmla="*/ 6 h 33"/>
                  <a:gd name="T96" fmla="*/ 20 w 46"/>
                  <a:gd name="T97" fmla="*/ 17 h 33"/>
                  <a:gd name="T98" fmla="*/ 23 w 46"/>
                  <a:gd name="T99" fmla="*/ 16 h 33"/>
                  <a:gd name="T100" fmla="*/ 20 w 46"/>
                  <a:gd name="T101" fmla="*/ 9 h 33"/>
                  <a:gd name="T102" fmla="*/ 28 w 46"/>
                  <a:gd name="T103" fmla="*/ 14 h 33"/>
                  <a:gd name="T104" fmla="*/ 23 w 46"/>
                  <a:gd name="T105" fmla="*/ 17 h 33"/>
                  <a:gd name="T106" fmla="*/ 28 w 46"/>
                  <a:gd name="T107" fmla="*/ 16 h 33"/>
                  <a:gd name="T108" fmla="*/ 34 w 46"/>
                  <a:gd name="T109" fmla="*/ 19 h 33"/>
                  <a:gd name="T110" fmla="*/ 26 w 46"/>
                  <a:gd name="T111" fmla="*/ 11 h 33"/>
                  <a:gd name="T112" fmla="*/ 36 w 46"/>
                  <a:gd name="T113" fmla="*/ 16 h 33"/>
                  <a:gd name="T114" fmla="*/ 31 w 46"/>
                  <a:gd name="T115" fmla="*/ 11 h 33"/>
                  <a:gd name="T116" fmla="*/ 36 w 46"/>
                  <a:gd name="T117" fmla="*/ 11 h 33"/>
                  <a:gd name="T118" fmla="*/ 42 w 46"/>
                  <a:gd name="T119" fmla="*/ 14 h 33"/>
                  <a:gd name="T120" fmla="*/ 46 w 46"/>
                  <a:gd name="T121" fmla="*/ 24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33"/>
                  <a:gd name="T185" fmla="*/ 46 w 46"/>
                  <a:gd name="T186" fmla="*/ 33 h 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33">
                    <a:moveTo>
                      <a:pt x="46" y="24"/>
                    </a:moveTo>
                    <a:lnTo>
                      <a:pt x="46" y="25"/>
                    </a:lnTo>
                    <a:lnTo>
                      <a:pt x="39" y="28"/>
                    </a:lnTo>
                    <a:lnTo>
                      <a:pt x="39" y="22"/>
                    </a:lnTo>
                    <a:lnTo>
                      <a:pt x="36" y="27"/>
                    </a:lnTo>
                    <a:lnTo>
                      <a:pt x="34" y="22"/>
                    </a:lnTo>
                    <a:lnTo>
                      <a:pt x="34" y="30"/>
                    </a:lnTo>
                    <a:lnTo>
                      <a:pt x="41" y="30"/>
                    </a:lnTo>
                    <a:lnTo>
                      <a:pt x="42" y="27"/>
                    </a:lnTo>
                    <a:lnTo>
                      <a:pt x="44" y="33"/>
                    </a:lnTo>
                    <a:lnTo>
                      <a:pt x="28" y="33"/>
                    </a:lnTo>
                    <a:lnTo>
                      <a:pt x="33" y="28"/>
                    </a:lnTo>
                    <a:lnTo>
                      <a:pt x="31" y="25"/>
                    </a:lnTo>
                    <a:lnTo>
                      <a:pt x="33" y="20"/>
                    </a:lnTo>
                    <a:lnTo>
                      <a:pt x="26" y="17"/>
                    </a:lnTo>
                    <a:lnTo>
                      <a:pt x="25" y="22"/>
                    </a:lnTo>
                    <a:lnTo>
                      <a:pt x="26" y="30"/>
                    </a:lnTo>
                    <a:lnTo>
                      <a:pt x="21" y="28"/>
                    </a:lnTo>
                    <a:lnTo>
                      <a:pt x="20" y="30"/>
                    </a:lnTo>
                    <a:lnTo>
                      <a:pt x="23" y="20"/>
                    </a:lnTo>
                    <a:lnTo>
                      <a:pt x="20" y="17"/>
                    </a:lnTo>
                    <a:lnTo>
                      <a:pt x="21" y="22"/>
                    </a:lnTo>
                    <a:lnTo>
                      <a:pt x="18" y="24"/>
                    </a:lnTo>
                    <a:lnTo>
                      <a:pt x="21" y="24"/>
                    </a:lnTo>
                    <a:lnTo>
                      <a:pt x="18" y="27"/>
                    </a:lnTo>
                    <a:lnTo>
                      <a:pt x="15" y="17"/>
                    </a:lnTo>
                    <a:lnTo>
                      <a:pt x="13" y="17"/>
                    </a:lnTo>
                    <a:lnTo>
                      <a:pt x="13" y="24"/>
                    </a:lnTo>
                    <a:lnTo>
                      <a:pt x="12" y="17"/>
                    </a:lnTo>
                    <a:lnTo>
                      <a:pt x="13" y="24"/>
                    </a:lnTo>
                    <a:lnTo>
                      <a:pt x="16" y="24"/>
                    </a:lnTo>
                    <a:lnTo>
                      <a:pt x="13" y="28"/>
                    </a:lnTo>
                    <a:lnTo>
                      <a:pt x="20" y="30"/>
                    </a:lnTo>
                    <a:lnTo>
                      <a:pt x="12" y="30"/>
                    </a:lnTo>
                    <a:lnTo>
                      <a:pt x="8" y="19"/>
                    </a:lnTo>
                    <a:lnTo>
                      <a:pt x="0" y="8"/>
                    </a:lnTo>
                    <a:lnTo>
                      <a:pt x="8" y="0"/>
                    </a:lnTo>
                    <a:lnTo>
                      <a:pt x="5" y="9"/>
                    </a:lnTo>
                    <a:lnTo>
                      <a:pt x="7" y="8"/>
                    </a:lnTo>
                    <a:lnTo>
                      <a:pt x="8" y="11"/>
                    </a:lnTo>
                    <a:lnTo>
                      <a:pt x="10" y="6"/>
                    </a:lnTo>
                    <a:lnTo>
                      <a:pt x="7" y="6"/>
                    </a:lnTo>
                    <a:lnTo>
                      <a:pt x="8" y="0"/>
                    </a:lnTo>
                    <a:lnTo>
                      <a:pt x="13" y="9"/>
                    </a:lnTo>
                    <a:lnTo>
                      <a:pt x="15" y="9"/>
                    </a:lnTo>
                    <a:lnTo>
                      <a:pt x="13" y="4"/>
                    </a:lnTo>
                    <a:lnTo>
                      <a:pt x="16" y="8"/>
                    </a:lnTo>
                    <a:lnTo>
                      <a:pt x="18" y="6"/>
                    </a:lnTo>
                    <a:lnTo>
                      <a:pt x="20" y="17"/>
                    </a:lnTo>
                    <a:lnTo>
                      <a:pt x="23" y="16"/>
                    </a:lnTo>
                    <a:lnTo>
                      <a:pt x="20" y="9"/>
                    </a:lnTo>
                    <a:lnTo>
                      <a:pt x="28" y="14"/>
                    </a:lnTo>
                    <a:lnTo>
                      <a:pt x="23" y="17"/>
                    </a:lnTo>
                    <a:lnTo>
                      <a:pt x="28" y="16"/>
                    </a:lnTo>
                    <a:lnTo>
                      <a:pt x="34" y="19"/>
                    </a:lnTo>
                    <a:lnTo>
                      <a:pt x="26" y="11"/>
                    </a:lnTo>
                    <a:lnTo>
                      <a:pt x="36" y="16"/>
                    </a:lnTo>
                    <a:lnTo>
                      <a:pt x="31" y="11"/>
                    </a:lnTo>
                    <a:lnTo>
                      <a:pt x="36" y="11"/>
                    </a:lnTo>
                    <a:lnTo>
                      <a:pt x="42" y="14"/>
                    </a:lnTo>
                    <a:lnTo>
                      <a:pt x="46" y="24"/>
                    </a:lnTo>
                  </a:path>
                </a:pathLst>
              </a:custGeom>
              <a:noFill/>
              <a:ln w="9525">
                <a:noFill/>
                <a:round/>
                <a:headEnd/>
                <a:tailEnd/>
              </a:ln>
            </p:spPr>
            <p:txBody>
              <a:bodyPr/>
              <a:lstStyle/>
              <a:p>
                <a:pPr algn="ctr" eaLnBrk="0" hangingPunct="0"/>
                <a:endParaRPr lang="en-US" dirty="0"/>
              </a:p>
            </p:txBody>
          </p:sp>
          <p:sp>
            <p:nvSpPr>
              <p:cNvPr id="4050" name="Freeform 840"/>
              <p:cNvSpPr>
                <a:spLocks/>
              </p:cNvSpPr>
              <p:nvPr/>
            </p:nvSpPr>
            <p:spPr bwMode="auto">
              <a:xfrm>
                <a:off x="5553" y="3211"/>
                <a:ext cx="6" cy="5"/>
              </a:xfrm>
              <a:custGeom>
                <a:avLst/>
                <a:gdLst>
                  <a:gd name="T0" fmla="*/ 3 w 6"/>
                  <a:gd name="T1" fmla="*/ 5 h 5"/>
                  <a:gd name="T2" fmla="*/ 0 w 6"/>
                  <a:gd name="T3" fmla="*/ 3 h 5"/>
                  <a:gd name="T4" fmla="*/ 6 w 6"/>
                  <a:gd name="T5" fmla="*/ 0 h 5"/>
                  <a:gd name="T6" fmla="*/ 3 w 6"/>
                  <a:gd name="T7" fmla="*/ 5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3" y="5"/>
                    </a:moveTo>
                    <a:lnTo>
                      <a:pt x="0" y="3"/>
                    </a:lnTo>
                    <a:lnTo>
                      <a:pt x="6" y="0"/>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051" name="Freeform 841"/>
              <p:cNvSpPr>
                <a:spLocks/>
              </p:cNvSpPr>
              <p:nvPr/>
            </p:nvSpPr>
            <p:spPr bwMode="auto">
              <a:xfrm>
                <a:off x="5553" y="3211"/>
                <a:ext cx="6" cy="5"/>
              </a:xfrm>
              <a:custGeom>
                <a:avLst/>
                <a:gdLst>
                  <a:gd name="T0" fmla="*/ 3 w 6"/>
                  <a:gd name="T1" fmla="*/ 5 h 5"/>
                  <a:gd name="T2" fmla="*/ 0 w 6"/>
                  <a:gd name="T3" fmla="*/ 3 h 5"/>
                  <a:gd name="T4" fmla="*/ 6 w 6"/>
                  <a:gd name="T5" fmla="*/ 0 h 5"/>
                  <a:gd name="T6" fmla="*/ 3 w 6"/>
                  <a:gd name="T7" fmla="*/ 5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3" y="5"/>
                    </a:moveTo>
                    <a:lnTo>
                      <a:pt x="0" y="3"/>
                    </a:lnTo>
                    <a:lnTo>
                      <a:pt x="6" y="0"/>
                    </a:lnTo>
                    <a:lnTo>
                      <a:pt x="3" y="5"/>
                    </a:lnTo>
                  </a:path>
                </a:pathLst>
              </a:custGeom>
              <a:noFill/>
              <a:ln w="9525">
                <a:noFill/>
                <a:round/>
                <a:headEnd/>
                <a:tailEnd/>
              </a:ln>
            </p:spPr>
            <p:txBody>
              <a:bodyPr/>
              <a:lstStyle/>
              <a:p>
                <a:pPr algn="ctr" eaLnBrk="0" hangingPunct="0"/>
                <a:endParaRPr lang="en-US" dirty="0"/>
              </a:p>
            </p:txBody>
          </p:sp>
          <p:sp>
            <p:nvSpPr>
              <p:cNvPr id="4052" name="Freeform 842"/>
              <p:cNvSpPr>
                <a:spLocks/>
              </p:cNvSpPr>
              <p:nvPr/>
            </p:nvSpPr>
            <p:spPr bwMode="auto">
              <a:xfrm>
                <a:off x="5561" y="3213"/>
                <a:ext cx="10" cy="64"/>
              </a:xfrm>
              <a:custGeom>
                <a:avLst/>
                <a:gdLst>
                  <a:gd name="T0" fmla="*/ 5 w 10"/>
                  <a:gd name="T1" fmla="*/ 11 h 64"/>
                  <a:gd name="T2" fmla="*/ 5 w 10"/>
                  <a:gd name="T3" fmla="*/ 11 h 64"/>
                  <a:gd name="T4" fmla="*/ 0 w 10"/>
                  <a:gd name="T5" fmla="*/ 11 h 64"/>
                  <a:gd name="T6" fmla="*/ 2 w 10"/>
                  <a:gd name="T7" fmla="*/ 8 h 64"/>
                  <a:gd name="T8" fmla="*/ 5 w 10"/>
                  <a:gd name="T9" fmla="*/ 9 h 64"/>
                  <a:gd name="T10" fmla="*/ 5 w 10"/>
                  <a:gd name="T11" fmla="*/ 1 h 64"/>
                  <a:gd name="T12" fmla="*/ 8 w 10"/>
                  <a:gd name="T13" fmla="*/ 0 h 64"/>
                  <a:gd name="T14" fmla="*/ 10 w 10"/>
                  <a:gd name="T15" fmla="*/ 30 h 64"/>
                  <a:gd name="T16" fmla="*/ 5 w 10"/>
                  <a:gd name="T17" fmla="*/ 62 h 64"/>
                  <a:gd name="T18" fmla="*/ 8 w 10"/>
                  <a:gd name="T19" fmla="*/ 64 h 64"/>
                  <a:gd name="T20" fmla="*/ 3 w 10"/>
                  <a:gd name="T21" fmla="*/ 62 h 64"/>
                  <a:gd name="T22" fmla="*/ 0 w 10"/>
                  <a:gd name="T23" fmla="*/ 49 h 64"/>
                  <a:gd name="T24" fmla="*/ 5 w 10"/>
                  <a:gd name="T25" fmla="*/ 41 h 64"/>
                  <a:gd name="T26" fmla="*/ 7 w 10"/>
                  <a:gd name="T27" fmla="*/ 25 h 64"/>
                  <a:gd name="T28" fmla="*/ 8 w 10"/>
                  <a:gd name="T29" fmla="*/ 46 h 64"/>
                  <a:gd name="T30" fmla="*/ 10 w 10"/>
                  <a:gd name="T31" fmla="*/ 22 h 64"/>
                  <a:gd name="T32" fmla="*/ 5 w 10"/>
                  <a:gd name="T33" fmla="*/ 17 h 64"/>
                  <a:gd name="T34" fmla="*/ 0 w 10"/>
                  <a:gd name="T35" fmla="*/ 16 h 64"/>
                  <a:gd name="T36" fmla="*/ 8 w 10"/>
                  <a:gd name="T37" fmla="*/ 13 h 64"/>
                  <a:gd name="T38" fmla="*/ 7 w 10"/>
                  <a:gd name="T39" fmla="*/ 17 h 64"/>
                  <a:gd name="T40" fmla="*/ 5 w 10"/>
                  <a:gd name="T41" fmla="*/ 11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4"/>
                  <a:gd name="T65" fmla="*/ 10 w 10"/>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4">
                    <a:moveTo>
                      <a:pt x="5" y="11"/>
                    </a:moveTo>
                    <a:lnTo>
                      <a:pt x="5" y="11"/>
                    </a:lnTo>
                    <a:lnTo>
                      <a:pt x="0" y="11"/>
                    </a:lnTo>
                    <a:lnTo>
                      <a:pt x="2" y="8"/>
                    </a:lnTo>
                    <a:lnTo>
                      <a:pt x="5" y="9"/>
                    </a:lnTo>
                    <a:lnTo>
                      <a:pt x="5" y="1"/>
                    </a:lnTo>
                    <a:lnTo>
                      <a:pt x="8" y="0"/>
                    </a:lnTo>
                    <a:lnTo>
                      <a:pt x="10" y="30"/>
                    </a:lnTo>
                    <a:lnTo>
                      <a:pt x="5" y="62"/>
                    </a:lnTo>
                    <a:lnTo>
                      <a:pt x="8" y="64"/>
                    </a:lnTo>
                    <a:lnTo>
                      <a:pt x="3" y="62"/>
                    </a:lnTo>
                    <a:lnTo>
                      <a:pt x="0" y="49"/>
                    </a:lnTo>
                    <a:lnTo>
                      <a:pt x="5" y="41"/>
                    </a:lnTo>
                    <a:lnTo>
                      <a:pt x="7" y="25"/>
                    </a:lnTo>
                    <a:lnTo>
                      <a:pt x="8" y="46"/>
                    </a:lnTo>
                    <a:lnTo>
                      <a:pt x="10" y="22"/>
                    </a:lnTo>
                    <a:lnTo>
                      <a:pt x="5" y="17"/>
                    </a:lnTo>
                    <a:lnTo>
                      <a:pt x="0" y="16"/>
                    </a:lnTo>
                    <a:lnTo>
                      <a:pt x="8" y="13"/>
                    </a:lnTo>
                    <a:lnTo>
                      <a:pt x="7" y="17"/>
                    </a:lnTo>
                    <a:lnTo>
                      <a:pt x="5" y="11"/>
                    </a:lnTo>
                    <a:close/>
                  </a:path>
                </a:pathLst>
              </a:custGeom>
              <a:solidFill>
                <a:srgbClr val="FEE0C2"/>
              </a:solidFill>
              <a:ln w="9525">
                <a:noFill/>
                <a:round/>
                <a:headEnd/>
                <a:tailEnd/>
              </a:ln>
            </p:spPr>
            <p:txBody>
              <a:bodyPr/>
              <a:lstStyle/>
              <a:p>
                <a:pPr algn="ctr" eaLnBrk="0" hangingPunct="0"/>
                <a:endParaRPr lang="en-US" dirty="0"/>
              </a:p>
            </p:txBody>
          </p:sp>
          <p:sp>
            <p:nvSpPr>
              <p:cNvPr id="4053" name="Freeform 843"/>
              <p:cNvSpPr>
                <a:spLocks/>
              </p:cNvSpPr>
              <p:nvPr/>
            </p:nvSpPr>
            <p:spPr bwMode="auto">
              <a:xfrm>
                <a:off x="5561" y="3213"/>
                <a:ext cx="10" cy="64"/>
              </a:xfrm>
              <a:custGeom>
                <a:avLst/>
                <a:gdLst>
                  <a:gd name="T0" fmla="*/ 5 w 10"/>
                  <a:gd name="T1" fmla="*/ 11 h 64"/>
                  <a:gd name="T2" fmla="*/ 5 w 10"/>
                  <a:gd name="T3" fmla="*/ 11 h 64"/>
                  <a:gd name="T4" fmla="*/ 0 w 10"/>
                  <a:gd name="T5" fmla="*/ 11 h 64"/>
                  <a:gd name="T6" fmla="*/ 2 w 10"/>
                  <a:gd name="T7" fmla="*/ 8 h 64"/>
                  <a:gd name="T8" fmla="*/ 5 w 10"/>
                  <a:gd name="T9" fmla="*/ 9 h 64"/>
                  <a:gd name="T10" fmla="*/ 5 w 10"/>
                  <a:gd name="T11" fmla="*/ 1 h 64"/>
                  <a:gd name="T12" fmla="*/ 8 w 10"/>
                  <a:gd name="T13" fmla="*/ 0 h 64"/>
                  <a:gd name="T14" fmla="*/ 10 w 10"/>
                  <a:gd name="T15" fmla="*/ 30 h 64"/>
                  <a:gd name="T16" fmla="*/ 5 w 10"/>
                  <a:gd name="T17" fmla="*/ 62 h 64"/>
                  <a:gd name="T18" fmla="*/ 8 w 10"/>
                  <a:gd name="T19" fmla="*/ 64 h 64"/>
                  <a:gd name="T20" fmla="*/ 3 w 10"/>
                  <a:gd name="T21" fmla="*/ 62 h 64"/>
                  <a:gd name="T22" fmla="*/ 0 w 10"/>
                  <a:gd name="T23" fmla="*/ 49 h 64"/>
                  <a:gd name="T24" fmla="*/ 5 w 10"/>
                  <a:gd name="T25" fmla="*/ 41 h 64"/>
                  <a:gd name="T26" fmla="*/ 7 w 10"/>
                  <a:gd name="T27" fmla="*/ 25 h 64"/>
                  <a:gd name="T28" fmla="*/ 8 w 10"/>
                  <a:gd name="T29" fmla="*/ 46 h 64"/>
                  <a:gd name="T30" fmla="*/ 10 w 10"/>
                  <a:gd name="T31" fmla="*/ 22 h 64"/>
                  <a:gd name="T32" fmla="*/ 5 w 10"/>
                  <a:gd name="T33" fmla="*/ 17 h 64"/>
                  <a:gd name="T34" fmla="*/ 0 w 10"/>
                  <a:gd name="T35" fmla="*/ 16 h 64"/>
                  <a:gd name="T36" fmla="*/ 8 w 10"/>
                  <a:gd name="T37" fmla="*/ 13 h 64"/>
                  <a:gd name="T38" fmla="*/ 7 w 10"/>
                  <a:gd name="T39" fmla="*/ 17 h 64"/>
                  <a:gd name="T40" fmla="*/ 5 w 10"/>
                  <a:gd name="T41" fmla="*/ 11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4"/>
                  <a:gd name="T65" fmla="*/ 10 w 10"/>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4">
                    <a:moveTo>
                      <a:pt x="5" y="11"/>
                    </a:moveTo>
                    <a:lnTo>
                      <a:pt x="5" y="11"/>
                    </a:lnTo>
                    <a:lnTo>
                      <a:pt x="0" y="11"/>
                    </a:lnTo>
                    <a:lnTo>
                      <a:pt x="2" y="8"/>
                    </a:lnTo>
                    <a:lnTo>
                      <a:pt x="5" y="9"/>
                    </a:lnTo>
                    <a:lnTo>
                      <a:pt x="5" y="1"/>
                    </a:lnTo>
                    <a:lnTo>
                      <a:pt x="8" y="0"/>
                    </a:lnTo>
                    <a:lnTo>
                      <a:pt x="10" y="30"/>
                    </a:lnTo>
                    <a:lnTo>
                      <a:pt x="5" y="62"/>
                    </a:lnTo>
                    <a:lnTo>
                      <a:pt x="8" y="64"/>
                    </a:lnTo>
                    <a:lnTo>
                      <a:pt x="3" y="62"/>
                    </a:lnTo>
                    <a:lnTo>
                      <a:pt x="0" y="49"/>
                    </a:lnTo>
                    <a:lnTo>
                      <a:pt x="5" y="41"/>
                    </a:lnTo>
                    <a:lnTo>
                      <a:pt x="7" y="25"/>
                    </a:lnTo>
                    <a:lnTo>
                      <a:pt x="8" y="46"/>
                    </a:lnTo>
                    <a:lnTo>
                      <a:pt x="10" y="22"/>
                    </a:lnTo>
                    <a:lnTo>
                      <a:pt x="5" y="17"/>
                    </a:lnTo>
                    <a:lnTo>
                      <a:pt x="0" y="16"/>
                    </a:lnTo>
                    <a:lnTo>
                      <a:pt x="8" y="13"/>
                    </a:lnTo>
                    <a:lnTo>
                      <a:pt x="7" y="17"/>
                    </a:lnTo>
                    <a:lnTo>
                      <a:pt x="5" y="11"/>
                    </a:lnTo>
                  </a:path>
                </a:pathLst>
              </a:custGeom>
              <a:noFill/>
              <a:ln w="9525">
                <a:noFill/>
                <a:round/>
                <a:headEnd/>
                <a:tailEnd/>
              </a:ln>
            </p:spPr>
            <p:txBody>
              <a:bodyPr/>
              <a:lstStyle/>
              <a:p>
                <a:pPr algn="ctr" eaLnBrk="0" hangingPunct="0"/>
                <a:endParaRPr lang="en-US" dirty="0"/>
              </a:p>
            </p:txBody>
          </p:sp>
          <p:sp>
            <p:nvSpPr>
              <p:cNvPr id="4054" name="Freeform 844"/>
              <p:cNvSpPr>
                <a:spLocks/>
              </p:cNvSpPr>
              <p:nvPr/>
            </p:nvSpPr>
            <p:spPr bwMode="auto">
              <a:xfrm>
                <a:off x="5564" y="3214"/>
                <a:ext cx="2" cy="7"/>
              </a:xfrm>
              <a:custGeom>
                <a:avLst/>
                <a:gdLst>
                  <a:gd name="T0" fmla="*/ 0 w 2"/>
                  <a:gd name="T1" fmla="*/ 4 h 7"/>
                  <a:gd name="T2" fmla="*/ 0 w 2"/>
                  <a:gd name="T3" fmla="*/ 0 h 7"/>
                  <a:gd name="T4" fmla="*/ 2 w 2"/>
                  <a:gd name="T5" fmla="*/ 7 h 7"/>
                  <a:gd name="T6" fmla="*/ 0 w 2"/>
                  <a:gd name="T7" fmla="*/ 4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0" y="4"/>
                    </a:moveTo>
                    <a:lnTo>
                      <a:pt x="0" y="0"/>
                    </a:lnTo>
                    <a:lnTo>
                      <a:pt x="2" y="7"/>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055" name="Freeform 845"/>
              <p:cNvSpPr>
                <a:spLocks/>
              </p:cNvSpPr>
              <p:nvPr/>
            </p:nvSpPr>
            <p:spPr bwMode="auto">
              <a:xfrm>
                <a:off x="5564" y="3214"/>
                <a:ext cx="2" cy="7"/>
              </a:xfrm>
              <a:custGeom>
                <a:avLst/>
                <a:gdLst>
                  <a:gd name="T0" fmla="*/ 0 w 2"/>
                  <a:gd name="T1" fmla="*/ 4 h 7"/>
                  <a:gd name="T2" fmla="*/ 0 w 2"/>
                  <a:gd name="T3" fmla="*/ 0 h 7"/>
                  <a:gd name="T4" fmla="*/ 2 w 2"/>
                  <a:gd name="T5" fmla="*/ 7 h 7"/>
                  <a:gd name="T6" fmla="*/ 0 w 2"/>
                  <a:gd name="T7" fmla="*/ 4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0" y="4"/>
                    </a:moveTo>
                    <a:lnTo>
                      <a:pt x="0" y="0"/>
                    </a:lnTo>
                    <a:lnTo>
                      <a:pt x="2" y="7"/>
                    </a:lnTo>
                    <a:lnTo>
                      <a:pt x="0" y="4"/>
                    </a:lnTo>
                  </a:path>
                </a:pathLst>
              </a:custGeom>
              <a:noFill/>
              <a:ln w="9525">
                <a:noFill/>
                <a:round/>
                <a:headEnd/>
                <a:tailEnd/>
              </a:ln>
            </p:spPr>
            <p:txBody>
              <a:bodyPr/>
              <a:lstStyle/>
              <a:p>
                <a:pPr algn="ctr" eaLnBrk="0" hangingPunct="0"/>
                <a:endParaRPr lang="en-US" dirty="0"/>
              </a:p>
            </p:txBody>
          </p:sp>
          <p:sp>
            <p:nvSpPr>
              <p:cNvPr id="4056" name="Freeform 846"/>
              <p:cNvSpPr>
                <a:spLocks/>
              </p:cNvSpPr>
              <p:nvPr/>
            </p:nvSpPr>
            <p:spPr bwMode="auto">
              <a:xfrm>
                <a:off x="4927" y="3216"/>
                <a:ext cx="10" cy="6"/>
              </a:xfrm>
              <a:custGeom>
                <a:avLst/>
                <a:gdLst>
                  <a:gd name="T0" fmla="*/ 0 w 10"/>
                  <a:gd name="T1" fmla="*/ 6 h 6"/>
                  <a:gd name="T2" fmla="*/ 2 w 10"/>
                  <a:gd name="T3" fmla="*/ 0 h 6"/>
                  <a:gd name="T4" fmla="*/ 10 w 10"/>
                  <a:gd name="T5" fmla="*/ 5 h 6"/>
                  <a:gd name="T6" fmla="*/ 5 w 10"/>
                  <a:gd name="T7" fmla="*/ 2 h 6"/>
                  <a:gd name="T8" fmla="*/ 0 w 10"/>
                  <a:gd name="T9" fmla="*/ 6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6"/>
                    </a:moveTo>
                    <a:lnTo>
                      <a:pt x="2" y="0"/>
                    </a:lnTo>
                    <a:lnTo>
                      <a:pt x="10" y="5"/>
                    </a:lnTo>
                    <a:lnTo>
                      <a:pt x="5" y="2"/>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57" name="Freeform 847"/>
              <p:cNvSpPr>
                <a:spLocks/>
              </p:cNvSpPr>
              <p:nvPr/>
            </p:nvSpPr>
            <p:spPr bwMode="auto">
              <a:xfrm>
                <a:off x="4927" y="3216"/>
                <a:ext cx="10" cy="6"/>
              </a:xfrm>
              <a:custGeom>
                <a:avLst/>
                <a:gdLst>
                  <a:gd name="T0" fmla="*/ 0 w 10"/>
                  <a:gd name="T1" fmla="*/ 6 h 6"/>
                  <a:gd name="T2" fmla="*/ 2 w 10"/>
                  <a:gd name="T3" fmla="*/ 0 h 6"/>
                  <a:gd name="T4" fmla="*/ 10 w 10"/>
                  <a:gd name="T5" fmla="*/ 5 h 6"/>
                  <a:gd name="T6" fmla="*/ 5 w 10"/>
                  <a:gd name="T7" fmla="*/ 2 h 6"/>
                  <a:gd name="T8" fmla="*/ 0 w 10"/>
                  <a:gd name="T9" fmla="*/ 6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6"/>
                    </a:moveTo>
                    <a:lnTo>
                      <a:pt x="2" y="0"/>
                    </a:lnTo>
                    <a:lnTo>
                      <a:pt x="10" y="5"/>
                    </a:lnTo>
                    <a:lnTo>
                      <a:pt x="5" y="2"/>
                    </a:lnTo>
                    <a:lnTo>
                      <a:pt x="0" y="6"/>
                    </a:lnTo>
                  </a:path>
                </a:pathLst>
              </a:custGeom>
              <a:noFill/>
              <a:ln w="9525">
                <a:noFill/>
                <a:round/>
                <a:headEnd/>
                <a:tailEnd/>
              </a:ln>
            </p:spPr>
            <p:txBody>
              <a:bodyPr/>
              <a:lstStyle/>
              <a:p>
                <a:pPr algn="ctr" eaLnBrk="0" hangingPunct="0"/>
                <a:endParaRPr lang="en-US" dirty="0"/>
              </a:p>
            </p:txBody>
          </p:sp>
          <p:sp>
            <p:nvSpPr>
              <p:cNvPr id="4058" name="Freeform 848"/>
              <p:cNvSpPr>
                <a:spLocks/>
              </p:cNvSpPr>
              <p:nvPr/>
            </p:nvSpPr>
            <p:spPr bwMode="auto">
              <a:xfrm>
                <a:off x="4914" y="3219"/>
                <a:ext cx="5" cy="7"/>
              </a:xfrm>
              <a:custGeom>
                <a:avLst/>
                <a:gdLst>
                  <a:gd name="T0" fmla="*/ 0 w 5"/>
                  <a:gd name="T1" fmla="*/ 3 h 7"/>
                  <a:gd name="T2" fmla="*/ 2 w 5"/>
                  <a:gd name="T3" fmla="*/ 0 h 7"/>
                  <a:gd name="T4" fmla="*/ 5 w 5"/>
                  <a:gd name="T5" fmla="*/ 5 h 7"/>
                  <a:gd name="T6" fmla="*/ 2 w 5"/>
                  <a:gd name="T7" fmla="*/ 7 h 7"/>
                  <a:gd name="T8" fmla="*/ 0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3"/>
                    </a:moveTo>
                    <a:lnTo>
                      <a:pt x="2" y="0"/>
                    </a:lnTo>
                    <a:lnTo>
                      <a:pt x="5" y="5"/>
                    </a:lnTo>
                    <a:lnTo>
                      <a:pt x="2" y="7"/>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059" name="Freeform 849"/>
              <p:cNvSpPr>
                <a:spLocks/>
              </p:cNvSpPr>
              <p:nvPr/>
            </p:nvSpPr>
            <p:spPr bwMode="auto">
              <a:xfrm>
                <a:off x="4914" y="3219"/>
                <a:ext cx="5" cy="7"/>
              </a:xfrm>
              <a:custGeom>
                <a:avLst/>
                <a:gdLst>
                  <a:gd name="T0" fmla="*/ 0 w 5"/>
                  <a:gd name="T1" fmla="*/ 3 h 7"/>
                  <a:gd name="T2" fmla="*/ 2 w 5"/>
                  <a:gd name="T3" fmla="*/ 0 h 7"/>
                  <a:gd name="T4" fmla="*/ 5 w 5"/>
                  <a:gd name="T5" fmla="*/ 5 h 7"/>
                  <a:gd name="T6" fmla="*/ 2 w 5"/>
                  <a:gd name="T7" fmla="*/ 7 h 7"/>
                  <a:gd name="T8" fmla="*/ 0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3"/>
                    </a:moveTo>
                    <a:lnTo>
                      <a:pt x="2" y="0"/>
                    </a:lnTo>
                    <a:lnTo>
                      <a:pt x="5" y="5"/>
                    </a:lnTo>
                    <a:lnTo>
                      <a:pt x="2" y="7"/>
                    </a:lnTo>
                    <a:lnTo>
                      <a:pt x="0" y="3"/>
                    </a:lnTo>
                  </a:path>
                </a:pathLst>
              </a:custGeom>
              <a:noFill/>
              <a:ln w="9525">
                <a:noFill/>
                <a:round/>
                <a:headEnd/>
                <a:tailEnd/>
              </a:ln>
            </p:spPr>
            <p:txBody>
              <a:bodyPr/>
              <a:lstStyle/>
              <a:p>
                <a:pPr algn="ctr" eaLnBrk="0" hangingPunct="0"/>
                <a:endParaRPr lang="en-US" dirty="0"/>
              </a:p>
            </p:txBody>
          </p:sp>
          <p:sp>
            <p:nvSpPr>
              <p:cNvPr id="4060" name="Rectangle 850"/>
              <p:cNvSpPr>
                <a:spLocks noChangeArrowheads="1"/>
              </p:cNvSpPr>
              <p:nvPr/>
            </p:nvSpPr>
            <p:spPr bwMode="auto">
              <a:xfrm>
                <a:off x="5566" y="3224"/>
                <a:ext cx="1" cy="1"/>
              </a:xfrm>
              <a:prstGeom prst="rect">
                <a:avLst/>
              </a:prstGeom>
              <a:solidFill>
                <a:srgbClr val="FEE0C2"/>
              </a:solidFill>
              <a:ln w="9525">
                <a:noFill/>
                <a:miter lim="800000"/>
                <a:headEnd/>
                <a:tailEnd/>
              </a:ln>
            </p:spPr>
            <p:txBody>
              <a:bodyPr/>
              <a:lstStyle/>
              <a:p>
                <a:pPr algn="ctr" eaLnBrk="0" hangingPunct="0"/>
                <a:endParaRPr lang="en-US" dirty="0"/>
              </a:p>
            </p:txBody>
          </p:sp>
          <p:sp>
            <p:nvSpPr>
              <p:cNvPr id="4061" name="Rectangle 851"/>
              <p:cNvSpPr>
                <a:spLocks noChangeArrowheads="1"/>
              </p:cNvSpPr>
              <p:nvPr/>
            </p:nvSpPr>
            <p:spPr bwMode="auto">
              <a:xfrm>
                <a:off x="5566" y="3224"/>
                <a:ext cx="1" cy="1"/>
              </a:xfrm>
              <a:prstGeom prst="rect">
                <a:avLst/>
              </a:prstGeom>
              <a:noFill/>
              <a:ln w="9525">
                <a:noFill/>
                <a:miter lim="800000"/>
                <a:headEnd/>
                <a:tailEnd/>
              </a:ln>
            </p:spPr>
            <p:txBody>
              <a:bodyPr/>
              <a:lstStyle/>
              <a:p>
                <a:pPr algn="ctr" eaLnBrk="0" hangingPunct="0"/>
                <a:endParaRPr lang="en-US" dirty="0"/>
              </a:p>
            </p:txBody>
          </p:sp>
          <p:sp>
            <p:nvSpPr>
              <p:cNvPr id="4062" name="Freeform 852"/>
              <p:cNvSpPr>
                <a:spLocks noEditPoints="1"/>
              </p:cNvSpPr>
              <p:nvPr/>
            </p:nvSpPr>
            <p:spPr bwMode="auto">
              <a:xfrm>
                <a:off x="4885" y="3227"/>
                <a:ext cx="21" cy="27"/>
              </a:xfrm>
              <a:custGeom>
                <a:avLst/>
                <a:gdLst>
                  <a:gd name="T0" fmla="*/ 16 w 21"/>
                  <a:gd name="T1" fmla="*/ 26 h 27"/>
                  <a:gd name="T2" fmla="*/ 0 w 21"/>
                  <a:gd name="T3" fmla="*/ 0 h 27"/>
                  <a:gd name="T4" fmla="*/ 8 w 21"/>
                  <a:gd name="T5" fmla="*/ 7 h 27"/>
                  <a:gd name="T6" fmla="*/ 6 w 21"/>
                  <a:gd name="T7" fmla="*/ 8 h 27"/>
                  <a:gd name="T8" fmla="*/ 11 w 21"/>
                  <a:gd name="T9" fmla="*/ 8 h 27"/>
                  <a:gd name="T10" fmla="*/ 10 w 21"/>
                  <a:gd name="T11" fmla="*/ 5 h 27"/>
                  <a:gd name="T12" fmla="*/ 16 w 21"/>
                  <a:gd name="T13" fmla="*/ 10 h 27"/>
                  <a:gd name="T14" fmla="*/ 16 w 21"/>
                  <a:gd name="T15" fmla="*/ 13 h 27"/>
                  <a:gd name="T16" fmla="*/ 10 w 21"/>
                  <a:gd name="T17" fmla="*/ 15 h 27"/>
                  <a:gd name="T18" fmla="*/ 18 w 21"/>
                  <a:gd name="T19" fmla="*/ 13 h 27"/>
                  <a:gd name="T20" fmla="*/ 19 w 21"/>
                  <a:gd name="T21" fmla="*/ 19 h 27"/>
                  <a:gd name="T22" fmla="*/ 18 w 21"/>
                  <a:gd name="T23" fmla="*/ 13 h 27"/>
                  <a:gd name="T24" fmla="*/ 21 w 21"/>
                  <a:gd name="T25" fmla="*/ 15 h 27"/>
                  <a:gd name="T26" fmla="*/ 18 w 21"/>
                  <a:gd name="T27" fmla="*/ 27 h 27"/>
                  <a:gd name="T28" fmla="*/ 16 w 21"/>
                  <a:gd name="T29" fmla="*/ 26 h 27"/>
                  <a:gd name="T30" fmla="*/ 19 w 21"/>
                  <a:gd name="T31" fmla="*/ 19 h 27"/>
                  <a:gd name="T32" fmla="*/ 14 w 21"/>
                  <a:gd name="T33" fmla="*/ 19 h 27"/>
                  <a:gd name="T34" fmla="*/ 13 w 21"/>
                  <a:gd name="T35" fmla="*/ 23 h 27"/>
                  <a:gd name="T36" fmla="*/ 16 w 21"/>
                  <a:gd name="T37" fmla="*/ 24 h 27"/>
                  <a:gd name="T38" fmla="*/ 19 w 21"/>
                  <a:gd name="T39" fmla="*/ 1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27"/>
                  <a:gd name="T62" fmla="*/ 21 w 21"/>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27">
                    <a:moveTo>
                      <a:pt x="16" y="26"/>
                    </a:moveTo>
                    <a:lnTo>
                      <a:pt x="0" y="0"/>
                    </a:lnTo>
                    <a:lnTo>
                      <a:pt x="8" y="7"/>
                    </a:lnTo>
                    <a:lnTo>
                      <a:pt x="6" y="8"/>
                    </a:lnTo>
                    <a:lnTo>
                      <a:pt x="11" y="8"/>
                    </a:lnTo>
                    <a:lnTo>
                      <a:pt x="10" y="5"/>
                    </a:lnTo>
                    <a:lnTo>
                      <a:pt x="16" y="10"/>
                    </a:lnTo>
                    <a:lnTo>
                      <a:pt x="16" y="13"/>
                    </a:lnTo>
                    <a:lnTo>
                      <a:pt x="10" y="15"/>
                    </a:lnTo>
                    <a:lnTo>
                      <a:pt x="18" y="13"/>
                    </a:lnTo>
                    <a:lnTo>
                      <a:pt x="19" y="19"/>
                    </a:lnTo>
                    <a:lnTo>
                      <a:pt x="18" y="13"/>
                    </a:lnTo>
                    <a:lnTo>
                      <a:pt x="21" y="15"/>
                    </a:lnTo>
                    <a:lnTo>
                      <a:pt x="18" y="27"/>
                    </a:lnTo>
                    <a:lnTo>
                      <a:pt x="16" y="26"/>
                    </a:lnTo>
                    <a:close/>
                    <a:moveTo>
                      <a:pt x="19" y="19"/>
                    </a:moveTo>
                    <a:lnTo>
                      <a:pt x="14" y="19"/>
                    </a:lnTo>
                    <a:lnTo>
                      <a:pt x="13" y="23"/>
                    </a:lnTo>
                    <a:lnTo>
                      <a:pt x="16" y="24"/>
                    </a:lnTo>
                    <a:lnTo>
                      <a:pt x="19" y="19"/>
                    </a:lnTo>
                    <a:close/>
                  </a:path>
                </a:pathLst>
              </a:custGeom>
              <a:solidFill>
                <a:srgbClr val="FEE0C2"/>
              </a:solidFill>
              <a:ln w="9525">
                <a:noFill/>
                <a:round/>
                <a:headEnd/>
                <a:tailEnd/>
              </a:ln>
            </p:spPr>
            <p:txBody>
              <a:bodyPr/>
              <a:lstStyle/>
              <a:p>
                <a:pPr algn="ctr" eaLnBrk="0" hangingPunct="0"/>
                <a:endParaRPr lang="en-US" dirty="0"/>
              </a:p>
            </p:txBody>
          </p:sp>
          <p:sp>
            <p:nvSpPr>
              <p:cNvPr id="4063" name="Freeform 853"/>
              <p:cNvSpPr>
                <a:spLocks noEditPoints="1"/>
              </p:cNvSpPr>
              <p:nvPr/>
            </p:nvSpPr>
            <p:spPr bwMode="auto">
              <a:xfrm>
                <a:off x="4885" y="3227"/>
                <a:ext cx="21" cy="27"/>
              </a:xfrm>
              <a:custGeom>
                <a:avLst/>
                <a:gdLst>
                  <a:gd name="T0" fmla="*/ 16 w 21"/>
                  <a:gd name="T1" fmla="*/ 26 h 27"/>
                  <a:gd name="T2" fmla="*/ 0 w 21"/>
                  <a:gd name="T3" fmla="*/ 0 h 27"/>
                  <a:gd name="T4" fmla="*/ 8 w 21"/>
                  <a:gd name="T5" fmla="*/ 7 h 27"/>
                  <a:gd name="T6" fmla="*/ 6 w 21"/>
                  <a:gd name="T7" fmla="*/ 8 h 27"/>
                  <a:gd name="T8" fmla="*/ 11 w 21"/>
                  <a:gd name="T9" fmla="*/ 8 h 27"/>
                  <a:gd name="T10" fmla="*/ 10 w 21"/>
                  <a:gd name="T11" fmla="*/ 5 h 27"/>
                  <a:gd name="T12" fmla="*/ 16 w 21"/>
                  <a:gd name="T13" fmla="*/ 10 h 27"/>
                  <a:gd name="T14" fmla="*/ 16 w 21"/>
                  <a:gd name="T15" fmla="*/ 13 h 27"/>
                  <a:gd name="T16" fmla="*/ 10 w 21"/>
                  <a:gd name="T17" fmla="*/ 15 h 27"/>
                  <a:gd name="T18" fmla="*/ 18 w 21"/>
                  <a:gd name="T19" fmla="*/ 13 h 27"/>
                  <a:gd name="T20" fmla="*/ 19 w 21"/>
                  <a:gd name="T21" fmla="*/ 19 h 27"/>
                  <a:gd name="T22" fmla="*/ 18 w 21"/>
                  <a:gd name="T23" fmla="*/ 13 h 27"/>
                  <a:gd name="T24" fmla="*/ 21 w 21"/>
                  <a:gd name="T25" fmla="*/ 15 h 27"/>
                  <a:gd name="T26" fmla="*/ 18 w 21"/>
                  <a:gd name="T27" fmla="*/ 27 h 27"/>
                  <a:gd name="T28" fmla="*/ 16 w 21"/>
                  <a:gd name="T29" fmla="*/ 26 h 27"/>
                  <a:gd name="T30" fmla="*/ 19 w 21"/>
                  <a:gd name="T31" fmla="*/ 19 h 27"/>
                  <a:gd name="T32" fmla="*/ 14 w 21"/>
                  <a:gd name="T33" fmla="*/ 19 h 27"/>
                  <a:gd name="T34" fmla="*/ 13 w 21"/>
                  <a:gd name="T35" fmla="*/ 23 h 27"/>
                  <a:gd name="T36" fmla="*/ 16 w 21"/>
                  <a:gd name="T37" fmla="*/ 24 h 27"/>
                  <a:gd name="T38" fmla="*/ 19 w 21"/>
                  <a:gd name="T39" fmla="*/ 1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27"/>
                  <a:gd name="T62" fmla="*/ 21 w 21"/>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27">
                    <a:moveTo>
                      <a:pt x="16" y="26"/>
                    </a:moveTo>
                    <a:lnTo>
                      <a:pt x="0" y="0"/>
                    </a:lnTo>
                    <a:lnTo>
                      <a:pt x="8" y="7"/>
                    </a:lnTo>
                    <a:lnTo>
                      <a:pt x="6" y="8"/>
                    </a:lnTo>
                    <a:lnTo>
                      <a:pt x="11" y="8"/>
                    </a:lnTo>
                    <a:lnTo>
                      <a:pt x="10" y="5"/>
                    </a:lnTo>
                    <a:lnTo>
                      <a:pt x="16" y="10"/>
                    </a:lnTo>
                    <a:lnTo>
                      <a:pt x="16" y="13"/>
                    </a:lnTo>
                    <a:lnTo>
                      <a:pt x="10" y="15"/>
                    </a:lnTo>
                    <a:lnTo>
                      <a:pt x="18" y="13"/>
                    </a:lnTo>
                    <a:lnTo>
                      <a:pt x="19" y="19"/>
                    </a:lnTo>
                    <a:lnTo>
                      <a:pt x="18" y="13"/>
                    </a:lnTo>
                    <a:lnTo>
                      <a:pt x="21" y="15"/>
                    </a:lnTo>
                    <a:lnTo>
                      <a:pt x="18" y="27"/>
                    </a:lnTo>
                    <a:lnTo>
                      <a:pt x="16" y="26"/>
                    </a:lnTo>
                    <a:moveTo>
                      <a:pt x="19" y="19"/>
                    </a:moveTo>
                    <a:lnTo>
                      <a:pt x="14" y="19"/>
                    </a:lnTo>
                    <a:lnTo>
                      <a:pt x="13" y="23"/>
                    </a:lnTo>
                    <a:lnTo>
                      <a:pt x="16" y="24"/>
                    </a:lnTo>
                    <a:lnTo>
                      <a:pt x="19" y="19"/>
                    </a:lnTo>
                  </a:path>
                </a:pathLst>
              </a:custGeom>
              <a:noFill/>
              <a:ln w="9525">
                <a:noFill/>
                <a:round/>
                <a:headEnd/>
                <a:tailEnd/>
              </a:ln>
            </p:spPr>
            <p:txBody>
              <a:bodyPr/>
              <a:lstStyle/>
              <a:p>
                <a:pPr algn="ctr" eaLnBrk="0" hangingPunct="0"/>
                <a:endParaRPr lang="en-US" dirty="0"/>
              </a:p>
            </p:txBody>
          </p:sp>
          <p:sp>
            <p:nvSpPr>
              <p:cNvPr id="4064" name="Freeform 854"/>
              <p:cNvSpPr>
                <a:spLocks/>
              </p:cNvSpPr>
              <p:nvPr/>
            </p:nvSpPr>
            <p:spPr bwMode="auto">
              <a:xfrm>
                <a:off x="4953" y="3229"/>
                <a:ext cx="14" cy="9"/>
              </a:xfrm>
              <a:custGeom>
                <a:avLst/>
                <a:gdLst>
                  <a:gd name="T0" fmla="*/ 0 w 14"/>
                  <a:gd name="T1" fmla="*/ 5 h 9"/>
                  <a:gd name="T2" fmla="*/ 1 w 14"/>
                  <a:gd name="T3" fmla="*/ 0 h 9"/>
                  <a:gd name="T4" fmla="*/ 5 w 14"/>
                  <a:gd name="T5" fmla="*/ 0 h 9"/>
                  <a:gd name="T6" fmla="*/ 14 w 14"/>
                  <a:gd name="T7" fmla="*/ 9 h 9"/>
                  <a:gd name="T8" fmla="*/ 5 w 14"/>
                  <a:gd name="T9" fmla="*/ 6 h 9"/>
                  <a:gd name="T10" fmla="*/ 5 w 14"/>
                  <a:gd name="T11" fmla="*/ 9 h 9"/>
                  <a:gd name="T12" fmla="*/ 3 w 14"/>
                  <a:gd name="T13" fmla="*/ 9 h 9"/>
                  <a:gd name="T14" fmla="*/ 5 w 14"/>
                  <a:gd name="T15" fmla="*/ 5 h 9"/>
                  <a:gd name="T16" fmla="*/ 0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0" y="5"/>
                    </a:moveTo>
                    <a:lnTo>
                      <a:pt x="1" y="0"/>
                    </a:lnTo>
                    <a:lnTo>
                      <a:pt x="5" y="0"/>
                    </a:lnTo>
                    <a:lnTo>
                      <a:pt x="14" y="9"/>
                    </a:lnTo>
                    <a:lnTo>
                      <a:pt x="5" y="6"/>
                    </a:lnTo>
                    <a:lnTo>
                      <a:pt x="5" y="9"/>
                    </a:lnTo>
                    <a:lnTo>
                      <a:pt x="3" y="9"/>
                    </a:lnTo>
                    <a:lnTo>
                      <a:pt x="5"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65" name="Freeform 855"/>
              <p:cNvSpPr>
                <a:spLocks/>
              </p:cNvSpPr>
              <p:nvPr/>
            </p:nvSpPr>
            <p:spPr bwMode="auto">
              <a:xfrm>
                <a:off x="4953" y="3229"/>
                <a:ext cx="14" cy="9"/>
              </a:xfrm>
              <a:custGeom>
                <a:avLst/>
                <a:gdLst>
                  <a:gd name="T0" fmla="*/ 0 w 14"/>
                  <a:gd name="T1" fmla="*/ 5 h 9"/>
                  <a:gd name="T2" fmla="*/ 1 w 14"/>
                  <a:gd name="T3" fmla="*/ 0 h 9"/>
                  <a:gd name="T4" fmla="*/ 5 w 14"/>
                  <a:gd name="T5" fmla="*/ 0 h 9"/>
                  <a:gd name="T6" fmla="*/ 14 w 14"/>
                  <a:gd name="T7" fmla="*/ 9 h 9"/>
                  <a:gd name="T8" fmla="*/ 5 w 14"/>
                  <a:gd name="T9" fmla="*/ 6 h 9"/>
                  <a:gd name="T10" fmla="*/ 5 w 14"/>
                  <a:gd name="T11" fmla="*/ 9 h 9"/>
                  <a:gd name="T12" fmla="*/ 3 w 14"/>
                  <a:gd name="T13" fmla="*/ 9 h 9"/>
                  <a:gd name="T14" fmla="*/ 5 w 14"/>
                  <a:gd name="T15" fmla="*/ 5 h 9"/>
                  <a:gd name="T16" fmla="*/ 0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0" y="5"/>
                    </a:moveTo>
                    <a:lnTo>
                      <a:pt x="1" y="0"/>
                    </a:lnTo>
                    <a:lnTo>
                      <a:pt x="5" y="0"/>
                    </a:lnTo>
                    <a:lnTo>
                      <a:pt x="14" y="9"/>
                    </a:lnTo>
                    <a:lnTo>
                      <a:pt x="5" y="6"/>
                    </a:lnTo>
                    <a:lnTo>
                      <a:pt x="5" y="9"/>
                    </a:lnTo>
                    <a:lnTo>
                      <a:pt x="3" y="9"/>
                    </a:lnTo>
                    <a:lnTo>
                      <a:pt x="5" y="5"/>
                    </a:lnTo>
                    <a:lnTo>
                      <a:pt x="0" y="5"/>
                    </a:lnTo>
                  </a:path>
                </a:pathLst>
              </a:custGeom>
              <a:noFill/>
              <a:ln w="9525">
                <a:noFill/>
                <a:round/>
                <a:headEnd/>
                <a:tailEnd/>
              </a:ln>
            </p:spPr>
            <p:txBody>
              <a:bodyPr/>
              <a:lstStyle/>
              <a:p>
                <a:pPr algn="ctr" eaLnBrk="0" hangingPunct="0"/>
                <a:endParaRPr lang="en-US" dirty="0"/>
              </a:p>
            </p:txBody>
          </p:sp>
          <p:sp>
            <p:nvSpPr>
              <p:cNvPr id="4066" name="Freeform 856"/>
              <p:cNvSpPr>
                <a:spLocks/>
              </p:cNvSpPr>
              <p:nvPr/>
            </p:nvSpPr>
            <p:spPr bwMode="auto">
              <a:xfrm>
                <a:off x="4899" y="3229"/>
                <a:ext cx="12" cy="9"/>
              </a:xfrm>
              <a:custGeom>
                <a:avLst/>
                <a:gdLst>
                  <a:gd name="T0" fmla="*/ 0 w 12"/>
                  <a:gd name="T1" fmla="*/ 6 h 9"/>
                  <a:gd name="T2" fmla="*/ 12 w 12"/>
                  <a:gd name="T3" fmla="*/ 0 h 9"/>
                  <a:gd name="T4" fmla="*/ 7 w 12"/>
                  <a:gd name="T5" fmla="*/ 9 h 9"/>
                  <a:gd name="T6" fmla="*/ 0 w 12"/>
                  <a:gd name="T7" fmla="*/ 6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6"/>
                    </a:moveTo>
                    <a:lnTo>
                      <a:pt x="12" y="0"/>
                    </a:lnTo>
                    <a:lnTo>
                      <a:pt x="7" y="9"/>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67" name="Freeform 857"/>
              <p:cNvSpPr>
                <a:spLocks/>
              </p:cNvSpPr>
              <p:nvPr/>
            </p:nvSpPr>
            <p:spPr bwMode="auto">
              <a:xfrm>
                <a:off x="4899" y="3229"/>
                <a:ext cx="12" cy="9"/>
              </a:xfrm>
              <a:custGeom>
                <a:avLst/>
                <a:gdLst>
                  <a:gd name="T0" fmla="*/ 0 w 12"/>
                  <a:gd name="T1" fmla="*/ 6 h 9"/>
                  <a:gd name="T2" fmla="*/ 12 w 12"/>
                  <a:gd name="T3" fmla="*/ 0 h 9"/>
                  <a:gd name="T4" fmla="*/ 7 w 12"/>
                  <a:gd name="T5" fmla="*/ 9 h 9"/>
                  <a:gd name="T6" fmla="*/ 0 w 12"/>
                  <a:gd name="T7" fmla="*/ 6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6"/>
                    </a:moveTo>
                    <a:lnTo>
                      <a:pt x="12" y="0"/>
                    </a:lnTo>
                    <a:lnTo>
                      <a:pt x="7" y="9"/>
                    </a:lnTo>
                    <a:lnTo>
                      <a:pt x="0" y="6"/>
                    </a:lnTo>
                  </a:path>
                </a:pathLst>
              </a:custGeom>
              <a:noFill/>
              <a:ln w="9525">
                <a:noFill/>
                <a:round/>
                <a:headEnd/>
                <a:tailEnd/>
              </a:ln>
            </p:spPr>
            <p:txBody>
              <a:bodyPr/>
              <a:lstStyle/>
              <a:p>
                <a:pPr algn="ctr" eaLnBrk="0" hangingPunct="0"/>
                <a:endParaRPr lang="en-US" dirty="0"/>
              </a:p>
            </p:txBody>
          </p:sp>
          <p:sp>
            <p:nvSpPr>
              <p:cNvPr id="4068" name="Freeform 858"/>
              <p:cNvSpPr>
                <a:spLocks/>
              </p:cNvSpPr>
              <p:nvPr/>
            </p:nvSpPr>
            <p:spPr bwMode="auto">
              <a:xfrm>
                <a:off x="5561" y="3230"/>
                <a:ext cx="8" cy="5"/>
              </a:xfrm>
              <a:custGeom>
                <a:avLst/>
                <a:gdLst>
                  <a:gd name="T0" fmla="*/ 0 w 8"/>
                  <a:gd name="T1" fmla="*/ 5 h 5"/>
                  <a:gd name="T2" fmla="*/ 2 w 8"/>
                  <a:gd name="T3" fmla="*/ 0 h 5"/>
                  <a:gd name="T4" fmla="*/ 8 w 8"/>
                  <a:gd name="T5" fmla="*/ 4 h 5"/>
                  <a:gd name="T6" fmla="*/ 0 w 8"/>
                  <a:gd name="T7" fmla="*/ 5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2" y="0"/>
                    </a:lnTo>
                    <a:lnTo>
                      <a:pt x="8" y="4"/>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69" name="Freeform 859"/>
              <p:cNvSpPr>
                <a:spLocks/>
              </p:cNvSpPr>
              <p:nvPr/>
            </p:nvSpPr>
            <p:spPr bwMode="auto">
              <a:xfrm>
                <a:off x="5561" y="3230"/>
                <a:ext cx="8" cy="5"/>
              </a:xfrm>
              <a:custGeom>
                <a:avLst/>
                <a:gdLst>
                  <a:gd name="T0" fmla="*/ 0 w 8"/>
                  <a:gd name="T1" fmla="*/ 5 h 5"/>
                  <a:gd name="T2" fmla="*/ 2 w 8"/>
                  <a:gd name="T3" fmla="*/ 0 h 5"/>
                  <a:gd name="T4" fmla="*/ 8 w 8"/>
                  <a:gd name="T5" fmla="*/ 4 h 5"/>
                  <a:gd name="T6" fmla="*/ 0 w 8"/>
                  <a:gd name="T7" fmla="*/ 5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2" y="0"/>
                    </a:lnTo>
                    <a:lnTo>
                      <a:pt x="8" y="4"/>
                    </a:lnTo>
                    <a:lnTo>
                      <a:pt x="0" y="5"/>
                    </a:lnTo>
                  </a:path>
                </a:pathLst>
              </a:custGeom>
              <a:noFill/>
              <a:ln w="9525">
                <a:noFill/>
                <a:round/>
                <a:headEnd/>
                <a:tailEnd/>
              </a:ln>
            </p:spPr>
            <p:txBody>
              <a:bodyPr/>
              <a:lstStyle/>
              <a:p>
                <a:pPr algn="ctr" eaLnBrk="0" hangingPunct="0"/>
                <a:endParaRPr lang="en-US" dirty="0"/>
              </a:p>
            </p:txBody>
          </p:sp>
          <p:sp>
            <p:nvSpPr>
              <p:cNvPr id="4070" name="Freeform 860"/>
              <p:cNvSpPr>
                <a:spLocks/>
              </p:cNvSpPr>
              <p:nvPr/>
            </p:nvSpPr>
            <p:spPr bwMode="auto">
              <a:xfrm>
                <a:off x="4940" y="3232"/>
                <a:ext cx="5" cy="5"/>
              </a:xfrm>
              <a:custGeom>
                <a:avLst/>
                <a:gdLst>
                  <a:gd name="T0" fmla="*/ 0 w 5"/>
                  <a:gd name="T1" fmla="*/ 5 h 5"/>
                  <a:gd name="T2" fmla="*/ 0 w 5"/>
                  <a:gd name="T3" fmla="*/ 0 h 5"/>
                  <a:gd name="T4" fmla="*/ 5 w 5"/>
                  <a:gd name="T5" fmla="*/ 2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0" y="0"/>
                    </a:lnTo>
                    <a:lnTo>
                      <a:pt x="5" y="2"/>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71" name="Freeform 861"/>
              <p:cNvSpPr>
                <a:spLocks/>
              </p:cNvSpPr>
              <p:nvPr/>
            </p:nvSpPr>
            <p:spPr bwMode="auto">
              <a:xfrm>
                <a:off x="4940" y="3232"/>
                <a:ext cx="5" cy="5"/>
              </a:xfrm>
              <a:custGeom>
                <a:avLst/>
                <a:gdLst>
                  <a:gd name="T0" fmla="*/ 0 w 5"/>
                  <a:gd name="T1" fmla="*/ 5 h 5"/>
                  <a:gd name="T2" fmla="*/ 0 w 5"/>
                  <a:gd name="T3" fmla="*/ 0 h 5"/>
                  <a:gd name="T4" fmla="*/ 5 w 5"/>
                  <a:gd name="T5" fmla="*/ 2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0" y="0"/>
                    </a:lnTo>
                    <a:lnTo>
                      <a:pt x="5" y="2"/>
                    </a:lnTo>
                    <a:lnTo>
                      <a:pt x="0" y="5"/>
                    </a:lnTo>
                  </a:path>
                </a:pathLst>
              </a:custGeom>
              <a:noFill/>
              <a:ln w="9525">
                <a:noFill/>
                <a:round/>
                <a:headEnd/>
                <a:tailEnd/>
              </a:ln>
            </p:spPr>
            <p:txBody>
              <a:bodyPr/>
              <a:lstStyle/>
              <a:p>
                <a:pPr algn="ctr" eaLnBrk="0" hangingPunct="0"/>
                <a:endParaRPr lang="en-US" dirty="0"/>
              </a:p>
            </p:txBody>
          </p:sp>
          <p:sp>
            <p:nvSpPr>
              <p:cNvPr id="4072" name="Freeform 862"/>
              <p:cNvSpPr>
                <a:spLocks/>
              </p:cNvSpPr>
              <p:nvPr/>
            </p:nvSpPr>
            <p:spPr bwMode="auto">
              <a:xfrm>
                <a:off x="4951" y="3235"/>
                <a:ext cx="7" cy="11"/>
              </a:xfrm>
              <a:custGeom>
                <a:avLst/>
                <a:gdLst>
                  <a:gd name="T0" fmla="*/ 2 w 7"/>
                  <a:gd name="T1" fmla="*/ 11 h 11"/>
                  <a:gd name="T2" fmla="*/ 0 w 7"/>
                  <a:gd name="T3" fmla="*/ 5 h 11"/>
                  <a:gd name="T4" fmla="*/ 2 w 7"/>
                  <a:gd name="T5" fmla="*/ 0 h 11"/>
                  <a:gd name="T6" fmla="*/ 7 w 7"/>
                  <a:gd name="T7" fmla="*/ 5 h 11"/>
                  <a:gd name="T8" fmla="*/ 2 w 7"/>
                  <a:gd name="T9" fmla="*/ 5 h 11"/>
                  <a:gd name="T10" fmla="*/ 7 w 7"/>
                  <a:gd name="T11" fmla="*/ 11 h 11"/>
                  <a:gd name="T12" fmla="*/ 2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2" y="11"/>
                    </a:moveTo>
                    <a:lnTo>
                      <a:pt x="0" y="5"/>
                    </a:lnTo>
                    <a:lnTo>
                      <a:pt x="2" y="0"/>
                    </a:lnTo>
                    <a:lnTo>
                      <a:pt x="7" y="5"/>
                    </a:lnTo>
                    <a:lnTo>
                      <a:pt x="2" y="5"/>
                    </a:lnTo>
                    <a:lnTo>
                      <a:pt x="7" y="11"/>
                    </a:lnTo>
                    <a:lnTo>
                      <a:pt x="2" y="11"/>
                    </a:lnTo>
                    <a:close/>
                  </a:path>
                </a:pathLst>
              </a:custGeom>
              <a:solidFill>
                <a:srgbClr val="FEE0C2"/>
              </a:solidFill>
              <a:ln w="9525">
                <a:noFill/>
                <a:round/>
                <a:headEnd/>
                <a:tailEnd/>
              </a:ln>
            </p:spPr>
            <p:txBody>
              <a:bodyPr/>
              <a:lstStyle/>
              <a:p>
                <a:pPr algn="ctr" eaLnBrk="0" hangingPunct="0"/>
                <a:endParaRPr lang="en-US" dirty="0"/>
              </a:p>
            </p:txBody>
          </p:sp>
          <p:sp>
            <p:nvSpPr>
              <p:cNvPr id="4073" name="Freeform 863"/>
              <p:cNvSpPr>
                <a:spLocks/>
              </p:cNvSpPr>
              <p:nvPr/>
            </p:nvSpPr>
            <p:spPr bwMode="auto">
              <a:xfrm>
                <a:off x="4951" y="3235"/>
                <a:ext cx="7" cy="11"/>
              </a:xfrm>
              <a:custGeom>
                <a:avLst/>
                <a:gdLst>
                  <a:gd name="T0" fmla="*/ 2 w 7"/>
                  <a:gd name="T1" fmla="*/ 11 h 11"/>
                  <a:gd name="T2" fmla="*/ 0 w 7"/>
                  <a:gd name="T3" fmla="*/ 5 h 11"/>
                  <a:gd name="T4" fmla="*/ 2 w 7"/>
                  <a:gd name="T5" fmla="*/ 0 h 11"/>
                  <a:gd name="T6" fmla="*/ 7 w 7"/>
                  <a:gd name="T7" fmla="*/ 5 h 11"/>
                  <a:gd name="T8" fmla="*/ 2 w 7"/>
                  <a:gd name="T9" fmla="*/ 5 h 11"/>
                  <a:gd name="T10" fmla="*/ 7 w 7"/>
                  <a:gd name="T11" fmla="*/ 11 h 11"/>
                  <a:gd name="T12" fmla="*/ 2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2" y="11"/>
                    </a:moveTo>
                    <a:lnTo>
                      <a:pt x="0" y="5"/>
                    </a:lnTo>
                    <a:lnTo>
                      <a:pt x="2" y="0"/>
                    </a:lnTo>
                    <a:lnTo>
                      <a:pt x="7" y="5"/>
                    </a:lnTo>
                    <a:lnTo>
                      <a:pt x="2" y="5"/>
                    </a:lnTo>
                    <a:lnTo>
                      <a:pt x="7" y="11"/>
                    </a:lnTo>
                    <a:lnTo>
                      <a:pt x="2" y="11"/>
                    </a:lnTo>
                  </a:path>
                </a:pathLst>
              </a:custGeom>
              <a:noFill/>
              <a:ln w="9525">
                <a:noFill/>
                <a:round/>
                <a:headEnd/>
                <a:tailEnd/>
              </a:ln>
            </p:spPr>
            <p:txBody>
              <a:bodyPr/>
              <a:lstStyle/>
              <a:p>
                <a:pPr algn="ctr" eaLnBrk="0" hangingPunct="0"/>
                <a:endParaRPr lang="en-US" dirty="0"/>
              </a:p>
            </p:txBody>
          </p:sp>
          <p:sp>
            <p:nvSpPr>
              <p:cNvPr id="4074" name="Freeform 864"/>
              <p:cNvSpPr>
                <a:spLocks/>
              </p:cNvSpPr>
              <p:nvPr/>
            </p:nvSpPr>
            <p:spPr bwMode="auto">
              <a:xfrm>
                <a:off x="4958" y="3240"/>
                <a:ext cx="6" cy="11"/>
              </a:xfrm>
              <a:custGeom>
                <a:avLst/>
                <a:gdLst>
                  <a:gd name="T0" fmla="*/ 0 w 6"/>
                  <a:gd name="T1" fmla="*/ 11 h 11"/>
                  <a:gd name="T2" fmla="*/ 5 w 6"/>
                  <a:gd name="T3" fmla="*/ 0 h 11"/>
                  <a:gd name="T4" fmla="*/ 6 w 6"/>
                  <a:gd name="T5" fmla="*/ 0 h 11"/>
                  <a:gd name="T6" fmla="*/ 0 w 6"/>
                  <a:gd name="T7" fmla="*/ 11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11"/>
                    </a:moveTo>
                    <a:lnTo>
                      <a:pt x="5" y="0"/>
                    </a:lnTo>
                    <a:lnTo>
                      <a:pt x="6" y="0"/>
                    </a:lnTo>
                    <a:lnTo>
                      <a:pt x="0" y="11"/>
                    </a:lnTo>
                    <a:close/>
                  </a:path>
                </a:pathLst>
              </a:custGeom>
              <a:solidFill>
                <a:srgbClr val="FEE0C2"/>
              </a:solidFill>
              <a:ln w="9525">
                <a:noFill/>
                <a:round/>
                <a:headEnd/>
                <a:tailEnd/>
              </a:ln>
            </p:spPr>
            <p:txBody>
              <a:bodyPr/>
              <a:lstStyle/>
              <a:p>
                <a:pPr algn="ctr" eaLnBrk="0" hangingPunct="0"/>
                <a:endParaRPr lang="en-US" dirty="0"/>
              </a:p>
            </p:txBody>
          </p:sp>
          <p:sp>
            <p:nvSpPr>
              <p:cNvPr id="4075" name="Freeform 865"/>
              <p:cNvSpPr>
                <a:spLocks/>
              </p:cNvSpPr>
              <p:nvPr/>
            </p:nvSpPr>
            <p:spPr bwMode="auto">
              <a:xfrm>
                <a:off x="4958" y="3240"/>
                <a:ext cx="6" cy="11"/>
              </a:xfrm>
              <a:custGeom>
                <a:avLst/>
                <a:gdLst>
                  <a:gd name="T0" fmla="*/ 0 w 6"/>
                  <a:gd name="T1" fmla="*/ 11 h 11"/>
                  <a:gd name="T2" fmla="*/ 5 w 6"/>
                  <a:gd name="T3" fmla="*/ 0 h 11"/>
                  <a:gd name="T4" fmla="*/ 6 w 6"/>
                  <a:gd name="T5" fmla="*/ 0 h 11"/>
                  <a:gd name="T6" fmla="*/ 0 w 6"/>
                  <a:gd name="T7" fmla="*/ 11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11"/>
                    </a:moveTo>
                    <a:lnTo>
                      <a:pt x="5" y="0"/>
                    </a:lnTo>
                    <a:lnTo>
                      <a:pt x="6" y="0"/>
                    </a:lnTo>
                    <a:lnTo>
                      <a:pt x="0" y="11"/>
                    </a:lnTo>
                  </a:path>
                </a:pathLst>
              </a:custGeom>
              <a:noFill/>
              <a:ln w="9525">
                <a:noFill/>
                <a:round/>
                <a:headEnd/>
                <a:tailEnd/>
              </a:ln>
            </p:spPr>
            <p:txBody>
              <a:bodyPr/>
              <a:lstStyle/>
              <a:p>
                <a:pPr algn="ctr" eaLnBrk="0" hangingPunct="0"/>
                <a:endParaRPr lang="en-US" dirty="0"/>
              </a:p>
            </p:txBody>
          </p:sp>
          <p:sp>
            <p:nvSpPr>
              <p:cNvPr id="4076" name="Freeform 866"/>
              <p:cNvSpPr>
                <a:spLocks/>
              </p:cNvSpPr>
              <p:nvPr/>
            </p:nvSpPr>
            <p:spPr bwMode="auto">
              <a:xfrm>
                <a:off x="4979" y="3242"/>
                <a:ext cx="9" cy="11"/>
              </a:xfrm>
              <a:custGeom>
                <a:avLst/>
                <a:gdLst>
                  <a:gd name="T0" fmla="*/ 0 w 9"/>
                  <a:gd name="T1" fmla="*/ 9 h 11"/>
                  <a:gd name="T2" fmla="*/ 6 w 9"/>
                  <a:gd name="T3" fmla="*/ 8 h 11"/>
                  <a:gd name="T4" fmla="*/ 1 w 9"/>
                  <a:gd name="T5" fmla="*/ 0 h 11"/>
                  <a:gd name="T6" fmla="*/ 5 w 9"/>
                  <a:gd name="T7" fmla="*/ 0 h 11"/>
                  <a:gd name="T8" fmla="*/ 5 w 9"/>
                  <a:gd name="T9" fmla="*/ 3 h 11"/>
                  <a:gd name="T10" fmla="*/ 9 w 9"/>
                  <a:gd name="T11" fmla="*/ 4 h 11"/>
                  <a:gd name="T12" fmla="*/ 8 w 9"/>
                  <a:gd name="T13" fmla="*/ 11 h 11"/>
                  <a:gd name="T14" fmla="*/ 0 w 9"/>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9"/>
                    </a:moveTo>
                    <a:lnTo>
                      <a:pt x="6" y="8"/>
                    </a:lnTo>
                    <a:lnTo>
                      <a:pt x="1" y="0"/>
                    </a:lnTo>
                    <a:lnTo>
                      <a:pt x="5" y="0"/>
                    </a:lnTo>
                    <a:lnTo>
                      <a:pt x="5" y="3"/>
                    </a:lnTo>
                    <a:lnTo>
                      <a:pt x="9" y="4"/>
                    </a:lnTo>
                    <a:lnTo>
                      <a:pt x="8" y="11"/>
                    </a:lnTo>
                    <a:lnTo>
                      <a:pt x="0" y="9"/>
                    </a:lnTo>
                    <a:close/>
                  </a:path>
                </a:pathLst>
              </a:custGeom>
              <a:solidFill>
                <a:srgbClr val="FEE0C2"/>
              </a:solidFill>
              <a:ln w="9525">
                <a:noFill/>
                <a:round/>
                <a:headEnd/>
                <a:tailEnd/>
              </a:ln>
            </p:spPr>
            <p:txBody>
              <a:bodyPr/>
              <a:lstStyle/>
              <a:p>
                <a:pPr algn="ctr" eaLnBrk="0" hangingPunct="0"/>
                <a:endParaRPr lang="en-US" dirty="0"/>
              </a:p>
            </p:txBody>
          </p:sp>
          <p:sp>
            <p:nvSpPr>
              <p:cNvPr id="4077" name="Freeform 867"/>
              <p:cNvSpPr>
                <a:spLocks/>
              </p:cNvSpPr>
              <p:nvPr/>
            </p:nvSpPr>
            <p:spPr bwMode="auto">
              <a:xfrm>
                <a:off x="4979" y="3242"/>
                <a:ext cx="9" cy="11"/>
              </a:xfrm>
              <a:custGeom>
                <a:avLst/>
                <a:gdLst>
                  <a:gd name="T0" fmla="*/ 0 w 9"/>
                  <a:gd name="T1" fmla="*/ 9 h 11"/>
                  <a:gd name="T2" fmla="*/ 6 w 9"/>
                  <a:gd name="T3" fmla="*/ 8 h 11"/>
                  <a:gd name="T4" fmla="*/ 1 w 9"/>
                  <a:gd name="T5" fmla="*/ 0 h 11"/>
                  <a:gd name="T6" fmla="*/ 5 w 9"/>
                  <a:gd name="T7" fmla="*/ 0 h 11"/>
                  <a:gd name="T8" fmla="*/ 5 w 9"/>
                  <a:gd name="T9" fmla="*/ 3 h 11"/>
                  <a:gd name="T10" fmla="*/ 9 w 9"/>
                  <a:gd name="T11" fmla="*/ 4 h 11"/>
                  <a:gd name="T12" fmla="*/ 8 w 9"/>
                  <a:gd name="T13" fmla="*/ 11 h 11"/>
                  <a:gd name="T14" fmla="*/ 0 w 9"/>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9"/>
                    </a:moveTo>
                    <a:lnTo>
                      <a:pt x="6" y="8"/>
                    </a:lnTo>
                    <a:lnTo>
                      <a:pt x="1" y="0"/>
                    </a:lnTo>
                    <a:lnTo>
                      <a:pt x="5" y="0"/>
                    </a:lnTo>
                    <a:lnTo>
                      <a:pt x="5" y="3"/>
                    </a:lnTo>
                    <a:lnTo>
                      <a:pt x="9" y="4"/>
                    </a:lnTo>
                    <a:lnTo>
                      <a:pt x="8" y="11"/>
                    </a:lnTo>
                    <a:lnTo>
                      <a:pt x="0" y="9"/>
                    </a:lnTo>
                  </a:path>
                </a:pathLst>
              </a:custGeom>
              <a:noFill/>
              <a:ln w="9525">
                <a:noFill/>
                <a:round/>
                <a:headEnd/>
                <a:tailEnd/>
              </a:ln>
            </p:spPr>
            <p:txBody>
              <a:bodyPr/>
              <a:lstStyle/>
              <a:p>
                <a:pPr algn="ctr" eaLnBrk="0" hangingPunct="0"/>
                <a:endParaRPr lang="en-US" dirty="0"/>
              </a:p>
            </p:txBody>
          </p:sp>
          <p:sp>
            <p:nvSpPr>
              <p:cNvPr id="4078" name="Freeform 868"/>
              <p:cNvSpPr>
                <a:spLocks/>
              </p:cNvSpPr>
              <p:nvPr/>
            </p:nvSpPr>
            <p:spPr bwMode="auto">
              <a:xfrm>
                <a:off x="4971" y="3243"/>
                <a:ext cx="11" cy="16"/>
              </a:xfrm>
              <a:custGeom>
                <a:avLst/>
                <a:gdLst>
                  <a:gd name="T0" fmla="*/ 3 w 11"/>
                  <a:gd name="T1" fmla="*/ 16 h 16"/>
                  <a:gd name="T2" fmla="*/ 6 w 11"/>
                  <a:gd name="T3" fmla="*/ 11 h 16"/>
                  <a:gd name="T4" fmla="*/ 0 w 11"/>
                  <a:gd name="T5" fmla="*/ 3 h 16"/>
                  <a:gd name="T6" fmla="*/ 6 w 11"/>
                  <a:gd name="T7" fmla="*/ 0 h 16"/>
                  <a:gd name="T8" fmla="*/ 11 w 11"/>
                  <a:gd name="T9" fmla="*/ 5 h 16"/>
                  <a:gd name="T10" fmla="*/ 9 w 11"/>
                  <a:gd name="T11" fmla="*/ 7 h 16"/>
                  <a:gd name="T12" fmla="*/ 4 w 11"/>
                  <a:gd name="T13" fmla="*/ 3 h 16"/>
                  <a:gd name="T14" fmla="*/ 6 w 11"/>
                  <a:gd name="T15" fmla="*/ 11 h 16"/>
                  <a:gd name="T16" fmla="*/ 3 w 11"/>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3" y="16"/>
                    </a:moveTo>
                    <a:lnTo>
                      <a:pt x="6" y="11"/>
                    </a:lnTo>
                    <a:lnTo>
                      <a:pt x="0" y="3"/>
                    </a:lnTo>
                    <a:lnTo>
                      <a:pt x="6" y="0"/>
                    </a:lnTo>
                    <a:lnTo>
                      <a:pt x="11" y="5"/>
                    </a:lnTo>
                    <a:lnTo>
                      <a:pt x="9" y="7"/>
                    </a:lnTo>
                    <a:lnTo>
                      <a:pt x="4" y="3"/>
                    </a:lnTo>
                    <a:lnTo>
                      <a:pt x="6" y="11"/>
                    </a:lnTo>
                    <a:lnTo>
                      <a:pt x="3" y="16"/>
                    </a:lnTo>
                    <a:close/>
                  </a:path>
                </a:pathLst>
              </a:custGeom>
              <a:solidFill>
                <a:srgbClr val="FEE0C2"/>
              </a:solidFill>
              <a:ln w="9525">
                <a:noFill/>
                <a:round/>
                <a:headEnd/>
                <a:tailEnd/>
              </a:ln>
            </p:spPr>
            <p:txBody>
              <a:bodyPr/>
              <a:lstStyle/>
              <a:p>
                <a:pPr algn="ctr" eaLnBrk="0" hangingPunct="0"/>
                <a:endParaRPr lang="en-US" dirty="0"/>
              </a:p>
            </p:txBody>
          </p:sp>
          <p:sp>
            <p:nvSpPr>
              <p:cNvPr id="4079" name="Freeform 869"/>
              <p:cNvSpPr>
                <a:spLocks/>
              </p:cNvSpPr>
              <p:nvPr/>
            </p:nvSpPr>
            <p:spPr bwMode="auto">
              <a:xfrm>
                <a:off x="4971" y="3243"/>
                <a:ext cx="11" cy="16"/>
              </a:xfrm>
              <a:custGeom>
                <a:avLst/>
                <a:gdLst>
                  <a:gd name="T0" fmla="*/ 3 w 11"/>
                  <a:gd name="T1" fmla="*/ 16 h 16"/>
                  <a:gd name="T2" fmla="*/ 6 w 11"/>
                  <a:gd name="T3" fmla="*/ 11 h 16"/>
                  <a:gd name="T4" fmla="*/ 0 w 11"/>
                  <a:gd name="T5" fmla="*/ 3 h 16"/>
                  <a:gd name="T6" fmla="*/ 6 w 11"/>
                  <a:gd name="T7" fmla="*/ 0 h 16"/>
                  <a:gd name="T8" fmla="*/ 11 w 11"/>
                  <a:gd name="T9" fmla="*/ 5 h 16"/>
                  <a:gd name="T10" fmla="*/ 9 w 11"/>
                  <a:gd name="T11" fmla="*/ 7 h 16"/>
                  <a:gd name="T12" fmla="*/ 4 w 11"/>
                  <a:gd name="T13" fmla="*/ 3 h 16"/>
                  <a:gd name="T14" fmla="*/ 6 w 11"/>
                  <a:gd name="T15" fmla="*/ 11 h 16"/>
                  <a:gd name="T16" fmla="*/ 3 w 11"/>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3" y="16"/>
                    </a:moveTo>
                    <a:lnTo>
                      <a:pt x="6" y="11"/>
                    </a:lnTo>
                    <a:lnTo>
                      <a:pt x="0" y="3"/>
                    </a:lnTo>
                    <a:lnTo>
                      <a:pt x="6" y="0"/>
                    </a:lnTo>
                    <a:lnTo>
                      <a:pt x="11" y="5"/>
                    </a:lnTo>
                    <a:lnTo>
                      <a:pt x="9" y="7"/>
                    </a:lnTo>
                    <a:lnTo>
                      <a:pt x="4" y="3"/>
                    </a:lnTo>
                    <a:lnTo>
                      <a:pt x="6" y="11"/>
                    </a:lnTo>
                    <a:lnTo>
                      <a:pt x="3" y="16"/>
                    </a:lnTo>
                  </a:path>
                </a:pathLst>
              </a:custGeom>
              <a:noFill/>
              <a:ln w="9525">
                <a:noFill/>
                <a:round/>
                <a:headEnd/>
                <a:tailEnd/>
              </a:ln>
            </p:spPr>
            <p:txBody>
              <a:bodyPr/>
              <a:lstStyle/>
              <a:p>
                <a:pPr algn="ctr" eaLnBrk="0" hangingPunct="0"/>
                <a:endParaRPr lang="en-US" dirty="0"/>
              </a:p>
            </p:txBody>
          </p:sp>
          <p:sp>
            <p:nvSpPr>
              <p:cNvPr id="4080" name="Freeform 870"/>
              <p:cNvSpPr>
                <a:spLocks/>
              </p:cNvSpPr>
              <p:nvPr/>
            </p:nvSpPr>
            <p:spPr bwMode="auto">
              <a:xfrm>
                <a:off x="4987" y="3245"/>
                <a:ext cx="10" cy="6"/>
              </a:xfrm>
              <a:custGeom>
                <a:avLst/>
                <a:gdLst>
                  <a:gd name="T0" fmla="*/ 0 w 10"/>
                  <a:gd name="T1" fmla="*/ 6 h 6"/>
                  <a:gd name="T2" fmla="*/ 5 w 10"/>
                  <a:gd name="T3" fmla="*/ 0 h 6"/>
                  <a:gd name="T4" fmla="*/ 10 w 10"/>
                  <a:gd name="T5" fmla="*/ 1 h 6"/>
                  <a:gd name="T6" fmla="*/ 0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0" y="6"/>
                    </a:moveTo>
                    <a:lnTo>
                      <a:pt x="5" y="0"/>
                    </a:lnTo>
                    <a:lnTo>
                      <a:pt x="10" y="1"/>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81" name="Freeform 871"/>
              <p:cNvSpPr>
                <a:spLocks/>
              </p:cNvSpPr>
              <p:nvPr/>
            </p:nvSpPr>
            <p:spPr bwMode="auto">
              <a:xfrm>
                <a:off x="4987" y="3245"/>
                <a:ext cx="10" cy="6"/>
              </a:xfrm>
              <a:custGeom>
                <a:avLst/>
                <a:gdLst>
                  <a:gd name="T0" fmla="*/ 0 w 10"/>
                  <a:gd name="T1" fmla="*/ 6 h 6"/>
                  <a:gd name="T2" fmla="*/ 5 w 10"/>
                  <a:gd name="T3" fmla="*/ 0 h 6"/>
                  <a:gd name="T4" fmla="*/ 10 w 10"/>
                  <a:gd name="T5" fmla="*/ 1 h 6"/>
                  <a:gd name="T6" fmla="*/ 0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0" y="6"/>
                    </a:moveTo>
                    <a:lnTo>
                      <a:pt x="5" y="0"/>
                    </a:lnTo>
                    <a:lnTo>
                      <a:pt x="10" y="1"/>
                    </a:lnTo>
                    <a:lnTo>
                      <a:pt x="0" y="6"/>
                    </a:lnTo>
                  </a:path>
                </a:pathLst>
              </a:custGeom>
              <a:noFill/>
              <a:ln w="9525">
                <a:noFill/>
                <a:round/>
                <a:headEnd/>
                <a:tailEnd/>
              </a:ln>
            </p:spPr>
            <p:txBody>
              <a:bodyPr/>
              <a:lstStyle/>
              <a:p>
                <a:pPr algn="ctr" eaLnBrk="0" hangingPunct="0"/>
                <a:endParaRPr lang="en-US" dirty="0"/>
              </a:p>
            </p:txBody>
          </p:sp>
          <p:sp>
            <p:nvSpPr>
              <p:cNvPr id="4082" name="Freeform 872"/>
              <p:cNvSpPr>
                <a:spLocks/>
              </p:cNvSpPr>
              <p:nvPr/>
            </p:nvSpPr>
            <p:spPr bwMode="auto">
              <a:xfrm>
                <a:off x="4988" y="3246"/>
                <a:ext cx="17" cy="18"/>
              </a:xfrm>
              <a:custGeom>
                <a:avLst/>
                <a:gdLst>
                  <a:gd name="T0" fmla="*/ 9 w 17"/>
                  <a:gd name="T1" fmla="*/ 18 h 18"/>
                  <a:gd name="T2" fmla="*/ 7 w 17"/>
                  <a:gd name="T3" fmla="*/ 7 h 18"/>
                  <a:gd name="T4" fmla="*/ 5 w 17"/>
                  <a:gd name="T5" fmla="*/ 12 h 18"/>
                  <a:gd name="T6" fmla="*/ 0 w 17"/>
                  <a:gd name="T7" fmla="*/ 8 h 18"/>
                  <a:gd name="T8" fmla="*/ 9 w 17"/>
                  <a:gd name="T9" fmla="*/ 0 h 18"/>
                  <a:gd name="T10" fmla="*/ 17 w 17"/>
                  <a:gd name="T11" fmla="*/ 5 h 18"/>
                  <a:gd name="T12" fmla="*/ 10 w 17"/>
                  <a:gd name="T13" fmla="*/ 8 h 18"/>
                  <a:gd name="T14" fmla="*/ 12 w 17"/>
                  <a:gd name="T15" fmla="*/ 13 h 18"/>
                  <a:gd name="T16" fmla="*/ 15 w 17"/>
                  <a:gd name="T17" fmla="*/ 13 h 18"/>
                  <a:gd name="T18" fmla="*/ 9 w 17"/>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9" y="18"/>
                    </a:moveTo>
                    <a:lnTo>
                      <a:pt x="7" y="7"/>
                    </a:lnTo>
                    <a:lnTo>
                      <a:pt x="5" y="12"/>
                    </a:lnTo>
                    <a:lnTo>
                      <a:pt x="0" y="8"/>
                    </a:lnTo>
                    <a:lnTo>
                      <a:pt x="9" y="0"/>
                    </a:lnTo>
                    <a:lnTo>
                      <a:pt x="17" y="5"/>
                    </a:lnTo>
                    <a:lnTo>
                      <a:pt x="10" y="8"/>
                    </a:lnTo>
                    <a:lnTo>
                      <a:pt x="12" y="13"/>
                    </a:lnTo>
                    <a:lnTo>
                      <a:pt x="15" y="13"/>
                    </a:lnTo>
                    <a:lnTo>
                      <a:pt x="9" y="18"/>
                    </a:lnTo>
                    <a:close/>
                  </a:path>
                </a:pathLst>
              </a:custGeom>
              <a:solidFill>
                <a:srgbClr val="FEE0C2"/>
              </a:solidFill>
              <a:ln w="9525">
                <a:noFill/>
                <a:round/>
                <a:headEnd/>
                <a:tailEnd/>
              </a:ln>
            </p:spPr>
            <p:txBody>
              <a:bodyPr/>
              <a:lstStyle/>
              <a:p>
                <a:pPr algn="ctr" eaLnBrk="0" hangingPunct="0"/>
                <a:endParaRPr lang="en-US" dirty="0"/>
              </a:p>
            </p:txBody>
          </p:sp>
          <p:sp>
            <p:nvSpPr>
              <p:cNvPr id="4083" name="Freeform 873"/>
              <p:cNvSpPr>
                <a:spLocks/>
              </p:cNvSpPr>
              <p:nvPr/>
            </p:nvSpPr>
            <p:spPr bwMode="auto">
              <a:xfrm>
                <a:off x="4988" y="3246"/>
                <a:ext cx="17" cy="18"/>
              </a:xfrm>
              <a:custGeom>
                <a:avLst/>
                <a:gdLst>
                  <a:gd name="T0" fmla="*/ 9 w 17"/>
                  <a:gd name="T1" fmla="*/ 18 h 18"/>
                  <a:gd name="T2" fmla="*/ 7 w 17"/>
                  <a:gd name="T3" fmla="*/ 7 h 18"/>
                  <a:gd name="T4" fmla="*/ 5 w 17"/>
                  <a:gd name="T5" fmla="*/ 12 h 18"/>
                  <a:gd name="T6" fmla="*/ 0 w 17"/>
                  <a:gd name="T7" fmla="*/ 8 h 18"/>
                  <a:gd name="T8" fmla="*/ 9 w 17"/>
                  <a:gd name="T9" fmla="*/ 0 h 18"/>
                  <a:gd name="T10" fmla="*/ 17 w 17"/>
                  <a:gd name="T11" fmla="*/ 5 h 18"/>
                  <a:gd name="T12" fmla="*/ 10 w 17"/>
                  <a:gd name="T13" fmla="*/ 8 h 18"/>
                  <a:gd name="T14" fmla="*/ 12 w 17"/>
                  <a:gd name="T15" fmla="*/ 13 h 18"/>
                  <a:gd name="T16" fmla="*/ 15 w 17"/>
                  <a:gd name="T17" fmla="*/ 13 h 18"/>
                  <a:gd name="T18" fmla="*/ 9 w 17"/>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9" y="18"/>
                    </a:moveTo>
                    <a:lnTo>
                      <a:pt x="7" y="7"/>
                    </a:lnTo>
                    <a:lnTo>
                      <a:pt x="5" y="12"/>
                    </a:lnTo>
                    <a:lnTo>
                      <a:pt x="0" y="8"/>
                    </a:lnTo>
                    <a:lnTo>
                      <a:pt x="9" y="0"/>
                    </a:lnTo>
                    <a:lnTo>
                      <a:pt x="17" y="5"/>
                    </a:lnTo>
                    <a:lnTo>
                      <a:pt x="10" y="8"/>
                    </a:lnTo>
                    <a:lnTo>
                      <a:pt x="12" y="13"/>
                    </a:lnTo>
                    <a:lnTo>
                      <a:pt x="15" y="13"/>
                    </a:lnTo>
                    <a:lnTo>
                      <a:pt x="9" y="18"/>
                    </a:lnTo>
                  </a:path>
                </a:pathLst>
              </a:custGeom>
              <a:noFill/>
              <a:ln w="9525">
                <a:noFill/>
                <a:round/>
                <a:headEnd/>
                <a:tailEnd/>
              </a:ln>
            </p:spPr>
            <p:txBody>
              <a:bodyPr/>
              <a:lstStyle/>
              <a:p>
                <a:pPr algn="ctr" eaLnBrk="0" hangingPunct="0"/>
                <a:endParaRPr lang="en-US" dirty="0"/>
              </a:p>
            </p:txBody>
          </p:sp>
          <p:sp>
            <p:nvSpPr>
              <p:cNvPr id="4084" name="Freeform 874"/>
              <p:cNvSpPr>
                <a:spLocks/>
              </p:cNvSpPr>
              <p:nvPr/>
            </p:nvSpPr>
            <p:spPr bwMode="auto">
              <a:xfrm>
                <a:off x="5563" y="3246"/>
                <a:ext cx="3" cy="8"/>
              </a:xfrm>
              <a:custGeom>
                <a:avLst/>
                <a:gdLst>
                  <a:gd name="T0" fmla="*/ 0 w 3"/>
                  <a:gd name="T1" fmla="*/ 8 h 8"/>
                  <a:gd name="T2" fmla="*/ 1 w 3"/>
                  <a:gd name="T3" fmla="*/ 0 h 8"/>
                  <a:gd name="T4" fmla="*/ 3 w 3"/>
                  <a:gd name="T5" fmla="*/ 8 h 8"/>
                  <a:gd name="T6" fmla="*/ 0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8"/>
                    </a:moveTo>
                    <a:lnTo>
                      <a:pt x="1" y="0"/>
                    </a:lnTo>
                    <a:lnTo>
                      <a:pt x="3" y="8"/>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085" name="Freeform 875"/>
              <p:cNvSpPr>
                <a:spLocks/>
              </p:cNvSpPr>
              <p:nvPr/>
            </p:nvSpPr>
            <p:spPr bwMode="auto">
              <a:xfrm>
                <a:off x="5563" y="3246"/>
                <a:ext cx="3" cy="8"/>
              </a:xfrm>
              <a:custGeom>
                <a:avLst/>
                <a:gdLst>
                  <a:gd name="T0" fmla="*/ 0 w 3"/>
                  <a:gd name="T1" fmla="*/ 8 h 8"/>
                  <a:gd name="T2" fmla="*/ 1 w 3"/>
                  <a:gd name="T3" fmla="*/ 0 h 8"/>
                  <a:gd name="T4" fmla="*/ 3 w 3"/>
                  <a:gd name="T5" fmla="*/ 8 h 8"/>
                  <a:gd name="T6" fmla="*/ 0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8"/>
                    </a:moveTo>
                    <a:lnTo>
                      <a:pt x="1" y="0"/>
                    </a:lnTo>
                    <a:lnTo>
                      <a:pt x="3" y="8"/>
                    </a:lnTo>
                    <a:lnTo>
                      <a:pt x="0" y="8"/>
                    </a:lnTo>
                  </a:path>
                </a:pathLst>
              </a:custGeom>
              <a:noFill/>
              <a:ln w="9525">
                <a:noFill/>
                <a:round/>
                <a:headEnd/>
                <a:tailEnd/>
              </a:ln>
            </p:spPr>
            <p:txBody>
              <a:bodyPr/>
              <a:lstStyle/>
              <a:p>
                <a:pPr algn="ctr" eaLnBrk="0" hangingPunct="0"/>
                <a:endParaRPr lang="en-US" dirty="0"/>
              </a:p>
            </p:txBody>
          </p:sp>
          <p:sp>
            <p:nvSpPr>
              <p:cNvPr id="4086" name="Freeform 876"/>
              <p:cNvSpPr>
                <a:spLocks/>
              </p:cNvSpPr>
              <p:nvPr/>
            </p:nvSpPr>
            <p:spPr bwMode="auto">
              <a:xfrm>
                <a:off x="5003" y="3248"/>
                <a:ext cx="13" cy="10"/>
              </a:xfrm>
              <a:custGeom>
                <a:avLst/>
                <a:gdLst>
                  <a:gd name="T0" fmla="*/ 0 w 13"/>
                  <a:gd name="T1" fmla="*/ 8 h 10"/>
                  <a:gd name="T2" fmla="*/ 3 w 13"/>
                  <a:gd name="T3" fmla="*/ 0 h 10"/>
                  <a:gd name="T4" fmla="*/ 13 w 13"/>
                  <a:gd name="T5" fmla="*/ 5 h 10"/>
                  <a:gd name="T6" fmla="*/ 6 w 13"/>
                  <a:gd name="T7" fmla="*/ 0 h 10"/>
                  <a:gd name="T8" fmla="*/ 8 w 13"/>
                  <a:gd name="T9" fmla="*/ 5 h 10"/>
                  <a:gd name="T10" fmla="*/ 3 w 13"/>
                  <a:gd name="T11" fmla="*/ 2 h 10"/>
                  <a:gd name="T12" fmla="*/ 3 w 13"/>
                  <a:gd name="T13" fmla="*/ 6 h 10"/>
                  <a:gd name="T14" fmla="*/ 3 w 13"/>
                  <a:gd name="T15" fmla="*/ 5 h 10"/>
                  <a:gd name="T16" fmla="*/ 2 w 13"/>
                  <a:gd name="T17" fmla="*/ 10 h 10"/>
                  <a:gd name="T18" fmla="*/ 0 w 13"/>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0" y="8"/>
                    </a:moveTo>
                    <a:lnTo>
                      <a:pt x="3" y="0"/>
                    </a:lnTo>
                    <a:lnTo>
                      <a:pt x="13" y="5"/>
                    </a:lnTo>
                    <a:lnTo>
                      <a:pt x="6" y="0"/>
                    </a:lnTo>
                    <a:lnTo>
                      <a:pt x="8" y="5"/>
                    </a:lnTo>
                    <a:lnTo>
                      <a:pt x="3" y="2"/>
                    </a:lnTo>
                    <a:lnTo>
                      <a:pt x="3" y="6"/>
                    </a:lnTo>
                    <a:lnTo>
                      <a:pt x="3" y="5"/>
                    </a:lnTo>
                    <a:lnTo>
                      <a:pt x="2" y="10"/>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4087" name="Freeform 877"/>
              <p:cNvSpPr>
                <a:spLocks/>
              </p:cNvSpPr>
              <p:nvPr/>
            </p:nvSpPr>
            <p:spPr bwMode="auto">
              <a:xfrm>
                <a:off x="5003" y="3248"/>
                <a:ext cx="13" cy="10"/>
              </a:xfrm>
              <a:custGeom>
                <a:avLst/>
                <a:gdLst>
                  <a:gd name="T0" fmla="*/ 0 w 13"/>
                  <a:gd name="T1" fmla="*/ 8 h 10"/>
                  <a:gd name="T2" fmla="*/ 3 w 13"/>
                  <a:gd name="T3" fmla="*/ 0 h 10"/>
                  <a:gd name="T4" fmla="*/ 13 w 13"/>
                  <a:gd name="T5" fmla="*/ 5 h 10"/>
                  <a:gd name="T6" fmla="*/ 6 w 13"/>
                  <a:gd name="T7" fmla="*/ 0 h 10"/>
                  <a:gd name="T8" fmla="*/ 8 w 13"/>
                  <a:gd name="T9" fmla="*/ 5 h 10"/>
                  <a:gd name="T10" fmla="*/ 3 w 13"/>
                  <a:gd name="T11" fmla="*/ 2 h 10"/>
                  <a:gd name="T12" fmla="*/ 3 w 13"/>
                  <a:gd name="T13" fmla="*/ 6 h 10"/>
                  <a:gd name="T14" fmla="*/ 3 w 13"/>
                  <a:gd name="T15" fmla="*/ 5 h 10"/>
                  <a:gd name="T16" fmla="*/ 2 w 13"/>
                  <a:gd name="T17" fmla="*/ 10 h 10"/>
                  <a:gd name="T18" fmla="*/ 0 w 13"/>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0" y="8"/>
                    </a:moveTo>
                    <a:lnTo>
                      <a:pt x="3" y="0"/>
                    </a:lnTo>
                    <a:lnTo>
                      <a:pt x="13" y="5"/>
                    </a:lnTo>
                    <a:lnTo>
                      <a:pt x="6" y="0"/>
                    </a:lnTo>
                    <a:lnTo>
                      <a:pt x="8" y="5"/>
                    </a:lnTo>
                    <a:lnTo>
                      <a:pt x="3" y="2"/>
                    </a:lnTo>
                    <a:lnTo>
                      <a:pt x="3" y="6"/>
                    </a:lnTo>
                    <a:lnTo>
                      <a:pt x="3" y="5"/>
                    </a:lnTo>
                    <a:lnTo>
                      <a:pt x="2" y="10"/>
                    </a:lnTo>
                    <a:lnTo>
                      <a:pt x="0" y="8"/>
                    </a:lnTo>
                  </a:path>
                </a:pathLst>
              </a:custGeom>
              <a:noFill/>
              <a:ln w="9525">
                <a:noFill/>
                <a:round/>
                <a:headEnd/>
                <a:tailEnd/>
              </a:ln>
            </p:spPr>
            <p:txBody>
              <a:bodyPr/>
              <a:lstStyle/>
              <a:p>
                <a:pPr algn="ctr" eaLnBrk="0" hangingPunct="0"/>
                <a:endParaRPr lang="en-US" dirty="0"/>
              </a:p>
            </p:txBody>
          </p:sp>
          <p:sp>
            <p:nvSpPr>
              <p:cNvPr id="4088" name="Freeform 878"/>
              <p:cNvSpPr>
                <a:spLocks/>
              </p:cNvSpPr>
              <p:nvPr/>
            </p:nvSpPr>
            <p:spPr bwMode="auto">
              <a:xfrm>
                <a:off x="4971" y="3248"/>
                <a:ext cx="3" cy="6"/>
              </a:xfrm>
              <a:custGeom>
                <a:avLst/>
                <a:gdLst>
                  <a:gd name="T0" fmla="*/ 0 w 3"/>
                  <a:gd name="T1" fmla="*/ 5 h 6"/>
                  <a:gd name="T2" fmla="*/ 0 w 3"/>
                  <a:gd name="T3" fmla="*/ 0 h 6"/>
                  <a:gd name="T4" fmla="*/ 3 w 3"/>
                  <a:gd name="T5" fmla="*/ 6 h 6"/>
                  <a:gd name="T6" fmla="*/ 0 w 3"/>
                  <a:gd name="T7" fmla="*/ 5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5"/>
                    </a:moveTo>
                    <a:lnTo>
                      <a:pt x="0" y="0"/>
                    </a:lnTo>
                    <a:lnTo>
                      <a:pt x="3" y="6"/>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89" name="Freeform 879"/>
              <p:cNvSpPr>
                <a:spLocks/>
              </p:cNvSpPr>
              <p:nvPr/>
            </p:nvSpPr>
            <p:spPr bwMode="auto">
              <a:xfrm>
                <a:off x="4971" y="3248"/>
                <a:ext cx="3" cy="6"/>
              </a:xfrm>
              <a:custGeom>
                <a:avLst/>
                <a:gdLst>
                  <a:gd name="T0" fmla="*/ 0 w 3"/>
                  <a:gd name="T1" fmla="*/ 5 h 6"/>
                  <a:gd name="T2" fmla="*/ 0 w 3"/>
                  <a:gd name="T3" fmla="*/ 0 h 6"/>
                  <a:gd name="T4" fmla="*/ 3 w 3"/>
                  <a:gd name="T5" fmla="*/ 6 h 6"/>
                  <a:gd name="T6" fmla="*/ 0 w 3"/>
                  <a:gd name="T7" fmla="*/ 5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5"/>
                    </a:moveTo>
                    <a:lnTo>
                      <a:pt x="0" y="0"/>
                    </a:lnTo>
                    <a:lnTo>
                      <a:pt x="3" y="6"/>
                    </a:lnTo>
                    <a:lnTo>
                      <a:pt x="0" y="5"/>
                    </a:lnTo>
                  </a:path>
                </a:pathLst>
              </a:custGeom>
              <a:noFill/>
              <a:ln w="9525">
                <a:noFill/>
                <a:round/>
                <a:headEnd/>
                <a:tailEnd/>
              </a:ln>
            </p:spPr>
            <p:txBody>
              <a:bodyPr/>
              <a:lstStyle/>
              <a:p>
                <a:pPr algn="ctr" eaLnBrk="0" hangingPunct="0"/>
                <a:endParaRPr lang="en-US" dirty="0"/>
              </a:p>
            </p:txBody>
          </p:sp>
          <p:sp>
            <p:nvSpPr>
              <p:cNvPr id="4090" name="Freeform 880"/>
              <p:cNvSpPr>
                <a:spLocks/>
              </p:cNvSpPr>
              <p:nvPr/>
            </p:nvSpPr>
            <p:spPr bwMode="auto">
              <a:xfrm>
                <a:off x="4971" y="3251"/>
                <a:ext cx="3" cy="3"/>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091" name="Freeform 881"/>
              <p:cNvSpPr>
                <a:spLocks/>
              </p:cNvSpPr>
              <p:nvPr/>
            </p:nvSpPr>
            <p:spPr bwMode="auto">
              <a:xfrm>
                <a:off x="4971" y="3251"/>
                <a:ext cx="3" cy="3"/>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3"/>
                    </a:lnTo>
                    <a:lnTo>
                      <a:pt x="0" y="3"/>
                    </a:lnTo>
                  </a:path>
                </a:pathLst>
              </a:custGeom>
              <a:noFill/>
              <a:ln w="9525">
                <a:noFill/>
                <a:round/>
                <a:headEnd/>
                <a:tailEnd/>
              </a:ln>
            </p:spPr>
            <p:txBody>
              <a:bodyPr/>
              <a:lstStyle/>
              <a:p>
                <a:pPr algn="ctr" eaLnBrk="0" hangingPunct="0"/>
                <a:endParaRPr lang="en-US" dirty="0"/>
              </a:p>
            </p:txBody>
          </p:sp>
          <p:sp>
            <p:nvSpPr>
              <p:cNvPr id="4092" name="Freeform 882"/>
              <p:cNvSpPr>
                <a:spLocks/>
              </p:cNvSpPr>
              <p:nvPr/>
            </p:nvSpPr>
            <p:spPr bwMode="auto">
              <a:xfrm>
                <a:off x="5005" y="3253"/>
                <a:ext cx="9" cy="6"/>
              </a:xfrm>
              <a:custGeom>
                <a:avLst/>
                <a:gdLst>
                  <a:gd name="T0" fmla="*/ 0 w 9"/>
                  <a:gd name="T1" fmla="*/ 6 h 6"/>
                  <a:gd name="T2" fmla="*/ 3 w 9"/>
                  <a:gd name="T3" fmla="*/ 0 h 6"/>
                  <a:gd name="T4" fmla="*/ 4 w 9"/>
                  <a:gd name="T5" fmla="*/ 6 h 6"/>
                  <a:gd name="T6" fmla="*/ 9 w 9"/>
                  <a:gd name="T7" fmla="*/ 0 h 6"/>
                  <a:gd name="T8" fmla="*/ 6 w 9"/>
                  <a:gd name="T9" fmla="*/ 6 h 6"/>
                  <a:gd name="T10" fmla="*/ 0 w 9"/>
                  <a:gd name="T11" fmla="*/ 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6"/>
                    </a:moveTo>
                    <a:lnTo>
                      <a:pt x="3" y="0"/>
                    </a:lnTo>
                    <a:lnTo>
                      <a:pt x="4" y="6"/>
                    </a:lnTo>
                    <a:lnTo>
                      <a:pt x="9" y="0"/>
                    </a:lnTo>
                    <a:lnTo>
                      <a:pt x="6" y="6"/>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93" name="Freeform 883"/>
              <p:cNvSpPr>
                <a:spLocks/>
              </p:cNvSpPr>
              <p:nvPr/>
            </p:nvSpPr>
            <p:spPr bwMode="auto">
              <a:xfrm>
                <a:off x="5005" y="3253"/>
                <a:ext cx="9" cy="6"/>
              </a:xfrm>
              <a:custGeom>
                <a:avLst/>
                <a:gdLst>
                  <a:gd name="T0" fmla="*/ 0 w 9"/>
                  <a:gd name="T1" fmla="*/ 6 h 6"/>
                  <a:gd name="T2" fmla="*/ 3 w 9"/>
                  <a:gd name="T3" fmla="*/ 0 h 6"/>
                  <a:gd name="T4" fmla="*/ 4 w 9"/>
                  <a:gd name="T5" fmla="*/ 6 h 6"/>
                  <a:gd name="T6" fmla="*/ 9 w 9"/>
                  <a:gd name="T7" fmla="*/ 0 h 6"/>
                  <a:gd name="T8" fmla="*/ 6 w 9"/>
                  <a:gd name="T9" fmla="*/ 6 h 6"/>
                  <a:gd name="T10" fmla="*/ 0 w 9"/>
                  <a:gd name="T11" fmla="*/ 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6"/>
                    </a:moveTo>
                    <a:lnTo>
                      <a:pt x="3" y="0"/>
                    </a:lnTo>
                    <a:lnTo>
                      <a:pt x="4" y="6"/>
                    </a:lnTo>
                    <a:lnTo>
                      <a:pt x="9" y="0"/>
                    </a:lnTo>
                    <a:lnTo>
                      <a:pt x="6" y="6"/>
                    </a:lnTo>
                    <a:lnTo>
                      <a:pt x="0" y="6"/>
                    </a:lnTo>
                  </a:path>
                </a:pathLst>
              </a:custGeom>
              <a:noFill/>
              <a:ln w="9525">
                <a:noFill/>
                <a:round/>
                <a:headEnd/>
                <a:tailEnd/>
              </a:ln>
            </p:spPr>
            <p:txBody>
              <a:bodyPr/>
              <a:lstStyle/>
              <a:p>
                <a:pPr algn="ctr" eaLnBrk="0" hangingPunct="0"/>
                <a:endParaRPr lang="en-US" dirty="0"/>
              </a:p>
            </p:txBody>
          </p:sp>
          <p:sp>
            <p:nvSpPr>
              <p:cNvPr id="4094" name="Freeform 884"/>
              <p:cNvSpPr>
                <a:spLocks/>
              </p:cNvSpPr>
              <p:nvPr/>
            </p:nvSpPr>
            <p:spPr bwMode="auto">
              <a:xfrm>
                <a:off x="4979" y="3254"/>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095" name="Freeform 885"/>
              <p:cNvSpPr>
                <a:spLocks/>
              </p:cNvSpPr>
              <p:nvPr/>
            </p:nvSpPr>
            <p:spPr bwMode="auto">
              <a:xfrm>
                <a:off x="4979" y="3254"/>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path>
                </a:pathLst>
              </a:custGeom>
              <a:noFill/>
              <a:ln w="9525">
                <a:noFill/>
                <a:round/>
                <a:headEnd/>
                <a:tailEnd/>
              </a:ln>
            </p:spPr>
            <p:txBody>
              <a:bodyPr/>
              <a:lstStyle/>
              <a:p>
                <a:pPr algn="ctr" eaLnBrk="0" hangingPunct="0"/>
                <a:endParaRPr lang="en-US" dirty="0"/>
              </a:p>
            </p:txBody>
          </p:sp>
          <p:sp>
            <p:nvSpPr>
              <p:cNvPr id="4096" name="Freeform 886"/>
              <p:cNvSpPr>
                <a:spLocks/>
              </p:cNvSpPr>
              <p:nvPr/>
            </p:nvSpPr>
            <p:spPr bwMode="auto">
              <a:xfrm>
                <a:off x="4987" y="3258"/>
                <a:ext cx="3" cy="6"/>
              </a:xfrm>
              <a:custGeom>
                <a:avLst/>
                <a:gdLst>
                  <a:gd name="T0" fmla="*/ 0 w 3"/>
                  <a:gd name="T1" fmla="*/ 6 h 6"/>
                  <a:gd name="T2" fmla="*/ 0 w 3"/>
                  <a:gd name="T3" fmla="*/ 0 h 6"/>
                  <a:gd name="T4" fmla="*/ 3 w 3"/>
                  <a:gd name="T5" fmla="*/ 1 h 6"/>
                  <a:gd name="T6" fmla="*/ 0 w 3"/>
                  <a:gd name="T7" fmla="*/ 1 h 6"/>
                  <a:gd name="T8" fmla="*/ 0 w 3"/>
                  <a:gd name="T9" fmla="*/ 6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0" y="6"/>
                    </a:moveTo>
                    <a:lnTo>
                      <a:pt x="0" y="0"/>
                    </a:lnTo>
                    <a:lnTo>
                      <a:pt x="3" y="1"/>
                    </a:lnTo>
                    <a:lnTo>
                      <a:pt x="0" y="1"/>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097" name="Freeform 887"/>
              <p:cNvSpPr>
                <a:spLocks/>
              </p:cNvSpPr>
              <p:nvPr/>
            </p:nvSpPr>
            <p:spPr bwMode="auto">
              <a:xfrm>
                <a:off x="4987" y="3258"/>
                <a:ext cx="3" cy="6"/>
              </a:xfrm>
              <a:custGeom>
                <a:avLst/>
                <a:gdLst>
                  <a:gd name="T0" fmla="*/ 0 w 3"/>
                  <a:gd name="T1" fmla="*/ 6 h 6"/>
                  <a:gd name="T2" fmla="*/ 0 w 3"/>
                  <a:gd name="T3" fmla="*/ 0 h 6"/>
                  <a:gd name="T4" fmla="*/ 3 w 3"/>
                  <a:gd name="T5" fmla="*/ 1 h 6"/>
                  <a:gd name="T6" fmla="*/ 0 w 3"/>
                  <a:gd name="T7" fmla="*/ 1 h 6"/>
                  <a:gd name="T8" fmla="*/ 0 w 3"/>
                  <a:gd name="T9" fmla="*/ 6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0" y="6"/>
                    </a:moveTo>
                    <a:lnTo>
                      <a:pt x="0" y="0"/>
                    </a:lnTo>
                    <a:lnTo>
                      <a:pt x="3" y="1"/>
                    </a:lnTo>
                    <a:lnTo>
                      <a:pt x="0" y="1"/>
                    </a:lnTo>
                    <a:lnTo>
                      <a:pt x="0" y="6"/>
                    </a:lnTo>
                  </a:path>
                </a:pathLst>
              </a:custGeom>
              <a:noFill/>
              <a:ln w="9525">
                <a:noFill/>
                <a:round/>
                <a:headEnd/>
                <a:tailEnd/>
              </a:ln>
            </p:spPr>
            <p:txBody>
              <a:bodyPr/>
              <a:lstStyle/>
              <a:p>
                <a:pPr algn="ctr" eaLnBrk="0" hangingPunct="0"/>
                <a:endParaRPr lang="en-US" dirty="0"/>
              </a:p>
            </p:txBody>
          </p:sp>
          <p:sp>
            <p:nvSpPr>
              <p:cNvPr id="4098" name="Freeform 888"/>
              <p:cNvSpPr>
                <a:spLocks/>
              </p:cNvSpPr>
              <p:nvPr/>
            </p:nvSpPr>
            <p:spPr bwMode="auto">
              <a:xfrm>
                <a:off x="5008" y="3259"/>
                <a:ext cx="14" cy="13"/>
              </a:xfrm>
              <a:custGeom>
                <a:avLst/>
                <a:gdLst>
                  <a:gd name="T0" fmla="*/ 0 w 14"/>
                  <a:gd name="T1" fmla="*/ 5 h 13"/>
                  <a:gd name="T2" fmla="*/ 5 w 14"/>
                  <a:gd name="T3" fmla="*/ 3 h 13"/>
                  <a:gd name="T4" fmla="*/ 5 w 14"/>
                  <a:gd name="T5" fmla="*/ 0 h 13"/>
                  <a:gd name="T6" fmla="*/ 10 w 14"/>
                  <a:gd name="T7" fmla="*/ 0 h 13"/>
                  <a:gd name="T8" fmla="*/ 10 w 14"/>
                  <a:gd name="T9" fmla="*/ 3 h 13"/>
                  <a:gd name="T10" fmla="*/ 14 w 14"/>
                  <a:gd name="T11" fmla="*/ 2 h 13"/>
                  <a:gd name="T12" fmla="*/ 14 w 14"/>
                  <a:gd name="T13" fmla="*/ 7 h 13"/>
                  <a:gd name="T14" fmla="*/ 10 w 14"/>
                  <a:gd name="T15" fmla="*/ 7 h 13"/>
                  <a:gd name="T16" fmla="*/ 10 w 14"/>
                  <a:gd name="T17" fmla="*/ 13 h 13"/>
                  <a:gd name="T18" fmla="*/ 8 w 14"/>
                  <a:gd name="T19" fmla="*/ 13 h 13"/>
                  <a:gd name="T20" fmla="*/ 6 w 14"/>
                  <a:gd name="T21" fmla="*/ 5 h 13"/>
                  <a:gd name="T22" fmla="*/ 5 w 14"/>
                  <a:gd name="T23" fmla="*/ 11 h 13"/>
                  <a:gd name="T24" fmla="*/ 0 w 14"/>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3"/>
                  <a:gd name="T41" fmla="*/ 14 w 1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3">
                    <a:moveTo>
                      <a:pt x="0" y="5"/>
                    </a:moveTo>
                    <a:lnTo>
                      <a:pt x="5" y="3"/>
                    </a:lnTo>
                    <a:lnTo>
                      <a:pt x="5" y="0"/>
                    </a:lnTo>
                    <a:lnTo>
                      <a:pt x="10" y="0"/>
                    </a:lnTo>
                    <a:lnTo>
                      <a:pt x="10" y="3"/>
                    </a:lnTo>
                    <a:lnTo>
                      <a:pt x="14" y="2"/>
                    </a:lnTo>
                    <a:lnTo>
                      <a:pt x="14" y="7"/>
                    </a:lnTo>
                    <a:lnTo>
                      <a:pt x="10" y="7"/>
                    </a:lnTo>
                    <a:lnTo>
                      <a:pt x="10" y="13"/>
                    </a:lnTo>
                    <a:lnTo>
                      <a:pt x="8" y="13"/>
                    </a:lnTo>
                    <a:lnTo>
                      <a:pt x="6" y="5"/>
                    </a:lnTo>
                    <a:lnTo>
                      <a:pt x="5" y="11"/>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099" name="Freeform 889"/>
              <p:cNvSpPr>
                <a:spLocks/>
              </p:cNvSpPr>
              <p:nvPr/>
            </p:nvSpPr>
            <p:spPr bwMode="auto">
              <a:xfrm>
                <a:off x="5008" y="3259"/>
                <a:ext cx="14" cy="13"/>
              </a:xfrm>
              <a:custGeom>
                <a:avLst/>
                <a:gdLst>
                  <a:gd name="T0" fmla="*/ 0 w 14"/>
                  <a:gd name="T1" fmla="*/ 5 h 13"/>
                  <a:gd name="T2" fmla="*/ 5 w 14"/>
                  <a:gd name="T3" fmla="*/ 3 h 13"/>
                  <a:gd name="T4" fmla="*/ 5 w 14"/>
                  <a:gd name="T5" fmla="*/ 0 h 13"/>
                  <a:gd name="T6" fmla="*/ 10 w 14"/>
                  <a:gd name="T7" fmla="*/ 0 h 13"/>
                  <a:gd name="T8" fmla="*/ 10 w 14"/>
                  <a:gd name="T9" fmla="*/ 3 h 13"/>
                  <a:gd name="T10" fmla="*/ 14 w 14"/>
                  <a:gd name="T11" fmla="*/ 2 h 13"/>
                  <a:gd name="T12" fmla="*/ 14 w 14"/>
                  <a:gd name="T13" fmla="*/ 7 h 13"/>
                  <a:gd name="T14" fmla="*/ 10 w 14"/>
                  <a:gd name="T15" fmla="*/ 7 h 13"/>
                  <a:gd name="T16" fmla="*/ 10 w 14"/>
                  <a:gd name="T17" fmla="*/ 13 h 13"/>
                  <a:gd name="T18" fmla="*/ 8 w 14"/>
                  <a:gd name="T19" fmla="*/ 13 h 13"/>
                  <a:gd name="T20" fmla="*/ 6 w 14"/>
                  <a:gd name="T21" fmla="*/ 5 h 13"/>
                  <a:gd name="T22" fmla="*/ 5 w 14"/>
                  <a:gd name="T23" fmla="*/ 11 h 13"/>
                  <a:gd name="T24" fmla="*/ 0 w 14"/>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3"/>
                  <a:gd name="T41" fmla="*/ 14 w 1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3">
                    <a:moveTo>
                      <a:pt x="0" y="5"/>
                    </a:moveTo>
                    <a:lnTo>
                      <a:pt x="5" y="3"/>
                    </a:lnTo>
                    <a:lnTo>
                      <a:pt x="5" y="0"/>
                    </a:lnTo>
                    <a:lnTo>
                      <a:pt x="10" y="0"/>
                    </a:lnTo>
                    <a:lnTo>
                      <a:pt x="10" y="3"/>
                    </a:lnTo>
                    <a:lnTo>
                      <a:pt x="14" y="2"/>
                    </a:lnTo>
                    <a:lnTo>
                      <a:pt x="14" y="7"/>
                    </a:lnTo>
                    <a:lnTo>
                      <a:pt x="10" y="7"/>
                    </a:lnTo>
                    <a:lnTo>
                      <a:pt x="10" y="13"/>
                    </a:lnTo>
                    <a:lnTo>
                      <a:pt x="8" y="13"/>
                    </a:lnTo>
                    <a:lnTo>
                      <a:pt x="6" y="5"/>
                    </a:lnTo>
                    <a:lnTo>
                      <a:pt x="5" y="11"/>
                    </a:lnTo>
                    <a:lnTo>
                      <a:pt x="0" y="5"/>
                    </a:lnTo>
                  </a:path>
                </a:pathLst>
              </a:custGeom>
              <a:noFill/>
              <a:ln w="9525">
                <a:noFill/>
                <a:round/>
                <a:headEnd/>
                <a:tailEnd/>
              </a:ln>
            </p:spPr>
            <p:txBody>
              <a:bodyPr/>
              <a:lstStyle/>
              <a:p>
                <a:pPr algn="ctr" eaLnBrk="0" hangingPunct="0"/>
                <a:endParaRPr lang="en-US" dirty="0"/>
              </a:p>
            </p:txBody>
          </p:sp>
          <p:sp>
            <p:nvSpPr>
              <p:cNvPr id="4100" name="Freeform 890"/>
              <p:cNvSpPr>
                <a:spLocks/>
              </p:cNvSpPr>
              <p:nvPr/>
            </p:nvSpPr>
            <p:spPr bwMode="auto">
              <a:xfrm>
                <a:off x="5022" y="3261"/>
                <a:ext cx="7" cy="11"/>
              </a:xfrm>
              <a:custGeom>
                <a:avLst/>
                <a:gdLst>
                  <a:gd name="T0" fmla="*/ 7 w 7"/>
                  <a:gd name="T1" fmla="*/ 11 h 11"/>
                  <a:gd name="T2" fmla="*/ 5 w 7"/>
                  <a:gd name="T3" fmla="*/ 11 h 11"/>
                  <a:gd name="T4" fmla="*/ 2 w 7"/>
                  <a:gd name="T5" fmla="*/ 8 h 11"/>
                  <a:gd name="T6" fmla="*/ 4 w 7"/>
                  <a:gd name="T7" fmla="*/ 11 h 11"/>
                  <a:gd name="T8" fmla="*/ 2 w 7"/>
                  <a:gd name="T9" fmla="*/ 11 h 11"/>
                  <a:gd name="T10" fmla="*/ 0 w 7"/>
                  <a:gd name="T11" fmla="*/ 8 h 11"/>
                  <a:gd name="T12" fmla="*/ 2 w 7"/>
                  <a:gd name="T13" fmla="*/ 0 h 11"/>
                  <a:gd name="T14" fmla="*/ 7 w 7"/>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7" y="11"/>
                    </a:moveTo>
                    <a:lnTo>
                      <a:pt x="5" y="11"/>
                    </a:lnTo>
                    <a:lnTo>
                      <a:pt x="2" y="8"/>
                    </a:lnTo>
                    <a:lnTo>
                      <a:pt x="4" y="11"/>
                    </a:lnTo>
                    <a:lnTo>
                      <a:pt x="2" y="11"/>
                    </a:lnTo>
                    <a:lnTo>
                      <a:pt x="0" y="8"/>
                    </a:lnTo>
                    <a:lnTo>
                      <a:pt x="2" y="0"/>
                    </a:lnTo>
                    <a:lnTo>
                      <a:pt x="7" y="11"/>
                    </a:lnTo>
                    <a:close/>
                  </a:path>
                </a:pathLst>
              </a:custGeom>
              <a:solidFill>
                <a:srgbClr val="FEE0C2"/>
              </a:solidFill>
              <a:ln w="9525">
                <a:noFill/>
                <a:round/>
                <a:headEnd/>
                <a:tailEnd/>
              </a:ln>
            </p:spPr>
            <p:txBody>
              <a:bodyPr/>
              <a:lstStyle/>
              <a:p>
                <a:pPr algn="ctr" eaLnBrk="0" hangingPunct="0"/>
                <a:endParaRPr lang="en-US" dirty="0"/>
              </a:p>
            </p:txBody>
          </p:sp>
          <p:sp>
            <p:nvSpPr>
              <p:cNvPr id="4101" name="Freeform 891"/>
              <p:cNvSpPr>
                <a:spLocks/>
              </p:cNvSpPr>
              <p:nvPr/>
            </p:nvSpPr>
            <p:spPr bwMode="auto">
              <a:xfrm>
                <a:off x="5022" y="3261"/>
                <a:ext cx="7" cy="11"/>
              </a:xfrm>
              <a:custGeom>
                <a:avLst/>
                <a:gdLst>
                  <a:gd name="T0" fmla="*/ 7 w 7"/>
                  <a:gd name="T1" fmla="*/ 11 h 11"/>
                  <a:gd name="T2" fmla="*/ 5 w 7"/>
                  <a:gd name="T3" fmla="*/ 11 h 11"/>
                  <a:gd name="T4" fmla="*/ 2 w 7"/>
                  <a:gd name="T5" fmla="*/ 8 h 11"/>
                  <a:gd name="T6" fmla="*/ 4 w 7"/>
                  <a:gd name="T7" fmla="*/ 11 h 11"/>
                  <a:gd name="T8" fmla="*/ 2 w 7"/>
                  <a:gd name="T9" fmla="*/ 11 h 11"/>
                  <a:gd name="T10" fmla="*/ 0 w 7"/>
                  <a:gd name="T11" fmla="*/ 8 h 11"/>
                  <a:gd name="T12" fmla="*/ 2 w 7"/>
                  <a:gd name="T13" fmla="*/ 0 h 11"/>
                  <a:gd name="T14" fmla="*/ 7 w 7"/>
                  <a:gd name="T15" fmla="*/ 11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7" y="11"/>
                    </a:moveTo>
                    <a:lnTo>
                      <a:pt x="5" y="11"/>
                    </a:lnTo>
                    <a:lnTo>
                      <a:pt x="2" y="8"/>
                    </a:lnTo>
                    <a:lnTo>
                      <a:pt x="4" y="11"/>
                    </a:lnTo>
                    <a:lnTo>
                      <a:pt x="2" y="11"/>
                    </a:lnTo>
                    <a:lnTo>
                      <a:pt x="0" y="8"/>
                    </a:lnTo>
                    <a:lnTo>
                      <a:pt x="2" y="0"/>
                    </a:lnTo>
                    <a:lnTo>
                      <a:pt x="7" y="11"/>
                    </a:lnTo>
                  </a:path>
                </a:pathLst>
              </a:custGeom>
              <a:noFill/>
              <a:ln w="9525">
                <a:noFill/>
                <a:round/>
                <a:headEnd/>
                <a:tailEnd/>
              </a:ln>
            </p:spPr>
            <p:txBody>
              <a:bodyPr/>
              <a:lstStyle/>
              <a:p>
                <a:pPr algn="ctr" eaLnBrk="0" hangingPunct="0"/>
                <a:endParaRPr lang="en-US" dirty="0"/>
              </a:p>
            </p:txBody>
          </p:sp>
          <p:sp>
            <p:nvSpPr>
              <p:cNvPr id="4102" name="Freeform 892"/>
              <p:cNvSpPr>
                <a:spLocks/>
              </p:cNvSpPr>
              <p:nvPr/>
            </p:nvSpPr>
            <p:spPr bwMode="auto">
              <a:xfrm>
                <a:off x="5006" y="3264"/>
                <a:ext cx="5" cy="8"/>
              </a:xfrm>
              <a:custGeom>
                <a:avLst/>
                <a:gdLst>
                  <a:gd name="T0" fmla="*/ 2 w 5"/>
                  <a:gd name="T1" fmla="*/ 8 h 8"/>
                  <a:gd name="T2" fmla="*/ 0 w 5"/>
                  <a:gd name="T3" fmla="*/ 5 h 8"/>
                  <a:gd name="T4" fmla="*/ 3 w 5"/>
                  <a:gd name="T5" fmla="*/ 0 h 8"/>
                  <a:gd name="T6" fmla="*/ 5 w 5"/>
                  <a:gd name="T7" fmla="*/ 8 h 8"/>
                  <a:gd name="T8" fmla="*/ 2 w 5"/>
                  <a:gd name="T9" fmla="*/ 8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2" y="8"/>
                    </a:moveTo>
                    <a:lnTo>
                      <a:pt x="0" y="5"/>
                    </a:lnTo>
                    <a:lnTo>
                      <a:pt x="3" y="0"/>
                    </a:lnTo>
                    <a:lnTo>
                      <a:pt x="5" y="8"/>
                    </a:lnTo>
                    <a:lnTo>
                      <a:pt x="2" y="8"/>
                    </a:lnTo>
                    <a:close/>
                  </a:path>
                </a:pathLst>
              </a:custGeom>
              <a:solidFill>
                <a:srgbClr val="FEE0C2"/>
              </a:solidFill>
              <a:ln w="9525">
                <a:noFill/>
                <a:round/>
                <a:headEnd/>
                <a:tailEnd/>
              </a:ln>
            </p:spPr>
            <p:txBody>
              <a:bodyPr/>
              <a:lstStyle/>
              <a:p>
                <a:pPr algn="ctr" eaLnBrk="0" hangingPunct="0"/>
                <a:endParaRPr lang="en-US" dirty="0"/>
              </a:p>
            </p:txBody>
          </p:sp>
          <p:sp>
            <p:nvSpPr>
              <p:cNvPr id="4103" name="Freeform 893"/>
              <p:cNvSpPr>
                <a:spLocks/>
              </p:cNvSpPr>
              <p:nvPr/>
            </p:nvSpPr>
            <p:spPr bwMode="auto">
              <a:xfrm>
                <a:off x="5006" y="3264"/>
                <a:ext cx="5" cy="8"/>
              </a:xfrm>
              <a:custGeom>
                <a:avLst/>
                <a:gdLst>
                  <a:gd name="T0" fmla="*/ 2 w 5"/>
                  <a:gd name="T1" fmla="*/ 8 h 8"/>
                  <a:gd name="T2" fmla="*/ 0 w 5"/>
                  <a:gd name="T3" fmla="*/ 5 h 8"/>
                  <a:gd name="T4" fmla="*/ 3 w 5"/>
                  <a:gd name="T5" fmla="*/ 0 h 8"/>
                  <a:gd name="T6" fmla="*/ 5 w 5"/>
                  <a:gd name="T7" fmla="*/ 8 h 8"/>
                  <a:gd name="T8" fmla="*/ 2 w 5"/>
                  <a:gd name="T9" fmla="*/ 8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2" y="8"/>
                    </a:moveTo>
                    <a:lnTo>
                      <a:pt x="0" y="5"/>
                    </a:lnTo>
                    <a:lnTo>
                      <a:pt x="3" y="0"/>
                    </a:lnTo>
                    <a:lnTo>
                      <a:pt x="5" y="8"/>
                    </a:lnTo>
                    <a:lnTo>
                      <a:pt x="2" y="8"/>
                    </a:lnTo>
                  </a:path>
                </a:pathLst>
              </a:custGeom>
              <a:noFill/>
              <a:ln w="9525">
                <a:noFill/>
                <a:round/>
                <a:headEnd/>
                <a:tailEnd/>
              </a:ln>
            </p:spPr>
            <p:txBody>
              <a:bodyPr/>
              <a:lstStyle/>
              <a:p>
                <a:pPr algn="ctr" eaLnBrk="0" hangingPunct="0"/>
                <a:endParaRPr lang="en-US" dirty="0"/>
              </a:p>
            </p:txBody>
          </p:sp>
          <p:sp>
            <p:nvSpPr>
              <p:cNvPr id="4104" name="Freeform 894"/>
              <p:cNvSpPr>
                <a:spLocks/>
              </p:cNvSpPr>
              <p:nvPr/>
            </p:nvSpPr>
            <p:spPr bwMode="auto">
              <a:xfrm>
                <a:off x="5030" y="3264"/>
                <a:ext cx="2" cy="5"/>
              </a:xfrm>
              <a:custGeom>
                <a:avLst/>
                <a:gdLst>
                  <a:gd name="T0" fmla="*/ 0 w 2"/>
                  <a:gd name="T1" fmla="*/ 5 h 5"/>
                  <a:gd name="T2" fmla="*/ 0 w 2"/>
                  <a:gd name="T3" fmla="*/ 0 h 5"/>
                  <a:gd name="T4" fmla="*/ 2 w 2"/>
                  <a:gd name="T5" fmla="*/ 5 h 5"/>
                  <a:gd name="T6" fmla="*/ 0 w 2"/>
                  <a:gd name="T7" fmla="*/ 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0" y="0"/>
                    </a:lnTo>
                    <a:lnTo>
                      <a:pt x="2" y="5"/>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105" name="Freeform 895"/>
              <p:cNvSpPr>
                <a:spLocks/>
              </p:cNvSpPr>
              <p:nvPr/>
            </p:nvSpPr>
            <p:spPr bwMode="auto">
              <a:xfrm>
                <a:off x="5030" y="3264"/>
                <a:ext cx="2" cy="5"/>
              </a:xfrm>
              <a:custGeom>
                <a:avLst/>
                <a:gdLst>
                  <a:gd name="T0" fmla="*/ 0 w 2"/>
                  <a:gd name="T1" fmla="*/ 5 h 5"/>
                  <a:gd name="T2" fmla="*/ 0 w 2"/>
                  <a:gd name="T3" fmla="*/ 0 h 5"/>
                  <a:gd name="T4" fmla="*/ 2 w 2"/>
                  <a:gd name="T5" fmla="*/ 5 h 5"/>
                  <a:gd name="T6" fmla="*/ 0 w 2"/>
                  <a:gd name="T7" fmla="*/ 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0" y="0"/>
                    </a:lnTo>
                    <a:lnTo>
                      <a:pt x="2" y="5"/>
                    </a:lnTo>
                    <a:lnTo>
                      <a:pt x="0" y="5"/>
                    </a:lnTo>
                  </a:path>
                </a:pathLst>
              </a:custGeom>
              <a:noFill/>
              <a:ln w="9525">
                <a:noFill/>
                <a:round/>
                <a:headEnd/>
                <a:tailEnd/>
              </a:ln>
            </p:spPr>
            <p:txBody>
              <a:bodyPr/>
              <a:lstStyle/>
              <a:p>
                <a:pPr algn="ctr" eaLnBrk="0" hangingPunct="0"/>
                <a:endParaRPr lang="en-US" dirty="0"/>
              </a:p>
            </p:txBody>
          </p:sp>
          <p:sp>
            <p:nvSpPr>
              <p:cNvPr id="4106" name="Freeform 896"/>
              <p:cNvSpPr>
                <a:spLocks/>
              </p:cNvSpPr>
              <p:nvPr/>
            </p:nvSpPr>
            <p:spPr bwMode="auto">
              <a:xfrm>
                <a:off x="5001" y="3266"/>
                <a:ext cx="4" cy="4"/>
              </a:xfrm>
              <a:custGeom>
                <a:avLst/>
                <a:gdLst>
                  <a:gd name="T0" fmla="*/ 0 w 4"/>
                  <a:gd name="T1" fmla="*/ 4 h 4"/>
                  <a:gd name="T2" fmla="*/ 0 w 4"/>
                  <a:gd name="T3" fmla="*/ 0 h 4"/>
                  <a:gd name="T4" fmla="*/ 4 w 4"/>
                  <a:gd name="T5" fmla="*/ 0 h 4"/>
                  <a:gd name="T6" fmla="*/ 0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0" y="0"/>
                    </a:lnTo>
                    <a:lnTo>
                      <a:pt x="4" y="0"/>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107" name="Freeform 897"/>
              <p:cNvSpPr>
                <a:spLocks/>
              </p:cNvSpPr>
              <p:nvPr/>
            </p:nvSpPr>
            <p:spPr bwMode="auto">
              <a:xfrm>
                <a:off x="5001" y="3266"/>
                <a:ext cx="4" cy="4"/>
              </a:xfrm>
              <a:custGeom>
                <a:avLst/>
                <a:gdLst>
                  <a:gd name="T0" fmla="*/ 0 w 4"/>
                  <a:gd name="T1" fmla="*/ 4 h 4"/>
                  <a:gd name="T2" fmla="*/ 0 w 4"/>
                  <a:gd name="T3" fmla="*/ 0 h 4"/>
                  <a:gd name="T4" fmla="*/ 4 w 4"/>
                  <a:gd name="T5" fmla="*/ 0 h 4"/>
                  <a:gd name="T6" fmla="*/ 0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0" y="0"/>
                    </a:lnTo>
                    <a:lnTo>
                      <a:pt x="4" y="0"/>
                    </a:lnTo>
                    <a:lnTo>
                      <a:pt x="0" y="4"/>
                    </a:lnTo>
                  </a:path>
                </a:pathLst>
              </a:custGeom>
              <a:noFill/>
              <a:ln w="9525">
                <a:noFill/>
                <a:round/>
                <a:headEnd/>
                <a:tailEnd/>
              </a:ln>
            </p:spPr>
            <p:txBody>
              <a:bodyPr/>
              <a:lstStyle/>
              <a:p>
                <a:pPr algn="ctr" eaLnBrk="0" hangingPunct="0"/>
                <a:endParaRPr lang="en-US" dirty="0"/>
              </a:p>
            </p:txBody>
          </p:sp>
          <p:sp>
            <p:nvSpPr>
              <p:cNvPr id="4108" name="Freeform 898"/>
              <p:cNvSpPr>
                <a:spLocks/>
              </p:cNvSpPr>
              <p:nvPr/>
            </p:nvSpPr>
            <p:spPr bwMode="auto">
              <a:xfrm>
                <a:off x="5068" y="3266"/>
                <a:ext cx="195" cy="321"/>
              </a:xfrm>
              <a:custGeom>
                <a:avLst/>
                <a:gdLst>
                  <a:gd name="T0" fmla="*/ 181 w 195"/>
                  <a:gd name="T1" fmla="*/ 0 h 321"/>
                  <a:gd name="T2" fmla="*/ 191 w 195"/>
                  <a:gd name="T3" fmla="*/ 206 h 321"/>
                  <a:gd name="T4" fmla="*/ 178 w 195"/>
                  <a:gd name="T5" fmla="*/ 302 h 321"/>
                  <a:gd name="T6" fmla="*/ 132 w 195"/>
                  <a:gd name="T7" fmla="*/ 321 h 321"/>
                  <a:gd name="T8" fmla="*/ 105 w 195"/>
                  <a:gd name="T9" fmla="*/ 316 h 321"/>
                  <a:gd name="T10" fmla="*/ 72 w 195"/>
                  <a:gd name="T11" fmla="*/ 294 h 321"/>
                  <a:gd name="T12" fmla="*/ 63 w 195"/>
                  <a:gd name="T13" fmla="*/ 248 h 321"/>
                  <a:gd name="T14" fmla="*/ 72 w 195"/>
                  <a:gd name="T15" fmla="*/ 227 h 321"/>
                  <a:gd name="T16" fmla="*/ 92 w 195"/>
                  <a:gd name="T17" fmla="*/ 236 h 321"/>
                  <a:gd name="T18" fmla="*/ 92 w 195"/>
                  <a:gd name="T19" fmla="*/ 251 h 321"/>
                  <a:gd name="T20" fmla="*/ 102 w 195"/>
                  <a:gd name="T21" fmla="*/ 259 h 321"/>
                  <a:gd name="T22" fmla="*/ 134 w 195"/>
                  <a:gd name="T23" fmla="*/ 281 h 321"/>
                  <a:gd name="T24" fmla="*/ 176 w 195"/>
                  <a:gd name="T25" fmla="*/ 262 h 321"/>
                  <a:gd name="T26" fmla="*/ 171 w 195"/>
                  <a:gd name="T27" fmla="*/ 252 h 321"/>
                  <a:gd name="T28" fmla="*/ 158 w 195"/>
                  <a:gd name="T29" fmla="*/ 251 h 321"/>
                  <a:gd name="T30" fmla="*/ 153 w 195"/>
                  <a:gd name="T31" fmla="*/ 241 h 321"/>
                  <a:gd name="T32" fmla="*/ 152 w 195"/>
                  <a:gd name="T33" fmla="*/ 233 h 321"/>
                  <a:gd name="T34" fmla="*/ 149 w 195"/>
                  <a:gd name="T35" fmla="*/ 224 h 321"/>
                  <a:gd name="T36" fmla="*/ 140 w 195"/>
                  <a:gd name="T37" fmla="*/ 219 h 321"/>
                  <a:gd name="T38" fmla="*/ 123 w 195"/>
                  <a:gd name="T39" fmla="*/ 227 h 321"/>
                  <a:gd name="T40" fmla="*/ 77 w 195"/>
                  <a:gd name="T41" fmla="*/ 203 h 321"/>
                  <a:gd name="T42" fmla="*/ 71 w 195"/>
                  <a:gd name="T43" fmla="*/ 203 h 321"/>
                  <a:gd name="T44" fmla="*/ 66 w 195"/>
                  <a:gd name="T45" fmla="*/ 193 h 321"/>
                  <a:gd name="T46" fmla="*/ 63 w 195"/>
                  <a:gd name="T47" fmla="*/ 177 h 321"/>
                  <a:gd name="T48" fmla="*/ 68 w 195"/>
                  <a:gd name="T49" fmla="*/ 156 h 321"/>
                  <a:gd name="T50" fmla="*/ 40 w 195"/>
                  <a:gd name="T51" fmla="*/ 144 h 321"/>
                  <a:gd name="T52" fmla="*/ 48 w 195"/>
                  <a:gd name="T53" fmla="*/ 123 h 321"/>
                  <a:gd name="T54" fmla="*/ 71 w 195"/>
                  <a:gd name="T55" fmla="*/ 108 h 321"/>
                  <a:gd name="T56" fmla="*/ 81 w 195"/>
                  <a:gd name="T57" fmla="*/ 118 h 321"/>
                  <a:gd name="T58" fmla="*/ 92 w 195"/>
                  <a:gd name="T59" fmla="*/ 126 h 321"/>
                  <a:gd name="T60" fmla="*/ 108 w 195"/>
                  <a:gd name="T61" fmla="*/ 129 h 321"/>
                  <a:gd name="T62" fmla="*/ 110 w 195"/>
                  <a:gd name="T63" fmla="*/ 132 h 321"/>
                  <a:gd name="T64" fmla="*/ 105 w 195"/>
                  <a:gd name="T65" fmla="*/ 110 h 321"/>
                  <a:gd name="T66" fmla="*/ 95 w 195"/>
                  <a:gd name="T67" fmla="*/ 112 h 321"/>
                  <a:gd name="T68" fmla="*/ 84 w 195"/>
                  <a:gd name="T69" fmla="*/ 110 h 321"/>
                  <a:gd name="T70" fmla="*/ 72 w 195"/>
                  <a:gd name="T71" fmla="*/ 100 h 321"/>
                  <a:gd name="T72" fmla="*/ 82 w 195"/>
                  <a:gd name="T73" fmla="*/ 94 h 321"/>
                  <a:gd name="T74" fmla="*/ 69 w 195"/>
                  <a:gd name="T75" fmla="*/ 96 h 321"/>
                  <a:gd name="T76" fmla="*/ 35 w 195"/>
                  <a:gd name="T77" fmla="*/ 121 h 321"/>
                  <a:gd name="T78" fmla="*/ 29 w 195"/>
                  <a:gd name="T79" fmla="*/ 100 h 321"/>
                  <a:gd name="T80" fmla="*/ 22 w 195"/>
                  <a:gd name="T81" fmla="*/ 88 h 321"/>
                  <a:gd name="T82" fmla="*/ 11 w 195"/>
                  <a:gd name="T83" fmla="*/ 78 h 321"/>
                  <a:gd name="T84" fmla="*/ 5 w 195"/>
                  <a:gd name="T85" fmla="*/ 64 h 321"/>
                  <a:gd name="T86" fmla="*/ 32 w 195"/>
                  <a:gd name="T87" fmla="*/ 43 h 321"/>
                  <a:gd name="T88" fmla="*/ 47 w 195"/>
                  <a:gd name="T89" fmla="*/ 52 h 321"/>
                  <a:gd name="T90" fmla="*/ 50 w 195"/>
                  <a:gd name="T91" fmla="*/ 54 h 321"/>
                  <a:gd name="T92" fmla="*/ 48 w 195"/>
                  <a:gd name="T93" fmla="*/ 46 h 321"/>
                  <a:gd name="T94" fmla="*/ 43 w 195"/>
                  <a:gd name="T95" fmla="*/ 40 h 321"/>
                  <a:gd name="T96" fmla="*/ 35 w 195"/>
                  <a:gd name="T97" fmla="*/ 33 h 321"/>
                  <a:gd name="T98" fmla="*/ 26 w 195"/>
                  <a:gd name="T99" fmla="*/ 27 h 321"/>
                  <a:gd name="T100" fmla="*/ 21 w 195"/>
                  <a:gd name="T101" fmla="*/ 24 h 321"/>
                  <a:gd name="T102" fmla="*/ 11 w 195"/>
                  <a:gd name="T103" fmla="*/ 16 h 321"/>
                  <a:gd name="T104" fmla="*/ 9 w 195"/>
                  <a:gd name="T105" fmla="*/ 14 h 321"/>
                  <a:gd name="T106" fmla="*/ 0 w 195"/>
                  <a:gd name="T107" fmla="*/ 4 h 3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5"/>
                  <a:gd name="T163" fmla="*/ 0 h 321"/>
                  <a:gd name="T164" fmla="*/ 195 w 195"/>
                  <a:gd name="T165" fmla="*/ 321 h 3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5" h="321">
                    <a:moveTo>
                      <a:pt x="0" y="4"/>
                    </a:moveTo>
                    <a:lnTo>
                      <a:pt x="181" y="0"/>
                    </a:lnTo>
                    <a:lnTo>
                      <a:pt x="186" y="206"/>
                    </a:lnTo>
                    <a:lnTo>
                      <a:pt x="191" y="206"/>
                    </a:lnTo>
                    <a:lnTo>
                      <a:pt x="195" y="296"/>
                    </a:lnTo>
                    <a:lnTo>
                      <a:pt x="178" y="302"/>
                    </a:lnTo>
                    <a:lnTo>
                      <a:pt x="178" y="313"/>
                    </a:lnTo>
                    <a:lnTo>
                      <a:pt x="132" y="321"/>
                    </a:lnTo>
                    <a:lnTo>
                      <a:pt x="105" y="321"/>
                    </a:lnTo>
                    <a:lnTo>
                      <a:pt x="105" y="316"/>
                    </a:lnTo>
                    <a:lnTo>
                      <a:pt x="84" y="304"/>
                    </a:lnTo>
                    <a:lnTo>
                      <a:pt x="72" y="294"/>
                    </a:lnTo>
                    <a:lnTo>
                      <a:pt x="60" y="278"/>
                    </a:lnTo>
                    <a:lnTo>
                      <a:pt x="63" y="248"/>
                    </a:lnTo>
                    <a:lnTo>
                      <a:pt x="69" y="228"/>
                    </a:lnTo>
                    <a:lnTo>
                      <a:pt x="72" y="227"/>
                    </a:lnTo>
                    <a:lnTo>
                      <a:pt x="79" y="227"/>
                    </a:lnTo>
                    <a:lnTo>
                      <a:pt x="92" y="236"/>
                    </a:lnTo>
                    <a:lnTo>
                      <a:pt x="97" y="248"/>
                    </a:lnTo>
                    <a:lnTo>
                      <a:pt x="92" y="251"/>
                    </a:lnTo>
                    <a:lnTo>
                      <a:pt x="102" y="249"/>
                    </a:lnTo>
                    <a:lnTo>
                      <a:pt x="102" y="259"/>
                    </a:lnTo>
                    <a:lnTo>
                      <a:pt x="111" y="270"/>
                    </a:lnTo>
                    <a:lnTo>
                      <a:pt x="134" y="281"/>
                    </a:lnTo>
                    <a:lnTo>
                      <a:pt x="163" y="280"/>
                    </a:lnTo>
                    <a:lnTo>
                      <a:pt x="176" y="262"/>
                    </a:lnTo>
                    <a:lnTo>
                      <a:pt x="173" y="264"/>
                    </a:lnTo>
                    <a:lnTo>
                      <a:pt x="171" y="252"/>
                    </a:lnTo>
                    <a:lnTo>
                      <a:pt x="165" y="254"/>
                    </a:lnTo>
                    <a:lnTo>
                      <a:pt x="158" y="251"/>
                    </a:lnTo>
                    <a:lnTo>
                      <a:pt x="157" y="236"/>
                    </a:lnTo>
                    <a:lnTo>
                      <a:pt x="153" y="241"/>
                    </a:lnTo>
                    <a:lnTo>
                      <a:pt x="152" y="240"/>
                    </a:lnTo>
                    <a:lnTo>
                      <a:pt x="152" y="233"/>
                    </a:lnTo>
                    <a:lnTo>
                      <a:pt x="147" y="236"/>
                    </a:lnTo>
                    <a:lnTo>
                      <a:pt x="149" y="224"/>
                    </a:lnTo>
                    <a:lnTo>
                      <a:pt x="140" y="227"/>
                    </a:lnTo>
                    <a:lnTo>
                      <a:pt x="140" y="219"/>
                    </a:lnTo>
                    <a:lnTo>
                      <a:pt x="134" y="217"/>
                    </a:lnTo>
                    <a:lnTo>
                      <a:pt x="123" y="227"/>
                    </a:lnTo>
                    <a:lnTo>
                      <a:pt x="103" y="211"/>
                    </a:lnTo>
                    <a:lnTo>
                      <a:pt x="77" y="203"/>
                    </a:lnTo>
                    <a:lnTo>
                      <a:pt x="79" y="200"/>
                    </a:lnTo>
                    <a:lnTo>
                      <a:pt x="71" y="203"/>
                    </a:lnTo>
                    <a:lnTo>
                      <a:pt x="66" y="198"/>
                    </a:lnTo>
                    <a:lnTo>
                      <a:pt x="66" y="193"/>
                    </a:lnTo>
                    <a:lnTo>
                      <a:pt x="81" y="179"/>
                    </a:lnTo>
                    <a:lnTo>
                      <a:pt x="63" y="177"/>
                    </a:lnTo>
                    <a:lnTo>
                      <a:pt x="58" y="163"/>
                    </a:lnTo>
                    <a:lnTo>
                      <a:pt x="68" y="156"/>
                    </a:lnTo>
                    <a:lnTo>
                      <a:pt x="53" y="158"/>
                    </a:lnTo>
                    <a:lnTo>
                      <a:pt x="40" y="144"/>
                    </a:lnTo>
                    <a:lnTo>
                      <a:pt x="40" y="139"/>
                    </a:lnTo>
                    <a:lnTo>
                      <a:pt x="48" y="123"/>
                    </a:lnTo>
                    <a:lnTo>
                      <a:pt x="63" y="120"/>
                    </a:lnTo>
                    <a:lnTo>
                      <a:pt x="71" y="108"/>
                    </a:lnTo>
                    <a:lnTo>
                      <a:pt x="81" y="113"/>
                    </a:lnTo>
                    <a:lnTo>
                      <a:pt x="81" y="118"/>
                    </a:lnTo>
                    <a:lnTo>
                      <a:pt x="89" y="121"/>
                    </a:lnTo>
                    <a:lnTo>
                      <a:pt x="92" y="126"/>
                    </a:lnTo>
                    <a:lnTo>
                      <a:pt x="105" y="132"/>
                    </a:lnTo>
                    <a:lnTo>
                      <a:pt x="108" y="129"/>
                    </a:lnTo>
                    <a:lnTo>
                      <a:pt x="105" y="132"/>
                    </a:lnTo>
                    <a:lnTo>
                      <a:pt x="110" y="132"/>
                    </a:lnTo>
                    <a:lnTo>
                      <a:pt x="103" y="115"/>
                    </a:lnTo>
                    <a:lnTo>
                      <a:pt x="105" y="110"/>
                    </a:lnTo>
                    <a:lnTo>
                      <a:pt x="103" y="113"/>
                    </a:lnTo>
                    <a:lnTo>
                      <a:pt x="95" y="112"/>
                    </a:lnTo>
                    <a:lnTo>
                      <a:pt x="94" y="108"/>
                    </a:lnTo>
                    <a:lnTo>
                      <a:pt x="84" y="110"/>
                    </a:lnTo>
                    <a:lnTo>
                      <a:pt x="79" y="102"/>
                    </a:lnTo>
                    <a:lnTo>
                      <a:pt x="72" y="100"/>
                    </a:lnTo>
                    <a:lnTo>
                      <a:pt x="72" y="96"/>
                    </a:lnTo>
                    <a:lnTo>
                      <a:pt x="82" y="94"/>
                    </a:lnTo>
                    <a:lnTo>
                      <a:pt x="77" y="91"/>
                    </a:lnTo>
                    <a:lnTo>
                      <a:pt x="69" y="96"/>
                    </a:lnTo>
                    <a:lnTo>
                      <a:pt x="61" y="118"/>
                    </a:lnTo>
                    <a:lnTo>
                      <a:pt x="35" y="121"/>
                    </a:lnTo>
                    <a:lnTo>
                      <a:pt x="26" y="102"/>
                    </a:lnTo>
                    <a:lnTo>
                      <a:pt x="29" y="100"/>
                    </a:lnTo>
                    <a:lnTo>
                      <a:pt x="21" y="91"/>
                    </a:lnTo>
                    <a:lnTo>
                      <a:pt x="22" y="88"/>
                    </a:lnTo>
                    <a:lnTo>
                      <a:pt x="19" y="81"/>
                    </a:lnTo>
                    <a:lnTo>
                      <a:pt x="11" y="78"/>
                    </a:lnTo>
                    <a:lnTo>
                      <a:pt x="14" y="70"/>
                    </a:lnTo>
                    <a:lnTo>
                      <a:pt x="5" y="64"/>
                    </a:lnTo>
                    <a:lnTo>
                      <a:pt x="8" y="57"/>
                    </a:lnTo>
                    <a:lnTo>
                      <a:pt x="32" y="43"/>
                    </a:lnTo>
                    <a:lnTo>
                      <a:pt x="40" y="54"/>
                    </a:lnTo>
                    <a:lnTo>
                      <a:pt x="47" y="52"/>
                    </a:lnTo>
                    <a:lnTo>
                      <a:pt x="42" y="59"/>
                    </a:lnTo>
                    <a:lnTo>
                      <a:pt x="50" y="54"/>
                    </a:lnTo>
                    <a:lnTo>
                      <a:pt x="47" y="51"/>
                    </a:lnTo>
                    <a:lnTo>
                      <a:pt x="48" y="46"/>
                    </a:lnTo>
                    <a:lnTo>
                      <a:pt x="43" y="46"/>
                    </a:lnTo>
                    <a:lnTo>
                      <a:pt x="43" y="40"/>
                    </a:lnTo>
                    <a:lnTo>
                      <a:pt x="37" y="40"/>
                    </a:lnTo>
                    <a:lnTo>
                      <a:pt x="35" y="33"/>
                    </a:lnTo>
                    <a:lnTo>
                      <a:pt x="32" y="35"/>
                    </a:lnTo>
                    <a:lnTo>
                      <a:pt x="26" y="27"/>
                    </a:lnTo>
                    <a:lnTo>
                      <a:pt x="29" y="25"/>
                    </a:lnTo>
                    <a:lnTo>
                      <a:pt x="21" y="24"/>
                    </a:lnTo>
                    <a:lnTo>
                      <a:pt x="17" y="17"/>
                    </a:lnTo>
                    <a:lnTo>
                      <a:pt x="11" y="16"/>
                    </a:lnTo>
                    <a:lnTo>
                      <a:pt x="16" y="11"/>
                    </a:lnTo>
                    <a:lnTo>
                      <a:pt x="9" y="14"/>
                    </a:lnTo>
                    <a:lnTo>
                      <a:pt x="13" y="6"/>
                    </a:lnTo>
                    <a:lnTo>
                      <a:pt x="0" y="4"/>
                    </a:lnTo>
                    <a:close/>
                  </a:path>
                </a:pathLst>
              </a:custGeom>
              <a:solidFill>
                <a:srgbClr val="FEE0C2"/>
              </a:solidFill>
              <a:ln w="9525">
                <a:noFill/>
                <a:round/>
                <a:headEnd/>
                <a:tailEnd/>
              </a:ln>
            </p:spPr>
            <p:txBody>
              <a:bodyPr/>
              <a:lstStyle/>
              <a:p>
                <a:pPr algn="ctr" eaLnBrk="0" hangingPunct="0"/>
                <a:endParaRPr lang="en-US" dirty="0"/>
              </a:p>
            </p:txBody>
          </p:sp>
          <p:sp>
            <p:nvSpPr>
              <p:cNvPr id="4109" name="Freeform 899"/>
              <p:cNvSpPr>
                <a:spLocks/>
              </p:cNvSpPr>
              <p:nvPr/>
            </p:nvSpPr>
            <p:spPr bwMode="auto">
              <a:xfrm>
                <a:off x="5068" y="3266"/>
                <a:ext cx="195" cy="321"/>
              </a:xfrm>
              <a:custGeom>
                <a:avLst/>
                <a:gdLst>
                  <a:gd name="T0" fmla="*/ 181 w 195"/>
                  <a:gd name="T1" fmla="*/ 0 h 321"/>
                  <a:gd name="T2" fmla="*/ 191 w 195"/>
                  <a:gd name="T3" fmla="*/ 206 h 321"/>
                  <a:gd name="T4" fmla="*/ 178 w 195"/>
                  <a:gd name="T5" fmla="*/ 302 h 321"/>
                  <a:gd name="T6" fmla="*/ 132 w 195"/>
                  <a:gd name="T7" fmla="*/ 321 h 321"/>
                  <a:gd name="T8" fmla="*/ 105 w 195"/>
                  <a:gd name="T9" fmla="*/ 316 h 321"/>
                  <a:gd name="T10" fmla="*/ 72 w 195"/>
                  <a:gd name="T11" fmla="*/ 294 h 321"/>
                  <a:gd name="T12" fmla="*/ 63 w 195"/>
                  <a:gd name="T13" fmla="*/ 248 h 321"/>
                  <a:gd name="T14" fmla="*/ 72 w 195"/>
                  <a:gd name="T15" fmla="*/ 227 h 321"/>
                  <a:gd name="T16" fmla="*/ 92 w 195"/>
                  <a:gd name="T17" fmla="*/ 236 h 321"/>
                  <a:gd name="T18" fmla="*/ 92 w 195"/>
                  <a:gd name="T19" fmla="*/ 251 h 321"/>
                  <a:gd name="T20" fmla="*/ 102 w 195"/>
                  <a:gd name="T21" fmla="*/ 259 h 321"/>
                  <a:gd name="T22" fmla="*/ 134 w 195"/>
                  <a:gd name="T23" fmla="*/ 281 h 321"/>
                  <a:gd name="T24" fmla="*/ 176 w 195"/>
                  <a:gd name="T25" fmla="*/ 262 h 321"/>
                  <a:gd name="T26" fmla="*/ 171 w 195"/>
                  <a:gd name="T27" fmla="*/ 252 h 321"/>
                  <a:gd name="T28" fmla="*/ 158 w 195"/>
                  <a:gd name="T29" fmla="*/ 251 h 321"/>
                  <a:gd name="T30" fmla="*/ 153 w 195"/>
                  <a:gd name="T31" fmla="*/ 241 h 321"/>
                  <a:gd name="T32" fmla="*/ 152 w 195"/>
                  <a:gd name="T33" fmla="*/ 233 h 321"/>
                  <a:gd name="T34" fmla="*/ 149 w 195"/>
                  <a:gd name="T35" fmla="*/ 224 h 321"/>
                  <a:gd name="T36" fmla="*/ 140 w 195"/>
                  <a:gd name="T37" fmla="*/ 219 h 321"/>
                  <a:gd name="T38" fmla="*/ 123 w 195"/>
                  <a:gd name="T39" fmla="*/ 227 h 321"/>
                  <a:gd name="T40" fmla="*/ 77 w 195"/>
                  <a:gd name="T41" fmla="*/ 203 h 321"/>
                  <a:gd name="T42" fmla="*/ 71 w 195"/>
                  <a:gd name="T43" fmla="*/ 203 h 321"/>
                  <a:gd name="T44" fmla="*/ 66 w 195"/>
                  <a:gd name="T45" fmla="*/ 193 h 321"/>
                  <a:gd name="T46" fmla="*/ 63 w 195"/>
                  <a:gd name="T47" fmla="*/ 177 h 321"/>
                  <a:gd name="T48" fmla="*/ 68 w 195"/>
                  <a:gd name="T49" fmla="*/ 156 h 321"/>
                  <a:gd name="T50" fmla="*/ 40 w 195"/>
                  <a:gd name="T51" fmla="*/ 144 h 321"/>
                  <a:gd name="T52" fmla="*/ 48 w 195"/>
                  <a:gd name="T53" fmla="*/ 123 h 321"/>
                  <a:gd name="T54" fmla="*/ 71 w 195"/>
                  <a:gd name="T55" fmla="*/ 108 h 321"/>
                  <a:gd name="T56" fmla="*/ 81 w 195"/>
                  <a:gd name="T57" fmla="*/ 118 h 321"/>
                  <a:gd name="T58" fmla="*/ 92 w 195"/>
                  <a:gd name="T59" fmla="*/ 126 h 321"/>
                  <a:gd name="T60" fmla="*/ 108 w 195"/>
                  <a:gd name="T61" fmla="*/ 129 h 321"/>
                  <a:gd name="T62" fmla="*/ 110 w 195"/>
                  <a:gd name="T63" fmla="*/ 132 h 321"/>
                  <a:gd name="T64" fmla="*/ 105 w 195"/>
                  <a:gd name="T65" fmla="*/ 110 h 321"/>
                  <a:gd name="T66" fmla="*/ 95 w 195"/>
                  <a:gd name="T67" fmla="*/ 112 h 321"/>
                  <a:gd name="T68" fmla="*/ 84 w 195"/>
                  <a:gd name="T69" fmla="*/ 110 h 321"/>
                  <a:gd name="T70" fmla="*/ 72 w 195"/>
                  <a:gd name="T71" fmla="*/ 100 h 321"/>
                  <a:gd name="T72" fmla="*/ 82 w 195"/>
                  <a:gd name="T73" fmla="*/ 94 h 321"/>
                  <a:gd name="T74" fmla="*/ 69 w 195"/>
                  <a:gd name="T75" fmla="*/ 96 h 321"/>
                  <a:gd name="T76" fmla="*/ 35 w 195"/>
                  <a:gd name="T77" fmla="*/ 121 h 321"/>
                  <a:gd name="T78" fmla="*/ 29 w 195"/>
                  <a:gd name="T79" fmla="*/ 100 h 321"/>
                  <a:gd name="T80" fmla="*/ 22 w 195"/>
                  <a:gd name="T81" fmla="*/ 88 h 321"/>
                  <a:gd name="T82" fmla="*/ 11 w 195"/>
                  <a:gd name="T83" fmla="*/ 78 h 321"/>
                  <a:gd name="T84" fmla="*/ 5 w 195"/>
                  <a:gd name="T85" fmla="*/ 64 h 321"/>
                  <a:gd name="T86" fmla="*/ 32 w 195"/>
                  <a:gd name="T87" fmla="*/ 43 h 321"/>
                  <a:gd name="T88" fmla="*/ 47 w 195"/>
                  <a:gd name="T89" fmla="*/ 52 h 321"/>
                  <a:gd name="T90" fmla="*/ 50 w 195"/>
                  <a:gd name="T91" fmla="*/ 54 h 321"/>
                  <a:gd name="T92" fmla="*/ 48 w 195"/>
                  <a:gd name="T93" fmla="*/ 46 h 321"/>
                  <a:gd name="T94" fmla="*/ 43 w 195"/>
                  <a:gd name="T95" fmla="*/ 40 h 321"/>
                  <a:gd name="T96" fmla="*/ 35 w 195"/>
                  <a:gd name="T97" fmla="*/ 33 h 321"/>
                  <a:gd name="T98" fmla="*/ 26 w 195"/>
                  <a:gd name="T99" fmla="*/ 27 h 321"/>
                  <a:gd name="T100" fmla="*/ 21 w 195"/>
                  <a:gd name="T101" fmla="*/ 24 h 321"/>
                  <a:gd name="T102" fmla="*/ 11 w 195"/>
                  <a:gd name="T103" fmla="*/ 16 h 321"/>
                  <a:gd name="T104" fmla="*/ 9 w 195"/>
                  <a:gd name="T105" fmla="*/ 14 h 321"/>
                  <a:gd name="T106" fmla="*/ 0 w 195"/>
                  <a:gd name="T107" fmla="*/ 4 h 3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5"/>
                  <a:gd name="T163" fmla="*/ 0 h 321"/>
                  <a:gd name="T164" fmla="*/ 195 w 195"/>
                  <a:gd name="T165" fmla="*/ 321 h 3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5" h="321">
                    <a:moveTo>
                      <a:pt x="0" y="4"/>
                    </a:moveTo>
                    <a:lnTo>
                      <a:pt x="181" y="0"/>
                    </a:lnTo>
                    <a:lnTo>
                      <a:pt x="186" y="206"/>
                    </a:lnTo>
                    <a:lnTo>
                      <a:pt x="191" y="206"/>
                    </a:lnTo>
                    <a:lnTo>
                      <a:pt x="195" y="296"/>
                    </a:lnTo>
                    <a:lnTo>
                      <a:pt x="178" y="302"/>
                    </a:lnTo>
                    <a:lnTo>
                      <a:pt x="178" y="313"/>
                    </a:lnTo>
                    <a:lnTo>
                      <a:pt x="132" y="321"/>
                    </a:lnTo>
                    <a:lnTo>
                      <a:pt x="105" y="321"/>
                    </a:lnTo>
                    <a:lnTo>
                      <a:pt x="105" y="316"/>
                    </a:lnTo>
                    <a:lnTo>
                      <a:pt x="84" y="304"/>
                    </a:lnTo>
                    <a:lnTo>
                      <a:pt x="72" y="294"/>
                    </a:lnTo>
                    <a:lnTo>
                      <a:pt x="60" y="278"/>
                    </a:lnTo>
                    <a:lnTo>
                      <a:pt x="63" y="248"/>
                    </a:lnTo>
                    <a:lnTo>
                      <a:pt x="69" y="228"/>
                    </a:lnTo>
                    <a:lnTo>
                      <a:pt x="72" y="227"/>
                    </a:lnTo>
                    <a:lnTo>
                      <a:pt x="79" y="227"/>
                    </a:lnTo>
                    <a:lnTo>
                      <a:pt x="92" y="236"/>
                    </a:lnTo>
                    <a:lnTo>
                      <a:pt x="97" y="248"/>
                    </a:lnTo>
                    <a:lnTo>
                      <a:pt x="92" y="251"/>
                    </a:lnTo>
                    <a:lnTo>
                      <a:pt x="102" y="249"/>
                    </a:lnTo>
                    <a:lnTo>
                      <a:pt x="102" y="259"/>
                    </a:lnTo>
                    <a:lnTo>
                      <a:pt x="111" y="270"/>
                    </a:lnTo>
                    <a:lnTo>
                      <a:pt x="134" y="281"/>
                    </a:lnTo>
                    <a:lnTo>
                      <a:pt x="163" y="280"/>
                    </a:lnTo>
                    <a:lnTo>
                      <a:pt x="176" y="262"/>
                    </a:lnTo>
                    <a:lnTo>
                      <a:pt x="173" y="264"/>
                    </a:lnTo>
                    <a:lnTo>
                      <a:pt x="171" y="252"/>
                    </a:lnTo>
                    <a:lnTo>
                      <a:pt x="165" y="254"/>
                    </a:lnTo>
                    <a:lnTo>
                      <a:pt x="158" y="251"/>
                    </a:lnTo>
                    <a:lnTo>
                      <a:pt x="157" y="236"/>
                    </a:lnTo>
                    <a:lnTo>
                      <a:pt x="153" y="241"/>
                    </a:lnTo>
                    <a:lnTo>
                      <a:pt x="152" y="240"/>
                    </a:lnTo>
                    <a:lnTo>
                      <a:pt x="152" y="233"/>
                    </a:lnTo>
                    <a:lnTo>
                      <a:pt x="147" y="236"/>
                    </a:lnTo>
                    <a:lnTo>
                      <a:pt x="149" y="224"/>
                    </a:lnTo>
                    <a:lnTo>
                      <a:pt x="140" y="227"/>
                    </a:lnTo>
                    <a:lnTo>
                      <a:pt x="140" y="219"/>
                    </a:lnTo>
                    <a:lnTo>
                      <a:pt x="134" y="217"/>
                    </a:lnTo>
                    <a:lnTo>
                      <a:pt x="123" y="227"/>
                    </a:lnTo>
                    <a:lnTo>
                      <a:pt x="103" y="211"/>
                    </a:lnTo>
                    <a:lnTo>
                      <a:pt x="77" y="203"/>
                    </a:lnTo>
                    <a:lnTo>
                      <a:pt x="79" y="200"/>
                    </a:lnTo>
                    <a:lnTo>
                      <a:pt x="71" y="203"/>
                    </a:lnTo>
                    <a:lnTo>
                      <a:pt x="66" y="198"/>
                    </a:lnTo>
                    <a:lnTo>
                      <a:pt x="66" y="193"/>
                    </a:lnTo>
                    <a:lnTo>
                      <a:pt x="81" y="179"/>
                    </a:lnTo>
                    <a:lnTo>
                      <a:pt x="63" y="177"/>
                    </a:lnTo>
                    <a:lnTo>
                      <a:pt x="58" y="163"/>
                    </a:lnTo>
                    <a:lnTo>
                      <a:pt x="68" y="156"/>
                    </a:lnTo>
                    <a:lnTo>
                      <a:pt x="53" y="158"/>
                    </a:lnTo>
                    <a:lnTo>
                      <a:pt x="40" y="144"/>
                    </a:lnTo>
                    <a:lnTo>
                      <a:pt x="40" y="139"/>
                    </a:lnTo>
                    <a:lnTo>
                      <a:pt x="48" y="123"/>
                    </a:lnTo>
                    <a:lnTo>
                      <a:pt x="63" y="120"/>
                    </a:lnTo>
                    <a:lnTo>
                      <a:pt x="71" y="108"/>
                    </a:lnTo>
                    <a:lnTo>
                      <a:pt x="81" y="113"/>
                    </a:lnTo>
                    <a:lnTo>
                      <a:pt x="81" y="118"/>
                    </a:lnTo>
                    <a:lnTo>
                      <a:pt x="89" y="121"/>
                    </a:lnTo>
                    <a:lnTo>
                      <a:pt x="92" y="126"/>
                    </a:lnTo>
                    <a:lnTo>
                      <a:pt x="105" y="132"/>
                    </a:lnTo>
                    <a:lnTo>
                      <a:pt x="108" y="129"/>
                    </a:lnTo>
                    <a:lnTo>
                      <a:pt x="105" y="132"/>
                    </a:lnTo>
                    <a:lnTo>
                      <a:pt x="110" y="132"/>
                    </a:lnTo>
                    <a:lnTo>
                      <a:pt x="103" y="115"/>
                    </a:lnTo>
                    <a:lnTo>
                      <a:pt x="105" y="110"/>
                    </a:lnTo>
                    <a:lnTo>
                      <a:pt x="103" y="113"/>
                    </a:lnTo>
                    <a:lnTo>
                      <a:pt x="95" y="112"/>
                    </a:lnTo>
                    <a:lnTo>
                      <a:pt x="94" y="108"/>
                    </a:lnTo>
                    <a:lnTo>
                      <a:pt x="84" y="110"/>
                    </a:lnTo>
                    <a:lnTo>
                      <a:pt x="79" y="102"/>
                    </a:lnTo>
                    <a:lnTo>
                      <a:pt x="72" y="100"/>
                    </a:lnTo>
                    <a:lnTo>
                      <a:pt x="72" y="96"/>
                    </a:lnTo>
                    <a:lnTo>
                      <a:pt x="82" y="94"/>
                    </a:lnTo>
                    <a:lnTo>
                      <a:pt x="77" y="91"/>
                    </a:lnTo>
                    <a:lnTo>
                      <a:pt x="69" y="96"/>
                    </a:lnTo>
                    <a:lnTo>
                      <a:pt x="61" y="118"/>
                    </a:lnTo>
                    <a:lnTo>
                      <a:pt x="35" y="121"/>
                    </a:lnTo>
                    <a:lnTo>
                      <a:pt x="26" y="102"/>
                    </a:lnTo>
                    <a:lnTo>
                      <a:pt x="29" y="100"/>
                    </a:lnTo>
                    <a:lnTo>
                      <a:pt x="21" y="91"/>
                    </a:lnTo>
                    <a:lnTo>
                      <a:pt x="22" y="88"/>
                    </a:lnTo>
                    <a:lnTo>
                      <a:pt x="19" y="81"/>
                    </a:lnTo>
                    <a:lnTo>
                      <a:pt x="11" y="78"/>
                    </a:lnTo>
                    <a:lnTo>
                      <a:pt x="14" y="70"/>
                    </a:lnTo>
                    <a:lnTo>
                      <a:pt x="5" y="64"/>
                    </a:lnTo>
                    <a:lnTo>
                      <a:pt x="8" y="57"/>
                    </a:lnTo>
                    <a:lnTo>
                      <a:pt x="32" y="43"/>
                    </a:lnTo>
                    <a:lnTo>
                      <a:pt x="40" y="54"/>
                    </a:lnTo>
                    <a:lnTo>
                      <a:pt x="47" y="52"/>
                    </a:lnTo>
                    <a:lnTo>
                      <a:pt x="42" y="59"/>
                    </a:lnTo>
                    <a:lnTo>
                      <a:pt x="50" y="54"/>
                    </a:lnTo>
                    <a:lnTo>
                      <a:pt x="47" y="51"/>
                    </a:lnTo>
                    <a:lnTo>
                      <a:pt x="48" y="46"/>
                    </a:lnTo>
                    <a:lnTo>
                      <a:pt x="43" y="46"/>
                    </a:lnTo>
                    <a:lnTo>
                      <a:pt x="43" y="40"/>
                    </a:lnTo>
                    <a:lnTo>
                      <a:pt x="37" y="40"/>
                    </a:lnTo>
                    <a:lnTo>
                      <a:pt x="35" y="33"/>
                    </a:lnTo>
                    <a:lnTo>
                      <a:pt x="32" y="35"/>
                    </a:lnTo>
                    <a:lnTo>
                      <a:pt x="26" y="27"/>
                    </a:lnTo>
                    <a:lnTo>
                      <a:pt x="29" y="25"/>
                    </a:lnTo>
                    <a:lnTo>
                      <a:pt x="21" y="24"/>
                    </a:lnTo>
                    <a:lnTo>
                      <a:pt x="17" y="17"/>
                    </a:lnTo>
                    <a:lnTo>
                      <a:pt x="11" y="16"/>
                    </a:lnTo>
                    <a:lnTo>
                      <a:pt x="16" y="11"/>
                    </a:lnTo>
                    <a:lnTo>
                      <a:pt x="9" y="14"/>
                    </a:lnTo>
                    <a:lnTo>
                      <a:pt x="13" y="6"/>
                    </a:lnTo>
                    <a:lnTo>
                      <a:pt x="0" y="4"/>
                    </a:lnTo>
                  </a:path>
                </a:pathLst>
              </a:custGeom>
              <a:noFill/>
              <a:ln w="9525">
                <a:noFill/>
                <a:round/>
                <a:headEnd/>
                <a:tailEnd/>
              </a:ln>
            </p:spPr>
            <p:txBody>
              <a:bodyPr/>
              <a:lstStyle/>
              <a:p>
                <a:pPr algn="ctr" eaLnBrk="0" hangingPunct="0"/>
                <a:endParaRPr lang="en-US" dirty="0"/>
              </a:p>
            </p:txBody>
          </p:sp>
          <p:sp>
            <p:nvSpPr>
              <p:cNvPr id="4110" name="Freeform 900"/>
              <p:cNvSpPr>
                <a:spLocks/>
              </p:cNvSpPr>
              <p:nvPr/>
            </p:nvSpPr>
            <p:spPr bwMode="auto">
              <a:xfrm>
                <a:off x="5547" y="3266"/>
                <a:ext cx="16" cy="8"/>
              </a:xfrm>
              <a:custGeom>
                <a:avLst/>
                <a:gdLst>
                  <a:gd name="T0" fmla="*/ 4 w 16"/>
                  <a:gd name="T1" fmla="*/ 3 h 8"/>
                  <a:gd name="T2" fmla="*/ 16 w 16"/>
                  <a:gd name="T3" fmla="*/ 8 h 8"/>
                  <a:gd name="T4" fmla="*/ 0 w 16"/>
                  <a:gd name="T5" fmla="*/ 3 h 8"/>
                  <a:gd name="T6" fmla="*/ 3 w 16"/>
                  <a:gd name="T7" fmla="*/ 0 h 8"/>
                  <a:gd name="T8" fmla="*/ 4 w 16"/>
                  <a:gd name="T9" fmla="*/ 3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4" y="3"/>
                    </a:moveTo>
                    <a:lnTo>
                      <a:pt x="16" y="8"/>
                    </a:lnTo>
                    <a:lnTo>
                      <a:pt x="0" y="3"/>
                    </a:lnTo>
                    <a:lnTo>
                      <a:pt x="3" y="0"/>
                    </a:lnTo>
                    <a:lnTo>
                      <a:pt x="4" y="3"/>
                    </a:lnTo>
                    <a:close/>
                  </a:path>
                </a:pathLst>
              </a:custGeom>
              <a:solidFill>
                <a:srgbClr val="FEE0C2"/>
              </a:solidFill>
              <a:ln w="9525">
                <a:noFill/>
                <a:round/>
                <a:headEnd/>
                <a:tailEnd/>
              </a:ln>
            </p:spPr>
            <p:txBody>
              <a:bodyPr/>
              <a:lstStyle/>
              <a:p>
                <a:pPr algn="ctr" eaLnBrk="0" hangingPunct="0"/>
                <a:endParaRPr lang="en-US" dirty="0"/>
              </a:p>
            </p:txBody>
          </p:sp>
          <p:sp>
            <p:nvSpPr>
              <p:cNvPr id="4111" name="Freeform 901"/>
              <p:cNvSpPr>
                <a:spLocks/>
              </p:cNvSpPr>
              <p:nvPr/>
            </p:nvSpPr>
            <p:spPr bwMode="auto">
              <a:xfrm>
                <a:off x="5547" y="3266"/>
                <a:ext cx="16" cy="8"/>
              </a:xfrm>
              <a:custGeom>
                <a:avLst/>
                <a:gdLst>
                  <a:gd name="T0" fmla="*/ 4 w 16"/>
                  <a:gd name="T1" fmla="*/ 3 h 8"/>
                  <a:gd name="T2" fmla="*/ 16 w 16"/>
                  <a:gd name="T3" fmla="*/ 8 h 8"/>
                  <a:gd name="T4" fmla="*/ 0 w 16"/>
                  <a:gd name="T5" fmla="*/ 3 h 8"/>
                  <a:gd name="T6" fmla="*/ 3 w 16"/>
                  <a:gd name="T7" fmla="*/ 0 h 8"/>
                  <a:gd name="T8" fmla="*/ 4 w 16"/>
                  <a:gd name="T9" fmla="*/ 3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4" y="3"/>
                    </a:moveTo>
                    <a:lnTo>
                      <a:pt x="16" y="8"/>
                    </a:lnTo>
                    <a:lnTo>
                      <a:pt x="0" y="3"/>
                    </a:lnTo>
                    <a:lnTo>
                      <a:pt x="3" y="0"/>
                    </a:lnTo>
                    <a:lnTo>
                      <a:pt x="4" y="3"/>
                    </a:lnTo>
                  </a:path>
                </a:pathLst>
              </a:custGeom>
              <a:noFill/>
              <a:ln w="9525">
                <a:noFill/>
                <a:round/>
                <a:headEnd/>
                <a:tailEnd/>
              </a:ln>
            </p:spPr>
            <p:txBody>
              <a:bodyPr/>
              <a:lstStyle/>
              <a:p>
                <a:pPr algn="ctr" eaLnBrk="0" hangingPunct="0"/>
                <a:endParaRPr lang="en-US" dirty="0"/>
              </a:p>
            </p:txBody>
          </p:sp>
          <p:sp>
            <p:nvSpPr>
              <p:cNvPr id="4112" name="Freeform 902"/>
              <p:cNvSpPr>
                <a:spLocks/>
              </p:cNvSpPr>
              <p:nvPr/>
            </p:nvSpPr>
            <p:spPr bwMode="auto">
              <a:xfrm>
                <a:off x="5030" y="3266"/>
                <a:ext cx="4" cy="4"/>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4"/>
                    </a:lnTo>
                    <a:lnTo>
                      <a:pt x="2" y="0"/>
                    </a:lnTo>
                    <a:lnTo>
                      <a:pt x="4" y="4"/>
                    </a:lnTo>
                    <a:close/>
                  </a:path>
                </a:pathLst>
              </a:custGeom>
              <a:solidFill>
                <a:srgbClr val="FEE0C2"/>
              </a:solidFill>
              <a:ln w="9525">
                <a:noFill/>
                <a:round/>
                <a:headEnd/>
                <a:tailEnd/>
              </a:ln>
            </p:spPr>
            <p:txBody>
              <a:bodyPr/>
              <a:lstStyle/>
              <a:p>
                <a:pPr algn="ctr" eaLnBrk="0" hangingPunct="0"/>
                <a:endParaRPr lang="en-US" dirty="0"/>
              </a:p>
            </p:txBody>
          </p:sp>
          <p:sp>
            <p:nvSpPr>
              <p:cNvPr id="4113" name="Freeform 903"/>
              <p:cNvSpPr>
                <a:spLocks/>
              </p:cNvSpPr>
              <p:nvPr/>
            </p:nvSpPr>
            <p:spPr bwMode="auto">
              <a:xfrm>
                <a:off x="5030" y="3266"/>
                <a:ext cx="4" cy="4"/>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4"/>
                    </a:lnTo>
                    <a:lnTo>
                      <a:pt x="2" y="0"/>
                    </a:lnTo>
                    <a:lnTo>
                      <a:pt x="4" y="4"/>
                    </a:lnTo>
                  </a:path>
                </a:pathLst>
              </a:custGeom>
              <a:noFill/>
              <a:ln w="9525">
                <a:noFill/>
                <a:round/>
                <a:headEnd/>
                <a:tailEnd/>
              </a:ln>
            </p:spPr>
            <p:txBody>
              <a:bodyPr/>
              <a:lstStyle/>
              <a:p>
                <a:pPr algn="ctr" eaLnBrk="0" hangingPunct="0"/>
                <a:endParaRPr lang="en-US" dirty="0"/>
              </a:p>
            </p:txBody>
          </p:sp>
          <p:sp>
            <p:nvSpPr>
              <p:cNvPr id="4114" name="Freeform 904"/>
              <p:cNvSpPr>
                <a:spLocks/>
              </p:cNvSpPr>
              <p:nvPr/>
            </p:nvSpPr>
            <p:spPr bwMode="auto">
              <a:xfrm>
                <a:off x="5019" y="3269"/>
                <a:ext cx="3" cy="3"/>
              </a:xfrm>
              <a:custGeom>
                <a:avLst/>
                <a:gdLst>
                  <a:gd name="T0" fmla="*/ 0 w 3"/>
                  <a:gd name="T1" fmla="*/ 1 h 3"/>
                  <a:gd name="T2" fmla="*/ 3 w 3"/>
                  <a:gd name="T3" fmla="*/ 0 h 3"/>
                  <a:gd name="T4" fmla="*/ 3 w 3"/>
                  <a:gd name="T5" fmla="*/ 3 h 3"/>
                  <a:gd name="T6" fmla="*/ 2 w 3"/>
                  <a:gd name="T7" fmla="*/ 3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3" y="0"/>
                    </a:lnTo>
                    <a:lnTo>
                      <a:pt x="3" y="3"/>
                    </a:lnTo>
                    <a:lnTo>
                      <a:pt x="2"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4115" name="Freeform 905"/>
              <p:cNvSpPr>
                <a:spLocks/>
              </p:cNvSpPr>
              <p:nvPr/>
            </p:nvSpPr>
            <p:spPr bwMode="auto">
              <a:xfrm>
                <a:off x="5019" y="3269"/>
                <a:ext cx="3" cy="3"/>
              </a:xfrm>
              <a:custGeom>
                <a:avLst/>
                <a:gdLst>
                  <a:gd name="T0" fmla="*/ 0 w 3"/>
                  <a:gd name="T1" fmla="*/ 1 h 3"/>
                  <a:gd name="T2" fmla="*/ 3 w 3"/>
                  <a:gd name="T3" fmla="*/ 0 h 3"/>
                  <a:gd name="T4" fmla="*/ 3 w 3"/>
                  <a:gd name="T5" fmla="*/ 3 h 3"/>
                  <a:gd name="T6" fmla="*/ 2 w 3"/>
                  <a:gd name="T7" fmla="*/ 3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3" y="0"/>
                    </a:lnTo>
                    <a:lnTo>
                      <a:pt x="3" y="3"/>
                    </a:lnTo>
                    <a:lnTo>
                      <a:pt x="2" y="3"/>
                    </a:lnTo>
                    <a:lnTo>
                      <a:pt x="0" y="1"/>
                    </a:lnTo>
                  </a:path>
                </a:pathLst>
              </a:custGeom>
              <a:noFill/>
              <a:ln w="9525">
                <a:noFill/>
                <a:round/>
                <a:headEnd/>
                <a:tailEnd/>
              </a:ln>
            </p:spPr>
            <p:txBody>
              <a:bodyPr/>
              <a:lstStyle/>
              <a:p>
                <a:pPr algn="ctr" eaLnBrk="0" hangingPunct="0"/>
                <a:endParaRPr lang="en-US" dirty="0"/>
              </a:p>
            </p:txBody>
          </p:sp>
          <p:sp>
            <p:nvSpPr>
              <p:cNvPr id="4116" name="Freeform 906"/>
              <p:cNvSpPr>
                <a:spLocks/>
              </p:cNvSpPr>
              <p:nvPr/>
            </p:nvSpPr>
            <p:spPr bwMode="auto">
              <a:xfrm>
                <a:off x="5547" y="3269"/>
                <a:ext cx="8" cy="6"/>
              </a:xfrm>
              <a:custGeom>
                <a:avLst/>
                <a:gdLst>
                  <a:gd name="T0" fmla="*/ 0 w 8"/>
                  <a:gd name="T1" fmla="*/ 3 h 6"/>
                  <a:gd name="T2" fmla="*/ 0 w 8"/>
                  <a:gd name="T3" fmla="*/ 0 h 6"/>
                  <a:gd name="T4" fmla="*/ 8 w 8"/>
                  <a:gd name="T5" fmla="*/ 3 h 6"/>
                  <a:gd name="T6" fmla="*/ 6 w 8"/>
                  <a:gd name="T7" fmla="*/ 6 h 6"/>
                  <a:gd name="T8" fmla="*/ 0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3"/>
                    </a:moveTo>
                    <a:lnTo>
                      <a:pt x="0" y="0"/>
                    </a:lnTo>
                    <a:lnTo>
                      <a:pt x="8" y="3"/>
                    </a:lnTo>
                    <a:lnTo>
                      <a:pt x="6" y="6"/>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117" name="Freeform 907"/>
              <p:cNvSpPr>
                <a:spLocks/>
              </p:cNvSpPr>
              <p:nvPr/>
            </p:nvSpPr>
            <p:spPr bwMode="auto">
              <a:xfrm>
                <a:off x="5547" y="3269"/>
                <a:ext cx="8" cy="6"/>
              </a:xfrm>
              <a:custGeom>
                <a:avLst/>
                <a:gdLst>
                  <a:gd name="T0" fmla="*/ 0 w 8"/>
                  <a:gd name="T1" fmla="*/ 3 h 6"/>
                  <a:gd name="T2" fmla="*/ 0 w 8"/>
                  <a:gd name="T3" fmla="*/ 0 h 6"/>
                  <a:gd name="T4" fmla="*/ 8 w 8"/>
                  <a:gd name="T5" fmla="*/ 3 h 6"/>
                  <a:gd name="T6" fmla="*/ 6 w 8"/>
                  <a:gd name="T7" fmla="*/ 6 h 6"/>
                  <a:gd name="T8" fmla="*/ 0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3"/>
                    </a:moveTo>
                    <a:lnTo>
                      <a:pt x="0" y="0"/>
                    </a:lnTo>
                    <a:lnTo>
                      <a:pt x="8" y="3"/>
                    </a:lnTo>
                    <a:lnTo>
                      <a:pt x="6" y="6"/>
                    </a:lnTo>
                    <a:lnTo>
                      <a:pt x="0" y="3"/>
                    </a:lnTo>
                  </a:path>
                </a:pathLst>
              </a:custGeom>
              <a:noFill/>
              <a:ln w="9525">
                <a:noFill/>
                <a:round/>
                <a:headEnd/>
                <a:tailEnd/>
              </a:ln>
            </p:spPr>
            <p:txBody>
              <a:bodyPr/>
              <a:lstStyle/>
              <a:p>
                <a:pPr algn="ctr" eaLnBrk="0" hangingPunct="0"/>
                <a:endParaRPr lang="en-US" dirty="0"/>
              </a:p>
            </p:txBody>
          </p:sp>
          <p:sp>
            <p:nvSpPr>
              <p:cNvPr id="4118" name="Freeform 908"/>
              <p:cNvSpPr>
                <a:spLocks/>
              </p:cNvSpPr>
              <p:nvPr/>
            </p:nvSpPr>
            <p:spPr bwMode="auto">
              <a:xfrm>
                <a:off x="5063" y="3270"/>
                <a:ext cx="3" cy="4"/>
              </a:xfrm>
              <a:custGeom>
                <a:avLst/>
                <a:gdLst>
                  <a:gd name="T0" fmla="*/ 3 w 3"/>
                  <a:gd name="T1" fmla="*/ 0 h 4"/>
                  <a:gd name="T2" fmla="*/ 0 w 3"/>
                  <a:gd name="T3" fmla="*/ 4 h 4"/>
                  <a:gd name="T4" fmla="*/ 0 w 3"/>
                  <a:gd name="T5" fmla="*/ 0 h 4"/>
                  <a:gd name="T6" fmla="*/ 3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0" y="4"/>
                    </a:lnTo>
                    <a:lnTo>
                      <a:pt x="0" y="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4119" name="Freeform 909"/>
              <p:cNvSpPr>
                <a:spLocks/>
              </p:cNvSpPr>
              <p:nvPr/>
            </p:nvSpPr>
            <p:spPr bwMode="auto">
              <a:xfrm>
                <a:off x="5063" y="3270"/>
                <a:ext cx="3" cy="4"/>
              </a:xfrm>
              <a:custGeom>
                <a:avLst/>
                <a:gdLst>
                  <a:gd name="T0" fmla="*/ 3 w 3"/>
                  <a:gd name="T1" fmla="*/ 0 h 4"/>
                  <a:gd name="T2" fmla="*/ 0 w 3"/>
                  <a:gd name="T3" fmla="*/ 4 h 4"/>
                  <a:gd name="T4" fmla="*/ 0 w 3"/>
                  <a:gd name="T5" fmla="*/ 0 h 4"/>
                  <a:gd name="T6" fmla="*/ 3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0" y="4"/>
                    </a:lnTo>
                    <a:lnTo>
                      <a:pt x="0" y="0"/>
                    </a:lnTo>
                    <a:lnTo>
                      <a:pt x="3" y="0"/>
                    </a:lnTo>
                  </a:path>
                </a:pathLst>
              </a:custGeom>
              <a:noFill/>
              <a:ln w="9525">
                <a:noFill/>
                <a:round/>
                <a:headEnd/>
                <a:tailEnd/>
              </a:ln>
            </p:spPr>
            <p:txBody>
              <a:bodyPr/>
              <a:lstStyle/>
              <a:p>
                <a:pPr algn="ctr" eaLnBrk="0" hangingPunct="0"/>
                <a:endParaRPr lang="en-US" dirty="0"/>
              </a:p>
            </p:txBody>
          </p:sp>
          <p:sp>
            <p:nvSpPr>
              <p:cNvPr id="4120" name="Freeform 910"/>
              <p:cNvSpPr>
                <a:spLocks/>
              </p:cNvSpPr>
              <p:nvPr/>
            </p:nvSpPr>
            <p:spPr bwMode="auto">
              <a:xfrm>
                <a:off x="5047" y="3270"/>
                <a:ext cx="19" cy="10"/>
              </a:xfrm>
              <a:custGeom>
                <a:avLst/>
                <a:gdLst>
                  <a:gd name="T0" fmla="*/ 16 w 19"/>
                  <a:gd name="T1" fmla="*/ 0 h 10"/>
                  <a:gd name="T2" fmla="*/ 16 w 19"/>
                  <a:gd name="T3" fmla="*/ 7 h 10"/>
                  <a:gd name="T4" fmla="*/ 19 w 19"/>
                  <a:gd name="T5" fmla="*/ 5 h 10"/>
                  <a:gd name="T6" fmla="*/ 8 w 19"/>
                  <a:gd name="T7" fmla="*/ 10 h 10"/>
                  <a:gd name="T8" fmla="*/ 3 w 19"/>
                  <a:gd name="T9" fmla="*/ 8 h 10"/>
                  <a:gd name="T10" fmla="*/ 0 w 19"/>
                  <a:gd name="T11" fmla="*/ 0 h 10"/>
                  <a:gd name="T12" fmla="*/ 16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6" y="0"/>
                    </a:moveTo>
                    <a:lnTo>
                      <a:pt x="16" y="7"/>
                    </a:lnTo>
                    <a:lnTo>
                      <a:pt x="19" y="5"/>
                    </a:lnTo>
                    <a:lnTo>
                      <a:pt x="8" y="10"/>
                    </a:lnTo>
                    <a:lnTo>
                      <a:pt x="3" y="8"/>
                    </a:lnTo>
                    <a:lnTo>
                      <a:pt x="0" y="0"/>
                    </a:lnTo>
                    <a:lnTo>
                      <a:pt x="16" y="0"/>
                    </a:lnTo>
                    <a:close/>
                  </a:path>
                </a:pathLst>
              </a:custGeom>
              <a:solidFill>
                <a:srgbClr val="FEE0C2"/>
              </a:solidFill>
              <a:ln w="9525">
                <a:noFill/>
                <a:round/>
                <a:headEnd/>
                <a:tailEnd/>
              </a:ln>
            </p:spPr>
            <p:txBody>
              <a:bodyPr/>
              <a:lstStyle/>
              <a:p>
                <a:pPr algn="ctr" eaLnBrk="0" hangingPunct="0"/>
                <a:endParaRPr lang="en-US" dirty="0"/>
              </a:p>
            </p:txBody>
          </p:sp>
          <p:sp>
            <p:nvSpPr>
              <p:cNvPr id="4121" name="Freeform 911"/>
              <p:cNvSpPr>
                <a:spLocks/>
              </p:cNvSpPr>
              <p:nvPr/>
            </p:nvSpPr>
            <p:spPr bwMode="auto">
              <a:xfrm>
                <a:off x="5047" y="3270"/>
                <a:ext cx="19" cy="10"/>
              </a:xfrm>
              <a:custGeom>
                <a:avLst/>
                <a:gdLst>
                  <a:gd name="T0" fmla="*/ 16 w 19"/>
                  <a:gd name="T1" fmla="*/ 0 h 10"/>
                  <a:gd name="T2" fmla="*/ 16 w 19"/>
                  <a:gd name="T3" fmla="*/ 7 h 10"/>
                  <a:gd name="T4" fmla="*/ 19 w 19"/>
                  <a:gd name="T5" fmla="*/ 5 h 10"/>
                  <a:gd name="T6" fmla="*/ 8 w 19"/>
                  <a:gd name="T7" fmla="*/ 10 h 10"/>
                  <a:gd name="T8" fmla="*/ 3 w 19"/>
                  <a:gd name="T9" fmla="*/ 8 h 10"/>
                  <a:gd name="T10" fmla="*/ 0 w 19"/>
                  <a:gd name="T11" fmla="*/ 0 h 10"/>
                  <a:gd name="T12" fmla="*/ 16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6" y="0"/>
                    </a:moveTo>
                    <a:lnTo>
                      <a:pt x="16" y="7"/>
                    </a:lnTo>
                    <a:lnTo>
                      <a:pt x="19" y="5"/>
                    </a:lnTo>
                    <a:lnTo>
                      <a:pt x="8" y="10"/>
                    </a:lnTo>
                    <a:lnTo>
                      <a:pt x="3" y="8"/>
                    </a:lnTo>
                    <a:lnTo>
                      <a:pt x="0" y="0"/>
                    </a:lnTo>
                    <a:lnTo>
                      <a:pt x="16" y="0"/>
                    </a:lnTo>
                  </a:path>
                </a:pathLst>
              </a:custGeom>
              <a:noFill/>
              <a:ln w="9525">
                <a:noFill/>
                <a:round/>
                <a:headEnd/>
                <a:tailEnd/>
              </a:ln>
            </p:spPr>
            <p:txBody>
              <a:bodyPr/>
              <a:lstStyle/>
              <a:p>
                <a:pPr algn="ctr" eaLnBrk="0" hangingPunct="0"/>
                <a:endParaRPr lang="en-US" dirty="0"/>
              </a:p>
            </p:txBody>
          </p:sp>
          <p:sp>
            <p:nvSpPr>
              <p:cNvPr id="4122" name="Rectangle 912"/>
              <p:cNvSpPr>
                <a:spLocks noChangeArrowheads="1"/>
              </p:cNvSpPr>
              <p:nvPr/>
            </p:nvSpPr>
            <p:spPr bwMode="auto">
              <a:xfrm>
                <a:off x="5032" y="3270"/>
                <a:ext cx="1" cy="2"/>
              </a:xfrm>
              <a:prstGeom prst="rect">
                <a:avLst/>
              </a:prstGeom>
              <a:solidFill>
                <a:srgbClr val="FEE0C2"/>
              </a:solidFill>
              <a:ln w="9525">
                <a:noFill/>
                <a:miter lim="800000"/>
                <a:headEnd/>
                <a:tailEnd/>
              </a:ln>
            </p:spPr>
            <p:txBody>
              <a:bodyPr/>
              <a:lstStyle/>
              <a:p>
                <a:pPr algn="ctr" eaLnBrk="0" hangingPunct="0"/>
                <a:endParaRPr lang="en-US" dirty="0"/>
              </a:p>
            </p:txBody>
          </p:sp>
          <p:sp>
            <p:nvSpPr>
              <p:cNvPr id="4123" name="Rectangle 913"/>
              <p:cNvSpPr>
                <a:spLocks noChangeArrowheads="1"/>
              </p:cNvSpPr>
              <p:nvPr/>
            </p:nvSpPr>
            <p:spPr bwMode="auto">
              <a:xfrm>
                <a:off x="5032" y="3270"/>
                <a:ext cx="1" cy="2"/>
              </a:xfrm>
              <a:prstGeom prst="rect">
                <a:avLst/>
              </a:prstGeom>
              <a:noFill/>
              <a:ln w="9525">
                <a:noFill/>
                <a:miter lim="800000"/>
                <a:headEnd/>
                <a:tailEnd/>
              </a:ln>
            </p:spPr>
            <p:txBody>
              <a:bodyPr/>
              <a:lstStyle/>
              <a:p>
                <a:pPr algn="ctr" eaLnBrk="0" hangingPunct="0"/>
                <a:endParaRPr lang="en-US" dirty="0"/>
              </a:p>
            </p:txBody>
          </p:sp>
          <p:sp>
            <p:nvSpPr>
              <p:cNvPr id="4124" name="Freeform 914"/>
              <p:cNvSpPr>
                <a:spLocks/>
              </p:cNvSpPr>
              <p:nvPr/>
            </p:nvSpPr>
            <p:spPr bwMode="auto">
              <a:xfrm>
                <a:off x="5032" y="3272"/>
                <a:ext cx="47" cy="48"/>
              </a:xfrm>
              <a:custGeom>
                <a:avLst/>
                <a:gdLst>
                  <a:gd name="T0" fmla="*/ 15 w 47"/>
                  <a:gd name="T1" fmla="*/ 37 h 48"/>
                  <a:gd name="T2" fmla="*/ 21 w 47"/>
                  <a:gd name="T3" fmla="*/ 30 h 48"/>
                  <a:gd name="T4" fmla="*/ 16 w 47"/>
                  <a:gd name="T5" fmla="*/ 32 h 48"/>
                  <a:gd name="T6" fmla="*/ 18 w 47"/>
                  <a:gd name="T7" fmla="*/ 21 h 48"/>
                  <a:gd name="T8" fmla="*/ 11 w 47"/>
                  <a:gd name="T9" fmla="*/ 16 h 48"/>
                  <a:gd name="T10" fmla="*/ 11 w 47"/>
                  <a:gd name="T11" fmla="*/ 13 h 48"/>
                  <a:gd name="T12" fmla="*/ 11 w 47"/>
                  <a:gd name="T13" fmla="*/ 21 h 48"/>
                  <a:gd name="T14" fmla="*/ 8 w 47"/>
                  <a:gd name="T15" fmla="*/ 14 h 48"/>
                  <a:gd name="T16" fmla="*/ 0 w 47"/>
                  <a:gd name="T17" fmla="*/ 16 h 48"/>
                  <a:gd name="T18" fmla="*/ 7 w 47"/>
                  <a:gd name="T19" fmla="*/ 13 h 48"/>
                  <a:gd name="T20" fmla="*/ 5 w 47"/>
                  <a:gd name="T21" fmla="*/ 11 h 48"/>
                  <a:gd name="T22" fmla="*/ 10 w 47"/>
                  <a:gd name="T23" fmla="*/ 13 h 48"/>
                  <a:gd name="T24" fmla="*/ 11 w 47"/>
                  <a:gd name="T25" fmla="*/ 11 h 48"/>
                  <a:gd name="T26" fmla="*/ 18 w 47"/>
                  <a:gd name="T27" fmla="*/ 11 h 48"/>
                  <a:gd name="T28" fmla="*/ 36 w 47"/>
                  <a:gd name="T29" fmla="*/ 3 h 48"/>
                  <a:gd name="T30" fmla="*/ 34 w 47"/>
                  <a:gd name="T31" fmla="*/ 0 h 48"/>
                  <a:gd name="T32" fmla="*/ 41 w 47"/>
                  <a:gd name="T33" fmla="*/ 0 h 48"/>
                  <a:gd name="T34" fmla="*/ 44 w 47"/>
                  <a:gd name="T35" fmla="*/ 10 h 48"/>
                  <a:gd name="T36" fmla="*/ 37 w 47"/>
                  <a:gd name="T37" fmla="*/ 24 h 48"/>
                  <a:gd name="T38" fmla="*/ 41 w 47"/>
                  <a:gd name="T39" fmla="*/ 19 h 48"/>
                  <a:gd name="T40" fmla="*/ 47 w 47"/>
                  <a:gd name="T41" fmla="*/ 27 h 48"/>
                  <a:gd name="T42" fmla="*/ 37 w 47"/>
                  <a:gd name="T43" fmla="*/ 35 h 48"/>
                  <a:gd name="T44" fmla="*/ 41 w 47"/>
                  <a:gd name="T45" fmla="*/ 43 h 48"/>
                  <a:gd name="T46" fmla="*/ 37 w 47"/>
                  <a:gd name="T47" fmla="*/ 48 h 48"/>
                  <a:gd name="T48" fmla="*/ 28 w 47"/>
                  <a:gd name="T49" fmla="*/ 46 h 48"/>
                  <a:gd name="T50" fmla="*/ 24 w 47"/>
                  <a:gd name="T51" fmla="*/ 38 h 48"/>
                  <a:gd name="T52" fmla="*/ 15 w 47"/>
                  <a:gd name="T53" fmla="*/ 3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48"/>
                  <a:gd name="T83" fmla="*/ 47 w 47"/>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48">
                    <a:moveTo>
                      <a:pt x="15" y="37"/>
                    </a:moveTo>
                    <a:lnTo>
                      <a:pt x="21" y="30"/>
                    </a:lnTo>
                    <a:lnTo>
                      <a:pt x="16" y="32"/>
                    </a:lnTo>
                    <a:lnTo>
                      <a:pt x="18" y="21"/>
                    </a:lnTo>
                    <a:lnTo>
                      <a:pt x="11" y="16"/>
                    </a:lnTo>
                    <a:lnTo>
                      <a:pt x="11" y="13"/>
                    </a:lnTo>
                    <a:lnTo>
                      <a:pt x="11" y="21"/>
                    </a:lnTo>
                    <a:lnTo>
                      <a:pt x="8" y="14"/>
                    </a:lnTo>
                    <a:lnTo>
                      <a:pt x="0" y="16"/>
                    </a:lnTo>
                    <a:lnTo>
                      <a:pt x="7" y="13"/>
                    </a:lnTo>
                    <a:lnTo>
                      <a:pt x="5" y="11"/>
                    </a:lnTo>
                    <a:lnTo>
                      <a:pt x="10" y="13"/>
                    </a:lnTo>
                    <a:lnTo>
                      <a:pt x="11" y="11"/>
                    </a:lnTo>
                    <a:lnTo>
                      <a:pt x="18" y="11"/>
                    </a:lnTo>
                    <a:lnTo>
                      <a:pt x="36" y="3"/>
                    </a:lnTo>
                    <a:lnTo>
                      <a:pt x="34" y="0"/>
                    </a:lnTo>
                    <a:lnTo>
                      <a:pt x="41" y="0"/>
                    </a:lnTo>
                    <a:lnTo>
                      <a:pt x="44" y="10"/>
                    </a:lnTo>
                    <a:lnTo>
                      <a:pt x="37" y="24"/>
                    </a:lnTo>
                    <a:lnTo>
                      <a:pt x="41" y="19"/>
                    </a:lnTo>
                    <a:lnTo>
                      <a:pt x="47" y="27"/>
                    </a:lnTo>
                    <a:lnTo>
                      <a:pt x="37" y="35"/>
                    </a:lnTo>
                    <a:lnTo>
                      <a:pt x="41" y="43"/>
                    </a:lnTo>
                    <a:lnTo>
                      <a:pt x="37" y="48"/>
                    </a:lnTo>
                    <a:lnTo>
                      <a:pt x="28" y="46"/>
                    </a:lnTo>
                    <a:lnTo>
                      <a:pt x="24" y="38"/>
                    </a:lnTo>
                    <a:lnTo>
                      <a:pt x="15" y="37"/>
                    </a:lnTo>
                    <a:close/>
                  </a:path>
                </a:pathLst>
              </a:custGeom>
              <a:solidFill>
                <a:srgbClr val="FEE0C2"/>
              </a:solidFill>
              <a:ln w="9525">
                <a:noFill/>
                <a:round/>
                <a:headEnd/>
                <a:tailEnd/>
              </a:ln>
            </p:spPr>
            <p:txBody>
              <a:bodyPr/>
              <a:lstStyle/>
              <a:p>
                <a:pPr algn="ctr" eaLnBrk="0" hangingPunct="0"/>
                <a:endParaRPr lang="en-US" dirty="0"/>
              </a:p>
            </p:txBody>
          </p:sp>
          <p:sp>
            <p:nvSpPr>
              <p:cNvPr id="4125" name="Freeform 915"/>
              <p:cNvSpPr>
                <a:spLocks/>
              </p:cNvSpPr>
              <p:nvPr/>
            </p:nvSpPr>
            <p:spPr bwMode="auto">
              <a:xfrm>
                <a:off x="5032" y="3272"/>
                <a:ext cx="47" cy="48"/>
              </a:xfrm>
              <a:custGeom>
                <a:avLst/>
                <a:gdLst>
                  <a:gd name="T0" fmla="*/ 15 w 47"/>
                  <a:gd name="T1" fmla="*/ 37 h 48"/>
                  <a:gd name="T2" fmla="*/ 21 w 47"/>
                  <a:gd name="T3" fmla="*/ 30 h 48"/>
                  <a:gd name="T4" fmla="*/ 16 w 47"/>
                  <a:gd name="T5" fmla="*/ 32 h 48"/>
                  <a:gd name="T6" fmla="*/ 18 w 47"/>
                  <a:gd name="T7" fmla="*/ 21 h 48"/>
                  <a:gd name="T8" fmla="*/ 11 w 47"/>
                  <a:gd name="T9" fmla="*/ 16 h 48"/>
                  <a:gd name="T10" fmla="*/ 11 w 47"/>
                  <a:gd name="T11" fmla="*/ 13 h 48"/>
                  <a:gd name="T12" fmla="*/ 11 w 47"/>
                  <a:gd name="T13" fmla="*/ 21 h 48"/>
                  <a:gd name="T14" fmla="*/ 8 w 47"/>
                  <a:gd name="T15" fmla="*/ 14 h 48"/>
                  <a:gd name="T16" fmla="*/ 0 w 47"/>
                  <a:gd name="T17" fmla="*/ 16 h 48"/>
                  <a:gd name="T18" fmla="*/ 7 w 47"/>
                  <a:gd name="T19" fmla="*/ 13 h 48"/>
                  <a:gd name="T20" fmla="*/ 5 w 47"/>
                  <a:gd name="T21" fmla="*/ 11 h 48"/>
                  <a:gd name="T22" fmla="*/ 10 w 47"/>
                  <a:gd name="T23" fmla="*/ 13 h 48"/>
                  <a:gd name="T24" fmla="*/ 11 w 47"/>
                  <a:gd name="T25" fmla="*/ 11 h 48"/>
                  <a:gd name="T26" fmla="*/ 18 w 47"/>
                  <a:gd name="T27" fmla="*/ 11 h 48"/>
                  <a:gd name="T28" fmla="*/ 36 w 47"/>
                  <a:gd name="T29" fmla="*/ 3 h 48"/>
                  <a:gd name="T30" fmla="*/ 34 w 47"/>
                  <a:gd name="T31" fmla="*/ 0 h 48"/>
                  <a:gd name="T32" fmla="*/ 41 w 47"/>
                  <a:gd name="T33" fmla="*/ 0 h 48"/>
                  <a:gd name="T34" fmla="*/ 44 w 47"/>
                  <a:gd name="T35" fmla="*/ 10 h 48"/>
                  <a:gd name="T36" fmla="*/ 37 w 47"/>
                  <a:gd name="T37" fmla="*/ 24 h 48"/>
                  <a:gd name="T38" fmla="*/ 41 w 47"/>
                  <a:gd name="T39" fmla="*/ 19 h 48"/>
                  <a:gd name="T40" fmla="*/ 47 w 47"/>
                  <a:gd name="T41" fmla="*/ 27 h 48"/>
                  <a:gd name="T42" fmla="*/ 37 w 47"/>
                  <a:gd name="T43" fmla="*/ 35 h 48"/>
                  <a:gd name="T44" fmla="*/ 41 w 47"/>
                  <a:gd name="T45" fmla="*/ 43 h 48"/>
                  <a:gd name="T46" fmla="*/ 37 w 47"/>
                  <a:gd name="T47" fmla="*/ 48 h 48"/>
                  <a:gd name="T48" fmla="*/ 28 w 47"/>
                  <a:gd name="T49" fmla="*/ 46 h 48"/>
                  <a:gd name="T50" fmla="*/ 24 w 47"/>
                  <a:gd name="T51" fmla="*/ 38 h 48"/>
                  <a:gd name="T52" fmla="*/ 15 w 47"/>
                  <a:gd name="T53" fmla="*/ 3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48"/>
                  <a:gd name="T83" fmla="*/ 47 w 47"/>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48">
                    <a:moveTo>
                      <a:pt x="15" y="37"/>
                    </a:moveTo>
                    <a:lnTo>
                      <a:pt x="21" y="30"/>
                    </a:lnTo>
                    <a:lnTo>
                      <a:pt x="16" y="32"/>
                    </a:lnTo>
                    <a:lnTo>
                      <a:pt x="18" y="21"/>
                    </a:lnTo>
                    <a:lnTo>
                      <a:pt x="11" y="16"/>
                    </a:lnTo>
                    <a:lnTo>
                      <a:pt x="11" y="13"/>
                    </a:lnTo>
                    <a:lnTo>
                      <a:pt x="11" y="21"/>
                    </a:lnTo>
                    <a:lnTo>
                      <a:pt x="8" y="14"/>
                    </a:lnTo>
                    <a:lnTo>
                      <a:pt x="0" y="16"/>
                    </a:lnTo>
                    <a:lnTo>
                      <a:pt x="7" y="13"/>
                    </a:lnTo>
                    <a:lnTo>
                      <a:pt x="5" y="11"/>
                    </a:lnTo>
                    <a:lnTo>
                      <a:pt x="10" y="13"/>
                    </a:lnTo>
                    <a:lnTo>
                      <a:pt x="11" y="11"/>
                    </a:lnTo>
                    <a:lnTo>
                      <a:pt x="18" y="11"/>
                    </a:lnTo>
                    <a:lnTo>
                      <a:pt x="36" y="3"/>
                    </a:lnTo>
                    <a:lnTo>
                      <a:pt x="34" y="0"/>
                    </a:lnTo>
                    <a:lnTo>
                      <a:pt x="41" y="0"/>
                    </a:lnTo>
                    <a:lnTo>
                      <a:pt x="44" y="10"/>
                    </a:lnTo>
                    <a:lnTo>
                      <a:pt x="37" y="24"/>
                    </a:lnTo>
                    <a:lnTo>
                      <a:pt x="41" y="19"/>
                    </a:lnTo>
                    <a:lnTo>
                      <a:pt x="47" y="27"/>
                    </a:lnTo>
                    <a:lnTo>
                      <a:pt x="37" y="35"/>
                    </a:lnTo>
                    <a:lnTo>
                      <a:pt x="41" y="43"/>
                    </a:lnTo>
                    <a:lnTo>
                      <a:pt x="37" y="48"/>
                    </a:lnTo>
                    <a:lnTo>
                      <a:pt x="28" y="46"/>
                    </a:lnTo>
                    <a:lnTo>
                      <a:pt x="24" y="38"/>
                    </a:lnTo>
                    <a:lnTo>
                      <a:pt x="15" y="37"/>
                    </a:lnTo>
                  </a:path>
                </a:pathLst>
              </a:custGeom>
              <a:noFill/>
              <a:ln w="9525">
                <a:noFill/>
                <a:round/>
                <a:headEnd/>
                <a:tailEnd/>
              </a:ln>
            </p:spPr>
            <p:txBody>
              <a:bodyPr/>
              <a:lstStyle/>
              <a:p>
                <a:pPr algn="ctr" eaLnBrk="0" hangingPunct="0"/>
                <a:endParaRPr lang="en-US" dirty="0"/>
              </a:p>
            </p:txBody>
          </p:sp>
          <p:sp>
            <p:nvSpPr>
              <p:cNvPr id="4126" name="Freeform 916"/>
              <p:cNvSpPr>
                <a:spLocks/>
              </p:cNvSpPr>
              <p:nvPr/>
            </p:nvSpPr>
            <p:spPr bwMode="auto">
              <a:xfrm>
                <a:off x="5030" y="3272"/>
                <a:ext cx="4" cy="3"/>
              </a:xfrm>
              <a:custGeom>
                <a:avLst/>
                <a:gdLst>
                  <a:gd name="T0" fmla="*/ 2 w 4"/>
                  <a:gd name="T1" fmla="*/ 0 h 3"/>
                  <a:gd name="T2" fmla="*/ 2 w 4"/>
                  <a:gd name="T3" fmla="*/ 0 h 3"/>
                  <a:gd name="T4" fmla="*/ 4 w 4"/>
                  <a:gd name="T5" fmla="*/ 3 h 3"/>
                  <a:gd name="T6" fmla="*/ 0 w 4"/>
                  <a:gd name="T7" fmla="*/ 0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2" y="0"/>
                    </a:lnTo>
                    <a:lnTo>
                      <a:pt x="4" y="3"/>
                    </a:lnTo>
                    <a:lnTo>
                      <a:pt x="0" y="0"/>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127" name="Freeform 917"/>
              <p:cNvSpPr>
                <a:spLocks/>
              </p:cNvSpPr>
              <p:nvPr/>
            </p:nvSpPr>
            <p:spPr bwMode="auto">
              <a:xfrm>
                <a:off x="5030" y="3272"/>
                <a:ext cx="4" cy="3"/>
              </a:xfrm>
              <a:custGeom>
                <a:avLst/>
                <a:gdLst>
                  <a:gd name="T0" fmla="*/ 2 w 4"/>
                  <a:gd name="T1" fmla="*/ 0 h 3"/>
                  <a:gd name="T2" fmla="*/ 2 w 4"/>
                  <a:gd name="T3" fmla="*/ 0 h 3"/>
                  <a:gd name="T4" fmla="*/ 4 w 4"/>
                  <a:gd name="T5" fmla="*/ 3 h 3"/>
                  <a:gd name="T6" fmla="*/ 0 w 4"/>
                  <a:gd name="T7" fmla="*/ 0 h 3"/>
                  <a:gd name="T8" fmla="*/ 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2" y="0"/>
                    </a:lnTo>
                    <a:lnTo>
                      <a:pt x="4" y="3"/>
                    </a:lnTo>
                    <a:lnTo>
                      <a:pt x="0" y="0"/>
                    </a:lnTo>
                    <a:lnTo>
                      <a:pt x="2" y="0"/>
                    </a:lnTo>
                  </a:path>
                </a:pathLst>
              </a:custGeom>
              <a:noFill/>
              <a:ln w="9525">
                <a:noFill/>
                <a:round/>
                <a:headEnd/>
                <a:tailEnd/>
              </a:ln>
            </p:spPr>
            <p:txBody>
              <a:bodyPr/>
              <a:lstStyle/>
              <a:p>
                <a:pPr algn="ctr" eaLnBrk="0" hangingPunct="0"/>
                <a:endParaRPr lang="en-US" dirty="0"/>
              </a:p>
            </p:txBody>
          </p:sp>
          <p:sp>
            <p:nvSpPr>
              <p:cNvPr id="4128" name="Freeform 918"/>
              <p:cNvSpPr>
                <a:spLocks/>
              </p:cNvSpPr>
              <p:nvPr/>
            </p:nvSpPr>
            <p:spPr bwMode="auto">
              <a:xfrm>
                <a:off x="5005" y="3272"/>
                <a:ext cx="1" cy="1"/>
              </a:xfrm>
              <a:custGeom>
                <a:avLst/>
                <a:gdLst>
                  <a:gd name="T0" fmla="*/ 1 w 1"/>
                  <a:gd name="T1" fmla="*/ 0 h 1"/>
                  <a:gd name="T2" fmla="*/ 1 w 1"/>
                  <a:gd name="T3" fmla="*/ 0 h 1"/>
                  <a:gd name="T4" fmla="*/ 0 w 1"/>
                  <a:gd name="T5" fmla="*/ 0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0"/>
                    </a:lnTo>
                    <a:lnTo>
                      <a:pt x="0" y="0"/>
                    </a:lnTo>
                    <a:lnTo>
                      <a:pt x="1" y="0"/>
                    </a:lnTo>
                    <a:close/>
                  </a:path>
                </a:pathLst>
              </a:custGeom>
              <a:solidFill>
                <a:srgbClr val="FEE0C2"/>
              </a:solidFill>
              <a:ln w="9525">
                <a:noFill/>
                <a:round/>
                <a:headEnd/>
                <a:tailEnd/>
              </a:ln>
            </p:spPr>
            <p:txBody>
              <a:bodyPr/>
              <a:lstStyle/>
              <a:p>
                <a:pPr algn="ctr" eaLnBrk="0" hangingPunct="0"/>
                <a:endParaRPr lang="en-US" dirty="0"/>
              </a:p>
            </p:txBody>
          </p:sp>
          <p:sp>
            <p:nvSpPr>
              <p:cNvPr id="4129" name="Freeform 919"/>
              <p:cNvSpPr>
                <a:spLocks/>
              </p:cNvSpPr>
              <p:nvPr/>
            </p:nvSpPr>
            <p:spPr bwMode="auto">
              <a:xfrm>
                <a:off x="5005" y="3272"/>
                <a:ext cx="1" cy="1"/>
              </a:xfrm>
              <a:custGeom>
                <a:avLst/>
                <a:gdLst>
                  <a:gd name="T0" fmla="*/ 1 w 1"/>
                  <a:gd name="T1" fmla="*/ 0 h 1"/>
                  <a:gd name="T2" fmla="*/ 1 w 1"/>
                  <a:gd name="T3" fmla="*/ 0 h 1"/>
                  <a:gd name="T4" fmla="*/ 0 w 1"/>
                  <a:gd name="T5" fmla="*/ 0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0"/>
                    </a:lnTo>
                    <a:lnTo>
                      <a:pt x="0" y="0"/>
                    </a:lnTo>
                    <a:lnTo>
                      <a:pt x="1" y="0"/>
                    </a:lnTo>
                  </a:path>
                </a:pathLst>
              </a:custGeom>
              <a:noFill/>
              <a:ln w="9525">
                <a:noFill/>
                <a:round/>
                <a:headEnd/>
                <a:tailEnd/>
              </a:ln>
            </p:spPr>
            <p:txBody>
              <a:bodyPr/>
              <a:lstStyle/>
              <a:p>
                <a:pPr algn="ctr" eaLnBrk="0" hangingPunct="0"/>
                <a:endParaRPr lang="en-US" dirty="0"/>
              </a:p>
            </p:txBody>
          </p:sp>
          <p:sp>
            <p:nvSpPr>
              <p:cNvPr id="4130" name="Freeform 920"/>
              <p:cNvSpPr>
                <a:spLocks/>
              </p:cNvSpPr>
              <p:nvPr/>
            </p:nvSpPr>
            <p:spPr bwMode="auto">
              <a:xfrm>
                <a:off x="5027" y="3272"/>
                <a:ext cx="2" cy="2"/>
              </a:xfrm>
              <a:custGeom>
                <a:avLst/>
                <a:gdLst>
                  <a:gd name="T0" fmla="*/ 2 w 2"/>
                  <a:gd name="T1" fmla="*/ 0 h 2"/>
                  <a:gd name="T2" fmla="*/ 0 w 2"/>
                  <a:gd name="T3" fmla="*/ 2 h 2"/>
                  <a:gd name="T4" fmla="*/ 0 w 2"/>
                  <a:gd name="T5" fmla="*/ 0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131" name="Freeform 921"/>
              <p:cNvSpPr>
                <a:spLocks/>
              </p:cNvSpPr>
              <p:nvPr/>
            </p:nvSpPr>
            <p:spPr bwMode="auto">
              <a:xfrm>
                <a:off x="5027" y="3272"/>
                <a:ext cx="2" cy="2"/>
              </a:xfrm>
              <a:custGeom>
                <a:avLst/>
                <a:gdLst>
                  <a:gd name="T0" fmla="*/ 2 w 2"/>
                  <a:gd name="T1" fmla="*/ 0 h 2"/>
                  <a:gd name="T2" fmla="*/ 0 w 2"/>
                  <a:gd name="T3" fmla="*/ 2 h 2"/>
                  <a:gd name="T4" fmla="*/ 0 w 2"/>
                  <a:gd name="T5" fmla="*/ 0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path>
                </a:pathLst>
              </a:custGeom>
              <a:noFill/>
              <a:ln w="9525">
                <a:noFill/>
                <a:round/>
                <a:headEnd/>
                <a:tailEnd/>
              </a:ln>
            </p:spPr>
            <p:txBody>
              <a:bodyPr/>
              <a:lstStyle/>
              <a:p>
                <a:pPr algn="ctr" eaLnBrk="0" hangingPunct="0"/>
                <a:endParaRPr lang="en-US" dirty="0"/>
              </a:p>
            </p:txBody>
          </p:sp>
          <p:sp>
            <p:nvSpPr>
              <p:cNvPr id="4132" name="Freeform 922"/>
              <p:cNvSpPr>
                <a:spLocks/>
              </p:cNvSpPr>
              <p:nvPr/>
            </p:nvSpPr>
            <p:spPr bwMode="auto">
              <a:xfrm>
                <a:off x="5022" y="3272"/>
                <a:ext cx="5" cy="5"/>
              </a:xfrm>
              <a:custGeom>
                <a:avLst/>
                <a:gdLst>
                  <a:gd name="T0" fmla="*/ 0 w 5"/>
                  <a:gd name="T1" fmla="*/ 0 h 5"/>
                  <a:gd name="T2" fmla="*/ 2 w 5"/>
                  <a:gd name="T3" fmla="*/ 0 h 5"/>
                  <a:gd name="T4" fmla="*/ 2 w 5"/>
                  <a:gd name="T5" fmla="*/ 0 h 5"/>
                  <a:gd name="T6" fmla="*/ 4 w 5"/>
                  <a:gd name="T7" fmla="*/ 0 h 5"/>
                  <a:gd name="T8" fmla="*/ 5 w 5"/>
                  <a:gd name="T9" fmla="*/ 3 h 5"/>
                  <a:gd name="T10" fmla="*/ 0 w 5"/>
                  <a:gd name="T11" fmla="*/ 5 h 5"/>
                  <a:gd name="T12" fmla="*/ 0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0"/>
                    </a:moveTo>
                    <a:lnTo>
                      <a:pt x="2" y="0"/>
                    </a:lnTo>
                    <a:lnTo>
                      <a:pt x="4" y="0"/>
                    </a:lnTo>
                    <a:lnTo>
                      <a:pt x="5" y="3"/>
                    </a:lnTo>
                    <a:lnTo>
                      <a:pt x="0"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133" name="Freeform 923"/>
              <p:cNvSpPr>
                <a:spLocks/>
              </p:cNvSpPr>
              <p:nvPr/>
            </p:nvSpPr>
            <p:spPr bwMode="auto">
              <a:xfrm>
                <a:off x="5022" y="3272"/>
                <a:ext cx="5" cy="5"/>
              </a:xfrm>
              <a:custGeom>
                <a:avLst/>
                <a:gdLst>
                  <a:gd name="T0" fmla="*/ 0 w 5"/>
                  <a:gd name="T1" fmla="*/ 0 h 5"/>
                  <a:gd name="T2" fmla="*/ 2 w 5"/>
                  <a:gd name="T3" fmla="*/ 0 h 5"/>
                  <a:gd name="T4" fmla="*/ 2 w 5"/>
                  <a:gd name="T5" fmla="*/ 0 h 5"/>
                  <a:gd name="T6" fmla="*/ 4 w 5"/>
                  <a:gd name="T7" fmla="*/ 0 h 5"/>
                  <a:gd name="T8" fmla="*/ 5 w 5"/>
                  <a:gd name="T9" fmla="*/ 3 h 5"/>
                  <a:gd name="T10" fmla="*/ 0 w 5"/>
                  <a:gd name="T11" fmla="*/ 5 h 5"/>
                  <a:gd name="T12" fmla="*/ 0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0"/>
                    </a:moveTo>
                    <a:lnTo>
                      <a:pt x="2" y="0"/>
                    </a:lnTo>
                    <a:lnTo>
                      <a:pt x="4" y="0"/>
                    </a:lnTo>
                    <a:lnTo>
                      <a:pt x="5" y="3"/>
                    </a:lnTo>
                    <a:lnTo>
                      <a:pt x="0" y="5"/>
                    </a:lnTo>
                    <a:lnTo>
                      <a:pt x="0" y="0"/>
                    </a:lnTo>
                  </a:path>
                </a:pathLst>
              </a:custGeom>
              <a:noFill/>
              <a:ln w="9525">
                <a:noFill/>
                <a:round/>
                <a:headEnd/>
                <a:tailEnd/>
              </a:ln>
            </p:spPr>
            <p:txBody>
              <a:bodyPr/>
              <a:lstStyle/>
              <a:p>
                <a:pPr algn="ctr" eaLnBrk="0" hangingPunct="0"/>
                <a:endParaRPr lang="en-US" dirty="0"/>
              </a:p>
            </p:txBody>
          </p:sp>
          <p:sp>
            <p:nvSpPr>
              <p:cNvPr id="4134" name="Freeform 924"/>
              <p:cNvSpPr>
                <a:spLocks/>
              </p:cNvSpPr>
              <p:nvPr/>
            </p:nvSpPr>
            <p:spPr bwMode="auto">
              <a:xfrm>
                <a:off x="5021" y="3272"/>
                <a:ext cx="1" cy="5"/>
              </a:xfrm>
              <a:custGeom>
                <a:avLst/>
                <a:gdLst>
                  <a:gd name="T0" fmla="*/ 0 w 1"/>
                  <a:gd name="T1" fmla="*/ 0 h 5"/>
                  <a:gd name="T2" fmla="*/ 1 w 1"/>
                  <a:gd name="T3" fmla="*/ 0 h 5"/>
                  <a:gd name="T4" fmla="*/ 0 w 1"/>
                  <a:gd name="T5" fmla="*/ 5 h 5"/>
                  <a:gd name="T6" fmla="*/ 0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0"/>
                    </a:moveTo>
                    <a:lnTo>
                      <a:pt x="1" y="0"/>
                    </a:lnTo>
                    <a:lnTo>
                      <a:pt x="0" y="5"/>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135" name="Freeform 925"/>
              <p:cNvSpPr>
                <a:spLocks/>
              </p:cNvSpPr>
              <p:nvPr/>
            </p:nvSpPr>
            <p:spPr bwMode="auto">
              <a:xfrm>
                <a:off x="5021" y="3272"/>
                <a:ext cx="1" cy="5"/>
              </a:xfrm>
              <a:custGeom>
                <a:avLst/>
                <a:gdLst>
                  <a:gd name="T0" fmla="*/ 0 w 1"/>
                  <a:gd name="T1" fmla="*/ 0 h 5"/>
                  <a:gd name="T2" fmla="*/ 1 w 1"/>
                  <a:gd name="T3" fmla="*/ 0 h 5"/>
                  <a:gd name="T4" fmla="*/ 0 w 1"/>
                  <a:gd name="T5" fmla="*/ 5 h 5"/>
                  <a:gd name="T6" fmla="*/ 0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0"/>
                    </a:moveTo>
                    <a:lnTo>
                      <a:pt x="1" y="0"/>
                    </a:lnTo>
                    <a:lnTo>
                      <a:pt x="0" y="5"/>
                    </a:lnTo>
                    <a:lnTo>
                      <a:pt x="0" y="0"/>
                    </a:lnTo>
                  </a:path>
                </a:pathLst>
              </a:custGeom>
              <a:noFill/>
              <a:ln w="9525">
                <a:noFill/>
                <a:round/>
                <a:headEnd/>
                <a:tailEnd/>
              </a:ln>
            </p:spPr>
            <p:txBody>
              <a:bodyPr/>
              <a:lstStyle/>
              <a:p>
                <a:pPr algn="ctr" eaLnBrk="0" hangingPunct="0"/>
                <a:endParaRPr lang="en-US" dirty="0"/>
              </a:p>
            </p:txBody>
          </p:sp>
          <p:sp>
            <p:nvSpPr>
              <p:cNvPr id="4136" name="Freeform 926"/>
              <p:cNvSpPr>
                <a:spLocks/>
              </p:cNvSpPr>
              <p:nvPr/>
            </p:nvSpPr>
            <p:spPr bwMode="auto">
              <a:xfrm>
                <a:off x="5016" y="3272"/>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FEE0C2"/>
              </a:solidFill>
              <a:ln w="9525">
                <a:noFill/>
                <a:round/>
                <a:headEnd/>
                <a:tailEnd/>
              </a:ln>
            </p:spPr>
            <p:txBody>
              <a:bodyPr/>
              <a:lstStyle/>
              <a:p>
                <a:pPr algn="ctr" eaLnBrk="0" hangingPunct="0"/>
                <a:endParaRPr lang="en-US" dirty="0"/>
              </a:p>
            </p:txBody>
          </p:sp>
          <p:sp>
            <p:nvSpPr>
              <p:cNvPr id="4137" name="Freeform 927"/>
              <p:cNvSpPr>
                <a:spLocks/>
              </p:cNvSpPr>
              <p:nvPr/>
            </p:nvSpPr>
            <p:spPr bwMode="auto">
              <a:xfrm>
                <a:off x="5016" y="3272"/>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path>
                </a:pathLst>
              </a:custGeom>
              <a:noFill/>
              <a:ln w="9525">
                <a:noFill/>
                <a:round/>
                <a:headEnd/>
                <a:tailEnd/>
              </a:ln>
            </p:spPr>
            <p:txBody>
              <a:bodyPr/>
              <a:lstStyle/>
              <a:p>
                <a:pPr algn="ctr" eaLnBrk="0" hangingPunct="0"/>
                <a:endParaRPr lang="en-US" dirty="0"/>
              </a:p>
            </p:txBody>
          </p:sp>
          <p:sp>
            <p:nvSpPr>
              <p:cNvPr id="4138" name="Freeform 928"/>
              <p:cNvSpPr>
                <a:spLocks/>
              </p:cNvSpPr>
              <p:nvPr/>
            </p:nvSpPr>
            <p:spPr bwMode="auto">
              <a:xfrm>
                <a:off x="5005" y="3272"/>
                <a:ext cx="6" cy="1"/>
              </a:xfrm>
              <a:custGeom>
                <a:avLst/>
                <a:gdLst>
                  <a:gd name="T0" fmla="*/ 3 w 6"/>
                  <a:gd name="T1" fmla="*/ 0 h 1"/>
                  <a:gd name="T2" fmla="*/ 6 w 6"/>
                  <a:gd name="T3" fmla="*/ 0 h 1"/>
                  <a:gd name="T4" fmla="*/ 1 w 6"/>
                  <a:gd name="T5" fmla="*/ 0 h 1"/>
                  <a:gd name="T6" fmla="*/ 0 w 6"/>
                  <a:gd name="T7" fmla="*/ 0 h 1"/>
                  <a:gd name="T8" fmla="*/ 1 w 6"/>
                  <a:gd name="T9" fmla="*/ 0 h 1"/>
                  <a:gd name="T10" fmla="*/ 3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3" y="0"/>
                    </a:moveTo>
                    <a:lnTo>
                      <a:pt x="6" y="0"/>
                    </a:lnTo>
                    <a:lnTo>
                      <a:pt x="1" y="0"/>
                    </a:lnTo>
                    <a:lnTo>
                      <a:pt x="0" y="0"/>
                    </a:lnTo>
                    <a:lnTo>
                      <a:pt x="1" y="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4139" name="Freeform 929"/>
              <p:cNvSpPr>
                <a:spLocks/>
              </p:cNvSpPr>
              <p:nvPr/>
            </p:nvSpPr>
            <p:spPr bwMode="auto">
              <a:xfrm>
                <a:off x="5005" y="3272"/>
                <a:ext cx="6" cy="1"/>
              </a:xfrm>
              <a:custGeom>
                <a:avLst/>
                <a:gdLst>
                  <a:gd name="T0" fmla="*/ 3 w 6"/>
                  <a:gd name="T1" fmla="*/ 0 h 1"/>
                  <a:gd name="T2" fmla="*/ 6 w 6"/>
                  <a:gd name="T3" fmla="*/ 0 h 1"/>
                  <a:gd name="T4" fmla="*/ 1 w 6"/>
                  <a:gd name="T5" fmla="*/ 0 h 1"/>
                  <a:gd name="T6" fmla="*/ 0 w 6"/>
                  <a:gd name="T7" fmla="*/ 0 h 1"/>
                  <a:gd name="T8" fmla="*/ 1 w 6"/>
                  <a:gd name="T9" fmla="*/ 0 h 1"/>
                  <a:gd name="T10" fmla="*/ 3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3" y="0"/>
                    </a:moveTo>
                    <a:lnTo>
                      <a:pt x="6" y="0"/>
                    </a:lnTo>
                    <a:lnTo>
                      <a:pt x="1" y="0"/>
                    </a:lnTo>
                    <a:lnTo>
                      <a:pt x="0" y="0"/>
                    </a:lnTo>
                    <a:lnTo>
                      <a:pt x="1" y="0"/>
                    </a:lnTo>
                    <a:lnTo>
                      <a:pt x="3" y="0"/>
                    </a:lnTo>
                  </a:path>
                </a:pathLst>
              </a:custGeom>
              <a:noFill/>
              <a:ln w="9525">
                <a:noFill/>
                <a:round/>
                <a:headEnd/>
                <a:tailEnd/>
              </a:ln>
            </p:spPr>
            <p:txBody>
              <a:bodyPr/>
              <a:lstStyle/>
              <a:p>
                <a:pPr algn="ctr" eaLnBrk="0" hangingPunct="0"/>
                <a:endParaRPr lang="en-US" dirty="0"/>
              </a:p>
            </p:txBody>
          </p:sp>
          <p:sp>
            <p:nvSpPr>
              <p:cNvPr id="4140" name="Freeform 930"/>
              <p:cNvSpPr>
                <a:spLocks/>
              </p:cNvSpPr>
              <p:nvPr/>
            </p:nvSpPr>
            <p:spPr bwMode="auto">
              <a:xfrm>
                <a:off x="4998" y="3272"/>
                <a:ext cx="3" cy="3"/>
              </a:xfrm>
              <a:custGeom>
                <a:avLst/>
                <a:gdLst>
                  <a:gd name="T0" fmla="*/ 0 w 3"/>
                  <a:gd name="T1" fmla="*/ 0 h 3"/>
                  <a:gd name="T2" fmla="*/ 2 w 3"/>
                  <a:gd name="T3" fmla="*/ 0 h 3"/>
                  <a:gd name="T4" fmla="*/ 3 w 3"/>
                  <a:gd name="T5" fmla="*/ 3 h 3"/>
                  <a:gd name="T6" fmla="*/ 0 w 3"/>
                  <a:gd name="T7" fmla="*/ 3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2" y="0"/>
                    </a:lnTo>
                    <a:lnTo>
                      <a:pt x="3" y="3"/>
                    </a:lnTo>
                    <a:lnTo>
                      <a:pt x="0" y="3"/>
                    </a:lnTo>
                    <a:lnTo>
                      <a:pt x="0" y="0"/>
                    </a:lnTo>
                    <a:close/>
                  </a:path>
                </a:pathLst>
              </a:custGeom>
              <a:solidFill>
                <a:srgbClr val="FEE0C2"/>
              </a:solidFill>
              <a:ln w="9525">
                <a:noFill/>
                <a:round/>
                <a:headEnd/>
                <a:tailEnd/>
              </a:ln>
            </p:spPr>
            <p:txBody>
              <a:bodyPr/>
              <a:lstStyle/>
              <a:p>
                <a:pPr algn="ctr" eaLnBrk="0" hangingPunct="0"/>
                <a:endParaRPr lang="en-US" dirty="0"/>
              </a:p>
            </p:txBody>
          </p:sp>
          <p:sp>
            <p:nvSpPr>
              <p:cNvPr id="4141" name="Freeform 931"/>
              <p:cNvSpPr>
                <a:spLocks/>
              </p:cNvSpPr>
              <p:nvPr/>
            </p:nvSpPr>
            <p:spPr bwMode="auto">
              <a:xfrm>
                <a:off x="4998" y="3272"/>
                <a:ext cx="3" cy="3"/>
              </a:xfrm>
              <a:custGeom>
                <a:avLst/>
                <a:gdLst>
                  <a:gd name="T0" fmla="*/ 0 w 3"/>
                  <a:gd name="T1" fmla="*/ 0 h 3"/>
                  <a:gd name="T2" fmla="*/ 2 w 3"/>
                  <a:gd name="T3" fmla="*/ 0 h 3"/>
                  <a:gd name="T4" fmla="*/ 3 w 3"/>
                  <a:gd name="T5" fmla="*/ 3 h 3"/>
                  <a:gd name="T6" fmla="*/ 0 w 3"/>
                  <a:gd name="T7" fmla="*/ 3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2" y="0"/>
                    </a:lnTo>
                    <a:lnTo>
                      <a:pt x="3" y="3"/>
                    </a:lnTo>
                    <a:lnTo>
                      <a:pt x="0" y="3"/>
                    </a:lnTo>
                    <a:lnTo>
                      <a:pt x="0" y="0"/>
                    </a:lnTo>
                  </a:path>
                </a:pathLst>
              </a:custGeom>
              <a:noFill/>
              <a:ln w="9525">
                <a:noFill/>
                <a:round/>
                <a:headEnd/>
                <a:tailEnd/>
              </a:ln>
            </p:spPr>
            <p:txBody>
              <a:bodyPr/>
              <a:lstStyle/>
              <a:p>
                <a:pPr algn="ctr" eaLnBrk="0" hangingPunct="0"/>
                <a:endParaRPr lang="en-US" dirty="0"/>
              </a:p>
            </p:txBody>
          </p:sp>
          <p:sp>
            <p:nvSpPr>
              <p:cNvPr id="4142" name="Freeform 932"/>
              <p:cNvSpPr>
                <a:spLocks/>
              </p:cNvSpPr>
              <p:nvPr/>
            </p:nvSpPr>
            <p:spPr bwMode="auto">
              <a:xfrm>
                <a:off x="5559" y="3277"/>
                <a:ext cx="10" cy="3"/>
              </a:xfrm>
              <a:custGeom>
                <a:avLst/>
                <a:gdLst>
                  <a:gd name="T0" fmla="*/ 5 w 10"/>
                  <a:gd name="T1" fmla="*/ 3 h 3"/>
                  <a:gd name="T2" fmla="*/ 0 w 10"/>
                  <a:gd name="T3" fmla="*/ 0 h 3"/>
                  <a:gd name="T4" fmla="*/ 10 w 10"/>
                  <a:gd name="T5" fmla="*/ 1 h 3"/>
                  <a:gd name="T6" fmla="*/ 5 w 10"/>
                  <a:gd name="T7" fmla="*/ 3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5" y="3"/>
                    </a:moveTo>
                    <a:lnTo>
                      <a:pt x="0" y="0"/>
                    </a:lnTo>
                    <a:lnTo>
                      <a:pt x="10" y="1"/>
                    </a:lnTo>
                    <a:lnTo>
                      <a:pt x="5" y="3"/>
                    </a:lnTo>
                    <a:close/>
                  </a:path>
                </a:pathLst>
              </a:custGeom>
              <a:solidFill>
                <a:srgbClr val="FEE0C2"/>
              </a:solidFill>
              <a:ln w="9525">
                <a:noFill/>
                <a:round/>
                <a:headEnd/>
                <a:tailEnd/>
              </a:ln>
            </p:spPr>
            <p:txBody>
              <a:bodyPr/>
              <a:lstStyle/>
              <a:p>
                <a:pPr algn="ctr" eaLnBrk="0" hangingPunct="0"/>
                <a:endParaRPr lang="en-US" dirty="0"/>
              </a:p>
            </p:txBody>
          </p:sp>
          <p:sp>
            <p:nvSpPr>
              <p:cNvPr id="4143" name="Freeform 933"/>
              <p:cNvSpPr>
                <a:spLocks/>
              </p:cNvSpPr>
              <p:nvPr/>
            </p:nvSpPr>
            <p:spPr bwMode="auto">
              <a:xfrm>
                <a:off x="5559" y="3277"/>
                <a:ext cx="10" cy="3"/>
              </a:xfrm>
              <a:custGeom>
                <a:avLst/>
                <a:gdLst>
                  <a:gd name="T0" fmla="*/ 5 w 10"/>
                  <a:gd name="T1" fmla="*/ 3 h 3"/>
                  <a:gd name="T2" fmla="*/ 0 w 10"/>
                  <a:gd name="T3" fmla="*/ 0 h 3"/>
                  <a:gd name="T4" fmla="*/ 10 w 10"/>
                  <a:gd name="T5" fmla="*/ 1 h 3"/>
                  <a:gd name="T6" fmla="*/ 5 w 10"/>
                  <a:gd name="T7" fmla="*/ 3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5" y="3"/>
                    </a:moveTo>
                    <a:lnTo>
                      <a:pt x="0" y="0"/>
                    </a:lnTo>
                    <a:lnTo>
                      <a:pt x="10" y="1"/>
                    </a:lnTo>
                    <a:lnTo>
                      <a:pt x="5" y="3"/>
                    </a:lnTo>
                  </a:path>
                </a:pathLst>
              </a:custGeom>
              <a:noFill/>
              <a:ln w="9525">
                <a:noFill/>
                <a:round/>
                <a:headEnd/>
                <a:tailEnd/>
              </a:ln>
            </p:spPr>
            <p:txBody>
              <a:bodyPr/>
              <a:lstStyle/>
              <a:p>
                <a:pPr algn="ctr" eaLnBrk="0" hangingPunct="0"/>
                <a:endParaRPr lang="en-US" dirty="0"/>
              </a:p>
            </p:txBody>
          </p:sp>
          <p:sp>
            <p:nvSpPr>
              <p:cNvPr id="4144" name="Freeform 934"/>
              <p:cNvSpPr>
                <a:spLocks/>
              </p:cNvSpPr>
              <p:nvPr/>
            </p:nvSpPr>
            <p:spPr bwMode="auto">
              <a:xfrm>
                <a:off x="5547" y="3282"/>
                <a:ext cx="16" cy="9"/>
              </a:xfrm>
              <a:custGeom>
                <a:avLst/>
                <a:gdLst>
                  <a:gd name="T0" fmla="*/ 6 w 16"/>
                  <a:gd name="T1" fmla="*/ 9 h 9"/>
                  <a:gd name="T2" fmla="*/ 0 w 16"/>
                  <a:gd name="T3" fmla="*/ 3 h 9"/>
                  <a:gd name="T4" fmla="*/ 6 w 16"/>
                  <a:gd name="T5" fmla="*/ 6 h 9"/>
                  <a:gd name="T6" fmla="*/ 3 w 16"/>
                  <a:gd name="T7" fmla="*/ 1 h 9"/>
                  <a:gd name="T8" fmla="*/ 8 w 16"/>
                  <a:gd name="T9" fmla="*/ 6 h 9"/>
                  <a:gd name="T10" fmla="*/ 12 w 16"/>
                  <a:gd name="T11" fmla="*/ 0 h 9"/>
                  <a:gd name="T12" fmla="*/ 14 w 16"/>
                  <a:gd name="T13" fmla="*/ 3 h 9"/>
                  <a:gd name="T14" fmla="*/ 16 w 16"/>
                  <a:gd name="T15" fmla="*/ 1 h 9"/>
                  <a:gd name="T16" fmla="*/ 14 w 16"/>
                  <a:gd name="T17" fmla="*/ 6 h 9"/>
                  <a:gd name="T18" fmla="*/ 6 w 16"/>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9"/>
                  <a:gd name="T32" fmla="*/ 16 w 1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9">
                    <a:moveTo>
                      <a:pt x="6" y="9"/>
                    </a:moveTo>
                    <a:lnTo>
                      <a:pt x="0" y="3"/>
                    </a:lnTo>
                    <a:lnTo>
                      <a:pt x="6" y="6"/>
                    </a:lnTo>
                    <a:lnTo>
                      <a:pt x="3" y="1"/>
                    </a:lnTo>
                    <a:lnTo>
                      <a:pt x="8" y="6"/>
                    </a:lnTo>
                    <a:lnTo>
                      <a:pt x="12" y="0"/>
                    </a:lnTo>
                    <a:lnTo>
                      <a:pt x="14" y="3"/>
                    </a:lnTo>
                    <a:lnTo>
                      <a:pt x="16" y="1"/>
                    </a:lnTo>
                    <a:lnTo>
                      <a:pt x="14" y="6"/>
                    </a:lnTo>
                    <a:lnTo>
                      <a:pt x="6" y="9"/>
                    </a:lnTo>
                    <a:close/>
                  </a:path>
                </a:pathLst>
              </a:custGeom>
              <a:solidFill>
                <a:srgbClr val="FEE0C2"/>
              </a:solidFill>
              <a:ln w="9525">
                <a:noFill/>
                <a:round/>
                <a:headEnd/>
                <a:tailEnd/>
              </a:ln>
            </p:spPr>
            <p:txBody>
              <a:bodyPr/>
              <a:lstStyle/>
              <a:p>
                <a:pPr algn="ctr" eaLnBrk="0" hangingPunct="0"/>
                <a:endParaRPr lang="en-US" dirty="0"/>
              </a:p>
            </p:txBody>
          </p:sp>
          <p:sp>
            <p:nvSpPr>
              <p:cNvPr id="4145" name="Freeform 935"/>
              <p:cNvSpPr>
                <a:spLocks/>
              </p:cNvSpPr>
              <p:nvPr/>
            </p:nvSpPr>
            <p:spPr bwMode="auto">
              <a:xfrm>
                <a:off x="5547" y="3282"/>
                <a:ext cx="16" cy="9"/>
              </a:xfrm>
              <a:custGeom>
                <a:avLst/>
                <a:gdLst>
                  <a:gd name="T0" fmla="*/ 6 w 16"/>
                  <a:gd name="T1" fmla="*/ 9 h 9"/>
                  <a:gd name="T2" fmla="*/ 0 w 16"/>
                  <a:gd name="T3" fmla="*/ 3 h 9"/>
                  <a:gd name="T4" fmla="*/ 6 w 16"/>
                  <a:gd name="T5" fmla="*/ 6 h 9"/>
                  <a:gd name="T6" fmla="*/ 3 w 16"/>
                  <a:gd name="T7" fmla="*/ 1 h 9"/>
                  <a:gd name="T8" fmla="*/ 8 w 16"/>
                  <a:gd name="T9" fmla="*/ 6 h 9"/>
                  <a:gd name="T10" fmla="*/ 12 w 16"/>
                  <a:gd name="T11" fmla="*/ 0 h 9"/>
                  <a:gd name="T12" fmla="*/ 14 w 16"/>
                  <a:gd name="T13" fmla="*/ 3 h 9"/>
                  <a:gd name="T14" fmla="*/ 16 w 16"/>
                  <a:gd name="T15" fmla="*/ 1 h 9"/>
                  <a:gd name="T16" fmla="*/ 14 w 16"/>
                  <a:gd name="T17" fmla="*/ 6 h 9"/>
                  <a:gd name="T18" fmla="*/ 6 w 16"/>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9"/>
                  <a:gd name="T32" fmla="*/ 16 w 1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9">
                    <a:moveTo>
                      <a:pt x="6" y="9"/>
                    </a:moveTo>
                    <a:lnTo>
                      <a:pt x="0" y="3"/>
                    </a:lnTo>
                    <a:lnTo>
                      <a:pt x="6" y="6"/>
                    </a:lnTo>
                    <a:lnTo>
                      <a:pt x="3" y="1"/>
                    </a:lnTo>
                    <a:lnTo>
                      <a:pt x="8" y="6"/>
                    </a:lnTo>
                    <a:lnTo>
                      <a:pt x="12" y="0"/>
                    </a:lnTo>
                    <a:lnTo>
                      <a:pt x="14" y="3"/>
                    </a:lnTo>
                    <a:lnTo>
                      <a:pt x="16" y="1"/>
                    </a:lnTo>
                    <a:lnTo>
                      <a:pt x="14" y="6"/>
                    </a:lnTo>
                    <a:lnTo>
                      <a:pt x="6" y="9"/>
                    </a:lnTo>
                  </a:path>
                </a:pathLst>
              </a:custGeom>
              <a:noFill/>
              <a:ln w="9525">
                <a:noFill/>
                <a:round/>
                <a:headEnd/>
                <a:tailEnd/>
              </a:ln>
            </p:spPr>
            <p:txBody>
              <a:bodyPr/>
              <a:lstStyle/>
              <a:p>
                <a:pPr algn="ctr" eaLnBrk="0" hangingPunct="0"/>
                <a:endParaRPr lang="en-US" dirty="0"/>
              </a:p>
            </p:txBody>
          </p:sp>
          <p:sp>
            <p:nvSpPr>
              <p:cNvPr id="4146" name="Freeform 936"/>
              <p:cNvSpPr>
                <a:spLocks/>
              </p:cNvSpPr>
              <p:nvPr/>
            </p:nvSpPr>
            <p:spPr bwMode="auto">
              <a:xfrm>
                <a:off x="5550" y="3294"/>
                <a:ext cx="11" cy="29"/>
              </a:xfrm>
              <a:custGeom>
                <a:avLst/>
                <a:gdLst>
                  <a:gd name="T0" fmla="*/ 1 w 11"/>
                  <a:gd name="T1" fmla="*/ 20 h 29"/>
                  <a:gd name="T2" fmla="*/ 0 w 11"/>
                  <a:gd name="T3" fmla="*/ 18 h 29"/>
                  <a:gd name="T4" fmla="*/ 3 w 11"/>
                  <a:gd name="T5" fmla="*/ 12 h 29"/>
                  <a:gd name="T6" fmla="*/ 0 w 11"/>
                  <a:gd name="T7" fmla="*/ 8 h 29"/>
                  <a:gd name="T8" fmla="*/ 6 w 11"/>
                  <a:gd name="T9" fmla="*/ 7 h 29"/>
                  <a:gd name="T10" fmla="*/ 6 w 11"/>
                  <a:gd name="T11" fmla="*/ 0 h 29"/>
                  <a:gd name="T12" fmla="*/ 11 w 11"/>
                  <a:gd name="T13" fmla="*/ 0 h 29"/>
                  <a:gd name="T14" fmla="*/ 8 w 11"/>
                  <a:gd name="T15" fmla="*/ 29 h 29"/>
                  <a:gd name="T16" fmla="*/ 1 w 11"/>
                  <a:gd name="T17" fmla="*/ 21 h 29"/>
                  <a:gd name="T18" fmla="*/ 8 w 11"/>
                  <a:gd name="T19" fmla="*/ 20 h 29"/>
                  <a:gd name="T20" fmla="*/ 1 w 11"/>
                  <a:gd name="T21" fmla="*/ 2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29"/>
                  <a:gd name="T35" fmla="*/ 11 w 11"/>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29">
                    <a:moveTo>
                      <a:pt x="1" y="20"/>
                    </a:moveTo>
                    <a:lnTo>
                      <a:pt x="0" y="18"/>
                    </a:lnTo>
                    <a:lnTo>
                      <a:pt x="3" y="12"/>
                    </a:lnTo>
                    <a:lnTo>
                      <a:pt x="0" y="8"/>
                    </a:lnTo>
                    <a:lnTo>
                      <a:pt x="6" y="7"/>
                    </a:lnTo>
                    <a:lnTo>
                      <a:pt x="6" y="0"/>
                    </a:lnTo>
                    <a:lnTo>
                      <a:pt x="11" y="0"/>
                    </a:lnTo>
                    <a:lnTo>
                      <a:pt x="8" y="29"/>
                    </a:lnTo>
                    <a:lnTo>
                      <a:pt x="1" y="21"/>
                    </a:lnTo>
                    <a:lnTo>
                      <a:pt x="8" y="20"/>
                    </a:lnTo>
                    <a:lnTo>
                      <a:pt x="1" y="20"/>
                    </a:lnTo>
                    <a:close/>
                  </a:path>
                </a:pathLst>
              </a:custGeom>
              <a:solidFill>
                <a:srgbClr val="FEE0C2"/>
              </a:solidFill>
              <a:ln w="9525">
                <a:noFill/>
                <a:round/>
                <a:headEnd/>
                <a:tailEnd/>
              </a:ln>
            </p:spPr>
            <p:txBody>
              <a:bodyPr/>
              <a:lstStyle/>
              <a:p>
                <a:pPr algn="ctr" eaLnBrk="0" hangingPunct="0"/>
                <a:endParaRPr lang="en-US" dirty="0"/>
              </a:p>
            </p:txBody>
          </p:sp>
          <p:sp>
            <p:nvSpPr>
              <p:cNvPr id="4147" name="Freeform 937"/>
              <p:cNvSpPr>
                <a:spLocks/>
              </p:cNvSpPr>
              <p:nvPr/>
            </p:nvSpPr>
            <p:spPr bwMode="auto">
              <a:xfrm>
                <a:off x="5550" y="3294"/>
                <a:ext cx="11" cy="29"/>
              </a:xfrm>
              <a:custGeom>
                <a:avLst/>
                <a:gdLst>
                  <a:gd name="T0" fmla="*/ 1 w 11"/>
                  <a:gd name="T1" fmla="*/ 20 h 29"/>
                  <a:gd name="T2" fmla="*/ 0 w 11"/>
                  <a:gd name="T3" fmla="*/ 18 h 29"/>
                  <a:gd name="T4" fmla="*/ 3 w 11"/>
                  <a:gd name="T5" fmla="*/ 12 h 29"/>
                  <a:gd name="T6" fmla="*/ 0 w 11"/>
                  <a:gd name="T7" fmla="*/ 8 h 29"/>
                  <a:gd name="T8" fmla="*/ 6 w 11"/>
                  <a:gd name="T9" fmla="*/ 7 h 29"/>
                  <a:gd name="T10" fmla="*/ 6 w 11"/>
                  <a:gd name="T11" fmla="*/ 0 h 29"/>
                  <a:gd name="T12" fmla="*/ 11 w 11"/>
                  <a:gd name="T13" fmla="*/ 0 h 29"/>
                  <a:gd name="T14" fmla="*/ 8 w 11"/>
                  <a:gd name="T15" fmla="*/ 29 h 29"/>
                  <a:gd name="T16" fmla="*/ 1 w 11"/>
                  <a:gd name="T17" fmla="*/ 21 h 29"/>
                  <a:gd name="T18" fmla="*/ 8 w 11"/>
                  <a:gd name="T19" fmla="*/ 20 h 29"/>
                  <a:gd name="T20" fmla="*/ 1 w 11"/>
                  <a:gd name="T21" fmla="*/ 2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29"/>
                  <a:gd name="T35" fmla="*/ 11 w 11"/>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29">
                    <a:moveTo>
                      <a:pt x="1" y="20"/>
                    </a:moveTo>
                    <a:lnTo>
                      <a:pt x="0" y="18"/>
                    </a:lnTo>
                    <a:lnTo>
                      <a:pt x="3" y="12"/>
                    </a:lnTo>
                    <a:lnTo>
                      <a:pt x="0" y="8"/>
                    </a:lnTo>
                    <a:lnTo>
                      <a:pt x="6" y="7"/>
                    </a:lnTo>
                    <a:lnTo>
                      <a:pt x="6" y="0"/>
                    </a:lnTo>
                    <a:lnTo>
                      <a:pt x="11" y="0"/>
                    </a:lnTo>
                    <a:lnTo>
                      <a:pt x="8" y="29"/>
                    </a:lnTo>
                    <a:lnTo>
                      <a:pt x="1" y="21"/>
                    </a:lnTo>
                    <a:lnTo>
                      <a:pt x="8" y="20"/>
                    </a:lnTo>
                    <a:lnTo>
                      <a:pt x="1" y="20"/>
                    </a:lnTo>
                  </a:path>
                </a:pathLst>
              </a:custGeom>
              <a:noFill/>
              <a:ln w="9525">
                <a:noFill/>
                <a:round/>
                <a:headEnd/>
                <a:tailEnd/>
              </a:ln>
            </p:spPr>
            <p:txBody>
              <a:bodyPr/>
              <a:lstStyle/>
              <a:p>
                <a:pPr algn="ctr" eaLnBrk="0" hangingPunct="0"/>
                <a:endParaRPr lang="en-US" dirty="0"/>
              </a:p>
            </p:txBody>
          </p:sp>
          <p:sp>
            <p:nvSpPr>
              <p:cNvPr id="4148" name="Freeform 938"/>
              <p:cNvSpPr>
                <a:spLocks/>
              </p:cNvSpPr>
              <p:nvPr/>
            </p:nvSpPr>
            <p:spPr bwMode="auto">
              <a:xfrm>
                <a:off x="5071" y="3298"/>
                <a:ext cx="21" cy="20"/>
              </a:xfrm>
              <a:custGeom>
                <a:avLst/>
                <a:gdLst>
                  <a:gd name="T0" fmla="*/ 2 w 21"/>
                  <a:gd name="T1" fmla="*/ 19 h 20"/>
                  <a:gd name="T2" fmla="*/ 0 w 21"/>
                  <a:gd name="T3" fmla="*/ 9 h 20"/>
                  <a:gd name="T4" fmla="*/ 10 w 21"/>
                  <a:gd name="T5" fmla="*/ 0 h 20"/>
                  <a:gd name="T6" fmla="*/ 14 w 21"/>
                  <a:gd name="T7" fmla="*/ 0 h 20"/>
                  <a:gd name="T8" fmla="*/ 16 w 21"/>
                  <a:gd name="T9" fmla="*/ 9 h 20"/>
                  <a:gd name="T10" fmla="*/ 21 w 21"/>
                  <a:gd name="T11" fmla="*/ 14 h 20"/>
                  <a:gd name="T12" fmla="*/ 13 w 21"/>
                  <a:gd name="T13" fmla="*/ 20 h 20"/>
                  <a:gd name="T14" fmla="*/ 2 w 21"/>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2" y="19"/>
                    </a:moveTo>
                    <a:lnTo>
                      <a:pt x="0" y="9"/>
                    </a:lnTo>
                    <a:lnTo>
                      <a:pt x="10" y="0"/>
                    </a:lnTo>
                    <a:lnTo>
                      <a:pt x="14" y="0"/>
                    </a:lnTo>
                    <a:lnTo>
                      <a:pt x="16" y="9"/>
                    </a:lnTo>
                    <a:lnTo>
                      <a:pt x="21" y="14"/>
                    </a:lnTo>
                    <a:lnTo>
                      <a:pt x="13" y="20"/>
                    </a:lnTo>
                    <a:lnTo>
                      <a:pt x="2" y="19"/>
                    </a:lnTo>
                    <a:close/>
                  </a:path>
                </a:pathLst>
              </a:custGeom>
              <a:solidFill>
                <a:srgbClr val="FEE0C2"/>
              </a:solidFill>
              <a:ln w="9525">
                <a:noFill/>
                <a:round/>
                <a:headEnd/>
                <a:tailEnd/>
              </a:ln>
            </p:spPr>
            <p:txBody>
              <a:bodyPr/>
              <a:lstStyle/>
              <a:p>
                <a:pPr algn="ctr" eaLnBrk="0" hangingPunct="0"/>
                <a:endParaRPr lang="en-US" dirty="0"/>
              </a:p>
            </p:txBody>
          </p:sp>
          <p:sp>
            <p:nvSpPr>
              <p:cNvPr id="4149" name="Freeform 939"/>
              <p:cNvSpPr>
                <a:spLocks/>
              </p:cNvSpPr>
              <p:nvPr/>
            </p:nvSpPr>
            <p:spPr bwMode="auto">
              <a:xfrm>
                <a:off x="5071" y="3298"/>
                <a:ext cx="21" cy="20"/>
              </a:xfrm>
              <a:custGeom>
                <a:avLst/>
                <a:gdLst>
                  <a:gd name="T0" fmla="*/ 2 w 21"/>
                  <a:gd name="T1" fmla="*/ 19 h 20"/>
                  <a:gd name="T2" fmla="*/ 0 w 21"/>
                  <a:gd name="T3" fmla="*/ 9 h 20"/>
                  <a:gd name="T4" fmla="*/ 10 w 21"/>
                  <a:gd name="T5" fmla="*/ 0 h 20"/>
                  <a:gd name="T6" fmla="*/ 14 w 21"/>
                  <a:gd name="T7" fmla="*/ 0 h 20"/>
                  <a:gd name="T8" fmla="*/ 16 w 21"/>
                  <a:gd name="T9" fmla="*/ 9 h 20"/>
                  <a:gd name="T10" fmla="*/ 21 w 21"/>
                  <a:gd name="T11" fmla="*/ 14 h 20"/>
                  <a:gd name="T12" fmla="*/ 13 w 21"/>
                  <a:gd name="T13" fmla="*/ 20 h 20"/>
                  <a:gd name="T14" fmla="*/ 2 w 21"/>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2" y="19"/>
                    </a:moveTo>
                    <a:lnTo>
                      <a:pt x="0" y="9"/>
                    </a:lnTo>
                    <a:lnTo>
                      <a:pt x="10" y="0"/>
                    </a:lnTo>
                    <a:lnTo>
                      <a:pt x="14" y="0"/>
                    </a:lnTo>
                    <a:lnTo>
                      <a:pt x="16" y="9"/>
                    </a:lnTo>
                    <a:lnTo>
                      <a:pt x="21" y="14"/>
                    </a:lnTo>
                    <a:lnTo>
                      <a:pt x="13" y="20"/>
                    </a:lnTo>
                    <a:lnTo>
                      <a:pt x="2" y="19"/>
                    </a:lnTo>
                  </a:path>
                </a:pathLst>
              </a:custGeom>
              <a:noFill/>
              <a:ln w="9525">
                <a:noFill/>
                <a:round/>
                <a:headEnd/>
                <a:tailEnd/>
              </a:ln>
            </p:spPr>
            <p:txBody>
              <a:bodyPr/>
              <a:lstStyle/>
              <a:p>
                <a:pPr algn="ctr" eaLnBrk="0" hangingPunct="0"/>
                <a:endParaRPr lang="en-US" dirty="0"/>
              </a:p>
            </p:txBody>
          </p:sp>
          <p:sp>
            <p:nvSpPr>
              <p:cNvPr id="4150" name="Freeform 940"/>
              <p:cNvSpPr>
                <a:spLocks/>
              </p:cNvSpPr>
              <p:nvPr/>
            </p:nvSpPr>
            <p:spPr bwMode="auto">
              <a:xfrm>
                <a:off x="5087" y="3299"/>
                <a:ext cx="11" cy="13"/>
              </a:xfrm>
              <a:custGeom>
                <a:avLst/>
                <a:gdLst>
                  <a:gd name="T0" fmla="*/ 7 w 11"/>
                  <a:gd name="T1" fmla="*/ 13 h 13"/>
                  <a:gd name="T2" fmla="*/ 0 w 11"/>
                  <a:gd name="T3" fmla="*/ 8 h 13"/>
                  <a:gd name="T4" fmla="*/ 3 w 11"/>
                  <a:gd name="T5" fmla="*/ 0 h 13"/>
                  <a:gd name="T6" fmla="*/ 11 w 11"/>
                  <a:gd name="T7" fmla="*/ 8 h 13"/>
                  <a:gd name="T8" fmla="*/ 7 w 11"/>
                  <a:gd name="T9" fmla="*/ 13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7" y="13"/>
                    </a:moveTo>
                    <a:lnTo>
                      <a:pt x="0" y="8"/>
                    </a:lnTo>
                    <a:lnTo>
                      <a:pt x="3" y="0"/>
                    </a:lnTo>
                    <a:lnTo>
                      <a:pt x="11" y="8"/>
                    </a:lnTo>
                    <a:lnTo>
                      <a:pt x="7" y="13"/>
                    </a:lnTo>
                    <a:close/>
                  </a:path>
                </a:pathLst>
              </a:custGeom>
              <a:solidFill>
                <a:srgbClr val="FEE0C2"/>
              </a:solidFill>
              <a:ln w="9525">
                <a:noFill/>
                <a:round/>
                <a:headEnd/>
                <a:tailEnd/>
              </a:ln>
            </p:spPr>
            <p:txBody>
              <a:bodyPr/>
              <a:lstStyle/>
              <a:p>
                <a:pPr algn="ctr" eaLnBrk="0" hangingPunct="0"/>
                <a:endParaRPr lang="en-US" dirty="0"/>
              </a:p>
            </p:txBody>
          </p:sp>
          <p:sp>
            <p:nvSpPr>
              <p:cNvPr id="4151" name="Freeform 941"/>
              <p:cNvSpPr>
                <a:spLocks/>
              </p:cNvSpPr>
              <p:nvPr/>
            </p:nvSpPr>
            <p:spPr bwMode="auto">
              <a:xfrm>
                <a:off x="5087" y="3299"/>
                <a:ext cx="11" cy="13"/>
              </a:xfrm>
              <a:custGeom>
                <a:avLst/>
                <a:gdLst>
                  <a:gd name="T0" fmla="*/ 7 w 11"/>
                  <a:gd name="T1" fmla="*/ 13 h 13"/>
                  <a:gd name="T2" fmla="*/ 0 w 11"/>
                  <a:gd name="T3" fmla="*/ 8 h 13"/>
                  <a:gd name="T4" fmla="*/ 3 w 11"/>
                  <a:gd name="T5" fmla="*/ 0 h 13"/>
                  <a:gd name="T6" fmla="*/ 11 w 11"/>
                  <a:gd name="T7" fmla="*/ 8 h 13"/>
                  <a:gd name="T8" fmla="*/ 7 w 11"/>
                  <a:gd name="T9" fmla="*/ 13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7" y="13"/>
                    </a:moveTo>
                    <a:lnTo>
                      <a:pt x="0" y="8"/>
                    </a:lnTo>
                    <a:lnTo>
                      <a:pt x="3" y="0"/>
                    </a:lnTo>
                    <a:lnTo>
                      <a:pt x="11" y="8"/>
                    </a:lnTo>
                    <a:lnTo>
                      <a:pt x="7" y="13"/>
                    </a:lnTo>
                  </a:path>
                </a:pathLst>
              </a:custGeom>
              <a:noFill/>
              <a:ln w="9525">
                <a:noFill/>
                <a:round/>
                <a:headEnd/>
                <a:tailEnd/>
              </a:ln>
            </p:spPr>
            <p:txBody>
              <a:bodyPr/>
              <a:lstStyle/>
              <a:p>
                <a:pPr algn="ctr" eaLnBrk="0" hangingPunct="0"/>
                <a:endParaRPr lang="en-US" dirty="0"/>
              </a:p>
            </p:txBody>
          </p:sp>
          <p:sp>
            <p:nvSpPr>
              <p:cNvPr id="4152" name="Freeform 942"/>
              <p:cNvSpPr>
                <a:spLocks/>
              </p:cNvSpPr>
              <p:nvPr/>
            </p:nvSpPr>
            <p:spPr bwMode="auto">
              <a:xfrm>
                <a:off x="5548" y="3314"/>
                <a:ext cx="3" cy="1"/>
              </a:xfrm>
              <a:custGeom>
                <a:avLst/>
                <a:gdLst>
                  <a:gd name="T0" fmla="*/ 3 w 3"/>
                  <a:gd name="T1" fmla="*/ 0 h 1"/>
                  <a:gd name="T2" fmla="*/ 3 w 3"/>
                  <a:gd name="T3" fmla="*/ 1 h 1"/>
                  <a:gd name="T4" fmla="*/ 0 w 3"/>
                  <a:gd name="T5" fmla="*/ 0 h 1"/>
                  <a:gd name="T6" fmla="*/ 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lnTo>
                      <a:pt x="3" y="1"/>
                    </a:lnTo>
                    <a:lnTo>
                      <a:pt x="0" y="0"/>
                    </a:lnTo>
                    <a:lnTo>
                      <a:pt x="3" y="0"/>
                    </a:lnTo>
                    <a:close/>
                  </a:path>
                </a:pathLst>
              </a:custGeom>
              <a:solidFill>
                <a:srgbClr val="FEE0C2"/>
              </a:solidFill>
              <a:ln w="9525">
                <a:noFill/>
                <a:round/>
                <a:headEnd/>
                <a:tailEnd/>
              </a:ln>
            </p:spPr>
            <p:txBody>
              <a:bodyPr/>
              <a:lstStyle/>
              <a:p>
                <a:pPr algn="ctr" eaLnBrk="0" hangingPunct="0"/>
                <a:endParaRPr lang="en-US" dirty="0"/>
              </a:p>
            </p:txBody>
          </p:sp>
          <p:sp>
            <p:nvSpPr>
              <p:cNvPr id="4153" name="Freeform 943"/>
              <p:cNvSpPr>
                <a:spLocks/>
              </p:cNvSpPr>
              <p:nvPr/>
            </p:nvSpPr>
            <p:spPr bwMode="auto">
              <a:xfrm>
                <a:off x="5548" y="3314"/>
                <a:ext cx="3" cy="1"/>
              </a:xfrm>
              <a:custGeom>
                <a:avLst/>
                <a:gdLst>
                  <a:gd name="T0" fmla="*/ 3 w 3"/>
                  <a:gd name="T1" fmla="*/ 0 h 1"/>
                  <a:gd name="T2" fmla="*/ 3 w 3"/>
                  <a:gd name="T3" fmla="*/ 1 h 1"/>
                  <a:gd name="T4" fmla="*/ 0 w 3"/>
                  <a:gd name="T5" fmla="*/ 0 h 1"/>
                  <a:gd name="T6" fmla="*/ 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lnTo>
                      <a:pt x="3" y="1"/>
                    </a:lnTo>
                    <a:lnTo>
                      <a:pt x="0" y="0"/>
                    </a:lnTo>
                    <a:lnTo>
                      <a:pt x="3" y="0"/>
                    </a:lnTo>
                  </a:path>
                </a:pathLst>
              </a:custGeom>
              <a:noFill/>
              <a:ln w="9525">
                <a:noFill/>
                <a:round/>
                <a:headEnd/>
                <a:tailEnd/>
              </a:ln>
            </p:spPr>
            <p:txBody>
              <a:bodyPr/>
              <a:lstStyle/>
              <a:p>
                <a:pPr algn="ctr" eaLnBrk="0" hangingPunct="0"/>
                <a:endParaRPr lang="en-US" dirty="0"/>
              </a:p>
            </p:txBody>
          </p:sp>
          <p:sp>
            <p:nvSpPr>
              <p:cNvPr id="4154" name="Freeform 944"/>
              <p:cNvSpPr>
                <a:spLocks/>
              </p:cNvSpPr>
              <p:nvPr/>
            </p:nvSpPr>
            <p:spPr bwMode="auto">
              <a:xfrm>
                <a:off x="5547" y="3392"/>
                <a:ext cx="4" cy="11"/>
              </a:xfrm>
              <a:custGeom>
                <a:avLst/>
                <a:gdLst>
                  <a:gd name="T0" fmla="*/ 3 w 4"/>
                  <a:gd name="T1" fmla="*/ 11 h 11"/>
                  <a:gd name="T2" fmla="*/ 0 w 4"/>
                  <a:gd name="T3" fmla="*/ 6 h 11"/>
                  <a:gd name="T4" fmla="*/ 3 w 4"/>
                  <a:gd name="T5" fmla="*/ 5 h 11"/>
                  <a:gd name="T6" fmla="*/ 4 w 4"/>
                  <a:gd name="T7" fmla="*/ 0 h 11"/>
                  <a:gd name="T8" fmla="*/ 3 w 4"/>
                  <a:gd name="T9" fmla="*/ 11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11"/>
                    </a:moveTo>
                    <a:lnTo>
                      <a:pt x="0" y="6"/>
                    </a:lnTo>
                    <a:lnTo>
                      <a:pt x="3" y="5"/>
                    </a:lnTo>
                    <a:lnTo>
                      <a:pt x="4" y="0"/>
                    </a:lnTo>
                    <a:lnTo>
                      <a:pt x="3" y="11"/>
                    </a:lnTo>
                    <a:close/>
                  </a:path>
                </a:pathLst>
              </a:custGeom>
              <a:solidFill>
                <a:srgbClr val="FEE0C2"/>
              </a:solidFill>
              <a:ln w="9525">
                <a:noFill/>
                <a:round/>
                <a:headEnd/>
                <a:tailEnd/>
              </a:ln>
            </p:spPr>
            <p:txBody>
              <a:bodyPr/>
              <a:lstStyle/>
              <a:p>
                <a:pPr algn="ctr" eaLnBrk="0" hangingPunct="0"/>
                <a:endParaRPr lang="en-US" dirty="0"/>
              </a:p>
            </p:txBody>
          </p:sp>
          <p:sp>
            <p:nvSpPr>
              <p:cNvPr id="4155" name="Freeform 945"/>
              <p:cNvSpPr>
                <a:spLocks/>
              </p:cNvSpPr>
              <p:nvPr/>
            </p:nvSpPr>
            <p:spPr bwMode="auto">
              <a:xfrm>
                <a:off x="5547" y="3392"/>
                <a:ext cx="4" cy="11"/>
              </a:xfrm>
              <a:custGeom>
                <a:avLst/>
                <a:gdLst>
                  <a:gd name="T0" fmla="*/ 3 w 4"/>
                  <a:gd name="T1" fmla="*/ 11 h 11"/>
                  <a:gd name="T2" fmla="*/ 0 w 4"/>
                  <a:gd name="T3" fmla="*/ 6 h 11"/>
                  <a:gd name="T4" fmla="*/ 3 w 4"/>
                  <a:gd name="T5" fmla="*/ 5 h 11"/>
                  <a:gd name="T6" fmla="*/ 4 w 4"/>
                  <a:gd name="T7" fmla="*/ 0 h 11"/>
                  <a:gd name="T8" fmla="*/ 3 w 4"/>
                  <a:gd name="T9" fmla="*/ 11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11"/>
                    </a:moveTo>
                    <a:lnTo>
                      <a:pt x="0" y="6"/>
                    </a:lnTo>
                    <a:lnTo>
                      <a:pt x="3" y="5"/>
                    </a:lnTo>
                    <a:lnTo>
                      <a:pt x="4" y="0"/>
                    </a:lnTo>
                    <a:lnTo>
                      <a:pt x="3" y="11"/>
                    </a:lnTo>
                  </a:path>
                </a:pathLst>
              </a:custGeom>
              <a:noFill/>
              <a:ln w="9525">
                <a:noFill/>
                <a:round/>
                <a:headEnd/>
                <a:tailEnd/>
              </a:ln>
            </p:spPr>
            <p:txBody>
              <a:bodyPr/>
              <a:lstStyle/>
              <a:p>
                <a:pPr algn="ctr" eaLnBrk="0" hangingPunct="0"/>
                <a:endParaRPr lang="en-US" dirty="0"/>
              </a:p>
            </p:txBody>
          </p:sp>
          <p:sp>
            <p:nvSpPr>
              <p:cNvPr id="4156" name="Freeform 946"/>
              <p:cNvSpPr>
                <a:spLocks/>
              </p:cNvSpPr>
              <p:nvPr/>
            </p:nvSpPr>
            <p:spPr bwMode="auto">
              <a:xfrm>
                <a:off x="5532" y="3403"/>
                <a:ext cx="19" cy="48"/>
              </a:xfrm>
              <a:custGeom>
                <a:avLst/>
                <a:gdLst>
                  <a:gd name="T0" fmla="*/ 0 w 19"/>
                  <a:gd name="T1" fmla="*/ 48 h 48"/>
                  <a:gd name="T2" fmla="*/ 8 w 19"/>
                  <a:gd name="T3" fmla="*/ 39 h 48"/>
                  <a:gd name="T4" fmla="*/ 6 w 19"/>
                  <a:gd name="T5" fmla="*/ 32 h 48"/>
                  <a:gd name="T6" fmla="*/ 19 w 19"/>
                  <a:gd name="T7" fmla="*/ 0 h 48"/>
                  <a:gd name="T8" fmla="*/ 10 w 19"/>
                  <a:gd name="T9" fmla="*/ 37 h 48"/>
                  <a:gd name="T10" fmla="*/ 0 w 19"/>
                  <a:gd name="T11" fmla="*/ 48 h 48"/>
                  <a:gd name="T12" fmla="*/ 0 60000 65536"/>
                  <a:gd name="T13" fmla="*/ 0 60000 65536"/>
                  <a:gd name="T14" fmla="*/ 0 60000 65536"/>
                  <a:gd name="T15" fmla="*/ 0 60000 65536"/>
                  <a:gd name="T16" fmla="*/ 0 60000 65536"/>
                  <a:gd name="T17" fmla="*/ 0 60000 65536"/>
                  <a:gd name="T18" fmla="*/ 0 w 19"/>
                  <a:gd name="T19" fmla="*/ 0 h 48"/>
                  <a:gd name="T20" fmla="*/ 19 w 19"/>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9" h="48">
                    <a:moveTo>
                      <a:pt x="0" y="48"/>
                    </a:moveTo>
                    <a:lnTo>
                      <a:pt x="8" y="39"/>
                    </a:lnTo>
                    <a:lnTo>
                      <a:pt x="6" y="32"/>
                    </a:lnTo>
                    <a:lnTo>
                      <a:pt x="19" y="0"/>
                    </a:lnTo>
                    <a:lnTo>
                      <a:pt x="10" y="37"/>
                    </a:lnTo>
                    <a:lnTo>
                      <a:pt x="0" y="48"/>
                    </a:lnTo>
                    <a:close/>
                  </a:path>
                </a:pathLst>
              </a:custGeom>
              <a:solidFill>
                <a:srgbClr val="FEE0C2"/>
              </a:solidFill>
              <a:ln w="9525">
                <a:noFill/>
                <a:round/>
                <a:headEnd/>
                <a:tailEnd/>
              </a:ln>
            </p:spPr>
            <p:txBody>
              <a:bodyPr/>
              <a:lstStyle/>
              <a:p>
                <a:pPr algn="ctr" eaLnBrk="0" hangingPunct="0"/>
                <a:endParaRPr lang="en-US" dirty="0"/>
              </a:p>
            </p:txBody>
          </p:sp>
          <p:sp>
            <p:nvSpPr>
              <p:cNvPr id="4157" name="Freeform 947"/>
              <p:cNvSpPr>
                <a:spLocks/>
              </p:cNvSpPr>
              <p:nvPr/>
            </p:nvSpPr>
            <p:spPr bwMode="auto">
              <a:xfrm>
                <a:off x="5532" y="3403"/>
                <a:ext cx="19" cy="48"/>
              </a:xfrm>
              <a:custGeom>
                <a:avLst/>
                <a:gdLst>
                  <a:gd name="T0" fmla="*/ 0 w 19"/>
                  <a:gd name="T1" fmla="*/ 48 h 48"/>
                  <a:gd name="T2" fmla="*/ 8 w 19"/>
                  <a:gd name="T3" fmla="*/ 39 h 48"/>
                  <a:gd name="T4" fmla="*/ 6 w 19"/>
                  <a:gd name="T5" fmla="*/ 32 h 48"/>
                  <a:gd name="T6" fmla="*/ 19 w 19"/>
                  <a:gd name="T7" fmla="*/ 0 h 48"/>
                  <a:gd name="T8" fmla="*/ 10 w 19"/>
                  <a:gd name="T9" fmla="*/ 37 h 48"/>
                  <a:gd name="T10" fmla="*/ 0 w 19"/>
                  <a:gd name="T11" fmla="*/ 48 h 48"/>
                  <a:gd name="T12" fmla="*/ 0 60000 65536"/>
                  <a:gd name="T13" fmla="*/ 0 60000 65536"/>
                  <a:gd name="T14" fmla="*/ 0 60000 65536"/>
                  <a:gd name="T15" fmla="*/ 0 60000 65536"/>
                  <a:gd name="T16" fmla="*/ 0 60000 65536"/>
                  <a:gd name="T17" fmla="*/ 0 60000 65536"/>
                  <a:gd name="T18" fmla="*/ 0 w 19"/>
                  <a:gd name="T19" fmla="*/ 0 h 48"/>
                  <a:gd name="T20" fmla="*/ 19 w 19"/>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9" h="48">
                    <a:moveTo>
                      <a:pt x="0" y="48"/>
                    </a:moveTo>
                    <a:lnTo>
                      <a:pt x="8" y="39"/>
                    </a:lnTo>
                    <a:lnTo>
                      <a:pt x="6" y="32"/>
                    </a:lnTo>
                    <a:lnTo>
                      <a:pt x="19" y="0"/>
                    </a:lnTo>
                    <a:lnTo>
                      <a:pt x="10" y="37"/>
                    </a:lnTo>
                    <a:lnTo>
                      <a:pt x="0" y="48"/>
                    </a:lnTo>
                  </a:path>
                </a:pathLst>
              </a:custGeom>
              <a:noFill/>
              <a:ln w="9525">
                <a:noFill/>
                <a:round/>
                <a:headEnd/>
                <a:tailEnd/>
              </a:ln>
            </p:spPr>
            <p:txBody>
              <a:bodyPr/>
              <a:lstStyle/>
              <a:p>
                <a:pPr algn="ctr" eaLnBrk="0" hangingPunct="0"/>
                <a:endParaRPr lang="en-US" dirty="0"/>
              </a:p>
            </p:txBody>
          </p:sp>
          <p:sp>
            <p:nvSpPr>
              <p:cNvPr id="4158" name="Freeform 948"/>
              <p:cNvSpPr>
                <a:spLocks/>
              </p:cNvSpPr>
              <p:nvPr/>
            </p:nvSpPr>
            <p:spPr bwMode="auto">
              <a:xfrm>
                <a:off x="5521" y="3454"/>
                <a:ext cx="5" cy="10"/>
              </a:xfrm>
              <a:custGeom>
                <a:avLst/>
                <a:gdLst>
                  <a:gd name="T0" fmla="*/ 0 w 5"/>
                  <a:gd name="T1" fmla="*/ 10 h 10"/>
                  <a:gd name="T2" fmla="*/ 0 w 5"/>
                  <a:gd name="T3" fmla="*/ 4 h 10"/>
                  <a:gd name="T4" fmla="*/ 5 w 5"/>
                  <a:gd name="T5" fmla="*/ 0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4"/>
                    </a:lnTo>
                    <a:lnTo>
                      <a:pt x="5" y="0"/>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159" name="Freeform 949"/>
              <p:cNvSpPr>
                <a:spLocks/>
              </p:cNvSpPr>
              <p:nvPr/>
            </p:nvSpPr>
            <p:spPr bwMode="auto">
              <a:xfrm>
                <a:off x="5521" y="3454"/>
                <a:ext cx="5" cy="10"/>
              </a:xfrm>
              <a:custGeom>
                <a:avLst/>
                <a:gdLst>
                  <a:gd name="T0" fmla="*/ 0 w 5"/>
                  <a:gd name="T1" fmla="*/ 10 h 10"/>
                  <a:gd name="T2" fmla="*/ 0 w 5"/>
                  <a:gd name="T3" fmla="*/ 4 h 10"/>
                  <a:gd name="T4" fmla="*/ 5 w 5"/>
                  <a:gd name="T5" fmla="*/ 0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4"/>
                    </a:lnTo>
                    <a:lnTo>
                      <a:pt x="5" y="0"/>
                    </a:lnTo>
                    <a:lnTo>
                      <a:pt x="0" y="10"/>
                    </a:lnTo>
                  </a:path>
                </a:pathLst>
              </a:custGeom>
              <a:noFill/>
              <a:ln w="9525">
                <a:noFill/>
                <a:round/>
                <a:headEnd/>
                <a:tailEnd/>
              </a:ln>
            </p:spPr>
            <p:txBody>
              <a:bodyPr/>
              <a:lstStyle/>
              <a:p>
                <a:pPr algn="ctr" eaLnBrk="0" hangingPunct="0"/>
                <a:endParaRPr lang="en-US" dirty="0"/>
              </a:p>
            </p:txBody>
          </p:sp>
          <p:sp>
            <p:nvSpPr>
              <p:cNvPr id="4160" name="Freeform 950"/>
              <p:cNvSpPr>
                <a:spLocks/>
              </p:cNvSpPr>
              <p:nvPr/>
            </p:nvSpPr>
            <p:spPr bwMode="auto">
              <a:xfrm>
                <a:off x="5519" y="3454"/>
                <a:ext cx="10" cy="18"/>
              </a:xfrm>
              <a:custGeom>
                <a:avLst/>
                <a:gdLst>
                  <a:gd name="T0" fmla="*/ 2 w 10"/>
                  <a:gd name="T1" fmla="*/ 15 h 18"/>
                  <a:gd name="T2" fmla="*/ 0 w 10"/>
                  <a:gd name="T3" fmla="*/ 12 h 18"/>
                  <a:gd name="T4" fmla="*/ 7 w 10"/>
                  <a:gd name="T5" fmla="*/ 12 h 18"/>
                  <a:gd name="T6" fmla="*/ 8 w 10"/>
                  <a:gd name="T7" fmla="*/ 0 h 18"/>
                  <a:gd name="T8" fmla="*/ 10 w 10"/>
                  <a:gd name="T9" fmla="*/ 0 h 18"/>
                  <a:gd name="T10" fmla="*/ 8 w 10"/>
                  <a:gd name="T11" fmla="*/ 18 h 18"/>
                  <a:gd name="T12" fmla="*/ 2 w 10"/>
                  <a:gd name="T13" fmla="*/ 15 h 18"/>
                  <a:gd name="T14" fmla="*/ 0 60000 65536"/>
                  <a:gd name="T15" fmla="*/ 0 60000 65536"/>
                  <a:gd name="T16" fmla="*/ 0 60000 65536"/>
                  <a:gd name="T17" fmla="*/ 0 60000 65536"/>
                  <a:gd name="T18" fmla="*/ 0 60000 65536"/>
                  <a:gd name="T19" fmla="*/ 0 60000 65536"/>
                  <a:gd name="T20" fmla="*/ 0 60000 65536"/>
                  <a:gd name="T21" fmla="*/ 0 w 10"/>
                  <a:gd name="T22" fmla="*/ 0 h 18"/>
                  <a:gd name="T23" fmla="*/ 10 w 1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8">
                    <a:moveTo>
                      <a:pt x="2" y="15"/>
                    </a:moveTo>
                    <a:lnTo>
                      <a:pt x="0" y="12"/>
                    </a:lnTo>
                    <a:lnTo>
                      <a:pt x="7" y="12"/>
                    </a:lnTo>
                    <a:lnTo>
                      <a:pt x="8" y="0"/>
                    </a:lnTo>
                    <a:lnTo>
                      <a:pt x="10" y="0"/>
                    </a:lnTo>
                    <a:lnTo>
                      <a:pt x="8" y="18"/>
                    </a:lnTo>
                    <a:lnTo>
                      <a:pt x="2" y="15"/>
                    </a:lnTo>
                    <a:close/>
                  </a:path>
                </a:pathLst>
              </a:custGeom>
              <a:solidFill>
                <a:srgbClr val="FEE0C2"/>
              </a:solidFill>
              <a:ln w="9525">
                <a:noFill/>
                <a:round/>
                <a:headEnd/>
                <a:tailEnd/>
              </a:ln>
            </p:spPr>
            <p:txBody>
              <a:bodyPr/>
              <a:lstStyle/>
              <a:p>
                <a:pPr algn="ctr" eaLnBrk="0" hangingPunct="0"/>
                <a:endParaRPr lang="en-US" dirty="0"/>
              </a:p>
            </p:txBody>
          </p:sp>
          <p:sp>
            <p:nvSpPr>
              <p:cNvPr id="4161" name="Freeform 951"/>
              <p:cNvSpPr>
                <a:spLocks/>
              </p:cNvSpPr>
              <p:nvPr/>
            </p:nvSpPr>
            <p:spPr bwMode="auto">
              <a:xfrm>
                <a:off x="5519" y="3454"/>
                <a:ext cx="10" cy="18"/>
              </a:xfrm>
              <a:custGeom>
                <a:avLst/>
                <a:gdLst>
                  <a:gd name="T0" fmla="*/ 2 w 10"/>
                  <a:gd name="T1" fmla="*/ 15 h 18"/>
                  <a:gd name="T2" fmla="*/ 0 w 10"/>
                  <a:gd name="T3" fmla="*/ 12 h 18"/>
                  <a:gd name="T4" fmla="*/ 7 w 10"/>
                  <a:gd name="T5" fmla="*/ 12 h 18"/>
                  <a:gd name="T6" fmla="*/ 8 w 10"/>
                  <a:gd name="T7" fmla="*/ 0 h 18"/>
                  <a:gd name="T8" fmla="*/ 10 w 10"/>
                  <a:gd name="T9" fmla="*/ 0 h 18"/>
                  <a:gd name="T10" fmla="*/ 8 w 10"/>
                  <a:gd name="T11" fmla="*/ 18 h 18"/>
                  <a:gd name="T12" fmla="*/ 2 w 10"/>
                  <a:gd name="T13" fmla="*/ 15 h 18"/>
                  <a:gd name="T14" fmla="*/ 0 60000 65536"/>
                  <a:gd name="T15" fmla="*/ 0 60000 65536"/>
                  <a:gd name="T16" fmla="*/ 0 60000 65536"/>
                  <a:gd name="T17" fmla="*/ 0 60000 65536"/>
                  <a:gd name="T18" fmla="*/ 0 60000 65536"/>
                  <a:gd name="T19" fmla="*/ 0 60000 65536"/>
                  <a:gd name="T20" fmla="*/ 0 60000 65536"/>
                  <a:gd name="T21" fmla="*/ 0 w 10"/>
                  <a:gd name="T22" fmla="*/ 0 h 18"/>
                  <a:gd name="T23" fmla="*/ 10 w 1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8">
                    <a:moveTo>
                      <a:pt x="2" y="15"/>
                    </a:moveTo>
                    <a:lnTo>
                      <a:pt x="0" y="12"/>
                    </a:lnTo>
                    <a:lnTo>
                      <a:pt x="7" y="12"/>
                    </a:lnTo>
                    <a:lnTo>
                      <a:pt x="8" y="0"/>
                    </a:lnTo>
                    <a:lnTo>
                      <a:pt x="10" y="0"/>
                    </a:lnTo>
                    <a:lnTo>
                      <a:pt x="8" y="18"/>
                    </a:lnTo>
                    <a:lnTo>
                      <a:pt x="2" y="15"/>
                    </a:lnTo>
                  </a:path>
                </a:pathLst>
              </a:custGeom>
              <a:noFill/>
              <a:ln w="9525">
                <a:noFill/>
                <a:round/>
                <a:headEnd/>
                <a:tailEnd/>
              </a:ln>
            </p:spPr>
            <p:txBody>
              <a:bodyPr/>
              <a:lstStyle/>
              <a:p>
                <a:pPr algn="ctr" eaLnBrk="0" hangingPunct="0"/>
                <a:endParaRPr lang="en-US" dirty="0"/>
              </a:p>
            </p:txBody>
          </p:sp>
          <p:sp>
            <p:nvSpPr>
              <p:cNvPr id="4162" name="Freeform 952"/>
              <p:cNvSpPr>
                <a:spLocks/>
              </p:cNvSpPr>
              <p:nvPr/>
            </p:nvSpPr>
            <p:spPr bwMode="auto">
              <a:xfrm>
                <a:off x="5498" y="3456"/>
                <a:ext cx="5" cy="5"/>
              </a:xfrm>
              <a:custGeom>
                <a:avLst/>
                <a:gdLst>
                  <a:gd name="T0" fmla="*/ 0 w 5"/>
                  <a:gd name="T1" fmla="*/ 3 h 5"/>
                  <a:gd name="T2" fmla="*/ 5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5" y="0"/>
                    </a:lnTo>
                    <a:lnTo>
                      <a:pt x="5" y="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163" name="Freeform 953"/>
              <p:cNvSpPr>
                <a:spLocks/>
              </p:cNvSpPr>
              <p:nvPr/>
            </p:nvSpPr>
            <p:spPr bwMode="auto">
              <a:xfrm>
                <a:off x="5498" y="3456"/>
                <a:ext cx="5" cy="5"/>
              </a:xfrm>
              <a:custGeom>
                <a:avLst/>
                <a:gdLst>
                  <a:gd name="T0" fmla="*/ 0 w 5"/>
                  <a:gd name="T1" fmla="*/ 3 h 5"/>
                  <a:gd name="T2" fmla="*/ 5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5" y="0"/>
                    </a:lnTo>
                    <a:lnTo>
                      <a:pt x="5" y="5"/>
                    </a:lnTo>
                    <a:lnTo>
                      <a:pt x="0" y="3"/>
                    </a:lnTo>
                  </a:path>
                </a:pathLst>
              </a:custGeom>
              <a:noFill/>
              <a:ln w="9525">
                <a:noFill/>
                <a:round/>
                <a:headEnd/>
                <a:tailEnd/>
              </a:ln>
            </p:spPr>
            <p:txBody>
              <a:bodyPr/>
              <a:lstStyle/>
              <a:p>
                <a:pPr algn="ctr" eaLnBrk="0" hangingPunct="0"/>
                <a:endParaRPr lang="en-US" dirty="0"/>
              </a:p>
            </p:txBody>
          </p:sp>
          <p:sp>
            <p:nvSpPr>
              <p:cNvPr id="4164" name="Freeform 954"/>
              <p:cNvSpPr>
                <a:spLocks/>
              </p:cNvSpPr>
              <p:nvPr/>
            </p:nvSpPr>
            <p:spPr bwMode="auto">
              <a:xfrm>
                <a:off x="5519" y="3470"/>
                <a:ext cx="7" cy="5"/>
              </a:xfrm>
              <a:custGeom>
                <a:avLst/>
                <a:gdLst>
                  <a:gd name="T0" fmla="*/ 3 w 7"/>
                  <a:gd name="T1" fmla="*/ 5 h 5"/>
                  <a:gd name="T2" fmla="*/ 0 w 7"/>
                  <a:gd name="T3" fmla="*/ 0 h 5"/>
                  <a:gd name="T4" fmla="*/ 7 w 7"/>
                  <a:gd name="T5" fmla="*/ 2 h 5"/>
                  <a:gd name="T6" fmla="*/ 3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3" y="5"/>
                    </a:moveTo>
                    <a:lnTo>
                      <a:pt x="0" y="0"/>
                    </a:lnTo>
                    <a:lnTo>
                      <a:pt x="7" y="2"/>
                    </a:lnTo>
                    <a:lnTo>
                      <a:pt x="3" y="5"/>
                    </a:lnTo>
                    <a:close/>
                  </a:path>
                </a:pathLst>
              </a:custGeom>
              <a:solidFill>
                <a:srgbClr val="FEE0C2"/>
              </a:solidFill>
              <a:ln w="9525">
                <a:noFill/>
                <a:round/>
                <a:headEnd/>
                <a:tailEnd/>
              </a:ln>
            </p:spPr>
            <p:txBody>
              <a:bodyPr/>
              <a:lstStyle/>
              <a:p>
                <a:pPr algn="ctr" eaLnBrk="0" hangingPunct="0"/>
                <a:endParaRPr lang="en-US" dirty="0"/>
              </a:p>
            </p:txBody>
          </p:sp>
          <p:sp>
            <p:nvSpPr>
              <p:cNvPr id="4165" name="Freeform 955"/>
              <p:cNvSpPr>
                <a:spLocks/>
              </p:cNvSpPr>
              <p:nvPr/>
            </p:nvSpPr>
            <p:spPr bwMode="auto">
              <a:xfrm>
                <a:off x="5519" y="3470"/>
                <a:ext cx="7" cy="5"/>
              </a:xfrm>
              <a:custGeom>
                <a:avLst/>
                <a:gdLst>
                  <a:gd name="T0" fmla="*/ 3 w 7"/>
                  <a:gd name="T1" fmla="*/ 5 h 5"/>
                  <a:gd name="T2" fmla="*/ 0 w 7"/>
                  <a:gd name="T3" fmla="*/ 0 h 5"/>
                  <a:gd name="T4" fmla="*/ 7 w 7"/>
                  <a:gd name="T5" fmla="*/ 2 h 5"/>
                  <a:gd name="T6" fmla="*/ 3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3" y="5"/>
                    </a:moveTo>
                    <a:lnTo>
                      <a:pt x="0" y="0"/>
                    </a:lnTo>
                    <a:lnTo>
                      <a:pt x="7" y="2"/>
                    </a:lnTo>
                    <a:lnTo>
                      <a:pt x="3" y="5"/>
                    </a:lnTo>
                  </a:path>
                </a:pathLst>
              </a:custGeom>
              <a:noFill/>
              <a:ln w="9525">
                <a:noFill/>
                <a:round/>
                <a:headEnd/>
                <a:tailEnd/>
              </a:ln>
            </p:spPr>
            <p:txBody>
              <a:bodyPr/>
              <a:lstStyle/>
              <a:p>
                <a:pPr algn="ctr" eaLnBrk="0" hangingPunct="0"/>
                <a:endParaRPr lang="en-US" dirty="0"/>
              </a:p>
            </p:txBody>
          </p:sp>
          <p:sp>
            <p:nvSpPr>
              <p:cNvPr id="4166" name="Freeform 956"/>
              <p:cNvSpPr>
                <a:spLocks/>
              </p:cNvSpPr>
              <p:nvPr/>
            </p:nvSpPr>
            <p:spPr bwMode="auto">
              <a:xfrm>
                <a:off x="5380" y="3480"/>
                <a:ext cx="141" cy="184"/>
              </a:xfrm>
              <a:custGeom>
                <a:avLst/>
                <a:gdLst>
                  <a:gd name="T0" fmla="*/ 73 w 141"/>
                  <a:gd name="T1" fmla="*/ 66 h 184"/>
                  <a:gd name="T2" fmla="*/ 102 w 141"/>
                  <a:gd name="T3" fmla="*/ 58 h 184"/>
                  <a:gd name="T4" fmla="*/ 108 w 141"/>
                  <a:gd name="T5" fmla="*/ 34 h 184"/>
                  <a:gd name="T6" fmla="*/ 110 w 141"/>
                  <a:gd name="T7" fmla="*/ 22 h 184"/>
                  <a:gd name="T8" fmla="*/ 141 w 141"/>
                  <a:gd name="T9" fmla="*/ 0 h 184"/>
                  <a:gd name="T10" fmla="*/ 131 w 141"/>
                  <a:gd name="T11" fmla="*/ 11 h 184"/>
                  <a:gd name="T12" fmla="*/ 87 w 141"/>
                  <a:gd name="T13" fmla="*/ 83 h 184"/>
                  <a:gd name="T14" fmla="*/ 91 w 141"/>
                  <a:gd name="T15" fmla="*/ 83 h 184"/>
                  <a:gd name="T16" fmla="*/ 99 w 141"/>
                  <a:gd name="T17" fmla="*/ 83 h 184"/>
                  <a:gd name="T18" fmla="*/ 94 w 141"/>
                  <a:gd name="T19" fmla="*/ 94 h 184"/>
                  <a:gd name="T20" fmla="*/ 74 w 141"/>
                  <a:gd name="T21" fmla="*/ 112 h 184"/>
                  <a:gd name="T22" fmla="*/ 76 w 141"/>
                  <a:gd name="T23" fmla="*/ 104 h 184"/>
                  <a:gd name="T24" fmla="*/ 57 w 141"/>
                  <a:gd name="T25" fmla="*/ 125 h 184"/>
                  <a:gd name="T26" fmla="*/ 44 w 141"/>
                  <a:gd name="T27" fmla="*/ 146 h 184"/>
                  <a:gd name="T28" fmla="*/ 27 w 141"/>
                  <a:gd name="T29" fmla="*/ 160 h 184"/>
                  <a:gd name="T30" fmla="*/ 26 w 141"/>
                  <a:gd name="T31" fmla="*/ 163 h 184"/>
                  <a:gd name="T32" fmla="*/ 11 w 141"/>
                  <a:gd name="T33" fmla="*/ 181 h 184"/>
                  <a:gd name="T34" fmla="*/ 0 w 141"/>
                  <a:gd name="T35" fmla="*/ 179 h 184"/>
                  <a:gd name="T36" fmla="*/ 14 w 141"/>
                  <a:gd name="T37" fmla="*/ 173 h 184"/>
                  <a:gd name="T38" fmla="*/ 19 w 141"/>
                  <a:gd name="T39" fmla="*/ 154 h 184"/>
                  <a:gd name="T40" fmla="*/ 31 w 141"/>
                  <a:gd name="T41" fmla="*/ 155 h 184"/>
                  <a:gd name="T42" fmla="*/ 32 w 141"/>
                  <a:gd name="T43" fmla="*/ 146 h 184"/>
                  <a:gd name="T44" fmla="*/ 53 w 141"/>
                  <a:gd name="T45" fmla="*/ 117 h 184"/>
                  <a:gd name="T46" fmla="*/ 57 w 141"/>
                  <a:gd name="T47" fmla="*/ 118 h 184"/>
                  <a:gd name="T48" fmla="*/ 68 w 141"/>
                  <a:gd name="T49" fmla="*/ 107 h 184"/>
                  <a:gd name="T50" fmla="*/ 69 w 141"/>
                  <a:gd name="T51" fmla="*/ 106 h 184"/>
                  <a:gd name="T52" fmla="*/ 69 w 141"/>
                  <a:gd name="T53" fmla="*/ 93 h 184"/>
                  <a:gd name="T54" fmla="*/ 84 w 141"/>
                  <a:gd name="T55" fmla="*/ 86 h 184"/>
                  <a:gd name="T56" fmla="*/ 86 w 141"/>
                  <a:gd name="T57" fmla="*/ 82 h 184"/>
                  <a:gd name="T58" fmla="*/ 84 w 141"/>
                  <a:gd name="T59" fmla="*/ 77 h 184"/>
                  <a:gd name="T60" fmla="*/ 69 w 141"/>
                  <a:gd name="T61" fmla="*/ 64 h 184"/>
                  <a:gd name="T62" fmla="*/ 66 w 141"/>
                  <a:gd name="T63" fmla="*/ 54 h 184"/>
                  <a:gd name="T64" fmla="*/ 66 w 141"/>
                  <a:gd name="T65" fmla="*/ 51 h 184"/>
                  <a:gd name="T66" fmla="*/ 66 w 141"/>
                  <a:gd name="T67" fmla="*/ 48 h 1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184"/>
                  <a:gd name="T104" fmla="*/ 141 w 141"/>
                  <a:gd name="T105" fmla="*/ 184 h 1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184">
                    <a:moveTo>
                      <a:pt x="66" y="48"/>
                    </a:moveTo>
                    <a:lnTo>
                      <a:pt x="73" y="66"/>
                    </a:lnTo>
                    <a:lnTo>
                      <a:pt x="81" y="69"/>
                    </a:lnTo>
                    <a:lnTo>
                      <a:pt x="102" y="58"/>
                    </a:lnTo>
                    <a:lnTo>
                      <a:pt x="108" y="45"/>
                    </a:lnTo>
                    <a:lnTo>
                      <a:pt x="108" y="34"/>
                    </a:lnTo>
                    <a:lnTo>
                      <a:pt x="94" y="24"/>
                    </a:lnTo>
                    <a:lnTo>
                      <a:pt x="110" y="22"/>
                    </a:lnTo>
                    <a:lnTo>
                      <a:pt x="129" y="2"/>
                    </a:lnTo>
                    <a:lnTo>
                      <a:pt x="141" y="0"/>
                    </a:lnTo>
                    <a:lnTo>
                      <a:pt x="139" y="3"/>
                    </a:lnTo>
                    <a:lnTo>
                      <a:pt x="131" y="11"/>
                    </a:lnTo>
                    <a:lnTo>
                      <a:pt x="105" y="66"/>
                    </a:lnTo>
                    <a:lnTo>
                      <a:pt x="87" y="83"/>
                    </a:lnTo>
                    <a:lnTo>
                      <a:pt x="87" y="88"/>
                    </a:lnTo>
                    <a:lnTo>
                      <a:pt x="91" y="83"/>
                    </a:lnTo>
                    <a:lnTo>
                      <a:pt x="92" y="86"/>
                    </a:lnTo>
                    <a:lnTo>
                      <a:pt x="99" y="83"/>
                    </a:lnTo>
                    <a:lnTo>
                      <a:pt x="94" y="88"/>
                    </a:lnTo>
                    <a:lnTo>
                      <a:pt x="94" y="94"/>
                    </a:lnTo>
                    <a:lnTo>
                      <a:pt x="81" y="107"/>
                    </a:lnTo>
                    <a:lnTo>
                      <a:pt x="74" y="112"/>
                    </a:lnTo>
                    <a:lnTo>
                      <a:pt x="79" y="106"/>
                    </a:lnTo>
                    <a:lnTo>
                      <a:pt x="76" y="104"/>
                    </a:lnTo>
                    <a:lnTo>
                      <a:pt x="63" y="123"/>
                    </a:lnTo>
                    <a:lnTo>
                      <a:pt x="57" y="125"/>
                    </a:lnTo>
                    <a:lnTo>
                      <a:pt x="42" y="142"/>
                    </a:lnTo>
                    <a:lnTo>
                      <a:pt x="44" y="146"/>
                    </a:lnTo>
                    <a:lnTo>
                      <a:pt x="32" y="160"/>
                    </a:lnTo>
                    <a:lnTo>
                      <a:pt x="27" y="160"/>
                    </a:lnTo>
                    <a:lnTo>
                      <a:pt x="24" y="155"/>
                    </a:lnTo>
                    <a:lnTo>
                      <a:pt x="26" y="163"/>
                    </a:lnTo>
                    <a:lnTo>
                      <a:pt x="18" y="173"/>
                    </a:lnTo>
                    <a:lnTo>
                      <a:pt x="11" y="181"/>
                    </a:lnTo>
                    <a:lnTo>
                      <a:pt x="3" y="184"/>
                    </a:lnTo>
                    <a:lnTo>
                      <a:pt x="0" y="179"/>
                    </a:lnTo>
                    <a:lnTo>
                      <a:pt x="8" y="179"/>
                    </a:lnTo>
                    <a:lnTo>
                      <a:pt x="14" y="173"/>
                    </a:lnTo>
                    <a:lnTo>
                      <a:pt x="23" y="158"/>
                    </a:lnTo>
                    <a:lnTo>
                      <a:pt x="19" y="154"/>
                    </a:lnTo>
                    <a:lnTo>
                      <a:pt x="27" y="152"/>
                    </a:lnTo>
                    <a:lnTo>
                      <a:pt x="31" y="155"/>
                    </a:lnTo>
                    <a:lnTo>
                      <a:pt x="34" y="150"/>
                    </a:lnTo>
                    <a:lnTo>
                      <a:pt x="32" y="146"/>
                    </a:lnTo>
                    <a:lnTo>
                      <a:pt x="55" y="122"/>
                    </a:lnTo>
                    <a:lnTo>
                      <a:pt x="53" y="117"/>
                    </a:lnTo>
                    <a:lnTo>
                      <a:pt x="57" y="115"/>
                    </a:lnTo>
                    <a:lnTo>
                      <a:pt x="57" y="118"/>
                    </a:lnTo>
                    <a:lnTo>
                      <a:pt x="65" y="112"/>
                    </a:lnTo>
                    <a:lnTo>
                      <a:pt x="68" y="107"/>
                    </a:lnTo>
                    <a:lnTo>
                      <a:pt x="63" y="99"/>
                    </a:lnTo>
                    <a:lnTo>
                      <a:pt x="69" y="106"/>
                    </a:lnTo>
                    <a:lnTo>
                      <a:pt x="73" y="99"/>
                    </a:lnTo>
                    <a:lnTo>
                      <a:pt x="69" y="93"/>
                    </a:lnTo>
                    <a:lnTo>
                      <a:pt x="79" y="93"/>
                    </a:lnTo>
                    <a:lnTo>
                      <a:pt x="84" y="86"/>
                    </a:lnTo>
                    <a:lnTo>
                      <a:pt x="82" y="83"/>
                    </a:lnTo>
                    <a:lnTo>
                      <a:pt x="86" y="82"/>
                    </a:lnTo>
                    <a:lnTo>
                      <a:pt x="87" y="78"/>
                    </a:lnTo>
                    <a:lnTo>
                      <a:pt x="84" y="77"/>
                    </a:lnTo>
                    <a:lnTo>
                      <a:pt x="86" y="74"/>
                    </a:lnTo>
                    <a:lnTo>
                      <a:pt x="69" y="64"/>
                    </a:lnTo>
                    <a:lnTo>
                      <a:pt x="71" y="64"/>
                    </a:lnTo>
                    <a:lnTo>
                      <a:pt x="66" y="54"/>
                    </a:lnTo>
                    <a:lnTo>
                      <a:pt x="57" y="53"/>
                    </a:lnTo>
                    <a:lnTo>
                      <a:pt x="66" y="51"/>
                    </a:lnTo>
                    <a:lnTo>
                      <a:pt x="65" y="48"/>
                    </a:lnTo>
                    <a:lnTo>
                      <a:pt x="66" y="48"/>
                    </a:lnTo>
                    <a:close/>
                  </a:path>
                </a:pathLst>
              </a:custGeom>
              <a:solidFill>
                <a:srgbClr val="FEE0C2"/>
              </a:solidFill>
              <a:ln w="9525">
                <a:noFill/>
                <a:round/>
                <a:headEnd/>
                <a:tailEnd/>
              </a:ln>
            </p:spPr>
            <p:txBody>
              <a:bodyPr/>
              <a:lstStyle/>
              <a:p>
                <a:pPr algn="ctr" eaLnBrk="0" hangingPunct="0"/>
                <a:endParaRPr lang="en-US" dirty="0"/>
              </a:p>
            </p:txBody>
          </p:sp>
          <p:sp>
            <p:nvSpPr>
              <p:cNvPr id="4167" name="Freeform 957"/>
              <p:cNvSpPr>
                <a:spLocks/>
              </p:cNvSpPr>
              <p:nvPr/>
            </p:nvSpPr>
            <p:spPr bwMode="auto">
              <a:xfrm>
                <a:off x="5380" y="3480"/>
                <a:ext cx="141" cy="184"/>
              </a:xfrm>
              <a:custGeom>
                <a:avLst/>
                <a:gdLst>
                  <a:gd name="T0" fmla="*/ 73 w 141"/>
                  <a:gd name="T1" fmla="*/ 66 h 184"/>
                  <a:gd name="T2" fmla="*/ 102 w 141"/>
                  <a:gd name="T3" fmla="*/ 58 h 184"/>
                  <a:gd name="T4" fmla="*/ 108 w 141"/>
                  <a:gd name="T5" fmla="*/ 34 h 184"/>
                  <a:gd name="T6" fmla="*/ 110 w 141"/>
                  <a:gd name="T7" fmla="*/ 22 h 184"/>
                  <a:gd name="T8" fmla="*/ 141 w 141"/>
                  <a:gd name="T9" fmla="*/ 0 h 184"/>
                  <a:gd name="T10" fmla="*/ 131 w 141"/>
                  <a:gd name="T11" fmla="*/ 11 h 184"/>
                  <a:gd name="T12" fmla="*/ 87 w 141"/>
                  <a:gd name="T13" fmla="*/ 83 h 184"/>
                  <a:gd name="T14" fmla="*/ 91 w 141"/>
                  <a:gd name="T15" fmla="*/ 83 h 184"/>
                  <a:gd name="T16" fmla="*/ 99 w 141"/>
                  <a:gd name="T17" fmla="*/ 83 h 184"/>
                  <a:gd name="T18" fmla="*/ 94 w 141"/>
                  <a:gd name="T19" fmla="*/ 94 h 184"/>
                  <a:gd name="T20" fmla="*/ 74 w 141"/>
                  <a:gd name="T21" fmla="*/ 112 h 184"/>
                  <a:gd name="T22" fmla="*/ 76 w 141"/>
                  <a:gd name="T23" fmla="*/ 104 h 184"/>
                  <a:gd name="T24" fmla="*/ 57 w 141"/>
                  <a:gd name="T25" fmla="*/ 125 h 184"/>
                  <a:gd name="T26" fmla="*/ 44 w 141"/>
                  <a:gd name="T27" fmla="*/ 146 h 184"/>
                  <a:gd name="T28" fmla="*/ 27 w 141"/>
                  <a:gd name="T29" fmla="*/ 160 h 184"/>
                  <a:gd name="T30" fmla="*/ 26 w 141"/>
                  <a:gd name="T31" fmla="*/ 163 h 184"/>
                  <a:gd name="T32" fmla="*/ 11 w 141"/>
                  <a:gd name="T33" fmla="*/ 181 h 184"/>
                  <a:gd name="T34" fmla="*/ 0 w 141"/>
                  <a:gd name="T35" fmla="*/ 179 h 184"/>
                  <a:gd name="T36" fmla="*/ 14 w 141"/>
                  <a:gd name="T37" fmla="*/ 173 h 184"/>
                  <a:gd name="T38" fmla="*/ 19 w 141"/>
                  <a:gd name="T39" fmla="*/ 154 h 184"/>
                  <a:gd name="T40" fmla="*/ 31 w 141"/>
                  <a:gd name="T41" fmla="*/ 155 h 184"/>
                  <a:gd name="T42" fmla="*/ 32 w 141"/>
                  <a:gd name="T43" fmla="*/ 146 h 184"/>
                  <a:gd name="T44" fmla="*/ 53 w 141"/>
                  <a:gd name="T45" fmla="*/ 117 h 184"/>
                  <a:gd name="T46" fmla="*/ 57 w 141"/>
                  <a:gd name="T47" fmla="*/ 118 h 184"/>
                  <a:gd name="T48" fmla="*/ 68 w 141"/>
                  <a:gd name="T49" fmla="*/ 107 h 184"/>
                  <a:gd name="T50" fmla="*/ 69 w 141"/>
                  <a:gd name="T51" fmla="*/ 106 h 184"/>
                  <a:gd name="T52" fmla="*/ 69 w 141"/>
                  <a:gd name="T53" fmla="*/ 93 h 184"/>
                  <a:gd name="T54" fmla="*/ 84 w 141"/>
                  <a:gd name="T55" fmla="*/ 86 h 184"/>
                  <a:gd name="T56" fmla="*/ 86 w 141"/>
                  <a:gd name="T57" fmla="*/ 82 h 184"/>
                  <a:gd name="T58" fmla="*/ 84 w 141"/>
                  <a:gd name="T59" fmla="*/ 77 h 184"/>
                  <a:gd name="T60" fmla="*/ 69 w 141"/>
                  <a:gd name="T61" fmla="*/ 64 h 184"/>
                  <a:gd name="T62" fmla="*/ 66 w 141"/>
                  <a:gd name="T63" fmla="*/ 54 h 184"/>
                  <a:gd name="T64" fmla="*/ 66 w 141"/>
                  <a:gd name="T65" fmla="*/ 51 h 184"/>
                  <a:gd name="T66" fmla="*/ 66 w 141"/>
                  <a:gd name="T67" fmla="*/ 48 h 1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184"/>
                  <a:gd name="T104" fmla="*/ 141 w 141"/>
                  <a:gd name="T105" fmla="*/ 184 h 1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184">
                    <a:moveTo>
                      <a:pt x="66" y="48"/>
                    </a:moveTo>
                    <a:lnTo>
                      <a:pt x="73" y="66"/>
                    </a:lnTo>
                    <a:lnTo>
                      <a:pt x="81" y="69"/>
                    </a:lnTo>
                    <a:lnTo>
                      <a:pt x="102" y="58"/>
                    </a:lnTo>
                    <a:lnTo>
                      <a:pt x="108" y="45"/>
                    </a:lnTo>
                    <a:lnTo>
                      <a:pt x="108" y="34"/>
                    </a:lnTo>
                    <a:lnTo>
                      <a:pt x="94" y="24"/>
                    </a:lnTo>
                    <a:lnTo>
                      <a:pt x="110" y="22"/>
                    </a:lnTo>
                    <a:lnTo>
                      <a:pt x="129" y="2"/>
                    </a:lnTo>
                    <a:lnTo>
                      <a:pt x="141" y="0"/>
                    </a:lnTo>
                    <a:lnTo>
                      <a:pt x="139" y="3"/>
                    </a:lnTo>
                    <a:lnTo>
                      <a:pt x="131" y="11"/>
                    </a:lnTo>
                    <a:lnTo>
                      <a:pt x="105" y="66"/>
                    </a:lnTo>
                    <a:lnTo>
                      <a:pt x="87" y="83"/>
                    </a:lnTo>
                    <a:lnTo>
                      <a:pt x="87" y="88"/>
                    </a:lnTo>
                    <a:lnTo>
                      <a:pt x="91" y="83"/>
                    </a:lnTo>
                    <a:lnTo>
                      <a:pt x="92" y="86"/>
                    </a:lnTo>
                    <a:lnTo>
                      <a:pt x="99" y="83"/>
                    </a:lnTo>
                    <a:lnTo>
                      <a:pt x="94" y="88"/>
                    </a:lnTo>
                    <a:lnTo>
                      <a:pt x="94" y="94"/>
                    </a:lnTo>
                    <a:lnTo>
                      <a:pt x="81" y="107"/>
                    </a:lnTo>
                    <a:lnTo>
                      <a:pt x="74" y="112"/>
                    </a:lnTo>
                    <a:lnTo>
                      <a:pt x="79" y="106"/>
                    </a:lnTo>
                    <a:lnTo>
                      <a:pt x="76" y="104"/>
                    </a:lnTo>
                    <a:lnTo>
                      <a:pt x="63" y="123"/>
                    </a:lnTo>
                    <a:lnTo>
                      <a:pt x="57" y="125"/>
                    </a:lnTo>
                    <a:lnTo>
                      <a:pt x="42" y="142"/>
                    </a:lnTo>
                    <a:lnTo>
                      <a:pt x="44" y="146"/>
                    </a:lnTo>
                    <a:lnTo>
                      <a:pt x="32" y="160"/>
                    </a:lnTo>
                    <a:lnTo>
                      <a:pt x="27" y="160"/>
                    </a:lnTo>
                    <a:lnTo>
                      <a:pt x="24" y="155"/>
                    </a:lnTo>
                    <a:lnTo>
                      <a:pt x="26" y="163"/>
                    </a:lnTo>
                    <a:lnTo>
                      <a:pt x="18" y="173"/>
                    </a:lnTo>
                    <a:lnTo>
                      <a:pt x="11" y="181"/>
                    </a:lnTo>
                    <a:lnTo>
                      <a:pt x="3" y="184"/>
                    </a:lnTo>
                    <a:lnTo>
                      <a:pt x="0" y="179"/>
                    </a:lnTo>
                    <a:lnTo>
                      <a:pt x="8" y="179"/>
                    </a:lnTo>
                    <a:lnTo>
                      <a:pt x="14" y="173"/>
                    </a:lnTo>
                    <a:lnTo>
                      <a:pt x="23" y="158"/>
                    </a:lnTo>
                    <a:lnTo>
                      <a:pt x="19" y="154"/>
                    </a:lnTo>
                    <a:lnTo>
                      <a:pt x="27" y="152"/>
                    </a:lnTo>
                    <a:lnTo>
                      <a:pt x="31" y="155"/>
                    </a:lnTo>
                    <a:lnTo>
                      <a:pt x="34" y="150"/>
                    </a:lnTo>
                    <a:lnTo>
                      <a:pt x="32" y="146"/>
                    </a:lnTo>
                    <a:lnTo>
                      <a:pt x="55" y="122"/>
                    </a:lnTo>
                    <a:lnTo>
                      <a:pt x="53" y="117"/>
                    </a:lnTo>
                    <a:lnTo>
                      <a:pt x="57" y="115"/>
                    </a:lnTo>
                    <a:lnTo>
                      <a:pt x="57" y="118"/>
                    </a:lnTo>
                    <a:lnTo>
                      <a:pt x="65" y="112"/>
                    </a:lnTo>
                    <a:lnTo>
                      <a:pt x="68" y="107"/>
                    </a:lnTo>
                    <a:lnTo>
                      <a:pt x="63" y="99"/>
                    </a:lnTo>
                    <a:lnTo>
                      <a:pt x="69" y="106"/>
                    </a:lnTo>
                    <a:lnTo>
                      <a:pt x="73" y="99"/>
                    </a:lnTo>
                    <a:lnTo>
                      <a:pt x="69" y="93"/>
                    </a:lnTo>
                    <a:lnTo>
                      <a:pt x="79" y="93"/>
                    </a:lnTo>
                    <a:lnTo>
                      <a:pt x="84" y="86"/>
                    </a:lnTo>
                    <a:lnTo>
                      <a:pt x="82" y="83"/>
                    </a:lnTo>
                    <a:lnTo>
                      <a:pt x="86" y="82"/>
                    </a:lnTo>
                    <a:lnTo>
                      <a:pt x="87" y="78"/>
                    </a:lnTo>
                    <a:lnTo>
                      <a:pt x="84" y="77"/>
                    </a:lnTo>
                    <a:lnTo>
                      <a:pt x="86" y="74"/>
                    </a:lnTo>
                    <a:lnTo>
                      <a:pt x="69" y="64"/>
                    </a:lnTo>
                    <a:lnTo>
                      <a:pt x="71" y="64"/>
                    </a:lnTo>
                    <a:lnTo>
                      <a:pt x="66" y="54"/>
                    </a:lnTo>
                    <a:lnTo>
                      <a:pt x="57" y="53"/>
                    </a:lnTo>
                    <a:lnTo>
                      <a:pt x="66" y="51"/>
                    </a:lnTo>
                    <a:lnTo>
                      <a:pt x="65" y="48"/>
                    </a:lnTo>
                    <a:lnTo>
                      <a:pt x="66" y="48"/>
                    </a:lnTo>
                  </a:path>
                </a:pathLst>
              </a:custGeom>
              <a:noFill/>
              <a:ln w="9525">
                <a:noFill/>
                <a:round/>
                <a:headEnd/>
                <a:tailEnd/>
              </a:ln>
            </p:spPr>
            <p:txBody>
              <a:bodyPr/>
              <a:lstStyle/>
              <a:p>
                <a:pPr algn="ctr" eaLnBrk="0" hangingPunct="0"/>
                <a:endParaRPr lang="en-US" dirty="0"/>
              </a:p>
            </p:txBody>
          </p:sp>
          <p:sp>
            <p:nvSpPr>
              <p:cNvPr id="4168" name="Freeform 958"/>
              <p:cNvSpPr>
                <a:spLocks/>
              </p:cNvSpPr>
              <p:nvPr/>
            </p:nvSpPr>
            <p:spPr bwMode="auto">
              <a:xfrm>
                <a:off x="5467" y="3494"/>
                <a:ext cx="4" cy="7"/>
              </a:xfrm>
              <a:custGeom>
                <a:avLst/>
                <a:gdLst>
                  <a:gd name="T0" fmla="*/ 0 w 4"/>
                  <a:gd name="T1" fmla="*/ 5 h 7"/>
                  <a:gd name="T2" fmla="*/ 2 w 4"/>
                  <a:gd name="T3" fmla="*/ 0 h 7"/>
                  <a:gd name="T4" fmla="*/ 4 w 4"/>
                  <a:gd name="T5" fmla="*/ 5 h 7"/>
                  <a:gd name="T6" fmla="*/ 0 w 4"/>
                  <a:gd name="T7" fmla="*/ 7 h 7"/>
                  <a:gd name="T8" fmla="*/ 0 w 4"/>
                  <a:gd name="T9" fmla="*/ 5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5"/>
                    </a:moveTo>
                    <a:lnTo>
                      <a:pt x="2" y="0"/>
                    </a:lnTo>
                    <a:lnTo>
                      <a:pt x="4" y="5"/>
                    </a:lnTo>
                    <a:lnTo>
                      <a:pt x="0" y="7"/>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169" name="Freeform 959"/>
              <p:cNvSpPr>
                <a:spLocks/>
              </p:cNvSpPr>
              <p:nvPr/>
            </p:nvSpPr>
            <p:spPr bwMode="auto">
              <a:xfrm>
                <a:off x="5467" y="3494"/>
                <a:ext cx="4" cy="7"/>
              </a:xfrm>
              <a:custGeom>
                <a:avLst/>
                <a:gdLst>
                  <a:gd name="T0" fmla="*/ 0 w 4"/>
                  <a:gd name="T1" fmla="*/ 5 h 7"/>
                  <a:gd name="T2" fmla="*/ 2 w 4"/>
                  <a:gd name="T3" fmla="*/ 0 h 7"/>
                  <a:gd name="T4" fmla="*/ 4 w 4"/>
                  <a:gd name="T5" fmla="*/ 5 h 7"/>
                  <a:gd name="T6" fmla="*/ 0 w 4"/>
                  <a:gd name="T7" fmla="*/ 7 h 7"/>
                  <a:gd name="T8" fmla="*/ 0 w 4"/>
                  <a:gd name="T9" fmla="*/ 5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5"/>
                    </a:moveTo>
                    <a:lnTo>
                      <a:pt x="2" y="0"/>
                    </a:lnTo>
                    <a:lnTo>
                      <a:pt x="4" y="5"/>
                    </a:lnTo>
                    <a:lnTo>
                      <a:pt x="0" y="7"/>
                    </a:lnTo>
                    <a:lnTo>
                      <a:pt x="0" y="5"/>
                    </a:lnTo>
                  </a:path>
                </a:pathLst>
              </a:custGeom>
              <a:noFill/>
              <a:ln w="9525">
                <a:noFill/>
                <a:round/>
                <a:headEnd/>
                <a:tailEnd/>
              </a:ln>
            </p:spPr>
            <p:txBody>
              <a:bodyPr/>
              <a:lstStyle/>
              <a:p>
                <a:pPr algn="ctr" eaLnBrk="0" hangingPunct="0"/>
                <a:endParaRPr lang="en-US" dirty="0"/>
              </a:p>
            </p:txBody>
          </p:sp>
          <p:sp>
            <p:nvSpPr>
              <p:cNvPr id="4170" name="Freeform 960"/>
              <p:cNvSpPr>
                <a:spLocks/>
              </p:cNvSpPr>
              <p:nvPr/>
            </p:nvSpPr>
            <p:spPr bwMode="auto">
              <a:xfrm>
                <a:off x="5181" y="3517"/>
                <a:ext cx="36" cy="27"/>
              </a:xfrm>
              <a:custGeom>
                <a:avLst/>
                <a:gdLst>
                  <a:gd name="T0" fmla="*/ 11 w 36"/>
                  <a:gd name="T1" fmla="*/ 21 h 27"/>
                  <a:gd name="T2" fmla="*/ 0 w 36"/>
                  <a:gd name="T3" fmla="*/ 16 h 27"/>
                  <a:gd name="T4" fmla="*/ 16 w 36"/>
                  <a:gd name="T5" fmla="*/ 0 h 27"/>
                  <a:gd name="T6" fmla="*/ 19 w 36"/>
                  <a:gd name="T7" fmla="*/ 1 h 27"/>
                  <a:gd name="T8" fmla="*/ 14 w 36"/>
                  <a:gd name="T9" fmla="*/ 5 h 27"/>
                  <a:gd name="T10" fmla="*/ 14 w 36"/>
                  <a:gd name="T11" fmla="*/ 9 h 27"/>
                  <a:gd name="T12" fmla="*/ 21 w 36"/>
                  <a:gd name="T13" fmla="*/ 9 h 27"/>
                  <a:gd name="T14" fmla="*/ 21 w 36"/>
                  <a:gd name="T15" fmla="*/ 14 h 27"/>
                  <a:gd name="T16" fmla="*/ 27 w 36"/>
                  <a:gd name="T17" fmla="*/ 21 h 27"/>
                  <a:gd name="T18" fmla="*/ 36 w 36"/>
                  <a:gd name="T19" fmla="*/ 19 h 27"/>
                  <a:gd name="T20" fmla="*/ 36 w 36"/>
                  <a:gd name="T21" fmla="*/ 22 h 27"/>
                  <a:gd name="T22" fmla="*/ 32 w 36"/>
                  <a:gd name="T23" fmla="*/ 25 h 27"/>
                  <a:gd name="T24" fmla="*/ 19 w 36"/>
                  <a:gd name="T25" fmla="*/ 27 h 27"/>
                  <a:gd name="T26" fmla="*/ 19 w 36"/>
                  <a:gd name="T27" fmla="*/ 22 h 27"/>
                  <a:gd name="T28" fmla="*/ 11 w 36"/>
                  <a:gd name="T29" fmla="*/ 21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7"/>
                  <a:gd name="T47" fmla="*/ 36 w 36"/>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7">
                    <a:moveTo>
                      <a:pt x="11" y="21"/>
                    </a:moveTo>
                    <a:lnTo>
                      <a:pt x="0" y="16"/>
                    </a:lnTo>
                    <a:lnTo>
                      <a:pt x="16" y="0"/>
                    </a:lnTo>
                    <a:lnTo>
                      <a:pt x="19" y="1"/>
                    </a:lnTo>
                    <a:lnTo>
                      <a:pt x="14" y="5"/>
                    </a:lnTo>
                    <a:lnTo>
                      <a:pt x="14" y="9"/>
                    </a:lnTo>
                    <a:lnTo>
                      <a:pt x="21" y="9"/>
                    </a:lnTo>
                    <a:lnTo>
                      <a:pt x="21" y="14"/>
                    </a:lnTo>
                    <a:lnTo>
                      <a:pt x="27" y="21"/>
                    </a:lnTo>
                    <a:lnTo>
                      <a:pt x="36" y="19"/>
                    </a:lnTo>
                    <a:lnTo>
                      <a:pt x="36" y="22"/>
                    </a:lnTo>
                    <a:lnTo>
                      <a:pt x="32" y="25"/>
                    </a:lnTo>
                    <a:lnTo>
                      <a:pt x="19" y="27"/>
                    </a:lnTo>
                    <a:lnTo>
                      <a:pt x="19" y="22"/>
                    </a:lnTo>
                    <a:lnTo>
                      <a:pt x="11" y="21"/>
                    </a:lnTo>
                    <a:close/>
                  </a:path>
                </a:pathLst>
              </a:custGeom>
              <a:solidFill>
                <a:srgbClr val="FEE0C2"/>
              </a:solidFill>
              <a:ln w="9525">
                <a:noFill/>
                <a:round/>
                <a:headEnd/>
                <a:tailEnd/>
              </a:ln>
            </p:spPr>
            <p:txBody>
              <a:bodyPr/>
              <a:lstStyle/>
              <a:p>
                <a:pPr algn="ctr" eaLnBrk="0" hangingPunct="0"/>
                <a:endParaRPr lang="en-US" dirty="0"/>
              </a:p>
            </p:txBody>
          </p:sp>
          <p:sp>
            <p:nvSpPr>
              <p:cNvPr id="4171" name="Freeform 961"/>
              <p:cNvSpPr>
                <a:spLocks/>
              </p:cNvSpPr>
              <p:nvPr/>
            </p:nvSpPr>
            <p:spPr bwMode="auto">
              <a:xfrm>
                <a:off x="5181" y="3517"/>
                <a:ext cx="36" cy="27"/>
              </a:xfrm>
              <a:custGeom>
                <a:avLst/>
                <a:gdLst>
                  <a:gd name="T0" fmla="*/ 11 w 36"/>
                  <a:gd name="T1" fmla="*/ 21 h 27"/>
                  <a:gd name="T2" fmla="*/ 0 w 36"/>
                  <a:gd name="T3" fmla="*/ 16 h 27"/>
                  <a:gd name="T4" fmla="*/ 16 w 36"/>
                  <a:gd name="T5" fmla="*/ 0 h 27"/>
                  <a:gd name="T6" fmla="*/ 19 w 36"/>
                  <a:gd name="T7" fmla="*/ 1 h 27"/>
                  <a:gd name="T8" fmla="*/ 14 w 36"/>
                  <a:gd name="T9" fmla="*/ 5 h 27"/>
                  <a:gd name="T10" fmla="*/ 14 w 36"/>
                  <a:gd name="T11" fmla="*/ 9 h 27"/>
                  <a:gd name="T12" fmla="*/ 21 w 36"/>
                  <a:gd name="T13" fmla="*/ 9 h 27"/>
                  <a:gd name="T14" fmla="*/ 21 w 36"/>
                  <a:gd name="T15" fmla="*/ 14 h 27"/>
                  <a:gd name="T16" fmla="*/ 27 w 36"/>
                  <a:gd name="T17" fmla="*/ 21 h 27"/>
                  <a:gd name="T18" fmla="*/ 36 w 36"/>
                  <a:gd name="T19" fmla="*/ 19 h 27"/>
                  <a:gd name="T20" fmla="*/ 36 w 36"/>
                  <a:gd name="T21" fmla="*/ 22 h 27"/>
                  <a:gd name="T22" fmla="*/ 32 w 36"/>
                  <a:gd name="T23" fmla="*/ 25 h 27"/>
                  <a:gd name="T24" fmla="*/ 19 w 36"/>
                  <a:gd name="T25" fmla="*/ 27 h 27"/>
                  <a:gd name="T26" fmla="*/ 19 w 36"/>
                  <a:gd name="T27" fmla="*/ 22 h 27"/>
                  <a:gd name="T28" fmla="*/ 11 w 36"/>
                  <a:gd name="T29" fmla="*/ 21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7"/>
                  <a:gd name="T47" fmla="*/ 36 w 36"/>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7">
                    <a:moveTo>
                      <a:pt x="11" y="21"/>
                    </a:moveTo>
                    <a:lnTo>
                      <a:pt x="0" y="16"/>
                    </a:lnTo>
                    <a:lnTo>
                      <a:pt x="16" y="0"/>
                    </a:lnTo>
                    <a:lnTo>
                      <a:pt x="19" y="1"/>
                    </a:lnTo>
                    <a:lnTo>
                      <a:pt x="14" y="5"/>
                    </a:lnTo>
                    <a:lnTo>
                      <a:pt x="14" y="9"/>
                    </a:lnTo>
                    <a:lnTo>
                      <a:pt x="21" y="9"/>
                    </a:lnTo>
                    <a:lnTo>
                      <a:pt x="21" y="14"/>
                    </a:lnTo>
                    <a:lnTo>
                      <a:pt x="27" y="21"/>
                    </a:lnTo>
                    <a:lnTo>
                      <a:pt x="36" y="19"/>
                    </a:lnTo>
                    <a:lnTo>
                      <a:pt x="36" y="22"/>
                    </a:lnTo>
                    <a:lnTo>
                      <a:pt x="32" y="25"/>
                    </a:lnTo>
                    <a:lnTo>
                      <a:pt x="19" y="27"/>
                    </a:lnTo>
                    <a:lnTo>
                      <a:pt x="19" y="22"/>
                    </a:lnTo>
                    <a:lnTo>
                      <a:pt x="11" y="21"/>
                    </a:lnTo>
                  </a:path>
                </a:pathLst>
              </a:custGeom>
              <a:noFill/>
              <a:ln w="9525">
                <a:noFill/>
                <a:round/>
                <a:headEnd/>
                <a:tailEnd/>
              </a:ln>
            </p:spPr>
            <p:txBody>
              <a:bodyPr/>
              <a:lstStyle/>
              <a:p>
                <a:pPr algn="ctr" eaLnBrk="0" hangingPunct="0"/>
                <a:endParaRPr lang="en-US" dirty="0"/>
              </a:p>
            </p:txBody>
          </p:sp>
          <p:sp>
            <p:nvSpPr>
              <p:cNvPr id="4172" name="Freeform 962"/>
              <p:cNvSpPr>
                <a:spLocks/>
              </p:cNvSpPr>
              <p:nvPr/>
            </p:nvSpPr>
            <p:spPr bwMode="auto">
              <a:xfrm>
                <a:off x="5171" y="3523"/>
                <a:ext cx="15" cy="8"/>
              </a:xfrm>
              <a:custGeom>
                <a:avLst/>
                <a:gdLst>
                  <a:gd name="T0" fmla="*/ 0 w 15"/>
                  <a:gd name="T1" fmla="*/ 2 h 8"/>
                  <a:gd name="T2" fmla="*/ 3 w 15"/>
                  <a:gd name="T3" fmla="*/ 0 h 8"/>
                  <a:gd name="T4" fmla="*/ 12 w 15"/>
                  <a:gd name="T5" fmla="*/ 3 h 8"/>
                  <a:gd name="T6" fmla="*/ 13 w 15"/>
                  <a:gd name="T7" fmla="*/ 0 h 8"/>
                  <a:gd name="T8" fmla="*/ 15 w 15"/>
                  <a:gd name="T9" fmla="*/ 3 h 8"/>
                  <a:gd name="T10" fmla="*/ 8 w 15"/>
                  <a:gd name="T11" fmla="*/ 8 h 8"/>
                  <a:gd name="T12" fmla="*/ 0 w 15"/>
                  <a:gd name="T13" fmla="*/ 2 h 8"/>
                  <a:gd name="T14" fmla="*/ 0 60000 65536"/>
                  <a:gd name="T15" fmla="*/ 0 60000 65536"/>
                  <a:gd name="T16" fmla="*/ 0 60000 65536"/>
                  <a:gd name="T17" fmla="*/ 0 60000 65536"/>
                  <a:gd name="T18" fmla="*/ 0 60000 65536"/>
                  <a:gd name="T19" fmla="*/ 0 60000 65536"/>
                  <a:gd name="T20" fmla="*/ 0 60000 65536"/>
                  <a:gd name="T21" fmla="*/ 0 w 15"/>
                  <a:gd name="T22" fmla="*/ 0 h 8"/>
                  <a:gd name="T23" fmla="*/ 15 w 1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8">
                    <a:moveTo>
                      <a:pt x="0" y="2"/>
                    </a:moveTo>
                    <a:lnTo>
                      <a:pt x="3" y="0"/>
                    </a:lnTo>
                    <a:lnTo>
                      <a:pt x="12" y="3"/>
                    </a:lnTo>
                    <a:lnTo>
                      <a:pt x="13" y="0"/>
                    </a:lnTo>
                    <a:lnTo>
                      <a:pt x="15" y="3"/>
                    </a:lnTo>
                    <a:lnTo>
                      <a:pt x="8" y="8"/>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173" name="Freeform 963"/>
              <p:cNvSpPr>
                <a:spLocks/>
              </p:cNvSpPr>
              <p:nvPr/>
            </p:nvSpPr>
            <p:spPr bwMode="auto">
              <a:xfrm>
                <a:off x="5171" y="3523"/>
                <a:ext cx="15" cy="8"/>
              </a:xfrm>
              <a:custGeom>
                <a:avLst/>
                <a:gdLst>
                  <a:gd name="T0" fmla="*/ 0 w 15"/>
                  <a:gd name="T1" fmla="*/ 2 h 8"/>
                  <a:gd name="T2" fmla="*/ 3 w 15"/>
                  <a:gd name="T3" fmla="*/ 0 h 8"/>
                  <a:gd name="T4" fmla="*/ 12 w 15"/>
                  <a:gd name="T5" fmla="*/ 3 h 8"/>
                  <a:gd name="T6" fmla="*/ 13 w 15"/>
                  <a:gd name="T7" fmla="*/ 0 h 8"/>
                  <a:gd name="T8" fmla="*/ 15 w 15"/>
                  <a:gd name="T9" fmla="*/ 3 h 8"/>
                  <a:gd name="T10" fmla="*/ 8 w 15"/>
                  <a:gd name="T11" fmla="*/ 8 h 8"/>
                  <a:gd name="T12" fmla="*/ 0 w 15"/>
                  <a:gd name="T13" fmla="*/ 2 h 8"/>
                  <a:gd name="T14" fmla="*/ 0 60000 65536"/>
                  <a:gd name="T15" fmla="*/ 0 60000 65536"/>
                  <a:gd name="T16" fmla="*/ 0 60000 65536"/>
                  <a:gd name="T17" fmla="*/ 0 60000 65536"/>
                  <a:gd name="T18" fmla="*/ 0 60000 65536"/>
                  <a:gd name="T19" fmla="*/ 0 60000 65536"/>
                  <a:gd name="T20" fmla="*/ 0 60000 65536"/>
                  <a:gd name="T21" fmla="*/ 0 w 15"/>
                  <a:gd name="T22" fmla="*/ 0 h 8"/>
                  <a:gd name="T23" fmla="*/ 15 w 1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8">
                    <a:moveTo>
                      <a:pt x="0" y="2"/>
                    </a:moveTo>
                    <a:lnTo>
                      <a:pt x="3" y="0"/>
                    </a:lnTo>
                    <a:lnTo>
                      <a:pt x="12" y="3"/>
                    </a:lnTo>
                    <a:lnTo>
                      <a:pt x="13" y="0"/>
                    </a:lnTo>
                    <a:lnTo>
                      <a:pt x="15" y="3"/>
                    </a:lnTo>
                    <a:lnTo>
                      <a:pt x="8" y="8"/>
                    </a:lnTo>
                    <a:lnTo>
                      <a:pt x="0" y="2"/>
                    </a:lnTo>
                  </a:path>
                </a:pathLst>
              </a:custGeom>
              <a:noFill/>
              <a:ln w="9525">
                <a:noFill/>
                <a:round/>
                <a:headEnd/>
                <a:tailEnd/>
              </a:ln>
            </p:spPr>
            <p:txBody>
              <a:bodyPr/>
              <a:lstStyle/>
              <a:p>
                <a:pPr algn="ctr" eaLnBrk="0" hangingPunct="0"/>
                <a:endParaRPr lang="en-US" dirty="0"/>
              </a:p>
            </p:txBody>
          </p:sp>
          <p:sp>
            <p:nvSpPr>
              <p:cNvPr id="4174" name="Freeform 964"/>
              <p:cNvSpPr>
                <a:spLocks/>
              </p:cNvSpPr>
              <p:nvPr/>
            </p:nvSpPr>
            <p:spPr bwMode="auto">
              <a:xfrm>
                <a:off x="5422" y="3536"/>
                <a:ext cx="29" cy="43"/>
              </a:xfrm>
              <a:custGeom>
                <a:avLst/>
                <a:gdLst>
                  <a:gd name="T0" fmla="*/ 0 w 29"/>
                  <a:gd name="T1" fmla="*/ 3 h 43"/>
                  <a:gd name="T2" fmla="*/ 3 w 29"/>
                  <a:gd name="T3" fmla="*/ 0 h 43"/>
                  <a:gd name="T4" fmla="*/ 10 w 29"/>
                  <a:gd name="T5" fmla="*/ 0 h 43"/>
                  <a:gd name="T6" fmla="*/ 21 w 29"/>
                  <a:gd name="T7" fmla="*/ 11 h 43"/>
                  <a:gd name="T8" fmla="*/ 21 w 29"/>
                  <a:gd name="T9" fmla="*/ 19 h 43"/>
                  <a:gd name="T10" fmla="*/ 15 w 29"/>
                  <a:gd name="T11" fmla="*/ 27 h 43"/>
                  <a:gd name="T12" fmla="*/ 15 w 29"/>
                  <a:gd name="T13" fmla="*/ 30 h 43"/>
                  <a:gd name="T14" fmla="*/ 24 w 29"/>
                  <a:gd name="T15" fmla="*/ 34 h 43"/>
                  <a:gd name="T16" fmla="*/ 27 w 29"/>
                  <a:gd name="T17" fmla="*/ 34 h 43"/>
                  <a:gd name="T18" fmla="*/ 29 w 29"/>
                  <a:gd name="T19" fmla="*/ 42 h 43"/>
                  <a:gd name="T20" fmla="*/ 27 w 29"/>
                  <a:gd name="T21" fmla="*/ 43 h 43"/>
                  <a:gd name="T22" fmla="*/ 24 w 29"/>
                  <a:gd name="T23" fmla="*/ 38 h 43"/>
                  <a:gd name="T24" fmla="*/ 21 w 29"/>
                  <a:gd name="T25" fmla="*/ 43 h 43"/>
                  <a:gd name="T26" fmla="*/ 23 w 29"/>
                  <a:gd name="T27" fmla="*/ 38 h 43"/>
                  <a:gd name="T28" fmla="*/ 13 w 29"/>
                  <a:gd name="T29" fmla="*/ 27 h 43"/>
                  <a:gd name="T30" fmla="*/ 19 w 29"/>
                  <a:gd name="T31" fmla="*/ 13 h 43"/>
                  <a:gd name="T32" fmla="*/ 8 w 29"/>
                  <a:gd name="T33" fmla="*/ 3 h 43"/>
                  <a:gd name="T34" fmla="*/ 0 w 29"/>
                  <a:gd name="T35" fmla="*/ 6 h 43"/>
                  <a:gd name="T36" fmla="*/ 0 w 29"/>
                  <a:gd name="T37" fmla="*/ 3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3"/>
                  <a:gd name="T59" fmla="*/ 29 w 29"/>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3">
                    <a:moveTo>
                      <a:pt x="0" y="3"/>
                    </a:moveTo>
                    <a:lnTo>
                      <a:pt x="3" y="0"/>
                    </a:lnTo>
                    <a:lnTo>
                      <a:pt x="10" y="0"/>
                    </a:lnTo>
                    <a:lnTo>
                      <a:pt x="21" y="11"/>
                    </a:lnTo>
                    <a:lnTo>
                      <a:pt x="21" y="19"/>
                    </a:lnTo>
                    <a:lnTo>
                      <a:pt x="15" y="27"/>
                    </a:lnTo>
                    <a:lnTo>
                      <a:pt x="15" y="30"/>
                    </a:lnTo>
                    <a:lnTo>
                      <a:pt x="24" y="34"/>
                    </a:lnTo>
                    <a:lnTo>
                      <a:pt x="27" y="34"/>
                    </a:lnTo>
                    <a:lnTo>
                      <a:pt x="29" y="42"/>
                    </a:lnTo>
                    <a:lnTo>
                      <a:pt x="27" y="43"/>
                    </a:lnTo>
                    <a:lnTo>
                      <a:pt x="24" y="38"/>
                    </a:lnTo>
                    <a:lnTo>
                      <a:pt x="21" y="43"/>
                    </a:lnTo>
                    <a:lnTo>
                      <a:pt x="23" y="38"/>
                    </a:lnTo>
                    <a:lnTo>
                      <a:pt x="13" y="27"/>
                    </a:lnTo>
                    <a:lnTo>
                      <a:pt x="19" y="13"/>
                    </a:lnTo>
                    <a:lnTo>
                      <a:pt x="8" y="3"/>
                    </a:lnTo>
                    <a:lnTo>
                      <a:pt x="0" y="6"/>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175" name="Freeform 965"/>
              <p:cNvSpPr>
                <a:spLocks/>
              </p:cNvSpPr>
              <p:nvPr/>
            </p:nvSpPr>
            <p:spPr bwMode="auto">
              <a:xfrm>
                <a:off x="5422" y="3536"/>
                <a:ext cx="29" cy="43"/>
              </a:xfrm>
              <a:custGeom>
                <a:avLst/>
                <a:gdLst>
                  <a:gd name="T0" fmla="*/ 0 w 29"/>
                  <a:gd name="T1" fmla="*/ 3 h 43"/>
                  <a:gd name="T2" fmla="*/ 3 w 29"/>
                  <a:gd name="T3" fmla="*/ 0 h 43"/>
                  <a:gd name="T4" fmla="*/ 10 w 29"/>
                  <a:gd name="T5" fmla="*/ 0 h 43"/>
                  <a:gd name="T6" fmla="*/ 21 w 29"/>
                  <a:gd name="T7" fmla="*/ 11 h 43"/>
                  <a:gd name="T8" fmla="*/ 21 w 29"/>
                  <a:gd name="T9" fmla="*/ 19 h 43"/>
                  <a:gd name="T10" fmla="*/ 15 w 29"/>
                  <a:gd name="T11" fmla="*/ 27 h 43"/>
                  <a:gd name="T12" fmla="*/ 15 w 29"/>
                  <a:gd name="T13" fmla="*/ 30 h 43"/>
                  <a:gd name="T14" fmla="*/ 24 w 29"/>
                  <a:gd name="T15" fmla="*/ 34 h 43"/>
                  <a:gd name="T16" fmla="*/ 27 w 29"/>
                  <a:gd name="T17" fmla="*/ 34 h 43"/>
                  <a:gd name="T18" fmla="*/ 29 w 29"/>
                  <a:gd name="T19" fmla="*/ 42 h 43"/>
                  <a:gd name="T20" fmla="*/ 27 w 29"/>
                  <a:gd name="T21" fmla="*/ 43 h 43"/>
                  <a:gd name="T22" fmla="*/ 24 w 29"/>
                  <a:gd name="T23" fmla="*/ 38 h 43"/>
                  <a:gd name="T24" fmla="*/ 21 w 29"/>
                  <a:gd name="T25" fmla="*/ 43 h 43"/>
                  <a:gd name="T26" fmla="*/ 23 w 29"/>
                  <a:gd name="T27" fmla="*/ 38 h 43"/>
                  <a:gd name="T28" fmla="*/ 13 w 29"/>
                  <a:gd name="T29" fmla="*/ 27 h 43"/>
                  <a:gd name="T30" fmla="*/ 19 w 29"/>
                  <a:gd name="T31" fmla="*/ 13 h 43"/>
                  <a:gd name="T32" fmla="*/ 8 w 29"/>
                  <a:gd name="T33" fmla="*/ 3 h 43"/>
                  <a:gd name="T34" fmla="*/ 0 w 29"/>
                  <a:gd name="T35" fmla="*/ 6 h 43"/>
                  <a:gd name="T36" fmla="*/ 0 w 29"/>
                  <a:gd name="T37" fmla="*/ 3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3"/>
                  <a:gd name="T59" fmla="*/ 29 w 29"/>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3">
                    <a:moveTo>
                      <a:pt x="0" y="3"/>
                    </a:moveTo>
                    <a:lnTo>
                      <a:pt x="3" y="0"/>
                    </a:lnTo>
                    <a:lnTo>
                      <a:pt x="10" y="0"/>
                    </a:lnTo>
                    <a:lnTo>
                      <a:pt x="21" y="11"/>
                    </a:lnTo>
                    <a:lnTo>
                      <a:pt x="21" y="19"/>
                    </a:lnTo>
                    <a:lnTo>
                      <a:pt x="15" y="27"/>
                    </a:lnTo>
                    <a:lnTo>
                      <a:pt x="15" y="30"/>
                    </a:lnTo>
                    <a:lnTo>
                      <a:pt x="24" y="34"/>
                    </a:lnTo>
                    <a:lnTo>
                      <a:pt x="27" y="34"/>
                    </a:lnTo>
                    <a:lnTo>
                      <a:pt x="29" y="42"/>
                    </a:lnTo>
                    <a:lnTo>
                      <a:pt x="27" y="43"/>
                    </a:lnTo>
                    <a:lnTo>
                      <a:pt x="24" y="38"/>
                    </a:lnTo>
                    <a:lnTo>
                      <a:pt x="21" y="43"/>
                    </a:lnTo>
                    <a:lnTo>
                      <a:pt x="23" y="38"/>
                    </a:lnTo>
                    <a:lnTo>
                      <a:pt x="13" y="27"/>
                    </a:lnTo>
                    <a:lnTo>
                      <a:pt x="19" y="13"/>
                    </a:lnTo>
                    <a:lnTo>
                      <a:pt x="8" y="3"/>
                    </a:lnTo>
                    <a:lnTo>
                      <a:pt x="0" y="6"/>
                    </a:lnTo>
                    <a:lnTo>
                      <a:pt x="0" y="3"/>
                    </a:lnTo>
                  </a:path>
                </a:pathLst>
              </a:custGeom>
              <a:noFill/>
              <a:ln w="9525">
                <a:noFill/>
                <a:round/>
                <a:headEnd/>
                <a:tailEnd/>
              </a:ln>
            </p:spPr>
            <p:txBody>
              <a:bodyPr/>
              <a:lstStyle/>
              <a:p>
                <a:pPr algn="ctr" eaLnBrk="0" hangingPunct="0"/>
                <a:endParaRPr lang="en-US" dirty="0"/>
              </a:p>
            </p:txBody>
          </p:sp>
          <p:sp>
            <p:nvSpPr>
              <p:cNvPr id="4176" name="Freeform 966"/>
              <p:cNvSpPr>
                <a:spLocks/>
              </p:cNvSpPr>
              <p:nvPr/>
            </p:nvSpPr>
            <p:spPr bwMode="auto">
              <a:xfrm>
                <a:off x="5140" y="3560"/>
                <a:ext cx="33" cy="32"/>
              </a:xfrm>
              <a:custGeom>
                <a:avLst/>
                <a:gdLst>
                  <a:gd name="T0" fmla="*/ 0 w 33"/>
                  <a:gd name="T1" fmla="*/ 13 h 32"/>
                  <a:gd name="T2" fmla="*/ 2 w 33"/>
                  <a:gd name="T3" fmla="*/ 0 h 32"/>
                  <a:gd name="T4" fmla="*/ 4 w 33"/>
                  <a:gd name="T5" fmla="*/ 8 h 32"/>
                  <a:gd name="T6" fmla="*/ 25 w 33"/>
                  <a:gd name="T7" fmla="*/ 21 h 32"/>
                  <a:gd name="T8" fmla="*/ 30 w 33"/>
                  <a:gd name="T9" fmla="*/ 19 h 32"/>
                  <a:gd name="T10" fmla="*/ 30 w 33"/>
                  <a:gd name="T11" fmla="*/ 27 h 32"/>
                  <a:gd name="T12" fmla="*/ 31 w 33"/>
                  <a:gd name="T13" fmla="*/ 27 h 32"/>
                  <a:gd name="T14" fmla="*/ 33 w 33"/>
                  <a:gd name="T15" fmla="*/ 21 h 32"/>
                  <a:gd name="T16" fmla="*/ 33 w 33"/>
                  <a:gd name="T17" fmla="*/ 27 h 32"/>
                  <a:gd name="T18" fmla="*/ 25 w 33"/>
                  <a:gd name="T19" fmla="*/ 32 h 32"/>
                  <a:gd name="T20" fmla="*/ 10 w 33"/>
                  <a:gd name="T21" fmla="*/ 14 h 32"/>
                  <a:gd name="T22" fmla="*/ 0 w 33"/>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2"/>
                  <a:gd name="T38" fmla="*/ 33 w 3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2">
                    <a:moveTo>
                      <a:pt x="0" y="13"/>
                    </a:moveTo>
                    <a:lnTo>
                      <a:pt x="2" y="0"/>
                    </a:lnTo>
                    <a:lnTo>
                      <a:pt x="4" y="8"/>
                    </a:lnTo>
                    <a:lnTo>
                      <a:pt x="25" y="21"/>
                    </a:lnTo>
                    <a:lnTo>
                      <a:pt x="30" y="19"/>
                    </a:lnTo>
                    <a:lnTo>
                      <a:pt x="30" y="27"/>
                    </a:lnTo>
                    <a:lnTo>
                      <a:pt x="31" y="27"/>
                    </a:lnTo>
                    <a:lnTo>
                      <a:pt x="33" y="21"/>
                    </a:lnTo>
                    <a:lnTo>
                      <a:pt x="33" y="27"/>
                    </a:lnTo>
                    <a:lnTo>
                      <a:pt x="25" y="32"/>
                    </a:lnTo>
                    <a:lnTo>
                      <a:pt x="10" y="14"/>
                    </a:lnTo>
                    <a:lnTo>
                      <a:pt x="0" y="13"/>
                    </a:lnTo>
                    <a:close/>
                  </a:path>
                </a:pathLst>
              </a:custGeom>
              <a:solidFill>
                <a:srgbClr val="FEE0C2"/>
              </a:solidFill>
              <a:ln w="9525">
                <a:noFill/>
                <a:round/>
                <a:headEnd/>
                <a:tailEnd/>
              </a:ln>
            </p:spPr>
            <p:txBody>
              <a:bodyPr/>
              <a:lstStyle/>
              <a:p>
                <a:pPr algn="ctr" eaLnBrk="0" hangingPunct="0"/>
                <a:endParaRPr lang="en-US" dirty="0"/>
              </a:p>
            </p:txBody>
          </p:sp>
          <p:sp>
            <p:nvSpPr>
              <p:cNvPr id="4177" name="Freeform 967"/>
              <p:cNvSpPr>
                <a:spLocks/>
              </p:cNvSpPr>
              <p:nvPr/>
            </p:nvSpPr>
            <p:spPr bwMode="auto">
              <a:xfrm>
                <a:off x="5140" y="3560"/>
                <a:ext cx="33" cy="32"/>
              </a:xfrm>
              <a:custGeom>
                <a:avLst/>
                <a:gdLst>
                  <a:gd name="T0" fmla="*/ 0 w 33"/>
                  <a:gd name="T1" fmla="*/ 13 h 32"/>
                  <a:gd name="T2" fmla="*/ 2 w 33"/>
                  <a:gd name="T3" fmla="*/ 0 h 32"/>
                  <a:gd name="T4" fmla="*/ 4 w 33"/>
                  <a:gd name="T5" fmla="*/ 8 h 32"/>
                  <a:gd name="T6" fmla="*/ 25 w 33"/>
                  <a:gd name="T7" fmla="*/ 21 h 32"/>
                  <a:gd name="T8" fmla="*/ 30 w 33"/>
                  <a:gd name="T9" fmla="*/ 19 h 32"/>
                  <a:gd name="T10" fmla="*/ 30 w 33"/>
                  <a:gd name="T11" fmla="*/ 27 h 32"/>
                  <a:gd name="T12" fmla="*/ 31 w 33"/>
                  <a:gd name="T13" fmla="*/ 27 h 32"/>
                  <a:gd name="T14" fmla="*/ 33 w 33"/>
                  <a:gd name="T15" fmla="*/ 21 h 32"/>
                  <a:gd name="T16" fmla="*/ 33 w 33"/>
                  <a:gd name="T17" fmla="*/ 27 h 32"/>
                  <a:gd name="T18" fmla="*/ 25 w 33"/>
                  <a:gd name="T19" fmla="*/ 32 h 32"/>
                  <a:gd name="T20" fmla="*/ 10 w 33"/>
                  <a:gd name="T21" fmla="*/ 14 h 32"/>
                  <a:gd name="T22" fmla="*/ 0 w 33"/>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2"/>
                  <a:gd name="T38" fmla="*/ 33 w 3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2">
                    <a:moveTo>
                      <a:pt x="0" y="13"/>
                    </a:moveTo>
                    <a:lnTo>
                      <a:pt x="2" y="0"/>
                    </a:lnTo>
                    <a:lnTo>
                      <a:pt x="4" y="8"/>
                    </a:lnTo>
                    <a:lnTo>
                      <a:pt x="25" y="21"/>
                    </a:lnTo>
                    <a:lnTo>
                      <a:pt x="30" y="19"/>
                    </a:lnTo>
                    <a:lnTo>
                      <a:pt x="30" y="27"/>
                    </a:lnTo>
                    <a:lnTo>
                      <a:pt x="31" y="27"/>
                    </a:lnTo>
                    <a:lnTo>
                      <a:pt x="33" y="21"/>
                    </a:lnTo>
                    <a:lnTo>
                      <a:pt x="33" y="27"/>
                    </a:lnTo>
                    <a:lnTo>
                      <a:pt x="25" y="32"/>
                    </a:lnTo>
                    <a:lnTo>
                      <a:pt x="10" y="14"/>
                    </a:lnTo>
                    <a:lnTo>
                      <a:pt x="0" y="13"/>
                    </a:lnTo>
                  </a:path>
                </a:pathLst>
              </a:custGeom>
              <a:noFill/>
              <a:ln w="9525">
                <a:noFill/>
                <a:round/>
                <a:headEnd/>
                <a:tailEnd/>
              </a:ln>
            </p:spPr>
            <p:txBody>
              <a:bodyPr/>
              <a:lstStyle/>
              <a:p>
                <a:pPr algn="ctr" eaLnBrk="0" hangingPunct="0"/>
                <a:endParaRPr lang="en-US" dirty="0"/>
              </a:p>
            </p:txBody>
          </p:sp>
          <p:sp>
            <p:nvSpPr>
              <p:cNvPr id="4178" name="Freeform 968"/>
              <p:cNvSpPr>
                <a:spLocks/>
              </p:cNvSpPr>
              <p:nvPr/>
            </p:nvSpPr>
            <p:spPr bwMode="auto">
              <a:xfrm>
                <a:off x="5349" y="3576"/>
                <a:ext cx="12" cy="22"/>
              </a:xfrm>
              <a:custGeom>
                <a:avLst/>
                <a:gdLst>
                  <a:gd name="T0" fmla="*/ 5 w 12"/>
                  <a:gd name="T1" fmla="*/ 22 h 22"/>
                  <a:gd name="T2" fmla="*/ 5 w 12"/>
                  <a:gd name="T3" fmla="*/ 16 h 22"/>
                  <a:gd name="T4" fmla="*/ 0 w 12"/>
                  <a:gd name="T5" fmla="*/ 16 h 22"/>
                  <a:gd name="T6" fmla="*/ 7 w 12"/>
                  <a:gd name="T7" fmla="*/ 14 h 22"/>
                  <a:gd name="T8" fmla="*/ 8 w 12"/>
                  <a:gd name="T9" fmla="*/ 8 h 22"/>
                  <a:gd name="T10" fmla="*/ 5 w 12"/>
                  <a:gd name="T11" fmla="*/ 0 h 22"/>
                  <a:gd name="T12" fmla="*/ 10 w 12"/>
                  <a:gd name="T13" fmla="*/ 2 h 22"/>
                  <a:gd name="T14" fmla="*/ 7 w 12"/>
                  <a:gd name="T15" fmla="*/ 3 h 22"/>
                  <a:gd name="T16" fmla="*/ 12 w 12"/>
                  <a:gd name="T17" fmla="*/ 10 h 22"/>
                  <a:gd name="T18" fmla="*/ 5 w 12"/>
                  <a:gd name="T19" fmla="*/ 16 h 22"/>
                  <a:gd name="T20" fmla="*/ 8 w 12"/>
                  <a:gd name="T21" fmla="*/ 22 h 22"/>
                  <a:gd name="T22" fmla="*/ 5 w 12"/>
                  <a:gd name="T23" fmla="*/ 2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2"/>
                  <a:gd name="T38" fmla="*/ 12 w 12"/>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2">
                    <a:moveTo>
                      <a:pt x="5" y="22"/>
                    </a:moveTo>
                    <a:lnTo>
                      <a:pt x="5" y="16"/>
                    </a:lnTo>
                    <a:lnTo>
                      <a:pt x="0" y="16"/>
                    </a:lnTo>
                    <a:lnTo>
                      <a:pt x="7" y="14"/>
                    </a:lnTo>
                    <a:lnTo>
                      <a:pt x="8" y="8"/>
                    </a:lnTo>
                    <a:lnTo>
                      <a:pt x="5" y="0"/>
                    </a:lnTo>
                    <a:lnTo>
                      <a:pt x="10" y="2"/>
                    </a:lnTo>
                    <a:lnTo>
                      <a:pt x="7" y="3"/>
                    </a:lnTo>
                    <a:lnTo>
                      <a:pt x="12" y="10"/>
                    </a:lnTo>
                    <a:lnTo>
                      <a:pt x="5" y="16"/>
                    </a:lnTo>
                    <a:lnTo>
                      <a:pt x="8" y="22"/>
                    </a:lnTo>
                    <a:lnTo>
                      <a:pt x="5" y="22"/>
                    </a:lnTo>
                    <a:close/>
                  </a:path>
                </a:pathLst>
              </a:custGeom>
              <a:solidFill>
                <a:srgbClr val="FEE0C2"/>
              </a:solidFill>
              <a:ln w="9525">
                <a:noFill/>
                <a:round/>
                <a:headEnd/>
                <a:tailEnd/>
              </a:ln>
            </p:spPr>
            <p:txBody>
              <a:bodyPr/>
              <a:lstStyle/>
              <a:p>
                <a:pPr algn="ctr" eaLnBrk="0" hangingPunct="0"/>
                <a:endParaRPr lang="en-US" dirty="0"/>
              </a:p>
            </p:txBody>
          </p:sp>
          <p:sp>
            <p:nvSpPr>
              <p:cNvPr id="4179" name="Freeform 969"/>
              <p:cNvSpPr>
                <a:spLocks/>
              </p:cNvSpPr>
              <p:nvPr/>
            </p:nvSpPr>
            <p:spPr bwMode="auto">
              <a:xfrm>
                <a:off x="5349" y="3576"/>
                <a:ext cx="12" cy="22"/>
              </a:xfrm>
              <a:custGeom>
                <a:avLst/>
                <a:gdLst>
                  <a:gd name="T0" fmla="*/ 5 w 12"/>
                  <a:gd name="T1" fmla="*/ 22 h 22"/>
                  <a:gd name="T2" fmla="*/ 5 w 12"/>
                  <a:gd name="T3" fmla="*/ 16 h 22"/>
                  <a:gd name="T4" fmla="*/ 0 w 12"/>
                  <a:gd name="T5" fmla="*/ 16 h 22"/>
                  <a:gd name="T6" fmla="*/ 7 w 12"/>
                  <a:gd name="T7" fmla="*/ 14 h 22"/>
                  <a:gd name="T8" fmla="*/ 8 w 12"/>
                  <a:gd name="T9" fmla="*/ 8 h 22"/>
                  <a:gd name="T10" fmla="*/ 5 w 12"/>
                  <a:gd name="T11" fmla="*/ 0 h 22"/>
                  <a:gd name="T12" fmla="*/ 10 w 12"/>
                  <a:gd name="T13" fmla="*/ 2 h 22"/>
                  <a:gd name="T14" fmla="*/ 7 w 12"/>
                  <a:gd name="T15" fmla="*/ 3 h 22"/>
                  <a:gd name="T16" fmla="*/ 12 w 12"/>
                  <a:gd name="T17" fmla="*/ 10 h 22"/>
                  <a:gd name="T18" fmla="*/ 5 w 12"/>
                  <a:gd name="T19" fmla="*/ 16 h 22"/>
                  <a:gd name="T20" fmla="*/ 8 w 12"/>
                  <a:gd name="T21" fmla="*/ 22 h 22"/>
                  <a:gd name="T22" fmla="*/ 5 w 12"/>
                  <a:gd name="T23" fmla="*/ 2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2"/>
                  <a:gd name="T38" fmla="*/ 12 w 12"/>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2">
                    <a:moveTo>
                      <a:pt x="5" y="22"/>
                    </a:moveTo>
                    <a:lnTo>
                      <a:pt x="5" y="16"/>
                    </a:lnTo>
                    <a:lnTo>
                      <a:pt x="0" y="16"/>
                    </a:lnTo>
                    <a:lnTo>
                      <a:pt x="7" y="14"/>
                    </a:lnTo>
                    <a:lnTo>
                      <a:pt x="8" y="8"/>
                    </a:lnTo>
                    <a:lnTo>
                      <a:pt x="5" y="0"/>
                    </a:lnTo>
                    <a:lnTo>
                      <a:pt x="10" y="2"/>
                    </a:lnTo>
                    <a:lnTo>
                      <a:pt x="7" y="3"/>
                    </a:lnTo>
                    <a:lnTo>
                      <a:pt x="12" y="10"/>
                    </a:lnTo>
                    <a:lnTo>
                      <a:pt x="5" y="16"/>
                    </a:lnTo>
                    <a:lnTo>
                      <a:pt x="8" y="22"/>
                    </a:lnTo>
                    <a:lnTo>
                      <a:pt x="5" y="22"/>
                    </a:lnTo>
                  </a:path>
                </a:pathLst>
              </a:custGeom>
              <a:noFill/>
              <a:ln w="9525">
                <a:noFill/>
                <a:round/>
                <a:headEnd/>
                <a:tailEnd/>
              </a:ln>
            </p:spPr>
            <p:txBody>
              <a:bodyPr/>
              <a:lstStyle/>
              <a:p>
                <a:pPr algn="ctr" eaLnBrk="0" hangingPunct="0"/>
                <a:endParaRPr lang="en-US" dirty="0"/>
              </a:p>
            </p:txBody>
          </p:sp>
          <p:sp>
            <p:nvSpPr>
              <p:cNvPr id="4180" name="Freeform 970"/>
              <p:cNvSpPr>
                <a:spLocks/>
              </p:cNvSpPr>
              <p:nvPr/>
            </p:nvSpPr>
            <p:spPr bwMode="auto">
              <a:xfrm>
                <a:off x="5252" y="3589"/>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181" name="Freeform 971"/>
              <p:cNvSpPr>
                <a:spLocks/>
              </p:cNvSpPr>
              <p:nvPr/>
            </p:nvSpPr>
            <p:spPr bwMode="auto">
              <a:xfrm>
                <a:off x="5252" y="3589"/>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path>
                </a:pathLst>
              </a:custGeom>
              <a:noFill/>
              <a:ln w="9525">
                <a:noFill/>
                <a:round/>
                <a:headEnd/>
                <a:tailEnd/>
              </a:ln>
            </p:spPr>
            <p:txBody>
              <a:bodyPr/>
              <a:lstStyle/>
              <a:p>
                <a:pPr algn="ctr" eaLnBrk="0" hangingPunct="0"/>
                <a:endParaRPr lang="en-US" dirty="0"/>
              </a:p>
            </p:txBody>
          </p:sp>
          <p:sp>
            <p:nvSpPr>
              <p:cNvPr id="4182" name="Freeform 972"/>
              <p:cNvSpPr>
                <a:spLocks/>
              </p:cNvSpPr>
              <p:nvPr/>
            </p:nvSpPr>
            <p:spPr bwMode="auto">
              <a:xfrm>
                <a:off x="5437" y="3614"/>
                <a:ext cx="4" cy="2"/>
              </a:xfrm>
              <a:custGeom>
                <a:avLst/>
                <a:gdLst>
                  <a:gd name="T0" fmla="*/ 3 w 4"/>
                  <a:gd name="T1" fmla="*/ 2 h 2"/>
                  <a:gd name="T2" fmla="*/ 0 w 4"/>
                  <a:gd name="T3" fmla="*/ 0 h 2"/>
                  <a:gd name="T4" fmla="*/ 4 w 4"/>
                  <a:gd name="T5" fmla="*/ 0 h 2"/>
                  <a:gd name="T6" fmla="*/ 3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lnTo>
                      <a:pt x="0" y="0"/>
                    </a:lnTo>
                    <a:lnTo>
                      <a:pt x="4" y="0"/>
                    </a:lnTo>
                    <a:lnTo>
                      <a:pt x="3" y="2"/>
                    </a:lnTo>
                    <a:close/>
                  </a:path>
                </a:pathLst>
              </a:custGeom>
              <a:solidFill>
                <a:srgbClr val="FEE0C2"/>
              </a:solidFill>
              <a:ln w="9525">
                <a:noFill/>
                <a:round/>
                <a:headEnd/>
                <a:tailEnd/>
              </a:ln>
            </p:spPr>
            <p:txBody>
              <a:bodyPr/>
              <a:lstStyle/>
              <a:p>
                <a:pPr algn="ctr" eaLnBrk="0" hangingPunct="0"/>
                <a:endParaRPr lang="en-US" dirty="0"/>
              </a:p>
            </p:txBody>
          </p:sp>
          <p:sp>
            <p:nvSpPr>
              <p:cNvPr id="4183" name="Freeform 973"/>
              <p:cNvSpPr>
                <a:spLocks/>
              </p:cNvSpPr>
              <p:nvPr/>
            </p:nvSpPr>
            <p:spPr bwMode="auto">
              <a:xfrm>
                <a:off x="5437" y="3614"/>
                <a:ext cx="4" cy="2"/>
              </a:xfrm>
              <a:custGeom>
                <a:avLst/>
                <a:gdLst>
                  <a:gd name="T0" fmla="*/ 3 w 4"/>
                  <a:gd name="T1" fmla="*/ 2 h 2"/>
                  <a:gd name="T2" fmla="*/ 0 w 4"/>
                  <a:gd name="T3" fmla="*/ 0 h 2"/>
                  <a:gd name="T4" fmla="*/ 4 w 4"/>
                  <a:gd name="T5" fmla="*/ 0 h 2"/>
                  <a:gd name="T6" fmla="*/ 3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lnTo>
                      <a:pt x="0" y="0"/>
                    </a:lnTo>
                    <a:lnTo>
                      <a:pt x="4" y="0"/>
                    </a:lnTo>
                    <a:lnTo>
                      <a:pt x="3" y="2"/>
                    </a:lnTo>
                  </a:path>
                </a:pathLst>
              </a:custGeom>
              <a:noFill/>
              <a:ln w="9525">
                <a:noFill/>
                <a:round/>
                <a:headEnd/>
                <a:tailEnd/>
              </a:ln>
            </p:spPr>
            <p:txBody>
              <a:bodyPr/>
              <a:lstStyle/>
              <a:p>
                <a:pPr algn="ctr" eaLnBrk="0" hangingPunct="0"/>
                <a:endParaRPr lang="en-US" dirty="0"/>
              </a:p>
            </p:txBody>
          </p:sp>
          <p:sp>
            <p:nvSpPr>
              <p:cNvPr id="4184" name="Freeform 974"/>
              <p:cNvSpPr>
                <a:spLocks/>
              </p:cNvSpPr>
              <p:nvPr/>
            </p:nvSpPr>
            <p:spPr bwMode="auto">
              <a:xfrm>
                <a:off x="5307" y="3624"/>
                <a:ext cx="5" cy="6"/>
              </a:xfrm>
              <a:custGeom>
                <a:avLst/>
                <a:gdLst>
                  <a:gd name="T0" fmla="*/ 0 w 5"/>
                  <a:gd name="T1" fmla="*/ 3 h 6"/>
                  <a:gd name="T2" fmla="*/ 2 w 5"/>
                  <a:gd name="T3" fmla="*/ 0 h 6"/>
                  <a:gd name="T4" fmla="*/ 5 w 5"/>
                  <a:gd name="T5" fmla="*/ 6 h 6"/>
                  <a:gd name="T6" fmla="*/ 0 w 5"/>
                  <a:gd name="T7" fmla="*/ 3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3"/>
                    </a:moveTo>
                    <a:lnTo>
                      <a:pt x="2" y="0"/>
                    </a:lnTo>
                    <a:lnTo>
                      <a:pt x="5" y="6"/>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185" name="Freeform 975"/>
              <p:cNvSpPr>
                <a:spLocks/>
              </p:cNvSpPr>
              <p:nvPr/>
            </p:nvSpPr>
            <p:spPr bwMode="auto">
              <a:xfrm>
                <a:off x="5307" y="3624"/>
                <a:ext cx="5" cy="6"/>
              </a:xfrm>
              <a:custGeom>
                <a:avLst/>
                <a:gdLst>
                  <a:gd name="T0" fmla="*/ 0 w 5"/>
                  <a:gd name="T1" fmla="*/ 3 h 6"/>
                  <a:gd name="T2" fmla="*/ 2 w 5"/>
                  <a:gd name="T3" fmla="*/ 0 h 6"/>
                  <a:gd name="T4" fmla="*/ 5 w 5"/>
                  <a:gd name="T5" fmla="*/ 6 h 6"/>
                  <a:gd name="T6" fmla="*/ 0 w 5"/>
                  <a:gd name="T7" fmla="*/ 3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3"/>
                    </a:moveTo>
                    <a:lnTo>
                      <a:pt x="2" y="0"/>
                    </a:lnTo>
                    <a:lnTo>
                      <a:pt x="5" y="6"/>
                    </a:lnTo>
                    <a:lnTo>
                      <a:pt x="0" y="3"/>
                    </a:lnTo>
                  </a:path>
                </a:pathLst>
              </a:custGeom>
              <a:noFill/>
              <a:ln w="9525">
                <a:noFill/>
                <a:round/>
                <a:headEnd/>
                <a:tailEnd/>
              </a:ln>
            </p:spPr>
            <p:txBody>
              <a:bodyPr/>
              <a:lstStyle/>
              <a:p>
                <a:pPr algn="ctr" eaLnBrk="0" hangingPunct="0"/>
                <a:endParaRPr lang="en-US" dirty="0"/>
              </a:p>
            </p:txBody>
          </p:sp>
          <p:sp>
            <p:nvSpPr>
              <p:cNvPr id="4186" name="Freeform 976"/>
              <p:cNvSpPr>
                <a:spLocks/>
              </p:cNvSpPr>
              <p:nvPr/>
            </p:nvSpPr>
            <p:spPr bwMode="auto">
              <a:xfrm>
                <a:off x="5372" y="3661"/>
                <a:ext cx="10" cy="9"/>
              </a:xfrm>
              <a:custGeom>
                <a:avLst/>
                <a:gdLst>
                  <a:gd name="T0" fmla="*/ 1 w 10"/>
                  <a:gd name="T1" fmla="*/ 9 h 9"/>
                  <a:gd name="T2" fmla="*/ 0 w 10"/>
                  <a:gd name="T3" fmla="*/ 3 h 9"/>
                  <a:gd name="T4" fmla="*/ 6 w 10"/>
                  <a:gd name="T5" fmla="*/ 3 h 9"/>
                  <a:gd name="T6" fmla="*/ 8 w 10"/>
                  <a:gd name="T7" fmla="*/ 0 h 9"/>
                  <a:gd name="T8" fmla="*/ 10 w 10"/>
                  <a:gd name="T9" fmla="*/ 3 h 9"/>
                  <a:gd name="T10" fmla="*/ 1 w 10"/>
                  <a:gd name="T11" fmla="*/ 9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 y="9"/>
                    </a:moveTo>
                    <a:lnTo>
                      <a:pt x="0" y="3"/>
                    </a:lnTo>
                    <a:lnTo>
                      <a:pt x="6" y="3"/>
                    </a:lnTo>
                    <a:lnTo>
                      <a:pt x="8" y="0"/>
                    </a:lnTo>
                    <a:lnTo>
                      <a:pt x="10" y="3"/>
                    </a:lnTo>
                    <a:lnTo>
                      <a:pt x="1" y="9"/>
                    </a:lnTo>
                    <a:close/>
                  </a:path>
                </a:pathLst>
              </a:custGeom>
              <a:solidFill>
                <a:srgbClr val="FEE0C2"/>
              </a:solidFill>
              <a:ln w="9525">
                <a:noFill/>
                <a:round/>
                <a:headEnd/>
                <a:tailEnd/>
              </a:ln>
            </p:spPr>
            <p:txBody>
              <a:bodyPr/>
              <a:lstStyle/>
              <a:p>
                <a:pPr algn="ctr" eaLnBrk="0" hangingPunct="0"/>
                <a:endParaRPr lang="en-US" dirty="0"/>
              </a:p>
            </p:txBody>
          </p:sp>
          <p:sp>
            <p:nvSpPr>
              <p:cNvPr id="4187" name="Freeform 977"/>
              <p:cNvSpPr>
                <a:spLocks/>
              </p:cNvSpPr>
              <p:nvPr/>
            </p:nvSpPr>
            <p:spPr bwMode="auto">
              <a:xfrm>
                <a:off x="5372" y="3661"/>
                <a:ext cx="10" cy="9"/>
              </a:xfrm>
              <a:custGeom>
                <a:avLst/>
                <a:gdLst>
                  <a:gd name="T0" fmla="*/ 1 w 10"/>
                  <a:gd name="T1" fmla="*/ 9 h 9"/>
                  <a:gd name="T2" fmla="*/ 0 w 10"/>
                  <a:gd name="T3" fmla="*/ 3 h 9"/>
                  <a:gd name="T4" fmla="*/ 6 w 10"/>
                  <a:gd name="T5" fmla="*/ 3 h 9"/>
                  <a:gd name="T6" fmla="*/ 8 w 10"/>
                  <a:gd name="T7" fmla="*/ 0 h 9"/>
                  <a:gd name="T8" fmla="*/ 10 w 10"/>
                  <a:gd name="T9" fmla="*/ 3 h 9"/>
                  <a:gd name="T10" fmla="*/ 1 w 10"/>
                  <a:gd name="T11" fmla="*/ 9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 y="9"/>
                    </a:moveTo>
                    <a:lnTo>
                      <a:pt x="0" y="3"/>
                    </a:lnTo>
                    <a:lnTo>
                      <a:pt x="6" y="3"/>
                    </a:lnTo>
                    <a:lnTo>
                      <a:pt x="8" y="0"/>
                    </a:lnTo>
                    <a:lnTo>
                      <a:pt x="10" y="3"/>
                    </a:lnTo>
                    <a:lnTo>
                      <a:pt x="1" y="9"/>
                    </a:lnTo>
                  </a:path>
                </a:pathLst>
              </a:custGeom>
              <a:noFill/>
              <a:ln w="9525">
                <a:noFill/>
                <a:round/>
                <a:headEnd/>
                <a:tailEnd/>
              </a:ln>
            </p:spPr>
            <p:txBody>
              <a:bodyPr/>
              <a:lstStyle/>
              <a:p>
                <a:pPr algn="ctr" eaLnBrk="0" hangingPunct="0"/>
                <a:endParaRPr lang="en-US" dirty="0"/>
              </a:p>
            </p:txBody>
          </p:sp>
          <p:sp>
            <p:nvSpPr>
              <p:cNvPr id="4188" name="Freeform 978"/>
              <p:cNvSpPr>
                <a:spLocks/>
              </p:cNvSpPr>
              <p:nvPr/>
            </p:nvSpPr>
            <p:spPr bwMode="auto">
              <a:xfrm>
                <a:off x="5351" y="3667"/>
                <a:ext cx="21" cy="23"/>
              </a:xfrm>
              <a:custGeom>
                <a:avLst/>
                <a:gdLst>
                  <a:gd name="T0" fmla="*/ 0 w 21"/>
                  <a:gd name="T1" fmla="*/ 23 h 23"/>
                  <a:gd name="T2" fmla="*/ 16 w 21"/>
                  <a:gd name="T3" fmla="*/ 7 h 23"/>
                  <a:gd name="T4" fmla="*/ 16 w 21"/>
                  <a:gd name="T5" fmla="*/ 0 h 23"/>
                  <a:gd name="T6" fmla="*/ 21 w 21"/>
                  <a:gd name="T7" fmla="*/ 3 h 23"/>
                  <a:gd name="T8" fmla="*/ 0 w 21"/>
                  <a:gd name="T9" fmla="*/ 23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3"/>
                    </a:moveTo>
                    <a:lnTo>
                      <a:pt x="16" y="7"/>
                    </a:lnTo>
                    <a:lnTo>
                      <a:pt x="16" y="0"/>
                    </a:lnTo>
                    <a:lnTo>
                      <a:pt x="21" y="3"/>
                    </a:lnTo>
                    <a:lnTo>
                      <a:pt x="0" y="23"/>
                    </a:lnTo>
                    <a:close/>
                  </a:path>
                </a:pathLst>
              </a:custGeom>
              <a:solidFill>
                <a:srgbClr val="FEE0C2"/>
              </a:solidFill>
              <a:ln w="9525">
                <a:noFill/>
                <a:round/>
                <a:headEnd/>
                <a:tailEnd/>
              </a:ln>
            </p:spPr>
            <p:txBody>
              <a:bodyPr/>
              <a:lstStyle/>
              <a:p>
                <a:pPr algn="ctr" eaLnBrk="0" hangingPunct="0"/>
                <a:endParaRPr lang="en-US" dirty="0"/>
              </a:p>
            </p:txBody>
          </p:sp>
          <p:sp>
            <p:nvSpPr>
              <p:cNvPr id="4189" name="Freeform 979"/>
              <p:cNvSpPr>
                <a:spLocks/>
              </p:cNvSpPr>
              <p:nvPr/>
            </p:nvSpPr>
            <p:spPr bwMode="auto">
              <a:xfrm>
                <a:off x="5351" y="3667"/>
                <a:ext cx="21" cy="23"/>
              </a:xfrm>
              <a:custGeom>
                <a:avLst/>
                <a:gdLst>
                  <a:gd name="T0" fmla="*/ 0 w 21"/>
                  <a:gd name="T1" fmla="*/ 23 h 23"/>
                  <a:gd name="T2" fmla="*/ 16 w 21"/>
                  <a:gd name="T3" fmla="*/ 7 h 23"/>
                  <a:gd name="T4" fmla="*/ 16 w 21"/>
                  <a:gd name="T5" fmla="*/ 0 h 23"/>
                  <a:gd name="T6" fmla="*/ 21 w 21"/>
                  <a:gd name="T7" fmla="*/ 3 h 23"/>
                  <a:gd name="T8" fmla="*/ 0 w 21"/>
                  <a:gd name="T9" fmla="*/ 23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3"/>
                    </a:moveTo>
                    <a:lnTo>
                      <a:pt x="16" y="7"/>
                    </a:lnTo>
                    <a:lnTo>
                      <a:pt x="16" y="0"/>
                    </a:lnTo>
                    <a:lnTo>
                      <a:pt x="21" y="3"/>
                    </a:lnTo>
                    <a:lnTo>
                      <a:pt x="0" y="23"/>
                    </a:lnTo>
                  </a:path>
                </a:pathLst>
              </a:custGeom>
              <a:noFill/>
              <a:ln w="9525">
                <a:noFill/>
                <a:round/>
                <a:headEnd/>
                <a:tailEnd/>
              </a:ln>
            </p:spPr>
            <p:txBody>
              <a:bodyPr/>
              <a:lstStyle/>
              <a:p>
                <a:pPr algn="ctr" eaLnBrk="0" hangingPunct="0"/>
                <a:endParaRPr lang="en-US" dirty="0"/>
              </a:p>
            </p:txBody>
          </p:sp>
          <p:sp>
            <p:nvSpPr>
              <p:cNvPr id="4190" name="Freeform 980"/>
              <p:cNvSpPr>
                <a:spLocks/>
              </p:cNvSpPr>
              <p:nvPr/>
            </p:nvSpPr>
            <p:spPr bwMode="auto">
              <a:xfrm>
                <a:off x="5333" y="3685"/>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4191" name="Freeform 981"/>
              <p:cNvSpPr>
                <a:spLocks/>
              </p:cNvSpPr>
              <p:nvPr/>
            </p:nvSpPr>
            <p:spPr bwMode="auto">
              <a:xfrm>
                <a:off x="5333" y="3685"/>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path>
                </a:pathLst>
              </a:custGeom>
              <a:noFill/>
              <a:ln w="9525">
                <a:noFill/>
                <a:round/>
                <a:headEnd/>
                <a:tailEnd/>
              </a:ln>
            </p:spPr>
            <p:txBody>
              <a:bodyPr/>
              <a:lstStyle/>
              <a:p>
                <a:pPr algn="ctr" eaLnBrk="0" hangingPunct="0"/>
                <a:endParaRPr lang="en-US" dirty="0"/>
              </a:p>
            </p:txBody>
          </p:sp>
          <p:sp>
            <p:nvSpPr>
              <p:cNvPr id="4192" name="Freeform 982"/>
              <p:cNvSpPr>
                <a:spLocks/>
              </p:cNvSpPr>
              <p:nvPr/>
            </p:nvSpPr>
            <p:spPr bwMode="auto">
              <a:xfrm>
                <a:off x="5314" y="3696"/>
                <a:ext cx="24" cy="19"/>
              </a:xfrm>
              <a:custGeom>
                <a:avLst/>
                <a:gdLst>
                  <a:gd name="T0" fmla="*/ 0 w 24"/>
                  <a:gd name="T1" fmla="*/ 19 h 19"/>
                  <a:gd name="T2" fmla="*/ 4 w 24"/>
                  <a:gd name="T3" fmla="*/ 13 h 19"/>
                  <a:gd name="T4" fmla="*/ 9 w 24"/>
                  <a:gd name="T5" fmla="*/ 10 h 19"/>
                  <a:gd name="T6" fmla="*/ 13 w 24"/>
                  <a:gd name="T7" fmla="*/ 11 h 19"/>
                  <a:gd name="T8" fmla="*/ 24 w 24"/>
                  <a:gd name="T9" fmla="*/ 0 h 19"/>
                  <a:gd name="T10" fmla="*/ 19 w 24"/>
                  <a:gd name="T11" fmla="*/ 8 h 19"/>
                  <a:gd name="T12" fmla="*/ 0 w 24"/>
                  <a:gd name="T13" fmla="*/ 19 h 19"/>
                  <a:gd name="T14" fmla="*/ 0 60000 65536"/>
                  <a:gd name="T15" fmla="*/ 0 60000 65536"/>
                  <a:gd name="T16" fmla="*/ 0 60000 65536"/>
                  <a:gd name="T17" fmla="*/ 0 60000 65536"/>
                  <a:gd name="T18" fmla="*/ 0 60000 65536"/>
                  <a:gd name="T19" fmla="*/ 0 60000 65536"/>
                  <a:gd name="T20" fmla="*/ 0 60000 65536"/>
                  <a:gd name="T21" fmla="*/ 0 w 24"/>
                  <a:gd name="T22" fmla="*/ 0 h 19"/>
                  <a:gd name="T23" fmla="*/ 24 w 2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9">
                    <a:moveTo>
                      <a:pt x="0" y="19"/>
                    </a:moveTo>
                    <a:lnTo>
                      <a:pt x="4" y="13"/>
                    </a:lnTo>
                    <a:lnTo>
                      <a:pt x="9" y="10"/>
                    </a:lnTo>
                    <a:lnTo>
                      <a:pt x="13" y="11"/>
                    </a:lnTo>
                    <a:lnTo>
                      <a:pt x="24" y="0"/>
                    </a:lnTo>
                    <a:lnTo>
                      <a:pt x="19" y="8"/>
                    </a:lnTo>
                    <a:lnTo>
                      <a:pt x="0" y="19"/>
                    </a:lnTo>
                    <a:close/>
                  </a:path>
                </a:pathLst>
              </a:custGeom>
              <a:solidFill>
                <a:srgbClr val="FEE0C2"/>
              </a:solidFill>
              <a:ln w="9525">
                <a:noFill/>
                <a:round/>
                <a:headEnd/>
                <a:tailEnd/>
              </a:ln>
            </p:spPr>
            <p:txBody>
              <a:bodyPr/>
              <a:lstStyle/>
              <a:p>
                <a:pPr algn="ctr" eaLnBrk="0" hangingPunct="0"/>
                <a:endParaRPr lang="en-US" dirty="0"/>
              </a:p>
            </p:txBody>
          </p:sp>
          <p:sp>
            <p:nvSpPr>
              <p:cNvPr id="4193" name="Freeform 983"/>
              <p:cNvSpPr>
                <a:spLocks/>
              </p:cNvSpPr>
              <p:nvPr/>
            </p:nvSpPr>
            <p:spPr bwMode="auto">
              <a:xfrm>
                <a:off x="5314" y="3696"/>
                <a:ext cx="24" cy="19"/>
              </a:xfrm>
              <a:custGeom>
                <a:avLst/>
                <a:gdLst>
                  <a:gd name="T0" fmla="*/ 0 w 24"/>
                  <a:gd name="T1" fmla="*/ 19 h 19"/>
                  <a:gd name="T2" fmla="*/ 4 w 24"/>
                  <a:gd name="T3" fmla="*/ 13 h 19"/>
                  <a:gd name="T4" fmla="*/ 9 w 24"/>
                  <a:gd name="T5" fmla="*/ 10 h 19"/>
                  <a:gd name="T6" fmla="*/ 13 w 24"/>
                  <a:gd name="T7" fmla="*/ 11 h 19"/>
                  <a:gd name="T8" fmla="*/ 24 w 24"/>
                  <a:gd name="T9" fmla="*/ 0 h 19"/>
                  <a:gd name="T10" fmla="*/ 19 w 24"/>
                  <a:gd name="T11" fmla="*/ 8 h 19"/>
                  <a:gd name="T12" fmla="*/ 0 w 24"/>
                  <a:gd name="T13" fmla="*/ 19 h 19"/>
                  <a:gd name="T14" fmla="*/ 0 60000 65536"/>
                  <a:gd name="T15" fmla="*/ 0 60000 65536"/>
                  <a:gd name="T16" fmla="*/ 0 60000 65536"/>
                  <a:gd name="T17" fmla="*/ 0 60000 65536"/>
                  <a:gd name="T18" fmla="*/ 0 60000 65536"/>
                  <a:gd name="T19" fmla="*/ 0 60000 65536"/>
                  <a:gd name="T20" fmla="*/ 0 60000 65536"/>
                  <a:gd name="T21" fmla="*/ 0 w 24"/>
                  <a:gd name="T22" fmla="*/ 0 h 19"/>
                  <a:gd name="T23" fmla="*/ 24 w 2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9">
                    <a:moveTo>
                      <a:pt x="0" y="19"/>
                    </a:moveTo>
                    <a:lnTo>
                      <a:pt x="4" y="13"/>
                    </a:lnTo>
                    <a:lnTo>
                      <a:pt x="9" y="10"/>
                    </a:lnTo>
                    <a:lnTo>
                      <a:pt x="13" y="11"/>
                    </a:lnTo>
                    <a:lnTo>
                      <a:pt x="24" y="0"/>
                    </a:lnTo>
                    <a:lnTo>
                      <a:pt x="19" y="8"/>
                    </a:lnTo>
                    <a:lnTo>
                      <a:pt x="0" y="19"/>
                    </a:lnTo>
                  </a:path>
                </a:pathLst>
              </a:custGeom>
              <a:noFill/>
              <a:ln w="9525">
                <a:noFill/>
                <a:round/>
                <a:headEnd/>
                <a:tailEnd/>
              </a:ln>
            </p:spPr>
            <p:txBody>
              <a:bodyPr/>
              <a:lstStyle/>
              <a:p>
                <a:pPr algn="ctr" eaLnBrk="0" hangingPunct="0"/>
                <a:endParaRPr lang="en-US" dirty="0"/>
              </a:p>
            </p:txBody>
          </p:sp>
          <p:sp>
            <p:nvSpPr>
              <p:cNvPr id="4194" name="Freeform 984"/>
              <p:cNvSpPr>
                <a:spLocks/>
              </p:cNvSpPr>
              <p:nvPr/>
            </p:nvSpPr>
            <p:spPr bwMode="auto">
              <a:xfrm>
                <a:off x="5270" y="3718"/>
                <a:ext cx="31" cy="18"/>
              </a:xfrm>
              <a:custGeom>
                <a:avLst/>
                <a:gdLst>
                  <a:gd name="T0" fmla="*/ 0 w 31"/>
                  <a:gd name="T1" fmla="*/ 18 h 18"/>
                  <a:gd name="T2" fmla="*/ 19 w 31"/>
                  <a:gd name="T3" fmla="*/ 2 h 18"/>
                  <a:gd name="T4" fmla="*/ 31 w 31"/>
                  <a:gd name="T5" fmla="*/ 0 h 18"/>
                  <a:gd name="T6" fmla="*/ 18 w 31"/>
                  <a:gd name="T7" fmla="*/ 7 h 18"/>
                  <a:gd name="T8" fmla="*/ 21 w 31"/>
                  <a:gd name="T9" fmla="*/ 12 h 18"/>
                  <a:gd name="T10" fmla="*/ 26 w 31"/>
                  <a:gd name="T11" fmla="*/ 7 h 18"/>
                  <a:gd name="T12" fmla="*/ 24 w 31"/>
                  <a:gd name="T13" fmla="*/ 13 h 18"/>
                  <a:gd name="T14" fmla="*/ 0 w 31"/>
                  <a:gd name="T15" fmla="*/ 18 h 1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8"/>
                  <a:gd name="T26" fmla="*/ 31 w 3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8">
                    <a:moveTo>
                      <a:pt x="0" y="18"/>
                    </a:moveTo>
                    <a:lnTo>
                      <a:pt x="19" y="2"/>
                    </a:lnTo>
                    <a:lnTo>
                      <a:pt x="31" y="0"/>
                    </a:lnTo>
                    <a:lnTo>
                      <a:pt x="18" y="7"/>
                    </a:lnTo>
                    <a:lnTo>
                      <a:pt x="21" y="12"/>
                    </a:lnTo>
                    <a:lnTo>
                      <a:pt x="26" y="7"/>
                    </a:lnTo>
                    <a:lnTo>
                      <a:pt x="24" y="13"/>
                    </a:lnTo>
                    <a:lnTo>
                      <a:pt x="0" y="18"/>
                    </a:lnTo>
                    <a:close/>
                  </a:path>
                </a:pathLst>
              </a:custGeom>
              <a:solidFill>
                <a:srgbClr val="FEE0C2"/>
              </a:solidFill>
              <a:ln w="9525">
                <a:noFill/>
                <a:round/>
                <a:headEnd/>
                <a:tailEnd/>
              </a:ln>
            </p:spPr>
            <p:txBody>
              <a:bodyPr/>
              <a:lstStyle/>
              <a:p>
                <a:pPr algn="ctr" eaLnBrk="0" hangingPunct="0"/>
                <a:endParaRPr lang="en-US" dirty="0"/>
              </a:p>
            </p:txBody>
          </p:sp>
          <p:sp>
            <p:nvSpPr>
              <p:cNvPr id="4195" name="Freeform 985"/>
              <p:cNvSpPr>
                <a:spLocks/>
              </p:cNvSpPr>
              <p:nvPr/>
            </p:nvSpPr>
            <p:spPr bwMode="auto">
              <a:xfrm>
                <a:off x="5270" y="3718"/>
                <a:ext cx="31" cy="18"/>
              </a:xfrm>
              <a:custGeom>
                <a:avLst/>
                <a:gdLst>
                  <a:gd name="T0" fmla="*/ 0 w 31"/>
                  <a:gd name="T1" fmla="*/ 18 h 18"/>
                  <a:gd name="T2" fmla="*/ 19 w 31"/>
                  <a:gd name="T3" fmla="*/ 2 h 18"/>
                  <a:gd name="T4" fmla="*/ 31 w 31"/>
                  <a:gd name="T5" fmla="*/ 0 h 18"/>
                  <a:gd name="T6" fmla="*/ 18 w 31"/>
                  <a:gd name="T7" fmla="*/ 7 h 18"/>
                  <a:gd name="T8" fmla="*/ 21 w 31"/>
                  <a:gd name="T9" fmla="*/ 12 h 18"/>
                  <a:gd name="T10" fmla="*/ 26 w 31"/>
                  <a:gd name="T11" fmla="*/ 7 h 18"/>
                  <a:gd name="T12" fmla="*/ 24 w 31"/>
                  <a:gd name="T13" fmla="*/ 13 h 18"/>
                  <a:gd name="T14" fmla="*/ 0 w 31"/>
                  <a:gd name="T15" fmla="*/ 18 h 1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8"/>
                  <a:gd name="T26" fmla="*/ 31 w 3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8">
                    <a:moveTo>
                      <a:pt x="0" y="18"/>
                    </a:moveTo>
                    <a:lnTo>
                      <a:pt x="19" y="2"/>
                    </a:lnTo>
                    <a:lnTo>
                      <a:pt x="31" y="0"/>
                    </a:lnTo>
                    <a:lnTo>
                      <a:pt x="18" y="7"/>
                    </a:lnTo>
                    <a:lnTo>
                      <a:pt x="21" y="12"/>
                    </a:lnTo>
                    <a:lnTo>
                      <a:pt x="26" y="7"/>
                    </a:lnTo>
                    <a:lnTo>
                      <a:pt x="24" y="13"/>
                    </a:lnTo>
                    <a:lnTo>
                      <a:pt x="0" y="18"/>
                    </a:lnTo>
                  </a:path>
                </a:pathLst>
              </a:custGeom>
              <a:noFill/>
              <a:ln w="9525">
                <a:noFill/>
                <a:round/>
                <a:headEnd/>
                <a:tailEnd/>
              </a:ln>
            </p:spPr>
            <p:txBody>
              <a:bodyPr/>
              <a:lstStyle/>
              <a:p>
                <a:pPr algn="ctr" eaLnBrk="0" hangingPunct="0"/>
                <a:endParaRPr lang="en-US" dirty="0"/>
              </a:p>
            </p:txBody>
          </p:sp>
          <p:sp>
            <p:nvSpPr>
              <p:cNvPr id="4196" name="Freeform 986"/>
              <p:cNvSpPr>
                <a:spLocks/>
              </p:cNvSpPr>
              <p:nvPr/>
            </p:nvSpPr>
            <p:spPr bwMode="auto">
              <a:xfrm>
                <a:off x="4992" y="3747"/>
                <a:ext cx="1" cy="7"/>
              </a:xfrm>
              <a:custGeom>
                <a:avLst/>
                <a:gdLst>
                  <a:gd name="T0" fmla="*/ 0 w 1"/>
                  <a:gd name="T1" fmla="*/ 2 h 7"/>
                  <a:gd name="T2" fmla="*/ 1 w 1"/>
                  <a:gd name="T3" fmla="*/ 0 h 7"/>
                  <a:gd name="T4" fmla="*/ 1 w 1"/>
                  <a:gd name="T5" fmla="*/ 7 h 7"/>
                  <a:gd name="T6" fmla="*/ 0 w 1"/>
                  <a:gd name="T7" fmla="*/ 2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2"/>
                    </a:moveTo>
                    <a:lnTo>
                      <a:pt x="1" y="0"/>
                    </a:lnTo>
                    <a:lnTo>
                      <a:pt x="1" y="7"/>
                    </a:lnTo>
                    <a:lnTo>
                      <a:pt x="0" y="2"/>
                    </a:lnTo>
                    <a:close/>
                  </a:path>
                </a:pathLst>
              </a:custGeom>
              <a:solidFill>
                <a:srgbClr val="FEE0C2"/>
              </a:solidFill>
              <a:ln w="9525">
                <a:noFill/>
                <a:round/>
                <a:headEnd/>
                <a:tailEnd/>
              </a:ln>
            </p:spPr>
            <p:txBody>
              <a:bodyPr/>
              <a:lstStyle/>
              <a:p>
                <a:pPr algn="ctr" eaLnBrk="0" hangingPunct="0"/>
                <a:endParaRPr lang="en-US" dirty="0"/>
              </a:p>
            </p:txBody>
          </p:sp>
          <p:sp>
            <p:nvSpPr>
              <p:cNvPr id="4197" name="Freeform 987"/>
              <p:cNvSpPr>
                <a:spLocks/>
              </p:cNvSpPr>
              <p:nvPr/>
            </p:nvSpPr>
            <p:spPr bwMode="auto">
              <a:xfrm>
                <a:off x="4992" y="3747"/>
                <a:ext cx="1" cy="7"/>
              </a:xfrm>
              <a:custGeom>
                <a:avLst/>
                <a:gdLst>
                  <a:gd name="T0" fmla="*/ 0 w 1"/>
                  <a:gd name="T1" fmla="*/ 2 h 7"/>
                  <a:gd name="T2" fmla="*/ 1 w 1"/>
                  <a:gd name="T3" fmla="*/ 0 h 7"/>
                  <a:gd name="T4" fmla="*/ 1 w 1"/>
                  <a:gd name="T5" fmla="*/ 7 h 7"/>
                  <a:gd name="T6" fmla="*/ 0 w 1"/>
                  <a:gd name="T7" fmla="*/ 2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2"/>
                    </a:moveTo>
                    <a:lnTo>
                      <a:pt x="1" y="0"/>
                    </a:lnTo>
                    <a:lnTo>
                      <a:pt x="1" y="7"/>
                    </a:lnTo>
                    <a:lnTo>
                      <a:pt x="0" y="2"/>
                    </a:lnTo>
                  </a:path>
                </a:pathLst>
              </a:custGeom>
              <a:noFill/>
              <a:ln w="9525">
                <a:noFill/>
                <a:round/>
                <a:headEnd/>
                <a:tailEnd/>
              </a:ln>
            </p:spPr>
            <p:txBody>
              <a:bodyPr/>
              <a:lstStyle/>
              <a:p>
                <a:pPr algn="ctr" eaLnBrk="0" hangingPunct="0"/>
                <a:endParaRPr lang="en-US" dirty="0"/>
              </a:p>
            </p:txBody>
          </p:sp>
          <p:sp>
            <p:nvSpPr>
              <p:cNvPr id="4198" name="Freeform 988"/>
              <p:cNvSpPr>
                <a:spLocks/>
              </p:cNvSpPr>
              <p:nvPr/>
            </p:nvSpPr>
            <p:spPr bwMode="auto">
              <a:xfrm>
                <a:off x="5239" y="3749"/>
                <a:ext cx="8" cy="6"/>
              </a:xfrm>
              <a:custGeom>
                <a:avLst/>
                <a:gdLst>
                  <a:gd name="T0" fmla="*/ 0 w 8"/>
                  <a:gd name="T1" fmla="*/ 6 h 6"/>
                  <a:gd name="T2" fmla="*/ 7 w 8"/>
                  <a:gd name="T3" fmla="*/ 0 h 6"/>
                  <a:gd name="T4" fmla="*/ 8 w 8"/>
                  <a:gd name="T5" fmla="*/ 5 h 6"/>
                  <a:gd name="T6" fmla="*/ 0 w 8"/>
                  <a:gd name="T7" fmla="*/ 6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7" y="0"/>
                    </a:lnTo>
                    <a:lnTo>
                      <a:pt x="8" y="5"/>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4199" name="Freeform 989"/>
              <p:cNvSpPr>
                <a:spLocks/>
              </p:cNvSpPr>
              <p:nvPr/>
            </p:nvSpPr>
            <p:spPr bwMode="auto">
              <a:xfrm>
                <a:off x="5239" y="3749"/>
                <a:ext cx="8" cy="6"/>
              </a:xfrm>
              <a:custGeom>
                <a:avLst/>
                <a:gdLst>
                  <a:gd name="T0" fmla="*/ 0 w 8"/>
                  <a:gd name="T1" fmla="*/ 6 h 6"/>
                  <a:gd name="T2" fmla="*/ 7 w 8"/>
                  <a:gd name="T3" fmla="*/ 0 h 6"/>
                  <a:gd name="T4" fmla="*/ 8 w 8"/>
                  <a:gd name="T5" fmla="*/ 5 h 6"/>
                  <a:gd name="T6" fmla="*/ 0 w 8"/>
                  <a:gd name="T7" fmla="*/ 6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7" y="0"/>
                    </a:lnTo>
                    <a:lnTo>
                      <a:pt x="8" y="5"/>
                    </a:lnTo>
                    <a:lnTo>
                      <a:pt x="0" y="6"/>
                    </a:lnTo>
                  </a:path>
                </a:pathLst>
              </a:custGeom>
              <a:noFill/>
              <a:ln w="9525">
                <a:noFill/>
                <a:round/>
                <a:headEnd/>
                <a:tailEnd/>
              </a:ln>
            </p:spPr>
            <p:txBody>
              <a:bodyPr/>
              <a:lstStyle/>
              <a:p>
                <a:pPr algn="ctr" eaLnBrk="0" hangingPunct="0"/>
                <a:endParaRPr lang="en-US" dirty="0"/>
              </a:p>
            </p:txBody>
          </p:sp>
          <p:sp>
            <p:nvSpPr>
              <p:cNvPr id="4200" name="Freeform 990"/>
              <p:cNvSpPr>
                <a:spLocks/>
              </p:cNvSpPr>
              <p:nvPr/>
            </p:nvSpPr>
            <p:spPr bwMode="auto">
              <a:xfrm>
                <a:off x="5215" y="3749"/>
                <a:ext cx="24" cy="17"/>
              </a:xfrm>
              <a:custGeom>
                <a:avLst/>
                <a:gdLst>
                  <a:gd name="T0" fmla="*/ 0 w 24"/>
                  <a:gd name="T1" fmla="*/ 17 h 17"/>
                  <a:gd name="T2" fmla="*/ 2 w 24"/>
                  <a:gd name="T3" fmla="*/ 11 h 17"/>
                  <a:gd name="T4" fmla="*/ 5 w 24"/>
                  <a:gd name="T5" fmla="*/ 13 h 17"/>
                  <a:gd name="T6" fmla="*/ 3 w 24"/>
                  <a:gd name="T7" fmla="*/ 11 h 17"/>
                  <a:gd name="T8" fmla="*/ 11 w 24"/>
                  <a:gd name="T9" fmla="*/ 5 h 17"/>
                  <a:gd name="T10" fmla="*/ 11 w 24"/>
                  <a:gd name="T11" fmla="*/ 6 h 17"/>
                  <a:gd name="T12" fmla="*/ 24 w 24"/>
                  <a:gd name="T13" fmla="*/ 0 h 17"/>
                  <a:gd name="T14" fmla="*/ 0 w 24"/>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17"/>
                    </a:moveTo>
                    <a:lnTo>
                      <a:pt x="2" y="11"/>
                    </a:lnTo>
                    <a:lnTo>
                      <a:pt x="5" y="13"/>
                    </a:lnTo>
                    <a:lnTo>
                      <a:pt x="3" y="11"/>
                    </a:lnTo>
                    <a:lnTo>
                      <a:pt x="11" y="5"/>
                    </a:lnTo>
                    <a:lnTo>
                      <a:pt x="11" y="6"/>
                    </a:lnTo>
                    <a:lnTo>
                      <a:pt x="24" y="0"/>
                    </a:lnTo>
                    <a:lnTo>
                      <a:pt x="0" y="17"/>
                    </a:lnTo>
                    <a:close/>
                  </a:path>
                </a:pathLst>
              </a:custGeom>
              <a:solidFill>
                <a:srgbClr val="FEE0C2"/>
              </a:solidFill>
              <a:ln w="9525">
                <a:noFill/>
                <a:round/>
                <a:headEnd/>
                <a:tailEnd/>
              </a:ln>
            </p:spPr>
            <p:txBody>
              <a:bodyPr/>
              <a:lstStyle/>
              <a:p>
                <a:pPr algn="ctr" eaLnBrk="0" hangingPunct="0"/>
                <a:endParaRPr lang="en-US" dirty="0"/>
              </a:p>
            </p:txBody>
          </p:sp>
          <p:sp>
            <p:nvSpPr>
              <p:cNvPr id="4201" name="Freeform 991"/>
              <p:cNvSpPr>
                <a:spLocks/>
              </p:cNvSpPr>
              <p:nvPr/>
            </p:nvSpPr>
            <p:spPr bwMode="auto">
              <a:xfrm>
                <a:off x="5215" y="3749"/>
                <a:ext cx="24" cy="17"/>
              </a:xfrm>
              <a:custGeom>
                <a:avLst/>
                <a:gdLst>
                  <a:gd name="T0" fmla="*/ 0 w 24"/>
                  <a:gd name="T1" fmla="*/ 17 h 17"/>
                  <a:gd name="T2" fmla="*/ 2 w 24"/>
                  <a:gd name="T3" fmla="*/ 11 h 17"/>
                  <a:gd name="T4" fmla="*/ 5 w 24"/>
                  <a:gd name="T5" fmla="*/ 13 h 17"/>
                  <a:gd name="T6" fmla="*/ 3 w 24"/>
                  <a:gd name="T7" fmla="*/ 11 h 17"/>
                  <a:gd name="T8" fmla="*/ 11 w 24"/>
                  <a:gd name="T9" fmla="*/ 5 h 17"/>
                  <a:gd name="T10" fmla="*/ 11 w 24"/>
                  <a:gd name="T11" fmla="*/ 6 h 17"/>
                  <a:gd name="T12" fmla="*/ 24 w 24"/>
                  <a:gd name="T13" fmla="*/ 0 h 17"/>
                  <a:gd name="T14" fmla="*/ 0 w 24"/>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17"/>
                    </a:moveTo>
                    <a:lnTo>
                      <a:pt x="2" y="11"/>
                    </a:lnTo>
                    <a:lnTo>
                      <a:pt x="5" y="13"/>
                    </a:lnTo>
                    <a:lnTo>
                      <a:pt x="3" y="11"/>
                    </a:lnTo>
                    <a:lnTo>
                      <a:pt x="11" y="5"/>
                    </a:lnTo>
                    <a:lnTo>
                      <a:pt x="11" y="6"/>
                    </a:lnTo>
                    <a:lnTo>
                      <a:pt x="24" y="0"/>
                    </a:lnTo>
                    <a:lnTo>
                      <a:pt x="0" y="17"/>
                    </a:lnTo>
                  </a:path>
                </a:pathLst>
              </a:custGeom>
              <a:noFill/>
              <a:ln w="9525">
                <a:noFill/>
                <a:round/>
                <a:headEnd/>
                <a:tailEnd/>
              </a:ln>
            </p:spPr>
            <p:txBody>
              <a:bodyPr/>
              <a:lstStyle/>
              <a:p>
                <a:pPr algn="ctr" eaLnBrk="0" hangingPunct="0"/>
                <a:endParaRPr lang="en-US" dirty="0"/>
              </a:p>
            </p:txBody>
          </p:sp>
          <p:sp>
            <p:nvSpPr>
              <p:cNvPr id="4202" name="Freeform 992"/>
              <p:cNvSpPr>
                <a:spLocks/>
              </p:cNvSpPr>
              <p:nvPr/>
            </p:nvSpPr>
            <p:spPr bwMode="auto">
              <a:xfrm>
                <a:off x="5079" y="3750"/>
                <a:ext cx="5" cy="7"/>
              </a:xfrm>
              <a:custGeom>
                <a:avLst/>
                <a:gdLst>
                  <a:gd name="T0" fmla="*/ 0 w 5"/>
                  <a:gd name="T1" fmla="*/ 5 h 7"/>
                  <a:gd name="T2" fmla="*/ 0 w 5"/>
                  <a:gd name="T3" fmla="*/ 0 h 7"/>
                  <a:gd name="T4" fmla="*/ 5 w 5"/>
                  <a:gd name="T5" fmla="*/ 7 h 7"/>
                  <a:gd name="T6" fmla="*/ 0 w 5"/>
                  <a:gd name="T7" fmla="*/ 5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5"/>
                    </a:moveTo>
                    <a:lnTo>
                      <a:pt x="0" y="0"/>
                    </a:lnTo>
                    <a:lnTo>
                      <a:pt x="5" y="7"/>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4203" name="Freeform 993"/>
              <p:cNvSpPr>
                <a:spLocks/>
              </p:cNvSpPr>
              <p:nvPr/>
            </p:nvSpPr>
            <p:spPr bwMode="auto">
              <a:xfrm>
                <a:off x="5079" y="3750"/>
                <a:ext cx="5" cy="7"/>
              </a:xfrm>
              <a:custGeom>
                <a:avLst/>
                <a:gdLst>
                  <a:gd name="T0" fmla="*/ 0 w 5"/>
                  <a:gd name="T1" fmla="*/ 5 h 7"/>
                  <a:gd name="T2" fmla="*/ 0 w 5"/>
                  <a:gd name="T3" fmla="*/ 0 h 7"/>
                  <a:gd name="T4" fmla="*/ 5 w 5"/>
                  <a:gd name="T5" fmla="*/ 7 h 7"/>
                  <a:gd name="T6" fmla="*/ 0 w 5"/>
                  <a:gd name="T7" fmla="*/ 5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5"/>
                    </a:moveTo>
                    <a:lnTo>
                      <a:pt x="0" y="0"/>
                    </a:lnTo>
                    <a:lnTo>
                      <a:pt x="5" y="7"/>
                    </a:lnTo>
                    <a:lnTo>
                      <a:pt x="0" y="5"/>
                    </a:lnTo>
                  </a:path>
                </a:pathLst>
              </a:custGeom>
              <a:noFill/>
              <a:ln w="9525">
                <a:noFill/>
                <a:round/>
                <a:headEnd/>
                <a:tailEnd/>
              </a:ln>
            </p:spPr>
            <p:txBody>
              <a:bodyPr/>
              <a:lstStyle/>
              <a:p>
                <a:pPr algn="ctr" eaLnBrk="0" hangingPunct="0"/>
                <a:endParaRPr lang="en-US" dirty="0"/>
              </a:p>
            </p:txBody>
          </p:sp>
          <p:sp>
            <p:nvSpPr>
              <p:cNvPr id="4204" name="Freeform 994"/>
              <p:cNvSpPr>
                <a:spLocks/>
              </p:cNvSpPr>
              <p:nvPr/>
            </p:nvSpPr>
            <p:spPr bwMode="auto">
              <a:xfrm>
                <a:off x="5026" y="3754"/>
                <a:ext cx="6" cy="4"/>
              </a:xfrm>
              <a:custGeom>
                <a:avLst/>
                <a:gdLst>
                  <a:gd name="T0" fmla="*/ 1 w 6"/>
                  <a:gd name="T1" fmla="*/ 4 h 4"/>
                  <a:gd name="T2" fmla="*/ 0 w 6"/>
                  <a:gd name="T3" fmla="*/ 0 h 4"/>
                  <a:gd name="T4" fmla="*/ 6 w 6"/>
                  <a:gd name="T5" fmla="*/ 4 h 4"/>
                  <a:gd name="T6" fmla="*/ 1 w 6"/>
                  <a:gd name="T7" fmla="*/ 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1" y="4"/>
                    </a:moveTo>
                    <a:lnTo>
                      <a:pt x="0" y="0"/>
                    </a:lnTo>
                    <a:lnTo>
                      <a:pt x="6" y="4"/>
                    </a:lnTo>
                    <a:lnTo>
                      <a:pt x="1" y="4"/>
                    </a:lnTo>
                    <a:close/>
                  </a:path>
                </a:pathLst>
              </a:custGeom>
              <a:solidFill>
                <a:srgbClr val="FEE0C2"/>
              </a:solidFill>
              <a:ln w="9525">
                <a:noFill/>
                <a:round/>
                <a:headEnd/>
                <a:tailEnd/>
              </a:ln>
            </p:spPr>
            <p:txBody>
              <a:bodyPr/>
              <a:lstStyle/>
              <a:p>
                <a:pPr algn="ctr" eaLnBrk="0" hangingPunct="0"/>
                <a:endParaRPr lang="en-US" dirty="0"/>
              </a:p>
            </p:txBody>
          </p:sp>
          <p:sp>
            <p:nvSpPr>
              <p:cNvPr id="4205" name="Freeform 995"/>
              <p:cNvSpPr>
                <a:spLocks/>
              </p:cNvSpPr>
              <p:nvPr/>
            </p:nvSpPr>
            <p:spPr bwMode="auto">
              <a:xfrm>
                <a:off x="5026" y="3754"/>
                <a:ext cx="6" cy="4"/>
              </a:xfrm>
              <a:custGeom>
                <a:avLst/>
                <a:gdLst>
                  <a:gd name="T0" fmla="*/ 1 w 6"/>
                  <a:gd name="T1" fmla="*/ 4 h 4"/>
                  <a:gd name="T2" fmla="*/ 0 w 6"/>
                  <a:gd name="T3" fmla="*/ 0 h 4"/>
                  <a:gd name="T4" fmla="*/ 6 w 6"/>
                  <a:gd name="T5" fmla="*/ 4 h 4"/>
                  <a:gd name="T6" fmla="*/ 1 w 6"/>
                  <a:gd name="T7" fmla="*/ 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1" y="4"/>
                    </a:moveTo>
                    <a:lnTo>
                      <a:pt x="0" y="0"/>
                    </a:lnTo>
                    <a:lnTo>
                      <a:pt x="6" y="4"/>
                    </a:lnTo>
                    <a:lnTo>
                      <a:pt x="1" y="4"/>
                    </a:lnTo>
                  </a:path>
                </a:pathLst>
              </a:custGeom>
              <a:noFill/>
              <a:ln w="9525">
                <a:noFill/>
                <a:round/>
                <a:headEnd/>
                <a:tailEnd/>
              </a:ln>
            </p:spPr>
            <p:txBody>
              <a:bodyPr/>
              <a:lstStyle/>
              <a:p>
                <a:pPr algn="ctr" eaLnBrk="0" hangingPunct="0"/>
                <a:endParaRPr lang="en-US" dirty="0"/>
              </a:p>
            </p:txBody>
          </p:sp>
          <p:sp>
            <p:nvSpPr>
              <p:cNvPr id="4206" name="Freeform 996"/>
              <p:cNvSpPr>
                <a:spLocks/>
              </p:cNvSpPr>
              <p:nvPr/>
            </p:nvSpPr>
            <p:spPr bwMode="auto">
              <a:xfrm>
                <a:off x="5210" y="3758"/>
                <a:ext cx="3" cy="10"/>
              </a:xfrm>
              <a:custGeom>
                <a:avLst/>
                <a:gdLst>
                  <a:gd name="T0" fmla="*/ 0 w 3"/>
                  <a:gd name="T1" fmla="*/ 10 h 10"/>
                  <a:gd name="T2" fmla="*/ 3 w 3"/>
                  <a:gd name="T3" fmla="*/ 0 h 10"/>
                  <a:gd name="T4" fmla="*/ 3 w 3"/>
                  <a:gd name="T5" fmla="*/ 7 h 10"/>
                  <a:gd name="T6" fmla="*/ 0 w 3"/>
                  <a:gd name="T7" fmla="*/ 10 h 10"/>
                  <a:gd name="T8" fmla="*/ 0 60000 65536"/>
                  <a:gd name="T9" fmla="*/ 0 60000 65536"/>
                  <a:gd name="T10" fmla="*/ 0 60000 65536"/>
                  <a:gd name="T11" fmla="*/ 0 60000 65536"/>
                  <a:gd name="T12" fmla="*/ 0 w 3"/>
                  <a:gd name="T13" fmla="*/ 0 h 10"/>
                  <a:gd name="T14" fmla="*/ 3 w 3"/>
                  <a:gd name="T15" fmla="*/ 10 h 10"/>
                </a:gdLst>
                <a:ahLst/>
                <a:cxnLst>
                  <a:cxn ang="T8">
                    <a:pos x="T0" y="T1"/>
                  </a:cxn>
                  <a:cxn ang="T9">
                    <a:pos x="T2" y="T3"/>
                  </a:cxn>
                  <a:cxn ang="T10">
                    <a:pos x="T4" y="T5"/>
                  </a:cxn>
                  <a:cxn ang="T11">
                    <a:pos x="T6" y="T7"/>
                  </a:cxn>
                </a:cxnLst>
                <a:rect l="T12" t="T13" r="T14" b="T15"/>
                <a:pathLst>
                  <a:path w="3" h="10">
                    <a:moveTo>
                      <a:pt x="0" y="10"/>
                    </a:moveTo>
                    <a:lnTo>
                      <a:pt x="3" y="0"/>
                    </a:lnTo>
                    <a:lnTo>
                      <a:pt x="3" y="7"/>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207" name="Freeform 997"/>
              <p:cNvSpPr>
                <a:spLocks/>
              </p:cNvSpPr>
              <p:nvPr/>
            </p:nvSpPr>
            <p:spPr bwMode="auto">
              <a:xfrm>
                <a:off x="5210" y="3758"/>
                <a:ext cx="3" cy="10"/>
              </a:xfrm>
              <a:custGeom>
                <a:avLst/>
                <a:gdLst>
                  <a:gd name="T0" fmla="*/ 0 w 3"/>
                  <a:gd name="T1" fmla="*/ 10 h 10"/>
                  <a:gd name="T2" fmla="*/ 3 w 3"/>
                  <a:gd name="T3" fmla="*/ 0 h 10"/>
                  <a:gd name="T4" fmla="*/ 3 w 3"/>
                  <a:gd name="T5" fmla="*/ 7 h 10"/>
                  <a:gd name="T6" fmla="*/ 0 w 3"/>
                  <a:gd name="T7" fmla="*/ 10 h 10"/>
                  <a:gd name="T8" fmla="*/ 0 60000 65536"/>
                  <a:gd name="T9" fmla="*/ 0 60000 65536"/>
                  <a:gd name="T10" fmla="*/ 0 60000 65536"/>
                  <a:gd name="T11" fmla="*/ 0 60000 65536"/>
                  <a:gd name="T12" fmla="*/ 0 w 3"/>
                  <a:gd name="T13" fmla="*/ 0 h 10"/>
                  <a:gd name="T14" fmla="*/ 3 w 3"/>
                  <a:gd name="T15" fmla="*/ 10 h 10"/>
                </a:gdLst>
                <a:ahLst/>
                <a:cxnLst>
                  <a:cxn ang="T8">
                    <a:pos x="T0" y="T1"/>
                  </a:cxn>
                  <a:cxn ang="T9">
                    <a:pos x="T2" y="T3"/>
                  </a:cxn>
                  <a:cxn ang="T10">
                    <a:pos x="T4" y="T5"/>
                  </a:cxn>
                  <a:cxn ang="T11">
                    <a:pos x="T6" y="T7"/>
                  </a:cxn>
                </a:cxnLst>
                <a:rect l="T12" t="T13" r="T14" b="T15"/>
                <a:pathLst>
                  <a:path w="3" h="10">
                    <a:moveTo>
                      <a:pt x="0" y="10"/>
                    </a:moveTo>
                    <a:lnTo>
                      <a:pt x="3" y="0"/>
                    </a:lnTo>
                    <a:lnTo>
                      <a:pt x="3" y="7"/>
                    </a:lnTo>
                    <a:lnTo>
                      <a:pt x="0" y="10"/>
                    </a:lnTo>
                  </a:path>
                </a:pathLst>
              </a:custGeom>
              <a:noFill/>
              <a:ln w="9525">
                <a:noFill/>
                <a:round/>
                <a:headEnd/>
                <a:tailEnd/>
              </a:ln>
            </p:spPr>
            <p:txBody>
              <a:bodyPr/>
              <a:lstStyle/>
              <a:p>
                <a:pPr algn="ctr" eaLnBrk="0" hangingPunct="0"/>
                <a:endParaRPr lang="en-US" dirty="0"/>
              </a:p>
            </p:txBody>
          </p:sp>
          <p:sp>
            <p:nvSpPr>
              <p:cNvPr id="4208" name="Freeform 998"/>
              <p:cNvSpPr>
                <a:spLocks/>
              </p:cNvSpPr>
              <p:nvPr/>
            </p:nvSpPr>
            <p:spPr bwMode="auto">
              <a:xfrm>
                <a:off x="5035" y="3762"/>
                <a:ext cx="10" cy="9"/>
              </a:xfrm>
              <a:custGeom>
                <a:avLst/>
                <a:gdLst>
                  <a:gd name="T0" fmla="*/ 10 w 10"/>
                  <a:gd name="T1" fmla="*/ 9 h 9"/>
                  <a:gd name="T2" fmla="*/ 0 w 10"/>
                  <a:gd name="T3" fmla="*/ 3 h 9"/>
                  <a:gd name="T4" fmla="*/ 2 w 10"/>
                  <a:gd name="T5" fmla="*/ 0 h 9"/>
                  <a:gd name="T6" fmla="*/ 10 w 10"/>
                  <a:gd name="T7" fmla="*/ 9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9"/>
                    </a:moveTo>
                    <a:lnTo>
                      <a:pt x="0" y="3"/>
                    </a:lnTo>
                    <a:lnTo>
                      <a:pt x="2" y="0"/>
                    </a:lnTo>
                    <a:lnTo>
                      <a:pt x="10" y="9"/>
                    </a:lnTo>
                    <a:close/>
                  </a:path>
                </a:pathLst>
              </a:custGeom>
              <a:solidFill>
                <a:srgbClr val="FEE0C2"/>
              </a:solidFill>
              <a:ln w="9525">
                <a:noFill/>
                <a:round/>
                <a:headEnd/>
                <a:tailEnd/>
              </a:ln>
            </p:spPr>
            <p:txBody>
              <a:bodyPr/>
              <a:lstStyle/>
              <a:p>
                <a:pPr algn="ctr" eaLnBrk="0" hangingPunct="0"/>
                <a:endParaRPr lang="en-US" dirty="0"/>
              </a:p>
            </p:txBody>
          </p:sp>
          <p:sp>
            <p:nvSpPr>
              <p:cNvPr id="4209" name="Freeform 999"/>
              <p:cNvSpPr>
                <a:spLocks/>
              </p:cNvSpPr>
              <p:nvPr/>
            </p:nvSpPr>
            <p:spPr bwMode="auto">
              <a:xfrm>
                <a:off x="5035" y="3762"/>
                <a:ext cx="10" cy="9"/>
              </a:xfrm>
              <a:custGeom>
                <a:avLst/>
                <a:gdLst>
                  <a:gd name="T0" fmla="*/ 10 w 10"/>
                  <a:gd name="T1" fmla="*/ 9 h 9"/>
                  <a:gd name="T2" fmla="*/ 0 w 10"/>
                  <a:gd name="T3" fmla="*/ 3 h 9"/>
                  <a:gd name="T4" fmla="*/ 2 w 10"/>
                  <a:gd name="T5" fmla="*/ 0 h 9"/>
                  <a:gd name="T6" fmla="*/ 10 w 10"/>
                  <a:gd name="T7" fmla="*/ 9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9"/>
                    </a:moveTo>
                    <a:lnTo>
                      <a:pt x="0" y="3"/>
                    </a:lnTo>
                    <a:lnTo>
                      <a:pt x="2" y="0"/>
                    </a:lnTo>
                    <a:lnTo>
                      <a:pt x="10" y="9"/>
                    </a:lnTo>
                  </a:path>
                </a:pathLst>
              </a:custGeom>
              <a:noFill/>
              <a:ln w="9525">
                <a:noFill/>
                <a:round/>
                <a:headEnd/>
                <a:tailEnd/>
              </a:ln>
            </p:spPr>
            <p:txBody>
              <a:bodyPr/>
              <a:lstStyle/>
              <a:p>
                <a:pPr algn="ctr" eaLnBrk="0" hangingPunct="0"/>
                <a:endParaRPr lang="en-US" dirty="0"/>
              </a:p>
            </p:txBody>
          </p:sp>
          <p:sp>
            <p:nvSpPr>
              <p:cNvPr id="4210" name="Freeform 1000"/>
              <p:cNvSpPr>
                <a:spLocks/>
              </p:cNvSpPr>
              <p:nvPr/>
            </p:nvSpPr>
            <p:spPr bwMode="auto">
              <a:xfrm>
                <a:off x="5195" y="3763"/>
                <a:ext cx="15" cy="10"/>
              </a:xfrm>
              <a:custGeom>
                <a:avLst/>
                <a:gdLst>
                  <a:gd name="T0" fmla="*/ 0 w 15"/>
                  <a:gd name="T1" fmla="*/ 10 h 10"/>
                  <a:gd name="T2" fmla="*/ 15 w 15"/>
                  <a:gd name="T3" fmla="*/ 0 h 10"/>
                  <a:gd name="T4" fmla="*/ 13 w 15"/>
                  <a:gd name="T5" fmla="*/ 5 h 10"/>
                  <a:gd name="T6" fmla="*/ 0 w 15"/>
                  <a:gd name="T7" fmla="*/ 10 h 10"/>
                  <a:gd name="T8" fmla="*/ 0 60000 65536"/>
                  <a:gd name="T9" fmla="*/ 0 60000 65536"/>
                  <a:gd name="T10" fmla="*/ 0 60000 65536"/>
                  <a:gd name="T11" fmla="*/ 0 60000 65536"/>
                  <a:gd name="T12" fmla="*/ 0 w 15"/>
                  <a:gd name="T13" fmla="*/ 0 h 10"/>
                  <a:gd name="T14" fmla="*/ 15 w 15"/>
                  <a:gd name="T15" fmla="*/ 10 h 10"/>
                </a:gdLst>
                <a:ahLst/>
                <a:cxnLst>
                  <a:cxn ang="T8">
                    <a:pos x="T0" y="T1"/>
                  </a:cxn>
                  <a:cxn ang="T9">
                    <a:pos x="T2" y="T3"/>
                  </a:cxn>
                  <a:cxn ang="T10">
                    <a:pos x="T4" y="T5"/>
                  </a:cxn>
                  <a:cxn ang="T11">
                    <a:pos x="T6" y="T7"/>
                  </a:cxn>
                </a:cxnLst>
                <a:rect l="T12" t="T13" r="T14" b="T15"/>
                <a:pathLst>
                  <a:path w="15" h="10">
                    <a:moveTo>
                      <a:pt x="0" y="10"/>
                    </a:moveTo>
                    <a:lnTo>
                      <a:pt x="15" y="0"/>
                    </a:lnTo>
                    <a:lnTo>
                      <a:pt x="13" y="5"/>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4211" name="Freeform 1001"/>
              <p:cNvSpPr>
                <a:spLocks/>
              </p:cNvSpPr>
              <p:nvPr/>
            </p:nvSpPr>
            <p:spPr bwMode="auto">
              <a:xfrm>
                <a:off x="5195" y="3763"/>
                <a:ext cx="15" cy="10"/>
              </a:xfrm>
              <a:custGeom>
                <a:avLst/>
                <a:gdLst>
                  <a:gd name="T0" fmla="*/ 0 w 15"/>
                  <a:gd name="T1" fmla="*/ 10 h 10"/>
                  <a:gd name="T2" fmla="*/ 15 w 15"/>
                  <a:gd name="T3" fmla="*/ 0 h 10"/>
                  <a:gd name="T4" fmla="*/ 13 w 15"/>
                  <a:gd name="T5" fmla="*/ 5 h 10"/>
                  <a:gd name="T6" fmla="*/ 0 w 15"/>
                  <a:gd name="T7" fmla="*/ 10 h 10"/>
                  <a:gd name="T8" fmla="*/ 0 60000 65536"/>
                  <a:gd name="T9" fmla="*/ 0 60000 65536"/>
                  <a:gd name="T10" fmla="*/ 0 60000 65536"/>
                  <a:gd name="T11" fmla="*/ 0 60000 65536"/>
                  <a:gd name="T12" fmla="*/ 0 w 15"/>
                  <a:gd name="T13" fmla="*/ 0 h 10"/>
                  <a:gd name="T14" fmla="*/ 15 w 15"/>
                  <a:gd name="T15" fmla="*/ 10 h 10"/>
                </a:gdLst>
                <a:ahLst/>
                <a:cxnLst>
                  <a:cxn ang="T8">
                    <a:pos x="T0" y="T1"/>
                  </a:cxn>
                  <a:cxn ang="T9">
                    <a:pos x="T2" y="T3"/>
                  </a:cxn>
                  <a:cxn ang="T10">
                    <a:pos x="T4" y="T5"/>
                  </a:cxn>
                  <a:cxn ang="T11">
                    <a:pos x="T6" y="T7"/>
                  </a:cxn>
                </a:cxnLst>
                <a:rect l="T12" t="T13" r="T14" b="T15"/>
                <a:pathLst>
                  <a:path w="15" h="10">
                    <a:moveTo>
                      <a:pt x="0" y="10"/>
                    </a:moveTo>
                    <a:lnTo>
                      <a:pt x="15" y="0"/>
                    </a:lnTo>
                    <a:lnTo>
                      <a:pt x="13" y="5"/>
                    </a:lnTo>
                    <a:lnTo>
                      <a:pt x="0" y="10"/>
                    </a:lnTo>
                  </a:path>
                </a:pathLst>
              </a:custGeom>
              <a:noFill/>
              <a:ln w="9525">
                <a:noFill/>
                <a:round/>
                <a:headEnd/>
                <a:tailEnd/>
              </a:ln>
            </p:spPr>
            <p:txBody>
              <a:bodyPr/>
              <a:lstStyle/>
              <a:p>
                <a:pPr algn="ctr" eaLnBrk="0" hangingPunct="0"/>
                <a:endParaRPr lang="en-US" dirty="0"/>
              </a:p>
            </p:txBody>
          </p:sp>
          <p:sp>
            <p:nvSpPr>
              <p:cNvPr id="4212" name="Freeform 1002"/>
              <p:cNvSpPr>
                <a:spLocks/>
              </p:cNvSpPr>
              <p:nvPr/>
            </p:nvSpPr>
            <p:spPr bwMode="auto">
              <a:xfrm>
                <a:off x="5019" y="3763"/>
                <a:ext cx="13" cy="13"/>
              </a:xfrm>
              <a:custGeom>
                <a:avLst/>
                <a:gdLst>
                  <a:gd name="T0" fmla="*/ 5 w 13"/>
                  <a:gd name="T1" fmla="*/ 10 h 13"/>
                  <a:gd name="T2" fmla="*/ 0 w 13"/>
                  <a:gd name="T3" fmla="*/ 0 h 13"/>
                  <a:gd name="T4" fmla="*/ 10 w 13"/>
                  <a:gd name="T5" fmla="*/ 5 h 13"/>
                  <a:gd name="T6" fmla="*/ 13 w 13"/>
                  <a:gd name="T7" fmla="*/ 2 h 13"/>
                  <a:gd name="T8" fmla="*/ 11 w 13"/>
                  <a:gd name="T9" fmla="*/ 13 h 13"/>
                  <a:gd name="T10" fmla="*/ 5 w 13"/>
                  <a:gd name="T11" fmla="*/ 10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5" y="10"/>
                    </a:moveTo>
                    <a:lnTo>
                      <a:pt x="0" y="0"/>
                    </a:lnTo>
                    <a:lnTo>
                      <a:pt x="10" y="5"/>
                    </a:lnTo>
                    <a:lnTo>
                      <a:pt x="13" y="2"/>
                    </a:lnTo>
                    <a:lnTo>
                      <a:pt x="11" y="13"/>
                    </a:lnTo>
                    <a:lnTo>
                      <a:pt x="5" y="10"/>
                    </a:lnTo>
                    <a:close/>
                  </a:path>
                </a:pathLst>
              </a:custGeom>
              <a:solidFill>
                <a:srgbClr val="FEE0C2"/>
              </a:solidFill>
              <a:ln w="9525">
                <a:noFill/>
                <a:round/>
                <a:headEnd/>
                <a:tailEnd/>
              </a:ln>
            </p:spPr>
            <p:txBody>
              <a:bodyPr/>
              <a:lstStyle/>
              <a:p>
                <a:pPr algn="ctr" eaLnBrk="0" hangingPunct="0"/>
                <a:endParaRPr lang="en-US" dirty="0"/>
              </a:p>
            </p:txBody>
          </p:sp>
          <p:sp>
            <p:nvSpPr>
              <p:cNvPr id="4213" name="Freeform 1003"/>
              <p:cNvSpPr>
                <a:spLocks/>
              </p:cNvSpPr>
              <p:nvPr/>
            </p:nvSpPr>
            <p:spPr bwMode="auto">
              <a:xfrm>
                <a:off x="5019" y="3763"/>
                <a:ext cx="13" cy="13"/>
              </a:xfrm>
              <a:custGeom>
                <a:avLst/>
                <a:gdLst>
                  <a:gd name="T0" fmla="*/ 5 w 13"/>
                  <a:gd name="T1" fmla="*/ 10 h 13"/>
                  <a:gd name="T2" fmla="*/ 0 w 13"/>
                  <a:gd name="T3" fmla="*/ 0 h 13"/>
                  <a:gd name="T4" fmla="*/ 10 w 13"/>
                  <a:gd name="T5" fmla="*/ 5 h 13"/>
                  <a:gd name="T6" fmla="*/ 13 w 13"/>
                  <a:gd name="T7" fmla="*/ 2 h 13"/>
                  <a:gd name="T8" fmla="*/ 11 w 13"/>
                  <a:gd name="T9" fmla="*/ 13 h 13"/>
                  <a:gd name="T10" fmla="*/ 5 w 13"/>
                  <a:gd name="T11" fmla="*/ 10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5" y="10"/>
                    </a:moveTo>
                    <a:lnTo>
                      <a:pt x="0" y="0"/>
                    </a:lnTo>
                    <a:lnTo>
                      <a:pt x="10" y="5"/>
                    </a:lnTo>
                    <a:lnTo>
                      <a:pt x="13" y="2"/>
                    </a:lnTo>
                    <a:lnTo>
                      <a:pt x="11" y="13"/>
                    </a:lnTo>
                    <a:lnTo>
                      <a:pt x="5" y="10"/>
                    </a:lnTo>
                  </a:path>
                </a:pathLst>
              </a:custGeom>
              <a:noFill/>
              <a:ln w="9525">
                <a:noFill/>
                <a:round/>
                <a:headEnd/>
                <a:tailEnd/>
              </a:ln>
            </p:spPr>
            <p:txBody>
              <a:bodyPr/>
              <a:lstStyle/>
              <a:p>
                <a:pPr algn="ctr" eaLnBrk="0" hangingPunct="0"/>
                <a:endParaRPr lang="en-US" dirty="0"/>
              </a:p>
            </p:txBody>
          </p:sp>
          <p:sp>
            <p:nvSpPr>
              <p:cNvPr id="4214" name="Freeform 1004"/>
              <p:cNvSpPr>
                <a:spLocks/>
              </p:cNvSpPr>
              <p:nvPr/>
            </p:nvSpPr>
            <p:spPr bwMode="auto">
              <a:xfrm>
                <a:off x="4992" y="3766"/>
                <a:ext cx="3" cy="7"/>
              </a:xfrm>
              <a:custGeom>
                <a:avLst/>
                <a:gdLst>
                  <a:gd name="T0" fmla="*/ 0 w 3"/>
                  <a:gd name="T1" fmla="*/ 7 h 7"/>
                  <a:gd name="T2" fmla="*/ 1 w 3"/>
                  <a:gd name="T3" fmla="*/ 0 h 7"/>
                  <a:gd name="T4" fmla="*/ 3 w 3"/>
                  <a:gd name="T5" fmla="*/ 5 h 7"/>
                  <a:gd name="T6" fmla="*/ 0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1" y="0"/>
                    </a:lnTo>
                    <a:lnTo>
                      <a:pt x="3" y="5"/>
                    </a:lnTo>
                    <a:lnTo>
                      <a:pt x="0" y="7"/>
                    </a:lnTo>
                    <a:close/>
                  </a:path>
                </a:pathLst>
              </a:custGeom>
              <a:solidFill>
                <a:srgbClr val="FEE0C2"/>
              </a:solidFill>
              <a:ln w="9525">
                <a:noFill/>
                <a:round/>
                <a:headEnd/>
                <a:tailEnd/>
              </a:ln>
            </p:spPr>
            <p:txBody>
              <a:bodyPr/>
              <a:lstStyle/>
              <a:p>
                <a:pPr algn="ctr" eaLnBrk="0" hangingPunct="0"/>
                <a:endParaRPr lang="en-US" dirty="0"/>
              </a:p>
            </p:txBody>
          </p:sp>
          <p:sp>
            <p:nvSpPr>
              <p:cNvPr id="4215" name="Freeform 1005"/>
              <p:cNvSpPr>
                <a:spLocks/>
              </p:cNvSpPr>
              <p:nvPr/>
            </p:nvSpPr>
            <p:spPr bwMode="auto">
              <a:xfrm>
                <a:off x="4992" y="3766"/>
                <a:ext cx="3" cy="7"/>
              </a:xfrm>
              <a:custGeom>
                <a:avLst/>
                <a:gdLst>
                  <a:gd name="T0" fmla="*/ 0 w 3"/>
                  <a:gd name="T1" fmla="*/ 7 h 7"/>
                  <a:gd name="T2" fmla="*/ 1 w 3"/>
                  <a:gd name="T3" fmla="*/ 0 h 7"/>
                  <a:gd name="T4" fmla="*/ 3 w 3"/>
                  <a:gd name="T5" fmla="*/ 5 h 7"/>
                  <a:gd name="T6" fmla="*/ 0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1" y="0"/>
                    </a:lnTo>
                    <a:lnTo>
                      <a:pt x="3" y="5"/>
                    </a:lnTo>
                    <a:lnTo>
                      <a:pt x="0" y="7"/>
                    </a:lnTo>
                  </a:path>
                </a:pathLst>
              </a:custGeom>
              <a:noFill/>
              <a:ln w="9525">
                <a:noFill/>
                <a:round/>
                <a:headEnd/>
                <a:tailEnd/>
              </a:ln>
            </p:spPr>
            <p:txBody>
              <a:bodyPr/>
              <a:lstStyle/>
              <a:p>
                <a:pPr algn="ctr" eaLnBrk="0" hangingPunct="0"/>
                <a:endParaRPr lang="en-US" dirty="0"/>
              </a:p>
            </p:txBody>
          </p:sp>
          <p:sp>
            <p:nvSpPr>
              <p:cNvPr id="4216" name="Freeform 1006"/>
              <p:cNvSpPr>
                <a:spLocks/>
              </p:cNvSpPr>
              <p:nvPr/>
            </p:nvSpPr>
            <p:spPr bwMode="auto">
              <a:xfrm>
                <a:off x="5153" y="3766"/>
                <a:ext cx="42" cy="26"/>
              </a:xfrm>
              <a:custGeom>
                <a:avLst/>
                <a:gdLst>
                  <a:gd name="T0" fmla="*/ 0 w 42"/>
                  <a:gd name="T1" fmla="*/ 18 h 26"/>
                  <a:gd name="T2" fmla="*/ 20 w 42"/>
                  <a:gd name="T3" fmla="*/ 10 h 26"/>
                  <a:gd name="T4" fmla="*/ 25 w 42"/>
                  <a:gd name="T5" fmla="*/ 12 h 26"/>
                  <a:gd name="T6" fmla="*/ 36 w 42"/>
                  <a:gd name="T7" fmla="*/ 0 h 26"/>
                  <a:gd name="T8" fmla="*/ 36 w 42"/>
                  <a:gd name="T9" fmla="*/ 5 h 26"/>
                  <a:gd name="T10" fmla="*/ 42 w 42"/>
                  <a:gd name="T11" fmla="*/ 4 h 26"/>
                  <a:gd name="T12" fmla="*/ 39 w 42"/>
                  <a:gd name="T13" fmla="*/ 8 h 26"/>
                  <a:gd name="T14" fmla="*/ 25 w 42"/>
                  <a:gd name="T15" fmla="*/ 13 h 26"/>
                  <a:gd name="T16" fmla="*/ 20 w 42"/>
                  <a:gd name="T17" fmla="*/ 26 h 26"/>
                  <a:gd name="T18" fmla="*/ 13 w 42"/>
                  <a:gd name="T19" fmla="*/ 20 h 26"/>
                  <a:gd name="T20" fmla="*/ 18 w 42"/>
                  <a:gd name="T21" fmla="*/ 15 h 26"/>
                  <a:gd name="T22" fmla="*/ 5 w 42"/>
                  <a:gd name="T23" fmla="*/ 20 h 26"/>
                  <a:gd name="T24" fmla="*/ 0 w 42"/>
                  <a:gd name="T25" fmla="*/ 18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26"/>
                  <a:gd name="T41" fmla="*/ 42 w 4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26">
                    <a:moveTo>
                      <a:pt x="0" y="18"/>
                    </a:moveTo>
                    <a:lnTo>
                      <a:pt x="20" y="10"/>
                    </a:lnTo>
                    <a:lnTo>
                      <a:pt x="25" y="12"/>
                    </a:lnTo>
                    <a:lnTo>
                      <a:pt x="36" y="0"/>
                    </a:lnTo>
                    <a:lnTo>
                      <a:pt x="36" y="5"/>
                    </a:lnTo>
                    <a:lnTo>
                      <a:pt x="42" y="4"/>
                    </a:lnTo>
                    <a:lnTo>
                      <a:pt x="39" y="8"/>
                    </a:lnTo>
                    <a:lnTo>
                      <a:pt x="25" y="13"/>
                    </a:lnTo>
                    <a:lnTo>
                      <a:pt x="20" y="26"/>
                    </a:lnTo>
                    <a:lnTo>
                      <a:pt x="13" y="20"/>
                    </a:lnTo>
                    <a:lnTo>
                      <a:pt x="18" y="15"/>
                    </a:lnTo>
                    <a:lnTo>
                      <a:pt x="5" y="20"/>
                    </a:lnTo>
                    <a:lnTo>
                      <a:pt x="0" y="18"/>
                    </a:lnTo>
                    <a:close/>
                  </a:path>
                </a:pathLst>
              </a:custGeom>
              <a:solidFill>
                <a:srgbClr val="FEE0C2"/>
              </a:solidFill>
              <a:ln w="9525">
                <a:noFill/>
                <a:round/>
                <a:headEnd/>
                <a:tailEnd/>
              </a:ln>
            </p:spPr>
            <p:txBody>
              <a:bodyPr/>
              <a:lstStyle/>
              <a:p>
                <a:pPr algn="ctr" eaLnBrk="0" hangingPunct="0"/>
                <a:endParaRPr lang="en-US" dirty="0"/>
              </a:p>
            </p:txBody>
          </p:sp>
          <p:sp>
            <p:nvSpPr>
              <p:cNvPr id="4217" name="Freeform 1007"/>
              <p:cNvSpPr>
                <a:spLocks/>
              </p:cNvSpPr>
              <p:nvPr/>
            </p:nvSpPr>
            <p:spPr bwMode="auto">
              <a:xfrm>
                <a:off x="5153" y="3766"/>
                <a:ext cx="42" cy="26"/>
              </a:xfrm>
              <a:custGeom>
                <a:avLst/>
                <a:gdLst>
                  <a:gd name="T0" fmla="*/ 0 w 42"/>
                  <a:gd name="T1" fmla="*/ 18 h 26"/>
                  <a:gd name="T2" fmla="*/ 20 w 42"/>
                  <a:gd name="T3" fmla="*/ 10 h 26"/>
                  <a:gd name="T4" fmla="*/ 25 w 42"/>
                  <a:gd name="T5" fmla="*/ 12 h 26"/>
                  <a:gd name="T6" fmla="*/ 36 w 42"/>
                  <a:gd name="T7" fmla="*/ 0 h 26"/>
                  <a:gd name="T8" fmla="*/ 36 w 42"/>
                  <a:gd name="T9" fmla="*/ 5 h 26"/>
                  <a:gd name="T10" fmla="*/ 42 w 42"/>
                  <a:gd name="T11" fmla="*/ 4 h 26"/>
                  <a:gd name="T12" fmla="*/ 39 w 42"/>
                  <a:gd name="T13" fmla="*/ 8 h 26"/>
                  <a:gd name="T14" fmla="*/ 25 w 42"/>
                  <a:gd name="T15" fmla="*/ 13 h 26"/>
                  <a:gd name="T16" fmla="*/ 20 w 42"/>
                  <a:gd name="T17" fmla="*/ 26 h 26"/>
                  <a:gd name="T18" fmla="*/ 13 w 42"/>
                  <a:gd name="T19" fmla="*/ 20 h 26"/>
                  <a:gd name="T20" fmla="*/ 18 w 42"/>
                  <a:gd name="T21" fmla="*/ 15 h 26"/>
                  <a:gd name="T22" fmla="*/ 5 w 42"/>
                  <a:gd name="T23" fmla="*/ 20 h 26"/>
                  <a:gd name="T24" fmla="*/ 0 w 42"/>
                  <a:gd name="T25" fmla="*/ 18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26"/>
                  <a:gd name="T41" fmla="*/ 42 w 4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26">
                    <a:moveTo>
                      <a:pt x="0" y="18"/>
                    </a:moveTo>
                    <a:lnTo>
                      <a:pt x="20" y="10"/>
                    </a:lnTo>
                    <a:lnTo>
                      <a:pt x="25" y="12"/>
                    </a:lnTo>
                    <a:lnTo>
                      <a:pt x="36" y="0"/>
                    </a:lnTo>
                    <a:lnTo>
                      <a:pt x="36" y="5"/>
                    </a:lnTo>
                    <a:lnTo>
                      <a:pt x="42" y="4"/>
                    </a:lnTo>
                    <a:lnTo>
                      <a:pt x="39" y="8"/>
                    </a:lnTo>
                    <a:lnTo>
                      <a:pt x="25" y="13"/>
                    </a:lnTo>
                    <a:lnTo>
                      <a:pt x="20" y="26"/>
                    </a:lnTo>
                    <a:lnTo>
                      <a:pt x="13" y="20"/>
                    </a:lnTo>
                    <a:lnTo>
                      <a:pt x="18" y="15"/>
                    </a:lnTo>
                    <a:lnTo>
                      <a:pt x="5" y="20"/>
                    </a:lnTo>
                    <a:lnTo>
                      <a:pt x="0" y="18"/>
                    </a:lnTo>
                  </a:path>
                </a:pathLst>
              </a:custGeom>
              <a:noFill/>
              <a:ln w="9525">
                <a:noFill/>
                <a:round/>
                <a:headEnd/>
                <a:tailEnd/>
              </a:ln>
            </p:spPr>
            <p:txBody>
              <a:bodyPr/>
              <a:lstStyle/>
              <a:p>
                <a:pPr algn="ctr" eaLnBrk="0" hangingPunct="0"/>
                <a:endParaRPr lang="en-US" dirty="0"/>
              </a:p>
            </p:txBody>
          </p:sp>
          <p:sp>
            <p:nvSpPr>
              <p:cNvPr id="4218" name="Freeform 1008"/>
              <p:cNvSpPr>
                <a:spLocks/>
              </p:cNvSpPr>
              <p:nvPr/>
            </p:nvSpPr>
            <p:spPr bwMode="auto">
              <a:xfrm>
                <a:off x="5064" y="3768"/>
                <a:ext cx="12" cy="13"/>
              </a:xfrm>
              <a:custGeom>
                <a:avLst/>
                <a:gdLst>
                  <a:gd name="T0" fmla="*/ 10 w 12"/>
                  <a:gd name="T1" fmla="*/ 13 h 13"/>
                  <a:gd name="T2" fmla="*/ 9 w 12"/>
                  <a:gd name="T3" fmla="*/ 10 h 13"/>
                  <a:gd name="T4" fmla="*/ 2 w 12"/>
                  <a:gd name="T5" fmla="*/ 8 h 13"/>
                  <a:gd name="T6" fmla="*/ 0 w 12"/>
                  <a:gd name="T7" fmla="*/ 0 h 13"/>
                  <a:gd name="T8" fmla="*/ 12 w 12"/>
                  <a:gd name="T9" fmla="*/ 6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9" y="10"/>
                    </a:lnTo>
                    <a:lnTo>
                      <a:pt x="2" y="8"/>
                    </a:lnTo>
                    <a:lnTo>
                      <a:pt x="0" y="0"/>
                    </a:lnTo>
                    <a:lnTo>
                      <a:pt x="12" y="6"/>
                    </a:lnTo>
                    <a:lnTo>
                      <a:pt x="10" y="13"/>
                    </a:lnTo>
                    <a:close/>
                  </a:path>
                </a:pathLst>
              </a:custGeom>
              <a:solidFill>
                <a:srgbClr val="FEE0C2"/>
              </a:solidFill>
              <a:ln w="9525">
                <a:noFill/>
                <a:round/>
                <a:headEnd/>
                <a:tailEnd/>
              </a:ln>
            </p:spPr>
            <p:txBody>
              <a:bodyPr/>
              <a:lstStyle/>
              <a:p>
                <a:pPr algn="ctr" eaLnBrk="0" hangingPunct="0"/>
                <a:endParaRPr lang="en-US" dirty="0"/>
              </a:p>
            </p:txBody>
          </p:sp>
          <p:sp>
            <p:nvSpPr>
              <p:cNvPr id="4219" name="Freeform 1009"/>
              <p:cNvSpPr>
                <a:spLocks/>
              </p:cNvSpPr>
              <p:nvPr/>
            </p:nvSpPr>
            <p:spPr bwMode="auto">
              <a:xfrm>
                <a:off x="5064" y="3768"/>
                <a:ext cx="12" cy="13"/>
              </a:xfrm>
              <a:custGeom>
                <a:avLst/>
                <a:gdLst>
                  <a:gd name="T0" fmla="*/ 10 w 12"/>
                  <a:gd name="T1" fmla="*/ 13 h 13"/>
                  <a:gd name="T2" fmla="*/ 9 w 12"/>
                  <a:gd name="T3" fmla="*/ 10 h 13"/>
                  <a:gd name="T4" fmla="*/ 2 w 12"/>
                  <a:gd name="T5" fmla="*/ 8 h 13"/>
                  <a:gd name="T6" fmla="*/ 0 w 12"/>
                  <a:gd name="T7" fmla="*/ 0 h 13"/>
                  <a:gd name="T8" fmla="*/ 12 w 12"/>
                  <a:gd name="T9" fmla="*/ 6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9" y="10"/>
                    </a:lnTo>
                    <a:lnTo>
                      <a:pt x="2" y="8"/>
                    </a:lnTo>
                    <a:lnTo>
                      <a:pt x="0" y="0"/>
                    </a:lnTo>
                    <a:lnTo>
                      <a:pt x="12" y="6"/>
                    </a:lnTo>
                    <a:lnTo>
                      <a:pt x="10" y="13"/>
                    </a:lnTo>
                  </a:path>
                </a:pathLst>
              </a:custGeom>
              <a:noFill/>
              <a:ln w="9525">
                <a:noFill/>
                <a:round/>
                <a:headEnd/>
                <a:tailEnd/>
              </a:ln>
            </p:spPr>
            <p:txBody>
              <a:bodyPr/>
              <a:lstStyle/>
              <a:p>
                <a:pPr algn="ctr" eaLnBrk="0" hangingPunct="0"/>
                <a:endParaRPr lang="en-US" dirty="0"/>
              </a:p>
            </p:txBody>
          </p:sp>
        </p:grpSp>
        <p:grpSp>
          <p:nvGrpSpPr>
            <p:cNvPr id="12" name="Group 1010"/>
            <p:cNvGrpSpPr>
              <a:grpSpLocks/>
            </p:cNvGrpSpPr>
            <p:nvPr/>
          </p:nvGrpSpPr>
          <p:grpSpPr bwMode="auto">
            <a:xfrm>
              <a:off x="3840163" y="1300163"/>
              <a:ext cx="4418012" cy="4851400"/>
              <a:chOff x="2419" y="819"/>
              <a:chExt cx="2783" cy="3056"/>
            </a:xfrm>
          </p:grpSpPr>
          <p:sp>
            <p:nvSpPr>
              <p:cNvPr id="3820" name="Freeform 1011"/>
              <p:cNvSpPr>
                <a:spLocks/>
              </p:cNvSpPr>
              <p:nvPr/>
            </p:nvSpPr>
            <p:spPr bwMode="auto">
              <a:xfrm>
                <a:off x="5034" y="3768"/>
                <a:ext cx="32" cy="53"/>
              </a:xfrm>
              <a:custGeom>
                <a:avLst/>
                <a:gdLst>
                  <a:gd name="T0" fmla="*/ 14 w 32"/>
                  <a:gd name="T1" fmla="*/ 53 h 53"/>
                  <a:gd name="T2" fmla="*/ 22 w 32"/>
                  <a:gd name="T3" fmla="*/ 51 h 53"/>
                  <a:gd name="T4" fmla="*/ 19 w 32"/>
                  <a:gd name="T5" fmla="*/ 48 h 53"/>
                  <a:gd name="T6" fmla="*/ 22 w 32"/>
                  <a:gd name="T7" fmla="*/ 51 h 53"/>
                  <a:gd name="T8" fmla="*/ 27 w 32"/>
                  <a:gd name="T9" fmla="*/ 50 h 53"/>
                  <a:gd name="T10" fmla="*/ 22 w 32"/>
                  <a:gd name="T11" fmla="*/ 48 h 53"/>
                  <a:gd name="T12" fmla="*/ 27 w 32"/>
                  <a:gd name="T13" fmla="*/ 43 h 53"/>
                  <a:gd name="T14" fmla="*/ 21 w 32"/>
                  <a:gd name="T15" fmla="*/ 40 h 53"/>
                  <a:gd name="T16" fmla="*/ 11 w 32"/>
                  <a:gd name="T17" fmla="*/ 45 h 53"/>
                  <a:gd name="T18" fmla="*/ 13 w 32"/>
                  <a:gd name="T19" fmla="*/ 35 h 53"/>
                  <a:gd name="T20" fmla="*/ 0 w 32"/>
                  <a:gd name="T21" fmla="*/ 11 h 53"/>
                  <a:gd name="T22" fmla="*/ 1 w 32"/>
                  <a:gd name="T23" fmla="*/ 0 h 53"/>
                  <a:gd name="T24" fmla="*/ 6 w 32"/>
                  <a:gd name="T25" fmla="*/ 11 h 53"/>
                  <a:gd name="T26" fmla="*/ 14 w 32"/>
                  <a:gd name="T27" fmla="*/ 13 h 53"/>
                  <a:gd name="T28" fmla="*/ 11 w 32"/>
                  <a:gd name="T29" fmla="*/ 18 h 53"/>
                  <a:gd name="T30" fmla="*/ 14 w 32"/>
                  <a:gd name="T31" fmla="*/ 16 h 53"/>
                  <a:gd name="T32" fmla="*/ 11 w 32"/>
                  <a:gd name="T33" fmla="*/ 19 h 53"/>
                  <a:gd name="T34" fmla="*/ 16 w 32"/>
                  <a:gd name="T35" fmla="*/ 19 h 53"/>
                  <a:gd name="T36" fmla="*/ 16 w 32"/>
                  <a:gd name="T37" fmla="*/ 24 h 53"/>
                  <a:gd name="T38" fmla="*/ 19 w 32"/>
                  <a:gd name="T39" fmla="*/ 22 h 53"/>
                  <a:gd name="T40" fmla="*/ 19 w 32"/>
                  <a:gd name="T41" fmla="*/ 18 h 53"/>
                  <a:gd name="T42" fmla="*/ 22 w 32"/>
                  <a:gd name="T43" fmla="*/ 21 h 53"/>
                  <a:gd name="T44" fmla="*/ 22 w 32"/>
                  <a:gd name="T45" fmla="*/ 24 h 53"/>
                  <a:gd name="T46" fmla="*/ 19 w 32"/>
                  <a:gd name="T47" fmla="*/ 26 h 53"/>
                  <a:gd name="T48" fmla="*/ 32 w 32"/>
                  <a:gd name="T49" fmla="*/ 48 h 53"/>
                  <a:gd name="T50" fmla="*/ 14 w 32"/>
                  <a:gd name="T51" fmla="*/ 53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3"/>
                  <a:gd name="T80" fmla="*/ 32 w 32"/>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3">
                    <a:moveTo>
                      <a:pt x="14" y="53"/>
                    </a:moveTo>
                    <a:lnTo>
                      <a:pt x="22" y="51"/>
                    </a:lnTo>
                    <a:lnTo>
                      <a:pt x="19" y="48"/>
                    </a:lnTo>
                    <a:lnTo>
                      <a:pt x="22" y="51"/>
                    </a:lnTo>
                    <a:lnTo>
                      <a:pt x="27" y="50"/>
                    </a:lnTo>
                    <a:lnTo>
                      <a:pt x="22" y="48"/>
                    </a:lnTo>
                    <a:lnTo>
                      <a:pt x="27" y="43"/>
                    </a:lnTo>
                    <a:lnTo>
                      <a:pt x="21" y="40"/>
                    </a:lnTo>
                    <a:lnTo>
                      <a:pt x="11" y="45"/>
                    </a:lnTo>
                    <a:lnTo>
                      <a:pt x="13" y="35"/>
                    </a:lnTo>
                    <a:lnTo>
                      <a:pt x="0" y="11"/>
                    </a:lnTo>
                    <a:lnTo>
                      <a:pt x="1" y="0"/>
                    </a:lnTo>
                    <a:lnTo>
                      <a:pt x="6" y="11"/>
                    </a:lnTo>
                    <a:lnTo>
                      <a:pt x="14" y="13"/>
                    </a:lnTo>
                    <a:lnTo>
                      <a:pt x="11" y="18"/>
                    </a:lnTo>
                    <a:lnTo>
                      <a:pt x="14" y="16"/>
                    </a:lnTo>
                    <a:lnTo>
                      <a:pt x="11" y="19"/>
                    </a:lnTo>
                    <a:lnTo>
                      <a:pt x="16" y="19"/>
                    </a:lnTo>
                    <a:lnTo>
                      <a:pt x="16" y="24"/>
                    </a:lnTo>
                    <a:lnTo>
                      <a:pt x="19" y="22"/>
                    </a:lnTo>
                    <a:lnTo>
                      <a:pt x="19" y="18"/>
                    </a:lnTo>
                    <a:lnTo>
                      <a:pt x="22" y="21"/>
                    </a:lnTo>
                    <a:lnTo>
                      <a:pt x="22" y="24"/>
                    </a:lnTo>
                    <a:lnTo>
                      <a:pt x="19" y="26"/>
                    </a:lnTo>
                    <a:lnTo>
                      <a:pt x="32" y="48"/>
                    </a:lnTo>
                    <a:lnTo>
                      <a:pt x="14" y="53"/>
                    </a:lnTo>
                    <a:close/>
                  </a:path>
                </a:pathLst>
              </a:custGeom>
              <a:solidFill>
                <a:srgbClr val="FEE0C2"/>
              </a:solidFill>
              <a:ln w="9525">
                <a:noFill/>
                <a:round/>
                <a:headEnd/>
                <a:tailEnd/>
              </a:ln>
            </p:spPr>
            <p:txBody>
              <a:bodyPr/>
              <a:lstStyle/>
              <a:p>
                <a:pPr algn="ctr" eaLnBrk="0" hangingPunct="0"/>
                <a:endParaRPr lang="en-US" dirty="0"/>
              </a:p>
            </p:txBody>
          </p:sp>
          <p:sp>
            <p:nvSpPr>
              <p:cNvPr id="3821" name="Freeform 1012"/>
              <p:cNvSpPr>
                <a:spLocks/>
              </p:cNvSpPr>
              <p:nvPr/>
            </p:nvSpPr>
            <p:spPr bwMode="auto">
              <a:xfrm>
                <a:off x="5034" y="3768"/>
                <a:ext cx="32" cy="53"/>
              </a:xfrm>
              <a:custGeom>
                <a:avLst/>
                <a:gdLst>
                  <a:gd name="T0" fmla="*/ 14 w 32"/>
                  <a:gd name="T1" fmla="*/ 53 h 53"/>
                  <a:gd name="T2" fmla="*/ 22 w 32"/>
                  <a:gd name="T3" fmla="*/ 51 h 53"/>
                  <a:gd name="T4" fmla="*/ 19 w 32"/>
                  <a:gd name="T5" fmla="*/ 48 h 53"/>
                  <a:gd name="T6" fmla="*/ 22 w 32"/>
                  <a:gd name="T7" fmla="*/ 51 h 53"/>
                  <a:gd name="T8" fmla="*/ 27 w 32"/>
                  <a:gd name="T9" fmla="*/ 50 h 53"/>
                  <a:gd name="T10" fmla="*/ 22 w 32"/>
                  <a:gd name="T11" fmla="*/ 48 h 53"/>
                  <a:gd name="T12" fmla="*/ 27 w 32"/>
                  <a:gd name="T13" fmla="*/ 43 h 53"/>
                  <a:gd name="T14" fmla="*/ 21 w 32"/>
                  <a:gd name="T15" fmla="*/ 40 h 53"/>
                  <a:gd name="T16" fmla="*/ 11 w 32"/>
                  <a:gd name="T17" fmla="*/ 45 h 53"/>
                  <a:gd name="T18" fmla="*/ 13 w 32"/>
                  <a:gd name="T19" fmla="*/ 35 h 53"/>
                  <a:gd name="T20" fmla="*/ 0 w 32"/>
                  <a:gd name="T21" fmla="*/ 11 h 53"/>
                  <a:gd name="T22" fmla="*/ 1 w 32"/>
                  <a:gd name="T23" fmla="*/ 0 h 53"/>
                  <a:gd name="T24" fmla="*/ 6 w 32"/>
                  <a:gd name="T25" fmla="*/ 11 h 53"/>
                  <a:gd name="T26" fmla="*/ 14 w 32"/>
                  <a:gd name="T27" fmla="*/ 13 h 53"/>
                  <a:gd name="T28" fmla="*/ 11 w 32"/>
                  <a:gd name="T29" fmla="*/ 18 h 53"/>
                  <a:gd name="T30" fmla="*/ 14 w 32"/>
                  <a:gd name="T31" fmla="*/ 16 h 53"/>
                  <a:gd name="T32" fmla="*/ 11 w 32"/>
                  <a:gd name="T33" fmla="*/ 19 h 53"/>
                  <a:gd name="T34" fmla="*/ 16 w 32"/>
                  <a:gd name="T35" fmla="*/ 19 h 53"/>
                  <a:gd name="T36" fmla="*/ 16 w 32"/>
                  <a:gd name="T37" fmla="*/ 24 h 53"/>
                  <a:gd name="T38" fmla="*/ 19 w 32"/>
                  <a:gd name="T39" fmla="*/ 22 h 53"/>
                  <a:gd name="T40" fmla="*/ 19 w 32"/>
                  <a:gd name="T41" fmla="*/ 18 h 53"/>
                  <a:gd name="T42" fmla="*/ 22 w 32"/>
                  <a:gd name="T43" fmla="*/ 21 h 53"/>
                  <a:gd name="T44" fmla="*/ 22 w 32"/>
                  <a:gd name="T45" fmla="*/ 24 h 53"/>
                  <a:gd name="T46" fmla="*/ 19 w 32"/>
                  <a:gd name="T47" fmla="*/ 26 h 53"/>
                  <a:gd name="T48" fmla="*/ 32 w 32"/>
                  <a:gd name="T49" fmla="*/ 48 h 53"/>
                  <a:gd name="T50" fmla="*/ 14 w 32"/>
                  <a:gd name="T51" fmla="*/ 53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3"/>
                  <a:gd name="T80" fmla="*/ 32 w 32"/>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3">
                    <a:moveTo>
                      <a:pt x="14" y="53"/>
                    </a:moveTo>
                    <a:lnTo>
                      <a:pt x="22" y="51"/>
                    </a:lnTo>
                    <a:lnTo>
                      <a:pt x="19" y="48"/>
                    </a:lnTo>
                    <a:lnTo>
                      <a:pt x="22" y="51"/>
                    </a:lnTo>
                    <a:lnTo>
                      <a:pt x="27" y="50"/>
                    </a:lnTo>
                    <a:lnTo>
                      <a:pt x="22" y="48"/>
                    </a:lnTo>
                    <a:lnTo>
                      <a:pt x="27" y="43"/>
                    </a:lnTo>
                    <a:lnTo>
                      <a:pt x="21" y="40"/>
                    </a:lnTo>
                    <a:lnTo>
                      <a:pt x="11" y="45"/>
                    </a:lnTo>
                    <a:lnTo>
                      <a:pt x="13" y="35"/>
                    </a:lnTo>
                    <a:lnTo>
                      <a:pt x="0" y="11"/>
                    </a:lnTo>
                    <a:lnTo>
                      <a:pt x="1" y="0"/>
                    </a:lnTo>
                    <a:lnTo>
                      <a:pt x="6" y="11"/>
                    </a:lnTo>
                    <a:lnTo>
                      <a:pt x="14" y="13"/>
                    </a:lnTo>
                    <a:lnTo>
                      <a:pt x="11" y="18"/>
                    </a:lnTo>
                    <a:lnTo>
                      <a:pt x="14" y="16"/>
                    </a:lnTo>
                    <a:lnTo>
                      <a:pt x="11" y="19"/>
                    </a:lnTo>
                    <a:lnTo>
                      <a:pt x="16" y="19"/>
                    </a:lnTo>
                    <a:lnTo>
                      <a:pt x="16" y="24"/>
                    </a:lnTo>
                    <a:lnTo>
                      <a:pt x="19" y="22"/>
                    </a:lnTo>
                    <a:lnTo>
                      <a:pt x="19" y="18"/>
                    </a:lnTo>
                    <a:lnTo>
                      <a:pt x="22" y="21"/>
                    </a:lnTo>
                    <a:lnTo>
                      <a:pt x="22" y="24"/>
                    </a:lnTo>
                    <a:lnTo>
                      <a:pt x="19" y="26"/>
                    </a:lnTo>
                    <a:lnTo>
                      <a:pt x="32" y="48"/>
                    </a:lnTo>
                    <a:lnTo>
                      <a:pt x="14" y="53"/>
                    </a:lnTo>
                  </a:path>
                </a:pathLst>
              </a:custGeom>
              <a:noFill/>
              <a:ln w="9525">
                <a:noFill/>
                <a:round/>
                <a:headEnd/>
                <a:tailEnd/>
              </a:ln>
            </p:spPr>
            <p:txBody>
              <a:bodyPr/>
              <a:lstStyle/>
              <a:p>
                <a:pPr algn="ctr" eaLnBrk="0" hangingPunct="0"/>
                <a:endParaRPr lang="en-US" dirty="0"/>
              </a:p>
            </p:txBody>
          </p:sp>
          <p:sp>
            <p:nvSpPr>
              <p:cNvPr id="3822" name="Freeform 1013"/>
              <p:cNvSpPr>
                <a:spLocks/>
              </p:cNvSpPr>
              <p:nvPr/>
            </p:nvSpPr>
            <p:spPr bwMode="auto">
              <a:xfrm>
                <a:off x="5011" y="3768"/>
                <a:ext cx="15" cy="27"/>
              </a:xfrm>
              <a:custGeom>
                <a:avLst/>
                <a:gdLst>
                  <a:gd name="T0" fmla="*/ 8 w 15"/>
                  <a:gd name="T1" fmla="*/ 18 h 27"/>
                  <a:gd name="T2" fmla="*/ 0 w 15"/>
                  <a:gd name="T3" fmla="*/ 11 h 27"/>
                  <a:gd name="T4" fmla="*/ 0 w 15"/>
                  <a:gd name="T5" fmla="*/ 0 h 27"/>
                  <a:gd name="T6" fmla="*/ 13 w 15"/>
                  <a:gd name="T7" fmla="*/ 26 h 27"/>
                  <a:gd name="T8" fmla="*/ 15 w 15"/>
                  <a:gd name="T9" fmla="*/ 24 h 27"/>
                  <a:gd name="T10" fmla="*/ 11 w 15"/>
                  <a:gd name="T11" fmla="*/ 27 h 27"/>
                  <a:gd name="T12" fmla="*/ 8 w 15"/>
                  <a:gd name="T13" fmla="*/ 18 h 27"/>
                  <a:gd name="T14" fmla="*/ 0 60000 65536"/>
                  <a:gd name="T15" fmla="*/ 0 60000 65536"/>
                  <a:gd name="T16" fmla="*/ 0 60000 65536"/>
                  <a:gd name="T17" fmla="*/ 0 60000 65536"/>
                  <a:gd name="T18" fmla="*/ 0 60000 65536"/>
                  <a:gd name="T19" fmla="*/ 0 60000 65536"/>
                  <a:gd name="T20" fmla="*/ 0 60000 65536"/>
                  <a:gd name="T21" fmla="*/ 0 w 15"/>
                  <a:gd name="T22" fmla="*/ 0 h 27"/>
                  <a:gd name="T23" fmla="*/ 15 w 1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
                    <a:moveTo>
                      <a:pt x="8" y="18"/>
                    </a:moveTo>
                    <a:lnTo>
                      <a:pt x="0" y="11"/>
                    </a:lnTo>
                    <a:lnTo>
                      <a:pt x="0" y="0"/>
                    </a:lnTo>
                    <a:lnTo>
                      <a:pt x="13" y="26"/>
                    </a:lnTo>
                    <a:lnTo>
                      <a:pt x="15" y="24"/>
                    </a:lnTo>
                    <a:lnTo>
                      <a:pt x="11" y="27"/>
                    </a:lnTo>
                    <a:lnTo>
                      <a:pt x="8" y="18"/>
                    </a:lnTo>
                    <a:close/>
                  </a:path>
                </a:pathLst>
              </a:custGeom>
              <a:solidFill>
                <a:srgbClr val="FEE0C2"/>
              </a:solidFill>
              <a:ln w="9525">
                <a:noFill/>
                <a:round/>
                <a:headEnd/>
                <a:tailEnd/>
              </a:ln>
            </p:spPr>
            <p:txBody>
              <a:bodyPr/>
              <a:lstStyle/>
              <a:p>
                <a:pPr algn="ctr" eaLnBrk="0" hangingPunct="0"/>
                <a:endParaRPr lang="en-US" dirty="0"/>
              </a:p>
            </p:txBody>
          </p:sp>
          <p:sp>
            <p:nvSpPr>
              <p:cNvPr id="3823" name="Freeform 1014"/>
              <p:cNvSpPr>
                <a:spLocks/>
              </p:cNvSpPr>
              <p:nvPr/>
            </p:nvSpPr>
            <p:spPr bwMode="auto">
              <a:xfrm>
                <a:off x="5011" y="3768"/>
                <a:ext cx="15" cy="27"/>
              </a:xfrm>
              <a:custGeom>
                <a:avLst/>
                <a:gdLst>
                  <a:gd name="T0" fmla="*/ 8 w 15"/>
                  <a:gd name="T1" fmla="*/ 18 h 27"/>
                  <a:gd name="T2" fmla="*/ 0 w 15"/>
                  <a:gd name="T3" fmla="*/ 11 h 27"/>
                  <a:gd name="T4" fmla="*/ 0 w 15"/>
                  <a:gd name="T5" fmla="*/ 0 h 27"/>
                  <a:gd name="T6" fmla="*/ 13 w 15"/>
                  <a:gd name="T7" fmla="*/ 26 h 27"/>
                  <a:gd name="T8" fmla="*/ 15 w 15"/>
                  <a:gd name="T9" fmla="*/ 24 h 27"/>
                  <a:gd name="T10" fmla="*/ 11 w 15"/>
                  <a:gd name="T11" fmla="*/ 27 h 27"/>
                  <a:gd name="T12" fmla="*/ 8 w 15"/>
                  <a:gd name="T13" fmla="*/ 18 h 27"/>
                  <a:gd name="T14" fmla="*/ 0 60000 65536"/>
                  <a:gd name="T15" fmla="*/ 0 60000 65536"/>
                  <a:gd name="T16" fmla="*/ 0 60000 65536"/>
                  <a:gd name="T17" fmla="*/ 0 60000 65536"/>
                  <a:gd name="T18" fmla="*/ 0 60000 65536"/>
                  <a:gd name="T19" fmla="*/ 0 60000 65536"/>
                  <a:gd name="T20" fmla="*/ 0 60000 65536"/>
                  <a:gd name="T21" fmla="*/ 0 w 15"/>
                  <a:gd name="T22" fmla="*/ 0 h 27"/>
                  <a:gd name="T23" fmla="*/ 15 w 1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
                    <a:moveTo>
                      <a:pt x="8" y="18"/>
                    </a:moveTo>
                    <a:lnTo>
                      <a:pt x="0" y="11"/>
                    </a:lnTo>
                    <a:lnTo>
                      <a:pt x="0" y="0"/>
                    </a:lnTo>
                    <a:lnTo>
                      <a:pt x="13" y="26"/>
                    </a:lnTo>
                    <a:lnTo>
                      <a:pt x="15" y="24"/>
                    </a:lnTo>
                    <a:lnTo>
                      <a:pt x="11" y="27"/>
                    </a:lnTo>
                    <a:lnTo>
                      <a:pt x="8" y="18"/>
                    </a:lnTo>
                  </a:path>
                </a:pathLst>
              </a:custGeom>
              <a:noFill/>
              <a:ln w="9525">
                <a:noFill/>
                <a:round/>
                <a:headEnd/>
                <a:tailEnd/>
              </a:ln>
            </p:spPr>
            <p:txBody>
              <a:bodyPr/>
              <a:lstStyle/>
              <a:p>
                <a:pPr algn="ctr" eaLnBrk="0" hangingPunct="0"/>
                <a:endParaRPr lang="en-US" dirty="0"/>
              </a:p>
            </p:txBody>
          </p:sp>
          <p:sp>
            <p:nvSpPr>
              <p:cNvPr id="3824" name="Freeform 1015"/>
              <p:cNvSpPr>
                <a:spLocks/>
              </p:cNvSpPr>
              <p:nvPr/>
            </p:nvSpPr>
            <p:spPr bwMode="auto">
              <a:xfrm>
                <a:off x="5194" y="3773"/>
                <a:ext cx="8" cy="5"/>
              </a:xfrm>
              <a:custGeom>
                <a:avLst/>
                <a:gdLst>
                  <a:gd name="T0" fmla="*/ 0 w 8"/>
                  <a:gd name="T1" fmla="*/ 5 h 5"/>
                  <a:gd name="T2" fmla="*/ 3 w 8"/>
                  <a:gd name="T3" fmla="*/ 1 h 5"/>
                  <a:gd name="T4" fmla="*/ 5 w 8"/>
                  <a:gd name="T5" fmla="*/ 3 h 5"/>
                  <a:gd name="T6" fmla="*/ 5 w 8"/>
                  <a:gd name="T7" fmla="*/ 0 h 5"/>
                  <a:gd name="T8" fmla="*/ 8 w 8"/>
                  <a:gd name="T9" fmla="*/ 3 h 5"/>
                  <a:gd name="T10" fmla="*/ 0 w 8"/>
                  <a:gd name="T11" fmla="*/ 5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5"/>
                    </a:moveTo>
                    <a:lnTo>
                      <a:pt x="3" y="1"/>
                    </a:lnTo>
                    <a:lnTo>
                      <a:pt x="5" y="3"/>
                    </a:lnTo>
                    <a:lnTo>
                      <a:pt x="5" y="0"/>
                    </a:lnTo>
                    <a:lnTo>
                      <a:pt x="8" y="3"/>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3825" name="Freeform 1016"/>
              <p:cNvSpPr>
                <a:spLocks/>
              </p:cNvSpPr>
              <p:nvPr/>
            </p:nvSpPr>
            <p:spPr bwMode="auto">
              <a:xfrm>
                <a:off x="5194" y="3773"/>
                <a:ext cx="8" cy="5"/>
              </a:xfrm>
              <a:custGeom>
                <a:avLst/>
                <a:gdLst>
                  <a:gd name="T0" fmla="*/ 0 w 8"/>
                  <a:gd name="T1" fmla="*/ 5 h 5"/>
                  <a:gd name="T2" fmla="*/ 3 w 8"/>
                  <a:gd name="T3" fmla="*/ 1 h 5"/>
                  <a:gd name="T4" fmla="*/ 5 w 8"/>
                  <a:gd name="T5" fmla="*/ 3 h 5"/>
                  <a:gd name="T6" fmla="*/ 5 w 8"/>
                  <a:gd name="T7" fmla="*/ 0 h 5"/>
                  <a:gd name="T8" fmla="*/ 8 w 8"/>
                  <a:gd name="T9" fmla="*/ 3 h 5"/>
                  <a:gd name="T10" fmla="*/ 0 w 8"/>
                  <a:gd name="T11" fmla="*/ 5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5"/>
                    </a:moveTo>
                    <a:lnTo>
                      <a:pt x="3" y="1"/>
                    </a:lnTo>
                    <a:lnTo>
                      <a:pt x="5" y="3"/>
                    </a:lnTo>
                    <a:lnTo>
                      <a:pt x="5" y="0"/>
                    </a:lnTo>
                    <a:lnTo>
                      <a:pt x="8" y="3"/>
                    </a:lnTo>
                    <a:lnTo>
                      <a:pt x="0" y="5"/>
                    </a:lnTo>
                  </a:path>
                </a:pathLst>
              </a:custGeom>
              <a:noFill/>
              <a:ln w="9525">
                <a:noFill/>
                <a:round/>
                <a:headEnd/>
                <a:tailEnd/>
              </a:ln>
            </p:spPr>
            <p:txBody>
              <a:bodyPr/>
              <a:lstStyle/>
              <a:p>
                <a:pPr algn="ctr" eaLnBrk="0" hangingPunct="0"/>
                <a:endParaRPr lang="en-US" dirty="0"/>
              </a:p>
            </p:txBody>
          </p:sp>
          <p:sp>
            <p:nvSpPr>
              <p:cNvPr id="3826" name="Freeform 1017"/>
              <p:cNvSpPr>
                <a:spLocks/>
              </p:cNvSpPr>
              <p:nvPr/>
            </p:nvSpPr>
            <p:spPr bwMode="auto">
              <a:xfrm>
                <a:off x="4950" y="3781"/>
                <a:ext cx="8" cy="5"/>
              </a:xfrm>
              <a:custGeom>
                <a:avLst/>
                <a:gdLst>
                  <a:gd name="T0" fmla="*/ 0 w 8"/>
                  <a:gd name="T1" fmla="*/ 5 h 5"/>
                  <a:gd name="T2" fmla="*/ 3 w 8"/>
                  <a:gd name="T3" fmla="*/ 0 h 5"/>
                  <a:gd name="T4" fmla="*/ 8 w 8"/>
                  <a:gd name="T5" fmla="*/ 0 h 5"/>
                  <a:gd name="T6" fmla="*/ 0 w 8"/>
                  <a:gd name="T7" fmla="*/ 5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3" y="0"/>
                    </a:lnTo>
                    <a:lnTo>
                      <a:pt x="8" y="0"/>
                    </a:lnTo>
                    <a:lnTo>
                      <a:pt x="0" y="5"/>
                    </a:lnTo>
                    <a:close/>
                  </a:path>
                </a:pathLst>
              </a:custGeom>
              <a:solidFill>
                <a:srgbClr val="FEE0C2"/>
              </a:solidFill>
              <a:ln w="9525">
                <a:noFill/>
                <a:round/>
                <a:headEnd/>
                <a:tailEnd/>
              </a:ln>
            </p:spPr>
            <p:txBody>
              <a:bodyPr/>
              <a:lstStyle/>
              <a:p>
                <a:pPr algn="ctr" eaLnBrk="0" hangingPunct="0"/>
                <a:endParaRPr lang="en-US" dirty="0"/>
              </a:p>
            </p:txBody>
          </p:sp>
          <p:sp>
            <p:nvSpPr>
              <p:cNvPr id="3827" name="Freeform 1018"/>
              <p:cNvSpPr>
                <a:spLocks/>
              </p:cNvSpPr>
              <p:nvPr/>
            </p:nvSpPr>
            <p:spPr bwMode="auto">
              <a:xfrm>
                <a:off x="4950" y="3781"/>
                <a:ext cx="8" cy="5"/>
              </a:xfrm>
              <a:custGeom>
                <a:avLst/>
                <a:gdLst>
                  <a:gd name="T0" fmla="*/ 0 w 8"/>
                  <a:gd name="T1" fmla="*/ 5 h 5"/>
                  <a:gd name="T2" fmla="*/ 3 w 8"/>
                  <a:gd name="T3" fmla="*/ 0 h 5"/>
                  <a:gd name="T4" fmla="*/ 8 w 8"/>
                  <a:gd name="T5" fmla="*/ 0 h 5"/>
                  <a:gd name="T6" fmla="*/ 0 w 8"/>
                  <a:gd name="T7" fmla="*/ 5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3" y="0"/>
                    </a:lnTo>
                    <a:lnTo>
                      <a:pt x="8" y="0"/>
                    </a:lnTo>
                    <a:lnTo>
                      <a:pt x="0" y="5"/>
                    </a:lnTo>
                  </a:path>
                </a:pathLst>
              </a:custGeom>
              <a:noFill/>
              <a:ln w="9525">
                <a:noFill/>
                <a:round/>
                <a:headEnd/>
                <a:tailEnd/>
              </a:ln>
            </p:spPr>
            <p:txBody>
              <a:bodyPr/>
              <a:lstStyle/>
              <a:p>
                <a:pPr algn="ctr" eaLnBrk="0" hangingPunct="0"/>
                <a:endParaRPr lang="en-US" dirty="0"/>
              </a:p>
            </p:txBody>
          </p:sp>
          <p:sp>
            <p:nvSpPr>
              <p:cNvPr id="3828" name="Freeform 1019"/>
              <p:cNvSpPr>
                <a:spLocks/>
              </p:cNvSpPr>
              <p:nvPr/>
            </p:nvSpPr>
            <p:spPr bwMode="auto">
              <a:xfrm>
                <a:off x="4997" y="3784"/>
                <a:ext cx="8" cy="16"/>
              </a:xfrm>
              <a:custGeom>
                <a:avLst/>
                <a:gdLst>
                  <a:gd name="T0" fmla="*/ 8 w 8"/>
                  <a:gd name="T1" fmla="*/ 16 h 16"/>
                  <a:gd name="T2" fmla="*/ 6 w 8"/>
                  <a:gd name="T3" fmla="*/ 10 h 16"/>
                  <a:gd name="T4" fmla="*/ 0 w 8"/>
                  <a:gd name="T5" fmla="*/ 8 h 16"/>
                  <a:gd name="T6" fmla="*/ 3 w 8"/>
                  <a:gd name="T7" fmla="*/ 0 h 16"/>
                  <a:gd name="T8" fmla="*/ 8 w 8"/>
                  <a:gd name="T9" fmla="*/ 16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6" y="10"/>
                    </a:lnTo>
                    <a:lnTo>
                      <a:pt x="0" y="8"/>
                    </a:lnTo>
                    <a:lnTo>
                      <a:pt x="3" y="0"/>
                    </a:lnTo>
                    <a:lnTo>
                      <a:pt x="8" y="16"/>
                    </a:lnTo>
                    <a:close/>
                  </a:path>
                </a:pathLst>
              </a:custGeom>
              <a:solidFill>
                <a:srgbClr val="FEE0C2"/>
              </a:solidFill>
              <a:ln w="9525">
                <a:noFill/>
                <a:round/>
                <a:headEnd/>
                <a:tailEnd/>
              </a:ln>
            </p:spPr>
            <p:txBody>
              <a:bodyPr/>
              <a:lstStyle/>
              <a:p>
                <a:pPr algn="ctr" eaLnBrk="0" hangingPunct="0"/>
                <a:endParaRPr lang="en-US" dirty="0"/>
              </a:p>
            </p:txBody>
          </p:sp>
          <p:sp>
            <p:nvSpPr>
              <p:cNvPr id="3829" name="Freeform 1020"/>
              <p:cNvSpPr>
                <a:spLocks/>
              </p:cNvSpPr>
              <p:nvPr/>
            </p:nvSpPr>
            <p:spPr bwMode="auto">
              <a:xfrm>
                <a:off x="4997" y="3784"/>
                <a:ext cx="8" cy="16"/>
              </a:xfrm>
              <a:custGeom>
                <a:avLst/>
                <a:gdLst>
                  <a:gd name="T0" fmla="*/ 8 w 8"/>
                  <a:gd name="T1" fmla="*/ 16 h 16"/>
                  <a:gd name="T2" fmla="*/ 6 w 8"/>
                  <a:gd name="T3" fmla="*/ 10 h 16"/>
                  <a:gd name="T4" fmla="*/ 0 w 8"/>
                  <a:gd name="T5" fmla="*/ 8 h 16"/>
                  <a:gd name="T6" fmla="*/ 3 w 8"/>
                  <a:gd name="T7" fmla="*/ 0 h 16"/>
                  <a:gd name="T8" fmla="*/ 8 w 8"/>
                  <a:gd name="T9" fmla="*/ 16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6" y="10"/>
                    </a:lnTo>
                    <a:lnTo>
                      <a:pt x="0" y="8"/>
                    </a:lnTo>
                    <a:lnTo>
                      <a:pt x="3" y="0"/>
                    </a:lnTo>
                    <a:lnTo>
                      <a:pt x="8" y="16"/>
                    </a:lnTo>
                  </a:path>
                </a:pathLst>
              </a:custGeom>
              <a:noFill/>
              <a:ln w="9525">
                <a:noFill/>
                <a:round/>
                <a:headEnd/>
                <a:tailEnd/>
              </a:ln>
            </p:spPr>
            <p:txBody>
              <a:bodyPr/>
              <a:lstStyle/>
              <a:p>
                <a:pPr algn="ctr" eaLnBrk="0" hangingPunct="0"/>
                <a:endParaRPr lang="en-US" dirty="0"/>
              </a:p>
            </p:txBody>
          </p:sp>
          <p:sp>
            <p:nvSpPr>
              <p:cNvPr id="3830" name="Freeform 1021"/>
              <p:cNvSpPr>
                <a:spLocks/>
              </p:cNvSpPr>
              <p:nvPr/>
            </p:nvSpPr>
            <p:spPr bwMode="auto">
              <a:xfrm>
                <a:off x="5157" y="3786"/>
                <a:ext cx="13" cy="6"/>
              </a:xfrm>
              <a:custGeom>
                <a:avLst/>
                <a:gdLst>
                  <a:gd name="T0" fmla="*/ 3 w 13"/>
                  <a:gd name="T1" fmla="*/ 6 h 6"/>
                  <a:gd name="T2" fmla="*/ 0 w 13"/>
                  <a:gd name="T3" fmla="*/ 1 h 6"/>
                  <a:gd name="T4" fmla="*/ 9 w 13"/>
                  <a:gd name="T5" fmla="*/ 0 h 6"/>
                  <a:gd name="T6" fmla="*/ 13 w 13"/>
                  <a:gd name="T7" fmla="*/ 3 h 6"/>
                  <a:gd name="T8" fmla="*/ 9 w 13"/>
                  <a:gd name="T9" fmla="*/ 6 h 6"/>
                  <a:gd name="T10" fmla="*/ 3 w 13"/>
                  <a:gd name="T11" fmla="*/ 6 h 6"/>
                  <a:gd name="T12" fmla="*/ 0 60000 65536"/>
                  <a:gd name="T13" fmla="*/ 0 60000 65536"/>
                  <a:gd name="T14" fmla="*/ 0 60000 65536"/>
                  <a:gd name="T15" fmla="*/ 0 60000 65536"/>
                  <a:gd name="T16" fmla="*/ 0 60000 65536"/>
                  <a:gd name="T17" fmla="*/ 0 60000 65536"/>
                  <a:gd name="T18" fmla="*/ 0 w 13"/>
                  <a:gd name="T19" fmla="*/ 0 h 6"/>
                  <a:gd name="T20" fmla="*/ 13 w 13"/>
                  <a:gd name="T21" fmla="*/ 6 h 6"/>
                </a:gdLst>
                <a:ahLst/>
                <a:cxnLst>
                  <a:cxn ang="T12">
                    <a:pos x="T0" y="T1"/>
                  </a:cxn>
                  <a:cxn ang="T13">
                    <a:pos x="T2" y="T3"/>
                  </a:cxn>
                  <a:cxn ang="T14">
                    <a:pos x="T4" y="T5"/>
                  </a:cxn>
                  <a:cxn ang="T15">
                    <a:pos x="T6" y="T7"/>
                  </a:cxn>
                  <a:cxn ang="T16">
                    <a:pos x="T8" y="T9"/>
                  </a:cxn>
                  <a:cxn ang="T17">
                    <a:pos x="T10" y="T11"/>
                  </a:cxn>
                </a:cxnLst>
                <a:rect l="T18" t="T19" r="T20" b="T21"/>
                <a:pathLst>
                  <a:path w="13" h="6">
                    <a:moveTo>
                      <a:pt x="3" y="6"/>
                    </a:moveTo>
                    <a:lnTo>
                      <a:pt x="0" y="1"/>
                    </a:lnTo>
                    <a:lnTo>
                      <a:pt x="9" y="0"/>
                    </a:lnTo>
                    <a:lnTo>
                      <a:pt x="13" y="3"/>
                    </a:lnTo>
                    <a:lnTo>
                      <a:pt x="9" y="6"/>
                    </a:lnTo>
                    <a:lnTo>
                      <a:pt x="3" y="6"/>
                    </a:lnTo>
                    <a:close/>
                  </a:path>
                </a:pathLst>
              </a:custGeom>
              <a:solidFill>
                <a:srgbClr val="FEE0C2"/>
              </a:solidFill>
              <a:ln w="9525">
                <a:noFill/>
                <a:round/>
                <a:headEnd/>
                <a:tailEnd/>
              </a:ln>
            </p:spPr>
            <p:txBody>
              <a:bodyPr/>
              <a:lstStyle/>
              <a:p>
                <a:pPr algn="ctr" eaLnBrk="0" hangingPunct="0"/>
                <a:endParaRPr lang="en-US" dirty="0"/>
              </a:p>
            </p:txBody>
          </p:sp>
          <p:sp>
            <p:nvSpPr>
              <p:cNvPr id="3831" name="Freeform 1022"/>
              <p:cNvSpPr>
                <a:spLocks/>
              </p:cNvSpPr>
              <p:nvPr/>
            </p:nvSpPr>
            <p:spPr bwMode="auto">
              <a:xfrm>
                <a:off x="5157" y="3786"/>
                <a:ext cx="13" cy="6"/>
              </a:xfrm>
              <a:custGeom>
                <a:avLst/>
                <a:gdLst>
                  <a:gd name="T0" fmla="*/ 3 w 13"/>
                  <a:gd name="T1" fmla="*/ 6 h 6"/>
                  <a:gd name="T2" fmla="*/ 0 w 13"/>
                  <a:gd name="T3" fmla="*/ 1 h 6"/>
                  <a:gd name="T4" fmla="*/ 9 w 13"/>
                  <a:gd name="T5" fmla="*/ 0 h 6"/>
                  <a:gd name="T6" fmla="*/ 13 w 13"/>
                  <a:gd name="T7" fmla="*/ 3 h 6"/>
                  <a:gd name="T8" fmla="*/ 9 w 13"/>
                  <a:gd name="T9" fmla="*/ 6 h 6"/>
                  <a:gd name="T10" fmla="*/ 3 w 13"/>
                  <a:gd name="T11" fmla="*/ 6 h 6"/>
                  <a:gd name="T12" fmla="*/ 0 60000 65536"/>
                  <a:gd name="T13" fmla="*/ 0 60000 65536"/>
                  <a:gd name="T14" fmla="*/ 0 60000 65536"/>
                  <a:gd name="T15" fmla="*/ 0 60000 65536"/>
                  <a:gd name="T16" fmla="*/ 0 60000 65536"/>
                  <a:gd name="T17" fmla="*/ 0 60000 65536"/>
                  <a:gd name="T18" fmla="*/ 0 w 13"/>
                  <a:gd name="T19" fmla="*/ 0 h 6"/>
                  <a:gd name="T20" fmla="*/ 13 w 13"/>
                  <a:gd name="T21" fmla="*/ 6 h 6"/>
                </a:gdLst>
                <a:ahLst/>
                <a:cxnLst>
                  <a:cxn ang="T12">
                    <a:pos x="T0" y="T1"/>
                  </a:cxn>
                  <a:cxn ang="T13">
                    <a:pos x="T2" y="T3"/>
                  </a:cxn>
                  <a:cxn ang="T14">
                    <a:pos x="T4" y="T5"/>
                  </a:cxn>
                  <a:cxn ang="T15">
                    <a:pos x="T6" y="T7"/>
                  </a:cxn>
                  <a:cxn ang="T16">
                    <a:pos x="T8" y="T9"/>
                  </a:cxn>
                  <a:cxn ang="T17">
                    <a:pos x="T10" y="T11"/>
                  </a:cxn>
                </a:cxnLst>
                <a:rect l="T18" t="T19" r="T20" b="T21"/>
                <a:pathLst>
                  <a:path w="13" h="6">
                    <a:moveTo>
                      <a:pt x="3" y="6"/>
                    </a:moveTo>
                    <a:lnTo>
                      <a:pt x="0" y="1"/>
                    </a:lnTo>
                    <a:lnTo>
                      <a:pt x="9" y="0"/>
                    </a:lnTo>
                    <a:lnTo>
                      <a:pt x="13" y="3"/>
                    </a:lnTo>
                    <a:lnTo>
                      <a:pt x="9" y="6"/>
                    </a:lnTo>
                    <a:lnTo>
                      <a:pt x="3" y="6"/>
                    </a:lnTo>
                  </a:path>
                </a:pathLst>
              </a:custGeom>
              <a:noFill/>
              <a:ln w="9525">
                <a:noFill/>
                <a:round/>
                <a:headEnd/>
                <a:tailEnd/>
              </a:ln>
            </p:spPr>
            <p:txBody>
              <a:bodyPr/>
              <a:lstStyle/>
              <a:p>
                <a:pPr algn="ctr" eaLnBrk="0" hangingPunct="0"/>
                <a:endParaRPr lang="en-US" dirty="0"/>
              </a:p>
            </p:txBody>
          </p:sp>
          <p:sp>
            <p:nvSpPr>
              <p:cNvPr id="3832" name="Freeform 1023"/>
              <p:cNvSpPr>
                <a:spLocks/>
              </p:cNvSpPr>
              <p:nvPr/>
            </p:nvSpPr>
            <p:spPr bwMode="auto">
              <a:xfrm>
                <a:off x="5060" y="3787"/>
                <a:ext cx="13" cy="15"/>
              </a:xfrm>
              <a:custGeom>
                <a:avLst/>
                <a:gdLst>
                  <a:gd name="T0" fmla="*/ 0 w 13"/>
                  <a:gd name="T1" fmla="*/ 3 h 15"/>
                  <a:gd name="T2" fmla="*/ 0 w 13"/>
                  <a:gd name="T3" fmla="*/ 0 h 15"/>
                  <a:gd name="T4" fmla="*/ 9 w 13"/>
                  <a:gd name="T5" fmla="*/ 2 h 15"/>
                  <a:gd name="T6" fmla="*/ 13 w 13"/>
                  <a:gd name="T7" fmla="*/ 15 h 15"/>
                  <a:gd name="T8" fmla="*/ 0 w 13"/>
                  <a:gd name="T9" fmla="*/ 3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3"/>
                    </a:moveTo>
                    <a:lnTo>
                      <a:pt x="0" y="0"/>
                    </a:lnTo>
                    <a:lnTo>
                      <a:pt x="9" y="2"/>
                    </a:lnTo>
                    <a:lnTo>
                      <a:pt x="13" y="15"/>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3833" name="Freeform 1024"/>
              <p:cNvSpPr>
                <a:spLocks/>
              </p:cNvSpPr>
              <p:nvPr/>
            </p:nvSpPr>
            <p:spPr bwMode="auto">
              <a:xfrm>
                <a:off x="5060" y="3787"/>
                <a:ext cx="13" cy="15"/>
              </a:xfrm>
              <a:custGeom>
                <a:avLst/>
                <a:gdLst>
                  <a:gd name="T0" fmla="*/ 0 w 13"/>
                  <a:gd name="T1" fmla="*/ 3 h 15"/>
                  <a:gd name="T2" fmla="*/ 0 w 13"/>
                  <a:gd name="T3" fmla="*/ 0 h 15"/>
                  <a:gd name="T4" fmla="*/ 9 w 13"/>
                  <a:gd name="T5" fmla="*/ 2 h 15"/>
                  <a:gd name="T6" fmla="*/ 13 w 13"/>
                  <a:gd name="T7" fmla="*/ 15 h 15"/>
                  <a:gd name="T8" fmla="*/ 0 w 13"/>
                  <a:gd name="T9" fmla="*/ 3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3"/>
                    </a:moveTo>
                    <a:lnTo>
                      <a:pt x="0" y="0"/>
                    </a:lnTo>
                    <a:lnTo>
                      <a:pt x="9" y="2"/>
                    </a:lnTo>
                    <a:lnTo>
                      <a:pt x="13" y="15"/>
                    </a:lnTo>
                    <a:lnTo>
                      <a:pt x="0" y="3"/>
                    </a:lnTo>
                  </a:path>
                </a:pathLst>
              </a:custGeom>
              <a:noFill/>
              <a:ln w="9525">
                <a:noFill/>
                <a:round/>
                <a:headEnd/>
                <a:tailEnd/>
              </a:ln>
            </p:spPr>
            <p:txBody>
              <a:bodyPr/>
              <a:lstStyle/>
              <a:p>
                <a:pPr algn="ctr" eaLnBrk="0" hangingPunct="0"/>
                <a:endParaRPr lang="en-US" dirty="0"/>
              </a:p>
            </p:txBody>
          </p:sp>
          <p:sp>
            <p:nvSpPr>
              <p:cNvPr id="3834" name="Freeform 1025"/>
              <p:cNvSpPr>
                <a:spLocks/>
              </p:cNvSpPr>
              <p:nvPr/>
            </p:nvSpPr>
            <p:spPr bwMode="auto">
              <a:xfrm>
                <a:off x="5026" y="3789"/>
                <a:ext cx="8" cy="19"/>
              </a:xfrm>
              <a:custGeom>
                <a:avLst/>
                <a:gdLst>
                  <a:gd name="T0" fmla="*/ 8 w 8"/>
                  <a:gd name="T1" fmla="*/ 19 h 19"/>
                  <a:gd name="T2" fmla="*/ 0 w 8"/>
                  <a:gd name="T3" fmla="*/ 0 h 19"/>
                  <a:gd name="T4" fmla="*/ 6 w 8"/>
                  <a:gd name="T5" fmla="*/ 5 h 19"/>
                  <a:gd name="T6" fmla="*/ 8 w 8"/>
                  <a:gd name="T7" fmla="*/ 19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8" y="19"/>
                    </a:moveTo>
                    <a:lnTo>
                      <a:pt x="0" y="0"/>
                    </a:lnTo>
                    <a:lnTo>
                      <a:pt x="6" y="5"/>
                    </a:lnTo>
                    <a:lnTo>
                      <a:pt x="8" y="19"/>
                    </a:lnTo>
                    <a:close/>
                  </a:path>
                </a:pathLst>
              </a:custGeom>
              <a:solidFill>
                <a:srgbClr val="FEE0C2"/>
              </a:solidFill>
              <a:ln w="9525">
                <a:noFill/>
                <a:round/>
                <a:headEnd/>
                <a:tailEnd/>
              </a:ln>
            </p:spPr>
            <p:txBody>
              <a:bodyPr/>
              <a:lstStyle/>
              <a:p>
                <a:pPr algn="ctr" eaLnBrk="0" hangingPunct="0"/>
                <a:endParaRPr lang="en-US" dirty="0"/>
              </a:p>
            </p:txBody>
          </p:sp>
          <p:sp>
            <p:nvSpPr>
              <p:cNvPr id="3835" name="Freeform 1026"/>
              <p:cNvSpPr>
                <a:spLocks/>
              </p:cNvSpPr>
              <p:nvPr/>
            </p:nvSpPr>
            <p:spPr bwMode="auto">
              <a:xfrm>
                <a:off x="5026" y="3789"/>
                <a:ext cx="8" cy="19"/>
              </a:xfrm>
              <a:custGeom>
                <a:avLst/>
                <a:gdLst>
                  <a:gd name="T0" fmla="*/ 8 w 8"/>
                  <a:gd name="T1" fmla="*/ 19 h 19"/>
                  <a:gd name="T2" fmla="*/ 0 w 8"/>
                  <a:gd name="T3" fmla="*/ 0 h 19"/>
                  <a:gd name="T4" fmla="*/ 6 w 8"/>
                  <a:gd name="T5" fmla="*/ 5 h 19"/>
                  <a:gd name="T6" fmla="*/ 8 w 8"/>
                  <a:gd name="T7" fmla="*/ 19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8" y="19"/>
                    </a:moveTo>
                    <a:lnTo>
                      <a:pt x="0" y="0"/>
                    </a:lnTo>
                    <a:lnTo>
                      <a:pt x="6" y="5"/>
                    </a:lnTo>
                    <a:lnTo>
                      <a:pt x="8" y="19"/>
                    </a:lnTo>
                  </a:path>
                </a:pathLst>
              </a:custGeom>
              <a:noFill/>
              <a:ln w="9525">
                <a:noFill/>
                <a:round/>
                <a:headEnd/>
                <a:tailEnd/>
              </a:ln>
            </p:spPr>
            <p:txBody>
              <a:bodyPr/>
              <a:lstStyle/>
              <a:p>
                <a:pPr algn="ctr" eaLnBrk="0" hangingPunct="0"/>
                <a:endParaRPr lang="en-US" dirty="0"/>
              </a:p>
            </p:txBody>
          </p:sp>
          <p:sp>
            <p:nvSpPr>
              <p:cNvPr id="3836" name="Freeform 1027"/>
              <p:cNvSpPr>
                <a:spLocks/>
              </p:cNvSpPr>
              <p:nvPr/>
            </p:nvSpPr>
            <p:spPr bwMode="auto">
              <a:xfrm>
                <a:off x="4982" y="3790"/>
                <a:ext cx="23" cy="26"/>
              </a:xfrm>
              <a:custGeom>
                <a:avLst/>
                <a:gdLst>
                  <a:gd name="T0" fmla="*/ 3 w 23"/>
                  <a:gd name="T1" fmla="*/ 20 h 26"/>
                  <a:gd name="T2" fmla="*/ 0 w 23"/>
                  <a:gd name="T3" fmla="*/ 15 h 26"/>
                  <a:gd name="T4" fmla="*/ 6 w 23"/>
                  <a:gd name="T5" fmla="*/ 0 h 26"/>
                  <a:gd name="T6" fmla="*/ 16 w 23"/>
                  <a:gd name="T7" fmla="*/ 8 h 26"/>
                  <a:gd name="T8" fmla="*/ 23 w 23"/>
                  <a:gd name="T9" fmla="*/ 20 h 26"/>
                  <a:gd name="T10" fmla="*/ 18 w 23"/>
                  <a:gd name="T11" fmla="*/ 26 h 26"/>
                  <a:gd name="T12" fmla="*/ 18 w 23"/>
                  <a:gd name="T13" fmla="*/ 20 h 26"/>
                  <a:gd name="T14" fmla="*/ 10 w 23"/>
                  <a:gd name="T15" fmla="*/ 18 h 26"/>
                  <a:gd name="T16" fmla="*/ 6 w 23"/>
                  <a:gd name="T17" fmla="*/ 21 h 26"/>
                  <a:gd name="T18" fmla="*/ 3 w 23"/>
                  <a:gd name="T19" fmla="*/ 2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6"/>
                  <a:gd name="T32" fmla="*/ 23 w 2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6">
                    <a:moveTo>
                      <a:pt x="3" y="20"/>
                    </a:moveTo>
                    <a:lnTo>
                      <a:pt x="0" y="15"/>
                    </a:lnTo>
                    <a:lnTo>
                      <a:pt x="6" y="0"/>
                    </a:lnTo>
                    <a:lnTo>
                      <a:pt x="16" y="8"/>
                    </a:lnTo>
                    <a:lnTo>
                      <a:pt x="23" y="20"/>
                    </a:lnTo>
                    <a:lnTo>
                      <a:pt x="18" y="26"/>
                    </a:lnTo>
                    <a:lnTo>
                      <a:pt x="18" y="20"/>
                    </a:lnTo>
                    <a:lnTo>
                      <a:pt x="10" y="18"/>
                    </a:lnTo>
                    <a:lnTo>
                      <a:pt x="6" y="21"/>
                    </a:lnTo>
                    <a:lnTo>
                      <a:pt x="3" y="20"/>
                    </a:lnTo>
                    <a:close/>
                  </a:path>
                </a:pathLst>
              </a:custGeom>
              <a:solidFill>
                <a:srgbClr val="FEE0C2"/>
              </a:solidFill>
              <a:ln w="9525">
                <a:noFill/>
                <a:round/>
                <a:headEnd/>
                <a:tailEnd/>
              </a:ln>
            </p:spPr>
            <p:txBody>
              <a:bodyPr/>
              <a:lstStyle/>
              <a:p>
                <a:pPr algn="ctr" eaLnBrk="0" hangingPunct="0"/>
                <a:endParaRPr lang="en-US" dirty="0"/>
              </a:p>
            </p:txBody>
          </p:sp>
          <p:sp>
            <p:nvSpPr>
              <p:cNvPr id="3837" name="Freeform 1028"/>
              <p:cNvSpPr>
                <a:spLocks/>
              </p:cNvSpPr>
              <p:nvPr/>
            </p:nvSpPr>
            <p:spPr bwMode="auto">
              <a:xfrm>
                <a:off x="4982" y="3790"/>
                <a:ext cx="23" cy="26"/>
              </a:xfrm>
              <a:custGeom>
                <a:avLst/>
                <a:gdLst>
                  <a:gd name="T0" fmla="*/ 3 w 23"/>
                  <a:gd name="T1" fmla="*/ 20 h 26"/>
                  <a:gd name="T2" fmla="*/ 0 w 23"/>
                  <a:gd name="T3" fmla="*/ 15 h 26"/>
                  <a:gd name="T4" fmla="*/ 6 w 23"/>
                  <a:gd name="T5" fmla="*/ 0 h 26"/>
                  <a:gd name="T6" fmla="*/ 16 w 23"/>
                  <a:gd name="T7" fmla="*/ 8 h 26"/>
                  <a:gd name="T8" fmla="*/ 23 w 23"/>
                  <a:gd name="T9" fmla="*/ 20 h 26"/>
                  <a:gd name="T10" fmla="*/ 18 w 23"/>
                  <a:gd name="T11" fmla="*/ 26 h 26"/>
                  <a:gd name="T12" fmla="*/ 18 w 23"/>
                  <a:gd name="T13" fmla="*/ 20 h 26"/>
                  <a:gd name="T14" fmla="*/ 10 w 23"/>
                  <a:gd name="T15" fmla="*/ 18 h 26"/>
                  <a:gd name="T16" fmla="*/ 6 w 23"/>
                  <a:gd name="T17" fmla="*/ 21 h 26"/>
                  <a:gd name="T18" fmla="*/ 3 w 23"/>
                  <a:gd name="T19" fmla="*/ 2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6"/>
                  <a:gd name="T32" fmla="*/ 23 w 2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6">
                    <a:moveTo>
                      <a:pt x="3" y="20"/>
                    </a:moveTo>
                    <a:lnTo>
                      <a:pt x="0" y="15"/>
                    </a:lnTo>
                    <a:lnTo>
                      <a:pt x="6" y="0"/>
                    </a:lnTo>
                    <a:lnTo>
                      <a:pt x="16" y="8"/>
                    </a:lnTo>
                    <a:lnTo>
                      <a:pt x="23" y="20"/>
                    </a:lnTo>
                    <a:lnTo>
                      <a:pt x="18" y="26"/>
                    </a:lnTo>
                    <a:lnTo>
                      <a:pt x="18" y="20"/>
                    </a:lnTo>
                    <a:lnTo>
                      <a:pt x="10" y="18"/>
                    </a:lnTo>
                    <a:lnTo>
                      <a:pt x="6" y="21"/>
                    </a:lnTo>
                    <a:lnTo>
                      <a:pt x="3" y="20"/>
                    </a:lnTo>
                  </a:path>
                </a:pathLst>
              </a:custGeom>
              <a:noFill/>
              <a:ln w="9525">
                <a:noFill/>
                <a:round/>
                <a:headEnd/>
                <a:tailEnd/>
              </a:ln>
            </p:spPr>
            <p:txBody>
              <a:bodyPr/>
              <a:lstStyle/>
              <a:p>
                <a:pPr algn="ctr" eaLnBrk="0" hangingPunct="0"/>
                <a:endParaRPr lang="en-US" dirty="0"/>
              </a:p>
            </p:txBody>
          </p:sp>
          <p:sp>
            <p:nvSpPr>
              <p:cNvPr id="3838" name="Freeform 1029"/>
              <p:cNvSpPr>
                <a:spLocks/>
              </p:cNvSpPr>
              <p:nvPr/>
            </p:nvSpPr>
            <p:spPr bwMode="auto">
              <a:xfrm>
                <a:off x="5035" y="3794"/>
                <a:ext cx="5" cy="20"/>
              </a:xfrm>
              <a:custGeom>
                <a:avLst/>
                <a:gdLst>
                  <a:gd name="T0" fmla="*/ 0 w 5"/>
                  <a:gd name="T1" fmla="*/ 6 h 20"/>
                  <a:gd name="T2" fmla="*/ 0 w 5"/>
                  <a:gd name="T3" fmla="*/ 0 h 20"/>
                  <a:gd name="T4" fmla="*/ 5 w 5"/>
                  <a:gd name="T5" fmla="*/ 8 h 20"/>
                  <a:gd name="T6" fmla="*/ 4 w 5"/>
                  <a:gd name="T7" fmla="*/ 20 h 20"/>
                  <a:gd name="T8" fmla="*/ 0 w 5"/>
                  <a:gd name="T9" fmla="*/ 6 h 20"/>
                  <a:gd name="T10" fmla="*/ 0 60000 65536"/>
                  <a:gd name="T11" fmla="*/ 0 60000 65536"/>
                  <a:gd name="T12" fmla="*/ 0 60000 65536"/>
                  <a:gd name="T13" fmla="*/ 0 60000 65536"/>
                  <a:gd name="T14" fmla="*/ 0 60000 65536"/>
                  <a:gd name="T15" fmla="*/ 0 w 5"/>
                  <a:gd name="T16" fmla="*/ 0 h 20"/>
                  <a:gd name="T17" fmla="*/ 5 w 5"/>
                  <a:gd name="T18" fmla="*/ 20 h 20"/>
                </a:gdLst>
                <a:ahLst/>
                <a:cxnLst>
                  <a:cxn ang="T10">
                    <a:pos x="T0" y="T1"/>
                  </a:cxn>
                  <a:cxn ang="T11">
                    <a:pos x="T2" y="T3"/>
                  </a:cxn>
                  <a:cxn ang="T12">
                    <a:pos x="T4" y="T5"/>
                  </a:cxn>
                  <a:cxn ang="T13">
                    <a:pos x="T6" y="T7"/>
                  </a:cxn>
                  <a:cxn ang="T14">
                    <a:pos x="T8" y="T9"/>
                  </a:cxn>
                </a:cxnLst>
                <a:rect l="T15" t="T16" r="T17" b="T18"/>
                <a:pathLst>
                  <a:path w="5" h="20">
                    <a:moveTo>
                      <a:pt x="0" y="6"/>
                    </a:moveTo>
                    <a:lnTo>
                      <a:pt x="0" y="0"/>
                    </a:lnTo>
                    <a:lnTo>
                      <a:pt x="5" y="8"/>
                    </a:lnTo>
                    <a:lnTo>
                      <a:pt x="4" y="20"/>
                    </a:lnTo>
                    <a:lnTo>
                      <a:pt x="0" y="6"/>
                    </a:lnTo>
                    <a:close/>
                  </a:path>
                </a:pathLst>
              </a:custGeom>
              <a:solidFill>
                <a:srgbClr val="FEE0C2"/>
              </a:solidFill>
              <a:ln w="9525">
                <a:noFill/>
                <a:round/>
                <a:headEnd/>
                <a:tailEnd/>
              </a:ln>
            </p:spPr>
            <p:txBody>
              <a:bodyPr/>
              <a:lstStyle/>
              <a:p>
                <a:pPr algn="ctr" eaLnBrk="0" hangingPunct="0"/>
                <a:endParaRPr lang="en-US" dirty="0"/>
              </a:p>
            </p:txBody>
          </p:sp>
          <p:sp>
            <p:nvSpPr>
              <p:cNvPr id="3839" name="Freeform 1030"/>
              <p:cNvSpPr>
                <a:spLocks/>
              </p:cNvSpPr>
              <p:nvPr/>
            </p:nvSpPr>
            <p:spPr bwMode="auto">
              <a:xfrm>
                <a:off x="5035" y="3794"/>
                <a:ext cx="5" cy="20"/>
              </a:xfrm>
              <a:custGeom>
                <a:avLst/>
                <a:gdLst>
                  <a:gd name="T0" fmla="*/ 0 w 5"/>
                  <a:gd name="T1" fmla="*/ 6 h 20"/>
                  <a:gd name="T2" fmla="*/ 0 w 5"/>
                  <a:gd name="T3" fmla="*/ 0 h 20"/>
                  <a:gd name="T4" fmla="*/ 5 w 5"/>
                  <a:gd name="T5" fmla="*/ 8 h 20"/>
                  <a:gd name="T6" fmla="*/ 4 w 5"/>
                  <a:gd name="T7" fmla="*/ 20 h 20"/>
                  <a:gd name="T8" fmla="*/ 0 w 5"/>
                  <a:gd name="T9" fmla="*/ 6 h 20"/>
                  <a:gd name="T10" fmla="*/ 0 60000 65536"/>
                  <a:gd name="T11" fmla="*/ 0 60000 65536"/>
                  <a:gd name="T12" fmla="*/ 0 60000 65536"/>
                  <a:gd name="T13" fmla="*/ 0 60000 65536"/>
                  <a:gd name="T14" fmla="*/ 0 60000 65536"/>
                  <a:gd name="T15" fmla="*/ 0 w 5"/>
                  <a:gd name="T16" fmla="*/ 0 h 20"/>
                  <a:gd name="T17" fmla="*/ 5 w 5"/>
                  <a:gd name="T18" fmla="*/ 20 h 20"/>
                </a:gdLst>
                <a:ahLst/>
                <a:cxnLst>
                  <a:cxn ang="T10">
                    <a:pos x="T0" y="T1"/>
                  </a:cxn>
                  <a:cxn ang="T11">
                    <a:pos x="T2" y="T3"/>
                  </a:cxn>
                  <a:cxn ang="T12">
                    <a:pos x="T4" y="T5"/>
                  </a:cxn>
                  <a:cxn ang="T13">
                    <a:pos x="T6" y="T7"/>
                  </a:cxn>
                  <a:cxn ang="T14">
                    <a:pos x="T8" y="T9"/>
                  </a:cxn>
                </a:cxnLst>
                <a:rect l="T15" t="T16" r="T17" b="T18"/>
                <a:pathLst>
                  <a:path w="5" h="20">
                    <a:moveTo>
                      <a:pt x="0" y="6"/>
                    </a:moveTo>
                    <a:lnTo>
                      <a:pt x="0" y="0"/>
                    </a:lnTo>
                    <a:lnTo>
                      <a:pt x="5" y="8"/>
                    </a:lnTo>
                    <a:lnTo>
                      <a:pt x="4" y="20"/>
                    </a:lnTo>
                    <a:lnTo>
                      <a:pt x="0" y="6"/>
                    </a:lnTo>
                  </a:path>
                </a:pathLst>
              </a:custGeom>
              <a:noFill/>
              <a:ln w="9525">
                <a:noFill/>
                <a:round/>
                <a:headEnd/>
                <a:tailEnd/>
              </a:ln>
            </p:spPr>
            <p:txBody>
              <a:bodyPr/>
              <a:lstStyle/>
              <a:p>
                <a:pPr algn="ctr" eaLnBrk="0" hangingPunct="0"/>
                <a:endParaRPr lang="en-US" dirty="0"/>
              </a:p>
            </p:txBody>
          </p:sp>
          <p:sp>
            <p:nvSpPr>
              <p:cNvPr id="3840" name="Freeform 1031"/>
              <p:cNvSpPr>
                <a:spLocks noEditPoints="1"/>
              </p:cNvSpPr>
              <p:nvPr/>
            </p:nvSpPr>
            <p:spPr bwMode="auto">
              <a:xfrm>
                <a:off x="4959" y="3795"/>
                <a:ext cx="28" cy="40"/>
              </a:xfrm>
              <a:custGeom>
                <a:avLst/>
                <a:gdLst>
                  <a:gd name="T0" fmla="*/ 0 w 28"/>
                  <a:gd name="T1" fmla="*/ 40 h 40"/>
                  <a:gd name="T2" fmla="*/ 10 w 28"/>
                  <a:gd name="T3" fmla="*/ 35 h 40"/>
                  <a:gd name="T4" fmla="*/ 5 w 28"/>
                  <a:gd name="T5" fmla="*/ 34 h 40"/>
                  <a:gd name="T6" fmla="*/ 2 w 28"/>
                  <a:gd name="T7" fmla="*/ 29 h 40"/>
                  <a:gd name="T8" fmla="*/ 8 w 28"/>
                  <a:gd name="T9" fmla="*/ 32 h 40"/>
                  <a:gd name="T10" fmla="*/ 10 w 28"/>
                  <a:gd name="T11" fmla="*/ 29 h 40"/>
                  <a:gd name="T12" fmla="*/ 0 w 28"/>
                  <a:gd name="T13" fmla="*/ 23 h 40"/>
                  <a:gd name="T14" fmla="*/ 5 w 28"/>
                  <a:gd name="T15" fmla="*/ 21 h 40"/>
                  <a:gd name="T16" fmla="*/ 13 w 28"/>
                  <a:gd name="T17" fmla="*/ 29 h 40"/>
                  <a:gd name="T18" fmla="*/ 20 w 28"/>
                  <a:gd name="T19" fmla="*/ 26 h 40"/>
                  <a:gd name="T20" fmla="*/ 21 w 28"/>
                  <a:gd name="T21" fmla="*/ 32 h 40"/>
                  <a:gd name="T22" fmla="*/ 25 w 28"/>
                  <a:gd name="T23" fmla="*/ 31 h 40"/>
                  <a:gd name="T24" fmla="*/ 25 w 28"/>
                  <a:gd name="T25" fmla="*/ 23 h 40"/>
                  <a:gd name="T26" fmla="*/ 23 w 28"/>
                  <a:gd name="T27" fmla="*/ 26 h 40"/>
                  <a:gd name="T28" fmla="*/ 21 w 28"/>
                  <a:gd name="T29" fmla="*/ 26 h 40"/>
                  <a:gd name="T30" fmla="*/ 23 w 28"/>
                  <a:gd name="T31" fmla="*/ 23 h 40"/>
                  <a:gd name="T32" fmla="*/ 21 w 28"/>
                  <a:gd name="T33" fmla="*/ 18 h 40"/>
                  <a:gd name="T34" fmla="*/ 13 w 28"/>
                  <a:gd name="T35" fmla="*/ 21 h 40"/>
                  <a:gd name="T36" fmla="*/ 16 w 28"/>
                  <a:gd name="T37" fmla="*/ 19 h 40"/>
                  <a:gd name="T38" fmla="*/ 15 w 28"/>
                  <a:gd name="T39" fmla="*/ 15 h 40"/>
                  <a:gd name="T40" fmla="*/ 4 w 28"/>
                  <a:gd name="T41" fmla="*/ 10 h 40"/>
                  <a:gd name="T42" fmla="*/ 2 w 28"/>
                  <a:gd name="T43" fmla="*/ 3 h 40"/>
                  <a:gd name="T44" fmla="*/ 7 w 28"/>
                  <a:gd name="T45" fmla="*/ 0 h 40"/>
                  <a:gd name="T46" fmla="*/ 25 w 28"/>
                  <a:gd name="T47" fmla="*/ 18 h 40"/>
                  <a:gd name="T48" fmla="*/ 28 w 28"/>
                  <a:gd name="T49" fmla="*/ 31 h 40"/>
                  <a:gd name="T50" fmla="*/ 25 w 28"/>
                  <a:gd name="T51" fmla="*/ 34 h 40"/>
                  <a:gd name="T52" fmla="*/ 0 w 28"/>
                  <a:gd name="T53" fmla="*/ 40 h 40"/>
                  <a:gd name="T54" fmla="*/ 5 w 28"/>
                  <a:gd name="T55" fmla="*/ 34 h 40"/>
                  <a:gd name="T56" fmla="*/ 4 w 28"/>
                  <a:gd name="T57" fmla="*/ 40 h 40"/>
                  <a:gd name="T58" fmla="*/ 4 w 28"/>
                  <a:gd name="T59" fmla="*/ 35 h 40"/>
                  <a:gd name="T60" fmla="*/ 5 w 28"/>
                  <a:gd name="T61" fmla="*/ 34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40"/>
                  <a:gd name="T95" fmla="*/ 28 w 28"/>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40">
                    <a:moveTo>
                      <a:pt x="0" y="40"/>
                    </a:moveTo>
                    <a:lnTo>
                      <a:pt x="10" y="35"/>
                    </a:lnTo>
                    <a:lnTo>
                      <a:pt x="5" y="34"/>
                    </a:lnTo>
                    <a:lnTo>
                      <a:pt x="2" y="29"/>
                    </a:lnTo>
                    <a:lnTo>
                      <a:pt x="8" y="32"/>
                    </a:lnTo>
                    <a:lnTo>
                      <a:pt x="10" y="29"/>
                    </a:lnTo>
                    <a:lnTo>
                      <a:pt x="0" y="23"/>
                    </a:lnTo>
                    <a:lnTo>
                      <a:pt x="5" y="21"/>
                    </a:lnTo>
                    <a:lnTo>
                      <a:pt x="13" y="29"/>
                    </a:lnTo>
                    <a:lnTo>
                      <a:pt x="20" y="26"/>
                    </a:lnTo>
                    <a:lnTo>
                      <a:pt x="21" y="32"/>
                    </a:lnTo>
                    <a:lnTo>
                      <a:pt x="25" y="31"/>
                    </a:lnTo>
                    <a:lnTo>
                      <a:pt x="25" y="23"/>
                    </a:lnTo>
                    <a:lnTo>
                      <a:pt x="23" y="26"/>
                    </a:lnTo>
                    <a:lnTo>
                      <a:pt x="21" y="26"/>
                    </a:lnTo>
                    <a:lnTo>
                      <a:pt x="23" y="23"/>
                    </a:lnTo>
                    <a:lnTo>
                      <a:pt x="21" y="18"/>
                    </a:lnTo>
                    <a:lnTo>
                      <a:pt x="13" y="21"/>
                    </a:lnTo>
                    <a:lnTo>
                      <a:pt x="16" y="19"/>
                    </a:lnTo>
                    <a:lnTo>
                      <a:pt x="15" y="15"/>
                    </a:lnTo>
                    <a:lnTo>
                      <a:pt x="4" y="10"/>
                    </a:lnTo>
                    <a:lnTo>
                      <a:pt x="2" y="3"/>
                    </a:lnTo>
                    <a:lnTo>
                      <a:pt x="7" y="0"/>
                    </a:lnTo>
                    <a:lnTo>
                      <a:pt x="25" y="18"/>
                    </a:lnTo>
                    <a:lnTo>
                      <a:pt x="28" y="31"/>
                    </a:lnTo>
                    <a:lnTo>
                      <a:pt x="25" y="34"/>
                    </a:lnTo>
                    <a:lnTo>
                      <a:pt x="0" y="40"/>
                    </a:lnTo>
                    <a:close/>
                    <a:moveTo>
                      <a:pt x="5" y="34"/>
                    </a:moveTo>
                    <a:lnTo>
                      <a:pt x="4" y="40"/>
                    </a:lnTo>
                    <a:lnTo>
                      <a:pt x="4" y="35"/>
                    </a:lnTo>
                    <a:lnTo>
                      <a:pt x="5" y="34"/>
                    </a:lnTo>
                    <a:close/>
                  </a:path>
                </a:pathLst>
              </a:custGeom>
              <a:solidFill>
                <a:srgbClr val="FEE0C2"/>
              </a:solidFill>
              <a:ln w="9525">
                <a:noFill/>
                <a:round/>
                <a:headEnd/>
                <a:tailEnd/>
              </a:ln>
            </p:spPr>
            <p:txBody>
              <a:bodyPr/>
              <a:lstStyle/>
              <a:p>
                <a:pPr algn="ctr" eaLnBrk="0" hangingPunct="0"/>
                <a:endParaRPr lang="en-US" dirty="0"/>
              </a:p>
            </p:txBody>
          </p:sp>
          <p:sp>
            <p:nvSpPr>
              <p:cNvPr id="3841" name="Freeform 1032"/>
              <p:cNvSpPr>
                <a:spLocks noEditPoints="1"/>
              </p:cNvSpPr>
              <p:nvPr/>
            </p:nvSpPr>
            <p:spPr bwMode="auto">
              <a:xfrm>
                <a:off x="4959" y="3795"/>
                <a:ext cx="28" cy="40"/>
              </a:xfrm>
              <a:custGeom>
                <a:avLst/>
                <a:gdLst>
                  <a:gd name="T0" fmla="*/ 0 w 28"/>
                  <a:gd name="T1" fmla="*/ 40 h 40"/>
                  <a:gd name="T2" fmla="*/ 10 w 28"/>
                  <a:gd name="T3" fmla="*/ 35 h 40"/>
                  <a:gd name="T4" fmla="*/ 5 w 28"/>
                  <a:gd name="T5" fmla="*/ 34 h 40"/>
                  <a:gd name="T6" fmla="*/ 2 w 28"/>
                  <a:gd name="T7" fmla="*/ 29 h 40"/>
                  <a:gd name="T8" fmla="*/ 8 w 28"/>
                  <a:gd name="T9" fmla="*/ 32 h 40"/>
                  <a:gd name="T10" fmla="*/ 10 w 28"/>
                  <a:gd name="T11" fmla="*/ 29 h 40"/>
                  <a:gd name="T12" fmla="*/ 0 w 28"/>
                  <a:gd name="T13" fmla="*/ 23 h 40"/>
                  <a:gd name="T14" fmla="*/ 5 w 28"/>
                  <a:gd name="T15" fmla="*/ 21 h 40"/>
                  <a:gd name="T16" fmla="*/ 13 w 28"/>
                  <a:gd name="T17" fmla="*/ 29 h 40"/>
                  <a:gd name="T18" fmla="*/ 20 w 28"/>
                  <a:gd name="T19" fmla="*/ 26 h 40"/>
                  <a:gd name="T20" fmla="*/ 21 w 28"/>
                  <a:gd name="T21" fmla="*/ 32 h 40"/>
                  <a:gd name="T22" fmla="*/ 25 w 28"/>
                  <a:gd name="T23" fmla="*/ 31 h 40"/>
                  <a:gd name="T24" fmla="*/ 25 w 28"/>
                  <a:gd name="T25" fmla="*/ 23 h 40"/>
                  <a:gd name="T26" fmla="*/ 23 w 28"/>
                  <a:gd name="T27" fmla="*/ 26 h 40"/>
                  <a:gd name="T28" fmla="*/ 21 w 28"/>
                  <a:gd name="T29" fmla="*/ 26 h 40"/>
                  <a:gd name="T30" fmla="*/ 23 w 28"/>
                  <a:gd name="T31" fmla="*/ 23 h 40"/>
                  <a:gd name="T32" fmla="*/ 21 w 28"/>
                  <a:gd name="T33" fmla="*/ 18 h 40"/>
                  <a:gd name="T34" fmla="*/ 13 w 28"/>
                  <a:gd name="T35" fmla="*/ 21 h 40"/>
                  <a:gd name="T36" fmla="*/ 16 w 28"/>
                  <a:gd name="T37" fmla="*/ 19 h 40"/>
                  <a:gd name="T38" fmla="*/ 15 w 28"/>
                  <a:gd name="T39" fmla="*/ 15 h 40"/>
                  <a:gd name="T40" fmla="*/ 4 w 28"/>
                  <a:gd name="T41" fmla="*/ 10 h 40"/>
                  <a:gd name="T42" fmla="*/ 2 w 28"/>
                  <a:gd name="T43" fmla="*/ 3 h 40"/>
                  <a:gd name="T44" fmla="*/ 7 w 28"/>
                  <a:gd name="T45" fmla="*/ 0 h 40"/>
                  <a:gd name="T46" fmla="*/ 25 w 28"/>
                  <a:gd name="T47" fmla="*/ 18 h 40"/>
                  <a:gd name="T48" fmla="*/ 28 w 28"/>
                  <a:gd name="T49" fmla="*/ 31 h 40"/>
                  <a:gd name="T50" fmla="*/ 25 w 28"/>
                  <a:gd name="T51" fmla="*/ 34 h 40"/>
                  <a:gd name="T52" fmla="*/ 0 w 28"/>
                  <a:gd name="T53" fmla="*/ 40 h 40"/>
                  <a:gd name="T54" fmla="*/ 5 w 28"/>
                  <a:gd name="T55" fmla="*/ 34 h 40"/>
                  <a:gd name="T56" fmla="*/ 4 w 28"/>
                  <a:gd name="T57" fmla="*/ 40 h 40"/>
                  <a:gd name="T58" fmla="*/ 4 w 28"/>
                  <a:gd name="T59" fmla="*/ 35 h 40"/>
                  <a:gd name="T60" fmla="*/ 5 w 28"/>
                  <a:gd name="T61" fmla="*/ 34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40"/>
                  <a:gd name="T95" fmla="*/ 28 w 28"/>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40">
                    <a:moveTo>
                      <a:pt x="0" y="40"/>
                    </a:moveTo>
                    <a:lnTo>
                      <a:pt x="10" y="35"/>
                    </a:lnTo>
                    <a:lnTo>
                      <a:pt x="5" y="34"/>
                    </a:lnTo>
                    <a:lnTo>
                      <a:pt x="2" y="29"/>
                    </a:lnTo>
                    <a:lnTo>
                      <a:pt x="8" y="32"/>
                    </a:lnTo>
                    <a:lnTo>
                      <a:pt x="10" y="29"/>
                    </a:lnTo>
                    <a:lnTo>
                      <a:pt x="0" y="23"/>
                    </a:lnTo>
                    <a:lnTo>
                      <a:pt x="5" y="21"/>
                    </a:lnTo>
                    <a:lnTo>
                      <a:pt x="13" y="29"/>
                    </a:lnTo>
                    <a:lnTo>
                      <a:pt x="20" y="26"/>
                    </a:lnTo>
                    <a:lnTo>
                      <a:pt x="21" y="32"/>
                    </a:lnTo>
                    <a:lnTo>
                      <a:pt x="25" y="31"/>
                    </a:lnTo>
                    <a:lnTo>
                      <a:pt x="25" y="23"/>
                    </a:lnTo>
                    <a:lnTo>
                      <a:pt x="23" y="26"/>
                    </a:lnTo>
                    <a:lnTo>
                      <a:pt x="21" y="26"/>
                    </a:lnTo>
                    <a:lnTo>
                      <a:pt x="23" y="23"/>
                    </a:lnTo>
                    <a:lnTo>
                      <a:pt x="21" y="18"/>
                    </a:lnTo>
                    <a:lnTo>
                      <a:pt x="13" y="21"/>
                    </a:lnTo>
                    <a:lnTo>
                      <a:pt x="16" y="19"/>
                    </a:lnTo>
                    <a:lnTo>
                      <a:pt x="15" y="15"/>
                    </a:lnTo>
                    <a:lnTo>
                      <a:pt x="4" y="10"/>
                    </a:lnTo>
                    <a:lnTo>
                      <a:pt x="2" y="3"/>
                    </a:lnTo>
                    <a:lnTo>
                      <a:pt x="7" y="0"/>
                    </a:lnTo>
                    <a:lnTo>
                      <a:pt x="25" y="18"/>
                    </a:lnTo>
                    <a:lnTo>
                      <a:pt x="28" y="31"/>
                    </a:lnTo>
                    <a:lnTo>
                      <a:pt x="25" y="34"/>
                    </a:lnTo>
                    <a:lnTo>
                      <a:pt x="0" y="40"/>
                    </a:lnTo>
                    <a:moveTo>
                      <a:pt x="5" y="34"/>
                    </a:moveTo>
                    <a:lnTo>
                      <a:pt x="4" y="40"/>
                    </a:lnTo>
                    <a:lnTo>
                      <a:pt x="4" y="35"/>
                    </a:lnTo>
                    <a:lnTo>
                      <a:pt x="5" y="34"/>
                    </a:lnTo>
                  </a:path>
                </a:pathLst>
              </a:custGeom>
              <a:noFill/>
              <a:ln w="9525">
                <a:noFill/>
                <a:round/>
                <a:headEnd/>
                <a:tailEnd/>
              </a:ln>
            </p:spPr>
            <p:txBody>
              <a:bodyPr/>
              <a:lstStyle/>
              <a:p>
                <a:pPr algn="ctr" eaLnBrk="0" hangingPunct="0"/>
                <a:endParaRPr lang="en-US" dirty="0"/>
              </a:p>
            </p:txBody>
          </p:sp>
          <p:sp>
            <p:nvSpPr>
              <p:cNvPr id="3842" name="Freeform 1033"/>
              <p:cNvSpPr>
                <a:spLocks/>
              </p:cNvSpPr>
              <p:nvPr/>
            </p:nvSpPr>
            <p:spPr bwMode="auto">
              <a:xfrm>
                <a:off x="5026" y="3797"/>
                <a:ext cx="3" cy="3"/>
              </a:xfrm>
              <a:custGeom>
                <a:avLst/>
                <a:gdLst>
                  <a:gd name="T0" fmla="*/ 0 w 3"/>
                  <a:gd name="T1" fmla="*/ 3 h 3"/>
                  <a:gd name="T2" fmla="*/ 0 w 3"/>
                  <a:gd name="T3" fmla="*/ 0 h 3"/>
                  <a:gd name="T4" fmla="*/ 3 w 3"/>
                  <a:gd name="T5" fmla="*/ 1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1"/>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3843" name="Freeform 1034"/>
              <p:cNvSpPr>
                <a:spLocks/>
              </p:cNvSpPr>
              <p:nvPr/>
            </p:nvSpPr>
            <p:spPr bwMode="auto">
              <a:xfrm>
                <a:off x="5026" y="3797"/>
                <a:ext cx="3" cy="3"/>
              </a:xfrm>
              <a:custGeom>
                <a:avLst/>
                <a:gdLst>
                  <a:gd name="T0" fmla="*/ 0 w 3"/>
                  <a:gd name="T1" fmla="*/ 3 h 3"/>
                  <a:gd name="T2" fmla="*/ 0 w 3"/>
                  <a:gd name="T3" fmla="*/ 0 h 3"/>
                  <a:gd name="T4" fmla="*/ 3 w 3"/>
                  <a:gd name="T5" fmla="*/ 1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1"/>
                    </a:lnTo>
                    <a:lnTo>
                      <a:pt x="0" y="3"/>
                    </a:lnTo>
                  </a:path>
                </a:pathLst>
              </a:custGeom>
              <a:noFill/>
              <a:ln w="9525">
                <a:noFill/>
                <a:round/>
                <a:headEnd/>
                <a:tailEnd/>
              </a:ln>
            </p:spPr>
            <p:txBody>
              <a:bodyPr/>
              <a:lstStyle/>
              <a:p>
                <a:pPr algn="ctr" eaLnBrk="0" hangingPunct="0"/>
                <a:endParaRPr lang="en-US" dirty="0"/>
              </a:p>
            </p:txBody>
          </p:sp>
          <p:sp>
            <p:nvSpPr>
              <p:cNvPr id="3844" name="Freeform 1035"/>
              <p:cNvSpPr>
                <a:spLocks/>
              </p:cNvSpPr>
              <p:nvPr/>
            </p:nvSpPr>
            <p:spPr bwMode="auto">
              <a:xfrm>
                <a:off x="5006" y="3797"/>
                <a:ext cx="13" cy="21"/>
              </a:xfrm>
              <a:custGeom>
                <a:avLst/>
                <a:gdLst>
                  <a:gd name="T0" fmla="*/ 0 w 13"/>
                  <a:gd name="T1" fmla="*/ 11 h 21"/>
                  <a:gd name="T2" fmla="*/ 5 w 13"/>
                  <a:gd name="T3" fmla="*/ 11 h 21"/>
                  <a:gd name="T4" fmla="*/ 0 w 13"/>
                  <a:gd name="T5" fmla="*/ 8 h 21"/>
                  <a:gd name="T6" fmla="*/ 8 w 13"/>
                  <a:gd name="T7" fmla="*/ 0 h 21"/>
                  <a:gd name="T8" fmla="*/ 13 w 13"/>
                  <a:gd name="T9" fmla="*/ 17 h 21"/>
                  <a:gd name="T10" fmla="*/ 8 w 13"/>
                  <a:gd name="T11" fmla="*/ 21 h 21"/>
                  <a:gd name="T12" fmla="*/ 8 w 13"/>
                  <a:gd name="T13" fmla="*/ 14 h 21"/>
                  <a:gd name="T14" fmla="*/ 0 w 13"/>
                  <a:gd name="T15" fmla="*/ 11 h 2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1"/>
                  <a:gd name="T26" fmla="*/ 13 w 1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1">
                    <a:moveTo>
                      <a:pt x="0" y="11"/>
                    </a:moveTo>
                    <a:lnTo>
                      <a:pt x="5" y="11"/>
                    </a:lnTo>
                    <a:lnTo>
                      <a:pt x="0" y="8"/>
                    </a:lnTo>
                    <a:lnTo>
                      <a:pt x="8" y="0"/>
                    </a:lnTo>
                    <a:lnTo>
                      <a:pt x="13" y="17"/>
                    </a:lnTo>
                    <a:lnTo>
                      <a:pt x="8" y="21"/>
                    </a:lnTo>
                    <a:lnTo>
                      <a:pt x="8" y="14"/>
                    </a:lnTo>
                    <a:lnTo>
                      <a:pt x="0" y="11"/>
                    </a:lnTo>
                    <a:close/>
                  </a:path>
                </a:pathLst>
              </a:custGeom>
              <a:solidFill>
                <a:srgbClr val="FEE0C2"/>
              </a:solidFill>
              <a:ln w="9525">
                <a:noFill/>
                <a:round/>
                <a:headEnd/>
                <a:tailEnd/>
              </a:ln>
            </p:spPr>
            <p:txBody>
              <a:bodyPr/>
              <a:lstStyle/>
              <a:p>
                <a:pPr algn="ctr" eaLnBrk="0" hangingPunct="0"/>
                <a:endParaRPr lang="en-US" dirty="0"/>
              </a:p>
            </p:txBody>
          </p:sp>
          <p:sp>
            <p:nvSpPr>
              <p:cNvPr id="3845" name="Freeform 1036"/>
              <p:cNvSpPr>
                <a:spLocks/>
              </p:cNvSpPr>
              <p:nvPr/>
            </p:nvSpPr>
            <p:spPr bwMode="auto">
              <a:xfrm>
                <a:off x="5006" y="3797"/>
                <a:ext cx="13" cy="21"/>
              </a:xfrm>
              <a:custGeom>
                <a:avLst/>
                <a:gdLst>
                  <a:gd name="T0" fmla="*/ 0 w 13"/>
                  <a:gd name="T1" fmla="*/ 11 h 21"/>
                  <a:gd name="T2" fmla="*/ 5 w 13"/>
                  <a:gd name="T3" fmla="*/ 11 h 21"/>
                  <a:gd name="T4" fmla="*/ 0 w 13"/>
                  <a:gd name="T5" fmla="*/ 8 h 21"/>
                  <a:gd name="T6" fmla="*/ 8 w 13"/>
                  <a:gd name="T7" fmla="*/ 0 h 21"/>
                  <a:gd name="T8" fmla="*/ 13 w 13"/>
                  <a:gd name="T9" fmla="*/ 17 h 21"/>
                  <a:gd name="T10" fmla="*/ 8 w 13"/>
                  <a:gd name="T11" fmla="*/ 21 h 21"/>
                  <a:gd name="T12" fmla="*/ 8 w 13"/>
                  <a:gd name="T13" fmla="*/ 14 h 21"/>
                  <a:gd name="T14" fmla="*/ 0 w 13"/>
                  <a:gd name="T15" fmla="*/ 11 h 2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1"/>
                  <a:gd name="T26" fmla="*/ 13 w 1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1">
                    <a:moveTo>
                      <a:pt x="0" y="11"/>
                    </a:moveTo>
                    <a:lnTo>
                      <a:pt x="5" y="11"/>
                    </a:lnTo>
                    <a:lnTo>
                      <a:pt x="0" y="8"/>
                    </a:lnTo>
                    <a:lnTo>
                      <a:pt x="8" y="0"/>
                    </a:lnTo>
                    <a:lnTo>
                      <a:pt x="13" y="17"/>
                    </a:lnTo>
                    <a:lnTo>
                      <a:pt x="8" y="21"/>
                    </a:lnTo>
                    <a:lnTo>
                      <a:pt x="8" y="14"/>
                    </a:lnTo>
                    <a:lnTo>
                      <a:pt x="0" y="11"/>
                    </a:lnTo>
                  </a:path>
                </a:pathLst>
              </a:custGeom>
              <a:noFill/>
              <a:ln w="9525">
                <a:noFill/>
                <a:round/>
                <a:headEnd/>
                <a:tailEnd/>
              </a:ln>
            </p:spPr>
            <p:txBody>
              <a:bodyPr/>
              <a:lstStyle/>
              <a:p>
                <a:pPr algn="ctr" eaLnBrk="0" hangingPunct="0"/>
                <a:endParaRPr lang="en-US" dirty="0"/>
              </a:p>
            </p:txBody>
          </p:sp>
          <p:sp>
            <p:nvSpPr>
              <p:cNvPr id="3846" name="Freeform 1037"/>
              <p:cNvSpPr>
                <a:spLocks/>
              </p:cNvSpPr>
              <p:nvPr/>
            </p:nvSpPr>
            <p:spPr bwMode="auto">
              <a:xfrm>
                <a:off x="5085" y="3800"/>
                <a:ext cx="13" cy="10"/>
              </a:xfrm>
              <a:custGeom>
                <a:avLst/>
                <a:gdLst>
                  <a:gd name="T0" fmla="*/ 0 w 13"/>
                  <a:gd name="T1" fmla="*/ 10 h 10"/>
                  <a:gd name="T2" fmla="*/ 9 w 13"/>
                  <a:gd name="T3" fmla="*/ 0 h 10"/>
                  <a:gd name="T4" fmla="*/ 13 w 13"/>
                  <a:gd name="T5" fmla="*/ 3 h 10"/>
                  <a:gd name="T6" fmla="*/ 0 w 13"/>
                  <a:gd name="T7" fmla="*/ 10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0" y="10"/>
                    </a:moveTo>
                    <a:lnTo>
                      <a:pt x="9" y="0"/>
                    </a:lnTo>
                    <a:lnTo>
                      <a:pt x="13" y="3"/>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3847" name="Freeform 1038"/>
              <p:cNvSpPr>
                <a:spLocks/>
              </p:cNvSpPr>
              <p:nvPr/>
            </p:nvSpPr>
            <p:spPr bwMode="auto">
              <a:xfrm>
                <a:off x="5085" y="3800"/>
                <a:ext cx="13" cy="10"/>
              </a:xfrm>
              <a:custGeom>
                <a:avLst/>
                <a:gdLst>
                  <a:gd name="T0" fmla="*/ 0 w 13"/>
                  <a:gd name="T1" fmla="*/ 10 h 10"/>
                  <a:gd name="T2" fmla="*/ 9 w 13"/>
                  <a:gd name="T3" fmla="*/ 0 h 10"/>
                  <a:gd name="T4" fmla="*/ 13 w 13"/>
                  <a:gd name="T5" fmla="*/ 3 h 10"/>
                  <a:gd name="T6" fmla="*/ 0 w 13"/>
                  <a:gd name="T7" fmla="*/ 10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0" y="10"/>
                    </a:moveTo>
                    <a:lnTo>
                      <a:pt x="9" y="0"/>
                    </a:lnTo>
                    <a:lnTo>
                      <a:pt x="13" y="3"/>
                    </a:lnTo>
                    <a:lnTo>
                      <a:pt x="0" y="10"/>
                    </a:lnTo>
                  </a:path>
                </a:pathLst>
              </a:custGeom>
              <a:noFill/>
              <a:ln w="9525">
                <a:noFill/>
                <a:round/>
                <a:headEnd/>
                <a:tailEnd/>
              </a:ln>
            </p:spPr>
            <p:txBody>
              <a:bodyPr/>
              <a:lstStyle/>
              <a:p>
                <a:pPr algn="ctr" eaLnBrk="0" hangingPunct="0"/>
                <a:endParaRPr lang="en-US" dirty="0"/>
              </a:p>
            </p:txBody>
          </p:sp>
          <p:sp>
            <p:nvSpPr>
              <p:cNvPr id="3848" name="Freeform 1039"/>
              <p:cNvSpPr>
                <a:spLocks/>
              </p:cNvSpPr>
              <p:nvPr/>
            </p:nvSpPr>
            <p:spPr bwMode="auto">
              <a:xfrm>
                <a:off x="5024" y="3805"/>
                <a:ext cx="8" cy="13"/>
              </a:xfrm>
              <a:custGeom>
                <a:avLst/>
                <a:gdLst>
                  <a:gd name="T0" fmla="*/ 0 w 8"/>
                  <a:gd name="T1" fmla="*/ 11 h 13"/>
                  <a:gd name="T2" fmla="*/ 2 w 8"/>
                  <a:gd name="T3" fmla="*/ 0 h 13"/>
                  <a:gd name="T4" fmla="*/ 8 w 8"/>
                  <a:gd name="T5" fmla="*/ 3 h 13"/>
                  <a:gd name="T6" fmla="*/ 6 w 8"/>
                  <a:gd name="T7" fmla="*/ 13 h 13"/>
                  <a:gd name="T8" fmla="*/ 0 w 8"/>
                  <a:gd name="T9" fmla="*/ 11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0" y="11"/>
                    </a:moveTo>
                    <a:lnTo>
                      <a:pt x="2" y="0"/>
                    </a:lnTo>
                    <a:lnTo>
                      <a:pt x="8" y="3"/>
                    </a:lnTo>
                    <a:lnTo>
                      <a:pt x="6" y="13"/>
                    </a:lnTo>
                    <a:lnTo>
                      <a:pt x="0" y="11"/>
                    </a:lnTo>
                    <a:close/>
                  </a:path>
                </a:pathLst>
              </a:custGeom>
              <a:solidFill>
                <a:srgbClr val="FEE0C2"/>
              </a:solidFill>
              <a:ln w="9525">
                <a:noFill/>
                <a:round/>
                <a:headEnd/>
                <a:tailEnd/>
              </a:ln>
            </p:spPr>
            <p:txBody>
              <a:bodyPr/>
              <a:lstStyle/>
              <a:p>
                <a:pPr algn="ctr" eaLnBrk="0" hangingPunct="0"/>
                <a:endParaRPr lang="en-US" dirty="0"/>
              </a:p>
            </p:txBody>
          </p:sp>
          <p:sp>
            <p:nvSpPr>
              <p:cNvPr id="3849" name="Freeform 1040"/>
              <p:cNvSpPr>
                <a:spLocks/>
              </p:cNvSpPr>
              <p:nvPr/>
            </p:nvSpPr>
            <p:spPr bwMode="auto">
              <a:xfrm>
                <a:off x="5024" y="3805"/>
                <a:ext cx="8" cy="13"/>
              </a:xfrm>
              <a:custGeom>
                <a:avLst/>
                <a:gdLst>
                  <a:gd name="T0" fmla="*/ 0 w 8"/>
                  <a:gd name="T1" fmla="*/ 11 h 13"/>
                  <a:gd name="T2" fmla="*/ 2 w 8"/>
                  <a:gd name="T3" fmla="*/ 0 h 13"/>
                  <a:gd name="T4" fmla="*/ 8 w 8"/>
                  <a:gd name="T5" fmla="*/ 3 h 13"/>
                  <a:gd name="T6" fmla="*/ 6 w 8"/>
                  <a:gd name="T7" fmla="*/ 13 h 13"/>
                  <a:gd name="T8" fmla="*/ 0 w 8"/>
                  <a:gd name="T9" fmla="*/ 11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0" y="11"/>
                    </a:moveTo>
                    <a:lnTo>
                      <a:pt x="2" y="0"/>
                    </a:lnTo>
                    <a:lnTo>
                      <a:pt x="8" y="3"/>
                    </a:lnTo>
                    <a:lnTo>
                      <a:pt x="6" y="13"/>
                    </a:lnTo>
                    <a:lnTo>
                      <a:pt x="0" y="11"/>
                    </a:lnTo>
                  </a:path>
                </a:pathLst>
              </a:custGeom>
              <a:noFill/>
              <a:ln w="9525">
                <a:noFill/>
                <a:round/>
                <a:headEnd/>
                <a:tailEnd/>
              </a:ln>
            </p:spPr>
            <p:txBody>
              <a:bodyPr/>
              <a:lstStyle/>
              <a:p>
                <a:pPr algn="ctr" eaLnBrk="0" hangingPunct="0"/>
                <a:endParaRPr lang="en-US" dirty="0"/>
              </a:p>
            </p:txBody>
          </p:sp>
          <p:sp>
            <p:nvSpPr>
              <p:cNvPr id="3850" name="Freeform 1041"/>
              <p:cNvSpPr>
                <a:spLocks/>
              </p:cNvSpPr>
              <p:nvPr/>
            </p:nvSpPr>
            <p:spPr bwMode="auto">
              <a:xfrm>
                <a:off x="4937" y="3814"/>
                <a:ext cx="16" cy="16"/>
              </a:xfrm>
              <a:custGeom>
                <a:avLst/>
                <a:gdLst>
                  <a:gd name="T0" fmla="*/ 0 w 16"/>
                  <a:gd name="T1" fmla="*/ 10 h 16"/>
                  <a:gd name="T2" fmla="*/ 13 w 16"/>
                  <a:gd name="T3" fmla="*/ 8 h 16"/>
                  <a:gd name="T4" fmla="*/ 6 w 16"/>
                  <a:gd name="T5" fmla="*/ 2 h 16"/>
                  <a:gd name="T6" fmla="*/ 11 w 16"/>
                  <a:gd name="T7" fmla="*/ 0 h 16"/>
                  <a:gd name="T8" fmla="*/ 16 w 16"/>
                  <a:gd name="T9" fmla="*/ 4 h 16"/>
                  <a:gd name="T10" fmla="*/ 14 w 16"/>
                  <a:gd name="T11" fmla="*/ 4 h 16"/>
                  <a:gd name="T12" fmla="*/ 16 w 16"/>
                  <a:gd name="T13" fmla="*/ 10 h 16"/>
                  <a:gd name="T14" fmla="*/ 14 w 16"/>
                  <a:gd name="T15" fmla="*/ 16 h 16"/>
                  <a:gd name="T16" fmla="*/ 13 w 16"/>
                  <a:gd name="T17" fmla="*/ 10 h 16"/>
                  <a:gd name="T18" fmla="*/ 9 w 16"/>
                  <a:gd name="T19" fmla="*/ 16 h 16"/>
                  <a:gd name="T20" fmla="*/ 9 w 16"/>
                  <a:gd name="T21" fmla="*/ 12 h 16"/>
                  <a:gd name="T22" fmla="*/ 1 w 16"/>
                  <a:gd name="T23" fmla="*/ 16 h 16"/>
                  <a:gd name="T24" fmla="*/ 4 w 16"/>
                  <a:gd name="T25" fmla="*/ 13 h 16"/>
                  <a:gd name="T26" fmla="*/ 0 w 16"/>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10"/>
                    </a:moveTo>
                    <a:lnTo>
                      <a:pt x="13" y="8"/>
                    </a:lnTo>
                    <a:lnTo>
                      <a:pt x="6" y="2"/>
                    </a:lnTo>
                    <a:lnTo>
                      <a:pt x="11" y="0"/>
                    </a:lnTo>
                    <a:lnTo>
                      <a:pt x="16" y="4"/>
                    </a:lnTo>
                    <a:lnTo>
                      <a:pt x="14" y="4"/>
                    </a:lnTo>
                    <a:lnTo>
                      <a:pt x="16" y="10"/>
                    </a:lnTo>
                    <a:lnTo>
                      <a:pt x="14" y="16"/>
                    </a:lnTo>
                    <a:lnTo>
                      <a:pt x="13" y="10"/>
                    </a:lnTo>
                    <a:lnTo>
                      <a:pt x="9" y="16"/>
                    </a:lnTo>
                    <a:lnTo>
                      <a:pt x="9" y="12"/>
                    </a:lnTo>
                    <a:lnTo>
                      <a:pt x="1" y="16"/>
                    </a:lnTo>
                    <a:lnTo>
                      <a:pt x="4" y="13"/>
                    </a:lnTo>
                    <a:lnTo>
                      <a:pt x="0" y="10"/>
                    </a:lnTo>
                    <a:close/>
                  </a:path>
                </a:pathLst>
              </a:custGeom>
              <a:solidFill>
                <a:srgbClr val="FEE0C2"/>
              </a:solidFill>
              <a:ln w="9525">
                <a:noFill/>
                <a:round/>
                <a:headEnd/>
                <a:tailEnd/>
              </a:ln>
            </p:spPr>
            <p:txBody>
              <a:bodyPr/>
              <a:lstStyle/>
              <a:p>
                <a:pPr algn="ctr" eaLnBrk="0" hangingPunct="0"/>
                <a:endParaRPr lang="en-US" dirty="0"/>
              </a:p>
            </p:txBody>
          </p:sp>
          <p:sp>
            <p:nvSpPr>
              <p:cNvPr id="3851" name="Freeform 1042"/>
              <p:cNvSpPr>
                <a:spLocks/>
              </p:cNvSpPr>
              <p:nvPr/>
            </p:nvSpPr>
            <p:spPr bwMode="auto">
              <a:xfrm>
                <a:off x="4937" y="3814"/>
                <a:ext cx="16" cy="16"/>
              </a:xfrm>
              <a:custGeom>
                <a:avLst/>
                <a:gdLst>
                  <a:gd name="T0" fmla="*/ 0 w 16"/>
                  <a:gd name="T1" fmla="*/ 10 h 16"/>
                  <a:gd name="T2" fmla="*/ 13 w 16"/>
                  <a:gd name="T3" fmla="*/ 8 h 16"/>
                  <a:gd name="T4" fmla="*/ 6 w 16"/>
                  <a:gd name="T5" fmla="*/ 2 h 16"/>
                  <a:gd name="T6" fmla="*/ 11 w 16"/>
                  <a:gd name="T7" fmla="*/ 0 h 16"/>
                  <a:gd name="T8" fmla="*/ 16 w 16"/>
                  <a:gd name="T9" fmla="*/ 4 h 16"/>
                  <a:gd name="T10" fmla="*/ 14 w 16"/>
                  <a:gd name="T11" fmla="*/ 4 h 16"/>
                  <a:gd name="T12" fmla="*/ 16 w 16"/>
                  <a:gd name="T13" fmla="*/ 10 h 16"/>
                  <a:gd name="T14" fmla="*/ 14 w 16"/>
                  <a:gd name="T15" fmla="*/ 16 h 16"/>
                  <a:gd name="T16" fmla="*/ 13 w 16"/>
                  <a:gd name="T17" fmla="*/ 10 h 16"/>
                  <a:gd name="T18" fmla="*/ 9 w 16"/>
                  <a:gd name="T19" fmla="*/ 16 h 16"/>
                  <a:gd name="T20" fmla="*/ 9 w 16"/>
                  <a:gd name="T21" fmla="*/ 12 h 16"/>
                  <a:gd name="T22" fmla="*/ 1 w 16"/>
                  <a:gd name="T23" fmla="*/ 16 h 16"/>
                  <a:gd name="T24" fmla="*/ 4 w 16"/>
                  <a:gd name="T25" fmla="*/ 13 h 16"/>
                  <a:gd name="T26" fmla="*/ 0 w 16"/>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10"/>
                    </a:moveTo>
                    <a:lnTo>
                      <a:pt x="13" y="8"/>
                    </a:lnTo>
                    <a:lnTo>
                      <a:pt x="6" y="2"/>
                    </a:lnTo>
                    <a:lnTo>
                      <a:pt x="11" y="0"/>
                    </a:lnTo>
                    <a:lnTo>
                      <a:pt x="16" y="4"/>
                    </a:lnTo>
                    <a:lnTo>
                      <a:pt x="14" y="4"/>
                    </a:lnTo>
                    <a:lnTo>
                      <a:pt x="16" y="10"/>
                    </a:lnTo>
                    <a:lnTo>
                      <a:pt x="14" y="16"/>
                    </a:lnTo>
                    <a:lnTo>
                      <a:pt x="13" y="10"/>
                    </a:lnTo>
                    <a:lnTo>
                      <a:pt x="9" y="16"/>
                    </a:lnTo>
                    <a:lnTo>
                      <a:pt x="9" y="12"/>
                    </a:lnTo>
                    <a:lnTo>
                      <a:pt x="1" y="16"/>
                    </a:lnTo>
                    <a:lnTo>
                      <a:pt x="4" y="13"/>
                    </a:lnTo>
                    <a:lnTo>
                      <a:pt x="0" y="10"/>
                    </a:lnTo>
                  </a:path>
                </a:pathLst>
              </a:custGeom>
              <a:noFill/>
              <a:ln w="9525">
                <a:noFill/>
                <a:round/>
                <a:headEnd/>
                <a:tailEnd/>
              </a:ln>
            </p:spPr>
            <p:txBody>
              <a:bodyPr/>
              <a:lstStyle/>
              <a:p>
                <a:pPr algn="ctr" eaLnBrk="0" hangingPunct="0"/>
                <a:endParaRPr lang="en-US" dirty="0"/>
              </a:p>
            </p:txBody>
          </p:sp>
          <p:sp>
            <p:nvSpPr>
              <p:cNvPr id="3852" name="Freeform 1043"/>
              <p:cNvSpPr>
                <a:spLocks/>
              </p:cNvSpPr>
              <p:nvPr/>
            </p:nvSpPr>
            <p:spPr bwMode="auto">
              <a:xfrm>
                <a:off x="4953" y="3821"/>
                <a:ext cx="6" cy="3"/>
              </a:xfrm>
              <a:custGeom>
                <a:avLst/>
                <a:gdLst>
                  <a:gd name="T0" fmla="*/ 0 w 6"/>
                  <a:gd name="T1" fmla="*/ 1 h 3"/>
                  <a:gd name="T2" fmla="*/ 6 w 6"/>
                  <a:gd name="T3" fmla="*/ 0 h 3"/>
                  <a:gd name="T4" fmla="*/ 5 w 6"/>
                  <a:gd name="T5" fmla="*/ 3 h 3"/>
                  <a:gd name="T6" fmla="*/ 0 w 6"/>
                  <a:gd name="T7" fmla="*/ 1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1"/>
                    </a:moveTo>
                    <a:lnTo>
                      <a:pt x="6" y="0"/>
                    </a:lnTo>
                    <a:lnTo>
                      <a:pt x="5" y="3"/>
                    </a:lnTo>
                    <a:lnTo>
                      <a:pt x="0" y="1"/>
                    </a:lnTo>
                    <a:close/>
                  </a:path>
                </a:pathLst>
              </a:custGeom>
              <a:solidFill>
                <a:srgbClr val="FEE0C2"/>
              </a:solidFill>
              <a:ln w="9525">
                <a:noFill/>
                <a:round/>
                <a:headEnd/>
                <a:tailEnd/>
              </a:ln>
            </p:spPr>
            <p:txBody>
              <a:bodyPr/>
              <a:lstStyle/>
              <a:p>
                <a:pPr algn="ctr" eaLnBrk="0" hangingPunct="0"/>
                <a:endParaRPr lang="en-US" dirty="0"/>
              </a:p>
            </p:txBody>
          </p:sp>
          <p:sp>
            <p:nvSpPr>
              <p:cNvPr id="3853" name="Freeform 1044"/>
              <p:cNvSpPr>
                <a:spLocks/>
              </p:cNvSpPr>
              <p:nvPr/>
            </p:nvSpPr>
            <p:spPr bwMode="auto">
              <a:xfrm>
                <a:off x="4953" y="3821"/>
                <a:ext cx="6" cy="3"/>
              </a:xfrm>
              <a:custGeom>
                <a:avLst/>
                <a:gdLst>
                  <a:gd name="T0" fmla="*/ 0 w 6"/>
                  <a:gd name="T1" fmla="*/ 1 h 3"/>
                  <a:gd name="T2" fmla="*/ 6 w 6"/>
                  <a:gd name="T3" fmla="*/ 0 h 3"/>
                  <a:gd name="T4" fmla="*/ 5 w 6"/>
                  <a:gd name="T5" fmla="*/ 3 h 3"/>
                  <a:gd name="T6" fmla="*/ 0 w 6"/>
                  <a:gd name="T7" fmla="*/ 1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1"/>
                    </a:moveTo>
                    <a:lnTo>
                      <a:pt x="6" y="0"/>
                    </a:lnTo>
                    <a:lnTo>
                      <a:pt x="5" y="3"/>
                    </a:lnTo>
                    <a:lnTo>
                      <a:pt x="0" y="1"/>
                    </a:lnTo>
                  </a:path>
                </a:pathLst>
              </a:custGeom>
              <a:noFill/>
              <a:ln w="9525">
                <a:noFill/>
                <a:round/>
                <a:headEnd/>
                <a:tailEnd/>
              </a:ln>
            </p:spPr>
            <p:txBody>
              <a:bodyPr/>
              <a:lstStyle/>
              <a:p>
                <a:pPr algn="ctr" eaLnBrk="0" hangingPunct="0"/>
                <a:endParaRPr lang="en-US" dirty="0"/>
              </a:p>
            </p:txBody>
          </p:sp>
          <p:sp>
            <p:nvSpPr>
              <p:cNvPr id="3854" name="Freeform 1045"/>
              <p:cNvSpPr>
                <a:spLocks/>
              </p:cNvSpPr>
              <p:nvPr/>
            </p:nvSpPr>
            <p:spPr bwMode="auto">
              <a:xfrm>
                <a:off x="4940" y="3829"/>
                <a:ext cx="6" cy="6"/>
              </a:xfrm>
              <a:custGeom>
                <a:avLst/>
                <a:gdLst>
                  <a:gd name="T0" fmla="*/ 3 w 6"/>
                  <a:gd name="T1" fmla="*/ 6 h 6"/>
                  <a:gd name="T2" fmla="*/ 3 w 6"/>
                  <a:gd name="T3" fmla="*/ 3 h 6"/>
                  <a:gd name="T4" fmla="*/ 0 w 6"/>
                  <a:gd name="T5" fmla="*/ 1 h 6"/>
                  <a:gd name="T6" fmla="*/ 6 w 6"/>
                  <a:gd name="T7" fmla="*/ 0 h 6"/>
                  <a:gd name="T8" fmla="*/ 6 w 6"/>
                  <a:gd name="T9" fmla="*/ 5 h 6"/>
                  <a:gd name="T10" fmla="*/ 3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3" y="3"/>
                    </a:lnTo>
                    <a:lnTo>
                      <a:pt x="0" y="1"/>
                    </a:lnTo>
                    <a:lnTo>
                      <a:pt x="6" y="0"/>
                    </a:lnTo>
                    <a:lnTo>
                      <a:pt x="6" y="5"/>
                    </a:lnTo>
                    <a:lnTo>
                      <a:pt x="3" y="6"/>
                    </a:lnTo>
                    <a:close/>
                  </a:path>
                </a:pathLst>
              </a:custGeom>
              <a:solidFill>
                <a:srgbClr val="FEE0C2"/>
              </a:solidFill>
              <a:ln w="9525">
                <a:noFill/>
                <a:round/>
                <a:headEnd/>
                <a:tailEnd/>
              </a:ln>
            </p:spPr>
            <p:txBody>
              <a:bodyPr/>
              <a:lstStyle/>
              <a:p>
                <a:pPr algn="ctr" eaLnBrk="0" hangingPunct="0"/>
                <a:endParaRPr lang="en-US" dirty="0"/>
              </a:p>
            </p:txBody>
          </p:sp>
          <p:sp>
            <p:nvSpPr>
              <p:cNvPr id="3855" name="Freeform 1046"/>
              <p:cNvSpPr>
                <a:spLocks/>
              </p:cNvSpPr>
              <p:nvPr/>
            </p:nvSpPr>
            <p:spPr bwMode="auto">
              <a:xfrm>
                <a:off x="4940" y="3829"/>
                <a:ext cx="6" cy="6"/>
              </a:xfrm>
              <a:custGeom>
                <a:avLst/>
                <a:gdLst>
                  <a:gd name="T0" fmla="*/ 3 w 6"/>
                  <a:gd name="T1" fmla="*/ 6 h 6"/>
                  <a:gd name="T2" fmla="*/ 3 w 6"/>
                  <a:gd name="T3" fmla="*/ 3 h 6"/>
                  <a:gd name="T4" fmla="*/ 0 w 6"/>
                  <a:gd name="T5" fmla="*/ 1 h 6"/>
                  <a:gd name="T6" fmla="*/ 6 w 6"/>
                  <a:gd name="T7" fmla="*/ 0 h 6"/>
                  <a:gd name="T8" fmla="*/ 6 w 6"/>
                  <a:gd name="T9" fmla="*/ 5 h 6"/>
                  <a:gd name="T10" fmla="*/ 3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3" y="3"/>
                    </a:lnTo>
                    <a:lnTo>
                      <a:pt x="0" y="1"/>
                    </a:lnTo>
                    <a:lnTo>
                      <a:pt x="6" y="0"/>
                    </a:lnTo>
                    <a:lnTo>
                      <a:pt x="6" y="5"/>
                    </a:lnTo>
                    <a:lnTo>
                      <a:pt x="3" y="6"/>
                    </a:lnTo>
                  </a:path>
                </a:pathLst>
              </a:custGeom>
              <a:noFill/>
              <a:ln w="9525">
                <a:noFill/>
                <a:round/>
                <a:headEnd/>
                <a:tailEnd/>
              </a:ln>
            </p:spPr>
            <p:txBody>
              <a:bodyPr/>
              <a:lstStyle/>
              <a:p>
                <a:pPr algn="ctr" eaLnBrk="0" hangingPunct="0"/>
                <a:endParaRPr lang="en-US" dirty="0"/>
              </a:p>
            </p:txBody>
          </p:sp>
          <p:sp>
            <p:nvSpPr>
              <p:cNvPr id="3856" name="Freeform 1047"/>
              <p:cNvSpPr>
                <a:spLocks/>
              </p:cNvSpPr>
              <p:nvPr/>
            </p:nvSpPr>
            <p:spPr bwMode="auto">
              <a:xfrm>
                <a:off x="4943" y="3832"/>
                <a:ext cx="16" cy="14"/>
              </a:xfrm>
              <a:custGeom>
                <a:avLst/>
                <a:gdLst>
                  <a:gd name="T0" fmla="*/ 0 w 16"/>
                  <a:gd name="T1" fmla="*/ 14 h 14"/>
                  <a:gd name="T2" fmla="*/ 7 w 16"/>
                  <a:gd name="T3" fmla="*/ 10 h 14"/>
                  <a:gd name="T4" fmla="*/ 3 w 16"/>
                  <a:gd name="T5" fmla="*/ 3 h 14"/>
                  <a:gd name="T6" fmla="*/ 10 w 16"/>
                  <a:gd name="T7" fmla="*/ 0 h 14"/>
                  <a:gd name="T8" fmla="*/ 13 w 16"/>
                  <a:gd name="T9" fmla="*/ 6 h 14"/>
                  <a:gd name="T10" fmla="*/ 15 w 16"/>
                  <a:gd name="T11" fmla="*/ 3 h 14"/>
                  <a:gd name="T12" fmla="*/ 16 w 16"/>
                  <a:gd name="T13" fmla="*/ 6 h 14"/>
                  <a:gd name="T14" fmla="*/ 0 w 16"/>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0" y="14"/>
                    </a:moveTo>
                    <a:lnTo>
                      <a:pt x="7" y="10"/>
                    </a:lnTo>
                    <a:lnTo>
                      <a:pt x="3" y="3"/>
                    </a:lnTo>
                    <a:lnTo>
                      <a:pt x="10" y="0"/>
                    </a:lnTo>
                    <a:lnTo>
                      <a:pt x="13" y="6"/>
                    </a:lnTo>
                    <a:lnTo>
                      <a:pt x="15" y="3"/>
                    </a:lnTo>
                    <a:lnTo>
                      <a:pt x="16" y="6"/>
                    </a:lnTo>
                    <a:lnTo>
                      <a:pt x="0" y="14"/>
                    </a:lnTo>
                    <a:close/>
                  </a:path>
                </a:pathLst>
              </a:custGeom>
              <a:solidFill>
                <a:srgbClr val="FEE0C2"/>
              </a:solidFill>
              <a:ln w="9525">
                <a:noFill/>
                <a:round/>
                <a:headEnd/>
                <a:tailEnd/>
              </a:ln>
            </p:spPr>
            <p:txBody>
              <a:bodyPr/>
              <a:lstStyle/>
              <a:p>
                <a:pPr algn="ctr" eaLnBrk="0" hangingPunct="0"/>
                <a:endParaRPr lang="en-US" dirty="0"/>
              </a:p>
            </p:txBody>
          </p:sp>
          <p:sp>
            <p:nvSpPr>
              <p:cNvPr id="3857" name="Freeform 1048"/>
              <p:cNvSpPr>
                <a:spLocks/>
              </p:cNvSpPr>
              <p:nvPr/>
            </p:nvSpPr>
            <p:spPr bwMode="auto">
              <a:xfrm>
                <a:off x="4943" y="3832"/>
                <a:ext cx="16" cy="14"/>
              </a:xfrm>
              <a:custGeom>
                <a:avLst/>
                <a:gdLst>
                  <a:gd name="T0" fmla="*/ 0 w 16"/>
                  <a:gd name="T1" fmla="*/ 14 h 14"/>
                  <a:gd name="T2" fmla="*/ 7 w 16"/>
                  <a:gd name="T3" fmla="*/ 10 h 14"/>
                  <a:gd name="T4" fmla="*/ 3 w 16"/>
                  <a:gd name="T5" fmla="*/ 3 h 14"/>
                  <a:gd name="T6" fmla="*/ 10 w 16"/>
                  <a:gd name="T7" fmla="*/ 0 h 14"/>
                  <a:gd name="T8" fmla="*/ 13 w 16"/>
                  <a:gd name="T9" fmla="*/ 6 h 14"/>
                  <a:gd name="T10" fmla="*/ 15 w 16"/>
                  <a:gd name="T11" fmla="*/ 3 h 14"/>
                  <a:gd name="T12" fmla="*/ 16 w 16"/>
                  <a:gd name="T13" fmla="*/ 6 h 14"/>
                  <a:gd name="T14" fmla="*/ 0 w 16"/>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0" y="14"/>
                    </a:moveTo>
                    <a:lnTo>
                      <a:pt x="7" y="10"/>
                    </a:lnTo>
                    <a:lnTo>
                      <a:pt x="3" y="3"/>
                    </a:lnTo>
                    <a:lnTo>
                      <a:pt x="10" y="0"/>
                    </a:lnTo>
                    <a:lnTo>
                      <a:pt x="13" y="6"/>
                    </a:lnTo>
                    <a:lnTo>
                      <a:pt x="15" y="3"/>
                    </a:lnTo>
                    <a:lnTo>
                      <a:pt x="16" y="6"/>
                    </a:lnTo>
                    <a:lnTo>
                      <a:pt x="0" y="14"/>
                    </a:lnTo>
                  </a:path>
                </a:pathLst>
              </a:custGeom>
              <a:noFill/>
              <a:ln w="9525">
                <a:noFill/>
                <a:round/>
                <a:headEnd/>
                <a:tailEnd/>
              </a:ln>
            </p:spPr>
            <p:txBody>
              <a:bodyPr/>
              <a:lstStyle/>
              <a:p>
                <a:pPr algn="ctr" eaLnBrk="0" hangingPunct="0"/>
                <a:endParaRPr lang="en-US" dirty="0"/>
              </a:p>
            </p:txBody>
          </p:sp>
          <p:sp>
            <p:nvSpPr>
              <p:cNvPr id="3858" name="Freeform 1049"/>
              <p:cNvSpPr>
                <a:spLocks/>
              </p:cNvSpPr>
              <p:nvPr/>
            </p:nvSpPr>
            <p:spPr bwMode="auto">
              <a:xfrm>
                <a:off x="4932" y="3832"/>
                <a:ext cx="5" cy="8"/>
              </a:xfrm>
              <a:custGeom>
                <a:avLst/>
                <a:gdLst>
                  <a:gd name="T0" fmla="*/ 0 w 5"/>
                  <a:gd name="T1" fmla="*/ 8 h 8"/>
                  <a:gd name="T2" fmla="*/ 1 w 5"/>
                  <a:gd name="T3" fmla="*/ 0 h 8"/>
                  <a:gd name="T4" fmla="*/ 5 w 5"/>
                  <a:gd name="T5" fmla="*/ 2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1" y="0"/>
                    </a:lnTo>
                    <a:lnTo>
                      <a:pt x="5" y="2"/>
                    </a:lnTo>
                    <a:lnTo>
                      <a:pt x="0" y="8"/>
                    </a:lnTo>
                    <a:close/>
                  </a:path>
                </a:pathLst>
              </a:custGeom>
              <a:solidFill>
                <a:srgbClr val="FEE0C2"/>
              </a:solidFill>
              <a:ln w="9525">
                <a:noFill/>
                <a:round/>
                <a:headEnd/>
                <a:tailEnd/>
              </a:ln>
            </p:spPr>
            <p:txBody>
              <a:bodyPr/>
              <a:lstStyle/>
              <a:p>
                <a:pPr algn="ctr" eaLnBrk="0" hangingPunct="0"/>
                <a:endParaRPr lang="en-US" dirty="0"/>
              </a:p>
            </p:txBody>
          </p:sp>
          <p:sp>
            <p:nvSpPr>
              <p:cNvPr id="3859" name="Freeform 1050"/>
              <p:cNvSpPr>
                <a:spLocks/>
              </p:cNvSpPr>
              <p:nvPr/>
            </p:nvSpPr>
            <p:spPr bwMode="auto">
              <a:xfrm>
                <a:off x="4932" y="3832"/>
                <a:ext cx="5" cy="8"/>
              </a:xfrm>
              <a:custGeom>
                <a:avLst/>
                <a:gdLst>
                  <a:gd name="T0" fmla="*/ 0 w 5"/>
                  <a:gd name="T1" fmla="*/ 8 h 8"/>
                  <a:gd name="T2" fmla="*/ 1 w 5"/>
                  <a:gd name="T3" fmla="*/ 0 h 8"/>
                  <a:gd name="T4" fmla="*/ 5 w 5"/>
                  <a:gd name="T5" fmla="*/ 2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1" y="0"/>
                    </a:lnTo>
                    <a:lnTo>
                      <a:pt x="5" y="2"/>
                    </a:lnTo>
                    <a:lnTo>
                      <a:pt x="0" y="8"/>
                    </a:lnTo>
                  </a:path>
                </a:pathLst>
              </a:custGeom>
              <a:noFill/>
              <a:ln w="9525">
                <a:noFill/>
                <a:round/>
                <a:headEnd/>
                <a:tailEnd/>
              </a:ln>
            </p:spPr>
            <p:txBody>
              <a:bodyPr/>
              <a:lstStyle/>
              <a:p>
                <a:pPr algn="ctr" eaLnBrk="0" hangingPunct="0"/>
                <a:endParaRPr lang="en-US" dirty="0"/>
              </a:p>
            </p:txBody>
          </p:sp>
          <p:sp>
            <p:nvSpPr>
              <p:cNvPr id="3860" name="Freeform 1051"/>
              <p:cNvSpPr>
                <a:spLocks/>
              </p:cNvSpPr>
              <p:nvPr/>
            </p:nvSpPr>
            <p:spPr bwMode="auto">
              <a:xfrm>
                <a:off x="4896" y="3832"/>
                <a:ext cx="33" cy="27"/>
              </a:xfrm>
              <a:custGeom>
                <a:avLst/>
                <a:gdLst>
                  <a:gd name="T0" fmla="*/ 0 w 33"/>
                  <a:gd name="T1" fmla="*/ 27 h 27"/>
                  <a:gd name="T2" fmla="*/ 5 w 33"/>
                  <a:gd name="T3" fmla="*/ 19 h 27"/>
                  <a:gd name="T4" fmla="*/ 2 w 33"/>
                  <a:gd name="T5" fmla="*/ 14 h 27"/>
                  <a:gd name="T6" fmla="*/ 5 w 33"/>
                  <a:gd name="T7" fmla="*/ 16 h 27"/>
                  <a:gd name="T8" fmla="*/ 7 w 33"/>
                  <a:gd name="T9" fmla="*/ 13 h 27"/>
                  <a:gd name="T10" fmla="*/ 10 w 33"/>
                  <a:gd name="T11" fmla="*/ 14 h 27"/>
                  <a:gd name="T12" fmla="*/ 5 w 33"/>
                  <a:gd name="T13" fmla="*/ 10 h 27"/>
                  <a:gd name="T14" fmla="*/ 5 w 33"/>
                  <a:gd name="T15" fmla="*/ 13 h 27"/>
                  <a:gd name="T16" fmla="*/ 7 w 33"/>
                  <a:gd name="T17" fmla="*/ 6 h 27"/>
                  <a:gd name="T18" fmla="*/ 12 w 33"/>
                  <a:gd name="T19" fmla="*/ 13 h 27"/>
                  <a:gd name="T20" fmla="*/ 16 w 33"/>
                  <a:gd name="T21" fmla="*/ 13 h 27"/>
                  <a:gd name="T22" fmla="*/ 20 w 33"/>
                  <a:gd name="T23" fmla="*/ 6 h 27"/>
                  <a:gd name="T24" fmla="*/ 33 w 33"/>
                  <a:gd name="T25" fmla="*/ 6 h 27"/>
                  <a:gd name="T26" fmla="*/ 29 w 33"/>
                  <a:gd name="T27" fmla="*/ 0 h 27"/>
                  <a:gd name="T28" fmla="*/ 33 w 33"/>
                  <a:gd name="T29" fmla="*/ 6 h 27"/>
                  <a:gd name="T30" fmla="*/ 31 w 33"/>
                  <a:gd name="T31" fmla="*/ 8 h 27"/>
                  <a:gd name="T32" fmla="*/ 33 w 33"/>
                  <a:gd name="T33" fmla="*/ 11 h 27"/>
                  <a:gd name="T34" fmla="*/ 23 w 33"/>
                  <a:gd name="T35" fmla="*/ 8 h 27"/>
                  <a:gd name="T36" fmla="*/ 20 w 33"/>
                  <a:gd name="T37" fmla="*/ 13 h 27"/>
                  <a:gd name="T38" fmla="*/ 24 w 33"/>
                  <a:gd name="T39" fmla="*/ 13 h 27"/>
                  <a:gd name="T40" fmla="*/ 23 w 33"/>
                  <a:gd name="T41" fmla="*/ 19 h 27"/>
                  <a:gd name="T42" fmla="*/ 31 w 33"/>
                  <a:gd name="T43" fmla="*/ 13 h 27"/>
                  <a:gd name="T44" fmla="*/ 31 w 33"/>
                  <a:gd name="T45" fmla="*/ 16 h 27"/>
                  <a:gd name="T46" fmla="*/ 16 w 33"/>
                  <a:gd name="T47" fmla="*/ 27 h 27"/>
                  <a:gd name="T48" fmla="*/ 0 w 33"/>
                  <a:gd name="T49" fmla="*/ 27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7"/>
                  <a:gd name="T77" fmla="*/ 33 w 33"/>
                  <a:gd name="T78" fmla="*/ 27 h 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7">
                    <a:moveTo>
                      <a:pt x="0" y="27"/>
                    </a:moveTo>
                    <a:lnTo>
                      <a:pt x="5" y="19"/>
                    </a:lnTo>
                    <a:lnTo>
                      <a:pt x="2" y="14"/>
                    </a:lnTo>
                    <a:lnTo>
                      <a:pt x="5" y="16"/>
                    </a:lnTo>
                    <a:lnTo>
                      <a:pt x="7" y="13"/>
                    </a:lnTo>
                    <a:lnTo>
                      <a:pt x="10" y="14"/>
                    </a:lnTo>
                    <a:lnTo>
                      <a:pt x="5" y="10"/>
                    </a:lnTo>
                    <a:lnTo>
                      <a:pt x="5" y="13"/>
                    </a:lnTo>
                    <a:lnTo>
                      <a:pt x="7" y="6"/>
                    </a:lnTo>
                    <a:lnTo>
                      <a:pt x="12" y="13"/>
                    </a:lnTo>
                    <a:lnTo>
                      <a:pt x="16" y="13"/>
                    </a:lnTo>
                    <a:lnTo>
                      <a:pt x="20" y="6"/>
                    </a:lnTo>
                    <a:lnTo>
                      <a:pt x="33" y="6"/>
                    </a:lnTo>
                    <a:lnTo>
                      <a:pt x="29" y="0"/>
                    </a:lnTo>
                    <a:lnTo>
                      <a:pt x="33" y="6"/>
                    </a:lnTo>
                    <a:lnTo>
                      <a:pt x="31" y="8"/>
                    </a:lnTo>
                    <a:lnTo>
                      <a:pt x="33" y="11"/>
                    </a:lnTo>
                    <a:lnTo>
                      <a:pt x="23" y="8"/>
                    </a:lnTo>
                    <a:lnTo>
                      <a:pt x="20" y="13"/>
                    </a:lnTo>
                    <a:lnTo>
                      <a:pt x="24" y="13"/>
                    </a:lnTo>
                    <a:lnTo>
                      <a:pt x="23" y="19"/>
                    </a:lnTo>
                    <a:lnTo>
                      <a:pt x="31" y="13"/>
                    </a:lnTo>
                    <a:lnTo>
                      <a:pt x="31" y="16"/>
                    </a:lnTo>
                    <a:lnTo>
                      <a:pt x="16" y="27"/>
                    </a:lnTo>
                    <a:lnTo>
                      <a:pt x="0" y="27"/>
                    </a:lnTo>
                    <a:close/>
                  </a:path>
                </a:pathLst>
              </a:custGeom>
              <a:solidFill>
                <a:srgbClr val="FEE0C2"/>
              </a:solidFill>
              <a:ln w="9525">
                <a:noFill/>
                <a:round/>
                <a:headEnd/>
                <a:tailEnd/>
              </a:ln>
            </p:spPr>
            <p:txBody>
              <a:bodyPr/>
              <a:lstStyle/>
              <a:p>
                <a:pPr algn="ctr" eaLnBrk="0" hangingPunct="0"/>
                <a:endParaRPr lang="en-US" dirty="0"/>
              </a:p>
            </p:txBody>
          </p:sp>
          <p:sp>
            <p:nvSpPr>
              <p:cNvPr id="3861" name="Freeform 1052"/>
              <p:cNvSpPr>
                <a:spLocks/>
              </p:cNvSpPr>
              <p:nvPr/>
            </p:nvSpPr>
            <p:spPr bwMode="auto">
              <a:xfrm>
                <a:off x="4896" y="3832"/>
                <a:ext cx="33" cy="27"/>
              </a:xfrm>
              <a:custGeom>
                <a:avLst/>
                <a:gdLst>
                  <a:gd name="T0" fmla="*/ 0 w 33"/>
                  <a:gd name="T1" fmla="*/ 27 h 27"/>
                  <a:gd name="T2" fmla="*/ 5 w 33"/>
                  <a:gd name="T3" fmla="*/ 19 h 27"/>
                  <a:gd name="T4" fmla="*/ 2 w 33"/>
                  <a:gd name="T5" fmla="*/ 14 h 27"/>
                  <a:gd name="T6" fmla="*/ 5 w 33"/>
                  <a:gd name="T7" fmla="*/ 16 h 27"/>
                  <a:gd name="T8" fmla="*/ 7 w 33"/>
                  <a:gd name="T9" fmla="*/ 13 h 27"/>
                  <a:gd name="T10" fmla="*/ 10 w 33"/>
                  <a:gd name="T11" fmla="*/ 14 h 27"/>
                  <a:gd name="T12" fmla="*/ 5 w 33"/>
                  <a:gd name="T13" fmla="*/ 10 h 27"/>
                  <a:gd name="T14" fmla="*/ 5 w 33"/>
                  <a:gd name="T15" fmla="*/ 13 h 27"/>
                  <a:gd name="T16" fmla="*/ 7 w 33"/>
                  <a:gd name="T17" fmla="*/ 6 h 27"/>
                  <a:gd name="T18" fmla="*/ 12 w 33"/>
                  <a:gd name="T19" fmla="*/ 13 h 27"/>
                  <a:gd name="T20" fmla="*/ 16 w 33"/>
                  <a:gd name="T21" fmla="*/ 13 h 27"/>
                  <a:gd name="T22" fmla="*/ 20 w 33"/>
                  <a:gd name="T23" fmla="*/ 6 h 27"/>
                  <a:gd name="T24" fmla="*/ 33 w 33"/>
                  <a:gd name="T25" fmla="*/ 6 h 27"/>
                  <a:gd name="T26" fmla="*/ 29 w 33"/>
                  <a:gd name="T27" fmla="*/ 0 h 27"/>
                  <a:gd name="T28" fmla="*/ 33 w 33"/>
                  <a:gd name="T29" fmla="*/ 6 h 27"/>
                  <a:gd name="T30" fmla="*/ 31 w 33"/>
                  <a:gd name="T31" fmla="*/ 8 h 27"/>
                  <a:gd name="T32" fmla="*/ 33 w 33"/>
                  <a:gd name="T33" fmla="*/ 11 h 27"/>
                  <a:gd name="T34" fmla="*/ 23 w 33"/>
                  <a:gd name="T35" fmla="*/ 8 h 27"/>
                  <a:gd name="T36" fmla="*/ 20 w 33"/>
                  <a:gd name="T37" fmla="*/ 13 h 27"/>
                  <a:gd name="T38" fmla="*/ 24 w 33"/>
                  <a:gd name="T39" fmla="*/ 13 h 27"/>
                  <a:gd name="T40" fmla="*/ 23 w 33"/>
                  <a:gd name="T41" fmla="*/ 19 h 27"/>
                  <a:gd name="T42" fmla="*/ 31 w 33"/>
                  <a:gd name="T43" fmla="*/ 13 h 27"/>
                  <a:gd name="T44" fmla="*/ 31 w 33"/>
                  <a:gd name="T45" fmla="*/ 16 h 27"/>
                  <a:gd name="T46" fmla="*/ 16 w 33"/>
                  <a:gd name="T47" fmla="*/ 27 h 27"/>
                  <a:gd name="T48" fmla="*/ 0 w 33"/>
                  <a:gd name="T49" fmla="*/ 27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7"/>
                  <a:gd name="T77" fmla="*/ 33 w 33"/>
                  <a:gd name="T78" fmla="*/ 27 h 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7">
                    <a:moveTo>
                      <a:pt x="0" y="27"/>
                    </a:moveTo>
                    <a:lnTo>
                      <a:pt x="5" y="19"/>
                    </a:lnTo>
                    <a:lnTo>
                      <a:pt x="2" y="14"/>
                    </a:lnTo>
                    <a:lnTo>
                      <a:pt x="5" y="16"/>
                    </a:lnTo>
                    <a:lnTo>
                      <a:pt x="7" y="13"/>
                    </a:lnTo>
                    <a:lnTo>
                      <a:pt x="10" y="14"/>
                    </a:lnTo>
                    <a:lnTo>
                      <a:pt x="5" y="10"/>
                    </a:lnTo>
                    <a:lnTo>
                      <a:pt x="5" y="13"/>
                    </a:lnTo>
                    <a:lnTo>
                      <a:pt x="7" y="6"/>
                    </a:lnTo>
                    <a:lnTo>
                      <a:pt x="12" y="13"/>
                    </a:lnTo>
                    <a:lnTo>
                      <a:pt x="16" y="13"/>
                    </a:lnTo>
                    <a:lnTo>
                      <a:pt x="20" y="6"/>
                    </a:lnTo>
                    <a:lnTo>
                      <a:pt x="33" y="6"/>
                    </a:lnTo>
                    <a:lnTo>
                      <a:pt x="29" y="0"/>
                    </a:lnTo>
                    <a:lnTo>
                      <a:pt x="33" y="6"/>
                    </a:lnTo>
                    <a:lnTo>
                      <a:pt x="31" y="8"/>
                    </a:lnTo>
                    <a:lnTo>
                      <a:pt x="33" y="11"/>
                    </a:lnTo>
                    <a:lnTo>
                      <a:pt x="23" y="8"/>
                    </a:lnTo>
                    <a:lnTo>
                      <a:pt x="20" y="13"/>
                    </a:lnTo>
                    <a:lnTo>
                      <a:pt x="24" y="13"/>
                    </a:lnTo>
                    <a:lnTo>
                      <a:pt x="23" y="19"/>
                    </a:lnTo>
                    <a:lnTo>
                      <a:pt x="31" y="13"/>
                    </a:lnTo>
                    <a:lnTo>
                      <a:pt x="31" y="16"/>
                    </a:lnTo>
                    <a:lnTo>
                      <a:pt x="16" y="27"/>
                    </a:lnTo>
                    <a:lnTo>
                      <a:pt x="0" y="27"/>
                    </a:lnTo>
                  </a:path>
                </a:pathLst>
              </a:custGeom>
              <a:noFill/>
              <a:ln w="9525">
                <a:noFill/>
                <a:round/>
                <a:headEnd/>
                <a:tailEnd/>
              </a:ln>
            </p:spPr>
            <p:txBody>
              <a:bodyPr/>
              <a:lstStyle/>
              <a:p>
                <a:pPr algn="ctr" eaLnBrk="0" hangingPunct="0"/>
                <a:endParaRPr lang="en-US" dirty="0"/>
              </a:p>
            </p:txBody>
          </p:sp>
          <p:sp>
            <p:nvSpPr>
              <p:cNvPr id="3862" name="Freeform 1053"/>
              <p:cNvSpPr>
                <a:spLocks/>
              </p:cNvSpPr>
              <p:nvPr/>
            </p:nvSpPr>
            <p:spPr bwMode="auto">
              <a:xfrm>
                <a:off x="4933" y="3837"/>
                <a:ext cx="13" cy="11"/>
              </a:xfrm>
              <a:custGeom>
                <a:avLst/>
                <a:gdLst>
                  <a:gd name="T0" fmla="*/ 4 w 13"/>
                  <a:gd name="T1" fmla="*/ 11 h 11"/>
                  <a:gd name="T2" fmla="*/ 0 w 13"/>
                  <a:gd name="T3" fmla="*/ 6 h 11"/>
                  <a:gd name="T4" fmla="*/ 8 w 13"/>
                  <a:gd name="T5" fmla="*/ 0 h 11"/>
                  <a:gd name="T6" fmla="*/ 13 w 13"/>
                  <a:gd name="T7" fmla="*/ 3 h 11"/>
                  <a:gd name="T8" fmla="*/ 10 w 13"/>
                  <a:gd name="T9" fmla="*/ 3 h 11"/>
                  <a:gd name="T10" fmla="*/ 4 w 13"/>
                  <a:gd name="T11" fmla="*/ 11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4" y="11"/>
                    </a:moveTo>
                    <a:lnTo>
                      <a:pt x="0" y="6"/>
                    </a:lnTo>
                    <a:lnTo>
                      <a:pt x="8" y="0"/>
                    </a:lnTo>
                    <a:lnTo>
                      <a:pt x="13" y="3"/>
                    </a:lnTo>
                    <a:lnTo>
                      <a:pt x="10" y="3"/>
                    </a:lnTo>
                    <a:lnTo>
                      <a:pt x="4" y="11"/>
                    </a:lnTo>
                    <a:close/>
                  </a:path>
                </a:pathLst>
              </a:custGeom>
              <a:solidFill>
                <a:srgbClr val="FEE0C2"/>
              </a:solidFill>
              <a:ln w="9525">
                <a:noFill/>
                <a:round/>
                <a:headEnd/>
                <a:tailEnd/>
              </a:ln>
            </p:spPr>
            <p:txBody>
              <a:bodyPr/>
              <a:lstStyle/>
              <a:p>
                <a:pPr algn="ctr" eaLnBrk="0" hangingPunct="0"/>
                <a:endParaRPr lang="en-US" dirty="0"/>
              </a:p>
            </p:txBody>
          </p:sp>
          <p:sp>
            <p:nvSpPr>
              <p:cNvPr id="3863" name="Freeform 1054"/>
              <p:cNvSpPr>
                <a:spLocks/>
              </p:cNvSpPr>
              <p:nvPr/>
            </p:nvSpPr>
            <p:spPr bwMode="auto">
              <a:xfrm>
                <a:off x="4933" y="3837"/>
                <a:ext cx="13" cy="11"/>
              </a:xfrm>
              <a:custGeom>
                <a:avLst/>
                <a:gdLst>
                  <a:gd name="T0" fmla="*/ 4 w 13"/>
                  <a:gd name="T1" fmla="*/ 11 h 11"/>
                  <a:gd name="T2" fmla="*/ 0 w 13"/>
                  <a:gd name="T3" fmla="*/ 6 h 11"/>
                  <a:gd name="T4" fmla="*/ 8 w 13"/>
                  <a:gd name="T5" fmla="*/ 0 h 11"/>
                  <a:gd name="T6" fmla="*/ 13 w 13"/>
                  <a:gd name="T7" fmla="*/ 3 h 11"/>
                  <a:gd name="T8" fmla="*/ 10 w 13"/>
                  <a:gd name="T9" fmla="*/ 3 h 11"/>
                  <a:gd name="T10" fmla="*/ 4 w 13"/>
                  <a:gd name="T11" fmla="*/ 11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4" y="11"/>
                    </a:moveTo>
                    <a:lnTo>
                      <a:pt x="0" y="6"/>
                    </a:lnTo>
                    <a:lnTo>
                      <a:pt x="8" y="0"/>
                    </a:lnTo>
                    <a:lnTo>
                      <a:pt x="13" y="3"/>
                    </a:lnTo>
                    <a:lnTo>
                      <a:pt x="10" y="3"/>
                    </a:lnTo>
                    <a:lnTo>
                      <a:pt x="4" y="11"/>
                    </a:lnTo>
                  </a:path>
                </a:pathLst>
              </a:custGeom>
              <a:noFill/>
              <a:ln w="9525">
                <a:noFill/>
                <a:round/>
                <a:headEnd/>
                <a:tailEnd/>
              </a:ln>
            </p:spPr>
            <p:txBody>
              <a:bodyPr/>
              <a:lstStyle/>
              <a:p>
                <a:pPr algn="ctr" eaLnBrk="0" hangingPunct="0"/>
                <a:endParaRPr lang="en-US" dirty="0"/>
              </a:p>
            </p:txBody>
          </p:sp>
          <p:sp>
            <p:nvSpPr>
              <p:cNvPr id="3864" name="Freeform 1055"/>
              <p:cNvSpPr>
                <a:spLocks/>
              </p:cNvSpPr>
              <p:nvPr/>
            </p:nvSpPr>
            <p:spPr bwMode="auto">
              <a:xfrm>
                <a:off x="4882" y="3845"/>
                <a:ext cx="14" cy="16"/>
              </a:xfrm>
              <a:custGeom>
                <a:avLst/>
                <a:gdLst>
                  <a:gd name="T0" fmla="*/ 3 w 14"/>
                  <a:gd name="T1" fmla="*/ 13 h 16"/>
                  <a:gd name="T2" fmla="*/ 0 w 14"/>
                  <a:gd name="T3" fmla="*/ 6 h 16"/>
                  <a:gd name="T4" fmla="*/ 3 w 14"/>
                  <a:gd name="T5" fmla="*/ 1 h 16"/>
                  <a:gd name="T6" fmla="*/ 8 w 14"/>
                  <a:gd name="T7" fmla="*/ 6 h 16"/>
                  <a:gd name="T8" fmla="*/ 1 w 14"/>
                  <a:gd name="T9" fmla="*/ 0 h 16"/>
                  <a:gd name="T10" fmla="*/ 6 w 14"/>
                  <a:gd name="T11" fmla="*/ 0 h 16"/>
                  <a:gd name="T12" fmla="*/ 9 w 14"/>
                  <a:gd name="T13" fmla="*/ 6 h 16"/>
                  <a:gd name="T14" fmla="*/ 14 w 14"/>
                  <a:gd name="T15" fmla="*/ 6 h 16"/>
                  <a:gd name="T16" fmla="*/ 8 w 14"/>
                  <a:gd name="T17" fmla="*/ 8 h 16"/>
                  <a:gd name="T18" fmla="*/ 13 w 14"/>
                  <a:gd name="T19" fmla="*/ 13 h 16"/>
                  <a:gd name="T20" fmla="*/ 9 w 14"/>
                  <a:gd name="T21" fmla="*/ 9 h 16"/>
                  <a:gd name="T22" fmla="*/ 8 w 14"/>
                  <a:gd name="T23" fmla="*/ 16 h 16"/>
                  <a:gd name="T24" fmla="*/ 8 w 14"/>
                  <a:gd name="T25" fmla="*/ 9 h 16"/>
                  <a:gd name="T26" fmla="*/ 8 w 14"/>
                  <a:gd name="T27" fmla="*/ 14 h 16"/>
                  <a:gd name="T28" fmla="*/ 3 w 14"/>
                  <a:gd name="T29" fmla="*/ 13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6"/>
                  <a:gd name="T47" fmla="*/ 14 w 1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6">
                    <a:moveTo>
                      <a:pt x="3" y="13"/>
                    </a:moveTo>
                    <a:lnTo>
                      <a:pt x="0" y="6"/>
                    </a:lnTo>
                    <a:lnTo>
                      <a:pt x="3" y="1"/>
                    </a:lnTo>
                    <a:lnTo>
                      <a:pt x="8" y="6"/>
                    </a:lnTo>
                    <a:lnTo>
                      <a:pt x="1" y="0"/>
                    </a:lnTo>
                    <a:lnTo>
                      <a:pt x="6" y="0"/>
                    </a:lnTo>
                    <a:lnTo>
                      <a:pt x="9" y="6"/>
                    </a:lnTo>
                    <a:lnTo>
                      <a:pt x="14" y="6"/>
                    </a:lnTo>
                    <a:lnTo>
                      <a:pt x="8" y="8"/>
                    </a:lnTo>
                    <a:lnTo>
                      <a:pt x="13" y="13"/>
                    </a:lnTo>
                    <a:lnTo>
                      <a:pt x="9" y="9"/>
                    </a:lnTo>
                    <a:lnTo>
                      <a:pt x="8" y="16"/>
                    </a:lnTo>
                    <a:lnTo>
                      <a:pt x="8" y="9"/>
                    </a:lnTo>
                    <a:lnTo>
                      <a:pt x="8" y="14"/>
                    </a:lnTo>
                    <a:lnTo>
                      <a:pt x="3" y="13"/>
                    </a:lnTo>
                    <a:close/>
                  </a:path>
                </a:pathLst>
              </a:custGeom>
              <a:solidFill>
                <a:srgbClr val="FEE0C2"/>
              </a:solidFill>
              <a:ln w="9525">
                <a:noFill/>
                <a:round/>
                <a:headEnd/>
                <a:tailEnd/>
              </a:ln>
            </p:spPr>
            <p:txBody>
              <a:bodyPr/>
              <a:lstStyle/>
              <a:p>
                <a:pPr algn="ctr" eaLnBrk="0" hangingPunct="0"/>
                <a:endParaRPr lang="en-US" dirty="0"/>
              </a:p>
            </p:txBody>
          </p:sp>
          <p:sp>
            <p:nvSpPr>
              <p:cNvPr id="3865" name="Freeform 1056"/>
              <p:cNvSpPr>
                <a:spLocks/>
              </p:cNvSpPr>
              <p:nvPr/>
            </p:nvSpPr>
            <p:spPr bwMode="auto">
              <a:xfrm>
                <a:off x="4882" y="3845"/>
                <a:ext cx="14" cy="16"/>
              </a:xfrm>
              <a:custGeom>
                <a:avLst/>
                <a:gdLst>
                  <a:gd name="T0" fmla="*/ 3 w 14"/>
                  <a:gd name="T1" fmla="*/ 13 h 16"/>
                  <a:gd name="T2" fmla="*/ 0 w 14"/>
                  <a:gd name="T3" fmla="*/ 6 h 16"/>
                  <a:gd name="T4" fmla="*/ 3 w 14"/>
                  <a:gd name="T5" fmla="*/ 1 h 16"/>
                  <a:gd name="T6" fmla="*/ 8 w 14"/>
                  <a:gd name="T7" fmla="*/ 6 h 16"/>
                  <a:gd name="T8" fmla="*/ 1 w 14"/>
                  <a:gd name="T9" fmla="*/ 0 h 16"/>
                  <a:gd name="T10" fmla="*/ 6 w 14"/>
                  <a:gd name="T11" fmla="*/ 0 h 16"/>
                  <a:gd name="T12" fmla="*/ 9 w 14"/>
                  <a:gd name="T13" fmla="*/ 6 h 16"/>
                  <a:gd name="T14" fmla="*/ 14 w 14"/>
                  <a:gd name="T15" fmla="*/ 6 h 16"/>
                  <a:gd name="T16" fmla="*/ 8 w 14"/>
                  <a:gd name="T17" fmla="*/ 8 h 16"/>
                  <a:gd name="T18" fmla="*/ 13 w 14"/>
                  <a:gd name="T19" fmla="*/ 13 h 16"/>
                  <a:gd name="T20" fmla="*/ 9 w 14"/>
                  <a:gd name="T21" fmla="*/ 9 h 16"/>
                  <a:gd name="T22" fmla="*/ 8 w 14"/>
                  <a:gd name="T23" fmla="*/ 16 h 16"/>
                  <a:gd name="T24" fmla="*/ 8 w 14"/>
                  <a:gd name="T25" fmla="*/ 9 h 16"/>
                  <a:gd name="T26" fmla="*/ 8 w 14"/>
                  <a:gd name="T27" fmla="*/ 14 h 16"/>
                  <a:gd name="T28" fmla="*/ 3 w 14"/>
                  <a:gd name="T29" fmla="*/ 13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6"/>
                  <a:gd name="T47" fmla="*/ 14 w 1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6">
                    <a:moveTo>
                      <a:pt x="3" y="13"/>
                    </a:moveTo>
                    <a:lnTo>
                      <a:pt x="0" y="6"/>
                    </a:lnTo>
                    <a:lnTo>
                      <a:pt x="3" y="1"/>
                    </a:lnTo>
                    <a:lnTo>
                      <a:pt x="8" y="6"/>
                    </a:lnTo>
                    <a:lnTo>
                      <a:pt x="1" y="0"/>
                    </a:lnTo>
                    <a:lnTo>
                      <a:pt x="6" y="0"/>
                    </a:lnTo>
                    <a:lnTo>
                      <a:pt x="9" y="6"/>
                    </a:lnTo>
                    <a:lnTo>
                      <a:pt x="14" y="6"/>
                    </a:lnTo>
                    <a:lnTo>
                      <a:pt x="8" y="8"/>
                    </a:lnTo>
                    <a:lnTo>
                      <a:pt x="13" y="13"/>
                    </a:lnTo>
                    <a:lnTo>
                      <a:pt x="9" y="9"/>
                    </a:lnTo>
                    <a:lnTo>
                      <a:pt x="8" y="16"/>
                    </a:lnTo>
                    <a:lnTo>
                      <a:pt x="8" y="9"/>
                    </a:lnTo>
                    <a:lnTo>
                      <a:pt x="8" y="14"/>
                    </a:lnTo>
                    <a:lnTo>
                      <a:pt x="3" y="13"/>
                    </a:lnTo>
                  </a:path>
                </a:pathLst>
              </a:custGeom>
              <a:noFill/>
              <a:ln w="9525">
                <a:noFill/>
                <a:round/>
                <a:headEnd/>
                <a:tailEnd/>
              </a:ln>
            </p:spPr>
            <p:txBody>
              <a:bodyPr/>
              <a:lstStyle/>
              <a:p>
                <a:pPr algn="ctr" eaLnBrk="0" hangingPunct="0"/>
                <a:endParaRPr lang="en-US" dirty="0"/>
              </a:p>
            </p:txBody>
          </p:sp>
          <p:sp>
            <p:nvSpPr>
              <p:cNvPr id="3866" name="Freeform 1057"/>
              <p:cNvSpPr>
                <a:spLocks/>
              </p:cNvSpPr>
              <p:nvPr/>
            </p:nvSpPr>
            <p:spPr bwMode="auto">
              <a:xfrm>
                <a:off x="4857" y="3848"/>
                <a:ext cx="26" cy="19"/>
              </a:xfrm>
              <a:custGeom>
                <a:avLst/>
                <a:gdLst>
                  <a:gd name="T0" fmla="*/ 2 w 26"/>
                  <a:gd name="T1" fmla="*/ 19 h 19"/>
                  <a:gd name="T2" fmla="*/ 0 w 26"/>
                  <a:gd name="T3" fmla="*/ 18 h 19"/>
                  <a:gd name="T4" fmla="*/ 0 w 26"/>
                  <a:gd name="T5" fmla="*/ 13 h 19"/>
                  <a:gd name="T6" fmla="*/ 4 w 26"/>
                  <a:gd name="T7" fmla="*/ 8 h 19"/>
                  <a:gd name="T8" fmla="*/ 12 w 26"/>
                  <a:gd name="T9" fmla="*/ 10 h 19"/>
                  <a:gd name="T10" fmla="*/ 10 w 26"/>
                  <a:gd name="T11" fmla="*/ 11 h 19"/>
                  <a:gd name="T12" fmla="*/ 15 w 26"/>
                  <a:gd name="T13" fmla="*/ 8 h 19"/>
                  <a:gd name="T14" fmla="*/ 18 w 26"/>
                  <a:gd name="T15" fmla="*/ 11 h 19"/>
                  <a:gd name="T16" fmla="*/ 13 w 26"/>
                  <a:gd name="T17" fmla="*/ 3 h 19"/>
                  <a:gd name="T18" fmla="*/ 15 w 26"/>
                  <a:gd name="T19" fmla="*/ 0 h 19"/>
                  <a:gd name="T20" fmla="*/ 20 w 26"/>
                  <a:gd name="T21" fmla="*/ 0 h 19"/>
                  <a:gd name="T22" fmla="*/ 15 w 26"/>
                  <a:gd name="T23" fmla="*/ 5 h 19"/>
                  <a:gd name="T24" fmla="*/ 18 w 26"/>
                  <a:gd name="T25" fmla="*/ 6 h 19"/>
                  <a:gd name="T26" fmla="*/ 26 w 26"/>
                  <a:gd name="T27" fmla="*/ 5 h 19"/>
                  <a:gd name="T28" fmla="*/ 26 w 26"/>
                  <a:gd name="T29" fmla="*/ 13 h 19"/>
                  <a:gd name="T30" fmla="*/ 2 w 26"/>
                  <a:gd name="T31" fmla="*/ 1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9"/>
                  <a:gd name="T50" fmla="*/ 26 w 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9">
                    <a:moveTo>
                      <a:pt x="2" y="19"/>
                    </a:moveTo>
                    <a:lnTo>
                      <a:pt x="0" y="18"/>
                    </a:lnTo>
                    <a:lnTo>
                      <a:pt x="0" y="13"/>
                    </a:lnTo>
                    <a:lnTo>
                      <a:pt x="4" y="8"/>
                    </a:lnTo>
                    <a:lnTo>
                      <a:pt x="12" y="10"/>
                    </a:lnTo>
                    <a:lnTo>
                      <a:pt x="10" y="11"/>
                    </a:lnTo>
                    <a:lnTo>
                      <a:pt x="15" y="8"/>
                    </a:lnTo>
                    <a:lnTo>
                      <a:pt x="18" y="11"/>
                    </a:lnTo>
                    <a:lnTo>
                      <a:pt x="13" y="3"/>
                    </a:lnTo>
                    <a:lnTo>
                      <a:pt x="15" y="0"/>
                    </a:lnTo>
                    <a:lnTo>
                      <a:pt x="20" y="0"/>
                    </a:lnTo>
                    <a:lnTo>
                      <a:pt x="15" y="5"/>
                    </a:lnTo>
                    <a:lnTo>
                      <a:pt x="18" y="6"/>
                    </a:lnTo>
                    <a:lnTo>
                      <a:pt x="26" y="5"/>
                    </a:lnTo>
                    <a:lnTo>
                      <a:pt x="26" y="13"/>
                    </a:lnTo>
                    <a:lnTo>
                      <a:pt x="2" y="19"/>
                    </a:lnTo>
                    <a:close/>
                  </a:path>
                </a:pathLst>
              </a:custGeom>
              <a:solidFill>
                <a:srgbClr val="FEE0C2"/>
              </a:solidFill>
              <a:ln w="9525">
                <a:noFill/>
                <a:round/>
                <a:headEnd/>
                <a:tailEnd/>
              </a:ln>
            </p:spPr>
            <p:txBody>
              <a:bodyPr/>
              <a:lstStyle/>
              <a:p>
                <a:pPr algn="ctr" eaLnBrk="0" hangingPunct="0"/>
                <a:endParaRPr lang="en-US" dirty="0"/>
              </a:p>
            </p:txBody>
          </p:sp>
          <p:sp>
            <p:nvSpPr>
              <p:cNvPr id="3867" name="Freeform 1058"/>
              <p:cNvSpPr>
                <a:spLocks/>
              </p:cNvSpPr>
              <p:nvPr/>
            </p:nvSpPr>
            <p:spPr bwMode="auto">
              <a:xfrm>
                <a:off x="4857" y="3848"/>
                <a:ext cx="26" cy="19"/>
              </a:xfrm>
              <a:custGeom>
                <a:avLst/>
                <a:gdLst>
                  <a:gd name="T0" fmla="*/ 2 w 26"/>
                  <a:gd name="T1" fmla="*/ 19 h 19"/>
                  <a:gd name="T2" fmla="*/ 0 w 26"/>
                  <a:gd name="T3" fmla="*/ 18 h 19"/>
                  <a:gd name="T4" fmla="*/ 0 w 26"/>
                  <a:gd name="T5" fmla="*/ 13 h 19"/>
                  <a:gd name="T6" fmla="*/ 4 w 26"/>
                  <a:gd name="T7" fmla="*/ 8 h 19"/>
                  <a:gd name="T8" fmla="*/ 12 w 26"/>
                  <a:gd name="T9" fmla="*/ 10 h 19"/>
                  <a:gd name="T10" fmla="*/ 10 w 26"/>
                  <a:gd name="T11" fmla="*/ 11 h 19"/>
                  <a:gd name="T12" fmla="*/ 15 w 26"/>
                  <a:gd name="T13" fmla="*/ 8 h 19"/>
                  <a:gd name="T14" fmla="*/ 18 w 26"/>
                  <a:gd name="T15" fmla="*/ 11 h 19"/>
                  <a:gd name="T16" fmla="*/ 13 w 26"/>
                  <a:gd name="T17" fmla="*/ 3 h 19"/>
                  <a:gd name="T18" fmla="*/ 15 w 26"/>
                  <a:gd name="T19" fmla="*/ 0 h 19"/>
                  <a:gd name="T20" fmla="*/ 20 w 26"/>
                  <a:gd name="T21" fmla="*/ 0 h 19"/>
                  <a:gd name="T22" fmla="*/ 15 w 26"/>
                  <a:gd name="T23" fmla="*/ 5 h 19"/>
                  <a:gd name="T24" fmla="*/ 18 w 26"/>
                  <a:gd name="T25" fmla="*/ 6 h 19"/>
                  <a:gd name="T26" fmla="*/ 26 w 26"/>
                  <a:gd name="T27" fmla="*/ 5 h 19"/>
                  <a:gd name="T28" fmla="*/ 26 w 26"/>
                  <a:gd name="T29" fmla="*/ 13 h 19"/>
                  <a:gd name="T30" fmla="*/ 2 w 26"/>
                  <a:gd name="T31" fmla="*/ 1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9"/>
                  <a:gd name="T50" fmla="*/ 26 w 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9">
                    <a:moveTo>
                      <a:pt x="2" y="19"/>
                    </a:moveTo>
                    <a:lnTo>
                      <a:pt x="0" y="18"/>
                    </a:lnTo>
                    <a:lnTo>
                      <a:pt x="0" y="13"/>
                    </a:lnTo>
                    <a:lnTo>
                      <a:pt x="4" y="8"/>
                    </a:lnTo>
                    <a:lnTo>
                      <a:pt x="12" y="10"/>
                    </a:lnTo>
                    <a:lnTo>
                      <a:pt x="10" y="11"/>
                    </a:lnTo>
                    <a:lnTo>
                      <a:pt x="15" y="8"/>
                    </a:lnTo>
                    <a:lnTo>
                      <a:pt x="18" y="11"/>
                    </a:lnTo>
                    <a:lnTo>
                      <a:pt x="13" y="3"/>
                    </a:lnTo>
                    <a:lnTo>
                      <a:pt x="15" y="0"/>
                    </a:lnTo>
                    <a:lnTo>
                      <a:pt x="20" y="0"/>
                    </a:lnTo>
                    <a:lnTo>
                      <a:pt x="15" y="5"/>
                    </a:lnTo>
                    <a:lnTo>
                      <a:pt x="18" y="6"/>
                    </a:lnTo>
                    <a:lnTo>
                      <a:pt x="26" y="5"/>
                    </a:lnTo>
                    <a:lnTo>
                      <a:pt x="26" y="13"/>
                    </a:lnTo>
                    <a:lnTo>
                      <a:pt x="2" y="19"/>
                    </a:lnTo>
                  </a:path>
                </a:pathLst>
              </a:custGeom>
              <a:noFill/>
              <a:ln w="9525">
                <a:noFill/>
                <a:round/>
                <a:headEnd/>
                <a:tailEnd/>
              </a:ln>
            </p:spPr>
            <p:txBody>
              <a:bodyPr/>
              <a:lstStyle/>
              <a:p>
                <a:pPr algn="ctr" eaLnBrk="0" hangingPunct="0"/>
                <a:endParaRPr lang="en-US" dirty="0"/>
              </a:p>
            </p:txBody>
          </p:sp>
          <p:sp>
            <p:nvSpPr>
              <p:cNvPr id="3868" name="Freeform 1059"/>
              <p:cNvSpPr>
                <a:spLocks/>
              </p:cNvSpPr>
              <p:nvPr/>
            </p:nvSpPr>
            <p:spPr bwMode="auto">
              <a:xfrm>
                <a:off x="4772" y="3872"/>
                <a:ext cx="3" cy="3"/>
              </a:xfrm>
              <a:custGeom>
                <a:avLst/>
                <a:gdLst>
                  <a:gd name="T0" fmla="*/ 0 w 3"/>
                  <a:gd name="T1" fmla="*/ 3 h 3"/>
                  <a:gd name="T2" fmla="*/ 1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3"/>
                    </a:lnTo>
                    <a:lnTo>
                      <a:pt x="0" y="3"/>
                    </a:lnTo>
                    <a:close/>
                  </a:path>
                </a:pathLst>
              </a:custGeom>
              <a:solidFill>
                <a:srgbClr val="FEE0C2"/>
              </a:solidFill>
              <a:ln w="9525">
                <a:noFill/>
                <a:round/>
                <a:headEnd/>
                <a:tailEnd/>
              </a:ln>
            </p:spPr>
            <p:txBody>
              <a:bodyPr/>
              <a:lstStyle/>
              <a:p>
                <a:pPr algn="ctr" eaLnBrk="0" hangingPunct="0"/>
                <a:endParaRPr lang="en-US" dirty="0"/>
              </a:p>
            </p:txBody>
          </p:sp>
          <p:sp>
            <p:nvSpPr>
              <p:cNvPr id="3869" name="Freeform 1060"/>
              <p:cNvSpPr>
                <a:spLocks/>
              </p:cNvSpPr>
              <p:nvPr/>
            </p:nvSpPr>
            <p:spPr bwMode="auto">
              <a:xfrm>
                <a:off x="4772" y="3872"/>
                <a:ext cx="3" cy="3"/>
              </a:xfrm>
              <a:custGeom>
                <a:avLst/>
                <a:gdLst>
                  <a:gd name="T0" fmla="*/ 0 w 3"/>
                  <a:gd name="T1" fmla="*/ 3 h 3"/>
                  <a:gd name="T2" fmla="*/ 1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3"/>
                    </a:lnTo>
                    <a:lnTo>
                      <a:pt x="0" y="3"/>
                    </a:lnTo>
                  </a:path>
                </a:pathLst>
              </a:custGeom>
              <a:noFill/>
              <a:ln w="9525">
                <a:noFill/>
                <a:round/>
                <a:headEnd/>
                <a:tailEnd/>
              </a:ln>
            </p:spPr>
            <p:txBody>
              <a:bodyPr/>
              <a:lstStyle/>
              <a:p>
                <a:pPr algn="ctr" eaLnBrk="0" hangingPunct="0"/>
                <a:endParaRPr lang="en-US" dirty="0"/>
              </a:p>
            </p:txBody>
          </p:sp>
          <p:sp>
            <p:nvSpPr>
              <p:cNvPr id="3870" name="Line 1061"/>
              <p:cNvSpPr>
                <a:spLocks noChangeShapeType="1"/>
              </p:cNvSpPr>
              <p:nvPr/>
            </p:nvSpPr>
            <p:spPr bwMode="auto">
              <a:xfrm flipH="1">
                <a:off x="2584" y="837"/>
                <a:ext cx="2" cy="1"/>
              </a:xfrm>
              <a:prstGeom prst="line">
                <a:avLst/>
              </a:prstGeom>
              <a:noFill/>
              <a:ln w="3175">
                <a:solidFill>
                  <a:srgbClr val="000000"/>
                </a:solidFill>
                <a:miter lim="800000"/>
                <a:headEnd/>
                <a:tailEnd/>
              </a:ln>
            </p:spPr>
            <p:txBody>
              <a:bodyPr/>
              <a:lstStyle/>
              <a:p>
                <a:endParaRPr lang="en-US" dirty="0"/>
              </a:p>
            </p:txBody>
          </p:sp>
          <p:sp>
            <p:nvSpPr>
              <p:cNvPr id="3871" name="Freeform 1062"/>
              <p:cNvSpPr>
                <a:spLocks/>
              </p:cNvSpPr>
              <p:nvPr/>
            </p:nvSpPr>
            <p:spPr bwMode="auto">
              <a:xfrm>
                <a:off x="2549" y="837"/>
                <a:ext cx="35" cy="107"/>
              </a:xfrm>
              <a:custGeom>
                <a:avLst/>
                <a:gdLst>
                  <a:gd name="T0" fmla="*/ 35 w 35"/>
                  <a:gd name="T1" fmla="*/ 0 h 107"/>
                  <a:gd name="T2" fmla="*/ 27 w 35"/>
                  <a:gd name="T3" fmla="*/ 16 h 107"/>
                  <a:gd name="T4" fmla="*/ 21 w 35"/>
                  <a:gd name="T5" fmla="*/ 14 h 107"/>
                  <a:gd name="T6" fmla="*/ 14 w 35"/>
                  <a:gd name="T7" fmla="*/ 19 h 107"/>
                  <a:gd name="T8" fmla="*/ 14 w 35"/>
                  <a:gd name="T9" fmla="*/ 25 h 107"/>
                  <a:gd name="T10" fmla="*/ 11 w 35"/>
                  <a:gd name="T11" fmla="*/ 27 h 107"/>
                  <a:gd name="T12" fmla="*/ 13 w 35"/>
                  <a:gd name="T13" fmla="*/ 37 h 107"/>
                  <a:gd name="T14" fmla="*/ 3 w 35"/>
                  <a:gd name="T15" fmla="*/ 48 h 107"/>
                  <a:gd name="T16" fmla="*/ 1 w 35"/>
                  <a:gd name="T17" fmla="*/ 54 h 107"/>
                  <a:gd name="T18" fmla="*/ 5 w 35"/>
                  <a:gd name="T19" fmla="*/ 54 h 107"/>
                  <a:gd name="T20" fmla="*/ 10 w 35"/>
                  <a:gd name="T21" fmla="*/ 72 h 107"/>
                  <a:gd name="T22" fmla="*/ 0 w 35"/>
                  <a:gd name="T23" fmla="*/ 83 h 107"/>
                  <a:gd name="T24" fmla="*/ 3 w 35"/>
                  <a:gd name="T25" fmla="*/ 88 h 107"/>
                  <a:gd name="T26" fmla="*/ 1 w 35"/>
                  <a:gd name="T27" fmla="*/ 91 h 107"/>
                  <a:gd name="T28" fmla="*/ 6 w 35"/>
                  <a:gd name="T29" fmla="*/ 93 h 107"/>
                  <a:gd name="T30" fmla="*/ 0 w 35"/>
                  <a:gd name="T31" fmla="*/ 107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7"/>
                  <a:gd name="T50" fmla="*/ 35 w 3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7">
                    <a:moveTo>
                      <a:pt x="35" y="0"/>
                    </a:moveTo>
                    <a:lnTo>
                      <a:pt x="27" y="16"/>
                    </a:lnTo>
                    <a:lnTo>
                      <a:pt x="21" y="14"/>
                    </a:lnTo>
                    <a:lnTo>
                      <a:pt x="14" y="19"/>
                    </a:lnTo>
                    <a:lnTo>
                      <a:pt x="14" y="25"/>
                    </a:lnTo>
                    <a:lnTo>
                      <a:pt x="11" y="27"/>
                    </a:lnTo>
                    <a:lnTo>
                      <a:pt x="13" y="37"/>
                    </a:lnTo>
                    <a:lnTo>
                      <a:pt x="3" y="48"/>
                    </a:lnTo>
                    <a:lnTo>
                      <a:pt x="1" y="54"/>
                    </a:lnTo>
                    <a:lnTo>
                      <a:pt x="5" y="54"/>
                    </a:lnTo>
                    <a:lnTo>
                      <a:pt x="10" y="72"/>
                    </a:lnTo>
                    <a:lnTo>
                      <a:pt x="0" y="83"/>
                    </a:lnTo>
                    <a:lnTo>
                      <a:pt x="3" y="88"/>
                    </a:lnTo>
                    <a:lnTo>
                      <a:pt x="1" y="91"/>
                    </a:lnTo>
                    <a:lnTo>
                      <a:pt x="6" y="93"/>
                    </a:lnTo>
                    <a:lnTo>
                      <a:pt x="0" y="107"/>
                    </a:lnTo>
                  </a:path>
                </a:pathLst>
              </a:custGeom>
              <a:noFill/>
              <a:ln w="3175">
                <a:solidFill>
                  <a:srgbClr val="000000"/>
                </a:solidFill>
                <a:miter lim="800000"/>
                <a:headEnd/>
                <a:tailEnd/>
              </a:ln>
            </p:spPr>
            <p:txBody>
              <a:bodyPr/>
              <a:lstStyle/>
              <a:p>
                <a:pPr algn="ctr" eaLnBrk="0" hangingPunct="0"/>
                <a:endParaRPr lang="en-US" dirty="0"/>
              </a:p>
            </p:txBody>
          </p:sp>
          <p:sp>
            <p:nvSpPr>
              <p:cNvPr id="3872" name="Line 1063"/>
              <p:cNvSpPr>
                <a:spLocks noChangeShapeType="1"/>
              </p:cNvSpPr>
              <p:nvPr/>
            </p:nvSpPr>
            <p:spPr bwMode="auto">
              <a:xfrm>
                <a:off x="2549" y="944"/>
                <a:ext cx="1" cy="1"/>
              </a:xfrm>
              <a:prstGeom prst="line">
                <a:avLst/>
              </a:prstGeom>
              <a:noFill/>
              <a:ln w="3175">
                <a:solidFill>
                  <a:srgbClr val="000000"/>
                </a:solidFill>
                <a:miter lim="800000"/>
                <a:headEnd/>
                <a:tailEnd/>
              </a:ln>
            </p:spPr>
            <p:txBody>
              <a:bodyPr/>
              <a:lstStyle/>
              <a:p>
                <a:endParaRPr lang="en-US" dirty="0"/>
              </a:p>
            </p:txBody>
          </p:sp>
          <p:sp>
            <p:nvSpPr>
              <p:cNvPr id="3873" name="Freeform 1064"/>
              <p:cNvSpPr>
                <a:spLocks/>
              </p:cNvSpPr>
              <p:nvPr/>
            </p:nvSpPr>
            <p:spPr bwMode="auto">
              <a:xfrm>
                <a:off x="2468" y="944"/>
                <a:ext cx="146" cy="200"/>
              </a:xfrm>
              <a:custGeom>
                <a:avLst/>
                <a:gdLst>
                  <a:gd name="T0" fmla="*/ 81 w 146"/>
                  <a:gd name="T1" fmla="*/ 0 h 200"/>
                  <a:gd name="T2" fmla="*/ 87 w 146"/>
                  <a:gd name="T3" fmla="*/ 10 h 200"/>
                  <a:gd name="T4" fmla="*/ 99 w 146"/>
                  <a:gd name="T5" fmla="*/ 11 h 200"/>
                  <a:gd name="T6" fmla="*/ 97 w 146"/>
                  <a:gd name="T7" fmla="*/ 21 h 200"/>
                  <a:gd name="T8" fmla="*/ 100 w 146"/>
                  <a:gd name="T9" fmla="*/ 22 h 200"/>
                  <a:gd name="T10" fmla="*/ 103 w 146"/>
                  <a:gd name="T11" fmla="*/ 53 h 200"/>
                  <a:gd name="T12" fmla="*/ 99 w 146"/>
                  <a:gd name="T13" fmla="*/ 59 h 200"/>
                  <a:gd name="T14" fmla="*/ 100 w 146"/>
                  <a:gd name="T15" fmla="*/ 56 h 200"/>
                  <a:gd name="T16" fmla="*/ 107 w 146"/>
                  <a:gd name="T17" fmla="*/ 66 h 200"/>
                  <a:gd name="T18" fmla="*/ 112 w 146"/>
                  <a:gd name="T19" fmla="*/ 69 h 200"/>
                  <a:gd name="T20" fmla="*/ 118 w 146"/>
                  <a:gd name="T21" fmla="*/ 83 h 200"/>
                  <a:gd name="T22" fmla="*/ 115 w 146"/>
                  <a:gd name="T23" fmla="*/ 90 h 200"/>
                  <a:gd name="T24" fmla="*/ 118 w 146"/>
                  <a:gd name="T25" fmla="*/ 83 h 200"/>
                  <a:gd name="T26" fmla="*/ 134 w 146"/>
                  <a:gd name="T27" fmla="*/ 91 h 200"/>
                  <a:gd name="T28" fmla="*/ 129 w 146"/>
                  <a:gd name="T29" fmla="*/ 98 h 200"/>
                  <a:gd name="T30" fmla="*/ 141 w 146"/>
                  <a:gd name="T31" fmla="*/ 106 h 200"/>
                  <a:gd name="T32" fmla="*/ 141 w 146"/>
                  <a:gd name="T33" fmla="*/ 115 h 200"/>
                  <a:gd name="T34" fmla="*/ 146 w 146"/>
                  <a:gd name="T35" fmla="*/ 118 h 200"/>
                  <a:gd name="T36" fmla="*/ 141 w 146"/>
                  <a:gd name="T37" fmla="*/ 123 h 200"/>
                  <a:gd name="T38" fmla="*/ 134 w 146"/>
                  <a:gd name="T39" fmla="*/ 147 h 200"/>
                  <a:gd name="T40" fmla="*/ 126 w 146"/>
                  <a:gd name="T41" fmla="*/ 150 h 200"/>
                  <a:gd name="T42" fmla="*/ 129 w 146"/>
                  <a:gd name="T43" fmla="*/ 138 h 200"/>
                  <a:gd name="T44" fmla="*/ 121 w 146"/>
                  <a:gd name="T45" fmla="*/ 131 h 200"/>
                  <a:gd name="T46" fmla="*/ 129 w 146"/>
                  <a:gd name="T47" fmla="*/ 139 h 200"/>
                  <a:gd name="T48" fmla="*/ 129 w 146"/>
                  <a:gd name="T49" fmla="*/ 144 h 200"/>
                  <a:gd name="T50" fmla="*/ 128 w 146"/>
                  <a:gd name="T51" fmla="*/ 154 h 200"/>
                  <a:gd name="T52" fmla="*/ 118 w 146"/>
                  <a:gd name="T53" fmla="*/ 157 h 200"/>
                  <a:gd name="T54" fmla="*/ 120 w 146"/>
                  <a:gd name="T55" fmla="*/ 160 h 200"/>
                  <a:gd name="T56" fmla="*/ 116 w 146"/>
                  <a:gd name="T57" fmla="*/ 157 h 200"/>
                  <a:gd name="T58" fmla="*/ 105 w 146"/>
                  <a:gd name="T59" fmla="*/ 160 h 200"/>
                  <a:gd name="T60" fmla="*/ 108 w 146"/>
                  <a:gd name="T61" fmla="*/ 162 h 200"/>
                  <a:gd name="T62" fmla="*/ 92 w 146"/>
                  <a:gd name="T63" fmla="*/ 173 h 200"/>
                  <a:gd name="T64" fmla="*/ 89 w 146"/>
                  <a:gd name="T65" fmla="*/ 166 h 200"/>
                  <a:gd name="T66" fmla="*/ 89 w 146"/>
                  <a:gd name="T67" fmla="*/ 171 h 200"/>
                  <a:gd name="T68" fmla="*/ 76 w 146"/>
                  <a:gd name="T69" fmla="*/ 170 h 200"/>
                  <a:gd name="T70" fmla="*/ 63 w 146"/>
                  <a:gd name="T71" fmla="*/ 176 h 200"/>
                  <a:gd name="T72" fmla="*/ 81 w 146"/>
                  <a:gd name="T73" fmla="*/ 171 h 200"/>
                  <a:gd name="T74" fmla="*/ 95 w 146"/>
                  <a:gd name="T75" fmla="*/ 174 h 200"/>
                  <a:gd name="T76" fmla="*/ 95 w 146"/>
                  <a:gd name="T77" fmla="*/ 171 h 200"/>
                  <a:gd name="T78" fmla="*/ 94 w 146"/>
                  <a:gd name="T79" fmla="*/ 186 h 200"/>
                  <a:gd name="T80" fmla="*/ 79 w 146"/>
                  <a:gd name="T81" fmla="*/ 184 h 200"/>
                  <a:gd name="T82" fmla="*/ 74 w 146"/>
                  <a:gd name="T83" fmla="*/ 192 h 200"/>
                  <a:gd name="T84" fmla="*/ 45 w 146"/>
                  <a:gd name="T85" fmla="*/ 194 h 200"/>
                  <a:gd name="T86" fmla="*/ 39 w 146"/>
                  <a:gd name="T87" fmla="*/ 200 h 200"/>
                  <a:gd name="T88" fmla="*/ 0 w 146"/>
                  <a:gd name="T89" fmla="*/ 198 h 2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200"/>
                  <a:gd name="T137" fmla="*/ 146 w 146"/>
                  <a:gd name="T138" fmla="*/ 200 h 2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200">
                    <a:moveTo>
                      <a:pt x="81" y="0"/>
                    </a:moveTo>
                    <a:lnTo>
                      <a:pt x="87" y="10"/>
                    </a:lnTo>
                    <a:lnTo>
                      <a:pt x="99" y="11"/>
                    </a:lnTo>
                    <a:lnTo>
                      <a:pt x="97" y="21"/>
                    </a:lnTo>
                    <a:lnTo>
                      <a:pt x="100" y="22"/>
                    </a:lnTo>
                    <a:lnTo>
                      <a:pt x="103" y="53"/>
                    </a:lnTo>
                    <a:lnTo>
                      <a:pt x="99" y="59"/>
                    </a:lnTo>
                    <a:lnTo>
                      <a:pt x="100" y="56"/>
                    </a:lnTo>
                    <a:lnTo>
                      <a:pt x="107" y="66"/>
                    </a:lnTo>
                    <a:lnTo>
                      <a:pt x="112" y="69"/>
                    </a:lnTo>
                    <a:lnTo>
                      <a:pt x="118" y="83"/>
                    </a:lnTo>
                    <a:lnTo>
                      <a:pt x="115" y="90"/>
                    </a:lnTo>
                    <a:lnTo>
                      <a:pt x="118" y="83"/>
                    </a:lnTo>
                    <a:lnTo>
                      <a:pt x="134" y="91"/>
                    </a:lnTo>
                    <a:lnTo>
                      <a:pt x="129" y="98"/>
                    </a:lnTo>
                    <a:lnTo>
                      <a:pt x="141" y="106"/>
                    </a:lnTo>
                    <a:lnTo>
                      <a:pt x="141" y="115"/>
                    </a:lnTo>
                    <a:lnTo>
                      <a:pt x="146" y="118"/>
                    </a:lnTo>
                    <a:lnTo>
                      <a:pt x="141" y="123"/>
                    </a:lnTo>
                    <a:lnTo>
                      <a:pt x="134" y="147"/>
                    </a:lnTo>
                    <a:lnTo>
                      <a:pt x="126" y="150"/>
                    </a:lnTo>
                    <a:lnTo>
                      <a:pt x="129" y="138"/>
                    </a:lnTo>
                    <a:lnTo>
                      <a:pt x="121" y="131"/>
                    </a:lnTo>
                    <a:lnTo>
                      <a:pt x="129" y="139"/>
                    </a:lnTo>
                    <a:lnTo>
                      <a:pt x="129" y="144"/>
                    </a:lnTo>
                    <a:lnTo>
                      <a:pt x="128" y="154"/>
                    </a:lnTo>
                    <a:lnTo>
                      <a:pt x="118" y="157"/>
                    </a:lnTo>
                    <a:lnTo>
                      <a:pt x="120" y="160"/>
                    </a:lnTo>
                    <a:lnTo>
                      <a:pt x="116" y="157"/>
                    </a:lnTo>
                    <a:lnTo>
                      <a:pt x="105" y="160"/>
                    </a:lnTo>
                    <a:lnTo>
                      <a:pt x="108" y="162"/>
                    </a:lnTo>
                    <a:lnTo>
                      <a:pt x="92" y="173"/>
                    </a:lnTo>
                    <a:lnTo>
                      <a:pt x="89" y="166"/>
                    </a:lnTo>
                    <a:lnTo>
                      <a:pt x="89" y="171"/>
                    </a:lnTo>
                    <a:lnTo>
                      <a:pt x="76" y="170"/>
                    </a:lnTo>
                    <a:lnTo>
                      <a:pt x="63" y="176"/>
                    </a:lnTo>
                    <a:lnTo>
                      <a:pt x="81" y="171"/>
                    </a:lnTo>
                    <a:lnTo>
                      <a:pt x="95" y="174"/>
                    </a:lnTo>
                    <a:lnTo>
                      <a:pt x="95" y="171"/>
                    </a:lnTo>
                    <a:lnTo>
                      <a:pt x="94" y="186"/>
                    </a:lnTo>
                    <a:lnTo>
                      <a:pt x="79" y="184"/>
                    </a:lnTo>
                    <a:lnTo>
                      <a:pt x="74" y="192"/>
                    </a:lnTo>
                    <a:lnTo>
                      <a:pt x="45" y="194"/>
                    </a:lnTo>
                    <a:lnTo>
                      <a:pt x="39" y="200"/>
                    </a:lnTo>
                    <a:lnTo>
                      <a:pt x="0" y="198"/>
                    </a:lnTo>
                  </a:path>
                </a:pathLst>
              </a:custGeom>
              <a:noFill/>
              <a:ln w="3175">
                <a:solidFill>
                  <a:srgbClr val="000000"/>
                </a:solidFill>
                <a:miter lim="800000"/>
                <a:headEnd/>
                <a:tailEnd/>
              </a:ln>
            </p:spPr>
            <p:txBody>
              <a:bodyPr/>
              <a:lstStyle/>
              <a:p>
                <a:pPr algn="ctr" eaLnBrk="0" hangingPunct="0"/>
                <a:endParaRPr lang="en-US" dirty="0"/>
              </a:p>
            </p:txBody>
          </p:sp>
          <p:sp>
            <p:nvSpPr>
              <p:cNvPr id="3874" name="Freeform 1065"/>
              <p:cNvSpPr>
                <a:spLocks/>
              </p:cNvSpPr>
              <p:nvPr/>
            </p:nvSpPr>
            <p:spPr bwMode="auto">
              <a:xfrm>
                <a:off x="2419" y="819"/>
                <a:ext cx="115" cy="323"/>
              </a:xfrm>
              <a:custGeom>
                <a:avLst/>
                <a:gdLst>
                  <a:gd name="T0" fmla="*/ 49 w 115"/>
                  <a:gd name="T1" fmla="*/ 323 h 323"/>
                  <a:gd name="T2" fmla="*/ 52 w 115"/>
                  <a:gd name="T3" fmla="*/ 319 h 323"/>
                  <a:gd name="T4" fmla="*/ 59 w 115"/>
                  <a:gd name="T5" fmla="*/ 322 h 323"/>
                  <a:gd name="T6" fmla="*/ 80 w 115"/>
                  <a:gd name="T7" fmla="*/ 319 h 323"/>
                  <a:gd name="T8" fmla="*/ 72 w 115"/>
                  <a:gd name="T9" fmla="*/ 319 h 323"/>
                  <a:gd name="T10" fmla="*/ 83 w 115"/>
                  <a:gd name="T11" fmla="*/ 307 h 323"/>
                  <a:gd name="T12" fmla="*/ 81 w 115"/>
                  <a:gd name="T13" fmla="*/ 303 h 323"/>
                  <a:gd name="T14" fmla="*/ 78 w 115"/>
                  <a:gd name="T15" fmla="*/ 304 h 323"/>
                  <a:gd name="T16" fmla="*/ 73 w 115"/>
                  <a:gd name="T17" fmla="*/ 298 h 323"/>
                  <a:gd name="T18" fmla="*/ 78 w 115"/>
                  <a:gd name="T19" fmla="*/ 295 h 323"/>
                  <a:gd name="T20" fmla="*/ 80 w 115"/>
                  <a:gd name="T21" fmla="*/ 282 h 323"/>
                  <a:gd name="T22" fmla="*/ 91 w 115"/>
                  <a:gd name="T23" fmla="*/ 282 h 323"/>
                  <a:gd name="T24" fmla="*/ 94 w 115"/>
                  <a:gd name="T25" fmla="*/ 279 h 323"/>
                  <a:gd name="T26" fmla="*/ 112 w 115"/>
                  <a:gd name="T27" fmla="*/ 272 h 323"/>
                  <a:gd name="T28" fmla="*/ 115 w 115"/>
                  <a:gd name="T29" fmla="*/ 267 h 323"/>
                  <a:gd name="T30" fmla="*/ 106 w 115"/>
                  <a:gd name="T31" fmla="*/ 256 h 323"/>
                  <a:gd name="T32" fmla="*/ 91 w 115"/>
                  <a:gd name="T33" fmla="*/ 258 h 323"/>
                  <a:gd name="T34" fmla="*/ 85 w 115"/>
                  <a:gd name="T35" fmla="*/ 255 h 323"/>
                  <a:gd name="T36" fmla="*/ 76 w 115"/>
                  <a:gd name="T37" fmla="*/ 245 h 323"/>
                  <a:gd name="T38" fmla="*/ 80 w 115"/>
                  <a:gd name="T39" fmla="*/ 240 h 323"/>
                  <a:gd name="T40" fmla="*/ 80 w 115"/>
                  <a:gd name="T41" fmla="*/ 235 h 323"/>
                  <a:gd name="T42" fmla="*/ 72 w 115"/>
                  <a:gd name="T43" fmla="*/ 227 h 323"/>
                  <a:gd name="T44" fmla="*/ 78 w 115"/>
                  <a:gd name="T45" fmla="*/ 213 h 323"/>
                  <a:gd name="T46" fmla="*/ 88 w 115"/>
                  <a:gd name="T47" fmla="*/ 202 h 323"/>
                  <a:gd name="T48" fmla="*/ 89 w 115"/>
                  <a:gd name="T49" fmla="*/ 187 h 323"/>
                  <a:gd name="T50" fmla="*/ 96 w 115"/>
                  <a:gd name="T51" fmla="*/ 181 h 323"/>
                  <a:gd name="T52" fmla="*/ 96 w 115"/>
                  <a:gd name="T53" fmla="*/ 167 h 323"/>
                  <a:gd name="T54" fmla="*/ 91 w 115"/>
                  <a:gd name="T55" fmla="*/ 154 h 323"/>
                  <a:gd name="T56" fmla="*/ 73 w 115"/>
                  <a:gd name="T57" fmla="*/ 141 h 323"/>
                  <a:gd name="T58" fmla="*/ 67 w 115"/>
                  <a:gd name="T59" fmla="*/ 141 h 323"/>
                  <a:gd name="T60" fmla="*/ 60 w 115"/>
                  <a:gd name="T61" fmla="*/ 133 h 323"/>
                  <a:gd name="T62" fmla="*/ 52 w 115"/>
                  <a:gd name="T63" fmla="*/ 130 h 323"/>
                  <a:gd name="T64" fmla="*/ 41 w 115"/>
                  <a:gd name="T65" fmla="*/ 122 h 323"/>
                  <a:gd name="T66" fmla="*/ 36 w 115"/>
                  <a:gd name="T67" fmla="*/ 103 h 323"/>
                  <a:gd name="T68" fmla="*/ 7 w 115"/>
                  <a:gd name="T69" fmla="*/ 75 h 323"/>
                  <a:gd name="T70" fmla="*/ 0 w 115"/>
                  <a:gd name="T71" fmla="*/ 61 h 323"/>
                  <a:gd name="T72" fmla="*/ 18 w 115"/>
                  <a:gd name="T73" fmla="*/ 19 h 323"/>
                  <a:gd name="T74" fmla="*/ 17 w 115"/>
                  <a:gd name="T75" fmla="*/ 0 h 323"/>
                  <a:gd name="T76" fmla="*/ 72 w 115"/>
                  <a:gd name="T77" fmla="*/ 0 h 3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323"/>
                  <a:gd name="T119" fmla="*/ 115 w 115"/>
                  <a:gd name="T120" fmla="*/ 323 h 3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323">
                    <a:moveTo>
                      <a:pt x="49" y="323"/>
                    </a:moveTo>
                    <a:lnTo>
                      <a:pt x="52" y="319"/>
                    </a:lnTo>
                    <a:lnTo>
                      <a:pt x="59" y="322"/>
                    </a:lnTo>
                    <a:lnTo>
                      <a:pt x="80" y="319"/>
                    </a:lnTo>
                    <a:lnTo>
                      <a:pt x="72" y="319"/>
                    </a:lnTo>
                    <a:lnTo>
                      <a:pt x="83" y="307"/>
                    </a:lnTo>
                    <a:lnTo>
                      <a:pt x="81" y="303"/>
                    </a:lnTo>
                    <a:lnTo>
                      <a:pt x="78" y="304"/>
                    </a:lnTo>
                    <a:lnTo>
                      <a:pt x="73" y="298"/>
                    </a:lnTo>
                    <a:lnTo>
                      <a:pt x="78" y="295"/>
                    </a:lnTo>
                    <a:lnTo>
                      <a:pt x="80" y="282"/>
                    </a:lnTo>
                    <a:lnTo>
                      <a:pt x="91" y="282"/>
                    </a:lnTo>
                    <a:lnTo>
                      <a:pt x="94" y="279"/>
                    </a:lnTo>
                    <a:lnTo>
                      <a:pt x="112" y="272"/>
                    </a:lnTo>
                    <a:lnTo>
                      <a:pt x="115" y="267"/>
                    </a:lnTo>
                    <a:lnTo>
                      <a:pt x="106" y="256"/>
                    </a:lnTo>
                    <a:lnTo>
                      <a:pt x="91" y="258"/>
                    </a:lnTo>
                    <a:lnTo>
                      <a:pt x="85" y="255"/>
                    </a:lnTo>
                    <a:lnTo>
                      <a:pt x="76" y="245"/>
                    </a:lnTo>
                    <a:lnTo>
                      <a:pt x="80" y="240"/>
                    </a:lnTo>
                    <a:lnTo>
                      <a:pt x="80" y="235"/>
                    </a:lnTo>
                    <a:lnTo>
                      <a:pt x="72" y="227"/>
                    </a:lnTo>
                    <a:lnTo>
                      <a:pt x="78" y="213"/>
                    </a:lnTo>
                    <a:lnTo>
                      <a:pt x="88" y="202"/>
                    </a:lnTo>
                    <a:lnTo>
                      <a:pt x="89" y="187"/>
                    </a:lnTo>
                    <a:lnTo>
                      <a:pt x="96" y="181"/>
                    </a:lnTo>
                    <a:lnTo>
                      <a:pt x="96" y="167"/>
                    </a:lnTo>
                    <a:lnTo>
                      <a:pt x="91" y="154"/>
                    </a:lnTo>
                    <a:lnTo>
                      <a:pt x="73" y="141"/>
                    </a:lnTo>
                    <a:lnTo>
                      <a:pt x="67" y="141"/>
                    </a:lnTo>
                    <a:lnTo>
                      <a:pt x="60" y="133"/>
                    </a:lnTo>
                    <a:lnTo>
                      <a:pt x="52" y="130"/>
                    </a:lnTo>
                    <a:lnTo>
                      <a:pt x="41" y="122"/>
                    </a:lnTo>
                    <a:lnTo>
                      <a:pt x="36" y="103"/>
                    </a:lnTo>
                    <a:lnTo>
                      <a:pt x="7" y="75"/>
                    </a:lnTo>
                    <a:lnTo>
                      <a:pt x="0" y="61"/>
                    </a:lnTo>
                    <a:lnTo>
                      <a:pt x="18" y="19"/>
                    </a:lnTo>
                    <a:lnTo>
                      <a:pt x="17" y="0"/>
                    </a:lnTo>
                    <a:lnTo>
                      <a:pt x="72" y="0"/>
                    </a:lnTo>
                  </a:path>
                </a:pathLst>
              </a:custGeom>
              <a:noFill/>
              <a:ln w="3175">
                <a:solidFill>
                  <a:srgbClr val="000000"/>
                </a:solidFill>
                <a:miter lim="800000"/>
                <a:headEnd/>
                <a:tailEnd/>
              </a:ln>
            </p:spPr>
            <p:txBody>
              <a:bodyPr/>
              <a:lstStyle/>
              <a:p>
                <a:pPr algn="ctr" eaLnBrk="0" hangingPunct="0"/>
                <a:endParaRPr lang="en-US" dirty="0"/>
              </a:p>
            </p:txBody>
          </p:sp>
          <p:sp>
            <p:nvSpPr>
              <p:cNvPr id="3875" name="Freeform 1066"/>
              <p:cNvSpPr>
                <a:spLocks/>
              </p:cNvSpPr>
              <p:nvPr/>
            </p:nvSpPr>
            <p:spPr bwMode="auto">
              <a:xfrm>
                <a:off x="2491" y="819"/>
                <a:ext cx="123" cy="21"/>
              </a:xfrm>
              <a:custGeom>
                <a:avLst/>
                <a:gdLst>
                  <a:gd name="T0" fmla="*/ 0 w 123"/>
                  <a:gd name="T1" fmla="*/ 0 h 21"/>
                  <a:gd name="T2" fmla="*/ 123 w 123"/>
                  <a:gd name="T3" fmla="*/ 3 h 21"/>
                  <a:gd name="T4" fmla="*/ 102 w 123"/>
                  <a:gd name="T5" fmla="*/ 21 h 21"/>
                  <a:gd name="T6" fmla="*/ 95 w 123"/>
                  <a:gd name="T7" fmla="*/ 18 h 21"/>
                  <a:gd name="T8" fmla="*/ 0 60000 65536"/>
                  <a:gd name="T9" fmla="*/ 0 60000 65536"/>
                  <a:gd name="T10" fmla="*/ 0 60000 65536"/>
                  <a:gd name="T11" fmla="*/ 0 60000 65536"/>
                  <a:gd name="T12" fmla="*/ 0 w 123"/>
                  <a:gd name="T13" fmla="*/ 0 h 21"/>
                  <a:gd name="T14" fmla="*/ 123 w 123"/>
                  <a:gd name="T15" fmla="*/ 21 h 21"/>
                </a:gdLst>
                <a:ahLst/>
                <a:cxnLst>
                  <a:cxn ang="T8">
                    <a:pos x="T0" y="T1"/>
                  </a:cxn>
                  <a:cxn ang="T9">
                    <a:pos x="T2" y="T3"/>
                  </a:cxn>
                  <a:cxn ang="T10">
                    <a:pos x="T4" y="T5"/>
                  </a:cxn>
                  <a:cxn ang="T11">
                    <a:pos x="T6" y="T7"/>
                  </a:cxn>
                </a:cxnLst>
                <a:rect l="T12" t="T13" r="T14" b="T15"/>
                <a:pathLst>
                  <a:path w="123" h="21">
                    <a:moveTo>
                      <a:pt x="0" y="0"/>
                    </a:moveTo>
                    <a:lnTo>
                      <a:pt x="123" y="3"/>
                    </a:lnTo>
                    <a:lnTo>
                      <a:pt x="102" y="21"/>
                    </a:lnTo>
                    <a:lnTo>
                      <a:pt x="95" y="18"/>
                    </a:lnTo>
                  </a:path>
                </a:pathLst>
              </a:custGeom>
              <a:noFill/>
              <a:ln w="3175">
                <a:solidFill>
                  <a:srgbClr val="000000"/>
                </a:solidFill>
                <a:miter lim="800000"/>
                <a:headEnd/>
                <a:tailEnd/>
              </a:ln>
            </p:spPr>
            <p:txBody>
              <a:bodyPr/>
              <a:lstStyle/>
              <a:p>
                <a:pPr algn="ctr" eaLnBrk="0" hangingPunct="0"/>
                <a:endParaRPr lang="en-US" dirty="0"/>
              </a:p>
            </p:txBody>
          </p:sp>
          <p:sp>
            <p:nvSpPr>
              <p:cNvPr id="3876" name="Freeform 1067"/>
              <p:cNvSpPr>
                <a:spLocks/>
              </p:cNvSpPr>
              <p:nvPr/>
            </p:nvSpPr>
            <p:spPr bwMode="auto">
              <a:xfrm>
                <a:off x="2586" y="822"/>
                <a:ext cx="181" cy="18"/>
              </a:xfrm>
              <a:custGeom>
                <a:avLst/>
                <a:gdLst>
                  <a:gd name="T0" fmla="*/ 0 w 181"/>
                  <a:gd name="T1" fmla="*/ 15 h 18"/>
                  <a:gd name="T2" fmla="*/ 7 w 181"/>
                  <a:gd name="T3" fmla="*/ 18 h 18"/>
                  <a:gd name="T4" fmla="*/ 28 w 181"/>
                  <a:gd name="T5" fmla="*/ 0 h 18"/>
                  <a:gd name="T6" fmla="*/ 181 w 181"/>
                  <a:gd name="T7" fmla="*/ 5 h 18"/>
                  <a:gd name="T8" fmla="*/ 0 60000 65536"/>
                  <a:gd name="T9" fmla="*/ 0 60000 65536"/>
                  <a:gd name="T10" fmla="*/ 0 60000 65536"/>
                  <a:gd name="T11" fmla="*/ 0 60000 65536"/>
                  <a:gd name="T12" fmla="*/ 0 w 181"/>
                  <a:gd name="T13" fmla="*/ 0 h 18"/>
                  <a:gd name="T14" fmla="*/ 181 w 181"/>
                  <a:gd name="T15" fmla="*/ 18 h 18"/>
                </a:gdLst>
                <a:ahLst/>
                <a:cxnLst>
                  <a:cxn ang="T8">
                    <a:pos x="T0" y="T1"/>
                  </a:cxn>
                  <a:cxn ang="T9">
                    <a:pos x="T2" y="T3"/>
                  </a:cxn>
                  <a:cxn ang="T10">
                    <a:pos x="T4" y="T5"/>
                  </a:cxn>
                  <a:cxn ang="T11">
                    <a:pos x="T6" y="T7"/>
                  </a:cxn>
                </a:cxnLst>
                <a:rect l="T12" t="T13" r="T14" b="T15"/>
                <a:pathLst>
                  <a:path w="181" h="18">
                    <a:moveTo>
                      <a:pt x="0" y="15"/>
                    </a:moveTo>
                    <a:lnTo>
                      <a:pt x="7" y="18"/>
                    </a:lnTo>
                    <a:lnTo>
                      <a:pt x="28" y="0"/>
                    </a:lnTo>
                    <a:lnTo>
                      <a:pt x="181" y="5"/>
                    </a:lnTo>
                  </a:path>
                </a:pathLst>
              </a:custGeom>
              <a:noFill/>
              <a:ln w="3175">
                <a:solidFill>
                  <a:srgbClr val="000000"/>
                </a:solidFill>
                <a:miter lim="800000"/>
                <a:headEnd/>
                <a:tailEnd/>
              </a:ln>
            </p:spPr>
            <p:txBody>
              <a:bodyPr/>
              <a:lstStyle/>
              <a:p>
                <a:pPr algn="ctr" eaLnBrk="0" hangingPunct="0"/>
                <a:endParaRPr lang="en-US" dirty="0"/>
              </a:p>
            </p:txBody>
          </p:sp>
          <p:sp>
            <p:nvSpPr>
              <p:cNvPr id="3877" name="Line 1068"/>
              <p:cNvSpPr>
                <a:spLocks noChangeShapeType="1"/>
              </p:cNvSpPr>
              <p:nvPr/>
            </p:nvSpPr>
            <p:spPr bwMode="auto">
              <a:xfrm flipH="1">
                <a:off x="2756" y="827"/>
                <a:ext cx="11" cy="279"/>
              </a:xfrm>
              <a:prstGeom prst="line">
                <a:avLst/>
              </a:prstGeom>
              <a:noFill/>
              <a:ln w="3175">
                <a:solidFill>
                  <a:srgbClr val="000000"/>
                </a:solidFill>
                <a:miter lim="800000"/>
                <a:headEnd/>
                <a:tailEnd/>
              </a:ln>
            </p:spPr>
            <p:txBody>
              <a:bodyPr/>
              <a:lstStyle/>
              <a:p>
                <a:endParaRPr lang="en-US" dirty="0"/>
              </a:p>
            </p:txBody>
          </p:sp>
          <p:sp>
            <p:nvSpPr>
              <p:cNvPr id="3878" name="Freeform 1069"/>
              <p:cNvSpPr>
                <a:spLocks/>
              </p:cNvSpPr>
              <p:nvPr/>
            </p:nvSpPr>
            <p:spPr bwMode="auto">
              <a:xfrm>
                <a:off x="2597" y="1106"/>
                <a:ext cx="159" cy="25"/>
              </a:xfrm>
              <a:custGeom>
                <a:avLst/>
                <a:gdLst>
                  <a:gd name="T0" fmla="*/ 159 w 159"/>
                  <a:gd name="T1" fmla="*/ 0 h 25"/>
                  <a:gd name="T2" fmla="*/ 97 w 159"/>
                  <a:gd name="T3" fmla="*/ 3 h 25"/>
                  <a:gd name="T4" fmla="*/ 42 w 159"/>
                  <a:gd name="T5" fmla="*/ 11 h 25"/>
                  <a:gd name="T6" fmla="*/ 42 w 159"/>
                  <a:gd name="T7" fmla="*/ 8 h 25"/>
                  <a:gd name="T8" fmla="*/ 4 w 159"/>
                  <a:gd name="T9" fmla="*/ 22 h 25"/>
                  <a:gd name="T10" fmla="*/ 0 w 159"/>
                  <a:gd name="T11" fmla="*/ 25 h 25"/>
                  <a:gd name="T12" fmla="*/ 0 60000 65536"/>
                  <a:gd name="T13" fmla="*/ 0 60000 65536"/>
                  <a:gd name="T14" fmla="*/ 0 60000 65536"/>
                  <a:gd name="T15" fmla="*/ 0 60000 65536"/>
                  <a:gd name="T16" fmla="*/ 0 60000 65536"/>
                  <a:gd name="T17" fmla="*/ 0 60000 65536"/>
                  <a:gd name="T18" fmla="*/ 0 w 159"/>
                  <a:gd name="T19" fmla="*/ 0 h 25"/>
                  <a:gd name="T20" fmla="*/ 159 w 15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59" h="25">
                    <a:moveTo>
                      <a:pt x="159" y="0"/>
                    </a:moveTo>
                    <a:lnTo>
                      <a:pt x="97" y="3"/>
                    </a:lnTo>
                    <a:lnTo>
                      <a:pt x="42" y="11"/>
                    </a:lnTo>
                    <a:lnTo>
                      <a:pt x="42" y="8"/>
                    </a:lnTo>
                    <a:lnTo>
                      <a:pt x="4" y="22"/>
                    </a:lnTo>
                    <a:lnTo>
                      <a:pt x="0" y="25"/>
                    </a:lnTo>
                  </a:path>
                </a:pathLst>
              </a:custGeom>
              <a:noFill/>
              <a:ln w="3175">
                <a:solidFill>
                  <a:srgbClr val="000000"/>
                </a:solidFill>
                <a:miter lim="800000"/>
                <a:headEnd/>
                <a:tailEnd/>
              </a:ln>
            </p:spPr>
            <p:txBody>
              <a:bodyPr/>
              <a:lstStyle/>
              <a:p>
                <a:pPr algn="ctr" eaLnBrk="0" hangingPunct="0"/>
                <a:endParaRPr lang="en-US" dirty="0"/>
              </a:p>
            </p:txBody>
          </p:sp>
          <p:sp>
            <p:nvSpPr>
              <p:cNvPr id="3879" name="Freeform 1070"/>
              <p:cNvSpPr>
                <a:spLocks/>
              </p:cNvSpPr>
              <p:nvPr/>
            </p:nvSpPr>
            <p:spPr bwMode="auto">
              <a:xfrm>
                <a:off x="2589" y="987"/>
                <a:ext cx="136" cy="144"/>
              </a:xfrm>
              <a:custGeom>
                <a:avLst/>
                <a:gdLst>
                  <a:gd name="T0" fmla="*/ 8 w 136"/>
                  <a:gd name="T1" fmla="*/ 144 h 144"/>
                  <a:gd name="T2" fmla="*/ 0 w 136"/>
                  <a:gd name="T3" fmla="*/ 135 h 144"/>
                  <a:gd name="T4" fmla="*/ 7 w 136"/>
                  <a:gd name="T5" fmla="*/ 133 h 144"/>
                  <a:gd name="T6" fmla="*/ 12 w 136"/>
                  <a:gd name="T7" fmla="*/ 130 h 144"/>
                  <a:gd name="T8" fmla="*/ 23 w 136"/>
                  <a:gd name="T9" fmla="*/ 133 h 144"/>
                  <a:gd name="T10" fmla="*/ 31 w 136"/>
                  <a:gd name="T11" fmla="*/ 125 h 144"/>
                  <a:gd name="T12" fmla="*/ 49 w 136"/>
                  <a:gd name="T13" fmla="*/ 119 h 144"/>
                  <a:gd name="T14" fmla="*/ 76 w 136"/>
                  <a:gd name="T15" fmla="*/ 117 h 144"/>
                  <a:gd name="T16" fmla="*/ 94 w 136"/>
                  <a:gd name="T17" fmla="*/ 111 h 144"/>
                  <a:gd name="T18" fmla="*/ 110 w 136"/>
                  <a:gd name="T19" fmla="*/ 95 h 144"/>
                  <a:gd name="T20" fmla="*/ 112 w 136"/>
                  <a:gd name="T21" fmla="*/ 98 h 144"/>
                  <a:gd name="T22" fmla="*/ 112 w 136"/>
                  <a:gd name="T23" fmla="*/ 95 h 144"/>
                  <a:gd name="T24" fmla="*/ 120 w 136"/>
                  <a:gd name="T25" fmla="*/ 101 h 144"/>
                  <a:gd name="T26" fmla="*/ 136 w 136"/>
                  <a:gd name="T27" fmla="*/ 101 h 144"/>
                  <a:gd name="T28" fmla="*/ 120 w 136"/>
                  <a:gd name="T29" fmla="*/ 98 h 144"/>
                  <a:gd name="T30" fmla="*/ 115 w 136"/>
                  <a:gd name="T31" fmla="*/ 91 h 144"/>
                  <a:gd name="T32" fmla="*/ 104 w 136"/>
                  <a:gd name="T33" fmla="*/ 88 h 144"/>
                  <a:gd name="T34" fmla="*/ 76 w 136"/>
                  <a:gd name="T35" fmla="*/ 69 h 144"/>
                  <a:gd name="T36" fmla="*/ 83 w 136"/>
                  <a:gd name="T37" fmla="*/ 67 h 144"/>
                  <a:gd name="T38" fmla="*/ 81 w 136"/>
                  <a:gd name="T39" fmla="*/ 59 h 144"/>
                  <a:gd name="T40" fmla="*/ 89 w 136"/>
                  <a:gd name="T41" fmla="*/ 61 h 144"/>
                  <a:gd name="T42" fmla="*/ 84 w 136"/>
                  <a:gd name="T43" fmla="*/ 56 h 144"/>
                  <a:gd name="T44" fmla="*/ 88 w 136"/>
                  <a:gd name="T45" fmla="*/ 53 h 144"/>
                  <a:gd name="T46" fmla="*/ 94 w 136"/>
                  <a:gd name="T47" fmla="*/ 51 h 144"/>
                  <a:gd name="T48" fmla="*/ 86 w 136"/>
                  <a:gd name="T49" fmla="*/ 53 h 144"/>
                  <a:gd name="T50" fmla="*/ 86 w 136"/>
                  <a:gd name="T51" fmla="*/ 50 h 144"/>
                  <a:gd name="T52" fmla="*/ 92 w 136"/>
                  <a:gd name="T53" fmla="*/ 50 h 144"/>
                  <a:gd name="T54" fmla="*/ 86 w 136"/>
                  <a:gd name="T55" fmla="*/ 48 h 144"/>
                  <a:gd name="T56" fmla="*/ 94 w 136"/>
                  <a:gd name="T57" fmla="*/ 39 h 144"/>
                  <a:gd name="T58" fmla="*/ 84 w 136"/>
                  <a:gd name="T59" fmla="*/ 34 h 144"/>
                  <a:gd name="T60" fmla="*/ 80 w 136"/>
                  <a:gd name="T61" fmla="*/ 23 h 144"/>
                  <a:gd name="T62" fmla="*/ 83 w 136"/>
                  <a:gd name="T63" fmla="*/ 24 h 144"/>
                  <a:gd name="T64" fmla="*/ 75 w 136"/>
                  <a:gd name="T65" fmla="*/ 21 h 144"/>
                  <a:gd name="T66" fmla="*/ 73 w 136"/>
                  <a:gd name="T67" fmla="*/ 13 h 144"/>
                  <a:gd name="T68" fmla="*/ 76 w 136"/>
                  <a:gd name="T69" fmla="*/ 8 h 144"/>
                  <a:gd name="T70" fmla="*/ 86 w 136"/>
                  <a:gd name="T71" fmla="*/ 8 h 144"/>
                  <a:gd name="T72" fmla="*/ 83 w 136"/>
                  <a:gd name="T73" fmla="*/ 5 h 144"/>
                  <a:gd name="T74" fmla="*/ 81 w 136"/>
                  <a:gd name="T75" fmla="*/ 8 h 144"/>
                  <a:gd name="T76" fmla="*/ 83 w 136"/>
                  <a:gd name="T77" fmla="*/ 3 h 144"/>
                  <a:gd name="T78" fmla="*/ 89 w 136"/>
                  <a:gd name="T79" fmla="*/ 0 h 144"/>
                  <a:gd name="T80" fmla="*/ 73 w 136"/>
                  <a:gd name="T81" fmla="*/ 10 h 144"/>
                  <a:gd name="T82" fmla="*/ 75 w 136"/>
                  <a:gd name="T83" fmla="*/ 21 h 144"/>
                  <a:gd name="T84" fmla="*/ 63 w 136"/>
                  <a:gd name="T85" fmla="*/ 21 h 144"/>
                  <a:gd name="T86" fmla="*/ 76 w 136"/>
                  <a:gd name="T87" fmla="*/ 24 h 144"/>
                  <a:gd name="T88" fmla="*/ 76 w 136"/>
                  <a:gd name="T89" fmla="*/ 27 h 144"/>
                  <a:gd name="T90" fmla="*/ 86 w 136"/>
                  <a:gd name="T91" fmla="*/ 39 h 144"/>
                  <a:gd name="T92" fmla="*/ 81 w 136"/>
                  <a:gd name="T93" fmla="*/ 48 h 144"/>
                  <a:gd name="T94" fmla="*/ 70 w 136"/>
                  <a:gd name="T95" fmla="*/ 53 h 144"/>
                  <a:gd name="T96" fmla="*/ 57 w 136"/>
                  <a:gd name="T97" fmla="*/ 96 h 144"/>
                  <a:gd name="T98" fmla="*/ 47 w 136"/>
                  <a:gd name="T99" fmla="*/ 99 h 144"/>
                  <a:gd name="T100" fmla="*/ 42 w 136"/>
                  <a:gd name="T101" fmla="*/ 96 h 144"/>
                  <a:gd name="T102" fmla="*/ 46 w 136"/>
                  <a:gd name="T103" fmla="*/ 67 h 144"/>
                  <a:gd name="T104" fmla="*/ 44 w 136"/>
                  <a:gd name="T105" fmla="*/ 59 h 144"/>
                  <a:gd name="T106" fmla="*/ 33 w 136"/>
                  <a:gd name="T107" fmla="*/ 56 h 144"/>
                  <a:gd name="T108" fmla="*/ 37 w 136"/>
                  <a:gd name="T109" fmla="*/ 53 h 1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6"/>
                  <a:gd name="T166" fmla="*/ 0 h 144"/>
                  <a:gd name="T167" fmla="*/ 136 w 136"/>
                  <a:gd name="T168" fmla="*/ 144 h 1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6" h="144">
                    <a:moveTo>
                      <a:pt x="8" y="144"/>
                    </a:moveTo>
                    <a:lnTo>
                      <a:pt x="0" y="135"/>
                    </a:lnTo>
                    <a:lnTo>
                      <a:pt x="7" y="133"/>
                    </a:lnTo>
                    <a:lnTo>
                      <a:pt x="12" y="130"/>
                    </a:lnTo>
                    <a:lnTo>
                      <a:pt x="23" y="133"/>
                    </a:lnTo>
                    <a:lnTo>
                      <a:pt x="31" y="125"/>
                    </a:lnTo>
                    <a:lnTo>
                      <a:pt x="49" y="119"/>
                    </a:lnTo>
                    <a:lnTo>
                      <a:pt x="76" y="117"/>
                    </a:lnTo>
                    <a:lnTo>
                      <a:pt x="94" y="111"/>
                    </a:lnTo>
                    <a:lnTo>
                      <a:pt x="110" y="95"/>
                    </a:lnTo>
                    <a:lnTo>
                      <a:pt x="112" y="98"/>
                    </a:lnTo>
                    <a:lnTo>
                      <a:pt x="112" y="95"/>
                    </a:lnTo>
                    <a:lnTo>
                      <a:pt x="120" y="101"/>
                    </a:lnTo>
                    <a:lnTo>
                      <a:pt x="136" y="101"/>
                    </a:lnTo>
                    <a:lnTo>
                      <a:pt x="120" y="98"/>
                    </a:lnTo>
                    <a:lnTo>
                      <a:pt x="115" y="91"/>
                    </a:lnTo>
                    <a:lnTo>
                      <a:pt x="104" y="88"/>
                    </a:lnTo>
                    <a:lnTo>
                      <a:pt x="76" y="69"/>
                    </a:lnTo>
                    <a:lnTo>
                      <a:pt x="83" y="67"/>
                    </a:lnTo>
                    <a:lnTo>
                      <a:pt x="81" y="59"/>
                    </a:lnTo>
                    <a:lnTo>
                      <a:pt x="89" y="61"/>
                    </a:lnTo>
                    <a:lnTo>
                      <a:pt x="84" y="56"/>
                    </a:lnTo>
                    <a:lnTo>
                      <a:pt x="88" y="53"/>
                    </a:lnTo>
                    <a:lnTo>
                      <a:pt x="94" y="51"/>
                    </a:lnTo>
                    <a:lnTo>
                      <a:pt x="86" y="53"/>
                    </a:lnTo>
                    <a:lnTo>
                      <a:pt x="86" y="50"/>
                    </a:lnTo>
                    <a:lnTo>
                      <a:pt x="92" y="50"/>
                    </a:lnTo>
                    <a:lnTo>
                      <a:pt x="86" y="48"/>
                    </a:lnTo>
                    <a:lnTo>
                      <a:pt x="94" y="39"/>
                    </a:lnTo>
                    <a:lnTo>
                      <a:pt x="84" y="34"/>
                    </a:lnTo>
                    <a:lnTo>
                      <a:pt x="80" y="23"/>
                    </a:lnTo>
                    <a:lnTo>
                      <a:pt x="83" y="24"/>
                    </a:lnTo>
                    <a:lnTo>
                      <a:pt x="75" y="21"/>
                    </a:lnTo>
                    <a:lnTo>
                      <a:pt x="73" y="13"/>
                    </a:lnTo>
                    <a:lnTo>
                      <a:pt x="76" y="8"/>
                    </a:lnTo>
                    <a:lnTo>
                      <a:pt x="86" y="8"/>
                    </a:lnTo>
                    <a:lnTo>
                      <a:pt x="83" y="5"/>
                    </a:lnTo>
                    <a:lnTo>
                      <a:pt x="81" y="8"/>
                    </a:lnTo>
                    <a:lnTo>
                      <a:pt x="83" y="3"/>
                    </a:lnTo>
                    <a:lnTo>
                      <a:pt x="89" y="0"/>
                    </a:lnTo>
                    <a:lnTo>
                      <a:pt x="73" y="10"/>
                    </a:lnTo>
                    <a:lnTo>
                      <a:pt x="75" y="21"/>
                    </a:lnTo>
                    <a:lnTo>
                      <a:pt x="63" y="21"/>
                    </a:lnTo>
                    <a:lnTo>
                      <a:pt x="76" y="24"/>
                    </a:lnTo>
                    <a:lnTo>
                      <a:pt x="76" y="27"/>
                    </a:lnTo>
                    <a:lnTo>
                      <a:pt x="86" y="39"/>
                    </a:lnTo>
                    <a:lnTo>
                      <a:pt x="81" y="48"/>
                    </a:lnTo>
                    <a:lnTo>
                      <a:pt x="70" y="53"/>
                    </a:lnTo>
                    <a:lnTo>
                      <a:pt x="57" y="96"/>
                    </a:lnTo>
                    <a:lnTo>
                      <a:pt x="47" y="99"/>
                    </a:lnTo>
                    <a:lnTo>
                      <a:pt x="42" y="96"/>
                    </a:lnTo>
                    <a:lnTo>
                      <a:pt x="46" y="67"/>
                    </a:lnTo>
                    <a:lnTo>
                      <a:pt x="44" y="59"/>
                    </a:lnTo>
                    <a:lnTo>
                      <a:pt x="33" y="56"/>
                    </a:lnTo>
                    <a:lnTo>
                      <a:pt x="37" y="53"/>
                    </a:lnTo>
                  </a:path>
                </a:pathLst>
              </a:custGeom>
              <a:noFill/>
              <a:ln w="3175">
                <a:solidFill>
                  <a:srgbClr val="000000"/>
                </a:solidFill>
                <a:miter lim="800000"/>
                <a:headEnd/>
                <a:tailEnd/>
              </a:ln>
            </p:spPr>
            <p:txBody>
              <a:bodyPr/>
              <a:lstStyle/>
              <a:p>
                <a:pPr algn="ctr" eaLnBrk="0" hangingPunct="0"/>
                <a:endParaRPr lang="en-US" dirty="0"/>
              </a:p>
            </p:txBody>
          </p:sp>
          <p:sp>
            <p:nvSpPr>
              <p:cNvPr id="3880" name="Freeform 1071"/>
              <p:cNvSpPr>
                <a:spLocks/>
              </p:cNvSpPr>
              <p:nvPr/>
            </p:nvSpPr>
            <p:spPr bwMode="auto">
              <a:xfrm>
                <a:off x="2550" y="837"/>
                <a:ext cx="81" cy="203"/>
              </a:xfrm>
              <a:custGeom>
                <a:avLst/>
                <a:gdLst>
                  <a:gd name="T0" fmla="*/ 76 w 81"/>
                  <a:gd name="T1" fmla="*/ 203 h 203"/>
                  <a:gd name="T2" fmla="*/ 76 w 81"/>
                  <a:gd name="T3" fmla="*/ 198 h 203"/>
                  <a:gd name="T4" fmla="*/ 81 w 81"/>
                  <a:gd name="T5" fmla="*/ 198 h 203"/>
                  <a:gd name="T6" fmla="*/ 67 w 81"/>
                  <a:gd name="T7" fmla="*/ 195 h 203"/>
                  <a:gd name="T8" fmla="*/ 67 w 81"/>
                  <a:gd name="T9" fmla="*/ 192 h 203"/>
                  <a:gd name="T10" fmla="*/ 60 w 81"/>
                  <a:gd name="T11" fmla="*/ 182 h 203"/>
                  <a:gd name="T12" fmla="*/ 47 w 81"/>
                  <a:gd name="T13" fmla="*/ 184 h 203"/>
                  <a:gd name="T14" fmla="*/ 47 w 81"/>
                  <a:gd name="T15" fmla="*/ 190 h 203"/>
                  <a:gd name="T16" fmla="*/ 41 w 81"/>
                  <a:gd name="T17" fmla="*/ 190 h 203"/>
                  <a:gd name="T18" fmla="*/ 39 w 81"/>
                  <a:gd name="T19" fmla="*/ 192 h 203"/>
                  <a:gd name="T20" fmla="*/ 43 w 81"/>
                  <a:gd name="T21" fmla="*/ 195 h 203"/>
                  <a:gd name="T22" fmla="*/ 39 w 81"/>
                  <a:gd name="T23" fmla="*/ 193 h 203"/>
                  <a:gd name="T24" fmla="*/ 30 w 81"/>
                  <a:gd name="T25" fmla="*/ 176 h 203"/>
                  <a:gd name="T26" fmla="*/ 21 w 81"/>
                  <a:gd name="T27" fmla="*/ 166 h 203"/>
                  <a:gd name="T28" fmla="*/ 21 w 81"/>
                  <a:gd name="T29" fmla="*/ 157 h 203"/>
                  <a:gd name="T30" fmla="*/ 30 w 81"/>
                  <a:gd name="T31" fmla="*/ 160 h 203"/>
                  <a:gd name="T32" fmla="*/ 21 w 81"/>
                  <a:gd name="T33" fmla="*/ 155 h 203"/>
                  <a:gd name="T34" fmla="*/ 18 w 81"/>
                  <a:gd name="T35" fmla="*/ 149 h 203"/>
                  <a:gd name="T36" fmla="*/ 17 w 81"/>
                  <a:gd name="T37" fmla="*/ 120 h 203"/>
                  <a:gd name="T38" fmla="*/ 9 w 81"/>
                  <a:gd name="T39" fmla="*/ 112 h 203"/>
                  <a:gd name="T40" fmla="*/ 9 w 81"/>
                  <a:gd name="T41" fmla="*/ 94 h 203"/>
                  <a:gd name="T42" fmla="*/ 0 w 81"/>
                  <a:gd name="T43" fmla="*/ 91 h 203"/>
                  <a:gd name="T44" fmla="*/ 0 w 81"/>
                  <a:gd name="T45" fmla="*/ 83 h 203"/>
                  <a:gd name="T46" fmla="*/ 9 w 81"/>
                  <a:gd name="T47" fmla="*/ 72 h 203"/>
                  <a:gd name="T48" fmla="*/ 7 w 81"/>
                  <a:gd name="T49" fmla="*/ 62 h 203"/>
                  <a:gd name="T50" fmla="*/ 10 w 81"/>
                  <a:gd name="T51" fmla="*/ 62 h 203"/>
                  <a:gd name="T52" fmla="*/ 9 w 81"/>
                  <a:gd name="T53" fmla="*/ 61 h 203"/>
                  <a:gd name="T54" fmla="*/ 5 w 81"/>
                  <a:gd name="T55" fmla="*/ 64 h 203"/>
                  <a:gd name="T56" fmla="*/ 0 w 81"/>
                  <a:gd name="T57" fmla="*/ 54 h 203"/>
                  <a:gd name="T58" fmla="*/ 2 w 81"/>
                  <a:gd name="T59" fmla="*/ 48 h 203"/>
                  <a:gd name="T60" fmla="*/ 12 w 81"/>
                  <a:gd name="T61" fmla="*/ 37 h 203"/>
                  <a:gd name="T62" fmla="*/ 10 w 81"/>
                  <a:gd name="T63" fmla="*/ 27 h 203"/>
                  <a:gd name="T64" fmla="*/ 13 w 81"/>
                  <a:gd name="T65" fmla="*/ 27 h 203"/>
                  <a:gd name="T66" fmla="*/ 13 w 81"/>
                  <a:gd name="T67" fmla="*/ 19 h 203"/>
                  <a:gd name="T68" fmla="*/ 20 w 81"/>
                  <a:gd name="T69" fmla="*/ 14 h 203"/>
                  <a:gd name="T70" fmla="*/ 26 w 81"/>
                  <a:gd name="T71" fmla="*/ 16 h 203"/>
                  <a:gd name="T72" fmla="*/ 34 w 81"/>
                  <a:gd name="T73" fmla="*/ 0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203"/>
                  <a:gd name="T113" fmla="*/ 81 w 81"/>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203">
                    <a:moveTo>
                      <a:pt x="76" y="203"/>
                    </a:moveTo>
                    <a:lnTo>
                      <a:pt x="76" y="198"/>
                    </a:lnTo>
                    <a:lnTo>
                      <a:pt x="81" y="198"/>
                    </a:lnTo>
                    <a:lnTo>
                      <a:pt x="67" y="195"/>
                    </a:lnTo>
                    <a:lnTo>
                      <a:pt x="67" y="192"/>
                    </a:lnTo>
                    <a:lnTo>
                      <a:pt x="60" y="182"/>
                    </a:lnTo>
                    <a:lnTo>
                      <a:pt x="47" y="184"/>
                    </a:lnTo>
                    <a:lnTo>
                      <a:pt x="47" y="190"/>
                    </a:lnTo>
                    <a:lnTo>
                      <a:pt x="41" y="190"/>
                    </a:lnTo>
                    <a:lnTo>
                      <a:pt x="39" y="192"/>
                    </a:lnTo>
                    <a:lnTo>
                      <a:pt x="43" y="195"/>
                    </a:lnTo>
                    <a:lnTo>
                      <a:pt x="39" y="193"/>
                    </a:lnTo>
                    <a:lnTo>
                      <a:pt x="30" y="176"/>
                    </a:lnTo>
                    <a:lnTo>
                      <a:pt x="21" y="166"/>
                    </a:lnTo>
                    <a:lnTo>
                      <a:pt x="21" y="157"/>
                    </a:lnTo>
                    <a:lnTo>
                      <a:pt x="30" y="160"/>
                    </a:lnTo>
                    <a:lnTo>
                      <a:pt x="21" y="155"/>
                    </a:lnTo>
                    <a:lnTo>
                      <a:pt x="18" y="149"/>
                    </a:lnTo>
                    <a:lnTo>
                      <a:pt x="17" y="120"/>
                    </a:lnTo>
                    <a:lnTo>
                      <a:pt x="9" y="112"/>
                    </a:lnTo>
                    <a:lnTo>
                      <a:pt x="9" y="94"/>
                    </a:lnTo>
                    <a:lnTo>
                      <a:pt x="0" y="91"/>
                    </a:lnTo>
                    <a:lnTo>
                      <a:pt x="0" y="83"/>
                    </a:lnTo>
                    <a:lnTo>
                      <a:pt x="9" y="72"/>
                    </a:lnTo>
                    <a:lnTo>
                      <a:pt x="7" y="62"/>
                    </a:lnTo>
                    <a:lnTo>
                      <a:pt x="10" y="62"/>
                    </a:lnTo>
                    <a:lnTo>
                      <a:pt x="9" y="61"/>
                    </a:lnTo>
                    <a:lnTo>
                      <a:pt x="5" y="64"/>
                    </a:lnTo>
                    <a:lnTo>
                      <a:pt x="0" y="54"/>
                    </a:lnTo>
                    <a:lnTo>
                      <a:pt x="2" y="48"/>
                    </a:lnTo>
                    <a:lnTo>
                      <a:pt x="12" y="37"/>
                    </a:lnTo>
                    <a:lnTo>
                      <a:pt x="10" y="27"/>
                    </a:lnTo>
                    <a:lnTo>
                      <a:pt x="13" y="27"/>
                    </a:lnTo>
                    <a:lnTo>
                      <a:pt x="13" y="19"/>
                    </a:lnTo>
                    <a:lnTo>
                      <a:pt x="20" y="14"/>
                    </a:lnTo>
                    <a:lnTo>
                      <a:pt x="26" y="16"/>
                    </a:lnTo>
                    <a:lnTo>
                      <a:pt x="34" y="0"/>
                    </a:lnTo>
                  </a:path>
                </a:pathLst>
              </a:custGeom>
              <a:noFill/>
              <a:ln w="3175">
                <a:solidFill>
                  <a:srgbClr val="000000"/>
                </a:solidFill>
                <a:miter lim="800000"/>
                <a:headEnd/>
                <a:tailEnd/>
              </a:ln>
            </p:spPr>
            <p:txBody>
              <a:bodyPr/>
              <a:lstStyle/>
              <a:p>
                <a:pPr algn="ctr" eaLnBrk="0" hangingPunct="0"/>
                <a:endParaRPr lang="en-US" dirty="0"/>
              </a:p>
            </p:txBody>
          </p:sp>
          <p:sp>
            <p:nvSpPr>
              <p:cNvPr id="3881" name="Line 1072"/>
              <p:cNvSpPr>
                <a:spLocks noChangeShapeType="1"/>
              </p:cNvSpPr>
              <p:nvPr/>
            </p:nvSpPr>
            <p:spPr bwMode="auto">
              <a:xfrm>
                <a:off x="2584" y="837"/>
                <a:ext cx="2" cy="1"/>
              </a:xfrm>
              <a:prstGeom prst="line">
                <a:avLst/>
              </a:prstGeom>
              <a:noFill/>
              <a:ln w="3175">
                <a:solidFill>
                  <a:srgbClr val="000000"/>
                </a:solidFill>
                <a:miter lim="800000"/>
                <a:headEnd/>
                <a:tailEnd/>
              </a:ln>
            </p:spPr>
            <p:txBody>
              <a:bodyPr/>
              <a:lstStyle/>
              <a:p>
                <a:endParaRPr lang="en-US" dirty="0"/>
              </a:p>
            </p:txBody>
          </p:sp>
          <p:sp>
            <p:nvSpPr>
              <p:cNvPr id="3882" name="Line 1073"/>
              <p:cNvSpPr>
                <a:spLocks noChangeShapeType="1"/>
              </p:cNvSpPr>
              <p:nvPr/>
            </p:nvSpPr>
            <p:spPr bwMode="auto">
              <a:xfrm>
                <a:off x="2767" y="827"/>
                <a:ext cx="164" cy="5"/>
              </a:xfrm>
              <a:prstGeom prst="line">
                <a:avLst/>
              </a:prstGeom>
              <a:noFill/>
              <a:ln w="3175">
                <a:solidFill>
                  <a:srgbClr val="000000"/>
                </a:solidFill>
                <a:miter lim="800000"/>
                <a:headEnd/>
                <a:tailEnd/>
              </a:ln>
            </p:spPr>
            <p:txBody>
              <a:bodyPr/>
              <a:lstStyle/>
              <a:p>
                <a:endParaRPr lang="en-US" dirty="0"/>
              </a:p>
            </p:txBody>
          </p:sp>
          <p:sp>
            <p:nvSpPr>
              <p:cNvPr id="3883" name="Line 1074"/>
              <p:cNvSpPr>
                <a:spLocks noChangeShapeType="1"/>
              </p:cNvSpPr>
              <p:nvPr/>
            </p:nvSpPr>
            <p:spPr bwMode="auto">
              <a:xfrm flipH="1">
                <a:off x="2923" y="832"/>
                <a:ext cx="8" cy="254"/>
              </a:xfrm>
              <a:prstGeom prst="line">
                <a:avLst/>
              </a:prstGeom>
              <a:noFill/>
              <a:ln w="3175">
                <a:solidFill>
                  <a:srgbClr val="000000"/>
                </a:solidFill>
                <a:miter lim="800000"/>
                <a:headEnd/>
                <a:tailEnd/>
              </a:ln>
            </p:spPr>
            <p:txBody>
              <a:bodyPr/>
              <a:lstStyle/>
              <a:p>
                <a:endParaRPr lang="en-US" dirty="0"/>
              </a:p>
            </p:txBody>
          </p:sp>
          <p:sp>
            <p:nvSpPr>
              <p:cNvPr id="3884" name="Freeform 1075"/>
              <p:cNvSpPr>
                <a:spLocks/>
              </p:cNvSpPr>
              <p:nvPr/>
            </p:nvSpPr>
            <p:spPr bwMode="auto">
              <a:xfrm>
                <a:off x="2834" y="1053"/>
                <a:ext cx="89" cy="45"/>
              </a:xfrm>
              <a:custGeom>
                <a:avLst/>
                <a:gdLst>
                  <a:gd name="T0" fmla="*/ 89 w 89"/>
                  <a:gd name="T1" fmla="*/ 33 h 45"/>
                  <a:gd name="T2" fmla="*/ 82 w 89"/>
                  <a:gd name="T3" fmla="*/ 32 h 45"/>
                  <a:gd name="T4" fmla="*/ 84 w 89"/>
                  <a:gd name="T5" fmla="*/ 29 h 45"/>
                  <a:gd name="T6" fmla="*/ 77 w 89"/>
                  <a:gd name="T7" fmla="*/ 33 h 45"/>
                  <a:gd name="T8" fmla="*/ 69 w 89"/>
                  <a:gd name="T9" fmla="*/ 17 h 45"/>
                  <a:gd name="T10" fmla="*/ 69 w 89"/>
                  <a:gd name="T11" fmla="*/ 9 h 45"/>
                  <a:gd name="T12" fmla="*/ 77 w 89"/>
                  <a:gd name="T13" fmla="*/ 11 h 45"/>
                  <a:gd name="T14" fmla="*/ 80 w 89"/>
                  <a:gd name="T15" fmla="*/ 6 h 45"/>
                  <a:gd name="T16" fmla="*/ 64 w 89"/>
                  <a:gd name="T17" fmla="*/ 5 h 45"/>
                  <a:gd name="T18" fmla="*/ 64 w 89"/>
                  <a:gd name="T19" fmla="*/ 14 h 45"/>
                  <a:gd name="T20" fmla="*/ 58 w 89"/>
                  <a:gd name="T21" fmla="*/ 17 h 45"/>
                  <a:gd name="T22" fmla="*/ 61 w 89"/>
                  <a:gd name="T23" fmla="*/ 14 h 45"/>
                  <a:gd name="T24" fmla="*/ 56 w 89"/>
                  <a:gd name="T25" fmla="*/ 16 h 45"/>
                  <a:gd name="T26" fmla="*/ 53 w 89"/>
                  <a:gd name="T27" fmla="*/ 5 h 45"/>
                  <a:gd name="T28" fmla="*/ 46 w 89"/>
                  <a:gd name="T29" fmla="*/ 0 h 45"/>
                  <a:gd name="T30" fmla="*/ 53 w 89"/>
                  <a:gd name="T31" fmla="*/ 8 h 45"/>
                  <a:gd name="T32" fmla="*/ 45 w 89"/>
                  <a:gd name="T33" fmla="*/ 9 h 45"/>
                  <a:gd name="T34" fmla="*/ 53 w 89"/>
                  <a:gd name="T35" fmla="*/ 14 h 45"/>
                  <a:gd name="T36" fmla="*/ 50 w 89"/>
                  <a:gd name="T37" fmla="*/ 19 h 45"/>
                  <a:gd name="T38" fmla="*/ 55 w 89"/>
                  <a:gd name="T39" fmla="*/ 19 h 45"/>
                  <a:gd name="T40" fmla="*/ 51 w 89"/>
                  <a:gd name="T41" fmla="*/ 27 h 45"/>
                  <a:gd name="T42" fmla="*/ 40 w 89"/>
                  <a:gd name="T43" fmla="*/ 30 h 45"/>
                  <a:gd name="T44" fmla="*/ 25 w 89"/>
                  <a:gd name="T45" fmla="*/ 30 h 45"/>
                  <a:gd name="T46" fmla="*/ 29 w 89"/>
                  <a:gd name="T47" fmla="*/ 33 h 45"/>
                  <a:gd name="T48" fmla="*/ 21 w 89"/>
                  <a:gd name="T49" fmla="*/ 43 h 45"/>
                  <a:gd name="T50" fmla="*/ 9 w 89"/>
                  <a:gd name="T51" fmla="*/ 41 h 45"/>
                  <a:gd name="T52" fmla="*/ 14 w 89"/>
                  <a:gd name="T53" fmla="*/ 29 h 45"/>
                  <a:gd name="T54" fmla="*/ 12 w 89"/>
                  <a:gd name="T55" fmla="*/ 33 h 45"/>
                  <a:gd name="T56" fmla="*/ 9 w 89"/>
                  <a:gd name="T57" fmla="*/ 30 h 45"/>
                  <a:gd name="T58" fmla="*/ 8 w 89"/>
                  <a:gd name="T59" fmla="*/ 33 h 45"/>
                  <a:gd name="T60" fmla="*/ 9 w 89"/>
                  <a:gd name="T61" fmla="*/ 21 h 45"/>
                  <a:gd name="T62" fmla="*/ 8 w 89"/>
                  <a:gd name="T63" fmla="*/ 21 h 45"/>
                  <a:gd name="T64" fmla="*/ 6 w 89"/>
                  <a:gd name="T65" fmla="*/ 29 h 45"/>
                  <a:gd name="T66" fmla="*/ 1 w 89"/>
                  <a:gd name="T67" fmla="*/ 25 h 45"/>
                  <a:gd name="T68" fmla="*/ 4 w 89"/>
                  <a:gd name="T69" fmla="*/ 30 h 45"/>
                  <a:gd name="T70" fmla="*/ 0 w 89"/>
                  <a:gd name="T71" fmla="*/ 32 h 45"/>
                  <a:gd name="T72" fmla="*/ 8 w 89"/>
                  <a:gd name="T73" fmla="*/ 37 h 45"/>
                  <a:gd name="T74" fmla="*/ 3 w 89"/>
                  <a:gd name="T75" fmla="*/ 45 h 45"/>
                  <a:gd name="T76" fmla="*/ 1 w 89"/>
                  <a:gd name="T77" fmla="*/ 41 h 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45"/>
                  <a:gd name="T119" fmla="*/ 89 w 89"/>
                  <a:gd name="T120" fmla="*/ 45 h 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45">
                    <a:moveTo>
                      <a:pt x="89" y="33"/>
                    </a:moveTo>
                    <a:lnTo>
                      <a:pt x="82" y="32"/>
                    </a:lnTo>
                    <a:lnTo>
                      <a:pt x="84" y="29"/>
                    </a:lnTo>
                    <a:lnTo>
                      <a:pt x="77" y="33"/>
                    </a:lnTo>
                    <a:lnTo>
                      <a:pt x="69" y="17"/>
                    </a:lnTo>
                    <a:lnTo>
                      <a:pt x="69" y="9"/>
                    </a:lnTo>
                    <a:lnTo>
                      <a:pt x="77" y="11"/>
                    </a:lnTo>
                    <a:lnTo>
                      <a:pt x="80" y="6"/>
                    </a:lnTo>
                    <a:lnTo>
                      <a:pt x="64" y="5"/>
                    </a:lnTo>
                    <a:lnTo>
                      <a:pt x="64" y="14"/>
                    </a:lnTo>
                    <a:lnTo>
                      <a:pt x="58" y="17"/>
                    </a:lnTo>
                    <a:lnTo>
                      <a:pt x="61" y="14"/>
                    </a:lnTo>
                    <a:lnTo>
                      <a:pt x="56" y="16"/>
                    </a:lnTo>
                    <a:lnTo>
                      <a:pt x="53" y="5"/>
                    </a:lnTo>
                    <a:lnTo>
                      <a:pt x="46" y="0"/>
                    </a:lnTo>
                    <a:lnTo>
                      <a:pt x="53" y="8"/>
                    </a:lnTo>
                    <a:lnTo>
                      <a:pt x="45" y="9"/>
                    </a:lnTo>
                    <a:lnTo>
                      <a:pt x="53" y="14"/>
                    </a:lnTo>
                    <a:lnTo>
                      <a:pt x="50" y="19"/>
                    </a:lnTo>
                    <a:lnTo>
                      <a:pt x="55" y="19"/>
                    </a:lnTo>
                    <a:lnTo>
                      <a:pt x="51" y="27"/>
                    </a:lnTo>
                    <a:lnTo>
                      <a:pt x="40" y="30"/>
                    </a:lnTo>
                    <a:lnTo>
                      <a:pt x="25" y="30"/>
                    </a:lnTo>
                    <a:lnTo>
                      <a:pt x="29" y="33"/>
                    </a:lnTo>
                    <a:lnTo>
                      <a:pt x="21" y="43"/>
                    </a:lnTo>
                    <a:lnTo>
                      <a:pt x="9" y="41"/>
                    </a:lnTo>
                    <a:lnTo>
                      <a:pt x="14" y="29"/>
                    </a:lnTo>
                    <a:lnTo>
                      <a:pt x="12" y="33"/>
                    </a:lnTo>
                    <a:lnTo>
                      <a:pt x="9" y="30"/>
                    </a:lnTo>
                    <a:lnTo>
                      <a:pt x="8" y="33"/>
                    </a:lnTo>
                    <a:lnTo>
                      <a:pt x="9" y="21"/>
                    </a:lnTo>
                    <a:lnTo>
                      <a:pt x="8" y="21"/>
                    </a:lnTo>
                    <a:lnTo>
                      <a:pt x="6" y="29"/>
                    </a:lnTo>
                    <a:lnTo>
                      <a:pt x="1" y="25"/>
                    </a:lnTo>
                    <a:lnTo>
                      <a:pt x="4" y="30"/>
                    </a:lnTo>
                    <a:lnTo>
                      <a:pt x="0" y="32"/>
                    </a:lnTo>
                    <a:lnTo>
                      <a:pt x="8" y="37"/>
                    </a:lnTo>
                    <a:lnTo>
                      <a:pt x="3" y="45"/>
                    </a:lnTo>
                    <a:lnTo>
                      <a:pt x="1" y="41"/>
                    </a:lnTo>
                  </a:path>
                </a:pathLst>
              </a:custGeom>
              <a:noFill/>
              <a:ln w="3175">
                <a:solidFill>
                  <a:srgbClr val="000000"/>
                </a:solidFill>
                <a:miter lim="800000"/>
                <a:headEnd/>
                <a:tailEnd/>
              </a:ln>
            </p:spPr>
            <p:txBody>
              <a:bodyPr/>
              <a:lstStyle/>
              <a:p>
                <a:pPr algn="ctr" eaLnBrk="0" hangingPunct="0"/>
                <a:endParaRPr lang="en-US" dirty="0"/>
              </a:p>
            </p:txBody>
          </p:sp>
          <p:sp>
            <p:nvSpPr>
              <p:cNvPr id="3885" name="Freeform 1076"/>
              <p:cNvSpPr>
                <a:spLocks/>
              </p:cNvSpPr>
              <p:nvPr/>
            </p:nvSpPr>
            <p:spPr bwMode="auto">
              <a:xfrm>
                <a:off x="2756" y="1093"/>
                <a:ext cx="87" cy="16"/>
              </a:xfrm>
              <a:custGeom>
                <a:avLst/>
                <a:gdLst>
                  <a:gd name="T0" fmla="*/ 79 w 87"/>
                  <a:gd name="T1" fmla="*/ 1 h 16"/>
                  <a:gd name="T2" fmla="*/ 76 w 87"/>
                  <a:gd name="T3" fmla="*/ 0 h 16"/>
                  <a:gd name="T4" fmla="*/ 76 w 87"/>
                  <a:gd name="T5" fmla="*/ 1 h 16"/>
                  <a:gd name="T6" fmla="*/ 66 w 87"/>
                  <a:gd name="T7" fmla="*/ 1 h 16"/>
                  <a:gd name="T8" fmla="*/ 82 w 87"/>
                  <a:gd name="T9" fmla="*/ 6 h 16"/>
                  <a:gd name="T10" fmla="*/ 86 w 87"/>
                  <a:gd name="T11" fmla="*/ 5 h 16"/>
                  <a:gd name="T12" fmla="*/ 87 w 87"/>
                  <a:gd name="T13" fmla="*/ 14 h 16"/>
                  <a:gd name="T14" fmla="*/ 81 w 87"/>
                  <a:gd name="T15" fmla="*/ 16 h 16"/>
                  <a:gd name="T16" fmla="*/ 32 w 87"/>
                  <a:gd name="T17" fmla="*/ 11 h 16"/>
                  <a:gd name="T18" fmla="*/ 19 w 87"/>
                  <a:gd name="T19" fmla="*/ 14 h 16"/>
                  <a:gd name="T20" fmla="*/ 10 w 87"/>
                  <a:gd name="T21" fmla="*/ 11 h 16"/>
                  <a:gd name="T22" fmla="*/ 5 w 87"/>
                  <a:gd name="T23" fmla="*/ 14 h 16"/>
                  <a:gd name="T24" fmla="*/ 0 w 87"/>
                  <a:gd name="T25" fmla="*/ 13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16"/>
                  <a:gd name="T41" fmla="*/ 87 w 8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16">
                    <a:moveTo>
                      <a:pt x="79" y="1"/>
                    </a:moveTo>
                    <a:lnTo>
                      <a:pt x="76" y="0"/>
                    </a:lnTo>
                    <a:lnTo>
                      <a:pt x="76" y="1"/>
                    </a:lnTo>
                    <a:lnTo>
                      <a:pt x="66" y="1"/>
                    </a:lnTo>
                    <a:lnTo>
                      <a:pt x="82" y="6"/>
                    </a:lnTo>
                    <a:lnTo>
                      <a:pt x="86" y="5"/>
                    </a:lnTo>
                    <a:lnTo>
                      <a:pt x="87" y="14"/>
                    </a:lnTo>
                    <a:lnTo>
                      <a:pt x="81" y="16"/>
                    </a:lnTo>
                    <a:lnTo>
                      <a:pt x="32" y="11"/>
                    </a:lnTo>
                    <a:lnTo>
                      <a:pt x="19" y="14"/>
                    </a:lnTo>
                    <a:lnTo>
                      <a:pt x="10" y="11"/>
                    </a:lnTo>
                    <a:lnTo>
                      <a:pt x="5" y="14"/>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3886" name="Line 1077"/>
              <p:cNvSpPr>
                <a:spLocks noChangeShapeType="1"/>
              </p:cNvSpPr>
              <p:nvPr/>
            </p:nvSpPr>
            <p:spPr bwMode="auto">
              <a:xfrm flipV="1">
                <a:off x="2756" y="827"/>
                <a:ext cx="11" cy="279"/>
              </a:xfrm>
              <a:prstGeom prst="line">
                <a:avLst/>
              </a:prstGeom>
              <a:noFill/>
              <a:ln w="3175">
                <a:solidFill>
                  <a:srgbClr val="000000"/>
                </a:solidFill>
                <a:miter lim="800000"/>
                <a:headEnd/>
                <a:tailEnd/>
              </a:ln>
            </p:spPr>
            <p:txBody>
              <a:bodyPr/>
              <a:lstStyle/>
              <a:p>
                <a:endParaRPr lang="en-US" dirty="0"/>
              </a:p>
            </p:txBody>
          </p:sp>
          <p:sp>
            <p:nvSpPr>
              <p:cNvPr id="3887" name="Freeform 1078"/>
              <p:cNvSpPr>
                <a:spLocks/>
              </p:cNvSpPr>
              <p:nvPr/>
            </p:nvSpPr>
            <p:spPr bwMode="auto">
              <a:xfrm>
                <a:off x="2931" y="832"/>
                <a:ext cx="144" cy="5"/>
              </a:xfrm>
              <a:custGeom>
                <a:avLst/>
                <a:gdLst>
                  <a:gd name="T0" fmla="*/ 0 w 144"/>
                  <a:gd name="T1" fmla="*/ 0 h 5"/>
                  <a:gd name="T2" fmla="*/ 22 w 144"/>
                  <a:gd name="T3" fmla="*/ 0 h 5"/>
                  <a:gd name="T4" fmla="*/ 22 w 144"/>
                  <a:gd name="T5" fmla="*/ 5 h 5"/>
                  <a:gd name="T6" fmla="*/ 29 w 144"/>
                  <a:gd name="T7" fmla="*/ 0 h 5"/>
                  <a:gd name="T8" fmla="*/ 144 w 144"/>
                  <a:gd name="T9" fmla="*/ 3 h 5"/>
                  <a:gd name="T10" fmla="*/ 0 60000 65536"/>
                  <a:gd name="T11" fmla="*/ 0 60000 65536"/>
                  <a:gd name="T12" fmla="*/ 0 60000 65536"/>
                  <a:gd name="T13" fmla="*/ 0 60000 65536"/>
                  <a:gd name="T14" fmla="*/ 0 60000 65536"/>
                  <a:gd name="T15" fmla="*/ 0 w 144"/>
                  <a:gd name="T16" fmla="*/ 0 h 5"/>
                  <a:gd name="T17" fmla="*/ 144 w 144"/>
                  <a:gd name="T18" fmla="*/ 5 h 5"/>
                </a:gdLst>
                <a:ahLst/>
                <a:cxnLst>
                  <a:cxn ang="T10">
                    <a:pos x="T0" y="T1"/>
                  </a:cxn>
                  <a:cxn ang="T11">
                    <a:pos x="T2" y="T3"/>
                  </a:cxn>
                  <a:cxn ang="T12">
                    <a:pos x="T4" y="T5"/>
                  </a:cxn>
                  <a:cxn ang="T13">
                    <a:pos x="T6" y="T7"/>
                  </a:cxn>
                  <a:cxn ang="T14">
                    <a:pos x="T8" y="T9"/>
                  </a:cxn>
                </a:cxnLst>
                <a:rect l="T15" t="T16" r="T17" b="T18"/>
                <a:pathLst>
                  <a:path w="144" h="5">
                    <a:moveTo>
                      <a:pt x="0" y="0"/>
                    </a:moveTo>
                    <a:lnTo>
                      <a:pt x="22" y="0"/>
                    </a:lnTo>
                    <a:lnTo>
                      <a:pt x="22" y="5"/>
                    </a:lnTo>
                    <a:lnTo>
                      <a:pt x="29" y="0"/>
                    </a:lnTo>
                    <a:lnTo>
                      <a:pt x="144" y="3"/>
                    </a:lnTo>
                  </a:path>
                </a:pathLst>
              </a:custGeom>
              <a:noFill/>
              <a:ln w="3175">
                <a:solidFill>
                  <a:srgbClr val="000000"/>
                </a:solidFill>
                <a:miter lim="800000"/>
                <a:headEnd/>
                <a:tailEnd/>
              </a:ln>
            </p:spPr>
            <p:txBody>
              <a:bodyPr/>
              <a:lstStyle/>
              <a:p>
                <a:pPr algn="ctr" eaLnBrk="0" hangingPunct="0"/>
                <a:endParaRPr lang="en-US" dirty="0"/>
              </a:p>
            </p:txBody>
          </p:sp>
          <p:sp>
            <p:nvSpPr>
              <p:cNvPr id="3888" name="Line 1079"/>
              <p:cNvSpPr>
                <a:spLocks noChangeShapeType="1"/>
              </p:cNvSpPr>
              <p:nvPr/>
            </p:nvSpPr>
            <p:spPr bwMode="auto">
              <a:xfrm flipH="1">
                <a:off x="3073" y="835"/>
                <a:ext cx="2" cy="64"/>
              </a:xfrm>
              <a:prstGeom prst="line">
                <a:avLst/>
              </a:prstGeom>
              <a:noFill/>
              <a:ln w="3175">
                <a:solidFill>
                  <a:srgbClr val="000000"/>
                </a:solidFill>
                <a:miter lim="800000"/>
                <a:headEnd/>
                <a:tailEnd/>
              </a:ln>
            </p:spPr>
            <p:txBody>
              <a:bodyPr/>
              <a:lstStyle/>
              <a:p>
                <a:endParaRPr lang="en-US" dirty="0"/>
              </a:p>
            </p:txBody>
          </p:sp>
          <p:sp>
            <p:nvSpPr>
              <p:cNvPr id="3889" name="Line 1080"/>
              <p:cNvSpPr>
                <a:spLocks noChangeShapeType="1"/>
              </p:cNvSpPr>
              <p:nvPr/>
            </p:nvSpPr>
            <p:spPr bwMode="auto">
              <a:xfrm>
                <a:off x="3073" y="899"/>
                <a:ext cx="1" cy="2"/>
              </a:xfrm>
              <a:prstGeom prst="line">
                <a:avLst/>
              </a:prstGeom>
              <a:noFill/>
              <a:ln w="3175">
                <a:solidFill>
                  <a:srgbClr val="000000"/>
                </a:solidFill>
                <a:miter lim="800000"/>
                <a:headEnd/>
                <a:tailEnd/>
              </a:ln>
            </p:spPr>
            <p:txBody>
              <a:bodyPr/>
              <a:lstStyle/>
              <a:p>
                <a:endParaRPr lang="en-US" dirty="0"/>
              </a:p>
            </p:txBody>
          </p:sp>
          <p:sp>
            <p:nvSpPr>
              <p:cNvPr id="3890" name="Line 1081"/>
              <p:cNvSpPr>
                <a:spLocks noChangeShapeType="1"/>
              </p:cNvSpPr>
              <p:nvPr/>
            </p:nvSpPr>
            <p:spPr bwMode="auto">
              <a:xfrm>
                <a:off x="3073" y="901"/>
                <a:ext cx="1" cy="17"/>
              </a:xfrm>
              <a:prstGeom prst="line">
                <a:avLst/>
              </a:prstGeom>
              <a:noFill/>
              <a:ln w="3175">
                <a:solidFill>
                  <a:srgbClr val="000000"/>
                </a:solidFill>
                <a:miter lim="800000"/>
                <a:headEnd/>
                <a:tailEnd/>
              </a:ln>
            </p:spPr>
            <p:txBody>
              <a:bodyPr/>
              <a:lstStyle/>
              <a:p>
                <a:endParaRPr lang="en-US" dirty="0"/>
              </a:p>
            </p:txBody>
          </p:sp>
          <p:sp>
            <p:nvSpPr>
              <p:cNvPr id="3891" name="Line 1082"/>
              <p:cNvSpPr>
                <a:spLocks noChangeShapeType="1"/>
              </p:cNvSpPr>
              <p:nvPr/>
            </p:nvSpPr>
            <p:spPr bwMode="auto">
              <a:xfrm>
                <a:off x="3073" y="918"/>
                <a:ext cx="1" cy="1"/>
              </a:xfrm>
              <a:prstGeom prst="line">
                <a:avLst/>
              </a:prstGeom>
              <a:noFill/>
              <a:ln w="3175">
                <a:solidFill>
                  <a:srgbClr val="000000"/>
                </a:solidFill>
                <a:miter lim="800000"/>
                <a:headEnd/>
                <a:tailEnd/>
              </a:ln>
            </p:spPr>
            <p:txBody>
              <a:bodyPr/>
              <a:lstStyle/>
              <a:p>
                <a:endParaRPr lang="en-US" dirty="0"/>
              </a:p>
            </p:txBody>
          </p:sp>
          <p:sp>
            <p:nvSpPr>
              <p:cNvPr id="3892" name="Line 1083"/>
              <p:cNvSpPr>
                <a:spLocks noChangeShapeType="1"/>
              </p:cNvSpPr>
              <p:nvPr/>
            </p:nvSpPr>
            <p:spPr bwMode="auto">
              <a:xfrm>
                <a:off x="3073" y="918"/>
                <a:ext cx="1" cy="5"/>
              </a:xfrm>
              <a:prstGeom prst="line">
                <a:avLst/>
              </a:prstGeom>
              <a:noFill/>
              <a:ln w="3175">
                <a:solidFill>
                  <a:srgbClr val="000000"/>
                </a:solidFill>
                <a:miter lim="800000"/>
                <a:headEnd/>
                <a:tailEnd/>
              </a:ln>
            </p:spPr>
            <p:txBody>
              <a:bodyPr/>
              <a:lstStyle/>
              <a:p>
                <a:endParaRPr lang="en-US" dirty="0"/>
              </a:p>
            </p:txBody>
          </p:sp>
          <p:sp>
            <p:nvSpPr>
              <p:cNvPr id="3893" name="Line 1084"/>
              <p:cNvSpPr>
                <a:spLocks noChangeShapeType="1"/>
              </p:cNvSpPr>
              <p:nvPr/>
            </p:nvSpPr>
            <p:spPr bwMode="auto">
              <a:xfrm flipV="1">
                <a:off x="3073" y="922"/>
                <a:ext cx="1" cy="1"/>
              </a:xfrm>
              <a:prstGeom prst="line">
                <a:avLst/>
              </a:prstGeom>
              <a:noFill/>
              <a:ln w="3175">
                <a:solidFill>
                  <a:srgbClr val="000000"/>
                </a:solidFill>
                <a:miter lim="800000"/>
                <a:headEnd/>
                <a:tailEnd/>
              </a:ln>
            </p:spPr>
            <p:txBody>
              <a:bodyPr/>
              <a:lstStyle/>
              <a:p>
                <a:endParaRPr lang="en-US" dirty="0"/>
              </a:p>
            </p:txBody>
          </p:sp>
          <p:sp>
            <p:nvSpPr>
              <p:cNvPr id="3894" name="Freeform 1085"/>
              <p:cNvSpPr>
                <a:spLocks/>
              </p:cNvSpPr>
              <p:nvPr/>
            </p:nvSpPr>
            <p:spPr bwMode="auto">
              <a:xfrm>
                <a:off x="3071" y="923"/>
                <a:ext cx="80" cy="50"/>
              </a:xfrm>
              <a:custGeom>
                <a:avLst/>
                <a:gdLst>
                  <a:gd name="T0" fmla="*/ 2 w 80"/>
                  <a:gd name="T1" fmla="*/ 0 h 50"/>
                  <a:gd name="T2" fmla="*/ 0 w 80"/>
                  <a:gd name="T3" fmla="*/ 48 h 50"/>
                  <a:gd name="T4" fmla="*/ 80 w 80"/>
                  <a:gd name="T5" fmla="*/ 50 h 50"/>
                  <a:gd name="T6" fmla="*/ 0 60000 65536"/>
                  <a:gd name="T7" fmla="*/ 0 60000 65536"/>
                  <a:gd name="T8" fmla="*/ 0 60000 65536"/>
                  <a:gd name="T9" fmla="*/ 0 w 80"/>
                  <a:gd name="T10" fmla="*/ 0 h 50"/>
                  <a:gd name="T11" fmla="*/ 80 w 80"/>
                  <a:gd name="T12" fmla="*/ 50 h 50"/>
                </a:gdLst>
                <a:ahLst/>
                <a:cxnLst>
                  <a:cxn ang="T6">
                    <a:pos x="T0" y="T1"/>
                  </a:cxn>
                  <a:cxn ang="T7">
                    <a:pos x="T2" y="T3"/>
                  </a:cxn>
                  <a:cxn ang="T8">
                    <a:pos x="T4" y="T5"/>
                  </a:cxn>
                </a:cxnLst>
                <a:rect l="T9" t="T10" r="T11" b="T12"/>
                <a:pathLst>
                  <a:path w="80" h="50">
                    <a:moveTo>
                      <a:pt x="2" y="0"/>
                    </a:moveTo>
                    <a:lnTo>
                      <a:pt x="0" y="48"/>
                    </a:lnTo>
                    <a:lnTo>
                      <a:pt x="80" y="50"/>
                    </a:lnTo>
                  </a:path>
                </a:pathLst>
              </a:custGeom>
              <a:noFill/>
              <a:ln w="3175">
                <a:solidFill>
                  <a:srgbClr val="000000"/>
                </a:solidFill>
                <a:miter lim="800000"/>
                <a:headEnd/>
                <a:tailEnd/>
              </a:ln>
            </p:spPr>
            <p:txBody>
              <a:bodyPr/>
              <a:lstStyle/>
              <a:p>
                <a:pPr algn="ctr" eaLnBrk="0" hangingPunct="0"/>
                <a:endParaRPr lang="en-US" dirty="0"/>
              </a:p>
            </p:txBody>
          </p:sp>
          <p:sp>
            <p:nvSpPr>
              <p:cNvPr id="3895" name="Freeform 1086"/>
              <p:cNvSpPr>
                <a:spLocks/>
              </p:cNvSpPr>
              <p:nvPr/>
            </p:nvSpPr>
            <p:spPr bwMode="auto">
              <a:xfrm>
                <a:off x="3134" y="973"/>
                <a:ext cx="17" cy="22"/>
              </a:xfrm>
              <a:custGeom>
                <a:avLst/>
                <a:gdLst>
                  <a:gd name="T0" fmla="*/ 17 w 17"/>
                  <a:gd name="T1" fmla="*/ 0 h 22"/>
                  <a:gd name="T2" fmla="*/ 7 w 17"/>
                  <a:gd name="T3" fmla="*/ 5 h 22"/>
                  <a:gd name="T4" fmla="*/ 9 w 17"/>
                  <a:gd name="T5" fmla="*/ 8 h 22"/>
                  <a:gd name="T6" fmla="*/ 4 w 17"/>
                  <a:gd name="T7" fmla="*/ 11 h 22"/>
                  <a:gd name="T8" fmla="*/ 7 w 17"/>
                  <a:gd name="T9" fmla="*/ 17 h 22"/>
                  <a:gd name="T10" fmla="*/ 0 w 17"/>
                  <a:gd name="T11" fmla="*/ 22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17" y="0"/>
                    </a:moveTo>
                    <a:lnTo>
                      <a:pt x="7" y="5"/>
                    </a:lnTo>
                    <a:lnTo>
                      <a:pt x="9" y="8"/>
                    </a:lnTo>
                    <a:lnTo>
                      <a:pt x="4" y="11"/>
                    </a:lnTo>
                    <a:lnTo>
                      <a:pt x="7" y="17"/>
                    </a:lnTo>
                    <a:lnTo>
                      <a:pt x="0" y="22"/>
                    </a:lnTo>
                  </a:path>
                </a:pathLst>
              </a:custGeom>
              <a:noFill/>
              <a:ln w="3175">
                <a:solidFill>
                  <a:srgbClr val="000000"/>
                </a:solidFill>
                <a:miter lim="800000"/>
                <a:headEnd/>
                <a:tailEnd/>
              </a:ln>
            </p:spPr>
            <p:txBody>
              <a:bodyPr/>
              <a:lstStyle/>
              <a:p>
                <a:pPr algn="ctr" eaLnBrk="0" hangingPunct="0"/>
                <a:endParaRPr lang="en-US" dirty="0"/>
              </a:p>
            </p:txBody>
          </p:sp>
          <p:sp>
            <p:nvSpPr>
              <p:cNvPr id="3896" name="Line 1087"/>
              <p:cNvSpPr>
                <a:spLocks noChangeShapeType="1"/>
              </p:cNvSpPr>
              <p:nvPr/>
            </p:nvSpPr>
            <p:spPr bwMode="auto">
              <a:xfrm flipV="1">
                <a:off x="3134" y="994"/>
                <a:ext cx="1" cy="1"/>
              </a:xfrm>
              <a:prstGeom prst="line">
                <a:avLst/>
              </a:prstGeom>
              <a:noFill/>
              <a:ln w="3175">
                <a:solidFill>
                  <a:srgbClr val="000000"/>
                </a:solidFill>
                <a:miter lim="800000"/>
                <a:headEnd/>
                <a:tailEnd/>
              </a:ln>
            </p:spPr>
            <p:txBody>
              <a:bodyPr/>
              <a:lstStyle/>
              <a:p>
                <a:endParaRPr lang="en-US" dirty="0"/>
              </a:p>
            </p:txBody>
          </p:sp>
          <p:sp>
            <p:nvSpPr>
              <p:cNvPr id="3897" name="Freeform 1088"/>
              <p:cNvSpPr>
                <a:spLocks/>
              </p:cNvSpPr>
              <p:nvPr/>
            </p:nvSpPr>
            <p:spPr bwMode="auto">
              <a:xfrm>
                <a:off x="3044" y="995"/>
                <a:ext cx="99" cy="122"/>
              </a:xfrm>
              <a:custGeom>
                <a:avLst/>
                <a:gdLst>
                  <a:gd name="T0" fmla="*/ 90 w 99"/>
                  <a:gd name="T1" fmla="*/ 0 h 122"/>
                  <a:gd name="T2" fmla="*/ 78 w 99"/>
                  <a:gd name="T3" fmla="*/ 8 h 122"/>
                  <a:gd name="T4" fmla="*/ 76 w 99"/>
                  <a:gd name="T5" fmla="*/ 26 h 122"/>
                  <a:gd name="T6" fmla="*/ 79 w 99"/>
                  <a:gd name="T7" fmla="*/ 27 h 122"/>
                  <a:gd name="T8" fmla="*/ 79 w 99"/>
                  <a:gd name="T9" fmla="*/ 32 h 122"/>
                  <a:gd name="T10" fmla="*/ 87 w 99"/>
                  <a:gd name="T11" fmla="*/ 34 h 122"/>
                  <a:gd name="T12" fmla="*/ 87 w 99"/>
                  <a:gd name="T13" fmla="*/ 43 h 122"/>
                  <a:gd name="T14" fmla="*/ 92 w 99"/>
                  <a:gd name="T15" fmla="*/ 47 h 122"/>
                  <a:gd name="T16" fmla="*/ 89 w 99"/>
                  <a:gd name="T17" fmla="*/ 69 h 122"/>
                  <a:gd name="T18" fmla="*/ 95 w 99"/>
                  <a:gd name="T19" fmla="*/ 69 h 122"/>
                  <a:gd name="T20" fmla="*/ 99 w 99"/>
                  <a:gd name="T21" fmla="*/ 75 h 122"/>
                  <a:gd name="T22" fmla="*/ 90 w 99"/>
                  <a:gd name="T23" fmla="*/ 88 h 122"/>
                  <a:gd name="T24" fmla="*/ 87 w 99"/>
                  <a:gd name="T25" fmla="*/ 85 h 122"/>
                  <a:gd name="T26" fmla="*/ 81 w 99"/>
                  <a:gd name="T27" fmla="*/ 99 h 122"/>
                  <a:gd name="T28" fmla="*/ 76 w 99"/>
                  <a:gd name="T29" fmla="*/ 101 h 122"/>
                  <a:gd name="T30" fmla="*/ 61 w 99"/>
                  <a:gd name="T31" fmla="*/ 98 h 122"/>
                  <a:gd name="T32" fmla="*/ 53 w 99"/>
                  <a:gd name="T33" fmla="*/ 104 h 122"/>
                  <a:gd name="T34" fmla="*/ 50 w 99"/>
                  <a:gd name="T35" fmla="*/ 104 h 122"/>
                  <a:gd name="T36" fmla="*/ 45 w 99"/>
                  <a:gd name="T37" fmla="*/ 115 h 122"/>
                  <a:gd name="T38" fmla="*/ 37 w 99"/>
                  <a:gd name="T39" fmla="*/ 122 h 122"/>
                  <a:gd name="T40" fmla="*/ 24 w 99"/>
                  <a:gd name="T41" fmla="*/ 115 h 122"/>
                  <a:gd name="T42" fmla="*/ 14 w 99"/>
                  <a:gd name="T43" fmla="*/ 119 h 122"/>
                  <a:gd name="T44" fmla="*/ 6 w 99"/>
                  <a:gd name="T45" fmla="*/ 117 h 122"/>
                  <a:gd name="T46" fmla="*/ 5 w 99"/>
                  <a:gd name="T47" fmla="*/ 119 h 122"/>
                  <a:gd name="T48" fmla="*/ 0 w 99"/>
                  <a:gd name="T49" fmla="*/ 114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22"/>
                  <a:gd name="T77" fmla="*/ 99 w 99"/>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22">
                    <a:moveTo>
                      <a:pt x="90" y="0"/>
                    </a:moveTo>
                    <a:lnTo>
                      <a:pt x="78" y="8"/>
                    </a:lnTo>
                    <a:lnTo>
                      <a:pt x="76" y="26"/>
                    </a:lnTo>
                    <a:lnTo>
                      <a:pt x="79" y="27"/>
                    </a:lnTo>
                    <a:lnTo>
                      <a:pt x="79" y="32"/>
                    </a:lnTo>
                    <a:lnTo>
                      <a:pt x="87" y="34"/>
                    </a:lnTo>
                    <a:lnTo>
                      <a:pt x="87" y="43"/>
                    </a:lnTo>
                    <a:lnTo>
                      <a:pt x="92" y="47"/>
                    </a:lnTo>
                    <a:lnTo>
                      <a:pt x="89" y="69"/>
                    </a:lnTo>
                    <a:lnTo>
                      <a:pt x="95" y="69"/>
                    </a:lnTo>
                    <a:lnTo>
                      <a:pt x="99" y="75"/>
                    </a:lnTo>
                    <a:lnTo>
                      <a:pt x="90" y="88"/>
                    </a:lnTo>
                    <a:lnTo>
                      <a:pt x="87" y="85"/>
                    </a:lnTo>
                    <a:lnTo>
                      <a:pt x="81" y="99"/>
                    </a:lnTo>
                    <a:lnTo>
                      <a:pt x="76" y="101"/>
                    </a:lnTo>
                    <a:lnTo>
                      <a:pt x="61" y="98"/>
                    </a:lnTo>
                    <a:lnTo>
                      <a:pt x="53" y="104"/>
                    </a:lnTo>
                    <a:lnTo>
                      <a:pt x="50" y="104"/>
                    </a:lnTo>
                    <a:lnTo>
                      <a:pt x="45" y="115"/>
                    </a:lnTo>
                    <a:lnTo>
                      <a:pt x="37" y="122"/>
                    </a:lnTo>
                    <a:lnTo>
                      <a:pt x="24" y="115"/>
                    </a:lnTo>
                    <a:lnTo>
                      <a:pt x="14" y="119"/>
                    </a:lnTo>
                    <a:lnTo>
                      <a:pt x="6" y="117"/>
                    </a:lnTo>
                    <a:lnTo>
                      <a:pt x="5" y="119"/>
                    </a:lnTo>
                    <a:lnTo>
                      <a:pt x="0" y="114"/>
                    </a:lnTo>
                  </a:path>
                </a:pathLst>
              </a:custGeom>
              <a:noFill/>
              <a:ln w="3175">
                <a:solidFill>
                  <a:srgbClr val="000000"/>
                </a:solidFill>
                <a:miter lim="800000"/>
                <a:headEnd/>
                <a:tailEnd/>
              </a:ln>
            </p:spPr>
            <p:txBody>
              <a:bodyPr/>
              <a:lstStyle/>
              <a:p>
                <a:pPr algn="ctr" eaLnBrk="0" hangingPunct="0"/>
                <a:endParaRPr lang="en-US" dirty="0"/>
              </a:p>
            </p:txBody>
          </p:sp>
          <p:sp>
            <p:nvSpPr>
              <p:cNvPr id="3898" name="Freeform 1089"/>
              <p:cNvSpPr>
                <a:spLocks/>
              </p:cNvSpPr>
              <p:nvPr/>
            </p:nvSpPr>
            <p:spPr bwMode="auto">
              <a:xfrm>
                <a:off x="3002" y="1069"/>
                <a:ext cx="42" cy="40"/>
              </a:xfrm>
              <a:custGeom>
                <a:avLst/>
                <a:gdLst>
                  <a:gd name="T0" fmla="*/ 42 w 42"/>
                  <a:gd name="T1" fmla="*/ 40 h 40"/>
                  <a:gd name="T2" fmla="*/ 39 w 42"/>
                  <a:gd name="T3" fmla="*/ 37 h 40"/>
                  <a:gd name="T4" fmla="*/ 32 w 42"/>
                  <a:gd name="T5" fmla="*/ 38 h 40"/>
                  <a:gd name="T6" fmla="*/ 32 w 42"/>
                  <a:gd name="T7" fmla="*/ 35 h 40"/>
                  <a:gd name="T8" fmla="*/ 26 w 42"/>
                  <a:gd name="T9" fmla="*/ 35 h 40"/>
                  <a:gd name="T10" fmla="*/ 32 w 42"/>
                  <a:gd name="T11" fmla="*/ 30 h 40"/>
                  <a:gd name="T12" fmla="*/ 19 w 42"/>
                  <a:gd name="T13" fmla="*/ 30 h 40"/>
                  <a:gd name="T14" fmla="*/ 16 w 42"/>
                  <a:gd name="T15" fmla="*/ 38 h 40"/>
                  <a:gd name="T16" fmla="*/ 19 w 42"/>
                  <a:gd name="T17" fmla="*/ 30 h 40"/>
                  <a:gd name="T18" fmla="*/ 18 w 42"/>
                  <a:gd name="T19" fmla="*/ 19 h 40"/>
                  <a:gd name="T20" fmla="*/ 29 w 42"/>
                  <a:gd name="T21" fmla="*/ 11 h 40"/>
                  <a:gd name="T22" fmla="*/ 27 w 42"/>
                  <a:gd name="T23" fmla="*/ 1 h 40"/>
                  <a:gd name="T24" fmla="*/ 26 w 42"/>
                  <a:gd name="T25" fmla="*/ 9 h 40"/>
                  <a:gd name="T26" fmla="*/ 18 w 42"/>
                  <a:gd name="T27" fmla="*/ 13 h 40"/>
                  <a:gd name="T28" fmla="*/ 18 w 42"/>
                  <a:gd name="T29" fmla="*/ 17 h 40"/>
                  <a:gd name="T30" fmla="*/ 6 w 42"/>
                  <a:gd name="T31" fmla="*/ 17 h 40"/>
                  <a:gd name="T32" fmla="*/ 0 w 42"/>
                  <a:gd name="T33" fmla="*/ 8 h 40"/>
                  <a:gd name="T34" fmla="*/ 1 w 42"/>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40"/>
                  <a:gd name="T56" fmla="*/ 42 w 4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40">
                    <a:moveTo>
                      <a:pt x="42" y="40"/>
                    </a:moveTo>
                    <a:lnTo>
                      <a:pt x="39" y="37"/>
                    </a:lnTo>
                    <a:lnTo>
                      <a:pt x="32" y="38"/>
                    </a:lnTo>
                    <a:lnTo>
                      <a:pt x="32" y="35"/>
                    </a:lnTo>
                    <a:lnTo>
                      <a:pt x="26" y="35"/>
                    </a:lnTo>
                    <a:lnTo>
                      <a:pt x="32" y="30"/>
                    </a:lnTo>
                    <a:lnTo>
                      <a:pt x="19" y="30"/>
                    </a:lnTo>
                    <a:lnTo>
                      <a:pt x="16" y="38"/>
                    </a:lnTo>
                    <a:lnTo>
                      <a:pt x="19" y="30"/>
                    </a:lnTo>
                    <a:lnTo>
                      <a:pt x="18" y="19"/>
                    </a:lnTo>
                    <a:lnTo>
                      <a:pt x="29" y="11"/>
                    </a:lnTo>
                    <a:lnTo>
                      <a:pt x="27" y="1"/>
                    </a:lnTo>
                    <a:lnTo>
                      <a:pt x="26" y="9"/>
                    </a:lnTo>
                    <a:lnTo>
                      <a:pt x="18" y="13"/>
                    </a:lnTo>
                    <a:lnTo>
                      <a:pt x="18" y="17"/>
                    </a:lnTo>
                    <a:lnTo>
                      <a:pt x="6" y="17"/>
                    </a:lnTo>
                    <a:lnTo>
                      <a:pt x="0" y="8"/>
                    </a:lnTo>
                    <a:lnTo>
                      <a:pt x="1" y="0"/>
                    </a:lnTo>
                  </a:path>
                </a:pathLst>
              </a:custGeom>
              <a:noFill/>
              <a:ln w="3175">
                <a:solidFill>
                  <a:srgbClr val="000000"/>
                </a:solidFill>
                <a:miter lim="800000"/>
                <a:headEnd/>
                <a:tailEnd/>
              </a:ln>
            </p:spPr>
            <p:txBody>
              <a:bodyPr/>
              <a:lstStyle/>
              <a:p>
                <a:pPr algn="ctr" eaLnBrk="0" hangingPunct="0"/>
                <a:endParaRPr lang="en-US" dirty="0"/>
              </a:p>
            </p:txBody>
          </p:sp>
          <p:sp>
            <p:nvSpPr>
              <p:cNvPr id="3899" name="Freeform 1090"/>
              <p:cNvSpPr>
                <a:spLocks/>
              </p:cNvSpPr>
              <p:nvPr/>
            </p:nvSpPr>
            <p:spPr bwMode="auto">
              <a:xfrm>
                <a:off x="2923" y="1064"/>
                <a:ext cx="80" cy="22"/>
              </a:xfrm>
              <a:custGeom>
                <a:avLst/>
                <a:gdLst>
                  <a:gd name="T0" fmla="*/ 80 w 80"/>
                  <a:gd name="T1" fmla="*/ 5 h 22"/>
                  <a:gd name="T2" fmla="*/ 79 w 80"/>
                  <a:gd name="T3" fmla="*/ 0 h 22"/>
                  <a:gd name="T4" fmla="*/ 79 w 80"/>
                  <a:gd name="T5" fmla="*/ 6 h 22"/>
                  <a:gd name="T6" fmla="*/ 71 w 80"/>
                  <a:gd name="T7" fmla="*/ 13 h 22"/>
                  <a:gd name="T8" fmla="*/ 58 w 80"/>
                  <a:gd name="T9" fmla="*/ 6 h 22"/>
                  <a:gd name="T10" fmla="*/ 37 w 80"/>
                  <a:gd name="T11" fmla="*/ 14 h 22"/>
                  <a:gd name="T12" fmla="*/ 29 w 80"/>
                  <a:gd name="T13" fmla="*/ 11 h 22"/>
                  <a:gd name="T14" fmla="*/ 0 w 80"/>
                  <a:gd name="T15" fmla="*/ 22 h 22"/>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22"/>
                  <a:gd name="T26" fmla="*/ 80 w 80"/>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22">
                    <a:moveTo>
                      <a:pt x="80" y="5"/>
                    </a:moveTo>
                    <a:lnTo>
                      <a:pt x="79" y="0"/>
                    </a:lnTo>
                    <a:lnTo>
                      <a:pt x="79" y="6"/>
                    </a:lnTo>
                    <a:lnTo>
                      <a:pt x="71" y="13"/>
                    </a:lnTo>
                    <a:lnTo>
                      <a:pt x="58" y="6"/>
                    </a:lnTo>
                    <a:lnTo>
                      <a:pt x="37" y="14"/>
                    </a:lnTo>
                    <a:lnTo>
                      <a:pt x="29" y="11"/>
                    </a:lnTo>
                    <a:lnTo>
                      <a:pt x="0" y="22"/>
                    </a:lnTo>
                  </a:path>
                </a:pathLst>
              </a:custGeom>
              <a:noFill/>
              <a:ln w="3175">
                <a:solidFill>
                  <a:srgbClr val="000000"/>
                </a:solidFill>
                <a:miter lim="800000"/>
                <a:headEnd/>
                <a:tailEnd/>
              </a:ln>
            </p:spPr>
            <p:txBody>
              <a:bodyPr/>
              <a:lstStyle/>
              <a:p>
                <a:pPr algn="ctr" eaLnBrk="0" hangingPunct="0"/>
                <a:endParaRPr lang="en-US" dirty="0"/>
              </a:p>
            </p:txBody>
          </p:sp>
          <p:sp>
            <p:nvSpPr>
              <p:cNvPr id="3900" name="Line 1091"/>
              <p:cNvSpPr>
                <a:spLocks noChangeShapeType="1"/>
              </p:cNvSpPr>
              <p:nvPr/>
            </p:nvSpPr>
            <p:spPr bwMode="auto">
              <a:xfrm flipV="1">
                <a:off x="2923" y="832"/>
                <a:ext cx="8" cy="254"/>
              </a:xfrm>
              <a:prstGeom prst="line">
                <a:avLst/>
              </a:prstGeom>
              <a:noFill/>
              <a:ln w="3175">
                <a:solidFill>
                  <a:srgbClr val="000000"/>
                </a:solidFill>
                <a:miter lim="800000"/>
                <a:headEnd/>
                <a:tailEnd/>
              </a:ln>
            </p:spPr>
            <p:txBody>
              <a:bodyPr/>
              <a:lstStyle/>
              <a:p>
                <a:endParaRPr lang="en-US" dirty="0"/>
              </a:p>
            </p:txBody>
          </p:sp>
          <p:sp>
            <p:nvSpPr>
              <p:cNvPr id="3901" name="Line 1092"/>
              <p:cNvSpPr>
                <a:spLocks noChangeShapeType="1"/>
              </p:cNvSpPr>
              <p:nvPr/>
            </p:nvSpPr>
            <p:spPr bwMode="auto">
              <a:xfrm>
                <a:off x="3075" y="835"/>
                <a:ext cx="84" cy="2"/>
              </a:xfrm>
              <a:prstGeom prst="line">
                <a:avLst/>
              </a:prstGeom>
              <a:noFill/>
              <a:ln w="3175">
                <a:solidFill>
                  <a:srgbClr val="000000"/>
                </a:solidFill>
                <a:miter lim="800000"/>
                <a:headEnd/>
                <a:tailEnd/>
              </a:ln>
            </p:spPr>
            <p:txBody>
              <a:bodyPr/>
              <a:lstStyle/>
              <a:p>
                <a:endParaRPr lang="en-US" dirty="0"/>
              </a:p>
            </p:txBody>
          </p:sp>
          <p:sp>
            <p:nvSpPr>
              <p:cNvPr id="3902" name="Freeform 1093"/>
              <p:cNvSpPr>
                <a:spLocks/>
              </p:cNvSpPr>
              <p:nvPr/>
            </p:nvSpPr>
            <p:spPr bwMode="auto">
              <a:xfrm>
                <a:off x="3134" y="837"/>
                <a:ext cx="26" cy="136"/>
              </a:xfrm>
              <a:custGeom>
                <a:avLst/>
                <a:gdLst>
                  <a:gd name="T0" fmla="*/ 25 w 26"/>
                  <a:gd name="T1" fmla="*/ 0 h 136"/>
                  <a:gd name="T2" fmla="*/ 26 w 26"/>
                  <a:gd name="T3" fmla="*/ 9 h 136"/>
                  <a:gd name="T4" fmla="*/ 17 w 26"/>
                  <a:gd name="T5" fmla="*/ 21 h 136"/>
                  <a:gd name="T6" fmla="*/ 13 w 26"/>
                  <a:gd name="T7" fmla="*/ 38 h 136"/>
                  <a:gd name="T8" fmla="*/ 4 w 26"/>
                  <a:gd name="T9" fmla="*/ 43 h 136"/>
                  <a:gd name="T10" fmla="*/ 4 w 26"/>
                  <a:gd name="T11" fmla="*/ 54 h 136"/>
                  <a:gd name="T12" fmla="*/ 0 w 26"/>
                  <a:gd name="T13" fmla="*/ 57 h 136"/>
                  <a:gd name="T14" fmla="*/ 0 w 26"/>
                  <a:gd name="T15" fmla="*/ 72 h 136"/>
                  <a:gd name="T16" fmla="*/ 4 w 26"/>
                  <a:gd name="T17" fmla="*/ 72 h 136"/>
                  <a:gd name="T18" fmla="*/ 7 w 26"/>
                  <a:gd name="T19" fmla="*/ 80 h 136"/>
                  <a:gd name="T20" fmla="*/ 9 w 26"/>
                  <a:gd name="T21" fmla="*/ 78 h 136"/>
                  <a:gd name="T22" fmla="*/ 20 w 26"/>
                  <a:gd name="T23" fmla="*/ 83 h 136"/>
                  <a:gd name="T24" fmla="*/ 25 w 26"/>
                  <a:gd name="T25" fmla="*/ 93 h 136"/>
                  <a:gd name="T26" fmla="*/ 17 w 26"/>
                  <a:gd name="T27" fmla="*/ 83 h 136"/>
                  <a:gd name="T28" fmla="*/ 21 w 26"/>
                  <a:gd name="T29" fmla="*/ 93 h 136"/>
                  <a:gd name="T30" fmla="*/ 13 w 26"/>
                  <a:gd name="T31" fmla="*/ 93 h 136"/>
                  <a:gd name="T32" fmla="*/ 15 w 26"/>
                  <a:gd name="T33" fmla="*/ 88 h 136"/>
                  <a:gd name="T34" fmla="*/ 13 w 26"/>
                  <a:gd name="T35" fmla="*/ 89 h 136"/>
                  <a:gd name="T36" fmla="*/ 15 w 26"/>
                  <a:gd name="T37" fmla="*/ 86 h 136"/>
                  <a:gd name="T38" fmla="*/ 12 w 26"/>
                  <a:gd name="T39" fmla="*/ 88 h 136"/>
                  <a:gd name="T40" fmla="*/ 10 w 26"/>
                  <a:gd name="T41" fmla="*/ 83 h 136"/>
                  <a:gd name="T42" fmla="*/ 13 w 26"/>
                  <a:gd name="T43" fmla="*/ 94 h 136"/>
                  <a:gd name="T44" fmla="*/ 21 w 26"/>
                  <a:gd name="T45" fmla="*/ 93 h 136"/>
                  <a:gd name="T46" fmla="*/ 15 w 26"/>
                  <a:gd name="T47" fmla="*/ 99 h 136"/>
                  <a:gd name="T48" fmla="*/ 17 w 26"/>
                  <a:gd name="T49" fmla="*/ 107 h 136"/>
                  <a:gd name="T50" fmla="*/ 20 w 26"/>
                  <a:gd name="T51" fmla="*/ 110 h 136"/>
                  <a:gd name="T52" fmla="*/ 18 w 26"/>
                  <a:gd name="T53" fmla="*/ 99 h 136"/>
                  <a:gd name="T54" fmla="*/ 21 w 26"/>
                  <a:gd name="T55" fmla="*/ 94 h 136"/>
                  <a:gd name="T56" fmla="*/ 26 w 26"/>
                  <a:gd name="T57" fmla="*/ 96 h 136"/>
                  <a:gd name="T58" fmla="*/ 21 w 26"/>
                  <a:gd name="T59" fmla="*/ 109 h 136"/>
                  <a:gd name="T60" fmla="*/ 26 w 26"/>
                  <a:gd name="T61" fmla="*/ 120 h 136"/>
                  <a:gd name="T62" fmla="*/ 17 w 26"/>
                  <a:gd name="T63" fmla="*/ 136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136"/>
                  <a:gd name="T98" fmla="*/ 26 w 26"/>
                  <a:gd name="T99" fmla="*/ 136 h 1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136">
                    <a:moveTo>
                      <a:pt x="25" y="0"/>
                    </a:moveTo>
                    <a:lnTo>
                      <a:pt x="26" y="9"/>
                    </a:lnTo>
                    <a:lnTo>
                      <a:pt x="17" y="21"/>
                    </a:lnTo>
                    <a:lnTo>
                      <a:pt x="13" y="38"/>
                    </a:lnTo>
                    <a:lnTo>
                      <a:pt x="4" y="43"/>
                    </a:lnTo>
                    <a:lnTo>
                      <a:pt x="4" y="54"/>
                    </a:lnTo>
                    <a:lnTo>
                      <a:pt x="0" y="57"/>
                    </a:lnTo>
                    <a:lnTo>
                      <a:pt x="0" y="72"/>
                    </a:lnTo>
                    <a:lnTo>
                      <a:pt x="4" y="72"/>
                    </a:lnTo>
                    <a:lnTo>
                      <a:pt x="7" y="80"/>
                    </a:lnTo>
                    <a:lnTo>
                      <a:pt x="9" y="78"/>
                    </a:lnTo>
                    <a:lnTo>
                      <a:pt x="20" y="83"/>
                    </a:lnTo>
                    <a:lnTo>
                      <a:pt x="25" y="93"/>
                    </a:lnTo>
                    <a:lnTo>
                      <a:pt x="17" y="83"/>
                    </a:lnTo>
                    <a:lnTo>
                      <a:pt x="21" y="93"/>
                    </a:lnTo>
                    <a:lnTo>
                      <a:pt x="13" y="93"/>
                    </a:lnTo>
                    <a:lnTo>
                      <a:pt x="15" y="88"/>
                    </a:lnTo>
                    <a:lnTo>
                      <a:pt x="13" y="89"/>
                    </a:lnTo>
                    <a:lnTo>
                      <a:pt x="15" y="86"/>
                    </a:lnTo>
                    <a:lnTo>
                      <a:pt x="12" y="88"/>
                    </a:lnTo>
                    <a:lnTo>
                      <a:pt x="10" y="83"/>
                    </a:lnTo>
                    <a:lnTo>
                      <a:pt x="13" y="94"/>
                    </a:lnTo>
                    <a:lnTo>
                      <a:pt x="21" y="93"/>
                    </a:lnTo>
                    <a:lnTo>
                      <a:pt x="15" y="99"/>
                    </a:lnTo>
                    <a:lnTo>
                      <a:pt x="17" y="107"/>
                    </a:lnTo>
                    <a:lnTo>
                      <a:pt x="20" y="110"/>
                    </a:lnTo>
                    <a:lnTo>
                      <a:pt x="18" y="99"/>
                    </a:lnTo>
                    <a:lnTo>
                      <a:pt x="21" y="94"/>
                    </a:lnTo>
                    <a:lnTo>
                      <a:pt x="26" y="96"/>
                    </a:lnTo>
                    <a:lnTo>
                      <a:pt x="21" y="109"/>
                    </a:lnTo>
                    <a:lnTo>
                      <a:pt x="26" y="120"/>
                    </a:lnTo>
                    <a:lnTo>
                      <a:pt x="17" y="136"/>
                    </a:lnTo>
                  </a:path>
                </a:pathLst>
              </a:custGeom>
              <a:noFill/>
              <a:ln w="3175">
                <a:solidFill>
                  <a:srgbClr val="000000"/>
                </a:solidFill>
                <a:miter lim="800000"/>
                <a:headEnd/>
                <a:tailEnd/>
              </a:ln>
            </p:spPr>
            <p:txBody>
              <a:bodyPr/>
              <a:lstStyle/>
              <a:p>
                <a:pPr algn="ctr" eaLnBrk="0" hangingPunct="0"/>
                <a:endParaRPr lang="en-US" dirty="0"/>
              </a:p>
            </p:txBody>
          </p:sp>
          <p:sp>
            <p:nvSpPr>
              <p:cNvPr id="3903" name="Freeform 1094"/>
              <p:cNvSpPr>
                <a:spLocks/>
              </p:cNvSpPr>
              <p:nvPr/>
            </p:nvSpPr>
            <p:spPr bwMode="auto">
              <a:xfrm>
                <a:off x="3071" y="923"/>
                <a:ext cx="80" cy="50"/>
              </a:xfrm>
              <a:custGeom>
                <a:avLst/>
                <a:gdLst>
                  <a:gd name="T0" fmla="*/ 80 w 80"/>
                  <a:gd name="T1" fmla="*/ 50 h 50"/>
                  <a:gd name="T2" fmla="*/ 0 w 80"/>
                  <a:gd name="T3" fmla="*/ 48 h 50"/>
                  <a:gd name="T4" fmla="*/ 2 w 80"/>
                  <a:gd name="T5" fmla="*/ 0 h 50"/>
                  <a:gd name="T6" fmla="*/ 0 60000 65536"/>
                  <a:gd name="T7" fmla="*/ 0 60000 65536"/>
                  <a:gd name="T8" fmla="*/ 0 60000 65536"/>
                  <a:gd name="T9" fmla="*/ 0 w 80"/>
                  <a:gd name="T10" fmla="*/ 0 h 50"/>
                  <a:gd name="T11" fmla="*/ 80 w 80"/>
                  <a:gd name="T12" fmla="*/ 50 h 50"/>
                </a:gdLst>
                <a:ahLst/>
                <a:cxnLst>
                  <a:cxn ang="T6">
                    <a:pos x="T0" y="T1"/>
                  </a:cxn>
                  <a:cxn ang="T7">
                    <a:pos x="T2" y="T3"/>
                  </a:cxn>
                  <a:cxn ang="T8">
                    <a:pos x="T4" y="T5"/>
                  </a:cxn>
                </a:cxnLst>
                <a:rect l="T9" t="T10" r="T11" b="T12"/>
                <a:pathLst>
                  <a:path w="80" h="50">
                    <a:moveTo>
                      <a:pt x="80" y="50"/>
                    </a:moveTo>
                    <a:lnTo>
                      <a:pt x="0" y="48"/>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3904" name="Line 1095"/>
              <p:cNvSpPr>
                <a:spLocks noChangeShapeType="1"/>
              </p:cNvSpPr>
              <p:nvPr/>
            </p:nvSpPr>
            <p:spPr bwMode="auto">
              <a:xfrm flipV="1">
                <a:off x="3073" y="922"/>
                <a:ext cx="1" cy="1"/>
              </a:xfrm>
              <a:prstGeom prst="line">
                <a:avLst/>
              </a:prstGeom>
              <a:noFill/>
              <a:ln w="3175">
                <a:solidFill>
                  <a:srgbClr val="000000"/>
                </a:solidFill>
                <a:miter lim="800000"/>
                <a:headEnd/>
                <a:tailEnd/>
              </a:ln>
            </p:spPr>
            <p:txBody>
              <a:bodyPr/>
              <a:lstStyle/>
              <a:p>
                <a:endParaRPr lang="en-US" dirty="0"/>
              </a:p>
            </p:txBody>
          </p:sp>
          <p:sp>
            <p:nvSpPr>
              <p:cNvPr id="3905" name="Line 1096"/>
              <p:cNvSpPr>
                <a:spLocks noChangeShapeType="1"/>
              </p:cNvSpPr>
              <p:nvPr/>
            </p:nvSpPr>
            <p:spPr bwMode="auto">
              <a:xfrm flipV="1">
                <a:off x="3073" y="918"/>
                <a:ext cx="1" cy="5"/>
              </a:xfrm>
              <a:prstGeom prst="line">
                <a:avLst/>
              </a:prstGeom>
              <a:noFill/>
              <a:ln w="3175">
                <a:solidFill>
                  <a:srgbClr val="000000"/>
                </a:solidFill>
                <a:miter lim="800000"/>
                <a:headEnd/>
                <a:tailEnd/>
              </a:ln>
            </p:spPr>
            <p:txBody>
              <a:bodyPr/>
              <a:lstStyle/>
              <a:p>
                <a:endParaRPr lang="en-US" dirty="0"/>
              </a:p>
            </p:txBody>
          </p:sp>
          <p:sp>
            <p:nvSpPr>
              <p:cNvPr id="3906" name="Freeform 1097"/>
              <p:cNvSpPr>
                <a:spLocks/>
              </p:cNvSpPr>
              <p:nvPr/>
            </p:nvSpPr>
            <p:spPr bwMode="auto">
              <a:xfrm>
                <a:off x="3073" y="915"/>
                <a:ext cx="5" cy="5"/>
              </a:xfrm>
              <a:custGeom>
                <a:avLst/>
                <a:gdLst>
                  <a:gd name="T0" fmla="*/ 0 w 5"/>
                  <a:gd name="T1" fmla="*/ 3 h 5"/>
                  <a:gd name="T2" fmla="*/ 2 w 5"/>
                  <a:gd name="T3" fmla="*/ 5 h 5"/>
                  <a:gd name="T4" fmla="*/ 5 w 5"/>
                  <a:gd name="T5" fmla="*/ 3 h 5"/>
                  <a:gd name="T6" fmla="*/ 2 w 5"/>
                  <a:gd name="T7" fmla="*/ 0 h 5"/>
                  <a:gd name="T8" fmla="*/ 0 w 5"/>
                  <a:gd name="T9" fmla="*/ 3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3"/>
                    </a:moveTo>
                    <a:lnTo>
                      <a:pt x="2" y="5"/>
                    </a:lnTo>
                    <a:lnTo>
                      <a:pt x="5" y="3"/>
                    </a:ln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907" name="Line 1098"/>
              <p:cNvSpPr>
                <a:spLocks noChangeShapeType="1"/>
              </p:cNvSpPr>
              <p:nvPr/>
            </p:nvSpPr>
            <p:spPr bwMode="auto">
              <a:xfrm flipV="1">
                <a:off x="3073" y="901"/>
                <a:ext cx="1" cy="17"/>
              </a:xfrm>
              <a:prstGeom prst="line">
                <a:avLst/>
              </a:prstGeom>
              <a:noFill/>
              <a:ln w="3175">
                <a:solidFill>
                  <a:srgbClr val="000000"/>
                </a:solidFill>
                <a:miter lim="800000"/>
                <a:headEnd/>
                <a:tailEnd/>
              </a:ln>
            </p:spPr>
            <p:txBody>
              <a:bodyPr/>
              <a:lstStyle/>
              <a:p>
                <a:endParaRPr lang="en-US" dirty="0"/>
              </a:p>
            </p:txBody>
          </p:sp>
          <p:sp>
            <p:nvSpPr>
              <p:cNvPr id="3908" name="Line 1099"/>
              <p:cNvSpPr>
                <a:spLocks noChangeShapeType="1"/>
              </p:cNvSpPr>
              <p:nvPr/>
            </p:nvSpPr>
            <p:spPr bwMode="auto">
              <a:xfrm flipV="1">
                <a:off x="3073" y="899"/>
                <a:ext cx="1" cy="2"/>
              </a:xfrm>
              <a:prstGeom prst="line">
                <a:avLst/>
              </a:prstGeom>
              <a:noFill/>
              <a:ln w="3175">
                <a:solidFill>
                  <a:srgbClr val="000000"/>
                </a:solidFill>
                <a:miter lim="800000"/>
                <a:headEnd/>
                <a:tailEnd/>
              </a:ln>
            </p:spPr>
            <p:txBody>
              <a:bodyPr/>
              <a:lstStyle/>
              <a:p>
                <a:endParaRPr lang="en-US" dirty="0"/>
              </a:p>
            </p:txBody>
          </p:sp>
          <p:sp>
            <p:nvSpPr>
              <p:cNvPr id="3909" name="Line 1100"/>
              <p:cNvSpPr>
                <a:spLocks noChangeShapeType="1"/>
              </p:cNvSpPr>
              <p:nvPr/>
            </p:nvSpPr>
            <p:spPr bwMode="auto">
              <a:xfrm flipV="1">
                <a:off x="3073" y="835"/>
                <a:ext cx="2" cy="64"/>
              </a:xfrm>
              <a:prstGeom prst="line">
                <a:avLst/>
              </a:prstGeom>
              <a:noFill/>
              <a:ln w="3175">
                <a:solidFill>
                  <a:srgbClr val="000000"/>
                </a:solidFill>
                <a:miter lim="800000"/>
                <a:headEnd/>
                <a:tailEnd/>
              </a:ln>
            </p:spPr>
            <p:txBody>
              <a:bodyPr/>
              <a:lstStyle/>
              <a:p>
                <a:endParaRPr lang="en-US" dirty="0"/>
              </a:p>
            </p:txBody>
          </p:sp>
          <p:sp>
            <p:nvSpPr>
              <p:cNvPr id="3910" name="Freeform 1101"/>
              <p:cNvSpPr>
                <a:spLocks/>
              </p:cNvSpPr>
              <p:nvPr/>
            </p:nvSpPr>
            <p:spPr bwMode="auto">
              <a:xfrm>
                <a:off x="3295" y="837"/>
                <a:ext cx="228" cy="104"/>
              </a:xfrm>
              <a:custGeom>
                <a:avLst/>
                <a:gdLst>
                  <a:gd name="T0" fmla="*/ 0 w 228"/>
                  <a:gd name="T1" fmla="*/ 0 h 104"/>
                  <a:gd name="T2" fmla="*/ 92 w 228"/>
                  <a:gd name="T3" fmla="*/ 0 h 104"/>
                  <a:gd name="T4" fmla="*/ 92 w 228"/>
                  <a:gd name="T5" fmla="*/ 1 h 104"/>
                  <a:gd name="T6" fmla="*/ 92 w 228"/>
                  <a:gd name="T7" fmla="*/ 0 h 104"/>
                  <a:gd name="T8" fmla="*/ 202 w 228"/>
                  <a:gd name="T9" fmla="*/ 0 h 104"/>
                  <a:gd name="T10" fmla="*/ 202 w 228"/>
                  <a:gd name="T11" fmla="*/ 13 h 104"/>
                  <a:gd name="T12" fmla="*/ 210 w 228"/>
                  <a:gd name="T13" fmla="*/ 16 h 104"/>
                  <a:gd name="T14" fmla="*/ 210 w 228"/>
                  <a:gd name="T15" fmla="*/ 30 h 104"/>
                  <a:gd name="T16" fmla="*/ 223 w 228"/>
                  <a:gd name="T17" fmla="*/ 48 h 104"/>
                  <a:gd name="T18" fmla="*/ 215 w 228"/>
                  <a:gd name="T19" fmla="*/ 35 h 104"/>
                  <a:gd name="T20" fmla="*/ 208 w 228"/>
                  <a:gd name="T21" fmla="*/ 30 h 104"/>
                  <a:gd name="T22" fmla="*/ 210 w 228"/>
                  <a:gd name="T23" fmla="*/ 35 h 104"/>
                  <a:gd name="T24" fmla="*/ 228 w 228"/>
                  <a:gd name="T25" fmla="*/ 56 h 104"/>
                  <a:gd name="T26" fmla="*/ 226 w 228"/>
                  <a:gd name="T27" fmla="*/ 62 h 104"/>
                  <a:gd name="T28" fmla="*/ 223 w 228"/>
                  <a:gd name="T29" fmla="*/ 57 h 104"/>
                  <a:gd name="T30" fmla="*/ 228 w 228"/>
                  <a:gd name="T31" fmla="*/ 73 h 104"/>
                  <a:gd name="T32" fmla="*/ 221 w 228"/>
                  <a:gd name="T33" fmla="*/ 80 h 104"/>
                  <a:gd name="T34" fmla="*/ 226 w 228"/>
                  <a:gd name="T35" fmla="*/ 80 h 104"/>
                  <a:gd name="T36" fmla="*/ 226 w 228"/>
                  <a:gd name="T37" fmla="*/ 77 h 104"/>
                  <a:gd name="T38" fmla="*/ 228 w 228"/>
                  <a:gd name="T39" fmla="*/ 91 h 104"/>
                  <a:gd name="T40" fmla="*/ 221 w 228"/>
                  <a:gd name="T41" fmla="*/ 94 h 104"/>
                  <a:gd name="T42" fmla="*/ 223 w 228"/>
                  <a:gd name="T43" fmla="*/ 99 h 104"/>
                  <a:gd name="T44" fmla="*/ 226 w 228"/>
                  <a:gd name="T45" fmla="*/ 97 h 104"/>
                  <a:gd name="T46" fmla="*/ 226 w 228"/>
                  <a:gd name="T47" fmla="*/ 101 h 104"/>
                  <a:gd name="T48" fmla="*/ 226 w 228"/>
                  <a:gd name="T49" fmla="*/ 94 h 104"/>
                  <a:gd name="T50" fmla="*/ 223 w 228"/>
                  <a:gd name="T51" fmla="*/ 97 h 104"/>
                  <a:gd name="T52" fmla="*/ 223 w 228"/>
                  <a:gd name="T53" fmla="*/ 94 h 104"/>
                  <a:gd name="T54" fmla="*/ 228 w 228"/>
                  <a:gd name="T55" fmla="*/ 93 h 104"/>
                  <a:gd name="T56" fmla="*/ 224 w 228"/>
                  <a:gd name="T57" fmla="*/ 94 h 104"/>
                  <a:gd name="T58" fmla="*/ 228 w 228"/>
                  <a:gd name="T59" fmla="*/ 97 h 104"/>
                  <a:gd name="T60" fmla="*/ 228 w 228"/>
                  <a:gd name="T61" fmla="*/ 104 h 1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8"/>
                  <a:gd name="T94" fmla="*/ 0 h 104"/>
                  <a:gd name="T95" fmla="*/ 228 w 228"/>
                  <a:gd name="T96" fmla="*/ 104 h 1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8" h="104">
                    <a:moveTo>
                      <a:pt x="0" y="0"/>
                    </a:moveTo>
                    <a:lnTo>
                      <a:pt x="92" y="0"/>
                    </a:lnTo>
                    <a:lnTo>
                      <a:pt x="92" y="1"/>
                    </a:lnTo>
                    <a:lnTo>
                      <a:pt x="92" y="0"/>
                    </a:lnTo>
                    <a:lnTo>
                      <a:pt x="202" y="0"/>
                    </a:lnTo>
                    <a:lnTo>
                      <a:pt x="202" y="13"/>
                    </a:lnTo>
                    <a:lnTo>
                      <a:pt x="210" y="16"/>
                    </a:lnTo>
                    <a:lnTo>
                      <a:pt x="210" y="30"/>
                    </a:lnTo>
                    <a:lnTo>
                      <a:pt x="223" y="48"/>
                    </a:lnTo>
                    <a:lnTo>
                      <a:pt x="215" y="35"/>
                    </a:lnTo>
                    <a:lnTo>
                      <a:pt x="208" y="30"/>
                    </a:lnTo>
                    <a:lnTo>
                      <a:pt x="210" y="35"/>
                    </a:lnTo>
                    <a:lnTo>
                      <a:pt x="228" y="56"/>
                    </a:lnTo>
                    <a:lnTo>
                      <a:pt x="226" y="62"/>
                    </a:lnTo>
                    <a:lnTo>
                      <a:pt x="223" y="57"/>
                    </a:lnTo>
                    <a:lnTo>
                      <a:pt x="228" y="73"/>
                    </a:lnTo>
                    <a:lnTo>
                      <a:pt x="221" y="80"/>
                    </a:lnTo>
                    <a:lnTo>
                      <a:pt x="226" y="80"/>
                    </a:lnTo>
                    <a:lnTo>
                      <a:pt x="226" y="77"/>
                    </a:lnTo>
                    <a:lnTo>
                      <a:pt x="228" y="91"/>
                    </a:lnTo>
                    <a:lnTo>
                      <a:pt x="221" y="94"/>
                    </a:lnTo>
                    <a:lnTo>
                      <a:pt x="223" y="99"/>
                    </a:lnTo>
                    <a:lnTo>
                      <a:pt x="226" y="97"/>
                    </a:lnTo>
                    <a:lnTo>
                      <a:pt x="226" y="101"/>
                    </a:lnTo>
                    <a:lnTo>
                      <a:pt x="226" y="94"/>
                    </a:lnTo>
                    <a:lnTo>
                      <a:pt x="223" y="97"/>
                    </a:lnTo>
                    <a:lnTo>
                      <a:pt x="223" y="94"/>
                    </a:lnTo>
                    <a:lnTo>
                      <a:pt x="228" y="93"/>
                    </a:lnTo>
                    <a:lnTo>
                      <a:pt x="224" y="94"/>
                    </a:lnTo>
                    <a:lnTo>
                      <a:pt x="228" y="97"/>
                    </a:lnTo>
                    <a:lnTo>
                      <a:pt x="228" y="104"/>
                    </a:lnTo>
                  </a:path>
                </a:pathLst>
              </a:custGeom>
              <a:noFill/>
              <a:ln w="3175">
                <a:solidFill>
                  <a:srgbClr val="000000"/>
                </a:solidFill>
                <a:miter lim="800000"/>
                <a:headEnd/>
                <a:tailEnd/>
              </a:ln>
            </p:spPr>
            <p:txBody>
              <a:bodyPr/>
              <a:lstStyle/>
              <a:p>
                <a:pPr algn="ctr" eaLnBrk="0" hangingPunct="0"/>
                <a:endParaRPr lang="en-US" dirty="0"/>
              </a:p>
            </p:txBody>
          </p:sp>
          <p:sp>
            <p:nvSpPr>
              <p:cNvPr id="3911" name="Line 1102"/>
              <p:cNvSpPr>
                <a:spLocks noChangeShapeType="1"/>
              </p:cNvSpPr>
              <p:nvPr/>
            </p:nvSpPr>
            <p:spPr bwMode="auto">
              <a:xfrm flipH="1" flipV="1">
                <a:off x="3521" y="938"/>
                <a:ext cx="2" cy="3"/>
              </a:xfrm>
              <a:prstGeom prst="line">
                <a:avLst/>
              </a:prstGeom>
              <a:noFill/>
              <a:ln w="3175">
                <a:solidFill>
                  <a:srgbClr val="000000"/>
                </a:solidFill>
                <a:miter lim="800000"/>
                <a:headEnd/>
                <a:tailEnd/>
              </a:ln>
            </p:spPr>
            <p:txBody>
              <a:bodyPr/>
              <a:lstStyle/>
              <a:p>
                <a:endParaRPr lang="en-US" dirty="0"/>
              </a:p>
            </p:txBody>
          </p:sp>
          <p:sp>
            <p:nvSpPr>
              <p:cNvPr id="3912" name="Freeform 1103"/>
              <p:cNvSpPr>
                <a:spLocks/>
              </p:cNvSpPr>
              <p:nvPr/>
            </p:nvSpPr>
            <p:spPr bwMode="auto">
              <a:xfrm>
                <a:off x="3521" y="938"/>
                <a:ext cx="31" cy="36"/>
              </a:xfrm>
              <a:custGeom>
                <a:avLst/>
                <a:gdLst>
                  <a:gd name="T0" fmla="*/ 0 w 31"/>
                  <a:gd name="T1" fmla="*/ 0 h 36"/>
                  <a:gd name="T2" fmla="*/ 2 w 31"/>
                  <a:gd name="T3" fmla="*/ 16 h 36"/>
                  <a:gd name="T4" fmla="*/ 3 w 31"/>
                  <a:gd name="T5" fmla="*/ 17 h 36"/>
                  <a:gd name="T6" fmla="*/ 2 w 31"/>
                  <a:gd name="T7" fmla="*/ 17 h 36"/>
                  <a:gd name="T8" fmla="*/ 8 w 31"/>
                  <a:gd name="T9" fmla="*/ 19 h 36"/>
                  <a:gd name="T10" fmla="*/ 15 w 31"/>
                  <a:gd name="T11" fmla="*/ 28 h 36"/>
                  <a:gd name="T12" fmla="*/ 31 w 31"/>
                  <a:gd name="T13" fmla="*/ 36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0" y="0"/>
                    </a:moveTo>
                    <a:lnTo>
                      <a:pt x="2" y="16"/>
                    </a:lnTo>
                    <a:lnTo>
                      <a:pt x="3" y="17"/>
                    </a:lnTo>
                    <a:lnTo>
                      <a:pt x="2" y="17"/>
                    </a:lnTo>
                    <a:lnTo>
                      <a:pt x="8" y="19"/>
                    </a:lnTo>
                    <a:lnTo>
                      <a:pt x="15" y="28"/>
                    </a:lnTo>
                    <a:lnTo>
                      <a:pt x="31" y="36"/>
                    </a:lnTo>
                  </a:path>
                </a:pathLst>
              </a:custGeom>
              <a:noFill/>
              <a:ln w="3175">
                <a:solidFill>
                  <a:srgbClr val="000000"/>
                </a:solidFill>
                <a:miter lim="800000"/>
                <a:headEnd/>
                <a:tailEnd/>
              </a:ln>
            </p:spPr>
            <p:txBody>
              <a:bodyPr/>
              <a:lstStyle/>
              <a:p>
                <a:pPr algn="ctr" eaLnBrk="0" hangingPunct="0"/>
                <a:endParaRPr lang="en-US" dirty="0"/>
              </a:p>
            </p:txBody>
          </p:sp>
          <p:sp>
            <p:nvSpPr>
              <p:cNvPr id="3913" name="Freeform 1104"/>
              <p:cNvSpPr>
                <a:spLocks/>
              </p:cNvSpPr>
              <p:nvPr/>
            </p:nvSpPr>
            <p:spPr bwMode="auto">
              <a:xfrm>
                <a:off x="3524" y="974"/>
                <a:ext cx="31" cy="48"/>
              </a:xfrm>
              <a:custGeom>
                <a:avLst/>
                <a:gdLst>
                  <a:gd name="T0" fmla="*/ 28 w 31"/>
                  <a:gd name="T1" fmla="*/ 0 h 48"/>
                  <a:gd name="T2" fmla="*/ 31 w 31"/>
                  <a:gd name="T3" fmla="*/ 5 h 48"/>
                  <a:gd name="T4" fmla="*/ 20 w 31"/>
                  <a:gd name="T5" fmla="*/ 20 h 48"/>
                  <a:gd name="T6" fmla="*/ 12 w 31"/>
                  <a:gd name="T7" fmla="*/ 40 h 48"/>
                  <a:gd name="T8" fmla="*/ 0 w 31"/>
                  <a:gd name="T9" fmla="*/ 48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28" y="0"/>
                    </a:moveTo>
                    <a:lnTo>
                      <a:pt x="31" y="5"/>
                    </a:lnTo>
                    <a:lnTo>
                      <a:pt x="20" y="20"/>
                    </a:lnTo>
                    <a:lnTo>
                      <a:pt x="12" y="40"/>
                    </a:lnTo>
                    <a:lnTo>
                      <a:pt x="0" y="48"/>
                    </a:lnTo>
                  </a:path>
                </a:pathLst>
              </a:custGeom>
              <a:noFill/>
              <a:ln w="3175">
                <a:solidFill>
                  <a:srgbClr val="000000"/>
                </a:solidFill>
                <a:miter lim="800000"/>
                <a:headEnd/>
                <a:tailEnd/>
              </a:ln>
            </p:spPr>
            <p:txBody>
              <a:bodyPr/>
              <a:lstStyle/>
              <a:p>
                <a:pPr algn="ctr" eaLnBrk="0" hangingPunct="0"/>
                <a:endParaRPr lang="en-US" dirty="0"/>
              </a:p>
            </p:txBody>
          </p:sp>
          <p:sp>
            <p:nvSpPr>
              <p:cNvPr id="3914" name="Freeform 1105"/>
              <p:cNvSpPr>
                <a:spLocks/>
              </p:cNvSpPr>
              <p:nvPr/>
            </p:nvSpPr>
            <p:spPr bwMode="auto">
              <a:xfrm>
                <a:off x="3338" y="1021"/>
                <a:ext cx="186" cy="21"/>
              </a:xfrm>
              <a:custGeom>
                <a:avLst/>
                <a:gdLst>
                  <a:gd name="T0" fmla="*/ 186 w 186"/>
                  <a:gd name="T1" fmla="*/ 1 h 21"/>
                  <a:gd name="T2" fmla="*/ 91 w 186"/>
                  <a:gd name="T3" fmla="*/ 0 h 21"/>
                  <a:gd name="T4" fmla="*/ 88 w 186"/>
                  <a:gd name="T5" fmla="*/ 21 h 21"/>
                  <a:gd name="T6" fmla="*/ 0 w 186"/>
                  <a:gd name="T7" fmla="*/ 17 h 21"/>
                  <a:gd name="T8" fmla="*/ 0 60000 65536"/>
                  <a:gd name="T9" fmla="*/ 0 60000 65536"/>
                  <a:gd name="T10" fmla="*/ 0 60000 65536"/>
                  <a:gd name="T11" fmla="*/ 0 60000 65536"/>
                  <a:gd name="T12" fmla="*/ 0 w 186"/>
                  <a:gd name="T13" fmla="*/ 0 h 21"/>
                  <a:gd name="T14" fmla="*/ 186 w 186"/>
                  <a:gd name="T15" fmla="*/ 21 h 21"/>
                </a:gdLst>
                <a:ahLst/>
                <a:cxnLst>
                  <a:cxn ang="T8">
                    <a:pos x="T0" y="T1"/>
                  </a:cxn>
                  <a:cxn ang="T9">
                    <a:pos x="T2" y="T3"/>
                  </a:cxn>
                  <a:cxn ang="T10">
                    <a:pos x="T4" y="T5"/>
                  </a:cxn>
                  <a:cxn ang="T11">
                    <a:pos x="T6" y="T7"/>
                  </a:cxn>
                </a:cxnLst>
                <a:rect l="T12" t="T13" r="T14" b="T15"/>
                <a:pathLst>
                  <a:path w="186" h="21">
                    <a:moveTo>
                      <a:pt x="186" y="1"/>
                    </a:moveTo>
                    <a:lnTo>
                      <a:pt x="91" y="0"/>
                    </a:lnTo>
                    <a:lnTo>
                      <a:pt x="88" y="21"/>
                    </a:lnTo>
                    <a:lnTo>
                      <a:pt x="0" y="17"/>
                    </a:lnTo>
                  </a:path>
                </a:pathLst>
              </a:custGeom>
              <a:noFill/>
              <a:ln w="3175">
                <a:solidFill>
                  <a:srgbClr val="000000"/>
                </a:solidFill>
                <a:miter lim="800000"/>
                <a:headEnd/>
                <a:tailEnd/>
              </a:ln>
            </p:spPr>
            <p:txBody>
              <a:bodyPr/>
              <a:lstStyle/>
              <a:p>
                <a:pPr algn="ctr" eaLnBrk="0" hangingPunct="0"/>
                <a:endParaRPr lang="en-US" dirty="0"/>
              </a:p>
            </p:txBody>
          </p:sp>
          <p:sp>
            <p:nvSpPr>
              <p:cNvPr id="3915" name="Line 1106"/>
              <p:cNvSpPr>
                <a:spLocks noChangeShapeType="1"/>
              </p:cNvSpPr>
              <p:nvPr/>
            </p:nvSpPr>
            <p:spPr bwMode="auto">
              <a:xfrm flipH="1">
                <a:off x="3319" y="1038"/>
                <a:ext cx="19" cy="1"/>
              </a:xfrm>
              <a:prstGeom prst="line">
                <a:avLst/>
              </a:prstGeom>
              <a:noFill/>
              <a:ln w="3175">
                <a:solidFill>
                  <a:srgbClr val="000000"/>
                </a:solidFill>
                <a:miter lim="800000"/>
                <a:headEnd/>
                <a:tailEnd/>
              </a:ln>
            </p:spPr>
            <p:txBody>
              <a:bodyPr/>
              <a:lstStyle/>
              <a:p>
                <a:endParaRPr lang="en-US" dirty="0"/>
              </a:p>
            </p:txBody>
          </p:sp>
          <p:sp>
            <p:nvSpPr>
              <p:cNvPr id="3916" name="Line 1107"/>
              <p:cNvSpPr>
                <a:spLocks noChangeShapeType="1"/>
              </p:cNvSpPr>
              <p:nvPr/>
            </p:nvSpPr>
            <p:spPr bwMode="auto">
              <a:xfrm flipV="1">
                <a:off x="3319" y="1003"/>
                <a:ext cx="1" cy="35"/>
              </a:xfrm>
              <a:prstGeom prst="line">
                <a:avLst/>
              </a:prstGeom>
              <a:noFill/>
              <a:ln w="3175">
                <a:solidFill>
                  <a:srgbClr val="000000"/>
                </a:solidFill>
                <a:miter lim="800000"/>
                <a:headEnd/>
                <a:tailEnd/>
              </a:ln>
            </p:spPr>
            <p:txBody>
              <a:bodyPr/>
              <a:lstStyle/>
              <a:p>
                <a:endParaRPr lang="en-US" dirty="0"/>
              </a:p>
            </p:txBody>
          </p:sp>
          <p:sp>
            <p:nvSpPr>
              <p:cNvPr id="3917" name="Line 1108"/>
              <p:cNvSpPr>
                <a:spLocks noChangeShapeType="1"/>
              </p:cNvSpPr>
              <p:nvPr/>
            </p:nvSpPr>
            <p:spPr bwMode="auto">
              <a:xfrm flipV="1">
                <a:off x="3319" y="1002"/>
                <a:ext cx="1" cy="1"/>
              </a:xfrm>
              <a:prstGeom prst="line">
                <a:avLst/>
              </a:prstGeom>
              <a:noFill/>
              <a:ln w="3175">
                <a:solidFill>
                  <a:srgbClr val="000000"/>
                </a:solidFill>
                <a:miter lim="800000"/>
                <a:headEnd/>
                <a:tailEnd/>
              </a:ln>
            </p:spPr>
            <p:txBody>
              <a:bodyPr/>
              <a:lstStyle/>
              <a:p>
                <a:endParaRPr lang="en-US" dirty="0"/>
              </a:p>
            </p:txBody>
          </p:sp>
          <p:sp>
            <p:nvSpPr>
              <p:cNvPr id="3918" name="Line 1109"/>
              <p:cNvSpPr>
                <a:spLocks noChangeShapeType="1"/>
              </p:cNvSpPr>
              <p:nvPr/>
            </p:nvSpPr>
            <p:spPr bwMode="auto">
              <a:xfrm flipV="1">
                <a:off x="3319" y="998"/>
                <a:ext cx="1" cy="5"/>
              </a:xfrm>
              <a:prstGeom prst="line">
                <a:avLst/>
              </a:prstGeom>
              <a:noFill/>
              <a:ln w="3175">
                <a:solidFill>
                  <a:srgbClr val="000000"/>
                </a:solidFill>
                <a:miter lim="800000"/>
                <a:headEnd/>
                <a:tailEnd/>
              </a:ln>
            </p:spPr>
            <p:txBody>
              <a:bodyPr/>
              <a:lstStyle/>
              <a:p>
                <a:endParaRPr lang="en-US" dirty="0"/>
              </a:p>
            </p:txBody>
          </p:sp>
          <p:sp>
            <p:nvSpPr>
              <p:cNvPr id="3919" name="Line 1110"/>
              <p:cNvSpPr>
                <a:spLocks noChangeShapeType="1"/>
              </p:cNvSpPr>
              <p:nvPr/>
            </p:nvSpPr>
            <p:spPr bwMode="auto">
              <a:xfrm flipV="1">
                <a:off x="3319" y="997"/>
                <a:ext cx="1" cy="1"/>
              </a:xfrm>
              <a:prstGeom prst="line">
                <a:avLst/>
              </a:prstGeom>
              <a:noFill/>
              <a:ln w="3175">
                <a:solidFill>
                  <a:srgbClr val="000000"/>
                </a:solidFill>
                <a:miter lim="800000"/>
                <a:headEnd/>
                <a:tailEnd/>
              </a:ln>
            </p:spPr>
            <p:txBody>
              <a:bodyPr/>
              <a:lstStyle/>
              <a:p>
                <a:endParaRPr lang="en-US" dirty="0"/>
              </a:p>
            </p:txBody>
          </p:sp>
          <p:sp>
            <p:nvSpPr>
              <p:cNvPr id="3920" name="Line 1111"/>
              <p:cNvSpPr>
                <a:spLocks noChangeShapeType="1"/>
              </p:cNvSpPr>
              <p:nvPr/>
            </p:nvSpPr>
            <p:spPr bwMode="auto">
              <a:xfrm flipV="1">
                <a:off x="3319" y="995"/>
                <a:ext cx="1" cy="2"/>
              </a:xfrm>
              <a:prstGeom prst="line">
                <a:avLst/>
              </a:prstGeom>
              <a:noFill/>
              <a:ln w="3175">
                <a:solidFill>
                  <a:srgbClr val="000000"/>
                </a:solidFill>
                <a:miter lim="800000"/>
                <a:headEnd/>
                <a:tailEnd/>
              </a:ln>
            </p:spPr>
            <p:txBody>
              <a:bodyPr/>
              <a:lstStyle/>
              <a:p>
                <a:endParaRPr lang="en-US" dirty="0"/>
              </a:p>
            </p:txBody>
          </p:sp>
          <p:sp>
            <p:nvSpPr>
              <p:cNvPr id="3921" name="Freeform 1112"/>
              <p:cNvSpPr>
                <a:spLocks/>
              </p:cNvSpPr>
              <p:nvPr/>
            </p:nvSpPr>
            <p:spPr bwMode="auto">
              <a:xfrm>
                <a:off x="3319" y="992"/>
                <a:ext cx="3" cy="3"/>
              </a:xfrm>
              <a:custGeom>
                <a:avLst/>
                <a:gdLst>
                  <a:gd name="T0" fmla="*/ 0 w 3"/>
                  <a:gd name="T1" fmla="*/ 3 h 3"/>
                  <a:gd name="T2" fmla="*/ 3 w 3"/>
                  <a:gd name="T3" fmla="*/ 0 h 3"/>
                  <a:gd name="T4" fmla="*/ 0 w 3"/>
                  <a:gd name="T5" fmla="*/ 2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922" name="Line 1113"/>
              <p:cNvSpPr>
                <a:spLocks noChangeShapeType="1"/>
              </p:cNvSpPr>
              <p:nvPr/>
            </p:nvSpPr>
            <p:spPr bwMode="auto">
              <a:xfrm flipV="1">
                <a:off x="3319" y="979"/>
                <a:ext cx="1" cy="15"/>
              </a:xfrm>
              <a:prstGeom prst="line">
                <a:avLst/>
              </a:prstGeom>
              <a:noFill/>
              <a:ln w="3175">
                <a:solidFill>
                  <a:srgbClr val="000000"/>
                </a:solidFill>
                <a:miter lim="800000"/>
                <a:headEnd/>
                <a:tailEnd/>
              </a:ln>
            </p:spPr>
            <p:txBody>
              <a:bodyPr/>
              <a:lstStyle/>
              <a:p>
                <a:endParaRPr lang="en-US" dirty="0"/>
              </a:p>
            </p:txBody>
          </p:sp>
          <p:sp>
            <p:nvSpPr>
              <p:cNvPr id="3923" name="Line 1114"/>
              <p:cNvSpPr>
                <a:spLocks noChangeShapeType="1"/>
              </p:cNvSpPr>
              <p:nvPr/>
            </p:nvSpPr>
            <p:spPr bwMode="auto">
              <a:xfrm>
                <a:off x="3319" y="979"/>
                <a:ext cx="1" cy="1"/>
              </a:xfrm>
              <a:prstGeom prst="line">
                <a:avLst/>
              </a:prstGeom>
              <a:noFill/>
              <a:ln w="3175">
                <a:solidFill>
                  <a:srgbClr val="000000"/>
                </a:solidFill>
                <a:miter lim="800000"/>
                <a:headEnd/>
                <a:tailEnd/>
              </a:ln>
            </p:spPr>
            <p:txBody>
              <a:bodyPr/>
              <a:lstStyle/>
              <a:p>
                <a:endParaRPr lang="en-US" dirty="0"/>
              </a:p>
            </p:txBody>
          </p:sp>
          <p:sp>
            <p:nvSpPr>
              <p:cNvPr id="3924" name="Line 1115"/>
              <p:cNvSpPr>
                <a:spLocks noChangeShapeType="1"/>
              </p:cNvSpPr>
              <p:nvPr/>
            </p:nvSpPr>
            <p:spPr bwMode="auto">
              <a:xfrm flipV="1">
                <a:off x="3319" y="973"/>
                <a:ext cx="1" cy="6"/>
              </a:xfrm>
              <a:prstGeom prst="line">
                <a:avLst/>
              </a:prstGeom>
              <a:noFill/>
              <a:ln w="3175">
                <a:solidFill>
                  <a:srgbClr val="000000"/>
                </a:solidFill>
                <a:miter lim="800000"/>
                <a:headEnd/>
                <a:tailEnd/>
              </a:ln>
            </p:spPr>
            <p:txBody>
              <a:bodyPr/>
              <a:lstStyle/>
              <a:p>
                <a:endParaRPr lang="en-US" dirty="0"/>
              </a:p>
            </p:txBody>
          </p:sp>
          <p:sp>
            <p:nvSpPr>
              <p:cNvPr id="3925" name="Line 1116"/>
              <p:cNvSpPr>
                <a:spLocks noChangeShapeType="1"/>
              </p:cNvSpPr>
              <p:nvPr/>
            </p:nvSpPr>
            <p:spPr bwMode="auto">
              <a:xfrm flipV="1">
                <a:off x="3320" y="971"/>
                <a:ext cx="1" cy="2"/>
              </a:xfrm>
              <a:prstGeom prst="line">
                <a:avLst/>
              </a:prstGeom>
              <a:noFill/>
              <a:ln w="3175">
                <a:solidFill>
                  <a:srgbClr val="000000"/>
                </a:solidFill>
                <a:miter lim="800000"/>
                <a:headEnd/>
                <a:tailEnd/>
              </a:ln>
            </p:spPr>
            <p:txBody>
              <a:bodyPr/>
              <a:lstStyle/>
              <a:p>
                <a:endParaRPr lang="en-US" dirty="0"/>
              </a:p>
            </p:txBody>
          </p:sp>
          <p:sp>
            <p:nvSpPr>
              <p:cNvPr id="3926" name="Line 1117"/>
              <p:cNvSpPr>
                <a:spLocks noChangeShapeType="1"/>
              </p:cNvSpPr>
              <p:nvPr/>
            </p:nvSpPr>
            <p:spPr bwMode="auto">
              <a:xfrm flipV="1">
                <a:off x="3320" y="968"/>
                <a:ext cx="1" cy="3"/>
              </a:xfrm>
              <a:prstGeom prst="line">
                <a:avLst/>
              </a:prstGeom>
              <a:noFill/>
              <a:ln w="3175">
                <a:solidFill>
                  <a:srgbClr val="000000"/>
                </a:solidFill>
                <a:miter lim="800000"/>
                <a:headEnd/>
                <a:tailEnd/>
              </a:ln>
            </p:spPr>
            <p:txBody>
              <a:bodyPr/>
              <a:lstStyle/>
              <a:p>
                <a:endParaRPr lang="en-US" dirty="0"/>
              </a:p>
            </p:txBody>
          </p:sp>
          <p:sp>
            <p:nvSpPr>
              <p:cNvPr id="3927" name="Freeform 1118"/>
              <p:cNvSpPr>
                <a:spLocks/>
              </p:cNvSpPr>
              <p:nvPr/>
            </p:nvSpPr>
            <p:spPr bwMode="auto">
              <a:xfrm>
                <a:off x="3320" y="966"/>
                <a:ext cx="2" cy="2"/>
              </a:xfrm>
              <a:custGeom>
                <a:avLst/>
                <a:gdLst>
                  <a:gd name="T0" fmla="*/ 0 w 2"/>
                  <a:gd name="T1" fmla="*/ 2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28" name="Line 1119"/>
              <p:cNvSpPr>
                <a:spLocks noChangeShapeType="1"/>
              </p:cNvSpPr>
              <p:nvPr/>
            </p:nvSpPr>
            <p:spPr bwMode="auto">
              <a:xfrm>
                <a:off x="3320" y="966"/>
                <a:ext cx="1" cy="1"/>
              </a:xfrm>
              <a:prstGeom prst="line">
                <a:avLst/>
              </a:prstGeom>
              <a:noFill/>
              <a:ln w="3175">
                <a:solidFill>
                  <a:srgbClr val="000000"/>
                </a:solidFill>
                <a:miter lim="800000"/>
                <a:headEnd/>
                <a:tailEnd/>
              </a:ln>
            </p:spPr>
            <p:txBody>
              <a:bodyPr/>
              <a:lstStyle/>
              <a:p>
                <a:endParaRPr lang="en-US" dirty="0"/>
              </a:p>
            </p:txBody>
          </p:sp>
          <p:sp>
            <p:nvSpPr>
              <p:cNvPr id="3929" name="Line 1120"/>
              <p:cNvSpPr>
                <a:spLocks noChangeShapeType="1"/>
              </p:cNvSpPr>
              <p:nvPr/>
            </p:nvSpPr>
            <p:spPr bwMode="auto">
              <a:xfrm flipV="1">
                <a:off x="3320" y="965"/>
                <a:ext cx="1" cy="1"/>
              </a:xfrm>
              <a:prstGeom prst="line">
                <a:avLst/>
              </a:prstGeom>
              <a:noFill/>
              <a:ln w="3175">
                <a:solidFill>
                  <a:srgbClr val="000000"/>
                </a:solidFill>
                <a:miter lim="800000"/>
                <a:headEnd/>
                <a:tailEnd/>
              </a:ln>
            </p:spPr>
            <p:txBody>
              <a:bodyPr/>
              <a:lstStyle/>
              <a:p>
                <a:endParaRPr lang="en-US" dirty="0"/>
              </a:p>
            </p:txBody>
          </p:sp>
          <p:sp>
            <p:nvSpPr>
              <p:cNvPr id="3930" name="Line 1121"/>
              <p:cNvSpPr>
                <a:spLocks noChangeShapeType="1"/>
              </p:cNvSpPr>
              <p:nvPr/>
            </p:nvSpPr>
            <p:spPr bwMode="auto">
              <a:xfrm>
                <a:off x="3320" y="965"/>
                <a:ext cx="1" cy="1"/>
              </a:xfrm>
              <a:prstGeom prst="line">
                <a:avLst/>
              </a:prstGeom>
              <a:noFill/>
              <a:ln w="3175">
                <a:solidFill>
                  <a:srgbClr val="000000"/>
                </a:solidFill>
                <a:miter lim="800000"/>
                <a:headEnd/>
                <a:tailEnd/>
              </a:ln>
            </p:spPr>
            <p:txBody>
              <a:bodyPr/>
              <a:lstStyle/>
              <a:p>
                <a:endParaRPr lang="en-US" dirty="0"/>
              </a:p>
            </p:txBody>
          </p:sp>
          <p:sp>
            <p:nvSpPr>
              <p:cNvPr id="3931" name="Line 1122"/>
              <p:cNvSpPr>
                <a:spLocks noChangeShapeType="1"/>
              </p:cNvSpPr>
              <p:nvPr/>
            </p:nvSpPr>
            <p:spPr bwMode="auto">
              <a:xfrm>
                <a:off x="3320" y="965"/>
                <a:ext cx="1" cy="1"/>
              </a:xfrm>
              <a:prstGeom prst="line">
                <a:avLst/>
              </a:prstGeom>
              <a:noFill/>
              <a:ln w="3175">
                <a:solidFill>
                  <a:srgbClr val="000000"/>
                </a:solidFill>
                <a:miter lim="800000"/>
                <a:headEnd/>
                <a:tailEnd/>
              </a:ln>
            </p:spPr>
            <p:txBody>
              <a:bodyPr/>
              <a:lstStyle/>
              <a:p>
                <a:endParaRPr lang="en-US" dirty="0"/>
              </a:p>
            </p:txBody>
          </p:sp>
          <p:sp>
            <p:nvSpPr>
              <p:cNvPr id="3932" name="Freeform 1123"/>
              <p:cNvSpPr>
                <a:spLocks/>
              </p:cNvSpPr>
              <p:nvPr/>
            </p:nvSpPr>
            <p:spPr bwMode="auto">
              <a:xfrm>
                <a:off x="3317" y="936"/>
                <a:ext cx="3" cy="29"/>
              </a:xfrm>
              <a:custGeom>
                <a:avLst/>
                <a:gdLst>
                  <a:gd name="T0" fmla="*/ 3 w 3"/>
                  <a:gd name="T1" fmla="*/ 29 h 29"/>
                  <a:gd name="T2" fmla="*/ 3 w 3"/>
                  <a:gd name="T3" fmla="*/ 0 h 29"/>
                  <a:gd name="T4" fmla="*/ 0 w 3"/>
                  <a:gd name="T5" fmla="*/ 0 h 29"/>
                  <a:gd name="T6" fmla="*/ 0 60000 65536"/>
                  <a:gd name="T7" fmla="*/ 0 60000 65536"/>
                  <a:gd name="T8" fmla="*/ 0 60000 65536"/>
                  <a:gd name="T9" fmla="*/ 0 w 3"/>
                  <a:gd name="T10" fmla="*/ 0 h 29"/>
                  <a:gd name="T11" fmla="*/ 3 w 3"/>
                  <a:gd name="T12" fmla="*/ 29 h 29"/>
                </a:gdLst>
                <a:ahLst/>
                <a:cxnLst>
                  <a:cxn ang="T6">
                    <a:pos x="T0" y="T1"/>
                  </a:cxn>
                  <a:cxn ang="T7">
                    <a:pos x="T2" y="T3"/>
                  </a:cxn>
                  <a:cxn ang="T8">
                    <a:pos x="T4" y="T5"/>
                  </a:cxn>
                </a:cxnLst>
                <a:rect l="T9" t="T10" r="T11" b="T12"/>
                <a:pathLst>
                  <a:path w="3" h="29">
                    <a:moveTo>
                      <a:pt x="3" y="29"/>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33" name="Line 1124"/>
              <p:cNvSpPr>
                <a:spLocks noChangeShapeType="1"/>
              </p:cNvSpPr>
              <p:nvPr/>
            </p:nvSpPr>
            <p:spPr bwMode="auto">
              <a:xfrm flipH="1">
                <a:off x="3316" y="936"/>
                <a:ext cx="1" cy="1"/>
              </a:xfrm>
              <a:prstGeom prst="line">
                <a:avLst/>
              </a:prstGeom>
              <a:noFill/>
              <a:ln w="3175">
                <a:solidFill>
                  <a:srgbClr val="000000"/>
                </a:solidFill>
                <a:miter lim="800000"/>
                <a:headEnd/>
                <a:tailEnd/>
              </a:ln>
            </p:spPr>
            <p:txBody>
              <a:bodyPr/>
              <a:lstStyle/>
              <a:p>
                <a:endParaRPr lang="en-US" dirty="0"/>
              </a:p>
            </p:txBody>
          </p:sp>
          <p:sp>
            <p:nvSpPr>
              <p:cNvPr id="3934" name="Freeform 1125"/>
              <p:cNvSpPr>
                <a:spLocks/>
              </p:cNvSpPr>
              <p:nvPr/>
            </p:nvSpPr>
            <p:spPr bwMode="auto">
              <a:xfrm>
                <a:off x="3299" y="922"/>
                <a:ext cx="17" cy="14"/>
              </a:xfrm>
              <a:custGeom>
                <a:avLst/>
                <a:gdLst>
                  <a:gd name="T0" fmla="*/ 17 w 17"/>
                  <a:gd name="T1" fmla="*/ 14 h 14"/>
                  <a:gd name="T2" fmla="*/ 0 w 17"/>
                  <a:gd name="T3" fmla="*/ 14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17" y="14"/>
                    </a:moveTo>
                    <a:lnTo>
                      <a:pt x="0" y="1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35" name="Line 1126"/>
              <p:cNvSpPr>
                <a:spLocks noChangeShapeType="1"/>
              </p:cNvSpPr>
              <p:nvPr/>
            </p:nvSpPr>
            <p:spPr bwMode="auto">
              <a:xfrm flipV="1">
                <a:off x="3299" y="917"/>
                <a:ext cx="1" cy="5"/>
              </a:xfrm>
              <a:prstGeom prst="line">
                <a:avLst/>
              </a:prstGeom>
              <a:noFill/>
              <a:ln w="3175">
                <a:solidFill>
                  <a:srgbClr val="000000"/>
                </a:solidFill>
                <a:miter lim="800000"/>
                <a:headEnd/>
                <a:tailEnd/>
              </a:ln>
            </p:spPr>
            <p:txBody>
              <a:bodyPr/>
              <a:lstStyle/>
              <a:p>
                <a:endParaRPr lang="en-US" dirty="0"/>
              </a:p>
            </p:txBody>
          </p:sp>
          <p:sp>
            <p:nvSpPr>
              <p:cNvPr id="3936" name="Line 1127"/>
              <p:cNvSpPr>
                <a:spLocks noChangeShapeType="1"/>
              </p:cNvSpPr>
              <p:nvPr/>
            </p:nvSpPr>
            <p:spPr bwMode="auto">
              <a:xfrm flipV="1">
                <a:off x="3299" y="915"/>
                <a:ext cx="2" cy="2"/>
              </a:xfrm>
              <a:prstGeom prst="line">
                <a:avLst/>
              </a:prstGeom>
              <a:noFill/>
              <a:ln w="3175">
                <a:solidFill>
                  <a:srgbClr val="000000"/>
                </a:solidFill>
                <a:miter lim="800000"/>
                <a:headEnd/>
                <a:tailEnd/>
              </a:ln>
            </p:spPr>
            <p:txBody>
              <a:bodyPr/>
              <a:lstStyle/>
              <a:p>
                <a:endParaRPr lang="en-US" dirty="0"/>
              </a:p>
            </p:txBody>
          </p:sp>
          <p:sp>
            <p:nvSpPr>
              <p:cNvPr id="3937" name="Line 1128"/>
              <p:cNvSpPr>
                <a:spLocks noChangeShapeType="1"/>
              </p:cNvSpPr>
              <p:nvPr/>
            </p:nvSpPr>
            <p:spPr bwMode="auto">
              <a:xfrm flipV="1">
                <a:off x="3301" y="914"/>
                <a:ext cx="1" cy="1"/>
              </a:xfrm>
              <a:prstGeom prst="line">
                <a:avLst/>
              </a:prstGeom>
              <a:noFill/>
              <a:ln w="3175">
                <a:solidFill>
                  <a:srgbClr val="000000"/>
                </a:solidFill>
                <a:miter lim="800000"/>
                <a:headEnd/>
                <a:tailEnd/>
              </a:ln>
            </p:spPr>
            <p:txBody>
              <a:bodyPr/>
              <a:lstStyle/>
              <a:p>
                <a:endParaRPr lang="en-US" dirty="0"/>
              </a:p>
            </p:txBody>
          </p:sp>
          <p:sp>
            <p:nvSpPr>
              <p:cNvPr id="3938" name="Line 1129"/>
              <p:cNvSpPr>
                <a:spLocks noChangeShapeType="1"/>
              </p:cNvSpPr>
              <p:nvPr/>
            </p:nvSpPr>
            <p:spPr bwMode="auto">
              <a:xfrm flipH="1" flipV="1">
                <a:off x="3287" y="914"/>
                <a:ext cx="14" cy="1"/>
              </a:xfrm>
              <a:prstGeom prst="line">
                <a:avLst/>
              </a:prstGeom>
              <a:noFill/>
              <a:ln w="3175">
                <a:solidFill>
                  <a:srgbClr val="000000"/>
                </a:solidFill>
                <a:miter lim="800000"/>
                <a:headEnd/>
                <a:tailEnd/>
              </a:ln>
            </p:spPr>
            <p:txBody>
              <a:bodyPr/>
              <a:lstStyle/>
              <a:p>
                <a:endParaRPr lang="en-US" dirty="0"/>
              </a:p>
            </p:txBody>
          </p:sp>
          <p:sp>
            <p:nvSpPr>
              <p:cNvPr id="3939" name="Freeform 1130"/>
              <p:cNvSpPr>
                <a:spLocks/>
              </p:cNvSpPr>
              <p:nvPr/>
            </p:nvSpPr>
            <p:spPr bwMode="auto">
              <a:xfrm>
                <a:off x="3275" y="912"/>
                <a:ext cx="12" cy="2"/>
              </a:xfrm>
              <a:custGeom>
                <a:avLst/>
                <a:gdLst>
                  <a:gd name="T0" fmla="*/ 12 w 12"/>
                  <a:gd name="T1" fmla="*/ 2 h 2"/>
                  <a:gd name="T2" fmla="*/ 3 w 12"/>
                  <a:gd name="T3" fmla="*/ 0 h 2"/>
                  <a:gd name="T4" fmla="*/ 0 w 12"/>
                  <a:gd name="T5" fmla="*/ 2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940" name="Line 1131"/>
              <p:cNvSpPr>
                <a:spLocks noChangeShapeType="1"/>
              </p:cNvSpPr>
              <p:nvPr/>
            </p:nvSpPr>
            <p:spPr bwMode="auto">
              <a:xfrm flipH="1">
                <a:off x="3253" y="914"/>
                <a:ext cx="22" cy="1"/>
              </a:xfrm>
              <a:prstGeom prst="line">
                <a:avLst/>
              </a:prstGeom>
              <a:noFill/>
              <a:ln w="3175">
                <a:solidFill>
                  <a:srgbClr val="000000"/>
                </a:solidFill>
                <a:miter lim="800000"/>
                <a:headEnd/>
                <a:tailEnd/>
              </a:ln>
            </p:spPr>
            <p:txBody>
              <a:bodyPr/>
              <a:lstStyle/>
              <a:p>
                <a:endParaRPr lang="en-US" dirty="0"/>
              </a:p>
            </p:txBody>
          </p:sp>
          <p:sp>
            <p:nvSpPr>
              <p:cNvPr id="3941" name="Freeform 1132"/>
              <p:cNvSpPr>
                <a:spLocks/>
              </p:cNvSpPr>
              <p:nvPr/>
            </p:nvSpPr>
            <p:spPr bwMode="auto">
              <a:xfrm>
                <a:off x="3253" y="851"/>
                <a:ext cx="29" cy="63"/>
              </a:xfrm>
              <a:custGeom>
                <a:avLst/>
                <a:gdLst>
                  <a:gd name="T0" fmla="*/ 0 w 29"/>
                  <a:gd name="T1" fmla="*/ 63 h 63"/>
                  <a:gd name="T2" fmla="*/ 9 w 29"/>
                  <a:gd name="T3" fmla="*/ 31 h 63"/>
                  <a:gd name="T4" fmla="*/ 21 w 29"/>
                  <a:gd name="T5" fmla="*/ 16 h 63"/>
                  <a:gd name="T6" fmla="*/ 29 w 29"/>
                  <a:gd name="T7" fmla="*/ 11 h 63"/>
                  <a:gd name="T8" fmla="*/ 29 w 29"/>
                  <a:gd name="T9" fmla="*/ 0 h 63"/>
                  <a:gd name="T10" fmla="*/ 0 60000 65536"/>
                  <a:gd name="T11" fmla="*/ 0 60000 65536"/>
                  <a:gd name="T12" fmla="*/ 0 60000 65536"/>
                  <a:gd name="T13" fmla="*/ 0 60000 65536"/>
                  <a:gd name="T14" fmla="*/ 0 60000 65536"/>
                  <a:gd name="T15" fmla="*/ 0 w 29"/>
                  <a:gd name="T16" fmla="*/ 0 h 63"/>
                  <a:gd name="T17" fmla="*/ 29 w 29"/>
                  <a:gd name="T18" fmla="*/ 63 h 63"/>
                </a:gdLst>
                <a:ahLst/>
                <a:cxnLst>
                  <a:cxn ang="T10">
                    <a:pos x="T0" y="T1"/>
                  </a:cxn>
                  <a:cxn ang="T11">
                    <a:pos x="T2" y="T3"/>
                  </a:cxn>
                  <a:cxn ang="T12">
                    <a:pos x="T4" y="T5"/>
                  </a:cxn>
                  <a:cxn ang="T13">
                    <a:pos x="T6" y="T7"/>
                  </a:cxn>
                  <a:cxn ang="T14">
                    <a:pos x="T8" y="T9"/>
                  </a:cxn>
                </a:cxnLst>
                <a:rect l="T15" t="T16" r="T17" b="T18"/>
                <a:pathLst>
                  <a:path w="29" h="63">
                    <a:moveTo>
                      <a:pt x="0" y="63"/>
                    </a:moveTo>
                    <a:lnTo>
                      <a:pt x="9" y="31"/>
                    </a:lnTo>
                    <a:lnTo>
                      <a:pt x="21" y="16"/>
                    </a:lnTo>
                    <a:lnTo>
                      <a:pt x="29" y="11"/>
                    </a:lnTo>
                    <a:lnTo>
                      <a:pt x="29" y="0"/>
                    </a:lnTo>
                  </a:path>
                </a:pathLst>
              </a:custGeom>
              <a:noFill/>
              <a:ln w="3175">
                <a:solidFill>
                  <a:srgbClr val="000000"/>
                </a:solidFill>
                <a:miter lim="800000"/>
                <a:headEnd/>
                <a:tailEnd/>
              </a:ln>
            </p:spPr>
            <p:txBody>
              <a:bodyPr/>
              <a:lstStyle/>
              <a:p>
                <a:pPr algn="ctr" eaLnBrk="0" hangingPunct="0"/>
                <a:endParaRPr lang="en-US" dirty="0"/>
              </a:p>
            </p:txBody>
          </p:sp>
          <p:sp>
            <p:nvSpPr>
              <p:cNvPr id="3942" name="Line 1133"/>
              <p:cNvSpPr>
                <a:spLocks noChangeShapeType="1"/>
              </p:cNvSpPr>
              <p:nvPr/>
            </p:nvSpPr>
            <p:spPr bwMode="auto">
              <a:xfrm flipV="1">
                <a:off x="3282" y="846"/>
                <a:ext cx="1" cy="5"/>
              </a:xfrm>
              <a:prstGeom prst="line">
                <a:avLst/>
              </a:prstGeom>
              <a:noFill/>
              <a:ln w="3175">
                <a:solidFill>
                  <a:srgbClr val="000000"/>
                </a:solidFill>
                <a:miter lim="800000"/>
                <a:headEnd/>
                <a:tailEnd/>
              </a:ln>
            </p:spPr>
            <p:txBody>
              <a:bodyPr/>
              <a:lstStyle/>
              <a:p>
                <a:endParaRPr lang="en-US" dirty="0"/>
              </a:p>
            </p:txBody>
          </p:sp>
          <p:sp>
            <p:nvSpPr>
              <p:cNvPr id="3943" name="Line 1134"/>
              <p:cNvSpPr>
                <a:spLocks noChangeShapeType="1"/>
              </p:cNvSpPr>
              <p:nvPr/>
            </p:nvSpPr>
            <p:spPr bwMode="auto">
              <a:xfrm flipV="1">
                <a:off x="3283" y="837"/>
                <a:ext cx="12" cy="9"/>
              </a:xfrm>
              <a:prstGeom prst="line">
                <a:avLst/>
              </a:prstGeom>
              <a:noFill/>
              <a:ln w="3175">
                <a:solidFill>
                  <a:srgbClr val="000000"/>
                </a:solidFill>
                <a:miter lim="800000"/>
                <a:headEnd/>
                <a:tailEnd/>
              </a:ln>
            </p:spPr>
            <p:txBody>
              <a:bodyPr/>
              <a:lstStyle/>
              <a:p>
                <a:endParaRPr lang="en-US" dirty="0"/>
              </a:p>
            </p:txBody>
          </p:sp>
          <p:sp>
            <p:nvSpPr>
              <p:cNvPr id="3944" name="Line 1135"/>
              <p:cNvSpPr>
                <a:spLocks noChangeShapeType="1"/>
              </p:cNvSpPr>
              <p:nvPr/>
            </p:nvSpPr>
            <p:spPr bwMode="auto">
              <a:xfrm>
                <a:off x="3159" y="837"/>
                <a:ext cx="136" cy="1"/>
              </a:xfrm>
              <a:prstGeom prst="line">
                <a:avLst/>
              </a:prstGeom>
              <a:noFill/>
              <a:ln w="3175">
                <a:solidFill>
                  <a:srgbClr val="000000"/>
                </a:solidFill>
                <a:miter lim="800000"/>
                <a:headEnd/>
                <a:tailEnd/>
              </a:ln>
            </p:spPr>
            <p:txBody>
              <a:bodyPr/>
              <a:lstStyle/>
              <a:p>
                <a:endParaRPr lang="en-US" dirty="0"/>
              </a:p>
            </p:txBody>
          </p:sp>
          <p:sp>
            <p:nvSpPr>
              <p:cNvPr id="3945" name="Line 1136"/>
              <p:cNvSpPr>
                <a:spLocks noChangeShapeType="1"/>
              </p:cNvSpPr>
              <p:nvPr/>
            </p:nvSpPr>
            <p:spPr bwMode="auto">
              <a:xfrm flipH="1">
                <a:off x="3283" y="837"/>
                <a:ext cx="12" cy="9"/>
              </a:xfrm>
              <a:prstGeom prst="line">
                <a:avLst/>
              </a:prstGeom>
              <a:noFill/>
              <a:ln w="3175">
                <a:solidFill>
                  <a:srgbClr val="000000"/>
                </a:solidFill>
                <a:miter lim="800000"/>
                <a:headEnd/>
                <a:tailEnd/>
              </a:ln>
            </p:spPr>
            <p:txBody>
              <a:bodyPr/>
              <a:lstStyle/>
              <a:p>
                <a:endParaRPr lang="en-US" dirty="0"/>
              </a:p>
            </p:txBody>
          </p:sp>
          <p:sp>
            <p:nvSpPr>
              <p:cNvPr id="3946" name="Freeform 1137"/>
              <p:cNvSpPr>
                <a:spLocks/>
              </p:cNvSpPr>
              <p:nvPr/>
            </p:nvSpPr>
            <p:spPr bwMode="auto">
              <a:xfrm>
                <a:off x="3280" y="846"/>
                <a:ext cx="3" cy="5"/>
              </a:xfrm>
              <a:custGeom>
                <a:avLst/>
                <a:gdLst>
                  <a:gd name="T0" fmla="*/ 3 w 3"/>
                  <a:gd name="T1" fmla="*/ 0 h 5"/>
                  <a:gd name="T2" fmla="*/ 0 w 3"/>
                  <a:gd name="T3" fmla="*/ 0 h 5"/>
                  <a:gd name="T4" fmla="*/ 2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0"/>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3947" name="Freeform 1138"/>
              <p:cNvSpPr>
                <a:spLocks/>
              </p:cNvSpPr>
              <p:nvPr/>
            </p:nvSpPr>
            <p:spPr bwMode="auto">
              <a:xfrm>
                <a:off x="3253" y="851"/>
                <a:ext cx="29" cy="63"/>
              </a:xfrm>
              <a:custGeom>
                <a:avLst/>
                <a:gdLst>
                  <a:gd name="T0" fmla="*/ 29 w 29"/>
                  <a:gd name="T1" fmla="*/ 0 h 63"/>
                  <a:gd name="T2" fmla="*/ 29 w 29"/>
                  <a:gd name="T3" fmla="*/ 11 h 63"/>
                  <a:gd name="T4" fmla="*/ 21 w 29"/>
                  <a:gd name="T5" fmla="*/ 16 h 63"/>
                  <a:gd name="T6" fmla="*/ 9 w 29"/>
                  <a:gd name="T7" fmla="*/ 31 h 63"/>
                  <a:gd name="T8" fmla="*/ 0 w 29"/>
                  <a:gd name="T9" fmla="*/ 63 h 63"/>
                  <a:gd name="T10" fmla="*/ 0 60000 65536"/>
                  <a:gd name="T11" fmla="*/ 0 60000 65536"/>
                  <a:gd name="T12" fmla="*/ 0 60000 65536"/>
                  <a:gd name="T13" fmla="*/ 0 60000 65536"/>
                  <a:gd name="T14" fmla="*/ 0 60000 65536"/>
                  <a:gd name="T15" fmla="*/ 0 w 29"/>
                  <a:gd name="T16" fmla="*/ 0 h 63"/>
                  <a:gd name="T17" fmla="*/ 29 w 29"/>
                  <a:gd name="T18" fmla="*/ 63 h 63"/>
                </a:gdLst>
                <a:ahLst/>
                <a:cxnLst>
                  <a:cxn ang="T10">
                    <a:pos x="T0" y="T1"/>
                  </a:cxn>
                  <a:cxn ang="T11">
                    <a:pos x="T2" y="T3"/>
                  </a:cxn>
                  <a:cxn ang="T12">
                    <a:pos x="T4" y="T5"/>
                  </a:cxn>
                  <a:cxn ang="T13">
                    <a:pos x="T6" y="T7"/>
                  </a:cxn>
                  <a:cxn ang="T14">
                    <a:pos x="T8" y="T9"/>
                  </a:cxn>
                </a:cxnLst>
                <a:rect l="T15" t="T16" r="T17" b="T18"/>
                <a:pathLst>
                  <a:path w="29" h="63">
                    <a:moveTo>
                      <a:pt x="29" y="0"/>
                    </a:moveTo>
                    <a:lnTo>
                      <a:pt x="29" y="11"/>
                    </a:lnTo>
                    <a:lnTo>
                      <a:pt x="21" y="16"/>
                    </a:lnTo>
                    <a:lnTo>
                      <a:pt x="9" y="31"/>
                    </a:lnTo>
                    <a:lnTo>
                      <a:pt x="0" y="63"/>
                    </a:lnTo>
                  </a:path>
                </a:pathLst>
              </a:custGeom>
              <a:noFill/>
              <a:ln w="3175">
                <a:solidFill>
                  <a:srgbClr val="000000"/>
                </a:solidFill>
                <a:miter lim="800000"/>
                <a:headEnd/>
                <a:tailEnd/>
              </a:ln>
            </p:spPr>
            <p:txBody>
              <a:bodyPr/>
              <a:lstStyle/>
              <a:p>
                <a:pPr algn="ctr" eaLnBrk="0" hangingPunct="0"/>
                <a:endParaRPr lang="en-US" dirty="0"/>
              </a:p>
            </p:txBody>
          </p:sp>
          <p:sp>
            <p:nvSpPr>
              <p:cNvPr id="3948" name="Freeform 1139"/>
              <p:cNvSpPr>
                <a:spLocks/>
              </p:cNvSpPr>
              <p:nvPr/>
            </p:nvSpPr>
            <p:spPr bwMode="auto">
              <a:xfrm>
                <a:off x="3244" y="914"/>
                <a:ext cx="9" cy="32"/>
              </a:xfrm>
              <a:custGeom>
                <a:avLst/>
                <a:gdLst>
                  <a:gd name="T0" fmla="*/ 9 w 9"/>
                  <a:gd name="T1" fmla="*/ 0 h 32"/>
                  <a:gd name="T2" fmla="*/ 7 w 9"/>
                  <a:gd name="T3" fmla="*/ 14 h 32"/>
                  <a:gd name="T4" fmla="*/ 0 w 9"/>
                  <a:gd name="T5" fmla="*/ 32 h 32"/>
                  <a:gd name="T6" fmla="*/ 0 60000 65536"/>
                  <a:gd name="T7" fmla="*/ 0 60000 65536"/>
                  <a:gd name="T8" fmla="*/ 0 60000 65536"/>
                  <a:gd name="T9" fmla="*/ 0 w 9"/>
                  <a:gd name="T10" fmla="*/ 0 h 32"/>
                  <a:gd name="T11" fmla="*/ 9 w 9"/>
                  <a:gd name="T12" fmla="*/ 32 h 32"/>
                </a:gdLst>
                <a:ahLst/>
                <a:cxnLst>
                  <a:cxn ang="T6">
                    <a:pos x="T0" y="T1"/>
                  </a:cxn>
                  <a:cxn ang="T7">
                    <a:pos x="T2" y="T3"/>
                  </a:cxn>
                  <a:cxn ang="T8">
                    <a:pos x="T4" y="T5"/>
                  </a:cxn>
                </a:cxnLst>
                <a:rect l="T9" t="T10" r="T11" b="T12"/>
                <a:pathLst>
                  <a:path w="9" h="32">
                    <a:moveTo>
                      <a:pt x="9" y="0"/>
                    </a:moveTo>
                    <a:lnTo>
                      <a:pt x="7" y="14"/>
                    </a:lnTo>
                    <a:lnTo>
                      <a:pt x="0" y="32"/>
                    </a:lnTo>
                  </a:path>
                </a:pathLst>
              </a:custGeom>
              <a:noFill/>
              <a:ln w="3175">
                <a:solidFill>
                  <a:srgbClr val="000000"/>
                </a:solidFill>
                <a:miter lim="800000"/>
                <a:headEnd/>
                <a:tailEnd/>
              </a:ln>
            </p:spPr>
            <p:txBody>
              <a:bodyPr/>
              <a:lstStyle/>
              <a:p>
                <a:pPr algn="ctr" eaLnBrk="0" hangingPunct="0"/>
                <a:endParaRPr lang="en-US" dirty="0"/>
              </a:p>
            </p:txBody>
          </p:sp>
          <p:sp>
            <p:nvSpPr>
              <p:cNvPr id="3949" name="Line 1140"/>
              <p:cNvSpPr>
                <a:spLocks noChangeShapeType="1"/>
              </p:cNvSpPr>
              <p:nvPr/>
            </p:nvSpPr>
            <p:spPr bwMode="auto">
              <a:xfrm>
                <a:off x="3244" y="946"/>
                <a:ext cx="1" cy="1"/>
              </a:xfrm>
              <a:prstGeom prst="line">
                <a:avLst/>
              </a:prstGeom>
              <a:noFill/>
              <a:ln w="3175">
                <a:solidFill>
                  <a:srgbClr val="000000"/>
                </a:solidFill>
                <a:miter lim="800000"/>
                <a:headEnd/>
                <a:tailEnd/>
              </a:ln>
            </p:spPr>
            <p:txBody>
              <a:bodyPr/>
              <a:lstStyle/>
              <a:p>
                <a:endParaRPr lang="en-US" dirty="0"/>
              </a:p>
            </p:txBody>
          </p:sp>
          <p:sp>
            <p:nvSpPr>
              <p:cNvPr id="3950" name="Freeform 1141"/>
              <p:cNvSpPr>
                <a:spLocks/>
              </p:cNvSpPr>
              <p:nvPr/>
            </p:nvSpPr>
            <p:spPr bwMode="auto">
              <a:xfrm>
                <a:off x="3235" y="947"/>
                <a:ext cx="9" cy="8"/>
              </a:xfrm>
              <a:custGeom>
                <a:avLst/>
                <a:gdLst>
                  <a:gd name="T0" fmla="*/ 9 w 9"/>
                  <a:gd name="T1" fmla="*/ 0 h 8"/>
                  <a:gd name="T2" fmla="*/ 9 w 9"/>
                  <a:gd name="T3" fmla="*/ 8 h 8"/>
                  <a:gd name="T4" fmla="*/ 0 w 9"/>
                  <a:gd name="T5" fmla="*/ 7 h 8"/>
                  <a:gd name="T6" fmla="*/ 0 60000 65536"/>
                  <a:gd name="T7" fmla="*/ 0 60000 65536"/>
                  <a:gd name="T8" fmla="*/ 0 60000 65536"/>
                  <a:gd name="T9" fmla="*/ 0 w 9"/>
                  <a:gd name="T10" fmla="*/ 0 h 8"/>
                  <a:gd name="T11" fmla="*/ 9 w 9"/>
                  <a:gd name="T12" fmla="*/ 8 h 8"/>
                </a:gdLst>
                <a:ahLst/>
                <a:cxnLst>
                  <a:cxn ang="T6">
                    <a:pos x="T0" y="T1"/>
                  </a:cxn>
                  <a:cxn ang="T7">
                    <a:pos x="T2" y="T3"/>
                  </a:cxn>
                  <a:cxn ang="T8">
                    <a:pos x="T4" y="T5"/>
                  </a:cxn>
                </a:cxnLst>
                <a:rect l="T9" t="T10" r="T11" b="T12"/>
                <a:pathLst>
                  <a:path w="9" h="8">
                    <a:moveTo>
                      <a:pt x="9" y="0"/>
                    </a:moveTo>
                    <a:lnTo>
                      <a:pt x="9" y="8"/>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951" name="Freeform 1142"/>
              <p:cNvSpPr>
                <a:spLocks/>
              </p:cNvSpPr>
              <p:nvPr/>
            </p:nvSpPr>
            <p:spPr bwMode="auto">
              <a:xfrm>
                <a:off x="3223" y="947"/>
                <a:ext cx="12" cy="7"/>
              </a:xfrm>
              <a:custGeom>
                <a:avLst/>
                <a:gdLst>
                  <a:gd name="T0" fmla="*/ 12 w 12"/>
                  <a:gd name="T1" fmla="*/ 7 h 7"/>
                  <a:gd name="T2" fmla="*/ 10 w 12"/>
                  <a:gd name="T3" fmla="*/ 0 h 7"/>
                  <a:gd name="T4" fmla="*/ 0 w 12"/>
                  <a:gd name="T5" fmla="*/ 3 h 7"/>
                  <a:gd name="T6" fmla="*/ 4 w 12"/>
                  <a:gd name="T7" fmla="*/ 5 h 7"/>
                  <a:gd name="T8" fmla="*/ 0 w 12"/>
                  <a:gd name="T9" fmla="*/ 7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12" y="7"/>
                    </a:moveTo>
                    <a:lnTo>
                      <a:pt x="10" y="0"/>
                    </a:lnTo>
                    <a:lnTo>
                      <a:pt x="0" y="3"/>
                    </a:lnTo>
                    <a:lnTo>
                      <a:pt x="4"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952" name="Freeform 1143"/>
              <p:cNvSpPr>
                <a:spLocks/>
              </p:cNvSpPr>
              <p:nvPr/>
            </p:nvSpPr>
            <p:spPr bwMode="auto">
              <a:xfrm>
                <a:off x="3164" y="931"/>
                <a:ext cx="59" cy="23"/>
              </a:xfrm>
              <a:custGeom>
                <a:avLst/>
                <a:gdLst>
                  <a:gd name="T0" fmla="*/ 59 w 59"/>
                  <a:gd name="T1" fmla="*/ 23 h 23"/>
                  <a:gd name="T2" fmla="*/ 32 w 59"/>
                  <a:gd name="T3" fmla="*/ 23 h 23"/>
                  <a:gd name="T4" fmla="*/ 32 w 59"/>
                  <a:gd name="T5" fmla="*/ 8 h 23"/>
                  <a:gd name="T6" fmla="*/ 25 w 59"/>
                  <a:gd name="T7" fmla="*/ 8 h 23"/>
                  <a:gd name="T8" fmla="*/ 25 w 59"/>
                  <a:gd name="T9" fmla="*/ 2 h 23"/>
                  <a:gd name="T10" fmla="*/ 0 w 59"/>
                  <a:gd name="T11" fmla="*/ 0 h 23"/>
                  <a:gd name="T12" fmla="*/ 0 60000 65536"/>
                  <a:gd name="T13" fmla="*/ 0 60000 65536"/>
                  <a:gd name="T14" fmla="*/ 0 60000 65536"/>
                  <a:gd name="T15" fmla="*/ 0 60000 65536"/>
                  <a:gd name="T16" fmla="*/ 0 60000 65536"/>
                  <a:gd name="T17" fmla="*/ 0 60000 65536"/>
                  <a:gd name="T18" fmla="*/ 0 w 59"/>
                  <a:gd name="T19" fmla="*/ 0 h 23"/>
                  <a:gd name="T20" fmla="*/ 59 w 5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9" h="23">
                    <a:moveTo>
                      <a:pt x="59" y="23"/>
                    </a:moveTo>
                    <a:lnTo>
                      <a:pt x="32" y="23"/>
                    </a:lnTo>
                    <a:lnTo>
                      <a:pt x="32" y="8"/>
                    </a:lnTo>
                    <a:lnTo>
                      <a:pt x="25" y="8"/>
                    </a:lnTo>
                    <a:lnTo>
                      <a:pt x="2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53" name="Freeform 1144"/>
              <p:cNvSpPr>
                <a:spLocks/>
              </p:cNvSpPr>
              <p:nvPr/>
            </p:nvSpPr>
            <p:spPr bwMode="auto">
              <a:xfrm>
                <a:off x="3162" y="926"/>
                <a:ext cx="2" cy="5"/>
              </a:xfrm>
              <a:custGeom>
                <a:avLst/>
                <a:gdLst>
                  <a:gd name="T0" fmla="*/ 2 w 2"/>
                  <a:gd name="T1" fmla="*/ 5 h 5"/>
                  <a:gd name="T2" fmla="*/ 0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954" name="Line 1145"/>
              <p:cNvSpPr>
                <a:spLocks noChangeShapeType="1"/>
              </p:cNvSpPr>
              <p:nvPr/>
            </p:nvSpPr>
            <p:spPr bwMode="auto">
              <a:xfrm flipH="1">
                <a:off x="3160" y="931"/>
                <a:ext cx="2" cy="1"/>
              </a:xfrm>
              <a:prstGeom prst="line">
                <a:avLst/>
              </a:prstGeom>
              <a:noFill/>
              <a:ln w="3175">
                <a:solidFill>
                  <a:srgbClr val="000000"/>
                </a:solidFill>
                <a:miter lim="800000"/>
                <a:headEnd/>
                <a:tailEnd/>
              </a:ln>
            </p:spPr>
            <p:txBody>
              <a:bodyPr/>
              <a:lstStyle/>
              <a:p>
                <a:endParaRPr lang="en-US" dirty="0"/>
              </a:p>
            </p:txBody>
          </p:sp>
          <p:sp>
            <p:nvSpPr>
              <p:cNvPr id="3955" name="Line 1146"/>
              <p:cNvSpPr>
                <a:spLocks noChangeShapeType="1"/>
              </p:cNvSpPr>
              <p:nvPr/>
            </p:nvSpPr>
            <p:spPr bwMode="auto">
              <a:xfrm>
                <a:off x="3160" y="931"/>
                <a:ext cx="1" cy="1"/>
              </a:xfrm>
              <a:prstGeom prst="line">
                <a:avLst/>
              </a:prstGeom>
              <a:noFill/>
              <a:ln w="3175">
                <a:solidFill>
                  <a:srgbClr val="000000"/>
                </a:solidFill>
                <a:miter lim="800000"/>
                <a:headEnd/>
                <a:tailEnd/>
              </a:ln>
            </p:spPr>
            <p:txBody>
              <a:bodyPr/>
              <a:lstStyle/>
              <a:p>
                <a:endParaRPr lang="en-US" dirty="0"/>
              </a:p>
            </p:txBody>
          </p:sp>
          <p:sp>
            <p:nvSpPr>
              <p:cNvPr id="3956" name="Freeform 1147"/>
              <p:cNvSpPr>
                <a:spLocks/>
              </p:cNvSpPr>
              <p:nvPr/>
            </p:nvSpPr>
            <p:spPr bwMode="auto">
              <a:xfrm>
                <a:off x="3134" y="837"/>
                <a:ext cx="28" cy="94"/>
              </a:xfrm>
              <a:custGeom>
                <a:avLst/>
                <a:gdLst>
                  <a:gd name="T0" fmla="*/ 26 w 28"/>
                  <a:gd name="T1" fmla="*/ 94 h 94"/>
                  <a:gd name="T2" fmla="*/ 20 w 28"/>
                  <a:gd name="T3" fmla="*/ 83 h 94"/>
                  <a:gd name="T4" fmla="*/ 7 w 28"/>
                  <a:gd name="T5" fmla="*/ 80 h 94"/>
                  <a:gd name="T6" fmla="*/ 0 w 28"/>
                  <a:gd name="T7" fmla="*/ 57 h 94"/>
                  <a:gd name="T8" fmla="*/ 4 w 28"/>
                  <a:gd name="T9" fmla="*/ 54 h 94"/>
                  <a:gd name="T10" fmla="*/ 5 w 28"/>
                  <a:gd name="T11" fmla="*/ 43 h 94"/>
                  <a:gd name="T12" fmla="*/ 13 w 28"/>
                  <a:gd name="T13" fmla="*/ 38 h 94"/>
                  <a:gd name="T14" fmla="*/ 17 w 28"/>
                  <a:gd name="T15" fmla="*/ 22 h 94"/>
                  <a:gd name="T16" fmla="*/ 28 w 28"/>
                  <a:gd name="T17" fmla="*/ 9 h 94"/>
                  <a:gd name="T18" fmla="*/ 25 w 28"/>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94"/>
                  <a:gd name="T32" fmla="*/ 28 w 28"/>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94">
                    <a:moveTo>
                      <a:pt x="26" y="94"/>
                    </a:moveTo>
                    <a:lnTo>
                      <a:pt x="20" y="83"/>
                    </a:lnTo>
                    <a:lnTo>
                      <a:pt x="7" y="80"/>
                    </a:lnTo>
                    <a:lnTo>
                      <a:pt x="0" y="57"/>
                    </a:lnTo>
                    <a:lnTo>
                      <a:pt x="4" y="54"/>
                    </a:lnTo>
                    <a:lnTo>
                      <a:pt x="5" y="43"/>
                    </a:lnTo>
                    <a:lnTo>
                      <a:pt x="13" y="38"/>
                    </a:lnTo>
                    <a:lnTo>
                      <a:pt x="17" y="22"/>
                    </a:lnTo>
                    <a:lnTo>
                      <a:pt x="28" y="9"/>
                    </a:lnTo>
                    <a:lnTo>
                      <a:pt x="25" y="0"/>
                    </a:lnTo>
                  </a:path>
                </a:pathLst>
              </a:custGeom>
              <a:noFill/>
              <a:ln w="3175">
                <a:solidFill>
                  <a:srgbClr val="000000"/>
                </a:solidFill>
                <a:miter lim="800000"/>
                <a:headEnd/>
                <a:tailEnd/>
              </a:ln>
            </p:spPr>
            <p:txBody>
              <a:bodyPr/>
              <a:lstStyle/>
              <a:p>
                <a:pPr algn="ctr" eaLnBrk="0" hangingPunct="0"/>
                <a:endParaRPr lang="en-US" dirty="0"/>
              </a:p>
            </p:txBody>
          </p:sp>
          <p:sp>
            <p:nvSpPr>
              <p:cNvPr id="3957" name="Line 1148"/>
              <p:cNvSpPr>
                <a:spLocks noChangeShapeType="1"/>
              </p:cNvSpPr>
              <p:nvPr/>
            </p:nvSpPr>
            <p:spPr bwMode="auto">
              <a:xfrm flipV="1">
                <a:off x="3282" y="846"/>
                <a:ext cx="1" cy="2"/>
              </a:xfrm>
              <a:prstGeom prst="line">
                <a:avLst/>
              </a:prstGeom>
              <a:noFill/>
              <a:ln w="3175">
                <a:solidFill>
                  <a:srgbClr val="000000"/>
                </a:solidFill>
                <a:miter lim="800000"/>
                <a:headEnd/>
                <a:tailEnd/>
              </a:ln>
            </p:spPr>
            <p:txBody>
              <a:bodyPr/>
              <a:lstStyle/>
              <a:p>
                <a:endParaRPr lang="en-US" dirty="0"/>
              </a:p>
            </p:txBody>
          </p:sp>
          <p:sp>
            <p:nvSpPr>
              <p:cNvPr id="3958" name="Freeform 1149"/>
              <p:cNvSpPr>
                <a:spLocks/>
              </p:cNvSpPr>
              <p:nvPr/>
            </p:nvSpPr>
            <p:spPr bwMode="auto">
              <a:xfrm>
                <a:off x="3518" y="885"/>
                <a:ext cx="5" cy="9"/>
              </a:xfrm>
              <a:custGeom>
                <a:avLst/>
                <a:gdLst>
                  <a:gd name="T0" fmla="*/ 5 w 5"/>
                  <a:gd name="T1" fmla="*/ 9 h 9"/>
                  <a:gd name="T2" fmla="*/ 0 w 5"/>
                  <a:gd name="T3" fmla="*/ 0 h 9"/>
                  <a:gd name="T4" fmla="*/ 5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9"/>
                    </a:moveTo>
                    <a:lnTo>
                      <a:pt x="0" y="0"/>
                    </a:lnTo>
                    <a:lnTo>
                      <a:pt x="5" y="9"/>
                    </a:lnTo>
                  </a:path>
                </a:pathLst>
              </a:custGeom>
              <a:noFill/>
              <a:ln w="3175">
                <a:solidFill>
                  <a:srgbClr val="000000"/>
                </a:solidFill>
                <a:miter lim="800000"/>
                <a:headEnd/>
                <a:tailEnd/>
              </a:ln>
            </p:spPr>
            <p:txBody>
              <a:bodyPr/>
              <a:lstStyle/>
              <a:p>
                <a:pPr algn="ctr" eaLnBrk="0" hangingPunct="0"/>
                <a:endParaRPr lang="en-US" dirty="0"/>
              </a:p>
            </p:txBody>
          </p:sp>
          <p:sp>
            <p:nvSpPr>
              <p:cNvPr id="3959" name="Line 1150"/>
              <p:cNvSpPr>
                <a:spLocks noChangeShapeType="1"/>
              </p:cNvSpPr>
              <p:nvPr/>
            </p:nvSpPr>
            <p:spPr bwMode="auto">
              <a:xfrm>
                <a:off x="3523" y="893"/>
                <a:ext cx="1" cy="1"/>
              </a:xfrm>
              <a:prstGeom prst="line">
                <a:avLst/>
              </a:prstGeom>
              <a:noFill/>
              <a:ln w="3175">
                <a:solidFill>
                  <a:srgbClr val="000000"/>
                </a:solidFill>
                <a:miter lim="800000"/>
                <a:headEnd/>
                <a:tailEnd/>
              </a:ln>
            </p:spPr>
            <p:txBody>
              <a:bodyPr/>
              <a:lstStyle/>
              <a:p>
                <a:endParaRPr lang="en-US" dirty="0"/>
              </a:p>
            </p:txBody>
          </p:sp>
          <p:sp>
            <p:nvSpPr>
              <p:cNvPr id="3960" name="Freeform 1151"/>
              <p:cNvSpPr>
                <a:spLocks/>
              </p:cNvSpPr>
              <p:nvPr/>
            </p:nvSpPr>
            <p:spPr bwMode="auto">
              <a:xfrm>
                <a:off x="3523" y="894"/>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961" name="Freeform 1152"/>
              <p:cNvSpPr>
                <a:spLocks/>
              </p:cNvSpPr>
              <p:nvPr/>
            </p:nvSpPr>
            <p:spPr bwMode="auto">
              <a:xfrm>
                <a:off x="3523" y="89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962" name="Freeform 1153"/>
              <p:cNvSpPr>
                <a:spLocks/>
              </p:cNvSpPr>
              <p:nvPr/>
            </p:nvSpPr>
            <p:spPr bwMode="auto">
              <a:xfrm>
                <a:off x="3523" y="899"/>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963" name="Line 1154"/>
              <p:cNvSpPr>
                <a:spLocks noChangeShapeType="1"/>
              </p:cNvSpPr>
              <p:nvPr/>
            </p:nvSpPr>
            <p:spPr bwMode="auto">
              <a:xfrm flipV="1">
                <a:off x="3136" y="901"/>
                <a:ext cx="1" cy="1"/>
              </a:xfrm>
              <a:prstGeom prst="line">
                <a:avLst/>
              </a:prstGeom>
              <a:noFill/>
              <a:ln w="3175">
                <a:solidFill>
                  <a:srgbClr val="000000"/>
                </a:solidFill>
                <a:miter lim="800000"/>
                <a:headEnd/>
                <a:tailEnd/>
              </a:ln>
            </p:spPr>
            <p:txBody>
              <a:bodyPr/>
              <a:lstStyle/>
              <a:p>
                <a:endParaRPr lang="en-US" dirty="0"/>
              </a:p>
            </p:txBody>
          </p:sp>
          <p:sp>
            <p:nvSpPr>
              <p:cNvPr id="3964" name="Freeform 1155"/>
              <p:cNvSpPr>
                <a:spLocks/>
              </p:cNvSpPr>
              <p:nvPr/>
            </p:nvSpPr>
            <p:spPr bwMode="auto">
              <a:xfrm>
                <a:off x="3523" y="902"/>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965" name="Freeform 1156"/>
              <p:cNvSpPr>
                <a:spLocks/>
              </p:cNvSpPr>
              <p:nvPr/>
            </p:nvSpPr>
            <p:spPr bwMode="auto">
              <a:xfrm>
                <a:off x="3526" y="907"/>
                <a:ext cx="2" cy="5"/>
              </a:xfrm>
              <a:custGeom>
                <a:avLst/>
                <a:gdLst>
                  <a:gd name="T0" fmla="*/ 2 w 2"/>
                  <a:gd name="T1" fmla="*/ 5 h 5"/>
                  <a:gd name="T2" fmla="*/ 0 w 2"/>
                  <a:gd name="T3" fmla="*/ 0 h 5"/>
                  <a:gd name="T4" fmla="*/ 2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3966" name="Freeform 1157"/>
              <p:cNvSpPr>
                <a:spLocks/>
              </p:cNvSpPr>
              <p:nvPr/>
            </p:nvSpPr>
            <p:spPr bwMode="auto">
              <a:xfrm>
                <a:off x="3523" y="910"/>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967" name="Freeform 1158"/>
              <p:cNvSpPr>
                <a:spLocks/>
              </p:cNvSpPr>
              <p:nvPr/>
            </p:nvSpPr>
            <p:spPr bwMode="auto">
              <a:xfrm>
                <a:off x="4768" y="914"/>
                <a:ext cx="135" cy="49"/>
              </a:xfrm>
              <a:custGeom>
                <a:avLst/>
                <a:gdLst>
                  <a:gd name="T0" fmla="*/ 0 w 135"/>
                  <a:gd name="T1" fmla="*/ 0 h 49"/>
                  <a:gd name="T2" fmla="*/ 7 w 135"/>
                  <a:gd name="T3" fmla="*/ 11 h 49"/>
                  <a:gd name="T4" fmla="*/ 12 w 135"/>
                  <a:gd name="T5" fmla="*/ 16 h 49"/>
                  <a:gd name="T6" fmla="*/ 25 w 135"/>
                  <a:gd name="T7" fmla="*/ 16 h 49"/>
                  <a:gd name="T8" fmla="*/ 25 w 135"/>
                  <a:gd name="T9" fmla="*/ 17 h 49"/>
                  <a:gd name="T10" fmla="*/ 38 w 135"/>
                  <a:gd name="T11" fmla="*/ 16 h 49"/>
                  <a:gd name="T12" fmla="*/ 42 w 135"/>
                  <a:gd name="T13" fmla="*/ 20 h 49"/>
                  <a:gd name="T14" fmla="*/ 44 w 135"/>
                  <a:gd name="T15" fmla="*/ 17 h 49"/>
                  <a:gd name="T16" fmla="*/ 47 w 135"/>
                  <a:gd name="T17" fmla="*/ 28 h 49"/>
                  <a:gd name="T18" fmla="*/ 52 w 135"/>
                  <a:gd name="T19" fmla="*/ 28 h 49"/>
                  <a:gd name="T20" fmla="*/ 54 w 135"/>
                  <a:gd name="T21" fmla="*/ 22 h 49"/>
                  <a:gd name="T22" fmla="*/ 65 w 135"/>
                  <a:gd name="T23" fmla="*/ 27 h 49"/>
                  <a:gd name="T24" fmla="*/ 73 w 135"/>
                  <a:gd name="T25" fmla="*/ 36 h 49"/>
                  <a:gd name="T26" fmla="*/ 85 w 135"/>
                  <a:gd name="T27" fmla="*/ 35 h 49"/>
                  <a:gd name="T28" fmla="*/ 93 w 135"/>
                  <a:gd name="T29" fmla="*/ 40 h 49"/>
                  <a:gd name="T30" fmla="*/ 96 w 135"/>
                  <a:gd name="T31" fmla="*/ 35 h 49"/>
                  <a:gd name="T32" fmla="*/ 89 w 135"/>
                  <a:gd name="T33" fmla="*/ 35 h 49"/>
                  <a:gd name="T34" fmla="*/ 97 w 135"/>
                  <a:gd name="T35" fmla="*/ 32 h 49"/>
                  <a:gd name="T36" fmla="*/ 97 w 135"/>
                  <a:gd name="T37" fmla="*/ 36 h 49"/>
                  <a:gd name="T38" fmla="*/ 101 w 135"/>
                  <a:gd name="T39" fmla="*/ 36 h 49"/>
                  <a:gd name="T40" fmla="*/ 102 w 135"/>
                  <a:gd name="T41" fmla="*/ 44 h 49"/>
                  <a:gd name="T42" fmla="*/ 109 w 135"/>
                  <a:gd name="T43" fmla="*/ 41 h 49"/>
                  <a:gd name="T44" fmla="*/ 110 w 135"/>
                  <a:gd name="T45" fmla="*/ 44 h 49"/>
                  <a:gd name="T46" fmla="*/ 114 w 135"/>
                  <a:gd name="T47" fmla="*/ 40 h 49"/>
                  <a:gd name="T48" fmla="*/ 114 w 135"/>
                  <a:gd name="T49" fmla="*/ 46 h 49"/>
                  <a:gd name="T50" fmla="*/ 120 w 135"/>
                  <a:gd name="T51" fmla="*/ 49 h 49"/>
                  <a:gd name="T52" fmla="*/ 122 w 135"/>
                  <a:gd name="T53" fmla="*/ 43 h 49"/>
                  <a:gd name="T54" fmla="*/ 125 w 135"/>
                  <a:gd name="T55" fmla="*/ 48 h 49"/>
                  <a:gd name="T56" fmla="*/ 135 w 135"/>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
                  <a:gd name="T88" fmla="*/ 0 h 49"/>
                  <a:gd name="T89" fmla="*/ 135 w 135"/>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 h="49">
                    <a:moveTo>
                      <a:pt x="0" y="0"/>
                    </a:moveTo>
                    <a:lnTo>
                      <a:pt x="7" y="11"/>
                    </a:lnTo>
                    <a:lnTo>
                      <a:pt x="12" y="16"/>
                    </a:lnTo>
                    <a:lnTo>
                      <a:pt x="25" y="16"/>
                    </a:lnTo>
                    <a:lnTo>
                      <a:pt x="25" y="17"/>
                    </a:lnTo>
                    <a:lnTo>
                      <a:pt x="38" y="16"/>
                    </a:lnTo>
                    <a:lnTo>
                      <a:pt x="42" y="20"/>
                    </a:lnTo>
                    <a:lnTo>
                      <a:pt x="44" y="17"/>
                    </a:lnTo>
                    <a:lnTo>
                      <a:pt x="47" y="28"/>
                    </a:lnTo>
                    <a:lnTo>
                      <a:pt x="52" y="28"/>
                    </a:lnTo>
                    <a:lnTo>
                      <a:pt x="54" y="22"/>
                    </a:lnTo>
                    <a:lnTo>
                      <a:pt x="65" y="27"/>
                    </a:lnTo>
                    <a:lnTo>
                      <a:pt x="73" y="36"/>
                    </a:lnTo>
                    <a:lnTo>
                      <a:pt x="85" y="35"/>
                    </a:lnTo>
                    <a:lnTo>
                      <a:pt x="93" y="40"/>
                    </a:lnTo>
                    <a:lnTo>
                      <a:pt x="96" y="35"/>
                    </a:lnTo>
                    <a:lnTo>
                      <a:pt x="89" y="35"/>
                    </a:lnTo>
                    <a:lnTo>
                      <a:pt x="97" y="32"/>
                    </a:lnTo>
                    <a:lnTo>
                      <a:pt x="97" y="36"/>
                    </a:lnTo>
                    <a:lnTo>
                      <a:pt x="101" y="36"/>
                    </a:lnTo>
                    <a:lnTo>
                      <a:pt x="102" y="44"/>
                    </a:lnTo>
                    <a:lnTo>
                      <a:pt x="109" y="41"/>
                    </a:lnTo>
                    <a:lnTo>
                      <a:pt x="110" y="44"/>
                    </a:lnTo>
                    <a:lnTo>
                      <a:pt x="114" y="40"/>
                    </a:lnTo>
                    <a:lnTo>
                      <a:pt x="114" y="46"/>
                    </a:lnTo>
                    <a:lnTo>
                      <a:pt x="120" y="49"/>
                    </a:lnTo>
                    <a:lnTo>
                      <a:pt x="122" y="43"/>
                    </a:lnTo>
                    <a:lnTo>
                      <a:pt x="125" y="48"/>
                    </a:lnTo>
                    <a:lnTo>
                      <a:pt x="135" y="48"/>
                    </a:lnTo>
                  </a:path>
                </a:pathLst>
              </a:custGeom>
              <a:noFill/>
              <a:ln w="3175">
                <a:solidFill>
                  <a:srgbClr val="000000"/>
                </a:solidFill>
                <a:miter lim="800000"/>
                <a:headEnd/>
                <a:tailEnd/>
              </a:ln>
            </p:spPr>
            <p:txBody>
              <a:bodyPr/>
              <a:lstStyle/>
              <a:p>
                <a:pPr algn="ctr" eaLnBrk="0" hangingPunct="0"/>
                <a:endParaRPr lang="en-US" dirty="0"/>
              </a:p>
            </p:txBody>
          </p:sp>
          <p:sp>
            <p:nvSpPr>
              <p:cNvPr id="3968" name="Freeform 1159"/>
              <p:cNvSpPr>
                <a:spLocks/>
              </p:cNvSpPr>
              <p:nvPr/>
            </p:nvSpPr>
            <p:spPr bwMode="auto">
              <a:xfrm>
                <a:off x="4867" y="962"/>
                <a:ext cx="74" cy="89"/>
              </a:xfrm>
              <a:custGeom>
                <a:avLst/>
                <a:gdLst>
                  <a:gd name="T0" fmla="*/ 36 w 74"/>
                  <a:gd name="T1" fmla="*/ 0 h 89"/>
                  <a:gd name="T2" fmla="*/ 31 w 74"/>
                  <a:gd name="T3" fmla="*/ 1 h 89"/>
                  <a:gd name="T4" fmla="*/ 31 w 74"/>
                  <a:gd name="T5" fmla="*/ 6 h 89"/>
                  <a:gd name="T6" fmla="*/ 42 w 74"/>
                  <a:gd name="T7" fmla="*/ 4 h 89"/>
                  <a:gd name="T8" fmla="*/ 47 w 74"/>
                  <a:gd name="T9" fmla="*/ 12 h 89"/>
                  <a:gd name="T10" fmla="*/ 49 w 74"/>
                  <a:gd name="T11" fmla="*/ 11 h 89"/>
                  <a:gd name="T12" fmla="*/ 60 w 74"/>
                  <a:gd name="T13" fmla="*/ 20 h 89"/>
                  <a:gd name="T14" fmla="*/ 73 w 74"/>
                  <a:gd name="T15" fmla="*/ 14 h 89"/>
                  <a:gd name="T16" fmla="*/ 70 w 74"/>
                  <a:gd name="T17" fmla="*/ 35 h 89"/>
                  <a:gd name="T18" fmla="*/ 73 w 74"/>
                  <a:gd name="T19" fmla="*/ 43 h 89"/>
                  <a:gd name="T20" fmla="*/ 70 w 74"/>
                  <a:gd name="T21" fmla="*/ 51 h 89"/>
                  <a:gd name="T22" fmla="*/ 74 w 74"/>
                  <a:gd name="T23" fmla="*/ 59 h 89"/>
                  <a:gd name="T24" fmla="*/ 73 w 74"/>
                  <a:gd name="T25" fmla="*/ 56 h 89"/>
                  <a:gd name="T26" fmla="*/ 68 w 74"/>
                  <a:gd name="T27" fmla="*/ 59 h 89"/>
                  <a:gd name="T28" fmla="*/ 70 w 74"/>
                  <a:gd name="T29" fmla="*/ 70 h 89"/>
                  <a:gd name="T30" fmla="*/ 57 w 74"/>
                  <a:gd name="T31" fmla="*/ 72 h 89"/>
                  <a:gd name="T32" fmla="*/ 57 w 74"/>
                  <a:gd name="T33" fmla="*/ 84 h 89"/>
                  <a:gd name="T34" fmla="*/ 50 w 74"/>
                  <a:gd name="T35" fmla="*/ 89 h 89"/>
                  <a:gd name="T36" fmla="*/ 47 w 74"/>
                  <a:gd name="T37" fmla="*/ 80 h 89"/>
                  <a:gd name="T38" fmla="*/ 41 w 74"/>
                  <a:gd name="T39" fmla="*/ 84 h 89"/>
                  <a:gd name="T40" fmla="*/ 34 w 74"/>
                  <a:gd name="T41" fmla="*/ 81 h 89"/>
                  <a:gd name="T42" fmla="*/ 32 w 74"/>
                  <a:gd name="T43" fmla="*/ 70 h 89"/>
                  <a:gd name="T44" fmla="*/ 29 w 74"/>
                  <a:gd name="T45" fmla="*/ 70 h 89"/>
                  <a:gd name="T46" fmla="*/ 23 w 74"/>
                  <a:gd name="T47" fmla="*/ 76 h 89"/>
                  <a:gd name="T48" fmla="*/ 21 w 74"/>
                  <a:gd name="T49" fmla="*/ 73 h 89"/>
                  <a:gd name="T50" fmla="*/ 24 w 74"/>
                  <a:gd name="T51" fmla="*/ 70 h 89"/>
                  <a:gd name="T52" fmla="*/ 21 w 74"/>
                  <a:gd name="T53" fmla="*/ 67 h 89"/>
                  <a:gd name="T54" fmla="*/ 26 w 74"/>
                  <a:gd name="T55" fmla="*/ 57 h 89"/>
                  <a:gd name="T56" fmla="*/ 19 w 74"/>
                  <a:gd name="T57" fmla="*/ 64 h 89"/>
                  <a:gd name="T58" fmla="*/ 16 w 74"/>
                  <a:gd name="T59" fmla="*/ 60 h 89"/>
                  <a:gd name="T60" fmla="*/ 5 w 74"/>
                  <a:gd name="T61" fmla="*/ 65 h 89"/>
                  <a:gd name="T62" fmla="*/ 0 w 74"/>
                  <a:gd name="T63" fmla="*/ 73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
                  <a:gd name="T97" fmla="*/ 0 h 89"/>
                  <a:gd name="T98" fmla="*/ 74 w 74"/>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 h="89">
                    <a:moveTo>
                      <a:pt x="36" y="0"/>
                    </a:moveTo>
                    <a:lnTo>
                      <a:pt x="31" y="1"/>
                    </a:lnTo>
                    <a:lnTo>
                      <a:pt x="31" y="6"/>
                    </a:lnTo>
                    <a:lnTo>
                      <a:pt x="42" y="4"/>
                    </a:lnTo>
                    <a:lnTo>
                      <a:pt x="47" y="12"/>
                    </a:lnTo>
                    <a:lnTo>
                      <a:pt x="49" y="11"/>
                    </a:lnTo>
                    <a:lnTo>
                      <a:pt x="60" y="20"/>
                    </a:lnTo>
                    <a:lnTo>
                      <a:pt x="73" y="14"/>
                    </a:lnTo>
                    <a:lnTo>
                      <a:pt x="70" y="35"/>
                    </a:lnTo>
                    <a:lnTo>
                      <a:pt x="73" y="43"/>
                    </a:lnTo>
                    <a:lnTo>
                      <a:pt x="70" y="51"/>
                    </a:lnTo>
                    <a:lnTo>
                      <a:pt x="74" y="59"/>
                    </a:lnTo>
                    <a:lnTo>
                      <a:pt x="73" y="56"/>
                    </a:lnTo>
                    <a:lnTo>
                      <a:pt x="68" y="59"/>
                    </a:lnTo>
                    <a:lnTo>
                      <a:pt x="70" y="70"/>
                    </a:lnTo>
                    <a:lnTo>
                      <a:pt x="57" y="72"/>
                    </a:lnTo>
                    <a:lnTo>
                      <a:pt x="57" y="84"/>
                    </a:lnTo>
                    <a:lnTo>
                      <a:pt x="50" y="89"/>
                    </a:lnTo>
                    <a:lnTo>
                      <a:pt x="47" y="80"/>
                    </a:lnTo>
                    <a:lnTo>
                      <a:pt x="41" y="84"/>
                    </a:lnTo>
                    <a:lnTo>
                      <a:pt x="34" y="81"/>
                    </a:lnTo>
                    <a:lnTo>
                      <a:pt x="32" y="70"/>
                    </a:lnTo>
                    <a:lnTo>
                      <a:pt x="29" y="70"/>
                    </a:lnTo>
                    <a:lnTo>
                      <a:pt x="23" y="76"/>
                    </a:lnTo>
                    <a:lnTo>
                      <a:pt x="21" y="73"/>
                    </a:lnTo>
                    <a:lnTo>
                      <a:pt x="24" y="70"/>
                    </a:lnTo>
                    <a:lnTo>
                      <a:pt x="21" y="67"/>
                    </a:lnTo>
                    <a:lnTo>
                      <a:pt x="26" y="57"/>
                    </a:lnTo>
                    <a:lnTo>
                      <a:pt x="19" y="64"/>
                    </a:lnTo>
                    <a:lnTo>
                      <a:pt x="16" y="60"/>
                    </a:lnTo>
                    <a:lnTo>
                      <a:pt x="5" y="65"/>
                    </a:lnTo>
                    <a:lnTo>
                      <a:pt x="0" y="73"/>
                    </a:lnTo>
                  </a:path>
                </a:pathLst>
              </a:custGeom>
              <a:noFill/>
              <a:ln w="3175">
                <a:solidFill>
                  <a:srgbClr val="000000"/>
                </a:solidFill>
                <a:miter lim="800000"/>
                <a:headEnd/>
                <a:tailEnd/>
              </a:ln>
            </p:spPr>
            <p:txBody>
              <a:bodyPr/>
              <a:lstStyle/>
              <a:p>
                <a:pPr algn="ctr" eaLnBrk="0" hangingPunct="0"/>
                <a:endParaRPr lang="en-US" dirty="0"/>
              </a:p>
            </p:txBody>
          </p:sp>
          <p:sp>
            <p:nvSpPr>
              <p:cNvPr id="3969" name="Freeform 1160"/>
              <p:cNvSpPr>
                <a:spLocks/>
              </p:cNvSpPr>
              <p:nvPr/>
            </p:nvSpPr>
            <p:spPr bwMode="auto">
              <a:xfrm>
                <a:off x="4710" y="1034"/>
                <a:ext cx="159" cy="140"/>
              </a:xfrm>
              <a:custGeom>
                <a:avLst/>
                <a:gdLst>
                  <a:gd name="T0" fmla="*/ 157 w 159"/>
                  <a:gd name="T1" fmla="*/ 1 h 140"/>
                  <a:gd name="T2" fmla="*/ 159 w 159"/>
                  <a:gd name="T3" fmla="*/ 6 h 140"/>
                  <a:gd name="T4" fmla="*/ 154 w 159"/>
                  <a:gd name="T5" fmla="*/ 6 h 140"/>
                  <a:gd name="T6" fmla="*/ 152 w 159"/>
                  <a:gd name="T7" fmla="*/ 0 h 140"/>
                  <a:gd name="T8" fmla="*/ 138 w 159"/>
                  <a:gd name="T9" fmla="*/ 0 h 140"/>
                  <a:gd name="T10" fmla="*/ 128 w 159"/>
                  <a:gd name="T11" fmla="*/ 6 h 140"/>
                  <a:gd name="T12" fmla="*/ 126 w 159"/>
                  <a:gd name="T13" fmla="*/ 12 h 140"/>
                  <a:gd name="T14" fmla="*/ 118 w 159"/>
                  <a:gd name="T15" fmla="*/ 17 h 140"/>
                  <a:gd name="T16" fmla="*/ 115 w 159"/>
                  <a:gd name="T17" fmla="*/ 16 h 140"/>
                  <a:gd name="T18" fmla="*/ 115 w 159"/>
                  <a:gd name="T19" fmla="*/ 22 h 140"/>
                  <a:gd name="T20" fmla="*/ 109 w 159"/>
                  <a:gd name="T21" fmla="*/ 30 h 140"/>
                  <a:gd name="T22" fmla="*/ 104 w 159"/>
                  <a:gd name="T23" fmla="*/ 28 h 140"/>
                  <a:gd name="T24" fmla="*/ 97 w 159"/>
                  <a:gd name="T25" fmla="*/ 40 h 140"/>
                  <a:gd name="T26" fmla="*/ 0 w 159"/>
                  <a:gd name="T27" fmla="*/ 14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40"/>
                  <a:gd name="T44" fmla="*/ 159 w 159"/>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40">
                    <a:moveTo>
                      <a:pt x="157" y="1"/>
                    </a:moveTo>
                    <a:lnTo>
                      <a:pt x="159" y="6"/>
                    </a:lnTo>
                    <a:lnTo>
                      <a:pt x="154" y="6"/>
                    </a:lnTo>
                    <a:lnTo>
                      <a:pt x="152" y="0"/>
                    </a:lnTo>
                    <a:lnTo>
                      <a:pt x="138" y="0"/>
                    </a:lnTo>
                    <a:lnTo>
                      <a:pt x="128" y="6"/>
                    </a:lnTo>
                    <a:lnTo>
                      <a:pt x="126" y="12"/>
                    </a:lnTo>
                    <a:lnTo>
                      <a:pt x="118" y="17"/>
                    </a:lnTo>
                    <a:lnTo>
                      <a:pt x="115" y="16"/>
                    </a:lnTo>
                    <a:lnTo>
                      <a:pt x="115" y="22"/>
                    </a:lnTo>
                    <a:lnTo>
                      <a:pt x="109" y="30"/>
                    </a:lnTo>
                    <a:lnTo>
                      <a:pt x="104" y="28"/>
                    </a:lnTo>
                    <a:lnTo>
                      <a:pt x="97" y="40"/>
                    </a:lnTo>
                    <a:lnTo>
                      <a:pt x="0" y="140"/>
                    </a:lnTo>
                  </a:path>
                </a:pathLst>
              </a:custGeom>
              <a:noFill/>
              <a:ln w="3175">
                <a:solidFill>
                  <a:srgbClr val="000000"/>
                </a:solidFill>
                <a:miter lim="800000"/>
                <a:headEnd/>
                <a:tailEnd/>
              </a:ln>
            </p:spPr>
            <p:txBody>
              <a:bodyPr/>
              <a:lstStyle/>
              <a:p>
                <a:pPr algn="ctr" eaLnBrk="0" hangingPunct="0"/>
                <a:endParaRPr lang="en-US" dirty="0"/>
              </a:p>
            </p:txBody>
          </p:sp>
          <p:sp>
            <p:nvSpPr>
              <p:cNvPr id="3970" name="Line 1161"/>
              <p:cNvSpPr>
                <a:spLocks noChangeShapeType="1"/>
              </p:cNvSpPr>
              <p:nvPr/>
            </p:nvSpPr>
            <p:spPr bwMode="auto">
              <a:xfrm flipV="1">
                <a:off x="4710" y="1131"/>
                <a:ext cx="1" cy="43"/>
              </a:xfrm>
              <a:prstGeom prst="line">
                <a:avLst/>
              </a:prstGeom>
              <a:noFill/>
              <a:ln w="3175">
                <a:solidFill>
                  <a:srgbClr val="000000"/>
                </a:solidFill>
                <a:miter lim="800000"/>
                <a:headEnd/>
                <a:tailEnd/>
              </a:ln>
            </p:spPr>
            <p:txBody>
              <a:bodyPr/>
              <a:lstStyle/>
              <a:p>
                <a:endParaRPr lang="en-US" dirty="0"/>
              </a:p>
            </p:txBody>
          </p:sp>
          <p:sp>
            <p:nvSpPr>
              <p:cNvPr id="3971" name="Line 1162"/>
              <p:cNvSpPr>
                <a:spLocks noChangeShapeType="1"/>
              </p:cNvSpPr>
              <p:nvPr/>
            </p:nvSpPr>
            <p:spPr bwMode="auto">
              <a:xfrm>
                <a:off x="4710" y="1131"/>
                <a:ext cx="1" cy="1"/>
              </a:xfrm>
              <a:prstGeom prst="line">
                <a:avLst/>
              </a:prstGeom>
              <a:noFill/>
              <a:ln w="3175">
                <a:solidFill>
                  <a:srgbClr val="000000"/>
                </a:solidFill>
                <a:miter lim="800000"/>
                <a:headEnd/>
                <a:tailEnd/>
              </a:ln>
            </p:spPr>
            <p:txBody>
              <a:bodyPr/>
              <a:lstStyle/>
              <a:p>
                <a:endParaRPr lang="en-US" dirty="0"/>
              </a:p>
            </p:txBody>
          </p:sp>
          <p:sp>
            <p:nvSpPr>
              <p:cNvPr id="3972" name="Freeform 1163"/>
              <p:cNvSpPr>
                <a:spLocks/>
              </p:cNvSpPr>
              <p:nvPr/>
            </p:nvSpPr>
            <p:spPr bwMode="auto">
              <a:xfrm>
                <a:off x="4707" y="912"/>
                <a:ext cx="61" cy="219"/>
              </a:xfrm>
              <a:custGeom>
                <a:avLst/>
                <a:gdLst>
                  <a:gd name="T0" fmla="*/ 3 w 61"/>
                  <a:gd name="T1" fmla="*/ 219 h 219"/>
                  <a:gd name="T2" fmla="*/ 8 w 61"/>
                  <a:gd name="T3" fmla="*/ 216 h 219"/>
                  <a:gd name="T4" fmla="*/ 5 w 61"/>
                  <a:gd name="T5" fmla="*/ 200 h 219"/>
                  <a:gd name="T6" fmla="*/ 10 w 61"/>
                  <a:gd name="T7" fmla="*/ 194 h 219"/>
                  <a:gd name="T8" fmla="*/ 6 w 61"/>
                  <a:gd name="T9" fmla="*/ 186 h 219"/>
                  <a:gd name="T10" fmla="*/ 16 w 61"/>
                  <a:gd name="T11" fmla="*/ 166 h 219"/>
                  <a:gd name="T12" fmla="*/ 13 w 61"/>
                  <a:gd name="T13" fmla="*/ 139 h 219"/>
                  <a:gd name="T14" fmla="*/ 19 w 61"/>
                  <a:gd name="T15" fmla="*/ 125 h 219"/>
                  <a:gd name="T16" fmla="*/ 14 w 61"/>
                  <a:gd name="T17" fmla="*/ 107 h 219"/>
                  <a:gd name="T18" fmla="*/ 10 w 61"/>
                  <a:gd name="T19" fmla="*/ 104 h 219"/>
                  <a:gd name="T20" fmla="*/ 0 w 61"/>
                  <a:gd name="T21" fmla="*/ 83 h 219"/>
                  <a:gd name="T22" fmla="*/ 0 w 61"/>
                  <a:gd name="T23" fmla="*/ 70 h 219"/>
                  <a:gd name="T24" fmla="*/ 5 w 61"/>
                  <a:gd name="T25" fmla="*/ 59 h 219"/>
                  <a:gd name="T26" fmla="*/ 2 w 61"/>
                  <a:gd name="T27" fmla="*/ 48 h 219"/>
                  <a:gd name="T28" fmla="*/ 3 w 61"/>
                  <a:gd name="T29" fmla="*/ 38 h 219"/>
                  <a:gd name="T30" fmla="*/ 14 w 61"/>
                  <a:gd name="T31" fmla="*/ 32 h 219"/>
                  <a:gd name="T32" fmla="*/ 10 w 61"/>
                  <a:gd name="T33" fmla="*/ 22 h 219"/>
                  <a:gd name="T34" fmla="*/ 13 w 61"/>
                  <a:gd name="T35" fmla="*/ 18 h 219"/>
                  <a:gd name="T36" fmla="*/ 29 w 61"/>
                  <a:gd name="T37" fmla="*/ 26 h 219"/>
                  <a:gd name="T38" fmla="*/ 36 w 61"/>
                  <a:gd name="T39" fmla="*/ 16 h 219"/>
                  <a:gd name="T40" fmla="*/ 34 w 61"/>
                  <a:gd name="T41" fmla="*/ 6 h 219"/>
                  <a:gd name="T42" fmla="*/ 40 w 61"/>
                  <a:gd name="T43" fmla="*/ 0 h 219"/>
                  <a:gd name="T44" fmla="*/ 44 w 61"/>
                  <a:gd name="T45" fmla="*/ 0 h 219"/>
                  <a:gd name="T46" fmla="*/ 48 w 61"/>
                  <a:gd name="T47" fmla="*/ 5 h 219"/>
                  <a:gd name="T48" fmla="*/ 58 w 61"/>
                  <a:gd name="T49" fmla="*/ 6 h 219"/>
                  <a:gd name="T50" fmla="*/ 58 w 61"/>
                  <a:gd name="T51" fmla="*/ 0 h 219"/>
                  <a:gd name="T52" fmla="*/ 61 w 61"/>
                  <a:gd name="T53" fmla="*/ 2 h 2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219"/>
                  <a:gd name="T83" fmla="*/ 61 w 61"/>
                  <a:gd name="T84" fmla="*/ 219 h 2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219">
                    <a:moveTo>
                      <a:pt x="3" y="219"/>
                    </a:moveTo>
                    <a:lnTo>
                      <a:pt x="8" y="216"/>
                    </a:lnTo>
                    <a:lnTo>
                      <a:pt x="5" y="200"/>
                    </a:lnTo>
                    <a:lnTo>
                      <a:pt x="10" y="194"/>
                    </a:lnTo>
                    <a:lnTo>
                      <a:pt x="6" y="186"/>
                    </a:lnTo>
                    <a:lnTo>
                      <a:pt x="16" y="166"/>
                    </a:lnTo>
                    <a:lnTo>
                      <a:pt x="13" y="139"/>
                    </a:lnTo>
                    <a:lnTo>
                      <a:pt x="19" y="125"/>
                    </a:lnTo>
                    <a:lnTo>
                      <a:pt x="14" y="107"/>
                    </a:lnTo>
                    <a:lnTo>
                      <a:pt x="10" y="104"/>
                    </a:lnTo>
                    <a:lnTo>
                      <a:pt x="0" y="83"/>
                    </a:lnTo>
                    <a:lnTo>
                      <a:pt x="0" y="70"/>
                    </a:lnTo>
                    <a:lnTo>
                      <a:pt x="5" y="59"/>
                    </a:lnTo>
                    <a:lnTo>
                      <a:pt x="2" y="48"/>
                    </a:lnTo>
                    <a:lnTo>
                      <a:pt x="3" y="38"/>
                    </a:lnTo>
                    <a:lnTo>
                      <a:pt x="14" y="32"/>
                    </a:lnTo>
                    <a:lnTo>
                      <a:pt x="10" y="22"/>
                    </a:lnTo>
                    <a:lnTo>
                      <a:pt x="13" y="18"/>
                    </a:lnTo>
                    <a:lnTo>
                      <a:pt x="29" y="26"/>
                    </a:lnTo>
                    <a:lnTo>
                      <a:pt x="36" y="16"/>
                    </a:lnTo>
                    <a:lnTo>
                      <a:pt x="34" y="6"/>
                    </a:lnTo>
                    <a:lnTo>
                      <a:pt x="40" y="0"/>
                    </a:lnTo>
                    <a:lnTo>
                      <a:pt x="44" y="0"/>
                    </a:lnTo>
                    <a:lnTo>
                      <a:pt x="48" y="5"/>
                    </a:lnTo>
                    <a:lnTo>
                      <a:pt x="58" y="6"/>
                    </a:lnTo>
                    <a:lnTo>
                      <a:pt x="58" y="0"/>
                    </a:lnTo>
                    <a:lnTo>
                      <a:pt x="61" y="2"/>
                    </a:lnTo>
                  </a:path>
                </a:pathLst>
              </a:custGeom>
              <a:noFill/>
              <a:ln w="3175">
                <a:solidFill>
                  <a:srgbClr val="000000"/>
                </a:solidFill>
                <a:miter lim="800000"/>
                <a:headEnd/>
                <a:tailEnd/>
              </a:ln>
            </p:spPr>
            <p:txBody>
              <a:bodyPr/>
              <a:lstStyle/>
              <a:p>
                <a:pPr algn="ctr" eaLnBrk="0" hangingPunct="0"/>
                <a:endParaRPr lang="en-US" dirty="0"/>
              </a:p>
            </p:txBody>
          </p:sp>
          <p:sp>
            <p:nvSpPr>
              <p:cNvPr id="3973" name="Line 1164"/>
              <p:cNvSpPr>
                <a:spLocks noChangeShapeType="1"/>
              </p:cNvSpPr>
              <p:nvPr/>
            </p:nvSpPr>
            <p:spPr bwMode="auto">
              <a:xfrm flipV="1">
                <a:off x="3524" y="912"/>
                <a:ext cx="1" cy="2"/>
              </a:xfrm>
              <a:prstGeom prst="line">
                <a:avLst/>
              </a:prstGeom>
              <a:noFill/>
              <a:ln w="3175">
                <a:solidFill>
                  <a:srgbClr val="000000"/>
                </a:solidFill>
                <a:miter lim="800000"/>
                <a:headEnd/>
                <a:tailEnd/>
              </a:ln>
            </p:spPr>
            <p:txBody>
              <a:bodyPr/>
              <a:lstStyle/>
              <a:p>
                <a:endParaRPr lang="en-US" dirty="0"/>
              </a:p>
            </p:txBody>
          </p:sp>
          <p:sp>
            <p:nvSpPr>
              <p:cNvPr id="3974" name="Line 1165"/>
              <p:cNvSpPr>
                <a:spLocks noChangeShapeType="1"/>
              </p:cNvSpPr>
              <p:nvPr/>
            </p:nvSpPr>
            <p:spPr bwMode="auto">
              <a:xfrm>
                <a:off x="3277" y="914"/>
                <a:ext cx="1" cy="1"/>
              </a:xfrm>
              <a:prstGeom prst="line">
                <a:avLst/>
              </a:prstGeom>
              <a:noFill/>
              <a:ln w="3175">
                <a:solidFill>
                  <a:srgbClr val="000000"/>
                </a:solidFill>
                <a:miter lim="800000"/>
                <a:headEnd/>
                <a:tailEnd/>
              </a:ln>
            </p:spPr>
            <p:txBody>
              <a:bodyPr/>
              <a:lstStyle/>
              <a:p>
                <a:endParaRPr lang="en-US" dirty="0"/>
              </a:p>
            </p:txBody>
          </p:sp>
          <p:sp>
            <p:nvSpPr>
              <p:cNvPr id="3975" name="Line 1166"/>
              <p:cNvSpPr>
                <a:spLocks noChangeShapeType="1"/>
              </p:cNvSpPr>
              <p:nvPr/>
            </p:nvSpPr>
            <p:spPr bwMode="auto">
              <a:xfrm>
                <a:off x="3277" y="914"/>
                <a:ext cx="8" cy="1"/>
              </a:xfrm>
              <a:prstGeom prst="line">
                <a:avLst/>
              </a:prstGeom>
              <a:noFill/>
              <a:ln w="3175">
                <a:solidFill>
                  <a:srgbClr val="000000"/>
                </a:solidFill>
                <a:miter lim="800000"/>
                <a:headEnd/>
                <a:tailEnd/>
              </a:ln>
            </p:spPr>
            <p:txBody>
              <a:bodyPr/>
              <a:lstStyle/>
              <a:p>
                <a:endParaRPr lang="en-US" dirty="0"/>
              </a:p>
            </p:txBody>
          </p:sp>
          <p:sp>
            <p:nvSpPr>
              <p:cNvPr id="3976" name="Line 1167"/>
              <p:cNvSpPr>
                <a:spLocks noChangeShapeType="1"/>
              </p:cNvSpPr>
              <p:nvPr/>
            </p:nvSpPr>
            <p:spPr bwMode="auto">
              <a:xfrm flipH="1">
                <a:off x="3277" y="914"/>
                <a:ext cx="8" cy="1"/>
              </a:xfrm>
              <a:prstGeom prst="line">
                <a:avLst/>
              </a:prstGeom>
              <a:noFill/>
              <a:ln w="3175">
                <a:solidFill>
                  <a:srgbClr val="000000"/>
                </a:solidFill>
                <a:miter lim="800000"/>
                <a:headEnd/>
                <a:tailEnd/>
              </a:ln>
            </p:spPr>
            <p:txBody>
              <a:bodyPr/>
              <a:lstStyle/>
              <a:p>
                <a:endParaRPr lang="en-US" dirty="0"/>
              </a:p>
            </p:txBody>
          </p:sp>
          <p:sp>
            <p:nvSpPr>
              <p:cNvPr id="3977" name="Line 1168"/>
              <p:cNvSpPr>
                <a:spLocks noChangeShapeType="1"/>
              </p:cNvSpPr>
              <p:nvPr/>
            </p:nvSpPr>
            <p:spPr bwMode="auto">
              <a:xfrm>
                <a:off x="3253" y="914"/>
                <a:ext cx="22" cy="1"/>
              </a:xfrm>
              <a:prstGeom prst="line">
                <a:avLst/>
              </a:prstGeom>
              <a:noFill/>
              <a:ln w="3175">
                <a:solidFill>
                  <a:srgbClr val="000000"/>
                </a:solidFill>
                <a:miter lim="800000"/>
                <a:headEnd/>
                <a:tailEnd/>
              </a:ln>
            </p:spPr>
            <p:txBody>
              <a:bodyPr/>
              <a:lstStyle/>
              <a:p>
                <a:endParaRPr lang="en-US" dirty="0"/>
              </a:p>
            </p:txBody>
          </p:sp>
          <p:sp>
            <p:nvSpPr>
              <p:cNvPr id="3978" name="Freeform 1169"/>
              <p:cNvSpPr>
                <a:spLocks/>
              </p:cNvSpPr>
              <p:nvPr/>
            </p:nvSpPr>
            <p:spPr bwMode="auto">
              <a:xfrm>
                <a:off x="3244" y="914"/>
                <a:ext cx="31" cy="32"/>
              </a:xfrm>
              <a:custGeom>
                <a:avLst/>
                <a:gdLst>
                  <a:gd name="T0" fmla="*/ 31 w 31"/>
                  <a:gd name="T1" fmla="*/ 0 h 32"/>
                  <a:gd name="T2" fmla="*/ 21 w 31"/>
                  <a:gd name="T3" fmla="*/ 20 h 32"/>
                  <a:gd name="T4" fmla="*/ 0 w 31"/>
                  <a:gd name="T5" fmla="*/ 32 h 32"/>
                  <a:gd name="T6" fmla="*/ 0 60000 65536"/>
                  <a:gd name="T7" fmla="*/ 0 60000 65536"/>
                  <a:gd name="T8" fmla="*/ 0 60000 65536"/>
                  <a:gd name="T9" fmla="*/ 0 w 31"/>
                  <a:gd name="T10" fmla="*/ 0 h 32"/>
                  <a:gd name="T11" fmla="*/ 31 w 31"/>
                  <a:gd name="T12" fmla="*/ 32 h 32"/>
                </a:gdLst>
                <a:ahLst/>
                <a:cxnLst>
                  <a:cxn ang="T6">
                    <a:pos x="T0" y="T1"/>
                  </a:cxn>
                  <a:cxn ang="T7">
                    <a:pos x="T2" y="T3"/>
                  </a:cxn>
                  <a:cxn ang="T8">
                    <a:pos x="T4" y="T5"/>
                  </a:cxn>
                </a:cxnLst>
                <a:rect l="T9" t="T10" r="T11" b="T12"/>
                <a:pathLst>
                  <a:path w="31" h="32">
                    <a:moveTo>
                      <a:pt x="31" y="0"/>
                    </a:moveTo>
                    <a:lnTo>
                      <a:pt x="21" y="20"/>
                    </a:lnTo>
                    <a:lnTo>
                      <a:pt x="0" y="32"/>
                    </a:lnTo>
                  </a:path>
                </a:pathLst>
              </a:custGeom>
              <a:noFill/>
              <a:ln w="3175">
                <a:solidFill>
                  <a:srgbClr val="000000"/>
                </a:solidFill>
                <a:miter lim="800000"/>
                <a:headEnd/>
                <a:tailEnd/>
              </a:ln>
            </p:spPr>
            <p:txBody>
              <a:bodyPr/>
              <a:lstStyle/>
              <a:p>
                <a:pPr algn="ctr" eaLnBrk="0" hangingPunct="0"/>
                <a:endParaRPr lang="en-US" dirty="0"/>
              </a:p>
            </p:txBody>
          </p:sp>
          <p:sp>
            <p:nvSpPr>
              <p:cNvPr id="3979" name="Freeform 1170"/>
              <p:cNvSpPr>
                <a:spLocks/>
              </p:cNvSpPr>
              <p:nvPr/>
            </p:nvSpPr>
            <p:spPr bwMode="auto">
              <a:xfrm>
                <a:off x="3244" y="914"/>
                <a:ext cx="9" cy="32"/>
              </a:xfrm>
              <a:custGeom>
                <a:avLst/>
                <a:gdLst>
                  <a:gd name="T0" fmla="*/ 0 w 9"/>
                  <a:gd name="T1" fmla="*/ 32 h 32"/>
                  <a:gd name="T2" fmla="*/ 7 w 9"/>
                  <a:gd name="T3" fmla="*/ 14 h 32"/>
                  <a:gd name="T4" fmla="*/ 9 w 9"/>
                  <a:gd name="T5" fmla="*/ 0 h 32"/>
                  <a:gd name="T6" fmla="*/ 0 60000 65536"/>
                  <a:gd name="T7" fmla="*/ 0 60000 65536"/>
                  <a:gd name="T8" fmla="*/ 0 60000 65536"/>
                  <a:gd name="T9" fmla="*/ 0 w 9"/>
                  <a:gd name="T10" fmla="*/ 0 h 32"/>
                  <a:gd name="T11" fmla="*/ 9 w 9"/>
                  <a:gd name="T12" fmla="*/ 32 h 32"/>
                </a:gdLst>
                <a:ahLst/>
                <a:cxnLst>
                  <a:cxn ang="T6">
                    <a:pos x="T0" y="T1"/>
                  </a:cxn>
                  <a:cxn ang="T7">
                    <a:pos x="T2" y="T3"/>
                  </a:cxn>
                  <a:cxn ang="T8">
                    <a:pos x="T4" y="T5"/>
                  </a:cxn>
                </a:cxnLst>
                <a:rect l="T9" t="T10" r="T11" b="T12"/>
                <a:pathLst>
                  <a:path w="9" h="32">
                    <a:moveTo>
                      <a:pt x="0" y="32"/>
                    </a:moveTo>
                    <a:lnTo>
                      <a:pt x="7" y="14"/>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3980" name="Line 1171"/>
              <p:cNvSpPr>
                <a:spLocks noChangeShapeType="1"/>
              </p:cNvSpPr>
              <p:nvPr/>
            </p:nvSpPr>
            <p:spPr bwMode="auto">
              <a:xfrm>
                <a:off x="3277" y="914"/>
                <a:ext cx="8" cy="1"/>
              </a:xfrm>
              <a:prstGeom prst="line">
                <a:avLst/>
              </a:prstGeom>
              <a:noFill/>
              <a:ln w="3175">
                <a:solidFill>
                  <a:srgbClr val="000000"/>
                </a:solidFill>
                <a:miter lim="800000"/>
                <a:headEnd/>
                <a:tailEnd/>
              </a:ln>
            </p:spPr>
            <p:txBody>
              <a:bodyPr/>
              <a:lstStyle/>
              <a:p>
                <a:endParaRPr lang="en-US" dirty="0"/>
              </a:p>
            </p:txBody>
          </p:sp>
          <p:sp>
            <p:nvSpPr>
              <p:cNvPr id="3981" name="Freeform 1172"/>
              <p:cNvSpPr>
                <a:spLocks/>
              </p:cNvSpPr>
              <p:nvPr/>
            </p:nvSpPr>
            <p:spPr bwMode="auto">
              <a:xfrm>
                <a:off x="3285" y="914"/>
                <a:ext cx="14" cy="8"/>
              </a:xfrm>
              <a:custGeom>
                <a:avLst/>
                <a:gdLst>
                  <a:gd name="T0" fmla="*/ 0 w 14"/>
                  <a:gd name="T1" fmla="*/ 0 h 8"/>
                  <a:gd name="T2" fmla="*/ 3 w 14"/>
                  <a:gd name="T3" fmla="*/ 6 h 8"/>
                  <a:gd name="T4" fmla="*/ 10 w 14"/>
                  <a:gd name="T5" fmla="*/ 4 h 8"/>
                  <a:gd name="T6" fmla="*/ 14 w 14"/>
                  <a:gd name="T7" fmla="*/ 8 h 8"/>
                  <a:gd name="T8" fmla="*/ 0 60000 65536"/>
                  <a:gd name="T9" fmla="*/ 0 60000 65536"/>
                  <a:gd name="T10" fmla="*/ 0 60000 65536"/>
                  <a:gd name="T11" fmla="*/ 0 60000 65536"/>
                  <a:gd name="T12" fmla="*/ 0 w 14"/>
                  <a:gd name="T13" fmla="*/ 0 h 8"/>
                  <a:gd name="T14" fmla="*/ 14 w 14"/>
                  <a:gd name="T15" fmla="*/ 8 h 8"/>
                </a:gdLst>
                <a:ahLst/>
                <a:cxnLst>
                  <a:cxn ang="T8">
                    <a:pos x="T0" y="T1"/>
                  </a:cxn>
                  <a:cxn ang="T9">
                    <a:pos x="T2" y="T3"/>
                  </a:cxn>
                  <a:cxn ang="T10">
                    <a:pos x="T4" y="T5"/>
                  </a:cxn>
                  <a:cxn ang="T11">
                    <a:pos x="T6" y="T7"/>
                  </a:cxn>
                </a:cxnLst>
                <a:rect l="T12" t="T13" r="T14" b="T15"/>
                <a:pathLst>
                  <a:path w="14" h="8">
                    <a:moveTo>
                      <a:pt x="0" y="0"/>
                    </a:moveTo>
                    <a:lnTo>
                      <a:pt x="3" y="6"/>
                    </a:lnTo>
                    <a:lnTo>
                      <a:pt x="10" y="4"/>
                    </a:lnTo>
                    <a:lnTo>
                      <a:pt x="14" y="8"/>
                    </a:lnTo>
                  </a:path>
                </a:pathLst>
              </a:custGeom>
              <a:noFill/>
              <a:ln w="3175">
                <a:solidFill>
                  <a:srgbClr val="000000"/>
                </a:solidFill>
                <a:miter lim="800000"/>
                <a:headEnd/>
                <a:tailEnd/>
              </a:ln>
            </p:spPr>
            <p:txBody>
              <a:bodyPr/>
              <a:lstStyle/>
              <a:p>
                <a:pPr algn="ctr" eaLnBrk="0" hangingPunct="0"/>
                <a:endParaRPr lang="en-US" dirty="0"/>
              </a:p>
            </p:txBody>
          </p:sp>
          <p:sp>
            <p:nvSpPr>
              <p:cNvPr id="3982" name="Freeform 1173"/>
              <p:cNvSpPr>
                <a:spLocks/>
              </p:cNvSpPr>
              <p:nvPr/>
            </p:nvSpPr>
            <p:spPr bwMode="auto">
              <a:xfrm>
                <a:off x="3299" y="922"/>
                <a:ext cx="17" cy="14"/>
              </a:xfrm>
              <a:custGeom>
                <a:avLst/>
                <a:gdLst>
                  <a:gd name="T0" fmla="*/ 0 w 17"/>
                  <a:gd name="T1" fmla="*/ 0 h 14"/>
                  <a:gd name="T2" fmla="*/ 0 w 17"/>
                  <a:gd name="T3" fmla="*/ 14 h 14"/>
                  <a:gd name="T4" fmla="*/ 17 w 17"/>
                  <a:gd name="T5" fmla="*/ 14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0" y="14"/>
                    </a:lnTo>
                    <a:lnTo>
                      <a:pt x="17" y="14"/>
                    </a:lnTo>
                  </a:path>
                </a:pathLst>
              </a:custGeom>
              <a:noFill/>
              <a:ln w="3175">
                <a:solidFill>
                  <a:srgbClr val="000000"/>
                </a:solidFill>
                <a:miter lim="800000"/>
                <a:headEnd/>
                <a:tailEnd/>
              </a:ln>
            </p:spPr>
            <p:txBody>
              <a:bodyPr/>
              <a:lstStyle/>
              <a:p>
                <a:pPr algn="ctr" eaLnBrk="0" hangingPunct="0"/>
                <a:endParaRPr lang="en-US" dirty="0"/>
              </a:p>
            </p:txBody>
          </p:sp>
          <p:sp>
            <p:nvSpPr>
              <p:cNvPr id="3983" name="Line 1174"/>
              <p:cNvSpPr>
                <a:spLocks noChangeShapeType="1"/>
              </p:cNvSpPr>
              <p:nvPr/>
            </p:nvSpPr>
            <p:spPr bwMode="auto">
              <a:xfrm>
                <a:off x="3316" y="936"/>
                <a:ext cx="1" cy="1"/>
              </a:xfrm>
              <a:prstGeom prst="line">
                <a:avLst/>
              </a:prstGeom>
              <a:noFill/>
              <a:ln w="3175">
                <a:solidFill>
                  <a:srgbClr val="000000"/>
                </a:solidFill>
                <a:miter lim="800000"/>
                <a:headEnd/>
                <a:tailEnd/>
              </a:ln>
            </p:spPr>
            <p:txBody>
              <a:bodyPr/>
              <a:lstStyle/>
              <a:p>
                <a:endParaRPr lang="en-US" dirty="0"/>
              </a:p>
            </p:txBody>
          </p:sp>
          <p:sp>
            <p:nvSpPr>
              <p:cNvPr id="3984" name="Freeform 1175"/>
              <p:cNvSpPr>
                <a:spLocks/>
              </p:cNvSpPr>
              <p:nvPr/>
            </p:nvSpPr>
            <p:spPr bwMode="auto">
              <a:xfrm>
                <a:off x="3317" y="936"/>
                <a:ext cx="3" cy="29"/>
              </a:xfrm>
              <a:custGeom>
                <a:avLst/>
                <a:gdLst>
                  <a:gd name="T0" fmla="*/ 0 w 3"/>
                  <a:gd name="T1" fmla="*/ 0 h 29"/>
                  <a:gd name="T2" fmla="*/ 3 w 3"/>
                  <a:gd name="T3" fmla="*/ 0 h 29"/>
                  <a:gd name="T4" fmla="*/ 3 w 3"/>
                  <a:gd name="T5" fmla="*/ 29 h 29"/>
                  <a:gd name="T6" fmla="*/ 0 60000 65536"/>
                  <a:gd name="T7" fmla="*/ 0 60000 65536"/>
                  <a:gd name="T8" fmla="*/ 0 60000 65536"/>
                  <a:gd name="T9" fmla="*/ 0 w 3"/>
                  <a:gd name="T10" fmla="*/ 0 h 29"/>
                  <a:gd name="T11" fmla="*/ 3 w 3"/>
                  <a:gd name="T12" fmla="*/ 29 h 29"/>
                </a:gdLst>
                <a:ahLst/>
                <a:cxnLst>
                  <a:cxn ang="T6">
                    <a:pos x="T0" y="T1"/>
                  </a:cxn>
                  <a:cxn ang="T7">
                    <a:pos x="T2" y="T3"/>
                  </a:cxn>
                  <a:cxn ang="T8">
                    <a:pos x="T4" y="T5"/>
                  </a:cxn>
                </a:cxnLst>
                <a:rect l="T9" t="T10" r="T11" b="T12"/>
                <a:pathLst>
                  <a:path w="3" h="29">
                    <a:moveTo>
                      <a:pt x="0" y="0"/>
                    </a:moveTo>
                    <a:lnTo>
                      <a:pt x="3" y="0"/>
                    </a:lnTo>
                    <a:lnTo>
                      <a:pt x="3" y="29"/>
                    </a:lnTo>
                  </a:path>
                </a:pathLst>
              </a:custGeom>
              <a:noFill/>
              <a:ln w="3175">
                <a:solidFill>
                  <a:srgbClr val="000000"/>
                </a:solidFill>
                <a:miter lim="800000"/>
                <a:headEnd/>
                <a:tailEnd/>
              </a:ln>
            </p:spPr>
            <p:txBody>
              <a:bodyPr/>
              <a:lstStyle/>
              <a:p>
                <a:pPr algn="ctr" eaLnBrk="0" hangingPunct="0"/>
                <a:endParaRPr lang="en-US" dirty="0"/>
              </a:p>
            </p:txBody>
          </p:sp>
          <p:sp>
            <p:nvSpPr>
              <p:cNvPr id="3985" name="Line 1176"/>
              <p:cNvSpPr>
                <a:spLocks noChangeShapeType="1"/>
              </p:cNvSpPr>
              <p:nvPr/>
            </p:nvSpPr>
            <p:spPr bwMode="auto">
              <a:xfrm>
                <a:off x="3320" y="965"/>
                <a:ext cx="1" cy="1"/>
              </a:xfrm>
              <a:prstGeom prst="line">
                <a:avLst/>
              </a:prstGeom>
              <a:noFill/>
              <a:ln w="3175">
                <a:solidFill>
                  <a:srgbClr val="000000"/>
                </a:solidFill>
                <a:miter lim="800000"/>
                <a:headEnd/>
                <a:tailEnd/>
              </a:ln>
            </p:spPr>
            <p:txBody>
              <a:bodyPr/>
              <a:lstStyle/>
              <a:p>
                <a:endParaRPr lang="en-US" dirty="0"/>
              </a:p>
            </p:txBody>
          </p:sp>
          <p:sp>
            <p:nvSpPr>
              <p:cNvPr id="3986" name="Line 1177"/>
              <p:cNvSpPr>
                <a:spLocks noChangeShapeType="1"/>
              </p:cNvSpPr>
              <p:nvPr/>
            </p:nvSpPr>
            <p:spPr bwMode="auto">
              <a:xfrm>
                <a:off x="3320" y="965"/>
                <a:ext cx="1" cy="1"/>
              </a:xfrm>
              <a:prstGeom prst="line">
                <a:avLst/>
              </a:prstGeom>
              <a:noFill/>
              <a:ln w="3175">
                <a:solidFill>
                  <a:srgbClr val="000000"/>
                </a:solidFill>
                <a:miter lim="800000"/>
                <a:headEnd/>
                <a:tailEnd/>
              </a:ln>
            </p:spPr>
            <p:txBody>
              <a:bodyPr/>
              <a:lstStyle/>
              <a:p>
                <a:endParaRPr lang="en-US" dirty="0"/>
              </a:p>
            </p:txBody>
          </p:sp>
          <p:sp>
            <p:nvSpPr>
              <p:cNvPr id="3987" name="Line 1178"/>
              <p:cNvSpPr>
                <a:spLocks noChangeShapeType="1"/>
              </p:cNvSpPr>
              <p:nvPr/>
            </p:nvSpPr>
            <p:spPr bwMode="auto">
              <a:xfrm>
                <a:off x="3320" y="965"/>
                <a:ext cx="1" cy="1"/>
              </a:xfrm>
              <a:prstGeom prst="line">
                <a:avLst/>
              </a:prstGeom>
              <a:noFill/>
              <a:ln w="3175">
                <a:solidFill>
                  <a:srgbClr val="000000"/>
                </a:solidFill>
                <a:miter lim="800000"/>
                <a:headEnd/>
                <a:tailEnd/>
              </a:ln>
            </p:spPr>
            <p:txBody>
              <a:bodyPr/>
              <a:lstStyle/>
              <a:p>
                <a:endParaRPr lang="en-US" dirty="0"/>
              </a:p>
            </p:txBody>
          </p:sp>
          <p:sp>
            <p:nvSpPr>
              <p:cNvPr id="3988" name="Line 1179"/>
              <p:cNvSpPr>
                <a:spLocks noChangeShapeType="1"/>
              </p:cNvSpPr>
              <p:nvPr/>
            </p:nvSpPr>
            <p:spPr bwMode="auto">
              <a:xfrm>
                <a:off x="3320" y="966"/>
                <a:ext cx="1" cy="1"/>
              </a:xfrm>
              <a:prstGeom prst="line">
                <a:avLst/>
              </a:prstGeom>
              <a:noFill/>
              <a:ln w="3175">
                <a:solidFill>
                  <a:srgbClr val="000000"/>
                </a:solidFill>
                <a:miter lim="800000"/>
                <a:headEnd/>
                <a:tailEnd/>
              </a:ln>
            </p:spPr>
            <p:txBody>
              <a:bodyPr/>
              <a:lstStyle/>
              <a:p>
                <a:endParaRPr lang="en-US" dirty="0"/>
              </a:p>
            </p:txBody>
          </p:sp>
          <p:sp>
            <p:nvSpPr>
              <p:cNvPr id="3989" name="Line 1180"/>
              <p:cNvSpPr>
                <a:spLocks noChangeShapeType="1"/>
              </p:cNvSpPr>
              <p:nvPr/>
            </p:nvSpPr>
            <p:spPr bwMode="auto">
              <a:xfrm>
                <a:off x="3320" y="966"/>
                <a:ext cx="1" cy="2"/>
              </a:xfrm>
              <a:prstGeom prst="line">
                <a:avLst/>
              </a:prstGeom>
              <a:noFill/>
              <a:ln w="3175">
                <a:solidFill>
                  <a:srgbClr val="000000"/>
                </a:solidFill>
                <a:miter lim="800000"/>
                <a:headEnd/>
                <a:tailEnd/>
              </a:ln>
            </p:spPr>
            <p:txBody>
              <a:bodyPr/>
              <a:lstStyle/>
              <a:p>
                <a:endParaRPr lang="en-US" dirty="0"/>
              </a:p>
            </p:txBody>
          </p:sp>
          <p:sp>
            <p:nvSpPr>
              <p:cNvPr id="3990" name="Line 1181"/>
              <p:cNvSpPr>
                <a:spLocks noChangeShapeType="1"/>
              </p:cNvSpPr>
              <p:nvPr/>
            </p:nvSpPr>
            <p:spPr bwMode="auto">
              <a:xfrm>
                <a:off x="3320" y="968"/>
                <a:ext cx="1" cy="3"/>
              </a:xfrm>
              <a:prstGeom prst="line">
                <a:avLst/>
              </a:prstGeom>
              <a:noFill/>
              <a:ln w="3175">
                <a:solidFill>
                  <a:srgbClr val="000000"/>
                </a:solidFill>
                <a:miter lim="800000"/>
                <a:headEnd/>
                <a:tailEnd/>
              </a:ln>
            </p:spPr>
            <p:txBody>
              <a:bodyPr/>
              <a:lstStyle/>
              <a:p>
                <a:endParaRPr lang="en-US" dirty="0"/>
              </a:p>
            </p:txBody>
          </p:sp>
          <p:sp>
            <p:nvSpPr>
              <p:cNvPr id="3991" name="Freeform 1182"/>
              <p:cNvSpPr>
                <a:spLocks/>
              </p:cNvSpPr>
              <p:nvPr/>
            </p:nvSpPr>
            <p:spPr bwMode="auto">
              <a:xfrm>
                <a:off x="3316" y="971"/>
                <a:ext cx="4" cy="2"/>
              </a:xfrm>
              <a:custGeom>
                <a:avLst/>
                <a:gdLst>
                  <a:gd name="T0" fmla="*/ 4 w 4"/>
                  <a:gd name="T1" fmla="*/ 0 h 2"/>
                  <a:gd name="T2" fmla="*/ 0 w 4"/>
                  <a:gd name="T3" fmla="*/ 0 h 2"/>
                  <a:gd name="T4" fmla="*/ 4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lnTo>
                      <a:pt x="0" y="0"/>
                    </a:lnTo>
                    <a:lnTo>
                      <a:pt x="4" y="2"/>
                    </a:lnTo>
                  </a:path>
                </a:pathLst>
              </a:custGeom>
              <a:noFill/>
              <a:ln w="3175">
                <a:solidFill>
                  <a:srgbClr val="000000"/>
                </a:solidFill>
                <a:miter lim="800000"/>
                <a:headEnd/>
                <a:tailEnd/>
              </a:ln>
            </p:spPr>
            <p:txBody>
              <a:bodyPr/>
              <a:lstStyle/>
              <a:p>
                <a:pPr algn="ctr" eaLnBrk="0" hangingPunct="0"/>
                <a:endParaRPr lang="en-US" dirty="0"/>
              </a:p>
            </p:txBody>
          </p:sp>
          <p:sp>
            <p:nvSpPr>
              <p:cNvPr id="3992" name="Line 1183"/>
              <p:cNvSpPr>
                <a:spLocks noChangeShapeType="1"/>
              </p:cNvSpPr>
              <p:nvPr/>
            </p:nvSpPr>
            <p:spPr bwMode="auto">
              <a:xfrm flipH="1">
                <a:off x="3319" y="973"/>
                <a:ext cx="1" cy="6"/>
              </a:xfrm>
              <a:prstGeom prst="line">
                <a:avLst/>
              </a:prstGeom>
              <a:noFill/>
              <a:ln w="3175">
                <a:solidFill>
                  <a:srgbClr val="000000"/>
                </a:solidFill>
                <a:miter lim="800000"/>
                <a:headEnd/>
                <a:tailEnd/>
              </a:ln>
            </p:spPr>
            <p:txBody>
              <a:bodyPr/>
              <a:lstStyle/>
              <a:p>
                <a:endParaRPr lang="en-US" dirty="0"/>
              </a:p>
            </p:txBody>
          </p:sp>
          <p:sp>
            <p:nvSpPr>
              <p:cNvPr id="3993" name="Line 1184"/>
              <p:cNvSpPr>
                <a:spLocks noChangeShapeType="1"/>
              </p:cNvSpPr>
              <p:nvPr/>
            </p:nvSpPr>
            <p:spPr bwMode="auto">
              <a:xfrm>
                <a:off x="3319" y="979"/>
                <a:ext cx="1" cy="1"/>
              </a:xfrm>
              <a:prstGeom prst="line">
                <a:avLst/>
              </a:prstGeom>
              <a:noFill/>
              <a:ln w="3175">
                <a:solidFill>
                  <a:srgbClr val="000000"/>
                </a:solidFill>
                <a:miter lim="800000"/>
                <a:headEnd/>
                <a:tailEnd/>
              </a:ln>
            </p:spPr>
            <p:txBody>
              <a:bodyPr/>
              <a:lstStyle/>
              <a:p>
                <a:endParaRPr lang="en-US" dirty="0"/>
              </a:p>
            </p:txBody>
          </p:sp>
          <p:sp>
            <p:nvSpPr>
              <p:cNvPr id="3994" name="Line 1185"/>
              <p:cNvSpPr>
                <a:spLocks noChangeShapeType="1"/>
              </p:cNvSpPr>
              <p:nvPr/>
            </p:nvSpPr>
            <p:spPr bwMode="auto">
              <a:xfrm>
                <a:off x="3319" y="979"/>
                <a:ext cx="1" cy="15"/>
              </a:xfrm>
              <a:prstGeom prst="line">
                <a:avLst/>
              </a:prstGeom>
              <a:noFill/>
              <a:ln w="3175">
                <a:solidFill>
                  <a:srgbClr val="000000"/>
                </a:solidFill>
                <a:miter lim="800000"/>
                <a:headEnd/>
                <a:tailEnd/>
              </a:ln>
            </p:spPr>
            <p:txBody>
              <a:bodyPr/>
              <a:lstStyle/>
              <a:p>
                <a:endParaRPr lang="en-US" dirty="0"/>
              </a:p>
            </p:txBody>
          </p:sp>
          <p:sp>
            <p:nvSpPr>
              <p:cNvPr id="3995" name="Freeform 1186"/>
              <p:cNvSpPr>
                <a:spLocks/>
              </p:cNvSpPr>
              <p:nvPr/>
            </p:nvSpPr>
            <p:spPr bwMode="auto">
              <a:xfrm>
                <a:off x="3316" y="994"/>
                <a:ext cx="3" cy="1"/>
              </a:xfrm>
              <a:custGeom>
                <a:avLst/>
                <a:gdLst>
                  <a:gd name="T0" fmla="*/ 3 w 3"/>
                  <a:gd name="T1" fmla="*/ 0 h 1"/>
                  <a:gd name="T2" fmla="*/ 0 w 3"/>
                  <a:gd name="T3" fmla="*/ 1 h 1"/>
                  <a:gd name="T4" fmla="*/ 3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1"/>
                    </a:lnTo>
                    <a:lnTo>
                      <a:pt x="3" y="1"/>
                    </a:lnTo>
                  </a:path>
                </a:pathLst>
              </a:custGeom>
              <a:noFill/>
              <a:ln w="3175">
                <a:solidFill>
                  <a:srgbClr val="000000"/>
                </a:solidFill>
                <a:miter lim="800000"/>
                <a:headEnd/>
                <a:tailEnd/>
              </a:ln>
            </p:spPr>
            <p:txBody>
              <a:bodyPr/>
              <a:lstStyle/>
              <a:p>
                <a:pPr algn="ctr" eaLnBrk="0" hangingPunct="0"/>
                <a:endParaRPr lang="en-US" dirty="0"/>
              </a:p>
            </p:txBody>
          </p:sp>
          <p:sp>
            <p:nvSpPr>
              <p:cNvPr id="3996" name="Line 1187"/>
              <p:cNvSpPr>
                <a:spLocks noChangeShapeType="1"/>
              </p:cNvSpPr>
              <p:nvPr/>
            </p:nvSpPr>
            <p:spPr bwMode="auto">
              <a:xfrm>
                <a:off x="3319" y="995"/>
                <a:ext cx="1" cy="2"/>
              </a:xfrm>
              <a:prstGeom prst="line">
                <a:avLst/>
              </a:prstGeom>
              <a:noFill/>
              <a:ln w="3175">
                <a:solidFill>
                  <a:srgbClr val="000000"/>
                </a:solidFill>
                <a:miter lim="800000"/>
                <a:headEnd/>
                <a:tailEnd/>
              </a:ln>
            </p:spPr>
            <p:txBody>
              <a:bodyPr/>
              <a:lstStyle/>
              <a:p>
                <a:endParaRPr lang="en-US" dirty="0"/>
              </a:p>
            </p:txBody>
          </p:sp>
          <p:sp>
            <p:nvSpPr>
              <p:cNvPr id="3997" name="Freeform 1188"/>
              <p:cNvSpPr>
                <a:spLocks/>
              </p:cNvSpPr>
              <p:nvPr/>
            </p:nvSpPr>
            <p:spPr bwMode="auto">
              <a:xfrm>
                <a:off x="3316" y="995"/>
                <a:ext cx="3" cy="3"/>
              </a:xfrm>
              <a:custGeom>
                <a:avLst/>
                <a:gdLst>
                  <a:gd name="T0" fmla="*/ 3 w 3"/>
                  <a:gd name="T1" fmla="*/ 2 h 3"/>
                  <a:gd name="T2" fmla="*/ 0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2"/>
                    </a:moveTo>
                    <a:lnTo>
                      <a:pt x="0" y="0"/>
                    </a:lnTo>
                    <a:lnTo>
                      <a:pt x="3" y="3"/>
                    </a:lnTo>
                  </a:path>
                </a:pathLst>
              </a:custGeom>
              <a:noFill/>
              <a:ln w="3175">
                <a:solidFill>
                  <a:srgbClr val="000000"/>
                </a:solidFill>
                <a:miter lim="800000"/>
                <a:headEnd/>
                <a:tailEnd/>
              </a:ln>
            </p:spPr>
            <p:txBody>
              <a:bodyPr/>
              <a:lstStyle/>
              <a:p>
                <a:pPr algn="ctr" eaLnBrk="0" hangingPunct="0"/>
                <a:endParaRPr lang="en-US" dirty="0"/>
              </a:p>
            </p:txBody>
          </p:sp>
          <p:sp>
            <p:nvSpPr>
              <p:cNvPr id="3998" name="Line 1189"/>
              <p:cNvSpPr>
                <a:spLocks noChangeShapeType="1"/>
              </p:cNvSpPr>
              <p:nvPr/>
            </p:nvSpPr>
            <p:spPr bwMode="auto">
              <a:xfrm>
                <a:off x="3319" y="998"/>
                <a:ext cx="1" cy="5"/>
              </a:xfrm>
              <a:prstGeom prst="line">
                <a:avLst/>
              </a:prstGeom>
              <a:noFill/>
              <a:ln w="3175">
                <a:solidFill>
                  <a:srgbClr val="000000"/>
                </a:solidFill>
                <a:miter lim="800000"/>
                <a:headEnd/>
                <a:tailEnd/>
              </a:ln>
            </p:spPr>
            <p:txBody>
              <a:bodyPr/>
              <a:lstStyle/>
              <a:p>
                <a:endParaRPr lang="en-US" dirty="0"/>
              </a:p>
            </p:txBody>
          </p:sp>
          <p:sp>
            <p:nvSpPr>
              <p:cNvPr id="3999" name="Line 1190"/>
              <p:cNvSpPr>
                <a:spLocks noChangeShapeType="1"/>
              </p:cNvSpPr>
              <p:nvPr/>
            </p:nvSpPr>
            <p:spPr bwMode="auto">
              <a:xfrm flipV="1">
                <a:off x="3319" y="1002"/>
                <a:ext cx="1" cy="1"/>
              </a:xfrm>
              <a:prstGeom prst="line">
                <a:avLst/>
              </a:prstGeom>
              <a:noFill/>
              <a:ln w="3175">
                <a:solidFill>
                  <a:srgbClr val="000000"/>
                </a:solidFill>
                <a:miter lim="800000"/>
                <a:headEnd/>
                <a:tailEnd/>
              </a:ln>
            </p:spPr>
            <p:txBody>
              <a:bodyPr/>
              <a:lstStyle/>
              <a:p>
                <a:endParaRPr lang="en-US" dirty="0"/>
              </a:p>
            </p:txBody>
          </p:sp>
          <p:sp>
            <p:nvSpPr>
              <p:cNvPr id="4000" name="Line 1191"/>
              <p:cNvSpPr>
                <a:spLocks noChangeShapeType="1"/>
              </p:cNvSpPr>
              <p:nvPr/>
            </p:nvSpPr>
            <p:spPr bwMode="auto">
              <a:xfrm>
                <a:off x="3319" y="1003"/>
                <a:ext cx="1" cy="35"/>
              </a:xfrm>
              <a:prstGeom prst="line">
                <a:avLst/>
              </a:prstGeom>
              <a:noFill/>
              <a:ln w="3175">
                <a:solidFill>
                  <a:srgbClr val="000000"/>
                </a:solidFill>
                <a:miter lim="800000"/>
                <a:headEnd/>
                <a:tailEnd/>
              </a:ln>
            </p:spPr>
            <p:txBody>
              <a:bodyPr/>
              <a:lstStyle/>
              <a:p>
                <a:endParaRPr lang="en-US" dirty="0"/>
              </a:p>
            </p:txBody>
          </p:sp>
          <p:sp>
            <p:nvSpPr>
              <p:cNvPr id="4001" name="Freeform 1192"/>
              <p:cNvSpPr>
                <a:spLocks/>
              </p:cNvSpPr>
              <p:nvPr/>
            </p:nvSpPr>
            <p:spPr bwMode="auto">
              <a:xfrm>
                <a:off x="3133" y="1038"/>
                <a:ext cx="186" cy="72"/>
              </a:xfrm>
              <a:custGeom>
                <a:avLst/>
                <a:gdLst>
                  <a:gd name="T0" fmla="*/ 186 w 186"/>
                  <a:gd name="T1" fmla="*/ 0 h 72"/>
                  <a:gd name="T2" fmla="*/ 163 w 186"/>
                  <a:gd name="T3" fmla="*/ 0 h 72"/>
                  <a:gd name="T4" fmla="*/ 163 w 186"/>
                  <a:gd name="T5" fmla="*/ 61 h 72"/>
                  <a:gd name="T6" fmla="*/ 11 w 186"/>
                  <a:gd name="T7" fmla="*/ 58 h 72"/>
                  <a:gd name="T8" fmla="*/ 0 w 186"/>
                  <a:gd name="T9" fmla="*/ 72 h 72"/>
                  <a:gd name="T10" fmla="*/ 0 60000 65536"/>
                  <a:gd name="T11" fmla="*/ 0 60000 65536"/>
                  <a:gd name="T12" fmla="*/ 0 60000 65536"/>
                  <a:gd name="T13" fmla="*/ 0 60000 65536"/>
                  <a:gd name="T14" fmla="*/ 0 60000 65536"/>
                  <a:gd name="T15" fmla="*/ 0 w 186"/>
                  <a:gd name="T16" fmla="*/ 0 h 72"/>
                  <a:gd name="T17" fmla="*/ 186 w 186"/>
                  <a:gd name="T18" fmla="*/ 72 h 72"/>
                </a:gdLst>
                <a:ahLst/>
                <a:cxnLst>
                  <a:cxn ang="T10">
                    <a:pos x="T0" y="T1"/>
                  </a:cxn>
                  <a:cxn ang="T11">
                    <a:pos x="T2" y="T3"/>
                  </a:cxn>
                  <a:cxn ang="T12">
                    <a:pos x="T4" y="T5"/>
                  </a:cxn>
                  <a:cxn ang="T13">
                    <a:pos x="T6" y="T7"/>
                  </a:cxn>
                  <a:cxn ang="T14">
                    <a:pos x="T8" y="T9"/>
                  </a:cxn>
                </a:cxnLst>
                <a:rect l="T15" t="T16" r="T17" b="T18"/>
                <a:pathLst>
                  <a:path w="186" h="72">
                    <a:moveTo>
                      <a:pt x="186" y="0"/>
                    </a:moveTo>
                    <a:lnTo>
                      <a:pt x="163" y="0"/>
                    </a:lnTo>
                    <a:lnTo>
                      <a:pt x="163" y="61"/>
                    </a:lnTo>
                    <a:lnTo>
                      <a:pt x="11" y="58"/>
                    </a:lnTo>
                    <a:lnTo>
                      <a:pt x="0" y="72"/>
                    </a:lnTo>
                  </a:path>
                </a:pathLst>
              </a:custGeom>
              <a:noFill/>
              <a:ln w="3175">
                <a:solidFill>
                  <a:srgbClr val="000000"/>
                </a:solidFill>
                <a:miter lim="800000"/>
                <a:headEnd/>
                <a:tailEnd/>
              </a:ln>
            </p:spPr>
            <p:txBody>
              <a:bodyPr/>
              <a:lstStyle/>
              <a:p>
                <a:pPr algn="ctr" eaLnBrk="0" hangingPunct="0"/>
                <a:endParaRPr lang="en-US" dirty="0"/>
              </a:p>
            </p:txBody>
          </p:sp>
          <p:sp>
            <p:nvSpPr>
              <p:cNvPr id="4002" name="Freeform 1193"/>
              <p:cNvSpPr>
                <a:spLocks/>
              </p:cNvSpPr>
              <p:nvPr/>
            </p:nvSpPr>
            <p:spPr bwMode="auto">
              <a:xfrm>
                <a:off x="3107" y="1107"/>
                <a:ext cx="26" cy="5"/>
              </a:xfrm>
              <a:custGeom>
                <a:avLst/>
                <a:gdLst>
                  <a:gd name="T0" fmla="*/ 26 w 26"/>
                  <a:gd name="T1" fmla="*/ 3 h 5"/>
                  <a:gd name="T2" fmla="*/ 16 w 26"/>
                  <a:gd name="T3" fmla="*/ 5 h 5"/>
                  <a:gd name="T4" fmla="*/ 10 w 26"/>
                  <a:gd name="T5" fmla="*/ 0 h 5"/>
                  <a:gd name="T6" fmla="*/ 0 w 26"/>
                  <a:gd name="T7" fmla="*/ 3 h 5"/>
                  <a:gd name="T8" fmla="*/ 0 60000 65536"/>
                  <a:gd name="T9" fmla="*/ 0 60000 65536"/>
                  <a:gd name="T10" fmla="*/ 0 60000 65536"/>
                  <a:gd name="T11" fmla="*/ 0 60000 65536"/>
                  <a:gd name="T12" fmla="*/ 0 w 26"/>
                  <a:gd name="T13" fmla="*/ 0 h 5"/>
                  <a:gd name="T14" fmla="*/ 26 w 26"/>
                  <a:gd name="T15" fmla="*/ 5 h 5"/>
                </a:gdLst>
                <a:ahLst/>
                <a:cxnLst>
                  <a:cxn ang="T8">
                    <a:pos x="T0" y="T1"/>
                  </a:cxn>
                  <a:cxn ang="T9">
                    <a:pos x="T2" y="T3"/>
                  </a:cxn>
                  <a:cxn ang="T10">
                    <a:pos x="T4" y="T5"/>
                  </a:cxn>
                  <a:cxn ang="T11">
                    <a:pos x="T6" y="T7"/>
                  </a:cxn>
                </a:cxnLst>
                <a:rect l="T12" t="T13" r="T14" b="T15"/>
                <a:pathLst>
                  <a:path w="26" h="5">
                    <a:moveTo>
                      <a:pt x="26" y="3"/>
                    </a:moveTo>
                    <a:lnTo>
                      <a:pt x="16" y="5"/>
                    </a:lnTo>
                    <a:lnTo>
                      <a:pt x="1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003" name="Freeform 1194"/>
              <p:cNvSpPr>
                <a:spLocks/>
              </p:cNvSpPr>
              <p:nvPr/>
            </p:nvSpPr>
            <p:spPr bwMode="auto">
              <a:xfrm>
                <a:off x="3105" y="931"/>
                <a:ext cx="59" cy="179"/>
              </a:xfrm>
              <a:custGeom>
                <a:avLst/>
                <a:gdLst>
                  <a:gd name="T0" fmla="*/ 2 w 59"/>
                  <a:gd name="T1" fmla="*/ 179 h 179"/>
                  <a:gd name="T2" fmla="*/ 4 w 59"/>
                  <a:gd name="T3" fmla="*/ 173 h 179"/>
                  <a:gd name="T4" fmla="*/ 0 w 59"/>
                  <a:gd name="T5" fmla="*/ 171 h 179"/>
                  <a:gd name="T6" fmla="*/ 8 w 59"/>
                  <a:gd name="T7" fmla="*/ 170 h 179"/>
                  <a:gd name="T8" fmla="*/ 8 w 59"/>
                  <a:gd name="T9" fmla="*/ 163 h 179"/>
                  <a:gd name="T10" fmla="*/ 17 w 59"/>
                  <a:gd name="T11" fmla="*/ 168 h 179"/>
                  <a:gd name="T12" fmla="*/ 21 w 59"/>
                  <a:gd name="T13" fmla="*/ 167 h 179"/>
                  <a:gd name="T14" fmla="*/ 18 w 59"/>
                  <a:gd name="T15" fmla="*/ 163 h 179"/>
                  <a:gd name="T16" fmla="*/ 26 w 59"/>
                  <a:gd name="T17" fmla="*/ 159 h 179"/>
                  <a:gd name="T18" fmla="*/ 23 w 59"/>
                  <a:gd name="T19" fmla="*/ 160 h 179"/>
                  <a:gd name="T20" fmla="*/ 26 w 59"/>
                  <a:gd name="T21" fmla="*/ 151 h 179"/>
                  <a:gd name="T22" fmla="*/ 31 w 59"/>
                  <a:gd name="T23" fmla="*/ 152 h 179"/>
                  <a:gd name="T24" fmla="*/ 39 w 59"/>
                  <a:gd name="T25" fmla="*/ 139 h 179"/>
                  <a:gd name="T26" fmla="*/ 34 w 59"/>
                  <a:gd name="T27" fmla="*/ 133 h 179"/>
                  <a:gd name="T28" fmla="*/ 29 w 59"/>
                  <a:gd name="T29" fmla="*/ 133 h 179"/>
                  <a:gd name="T30" fmla="*/ 31 w 59"/>
                  <a:gd name="T31" fmla="*/ 111 h 179"/>
                  <a:gd name="T32" fmla="*/ 26 w 59"/>
                  <a:gd name="T33" fmla="*/ 106 h 179"/>
                  <a:gd name="T34" fmla="*/ 26 w 59"/>
                  <a:gd name="T35" fmla="*/ 98 h 179"/>
                  <a:gd name="T36" fmla="*/ 18 w 59"/>
                  <a:gd name="T37" fmla="*/ 96 h 179"/>
                  <a:gd name="T38" fmla="*/ 18 w 59"/>
                  <a:gd name="T39" fmla="*/ 90 h 179"/>
                  <a:gd name="T40" fmla="*/ 15 w 59"/>
                  <a:gd name="T41" fmla="*/ 91 h 179"/>
                  <a:gd name="T42" fmla="*/ 20 w 59"/>
                  <a:gd name="T43" fmla="*/ 83 h 179"/>
                  <a:gd name="T44" fmla="*/ 17 w 59"/>
                  <a:gd name="T45" fmla="*/ 72 h 179"/>
                  <a:gd name="T46" fmla="*/ 26 w 59"/>
                  <a:gd name="T47" fmla="*/ 64 h 179"/>
                  <a:gd name="T48" fmla="*/ 29 w 59"/>
                  <a:gd name="T49" fmla="*/ 66 h 179"/>
                  <a:gd name="T50" fmla="*/ 36 w 59"/>
                  <a:gd name="T51" fmla="*/ 61 h 179"/>
                  <a:gd name="T52" fmla="*/ 38 w 59"/>
                  <a:gd name="T53" fmla="*/ 47 h 179"/>
                  <a:gd name="T54" fmla="*/ 46 w 59"/>
                  <a:gd name="T55" fmla="*/ 40 h 179"/>
                  <a:gd name="T56" fmla="*/ 49 w 59"/>
                  <a:gd name="T57" fmla="*/ 40 h 179"/>
                  <a:gd name="T58" fmla="*/ 50 w 59"/>
                  <a:gd name="T59" fmla="*/ 31 h 179"/>
                  <a:gd name="T60" fmla="*/ 54 w 59"/>
                  <a:gd name="T61" fmla="*/ 31 h 179"/>
                  <a:gd name="T62" fmla="*/ 50 w 59"/>
                  <a:gd name="T63" fmla="*/ 16 h 179"/>
                  <a:gd name="T64" fmla="*/ 54 w 59"/>
                  <a:gd name="T65" fmla="*/ 7 h 179"/>
                  <a:gd name="T66" fmla="*/ 59 w 59"/>
                  <a:gd name="T67" fmla="*/ 5 h 179"/>
                  <a:gd name="T68" fmla="*/ 55 w 59"/>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179"/>
                  <a:gd name="T107" fmla="*/ 59 w 59"/>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179">
                    <a:moveTo>
                      <a:pt x="2" y="179"/>
                    </a:moveTo>
                    <a:lnTo>
                      <a:pt x="4" y="173"/>
                    </a:lnTo>
                    <a:lnTo>
                      <a:pt x="0" y="171"/>
                    </a:lnTo>
                    <a:lnTo>
                      <a:pt x="8" y="170"/>
                    </a:lnTo>
                    <a:lnTo>
                      <a:pt x="8" y="163"/>
                    </a:lnTo>
                    <a:lnTo>
                      <a:pt x="17" y="168"/>
                    </a:lnTo>
                    <a:lnTo>
                      <a:pt x="21" y="167"/>
                    </a:lnTo>
                    <a:lnTo>
                      <a:pt x="18" y="163"/>
                    </a:lnTo>
                    <a:lnTo>
                      <a:pt x="26" y="159"/>
                    </a:lnTo>
                    <a:lnTo>
                      <a:pt x="23" y="160"/>
                    </a:lnTo>
                    <a:lnTo>
                      <a:pt x="26" y="151"/>
                    </a:lnTo>
                    <a:lnTo>
                      <a:pt x="31" y="152"/>
                    </a:lnTo>
                    <a:lnTo>
                      <a:pt x="39" y="139"/>
                    </a:lnTo>
                    <a:lnTo>
                      <a:pt x="34" y="133"/>
                    </a:lnTo>
                    <a:lnTo>
                      <a:pt x="29" y="133"/>
                    </a:lnTo>
                    <a:lnTo>
                      <a:pt x="31" y="111"/>
                    </a:lnTo>
                    <a:lnTo>
                      <a:pt x="26" y="106"/>
                    </a:lnTo>
                    <a:lnTo>
                      <a:pt x="26" y="98"/>
                    </a:lnTo>
                    <a:lnTo>
                      <a:pt x="18" y="96"/>
                    </a:lnTo>
                    <a:lnTo>
                      <a:pt x="18" y="90"/>
                    </a:lnTo>
                    <a:lnTo>
                      <a:pt x="15" y="91"/>
                    </a:lnTo>
                    <a:lnTo>
                      <a:pt x="20" y="83"/>
                    </a:lnTo>
                    <a:lnTo>
                      <a:pt x="17" y="72"/>
                    </a:lnTo>
                    <a:lnTo>
                      <a:pt x="26" y="64"/>
                    </a:lnTo>
                    <a:lnTo>
                      <a:pt x="29" y="66"/>
                    </a:lnTo>
                    <a:lnTo>
                      <a:pt x="36" y="61"/>
                    </a:lnTo>
                    <a:lnTo>
                      <a:pt x="38" y="47"/>
                    </a:lnTo>
                    <a:lnTo>
                      <a:pt x="46" y="40"/>
                    </a:lnTo>
                    <a:lnTo>
                      <a:pt x="49" y="40"/>
                    </a:lnTo>
                    <a:lnTo>
                      <a:pt x="50" y="31"/>
                    </a:lnTo>
                    <a:lnTo>
                      <a:pt x="54" y="31"/>
                    </a:lnTo>
                    <a:lnTo>
                      <a:pt x="50" y="16"/>
                    </a:lnTo>
                    <a:lnTo>
                      <a:pt x="54" y="7"/>
                    </a:lnTo>
                    <a:lnTo>
                      <a:pt x="59" y="5"/>
                    </a:lnTo>
                    <a:lnTo>
                      <a:pt x="55" y="0"/>
                    </a:lnTo>
                  </a:path>
                </a:pathLst>
              </a:custGeom>
              <a:noFill/>
              <a:ln w="3175">
                <a:solidFill>
                  <a:srgbClr val="000000"/>
                </a:solidFill>
                <a:miter lim="800000"/>
                <a:headEnd/>
                <a:tailEnd/>
              </a:ln>
            </p:spPr>
            <p:txBody>
              <a:bodyPr/>
              <a:lstStyle/>
              <a:p>
                <a:pPr algn="ctr" eaLnBrk="0" hangingPunct="0"/>
                <a:endParaRPr lang="en-US" dirty="0"/>
              </a:p>
            </p:txBody>
          </p:sp>
          <p:sp>
            <p:nvSpPr>
              <p:cNvPr id="4004" name="Line 1195"/>
              <p:cNvSpPr>
                <a:spLocks noChangeShapeType="1"/>
              </p:cNvSpPr>
              <p:nvPr/>
            </p:nvSpPr>
            <p:spPr bwMode="auto">
              <a:xfrm>
                <a:off x="3160" y="931"/>
                <a:ext cx="2" cy="1"/>
              </a:xfrm>
              <a:prstGeom prst="line">
                <a:avLst/>
              </a:prstGeom>
              <a:noFill/>
              <a:ln w="3175">
                <a:solidFill>
                  <a:srgbClr val="000000"/>
                </a:solidFill>
                <a:miter lim="800000"/>
                <a:headEnd/>
                <a:tailEnd/>
              </a:ln>
            </p:spPr>
            <p:txBody>
              <a:bodyPr/>
              <a:lstStyle/>
              <a:p>
                <a:endParaRPr lang="en-US" dirty="0"/>
              </a:p>
            </p:txBody>
          </p:sp>
          <p:sp>
            <p:nvSpPr>
              <p:cNvPr id="4005" name="Freeform 1196"/>
              <p:cNvSpPr>
                <a:spLocks/>
              </p:cNvSpPr>
              <p:nvPr/>
            </p:nvSpPr>
            <p:spPr bwMode="auto">
              <a:xfrm>
                <a:off x="3162" y="931"/>
                <a:ext cx="6" cy="21"/>
              </a:xfrm>
              <a:custGeom>
                <a:avLst/>
                <a:gdLst>
                  <a:gd name="T0" fmla="*/ 0 w 6"/>
                  <a:gd name="T1" fmla="*/ 0 h 21"/>
                  <a:gd name="T2" fmla="*/ 5 w 6"/>
                  <a:gd name="T3" fmla="*/ 21 h 21"/>
                  <a:gd name="T4" fmla="*/ 6 w 6"/>
                  <a:gd name="T5" fmla="*/ 11 h 21"/>
                  <a:gd name="T6" fmla="*/ 2 w 6"/>
                  <a:gd name="T7" fmla="*/ 0 h 21"/>
                  <a:gd name="T8" fmla="*/ 0 60000 65536"/>
                  <a:gd name="T9" fmla="*/ 0 60000 65536"/>
                  <a:gd name="T10" fmla="*/ 0 60000 65536"/>
                  <a:gd name="T11" fmla="*/ 0 60000 65536"/>
                  <a:gd name="T12" fmla="*/ 0 w 6"/>
                  <a:gd name="T13" fmla="*/ 0 h 21"/>
                  <a:gd name="T14" fmla="*/ 6 w 6"/>
                  <a:gd name="T15" fmla="*/ 21 h 21"/>
                </a:gdLst>
                <a:ahLst/>
                <a:cxnLst>
                  <a:cxn ang="T8">
                    <a:pos x="T0" y="T1"/>
                  </a:cxn>
                  <a:cxn ang="T9">
                    <a:pos x="T2" y="T3"/>
                  </a:cxn>
                  <a:cxn ang="T10">
                    <a:pos x="T4" y="T5"/>
                  </a:cxn>
                  <a:cxn ang="T11">
                    <a:pos x="T6" y="T7"/>
                  </a:cxn>
                </a:cxnLst>
                <a:rect l="T12" t="T13" r="T14" b="T15"/>
                <a:pathLst>
                  <a:path w="6" h="21">
                    <a:moveTo>
                      <a:pt x="0" y="0"/>
                    </a:moveTo>
                    <a:lnTo>
                      <a:pt x="5" y="21"/>
                    </a:lnTo>
                    <a:lnTo>
                      <a:pt x="6" y="11"/>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4006" name="Freeform 1197"/>
              <p:cNvSpPr>
                <a:spLocks/>
              </p:cNvSpPr>
              <p:nvPr/>
            </p:nvSpPr>
            <p:spPr bwMode="auto">
              <a:xfrm>
                <a:off x="3164" y="931"/>
                <a:ext cx="59" cy="23"/>
              </a:xfrm>
              <a:custGeom>
                <a:avLst/>
                <a:gdLst>
                  <a:gd name="T0" fmla="*/ 0 w 59"/>
                  <a:gd name="T1" fmla="*/ 0 h 23"/>
                  <a:gd name="T2" fmla="*/ 25 w 59"/>
                  <a:gd name="T3" fmla="*/ 2 h 23"/>
                  <a:gd name="T4" fmla="*/ 25 w 59"/>
                  <a:gd name="T5" fmla="*/ 8 h 23"/>
                  <a:gd name="T6" fmla="*/ 32 w 59"/>
                  <a:gd name="T7" fmla="*/ 8 h 23"/>
                  <a:gd name="T8" fmla="*/ 32 w 59"/>
                  <a:gd name="T9" fmla="*/ 23 h 23"/>
                  <a:gd name="T10" fmla="*/ 59 w 59"/>
                  <a:gd name="T11" fmla="*/ 23 h 23"/>
                  <a:gd name="T12" fmla="*/ 0 60000 65536"/>
                  <a:gd name="T13" fmla="*/ 0 60000 65536"/>
                  <a:gd name="T14" fmla="*/ 0 60000 65536"/>
                  <a:gd name="T15" fmla="*/ 0 60000 65536"/>
                  <a:gd name="T16" fmla="*/ 0 60000 65536"/>
                  <a:gd name="T17" fmla="*/ 0 60000 65536"/>
                  <a:gd name="T18" fmla="*/ 0 w 59"/>
                  <a:gd name="T19" fmla="*/ 0 h 23"/>
                  <a:gd name="T20" fmla="*/ 59 w 5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9" h="23">
                    <a:moveTo>
                      <a:pt x="0" y="0"/>
                    </a:moveTo>
                    <a:lnTo>
                      <a:pt x="25" y="2"/>
                    </a:lnTo>
                    <a:lnTo>
                      <a:pt x="25" y="8"/>
                    </a:lnTo>
                    <a:lnTo>
                      <a:pt x="32" y="8"/>
                    </a:lnTo>
                    <a:lnTo>
                      <a:pt x="32" y="23"/>
                    </a:lnTo>
                    <a:lnTo>
                      <a:pt x="59" y="23"/>
                    </a:lnTo>
                  </a:path>
                </a:pathLst>
              </a:custGeom>
              <a:noFill/>
              <a:ln w="3175">
                <a:solidFill>
                  <a:srgbClr val="000000"/>
                </a:solidFill>
                <a:miter lim="800000"/>
                <a:headEnd/>
                <a:tailEnd/>
              </a:ln>
            </p:spPr>
            <p:txBody>
              <a:bodyPr/>
              <a:lstStyle/>
              <a:p>
                <a:pPr algn="ctr" eaLnBrk="0" hangingPunct="0"/>
                <a:endParaRPr lang="en-US" dirty="0"/>
              </a:p>
            </p:txBody>
          </p:sp>
          <p:sp>
            <p:nvSpPr>
              <p:cNvPr id="4007" name="Freeform 1198"/>
              <p:cNvSpPr>
                <a:spLocks/>
              </p:cNvSpPr>
              <p:nvPr/>
            </p:nvSpPr>
            <p:spPr bwMode="auto">
              <a:xfrm>
                <a:off x="3223" y="954"/>
                <a:ext cx="4" cy="4"/>
              </a:xfrm>
              <a:custGeom>
                <a:avLst/>
                <a:gdLst>
                  <a:gd name="T0" fmla="*/ 0 w 4"/>
                  <a:gd name="T1" fmla="*/ 0 h 4"/>
                  <a:gd name="T2" fmla="*/ 0 w 4"/>
                  <a:gd name="T3" fmla="*/ 4 h 4"/>
                  <a:gd name="T4" fmla="*/ 4 w 4"/>
                  <a:gd name="T5" fmla="*/ 3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0" y="4"/>
                    </a:lnTo>
                    <a:lnTo>
                      <a:pt x="4"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4008" name="Line 1199"/>
              <p:cNvSpPr>
                <a:spLocks noChangeShapeType="1"/>
              </p:cNvSpPr>
              <p:nvPr/>
            </p:nvSpPr>
            <p:spPr bwMode="auto">
              <a:xfrm>
                <a:off x="3225" y="954"/>
                <a:ext cx="8" cy="1"/>
              </a:xfrm>
              <a:prstGeom prst="line">
                <a:avLst/>
              </a:prstGeom>
              <a:noFill/>
              <a:ln w="3175">
                <a:solidFill>
                  <a:srgbClr val="000000"/>
                </a:solidFill>
                <a:miter lim="800000"/>
                <a:headEnd/>
                <a:tailEnd/>
              </a:ln>
            </p:spPr>
            <p:txBody>
              <a:bodyPr/>
              <a:lstStyle/>
              <a:p>
                <a:endParaRPr lang="en-US" dirty="0"/>
              </a:p>
            </p:txBody>
          </p:sp>
          <p:sp>
            <p:nvSpPr>
              <p:cNvPr id="4009" name="Line 1200"/>
              <p:cNvSpPr>
                <a:spLocks noChangeShapeType="1"/>
              </p:cNvSpPr>
              <p:nvPr/>
            </p:nvSpPr>
            <p:spPr bwMode="auto">
              <a:xfrm>
                <a:off x="3233" y="954"/>
                <a:ext cx="2" cy="1"/>
              </a:xfrm>
              <a:prstGeom prst="line">
                <a:avLst/>
              </a:prstGeom>
              <a:noFill/>
              <a:ln w="3175">
                <a:solidFill>
                  <a:srgbClr val="000000"/>
                </a:solidFill>
                <a:miter lim="800000"/>
                <a:headEnd/>
                <a:tailEnd/>
              </a:ln>
            </p:spPr>
            <p:txBody>
              <a:bodyPr/>
              <a:lstStyle/>
              <a:p>
                <a:endParaRPr lang="en-US" dirty="0"/>
              </a:p>
            </p:txBody>
          </p:sp>
          <p:sp>
            <p:nvSpPr>
              <p:cNvPr id="4010" name="Line 1201"/>
              <p:cNvSpPr>
                <a:spLocks noChangeShapeType="1"/>
              </p:cNvSpPr>
              <p:nvPr/>
            </p:nvSpPr>
            <p:spPr bwMode="auto">
              <a:xfrm>
                <a:off x="3235" y="954"/>
                <a:ext cx="1" cy="1"/>
              </a:xfrm>
              <a:prstGeom prst="line">
                <a:avLst/>
              </a:prstGeom>
              <a:noFill/>
              <a:ln w="3175">
                <a:solidFill>
                  <a:srgbClr val="000000"/>
                </a:solidFill>
                <a:miter lim="800000"/>
                <a:headEnd/>
                <a:tailEnd/>
              </a:ln>
            </p:spPr>
            <p:txBody>
              <a:bodyPr/>
              <a:lstStyle/>
              <a:p>
                <a:endParaRPr lang="en-US" dirty="0"/>
              </a:p>
            </p:txBody>
          </p:sp>
          <p:sp>
            <p:nvSpPr>
              <p:cNvPr id="4011" name="Line 1202"/>
              <p:cNvSpPr>
                <a:spLocks noChangeShapeType="1"/>
              </p:cNvSpPr>
              <p:nvPr/>
            </p:nvSpPr>
            <p:spPr bwMode="auto">
              <a:xfrm>
                <a:off x="3235" y="954"/>
                <a:ext cx="1" cy="1"/>
              </a:xfrm>
              <a:prstGeom prst="line">
                <a:avLst/>
              </a:prstGeom>
              <a:noFill/>
              <a:ln w="3175">
                <a:solidFill>
                  <a:srgbClr val="000000"/>
                </a:solidFill>
                <a:miter lim="800000"/>
                <a:headEnd/>
                <a:tailEnd/>
              </a:ln>
            </p:spPr>
            <p:txBody>
              <a:bodyPr/>
              <a:lstStyle/>
              <a:p>
                <a:endParaRPr lang="en-US" dirty="0"/>
              </a:p>
            </p:txBody>
          </p:sp>
          <p:sp>
            <p:nvSpPr>
              <p:cNvPr id="4012" name="Freeform 1203"/>
              <p:cNvSpPr>
                <a:spLocks/>
              </p:cNvSpPr>
              <p:nvPr/>
            </p:nvSpPr>
            <p:spPr bwMode="auto">
              <a:xfrm>
                <a:off x="3235" y="947"/>
                <a:ext cx="9" cy="8"/>
              </a:xfrm>
              <a:custGeom>
                <a:avLst/>
                <a:gdLst>
                  <a:gd name="T0" fmla="*/ 0 w 9"/>
                  <a:gd name="T1" fmla="*/ 7 h 8"/>
                  <a:gd name="T2" fmla="*/ 9 w 9"/>
                  <a:gd name="T3" fmla="*/ 8 h 8"/>
                  <a:gd name="T4" fmla="*/ 9 w 9"/>
                  <a:gd name="T5" fmla="*/ 0 h 8"/>
                  <a:gd name="T6" fmla="*/ 0 60000 65536"/>
                  <a:gd name="T7" fmla="*/ 0 60000 65536"/>
                  <a:gd name="T8" fmla="*/ 0 60000 65536"/>
                  <a:gd name="T9" fmla="*/ 0 w 9"/>
                  <a:gd name="T10" fmla="*/ 0 h 8"/>
                  <a:gd name="T11" fmla="*/ 9 w 9"/>
                  <a:gd name="T12" fmla="*/ 8 h 8"/>
                </a:gdLst>
                <a:ahLst/>
                <a:cxnLst>
                  <a:cxn ang="T6">
                    <a:pos x="T0" y="T1"/>
                  </a:cxn>
                  <a:cxn ang="T7">
                    <a:pos x="T2" y="T3"/>
                  </a:cxn>
                  <a:cxn ang="T8">
                    <a:pos x="T4" y="T5"/>
                  </a:cxn>
                </a:cxnLst>
                <a:rect l="T9" t="T10" r="T11" b="T12"/>
                <a:pathLst>
                  <a:path w="9" h="8">
                    <a:moveTo>
                      <a:pt x="0" y="7"/>
                    </a:moveTo>
                    <a:lnTo>
                      <a:pt x="9" y="8"/>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4013" name="Freeform 1204"/>
              <p:cNvSpPr>
                <a:spLocks/>
              </p:cNvSpPr>
              <p:nvPr/>
            </p:nvSpPr>
            <p:spPr bwMode="auto">
              <a:xfrm>
                <a:off x="3244" y="914"/>
                <a:ext cx="33" cy="33"/>
              </a:xfrm>
              <a:custGeom>
                <a:avLst/>
                <a:gdLst>
                  <a:gd name="T0" fmla="*/ 0 w 33"/>
                  <a:gd name="T1" fmla="*/ 33 h 33"/>
                  <a:gd name="T2" fmla="*/ 23 w 33"/>
                  <a:gd name="T3" fmla="*/ 20 h 33"/>
                  <a:gd name="T4" fmla="*/ 33 w 33"/>
                  <a:gd name="T5" fmla="*/ 0 h 33"/>
                  <a:gd name="T6" fmla="*/ 0 60000 65536"/>
                  <a:gd name="T7" fmla="*/ 0 60000 65536"/>
                  <a:gd name="T8" fmla="*/ 0 60000 65536"/>
                  <a:gd name="T9" fmla="*/ 0 w 33"/>
                  <a:gd name="T10" fmla="*/ 0 h 33"/>
                  <a:gd name="T11" fmla="*/ 33 w 33"/>
                  <a:gd name="T12" fmla="*/ 33 h 33"/>
                </a:gdLst>
                <a:ahLst/>
                <a:cxnLst>
                  <a:cxn ang="T6">
                    <a:pos x="T0" y="T1"/>
                  </a:cxn>
                  <a:cxn ang="T7">
                    <a:pos x="T2" y="T3"/>
                  </a:cxn>
                  <a:cxn ang="T8">
                    <a:pos x="T4" y="T5"/>
                  </a:cxn>
                </a:cxnLst>
                <a:rect l="T9" t="T10" r="T11" b="T12"/>
                <a:pathLst>
                  <a:path w="33" h="33">
                    <a:moveTo>
                      <a:pt x="0" y="33"/>
                    </a:moveTo>
                    <a:lnTo>
                      <a:pt x="23" y="20"/>
                    </a:lnTo>
                    <a:lnTo>
                      <a:pt x="33" y="0"/>
                    </a:lnTo>
                  </a:path>
                </a:pathLst>
              </a:custGeom>
              <a:noFill/>
              <a:ln w="3175">
                <a:solidFill>
                  <a:srgbClr val="000000"/>
                </a:solidFill>
                <a:miter lim="800000"/>
                <a:headEnd/>
                <a:tailEnd/>
              </a:ln>
            </p:spPr>
            <p:txBody>
              <a:bodyPr/>
              <a:lstStyle/>
              <a:p>
                <a:pPr algn="ctr" eaLnBrk="0" hangingPunct="0"/>
                <a:endParaRPr lang="en-US" dirty="0"/>
              </a:p>
            </p:txBody>
          </p:sp>
          <p:sp>
            <p:nvSpPr>
              <p:cNvPr id="4014" name="Line 1205"/>
              <p:cNvSpPr>
                <a:spLocks noChangeShapeType="1"/>
              </p:cNvSpPr>
              <p:nvPr/>
            </p:nvSpPr>
            <p:spPr bwMode="auto">
              <a:xfrm flipV="1">
                <a:off x="3301" y="914"/>
                <a:ext cx="1" cy="1"/>
              </a:xfrm>
              <a:prstGeom prst="line">
                <a:avLst/>
              </a:prstGeom>
              <a:noFill/>
              <a:ln w="3175">
                <a:solidFill>
                  <a:srgbClr val="000000"/>
                </a:solidFill>
                <a:miter lim="800000"/>
                <a:headEnd/>
                <a:tailEnd/>
              </a:ln>
            </p:spPr>
            <p:txBody>
              <a:bodyPr/>
              <a:lstStyle/>
              <a:p>
                <a:endParaRPr lang="en-US" dirty="0"/>
              </a:p>
            </p:txBody>
          </p:sp>
          <p:sp>
            <p:nvSpPr>
              <p:cNvPr id="4015" name="Line 1206"/>
              <p:cNvSpPr>
                <a:spLocks noChangeShapeType="1"/>
              </p:cNvSpPr>
              <p:nvPr/>
            </p:nvSpPr>
            <p:spPr bwMode="auto">
              <a:xfrm flipH="1">
                <a:off x="3299" y="915"/>
                <a:ext cx="2" cy="2"/>
              </a:xfrm>
              <a:prstGeom prst="line">
                <a:avLst/>
              </a:prstGeom>
              <a:noFill/>
              <a:ln w="3175">
                <a:solidFill>
                  <a:srgbClr val="000000"/>
                </a:solidFill>
                <a:miter lim="800000"/>
                <a:headEnd/>
                <a:tailEnd/>
              </a:ln>
            </p:spPr>
            <p:txBody>
              <a:bodyPr/>
              <a:lstStyle/>
              <a:p>
                <a:endParaRPr lang="en-US" dirty="0"/>
              </a:p>
            </p:txBody>
          </p:sp>
          <p:sp>
            <p:nvSpPr>
              <p:cNvPr id="4016" name="Line 1207"/>
              <p:cNvSpPr>
                <a:spLocks noChangeShapeType="1"/>
              </p:cNvSpPr>
              <p:nvPr/>
            </p:nvSpPr>
            <p:spPr bwMode="auto">
              <a:xfrm flipH="1">
                <a:off x="3288" y="917"/>
                <a:ext cx="11" cy="1"/>
              </a:xfrm>
              <a:prstGeom prst="line">
                <a:avLst/>
              </a:prstGeom>
              <a:noFill/>
              <a:ln w="3175">
                <a:solidFill>
                  <a:srgbClr val="000000"/>
                </a:solidFill>
                <a:miter lim="800000"/>
                <a:headEnd/>
                <a:tailEnd/>
              </a:ln>
            </p:spPr>
            <p:txBody>
              <a:bodyPr/>
              <a:lstStyle/>
              <a:p>
                <a:endParaRPr lang="en-US" dirty="0"/>
              </a:p>
            </p:txBody>
          </p:sp>
          <p:sp>
            <p:nvSpPr>
              <p:cNvPr id="4017" name="Line 1208"/>
              <p:cNvSpPr>
                <a:spLocks noChangeShapeType="1"/>
              </p:cNvSpPr>
              <p:nvPr/>
            </p:nvSpPr>
            <p:spPr bwMode="auto">
              <a:xfrm flipH="1" flipV="1">
                <a:off x="3287" y="914"/>
                <a:ext cx="1" cy="4"/>
              </a:xfrm>
              <a:prstGeom prst="line">
                <a:avLst/>
              </a:prstGeom>
              <a:noFill/>
              <a:ln w="3175">
                <a:solidFill>
                  <a:srgbClr val="000000"/>
                </a:solidFill>
                <a:miter lim="800000"/>
                <a:headEnd/>
                <a:tailEnd/>
              </a:ln>
            </p:spPr>
            <p:txBody>
              <a:bodyPr/>
              <a:lstStyle/>
              <a:p>
                <a:endParaRPr lang="en-US" dirty="0"/>
              </a:p>
            </p:txBody>
          </p:sp>
          <p:sp>
            <p:nvSpPr>
              <p:cNvPr id="4018" name="Line 1209"/>
              <p:cNvSpPr>
                <a:spLocks noChangeShapeType="1"/>
              </p:cNvSpPr>
              <p:nvPr/>
            </p:nvSpPr>
            <p:spPr bwMode="auto">
              <a:xfrm>
                <a:off x="3287" y="914"/>
                <a:ext cx="14" cy="1"/>
              </a:xfrm>
              <a:prstGeom prst="line">
                <a:avLst/>
              </a:prstGeom>
              <a:noFill/>
              <a:ln w="3175">
                <a:solidFill>
                  <a:srgbClr val="000000"/>
                </a:solidFill>
                <a:miter lim="800000"/>
                <a:headEnd/>
                <a:tailEnd/>
              </a:ln>
            </p:spPr>
            <p:txBody>
              <a:bodyPr/>
              <a:lstStyle/>
              <a:p>
                <a:endParaRPr lang="en-US" dirty="0"/>
              </a:p>
            </p:txBody>
          </p:sp>
          <p:sp>
            <p:nvSpPr>
              <p:cNvPr id="4019" name="Line 1210"/>
              <p:cNvSpPr>
                <a:spLocks noChangeShapeType="1"/>
              </p:cNvSpPr>
              <p:nvPr/>
            </p:nvSpPr>
            <p:spPr bwMode="auto">
              <a:xfrm flipV="1">
                <a:off x="3144" y="920"/>
                <a:ext cx="1" cy="2"/>
              </a:xfrm>
              <a:prstGeom prst="line">
                <a:avLst/>
              </a:prstGeom>
              <a:noFill/>
              <a:ln w="3175">
                <a:solidFill>
                  <a:srgbClr val="000000"/>
                </a:solidFill>
                <a:miter lim="800000"/>
                <a:headEnd/>
                <a:tailEnd/>
              </a:ln>
            </p:spPr>
            <p:txBody>
              <a:bodyPr/>
              <a:lstStyle/>
              <a:p>
                <a:endParaRPr lang="en-US" dirty="0"/>
              </a:p>
            </p:txBody>
          </p:sp>
        </p:grpSp>
        <p:grpSp>
          <p:nvGrpSpPr>
            <p:cNvPr id="13" name="Group 1211"/>
            <p:cNvGrpSpPr>
              <a:grpSpLocks/>
            </p:cNvGrpSpPr>
            <p:nvPr/>
          </p:nvGrpSpPr>
          <p:grpSpPr bwMode="auto">
            <a:xfrm>
              <a:off x="4046538" y="1460500"/>
              <a:ext cx="3832225" cy="741363"/>
              <a:chOff x="2549" y="920"/>
              <a:chExt cx="2414" cy="467"/>
            </a:xfrm>
          </p:grpSpPr>
          <p:sp>
            <p:nvSpPr>
              <p:cNvPr id="3620" name="Line 1212"/>
              <p:cNvSpPr>
                <a:spLocks noChangeShapeType="1"/>
              </p:cNvSpPr>
              <p:nvPr/>
            </p:nvSpPr>
            <p:spPr bwMode="auto">
              <a:xfrm flipV="1">
                <a:off x="3154" y="920"/>
                <a:ext cx="1" cy="2"/>
              </a:xfrm>
              <a:prstGeom prst="line">
                <a:avLst/>
              </a:prstGeom>
              <a:noFill/>
              <a:ln w="3175">
                <a:solidFill>
                  <a:srgbClr val="000000"/>
                </a:solidFill>
                <a:miter lim="800000"/>
                <a:headEnd/>
                <a:tailEnd/>
              </a:ln>
            </p:spPr>
            <p:txBody>
              <a:bodyPr/>
              <a:lstStyle/>
              <a:p>
                <a:endParaRPr lang="en-US" dirty="0"/>
              </a:p>
            </p:txBody>
          </p:sp>
          <p:sp>
            <p:nvSpPr>
              <p:cNvPr id="3621" name="Line 1213"/>
              <p:cNvSpPr>
                <a:spLocks noChangeShapeType="1"/>
              </p:cNvSpPr>
              <p:nvPr/>
            </p:nvSpPr>
            <p:spPr bwMode="auto">
              <a:xfrm flipV="1">
                <a:off x="3157" y="930"/>
                <a:ext cx="2" cy="1"/>
              </a:xfrm>
              <a:prstGeom prst="line">
                <a:avLst/>
              </a:prstGeom>
              <a:noFill/>
              <a:ln w="3175">
                <a:solidFill>
                  <a:srgbClr val="000000"/>
                </a:solidFill>
                <a:miter lim="800000"/>
                <a:headEnd/>
                <a:tailEnd/>
              </a:ln>
            </p:spPr>
            <p:txBody>
              <a:bodyPr/>
              <a:lstStyle/>
              <a:p>
                <a:endParaRPr lang="en-US" dirty="0"/>
              </a:p>
            </p:txBody>
          </p:sp>
          <p:sp>
            <p:nvSpPr>
              <p:cNvPr id="3622" name="Line 1214"/>
              <p:cNvSpPr>
                <a:spLocks noChangeShapeType="1"/>
              </p:cNvSpPr>
              <p:nvPr/>
            </p:nvSpPr>
            <p:spPr bwMode="auto">
              <a:xfrm>
                <a:off x="3523" y="931"/>
                <a:ext cx="1" cy="1"/>
              </a:xfrm>
              <a:prstGeom prst="line">
                <a:avLst/>
              </a:prstGeom>
              <a:noFill/>
              <a:ln w="3175">
                <a:solidFill>
                  <a:srgbClr val="000000"/>
                </a:solidFill>
                <a:miter lim="800000"/>
                <a:headEnd/>
                <a:tailEnd/>
              </a:ln>
            </p:spPr>
            <p:txBody>
              <a:bodyPr/>
              <a:lstStyle/>
              <a:p>
                <a:endParaRPr lang="en-US" dirty="0"/>
              </a:p>
            </p:txBody>
          </p:sp>
          <p:sp>
            <p:nvSpPr>
              <p:cNvPr id="3623" name="Freeform 1215"/>
              <p:cNvSpPr>
                <a:spLocks/>
              </p:cNvSpPr>
              <p:nvPr/>
            </p:nvSpPr>
            <p:spPr bwMode="auto">
              <a:xfrm>
                <a:off x="2549" y="931"/>
                <a:ext cx="13" cy="21"/>
              </a:xfrm>
              <a:custGeom>
                <a:avLst/>
                <a:gdLst>
                  <a:gd name="T0" fmla="*/ 5 w 13"/>
                  <a:gd name="T1" fmla="*/ 21 h 21"/>
                  <a:gd name="T2" fmla="*/ 0 w 13"/>
                  <a:gd name="T3" fmla="*/ 13 h 21"/>
                  <a:gd name="T4" fmla="*/ 8 w 13"/>
                  <a:gd name="T5" fmla="*/ 0 h 21"/>
                  <a:gd name="T6" fmla="*/ 13 w 13"/>
                  <a:gd name="T7" fmla="*/ 21 h 21"/>
                  <a:gd name="T8" fmla="*/ 5 w 13"/>
                  <a:gd name="T9" fmla="*/ 2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5" y="21"/>
                    </a:moveTo>
                    <a:lnTo>
                      <a:pt x="0" y="13"/>
                    </a:lnTo>
                    <a:lnTo>
                      <a:pt x="8" y="0"/>
                    </a:lnTo>
                    <a:lnTo>
                      <a:pt x="13" y="21"/>
                    </a:lnTo>
                    <a:lnTo>
                      <a:pt x="5" y="21"/>
                    </a:lnTo>
                  </a:path>
                </a:pathLst>
              </a:custGeom>
              <a:noFill/>
              <a:ln w="3175">
                <a:solidFill>
                  <a:srgbClr val="000000"/>
                </a:solidFill>
                <a:miter lim="800000"/>
                <a:headEnd/>
                <a:tailEnd/>
              </a:ln>
            </p:spPr>
            <p:txBody>
              <a:bodyPr/>
              <a:lstStyle/>
              <a:p>
                <a:pPr algn="ctr" eaLnBrk="0" hangingPunct="0"/>
                <a:endParaRPr lang="en-US" dirty="0"/>
              </a:p>
            </p:txBody>
          </p:sp>
          <p:sp>
            <p:nvSpPr>
              <p:cNvPr id="3624" name="Freeform 1216"/>
              <p:cNvSpPr>
                <a:spLocks/>
              </p:cNvSpPr>
              <p:nvPr/>
            </p:nvSpPr>
            <p:spPr bwMode="auto">
              <a:xfrm>
                <a:off x="3152" y="931"/>
                <a:ext cx="3" cy="5"/>
              </a:xfrm>
              <a:custGeom>
                <a:avLst/>
                <a:gdLst>
                  <a:gd name="T0" fmla="*/ 0 w 3"/>
                  <a:gd name="T1" fmla="*/ 5 h 5"/>
                  <a:gd name="T2" fmla="*/ 3 w 3"/>
                  <a:gd name="T3" fmla="*/ 0 h 5"/>
                  <a:gd name="T4" fmla="*/ 0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3"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625" name="Freeform 1217"/>
              <p:cNvSpPr>
                <a:spLocks/>
              </p:cNvSpPr>
              <p:nvPr/>
            </p:nvSpPr>
            <p:spPr bwMode="auto">
              <a:xfrm>
                <a:off x="3154" y="933"/>
                <a:ext cx="1" cy="1"/>
              </a:xfrm>
              <a:custGeom>
                <a:avLst/>
                <a:gdLst>
                  <a:gd name="T0" fmla="*/ 0 w 1"/>
                  <a:gd name="T1" fmla="*/ 1 h 1"/>
                  <a:gd name="T2" fmla="*/ 1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1"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626" name="Freeform 1218"/>
              <p:cNvSpPr>
                <a:spLocks/>
              </p:cNvSpPr>
              <p:nvPr/>
            </p:nvSpPr>
            <p:spPr bwMode="auto">
              <a:xfrm>
                <a:off x="3523" y="934"/>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627" name="Line 1219"/>
              <p:cNvSpPr>
                <a:spLocks noChangeShapeType="1"/>
              </p:cNvSpPr>
              <p:nvPr/>
            </p:nvSpPr>
            <p:spPr bwMode="auto">
              <a:xfrm>
                <a:off x="3162" y="936"/>
                <a:ext cx="2" cy="1"/>
              </a:xfrm>
              <a:prstGeom prst="line">
                <a:avLst/>
              </a:prstGeom>
              <a:noFill/>
              <a:ln w="3175">
                <a:solidFill>
                  <a:srgbClr val="000000"/>
                </a:solidFill>
                <a:miter lim="800000"/>
                <a:headEnd/>
                <a:tailEnd/>
              </a:ln>
            </p:spPr>
            <p:txBody>
              <a:bodyPr/>
              <a:lstStyle/>
              <a:p>
                <a:endParaRPr lang="en-US" dirty="0"/>
              </a:p>
            </p:txBody>
          </p:sp>
          <p:sp>
            <p:nvSpPr>
              <p:cNvPr id="3628" name="Freeform 1220"/>
              <p:cNvSpPr>
                <a:spLocks/>
              </p:cNvSpPr>
              <p:nvPr/>
            </p:nvSpPr>
            <p:spPr bwMode="auto">
              <a:xfrm>
                <a:off x="3151" y="938"/>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629" name="Line 1221"/>
              <p:cNvSpPr>
                <a:spLocks noChangeShapeType="1"/>
              </p:cNvSpPr>
              <p:nvPr/>
            </p:nvSpPr>
            <p:spPr bwMode="auto">
              <a:xfrm flipV="1">
                <a:off x="2557" y="939"/>
                <a:ext cx="2" cy="2"/>
              </a:xfrm>
              <a:prstGeom prst="line">
                <a:avLst/>
              </a:prstGeom>
              <a:noFill/>
              <a:ln w="3175">
                <a:solidFill>
                  <a:srgbClr val="000000"/>
                </a:solidFill>
                <a:miter lim="800000"/>
                <a:headEnd/>
                <a:tailEnd/>
              </a:ln>
            </p:spPr>
            <p:txBody>
              <a:bodyPr/>
              <a:lstStyle/>
              <a:p>
                <a:endParaRPr lang="en-US" dirty="0"/>
              </a:p>
            </p:txBody>
          </p:sp>
          <p:sp>
            <p:nvSpPr>
              <p:cNvPr id="3630" name="Line 1222"/>
              <p:cNvSpPr>
                <a:spLocks noChangeShapeType="1"/>
              </p:cNvSpPr>
              <p:nvPr/>
            </p:nvSpPr>
            <p:spPr bwMode="auto">
              <a:xfrm>
                <a:off x="2559" y="941"/>
                <a:ext cx="1" cy="1"/>
              </a:xfrm>
              <a:prstGeom prst="line">
                <a:avLst/>
              </a:prstGeom>
              <a:noFill/>
              <a:ln w="3175">
                <a:solidFill>
                  <a:srgbClr val="000000"/>
                </a:solidFill>
                <a:miter lim="800000"/>
                <a:headEnd/>
                <a:tailEnd/>
              </a:ln>
            </p:spPr>
            <p:txBody>
              <a:bodyPr/>
              <a:lstStyle/>
              <a:p>
                <a:endParaRPr lang="en-US" dirty="0"/>
              </a:p>
            </p:txBody>
          </p:sp>
          <p:sp>
            <p:nvSpPr>
              <p:cNvPr id="3631" name="Line 1223"/>
              <p:cNvSpPr>
                <a:spLocks noChangeShapeType="1"/>
              </p:cNvSpPr>
              <p:nvPr/>
            </p:nvSpPr>
            <p:spPr bwMode="auto">
              <a:xfrm flipV="1">
                <a:off x="2559" y="941"/>
                <a:ext cx="1" cy="1"/>
              </a:xfrm>
              <a:prstGeom prst="line">
                <a:avLst/>
              </a:prstGeom>
              <a:noFill/>
              <a:ln w="3175">
                <a:solidFill>
                  <a:srgbClr val="000000"/>
                </a:solidFill>
                <a:miter lim="800000"/>
                <a:headEnd/>
                <a:tailEnd/>
              </a:ln>
            </p:spPr>
            <p:txBody>
              <a:bodyPr/>
              <a:lstStyle/>
              <a:p>
                <a:endParaRPr lang="en-US" dirty="0"/>
              </a:p>
            </p:txBody>
          </p:sp>
          <p:sp>
            <p:nvSpPr>
              <p:cNvPr id="3632" name="Line 1224"/>
              <p:cNvSpPr>
                <a:spLocks noChangeShapeType="1"/>
              </p:cNvSpPr>
              <p:nvPr/>
            </p:nvSpPr>
            <p:spPr bwMode="auto">
              <a:xfrm>
                <a:off x="2549" y="944"/>
                <a:ext cx="1" cy="1"/>
              </a:xfrm>
              <a:prstGeom prst="line">
                <a:avLst/>
              </a:prstGeom>
              <a:noFill/>
              <a:ln w="3175">
                <a:solidFill>
                  <a:srgbClr val="000000"/>
                </a:solidFill>
                <a:miter lim="800000"/>
                <a:headEnd/>
                <a:tailEnd/>
              </a:ln>
            </p:spPr>
            <p:txBody>
              <a:bodyPr/>
              <a:lstStyle/>
              <a:p>
                <a:endParaRPr lang="en-US" dirty="0"/>
              </a:p>
            </p:txBody>
          </p:sp>
          <p:sp>
            <p:nvSpPr>
              <p:cNvPr id="3633" name="Line 1225"/>
              <p:cNvSpPr>
                <a:spLocks noChangeShapeType="1"/>
              </p:cNvSpPr>
              <p:nvPr/>
            </p:nvSpPr>
            <p:spPr bwMode="auto">
              <a:xfrm>
                <a:off x="2549" y="944"/>
                <a:ext cx="1" cy="1"/>
              </a:xfrm>
              <a:prstGeom prst="line">
                <a:avLst/>
              </a:prstGeom>
              <a:noFill/>
              <a:ln w="3175">
                <a:solidFill>
                  <a:srgbClr val="000000"/>
                </a:solidFill>
                <a:miter lim="800000"/>
                <a:headEnd/>
                <a:tailEnd/>
              </a:ln>
            </p:spPr>
            <p:txBody>
              <a:bodyPr/>
              <a:lstStyle/>
              <a:p>
                <a:endParaRPr lang="en-US" dirty="0"/>
              </a:p>
            </p:txBody>
          </p:sp>
          <p:sp>
            <p:nvSpPr>
              <p:cNvPr id="3634" name="Line 1226"/>
              <p:cNvSpPr>
                <a:spLocks noChangeShapeType="1"/>
              </p:cNvSpPr>
              <p:nvPr/>
            </p:nvSpPr>
            <p:spPr bwMode="auto">
              <a:xfrm>
                <a:off x="3524" y="949"/>
                <a:ext cx="1" cy="1"/>
              </a:xfrm>
              <a:prstGeom prst="line">
                <a:avLst/>
              </a:prstGeom>
              <a:noFill/>
              <a:ln w="3175">
                <a:solidFill>
                  <a:srgbClr val="000000"/>
                </a:solidFill>
                <a:miter lim="800000"/>
                <a:headEnd/>
                <a:tailEnd/>
              </a:ln>
            </p:spPr>
            <p:txBody>
              <a:bodyPr/>
              <a:lstStyle/>
              <a:p>
                <a:endParaRPr lang="en-US" dirty="0"/>
              </a:p>
            </p:txBody>
          </p:sp>
          <p:sp>
            <p:nvSpPr>
              <p:cNvPr id="3635" name="Line 1227"/>
              <p:cNvSpPr>
                <a:spLocks noChangeShapeType="1"/>
              </p:cNvSpPr>
              <p:nvPr/>
            </p:nvSpPr>
            <p:spPr bwMode="auto">
              <a:xfrm>
                <a:off x="3225" y="954"/>
                <a:ext cx="2" cy="1"/>
              </a:xfrm>
              <a:prstGeom prst="line">
                <a:avLst/>
              </a:prstGeom>
              <a:noFill/>
              <a:ln w="3175">
                <a:solidFill>
                  <a:srgbClr val="000000"/>
                </a:solidFill>
                <a:miter lim="800000"/>
                <a:headEnd/>
                <a:tailEnd/>
              </a:ln>
            </p:spPr>
            <p:txBody>
              <a:bodyPr/>
              <a:lstStyle/>
              <a:p>
                <a:endParaRPr lang="en-US" dirty="0"/>
              </a:p>
            </p:txBody>
          </p:sp>
          <p:sp>
            <p:nvSpPr>
              <p:cNvPr id="3636" name="Freeform 1228"/>
              <p:cNvSpPr>
                <a:spLocks/>
              </p:cNvSpPr>
              <p:nvPr/>
            </p:nvSpPr>
            <p:spPr bwMode="auto">
              <a:xfrm>
                <a:off x="3227" y="949"/>
                <a:ext cx="6" cy="5"/>
              </a:xfrm>
              <a:custGeom>
                <a:avLst/>
                <a:gdLst>
                  <a:gd name="T0" fmla="*/ 0 w 6"/>
                  <a:gd name="T1" fmla="*/ 5 h 5"/>
                  <a:gd name="T2" fmla="*/ 6 w 6"/>
                  <a:gd name="T3" fmla="*/ 0 h 5"/>
                  <a:gd name="T4" fmla="*/ 6 w 6"/>
                  <a:gd name="T5" fmla="*/ 5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0" y="5"/>
                    </a:moveTo>
                    <a:lnTo>
                      <a:pt x="6" y="0"/>
                    </a:lnTo>
                    <a:lnTo>
                      <a:pt x="6" y="5"/>
                    </a:lnTo>
                  </a:path>
                </a:pathLst>
              </a:custGeom>
              <a:noFill/>
              <a:ln w="3175">
                <a:solidFill>
                  <a:srgbClr val="000000"/>
                </a:solidFill>
                <a:miter lim="800000"/>
                <a:headEnd/>
                <a:tailEnd/>
              </a:ln>
            </p:spPr>
            <p:txBody>
              <a:bodyPr/>
              <a:lstStyle/>
              <a:p>
                <a:pPr algn="ctr" eaLnBrk="0" hangingPunct="0"/>
                <a:endParaRPr lang="en-US" dirty="0"/>
              </a:p>
            </p:txBody>
          </p:sp>
          <p:sp>
            <p:nvSpPr>
              <p:cNvPr id="3637" name="Line 1229"/>
              <p:cNvSpPr>
                <a:spLocks noChangeShapeType="1"/>
              </p:cNvSpPr>
              <p:nvPr/>
            </p:nvSpPr>
            <p:spPr bwMode="auto">
              <a:xfrm flipH="1">
                <a:off x="3225" y="954"/>
                <a:ext cx="8" cy="1"/>
              </a:xfrm>
              <a:prstGeom prst="line">
                <a:avLst/>
              </a:prstGeom>
              <a:noFill/>
              <a:ln w="3175">
                <a:solidFill>
                  <a:srgbClr val="000000"/>
                </a:solidFill>
                <a:miter lim="800000"/>
                <a:headEnd/>
                <a:tailEnd/>
              </a:ln>
            </p:spPr>
            <p:txBody>
              <a:bodyPr/>
              <a:lstStyle/>
              <a:p>
                <a:endParaRPr lang="en-US" dirty="0"/>
              </a:p>
            </p:txBody>
          </p:sp>
          <p:sp>
            <p:nvSpPr>
              <p:cNvPr id="3638" name="Line 1230"/>
              <p:cNvSpPr>
                <a:spLocks noChangeShapeType="1"/>
              </p:cNvSpPr>
              <p:nvPr/>
            </p:nvSpPr>
            <p:spPr bwMode="auto">
              <a:xfrm>
                <a:off x="3235" y="954"/>
                <a:ext cx="1" cy="1"/>
              </a:xfrm>
              <a:prstGeom prst="line">
                <a:avLst/>
              </a:prstGeom>
              <a:noFill/>
              <a:ln w="3175">
                <a:solidFill>
                  <a:srgbClr val="000000"/>
                </a:solidFill>
                <a:miter lim="800000"/>
                <a:headEnd/>
                <a:tailEnd/>
              </a:ln>
            </p:spPr>
            <p:txBody>
              <a:bodyPr/>
              <a:lstStyle/>
              <a:p>
                <a:endParaRPr lang="en-US" dirty="0"/>
              </a:p>
            </p:txBody>
          </p:sp>
          <p:sp>
            <p:nvSpPr>
              <p:cNvPr id="3639" name="Line 1231"/>
              <p:cNvSpPr>
                <a:spLocks noChangeShapeType="1"/>
              </p:cNvSpPr>
              <p:nvPr/>
            </p:nvSpPr>
            <p:spPr bwMode="auto">
              <a:xfrm>
                <a:off x="3235" y="954"/>
                <a:ext cx="1" cy="1"/>
              </a:xfrm>
              <a:prstGeom prst="line">
                <a:avLst/>
              </a:prstGeom>
              <a:noFill/>
              <a:ln w="3175">
                <a:solidFill>
                  <a:srgbClr val="000000"/>
                </a:solidFill>
                <a:miter lim="800000"/>
                <a:headEnd/>
                <a:tailEnd/>
              </a:ln>
            </p:spPr>
            <p:txBody>
              <a:bodyPr/>
              <a:lstStyle/>
              <a:p>
                <a:endParaRPr lang="en-US" dirty="0"/>
              </a:p>
            </p:txBody>
          </p:sp>
          <p:sp>
            <p:nvSpPr>
              <p:cNvPr id="3640" name="Line 1232"/>
              <p:cNvSpPr>
                <a:spLocks noChangeShapeType="1"/>
              </p:cNvSpPr>
              <p:nvPr/>
            </p:nvSpPr>
            <p:spPr bwMode="auto">
              <a:xfrm>
                <a:off x="3235" y="954"/>
                <a:ext cx="1" cy="1"/>
              </a:xfrm>
              <a:prstGeom prst="line">
                <a:avLst/>
              </a:prstGeom>
              <a:noFill/>
              <a:ln w="3175">
                <a:solidFill>
                  <a:srgbClr val="000000"/>
                </a:solidFill>
                <a:miter lim="800000"/>
                <a:headEnd/>
                <a:tailEnd/>
              </a:ln>
            </p:spPr>
            <p:txBody>
              <a:bodyPr/>
              <a:lstStyle/>
              <a:p>
                <a:endParaRPr lang="en-US" dirty="0"/>
              </a:p>
            </p:txBody>
          </p:sp>
          <p:sp>
            <p:nvSpPr>
              <p:cNvPr id="3641" name="Freeform 1233"/>
              <p:cNvSpPr>
                <a:spLocks/>
              </p:cNvSpPr>
              <p:nvPr/>
            </p:nvSpPr>
            <p:spPr bwMode="auto">
              <a:xfrm>
                <a:off x="4898" y="960"/>
                <a:ext cx="35" cy="13"/>
              </a:xfrm>
              <a:custGeom>
                <a:avLst/>
                <a:gdLst>
                  <a:gd name="T0" fmla="*/ 14 w 35"/>
                  <a:gd name="T1" fmla="*/ 13 h 13"/>
                  <a:gd name="T2" fmla="*/ 13 w 35"/>
                  <a:gd name="T3" fmla="*/ 6 h 13"/>
                  <a:gd name="T4" fmla="*/ 1 w 35"/>
                  <a:gd name="T5" fmla="*/ 8 h 13"/>
                  <a:gd name="T6" fmla="*/ 0 w 35"/>
                  <a:gd name="T7" fmla="*/ 3 h 13"/>
                  <a:gd name="T8" fmla="*/ 8 w 35"/>
                  <a:gd name="T9" fmla="*/ 2 h 13"/>
                  <a:gd name="T10" fmla="*/ 10 w 35"/>
                  <a:gd name="T11" fmla="*/ 5 h 13"/>
                  <a:gd name="T12" fmla="*/ 14 w 35"/>
                  <a:gd name="T13" fmla="*/ 2 h 13"/>
                  <a:gd name="T14" fmla="*/ 19 w 35"/>
                  <a:gd name="T15" fmla="*/ 6 h 13"/>
                  <a:gd name="T16" fmla="*/ 21 w 35"/>
                  <a:gd name="T17" fmla="*/ 0 h 13"/>
                  <a:gd name="T18" fmla="*/ 35 w 35"/>
                  <a:gd name="T19" fmla="*/ 0 h 13"/>
                  <a:gd name="T20" fmla="*/ 34 w 35"/>
                  <a:gd name="T21" fmla="*/ 5 h 13"/>
                  <a:gd name="T22" fmla="*/ 27 w 35"/>
                  <a:gd name="T23" fmla="*/ 5 h 13"/>
                  <a:gd name="T24" fmla="*/ 27 w 35"/>
                  <a:gd name="T25" fmla="*/ 10 h 13"/>
                  <a:gd name="T26" fmla="*/ 14 w 35"/>
                  <a:gd name="T27" fmla="*/ 13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13"/>
                  <a:gd name="T44" fmla="*/ 35 w 3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13">
                    <a:moveTo>
                      <a:pt x="14" y="13"/>
                    </a:moveTo>
                    <a:lnTo>
                      <a:pt x="13" y="6"/>
                    </a:lnTo>
                    <a:lnTo>
                      <a:pt x="1" y="8"/>
                    </a:lnTo>
                    <a:lnTo>
                      <a:pt x="0" y="3"/>
                    </a:lnTo>
                    <a:lnTo>
                      <a:pt x="8" y="2"/>
                    </a:lnTo>
                    <a:lnTo>
                      <a:pt x="10" y="5"/>
                    </a:lnTo>
                    <a:lnTo>
                      <a:pt x="14" y="2"/>
                    </a:lnTo>
                    <a:lnTo>
                      <a:pt x="19" y="6"/>
                    </a:lnTo>
                    <a:lnTo>
                      <a:pt x="21" y="0"/>
                    </a:lnTo>
                    <a:lnTo>
                      <a:pt x="35" y="0"/>
                    </a:lnTo>
                    <a:lnTo>
                      <a:pt x="34" y="5"/>
                    </a:lnTo>
                    <a:lnTo>
                      <a:pt x="27" y="5"/>
                    </a:lnTo>
                    <a:lnTo>
                      <a:pt x="27" y="10"/>
                    </a:lnTo>
                    <a:lnTo>
                      <a:pt x="14" y="13"/>
                    </a:lnTo>
                  </a:path>
                </a:pathLst>
              </a:custGeom>
              <a:noFill/>
              <a:ln w="3175">
                <a:solidFill>
                  <a:srgbClr val="000000"/>
                </a:solidFill>
                <a:miter lim="800000"/>
                <a:headEnd/>
                <a:tailEnd/>
              </a:ln>
            </p:spPr>
            <p:txBody>
              <a:bodyPr/>
              <a:lstStyle/>
              <a:p>
                <a:pPr algn="ctr" eaLnBrk="0" hangingPunct="0"/>
                <a:endParaRPr lang="en-US" dirty="0"/>
              </a:p>
            </p:txBody>
          </p:sp>
          <p:sp>
            <p:nvSpPr>
              <p:cNvPr id="3642" name="Freeform 1234"/>
              <p:cNvSpPr>
                <a:spLocks/>
              </p:cNvSpPr>
              <p:nvPr/>
            </p:nvSpPr>
            <p:spPr bwMode="auto">
              <a:xfrm>
                <a:off x="4916" y="962"/>
                <a:ext cx="22" cy="20"/>
              </a:xfrm>
              <a:custGeom>
                <a:avLst/>
                <a:gdLst>
                  <a:gd name="T0" fmla="*/ 1 w 22"/>
                  <a:gd name="T1" fmla="*/ 14 h 20"/>
                  <a:gd name="T2" fmla="*/ 0 w 22"/>
                  <a:gd name="T3" fmla="*/ 11 h 20"/>
                  <a:gd name="T4" fmla="*/ 9 w 22"/>
                  <a:gd name="T5" fmla="*/ 9 h 20"/>
                  <a:gd name="T6" fmla="*/ 9 w 22"/>
                  <a:gd name="T7" fmla="*/ 3 h 20"/>
                  <a:gd name="T8" fmla="*/ 21 w 22"/>
                  <a:gd name="T9" fmla="*/ 0 h 20"/>
                  <a:gd name="T10" fmla="*/ 22 w 22"/>
                  <a:gd name="T11" fmla="*/ 6 h 20"/>
                  <a:gd name="T12" fmla="*/ 13 w 22"/>
                  <a:gd name="T13" fmla="*/ 9 h 20"/>
                  <a:gd name="T14" fmla="*/ 16 w 22"/>
                  <a:gd name="T15" fmla="*/ 4 h 20"/>
                  <a:gd name="T16" fmla="*/ 13 w 22"/>
                  <a:gd name="T17" fmla="*/ 6 h 20"/>
                  <a:gd name="T18" fmla="*/ 9 w 22"/>
                  <a:gd name="T19" fmla="*/ 11 h 20"/>
                  <a:gd name="T20" fmla="*/ 11 w 22"/>
                  <a:gd name="T21" fmla="*/ 16 h 20"/>
                  <a:gd name="T22" fmla="*/ 13 w 22"/>
                  <a:gd name="T23" fmla="*/ 11 h 20"/>
                  <a:gd name="T24" fmla="*/ 16 w 22"/>
                  <a:gd name="T25" fmla="*/ 11 h 20"/>
                  <a:gd name="T26" fmla="*/ 13 w 22"/>
                  <a:gd name="T27" fmla="*/ 17 h 20"/>
                  <a:gd name="T28" fmla="*/ 21 w 22"/>
                  <a:gd name="T29" fmla="*/ 12 h 20"/>
                  <a:gd name="T30" fmla="*/ 21 w 22"/>
                  <a:gd name="T31" fmla="*/ 17 h 20"/>
                  <a:gd name="T32" fmla="*/ 11 w 22"/>
                  <a:gd name="T33" fmla="*/ 20 h 20"/>
                  <a:gd name="T34" fmla="*/ 9 w 22"/>
                  <a:gd name="T35" fmla="*/ 16 h 20"/>
                  <a:gd name="T36" fmla="*/ 1 w 22"/>
                  <a:gd name="T37" fmla="*/ 14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0"/>
                  <a:gd name="T59" fmla="*/ 22 w 2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0">
                    <a:moveTo>
                      <a:pt x="1" y="14"/>
                    </a:moveTo>
                    <a:lnTo>
                      <a:pt x="0" y="11"/>
                    </a:lnTo>
                    <a:lnTo>
                      <a:pt x="9" y="9"/>
                    </a:lnTo>
                    <a:lnTo>
                      <a:pt x="9" y="3"/>
                    </a:lnTo>
                    <a:lnTo>
                      <a:pt x="21" y="0"/>
                    </a:lnTo>
                    <a:lnTo>
                      <a:pt x="22" y="6"/>
                    </a:lnTo>
                    <a:lnTo>
                      <a:pt x="13" y="9"/>
                    </a:lnTo>
                    <a:lnTo>
                      <a:pt x="16" y="4"/>
                    </a:lnTo>
                    <a:lnTo>
                      <a:pt x="13" y="6"/>
                    </a:lnTo>
                    <a:lnTo>
                      <a:pt x="9" y="11"/>
                    </a:lnTo>
                    <a:lnTo>
                      <a:pt x="11" y="16"/>
                    </a:lnTo>
                    <a:lnTo>
                      <a:pt x="13" y="11"/>
                    </a:lnTo>
                    <a:lnTo>
                      <a:pt x="16" y="11"/>
                    </a:lnTo>
                    <a:lnTo>
                      <a:pt x="13" y="17"/>
                    </a:lnTo>
                    <a:lnTo>
                      <a:pt x="21" y="12"/>
                    </a:lnTo>
                    <a:lnTo>
                      <a:pt x="21" y="17"/>
                    </a:lnTo>
                    <a:lnTo>
                      <a:pt x="11" y="20"/>
                    </a:lnTo>
                    <a:lnTo>
                      <a:pt x="9" y="16"/>
                    </a:lnTo>
                    <a:lnTo>
                      <a:pt x="1" y="14"/>
                    </a:lnTo>
                  </a:path>
                </a:pathLst>
              </a:custGeom>
              <a:noFill/>
              <a:ln w="3175">
                <a:solidFill>
                  <a:srgbClr val="000000"/>
                </a:solidFill>
                <a:miter lim="800000"/>
                <a:headEnd/>
                <a:tailEnd/>
              </a:ln>
            </p:spPr>
            <p:txBody>
              <a:bodyPr/>
              <a:lstStyle/>
              <a:p>
                <a:pPr algn="ctr" eaLnBrk="0" hangingPunct="0"/>
                <a:endParaRPr lang="en-US" dirty="0"/>
              </a:p>
            </p:txBody>
          </p:sp>
          <p:sp>
            <p:nvSpPr>
              <p:cNvPr id="3643" name="Freeform 1235"/>
              <p:cNvSpPr>
                <a:spLocks/>
              </p:cNvSpPr>
              <p:nvPr/>
            </p:nvSpPr>
            <p:spPr bwMode="auto">
              <a:xfrm>
                <a:off x="4938" y="966"/>
                <a:ext cx="25" cy="90"/>
              </a:xfrm>
              <a:custGeom>
                <a:avLst/>
                <a:gdLst>
                  <a:gd name="T0" fmla="*/ 12 w 25"/>
                  <a:gd name="T1" fmla="*/ 77 h 90"/>
                  <a:gd name="T2" fmla="*/ 7 w 25"/>
                  <a:gd name="T3" fmla="*/ 64 h 90"/>
                  <a:gd name="T4" fmla="*/ 12 w 25"/>
                  <a:gd name="T5" fmla="*/ 63 h 90"/>
                  <a:gd name="T6" fmla="*/ 12 w 25"/>
                  <a:gd name="T7" fmla="*/ 56 h 90"/>
                  <a:gd name="T8" fmla="*/ 5 w 25"/>
                  <a:gd name="T9" fmla="*/ 48 h 90"/>
                  <a:gd name="T10" fmla="*/ 3 w 25"/>
                  <a:gd name="T11" fmla="*/ 40 h 90"/>
                  <a:gd name="T12" fmla="*/ 7 w 25"/>
                  <a:gd name="T13" fmla="*/ 39 h 90"/>
                  <a:gd name="T14" fmla="*/ 3 w 25"/>
                  <a:gd name="T15" fmla="*/ 39 h 90"/>
                  <a:gd name="T16" fmla="*/ 0 w 25"/>
                  <a:gd name="T17" fmla="*/ 31 h 90"/>
                  <a:gd name="T18" fmla="*/ 7 w 25"/>
                  <a:gd name="T19" fmla="*/ 28 h 90"/>
                  <a:gd name="T20" fmla="*/ 5 w 25"/>
                  <a:gd name="T21" fmla="*/ 26 h 90"/>
                  <a:gd name="T22" fmla="*/ 2 w 25"/>
                  <a:gd name="T23" fmla="*/ 29 h 90"/>
                  <a:gd name="T24" fmla="*/ 2 w 25"/>
                  <a:gd name="T25" fmla="*/ 21 h 90"/>
                  <a:gd name="T26" fmla="*/ 8 w 25"/>
                  <a:gd name="T27" fmla="*/ 18 h 90"/>
                  <a:gd name="T28" fmla="*/ 12 w 25"/>
                  <a:gd name="T29" fmla="*/ 2 h 90"/>
                  <a:gd name="T30" fmla="*/ 21 w 25"/>
                  <a:gd name="T31" fmla="*/ 0 h 90"/>
                  <a:gd name="T32" fmla="*/ 25 w 25"/>
                  <a:gd name="T33" fmla="*/ 2 h 90"/>
                  <a:gd name="T34" fmla="*/ 20 w 25"/>
                  <a:gd name="T35" fmla="*/ 50 h 90"/>
                  <a:gd name="T36" fmla="*/ 23 w 25"/>
                  <a:gd name="T37" fmla="*/ 87 h 90"/>
                  <a:gd name="T38" fmla="*/ 21 w 25"/>
                  <a:gd name="T39" fmla="*/ 90 h 90"/>
                  <a:gd name="T40" fmla="*/ 13 w 25"/>
                  <a:gd name="T41" fmla="*/ 80 h 90"/>
                  <a:gd name="T42" fmla="*/ 13 w 25"/>
                  <a:gd name="T43" fmla="*/ 72 h 90"/>
                  <a:gd name="T44" fmla="*/ 12 w 25"/>
                  <a:gd name="T45" fmla="*/ 77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90"/>
                  <a:gd name="T71" fmla="*/ 25 w 25"/>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90">
                    <a:moveTo>
                      <a:pt x="12" y="77"/>
                    </a:moveTo>
                    <a:lnTo>
                      <a:pt x="7" y="64"/>
                    </a:lnTo>
                    <a:lnTo>
                      <a:pt x="12" y="63"/>
                    </a:lnTo>
                    <a:lnTo>
                      <a:pt x="12" y="56"/>
                    </a:lnTo>
                    <a:lnTo>
                      <a:pt x="5" y="48"/>
                    </a:lnTo>
                    <a:lnTo>
                      <a:pt x="3" y="40"/>
                    </a:lnTo>
                    <a:lnTo>
                      <a:pt x="7" y="39"/>
                    </a:lnTo>
                    <a:lnTo>
                      <a:pt x="3" y="39"/>
                    </a:lnTo>
                    <a:lnTo>
                      <a:pt x="0" y="31"/>
                    </a:lnTo>
                    <a:lnTo>
                      <a:pt x="7" y="28"/>
                    </a:lnTo>
                    <a:lnTo>
                      <a:pt x="5" y="26"/>
                    </a:lnTo>
                    <a:lnTo>
                      <a:pt x="2" y="29"/>
                    </a:lnTo>
                    <a:lnTo>
                      <a:pt x="2" y="21"/>
                    </a:lnTo>
                    <a:lnTo>
                      <a:pt x="8" y="18"/>
                    </a:lnTo>
                    <a:lnTo>
                      <a:pt x="12" y="2"/>
                    </a:lnTo>
                    <a:lnTo>
                      <a:pt x="21" y="0"/>
                    </a:lnTo>
                    <a:lnTo>
                      <a:pt x="25" y="2"/>
                    </a:lnTo>
                    <a:lnTo>
                      <a:pt x="20" y="50"/>
                    </a:lnTo>
                    <a:lnTo>
                      <a:pt x="23" y="87"/>
                    </a:lnTo>
                    <a:lnTo>
                      <a:pt x="21" y="90"/>
                    </a:lnTo>
                    <a:lnTo>
                      <a:pt x="13" y="80"/>
                    </a:lnTo>
                    <a:lnTo>
                      <a:pt x="13" y="72"/>
                    </a:lnTo>
                    <a:lnTo>
                      <a:pt x="12" y="77"/>
                    </a:lnTo>
                  </a:path>
                </a:pathLst>
              </a:custGeom>
              <a:noFill/>
              <a:ln w="3175">
                <a:solidFill>
                  <a:srgbClr val="000000"/>
                </a:solidFill>
                <a:miter lim="800000"/>
                <a:headEnd/>
                <a:tailEnd/>
              </a:ln>
            </p:spPr>
            <p:txBody>
              <a:bodyPr/>
              <a:lstStyle/>
              <a:p>
                <a:pPr algn="ctr" eaLnBrk="0" hangingPunct="0"/>
                <a:endParaRPr lang="en-US" dirty="0"/>
              </a:p>
            </p:txBody>
          </p:sp>
          <p:sp>
            <p:nvSpPr>
              <p:cNvPr id="3644" name="Freeform 1236"/>
              <p:cNvSpPr>
                <a:spLocks/>
              </p:cNvSpPr>
              <p:nvPr/>
            </p:nvSpPr>
            <p:spPr bwMode="auto">
              <a:xfrm>
                <a:off x="4935" y="966"/>
                <a:ext cx="13" cy="15"/>
              </a:xfrm>
              <a:custGeom>
                <a:avLst/>
                <a:gdLst>
                  <a:gd name="T0" fmla="*/ 0 w 13"/>
                  <a:gd name="T1" fmla="*/ 2 h 15"/>
                  <a:gd name="T2" fmla="*/ 5 w 13"/>
                  <a:gd name="T3" fmla="*/ 0 h 15"/>
                  <a:gd name="T4" fmla="*/ 13 w 13"/>
                  <a:gd name="T5" fmla="*/ 7 h 15"/>
                  <a:gd name="T6" fmla="*/ 10 w 13"/>
                  <a:gd name="T7" fmla="*/ 15 h 15"/>
                  <a:gd name="T8" fmla="*/ 2 w 13"/>
                  <a:gd name="T9" fmla="*/ 7 h 15"/>
                  <a:gd name="T10" fmla="*/ 0 w 13"/>
                  <a:gd name="T11" fmla="*/ 2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0" y="2"/>
                    </a:moveTo>
                    <a:lnTo>
                      <a:pt x="5" y="0"/>
                    </a:lnTo>
                    <a:lnTo>
                      <a:pt x="13" y="7"/>
                    </a:lnTo>
                    <a:lnTo>
                      <a:pt x="10" y="15"/>
                    </a:lnTo>
                    <a:lnTo>
                      <a:pt x="2" y="7"/>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645" name="Line 1237"/>
              <p:cNvSpPr>
                <a:spLocks noChangeShapeType="1"/>
              </p:cNvSpPr>
              <p:nvPr/>
            </p:nvSpPr>
            <p:spPr bwMode="auto">
              <a:xfrm flipV="1">
                <a:off x="4925" y="968"/>
                <a:ext cx="2" cy="2"/>
              </a:xfrm>
              <a:prstGeom prst="line">
                <a:avLst/>
              </a:prstGeom>
              <a:noFill/>
              <a:ln w="3175">
                <a:solidFill>
                  <a:srgbClr val="000000"/>
                </a:solidFill>
                <a:miter lim="800000"/>
                <a:headEnd/>
                <a:tailEnd/>
              </a:ln>
            </p:spPr>
            <p:txBody>
              <a:bodyPr/>
              <a:lstStyle/>
              <a:p>
                <a:endParaRPr lang="en-US" dirty="0"/>
              </a:p>
            </p:txBody>
          </p:sp>
          <p:sp>
            <p:nvSpPr>
              <p:cNvPr id="3646" name="Freeform 1238"/>
              <p:cNvSpPr>
                <a:spLocks/>
              </p:cNvSpPr>
              <p:nvPr/>
            </p:nvSpPr>
            <p:spPr bwMode="auto">
              <a:xfrm>
                <a:off x="4933" y="970"/>
                <a:ext cx="4" cy="3"/>
              </a:xfrm>
              <a:custGeom>
                <a:avLst/>
                <a:gdLst>
                  <a:gd name="T0" fmla="*/ 0 w 4"/>
                  <a:gd name="T1" fmla="*/ 3 h 3"/>
                  <a:gd name="T2" fmla="*/ 2 w 4"/>
                  <a:gd name="T3" fmla="*/ 0 h 3"/>
                  <a:gd name="T4" fmla="*/ 4 w 4"/>
                  <a:gd name="T5" fmla="*/ 1 h 3"/>
                  <a:gd name="T6" fmla="*/ 0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0"/>
                    </a:lnTo>
                    <a:lnTo>
                      <a:pt x="4" y="1"/>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647" name="Line 1239"/>
              <p:cNvSpPr>
                <a:spLocks noChangeShapeType="1"/>
              </p:cNvSpPr>
              <p:nvPr/>
            </p:nvSpPr>
            <p:spPr bwMode="auto">
              <a:xfrm flipV="1">
                <a:off x="3151" y="970"/>
                <a:ext cx="1" cy="1"/>
              </a:xfrm>
              <a:prstGeom prst="line">
                <a:avLst/>
              </a:prstGeom>
              <a:noFill/>
              <a:ln w="3175">
                <a:solidFill>
                  <a:srgbClr val="000000"/>
                </a:solidFill>
                <a:miter lim="800000"/>
                <a:headEnd/>
                <a:tailEnd/>
              </a:ln>
            </p:spPr>
            <p:txBody>
              <a:bodyPr/>
              <a:lstStyle/>
              <a:p>
                <a:endParaRPr lang="en-US" dirty="0"/>
              </a:p>
            </p:txBody>
          </p:sp>
          <p:sp>
            <p:nvSpPr>
              <p:cNvPr id="3648" name="Freeform 1240"/>
              <p:cNvSpPr>
                <a:spLocks/>
              </p:cNvSpPr>
              <p:nvPr/>
            </p:nvSpPr>
            <p:spPr bwMode="auto">
              <a:xfrm>
                <a:off x="4930" y="971"/>
                <a:ext cx="2" cy="2"/>
              </a:xfrm>
              <a:custGeom>
                <a:avLst/>
                <a:gdLst>
                  <a:gd name="T0" fmla="*/ 0 w 2"/>
                  <a:gd name="T1" fmla="*/ 0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649" name="Line 1241"/>
              <p:cNvSpPr>
                <a:spLocks noChangeShapeType="1"/>
              </p:cNvSpPr>
              <p:nvPr/>
            </p:nvSpPr>
            <p:spPr bwMode="auto">
              <a:xfrm>
                <a:off x="4927" y="973"/>
                <a:ext cx="1" cy="1"/>
              </a:xfrm>
              <a:prstGeom prst="line">
                <a:avLst/>
              </a:prstGeom>
              <a:noFill/>
              <a:ln w="3175">
                <a:solidFill>
                  <a:srgbClr val="000000"/>
                </a:solidFill>
                <a:miter lim="800000"/>
                <a:headEnd/>
                <a:tailEnd/>
              </a:ln>
            </p:spPr>
            <p:txBody>
              <a:bodyPr/>
              <a:lstStyle/>
              <a:p>
                <a:endParaRPr lang="en-US" dirty="0"/>
              </a:p>
            </p:txBody>
          </p:sp>
          <p:sp>
            <p:nvSpPr>
              <p:cNvPr id="3650" name="Line 1242"/>
              <p:cNvSpPr>
                <a:spLocks noChangeShapeType="1"/>
              </p:cNvSpPr>
              <p:nvPr/>
            </p:nvSpPr>
            <p:spPr bwMode="auto">
              <a:xfrm flipV="1">
                <a:off x="4929" y="971"/>
                <a:ext cx="1" cy="2"/>
              </a:xfrm>
              <a:prstGeom prst="line">
                <a:avLst/>
              </a:prstGeom>
              <a:noFill/>
              <a:ln w="3175">
                <a:solidFill>
                  <a:srgbClr val="000000"/>
                </a:solidFill>
                <a:miter lim="800000"/>
                <a:headEnd/>
                <a:tailEnd/>
              </a:ln>
            </p:spPr>
            <p:txBody>
              <a:bodyPr/>
              <a:lstStyle/>
              <a:p>
                <a:endParaRPr lang="en-US" dirty="0"/>
              </a:p>
            </p:txBody>
          </p:sp>
          <p:sp>
            <p:nvSpPr>
              <p:cNvPr id="3651" name="Freeform 1243"/>
              <p:cNvSpPr>
                <a:spLocks/>
              </p:cNvSpPr>
              <p:nvPr/>
            </p:nvSpPr>
            <p:spPr bwMode="auto">
              <a:xfrm>
                <a:off x="3555" y="973"/>
                <a:ext cx="236" cy="13"/>
              </a:xfrm>
              <a:custGeom>
                <a:avLst/>
                <a:gdLst>
                  <a:gd name="T0" fmla="*/ 0 w 236"/>
                  <a:gd name="T1" fmla="*/ 0 h 13"/>
                  <a:gd name="T2" fmla="*/ 15 w 236"/>
                  <a:gd name="T3" fmla="*/ 0 h 13"/>
                  <a:gd name="T4" fmla="*/ 15 w 236"/>
                  <a:gd name="T5" fmla="*/ 5 h 13"/>
                  <a:gd name="T6" fmla="*/ 15 w 236"/>
                  <a:gd name="T7" fmla="*/ 0 h 13"/>
                  <a:gd name="T8" fmla="*/ 236 w 236"/>
                  <a:gd name="T9" fmla="*/ 13 h 13"/>
                  <a:gd name="T10" fmla="*/ 0 60000 65536"/>
                  <a:gd name="T11" fmla="*/ 0 60000 65536"/>
                  <a:gd name="T12" fmla="*/ 0 60000 65536"/>
                  <a:gd name="T13" fmla="*/ 0 60000 65536"/>
                  <a:gd name="T14" fmla="*/ 0 60000 65536"/>
                  <a:gd name="T15" fmla="*/ 0 w 236"/>
                  <a:gd name="T16" fmla="*/ 0 h 13"/>
                  <a:gd name="T17" fmla="*/ 236 w 236"/>
                  <a:gd name="T18" fmla="*/ 13 h 13"/>
                </a:gdLst>
                <a:ahLst/>
                <a:cxnLst>
                  <a:cxn ang="T10">
                    <a:pos x="T0" y="T1"/>
                  </a:cxn>
                  <a:cxn ang="T11">
                    <a:pos x="T2" y="T3"/>
                  </a:cxn>
                  <a:cxn ang="T12">
                    <a:pos x="T4" y="T5"/>
                  </a:cxn>
                  <a:cxn ang="T13">
                    <a:pos x="T6" y="T7"/>
                  </a:cxn>
                  <a:cxn ang="T14">
                    <a:pos x="T8" y="T9"/>
                  </a:cxn>
                </a:cxnLst>
                <a:rect l="T15" t="T16" r="T17" b="T18"/>
                <a:pathLst>
                  <a:path w="236" h="13">
                    <a:moveTo>
                      <a:pt x="0" y="0"/>
                    </a:moveTo>
                    <a:lnTo>
                      <a:pt x="15" y="0"/>
                    </a:lnTo>
                    <a:lnTo>
                      <a:pt x="15" y="5"/>
                    </a:lnTo>
                    <a:lnTo>
                      <a:pt x="15" y="0"/>
                    </a:lnTo>
                    <a:lnTo>
                      <a:pt x="236" y="13"/>
                    </a:lnTo>
                  </a:path>
                </a:pathLst>
              </a:custGeom>
              <a:noFill/>
              <a:ln w="3175">
                <a:solidFill>
                  <a:srgbClr val="000000"/>
                </a:solidFill>
                <a:miter lim="800000"/>
                <a:headEnd/>
                <a:tailEnd/>
              </a:ln>
            </p:spPr>
            <p:txBody>
              <a:bodyPr/>
              <a:lstStyle/>
              <a:p>
                <a:pPr algn="ctr" eaLnBrk="0" hangingPunct="0"/>
                <a:endParaRPr lang="en-US" dirty="0"/>
              </a:p>
            </p:txBody>
          </p:sp>
          <p:sp>
            <p:nvSpPr>
              <p:cNvPr id="3652" name="Freeform 1244"/>
              <p:cNvSpPr>
                <a:spLocks/>
              </p:cNvSpPr>
              <p:nvPr/>
            </p:nvSpPr>
            <p:spPr bwMode="auto">
              <a:xfrm>
                <a:off x="3778" y="986"/>
                <a:ext cx="13" cy="28"/>
              </a:xfrm>
              <a:custGeom>
                <a:avLst/>
                <a:gdLst>
                  <a:gd name="T0" fmla="*/ 13 w 13"/>
                  <a:gd name="T1" fmla="*/ 0 h 28"/>
                  <a:gd name="T2" fmla="*/ 4 w 13"/>
                  <a:gd name="T3" fmla="*/ 4 h 28"/>
                  <a:gd name="T4" fmla="*/ 7 w 13"/>
                  <a:gd name="T5" fmla="*/ 22 h 28"/>
                  <a:gd name="T6" fmla="*/ 0 w 13"/>
                  <a:gd name="T7" fmla="*/ 28 h 28"/>
                  <a:gd name="T8" fmla="*/ 0 60000 65536"/>
                  <a:gd name="T9" fmla="*/ 0 60000 65536"/>
                  <a:gd name="T10" fmla="*/ 0 60000 65536"/>
                  <a:gd name="T11" fmla="*/ 0 60000 65536"/>
                  <a:gd name="T12" fmla="*/ 0 w 13"/>
                  <a:gd name="T13" fmla="*/ 0 h 28"/>
                  <a:gd name="T14" fmla="*/ 13 w 13"/>
                  <a:gd name="T15" fmla="*/ 28 h 28"/>
                </a:gdLst>
                <a:ahLst/>
                <a:cxnLst>
                  <a:cxn ang="T8">
                    <a:pos x="T0" y="T1"/>
                  </a:cxn>
                  <a:cxn ang="T9">
                    <a:pos x="T2" y="T3"/>
                  </a:cxn>
                  <a:cxn ang="T10">
                    <a:pos x="T4" y="T5"/>
                  </a:cxn>
                  <a:cxn ang="T11">
                    <a:pos x="T6" y="T7"/>
                  </a:cxn>
                </a:cxnLst>
                <a:rect l="T12" t="T13" r="T14" b="T15"/>
                <a:pathLst>
                  <a:path w="13" h="28">
                    <a:moveTo>
                      <a:pt x="13" y="0"/>
                    </a:moveTo>
                    <a:lnTo>
                      <a:pt x="4" y="4"/>
                    </a:lnTo>
                    <a:lnTo>
                      <a:pt x="7" y="22"/>
                    </a:lnTo>
                    <a:lnTo>
                      <a:pt x="0" y="28"/>
                    </a:lnTo>
                  </a:path>
                </a:pathLst>
              </a:custGeom>
              <a:noFill/>
              <a:ln w="3175">
                <a:solidFill>
                  <a:srgbClr val="000000"/>
                </a:solidFill>
                <a:miter lim="800000"/>
                <a:headEnd/>
                <a:tailEnd/>
              </a:ln>
            </p:spPr>
            <p:txBody>
              <a:bodyPr/>
              <a:lstStyle/>
              <a:p>
                <a:pPr algn="ctr" eaLnBrk="0" hangingPunct="0"/>
                <a:endParaRPr lang="en-US" dirty="0"/>
              </a:p>
            </p:txBody>
          </p:sp>
          <p:sp>
            <p:nvSpPr>
              <p:cNvPr id="3653" name="Freeform 1245"/>
              <p:cNvSpPr>
                <a:spLocks/>
              </p:cNvSpPr>
              <p:nvPr/>
            </p:nvSpPr>
            <p:spPr bwMode="auto">
              <a:xfrm>
                <a:off x="3657" y="1014"/>
                <a:ext cx="121" cy="98"/>
              </a:xfrm>
              <a:custGeom>
                <a:avLst/>
                <a:gdLst>
                  <a:gd name="T0" fmla="*/ 121 w 121"/>
                  <a:gd name="T1" fmla="*/ 0 h 98"/>
                  <a:gd name="T2" fmla="*/ 115 w 121"/>
                  <a:gd name="T3" fmla="*/ 13 h 98"/>
                  <a:gd name="T4" fmla="*/ 108 w 121"/>
                  <a:gd name="T5" fmla="*/ 13 h 98"/>
                  <a:gd name="T6" fmla="*/ 94 w 121"/>
                  <a:gd name="T7" fmla="*/ 24 h 98"/>
                  <a:gd name="T8" fmla="*/ 87 w 121"/>
                  <a:gd name="T9" fmla="*/ 45 h 98"/>
                  <a:gd name="T10" fmla="*/ 91 w 121"/>
                  <a:gd name="T11" fmla="*/ 50 h 98"/>
                  <a:gd name="T12" fmla="*/ 84 w 121"/>
                  <a:gd name="T13" fmla="*/ 55 h 98"/>
                  <a:gd name="T14" fmla="*/ 87 w 121"/>
                  <a:gd name="T15" fmla="*/ 68 h 98"/>
                  <a:gd name="T16" fmla="*/ 78 w 121"/>
                  <a:gd name="T17" fmla="*/ 76 h 98"/>
                  <a:gd name="T18" fmla="*/ 66 w 121"/>
                  <a:gd name="T19" fmla="*/ 76 h 98"/>
                  <a:gd name="T20" fmla="*/ 61 w 121"/>
                  <a:gd name="T21" fmla="*/ 80 h 98"/>
                  <a:gd name="T22" fmla="*/ 63 w 121"/>
                  <a:gd name="T23" fmla="*/ 77 h 98"/>
                  <a:gd name="T24" fmla="*/ 49 w 121"/>
                  <a:gd name="T25" fmla="*/ 74 h 98"/>
                  <a:gd name="T26" fmla="*/ 39 w 121"/>
                  <a:gd name="T27" fmla="*/ 80 h 98"/>
                  <a:gd name="T28" fmla="*/ 32 w 121"/>
                  <a:gd name="T29" fmla="*/ 79 h 98"/>
                  <a:gd name="T30" fmla="*/ 31 w 121"/>
                  <a:gd name="T31" fmla="*/ 80 h 98"/>
                  <a:gd name="T32" fmla="*/ 27 w 121"/>
                  <a:gd name="T33" fmla="*/ 68 h 98"/>
                  <a:gd name="T34" fmla="*/ 27 w 121"/>
                  <a:gd name="T35" fmla="*/ 84 h 98"/>
                  <a:gd name="T36" fmla="*/ 23 w 121"/>
                  <a:gd name="T37" fmla="*/ 85 h 98"/>
                  <a:gd name="T38" fmla="*/ 19 w 121"/>
                  <a:gd name="T39" fmla="*/ 76 h 98"/>
                  <a:gd name="T40" fmla="*/ 21 w 121"/>
                  <a:gd name="T41" fmla="*/ 82 h 98"/>
                  <a:gd name="T42" fmla="*/ 13 w 121"/>
                  <a:gd name="T43" fmla="*/ 85 h 98"/>
                  <a:gd name="T44" fmla="*/ 13 w 121"/>
                  <a:gd name="T45" fmla="*/ 92 h 98"/>
                  <a:gd name="T46" fmla="*/ 11 w 121"/>
                  <a:gd name="T47" fmla="*/ 90 h 98"/>
                  <a:gd name="T48" fmla="*/ 11 w 121"/>
                  <a:gd name="T49" fmla="*/ 96 h 98"/>
                  <a:gd name="T50" fmla="*/ 5 w 121"/>
                  <a:gd name="T51" fmla="*/ 98 h 98"/>
                  <a:gd name="T52" fmla="*/ 5 w 121"/>
                  <a:gd name="T53" fmla="*/ 93 h 98"/>
                  <a:gd name="T54" fmla="*/ 0 w 121"/>
                  <a:gd name="T55" fmla="*/ 92 h 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1"/>
                  <a:gd name="T85" fmla="*/ 0 h 98"/>
                  <a:gd name="T86" fmla="*/ 121 w 121"/>
                  <a:gd name="T87" fmla="*/ 98 h 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1" h="98">
                    <a:moveTo>
                      <a:pt x="121" y="0"/>
                    </a:moveTo>
                    <a:lnTo>
                      <a:pt x="115" y="13"/>
                    </a:lnTo>
                    <a:lnTo>
                      <a:pt x="108" y="13"/>
                    </a:lnTo>
                    <a:lnTo>
                      <a:pt x="94" y="24"/>
                    </a:lnTo>
                    <a:lnTo>
                      <a:pt x="87" y="45"/>
                    </a:lnTo>
                    <a:lnTo>
                      <a:pt x="91" y="50"/>
                    </a:lnTo>
                    <a:lnTo>
                      <a:pt x="84" y="55"/>
                    </a:lnTo>
                    <a:lnTo>
                      <a:pt x="87" y="68"/>
                    </a:lnTo>
                    <a:lnTo>
                      <a:pt x="78" y="76"/>
                    </a:lnTo>
                    <a:lnTo>
                      <a:pt x="66" y="76"/>
                    </a:lnTo>
                    <a:lnTo>
                      <a:pt x="61" y="80"/>
                    </a:lnTo>
                    <a:lnTo>
                      <a:pt x="63" y="77"/>
                    </a:lnTo>
                    <a:lnTo>
                      <a:pt x="49" y="74"/>
                    </a:lnTo>
                    <a:lnTo>
                      <a:pt x="39" y="80"/>
                    </a:lnTo>
                    <a:lnTo>
                      <a:pt x="32" y="79"/>
                    </a:lnTo>
                    <a:lnTo>
                      <a:pt x="31" y="80"/>
                    </a:lnTo>
                    <a:lnTo>
                      <a:pt x="27" y="68"/>
                    </a:lnTo>
                    <a:lnTo>
                      <a:pt x="27" y="84"/>
                    </a:lnTo>
                    <a:lnTo>
                      <a:pt x="23" y="85"/>
                    </a:lnTo>
                    <a:lnTo>
                      <a:pt x="19" y="76"/>
                    </a:lnTo>
                    <a:lnTo>
                      <a:pt x="21" y="82"/>
                    </a:lnTo>
                    <a:lnTo>
                      <a:pt x="13" y="85"/>
                    </a:lnTo>
                    <a:lnTo>
                      <a:pt x="13" y="92"/>
                    </a:lnTo>
                    <a:lnTo>
                      <a:pt x="11" y="90"/>
                    </a:lnTo>
                    <a:lnTo>
                      <a:pt x="11" y="96"/>
                    </a:lnTo>
                    <a:lnTo>
                      <a:pt x="5" y="98"/>
                    </a:lnTo>
                    <a:lnTo>
                      <a:pt x="5" y="93"/>
                    </a:lnTo>
                    <a:lnTo>
                      <a:pt x="0" y="92"/>
                    </a:lnTo>
                  </a:path>
                </a:pathLst>
              </a:custGeom>
              <a:noFill/>
              <a:ln w="3175">
                <a:solidFill>
                  <a:srgbClr val="000000"/>
                </a:solidFill>
                <a:miter lim="800000"/>
                <a:headEnd/>
                <a:tailEnd/>
              </a:ln>
            </p:spPr>
            <p:txBody>
              <a:bodyPr/>
              <a:lstStyle/>
              <a:p>
                <a:pPr algn="ctr" eaLnBrk="0" hangingPunct="0"/>
                <a:endParaRPr lang="en-US" dirty="0"/>
              </a:p>
            </p:txBody>
          </p:sp>
          <p:sp>
            <p:nvSpPr>
              <p:cNvPr id="3654" name="Freeform 1246"/>
              <p:cNvSpPr>
                <a:spLocks/>
              </p:cNvSpPr>
              <p:nvPr/>
            </p:nvSpPr>
            <p:spPr bwMode="auto">
              <a:xfrm>
                <a:off x="3639" y="1098"/>
                <a:ext cx="18" cy="27"/>
              </a:xfrm>
              <a:custGeom>
                <a:avLst/>
                <a:gdLst>
                  <a:gd name="T0" fmla="*/ 18 w 18"/>
                  <a:gd name="T1" fmla="*/ 8 h 27"/>
                  <a:gd name="T2" fmla="*/ 18 w 18"/>
                  <a:gd name="T3" fmla="*/ 1 h 27"/>
                  <a:gd name="T4" fmla="*/ 12 w 18"/>
                  <a:gd name="T5" fmla="*/ 0 h 27"/>
                  <a:gd name="T6" fmla="*/ 18 w 18"/>
                  <a:gd name="T7" fmla="*/ 9 h 27"/>
                  <a:gd name="T8" fmla="*/ 13 w 18"/>
                  <a:gd name="T9" fmla="*/ 14 h 27"/>
                  <a:gd name="T10" fmla="*/ 7 w 18"/>
                  <a:gd name="T11" fmla="*/ 8 h 27"/>
                  <a:gd name="T12" fmla="*/ 2 w 18"/>
                  <a:gd name="T13" fmla="*/ 9 h 27"/>
                  <a:gd name="T14" fmla="*/ 7 w 18"/>
                  <a:gd name="T15" fmla="*/ 9 h 27"/>
                  <a:gd name="T16" fmla="*/ 7 w 18"/>
                  <a:gd name="T17" fmla="*/ 14 h 27"/>
                  <a:gd name="T18" fmla="*/ 0 w 18"/>
                  <a:gd name="T19" fmla="*/ 2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7"/>
                  <a:gd name="T32" fmla="*/ 18 w 1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7">
                    <a:moveTo>
                      <a:pt x="18" y="8"/>
                    </a:moveTo>
                    <a:lnTo>
                      <a:pt x="18" y="1"/>
                    </a:lnTo>
                    <a:lnTo>
                      <a:pt x="12" y="0"/>
                    </a:lnTo>
                    <a:lnTo>
                      <a:pt x="18" y="9"/>
                    </a:lnTo>
                    <a:lnTo>
                      <a:pt x="13" y="14"/>
                    </a:lnTo>
                    <a:lnTo>
                      <a:pt x="7" y="8"/>
                    </a:lnTo>
                    <a:lnTo>
                      <a:pt x="2" y="9"/>
                    </a:lnTo>
                    <a:lnTo>
                      <a:pt x="7" y="9"/>
                    </a:lnTo>
                    <a:lnTo>
                      <a:pt x="7" y="14"/>
                    </a:lnTo>
                    <a:lnTo>
                      <a:pt x="0" y="27"/>
                    </a:lnTo>
                  </a:path>
                </a:pathLst>
              </a:custGeom>
              <a:noFill/>
              <a:ln w="3175">
                <a:solidFill>
                  <a:srgbClr val="000000"/>
                </a:solidFill>
                <a:miter lim="800000"/>
                <a:headEnd/>
                <a:tailEnd/>
              </a:ln>
            </p:spPr>
            <p:txBody>
              <a:bodyPr/>
              <a:lstStyle/>
              <a:p>
                <a:pPr algn="ctr" eaLnBrk="0" hangingPunct="0"/>
                <a:endParaRPr lang="en-US" dirty="0"/>
              </a:p>
            </p:txBody>
          </p:sp>
          <p:sp>
            <p:nvSpPr>
              <p:cNvPr id="3655" name="Freeform 1247"/>
              <p:cNvSpPr>
                <a:spLocks/>
              </p:cNvSpPr>
              <p:nvPr/>
            </p:nvSpPr>
            <p:spPr bwMode="auto">
              <a:xfrm>
                <a:off x="3524" y="1022"/>
                <a:ext cx="115" cy="103"/>
              </a:xfrm>
              <a:custGeom>
                <a:avLst/>
                <a:gdLst>
                  <a:gd name="T0" fmla="*/ 115 w 115"/>
                  <a:gd name="T1" fmla="*/ 103 h 103"/>
                  <a:gd name="T2" fmla="*/ 104 w 115"/>
                  <a:gd name="T3" fmla="*/ 103 h 103"/>
                  <a:gd name="T4" fmla="*/ 104 w 115"/>
                  <a:gd name="T5" fmla="*/ 90 h 103"/>
                  <a:gd name="T6" fmla="*/ 89 w 115"/>
                  <a:gd name="T7" fmla="*/ 90 h 103"/>
                  <a:gd name="T8" fmla="*/ 89 w 115"/>
                  <a:gd name="T9" fmla="*/ 69 h 103"/>
                  <a:gd name="T10" fmla="*/ 62 w 115"/>
                  <a:gd name="T11" fmla="*/ 69 h 103"/>
                  <a:gd name="T12" fmla="*/ 62 w 115"/>
                  <a:gd name="T13" fmla="*/ 42 h 103"/>
                  <a:gd name="T14" fmla="*/ 49 w 115"/>
                  <a:gd name="T15" fmla="*/ 42 h 103"/>
                  <a:gd name="T16" fmla="*/ 49 w 115"/>
                  <a:gd name="T17" fmla="*/ 36 h 103"/>
                  <a:gd name="T18" fmla="*/ 21 w 115"/>
                  <a:gd name="T19" fmla="*/ 36 h 103"/>
                  <a:gd name="T20" fmla="*/ 21 w 115"/>
                  <a:gd name="T21" fmla="*/ 0 h 103"/>
                  <a:gd name="T22" fmla="*/ 0 w 115"/>
                  <a:gd name="T23" fmla="*/ 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103"/>
                  <a:gd name="T38" fmla="*/ 115 w 115"/>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103">
                    <a:moveTo>
                      <a:pt x="115" y="103"/>
                    </a:moveTo>
                    <a:lnTo>
                      <a:pt x="104" y="103"/>
                    </a:lnTo>
                    <a:lnTo>
                      <a:pt x="104" y="90"/>
                    </a:lnTo>
                    <a:lnTo>
                      <a:pt x="89" y="90"/>
                    </a:lnTo>
                    <a:lnTo>
                      <a:pt x="89" y="69"/>
                    </a:lnTo>
                    <a:lnTo>
                      <a:pt x="62" y="69"/>
                    </a:lnTo>
                    <a:lnTo>
                      <a:pt x="62" y="42"/>
                    </a:lnTo>
                    <a:lnTo>
                      <a:pt x="49" y="42"/>
                    </a:lnTo>
                    <a:lnTo>
                      <a:pt x="49" y="36"/>
                    </a:lnTo>
                    <a:lnTo>
                      <a:pt x="21" y="36"/>
                    </a:lnTo>
                    <a:lnTo>
                      <a:pt x="2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656" name="Freeform 1248"/>
              <p:cNvSpPr>
                <a:spLocks/>
              </p:cNvSpPr>
              <p:nvPr/>
            </p:nvSpPr>
            <p:spPr bwMode="auto">
              <a:xfrm>
                <a:off x="3524" y="973"/>
                <a:ext cx="31" cy="49"/>
              </a:xfrm>
              <a:custGeom>
                <a:avLst/>
                <a:gdLst>
                  <a:gd name="T0" fmla="*/ 0 w 31"/>
                  <a:gd name="T1" fmla="*/ 49 h 49"/>
                  <a:gd name="T2" fmla="*/ 12 w 31"/>
                  <a:gd name="T3" fmla="*/ 43 h 49"/>
                  <a:gd name="T4" fmla="*/ 18 w 31"/>
                  <a:gd name="T5" fmla="*/ 24 h 49"/>
                  <a:gd name="T6" fmla="*/ 31 w 31"/>
                  <a:gd name="T7" fmla="*/ 8 h 49"/>
                  <a:gd name="T8" fmla="*/ 31 w 31"/>
                  <a:gd name="T9" fmla="*/ 0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0" y="49"/>
                    </a:moveTo>
                    <a:lnTo>
                      <a:pt x="12" y="43"/>
                    </a:lnTo>
                    <a:lnTo>
                      <a:pt x="18" y="24"/>
                    </a:lnTo>
                    <a:lnTo>
                      <a:pt x="31" y="8"/>
                    </a:lnTo>
                    <a:lnTo>
                      <a:pt x="31" y="0"/>
                    </a:lnTo>
                  </a:path>
                </a:pathLst>
              </a:custGeom>
              <a:noFill/>
              <a:ln w="3175">
                <a:solidFill>
                  <a:srgbClr val="000000"/>
                </a:solidFill>
                <a:miter lim="800000"/>
                <a:headEnd/>
                <a:tailEnd/>
              </a:ln>
            </p:spPr>
            <p:txBody>
              <a:bodyPr/>
              <a:lstStyle/>
              <a:p>
                <a:pPr algn="ctr" eaLnBrk="0" hangingPunct="0"/>
                <a:endParaRPr lang="en-US" dirty="0"/>
              </a:p>
            </p:txBody>
          </p:sp>
          <p:sp>
            <p:nvSpPr>
              <p:cNvPr id="3657" name="Line 1249"/>
              <p:cNvSpPr>
                <a:spLocks noChangeShapeType="1"/>
              </p:cNvSpPr>
              <p:nvPr/>
            </p:nvSpPr>
            <p:spPr bwMode="auto">
              <a:xfrm flipV="1">
                <a:off x="4933" y="973"/>
                <a:ext cx="2" cy="1"/>
              </a:xfrm>
              <a:prstGeom prst="line">
                <a:avLst/>
              </a:prstGeom>
              <a:noFill/>
              <a:ln w="3175">
                <a:solidFill>
                  <a:srgbClr val="000000"/>
                </a:solidFill>
                <a:miter lim="800000"/>
                <a:headEnd/>
                <a:tailEnd/>
              </a:ln>
            </p:spPr>
            <p:txBody>
              <a:bodyPr/>
              <a:lstStyle/>
              <a:p>
                <a:endParaRPr lang="en-US" dirty="0"/>
              </a:p>
            </p:txBody>
          </p:sp>
          <p:sp>
            <p:nvSpPr>
              <p:cNvPr id="3658" name="Line 1250"/>
              <p:cNvSpPr>
                <a:spLocks noChangeShapeType="1"/>
              </p:cNvSpPr>
              <p:nvPr/>
            </p:nvSpPr>
            <p:spPr bwMode="auto">
              <a:xfrm flipV="1">
                <a:off x="3144" y="973"/>
                <a:ext cx="2" cy="1"/>
              </a:xfrm>
              <a:prstGeom prst="line">
                <a:avLst/>
              </a:prstGeom>
              <a:noFill/>
              <a:ln w="3175">
                <a:solidFill>
                  <a:srgbClr val="000000"/>
                </a:solidFill>
                <a:miter lim="800000"/>
                <a:headEnd/>
                <a:tailEnd/>
              </a:ln>
            </p:spPr>
            <p:txBody>
              <a:bodyPr/>
              <a:lstStyle/>
              <a:p>
                <a:endParaRPr lang="en-US" dirty="0"/>
              </a:p>
            </p:txBody>
          </p:sp>
          <p:sp>
            <p:nvSpPr>
              <p:cNvPr id="3659" name="Line 1251"/>
              <p:cNvSpPr>
                <a:spLocks noChangeShapeType="1"/>
              </p:cNvSpPr>
              <p:nvPr/>
            </p:nvSpPr>
            <p:spPr bwMode="auto">
              <a:xfrm>
                <a:off x="4932" y="974"/>
                <a:ext cx="1" cy="1"/>
              </a:xfrm>
              <a:prstGeom prst="line">
                <a:avLst/>
              </a:prstGeom>
              <a:noFill/>
              <a:ln w="3175">
                <a:solidFill>
                  <a:srgbClr val="000000"/>
                </a:solidFill>
                <a:miter lim="800000"/>
                <a:headEnd/>
                <a:tailEnd/>
              </a:ln>
            </p:spPr>
            <p:txBody>
              <a:bodyPr/>
              <a:lstStyle/>
              <a:p>
                <a:endParaRPr lang="en-US" dirty="0"/>
              </a:p>
            </p:txBody>
          </p:sp>
          <p:sp>
            <p:nvSpPr>
              <p:cNvPr id="3660" name="Line 1252"/>
              <p:cNvSpPr>
                <a:spLocks noChangeShapeType="1"/>
              </p:cNvSpPr>
              <p:nvPr/>
            </p:nvSpPr>
            <p:spPr bwMode="auto">
              <a:xfrm>
                <a:off x="3143" y="978"/>
                <a:ext cx="1" cy="1"/>
              </a:xfrm>
              <a:prstGeom prst="line">
                <a:avLst/>
              </a:prstGeom>
              <a:noFill/>
              <a:ln w="3175">
                <a:solidFill>
                  <a:srgbClr val="000000"/>
                </a:solidFill>
                <a:miter lim="800000"/>
                <a:headEnd/>
                <a:tailEnd/>
              </a:ln>
            </p:spPr>
            <p:txBody>
              <a:bodyPr/>
              <a:lstStyle/>
              <a:p>
                <a:endParaRPr lang="en-US" dirty="0"/>
              </a:p>
            </p:txBody>
          </p:sp>
          <p:sp>
            <p:nvSpPr>
              <p:cNvPr id="3661" name="Freeform 1253"/>
              <p:cNvSpPr>
                <a:spLocks/>
              </p:cNvSpPr>
              <p:nvPr/>
            </p:nvSpPr>
            <p:spPr bwMode="auto">
              <a:xfrm>
                <a:off x="4940" y="982"/>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662" name="Line 1254"/>
              <p:cNvSpPr>
                <a:spLocks noChangeShapeType="1"/>
              </p:cNvSpPr>
              <p:nvPr/>
            </p:nvSpPr>
            <p:spPr bwMode="auto">
              <a:xfrm>
                <a:off x="3139" y="984"/>
                <a:ext cx="2" cy="1"/>
              </a:xfrm>
              <a:prstGeom prst="line">
                <a:avLst/>
              </a:prstGeom>
              <a:noFill/>
              <a:ln w="3175">
                <a:solidFill>
                  <a:srgbClr val="000000"/>
                </a:solidFill>
                <a:miter lim="800000"/>
                <a:headEnd/>
                <a:tailEnd/>
              </a:ln>
            </p:spPr>
            <p:txBody>
              <a:bodyPr/>
              <a:lstStyle/>
              <a:p>
                <a:endParaRPr lang="en-US" dirty="0"/>
              </a:p>
            </p:txBody>
          </p:sp>
          <p:sp>
            <p:nvSpPr>
              <p:cNvPr id="3663" name="Freeform 1255"/>
              <p:cNvSpPr>
                <a:spLocks/>
              </p:cNvSpPr>
              <p:nvPr/>
            </p:nvSpPr>
            <p:spPr bwMode="auto">
              <a:xfrm>
                <a:off x="3552" y="984"/>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664" name="Line 1256"/>
              <p:cNvSpPr>
                <a:spLocks noChangeShapeType="1"/>
              </p:cNvSpPr>
              <p:nvPr/>
            </p:nvSpPr>
            <p:spPr bwMode="auto">
              <a:xfrm>
                <a:off x="3791" y="986"/>
                <a:ext cx="114" cy="6"/>
              </a:xfrm>
              <a:prstGeom prst="line">
                <a:avLst/>
              </a:prstGeom>
              <a:noFill/>
              <a:ln w="3175">
                <a:solidFill>
                  <a:srgbClr val="000000"/>
                </a:solidFill>
                <a:miter lim="800000"/>
                <a:headEnd/>
                <a:tailEnd/>
              </a:ln>
            </p:spPr>
            <p:txBody>
              <a:bodyPr/>
              <a:lstStyle/>
              <a:p>
                <a:endParaRPr lang="en-US" dirty="0"/>
              </a:p>
            </p:txBody>
          </p:sp>
          <p:sp>
            <p:nvSpPr>
              <p:cNvPr id="3665" name="Line 1257"/>
              <p:cNvSpPr>
                <a:spLocks noChangeShapeType="1"/>
              </p:cNvSpPr>
              <p:nvPr/>
            </p:nvSpPr>
            <p:spPr bwMode="auto">
              <a:xfrm>
                <a:off x="3905" y="992"/>
                <a:ext cx="1" cy="27"/>
              </a:xfrm>
              <a:prstGeom prst="line">
                <a:avLst/>
              </a:prstGeom>
              <a:noFill/>
              <a:ln w="3175">
                <a:solidFill>
                  <a:srgbClr val="000000"/>
                </a:solidFill>
                <a:miter lim="800000"/>
                <a:headEnd/>
                <a:tailEnd/>
              </a:ln>
            </p:spPr>
            <p:txBody>
              <a:bodyPr/>
              <a:lstStyle/>
              <a:p>
                <a:endParaRPr lang="en-US" dirty="0"/>
              </a:p>
            </p:txBody>
          </p:sp>
          <p:sp>
            <p:nvSpPr>
              <p:cNvPr id="3666" name="Line 1258"/>
              <p:cNvSpPr>
                <a:spLocks noChangeShapeType="1"/>
              </p:cNvSpPr>
              <p:nvPr/>
            </p:nvSpPr>
            <p:spPr bwMode="auto">
              <a:xfrm>
                <a:off x="3905" y="1019"/>
                <a:ext cx="1" cy="2"/>
              </a:xfrm>
              <a:prstGeom prst="line">
                <a:avLst/>
              </a:prstGeom>
              <a:noFill/>
              <a:ln w="3175">
                <a:solidFill>
                  <a:srgbClr val="000000"/>
                </a:solidFill>
                <a:miter lim="800000"/>
                <a:headEnd/>
                <a:tailEnd/>
              </a:ln>
            </p:spPr>
            <p:txBody>
              <a:bodyPr/>
              <a:lstStyle/>
              <a:p>
                <a:endParaRPr lang="en-US" dirty="0"/>
              </a:p>
            </p:txBody>
          </p:sp>
          <p:sp>
            <p:nvSpPr>
              <p:cNvPr id="3667" name="Line 1259"/>
              <p:cNvSpPr>
                <a:spLocks noChangeShapeType="1"/>
              </p:cNvSpPr>
              <p:nvPr/>
            </p:nvSpPr>
            <p:spPr bwMode="auto">
              <a:xfrm>
                <a:off x="3905" y="1021"/>
                <a:ext cx="1" cy="1"/>
              </a:xfrm>
              <a:prstGeom prst="line">
                <a:avLst/>
              </a:prstGeom>
              <a:noFill/>
              <a:ln w="3175">
                <a:solidFill>
                  <a:srgbClr val="000000"/>
                </a:solidFill>
                <a:miter lim="800000"/>
                <a:headEnd/>
                <a:tailEnd/>
              </a:ln>
            </p:spPr>
            <p:txBody>
              <a:bodyPr/>
              <a:lstStyle/>
              <a:p>
                <a:endParaRPr lang="en-US" dirty="0"/>
              </a:p>
            </p:txBody>
          </p:sp>
          <p:sp>
            <p:nvSpPr>
              <p:cNvPr id="3668" name="Freeform 1260"/>
              <p:cNvSpPr>
                <a:spLocks/>
              </p:cNvSpPr>
              <p:nvPr/>
            </p:nvSpPr>
            <p:spPr bwMode="auto">
              <a:xfrm>
                <a:off x="3905" y="1022"/>
                <a:ext cx="11" cy="37"/>
              </a:xfrm>
              <a:custGeom>
                <a:avLst/>
                <a:gdLst>
                  <a:gd name="T0" fmla="*/ 0 w 11"/>
                  <a:gd name="T1" fmla="*/ 0 h 37"/>
                  <a:gd name="T2" fmla="*/ 4 w 11"/>
                  <a:gd name="T3" fmla="*/ 24 h 37"/>
                  <a:gd name="T4" fmla="*/ 8 w 11"/>
                  <a:gd name="T5" fmla="*/ 23 h 37"/>
                  <a:gd name="T6" fmla="*/ 11 w 11"/>
                  <a:gd name="T7" fmla="*/ 28 h 37"/>
                  <a:gd name="T8" fmla="*/ 8 w 11"/>
                  <a:gd name="T9" fmla="*/ 29 h 37"/>
                  <a:gd name="T10" fmla="*/ 11 w 11"/>
                  <a:gd name="T11" fmla="*/ 37 h 37"/>
                  <a:gd name="T12" fmla="*/ 0 60000 65536"/>
                  <a:gd name="T13" fmla="*/ 0 60000 65536"/>
                  <a:gd name="T14" fmla="*/ 0 60000 65536"/>
                  <a:gd name="T15" fmla="*/ 0 60000 65536"/>
                  <a:gd name="T16" fmla="*/ 0 60000 65536"/>
                  <a:gd name="T17" fmla="*/ 0 60000 65536"/>
                  <a:gd name="T18" fmla="*/ 0 w 11"/>
                  <a:gd name="T19" fmla="*/ 0 h 37"/>
                  <a:gd name="T20" fmla="*/ 11 w 1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1" h="37">
                    <a:moveTo>
                      <a:pt x="0" y="0"/>
                    </a:moveTo>
                    <a:lnTo>
                      <a:pt x="4" y="24"/>
                    </a:lnTo>
                    <a:lnTo>
                      <a:pt x="8" y="23"/>
                    </a:lnTo>
                    <a:lnTo>
                      <a:pt x="11" y="28"/>
                    </a:lnTo>
                    <a:lnTo>
                      <a:pt x="8" y="29"/>
                    </a:lnTo>
                    <a:lnTo>
                      <a:pt x="11" y="37"/>
                    </a:lnTo>
                  </a:path>
                </a:pathLst>
              </a:custGeom>
              <a:noFill/>
              <a:ln w="3175">
                <a:solidFill>
                  <a:srgbClr val="000000"/>
                </a:solidFill>
                <a:miter lim="800000"/>
                <a:headEnd/>
                <a:tailEnd/>
              </a:ln>
            </p:spPr>
            <p:txBody>
              <a:bodyPr/>
              <a:lstStyle/>
              <a:p>
                <a:pPr algn="ctr" eaLnBrk="0" hangingPunct="0"/>
                <a:endParaRPr lang="en-US" dirty="0"/>
              </a:p>
            </p:txBody>
          </p:sp>
          <p:sp>
            <p:nvSpPr>
              <p:cNvPr id="3669" name="Line 1261"/>
              <p:cNvSpPr>
                <a:spLocks noChangeShapeType="1"/>
              </p:cNvSpPr>
              <p:nvPr/>
            </p:nvSpPr>
            <p:spPr bwMode="auto">
              <a:xfrm>
                <a:off x="3916" y="1059"/>
                <a:ext cx="1" cy="1"/>
              </a:xfrm>
              <a:prstGeom prst="line">
                <a:avLst/>
              </a:prstGeom>
              <a:noFill/>
              <a:ln w="3175">
                <a:solidFill>
                  <a:srgbClr val="000000"/>
                </a:solidFill>
                <a:miter lim="800000"/>
                <a:headEnd/>
                <a:tailEnd/>
              </a:ln>
            </p:spPr>
            <p:txBody>
              <a:bodyPr/>
              <a:lstStyle/>
              <a:p>
                <a:endParaRPr lang="en-US" dirty="0"/>
              </a:p>
            </p:txBody>
          </p:sp>
          <p:sp>
            <p:nvSpPr>
              <p:cNvPr id="3670" name="Line 1262"/>
              <p:cNvSpPr>
                <a:spLocks noChangeShapeType="1"/>
              </p:cNvSpPr>
              <p:nvPr/>
            </p:nvSpPr>
            <p:spPr bwMode="auto">
              <a:xfrm>
                <a:off x="3916" y="1059"/>
                <a:ext cx="1" cy="5"/>
              </a:xfrm>
              <a:prstGeom prst="line">
                <a:avLst/>
              </a:prstGeom>
              <a:noFill/>
              <a:ln w="3175">
                <a:solidFill>
                  <a:srgbClr val="000000"/>
                </a:solidFill>
                <a:miter lim="800000"/>
                <a:headEnd/>
                <a:tailEnd/>
              </a:ln>
            </p:spPr>
            <p:txBody>
              <a:bodyPr/>
              <a:lstStyle/>
              <a:p>
                <a:endParaRPr lang="en-US" dirty="0"/>
              </a:p>
            </p:txBody>
          </p:sp>
          <p:sp>
            <p:nvSpPr>
              <p:cNvPr id="3671" name="Line 1263"/>
              <p:cNvSpPr>
                <a:spLocks noChangeShapeType="1"/>
              </p:cNvSpPr>
              <p:nvPr/>
            </p:nvSpPr>
            <p:spPr bwMode="auto">
              <a:xfrm flipH="1">
                <a:off x="3890" y="1064"/>
                <a:ext cx="26" cy="2"/>
              </a:xfrm>
              <a:prstGeom prst="line">
                <a:avLst/>
              </a:prstGeom>
              <a:noFill/>
              <a:ln w="3175">
                <a:solidFill>
                  <a:srgbClr val="000000"/>
                </a:solidFill>
                <a:miter lim="800000"/>
                <a:headEnd/>
                <a:tailEnd/>
              </a:ln>
            </p:spPr>
            <p:txBody>
              <a:bodyPr/>
              <a:lstStyle/>
              <a:p>
                <a:endParaRPr lang="en-US" dirty="0"/>
              </a:p>
            </p:txBody>
          </p:sp>
          <p:sp>
            <p:nvSpPr>
              <p:cNvPr id="3672" name="Line 1264"/>
              <p:cNvSpPr>
                <a:spLocks noChangeShapeType="1"/>
              </p:cNvSpPr>
              <p:nvPr/>
            </p:nvSpPr>
            <p:spPr bwMode="auto">
              <a:xfrm flipV="1">
                <a:off x="3890" y="1064"/>
                <a:ext cx="2" cy="2"/>
              </a:xfrm>
              <a:prstGeom prst="line">
                <a:avLst/>
              </a:prstGeom>
              <a:noFill/>
              <a:ln w="3175">
                <a:solidFill>
                  <a:srgbClr val="000000"/>
                </a:solidFill>
                <a:miter lim="800000"/>
                <a:headEnd/>
                <a:tailEnd/>
              </a:ln>
            </p:spPr>
            <p:txBody>
              <a:bodyPr/>
              <a:lstStyle/>
              <a:p>
                <a:endParaRPr lang="en-US" dirty="0"/>
              </a:p>
            </p:txBody>
          </p:sp>
          <p:sp>
            <p:nvSpPr>
              <p:cNvPr id="3673" name="Freeform 1265"/>
              <p:cNvSpPr>
                <a:spLocks/>
              </p:cNvSpPr>
              <p:nvPr/>
            </p:nvSpPr>
            <p:spPr bwMode="auto">
              <a:xfrm>
                <a:off x="3877" y="1066"/>
                <a:ext cx="13" cy="113"/>
              </a:xfrm>
              <a:custGeom>
                <a:avLst/>
                <a:gdLst>
                  <a:gd name="T0" fmla="*/ 13 w 13"/>
                  <a:gd name="T1" fmla="*/ 0 h 113"/>
                  <a:gd name="T2" fmla="*/ 13 w 13"/>
                  <a:gd name="T3" fmla="*/ 25 h 113"/>
                  <a:gd name="T4" fmla="*/ 0 w 13"/>
                  <a:gd name="T5" fmla="*/ 38 h 113"/>
                  <a:gd name="T6" fmla="*/ 0 w 13"/>
                  <a:gd name="T7" fmla="*/ 113 h 113"/>
                  <a:gd name="T8" fmla="*/ 0 60000 65536"/>
                  <a:gd name="T9" fmla="*/ 0 60000 65536"/>
                  <a:gd name="T10" fmla="*/ 0 60000 65536"/>
                  <a:gd name="T11" fmla="*/ 0 60000 65536"/>
                  <a:gd name="T12" fmla="*/ 0 w 13"/>
                  <a:gd name="T13" fmla="*/ 0 h 113"/>
                  <a:gd name="T14" fmla="*/ 13 w 13"/>
                  <a:gd name="T15" fmla="*/ 113 h 113"/>
                </a:gdLst>
                <a:ahLst/>
                <a:cxnLst>
                  <a:cxn ang="T8">
                    <a:pos x="T0" y="T1"/>
                  </a:cxn>
                  <a:cxn ang="T9">
                    <a:pos x="T2" y="T3"/>
                  </a:cxn>
                  <a:cxn ang="T10">
                    <a:pos x="T4" y="T5"/>
                  </a:cxn>
                  <a:cxn ang="T11">
                    <a:pos x="T6" y="T7"/>
                  </a:cxn>
                </a:cxnLst>
                <a:rect l="T12" t="T13" r="T14" b="T15"/>
                <a:pathLst>
                  <a:path w="13" h="113">
                    <a:moveTo>
                      <a:pt x="13" y="0"/>
                    </a:moveTo>
                    <a:lnTo>
                      <a:pt x="13" y="25"/>
                    </a:lnTo>
                    <a:lnTo>
                      <a:pt x="0" y="38"/>
                    </a:lnTo>
                    <a:lnTo>
                      <a:pt x="0" y="113"/>
                    </a:lnTo>
                  </a:path>
                </a:pathLst>
              </a:custGeom>
              <a:noFill/>
              <a:ln w="3175">
                <a:solidFill>
                  <a:srgbClr val="000000"/>
                </a:solidFill>
                <a:miter lim="800000"/>
                <a:headEnd/>
                <a:tailEnd/>
              </a:ln>
            </p:spPr>
            <p:txBody>
              <a:bodyPr/>
              <a:lstStyle/>
              <a:p>
                <a:pPr algn="ctr" eaLnBrk="0" hangingPunct="0"/>
                <a:endParaRPr lang="en-US" dirty="0"/>
              </a:p>
            </p:txBody>
          </p:sp>
          <p:sp>
            <p:nvSpPr>
              <p:cNvPr id="3674" name="Line 1266"/>
              <p:cNvSpPr>
                <a:spLocks noChangeShapeType="1"/>
              </p:cNvSpPr>
              <p:nvPr/>
            </p:nvSpPr>
            <p:spPr bwMode="auto">
              <a:xfrm flipH="1">
                <a:off x="3846" y="1179"/>
                <a:ext cx="31" cy="1"/>
              </a:xfrm>
              <a:prstGeom prst="line">
                <a:avLst/>
              </a:prstGeom>
              <a:noFill/>
              <a:ln w="3175">
                <a:solidFill>
                  <a:srgbClr val="000000"/>
                </a:solidFill>
                <a:miter lim="800000"/>
                <a:headEnd/>
                <a:tailEnd/>
              </a:ln>
            </p:spPr>
            <p:txBody>
              <a:bodyPr/>
              <a:lstStyle/>
              <a:p>
                <a:endParaRPr lang="en-US" dirty="0"/>
              </a:p>
            </p:txBody>
          </p:sp>
          <p:sp>
            <p:nvSpPr>
              <p:cNvPr id="3675" name="Line 1267"/>
              <p:cNvSpPr>
                <a:spLocks noChangeShapeType="1"/>
              </p:cNvSpPr>
              <p:nvPr/>
            </p:nvSpPr>
            <p:spPr bwMode="auto">
              <a:xfrm>
                <a:off x="3846" y="1179"/>
                <a:ext cx="2" cy="1"/>
              </a:xfrm>
              <a:prstGeom prst="line">
                <a:avLst/>
              </a:prstGeom>
              <a:noFill/>
              <a:ln w="3175">
                <a:solidFill>
                  <a:srgbClr val="000000"/>
                </a:solidFill>
                <a:miter lim="800000"/>
                <a:headEnd/>
                <a:tailEnd/>
              </a:ln>
            </p:spPr>
            <p:txBody>
              <a:bodyPr/>
              <a:lstStyle/>
              <a:p>
                <a:endParaRPr lang="en-US" dirty="0"/>
              </a:p>
            </p:txBody>
          </p:sp>
          <p:sp>
            <p:nvSpPr>
              <p:cNvPr id="3676" name="Freeform 1268"/>
              <p:cNvSpPr>
                <a:spLocks/>
              </p:cNvSpPr>
              <p:nvPr/>
            </p:nvSpPr>
            <p:spPr bwMode="auto">
              <a:xfrm>
                <a:off x="3613" y="1166"/>
                <a:ext cx="233" cy="13"/>
              </a:xfrm>
              <a:custGeom>
                <a:avLst/>
                <a:gdLst>
                  <a:gd name="T0" fmla="*/ 233 w 233"/>
                  <a:gd name="T1" fmla="*/ 13 h 13"/>
                  <a:gd name="T2" fmla="*/ 196 w 233"/>
                  <a:gd name="T3" fmla="*/ 13 h 13"/>
                  <a:gd name="T4" fmla="*/ 193 w 233"/>
                  <a:gd name="T5" fmla="*/ 0 h 13"/>
                  <a:gd name="T6" fmla="*/ 0 w 233"/>
                  <a:gd name="T7" fmla="*/ 0 h 13"/>
                  <a:gd name="T8" fmla="*/ 0 60000 65536"/>
                  <a:gd name="T9" fmla="*/ 0 60000 65536"/>
                  <a:gd name="T10" fmla="*/ 0 60000 65536"/>
                  <a:gd name="T11" fmla="*/ 0 60000 65536"/>
                  <a:gd name="T12" fmla="*/ 0 w 233"/>
                  <a:gd name="T13" fmla="*/ 0 h 13"/>
                  <a:gd name="T14" fmla="*/ 233 w 233"/>
                  <a:gd name="T15" fmla="*/ 13 h 13"/>
                </a:gdLst>
                <a:ahLst/>
                <a:cxnLst>
                  <a:cxn ang="T8">
                    <a:pos x="T0" y="T1"/>
                  </a:cxn>
                  <a:cxn ang="T9">
                    <a:pos x="T2" y="T3"/>
                  </a:cxn>
                  <a:cxn ang="T10">
                    <a:pos x="T4" y="T5"/>
                  </a:cxn>
                  <a:cxn ang="T11">
                    <a:pos x="T6" y="T7"/>
                  </a:cxn>
                </a:cxnLst>
                <a:rect l="T12" t="T13" r="T14" b="T15"/>
                <a:pathLst>
                  <a:path w="233" h="13">
                    <a:moveTo>
                      <a:pt x="233" y="13"/>
                    </a:moveTo>
                    <a:lnTo>
                      <a:pt x="196" y="13"/>
                    </a:lnTo>
                    <a:lnTo>
                      <a:pt x="19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677" name="Line 1269"/>
              <p:cNvSpPr>
                <a:spLocks noChangeShapeType="1"/>
              </p:cNvSpPr>
              <p:nvPr/>
            </p:nvSpPr>
            <p:spPr bwMode="auto">
              <a:xfrm>
                <a:off x="3613" y="1166"/>
                <a:ext cx="2" cy="1"/>
              </a:xfrm>
              <a:prstGeom prst="line">
                <a:avLst/>
              </a:prstGeom>
              <a:noFill/>
              <a:ln w="3175">
                <a:solidFill>
                  <a:srgbClr val="000000"/>
                </a:solidFill>
                <a:miter lim="800000"/>
                <a:headEnd/>
                <a:tailEnd/>
              </a:ln>
            </p:spPr>
            <p:txBody>
              <a:bodyPr/>
              <a:lstStyle/>
              <a:p>
                <a:endParaRPr lang="en-US" dirty="0"/>
              </a:p>
            </p:txBody>
          </p:sp>
          <p:sp>
            <p:nvSpPr>
              <p:cNvPr id="3678" name="Freeform 1270"/>
              <p:cNvSpPr>
                <a:spLocks/>
              </p:cNvSpPr>
              <p:nvPr/>
            </p:nvSpPr>
            <p:spPr bwMode="auto">
              <a:xfrm>
                <a:off x="3613" y="1046"/>
                <a:ext cx="138" cy="120"/>
              </a:xfrm>
              <a:custGeom>
                <a:avLst/>
                <a:gdLst>
                  <a:gd name="T0" fmla="*/ 2 w 138"/>
                  <a:gd name="T1" fmla="*/ 120 h 120"/>
                  <a:gd name="T2" fmla="*/ 7 w 138"/>
                  <a:gd name="T3" fmla="*/ 112 h 120"/>
                  <a:gd name="T4" fmla="*/ 0 w 138"/>
                  <a:gd name="T5" fmla="*/ 104 h 120"/>
                  <a:gd name="T6" fmla="*/ 13 w 138"/>
                  <a:gd name="T7" fmla="*/ 98 h 120"/>
                  <a:gd name="T8" fmla="*/ 15 w 138"/>
                  <a:gd name="T9" fmla="*/ 90 h 120"/>
                  <a:gd name="T10" fmla="*/ 20 w 138"/>
                  <a:gd name="T11" fmla="*/ 90 h 120"/>
                  <a:gd name="T12" fmla="*/ 21 w 138"/>
                  <a:gd name="T13" fmla="*/ 85 h 120"/>
                  <a:gd name="T14" fmla="*/ 36 w 138"/>
                  <a:gd name="T15" fmla="*/ 77 h 120"/>
                  <a:gd name="T16" fmla="*/ 34 w 138"/>
                  <a:gd name="T17" fmla="*/ 74 h 120"/>
                  <a:gd name="T18" fmla="*/ 41 w 138"/>
                  <a:gd name="T19" fmla="*/ 74 h 120"/>
                  <a:gd name="T20" fmla="*/ 36 w 138"/>
                  <a:gd name="T21" fmla="*/ 72 h 120"/>
                  <a:gd name="T22" fmla="*/ 38 w 138"/>
                  <a:gd name="T23" fmla="*/ 71 h 120"/>
                  <a:gd name="T24" fmla="*/ 50 w 138"/>
                  <a:gd name="T25" fmla="*/ 74 h 120"/>
                  <a:gd name="T26" fmla="*/ 46 w 138"/>
                  <a:gd name="T27" fmla="*/ 68 h 120"/>
                  <a:gd name="T28" fmla="*/ 55 w 138"/>
                  <a:gd name="T29" fmla="*/ 71 h 120"/>
                  <a:gd name="T30" fmla="*/ 54 w 138"/>
                  <a:gd name="T31" fmla="*/ 68 h 120"/>
                  <a:gd name="T32" fmla="*/ 59 w 138"/>
                  <a:gd name="T33" fmla="*/ 68 h 120"/>
                  <a:gd name="T34" fmla="*/ 62 w 138"/>
                  <a:gd name="T35" fmla="*/ 63 h 120"/>
                  <a:gd name="T36" fmla="*/ 67 w 138"/>
                  <a:gd name="T37" fmla="*/ 66 h 120"/>
                  <a:gd name="T38" fmla="*/ 62 w 138"/>
                  <a:gd name="T39" fmla="*/ 61 h 120"/>
                  <a:gd name="T40" fmla="*/ 63 w 138"/>
                  <a:gd name="T41" fmla="*/ 58 h 120"/>
                  <a:gd name="T42" fmla="*/ 73 w 138"/>
                  <a:gd name="T43" fmla="*/ 60 h 120"/>
                  <a:gd name="T44" fmla="*/ 70 w 138"/>
                  <a:gd name="T45" fmla="*/ 56 h 120"/>
                  <a:gd name="T46" fmla="*/ 76 w 138"/>
                  <a:gd name="T47" fmla="*/ 55 h 120"/>
                  <a:gd name="T48" fmla="*/ 80 w 138"/>
                  <a:gd name="T49" fmla="*/ 52 h 120"/>
                  <a:gd name="T50" fmla="*/ 83 w 138"/>
                  <a:gd name="T51" fmla="*/ 53 h 120"/>
                  <a:gd name="T52" fmla="*/ 94 w 138"/>
                  <a:gd name="T53" fmla="*/ 47 h 120"/>
                  <a:gd name="T54" fmla="*/ 112 w 138"/>
                  <a:gd name="T55" fmla="*/ 48 h 120"/>
                  <a:gd name="T56" fmla="*/ 115 w 138"/>
                  <a:gd name="T57" fmla="*/ 44 h 120"/>
                  <a:gd name="T58" fmla="*/ 120 w 138"/>
                  <a:gd name="T59" fmla="*/ 44 h 120"/>
                  <a:gd name="T60" fmla="*/ 130 w 138"/>
                  <a:gd name="T61" fmla="*/ 39 h 120"/>
                  <a:gd name="T62" fmla="*/ 131 w 138"/>
                  <a:gd name="T63" fmla="*/ 31 h 120"/>
                  <a:gd name="T64" fmla="*/ 128 w 138"/>
                  <a:gd name="T65" fmla="*/ 23 h 120"/>
                  <a:gd name="T66" fmla="*/ 135 w 138"/>
                  <a:gd name="T67" fmla="*/ 16 h 120"/>
                  <a:gd name="T68" fmla="*/ 138 w 138"/>
                  <a:gd name="T69" fmla="*/ 0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120"/>
                  <a:gd name="T107" fmla="*/ 138 w 138"/>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120">
                    <a:moveTo>
                      <a:pt x="2" y="120"/>
                    </a:moveTo>
                    <a:lnTo>
                      <a:pt x="7" y="112"/>
                    </a:lnTo>
                    <a:lnTo>
                      <a:pt x="0" y="104"/>
                    </a:lnTo>
                    <a:lnTo>
                      <a:pt x="13" y="98"/>
                    </a:lnTo>
                    <a:lnTo>
                      <a:pt x="15" y="90"/>
                    </a:lnTo>
                    <a:lnTo>
                      <a:pt x="20" y="90"/>
                    </a:lnTo>
                    <a:lnTo>
                      <a:pt x="21" y="85"/>
                    </a:lnTo>
                    <a:lnTo>
                      <a:pt x="36" y="77"/>
                    </a:lnTo>
                    <a:lnTo>
                      <a:pt x="34" y="74"/>
                    </a:lnTo>
                    <a:lnTo>
                      <a:pt x="41" y="74"/>
                    </a:lnTo>
                    <a:lnTo>
                      <a:pt x="36" y="72"/>
                    </a:lnTo>
                    <a:lnTo>
                      <a:pt x="38" y="71"/>
                    </a:lnTo>
                    <a:lnTo>
                      <a:pt x="50" y="74"/>
                    </a:lnTo>
                    <a:lnTo>
                      <a:pt x="46" y="68"/>
                    </a:lnTo>
                    <a:lnTo>
                      <a:pt x="55" y="71"/>
                    </a:lnTo>
                    <a:lnTo>
                      <a:pt x="54" y="68"/>
                    </a:lnTo>
                    <a:lnTo>
                      <a:pt x="59" y="68"/>
                    </a:lnTo>
                    <a:lnTo>
                      <a:pt x="62" y="63"/>
                    </a:lnTo>
                    <a:lnTo>
                      <a:pt x="67" y="66"/>
                    </a:lnTo>
                    <a:lnTo>
                      <a:pt x="62" y="61"/>
                    </a:lnTo>
                    <a:lnTo>
                      <a:pt x="63" y="58"/>
                    </a:lnTo>
                    <a:lnTo>
                      <a:pt x="73" y="60"/>
                    </a:lnTo>
                    <a:lnTo>
                      <a:pt x="70" y="56"/>
                    </a:lnTo>
                    <a:lnTo>
                      <a:pt x="76" y="55"/>
                    </a:lnTo>
                    <a:lnTo>
                      <a:pt x="80" y="52"/>
                    </a:lnTo>
                    <a:lnTo>
                      <a:pt x="83" y="53"/>
                    </a:lnTo>
                    <a:lnTo>
                      <a:pt x="94" y="47"/>
                    </a:lnTo>
                    <a:lnTo>
                      <a:pt x="112" y="48"/>
                    </a:lnTo>
                    <a:lnTo>
                      <a:pt x="115" y="44"/>
                    </a:lnTo>
                    <a:lnTo>
                      <a:pt x="120" y="44"/>
                    </a:lnTo>
                    <a:lnTo>
                      <a:pt x="130" y="39"/>
                    </a:lnTo>
                    <a:lnTo>
                      <a:pt x="131" y="31"/>
                    </a:lnTo>
                    <a:lnTo>
                      <a:pt x="128" y="23"/>
                    </a:lnTo>
                    <a:lnTo>
                      <a:pt x="135" y="16"/>
                    </a:lnTo>
                    <a:lnTo>
                      <a:pt x="138" y="0"/>
                    </a:lnTo>
                  </a:path>
                </a:pathLst>
              </a:custGeom>
              <a:noFill/>
              <a:ln w="3175">
                <a:solidFill>
                  <a:srgbClr val="000000"/>
                </a:solidFill>
                <a:miter lim="800000"/>
                <a:headEnd/>
                <a:tailEnd/>
              </a:ln>
            </p:spPr>
            <p:txBody>
              <a:bodyPr/>
              <a:lstStyle/>
              <a:p>
                <a:pPr algn="ctr" eaLnBrk="0" hangingPunct="0"/>
                <a:endParaRPr lang="en-US" dirty="0"/>
              </a:p>
            </p:txBody>
          </p:sp>
          <p:sp>
            <p:nvSpPr>
              <p:cNvPr id="3679" name="Freeform 1271"/>
              <p:cNvSpPr>
                <a:spLocks/>
              </p:cNvSpPr>
              <p:nvPr/>
            </p:nvSpPr>
            <p:spPr bwMode="auto">
              <a:xfrm>
                <a:off x="3751" y="1014"/>
                <a:ext cx="27" cy="32"/>
              </a:xfrm>
              <a:custGeom>
                <a:avLst/>
                <a:gdLst>
                  <a:gd name="T0" fmla="*/ 0 w 27"/>
                  <a:gd name="T1" fmla="*/ 32 h 32"/>
                  <a:gd name="T2" fmla="*/ 5 w 27"/>
                  <a:gd name="T3" fmla="*/ 21 h 32"/>
                  <a:gd name="T4" fmla="*/ 16 w 27"/>
                  <a:gd name="T5" fmla="*/ 13 h 32"/>
                  <a:gd name="T6" fmla="*/ 21 w 27"/>
                  <a:gd name="T7" fmla="*/ 15 h 32"/>
                  <a:gd name="T8" fmla="*/ 27 w 27"/>
                  <a:gd name="T9" fmla="*/ 0 h 32"/>
                  <a:gd name="T10" fmla="*/ 0 60000 65536"/>
                  <a:gd name="T11" fmla="*/ 0 60000 65536"/>
                  <a:gd name="T12" fmla="*/ 0 60000 65536"/>
                  <a:gd name="T13" fmla="*/ 0 60000 65536"/>
                  <a:gd name="T14" fmla="*/ 0 60000 65536"/>
                  <a:gd name="T15" fmla="*/ 0 w 27"/>
                  <a:gd name="T16" fmla="*/ 0 h 32"/>
                  <a:gd name="T17" fmla="*/ 27 w 27"/>
                  <a:gd name="T18" fmla="*/ 32 h 32"/>
                </a:gdLst>
                <a:ahLst/>
                <a:cxnLst>
                  <a:cxn ang="T10">
                    <a:pos x="T0" y="T1"/>
                  </a:cxn>
                  <a:cxn ang="T11">
                    <a:pos x="T2" y="T3"/>
                  </a:cxn>
                  <a:cxn ang="T12">
                    <a:pos x="T4" y="T5"/>
                  </a:cxn>
                  <a:cxn ang="T13">
                    <a:pos x="T6" y="T7"/>
                  </a:cxn>
                  <a:cxn ang="T14">
                    <a:pos x="T8" y="T9"/>
                  </a:cxn>
                </a:cxnLst>
                <a:rect l="T15" t="T16" r="T17" b="T18"/>
                <a:pathLst>
                  <a:path w="27" h="32">
                    <a:moveTo>
                      <a:pt x="0" y="32"/>
                    </a:moveTo>
                    <a:lnTo>
                      <a:pt x="5" y="21"/>
                    </a:lnTo>
                    <a:lnTo>
                      <a:pt x="16" y="13"/>
                    </a:lnTo>
                    <a:lnTo>
                      <a:pt x="21" y="15"/>
                    </a:lnTo>
                    <a:lnTo>
                      <a:pt x="27" y="0"/>
                    </a:lnTo>
                  </a:path>
                </a:pathLst>
              </a:custGeom>
              <a:noFill/>
              <a:ln w="3175">
                <a:solidFill>
                  <a:srgbClr val="000000"/>
                </a:solidFill>
                <a:miter lim="800000"/>
                <a:headEnd/>
                <a:tailEnd/>
              </a:ln>
            </p:spPr>
            <p:txBody>
              <a:bodyPr/>
              <a:lstStyle/>
              <a:p>
                <a:pPr algn="ctr" eaLnBrk="0" hangingPunct="0"/>
                <a:endParaRPr lang="en-US" dirty="0"/>
              </a:p>
            </p:txBody>
          </p:sp>
          <p:sp>
            <p:nvSpPr>
              <p:cNvPr id="3680" name="Freeform 1272"/>
              <p:cNvSpPr>
                <a:spLocks/>
              </p:cNvSpPr>
              <p:nvPr/>
            </p:nvSpPr>
            <p:spPr bwMode="auto">
              <a:xfrm>
                <a:off x="3778" y="986"/>
                <a:ext cx="13" cy="28"/>
              </a:xfrm>
              <a:custGeom>
                <a:avLst/>
                <a:gdLst>
                  <a:gd name="T0" fmla="*/ 0 w 13"/>
                  <a:gd name="T1" fmla="*/ 28 h 28"/>
                  <a:gd name="T2" fmla="*/ 7 w 13"/>
                  <a:gd name="T3" fmla="*/ 22 h 28"/>
                  <a:gd name="T4" fmla="*/ 4 w 13"/>
                  <a:gd name="T5" fmla="*/ 4 h 28"/>
                  <a:gd name="T6" fmla="*/ 13 w 13"/>
                  <a:gd name="T7" fmla="*/ 0 h 28"/>
                  <a:gd name="T8" fmla="*/ 0 60000 65536"/>
                  <a:gd name="T9" fmla="*/ 0 60000 65536"/>
                  <a:gd name="T10" fmla="*/ 0 60000 65536"/>
                  <a:gd name="T11" fmla="*/ 0 60000 65536"/>
                  <a:gd name="T12" fmla="*/ 0 w 13"/>
                  <a:gd name="T13" fmla="*/ 0 h 28"/>
                  <a:gd name="T14" fmla="*/ 13 w 13"/>
                  <a:gd name="T15" fmla="*/ 28 h 28"/>
                </a:gdLst>
                <a:ahLst/>
                <a:cxnLst>
                  <a:cxn ang="T8">
                    <a:pos x="T0" y="T1"/>
                  </a:cxn>
                  <a:cxn ang="T9">
                    <a:pos x="T2" y="T3"/>
                  </a:cxn>
                  <a:cxn ang="T10">
                    <a:pos x="T4" y="T5"/>
                  </a:cxn>
                  <a:cxn ang="T11">
                    <a:pos x="T6" y="T7"/>
                  </a:cxn>
                </a:cxnLst>
                <a:rect l="T12" t="T13" r="T14" b="T15"/>
                <a:pathLst>
                  <a:path w="13" h="28">
                    <a:moveTo>
                      <a:pt x="0" y="28"/>
                    </a:moveTo>
                    <a:lnTo>
                      <a:pt x="7" y="22"/>
                    </a:lnTo>
                    <a:lnTo>
                      <a:pt x="4" y="4"/>
                    </a:lnTo>
                    <a:lnTo>
                      <a:pt x="13" y="0"/>
                    </a:lnTo>
                  </a:path>
                </a:pathLst>
              </a:custGeom>
              <a:noFill/>
              <a:ln w="3175">
                <a:solidFill>
                  <a:srgbClr val="000000"/>
                </a:solidFill>
                <a:miter lim="800000"/>
                <a:headEnd/>
                <a:tailEnd/>
              </a:ln>
            </p:spPr>
            <p:txBody>
              <a:bodyPr/>
              <a:lstStyle/>
              <a:p>
                <a:pPr algn="ctr" eaLnBrk="0" hangingPunct="0"/>
                <a:endParaRPr lang="en-US" dirty="0"/>
              </a:p>
            </p:txBody>
          </p:sp>
          <p:sp>
            <p:nvSpPr>
              <p:cNvPr id="3681" name="Line 1273"/>
              <p:cNvSpPr>
                <a:spLocks noChangeShapeType="1"/>
              </p:cNvSpPr>
              <p:nvPr/>
            </p:nvSpPr>
            <p:spPr bwMode="auto">
              <a:xfrm flipV="1">
                <a:off x="3139" y="986"/>
                <a:ext cx="2" cy="1"/>
              </a:xfrm>
              <a:prstGeom prst="line">
                <a:avLst/>
              </a:prstGeom>
              <a:noFill/>
              <a:ln w="3175">
                <a:solidFill>
                  <a:srgbClr val="000000"/>
                </a:solidFill>
                <a:miter lim="800000"/>
                <a:headEnd/>
                <a:tailEnd/>
              </a:ln>
            </p:spPr>
            <p:txBody>
              <a:bodyPr/>
              <a:lstStyle/>
              <a:p>
                <a:endParaRPr lang="en-US" dirty="0"/>
              </a:p>
            </p:txBody>
          </p:sp>
          <p:sp>
            <p:nvSpPr>
              <p:cNvPr id="3682" name="Line 1274"/>
              <p:cNvSpPr>
                <a:spLocks noChangeShapeType="1"/>
              </p:cNvSpPr>
              <p:nvPr/>
            </p:nvSpPr>
            <p:spPr bwMode="auto">
              <a:xfrm>
                <a:off x="3138" y="989"/>
                <a:ext cx="1" cy="1"/>
              </a:xfrm>
              <a:prstGeom prst="line">
                <a:avLst/>
              </a:prstGeom>
              <a:noFill/>
              <a:ln w="3175">
                <a:solidFill>
                  <a:srgbClr val="000000"/>
                </a:solidFill>
                <a:miter lim="800000"/>
                <a:headEnd/>
                <a:tailEnd/>
              </a:ln>
            </p:spPr>
            <p:txBody>
              <a:bodyPr/>
              <a:lstStyle/>
              <a:p>
                <a:endParaRPr lang="en-US" dirty="0"/>
              </a:p>
            </p:txBody>
          </p:sp>
          <p:sp>
            <p:nvSpPr>
              <p:cNvPr id="3683" name="Freeform 1275"/>
              <p:cNvSpPr>
                <a:spLocks/>
              </p:cNvSpPr>
              <p:nvPr/>
            </p:nvSpPr>
            <p:spPr bwMode="auto">
              <a:xfrm>
                <a:off x="2673" y="989"/>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684" name="Line 1276"/>
              <p:cNvSpPr>
                <a:spLocks noChangeShapeType="1"/>
              </p:cNvSpPr>
              <p:nvPr/>
            </p:nvSpPr>
            <p:spPr bwMode="auto">
              <a:xfrm flipV="1">
                <a:off x="3134" y="992"/>
                <a:ext cx="1" cy="2"/>
              </a:xfrm>
              <a:prstGeom prst="line">
                <a:avLst/>
              </a:prstGeom>
              <a:noFill/>
              <a:ln w="3175">
                <a:solidFill>
                  <a:srgbClr val="000000"/>
                </a:solidFill>
                <a:miter lim="800000"/>
                <a:headEnd/>
                <a:tailEnd/>
              </a:ln>
            </p:spPr>
            <p:txBody>
              <a:bodyPr/>
              <a:lstStyle/>
              <a:p>
                <a:endParaRPr lang="en-US" dirty="0"/>
              </a:p>
            </p:txBody>
          </p:sp>
          <p:sp>
            <p:nvSpPr>
              <p:cNvPr id="3685" name="Line 1277"/>
              <p:cNvSpPr>
                <a:spLocks noChangeShapeType="1"/>
              </p:cNvSpPr>
              <p:nvPr/>
            </p:nvSpPr>
            <p:spPr bwMode="auto">
              <a:xfrm>
                <a:off x="4066" y="1002"/>
                <a:ext cx="4" cy="11"/>
              </a:xfrm>
              <a:prstGeom prst="line">
                <a:avLst/>
              </a:prstGeom>
              <a:noFill/>
              <a:ln w="3175">
                <a:solidFill>
                  <a:srgbClr val="000000"/>
                </a:solidFill>
                <a:miter lim="800000"/>
                <a:headEnd/>
                <a:tailEnd/>
              </a:ln>
            </p:spPr>
            <p:txBody>
              <a:bodyPr/>
              <a:lstStyle/>
              <a:p>
                <a:endParaRPr lang="en-US" dirty="0"/>
              </a:p>
            </p:txBody>
          </p:sp>
          <p:sp>
            <p:nvSpPr>
              <p:cNvPr id="3686" name="Freeform 1278"/>
              <p:cNvSpPr>
                <a:spLocks/>
              </p:cNvSpPr>
              <p:nvPr/>
            </p:nvSpPr>
            <p:spPr bwMode="auto">
              <a:xfrm>
                <a:off x="4066" y="1013"/>
                <a:ext cx="4" cy="3"/>
              </a:xfrm>
              <a:custGeom>
                <a:avLst/>
                <a:gdLst>
                  <a:gd name="T0" fmla="*/ 4 w 4"/>
                  <a:gd name="T1" fmla="*/ 0 h 3"/>
                  <a:gd name="T2" fmla="*/ 0 w 4"/>
                  <a:gd name="T3" fmla="*/ 0 h 3"/>
                  <a:gd name="T4" fmla="*/ 4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4" y="0"/>
                    </a:moveTo>
                    <a:lnTo>
                      <a:pt x="0" y="0"/>
                    </a:lnTo>
                    <a:lnTo>
                      <a:pt x="4" y="3"/>
                    </a:lnTo>
                  </a:path>
                </a:pathLst>
              </a:custGeom>
              <a:noFill/>
              <a:ln w="3175">
                <a:solidFill>
                  <a:srgbClr val="000000"/>
                </a:solidFill>
                <a:miter lim="800000"/>
                <a:headEnd/>
                <a:tailEnd/>
              </a:ln>
            </p:spPr>
            <p:txBody>
              <a:bodyPr/>
              <a:lstStyle/>
              <a:p>
                <a:pPr algn="ctr" eaLnBrk="0" hangingPunct="0"/>
                <a:endParaRPr lang="en-US" dirty="0"/>
              </a:p>
            </p:txBody>
          </p:sp>
          <p:sp>
            <p:nvSpPr>
              <p:cNvPr id="3687" name="Line 1279"/>
              <p:cNvSpPr>
                <a:spLocks noChangeShapeType="1"/>
              </p:cNvSpPr>
              <p:nvPr/>
            </p:nvSpPr>
            <p:spPr bwMode="auto">
              <a:xfrm>
                <a:off x="4070" y="1016"/>
                <a:ext cx="1" cy="5"/>
              </a:xfrm>
              <a:prstGeom prst="line">
                <a:avLst/>
              </a:prstGeom>
              <a:noFill/>
              <a:ln w="3175">
                <a:solidFill>
                  <a:srgbClr val="000000"/>
                </a:solidFill>
                <a:miter lim="800000"/>
                <a:headEnd/>
                <a:tailEnd/>
              </a:ln>
            </p:spPr>
            <p:txBody>
              <a:bodyPr/>
              <a:lstStyle/>
              <a:p>
                <a:endParaRPr lang="en-US" dirty="0"/>
              </a:p>
            </p:txBody>
          </p:sp>
          <p:sp>
            <p:nvSpPr>
              <p:cNvPr id="3688" name="Line 1280"/>
              <p:cNvSpPr>
                <a:spLocks noChangeShapeType="1"/>
              </p:cNvSpPr>
              <p:nvPr/>
            </p:nvSpPr>
            <p:spPr bwMode="auto">
              <a:xfrm>
                <a:off x="4070" y="1021"/>
                <a:ext cx="1" cy="1"/>
              </a:xfrm>
              <a:prstGeom prst="line">
                <a:avLst/>
              </a:prstGeom>
              <a:noFill/>
              <a:ln w="3175">
                <a:solidFill>
                  <a:srgbClr val="000000"/>
                </a:solidFill>
                <a:miter lim="800000"/>
                <a:headEnd/>
                <a:tailEnd/>
              </a:ln>
            </p:spPr>
            <p:txBody>
              <a:bodyPr/>
              <a:lstStyle/>
              <a:p>
                <a:endParaRPr lang="en-US" dirty="0"/>
              </a:p>
            </p:txBody>
          </p:sp>
          <p:sp>
            <p:nvSpPr>
              <p:cNvPr id="3689" name="Line 1281"/>
              <p:cNvSpPr>
                <a:spLocks noChangeShapeType="1"/>
              </p:cNvSpPr>
              <p:nvPr/>
            </p:nvSpPr>
            <p:spPr bwMode="auto">
              <a:xfrm>
                <a:off x="4070" y="1021"/>
                <a:ext cx="1" cy="5"/>
              </a:xfrm>
              <a:prstGeom prst="line">
                <a:avLst/>
              </a:prstGeom>
              <a:noFill/>
              <a:ln w="3175">
                <a:solidFill>
                  <a:srgbClr val="000000"/>
                </a:solidFill>
                <a:miter lim="800000"/>
                <a:headEnd/>
                <a:tailEnd/>
              </a:ln>
            </p:spPr>
            <p:txBody>
              <a:bodyPr/>
              <a:lstStyle/>
              <a:p>
                <a:endParaRPr lang="en-US" dirty="0"/>
              </a:p>
            </p:txBody>
          </p:sp>
          <p:sp>
            <p:nvSpPr>
              <p:cNvPr id="3690" name="Freeform 1282"/>
              <p:cNvSpPr>
                <a:spLocks/>
              </p:cNvSpPr>
              <p:nvPr/>
            </p:nvSpPr>
            <p:spPr bwMode="auto">
              <a:xfrm>
                <a:off x="4061" y="1024"/>
                <a:ext cx="9" cy="11"/>
              </a:xfrm>
              <a:custGeom>
                <a:avLst/>
                <a:gdLst>
                  <a:gd name="T0" fmla="*/ 9 w 9"/>
                  <a:gd name="T1" fmla="*/ 2 h 11"/>
                  <a:gd name="T2" fmla="*/ 0 w 9"/>
                  <a:gd name="T3" fmla="*/ 0 h 11"/>
                  <a:gd name="T4" fmla="*/ 5 w 9"/>
                  <a:gd name="T5" fmla="*/ 3 h 11"/>
                  <a:gd name="T6" fmla="*/ 4 w 9"/>
                  <a:gd name="T7" fmla="*/ 11 h 11"/>
                  <a:gd name="T8" fmla="*/ 0 60000 65536"/>
                  <a:gd name="T9" fmla="*/ 0 60000 65536"/>
                  <a:gd name="T10" fmla="*/ 0 60000 65536"/>
                  <a:gd name="T11" fmla="*/ 0 60000 65536"/>
                  <a:gd name="T12" fmla="*/ 0 w 9"/>
                  <a:gd name="T13" fmla="*/ 0 h 11"/>
                  <a:gd name="T14" fmla="*/ 9 w 9"/>
                  <a:gd name="T15" fmla="*/ 11 h 11"/>
                </a:gdLst>
                <a:ahLst/>
                <a:cxnLst>
                  <a:cxn ang="T8">
                    <a:pos x="T0" y="T1"/>
                  </a:cxn>
                  <a:cxn ang="T9">
                    <a:pos x="T2" y="T3"/>
                  </a:cxn>
                  <a:cxn ang="T10">
                    <a:pos x="T4" y="T5"/>
                  </a:cxn>
                  <a:cxn ang="T11">
                    <a:pos x="T6" y="T7"/>
                  </a:cxn>
                </a:cxnLst>
                <a:rect l="T12" t="T13" r="T14" b="T15"/>
                <a:pathLst>
                  <a:path w="9" h="11">
                    <a:moveTo>
                      <a:pt x="9" y="2"/>
                    </a:moveTo>
                    <a:lnTo>
                      <a:pt x="0" y="0"/>
                    </a:lnTo>
                    <a:lnTo>
                      <a:pt x="5" y="3"/>
                    </a:lnTo>
                    <a:lnTo>
                      <a:pt x="4" y="11"/>
                    </a:lnTo>
                  </a:path>
                </a:pathLst>
              </a:custGeom>
              <a:noFill/>
              <a:ln w="3175">
                <a:solidFill>
                  <a:srgbClr val="000000"/>
                </a:solidFill>
                <a:miter lim="800000"/>
                <a:headEnd/>
                <a:tailEnd/>
              </a:ln>
            </p:spPr>
            <p:txBody>
              <a:bodyPr/>
              <a:lstStyle/>
              <a:p>
                <a:pPr algn="ctr" eaLnBrk="0" hangingPunct="0"/>
                <a:endParaRPr lang="en-US" dirty="0"/>
              </a:p>
            </p:txBody>
          </p:sp>
          <p:sp>
            <p:nvSpPr>
              <p:cNvPr id="3691" name="Line 1283"/>
              <p:cNvSpPr>
                <a:spLocks noChangeShapeType="1"/>
              </p:cNvSpPr>
              <p:nvPr/>
            </p:nvSpPr>
            <p:spPr bwMode="auto">
              <a:xfrm flipH="1">
                <a:off x="4063" y="1035"/>
                <a:ext cx="2" cy="1"/>
              </a:xfrm>
              <a:prstGeom prst="line">
                <a:avLst/>
              </a:prstGeom>
              <a:noFill/>
              <a:ln w="3175">
                <a:solidFill>
                  <a:srgbClr val="000000"/>
                </a:solidFill>
                <a:miter lim="800000"/>
                <a:headEnd/>
                <a:tailEnd/>
              </a:ln>
            </p:spPr>
            <p:txBody>
              <a:bodyPr/>
              <a:lstStyle/>
              <a:p>
                <a:endParaRPr lang="en-US" dirty="0"/>
              </a:p>
            </p:txBody>
          </p:sp>
          <p:sp>
            <p:nvSpPr>
              <p:cNvPr id="3692" name="Freeform 1284"/>
              <p:cNvSpPr>
                <a:spLocks/>
              </p:cNvSpPr>
              <p:nvPr/>
            </p:nvSpPr>
            <p:spPr bwMode="auto">
              <a:xfrm>
                <a:off x="4057" y="1035"/>
                <a:ext cx="6" cy="7"/>
              </a:xfrm>
              <a:custGeom>
                <a:avLst/>
                <a:gdLst>
                  <a:gd name="T0" fmla="*/ 6 w 6"/>
                  <a:gd name="T1" fmla="*/ 0 h 7"/>
                  <a:gd name="T2" fmla="*/ 0 w 6"/>
                  <a:gd name="T3" fmla="*/ 2 h 7"/>
                  <a:gd name="T4" fmla="*/ 4 w 6"/>
                  <a:gd name="T5" fmla="*/ 7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6" y="0"/>
                    </a:moveTo>
                    <a:lnTo>
                      <a:pt x="0" y="2"/>
                    </a:lnTo>
                    <a:lnTo>
                      <a:pt x="4" y="7"/>
                    </a:lnTo>
                  </a:path>
                </a:pathLst>
              </a:custGeom>
              <a:noFill/>
              <a:ln w="3175">
                <a:solidFill>
                  <a:srgbClr val="000000"/>
                </a:solidFill>
                <a:miter lim="800000"/>
                <a:headEnd/>
                <a:tailEnd/>
              </a:ln>
            </p:spPr>
            <p:txBody>
              <a:bodyPr/>
              <a:lstStyle/>
              <a:p>
                <a:pPr algn="ctr" eaLnBrk="0" hangingPunct="0"/>
                <a:endParaRPr lang="en-US" dirty="0"/>
              </a:p>
            </p:txBody>
          </p:sp>
          <p:sp>
            <p:nvSpPr>
              <p:cNvPr id="3693" name="Freeform 1285"/>
              <p:cNvSpPr>
                <a:spLocks/>
              </p:cNvSpPr>
              <p:nvPr/>
            </p:nvSpPr>
            <p:spPr bwMode="auto">
              <a:xfrm>
                <a:off x="4057" y="1042"/>
                <a:ext cx="4" cy="4"/>
              </a:xfrm>
              <a:custGeom>
                <a:avLst/>
                <a:gdLst>
                  <a:gd name="T0" fmla="*/ 4 w 4"/>
                  <a:gd name="T1" fmla="*/ 0 h 4"/>
                  <a:gd name="T2" fmla="*/ 0 w 4"/>
                  <a:gd name="T3" fmla="*/ 0 h 4"/>
                  <a:gd name="T4" fmla="*/ 0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694" name="Freeform 1286"/>
              <p:cNvSpPr>
                <a:spLocks/>
              </p:cNvSpPr>
              <p:nvPr/>
            </p:nvSpPr>
            <p:spPr bwMode="auto">
              <a:xfrm>
                <a:off x="4055" y="1045"/>
                <a:ext cx="2" cy="5"/>
              </a:xfrm>
              <a:custGeom>
                <a:avLst/>
                <a:gdLst>
                  <a:gd name="T0" fmla="*/ 2 w 2"/>
                  <a:gd name="T1" fmla="*/ 1 h 5"/>
                  <a:gd name="T2" fmla="*/ 0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1"/>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695" name="Line 1287"/>
              <p:cNvSpPr>
                <a:spLocks noChangeShapeType="1"/>
              </p:cNvSpPr>
              <p:nvPr/>
            </p:nvSpPr>
            <p:spPr bwMode="auto">
              <a:xfrm flipH="1">
                <a:off x="4048" y="1050"/>
                <a:ext cx="7" cy="1"/>
              </a:xfrm>
              <a:prstGeom prst="line">
                <a:avLst/>
              </a:prstGeom>
              <a:noFill/>
              <a:ln w="3175">
                <a:solidFill>
                  <a:srgbClr val="000000"/>
                </a:solidFill>
                <a:miter lim="800000"/>
                <a:headEnd/>
                <a:tailEnd/>
              </a:ln>
            </p:spPr>
            <p:txBody>
              <a:bodyPr/>
              <a:lstStyle/>
              <a:p>
                <a:endParaRPr lang="en-US" dirty="0"/>
              </a:p>
            </p:txBody>
          </p:sp>
          <p:sp>
            <p:nvSpPr>
              <p:cNvPr id="3696" name="Line 1288"/>
              <p:cNvSpPr>
                <a:spLocks noChangeShapeType="1"/>
              </p:cNvSpPr>
              <p:nvPr/>
            </p:nvSpPr>
            <p:spPr bwMode="auto">
              <a:xfrm flipH="1">
                <a:off x="4042" y="1050"/>
                <a:ext cx="6" cy="1"/>
              </a:xfrm>
              <a:prstGeom prst="line">
                <a:avLst/>
              </a:prstGeom>
              <a:noFill/>
              <a:ln w="3175">
                <a:solidFill>
                  <a:srgbClr val="000000"/>
                </a:solidFill>
                <a:miter lim="800000"/>
                <a:headEnd/>
                <a:tailEnd/>
              </a:ln>
            </p:spPr>
            <p:txBody>
              <a:bodyPr/>
              <a:lstStyle/>
              <a:p>
                <a:endParaRPr lang="en-US" dirty="0"/>
              </a:p>
            </p:txBody>
          </p:sp>
          <p:sp>
            <p:nvSpPr>
              <p:cNvPr id="3697" name="Freeform 1289"/>
              <p:cNvSpPr>
                <a:spLocks/>
              </p:cNvSpPr>
              <p:nvPr/>
            </p:nvSpPr>
            <p:spPr bwMode="auto">
              <a:xfrm>
                <a:off x="4034" y="1050"/>
                <a:ext cx="8" cy="6"/>
              </a:xfrm>
              <a:custGeom>
                <a:avLst/>
                <a:gdLst>
                  <a:gd name="T0" fmla="*/ 8 w 8"/>
                  <a:gd name="T1" fmla="*/ 0 h 6"/>
                  <a:gd name="T2" fmla="*/ 8 w 8"/>
                  <a:gd name="T3" fmla="*/ 6 h 6"/>
                  <a:gd name="T4" fmla="*/ 0 w 8"/>
                  <a:gd name="T5" fmla="*/ 6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8" y="0"/>
                    </a:moveTo>
                    <a:lnTo>
                      <a:pt x="8" y="6"/>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3698" name="Line 1290"/>
              <p:cNvSpPr>
                <a:spLocks noChangeShapeType="1"/>
              </p:cNvSpPr>
              <p:nvPr/>
            </p:nvSpPr>
            <p:spPr bwMode="auto">
              <a:xfrm flipH="1">
                <a:off x="4032" y="1056"/>
                <a:ext cx="2" cy="1"/>
              </a:xfrm>
              <a:prstGeom prst="line">
                <a:avLst/>
              </a:prstGeom>
              <a:noFill/>
              <a:ln w="3175">
                <a:solidFill>
                  <a:srgbClr val="000000"/>
                </a:solidFill>
                <a:miter lim="800000"/>
                <a:headEnd/>
                <a:tailEnd/>
              </a:ln>
            </p:spPr>
            <p:txBody>
              <a:bodyPr/>
              <a:lstStyle/>
              <a:p>
                <a:endParaRPr lang="en-US" dirty="0"/>
              </a:p>
            </p:txBody>
          </p:sp>
          <p:sp>
            <p:nvSpPr>
              <p:cNvPr id="3699" name="Line 1291"/>
              <p:cNvSpPr>
                <a:spLocks noChangeShapeType="1"/>
              </p:cNvSpPr>
              <p:nvPr/>
            </p:nvSpPr>
            <p:spPr bwMode="auto">
              <a:xfrm flipH="1">
                <a:off x="4029" y="1056"/>
                <a:ext cx="3" cy="2"/>
              </a:xfrm>
              <a:prstGeom prst="line">
                <a:avLst/>
              </a:prstGeom>
              <a:noFill/>
              <a:ln w="3175">
                <a:solidFill>
                  <a:srgbClr val="000000"/>
                </a:solidFill>
                <a:miter lim="800000"/>
                <a:headEnd/>
                <a:tailEnd/>
              </a:ln>
            </p:spPr>
            <p:txBody>
              <a:bodyPr/>
              <a:lstStyle/>
              <a:p>
                <a:endParaRPr lang="en-US" dirty="0"/>
              </a:p>
            </p:txBody>
          </p:sp>
          <p:sp>
            <p:nvSpPr>
              <p:cNvPr id="3700" name="Line 1292"/>
              <p:cNvSpPr>
                <a:spLocks noChangeShapeType="1"/>
              </p:cNvSpPr>
              <p:nvPr/>
            </p:nvSpPr>
            <p:spPr bwMode="auto">
              <a:xfrm flipV="1">
                <a:off x="4029" y="1056"/>
                <a:ext cx="2" cy="2"/>
              </a:xfrm>
              <a:prstGeom prst="line">
                <a:avLst/>
              </a:prstGeom>
              <a:noFill/>
              <a:ln w="3175">
                <a:solidFill>
                  <a:srgbClr val="000000"/>
                </a:solidFill>
                <a:miter lim="800000"/>
                <a:headEnd/>
                <a:tailEnd/>
              </a:ln>
            </p:spPr>
            <p:txBody>
              <a:bodyPr/>
              <a:lstStyle/>
              <a:p>
                <a:endParaRPr lang="en-US" dirty="0"/>
              </a:p>
            </p:txBody>
          </p:sp>
          <p:sp>
            <p:nvSpPr>
              <p:cNvPr id="3701" name="Freeform 1293"/>
              <p:cNvSpPr>
                <a:spLocks/>
              </p:cNvSpPr>
              <p:nvPr/>
            </p:nvSpPr>
            <p:spPr bwMode="auto">
              <a:xfrm>
                <a:off x="3982" y="1058"/>
                <a:ext cx="47" cy="108"/>
              </a:xfrm>
              <a:custGeom>
                <a:avLst/>
                <a:gdLst>
                  <a:gd name="T0" fmla="*/ 47 w 47"/>
                  <a:gd name="T1" fmla="*/ 0 h 108"/>
                  <a:gd name="T2" fmla="*/ 47 w 47"/>
                  <a:gd name="T3" fmla="*/ 4 h 108"/>
                  <a:gd name="T4" fmla="*/ 37 w 47"/>
                  <a:gd name="T5" fmla="*/ 4 h 108"/>
                  <a:gd name="T6" fmla="*/ 33 w 47"/>
                  <a:gd name="T7" fmla="*/ 11 h 108"/>
                  <a:gd name="T8" fmla="*/ 39 w 47"/>
                  <a:gd name="T9" fmla="*/ 46 h 108"/>
                  <a:gd name="T10" fmla="*/ 28 w 47"/>
                  <a:gd name="T11" fmla="*/ 59 h 108"/>
                  <a:gd name="T12" fmla="*/ 24 w 47"/>
                  <a:gd name="T13" fmla="*/ 70 h 108"/>
                  <a:gd name="T14" fmla="*/ 15 w 47"/>
                  <a:gd name="T15" fmla="*/ 72 h 108"/>
                  <a:gd name="T16" fmla="*/ 11 w 47"/>
                  <a:gd name="T17" fmla="*/ 67 h 108"/>
                  <a:gd name="T18" fmla="*/ 5 w 47"/>
                  <a:gd name="T19" fmla="*/ 73 h 108"/>
                  <a:gd name="T20" fmla="*/ 5 w 47"/>
                  <a:gd name="T21" fmla="*/ 86 h 108"/>
                  <a:gd name="T22" fmla="*/ 13 w 47"/>
                  <a:gd name="T23" fmla="*/ 96 h 108"/>
                  <a:gd name="T24" fmla="*/ 7 w 47"/>
                  <a:gd name="T25" fmla="*/ 102 h 108"/>
                  <a:gd name="T26" fmla="*/ 2 w 47"/>
                  <a:gd name="T27" fmla="*/ 102 h 108"/>
                  <a:gd name="T28" fmla="*/ 0 w 47"/>
                  <a:gd name="T29" fmla="*/ 108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08"/>
                  <a:gd name="T47" fmla="*/ 47 w 47"/>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08">
                    <a:moveTo>
                      <a:pt x="47" y="0"/>
                    </a:moveTo>
                    <a:lnTo>
                      <a:pt x="47" y="4"/>
                    </a:lnTo>
                    <a:lnTo>
                      <a:pt x="37" y="4"/>
                    </a:lnTo>
                    <a:lnTo>
                      <a:pt x="33" y="11"/>
                    </a:lnTo>
                    <a:lnTo>
                      <a:pt x="39" y="46"/>
                    </a:lnTo>
                    <a:lnTo>
                      <a:pt x="28" y="59"/>
                    </a:lnTo>
                    <a:lnTo>
                      <a:pt x="24" y="70"/>
                    </a:lnTo>
                    <a:lnTo>
                      <a:pt x="15" y="72"/>
                    </a:lnTo>
                    <a:lnTo>
                      <a:pt x="11" y="67"/>
                    </a:lnTo>
                    <a:lnTo>
                      <a:pt x="5" y="73"/>
                    </a:lnTo>
                    <a:lnTo>
                      <a:pt x="5" y="86"/>
                    </a:lnTo>
                    <a:lnTo>
                      <a:pt x="13" y="96"/>
                    </a:lnTo>
                    <a:lnTo>
                      <a:pt x="7" y="102"/>
                    </a:lnTo>
                    <a:lnTo>
                      <a:pt x="2" y="102"/>
                    </a:lnTo>
                    <a:lnTo>
                      <a:pt x="0" y="108"/>
                    </a:lnTo>
                  </a:path>
                </a:pathLst>
              </a:custGeom>
              <a:noFill/>
              <a:ln w="3175">
                <a:solidFill>
                  <a:srgbClr val="000000"/>
                </a:solidFill>
                <a:miter lim="800000"/>
                <a:headEnd/>
                <a:tailEnd/>
              </a:ln>
            </p:spPr>
            <p:txBody>
              <a:bodyPr/>
              <a:lstStyle/>
              <a:p>
                <a:pPr algn="ctr" eaLnBrk="0" hangingPunct="0"/>
                <a:endParaRPr lang="en-US" dirty="0"/>
              </a:p>
            </p:txBody>
          </p:sp>
          <p:sp>
            <p:nvSpPr>
              <p:cNvPr id="3702" name="Freeform 1294"/>
              <p:cNvSpPr>
                <a:spLocks/>
              </p:cNvSpPr>
              <p:nvPr/>
            </p:nvSpPr>
            <p:spPr bwMode="auto">
              <a:xfrm>
                <a:off x="3916" y="1166"/>
                <a:ext cx="66" cy="88"/>
              </a:xfrm>
              <a:custGeom>
                <a:avLst/>
                <a:gdLst>
                  <a:gd name="T0" fmla="*/ 66 w 66"/>
                  <a:gd name="T1" fmla="*/ 0 h 88"/>
                  <a:gd name="T2" fmla="*/ 58 w 66"/>
                  <a:gd name="T3" fmla="*/ 12 h 88"/>
                  <a:gd name="T4" fmla="*/ 42 w 66"/>
                  <a:gd name="T5" fmla="*/ 16 h 88"/>
                  <a:gd name="T6" fmla="*/ 26 w 66"/>
                  <a:gd name="T7" fmla="*/ 28 h 88"/>
                  <a:gd name="T8" fmla="*/ 22 w 66"/>
                  <a:gd name="T9" fmla="*/ 53 h 88"/>
                  <a:gd name="T10" fmla="*/ 11 w 66"/>
                  <a:gd name="T11" fmla="*/ 55 h 88"/>
                  <a:gd name="T12" fmla="*/ 0 w 66"/>
                  <a:gd name="T13" fmla="*/ 88 h 88"/>
                  <a:gd name="T14" fmla="*/ 0 60000 65536"/>
                  <a:gd name="T15" fmla="*/ 0 60000 65536"/>
                  <a:gd name="T16" fmla="*/ 0 60000 65536"/>
                  <a:gd name="T17" fmla="*/ 0 60000 65536"/>
                  <a:gd name="T18" fmla="*/ 0 60000 65536"/>
                  <a:gd name="T19" fmla="*/ 0 60000 65536"/>
                  <a:gd name="T20" fmla="*/ 0 60000 65536"/>
                  <a:gd name="T21" fmla="*/ 0 w 66"/>
                  <a:gd name="T22" fmla="*/ 0 h 88"/>
                  <a:gd name="T23" fmla="*/ 66 w 6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8">
                    <a:moveTo>
                      <a:pt x="66" y="0"/>
                    </a:moveTo>
                    <a:lnTo>
                      <a:pt x="58" y="12"/>
                    </a:lnTo>
                    <a:lnTo>
                      <a:pt x="42" y="16"/>
                    </a:lnTo>
                    <a:lnTo>
                      <a:pt x="26" y="28"/>
                    </a:lnTo>
                    <a:lnTo>
                      <a:pt x="22" y="53"/>
                    </a:lnTo>
                    <a:lnTo>
                      <a:pt x="11" y="55"/>
                    </a:lnTo>
                    <a:lnTo>
                      <a:pt x="0" y="88"/>
                    </a:lnTo>
                  </a:path>
                </a:pathLst>
              </a:custGeom>
              <a:noFill/>
              <a:ln w="3175">
                <a:solidFill>
                  <a:srgbClr val="000000"/>
                </a:solidFill>
                <a:miter lim="800000"/>
                <a:headEnd/>
                <a:tailEnd/>
              </a:ln>
            </p:spPr>
            <p:txBody>
              <a:bodyPr/>
              <a:lstStyle/>
              <a:p>
                <a:pPr algn="ctr" eaLnBrk="0" hangingPunct="0"/>
                <a:endParaRPr lang="en-US" dirty="0"/>
              </a:p>
            </p:txBody>
          </p:sp>
          <p:sp>
            <p:nvSpPr>
              <p:cNvPr id="3703" name="Freeform 1295"/>
              <p:cNvSpPr>
                <a:spLocks/>
              </p:cNvSpPr>
              <p:nvPr/>
            </p:nvSpPr>
            <p:spPr bwMode="auto">
              <a:xfrm>
                <a:off x="3877" y="1254"/>
                <a:ext cx="39" cy="16"/>
              </a:xfrm>
              <a:custGeom>
                <a:avLst/>
                <a:gdLst>
                  <a:gd name="T0" fmla="*/ 39 w 39"/>
                  <a:gd name="T1" fmla="*/ 0 h 16"/>
                  <a:gd name="T2" fmla="*/ 32 w 39"/>
                  <a:gd name="T3" fmla="*/ 16 h 16"/>
                  <a:gd name="T4" fmla="*/ 29 w 39"/>
                  <a:gd name="T5" fmla="*/ 2 h 16"/>
                  <a:gd name="T6" fmla="*/ 24 w 39"/>
                  <a:gd name="T7" fmla="*/ 8 h 16"/>
                  <a:gd name="T8" fmla="*/ 19 w 39"/>
                  <a:gd name="T9" fmla="*/ 4 h 16"/>
                  <a:gd name="T10" fmla="*/ 13 w 39"/>
                  <a:gd name="T11" fmla="*/ 8 h 16"/>
                  <a:gd name="T12" fmla="*/ 13 w 39"/>
                  <a:gd name="T13" fmla="*/ 5 h 16"/>
                  <a:gd name="T14" fmla="*/ 0 w 39"/>
                  <a:gd name="T15" fmla="*/ 8 h 1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6"/>
                  <a:gd name="T26" fmla="*/ 39 w 39"/>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6">
                    <a:moveTo>
                      <a:pt x="39" y="0"/>
                    </a:moveTo>
                    <a:lnTo>
                      <a:pt x="32" y="16"/>
                    </a:lnTo>
                    <a:lnTo>
                      <a:pt x="29" y="2"/>
                    </a:lnTo>
                    <a:lnTo>
                      <a:pt x="24" y="8"/>
                    </a:lnTo>
                    <a:lnTo>
                      <a:pt x="19" y="4"/>
                    </a:lnTo>
                    <a:lnTo>
                      <a:pt x="13" y="8"/>
                    </a:lnTo>
                    <a:lnTo>
                      <a:pt x="13" y="5"/>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3704" name="Line 1296"/>
              <p:cNvSpPr>
                <a:spLocks noChangeShapeType="1"/>
              </p:cNvSpPr>
              <p:nvPr/>
            </p:nvSpPr>
            <p:spPr bwMode="auto">
              <a:xfrm flipH="1">
                <a:off x="3875" y="1262"/>
                <a:ext cx="2" cy="1"/>
              </a:xfrm>
              <a:prstGeom prst="line">
                <a:avLst/>
              </a:prstGeom>
              <a:noFill/>
              <a:ln w="3175">
                <a:solidFill>
                  <a:srgbClr val="000000"/>
                </a:solidFill>
                <a:miter lim="800000"/>
                <a:headEnd/>
                <a:tailEnd/>
              </a:ln>
            </p:spPr>
            <p:txBody>
              <a:bodyPr/>
              <a:lstStyle/>
              <a:p>
                <a:endParaRPr lang="en-US" dirty="0"/>
              </a:p>
            </p:txBody>
          </p:sp>
          <p:sp>
            <p:nvSpPr>
              <p:cNvPr id="3705" name="Line 1297"/>
              <p:cNvSpPr>
                <a:spLocks noChangeShapeType="1"/>
              </p:cNvSpPr>
              <p:nvPr/>
            </p:nvSpPr>
            <p:spPr bwMode="auto">
              <a:xfrm flipV="1">
                <a:off x="3875" y="1179"/>
                <a:ext cx="2" cy="83"/>
              </a:xfrm>
              <a:prstGeom prst="line">
                <a:avLst/>
              </a:prstGeom>
              <a:noFill/>
              <a:ln w="3175">
                <a:solidFill>
                  <a:srgbClr val="000000"/>
                </a:solidFill>
                <a:miter lim="800000"/>
                <a:headEnd/>
                <a:tailEnd/>
              </a:ln>
            </p:spPr>
            <p:txBody>
              <a:bodyPr/>
              <a:lstStyle/>
              <a:p>
                <a:endParaRPr lang="en-US" dirty="0"/>
              </a:p>
            </p:txBody>
          </p:sp>
          <p:sp>
            <p:nvSpPr>
              <p:cNvPr id="3706" name="Freeform 1298"/>
              <p:cNvSpPr>
                <a:spLocks/>
              </p:cNvSpPr>
              <p:nvPr/>
            </p:nvSpPr>
            <p:spPr bwMode="auto">
              <a:xfrm>
                <a:off x="3877" y="1066"/>
                <a:ext cx="13" cy="113"/>
              </a:xfrm>
              <a:custGeom>
                <a:avLst/>
                <a:gdLst>
                  <a:gd name="T0" fmla="*/ 0 w 13"/>
                  <a:gd name="T1" fmla="*/ 113 h 113"/>
                  <a:gd name="T2" fmla="*/ 0 w 13"/>
                  <a:gd name="T3" fmla="*/ 38 h 113"/>
                  <a:gd name="T4" fmla="*/ 13 w 13"/>
                  <a:gd name="T5" fmla="*/ 25 h 113"/>
                  <a:gd name="T6" fmla="*/ 13 w 13"/>
                  <a:gd name="T7" fmla="*/ 0 h 113"/>
                  <a:gd name="T8" fmla="*/ 0 60000 65536"/>
                  <a:gd name="T9" fmla="*/ 0 60000 65536"/>
                  <a:gd name="T10" fmla="*/ 0 60000 65536"/>
                  <a:gd name="T11" fmla="*/ 0 60000 65536"/>
                  <a:gd name="T12" fmla="*/ 0 w 13"/>
                  <a:gd name="T13" fmla="*/ 0 h 113"/>
                  <a:gd name="T14" fmla="*/ 13 w 13"/>
                  <a:gd name="T15" fmla="*/ 113 h 113"/>
                </a:gdLst>
                <a:ahLst/>
                <a:cxnLst>
                  <a:cxn ang="T8">
                    <a:pos x="T0" y="T1"/>
                  </a:cxn>
                  <a:cxn ang="T9">
                    <a:pos x="T2" y="T3"/>
                  </a:cxn>
                  <a:cxn ang="T10">
                    <a:pos x="T4" y="T5"/>
                  </a:cxn>
                  <a:cxn ang="T11">
                    <a:pos x="T6" y="T7"/>
                  </a:cxn>
                </a:cxnLst>
                <a:rect l="T12" t="T13" r="T14" b="T15"/>
                <a:pathLst>
                  <a:path w="13" h="113">
                    <a:moveTo>
                      <a:pt x="0" y="113"/>
                    </a:moveTo>
                    <a:lnTo>
                      <a:pt x="0" y="38"/>
                    </a:lnTo>
                    <a:lnTo>
                      <a:pt x="13" y="25"/>
                    </a:lnTo>
                    <a:lnTo>
                      <a:pt x="13" y="0"/>
                    </a:lnTo>
                  </a:path>
                </a:pathLst>
              </a:custGeom>
              <a:noFill/>
              <a:ln w="3175">
                <a:solidFill>
                  <a:srgbClr val="000000"/>
                </a:solidFill>
                <a:miter lim="800000"/>
                <a:headEnd/>
                <a:tailEnd/>
              </a:ln>
            </p:spPr>
            <p:txBody>
              <a:bodyPr/>
              <a:lstStyle/>
              <a:p>
                <a:pPr algn="ctr" eaLnBrk="0" hangingPunct="0"/>
                <a:endParaRPr lang="en-US" dirty="0"/>
              </a:p>
            </p:txBody>
          </p:sp>
          <p:sp>
            <p:nvSpPr>
              <p:cNvPr id="3707" name="Line 1299"/>
              <p:cNvSpPr>
                <a:spLocks noChangeShapeType="1"/>
              </p:cNvSpPr>
              <p:nvPr/>
            </p:nvSpPr>
            <p:spPr bwMode="auto">
              <a:xfrm flipV="1">
                <a:off x="3890" y="1064"/>
                <a:ext cx="2" cy="2"/>
              </a:xfrm>
              <a:prstGeom prst="line">
                <a:avLst/>
              </a:prstGeom>
              <a:noFill/>
              <a:ln w="3175">
                <a:solidFill>
                  <a:srgbClr val="000000"/>
                </a:solidFill>
                <a:miter lim="800000"/>
                <a:headEnd/>
                <a:tailEnd/>
              </a:ln>
            </p:spPr>
            <p:txBody>
              <a:bodyPr/>
              <a:lstStyle/>
              <a:p>
                <a:endParaRPr lang="en-US" dirty="0"/>
              </a:p>
            </p:txBody>
          </p:sp>
          <p:sp>
            <p:nvSpPr>
              <p:cNvPr id="3708" name="Line 1300"/>
              <p:cNvSpPr>
                <a:spLocks noChangeShapeType="1"/>
              </p:cNvSpPr>
              <p:nvPr/>
            </p:nvSpPr>
            <p:spPr bwMode="auto">
              <a:xfrm flipV="1">
                <a:off x="3890" y="1064"/>
                <a:ext cx="26" cy="2"/>
              </a:xfrm>
              <a:prstGeom prst="line">
                <a:avLst/>
              </a:prstGeom>
              <a:noFill/>
              <a:ln w="3175">
                <a:solidFill>
                  <a:srgbClr val="000000"/>
                </a:solidFill>
                <a:miter lim="800000"/>
                <a:headEnd/>
                <a:tailEnd/>
              </a:ln>
            </p:spPr>
            <p:txBody>
              <a:bodyPr/>
              <a:lstStyle/>
              <a:p>
                <a:endParaRPr lang="en-US" dirty="0"/>
              </a:p>
            </p:txBody>
          </p:sp>
          <p:sp>
            <p:nvSpPr>
              <p:cNvPr id="3709" name="Freeform 1301"/>
              <p:cNvSpPr>
                <a:spLocks/>
              </p:cNvSpPr>
              <p:nvPr/>
            </p:nvSpPr>
            <p:spPr bwMode="auto">
              <a:xfrm>
                <a:off x="3916" y="1059"/>
                <a:ext cx="5" cy="5"/>
              </a:xfrm>
              <a:custGeom>
                <a:avLst/>
                <a:gdLst>
                  <a:gd name="T0" fmla="*/ 0 w 5"/>
                  <a:gd name="T1" fmla="*/ 5 h 5"/>
                  <a:gd name="T2" fmla="*/ 5 w 5"/>
                  <a:gd name="T3" fmla="*/ 0 h 5"/>
                  <a:gd name="T4" fmla="*/ 0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5"/>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10" name="Line 1302"/>
              <p:cNvSpPr>
                <a:spLocks noChangeShapeType="1"/>
              </p:cNvSpPr>
              <p:nvPr/>
            </p:nvSpPr>
            <p:spPr bwMode="auto">
              <a:xfrm>
                <a:off x="3916" y="1059"/>
                <a:ext cx="1" cy="1"/>
              </a:xfrm>
              <a:prstGeom prst="line">
                <a:avLst/>
              </a:prstGeom>
              <a:noFill/>
              <a:ln w="3175">
                <a:solidFill>
                  <a:srgbClr val="000000"/>
                </a:solidFill>
                <a:miter lim="800000"/>
                <a:headEnd/>
                <a:tailEnd/>
              </a:ln>
            </p:spPr>
            <p:txBody>
              <a:bodyPr/>
              <a:lstStyle/>
              <a:p>
                <a:endParaRPr lang="en-US" dirty="0"/>
              </a:p>
            </p:txBody>
          </p:sp>
          <p:sp>
            <p:nvSpPr>
              <p:cNvPr id="3711" name="Freeform 1303"/>
              <p:cNvSpPr>
                <a:spLocks/>
              </p:cNvSpPr>
              <p:nvPr/>
            </p:nvSpPr>
            <p:spPr bwMode="auto">
              <a:xfrm>
                <a:off x="3905" y="1019"/>
                <a:ext cx="29" cy="40"/>
              </a:xfrm>
              <a:custGeom>
                <a:avLst/>
                <a:gdLst>
                  <a:gd name="T0" fmla="*/ 11 w 29"/>
                  <a:gd name="T1" fmla="*/ 40 h 40"/>
                  <a:gd name="T2" fmla="*/ 16 w 29"/>
                  <a:gd name="T3" fmla="*/ 40 h 40"/>
                  <a:gd name="T4" fmla="*/ 14 w 29"/>
                  <a:gd name="T5" fmla="*/ 34 h 40"/>
                  <a:gd name="T6" fmla="*/ 29 w 29"/>
                  <a:gd name="T7" fmla="*/ 31 h 40"/>
                  <a:gd name="T8" fmla="*/ 27 w 29"/>
                  <a:gd name="T9" fmla="*/ 27 h 40"/>
                  <a:gd name="T10" fmla="*/ 24 w 29"/>
                  <a:gd name="T11" fmla="*/ 18 h 40"/>
                  <a:gd name="T12" fmla="*/ 11 w 29"/>
                  <a:gd name="T13" fmla="*/ 16 h 40"/>
                  <a:gd name="T14" fmla="*/ 0 w 29"/>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40"/>
                  <a:gd name="T26" fmla="*/ 29 w 2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40">
                    <a:moveTo>
                      <a:pt x="11" y="40"/>
                    </a:moveTo>
                    <a:lnTo>
                      <a:pt x="16" y="40"/>
                    </a:lnTo>
                    <a:lnTo>
                      <a:pt x="14" y="34"/>
                    </a:lnTo>
                    <a:lnTo>
                      <a:pt x="29" y="31"/>
                    </a:lnTo>
                    <a:lnTo>
                      <a:pt x="27" y="27"/>
                    </a:lnTo>
                    <a:lnTo>
                      <a:pt x="24" y="18"/>
                    </a:lnTo>
                    <a:lnTo>
                      <a:pt x="11"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12" name="Line 1304"/>
              <p:cNvSpPr>
                <a:spLocks noChangeShapeType="1"/>
              </p:cNvSpPr>
              <p:nvPr/>
            </p:nvSpPr>
            <p:spPr bwMode="auto">
              <a:xfrm flipV="1">
                <a:off x="3905" y="992"/>
                <a:ext cx="1" cy="27"/>
              </a:xfrm>
              <a:prstGeom prst="line">
                <a:avLst/>
              </a:prstGeom>
              <a:noFill/>
              <a:ln w="3175">
                <a:solidFill>
                  <a:srgbClr val="000000"/>
                </a:solidFill>
                <a:miter lim="800000"/>
                <a:headEnd/>
                <a:tailEnd/>
              </a:ln>
            </p:spPr>
            <p:txBody>
              <a:bodyPr/>
              <a:lstStyle/>
              <a:p>
                <a:endParaRPr lang="en-US" dirty="0"/>
              </a:p>
            </p:txBody>
          </p:sp>
          <p:sp>
            <p:nvSpPr>
              <p:cNvPr id="3713" name="Freeform 1305"/>
              <p:cNvSpPr>
                <a:spLocks/>
              </p:cNvSpPr>
              <p:nvPr/>
            </p:nvSpPr>
            <p:spPr bwMode="auto">
              <a:xfrm>
                <a:off x="3905" y="992"/>
                <a:ext cx="161" cy="54"/>
              </a:xfrm>
              <a:custGeom>
                <a:avLst/>
                <a:gdLst>
                  <a:gd name="T0" fmla="*/ 0 w 161"/>
                  <a:gd name="T1" fmla="*/ 0 h 54"/>
                  <a:gd name="T2" fmla="*/ 105 w 161"/>
                  <a:gd name="T3" fmla="*/ 6 h 54"/>
                  <a:gd name="T4" fmla="*/ 114 w 161"/>
                  <a:gd name="T5" fmla="*/ 16 h 54"/>
                  <a:gd name="T6" fmla="*/ 113 w 161"/>
                  <a:gd name="T7" fmla="*/ 27 h 54"/>
                  <a:gd name="T8" fmla="*/ 116 w 161"/>
                  <a:gd name="T9" fmla="*/ 35 h 54"/>
                  <a:gd name="T10" fmla="*/ 113 w 161"/>
                  <a:gd name="T11" fmla="*/ 43 h 54"/>
                  <a:gd name="T12" fmla="*/ 113 w 161"/>
                  <a:gd name="T13" fmla="*/ 53 h 54"/>
                  <a:gd name="T14" fmla="*/ 116 w 161"/>
                  <a:gd name="T15" fmla="*/ 54 h 54"/>
                  <a:gd name="T16" fmla="*/ 121 w 161"/>
                  <a:gd name="T17" fmla="*/ 29 h 54"/>
                  <a:gd name="T18" fmla="*/ 116 w 161"/>
                  <a:gd name="T19" fmla="*/ 6 h 54"/>
                  <a:gd name="T20" fmla="*/ 161 w 161"/>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54"/>
                  <a:gd name="T35" fmla="*/ 161 w 16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54">
                    <a:moveTo>
                      <a:pt x="0" y="0"/>
                    </a:moveTo>
                    <a:lnTo>
                      <a:pt x="105" y="6"/>
                    </a:lnTo>
                    <a:lnTo>
                      <a:pt x="114" y="16"/>
                    </a:lnTo>
                    <a:lnTo>
                      <a:pt x="113" y="27"/>
                    </a:lnTo>
                    <a:lnTo>
                      <a:pt x="116" y="35"/>
                    </a:lnTo>
                    <a:lnTo>
                      <a:pt x="113" y="43"/>
                    </a:lnTo>
                    <a:lnTo>
                      <a:pt x="113" y="53"/>
                    </a:lnTo>
                    <a:lnTo>
                      <a:pt x="116" y="54"/>
                    </a:lnTo>
                    <a:lnTo>
                      <a:pt x="121" y="29"/>
                    </a:lnTo>
                    <a:lnTo>
                      <a:pt x="116" y="6"/>
                    </a:lnTo>
                    <a:lnTo>
                      <a:pt x="161" y="10"/>
                    </a:lnTo>
                  </a:path>
                </a:pathLst>
              </a:custGeom>
              <a:noFill/>
              <a:ln w="3175">
                <a:solidFill>
                  <a:srgbClr val="000000"/>
                </a:solidFill>
                <a:miter lim="800000"/>
                <a:headEnd/>
                <a:tailEnd/>
              </a:ln>
            </p:spPr>
            <p:txBody>
              <a:bodyPr/>
              <a:lstStyle/>
              <a:p>
                <a:pPr algn="ctr" eaLnBrk="0" hangingPunct="0"/>
                <a:endParaRPr lang="en-US" dirty="0"/>
              </a:p>
            </p:txBody>
          </p:sp>
          <p:sp>
            <p:nvSpPr>
              <p:cNvPr id="3714" name="Freeform 1306"/>
              <p:cNvSpPr>
                <a:spLocks/>
              </p:cNvSpPr>
              <p:nvPr/>
            </p:nvSpPr>
            <p:spPr bwMode="auto">
              <a:xfrm>
                <a:off x="2669" y="992"/>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715" name="Line 1307"/>
              <p:cNvSpPr>
                <a:spLocks noChangeShapeType="1"/>
              </p:cNvSpPr>
              <p:nvPr/>
            </p:nvSpPr>
            <p:spPr bwMode="auto">
              <a:xfrm>
                <a:off x="3134" y="995"/>
                <a:ext cx="1" cy="1"/>
              </a:xfrm>
              <a:prstGeom prst="line">
                <a:avLst/>
              </a:prstGeom>
              <a:noFill/>
              <a:ln w="3175">
                <a:solidFill>
                  <a:srgbClr val="000000"/>
                </a:solidFill>
                <a:miter lim="800000"/>
                <a:headEnd/>
                <a:tailEnd/>
              </a:ln>
            </p:spPr>
            <p:txBody>
              <a:bodyPr/>
              <a:lstStyle/>
              <a:p>
                <a:endParaRPr lang="en-US" dirty="0"/>
              </a:p>
            </p:txBody>
          </p:sp>
          <p:sp>
            <p:nvSpPr>
              <p:cNvPr id="3716" name="Line 1308"/>
              <p:cNvSpPr>
                <a:spLocks noChangeShapeType="1"/>
              </p:cNvSpPr>
              <p:nvPr/>
            </p:nvSpPr>
            <p:spPr bwMode="auto">
              <a:xfrm>
                <a:off x="3134" y="995"/>
                <a:ext cx="1" cy="1"/>
              </a:xfrm>
              <a:prstGeom prst="line">
                <a:avLst/>
              </a:prstGeom>
              <a:noFill/>
              <a:ln w="3175">
                <a:solidFill>
                  <a:srgbClr val="000000"/>
                </a:solidFill>
                <a:miter lim="800000"/>
                <a:headEnd/>
                <a:tailEnd/>
              </a:ln>
            </p:spPr>
            <p:txBody>
              <a:bodyPr/>
              <a:lstStyle/>
              <a:p>
                <a:endParaRPr lang="en-US" dirty="0"/>
              </a:p>
            </p:txBody>
          </p:sp>
          <p:sp>
            <p:nvSpPr>
              <p:cNvPr id="3717" name="Line 1309"/>
              <p:cNvSpPr>
                <a:spLocks noChangeShapeType="1"/>
              </p:cNvSpPr>
              <p:nvPr/>
            </p:nvSpPr>
            <p:spPr bwMode="auto">
              <a:xfrm flipV="1">
                <a:off x="3134" y="994"/>
                <a:ext cx="1" cy="1"/>
              </a:xfrm>
              <a:prstGeom prst="line">
                <a:avLst/>
              </a:prstGeom>
              <a:noFill/>
              <a:ln w="3175">
                <a:solidFill>
                  <a:srgbClr val="000000"/>
                </a:solidFill>
                <a:miter lim="800000"/>
                <a:headEnd/>
                <a:tailEnd/>
              </a:ln>
            </p:spPr>
            <p:txBody>
              <a:bodyPr/>
              <a:lstStyle/>
              <a:p>
                <a:endParaRPr lang="en-US" dirty="0"/>
              </a:p>
            </p:txBody>
          </p:sp>
          <p:sp>
            <p:nvSpPr>
              <p:cNvPr id="3718" name="Line 1310"/>
              <p:cNvSpPr>
                <a:spLocks noChangeShapeType="1"/>
              </p:cNvSpPr>
              <p:nvPr/>
            </p:nvSpPr>
            <p:spPr bwMode="auto">
              <a:xfrm>
                <a:off x="2662" y="997"/>
                <a:ext cx="2" cy="1"/>
              </a:xfrm>
              <a:prstGeom prst="line">
                <a:avLst/>
              </a:prstGeom>
              <a:noFill/>
              <a:ln w="3175">
                <a:solidFill>
                  <a:srgbClr val="000000"/>
                </a:solidFill>
                <a:miter lim="800000"/>
                <a:headEnd/>
                <a:tailEnd/>
              </a:ln>
            </p:spPr>
            <p:txBody>
              <a:bodyPr/>
              <a:lstStyle/>
              <a:p>
                <a:endParaRPr lang="en-US" dirty="0"/>
              </a:p>
            </p:txBody>
          </p:sp>
          <p:sp>
            <p:nvSpPr>
              <p:cNvPr id="3719" name="Line 1311"/>
              <p:cNvSpPr>
                <a:spLocks noChangeShapeType="1"/>
              </p:cNvSpPr>
              <p:nvPr/>
            </p:nvSpPr>
            <p:spPr bwMode="auto">
              <a:xfrm flipV="1">
                <a:off x="4938" y="1000"/>
                <a:ext cx="1" cy="2"/>
              </a:xfrm>
              <a:prstGeom prst="line">
                <a:avLst/>
              </a:prstGeom>
              <a:noFill/>
              <a:ln w="3175">
                <a:solidFill>
                  <a:srgbClr val="000000"/>
                </a:solidFill>
                <a:miter lim="800000"/>
                <a:headEnd/>
                <a:tailEnd/>
              </a:ln>
            </p:spPr>
            <p:txBody>
              <a:bodyPr/>
              <a:lstStyle/>
              <a:p>
                <a:endParaRPr lang="en-US" dirty="0"/>
              </a:p>
            </p:txBody>
          </p:sp>
          <p:sp>
            <p:nvSpPr>
              <p:cNvPr id="3720" name="Line 1312"/>
              <p:cNvSpPr>
                <a:spLocks noChangeShapeType="1"/>
              </p:cNvSpPr>
              <p:nvPr/>
            </p:nvSpPr>
            <p:spPr bwMode="auto">
              <a:xfrm>
                <a:off x="4066" y="1002"/>
                <a:ext cx="125" cy="8"/>
              </a:xfrm>
              <a:prstGeom prst="line">
                <a:avLst/>
              </a:prstGeom>
              <a:noFill/>
              <a:ln w="3175">
                <a:solidFill>
                  <a:srgbClr val="000000"/>
                </a:solidFill>
                <a:miter lim="800000"/>
                <a:headEnd/>
                <a:tailEnd/>
              </a:ln>
            </p:spPr>
            <p:txBody>
              <a:bodyPr/>
              <a:lstStyle/>
              <a:p>
                <a:endParaRPr lang="en-US" dirty="0"/>
              </a:p>
            </p:txBody>
          </p:sp>
          <p:sp>
            <p:nvSpPr>
              <p:cNvPr id="3721" name="Freeform 1313"/>
              <p:cNvSpPr>
                <a:spLocks/>
              </p:cNvSpPr>
              <p:nvPr/>
            </p:nvSpPr>
            <p:spPr bwMode="auto">
              <a:xfrm>
                <a:off x="4191" y="1010"/>
                <a:ext cx="56" cy="116"/>
              </a:xfrm>
              <a:custGeom>
                <a:avLst/>
                <a:gdLst>
                  <a:gd name="T0" fmla="*/ 0 w 56"/>
                  <a:gd name="T1" fmla="*/ 0 h 116"/>
                  <a:gd name="T2" fmla="*/ 16 w 56"/>
                  <a:gd name="T3" fmla="*/ 3 h 116"/>
                  <a:gd name="T4" fmla="*/ 23 w 56"/>
                  <a:gd name="T5" fmla="*/ 22 h 116"/>
                  <a:gd name="T6" fmla="*/ 19 w 56"/>
                  <a:gd name="T7" fmla="*/ 24 h 116"/>
                  <a:gd name="T8" fmla="*/ 19 w 56"/>
                  <a:gd name="T9" fmla="*/ 38 h 116"/>
                  <a:gd name="T10" fmla="*/ 29 w 56"/>
                  <a:gd name="T11" fmla="*/ 54 h 116"/>
                  <a:gd name="T12" fmla="*/ 26 w 56"/>
                  <a:gd name="T13" fmla="*/ 57 h 116"/>
                  <a:gd name="T14" fmla="*/ 27 w 56"/>
                  <a:gd name="T15" fmla="*/ 75 h 116"/>
                  <a:gd name="T16" fmla="*/ 37 w 56"/>
                  <a:gd name="T17" fmla="*/ 80 h 116"/>
                  <a:gd name="T18" fmla="*/ 35 w 56"/>
                  <a:gd name="T19" fmla="*/ 99 h 116"/>
                  <a:gd name="T20" fmla="*/ 44 w 56"/>
                  <a:gd name="T21" fmla="*/ 104 h 116"/>
                  <a:gd name="T22" fmla="*/ 48 w 56"/>
                  <a:gd name="T23" fmla="*/ 102 h 116"/>
                  <a:gd name="T24" fmla="*/ 53 w 56"/>
                  <a:gd name="T25" fmla="*/ 104 h 116"/>
                  <a:gd name="T26" fmla="*/ 56 w 56"/>
                  <a:gd name="T27" fmla="*/ 116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16"/>
                  <a:gd name="T44" fmla="*/ 56 w 56"/>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16">
                    <a:moveTo>
                      <a:pt x="0" y="0"/>
                    </a:moveTo>
                    <a:lnTo>
                      <a:pt x="16" y="3"/>
                    </a:lnTo>
                    <a:lnTo>
                      <a:pt x="23" y="22"/>
                    </a:lnTo>
                    <a:lnTo>
                      <a:pt x="19" y="24"/>
                    </a:lnTo>
                    <a:lnTo>
                      <a:pt x="19" y="38"/>
                    </a:lnTo>
                    <a:lnTo>
                      <a:pt x="29" y="54"/>
                    </a:lnTo>
                    <a:lnTo>
                      <a:pt x="26" y="57"/>
                    </a:lnTo>
                    <a:lnTo>
                      <a:pt x="27" y="75"/>
                    </a:lnTo>
                    <a:lnTo>
                      <a:pt x="37" y="80"/>
                    </a:lnTo>
                    <a:lnTo>
                      <a:pt x="35" y="99"/>
                    </a:lnTo>
                    <a:lnTo>
                      <a:pt x="44" y="104"/>
                    </a:lnTo>
                    <a:lnTo>
                      <a:pt x="48" y="102"/>
                    </a:lnTo>
                    <a:lnTo>
                      <a:pt x="53" y="104"/>
                    </a:lnTo>
                    <a:lnTo>
                      <a:pt x="56" y="116"/>
                    </a:lnTo>
                  </a:path>
                </a:pathLst>
              </a:custGeom>
              <a:noFill/>
              <a:ln w="3175">
                <a:solidFill>
                  <a:srgbClr val="000000"/>
                </a:solidFill>
                <a:miter lim="800000"/>
                <a:headEnd/>
                <a:tailEnd/>
              </a:ln>
            </p:spPr>
            <p:txBody>
              <a:bodyPr/>
              <a:lstStyle/>
              <a:p>
                <a:pPr algn="ctr" eaLnBrk="0" hangingPunct="0"/>
                <a:endParaRPr lang="en-US" dirty="0"/>
              </a:p>
            </p:txBody>
          </p:sp>
          <p:sp>
            <p:nvSpPr>
              <p:cNvPr id="3722" name="Freeform 1314"/>
              <p:cNvSpPr>
                <a:spLocks/>
              </p:cNvSpPr>
              <p:nvPr/>
            </p:nvSpPr>
            <p:spPr bwMode="auto">
              <a:xfrm>
                <a:off x="4217" y="1126"/>
                <a:ext cx="30" cy="60"/>
              </a:xfrm>
              <a:custGeom>
                <a:avLst/>
                <a:gdLst>
                  <a:gd name="T0" fmla="*/ 30 w 30"/>
                  <a:gd name="T1" fmla="*/ 0 h 60"/>
                  <a:gd name="T2" fmla="*/ 22 w 30"/>
                  <a:gd name="T3" fmla="*/ 5 h 60"/>
                  <a:gd name="T4" fmla="*/ 24 w 30"/>
                  <a:gd name="T5" fmla="*/ 16 h 60"/>
                  <a:gd name="T6" fmla="*/ 14 w 30"/>
                  <a:gd name="T7" fmla="*/ 18 h 60"/>
                  <a:gd name="T8" fmla="*/ 16 w 30"/>
                  <a:gd name="T9" fmla="*/ 36 h 60"/>
                  <a:gd name="T10" fmla="*/ 6 w 30"/>
                  <a:gd name="T11" fmla="*/ 45 h 60"/>
                  <a:gd name="T12" fmla="*/ 5 w 30"/>
                  <a:gd name="T13" fmla="*/ 60 h 60"/>
                  <a:gd name="T14" fmla="*/ 0 w 30"/>
                  <a:gd name="T15" fmla="*/ 60 h 6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0"/>
                  <a:gd name="T26" fmla="*/ 30 w 30"/>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0">
                    <a:moveTo>
                      <a:pt x="30" y="0"/>
                    </a:moveTo>
                    <a:lnTo>
                      <a:pt x="22" y="5"/>
                    </a:lnTo>
                    <a:lnTo>
                      <a:pt x="24" y="16"/>
                    </a:lnTo>
                    <a:lnTo>
                      <a:pt x="14" y="18"/>
                    </a:lnTo>
                    <a:lnTo>
                      <a:pt x="16" y="36"/>
                    </a:lnTo>
                    <a:lnTo>
                      <a:pt x="6" y="45"/>
                    </a:lnTo>
                    <a:lnTo>
                      <a:pt x="5" y="60"/>
                    </a:lnTo>
                    <a:lnTo>
                      <a:pt x="0" y="60"/>
                    </a:lnTo>
                  </a:path>
                </a:pathLst>
              </a:custGeom>
              <a:noFill/>
              <a:ln w="3175">
                <a:solidFill>
                  <a:srgbClr val="000000"/>
                </a:solidFill>
                <a:miter lim="800000"/>
                <a:headEnd/>
                <a:tailEnd/>
              </a:ln>
            </p:spPr>
            <p:txBody>
              <a:bodyPr/>
              <a:lstStyle/>
              <a:p>
                <a:pPr algn="ctr" eaLnBrk="0" hangingPunct="0"/>
                <a:endParaRPr lang="en-US" dirty="0"/>
              </a:p>
            </p:txBody>
          </p:sp>
          <p:sp>
            <p:nvSpPr>
              <p:cNvPr id="3723" name="Line 1315"/>
              <p:cNvSpPr>
                <a:spLocks noChangeShapeType="1"/>
              </p:cNvSpPr>
              <p:nvPr/>
            </p:nvSpPr>
            <p:spPr bwMode="auto">
              <a:xfrm flipH="1">
                <a:off x="4168" y="1186"/>
                <a:ext cx="49" cy="1"/>
              </a:xfrm>
              <a:prstGeom prst="line">
                <a:avLst/>
              </a:prstGeom>
              <a:noFill/>
              <a:ln w="3175">
                <a:solidFill>
                  <a:srgbClr val="000000"/>
                </a:solidFill>
                <a:miter lim="800000"/>
                <a:headEnd/>
                <a:tailEnd/>
              </a:ln>
            </p:spPr>
            <p:txBody>
              <a:bodyPr/>
              <a:lstStyle/>
              <a:p>
                <a:endParaRPr lang="en-US" dirty="0"/>
              </a:p>
            </p:txBody>
          </p:sp>
          <p:sp>
            <p:nvSpPr>
              <p:cNvPr id="3724" name="Freeform 1316"/>
              <p:cNvSpPr>
                <a:spLocks/>
              </p:cNvSpPr>
              <p:nvPr/>
            </p:nvSpPr>
            <p:spPr bwMode="auto">
              <a:xfrm>
                <a:off x="3982" y="1165"/>
                <a:ext cx="186" cy="21"/>
              </a:xfrm>
              <a:custGeom>
                <a:avLst/>
                <a:gdLst>
                  <a:gd name="T0" fmla="*/ 186 w 186"/>
                  <a:gd name="T1" fmla="*/ 21 h 21"/>
                  <a:gd name="T2" fmla="*/ 144 w 186"/>
                  <a:gd name="T3" fmla="*/ 21 h 21"/>
                  <a:gd name="T4" fmla="*/ 144 w 186"/>
                  <a:gd name="T5" fmla="*/ 0 h 21"/>
                  <a:gd name="T6" fmla="*/ 0 w 186"/>
                  <a:gd name="T7" fmla="*/ 1 h 21"/>
                  <a:gd name="T8" fmla="*/ 0 60000 65536"/>
                  <a:gd name="T9" fmla="*/ 0 60000 65536"/>
                  <a:gd name="T10" fmla="*/ 0 60000 65536"/>
                  <a:gd name="T11" fmla="*/ 0 60000 65536"/>
                  <a:gd name="T12" fmla="*/ 0 w 186"/>
                  <a:gd name="T13" fmla="*/ 0 h 21"/>
                  <a:gd name="T14" fmla="*/ 186 w 186"/>
                  <a:gd name="T15" fmla="*/ 21 h 21"/>
                </a:gdLst>
                <a:ahLst/>
                <a:cxnLst>
                  <a:cxn ang="T8">
                    <a:pos x="T0" y="T1"/>
                  </a:cxn>
                  <a:cxn ang="T9">
                    <a:pos x="T2" y="T3"/>
                  </a:cxn>
                  <a:cxn ang="T10">
                    <a:pos x="T4" y="T5"/>
                  </a:cxn>
                  <a:cxn ang="T11">
                    <a:pos x="T6" y="T7"/>
                  </a:cxn>
                </a:cxnLst>
                <a:rect l="T12" t="T13" r="T14" b="T15"/>
                <a:pathLst>
                  <a:path w="186" h="21">
                    <a:moveTo>
                      <a:pt x="186" y="21"/>
                    </a:moveTo>
                    <a:lnTo>
                      <a:pt x="144" y="21"/>
                    </a:lnTo>
                    <a:lnTo>
                      <a:pt x="144"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725" name="Freeform 1317"/>
              <p:cNvSpPr>
                <a:spLocks/>
              </p:cNvSpPr>
              <p:nvPr/>
            </p:nvSpPr>
            <p:spPr bwMode="auto">
              <a:xfrm>
                <a:off x="3982" y="1058"/>
                <a:ext cx="47" cy="108"/>
              </a:xfrm>
              <a:custGeom>
                <a:avLst/>
                <a:gdLst>
                  <a:gd name="T0" fmla="*/ 0 w 47"/>
                  <a:gd name="T1" fmla="*/ 108 h 108"/>
                  <a:gd name="T2" fmla="*/ 2 w 47"/>
                  <a:gd name="T3" fmla="*/ 102 h 108"/>
                  <a:gd name="T4" fmla="*/ 7 w 47"/>
                  <a:gd name="T5" fmla="*/ 102 h 108"/>
                  <a:gd name="T6" fmla="*/ 13 w 47"/>
                  <a:gd name="T7" fmla="*/ 96 h 108"/>
                  <a:gd name="T8" fmla="*/ 5 w 47"/>
                  <a:gd name="T9" fmla="*/ 86 h 108"/>
                  <a:gd name="T10" fmla="*/ 5 w 47"/>
                  <a:gd name="T11" fmla="*/ 73 h 108"/>
                  <a:gd name="T12" fmla="*/ 11 w 47"/>
                  <a:gd name="T13" fmla="*/ 67 h 108"/>
                  <a:gd name="T14" fmla="*/ 15 w 47"/>
                  <a:gd name="T15" fmla="*/ 72 h 108"/>
                  <a:gd name="T16" fmla="*/ 24 w 47"/>
                  <a:gd name="T17" fmla="*/ 70 h 108"/>
                  <a:gd name="T18" fmla="*/ 28 w 47"/>
                  <a:gd name="T19" fmla="*/ 59 h 108"/>
                  <a:gd name="T20" fmla="*/ 39 w 47"/>
                  <a:gd name="T21" fmla="*/ 46 h 108"/>
                  <a:gd name="T22" fmla="*/ 33 w 47"/>
                  <a:gd name="T23" fmla="*/ 11 h 108"/>
                  <a:gd name="T24" fmla="*/ 37 w 47"/>
                  <a:gd name="T25" fmla="*/ 4 h 108"/>
                  <a:gd name="T26" fmla="*/ 47 w 47"/>
                  <a:gd name="T27" fmla="*/ 4 h 108"/>
                  <a:gd name="T28" fmla="*/ 47 w 47"/>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08"/>
                  <a:gd name="T47" fmla="*/ 47 w 47"/>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08">
                    <a:moveTo>
                      <a:pt x="0" y="108"/>
                    </a:moveTo>
                    <a:lnTo>
                      <a:pt x="2" y="102"/>
                    </a:lnTo>
                    <a:lnTo>
                      <a:pt x="7" y="102"/>
                    </a:lnTo>
                    <a:lnTo>
                      <a:pt x="13" y="96"/>
                    </a:lnTo>
                    <a:lnTo>
                      <a:pt x="5" y="86"/>
                    </a:lnTo>
                    <a:lnTo>
                      <a:pt x="5" y="73"/>
                    </a:lnTo>
                    <a:lnTo>
                      <a:pt x="11" y="67"/>
                    </a:lnTo>
                    <a:lnTo>
                      <a:pt x="15" y="72"/>
                    </a:lnTo>
                    <a:lnTo>
                      <a:pt x="24" y="70"/>
                    </a:lnTo>
                    <a:lnTo>
                      <a:pt x="28" y="59"/>
                    </a:lnTo>
                    <a:lnTo>
                      <a:pt x="39" y="46"/>
                    </a:lnTo>
                    <a:lnTo>
                      <a:pt x="33" y="11"/>
                    </a:lnTo>
                    <a:lnTo>
                      <a:pt x="37" y="4"/>
                    </a:lnTo>
                    <a:lnTo>
                      <a:pt x="47" y="4"/>
                    </a:lnTo>
                    <a:lnTo>
                      <a:pt x="47" y="0"/>
                    </a:lnTo>
                  </a:path>
                </a:pathLst>
              </a:custGeom>
              <a:noFill/>
              <a:ln w="3175">
                <a:solidFill>
                  <a:srgbClr val="000000"/>
                </a:solidFill>
                <a:miter lim="800000"/>
                <a:headEnd/>
                <a:tailEnd/>
              </a:ln>
            </p:spPr>
            <p:txBody>
              <a:bodyPr/>
              <a:lstStyle/>
              <a:p>
                <a:pPr algn="ctr" eaLnBrk="0" hangingPunct="0"/>
                <a:endParaRPr lang="en-US" dirty="0"/>
              </a:p>
            </p:txBody>
          </p:sp>
          <p:sp>
            <p:nvSpPr>
              <p:cNvPr id="3726" name="Freeform 1318"/>
              <p:cNvSpPr>
                <a:spLocks/>
              </p:cNvSpPr>
              <p:nvPr/>
            </p:nvSpPr>
            <p:spPr bwMode="auto">
              <a:xfrm>
                <a:off x="4029" y="1056"/>
                <a:ext cx="10" cy="5"/>
              </a:xfrm>
              <a:custGeom>
                <a:avLst/>
                <a:gdLst>
                  <a:gd name="T0" fmla="*/ 0 w 10"/>
                  <a:gd name="T1" fmla="*/ 2 h 5"/>
                  <a:gd name="T2" fmla="*/ 10 w 10"/>
                  <a:gd name="T3" fmla="*/ 5 h 5"/>
                  <a:gd name="T4" fmla="*/ 10 w 10"/>
                  <a:gd name="T5" fmla="*/ 3 h 5"/>
                  <a:gd name="T6" fmla="*/ 5 w 10"/>
                  <a:gd name="T7" fmla="*/ 0 h 5"/>
                  <a:gd name="T8" fmla="*/ 0 60000 65536"/>
                  <a:gd name="T9" fmla="*/ 0 60000 65536"/>
                  <a:gd name="T10" fmla="*/ 0 60000 65536"/>
                  <a:gd name="T11" fmla="*/ 0 60000 65536"/>
                  <a:gd name="T12" fmla="*/ 0 w 10"/>
                  <a:gd name="T13" fmla="*/ 0 h 5"/>
                  <a:gd name="T14" fmla="*/ 10 w 10"/>
                  <a:gd name="T15" fmla="*/ 5 h 5"/>
                </a:gdLst>
                <a:ahLst/>
                <a:cxnLst>
                  <a:cxn ang="T8">
                    <a:pos x="T0" y="T1"/>
                  </a:cxn>
                  <a:cxn ang="T9">
                    <a:pos x="T2" y="T3"/>
                  </a:cxn>
                  <a:cxn ang="T10">
                    <a:pos x="T4" y="T5"/>
                  </a:cxn>
                  <a:cxn ang="T11">
                    <a:pos x="T6" y="T7"/>
                  </a:cxn>
                </a:cxnLst>
                <a:rect l="T12" t="T13" r="T14" b="T15"/>
                <a:pathLst>
                  <a:path w="10" h="5">
                    <a:moveTo>
                      <a:pt x="0" y="2"/>
                    </a:moveTo>
                    <a:lnTo>
                      <a:pt x="10" y="5"/>
                    </a:lnTo>
                    <a:lnTo>
                      <a:pt x="10" y="3"/>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3727" name="Freeform 1319"/>
              <p:cNvSpPr>
                <a:spLocks/>
              </p:cNvSpPr>
              <p:nvPr/>
            </p:nvSpPr>
            <p:spPr bwMode="auto">
              <a:xfrm>
                <a:off x="4034" y="1050"/>
                <a:ext cx="8" cy="6"/>
              </a:xfrm>
              <a:custGeom>
                <a:avLst/>
                <a:gdLst>
                  <a:gd name="T0" fmla="*/ 0 w 8"/>
                  <a:gd name="T1" fmla="*/ 6 h 6"/>
                  <a:gd name="T2" fmla="*/ 8 w 8"/>
                  <a:gd name="T3" fmla="*/ 6 h 6"/>
                  <a:gd name="T4" fmla="*/ 8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0" y="6"/>
                    </a:moveTo>
                    <a:lnTo>
                      <a:pt x="8" y="6"/>
                    </a:lnTo>
                    <a:lnTo>
                      <a:pt x="8" y="0"/>
                    </a:lnTo>
                  </a:path>
                </a:pathLst>
              </a:custGeom>
              <a:noFill/>
              <a:ln w="3175">
                <a:solidFill>
                  <a:srgbClr val="000000"/>
                </a:solidFill>
                <a:miter lim="800000"/>
                <a:headEnd/>
                <a:tailEnd/>
              </a:ln>
            </p:spPr>
            <p:txBody>
              <a:bodyPr/>
              <a:lstStyle/>
              <a:p>
                <a:pPr algn="ctr" eaLnBrk="0" hangingPunct="0"/>
                <a:endParaRPr lang="en-US" dirty="0"/>
              </a:p>
            </p:txBody>
          </p:sp>
          <p:sp>
            <p:nvSpPr>
              <p:cNvPr id="3728" name="Freeform 1320"/>
              <p:cNvSpPr>
                <a:spLocks/>
              </p:cNvSpPr>
              <p:nvPr/>
            </p:nvSpPr>
            <p:spPr bwMode="auto">
              <a:xfrm>
                <a:off x="4042" y="1035"/>
                <a:ext cx="28" cy="21"/>
              </a:xfrm>
              <a:custGeom>
                <a:avLst/>
                <a:gdLst>
                  <a:gd name="T0" fmla="*/ 0 w 28"/>
                  <a:gd name="T1" fmla="*/ 15 h 21"/>
                  <a:gd name="T2" fmla="*/ 15 w 28"/>
                  <a:gd name="T3" fmla="*/ 21 h 21"/>
                  <a:gd name="T4" fmla="*/ 11 w 28"/>
                  <a:gd name="T5" fmla="*/ 15 h 21"/>
                  <a:gd name="T6" fmla="*/ 24 w 28"/>
                  <a:gd name="T7" fmla="*/ 11 h 21"/>
                  <a:gd name="T8" fmla="*/ 28 w 28"/>
                  <a:gd name="T9" fmla="*/ 0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5"/>
                    </a:moveTo>
                    <a:lnTo>
                      <a:pt x="15" y="21"/>
                    </a:lnTo>
                    <a:lnTo>
                      <a:pt x="11" y="15"/>
                    </a:lnTo>
                    <a:lnTo>
                      <a:pt x="24" y="11"/>
                    </a:lnTo>
                    <a:lnTo>
                      <a:pt x="28" y="0"/>
                    </a:lnTo>
                  </a:path>
                </a:pathLst>
              </a:custGeom>
              <a:noFill/>
              <a:ln w="3175">
                <a:solidFill>
                  <a:srgbClr val="000000"/>
                </a:solidFill>
                <a:miter lim="800000"/>
                <a:headEnd/>
                <a:tailEnd/>
              </a:ln>
            </p:spPr>
            <p:txBody>
              <a:bodyPr/>
              <a:lstStyle/>
              <a:p>
                <a:pPr algn="ctr" eaLnBrk="0" hangingPunct="0"/>
                <a:endParaRPr lang="en-US" dirty="0"/>
              </a:p>
            </p:txBody>
          </p:sp>
          <p:sp>
            <p:nvSpPr>
              <p:cNvPr id="3729" name="Line 1321"/>
              <p:cNvSpPr>
                <a:spLocks noChangeShapeType="1"/>
              </p:cNvSpPr>
              <p:nvPr/>
            </p:nvSpPr>
            <p:spPr bwMode="auto">
              <a:xfrm flipV="1">
                <a:off x="4070" y="1034"/>
                <a:ext cx="1" cy="1"/>
              </a:xfrm>
              <a:prstGeom prst="line">
                <a:avLst/>
              </a:prstGeom>
              <a:noFill/>
              <a:ln w="3175">
                <a:solidFill>
                  <a:srgbClr val="000000"/>
                </a:solidFill>
                <a:miter lim="800000"/>
                <a:headEnd/>
                <a:tailEnd/>
              </a:ln>
            </p:spPr>
            <p:txBody>
              <a:bodyPr/>
              <a:lstStyle/>
              <a:p>
                <a:endParaRPr lang="en-US" dirty="0"/>
              </a:p>
            </p:txBody>
          </p:sp>
          <p:sp>
            <p:nvSpPr>
              <p:cNvPr id="3730" name="Freeform 1322"/>
              <p:cNvSpPr>
                <a:spLocks/>
              </p:cNvSpPr>
              <p:nvPr/>
            </p:nvSpPr>
            <p:spPr bwMode="auto">
              <a:xfrm>
                <a:off x="4070" y="1011"/>
                <a:ext cx="4" cy="23"/>
              </a:xfrm>
              <a:custGeom>
                <a:avLst/>
                <a:gdLst>
                  <a:gd name="T0" fmla="*/ 0 w 4"/>
                  <a:gd name="T1" fmla="*/ 23 h 23"/>
                  <a:gd name="T2" fmla="*/ 4 w 4"/>
                  <a:gd name="T3" fmla="*/ 8 h 23"/>
                  <a:gd name="T4" fmla="*/ 3 w 4"/>
                  <a:gd name="T5" fmla="*/ 0 h 23"/>
                  <a:gd name="T6" fmla="*/ 0 w 4"/>
                  <a:gd name="T7" fmla="*/ 5 h 23"/>
                  <a:gd name="T8" fmla="*/ 0 w 4"/>
                  <a:gd name="T9" fmla="*/ 2 h 23"/>
                  <a:gd name="T10" fmla="*/ 0 60000 65536"/>
                  <a:gd name="T11" fmla="*/ 0 60000 65536"/>
                  <a:gd name="T12" fmla="*/ 0 60000 65536"/>
                  <a:gd name="T13" fmla="*/ 0 60000 65536"/>
                  <a:gd name="T14" fmla="*/ 0 60000 65536"/>
                  <a:gd name="T15" fmla="*/ 0 w 4"/>
                  <a:gd name="T16" fmla="*/ 0 h 23"/>
                  <a:gd name="T17" fmla="*/ 4 w 4"/>
                  <a:gd name="T18" fmla="*/ 23 h 23"/>
                </a:gdLst>
                <a:ahLst/>
                <a:cxnLst>
                  <a:cxn ang="T10">
                    <a:pos x="T0" y="T1"/>
                  </a:cxn>
                  <a:cxn ang="T11">
                    <a:pos x="T2" y="T3"/>
                  </a:cxn>
                  <a:cxn ang="T12">
                    <a:pos x="T4" y="T5"/>
                  </a:cxn>
                  <a:cxn ang="T13">
                    <a:pos x="T6" y="T7"/>
                  </a:cxn>
                  <a:cxn ang="T14">
                    <a:pos x="T8" y="T9"/>
                  </a:cxn>
                </a:cxnLst>
                <a:rect l="T15" t="T16" r="T17" b="T18"/>
                <a:pathLst>
                  <a:path w="4" h="23">
                    <a:moveTo>
                      <a:pt x="0" y="23"/>
                    </a:moveTo>
                    <a:lnTo>
                      <a:pt x="4" y="8"/>
                    </a:lnTo>
                    <a:lnTo>
                      <a:pt x="3" y="0"/>
                    </a:lnTo>
                    <a:lnTo>
                      <a:pt x="0" y="5"/>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731" name="Line 1323"/>
              <p:cNvSpPr>
                <a:spLocks noChangeShapeType="1"/>
              </p:cNvSpPr>
              <p:nvPr/>
            </p:nvSpPr>
            <p:spPr bwMode="auto">
              <a:xfrm flipH="1" flipV="1">
                <a:off x="4066" y="1002"/>
                <a:ext cx="4" cy="11"/>
              </a:xfrm>
              <a:prstGeom prst="line">
                <a:avLst/>
              </a:prstGeom>
              <a:noFill/>
              <a:ln w="3175">
                <a:solidFill>
                  <a:srgbClr val="000000"/>
                </a:solidFill>
                <a:miter lim="800000"/>
                <a:headEnd/>
                <a:tailEnd/>
              </a:ln>
            </p:spPr>
            <p:txBody>
              <a:bodyPr/>
              <a:lstStyle/>
              <a:p>
                <a:endParaRPr lang="en-US" dirty="0"/>
              </a:p>
            </p:txBody>
          </p:sp>
          <p:sp>
            <p:nvSpPr>
              <p:cNvPr id="3732" name="Freeform 1324"/>
              <p:cNvSpPr>
                <a:spLocks/>
              </p:cNvSpPr>
              <p:nvPr/>
            </p:nvSpPr>
            <p:spPr bwMode="auto">
              <a:xfrm>
                <a:off x="2662" y="1003"/>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733" name="Freeform 1325"/>
              <p:cNvSpPr>
                <a:spLocks/>
              </p:cNvSpPr>
              <p:nvPr/>
            </p:nvSpPr>
            <p:spPr bwMode="auto">
              <a:xfrm>
                <a:off x="4938" y="1006"/>
                <a:ext cx="3" cy="8"/>
              </a:xfrm>
              <a:custGeom>
                <a:avLst/>
                <a:gdLst>
                  <a:gd name="T0" fmla="*/ 3 w 3"/>
                  <a:gd name="T1" fmla="*/ 8 h 8"/>
                  <a:gd name="T2" fmla="*/ 0 w 3"/>
                  <a:gd name="T3" fmla="*/ 5 h 8"/>
                  <a:gd name="T4" fmla="*/ 2 w 3"/>
                  <a:gd name="T5" fmla="*/ 0 h 8"/>
                  <a:gd name="T6" fmla="*/ 3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5"/>
                    </a:lnTo>
                    <a:lnTo>
                      <a:pt x="2" y="0"/>
                    </a:lnTo>
                    <a:lnTo>
                      <a:pt x="3" y="8"/>
                    </a:lnTo>
                  </a:path>
                </a:pathLst>
              </a:custGeom>
              <a:noFill/>
              <a:ln w="3175">
                <a:solidFill>
                  <a:srgbClr val="000000"/>
                </a:solidFill>
                <a:miter lim="800000"/>
                <a:headEnd/>
                <a:tailEnd/>
              </a:ln>
            </p:spPr>
            <p:txBody>
              <a:bodyPr/>
              <a:lstStyle/>
              <a:p>
                <a:pPr algn="ctr" eaLnBrk="0" hangingPunct="0"/>
                <a:endParaRPr lang="en-US" dirty="0"/>
              </a:p>
            </p:txBody>
          </p:sp>
          <p:sp>
            <p:nvSpPr>
              <p:cNvPr id="3734" name="Freeform 1326"/>
              <p:cNvSpPr>
                <a:spLocks/>
              </p:cNvSpPr>
              <p:nvPr/>
            </p:nvSpPr>
            <p:spPr bwMode="auto">
              <a:xfrm>
                <a:off x="2665" y="1008"/>
                <a:ext cx="4" cy="5"/>
              </a:xfrm>
              <a:custGeom>
                <a:avLst/>
                <a:gdLst>
                  <a:gd name="T0" fmla="*/ 0 w 4"/>
                  <a:gd name="T1" fmla="*/ 0 h 5"/>
                  <a:gd name="T2" fmla="*/ 4 w 4"/>
                  <a:gd name="T3" fmla="*/ 5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35" name="Line 1327"/>
              <p:cNvSpPr>
                <a:spLocks noChangeShapeType="1"/>
              </p:cNvSpPr>
              <p:nvPr/>
            </p:nvSpPr>
            <p:spPr bwMode="auto">
              <a:xfrm>
                <a:off x="2664" y="1010"/>
                <a:ext cx="1" cy="1"/>
              </a:xfrm>
              <a:prstGeom prst="line">
                <a:avLst/>
              </a:prstGeom>
              <a:noFill/>
              <a:ln w="3175">
                <a:solidFill>
                  <a:srgbClr val="000000"/>
                </a:solidFill>
                <a:miter lim="800000"/>
                <a:headEnd/>
                <a:tailEnd/>
              </a:ln>
            </p:spPr>
            <p:txBody>
              <a:bodyPr/>
              <a:lstStyle/>
              <a:p>
                <a:endParaRPr lang="en-US" dirty="0"/>
              </a:p>
            </p:txBody>
          </p:sp>
          <p:sp>
            <p:nvSpPr>
              <p:cNvPr id="3736" name="Line 1328"/>
              <p:cNvSpPr>
                <a:spLocks noChangeShapeType="1"/>
              </p:cNvSpPr>
              <p:nvPr/>
            </p:nvSpPr>
            <p:spPr bwMode="auto">
              <a:xfrm>
                <a:off x="4215" y="1011"/>
                <a:ext cx="231" cy="15"/>
              </a:xfrm>
              <a:prstGeom prst="line">
                <a:avLst/>
              </a:prstGeom>
              <a:noFill/>
              <a:ln w="3175">
                <a:solidFill>
                  <a:srgbClr val="000000"/>
                </a:solidFill>
                <a:miter lim="800000"/>
                <a:headEnd/>
                <a:tailEnd/>
              </a:ln>
            </p:spPr>
            <p:txBody>
              <a:bodyPr/>
              <a:lstStyle/>
              <a:p>
                <a:endParaRPr lang="en-US" dirty="0"/>
              </a:p>
            </p:txBody>
          </p:sp>
          <p:sp>
            <p:nvSpPr>
              <p:cNvPr id="3737" name="Freeform 1329"/>
              <p:cNvSpPr>
                <a:spLocks/>
              </p:cNvSpPr>
              <p:nvPr/>
            </p:nvSpPr>
            <p:spPr bwMode="auto">
              <a:xfrm>
                <a:off x="4404" y="1026"/>
                <a:ext cx="59" cy="131"/>
              </a:xfrm>
              <a:custGeom>
                <a:avLst/>
                <a:gdLst>
                  <a:gd name="T0" fmla="*/ 42 w 59"/>
                  <a:gd name="T1" fmla="*/ 0 h 131"/>
                  <a:gd name="T2" fmla="*/ 31 w 59"/>
                  <a:gd name="T3" fmla="*/ 14 h 131"/>
                  <a:gd name="T4" fmla="*/ 26 w 59"/>
                  <a:gd name="T5" fmla="*/ 14 h 131"/>
                  <a:gd name="T6" fmla="*/ 31 w 59"/>
                  <a:gd name="T7" fmla="*/ 30 h 131"/>
                  <a:gd name="T8" fmla="*/ 26 w 59"/>
                  <a:gd name="T9" fmla="*/ 33 h 131"/>
                  <a:gd name="T10" fmla="*/ 39 w 59"/>
                  <a:gd name="T11" fmla="*/ 49 h 131"/>
                  <a:gd name="T12" fmla="*/ 38 w 59"/>
                  <a:gd name="T13" fmla="*/ 56 h 131"/>
                  <a:gd name="T14" fmla="*/ 47 w 59"/>
                  <a:gd name="T15" fmla="*/ 57 h 131"/>
                  <a:gd name="T16" fmla="*/ 46 w 59"/>
                  <a:gd name="T17" fmla="*/ 62 h 131"/>
                  <a:gd name="T18" fmla="*/ 52 w 59"/>
                  <a:gd name="T19" fmla="*/ 68 h 131"/>
                  <a:gd name="T20" fmla="*/ 49 w 59"/>
                  <a:gd name="T21" fmla="*/ 68 h 131"/>
                  <a:gd name="T22" fmla="*/ 57 w 59"/>
                  <a:gd name="T23" fmla="*/ 78 h 131"/>
                  <a:gd name="T24" fmla="*/ 59 w 59"/>
                  <a:gd name="T25" fmla="*/ 94 h 131"/>
                  <a:gd name="T26" fmla="*/ 55 w 59"/>
                  <a:gd name="T27" fmla="*/ 96 h 131"/>
                  <a:gd name="T28" fmla="*/ 54 w 59"/>
                  <a:gd name="T29" fmla="*/ 105 h 131"/>
                  <a:gd name="T30" fmla="*/ 44 w 59"/>
                  <a:gd name="T31" fmla="*/ 115 h 131"/>
                  <a:gd name="T32" fmla="*/ 46 w 59"/>
                  <a:gd name="T33" fmla="*/ 121 h 131"/>
                  <a:gd name="T34" fmla="*/ 31 w 59"/>
                  <a:gd name="T35" fmla="*/ 129 h 131"/>
                  <a:gd name="T36" fmla="*/ 28 w 59"/>
                  <a:gd name="T37" fmla="*/ 123 h 131"/>
                  <a:gd name="T38" fmla="*/ 20 w 59"/>
                  <a:gd name="T39" fmla="*/ 131 h 131"/>
                  <a:gd name="T40" fmla="*/ 12 w 59"/>
                  <a:gd name="T41" fmla="*/ 124 h 131"/>
                  <a:gd name="T42" fmla="*/ 2 w 59"/>
                  <a:gd name="T43" fmla="*/ 128 h 131"/>
                  <a:gd name="T44" fmla="*/ 0 w 59"/>
                  <a:gd name="T45" fmla="*/ 121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
                  <a:gd name="T70" fmla="*/ 0 h 131"/>
                  <a:gd name="T71" fmla="*/ 59 w 59"/>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 h="131">
                    <a:moveTo>
                      <a:pt x="42" y="0"/>
                    </a:moveTo>
                    <a:lnTo>
                      <a:pt x="31" y="14"/>
                    </a:lnTo>
                    <a:lnTo>
                      <a:pt x="26" y="14"/>
                    </a:lnTo>
                    <a:lnTo>
                      <a:pt x="31" y="30"/>
                    </a:lnTo>
                    <a:lnTo>
                      <a:pt x="26" y="33"/>
                    </a:lnTo>
                    <a:lnTo>
                      <a:pt x="39" y="49"/>
                    </a:lnTo>
                    <a:lnTo>
                      <a:pt x="38" y="56"/>
                    </a:lnTo>
                    <a:lnTo>
                      <a:pt x="47" y="57"/>
                    </a:lnTo>
                    <a:lnTo>
                      <a:pt x="46" y="62"/>
                    </a:lnTo>
                    <a:lnTo>
                      <a:pt x="52" y="68"/>
                    </a:lnTo>
                    <a:lnTo>
                      <a:pt x="49" y="68"/>
                    </a:lnTo>
                    <a:lnTo>
                      <a:pt x="57" y="78"/>
                    </a:lnTo>
                    <a:lnTo>
                      <a:pt x="59" y="94"/>
                    </a:lnTo>
                    <a:lnTo>
                      <a:pt x="55" y="96"/>
                    </a:lnTo>
                    <a:lnTo>
                      <a:pt x="54" y="105"/>
                    </a:lnTo>
                    <a:lnTo>
                      <a:pt x="44" y="115"/>
                    </a:lnTo>
                    <a:lnTo>
                      <a:pt x="46" y="121"/>
                    </a:lnTo>
                    <a:lnTo>
                      <a:pt x="31" y="129"/>
                    </a:lnTo>
                    <a:lnTo>
                      <a:pt x="28" y="123"/>
                    </a:lnTo>
                    <a:lnTo>
                      <a:pt x="20" y="131"/>
                    </a:lnTo>
                    <a:lnTo>
                      <a:pt x="12" y="124"/>
                    </a:lnTo>
                    <a:lnTo>
                      <a:pt x="2" y="128"/>
                    </a:lnTo>
                    <a:lnTo>
                      <a:pt x="0" y="121"/>
                    </a:lnTo>
                  </a:path>
                </a:pathLst>
              </a:custGeom>
              <a:noFill/>
              <a:ln w="3175">
                <a:solidFill>
                  <a:srgbClr val="000000"/>
                </a:solidFill>
                <a:miter lim="800000"/>
                <a:headEnd/>
                <a:tailEnd/>
              </a:ln>
            </p:spPr>
            <p:txBody>
              <a:bodyPr/>
              <a:lstStyle/>
              <a:p>
                <a:pPr algn="ctr" eaLnBrk="0" hangingPunct="0"/>
                <a:endParaRPr lang="en-US" dirty="0"/>
              </a:p>
            </p:txBody>
          </p:sp>
          <p:sp>
            <p:nvSpPr>
              <p:cNvPr id="3738" name="Freeform 1330"/>
              <p:cNvSpPr>
                <a:spLocks/>
              </p:cNvSpPr>
              <p:nvPr/>
            </p:nvSpPr>
            <p:spPr bwMode="auto">
              <a:xfrm>
                <a:off x="4278" y="1099"/>
                <a:ext cx="126" cy="50"/>
              </a:xfrm>
              <a:custGeom>
                <a:avLst/>
                <a:gdLst>
                  <a:gd name="T0" fmla="*/ 126 w 126"/>
                  <a:gd name="T1" fmla="*/ 48 h 50"/>
                  <a:gd name="T2" fmla="*/ 122 w 126"/>
                  <a:gd name="T3" fmla="*/ 45 h 50"/>
                  <a:gd name="T4" fmla="*/ 118 w 126"/>
                  <a:gd name="T5" fmla="*/ 50 h 50"/>
                  <a:gd name="T6" fmla="*/ 110 w 126"/>
                  <a:gd name="T7" fmla="*/ 45 h 50"/>
                  <a:gd name="T8" fmla="*/ 104 w 126"/>
                  <a:gd name="T9" fmla="*/ 48 h 50"/>
                  <a:gd name="T10" fmla="*/ 102 w 126"/>
                  <a:gd name="T11" fmla="*/ 40 h 50"/>
                  <a:gd name="T12" fmla="*/ 86 w 126"/>
                  <a:gd name="T13" fmla="*/ 35 h 50"/>
                  <a:gd name="T14" fmla="*/ 86 w 126"/>
                  <a:gd name="T15" fmla="*/ 26 h 50"/>
                  <a:gd name="T16" fmla="*/ 79 w 126"/>
                  <a:gd name="T17" fmla="*/ 26 h 50"/>
                  <a:gd name="T18" fmla="*/ 78 w 126"/>
                  <a:gd name="T19" fmla="*/ 29 h 50"/>
                  <a:gd name="T20" fmla="*/ 62 w 126"/>
                  <a:gd name="T21" fmla="*/ 19 h 50"/>
                  <a:gd name="T22" fmla="*/ 58 w 126"/>
                  <a:gd name="T23" fmla="*/ 13 h 50"/>
                  <a:gd name="T24" fmla="*/ 47 w 126"/>
                  <a:gd name="T25" fmla="*/ 11 h 50"/>
                  <a:gd name="T26" fmla="*/ 41 w 126"/>
                  <a:gd name="T27" fmla="*/ 5 h 50"/>
                  <a:gd name="T28" fmla="*/ 37 w 126"/>
                  <a:gd name="T29" fmla="*/ 10 h 50"/>
                  <a:gd name="T30" fmla="*/ 28 w 126"/>
                  <a:gd name="T31" fmla="*/ 7 h 50"/>
                  <a:gd name="T32" fmla="*/ 12 w 126"/>
                  <a:gd name="T33" fmla="*/ 8 h 50"/>
                  <a:gd name="T34" fmla="*/ 7 w 126"/>
                  <a:gd name="T35" fmla="*/ 0 h 50"/>
                  <a:gd name="T36" fmla="*/ 0 w 126"/>
                  <a:gd name="T37" fmla="*/ 3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50"/>
                  <a:gd name="T59" fmla="*/ 126 w 12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50">
                    <a:moveTo>
                      <a:pt x="126" y="48"/>
                    </a:moveTo>
                    <a:lnTo>
                      <a:pt x="122" y="45"/>
                    </a:lnTo>
                    <a:lnTo>
                      <a:pt x="118" y="50"/>
                    </a:lnTo>
                    <a:lnTo>
                      <a:pt x="110" y="45"/>
                    </a:lnTo>
                    <a:lnTo>
                      <a:pt x="104" y="48"/>
                    </a:lnTo>
                    <a:lnTo>
                      <a:pt x="102" y="40"/>
                    </a:lnTo>
                    <a:lnTo>
                      <a:pt x="86" y="35"/>
                    </a:lnTo>
                    <a:lnTo>
                      <a:pt x="86" y="26"/>
                    </a:lnTo>
                    <a:lnTo>
                      <a:pt x="79" y="26"/>
                    </a:lnTo>
                    <a:lnTo>
                      <a:pt x="78" y="29"/>
                    </a:lnTo>
                    <a:lnTo>
                      <a:pt x="62" y="19"/>
                    </a:lnTo>
                    <a:lnTo>
                      <a:pt x="58" y="13"/>
                    </a:lnTo>
                    <a:lnTo>
                      <a:pt x="47" y="11"/>
                    </a:lnTo>
                    <a:lnTo>
                      <a:pt x="41" y="5"/>
                    </a:lnTo>
                    <a:lnTo>
                      <a:pt x="37" y="10"/>
                    </a:lnTo>
                    <a:lnTo>
                      <a:pt x="28" y="7"/>
                    </a:lnTo>
                    <a:lnTo>
                      <a:pt x="12" y="8"/>
                    </a:lnTo>
                    <a:lnTo>
                      <a:pt x="7"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739" name="Freeform 1331"/>
              <p:cNvSpPr>
                <a:spLocks/>
              </p:cNvSpPr>
              <p:nvPr/>
            </p:nvSpPr>
            <p:spPr bwMode="auto">
              <a:xfrm>
                <a:off x="4247" y="1102"/>
                <a:ext cx="31" cy="24"/>
              </a:xfrm>
              <a:custGeom>
                <a:avLst/>
                <a:gdLst>
                  <a:gd name="T0" fmla="*/ 31 w 31"/>
                  <a:gd name="T1" fmla="*/ 0 h 24"/>
                  <a:gd name="T2" fmla="*/ 7 w 31"/>
                  <a:gd name="T3" fmla="*/ 10 h 24"/>
                  <a:gd name="T4" fmla="*/ 0 w 31"/>
                  <a:gd name="T5" fmla="*/ 24 h 24"/>
                  <a:gd name="T6" fmla="*/ 0 60000 65536"/>
                  <a:gd name="T7" fmla="*/ 0 60000 65536"/>
                  <a:gd name="T8" fmla="*/ 0 60000 65536"/>
                  <a:gd name="T9" fmla="*/ 0 w 31"/>
                  <a:gd name="T10" fmla="*/ 0 h 24"/>
                  <a:gd name="T11" fmla="*/ 31 w 31"/>
                  <a:gd name="T12" fmla="*/ 24 h 24"/>
                </a:gdLst>
                <a:ahLst/>
                <a:cxnLst>
                  <a:cxn ang="T6">
                    <a:pos x="T0" y="T1"/>
                  </a:cxn>
                  <a:cxn ang="T7">
                    <a:pos x="T2" y="T3"/>
                  </a:cxn>
                  <a:cxn ang="T8">
                    <a:pos x="T4" y="T5"/>
                  </a:cxn>
                </a:cxnLst>
                <a:rect l="T9" t="T10" r="T11" b="T12"/>
                <a:pathLst>
                  <a:path w="31" h="24">
                    <a:moveTo>
                      <a:pt x="31" y="0"/>
                    </a:moveTo>
                    <a:lnTo>
                      <a:pt x="7" y="10"/>
                    </a:lnTo>
                    <a:lnTo>
                      <a:pt x="0" y="24"/>
                    </a:lnTo>
                  </a:path>
                </a:pathLst>
              </a:custGeom>
              <a:noFill/>
              <a:ln w="3175">
                <a:solidFill>
                  <a:srgbClr val="000000"/>
                </a:solidFill>
                <a:miter lim="800000"/>
                <a:headEnd/>
                <a:tailEnd/>
              </a:ln>
            </p:spPr>
            <p:txBody>
              <a:bodyPr/>
              <a:lstStyle/>
              <a:p>
                <a:pPr algn="ctr" eaLnBrk="0" hangingPunct="0"/>
                <a:endParaRPr lang="en-US" dirty="0"/>
              </a:p>
            </p:txBody>
          </p:sp>
          <p:sp>
            <p:nvSpPr>
              <p:cNvPr id="3740" name="Freeform 1332"/>
              <p:cNvSpPr>
                <a:spLocks/>
              </p:cNvSpPr>
              <p:nvPr/>
            </p:nvSpPr>
            <p:spPr bwMode="auto">
              <a:xfrm>
                <a:off x="4191" y="1010"/>
                <a:ext cx="56" cy="116"/>
              </a:xfrm>
              <a:custGeom>
                <a:avLst/>
                <a:gdLst>
                  <a:gd name="T0" fmla="*/ 56 w 56"/>
                  <a:gd name="T1" fmla="*/ 116 h 116"/>
                  <a:gd name="T2" fmla="*/ 53 w 56"/>
                  <a:gd name="T3" fmla="*/ 104 h 116"/>
                  <a:gd name="T4" fmla="*/ 48 w 56"/>
                  <a:gd name="T5" fmla="*/ 102 h 116"/>
                  <a:gd name="T6" fmla="*/ 44 w 56"/>
                  <a:gd name="T7" fmla="*/ 104 h 116"/>
                  <a:gd name="T8" fmla="*/ 35 w 56"/>
                  <a:gd name="T9" fmla="*/ 99 h 116"/>
                  <a:gd name="T10" fmla="*/ 37 w 56"/>
                  <a:gd name="T11" fmla="*/ 80 h 116"/>
                  <a:gd name="T12" fmla="*/ 27 w 56"/>
                  <a:gd name="T13" fmla="*/ 75 h 116"/>
                  <a:gd name="T14" fmla="*/ 26 w 56"/>
                  <a:gd name="T15" fmla="*/ 57 h 116"/>
                  <a:gd name="T16" fmla="*/ 29 w 56"/>
                  <a:gd name="T17" fmla="*/ 54 h 116"/>
                  <a:gd name="T18" fmla="*/ 19 w 56"/>
                  <a:gd name="T19" fmla="*/ 38 h 116"/>
                  <a:gd name="T20" fmla="*/ 19 w 56"/>
                  <a:gd name="T21" fmla="*/ 24 h 116"/>
                  <a:gd name="T22" fmla="*/ 23 w 56"/>
                  <a:gd name="T23" fmla="*/ 22 h 116"/>
                  <a:gd name="T24" fmla="*/ 16 w 56"/>
                  <a:gd name="T25" fmla="*/ 3 h 116"/>
                  <a:gd name="T26" fmla="*/ 0 w 56"/>
                  <a:gd name="T27" fmla="*/ 0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16"/>
                  <a:gd name="T44" fmla="*/ 56 w 56"/>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16">
                    <a:moveTo>
                      <a:pt x="56" y="116"/>
                    </a:moveTo>
                    <a:lnTo>
                      <a:pt x="53" y="104"/>
                    </a:lnTo>
                    <a:lnTo>
                      <a:pt x="48" y="102"/>
                    </a:lnTo>
                    <a:lnTo>
                      <a:pt x="44" y="104"/>
                    </a:lnTo>
                    <a:lnTo>
                      <a:pt x="35" y="99"/>
                    </a:lnTo>
                    <a:lnTo>
                      <a:pt x="37" y="80"/>
                    </a:lnTo>
                    <a:lnTo>
                      <a:pt x="27" y="75"/>
                    </a:lnTo>
                    <a:lnTo>
                      <a:pt x="26" y="57"/>
                    </a:lnTo>
                    <a:lnTo>
                      <a:pt x="29" y="54"/>
                    </a:lnTo>
                    <a:lnTo>
                      <a:pt x="19" y="38"/>
                    </a:lnTo>
                    <a:lnTo>
                      <a:pt x="19" y="24"/>
                    </a:lnTo>
                    <a:lnTo>
                      <a:pt x="23" y="22"/>
                    </a:lnTo>
                    <a:lnTo>
                      <a:pt x="16"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41" name="Line 1333"/>
              <p:cNvSpPr>
                <a:spLocks noChangeShapeType="1"/>
              </p:cNvSpPr>
              <p:nvPr/>
            </p:nvSpPr>
            <p:spPr bwMode="auto">
              <a:xfrm>
                <a:off x="4191" y="1010"/>
                <a:ext cx="24" cy="1"/>
              </a:xfrm>
              <a:prstGeom prst="line">
                <a:avLst/>
              </a:prstGeom>
              <a:noFill/>
              <a:ln w="3175">
                <a:solidFill>
                  <a:srgbClr val="000000"/>
                </a:solidFill>
                <a:miter lim="800000"/>
                <a:headEnd/>
                <a:tailEnd/>
              </a:ln>
            </p:spPr>
            <p:txBody>
              <a:bodyPr/>
              <a:lstStyle/>
              <a:p>
                <a:endParaRPr lang="en-US" dirty="0"/>
              </a:p>
            </p:txBody>
          </p:sp>
          <p:sp>
            <p:nvSpPr>
              <p:cNvPr id="3742" name="Line 1334"/>
              <p:cNvSpPr>
                <a:spLocks noChangeShapeType="1"/>
              </p:cNvSpPr>
              <p:nvPr/>
            </p:nvSpPr>
            <p:spPr bwMode="auto">
              <a:xfrm flipV="1">
                <a:off x="4215" y="1010"/>
                <a:ext cx="2" cy="1"/>
              </a:xfrm>
              <a:prstGeom prst="line">
                <a:avLst/>
              </a:prstGeom>
              <a:noFill/>
              <a:ln w="3175">
                <a:solidFill>
                  <a:srgbClr val="000000"/>
                </a:solidFill>
                <a:miter lim="800000"/>
                <a:headEnd/>
                <a:tailEnd/>
              </a:ln>
            </p:spPr>
            <p:txBody>
              <a:bodyPr/>
              <a:lstStyle/>
              <a:p>
                <a:endParaRPr lang="en-US" dirty="0"/>
              </a:p>
            </p:txBody>
          </p:sp>
          <p:sp>
            <p:nvSpPr>
              <p:cNvPr id="3743" name="Line 1335"/>
              <p:cNvSpPr>
                <a:spLocks noChangeShapeType="1"/>
              </p:cNvSpPr>
              <p:nvPr/>
            </p:nvSpPr>
            <p:spPr bwMode="auto">
              <a:xfrm>
                <a:off x="2657" y="1010"/>
                <a:ext cx="1" cy="1"/>
              </a:xfrm>
              <a:prstGeom prst="line">
                <a:avLst/>
              </a:prstGeom>
              <a:noFill/>
              <a:ln w="3175">
                <a:solidFill>
                  <a:srgbClr val="000000"/>
                </a:solidFill>
                <a:miter lim="800000"/>
                <a:headEnd/>
                <a:tailEnd/>
              </a:ln>
            </p:spPr>
            <p:txBody>
              <a:bodyPr/>
              <a:lstStyle/>
              <a:p>
                <a:endParaRPr lang="en-US" dirty="0"/>
              </a:p>
            </p:txBody>
          </p:sp>
          <p:sp>
            <p:nvSpPr>
              <p:cNvPr id="3744" name="Line 1336"/>
              <p:cNvSpPr>
                <a:spLocks noChangeShapeType="1"/>
              </p:cNvSpPr>
              <p:nvPr/>
            </p:nvSpPr>
            <p:spPr bwMode="auto">
              <a:xfrm>
                <a:off x="2665" y="1013"/>
                <a:ext cx="2" cy="1"/>
              </a:xfrm>
              <a:prstGeom prst="line">
                <a:avLst/>
              </a:prstGeom>
              <a:noFill/>
              <a:ln w="3175">
                <a:solidFill>
                  <a:srgbClr val="000000"/>
                </a:solidFill>
                <a:miter lim="800000"/>
                <a:headEnd/>
                <a:tailEnd/>
              </a:ln>
            </p:spPr>
            <p:txBody>
              <a:bodyPr/>
              <a:lstStyle/>
              <a:p>
                <a:endParaRPr lang="en-US" dirty="0"/>
              </a:p>
            </p:txBody>
          </p:sp>
          <p:sp>
            <p:nvSpPr>
              <p:cNvPr id="3745" name="Freeform 1337"/>
              <p:cNvSpPr>
                <a:spLocks/>
              </p:cNvSpPr>
              <p:nvPr/>
            </p:nvSpPr>
            <p:spPr bwMode="auto">
              <a:xfrm>
                <a:off x="2667" y="1013"/>
                <a:ext cx="2" cy="1"/>
              </a:xfrm>
              <a:custGeom>
                <a:avLst/>
                <a:gdLst>
                  <a:gd name="T0" fmla="*/ 2 w 2"/>
                  <a:gd name="T1" fmla="*/ 1 h 1"/>
                  <a:gd name="T2" fmla="*/ 0 w 2"/>
                  <a:gd name="T3" fmla="*/ 0 h 1"/>
                  <a:gd name="T4" fmla="*/ 2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lnTo>
                      <a:pt x="0" y="0"/>
                    </a:lnTo>
                    <a:lnTo>
                      <a:pt x="2" y="1"/>
                    </a:lnTo>
                  </a:path>
                </a:pathLst>
              </a:custGeom>
              <a:noFill/>
              <a:ln w="3175">
                <a:solidFill>
                  <a:srgbClr val="000000"/>
                </a:solidFill>
                <a:miter lim="800000"/>
                <a:headEnd/>
                <a:tailEnd/>
              </a:ln>
            </p:spPr>
            <p:txBody>
              <a:bodyPr/>
              <a:lstStyle/>
              <a:p>
                <a:pPr algn="ctr" eaLnBrk="0" hangingPunct="0"/>
                <a:endParaRPr lang="en-US" dirty="0"/>
              </a:p>
            </p:txBody>
          </p:sp>
          <p:sp>
            <p:nvSpPr>
              <p:cNvPr id="3746" name="Freeform 1338"/>
              <p:cNvSpPr>
                <a:spLocks/>
              </p:cNvSpPr>
              <p:nvPr/>
            </p:nvSpPr>
            <p:spPr bwMode="auto">
              <a:xfrm>
                <a:off x="3122" y="1013"/>
                <a:ext cx="1" cy="3"/>
              </a:xfrm>
              <a:custGeom>
                <a:avLst/>
                <a:gdLst>
                  <a:gd name="T0" fmla="*/ 1 w 1"/>
                  <a:gd name="T1" fmla="*/ 3 h 3"/>
                  <a:gd name="T2" fmla="*/ 0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lnTo>
                      <a:pt x="0"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3747" name="Line 1339"/>
              <p:cNvSpPr>
                <a:spLocks noChangeShapeType="1"/>
              </p:cNvSpPr>
              <p:nvPr/>
            </p:nvSpPr>
            <p:spPr bwMode="auto">
              <a:xfrm flipV="1">
                <a:off x="4940" y="1014"/>
                <a:ext cx="1" cy="2"/>
              </a:xfrm>
              <a:prstGeom prst="line">
                <a:avLst/>
              </a:prstGeom>
              <a:noFill/>
              <a:ln w="3175">
                <a:solidFill>
                  <a:srgbClr val="000000"/>
                </a:solidFill>
                <a:miter lim="800000"/>
                <a:headEnd/>
                <a:tailEnd/>
              </a:ln>
            </p:spPr>
            <p:txBody>
              <a:bodyPr/>
              <a:lstStyle/>
              <a:p>
                <a:endParaRPr lang="en-US" dirty="0"/>
              </a:p>
            </p:txBody>
          </p:sp>
          <p:sp>
            <p:nvSpPr>
              <p:cNvPr id="3748" name="Line 1340"/>
              <p:cNvSpPr>
                <a:spLocks noChangeShapeType="1"/>
              </p:cNvSpPr>
              <p:nvPr/>
            </p:nvSpPr>
            <p:spPr bwMode="auto">
              <a:xfrm flipV="1">
                <a:off x="2670" y="1016"/>
                <a:ext cx="2" cy="2"/>
              </a:xfrm>
              <a:prstGeom prst="line">
                <a:avLst/>
              </a:prstGeom>
              <a:noFill/>
              <a:ln w="3175">
                <a:solidFill>
                  <a:srgbClr val="000000"/>
                </a:solidFill>
                <a:miter lim="800000"/>
                <a:headEnd/>
                <a:tailEnd/>
              </a:ln>
            </p:spPr>
            <p:txBody>
              <a:bodyPr/>
              <a:lstStyle/>
              <a:p>
                <a:endParaRPr lang="en-US" dirty="0"/>
              </a:p>
            </p:txBody>
          </p:sp>
          <p:sp>
            <p:nvSpPr>
              <p:cNvPr id="3749" name="Line 1341"/>
              <p:cNvSpPr>
                <a:spLocks noChangeShapeType="1"/>
              </p:cNvSpPr>
              <p:nvPr/>
            </p:nvSpPr>
            <p:spPr bwMode="auto">
              <a:xfrm flipV="1">
                <a:off x="4943" y="1014"/>
                <a:ext cx="2" cy="2"/>
              </a:xfrm>
              <a:prstGeom prst="line">
                <a:avLst/>
              </a:prstGeom>
              <a:noFill/>
              <a:ln w="3175">
                <a:solidFill>
                  <a:srgbClr val="000000"/>
                </a:solidFill>
                <a:miter lim="800000"/>
                <a:headEnd/>
                <a:tailEnd/>
              </a:ln>
            </p:spPr>
            <p:txBody>
              <a:bodyPr/>
              <a:lstStyle/>
              <a:p>
                <a:endParaRPr lang="en-US" dirty="0"/>
              </a:p>
            </p:txBody>
          </p:sp>
          <p:sp>
            <p:nvSpPr>
              <p:cNvPr id="3750" name="Freeform 1342"/>
              <p:cNvSpPr>
                <a:spLocks/>
              </p:cNvSpPr>
              <p:nvPr/>
            </p:nvSpPr>
            <p:spPr bwMode="auto">
              <a:xfrm>
                <a:off x="4943" y="1016"/>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751" name="Line 1343"/>
              <p:cNvSpPr>
                <a:spLocks noChangeShapeType="1"/>
              </p:cNvSpPr>
              <p:nvPr/>
            </p:nvSpPr>
            <p:spPr bwMode="auto">
              <a:xfrm>
                <a:off x="4070" y="1016"/>
                <a:ext cx="1" cy="5"/>
              </a:xfrm>
              <a:prstGeom prst="line">
                <a:avLst/>
              </a:prstGeom>
              <a:noFill/>
              <a:ln w="3175">
                <a:solidFill>
                  <a:srgbClr val="000000"/>
                </a:solidFill>
                <a:miter lim="800000"/>
                <a:headEnd/>
                <a:tailEnd/>
              </a:ln>
            </p:spPr>
            <p:txBody>
              <a:bodyPr/>
              <a:lstStyle/>
              <a:p>
                <a:endParaRPr lang="en-US" dirty="0"/>
              </a:p>
            </p:txBody>
          </p:sp>
          <p:sp>
            <p:nvSpPr>
              <p:cNvPr id="3752" name="Line 1344"/>
              <p:cNvSpPr>
                <a:spLocks noChangeShapeType="1"/>
              </p:cNvSpPr>
              <p:nvPr/>
            </p:nvSpPr>
            <p:spPr bwMode="auto">
              <a:xfrm flipV="1">
                <a:off x="4070" y="1016"/>
                <a:ext cx="1" cy="5"/>
              </a:xfrm>
              <a:prstGeom prst="line">
                <a:avLst/>
              </a:prstGeom>
              <a:noFill/>
              <a:ln w="3175">
                <a:solidFill>
                  <a:srgbClr val="000000"/>
                </a:solidFill>
                <a:miter lim="800000"/>
                <a:headEnd/>
                <a:tailEnd/>
              </a:ln>
            </p:spPr>
            <p:txBody>
              <a:bodyPr/>
              <a:lstStyle/>
              <a:p>
                <a:endParaRPr lang="en-US" dirty="0"/>
              </a:p>
            </p:txBody>
          </p:sp>
          <p:sp>
            <p:nvSpPr>
              <p:cNvPr id="3753" name="Line 1345"/>
              <p:cNvSpPr>
                <a:spLocks noChangeShapeType="1"/>
              </p:cNvSpPr>
              <p:nvPr/>
            </p:nvSpPr>
            <p:spPr bwMode="auto">
              <a:xfrm flipV="1">
                <a:off x="4945" y="1018"/>
                <a:ext cx="1" cy="1"/>
              </a:xfrm>
              <a:prstGeom prst="line">
                <a:avLst/>
              </a:prstGeom>
              <a:noFill/>
              <a:ln w="3175">
                <a:solidFill>
                  <a:srgbClr val="000000"/>
                </a:solidFill>
                <a:miter lim="800000"/>
                <a:headEnd/>
                <a:tailEnd/>
              </a:ln>
            </p:spPr>
            <p:txBody>
              <a:bodyPr/>
              <a:lstStyle/>
              <a:p>
                <a:endParaRPr lang="en-US" dirty="0"/>
              </a:p>
            </p:txBody>
          </p:sp>
          <p:sp>
            <p:nvSpPr>
              <p:cNvPr id="3754" name="Line 1346"/>
              <p:cNvSpPr>
                <a:spLocks noChangeShapeType="1"/>
              </p:cNvSpPr>
              <p:nvPr/>
            </p:nvSpPr>
            <p:spPr bwMode="auto">
              <a:xfrm>
                <a:off x="4943" y="1019"/>
                <a:ext cx="1" cy="1"/>
              </a:xfrm>
              <a:prstGeom prst="line">
                <a:avLst/>
              </a:prstGeom>
              <a:noFill/>
              <a:ln w="3175">
                <a:solidFill>
                  <a:srgbClr val="000000"/>
                </a:solidFill>
                <a:miter lim="800000"/>
                <a:headEnd/>
                <a:tailEnd/>
              </a:ln>
            </p:spPr>
            <p:txBody>
              <a:bodyPr/>
              <a:lstStyle/>
              <a:p>
                <a:endParaRPr lang="en-US" dirty="0"/>
              </a:p>
            </p:txBody>
          </p:sp>
          <p:sp>
            <p:nvSpPr>
              <p:cNvPr id="3755" name="Freeform 1347"/>
              <p:cNvSpPr>
                <a:spLocks/>
              </p:cNvSpPr>
              <p:nvPr/>
            </p:nvSpPr>
            <p:spPr bwMode="auto">
              <a:xfrm>
                <a:off x="3338" y="1021"/>
                <a:ext cx="186" cy="21"/>
              </a:xfrm>
              <a:custGeom>
                <a:avLst/>
                <a:gdLst>
                  <a:gd name="T0" fmla="*/ 0 w 186"/>
                  <a:gd name="T1" fmla="*/ 17 h 21"/>
                  <a:gd name="T2" fmla="*/ 88 w 186"/>
                  <a:gd name="T3" fmla="*/ 21 h 21"/>
                  <a:gd name="T4" fmla="*/ 91 w 186"/>
                  <a:gd name="T5" fmla="*/ 0 h 21"/>
                  <a:gd name="T6" fmla="*/ 186 w 186"/>
                  <a:gd name="T7" fmla="*/ 1 h 21"/>
                  <a:gd name="T8" fmla="*/ 0 60000 65536"/>
                  <a:gd name="T9" fmla="*/ 0 60000 65536"/>
                  <a:gd name="T10" fmla="*/ 0 60000 65536"/>
                  <a:gd name="T11" fmla="*/ 0 60000 65536"/>
                  <a:gd name="T12" fmla="*/ 0 w 186"/>
                  <a:gd name="T13" fmla="*/ 0 h 21"/>
                  <a:gd name="T14" fmla="*/ 186 w 186"/>
                  <a:gd name="T15" fmla="*/ 21 h 21"/>
                </a:gdLst>
                <a:ahLst/>
                <a:cxnLst>
                  <a:cxn ang="T8">
                    <a:pos x="T0" y="T1"/>
                  </a:cxn>
                  <a:cxn ang="T9">
                    <a:pos x="T2" y="T3"/>
                  </a:cxn>
                  <a:cxn ang="T10">
                    <a:pos x="T4" y="T5"/>
                  </a:cxn>
                  <a:cxn ang="T11">
                    <a:pos x="T6" y="T7"/>
                  </a:cxn>
                </a:cxnLst>
                <a:rect l="T12" t="T13" r="T14" b="T15"/>
                <a:pathLst>
                  <a:path w="186" h="21">
                    <a:moveTo>
                      <a:pt x="0" y="17"/>
                    </a:moveTo>
                    <a:lnTo>
                      <a:pt x="88" y="21"/>
                    </a:lnTo>
                    <a:lnTo>
                      <a:pt x="91" y="0"/>
                    </a:lnTo>
                    <a:lnTo>
                      <a:pt x="186" y="1"/>
                    </a:lnTo>
                  </a:path>
                </a:pathLst>
              </a:custGeom>
              <a:noFill/>
              <a:ln w="3175">
                <a:solidFill>
                  <a:srgbClr val="000000"/>
                </a:solidFill>
                <a:miter lim="800000"/>
                <a:headEnd/>
                <a:tailEnd/>
              </a:ln>
            </p:spPr>
            <p:txBody>
              <a:bodyPr/>
              <a:lstStyle/>
              <a:p>
                <a:pPr algn="ctr" eaLnBrk="0" hangingPunct="0"/>
                <a:endParaRPr lang="en-US" dirty="0"/>
              </a:p>
            </p:txBody>
          </p:sp>
          <p:sp>
            <p:nvSpPr>
              <p:cNvPr id="3756" name="Freeform 1348"/>
              <p:cNvSpPr>
                <a:spLocks/>
              </p:cNvSpPr>
              <p:nvPr/>
            </p:nvSpPr>
            <p:spPr bwMode="auto">
              <a:xfrm>
                <a:off x="3447" y="1022"/>
                <a:ext cx="77" cy="191"/>
              </a:xfrm>
              <a:custGeom>
                <a:avLst/>
                <a:gdLst>
                  <a:gd name="T0" fmla="*/ 77 w 77"/>
                  <a:gd name="T1" fmla="*/ 0 h 191"/>
                  <a:gd name="T2" fmla="*/ 71 w 77"/>
                  <a:gd name="T3" fmla="*/ 5 h 191"/>
                  <a:gd name="T4" fmla="*/ 71 w 77"/>
                  <a:gd name="T5" fmla="*/ 12 h 191"/>
                  <a:gd name="T6" fmla="*/ 64 w 77"/>
                  <a:gd name="T7" fmla="*/ 12 h 191"/>
                  <a:gd name="T8" fmla="*/ 64 w 77"/>
                  <a:gd name="T9" fmla="*/ 20 h 191"/>
                  <a:gd name="T10" fmla="*/ 51 w 77"/>
                  <a:gd name="T11" fmla="*/ 40 h 191"/>
                  <a:gd name="T12" fmla="*/ 51 w 77"/>
                  <a:gd name="T13" fmla="*/ 55 h 191"/>
                  <a:gd name="T14" fmla="*/ 47 w 77"/>
                  <a:gd name="T15" fmla="*/ 61 h 191"/>
                  <a:gd name="T16" fmla="*/ 55 w 77"/>
                  <a:gd name="T17" fmla="*/ 66 h 191"/>
                  <a:gd name="T18" fmla="*/ 48 w 77"/>
                  <a:gd name="T19" fmla="*/ 72 h 191"/>
                  <a:gd name="T20" fmla="*/ 56 w 77"/>
                  <a:gd name="T21" fmla="*/ 77 h 191"/>
                  <a:gd name="T22" fmla="*/ 42 w 77"/>
                  <a:gd name="T23" fmla="*/ 79 h 191"/>
                  <a:gd name="T24" fmla="*/ 35 w 77"/>
                  <a:gd name="T25" fmla="*/ 87 h 191"/>
                  <a:gd name="T26" fmla="*/ 37 w 77"/>
                  <a:gd name="T27" fmla="*/ 90 h 191"/>
                  <a:gd name="T28" fmla="*/ 43 w 77"/>
                  <a:gd name="T29" fmla="*/ 92 h 191"/>
                  <a:gd name="T30" fmla="*/ 37 w 77"/>
                  <a:gd name="T31" fmla="*/ 95 h 191"/>
                  <a:gd name="T32" fmla="*/ 43 w 77"/>
                  <a:gd name="T33" fmla="*/ 103 h 191"/>
                  <a:gd name="T34" fmla="*/ 32 w 77"/>
                  <a:gd name="T35" fmla="*/ 109 h 191"/>
                  <a:gd name="T36" fmla="*/ 39 w 77"/>
                  <a:gd name="T37" fmla="*/ 114 h 191"/>
                  <a:gd name="T38" fmla="*/ 32 w 77"/>
                  <a:gd name="T39" fmla="*/ 119 h 191"/>
                  <a:gd name="T40" fmla="*/ 27 w 77"/>
                  <a:gd name="T41" fmla="*/ 125 h 191"/>
                  <a:gd name="T42" fmla="*/ 29 w 77"/>
                  <a:gd name="T43" fmla="*/ 133 h 191"/>
                  <a:gd name="T44" fmla="*/ 34 w 77"/>
                  <a:gd name="T45" fmla="*/ 138 h 191"/>
                  <a:gd name="T46" fmla="*/ 29 w 77"/>
                  <a:gd name="T47" fmla="*/ 138 h 191"/>
                  <a:gd name="T48" fmla="*/ 29 w 77"/>
                  <a:gd name="T49" fmla="*/ 143 h 191"/>
                  <a:gd name="T50" fmla="*/ 26 w 77"/>
                  <a:gd name="T51" fmla="*/ 141 h 191"/>
                  <a:gd name="T52" fmla="*/ 26 w 77"/>
                  <a:gd name="T53" fmla="*/ 149 h 191"/>
                  <a:gd name="T54" fmla="*/ 19 w 77"/>
                  <a:gd name="T55" fmla="*/ 167 h 191"/>
                  <a:gd name="T56" fmla="*/ 13 w 77"/>
                  <a:gd name="T57" fmla="*/ 160 h 191"/>
                  <a:gd name="T58" fmla="*/ 19 w 77"/>
                  <a:gd name="T59" fmla="*/ 156 h 191"/>
                  <a:gd name="T60" fmla="*/ 13 w 77"/>
                  <a:gd name="T61" fmla="*/ 149 h 191"/>
                  <a:gd name="T62" fmla="*/ 19 w 77"/>
                  <a:gd name="T63" fmla="*/ 144 h 191"/>
                  <a:gd name="T64" fmla="*/ 13 w 77"/>
                  <a:gd name="T65" fmla="*/ 148 h 191"/>
                  <a:gd name="T66" fmla="*/ 19 w 77"/>
                  <a:gd name="T67" fmla="*/ 156 h 191"/>
                  <a:gd name="T68" fmla="*/ 13 w 77"/>
                  <a:gd name="T69" fmla="*/ 160 h 191"/>
                  <a:gd name="T70" fmla="*/ 16 w 77"/>
                  <a:gd name="T71" fmla="*/ 167 h 191"/>
                  <a:gd name="T72" fmla="*/ 14 w 77"/>
                  <a:gd name="T73" fmla="*/ 176 h 191"/>
                  <a:gd name="T74" fmla="*/ 9 w 77"/>
                  <a:gd name="T75" fmla="*/ 176 h 191"/>
                  <a:gd name="T76" fmla="*/ 6 w 77"/>
                  <a:gd name="T77" fmla="*/ 184 h 191"/>
                  <a:gd name="T78" fmla="*/ 3 w 77"/>
                  <a:gd name="T79" fmla="*/ 181 h 191"/>
                  <a:gd name="T80" fmla="*/ 0 w 77"/>
                  <a:gd name="T81" fmla="*/ 191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7"/>
                  <a:gd name="T124" fmla="*/ 0 h 191"/>
                  <a:gd name="T125" fmla="*/ 77 w 77"/>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7" h="191">
                    <a:moveTo>
                      <a:pt x="77" y="0"/>
                    </a:moveTo>
                    <a:lnTo>
                      <a:pt x="71" y="5"/>
                    </a:lnTo>
                    <a:lnTo>
                      <a:pt x="71" y="12"/>
                    </a:lnTo>
                    <a:lnTo>
                      <a:pt x="64" y="12"/>
                    </a:lnTo>
                    <a:lnTo>
                      <a:pt x="64" y="20"/>
                    </a:lnTo>
                    <a:lnTo>
                      <a:pt x="51" y="40"/>
                    </a:lnTo>
                    <a:lnTo>
                      <a:pt x="51" y="55"/>
                    </a:lnTo>
                    <a:lnTo>
                      <a:pt x="47" y="61"/>
                    </a:lnTo>
                    <a:lnTo>
                      <a:pt x="55" y="66"/>
                    </a:lnTo>
                    <a:lnTo>
                      <a:pt x="48" y="72"/>
                    </a:lnTo>
                    <a:lnTo>
                      <a:pt x="56" y="77"/>
                    </a:lnTo>
                    <a:lnTo>
                      <a:pt x="42" y="79"/>
                    </a:lnTo>
                    <a:lnTo>
                      <a:pt x="35" y="87"/>
                    </a:lnTo>
                    <a:lnTo>
                      <a:pt x="37" y="90"/>
                    </a:lnTo>
                    <a:lnTo>
                      <a:pt x="43" y="92"/>
                    </a:lnTo>
                    <a:lnTo>
                      <a:pt x="37" y="95"/>
                    </a:lnTo>
                    <a:lnTo>
                      <a:pt x="43" y="103"/>
                    </a:lnTo>
                    <a:lnTo>
                      <a:pt x="32" y="109"/>
                    </a:lnTo>
                    <a:lnTo>
                      <a:pt x="39" y="114"/>
                    </a:lnTo>
                    <a:lnTo>
                      <a:pt x="32" y="119"/>
                    </a:lnTo>
                    <a:lnTo>
                      <a:pt x="27" y="125"/>
                    </a:lnTo>
                    <a:lnTo>
                      <a:pt x="29" y="133"/>
                    </a:lnTo>
                    <a:lnTo>
                      <a:pt x="34" y="138"/>
                    </a:lnTo>
                    <a:lnTo>
                      <a:pt x="29" y="138"/>
                    </a:lnTo>
                    <a:lnTo>
                      <a:pt x="29" y="143"/>
                    </a:lnTo>
                    <a:lnTo>
                      <a:pt x="26" y="141"/>
                    </a:lnTo>
                    <a:lnTo>
                      <a:pt x="26" y="149"/>
                    </a:lnTo>
                    <a:lnTo>
                      <a:pt x="19" y="167"/>
                    </a:lnTo>
                    <a:lnTo>
                      <a:pt x="13" y="160"/>
                    </a:lnTo>
                    <a:lnTo>
                      <a:pt x="19" y="156"/>
                    </a:lnTo>
                    <a:lnTo>
                      <a:pt x="13" y="149"/>
                    </a:lnTo>
                    <a:lnTo>
                      <a:pt x="19" y="144"/>
                    </a:lnTo>
                    <a:lnTo>
                      <a:pt x="13" y="148"/>
                    </a:lnTo>
                    <a:lnTo>
                      <a:pt x="19" y="156"/>
                    </a:lnTo>
                    <a:lnTo>
                      <a:pt x="13" y="160"/>
                    </a:lnTo>
                    <a:lnTo>
                      <a:pt x="16" y="167"/>
                    </a:lnTo>
                    <a:lnTo>
                      <a:pt x="14" y="176"/>
                    </a:lnTo>
                    <a:lnTo>
                      <a:pt x="9" y="176"/>
                    </a:lnTo>
                    <a:lnTo>
                      <a:pt x="6" y="184"/>
                    </a:lnTo>
                    <a:lnTo>
                      <a:pt x="3" y="181"/>
                    </a:lnTo>
                    <a:lnTo>
                      <a:pt x="0" y="191"/>
                    </a:lnTo>
                  </a:path>
                </a:pathLst>
              </a:custGeom>
              <a:noFill/>
              <a:ln w="3175">
                <a:solidFill>
                  <a:srgbClr val="000000"/>
                </a:solidFill>
                <a:miter lim="800000"/>
                <a:headEnd/>
                <a:tailEnd/>
              </a:ln>
            </p:spPr>
            <p:txBody>
              <a:bodyPr/>
              <a:lstStyle/>
              <a:p>
                <a:pPr algn="ctr" eaLnBrk="0" hangingPunct="0"/>
                <a:endParaRPr lang="en-US" dirty="0"/>
              </a:p>
            </p:txBody>
          </p:sp>
          <p:sp>
            <p:nvSpPr>
              <p:cNvPr id="3757" name="Line 1349"/>
              <p:cNvSpPr>
                <a:spLocks noChangeShapeType="1"/>
              </p:cNvSpPr>
              <p:nvPr/>
            </p:nvSpPr>
            <p:spPr bwMode="auto">
              <a:xfrm>
                <a:off x="3447" y="1213"/>
                <a:ext cx="1" cy="1"/>
              </a:xfrm>
              <a:prstGeom prst="line">
                <a:avLst/>
              </a:prstGeom>
              <a:noFill/>
              <a:ln w="3175">
                <a:solidFill>
                  <a:srgbClr val="000000"/>
                </a:solidFill>
                <a:miter lim="800000"/>
                <a:headEnd/>
                <a:tailEnd/>
              </a:ln>
            </p:spPr>
            <p:txBody>
              <a:bodyPr/>
              <a:lstStyle/>
              <a:p>
                <a:endParaRPr lang="en-US" dirty="0"/>
              </a:p>
            </p:txBody>
          </p:sp>
          <p:sp>
            <p:nvSpPr>
              <p:cNvPr id="3758" name="Line 1350"/>
              <p:cNvSpPr>
                <a:spLocks noChangeShapeType="1"/>
              </p:cNvSpPr>
              <p:nvPr/>
            </p:nvSpPr>
            <p:spPr bwMode="auto">
              <a:xfrm flipH="1">
                <a:off x="3445" y="1213"/>
                <a:ext cx="2" cy="1"/>
              </a:xfrm>
              <a:prstGeom prst="line">
                <a:avLst/>
              </a:prstGeom>
              <a:noFill/>
              <a:ln w="3175">
                <a:solidFill>
                  <a:srgbClr val="000000"/>
                </a:solidFill>
                <a:miter lim="800000"/>
                <a:headEnd/>
                <a:tailEnd/>
              </a:ln>
            </p:spPr>
            <p:txBody>
              <a:bodyPr/>
              <a:lstStyle/>
              <a:p>
                <a:endParaRPr lang="en-US" dirty="0"/>
              </a:p>
            </p:txBody>
          </p:sp>
          <p:sp>
            <p:nvSpPr>
              <p:cNvPr id="3759" name="Line 1351"/>
              <p:cNvSpPr>
                <a:spLocks noChangeShapeType="1"/>
              </p:cNvSpPr>
              <p:nvPr/>
            </p:nvSpPr>
            <p:spPr bwMode="auto">
              <a:xfrm flipH="1">
                <a:off x="3418" y="1213"/>
                <a:ext cx="27" cy="1"/>
              </a:xfrm>
              <a:prstGeom prst="line">
                <a:avLst/>
              </a:prstGeom>
              <a:noFill/>
              <a:ln w="3175">
                <a:solidFill>
                  <a:srgbClr val="000000"/>
                </a:solidFill>
                <a:miter lim="800000"/>
                <a:headEnd/>
                <a:tailEnd/>
              </a:ln>
            </p:spPr>
            <p:txBody>
              <a:bodyPr/>
              <a:lstStyle/>
              <a:p>
                <a:endParaRPr lang="en-US" dirty="0"/>
              </a:p>
            </p:txBody>
          </p:sp>
          <p:sp>
            <p:nvSpPr>
              <p:cNvPr id="3760" name="Freeform 1352"/>
              <p:cNvSpPr>
                <a:spLocks/>
              </p:cNvSpPr>
              <p:nvPr/>
            </p:nvSpPr>
            <p:spPr bwMode="auto">
              <a:xfrm>
                <a:off x="3414" y="1170"/>
                <a:ext cx="23" cy="43"/>
              </a:xfrm>
              <a:custGeom>
                <a:avLst/>
                <a:gdLst>
                  <a:gd name="T0" fmla="*/ 4 w 23"/>
                  <a:gd name="T1" fmla="*/ 43 h 43"/>
                  <a:gd name="T2" fmla="*/ 5 w 23"/>
                  <a:gd name="T3" fmla="*/ 32 h 43"/>
                  <a:gd name="T4" fmla="*/ 4 w 23"/>
                  <a:gd name="T5" fmla="*/ 28 h 43"/>
                  <a:gd name="T6" fmla="*/ 13 w 23"/>
                  <a:gd name="T7" fmla="*/ 20 h 43"/>
                  <a:gd name="T8" fmla="*/ 17 w 23"/>
                  <a:gd name="T9" fmla="*/ 9 h 43"/>
                  <a:gd name="T10" fmla="*/ 23 w 23"/>
                  <a:gd name="T11" fmla="*/ 9 h 43"/>
                  <a:gd name="T12" fmla="*/ 21 w 23"/>
                  <a:gd name="T13" fmla="*/ 0 h 43"/>
                  <a:gd name="T14" fmla="*/ 23 w 23"/>
                  <a:gd name="T15" fmla="*/ 8 h 43"/>
                  <a:gd name="T16" fmla="*/ 17 w 23"/>
                  <a:gd name="T17" fmla="*/ 9 h 43"/>
                  <a:gd name="T18" fmla="*/ 12 w 23"/>
                  <a:gd name="T19" fmla="*/ 20 h 43"/>
                  <a:gd name="T20" fmla="*/ 12 w 23"/>
                  <a:gd name="T21" fmla="*/ 16 h 43"/>
                  <a:gd name="T22" fmla="*/ 7 w 23"/>
                  <a:gd name="T23" fmla="*/ 22 h 43"/>
                  <a:gd name="T24" fmla="*/ 0 w 23"/>
                  <a:gd name="T25" fmla="*/ 24 h 43"/>
                  <a:gd name="T26" fmla="*/ 0 w 23"/>
                  <a:gd name="T27" fmla="*/ 43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43"/>
                  <a:gd name="T44" fmla="*/ 23 w 23"/>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43">
                    <a:moveTo>
                      <a:pt x="4" y="43"/>
                    </a:moveTo>
                    <a:lnTo>
                      <a:pt x="5" y="32"/>
                    </a:lnTo>
                    <a:lnTo>
                      <a:pt x="4" y="28"/>
                    </a:lnTo>
                    <a:lnTo>
                      <a:pt x="13" y="20"/>
                    </a:lnTo>
                    <a:lnTo>
                      <a:pt x="17" y="9"/>
                    </a:lnTo>
                    <a:lnTo>
                      <a:pt x="23" y="9"/>
                    </a:lnTo>
                    <a:lnTo>
                      <a:pt x="21" y="0"/>
                    </a:lnTo>
                    <a:lnTo>
                      <a:pt x="23" y="8"/>
                    </a:lnTo>
                    <a:lnTo>
                      <a:pt x="17" y="9"/>
                    </a:lnTo>
                    <a:lnTo>
                      <a:pt x="12" y="20"/>
                    </a:lnTo>
                    <a:lnTo>
                      <a:pt x="12" y="16"/>
                    </a:lnTo>
                    <a:lnTo>
                      <a:pt x="7" y="22"/>
                    </a:lnTo>
                    <a:lnTo>
                      <a:pt x="0" y="24"/>
                    </a:lnTo>
                    <a:lnTo>
                      <a:pt x="0" y="43"/>
                    </a:lnTo>
                  </a:path>
                </a:pathLst>
              </a:custGeom>
              <a:noFill/>
              <a:ln w="3175">
                <a:solidFill>
                  <a:srgbClr val="000000"/>
                </a:solidFill>
                <a:miter lim="800000"/>
                <a:headEnd/>
                <a:tailEnd/>
              </a:ln>
            </p:spPr>
            <p:txBody>
              <a:bodyPr/>
              <a:lstStyle/>
              <a:p>
                <a:pPr algn="ctr" eaLnBrk="0" hangingPunct="0"/>
                <a:endParaRPr lang="en-US" dirty="0"/>
              </a:p>
            </p:txBody>
          </p:sp>
          <p:sp>
            <p:nvSpPr>
              <p:cNvPr id="3761" name="Line 1353"/>
              <p:cNvSpPr>
                <a:spLocks noChangeShapeType="1"/>
              </p:cNvSpPr>
              <p:nvPr/>
            </p:nvSpPr>
            <p:spPr bwMode="auto">
              <a:xfrm flipH="1" flipV="1">
                <a:off x="3335" y="1211"/>
                <a:ext cx="79" cy="2"/>
              </a:xfrm>
              <a:prstGeom prst="line">
                <a:avLst/>
              </a:prstGeom>
              <a:noFill/>
              <a:ln w="3175">
                <a:solidFill>
                  <a:srgbClr val="000000"/>
                </a:solidFill>
                <a:miter lim="800000"/>
                <a:headEnd/>
                <a:tailEnd/>
              </a:ln>
            </p:spPr>
            <p:txBody>
              <a:bodyPr/>
              <a:lstStyle/>
              <a:p>
                <a:endParaRPr lang="en-US" dirty="0"/>
              </a:p>
            </p:txBody>
          </p:sp>
          <p:sp>
            <p:nvSpPr>
              <p:cNvPr id="3762" name="Line 1354"/>
              <p:cNvSpPr>
                <a:spLocks noChangeShapeType="1"/>
              </p:cNvSpPr>
              <p:nvPr/>
            </p:nvSpPr>
            <p:spPr bwMode="auto">
              <a:xfrm flipV="1">
                <a:off x="3335" y="1038"/>
                <a:ext cx="3" cy="173"/>
              </a:xfrm>
              <a:prstGeom prst="line">
                <a:avLst/>
              </a:prstGeom>
              <a:noFill/>
              <a:ln w="3175">
                <a:solidFill>
                  <a:srgbClr val="000000"/>
                </a:solidFill>
                <a:miter lim="800000"/>
                <a:headEnd/>
                <a:tailEnd/>
              </a:ln>
            </p:spPr>
            <p:txBody>
              <a:bodyPr/>
              <a:lstStyle/>
              <a:p>
                <a:endParaRPr lang="en-US" dirty="0"/>
              </a:p>
            </p:txBody>
          </p:sp>
          <p:sp>
            <p:nvSpPr>
              <p:cNvPr id="3763" name="Freeform 1355"/>
              <p:cNvSpPr>
                <a:spLocks/>
              </p:cNvSpPr>
              <p:nvPr/>
            </p:nvSpPr>
            <p:spPr bwMode="auto">
              <a:xfrm>
                <a:off x="4938" y="1021"/>
                <a:ext cx="7" cy="6"/>
              </a:xfrm>
              <a:custGeom>
                <a:avLst/>
                <a:gdLst>
                  <a:gd name="T0" fmla="*/ 0 w 7"/>
                  <a:gd name="T1" fmla="*/ 5 h 6"/>
                  <a:gd name="T2" fmla="*/ 5 w 7"/>
                  <a:gd name="T3" fmla="*/ 0 h 6"/>
                  <a:gd name="T4" fmla="*/ 7 w 7"/>
                  <a:gd name="T5" fmla="*/ 6 h 6"/>
                  <a:gd name="T6" fmla="*/ 0 w 7"/>
                  <a:gd name="T7" fmla="*/ 5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5"/>
                    </a:moveTo>
                    <a:lnTo>
                      <a:pt x="5" y="0"/>
                    </a:lnTo>
                    <a:lnTo>
                      <a:pt x="7" y="6"/>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764" name="Line 1356"/>
              <p:cNvSpPr>
                <a:spLocks noChangeShapeType="1"/>
              </p:cNvSpPr>
              <p:nvPr/>
            </p:nvSpPr>
            <p:spPr bwMode="auto">
              <a:xfrm>
                <a:off x="4070" y="1021"/>
                <a:ext cx="1" cy="5"/>
              </a:xfrm>
              <a:prstGeom prst="line">
                <a:avLst/>
              </a:prstGeom>
              <a:noFill/>
              <a:ln w="3175">
                <a:solidFill>
                  <a:srgbClr val="000000"/>
                </a:solidFill>
                <a:miter lim="800000"/>
                <a:headEnd/>
                <a:tailEnd/>
              </a:ln>
            </p:spPr>
            <p:txBody>
              <a:bodyPr/>
              <a:lstStyle/>
              <a:p>
                <a:endParaRPr lang="en-US" dirty="0"/>
              </a:p>
            </p:txBody>
          </p:sp>
          <p:sp>
            <p:nvSpPr>
              <p:cNvPr id="3765" name="Line 1357"/>
              <p:cNvSpPr>
                <a:spLocks noChangeShapeType="1"/>
              </p:cNvSpPr>
              <p:nvPr/>
            </p:nvSpPr>
            <p:spPr bwMode="auto">
              <a:xfrm flipV="1">
                <a:off x="4070" y="1021"/>
                <a:ext cx="1" cy="5"/>
              </a:xfrm>
              <a:prstGeom prst="line">
                <a:avLst/>
              </a:prstGeom>
              <a:noFill/>
              <a:ln w="3175">
                <a:solidFill>
                  <a:srgbClr val="000000"/>
                </a:solidFill>
                <a:miter lim="800000"/>
                <a:headEnd/>
                <a:tailEnd/>
              </a:ln>
            </p:spPr>
            <p:txBody>
              <a:bodyPr/>
              <a:lstStyle/>
              <a:p>
                <a:endParaRPr lang="en-US" dirty="0"/>
              </a:p>
            </p:txBody>
          </p:sp>
          <p:sp>
            <p:nvSpPr>
              <p:cNvPr id="3766" name="Freeform 1358"/>
              <p:cNvSpPr>
                <a:spLocks/>
              </p:cNvSpPr>
              <p:nvPr/>
            </p:nvSpPr>
            <p:spPr bwMode="auto">
              <a:xfrm>
                <a:off x="2597" y="1022"/>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67" name="Line 1359"/>
              <p:cNvSpPr>
                <a:spLocks noChangeShapeType="1"/>
              </p:cNvSpPr>
              <p:nvPr/>
            </p:nvSpPr>
            <p:spPr bwMode="auto">
              <a:xfrm flipV="1">
                <a:off x="4945" y="1021"/>
                <a:ext cx="1" cy="1"/>
              </a:xfrm>
              <a:prstGeom prst="line">
                <a:avLst/>
              </a:prstGeom>
              <a:noFill/>
              <a:ln w="3175">
                <a:solidFill>
                  <a:srgbClr val="000000"/>
                </a:solidFill>
                <a:miter lim="800000"/>
                <a:headEnd/>
                <a:tailEnd/>
              </a:ln>
            </p:spPr>
            <p:txBody>
              <a:bodyPr/>
              <a:lstStyle/>
              <a:p>
                <a:endParaRPr lang="en-US" dirty="0"/>
              </a:p>
            </p:txBody>
          </p:sp>
          <p:sp>
            <p:nvSpPr>
              <p:cNvPr id="3768" name="Line 1360"/>
              <p:cNvSpPr>
                <a:spLocks noChangeShapeType="1"/>
              </p:cNvSpPr>
              <p:nvPr/>
            </p:nvSpPr>
            <p:spPr bwMode="auto">
              <a:xfrm>
                <a:off x="3905" y="1021"/>
                <a:ext cx="1" cy="1"/>
              </a:xfrm>
              <a:prstGeom prst="line">
                <a:avLst/>
              </a:prstGeom>
              <a:noFill/>
              <a:ln w="3175">
                <a:solidFill>
                  <a:srgbClr val="000000"/>
                </a:solidFill>
                <a:miter lim="800000"/>
                <a:headEnd/>
                <a:tailEnd/>
              </a:ln>
            </p:spPr>
            <p:txBody>
              <a:bodyPr/>
              <a:lstStyle/>
              <a:p>
                <a:endParaRPr lang="en-US" dirty="0"/>
              </a:p>
            </p:txBody>
          </p:sp>
          <p:sp>
            <p:nvSpPr>
              <p:cNvPr id="3769" name="Line 1361"/>
              <p:cNvSpPr>
                <a:spLocks noChangeShapeType="1"/>
              </p:cNvSpPr>
              <p:nvPr/>
            </p:nvSpPr>
            <p:spPr bwMode="auto">
              <a:xfrm flipV="1">
                <a:off x="3905" y="1021"/>
                <a:ext cx="1" cy="1"/>
              </a:xfrm>
              <a:prstGeom prst="line">
                <a:avLst/>
              </a:prstGeom>
              <a:noFill/>
              <a:ln w="3175">
                <a:solidFill>
                  <a:srgbClr val="000000"/>
                </a:solidFill>
                <a:miter lim="800000"/>
                <a:headEnd/>
                <a:tailEnd/>
              </a:ln>
            </p:spPr>
            <p:txBody>
              <a:bodyPr/>
              <a:lstStyle/>
              <a:p>
                <a:endParaRPr lang="en-US" dirty="0"/>
              </a:p>
            </p:txBody>
          </p:sp>
          <p:sp>
            <p:nvSpPr>
              <p:cNvPr id="3770" name="Freeform 1362"/>
              <p:cNvSpPr>
                <a:spLocks/>
              </p:cNvSpPr>
              <p:nvPr/>
            </p:nvSpPr>
            <p:spPr bwMode="auto">
              <a:xfrm>
                <a:off x="4943" y="1022"/>
                <a:ext cx="5" cy="5"/>
              </a:xfrm>
              <a:custGeom>
                <a:avLst/>
                <a:gdLst>
                  <a:gd name="T0" fmla="*/ 0 w 5"/>
                  <a:gd name="T1" fmla="*/ 0 h 5"/>
                  <a:gd name="T2" fmla="*/ 5 w 5"/>
                  <a:gd name="T3" fmla="*/ 0 h 5"/>
                  <a:gd name="T4" fmla="*/ 3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0"/>
                    </a:lnTo>
                    <a:lnTo>
                      <a:pt x="3"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71" name="Freeform 1363"/>
              <p:cNvSpPr>
                <a:spLocks/>
              </p:cNvSpPr>
              <p:nvPr/>
            </p:nvSpPr>
            <p:spPr bwMode="auto">
              <a:xfrm>
                <a:off x="3524" y="1022"/>
                <a:ext cx="115" cy="103"/>
              </a:xfrm>
              <a:custGeom>
                <a:avLst/>
                <a:gdLst>
                  <a:gd name="T0" fmla="*/ 0 w 115"/>
                  <a:gd name="T1" fmla="*/ 0 h 103"/>
                  <a:gd name="T2" fmla="*/ 21 w 115"/>
                  <a:gd name="T3" fmla="*/ 0 h 103"/>
                  <a:gd name="T4" fmla="*/ 21 w 115"/>
                  <a:gd name="T5" fmla="*/ 36 h 103"/>
                  <a:gd name="T6" fmla="*/ 49 w 115"/>
                  <a:gd name="T7" fmla="*/ 36 h 103"/>
                  <a:gd name="T8" fmla="*/ 49 w 115"/>
                  <a:gd name="T9" fmla="*/ 42 h 103"/>
                  <a:gd name="T10" fmla="*/ 62 w 115"/>
                  <a:gd name="T11" fmla="*/ 42 h 103"/>
                  <a:gd name="T12" fmla="*/ 62 w 115"/>
                  <a:gd name="T13" fmla="*/ 69 h 103"/>
                  <a:gd name="T14" fmla="*/ 89 w 115"/>
                  <a:gd name="T15" fmla="*/ 69 h 103"/>
                  <a:gd name="T16" fmla="*/ 89 w 115"/>
                  <a:gd name="T17" fmla="*/ 90 h 103"/>
                  <a:gd name="T18" fmla="*/ 104 w 115"/>
                  <a:gd name="T19" fmla="*/ 90 h 103"/>
                  <a:gd name="T20" fmla="*/ 104 w 115"/>
                  <a:gd name="T21" fmla="*/ 103 h 103"/>
                  <a:gd name="T22" fmla="*/ 115 w 115"/>
                  <a:gd name="T23" fmla="*/ 103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103"/>
                  <a:gd name="T38" fmla="*/ 115 w 115"/>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103">
                    <a:moveTo>
                      <a:pt x="0" y="0"/>
                    </a:moveTo>
                    <a:lnTo>
                      <a:pt x="21" y="0"/>
                    </a:lnTo>
                    <a:lnTo>
                      <a:pt x="21" y="36"/>
                    </a:lnTo>
                    <a:lnTo>
                      <a:pt x="49" y="36"/>
                    </a:lnTo>
                    <a:lnTo>
                      <a:pt x="49" y="42"/>
                    </a:lnTo>
                    <a:lnTo>
                      <a:pt x="62" y="42"/>
                    </a:lnTo>
                    <a:lnTo>
                      <a:pt x="62" y="69"/>
                    </a:lnTo>
                    <a:lnTo>
                      <a:pt x="89" y="69"/>
                    </a:lnTo>
                    <a:lnTo>
                      <a:pt x="89" y="90"/>
                    </a:lnTo>
                    <a:lnTo>
                      <a:pt x="104" y="90"/>
                    </a:lnTo>
                    <a:lnTo>
                      <a:pt x="104" y="103"/>
                    </a:lnTo>
                    <a:lnTo>
                      <a:pt x="115" y="103"/>
                    </a:lnTo>
                  </a:path>
                </a:pathLst>
              </a:custGeom>
              <a:noFill/>
              <a:ln w="3175">
                <a:solidFill>
                  <a:srgbClr val="000000"/>
                </a:solidFill>
                <a:miter lim="800000"/>
                <a:headEnd/>
                <a:tailEnd/>
              </a:ln>
            </p:spPr>
            <p:txBody>
              <a:bodyPr/>
              <a:lstStyle/>
              <a:p>
                <a:pPr algn="ctr" eaLnBrk="0" hangingPunct="0"/>
                <a:endParaRPr lang="en-US" dirty="0"/>
              </a:p>
            </p:txBody>
          </p:sp>
          <p:sp>
            <p:nvSpPr>
              <p:cNvPr id="3772" name="Freeform 1364"/>
              <p:cNvSpPr>
                <a:spLocks/>
              </p:cNvSpPr>
              <p:nvPr/>
            </p:nvSpPr>
            <p:spPr bwMode="auto">
              <a:xfrm>
                <a:off x="3604" y="1125"/>
                <a:ext cx="72" cy="179"/>
              </a:xfrm>
              <a:custGeom>
                <a:avLst/>
                <a:gdLst>
                  <a:gd name="T0" fmla="*/ 35 w 72"/>
                  <a:gd name="T1" fmla="*/ 0 h 179"/>
                  <a:gd name="T2" fmla="*/ 29 w 72"/>
                  <a:gd name="T3" fmla="*/ 11 h 179"/>
                  <a:gd name="T4" fmla="*/ 22 w 72"/>
                  <a:gd name="T5" fmla="*/ 11 h 179"/>
                  <a:gd name="T6" fmla="*/ 22 w 72"/>
                  <a:gd name="T7" fmla="*/ 17 h 179"/>
                  <a:gd name="T8" fmla="*/ 9 w 72"/>
                  <a:gd name="T9" fmla="*/ 25 h 179"/>
                  <a:gd name="T10" fmla="*/ 14 w 72"/>
                  <a:gd name="T11" fmla="*/ 35 h 179"/>
                  <a:gd name="T12" fmla="*/ 0 w 72"/>
                  <a:gd name="T13" fmla="*/ 57 h 179"/>
                  <a:gd name="T14" fmla="*/ 14 w 72"/>
                  <a:gd name="T15" fmla="*/ 65 h 179"/>
                  <a:gd name="T16" fmla="*/ 16 w 72"/>
                  <a:gd name="T17" fmla="*/ 77 h 179"/>
                  <a:gd name="T18" fmla="*/ 22 w 72"/>
                  <a:gd name="T19" fmla="*/ 80 h 179"/>
                  <a:gd name="T20" fmla="*/ 24 w 72"/>
                  <a:gd name="T21" fmla="*/ 94 h 179"/>
                  <a:gd name="T22" fmla="*/ 29 w 72"/>
                  <a:gd name="T23" fmla="*/ 104 h 179"/>
                  <a:gd name="T24" fmla="*/ 27 w 72"/>
                  <a:gd name="T25" fmla="*/ 123 h 179"/>
                  <a:gd name="T26" fmla="*/ 35 w 72"/>
                  <a:gd name="T27" fmla="*/ 133 h 179"/>
                  <a:gd name="T28" fmla="*/ 34 w 72"/>
                  <a:gd name="T29" fmla="*/ 137 h 179"/>
                  <a:gd name="T30" fmla="*/ 43 w 72"/>
                  <a:gd name="T31" fmla="*/ 152 h 179"/>
                  <a:gd name="T32" fmla="*/ 50 w 72"/>
                  <a:gd name="T33" fmla="*/ 152 h 179"/>
                  <a:gd name="T34" fmla="*/ 59 w 72"/>
                  <a:gd name="T35" fmla="*/ 169 h 179"/>
                  <a:gd name="T36" fmla="*/ 68 w 72"/>
                  <a:gd name="T37" fmla="*/ 176 h 179"/>
                  <a:gd name="T38" fmla="*/ 71 w 72"/>
                  <a:gd name="T39" fmla="*/ 174 h 179"/>
                  <a:gd name="T40" fmla="*/ 72 w 72"/>
                  <a:gd name="T41" fmla="*/ 179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179"/>
                  <a:gd name="T65" fmla="*/ 72 w 72"/>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179">
                    <a:moveTo>
                      <a:pt x="35" y="0"/>
                    </a:moveTo>
                    <a:lnTo>
                      <a:pt x="29" y="11"/>
                    </a:lnTo>
                    <a:lnTo>
                      <a:pt x="22" y="11"/>
                    </a:lnTo>
                    <a:lnTo>
                      <a:pt x="22" y="17"/>
                    </a:lnTo>
                    <a:lnTo>
                      <a:pt x="9" y="25"/>
                    </a:lnTo>
                    <a:lnTo>
                      <a:pt x="14" y="35"/>
                    </a:lnTo>
                    <a:lnTo>
                      <a:pt x="0" y="57"/>
                    </a:lnTo>
                    <a:lnTo>
                      <a:pt x="14" y="65"/>
                    </a:lnTo>
                    <a:lnTo>
                      <a:pt x="16" y="77"/>
                    </a:lnTo>
                    <a:lnTo>
                      <a:pt x="22" y="80"/>
                    </a:lnTo>
                    <a:lnTo>
                      <a:pt x="24" y="94"/>
                    </a:lnTo>
                    <a:lnTo>
                      <a:pt x="29" y="104"/>
                    </a:lnTo>
                    <a:lnTo>
                      <a:pt x="27" y="123"/>
                    </a:lnTo>
                    <a:lnTo>
                      <a:pt x="35" y="133"/>
                    </a:lnTo>
                    <a:lnTo>
                      <a:pt x="34" y="137"/>
                    </a:lnTo>
                    <a:lnTo>
                      <a:pt x="43" y="152"/>
                    </a:lnTo>
                    <a:lnTo>
                      <a:pt x="50" y="152"/>
                    </a:lnTo>
                    <a:lnTo>
                      <a:pt x="59" y="169"/>
                    </a:lnTo>
                    <a:lnTo>
                      <a:pt x="68" y="176"/>
                    </a:lnTo>
                    <a:lnTo>
                      <a:pt x="71" y="174"/>
                    </a:lnTo>
                    <a:lnTo>
                      <a:pt x="72" y="179"/>
                    </a:lnTo>
                  </a:path>
                </a:pathLst>
              </a:custGeom>
              <a:noFill/>
              <a:ln w="3175">
                <a:solidFill>
                  <a:srgbClr val="000000"/>
                </a:solidFill>
                <a:miter lim="800000"/>
                <a:headEnd/>
                <a:tailEnd/>
              </a:ln>
            </p:spPr>
            <p:txBody>
              <a:bodyPr/>
              <a:lstStyle/>
              <a:p>
                <a:pPr algn="ctr" eaLnBrk="0" hangingPunct="0"/>
                <a:endParaRPr lang="en-US" dirty="0"/>
              </a:p>
            </p:txBody>
          </p:sp>
          <p:sp>
            <p:nvSpPr>
              <p:cNvPr id="3773" name="Line 1365"/>
              <p:cNvSpPr>
                <a:spLocks noChangeShapeType="1"/>
              </p:cNvSpPr>
              <p:nvPr/>
            </p:nvSpPr>
            <p:spPr bwMode="auto">
              <a:xfrm flipH="1">
                <a:off x="3675" y="1304"/>
                <a:ext cx="1" cy="1"/>
              </a:xfrm>
              <a:prstGeom prst="line">
                <a:avLst/>
              </a:prstGeom>
              <a:noFill/>
              <a:ln w="3175">
                <a:solidFill>
                  <a:srgbClr val="000000"/>
                </a:solidFill>
                <a:miter lim="800000"/>
                <a:headEnd/>
                <a:tailEnd/>
              </a:ln>
            </p:spPr>
            <p:txBody>
              <a:bodyPr/>
              <a:lstStyle/>
              <a:p>
                <a:endParaRPr lang="en-US" dirty="0"/>
              </a:p>
            </p:txBody>
          </p:sp>
          <p:sp>
            <p:nvSpPr>
              <p:cNvPr id="3774" name="Line 1366"/>
              <p:cNvSpPr>
                <a:spLocks noChangeShapeType="1"/>
              </p:cNvSpPr>
              <p:nvPr/>
            </p:nvSpPr>
            <p:spPr bwMode="auto">
              <a:xfrm flipV="1">
                <a:off x="3675" y="1302"/>
                <a:ext cx="1" cy="2"/>
              </a:xfrm>
              <a:prstGeom prst="line">
                <a:avLst/>
              </a:prstGeom>
              <a:noFill/>
              <a:ln w="3175">
                <a:solidFill>
                  <a:srgbClr val="000000"/>
                </a:solidFill>
                <a:miter lim="800000"/>
                <a:headEnd/>
                <a:tailEnd/>
              </a:ln>
            </p:spPr>
            <p:txBody>
              <a:bodyPr/>
              <a:lstStyle/>
              <a:p>
                <a:endParaRPr lang="en-US" dirty="0"/>
              </a:p>
            </p:txBody>
          </p:sp>
          <p:sp>
            <p:nvSpPr>
              <p:cNvPr id="3775" name="Line 1367"/>
              <p:cNvSpPr>
                <a:spLocks noChangeShapeType="1"/>
              </p:cNvSpPr>
              <p:nvPr/>
            </p:nvSpPr>
            <p:spPr bwMode="auto">
              <a:xfrm flipH="1" flipV="1">
                <a:off x="3594" y="1302"/>
                <a:ext cx="81" cy="2"/>
              </a:xfrm>
              <a:prstGeom prst="line">
                <a:avLst/>
              </a:prstGeom>
              <a:noFill/>
              <a:ln w="3175">
                <a:solidFill>
                  <a:srgbClr val="000000"/>
                </a:solidFill>
                <a:miter lim="800000"/>
                <a:headEnd/>
                <a:tailEnd/>
              </a:ln>
            </p:spPr>
            <p:txBody>
              <a:bodyPr/>
              <a:lstStyle/>
              <a:p>
                <a:endParaRPr lang="en-US" dirty="0"/>
              </a:p>
            </p:txBody>
          </p:sp>
          <p:sp>
            <p:nvSpPr>
              <p:cNvPr id="3776" name="Line 1368"/>
              <p:cNvSpPr>
                <a:spLocks noChangeShapeType="1"/>
              </p:cNvSpPr>
              <p:nvPr/>
            </p:nvSpPr>
            <p:spPr bwMode="auto">
              <a:xfrm flipH="1" flipV="1">
                <a:off x="3492" y="1301"/>
                <a:ext cx="102" cy="1"/>
              </a:xfrm>
              <a:prstGeom prst="line">
                <a:avLst/>
              </a:prstGeom>
              <a:noFill/>
              <a:ln w="3175">
                <a:solidFill>
                  <a:srgbClr val="000000"/>
                </a:solidFill>
                <a:miter lim="800000"/>
                <a:headEnd/>
                <a:tailEnd/>
              </a:ln>
            </p:spPr>
            <p:txBody>
              <a:bodyPr/>
              <a:lstStyle/>
              <a:p>
                <a:endParaRPr lang="en-US" dirty="0"/>
              </a:p>
            </p:txBody>
          </p:sp>
          <p:sp>
            <p:nvSpPr>
              <p:cNvPr id="3777" name="Line 1369"/>
              <p:cNvSpPr>
                <a:spLocks noChangeShapeType="1"/>
              </p:cNvSpPr>
              <p:nvPr/>
            </p:nvSpPr>
            <p:spPr bwMode="auto">
              <a:xfrm flipH="1">
                <a:off x="3490" y="1301"/>
                <a:ext cx="2" cy="6"/>
              </a:xfrm>
              <a:prstGeom prst="line">
                <a:avLst/>
              </a:prstGeom>
              <a:noFill/>
              <a:ln w="3175">
                <a:solidFill>
                  <a:srgbClr val="000000"/>
                </a:solidFill>
                <a:miter lim="800000"/>
                <a:headEnd/>
                <a:tailEnd/>
              </a:ln>
            </p:spPr>
            <p:txBody>
              <a:bodyPr/>
              <a:lstStyle/>
              <a:p>
                <a:endParaRPr lang="en-US" dirty="0"/>
              </a:p>
            </p:txBody>
          </p:sp>
          <p:sp>
            <p:nvSpPr>
              <p:cNvPr id="3778" name="Line 1370"/>
              <p:cNvSpPr>
                <a:spLocks noChangeShapeType="1"/>
              </p:cNvSpPr>
              <p:nvPr/>
            </p:nvSpPr>
            <p:spPr bwMode="auto">
              <a:xfrm flipH="1">
                <a:off x="3487" y="1307"/>
                <a:ext cx="3" cy="10"/>
              </a:xfrm>
              <a:prstGeom prst="line">
                <a:avLst/>
              </a:prstGeom>
              <a:noFill/>
              <a:ln w="3175">
                <a:solidFill>
                  <a:srgbClr val="000000"/>
                </a:solidFill>
                <a:miter lim="800000"/>
                <a:headEnd/>
                <a:tailEnd/>
              </a:ln>
            </p:spPr>
            <p:txBody>
              <a:bodyPr/>
              <a:lstStyle/>
              <a:p>
                <a:endParaRPr lang="en-US" dirty="0"/>
              </a:p>
            </p:txBody>
          </p:sp>
          <p:sp>
            <p:nvSpPr>
              <p:cNvPr id="3779" name="Line 1371"/>
              <p:cNvSpPr>
                <a:spLocks noChangeShapeType="1"/>
              </p:cNvSpPr>
              <p:nvPr/>
            </p:nvSpPr>
            <p:spPr bwMode="auto">
              <a:xfrm flipH="1">
                <a:off x="3484" y="1317"/>
                <a:ext cx="3" cy="3"/>
              </a:xfrm>
              <a:prstGeom prst="line">
                <a:avLst/>
              </a:prstGeom>
              <a:noFill/>
              <a:ln w="3175">
                <a:solidFill>
                  <a:srgbClr val="000000"/>
                </a:solidFill>
                <a:miter lim="800000"/>
                <a:headEnd/>
                <a:tailEnd/>
              </a:ln>
            </p:spPr>
            <p:txBody>
              <a:bodyPr/>
              <a:lstStyle/>
              <a:p>
                <a:endParaRPr lang="en-US" dirty="0"/>
              </a:p>
            </p:txBody>
          </p:sp>
          <p:sp>
            <p:nvSpPr>
              <p:cNvPr id="3780" name="Freeform 1372"/>
              <p:cNvSpPr>
                <a:spLocks/>
              </p:cNvSpPr>
              <p:nvPr/>
            </p:nvSpPr>
            <p:spPr bwMode="auto">
              <a:xfrm>
                <a:off x="3453" y="1299"/>
                <a:ext cx="31" cy="21"/>
              </a:xfrm>
              <a:custGeom>
                <a:avLst/>
                <a:gdLst>
                  <a:gd name="T0" fmla="*/ 31 w 31"/>
                  <a:gd name="T1" fmla="*/ 21 h 21"/>
                  <a:gd name="T2" fmla="*/ 29 w 31"/>
                  <a:gd name="T3" fmla="*/ 15 h 21"/>
                  <a:gd name="T4" fmla="*/ 21 w 31"/>
                  <a:gd name="T5" fmla="*/ 13 h 21"/>
                  <a:gd name="T6" fmla="*/ 18 w 31"/>
                  <a:gd name="T7" fmla="*/ 7 h 21"/>
                  <a:gd name="T8" fmla="*/ 0 w 31"/>
                  <a:gd name="T9" fmla="*/ 0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31" y="21"/>
                    </a:moveTo>
                    <a:lnTo>
                      <a:pt x="29" y="15"/>
                    </a:lnTo>
                    <a:lnTo>
                      <a:pt x="21" y="13"/>
                    </a:lnTo>
                    <a:lnTo>
                      <a:pt x="18" y="7"/>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81" name="Freeform 1373"/>
              <p:cNvSpPr>
                <a:spLocks/>
              </p:cNvSpPr>
              <p:nvPr/>
            </p:nvSpPr>
            <p:spPr bwMode="auto">
              <a:xfrm>
                <a:off x="3432" y="1022"/>
                <a:ext cx="92" cy="277"/>
              </a:xfrm>
              <a:custGeom>
                <a:avLst/>
                <a:gdLst>
                  <a:gd name="T0" fmla="*/ 21 w 92"/>
                  <a:gd name="T1" fmla="*/ 277 h 277"/>
                  <a:gd name="T2" fmla="*/ 23 w 92"/>
                  <a:gd name="T3" fmla="*/ 272 h 277"/>
                  <a:gd name="T4" fmla="*/ 16 w 92"/>
                  <a:gd name="T5" fmla="*/ 274 h 277"/>
                  <a:gd name="T6" fmla="*/ 7 w 92"/>
                  <a:gd name="T7" fmla="*/ 264 h 277"/>
                  <a:gd name="T8" fmla="*/ 7 w 92"/>
                  <a:gd name="T9" fmla="*/ 247 h 277"/>
                  <a:gd name="T10" fmla="*/ 0 w 92"/>
                  <a:gd name="T11" fmla="*/ 240 h 277"/>
                  <a:gd name="T12" fmla="*/ 3 w 92"/>
                  <a:gd name="T13" fmla="*/ 239 h 277"/>
                  <a:gd name="T14" fmla="*/ 2 w 92"/>
                  <a:gd name="T15" fmla="*/ 232 h 277"/>
                  <a:gd name="T16" fmla="*/ 10 w 92"/>
                  <a:gd name="T17" fmla="*/ 229 h 277"/>
                  <a:gd name="T18" fmla="*/ 3 w 92"/>
                  <a:gd name="T19" fmla="*/ 226 h 277"/>
                  <a:gd name="T20" fmla="*/ 7 w 92"/>
                  <a:gd name="T21" fmla="*/ 218 h 277"/>
                  <a:gd name="T22" fmla="*/ 16 w 92"/>
                  <a:gd name="T23" fmla="*/ 212 h 277"/>
                  <a:gd name="T24" fmla="*/ 23 w 92"/>
                  <a:gd name="T25" fmla="*/ 212 h 277"/>
                  <a:gd name="T26" fmla="*/ 29 w 92"/>
                  <a:gd name="T27" fmla="*/ 197 h 277"/>
                  <a:gd name="T28" fmla="*/ 23 w 92"/>
                  <a:gd name="T29" fmla="*/ 212 h 277"/>
                  <a:gd name="T30" fmla="*/ 15 w 92"/>
                  <a:gd name="T31" fmla="*/ 210 h 277"/>
                  <a:gd name="T32" fmla="*/ 7 w 92"/>
                  <a:gd name="T33" fmla="*/ 216 h 277"/>
                  <a:gd name="T34" fmla="*/ 7 w 92"/>
                  <a:gd name="T35" fmla="*/ 204 h 277"/>
                  <a:gd name="T36" fmla="*/ 18 w 92"/>
                  <a:gd name="T37" fmla="*/ 183 h 277"/>
                  <a:gd name="T38" fmla="*/ 21 w 92"/>
                  <a:gd name="T39" fmla="*/ 186 h 277"/>
                  <a:gd name="T40" fmla="*/ 26 w 92"/>
                  <a:gd name="T41" fmla="*/ 176 h 277"/>
                  <a:gd name="T42" fmla="*/ 31 w 92"/>
                  <a:gd name="T43" fmla="*/ 176 h 277"/>
                  <a:gd name="T44" fmla="*/ 31 w 92"/>
                  <a:gd name="T45" fmla="*/ 168 h 277"/>
                  <a:gd name="T46" fmla="*/ 41 w 92"/>
                  <a:gd name="T47" fmla="*/ 162 h 277"/>
                  <a:gd name="T48" fmla="*/ 41 w 92"/>
                  <a:gd name="T49" fmla="*/ 143 h 277"/>
                  <a:gd name="T50" fmla="*/ 58 w 92"/>
                  <a:gd name="T51" fmla="*/ 135 h 277"/>
                  <a:gd name="T52" fmla="*/ 45 w 92"/>
                  <a:gd name="T53" fmla="*/ 135 h 277"/>
                  <a:gd name="T54" fmla="*/ 44 w 92"/>
                  <a:gd name="T55" fmla="*/ 127 h 277"/>
                  <a:gd name="T56" fmla="*/ 47 w 92"/>
                  <a:gd name="T57" fmla="*/ 119 h 277"/>
                  <a:gd name="T58" fmla="*/ 54 w 92"/>
                  <a:gd name="T59" fmla="*/ 114 h 277"/>
                  <a:gd name="T60" fmla="*/ 49 w 92"/>
                  <a:gd name="T61" fmla="*/ 112 h 277"/>
                  <a:gd name="T62" fmla="*/ 49 w 92"/>
                  <a:gd name="T63" fmla="*/ 109 h 277"/>
                  <a:gd name="T64" fmla="*/ 52 w 92"/>
                  <a:gd name="T65" fmla="*/ 108 h 277"/>
                  <a:gd name="T66" fmla="*/ 57 w 92"/>
                  <a:gd name="T67" fmla="*/ 112 h 277"/>
                  <a:gd name="T68" fmla="*/ 54 w 92"/>
                  <a:gd name="T69" fmla="*/ 108 h 277"/>
                  <a:gd name="T70" fmla="*/ 58 w 92"/>
                  <a:gd name="T71" fmla="*/ 100 h 277"/>
                  <a:gd name="T72" fmla="*/ 52 w 92"/>
                  <a:gd name="T73" fmla="*/ 96 h 277"/>
                  <a:gd name="T74" fmla="*/ 58 w 92"/>
                  <a:gd name="T75" fmla="*/ 92 h 277"/>
                  <a:gd name="T76" fmla="*/ 52 w 92"/>
                  <a:gd name="T77" fmla="*/ 90 h 277"/>
                  <a:gd name="T78" fmla="*/ 52 w 92"/>
                  <a:gd name="T79" fmla="*/ 87 h 277"/>
                  <a:gd name="T80" fmla="*/ 73 w 92"/>
                  <a:gd name="T81" fmla="*/ 76 h 277"/>
                  <a:gd name="T82" fmla="*/ 65 w 92"/>
                  <a:gd name="T83" fmla="*/ 72 h 277"/>
                  <a:gd name="T84" fmla="*/ 70 w 92"/>
                  <a:gd name="T85" fmla="*/ 66 h 277"/>
                  <a:gd name="T86" fmla="*/ 70 w 92"/>
                  <a:gd name="T87" fmla="*/ 63 h 277"/>
                  <a:gd name="T88" fmla="*/ 63 w 92"/>
                  <a:gd name="T89" fmla="*/ 61 h 277"/>
                  <a:gd name="T90" fmla="*/ 66 w 92"/>
                  <a:gd name="T91" fmla="*/ 55 h 277"/>
                  <a:gd name="T92" fmla="*/ 68 w 92"/>
                  <a:gd name="T93" fmla="*/ 40 h 277"/>
                  <a:gd name="T94" fmla="*/ 81 w 92"/>
                  <a:gd name="T95" fmla="*/ 20 h 277"/>
                  <a:gd name="T96" fmla="*/ 79 w 92"/>
                  <a:gd name="T97" fmla="*/ 13 h 277"/>
                  <a:gd name="T98" fmla="*/ 87 w 92"/>
                  <a:gd name="T99" fmla="*/ 12 h 277"/>
                  <a:gd name="T100" fmla="*/ 87 w 92"/>
                  <a:gd name="T101" fmla="*/ 5 h 277"/>
                  <a:gd name="T102" fmla="*/ 92 w 92"/>
                  <a:gd name="T103" fmla="*/ 0 h 2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277"/>
                  <a:gd name="T158" fmla="*/ 92 w 92"/>
                  <a:gd name="T159" fmla="*/ 277 h 2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277">
                    <a:moveTo>
                      <a:pt x="21" y="277"/>
                    </a:moveTo>
                    <a:lnTo>
                      <a:pt x="23" y="272"/>
                    </a:lnTo>
                    <a:lnTo>
                      <a:pt x="16" y="274"/>
                    </a:lnTo>
                    <a:lnTo>
                      <a:pt x="7" y="264"/>
                    </a:lnTo>
                    <a:lnTo>
                      <a:pt x="7" y="247"/>
                    </a:lnTo>
                    <a:lnTo>
                      <a:pt x="0" y="240"/>
                    </a:lnTo>
                    <a:lnTo>
                      <a:pt x="3" y="239"/>
                    </a:lnTo>
                    <a:lnTo>
                      <a:pt x="2" y="232"/>
                    </a:lnTo>
                    <a:lnTo>
                      <a:pt x="10" y="229"/>
                    </a:lnTo>
                    <a:lnTo>
                      <a:pt x="3" y="226"/>
                    </a:lnTo>
                    <a:lnTo>
                      <a:pt x="7" y="218"/>
                    </a:lnTo>
                    <a:lnTo>
                      <a:pt x="16" y="212"/>
                    </a:lnTo>
                    <a:lnTo>
                      <a:pt x="23" y="212"/>
                    </a:lnTo>
                    <a:lnTo>
                      <a:pt x="29" y="197"/>
                    </a:lnTo>
                    <a:lnTo>
                      <a:pt x="23" y="212"/>
                    </a:lnTo>
                    <a:lnTo>
                      <a:pt x="15" y="210"/>
                    </a:lnTo>
                    <a:lnTo>
                      <a:pt x="7" y="216"/>
                    </a:lnTo>
                    <a:lnTo>
                      <a:pt x="7" y="204"/>
                    </a:lnTo>
                    <a:lnTo>
                      <a:pt x="18" y="183"/>
                    </a:lnTo>
                    <a:lnTo>
                      <a:pt x="21" y="186"/>
                    </a:lnTo>
                    <a:lnTo>
                      <a:pt x="26" y="176"/>
                    </a:lnTo>
                    <a:lnTo>
                      <a:pt x="31" y="176"/>
                    </a:lnTo>
                    <a:lnTo>
                      <a:pt x="31" y="168"/>
                    </a:lnTo>
                    <a:lnTo>
                      <a:pt x="41" y="162"/>
                    </a:lnTo>
                    <a:lnTo>
                      <a:pt x="41" y="143"/>
                    </a:lnTo>
                    <a:lnTo>
                      <a:pt x="58" y="135"/>
                    </a:lnTo>
                    <a:lnTo>
                      <a:pt x="45" y="135"/>
                    </a:lnTo>
                    <a:lnTo>
                      <a:pt x="44" y="127"/>
                    </a:lnTo>
                    <a:lnTo>
                      <a:pt x="47" y="119"/>
                    </a:lnTo>
                    <a:lnTo>
                      <a:pt x="54" y="114"/>
                    </a:lnTo>
                    <a:lnTo>
                      <a:pt x="49" y="112"/>
                    </a:lnTo>
                    <a:lnTo>
                      <a:pt x="49" y="109"/>
                    </a:lnTo>
                    <a:lnTo>
                      <a:pt x="52" y="108"/>
                    </a:lnTo>
                    <a:lnTo>
                      <a:pt x="57" y="112"/>
                    </a:lnTo>
                    <a:lnTo>
                      <a:pt x="54" y="108"/>
                    </a:lnTo>
                    <a:lnTo>
                      <a:pt x="58" y="100"/>
                    </a:lnTo>
                    <a:lnTo>
                      <a:pt x="52" y="96"/>
                    </a:lnTo>
                    <a:lnTo>
                      <a:pt x="58" y="92"/>
                    </a:lnTo>
                    <a:lnTo>
                      <a:pt x="52" y="90"/>
                    </a:lnTo>
                    <a:lnTo>
                      <a:pt x="52" y="87"/>
                    </a:lnTo>
                    <a:lnTo>
                      <a:pt x="73" y="76"/>
                    </a:lnTo>
                    <a:lnTo>
                      <a:pt x="65" y="72"/>
                    </a:lnTo>
                    <a:lnTo>
                      <a:pt x="70" y="66"/>
                    </a:lnTo>
                    <a:lnTo>
                      <a:pt x="70" y="63"/>
                    </a:lnTo>
                    <a:lnTo>
                      <a:pt x="63" y="61"/>
                    </a:lnTo>
                    <a:lnTo>
                      <a:pt x="66" y="55"/>
                    </a:lnTo>
                    <a:lnTo>
                      <a:pt x="68" y="40"/>
                    </a:lnTo>
                    <a:lnTo>
                      <a:pt x="81" y="20"/>
                    </a:lnTo>
                    <a:lnTo>
                      <a:pt x="79" y="13"/>
                    </a:lnTo>
                    <a:lnTo>
                      <a:pt x="87" y="12"/>
                    </a:lnTo>
                    <a:lnTo>
                      <a:pt x="87" y="5"/>
                    </a:lnTo>
                    <a:lnTo>
                      <a:pt x="92" y="0"/>
                    </a:lnTo>
                  </a:path>
                </a:pathLst>
              </a:custGeom>
              <a:noFill/>
              <a:ln w="3175">
                <a:solidFill>
                  <a:srgbClr val="000000"/>
                </a:solidFill>
                <a:miter lim="800000"/>
                <a:headEnd/>
                <a:tailEnd/>
              </a:ln>
            </p:spPr>
            <p:txBody>
              <a:bodyPr/>
              <a:lstStyle/>
              <a:p>
                <a:pPr algn="ctr" eaLnBrk="0" hangingPunct="0"/>
                <a:endParaRPr lang="en-US" dirty="0"/>
              </a:p>
            </p:txBody>
          </p:sp>
          <p:sp>
            <p:nvSpPr>
              <p:cNvPr id="3782" name="Freeform 1374"/>
              <p:cNvSpPr>
                <a:spLocks/>
              </p:cNvSpPr>
              <p:nvPr/>
            </p:nvSpPr>
            <p:spPr bwMode="auto">
              <a:xfrm>
                <a:off x="4935" y="1022"/>
                <a:ext cx="10" cy="10"/>
              </a:xfrm>
              <a:custGeom>
                <a:avLst/>
                <a:gdLst>
                  <a:gd name="T0" fmla="*/ 3 w 10"/>
                  <a:gd name="T1" fmla="*/ 7 h 10"/>
                  <a:gd name="T2" fmla="*/ 0 w 10"/>
                  <a:gd name="T3" fmla="*/ 4 h 10"/>
                  <a:gd name="T4" fmla="*/ 3 w 10"/>
                  <a:gd name="T5" fmla="*/ 0 h 10"/>
                  <a:gd name="T6" fmla="*/ 3 w 10"/>
                  <a:gd name="T7" fmla="*/ 4 h 10"/>
                  <a:gd name="T8" fmla="*/ 10 w 10"/>
                  <a:gd name="T9" fmla="*/ 5 h 10"/>
                  <a:gd name="T10" fmla="*/ 8 w 10"/>
                  <a:gd name="T11" fmla="*/ 10 h 10"/>
                  <a:gd name="T12" fmla="*/ 6 w 10"/>
                  <a:gd name="T13" fmla="*/ 5 h 10"/>
                  <a:gd name="T14" fmla="*/ 3 w 10"/>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3" y="7"/>
                    </a:moveTo>
                    <a:lnTo>
                      <a:pt x="0" y="4"/>
                    </a:lnTo>
                    <a:lnTo>
                      <a:pt x="3" y="0"/>
                    </a:lnTo>
                    <a:lnTo>
                      <a:pt x="3" y="4"/>
                    </a:lnTo>
                    <a:lnTo>
                      <a:pt x="10" y="5"/>
                    </a:lnTo>
                    <a:lnTo>
                      <a:pt x="8" y="10"/>
                    </a:lnTo>
                    <a:lnTo>
                      <a:pt x="6" y="5"/>
                    </a:lnTo>
                    <a:lnTo>
                      <a:pt x="3" y="7"/>
                    </a:lnTo>
                  </a:path>
                </a:pathLst>
              </a:custGeom>
              <a:noFill/>
              <a:ln w="3175">
                <a:solidFill>
                  <a:srgbClr val="000000"/>
                </a:solidFill>
                <a:miter lim="800000"/>
                <a:headEnd/>
                <a:tailEnd/>
              </a:ln>
            </p:spPr>
            <p:txBody>
              <a:bodyPr/>
              <a:lstStyle/>
              <a:p>
                <a:pPr algn="ctr" eaLnBrk="0" hangingPunct="0"/>
                <a:endParaRPr lang="en-US" dirty="0"/>
              </a:p>
            </p:txBody>
          </p:sp>
          <p:sp>
            <p:nvSpPr>
              <p:cNvPr id="3783" name="Freeform 1375"/>
              <p:cNvSpPr>
                <a:spLocks/>
              </p:cNvSpPr>
              <p:nvPr/>
            </p:nvSpPr>
            <p:spPr bwMode="auto">
              <a:xfrm>
                <a:off x="4836" y="1165"/>
                <a:ext cx="34" cy="45"/>
              </a:xfrm>
              <a:custGeom>
                <a:avLst/>
                <a:gdLst>
                  <a:gd name="T0" fmla="*/ 15 w 34"/>
                  <a:gd name="T1" fmla="*/ 0 h 45"/>
                  <a:gd name="T2" fmla="*/ 15 w 34"/>
                  <a:gd name="T3" fmla="*/ 3 h 45"/>
                  <a:gd name="T4" fmla="*/ 7 w 34"/>
                  <a:gd name="T5" fmla="*/ 9 h 45"/>
                  <a:gd name="T6" fmla="*/ 0 w 34"/>
                  <a:gd name="T7" fmla="*/ 5 h 45"/>
                  <a:gd name="T8" fmla="*/ 7 w 34"/>
                  <a:gd name="T9" fmla="*/ 11 h 45"/>
                  <a:gd name="T10" fmla="*/ 4 w 34"/>
                  <a:gd name="T11" fmla="*/ 17 h 45"/>
                  <a:gd name="T12" fmla="*/ 8 w 34"/>
                  <a:gd name="T13" fmla="*/ 13 h 45"/>
                  <a:gd name="T14" fmla="*/ 15 w 34"/>
                  <a:gd name="T15" fmla="*/ 17 h 45"/>
                  <a:gd name="T16" fmla="*/ 15 w 34"/>
                  <a:gd name="T17" fmla="*/ 30 h 45"/>
                  <a:gd name="T18" fmla="*/ 17 w 34"/>
                  <a:gd name="T19" fmla="*/ 17 h 45"/>
                  <a:gd name="T20" fmla="*/ 12 w 34"/>
                  <a:gd name="T21" fmla="*/ 8 h 45"/>
                  <a:gd name="T22" fmla="*/ 18 w 34"/>
                  <a:gd name="T23" fmla="*/ 1 h 45"/>
                  <a:gd name="T24" fmla="*/ 18 w 34"/>
                  <a:gd name="T25" fmla="*/ 8 h 45"/>
                  <a:gd name="T26" fmla="*/ 23 w 34"/>
                  <a:gd name="T27" fmla="*/ 16 h 45"/>
                  <a:gd name="T28" fmla="*/ 20 w 34"/>
                  <a:gd name="T29" fmla="*/ 16 h 45"/>
                  <a:gd name="T30" fmla="*/ 34 w 34"/>
                  <a:gd name="T31" fmla="*/ 24 h 45"/>
                  <a:gd name="T32" fmla="*/ 33 w 34"/>
                  <a:gd name="T33" fmla="*/ 32 h 45"/>
                  <a:gd name="T34" fmla="*/ 28 w 34"/>
                  <a:gd name="T35" fmla="*/ 32 h 45"/>
                  <a:gd name="T36" fmla="*/ 28 w 34"/>
                  <a:gd name="T37" fmla="*/ 38 h 45"/>
                  <a:gd name="T38" fmla="*/ 23 w 34"/>
                  <a:gd name="T39" fmla="*/ 45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5"/>
                  <a:gd name="T62" fmla="*/ 34 w 34"/>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5">
                    <a:moveTo>
                      <a:pt x="15" y="0"/>
                    </a:moveTo>
                    <a:lnTo>
                      <a:pt x="15" y="3"/>
                    </a:lnTo>
                    <a:lnTo>
                      <a:pt x="7" y="9"/>
                    </a:lnTo>
                    <a:lnTo>
                      <a:pt x="0" y="5"/>
                    </a:lnTo>
                    <a:lnTo>
                      <a:pt x="7" y="11"/>
                    </a:lnTo>
                    <a:lnTo>
                      <a:pt x="4" y="17"/>
                    </a:lnTo>
                    <a:lnTo>
                      <a:pt x="8" y="13"/>
                    </a:lnTo>
                    <a:lnTo>
                      <a:pt x="15" y="17"/>
                    </a:lnTo>
                    <a:lnTo>
                      <a:pt x="15" y="30"/>
                    </a:lnTo>
                    <a:lnTo>
                      <a:pt x="17" y="17"/>
                    </a:lnTo>
                    <a:lnTo>
                      <a:pt x="12" y="8"/>
                    </a:lnTo>
                    <a:lnTo>
                      <a:pt x="18" y="1"/>
                    </a:lnTo>
                    <a:lnTo>
                      <a:pt x="18" y="8"/>
                    </a:lnTo>
                    <a:lnTo>
                      <a:pt x="23" y="16"/>
                    </a:lnTo>
                    <a:lnTo>
                      <a:pt x="20" y="16"/>
                    </a:lnTo>
                    <a:lnTo>
                      <a:pt x="34" y="24"/>
                    </a:lnTo>
                    <a:lnTo>
                      <a:pt x="33" y="32"/>
                    </a:lnTo>
                    <a:lnTo>
                      <a:pt x="28" y="32"/>
                    </a:lnTo>
                    <a:lnTo>
                      <a:pt x="28" y="38"/>
                    </a:lnTo>
                    <a:lnTo>
                      <a:pt x="23" y="45"/>
                    </a:lnTo>
                  </a:path>
                </a:pathLst>
              </a:custGeom>
              <a:noFill/>
              <a:ln w="3175">
                <a:solidFill>
                  <a:srgbClr val="000000"/>
                </a:solidFill>
                <a:miter lim="800000"/>
                <a:headEnd/>
                <a:tailEnd/>
              </a:ln>
            </p:spPr>
            <p:txBody>
              <a:bodyPr/>
              <a:lstStyle/>
              <a:p>
                <a:pPr algn="ctr" eaLnBrk="0" hangingPunct="0"/>
                <a:endParaRPr lang="en-US" dirty="0"/>
              </a:p>
            </p:txBody>
          </p:sp>
          <p:sp>
            <p:nvSpPr>
              <p:cNvPr id="3784" name="Line 1376"/>
              <p:cNvSpPr>
                <a:spLocks noChangeShapeType="1"/>
              </p:cNvSpPr>
              <p:nvPr/>
            </p:nvSpPr>
            <p:spPr bwMode="auto">
              <a:xfrm flipH="1">
                <a:off x="4712" y="1210"/>
                <a:ext cx="147" cy="4"/>
              </a:xfrm>
              <a:prstGeom prst="line">
                <a:avLst/>
              </a:prstGeom>
              <a:noFill/>
              <a:ln w="3175">
                <a:solidFill>
                  <a:srgbClr val="000000"/>
                </a:solidFill>
                <a:miter lim="800000"/>
                <a:headEnd/>
                <a:tailEnd/>
              </a:ln>
            </p:spPr>
            <p:txBody>
              <a:bodyPr/>
              <a:lstStyle/>
              <a:p>
                <a:endParaRPr lang="en-US" dirty="0"/>
              </a:p>
            </p:txBody>
          </p:sp>
          <p:sp>
            <p:nvSpPr>
              <p:cNvPr id="3785" name="Line 1377"/>
              <p:cNvSpPr>
                <a:spLocks noChangeShapeType="1"/>
              </p:cNvSpPr>
              <p:nvPr/>
            </p:nvSpPr>
            <p:spPr bwMode="auto">
              <a:xfrm flipH="1" flipV="1">
                <a:off x="4710" y="1174"/>
                <a:ext cx="2" cy="40"/>
              </a:xfrm>
              <a:prstGeom prst="line">
                <a:avLst/>
              </a:prstGeom>
              <a:noFill/>
              <a:ln w="3175">
                <a:solidFill>
                  <a:srgbClr val="000000"/>
                </a:solidFill>
                <a:miter lim="800000"/>
                <a:headEnd/>
                <a:tailEnd/>
              </a:ln>
            </p:spPr>
            <p:txBody>
              <a:bodyPr/>
              <a:lstStyle/>
              <a:p>
                <a:endParaRPr lang="en-US" dirty="0"/>
              </a:p>
            </p:txBody>
          </p:sp>
          <p:sp>
            <p:nvSpPr>
              <p:cNvPr id="3786" name="Freeform 1378"/>
              <p:cNvSpPr>
                <a:spLocks/>
              </p:cNvSpPr>
              <p:nvPr/>
            </p:nvSpPr>
            <p:spPr bwMode="auto">
              <a:xfrm>
                <a:off x="4710" y="1034"/>
                <a:ext cx="159" cy="140"/>
              </a:xfrm>
              <a:custGeom>
                <a:avLst/>
                <a:gdLst>
                  <a:gd name="T0" fmla="*/ 0 w 159"/>
                  <a:gd name="T1" fmla="*/ 140 h 140"/>
                  <a:gd name="T2" fmla="*/ 97 w 159"/>
                  <a:gd name="T3" fmla="*/ 40 h 140"/>
                  <a:gd name="T4" fmla="*/ 104 w 159"/>
                  <a:gd name="T5" fmla="*/ 28 h 140"/>
                  <a:gd name="T6" fmla="*/ 109 w 159"/>
                  <a:gd name="T7" fmla="*/ 30 h 140"/>
                  <a:gd name="T8" fmla="*/ 115 w 159"/>
                  <a:gd name="T9" fmla="*/ 22 h 140"/>
                  <a:gd name="T10" fmla="*/ 115 w 159"/>
                  <a:gd name="T11" fmla="*/ 16 h 140"/>
                  <a:gd name="T12" fmla="*/ 118 w 159"/>
                  <a:gd name="T13" fmla="*/ 17 h 140"/>
                  <a:gd name="T14" fmla="*/ 126 w 159"/>
                  <a:gd name="T15" fmla="*/ 12 h 140"/>
                  <a:gd name="T16" fmla="*/ 128 w 159"/>
                  <a:gd name="T17" fmla="*/ 6 h 140"/>
                  <a:gd name="T18" fmla="*/ 138 w 159"/>
                  <a:gd name="T19" fmla="*/ 0 h 140"/>
                  <a:gd name="T20" fmla="*/ 152 w 159"/>
                  <a:gd name="T21" fmla="*/ 0 h 140"/>
                  <a:gd name="T22" fmla="*/ 154 w 159"/>
                  <a:gd name="T23" fmla="*/ 6 h 140"/>
                  <a:gd name="T24" fmla="*/ 159 w 159"/>
                  <a:gd name="T25" fmla="*/ 6 h 140"/>
                  <a:gd name="T26" fmla="*/ 157 w 159"/>
                  <a:gd name="T27" fmla="*/ 1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40"/>
                  <a:gd name="T44" fmla="*/ 159 w 159"/>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40">
                    <a:moveTo>
                      <a:pt x="0" y="140"/>
                    </a:moveTo>
                    <a:lnTo>
                      <a:pt x="97" y="40"/>
                    </a:lnTo>
                    <a:lnTo>
                      <a:pt x="104" y="28"/>
                    </a:lnTo>
                    <a:lnTo>
                      <a:pt x="109" y="30"/>
                    </a:lnTo>
                    <a:lnTo>
                      <a:pt x="115" y="22"/>
                    </a:lnTo>
                    <a:lnTo>
                      <a:pt x="115" y="16"/>
                    </a:lnTo>
                    <a:lnTo>
                      <a:pt x="118" y="17"/>
                    </a:lnTo>
                    <a:lnTo>
                      <a:pt x="126" y="12"/>
                    </a:lnTo>
                    <a:lnTo>
                      <a:pt x="128" y="6"/>
                    </a:lnTo>
                    <a:lnTo>
                      <a:pt x="138" y="0"/>
                    </a:lnTo>
                    <a:lnTo>
                      <a:pt x="152" y="0"/>
                    </a:lnTo>
                    <a:lnTo>
                      <a:pt x="154" y="6"/>
                    </a:lnTo>
                    <a:lnTo>
                      <a:pt x="159" y="6"/>
                    </a:lnTo>
                    <a:lnTo>
                      <a:pt x="157" y="1"/>
                    </a:lnTo>
                  </a:path>
                </a:pathLst>
              </a:custGeom>
              <a:noFill/>
              <a:ln w="3175">
                <a:solidFill>
                  <a:srgbClr val="000000"/>
                </a:solidFill>
                <a:miter lim="800000"/>
                <a:headEnd/>
                <a:tailEnd/>
              </a:ln>
            </p:spPr>
            <p:txBody>
              <a:bodyPr/>
              <a:lstStyle/>
              <a:p>
                <a:pPr algn="ctr" eaLnBrk="0" hangingPunct="0"/>
                <a:endParaRPr lang="en-US" dirty="0"/>
              </a:p>
            </p:txBody>
          </p:sp>
          <p:sp>
            <p:nvSpPr>
              <p:cNvPr id="3787" name="Freeform 1379"/>
              <p:cNvSpPr>
                <a:spLocks/>
              </p:cNvSpPr>
              <p:nvPr/>
            </p:nvSpPr>
            <p:spPr bwMode="auto">
              <a:xfrm>
                <a:off x="4849" y="1024"/>
                <a:ext cx="107" cy="93"/>
              </a:xfrm>
              <a:custGeom>
                <a:avLst/>
                <a:gdLst>
                  <a:gd name="T0" fmla="*/ 26 w 107"/>
                  <a:gd name="T1" fmla="*/ 3 h 93"/>
                  <a:gd name="T2" fmla="*/ 34 w 107"/>
                  <a:gd name="T3" fmla="*/ 5 h 93"/>
                  <a:gd name="T4" fmla="*/ 36 w 107"/>
                  <a:gd name="T5" fmla="*/ 3 h 93"/>
                  <a:gd name="T6" fmla="*/ 34 w 107"/>
                  <a:gd name="T7" fmla="*/ 0 h 93"/>
                  <a:gd name="T8" fmla="*/ 41 w 107"/>
                  <a:gd name="T9" fmla="*/ 0 h 93"/>
                  <a:gd name="T10" fmla="*/ 42 w 107"/>
                  <a:gd name="T11" fmla="*/ 8 h 93"/>
                  <a:gd name="T12" fmla="*/ 41 w 107"/>
                  <a:gd name="T13" fmla="*/ 16 h 93"/>
                  <a:gd name="T14" fmla="*/ 47 w 107"/>
                  <a:gd name="T15" fmla="*/ 16 h 93"/>
                  <a:gd name="T16" fmla="*/ 63 w 107"/>
                  <a:gd name="T17" fmla="*/ 19 h 93"/>
                  <a:gd name="T18" fmla="*/ 54 w 107"/>
                  <a:gd name="T19" fmla="*/ 29 h 93"/>
                  <a:gd name="T20" fmla="*/ 68 w 107"/>
                  <a:gd name="T21" fmla="*/ 34 h 93"/>
                  <a:gd name="T22" fmla="*/ 73 w 107"/>
                  <a:gd name="T23" fmla="*/ 35 h 93"/>
                  <a:gd name="T24" fmla="*/ 83 w 107"/>
                  <a:gd name="T25" fmla="*/ 37 h 93"/>
                  <a:gd name="T26" fmla="*/ 89 w 107"/>
                  <a:gd name="T27" fmla="*/ 45 h 93"/>
                  <a:gd name="T28" fmla="*/ 91 w 107"/>
                  <a:gd name="T29" fmla="*/ 45 h 93"/>
                  <a:gd name="T30" fmla="*/ 89 w 107"/>
                  <a:gd name="T31" fmla="*/ 38 h 93"/>
                  <a:gd name="T32" fmla="*/ 88 w 107"/>
                  <a:gd name="T33" fmla="*/ 22 h 93"/>
                  <a:gd name="T34" fmla="*/ 78 w 107"/>
                  <a:gd name="T35" fmla="*/ 19 h 93"/>
                  <a:gd name="T36" fmla="*/ 101 w 107"/>
                  <a:gd name="T37" fmla="*/ 29 h 93"/>
                  <a:gd name="T38" fmla="*/ 107 w 107"/>
                  <a:gd name="T39" fmla="*/ 64 h 93"/>
                  <a:gd name="T40" fmla="*/ 104 w 107"/>
                  <a:gd name="T41" fmla="*/ 69 h 93"/>
                  <a:gd name="T42" fmla="*/ 102 w 107"/>
                  <a:gd name="T43" fmla="*/ 82 h 93"/>
                  <a:gd name="T44" fmla="*/ 101 w 107"/>
                  <a:gd name="T45" fmla="*/ 80 h 93"/>
                  <a:gd name="T46" fmla="*/ 101 w 107"/>
                  <a:gd name="T47" fmla="*/ 82 h 93"/>
                  <a:gd name="T48" fmla="*/ 102 w 107"/>
                  <a:gd name="T49" fmla="*/ 90 h 93"/>
                  <a:gd name="T50" fmla="*/ 86 w 107"/>
                  <a:gd name="T51" fmla="*/ 90 h 93"/>
                  <a:gd name="T52" fmla="*/ 91 w 107"/>
                  <a:gd name="T53" fmla="*/ 80 h 93"/>
                  <a:gd name="T54" fmla="*/ 94 w 107"/>
                  <a:gd name="T55" fmla="*/ 86 h 93"/>
                  <a:gd name="T56" fmla="*/ 96 w 107"/>
                  <a:gd name="T57" fmla="*/ 75 h 93"/>
                  <a:gd name="T58" fmla="*/ 94 w 107"/>
                  <a:gd name="T59" fmla="*/ 77 h 93"/>
                  <a:gd name="T60" fmla="*/ 88 w 107"/>
                  <a:gd name="T61" fmla="*/ 82 h 93"/>
                  <a:gd name="T62" fmla="*/ 91 w 107"/>
                  <a:gd name="T63" fmla="*/ 69 h 93"/>
                  <a:gd name="T64" fmla="*/ 89 w 107"/>
                  <a:gd name="T65" fmla="*/ 67 h 93"/>
                  <a:gd name="T66" fmla="*/ 78 w 107"/>
                  <a:gd name="T67" fmla="*/ 62 h 93"/>
                  <a:gd name="T68" fmla="*/ 88 w 107"/>
                  <a:gd name="T69" fmla="*/ 72 h 93"/>
                  <a:gd name="T70" fmla="*/ 83 w 107"/>
                  <a:gd name="T71" fmla="*/ 83 h 93"/>
                  <a:gd name="T72" fmla="*/ 78 w 107"/>
                  <a:gd name="T73" fmla="*/ 78 h 93"/>
                  <a:gd name="T74" fmla="*/ 78 w 107"/>
                  <a:gd name="T75" fmla="*/ 77 h 93"/>
                  <a:gd name="T76" fmla="*/ 67 w 107"/>
                  <a:gd name="T77" fmla="*/ 83 h 93"/>
                  <a:gd name="T78" fmla="*/ 65 w 107"/>
                  <a:gd name="T79" fmla="*/ 80 h 93"/>
                  <a:gd name="T80" fmla="*/ 54 w 107"/>
                  <a:gd name="T81" fmla="*/ 82 h 93"/>
                  <a:gd name="T82" fmla="*/ 54 w 107"/>
                  <a:gd name="T83" fmla="*/ 78 h 93"/>
                  <a:gd name="T84" fmla="*/ 52 w 107"/>
                  <a:gd name="T85" fmla="*/ 82 h 93"/>
                  <a:gd name="T86" fmla="*/ 39 w 107"/>
                  <a:gd name="T87" fmla="*/ 69 h 93"/>
                  <a:gd name="T88" fmla="*/ 39 w 107"/>
                  <a:gd name="T89" fmla="*/ 74 h 93"/>
                  <a:gd name="T90" fmla="*/ 44 w 107"/>
                  <a:gd name="T91" fmla="*/ 80 h 93"/>
                  <a:gd name="T92" fmla="*/ 18 w 107"/>
                  <a:gd name="T93" fmla="*/ 86 h 93"/>
                  <a:gd name="T94" fmla="*/ 0 w 107"/>
                  <a:gd name="T95" fmla="*/ 78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7"/>
                  <a:gd name="T145" fmla="*/ 0 h 93"/>
                  <a:gd name="T146" fmla="*/ 107 w 107"/>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7" h="93">
                    <a:moveTo>
                      <a:pt x="18" y="11"/>
                    </a:moveTo>
                    <a:lnTo>
                      <a:pt x="26" y="3"/>
                    </a:lnTo>
                    <a:lnTo>
                      <a:pt x="29" y="6"/>
                    </a:lnTo>
                    <a:lnTo>
                      <a:pt x="34" y="5"/>
                    </a:lnTo>
                    <a:lnTo>
                      <a:pt x="29" y="3"/>
                    </a:lnTo>
                    <a:lnTo>
                      <a:pt x="36" y="3"/>
                    </a:lnTo>
                    <a:lnTo>
                      <a:pt x="29" y="3"/>
                    </a:lnTo>
                    <a:lnTo>
                      <a:pt x="34" y="0"/>
                    </a:lnTo>
                    <a:lnTo>
                      <a:pt x="37" y="3"/>
                    </a:lnTo>
                    <a:lnTo>
                      <a:pt x="41" y="0"/>
                    </a:lnTo>
                    <a:lnTo>
                      <a:pt x="39" y="5"/>
                    </a:lnTo>
                    <a:lnTo>
                      <a:pt x="42" y="8"/>
                    </a:lnTo>
                    <a:lnTo>
                      <a:pt x="37" y="11"/>
                    </a:lnTo>
                    <a:lnTo>
                      <a:pt x="41" y="16"/>
                    </a:lnTo>
                    <a:lnTo>
                      <a:pt x="49" y="10"/>
                    </a:lnTo>
                    <a:lnTo>
                      <a:pt x="47" y="16"/>
                    </a:lnTo>
                    <a:lnTo>
                      <a:pt x="54" y="22"/>
                    </a:lnTo>
                    <a:lnTo>
                      <a:pt x="63" y="19"/>
                    </a:lnTo>
                    <a:lnTo>
                      <a:pt x="67" y="34"/>
                    </a:lnTo>
                    <a:lnTo>
                      <a:pt x="54" y="29"/>
                    </a:lnTo>
                    <a:lnTo>
                      <a:pt x="63" y="35"/>
                    </a:lnTo>
                    <a:lnTo>
                      <a:pt x="68" y="34"/>
                    </a:lnTo>
                    <a:lnTo>
                      <a:pt x="70" y="40"/>
                    </a:lnTo>
                    <a:lnTo>
                      <a:pt x="73" y="35"/>
                    </a:lnTo>
                    <a:lnTo>
                      <a:pt x="83" y="43"/>
                    </a:lnTo>
                    <a:lnTo>
                      <a:pt x="83" y="37"/>
                    </a:lnTo>
                    <a:lnTo>
                      <a:pt x="92" y="40"/>
                    </a:lnTo>
                    <a:lnTo>
                      <a:pt x="89" y="45"/>
                    </a:lnTo>
                    <a:lnTo>
                      <a:pt x="92" y="51"/>
                    </a:lnTo>
                    <a:lnTo>
                      <a:pt x="91" y="45"/>
                    </a:lnTo>
                    <a:lnTo>
                      <a:pt x="94" y="42"/>
                    </a:lnTo>
                    <a:lnTo>
                      <a:pt x="89" y="38"/>
                    </a:lnTo>
                    <a:lnTo>
                      <a:pt x="84" y="26"/>
                    </a:lnTo>
                    <a:lnTo>
                      <a:pt x="88" y="22"/>
                    </a:lnTo>
                    <a:lnTo>
                      <a:pt x="84" y="18"/>
                    </a:lnTo>
                    <a:lnTo>
                      <a:pt x="78" y="19"/>
                    </a:lnTo>
                    <a:lnTo>
                      <a:pt x="78" y="11"/>
                    </a:lnTo>
                    <a:lnTo>
                      <a:pt x="101" y="29"/>
                    </a:lnTo>
                    <a:lnTo>
                      <a:pt x="97" y="37"/>
                    </a:lnTo>
                    <a:lnTo>
                      <a:pt x="107" y="64"/>
                    </a:lnTo>
                    <a:lnTo>
                      <a:pt x="102" y="67"/>
                    </a:lnTo>
                    <a:lnTo>
                      <a:pt x="104" y="69"/>
                    </a:lnTo>
                    <a:lnTo>
                      <a:pt x="104" y="78"/>
                    </a:lnTo>
                    <a:lnTo>
                      <a:pt x="102" y="82"/>
                    </a:lnTo>
                    <a:lnTo>
                      <a:pt x="97" y="77"/>
                    </a:lnTo>
                    <a:lnTo>
                      <a:pt x="101" y="80"/>
                    </a:lnTo>
                    <a:lnTo>
                      <a:pt x="97" y="83"/>
                    </a:lnTo>
                    <a:lnTo>
                      <a:pt x="101" y="82"/>
                    </a:lnTo>
                    <a:lnTo>
                      <a:pt x="104" y="86"/>
                    </a:lnTo>
                    <a:lnTo>
                      <a:pt x="102" y="90"/>
                    </a:lnTo>
                    <a:lnTo>
                      <a:pt x="96" y="86"/>
                    </a:lnTo>
                    <a:lnTo>
                      <a:pt x="86" y="90"/>
                    </a:lnTo>
                    <a:lnTo>
                      <a:pt x="84" y="82"/>
                    </a:lnTo>
                    <a:lnTo>
                      <a:pt x="91" y="80"/>
                    </a:lnTo>
                    <a:lnTo>
                      <a:pt x="89" y="83"/>
                    </a:lnTo>
                    <a:lnTo>
                      <a:pt x="94" y="86"/>
                    </a:lnTo>
                    <a:lnTo>
                      <a:pt x="89" y="83"/>
                    </a:lnTo>
                    <a:lnTo>
                      <a:pt x="96" y="75"/>
                    </a:lnTo>
                    <a:lnTo>
                      <a:pt x="104" y="77"/>
                    </a:lnTo>
                    <a:lnTo>
                      <a:pt x="94" y="77"/>
                    </a:lnTo>
                    <a:lnTo>
                      <a:pt x="94" y="70"/>
                    </a:lnTo>
                    <a:lnTo>
                      <a:pt x="88" y="82"/>
                    </a:lnTo>
                    <a:lnTo>
                      <a:pt x="86" y="75"/>
                    </a:lnTo>
                    <a:lnTo>
                      <a:pt x="91" y="69"/>
                    </a:lnTo>
                    <a:lnTo>
                      <a:pt x="88" y="74"/>
                    </a:lnTo>
                    <a:lnTo>
                      <a:pt x="89" y="67"/>
                    </a:lnTo>
                    <a:lnTo>
                      <a:pt x="88" y="72"/>
                    </a:lnTo>
                    <a:lnTo>
                      <a:pt x="78" y="62"/>
                    </a:lnTo>
                    <a:lnTo>
                      <a:pt x="78" y="70"/>
                    </a:lnTo>
                    <a:lnTo>
                      <a:pt x="88" y="72"/>
                    </a:lnTo>
                    <a:lnTo>
                      <a:pt x="81" y="82"/>
                    </a:lnTo>
                    <a:lnTo>
                      <a:pt x="83" y="83"/>
                    </a:lnTo>
                    <a:lnTo>
                      <a:pt x="73" y="77"/>
                    </a:lnTo>
                    <a:lnTo>
                      <a:pt x="78" y="78"/>
                    </a:lnTo>
                    <a:lnTo>
                      <a:pt x="80" y="75"/>
                    </a:lnTo>
                    <a:lnTo>
                      <a:pt x="78" y="77"/>
                    </a:lnTo>
                    <a:lnTo>
                      <a:pt x="73" y="75"/>
                    </a:lnTo>
                    <a:lnTo>
                      <a:pt x="67" y="83"/>
                    </a:lnTo>
                    <a:lnTo>
                      <a:pt x="68" y="78"/>
                    </a:lnTo>
                    <a:lnTo>
                      <a:pt x="65" y="80"/>
                    </a:lnTo>
                    <a:lnTo>
                      <a:pt x="63" y="93"/>
                    </a:lnTo>
                    <a:lnTo>
                      <a:pt x="54" y="82"/>
                    </a:lnTo>
                    <a:lnTo>
                      <a:pt x="57" y="80"/>
                    </a:lnTo>
                    <a:lnTo>
                      <a:pt x="54" y="78"/>
                    </a:lnTo>
                    <a:lnTo>
                      <a:pt x="52" y="69"/>
                    </a:lnTo>
                    <a:lnTo>
                      <a:pt x="52" y="82"/>
                    </a:lnTo>
                    <a:lnTo>
                      <a:pt x="42" y="77"/>
                    </a:lnTo>
                    <a:lnTo>
                      <a:pt x="39" y="69"/>
                    </a:lnTo>
                    <a:lnTo>
                      <a:pt x="29" y="70"/>
                    </a:lnTo>
                    <a:lnTo>
                      <a:pt x="39" y="74"/>
                    </a:lnTo>
                    <a:lnTo>
                      <a:pt x="41" y="80"/>
                    </a:lnTo>
                    <a:lnTo>
                      <a:pt x="44" y="80"/>
                    </a:lnTo>
                    <a:lnTo>
                      <a:pt x="31" y="90"/>
                    </a:lnTo>
                    <a:lnTo>
                      <a:pt x="18" y="86"/>
                    </a:lnTo>
                    <a:lnTo>
                      <a:pt x="15" y="77"/>
                    </a:lnTo>
                    <a:lnTo>
                      <a:pt x="0" y="78"/>
                    </a:lnTo>
                  </a:path>
                </a:pathLst>
              </a:custGeom>
              <a:noFill/>
              <a:ln w="3175">
                <a:solidFill>
                  <a:srgbClr val="000000"/>
                </a:solidFill>
                <a:miter lim="800000"/>
                <a:headEnd/>
                <a:tailEnd/>
              </a:ln>
            </p:spPr>
            <p:txBody>
              <a:bodyPr/>
              <a:lstStyle/>
              <a:p>
                <a:pPr algn="ctr" eaLnBrk="0" hangingPunct="0"/>
                <a:endParaRPr lang="en-US" dirty="0"/>
              </a:p>
            </p:txBody>
          </p:sp>
          <p:sp>
            <p:nvSpPr>
              <p:cNvPr id="3788" name="Freeform 1380"/>
              <p:cNvSpPr>
                <a:spLocks/>
              </p:cNvSpPr>
              <p:nvPr/>
            </p:nvSpPr>
            <p:spPr bwMode="auto">
              <a:xfrm>
                <a:off x="4849" y="1102"/>
                <a:ext cx="13" cy="12"/>
              </a:xfrm>
              <a:custGeom>
                <a:avLst/>
                <a:gdLst>
                  <a:gd name="T0" fmla="*/ 0 w 13"/>
                  <a:gd name="T1" fmla="*/ 0 h 12"/>
                  <a:gd name="T2" fmla="*/ 13 w 13"/>
                  <a:gd name="T3" fmla="*/ 2 h 12"/>
                  <a:gd name="T4" fmla="*/ 12 w 13"/>
                  <a:gd name="T5" fmla="*/ 12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0" y="0"/>
                    </a:moveTo>
                    <a:lnTo>
                      <a:pt x="13" y="2"/>
                    </a:lnTo>
                    <a:lnTo>
                      <a:pt x="12" y="12"/>
                    </a:lnTo>
                  </a:path>
                </a:pathLst>
              </a:custGeom>
              <a:noFill/>
              <a:ln w="3175">
                <a:solidFill>
                  <a:srgbClr val="000000"/>
                </a:solidFill>
                <a:miter lim="800000"/>
                <a:headEnd/>
                <a:tailEnd/>
              </a:ln>
            </p:spPr>
            <p:txBody>
              <a:bodyPr/>
              <a:lstStyle/>
              <a:p>
                <a:pPr algn="ctr" eaLnBrk="0" hangingPunct="0"/>
                <a:endParaRPr lang="en-US" dirty="0"/>
              </a:p>
            </p:txBody>
          </p:sp>
          <p:sp>
            <p:nvSpPr>
              <p:cNvPr id="3789" name="Freeform 1381"/>
              <p:cNvSpPr>
                <a:spLocks/>
              </p:cNvSpPr>
              <p:nvPr/>
            </p:nvSpPr>
            <p:spPr bwMode="auto">
              <a:xfrm>
                <a:off x="4851" y="1110"/>
                <a:ext cx="35" cy="55"/>
              </a:xfrm>
              <a:custGeom>
                <a:avLst/>
                <a:gdLst>
                  <a:gd name="T0" fmla="*/ 10 w 35"/>
                  <a:gd name="T1" fmla="*/ 4 h 55"/>
                  <a:gd name="T2" fmla="*/ 13 w 35"/>
                  <a:gd name="T3" fmla="*/ 0 h 55"/>
                  <a:gd name="T4" fmla="*/ 16 w 35"/>
                  <a:gd name="T5" fmla="*/ 2 h 55"/>
                  <a:gd name="T6" fmla="*/ 16 w 35"/>
                  <a:gd name="T7" fmla="*/ 10 h 55"/>
                  <a:gd name="T8" fmla="*/ 19 w 35"/>
                  <a:gd name="T9" fmla="*/ 5 h 55"/>
                  <a:gd name="T10" fmla="*/ 29 w 35"/>
                  <a:gd name="T11" fmla="*/ 8 h 55"/>
                  <a:gd name="T12" fmla="*/ 29 w 35"/>
                  <a:gd name="T13" fmla="*/ 15 h 55"/>
                  <a:gd name="T14" fmla="*/ 35 w 35"/>
                  <a:gd name="T15" fmla="*/ 20 h 55"/>
                  <a:gd name="T16" fmla="*/ 34 w 35"/>
                  <a:gd name="T17" fmla="*/ 39 h 55"/>
                  <a:gd name="T18" fmla="*/ 16 w 35"/>
                  <a:gd name="T19" fmla="*/ 37 h 55"/>
                  <a:gd name="T20" fmla="*/ 0 w 35"/>
                  <a:gd name="T21" fmla="*/ 55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55"/>
                  <a:gd name="T35" fmla="*/ 35 w 3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55">
                    <a:moveTo>
                      <a:pt x="10" y="4"/>
                    </a:moveTo>
                    <a:lnTo>
                      <a:pt x="13" y="0"/>
                    </a:lnTo>
                    <a:lnTo>
                      <a:pt x="16" y="2"/>
                    </a:lnTo>
                    <a:lnTo>
                      <a:pt x="16" y="10"/>
                    </a:lnTo>
                    <a:lnTo>
                      <a:pt x="19" y="5"/>
                    </a:lnTo>
                    <a:lnTo>
                      <a:pt x="29" y="8"/>
                    </a:lnTo>
                    <a:lnTo>
                      <a:pt x="29" y="15"/>
                    </a:lnTo>
                    <a:lnTo>
                      <a:pt x="35" y="20"/>
                    </a:lnTo>
                    <a:lnTo>
                      <a:pt x="34" y="39"/>
                    </a:lnTo>
                    <a:lnTo>
                      <a:pt x="16" y="37"/>
                    </a:lnTo>
                    <a:lnTo>
                      <a:pt x="0" y="55"/>
                    </a:lnTo>
                  </a:path>
                </a:pathLst>
              </a:custGeom>
              <a:noFill/>
              <a:ln w="3175">
                <a:solidFill>
                  <a:srgbClr val="000000"/>
                </a:solidFill>
                <a:miter lim="800000"/>
                <a:headEnd/>
                <a:tailEnd/>
              </a:ln>
            </p:spPr>
            <p:txBody>
              <a:bodyPr/>
              <a:lstStyle/>
              <a:p>
                <a:pPr algn="ctr" eaLnBrk="0" hangingPunct="0"/>
                <a:endParaRPr lang="en-US" dirty="0"/>
              </a:p>
            </p:txBody>
          </p:sp>
          <p:sp>
            <p:nvSpPr>
              <p:cNvPr id="3790" name="Line 1382"/>
              <p:cNvSpPr>
                <a:spLocks noChangeShapeType="1"/>
              </p:cNvSpPr>
              <p:nvPr/>
            </p:nvSpPr>
            <p:spPr bwMode="auto">
              <a:xfrm>
                <a:off x="4851" y="1165"/>
                <a:ext cx="1" cy="1"/>
              </a:xfrm>
              <a:prstGeom prst="line">
                <a:avLst/>
              </a:prstGeom>
              <a:noFill/>
              <a:ln w="3175">
                <a:solidFill>
                  <a:srgbClr val="000000"/>
                </a:solidFill>
                <a:miter lim="800000"/>
                <a:headEnd/>
                <a:tailEnd/>
              </a:ln>
            </p:spPr>
            <p:txBody>
              <a:bodyPr/>
              <a:lstStyle/>
              <a:p>
                <a:endParaRPr lang="en-US" dirty="0"/>
              </a:p>
            </p:txBody>
          </p:sp>
          <p:sp>
            <p:nvSpPr>
              <p:cNvPr id="3791" name="Freeform 1383"/>
              <p:cNvSpPr>
                <a:spLocks/>
              </p:cNvSpPr>
              <p:nvPr/>
            </p:nvSpPr>
            <p:spPr bwMode="auto">
              <a:xfrm>
                <a:off x="4853" y="1112"/>
                <a:ext cx="8" cy="2"/>
              </a:xfrm>
              <a:custGeom>
                <a:avLst/>
                <a:gdLst>
                  <a:gd name="T0" fmla="*/ 8 w 8"/>
                  <a:gd name="T1" fmla="*/ 2 h 2"/>
                  <a:gd name="T2" fmla="*/ 0 w 8"/>
                  <a:gd name="T3" fmla="*/ 0 h 2"/>
                  <a:gd name="T4" fmla="*/ 8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2"/>
                    </a:moveTo>
                    <a:lnTo>
                      <a:pt x="0" y="0"/>
                    </a:lnTo>
                    <a:lnTo>
                      <a:pt x="8" y="2"/>
                    </a:lnTo>
                  </a:path>
                </a:pathLst>
              </a:custGeom>
              <a:noFill/>
              <a:ln w="3175">
                <a:solidFill>
                  <a:srgbClr val="000000"/>
                </a:solidFill>
                <a:miter lim="800000"/>
                <a:headEnd/>
                <a:tailEnd/>
              </a:ln>
            </p:spPr>
            <p:txBody>
              <a:bodyPr/>
              <a:lstStyle/>
              <a:p>
                <a:pPr algn="ctr" eaLnBrk="0" hangingPunct="0"/>
                <a:endParaRPr lang="en-US" dirty="0"/>
              </a:p>
            </p:txBody>
          </p:sp>
          <p:sp>
            <p:nvSpPr>
              <p:cNvPr id="3792" name="Line 1384"/>
              <p:cNvSpPr>
                <a:spLocks noChangeShapeType="1"/>
              </p:cNvSpPr>
              <p:nvPr/>
            </p:nvSpPr>
            <p:spPr bwMode="auto">
              <a:xfrm>
                <a:off x="4446" y="1026"/>
                <a:ext cx="94" cy="4"/>
              </a:xfrm>
              <a:prstGeom prst="line">
                <a:avLst/>
              </a:prstGeom>
              <a:noFill/>
              <a:ln w="3175">
                <a:solidFill>
                  <a:srgbClr val="000000"/>
                </a:solidFill>
                <a:miter lim="800000"/>
                <a:headEnd/>
                <a:tailEnd/>
              </a:ln>
            </p:spPr>
            <p:txBody>
              <a:bodyPr/>
              <a:lstStyle/>
              <a:p>
                <a:endParaRPr lang="en-US" dirty="0"/>
              </a:p>
            </p:txBody>
          </p:sp>
          <p:sp>
            <p:nvSpPr>
              <p:cNvPr id="3793" name="Line 1385"/>
              <p:cNvSpPr>
                <a:spLocks noChangeShapeType="1"/>
              </p:cNvSpPr>
              <p:nvPr/>
            </p:nvSpPr>
            <p:spPr bwMode="auto">
              <a:xfrm>
                <a:off x="4540" y="1030"/>
                <a:ext cx="2" cy="210"/>
              </a:xfrm>
              <a:prstGeom prst="line">
                <a:avLst/>
              </a:prstGeom>
              <a:noFill/>
              <a:ln w="3175">
                <a:solidFill>
                  <a:srgbClr val="000000"/>
                </a:solidFill>
                <a:miter lim="800000"/>
                <a:headEnd/>
                <a:tailEnd/>
              </a:ln>
            </p:spPr>
            <p:txBody>
              <a:bodyPr/>
              <a:lstStyle/>
              <a:p>
                <a:endParaRPr lang="en-US" dirty="0"/>
              </a:p>
            </p:txBody>
          </p:sp>
          <p:sp>
            <p:nvSpPr>
              <p:cNvPr id="3794" name="Freeform 1386"/>
              <p:cNvSpPr>
                <a:spLocks/>
              </p:cNvSpPr>
              <p:nvPr/>
            </p:nvSpPr>
            <p:spPr bwMode="auto">
              <a:xfrm>
                <a:off x="4497" y="1240"/>
                <a:ext cx="48" cy="93"/>
              </a:xfrm>
              <a:custGeom>
                <a:avLst/>
                <a:gdLst>
                  <a:gd name="T0" fmla="*/ 45 w 48"/>
                  <a:gd name="T1" fmla="*/ 0 h 93"/>
                  <a:gd name="T2" fmla="*/ 48 w 48"/>
                  <a:gd name="T3" fmla="*/ 6 h 93"/>
                  <a:gd name="T4" fmla="*/ 47 w 48"/>
                  <a:gd name="T5" fmla="*/ 16 h 93"/>
                  <a:gd name="T6" fmla="*/ 21 w 48"/>
                  <a:gd name="T7" fmla="*/ 29 h 93"/>
                  <a:gd name="T8" fmla="*/ 14 w 48"/>
                  <a:gd name="T9" fmla="*/ 40 h 93"/>
                  <a:gd name="T10" fmla="*/ 14 w 48"/>
                  <a:gd name="T11" fmla="*/ 53 h 93"/>
                  <a:gd name="T12" fmla="*/ 0 w 48"/>
                  <a:gd name="T13" fmla="*/ 61 h 93"/>
                  <a:gd name="T14" fmla="*/ 1 w 48"/>
                  <a:gd name="T15" fmla="*/ 77 h 93"/>
                  <a:gd name="T16" fmla="*/ 16 w 48"/>
                  <a:gd name="T17" fmla="*/ 85 h 93"/>
                  <a:gd name="T18" fmla="*/ 17 w 48"/>
                  <a:gd name="T19" fmla="*/ 93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93"/>
                  <a:gd name="T32" fmla="*/ 48 w 48"/>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93">
                    <a:moveTo>
                      <a:pt x="45" y="0"/>
                    </a:moveTo>
                    <a:lnTo>
                      <a:pt x="48" y="6"/>
                    </a:lnTo>
                    <a:lnTo>
                      <a:pt x="47" y="16"/>
                    </a:lnTo>
                    <a:lnTo>
                      <a:pt x="21" y="29"/>
                    </a:lnTo>
                    <a:lnTo>
                      <a:pt x="14" y="40"/>
                    </a:lnTo>
                    <a:lnTo>
                      <a:pt x="14" y="53"/>
                    </a:lnTo>
                    <a:lnTo>
                      <a:pt x="0" y="61"/>
                    </a:lnTo>
                    <a:lnTo>
                      <a:pt x="1" y="77"/>
                    </a:lnTo>
                    <a:lnTo>
                      <a:pt x="16" y="85"/>
                    </a:lnTo>
                    <a:lnTo>
                      <a:pt x="17" y="93"/>
                    </a:lnTo>
                  </a:path>
                </a:pathLst>
              </a:custGeom>
              <a:noFill/>
              <a:ln w="3175">
                <a:solidFill>
                  <a:srgbClr val="000000"/>
                </a:solidFill>
                <a:miter lim="800000"/>
                <a:headEnd/>
                <a:tailEnd/>
              </a:ln>
            </p:spPr>
            <p:txBody>
              <a:bodyPr/>
              <a:lstStyle/>
              <a:p>
                <a:pPr algn="ctr" eaLnBrk="0" hangingPunct="0"/>
                <a:endParaRPr lang="en-US" dirty="0"/>
              </a:p>
            </p:txBody>
          </p:sp>
          <p:sp>
            <p:nvSpPr>
              <p:cNvPr id="3795" name="Freeform 1387"/>
              <p:cNvSpPr>
                <a:spLocks/>
              </p:cNvSpPr>
              <p:nvPr/>
            </p:nvSpPr>
            <p:spPr bwMode="auto">
              <a:xfrm>
                <a:off x="4490" y="1333"/>
                <a:ext cx="24" cy="25"/>
              </a:xfrm>
              <a:custGeom>
                <a:avLst/>
                <a:gdLst>
                  <a:gd name="T0" fmla="*/ 24 w 24"/>
                  <a:gd name="T1" fmla="*/ 0 h 25"/>
                  <a:gd name="T2" fmla="*/ 20 w 24"/>
                  <a:gd name="T3" fmla="*/ 8 h 25"/>
                  <a:gd name="T4" fmla="*/ 13 w 24"/>
                  <a:gd name="T5" fmla="*/ 6 h 25"/>
                  <a:gd name="T6" fmla="*/ 5 w 24"/>
                  <a:gd name="T7" fmla="*/ 11 h 25"/>
                  <a:gd name="T8" fmla="*/ 7 w 24"/>
                  <a:gd name="T9" fmla="*/ 22 h 25"/>
                  <a:gd name="T10" fmla="*/ 0 w 24"/>
                  <a:gd name="T11" fmla="*/ 25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24" y="0"/>
                    </a:moveTo>
                    <a:lnTo>
                      <a:pt x="20" y="8"/>
                    </a:lnTo>
                    <a:lnTo>
                      <a:pt x="13" y="6"/>
                    </a:lnTo>
                    <a:lnTo>
                      <a:pt x="5" y="11"/>
                    </a:lnTo>
                    <a:lnTo>
                      <a:pt x="7" y="22"/>
                    </a:lnTo>
                    <a:lnTo>
                      <a:pt x="0" y="25"/>
                    </a:lnTo>
                  </a:path>
                </a:pathLst>
              </a:custGeom>
              <a:noFill/>
              <a:ln w="3175">
                <a:solidFill>
                  <a:srgbClr val="000000"/>
                </a:solidFill>
                <a:miter lim="800000"/>
                <a:headEnd/>
                <a:tailEnd/>
              </a:ln>
            </p:spPr>
            <p:txBody>
              <a:bodyPr/>
              <a:lstStyle/>
              <a:p>
                <a:pPr algn="ctr" eaLnBrk="0" hangingPunct="0"/>
                <a:endParaRPr lang="en-US" dirty="0"/>
              </a:p>
            </p:txBody>
          </p:sp>
          <p:sp>
            <p:nvSpPr>
              <p:cNvPr id="3796" name="Line 1388"/>
              <p:cNvSpPr>
                <a:spLocks noChangeShapeType="1"/>
              </p:cNvSpPr>
              <p:nvPr/>
            </p:nvSpPr>
            <p:spPr bwMode="auto">
              <a:xfrm>
                <a:off x="4490" y="1358"/>
                <a:ext cx="2" cy="1"/>
              </a:xfrm>
              <a:prstGeom prst="line">
                <a:avLst/>
              </a:prstGeom>
              <a:noFill/>
              <a:ln w="3175">
                <a:solidFill>
                  <a:srgbClr val="000000"/>
                </a:solidFill>
                <a:miter lim="800000"/>
                <a:headEnd/>
                <a:tailEnd/>
              </a:ln>
            </p:spPr>
            <p:txBody>
              <a:bodyPr/>
              <a:lstStyle/>
              <a:p>
                <a:endParaRPr lang="en-US" dirty="0"/>
              </a:p>
            </p:txBody>
          </p:sp>
          <p:sp>
            <p:nvSpPr>
              <p:cNvPr id="3797" name="Freeform 1389"/>
              <p:cNvSpPr>
                <a:spLocks/>
              </p:cNvSpPr>
              <p:nvPr/>
            </p:nvSpPr>
            <p:spPr bwMode="auto">
              <a:xfrm>
                <a:off x="4461" y="1358"/>
                <a:ext cx="31" cy="29"/>
              </a:xfrm>
              <a:custGeom>
                <a:avLst/>
                <a:gdLst>
                  <a:gd name="T0" fmla="*/ 29 w 31"/>
                  <a:gd name="T1" fmla="*/ 0 h 29"/>
                  <a:gd name="T2" fmla="*/ 31 w 31"/>
                  <a:gd name="T3" fmla="*/ 10 h 29"/>
                  <a:gd name="T4" fmla="*/ 21 w 31"/>
                  <a:gd name="T5" fmla="*/ 16 h 29"/>
                  <a:gd name="T6" fmla="*/ 18 w 31"/>
                  <a:gd name="T7" fmla="*/ 15 h 29"/>
                  <a:gd name="T8" fmla="*/ 18 w 31"/>
                  <a:gd name="T9" fmla="*/ 20 h 29"/>
                  <a:gd name="T10" fmla="*/ 13 w 31"/>
                  <a:gd name="T11" fmla="*/ 18 h 29"/>
                  <a:gd name="T12" fmla="*/ 8 w 31"/>
                  <a:gd name="T13" fmla="*/ 29 h 29"/>
                  <a:gd name="T14" fmla="*/ 0 w 31"/>
                  <a:gd name="T15" fmla="*/ 28 h 2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9"/>
                  <a:gd name="T26" fmla="*/ 31 w 31"/>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9">
                    <a:moveTo>
                      <a:pt x="29" y="0"/>
                    </a:moveTo>
                    <a:lnTo>
                      <a:pt x="31" y="10"/>
                    </a:lnTo>
                    <a:lnTo>
                      <a:pt x="21" y="16"/>
                    </a:lnTo>
                    <a:lnTo>
                      <a:pt x="18" y="15"/>
                    </a:lnTo>
                    <a:lnTo>
                      <a:pt x="18" y="20"/>
                    </a:lnTo>
                    <a:lnTo>
                      <a:pt x="13" y="18"/>
                    </a:lnTo>
                    <a:lnTo>
                      <a:pt x="8" y="29"/>
                    </a:lnTo>
                    <a:lnTo>
                      <a:pt x="0" y="28"/>
                    </a:lnTo>
                  </a:path>
                </a:pathLst>
              </a:custGeom>
              <a:noFill/>
              <a:ln w="3175">
                <a:solidFill>
                  <a:srgbClr val="000000"/>
                </a:solidFill>
                <a:miter lim="800000"/>
                <a:headEnd/>
                <a:tailEnd/>
              </a:ln>
            </p:spPr>
            <p:txBody>
              <a:bodyPr/>
              <a:lstStyle/>
              <a:p>
                <a:pPr algn="ctr" eaLnBrk="0" hangingPunct="0"/>
                <a:endParaRPr lang="en-US" dirty="0"/>
              </a:p>
            </p:txBody>
          </p:sp>
          <p:sp>
            <p:nvSpPr>
              <p:cNvPr id="3798" name="Freeform 1390"/>
              <p:cNvSpPr>
                <a:spLocks/>
              </p:cNvSpPr>
              <p:nvPr/>
            </p:nvSpPr>
            <p:spPr bwMode="auto">
              <a:xfrm>
                <a:off x="4403" y="1338"/>
                <a:ext cx="58" cy="48"/>
              </a:xfrm>
              <a:custGeom>
                <a:avLst/>
                <a:gdLst>
                  <a:gd name="T0" fmla="*/ 58 w 58"/>
                  <a:gd name="T1" fmla="*/ 48 h 48"/>
                  <a:gd name="T2" fmla="*/ 45 w 58"/>
                  <a:gd name="T3" fmla="*/ 46 h 48"/>
                  <a:gd name="T4" fmla="*/ 27 w 58"/>
                  <a:gd name="T5" fmla="*/ 35 h 48"/>
                  <a:gd name="T6" fmla="*/ 19 w 58"/>
                  <a:gd name="T7" fmla="*/ 24 h 48"/>
                  <a:gd name="T8" fmla="*/ 19 w 58"/>
                  <a:gd name="T9" fmla="*/ 19 h 48"/>
                  <a:gd name="T10" fmla="*/ 13 w 58"/>
                  <a:gd name="T11" fmla="*/ 16 h 48"/>
                  <a:gd name="T12" fmla="*/ 13 w 58"/>
                  <a:gd name="T13" fmla="*/ 3 h 48"/>
                  <a:gd name="T14" fmla="*/ 0 w 58"/>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48"/>
                  <a:gd name="T26" fmla="*/ 58 w 5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48">
                    <a:moveTo>
                      <a:pt x="58" y="48"/>
                    </a:moveTo>
                    <a:lnTo>
                      <a:pt x="45" y="46"/>
                    </a:lnTo>
                    <a:lnTo>
                      <a:pt x="27" y="35"/>
                    </a:lnTo>
                    <a:lnTo>
                      <a:pt x="19" y="24"/>
                    </a:lnTo>
                    <a:lnTo>
                      <a:pt x="19" y="19"/>
                    </a:lnTo>
                    <a:lnTo>
                      <a:pt x="13" y="16"/>
                    </a:lnTo>
                    <a:lnTo>
                      <a:pt x="1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99" name="Freeform 1391"/>
              <p:cNvSpPr>
                <a:spLocks/>
              </p:cNvSpPr>
              <p:nvPr/>
            </p:nvSpPr>
            <p:spPr bwMode="auto">
              <a:xfrm>
                <a:off x="4403" y="1147"/>
                <a:ext cx="16" cy="191"/>
              </a:xfrm>
              <a:custGeom>
                <a:avLst/>
                <a:gdLst>
                  <a:gd name="T0" fmla="*/ 0 w 16"/>
                  <a:gd name="T1" fmla="*/ 191 h 191"/>
                  <a:gd name="T2" fmla="*/ 16 w 16"/>
                  <a:gd name="T3" fmla="*/ 171 h 191"/>
                  <a:gd name="T4" fmla="*/ 16 w 16"/>
                  <a:gd name="T5" fmla="*/ 165 h 191"/>
                  <a:gd name="T6" fmla="*/ 3 w 16"/>
                  <a:gd name="T7" fmla="*/ 165 h 191"/>
                  <a:gd name="T8" fmla="*/ 1 w 16"/>
                  <a:gd name="T9" fmla="*/ 0 h 191"/>
                  <a:gd name="T10" fmla="*/ 0 60000 65536"/>
                  <a:gd name="T11" fmla="*/ 0 60000 65536"/>
                  <a:gd name="T12" fmla="*/ 0 60000 65536"/>
                  <a:gd name="T13" fmla="*/ 0 60000 65536"/>
                  <a:gd name="T14" fmla="*/ 0 60000 65536"/>
                  <a:gd name="T15" fmla="*/ 0 w 16"/>
                  <a:gd name="T16" fmla="*/ 0 h 191"/>
                  <a:gd name="T17" fmla="*/ 16 w 16"/>
                  <a:gd name="T18" fmla="*/ 191 h 191"/>
                </a:gdLst>
                <a:ahLst/>
                <a:cxnLst>
                  <a:cxn ang="T10">
                    <a:pos x="T0" y="T1"/>
                  </a:cxn>
                  <a:cxn ang="T11">
                    <a:pos x="T2" y="T3"/>
                  </a:cxn>
                  <a:cxn ang="T12">
                    <a:pos x="T4" y="T5"/>
                  </a:cxn>
                  <a:cxn ang="T13">
                    <a:pos x="T6" y="T7"/>
                  </a:cxn>
                  <a:cxn ang="T14">
                    <a:pos x="T8" y="T9"/>
                  </a:cxn>
                </a:cxnLst>
                <a:rect l="T15" t="T16" r="T17" b="T18"/>
                <a:pathLst>
                  <a:path w="16" h="191">
                    <a:moveTo>
                      <a:pt x="0" y="191"/>
                    </a:moveTo>
                    <a:lnTo>
                      <a:pt x="16" y="171"/>
                    </a:lnTo>
                    <a:lnTo>
                      <a:pt x="16" y="165"/>
                    </a:lnTo>
                    <a:lnTo>
                      <a:pt x="3" y="165"/>
                    </a:lnTo>
                    <a:lnTo>
                      <a:pt x="1" y="0"/>
                    </a:lnTo>
                  </a:path>
                </a:pathLst>
              </a:custGeom>
              <a:noFill/>
              <a:ln w="3175">
                <a:solidFill>
                  <a:srgbClr val="000000"/>
                </a:solidFill>
                <a:miter lim="800000"/>
                <a:headEnd/>
                <a:tailEnd/>
              </a:ln>
            </p:spPr>
            <p:txBody>
              <a:bodyPr/>
              <a:lstStyle/>
              <a:p>
                <a:pPr algn="ctr" eaLnBrk="0" hangingPunct="0"/>
                <a:endParaRPr lang="en-US" dirty="0"/>
              </a:p>
            </p:txBody>
          </p:sp>
          <p:sp>
            <p:nvSpPr>
              <p:cNvPr id="3800" name="Freeform 1392"/>
              <p:cNvSpPr>
                <a:spLocks/>
              </p:cNvSpPr>
              <p:nvPr/>
            </p:nvSpPr>
            <p:spPr bwMode="auto">
              <a:xfrm>
                <a:off x="4404" y="1026"/>
                <a:ext cx="59" cy="131"/>
              </a:xfrm>
              <a:custGeom>
                <a:avLst/>
                <a:gdLst>
                  <a:gd name="T0" fmla="*/ 0 w 59"/>
                  <a:gd name="T1" fmla="*/ 121 h 131"/>
                  <a:gd name="T2" fmla="*/ 2 w 59"/>
                  <a:gd name="T3" fmla="*/ 128 h 131"/>
                  <a:gd name="T4" fmla="*/ 12 w 59"/>
                  <a:gd name="T5" fmla="*/ 124 h 131"/>
                  <a:gd name="T6" fmla="*/ 20 w 59"/>
                  <a:gd name="T7" fmla="*/ 131 h 131"/>
                  <a:gd name="T8" fmla="*/ 28 w 59"/>
                  <a:gd name="T9" fmla="*/ 123 h 131"/>
                  <a:gd name="T10" fmla="*/ 31 w 59"/>
                  <a:gd name="T11" fmla="*/ 129 h 131"/>
                  <a:gd name="T12" fmla="*/ 46 w 59"/>
                  <a:gd name="T13" fmla="*/ 121 h 131"/>
                  <a:gd name="T14" fmla="*/ 44 w 59"/>
                  <a:gd name="T15" fmla="*/ 115 h 131"/>
                  <a:gd name="T16" fmla="*/ 54 w 59"/>
                  <a:gd name="T17" fmla="*/ 105 h 131"/>
                  <a:gd name="T18" fmla="*/ 55 w 59"/>
                  <a:gd name="T19" fmla="*/ 96 h 131"/>
                  <a:gd name="T20" fmla="*/ 59 w 59"/>
                  <a:gd name="T21" fmla="*/ 94 h 131"/>
                  <a:gd name="T22" fmla="*/ 57 w 59"/>
                  <a:gd name="T23" fmla="*/ 78 h 131"/>
                  <a:gd name="T24" fmla="*/ 49 w 59"/>
                  <a:gd name="T25" fmla="*/ 68 h 131"/>
                  <a:gd name="T26" fmla="*/ 52 w 59"/>
                  <a:gd name="T27" fmla="*/ 68 h 131"/>
                  <a:gd name="T28" fmla="*/ 46 w 59"/>
                  <a:gd name="T29" fmla="*/ 62 h 131"/>
                  <a:gd name="T30" fmla="*/ 47 w 59"/>
                  <a:gd name="T31" fmla="*/ 57 h 131"/>
                  <a:gd name="T32" fmla="*/ 38 w 59"/>
                  <a:gd name="T33" fmla="*/ 56 h 131"/>
                  <a:gd name="T34" fmla="*/ 39 w 59"/>
                  <a:gd name="T35" fmla="*/ 49 h 131"/>
                  <a:gd name="T36" fmla="*/ 26 w 59"/>
                  <a:gd name="T37" fmla="*/ 33 h 131"/>
                  <a:gd name="T38" fmla="*/ 31 w 59"/>
                  <a:gd name="T39" fmla="*/ 30 h 131"/>
                  <a:gd name="T40" fmla="*/ 26 w 59"/>
                  <a:gd name="T41" fmla="*/ 14 h 131"/>
                  <a:gd name="T42" fmla="*/ 31 w 59"/>
                  <a:gd name="T43" fmla="*/ 14 h 131"/>
                  <a:gd name="T44" fmla="*/ 42 w 59"/>
                  <a:gd name="T45" fmla="*/ 0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
                  <a:gd name="T70" fmla="*/ 0 h 131"/>
                  <a:gd name="T71" fmla="*/ 59 w 59"/>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 h="131">
                    <a:moveTo>
                      <a:pt x="0" y="121"/>
                    </a:moveTo>
                    <a:lnTo>
                      <a:pt x="2" y="128"/>
                    </a:lnTo>
                    <a:lnTo>
                      <a:pt x="12" y="124"/>
                    </a:lnTo>
                    <a:lnTo>
                      <a:pt x="20" y="131"/>
                    </a:lnTo>
                    <a:lnTo>
                      <a:pt x="28" y="123"/>
                    </a:lnTo>
                    <a:lnTo>
                      <a:pt x="31" y="129"/>
                    </a:lnTo>
                    <a:lnTo>
                      <a:pt x="46" y="121"/>
                    </a:lnTo>
                    <a:lnTo>
                      <a:pt x="44" y="115"/>
                    </a:lnTo>
                    <a:lnTo>
                      <a:pt x="54" y="105"/>
                    </a:lnTo>
                    <a:lnTo>
                      <a:pt x="55" y="96"/>
                    </a:lnTo>
                    <a:lnTo>
                      <a:pt x="59" y="94"/>
                    </a:lnTo>
                    <a:lnTo>
                      <a:pt x="57" y="78"/>
                    </a:lnTo>
                    <a:lnTo>
                      <a:pt x="49" y="68"/>
                    </a:lnTo>
                    <a:lnTo>
                      <a:pt x="52" y="68"/>
                    </a:lnTo>
                    <a:lnTo>
                      <a:pt x="46" y="62"/>
                    </a:lnTo>
                    <a:lnTo>
                      <a:pt x="47" y="57"/>
                    </a:lnTo>
                    <a:lnTo>
                      <a:pt x="38" y="56"/>
                    </a:lnTo>
                    <a:lnTo>
                      <a:pt x="39" y="49"/>
                    </a:lnTo>
                    <a:lnTo>
                      <a:pt x="26" y="33"/>
                    </a:lnTo>
                    <a:lnTo>
                      <a:pt x="31" y="30"/>
                    </a:lnTo>
                    <a:lnTo>
                      <a:pt x="26" y="14"/>
                    </a:lnTo>
                    <a:lnTo>
                      <a:pt x="31" y="14"/>
                    </a:lnTo>
                    <a:lnTo>
                      <a:pt x="42" y="0"/>
                    </a:lnTo>
                  </a:path>
                </a:pathLst>
              </a:custGeom>
              <a:noFill/>
              <a:ln w="3175">
                <a:solidFill>
                  <a:srgbClr val="000000"/>
                </a:solidFill>
                <a:miter lim="800000"/>
                <a:headEnd/>
                <a:tailEnd/>
              </a:ln>
            </p:spPr>
            <p:txBody>
              <a:bodyPr/>
              <a:lstStyle/>
              <a:p>
                <a:pPr algn="ctr" eaLnBrk="0" hangingPunct="0"/>
                <a:endParaRPr lang="en-US" dirty="0"/>
              </a:p>
            </p:txBody>
          </p:sp>
          <p:sp>
            <p:nvSpPr>
              <p:cNvPr id="3801" name="Freeform 1393"/>
              <p:cNvSpPr>
                <a:spLocks/>
              </p:cNvSpPr>
              <p:nvPr/>
            </p:nvSpPr>
            <p:spPr bwMode="auto">
              <a:xfrm>
                <a:off x="4946" y="1026"/>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802" name="Freeform 1394"/>
              <p:cNvSpPr>
                <a:spLocks/>
              </p:cNvSpPr>
              <p:nvPr/>
            </p:nvSpPr>
            <p:spPr bwMode="auto">
              <a:xfrm>
                <a:off x="2591" y="1026"/>
                <a:ext cx="10" cy="8"/>
              </a:xfrm>
              <a:custGeom>
                <a:avLst/>
                <a:gdLst>
                  <a:gd name="T0" fmla="*/ 0 w 10"/>
                  <a:gd name="T1" fmla="*/ 3 h 8"/>
                  <a:gd name="T2" fmla="*/ 8 w 10"/>
                  <a:gd name="T3" fmla="*/ 0 h 8"/>
                  <a:gd name="T4" fmla="*/ 10 w 10"/>
                  <a:gd name="T5" fmla="*/ 3 h 8"/>
                  <a:gd name="T6" fmla="*/ 5 w 10"/>
                  <a:gd name="T7" fmla="*/ 8 h 8"/>
                  <a:gd name="T8" fmla="*/ 0 w 10"/>
                  <a:gd name="T9" fmla="*/ 3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0" y="3"/>
                    </a:moveTo>
                    <a:lnTo>
                      <a:pt x="8" y="0"/>
                    </a:lnTo>
                    <a:lnTo>
                      <a:pt x="10" y="3"/>
                    </a:lnTo>
                    <a:lnTo>
                      <a:pt x="5" y="8"/>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803" name="Freeform 1395"/>
              <p:cNvSpPr>
                <a:spLocks/>
              </p:cNvSpPr>
              <p:nvPr/>
            </p:nvSpPr>
            <p:spPr bwMode="auto">
              <a:xfrm>
                <a:off x="2601" y="1027"/>
                <a:ext cx="3" cy="2"/>
              </a:xfrm>
              <a:custGeom>
                <a:avLst/>
                <a:gdLst>
                  <a:gd name="T0" fmla="*/ 0 w 3"/>
                  <a:gd name="T1" fmla="*/ 2 h 2"/>
                  <a:gd name="T2" fmla="*/ 1 w 3"/>
                  <a:gd name="T3" fmla="*/ 0 h 2"/>
                  <a:gd name="T4" fmla="*/ 3 w 3"/>
                  <a:gd name="T5" fmla="*/ 2 h 2"/>
                  <a:gd name="T6" fmla="*/ 0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0"/>
                    </a:lnTo>
                    <a:lnTo>
                      <a:pt x="3" y="2"/>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804" name="Freeform 1396"/>
              <p:cNvSpPr>
                <a:spLocks/>
              </p:cNvSpPr>
              <p:nvPr/>
            </p:nvSpPr>
            <p:spPr bwMode="auto">
              <a:xfrm>
                <a:off x="4937" y="1027"/>
                <a:ext cx="13" cy="19"/>
              </a:xfrm>
              <a:custGeom>
                <a:avLst/>
                <a:gdLst>
                  <a:gd name="T0" fmla="*/ 9 w 13"/>
                  <a:gd name="T1" fmla="*/ 18 h 19"/>
                  <a:gd name="T2" fmla="*/ 0 w 13"/>
                  <a:gd name="T3" fmla="*/ 2 h 19"/>
                  <a:gd name="T4" fmla="*/ 3 w 13"/>
                  <a:gd name="T5" fmla="*/ 0 h 19"/>
                  <a:gd name="T6" fmla="*/ 3 w 13"/>
                  <a:gd name="T7" fmla="*/ 5 h 19"/>
                  <a:gd name="T8" fmla="*/ 9 w 13"/>
                  <a:gd name="T9" fmla="*/ 8 h 19"/>
                  <a:gd name="T10" fmla="*/ 13 w 13"/>
                  <a:gd name="T11" fmla="*/ 19 h 19"/>
                  <a:gd name="T12" fmla="*/ 9 w 13"/>
                  <a:gd name="T13" fmla="*/ 18 h 19"/>
                  <a:gd name="T14" fmla="*/ 0 60000 65536"/>
                  <a:gd name="T15" fmla="*/ 0 60000 65536"/>
                  <a:gd name="T16" fmla="*/ 0 60000 65536"/>
                  <a:gd name="T17" fmla="*/ 0 60000 65536"/>
                  <a:gd name="T18" fmla="*/ 0 60000 65536"/>
                  <a:gd name="T19" fmla="*/ 0 60000 65536"/>
                  <a:gd name="T20" fmla="*/ 0 60000 65536"/>
                  <a:gd name="T21" fmla="*/ 0 w 13"/>
                  <a:gd name="T22" fmla="*/ 0 h 19"/>
                  <a:gd name="T23" fmla="*/ 13 w 1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9">
                    <a:moveTo>
                      <a:pt x="9" y="18"/>
                    </a:moveTo>
                    <a:lnTo>
                      <a:pt x="0" y="2"/>
                    </a:lnTo>
                    <a:lnTo>
                      <a:pt x="3" y="0"/>
                    </a:lnTo>
                    <a:lnTo>
                      <a:pt x="3" y="5"/>
                    </a:lnTo>
                    <a:lnTo>
                      <a:pt x="9" y="8"/>
                    </a:lnTo>
                    <a:lnTo>
                      <a:pt x="13" y="19"/>
                    </a:lnTo>
                    <a:lnTo>
                      <a:pt x="9" y="18"/>
                    </a:lnTo>
                  </a:path>
                </a:pathLst>
              </a:custGeom>
              <a:noFill/>
              <a:ln w="3175">
                <a:solidFill>
                  <a:srgbClr val="000000"/>
                </a:solidFill>
                <a:miter lim="800000"/>
                <a:headEnd/>
                <a:tailEnd/>
              </a:ln>
            </p:spPr>
            <p:txBody>
              <a:bodyPr/>
              <a:lstStyle/>
              <a:p>
                <a:pPr algn="ctr" eaLnBrk="0" hangingPunct="0"/>
                <a:endParaRPr lang="en-US" dirty="0"/>
              </a:p>
            </p:txBody>
          </p:sp>
          <p:sp>
            <p:nvSpPr>
              <p:cNvPr id="3805" name="Line 1397"/>
              <p:cNvSpPr>
                <a:spLocks noChangeShapeType="1"/>
              </p:cNvSpPr>
              <p:nvPr/>
            </p:nvSpPr>
            <p:spPr bwMode="auto">
              <a:xfrm flipV="1">
                <a:off x="2678" y="1027"/>
                <a:ext cx="1" cy="2"/>
              </a:xfrm>
              <a:prstGeom prst="line">
                <a:avLst/>
              </a:prstGeom>
              <a:noFill/>
              <a:ln w="3175">
                <a:solidFill>
                  <a:srgbClr val="000000"/>
                </a:solidFill>
                <a:miter lim="800000"/>
                <a:headEnd/>
                <a:tailEnd/>
              </a:ln>
            </p:spPr>
            <p:txBody>
              <a:bodyPr/>
              <a:lstStyle/>
              <a:p>
                <a:endParaRPr lang="en-US" dirty="0"/>
              </a:p>
            </p:txBody>
          </p:sp>
          <p:sp>
            <p:nvSpPr>
              <p:cNvPr id="3806" name="Freeform 1398"/>
              <p:cNvSpPr>
                <a:spLocks/>
              </p:cNvSpPr>
              <p:nvPr/>
            </p:nvSpPr>
            <p:spPr bwMode="auto">
              <a:xfrm>
                <a:off x="2599" y="103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807" name="Line 1399"/>
              <p:cNvSpPr>
                <a:spLocks noChangeShapeType="1"/>
              </p:cNvSpPr>
              <p:nvPr/>
            </p:nvSpPr>
            <p:spPr bwMode="auto">
              <a:xfrm flipV="1">
                <a:off x="2604" y="1029"/>
                <a:ext cx="1" cy="1"/>
              </a:xfrm>
              <a:prstGeom prst="line">
                <a:avLst/>
              </a:prstGeom>
              <a:noFill/>
              <a:ln w="3175">
                <a:solidFill>
                  <a:srgbClr val="000000"/>
                </a:solidFill>
                <a:miter lim="800000"/>
                <a:headEnd/>
                <a:tailEnd/>
              </a:ln>
            </p:spPr>
            <p:txBody>
              <a:bodyPr/>
              <a:lstStyle/>
              <a:p>
                <a:endParaRPr lang="en-US" dirty="0"/>
              </a:p>
            </p:txBody>
          </p:sp>
          <p:sp>
            <p:nvSpPr>
              <p:cNvPr id="3808" name="Line 1400"/>
              <p:cNvSpPr>
                <a:spLocks noChangeShapeType="1"/>
              </p:cNvSpPr>
              <p:nvPr/>
            </p:nvSpPr>
            <p:spPr bwMode="auto">
              <a:xfrm>
                <a:off x="2677" y="1029"/>
                <a:ext cx="1" cy="1"/>
              </a:xfrm>
              <a:prstGeom prst="line">
                <a:avLst/>
              </a:prstGeom>
              <a:noFill/>
              <a:ln w="3175">
                <a:solidFill>
                  <a:srgbClr val="000000"/>
                </a:solidFill>
                <a:miter lim="800000"/>
                <a:headEnd/>
                <a:tailEnd/>
              </a:ln>
            </p:spPr>
            <p:txBody>
              <a:bodyPr/>
              <a:lstStyle/>
              <a:p>
                <a:endParaRPr lang="en-US" dirty="0"/>
              </a:p>
            </p:txBody>
          </p:sp>
          <p:sp>
            <p:nvSpPr>
              <p:cNvPr id="3809" name="Freeform 1401"/>
              <p:cNvSpPr>
                <a:spLocks/>
              </p:cNvSpPr>
              <p:nvPr/>
            </p:nvSpPr>
            <p:spPr bwMode="auto">
              <a:xfrm>
                <a:off x="4540" y="1030"/>
                <a:ext cx="170" cy="106"/>
              </a:xfrm>
              <a:custGeom>
                <a:avLst/>
                <a:gdLst>
                  <a:gd name="T0" fmla="*/ 0 w 170"/>
                  <a:gd name="T1" fmla="*/ 0 h 106"/>
                  <a:gd name="T2" fmla="*/ 101 w 170"/>
                  <a:gd name="T3" fmla="*/ 5 h 106"/>
                  <a:gd name="T4" fmla="*/ 93 w 170"/>
                  <a:gd name="T5" fmla="*/ 12 h 106"/>
                  <a:gd name="T6" fmla="*/ 91 w 170"/>
                  <a:gd name="T7" fmla="*/ 21 h 106"/>
                  <a:gd name="T8" fmla="*/ 96 w 170"/>
                  <a:gd name="T9" fmla="*/ 34 h 106"/>
                  <a:gd name="T10" fmla="*/ 105 w 170"/>
                  <a:gd name="T11" fmla="*/ 45 h 106"/>
                  <a:gd name="T12" fmla="*/ 104 w 170"/>
                  <a:gd name="T13" fmla="*/ 74 h 106"/>
                  <a:gd name="T14" fmla="*/ 110 w 170"/>
                  <a:gd name="T15" fmla="*/ 95 h 106"/>
                  <a:gd name="T16" fmla="*/ 123 w 170"/>
                  <a:gd name="T17" fmla="*/ 106 h 106"/>
                  <a:gd name="T18" fmla="*/ 138 w 170"/>
                  <a:gd name="T19" fmla="*/ 100 h 106"/>
                  <a:gd name="T20" fmla="*/ 148 w 170"/>
                  <a:gd name="T21" fmla="*/ 100 h 106"/>
                  <a:gd name="T22" fmla="*/ 164 w 170"/>
                  <a:gd name="T23" fmla="*/ 106 h 106"/>
                  <a:gd name="T24" fmla="*/ 170 w 170"/>
                  <a:gd name="T25" fmla="*/ 101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06"/>
                  <a:gd name="T41" fmla="*/ 170 w 170"/>
                  <a:gd name="T42" fmla="*/ 106 h 1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06">
                    <a:moveTo>
                      <a:pt x="0" y="0"/>
                    </a:moveTo>
                    <a:lnTo>
                      <a:pt x="101" y="5"/>
                    </a:lnTo>
                    <a:lnTo>
                      <a:pt x="93" y="12"/>
                    </a:lnTo>
                    <a:lnTo>
                      <a:pt x="91" y="21"/>
                    </a:lnTo>
                    <a:lnTo>
                      <a:pt x="96" y="34"/>
                    </a:lnTo>
                    <a:lnTo>
                      <a:pt x="105" y="45"/>
                    </a:lnTo>
                    <a:lnTo>
                      <a:pt x="104" y="74"/>
                    </a:lnTo>
                    <a:lnTo>
                      <a:pt x="110" y="95"/>
                    </a:lnTo>
                    <a:lnTo>
                      <a:pt x="123" y="106"/>
                    </a:lnTo>
                    <a:lnTo>
                      <a:pt x="138" y="100"/>
                    </a:lnTo>
                    <a:lnTo>
                      <a:pt x="148" y="100"/>
                    </a:lnTo>
                    <a:lnTo>
                      <a:pt x="164" y="106"/>
                    </a:lnTo>
                    <a:lnTo>
                      <a:pt x="170" y="101"/>
                    </a:lnTo>
                  </a:path>
                </a:pathLst>
              </a:custGeom>
              <a:noFill/>
              <a:ln w="3175">
                <a:solidFill>
                  <a:srgbClr val="000000"/>
                </a:solidFill>
                <a:miter lim="800000"/>
                <a:headEnd/>
                <a:tailEnd/>
              </a:ln>
            </p:spPr>
            <p:txBody>
              <a:bodyPr/>
              <a:lstStyle/>
              <a:p>
                <a:pPr algn="ctr" eaLnBrk="0" hangingPunct="0"/>
                <a:endParaRPr lang="en-US" dirty="0"/>
              </a:p>
            </p:txBody>
          </p:sp>
          <p:sp>
            <p:nvSpPr>
              <p:cNvPr id="3810" name="Line 1402"/>
              <p:cNvSpPr>
                <a:spLocks noChangeShapeType="1"/>
              </p:cNvSpPr>
              <p:nvPr/>
            </p:nvSpPr>
            <p:spPr bwMode="auto">
              <a:xfrm>
                <a:off x="4710" y="1131"/>
                <a:ext cx="1" cy="43"/>
              </a:xfrm>
              <a:prstGeom prst="line">
                <a:avLst/>
              </a:prstGeom>
              <a:noFill/>
              <a:ln w="3175">
                <a:solidFill>
                  <a:srgbClr val="000000"/>
                </a:solidFill>
                <a:miter lim="800000"/>
                <a:headEnd/>
                <a:tailEnd/>
              </a:ln>
            </p:spPr>
            <p:txBody>
              <a:bodyPr/>
              <a:lstStyle/>
              <a:p>
                <a:endParaRPr lang="en-US" dirty="0"/>
              </a:p>
            </p:txBody>
          </p:sp>
          <p:sp>
            <p:nvSpPr>
              <p:cNvPr id="3811" name="Line 1403"/>
              <p:cNvSpPr>
                <a:spLocks noChangeShapeType="1"/>
              </p:cNvSpPr>
              <p:nvPr/>
            </p:nvSpPr>
            <p:spPr bwMode="auto">
              <a:xfrm>
                <a:off x="4710" y="1174"/>
                <a:ext cx="2" cy="40"/>
              </a:xfrm>
              <a:prstGeom prst="line">
                <a:avLst/>
              </a:prstGeom>
              <a:noFill/>
              <a:ln w="3175">
                <a:solidFill>
                  <a:srgbClr val="000000"/>
                </a:solidFill>
                <a:miter lim="800000"/>
                <a:headEnd/>
                <a:tailEnd/>
              </a:ln>
            </p:spPr>
            <p:txBody>
              <a:bodyPr/>
              <a:lstStyle/>
              <a:p>
                <a:endParaRPr lang="en-US" dirty="0"/>
              </a:p>
            </p:txBody>
          </p:sp>
          <p:sp>
            <p:nvSpPr>
              <p:cNvPr id="3812" name="Line 1404"/>
              <p:cNvSpPr>
                <a:spLocks noChangeShapeType="1"/>
              </p:cNvSpPr>
              <p:nvPr/>
            </p:nvSpPr>
            <p:spPr bwMode="auto">
              <a:xfrm>
                <a:off x="4712" y="1214"/>
                <a:ext cx="1" cy="21"/>
              </a:xfrm>
              <a:prstGeom prst="line">
                <a:avLst/>
              </a:prstGeom>
              <a:noFill/>
              <a:ln w="3175">
                <a:solidFill>
                  <a:srgbClr val="000000"/>
                </a:solidFill>
                <a:miter lim="800000"/>
                <a:headEnd/>
                <a:tailEnd/>
              </a:ln>
            </p:spPr>
            <p:txBody>
              <a:bodyPr/>
              <a:lstStyle/>
              <a:p>
                <a:endParaRPr lang="en-US" dirty="0"/>
              </a:p>
            </p:txBody>
          </p:sp>
          <p:sp>
            <p:nvSpPr>
              <p:cNvPr id="3813" name="Line 1405"/>
              <p:cNvSpPr>
                <a:spLocks noChangeShapeType="1"/>
              </p:cNvSpPr>
              <p:nvPr/>
            </p:nvSpPr>
            <p:spPr bwMode="auto">
              <a:xfrm flipH="1">
                <a:off x="4673" y="1235"/>
                <a:ext cx="39" cy="1"/>
              </a:xfrm>
              <a:prstGeom prst="line">
                <a:avLst/>
              </a:prstGeom>
              <a:noFill/>
              <a:ln w="3175">
                <a:solidFill>
                  <a:srgbClr val="000000"/>
                </a:solidFill>
                <a:miter lim="800000"/>
                <a:headEnd/>
                <a:tailEnd/>
              </a:ln>
            </p:spPr>
            <p:txBody>
              <a:bodyPr/>
              <a:lstStyle/>
              <a:p>
                <a:endParaRPr lang="en-US" dirty="0"/>
              </a:p>
            </p:txBody>
          </p:sp>
          <p:sp>
            <p:nvSpPr>
              <p:cNvPr id="3814" name="Line 1406"/>
              <p:cNvSpPr>
                <a:spLocks noChangeShapeType="1"/>
              </p:cNvSpPr>
              <p:nvPr/>
            </p:nvSpPr>
            <p:spPr bwMode="auto">
              <a:xfrm flipH="1">
                <a:off x="4542" y="1235"/>
                <a:ext cx="131" cy="5"/>
              </a:xfrm>
              <a:prstGeom prst="line">
                <a:avLst/>
              </a:prstGeom>
              <a:noFill/>
              <a:ln w="3175">
                <a:solidFill>
                  <a:srgbClr val="000000"/>
                </a:solidFill>
                <a:miter lim="800000"/>
                <a:headEnd/>
                <a:tailEnd/>
              </a:ln>
            </p:spPr>
            <p:txBody>
              <a:bodyPr/>
              <a:lstStyle/>
              <a:p>
                <a:endParaRPr lang="en-US" dirty="0"/>
              </a:p>
            </p:txBody>
          </p:sp>
          <p:sp>
            <p:nvSpPr>
              <p:cNvPr id="3815" name="Line 1407"/>
              <p:cNvSpPr>
                <a:spLocks noChangeShapeType="1"/>
              </p:cNvSpPr>
              <p:nvPr/>
            </p:nvSpPr>
            <p:spPr bwMode="auto">
              <a:xfrm flipH="1" flipV="1">
                <a:off x="4540" y="1030"/>
                <a:ext cx="2" cy="210"/>
              </a:xfrm>
              <a:prstGeom prst="line">
                <a:avLst/>
              </a:prstGeom>
              <a:noFill/>
              <a:ln w="3175">
                <a:solidFill>
                  <a:srgbClr val="000000"/>
                </a:solidFill>
                <a:miter lim="800000"/>
                <a:headEnd/>
                <a:tailEnd/>
              </a:ln>
            </p:spPr>
            <p:txBody>
              <a:bodyPr/>
              <a:lstStyle/>
              <a:p>
                <a:endParaRPr lang="en-US" dirty="0"/>
              </a:p>
            </p:txBody>
          </p:sp>
          <p:sp>
            <p:nvSpPr>
              <p:cNvPr id="3816" name="Line 1408"/>
              <p:cNvSpPr>
                <a:spLocks noChangeShapeType="1"/>
              </p:cNvSpPr>
              <p:nvPr/>
            </p:nvSpPr>
            <p:spPr bwMode="auto">
              <a:xfrm flipV="1">
                <a:off x="4941" y="1030"/>
                <a:ext cx="2" cy="2"/>
              </a:xfrm>
              <a:prstGeom prst="line">
                <a:avLst/>
              </a:prstGeom>
              <a:noFill/>
              <a:ln w="3175">
                <a:solidFill>
                  <a:srgbClr val="000000"/>
                </a:solidFill>
                <a:miter lim="800000"/>
                <a:headEnd/>
                <a:tailEnd/>
              </a:ln>
            </p:spPr>
            <p:txBody>
              <a:bodyPr/>
              <a:lstStyle/>
              <a:p>
                <a:endParaRPr lang="en-US" dirty="0"/>
              </a:p>
            </p:txBody>
          </p:sp>
          <p:sp>
            <p:nvSpPr>
              <p:cNvPr id="3817" name="Line 1409"/>
              <p:cNvSpPr>
                <a:spLocks noChangeShapeType="1"/>
              </p:cNvSpPr>
              <p:nvPr/>
            </p:nvSpPr>
            <p:spPr bwMode="auto">
              <a:xfrm flipV="1">
                <a:off x="4941" y="1030"/>
                <a:ext cx="2" cy="2"/>
              </a:xfrm>
              <a:prstGeom prst="line">
                <a:avLst/>
              </a:prstGeom>
              <a:noFill/>
              <a:ln w="3175">
                <a:solidFill>
                  <a:srgbClr val="000000"/>
                </a:solidFill>
                <a:miter lim="800000"/>
                <a:headEnd/>
                <a:tailEnd/>
              </a:ln>
            </p:spPr>
            <p:txBody>
              <a:bodyPr/>
              <a:lstStyle/>
              <a:p>
                <a:endParaRPr lang="en-US" dirty="0"/>
              </a:p>
            </p:txBody>
          </p:sp>
          <p:sp>
            <p:nvSpPr>
              <p:cNvPr id="3818" name="Line 1410"/>
              <p:cNvSpPr>
                <a:spLocks noChangeShapeType="1"/>
              </p:cNvSpPr>
              <p:nvPr/>
            </p:nvSpPr>
            <p:spPr bwMode="auto">
              <a:xfrm>
                <a:off x="2677" y="1032"/>
                <a:ext cx="1" cy="1"/>
              </a:xfrm>
              <a:prstGeom prst="line">
                <a:avLst/>
              </a:prstGeom>
              <a:noFill/>
              <a:ln w="3175">
                <a:solidFill>
                  <a:srgbClr val="000000"/>
                </a:solidFill>
                <a:miter lim="800000"/>
                <a:headEnd/>
                <a:tailEnd/>
              </a:ln>
            </p:spPr>
            <p:txBody>
              <a:bodyPr/>
              <a:lstStyle/>
              <a:p>
                <a:endParaRPr lang="en-US" dirty="0"/>
              </a:p>
            </p:txBody>
          </p:sp>
          <p:sp>
            <p:nvSpPr>
              <p:cNvPr id="3819" name="Freeform 1411"/>
              <p:cNvSpPr>
                <a:spLocks/>
              </p:cNvSpPr>
              <p:nvPr/>
            </p:nvSpPr>
            <p:spPr bwMode="auto">
              <a:xfrm>
                <a:off x="4929" y="1032"/>
                <a:ext cx="9" cy="10"/>
              </a:xfrm>
              <a:custGeom>
                <a:avLst/>
                <a:gdLst>
                  <a:gd name="T0" fmla="*/ 3 w 9"/>
                  <a:gd name="T1" fmla="*/ 5 h 10"/>
                  <a:gd name="T2" fmla="*/ 0 w 9"/>
                  <a:gd name="T3" fmla="*/ 0 h 10"/>
                  <a:gd name="T4" fmla="*/ 6 w 9"/>
                  <a:gd name="T5" fmla="*/ 3 h 10"/>
                  <a:gd name="T6" fmla="*/ 9 w 9"/>
                  <a:gd name="T7" fmla="*/ 10 h 10"/>
                  <a:gd name="T8" fmla="*/ 3 w 9"/>
                  <a:gd name="T9" fmla="*/ 5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3" y="5"/>
                    </a:moveTo>
                    <a:lnTo>
                      <a:pt x="0" y="0"/>
                    </a:lnTo>
                    <a:lnTo>
                      <a:pt x="6" y="3"/>
                    </a:lnTo>
                    <a:lnTo>
                      <a:pt x="9" y="10"/>
                    </a:lnTo>
                    <a:lnTo>
                      <a:pt x="3" y="5"/>
                    </a:lnTo>
                  </a:path>
                </a:pathLst>
              </a:custGeom>
              <a:noFill/>
              <a:ln w="3175">
                <a:solidFill>
                  <a:srgbClr val="000000"/>
                </a:solidFill>
                <a:miter lim="800000"/>
                <a:headEnd/>
                <a:tailEnd/>
              </a:ln>
            </p:spPr>
            <p:txBody>
              <a:bodyPr/>
              <a:lstStyle/>
              <a:p>
                <a:pPr algn="ctr" eaLnBrk="0" hangingPunct="0"/>
                <a:endParaRPr lang="en-US" dirty="0"/>
              </a:p>
            </p:txBody>
          </p:sp>
        </p:grpSp>
        <p:grpSp>
          <p:nvGrpSpPr>
            <p:cNvPr id="14" name="Group 1412"/>
            <p:cNvGrpSpPr>
              <a:grpSpLocks/>
            </p:cNvGrpSpPr>
            <p:nvPr/>
          </p:nvGrpSpPr>
          <p:grpSpPr bwMode="auto">
            <a:xfrm>
              <a:off x="3905250" y="1641475"/>
              <a:ext cx="4127500" cy="703263"/>
              <a:chOff x="2460" y="1034"/>
              <a:chExt cx="2600" cy="443"/>
            </a:xfrm>
          </p:grpSpPr>
          <p:sp>
            <p:nvSpPr>
              <p:cNvPr id="3420" name="Freeform 1413"/>
              <p:cNvSpPr>
                <a:spLocks/>
              </p:cNvSpPr>
              <p:nvPr/>
            </p:nvSpPr>
            <p:spPr bwMode="auto">
              <a:xfrm>
                <a:off x="2597" y="1034"/>
                <a:ext cx="7" cy="1"/>
              </a:xfrm>
              <a:custGeom>
                <a:avLst/>
                <a:gdLst>
                  <a:gd name="T0" fmla="*/ 0 w 7"/>
                  <a:gd name="T1" fmla="*/ 0 h 1"/>
                  <a:gd name="T2" fmla="*/ 7 w 7"/>
                  <a:gd name="T3" fmla="*/ 1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21" name="Line 1414"/>
              <p:cNvSpPr>
                <a:spLocks noChangeShapeType="1"/>
              </p:cNvSpPr>
              <p:nvPr/>
            </p:nvSpPr>
            <p:spPr bwMode="auto">
              <a:xfrm flipV="1">
                <a:off x="4070" y="1034"/>
                <a:ext cx="1" cy="1"/>
              </a:xfrm>
              <a:prstGeom prst="line">
                <a:avLst/>
              </a:prstGeom>
              <a:noFill/>
              <a:ln w="3175">
                <a:solidFill>
                  <a:srgbClr val="000000"/>
                </a:solidFill>
                <a:miter lim="800000"/>
                <a:headEnd/>
                <a:tailEnd/>
              </a:ln>
            </p:spPr>
            <p:txBody>
              <a:bodyPr/>
              <a:lstStyle/>
              <a:p>
                <a:endParaRPr lang="en-US" dirty="0"/>
              </a:p>
            </p:txBody>
          </p:sp>
          <p:sp>
            <p:nvSpPr>
              <p:cNvPr id="3422" name="Line 1415"/>
              <p:cNvSpPr>
                <a:spLocks noChangeShapeType="1"/>
              </p:cNvSpPr>
              <p:nvPr/>
            </p:nvSpPr>
            <p:spPr bwMode="auto">
              <a:xfrm>
                <a:off x="4070" y="1034"/>
                <a:ext cx="1" cy="1"/>
              </a:xfrm>
              <a:prstGeom prst="line">
                <a:avLst/>
              </a:prstGeom>
              <a:noFill/>
              <a:ln w="3175">
                <a:solidFill>
                  <a:srgbClr val="000000"/>
                </a:solidFill>
                <a:miter lim="800000"/>
                <a:headEnd/>
                <a:tailEnd/>
              </a:ln>
            </p:spPr>
            <p:txBody>
              <a:bodyPr/>
              <a:lstStyle/>
              <a:p>
                <a:endParaRPr lang="en-US" dirty="0"/>
              </a:p>
            </p:txBody>
          </p:sp>
          <p:sp>
            <p:nvSpPr>
              <p:cNvPr id="3423" name="Freeform 1416"/>
              <p:cNvSpPr>
                <a:spLocks/>
              </p:cNvSpPr>
              <p:nvPr/>
            </p:nvSpPr>
            <p:spPr bwMode="auto">
              <a:xfrm>
                <a:off x="2597" y="1034"/>
                <a:ext cx="7" cy="1"/>
              </a:xfrm>
              <a:custGeom>
                <a:avLst/>
                <a:gdLst>
                  <a:gd name="T0" fmla="*/ 0 w 7"/>
                  <a:gd name="T1" fmla="*/ 0 h 1"/>
                  <a:gd name="T2" fmla="*/ 7 w 7"/>
                  <a:gd name="T3" fmla="*/ 1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24" name="Freeform 1417"/>
              <p:cNvSpPr>
                <a:spLocks/>
              </p:cNvSpPr>
              <p:nvPr/>
            </p:nvSpPr>
            <p:spPr bwMode="auto">
              <a:xfrm>
                <a:off x="2602" y="1034"/>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25" name="Line 1418"/>
              <p:cNvSpPr>
                <a:spLocks noChangeShapeType="1"/>
              </p:cNvSpPr>
              <p:nvPr/>
            </p:nvSpPr>
            <p:spPr bwMode="auto">
              <a:xfrm flipH="1">
                <a:off x="4063" y="1035"/>
                <a:ext cx="2" cy="3"/>
              </a:xfrm>
              <a:prstGeom prst="line">
                <a:avLst/>
              </a:prstGeom>
              <a:noFill/>
              <a:ln w="3175">
                <a:solidFill>
                  <a:srgbClr val="000000"/>
                </a:solidFill>
                <a:miter lim="800000"/>
                <a:headEnd/>
                <a:tailEnd/>
              </a:ln>
            </p:spPr>
            <p:txBody>
              <a:bodyPr/>
              <a:lstStyle/>
              <a:p>
                <a:endParaRPr lang="en-US" dirty="0"/>
              </a:p>
            </p:txBody>
          </p:sp>
          <p:sp>
            <p:nvSpPr>
              <p:cNvPr id="3426" name="Line 1419"/>
              <p:cNvSpPr>
                <a:spLocks noChangeShapeType="1"/>
              </p:cNvSpPr>
              <p:nvPr/>
            </p:nvSpPr>
            <p:spPr bwMode="auto">
              <a:xfrm flipV="1">
                <a:off x="4063" y="1035"/>
                <a:ext cx="1" cy="3"/>
              </a:xfrm>
              <a:prstGeom prst="line">
                <a:avLst/>
              </a:prstGeom>
              <a:noFill/>
              <a:ln w="3175">
                <a:solidFill>
                  <a:srgbClr val="000000"/>
                </a:solidFill>
                <a:miter lim="800000"/>
                <a:headEnd/>
                <a:tailEnd/>
              </a:ln>
            </p:spPr>
            <p:txBody>
              <a:bodyPr/>
              <a:lstStyle/>
              <a:p>
                <a:endParaRPr lang="en-US" dirty="0"/>
              </a:p>
            </p:txBody>
          </p:sp>
          <p:sp>
            <p:nvSpPr>
              <p:cNvPr id="3427" name="Line 1420"/>
              <p:cNvSpPr>
                <a:spLocks noChangeShapeType="1"/>
              </p:cNvSpPr>
              <p:nvPr/>
            </p:nvSpPr>
            <p:spPr bwMode="auto">
              <a:xfrm>
                <a:off x="4063" y="1035"/>
                <a:ext cx="2" cy="1"/>
              </a:xfrm>
              <a:prstGeom prst="line">
                <a:avLst/>
              </a:prstGeom>
              <a:noFill/>
              <a:ln w="3175">
                <a:solidFill>
                  <a:srgbClr val="000000"/>
                </a:solidFill>
                <a:miter lim="800000"/>
                <a:headEnd/>
                <a:tailEnd/>
              </a:ln>
            </p:spPr>
            <p:txBody>
              <a:bodyPr/>
              <a:lstStyle/>
              <a:p>
                <a:endParaRPr lang="en-US" dirty="0"/>
              </a:p>
            </p:txBody>
          </p:sp>
          <p:sp>
            <p:nvSpPr>
              <p:cNvPr id="3428" name="Freeform 1421"/>
              <p:cNvSpPr>
                <a:spLocks/>
              </p:cNvSpPr>
              <p:nvPr/>
            </p:nvSpPr>
            <p:spPr bwMode="auto">
              <a:xfrm>
                <a:off x="2622" y="1035"/>
                <a:ext cx="3" cy="8"/>
              </a:xfrm>
              <a:custGeom>
                <a:avLst/>
                <a:gdLst>
                  <a:gd name="T0" fmla="*/ 0 w 3"/>
                  <a:gd name="T1" fmla="*/ 8 h 8"/>
                  <a:gd name="T2" fmla="*/ 0 w 3"/>
                  <a:gd name="T3" fmla="*/ 0 h 8"/>
                  <a:gd name="T4" fmla="*/ 3 w 3"/>
                  <a:gd name="T5" fmla="*/ 5 h 8"/>
                  <a:gd name="T6" fmla="*/ 0 w 3"/>
                  <a:gd name="T7" fmla="*/ 8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0" y="8"/>
                    </a:moveTo>
                    <a:lnTo>
                      <a:pt x="0" y="0"/>
                    </a:lnTo>
                    <a:lnTo>
                      <a:pt x="3" y="5"/>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3429" name="Line 1422"/>
              <p:cNvSpPr>
                <a:spLocks noChangeShapeType="1"/>
              </p:cNvSpPr>
              <p:nvPr/>
            </p:nvSpPr>
            <p:spPr bwMode="auto">
              <a:xfrm>
                <a:off x="3917" y="1035"/>
                <a:ext cx="2" cy="1"/>
              </a:xfrm>
              <a:prstGeom prst="line">
                <a:avLst/>
              </a:prstGeom>
              <a:noFill/>
              <a:ln w="3175">
                <a:solidFill>
                  <a:srgbClr val="000000"/>
                </a:solidFill>
                <a:miter lim="800000"/>
                <a:headEnd/>
                <a:tailEnd/>
              </a:ln>
            </p:spPr>
            <p:txBody>
              <a:bodyPr/>
              <a:lstStyle/>
              <a:p>
                <a:endParaRPr lang="en-US" dirty="0"/>
              </a:p>
            </p:txBody>
          </p:sp>
          <p:sp>
            <p:nvSpPr>
              <p:cNvPr id="3430" name="Line 1423"/>
              <p:cNvSpPr>
                <a:spLocks noChangeShapeType="1"/>
              </p:cNvSpPr>
              <p:nvPr/>
            </p:nvSpPr>
            <p:spPr bwMode="auto">
              <a:xfrm>
                <a:off x="3319" y="1038"/>
                <a:ext cx="19" cy="1"/>
              </a:xfrm>
              <a:prstGeom prst="line">
                <a:avLst/>
              </a:prstGeom>
              <a:noFill/>
              <a:ln w="3175">
                <a:solidFill>
                  <a:srgbClr val="000000"/>
                </a:solidFill>
                <a:miter lim="800000"/>
                <a:headEnd/>
                <a:tailEnd/>
              </a:ln>
            </p:spPr>
            <p:txBody>
              <a:bodyPr/>
              <a:lstStyle/>
              <a:p>
                <a:endParaRPr lang="en-US" dirty="0"/>
              </a:p>
            </p:txBody>
          </p:sp>
          <p:sp>
            <p:nvSpPr>
              <p:cNvPr id="3431" name="Line 1424"/>
              <p:cNvSpPr>
                <a:spLocks noChangeShapeType="1"/>
              </p:cNvSpPr>
              <p:nvPr/>
            </p:nvSpPr>
            <p:spPr bwMode="auto">
              <a:xfrm flipH="1">
                <a:off x="3335" y="1038"/>
                <a:ext cx="3" cy="173"/>
              </a:xfrm>
              <a:prstGeom prst="line">
                <a:avLst/>
              </a:prstGeom>
              <a:noFill/>
              <a:ln w="3175">
                <a:solidFill>
                  <a:srgbClr val="000000"/>
                </a:solidFill>
                <a:miter lim="800000"/>
                <a:headEnd/>
                <a:tailEnd/>
              </a:ln>
            </p:spPr>
            <p:txBody>
              <a:bodyPr/>
              <a:lstStyle/>
              <a:p>
                <a:endParaRPr lang="en-US" dirty="0"/>
              </a:p>
            </p:txBody>
          </p:sp>
          <p:sp>
            <p:nvSpPr>
              <p:cNvPr id="3432" name="Line 1425"/>
              <p:cNvSpPr>
                <a:spLocks noChangeShapeType="1"/>
              </p:cNvSpPr>
              <p:nvPr/>
            </p:nvSpPr>
            <p:spPr bwMode="auto">
              <a:xfrm flipH="1">
                <a:off x="3333" y="1211"/>
                <a:ext cx="2" cy="69"/>
              </a:xfrm>
              <a:prstGeom prst="line">
                <a:avLst/>
              </a:prstGeom>
              <a:noFill/>
              <a:ln w="3175">
                <a:solidFill>
                  <a:srgbClr val="000000"/>
                </a:solidFill>
                <a:miter lim="800000"/>
                <a:headEnd/>
                <a:tailEnd/>
              </a:ln>
            </p:spPr>
            <p:txBody>
              <a:bodyPr/>
              <a:lstStyle/>
              <a:p>
                <a:endParaRPr lang="en-US" dirty="0"/>
              </a:p>
            </p:txBody>
          </p:sp>
          <p:sp>
            <p:nvSpPr>
              <p:cNvPr id="3433" name="Freeform 1426"/>
              <p:cNvSpPr>
                <a:spLocks/>
              </p:cNvSpPr>
              <p:nvPr/>
            </p:nvSpPr>
            <p:spPr bwMode="auto">
              <a:xfrm>
                <a:off x="3191" y="1184"/>
                <a:ext cx="142" cy="107"/>
              </a:xfrm>
              <a:custGeom>
                <a:avLst/>
                <a:gdLst>
                  <a:gd name="T0" fmla="*/ 142 w 142"/>
                  <a:gd name="T1" fmla="*/ 96 h 107"/>
                  <a:gd name="T2" fmla="*/ 131 w 142"/>
                  <a:gd name="T3" fmla="*/ 99 h 107"/>
                  <a:gd name="T4" fmla="*/ 123 w 142"/>
                  <a:gd name="T5" fmla="*/ 93 h 107"/>
                  <a:gd name="T6" fmla="*/ 115 w 142"/>
                  <a:gd name="T7" fmla="*/ 107 h 107"/>
                  <a:gd name="T8" fmla="*/ 107 w 142"/>
                  <a:gd name="T9" fmla="*/ 107 h 107"/>
                  <a:gd name="T10" fmla="*/ 100 w 142"/>
                  <a:gd name="T11" fmla="*/ 91 h 107"/>
                  <a:gd name="T12" fmla="*/ 99 w 142"/>
                  <a:gd name="T13" fmla="*/ 78 h 107"/>
                  <a:gd name="T14" fmla="*/ 87 w 142"/>
                  <a:gd name="T15" fmla="*/ 77 h 107"/>
                  <a:gd name="T16" fmla="*/ 87 w 142"/>
                  <a:gd name="T17" fmla="*/ 67 h 107"/>
                  <a:gd name="T18" fmla="*/ 81 w 142"/>
                  <a:gd name="T19" fmla="*/ 61 h 107"/>
                  <a:gd name="T20" fmla="*/ 73 w 142"/>
                  <a:gd name="T21" fmla="*/ 64 h 107"/>
                  <a:gd name="T22" fmla="*/ 68 w 142"/>
                  <a:gd name="T23" fmla="*/ 56 h 107"/>
                  <a:gd name="T24" fmla="*/ 73 w 142"/>
                  <a:gd name="T25" fmla="*/ 61 h 107"/>
                  <a:gd name="T26" fmla="*/ 68 w 142"/>
                  <a:gd name="T27" fmla="*/ 66 h 107"/>
                  <a:gd name="T28" fmla="*/ 60 w 142"/>
                  <a:gd name="T29" fmla="*/ 66 h 107"/>
                  <a:gd name="T30" fmla="*/ 55 w 142"/>
                  <a:gd name="T31" fmla="*/ 72 h 107"/>
                  <a:gd name="T32" fmla="*/ 60 w 142"/>
                  <a:gd name="T33" fmla="*/ 62 h 107"/>
                  <a:gd name="T34" fmla="*/ 57 w 142"/>
                  <a:gd name="T35" fmla="*/ 66 h 107"/>
                  <a:gd name="T36" fmla="*/ 57 w 142"/>
                  <a:gd name="T37" fmla="*/ 61 h 107"/>
                  <a:gd name="T38" fmla="*/ 53 w 142"/>
                  <a:gd name="T39" fmla="*/ 61 h 107"/>
                  <a:gd name="T40" fmla="*/ 50 w 142"/>
                  <a:gd name="T41" fmla="*/ 56 h 107"/>
                  <a:gd name="T42" fmla="*/ 44 w 142"/>
                  <a:gd name="T43" fmla="*/ 56 h 107"/>
                  <a:gd name="T44" fmla="*/ 47 w 142"/>
                  <a:gd name="T45" fmla="*/ 53 h 107"/>
                  <a:gd name="T46" fmla="*/ 44 w 142"/>
                  <a:gd name="T47" fmla="*/ 54 h 107"/>
                  <a:gd name="T48" fmla="*/ 39 w 142"/>
                  <a:gd name="T49" fmla="*/ 43 h 107"/>
                  <a:gd name="T50" fmla="*/ 39 w 142"/>
                  <a:gd name="T51" fmla="*/ 50 h 107"/>
                  <a:gd name="T52" fmla="*/ 42 w 142"/>
                  <a:gd name="T53" fmla="*/ 51 h 107"/>
                  <a:gd name="T54" fmla="*/ 39 w 142"/>
                  <a:gd name="T55" fmla="*/ 58 h 107"/>
                  <a:gd name="T56" fmla="*/ 31 w 142"/>
                  <a:gd name="T57" fmla="*/ 50 h 107"/>
                  <a:gd name="T58" fmla="*/ 34 w 142"/>
                  <a:gd name="T59" fmla="*/ 45 h 107"/>
                  <a:gd name="T60" fmla="*/ 31 w 142"/>
                  <a:gd name="T61" fmla="*/ 50 h 107"/>
                  <a:gd name="T62" fmla="*/ 23 w 142"/>
                  <a:gd name="T63" fmla="*/ 43 h 107"/>
                  <a:gd name="T64" fmla="*/ 15 w 142"/>
                  <a:gd name="T65" fmla="*/ 42 h 107"/>
                  <a:gd name="T66" fmla="*/ 13 w 142"/>
                  <a:gd name="T67" fmla="*/ 37 h 107"/>
                  <a:gd name="T68" fmla="*/ 2 w 142"/>
                  <a:gd name="T69" fmla="*/ 37 h 107"/>
                  <a:gd name="T70" fmla="*/ 0 w 142"/>
                  <a:gd name="T71" fmla="*/ 32 h 107"/>
                  <a:gd name="T72" fmla="*/ 8 w 142"/>
                  <a:gd name="T73" fmla="*/ 29 h 107"/>
                  <a:gd name="T74" fmla="*/ 8 w 142"/>
                  <a:gd name="T75" fmla="*/ 32 h 107"/>
                  <a:gd name="T76" fmla="*/ 13 w 142"/>
                  <a:gd name="T77" fmla="*/ 26 h 107"/>
                  <a:gd name="T78" fmla="*/ 18 w 142"/>
                  <a:gd name="T79" fmla="*/ 29 h 107"/>
                  <a:gd name="T80" fmla="*/ 13 w 142"/>
                  <a:gd name="T81" fmla="*/ 24 h 107"/>
                  <a:gd name="T82" fmla="*/ 18 w 142"/>
                  <a:gd name="T83" fmla="*/ 22 h 107"/>
                  <a:gd name="T84" fmla="*/ 18 w 142"/>
                  <a:gd name="T85" fmla="*/ 18 h 107"/>
                  <a:gd name="T86" fmla="*/ 26 w 142"/>
                  <a:gd name="T87" fmla="*/ 18 h 107"/>
                  <a:gd name="T88" fmla="*/ 21 w 142"/>
                  <a:gd name="T89" fmla="*/ 14 h 107"/>
                  <a:gd name="T90" fmla="*/ 23 w 142"/>
                  <a:gd name="T91" fmla="*/ 8 h 107"/>
                  <a:gd name="T92" fmla="*/ 29 w 142"/>
                  <a:gd name="T93" fmla="*/ 11 h 107"/>
                  <a:gd name="T94" fmla="*/ 24 w 142"/>
                  <a:gd name="T95" fmla="*/ 3 h 107"/>
                  <a:gd name="T96" fmla="*/ 32 w 142"/>
                  <a:gd name="T97" fmla="*/ 5 h 107"/>
                  <a:gd name="T98" fmla="*/ 32 w 142"/>
                  <a:gd name="T99" fmla="*/ 0 h 107"/>
                  <a:gd name="T100" fmla="*/ 49 w 142"/>
                  <a:gd name="T101" fmla="*/ 0 h 107"/>
                  <a:gd name="T102" fmla="*/ 49 w 142"/>
                  <a:gd name="T103" fmla="*/ 3 h 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107"/>
                  <a:gd name="T158" fmla="*/ 142 w 142"/>
                  <a:gd name="T159" fmla="*/ 107 h 1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107">
                    <a:moveTo>
                      <a:pt x="142" y="96"/>
                    </a:moveTo>
                    <a:lnTo>
                      <a:pt x="131" y="99"/>
                    </a:lnTo>
                    <a:lnTo>
                      <a:pt x="123" y="93"/>
                    </a:lnTo>
                    <a:lnTo>
                      <a:pt x="115" y="107"/>
                    </a:lnTo>
                    <a:lnTo>
                      <a:pt x="107" y="107"/>
                    </a:lnTo>
                    <a:lnTo>
                      <a:pt x="100" y="91"/>
                    </a:lnTo>
                    <a:lnTo>
                      <a:pt x="99" y="78"/>
                    </a:lnTo>
                    <a:lnTo>
                      <a:pt x="87" y="77"/>
                    </a:lnTo>
                    <a:lnTo>
                      <a:pt x="87" y="67"/>
                    </a:lnTo>
                    <a:lnTo>
                      <a:pt x="81" y="61"/>
                    </a:lnTo>
                    <a:lnTo>
                      <a:pt x="73" y="64"/>
                    </a:lnTo>
                    <a:lnTo>
                      <a:pt x="68" y="56"/>
                    </a:lnTo>
                    <a:lnTo>
                      <a:pt x="73" y="61"/>
                    </a:lnTo>
                    <a:lnTo>
                      <a:pt x="68" y="66"/>
                    </a:lnTo>
                    <a:lnTo>
                      <a:pt x="60" y="66"/>
                    </a:lnTo>
                    <a:lnTo>
                      <a:pt x="55" y="72"/>
                    </a:lnTo>
                    <a:lnTo>
                      <a:pt x="60" y="62"/>
                    </a:lnTo>
                    <a:lnTo>
                      <a:pt x="57" y="66"/>
                    </a:lnTo>
                    <a:lnTo>
                      <a:pt x="57" y="61"/>
                    </a:lnTo>
                    <a:lnTo>
                      <a:pt x="53" y="61"/>
                    </a:lnTo>
                    <a:lnTo>
                      <a:pt x="50" y="56"/>
                    </a:lnTo>
                    <a:lnTo>
                      <a:pt x="44" y="56"/>
                    </a:lnTo>
                    <a:lnTo>
                      <a:pt x="47" y="53"/>
                    </a:lnTo>
                    <a:lnTo>
                      <a:pt x="44" y="54"/>
                    </a:lnTo>
                    <a:lnTo>
                      <a:pt x="39" y="43"/>
                    </a:lnTo>
                    <a:lnTo>
                      <a:pt x="39" y="50"/>
                    </a:lnTo>
                    <a:lnTo>
                      <a:pt x="42" y="51"/>
                    </a:lnTo>
                    <a:lnTo>
                      <a:pt x="39" y="58"/>
                    </a:lnTo>
                    <a:lnTo>
                      <a:pt x="31" y="50"/>
                    </a:lnTo>
                    <a:lnTo>
                      <a:pt x="34" y="45"/>
                    </a:lnTo>
                    <a:lnTo>
                      <a:pt x="31" y="50"/>
                    </a:lnTo>
                    <a:lnTo>
                      <a:pt x="23" y="43"/>
                    </a:lnTo>
                    <a:lnTo>
                      <a:pt x="15" y="42"/>
                    </a:lnTo>
                    <a:lnTo>
                      <a:pt x="13" y="37"/>
                    </a:lnTo>
                    <a:lnTo>
                      <a:pt x="2" y="37"/>
                    </a:lnTo>
                    <a:lnTo>
                      <a:pt x="0" y="32"/>
                    </a:lnTo>
                    <a:lnTo>
                      <a:pt x="8" y="29"/>
                    </a:lnTo>
                    <a:lnTo>
                      <a:pt x="8" y="32"/>
                    </a:lnTo>
                    <a:lnTo>
                      <a:pt x="13" y="26"/>
                    </a:lnTo>
                    <a:lnTo>
                      <a:pt x="18" y="29"/>
                    </a:lnTo>
                    <a:lnTo>
                      <a:pt x="13" y="24"/>
                    </a:lnTo>
                    <a:lnTo>
                      <a:pt x="18" y="22"/>
                    </a:lnTo>
                    <a:lnTo>
                      <a:pt x="18" y="18"/>
                    </a:lnTo>
                    <a:lnTo>
                      <a:pt x="26" y="18"/>
                    </a:lnTo>
                    <a:lnTo>
                      <a:pt x="21" y="14"/>
                    </a:lnTo>
                    <a:lnTo>
                      <a:pt x="23" y="8"/>
                    </a:lnTo>
                    <a:lnTo>
                      <a:pt x="29" y="11"/>
                    </a:lnTo>
                    <a:lnTo>
                      <a:pt x="24" y="3"/>
                    </a:lnTo>
                    <a:lnTo>
                      <a:pt x="32" y="5"/>
                    </a:lnTo>
                    <a:lnTo>
                      <a:pt x="32" y="0"/>
                    </a:lnTo>
                    <a:lnTo>
                      <a:pt x="49" y="0"/>
                    </a:lnTo>
                    <a:lnTo>
                      <a:pt x="49" y="3"/>
                    </a:lnTo>
                  </a:path>
                </a:pathLst>
              </a:custGeom>
              <a:noFill/>
              <a:ln w="3175">
                <a:solidFill>
                  <a:srgbClr val="000000"/>
                </a:solidFill>
                <a:miter lim="800000"/>
                <a:headEnd/>
                <a:tailEnd/>
              </a:ln>
            </p:spPr>
            <p:txBody>
              <a:bodyPr/>
              <a:lstStyle/>
              <a:p>
                <a:pPr algn="ctr" eaLnBrk="0" hangingPunct="0"/>
                <a:endParaRPr lang="en-US" dirty="0"/>
              </a:p>
            </p:txBody>
          </p:sp>
          <p:sp>
            <p:nvSpPr>
              <p:cNvPr id="3434" name="Freeform 1427"/>
              <p:cNvSpPr>
                <a:spLocks/>
              </p:cNvSpPr>
              <p:nvPr/>
            </p:nvSpPr>
            <p:spPr bwMode="auto">
              <a:xfrm>
                <a:off x="3086" y="1134"/>
                <a:ext cx="196" cy="61"/>
              </a:xfrm>
              <a:custGeom>
                <a:avLst/>
                <a:gdLst>
                  <a:gd name="T0" fmla="*/ 154 w 196"/>
                  <a:gd name="T1" fmla="*/ 53 h 61"/>
                  <a:gd name="T2" fmla="*/ 157 w 196"/>
                  <a:gd name="T3" fmla="*/ 50 h 61"/>
                  <a:gd name="T4" fmla="*/ 163 w 196"/>
                  <a:gd name="T5" fmla="*/ 61 h 61"/>
                  <a:gd name="T6" fmla="*/ 158 w 196"/>
                  <a:gd name="T7" fmla="*/ 50 h 61"/>
                  <a:gd name="T8" fmla="*/ 160 w 196"/>
                  <a:gd name="T9" fmla="*/ 45 h 61"/>
                  <a:gd name="T10" fmla="*/ 165 w 196"/>
                  <a:gd name="T11" fmla="*/ 44 h 61"/>
                  <a:gd name="T12" fmla="*/ 171 w 196"/>
                  <a:gd name="T13" fmla="*/ 28 h 61"/>
                  <a:gd name="T14" fmla="*/ 184 w 196"/>
                  <a:gd name="T15" fmla="*/ 48 h 61"/>
                  <a:gd name="T16" fmla="*/ 168 w 196"/>
                  <a:gd name="T17" fmla="*/ 26 h 61"/>
                  <a:gd name="T18" fmla="*/ 176 w 196"/>
                  <a:gd name="T19" fmla="*/ 16 h 61"/>
                  <a:gd name="T20" fmla="*/ 196 w 196"/>
                  <a:gd name="T21" fmla="*/ 20 h 61"/>
                  <a:gd name="T22" fmla="*/ 179 w 196"/>
                  <a:gd name="T23" fmla="*/ 15 h 61"/>
                  <a:gd name="T24" fmla="*/ 181 w 196"/>
                  <a:gd name="T25" fmla="*/ 0 h 61"/>
                  <a:gd name="T26" fmla="*/ 175 w 196"/>
                  <a:gd name="T27" fmla="*/ 13 h 61"/>
                  <a:gd name="T28" fmla="*/ 165 w 196"/>
                  <a:gd name="T29" fmla="*/ 21 h 61"/>
                  <a:gd name="T30" fmla="*/ 162 w 196"/>
                  <a:gd name="T31" fmla="*/ 42 h 61"/>
                  <a:gd name="T32" fmla="*/ 155 w 196"/>
                  <a:gd name="T33" fmla="*/ 44 h 61"/>
                  <a:gd name="T34" fmla="*/ 160 w 196"/>
                  <a:gd name="T35" fmla="*/ 40 h 61"/>
                  <a:gd name="T36" fmla="*/ 152 w 196"/>
                  <a:gd name="T37" fmla="*/ 42 h 61"/>
                  <a:gd name="T38" fmla="*/ 144 w 196"/>
                  <a:gd name="T39" fmla="*/ 47 h 61"/>
                  <a:gd name="T40" fmla="*/ 141 w 196"/>
                  <a:gd name="T41" fmla="*/ 44 h 61"/>
                  <a:gd name="T42" fmla="*/ 136 w 196"/>
                  <a:gd name="T43" fmla="*/ 45 h 61"/>
                  <a:gd name="T44" fmla="*/ 131 w 196"/>
                  <a:gd name="T45" fmla="*/ 42 h 61"/>
                  <a:gd name="T46" fmla="*/ 133 w 196"/>
                  <a:gd name="T47" fmla="*/ 45 h 61"/>
                  <a:gd name="T48" fmla="*/ 123 w 196"/>
                  <a:gd name="T49" fmla="*/ 48 h 61"/>
                  <a:gd name="T50" fmla="*/ 113 w 196"/>
                  <a:gd name="T51" fmla="*/ 60 h 61"/>
                  <a:gd name="T52" fmla="*/ 112 w 196"/>
                  <a:gd name="T53" fmla="*/ 48 h 61"/>
                  <a:gd name="T54" fmla="*/ 107 w 196"/>
                  <a:gd name="T55" fmla="*/ 47 h 61"/>
                  <a:gd name="T56" fmla="*/ 107 w 196"/>
                  <a:gd name="T57" fmla="*/ 39 h 61"/>
                  <a:gd name="T58" fmla="*/ 100 w 196"/>
                  <a:gd name="T59" fmla="*/ 37 h 61"/>
                  <a:gd name="T60" fmla="*/ 99 w 196"/>
                  <a:gd name="T61" fmla="*/ 31 h 61"/>
                  <a:gd name="T62" fmla="*/ 100 w 196"/>
                  <a:gd name="T63" fmla="*/ 32 h 61"/>
                  <a:gd name="T64" fmla="*/ 95 w 196"/>
                  <a:gd name="T65" fmla="*/ 28 h 61"/>
                  <a:gd name="T66" fmla="*/ 89 w 196"/>
                  <a:gd name="T67" fmla="*/ 34 h 61"/>
                  <a:gd name="T68" fmla="*/ 82 w 196"/>
                  <a:gd name="T69" fmla="*/ 34 h 61"/>
                  <a:gd name="T70" fmla="*/ 76 w 196"/>
                  <a:gd name="T71" fmla="*/ 28 h 61"/>
                  <a:gd name="T72" fmla="*/ 73 w 196"/>
                  <a:gd name="T73" fmla="*/ 13 h 61"/>
                  <a:gd name="T74" fmla="*/ 76 w 196"/>
                  <a:gd name="T75" fmla="*/ 26 h 61"/>
                  <a:gd name="T76" fmla="*/ 74 w 196"/>
                  <a:gd name="T77" fmla="*/ 34 h 61"/>
                  <a:gd name="T78" fmla="*/ 61 w 196"/>
                  <a:gd name="T79" fmla="*/ 34 h 61"/>
                  <a:gd name="T80" fmla="*/ 48 w 196"/>
                  <a:gd name="T81" fmla="*/ 21 h 61"/>
                  <a:gd name="T82" fmla="*/ 37 w 196"/>
                  <a:gd name="T83" fmla="*/ 21 h 61"/>
                  <a:gd name="T84" fmla="*/ 19 w 196"/>
                  <a:gd name="T85" fmla="*/ 16 h 61"/>
                  <a:gd name="T86" fmla="*/ 8 w 196"/>
                  <a:gd name="T87" fmla="*/ 21 h 61"/>
                  <a:gd name="T88" fmla="*/ 0 w 196"/>
                  <a:gd name="T89" fmla="*/ 21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
                  <a:gd name="T136" fmla="*/ 0 h 61"/>
                  <a:gd name="T137" fmla="*/ 196 w 196"/>
                  <a:gd name="T138" fmla="*/ 61 h 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 h="61">
                    <a:moveTo>
                      <a:pt x="154" y="53"/>
                    </a:moveTo>
                    <a:lnTo>
                      <a:pt x="157" y="50"/>
                    </a:lnTo>
                    <a:lnTo>
                      <a:pt x="163" y="61"/>
                    </a:lnTo>
                    <a:lnTo>
                      <a:pt x="158" y="50"/>
                    </a:lnTo>
                    <a:lnTo>
                      <a:pt x="160" y="45"/>
                    </a:lnTo>
                    <a:lnTo>
                      <a:pt x="165" y="44"/>
                    </a:lnTo>
                    <a:lnTo>
                      <a:pt x="171" y="28"/>
                    </a:lnTo>
                    <a:lnTo>
                      <a:pt x="184" y="48"/>
                    </a:lnTo>
                    <a:lnTo>
                      <a:pt x="168" y="26"/>
                    </a:lnTo>
                    <a:lnTo>
                      <a:pt x="176" y="16"/>
                    </a:lnTo>
                    <a:lnTo>
                      <a:pt x="196" y="20"/>
                    </a:lnTo>
                    <a:lnTo>
                      <a:pt x="179" y="15"/>
                    </a:lnTo>
                    <a:lnTo>
                      <a:pt x="181" y="0"/>
                    </a:lnTo>
                    <a:lnTo>
                      <a:pt x="175" y="13"/>
                    </a:lnTo>
                    <a:lnTo>
                      <a:pt x="165" y="21"/>
                    </a:lnTo>
                    <a:lnTo>
                      <a:pt x="162" y="42"/>
                    </a:lnTo>
                    <a:lnTo>
                      <a:pt x="155" y="44"/>
                    </a:lnTo>
                    <a:lnTo>
                      <a:pt x="160" y="40"/>
                    </a:lnTo>
                    <a:lnTo>
                      <a:pt x="152" y="42"/>
                    </a:lnTo>
                    <a:lnTo>
                      <a:pt x="144" y="47"/>
                    </a:lnTo>
                    <a:lnTo>
                      <a:pt x="141" y="44"/>
                    </a:lnTo>
                    <a:lnTo>
                      <a:pt x="136" y="45"/>
                    </a:lnTo>
                    <a:lnTo>
                      <a:pt x="131" y="42"/>
                    </a:lnTo>
                    <a:lnTo>
                      <a:pt x="133" y="45"/>
                    </a:lnTo>
                    <a:lnTo>
                      <a:pt x="123" y="48"/>
                    </a:lnTo>
                    <a:lnTo>
                      <a:pt x="113" y="60"/>
                    </a:lnTo>
                    <a:lnTo>
                      <a:pt x="112" y="48"/>
                    </a:lnTo>
                    <a:lnTo>
                      <a:pt x="107" y="47"/>
                    </a:lnTo>
                    <a:lnTo>
                      <a:pt x="107" y="39"/>
                    </a:lnTo>
                    <a:lnTo>
                      <a:pt x="100" y="37"/>
                    </a:lnTo>
                    <a:lnTo>
                      <a:pt x="99" y="31"/>
                    </a:lnTo>
                    <a:lnTo>
                      <a:pt x="100" y="32"/>
                    </a:lnTo>
                    <a:lnTo>
                      <a:pt x="95" y="28"/>
                    </a:lnTo>
                    <a:lnTo>
                      <a:pt x="89" y="34"/>
                    </a:lnTo>
                    <a:lnTo>
                      <a:pt x="82" y="34"/>
                    </a:lnTo>
                    <a:lnTo>
                      <a:pt x="76" y="28"/>
                    </a:lnTo>
                    <a:lnTo>
                      <a:pt x="73" y="13"/>
                    </a:lnTo>
                    <a:lnTo>
                      <a:pt x="76" y="26"/>
                    </a:lnTo>
                    <a:lnTo>
                      <a:pt x="74" y="34"/>
                    </a:lnTo>
                    <a:lnTo>
                      <a:pt x="61" y="34"/>
                    </a:lnTo>
                    <a:lnTo>
                      <a:pt x="48" y="21"/>
                    </a:lnTo>
                    <a:lnTo>
                      <a:pt x="37" y="21"/>
                    </a:lnTo>
                    <a:lnTo>
                      <a:pt x="19" y="16"/>
                    </a:lnTo>
                    <a:lnTo>
                      <a:pt x="8" y="21"/>
                    </a:lnTo>
                    <a:lnTo>
                      <a:pt x="0" y="21"/>
                    </a:lnTo>
                  </a:path>
                </a:pathLst>
              </a:custGeom>
              <a:noFill/>
              <a:ln w="3175">
                <a:solidFill>
                  <a:srgbClr val="000000"/>
                </a:solidFill>
                <a:miter lim="800000"/>
                <a:headEnd/>
                <a:tailEnd/>
              </a:ln>
            </p:spPr>
            <p:txBody>
              <a:bodyPr/>
              <a:lstStyle/>
              <a:p>
                <a:pPr algn="ctr" eaLnBrk="0" hangingPunct="0"/>
                <a:endParaRPr lang="en-US" dirty="0"/>
              </a:p>
            </p:txBody>
          </p:sp>
          <p:sp>
            <p:nvSpPr>
              <p:cNvPr id="3435" name="Line 1428"/>
              <p:cNvSpPr>
                <a:spLocks noChangeShapeType="1"/>
              </p:cNvSpPr>
              <p:nvPr/>
            </p:nvSpPr>
            <p:spPr bwMode="auto">
              <a:xfrm flipV="1">
                <a:off x="3086" y="1118"/>
                <a:ext cx="2" cy="37"/>
              </a:xfrm>
              <a:prstGeom prst="line">
                <a:avLst/>
              </a:prstGeom>
              <a:noFill/>
              <a:ln w="3175">
                <a:solidFill>
                  <a:srgbClr val="000000"/>
                </a:solidFill>
                <a:miter lim="800000"/>
                <a:headEnd/>
                <a:tailEnd/>
              </a:ln>
            </p:spPr>
            <p:txBody>
              <a:bodyPr/>
              <a:lstStyle/>
              <a:p>
                <a:endParaRPr lang="en-US" dirty="0"/>
              </a:p>
            </p:txBody>
          </p:sp>
          <p:sp>
            <p:nvSpPr>
              <p:cNvPr id="3436" name="Freeform 1429"/>
              <p:cNvSpPr>
                <a:spLocks/>
              </p:cNvSpPr>
              <p:nvPr/>
            </p:nvSpPr>
            <p:spPr bwMode="auto">
              <a:xfrm>
                <a:off x="3088" y="1107"/>
                <a:ext cx="45" cy="11"/>
              </a:xfrm>
              <a:custGeom>
                <a:avLst/>
                <a:gdLst>
                  <a:gd name="T0" fmla="*/ 0 w 45"/>
                  <a:gd name="T1" fmla="*/ 11 h 11"/>
                  <a:gd name="T2" fmla="*/ 6 w 45"/>
                  <a:gd name="T3" fmla="*/ 10 h 11"/>
                  <a:gd name="T4" fmla="*/ 11 w 45"/>
                  <a:gd name="T5" fmla="*/ 3 h 11"/>
                  <a:gd name="T6" fmla="*/ 21 w 45"/>
                  <a:gd name="T7" fmla="*/ 3 h 11"/>
                  <a:gd name="T8" fmla="*/ 29 w 45"/>
                  <a:gd name="T9" fmla="*/ 0 h 11"/>
                  <a:gd name="T10" fmla="*/ 35 w 45"/>
                  <a:gd name="T11" fmla="*/ 5 h 11"/>
                  <a:gd name="T12" fmla="*/ 45 w 45"/>
                  <a:gd name="T13" fmla="*/ 3 h 11"/>
                  <a:gd name="T14" fmla="*/ 0 60000 65536"/>
                  <a:gd name="T15" fmla="*/ 0 60000 65536"/>
                  <a:gd name="T16" fmla="*/ 0 60000 65536"/>
                  <a:gd name="T17" fmla="*/ 0 60000 65536"/>
                  <a:gd name="T18" fmla="*/ 0 60000 65536"/>
                  <a:gd name="T19" fmla="*/ 0 60000 65536"/>
                  <a:gd name="T20" fmla="*/ 0 60000 65536"/>
                  <a:gd name="T21" fmla="*/ 0 w 45"/>
                  <a:gd name="T22" fmla="*/ 0 h 11"/>
                  <a:gd name="T23" fmla="*/ 45 w 4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11">
                    <a:moveTo>
                      <a:pt x="0" y="11"/>
                    </a:moveTo>
                    <a:lnTo>
                      <a:pt x="6" y="10"/>
                    </a:lnTo>
                    <a:lnTo>
                      <a:pt x="11" y="3"/>
                    </a:lnTo>
                    <a:lnTo>
                      <a:pt x="21" y="3"/>
                    </a:lnTo>
                    <a:lnTo>
                      <a:pt x="29" y="0"/>
                    </a:lnTo>
                    <a:lnTo>
                      <a:pt x="35" y="5"/>
                    </a:lnTo>
                    <a:lnTo>
                      <a:pt x="45" y="3"/>
                    </a:lnTo>
                  </a:path>
                </a:pathLst>
              </a:custGeom>
              <a:noFill/>
              <a:ln w="3175">
                <a:solidFill>
                  <a:srgbClr val="000000"/>
                </a:solidFill>
                <a:miter lim="800000"/>
                <a:headEnd/>
                <a:tailEnd/>
              </a:ln>
            </p:spPr>
            <p:txBody>
              <a:bodyPr/>
              <a:lstStyle/>
              <a:p>
                <a:pPr algn="ctr" eaLnBrk="0" hangingPunct="0"/>
                <a:endParaRPr lang="en-US" dirty="0"/>
              </a:p>
            </p:txBody>
          </p:sp>
          <p:sp>
            <p:nvSpPr>
              <p:cNvPr id="3437" name="Freeform 1430"/>
              <p:cNvSpPr>
                <a:spLocks/>
              </p:cNvSpPr>
              <p:nvPr/>
            </p:nvSpPr>
            <p:spPr bwMode="auto">
              <a:xfrm>
                <a:off x="3133" y="1038"/>
                <a:ext cx="186" cy="72"/>
              </a:xfrm>
              <a:custGeom>
                <a:avLst/>
                <a:gdLst>
                  <a:gd name="T0" fmla="*/ 0 w 186"/>
                  <a:gd name="T1" fmla="*/ 72 h 72"/>
                  <a:gd name="T2" fmla="*/ 11 w 186"/>
                  <a:gd name="T3" fmla="*/ 58 h 72"/>
                  <a:gd name="T4" fmla="*/ 163 w 186"/>
                  <a:gd name="T5" fmla="*/ 61 h 72"/>
                  <a:gd name="T6" fmla="*/ 163 w 186"/>
                  <a:gd name="T7" fmla="*/ 0 h 72"/>
                  <a:gd name="T8" fmla="*/ 186 w 186"/>
                  <a:gd name="T9" fmla="*/ 0 h 72"/>
                  <a:gd name="T10" fmla="*/ 0 60000 65536"/>
                  <a:gd name="T11" fmla="*/ 0 60000 65536"/>
                  <a:gd name="T12" fmla="*/ 0 60000 65536"/>
                  <a:gd name="T13" fmla="*/ 0 60000 65536"/>
                  <a:gd name="T14" fmla="*/ 0 60000 65536"/>
                  <a:gd name="T15" fmla="*/ 0 w 186"/>
                  <a:gd name="T16" fmla="*/ 0 h 72"/>
                  <a:gd name="T17" fmla="*/ 186 w 186"/>
                  <a:gd name="T18" fmla="*/ 72 h 72"/>
                </a:gdLst>
                <a:ahLst/>
                <a:cxnLst>
                  <a:cxn ang="T10">
                    <a:pos x="T0" y="T1"/>
                  </a:cxn>
                  <a:cxn ang="T11">
                    <a:pos x="T2" y="T3"/>
                  </a:cxn>
                  <a:cxn ang="T12">
                    <a:pos x="T4" y="T5"/>
                  </a:cxn>
                  <a:cxn ang="T13">
                    <a:pos x="T6" y="T7"/>
                  </a:cxn>
                  <a:cxn ang="T14">
                    <a:pos x="T8" y="T9"/>
                  </a:cxn>
                </a:cxnLst>
                <a:rect l="T15" t="T16" r="T17" b="T18"/>
                <a:pathLst>
                  <a:path w="186" h="72">
                    <a:moveTo>
                      <a:pt x="0" y="72"/>
                    </a:moveTo>
                    <a:lnTo>
                      <a:pt x="11" y="58"/>
                    </a:lnTo>
                    <a:lnTo>
                      <a:pt x="163" y="61"/>
                    </a:lnTo>
                    <a:lnTo>
                      <a:pt x="163" y="0"/>
                    </a:lnTo>
                    <a:lnTo>
                      <a:pt x="186" y="0"/>
                    </a:lnTo>
                  </a:path>
                </a:pathLst>
              </a:custGeom>
              <a:noFill/>
              <a:ln w="3175">
                <a:solidFill>
                  <a:srgbClr val="000000"/>
                </a:solidFill>
                <a:miter lim="800000"/>
                <a:headEnd/>
                <a:tailEnd/>
              </a:ln>
            </p:spPr>
            <p:txBody>
              <a:bodyPr/>
              <a:lstStyle/>
              <a:p>
                <a:pPr algn="ctr" eaLnBrk="0" hangingPunct="0"/>
                <a:endParaRPr lang="en-US" dirty="0"/>
              </a:p>
            </p:txBody>
          </p:sp>
          <p:sp>
            <p:nvSpPr>
              <p:cNvPr id="3438" name="Line 1431"/>
              <p:cNvSpPr>
                <a:spLocks noChangeShapeType="1"/>
              </p:cNvSpPr>
              <p:nvPr/>
            </p:nvSpPr>
            <p:spPr bwMode="auto">
              <a:xfrm>
                <a:off x="2677" y="1040"/>
                <a:ext cx="1" cy="1"/>
              </a:xfrm>
              <a:prstGeom prst="line">
                <a:avLst/>
              </a:prstGeom>
              <a:noFill/>
              <a:ln w="3175">
                <a:solidFill>
                  <a:srgbClr val="000000"/>
                </a:solidFill>
                <a:miter lim="800000"/>
                <a:headEnd/>
                <a:tailEnd/>
              </a:ln>
            </p:spPr>
            <p:txBody>
              <a:bodyPr/>
              <a:lstStyle/>
              <a:p>
                <a:endParaRPr lang="en-US" dirty="0"/>
              </a:p>
            </p:txBody>
          </p:sp>
          <p:sp>
            <p:nvSpPr>
              <p:cNvPr id="3439" name="Line 1432"/>
              <p:cNvSpPr>
                <a:spLocks noChangeShapeType="1"/>
              </p:cNvSpPr>
              <p:nvPr/>
            </p:nvSpPr>
            <p:spPr bwMode="auto">
              <a:xfrm flipV="1">
                <a:off x="2675" y="1042"/>
                <a:ext cx="1" cy="1"/>
              </a:xfrm>
              <a:prstGeom prst="line">
                <a:avLst/>
              </a:prstGeom>
              <a:noFill/>
              <a:ln w="3175">
                <a:solidFill>
                  <a:srgbClr val="000000"/>
                </a:solidFill>
                <a:miter lim="800000"/>
                <a:headEnd/>
                <a:tailEnd/>
              </a:ln>
            </p:spPr>
            <p:txBody>
              <a:bodyPr/>
              <a:lstStyle/>
              <a:p>
                <a:endParaRPr lang="en-US" dirty="0"/>
              </a:p>
            </p:txBody>
          </p:sp>
          <p:sp>
            <p:nvSpPr>
              <p:cNvPr id="3440" name="Freeform 1433"/>
              <p:cNvSpPr>
                <a:spLocks/>
              </p:cNvSpPr>
              <p:nvPr/>
            </p:nvSpPr>
            <p:spPr bwMode="auto">
              <a:xfrm>
                <a:off x="4941" y="1043"/>
                <a:ext cx="5" cy="3"/>
              </a:xfrm>
              <a:custGeom>
                <a:avLst/>
                <a:gdLst>
                  <a:gd name="T0" fmla="*/ 0 w 5"/>
                  <a:gd name="T1" fmla="*/ 0 h 3"/>
                  <a:gd name="T2" fmla="*/ 5 w 5"/>
                  <a:gd name="T3" fmla="*/ 3 h 3"/>
                  <a:gd name="T4" fmla="*/ 0 w 5"/>
                  <a:gd name="T5" fmla="*/ 0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0"/>
                    </a:moveTo>
                    <a:lnTo>
                      <a:pt x="5"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41" name="Line 1434"/>
              <p:cNvSpPr>
                <a:spLocks noChangeShapeType="1"/>
              </p:cNvSpPr>
              <p:nvPr/>
            </p:nvSpPr>
            <p:spPr bwMode="auto">
              <a:xfrm flipH="1">
                <a:off x="4057" y="1042"/>
                <a:ext cx="4" cy="4"/>
              </a:xfrm>
              <a:prstGeom prst="line">
                <a:avLst/>
              </a:prstGeom>
              <a:noFill/>
              <a:ln w="3175">
                <a:solidFill>
                  <a:srgbClr val="000000"/>
                </a:solidFill>
                <a:miter lim="800000"/>
                <a:headEnd/>
                <a:tailEnd/>
              </a:ln>
            </p:spPr>
            <p:txBody>
              <a:bodyPr/>
              <a:lstStyle/>
              <a:p>
                <a:endParaRPr lang="en-US" dirty="0"/>
              </a:p>
            </p:txBody>
          </p:sp>
          <p:sp>
            <p:nvSpPr>
              <p:cNvPr id="3442" name="Line 1435"/>
              <p:cNvSpPr>
                <a:spLocks noChangeShapeType="1"/>
              </p:cNvSpPr>
              <p:nvPr/>
            </p:nvSpPr>
            <p:spPr bwMode="auto">
              <a:xfrm flipV="1">
                <a:off x="4057" y="1045"/>
                <a:ext cx="1" cy="1"/>
              </a:xfrm>
              <a:prstGeom prst="line">
                <a:avLst/>
              </a:prstGeom>
              <a:noFill/>
              <a:ln w="3175">
                <a:solidFill>
                  <a:srgbClr val="000000"/>
                </a:solidFill>
                <a:miter lim="800000"/>
                <a:headEnd/>
                <a:tailEnd/>
              </a:ln>
            </p:spPr>
            <p:txBody>
              <a:bodyPr/>
              <a:lstStyle/>
              <a:p>
                <a:endParaRPr lang="en-US" dirty="0"/>
              </a:p>
            </p:txBody>
          </p:sp>
          <p:sp>
            <p:nvSpPr>
              <p:cNvPr id="3443" name="Freeform 1436"/>
              <p:cNvSpPr>
                <a:spLocks/>
              </p:cNvSpPr>
              <p:nvPr/>
            </p:nvSpPr>
            <p:spPr bwMode="auto">
              <a:xfrm>
                <a:off x="4057" y="1042"/>
                <a:ext cx="4" cy="4"/>
              </a:xfrm>
              <a:custGeom>
                <a:avLst/>
                <a:gdLst>
                  <a:gd name="T0" fmla="*/ 0 w 4"/>
                  <a:gd name="T1" fmla="*/ 4 h 4"/>
                  <a:gd name="T2" fmla="*/ 0 w 4"/>
                  <a:gd name="T3" fmla="*/ 0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0" y="0"/>
                    </a:lnTo>
                    <a:lnTo>
                      <a:pt x="4" y="0"/>
                    </a:lnTo>
                  </a:path>
                </a:pathLst>
              </a:custGeom>
              <a:noFill/>
              <a:ln w="3175">
                <a:solidFill>
                  <a:srgbClr val="000000"/>
                </a:solidFill>
                <a:miter lim="800000"/>
                <a:headEnd/>
                <a:tailEnd/>
              </a:ln>
            </p:spPr>
            <p:txBody>
              <a:bodyPr/>
              <a:lstStyle/>
              <a:p>
                <a:pPr algn="ctr" eaLnBrk="0" hangingPunct="0"/>
                <a:endParaRPr lang="en-US" dirty="0"/>
              </a:p>
            </p:txBody>
          </p:sp>
          <p:sp>
            <p:nvSpPr>
              <p:cNvPr id="3444" name="Freeform 1437"/>
              <p:cNvSpPr>
                <a:spLocks/>
              </p:cNvSpPr>
              <p:nvPr/>
            </p:nvSpPr>
            <p:spPr bwMode="auto">
              <a:xfrm>
                <a:off x="4916" y="1043"/>
                <a:ext cx="22" cy="21"/>
              </a:xfrm>
              <a:custGeom>
                <a:avLst/>
                <a:gdLst>
                  <a:gd name="T0" fmla="*/ 3 w 22"/>
                  <a:gd name="T1" fmla="*/ 15 h 21"/>
                  <a:gd name="T2" fmla="*/ 0 w 22"/>
                  <a:gd name="T3" fmla="*/ 10 h 21"/>
                  <a:gd name="T4" fmla="*/ 6 w 22"/>
                  <a:gd name="T5" fmla="*/ 8 h 21"/>
                  <a:gd name="T6" fmla="*/ 11 w 22"/>
                  <a:gd name="T7" fmla="*/ 0 h 21"/>
                  <a:gd name="T8" fmla="*/ 19 w 22"/>
                  <a:gd name="T9" fmla="*/ 2 h 21"/>
                  <a:gd name="T10" fmla="*/ 16 w 22"/>
                  <a:gd name="T11" fmla="*/ 10 h 21"/>
                  <a:gd name="T12" fmla="*/ 22 w 22"/>
                  <a:gd name="T13" fmla="*/ 13 h 21"/>
                  <a:gd name="T14" fmla="*/ 17 w 22"/>
                  <a:gd name="T15" fmla="*/ 15 h 21"/>
                  <a:gd name="T16" fmla="*/ 21 w 22"/>
                  <a:gd name="T17" fmla="*/ 19 h 21"/>
                  <a:gd name="T18" fmla="*/ 16 w 22"/>
                  <a:gd name="T19" fmla="*/ 18 h 21"/>
                  <a:gd name="T20" fmla="*/ 13 w 22"/>
                  <a:gd name="T21" fmla="*/ 21 h 21"/>
                  <a:gd name="T22" fmla="*/ 9 w 22"/>
                  <a:gd name="T23" fmla="*/ 15 h 21"/>
                  <a:gd name="T24" fmla="*/ 4 w 22"/>
                  <a:gd name="T25" fmla="*/ 13 h 21"/>
                  <a:gd name="T26" fmla="*/ 3 w 22"/>
                  <a:gd name="T27" fmla="*/ 19 h 21"/>
                  <a:gd name="T28" fmla="*/ 3 w 22"/>
                  <a:gd name="T29" fmla="*/ 15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21"/>
                  <a:gd name="T47" fmla="*/ 22 w 2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21">
                    <a:moveTo>
                      <a:pt x="3" y="15"/>
                    </a:moveTo>
                    <a:lnTo>
                      <a:pt x="0" y="10"/>
                    </a:lnTo>
                    <a:lnTo>
                      <a:pt x="6" y="8"/>
                    </a:lnTo>
                    <a:lnTo>
                      <a:pt x="11" y="0"/>
                    </a:lnTo>
                    <a:lnTo>
                      <a:pt x="19" y="2"/>
                    </a:lnTo>
                    <a:lnTo>
                      <a:pt x="16" y="10"/>
                    </a:lnTo>
                    <a:lnTo>
                      <a:pt x="22" y="13"/>
                    </a:lnTo>
                    <a:lnTo>
                      <a:pt x="17" y="15"/>
                    </a:lnTo>
                    <a:lnTo>
                      <a:pt x="21" y="19"/>
                    </a:lnTo>
                    <a:lnTo>
                      <a:pt x="16" y="18"/>
                    </a:lnTo>
                    <a:lnTo>
                      <a:pt x="13" y="21"/>
                    </a:lnTo>
                    <a:lnTo>
                      <a:pt x="9" y="15"/>
                    </a:lnTo>
                    <a:lnTo>
                      <a:pt x="4" y="13"/>
                    </a:lnTo>
                    <a:lnTo>
                      <a:pt x="3" y="19"/>
                    </a:lnTo>
                    <a:lnTo>
                      <a:pt x="3" y="15"/>
                    </a:lnTo>
                  </a:path>
                </a:pathLst>
              </a:custGeom>
              <a:noFill/>
              <a:ln w="3175">
                <a:solidFill>
                  <a:srgbClr val="000000"/>
                </a:solidFill>
                <a:miter lim="800000"/>
                <a:headEnd/>
                <a:tailEnd/>
              </a:ln>
            </p:spPr>
            <p:txBody>
              <a:bodyPr/>
              <a:lstStyle/>
              <a:p>
                <a:pPr algn="ctr" eaLnBrk="0" hangingPunct="0"/>
                <a:endParaRPr lang="en-US" dirty="0"/>
              </a:p>
            </p:txBody>
          </p:sp>
          <p:sp>
            <p:nvSpPr>
              <p:cNvPr id="3445" name="Line 1438"/>
              <p:cNvSpPr>
                <a:spLocks noChangeShapeType="1"/>
              </p:cNvSpPr>
              <p:nvPr/>
            </p:nvSpPr>
            <p:spPr bwMode="auto">
              <a:xfrm>
                <a:off x="2673" y="1046"/>
                <a:ext cx="2" cy="1"/>
              </a:xfrm>
              <a:prstGeom prst="line">
                <a:avLst/>
              </a:prstGeom>
              <a:noFill/>
              <a:ln w="3175">
                <a:solidFill>
                  <a:srgbClr val="000000"/>
                </a:solidFill>
                <a:miter lim="800000"/>
                <a:headEnd/>
                <a:tailEnd/>
              </a:ln>
            </p:spPr>
            <p:txBody>
              <a:bodyPr/>
              <a:lstStyle/>
              <a:p>
                <a:endParaRPr lang="en-US" dirty="0"/>
              </a:p>
            </p:txBody>
          </p:sp>
          <p:sp>
            <p:nvSpPr>
              <p:cNvPr id="3446" name="Line 1439"/>
              <p:cNvSpPr>
                <a:spLocks noChangeShapeType="1"/>
              </p:cNvSpPr>
              <p:nvPr/>
            </p:nvSpPr>
            <p:spPr bwMode="auto">
              <a:xfrm flipH="1">
                <a:off x="4048" y="1050"/>
                <a:ext cx="7" cy="1"/>
              </a:xfrm>
              <a:prstGeom prst="line">
                <a:avLst/>
              </a:prstGeom>
              <a:noFill/>
              <a:ln w="3175">
                <a:solidFill>
                  <a:srgbClr val="000000"/>
                </a:solidFill>
                <a:miter lim="800000"/>
                <a:headEnd/>
                <a:tailEnd/>
              </a:ln>
            </p:spPr>
            <p:txBody>
              <a:bodyPr/>
              <a:lstStyle/>
              <a:p>
                <a:endParaRPr lang="en-US" dirty="0"/>
              </a:p>
            </p:txBody>
          </p:sp>
          <p:sp>
            <p:nvSpPr>
              <p:cNvPr id="3447" name="Line 1440"/>
              <p:cNvSpPr>
                <a:spLocks noChangeShapeType="1"/>
              </p:cNvSpPr>
              <p:nvPr/>
            </p:nvSpPr>
            <p:spPr bwMode="auto">
              <a:xfrm>
                <a:off x="4048" y="1050"/>
                <a:ext cx="7" cy="1"/>
              </a:xfrm>
              <a:prstGeom prst="line">
                <a:avLst/>
              </a:prstGeom>
              <a:noFill/>
              <a:ln w="3175">
                <a:solidFill>
                  <a:srgbClr val="000000"/>
                </a:solidFill>
                <a:miter lim="800000"/>
                <a:headEnd/>
                <a:tailEnd/>
              </a:ln>
            </p:spPr>
            <p:txBody>
              <a:bodyPr/>
              <a:lstStyle/>
              <a:p>
                <a:endParaRPr lang="en-US" dirty="0"/>
              </a:p>
            </p:txBody>
          </p:sp>
          <p:sp>
            <p:nvSpPr>
              <p:cNvPr id="3448" name="Freeform 1441"/>
              <p:cNvSpPr>
                <a:spLocks/>
              </p:cNvSpPr>
              <p:nvPr/>
            </p:nvSpPr>
            <p:spPr bwMode="auto">
              <a:xfrm>
                <a:off x="4946" y="1053"/>
                <a:ext cx="7" cy="6"/>
              </a:xfrm>
              <a:custGeom>
                <a:avLst/>
                <a:gdLst>
                  <a:gd name="T0" fmla="*/ 0 w 7"/>
                  <a:gd name="T1" fmla="*/ 6 h 6"/>
                  <a:gd name="T2" fmla="*/ 5 w 7"/>
                  <a:gd name="T3" fmla="*/ 0 h 6"/>
                  <a:gd name="T4" fmla="*/ 7 w 7"/>
                  <a:gd name="T5" fmla="*/ 5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5" y="0"/>
                    </a:lnTo>
                    <a:lnTo>
                      <a:pt x="7" y="5"/>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3449" name="Line 1442"/>
              <p:cNvSpPr>
                <a:spLocks noChangeShapeType="1"/>
              </p:cNvSpPr>
              <p:nvPr/>
            </p:nvSpPr>
            <p:spPr bwMode="auto">
              <a:xfrm flipH="1">
                <a:off x="4029" y="1056"/>
                <a:ext cx="3" cy="2"/>
              </a:xfrm>
              <a:prstGeom prst="line">
                <a:avLst/>
              </a:prstGeom>
              <a:noFill/>
              <a:ln w="3175">
                <a:solidFill>
                  <a:srgbClr val="000000"/>
                </a:solidFill>
                <a:miter lim="800000"/>
                <a:headEnd/>
                <a:tailEnd/>
              </a:ln>
            </p:spPr>
            <p:txBody>
              <a:bodyPr/>
              <a:lstStyle/>
              <a:p>
                <a:endParaRPr lang="en-US" dirty="0"/>
              </a:p>
            </p:txBody>
          </p:sp>
          <p:sp>
            <p:nvSpPr>
              <p:cNvPr id="3450" name="Line 1443"/>
              <p:cNvSpPr>
                <a:spLocks noChangeShapeType="1"/>
              </p:cNvSpPr>
              <p:nvPr/>
            </p:nvSpPr>
            <p:spPr bwMode="auto">
              <a:xfrm flipV="1">
                <a:off x="4029" y="1056"/>
                <a:ext cx="3" cy="2"/>
              </a:xfrm>
              <a:prstGeom prst="line">
                <a:avLst/>
              </a:prstGeom>
              <a:noFill/>
              <a:ln w="3175">
                <a:solidFill>
                  <a:srgbClr val="000000"/>
                </a:solidFill>
                <a:miter lim="800000"/>
                <a:headEnd/>
                <a:tailEnd/>
              </a:ln>
            </p:spPr>
            <p:txBody>
              <a:bodyPr/>
              <a:lstStyle/>
              <a:p>
                <a:endParaRPr lang="en-US" dirty="0"/>
              </a:p>
            </p:txBody>
          </p:sp>
          <p:sp>
            <p:nvSpPr>
              <p:cNvPr id="3451" name="Freeform 1444"/>
              <p:cNvSpPr>
                <a:spLocks/>
              </p:cNvSpPr>
              <p:nvPr/>
            </p:nvSpPr>
            <p:spPr bwMode="auto">
              <a:xfrm>
                <a:off x="4912" y="1058"/>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52" name="Freeform 1445"/>
              <p:cNvSpPr>
                <a:spLocks/>
              </p:cNvSpPr>
              <p:nvPr/>
            </p:nvSpPr>
            <p:spPr bwMode="auto">
              <a:xfrm>
                <a:off x="4946" y="1058"/>
                <a:ext cx="28" cy="41"/>
              </a:xfrm>
              <a:custGeom>
                <a:avLst/>
                <a:gdLst>
                  <a:gd name="T0" fmla="*/ 13 w 28"/>
                  <a:gd name="T1" fmla="*/ 30 h 41"/>
                  <a:gd name="T2" fmla="*/ 5 w 28"/>
                  <a:gd name="T3" fmla="*/ 17 h 41"/>
                  <a:gd name="T4" fmla="*/ 10 w 28"/>
                  <a:gd name="T5" fmla="*/ 17 h 41"/>
                  <a:gd name="T6" fmla="*/ 10 w 28"/>
                  <a:gd name="T7" fmla="*/ 12 h 41"/>
                  <a:gd name="T8" fmla="*/ 0 w 28"/>
                  <a:gd name="T9" fmla="*/ 1 h 41"/>
                  <a:gd name="T10" fmla="*/ 5 w 28"/>
                  <a:gd name="T11" fmla="*/ 1 h 41"/>
                  <a:gd name="T12" fmla="*/ 5 w 28"/>
                  <a:gd name="T13" fmla="*/ 0 h 41"/>
                  <a:gd name="T14" fmla="*/ 17 w 28"/>
                  <a:gd name="T15" fmla="*/ 11 h 41"/>
                  <a:gd name="T16" fmla="*/ 25 w 28"/>
                  <a:gd name="T17" fmla="*/ 12 h 41"/>
                  <a:gd name="T18" fmla="*/ 28 w 28"/>
                  <a:gd name="T19" fmla="*/ 41 h 41"/>
                  <a:gd name="T20" fmla="*/ 23 w 28"/>
                  <a:gd name="T21" fmla="*/ 41 h 41"/>
                  <a:gd name="T22" fmla="*/ 21 w 28"/>
                  <a:gd name="T23" fmla="*/ 27 h 41"/>
                  <a:gd name="T24" fmla="*/ 21 w 28"/>
                  <a:gd name="T25" fmla="*/ 33 h 41"/>
                  <a:gd name="T26" fmla="*/ 13 w 28"/>
                  <a:gd name="T27" fmla="*/ 3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41"/>
                  <a:gd name="T44" fmla="*/ 28 w 2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41">
                    <a:moveTo>
                      <a:pt x="13" y="30"/>
                    </a:moveTo>
                    <a:lnTo>
                      <a:pt x="5" y="17"/>
                    </a:lnTo>
                    <a:lnTo>
                      <a:pt x="10" y="17"/>
                    </a:lnTo>
                    <a:lnTo>
                      <a:pt x="10" y="12"/>
                    </a:lnTo>
                    <a:lnTo>
                      <a:pt x="0" y="1"/>
                    </a:lnTo>
                    <a:lnTo>
                      <a:pt x="5" y="1"/>
                    </a:lnTo>
                    <a:lnTo>
                      <a:pt x="5" y="0"/>
                    </a:lnTo>
                    <a:lnTo>
                      <a:pt x="17" y="11"/>
                    </a:lnTo>
                    <a:lnTo>
                      <a:pt x="25" y="12"/>
                    </a:lnTo>
                    <a:lnTo>
                      <a:pt x="28" y="41"/>
                    </a:lnTo>
                    <a:lnTo>
                      <a:pt x="23" y="41"/>
                    </a:lnTo>
                    <a:lnTo>
                      <a:pt x="21" y="27"/>
                    </a:lnTo>
                    <a:lnTo>
                      <a:pt x="21" y="33"/>
                    </a:lnTo>
                    <a:lnTo>
                      <a:pt x="13" y="30"/>
                    </a:lnTo>
                  </a:path>
                </a:pathLst>
              </a:custGeom>
              <a:noFill/>
              <a:ln w="3175">
                <a:solidFill>
                  <a:srgbClr val="000000"/>
                </a:solidFill>
                <a:miter lim="800000"/>
                <a:headEnd/>
                <a:tailEnd/>
              </a:ln>
            </p:spPr>
            <p:txBody>
              <a:bodyPr/>
              <a:lstStyle/>
              <a:p>
                <a:pPr algn="ctr" eaLnBrk="0" hangingPunct="0"/>
                <a:endParaRPr lang="en-US" dirty="0"/>
              </a:p>
            </p:txBody>
          </p:sp>
          <p:sp>
            <p:nvSpPr>
              <p:cNvPr id="3453" name="Line 1446"/>
              <p:cNvSpPr>
                <a:spLocks noChangeShapeType="1"/>
              </p:cNvSpPr>
              <p:nvPr/>
            </p:nvSpPr>
            <p:spPr bwMode="auto">
              <a:xfrm>
                <a:off x="3748" y="1062"/>
                <a:ext cx="1" cy="1"/>
              </a:xfrm>
              <a:prstGeom prst="line">
                <a:avLst/>
              </a:prstGeom>
              <a:noFill/>
              <a:ln w="3175">
                <a:solidFill>
                  <a:srgbClr val="000000"/>
                </a:solidFill>
                <a:miter lim="800000"/>
                <a:headEnd/>
                <a:tailEnd/>
              </a:ln>
            </p:spPr>
            <p:txBody>
              <a:bodyPr/>
              <a:lstStyle/>
              <a:p>
                <a:endParaRPr lang="en-US" dirty="0"/>
              </a:p>
            </p:txBody>
          </p:sp>
          <p:sp>
            <p:nvSpPr>
              <p:cNvPr id="3454" name="Freeform 1447"/>
              <p:cNvSpPr>
                <a:spLocks/>
              </p:cNvSpPr>
              <p:nvPr/>
            </p:nvSpPr>
            <p:spPr bwMode="auto">
              <a:xfrm>
                <a:off x="4961" y="1064"/>
                <a:ext cx="6" cy="3"/>
              </a:xfrm>
              <a:custGeom>
                <a:avLst/>
                <a:gdLst>
                  <a:gd name="T0" fmla="*/ 2 w 6"/>
                  <a:gd name="T1" fmla="*/ 3 h 3"/>
                  <a:gd name="T2" fmla="*/ 0 w 6"/>
                  <a:gd name="T3" fmla="*/ 0 h 3"/>
                  <a:gd name="T4" fmla="*/ 6 w 6"/>
                  <a:gd name="T5" fmla="*/ 3 h 3"/>
                  <a:gd name="T6" fmla="*/ 2 w 6"/>
                  <a:gd name="T7" fmla="*/ 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2" y="3"/>
                    </a:moveTo>
                    <a:lnTo>
                      <a:pt x="0" y="0"/>
                    </a:lnTo>
                    <a:lnTo>
                      <a:pt x="6" y="3"/>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3455" name="Line 1448"/>
              <p:cNvSpPr>
                <a:spLocks noChangeShapeType="1"/>
              </p:cNvSpPr>
              <p:nvPr/>
            </p:nvSpPr>
            <p:spPr bwMode="auto">
              <a:xfrm flipV="1">
                <a:off x="2499" y="1067"/>
                <a:ext cx="1" cy="2"/>
              </a:xfrm>
              <a:prstGeom prst="line">
                <a:avLst/>
              </a:prstGeom>
              <a:noFill/>
              <a:ln w="3175">
                <a:solidFill>
                  <a:srgbClr val="000000"/>
                </a:solidFill>
                <a:miter lim="800000"/>
                <a:headEnd/>
                <a:tailEnd/>
              </a:ln>
            </p:spPr>
            <p:txBody>
              <a:bodyPr/>
              <a:lstStyle/>
              <a:p>
                <a:endParaRPr lang="en-US" dirty="0"/>
              </a:p>
            </p:txBody>
          </p:sp>
          <p:sp>
            <p:nvSpPr>
              <p:cNvPr id="3456" name="Line 1449"/>
              <p:cNvSpPr>
                <a:spLocks noChangeShapeType="1"/>
              </p:cNvSpPr>
              <p:nvPr/>
            </p:nvSpPr>
            <p:spPr bwMode="auto">
              <a:xfrm>
                <a:off x="3003" y="1069"/>
                <a:ext cx="1" cy="1"/>
              </a:xfrm>
              <a:prstGeom prst="line">
                <a:avLst/>
              </a:prstGeom>
              <a:noFill/>
              <a:ln w="3175">
                <a:solidFill>
                  <a:srgbClr val="000000"/>
                </a:solidFill>
                <a:miter lim="800000"/>
                <a:headEnd/>
                <a:tailEnd/>
              </a:ln>
            </p:spPr>
            <p:txBody>
              <a:bodyPr/>
              <a:lstStyle/>
              <a:p>
                <a:endParaRPr lang="en-US" dirty="0"/>
              </a:p>
            </p:txBody>
          </p:sp>
          <p:sp>
            <p:nvSpPr>
              <p:cNvPr id="3457" name="Line 1450"/>
              <p:cNvSpPr>
                <a:spLocks noChangeShapeType="1"/>
              </p:cNvSpPr>
              <p:nvPr/>
            </p:nvSpPr>
            <p:spPr bwMode="auto">
              <a:xfrm>
                <a:off x="3003" y="1069"/>
                <a:ext cx="1" cy="1"/>
              </a:xfrm>
              <a:prstGeom prst="line">
                <a:avLst/>
              </a:prstGeom>
              <a:noFill/>
              <a:ln w="3175">
                <a:solidFill>
                  <a:srgbClr val="000000"/>
                </a:solidFill>
                <a:miter lim="800000"/>
                <a:headEnd/>
                <a:tailEnd/>
              </a:ln>
            </p:spPr>
            <p:txBody>
              <a:bodyPr/>
              <a:lstStyle/>
              <a:p>
                <a:endParaRPr lang="en-US" dirty="0"/>
              </a:p>
            </p:txBody>
          </p:sp>
          <p:sp>
            <p:nvSpPr>
              <p:cNvPr id="3458" name="Freeform 1451"/>
              <p:cNvSpPr>
                <a:spLocks/>
              </p:cNvSpPr>
              <p:nvPr/>
            </p:nvSpPr>
            <p:spPr bwMode="auto">
              <a:xfrm>
                <a:off x="4951" y="1080"/>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459" name="Freeform 1452"/>
              <p:cNvSpPr>
                <a:spLocks/>
              </p:cNvSpPr>
              <p:nvPr/>
            </p:nvSpPr>
            <p:spPr bwMode="auto">
              <a:xfrm>
                <a:off x="4958" y="1083"/>
                <a:ext cx="1" cy="5"/>
              </a:xfrm>
              <a:custGeom>
                <a:avLst/>
                <a:gdLst>
                  <a:gd name="T0" fmla="*/ 0 w 1"/>
                  <a:gd name="T1" fmla="*/ 0 h 5"/>
                  <a:gd name="T2" fmla="*/ 1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1"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60" name="Freeform 1453"/>
              <p:cNvSpPr>
                <a:spLocks/>
              </p:cNvSpPr>
              <p:nvPr/>
            </p:nvSpPr>
            <p:spPr bwMode="auto">
              <a:xfrm>
                <a:off x="4951" y="1088"/>
                <a:ext cx="24" cy="30"/>
              </a:xfrm>
              <a:custGeom>
                <a:avLst/>
                <a:gdLst>
                  <a:gd name="T0" fmla="*/ 0 w 24"/>
                  <a:gd name="T1" fmla="*/ 27 h 30"/>
                  <a:gd name="T2" fmla="*/ 12 w 24"/>
                  <a:gd name="T3" fmla="*/ 21 h 30"/>
                  <a:gd name="T4" fmla="*/ 7 w 24"/>
                  <a:gd name="T5" fmla="*/ 13 h 30"/>
                  <a:gd name="T6" fmla="*/ 3 w 24"/>
                  <a:gd name="T7" fmla="*/ 19 h 30"/>
                  <a:gd name="T8" fmla="*/ 2 w 24"/>
                  <a:gd name="T9" fmla="*/ 6 h 30"/>
                  <a:gd name="T10" fmla="*/ 5 w 24"/>
                  <a:gd name="T11" fmla="*/ 0 h 30"/>
                  <a:gd name="T12" fmla="*/ 8 w 24"/>
                  <a:gd name="T13" fmla="*/ 2 h 30"/>
                  <a:gd name="T14" fmla="*/ 7 w 24"/>
                  <a:gd name="T15" fmla="*/ 0 h 30"/>
                  <a:gd name="T16" fmla="*/ 15 w 24"/>
                  <a:gd name="T17" fmla="*/ 5 h 30"/>
                  <a:gd name="T18" fmla="*/ 18 w 24"/>
                  <a:gd name="T19" fmla="*/ 16 h 30"/>
                  <a:gd name="T20" fmla="*/ 23 w 24"/>
                  <a:gd name="T21" fmla="*/ 18 h 30"/>
                  <a:gd name="T22" fmla="*/ 23 w 24"/>
                  <a:gd name="T23" fmla="*/ 14 h 30"/>
                  <a:gd name="T24" fmla="*/ 24 w 24"/>
                  <a:gd name="T25" fmla="*/ 19 h 30"/>
                  <a:gd name="T26" fmla="*/ 13 w 24"/>
                  <a:gd name="T27" fmla="*/ 19 h 30"/>
                  <a:gd name="T28" fmla="*/ 7 w 24"/>
                  <a:gd name="T29" fmla="*/ 30 h 30"/>
                  <a:gd name="T30" fmla="*/ 0 w 24"/>
                  <a:gd name="T31" fmla="*/ 2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30"/>
                  <a:gd name="T50" fmla="*/ 24 w 24"/>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30">
                    <a:moveTo>
                      <a:pt x="0" y="27"/>
                    </a:moveTo>
                    <a:lnTo>
                      <a:pt x="12" y="21"/>
                    </a:lnTo>
                    <a:lnTo>
                      <a:pt x="7" y="13"/>
                    </a:lnTo>
                    <a:lnTo>
                      <a:pt x="3" y="19"/>
                    </a:lnTo>
                    <a:lnTo>
                      <a:pt x="2" y="6"/>
                    </a:lnTo>
                    <a:lnTo>
                      <a:pt x="5" y="0"/>
                    </a:lnTo>
                    <a:lnTo>
                      <a:pt x="8" y="2"/>
                    </a:lnTo>
                    <a:lnTo>
                      <a:pt x="7" y="0"/>
                    </a:lnTo>
                    <a:lnTo>
                      <a:pt x="15" y="5"/>
                    </a:lnTo>
                    <a:lnTo>
                      <a:pt x="18" y="16"/>
                    </a:lnTo>
                    <a:lnTo>
                      <a:pt x="23" y="18"/>
                    </a:lnTo>
                    <a:lnTo>
                      <a:pt x="23" y="14"/>
                    </a:lnTo>
                    <a:lnTo>
                      <a:pt x="24" y="19"/>
                    </a:lnTo>
                    <a:lnTo>
                      <a:pt x="13" y="19"/>
                    </a:lnTo>
                    <a:lnTo>
                      <a:pt x="7" y="30"/>
                    </a:lnTo>
                    <a:lnTo>
                      <a:pt x="0" y="27"/>
                    </a:lnTo>
                  </a:path>
                </a:pathLst>
              </a:custGeom>
              <a:noFill/>
              <a:ln w="3175">
                <a:solidFill>
                  <a:srgbClr val="000000"/>
                </a:solidFill>
                <a:miter lim="800000"/>
                <a:headEnd/>
                <a:tailEnd/>
              </a:ln>
            </p:spPr>
            <p:txBody>
              <a:bodyPr/>
              <a:lstStyle/>
              <a:p>
                <a:pPr algn="ctr" eaLnBrk="0" hangingPunct="0"/>
                <a:endParaRPr lang="en-US" dirty="0"/>
              </a:p>
            </p:txBody>
          </p:sp>
          <p:sp>
            <p:nvSpPr>
              <p:cNvPr id="3461" name="Freeform 1454"/>
              <p:cNvSpPr>
                <a:spLocks/>
              </p:cNvSpPr>
              <p:nvPr/>
            </p:nvSpPr>
            <p:spPr bwMode="auto">
              <a:xfrm>
                <a:off x="4951" y="109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62" name="Line 1455"/>
              <p:cNvSpPr>
                <a:spLocks noChangeShapeType="1"/>
              </p:cNvSpPr>
              <p:nvPr/>
            </p:nvSpPr>
            <p:spPr bwMode="auto">
              <a:xfrm flipV="1">
                <a:off x="3722" y="1090"/>
                <a:ext cx="1" cy="1"/>
              </a:xfrm>
              <a:prstGeom prst="line">
                <a:avLst/>
              </a:prstGeom>
              <a:noFill/>
              <a:ln w="3175">
                <a:solidFill>
                  <a:srgbClr val="000000"/>
                </a:solidFill>
                <a:miter lim="800000"/>
                <a:headEnd/>
                <a:tailEnd/>
              </a:ln>
            </p:spPr>
            <p:txBody>
              <a:bodyPr/>
              <a:lstStyle/>
              <a:p>
                <a:endParaRPr lang="en-US" dirty="0"/>
              </a:p>
            </p:txBody>
          </p:sp>
          <p:sp>
            <p:nvSpPr>
              <p:cNvPr id="3463" name="Line 1456"/>
              <p:cNvSpPr>
                <a:spLocks noChangeShapeType="1"/>
              </p:cNvSpPr>
              <p:nvPr/>
            </p:nvSpPr>
            <p:spPr bwMode="auto">
              <a:xfrm>
                <a:off x="3722" y="1091"/>
                <a:ext cx="1" cy="1"/>
              </a:xfrm>
              <a:prstGeom prst="line">
                <a:avLst/>
              </a:prstGeom>
              <a:noFill/>
              <a:ln w="3175">
                <a:solidFill>
                  <a:srgbClr val="000000"/>
                </a:solidFill>
                <a:miter lim="800000"/>
                <a:headEnd/>
                <a:tailEnd/>
              </a:ln>
            </p:spPr>
            <p:txBody>
              <a:bodyPr/>
              <a:lstStyle/>
              <a:p>
                <a:endParaRPr lang="en-US" dirty="0"/>
              </a:p>
            </p:txBody>
          </p:sp>
          <p:sp>
            <p:nvSpPr>
              <p:cNvPr id="3464" name="Line 1457"/>
              <p:cNvSpPr>
                <a:spLocks noChangeShapeType="1"/>
              </p:cNvSpPr>
              <p:nvPr/>
            </p:nvSpPr>
            <p:spPr bwMode="auto">
              <a:xfrm flipH="1">
                <a:off x="3722" y="1091"/>
                <a:ext cx="1" cy="1"/>
              </a:xfrm>
              <a:prstGeom prst="line">
                <a:avLst/>
              </a:prstGeom>
              <a:noFill/>
              <a:ln w="3175">
                <a:solidFill>
                  <a:srgbClr val="000000"/>
                </a:solidFill>
                <a:miter lim="800000"/>
                <a:headEnd/>
                <a:tailEnd/>
              </a:ln>
            </p:spPr>
            <p:txBody>
              <a:bodyPr/>
              <a:lstStyle/>
              <a:p>
                <a:endParaRPr lang="en-US" dirty="0"/>
              </a:p>
            </p:txBody>
          </p:sp>
          <p:sp>
            <p:nvSpPr>
              <p:cNvPr id="3465" name="Line 1458"/>
              <p:cNvSpPr>
                <a:spLocks noChangeShapeType="1"/>
              </p:cNvSpPr>
              <p:nvPr/>
            </p:nvSpPr>
            <p:spPr bwMode="auto">
              <a:xfrm>
                <a:off x="3722" y="1091"/>
                <a:ext cx="1" cy="1"/>
              </a:xfrm>
              <a:prstGeom prst="line">
                <a:avLst/>
              </a:prstGeom>
              <a:noFill/>
              <a:ln w="3175">
                <a:solidFill>
                  <a:srgbClr val="000000"/>
                </a:solidFill>
                <a:miter lim="800000"/>
                <a:headEnd/>
                <a:tailEnd/>
              </a:ln>
            </p:spPr>
            <p:txBody>
              <a:bodyPr/>
              <a:lstStyle/>
              <a:p>
                <a:endParaRPr lang="en-US" dirty="0"/>
              </a:p>
            </p:txBody>
          </p:sp>
          <p:sp>
            <p:nvSpPr>
              <p:cNvPr id="3466" name="Line 1459"/>
              <p:cNvSpPr>
                <a:spLocks noChangeShapeType="1"/>
              </p:cNvSpPr>
              <p:nvPr/>
            </p:nvSpPr>
            <p:spPr bwMode="auto">
              <a:xfrm flipH="1">
                <a:off x="3722" y="1091"/>
                <a:ext cx="1" cy="1"/>
              </a:xfrm>
              <a:prstGeom prst="line">
                <a:avLst/>
              </a:prstGeom>
              <a:noFill/>
              <a:ln w="3175">
                <a:solidFill>
                  <a:srgbClr val="000000"/>
                </a:solidFill>
                <a:miter lim="800000"/>
                <a:headEnd/>
                <a:tailEnd/>
              </a:ln>
            </p:spPr>
            <p:txBody>
              <a:bodyPr/>
              <a:lstStyle/>
              <a:p>
                <a:endParaRPr lang="en-US" dirty="0"/>
              </a:p>
            </p:txBody>
          </p:sp>
          <p:sp>
            <p:nvSpPr>
              <p:cNvPr id="3467" name="Line 1460"/>
              <p:cNvSpPr>
                <a:spLocks noChangeShapeType="1"/>
              </p:cNvSpPr>
              <p:nvPr/>
            </p:nvSpPr>
            <p:spPr bwMode="auto">
              <a:xfrm flipV="1">
                <a:off x="3720" y="1091"/>
                <a:ext cx="2" cy="2"/>
              </a:xfrm>
              <a:prstGeom prst="line">
                <a:avLst/>
              </a:prstGeom>
              <a:noFill/>
              <a:ln w="3175">
                <a:solidFill>
                  <a:srgbClr val="000000"/>
                </a:solidFill>
                <a:miter lim="800000"/>
                <a:headEnd/>
                <a:tailEnd/>
              </a:ln>
            </p:spPr>
            <p:txBody>
              <a:bodyPr/>
              <a:lstStyle/>
              <a:p>
                <a:endParaRPr lang="en-US" dirty="0"/>
              </a:p>
            </p:txBody>
          </p:sp>
          <p:sp>
            <p:nvSpPr>
              <p:cNvPr id="3468" name="Line 1461"/>
              <p:cNvSpPr>
                <a:spLocks noChangeShapeType="1"/>
              </p:cNvSpPr>
              <p:nvPr/>
            </p:nvSpPr>
            <p:spPr bwMode="auto">
              <a:xfrm flipV="1">
                <a:off x="3723" y="1090"/>
                <a:ext cx="1" cy="1"/>
              </a:xfrm>
              <a:prstGeom prst="line">
                <a:avLst/>
              </a:prstGeom>
              <a:noFill/>
              <a:ln w="3175">
                <a:solidFill>
                  <a:srgbClr val="000000"/>
                </a:solidFill>
                <a:miter lim="800000"/>
                <a:headEnd/>
                <a:tailEnd/>
              </a:ln>
            </p:spPr>
            <p:txBody>
              <a:bodyPr/>
              <a:lstStyle/>
              <a:p>
                <a:endParaRPr lang="en-US" dirty="0"/>
              </a:p>
            </p:txBody>
          </p:sp>
          <p:sp>
            <p:nvSpPr>
              <p:cNvPr id="3469" name="Line 1462"/>
              <p:cNvSpPr>
                <a:spLocks noChangeShapeType="1"/>
              </p:cNvSpPr>
              <p:nvPr/>
            </p:nvSpPr>
            <p:spPr bwMode="auto">
              <a:xfrm flipV="1">
                <a:off x="3715" y="1091"/>
                <a:ext cx="2" cy="2"/>
              </a:xfrm>
              <a:prstGeom prst="line">
                <a:avLst/>
              </a:prstGeom>
              <a:noFill/>
              <a:ln w="3175">
                <a:solidFill>
                  <a:srgbClr val="000000"/>
                </a:solidFill>
                <a:miter lim="800000"/>
                <a:headEnd/>
                <a:tailEnd/>
              </a:ln>
            </p:spPr>
            <p:txBody>
              <a:bodyPr/>
              <a:lstStyle/>
              <a:p>
                <a:endParaRPr lang="en-US" dirty="0"/>
              </a:p>
            </p:txBody>
          </p:sp>
          <p:sp>
            <p:nvSpPr>
              <p:cNvPr id="3470" name="Line 1463"/>
              <p:cNvSpPr>
                <a:spLocks noChangeShapeType="1"/>
              </p:cNvSpPr>
              <p:nvPr/>
            </p:nvSpPr>
            <p:spPr bwMode="auto">
              <a:xfrm>
                <a:off x="3717" y="1093"/>
                <a:ext cx="1" cy="1"/>
              </a:xfrm>
              <a:prstGeom prst="line">
                <a:avLst/>
              </a:prstGeom>
              <a:noFill/>
              <a:ln w="3175">
                <a:solidFill>
                  <a:srgbClr val="000000"/>
                </a:solidFill>
                <a:miter lim="800000"/>
                <a:headEnd/>
                <a:tailEnd/>
              </a:ln>
            </p:spPr>
            <p:txBody>
              <a:bodyPr/>
              <a:lstStyle/>
              <a:p>
                <a:endParaRPr lang="en-US" dirty="0"/>
              </a:p>
            </p:txBody>
          </p:sp>
          <p:sp>
            <p:nvSpPr>
              <p:cNvPr id="3471" name="Line 1464"/>
              <p:cNvSpPr>
                <a:spLocks noChangeShapeType="1"/>
              </p:cNvSpPr>
              <p:nvPr/>
            </p:nvSpPr>
            <p:spPr bwMode="auto">
              <a:xfrm>
                <a:off x="3715" y="1094"/>
                <a:ext cx="2" cy="1"/>
              </a:xfrm>
              <a:prstGeom prst="line">
                <a:avLst/>
              </a:prstGeom>
              <a:noFill/>
              <a:ln w="3175">
                <a:solidFill>
                  <a:srgbClr val="000000"/>
                </a:solidFill>
                <a:miter lim="800000"/>
                <a:headEnd/>
                <a:tailEnd/>
              </a:ln>
            </p:spPr>
            <p:txBody>
              <a:bodyPr/>
              <a:lstStyle/>
              <a:p>
                <a:endParaRPr lang="en-US" dirty="0"/>
              </a:p>
            </p:txBody>
          </p:sp>
          <p:sp>
            <p:nvSpPr>
              <p:cNvPr id="3472" name="Freeform 1465"/>
              <p:cNvSpPr>
                <a:spLocks/>
              </p:cNvSpPr>
              <p:nvPr/>
            </p:nvSpPr>
            <p:spPr bwMode="auto">
              <a:xfrm>
                <a:off x="3088" y="1093"/>
                <a:ext cx="25" cy="25"/>
              </a:xfrm>
              <a:custGeom>
                <a:avLst/>
                <a:gdLst>
                  <a:gd name="T0" fmla="*/ 0 w 25"/>
                  <a:gd name="T1" fmla="*/ 19 h 25"/>
                  <a:gd name="T2" fmla="*/ 3 w 25"/>
                  <a:gd name="T3" fmla="*/ 9 h 25"/>
                  <a:gd name="T4" fmla="*/ 12 w 25"/>
                  <a:gd name="T5" fmla="*/ 3 h 25"/>
                  <a:gd name="T6" fmla="*/ 24 w 25"/>
                  <a:gd name="T7" fmla="*/ 0 h 25"/>
                  <a:gd name="T8" fmla="*/ 25 w 25"/>
                  <a:gd name="T9" fmla="*/ 5 h 25"/>
                  <a:gd name="T10" fmla="*/ 17 w 25"/>
                  <a:gd name="T11" fmla="*/ 9 h 25"/>
                  <a:gd name="T12" fmla="*/ 21 w 25"/>
                  <a:gd name="T13" fmla="*/ 13 h 25"/>
                  <a:gd name="T14" fmla="*/ 19 w 25"/>
                  <a:gd name="T15" fmla="*/ 17 h 25"/>
                  <a:gd name="T16" fmla="*/ 11 w 25"/>
                  <a:gd name="T17" fmla="*/ 16 h 25"/>
                  <a:gd name="T18" fmla="*/ 0 w 25"/>
                  <a:gd name="T19" fmla="*/ 2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5"/>
                  <a:gd name="T32" fmla="*/ 25 w 2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5">
                    <a:moveTo>
                      <a:pt x="0" y="19"/>
                    </a:moveTo>
                    <a:lnTo>
                      <a:pt x="3" y="9"/>
                    </a:lnTo>
                    <a:lnTo>
                      <a:pt x="12" y="3"/>
                    </a:lnTo>
                    <a:lnTo>
                      <a:pt x="24" y="0"/>
                    </a:lnTo>
                    <a:lnTo>
                      <a:pt x="25" y="5"/>
                    </a:lnTo>
                    <a:lnTo>
                      <a:pt x="17" y="9"/>
                    </a:lnTo>
                    <a:lnTo>
                      <a:pt x="21" y="13"/>
                    </a:lnTo>
                    <a:lnTo>
                      <a:pt x="19" y="17"/>
                    </a:lnTo>
                    <a:lnTo>
                      <a:pt x="11" y="16"/>
                    </a:lnTo>
                    <a:lnTo>
                      <a:pt x="0" y="25"/>
                    </a:lnTo>
                  </a:path>
                </a:pathLst>
              </a:custGeom>
              <a:noFill/>
              <a:ln w="3175">
                <a:solidFill>
                  <a:srgbClr val="000000"/>
                </a:solidFill>
                <a:miter lim="800000"/>
                <a:headEnd/>
                <a:tailEnd/>
              </a:ln>
            </p:spPr>
            <p:txBody>
              <a:bodyPr/>
              <a:lstStyle/>
              <a:p>
                <a:pPr algn="ctr" eaLnBrk="0" hangingPunct="0"/>
                <a:endParaRPr lang="en-US" dirty="0"/>
              </a:p>
            </p:txBody>
          </p:sp>
          <p:sp>
            <p:nvSpPr>
              <p:cNvPr id="3473" name="Line 1466"/>
              <p:cNvSpPr>
                <a:spLocks noChangeShapeType="1"/>
              </p:cNvSpPr>
              <p:nvPr/>
            </p:nvSpPr>
            <p:spPr bwMode="auto">
              <a:xfrm flipV="1">
                <a:off x="3088" y="1112"/>
                <a:ext cx="1" cy="6"/>
              </a:xfrm>
              <a:prstGeom prst="line">
                <a:avLst/>
              </a:prstGeom>
              <a:noFill/>
              <a:ln w="3175">
                <a:solidFill>
                  <a:srgbClr val="000000"/>
                </a:solidFill>
                <a:miter lim="800000"/>
                <a:headEnd/>
                <a:tailEnd/>
              </a:ln>
            </p:spPr>
            <p:txBody>
              <a:bodyPr/>
              <a:lstStyle/>
              <a:p>
                <a:endParaRPr lang="en-US" dirty="0"/>
              </a:p>
            </p:txBody>
          </p:sp>
          <p:sp>
            <p:nvSpPr>
              <p:cNvPr id="3474" name="Freeform 1467"/>
              <p:cNvSpPr>
                <a:spLocks/>
              </p:cNvSpPr>
              <p:nvPr/>
            </p:nvSpPr>
            <p:spPr bwMode="auto">
              <a:xfrm>
                <a:off x="3120" y="1094"/>
                <a:ext cx="5" cy="5"/>
              </a:xfrm>
              <a:custGeom>
                <a:avLst/>
                <a:gdLst>
                  <a:gd name="T0" fmla="*/ 0 w 5"/>
                  <a:gd name="T1" fmla="*/ 5 h 5"/>
                  <a:gd name="T2" fmla="*/ 3 w 5"/>
                  <a:gd name="T3" fmla="*/ 0 h 5"/>
                  <a:gd name="T4" fmla="*/ 5 w 5"/>
                  <a:gd name="T5" fmla="*/ 4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4"/>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475" name="Line 1468"/>
              <p:cNvSpPr>
                <a:spLocks noChangeShapeType="1"/>
              </p:cNvSpPr>
              <p:nvPr/>
            </p:nvSpPr>
            <p:spPr bwMode="auto">
              <a:xfrm>
                <a:off x="4943" y="1098"/>
                <a:ext cx="2" cy="1"/>
              </a:xfrm>
              <a:prstGeom prst="line">
                <a:avLst/>
              </a:prstGeom>
              <a:noFill/>
              <a:ln w="3175">
                <a:solidFill>
                  <a:srgbClr val="000000"/>
                </a:solidFill>
                <a:miter lim="800000"/>
                <a:headEnd/>
                <a:tailEnd/>
              </a:ln>
            </p:spPr>
            <p:txBody>
              <a:bodyPr/>
              <a:lstStyle/>
              <a:p>
                <a:endParaRPr lang="en-US" dirty="0"/>
              </a:p>
            </p:txBody>
          </p:sp>
          <p:sp>
            <p:nvSpPr>
              <p:cNvPr id="3476" name="Freeform 1469"/>
              <p:cNvSpPr>
                <a:spLocks/>
              </p:cNvSpPr>
              <p:nvPr/>
            </p:nvSpPr>
            <p:spPr bwMode="auto">
              <a:xfrm>
                <a:off x="2921" y="1099"/>
                <a:ext cx="165" cy="56"/>
              </a:xfrm>
              <a:custGeom>
                <a:avLst/>
                <a:gdLst>
                  <a:gd name="T0" fmla="*/ 0 w 165"/>
                  <a:gd name="T1" fmla="*/ 13 h 56"/>
                  <a:gd name="T2" fmla="*/ 27 w 165"/>
                  <a:gd name="T3" fmla="*/ 21 h 56"/>
                  <a:gd name="T4" fmla="*/ 36 w 165"/>
                  <a:gd name="T5" fmla="*/ 2 h 56"/>
                  <a:gd name="T6" fmla="*/ 39 w 165"/>
                  <a:gd name="T7" fmla="*/ 7 h 56"/>
                  <a:gd name="T8" fmla="*/ 36 w 165"/>
                  <a:gd name="T9" fmla="*/ 10 h 56"/>
                  <a:gd name="T10" fmla="*/ 39 w 165"/>
                  <a:gd name="T11" fmla="*/ 10 h 56"/>
                  <a:gd name="T12" fmla="*/ 39 w 165"/>
                  <a:gd name="T13" fmla="*/ 16 h 56"/>
                  <a:gd name="T14" fmla="*/ 40 w 165"/>
                  <a:gd name="T15" fmla="*/ 11 h 56"/>
                  <a:gd name="T16" fmla="*/ 45 w 165"/>
                  <a:gd name="T17" fmla="*/ 13 h 56"/>
                  <a:gd name="T18" fmla="*/ 44 w 165"/>
                  <a:gd name="T19" fmla="*/ 18 h 56"/>
                  <a:gd name="T20" fmla="*/ 48 w 165"/>
                  <a:gd name="T21" fmla="*/ 13 h 56"/>
                  <a:gd name="T22" fmla="*/ 63 w 165"/>
                  <a:gd name="T23" fmla="*/ 19 h 56"/>
                  <a:gd name="T24" fmla="*/ 66 w 165"/>
                  <a:gd name="T25" fmla="*/ 15 h 56"/>
                  <a:gd name="T26" fmla="*/ 73 w 165"/>
                  <a:gd name="T27" fmla="*/ 15 h 56"/>
                  <a:gd name="T28" fmla="*/ 58 w 165"/>
                  <a:gd name="T29" fmla="*/ 7 h 56"/>
                  <a:gd name="T30" fmla="*/ 55 w 165"/>
                  <a:gd name="T31" fmla="*/ 10 h 56"/>
                  <a:gd name="T32" fmla="*/ 53 w 165"/>
                  <a:gd name="T33" fmla="*/ 7 h 56"/>
                  <a:gd name="T34" fmla="*/ 61 w 165"/>
                  <a:gd name="T35" fmla="*/ 0 h 56"/>
                  <a:gd name="T36" fmla="*/ 86 w 165"/>
                  <a:gd name="T37" fmla="*/ 18 h 56"/>
                  <a:gd name="T38" fmla="*/ 92 w 165"/>
                  <a:gd name="T39" fmla="*/ 19 h 56"/>
                  <a:gd name="T40" fmla="*/ 94 w 165"/>
                  <a:gd name="T41" fmla="*/ 15 h 56"/>
                  <a:gd name="T42" fmla="*/ 92 w 165"/>
                  <a:gd name="T43" fmla="*/ 24 h 56"/>
                  <a:gd name="T44" fmla="*/ 94 w 165"/>
                  <a:gd name="T45" fmla="*/ 21 h 56"/>
                  <a:gd name="T46" fmla="*/ 99 w 165"/>
                  <a:gd name="T47" fmla="*/ 26 h 56"/>
                  <a:gd name="T48" fmla="*/ 97 w 165"/>
                  <a:gd name="T49" fmla="*/ 24 h 56"/>
                  <a:gd name="T50" fmla="*/ 113 w 165"/>
                  <a:gd name="T51" fmla="*/ 24 h 56"/>
                  <a:gd name="T52" fmla="*/ 118 w 165"/>
                  <a:gd name="T53" fmla="*/ 27 h 56"/>
                  <a:gd name="T54" fmla="*/ 118 w 165"/>
                  <a:gd name="T55" fmla="*/ 26 h 56"/>
                  <a:gd name="T56" fmla="*/ 128 w 165"/>
                  <a:gd name="T57" fmla="*/ 35 h 56"/>
                  <a:gd name="T58" fmla="*/ 150 w 165"/>
                  <a:gd name="T59" fmla="*/ 39 h 56"/>
                  <a:gd name="T60" fmla="*/ 165 w 165"/>
                  <a:gd name="T61" fmla="*/ 56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5"/>
                  <a:gd name="T94" fmla="*/ 0 h 56"/>
                  <a:gd name="T95" fmla="*/ 165 w 165"/>
                  <a:gd name="T96" fmla="*/ 56 h 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5" h="56">
                    <a:moveTo>
                      <a:pt x="0" y="13"/>
                    </a:moveTo>
                    <a:lnTo>
                      <a:pt x="27" y="21"/>
                    </a:lnTo>
                    <a:lnTo>
                      <a:pt x="36" y="2"/>
                    </a:lnTo>
                    <a:lnTo>
                      <a:pt x="39" y="7"/>
                    </a:lnTo>
                    <a:lnTo>
                      <a:pt x="36" y="10"/>
                    </a:lnTo>
                    <a:lnTo>
                      <a:pt x="39" y="10"/>
                    </a:lnTo>
                    <a:lnTo>
                      <a:pt x="39" y="16"/>
                    </a:lnTo>
                    <a:lnTo>
                      <a:pt x="40" y="11"/>
                    </a:lnTo>
                    <a:lnTo>
                      <a:pt x="45" y="13"/>
                    </a:lnTo>
                    <a:lnTo>
                      <a:pt x="44" y="18"/>
                    </a:lnTo>
                    <a:lnTo>
                      <a:pt x="48" y="13"/>
                    </a:lnTo>
                    <a:lnTo>
                      <a:pt x="63" y="19"/>
                    </a:lnTo>
                    <a:lnTo>
                      <a:pt x="66" y="15"/>
                    </a:lnTo>
                    <a:lnTo>
                      <a:pt x="73" y="15"/>
                    </a:lnTo>
                    <a:lnTo>
                      <a:pt x="58" y="7"/>
                    </a:lnTo>
                    <a:lnTo>
                      <a:pt x="55" y="10"/>
                    </a:lnTo>
                    <a:lnTo>
                      <a:pt x="53" y="7"/>
                    </a:lnTo>
                    <a:lnTo>
                      <a:pt x="61" y="0"/>
                    </a:lnTo>
                    <a:lnTo>
                      <a:pt x="86" y="18"/>
                    </a:lnTo>
                    <a:lnTo>
                      <a:pt x="92" y="19"/>
                    </a:lnTo>
                    <a:lnTo>
                      <a:pt x="94" y="15"/>
                    </a:lnTo>
                    <a:lnTo>
                      <a:pt x="92" y="24"/>
                    </a:lnTo>
                    <a:lnTo>
                      <a:pt x="94" y="21"/>
                    </a:lnTo>
                    <a:lnTo>
                      <a:pt x="99" y="26"/>
                    </a:lnTo>
                    <a:lnTo>
                      <a:pt x="97" y="24"/>
                    </a:lnTo>
                    <a:lnTo>
                      <a:pt x="113" y="24"/>
                    </a:lnTo>
                    <a:lnTo>
                      <a:pt x="118" y="27"/>
                    </a:lnTo>
                    <a:lnTo>
                      <a:pt x="118" y="26"/>
                    </a:lnTo>
                    <a:lnTo>
                      <a:pt x="128" y="35"/>
                    </a:lnTo>
                    <a:lnTo>
                      <a:pt x="150" y="39"/>
                    </a:lnTo>
                    <a:lnTo>
                      <a:pt x="165" y="56"/>
                    </a:lnTo>
                  </a:path>
                </a:pathLst>
              </a:custGeom>
              <a:noFill/>
              <a:ln w="3175">
                <a:solidFill>
                  <a:srgbClr val="000000"/>
                </a:solidFill>
                <a:miter lim="800000"/>
                <a:headEnd/>
                <a:tailEnd/>
              </a:ln>
            </p:spPr>
            <p:txBody>
              <a:bodyPr/>
              <a:lstStyle/>
              <a:p>
                <a:pPr algn="ctr" eaLnBrk="0" hangingPunct="0"/>
                <a:endParaRPr lang="en-US" dirty="0"/>
              </a:p>
            </p:txBody>
          </p:sp>
          <p:sp>
            <p:nvSpPr>
              <p:cNvPr id="3477" name="Line 1470"/>
              <p:cNvSpPr>
                <a:spLocks noChangeShapeType="1"/>
              </p:cNvSpPr>
              <p:nvPr/>
            </p:nvSpPr>
            <p:spPr bwMode="auto">
              <a:xfrm>
                <a:off x="3086" y="1155"/>
                <a:ext cx="1" cy="15"/>
              </a:xfrm>
              <a:prstGeom prst="line">
                <a:avLst/>
              </a:prstGeom>
              <a:noFill/>
              <a:ln w="3175">
                <a:solidFill>
                  <a:srgbClr val="000000"/>
                </a:solidFill>
                <a:miter lim="800000"/>
                <a:headEnd/>
                <a:tailEnd/>
              </a:ln>
            </p:spPr>
            <p:txBody>
              <a:bodyPr/>
              <a:lstStyle/>
              <a:p>
                <a:endParaRPr lang="en-US" dirty="0"/>
              </a:p>
            </p:txBody>
          </p:sp>
          <p:sp>
            <p:nvSpPr>
              <p:cNvPr id="3478" name="Freeform 1471"/>
              <p:cNvSpPr>
                <a:spLocks/>
              </p:cNvSpPr>
              <p:nvPr/>
            </p:nvSpPr>
            <p:spPr bwMode="auto">
              <a:xfrm>
                <a:off x="3081" y="1168"/>
                <a:ext cx="5" cy="3"/>
              </a:xfrm>
              <a:custGeom>
                <a:avLst/>
                <a:gdLst>
                  <a:gd name="T0" fmla="*/ 5 w 5"/>
                  <a:gd name="T1" fmla="*/ 2 h 3"/>
                  <a:gd name="T2" fmla="*/ 0 w 5"/>
                  <a:gd name="T3" fmla="*/ 0 h 3"/>
                  <a:gd name="T4" fmla="*/ 5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5" y="2"/>
                    </a:moveTo>
                    <a:lnTo>
                      <a:pt x="0" y="0"/>
                    </a:lnTo>
                    <a:lnTo>
                      <a:pt x="5" y="3"/>
                    </a:lnTo>
                  </a:path>
                </a:pathLst>
              </a:custGeom>
              <a:noFill/>
              <a:ln w="3175">
                <a:solidFill>
                  <a:srgbClr val="000000"/>
                </a:solidFill>
                <a:miter lim="800000"/>
                <a:headEnd/>
                <a:tailEnd/>
              </a:ln>
            </p:spPr>
            <p:txBody>
              <a:bodyPr/>
              <a:lstStyle/>
              <a:p>
                <a:pPr algn="ctr" eaLnBrk="0" hangingPunct="0"/>
                <a:endParaRPr lang="en-US" dirty="0"/>
              </a:p>
            </p:txBody>
          </p:sp>
          <p:sp>
            <p:nvSpPr>
              <p:cNvPr id="3479" name="Line 1472"/>
              <p:cNvSpPr>
                <a:spLocks noChangeShapeType="1"/>
              </p:cNvSpPr>
              <p:nvPr/>
            </p:nvSpPr>
            <p:spPr bwMode="auto">
              <a:xfrm>
                <a:off x="3086" y="1171"/>
                <a:ext cx="1" cy="3"/>
              </a:xfrm>
              <a:prstGeom prst="line">
                <a:avLst/>
              </a:prstGeom>
              <a:noFill/>
              <a:ln w="3175">
                <a:solidFill>
                  <a:srgbClr val="000000"/>
                </a:solidFill>
                <a:miter lim="800000"/>
                <a:headEnd/>
                <a:tailEnd/>
              </a:ln>
            </p:spPr>
            <p:txBody>
              <a:bodyPr/>
              <a:lstStyle/>
              <a:p>
                <a:endParaRPr lang="en-US" dirty="0"/>
              </a:p>
            </p:txBody>
          </p:sp>
          <p:sp>
            <p:nvSpPr>
              <p:cNvPr id="3480" name="Freeform 1473"/>
              <p:cNvSpPr>
                <a:spLocks/>
              </p:cNvSpPr>
              <p:nvPr/>
            </p:nvSpPr>
            <p:spPr bwMode="auto">
              <a:xfrm>
                <a:off x="2921" y="1120"/>
                <a:ext cx="165" cy="54"/>
              </a:xfrm>
              <a:custGeom>
                <a:avLst/>
                <a:gdLst>
                  <a:gd name="T0" fmla="*/ 165 w 165"/>
                  <a:gd name="T1" fmla="*/ 54 h 54"/>
                  <a:gd name="T2" fmla="*/ 61 w 165"/>
                  <a:gd name="T3" fmla="*/ 16 h 54"/>
                  <a:gd name="T4" fmla="*/ 0 w 165"/>
                  <a:gd name="T5" fmla="*/ 0 h 54"/>
                  <a:gd name="T6" fmla="*/ 0 60000 65536"/>
                  <a:gd name="T7" fmla="*/ 0 60000 65536"/>
                  <a:gd name="T8" fmla="*/ 0 60000 65536"/>
                  <a:gd name="T9" fmla="*/ 0 w 165"/>
                  <a:gd name="T10" fmla="*/ 0 h 54"/>
                  <a:gd name="T11" fmla="*/ 165 w 165"/>
                  <a:gd name="T12" fmla="*/ 54 h 54"/>
                </a:gdLst>
                <a:ahLst/>
                <a:cxnLst>
                  <a:cxn ang="T6">
                    <a:pos x="T0" y="T1"/>
                  </a:cxn>
                  <a:cxn ang="T7">
                    <a:pos x="T2" y="T3"/>
                  </a:cxn>
                  <a:cxn ang="T8">
                    <a:pos x="T4" y="T5"/>
                  </a:cxn>
                </a:cxnLst>
                <a:rect l="T9" t="T10" r="T11" b="T12"/>
                <a:pathLst>
                  <a:path w="165" h="54">
                    <a:moveTo>
                      <a:pt x="165" y="54"/>
                    </a:moveTo>
                    <a:lnTo>
                      <a:pt x="61"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81" name="Line 1474"/>
              <p:cNvSpPr>
                <a:spLocks noChangeShapeType="1"/>
              </p:cNvSpPr>
              <p:nvPr/>
            </p:nvSpPr>
            <p:spPr bwMode="auto">
              <a:xfrm flipV="1">
                <a:off x="2921" y="1112"/>
                <a:ext cx="1" cy="8"/>
              </a:xfrm>
              <a:prstGeom prst="line">
                <a:avLst/>
              </a:prstGeom>
              <a:noFill/>
              <a:ln w="3175">
                <a:solidFill>
                  <a:srgbClr val="000000"/>
                </a:solidFill>
                <a:miter lim="800000"/>
                <a:headEnd/>
                <a:tailEnd/>
              </a:ln>
            </p:spPr>
            <p:txBody>
              <a:bodyPr/>
              <a:lstStyle/>
              <a:p>
                <a:endParaRPr lang="en-US" dirty="0"/>
              </a:p>
            </p:txBody>
          </p:sp>
          <p:sp>
            <p:nvSpPr>
              <p:cNvPr id="3482" name="Freeform 1475"/>
              <p:cNvSpPr>
                <a:spLocks/>
              </p:cNvSpPr>
              <p:nvPr/>
            </p:nvSpPr>
            <p:spPr bwMode="auto">
              <a:xfrm>
                <a:off x="4278" y="1099"/>
                <a:ext cx="126" cy="50"/>
              </a:xfrm>
              <a:custGeom>
                <a:avLst/>
                <a:gdLst>
                  <a:gd name="T0" fmla="*/ 0 w 126"/>
                  <a:gd name="T1" fmla="*/ 3 h 50"/>
                  <a:gd name="T2" fmla="*/ 7 w 126"/>
                  <a:gd name="T3" fmla="*/ 0 h 50"/>
                  <a:gd name="T4" fmla="*/ 12 w 126"/>
                  <a:gd name="T5" fmla="*/ 8 h 50"/>
                  <a:gd name="T6" fmla="*/ 28 w 126"/>
                  <a:gd name="T7" fmla="*/ 7 h 50"/>
                  <a:gd name="T8" fmla="*/ 37 w 126"/>
                  <a:gd name="T9" fmla="*/ 10 h 50"/>
                  <a:gd name="T10" fmla="*/ 41 w 126"/>
                  <a:gd name="T11" fmla="*/ 5 h 50"/>
                  <a:gd name="T12" fmla="*/ 47 w 126"/>
                  <a:gd name="T13" fmla="*/ 11 h 50"/>
                  <a:gd name="T14" fmla="*/ 58 w 126"/>
                  <a:gd name="T15" fmla="*/ 13 h 50"/>
                  <a:gd name="T16" fmla="*/ 62 w 126"/>
                  <a:gd name="T17" fmla="*/ 19 h 50"/>
                  <a:gd name="T18" fmla="*/ 78 w 126"/>
                  <a:gd name="T19" fmla="*/ 29 h 50"/>
                  <a:gd name="T20" fmla="*/ 79 w 126"/>
                  <a:gd name="T21" fmla="*/ 26 h 50"/>
                  <a:gd name="T22" fmla="*/ 86 w 126"/>
                  <a:gd name="T23" fmla="*/ 26 h 50"/>
                  <a:gd name="T24" fmla="*/ 86 w 126"/>
                  <a:gd name="T25" fmla="*/ 35 h 50"/>
                  <a:gd name="T26" fmla="*/ 102 w 126"/>
                  <a:gd name="T27" fmla="*/ 40 h 50"/>
                  <a:gd name="T28" fmla="*/ 104 w 126"/>
                  <a:gd name="T29" fmla="*/ 48 h 50"/>
                  <a:gd name="T30" fmla="*/ 110 w 126"/>
                  <a:gd name="T31" fmla="*/ 45 h 50"/>
                  <a:gd name="T32" fmla="*/ 118 w 126"/>
                  <a:gd name="T33" fmla="*/ 50 h 50"/>
                  <a:gd name="T34" fmla="*/ 122 w 126"/>
                  <a:gd name="T35" fmla="*/ 45 h 50"/>
                  <a:gd name="T36" fmla="*/ 126 w 126"/>
                  <a:gd name="T37" fmla="*/ 48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50"/>
                  <a:gd name="T59" fmla="*/ 126 w 12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50">
                    <a:moveTo>
                      <a:pt x="0" y="3"/>
                    </a:moveTo>
                    <a:lnTo>
                      <a:pt x="7" y="0"/>
                    </a:lnTo>
                    <a:lnTo>
                      <a:pt x="12" y="8"/>
                    </a:lnTo>
                    <a:lnTo>
                      <a:pt x="28" y="7"/>
                    </a:lnTo>
                    <a:lnTo>
                      <a:pt x="37" y="10"/>
                    </a:lnTo>
                    <a:lnTo>
                      <a:pt x="41" y="5"/>
                    </a:lnTo>
                    <a:lnTo>
                      <a:pt x="47" y="11"/>
                    </a:lnTo>
                    <a:lnTo>
                      <a:pt x="58" y="13"/>
                    </a:lnTo>
                    <a:lnTo>
                      <a:pt x="62" y="19"/>
                    </a:lnTo>
                    <a:lnTo>
                      <a:pt x="78" y="29"/>
                    </a:lnTo>
                    <a:lnTo>
                      <a:pt x="79" y="26"/>
                    </a:lnTo>
                    <a:lnTo>
                      <a:pt x="86" y="26"/>
                    </a:lnTo>
                    <a:lnTo>
                      <a:pt x="86" y="35"/>
                    </a:lnTo>
                    <a:lnTo>
                      <a:pt x="102" y="40"/>
                    </a:lnTo>
                    <a:lnTo>
                      <a:pt x="104" y="48"/>
                    </a:lnTo>
                    <a:lnTo>
                      <a:pt x="110" y="45"/>
                    </a:lnTo>
                    <a:lnTo>
                      <a:pt x="118" y="50"/>
                    </a:lnTo>
                    <a:lnTo>
                      <a:pt x="122" y="45"/>
                    </a:lnTo>
                    <a:lnTo>
                      <a:pt x="126" y="48"/>
                    </a:lnTo>
                  </a:path>
                </a:pathLst>
              </a:custGeom>
              <a:noFill/>
              <a:ln w="3175">
                <a:solidFill>
                  <a:srgbClr val="000000"/>
                </a:solidFill>
                <a:miter lim="800000"/>
                <a:headEnd/>
                <a:tailEnd/>
              </a:ln>
            </p:spPr>
            <p:txBody>
              <a:bodyPr/>
              <a:lstStyle/>
              <a:p>
                <a:pPr algn="ctr" eaLnBrk="0" hangingPunct="0"/>
                <a:endParaRPr lang="en-US" dirty="0"/>
              </a:p>
            </p:txBody>
          </p:sp>
          <p:sp>
            <p:nvSpPr>
              <p:cNvPr id="3483" name="Freeform 1476"/>
              <p:cNvSpPr>
                <a:spLocks/>
              </p:cNvSpPr>
              <p:nvPr/>
            </p:nvSpPr>
            <p:spPr bwMode="auto">
              <a:xfrm>
                <a:off x="4403" y="1147"/>
                <a:ext cx="16" cy="191"/>
              </a:xfrm>
              <a:custGeom>
                <a:avLst/>
                <a:gdLst>
                  <a:gd name="T0" fmla="*/ 1 w 16"/>
                  <a:gd name="T1" fmla="*/ 0 h 191"/>
                  <a:gd name="T2" fmla="*/ 3 w 16"/>
                  <a:gd name="T3" fmla="*/ 165 h 191"/>
                  <a:gd name="T4" fmla="*/ 16 w 16"/>
                  <a:gd name="T5" fmla="*/ 165 h 191"/>
                  <a:gd name="T6" fmla="*/ 16 w 16"/>
                  <a:gd name="T7" fmla="*/ 171 h 191"/>
                  <a:gd name="T8" fmla="*/ 0 w 16"/>
                  <a:gd name="T9" fmla="*/ 191 h 191"/>
                  <a:gd name="T10" fmla="*/ 0 60000 65536"/>
                  <a:gd name="T11" fmla="*/ 0 60000 65536"/>
                  <a:gd name="T12" fmla="*/ 0 60000 65536"/>
                  <a:gd name="T13" fmla="*/ 0 60000 65536"/>
                  <a:gd name="T14" fmla="*/ 0 60000 65536"/>
                  <a:gd name="T15" fmla="*/ 0 w 16"/>
                  <a:gd name="T16" fmla="*/ 0 h 191"/>
                  <a:gd name="T17" fmla="*/ 16 w 16"/>
                  <a:gd name="T18" fmla="*/ 191 h 191"/>
                </a:gdLst>
                <a:ahLst/>
                <a:cxnLst>
                  <a:cxn ang="T10">
                    <a:pos x="T0" y="T1"/>
                  </a:cxn>
                  <a:cxn ang="T11">
                    <a:pos x="T2" y="T3"/>
                  </a:cxn>
                  <a:cxn ang="T12">
                    <a:pos x="T4" y="T5"/>
                  </a:cxn>
                  <a:cxn ang="T13">
                    <a:pos x="T6" y="T7"/>
                  </a:cxn>
                  <a:cxn ang="T14">
                    <a:pos x="T8" y="T9"/>
                  </a:cxn>
                </a:cxnLst>
                <a:rect l="T15" t="T16" r="T17" b="T18"/>
                <a:pathLst>
                  <a:path w="16" h="191">
                    <a:moveTo>
                      <a:pt x="1" y="0"/>
                    </a:moveTo>
                    <a:lnTo>
                      <a:pt x="3" y="165"/>
                    </a:lnTo>
                    <a:lnTo>
                      <a:pt x="16" y="165"/>
                    </a:lnTo>
                    <a:lnTo>
                      <a:pt x="16" y="171"/>
                    </a:lnTo>
                    <a:lnTo>
                      <a:pt x="0" y="191"/>
                    </a:lnTo>
                  </a:path>
                </a:pathLst>
              </a:custGeom>
              <a:noFill/>
              <a:ln w="3175">
                <a:solidFill>
                  <a:srgbClr val="000000"/>
                </a:solidFill>
                <a:miter lim="800000"/>
                <a:headEnd/>
                <a:tailEnd/>
              </a:ln>
            </p:spPr>
            <p:txBody>
              <a:bodyPr/>
              <a:lstStyle/>
              <a:p>
                <a:pPr algn="ctr" eaLnBrk="0" hangingPunct="0"/>
                <a:endParaRPr lang="en-US" dirty="0"/>
              </a:p>
            </p:txBody>
          </p:sp>
          <p:sp>
            <p:nvSpPr>
              <p:cNvPr id="3484" name="Freeform 1477"/>
              <p:cNvSpPr>
                <a:spLocks/>
              </p:cNvSpPr>
              <p:nvPr/>
            </p:nvSpPr>
            <p:spPr bwMode="auto">
              <a:xfrm>
                <a:off x="4374" y="1338"/>
                <a:ext cx="29" cy="19"/>
              </a:xfrm>
              <a:custGeom>
                <a:avLst/>
                <a:gdLst>
                  <a:gd name="T0" fmla="*/ 29 w 29"/>
                  <a:gd name="T1" fmla="*/ 0 h 19"/>
                  <a:gd name="T2" fmla="*/ 24 w 29"/>
                  <a:gd name="T3" fmla="*/ 1 h 19"/>
                  <a:gd name="T4" fmla="*/ 16 w 29"/>
                  <a:gd name="T5" fmla="*/ 9 h 19"/>
                  <a:gd name="T6" fmla="*/ 5 w 29"/>
                  <a:gd name="T7" fmla="*/ 11 h 19"/>
                  <a:gd name="T8" fmla="*/ 0 w 29"/>
                  <a:gd name="T9" fmla="*/ 19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29" y="0"/>
                    </a:moveTo>
                    <a:lnTo>
                      <a:pt x="24" y="1"/>
                    </a:lnTo>
                    <a:lnTo>
                      <a:pt x="16" y="9"/>
                    </a:lnTo>
                    <a:lnTo>
                      <a:pt x="5" y="11"/>
                    </a:lnTo>
                    <a:lnTo>
                      <a:pt x="0" y="19"/>
                    </a:lnTo>
                  </a:path>
                </a:pathLst>
              </a:custGeom>
              <a:noFill/>
              <a:ln w="3175">
                <a:solidFill>
                  <a:srgbClr val="000000"/>
                </a:solidFill>
                <a:miter lim="800000"/>
                <a:headEnd/>
                <a:tailEnd/>
              </a:ln>
            </p:spPr>
            <p:txBody>
              <a:bodyPr/>
              <a:lstStyle/>
              <a:p>
                <a:pPr algn="ctr" eaLnBrk="0" hangingPunct="0"/>
                <a:endParaRPr lang="en-US" dirty="0"/>
              </a:p>
            </p:txBody>
          </p:sp>
          <p:sp>
            <p:nvSpPr>
              <p:cNvPr id="3485" name="Freeform 1478"/>
              <p:cNvSpPr>
                <a:spLocks/>
              </p:cNvSpPr>
              <p:nvPr/>
            </p:nvSpPr>
            <p:spPr bwMode="auto">
              <a:xfrm>
                <a:off x="4366" y="1357"/>
                <a:ext cx="8" cy="5"/>
              </a:xfrm>
              <a:custGeom>
                <a:avLst/>
                <a:gdLst>
                  <a:gd name="T0" fmla="*/ 8 w 8"/>
                  <a:gd name="T1" fmla="*/ 0 h 5"/>
                  <a:gd name="T2" fmla="*/ 3 w 8"/>
                  <a:gd name="T3" fmla="*/ 5 h 5"/>
                  <a:gd name="T4" fmla="*/ 0 w 8"/>
                  <a:gd name="T5" fmla="*/ 3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8" y="0"/>
                    </a:moveTo>
                    <a:lnTo>
                      <a:pt x="3" y="5"/>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486" name="Freeform 1479"/>
              <p:cNvSpPr>
                <a:spLocks/>
              </p:cNvSpPr>
              <p:nvPr/>
            </p:nvSpPr>
            <p:spPr bwMode="auto">
              <a:xfrm>
                <a:off x="4215" y="1102"/>
                <a:ext cx="154" cy="258"/>
              </a:xfrm>
              <a:custGeom>
                <a:avLst/>
                <a:gdLst>
                  <a:gd name="T0" fmla="*/ 151 w 154"/>
                  <a:gd name="T1" fmla="*/ 258 h 258"/>
                  <a:gd name="T2" fmla="*/ 154 w 154"/>
                  <a:gd name="T3" fmla="*/ 256 h 258"/>
                  <a:gd name="T4" fmla="*/ 149 w 154"/>
                  <a:gd name="T5" fmla="*/ 252 h 258"/>
                  <a:gd name="T6" fmla="*/ 144 w 154"/>
                  <a:gd name="T7" fmla="*/ 252 h 258"/>
                  <a:gd name="T8" fmla="*/ 142 w 154"/>
                  <a:gd name="T9" fmla="*/ 256 h 258"/>
                  <a:gd name="T10" fmla="*/ 139 w 154"/>
                  <a:gd name="T11" fmla="*/ 255 h 258"/>
                  <a:gd name="T12" fmla="*/ 142 w 154"/>
                  <a:gd name="T13" fmla="*/ 248 h 258"/>
                  <a:gd name="T14" fmla="*/ 136 w 154"/>
                  <a:gd name="T15" fmla="*/ 242 h 258"/>
                  <a:gd name="T16" fmla="*/ 136 w 154"/>
                  <a:gd name="T17" fmla="*/ 229 h 258"/>
                  <a:gd name="T18" fmla="*/ 134 w 154"/>
                  <a:gd name="T19" fmla="*/ 224 h 258"/>
                  <a:gd name="T20" fmla="*/ 125 w 154"/>
                  <a:gd name="T21" fmla="*/ 224 h 258"/>
                  <a:gd name="T22" fmla="*/ 120 w 154"/>
                  <a:gd name="T23" fmla="*/ 208 h 258"/>
                  <a:gd name="T24" fmla="*/ 115 w 154"/>
                  <a:gd name="T25" fmla="*/ 202 h 258"/>
                  <a:gd name="T26" fmla="*/ 104 w 154"/>
                  <a:gd name="T27" fmla="*/ 200 h 258"/>
                  <a:gd name="T28" fmla="*/ 99 w 154"/>
                  <a:gd name="T29" fmla="*/ 189 h 258"/>
                  <a:gd name="T30" fmla="*/ 78 w 154"/>
                  <a:gd name="T31" fmla="*/ 175 h 258"/>
                  <a:gd name="T32" fmla="*/ 76 w 154"/>
                  <a:gd name="T33" fmla="*/ 167 h 258"/>
                  <a:gd name="T34" fmla="*/ 58 w 154"/>
                  <a:gd name="T35" fmla="*/ 162 h 258"/>
                  <a:gd name="T36" fmla="*/ 55 w 154"/>
                  <a:gd name="T37" fmla="*/ 156 h 258"/>
                  <a:gd name="T38" fmla="*/ 50 w 154"/>
                  <a:gd name="T39" fmla="*/ 160 h 258"/>
                  <a:gd name="T40" fmla="*/ 37 w 154"/>
                  <a:gd name="T41" fmla="*/ 154 h 258"/>
                  <a:gd name="T42" fmla="*/ 29 w 154"/>
                  <a:gd name="T43" fmla="*/ 162 h 258"/>
                  <a:gd name="T44" fmla="*/ 11 w 154"/>
                  <a:gd name="T45" fmla="*/ 152 h 258"/>
                  <a:gd name="T46" fmla="*/ 11 w 154"/>
                  <a:gd name="T47" fmla="*/ 141 h 258"/>
                  <a:gd name="T48" fmla="*/ 7 w 154"/>
                  <a:gd name="T49" fmla="*/ 133 h 258"/>
                  <a:gd name="T50" fmla="*/ 8 w 154"/>
                  <a:gd name="T51" fmla="*/ 127 h 258"/>
                  <a:gd name="T52" fmla="*/ 2 w 154"/>
                  <a:gd name="T53" fmla="*/ 117 h 258"/>
                  <a:gd name="T54" fmla="*/ 7 w 154"/>
                  <a:gd name="T55" fmla="*/ 100 h 258"/>
                  <a:gd name="T56" fmla="*/ 0 w 154"/>
                  <a:gd name="T57" fmla="*/ 95 h 258"/>
                  <a:gd name="T58" fmla="*/ 5 w 154"/>
                  <a:gd name="T59" fmla="*/ 88 h 258"/>
                  <a:gd name="T60" fmla="*/ 2 w 154"/>
                  <a:gd name="T61" fmla="*/ 88 h 258"/>
                  <a:gd name="T62" fmla="*/ 0 w 154"/>
                  <a:gd name="T63" fmla="*/ 85 h 258"/>
                  <a:gd name="T64" fmla="*/ 7 w 154"/>
                  <a:gd name="T65" fmla="*/ 84 h 258"/>
                  <a:gd name="T66" fmla="*/ 8 w 154"/>
                  <a:gd name="T67" fmla="*/ 69 h 258"/>
                  <a:gd name="T68" fmla="*/ 18 w 154"/>
                  <a:gd name="T69" fmla="*/ 60 h 258"/>
                  <a:gd name="T70" fmla="*/ 16 w 154"/>
                  <a:gd name="T71" fmla="*/ 44 h 258"/>
                  <a:gd name="T72" fmla="*/ 26 w 154"/>
                  <a:gd name="T73" fmla="*/ 40 h 258"/>
                  <a:gd name="T74" fmla="*/ 24 w 154"/>
                  <a:gd name="T75" fmla="*/ 29 h 258"/>
                  <a:gd name="T76" fmla="*/ 34 w 154"/>
                  <a:gd name="T77" fmla="*/ 24 h 258"/>
                  <a:gd name="T78" fmla="*/ 39 w 154"/>
                  <a:gd name="T79" fmla="*/ 10 h 258"/>
                  <a:gd name="T80" fmla="*/ 63 w 154"/>
                  <a:gd name="T81" fmla="*/ 0 h 2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4"/>
                  <a:gd name="T124" fmla="*/ 0 h 258"/>
                  <a:gd name="T125" fmla="*/ 154 w 154"/>
                  <a:gd name="T126" fmla="*/ 258 h 2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4" h="258">
                    <a:moveTo>
                      <a:pt x="151" y="258"/>
                    </a:moveTo>
                    <a:lnTo>
                      <a:pt x="154" y="256"/>
                    </a:lnTo>
                    <a:lnTo>
                      <a:pt x="149" y="252"/>
                    </a:lnTo>
                    <a:lnTo>
                      <a:pt x="144" y="252"/>
                    </a:lnTo>
                    <a:lnTo>
                      <a:pt x="142" y="256"/>
                    </a:lnTo>
                    <a:lnTo>
                      <a:pt x="139" y="255"/>
                    </a:lnTo>
                    <a:lnTo>
                      <a:pt x="142" y="248"/>
                    </a:lnTo>
                    <a:lnTo>
                      <a:pt x="136" y="242"/>
                    </a:lnTo>
                    <a:lnTo>
                      <a:pt x="136" y="229"/>
                    </a:lnTo>
                    <a:lnTo>
                      <a:pt x="134" y="224"/>
                    </a:lnTo>
                    <a:lnTo>
                      <a:pt x="125" y="224"/>
                    </a:lnTo>
                    <a:lnTo>
                      <a:pt x="120" y="208"/>
                    </a:lnTo>
                    <a:lnTo>
                      <a:pt x="115" y="202"/>
                    </a:lnTo>
                    <a:lnTo>
                      <a:pt x="104" y="200"/>
                    </a:lnTo>
                    <a:lnTo>
                      <a:pt x="99" y="189"/>
                    </a:lnTo>
                    <a:lnTo>
                      <a:pt x="78" y="175"/>
                    </a:lnTo>
                    <a:lnTo>
                      <a:pt x="76" y="167"/>
                    </a:lnTo>
                    <a:lnTo>
                      <a:pt x="58" y="162"/>
                    </a:lnTo>
                    <a:lnTo>
                      <a:pt x="55" y="156"/>
                    </a:lnTo>
                    <a:lnTo>
                      <a:pt x="50" y="160"/>
                    </a:lnTo>
                    <a:lnTo>
                      <a:pt x="37" y="154"/>
                    </a:lnTo>
                    <a:lnTo>
                      <a:pt x="29" y="162"/>
                    </a:lnTo>
                    <a:lnTo>
                      <a:pt x="11" y="152"/>
                    </a:lnTo>
                    <a:lnTo>
                      <a:pt x="11" y="141"/>
                    </a:lnTo>
                    <a:lnTo>
                      <a:pt x="7" y="133"/>
                    </a:lnTo>
                    <a:lnTo>
                      <a:pt x="8" y="127"/>
                    </a:lnTo>
                    <a:lnTo>
                      <a:pt x="2" y="117"/>
                    </a:lnTo>
                    <a:lnTo>
                      <a:pt x="7" y="100"/>
                    </a:lnTo>
                    <a:lnTo>
                      <a:pt x="0" y="95"/>
                    </a:lnTo>
                    <a:lnTo>
                      <a:pt x="5" y="88"/>
                    </a:lnTo>
                    <a:lnTo>
                      <a:pt x="2" y="88"/>
                    </a:lnTo>
                    <a:lnTo>
                      <a:pt x="0" y="85"/>
                    </a:lnTo>
                    <a:lnTo>
                      <a:pt x="7" y="84"/>
                    </a:lnTo>
                    <a:lnTo>
                      <a:pt x="8" y="69"/>
                    </a:lnTo>
                    <a:lnTo>
                      <a:pt x="18" y="60"/>
                    </a:lnTo>
                    <a:lnTo>
                      <a:pt x="16" y="44"/>
                    </a:lnTo>
                    <a:lnTo>
                      <a:pt x="26" y="40"/>
                    </a:lnTo>
                    <a:lnTo>
                      <a:pt x="24" y="29"/>
                    </a:lnTo>
                    <a:lnTo>
                      <a:pt x="34" y="24"/>
                    </a:lnTo>
                    <a:lnTo>
                      <a:pt x="39" y="10"/>
                    </a:lnTo>
                    <a:lnTo>
                      <a:pt x="63" y="0"/>
                    </a:lnTo>
                  </a:path>
                </a:pathLst>
              </a:custGeom>
              <a:noFill/>
              <a:ln w="3175">
                <a:solidFill>
                  <a:srgbClr val="000000"/>
                </a:solidFill>
                <a:miter lim="800000"/>
                <a:headEnd/>
                <a:tailEnd/>
              </a:ln>
            </p:spPr>
            <p:txBody>
              <a:bodyPr/>
              <a:lstStyle/>
              <a:p>
                <a:pPr algn="ctr" eaLnBrk="0" hangingPunct="0"/>
                <a:endParaRPr lang="en-US" dirty="0"/>
              </a:p>
            </p:txBody>
          </p:sp>
          <p:sp>
            <p:nvSpPr>
              <p:cNvPr id="3487" name="Line 1480"/>
              <p:cNvSpPr>
                <a:spLocks noChangeShapeType="1"/>
              </p:cNvSpPr>
              <p:nvPr/>
            </p:nvSpPr>
            <p:spPr bwMode="auto">
              <a:xfrm flipV="1">
                <a:off x="4940" y="1101"/>
                <a:ext cx="1" cy="1"/>
              </a:xfrm>
              <a:prstGeom prst="line">
                <a:avLst/>
              </a:prstGeom>
              <a:noFill/>
              <a:ln w="3175">
                <a:solidFill>
                  <a:srgbClr val="000000"/>
                </a:solidFill>
                <a:miter lim="800000"/>
                <a:headEnd/>
                <a:tailEnd/>
              </a:ln>
            </p:spPr>
            <p:txBody>
              <a:bodyPr/>
              <a:lstStyle/>
              <a:p>
                <a:endParaRPr lang="en-US" dirty="0"/>
              </a:p>
            </p:txBody>
          </p:sp>
          <p:sp>
            <p:nvSpPr>
              <p:cNvPr id="3488" name="Line 1481"/>
              <p:cNvSpPr>
                <a:spLocks noChangeShapeType="1"/>
              </p:cNvSpPr>
              <p:nvPr/>
            </p:nvSpPr>
            <p:spPr bwMode="auto">
              <a:xfrm flipV="1">
                <a:off x="3028" y="1101"/>
                <a:ext cx="1" cy="1"/>
              </a:xfrm>
              <a:prstGeom prst="line">
                <a:avLst/>
              </a:prstGeom>
              <a:noFill/>
              <a:ln w="3175">
                <a:solidFill>
                  <a:srgbClr val="000000"/>
                </a:solidFill>
                <a:miter lim="800000"/>
                <a:headEnd/>
                <a:tailEnd/>
              </a:ln>
            </p:spPr>
            <p:txBody>
              <a:bodyPr/>
              <a:lstStyle/>
              <a:p>
                <a:endParaRPr lang="en-US" dirty="0"/>
              </a:p>
            </p:txBody>
          </p:sp>
          <p:sp>
            <p:nvSpPr>
              <p:cNvPr id="3489" name="Freeform 1482"/>
              <p:cNvSpPr>
                <a:spLocks/>
              </p:cNvSpPr>
              <p:nvPr/>
            </p:nvSpPr>
            <p:spPr bwMode="auto">
              <a:xfrm>
                <a:off x="2872" y="1102"/>
                <a:ext cx="49" cy="16"/>
              </a:xfrm>
              <a:custGeom>
                <a:avLst/>
                <a:gdLst>
                  <a:gd name="T0" fmla="*/ 5 w 49"/>
                  <a:gd name="T1" fmla="*/ 16 h 16"/>
                  <a:gd name="T2" fmla="*/ 2 w 49"/>
                  <a:gd name="T3" fmla="*/ 12 h 16"/>
                  <a:gd name="T4" fmla="*/ 15 w 49"/>
                  <a:gd name="T5" fmla="*/ 15 h 16"/>
                  <a:gd name="T6" fmla="*/ 0 w 49"/>
                  <a:gd name="T7" fmla="*/ 10 h 16"/>
                  <a:gd name="T8" fmla="*/ 8 w 49"/>
                  <a:gd name="T9" fmla="*/ 2 h 16"/>
                  <a:gd name="T10" fmla="*/ 12 w 49"/>
                  <a:gd name="T11" fmla="*/ 7 h 16"/>
                  <a:gd name="T12" fmla="*/ 13 w 49"/>
                  <a:gd name="T13" fmla="*/ 5 h 16"/>
                  <a:gd name="T14" fmla="*/ 12 w 49"/>
                  <a:gd name="T15" fmla="*/ 0 h 16"/>
                  <a:gd name="T16" fmla="*/ 26 w 49"/>
                  <a:gd name="T17" fmla="*/ 5 h 16"/>
                  <a:gd name="T18" fmla="*/ 25 w 49"/>
                  <a:gd name="T19" fmla="*/ 8 h 16"/>
                  <a:gd name="T20" fmla="*/ 29 w 49"/>
                  <a:gd name="T21" fmla="*/ 10 h 16"/>
                  <a:gd name="T22" fmla="*/ 28 w 49"/>
                  <a:gd name="T23" fmla="*/ 7 h 16"/>
                  <a:gd name="T24" fmla="*/ 33 w 49"/>
                  <a:gd name="T25" fmla="*/ 4 h 16"/>
                  <a:gd name="T26" fmla="*/ 49 w 49"/>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16"/>
                  <a:gd name="T44" fmla="*/ 49 w 49"/>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16">
                    <a:moveTo>
                      <a:pt x="5" y="16"/>
                    </a:moveTo>
                    <a:lnTo>
                      <a:pt x="2" y="12"/>
                    </a:lnTo>
                    <a:lnTo>
                      <a:pt x="15" y="15"/>
                    </a:lnTo>
                    <a:lnTo>
                      <a:pt x="0" y="10"/>
                    </a:lnTo>
                    <a:lnTo>
                      <a:pt x="8" y="2"/>
                    </a:lnTo>
                    <a:lnTo>
                      <a:pt x="12" y="7"/>
                    </a:lnTo>
                    <a:lnTo>
                      <a:pt x="13" y="5"/>
                    </a:lnTo>
                    <a:lnTo>
                      <a:pt x="12" y="0"/>
                    </a:lnTo>
                    <a:lnTo>
                      <a:pt x="26" y="5"/>
                    </a:lnTo>
                    <a:lnTo>
                      <a:pt x="25" y="8"/>
                    </a:lnTo>
                    <a:lnTo>
                      <a:pt x="29" y="10"/>
                    </a:lnTo>
                    <a:lnTo>
                      <a:pt x="28" y="7"/>
                    </a:lnTo>
                    <a:lnTo>
                      <a:pt x="33" y="4"/>
                    </a:lnTo>
                    <a:lnTo>
                      <a:pt x="49" y="10"/>
                    </a:lnTo>
                  </a:path>
                </a:pathLst>
              </a:custGeom>
              <a:noFill/>
              <a:ln w="3175">
                <a:solidFill>
                  <a:srgbClr val="000000"/>
                </a:solidFill>
                <a:miter lim="800000"/>
                <a:headEnd/>
                <a:tailEnd/>
              </a:ln>
            </p:spPr>
            <p:txBody>
              <a:bodyPr/>
              <a:lstStyle/>
              <a:p>
                <a:pPr algn="ctr" eaLnBrk="0" hangingPunct="0"/>
                <a:endParaRPr lang="en-US" dirty="0"/>
              </a:p>
            </p:txBody>
          </p:sp>
          <p:sp>
            <p:nvSpPr>
              <p:cNvPr id="3490" name="Line 1483"/>
              <p:cNvSpPr>
                <a:spLocks noChangeShapeType="1"/>
              </p:cNvSpPr>
              <p:nvPr/>
            </p:nvSpPr>
            <p:spPr bwMode="auto">
              <a:xfrm>
                <a:off x="2921" y="1112"/>
                <a:ext cx="1" cy="8"/>
              </a:xfrm>
              <a:prstGeom prst="line">
                <a:avLst/>
              </a:prstGeom>
              <a:noFill/>
              <a:ln w="3175">
                <a:solidFill>
                  <a:srgbClr val="000000"/>
                </a:solidFill>
                <a:miter lim="800000"/>
                <a:headEnd/>
                <a:tailEnd/>
              </a:ln>
            </p:spPr>
            <p:txBody>
              <a:bodyPr/>
              <a:lstStyle/>
              <a:p>
                <a:endParaRPr lang="en-US" dirty="0"/>
              </a:p>
            </p:txBody>
          </p:sp>
          <p:sp>
            <p:nvSpPr>
              <p:cNvPr id="3491" name="Line 1484"/>
              <p:cNvSpPr>
                <a:spLocks noChangeShapeType="1"/>
              </p:cNvSpPr>
              <p:nvPr/>
            </p:nvSpPr>
            <p:spPr bwMode="auto">
              <a:xfrm flipH="1" flipV="1">
                <a:off x="2877" y="1118"/>
                <a:ext cx="44" cy="2"/>
              </a:xfrm>
              <a:prstGeom prst="line">
                <a:avLst/>
              </a:prstGeom>
              <a:noFill/>
              <a:ln w="3175">
                <a:solidFill>
                  <a:srgbClr val="000000"/>
                </a:solidFill>
                <a:miter lim="800000"/>
                <a:headEnd/>
                <a:tailEnd/>
              </a:ln>
            </p:spPr>
            <p:txBody>
              <a:bodyPr/>
              <a:lstStyle/>
              <a:p>
                <a:endParaRPr lang="en-US" dirty="0"/>
              </a:p>
            </p:txBody>
          </p:sp>
          <p:sp>
            <p:nvSpPr>
              <p:cNvPr id="3492" name="Freeform 1485"/>
              <p:cNvSpPr>
                <a:spLocks/>
              </p:cNvSpPr>
              <p:nvPr/>
            </p:nvSpPr>
            <p:spPr bwMode="auto">
              <a:xfrm>
                <a:off x="4914" y="1104"/>
                <a:ext cx="18" cy="13"/>
              </a:xfrm>
              <a:custGeom>
                <a:avLst/>
                <a:gdLst>
                  <a:gd name="T0" fmla="*/ 2 w 18"/>
                  <a:gd name="T1" fmla="*/ 10 h 13"/>
                  <a:gd name="T2" fmla="*/ 8 w 18"/>
                  <a:gd name="T3" fmla="*/ 0 h 13"/>
                  <a:gd name="T4" fmla="*/ 18 w 18"/>
                  <a:gd name="T5" fmla="*/ 10 h 13"/>
                  <a:gd name="T6" fmla="*/ 11 w 18"/>
                  <a:gd name="T7" fmla="*/ 5 h 13"/>
                  <a:gd name="T8" fmla="*/ 15 w 18"/>
                  <a:gd name="T9" fmla="*/ 10 h 13"/>
                  <a:gd name="T10" fmla="*/ 0 w 18"/>
                  <a:gd name="T11" fmla="*/ 13 h 13"/>
                  <a:gd name="T12" fmla="*/ 2 w 18"/>
                  <a:gd name="T13" fmla="*/ 10 h 13"/>
                  <a:gd name="T14" fmla="*/ 0 60000 65536"/>
                  <a:gd name="T15" fmla="*/ 0 60000 65536"/>
                  <a:gd name="T16" fmla="*/ 0 60000 65536"/>
                  <a:gd name="T17" fmla="*/ 0 60000 65536"/>
                  <a:gd name="T18" fmla="*/ 0 60000 65536"/>
                  <a:gd name="T19" fmla="*/ 0 60000 65536"/>
                  <a:gd name="T20" fmla="*/ 0 60000 65536"/>
                  <a:gd name="T21" fmla="*/ 0 w 18"/>
                  <a:gd name="T22" fmla="*/ 0 h 13"/>
                  <a:gd name="T23" fmla="*/ 18 w 1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3">
                    <a:moveTo>
                      <a:pt x="2" y="10"/>
                    </a:moveTo>
                    <a:lnTo>
                      <a:pt x="8" y="0"/>
                    </a:lnTo>
                    <a:lnTo>
                      <a:pt x="18" y="10"/>
                    </a:lnTo>
                    <a:lnTo>
                      <a:pt x="11" y="5"/>
                    </a:lnTo>
                    <a:lnTo>
                      <a:pt x="15" y="10"/>
                    </a:lnTo>
                    <a:lnTo>
                      <a:pt x="0" y="13"/>
                    </a:lnTo>
                    <a:lnTo>
                      <a:pt x="2" y="10"/>
                    </a:lnTo>
                  </a:path>
                </a:pathLst>
              </a:custGeom>
              <a:noFill/>
              <a:ln w="3175">
                <a:solidFill>
                  <a:srgbClr val="000000"/>
                </a:solidFill>
                <a:miter lim="800000"/>
                <a:headEnd/>
                <a:tailEnd/>
              </a:ln>
            </p:spPr>
            <p:txBody>
              <a:bodyPr/>
              <a:lstStyle/>
              <a:p>
                <a:pPr algn="ctr" eaLnBrk="0" hangingPunct="0"/>
                <a:endParaRPr lang="en-US" dirty="0"/>
              </a:p>
            </p:txBody>
          </p:sp>
          <p:sp>
            <p:nvSpPr>
              <p:cNvPr id="3493" name="Line 1486"/>
              <p:cNvSpPr>
                <a:spLocks noChangeShapeType="1"/>
              </p:cNvSpPr>
              <p:nvPr/>
            </p:nvSpPr>
            <p:spPr bwMode="auto">
              <a:xfrm flipV="1">
                <a:off x="2790" y="1104"/>
                <a:ext cx="1" cy="2"/>
              </a:xfrm>
              <a:prstGeom prst="line">
                <a:avLst/>
              </a:prstGeom>
              <a:noFill/>
              <a:ln w="3175">
                <a:solidFill>
                  <a:srgbClr val="000000"/>
                </a:solidFill>
                <a:miter lim="800000"/>
                <a:headEnd/>
                <a:tailEnd/>
              </a:ln>
            </p:spPr>
            <p:txBody>
              <a:bodyPr/>
              <a:lstStyle/>
              <a:p>
                <a:endParaRPr lang="en-US" dirty="0"/>
              </a:p>
            </p:txBody>
          </p:sp>
          <p:sp>
            <p:nvSpPr>
              <p:cNvPr id="3494" name="Freeform 1487"/>
              <p:cNvSpPr>
                <a:spLocks/>
              </p:cNvSpPr>
              <p:nvPr/>
            </p:nvSpPr>
            <p:spPr bwMode="auto">
              <a:xfrm>
                <a:off x="3034" y="1106"/>
                <a:ext cx="8" cy="4"/>
              </a:xfrm>
              <a:custGeom>
                <a:avLst/>
                <a:gdLst>
                  <a:gd name="T0" fmla="*/ 0 w 8"/>
                  <a:gd name="T1" fmla="*/ 4 h 4"/>
                  <a:gd name="T2" fmla="*/ 5 w 8"/>
                  <a:gd name="T3" fmla="*/ 1 h 4"/>
                  <a:gd name="T4" fmla="*/ 0 w 8"/>
                  <a:gd name="T5" fmla="*/ 3 h 4"/>
                  <a:gd name="T6" fmla="*/ 3 w 8"/>
                  <a:gd name="T7" fmla="*/ 0 h 4"/>
                  <a:gd name="T8" fmla="*/ 8 w 8"/>
                  <a:gd name="T9" fmla="*/ 1 h 4"/>
                  <a:gd name="T10" fmla="*/ 0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0" y="4"/>
                    </a:moveTo>
                    <a:lnTo>
                      <a:pt x="5" y="1"/>
                    </a:lnTo>
                    <a:lnTo>
                      <a:pt x="0" y="3"/>
                    </a:lnTo>
                    <a:lnTo>
                      <a:pt x="3" y="0"/>
                    </a:lnTo>
                    <a:lnTo>
                      <a:pt x="8" y="1"/>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495" name="Freeform 1488"/>
              <p:cNvSpPr>
                <a:spLocks/>
              </p:cNvSpPr>
              <p:nvPr/>
            </p:nvSpPr>
            <p:spPr bwMode="auto">
              <a:xfrm>
                <a:off x="2804" y="1106"/>
                <a:ext cx="4" cy="1"/>
              </a:xfrm>
              <a:custGeom>
                <a:avLst/>
                <a:gdLst>
                  <a:gd name="T0" fmla="*/ 0 w 4"/>
                  <a:gd name="T1" fmla="*/ 1 h 1"/>
                  <a:gd name="T2" fmla="*/ 4 w 4"/>
                  <a:gd name="T3" fmla="*/ 0 h 1"/>
                  <a:gd name="T4" fmla="*/ 0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1"/>
                    </a:moveTo>
                    <a:lnTo>
                      <a:pt x="4"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496" name="Line 1489"/>
              <p:cNvSpPr>
                <a:spLocks noChangeShapeType="1"/>
              </p:cNvSpPr>
              <p:nvPr/>
            </p:nvSpPr>
            <p:spPr bwMode="auto">
              <a:xfrm flipV="1">
                <a:off x="2811" y="1106"/>
                <a:ext cx="1" cy="1"/>
              </a:xfrm>
              <a:prstGeom prst="line">
                <a:avLst/>
              </a:prstGeom>
              <a:noFill/>
              <a:ln w="3175">
                <a:solidFill>
                  <a:srgbClr val="000000"/>
                </a:solidFill>
                <a:miter lim="800000"/>
                <a:headEnd/>
                <a:tailEnd/>
              </a:ln>
            </p:spPr>
            <p:txBody>
              <a:bodyPr/>
              <a:lstStyle/>
              <a:p>
                <a:endParaRPr lang="en-US" dirty="0"/>
              </a:p>
            </p:txBody>
          </p:sp>
          <p:sp>
            <p:nvSpPr>
              <p:cNvPr id="3497" name="Line 1490"/>
              <p:cNvSpPr>
                <a:spLocks noChangeShapeType="1"/>
              </p:cNvSpPr>
              <p:nvPr/>
            </p:nvSpPr>
            <p:spPr bwMode="auto">
              <a:xfrm flipV="1">
                <a:off x="2779" y="1106"/>
                <a:ext cx="1" cy="1"/>
              </a:xfrm>
              <a:prstGeom prst="line">
                <a:avLst/>
              </a:prstGeom>
              <a:noFill/>
              <a:ln w="3175">
                <a:solidFill>
                  <a:srgbClr val="000000"/>
                </a:solidFill>
                <a:miter lim="800000"/>
                <a:headEnd/>
                <a:tailEnd/>
              </a:ln>
            </p:spPr>
            <p:txBody>
              <a:bodyPr/>
              <a:lstStyle/>
              <a:p>
                <a:endParaRPr lang="en-US" dirty="0"/>
              </a:p>
            </p:txBody>
          </p:sp>
          <p:sp>
            <p:nvSpPr>
              <p:cNvPr id="3498" name="Freeform 1491"/>
              <p:cNvSpPr>
                <a:spLocks/>
              </p:cNvSpPr>
              <p:nvPr/>
            </p:nvSpPr>
            <p:spPr bwMode="auto">
              <a:xfrm>
                <a:off x="2808" y="1107"/>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99" name="Freeform 1492"/>
              <p:cNvSpPr>
                <a:spLocks/>
              </p:cNvSpPr>
              <p:nvPr/>
            </p:nvSpPr>
            <p:spPr bwMode="auto">
              <a:xfrm>
                <a:off x="2756" y="1106"/>
                <a:ext cx="116" cy="11"/>
              </a:xfrm>
              <a:custGeom>
                <a:avLst/>
                <a:gdLst>
                  <a:gd name="T0" fmla="*/ 0 w 116"/>
                  <a:gd name="T1" fmla="*/ 4 h 11"/>
                  <a:gd name="T2" fmla="*/ 57 w 116"/>
                  <a:gd name="T3" fmla="*/ 0 h 11"/>
                  <a:gd name="T4" fmla="*/ 61 w 116"/>
                  <a:gd name="T5" fmla="*/ 4 h 11"/>
                  <a:gd name="T6" fmla="*/ 84 w 116"/>
                  <a:gd name="T7" fmla="*/ 3 h 11"/>
                  <a:gd name="T8" fmla="*/ 116 w 116"/>
                  <a:gd name="T9" fmla="*/ 11 h 11"/>
                  <a:gd name="T10" fmla="*/ 60 w 116"/>
                  <a:gd name="T11" fmla="*/ 4 h 11"/>
                  <a:gd name="T12" fmla="*/ 0 w 116"/>
                  <a:gd name="T13" fmla="*/ 8 h 11"/>
                  <a:gd name="T14" fmla="*/ 0 60000 65536"/>
                  <a:gd name="T15" fmla="*/ 0 60000 65536"/>
                  <a:gd name="T16" fmla="*/ 0 60000 65536"/>
                  <a:gd name="T17" fmla="*/ 0 60000 65536"/>
                  <a:gd name="T18" fmla="*/ 0 60000 65536"/>
                  <a:gd name="T19" fmla="*/ 0 60000 65536"/>
                  <a:gd name="T20" fmla="*/ 0 60000 65536"/>
                  <a:gd name="T21" fmla="*/ 0 w 116"/>
                  <a:gd name="T22" fmla="*/ 0 h 11"/>
                  <a:gd name="T23" fmla="*/ 116 w 11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1">
                    <a:moveTo>
                      <a:pt x="0" y="4"/>
                    </a:moveTo>
                    <a:lnTo>
                      <a:pt x="57" y="0"/>
                    </a:lnTo>
                    <a:lnTo>
                      <a:pt x="61" y="4"/>
                    </a:lnTo>
                    <a:lnTo>
                      <a:pt x="84" y="3"/>
                    </a:lnTo>
                    <a:lnTo>
                      <a:pt x="116" y="11"/>
                    </a:lnTo>
                    <a:lnTo>
                      <a:pt x="60" y="4"/>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3500" name="Line 1493"/>
              <p:cNvSpPr>
                <a:spLocks noChangeShapeType="1"/>
              </p:cNvSpPr>
              <p:nvPr/>
            </p:nvSpPr>
            <p:spPr bwMode="auto">
              <a:xfrm flipV="1">
                <a:off x="2756" y="1110"/>
                <a:ext cx="1" cy="4"/>
              </a:xfrm>
              <a:prstGeom prst="line">
                <a:avLst/>
              </a:prstGeom>
              <a:noFill/>
              <a:ln w="3175">
                <a:solidFill>
                  <a:srgbClr val="000000"/>
                </a:solidFill>
                <a:miter lim="800000"/>
                <a:headEnd/>
                <a:tailEnd/>
              </a:ln>
            </p:spPr>
            <p:txBody>
              <a:bodyPr/>
              <a:lstStyle/>
              <a:p>
                <a:endParaRPr lang="en-US" dirty="0"/>
              </a:p>
            </p:txBody>
          </p:sp>
          <p:sp>
            <p:nvSpPr>
              <p:cNvPr id="3501" name="Line 1494"/>
              <p:cNvSpPr>
                <a:spLocks noChangeShapeType="1"/>
              </p:cNvSpPr>
              <p:nvPr/>
            </p:nvSpPr>
            <p:spPr bwMode="auto">
              <a:xfrm flipV="1">
                <a:off x="2798" y="1106"/>
                <a:ext cx="1" cy="1"/>
              </a:xfrm>
              <a:prstGeom prst="line">
                <a:avLst/>
              </a:prstGeom>
              <a:noFill/>
              <a:ln w="3175">
                <a:solidFill>
                  <a:srgbClr val="000000"/>
                </a:solidFill>
                <a:miter lim="800000"/>
                <a:headEnd/>
                <a:tailEnd/>
              </a:ln>
            </p:spPr>
            <p:txBody>
              <a:bodyPr/>
              <a:lstStyle/>
              <a:p>
                <a:endParaRPr lang="en-US" dirty="0"/>
              </a:p>
            </p:txBody>
          </p:sp>
          <p:sp>
            <p:nvSpPr>
              <p:cNvPr id="3502" name="Freeform 1495"/>
              <p:cNvSpPr>
                <a:spLocks/>
              </p:cNvSpPr>
              <p:nvPr/>
            </p:nvSpPr>
            <p:spPr bwMode="auto">
              <a:xfrm>
                <a:off x="4953" y="1107"/>
                <a:ext cx="3" cy="3"/>
              </a:xfrm>
              <a:custGeom>
                <a:avLst/>
                <a:gdLst>
                  <a:gd name="T0" fmla="*/ 0 w 3"/>
                  <a:gd name="T1" fmla="*/ 3 h 3"/>
                  <a:gd name="T2" fmla="*/ 3 w 3"/>
                  <a:gd name="T3" fmla="*/ 0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503" name="Freeform 1496"/>
              <p:cNvSpPr>
                <a:spLocks/>
              </p:cNvSpPr>
              <p:nvPr/>
            </p:nvSpPr>
            <p:spPr bwMode="auto">
              <a:xfrm>
                <a:off x="3034" y="1107"/>
                <a:ext cx="10" cy="7"/>
              </a:xfrm>
              <a:custGeom>
                <a:avLst/>
                <a:gdLst>
                  <a:gd name="T0" fmla="*/ 0 w 10"/>
                  <a:gd name="T1" fmla="*/ 3 h 7"/>
                  <a:gd name="T2" fmla="*/ 8 w 10"/>
                  <a:gd name="T3" fmla="*/ 0 h 7"/>
                  <a:gd name="T4" fmla="*/ 10 w 10"/>
                  <a:gd name="T5" fmla="*/ 3 h 7"/>
                  <a:gd name="T6" fmla="*/ 8 w 10"/>
                  <a:gd name="T7" fmla="*/ 7 h 7"/>
                  <a:gd name="T8" fmla="*/ 0 w 10"/>
                  <a:gd name="T9" fmla="*/ 3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3"/>
                    </a:moveTo>
                    <a:lnTo>
                      <a:pt x="8" y="0"/>
                    </a:lnTo>
                    <a:lnTo>
                      <a:pt x="10" y="3"/>
                    </a:lnTo>
                    <a:lnTo>
                      <a:pt x="8" y="7"/>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504" name="Line 1497"/>
              <p:cNvSpPr>
                <a:spLocks noChangeShapeType="1"/>
              </p:cNvSpPr>
              <p:nvPr/>
            </p:nvSpPr>
            <p:spPr bwMode="auto">
              <a:xfrm>
                <a:off x="3670" y="1107"/>
                <a:ext cx="1" cy="1"/>
              </a:xfrm>
              <a:prstGeom prst="line">
                <a:avLst/>
              </a:prstGeom>
              <a:noFill/>
              <a:ln w="3175">
                <a:solidFill>
                  <a:srgbClr val="000000"/>
                </a:solidFill>
                <a:miter lim="800000"/>
                <a:headEnd/>
                <a:tailEnd/>
              </a:ln>
            </p:spPr>
            <p:txBody>
              <a:bodyPr/>
              <a:lstStyle/>
              <a:p>
                <a:endParaRPr lang="en-US" dirty="0"/>
              </a:p>
            </p:txBody>
          </p:sp>
          <p:sp>
            <p:nvSpPr>
              <p:cNvPr id="3505" name="Freeform 1498"/>
              <p:cNvSpPr>
                <a:spLocks/>
              </p:cNvSpPr>
              <p:nvPr/>
            </p:nvSpPr>
            <p:spPr bwMode="auto">
              <a:xfrm>
                <a:off x="4896" y="1107"/>
                <a:ext cx="24" cy="13"/>
              </a:xfrm>
              <a:custGeom>
                <a:avLst/>
                <a:gdLst>
                  <a:gd name="T0" fmla="*/ 0 w 24"/>
                  <a:gd name="T1" fmla="*/ 2 h 13"/>
                  <a:gd name="T2" fmla="*/ 2 w 24"/>
                  <a:gd name="T3" fmla="*/ 0 h 13"/>
                  <a:gd name="T4" fmla="*/ 13 w 24"/>
                  <a:gd name="T5" fmla="*/ 11 h 13"/>
                  <a:gd name="T6" fmla="*/ 24 w 24"/>
                  <a:gd name="T7" fmla="*/ 13 h 13"/>
                  <a:gd name="T8" fmla="*/ 16 w 24"/>
                  <a:gd name="T9" fmla="*/ 13 h 13"/>
                  <a:gd name="T10" fmla="*/ 0 w 24"/>
                  <a:gd name="T11" fmla="*/ 2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0" y="2"/>
                    </a:moveTo>
                    <a:lnTo>
                      <a:pt x="2" y="0"/>
                    </a:lnTo>
                    <a:lnTo>
                      <a:pt x="13" y="11"/>
                    </a:lnTo>
                    <a:lnTo>
                      <a:pt x="24" y="13"/>
                    </a:lnTo>
                    <a:lnTo>
                      <a:pt x="16" y="13"/>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506" name="Freeform 1499"/>
              <p:cNvSpPr>
                <a:spLocks/>
              </p:cNvSpPr>
              <p:nvPr/>
            </p:nvSpPr>
            <p:spPr bwMode="auto">
              <a:xfrm>
                <a:off x="4953" y="1110"/>
                <a:ext cx="34" cy="69"/>
              </a:xfrm>
              <a:custGeom>
                <a:avLst/>
                <a:gdLst>
                  <a:gd name="T0" fmla="*/ 13 w 34"/>
                  <a:gd name="T1" fmla="*/ 68 h 69"/>
                  <a:gd name="T2" fmla="*/ 18 w 34"/>
                  <a:gd name="T3" fmla="*/ 66 h 69"/>
                  <a:gd name="T4" fmla="*/ 16 w 34"/>
                  <a:gd name="T5" fmla="*/ 52 h 69"/>
                  <a:gd name="T6" fmla="*/ 19 w 34"/>
                  <a:gd name="T7" fmla="*/ 52 h 69"/>
                  <a:gd name="T8" fmla="*/ 10 w 34"/>
                  <a:gd name="T9" fmla="*/ 36 h 69"/>
                  <a:gd name="T10" fmla="*/ 8 w 34"/>
                  <a:gd name="T11" fmla="*/ 20 h 69"/>
                  <a:gd name="T12" fmla="*/ 3 w 34"/>
                  <a:gd name="T13" fmla="*/ 13 h 69"/>
                  <a:gd name="T14" fmla="*/ 6 w 34"/>
                  <a:gd name="T15" fmla="*/ 13 h 69"/>
                  <a:gd name="T16" fmla="*/ 6 w 34"/>
                  <a:gd name="T17" fmla="*/ 18 h 69"/>
                  <a:gd name="T18" fmla="*/ 11 w 34"/>
                  <a:gd name="T19" fmla="*/ 13 h 69"/>
                  <a:gd name="T20" fmla="*/ 6 w 34"/>
                  <a:gd name="T21" fmla="*/ 15 h 69"/>
                  <a:gd name="T22" fmla="*/ 8 w 34"/>
                  <a:gd name="T23" fmla="*/ 8 h 69"/>
                  <a:gd name="T24" fmla="*/ 0 w 34"/>
                  <a:gd name="T25" fmla="*/ 8 h 69"/>
                  <a:gd name="T26" fmla="*/ 6 w 34"/>
                  <a:gd name="T27" fmla="*/ 8 h 69"/>
                  <a:gd name="T28" fmla="*/ 14 w 34"/>
                  <a:gd name="T29" fmla="*/ 0 h 69"/>
                  <a:gd name="T30" fmla="*/ 18 w 34"/>
                  <a:gd name="T31" fmla="*/ 0 h 69"/>
                  <a:gd name="T32" fmla="*/ 22 w 34"/>
                  <a:gd name="T33" fmla="*/ 0 h 69"/>
                  <a:gd name="T34" fmla="*/ 18 w 34"/>
                  <a:gd name="T35" fmla="*/ 0 h 69"/>
                  <a:gd name="T36" fmla="*/ 21 w 34"/>
                  <a:gd name="T37" fmla="*/ 5 h 69"/>
                  <a:gd name="T38" fmla="*/ 27 w 34"/>
                  <a:gd name="T39" fmla="*/ 0 h 69"/>
                  <a:gd name="T40" fmla="*/ 26 w 34"/>
                  <a:gd name="T41" fmla="*/ 28 h 69"/>
                  <a:gd name="T42" fmla="*/ 34 w 34"/>
                  <a:gd name="T43" fmla="*/ 69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69"/>
                  <a:gd name="T68" fmla="*/ 34 w 34"/>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69">
                    <a:moveTo>
                      <a:pt x="13" y="68"/>
                    </a:moveTo>
                    <a:lnTo>
                      <a:pt x="18" y="66"/>
                    </a:lnTo>
                    <a:lnTo>
                      <a:pt x="16" y="52"/>
                    </a:lnTo>
                    <a:lnTo>
                      <a:pt x="19" y="52"/>
                    </a:lnTo>
                    <a:lnTo>
                      <a:pt x="10" y="36"/>
                    </a:lnTo>
                    <a:lnTo>
                      <a:pt x="8" y="20"/>
                    </a:lnTo>
                    <a:lnTo>
                      <a:pt x="3" y="13"/>
                    </a:lnTo>
                    <a:lnTo>
                      <a:pt x="6" y="13"/>
                    </a:lnTo>
                    <a:lnTo>
                      <a:pt x="6" y="18"/>
                    </a:lnTo>
                    <a:lnTo>
                      <a:pt x="11" y="13"/>
                    </a:lnTo>
                    <a:lnTo>
                      <a:pt x="6" y="15"/>
                    </a:lnTo>
                    <a:lnTo>
                      <a:pt x="8" y="8"/>
                    </a:lnTo>
                    <a:lnTo>
                      <a:pt x="0" y="8"/>
                    </a:lnTo>
                    <a:lnTo>
                      <a:pt x="6" y="8"/>
                    </a:lnTo>
                    <a:lnTo>
                      <a:pt x="14" y="0"/>
                    </a:lnTo>
                    <a:lnTo>
                      <a:pt x="18" y="0"/>
                    </a:lnTo>
                    <a:lnTo>
                      <a:pt x="22" y="0"/>
                    </a:lnTo>
                    <a:lnTo>
                      <a:pt x="18" y="0"/>
                    </a:lnTo>
                    <a:lnTo>
                      <a:pt x="21" y="5"/>
                    </a:lnTo>
                    <a:lnTo>
                      <a:pt x="27" y="0"/>
                    </a:lnTo>
                    <a:lnTo>
                      <a:pt x="26" y="28"/>
                    </a:lnTo>
                    <a:lnTo>
                      <a:pt x="34" y="69"/>
                    </a:lnTo>
                  </a:path>
                </a:pathLst>
              </a:custGeom>
              <a:noFill/>
              <a:ln w="3175">
                <a:solidFill>
                  <a:srgbClr val="000000"/>
                </a:solidFill>
                <a:miter lim="800000"/>
                <a:headEnd/>
                <a:tailEnd/>
              </a:ln>
            </p:spPr>
            <p:txBody>
              <a:bodyPr/>
              <a:lstStyle/>
              <a:p>
                <a:pPr algn="ctr" eaLnBrk="0" hangingPunct="0"/>
                <a:endParaRPr lang="en-US" dirty="0"/>
              </a:p>
            </p:txBody>
          </p:sp>
          <p:sp>
            <p:nvSpPr>
              <p:cNvPr id="3507" name="Line 1500"/>
              <p:cNvSpPr>
                <a:spLocks noChangeShapeType="1"/>
              </p:cNvSpPr>
              <p:nvPr/>
            </p:nvSpPr>
            <p:spPr bwMode="auto">
              <a:xfrm flipH="1">
                <a:off x="4966" y="1179"/>
                <a:ext cx="21" cy="1"/>
              </a:xfrm>
              <a:prstGeom prst="line">
                <a:avLst/>
              </a:prstGeom>
              <a:noFill/>
              <a:ln w="3175">
                <a:solidFill>
                  <a:srgbClr val="000000"/>
                </a:solidFill>
                <a:miter lim="800000"/>
                <a:headEnd/>
                <a:tailEnd/>
              </a:ln>
            </p:spPr>
            <p:txBody>
              <a:bodyPr/>
              <a:lstStyle/>
              <a:p>
                <a:endParaRPr lang="en-US" dirty="0"/>
              </a:p>
            </p:txBody>
          </p:sp>
          <p:sp>
            <p:nvSpPr>
              <p:cNvPr id="3508" name="Line 1501"/>
              <p:cNvSpPr>
                <a:spLocks noChangeShapeType="1"/>
              </p:cNvSpPr>
              <p:nvPr/>
            </p:nvSpPr>
            <p:spPr bwMode="auto">
              <a:xfrm flipV="1">
                <a:off x="4966" y="1178"/>
                <a:ext cx="1" cy="1"/>
              </a:xfrm>
              <a:prstGeom prst="line">
                <a:avLst/>
              </a:prstGeom>
              <a:noFill/>
              <a:ln w="3175">
                <a:solidFill>
                  <a:srgbClr val="000000"/>
                </a:solidFill>
                <a:miter lim="800000"/>
                <a:headEnd/>
                <a:tailEnd/>
              </a:ln>
            </p:spPr>
            <p:txBody>
              <a:bodyPr/>
              <a:lstStyle/>
              <a:p>
                <a:endParaRPr lang="en-US" dirty="0"/>
              </a:p>
            </p:txBody>
          </p:sp>
          <p:sp>
            <p:nvSpPr>
              <p:cNvPr id="3509" name="Line 1502"/>
              <p:cNvSpPr>
                <a:spLocks noChangeShapeType="1"/>
              </p:cNvSpPr>
              <p:nvPr/>
            </p:nvSpPr>
            <p:spPr bwMode="auto">
              <a:xfrm>
                <a:off x="4951" y="1110"/>
                <a:ext cx="2" cy="1"/>
              </a:xfrm>
              <a:prstGeom prst="line">
                <a:avLst/>
              </a:prstGeom>
              <a:noFill/>
              <a:ln w="3175">
                <a:solidFill>
                  <a:srgbClr val="000000"/>
                </a:solidFill>
                <a:miter lim="800000"/>
                <a:headEnd/>
                <a:tailEnd/>
              </a:ln>
            </p:spPr>
            <p:txBody>
              <a:bodyPr/>
              <a:lstStyle/>
              <a:p>
                <a:endParaRPr lang="en-US" dirty="0"/>
              </a:p>
            </p:txBody>
          </p:sp>
          <p:sp>
            <p:nvSpPr>
              <p:cNvPr id="3510" name="Freeform 1503"/>
              <p:cNvSpPr>
                <a:spLocks/>
              </p:cNvSpPr>
              <p:nvPr/>
            </p:nvSpPr>
            <p:spPr bwMode="auto">
              <a:xfrm>
                <a:off x="2730" y="1110"/>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511" name="Line 1504"/>
              <p:cNvSpPr>
                <a:spLocks noChangeShapeType="1"/>
              </p:cNvSpPr>
              <p:nvPr/>
            </p:nvSpPr>
            <p:spPr bwMode="auto">
              <a:xfrm>
                <a:off x="3088" y="1112"/>
                <a:ext cx="1" cy="6"/>
              </a:xfrm>
              <a:prstGeom prst="line">
                <a:avLst/>
              </a:prstGeom>
              <a:noFill/>
              <a:ln w="3175">
                <a:solidFill>
                  <a:srgbClr val="000000"/>
                </a:solidFill>
                <a:miter lim="800000"/>
                <a:headEnd/>
                <a:tailEnd/>
              </a:ln>
            </p:spPr>
            <p:txBody>
              <a:bodyPr/>
              <a:lstStyle/>
              <a:p>
                <a:endParaRPr lang="en-US" dirty="0"/>
              </a:p>
            </p:txBody>
          </p:sp>
          <p:sp>
            <p:nvSpPr>
              <p:cNvPr id="3512" name="Freeform 1505"/>
              <p:cNvSpPr>
                <a:spLocks/>
              </p:cNvSpPr>
              <p:nvPr/>
            </p:nvSpPr>
            <p:spPr bwMode="auto">
              <a:xfrm>
                <a:off x="3084" y="1118"/>
                <a:ext cx="4" cy="1"/>
              </a:xfrm>
              <a:custGeom>
                <a:avLst/>
                <a:gdLst>
                  <a:gd name="T0" fmla="*/ 4 w 4"/>
                  <a:gd name="T1" fmla="*/ 0 h 1"/>
                  <a:gd name="T2" fmla="*/ 0 w 4"/>
                  <a:gd name="T3" fmla="*/ 0 h 1"/>
                  <a:gd name="T4" fmla="*/ 4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path>
                </a:pathLst>
              </a:custGeom>
              <a:noFill/>
              <a:ln w="3175">
                <a:solidFill>
                  <a:srgbClr val="000000"/>
                </a:solidFill>
                <a:miter lim="800000"/>
                <a:headEnd/>
                <a:tailEnd/>
              </a:ln>
            </p:spPr>
            <p:txBody>
              <a:bodyPr/>
              <a:lstStyle/>
              <a:p>
                <a:pPr algn="ctr" eaLnBrk="0" hangingPunct="0"/>
                <a:endParaRPr lang="en-US" dirty="0"/>
              </a:p>
            </p:txBody>
          </p:sp>
          <p:sp>
            <p:nvSpPr>
              <p:cNvPr id="3513" name="Line 1506"/>
              <p:cNvSpPr>
                <a:spLocks noChangeShapeType="1"/>
              </p:cNvSpPr>
              <p:nvPr/>
            </p:nvSpPr>
            <p:spPr bwMode="auto">
              <a:xfrm flipH="1">
                <a:off x="3086" y="1118"/>
                <a:ext cx="2" cy="37"/>
              </a:xfrm>
              <a:prstGeom prst="line">
                <a:avLst/>
              </a:prstGeom>
              <a:noFill/>
              <a:ln w="3175">
                <a:solidFill>
                  <a:srgbClr val="000000"/>
                </a:solidFill>
                <a:miter lim="800000"/>
                <a:headEnd/>
                <a:tailEnd/>
              </a:ln>
            </p:spPr>
            <p:txBody>
              <a:bodyPr/>
              <a:lstStyle/>
              <a:p>
                <a:endParaRPr lang="en-US" dirty="0"/>
              </a:p>
            </p:txBody>
          </p:sp>
          <p:sp>
            <p:nvSpPr>
              <p:cNvPr id="3514" name="Freeform 1507"/>
              <p:cNvSpPr>
                <a:spLocks/>
              </p:cNvSpPr>
              <p:nvPr/>
            </p:nvSpPr>
            <p:spPr bwMode="auto">
              <a:xfrm>
                <a:off x="3037" y="1122"/>
                <a:ext cx="49" cy="33"/>
              </a:xfrm>
              <a:custGeom>
                <a:avLst/>
                <a:gdLst>
                  <a:gd name="T0" fmla="*/ 49 w 49"/>
                  <a:gd name="T1" fmla="*/ 33 h 33"/>
                  <a:gd name="T2" fmla="*/ 34 w 49"/>
                  <a:gd name="T3" fmla="*/ 16 h 33"/>
                  <a:gd name="T4" fmla="*/ 12 w 49"/>
                  <a:gd name="T5" fmla="*/ 12 h 33"/>
                  <a:gd name="T6" fmla="*/ 0 w 49"/>
                  <a:gd name="T7" fmla="*/ 0 h 33"/>
                  <a:gd name="T8" fmla="*/ 0 60000 65536"/>
                  <a:gd name="T9" fmla="*/ 0 60000 65536"/>
                  <a:gd name="T10" fmla="*/ 0 60000 65536"/>
                  <a:gd name="T11" fmla="*/ 0 60000 65536"/>
                  <a:gd name="T12" fmla="*/ 0 w 49"/>
                  <a:gd name="T13" fmla="*/ 0 h 33"/>
                  <a:gd name="T14" fmla="*/ 49 w 49"/>
                  <a:gd name="T15" fmla="*/ 33 h 33"/>
                </a:gdLst>
                <a:ahLst/>
                <a:cxnLst>
                  <a:cxn ang="T8">
                    <a:pos x="T0" y="T1"/>
                  </a:cxn>
                  <a:cxn ang="T9">
                    <a:pos x="T2" y="T3"/>
                  </a:cxn>
                  <a:cxn ang="T10">
                    <a:pos x="T4" y="T5"/>
                  </a:cxn>
                  <a:cxn ang="T11">
                    <a:pos x="T6" y="T7"/>
                  </a:cxn>
                </a:cxnLst>
                <a:rect l="T12" t="T13" r="T14" b="T15"/>
                <a:pathLst>
                  <a:path w="49" h="33">
                    <a:moveTo>
                      <a:pt x="49" y="33"/>
                    </a:moveTo>
                    <a:lnTo>
                      <a:pt x="34" y="16"/>
                    </a:lnTo>
                    <a:lnTo>
                      <a:pt x="12" y="1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15" name="Freeform 1508"/>
              <p:cNvSpPr>
                <a:spLocks/>
              </p:cNvSpPr>
              <p:nvPr/>
            </p:nvSpPr>
            <p:spPr bwMode="auto">
              <a:xfrm>
                <a:off x="3034" y="1110"/>
                <a:ext cx="54" cy="12"/>
              </a:xfrm>
              <a:custGeom>
                <a:avLst/>
                <a:gdLst>
                  <a:gd name="T0" fmla="*/ 3 w 54"/>
                  <a:gd name="T1" fmla="*/ 12 h 12"/>
                  <a:gd name="T2" fmla="*/ 8 w 54"/>
                  <a:gd name="T3" fmla="*/ 8 h 12"/>
                  <a:gd name="T4" fmla="*/ 0 w 54"/>
                  <a:gd name="T5" fmla="*/ 5 h 12"/>
                  <a:gd name="T6" fmla="*/ 10 w 54"/>
                  <a:gd name="T7" fmla="*/ 0 h 12"/>
                  <a:gd name="T8" fmla="*/ 28 w 54"/>
                  <a:gd name="T9" fmla="*/ 7 h 12"/>
                  <a:gd name="T10" fmla="*/ 26 w 54"/>
                  <a:gd name="T11" fmla="*/ 4 h 12"/>
                  <a:gd name="T12" fmla="*/ 31 w 54"/>
                  <a:gd name="T13" fmla="*/ 4 h 12"/>
                  <a:gd name="T14" fmla="*/ 29 w 54"/>
                  <a:gd name="T15" fmla="*/ 2 h 12"/>
                  <a:gd name="T16" fmla="*/ 34 w 54"/>
                  <a:gd name="T17" fmla="*/ 0 h 12"/>
                  <a:gd name="T18" fmla="*/ 42 w 54"/>
                  <a:gd name="T19" fmla="*/ 7 h 12"/>
                  <a:gd name="T20" fmla="*/ 54 w 54"/>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12"/>
                  <a:gd name="T35" fmla="*/ 54 w 5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12">
                    <a:moveTo>
                      <a:pt x="3" y="12"/>
                    </a:moveTo>
                    <a:lnTo>
                      <a:pt x="8" y="8"/>
                    </a:lnTo>
                    <a:lnTo>
                      <a:pt x="0" y="5"/>
                    </a:lnTo>
                    <a:lnTo>
                      <a:pt x="10" y="0"/>
                    </a:lnTo>
                    <a:lnTo>
                      <a:pt x="28" y="7"/>
                    </a:lnTo>
                    <a:lnTo>
                      <a:pt x="26" y="4"/>
                    </a:lnTo>
                    <a:lnTo>
                      <a:pt x="31" y="4"/>
                    </a:lnTo>
                    <a:lnTo>
                      <a:pt x="29" y="2"/>
                    </a:lnTo>
                    <a:lnTo>
                      <a:pt x="34" y="0"/>
                    </a:lnTo>
                    <a:lnTo>
                      <a:pt x="42" y="7"/>
                    </a:lnTo>
                    <a:lnTo>
                      <a:pt x="54" y="2"/>
                    </a:lnTo>
                  </a:path>
                </a:pathLst>
              </a:custGeom>
              <a:noFill/>
              <a:ln w="3175">
                <a:solidFill>
                  <a:srgbClr val="000000"/>
                </a:solidFill>
                <a:miter lim="800000"/>
                <a:headEnd/>
                <a:tailEnd/>
              </a:ln>
            </p:spPr>
            <p:txBody>
              <a:bodyPr/>
              <a:lstStyle/>
              <a:p>
                <a:pPr algn="ctr" eaLnBrk="0" hangingPunct="0"/>
                <a:endParaRPr lang="en-US" dirty="0"/>
              </a:p>
            </p:txBody>
          </p:sp>
          <p:sp>
            <p:nvSpPr>
              <p:cNvPr id="3516" name="Line 1509"/>
              <p:cNvSpPr>
                <a:spLocks noChangeShapeType="1"/>
              </p:cNvSpPr>
              <p:nvPr/>
            </p:nvSpPr>
            <p:spPr bwMode="auto">
              <a:xfrm>
                <a:off x="2730" y="1114"/>
                <a:ext cx="1" cy="1"/>
              </a:xfrm>
              <a:prstGeom prst="line">
                <a:avLst/>
              </a:prstGeom>
              <a:noFill/>
              <a:ln w="3175">
                <a:solidFill>
                  <a:srgbClr val="000000"/>
                </a:solidFill>
                <a:miter lim="800000"/>
                <a:headEnd/>
                <a:tailEnd/>
              </a:ln>
            </p:spPr>
            <p:txBody>
              <a:bodyPr/>
              <a:lstStyle/>
              <a:p>
                <a:endParaRPr lang="en-US" dirty="0"/>
              </a:p>
            </p:txBody>
          </p:sp>
          <p:sp>
            <p:nvSpPr>
              <p:cNvPr id="3517" name="Line 1510"/>
              <p:cNvSpPr>
                <a:spLocks noChangeShapeType="1"/>
              </p:cNvSpPr>
              <p:nvPr/>
            </p:nvSpPr>
            <p:spPr bwMode="auto">
              <a:xfrm>
                <a:off x="2730" y="1114"/>
                <a:ext cx="5" cy="1"/>
              </a:xfrm>
              <a:prstGeom prst="line">
                <a:avLst/>
              </a:prstGeom>
              <a:noFill/>
              <a:ln w="3175">
                <a:solidFill>
                  <a:srgbClr val="000000"/>
                </a:solidFill>
                <a:miter lim="800000"/>
                <a:headEnd/>
                <a:tailEnd/>
              </a:ln>
            </p:spPr>
            <p:txBody>
              <a:bodyPr/>
              <a:lstStyle/>
              <a:p>
                <a:endParaRPr lang="en-US" dirty="0"/>
              </a:p>
            </p:txBody>
          </p:sp>
          <p:sp>
            <p:nvSpPr>
              <p:cNvPr id="3518" name="Line 1511"/>
              <p:cNvSpPr>
                <a:spLocks noChangeShapeType="1"/>
              </p:cNvSpPr>
              <p:nvPr/>
            </p:nvSpPr>
            <p:spPr bwMode="auto">
              <a:xfrm flipV="1">
                <a:off x="2735" y="1110"/>
                <a:ext cx="21" cy="4"/>
              </a:xfrm>
              <a:prstGeom prst="line">
                <a:avLst/>
              </a:prstGeom>
              <a:noFill/>
              <a:ln w="3175">
                <a:solidFill>
                  <a:srgbClr val="000000"/>
                </a:solidFill>
                <a:miter lim="800000"/>
                <a:headEnd/>
                <a:tailEnd/>
              </a:ln>
            </p:spPr>
            <p:txBody>
              <a:bodyPr/>
              <a:lstStyle/>
              <a:p>
                <a:endParaRPr lang="en-US" dirty="0"/>
              </a:p>
            </p:txBody>
          </p:sp>
          <p:sp>
            <p:nvSpPr>
              <p:cNvPr id="3519" name="Line 1512"/>
              <p:cNvSpPr>
                <a:spLocks noChangeShapeType="1"/>
              </p:cNvSpPr>
              <p:nvPr/>
            </p:nvSpPr>
            <p:spPr bwMode="auto">
              <a:xfrm>
                <a:off x="2756" y="1110"/>
                <a:ext cx="1" cy="4"/>
              </a:xfrm>
              <a:prstGeom prst="line">
                <a:avLst/>
              </a:prstGeom>
              <a:noFill/>
              <a:ln w="3175">
                <a:solidFill>
                  <a:srgbClr val="000000"/>
                </a:solidFill>
                <a:miter lim="800000"/>
                <a:headEnd/>
                <a:tailEnd/>
              </a:ln>
            </p:spPr>
            <p:txBody>
              <a:bodyPr/>
              <a:lstStyle/>
              <a:p>
                <a:endParaRPr lang="en-US" dirty="0"/>
              </a:p>
            </p:txBody>
          </p:sp>
          <p:sp>
            <p:nvSpPr>
              <p:cNvPr id="3520" name="Line 1513"/>
              <p:cNvSpPr>
                <a:spLocks noChangeShapeType="1"/>
              </p:cNvSpPr>
              <p:nvPr/>
            </p:nvSpPr>
            <p:spPr bwMode="auto">
              <a:xfrm flipH="1">
                <a:off x="2735" y="1114"/>
                <a:ext cx="21" cy="3"/>
              </a:xfrm>
              <a:prstGeom prst="line">
                <a:avLst/>
              </a:prstGeom>
              <a:noFill/>
              <a:ln w="3175">
                <a:solidFill>
                  <a:srgbClr val="000000"/>
                </a:solidFill>
                <a:miter lim="800000"/>
                <a:headEnd/>
                <a:tailEnd/>
              </a:ln>
            </p:spPr>
            <p:txBody>
              <a:bodyPr/>
              <a:lstStyle/>
              <a:p>
                <a:endParaRPr lang="en-US" dirty="0"/>
              </a:p>
            </p:txBody>
          </p:sp>
          <p:sp>
            <p:nvSpPr>
              <p:cNvPr id="3521" name="Freeform 1514"/>
              <p:cNvSpPr>
                <a:spLocks/>
              </p:cNvSpPr>
              <p:nvPr/>
            </p:nvSpPr>
            <p:spPr bwMode="auto">
              <a:xfrm>
                <a:off x="2707" y="1114"/>
                <a:ext cx="28" cy="6"/>
              </a:xfrm>
              <a:custGeom>
                <a:avLst/>
                <a:gdLst>
                  <a:gd name="T0" fmla="*/ 28 w 28"/>
                  <a:gd name="T1" fmla="*/ 3 h 6"/>
                  <a:gd name="T2" fmla="*/ 0 w 28"/>
                  <a:gd name="T3" fmla="*/ 6 h 6"/>
                  <a:gd name="T4" fmla="*/ 23 w 28"/>
                  <a:gd name="T5" fmla="*/ 0 h 6"/>
                  <a:gd name="T6" fmla="*/ 0 60000 65536"/>
                  <a:gd name="T7" fmla="*/ 0 60000 65536"/>
                  <a:gd name="T8" fmla="*/ 0 60000 65536"/>
                  <a:gd name="T9" fmla="*/ 0 w 28"/>
                  <a:gd name="T10" fmla="*/ 0 h 6"/>
                  <a:gd name="T11" fmla="*/ 28 w 28"/>
                  <a:gd name="T12" fmla="*/ 6 h 6"/>
                </a:gdLst>
                <a:ahLst/>
                <a:cxnLst>
                  <a:cxn ang="T6">
                    <a:pos x="T0" y="T1"/>
                  </a:cxn>
                  <a:cxn ang="T7">
                    <a:pos x="T2" y="T3"/>
                  </a:cxn>
                  <a:cxn ang="T8">
                    <a:pos x="T4" y="T5"/>
                  </a:cxn>
                </a:cxnLst>
                <a:rect l="T9" t="T10" r="T11" b="T12"/>
                <a:pathLst>
                  <a:path w="28" h="6">
                    <a:moveTo>
                      <a:pt x="28" y="3"/>
                    </a:moveTo>
                    <a:lnTo>
                      <a:pt x="0" y="6"/>
                    </a:lnTo>
                    <a:lnTo>
                      <a:pt x="23" y="0"/>
                    </a:lnTo>
                  </a:path>
                </a:pathLst>
              </a:custGeom>
              <a:noFill/>
              <a:ln w="3175">
                <a:solidFill>
                  <a:srgbClr val="000000"/>
                </a:solidFill>
                <a:miter lim="800000"/>
                <a:headEnd/>
                <a:tailEnd/>
              </a:ln>
            </p:spPr>
            <p:txBody>
              <a:bodyPr/>
              <a:lstStyle/>
              <a:p>
                <a:pPr algn="ctr" eaLnBrk="0" hangingPunct="0"/>
                <a:endParaRPr lang="en-US" dirty="0"/>
              </a:p>
            </p:txBody>
          </p:sp>
          <p:sp>
            <p:nvSpPr>
              <p:cNvPr id="3522" name="Line 1515"/>
              <p:cNvSpPr>
                <a:spLocks noChangeShapeType="1"/>
              </p:cNvSpPr>
              <p:nvPr/>
            </p:nvSpPr>
            <p:spPr bwMode="auto">
              <a:xfrm flipV="1">
                <a:off x="3034" y="1112"/>
                <a:ext cx="1" cy="2"/>
              </a:xfrm>
              <a:prstGeom prst="line">
                <a:avLst/>
              </a:prstGeom>
              <a:noFill/>
              <a:ln w="3175">
                <a:solidFill>
                  <a:srgbClr val="000000"/>
                </a:solidFill>
                <a:miter lim="800000"/>
                <a:headEnd/>
                <a:tailEnd/>
              </a:ln>
            </p:spPr>
            <p:txBody>
              <a:bodyPr/>
              <a:lstStyle/>
              <a:p>
                <a:endParaRPr lang="en-US" dirty="0"/>
              </a:p>
            </p:txBody>
          </p:sp>
          <p:sp>
            <p:nvSpPr>
              <p:cNvPr id="3523" name="Freeform 1516"/>
              <p:cNvSpPr>
                <a:spLocks/>
              </p:cNvSpPr>
              <p:nvPr/>
            </p:nvSpPr>
            <p:spPr bwMode="auto">
              <a:xfrm>
                <a:off x="3034" y="1114"/>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24" name="Line 1517"/>
              <p:cNvSpPr>
                <a:spLocks noChangeShapeType="1"/>
              </p:cNvSpPr>
              <p:nvPr/>
            </p:nvSpPr>
            <p:spPr bwMode="auto">
              <a:xfrm flipV="1">
                <a:off x="4888" y="1112"/>
                <a:ext cx="1" cy="2"/>
              </a:xfrm>
              <a:prstGeom prst="line">
                <a:avLst/>
              </a:prstGeom>
              <a:noFill/>
              <a:ln w="3175">
                <a:solidFill>
                  <a:srgbClr val="000000"/>
                </a:solidFill>
                <a:miter lim="800000"/>
                <a:headEnd/>
                <a:tailEnd/>
              </a:ln>
            </p:spPr>
            <p:txBody>
              <a:bodyPr/>
              <a:lstStyle/>
              <a:p>
                <a:endParaRPr lang="en-US" dirty="0"/>
              </a:p>
            </p:txBody>
          </p:sp>
          <p:sp>
            <p:nvSpPr>
              <p:cNvPr id="3525" name="Line 1518"/>
              <p:cNvSpPr>
                <a:spLocks noChangeShapeType="1"/>
              </p:cNvSpPr>
              <p:nvPr/>
            </p:nvSpPr>
            <p:spPr bwMode="auto">
              <a:xfrm>
                <a:off x="2730" y="1114"/>
                <a:ext cx="5" cy="1"/>
              </a:xfrm>
              <a:prstGeom prst="line">
                <a:avLst/>
              </a:prstGeom>
              <a:noFill/>
              <a:ln w="3175">
                <a:solidFill>
                  <a:srgbClr val="000000"/>
                </a:solidFill>
                <a:miter lim="800000"/>
                <a:headEnd/>
                <a:tailEnd/>
              </a:ln>
            </p:spPr>
            <p:txBody>
              <a:bodyPr/>
              <a:lstStyle/>
              <a:p>
                <a:endParaRPr lang="en-US" dirty="0"/>
              </a:p>
            </p:txBody>
          </p:sp>
          <p:sp>
            <p:nvSpPr>
              <p:cNvPr id="3526" name="Line 1519"/>
              <p:cNvSpPr>
                <a:spLocks noChangeShapeType="1"/>
              </p:cNvSpPr>
              <p:nvPr/>
            </p:nvSpPr>
            <p:spPr bwMode="auto">
              <a:xfrm flipH="1">
                <a:off x="2730" y="1114"/>
                <a:ext cx="5" cy="1"/>
              </a:xfrm>
              <a:prstGeom prst="line">
                <a:avLst/>
              </a:prstGeom>
              <a:noFill/>
              <a:ln w="3175">
                <a:solidFill>
                  <a:srgbClr val="000000"/>
                </a:solidFill>
                <a:miter lim="800000"/>
                <a:headEnd/>
                <a:tailEnd/>
              </a:ln>
            </p:spPr>
            <p:txBody>
              <a:bodyPr/>
              <a:lstStyle/>
              <a:p>
                <a:endParaRPr lang="en-US" dirty="0"/>
              </a:p>
            </p:txBody>
          </p:sp>
          <p:sp>
            <p:nvSpPr>
              <p:cNvPr id="3527" name="Freeform 1520"/>
              <p:cNvSpPr>
                <a:spLocks/>
              </p:cNvSpPr>
              <p:nvPr/>
            </p:nvSpPr>
            <p:spPr bwMode="auto">
              <a:xfrm>
                <a:off x="2707" y="1114"/>
                <a:ext cx="28" cy="6"/>
              </a:xfrm>
              <a:custGeom>
                <a:avLst/>
                <a:gdLst>
                  <a:gd name="T0" fmla="*/ 23 w 28"/>
                  <a:gd name="T1" fmla="*/ 0 h 6"/>
                  <a:gd name="T2" fmla="*/ 0 w 28"/>
                  <a:gd name="T3" fmla="*/ 6 h 6"/>
                  <a:gd name="T4" fmla="*/ 28 w 28"/>
                  <a:gd name="T5" fmla="*/ 3 h 6"/>
                  <a:gd name="T6" fmla="*/ 0 60000 65536"/>
                  <a:gd name="T7" fmla="*/ 0 60000 65536"/>
                  <a:gd name="T8" fmla="*/ 0 60000 65536"/>
                  <a:gd name="T9" fmla="*/ 0 w 28"/>
                  <a:gd name="T10" fmla="*/ 0 h 6"/>
                  <a:gd name="T11" fmla="*/ 28 w 28"/>
                  <a:gd name="T12" fmla="*/ 6 h 6"/>
                </a:gdLst>
                <a:ahLst/>
                <a:cxnLst>
                  <a:cxn ang="T6">
                    <a:pos x="T0" y="T1"/>
                  </a:cxn>
                  <a:cxn ang="T7">
                    <a:pos x="T2" y="T3"/>
                  </a:cxn>
                  <a:cxn ang="T8">
                    <a:pos x="T4" y="T5"/>
                  </a:cxn>
                </a:cxnLst>
                <a:rect l="T9" t="T10" r="T11" b="T12"/>
                <a:pathLst>
                  <a:path w="28" h="6">
                    <a:moveTo>
                      <a:pt x="23" y="0"/>
                    </a:moveTo>
                    <a:lnTo>
                      <a:pt x="0" y="6"/>
                    </a:lnTo>
                    <a:lnTo>
                      <a:pt x="28" y="3"/>
                    </a:lnTo>
                  </a:path>
                </a:pathLst>
              </a:custGeom>
              <a:noFill/>
              <a:ln w="3175">
                <a:solidFill>
                  <a:srgbClr val="000000"/>
                </a:solidFill>
                <a:miter lim="800000"/>
                <a:headEnd/>
                <a:tailEnd/>
              </a:ln>
            </p:spPr>
            <p:txBody>
              <a:bodyPr/>
              <a:lstStyle/>
              <a:p>
                <a:pPr algn="ctr" eaLnBrk="0" hangingPunct="0"/>
                <a:endParaRPr lang="en-US" dirty="0"/>
              </a:p>
            </p:txBody>
          </p:sp>
          <p:sp>
            <p:nvSpPr>
              <p:cNvPr id="3528" name="Freeform 1521"/>
              <p:cNvSpPr>
                <a:spLocks/>
              </p:cNvSpPr>
              <p:nvPr/>
            </p:nvSpPr>
            <p:spPr bwMode="auto">
              <a:xfrm>
                <a:off x="2549" y="1117"/>
                <a:ext cx="186" cy="25"/>
              </a:xfrm>
              <a:custGeom>
                <a:avLst/>
                <a:gdLst>
                  <a:gd name="T0" fmla="*/ 186 w 186"/>
                  <a:gd name="T1" fmla="*/ 0 h 25"/>
                  <a:gd name="T2" fmla="*/ 40 w 186"/>
                  <a:gd name="T3" fmla="*/ 24 h 25"/>
                  <a:gd name="T4" fmla="*/ 13 w 186"/>
                  <a:gd name="T5" fmla="*/ 25 h 25"/>
                  <a:gd name="T6" fmla="*/ 0 w 186"/>
                  <a:gd name="T7" fmla="*/ 21 h 25"/>
                  <a:gd name="T8" fmla="*/ 0 60000 65536"/>
                  <a:gd name="T9" fmla="*/ 0 60000 65536"/>
                  <a:gd name="T10" fmla="*/ 0 60000 65536"/>
                  <a:gd name="T11" fmla="*/ 0 60000 65536"/>
                  <a:gd name="T12" fmla="*/ 0 w 186"/>
                  <a:gd name="T13" fmla="*/ 0 h 25"/>
                  <a:gd name="T14" fmla="*/ 186 w 186"/>
                  <a:gd name="T15" fmla="*/ 25 h 25"/>
                </a:gdLst>
                <a:ahLst/>
                <a:cxnLst>
                  <a:cxn ang="T8">
                    <a:pos x="T0" y="T1"/>
                  </a:cxn>
                  <a:cxn ang="T9">
                    <a:pos x="T2" y="T3"/>
                  </a:cxn>
                  <a:cxn ang="T10">
                    <a:pos x="T4" y="T5"/>
                  </a:cxn>
                  <a:cxn ang="T11">
                    <a:pos x="T6" y="T7"/>
                  </a:cxn>
                </a:cxnLst>
                <a:rect l="T12" t="T13" r="T14" b="T15"/>
                <a:pathLst>
                  <a:path w="186" h="25">
                    <a:moveTo>
                      <a:pt x="186" y="0"/>
                    </a:moveTo>
                    <a:lnTo>
                      <a:pt x="40" y="24"/>
                    </a:lnTo>
                    <a:lnTo>
                      <a:pt x="13" y="25"/>
                    </a:lnTo>
                    <a:lnTo>
                      <a:pt x="0" y="21"/>
                    </a:lnTo>
                  </a:path>
                </a:pathLst>
              </a:custGeom>
              <a:noFill/>
              <a:ln w="3175">
                <a:solidFill>
                  <a:srgbClr val="000000"/>
                </a:solidFill>
                <a:miter lim="800000"/>
                <a:headEnd/>
                <a:tailEnd/>
              </a:ln>
            </p:spPr>
            <p:txBody>
              <a:bodyPr/>
              <a:lstStyle/>
              <a:p>
                <a:pPr algn="ctr" eaLnBrk="0" hangingPunct="0"/>
                <a:endParaRPr lang="en-US" dirty="0"/>
              </a:p>
            </p:txBody>
          </p:sp>
          <p:sp>
            <p:nvSpPr>
              <p:cNvPr id="3529" name="Freeform 1522"/>
              <p:cNvSpPr>
                <a:spLocks/>
              </p:cNvSpPr>
              <p:nvPr/>
            </p:nvSpPr>
            <p:spPr bwMode="auto">
              <a:xfrm>
                <a:off x="2549" y="1114"/>
                <a:ext cx="181" cy="27"/>
              </a:xfrm>
              <a:custGeom>
                <a:avLst/>
                <a:gdLst>
                  <a:gd name="T0" fmla="*/ 0 w 181"/>
                  <a:gd name="T1" fmla="*/ 24 h 27"/>
                  <a:gd name="T2" fmla="*/ 3 w 181"/>
                  <a:gd name="T3" fmla="*/ 20 h 27"/>
                  <a:gd name="T4" fmla="*/ 18 w 181"/>
                  <a:gd name="T5" fmla="*/ 27 h 27"/>
                  <a:gd name="T6" fmla="*/ 37 w 181"/>
                  <a:gd name="T7" fmla="*/ 27 h 27"/>
                  <a:gd name="T8" fmla="*/ 55 w 181"/>
                  <a:gd name="T9" fmla="*/ 24 h 27"/>
                  <a:gd name="T10" fmla="*/ 61 w 181"/>
                  <a:gd name="T11" fmla="*/ 17 h 27"/>
                  <a:gd name="T12" fmla="*/ 71 w 181"/>
                  <a:gd name="T13" fmla="*/ 20 h 27"/>
                  <a:gd name="T14" fmla="*/ 102 w 181"/>
                  <a:gd name="T15" fmla="*/ 14 h 27"/>
                  <a:gd name="T16" fmla="*/ 105 w 181"/>
                  <a:gd name="T17" fmla="*/ 11 h 27"/>
                  <a:gd name="T18" fmla="*/ 108 w 181"/>
                  <a:gd name="T19" fmla="*/ 14 h 27"/>
                  <a:gd name="T20" fmla="*/ 181 w 181"/>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1"/>
                  <a:gd name="T34" fmla="*/ 0 h 27"/>
                  <a:gd name="T35" fmla="*/ 181 w 181"/>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1" h="27">
                    <a:moveTo>
                      <a:pt x="0" y="24"/>
                    </a:moveTo>
                    <a:lnTo>
                      <a:pt x="3" y="20"/>
                    </a:lnTo>
                    <a:lnTo>
                      <a:pt x="18" y="27"/>
                    </a:lnTo>
                    <a:lnTo>
                      <a:pt x="37" y="27"/>
                    </a:lnTo>
                    <a:lnTo>
                      <a:pt x="55" y="24"/>
                    </a:lnTo>
                    <a:lnTo>
                      <a:pt x="61" y="17"/>
                    </a:lnTo>
                    <a:lnTo>
                      <a:pt x="71" y="20"/>
                    </a:lnTo>
                    <a:lnTo>
                      <a:pt x="102" y="14"/>
                    </a:lnTo>
                    <a:lnTo>
                      <a:pt x="105" y="11"/>
                    </a:lnTo>
                    <a:lnTo>
                      <a:pt x="108" y="14"/>
                    </a:lnTo>
                    <a:lnTo>
                      <a:pt x="181" y="0"/>
                    </a:lnTo>
                  </a:path>
                </a:pathLst>
              </a:custGeom>
              <a:noFill/>
              <a:ln w="3175">
                <a:solidFill>
                  <a:srgbClr val="000000"/>
                </a:solidFill>
                <a:miter lim="800000"/>
                <a:headEnd/>
                <a:tailEnd/>
              </a:ln>
            </p:spPr>
            <p:txBody>
              <a:bodyPr/>
              <a:lstStyle/>
              <a:p>
                <a:pPr algn="ctr" eaLnBrk="0" hangingPunct="0"/>
                <a:endParaRPr lang="en-US" dirty="0"/>
              </a:p>
            </p:txBody>
          </p:sp>
          <p:sp>
            <p:nvSpPr>
              <p:cNvPr id="3530" name="Freeform 1523"/>
              <p:cNvSpPr>
                <a:spLocks/>
              </p:cNvSpPr>
              <p:nvPr/>
            </p:nvSpPr>
            <p:spPr bwMode="auto">
              <a:xfrm>
                <a:off x="4945" y="1117"/>
                <a:ext cx="24" cy="62"/>
              </a:xfrm>
              <a:custGeom>
                <a:avLst/>
                <a:gdLst>
                  <a:gd name="T0" fmla="*/ 1 w 24"/>
                  <a:gd name="T1" fmla="*/ 0 h 62"/>
                  <a:gd name="T2" fmla="*/ 0 w 24"/>
                  <a:gd name="T3" fmla="*/ 0 h 62"/>
                  <a:gd name="T4" fmla="*/ 6 w 24"/>
                  <a:gd name="T5" fmla="*/ 5 h 62"/>
                  <a:gd name="T6" fmla="*/ 3 w 24"/>
                  <a:gd name="T7" fmla="*/ 8 h 62"/>
                  <a:gd name="T8" fmla="*/ 11 w 24"/>
                  <a:gd name="T9" fmla="*/ 6 h 62"/>
                  <a:gd name="T10" fmla="*/ 13 w 24"/>
                  <a:gd name="T11" fmla="*/ 9 h 62"/>
                  <a:gd name="T12" fmla="*/ 14 w 24"/>
                  <a:gd name="T13" fmla="*/ 29 h 62"/>
                  <a:gd name="T14" fmla="*/ 22 w 24"/>
                  <a:gd name="T15" fmla="*/ 33 h 62"/>
                  <a:gd name="T16" fmla="*/ 22 w 24"/>
                  <a:gd name="T17" fmla="*/ 41 h 62"/>
                  <a:gd name="T18" fmla="*/ 19 w 24"/>
                  <a:gd name="T19" fmla="*/ 45 h 62"/>
                  <a:gd name="T20" fmla="*/ 22 w 24"/>
                  <a:gd name="T21" fmla="*/ 43 h 62"/>
                  <a:gd name="T22" fmla="*/ 24 w 24"/>
                  <a:gd name="T23" fmla="*/ 51 h 62"/>
                  <a:gd name="T24" fmla="*/ 21 w 24"/>
                  <a:gd name="T25" fmla="*/ 6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62"/>
                  <a:gd name="T41" fmla="*/ 24 w 24"/>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62">
                    <a:moveTo>
                      <a:pt x="1" y="0"/>
                    </a:moveTo>
                    <a:lnTo>
                      <a:pt x="0" y="0"/>
                    </a:lnTo>
                    <a:lnTo>
                      <a:pt x="6" y="5"/>
                    </a:lnTo>
                    <a:lnTo>
                      <a:pt x="3" y="8"/>
                    </a:lnTo>
                    <a:lnTo>
                      <a:pt x="11" y="6"/>
                    </a:lnTo>
                    <a:lnTo>
                      <a:pt x="13" y="9"/>
                    </a:lnTo>
                    <a:lnTo>
                      <a:pt x="14" y="29"/>
                    </a:lnTo>
                    <a:lnTo>
                      <a:pt x="22" y="33"/>
                    </a:lnTo>
                    <a:lnTo>
                      <a:pt x="22" y="41"/>
                    </a:lnTo>
                    <a:lnTo>
                      <a:pt x="19" y="45"/>
                    </a:lnTo>
                    <a:lnTo>
                      <a:pt x="22" y="43"/>
                    </a:lnTo>
                    <a:lnTo>
                      <a:pt x="24" y="51"/>
                    </a:lnTo>
                    <a:lnTo>
                      <a:pt x="21" y="62"/>
                    </a:lnTo>
                  </a:path>
                </a:pathLst>
              </a:custGeom>
              <a:noFill/>
              <a:ln w="3175">
                <a:solidFill>
                  <a:srgbClr val="000000"/>
                </a:solidFill>
                <a:miter lim="800000"/>
                <a:headEnd/>
                <a:tailEnd/>
              </a:ln>
            </p:spPr>
            <p:txBody>
              <a:bodyPr/>
              <a:lstStyle/>
              <a:p>
                <a:pPr algn="ctr" eaLnBrk="0" hangingPunct="0"/>
                <a:endParaRPr lang="en-US" dirty="0"/>
              </a:p>
            </p:txBody>
          </p:sp>
          <p:sp>
            <p:nvSpPr>
              <p:cNvPr id="3531" name="Freeform 1524"/>
              <p:cNvSpPr>
                <a:spLocks/>
              </p:cNvSpPr>
              <p:nvPr/>
            </p:nvSpPr>
            <p:spPr bwMode="auto">
              <a:xfrm>
                <a:off x="4963" y="1179"/>
                <a:ext cx="3" cy="7"/>
              </a:xfrm>
              <a:custGeom>
                <a:avLst/>
                <a:gdLst>
                  <a:gd name="T0" fmla="*/ 3 w 3"/>
                  <a:gd name="T1" fmla="*/ 0 h 7"/>
                  <a:gd name="T2" fmla="*/ 0 w 3"/>
                  <a:gd name="T3" fmla="*/ 0 h 7"/>
                  <a:gd name="T4" fmla="*/ 0 w 3"/>
                  <a:gd name="T5" fmla="*/ 7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0"/>
                    </a:moveTo>
                    <a:lnTo>
                      <a:pt x="0" y="0"/>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532" name="Line 1525"/>
              <p:cNvSpPr>
                <a:spLocks noChangeShapeType="1"/>
              </p:cNvSpPr>
              <p:nvPr/>
            </p:nvSpPr>
            <p:spPr bwMode="auto">
              <a:xfrm>
                <a:off x="4963" y="1186"/>
                <a:ext cx="1" cy="1"/>
              </a:xfrm>
              <a:prstGeom prst="line">
                <a:avLst/>
              </a:prstGeom>
              <a:noFill/>
              <a:ln w="3175">
                <a:solidFill>
                  <a:srgbClr val="000000"/>
                </a:solidFill>
                <a:miter lim="800000"/>
                <a:headEnd/>
                <a:tailEnd/>
              </a:ln>
            </p:spPr>
            <p:txBody>
              <a:bodyPr/>
              <a:lstStyle/>
              <a:p>
                <a:endParaRPr lang="en-US" dirty="0"/>
              </a:p>
            </p:txBody>
          </p:sp>
          <p:sp>
            <p:nvSpPr>
              <p:cNvPr id="3533" name="Freeform 1526"/>
              <p:cNvSpPr>
                <a:spLocks/>
              </p:cNvSpPr>
              <p:nvPr/>
            </p:nvSpPr>
            <p:spPr bwMode="auto">
              <a:xfrm>
                <a:off x="4906" y="1186"/>
                <a:ext cx="60" cy="64"/>
              </a:xfrm>
              <a:custGeom>
                <a:avLst/>
                <a:gdLst>
                  <a:gd name="T0" fmla="*/ 57 w 60"/>
                  <a:gd name="T1" fmla="*/ 0 h 64"/>
                  <a:gd name="T2" fmla="*/ 60 w 60"/>
                  <a:gd name="T3" fmla="*/ 62 h 64"/>
                  <a:gd name="T4" fmla="*/ 16 w 60"/>
                  <a:gd name="T5" fmla="*/ 64 h 64"/>
                  <a:gd name="T6" fmla="*/ 16 w 60"/>
                  <a:gd name="T7" fmla="*/ 57 h 64"/>
                  <a:gd name="T8" fmla="*/ 5 w 60"/>
                  <a:gd name="T9" fmla="*/ 57 h 64"/>
                  <a:gd name="T10" fmla="*/ 0 w 60"/>
                  <a:gd name="T11" fmla="*/ 54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57" y="0"/>
                    </a:moveTo>
                    <a:lnTo>
                      <a:pt x="60" y="62"/>
                    </a:lnTo>
                    <a:lnTo>
                      <a:pt x="16" y="64"/>
                    </a:lnTo>
                    <a:lnTo>
                      <a:pt x="16" y="57"/>
                    </a:lnTo>
                    <a:lnTo>
                      <a:pt x="5" y="57"/>
                    </a:lnTo>
                    <a:lnTo>
                      <a:pt x="0" y="54"/>
                    </a:lnTo>
                  </a:path>
                </a:pathLst>
              </a:custGeom>
              <a:noFill/>
              <a:ln w="3175">
                <a:solidFill>
                  <a:srgbClr val="000000"/>
                </a:solidFill>
                <a:miter lim="800000"/>
                <a:headEnd/>
                <a:tailEnd/>
              </a:ln>
            </p:spPr>
            <p:txBody>
              <a:bodyPr/>
              <a:lstStyle/>
              <a:p>
                <a:pPr algn="ctr" eaLnBrk="0" hangingPunct="0"/>
                <a:endParaRPr lang="en-US" dirty="0"/>
              </a:p>
            </p:txBody>
          </p:sp>
          <p:sp>
            <p:nvSpPr>
              <p:cNvPr id="3534" name="Freeform 1527"/>
              <p:cNvSpPr>
                <a:spLocks/>
              </p:cNvSpPr>
              <p:nvPr/>
            </p:nvSpPr>
            <p:spPr bwMode="auto">
              <a:xfrm>
                <a:off x="4865" y="1229"/>
                <a:ext cx="41" cy="11"/>
              </a:xfrm>
              <a:custGeom>
                <a:avLst/>
                <a:gdLst>
                  <a:gd name="T0" fmla="*/ 41 w 41"/>
                  <a:gd name="T1" fmla="*/ 11 h 11"/>
                  <a:gd name="T2" fmla="*/ 33 w 41"/>
                  <a:gd name="T3" fmla="*/ 8 h 11"/>
                  <a:gd name="T4" fmla="*/ 38 w 41"/>
                  <a:gd name="T5" fmla="*/ 8 h 11"/>
                  <a:gd name="T6" fmla="*/ 23 w 41"/>
                  <a:gd name="T7" fmla="*/ 6 h 11"/>
                  <a:gd name="T8" fmla="*/ 7 w 41"/>
                  <a:gd name="T9" fmla="*/ 9 h 11"/>
                  <a:gd name="T10" fmla="*/ 0 w 41"/>
                  <a:gd name="T11" fmla="*/ 0 h 11"/>
                  <a:gd name="T12" fmla="*/ 0 60000 65536"/>
                  <a:gd name="T13" fmla="*/ 0 60000 65536"/>
                  <a:gd name="T14" fmla="*/ 0 60000 65536"/>
                  <a:gd name="T15" fmla="*/ 0 60000 65536"/>
                  <a:gd name="T16" fmla="*/ 0 60000 65536"/>
                  <a:gd name="T17" fmla="*/ 0 60000 65536"/>
                  <a:gd name="T18" fmla="*/ 0 w 41"/>
                  <a:gd name="T19" fmla="*/ 0 h 11"/>
                  <a:gd name="T20" fmla="*/ 41 w 4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1" h="11">
                    <a:moveTo>
                      <a:pt x="41" y="11"/>
                    </a:moveTo>
                    <a:lnTo>
                      <a:pt x="33" y="8"/>
                    </a:lnTo>
                    <a:lnTo>
                      <a:pt x="38" y="8"/>
                    </a:lnTo>
                    <a:lnTo>
                      <a:pt x="23" y="6"/>
                    </a:lnTo>
                    <a:lnTo>
                      <a:pt x="7" y="9"/>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35" name="Freeform 1528"/>
              <p:cNvSpPr>
                <a:spLocks/>
              </p:cNvSpPr>
              <p:nvPr/>
            </p:nvSpPr>
            <p:spPr bwMode="auto">
              <a:xfrm>
                <a:off x="4865" y="1117"/>
                <a:ext cx="81" cy="112"/>
              </a:xfrm>
              <a:custGeom>
                <a:avLst/>
                <a:gdLst>
                  <a:gd name="T0" fmla="*/ 0 w 81"/>
                  <a:gd name="T1" fmla="*/ 112 h 112"/>
                  <a:gd name="T2" fmla="*/ 2 w 81"/>
                  <a:gd name="T3" fmla="*/ 109 h 112"/>
                  <a:gd name="T4" fmla="*/ 12 w 81"/>
                  <a:gd name="T5" fmla="*/ 104 h 112"/>
                  <a:gd name="T6" fmla="*/ 17 w 81"/>
                  <a:gd name="T7" fmla="*/ 94 h 112"/>
                  <a:gd name="T8" fmla="*/ 12 w 81"/>
                  <a:gd name="T9" fmla="*/ 88 h 112"/>
                  <a:gd name="T10" fmla="*/ 26 w 81"/>
                  <a:gd name="T11" fmla="*/ 80 h 112"/>
                  <a:gd name="T12" fmla="*/ 21 w 81"/>
                  <a:gd name="T13" fmla="*/ 80 h 112"/>
                  <a:gd name="T14" fmla="*/ 21 w 81"/>
                  <a:gd name="T15" fmla="*/ 73 h 112"/>
                  <a:gd name="T16" fmla="*/ 4 w 81"/>
                  <a:gd name="T17" fmla="*/ 53 h 112"/>
                  <a:gd name="T18" fmla="*/ 7 w 81"/>
                  <a:gd name="T19" fmla="*/ 43 h 112"/>
                  <a:gd name="T20" fmla="*/ 5 w 81"/>
                  <a:gd name="T21" fmla="*/ 32 h 112"/>
                  <a:gd name="T22" fmla="*/ 18 w 81"/>
                  <a:gd name="T23" fmla="*/ 37 h 112"/>
                  <a:gd name="T24" fmla="*/ 23 w 81"/>
                  <a:gd name="T25" fmla="*/ 33 h 112"/>
                  <a:gd name="T26" fmla="*/ 26 w 81"/>
                  <a:gd name="T27" fmla="*/ 37 h 112"/>
                  <a:gd name="T28" fmla="*/ 31 w 81"/>
                  <a:gd name="T29" fmla="*/ 32 h 112"/>
                  <a:gd name="T30" fmla="*/ 33 w 81"/>
                  <a:gd name="T31" fmla="*/ 43 h 112"/>
                  <a:gd name="T32" fmla="*/ 43 w 81"/>
                  <a:gd name="T33" fmla="*/ 48 h 112"/>
                  <a:gd name="T34" fmla="*/ 33 w 81"/>
                  <a:gd name="T35" fmla="*/ 43 h 112"/>
                  <a:gd name="T36" fmla="*/ 31 w 81"/>
                  <a:gd name="T37" fmla="*/ 37 h 112"/>
                  <a:gd name="T38" fmla="*/ 36 w 81"/>
                  <a:gd name="T39" fmla="*/ 32 h 112"/>
                  <a:gd name="T40" fmla="*/ 33 w 81"/>
                  <a:gd name="T41" fmla="*/ 30 h 112"/>
                  <a:gd name="T42" fmla="*/ 25 w 81"/>
                  <a:gd name="T43" fmla="*/ 32 h 112"/>
                  <a:gd name="T44" fmla="*/ 21 w 81"/>
                  <a:gd name="T45" fmla="*/ 0 h 112"/>
                  <a:gd name="T46" fmla="*/ 25 w 81"/>
                  <a:gd name="T47" fmla="*/ 0 h 112"/>
                  <a:gd name="T48" fmla="*/ 59 w 81"/>
                  <a:gd name="T49" fmla="*/ 14 h 112"/>
                  <a:gd name="T50" fmla="*/ 62 w 81"/>
                  <a:gd name="T51" fmla="*/ 3 h 112"/>
                  <a:gd name="T52" fmla="*/ 67 w 81"/>
                  <a:gd name="T53" fmla="*/ 3 h 112"/>
                  <a:gd name="T54" fmla="*/ 55 w 81"/>
                  <a:gd name="T55" fmla="*/ 3 h 112"/>
                  <a:gd name="T56" fmla="*/ 55 w 81"/>
                  <a:gd name="T57" fmla="*/ 0 h 112"/>
                  <a:gd name="T58" fmla="*/ 81 w 81"/>
                  <a:gd name="T59" fmla="*/ 0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1"/>
                  <a:gd name="T91" fmla="*/ 0 h 112"/>
                  <a:gd name="T92" fmla="*/ 81 w 81"/>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1" h="112">
                    <a:moveTo>
                      <a:pt x="0" y="112"/>
                    </a:moveTo>
                    <a:lnTo>
                      <a:pt x="2" y="109"/>
                    </a:lnTo>
                    <a:lnTo>
                      <a:pt x="12" y="104"/>
                    </a:lnTo>
                    <a:lnTo>
                      <a:pt x="17" y="94"/>
                    </a:lnTo>
                    <a:lnTo>
                      <a:pt x="12" y="88"/>
                    </a:lnTo>
                    <a:lnTo>
                      <a:pt x="26" y="80"/>
                    </a:lnTo>
                    <a:lnTo>
                      <a:pt x="21" y="80"/>
                    </a:lnTo>
                    <a:lnTo>
                      <a:pt x="21" y="73"/>
                    </a:lnTo>
                    <a:lnTo>
                      <a:pt x="4" y="53"/>
                    </a:lnTo>
                    <a:lnTo>
                      <a:pt x="7" y="43"/>
                    </a:lnTo>
                    <a:lnTo>
                      <a:pt x="5" y="32"/>
                    </a:lnTo>
                    <a:lnTo>
                      <a:pt x="18" y="37"/>
                    </a:lnTo>
                    <a:lnTo>
                      <a:pt x="23" y="33"/>
                    </a:lnTo>
                    <a:lnTo>
                      <a:pt x="26" y="37"/>
                    </a:lnTo>
                    <a:lnTo>
                      <a:pt x="31" y="32"/>
                    </a:lnTo>
                    <a:lnTo>
                      <a:pt x="33" y="43"/>
                    </a:lnTo>
                    <a:lnTo>
                      <a:pt x="43" y="48"/>
                    </a:lnTo>
                    <a:lnTo>
                      <a:pt x="33" y="43"/>
                    </a:lnTo>
                    <a:lnTo>
                      <a:pt x="31" y="37"/>
                    </a:lnTo>
                    <a:lnTo>
                      <a:pt x="36" y="32"/>
                    </a:lnTo>
                    <a:lnTo>
                      <a:pt x="33" y="30"/>
                    </a:lnTo>
                    <a:lnTo>
                      <a:pt x="25" y="32"/>
                    </a:lnTo>
                    <a:lnTo>
                      <a:pt x="21" y="0"/>
                    </a:lnTo>
                    <a:lnTo>
                      <a:pt x="25" y="0"/>
                    </a:lnTo>
                    <a:lnTo>
                      <a:pt x="59" y="14"/>
                    </a:lnTo>
                    <a:lnTo>
                      <a:pt x="62" y="3"/>
                    </a:lnTo>
                    <a:lnTo>
                      <a:pt x="67" y="3"/>
                    </a:lnTo>
                    <a:lnTo>
                      <a:pt x="55" y="3"/>
                    </a:lnTo>
                    <a:lnTo>
                      <a:pt x="55" y="0"/>
                    </a:lnTo>
                    <a:lnTo>
                      <a:pt x="81" y="0"/>
                    </a:lnTo>
                  </a:path>
                </a:pathLst>
              </a:custGeom>
              <a:noFill/>
              <a:ln w="3175">
                <a:solidFill>
                  <a:srgbClr val="000000"/>
                </a:solidFill>
                <a:miter lim="800000"/>
                <a:headEnd/>
                <a:tailEnd/>
              </a:ln>
            </p:spPr>
            <p:txBody>
              <a:bodyPr/>
              <a:lstStyle/>
              <a:p>
                <a:pPr algn="ctr" eaLnBrk="0" hangingPunct="0"/>
                <a:endParaRPr lang="en-US" dirty="0"/>
              </a:p>
            </p:txBody>
          </p:sp>
          <p:sp>
            <p:nvSpPr>
              <p:cNvPr id="3536" name="Line 1529"/>
              <p:cNvSpPr>
                <a:spLocks noChangeShapeType="1"/>
              </p:cNvSpPr>
              <p:nvPr/>
            </p:nvSpPr>
            <p:spPr bwMode="auto">
              <a:xfrm flipV="1">
                <a:off x="4899" y="1114"/>
                <a:ext cx="2" cy="1"/>
              </a:xfrm>
              <a:prstGeom prst="line">
                <a:avLst/>
              </a:prstGeom>
              <a:noFill/>
              <a:ln w="3175">
                <a:solidFill>
                  <a:srgbClr val="000000"/>
                </a:solidFill>
                <a:miter lim="800000"/>
                <a:headEnd/>
                <a:tailEnd/>
              </a:ln>
            </p:spPr>
            <p:txBody>
              <a:bodyPr/>
              <a:lstStyle/>
              <a:p>
                <a:endParaRPr lang="en-US" dirty="0"/>
              </a:p>
            </p:txBody>
          </p:sp>
          <p:sp>
            <p:nvSpPr>
              <p:cNvPr id="3537" name="Freeform 1530"/>
              <p:cNvSpPr>
                <a:spLocks/>
              </p:cNvSpPr>
              <p:nvPr/>
            </p:nvSpPr>
            <p:spPr bwMode="auto">
              <a:xfrm>
                <a:off x="4946" y="1117"/>
                <a:ext cx="8" cy="5"/>
              </a:xfrm>
              <a:custGeom>
                <a:avLst/>
                <a:gdLst>
                  <a:gd name="T0" fmla="*/ 0 w 8"/>
                  <a:gd name="T1" fmla="*/ 0 h 5"/>
                  <a:gd name="T2" fmla="*/ 8 w 8"/>
                  <a:gd name="T3" fmla="*/ 5 h 5"/>
                  <a:gd name="T4" fmla="*/ 0 w 8"/>
                  <a:gd name="T5" fmla="*/ 0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0" y="0"/>
                    </a:moveTo>
                    <a:lnTo>
                      <a:pt x="8"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38" name="Line 1531"/>
              <p:cNvSpPr>
                <a:spLocks noChangeShapeType="1"/>
              </p:cNvSpPr>
              <p:nvPr/>
            </p:nvSpPr>
            <p:spPr bwMode="auto">
              <a:xfrm>
                <a:off x="4901" y="1117"/>
                <a:ext cx="1" cy="1"/>
              </a:xfrm>
              <a:prstGeom prst="line">
                <a:avLst/>
              </a:prstGeom>
              <a:noFill/>
              <a:ln w="3175">
                <a:solidFill>
                  <a:srgbClr val="000000"/>
                </a:solidFill>
                <a:miter lim="800000"/>
                <a:headEnd/>
                <a:tailEnd/>
              </a:ln>
            </p:spPr>
            <p:txBody>
              <a:bodyPr/>
              <a:lstStyle/>
              <a:p>
                <a:endParaRPr lang="en-US" dirty="0"/>
              </a:p>
            </p:txBody>
          </p:sp>
          <p:sp>
            <p:nvSpPr>
              <p:cNvPr id="3539" name="Line 1532"/>
              <p:cNvSpPr>
                <a:spLocks noChangeShapeType="1"/>
              </p:cNvSpPr>
              <p:nvPr/>
            </p:nvSpPr>
            <p:spPr bwMode="auto">
              <a:xfrm flipV="1">
                <a:off x="4901" y="1117"/>
                <a:ext cx="1" cy="1"/>
              </a:xfrm>
              <a:prstGeom prst="line">
                <a:avLst/>
              </a:prstGeom>
              <a:noFill/>
              <a:ln w="3175">
                <a:solidFill>
                  <a:srgbClr val="000000"/>
                </a:solidFill>
                <a:miter lim="800000"/>
                <a:headEnd/>
                <a:tailEnd/>
              </a:ln>
            </p:spPr>
            <p:txBody>
              <a:bodyPr/>
              <a:lstStyle/>
              <a:p>
                <a:endParaRPr lang="en-US" dirty="0"/>
              </a:p>
            </p:txBody>
          </p:sp>
          <p:sp>
            <p:nvSpPr>
              <p:cNvPr id="3540" name="Freeform 1533"/>
              <p:cNvSpPr>
                <a:spLocks/>
              </p:cNvSpPr>
              <p:nvPr/>
            </p:nvSpPr>
            <p:spPr bwMode="auto">
              <a:xfrm>
                <a:off x="4899" y="1118"/>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541" name="Line 1534"/>
              <p:cNvSpPr>
                <a:spLocks noChangeShapeType="1"/>
              </p:cNvSpPr>
              <p:nvPr/>
            </p:nvSpPr>
            <p:spPr bwMode="auto">
              <a:xfrm flipV="1">
                <a:off x="4901" y="1120"/>
                <a:ext cx="1" cy="2"/>
              </a:xfrm>
              <a:prstGeom prst="line">
                <a:avLst/>
              </a:prstGeom>
              <a:noFill/>
              <a:ln w="3175">
                <a:solidFill>
                  <a:srgbClr val="000000"/>
                </a:solidFill>
                <a:miter lim="800000"/>
                <a:headEnd/>
                <a:tailEnd/>
              </a:ln>
            </p:spPr>
            <p:txBody>
              <a:bodyPr/>
              <a:lstStyle/>
              <a:p>
                <a:endParaRPr lang="en-US" dirty="0"/>
              </a:p>
            </p:txBody>
          </p:sp>
          <p:sp>
            <p:nvSpPr>
              <p:cNvPr id="3542" name="Line 1535"/>
              <p:cNvSpPr>
                <a:spLocks noChangeShapeType="1"/>
              </p:cNvSpPr>
              <p:nvPr/>
            </p:nvSpPr>
            <p:spPr bwMode="auto">
              <a:xfrm flipV="1">
                <a:off x="4903" y="1122"/>
                <a:ext cx="1" cy="1"/>
              </a:xfrm>
              <a:prstGeom prst="line">
                <a:avLst/>
              </a:prstGeom>
              <a:noFill/>
              <a:ln w="3175">
                <a:solidFill>
                  <a:srgbClr val="000000"/>
                </a:solidFill>
                <a:miter lim="800000"/>
                <a:headEnd/>
                <a:tailEnd/>
              </a:ln>
            </p:spPr>
            <p:txBody>
              <a:bodyPr/>
              <a:lstStyle/>
              <a:p>
                <a:endParaRPr lang="en-US" dirty="0"/>
              </a:p>
            </p:txBody>
          </p:sp>
          <p:sp>
            <p:nvSpPr>
              <p:cNvPr id="3543" name="Freeform 1536"/>
              <p:cNvSpPr>
                <a:spLocks/>
              </p:cNvSpPr>
              <p:nvPr/>
            </p:nvSpPr>
            <p:spPr bwMode="auto">
              <a:xfrm>
                <a:off x="3036" y="1123"/>
                <a:ext cx="1" cy="2"/>
              </a:xfrm>
              <a:custGeom>
                <a:avLst/>
                <a:gdLst>
                  <a:gd name="T0" fmla="*/ 1 w 1"/>
                  <a:gd name="T1" fmla="*/ 2 h 2"/>
                  <a:gd name="T2" fmla="*/ 0 w 1"/>
                  <a:gd name="T3" fmla="*/ 0 h 2"/>
                  <a:gd name="T4" fmla="*/ 1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lnTo>
                      <a:pt x="0" y="0"/>
                    </a:lnTo>
                    <a:lnTo>
                      <a:pt x="1" y="2"/>
                    </a:lnTo>
                  </a:path>
                </a:pathLst>
              </a:custGeom>
              <a:noFill/>
              <a:ln w="3175">
                <a:solidFill>
                  <a:srgbClr val="000000"/>
                </a:solidFill>
                <a:miter lim="800000"/>
                <a:headEnd/>
                <a:tailEnd/>
              </a:ln>
            </p:spPr>
            <p:txBody>
              <a:bodyPr/>
              <a:lstStyle/>
              <a:p>
                <a:pPr algn="ctr" eaLnBrk="0" hangingPunct="0"/>
                <a:endParaRPr lang="en-US" dirty="0"/>
              </a:p>
            </p:txBody>
          </p:sp>
          <p:sp>
            <p:nvSpPr>
              <p:cNvPr id="3544" name="Freeform 1537"/>
              <p:cNvSpPr>
                <a:spLocks/>
              </p:cNvSpPr>
              <p:nvPr/>
            </p:nvSpPr>
            <p:spPr bwMode="auto">
              <a:xfrm>
                <a:off x="4914" y="1123"/>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45" name="Line 1538"/>
              <p:cNvSpPr>
                <a:spLocks noChangeShapeType="1"/>
              </p:cNvSpPr>
              <p:nvPr/>
            </p:nvSpPr>
            <p:spPr bwMode="auto">
              <a:xfrm>
                <a:off x="4920" y="1123"/>
                <a:ext cx="1" cy="1"/>
              </a:xfrm>
              <a:prstGeom prst="line">
                <a:avLst/>
              </a:prstGeom>
              <a:noFill/>
              <a:ln w="3175">
                <a:solidFill>
                  <a:srgbClr val="000000"/>
                </a:solidFill>
                <a:miter lim="800000"/>
                <a:headEnd/>
                <a:tailEnd/>
              </a:ln>
            </p:spPr>
            <p:txBody>
              <a:bodyPr/>
              <a:lstStyle/>
              <a:p>
                <a:endParaRPr lang="en-US" dirty="0"/>
              </a:p>
            </p:txBody>
          </p:sp>
          <p:sp>
            <p:nvSpPr>
              <p:cNvPr id="3546" name="Freeform 1539"/>
              <p:cNvSpPr>
                <a:spLocks/>
              </p:cNvSpPr>
              <p:nvPr/>
            </p:nvSpPr>
            <p:spPr bwMode="auto">
              <a:xfrm>
                <a:off x="3486" y="1131"/>
                <a:ext cx="1" cy="3"/>
              </a:xfrm>
              <a:custGeom>
                <a:avLst/>
                <a:gdLst>
                  <a:gd name="T0" fmla="*/ 0 w 1"/>
                  <a:gd name="T1" fmla="*/ 0 h 3"/>
                  <a:gd name="T2" fmla="*/ 1 w 1"/>
                  <a:gd name="T3" fmla="*/ 3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0"/>
                    </a:moveTo>
                    <a:lnTo>
                      <a:pt x="1"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47" name="Line 1540"/>
              <p:cNvSpPr>
                <a:spLocks noChangeShapeType="1"/>
              </p:cNvSpPr>
              <p:nvPr/>
            </p:nvSpPr>
            <p:spPr bwMode="auto">
              <a:xfrm flipV="1">
                <a:off x="3634" y="1133"/>
                <a:ext cx="1" cy="1"/>
              </a:xfrm>
              <a:prstGeom prst="line">
                <a:avLst/>
              </a:prstGeom>
              <a:noFill/>
              <a:ln w="3175">
                <a:solidFill>
                  <a:srgbClr val="000000"/>
                </a:solidFill>
                <a:miter lim="800000"/>
                <a:headEnd/>
                <a:tailEnd/>
              </a:ln>
            </p:spPr>
            <p:txBody>
              <a:bodyPr/>
              <a:lstStyle/>
              <a:p>
                <a:endParaRPr lang="en-US" dirty="0"/>
              </a:p>
            </p:txBody>
          </p:sp>
          <p:sp>
            <p:nvSpPr>
              <p:cNvPr id="3548" name="Freeform 1541"/>
              <p:cNvSpPr>
                <a:spLocks/>
              </p:cNvSpPr>
              <p:nvPr/>
            </p:nvSpPr>
            <p:spPr bwMode="auto">
              <a:xfrm>
                <a:off x="2460" y="1138"/>
                <a:ext cx="84" cy="19"/>
              </a:xfrm>
              <a:custGeom>
                <a:avLst/>
                <a:gdLst>
                  <a:gd name="T0" fmla="*/ 0 w 84"/>
                  <a:gd name="T1" fmla="*/ 19 h 19"/>
                  <a:gd name="T2" fmla="*/ 26 w 84"/>
                  <a:gd name="T3" fmla="*/ 12 h 19"/>
                  <a:gd name="T4" fmla="*/ 32 w 84"/>
                  <a:gd name="T5" fmla="*/ 4 h 19"/>
                  <a:gd name="T6" fmla="*/ 45 w 84"/>
                  <a:gd name="T7" fmla="*/ 9 h 19"/>
                  <a:gd name="T8" fmla="*/ 84 w 84"/>
                  <a:gd name="T9" fmla="*/ 0 h 19"/>
                  <a:gd name="T10" fmla="*/ 81 w 84"/>
                  <a:gd name="T11" fmla="*/ 3 h 19"/>
                  <a:gd name="T12" fmla="*/ 0 w 84"/>
                  <a:gd name="T13" fmla="*/ 19 h 19"/>
                  <a:gd name="T14" fmla="*/ 0 60000 65536"/>
                  <a:gd name="T15" fmla="*/ 0 60000 65536"/>
                  <a:gd name="T16" fmla="*/ 0 60000 65536"/>
                  <a:gd name="T17" fmla="*/ 0 60000 65536"/>
                  <a:gd name="T18" fmla="*/ 0 60000 65536"/>
                  <a:gd name="T19" fmla="*/ 0 60000 65536"/>
                  <a:gd name="T20" fmla="*/ 0 60000 65536"/>
                  <a:gd name="T21" fmla="*/ 0 w 84"/>
                  <a:gd name="T22" fmla="*/ 0 h 19"/>
                  <a:gd name="T23" fmla="*/ 84 w 8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9">
                    <a:moveTo>
                      <a:pt x="0" y="19"/>
                    </a:moveTo>
                    <a:lnTo>
                      <a:pt x="26" y="12"/>
                    </a:lnTo>
                    <a:lnTo>
                      <a:pt x="32" y="4"/>
                    </a:lnTo>
                    <a:lnTo>
                      <a:pt x="45" y="9"/>
                    </a:lnTo>
                    <a:lnTo>
                      <a:pt x="84" y="0"/>
                    </a:lnTo>
                    <a:lnTo>
                      <a:pt x="81" y="3"/>
                    </a:lnTo>
                    <a:lnTo>
                      <a:pt x="0" y="19"/>
                    </a:lnTo>
                  </a:path>
                </a:pathLst>
              </a:custGeom>
              <a:noFill/>
              <a:ln w="3175">
                <a:solidFill>
                  <a:srgbClr val="000000"/>
                </a:solidFill>
                <a:miter lim="800000"/>
                <a:headEnd/>
                <a:tailEnd/>
              </a:ln>
            </p:spPr>
            <p:txBody>
              <a:bodyPr/>
              <a:lstStyle/>
              <a:p>
                <a:pPr algn="ctr" eaLnBrk="0" hangingPunct="0"/>
                <a:endParaRPr lang="en-US" dirty="0"/>
              </a:p>
            </p:txBody>
          </p:sp>
          <p:sp>
            <p:nvSpPr>
              <p:cNvPr id="3549" name="Line 1542"/>
              <p:cNvSpPr>
                <a:spLocks noChangeShapeType="1"/>
              </p:cNvSpPr>
              <p:nvPr/>
            </p:nvSpPr>
            <p:spPr bwMode="auto">
              <a:xfrm>
                <a:off x="2491" y="1142"/>
                <a:ext cx="1" cy="1"/>
              </a:xfrm>
              <a:prstGeom prst="line">
                <a:avLst/>
              </a:prstGeom>
              <a:noFill/>
              <a:ln w="3175">
                <a:solidFill>
                  <a:srgbClr val="000000"/>
                </a:solidFill>
                <a:miter lim="800000"/>
                <a:headEnd/>
                <a:tailEnd/>
              </a:ln>
            </p:spPr>
            <p:txBody>
              <a:bodyPr/>
              <a:lstStyle/>
              <a:p>
                <a:endParaRPr lang="en-US" dirty="0"/>
              </a:p>
            </p:txBody>
          </p:sp>
          <p:sp>
            <p:nvSpPr>
              <p:cNvPr id="3550" name="Line 1543"/>
              <p:cNvSpPr>
                <a:spLocks noChangeShapeType="1"/>
              </p:cNvSpPr>
              <p:nvPr/>
            </p:nvSpPr>
            <p:spPr bwMode="auto">
              <a:xfrm flipV="1">
                <a:off x="2487" y="1142"/>
                <a:ext cx="2" cy="2"/>
              </a:xfrm>
              <a:prstGeom prst="line">
                <a:avLst/>
              </a:prstGeom>
              <a:noFill/>
              <a:ln w="3175">
                <a:solidFill>
                  <a:srgbClr val="000000"/>
                </a:solidFill>
                <a:miter lim="800000"/>
                <a:headEnd/>
                <a:tailEnd/>
              </a:ln>
            </p:spPr>
            <p:txBody>
              <a:bodyPr/>
              <a:lstStyle/>
              <a:p>
                <a:endParaRPr lang="en-US" dirty="0"/>
              </a:p>
            </p:txBody>
          </p:sp>
          <p:sp>
            <p:nvSpPr>
              <p:cNvPr id="3551" name="Freeform 1544"/>
              <p:cNvSpPr>
                <a:spLocks/>
              </p:cNvSpPr>
              <p:nvPr/>
            </p:nvSpPr>
            <p:spPr bwMode="auto">
              <a:xfrm>
                <a:off x="4888" y="1144"/>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552" name="Line 1545"/>
              <p:cNvSpPr>
                <a:spLocks noChangeShapeType="1"/>
              </p:cNvSpPr>
              <p:nvPr/>
            </p:nvSpPr>
            <p:spPr bwMode="auto">
              <a:xfrm>
                <a:off x="2505" y="1144"/>
                <a:ext cx="2" cy="1"/>
              </a:xfrm>
              <a:prstGeom prst="line">
                <a:avLst/>
              </a:prstGeom>
              <a:noFill/>
              <a:ln w="3175">
                <a:solidFill>
                  <a:srgbClr val="000000"/>
                </a:solidFill>
                <a:miter lim="800000"/>
                <a:headEnd/>
                <a:tailEnd/>
              </a:ln>
            </p:spPr>
            <p:txBody>
              <a:bodyPr/>
              <a:lstStyle/>
              <a:p>
                <a:endParaRPr lang="en-US" dirty="0"/>
              </a:p>
            </p:txBody>
          </p:sp>
          <p:sp>
            <p:nvSpPr>
              <p:cNvPr id="3553" name="Line 1546"/>
              <p:cNvSpPr>
                <a:spLocks noChangeShapeType="1"/>
              </p:cNvSpPr>
              <p:nvPr/>
            </p:nvSpPr>
            <p:spPr bwMode="auto">
              <a:xfrm>
                <a:off x="2499" y="1144"/>
                <a:ext cx="1" cy="1"/>
              </a:xfrm>
              <a:prstGeom prst="line">
                <a:avLst/>
              </a:prstGeom>
              <a:noFill/>
              <a:ln w="3175">
                <a:solidFill>
                  <a:srgbClr val="000000"/>
                </a:solidFill>
                <a:miter lim="800000"/>
                <a:headEnd/>
                <a:tailEnd/>
              </a:ln>
            </p:spPr>
            <p:txBody>
              <a:bodyPr/>
              <a:lstStyle/>
              <a:p>
                <a:endParaRPr lang="en-US" dirty="0"/>
              </a:p>
            </p:txBody>
          </p:sp>
          <p:sp>
            <p:nvSpPr>
              <p:cNvPr id="3554" name="Line 1547"/>
              <p:cNvSpPr>
                <a:spLocks noChangeShapeType="1"/>
              </p:cNvSpPr>
              <p:nvPr/>
            </p:nvSpPr>
            <p:spPr bwMode="auto">
              <a:xfrm>
                <a:off x="4896" y="1147"/>
                <a:ext cx="1" cy="1"/>
              </a:xfrm>
              <a:prstGeom prst="line">
                <a:avLst/>
              </a:prstGeom>
              <a:noFill/>
              <a:ln w="3175">
                <a:solidFill>
                  <a:srgbClr val="000000"/>
                </a:solidFill>
                <a:miter lim="800000"/>
                <a:headEnd/>
                <a:tailEnd/>
              </a:ln>
            </p:spPr>
            <p:txBody>
              <a:bodyPr/>
              <a:lstStyle/>
              <a:p>
                <a:endParaRPr lang="en-US" dirty="0"/>
              </a:p>
            </p:txBody>
          </p:sp>
          <p:sp>
            <p:nvSpPr>
              <p:cNvPr id="3555" name="Line 1548"/>
              <p:cNvSpPr>
                <a:spLocks noChangeShapeType="1"/>
              </p:cNvSpPr>
              <p:nvPr/>
            </p:nvSpPr>
            <p:spPr bwMode="auto">
              <a:xfrm>
                <a:off x="4896" y="1147"/>
                <a:ext cx="2" cy="1"/>
              </a:xfrm>
              <a:prstGeom prst="line">
                <a:avLst/>
              </a:prstGeom>
              <a:noFill/>
              <a:ln w="3175">
                <a:solidFill>
                  <a:srgbClr val="000000"/>
                </a:solidFill>
                <a:miter lim="800000"/>
                <a:headEnd/>
                <a:tailEnd/>
              </a:ln>
            </p:spPr>
            <p:txBody>
              <a:bodyPr/>
              <a:lstStyle/>
              <a:p>
                <a:endParaRPr lang="en-US" dirty="0"/>
              </a:p>
            </p:txBody>
          </p:sp>
          <p:sp>
            <p:nvSpPr>
              <p:cNvPr id="3556" name="Line 1549"/>
              <p:cNvSpPr>
                <a:spLocks noChangeShapeType="1"/>
              </p:cNvSpPr>
              <p:nvPr/>
            </p:nvSpPr>
            <p:spPr bwMode="auto">
              <a:xfrm>
                <a:off x="4898" y="1149"/>
                <a:ext cx="1" cy="1"/>
              </a:xfrm>
              <a:prstGeom prst="line">
                <a:avLst/>
              </a:prstGeom>
              <a:noFill/>
              <a:ln w="3175">
                <a:solidFill>
                  <a:srgbClr val="000000"/>
                </a:solidFill>
                <a:miter lim="800000"/>
                <a:headEnd/>
                <a:tailEnd/>
              </a:ln>
            </p:spPr>
            <p:txBody>
              <a:bodyPr/>
              <a:lstStyle/>
              <a:p>
                <a:endParaRPr lang="en-US" dirty="0"/>
              </a:p>
            </p:txBody>
          </p:sp>
          <p:sp>
            <p:nvSpPr>
              <p:cNvPr id="3557" name="Freeform 1550"/>
              <p:cNvSpPr>
                <a:spLocks/>
              </p:cNvSpPr>
              <p:nvPr/>
            </p:nvSpPr>
            <p:spPr bwMode="auto">
              <a:xfrm>
                <a:off x="3086" y="1150"/>
                <a:ext cx="116" cy="88"/>
              </a:xfrm>
              <a:custGeom>
                <a:avLst/>
                <a:gdLst>
                  <a:gd name="T0" fmla="*/ 0 w 116"/>
                  <a:gd name="T1" fmla="*/ 5 h 88"/>
                  <a:gd name="T2" fmla="*/ 21 w 116"/>
                  <a:gd name="T3" fmla="*/ 0 h 88"/>
                  <a:gd name="T4" fmla="*/ 37 w 116"/>
                  <a:gd name="T5" fmla="*/ 5 h 88"/>
                  <a:gd name="T6" fmla="*/ 48 w 116"/>
                  <a:gd name="T7" fmla="*/ 5 h 88"/>
                  <a:gd name="T8" fmla="*/ 61 w 116"/>
                  <a:gd name="T9" fmla="*/ 23 h 88"/>
                  <a:gd name="T10" fmla="*/ 57 w 116"/>
                  <a:gd name="T11" fmla="*/ 34 h 88"/>
                  <a:gd name="T12" fmla="*/ 58 w 116"/>
                  <a:gd name="T13" fmla="*/ 44 h 88"/>
                  <a:gd name="T14" fmla="*/ 71 w 116"/>
                  <a:gd name="T15" fmla="*/ 47 h 88"/>
                  <a:gd name="T16" fmla="*/ 76 w 116"/>
                  <a:gd name="T17" fmla="*/ 52 h 88"/>
                  <a:gd name="T18" fmla="*/ 69 w 116"/>
                  <a:gd name="T19" fmla="*/ 42 h 88"/>
                  <a:gd name="T20" fmla="*/ 79 w 116"/>
                  <a:gd name="T21" fmla="*/ 36 h 88"/>
                  <a:gd name="T22" fmla="*/ 94 w 116"/>
                  <a:gd name="T23" fmla="*/ 40 h 88"/>
                  <a:gd name="T24" fmla="*/ 95 w 116"/>
                  <a:gd name="T25" fmla="*/ 42 h 88"/>
                  <a:gd name="T26" fmla="*/ 95 w 116"/>
                  <a:gd name="T27" fmla="*/ 40 h 88"/>
                  <a:gd name="T28" fmla="*/ 89 w 116"/>
                  <a:gd name="T29" fmla="*/ 50 h 88"/>
                  <a:gd name="T30" fmla="*/ 103 w 116"/>
                  <a:gd name="T31" fmla="*/ 53 h 88"/>
                  <a:gd name="T32" fmla="*/ 99 w 116"/>
                  <a:gd name="T33" fmla="*/ 60 h 88"/>
                  <a:gd name="T34" fmla="*/ 102 w 116"/>
                  <a:gd name="T35" fmla="*/ 60 h 88"/>
                  <a:gd name="T36" fmla="*/ 95 w 116"/>
                  <a:gd name="T37" fmla="*/ 63 h 88"/>
                  <a:gd name="T38" fmla="*/ 100 w 116"/>
                  <a:gd name="T39" fmla="*/ 66 h 88"/>
                  <a:gd name="T40" fmla="*/ 99 w 116"/>
                  <a:gd name="T41" fmla="*/ 72 h 88"/>
                  <a:gd name="T42" fmla="*/ 95 w 116"/>
                  <a:gd name="T43" fmla="*/ 72 h 88"/>
                  <a:gd name="T44" fmla="*/ 112 w 116"/>
                  <a:gd name="T45" fmla="*/ 77 h 88"/>
                  <a:gd name="T46" fmla="*/ 116 w 116"/>
                  <a:gd name="T47" fmla="*/ 85 h 88"/>
                  <a:gd name="T48" fmla="*/ 110 w 116"/>
                  <a:gd name="T49" fmla="*/ 88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6"/>
                  <a:gd name="T76" fmla="*/ 0 h 88"/>
                  <a:gd name="T77" fmla="*/ 116 w 11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6" h="88">
                    <a:moveTo>
                      <a:pt x="0" y="5"/>
                    </a:moveTo>
                    <a:lnTo>
                      <a:pt x="21" y="0"/>
                    </a:lnTo>
                    <a:lnTo>
                      <a:pt x="37" y="5"/>
                    </a:lnTo>
                    <a:lnTo>
                      <a:pt x="48" y="5"/>
                    </a:lnTo>
                    <a:lnTo>
                      <a:pt x="61" y="23"/>
                    </a:lnTo>
                    <a:lnTo>
                      <a:pt x="57" y="34"/>
                    </a:lnTo>
                    <a:lnTo>
                      <a:pt x="58" y="44"/>
                    </a:lnTo>
                    <a:lnTo>
                      <a:pt x="71" y="47"/>
                    </a:lnTo>
                    <a:lnTo>
                      <a:pt x="76" y="52"/>
                    </a:lnTo>
                    <a:lnTo>
                      <a:pt x="69" y="42"/>
                    </a:lnTo>
                    <a:lnTo>
                      <a:pt x="79" y="36"/>
                    </a:lnTo>
                    <a:lnTo>
                      <a:pt x="94" y="40"/>
                    </a:lnTo>
                    <a:lnTo>
                      <a:pt x="95" y="42"/>
                    </a:lnTo>
                    <a:lnTo>
                      <a:pt x="95" y="40"/>
                    </a:lnTo>
                    <a:lnTo>
                      <a:pt x="89" y="50"/>
                    </a:lnTo>
                    <a:lnTo>
                      <a:pt x="103" y="53"/>
                    </a:lnTo>
                    <a:lnTo>
                      <a:pt x="99" y="60"/>
                    </a:lnTo>
                    <a:lnTo>
                      <a:pt x="102" y="60"/>
                    </a:lnTo>
                    <a:lnTo>
                      <a:pt x="95" y="63"/>
                    </a:lnTo>
                    <a:lnTo>
                      <a:pt x="100" y="66"/>
                    </a:lnTo>
                    <a:lnTo>
                      <a:pt x="99" y="72"/>
                    </a:lnTo>
                    <a:lnTo>
                      <a:pt x="95" y="72"/>
                    </a:lnTo>
                    <a:lnTo>
                      <a:pt x="112" y="77"/>
                    </a:lnTo>
                    <a:lnTo>
                      <a:pt x="116" y="85"/>
                    </a:lnTo>
                    <a:lnTo>
                      <a:pt x="110" y="88"/>
                    </a:lnTo>
                  </a:path>
                </a:pathLst>
              </a:custGeom>
              <a:noFill/>
              <a:ln w="3175">
                <a:solidFill>
                  <a:srgbClr val="000000"/>
                </a:solidFill>
                <a:miter lim="800000"/>
                <a:headEnd/>
                <a:tailEnd/>
              </a:ln>
            </p:spPr>
            <p:txBody>
              <a:bodyPr/>
              <a:lstStyle/>
              <a:p>
                <a:pPr algn="ctr" eaLnBrk="0" hangingPunct="0"/>
                <a:endParaRPr lang="en-US" dirty="0"/>
              </a:p>
            </p:txBody>
          </p:sp>
          <p:sp>
            <p:nvSpPr>
              <p:cNvPr id="3558" name="Freeform 1551"/>
              <p:cNvSpPr>
                <a:spLocks/>
              </p:cNvSpPr>
              <p:nvPr/>
            </p:nvSpPr>
            <p:spPr bwMode="auto">
              <a:xfrm>
                <a:off x="3086" y="1174"/>
                <a:ext cx="110" cy="72"/>
              </a:xfrm>
              <a:custGeom>
                <a:avLst/>
                <a:gdLst>
                  <a:gd name="T0" fmla="*/ 110 w 110"/>
                  <a:gd name="T1" fmla="*/ 64 h 72"/>
                  <a:gd name="T2" fmla="*/ 105 w 110"/>
                  <a:gd name="T3" fmla="*/ 58 h 72"/>
                  <a:gd name="T4" fmla="*/ 100 w 110"/>
                  <a:gd name="T5" fmla="*/ 58 h 72"/>
                  <a:gd name="T6" fmla="*/ 102 w 110"/>
                  <a:gd name="T7" fmla="*/ 55 h 72"/>
                  <a:gd name="T8" fmla="*/ 100 w 110"/>
                  <a:gd name="T9" fmla="*/ 58 h 72"/>
                  <a:gd name="T10" fmla="*/ 105 w 110"/>
                  <a:gd name="T11" fmla="*/ 60 h 72"/>
                  <a:gd name="T12" fmla="*/ 100 w 110"/>
                  <a:gd name="T13" fmla="*/ 60 h 72"/>
                  <a:gd name="T14" fmla="*/ 82 w 110"/>
                  <a:gd name="T15" fmla="*/ 48 h 72"/>
                  <a:gd name="T16" fmla="*/ 110 w 110"/>
                  <a:gd name="T17" fmla="*/ 69 h 72"/>
                  <a:gd name="T18" fmla="*/ 107 w 110"/>
                  <a:gd name="T19" fmla="*/ 72 h 72"/>
                  <a:gd name="T20" fmla="*/ 69 w 110"/>
                  <a:gd name="T21" fmla="*/ 42 h 72"/>
                  <a:gd name="T22" fmla="*/ 0 w 110"/>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72"/>
                  <a:gd name="T38" fmla="*/ 110 w 110"/>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72">
                    <a:moveTo>
                      <a:pt x="110" y="64"/>
                    </a:moveTo>
                    <a:lnTo>
                      <a:pt x="105" y="58"/>
                    </a:lnTo>
                    <a:lnTo>
                      <a:pt x="100" y="58"/>
                    </a:lnTo>
                    <a:lnTo>
                      <a:pt x="102" y="55"/>
                    </a:lnTo>
                    <a:lnTo>
                      <a:pt x="100" y="58"/>
                    </a:lnTo>
                    <a:lnTo>
                      <a:pt x="105" y="60"/>
                    </a:lnTo>
                    <a:lnTo>
                      <a:pt x="100" y="60"/>
                    </a:lnTo>
                    <a:lnTo>
                      <a:pt x="82" y="48"/>
                    </a:lnTo>
                    <a:lnTo>
                      <a:pt x="110" y="69"/>
                    </a:lnTo>
                    <a:lnTo>
                      <a:pt x="107" y="72"/>
                    </a:lnTo>
                    <a:lnTo>
                      <a:pt x="69" y="4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59" name="Line 1552"/>
              <p:cNvSpPr>
                <a:spLocks noChangeShapeType="1"/>
              </p:cNvSpPr>
              <p:nvPr/>
            </p:nvSpPr>
            <p:spPr bwMode="auto">
              <a:xfrm flipV="1">
                <a:off x="3086" y="1171"/>
                <a:ext cx="1" cy="3"/>
              </a:xfrm>
              <a:prstGeom prst="line">
                <a:avLst/>
              </a:prstGeom>
              <a:noFill/>
              <a:ln w="3175">
                <a:solidFill>
                  <a:srgbClr val="000000"/>
                </a:solidFill>
                <a:miter lim="800000"/>
                <a:headEnd/>
                <a:tailEnd/>
              </a:ln>
            </p:spPr>
            <p:txBody>
              <a:bodyPr/>
              <a:lstStyle/>
              <a:p>
                <a:endParaRPr lang="en-US" dirty="0"/>
              </a:p>
            </p:txBody>
          </p:sp>
          <p:sp>
            <p:nvSpPr>
              <p:cNvPr id="3560" name="Line 1553"/>
              <p:cNvSpPr>
                <a:spLocks noChangeShapeType="1"/>
              </p:cNvSpPr>
              <p:nvPr/>
            </p:nvSpPr>
            <p:spPr bwMode="auto">
              <a:xfrm>
                <a:off x="3086" y="1171"/>
                <a:ext cx="3" cy="5"/>
              </a:xfrm>
              <a:prstGeom prst="line">
                <a:avLst/>
              </a:prstGeom>
              <a:noFill/>
              <a:ln w="3175">
                <a:solidFill>
                  <a:srgbClr val="000000"/>
                </a:solidFill>
                <a:miter lim="800000"/>
                <a:headEnd/>
                <a:tailEnd/>
              </a:ln>
            </p:spPr>
            <p:txBody>
              <a:bodyPr/>
              <a:lstStyle/>
              <a:p>
                <a:endParaRPr lang="en-US" dirty="0"/>
              </a:p>
            </p:txBody>
          </p:sp>
          <p:sp>
            <p:nvSpPr>
              <p:cNvPr id="3561" name="Freeform 1554"/>
              <p:cNvSpPr>
                <a:spLocks/>
              </p:cNvSpPr>
              <p:nvPr/>
            </p:nvSpPr>
            <p:spPr bwMode="auto">
              <a:xfrm>
                <a:off x="3086" y="1170"/>
                <a:ext cx="18" cy="8"/>
              </a:xfrm>
              <a:custGeom>
                <a:avLst/>
                <a:gdLst>
                  <a:gd name="T0" fmla="*/ 3 w 18"/>
                  <a:gd name="T1" fmla="*/ 6 h 8"/>
                  <a:gd name="T2" fmla="*/ 18 w 18"/>
                  <a:gd name="T3" fmla="*/ 8 h 8"/>
                  <a:gd name="T4" fmla="*/ 11 w 18"/>
                  <a:gd name="T5" fmla="*/ 3 h 8"/>
                  <a:gd name="T6" fmla="*/ 13 w 18"/>
                  <a:gd name="T7" fmla="*/ 1 h 8"/>
                  <a:gd name="T8" fmla="*/ 8 w 18"/>
                  <a:gd name="T9" fmla="*/ 3 h 8"/>
                  <a:gd name="T10" fmla="*/ 3 w 18"/>
                  <a:gd name="T11" fmla="*/ 1 h 8"/>
                  <a:gd name="T12" fmla="*/ 6 w 18"/>
                  <a:gd name="T13" fmla="*/ 0 h 8"/>
                  <a:gd name="T14" fmla="*/ 0 w 18"/>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8"/>
                  <a:gd name="T26" fmla="*/ 18 w 1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8">
                    <a:moveTo>
                      <a:pt x="3" y="6"/>
                    </a:moveTo>
                    <a:lnTo>
                      <a:pt x="18" y="8"/>
                    </a:lnTo>
                    <a:lnTo>
                      <a:pt x="11" y="3"/>
                    </a:lnTo>
                    <a:lnTo>
                      <a:pt x="13" y="1"/>
                    </a:lnTo>
                    <a:lnTo>
                      <a:pt x="8" y="3"/>
                    </a:lnTo>
                    <a:lnTo>
                      <a:pt x="3" y="1"/>
                    </a:ln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62" name="Line 1555"/>
              <p:cNvSpPr>
                <a:spLocks noChangeShapeType="1"/>
              </p:cNvSpPr>
              <p:nvPr/>
            </p:nvSpPr>
            <p:spPr bwMode="auto">
              <a:xfrm flipV="1">
                <a:off x="3086" y="1155"/>
                <a:ext cx="1" cy="15"/>
              </a:xfrm>
              <a:prstGeom prst="line">
                <a:avLst/>
              </a:prstGeom>
              <a:noFill/>
              <a:ln w="3175">
                <a:solidFill>
                  <a:srgbClr val="000000"/>
                </a:solidFill>
                <a:miter lim="800000"/>
                <a:headEnd/>
                <a:tailEnd/>
              </a:ln>
            </p:spPr>
            <p:txBody>
              <a:bodyPr/>
              <a:lstStyle/>
              <a:p>
                <a:endParaRPr lang="en-US" dirty="0"/>
              </a:p>
            </p:txBody>
          </p:sp>
          <p:sp>
            <p:nvSpPr>
              <p:cNvPr id="3563" name="Freeform 1556"/>
              <p:cNvSpPr>
                <a:spLocks/>
              </p:cNvSpPr>
              <p:nvPr/>
            </p:nvSpPr>
            <p:spPr bwMode="auto">
              <a:xfrm>
                <a:off x="3982" y="1165"/>
                <a:ext cx="186" cy="21"/>
              </a:xfrm>
              <a:custGeom>
                <a:avLst/>
                <a:gdLst>
                  <a:gd name="T0" fmla="*/ 0 w 186"/>
                  <a:gd name="T1" fmla="*/ 1 h 21"/>
                  <a:gd name="T2" fmla="*/ 144 w 186"/>
                  <a:gd name="T3" fmla="*/ 0 h 21"/>
                  <a:gd name="T4" fmla="*/ 144 w 186"/>
                  <a:gd name="T5" fmla="*/ 21 h 21"/>
                  <a:gd name="T6" fmla="*/ 186 w 186"/>
                  <a:gd name="T7" fmla="*/ 21 h 21"/>
                  <a:gd name="T8" fmla="*/ 0 60000 65536"/>
                  <a:gd name="T9" fmla="*/ 0 60000 65536"/>
                  <a:gd name="T10" fmla="*/ 0 60000 65536"/>
                  <a:gd name="T11" fmla="*/ 0 60000 65536"/>
                  <a:gd name="T12" fmla="*/ 0 w 186"/>
                  <a:gd name="T13" fmla="*/ 0 h 21"/>
                  <a:gd name="T14" fmla="*/ 186 w 186"/>
                  <a:gd name="T15" fmla="*/ 21 h 21"/>
                </a:gdLst>
                <a:ahLst/>
                <a:cxnLst>
                  <a:cxn ang="T8">
                    <a:pos x="T0" y="T1"/>
                  </a:cxn>
                  <a:cxn ang="T9">
                    <a:pos x="T2" y="T3"/>
                  </a:cxn>
                  <a:cxn ang="T10">
                    <a:pos x="T4" y="T5"/>
                  </a:cxn>
                  <a:cxn ang="T11">
                    <a:pos x="T6" y="T7"/>
                  </a:cxn>
                </a:cxnLst>
                <a:rect l="T12" t="T13" r="T14" b="T15"/>
                <a:pathLst>
                  <a:path w="186" h="21">
                    <a:moveTo>
                      <a:pt x="0" y="1"/>
                    </a:moveTo>
                    <a:lnTo>
                      <a:pt x="144" y="0"/>
                    </a:lnTo>
                    <a:lnTo>
                      <a:pt x="144" y="21"/>
                    </a:lnTo>
                    <a:lnTo>
                      <a:pt x="186" y="21"/>
                    </a:lnTo>
                  </a:path>
                </a:pathLst>
              </a:custGeom>
              <a:noFill/>
              <a:ln w="3175">
                <a:solidFill>
                  <a:srgbClr val="000000"/>
                </a:solidFill>
                <a:miter lim="800000"/>
                <a:headEnd/>
                <a:tailEnd/>
              </a:ln>
            </p:spPr>
            <p:txBody>
              <a:bodyPr/>
              <a:lstStyle/>
              <a:p>
                <a:pPr algn="ctr" eaLnBrk="0" hangingPunct="0"/>
                <a:endParaRPr lang="en-US" dirty="0"/>
              </a:p>
            </p:txBody>
          </p:sp>
          <p:sp>
            <p:nvSpPr>
              <p:cNvPr id="3564" name="Line 1557"/>
              <p:cNvSpPr>
                <a:spLocks noChangeShapeType="1"/>
              </p:cNvSpPr>
              <p:nvPr/>
            </p:nvSpPr>
            <p:spPr bwMode="auto">
              <a:xfrm flipH="1">
                <a:off x="4167" y="1186"/>
                <a:ext cx="1" cy="171"/>
              </a:xfrm>
              <a:prstGeom prst="line">
                <a:avLst/>
              </a:prstGeom>
              <a:noFill/>
              <a:ln w="3175">
                <a:solidFill>
                  <a:srgbClr val="000000"/>
                </a:solidFill>
                <a:miter lim="800000"/>
                <a:headEnd/>
                <a:tailEnd/>
              </a:ln>
            </p:spPr>
            <p:txBody>
              <a:bodyPr/>
              <a:lstStyle/>
              <a:p>
                <a:endParaRPr lang="en-US" dirty="0"/>
              </a:p>
            </p:txBody>
          </p:sp>
          <p:sp>
            <p:nvSpPr>
              <p:cNvPr id="3565" name="Line 1558"/>
              <p:cNvSpPr>
                <a:spLocks noChangeShapeType="1"/>
              </p:cNvSpPr>
              <p:nvPr/>
            </p:nvSpPr>
            <p:spPr bwMode="auto">
              <a:xfrm flipV="1">
                <a:off x="4167" y="1355"/>
                <a:ext cx="1" cy="2"/>
              </a:xfrm>
              <a:prstGeom prst="line">
                <a:avLst/>
              </a:prstGeom>
              <a:noFill/>
              <a:ln w="3175">
                <a:solidFill>
                  <a:srgbClr val="000000"/>
                </a:solidFill>
                <a:miter lim="800000"/>
                <a:headEnd/>
                <a:tailEnd/>
              </a:ln>
            </p:spPr>
            <p:txBody>
              <a:bodyPr/>
              <a:lstStyle/>
              <a:p>
                <a:endParaRPr lang="en-US" dirty="0"/>
              </a:p>
            </p:txBody>
          </p:sp>
          <p:sp>
            <p:nvSpPr>
              <p:cNvPr id="3566" name="Line 1559"/>
              <p:cNvSpPr>
                <a:spLocks noChangeShapeType="1"/>
              </p:cNvSpPr>
              <p:nvPr/>
            </p:nvSpPr>
            <p:spPr bwMode="auto">
              <a:xfrm>
                <a:off x="4167" y="1357"/>
                <a:ext cx="1" cy="1"/>
              </a:xfrm>
              <a:prstGeom prst="line">
                <a:avLst/>
              </a:prstGeom>
              <a:noFill/>
              <a:ln w="3175">
                <a:solidFill>
                  <a:srgbClr val="000000"/>
                </a:solidFill>
                <a:miter lim="800000"/>
                <a:headEnd/>
                <a:tailEnd/>
              </a:ln>
            </p:spPr>
            <p:txBody>
              <a:bodyPr/>
              <a:lstStyle/>
              <a:p>
                <a:endParaRPr lang="en-US" dirty="0"/>
              </a:p>
            </p:txBody>
          </p:sp>
          <p:sp>
            <p:nvSpPr>
              <p:cNvPr id="3567" name="Line 1560"/>
              <p:cNvSpPr>
                <a:spLocks noChangeShapeType="1"/>
              </p:cNvSpPr>
              <p:nvPr/>
            </p:nvSpPr>
            <p:spPr bwMode="auto">
              <a:xfrm>
                <a:off x="4167" y="1358"/>
                <a:ext cx="1" cy="1"/>
              </a:xfrm>
              <a:prstGeom prst="line">
                <a:avLst/>
              </a:prstGeom>
              <a:noFill/>
              <a:ln w="3175">
                <a:solidFill>
                  <a:srgbClr val="000000"/>
                </a:solidFill>
                <a:miter lim="800000"/>
                <a:headEnd/>
                <a:tailEnd/>
              </a:ln>
            </p:spPr>
            <p:txBody>
              <a:bodyPr/>
              <a:lstStyle/>
              <a:p>
                <a:endParaRPr lang="en-US" dirty="0"/>
              </a:p>
            </p:txBody>
          </p:sp>
          <p:sp>
            <p:nvSpPr>
              <p:cNvPr id="3568" name="Freeform 1561"/>
              <p:cNvSpPr>
                <a:spLocks/>
              </p:cNvSpPr>
              <p:nvPr/>
            </p:nvSpPr>
            <p:spPr bwMode="auto">
              <a:xfrm>
                <a:off x="4167" y="1358"/>
                <a:ext cx="22" cy="34"/>
              </a:xfrm>
              <a:custGeom>
                <a:avLst/>
                <a:gdLst>
                  <a:gd name="T0" fmla="*/ 0 w 22"/>
                  <a:gd name="T1" fmla="*/ 0 h 34"/>
                  <a:gd name="T2" fmla="*/ 8 w 22"/>
                  <a:gd name="T3" fmla="*/ 4 h 34"/>
                  <a:gd name="T4" fmla="*/ 8 w 22"/>
                  <a:gd name="T5" fmla="*/ 34 h 34"/>
                  <a:gd name="T6" fmla="*/ 22 w 22"/>
                  <a:gd name="T7" fmla="*/ 34 h 34"/>
                  <a:gd name="T8" fmla="*/ 0 60000 65536"/>
                  <a:gd name="T9" fmla="*/ 0 60000 65536"/>
                  <a:gd name="T10" fmla="*/ 0 60000 65536"/>
                  <a:gd name="T11" fmla="*/ 0 60000 65536"/>
                  <a:gd name="T12" fmla="*/ 0 w 22"/>
                  <a:gd name="T13" fmla="*/ 0 h 34"/>
                  <a:gd name="T14" fmla="*/ 22 w 22"/>
                  <a:gd name="T15" fmla="*/ 34 h 34"/>
                </a:gdLst>
                <a:ahLst/>
                <a:cxnLst>
                  <a:cxn ang="T8">
                    <a:pos x="T0" y="T1"/>
                  </a:cxn>
                  <a:cxn ang="T9">
                    <a:pos x="T2" y="T3"/>
                  </a:cxn>
                  <a:cxn ang="T10">
                    <a:pos x="T4" y="T5"/>
                  </a:cxn>
                  <a:cxn ang="T11">
                    <a:pos x="T6" y="T7"/>
                  </a:cxn>
                </a:cxnLst>
                <a:rect l="T12" t="T13" r="T14" b="T15"/>
                <a:pathLst>
                  <a:path w="22" h="34">
                    <a:moveTo>
                      <a:pt x="0" y="0"/>
                    </a:moveTo>
                    <a:lnTo>
                      <a:pt x="8" y="4"/>
                    </a:lnTo>
                    <a:lnTo>
                      <a:pt x="8" y="34"/>
                    </a:lnTo>
                    <a:lnTo>
                      <a:pt x="22" y="34"/>
                    </a:lnTo>
                  </a:path>
                </a:pathLst>
              </a:custGeom>
              <a:noFill/>
              <a:ln w="3175">
                <a:solidFill>
                  <a:srgbClr val="000000"/>
                </a:solidFill>
                <a:miter lim="800000"/>
                <a:headEnd/>
                <a:tailEnd/>
              </a:ln>
            </p:spPr>
            <p:txBody>
              <a:bodyPr/>
              <a:lstStyle/>
              <a:p>
                <a:pPr algn="ctr" eaLnBrk="0" hangingPunct="0"/>
                <a:endParaRPr lang="en-US" dirty="0"/>
              </a:p>
            </p:txBody>
          </p:sp>
          <p:sp>
            <p:nvSpPr>
              <p:cNvPr id="3569" name="Freeform 1562"/>
              <p:cNvSpPr>
                <a:spLocks/>
              </p:cNvSpPr>
              <p:nvPr/>
            </p:nvSpPr>
            <p:spPr bwMode="auto">
              <a:xfrm>
                <a:off x="4178" y="1392"/>
                <a:ext cx="11" cy="48"/>
              </a:xfrm>
              <a:custGeom>
                <a:avLst/>
                <a:gdLst>
                  <a:gd name="T0" fmla="*/ 11 w 11"/>
                  <a:gd name="T1" fmla="*/ 0 h 48"/>
                  <a:gd name="T2" fmla="*/ 11 w 11"/>
                  <a:gd name="T3" fmla="*/ 19 h 48"/>
                  <a:gd name="T4" fmla="*/ 0 w 11"/>
                  <a:gd name="T5" fmla="*/ 37 h 48"/>
                  <a:gd name="T6" fmla="*/ 0 w 11"/>
                  <a:gd name="T7" fmla="*/ 48 h 48"/>
                  <a:gd name="T8" fmla="*/ 0 60000 65536"/>
                  <a:gd name="T9" fmla="*/ 0 60000 65536"/>
                  <a:gd name="T10" fmla="*/ 0 60000 65536"/>
                  <a:gd name="T11" fmla="*/ 0 60000 65536"/>
                  <a:gd name="T12" fmla="*/ 0 w 11"/>
                  <a:gd name="T13" fmla="*/ 0 h 48"/>
                  <a:gd name="T14" fmla="*/ 11 w 11"/>
                  <a:gd name="T15" fmla="*/ 48 h 48"/>
                </a:gdLst>
                <a:ahLst/>
                <a:cxnLst>
                  <a:cxn ang="T8">
                    <a:pos x="T0" y="T1"/>
                  </a:cxn>
                  <a:cxn ang="T9">
                    <a:pos x="T2" y="T3"/>
                  </a:cxn>
                  <a:cxn ang="T10">
                    <a:pos x="T4" y="T5"/>
                  </a:cxn>
                  <a:cxn ang="T11">
                    <a:pos x="T6" y="T7"/>
                  </a:cxn>
                </a:cxnLst>
                <a:rect l="T12" t="T13" r="T14" b="T15"/>
                <a:pathLst>
                  <a:path w="11" h="48">
                    <a:moveTo>
                      <a:pt x="11" y="0"/>
                    </a:moveTo>
                    <a:lnTo>
                      <a:pt x="11" y="19"/>
                    </a:lnTo>
                    <a:lnTo>
                      <a:pt x="0" y="37"/>
                    </a:lnTo>
                    <a:lnTo>
                      <a:pt x="0" y="48"/>
                    </a:lnTo>
                  </a:path>
                </a:pathLst>
              </a:custGeom>
              <a:noFill/>
              <a:ln w="3175">
                <a:solidFill>
                  <a:srgbClr val="000000"/>
                </a:solidFill>
                <a:miter lim="800000"/>
                <a:headEnd/>
                <a:tailEnd/>
              </a:ln>
            </p:spPr>
            <p:txBody>
              <a:bodyPr/>
              <a:lstStyle/>
              <a:p>
                <a:pPr algn="ctr" eaLnBrk="0" hangingPunct="0"/>
                <a:endParaRPr lang="en-US" dirty="0"/>
              </a:p>
            </p:txBody>
          </p:sp>
          <p:sp>
            <p:nvSpPr>
              <p:cNvPr id="3570" name="Freeform 1563"/>
              <p:cNvSpPr>
                <a:spLocks/>
              </p:cNvSpPr>
              <p:nvPr/>
            </p:nvSpPr>
            <p:spPr bwMode="auto">
              <a:xfrm>
                <a:off x="4167" y="1440"/>
                <a:ext cx="11" cy="26"/>
              </a:xfrm>
              <a:custGeom>
                <a:avLst/>
                <a:gdLst>
                  <a:gd name="T0" fmla="*/ 11 w 11"/>
                  <a:gd name="T1" fmla="*/ 0 h 26"/>
                  <a:gd name="T2" fmla="*/ 4 w 11"/>
                  <a:gd name="T3" fmla="*/ 24 h 26"/>
                  <a:gd name="T4" fmla="*/ 0 w 11"/>
                  <a:gd name="T5" fmla="*/ 26 h 26"/>
                  <a:gd name="T6" fmla="*/ 0 60000 65536"/>
                  <a:gd name="T7" fmla="*/ 0 60000 65536"/>
                  <a:gd name="T8" fmla="*/ 0 60000 65536"/>
                  <a:gd name="T9" fmla="*/ 0 w 11"/>
                  <a:gd name="T10" fmla="*/ 0 h 26"/>
                  <a:gd name="T11" fmla="*/ 11 w 11"/>
                  <a:gd name="T12" fmla="*/ 26 h 26"/>
                </a:gdLst>
                <a:ahLst/>
                <a:cxnLst>
                  <a:cxn ang="T6">
                    <a:pos x="T0" y="T1"/>
                  </a:cxn>
                  <a:cxn ang="T7">
                    <a:pos x="T2" y="T3"/>
                  </a:cxn>
                  <a:cxn ang="T8">
                    <a:pos x="T4" y="T5"/>
                  </a:cxn>
                </a:cxnLst>
                <a:rect l="T9" t="T10" r="T11" b="T12"/>
                <a:pathLst>
                  <a:path w="11" h="26">
                    <a:moveTo>
                      <a:pt x="11" y="0"/>
                    </a:moveTo>
                    <a:lnTo>
                      <a:pt x="4" y="24"/>
                    </a:lnTo>
                    <a:lnTo>
                      <a:pt x="0" y="26"/>
                    </a:lnTo>
                  </a:path>
                </a:pathLst>
              </a:custGeom>
              <a:noFill/>
              <a:ln w="3175">
                <a:solidFill>
                  <a:srgbClr val="000000"/>
                </a:solidFill>
                <a:miter lim="800000"/>
                <a:headEnd/>
                <a:tailEnd/>
              </a:ln>
            </p:spPr>
            <p:txBody>
              <a:bodyPr/>
              <a:lstStyle/>
              <a:p>
                <a:pPr algn="ctr" eaLnBrk="0" hangingPunct="0"/>
                <a:endParaRPr lang="en-US" dirty="0"/>
              </a:p>
            </p:txBody>
          </p:sp>
          <p:sp>
            <p:nvSpPr>
              <p:cNvPr id="3571" name="Freeform 1564"/>
              <p:cNvSpPr>
                <a:spLocks/>
              </p:cNvSpPr>
              <p:nvPr/>
            </p:nvSpPr>
            <p:spPr bwMode="auto">
              <a:xfrm>
                <a:off x="4023" y="1336"/>
                <a:ext cx="144" cy="130"/>
              </a:xfrm>
              <a:custGeom>
                <a:avLst/>
                <a:gdLst>
                  <a:gd name="T0" fmla="*/ 144 w 144"/>
                  <a:gd name="T1" fmla="*/ 130 h 130"/>
                  <a:gd name="T2" fmla="*/ 132 w 144"/>
                  <a:gd name="T3" fmla="*/ 125 h 130"/>
                  <a:gd name="T4" fmla="*/ 124 w 144"/>
                  <a:gd name="T5" fmla="*/ 128 h 130"/>
                  <a:gd name="T6" fmla="*/ 119 w 144"/>
                  <a:gd name="T7" fmla="*/ 123 h 130"/>
                  <a:gd name="T8" fmla="*/ 110 w 144"/>
                  <a:gd name="T9" fmla="*/ 125 h 130"/>
                  <a:gd name="T10" fmla="*/ 102 w 144"/>
                  <a:gd name="T11" fmla="*/ 117 h 130"/>
                  <a:gd name="T12" fmla="*/ 98 w 144"/>
                  <a:gd name="T13" fmla="*/ 118 h 130"/>
                  <a:gd name="T14" fmla="*/ 93 w 144"/>
                  <a:gd name="T15" fmla="*/ 107 h 130"/>
                  <a:gd name="T16" fmla="*/ 71 w 144"/>
                  <a:gd name="T17" fmla="*/ 99 h 130"/>
                  <a:gd name="T18" fmla="*/ 64 w 144"/>
                  <a:gd name="T19" fmla="*/ 85 h 130"/>
                  <a:gd name="T20" fmla="*/ 56 w 144"/>
                  <a:gd name="T21" fmla="*/ 85 h 130"/>
                  <a:gd name="T22" fmla="*/ 59 w 144"/>
                  <a:gd name="T23" fmla="*/ 83 h 130"/>
                  <a:gd name="T24" fmla="*/ 58 w 144"/>
                  <a:gd name="T25" fmla="*/ 78 h 130"/>
                  <a:gd name="T26" fmla="*/ 59 w 144"/>
                  <a:gd name="T27" fmla="*/ 75 h 130"/>
                  <a:gd name="T28" fmla="*/ 56 w 144"/>
                  <a:gd name="T29" fmla="*/ 78 h 130"/>
                  <a:gd name="T30" fmla="*/ 55 w 144"/>
                  <a:gd name="T31" fmla="*/ 75 h 130"/>
                  <a:gd name="T32" fmla="*/ 59 w 144"/>
                  <a:gd name="T33" fmla="*/ 70 h 130"/>
                  <a:gd name="T34" fmla="*/ 55 w 144"/>
                  <a:gd name="T35" fmla="*/ 66 h 130"/>
                  <a:gd name="T36" fmla="*/ 56 w 144"/>
                  <a:gd name="T37" fmla="*/ 56 h 130"/>
                  <a:gd name="T38" fmla="*/ 53 w 144"/>
                  <a:gd name="T39" fmla="*/ 59 h 130"/>
                  <a:gd name="T40" fmla="*/ 50 w 144"/>
                  <a:gd name="T41" fmla="*/ 50 h 130"/>
                  <a:gd name="T42" fmla="*/ 42 w 144"/>
                  <a:gd name="T43" fmla="*/ 46 h 130"/>
                  <a:gd name="T44" fmla="*/ 34 w 144"/>
                  <a:gd name="T45" fmla="*/ 26 h 130"/>
                  <a:gd name="T46" fmla="*/ 17 w 144"/>
                  <a:gd name="T47" fmla="*/ 14 h 130"/>
                  <a:gd name="T48" fmla="*/ 16 w 144"/>
                  <a:gd name="T49" fmla="*/ 8 h 130"/>
                  <a:gd name="T50" fmla="*/ 0 w 144"/>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30"/>
                  <a:gd name="T80" fmla="*/ 144 w 144"/>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30">
                    <a:moveTo>
                      <a:pt x="144" y="130"/>
                    </a:moveTo>
                    <a:lnTo>
                      <a:pt x="132" y="125"/>
                    </a:lnTo>
                    <a:lnTo>
                      <a:pt x="124" y="128"/>
                    </a:lnTo>
                    <a:lnTo>
                      <a:pt x="119" y="123"/>
                    </a:lnTo>
                    <a:lnTo>
                      <a:pt x="110" y="125"/>
                    </a:lnTo>
                    <a:lnTo>
                      <a:pt x="102" y="117"/>
                    </a:lnTo>
                    <a:lnTo>
                      <a:pt x="98" y="118"/>
                    </a:lnTo>
                    <a:lnTo>
                      <a:pt x="93" y="107"/>
                    </a:lnTo>
                    <a:lnTo>
                      <a:pt x="71" y="99"/>
                    </a:lnTo>
                    <a:lnTo>
                      <a:pt x="64" y="85"/>
                    </a:lnTo>
                    <a:lnTo>
                      <a:pt x="56" y="85"/>
                    </a:lnTo>
                    <a:lnTo>
                      <a:pt x="59" y="83"/>
                    </a:lnTo>
                    <a:lnTo>
                      <a:pt x="58" y="78"/>
                    </a:lnTo>
                    <a:lnTo>
                      <a:pt x="59" y="75"/>
                    </a:lnTo>
                    <a:lnTo>
                      <a:pt x="56" y="78"/>
                    </a:lnTo>
                    <a:lnTo>
                      <a:pt x="55" y="75"/>
                    </a:lnTo>
                    <a:lnTo>
                      <a:pt x="59" y="70"/>
                    </a:lnTo>
                    <a:lnTo>
                      <a:pt x="55" y="66"/>
                    </a:lnTo>
                    <a:lnTo>
                      <a:pt x="56" y="56"/>
                    </a:lnTo>
                    <a:lnTo>
                      <a:pt x="53" y="59"/>
                    </a:lnTo>
                    <a:lnTo>
                      <a:pt x="50" y="50"/>
                    </a:lnTo>
                    <a:lnTo>
                      <a:pt x="42" y="46"/>
                    </a:lnTo>
                    <a:lnTo>
                      <a:pt x="34" y="26"/>
                    </a:lnTo>
                    <a:lnTo>
                      <a:pt x="17" y="14"/>
                    </a:lnTo>
                    <a:lnTo>
                      <a:pt x="16"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72" name="Freeform 1565"/>
              <p:cNvSpPr>
                <a:spLocks/>
              </p:cNvSpPr>
              <p:nvPr/>
            </p:nvSpPr>
            <p:spPr bwMode="auto">
              <a:xfrm>
                <a:off x="3913" y="1274"/>
                <a:ext cx="110" cy="62"/>
              </a:xfrm>
              <a:custGeom>
                <a:avLst/>
                <a:gdLst>
                  <a:gd name="T0" fmla="*/ 110 w 110"/>
                  <a:gd name="T1" fmla="*/ 62 h 62"/>
                  <a:gd name="T2" fmla="*/ 87 w 110"/>
                  <a:gd name="T3" fmla="*/ 49 h 62"/>
                  <a:gd name="T4" fmla="*/ 87 w 110"/>
                  <a:gd name="T5" fmla="*/ 44 h 62"/>
                  <a:gd name="T6" fmla="*/ 82 w 110"/>
                  <a:gd name="T7" fmla="*/ 46 h 62"/>
                  <a:gd name="T8" fmla="*/ 79 w 110"/>
                  <a:gd name="T9" fmla="*/ 36 h 62"/>
                  <a:gd name="T10" fmla="*/ 79 w 110"/>
                  <a:gd name="T11" fmla="*/ 46 h 62"/>
                  <a:gd name="T12" fmla="*/ 69 w 110"/>
                  <a:gd name="T13" fmla="*/ 40 h 62"/>
                  <a:gd name="T14" fmla="*/ 64 w 110"/>
                  <a:gd name="T15" fmla="*/ 43 h 62"/>
                  <a:gd name="T16" fmla="*/ 64 w 110"/>
                  <a:gd name="T17" fmla="*/ 40 h 62"/>
                  <a:gd name="T18" fmla="*/ 56 w 110"/>
                  <a:gd name="T19" fmla="*/ 33 h 62"/>
                  <a:gd name="T20" fmla="*/ 25 w 110"/>
                  <a:gd name="T21" fmla="*/ 19 h 62"/>
                  <a:gd name="T22" fmla="*/ 14 w 110"/>
                  <a:gd name="T23" fmla="*/ 6 h 62"/>
                  <a:gd name="T24" fmla="*/ 0 w 110"/>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62"/>
                  <a:gd name="T41" fmla="*/ 110 w 110"/>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62">
                    <a:moveTo>
                      <a:pt x="110" y="62"/>
                    </a:moveTo>
                    <a:lnTo>
                      <a:pt x="87" y="49"/>
                    </a:lnTo>
                    <a:lnTo>
                      <a:pt x="87" y="44"/>
                    </a:lnTo>
                    <a:lnTo>
                      <a:pt x="82" y="46"/>
                    </a:lnTo>
                    <a:lnTo>
                      <a:pt x="79" y="36"/>
                    </a:lnTo>
                    <a:lnTo>
                      <a:pt x="79" y="46"/>
                    </a:lnTo>
                    <a:lnTo>
                      <a:pt x="69" y="40"/>
                    </a:lnTo>
                    <a:lnTo>
                      <a:pt x="64" y="43"/>
                    </a:lnTo>
                    <a:lnTo>
                      <a:pt x="64" y="40"/>
                    </a:lnTo>
                    <a:lnTo>
                      <a:pt x="56" y="33"/>
                    </a:lnTo>
                    <a:lnTo>
                      <a:pt x="25" y="19"/>
                    </a:lnTo>
                    <a:lnTo>
                      <a:pt x="14"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73" name="Freeform 1566"/>
              <p:cNvSpPr>
                <a:spLocks/>
              </p:cNvSpPr>
              <p:nvPr/>
            </p:nvSpPr>
            <p:spPr bwMode="auto">
              <a:xfrm>
                <a:off x="3911" y="1254"/>
                <a:ext cx="5" cy="20"/>
              </a:xfrm>
              <a:custGeom>
                <a:avLst/>
                <a:gdLst>
                  <a:gd name="T0" fmla="*/ 2 w 5"/>
                  <a:gd name="T1" fmla="*/ 20 h 20"/>
                  <a:gd name="T2" fmla="*/ 3 w 5"/>
                  <a:gd name="T3" fmla="*/ 13 h 20"/>
                  <a:gd name="T4" fmla="*/ 2 w 5"/>
                  <a:gd name="T5" fmla="*/ 13 h 20"/>
                  <a:gd name="T6" fmla="*/ 0 w 5"/>
                  <a:gd name="T7" fmla="*/ 10 h 20"/>
                  <a:gd name="T8" fmla="*/ 5 w 5"/>
                  <a:gd name="T9" fmla="*/ 0 h 20"/>
                  <a:gd name="T10" fmla="*/ 0 60000 65536"/>
                  <a:gd name="T11" fmla="*/ 0 60000 65536"/>
                  <a:gd name="T12" fmla="*/ 0 60000 65536"/>
                  <a:gd name="T13" fmla="*/ 0 60000 65536"/>
                  <a:gd name="T14" fmla="*/ 0 60000 65536"/>
                  <a:gd name="T15" fmla="*/ 0 w 5"/>
                  <a:gd name="T16" fmla="*/ 0 h 20"/>
                  <a:gd name="T17" fmla="*/ 5 w 5"/>
                  <a:gd name="T18" fmla="*/ 20 h 20"/>
                </a:gdLst>
                <a:ahLst/>
                <a:cxnLst>
                  <a:cxn ang="T10">
                    <a:pos x="T0" y="T1"/>
                  </a:cxn>
                  <a:cxn ang="T11">
                    <a:pos x="T2" y="T3"/>
                  </a:cxn>
                  <a:cxn ang="T12">
                    <a:pos x="T4" y="T5"/>
                  </a:cxn>
                  <a:cxn ang="T13">
                    <a:pos x="T6" y="T7"/>
                  </a:cxn>
                  <a:cxn ang="T14">
                    <a:pos x="T8" y="T9"/>
                  </a:cxn>
                </a:cxnLst>
                <a:rect l="T15" t="T16" r="T17" b="T18"/>
                <a:pathLst>
                  <a:path w="5" h="20">
                    <a:moveTo>
                      <a:pt x="2" y="20"/>
                    </a:moveTo>
                    <a:lnTo>
                      <a:pt x="3" y="13"/>
                    </a:lnTo>
                    <a:lnTo>
                      <a:pt x="2" y="13"/>
                    </a:lnTo>
                    <a:lnTo>
                      <a:pt x="0" y="10"/>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3574" name="Freeform 1567"/>
              <p:cNvSpPr>
                <a:spLocks/>
              </p:cNvSpPr>
              <p:nvPr/>
            </p:nvSpPr>
            <p:spPr bwMode="auto">
              <a:xfrm>
                <a:off x="3916" y="1166"/>
                <a:ext cx="66" cy="88"/>
              </a:xfrm>
              <a:custGeom>
                <a:avLst/>
                <a:gdLst>
                  <a:gd name="T0" fmla="*/ 0 w 66"/>
                  <a:gd name="T1" fmla="*/ 88 h 88"/>
                  <a:gd name="T2" fmla="*/ 11 w 66"/>
                  <a:gd name="T3" fmla="*/ 55 h 88"/>
                  <a:gd name="T4" fmla="*/ 22 w 66"/>
                  <a:gd name="T5" fmla="*/ 53 h 88"/>
                  <a:gd name="T6" fmla="*/ 26 w 66"/>
                  <a:gd name="T7" fmla="*/ 28 h 88"/>
                  <a:gd name="T8" fmla="*/ 42 w 66"/>
                  <a:gd name="T9" fmla="*/ 16 h 88"/>
                  <a:gd name="T10" fmla="*/ 58 w 66"/>
                  <a:gd name="T11" fmla="*/ 12 h 88"/>
                  <a:gd name="T12" fmla="*/ 66 w 66"/>
                  <a:gd name="T13" fmla="*/ 0 h 88"/>
                  <a:gd name="T14" fmla="*/ 0 60000 65536"/>
                  <a:gd name="T15" fmla="*/ 0 60000 65536"/>
                  <a:gd name="T16" fmla="*/ 0 60000 65536"/>
                  <a:gd name="T17" fmla="*/ 0 60000 65536"/>
                  <a:gd name="T18" fmla="*/ 0 60000 65536"/>
                  <a:gd name="T19" fmla="*/ 0 60000 65536"/>
                  <a:gd name="T20" fmla="*/ 0 60000 65536"/>
                  <a:gd name="T21" fmla="*/ 0 w 66"/>
                  <a:gd name="T22" fmla="*/ 0 h 88"/>
                  <a:gd name="T23" fmla="*/ 66 w 6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8">
                    <a:moveTo>
                      <a:pt x="0" y="88"/>
                    </a:moveTo>
                    <a:lnTo>
                      <a:pt x="11" y="55"/>
                    </a:lnTo>
                    <a:lnTo>
                      <a:pt x="22" y="53"/>
                    </a:lnTo>
                    <a:lnTo>
                      <a:pt x="26" y="28"/>
                    </a:lnTo>
                    <a:lnTo>
                      <a:pt x="42" y="16"/>
                    </a:lnTo>
                    <a:lnTo>
                      <a:pt x="58" y="12"/>
                    </a:lnTo>
                    <a:lnTo>
                      <a:pt x="66" y="0"/>
                    </a:lnTo>
                  </a:path>
                </a:pathLst>
              </a:custGeom>
              <a:noFill/>
              <a:ln w="3175">
                <a:solidFill>
                  <a:srgbClr val="000000"/>
                </a:solidFill>
                <a:miter lim="800000"/>
                <a:headEnd/>
                <a:tailEnd/>
              </a:ln>
            </p:spPr>
            <p:txBody>
              <a:bodyPr/>
              <a:lstStyle/>
              <a:p>
                <a:pPr algn="ctr" eaLnBrk="0" hangingPunct="0"/>
                <a:endParaRPr lang="en-US" dirty="0"/>
              </a:p>
            </p:txBody>
          </p:sp>
          <p:sp>
            <p:nvSpPr>
              <p:cNvPr id="3575" name="Freeform 1568"/>
              <p:cNvSpPr>
                <a:spLocks/>
              </p:cNvSpPr>
              <p:nvPr/>
            </p:nvSpPr>
            <p:spPr bwMode="auto">
              <a:xfrm>
                <a:off x="3613" y="1166"/>
                <a:ext cx="233" cy="13"/>
              </a:xfrm>
              <a:custGeom>
                <a:avLst/>
                <a:gdLst>
                  <a:gd name="T0" fmla="*/ 0 w 233"/>
                  <a:gd name="T1" fmla="*/ 0 h 13"/>
                  <a:gd name="T2" fmla="*/ 193 w 233"/>
                  <a:gd name="T3" fmla="*/ 0 h 13"/>
                  <a:gd name="T4" fmla="*/ 196 w 233"/>
                  <a:gd name="T5" fmla="*/ 13 h 13"/>
                  <a:gd name="T6" fmla="*/ 233 w 233"/>
                  <a:gd name="T7" fmla="*/ 13 h 13"/>
                  <a:gd name="T8" fmla="*/ 0 60000 65536"/>
                  <a:gd name="T9" fmla="*/ 0 60000 65536"/>
                  <a:gd name="T10" fmla="*/ 0 60000 65536"/>
                  <a:gd name="T11" fmla="*/ 0 60000 65536"/>
                  <a:gd name="T12" fmla="*/ 0 w 233"/>
                  <a:gd name="T13" fmla="*/ 0 h 13"/>
                  <a:gd name="T14" fmla="*/ 233 w 233"/>
                  <a:gd name="T15" fmla="*/ 13 h 13"/>
                </a:gdLst>
                <a:ahLst/>
                <a:cxnLst>
                  <a:cxn ang="T8">
                    <a:pos x="T0" y="T1"/>
                  </a:cxn>
                  <a:cxn ang="T9">
                    <a:pos x="T2" y="T3"/>
                  </a:cxn>
                  <a:cxn ang="T10">
                    <a:pos x="T4" y="T5"/>
                  </a:cxn>
                  <a:cxn ang="T11">
                    <a:pos x="T6" y="T7"/>
                  </a:cxn>
                </a:cxnLst>
                <a:rect l="T12" t="T13" r="T14" b="T15"/>
                <a:pathLst>
                  <a:path w="233" h="13">
                    <a:moveTo>
                      <a:pt x="0" y="0"/>
                    </a:moveTo>
                    <a:lnTo>
                      <a:pt x="193" y="0"/>
                    </a:lnTo>
                    <a:lnTo>
                      <a:pt x="196" y="13"/>
                    </a:lnTo>
                    <a:lnTo>
                      <a:pt x="233" y="13"/>
                    </a:lnTo>
                  </a:path>
                </a:pathLst>
              </a:custGeom>
              <a:noFill/>
              <a:ln w="3175">
                <a:solidFill>
                  <a:srgbClr val="000000"/>
                </a:solidFill>
                <a:miter lim="800000"/>
                <a:headEnd/>
                <a:tailEnd/>
              </a:ln>
            </p:spPr>
            <p:txBody>
              <a:bodyPr/>
              <a:lstStyle/>
              <a:p>
                <a:pPr algn="ctr" eaLnBrk="0" hangingPunct="0"/>
                <a:endParaRPr lang="en-US" dirty="0"/>
              </a:p>
            </p:txBody>
          </p:sp>
          <p:sp>
            <p:nvSpPr>
              <p:cNvPr id="3576" name="Freeform 1569"/>
              <p:cNvSpPr>
                <a:spLocks/>
              </p:cNvSpPr>
              <p:nvPr/>
            </p:nvSpPr>
            <p:spPr bwMode="auto">
              <a:xfrm>
                <a:off x="3748" y="1179"/>
                <a:ext cx="100" cy="128"/>
              </a:xfrm>
              <a:custGeom>
                <a:avLst/>
                <a:gdLst>
                  <a:gd name="T0" fmla="*/ 98 w 100"/>
                  <a:gd name="T1" fmla="*/ 0 h 128"/>
                  <a:gd name="T2" fmla="*/ 100 w 100"/>
                  <a:gd name="T3" fmla="*/ 18 h 128"/>
                  <a:gd name="T4" fmla="*/ 87 w 100"/>
                  <a:gd name="T5" fmla="*/ 31 h 128"/>
                  <a:gd name="T6" fmla="*/ 80 w 100"/>
                  <a:gd name="T7" fmla="*/ 53 h 128"/>
                  <a:gd name="T8" fmla="*/ 72 w 100"/>
                  <a:gd name="T9" fmla="*/ 59 h 128"/>
                  <a:gd name="T10" fmla="*/ 66 w 100"/>
                  <a:gd name="T11" fmla="*/ 53 h 128"/>
                  <a:gd name="T12" fmla="*/ 71 w 100"/>
                  <a:gd name="T13" fmla="*/ 56 h 128"/>
                  <a:gd name="T14" fmla="*/ 76 w 100"/>
                  <a:gd name="T15" fmla="*/ 71 h 128"/>
                  <a:gd name="T16" fmla="*/ 72 w 100"/>
                  <a:gd name="T17" fmla="*/ 87 h 128"/>
                  <a:gd name="T18" fmla="*/ 64 w 100"/>
                  <a:gd name="T19" fmla="*/ 83 h 128"/>
                  <a:gd name="T20" fmla="*/ 68 w 100"/>
                  <a:gd name="T21" fmla="*/ 90 h 128"/>
                  <a:gd name="T22" fmla="*/ 64 w 100"/>
                  <a:gd name="T23" fmla="*/ 87 h 128"/>
                  <a:gd name="T24" fmla="*/ 61 w 100"/>
                  <a:gd name="T25" fmla="*/ 90 h 128"/>
                  <a:gd name="T26" fmla="*/ 58 w 100"/>
                  <a:gd name="T27" fmla="*/ 80 h 128"/>
                  <a:gd name="T28" fmla="*/ 51 w 100"/>
                  <a:gd name="T29" fmla="*/ 80 h 128"/>
                  <a:gd name="T30" fmla="*/ 45 w 100"/>
                  <a:gd name="T31" fmla="*/ 85 h 128"/>
                  <a:gd name="T32" fmla="*/ 48 w 100"/>
                  <a:gd name="T33" fmla="*/ 95 h 128"/>
                  <a:gd name="T34" fmla="*/ 45 w 100"/>
                  <a:gd name="T35" fmla="*/ 101 h 128"/>
                  <a:gd name="T36" fmla="*/ 42 w 100"/>
                  <a:gd name="T37" fmla="*/ 88 h 128"/>
                  <a:gd name="T38" fmla="*/ 43 w 100"/>
                  <a:gd name="T39" fmla="*/ 98 h 128"/>
                  <a:gd name="T40" fmla="*/ 38 w 100"/>
                  <a:gd name="T41" fmla="*/ 99 h 128"/>
                  <a:gd name="T42" fmla="*/ 40 w 100"/>
                  <a:gd name="T43" fmla="*/ 103 h 128"/>
                  <a:gd name="T44" fmla="*/ 29 w 100"/>
                  <a:gd name="T45" fmla="*/ 95 h 128"/>
                  <a:gd name="T46" fmla="*/ 16 w 100"/>
                  <a:gd name="T47" fmla="*/ 101 h 128"/>
                  <a:gd name="T48" fmla="*/ 9 w 100"/>
                  <a:gd name="T49" fmla="*/ 96 h 128"/>
                  <a:gd name="T50" fmla="*/ 13 w 100"/>
                  <a:gd name="T51" fmla="*/ 101 h 128"/>
                  <a:gd name="T52" fmla="*/ 8 w 100"/>
                  <a:gd name="T53" fmla="*/ 115 h 128"/>
                  <a:gd name="T54" fmla="*/ 9 w 100"/>
                  <a:gd name="T55" fmla="*/ 122 h 128"/>
                  <a:gd name="T56" fmla="*/ 4 w 100"/>
                  <a:gd name="T57" fmla="*/ 122 h 128"/>
                  <a:gd name="T58" fmla="*/ 8 w 100"/>
                  <a:gd name="T59" fmla="*/ 115 h 128"/>
                  <a:gd name="T60" fmla="*/ 1 w 100"/>
                  <a:gd name="T61" fmla="*/ 111 h 128"/>
                  <a:gd name="T62" fmla="*/ 0 w 100"/>
                  <a:gd name="T63" fmla="*/ 128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28"/>
                  <a:gd name="T98" fmla="*/ 100 w 100"/>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28">
                    <a:moveTo>
                      <a:pt x="98" y="0"/>
                    </a:moveTo>
                    <a:lnTo>
                      <a:pt x="100" y="18"/>
                    </a:lnTo>
                    <a:lnTo>
                      <a:pt x="87" y="31"/>
                    </a:lnTo>
                    <a:lnTo>
                      <a:pt x="80" y="53"/>
                    </a:lnTo>
                    <a:lnTo>
                      <a:pt x="72" y="59"/>
                    </a:lnTo>
                    <a:lnTo>
                      <a:pt x="66" y="53"/>
                    </a:lnTo>
                    <a:lnTo>
                      <a:pt x="71" y="56"/>
                    </a:lnTo>
                    <a:lnTo>
                      <a:pt x="76" y="71"/>
                    </a:lnTo>
                    <a:lnTo>
                      <a:pt x="72" y="87"/>
                    </a:lnTo>
                    <a:lnTo>
                      <a:pt x="64" y="83"/>
                    </a:lnTo>
                    <a:lnTo>
                      <a:pt x="68" y="90"/>
                    </a:lnTo>
                    <a:lnTo>
                      <a:pt x="64" y="87"/>
                    </a:lnTo>
                    <a:lnTo>
                      <a:pt x="61" y="90"/>
                    </a:lnTo>
                    <a:lnTo>
                      <a:pt x="58" y="80"/>
                    </a:lnTo>
                    <a:lnTo>
                      <a:pt x="51" y="80"/>
                    </a:lnTo>
                    <a:lnTo>
                      <a:pt x="45" y="85"/>
                    </a:lnTo>
                    <a:lnTo>
                      <a:pt x="48" y="95"/>
                    </a:lnTo>
                    <a:lnTo>
                      <a:pt x="45" y="101"/>
                    </a:lnTo>
                    <a:lnTo>
                      <a:pt x="42" y="88"/>
                    </a:lnTo>
                    <a:lnTo>
                      <a:pt x="43" y="98"/>
                    </a:lnTo>
                    <a:lnTo>
                      <a:pt x="38" y="99"/>
                    </a:lnTo>
                    <a:lnTo>
                      <a:pt x="40" y="103"/>
                    </a:lnTo>
                    <a:lnTo>
                      <a:pt x="29" y="95"/>
                    </a:lnTo>
                    <a:lnTo>
                      <a:pt x="16" y="101"/>
                    </a:lnTo>
                    <a:lnTo>
                      <a:pt x="9" y="96"/>
                    </a:lnTo>
                    <a:lnTo>
                      <a:pt x="13" y="101"/>
                    </a:lnTo>
                    <a:lnTo>
                      <a:pt x="8" y="115"/>
                    </a:lnTo>
                    <a:lnTo>
                      <a:pt x="9" y="122"/>
                    </a:lnTo>
                    <a:lnTo>
                      <a:pt x="4" y="122"/>
                    </a:lnTo>
                    <a:lnTo>
                      <a:pt x="8" y="115"/>
                    </a:lnTo>
                    <a:lnTo>
                      <a:pt x="1" y="111"/>
                    </a:lnTo>
                    <a:lnTo>
                      <a:pt x="0" y="128"/>
                    </a:lnTo>
                  </a:path>
                </a:pathLst>
              </a:custGeom>
              <a:noFill/>
              <a:ln w="3175">
                <a:solidFill>
                  <a:srgbClr val="000000"/>
                </a:solidFill>
                <a:miter lim="800000"/>
                <a:headEnd/>
                <a:tailEnd/>
              </a:ln>
            </p:spPr>
            <p:txBody>
              <a:bodyPr/>
              <a:lstStyle/>
              <a:p>
                <a:pPr algn="ctr" eaLnBrk="0" hangingPunct="0"/>
                <a:endParaRPr lang="en-US" dirty="0"/>
              </a:p>
            </p:txBody>
          </p:sp>
          <p:sp>
            <p:nvSpPr>
              <p:cNvPr id="3577" name="Freeform 1570"/>
              <p:cNvSpPr>
                <a:spLocks/>
              </p:cNvSpPr>
              <p:nvPr/>
            </p:nvSpPr>
            <p:spPr bwMode="auto">
              <a:xfrm>
                <a:off x="3683" y="1299"/>
                <a:ext cx="84" cy="24"/>
              </a:xfrm>
              <a:custGeom>
                <a:avLst/>
                <a:gdLst>
                  <a:gd name="T0" fmla="*/ 65 w 84"/>
                  <a:gd name="T1" fmla="*/ 8 h 24"/>
                  <a:gd name="T2" fmla="*/ 68 w 84"/>
                  <a:gd name="T3" fmla="*/ 11 h 24"/>
                  <a:gd name="T4" fmla="*/ 68 w 84"/>
                  <a:gd name="T5" fmla="*/ 5 h 24"/>
                  <a:gd name="T6" fmla="*/ 73 w 84"/>
                  <a:gd name="T7" fmla="*/ 5 h 24"/>
                  <a:gd name="T8" fmla="*/ 78 w 84"/>
                  <a:gd name="T9" fmla="*/ 18 h 24"/>
                  <a:gd name="T10" fmla="*/ 81 w 84"/>
                  <a:gd name="T11" fmla="*/ 18 h 24"/>
                  <a:gd name="T12" fmla="*/ 84 w 84"/>
                  <a:gd name="T13" fmla="*/ 19 h 24"/>
                  <a:gd name="T14" fmla="*/ 81 w 84"/>
                  <a:gd name="T15" fmla="*/ 24 h 24"/>
                  <a:gd name="T16" fmla="*/ 48 w 84"/>
                  <a:gd name="T17" fmla="*/ 16 h 24"/>
                  <a:gd name="T18" fmla="*/ 35 w 84"/>
                  <a:gd name="T19" fmla="*/ 0 h 24"/>
                  <a:gd name="T20" fmla="*/ 29 w 84"/>
                  <a:gd name="T21" fmla="*/ 2 h 24"/>
                  <a:gd name="T22" fmla="*/ 31 w 84"/>
                  <a:gd name="T23" fmla="*/ 7 h 24"/>
                  <a:gd name="T24" fmla="*/ 24 w 84"/>
                  <a:gd name="T25" fmla="*/ 15 h 24"/>
                  <a:gd name="T26" fmla="*/ 11 w 84"/>
                  <a:gd name="T27" fmla="*/ 15 h 24"/>
                  <a:gd name="T28" fmla="*/ 11 w 84"/>
                  <a:gd name="T29" fmla="*/ 18 h 24"/>
                  <a:gd name="T30" fmla="*/ 8 w 84"/>
                  <a:gd name="T31" fmla="*/ 18 h 24"/>
                  <a:gd name="T32" fmla="*/ 11 w 84"/>
                  <a:gd name="T33" fmla="*/ 11 h 24"/>
                  <a:gd name="T34" fmla="*/ 8 w 84"/>
                  <a:gd name="T35" fmla="*/ 7 h 24"/>
                  <a:gd name="T36" fmla="*/ 0 w 84"/>
                  <a:gd name="T37" fmla="*/ 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24"/>
                  <a:gd name="T59" fmla="*/ 84 w 8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24">
                    <a:moveTo>
                      <a:pt x="65" y="8"/>
                    </a:moveTo>
                    <a:lnTo>
                      <a:pt x="68" y="11"/>
                    </a:lnTo>
                    <a:lnTo>
                      <a:pt x="68" y="5"/>
                    </a:lnTo>
                    <a:lnTo>
                      <a:pt x="73" y="5"/>
                    </a:lnTo>
                    <a:lnTo>
                      <a:pt x="78" y="18"/>
                    </a:lnTo>
                    <a:lnTo>
                      <a:pt x="81" y="18"/>
                    </a:lnTo>
                    <a:lnTo>
                      <a:pt x="84" y="19"/>
                    </a:lnTo>
                    <a:lnTo>
                      <a:pt x="81" y="24"/>
                    </a:lnTo>
                    <a:lnTo>
                      <a:pt x="48" y="16"/>
                    </a:lnTo>
                    <a:lnTo>
                      <a:pt x="35" y="0"/>
                    </a:lnTo>
                    <a:lnTo>
                      <a:pt x="29" y="2"/>
                    </a:lnTo>
                    <a:lnTo>
                      <a:pt x="31" y="7"/>
                    </a:lnTo>
                    <a:lnTo>
                      <a:pt x="24" y="15"/>
                    </a:lnTo>
                    <a:lnTo>
                      <a:pt x="11" y="15"/>
                    </a:lnTo>
                    <a:lnTo>
                      <a:pt x="11" y="18"/>
                    </a:lnTo>
                    <a:lnTo>
                      <a:pt x="8" y="18"/>
                    </a:lnTo>
                    <a:lnTo>
                      <a:pt x="11" y="11"/>
                    </a:lnTo>
                    <a:lnTo>
                      <a:pt x="8" y="7"/>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578" name="Freeform 1571"/>
              <p:cNvSpPr>
                <a:spLocks/>
              </p:cNvSpPr>
              <p:nvPr/>
            </p:nvSpPr>
            <p:spPr bwMode="auto">
              <a:xfrm>
                <a:off x="3604" y="1166"/>
                <a:ext cx="79" cy="140"/>
              </a:xfrm>
              <a:custGeom>
                <a:avLst/>
                <a:gdLst>
                  <a:gd name="T0" fmla="*/ 79 w 79"/>
                  <a:gd name="T1" fmla="*/ 140 h 140"/>
                  <a:gd name="T2" fmla="*/ 79 w 79"/>
                  <a:gd name="T3" fmla="*/ 136 h 140"/>
                  <a:gd name="T4" fmla="*/ 72 w 79"/>
                  <a:gd name="T5" fmla="*/ 132 h 140"/>
                  <a:gd name="T6" fmla="*/ 68 w 79"/>
                  <a:gd name="T7" fmla="*/ 135 h 140"/>
                  <a:gd name="T8" fmla="*/ 59 w 79"/>
                  <a:gd name="T9" fmla="*/ 128 h 140"/>
                  <a:gd name="T10" fmla="*/ 48 w 79"/>
                  <a:gd name="T11" fmla="*/ 111 h 140"/>
                  <a:gd name="T12" fmla="*/ 43 w 79"/>
                  <a:gd name="T13" fmla="*/ 111 h 140"/>
                  <a:gd name="T14" fmla="*/ 34 w 79"/>
                  <a:gd name="T15" fmla="*/ 96 h 140"/>
                  <a:gd name="T16" fmla="*/ 34 w 79"/>
                  <a:gd name="T17" fmla="*/ 87 h 140"/>
                  <a:gd name="T18" fmla="*/ 27 w 79"/>
                  <a:gd name="T19" fmla="*/ 84 h 140"/>
                  <a:gd name="T20" fmla="*/ 29 w 79"/>
                  <a:gd name="T21" fmla="*/ 61 h 140"/>
                  <a:gd name="T22" fmla="*/ 24 w 79"/>
                  <a:gd name="T23" fmla="*/ 53 h 140"/>
                  <a:gd name="T24" fmla="*/ 22 w 79"/>
                  <a:gd name="T25" fmla="*/ 39 h 140"/>
                  <a:gd name="T26" fmla="*/ 16 w 79"/>
                  <a:gd name="T27" fmla="*/ 36 h 140"/>
                  <a:gd name="T28" fmla="*/ 13 w 79"/>
                  <a:gd name="T29" fmla="*/ 23 h 140"/>
                  <a:gd name="T30" fmla="*/ 0 w 79"/>
                  <a:gd name="T31" fmla="*/ 18 h 140"/>
                  <a:gd name="T32" fmla="*/ 9 w 79"/>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40"/>
                  <a:gd name="T53" fmla="*/ 79 w 7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40">
                    <a:moveTo>
                      <a:pt x="79" y="140"/>
                    </a:moveTo>
                    <a:lnTo>
                      <a:pt x="79" y="136"/>
                    </a:lnTo>
                    <a:lnTo>
                      <a:pt x="72" y="132"/>
                    </a:lnTo>
                    <a:lnTo>
                      <a:pt x="68" y="135"/>
                    </a:lnTo>
                    <a:lnTo>
                      <a:pt x="59" y="128"/>
                    </a:lnTo>
                    <a:lnTo>
                      <a:pt x="48" y="111"/>
                    </a:lnTo>
                    <a:lnTo>
                      <a:pt x="43" y="111"/>
                    </a:lnTo>
                    <a:lnTo>
                      <a:pt x="34" y="96"/>
                    </a:lnTo>
                    <a:lnTo>
                      <a:pt x="34" y="87"/>
                    </a:lnTo>
                    <a:lnTo>
                      <a:pt x="27" y="84"/>
                    </a:lnTo>
                    <a:lnTo>
                      <a:pt x="29" y="61"/>
                    </a:lnTo>
                    <a:lnTo>
                      <a:pt x="24" y="53"/>
                    </a:lnTo>
                    <a:lnTo>
                      <a:pt x="22" y="39"/>
                    </a:lnTo>
                    <a:lnTo>
                      <a:pt x="16" y="36"/>
                    </a:lnTo>
                    <a:lnTo>
                      <a:pt x="13" y="23"/>
                    </a:lnTo>
                    <a:lnTo>
                      <a:pt x="0" y="18"/>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3579" name="Line 1572"/>
              <p:cNvSpPr>
                <a:spLocks noChangeShapeType="1"/>
              </p:cNvSpPr>
              <p:nvPr/>
            </p:nvSpPr>
            <p:spPr bwMode="auto">
              <a:xfrm flipV="1">
                <a:off x="3261" y="1166"/>
                <a:ext cx="1" cy="2"/>
              </a:xfrm>
              <a:prstGeom prst="line">
                <a:avLst/>
              </a:prstGeom>
              <a:noFill/>
              <a:ln w="3175">
                <a:solidFill>
                  <a:srgbClr val="000000"/>
                </a:solidFill>
                <a:miter lim="800000"/>
                <a:headEnd/>
                <a:tailEnd/>
              </a:ln>
            </p:spPr>
            <p:txBody>
              <a:bodyPr/>
              <a:lstStyle/>
              <a:p>
                <a:endParaRPr lang="en-US" dirty="0"/>
              </a:p>
            </p:txBody>
          </p:sp>
          <p:sp>
            <p:nvSpPr>
              <p:cNvPr id="3580" name="Line 1573"/>
              <p:cNvSpPr>
                <a:spLocks noChangeShapeType="1"/>
              </p:cNvSpPr>
              <p:nvPr/>
            </p:nvSpPr>
            <p:spPr bwMode="auto">
              <a:xfrm>
                <a:off x="3607" y="1173"/>
                <a:ext cx="1" cy="1"/>
              </a:xfrm>
              <a:prstGeom prst="line">
                <a:avLst/>
              </a:prstGeom>
              <a:noFill/>
              <a:ln w="3175">
                <a:solidFill>
                  <a:srgbClr val="000000"/>
                </a:solidFill>
                <a:miter lim="800000"/>
                <a:headEnd/>
                <a:tailEnd/>
              </a:ln>
            </p:spPr>
            <p:txBody>
              <a:bodyPr/>
              <a:lstStyle/>
              <a:p>
                <a:endParaRPr lang="en-US" dirty="0"/>
              </a:p>
            </p:txBody>
          </p:sp>
          <p:sp>
            <p:nvSpPr>
              <p:cNvPr id="3581" name="Freeform 1574"/>
              <p:cNvSpPr>
                <a:spLocks/>
              </p:cNvSpPr>
              <p:nvPr/>
            </p:nvSpPr>
            <p:spPr bwMode="auto">
              <a:xfrm>
                <a:off x="4848" y="1178"/>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82" name="Line 1575"/>
              <p:cNvSpPr>
                <a:spLocks noChangeShapeType="1"/>
              </p:cNvSpPr>
              <p:nvPr/>
            </p:nvSpPr>
            <p:spPr bwMode="auto">
              <a:xfrm>
                <a:off x="4966" y="1179"/>
                <a:ext cx="21" cy="1"/>
              </a:xfrm>
              <a:prstGeom prst="line">
                <a:avLst/>
              </a:prstGeom>
              <a:noFill/>
              <a:ln w="3175">
                <a:solidFill>
                  <a:srgbClr val="000000"/>
                </a:solidFill>
                <a:miter lim="800000"/>
                <a:headEnd/>
                <a:tailEnd/>
              </a:ln>
            </p:spPr>
            <p:txBody>
              <a:bodyPr/>
              <a:lstStyle/>
              <a:p>
                <a:endParaRPr lang="en-US" dirty="0"/>
              </a:p>
            </p:txBody>
          </p:sp>
          <p:sp>
            <p:nvSpPr>
              <p:cNvPr id="3583" name="Freeform 1576"/>
              <p:cNvSpPr>
                <a:spLocks/>
              </p:cNvSpPr>
              <p:nvPr/>
            </p:nvSpPr>
            <p:spPr bwMode="auto">
              <a:xfrm>
                <a:off x="4987" y="1179"/>
                <a:ext cx="40" cy="159"/>
              </a:xfrm>
              <a:custGeom>
                <a:avLst/>
                <a:gdLst>
                  <a:gd name="T0" fmla="*/ 0 w 40"/>
                  <a:gd name="T1" fmla="*/ 0 h 159"/>
                  <a:gd name="T2" fmla="*/ 40 w 40"/>
                  <a:gd name="T3" fmla="*/ 159 h 159"/>
                  <a:gd name="T4" fmla="*/ 37 w 40"/>
                  <a:gd name="T5" fmla="*/ 159 h 159"/>
                  <a:gd name="T6" fmla="*/ 0 60000 65536"/>
                  <a:gd name="T7" fmla="*/ 0 60000 65536"/>
                  <a:gd name="T8" fmla="*/ 0 60000 65536"/>
                  <a:gd name="T9" fmla="*/ 0 w 40"/>
                  <a:gd name="T10" fmla="*/ 0 h 159"/>
                  <a:gd name="T11" fmla="*/ 40 w 40"/>
                  <a:gd name="T12" fmla="*/ 159 h 159"/>
                </a:gdLst>
                <a:ahLst/>
                <a:cxnLst>
                  <a:cxn ang="T6">
                    <a:pos x="T0" y="T1"/>
                  </a:cxn>
                  <a:cxn ang="T7">
                    <a:pos x="T2" y="T3"/>
                  </a:cxn>
                  <a:cxn ang="T8">
                    <a:pos x="T4" y="T5"/>
                  </a:cxn>
                </a:cxnLst>
                <a:rect l="T9" t="T10" r="T11" b="T12"/>
                <a:pathLst>
                  <a:path w="40" h="159">
                    <a:moveTo>
                      <a:pt x="0" y="0"/>
                    </a:moveTo>
                    <a:lnTo>
                      <a:pt x="40" y="159"/>
                    </a:lnTo>
                    <a:lnTo>
                      <a:pt x="37" y="159"/>
                    </a:lnTo>
                  </a:path>
                </a:pathLst>
              </a:custGeom>
              <a:noFill/>
              <a:ln w="3175">
                <a:solidFill>
                  <a:srgbClr val="000000"/>
                </a:solidFill>
                <a:miter lim="800000"/>
                <a:headEnd/>
                <a:tailEnd/>
              </a:ln>
            </p:spPr>
            <p:txBody>
              <a:bodyPr/>
              <a:lstStyle/>
              <a:p>
                <a:pPr algn="ctr" eaLnBrk="0" hangingPunct="0"/>
                <a:endParaRPr lang="en-US" dirty="0"/>
              </a:p>
            </p:txBody>
          </p:sp>
          <p:sp>
            <p:nvSpPr>
              <p:cNvPr id="3584" name="Freeform 1577"/>
              <p:cNvSpPr>
                <a:spLocks/>
              </p:cNvSpPr>
              <p:nvPr/>
            </p:nvSpPr>
            <p:spPr bwMode="auto">
              <a:xfrm>
                <a:off x="4966" y="1179"/>
                <a:ext cx="58" cy="159"/>
              </a:xfrm>
              <a:custGeom>
                <a:avLst/>
                <a:gdLst>
                  <a:gd name="T0" fmla="*/ 58 w 58"/>
                  <a:gd name="T1" fmla="*/ 159 h 159"/>
                  <a:gd name="T2" fmla="*/ 52 w 58"/>
                  <a:gd name="T3" fmla="*/ 139 h 159"/>
                  <a:gd name="T4" fmla="*/ 45 w 58"/>
                  <a:gd name="T5" fmla="*/ 131 h 159"/>
                  <a:gd name="T6" fmla="*/ 47 w 58"/>
                  <a:gd name="T7" fmla="*/ 122 h 159"/>
                  <a:gd name="T8" fmla="*/ 45 w 58"/>
                  <a:gd name="T9" fmla="*/ 107 h 159"/>
                  <a:gd name="T10" fmla="*/ 45 w 58"/>
                  <a:gd name="T11" fmla="*/ 125 h 159"/>
                  <a:gd name="T12" fmla="*/ 37 w 58"/>
                  <a:gd name="T13" fmla="*/ 114 h 159"/>
                  <a:gd name="T14" fmla="*/ 34 w 58"/>
                  <a:gd name="T15" fmla="*/ 103 h 159"/>
                  <a:gd name="T16" fmla="*/ 29 w 58"/>
                  <a:gd name="T17" fmla="*/ 103 h 159"/>
                  <a:gd name="T18" fmla="*/ 34 w 58"/>
                  <a:gd name="T19" fmla="*/ 90 h 159"/>
                  <a:gd name="T20" fmla="*/ 27 w 58"/>
                  <a:gd name="T21" fmla="*/ 87 h 159"/>
                  <a:gd name="T22" fmla="*/ 31 w 58"/>
                  <a:gd name="T23" fmla="*/ 82 h 159"/>
                  <a:gd name="T24" fmla="*/ 27 w 58"/>
                  <a:gd name="T25" fmla="*/ 64 h 159"/>
                  <a:gd name="T26" fmla="*/ 24 w 58"/>
                  <a:gd name="T27" fmla="*/ 64 h 159"/>
                  <a:gd name="T28" fmla="*/ 14 w 58"/>
                  <a:gd name="T29" fmla="*/ 47 h 159"/>
                  <a:gd name="T30" fmla="*/ 0 w 58"/>
                  <a:gd name="T31" fmla="*/ 0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159"/>
                  <a:gd name="T50" fmla="*/ 58 w 58"/>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159">
                    <a:moveTo>
                      <a:pt x="58" y="159"/>
                    </a:moveTo>
                    <a:lnTo>
                      <a:pt x="52" y="139"/>
                    </a:lnTo>
                    <a:lnTo>
                      <a:pt x="45" y="131"/>
                    </a:lnTo>
                    <a:lnTo>
                      <a:pt x="47" y="122"/>
                    </a:lnTo>
                    <a:lnTo>
                      <a:pt x="45" y="107"/>
                    </a:lnTo>
                    <a:lnTo>
                      <a:pt x="45" y="125"/>
                    </a:lnTo>
                    <a:lnTo>
                      <a:pt x="37" y="114"/>
                    </a:lnTo>
                    <a:lnTo>
                      <a:pt x="34" y="103"/>
                    </a:lnTo>
                    <a:lnTo>
                      <a:pt x="29" y="103"/>
                    </a:lnTo>
                    <a:lnTo>
                      <a:pt x="34" y="90"/>
                    </a:lnTo>
                    <a:lnTo>
                      <a:pt x="27" y="87"/>
                    </a:lnTo>
                    <a:lnTo>
                      <a:pt x="31" y="82"/>
                    </a:lnTo>
                    <a:lnTo>
                      <a:pt x="27" y="64"/>
                    </a:lnTo>
                    <a:lnTo>
                      <a:pt x="24" y="64"/>
                    </a:lnTo>
                    <a:lnTo>
                      <a:pt x="14" y="47"/>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585" name="Line 1578"/>
              <p:cNvSpPr>
                <a:spLocks noChangeShapeType="1"/>
              </p:cNvSpPr>
              <p:nvPr/>
            </p:nvSpPr>
            <p:spPr bwMode="auto">
              <a:xfrm flipV="1">
                <a:off x="3846" y="1178"/>
                <a:ext cx="1" cy="1"/>
              </a:xfrm>
              <a:prstGeom prst="line">
                <a:avLst/>
              </a:prstGeom>
              <a:noFill/>
              <a:ln w="3175">
                <a:solidFill>
                  <a:srgbClr val="000000"/>
                </a:solidFill>
                <a:miter lim="800000"/>
                <a:headEnd/>
                <a:tailEnd/>
              </a:ln>
            </p:spPr>
            <p:txBody>
              <a:bodyPr/>
              <a:lstStyle/>
              <a:p>
                <a:endParaRPr lang="en-US" dirty="0"/>
              </a:p>
            </p:txBody>
          </p:sp>
          <p:sp>
            <p:nvSpPr>
              <p:cNvPr id="3586" name="Line 1579"/>
              <p:cNvSpPr>
                <a:spLocks noChangeShapeType="1"/>
              </p:cNvSpPr>
              <p:nvPr/>
            </p:nvSpPr>
            <p:spPr bwMode="auto">
              <a:xfrm flipV="1">
                <a:off x="3432" y="1179"/>
                <a:ext cx="1" cy="2"/>
              </a:xfrm>
              <a:prstGeom prst="line">
                <a:avLst/>
              </a:prstGeom>
              <a:noFill/>
              <a:ln w="3175">
                <a:solidFill>
                  <a:srgbClr val="000000"/>
                </a:solidFill>
                <a:miter lim="800000"/>
                <a:headEnd/>
                <a:tailEnd/>
              </a:ln>
            </p:spPr>
            <p:txBody>
              <a:bodyPr/>
              <a:lstStyle/>
              <a:p>
                <a:endParaRPr lang="en-US" dirty="0"/>
              </a:p>
            </p:txBody>
          </p:sp>
          <p:sp>
            <p:nvSpPr>
              <p:cNvPr id="3587" name="Line 1580"/>
              <p:cNvSpPr>
                <a:spLocks noChangeShapeType="1"/>
              </p:cNvSpPr>
              <p:nvPr/>
            </p:nvSpPr>
            <p:spPr bwMode="auto">
              <a:xfrm flipH="1">
                <a:off x="4963" y="1179"/>
                <a:ext cx="3" cy="7"/>
              </a:xfrm>
              <a:prstGeom prst="line">
                <a:avLst/>
              </a:prstGeom>
              <a:noFill/>
              <a:ln w="3175">
                <a:solidFill>
                  <a:srgbClr val="000000"/>
                </a:solidFill>
                <a:miter lim="800000"/>
                <a:headEnd/>
                <a:tailEnd/>
              </a:ln>
            </p:spPr>
            <p:txBody>
              <a:bodyPr/>
              <a:lstStyle/>
              <a:p>
                <a:endParaRPr lang="en-US" dirty="0"/>
              </a:p>
            </p:txBody>
          </p:sp>
          <p:sp>
            <p:nvSpPr>
              <p:cNvPr id="3588" name="Freeform 1581"/>
              <p:cNvSpPr>
                <a:spLocks/>
              </p:cNvSpPr>
              <p:nvPr/>
            </p:nvSpPr>
            <p:spPr bwMode="auto">
              <a:xfrm>
                <a:off x="4963" y="1179"/>
                <a:ext cx="3" cy="7"/>
              </a:xfrm>
              <a:custGeom>
                <a:avLst/>
                <a:gdLst>
                  <a:gd name="T0" fmla="*/ 0 w 3"/>
                  <a:gd name="T1" fmla="*/ 7 h 7"/>
                  <a:gd name="T2" fmla="*/ 0 w 3"/>
                  <a:gd name="T3" fmla="*/ 0 h 7"/>
                  <a:gd name="T4" fmla="*/ 3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7"/>
                    </a:moveTo>
                    <a:lnTo>
                      <a:pt x="0" y="0"/>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3589" name="Line 1582"/>
              <p:cNvSpPr>
                <a:spLocks noChangeShapeType="1"/>
              </p:cNvSpPr>
              <p:nvPr/>
            </p:nvSpPr>
            <p:spPr bwMode="auto">
              <a:xfrm flipH="1">
                <a:off x="3875" y="1179"/>
                <a:ext cx="2" cy="83"/>
              </a:xfrm>
              <a:prstGeom prst="line">
                <a:avLst/>
              </a:prstGeom>
              <a:noFill/>
              <a:ln w="3175">
                <a:solidFill>
                  <a:srgbClr val="000000"/>
                </a:solidFill>
                <a:miter lim="800000"/>
                <a:headEnd/>
                <a:tailEnd/>
              </a:ln>
            </p:spPr>
            <p:txBody>
              <a:bodyPr/>
              <a:lstStyle/>
              <a:p>
                <a:endParaRPr lang="en-US" dirty="0"/>
              </a:p>
            </p:txBody>
          </p:sp>
          <p:sp>
            <p:nvSpPr>
              <p:cNvPr id="3590" name="Line 1583"/>
              <p:cNvSpPr>
                <a:spLocks noChangeShapeType="1"/>
              </p:cNvSpPr>
              <p:nvPr/>
            </p:nvSpPr>
            <p:spPr bwMode="auto">
              <a:xfrm>
                <a:off x="3875" y="1262"/>
                <a:ext cx="1" cy="1"/>
              </a:xfrm>
              <a:prstGeom prst="line">
                <a:avLst/>
              </a:prstGeom>
              <a:noFill/>
              <a:ln w="3175">
                <a:solidFill>
                  <a:srgbClr val="000000"/>
                </a:solidFill>
                <a:miter lim="800000"/>
                <a:headEnd/>
                <a:tailEnd/>
              </a:ln>
            </p:spPr>
            <p:txBody>
              <a:bodyPr/>
              <a:lstStyle/>
              <a:p>
                <a:endParaRPr lang="en-US" dirty="0"/>
              </a:p>
            </p:txBody>
          </p:sp>
          <p:sp>
            <p:nvSpPr>
              <p:cNvPr id="3591" name="Line 1584"/>
              <p:cNvSpPr>
                <a:spLocks noChangeShapeType="1"/>
              </p:cNvSpPr>
              <p:nvPr/>
            </p:nvSpPr>
            <p:spPr bwMode="auto">
              <a:xfrm>
                <a:off x="3875" y="1262"/>
                <a:ext cx="2" cy="1"/>
              </a:xfrm>
              <a:prstGeom prst="line">
                <a:avLst/>
              </a:prstGeom>
              <a:noFill/>
              <a:ln w="3175">
                <a:solidFill>
                  <a:srgbClr val="000000"/>
                </a:solidFill>
                <a:miter lim="800000"/>
                <a:headEnd/>
                <a:tailEnd/>
              </a:ln>
            </p:spPr>
            <p:txBody>
              <a:bodyPr/>
              <a:lstStyle/>
              <a:p>
                <a:endParaRPr lang="en-US" dirty="0"/>
              </a:p>
            </p:txBody>
          </p:sp>
          <p:sp>
            <p:nvSpPr>
              <p:cNvPr id="3592" name="Freeform 1585"/>
              <p:cNvSpPr>
                <a:spLocks/>
              </p:cNvSpPr>
              <p:nvPr/>
            </p:nvSpPr>
            <p:spPr bwMode="auto">
              <a:xfrm>
                <a:off x="3832" y="1258"/>
                <a:ext cx="43" cy="17"/>
              </a:xfrm>
              <a:custGeom>
                <a:avLst/>
                <a:gdLst>
                  <a:gd name="T0" fmla="*/ 43 w 43"/>
                  <a:gd name="T1" fmla="*/ 4 h 17"/>
                  <a:gd name="T2" fmla="*/ 40 w 43"/>
                  <a:gd name="T3" fmla="*/ 8 h 17"/>
                  <a:gd name="T4" fmla="*/ 37 w 43"/>
                  <a:gd name="T5" fmla="*/ 4 h 17"/>
                  <a:gd name="T6" fmla="*/ 40 w 43"/>
                  <a:gd name="T7" fmla="*/ 1 h 17"/>
                  <a:gd name="T8" fmla="*/ 35 w 43"/>
                  <a:gd name="T9" fmla="*/ 3 h 17"/>
                  <a:gd name="T10" fmla="*/ 37 w 43"/>
                  <a:gd name="T11" fmla="*/ 6 h 17"/>
                  <a:gd name="T12" fmla="*/ 32 w 43"/>
                  <a:gd name="T13" fmla="*/ 1 h 17"/>
                  <a:gd name="T14" fmla="*/ 35 w 43"/>
                  <a:gd name="T15" fmla="*/ 6 h 17"/>
                  <a:gd name="T16" fmla="*/ 29 w 43"/>
                  <a:gd name="T17" fmla="*/ 8 h 17"/>
                  <a:gd name="T18" fmla="*/ 27 w 43"/>
                  <a:gd name="T19" fmla="*/ 4 h 17"/>
                  <a:gd name="T20" fmla="*/ 27 w 43"/>
                  <a:gd name="T21" fmla="*/ 6 h 17"/>
                  <a:gd name="T22" fmla="*/ 22 w 43"/>
                  <a:gd name="T23" fmla="*/ 8 h 17"/>
                  <a:gd name="T24" fmla="*/ 22 w 43"/>
                  <a:gd name="T25" fmla="*/ 1 h 17"/>
                  <a:gd name="T26" fmla="*/ 18 w 43"/>
                  <a:gd name="T27" fmla="*/ 0 h 17"/>
                  <a:gd name="T28" fmla="*/ 21 w 43"/>
                  <a:gd name="T29" fmla="*/ 4 h 17"/>
                  <a:gd name="T30" fmla="*/ 16 w 43"/>
                  <a:gd name="T31" fmla="*/ 11 h 17"/>
                  <a:gd name="T32" fmla="*/ 19 w 43"/>
                  <a:gd name="T33" fmla="*/ 12 h 17"/>
                  <a:gd name="T34" fmla="*/ 14 w 43"/>
                  <a:gd name="T35" fmla="*/ 14 h 17"/>
                  <a:gd name="T36" fmla="*/ 14 w 43"/>
                  <a:gd name="T37" fmla="*/ 11 h 17"/>
                  <a:gd name="T38" fmla="*/ 13 w 43"/>
                  <a:gd name="T39" fmla="*/ 16 h 17"/>
                  <a:gd name="T40" fmla="*/ 11 w 43"/>
                  <a:gd name="T41" fmla="*/ 17 h 17"/>
                  <a:gd name="T42" fmla="*/ 13 w 43"/>
                  <a:gd name="T43" fmla="*/ 12 h 17"/>
                  <a:gd name="T44" fmla="*/ 11 w 43"/>
                  <a:gd name="T45" fmla="*/ 12 h 17"/>
                  <a:gd name="T46" fmla="*/ 6 w 43"/>
                  <a:gd name="T47" fmla="*/ 17 h 17"/>
                  <a:gd name="T48" fmla="*/ 0 w 43"/>
                  <a:gd name="T49" fmla="*/ 1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17"/>
                  <a:gd name="T77" fmla="*/ 43 w 43"/>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17">
                    <a:moveTo>
                      <a:pt x="43" y="4"/>
                    </a:moveTo>
                    <a:lnTo>
                      <a:pt x="40" y="8"/>
                    </a:lnTo>
                    <a:lnTo>
                      <a:pt x="37" y="4"/>
                    </a:lnTo>
                    <a:lnTo>
                      <a:pt x="40" y="1"/>
                    </a:lnTo>
                    <a:lnTo>
                      <a:pt x="35" y="3"/>
                    </a:lnTo>
                    <a:lnTo>
                      <a:pt x="37" y="6"/>
                    </a:lnTo>
                    <a:lnTo>
                      <a:pt x="32" y="1"/>
                    </a:lnTo>
                    <a:lnTo>
                      <a:pt x="35" y="6"/>
                    </a:lnTo>
                    <a:lnTo>
                      <a:pt x="29" y="8"/>
                    </a:lnTo>
                    <a:lnTo>
                      <a:pt x="27" y="4"/>
                    </a:lnTo>
                    <a:lnTo>
                      <a:pt x="27" y="6"/>
                    </a:lnTo>
                    <a:lnTo>
                      <a:pt x="22" y="8"/>
                    </a:lnTo>
                    <a:lnTo>
                      <a:pt x="22" y="1"/>
                    </a:lnTo>
                    <a:lnTo>
                      <a:pt x="18" y="0"/>
                    </a:lnTo>
                    <a:lnTo>
                      <a:pt x="21" y="4"/>
                    </a:lnTo>
                    <a:lnTo>
                      <a:pt x="16" y="11"/>
                    </a:lnTo>
                    <a:lnTo>
                      <a:pt x="19" y="12"/>
                    </a:lnTo>
                    <a:lnTo>
                      <a:pt x="14" y="14"/>
                    </a:lnTo>
                    <a:lnTo>
                      <a:pt x="14" y="11"/>
                    </a:lnTo>
                    <a:lnTo>
                      <a:pt x="13" y="16"/>
                    </a:lnTo>
                    <a:lnTo>
                      <a:pt x="11" y="17"/>
                    </a:lnTo>
                    <a:lnTo>
                      <a:pt x="13" y="12"/>
                    </a:lnTo>
                    <a:lnTo>
                      <a:pt x="11" y="12"/>
                    </a:lnTo>
                    <a:lnTo>
                      <a:pt x="6" y="17"/>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3593" name="Freeform 1586"/>
              <p:cNvSpPr>
                <a:spLocks/>
              </p:cNvSpPr>
              <p:nvPr/>
            </p:nvSpPr>
            <p:spPr bwMode="auto">
              <a:xfrm>
                <a:off x="3820" y="1179"/>
                <a:ext cx="28" cy="95"/>
              </a:xfrm>
              <a:custGeom>
                <a:avLst/>
                <a:gdLst>
                  <a:gd name="T0" fmla="*/ 12 w 28"/>
                  <a:gd name="T1" fmla="*/ 95 h 95"/>
                  <a:gd name="T2" fmla="*/ 26 w 28"/>
                  <a:gd name="T3" fmla="*/ 71 h 95"/>
                  <a:gd name="T4" fmla="*/ 20 w 28"/>
                  <a:gd name="T5" fmla="*/ 79 h 95"/>
                  <a:gd name="T6" fmla="*/ 17 w 28"/>
                  <a:gd name="T7" fmla="*/ 79 h 95"/>
                  <a:gd name="T8" fmla="*/ 15 w 28"/>
                  <a:gd name="T9" fmla="*/ 74 h 95"/>
                  <a:gd name="T10" fmla="*/ 17 w 28"/>
                  <a:gd name="T11" fmla="*/ 80 h 95"/>
                  <a:gd name="T12" fmla="*/ 12 w 28"/>
                  <a:gd name="T13" fmla="*/ 82 h 95"/>
                  <a:gd name="T14" fmla="*/ 15 w 28"/>
                  <a:gd name="T15" fmla="*/ 83 h 95"/>
                  <a:gd name="T16" fmla="*/ 13 w 28"/>
                  <a:gd name="T17" fmla="*/ 87 h 95"/>
                  <a:gd name="T18" fmla="*/ 5 w 28"/>
                  <a:gd name="T19" fmla="*/ 80 h 95"/>
                  <a:gd name="T20" fmla="*/ 5 w 28"/>
                  <a:gd name="T21" fmla="*/ 71 h 95"/>
                  <a:gd name="T22" fmla="*/ 0 w 28"/>
                  <a:gd name="T23" fmla="*/ 59 h 95"/>
                  <a:gd name="T24" fmla="*/ 8 w 28"/>
                  <a:gd name="T25" fmla="*/ 53 h 95"/>
                  <a:gd name="T26" fmla="*/ 15 w 28"/>
                  <a:gd name="T27" fmla="*/ 31 h 95"/>
                  <a:gd name="T28" fmla="*/ 28 w 28"/>
                  <a:gd name="T29" fmla="*/ 18 h 95"/>
                  <a:gd name="T30" fmla="*/ 26 w 28"/>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95"/>
                  <a:gd name="T50" fmla="*/ 28 w 28"/>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95">
                    <a:moveTo>
                      <a:pt x="12" y="95"/>
                    </a:moveTo>
                    <a:lnTo>
                      <a:pt x="26" y="71"/>
                    </a:lnTo>
                    <a:lnTo>
                      <a:pt x="20" y="79"/>
                    </a:lnTo>
                    <a:lnTo>
                      <a:pt x="17" y="79"/>
                    </a:lnTo>
                    <a:lnTo>
                      <a:pt x="15" y="74"/>
                    </a:lnTo>
                    <a:lnTo>
                      <a:pt x="17" y="80"/>
                    </a:lnTo>
                    <a:lnTo>
                      <a:pt x="12" y="82"/>
                    </a:lnTo>
                    <a:lnTo>
                      <a:pt x="15" y="83"/>
                    </a:lnTo>
                    <a:lnTo>
                      <a:pt x="13" y="87"/>
                    </a:lnTo>
                    <a:lnTo>
                      <a:pt x="5" y="80"/>
                    </a:lnTo>
                    <a:lnTo>
                      <a:pt x="5" y="71"/>
                    </a:lnTo>
                    <a:lnTo>
                      <a:pt x="0" y="59"/>
                    </a:lnTo>
                    <a:lnTo>
                      <a:pt x="8" y="53"/>
                    </a:lnTo>
                    <a:lnTo>
                      <a:pt x="15" y="31"/>
                    </a:lnTo>
                    <a:lnTo>
                      <a:pt x="28" y="18"/>
                    </a:lnTo>
                    <a:lnTo>
                      <a:pt x="26" y="0"/>
                    </a:lnTo>
                  </a:path>
                </a:pathLst>
              </a:custGeom>
              <a:noFill/>
              <a:ln w="3175">
                <a:solidFill>
                  <a:srgbClr val="000000"/>
                </a:solidFill>
                <a:miter lim="800000"/>
                <a:headEnd/>
                <a:tailEnd/>
              </a:ln>
            </p:spPr>
            <p:txBody>
              <a:bodyPr/>
              <a:lstStyle/>
              <a:p>
                <a:pPr algn="ctr" eaLnBrk="0" hangingPunct="0"/>
                <a:endParaRPr lang="en-US" dirty="0"/>
              </a:p>
            </p:txBody>
          </p:sp>
          <p:sp>
            <p:nvSpPr>
              <p:cNvPr id="3594" name="Line 1587"/>
              <p:cNvSpPr>
                <a:spLocks noChangeShapeType="1"/>
              </p:cNvSpPr>
              <p:nvPr/>
            </p:nvSpPr>
            <p:spPr bwMode="auto">
              <a:xfrm>
                <a:off x="3846" y="1179"/>
                <a:ext cx="31" cy="1"/>
              </a:xfrm>
              <a:prstGeom prst="line">
                <a:avLst/>
              </a:prstGeom>
              <a:noFill/>
              <a:ln w="3175">
                <a:solidFill>
                  <a:srgbClr val="000000"/>
                </a:solidFill>
                <a:miter lim="800000"/>
                <a:headEnd/>
                <a:tailEnd/>
              </a:ln>
            </p:spPr>
            <p:txBody>
              <a:bodyPr/>
              <a:lstStyle/>
              <a:p>
                <a:endParaRPr lang="en-US" dirty="0"/>
              </a:p>
            </p:txBody>
          </p:sp>
          <p:sp>
            <p:nvSpPr>
              <p:cNvPr id="3595" name="Line 1588"/>
              <p:cNvSpPr>
                <a:spLocks noChangeShapeType="1"/>
              </p:cNvSpPr>
              <p:nvPr/>
            </p:nvSpPr>
            <p:spPr bwMode="auto">
              <a:xfrm flipV="1">
                <a:off x="3429" y="1181"/>
                <a:ext cx="2" cy="1"/>
              </a:xfrm>
              <a:prstGeom prst="line">
                <a:avLst/>
              </a:prstGeom>
              <a:noFill/>
              <a:ln w="3175">
                <a:solidFill>
                  <a:srgbClr val="000000"/>
                </a:solidFill>
                <a:miter lim="800000"/>
                <a:headEnd/>
                <a:tailEnd/>
              </a:ln>
            </p:spPr>
            <p:txBody>
              <a:bodyPr/>
              <a:lstStyle/>
              <a:p>
                <a:endParaRPr lang="en-US" dirty="0"/>
              </a:p>
            </p:txBody>
          </p:sp>
          <p:sp>
            <p:nvSpPr>
              <p:cNvPr id="3596" name="Freeform 1589"/>
              <p:cNvSpPr>
                <a:spLocks/>
              </p:cNvSpPr>
              <p:nvPr/>
            </p:nvSpPr>
            <p:spPr bwMode="auto">
              <a:xfrm>
                <a:off x="4906" y="1186"/>
                <a:ext cx="60" cy="64"/>
              </a:xfrm>
              <a:custGeom>
                <a:avLst/>
                <a:gdLst>
                  <a:gd name="T0" fmla="*/ 0 w 60"/>
                  <a:gd name="T1" fmla="*/ 54 h 64"/>
                  <a:gd name="T2" fmla="*/ 5 w 60"/>
                  <a:gd name="T3" fmla="*/ 57 h 64"/>
                  <a:gd name="T4" fmla="*/ 16 w 60"/>
                  <a:gd name="T5" fmla="*/ 57 h 64"/>
                  <a:gd name="T6" fmla="*/ 16 w 60"/>
                  <a:gd name="T7" fmla="*/ 64 h 64"/>
                  <a:gd name="T8" fmla="*/ 60 w 60"/>
                  <a:gd name="T9" fmla="*/ 62 h 64"/>
                  <a:gd name="T10" fmla="*/ 57 w 60"/>
                  <a:gd name="T11" fmla="*/ 0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54"/>
                    </a:moveTo>
                    <a:lnTo>
                      <a:pt x="5" y="57"/>
                    </a:lnTo>
                    <a:lnTo>
                      <a:pt x="16" y="57"/>
                    </a:lnTo>
                    <a:lnTo>
                      <a:pt x="16" y="64"/>
                    </a:lnTo>
                    <a:lnTo>
                      <a:pt x="60" y="62"/>
                    </a:lnTo>
                    <a:lnTo>
                      <a:pt x="57" y="0"/>
                    </a:lnTo>
                  </a:path>
                </a:pathLst>
              </a:custGeom>
              <a:noFill/>
              <a:ln w="3175">
                <a:solidFill>
                  <a:srgbClr val="000000"/>
                </a:solidFill>
                <a:miter lim="800000"/>
                <a:headEnd/>
                <a:tailEnd/>
              </a:ln>
            </p:spPr>
            <p:txBody>
              <a:bodyPr/>
              <a:lstStyle/>
              <a:p>
                <a:pPr algn="ctr" eaLnBrk="0" hangingPunct="0"/>
                <a:endParaRPr lang="en-US" dirty="0"/>
              </a:p>
            </p:txBody>
          </p:sp>
          <p:sp>
            <p:nvSpPr>
              <p:cNvPr id="3597" name="Freeform 1590"/>
              <p:cNvSpPr>
                <a:spLocks/>
              </p:cNvSpPr>
              <p:nvPr/>
            </p:nvSpPr>
            <p:spPr bwMode="auto">
              <a:xfrm>
                <a:off x="4963" y="1182"/>
                <a:ext cx="79" cy="232"/>
              </a:xfrm>
              <a:custGeom>
                <a:avLst/>
                <a:gdLst>
                  <a:gd name="T0" fmla="*/ 0 w 79"/>
                  <a:gd name="T1" fmla="*/ 4 h 232"/>
                  <a:gd name="T2" fmla="*/ 4 w 79"/>
                  <a:gd name="T3" fmla="*/ 0 h 232"/>
                  <a:gd name="T4" fmla="*/ 6 w 79"/>
                  <a:gd name="T5" fmla="*/ 2 h 232"/>
                  <a:gd name="T6" fmla="*/ 21 w 79"/>
                  <a:gd name="T7" fmla="*/ 53 h 232"/>
                  <a:gd name="T8" fmla="*/ 30 w 79"/>
                  <a:gd name="T9" fmla="*/ 71 h 232"/>
                  <a:gd name="T10" fmla="*/ 29 w 79"/>
                  <a:gd name="T11" fmla="*/ 72 h 232"/>
                  <a:gd name="T12" fmla="*/ 32 w 79"/>
                  <a:gd name="T13" fmla="*/ 76 h 232"/>
                  <a:gd name="T14" fmla="*/ 29 w 79"/>
                  <a:gd name="T15" fmla="*/ 82 h 232"/>
                  <a:gd name="T16" fmla="*/ 30 w 79"/>
                  <a:gd name="T17" fmla="*/ 92 h 232"/>
                  <a:gd name="T18" fmla="*/ 25 w 79"/>
                  <a:gd name="T19" fmla="*/ 90 h 232"/>
                  <a:gd name="T20" fmla="*/ 30 w 79"/>
                  <a:gd name="T21" fmla="*/ 92 h 232"/>
                  <a:gd name="T22" fmla="*/ 30 w 79"/>
                  <a:gd name="T23" fmla="*/ 103 h 232"/>
                  <a:gd name="T24" fmla="*/ 38 w 79"/>
                  <a:gd name="T25" fmla="*/ 106 h 232"/>
                  <a:gd name="T26" fmla="*/ 42 w 79"/>
                  <a:gd name="T27" fmla="*/ 117 h 232"/>
                  <a:gd name="T28" fmla="*/ 45 w 79"/>
                  <a:gd name="T29" fmla="*/ 117 h 232"/>
                  <a:gd name="T30" fmla="*/ 48 w 79"/>
                  <a:gd name="T31" fmla="*/ 135 h 232"/>
                  <a:gd name="T32" fmla="*/ 53 w 79"/>
                  <a:gd name="T33" fmla="*/ 136 h 232"/>
                  <a:gd name="T34" fmla="*/ 55 w 79"/>
                  <a:gd name="T35" fmla="*/ 144 h 232"/>
                  <a:gd name="T36" fmla="*/ 50 w 79"/>
                  <a:gd name="T37" fmla="*/ 148 h 232"/>
                  <a:gd name="T38" fmla="*/ 55 w 79"/>
                  <a:gd name="T39" fmla="*/ 146 h 232"/>
                  <a:gd name="T40" fmla="*/ 56 w 79"/>
                  <a:gd name="T41" fmla="*/ 152 h 232"/>
                  <a:gd name="T42" fmla="*/ 59 w 79"/>
                  <a:gd name="T43" fmla="*/ 173 h 232"/>
                  <a:gd name="T44" fmla="*/ 55 w 79"/>
                  <a:gd name="T45" fmla="*/ 175 h 232"/>
                  <a:gd name="T46" fmla="*/ 50 w 79"/>
                  <a:gd name="T47" fmla="*/ 170 h 232"/>
                  <a:gd name="T48" fmla="*/ 50 w 79"/>
                  <a:gd name="T49" fmla="*/ 157 h 232"/>
                  <a:gd name="T50" fmla="*/ 48 w 79"/>
                  <a:gd name="T51" fmla="*/ 154 h 232"/>
                  <a:gd name="T52" fmla="*/ 50 w 79"/>
                  <a:gd name="T53" fmla="*/ 172 h 232"/>
                  <a:gd name="T54" fmla="*/ 56 w 79"/>
                  <a:gd name="T55" fmla="*/ 176 h 232"/>
                  <a:gd name="T56" fmla="*/ 56 w 79"/>
                  <a:gd name="T57" fmla="*/ 186 h 232"/>
                  <a:gd name="T58" fmla="*/ 59 w 79"/>
                  <a:gd name="T59" fmla="*/ 191 h 232"/>
                  <a:gd name="T60" fmla="*/ 51 w 79"/>
                  <a:gd name="T61" fmla="*/ 199 h 232"/>
                  <a:gd name="T62" fmla="*/ 55 w 79"/>
                  <a:gd name="T63" fmla="*/ 202 h 232"/>
                  <a:gd name="T64" fmla="*/ 55 w 79"/>
                  <a:gd name="T65" fmla="*/ 197 h 232"/>
                  <a:gd name="T66" fmla="*/ 56 w 79"/>
                  <a:gd name="T67" fmla="*/ 196 h 232"/>
                  <a:gd name="T68" fmla="*/ 61 w 79"/>
                  <a:gd name="T69" fmla="*/ 197 h 232"/>
                  <a:gd name="T70" fmla="*/ 72 w 79"/>
                  <a:gd name="T71" fmla="*/ 224 h 232"/>
                  <a:gd name="T72" fmla="*/ 77 w 79"/>
                  <a:gd name="T73" fmla="*/ 226 h 232"/>
                  <a:gd name="T74" fmla="*/ 79 w 79"/>
                  <a:gd name="T75" fmla="*/ 232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
                  <a:gd name="T115" fmla="*/ 0 h 232"/>
                  <a:gd name="T116" fmla="*/ 79 w 79"/>
                  <a:gd name="T117" fmla="*/ 232 h 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 h="232">
                    <a:moveTo>
                      <a:pt x="0" y="4"/>
                    </a:moveTo>
                    <a:lnTo>
                      <a:pt x="4" y="0"/>
                    </a:lnTo>
                    <a:lnTo>
                      <a:pt x="6" y="2"/>
                    </a:lnTo>
                    <a:lnTo>
                      <a:pt x="21" y="53"/>
                    </a:lnTo>
                    <a:lnTo>
                      <a:pt x="30" y="71"/>
                    </a:lnTo>
                    <a:lnTo>
                      <a:pt x="29" y="72"/>
                    </a:lnTo>
                    <a:lnTo>
                      <a:pt x="32" y="76"/>
                    </a:lnTo>
                    <a:lnTo>
                      <a:pt x="29" y="82"/>
                    </a:lnTo>
                    <a:lnTo>
                      <a:pt x="30" y="92"/>
                    </a:lnTo>
                    <a:lnTo>
                      <a:pt x="25" y="90"/>
                    </a:lnTo>
                    <a:lnTo>
                      <a:pt x="30" y="92"/>
                    </a:lnTo>
                    <a:lnTo>
                      <a:pt x="30" y="103"/>
                    </a:lnTo>
                    <a:lnTo>
                      <a:pt x="38" y="106"/>
                    </a:lnTo>
                    <a:lnTo>
                      <a:pt x="42" y="117"/>
                    </a:lnTo>
                    <a:lnTo>
                      <a:pt x="45" y="117"/>
                    </a:lnTo>
                    <a:lnTo>
                      <a:pt x="48" y="135"/>
                    </a:lnTo>
                    <a:lnTo>
                      <a:pt x="53" y="136"/>
                    </a:lnTo>
                    <a:lnTo>
                      <a:pt x="55" y="144"/>
                    </a:lnTo>
                    <a:lnTo>
                      <a:pt x="50" y="148"/>
                    </a:lnTo>
                    <a:lnTo>
                      <a:pt x="55" y="146"/>
                    </a:lnTo>
                    <a:lnTo>
                      <a:pt x="56" y="152"/>
                    </a:lnTo>
                    <a:lnTo>
                      <a:pt x="59" y="173"/>
                    </a:lnTo>
                    <a:lnTo>
                      <a:pt x="55" y="175"/>
                    </a:lnTo>
                    <a:lnTo>
                      <a:pt x="50" y="170"/>
                    </a:lnTo>
                    <a:lnTo>
                      <a:pt x="50" y="157"/>
                    </a:lnTo>
                    <a:lnTo>
                      <a:pt x="48" y="154"/>
                    </a:lnTo>
                    <a:lnTo>
                      <a:pt x="50" y="172"/>
                    </a:lnTo>
                    <a:lnTo>
                      <a:pt x="56" y="176"/>
                    </a:lnTo>
                    <a:lnTo>
                      <a:pt x="56" y="186"/>
                    </a:lnTo>
                    <a:lnTo>
                      <a:pt x="59" y="191"/>
                    </a:lnTo>
                    <a:lnTo>
                      <a:pt x="51" y="199"/>
                    </a:lnTo>
                    <a:lnTo>
                      <a:pt x="55" y="202"/>
                    </a:lnTo>
                    <a:lnTo>
                      <a:pt x="55" y="197"/>
                    </a:lnTo>
                    <a:lnTo>
                      <a:pt x="56" y="196"/>
                    </a:lnTo>
                    <a:lnTo>
                      <a:pt x="61" y="197"/>
                    </a:lnTo>
                    <a:lnTo>
                      <a:pt x="72" y="224"/>
                    </a:lnTo>
                    <a:lnTo>
                      <a:pt x="77" y="226"/>
                    </a:lnTo>
                    <a:lnTo>
                      <a:pt x="79" y="232"/>
                    </a:lnTo>
                  </a:path>
                </a:pathLst>
              </a:custGeom>
              <a:noFill/>
              <a:ln w="3175">
                <a:solidFill>
                  <a:srgbClr val="000000"/>
                </a:solidFill>
                <a:miter lim="800000"/>
                <a:headEnd/>
                <a:tailEnd/>
              </a:ln>
            </p:spPr>
            <p:txBody>
              <a:bodyPr/>
              <a:lstStyle/>
              <a:p>
                <a:pPr algn="ctr" eaLnBrk="0" hangingPunct="0"/>
                <a:endParaRPr lang="en-US" dirty="0"/>
              </a:p>
            </p:txBody>
          </p:sp>
          <p:sp>
            <p:nvSpPr>
              <p:cNvPr id="3598" name="Freeform 1591"/>
              <p:cNvSpPr>
                <a:spLocks/>
              </p:cNvSpPr>
              <p:nvPr/>
            </p:nvSpPr>
            <p:spPr bwMode="auto">
              <a:xfrm>
                <a:off x="5042" y="1414"/>
                <a:ext cx="18" cy="37"/>
              </a:xfrm>
              <a:custGeom>
                <a:avLst/>
                <a:gdLst>
                  <a:gd name="T0" fmla="*/ 0 w 18"/>
                  <a:gd name="T1" fmla="*/ 0 h 37"/>
                  <a:gd name="T2" fmla="*/ 5 w 18"/>
                  <a:gd name="T3" fmla="*/ 2 h 37"/>
                  <a:gd name="T4" fmla="*/ 5 w 18"/>
                  <a:gd name="T5" fmla="*/ 16 h 37"/>
                  <a:gd name="T6" fmla="*/ 18 w 18"/>
                  <a:gd name="T7" fmla="*/ 37 h 37"/>
                  <a:gd name="T8" fmla="*/ 0 60000 65536"/>
                  <a:gd name="T9" fmla="*/ 0 60000 65536"/>
                  <a:gd name="T10" fmla="*/ 0 60000 65536"/>
                  <a:gd name="T11" fmla="*/ 0 60000 65536"/>
                  <a:gd name="T12" fmla="*/ 0 w 18"/>
                  <a:gd name="T13" fmla="*/ 0 h 37"/>
                  <a:gd name="T14" fmla="*/ 18 w 18"/>
                  <a:gd name="T15" fmla="*/ 37 h 37"/>
                </a:gdLst>
                <a:ahLst/>
                <a:cxnLst>
                  <a:cxn ang="T8">
                    <a:pos x="T0" y="T1"/>
                  </a:cxn>
                  <a:cxn ang="T9">
                    <a:pos x="T2" y="T3"/>
                  </a:cxn>
                  <a:cxn ang="T10">
                    <a:pos x="T4" y="T5"/>
                  </a:cxn>
                  <a:cxn ang="T11">
                    <a:pos x="T6" y="T7"/>
                  </a:cxn>
                </a:cxnLst>
                <a:rect l="T12" t="T13" r="T14" b="T15"/>
                <a:pathLst>
                  <a:path w="18" h="37">
                    <a:moveTo>
                      <a:pt x="0" y="0"/>
                    </a:moveTo>
                    <a:lnTo>
                      <a:pt x="5" y="2"/>
                    </a:lnTo>
                    <a:lnTo>
                      <a:pt x="5" y="16"/>
                    </a:lnTo>
                    <a:lnTo>
                      <a:pt x="18" y="37"/>
                    </a:lnTo>
                  </a:path>
                </a:pathLst>
              </a:custGeom>
              <a:noFill/>
              <a:ln w="3175">
                <a:solidFill>
                  <a:srgbClr val="000000"/>
                </a:solidFill>
                <a:miter lim="800000"/>
                <a:headEnd/>
                <a:tailEnd/>
              </a:ln>
            </p:spPr>
            <p:txBody>
              <a:bodyPr/>
              <a:lstStyle/>
              <a:p>
                <a:pPr algn="ctr" eaLnBrk="0" hangingPunct="0"/>
                <a:endParaRPr lang="en-US" dirty="0"/>
              </a:p>
            </p:txBody>
          </p:sp>
          <p:sp>
            <p:nvSpPr>
              <p:cNvPr id="3599" name="Line 1592"/>
              <p:cNvSpPr>
                <a:spLocks noChangeShapeType="1"/>
              </p:cNvSpPr>
              <p:nvPr/>
            </p:nvSpPr>
            <p:spPr bwMode="auto">
              <a:xfrm flipH="1">
                <a:off x="5056" y="1451"/>
                <a:ext cx="4" cy="1"/>
              </a:xfrm>
              <a:prstGeom prst="line">
                <a:avLst/>
              </a:prstGeom>
              <a:noFill/>
              <a:ln w="3175">
                <a:solidFill>
                  <a:srgbClr val="000000"/>
                </a:solidFill>
                <a:miter lim="800000"/>
                <a:headEnd/>
                <a:tailEnd/>
              </a:ln>
            </p:spPr>
            <p:txBody>
              <a:bodyPr/>
              <a:lstStyle/>
              <a:p>
                <a:endParaRPr lang="en-US" dirty="0"/>
              </a:p>
            </p:txBody>
          </p:sp>
          <p:sp>
            <p:nvSpPr>
              <p:cNvPr id="3600" name="Freeform 1593"/>
              <p:cNvSpPr>
                <a:spLocks/>
              </p:cNvSpPr>
              <p:nvPr/>
            </p:nvSpPr>
            <p:spPr bwMode="auto">
              <a:xfrm>
                <a:off x="5039" y="1451"/>
                <a:ext cx="17" cy="5"/>
              </a:xfrm>
              <a:custGeom>
                <a:avLst/>
                <a:gdLst>
                  <a:gd name="T0" fmla="*/ 17 w 17"/>
                  <a:gd name="T1" fmla="*/ 0 h 5"/>
                  <a:gd name="T2" fmla="*/ 9 w 17"/>
                  <a:gd name="T3" fmla="*/ 5 h 5"/>
                  <a:gd name="T4" fmla="*/ 3 w 17"/>
                  <a:gd name="T5" fmla="*/ 0 h 5"/>
                  <a:gd name="T6" fmla="*/ 0 w 17"/>
                  <a:gd name="T7" fmla="*/ 3 h 5"/>
                  <a:gd name="T8" fmla="*/ 0 60000 65536"/>
                  <a:gd name="T9" fmla="*/ 0 60000 65536"/>
                  <a:gd name="T10" fmla="*/ 0 60000 65536"/>
                  <a:gd name="T11" fmla="*/ 0 60000 65536"/>
                  <a:gd name="T12" fmla="*/ 0 w 17"/>
                  <a:gd name="T13" fmla="*/ 0 h 5"/>
                  <a:gd name="T14" fmla="*/ 17 w 17"/>
                  <a:gd name="T15" fmla="*/ 5 h 5"/>
                </a:gdLst>
                <a:ahLst/>
                <a:cxnLst>
                  <a:cxn ang="T8">
                    <a:pos x="T0" y="T1"/>
                  </a:cxn>
                  <a:cxn ang="T9">
                    <a:pos x="T2" y="T3"/>
                  </a:cxn>
                  <a:cxn ang="T10">
                    <a:pos x="T4" y="T5"/>
                  </a:cxn>
                  <a:cxn ang="T11">
                    <a:pos x="T6" y="T7"/>
                  </a:cxn>
                </a:cxnLst>
                <a:rect l="T12" t="T13" r="T14" b="T15"/>
                <a:pathLst>
                  <a:path w="17" h="5">
                    <a:moveTo>
                      <a:pt x="17" y="0"/>
                    </a:moveTo>
                    <a:lnTo>
                      <a:pt x="9" y="5"/>
                    </a:ln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601" name="Freeform 1594"/>
              <p:cNvSpPr>
                <a:spLocks/>
              </p:cNvSpPr>
              <p:nvPr/>
            </p:nvSpPr>
            <p:spPr bwMode="auto">
              <a:xfrm>
                <a:off x="4933" y="1454"/>
                <a:ext cx="106" cy="23"/>
              </a:xfrm>
              <a:custGeom>
                <a:avLst/>
                <a:gdLst>
                  <a:gd name="T0" fmla="*/ 106 w 106"/>
                  <a:gd name="T1" fmla="*/ 0 h 23"/>
                  <a:gd name="T2" fmla="*/ 104 w 106"/>
                  <a:gd name="T3" fmla="*/ 5 h 23"/>
                  <a:gd name="T4" fmla="*/ 93 w 106"/>
                  <a:gd name="T5" fmla="*/ 7 h 23"/>
                  <a:gd name="T6" fmla="*/ 89 w 106"/>
                  <a:gd name="T7" fmla="*/ 12 h 23"/>
                  <a:gd name="T8" fmla="*/ 81 w 106"/>
                  <a:gd name="T9" fmla="*/ 5 h 23"/>
                  <a:gd name="T10" fmla="*/ 83 w 106"/>
                  <a:gd name="T11" fmla="*/ 20 h 23"/>
                  <a:gd name="T12" fmla="*/ 0 w 106"/>
                  <a:gd name="T13" fmla="*/ 23 h 23"/>
                  <a:gd name="T14" fmla="*/ 0 60000 65536"/>
                  <a:gd name="T15" fmla="*/ 0 60000 65536"/>
                  <a:gd name="T16" fmla="*/ 0 60000 65536"/>
                  <a:gd name="T17" fmla="*/ 0 60000 65536"/>
                  <a:gd name="T18" fmla="*/ 0 60000 65536"/>
                  <a:gd name="T19" fmla="*/ 0 60000 65536"/>
                  <a:gd name="T20" fmla="*/ 0 60000 65536"/>
                  <a:gd name="T21" fmla="*/ 0 w 106"/>
                  <a:gd name="T22" fmla="*/ 0 h 23"/>
                  <a:gd name="T23" fmla="*/ 106 w 10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3">
                    <a:moveTo>
                      <a:pt x="106" y="0"/>
                    </a:moveTo>
                    <a:lnTo>
                      <a:pt x="104" y="5"/>
                    </a:lnTo>
                    <a:lnTo>
                      <a:pt x="93" y="7"/>
                    </a:lnTo>
                    <a:lnTo>
                      <a:pt x="89" y="12"/>
                    </a:lnTo>
                    <a:lnTo>
                      <a:pt x="81" y="5"/>
                    </a:lnTo>
                    <a:lnTo>
                      <a:pt x="83" y="20"/>
                    </a:lnTo>
                    <a:lnTo>
                      <a:pt x="0" y="23"/>
                    </a:lnTo>
                  </a:path>
                </a:pathLst>
              </a:custGeom>
              <a:noFill/>
              <a:ln w="3175">
                <a:solidFill>
                  <a:srgbClr val="000000"/>
                </a:solidFill>
                <a:miter lim="800000"/>
                <a:headEnd/>
                <a:tailEnd/>
              </a:ln>
            </p:spPr>
            <p:txBody>
              <a:bodyPr/>
              <a:lstStyle/>
              <a:p>
                <a:pPr algn="ctr" eaLnBrk="0" hangingPunct="0"/>
                <a:endParaRPr lang="en-US" dirty="0"/>
              </a:p>
            </p:txBody>
          </p:sp>
          <p:sp>
            <p:nvSpPr>
              <p:cNvPr id="3602" name="Line 1595"/>
              <p:cNvSpPr>
                <a:spLocks noChangeShapeType="1"/>
              </p:cNvSpPr>
              <p:nvPr/>
            </p:nvSpPr>
            <p:spPr bwMode="auto">
              <a:xfrm flipH="1" flipV="1">
                <a:off x="4932" y="1411"/>
                <a:ext cx="1" cy="66"/>
              </a:xfrm>
              <a:prstGeom prst="line">
                <a:avLst/>
              </a:prstGeom>
              <a:noFill/>
              <a:ln w="3175">
                <a:solidFill>
                  <a:srgbClr val="000000"/>
                </a:solidFill>
                <a:miter lim="800000"/>
                <a:headEnd/>
                <a:tailEnd/>
              </a:ln>
            </p:spPr>
            <p:txBody>
              <a:bodyPr/>
              <a:lstStyle/>
              <a:p>
                <a:endParaRPr lang="en-US" dirty="0"/>
              </a:p>
            </p:txBody>
          </p:sp>
          <p:sp>
            <p:nvSpPr>
              <p:cNvPr id="3603" name="Freeform 1596"/>
              <p:cNvSpPr>
                <a:spLocks/>
              </p:cNvSpPr>
              <p:nvPr/>
            </p:nvSpPr>
            <p:spPr bwMode="auto">
              <a:xfrm>
                <a:off x="4870" y="1238"/>
                <a:ext cx="67" cy="176"/>
              </a:xfrm>
              <a:custGeom>
                <a:avLst/>
                <a:gdLst>
                  <a:gd name="T0" fmla="*/ 62 w 67"/>
                  <a:gd name="T1" fmla="*/ 173 h 176"/>
                  <a:gd name="T2" fmla="*/ 67 w 67"/>
                  <a:gd name="T3" fmla="*/ 176 h 176"/>
                  <a:gd name="T4" fmla="*/ 60 w 67"/>
                  <a:gd name="T5" fmla="*/ 173 h 176"/>
                  <a:gd name="T6" fmla="*/ 62 w 67"/>
                  <a:gd name="T7" fmla="*/ 160 h 176"/>
                  <a:gd name="T8" fmla="*/ 50 w 67"/>
                  <a:gd name="T9" fmla="*/ 154 h 176"/>
                  <a:gd name="T10" fmla="*/ 46 w 67"/>
                  <a:gd name="T11" fmla="*/ 135 h 176"/>
                  <a:gd name="T12" fmla="*/ 49 w 67"/>
                  <a:gd name="T13" fmla="*/ 127 h 176"/>
                  <a:gd name="T14" fmla="*/ 39 w 67"/>
                  <a:gd name="T15" fmla="*/ 124 h 176"/>
                  <a:gd name="T16" fmla="*/ 31 w 67"/>
                  <a:gd name="T17" fmla="*/ 100 h 176"/>
                  <a:gd name="T18" fmla="*/ 39 w 67"/>
                  <a:gd name="T19" fmla="*/ 93 h 176"/>
                  <a:gd name="T20" fmla="*/ 39 w 67"/>
                  <a:gd name="T21" fmla="*/ 87 h 176"/>
                  <a:gd name="T22" fmla="*/ 36 w 67"/>
                  <a:gd name="T23" fmla="*/ 85 h 176"/>
                  <a:gd name="T24" fmla="*/ 41 w 67"/>
                  <a:gd name="T25" fmla="*/ 76 h 176"/>
                  <a:gd name="T26" fmla="*/ 49 w 67"/>
                  <a:gd name="T27" fmla="*/ 77 h 176"/>
                  <a:gd name="T28" fmla="*/ 55 w 67"/>
                  <a:gd name="T29" fmla="*/ 85 h 176"/>
                  <a:gd name="T30" fmla="*/ 44 w 67"/>
                  <a:gd name="T31" fmla="*/ 72 h 176"/>
                  <a:gd name="T32" fmla="*/ 36 w 67"/>
                  <a:gd name="T33" fmla="*/ 72 h 176"/>
                  <a:gd name="T34" fmla="*/ 36 w 67"/>
                  <a:gd name="T35" fmla="*/ 68 h 176"/>
                  <a:gd name="T36" fmla="*/ 25 w 67"/>
                  <a:gd name="T37" fmla="*/ 66 h 176"/>
                  <a:gd name="T38" fmla="*/ 23 w 67"/>
                  <a:gd name="T39" fmla="*/ 58 h 176"/>
                  <a:gd name="T40" fmla="*/ 7 w 67"/>
                  <a:gd name="T41" fmla="*/ 47 h 176"/>
                  <a:gd name="T42" fmla="*/ 2 w 67"/>
                  <a:gd name="T43" fmla="*/ 50 h 176"/>
                  <a:gd name="T44" fmla="*/ 0 w 67"/>
                  <a:gd name="T45" fmla="*/ 45 h 176"/>
                  <a:gd name="T46" fmla="*/ 2 w 67"/>
                  <a:gd name="T47" fmla="*/ 28 h 176"/>
                  <a:gd name="T48" fmla="*/ 12 w 67"/>
                  <a:gd name="T49" fmla="*/ 16 h 176"/>
                  <a:gd name="T50" fmla="*/ 12 w 67"/>
                  <a:gd name="T51" fmla="*/ 5 h 176"/>
                  <a:gd name="T52" fmla="*/ 20 w 67"/>
                  <a:gd name="T53" fmla="*/ 0 h 176"/>
                  <a:gd name="T54" fmla="*/ 36 w 67"/>
                  <a:gd name="T55" fmla="*/ 2 h 1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76"/>
                  <a:gd name="T86" fmla="*/ 67 w 67"/>
                  <a:gd name="T87" fmla="*/ 176 h 1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76">
                    <a:moveTo>
                      <a:pt x="62" y="173"/>
                    </a:moveTo>
                    <a:lnTo>
                      <a:pt x="67" y="176"/>
                    </a:lnTo>
                    <a:lnTo>
                      <a:pt x="60" y="173"/>
                    </a:lnTo>
                    <a:lnTo>
                      <a:pt x="62" y="160"/>
                    </a:lnTo>
                    <a:lnTo>
                      <a:pt x="50" y="154"/>
                    </a:lnTo>
                    <a:lnTo>
                      <a:pt x="46" y="135"/>
                    </a:lnTo>
                    <a:lnTo>
                      <a:pt x="49" y="127"/>
                    </a:lnTo>
                    <a:lnTo>
                      <a:pt x="39" y="124"/>
                    </a:lnTo>
                    <a:lnTo>
                      <a:pt x="31" y="100"/>
                    </a:lnTo>
                    <a:lnTo>
                      <a:pt x="39" y="93"/>
                    </a:lnTo>
                    <a:lnTo>
                      <a:pt x="39" y="87"/>
                    </a:lnTo>
                    <a:lnTo>
                      <a:pt x="36" y="85"/>
                    </a:lnTo>
                    <a:lnTo>
                      <a:pt x="41" y="76"/>
                    </a:lnTo>
                    <a:lnTo>
                      <a:pt x="49" y="77"/>
                    </a:lnTo>
                    <a:lnTo>
                      <a:pt x="55" y="85"/>
                    </a:lnTo>
                    <a:lnTo>
                      <a:pt x="44" y="72"/>
                    </a:lnTo>
                    <a:lnTo>
                      <a:pt x="36" y="72"/>
                    </a:lnTo>
                    <a:lnTo>
                      <a:pt x="36" y="68"/>
                    </a:lnTo>
                    <a:lnTo>
                      <a:pt x="25" y="66"/>
                    </a:lnTo>
                    <a:lnTo>
                      <a:pt x="23" y="58"/>
                    </a:lnTo>
                    <a:lnTo>
                      <a:pt x="7" y="47"/>
                    </a:lnTo>
                    <a:lnTo>
                      <a:pt x="2" y="50"/>
                    </a:lnTo>
                    <a:lnTo>
                      <a:pt x="0" y="45"/>
                    </a:lnTo>
                    <a:lnTo>
                      <a:pt x="2" y="28"/>
                    </a:lnTo>
                    <a:lnTo>
                      <a:pt x="12" y="16"/>
                    </a:lnTo>
                    <a:lnTo>
                      <a:pt x="12" y="5"/>
                    </a:lnTo>
                    <a:lnTo>
                      <a:pt x="20" y="0"/>
                    </a:lnTo>
                    <a:lnTo>
                      <a:pt x="36" y="2"/>
                    </a:lnTo>
                  </a:path>
                </a:pathLst>
              </a:custGeom>
              <a:noFill/>
              <a:ln w="3175">
                <a:solidFill>
                  <a:srgbClr val="000000"/>
                </a:solidFill>
                <a:miter lim="800000"/>
                <a:headEnd/>
                <a:tailEnd/>
              </a:ln>
            </p:spPr>
            <p:txBody>
              <a:bodyPr/>
              <a:lstStyle/>
              <a:p>
                <a:pPr algn="ctr" eaLnBrk="0" hangingPunct="0"/>
                <a:endParaRPr lang="en-US" dirty="0"/>
              </a:p>
            </p:txBody>
          </p:sp>
          <p:sp>
            <p:nvSpPr>
              <p:cNvPr id="3604" name="Freeform 1597"/>
              <p:cNvSpPr>
                <a:spLocks/>
              </p:cNvSpPr>
              <p:nvPr/>
            </p:nvSpPr>
            <p:spPr bwMode="auto">
              <a:xfrm>
                <a:off x="3468" y="1186"/>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605" name="Line 1598"/>
              <p:cNvSpPr>
                <a:spLocks noChangeShapeType="1"/>
              </p:cNvSpPr>
              <p:nvPr/>
            </p:nvSpPr>
            <p:spPr bwMode="auto">
              <a:xfrm>
                <a:off x="4168" y="1186"/>
                <a:ext cx="49" cy="1"/>
              </a:xfrm>
              <a:prstGeom prst="line">
                <a:avLst/>
              </a:prstGeom>
              <a:noFill/>
              <a:ln w="3175">
                <a:solidFill>
                  <a:srgbClr val="000000"/>
                </a:solidFill>
                <a:miter lim="800000"/>
                <a:headEnd/>
                <a:tailEnd/>
              </a:ln>
            </p:spPr>
            <p:txBody>
              <a:bodyPr/>
              <a:lstStyle/>
              <a:p>
                <a:endParaRPr lang="en-US" dirty="0"/>
              </a:p>
            </p:txBody>
          </p:sp>
          <p:sp>
            <p:nvSpPr>
              <p:cNvPr id="3606" name="Freeform 1599"/>
              <p:cNvSpPr>
                <a:spLocks/>
              </p:cNvSpPr>
              <p:nvPr/>
            </p:nvSpPr>
            <p:spPr bwMode="auto">
              <a:xfrm>
                <a:off x="4215" y="1186"/>
                <a:ext cx="155" cy="204"/>
              </a:xfrm>
              <a:custGeom>
                <a:avLst/>
                <a:gdLst>
                  <a:gd name="T0" fmla="*/ 2 w 155"/>
                  <a:gd name="T1" fmla="*/ 0 h 204"/>
                  <a:gd name="T2" fmla="*/ 0 w 155"/>
                  <a:gd name="T3" fmla="*/ 4 h 204"/>
                  <a:gd name="T4" fmla="*/ 5 w 155"/>
                  <a:gd name="T5" fmla="*/ 4 h 204"/>
                  <a:gd name="T6" fmla="*/ 0 w 155"/>
                  <a:gd name="T7" fmla="*/ 11 h 204"/>
                  <a:gd name="T8" fmla="*/ 5 w 155"/>
                  <a:gd name="T9" fmla="*/ 16 h 204"/>
                  <a:gd name="T10" fmla="*/ 2 w 155"/>
                  <a:gd name="T11" fmla="*/ 33 h 204"/>
                  <a:gd name="T12" fmla="*/ 8 w 155"/>
                  <a:gd name="T13" fmla="*/ 43 h 204"/>
                  <a:gd name="T14" fmla="*/ 7 w 155"/>
                  <a:gd name="T15" fmla="*/ 51 h 204"/>
                  <a:gd name="T16" fmla="*/ 11 w 155"/>
                  <a:gd name="T17" fmla="*/ 57 h 204"/>
                  <a:gd name="T18" fmla="*/ 11 w 155"/>
                  <a:gd name="T19" fmla="*/ 68 h 204"/>
                  <a:gd name="T20" fmla="*/ 29 w 155"/>
                  <a:gd name="T21" fmla="*/ 78 h 204"/>
                  <a:gd name="T22" fmla="*/ 37 w 155"/>
                  <a:gd name="T23" fmla="*/ 70 h 204"/>
                  <a:gd name="T24" fmla="*/ 50 w 155"/>
                  <a:gd name="T25" fmla="*/ 76 h 204"/>
                  <a:gd name="T26" fmla="*/ 57 w 155"/>
                  <a:gd name="T27" fmla="*/ 73 h 204"/>
                  <a:gd name="T28" fmla="*/ 58 w 155"/>
                  <a:gd name="T29" fmla="*/ 78 h 204"/>
                  <a:gd name="T30" fmla="*/ 76 w 155"/>
                  <a:gd name="T31" fmla="*/ 83 h 204"/>
                  <a:gd name="T32" fmla="*/ 76 w 155"/>
                  <a:gd name="T33" fmla="*/ 89 h 204"/>
                  <a:gd name="T34" fmla="*/ 99 w 155"/>
                  <a:gd name="T35" fmla="*/ 107 h 204"/>
                  <a:gd name="T36" fmla="*/ 105 w 155"/>
                  <a:gd name="T37" fmla="*/ 118 h 204"/>
                  <a:gd name="T38" fmla="*/ 113 w 155"/>
                  <a:gd name="T39" fmla="*/ 118 h 204"/>
                  <a:gd name="T40" fmla="*/ 120 w 155"/>
                  <a:gd name="T41" fmla="*/ 124 h 204"/>
                  <a:gd name="T42" fmla="*/ 125 w 155"/>
                  <a:gd name="T43" fmla="*/ 139 h 204"/>
                  <a:gd name="T44" fmla="*/ 134 w 155"/>
                  <a:gd name="T45" fmla="*/ 142 h 204"/>
                  <a:gd name="T46" fmla="*/ 136 w 155"/>
                  <a:gd name="T47" fmla="*/ 145 h 204"/>
                  <a:gd name="T48" fmla="*/ 136 w 155"/>
                  <a:gd name="T49" fmla="*/ 158 h 204"/>
                  <a:gd name="T50" fmla="*/ 141 w 155"/>
                  <a:gd name="T51" fmla="*/ 166 h 204"/>
                  <a:gd name="T52" fmla="*/ 141 w 155"/>
                  <a:gd name="T53" fmla="*/ 172 h 204"/>
                  <a:gd name="T54" fmla="*/ 142 w 155"/>
                  <a:gd name="T55" fmla="*/ 174 h 204"/>
                  <a:gd name="T56" fmla="*/ 147 w 155"/>
                  <a:gd name="T57" fmla="*/ 168 h 204"/>
                  <a:gd name="T58" fmla="*/ 152 w 155"/>
                  <a:gd name="T59" fmla="*/ 172 h 204"/>
                  <a:gd name="T60" fmla="*/ 149 w 155"/>
                  <a:gd name="T61" fmla="*/ 172 h 204"/>
                  <a:gd name="T62" fmla="*/ 152 w 155"/>
                  <a:gd name="T63" fmla="*/ 176 h 204"/>
                  <a:gd name="T64" fmla="*/ 155 w 155"/>
                  <a:gd name="T65" fmla="*/ 176 h 204"/>
                  <a:gd name="T66" fmla="*/ 149 w 155"/>
                  <a:gd name="T67" fmla="*/ 203 h 204"/>
                  <a:gd name="T68" fmla="*/ 146 w 155"/>
                  <a:gd name="T69" fmla="*/ 204 h 2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204"/>
                  <a:gd name="T107" fmla="*/ 155 w 155"/>
                  <a:gd name="T108" fmla="*/ 204 h 2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204">
                    <a:moveTo>
                      <a:pt x="2" y="0"/>
                    </a:moveTo>
                    <a:lnTo>
                      <a:pt x="0" y="4"/>
                    </a:lnTo>
                    <a:lnTo>
                      <a:pt x="5" y="4"/>
                    </a:lnTo>
                    <a:lnTo>
                      <a:pt x="0" y="11"/>
                    </a:lnTo>
                    <a:lnTo>
                      <a:pt x="5" y="16"/>
                    </a:lnTo>
                    <a:lnTo>
                      <a:pt x="2" y="33"/>
                    </a:lnTo>
                    <a:lnTo>
                      <a:pt x="8" y="43"/>
                    </a:lnTo>
                    <a:lnTo>
                      <a:pt x="7" y="51"/>
                    </a:lnTo>
                    <a:lnTo>
                      <a:pt x="11" y="57"/>
                    </a:lnTo>
                    <a:lnTo>
                      <a:pt x="11" y="68"/>
                    </a:lnTo>
                    <a:lnTo>
                      <a:pt x="29" y="78"/>
                    </a:lnTo>
                    <a:lnTo>
                      <a:pt x="37" y="70"/>
                    </a:lnTo>
                    <a:lnTo>
                      <a:pt x="50" y="76"/>
                    </a:lnTo>
                    <a:lnTo>
                      <a:pt x="57" y="73"/>
                    </a:lnTo>
                    <a:lnTo>
                      <a:pt x="58" y="78"/>
                    </a:lnTo>
                    <a:lnTo>
                      <a:pt x="76" y="83"/>
                    </a:lnTo>
                    <a:lnTo>
                      <a:pt x="76" y="89"/>
                    </a:lnTo>
                    <a:lnTo>
                      <a:pt x="99" y="107"/>
                    </a:lnTo>
                    <a:lnTo>
                      <a:pt x="105" y="118"/>
                    </a:lnTo>
                    <a:lnTo>
                      <a:pt x="113" y="118"/>
                    </a:lnTo>
                    <a:lnTo>
                      <a:pt x="120" y="124"/>
                    </a:lnTo>
                    <a:lnTo>
                      <a:pt x="125" y="139"/>
                    </a:lnTo>
                    <a:lnTo>
                      <a:pt x="134" y="142"/>
                    </a:lnTo>
                    <a:lnTo>
                      <a:pt x="136" y="145"/>
                    </a:lnTo>
                    <a:lnTo>
                      <a:pt x="136" y="158"/>
                    </a:lnTo>
                    <a:lnTo>
                      <a:pt x="141" y="166"/>
                    </a:lnTo>
                    <a:lnTo>
                      <a:pt x="141" y="172"/>
                    </a:lnTo>
                    <a:lnTo>
                      <a:pt x="142" y="174"/>
                    </a:lnTo>
                    <a:lnTo>
                      <a:pt x="147" y="168"/>
                    </a:lnTo>
                    <a:lnTo>
                      <a:pt x="152" y="172"/>
                    </a:lnTo>
                    <a:lnTo>
                      <a:pt x="149" y="172"/>
                    </a:lnTo>
                    <a:lnTo>
                      <a:pt x="152" y="176"/>
                    </a:lnTo>
                    <a:lnTo>
                      <a:pt x="155" y="176"/>
                    </a:lnTo>
                    <a:lnTo>
                      <a:pt x="149" y="203"/>
                    </a:lnTo>
                    <a:lnTo>
                      <a:pt x="146" y="204"/>
                    </a:lnTo>
                  </a:path>
                </a:pathLst>
              </a:custGeom>
              <a:noFill/>
              <a:ln w="3175">
                <a:solidFill>
                  <a:srgbClr val="000000"/>
                </a:solidFill>
                <a:miter lim="800000"/>
                <a:headEnd/>
                <a:tailEnd/>
              </a:ln>
            </p:spPr>
            <p:txBody>
              <a:bodyPr/>
              <a:lstStyle/>
              <a:p>
                <a:pPr algn="ctr" eaLnBrk="0" hangingPunct="0"/>
                <a:endParaRPr lang="en-US" dirty="0"/>
              </a:p>
            </p:txBody>
          </p:sp>
          <p:sp>
            <p:nvSpPr>
              <p:cNvPr id="3607" name="Line 1600"/>
              <p:cNvSpPr>
                <a:spLocks noChangeShapeType="1"/>
              </p:cNvSpPr>
              <p:nvPr/>
            </p:nvSpPr>
            <p:spPr bwMode="auto">
              <a:xfrm flipH="1">
                <a:off x="4356" y="1390"/>
                <a:ext cx="5" cy="1"/>
              </a:xfrm>
              <a:prstGeom prst="line">
                <a:avLst/>
              </a:prstGeom>
              <a:noFill/>
              <a:ln w="3175">
                <a:solidFill>
                  <a:srgbClr val="000000"/>
                </a:solidFill>
                <a:miter lim="800000"/>
                <a:headEnd/>
                <a:tailEnd/>
              </a:ln>
            </p:spPr>
            <p:txBody>
              <a:bodyPr/>
              <a:lstStyle/>
              <a:p>
                <a:endParaRPr lang="en-US" dirty="0"/>
              </a:p>
            </p:txBody>
          </p:sp>
          <p:sp>
            <p:nvSpPr>
              <p:cNvPr id="3608" name="Line 1601"/>
              <p:cNvSpPr>
                <a:spLocks noChangeShapeType="1"/>
              </p:cNvSpPr>
              <p:nvPr/>
            </p:nvSpPr>
            <p:spPr bwMode="auto">
              <a:xfrm flipH="1">
                <a:off x="4353" y="1390"/>
                <a:ext cx="3" cy="1"/>
              </a:xfrm>
              <a:prstGeom prst="line">
                <a:avLst/>
              </a:prstGeom>
              <a:noFill/>
              <a:ln w="3175">
                <a:solidFill>
                  <a:srgbClr val="000000"/>
                </a:solidFill>
                <a:miter lim="800000"/>
                <a:headEnd/>
                <a:tailEnd/>
              </a:ln>
            </p:spPr>
            <p:txBody>
              <a:bodyPr/>
              <a:lstStyle/>
              <a:p>
                <a:endParaRPr lang="en-US" dirty="0"/>
              </a:p>
            </p:txBody>
          </p:sp>
          <p:sp>
            <p:nvSpPr>
              <p:cNvPr id="3609" name="Line 1602"/>
              <p:cNvSpPr>
                <a:spLocks noChangeShapeType="1"/>
              </p:cNvSpPr>
              <p:nvPr/>
            </p:nvSpPr>
            <p:spPr bwMode="auto">
              <a:xfrm flipH="1" flipV="1">
                <a:off x="4325" y="1389"/>
                <a:ext cx="28" cy="1"/>
              </a:xfrm>
              <a:prstGeom prst="line">
                <a:avLst/>
              </a:prstGeom>
              <a:noFill/>
              <a:ln w="3175">
                <a:solidFill>
                  <a:srgbClr val="000000"/>
                </a:solidFill>
                <a:miter lim="800000"/>
                <a:headEnd/>
                <a:tailEnd/>
              </a:ln>
            </p:spPr>
            <p:txBody>
              <a:bodyPr/>
              <a:lstStyle/>
              <a:p>
                <a:endParaRPr lang="en-US" dirty="0"/>
              </a:p>
            </p:txBody>
          </p:sp>
          <p:sp>
            <p:nvSpPr>
              <p:cNvPr id="3610" name="Line 1603"/>
              <p:cNvSpPr>
                <a:spLocks noChangeShapeType="1"/>
              </p:cNvSpPr>
              <p:nvPr/>
            </p:nvSpPr>
            <p:spPr bwMode="auto">
              <a:xfrm>
                <a:off x="4325" y="1389"/>
                <a:ext cx="2" cy="1"/>
              </a:xfrm>
              <a:prstGeom prst="line">
                <a:avLst/>
              </a:prstGeom>
              <a:noFill/>
              <a:ln w="3175">
                <a:solidFill>
                  <a:srgbClr val="000000"/>
                </a:solidFill>
                <a:miter lim="800000"/>
                <a:headEnd/>
                <a:tailEnd/>
              </a:ln>
            </p:spPr>
            <p:txBody>
              <a:bodyPr/>
              <a:lstStyle/>
              <a:p>
                <a:endParaRPr lang="en-US" dirty="0"/>
              </a:p>
            </p:txBody>
          </p:sp>
          <p:sp>
            <p:nvSpPr>
              <p:cNvPr id="3611" name="Line 1604"/>
              <p:cNvSpPr>
                <a:spLocks noChangeShapeType="1"/>
              </p:cNvSpPr>
              <p:nvPr/>
            </p:nvSpPr>
            <p:spPr bwMode="auto">
              <a:xfrm>
                <a:off x="4325" y="1389"/>
                <a:ext cx="1" cy="1"/>
              </a:xfrm>
              <a:prstGeom prst="line">
                <a:avLst/>
              </a:prstGeom>
              <a:noFill/>
              <a:ln w="3175">
                <a:solidFill>
                  <a:srgbClr val="000000"/>
                </a:solidFill>
                <a:miter lim="800000"/>
                <a:headEnd/>
                <a:tailEnd/>
              </a:ln>
            </p:spPr>
            <p:txBody>
              <a:bodyPr/>
              <a:lstStyle/>
              <a:p>
                <a:endParaRPr lang="en-US" dirty="0"/>
              </a:p>
            </p:txBody>
          </p:sp>
          <p:sp>
            <p:nvSpPr>
              <p:cNvPr id="3612" name="Line 1605"/>
              <p:cNvSpPr>
                <a:spLocks noChangeShapeType="1"/>
              </p:cNvSpPr>
              <p:nvPr/>
            </p:nvSpPr>
            <p:spPr bwMode="auto">
              <a:xfrm flipH="1">
                <a:off x="4324" y="1389"/>
                <a:ext cx="1" cy="1"/>
              </a:xfrm>
              <a:prstGeom prst="line">
                <a:avLst/>
              </a:prstGeom>
              <a:noFill/>
              <a:ln w="3175">
                <a:solidFill>
                  <a:srgbClr val="000000"/>
                </a:solidFill>
                <a:miter lim="800000"/>
                <a:headEnd/>
                <a:tailEnd/>
              </a:ln>
            </p:spPr>
            <p:txBody>
              <a:bodyPr/>
              <a:lstStyle/>
              <a:p>
                <a:endParaRPr lang="en-US" dirty="0"/>
              </a:p>
            </p:txBody>
          </p:sp>
          <p:sp>
            <p:nvSpPr>
              <p:cNvPr id="3613" name="Line 1606"/>
              <p:cNvSpPr>
                <a:spLocks noChangeShapeType="1"/>
              </p:cNvSpPr>
              <p:nvPr/>
            </p:nvSpPr>
            <p:spPr bwMode="auto">
              <a:xfrm>
                <a:off x="4324" y="1389"/>
                <a:ext cx="1" cy="1"/>
              </a:xfrm>
              <a:prstGeom prst="line">
                <a:avLst/>
              </a:prstGeom>
              <a:noFill/>
              <a:ln w="3175">
                <a:solidFill>
                  <a:srgbClr val="000000"/>
                </a:solidFill>
                <a:miter lim="800000"/>
                <a:headEnd/>
                <a:tailEnd/>
              </a:ln>
            </p:spPr>
            <p:txBody>
              <a:bodyPr/>
              <a:lstStyle/>
              <a:p>
                <a:endParaRPr lang="en-US" dirty="0"/>
              </a:p>
            </p:txBody>
          </p:sp>
          <p:sp>
            <p:nvSpPr>
              <p:cNvPr id="3614" name="Line 1607"/>
              <p:cNvSpPr>
                <a:spLocks noChangeShapeType="1"/>
              </p:cNvSpPr>
              <p:nvPr/>
            </p:nvSpPr>
            <p:spPr bwMode="auto">
              <a:xfrm flipH="1">
                <a:off x="4322" y="1389"/>
                <a:ext cx="2" cy="1"/>
              </a:xfrm>
              <a:prstGeom prst="line">
                <a:avLst/>
              </a:prstGeom>
              <a:noFill/>
              <a:ln w="3175">
                <a:solidFill>
                  <a:srgbClr val="000000"/>
                </a:solidFill>
                <a:miter lim="800000"/>
                <a:headEnd/>
                <a:tailEnd/>
              </a:ln>
            </p:spPr>
            <p:txBody>
              <a:bodyPr/>
              <a:lstStyle/>
              <a:p>
                <a:endParaRPr lang="en-US" dirty="0"/>
              </a:p>
            </p:txBody>
          </p:sp>
          <p:sp>
            <p:nvSpPr>
              <p:cNvPr id="3615" name="Line 1608"/>
              <p:cNvSpPr>
                <a:spLocks noChangeShapeType="1"/>
              </p:cNvSpPr>
              <p:nvPr/>
            </p:nvSpPr>
            <p:spPr bwMode="auto">
              <a:xfrm flipH="1">
                <a:off x="4315" y="1389"/>
                <a:ext cx="7" cy="1"/>
              </a:xfrm>
              <a:prstGeom prst="line">
                <a:avLst/>
              </a:prstGeom>
              <a:noFill/>
              <a:ln w="3175">
                <a:solidFill>
                  <a:srgbClr val="000000"/>
                </a:solidFill>
                <a:miter lim="800000"/>
                <a:headEnd/>
                <a:tailEnd/>
              </a:ln>
            </p:spPr>
            <p:txBody>
              <a:bodyPr/>
              <a:lstStyle/>
              <a:p>
                <a:endParaRPr lang="en-US" dirty="0"/>
              </a:p>
            </p:txBody>
          </p:sp>
          <p:sp>
            <p:nvSpPr>
              <p:cNvPr id="3616" name="Line 1609"/>
              <p:cNvSpPr>
                <a:spLocks noChangeShapeType="1"/>
              </p:cNvSpPr>
              <p:nvPr/>
            </p:nvSpPr>
            <p:spPr bwMode="auto">
              <a:xfrm>
                <a:off x="4315" y="1389"/>
                <a:ext cx="2" cy="1"/>
              </a:xfrm>
              <a:prstGeom prst="line">
                <a:avLst/>
              </a:prstGeom>
              <a:noFill/>
              <a:ln w="3175">
                <a:solidFill>
                  <a:srgbClr val="000000"/>
                </a:solidFill>
                <a:miter lim="800000"/>
                <a:headEnd/>
                <a:tailEnd/>
              </a:ln>
            </p:spPr>
            <p:txBody>
              <a:bodyPr/>
              <a:lstStyle/>
              <a:p>
                <a:endParaRPr lang="en-US" dirty="0"/>
              </a:p>
            </p:txBody>
          </p:sp>
          <p:sp>
            <p:nvSpPr>
              <p:cNvPr id="3617" name="Line 1610"/>
              <p:cNvSpPr>
                <a:spLocks noChangeShapeType="1"/>
              </p:cNvSpPr>
              <p:nvPr/>
            </p:nvSpPr>
            <p:spPr bwMode="auto">
              <a:xfrm flipH="1">
                <a:off x="4189" y="1389"/>
                <a:ext cx="126" cy="3"/>
              </a:xfrm>
              <a:prstGeom prst="line">
                <a:avLst/>
              </a:prstGeom>
              <a:noFill/>
              <a:ln w="3175">
                <a:solidFill>
                  <a:srgbClr val="000000"/>
                </a:solidFill>
                <a:miter lim="800000"/>
                <a:headEnd/>
                <a:tailEnd/>
              </a:ln>
            </p:spPr>
            <p:txBody>
              <a:bodyPr/>
              <a:lstStyle/>
              <a:p>
                <a:endParaRPr lang="en-US" dirty="0"/>
              </a:p>
            </p:txBody>
          </p:sp>
          <p:sp>
            <p:nvSpPr>
              <p:cNvPr id="3618" name="Freeform 1611"/>
              <p:cNvSpPr>
                <a:spLocks/>
              </p:cNvSpPr>
              <p:nvPr/>
            </p:nvSpPr>
            <p:spPr bwMode="auto">
              <a:xfrm>
                <a:off x="4167" y="1358"/>
                <a:ext cx="22" cy="34"/>
              </a:xfrm>
              <a:custGeom>
                <a:avLst/>
                <a:gdLst>
                  <a:gd name="T0" fmla="*/ 22 w 22"/>
                  <a:gd name="T1" fmla="*/ 34 h 34"/>
                  <a:gd name="T2" fmla="*/ 8 w 22"/>
                  <a:gd name="T3" fmla="*/ 34 h 34"/>
                  <a:gd name="T4" fmla="*/ 8 w 22"/>
                  <a:gd name="T5" fmla="*/ 4 h 34"/>
                  <a:gd name="T6" fmla="*/ 0 w 22"/>
                  <a:gd name="T7" fmla="*/ 0 h 34"/>
                  <a:gd name="T8" fmla="*/ 0 60000 65536"/>
                  <a:gd name="T9" fmla="*/ 0 60000 65536"/>
                  <a:gd name="T10" fmla="*/ 0 60000 65536"/>
                  <a:gd name="T11" fmla="*/ 0 60000 65536"/>
                  <a:gd name="T12" fmla="*/ 0 w 22"/>
                  <a:gd name="T13" fmla="*/ 0 h 34"/>
                  <a:gd name="T14" fmla="*/ 22 w 22"/>
                  <a:gd name="T15" fmla="*/ 34 h 34"/>
                </a:gdLst>
                <a:ahLst/>
                <a:cxnLst>
                  <a:cxn ang="T8">
                    <a:pos x="T0" y="T1"/>
                  </a:cxn>
                  <a:cxn ang="T9">
                    <a:pos x="T2" y="T3"/>
                  </a:cxn>
                  <a:cxn ang="T10">
                    <a:pos x="T4" y="T5"/>
                  </a:cxn>
                  <a:cxn ang="T11">
                    <a:pos x="T6" y="T7"/>
                  </a:cxn>
                </a:cxnLst>
                <a:rect l="T12" t="T13" r="T14" b="T15"/>
                <a:pathLst>
                  <a:path w="22" h="34">
                    <a:moveTo>
                      <a:pt x="22" y="34"/>
                    </a:moveTo>
                    <a:lnTo>
                      <a:pt x="8" y="34"/>
                    </a:lnTo>
                    <a:lnTo>
                      <a:pt x="8"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619" name="Freeform 1612"/>
              <p:cNvSpPr>
                <a:spLocks/>
              </p:cNvSpPr>
              <p:nvPr/>
            </p:nvSpPr>
            <p:spPr bwMode="auto">
              <a:xfrm>
                <a:off x="4167" y="1357"/>
                <a:ext cx="4" cy="3"/>
              </a:xfrm>
              <a:custGeom>
                <a:avLst/>
                <a:gdLst>
                  <a:gd name="T0" fmla="*/ 0 w 4"/>
                  <a:gd name="T1" fmla="*/ 1 h 3"/>
                  <a:gd name="T2" fmla="*/ 4 w 4"/>
                  <a:gd name="T3" fmla="*/ 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1"/>
                    </a:moveTo>
                    <a:lnTo>
                      <a:pt x="4" y="3"/>
                    </a:lnTo>
                    <a:lnTo>
                      <a:pt x="0" y="0"/>
                    </a:lnTo>
                  </a:path>
                </a:pathLst>
              </a:custGeom>
              <a:noFill/>
              <a:ln w="3175">
                <a:solidFill>
                  <a:srgbClr val="000000"/>
                </a:solidFill>
                <a:miter lim="800000"/>
                <a:headEnd/>
                <a:tailEnd/>
              </a:ln>
            </p:spPr>
            <p:txBody>
              <a:bodyPr/>
              <a:lstStyle/>
              <a:p>
                <a:pPr algn="ctr" eaLnBrk="0" hangingPunct="0"/>
                <a:endParaRPr lang="en-US" dirty="0"/>
              </a:p>
            </p:txBody>
          </p:sp>
        </p:grpSp>
        <p:grpSp>
          <p:nvGrpSpPr>
            <p:cNvPr id="15" name="Group 1613"/>
            <p:cNvGrpSpPr>
              <a:grpSpLocks/>
            </p:cNvGrpSpPr>
            <p:nvPr/>
          </p:nvGrpSpPr>
          <p:grpSpPr bwMode="auto">
            <a:xfrm>
              <a:off x="5008563" y="1882775"/>
              <a:ext cx="2951162" cy="449263"/>
              <a:chOff x="3155" y="1186"/>
              <a:chExt cx="1859" cy="283"/>
            </a:xfrm>
          </p:grpSpPr>
          <p:sp>
            <p:nvSpPr>
              <p:cNvPr id="3220" name="Line 1614"/>
              <p:cNvSpPr>
                <a:spLocks noChangeShapeType="1"/>
              </p:cNvSpPr>
              <p:nvPr/>
            </p:nvSpPr>
            <p:spPr bwMode="auto">
              <a:xfrm flipV="1">
                <a:off x="4167" y="1186"/>
                <a:ext cx="1" cy="171"/>
              </a:xfrm>
              <a:prstGeom prst="line">
                <a:avLst/>
              </a:prstGeom>
              <a:noFill/>
              <a:ln w="3175">
                <a:solidFill>
                  <a:srgbClr val="000000"/>
                </a:solidFill>
                <a:miter lim="800000"/>
                <a:headEnd/>
                <a:tailEnd/>
              </a:ln>
            </p:spPr>
            <p:txBody>
              <a:bodyPr/>
              <a:lstStyle/>
              <a:p>
                <a:endParaRPr lang="en-US" dirty="0"/>
              </a:p>
            </p:txBody>
          </p:sp>
          <p:sp>
            <p:nvSpPr>
              <p:cNvPr id="3221" name="Line 1615"/>
              <p:cNvSpPr>
                <a:spLocks noChangeShapeType="1"/>
              </p:cNvSpPr>
              <p:nvPr/>
            </p:nvSpPr>
            <p:spPr bwMode="auto">
              <a:xfrm flipV="1">
                <a:off x="3615" y="1189"/>
                <a:ext cx="2" cy="1"/>
              </a:xfrm>
              <a:prstGeom prst="line">
                <a:avLst/>
              </a:prstGeom>
              <a:noFill/>
              <a:ln w="3175">
                <a:solidFill>
                  <a:srgbClr val="000000"/>
                </a:solidFill>
                <a:miter lim="800000"/>
                <a:headEnd/>
                <a:tailEnd/>
              </a:ln>
            </p:spPr>
            <p:txBody>
              <a:bodyPr/>
              <a:lstStyle/>
              <a:p>
                <a:endParaRPr lang="en-US" dirty="0"/>
              </a:p>
            </p:txBody>
          </p:sp>
          <p:sp>
            <p:nvSpPr>
              <p:cNvPr id="3222" name="Freeform 1616"/>
              <p:cNvSpPr>
                <a:spLocks/>
              </p:cNvSpPr>
              <p:nvPr/>
            </p:nvSpPr>
            <p:spPr bwMode="auto">
              <a:xfrm>
                <a:off x="3618" y="119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223" name="Line 1617"/>
              <p:cNvSpPr>
                <a:spLocks noChangeShapeType="1"/>
              </p:cNvSpPr>
              <p:nvPr/>
            </p:nvSpPr>
            <p:spPr bwMode="auto">
              <a:xfrm>
                <a:off x="3155" y="1192"/>
                <a:ext cx="2" cy="1"/>
              </a:xfrm>
              <a:prstGeom prst="line">
                <a:avLst/>
              </a:prstGeom>
              <a:noFill/>
              <a:ln w="3175">
                <a:solidFill>
                  <a:srgbClr val="000000"/>
                </a:solidFill>
                <a:miter lim="800000"/>
                <a:headEnd/>
                <a:tailEnd/>
              </a:ln>
            </p:spPr>
            <p:txBody>
              <a:bodyPr/>
              <a:lstStyle/>
              <a:p>
                <a:endParaRPr lang="en-US" dirty="0"/>
              </a:p>
            </p:txBody>
          </p:sp>
          <p:sp>
            <p:nvSpPr>
              <p:cNvPr id="3224" name="Line 1618"/>
              <p:cNvSpPr>
                <a:spLocks noChangeShapeType="1"/>
              </p:cNvSpPr>
              <p:nvPr/>
            </p:nvSpPr>
            <p:spPr bwMode="auto">
              <a:xfrm flipV="1">
                <a:off x="3155" y="1192"/>
                <a:ext cx="2" cy="2"/>
              </a:xfrm>
              <a:prstGeom prst="line">
                <a:avLst/>
              </a:prstGeom>
              <a:noFill/>
              <a:ln w="3175">
                <a:solidFill>
                  <a:srgbClr val="000000"/>
                </a:solidFill>
                <a:miter lim="800000"/>
                <a:headEnd/>
                <a:tailEnd/>
              </a:ln>
            </p:spPr>
            <p:txBody>
              <a:bodyPr/>
              <a:lstStyle/>
              <a:p>
                <a:endParaRPr lang="en-US" dirty="0"/>
              </a:p>
            </p:txBody>
          </p:sp>
          <p:sp>
            <p:nvSpPr>
              <p:cNvPr id="3225" name="Line 1619"/>
              <p:cNvSpPr>
                <a:spLocks noChangeShapeType="1"/>
              </p:cNvSpPr>
              <p:nvPr/>
            </p:nvSpPr>
            <p:spPr bwMode="auto">
              <a:xfrm flipV="1">
                <a:off x="3620" y="1194"/>
                <a:ext cx="1" cy="1"/>
              </a:xfrm>
              <a:prstGeom prst="line">
                <a:avLst/>
              </a:prstGeom>
              <a:noFill/>
              <a:ln w="3175">
                <a:solidFill>
                  <a:srgbClr val="000000"/>
                </a:solidFill>
                <a:miter lim="800000"/>
                <a:headEnd/>
                <a:tailEnd/>
              </a:ln>
            </p:spPr>
            <p:txBody>
              <a:bodyPr/>
              <a:lstStyle/>
              <a:p>
                <a:endParaRPr lang="en-US" dirty="0"/>
              </a:p>
            </p:txBody>
          </p:sp>
          <p:sp>
            <p:nvSpPr>
              <p:cNvPr id="3226" name="Line 1620"/>
              <p:cNvSpPr>
                <a:spLocks noChangeShapeType="1"/>
              </p:cNvSpPr>
              <p:nvPr/>
            </p:nvSpPr>
            <p:spPr bwMode="auto">
              <a:xfrm>
                <a:off x="3155" y="1195"/>
                <a:ext cx="2" cy="1"/>
              </a:xfrm>
              <a:prstGeom prst="line">
                <a:avLst/>
              </a:prstGeom>
              <a:noFill/>
              <a:ln w="3175">
                <a:solidFill>
                  <a:srgbClr val="000000"/>
                </a:solidFill>
                <a:miter lim="800000"/>
                <a:headEnd/>
                <a:tailEnd/>
              </a:ln>
            </p:spPr>
            <p:txBody>
              <a:bodyPr/>
              <a:lstStyle/>
              <a:p>
                <a:endParaRPr lang="en-US" dirty="0"/>
              </a:p>
            </p:txBody>
          </p:sp>
          <p:sp>
            <p:nvSpPr>
              <p:cNvPr id="3227" name="Line 1621"/>
              <p:cNvSpPr>
                <a:spLocks noChangeShapeType="1"/>
              </p:cNvSpPr>
              <p:nvPr/>
            </p:nvSpPr>
            <p:spPr bwMode="auto">
              <a:xfrm>
                <a:off x="3157" y="1195"/>
                <a:ext cx="2" cy="1"/>
              </a:xfrm>
              <a:prstGeom prst="line">
                <a:avLst/>
              </a:prstGeom>
              <a:noFill/>
              <a:ln w="3175">
                <a:solidFill>
                  <a:srgbClr val="000000"/>
                </a:solidFill>
                <a:miter lim="800000"/>
                <a:headEnd/>
                <a:tailEnd/>
              </a:ln>
            </p:spPr>
            <p:txBody>
              <a:bodyPr/>
              <a:lstStyle/>
              <a:p>
                <a:endParaRPr lang="en-US" dirty="0"/>
              </a:p>
            </p:txBody>
          </p:sp>
          <p:sp>
            <p:nvSpPr>
              <p:cNvPr id="3228" name="Line 1622"/>
              <p:cNvSpPr>
                <a:spLocks noChangeShapeType="1"/>
              </p:cNvSpPr>
              <p:nvPr/>
            </p:nvSpPr>
            <p:spPr bwMode="auto">
              <a:xfrm>
                <a:off x="3159" y="1197"/>
                <a:ext cx="1" cy="1"/>
              </a:xfrm>
              <a:prstGeom prst="line">
                <a:avLst/>
              </a:prstGeom>
              <a:noFill/>
              <a:ln w="3175">
                <a:solidFill>
                  <a:srgbClr val="000000"/>
                </a:solidFill>
                <a:miter lim="800000"/>
                <a:headEnd/>
                <a:tailEnd/>
              </a:ln>
            </p:spPr>
            <p:txBody>
              <a:bodyPr/>
              <a:lstStyle/>
              <a:p>
                <a:endParaRPr lang="en-US" dirty="0"/>
              </a:p>
            </p:txBody>
          </p:sp>
          <p:sp>
            <p:nvSpPr>
              <p:cNvPr id="3229" name="Line 1623"/>
              <p:cNvSpPr>
                <a:spLocks noChangeShapeType="1"/>
              </p:cNvSpPr>
              <p:nvPr/>
            </p:nvSpPr>
            <p:spPr bwMode="auto">
              <a:xfrm flipV="1">
                <a:off x="3215" y="1198"/>
                <a:ext cx="1" cy="2"/>
              </a:xfrm>
              <a:prstGeom prst="line">
                <a:avLst/>
              </a:prstGeom>
              <a:noFill/>
              <a:ln w="3175">
                <a:solidFill>
                  <a:srgbClr val="000000"/>
                </a:solidFill>
                <a:miter lim="800000"/>
                <a:headEnd/>
                <a:tailEnd/>
              </a:ln>
            </p:spPr>
            <p:txBody>
              <a:bodyPr/>
              <a:lstStyle/>
              <a:p>
                <a:endParaRPr lang="en-US" dirty="0"/>
              </a:p>
            </p:txBody>
          </p:sp>
          <p:sp>
            <p:nvSpPr>
              <p:cNvPr id="3230" name="Line 1624"/>
              <p:cNvSpPr>
                <a:spLocks noChangeShapeType="1"/>
              </p:cNvSpPr>
              <p:nvPr/>
            </p:nvSpPr>
            <p:spPr bwMode="auto">
              <a:xfrm flipV="1">
                <a:off x="3183" y="1200"/>
                <a:ext cx="2" cy="2"/>
              </a:xfrm>
              <a:prstGeom prst="line">
                <a:avLst/>
              </a:prstGeom>
              <a:noFill/>
              <a:ln w="3175">
                <a:solidFill>
                  <a:srgbClr val="000000"/>
                </a:solidFill>
                <a:miter lim="800000"/>
                <a:headEnd/>
                <a:tailEnd/>
              </a:ln>
            </p:spPr>
            <p:txBody>
              <a:bodyPr/>
              <a:lstStyle/>
              <a:p>
                <a:endParaRPr lang="en-US" dirty="0"/>
              </a:p>
            </p:txBody>
          </p:sp>
          <p:sp>
            <p:nvSpPr>
              <p:cNvPr id="3231" name="Line 1625"/>
              <p:cNvSpPr>
                <a:spLocks noChangeShapeType="1"/>
              </p:cNvSpPr>
              <p:nvPr/>
            </p:nvSpPr>
            <p:spPr bwMode="auto">
              <a:xfrm flipV="1">
                <a:off x="3181" y="1200"/>
                <a:ext cx="2" cy="2"/>
              </a:xfrm>
              <a:prstGeom prst="line">
                <a:avLst/>
              </a:prstGeom>
              <a:noFill/>
              <a:ln w="3175">
                <a:solidFill>
                  <a:srgbClr val="000000"/>
                </a:solidFill>
                <a:miter lim="800000"/>
                <a:headEnd/>
                <a:tailEnd/>
              </a:ln>
            </p:spPr>
            <p:txBody>
              <a:bodyPr/>
              <a:lstStyle/>
              <a:p>
                <a:endParaRPr lang="en-US" dirty="0"/>
              </a:p>
            </p:txBody>
          </p:sp>
          <p:sp>
            <p:nvSpPr>
              <p:cNvPr id="3232" name="Line 1626"/>
              <p:cNvSpPr>
                <a:spLocks noChangeShapeType="1"/>
              </p:cNvSpPr>
              <p:nvPr/>
            </p:nvSpPr>
            <p:spPr bwMode="auto">
              <a:xfrm flipV="1">
                <a:off x="3620" y="1200"/>
                <a:ext cx="1" cy="2"/>
              </a:xfrm>
              <a:prstGeom prst="line">
                <a:avLst/>
              </a:prstGeom>
              <a:noFill/>
              <a:ln w="3175">
                <a:solidFill>
                  <a:srgbClr val="000000"/>
                </a:solidFill>
                <a:miter lim="800000"/>
                <a:headEnd/>
                <a:tailEnd/>
              </a:ln>
            </p:spPr>
            <p:txBody>
              <a:bodyPr/>
              <a:lstStyle/>
              <a:p>
                <a:endParaRPr lang="en-US" dirty="0"/>
              </a:p>
            </p:txBody>
          </p:sp>
          <p:sp>
            <p:nvSpPr>
              <p:cNvPr id="3233" name="Line 1627"/>
              <p:cNvSpPr>
                <a:spLocks noChangeShapeType="1"/>
              </p:cNvSpPr>
              <p:nvPr/>
            </p:nvSpPr>
            <p:spPr bwMode="auto">
              <a:xfrm flipV="1">
                <a:off x="3621" y="1203"/>
                <a:ext cx="2" cy="2"/>
              </a:xfrm>
              <a:prstGeom prst="line">
                <a:avLst/>
              </a:prstGeom>
              <a:noFill/>
              <a:ln w="3175">
                <a:solidFill>
                  <a:srgbClr val="000000"/>
                </a:solidFill>
                <a:miter lim="800000"/>
                <a:headEnd/>
                <a:tailEnd/>
              </a:ln>
            </p:spPr>
            <p:txBody>
              <a:bodyPr/>
              <a:lstStyle/>
              <a:p>
                <a:endParaRPr lang="en-US" dirty="0"/>
              </a:p>
            </p:txBody>
          </p:sp>
          <p:sp>
            <p:nvSpPr>
              <p:cNvPr id="3234" name="Freeform 1628"/>
              <p:cNvSpPr>
                <a:spLocks/>
              </p:cNvSpPr>
              <p:nvPr/>
            </p:nvSpPr>
            <p:spPr bwMode="auto">
              <a:xfrm>
                <a:off x="4843" y="1270"/>
                <a:ext cx="53" cy="104"/>
              </a:xfrm>
              <a:custGeom>
                <a:avLst/>
                <a:gdLst>
                  <a:gd name="T0" fmla="*/ 0 w 53"/>
                  <a:gd name="T1" fmla="*/ 0 h 104"/>
                  <a:gd name="T2" fmla="*/ 6 w 53"/>
                  <a:gd name="T3" fmla="*/ 8 h 104"/>
                  <a:gd name="T4" fmla="*/ 5 w 53"/>
                  <a:gd name="T5" fmla="*/ 13 h 104"/>
                  <a:gd name="T6" fmla="*/ 8 w 53"/>
                  <a:gd name="T7" fmla="*/ 8 h 104"/>
                  <a:gd name="T8" fmla="*/ 14 w 53"/>
                  <a:gd name="T9" fmla="*/ 15 h 104"/>
                  <a:gd name="T10" fmla="*/ 16 w 53"/>
                  <a:gd name="T11" fmla="*/ 29 h 104"/>
                  <a:gd name="T12" fmla="*/ 21 w 53"/>
                  <a:gd name="T13" fmla="*/ 28 h 104"/>
                  <a:gd name="T14" fmla="*/ 24 w 53"/>
                  <a:gd name="T15" fmla="*/ 37 h 104"/>
                  <a:gd name="T16" fmla="*/ 29 w 53"/>
                  <a:gd name="T17" fmla="*/ 34 h 104"/>
                  <a:gd name="T18" fmla="*/ 43 w 53"/>
                  <a:gd name="T19" fmla="*/ 40 h 104"/>
                  <a:gd name="T20" fmla="*/ 52 w 53"/>
                  <a:gd name="T21" fmla="*/ 48 h 104"/>
                  <a:gd name="T22" fmla="*/ 53 w 53"/>
                  <a:gd name="T23" fmla="*/ 58 h 104"/>
                  <a:gd name="T24" fmla="*/ 48 w 53"/>
                  <a:gd name="T25" fmla="*/ 64 h 104"/>
                  <a:gd name="T26" fmla="*/ 48 w 53"/>
                  <a:gd name="T27" fmla="*/ 74 h 104"/>
                  <a:gd name="T28" fmla="*/ 45 w 53"/>
                  <a:gd name="T29" fmla="*/ 77 h 104"/>
                  <a:gd name="T30" fmla="*/ 48 w 53"/>
                  <a:gd name="T31" fmla="*/ 80 h 104"/>
                  <a:gd name="T32" fmla="*/ 48 w 53"/>
                  <a:gd name="T33" fmla="*/ 88 h 104"/>
                  <a:gd name="T34" fmla="*/ 53 w 53"/>
                  <a:gd name="T35" fmla="*/ 104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104"/>
                  <a:gd name="T56" fmla="*/ 53 w 53"/>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104">
                    <a:moveTo>
                      <a:pt x="0" y="0"/>
                    </a:moveTo>
                    <a:lnTo>
                      <a:pt x="6" y="8"/>
                    </a:lnTo>
                    <a:lnTo>
                      <a:pt x="5" y="13"/>
                    </a:lnTo>
                    <a:lnTo>
                      <a:pt x="8" y="8"/>
                    </a:lnTo>
                    <a:lnTo>
                      <a:pt x="14" y="15"/>
                    </a:lnTo>
                    <a:lnTo>
                      <a:pt x="16" y="29"/>
                    </a:lnTo>
                    <a:lnTo>
                      <a:pt x="21" y="28"/>
                    </a:lnTo>
                    <a:lnTo>
                      <a:pt x="24" y="37"/>
                    </a:lnTo>
                    <a:lnTo>
                      <a:pt x="29" y="34"/>
                    </a:lnTo>
                    <a:lnTo>
                      <a:pt x="43" y="40"/>
                    </a:lnTo>
                    <a:lnTo>
                      <a:pt x="52" y="48"/>
                    </a:lnTo>
                    <a:lnTo>
                      <a:pt x="53" y="58"/>
                    </a:lnTo>
                    <a:lnTo>
                      <a:pt x="48" y="64"/>
                    </a:lnTo>
                    <a:lnTo>
                      <a:pt x="48" y="74"/>
                    </a:lnTo>
                    <a:lnTo>
                      <a:pt x="45" y="77"/>
                    </a:lnTo>
                    <a:lnTo>
                      <a:pt x="48" y="80"/>
                    </a:lnTo>
                    <a:lnTo>
                      <a:pt x="48" y="88"/>
                    </a:lnTo>
                    <a:lnTo>
                      <a:pt x="53" y="104"/>
                    </a:lnTo>
                  </a:path>
                </a:pathLst>
              </a:custGeom>
              <a:noFill/>
              <a:ln w="3175">
                <a:solidFill>
                  <a:srgbClr val="000000"/>
                </a:solidFill>
                <a:miter lim="800000"/>
                <a:headEnd/>
                <a:tailEnd/>
              </a:ln>
            </p:spPr>
            <p:txBody>
              <a:bodyPr/>
              <a:lstStyle/>
              <a:p>
                <a:pPr algn="ctr" eaLnBrk="0" hangingPunct="0"/>
                <a:endParaRPr lang="en-US" dirty="0"/>
              </a:p>
            </p:txBody>
          </p:sp>
          <p:sp>
            <p:nvSpPr>
              <p:cNvPr id="3235" name="Freeform 1629"/>
              <p:cNvSpPr>
                <a:spLocks/>
              </p:cNvSpPr>
              <p:nvPr/>
            </p:nvSpPr>
            <p:spPr bwMode="auto">
              <a:xfrm>
                <a:off x="4715" y="1374"/>
                <a:ext cx="181" cy="61"/>
              </a:xfrm>
              <a:custGeom>
                <a:avLst/>
                <a:gdLst>
                  <a:gd name="T0" fmla="*/ 181 w 181"/>
                  <a:gd name="T1" fmla="*/ 0 h 61"/>
                  <a:gd name="T2" fmla="*/ 97 w 181"/>
                  <a:gd name="T3" fmla="*/ 4 h 61"/>
                  <a:gd name="T4" fmla="*/ 76 w 181"/>
                  <a:gd name="T5" fmla="*/ 21 h 61"/>
                  <a:gd name="T6" fmla="*/ 55 w 181"/>
                  <a:gd name="T7" fmla="*/ 26 h 61"/>
                  <a:gd name="T8" fmla="*/ 45 w 181"/>
                  <a:gd name="T9" fmla="*/ 47 h 61"/>
                  <a:gd name="T10" fmla="*/ 23 w 181"/>
                  <a:gd name="T11" fmla="*/ 48 h 61"/>
                  <a:gd name="T12" fmla="*/ 8 w 181"/>
                  <a:gd name="T13" fmla="*/ 61 h 61"/>
                  <a:gd name="T14" fmla="*/ 0 w 181"/>
                  <a:gd name="T15" fmla="*/ 61 h 61"/>
                  <a:gd name="T16" fmla="*/ 0 60000 65536"/>
                  <a:gd name="T17" fmla="*/ 0 60000 65536"/>
                  <a:gd name="T18" fmla="*/ 0 60000 65536"/>
                  <a:gd name="T19" fmla="*/ 0 60000 65536"/>
                  <a:gd name="T20" fmla="*/ 0 60000 65536"/>
                  <a:gd name="T21" fmla="*/ 0 60000 65536"/>
                  <a:gd name="T22" fmla="*/ 0 60000 65536"/>
                  <a:gd name="T23" fmla="*/ 0 60000 65536"/>
                  <a:gd name="T24" fmla="*/ 0 w 181"/>
                  <a:gd name="T25" fmla="*/ 0 h 61"/>
                  <a:gd name="T26" fmla="*/ 181 w 18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 h="61">
                    <a:moveTo>
                      <a:pt x="181" y="0"/>
                    </a:moveTo>
                    <a:lnTo>
                      <a:pt x="97" y="4"/>
                    </a:lnTo>
                    <a:lnTo>
                      <a:pt x="76" y="21"/>
                    </a:lnTo>
                    <a:lnTo>
                      <a:pt x="55" y="26"/>
                    </a:lnTo>
                    <a:lnTo>
                      <a:pt x="45" y="47"/>
                    </a:lnTo>
                    <a:lnTo>
                      <a:pt x="23" y="48"/>
                    </a:lnTo>
                    <a:lnTo>
                      <a:pt x="8" y="61"/>
                    </a:lnTo>
                    <a:lnTo>
                      <a:pt x="0" y="61"/>
                    </a:lnTo>
                  </a:path>
                </a:pathLst>
              </a:custGeom>
              <a:noFill/>
              <a:ln w="3175">
                <a:solidFill>
                  <a:srgbClr val="000000"/>
                </a:solidFill>
                <a:miter lim="800000"/>
                <a:headEnd/>
                <a:tailEnd/>
              </a:ln>
            </p:spPr>
            <p:txBody>
              <a:bodyPr/>
              <a:lstStyle/>
              <a:p>
                <a:pPr algn="ctr" eaLnBrk="0" hangingPunct="0"/>
                <a:endParaRPr lang="en-US" dirty="0"/>
              </a:p>
            </p:txBody>
          </p:sp>
          <p:sp>
            <p:nvSpPr>
              <p:cNvPr id="3236" name="Line 1630"/>
              <p:cNvSpPr>
                <a:spLocks noChangeShapeType="1"/>
              </p:cNvSpPr>
              <p:nvPr/>
            </p:nvSpPr>
            <p:spPr bwMode="auto">
              <a:xfrm flipV="1">
                <a:off x="4715" y="1429"/>
                <a:ext cx="1" cy="6"/>
              </a:xfrm>
              <a:prstGeom prst="line">
                <a:avLst/>
              </a:prstGeom>
              <a:noFill/>
              <a:ln w="3175">
                <a:solidFill>
                  <a:srgbClr val="000000"/>
                </a:solidFill>
                <a:miter lim="800000"/>
                <a:headEnd/>
                <a:tailEnd/>
              </a:ln>
            </p:spPr>
            <p:txBody>
              <a:bodyPr/>
              <a:lstStyle/>
              <a:p>
                <a:endParaRPr lang="en-US" dirty="0"/>
              </a:p>
            </p:txBody>
          </p:sp>
          <p:sp>
            <p:nvSpPr>
              <p:cNvPr id="3237" name="Line 1631"/>
              <p:cNvSpPr>
                <a:spLocks noChangeShapeType="1"/>
              </p:cNvSpPr>
              <p:nvPr/>
            </p:nvSpPr>
            <p:spPr bwMode="auto">
              <a:xfrm flipV="1">
                <a:off x="4715" y="1427"/>
                <a:ext cx="1" cy="2"/>
              </a:xfrm>
              <a:prstGeom prst="line">
                <a:avLst/>
              </a:prstGeom>
              <a:noFill/>
              <a:ln w="3175">
                <a:solidFill>
                  <a:srgbClr val="000000"/>
                </a:solidFill>
                <a:miter lim="800000"/>
                <a:headEnd/>
                <a:tailEnd/>
              </a:ln>
            </p:spPr>
            <p:txBody>
              <a:bodyPr/>
              <a:lstStyle/>
              <a:p>
                <a:endParaRPr lang="en-US" dirty="0"/>
              </a:p>
            </p:txBody>
          </p:sp>
          <p:sp>
            <p:nvSpPr>
              <p:cNvPr id="3238" name="Line 1632"/>
              <p:cNvSpPr>
                <a:spLocks noChangeShapeType="1"/>
              </p:cNvSpPr>
              <p:nvPr/>
            </p:nvSpPr>
            <p:spPr bwMode="auto">
              <a:xfrm flipV="1">
                <a:off x="4715" y="1426"/>
                <a:ext cx="2" cy="1"/>
              </a:xfrm>
              <a:prstGeom prst="line">
                <a:avLst/>
              </a:prstGeom>
              <a:noFill/>
              <a:ln w="3175">
                <a:solidFill>
                  <a:srgbClr val="000000"/>
                </a:solidFill>
                <a:miter lim="800000"/>
                <a:headEnd/>
                <a:tailEnd/>
              </a:ln>
            </p:spPr>
            <p:txBody>
              <a:bodyPr/>
              <a:lstStyle/>
              <a:p>
                <a:endParaRPr lang="en-US" dirty="0"/>
              </a:p>
            </p:txBody>
          </p:sp>
          <p:sp>
            <p:nvSpPr>
              <p:cNvPr id="3239" name="Freeform 1633"/>
              <p:cNvSpPr>
                <a:spLocks/>
              </p:cNvSpPr>
              <p:nvPr/>
            </p:nvSpPr>
            <p:spPr bwMode="auto">
              <a:xfrm>
                <a:off x="4717" y="1419"/>
                <a:ext cx="1" cy="7"/>
              </a:xfrm>
              <a:custGeom>
                <a:avLst/>
                <a:gdLst>
                  <a:gd name="T0" fmla="*/ 0 w 1"/>
                  <a:gd name="T1" fmla="*/ 7 h 7"/>
                  <a:gd name="T2" fmla="*/ 1 w 1"/>
                  <a:gd name="T3" fmla="*/ 3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7"/>
                    </a:moveTo>
                    <a:lnTo>
                      <a:pt x="1"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40" name="Line 1634"/>
              <p:cNvSpPr>
                <a:spLocks noChangeShapeType="1"/>
              </p:cNvSpPr>
              <p:nvPr/>
            </p:nvSpPr>
            <p:spPr bwMode="auto">
              <a:xfrm flipV="1">
                <a:off x="4717" y="1414"/>
                <a:ext cx="1" cy="5"/>
              </a:xfrm>
              <a:prstGeom prst="line">
                <a:avLst/>
              </a:prstGeom>
              <a:noFill/>
              <a:ln w="3175">
                <a:solidFill>
                  <a:srgbClr val="000000"/>
                </a:solidFill>
                <a:miter lim="800000"/>
                <a:headEnd/>
                <a:tailEnd/>
              </a:ln>
            </p:spPr>
            <p:txBody>
              <a:bodyPr/>
              <a:lstStyle/>
              <a:p>
                <a:endParaRPr lang="en-US" dirty="0"/>
              </a:p>
            </p:txBody>
          </p:sp>
          <p:sp>
            <p:nvSpPr>
              <p:cNvPr id="3241" name="Freeform 1635"/>
              <p:cNvSpPr>
                <a:spLocks/>
              </p:cNvSpPr>
              <p:nvPr/>
            </p:nvSpPr>
            <p:spPr bwMode="auto">
              <a:xfrm>
                <a:off x="4717" y="1406"/>
                <a:ext cx="17" cy="13"/>
              </a:xfrm>
              <a:custGeom>
                <a:avLst/>
                <a:gdLst>
                  <a:gd name="T0" fmla="*/ 0 w 17"/>
                  <a:gd name="T1" fmla="*/ 8 h 13"/>
                  <a:gd name="T2" fmla="*/ 1 w 17"/>
                  <a:gd name="T3" fmla="*/ 5 h 13"/>
                  <a:gd name="T4" fmla="*/ 0 w 17"/>
                  <a:gd name="T5" fmla="*/ 8 h 13"/>
                  <a:gd name="T6" fmla="*/ 4 w 17"/>
                  <a:gd name="T7" fmla="*/ 7 h 13"/>
                  <a:gd name="T8" fmla="*/ 9 w 17"/>
                  <a:gd name="T9" fmla="*/ 13 h 13"/>
                  <a:gd name="T10" fmla="*/ 17 w 17"/>
                  <a:gd name="T11" fmla="*/ 8 h 13"/>
                  <a:gd name="T12" fmla="*/ 8 w 17"/>
                  <a:gd name="T13" fmla="*/ 0 h 13"/>
                  <a:gd name="T14" fmla="*/ 3 w 17"/>
                  <a:gd name="T15" fmla="*/ 5 h 13"/>
                  <a:gd name="T16" fmla="*/ 0 w 17"/>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3"/>
                  <a:gd name="T29" fmla="*/ 17 w 1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3">
                    <a:moveTo>
                      <a:pt x="0" y="8"/>
                    </a:moveTo>
                    <a:lnTo>
                      <a:pt x="1" y="5"/>
                    </a:lnTo>
                    <a:lnTo>
                      <a:pt x="0" y="8"/>
                    </a:lnTo>
                    <a:lnTo>
                      <a:pt x="4" y="7"/>
                    </a:lnTo>
                    <a:lnTo>
                      <a:pt x="9" y="13"/>
                    </a:lnTo>
                    <a:lnTo>
                      <a:pt x="17" y="8"/>
                    </a:lnTo>
                    <a:lnTo>
                      <a:pt x="8" y="0"/>
                    </a:lnTo>
                    <a:lnTo>
                      <a:pt x="3" y="5"/>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242" name="Line 1636"/>
              <p:cNvSpPr>
                <a:spLocks noChangeShapeType="1"/>
              </p:cNvSpPr>
              <p:nvPr/>
            </p:nvSpPr>
            <p:spPr bwMode="auto">
              <a:xfrm flipH="1" flipV="1">
                <a:off x="4715" y="1403"/>
                <a:ext cx="2" cy="5"/>
              </a:xfrm>
              <a:prstGeom prst="line">
                <a:avLst/>
              </a:prstGeom>
              <a:noFill/>
              <a:ln w="3175">
                <a:solidFill>
                  <a:srgbClr val="000000"/>
                </a:solidFill>
                <a:miter lim="800000"/>
                <a:headEnd/>
                <a:tailEnd/>
              </a:ln>
            </p:spPr>
            <p:txBody>
              <a:bodyPr/>
              <a:lstStyle/>
              <a:p>
                <a:endParaRPr lang="en-US" dirty="0"/>
              </a:p>
            </p:txBody>
          </p:sp>
          <p:sp>
            <p:nvSpPr>
              <p:cNvPr id="3243" name="Line 1637"/>
              <p:cNvSpPr>
                <a:spLocks noChangeShapeType="1"/>
              </p:cNvSpPr>
              <p:nvPr/>
            </p:nvSpPr>
            <p:spPr bwMode="auto">
              <a:xfrm flipV="1">
                <a:off x="4715" y="1402"/>
                <a:ext cx="1" cy="1"/>
              </a:xfrm>
              <a:prstGeom prst="line">
                <a:avLst/>
              </a:prstGeom>
              <a:noFill/>
              <a:ln w="3175">
                <a:solidFill>
                  <a:srgbClr val="000000"/>
                </a:solidFill>
                <a:miter lim="800000"/>
                <a:headEnd/>
                <a:tailEnd/>
              </a:ln>
            </p:spPr>
            <p:txBody>
              <a:bodyPr/>
              <a:lstStyle/>
              <a:p>
                <a:endParaRPr lang="en-US" dirty="0"/>
              </a:p>
            </p:txBody>
          </p:sp>
          <p:sp>
            <p:nvSpPr>
              <p:cNvPr id="3244" name="Line 1638"/>
              <p:cNvSpPr>
                <a:spLocks noChangeShapeType="1"/>
              </p:cNvSpPr>
              <p:nvPr/>
            </p:nvSpPr>
            <p:spPr bwMode="auto">
              <a:xfrm flipV="1">
                <a:off x="4715" y="1397"/>
                <a:ext cx="1" cy="5"/>
              </a:xfrm>
              <a:prstGeom prst="line">
                <a:avLst/>
              </a:prstGeom>
              <a:noFill/>
              <a:ln w="3175">
                <a:solidFill>
                  <a:srgbClr val="000000"/>
                </a:solidFill>
                <a:miter lim="800000"/>
                <a:headEnd/>
                <a:tailEnd/>
              </a:ln>
            </p:spPr>
            <p:txBody>
              <a:bodyPr/>
              <a:lstStyle/>
              <a:p>
                <a:endParaRPr lang="en-US" dirty="0"/>
              </a:p>
            </p:txBody>
          </p:sp>
          <p:sp>
            <p:nvSpPr>
              <p:cNvPr id="3245" name="Freeform 1639"/>
              <p:cNvSpPr>
                <a:spLocks/>
              </p:cNvSpPr>
              <p:nvPr/>
            </p:nvSpPr>
            <p:spPr bwMode="auto">
              <a:xfrm>
                <a:off x="4715" y="1392"/>
                <a:ext cx="13" cy="10"/>
              </a:xfrm>
              <a:custGeom>
                <a:avLst/>
                <a:gdLst>
                  <a:gd name="T0" fmla="*/ 0 w 13"/>
                  <a:gd name="T1" fmla="*/ 5 h 10"/>
                  <a:gd name="T2" fmla="*/ 5 w 13"/>
                  <a:gd name="T3" fmla="*/ 10 h 10"/>
                  <a:gd name="T4" fmla="*/ 8 w 13"/>
                  <a:gd name="T5" fmla="*/ 5 h 10"/>
                  <a:gd name="T6" fmla="*/ 13 w 13"/>
                  <a:gd name="T7" fmla="*/ 6 h 10"/>
                  <a:gd name="T8" fmla="*/ 11 w 13"/>
                  <a:gd name="T9" fmla="*/ 0 h 10"/>
                  <a:gd name="T10" fmla="*/ 5 w 13"/>
                  <a:gd name="T11" fmla="*/ 0 h 10"/>
                  <a:gd name="T12" fmla="*/ 5 w 13"/>
                  <a:gd name="T13" fmla="*/ 5 h 10"/>
                  <a:gd name="T14" fmla="*/ 0 w 13"/>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0" y="5"/>
                    </a:moveTo>
                    <a:lnTo>
                      <a:pt x="5" y="10"/>
                    </a:lnTo>
                    <a:lnTo>
                      <a:pt x="8" y="5"/>
                    </a:lnTo>
                    <a:lnTo>
                      <a:pt x="13" y="6"/>
                    </a:lnTo>
                    <a:lnTo>
                      <a:pt x="11" y="0"/>
                    </a:lnTo>
                    <a:lnTo>
                      <a:pt x="5" y="0"/>
                    </a:lnTo>
                    <a:lnTo>
                      <a:pt x="5"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246" name="Line 1640"/>
              <p:cNvSpPr>
                <a:spLocks noChangeShapeType="1"/>
              </p:cNvSpPr>
              <p:nvPr/>
            </p:nvSpPr>
            <p:spPr bwMode="auto">
              <a:xfrm flipV="1">
                <a:off x="4715" y="1394"/>
                <a:ext cx="1" cy="3"/>
              </a:xfrm>
              <a:prstGeom prst="line">
                <a:avLst/>
              </a:prstGeom>
              <a:noFill/>
              <a:ln w="3175">
                <a:solidFill>
                  <a:srgbClr val="000000"/>
                </a:solidFill>
                <a:miter lim="800000"/>
                <a:headEnd/>
                <a:tailEnd/>
              </a:ln>
            </p:spPr>
            <p:txBody>
              <a:bodyPr/>
              <a:lstStyle/>
              <a:p>
                <a:endParaRPr lang="en-US" dirty="0"/>
              </a:p>
            </p:txBody>
          </p:sp>
          <p:sp>
            <p:nvSpPr>
              <p:cNvPr id="3247" name="Line 1641"/>
              <p:cNvSpPr>
                <a:spLocks noChangeShapeType="1"/>
              </p:cNvSpPr>
              <p:nvPr/>
            </p:nvSpPr>
            <p:spPr bwMode="auto">
              <a:xfrm flipV="1">
                <a:off x="4715" y="1390"/>
                <a:ext cx="1" cy="4"/>
              </a:xfrm>
              <a:prstGeom prst="line">
                <a:avLst/>
              </a:prstGeom>
              <a:noFill/>
              <a:ln w="3175">
                <a:solidFill>
                  <a:srgbClr val="000000"/>
                </a:solidFill>
                <a:miter lim="800000"/>
                <a:headEnd/>
                <a:tailEnd/>
              </a:ln>
            </p:spPr>
            <p:txBody>
              <a:bodyPr/>
              <a:lstStyle/>
              <a:p>
                <a:endParaRPr lang="en-US" dirty="0"/>
              </a:p>
            </p:txBody>
          </p:sp>
          <p:sp>
            <p:nvSpPr>
              <p:cNvPr id="3248" name="Line 1642"/>
              <p:cNvSpPr>
                <a:spLocks noChangeShapeType="1"/>
              </p:cNvSpPr>
              <p:nvPr/>
            </p:nvSpPr>
            <p:spPr bwMode="auto">
              <a:xfrm flipV="1">
                <a:off x="4715" y="1389"/>
                <a:ext cx="1" cy="1"/>
              </a:xfrm>
              <a:prstGeom prst="line">
                <a:avLst/>
              </a:prstGeom>
              <a:noFill/>
              <a:ln w="3175">
                <a:solidFill>
                  <a:srgbClr val="000000"/>
                </a:solidFill>
                <a:miter lim="800000"/>
                <a:headEnd/>
                <a:tailEnd/>
              </a:ln>
            </p:spPr>
            <p:txBody>
              <a:bodyPr/>
              <a:lstStyle/>
              <a:p>
                <a:endParaRPr lang="en-US" dirty="0"/>
              </a:p>
            </p:txBody>
          </p:sp>
          <p:sp>
            <p:nvSpPr>
              <p:cNvPr id="3249" name="Freeform 1643"/>
              <p:cNvSpPr>
                <a:spLocks/>
              </p:cNvSpPr>
              <p:nvPr/>
            </p:nvSpPr>
            <p:spPr bwMode="auto">
              <a:xfrm>
                <a:off x="4715" y="1381"/>
                <a:ext cx="5" cy="8"/>
              </a:xfrm>
              <a:custGeom>
                <a:avLst/>
                <a:gdLst>
                  <a:gd name="T0" fmla="*/ 0 w 5"/>
                  <a:gd name="T1" fmla="*/ 8 h 8"/>
                  <a:gd name="T2" fmla="*/ 5 w 5"/>
                  <a:gd name="T3" fmla="*/ 5 h 8"/>
                  <a:gd name="T4" fmla="*/ 0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0" y="8"/>
                    </a:moveTo>
                    <a:lnTo>
                      <a:pt x="5"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50" name="Line 1644"/>
              <p:cNvSpPr>
                <a:spLocks noChangeShapeType="1"/>
              </p:cNvSpPr>
              <p:nvPr/>
            </p:nvSpPr>
            <p:spPr bwMode="auto">
              <a:xfrm flipH="1" flipV="1">
                <a:off x="4712" y="1235"/>
                <a:ext cx="3" cy="146"/>
              </a:xfrm>
              <a:prstGeom prst="line">
                <a:avLst/>
              </a:prstGeom>
              <a:noFill/>
              <a:ln w="3175">
                <a:solidFill>
                  <a:srgbClr val="000000"/>
                </a:solidFill>
                <a:miter lim="800000"/>
                <a:headEnd/>
                <a:tailEnd/>
              </a:ln>
            </p:spPr>
            <p:txBody>
              <a:bodyPr/>
              <a:lstStyle/>
              <a:p>
                <a:endParaRPr lang="en-US" dirty="0"/>
              </a:p>
            </p:txBody>
          </p:sp>
          <p:sp>
            <p:nvSpPr>
              <p:cNvPr id="3251" name="Line 1645"/>
              <p:cNvSpPr>
                <a:spLocks noChangeShapeType="1"/>
              </p:cNvSpPr>
              <p:nvPr/>
            </p:nvSpPr>
            <p:spPr bwMode="auto">
              <a:xfrm flipV="1">
                <a:off x="4712" y="1214"/>
                <a:ext cx="1" cy="21"/>
              </a:xfrm>
              <a:prstGeom prst="line">
                <a:avLst/>
              </a:prstGeom>
              <a:noFill/>
              <a:ln w="3175">
                <a:solidFill>
                  <a:srgbClr val="000000"/>
                </a:solidFill>
                <a:miter lim="800000"/>
                <a:headEnd/>
                <a:tailEnd/>
              </a:ln>
            </p:spPr>
            <p:txBody>
              <a:bodyPr/>
              <a:lstStyle/>
              <a:p>
                <a:endParaRPr lang="en-US" dirty="0"/>
              </a:p>
            </p:txBody>
          </p:sp>
          <p:sp>
            <p:nvSpPr>
              <p:cNvPr id="3252" name="Line 1646"/>
              <p:cNvSpPr>
                <a:spLocks noChangeShapeType="1"/>
              </p:cNvSpPr>
              <p:nvPr/>
            </p:nvSpPr>
            <p:spPr bwMode="auto">
              <a:xfrm flipV="1">
                <a:off x="4712" y="1210"/>
                <a:ext cx="147" cy="4"/>
              </a:xfrm>
              <a:prstGeom prst="line">
                <a:avLst/>
              </a:prstGeom>
              <a:noFill/>
              <a:ln w="3175">
                <a:solidFill>
                  <a:srgbClr val="000000"/>
                </a:solidFill>
                <a:miter lim="800000"/>
                <a:headEnd/>
                <a:tailEnd/>
              </a:ln>
            </p:spPr>
            <p:txBody>
              <a:bodyPr/>
              <a:lstStyle/>
              <a:p>
                <a:endParaRPr lang="en-US" dirty="0"/>
              </a:p>
            </p:txBody>
          </p:sp>
          <p:sp>
            <p:nvSpPr>
              <p:cNvPr id="3253" name="Freeform 1647"/>
              <p:cNvSpPr>
                <a:spLocks/>
              </p:cNvSpPr>
              <p:nvPr/>
            </p:nvSpPr>
            <p:spPr bwMode="auto">
              <a:xfrm>
                <a:off x="4828" y="1210"/>
                <a:ext cx="31" cy="70"/>
              </a:xfrm>
              <a:custGeom>
                <a:avLst/>
                <a:gdLst>
                  <a:gd name="T0" fmla="*/ 31 w 31"/>
                  <a:gd name="T1" fmla="*/ 0 h 70"/>
                  <a:gd name="T2" fmla="*/ 29 w 31"/>
                  <a:gd name="T3" fmla="*/ 19 h 70"/>
                  <a:gd name="T4" fmla="*/ 20 w 31"/>
                  <a:gd name="T5" fmla="*/ 17 h 70"/>
                  <a:gd name="T6" fmla="*/ 8 w 31"/>
                  <a:gd name="T7" fmla="*/ 24 h 70"/>
                  <a:gd name="T8" fmla="*/ 0 w 31"/>
                  <a:gd name="T9" fmla="*/ 35 h 70"/>
                  <a:gd name="T10" fmla="*/ 0 w 31"/>
                  <a:gd name="T11" fmla="*/ 41 h 70"/>
                  <a:gd name="T12" fmla="*/ 13 w 31"/>
                  <a:gd name="T13" fmla="*/ 46 h 70"/>
                  <a:gd name="T14" fmla="*/ 8 w 31"/>
                  <a:gd name="T15" fmla="*/ 41 h 70"/>
                  <a:gd name="T16" fmla="*/ 8 w 31"/>
                  <a:gd name="T17" fmla="*/ 35 h 70"/>
                  <a:gd name="T18" fmla="*/ 20 w 31"/>
                  <a:gd name="T19" fmla="*/ 33 h 70"/>
                  <a:gd name="T20" fmla="*/ 18 w 31"/>
                  <a:gd name="T21" fmla="*/ 28 h 70"/>
                  <a:gd name="T22" fmla="*/ 23 w 31"/>
                  <a:gd name="T23" fmla="*/ 20 h 70"/>
                  <a:gd name="T24" fmla="*/ 28 w 31"/>
                  <a:gd name="T25" fmla="*/ 22 h 70"/>
                  <a:gd name="T26" fmla="*/ 31 w 31"/>
                  <a:gd name="T27" fmla="*/ 33 h 70"/>
                  <a:gd name="T28" fmla="*/ 31 w 31"/>
                  <a:gd name="T29" fmla="*/ 57 h 70"/>
                  <a:gd name="T30" fmla="*/ 25 w 31"/>
                  <a:gd name="T31" fmla="*/ 70 h 70"/>
                  <a:gd name="T32" fmla="*/ 15 w 31"/>
                  <a:gd name="T33" fmla="*/ 6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70"/>
                  <a:gd name="T53" fmla="*/ 31 w 31"/>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70">
                    <a:moveTo>
                      <a:pt x="31" y="0"/>
                    </a:moveTo>
                    <a:lnTo>
                      <a:pt x="29" y="19"/>
                    </a:lnTo>
                    <a:lnTo>
                      <a:pt x="20" y="17"/>
                    </a:lnTo>
                    <a:lnTo>
                      <a:pt x="8" y="24"/>
                    </a:lnTo>
                    <a:lnTo>
                      <a:pt x="0" y="35"/>
                    </a:lnTo>
                    <a:lnTo>
                      <a:pt x="0" y="41"/>
                    </a:lnTo>
                    <a:lnTo>
                      <a:pt x="13" y="46"/>
                    </a:lnTo>
                    <a:lnTo>
                      <a:pt x="8" y="41"/>
                    </a:lnTo>
                    <a:lnTo>
                      <a:pt x="8" y="35"/>
                    </a:lnTo>
                    <a:lnTo>
                      <a:pt x="20" y="33"/>
                    </a:lnTo>
                    <a:lnTo>
                      <a:pt x="18" y="28"/>
                    </a:lnTo>
                    <a:lnTo>
                      <a:pt x="23" y="20"/>
                    </a:lnTo>
                    <a:lnTo>
                      <a:pt x="28" y="22"/>
                    </a:lnTo>
                    <a:lnTo>
                      <a:pt x="31" y="33"/>
                    </a:lnTo>
                    <a:lnTo>
                      <a:pt x="31" y="57"/>
                    </a:lnTo>
                    <a:lnTo>
                      <a:pt x="25" y="70"/>
                    </a:lnTo>
                    <a:lnTo>
                      <a:pt x="15" y="60"/>
                    </a:lnTo>
                  </a:path>
                </a:pathLst>
              </a:custGeom>
              <a:noFill/>
              <a:ln w="3175">
                <a:solidFill>
                  <a:srgbClr val="000000"/>
                </a:solidFill>
                <a:miter lim="800000"/>
                <a:headEnd/>
                <a:tailEnd/>
              </a:ln>
            </p:spPr>
            <p:txBody>
              <a:bodyPr/>
              <a:lstStyle/>
              <a:p>
                <a:pPr algn="ctr" eaLnBrk="0" hangingPunct="0"/>
                <a:endParaRPr lang="en-US" dirty="0"/>
              </a:p>
            </p:txBody>
          </p:sp>
          <p:sp>
            <p:nvSpPr>
              <p:cNvPr id="3254" name="Line 1648"/>
              <p:cNvSpPr>
                <a:spLocks noChangeShapeType="1"/>
              </p:cNvSpPr>
              <p:nvPr/>
            </p:nvSpPr>
            <p:spPr bwMode="auto">
              <a:xfrm>
                <a:off x="4843" y="1270"/>
                <a:ext cx="1" cy="1"/>
              </a:xfrm>
              <a:prstGeom prst="line">
                <a:avLst/>
              </a:prstGeom>
              <a:noFill/>
              <a:ln w="3175">
                <a:solidFill>
                  <a:srgbClr val="000000"/>
                </a:solidFill>
                <a:miter lim="800000"/>
                <a:headEnd/>
                <a:tailEnd/>
              </a:ln>
            </p:spPr>
            <p:txBody>
              <a:bodyPr/>
              <a:lstStyle/>
              <a:p>
                <a:endParaRPr lang="en-US" dirty="0"/>
              </a:p>
            </p:txBody>
          </p:sp>
          <p:sp>
            <p:nvSpPr>
              <p:cNvPr id="3255" name="Line 1649"/>
              <p:cNvSpPr>
                <a:spLocks noChangeShapeType="1"/>
              </p:cNvSpPr>
              <p:nvPr/>
            </p:nvSpPr>
            <p:spPr bwMode="auto">
              <a:xfrm>
                <a:off x="3335" y="1211"/>
                <a:ext cx="79" cy="2"/>
              </a:xfrm>
              <a:prstGeom prst="line">
                <a:avLst/>
              </a:prstGeom>
              <a:noFill/>
              <a:ln w="3175">
                <a:solidFill>
                  <a:srgbClr val="000000"/>
                </a:solidFill>
                <a:miter lim="800000"/>
                <a:headEnd/>
                <a:tailEnd/>
              </a:ln>
            </p:spPr>
            <p:txBody>
              <a:bodyPr/>
              <a:lstStyle/>
              <a:p>
                <a:endParaRPr lang="en-US" dirty="0"/>
              </a:p>
            </p:txBody>
          </p:sp>
          <p:sp>
            <p:nvSpPr>
              <p:cNvPr id="3256" name="Freeform 1650"/>
              <p:cNvSpPr>
                <a:spLocks/>
              </p:cNvSpPr>
              <p:nvPr/>
            </p:nvSpPr>
            <p:spPr bwMode="auto">
              <a:xfrm>
                <a:off x="3405" y="1213"/>
                <a:ext cx="85" cy="213"/>
              </a:xfrm>
              <a:custGeom>
                <a:avLst/>
                <a:gdLst>
                  <a:gd name="T0" fmla="*/ 9 w 85"/>
                  <a:gd name="T1" fmla="*/ 0 h 213"/>
                  <a:gd name="T2" fmla="*/ 16 w 85"/>
                  <a:gd name="T3" fmla="*/ 25 h 213"/>
                  <a:gd name="T4" fmla="*/ 0 w 85"/>
                  <a:gd name="T5" fmla="*/ 32 h 213"/>
                  <a:gd name="T6" fmla="*/ 17 w 85"/>
                  <a:gd name="T7" fmla="*/ 30 h 213"/>
                  <a:gd name="T8" fmla="*/ 19 w 85"/>
                  <a:gd name="T9" fmla="*/ 40 h 213"/>
                  <a:gd name="T10" fmla="*/ 16 w 85"/>
                  <a:gd name="T11" fmla="*/ 49 h 213"/>
                  <a:gd name="T12" fmla="*/ 22 w 85"/>
                  <a:gd name="T13" fmla="*/ 61 h 213"/>
                  <a:gd name="T14" fmla="*/ 24 w 85"/>
                  <a:gd name="T15" fmla="*/ 73 h 213"/>
                  <a:gd name="T16" fmla="*/ 27 w 85"/>
                  <a:gd name="T17" fmla="*/ 73 h 213"/>
                  <a:gd name="T18" fmla="*/ 30 w 85"/>
                  <a:gd name="T19" fmla="*/ 77 h 213"/>
                  <a:gd name="T20" fmla="*/ 30 w 85"/>
                  <a:gd name="T21" fmla="*/ 86 h 213"/>
                  <a:gd name="T22" fmla="*/ 38 w 85"/>
                  <a:gd name="T23" fmla="*/ 91 h 213"/>
                  <a:gd name="T24" fmla="*/ 55 w 85"/>
                  <a:gd name="T25" fmla="*/ 88 h 213"/>
                  <a:gd name="T26" fmla="*/ 66 w 85"/>
                  <a:gd name="T27" fmla="*/ 93 h 213"/>
                  <a:gd name="T28" fmla="*/ 68 w 85"/>
                  <a:gd name="T29" fmla="*/ 99 h 213"/>
                  <a:gd name="T30" fmla="*/ 77 w 85"/>
                  <a:gd name="T31" fmla="*/ 101 h 213"/>
                  <a:gd name="T32" fmla="*/ 84 w 85"/>
                  <a:gd name="T33" fmla="*/ 121 h 213"/>
                  <a:gd name="T34" fmla="*/ 81 w 85"/>
                  <a:gd name="T35" fmla="*/ 131 h 213"/>
                  <a:gd name="T36" fmla="*/ 85 w 85"/>
                  <a:gd name="T37" fmla="*/ 137 h 213"/>
                  <a:gd name="T38" fmla="*/ 84 w 85"/>
                  <a:gd name="T39" fmla="*/ 155 h 213"/>
                  <a:gd name="T40" fmla="*/ 74 w 85"/>
                  <a:gd name="T41" fmla="*/ 173 h 213"/>
                  <a:gd name="T42" fmla="*/ 81 w 85"/>
                  <a:gd name="T43" fmla="*/ 184 h 213"/>
                  <a:gd name="T44" fmla="*/ 72 w 85"/>
                  <a:gd name="T45" fmla="*/ 197 h 213"/>
                  <a:gd name="T46" fmla="*/ 66 w 85"/>
                  <a:gd name="T47" fmla="*/ 197 h 213"/>
                  <a:gd name="T48" fmla="*/ 68 w 85"/>
                  <a:gd name="T49" fmla="*/ 192 h 213"/>
                  <a:gd name="T50" fmla="*/ 61 w 85"/>
                  <a:gd name="T51" fmla="*/ 195 h 213"/>
                  <a:gd name="T52" fmla="*/ 55 w 85"/>
                  <a:gd name="T53" fmla="*/ 203 h 213"/>
                  <a:gd name="T54" fmla="*/ 45 w 85"/>
                  <a:gd name="T55" fmla="*/ 198 h 213"/>
                  <a:gd name="T56" fmla="*/ 37 w 85"/>
                  <a:gd name="T57" fmla="*/ 189 h 213"/>
                  <a:gd name="T58" fmla="*/ 32 w 85"/>
                  <a:gd name="T59" fmla="*/ 187 h 213"/>
                  <a:gd name="T60" fmla="*/ 27 w 85"/>
                  <a:gd name="T61" fmla="*/ 176 h 213"/>
                  <a:gd name="T62" fmla="*/ 14 w 85"/>
                  <a:gd name="T63" fmla="*/ 181 h 213"/>
                  <a:gd name="T64" fmla="*/ 14 w 85"/>
                  <a:gd name="T65" fmla="*/ 185 h 213"/>
                  <a:gd name="T66" fmla="*/ 24 w 85"/>
                  <a:gd name="T67" fmla="*/ 185 h 213"/>
                  <a:gd name="T68" fmla="*/ 27 w 85"/>
                  <a:gd name="T69" fmla="*/ 190 h 213"/>
                  <a:gd name="T70" fmla="*/ 16 w 85"/>
                  <a:gd name="T71" fmla="*/ 193 h 213"/>
                  <a:gd name="T72" fmla="*/ 16 w 85"/>
                  <a:gd name="T73" fmla="*/ 213 h 213"/>
                  <a:gd name="T74" fmla="*/ 3 w 85"/>
                  <a:gd name="T75" fmla="*/ 213 h 213"/>
                  <a:gd name="T76" fmla="*/ 16 w 85"/>
                  <a:gd name="T77" fmla="*/ 213 h 213"/>
                  <a:gd name="T78" fmla="*/ 17 w 85"/>
                  <a:gd name="T79" fmla="*/ 192 h 213"/>
                  <a:gd name="T80" fmla="*/ 24 w 85"/>
                  <a:gd name="T81" fmla="*/ 192 h 213"/>
                  <a:gd name="T82" fmla="*/ 30 w 85"/>
                  <a:gd name="T83" fmla="*/ 198 h 213"/>
                  <a:gd name="T84" fmla="*/ 32 w 85"/>
                  <a:gd name="T85" fmla="*/ 197 h 213"/>
                  <a:gd name="T86" fmla="*/ 43 w 85"/>
                  <a:gd name="T87" fmla="*/ 198 h 2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213"/>
                  <a:gd name="T134" fmla="*/ 85 w 85"/>
                  <a:gd name="T135" fmla="*/ 213 h 2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213">
                    <a:moveTo>
                      <a:pt x="9" y="0"/>
                    </a:moveTo>
                    <a:lnTo>
                      <a:pt x="16" y="25"/>
                    </a:lnTo>
                    <a:lnTo>
                      <a:pt x="0" y="32"/>
                    </a:lnTo>
                    <a:lnTo>
                      <a:pt x="17" y="30"/>
                    </a:lnTo>
                    <a:lnTo>
                      <a:pt x="19" y="40"/>
                    </a:lnTo>
                    <a:lnTo>
                      <a:pt x="16" y="49"/>
                    </a:lnTo>
                    <a:lnTo>
                      <a:pt x="22" y="61"/>
                    </a:lnTo>
                    <a:lnTo>
                      <a:pt x="24" y="73"/>
                    </a:lnTo>
                    <a:lnTo>
                      <a:pt x="27" y="73"/>
                    </a:lnTo>
                    <a:lnTo>
                      <a:pt x="30" y="77"/>
                    </a:lnTo>
                    <a:lnTo>
                      <a:pt x="30" y="86"/>
                    </a:lnTo>
                    <a:lnTo>
                      <a:pt x="38" y="91"/>
                    </a:lnTo>
                    <a:lnTo>
                      <a:pt x="55" y="88"/>
                    </a:lnTo>
                    <a:lnTo>
                      <a:pt x="66" y="93"/>
                    </a:lnTo>
                    <a:lnTo>
                      <a:pt x="68" y="99"/>
                    </a:lnTo>
                    <a:lnTo>
                      <a:pt x="77" y="101"/>
                    </a:lnTo>
                    <a:lnTo>
                      <a:pt x="84" y="121"/>
                    </a:lnTo>
                    <a:lnTo>
                      <a:pt x="81" y="131"/>
                    </a:lnTo>
                    <a:lnTo>
                      <a:pt x="85" y="137"/>
                    </a:lnTo>
                    <a:lnTo>
                      <a:pt x="84" y="155"/>
                    </a:lnTo>
                    <a:lnTo>
                      <a:pt x="74" y="173"/>
                    </a:lnTo>
                    <a:lnTo>
                      <a:pt x="81" y="184"/>
                    </a:lnTo>
                    <a:lnTo>
                      <a:pt x="72" y="197"/>
                    </a:lnTo>
                    <a:lnTo>
                      <a:pt x="66" y="197"/>
                    </a:lnTo>
                    <a:lnTo>
                      <a:pt x="68" y="192"/>
                    </a:lnTo>
                    <a:lnTo>
                      <a:pt x="61" y="195"/>
                    </a:lnTo>
                    <a:lnTo>
                      <a:pt x="55" y="203"/>
                    </a:lnTo>
                    <a:lnTo>
                      <a:pt x="45" y="198"/>
                    </a:lnTo>
                    <a:lnTo>
                      <a:pt x="37" y="189"/>
                    </a:lnTo>
                    <a:lnTo>
                      <a:pt x="32" y="187"/>
                    </a:lnTo>
                    <a:lnTo>
                      <a:pt x="27" y="176"/>
                    </a:lnTo>
                    <a:lnTo>
                      <a:pt x="14" y="181"/>
                    </a:lnTo>
                    <a:lnTo>
                      <a:pt x="14" y="185"/>
                    </a:lnTo>
                    <a:lnTo>
                      <a:pt x="24" y="185"/>
                    </a:lnTo>
                    <a:lnTo>
                      <a:pt x="27" y="190"/>
                    </a:lnTo>
                    <a:lnTo>
                      <a:pt x="16" y="193"/>
                    </a:lnTo>
                    <a:lnTo>
                      <a:pt x="16" y="213"/>
                    </a:lnTo>
                    <a:lnTo>
                      <a:pt x="3" y="213"/>
                    </a:lnTo>
                    <a:lnTo>
                      <a:pt x="16" y="213"/>
                    </a:lnTo>
                    <a:lnTo>
                      <a:pt x="17" y="192"/>
                    </a:lnTo>
                    <a:lnTo>
                      <a:pt x="24" y="192"/>
                    </a:lnTo>
                    <a:lnTo>
                      <a:pt x="30" y="198"/>
                    </a:lnTo>
                    <a:lnTo>
                      <a:pt x="32" y="197"/>
                    </a:lnTo>
                    <a:lnTo>
                      <a:pt x="43" y="198"/>
                    </a:lnTo>
                  </a:path>
                </a:pathLst>
              </a:custGeom>
              <a:noFill/>
              <a:ln w="3175">
                <a:solidFill>
                  <a:srgbClr val="000000"/>
                </a:solidFill>
                <a:miter lim="800000"/>
                <a:headEnd/>
                <a:tailEnd/>
              </a:ln>
            </p:spPr>
            <p:txBody>
              <a:bodyPr/>
              <a:lstStyle/>
              <a:p>
                <a:pPr algn="ctr" eaLnBrk="0" hangingPunct="0"/>
                <a:endParaRPr lang="en-US" dirty="0"/>
              </a:p>
            </p:txBody>
          </p:sp>
          <p:sp>
            <p:nvSpPr>
              <p:cNvPr id="3257" name="Freeform 1651"/>
              <p:cNvSpPr>
                <a:spLocks/>
              </p:cNvSpPr>
              <p:nvPr/>
            </p:nvSpPr>
            <p:spPr bwMode="auto">
              <a:xfrm>
                <a:off x="3403" y="1411"/>
                <a:ext cx="45" cy="40"/>
              </a:xfrm>
              <a:custGeom>
                <a:avLst/>
                <a:gdLst>
                  <a:gd name="T0" fmla="*/ 45 w 45"/>
                  <a:gd name="T1" fmla="*/ 0 h 40"/>
                  <a:gd name="T2" fmla="*/ 5 w 45"/>
                  <a:gd name="T3" fmla="*/ 32 h 40"/>
                  <a:gd name="T4" fmla="*/ 0 w 45"/>
                  <a:gd name="T5" fmla="*/ 40 h 40"/>
                  <a:gd name="T6" fmla="*/ 0 60000 65536"/>
                  <a:gd name="T7" fmla="*/ 0 60000 65536"/>
                  <a:gd name="T8" fmla="*/ 0 60000 65536"/>
                  <a:gd name="T9" fmla="*/ 0 w 45"/>
                  <a:gd name="T10" fmla="*/ 0 h 40"/>
                  <a:gd name="T11" fmla="*/ 45 w 45"/>
                  <a:gd name="T12" fmla="*/ 40 h 40"/>
                </a:gdLst>
                <a:ahLst/>
                <a:cxnLst>
                  <a:cxn ang="T6">
                    <a:pos x="T0" y="T1"/>
                  </a:cxn>
                  <a:cxn ang="T7">
                    <a:pos x="T2" y="T3"/>
                  </a:cxn>
                  <a:cxn ang="T8">
                    <a:pos x="T4" y="T5"/>
                  </a:cxn>
                </a:cxnLst>
                <a:rect l="T9" t="T10" r="T11" b="T12"/>
                <a:pathLst>
                  <a:path w="45" h="40">
                    <a:moveTo>
                      <a:pt x="45" y="0"/>
                    </a:moveTo>
                    <a:lnTo>
                      <a:pt x="5" y="32"/>
                    </a:lnTo>
                    <a:lnTo>
                      <a:pt x="0" y="40"/>
                    </a:lnTo>
                  </a:path>
                </a:pathLst>
              </a:custGeom>
              <a:noFill/>
              <a:ln w="3175">
                <a:solidFill>
                  <a:srgbClr val="000000"/>
                </a:solidFill>
                <a:miter lim="800000"/>
                <a:headEnd/>
                <a:tailEnd/>
              </a:ln>
            </p:spPr>
            <p:txBody>
              <a:bodyPr/>
              <a:lstStyle/>
              <a:p>
                <a:pPr algn="ctr" eaLnBrk="0" hangingPunct="0"/>
                <a:endParaRPr lang="en-US" dirty="0"/>
              </a:p>
            </p:txBody>
          </p:sp>
          <p:sp>
            <p:nvSpPr>
              <p:cNvPr id="3258" name="Freeform 1652"/>
              <p:cNvSpPr>
                <a:spLocks/>
              </p:cNvSpPr>
              <p:nvPr/>
            </p:nvSpPr>
            <p:spPr bwMode="auto">
              <a:xfrm>
                <a:off x="3346" y="1451"/>
                <a:ext cx="57" cy="18"/>
              </a:xfrm>
              <a:custGeom>
                <a:avLst/>
                <a:gdLst>
                  <a:gd name="T0" fmla="*/ 57 w 57"/>
                  <a:gd name="T1" fmla="*/ 0 h 18"/>
                  <a:gd name="T2" fmla="*/ 39 w 57"/>
                  <a:gd name="T3" fmla="*/ 3 h 18"/>
                  <a:gd name="T4" fmla="*/ 54 w 57"/>
                  <a:gd name="T5" fmla="*/ 3 h 18"/>
                  <a:gd name="T6" fmla="*/ 52 w 57"/>
                  <a:gd name="T7" fmla="*/ 7 h 18"/>
                  <a:gd name="T8" fmla="*/ 28 w 57"/>
                  <a:gd name="T9" fmla="*/ 3 h 18"/>
                  <a:gd name="T10" fmla="*/ 10 w 57"/>
                  <a:gd name="T11" fmla="*/ 7 h 18"/>
                  <a:gd name="T12" fmla="*/ 0 w 57"/>
                  <a:gd name="T13" fmla="*/ 11 h 18"/>
                  <a:gd name="T14" fmla="*/ 2 w 57"/>
                  <a:gd name="T15" fmla="*/ 15 h 18"/>
                  <a:gd name="T16" fmla="*/ 4 w 57"/>
                  <a:gd name="T17" fmla="*/ 11 h 18"/>
                  <a:gd name="T18" fmla="*/ 4 w 57"/>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8"/>
                  <a:gd name="T32" fmla="*/ 57 w 5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8">
                    <a:moveTo>
                      <a:pt x="57" y="0"/>
                    </a:moveTo>
                    <a:lnTo>
                      <a:pt x="39" y="3"/>
                    </a:lnTo>
                    <a:lnTo>
                      <a:pt x="54" y="3"/>
                    </a:lnTo>
                    <a:lnTo>
                      <a:pt x="52" y="7"/>
                    </a:lnTo>
                    <a:lnTo>
                      <a:pt x="28" y="3"/>
                    </a:lnTo>
                    <a:lnTo>
                      <a:pt x="10" y="7"/>
                    </a:lnTo>
                    <a:lnTo>
                      <a:pt x="0" y="11"/>
                    </a:lnTo>
                    <a:lnTo>
                      <a:pt x="2" y="15"/>
                    </a:lnTo>
                    <a:lnTo>
                      <a:pt x="4" y="11"/>
                    </a:lnTo>
                    <a:lnTo>
                      <a:pt x="4" y="18"/>
                    </a:lnTo>
                  </a:path>
                </a:pathLst>
              </a:custGeom>
              <a:noFill/>
              <a:ln w="3175">
                <a:solidFill>
                  <a:srgbClr val="000000"/>
                </a:solidFill>
                <a:miter lim="800000"/>
                <a:headEnd/>
                <a:tailEnd/>
              </a:ln>
            </p:spPr>
            <p:txBody>
              <a:bodyPr/>
              <a:lstStyle/>
              <a:p>
                <a:pPr algn="ctr" eaLnBrk="0" hangingPunct="0"/>
                <a:endParaRPr lang="en-US" dirty="0"/>
              </a:p>
            </p:txBody>
          </p:sp>
          <p:sp>
            <p:nvSpPr>
              <p:cNvPr id="3259" name="Freeform 1653"/>
              <p:cNvSpPr>
                <a:spLocks/>
              </p:cNvSpPr>
              <p:nvPr/>
            </p:nvSpPr>
            <p:spPr bwMode="auto">
              <a:xfrm>
                <a:off x="3322" y="1341"/>
                <a:ext cx="47" cy="128"/>
              </a:xfrm>
              <a:custGeom>
                <a:avLst/>
                <a:gdLst>
                  <a:gd name="T0" fmla="*/ 28 w 47"/>
                  <a:gd name="T1" fmla="*/ 128 h 128"/>
                  <a:gd name="T2" fmla="*/ 16 w 47"/>
                  <a:gd name="T3" fmla="*/ 112 h 128"/>
                  <a:gd name="T4" fmla="*/ 7 w 47"/>
                  <a:gd name="T5" fmla="*/ 86 h 128"/>
                  <a:gd name="T6" fmla="*/ 0 w 47"/>
                  <a:gd name="T7" fmla="*/ 56 h 128"/>
                  <a:gd name="T8" fmla="*/ 0 w 47"/>
                  <a:gd name="T9" fmla="*/ 37 h 128"/>
                  <a:gd name="T10" fmla="*/ 3 w 47"/>
                  <a:gd name="T11" fmla="*/ 27 h 128"/>
                  <a:gd name="T12" fmla="*/ 10 w 47"/>
                  <a:gd name="T13" fmla="*/ 24 h 128"/>
                  <a:gd name="T14" fmla="*/ 2 w 47"/>
                  <a:gd name="T15" fmla="*/ 45 h 128"/>
                  <a:gd name="T16" fmla="*/ 2 w 47"/>
                  <a:gd name="T17" fmla="*/ 57 h 128"/>
                  <a:gd name="T18" fmla="*/ 5 w 47"/>
                  <a:gd name="T19" fmla="*/ 75 h 128"/>
                  <a:gd name="T20" fmla="*/ 8 w 47"/>
                  <a:gd name="T21" fmla="*/ 78 h 128"/>
                  <a:gd name="T22" fmla="*/ 18 w 47"/>
                  <a:gd name="T23" fmla="*/ 110 h 128"/>
                  <a:gd name="T24" fmla="*/ 21 w 47"/>
                  <a:gd name="T25" fmla="*/ 110 h 128"/>
                  <a:gd name="T26" fmla="*/ 21 w 47"/>
                  <a:gd name="T27" fmla="*/ 115 h 128"/>
                  <a:gd name="T28" fmla="*/ 42 w 47"/>
                  <a:gd name="T29" fmla="*/ 112 h 128"/>
                  <a:gd name="T30" fmla="*/ 47 w 47"/>
                  <a:gd name="T31" fmla="*/ 61 h 128"/>
                  <a:gd name="T32" fmla="*/ 42 w 47"/>
                  <a:gd name="T33" fmla="*/ 49 h 128"/>
                  <a:gd name="T34" fmla="*/ 44 w 47"/>
                  <a:gd name="T35" fmla="*/ 43 h 128"/>
                  <a:gd name="T36" fmla="*/ 32 w 47"/>
                  <a:gd name="T37" fmla="*/ 37 h 128"/>
                  <a:gd name="T38" fmla="*/ 23 w 47"/>
                  <a:gd name="T39" fmla="*/ 14 h 128"/>
                  <a:gd name="T40" fmla="*/ 11 w 47"/>
                  <a:gd name="T41" fmla="*/ 0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28"/>
                  <a:gd name="T65" fmla="*/ 47 w 47"/>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28">
                    <a:moveTo>
                      <a:pt x="28" y="128"/>
                    </a:moveTo>
                    <a:lnTo>
                      <a:pt x="16" y="112"/>
                    </a:lnTo>
                    <a:lnTo>
                      <a:pt x="7" y="86"/>
                    </a:lnTo>
                    <a:lnTo>
                      <a:pt x="0" y="56"/>
                    </a:lnTo>
                    <a:lnTo>
                      <a:pt x="0" y="37"/>
                    </a:lnTo>
                    <a:lnTo>
                      <a:pt x="3" y="27"/>
                    </a:lnTo>
                    <a:lnTo>
                      <a:pt x="10" y="24"/>
                    </a:lnTo>
                    <a:lnTo>
                      <a:pt x="2" y="45"/>
                    </a:lnTo>
                    <a:lnTo>
                      <a:pt x="2" y="57"/>
                    </a:lnTo>
                    <a:lnTo>
                      <a:pt x="5" y="75"/>
                    </a:lnTo>
                    <a:lnTo>
                      <a:pt x="8" y="78"/>
                    </a:lnTo>
                    <a:lnTo>
                      <a:pt x="18" y="110"/>
                    </a:lnTo>
                    <a:lnTo>
                      <a:pt x="21" y="110"/>
                    </a:lnTo>
                    <a:lnTo>
                      <a:pt x="21" y="115"/>
                    </a:lnTo>
                    <a:lnTo>
                      <a:pt x="42" y="112"/>
                    </a:lnTo>
                    <a:lnTo>
                      <a:pt x="47" y="61"/>
                    </a:lnTo>
                    <a:lnTo>
                      <a:pt x="42" y="49"/>
                    </a:lnTo>
                    <a:lnTo>
                      <a:pt x="44" y="43"/>
                    </a:lnTo>
                    <a:lnTo>
                      <a:pt x="32" y="37"/>
                    </a:lnTo>
                    <a:lnTo>
                      <a:pt x="23" y="14"/>
                    </a:lnTo>
                    <a:lnTo>
                      <a:pt x="11" y="0"/>
                    </a:lnTo>
                  </a:path>
                </a:pathLst>
              </a:custGeom>
              <a:noFill/>
              <a:ln w="3175">
                <a:solidFill>
                  <a:srgbClr val="000000"/>
                </a:solidFill>
                <a:miter lim="800000"/>
                <a:headEnd/>
                <a:tailEnd/>
              </a:ln>
            </p:spPr>
            <p:txBody>
              <a:bodyPr/>
              <a:lstStyle/>
              <a:p>
                <a:pPr algn="ctr" eaLnBrk="0" hangingPunct="0"/>
                <a:endParaRPr lang="en-US" dirty="0"/>
              </a:p>
            </p:txBody>
          </p:sp>
          <p:sp>
            <p:nvSpPr>
              <p:cNvPr id="3260" name="Line 1654"/>
              <p:cNvSpPr>
                <a:spLocks noChangeShapeType="1"/>
              </p:cNvSpPr>
              <p:nvPr/>
            </p:nvSpPr>
            <p:spPr bwMode="auto">
              <a:xfrm flipV="1">
                <a:off x="3333" y="1294"/>
                <a:ext cx="1" cy="47"/>
              </a:xfrm>
              <a:prstGeom prst="line">
                <a:avLst/>
              </a:prstGeom>
              <a:noFill/>
              <a:ln w="3175">
                <a:solidFill>
                  <a:srgbClr val="000000"/>
                </a:solidFill>
                <a:miter lim="800000"/>
                <a:headEnd/>
                <a:tailEnd/>
              </a:ln>
            </p:spPr>
            <p:txBody>
              <a:bodyPr/>
              <a:lstStyle/>
              <a:p>
                <a:endParaRPr lang="en-US" dirty="0"/>
              </a:p>
            </p:txBody>
          </p:sp>
          <p:sp>
            <p:nvSpPr>
              <p:cNvPr id="3261" name="Line 1655"/>
              <p:cNvSpPr>
                <a:spLocks noChangeShapeType="1"/>
              </p:cNvSpPr>
              <p:nvPr/>
            </p:nvSpPr>
            <p:spPr bwMode="auto">
              <a:xfrm flipV="1">
                <a:off x="3333" y="1293"/>
                <a:ext cx="1" cy="1"/>
              </a:xfrm>
              <a:prstGeom prst="line">
                <a:avLst/>
              </a:prstGeom>
              <a:noFill/>
              <a:ln w="3175">
                <a:solidFill>
                  <a:srgbClr val="000000"/>
                </a:solidFill>
                <a:miter lim="800000"/>
                <a:headEnd/>
                <a:tailEnd/>
              </a:ln>
            </p:spPr>
            <p:txBody>
              <a:bodyPr/>
              <a:lstStyle/>
              <a:p>
                <a:endParaRPr lang="en-US" dirty="0"/>
              </a:p>
            </p:txBody>
          </p:sp>
          <p:sp>
            <p:nvSpPr>
              <p:cNvPr id="3262" name="Line 1656"/>
              <p:cNvSpPr>
                <a:spLocks noChangeShapeType="1"/>
              </p:cNvSpPr>
              <p:nvPr/>
            </p:nvSpPr>
            <p:spPr bwMode="auto">
              <a:xfrm>
                <a:off x="3333" y="1293"/>
                <a:ext cx="1" cy="1"/>
              </a:xfrm>
              <a:prstGeom prst="line">
                <a:avLst/>
              </a:prstGeom>
              <a:noFill/>
              <a:ln w="3175">
                <a:solidFill>
                  <a:srgbClr val="000000"/>
                </a:solidFill>
                <a:miter lim="800000"/>
                <a:headEnd/>
                <a:tailEnd/>
              </a:ln>
            </p:spPr>
            <p:txBody>
              <a:bodyPr/>
              <a:lstStyle/>
              <a:p>
                <a:endParaRPr lang="en-US" dirty="0"/>
              </a:p>
            </p:txBody>
          </p:sp>
          <p:sp>
            <p:nvSpPr>
              <p:cNvPr id="3263" name="Freeform 1657"/>
              <p:cNvSpPr>
                <a:spLocks/>
              </p:cNvSpPr>
              <p:nvPr/>
            </p:nvSpPr>
            <p:spPr bwMode="auto">
              <a:xfrm>
                <a:off x="3333" y="1293"/>
                <a:ext cx="9" cy="14"/>
              </a:xfrm>
              <a:custGeom>
                <a:avLst/>
                <a:gdLst>
                  <a:gd name="T0" fmla="*/ 0 w 9"/>
                  <a:gd name="T1" fmla="*/ 0 h 14"/>
                  <a:gd name="T2" fmla="*/ 5 w 9"/>
                  <a:gd name="T3" fmla="*/ 1 h 14"/>
                  <a:gd name="T4" fmla="*/ 9 w 9"/>
                  <a:gd name="T5" fmla="*/ 14 h 14"/>
                  <a:gd name="T6" fmla="*/ 4 w 9"/>
                  <a:gd name="T7" fmla="*/ 0 h 14"/>
                  <a:gd name="T8" fmla="*/ 0 w 9"/>
                  <a:gd name="T9" fmla="*/ 0 h 14"/>
                  <a:gd name="T10" fmla="*/ 0 60000 65536"/>
                  <a:gd name="T11" fmla="*/ 0 60000 65536"/>
                  <a:gd name="T12" fmla="*/ 0 60000 65536"/>
                  <a:gd name="T13" fmla="*/ 0 60000 65536"/>
                  <a:gd name="T14" fmla="*/ 0 60000 65536"/>
                  <a:gd name="T15" fmla="*/ 0 w 9"/>
                  <a:gd name="T16" fmla="*/ 0 h 14"/>
                  <a:gd name="T17" fmla="*/ 9 w 9"/>
                  <a:gd name="T18" fmla="*/ 14 h 14"/>
                </a:gdLst>
                <a:ahLst/>
                <a:cxnLst>
                  <a:cxn ang="T10">
                    <a:pos x="T0" y="T1"/>
                  </a:cxn>
                  <a:cxn ang="T11">
                    <a:pos x="T2" y="T3"/>
                  </a:cxn>
                  <a:cxn ang="T12">
                    <a:pos x="T4" y="T5"/>
                  </a:cxn>
                  <a:cxn ang="T13">
                    <a:pos x="T6" y="T7"/>
                  </a:cxn>
                  <a:cxn ang="T14">
                    <a:pos x="T8" y="T9"/>
                  </a:cxn>
                </a:cxnLst>
                <a:rect l="T15" t="T16" r="T17" b="T18"/>
                <a:pathLst>
                  <a:path w="9" h="14">
                    <a:moveTo>
                      <a:pt x="0" y="0"/>
                    </a:moveTo>
                    <a:lnTo>
                      <a:pt x="5" y="1"/>
                    </a:lnTo>
                    <a:lnTo>
                      <a:pt x="9" y="14"/>
                    </a:ln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64" name="Line 1658"/>
              <p:cNvSpPr>
                <a:spLocks noChangeShapeType="1"/>
              </p:cNvSpPr>
              <p:nvPr/>
            </p:nvSpPr>
            <p:spPr bwMode="auto">
              <a:xfrm flipV="1">
                <a:off x="3333" y="1291"/>
                <a:ext cx="1" cy="2"/>
              </a:xfrm>
              <a:prstGeom prst="line">
                <a:avLst/>
              </a:prstGeom>
              <a:noFill/>
              <a:ln w="3175">
                <a:solidFill>
                  <a:srgbClr val="000000"/>
                </a:solidFill>
                <a:miter lim="800000"/>
                <a:headEnd/>
                <a:tailEnd/>
              </a:ln>
            </p:spPr>
            <p:txBody>
              <a:bodyPr/>
              <a:lstStyle/>
              <a:p>
                <a:endParaRPr lang="en-US" dirty="0"/>
              </a:p>
            </p:txBody>
          </p:sp>
          <p:sp>
            <p:nvSpPr>
              <p:cNvPr id="3265" name="Line 1659"/>
              <p:cNvSpPr>
                <a:spLocks noChangeShapeType="1"/>
              </p:cNvSpPr>
              <p:nvPr/>
            </p:nvSpPr>
            <p:spPr bwMode="auto">
              <a:xfrm flipV="1">
                <a:off x="3333" y="1288"/>
                <a:ext cx="1" cy="3"/>
              </a:xfrm>
              <a:prstGeom prst="line">
                <a:avLst/>
              </a:prstGeom>
              <a:noFill/>
              <a:ln w="3175">
                <a:solidFill>
                  <a:srgbClr val="000000"/>
                </a:solidFill>
                <a:miter lim="800000"/>
                <a:headEnd/>
                <a:tailEnd/>
              </a:ln>
            </p:spPr>
            <p:txBody>
              <a:bodyPr/>
              <a:lstStyle/>
              <a:p>
                <a:endParaRPr lang="en-US" dirty="0"/>
              </a:p>
            </p:txBody>
          </p:sp>
          <p:sp>
            <p:nvSpPr>
              <p:cNvPr id="3266" name="Line 1660"/>
              <p:cNvSpPr>
                <a:spLocks noChangeShapeType="1"/>
              </p:cNvSpPr>
              <p:nvPr/>
            </p:nvSpPr>
            <p:spPr bwMode="auto">
              <a:xfrm flipV="1">
                <a:off x="3333" y="1282"/>
                <a:ext cx="1" cy="6"/>
              </a:xfrm>
              <a:prstGeom prst="line">
                <a:avLst/>
              </a:prstGeom>
              <a:noFill/>
              <a:ln w="3175">
                <a:solidFill>
                  <a:srgbClr val="000000"/>
                </a:solidFill>
                <a:miter lim="800000"/>
                <a:headEnd/>
                <a:tailEnd/>
              </a:ln>
            </p:spPr>
            <p:txBody>
              <a:bodyPr/>
              <a:lstStyle/>
              <a:p>
                <a:endParaRPr lang="en-US" dirty="0"/>
              </a:p>
            </p:txBody>
          </p:sp>
          <p:sp>
            <p:nvSpPr>
              <p:cNvPr id="3267" name="Line 1661"/>
              <p:cNvSpPr>
                <a:spLocks noChangeShapeType="1"/>
              </p:cNvSpPr>
              <p:nvPr/>
            </p:nvSpPr>
            <p:spPr bwMode="auto">
              <a:xfrm flipV="1">
                <a:off x="3333" y="1280"/>
                <a:ext cx="1" cy="2"/>
              </a:xfrm>
              <a:prstGeom prst="line">
                <a:avLst/>
              </a:prstGeom>
              <a:noFill/>
              <a:ln w="3175">
                <a:solidFill>
                  <a:srgbClr val="000000"/>
                </a:solidFill>
                <a:miter lim="800000"/>
                <a:headEnd/>
                <a:tailEnd/>
              </a:ln>
            </p:spPr>
            <p:txBody>
              <a:bodyPr/>
              <a:lstStyle/>
              <a:p>
                <a:endParaRPr lang="en-US" dirty="0"/>
              </a:p>
            </p:txBody>
          </p:sp>
          <p:sp>
            <p:nvSpPr>
              <p:cNvPr id="3268" name="Line 1662"/>
              <p:cNvSpPr>
                <a:spLocks noChangeShapeType="1"/>
              </p:cNvSpPr>
              <p:nvPr/>
            </p:nvSpPr>
            <p:spPr bwMode="auto">
              <a:xfrm flipV="1">
                <a:off x="3333" y="1211"/>
                <a:ext cx="2" cy="69"/>
              </a:xfrm>
              <a:prstGeom prst="line">
                <a:avLst/>
              </a:prstGeom>
              <a:noFill/>
              <a:ln w="3175">
                <a:solidFill>
                  <a:srgbClr val="000000"/>
                </a:solidFill>
                <a:miter lim="800000"/>
                <a:headEnd/>
                <a:tailEnd/>
              </a:ln>
            </p:spPr>
            <p:txBody>
              <a:bodyPr/>
              <a:lstStyle/>
              <a:p>
                <a:endParaRPr lang="en-US" dirty="0"/>
              </a:p>
            </p:txBody>
          </p:sp>
          <p:sp>
            <p:nvSpPr>
              <p:cNvPr id="3269" name="Line 1663"/>
              <p:cNvSpPr>
                <a:spLocks noChangeShapeType="1"/>
              </p:cNvSpPr>
              <p:nvPr/>
            </p:nvSpPr>
            <p:spPr bwMode="auto">
              <a:xfrm>
                <a:off x="3418" y="1213"/>
                <a:ext cx="27" cy="1"/>
              </a:xfrm>
              <a:prstGeom prst="line">
                <a:avLst/>
              </a:prstGeom>
              <a:noFill/>
              <a:ln w="3175">
                <a:solidFill>
                  <a:srgbClr val="000000"/>
                </a:solidFill>
                <a:miter lim="800000"/>
                <a:headEnd/>
                <a:tailEnd/>
              </a:ln>
            </p:spPr>
            <p:txBody>
              <a:bodyPr/>
              <a:lstStyle/>
              <a:p>
                <a:endParaRPr lang="en-US" dirty="0"/>
              </a:p>
            </p:txBody>
          </p:sp>
          <p:sp>
            <p:nvSpPr>
              <p:cNvPr id="3270" name="Freeform 1664"/>
              <p:cNvSpPr>
                <a:spLocks/>
              </p:cNvSpPr>
              <p:nvPr/>
            </p:nvSpPr>
            <p:spPr bwMode="auto">
              <a:xfrm>
                <a:off x="3422" y="1213"/>
                <a:ext cx="23" cy="35"/>
              </a:xfrm>
              <a:custGeom>
                <a:avLst/>
                <a:gdLst>
                  <a:gd name="T0" fmla="*/ 23 w 23"/>
                  <a:gd name="T1" fmla="*/ 0 h 35"/>
                  <a:gd name="T2" fmla="*/ 15 w 23"/>
                  <a:gd name="T3" fmla="*/ 14 h 35"/>
                  <a:gd name="T4" fmla="*/ 18 w 23"/>
                  <a:gd name="T5" fmla="*/ 19 h 35"/>
                  <a:gd name="T6" fmla="*/ 15 w 23"/>
                  <a:gd name="T7" fmla="*/ 30 h 35"/>
                  <a:gd name="T8" fmla="*/ 0 w 23"/>
                  <a:gd name="T9" fmla="*/ 35 h 35"/>
                  <a:gd name="T10" fmla="*/ 0 60000 65536"/>
                  <a:gd name="T11" fmla="*/ 0 60000 65536"/>
                  <a:gd name="T12" fmla="*/ 0 60000 65536"/>
                  <a:gd name="T13" fmla="*/ 0 60000 65536"/>
                  <a:gd name="T14" fmla="*/ 0 60000 65536"/>
                  <a:gd name="T15" fmla="*/ 0 w 23"/>
                  <a:gd name="T16" fmla="*/ 0 h 35"/>
                  <a:gd name="T17" fmla="*/ 23 w 23"/>
                  <a:gd name="T18" fmla="*/ 35 h 35"/>
                </a:gdLst>
                <a:ahLst/>
                <a:cxnLst>
                  <a:cxn ang="T10">
                    <a:pos x="T0" y="T1"/>
                  </a:cxn>
                  <a:cxn ang="T11">
                    <a:pos x="T2" y="T3"/>
                  </a:cxn>
                  <a:cxn ang="T12">
                    <a:pos x="T4" y="T5"/>
                  </a:cxn>
                  <a:cxn ang="T13">
                    <a:pos x="T6" y="T7"/>
                  </a:cxn>
                  <a:cxn ang="T14">
                    <a:pos x="T8" y="T9"/>
                  </a:cxn>
                </a:cxnLst>
                <a:rect l="T15" t="T16" r="T17" b="T18"/>
                <a:pathLst>
                  <a:path w="23" h="35">
                    <a:moveTo>
                      <a:pt x="23" y="0"/>
                    </a:moveTo>
                    <a:lnTo>
                      <a:pt x="15" y="14"/>
                    </a:lnTo>
                    <a:lnTo>
                      <a:pt x="18" y="19"/>
                    </a:lnTo>
                    <a:lnTo>
                      <a:pt x="15" y="30"/>
                    </a:lnTo>
                    <a:lnTo>
                      <a:pt x="0" y="35"/>
                    </a:lnTo>
                  </a:path>
                </a:pathLst>
              </a:custGeom>
              <a:noFill/>
              <a:ln w="3175">
                <a:solidFill>
                  <a:srgbClr val="000000"/>
                </a:solidFill>
                <a:miter lim="800000"/>
                <a:headEnd/>
                <a:tailEnd/>
              </a:ln>
            </p:spPr>
            <p:txBody>
              <a:bodyPr/>
              <a:lstStyle/>
              <a:p>
                <a:pPr algn="ctr" eaLnBrk="0" hangingPunct="0"/>
                <a:endParaRPr lang="en-US" dirty="0"/>
              </a:p>
            </p:txBody>
          </p:sp>
          <p:sp>
            <p:nvSpPr>
              <p:cNvPr id="3271" name="Freeform 1665"/>
              <p:cNvSpPr>
                <a:spLocks/>
              </p:cNvSpPr>
              <p:nvPr/>
            </p:nvSpPr>
            <p:spPr bwMode="auto">
              <a:xfrm>
                <a:off x="3418" y="1213"/>
                <a:ext cx="6" cy="35"/>
              </a:xfrm>
              <a:custGeom>
                <a:avLst/>
                <a:gdLst>
                  <a:gd name="T0" fmla="*/ 4 w 6"/>
                  <a:gd name="T1" fmla="*/ 35 h 35"/>
                  <a:gd name="T2" fmla="*/ 6 w 6"/>
                  <a:gd name="T3" fmla="*/ 16 h 35"/>
                  <a:gd name="T4" fmla="*/ 0 w 6"/>
                  <a:gd name="T5" fmla="*/ 0 h 35"/>
                  <a:gd name="T6" fmla="*/ 0 60000 65536"/>
                  <a:gd name="T7" fmla="*/ 0 60000 65536"/>
                  <a:gd name="T8" fmla="*/ 0 60000 65536"/>
                  <a:gd name="T9" fmla="*/ 0 w 6"/>
                  <a:gd name="T10" fmla="*/ 0 h 35"/>
                  <a:gd name="T11" fmla="*/ 6 w 6"/>
                  <a:gd name="T12" fmla="*/ 35 h 35"/>
                </a:gdLst>
                <a:ahLst/>
                <a:cxnLst>
                  <a:cxn ang="T6">
                    <a:pos x="T0" y="T1"/>
                  </a:cxn>
                  <a:cxn ang="T7">
                    <a:pos x="T2" y="T3"/>
                  </a:cxn>
                  <a:cxn ang="T8">
                    <a:pos x="T4" y="T5"/>
                  </a:cxn>
                </a:cxnLst>
                <a:rect l="T9" t="T10" r="T11" b="T12"/>
                <a:pathLst>
                  <a:path w="6" h="35">
                    <a:moveTo>
                      <a:pt x="4" y="35"/>
                    </a:moveTo>
                    <a:lnTo>
                      <a:pt x="6"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72" name="Line 1666"/>
              <p:cNvSpPr>
                <a:spLocks noChangeShapeType="1"/>
              </p:cNvSpPr>
              <p:nvPr/>
            </p:nvSpPr>
            <p:spPr bwMode="auto">
              <a:xfrm>
                <a:off x="3447" y="1213"/>
                <a:ext cx="1" cy="1"/>
              </a:xfrm>
              <a:prstGeom prst="line">
                <a:avLst/>
              </a:prstGeom>
              <a:noFill/>
              <a:ln w="3175">
                <a:solidFill>
                  <a:srgbClr val="000000"/>
                </a:solidFill>
                <a:miter lim="800000"/>
                <a:headEnd/>
                <a:tailEnd/>
              </a:ln>
            </p:spPr>
            <p:txBody>
              <a:bodyPr/>
              <a:lstStyle/>
              <a:p>
                <a:endParaRPr lang="en-US" dirty="0"/>
              </a:p>
            </p:txBody>
          </p:sp>
          <p:sp>
            <p:nvSpPr>
              <p:cNvPr id="3273" name="Line 1667"/>
              <p:cNvSpPr>
                <a:spLocks noChangeShapeType="1"/>
              </p:cNvSpPr>
              <p:nvPr/>
            </p:nvSpPr>
            <p:spPr bwMode="auto">
              <a:xfrm>
                <a:off x="3447" y="1213"/>
                <a:ext cx="1" cy="1"/>
              </a:xfrm>
              <a:prstGeom prst="line">
                <a:avLst/>
              </a:prstGeom>
              <a:noFill/>
              <a:ln w="3175">
                <a:solidFill>
                  <a:srgbClr val="000000"/>
                </a:solidFill>
                <a:miter lim="800000"/>
                <a:headEnd/>
                <a:tailEnd/>
              </a:ln>
            </p:spPr>
            <p:txBody>
              <a:bodyPr/>
              <a:lstStyle/>
              <a:p>
                <a:endParaRPr lang="en-US" dirty="0"/>
              </a:p>
            </p:txBody>
          </p:sp>
          <p:sp>
            <p:nvSpPr>
              <p:cNvPr id="3274" name="Line 1668"/>
              <p:cNvSpPr>
                <a:spLocks noChangeShapeType="1"/>
              </p:cNvSpPr>
              <p:nvPr/>
            </p:nvSpPr>
            <p:spPr bwMode="auto">
              <a:xfrm>
                <a:off x="3447" y="1213"/>
                <a:ext cx="1" cy="1"/>
              </a:xfrm>
              <a:prstGeom prst="line">
                <a:avLst/>
              </a:prstGeom>
              <a:noFill/>
              <a:ln w="3175">
                <a:solidFill>
                  <a:srgbClr val="000000"/>
                </a:solidFill>
                <a:miter lim="800000"/>
                <a:headEnd/>
                <a:tailEnd/>
              </a:ln>
            </p:spPr>
            <p:txBody>
              <a:bodyPr/>
              <a:lstStyle/>
              <a:p>
                <a:endParaRPr lang="en-US" dirty="0"/>
              </a:p>
            </p:txBody>
          </p:sp>
          <p:sp>
            <p:nvSpPr>
              <p:cNvPr id="3275" name="Line 1669"/>
              <p:cNvSpPr>
                <a:spLocks noChangeShapeType="1"/>
              </p:cNvSpPr>
              <p:nvPr/>
            </p:nvSpPr>
            <p:spPr bwMode="auto">
              <a:xfrm>
                <a:off x="3817" y="1234"/>
                <a:ext cx="1" cy="1"/>
              </a:xfrm>
              <a:prstGeom prst="line">
                <a:avLst/>
              </a:prstGeom>
              <a:noFill/>
              <a:ln w="3175">
                <a:solidFill>
                  <a:srgbClr val="000000"/>
                </a:solidFill>
                <a:miter lim="800000"/>
                <a:headEnd/>
                <a:tailEnd/>
              </a:ln>
            </p:spPr>
            <p:txBody>
              <a:bodyPr/>
              <a:lstStyle/>
              <a:p>
                <a:endParaRPr lang="en-US" dirty="0"/>
              </a:p>
            </p:txBody>
          </p:sp>
          <p:sp>
            <p:nvSpPr>
              <p:cNvPr id="3276" name="Line 1670"/>
              <p:cNvSpPr>
                <a:spLocks noChangeShapeType="1"/>
              </p:cNvSpPr>
              <p:nvPr/>
            </p:nvSpPr>
            <p:spPr bwMode="auto">
              <a:xfrm flipV="1">
                <a:off x="3191" y="1234"/>
                <a:ext cx="2" cy="1"/>
              </a:xfrm>
              <a:prstGeom prst="line">
                <a:avLst/>
              </a:prstGeom>
              <a:noFill/>
              <a:ln w="3175">
                <a:solidFill>
                  <a:srgbClr val="000000"/>
                </a:solidFill>
                <a:miter lim="800000"/>
                <a:headEnd/>
                <a:tailEnd/>
              </a:ln>
            </p:spPr>
            <p:txBody>
              <a:bodyPr/>
              <a:lstStyle/>
              <a:p>
                <a:endParaRPr lang="en-US" dirty="0"/>
              </a:p>
            </p:txBody>
          </p:sp>
          <p:sp>
            <p:nvSpPr>
              <p:cNvPr id="3277" name="Line 1671"/>
              <p:cNvSpPr>
                <a:spLocks noChangeShapeType="1"/>
              </p:cNvSpPr>
              <p:nvPr/>
            </p:nvSpPr>
            <p:spPr bwMode="auto">
              <a:xfrm>
                <a:off x="4673" y="1235"/>
                <a:ext cx="39" cy="1"/>
              </a:xfrm>
              <a:prstGeom prst="line">
                <a:avLst/>
              </a:prstGeom>
              <a:noFill/>
              <a:ln w="3175">
                <a:solidFill>
                  <a:srgbClr val="000000"/>
                </a:solidFill>
                <a:miter lim="800000"/>
                <a:headEnd/>
                <a:tailEnd/>
              </a:ln>
            </p:spPr>
            <p:txBody>
              <a:bodyPr/>
              <a:lstStyle/>
              <a:p>
                <a:endParaRPr lang="en-US" dirty="0"/>
              </a:p>
            </p:txBody>
          </p:sp>
          <p:sp>
            <p:nvSpPr>
              <p:cNvPr id="3278" name="Line 1672"/>
              <p:cNvSpPr>
                <a:spLocks noChangeShapeType="1"/>
              </p:cNvSpPr>
              <p:nvPr/>
            </p:nvSpPr>
            <p:spPr bwMode="auto">
              <a:xfrm>
                <a:off x="4712" y="1235"/>
                <a:ext cx="3" cy="146"/>
              </a:xfrm>
              <a:prstGeom prst="line">
                <a:avLst/>
              </a:prstGeom>
              <a:noFill/>
              <a:ln w="3175">
                <a:solidFill>
                  <a:srgbClr val="000000"/>
                </a:solidFill>
                <a:miter lim="800000"/>
                <a:headEnd/>
                <a:tailEnd/>
              </a:ln>
            </p:spPr>
            <p:txBody>
              <a:bodyPr/>
              <a:lstStyle/>
              <a:p>
                <a:endParaRPr lang="en-US" dirty="0"/>
              </a:p>
            </p:txBody>
          </p:sp>
          <p:sp>
            <p:nvSpPr>
              <p:cNvPr id="3279" name="Line 1673"/>
              <p:cNvSpPr>
                <a:spLocks noChangeShapeType="1"/>
              </p:cNvSpPr>
              <p:nvPr/>
            </p:nvSpPr>
            <p:spPr bwMode="auto">
              <a:xfrm>
                <a:off x="4715" y="1381"/>
                <a:ext cx="1" cy="3"/>
              </a:xfrm>
              <a:prstGeom prst="line">
                <a:avLst/>
              </a:prstGeom>
              <a:noFill/>
              <a:ln w="3175">
                <a:solidFill>
                  <a:srgbClr val="000000"/>
                </a:solidFill>
                <a:miter lim="800000"/>
                <a:headEnd/>
                <a:tailEnd/>
              </a:ln>
            </p:spPr>
            <p:txBody>
              <a:bodyPr/>
              <a:lstStyle/>
              <a:p>
                <a:endParaRPr lang="en-US" dirty="0"/>
              </a:p>
            </p:txBody>
          </p:sp>
          <p:sp>
            <p:nvSpPr>
              <p:cNvPr id="3280" name="Line 1674"/>
              <p:cNvSpPr>
                <a:spLocks noChangeShapeType="1"/>
              </p:cNvSpPr>
              <p:nvPr/>
            </p:nvSpPr>
            <p:spPr bwMode="auto">
              <a:xfrm>
                <a:off x="4715" y="1384"/>
                <a:ext cx="1" cy="2"/>
              </a:xfrm>
              <a:prstGeom prst="line">
                <a:avLst/>
              </a:prstGeom>
              <a:noFill/>
              <a:ln w="3175">
                <a:solidFill>
                  <a:srgbClr val="000000"/>
                </a:solidFill>
                <a:miter lim="800000"/>
                <a:headEnd/>
                <a:tailEnd/>
              </a:ln>
            </p:spPr>
            <p:txBody>
              <a:bodyPr/>
              <a:lstStyle/>
              <a:p>
                <a:endParaRPr lang="en-US" dirty="0"/>
              </a:p>
            </p:txBody>
          </p:sp>
          <p:sp>
            <p:nvSpPr>
              <p:cNvPr id="3281" name="Line 1675"/>
              <p:cNvSpPr>
                <a:spLocks noChangeShapeType="1"/>
              </p:cNvSpPr>
              <p:nvPr/>
            </p:nvSpPr>
            <p:spPr bwMode="auto">
              <a:xfrm>
                <a:off x="4715" y="1386"/>
                <a:ext cx="1" cy="3"/>
              </a:xfrm>
              <a:prstGeom prst="line">
                <a:avLst/>
              </a:prstGeom>
              <a:noFill/>
              <a:ln w="3175">
                <a:solidFill>
                  <a:srgbClr val="000000"/>
                </a:solidFill>
                <a:miter lim="800000"/>
                <a:headEnd/>
                <a:tailEnd/>
              </a:ln>
            </p:spPr>
            <p:txBody>
              <a:bodyPr/>
              <a:lstStyle/>
              <a:p>
                <a:endParaRPr lang="en-US" dirty="0"/>
              </a:p>
            </p:txBody>
          </p:sp>
          <p:sp>
            <p:nvSpPr>
              <p:cNvPr id="3282" name="Line 1676"/>
              <p:cNvSpPr>
                <a:spLocks noChangeShapeType="1"/>
              </p:cNvSpPr>
              <p:nvPr/>
            </p:nvSpPr>
            <p:spPr bwMode="auto">
              <a:xfrm>
                <a:off x="4715" y="1389"/>
                <a:ext cx="1" cy="1"/>
              </a:xfrm>
              <a:prstGeom prst="line">
                <a:avLst/>
              </a:prstGeom>
              <a:noFill/>
              <a:ln w="3175">
                <a:solidFill>
                  <a:srgbClr val="000000"/>
                </a:solidFill>
                <a:miter lim="800000"/>
                <a:headEnd/>
                <a:tailEnd/>
              </a:ln>
            </p:spPr>
            <p:txBody>
              <a:bodyPr/>
              <a:lstStyle/>
              <a:p>
                <a:endParaRPr lang="en-US" dirty="0"/>
              </a:p>
            </p:txBody>
          </p:sp>
          <p:sp>
            <p:nvSpPr>
              <p:cNvPr id="3283" name="Freeform 1677"/>
              <p:cNvSpPr>
                <a:spLocks/>
              </p:cNvSpPr>
              <p:nvPr/>
            </p:nvSpPr>
            <p:spPr bwMode="auto">
              <a:xfrm>
                <a:off x="4712" y="1390"/>
                <a:ext cx="3" cy="5"/>
              </a:xfrm>
              <a:custGeom>
                <a:avLst/>
                <a:gdLst>
                  <a:gd name="T0" fmla="*/ 3 w 3"/>
                  <a:gd name="T1" fmla="*/ 0 h 5"/>
                  <a:gd name="T2" fmla="*/ 0 w 3"/>
                  <a:gd name="T3" fmla="*/ 2 h 5"/>
                  <a:gd name="T4" fmla="*/ 0 w 3"/>
                  <a:gd name="T5" fmla="*/ 5 h 5"/>
                  <a:gd name="T6" fmla="*/ 3 w 3"/>
                  <a:gd name="T7" fmla="*/ 4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0" y="2"/>
                    </a:lnTo>
                    <a:lnTo>
                      <a:pt x="0" y="5"/>
                    </a:lnTo>
                    <a:lnTo>
                      <a:pt x="3" y="4"/>
                    </a:lnTo>
                  </a:path>
                </a:pathLst>
              </a:custGeom>
              <a:noFill/>
              <a:ln w="3175">
                <a:solidFill>
                  <a:srgbClr val="000000"/>
                </a:solidFill>
                <a:miter lim="800000"/>
                <a:headEnd/>
                <a:tailEnd/>
              </a:ln>
            </p:spPr>
            <p:txBody>
              <a:bodyPr/>
              <a:lstStyle/>
              <a:p>
                <a:pPr algn="ctr" eaLnBrk="0" hangingPunct="0"/>
                <a:endParaRPr lang="en-US" dirty="0"/>
              </a:p>
            </p:txBody>
          </p:sp>
          <p:sp>
            <p:nvSpPr>
              <p:cNvPr id="3284" name="Line 1678"/>
              <p:cNvSpPr>
                <a:spLocks noChangeShapeType="1"/>
              </p:cNvSpPr>
              <p:nvPr/>
            </p:nvSpPr>
            <p:spPr bwMode="auto">
              <a:xfrm>
                <a:off x="4715" y="1394"/>
                <a:ext cx="1" cy="3"/>
              </a:xfrm>
              <a:prstGeom prst="line">
                <a:avLst/>
              </a:prstGeom>
              <a:noFill/>
              <a:ln w="3175">
                <a:solidFill>
                  <a:srgbClr val="000000"/>
                </a:solidFill>
                <a:miter lim="800000"/>
                <a:headEnd/>
                <a:tailEnd/>
              </a:ln>
            </p:spPr>
            <p:txBody>
              <a:bodyPr/>
              <a:lstStyle/>
              <a:p>
                <a:endParaRPr lang="en-US" dirty="0"/>
              </a:p>
            </p:txBody>
          </p:sp>
          <p:sp>
            <p:nvSpPr>
              <p:cNvPr id="3285" name="Line 1679"/>
              <p:cNvSpPr>
                <a:spLocks noChangeShapeType="1"/>
              </p:cNvSpPr>
              <p:nvPr/>
            </p:nvSpPr>
            <p:spPr bwMode="auto">
              <a:xfrm>
                <a:off x="4715" y="1397"/>
                <a:ext cx="1" cy="1"/>
              </a:xfrm>
              <a:prstGeom prst="line">
                <a:avLst/>
              </a:prstGeom>
              <a:noFill/>
              <a:ln w="3175">
                <a:solidFill>
                  <a:srgbClr val="000000"/>
                </a:solidFill>
                <a:miter lim="800000"/>
                <a:headEnd/>
                <a:tailEnd/>
              </a:ln>
            </p:spPr>
            <p:txBody>
              <a:bodyPr/>
              <a:lstStyle/>
              <a:p>
                <a:endParaRPr lang="en-US" dirty="0"/>
              </a:p>
            </p:txBody>
          </p:sp>
          <p:sp>
            <p:nvSpPr>
              <p:cNvPr id="3286" name="Line 1680"/>
              <p:cNvSpPr>
                <a:spLocks noChangeShapeType="1"/>
              </p:cNvSpPr>
              <p:nvPr/>
            </p:nvSpPr>
            <p:spPr bwMode="auto">
              <a:xfrm>
                <a:off x="4715" y="1397"/>
                <a:ext cx="1" cy="5"/>
              </a:xfrm>
              <a:prstGeom prst="line">
                <a:avLst/>
              </a:prstGeom>
              <a:noFill/>
              <a:ln w="3175">
                <a:solidFill>
                  <a:srgbClr val="000000"/>
                </a:solidFill>
                <a:miter lim="800000"/>
                <a:headEnd/>
                <a:tailEnd/>
              </a:ln>
            </p:spPr>
            <p:txBody>
              <a:bodyPr/>
              <a:lstStyle/>
              <a:p>
                <a:endParaRPr lang="en-US" dirty="0"/>
              </a:p>
            </p:txBody>
          </p:sp>
          <p:sp>
            <p:nvSpPr>
              <p:cNvPr id="3287" name="Line 1681"/>
              <p:cNvSpPr>
                <a:spLocks noChangeShapeType="1"/>
              </p:cNvSpPr>
              <p:nvPr/>
            </p:nvSpPr>
            <p:spPr bwMode="auto">
              <a:xfrm>
                <a:off x="4715" y="1402"/>
                <a:ext cx="1" cy="1"/>
              </a:xfrm>
              <a:prstGeom prst="line">
                <a:avLst/>
              </a:prstGeom>
              <a:noFill/>
              <a:ln w="3175">
                <a:solidFill>
                  <a:srgbClr val="000000"/>
                </a:solidFill>
                <a:miter lim="800000"/>
                <a:headEnd/>
                <a:tailEnd/>
              </a:ln>
            </p:spPr>
            <p:txBody>
              <a:bodyPr/>
              <a:lstStyle/>
              <a:p>
                <a:endParaRPr lang="en-US" dirty="0"/>
              </a:p>
            </p:txBody>
          </p:sp>
          <p:sp>
            <p:nvSpPr>
              <p:cNvPr id="3288" name="Line 1682"/>
              <p:cNvSpPr>
                <a:spLocks noChangeShapeType="1"/>
              </p:cNvSpPr>
              <p:nvPr/>
            </p:nvSpPr>
            <p:spPr bwMode="auto">
              <a:xfrm>
                <a:off x="4715" y="1403"/>
                <a:ext cx="2" cy="5"/>
              </a:xfrm>
              <a:prstGeom prst="line">
                <a:avLst/>
              </a:prstGeom>
              <a:noFill/>
              <a:ln w="3175">
                <a:solidFill>
                  <a:srgbClr val="000000"/>
                </a:solidFill>
                <a:miter lim="800000"/>
                <a:headEnd/>
                <a:tailEnd/>
              </a:ln>
            </p:spPr>
            <p:txBody>
              <a:bodyPr/>
              <a:lstStyle/>
              <a:p>
                <a:endParaRPr lang="en-US" dirty="0"/>
              </a:p>
            </p:txBody>
          </p:sp>
          <p:sp>
            <p:nvSpPr>
              <p:cNvPr id="3289" name="Line 1683"/>
              <p:cNvSpPr>
                <a:spLocks noChangeShapeType="1"/>
              </p:cNvSpPr>
              <p:nvPr/>
            </p:nvSpPr>
            <p:spPr bwMode="auto">
              <a:xfrm>
                <a:off x="4717" y="1408"/>
                <a:ext cx="1" cy="3"/>
              </a:xfrm>
              <a:prstGeom prst="line">
                <a:avLst/>
              </a:prstGeom>
              <a:noFill/>
              <a:ln w="3175">
                <a:solidFill>
                  <a:srgbClr val="000000"/>
                </a:solidFill>
                <a:miter lim="800000"/>
                <a:headEnd/>
                <a:tailEnd/>
              </a:ln>
            </p:spPr>
            <p:txBody>
              <a:bodyPr/>
              <a:lstStyle/>
              <a:p>
                <a:endParaRPr lang="en-US" dirty="0"/>
              </a:p>
            </p:txBody>
          </p:sp>
          <p:sp>
            <p:nvSpPr>
              <p:cNvPr id="3290" name="Line 1684"/>
              <p:cNvSpPr>
                <a:spLocks noChangeShapeType="1"/>
              </p:cNvSpPr>
              <p:nvPr/>
            </p:nvSpPr>
            <p:spPr bwMode="auto">
              <a:xfrm flipV="1">
                <a:off x="4717" y="1410"/>
                <a:ext cx="1" cy="1"/>
              </a:xfrm>
              <a:prstGeom prst="line">
                <a:avLst/>
              </a:prstGeom>
              <a:noFill/>
              <a:ln w="3175">
                <a:solidFill>
                  <a:srgbClr val="000000"/>
                </a:solidFill>
                <a:miter lim="800000"/>
                <a:headEnd/>
                <a:tailEnd/>
              </a:ln>
            </p:spPr>
            <p:txBody>
              <a:bodyPr/>
              <a:lstStyle/>
              <a:p>
                <a:endParaRPr lang="en-US" dirty="0"/>
              </a:p>
            </p:txBody>
          </p:sp>
          <p:sp>
            <p:nvSpPr>
              <p:cNvPr id="3291" name="Line 1685"/>
              <p:cNvSpPr>
                <a:spLocks noChangeShapeType="1"/>
              </p:cNvSpPr>
              <p:nvPr/>
            </p:nvSpPr>
            <p:spPr bwMode="auto">
              <a:xfrm>
                <a:off x="4717" y="1411"/>
                <a:ext cx="1" cy="3"/>
              </a:xfrm>
              <a:prstGeom prst="line">
                <a:avLst/>
              </a:prstGeom>
              <a:noFill/>
              <a:ln w="3175">
                <a:solidFill>
                  <a:srgbClr val="000000"/>
                </a:solidFill>
                <a:miter lim="800000"/>
                <a:headEnd/>
                <a:tailEnd/>
              </a:ln>
            </p:spPr>
            <p:txBody>
              <a:bodyPr/>
              <a:lstStyle/>
              <a:p>
                <a:endParaRPr lang="en-US" dirty="0"/>
              </a:p>
            </p:txBody>
          </p:sp>
          <p:sp>
            <p:nvSpPr>
              <p:cNvPr id="3292" name="Line 1686"/>
              <p:cNvSpPr>
                <a:spLocks noChangeShapeType="1"/>
              </p:cNvSpPr>
              <p:nvPr/>
            </p:nvSpPr>
            <p:spPr bwMode="auto">
              <a:xfrm>
                <a:off x="4717" y="1414"/>
                <a:ext cx="1" cy="5"/>
              </a:xfrm>
              <a:prstGeom prst="line">
                <a:avLst/>
              </a:prstGeom>
              <a:noFill/>
              <a:ln w="3175">
                <a:solidFill>
                  <a:srgbClr val="000000"/>
                </a:solidFill>
                <a:miter lim="800000"/>
                <a:headEnd/>
                <a:tailEnd/>
              </a:ln>
            </p:spPr>
            <p:txBody>
              <a:bodyPr/>
              <a:lstStyle/>
              <a:p>
                <a:endParaRPr lang="en-US" dirty="0"/>
              </a:p>
            </p:txBody>
          </p:sp>
          <p:sp>
            <p:nvSpPr>
              <p:cNvPr id="3293" name="Freeform 1687"/>
              <p:cNvSpPr>
                <a:spLocks/>
              </p:cNvSpPr>
              <p:nvPr/>
            </p:nvSpPr>
            <p:spPr bwMode="auto">
              <a:xfrm>
                <a:off x="4713" y="1419"/>
                <a:ext cx="4" cy="7"/>
              </a:xfrm>
              <a:custGeom>
                <a:avLst/>
                <a:gdLst>
                  <a:gd name="T0" fmla="*/ 4 w 4"/>
                  <a:gd name="T1" fmla="*/ 0 h 7"/>
                  <a:gd name="T2" fmla="*/ 0 w 4"/>
                  <a:gd name="T3" fmla="*/ 0 h 7"/>
                  <a:gd name="T4" fmla="*/ 4 w 4"/>
                  <a:gd name="T5" fmla="*/ 7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0"/>
                    </a:moveTo>
                    <a:lnTo>
                      <a:pt x="0" y="0"/>
                    </a:lnTo>
                    <a:lnTo>
                      <a:pt x="4" y="7"/>
                    </a:lnTo>
                  </a:path>
                </a:pathLst>
              </a:custGeom>
              <a:noFill/>
              <a:ln w="3175">
                <a:solidFill>
                  <a:srgbClr val="000000"/>
                </a:solidFill>
                <a:miter lim="800000"/>
                <a:headEnd/>
                <a:tailEnd/>
              </a:ln>
            </p:spPr>
            <p:txBody>
              <a:bodyPr/>
              <a:lstStyle/>
              <a:p>
                <a:pPr algn="ctr" eaLnBrk="0" hangingPunct="0"/>
                <a:endParaRPr lang="en-US" dirty="0"/>
              </a:p>
            </p:txBody>
          </p:sp>
          <p:sp>
            <p:nvSpPr>
              <p:cNvPr id="3294" name="Line 1688"/>
              <p:cNvSpPr>
                <a:spLocks noChangeShapeType="1"/>
              </p:cNvSpPr>
              <p:nvPr/>
            </p:nvSpPr>
            <p:spPr bwMode="auto">
              <a:xfrm flipH="1">
                <a:off x="4715" y="1426"/>
                <a:ext cx="2" cy="1"/>
              </a:xfrm>
              <a:prstGeom prst="line">
                <a:avLst/>
              </a:prstGeom>
              <a:noFill/>
              <a:ln w="3175">
                <a:solidFill>
                  <a:srgbClr val="000000"/>
                </a:solidFill>
                <a:miter lim="800000"/>
                <a:headEnd/>
                <a:tailEnd/>
              </a:ln>
            </p:spPr>
            <p:txBody>
              <a:bodyPr/>
              <a:lstStyle/>
              <a:p>
                <a:endParaRPr lang="en-US" dirty="0"/>
              </a:p>
            </p:txBody>
          </p:sp>
          <p:sp>
            <p:nvSpPr>
              <p:cNvPr id="3295" name="Line 1689"/>
              <p:cNvSpPr>
                <a:spLocks noChangeShapeType="1"/>
              </p:cNvSpPr>
              <p:nvPr/>
            </p:nvSpPr>
            <p:spPr bwMode="auto">
              <a:xfrm>
                <a:off x="4715" y="1427"/>
                <a:ext cx="1" cy="2"/>
              </a:xfrm>
              <a:prstGeom prst="line">
                <a:avLst/>
              </a:prstGeom>
              <a:noFill/>
              <a:ln w="3175">
                <a:solidFill>
                  <a:srgbClr val="000000"/>
                </a:solidFill>
                <a:miter lim="800000"/>
                <a:headEnd/>
                <a:tailEnd/>
              </a:ln>
            </p:spPr>
            <p:txBody>
              <a:bodyPr/>
              <a:lstStyle/>
              <a:p>
                <a:endParaRPr lang="en-US" dirty="0"/>
              </a:p>
            </p:txBody>
          </p:sp>
          <p:sp>
            <p:nvSpPr>
              <p:cNvPr id="3296" name="Line 1690"/>
              <p:cNvSpPr>
                <a:spLocks noChangeShapeType="1"/>
              </p:cNvSpPr>
              <p:nvPr/>
            </p:nvSpPr>
            <p:spPr bwMode="auto">
              <a:xfrm>
                <a:off x="4715" y="1429"/>
                <a:ext cx="1" cy="6"/>
              </a:xfrm>
              <a:prstGeom prst="line">
                <a:avLst/>
              </a:prstGeom>
              <a:noFill/>
              <a:ln w="3175">
                <a:solidFill>
                  <a:srgbClr val="000000"/>
                </a:solidFill>
                <a:miter lim="800000"/>
                <a:headEnd/>
                <a:tailEnd/>
              </a:ln>
            </p:spPr>
            <p:txBody>
              <a:bodyPr/>
              <a:lstStyle/>
              <a:p>
                <a:endParaRPr lang="en-US" dirty="0"/>
              </a:p>
            </p:txBody>
          </p:sp>
          <p:sp>
            <p:nvSpPr>
              <p:cNvPr id="3297" name="Line 1691"/>
              <p:cNvSpPr>
                <a:spLocks noChangeShapeType="1"/>
              </p:cNvSpPr>
              <p:nvPr/>
            </p:nvSpPr>
            <p:spPr bwMode="auto">
              <a:xfrm flipH="1">
                <a:off x="4712" y="1435"/>
                <a:ext cx="3" cy="1"/>
              </a:xfrm>
              <a:prstGeom prst="line">
                <a:avLst/>
              </a:prstGeom>
              <a:noFill/>
              <a:ln w="3175">
                <a:solidFill>
                  <a:srgbClr val="000000"/>
                </a:solidFill>
                <a:miter lim="800000"/>
                <a:headEnd/>
                <a:tailEnd/>
              </a:ln>
            </p:spPr>
            <p:txBody>
              <a:bodyPr/>
              <a:lstStyle/>
              <a:p>
                <a:endParaRPr lang="en-US" dirty="0"/>
              </a:p>
            </p:txBody>
          </p:sp>
          <p:sp>
            <p:nvSpPr>
              <p:cNvPr id="3298" name="Freeform 1692"/>
              <p:cNvSpPr>
                <a:spLocks/>
              </p:cNvSpPr>
              <p:nvPr/>
            </p:nvSpPr>
            <p:spPr bwMode="auto">
              <a:xfrm>
                <a:off x="4692" y="1405"/>
                <a:ext cx="20" cy="30"/>
              </a:xfrm>
              <a:custGeom>
                <a:avLst/>
                <a:gdLst>
                  <a:gd name="T0" fmla="*/ 20 w 20"/>
                  <a:gd name="T1" fmla="*/ 30 h 30"/>
                  <a:gd name="T2" fmla="*/ 20 w 20"/>
                  <a:gd name="T3" fmla="*/ 16 h 30"/>
                  <a:gd name="T4" fmla="*/ 7 w 20"/>
                  <a:gd name="T5" fmla="*/ 11 h 30"/>
                  <a:gd name="T6" fmla="*/ 10 w 20"/>
                  <a:gd name="T7" fmla="*/ 3 h 30"/>
                  <a:gd name="T8" fmla="*/ 0 w 20"/>
                  <a:gd name="T9" fmla="*/ 0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20" y="30"/>
                    </a:moveTo>
                    <a:lnTo>
                      <a:pt x="20" y="16"/>
                    </a:lnTo>
                    <a:lnTo>
                      <a:pt x="7" y="11"/>
                    </a:lnTo>
                    <a:lnTo>
                      <a:pt x="10"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99" name="Freeform 1693"/>
              <p:cNvSpPr>
                <a:spLocks/>
              </p:cNvSpPr>
              <p:nvPr/>
            </p:nvSpPr>
            <p:spPr bwMode="auto">
              <a:xfrm>
                <a:off x="4600" y="1366"/>
                <a:ext cx="92" cy="39"/>
              </a:xfrm>
              <a:custGeom>
                <a:avLst/>
                <a:gdLst>
                  <a:gd name="T0" fmla="*/ 92 w 92"/>
                  <a:gd name="T1" fmla="*/ 39 h 39"/>
                  <a:gd name="T2" fmla="*/ 86 w 92"/>
                  <a:gd name="T3" fmla="*/ 36 h 39"/>
                  <a:gd name="T4" fmla="*/ 79 w 92"/>
                  <a:gd name="T5" fmla="*/ 13 h 39"/>
                  <a:gd name="T6" fmla="*/ 63 w 92"/>
                  <a:gd name="T7" fmla="*/ 13 h 39"/>
                  <a:gd name="T8" fmla="*/ 55 w 92"/>
                  <a:gd name="T9" fmla="*/ 8 h 39"/>
                  <a:gd name="T10" fmla="*/ 37 w 92"/>
                  <a:gd name="T11" fmla="*/ 10 h 39"/>
                  <a:gd name="T12" fmla="*/ 34 w 92"/>
                  <a:gd name="T13" fmla="*/ 7 h 39"/>
                  <a:gd name="T14" fmla="*/ 21 w 92"/>
                  <a:gd name="T15" fmla="*/ 12 h 39"/>
                  <a:gd name="T16" fmla="*/ 8 w 92"/>
                  <a:gd name="T17" fmla="*/ 7 h 39"/>
                  <a:gd name="T18" fmla="*/ 3 w 92"/>
                  <a:gd name="T19" fmla="*/ 0 h 39"/>
                  <a:gd name="T20" fmla="*/ 0 w 92"/>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39"/>
                  <a:gd name="T35" fmla="*/ 92 w 92"/>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39">
                    <a:moveTo>
                      <a:pt x="92" y="39"/>
                    </a:moveTo>
                    <a:lnTo>
                      <a:pt x="86" y="36"/>
                    </a:lnTo>
                    <a:lnTo>
                      <a:pt x="79" y="13"/>
                    </a:lnTo>
                    <a:lnTo>
                      <a:pt x="63" y="13"/>
                    </a:lnTo>
                    <a:lnTo>
                      <a:pt x="55" y="8"/>
                    </a:lnTo>
                    <a:lnTo>
                      <a:pt x="37" y="10"/>
                    </a:lnTo>
                    <a:lnTo>
                      <a:pt x="34" y="7"/>
                    </a:lnTo>
                    <a:lnTo>
                      <a:pt x="21" y="12"/>
                    </a:lnTo>
                    <a:lnTo>
                      <a:pt x="8" y="7"/>
                    </a:ln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300" name="Freeform 1694"/>
              <p:cNvSpPr>
                <a:spLocks/>
              </p:cNvSpPr>
              <p:nvPr/>
            </p:nvSpPr>
            <p:spPr bwMode="auto">
              <a:xfrm>
                <a:off x="4589" y="1360"/>
                <a:ext cx="11" cy="6"/>
              </a:xfrm>
              <a:custGeom>
                <a:avLst/>
                <a:gdLst>
                  <a:gd name="T0" fmla="*/ 11 w 11"/>
                  <a:gd name="T1" fmla="*/ 6 h 6"/>
                  <a:gd name="T2" fmla="*/ 8 w 11"/>
                  <a:gd name="T3" fmla="*/ 0 h 6"/>
                  <a:gd name="T4" fmla="*/ 0 w 11"/>
                  <a:gd name="T5" fmla="*/ 2 h 6"/>
                  <a:gd name="T6" fmla="*/ 0 60000 65536"/>
                  <a:gd name="T7" fmla="*/ 0 60000 65536"/>
                  <a:gd name="T8" fmla="*/ 0 60000 65536"/>
                  <a:gd name="T9" fmla="*/ 0 w 11"/>
                  <a:gd name="T10" fmla="*/ 0 h 6"/>
                  <a:gd name="T11" fmla="*/ 11 w 11"/>
                  <a:gd name="T12" fmla="*/ 6 h 6"/>
                </a:gdLst>
                <a:ahLst/>
                <a:cxnLst>
                  <a:cxn ang="T6">
                    <a:pos x="T0" y="T1"/>
                  </a:cxn>
                  <a:cxn ang="T7">
                    <a:pos x="T2" y="T3"/>
                  </a:cxn>
                  <a:cxn ang="T8">
                    <a:pos x="T4" y="T5"/>
                  </a:cxn>
                </a:cxnLst>
                <a:rect l="T9" t="T10" r="T11" b="T12"/>
                <a:pathLst>
                  <a:path w="11" h="6">
                    <a:moveTo>
                      <a:pt x="11" y="6"/>
                    </a:moveTo>
                    <a:lnTo>
                      <a:pt x="8"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301" name="Freeform 1695"/>
              <p:cNvSpPr>
                <a:spLocks/>
              </p:cNvSpPr>
              <p:nvPr/>
            </p:nvSpPr>
            <p:spPr bwMode="auto">
              <a:xfrm>
                <a:off x="4560" y="1341"/>
                <a:ext cx="29" cy="21"/>
              </a:xfrm>
              <a:custGeom>
                <a:avLst/>
                <a:gdLst>
                  <a:gd name="T0" fmla="*/ 29 w 29"/>
                  <a:gd name="T1" fmla="*/ 21 h 21"/>
                  <a:gd name="T2" fmla="*/ 9 w 29"/>
                  <a:gd name="T3" fmla="*/ 17 h 21"/>
                  <a:gd name="T4" fmla="*/ 6 w 29"/>
                  <a:gd name="T5" fmla="*/ 3 h 21"/>
                  <a:gd name="T6" fmla="*/ 0 w 29"/>
                  <a:gd name="T7" fmla="*/ 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29" y="21"/>
                    </a:moveTo>
                    <a:lnTo>
                      <a:pt x="9" y="17"/>
                    </a:lnTo>
                    <a:lnTo>
                      <a:pt x="6"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302" name="Freeform 1696"/>
              <p:cNvSpPr>
                <a:spLocks/>
              </p:cNvSpPr>
              <p:nvPr/>
            </p:nvSpPr>
            <p:spPr bwMode="auto">
              <a:xfrm>
                <a:off x="4560" y="1235"/>
                <a:ext cx="113" cy="106"/>
              </a:xfrm>
              <a:custGeom>
                <a:avLst/>
                <a:gdLst>
                  <a:gd name="T0" fmla="*/ 0 w 113"/>
                  <a:gd name="T1" fmla="*/ 106 h 106"/>
                  <a:gd name="T2" fmla="*/ 26 w 113"/>
                  <a:gd name="T3" fmla="*/ 101 h 106"/>
                  <a:gd name="T4" fmla="*/ 32 w 113"/>
                  <a:gd name="T5" fmla="*/ 88 h 106"/>
                  <a:gd name="T6" fmla="*/ 47 w 113"/>
                  <a:gd name="T7" fmla="*/ 90 h 106"/>
                  <a:gd name="T8" fmla="*/ 66 w 113"/>
                  <a:gd name="T9" fmla="*/ 55 h 106"/>
                  <a:gd name="T10" fmla="*/ 79 w 113"/>
                  <a:gd name="T11" fmla="*/ 53 h 106"/>
                  <a:gd name="T12" fmla="*/ 97 w 113"/>
                  <a:gd name="T13" fmla="*/ 35 h 106"/>
                  <a:gd name="T14" fmla="*/ 102 w 113"/>
                  <a:gd name="T15" fmla="*/ 21 h 106"/>
                  <a:gd name="T16" fmla="*/ 113 w 113"/>
                  <a:gd name="T17" fmla="*/ 13 h 106"/>
                  <a:gd name="T18" fmla="*/ 113 w 113"/>
                  <a:gd name="T19" fmla="*/ 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106"/>
                  <a:gd name="T32" fmla="*/ 113 w 11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106">
                    <a:moveTo>
                      <a:pt x="0" y="106"/>
                    </a:moveTo>
                    <a:lnTo>
                      <a:pt x="26" y="101"/>
                    </a:lnTo>
                    <a:lnTo>
                      <a:pt x="32" y="88"/>
                    </a:lnTo>
                    <a:lnTo>
                      <a:pt x="47" y="90"/>
                    </a:lnTo>
                    <a:lnTo>
                      <a:pt x="66" y="55"/>
                    </a:lnTo>
                    <a:lnTo>
                      <a:pt x="79" y="53"/>
                    </a:lnTo>
                    <a:lnTo>
                      <a:pt x="97" y="35"/>
                    </a:lnTo>
                    <a:lnTo>
                      <a:pt x="102" y="21"/>
                    </a:lnTo>
                    <a:lnTo>
                      <a:pt x="113" y="13"/>
                    </a:lnTo>
                    <a:lnTo>
                      <a:pt x="113" y="0"/>
                    </a:lnTo>
                  </a:path>
                </a:pathLst>
              </a:custGeom>
              <a:noFill/>
              <a:ln w="3175">
                <a:solidFill>
                  <a:srgbClr val="000000"/>
                </a:solidFill>
                <a:miter lim="800000"/>
                <a:headEnd/>
                <a:tailEnd/>
              </a:ln>
            </p:spPr>
            <p:txBody>
              <a:bodyPr/>
              <a:lstStyle/>
              <a:p>
                <a:pPr algn="ctr" eaLnBrk="0" hangingPunct="0"/>
                <a:endParaRPr lang="en-US" dirty="0"/>
              </a:p>
            </p:txBody>
          </p:sp>
          <p:sp>
            <p:nvSpPr>
              <p:cNvPr id="3303" name="Line 1697"/>
              <p:cNvSpPr>
                <a:spLocks noChangeShapeType="1"/>
              </p:cNvSpPr>
              <p:nvPr/>
            </p:nvSpPr>
            <p:spPr bwMode="auto">
              <a:xfrm flipV="1">
                <a:off x="4542" y="1235"/>
                <a:ext cx="131" cy="5"/>
              </a:xfrm>
              <a:prstGeom prst="line">
                <a:avLst/>
              </a:prstGeom>
              <a:noFill/>
              <a:ln w="3175">
                <a:solidFill>
                  <a:srgbClr val="000000"/>
                </a:solidFill>
                <a:miter lim="800000"/>
                <a:headEnd/>
                <a:tailEnd/>
              </a:ln>
            </p:spPr>
            <p:txBody>
              <a:bodyPr/>
              <a:lstStyle/>
              <a:p>
                <a:endParaRPr lang="en-US" dirty="0"/>
              </a:p>
            </p:txBody>
          </p:sp>
          <p:sp>
            <p:nvSpPr>
              <p:cNvPr id="3304" name="Freeform 1698"/>
              <p:cNvSpPr>
                <a:spLocks/>
              </p:cNvSpPr>
              <p:nvPr/>
            </p:nvSpPr>
            <p:spPr bwMode="auto">
              <a:xfrm>
                <a:off x="4560" y="1235"/>
                <a:ext cx="113" cy="106"/>
              </a:xfrm>
              <a:custGeom>
                <a:avLst/>
                <a:gdLst>
                  <a:gd name="T0" fmla="*/ 113 w 113"/>
                  <a:gd name="T1" fmla="*/ 0 h 106"/>
                  <a:gd name="T2" fmla="*/ 113 w 113"/>
                  <a:gd name="T3" fmla="*/ 13 h 106"/>
                  <a:gd name="T4" fmla="*/ 102 w 113"/>
                  <a:gd name="T5" fmla="*/ 21 h 106"/>
                  <a:gd name="T6" fmla="*/ 97 w 113"/>
                  <a:gd name="T7" fmla="*/ 35 h 106"/>
                  <a:gd name="T8" fmla="*/ 79 w 113"/>
                  <a:gd name="T9" fmla="*/ 53 h 106"/>
                  <a:gd name="T10" fmla="*/ 66 w 113"/>
                  <a:gd name="T11" fmla="*/ 55 h 106"/>
                  <a:gd name="T12" fmla="*/ 47 w 113"/>
                  <a:gd name="T13" fmla="*/ 90 h 106"/>
                  <a:gd name="T14" fmla="*/ 32 w 113"/>
                  <a:gd name="T15" fmla="*/ 88 h 106"/>
                  <a:gd name="T16" fmla="*/ 26 w 113"/>
                  <a:gd name="T17" fmla="*/ 101 h 106"/>
                  <a:gd name="T18" fmla="*/ 0 w 113"/>
                  <a:gd name="T19" fmla="*/ 106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106"/>
                  <a:gd name="T32" fmla="*/ 113 w 11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106">
                    <a:moveTo>
                      <a:pt x="113" y="0"/>
                    </a:moveTo>
                    <a:lnTo>
                      <a:pt x="113" y="13"/>
                    </a:lnTo>
                    <a:lnTo>
                      <a:pt x="102" y="21"/>
                    </a:lnTo>
                    <a:lnTo>
                      <a:pt x="97" y="35"/>
                    </a:lnTo>
                    <a:lnTo>
                      <a:pt x="79" y="53"/>
                    </a:lnTo>
                    <a:lnTo>
                      <a:pt x="66" y="55"/>
                    </a:lnTo>
                    <a:lnTo>
                      <a:pt x="47" y="90"/>
                    </a:lnTo>
                    <a:lnTo>
                      <a:pt x="32" y="88"/>
                    </a:lnTo>
                    <a:lnTo>
                      <a:pt x="26" y="101"/>
                    </a:lnTo>
                    <a:lnTo>
                      <a:pt x="0" y="106"/>
                    </a:lnTo>
                  </a:path>
                </a:pathLst>
              </a:custGeom>
              <a:noFill/>
              <a:ln w="3175">
                <a:solidFill>
                  <a:srgbClr val="000000"/>
                </a:solidFill>
                <a:miter lim="800000"/>
                <a:headEnd/>
                <a:tailEnd/>
              </a:ln>
            </p:spPr>
            <p:txBody>
              <a:bodyPr/>
              <a:lstStyle/>
              <a:p>
                <a:pPr algn="ctr" eaLnBrk="0" hangingPunct="0"/>
                <a:endParaRPr lang="en-US" dirty="0"/>
              </a:p>
            </p:txBody>
          </p:sp>
          <p:sp>
            <p:nvSpPr>
              <p:cNvPr id="3305" name="Freeform 1699"/>
              <p:cNvSpPr>
                <a:spLocks/>
              </p:cNvSpPr>
              <p:nvPr/>
            </p:nvSpPr>
            <p:spPr bwMode="auto">
              <a:xfrm>
                <a:off x="4514" y="1331"/>
                <a:ext cx="46" cy="10"/>
              </a:xfrm>
              <a:custGeom>
                <a:avLst/>
                <a:gdLst>
                  <a:gd name="T0" fmla="*/ 46 w 46"/>
                  <a:gd name="T1" fmla="*/ 10 h 10"/>
                  <a:gd name="T2" fmla="*/ 34 w 46"/>
                  <a:gd name="T3" fmla="*/ 5 h 10"/>
                  <a:gd name="T4" fmla="*/ 26 w 46"/>
                  <a:gd name="T5" fmla="*/ 10 h 10"/>
                  <a:gd name="T6" fmla="*/ 20 w 46"/>
                  <a:gd name="T7" fmla="*/ 3 h 10"/>
                  <a:gd name="T8" fmla="*/ 8 w 46"/>
                  <a:gd name="T9" fmla="*/ 0 h 10"/>
                  <a:gd name="T10" fmla="*/ 0 w 46"/>
                  <a:gd name="T11" fmla="*/ 2 h 10"/>
                  <a:gd name="T12" fmla="*/ 0 60000 65536"/>
                  <a:gd name="T13" fmla="*/ 0 60000 65536"/>
                  <a:gd name="T14" fmla="*/ 0 60000 65536"/>
                  <a:gd name="T15" fmla="*/ 0 60000 65536"/>
                  <a:gd name="T16" fmla="*/ 0 60000 65536"/>
                  <a:gd name="T17" fmla="*/ 0 60000 65536"/>
                  <a:gd name="T18" fmla="*/ 0 w 46"/>
                  <a:gd name="T19" fmla="*/ 0 h 10"/>
                  <a:gd name="T20" fmla="*/ 46 w 4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6" h="10">
                    <a:moveTo>
                      <a:pt x="46" y="10"/>
                    </a:moveTo>
                    <a:lnTo>
                      <a:pt x="34" y="5"/>
                    </a:lnTo>
                    <a:lnTo>
                      <a:pt x="26" y="10"/>
                    </a:lnTo>
                    <a:lnTo>
                      <a:pt x="20" y="3"/>
                    </a:lnTo>
                    <a:lnTo>
                      <a:pt x="8"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306" name="Freeform 1700"/>
              <p:cNvSpPr>
                <a:spLocks/>
              </p:cNvSpPr>
              <p:nvPr/>
            </p:nvSpPr>
            <p:spPr bwMode="auto">
              <a:xfrm>
                <a:off x="4497" y="1240"/>
                <a:ext cx="48" cy="93"/>
              </a:xfrm>
              <a:custGeom>
                <a:avLst/>
                <a:gdLst>
                  <a:gd name="T0" fmla="*/ 17 w 48"/>
                  <a:gd name="T1" fmla="*/ 93 h 93"/>
                  <a:gd name="T2" fmla="*/ 16 w 48"/>
                  <a:gd name="T3" fmla="*/ 85 h 93"/>
                  <a:gd name="T4" fmla="*/ 1 w 48"/>
                  <a:gd name="T5" fmla="*/ 77 h 93"/>
                  <a:gd name="T6" fmla="*/ 0 w 48"/>
                  <a:gd name="T7" fmla="*/ 61 h 93"/>
                  <a:gd name="T8" fmla="*/ 14 w 48"/>
                  <a:gd name="T9" fmla="*/ 53 h 93"/>
                  <a:gd name="T10" fmla="*/ 14 w 48"/>
                  <a:gd name="T11" fmla="*/ 40 h 93"/>
                  <a:gd name="T12" fmla="*/ 21 w 48"/>
                  <a:gd name="T13" fmla="*/ 29 h 93"/>
                  <a:gd name="T14" fmla="*/ 47 w 48"/>
                  <a:gd name="T15" fmla="*/ 16 h 93"/>
                  <a:gd name="T16" fmla="*/ 48 w 48"/>
                  <a:gd name="T17" fmla="*/ 6 h 93"/>
                  <a:gd name="T18" fmla="*/ 45 w 48"/>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93"/>
                  <a:gd name="T32" fmla="*/ 48 w 48"/>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93">
                    <a:moveTo>
                      <a:pt x="17" y="93"/>
                    </a:moveTo>
                    <a:lnTo>
                      <a:pt x="16" y="85"/>
                    </a:lnTo>
                    <a:lnTo>
                      <a:pt x="1" y="77"/>
                    </a:lnTo>
                    <a:lnTo>
                      <a:pt x="0" y="61"/>
                    </a:lnTo>
                    <a:lnTo>
                      <a:pt x="14" y="53"/>
                    </a:lnTo>
                    <a:lnTo>
                      <a:pt x="14" y="40"/>
                    </a:lnTo>
                    <a:lnTo>
                      <a:pt x="21" y="29"/>
                    </a:lnTo>
                    <a:lnTo>
                      <a:pt x="47" y="16"/>
                    </a:lnTo>
                    <a:lnTo>
                      <a:pt x="48" y="6"/>
                    </a:lnTo>
                    <a:lnTo>
                      <a:pt x="45" y="0"/>
                    </a:lnTo>
                  </a:path>
                </a:pathLst>
              </a:custGeom>
              <a:noFill/>
              <a:ln w="3175">
                <a:solidFill>
                  <a:srgbClr val="000000"/>
                </a:solidFill>
                <a:miter lim="800000"/>
                <a:headEnd/>
                <a:tailEnd/>
              </a:ln>
            </p:spPr>
            <p:txBody>
              <a:bodyPr/>
              <a:lstStyle/>
              <a:p>
                <a:pPr algn="ctr" eaLnBrk="0" hangingPunct="0"/>
                <a:endParaRPr lang="en-US" dirty="0"/>
              </a:p>
            </p:txBody>
          </p:sp>
          <p:sp>
            <p:nvSpPr>
              <p:cNvPr id="3307" name="Freeform 1701"/>
              <p:cNvSpPr>
                <a:spLocks/>
              </p:cNvSpPr>
              <p:nvPr/>
            </p:nvSpPr>
            <p:spPr bwMode="auto">
              <a:xfrm>
                <a:off x="3295" y="1283"/>
                <a:ext cx="38" cy="19"/>
              </a:xfrm>
              <a:custGeom>
                <a:avLst/>
                <a:gdLst>
                  <a:gd name="T0" fmla="*/ 0 w 38"/>
                  <a:gd name="T1" fmla="*/ 13 h 19"/>
                  <a:gd name="T2" fmla="*/ 6 w 38"/>
                  <a:gd name="T3" fmla="*/ 13 h 19"/>
                  <a:gd name="T4" fmla="*/ 4 w 38"/>
                  <a:gd name="T5" fmla="*/ 19 h 19"/>
                  <a:gd name="T6" fmla="*/ 9 w 38"/>
                  <a:gd name="T7" fmla="*/ 13 h 19"/>
                  <a:gd name="T8" fmla="*/ 19 w 38"/>
                  <a:gd name="T9" fmla="*/ 15 h 19"/>
                  <a:gd name="T10" fmla="*/ 29 w 38"/>
                  <a:gd name="T11" fmla="*/ 10 h 19"/>
                  <a:gd name="T12" fmla="*/ 30 w 38"/>
                  <a:gd name="T13" fmla="*/ 13 h 19"/>
                  <a:gd name="T14" fmla="*/ 29 w 38"/>
                  <a:gd name="T15" fmla="*/ 10 h 19"/>
                  <a:gd name="T16" fmla="*/ 19 w 38"/>
                  <a:gd name="T17" fmla="*/ 11 h 19"/>
                  <a:gd name="T18" fmla="*/ 17 w 38"/>
                  <a:gd name="T19" fmla="*/ 7 h 19"/>
                  <a:gd name="T20" fmla="*/ 24 w 38"/>
                  <a:gd name="T21" fmla="*/ 8 h 19"/>
                  <a:gd name="T22" fmla="*/ 19 w 38"/>
                  <a:gd name="T23" fmla="*/ 5 h 19"/>
                  <a:gd name="T24" fmla="*/ 24 w 38"/>
                  <a:gd name="T25" fmla="*/ 0 h 19"/>
                  <a:gd name="T26" fmla="*/ 29 w 38"/>
                  <a:gd name="T27" fmla="*/ 7 h 19"/>
                  <a:gd name="T28" fmla="*/ 35 w 38"/>
                  <a:gd name="T29" fmla="*/ 5 h 19"/>
                  <a:gd name="T30" fmla="*/ 38 w 38"/>
                  <a:gd name="T31" fmla="*/ 11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19"/>
                  <a:gd name="T50" fmla="*/ 38 w 38"/>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19">
                    <a:moveTo>
                      <a:pt x="0" y="13"/>
                    </a:moveTo>
                    <a:lnTo>
                      <a:pt x="6" y="13"/>
                    </a:lnTo>
                    <a:lnTo>
                      <a:pt x="4" y="19"/>
                    </a:lnTo>
                    <a:lnTo>
                      <a:pt x="9" y="13"/>
                    </a:lnTo>
                    <a:lnTo>
                      <a:pt x="19" y="15"/>
                    </a:lnTo>
                    <a:lnTo>
                      <a:pt x="29" y="10"/>
                    </a:lnTo>
                    <a:lnTo>
                      <a:pt x="30" y="13"/>
                    </a:lnTo>
                    <a:lnTo>
                      <a:pt x="29" y="10"/>
                    </a:lnTo>
                    <a:lnTo>
                      <a:pt x="19" y="11"/>
                    </a:lnTo>
                    <a:lnTo>
                      <a:pt x="17" y="7"/>
                    </a:lnTo>
                    <a:lnTo>
                      <a:pt x="24" y="8"/>
                    </a:lnTo>
                    <a:lnTo>
                      <a:pt x="19" y="5"/>
                    </a:lnTo>
                    <a:lnTo>
                      <a:pt x="24" y="0"/>
                    </a:lnTo>
                    <a:lnTo>
                      <a:pt x="29" y="7"/>
                    </a:lnTo>
                    <a:lnTo>
                      <a:pt x="35" y="5"/>
                    </a:lnTo>
                    <a:lnTo>
                      <a:pt x="38" y="11"/>
                    </a:lnTo>
                  </a:path>
                </a:pathLst>
              </a:custGeom>
              <a:noFill/>
              <a:ln w="3175">
                <a:solidFill>
                  <a:srgbClr val="000000"/>
                </a:solidFill>
                <a:miter lim="800000"/>
                <a:headEnd/>
                <a:tailEnd/>
              </a:ln>
            </p:spPr>
            <p:txBody>
              <a:bodyPr/>
              <a:lstStyle/>
              <a:p>
                <a:pPr algn="ctr" eaLnBrk="0" hangingPunct="0"/>
                <a:endParaRPr lang="en-US" dirty="0"/>
              </a:p>
            </p:txBody>
          </p:sp>
          <p:sp>
            <p:nvSpPr>
              <p:cNvPr id="3308" name="Line 1702"/>
              <p:cNvSpPr>
                <a:spLocks noChangeShapeType="1"/>
              </p:cNvSpPr>
              <p:nvPr/>
            </p:nvSpPr>
            <p:spPr bwMode="auto">
              <a:xfrm>
                <a:off x="3333" y="1294"/>
                <a:ext cx="1" cy="47"/>
              </a:xfrm>
              <a:prstGeom prst="line">
                <a:avLst/>
              </a:prstGeom>
              <a:noFill/>
              <a:ln w="3175">
                <a:solidFill>
                  <a:srgbClr val="000000"/>
                </a:solidFill>
                <a:miter lim="800000"/>
                <a:headEnd/>
                <a:tailEnd/>
              </a:ln>
            </p:spPr>
            <p:txBody>
              <a:bodyPr/>
              <a:lstStyle/>
              <a:p>
                <a:endParaRPr lang="en-US" dirty="0"/>
              </a:p>
            </p:txBody>
          </p:sp>
          <p:sp>
            <p:nvSpPr>
              <p:cNvPr id="3309" name="Freeform 1703"/>
              <p:cNvSpPr>
                <a:spLocks/>
              </p:cNvSpPr>
              <p:nvPr/>
            </p:nvSpPr>
            <p:spPr bwMode="auto">
              <a:xfrm>
                <a:off x="3270" y="1306"/>
                <a:ext cx="63" cy="35"/>
              </a:xfrm>
              <a:custGeom>
                <a:avLst/>
                <a:gdLst>
                  <a:gd name="T0" fmla="*/ 63 w 63"/>
                  <a:gd name="T1" fmla="*/ 35 h 35"/>
                  <a:gd name="T2" fmla="*/ 49 w 63"/>
                  <a:gd name="T3" fmla="*/ 24 h 35"/>
                  <a:gd name="T4" fmla="*/ 20 w 63"/>
                  <a:gd name="T5" fmla="*/ 17 h 35"/>
                  <a:gd name="T6" fmla="*/ 0 w 63"/>
                  <a:gd name="T7" fmla="*/ 0 h 35"/>
                  <a:gd name="T8" fmla="*/ 0 60000 65536"/>
                  <a:gd name="T9" fmla="*/ 0 60000 65536"/>
                  <a:gd name="T10" fmla="*/ 0 60000 65536"/>
                  <a:gd name="T11" fmla="*/ 0 60000 65536"/>
                  <a:gd name="T12" fmla="*/ 0 w 63"/>
                  <a:gd name="T13" fmla="*/ 0 h 35"/>
                  <a:gd name="T14" fmla="*/ 63 w 63"/>
                  <a:gd name="T15" fmla="*/ 35 h 35"/>
                </a:gdLst>
                <a:ahLst/>
                <a:cxnLst>
                  <a:cxn ang="T8">
                    <a:pos x="T0" y="T1"/>
                  </a:cxn>
                  <a:cxn ang="T9">
                    <a:pos x="T2" y="T3"/>
                  </a:cxn>
                  <a:cxn ang="T10">
                    <a:pos x="T4" y="T5"/>
                  </a:cxn>
                  <a:cxn ang="T11">
                    <a:pos x="T6" y="T7"/>
                  </a:cxn>
                </a:cxnLst>
                <a:rect l="T12" t="T13" r="T14" b="T15"/>
                <a:pathLst>
                  <a:path w="63" h="35">
                    <a:moveTo>
                      <a:pt x="63" y="35"/>
                    </a:moveTo>
                    <a:lnTo>
                      <a:pt x="49" y="24"/>
                    </a:lnTo>
                    <a:lnTo>
                      <a:pt x="20" y="17"/>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310" name="Freeform 1704"/>
              <p:cNvSpPr>
                <a:spLocks/>
              </p:cNvSpPr>
              <p:nvPr/>
            </p:nvSpPr>
            <p:spPr bwMode="auto">
              <a:xfrm>
                <a:off x="3212" y="1237"/>
                <a:ext cx="97" cy="86"/>
              </a:xfrm>
              <a:custGeom>
                <a:avLst/>
                <a:gdLst>
                  <a:gd name="T0" fmla="*/ 58 w 97"/>
                  <a:gd name="T1" fmla="*/ 69 h 86"/>
                  <a:gd name="T2" fmla="*/ 83 w 97"/>
                  <a:gd name="T3" fmla="*/ 86 h 86"/>
                  <a:gd name="T4" fmla="*/ 97 w 97"/>
                  <a:gd name="T5" fmla="*/ 86 h 86"/>
                  <a:gd name="T6" fmla="*/ 79 w 97"/>
                  <a:gd name="T7" fmla="*/ 80 h 86"/>
                  <a:gd name="T8" fmla="*/ 76 w 97"/>
                  <a:gd name="T9" fmla="*/ 75 h 86"/>
                  <a:gd name="T10" fmla="*/ 89 w 97"/>
                  <a:gd name="T11" fmla="*/ 81 h 86"/>
                  <a:gd name="T12" fmla="*/ 76 w 97"/>
                  <a:gd name="T13" fmla="*/ 72 h 86"/>
                  <a:gd name="T14" fmla="*/ 76 w 97"/>
                  <a:gd name="T15" fmla="*/ 75 h 86"/>
                  <a:gd name="T16" fmla="*/ 53 w 97"/>
                  <a:gd name="T17" fmla="*/ 51 h 86"/>
                  <a:gd name="T18" fmla="*/ 29 w 97"/>
                  <a:gd name="T19" fmla="*/ 38 h 86"/>
                  <a:gd name="T20" fmla="*/ 28 w 97"/>
                  <a:gd name="T21" fmla="*/ 33 h 86"/>
                  <a:gd name="T22" fmla="*/ 34 w 97"/>
                  <a:gd name="T23" fmla="*/ 40 h 86"/>
                  <a:gd name="T24" fmla="*/ 32 w 97"/>
                  <a:gd name="T25" fmla="*/ 37 h 86"/>
                  <a:gd name="T26" fmla="*/ 36 w 97"/>
                  <a:gd name="T27" fmla="*/ 38 h 86"/>
                  <a:gd name="T28" fmla="*/ 5 w 97"/>
                  <a:gd name="T29" fmla="*/ 17 h 86"/>
                  <a:gd name="T30" fmla="*/ 0 w 97"/>
                  <a:gd name="T31" fmla="*/ 9 h 86"/>
                  <a:gd name="T32" fmla="*/ 8 w 97"/>
                  <a:gd name="T33" fmla="*/ 0 h 86"/>
                  <a:gd name="T34" fmla="*/ 7 w 97"/>
                  <a:gd name="T35" fmla="*/ 9 h 86"/>
                  <a:gd name="T36" fmla="*/ 10 w 97"/>
                  <a:gd name="T37" fmla="*/ 5 h 86"/>
                  <a:gd name="T38" fmla="*/ 10 w 97"/>
                  <a:gd name="T39" fmla="*/ 9 h 86"/>
                  <a:gd name="T40" fmla="*/ 15 w 97"/>
                  <a:gd name="T41" fmla="*/ 14 h 86"/>
                  <a:gd name="T42" fmla="*/ 15 w 97"/>
                  <a:gd name="T43" fmla="*/ 9 h 86"/>
                  <a:gd name="T44" fmla="*/ 21 w 97"/>
                  <a:gd name="T45" fmla="*/ 13 h 86"/>
                  <a:gd name="T46" fmla="*/ 28 w 97"/>
                  <a:gd name="T47" fmla="*/ 9 h 86"/>
                  <a:gd name="T48" fmla="*/ 28 w 97"/>
                  <a:gd name="T49" fmla="*/ 21 h 86"/>
                  <a:gd name="T50" fmla="*/ 23 w 97"/>
                  <a:gd name="T51" fmla="*/ 17 h 86"/>
                  <a:gd name="T52" fmla="*/ 23 w 97"/>
                  <a:gd name="T53" fmla="*/ 21 h 86"/>
                  <a:gd name="T54" fmla="*/ 29 w 97"/>
                  <a:gd name="T55" fmla="*/ 21 h 86"/>
                  <a:gd name="T56" fmla="*/ 28 w 97"/>
                  <a:gd name="T57" fmla="*/ 25 h 86"/>
                  <a:gd name="T58" fmla="*/ 29 w 97"/>
                  <a:gd name="T59" fmla="*/ 19 h 86"/>
                  <a:gd name="T60" fmla="*/ 34 w 97"/>
                  <a:gd name="T61" fmla="*/ 25 h 86"/>
                  <a:gd name="T62" fmla="*/ 41 w 97"/>
                  <a:gd name="T63" fmla="*/ 22 h 86"/>
                  <a:gd name="T64" fmla="*/ 52 w 97"/>
                  <a:gd name="T65" fmla="*/ 24 h 86"/>
                  <a:gd name="T66" fmla="*/ 53 w 97"/>
                  <a:gd name="T67" fmla="*/ 29 h 86"/>
                  <a:gd name="T68" fmla="*/ 47 w 97"/>
                  <a:gd name="T69" fmla="*/ 35 h 86"/>
                  <a:gd name="T70" fmla="*/ 53 w 97"/>
                  <a:gd name="T71" fmla="*/ 29 h 86"/>
                  <a:gd name="T72" fmla="*/ 62 w 97"/>
                  <a:gd name="T73" fmla="*/ 30 h 86"/>
                  <a:gd name="T74" fmla="*/ 65 w 97"/>
                  <a:gd name="T75" fmla="*/ 38 h 86"/>
                  <a:gd name="T76" fmla="*/ 60 w 97"/>
                  <a:gd name="T77" fmla="*/ 40 h 86"/>
                  <a:gd name="T78" fmla="*/ 71 w 97"/>
                  <a:gd name="T79" fmla="*/ 45 h 86"/>
                  <a:gd name="T80" fmla="*/ 83 w 97"/>
                  <a:gd name="T81" fmla="*/ 59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86"/>
                  <a:gd name="T125" fmla="*/ 97 w 97"/>
                  <a:gd name="T126" fmla="*/ 86 h 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86">
                    <a:moveTo>
                      <a:pt x="58" y="69"/>
                    </a:moveTo>
                    <a:lnTo>
                      <a:pt x="83" y="86"/>
                    </a:lnTo>
                    <a:lnTo>
                      <a:pt x="97" y="86"/>
                    </a:lnTo>
                    <a:lnTo>
                      <a:pt x="79" y="80"/>
                    </a:lnTo>
                    <a:lnTo>
                      <a:pt x="76" y="75"/>
                    </a:lnTo>
                    <a:lnTo>
                      <a:pt x="89" y="81"/>
                    </a:lnTo>
                    <a:lnTo>
                      <a:pt x="76" y="72"/>
                    </a:lnTo>
                    <a:lnTo>
                      <a:pt x="76" y="75"/>
                    </a:lnTo>
                    <a:lnTo>
                      <a:pt x="53" y="51"/>
                    </a:lnTo>
                    <a:lnTo>
                      <a:pt x="29" y="38"/>
                    </a:lnTo>
                    <a:lnTo>
                      <a:pt x="28" y="33"/>
                    </a:lnTo>
                    <a:lnTo>
                      <a:pt x="34" y="40"/>
                    </a:lnTo>
                    <a:lnTo>
                      <a:pt x="32" y="37"/>
                    </a:lnTo>
                    <a:lnTo>
                      <a:pt x="36" y="38"/>
                    </a:lnTo>
                    <a:lnTo>
                      <a:pt x="5" y="17"/>
                    </a:lnTo>
                    <a:lnTo>
                      <a:pt x="0" y="9"/>
                    </a:lnTo>
                    <a:lnTo>
                      <a:pt x="8" y="0"/>
                    </a:lnTo>
                    <a:lnTo>
                      <a:pt x="7" y="9"/>
                    </a:lnTo>
                    <a:lnTo>
                      <a:pt x="10" y="5"/>
                    </a:lnTo>
                    <a:lnTo>
                      <a:pt x="10" y="9"/>
                    </a:lnTo>
                    <a:lnTo>
                      <a:pt x="15" y="14"/>
                    </a:lnTo>
                    <a:lnTo>
                      <a:pt x="15" y="9"/>
                    </a:lnTo>
                    <a:lnTo>
                      <a:pt x="21" y="13"/>
                    </a:lnTo>
                    <a:lnTo>
                      <a:pt x="28" y="9"/>
                    </a:lnTo>
                    <a:lnTo>
                      <a:pt x="28" y="21"/>
                    </a:lnTo>
                    <a:lnTo>
                      <a:pt x="23" y="17"/>
                    </a:lnTo>
                    <a:lnTo>
                      <a:pt x="23" y="21"/>
                    </a:lnTo>
                    <a:lnTo>
                      <a:pt x="29" y="21"/>
                    </a:lnTo>
                    <a:lnTo>
                      <a:pt x="28" y="25"/>
                    </a:lnTo>
                    <a:lnTo>
                      <a:pt x="29" y="19"/>
                    </a:lnTo>
                    <a:lnTo>
                      <a:pt x="34" y="25"/>
                    </a:lnTo>
                    <a:lnTo>
                      <a:pt x="41" y="22"/>
                    </a:lnTo>
                    <a:lnTo>
                      <a:pt x="52" y="24"/>
                    </a:lnTo>
                    <a:lnTo>
                      <a:pt x="53" y="29"/>
                    </a:lnTo>
                    <a:lnTo>
                      <a:pt x="47" y="35"/>
                    </a:lnTo>
                    <a:lnTo>
                      <a:pt x="53" y="29"/>
                    </a:lnTo>
                    <a:lnTo>
                      <a:pt x="62" y="30"/>
                    </a:lnTo>
                    <a:lnTo>
                      <a:pt x="65" y="38"/>
                    </a:lnTo>
                    <a:lnTo>
                      <a:pt x="60" y="40"/>
                    </a:lnTo>
                    <a:lnTo>
                      <a:pt x="71" y="45"/>
                    </a:lnTo>
                    <a:lnTo>
                      <a:pt x="83" y="59"/>
                    </a:lnTo>
                  </a:path>
                </a:pathLst>
              </a:custGeom>
              <a:noFill/>
              <a:ln w="3175">
                <a:solidFill>
                  <a:srgbClr val="000000"/>
                </a:solidFill>
                <a:miter lim="800000"/>
                <a:headEnd/>
                <a:tailEnd/>
              </a:ln>
            </p:spPr>
            <p:txBody>
              <a:bodyPr/>
              <a:lstStyle/>
              <a:p>
                <a:pPr algn="ctr" eaLnBrk="0" hangingPunct="0"/>
                <a:endParaRPr lang="en-US" dirty="0"/>
              </a:p>
            </p:txBody>
          </p:sp>
          <p:sp>
            <p:nvSpPr>
              <p:cNvPr id="3311" name="Line 1705"/>
              <p:cNvSpPr>
                <a:spLocks noChangeShapeType="1"/>
              </p:cNvSpPr>
              <p:nvPr/>
            </p:nvSpPr>
            <p:spPr bwMode="auto">
              <a:xfrm flipV="1">
                <a:off x="3440" y="1237"/>
                <a:ext cx="2" cy="1"/>
              </a:xfrm>
              <a:prstGeom prst="line">
                <a:avLst/>
              </a:prstGeom>
              <a:noFill/>
              <a:ln w="3175">
                <a:solidFill>
                  <a:srgbClr val="000000"/>
                </a:solidFill>
                <a:miter lim="800000"/>
                <a:headEnd/>
                <a:tailEnd/>
              </a:ln>
            </p:spPr>
            <p:txBody>
              <a:bodyPr/>
              <a:lstStyle/>
              <a:p>
                <a:endParaRPr lang="en-US" dirty="0"/>
              </a:p>
            </p:txBody>
          </p:sp>
          <p:sp>
            <p:nvSpPr>
              <p:cNvPr id="3312" name="Freeform 1706"/>
              <p:cNvSpPr>
                <a:spLocks/>
              </p:cNvSpPr>
              <p:nvPr/>
            </p:nvSpPr>
            <p:spPr bwMode="auto">
              <a:xfrm>
                <a:off x="3419" y="1243"/>
                <a:ext cx="37" cy="59"/>
              </a:xfrm>
              <a:custGeom>
                <a:avLst/>
                <a:gdLst>
                  <a:gd name="T0" fmla="*/ 16 w 37"/>
                  <a:gd name="T1" fmla="*/ 56 h 59"/>
                  <a:gd name="T2" fmla="*/ 16 w 37"/>
                  <a:gd name="T3" fmla="*/ 47 h 59"/>
                  <a:gd name="T4" fmla="*/ 15 w 37"/>
                  <a:gd name="T5" fmla="*/ 43 h 59"/>
                  <a:gd name="T6" fmla="*/ 10 w 37"/>
                  <a:gd name="T7" fmla="*/ 43 h 59"/>
                  <a:gd name="T8" fmla="*/ 5 w 37"/>
                  <a:gd name="T9" fmla="*/ 19 h 59"/>
                  <a:gd name="T10" fmla="*/ 5 w 37"/>
                  <a:gd name="T11" fmla="*/ 24 h 59"/>
                  <a:gd name="T12" fmla="*/ 0 w 37"/>
                  <a:gd name="T13" fmla="*/ 18 h 59"/>
                  <a:gd name="T14" fmla="*/ 5 w 37"/>
                  <a:gd name="T15" fmla="*/ 10 h 59"/>
                  <a:gd name="T16" fmla="*/ 3 w 37"/>
                  <a:gd name="T17" fmla="*/ 5 h 59"/>
                  <a:gd name="T18" fmla="*/ 13 w 37"/>
                  <a:gd name="T19" fmla="*/ 0 h 59"/>
                  <a:gd name="T20" fmla="*/ 16 w 37"/>
                  <a:gd name="T21" fmla="*/ 7 h 59"/>
                  <a:gd name="T22" fmla="*/ 23 w 37"/>
                  <a:gd name="T23" fmla="*/ 8 h 59"/>
                  <a:gd name="T24" fmla="*/ 18 w 37"/>
                  <a:gd name="T25" fmla="*/ 8 h 59"/>
                  <a:gd name="T26" fmla="*/ 18 w 37"/>
                  <a:gd name="T27" fmla="*/ 13 h 59"/>
                  <a:gd name="T28" fmla="*/ 15 w 37"/>
                  <a:gd name="T29" fmla="*/ 11 h 59"/>
                  <a:gd name="T30" fmla="*/ 16 w 37"/>
                  <a:gd name="T31" fmla="*/ 18 h 59"/>
                  <a:gd name="T32" fmla="*/ 12 w 37"/>
                  <a:gd name="T33" fmla="*/ 19 h 59"/>
                  <a:gd name="T34" fmla="*/ 20 w 37"/>
                  <a:gd name="T35" fmla="*/ 24 h 59"/>
                  <a:gd name="T36" fmla="*/ 20 w 37"/>
                  <a:gd name="T37" fmla="*/ 43 h 59"/>
                  <a:gd name="T38" fmla="*/ 28 w 37"/>
                  <a:gd name="T39" fmla="*/ 53 h 59"/>
                  <a:gd name="T40" fmla="*/ 36 w 37"/>
                  <a:gd name="T41" fmla="*/ 53 h 59"/>
                  <a:gd name="T42" fmla="*/ 34 w 37"/>
                  <a:gd name="T43" fmla="*/ 56 h 59"/>
                  <a:gd name="T44" fmla="*/ 37 w 37"/>
                  <a:gd name="T45" fmla="*/ 58 h 59"/>
                  <a:gd name="T46" fmla="*/ 24 w 37"/>
                  <a:gd name="T47" fmla="*/ 56 h 59"/>
                  <a:gd name="T48" fmla="*/ 29 w 37"/>
                  <a:gd name="T49" fmla="*/ 58 h 59"/>
                  <a:gd name="T50" fmla="*/ 24 w 37"/>
                  <a:gd name="T51" fmla="*/ 59 h 59"/>
                  <a:gd name="T52" fmla="*/ 16 w 37"/>
                  <a:gd name="T53" fmla="*/ 56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59"/>
                  <a:gd name="T83" fmla="*/ 37 w 37"/>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59">
                    <a:moveTo>
                      <a:pt x="16" y="56"/>
                    </a:moveTo>
                    <a:lnTo>
                      <a:pt x="16" y="47"/>
                    </a:lnTo>
                    <a:lnTo>
                      <a:pt x="15" y="43"/>
                    </a:lnTo>
                    <a:lnTo>
                      <a:pt x="10" y="43"/>
                    </a:lnTo>
                    <a:lnTo>
                      <a:pt x="5" y="19"/>
                    </a:lnTo>
                    <a:lnTo>
                      <a:pt x="5" y="24"/>
                    </a:lnTo>
                    <a:lnTo>
                      <a:pt x="0" y="18"/>
                    </a:lnTo>
                    <a:lnTo>
                      <a:pt x="5" y="10"/>
                    </a:lnTo>
                    <a:lnTo>
                      <a:pt x="3" y="5"/>
                    </a:lnTo>
                    <a:lnTo>
                      <a:pt x="13" y="0"/>
                    </a:lnTo>
                    <a:lnTo>
                      <a:pt x="16" y="7"/>
                    </a:lnTo>
                    <a:lnTo>
                      <a:pt x="23" y="8"/>
                    </a:lnTo>
                    <a:lnTo>
                      <a:pt x="18" y="8"/>
                    </a:lnTo>
                    <a:lnTo>
                      <a:pt x="18" y="13"/>
                    </a:lnTo>
                    <a:lnTo>
                      <a:pt x="15" y="11"/>
                    </a:lnTo>
                    <a:lnTo>
                      <a:pt x="16" y="18"/>
                    </a:lnTo>
                    <a:lnTo>
                      <a:pt x="12" y="19"/>
                    </a:lnTo>
                    <a:lnTo>
                      <a:pt x="20" y="24"/>
                    </a:lnTo>
                    <a:lnTo>
                      <a:pt x="20" y="43"/>
                    </a:lnTo>
                    <a:lnTo>
                      <a:pt x="28" y="53"/>
                    </a:lnTo>
                    <a:lnTo>
                      <a:pt x="36" y="53"/>
                    </a:lnTo>
                    <a:lnTo>
                      <a:pt x="34" y="56"/>
                    </a:lnTo>
                    <a:lnTo>
                      <a:pt x="37" y="58"/>
                    </a:lnTo>
                    <a:lnTo>
                      <a:pt x="24" y="56"/>
                    </a:lnTo>
                    <a:lnTo>
                      <a:pt x="29" y="58"/>
                    </a:lnTo>
                    <a:lnTo>
                      <a:pt x="24" y="59"/>
                    </a:lnTo>
                    <a:lnTo>
                      <a:pt x="16" y="56"/>
                    </a:lnTo>
                  </a:path>
                </a:pathLst>
              </a:custGeom>
              <a:noFill/>
              <a:ln w="3175">
                <a:solidFill>
                  <a:srgbClr val="000000"/>
                </a:solidFill>
                <a:miter lim="800000"/>
                <a:headEnd/>
                <a:tailEnd/>
              </a:ln>
            </p:spPr>
            <p:txBody>
              <a:bodyPr/>
              <a:lstStyle/>
              <a:p>
                <a:pPr algn="ctr" eaLnBrk="0" hangingPunct="0"/>
                <a:endParaRPr lang="en-US" dirty="0"/>
              </a:p>
            </p:txBody>
          </p:sp>
          <p:sp>
            <p:nvSpPr>
              <p:cNvPr id="3313" name="Line 1707"/>
              <p:cNvSpPr>
                <a:spLocks noChangeShapeType="1"/>
              </p:cNvSpPr>
              <p:nvPr/>
            </p:nvSpPr>
            <p:spPr bwMode="auto">
              <a:xfrm>
                <a:off x="4992" y="1245"/>
                <a:ext cx="1" cy="1"/>
              </a:xfrm>
              <a:prstGeom prst="line">
                <a:avLst/>
              </a:prstGeom>
              <a:noFill/>
              <a:ln w="3175">
                <a:solidFill>
                  <a:srgbClr val="000000"/>
                </a:solidFill>
                <a:miter lim="800000"/>
                <a:headEnd/>
                <a:tailEnd/>
              </a:ln>
            </p:spPr>
            <p:txBody>
              <a:bodyPr/>
              <a:lstStyle/>
              <a:p>
                <a:endParaRPr lang="en-US" dirty="0"/>
              </a:p>
            </p:txBody>
          </p:sp>
          <p:sp>
            <p:nvSpPr>
              <p:cNvPr id="3314" name="Line 1708"/>
              <p:cNvSpPr>
                <a:spLocks noChangeShapeType="1"/>
              </p:cNvSpPr>
              <p:nvPr/>
            </p:nvSpPr>
            <p:spPr bwMode="auto">
              <a:xfrm>
                <a:off x="4992" y="1245"/>
                <a:ext cx="1" cy="1"/>
              </a:xfrm>
              <a:prstGeom prst="line">
                <a:avLst/>
              </a:prstGeom>
              <a:noFill/>
              <a:ln w="3175">
                <a:solidFill>
                  <a:srgbClr val="000000"/>
                </a:solidFill>
                <a:miter lim="800000"/>
                <a:headEnd/>
                <a:tailEnd/>
              </a:ln>
            </p:spPr>
            <p:txBody>
              <a:bodyPr/>
              <a:lstStyle/>
              <a:p>
                <a:endParaRPr lang="en-US" dirty="0"/>
              </a:p>
            </p:txBody>
          </p:sp>
          <p:sp>
            <p:nvSpPr>
              <p:cNvPr id="3315" name="Line 1709"/>
              <p:cNvSpPr>
                <a:spLocks noChangeShapeType="1"/>
              </p:cNvSpPr>
              <p:nvPr/>
            </p:nvSpPr>
            <p:spPr bwMode="auto">
              <a:xfrm>
                <a:off x="4992" y="1245"/>
                <a:ext cx="1" cy="1"/>
              </a:xfrm>
              <a:prstGeom prst="line">
                <a:avLst/>
              </a:prstGeom>
              <a:noFill/>
              <a:ln w="3175">
                <a:solidFill>
                  <a:srgbClr val="000000"/>
                </a:solidFill>
                <a:miter lim="800000"/>
                <a:headEnd/>
                <a:tailEnd/>
              </a:ln>
            </p:spPr>
            <p:txBody>
              <a:bodyPr/>
              <a:lstStyle/>
              <a:p>
                <a:endParaRPr lang="en-US" dirty="0"/>
              </a:p>
            </p:txBody>
          </p:sp>
          <p:sp>
            <p:nvSpPr>
              <p:cNvPr id="3316" name="Line 1710"/>
              <p:cNvSpPr>
                <a:spLocks noChangeShapeType="1"/>
              </p:cNvSpPr>
              <p:nvPr/>
            </p:nvSpPr>
            <p:spPr bwMode="auto">
              <a:xfrm>
                <a:off x="3411" y="1245"/>
                <a:ext cx="1" cy="1"/>
              </a:xfrm>
              <a:prstGeom prst="line">
                <a:avLst/>
              </a:prstGeom>
              <a:noFill/>
              <a:ln w="3175">
                <a:solidFill>
                  <a:srgbClr val="000000"/>
                </a:solidFill>
                <a:miter lim="800000"/>
                <a:headEnd/>
                <a:tailEnd/>
              </a:ln>
            </p:spPr>
            <p:txBody>
              <a:bodyPr/>
              <a:lstStyle/>
              <a:p>
                <a:endParaRPr lang="en-US" dirty="0"/>
              </a:p>
            </p:txBody>
          </p:sp>
          <p:sp>
            <p:nvSpPr>
              <p:cNvPr id="3317" name="Line 1711"/>
              <p:cNvSpPr>
                <a:spLocks noChangeShapeType="1"/>
              </p:cNvSpPr>
              <p:nvPr/>
            </p:nvSpPr>
            <p:spPr bwMode="auto">
              <a:xfrm flipV="1">
                <a:off x="4992" y="1245"/>
                <a:ext cx="1" cy="1"/>
              </a:xfrm>
              <a:prstGeom prst="line">
                <a:avLst/>
              </a:prstGeom>
              <a:noFill/>
              <a:ln w="3175">
                <a:solidFill>
                  <a:srgbClr val="000000"/>
                </a:solidFill>
                <a:miter lim="800000"/>
                <a:headEnd/>
                <a:tailEnd/>
              </a:ln>
            </p:spPr>
            <p:txBody>
              <a:bodyPr/>
              <a:lstStyle/>
              <a:p>
                <a:endParaRPr lang="en-US" dirty="0"/>
              </a:p>
            </p:txBody>
          </p:sp>
          <p:sp>
            <p:nvSpPr>
              <p:cNvPr id="3318" name="Freeform 1712"/>
              <p:cNvSpPr>
                <a:spLocks/>
              </p:cNvSpPr>
              <p:nvPr/>
            </p:nvSpPr>
            <p:spPr bwMode="auto">
              <a:xfrm>
                <a:off x="3194" y="1246"/>
                <a:ext cx="39" cy="24"/>
              </a:xfrm>
              <a:custGeom>
                <a:avLst/>
                <a:gdLst>
                  <a:gd name="T0" fmla="*/ 0 w 39"/>
                  <a:gd name="T1" fmla="*/ 2 h 24"/>
                  <a:gd name="T2" fmla="*/ 4 w 39"/>
                  <a:gd name="T3" fmla="*/ 0 h 24"/>
                  <a:gd name="T4" fmla="*/ 13 w 39"/>
                  <a:gd name="T5" fmla="*/ 12 h 24"/>
                  <a:gd name="T6" fmla="*/ 39 w 39"/>
                  <a:gd name="T7" fmla="*/ 24 h 24"/>
                  <a:gd name="T8" fmla="*/ 16 w 39"/>
                  <a:gd name="T9" fmla="*/ 15 h 24"/>
                  <a:gd name="T10" fmla="*/ 0 w 39"/>
                  <a:gd name="T11" fmla="*/ 2 h 24"/>
                  <a:gd name="T12" fmla="*/ 0 60000 65536"/>
                  <a:gd name="T13" fmla="*/ 0 60000 65536"/>
                  <a:gd name="T14" fmla="*/ 0 60000 65536"/>
                  <a:gd name="T15" fmla="*/ 0 60000 65536"/>
                  <a:gd name="T16" fmla="*/ 0 60000 65536"/>
                  <a:gd name="T17" fmla="*/ 0 60000 65536"/>
                  <a:gd name="T18" fmla="*/ 0 w 39"/>
                  <a:gd name="T19" fmla="*/ 0 h 24"/>
                  <a:gd name="T20" fmla="*/ 39 w 3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9" h="24">
                    <a:moveTo>
                      <a:pt x="0" y="2"/>
                    </a:moveTo>
                    <a:lnTo>
                      <a:pt x="4" y="0"/>
                    </a:lnTo>
                    <a:lnTo>
                      <a:pt x="13" y="12"/>
                    </a:lnTo>
                    <a:lnTo>
                      <a:pt x="39" y="24"/>
                    </a:lnTo>
                    <a:lnTo>
                      <a:pt x="16" y="15"/>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319" name="Freeform 1713"/>
              <p:cNvSpPr>
                <a:spLocks/>
              </p:cNvSpPr>
              <p:nvPr/>
            </p:nvSpPr>
            <p:spPr bwMode="auto">
              <a:xfrm>
                <a:off x="4992" y="1246"/>
                <a:ext cx="1" cy="4"/>
              </a:xfrm>
              <a:custGeom>
                <a:avLst/>
                <a:gdLst>
                  <a:gd name="T0" fmla="*/ 1 w 1"/>
                  <a:gd name="T1" fmla="*/ 4 h 4"/>
                  <a:gd name="T2" fmla="*/ 0 w 1"/>
                  <a:gd name="T3" fmla="*/ 0 h 4"/>
                  <a:gd name="T4" fmla="*/ 1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1" y="4"/>
                    </a:moveTo>
                    <a:lnTo>
                      <a:pt x="0" y="0"/>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3320" name="Line 1714"/>
              <p:cNvSpPr>
                <a:spLocks noChangeShapeType="1"/>
              </p:cNvSpPr>
              <p:nvPr/>
            </p:nvSpPr>
            <p:spPr bwMode="auto">
              <a:xfrm flipV="1">
                <a:off x="3422" y="1248"/>
                <a:ext cx="1" cy="2"/>
              </a:xfrm>
              <a:prstGeom prst="line">
                <a:avLst/>
              </a:prstGeom>
              <a:noFill/>
              <a:ln w="3175">
                <a:solidFill>
                  <a:srgbClr val="000000"/>
                </a:solidFill>
                <a:miter lim="800000"/>
                <a:headEnd/>
                <a:tailEnd/>
              </a:ln>
            </p:spPr>
            <p:txBody>
              <a:bodyPr/>
              <a:lstStyle/>
              <a:p>
                <a:endParaRPr lang="en-US" dirty="0"/>
              </a:p>
            </p:txBody>
          </p:sp>
          <p:sp>
            <p:nvSpPr>
              <p:cNvPr id="3321" name="Line 1715"/>
              <p:cNvSpPr>
                <a:spLocks noChangeShapeType="1"/>
              </p:cNvSpPr>
              <p:nvPr/>
            </p:nvSpPr>
            <p:spPr bwMode="auto">
              <a:xfrm flipV="1">
                <a:off x="4993" y="1254"/>
                <a:ext cx="1" cy="2"/>
              </a:xfrm>
              <a:prstGeom prst="line">
                <a:avLst/>
              </a:prstGeom>
              <a:noFill/>
              <a:ln w="3175">
                <a:solidFill>
                  <a:srgbClr val="000000"/>
                </a:solidFill>
                <a:miter lim="800000"/>
                <a:headEnd/>
                <a:tailEnd/>
              </a:ln>
            </p:spPr>
            <p:txBody>
              <a:bodyPr/>
              <a:lstStyle/>
              <a:p>
                <a:endParaRPr lang="en-US" dirty="0"/>
              </a:p>
            </p:txBody>
          </p:sp>
          <p:sp>
            <p:nvSpPr>
              <p:cNvPr id="3322" name="Freeform 1716"/>
              <p:cNvSpPr>
                <a:spLocks/>
              </p:cNvSpPr>
              <p:nvPr/>
            </p:nvSpPr>
            <p:spPr bwMode="auto">
              <a:xfrm>
                <a:off x="3905" y="1256"/>
                <a:ext cx="1" cy="6"/>
              </a:xfrm>
              <a:custGeom>
                <a:avLst/>
                <a:gdLst>
                  <a:gd name="T0" fmla="*/ 0 w 1"/>
                  <a:gd name="T1" fmla="*/ 6 h 6"/>
                  <a:gd name="T2" fmla="*/ 1 w 1"/>
                  <a:gd name="T3" fmla="*/ 0 h 6"/>
                  <a:gd name="T4" fmla="*/ 0 w 1"/>
                  <a:gd name="T5" fmla="*/ 6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6"/>
                    </a:moveTo>
                    <a:lnTo>
                      <a:pt x="1"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3323" name="Freeform 1717"/>
              <p:cNvSpPr>
                <a:spLocks/>
              </p:cNvSpPr>
              <p:nvPr/>
            </p:nvSpPr>
            <p:spPr bwMode="auto">
              <a:xfrm>
                <a:off x="3901" y="1258"/>
                <a:ext cx="4" cy="4"/>
              </a:xfrm>
              <a:custGeom>
                <a:avLst/>
                <a:gdLst>
                  <a:gd name="T0" fmla="*/ 0 w 4"/>
                  <a:gd name="T1" fmla="*/ 4 h 4"/>
                  <a:gd name="T2" fmla="*/ 4 w 4"/>
                  <a:gd name="T3" fmla="*/ 0 h 4"/>
                  <a:gd name="T4" fmla="*/ 0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324" name="Line 1718"/>
              <p:cNvSpPr>
                <a:spLocks noChangeShapeType="1"/>
              </p:cNvSpPr>
              <p:nvPr/>
            </p:nvSpPr>
            <p:spPr bwMode="auto">
              <a:xfrm flipV="1">
                <a:off x="3901" y="1259"/>
                <a:ext cx="2" cy="2"/>
              </a:xfrm>
              <a:prstGeom prst="line">
                <a:avLst/>
              </a:prstGeom>
              <a:noFill/>
              <a:ln w="3175">
                <a:solidFill>
                  <a:srgbClr val="000000"/>
                </a:solidFill>
                <a:miter lim="800000"/>
                <a:headEnd/>
                <a:tailEnd/>
              </a:ln>
            </p:spPr>
            <p:txBody>
              <a:bodyPr/>
              <a:lstStyle/>
              <a:p>
                <a:endParaRPr lang="en-US" dirty="0"/>
              </a:p>
            </p:txBody>
          </p:sp>
          <p:sp>
            <p:nvSpPr>
              <p:cNvPr id="3325" name="Line 1719"/>
              <p:cNvSpPr>
                <a:spLocks noChangeShapeType="1"/>
              </p:cNvSpPr>
              <p:nvPr/>
            </p:nvSpPr>
            <p:spPr bwMode="auto">
              <a:xfrm flipV="1">
                <a:off x="3913" y="1259"/>
                <a:ext cx="1" cy="2"/>
              </a:xfrm>
              <a:prstGeom prst="line">
                <a:avLst/>
              </a:prstGeom>
              <a:noFill/>
              <a:ln w="3175">
                <a:solidFill>
                  <a:srgbClr val="000000"/>
                </a:solidFill>
                <a:miter lim="800000"/>
                <a:headEnd/>
                <a:tailEnd/>
              </a:ln>
            </p:spPr>
            <p:txBody>
              <a:bodyPr/>
              <a:lstStyle/>
              <a:p>
                <a:endParaRPr lang="en-US" dirty="0"/>
              </a:p>
            </p:txBody>
          </p:sp>
          <p:sp>
            <p:nvSpPr>
              <p:cNvPr id="3326" name="Line 1720"/>
              <p:cNvSpPr>
                <a:spLocks noChangeShapeType="1"/>
              </p:cNvSpPr>
              <p:nvPr/>
            </p:nvSpPr>
            <p:spPr bwMode="auto">
              <a:xfrm flipV="1">
                <a:off x="3827" y="1261"/>
                <a:ext cx="1" cy="1"/>
              </a:xfrm>
              <a:prstGeom prst="line">
                <a:avLst/>
              </a:prstGeom>
              <a:noFill/>
              <a:ln w="3175">
                <a:solidFill>
                  <a:srgbClr val="000000"/>
                </a:solidFill>
                <a:miter lim="800000"/>
                <a:headEnd/>
                <a:tailEnd/>
              </a:ln>
            </p:spPr>
            <p:txBody>
              <a:bodyPr/>
              <a:lstStyle/>
              <a:p>
                <a:endParaRPr lang="en-US" dirty="0"/>
              </a:p>
            </p:txBody>
          </p:sp>
          <p:sp>
            <p:nvSpPr>
              <p:cNvPr id="3327" name="Freeform 1721"/>
              <p:cNvSpPr>
                <a:spLocks/>
              </p:cNvSpPr>
              <p:nvPr/>
            </p:nvSpPr>
            <p:spPr bwMode="auto">
              <a:xfrm>
                <a:off x="3822" y="1262"/>
                <a:ext cx="3" cy="7"/>
              </a:xfrm>
              <a:custGeom>
                <a:avLst/>
                <a:gdLst>
                  <a:gd name="T0" fmla="*/ 0 w 3"/>
                  <a:gd name="T1" fmla="*/ 7 h 7"/>
                  <a:gd name="T2" fmla="*/ 0 w 3"/>
                  <a:gd name="T3" fmla="*/ 0 h 7"/>
                  <a:gd name="T4" fmla="*/ 0 w 3"/>
                  <a:gd name="T5" fmla="*/ 5 h 7"/>
                  <a:gd name="T6" fmla="*/ 2 w 3"/>
                  <a:gd name="T7" fmla="*/ 2 h 7"/>
                  <a:gd name="T8" fmla="*/ 3 w 3"/>
                  <a:gd name="T9" fmla="*/ 5 h 7"/>
                  <a:gd name="T10" fmla="*/ 0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0" y="0"/>
                    </a:lnTo>
                    <a:lnTo>
                      <a:pt x="0" y="5"/>
                    </a:lnTo>
                    <a:lnTo>
                      <a:pt x="2" y="2"/>
                    </a:lnTo>
                    <a:lnTo>
                      <a:pt x="3"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328" name="Line 1722"/>
              <p:cNvSpPr>
                <a:spLocks noChangeShapeType="1"/>
              </p:cNvSpPr>
              <p:nvPr/>
            </p:nvSpPr>
            <p:spPr bwMode="auto">
              <a:xfrm>
                <a:off x="3875" y="1262"/>
                <a:ext cx="2" cy="1"/>
              </a:xfrm>
              <a:prstGeom prst="line">
                <a:avLst/>
              </a:prstGeom>
              <a:noFill/>
              <a:ln w="3175">
                <a:solidFill>
                  <a:srgbClr val="000000"/>
                </a:solidFill>
                <a:miter lim="800000"/>
                <a:headEnd/>
                <a:tailEnd/>
              </a:ln>
            </p:spPr>
            <p:txBody>
              <a:bodyPr/>
              <a:lstStyle/>
              <a:p>
                <a:endParaRPr lang="en-US" dirty="0"/>
              </a:p>
            </p:txBody>
          </p:sp>
          <p:sp>
            <p:nvSpPr>
              <p:cNvPr id="3329" name="Line 1723"/>
              <p:cNvSpPr>
                <a:spLocks noChangeShapeType="1"/>
              </p:cNvSpPr>
              <p:nvPr/>
            </p:nvSpPr>
            <p:spPr bwMode="auto">
              <a:xfrm>
                <a:off x="3875" y="1262"/>
                <a:ext cx="2" cy="1"/>
              </a:xfrm>
              <a:prstGeom prst="line">
                <a:avLst/>
              </a:prstGeom>
              <a:noFill/>
              <a:ln w="3175">
                <a:solidFill>
                  <a:srgbClr val="000000"/>
                </a:solidFill>
                <a:miter lim="800000"/>
                <a:headEnd/>
                <a:tailEnd/>
              </a:ln>
            </p:spPr>
            <p:txBody>
              <a:bodyPr/>
              <a:lstStyle/>
              <a:p>
                <a:endParaRPr lang="en-US" dirty="0"/>
              </a:p>
            </p:txBody>
          </p:sp>
          <p:sp>
            <p:nvSpPr>
              <p:cNvPr id="3330" name="Line 1724"/>
              <p:cNvSpPr>
                <a:spLocks noChangeShapeType="1"/>
              </p:cNvSpPr>
              <p:nvPr/>
            </p:nvSpPr>
            <p:spPr bwMode="auto">
              <a:xfrm flipV="1">
                <a:off x="3906" y="1262"/>
                <a:ext cx="2" cy="2"/>
              </a:xfrm>
              <a:prstGeom prst="line">
                <a:avLst/>
              </a:prstGeom>
              <a:noFill/>
              <a:ln w="3175">
                <a:solidFill>
                  <a:srgbClr val="000000"/>
                </a:solidFill>
                <a:miter lim="800000"/>
                <a:headEnd/>
                <a:tailEnd/>
              </a:ln>
            </p:spPr>
            <p:txBody>
              <a:bodyPr/>
              <a:lstStyle/>
              <a:p>
                <a:endParaRPr lang="en-US" dirty="0"/>
              </a:p>
            </p:txBody>
          </p:sp>
          <p:sp>
            <p:nvSpPr>
              <p:cNvPr id="3331" name="Line 1725"/>
              <p:cNvSpPr>
                <a:spLocks noChangeShapeType="1"/>
              </p:cNvSpPr>
              <p:nvPr/>
            </p:nvSpPr>
            <p:spPr bwMode="auto">
              <a:xfrm>
                <a:off x="3828" y="1264"/>
                <a:ext cx="1" cy="1"/>
              </a:xfrm>
              <a:prstGeom prst="line">
                <a:avLst/>
              </a:prstGeom>
              <a:noFill/>
              <a:ln w="3175">
                <a:solidFill>
                  <a:srgbClr val="000000"/>
                </a:solidFill>
                <a:miter lim="800000"/>
                <a:headEnd/>
                <a:tailEnd/>
              </a:ln>
            </p:spPr>
            <p:txBody>
              <a:bodyPr/>
              <a:lstStyle/>
              <a:p>
                <a:endParaRPr lang="en-US" dirty="0"/>
              </a:p>
            </p:txBody>
          </p:sp>
          <p:sp>
            <p:nvSpPr>
              <p:cNvPr id="3332" name="Freeform 1726"/>
              <p:cNvSpPr>
                <a:spLocks/>
              </p:cNvSpPr>
              <p:nvPr/>
            </p:nvSpPr>
            <p:spPr bwMode="auto">
              <a:xfrm>
                <a:off x="3858" y="1266"/>
                <a:ext cx="1" cy="1"/>
              </a:xfrm>
              <a:custGeom>
                <a:avLst/>
                <a:gdLst>
                  <a:gd name="T0" fmla="*/ 1 w 1"/>
                  <a:gd name="T1" fmla="*/ 1 h 1"/>
                  <a:gd name="T2" fmla="*/ 0 w 1"/>
                  <a:gd name="T3" fmla="*/ 0 h 1"/>
                  <a:gd name="T4" fmla="*/ 1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lnTo>
                      <a:pt x="0" y="0"/>
                    </a:lnTo>
                    <a:lnTo>
                      <a:pt x="1" y="1"/>
                    </a:lnTo>
                  </a:path>
                </a:pathLst>
              </a:custGeom>
              <a:noFill/>
              <a:ln w="3175">
                <a:solidFill>
                  <a:srgbClr val="000000"/>
                </a:solidFill>
                <a:miter lim="800000"/>
                <a:headEnd/>
                <a:tailEnd/>
              </a:ln>
            </p:spPr>
            <p:txBody>
              <a:bodyPr/>
              <a:lstStyle/>
              <a:p>
                <a:pPr algn="ctr" eaLnBrk="0" hangingPunct="0"/>
                <a:endParaRPr lang="en-US" dirty="0"/>
              </a:p>
            </p:txBody>
          </p:sp>
          <p:sp>
            <p:nvSpPr>
              <p:cNvPr id="3333" name="Freeform 1727"/>
              <p:cNvSpPr>
                <a:spLocks/>
              </p:cNvSpPr>
              <p:nvPr/>
            </p:nvSpPr>
            <p:spPr bwMode="auto">
              <a:xfrm>
                <a:off x="3817" y="1266"/>
                <a:ext cx="2" cy="3"/>
              </a:xfrm>
              <a:custGeom>
                <a:avLst/>
                <a:gdLst>
                  <a:gd name="T0" fmla="*/ 0 w 2"/>
                  <a:gd name="T1" fmla="*/ 3 h 3"/>
                  <a:gd name="T2" fmla="*/ 0 w 2"/>
                  <a:gd name="T3" fmla="*/ 0 h 3"/>
                  <a:gd name="T4" fmla="*/ 2 w 2"/>
                  <a:gd name="T5" fmla="*/ 1 h 3"/>
                  <a:gd name="T6" fmla="*/ 0 w 2"/>
                  <a:gd name="T7" fmla="*/ 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0" y="0"/>
                    </a:lnTo>
                    <a:lnTo>
                      <a:pt x="2" y="1"/>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334" name="Line 1728"/>
              <p:cNvSpPr>
                <a:spLocks noChangeShapeType="1"/>
              </p:cNvSpPr>
              <p:nvPr/>
            </p:nvSpPr>
            <p:spPr bwMode="auto">
              <a:xfrm>
                <a:off x="3853" y="1266"/>
                <a:ext cx="1" cy="1"/>
              </a:xfrm>
              <a:prstGeom prst="line">
                <a:avLst/>
              </a:prstGeom>
              <a:noFill/>
              <a:ln w="3175">
                <a:solidFill>
                  <a:srgbClr val="000000"/>
                </a:solidFill>
                <a:miter lim="800000"/>
                <a:headEnd/>
                <a:tailEnd/>
              </a:ln>
            </p:spPr>
            <p:txBody>
              <a:bodyPr/>
              <a:lstStyle/>
              <a:p>
                <a:endParaRPr lang="en-US" dirty="0"/>
              </a:p>
            </p:txBody>
          </p:sp>
          <p:sp>
            <p:nvSpPr>
              <p:cNvPr id="3335" name="Line 1729"/>
              <p:cNvSpPr>
                <a:spLocks noChangeShapeType="1"/>
              </p:cNvSpPr>
              <p:nvPr/>
            </p:nvSpPr>
            <p:spPr bwMode="auto">
              <a:xfrm>
                <a:off x="4995" y="1266"/>
                <a:ext cx="1" cy="1"/>
              </a:xfrm>
              <a:prstGeom prst="line">
                <a:avLst/>
              </a:prstGeom>
              <a:noFill/>
              <a:ln w="3175">
                <a:solidFill>
                  <a:srgbClr val="000000"/>
                </a:solidFill>
                <a:miter lim="800000"/>
                <a:headEnd/>
                <a:tailEnd/>
              </a:ln>
            </p:spPr>
            <p:txBody>
              <a:bodyPr/>
              <a:lstStyle/>
              <a:p>
                <a:endParaRPr lang="en-US" dirty="0"/>
              </a:p>
            </p:txBody>
          </p:sp>
          <p:sp>
            <p:nvSpPr>
              <p:cNvPr id="3336" name="Line 1730"/>
              <p:cNvSpPr>
                <a:spLocks noChangeShapeType="1"/>
              </p:cNvSpPr>
              <p:nvPr/>
            </p:nvSpPr>
            <p:spPr bwMode="auto">
              <a:xfrm>
                <a:off x="4993" y="1266"/>
                <a:ext cx="1" cy="1"/>
              </a:xfrm>
              <a:prstGeom prst="line">
                <a:avLst/>
              </a:prstGeom>
              <a:noFill/>
              <a:ln w="3175">
                <a:solidFill>
                  <a:srgbClr val="000000"/>
                </a:solidFill>
                <a:miter lim="800000"/>
                <a:headEnd/>
                <a:tailEnd/>
              </a:ln>
            </p:spPr>
            <p:txBody>
              <a:bodyPr/>
              <a:lstStyle/>
              <a:p>
                <a:endParaRPr lang="en-US" dirty="0"/>
              </a:p>
            </p:txBody>
          </p:sp>
          <p:sp>
            <p:nvSpPr>
              <p:cNvPr id="3337" name="Freeform 1731"/>
              <p:cNvSpPr>
                <a:spLocks/>
              </p:cNvSpPr>
              <p:nvPr/>
            </p:nvSpPr>
            <p:spPr bwMode="auto">
              <a:xfrm>
                <a:off x="3806" y="1267"/>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338" name="Line 1732"/>
              <p:cNvSpPr>
                <a:spLocks noChangeShapeType="1"/>
              </p:cNvSpPr>
              <p:nvPr/>
            </p:nvSpPr>
            <p:spPr bwMode="auto">
              <a:xfrm flipV="1">
                <a:off x="3816" y="1266"/>
                <a:ext cx="1" cy="1"/>
              </a:xfrm>
              <a:prstGeom prst="line">
                <a:avLst/>
              </a:prstGeom>
              <a:noFill/>
              <a:ln w="3175">
                <a:solidFill>
                  <a:srgbClr val="000000"/>
                </a:solidFill>
                <a:miter lim="800000"/>
                <a:headEnd/>
                <a:tailEnd/>
              </a:ln>
            </p:spPr>
            <p:txBody>
              <a:bodyPr/>
              <a:lstStyle/>
              <a:p>
                <a:endParaRPr lang="en-US" dirty="0"/>
              </a:p>
            </p:txBody>
          </p:sp>
          <p:sp>
            <p:nvSpPr>
              <p:cNvPr id="3339" name="Line 1733"/>
              <p:cNvSpPr>
                <a:spLocks noChangeShapeType="1"/>
              </p:cNvSpPr>
              <p:nvPr/>
            </p:nvSpPr>
            <p:spPr bwMode="auto">
              <a:xfrm flipV="1">
                <a:off x="3853" y="1267"/>
                <a:ext cx="1" cy="2"/>
              </a:xfrm>
              <a:prstGeom prst="line">
                <a:avLst/>
              </a:prstGeom>
              <a:noFill/>
              <a:ln w="3175">
                <a:solidFill>
                  <a:srgbClr val="000000"/>
                </a:solidFill>
                <a:miter lim="800000"/>
                <a:headEnd/>
                <a:tailEnd/>
              </a:ln>
            </p:spPr>
            <p:txBody>
              <a:bodyPr/>
              <a:lstStyle/>
              <a:p>
                <a:endParaRPr lang="en-US" dirty="0"/>
              </a:p>
            </p:txBody>
          </p:sp>
          <p:sp>
            <p:nvSpPr>
              <p:cNvPr id="3340" name="Line 1734"/>
              <p:cNvSpPr>
                <a:spLocks noChangeShapeType="1"/>
              </p:cNvSpPr>
              <p:nvPr/>
            </p:nvSpPr>
            <p:spPr bwMode="auto">
              <a:xfrm flipV="1">
                <a:off x="3906" y="1267"/>
                <a:ext cx="2" cy="2"/>
              </a:xfrm>
              <a:prstGeom prst="line">
                <a:avLst/>
              </a:prstGeom>
              <a:noFill/>
              <a:ln w="3175">
                <a:solidFill>
                  <a:srgbClr val="000000"/>
                </a:solidFill>
                <a:miter lim="800000"/>
                <a:headEnd/>
                <a:tailEnd/>
              </a:ln>
            </p:spPr>
            <p:txBody>
              <a:bodyPr/>
              <a:lstStyle/>
              <a:p>
                <a:endParaRPr lang="en-US" dirty="0"/>
              </a:p>
            </p:txBody>
          </p:sp>
          <p:sp>
            <p:nvSpPr>
              <p:cNvPr id="3341" name="Freeform 1735"/>
              <p:cNvSpPr>
                <a:spLocks/>
              </p:cNvSpPr>
              <p:nvPr/>
            </p:nvSpPr>
            <p:spPr bwMode="auto">
              <a:xfrm>
                <a:off x="4993" y="1267"/>
                <a:ext cx="5" cy="7"/>
              </a:xfrm>
              <a:custGeom>
                <a:avLst/>
                <a:gdLst>
                  <a:gd name="T0" fmla="*/ 0 w 5"/>
                  <a:gd name="T1" fmla="*/ 7 h 7"/>
                  <a:gd name="T2" fmla="*/ 0 w 5"/>
                  <a:gd name="T3" fmla="*/ 2 h 7"/>
                  <a:gd name="T4" fmla="*/ 5 w 5"/>
                  <a:gd name="T5" fmla="*/ 0 h 7"/>
                  <a:gd name="T6" fmla="*/ 0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7"/>
                    </a:moveTo>
                    <a:lnTo>
                      <a:pt x="0" y="2"/>
                    </a:lnTo>
                    <a:lnTo>
                      <a:pt x="5" y="0"/>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342" name="Line 1736"/>
              <p:cNvSpPr>
                <a:spLocks noChangeShapeType="1"/>
              </p:cNvSpPr>
              <p:nvPr/>
            </p:nvSpPr>
            <p:spPr bwMode="auto">
              <a:xfrm flipV="1">
                <a:off x="3275" y="1267"/>
                <a:ext cx="1" cy="2"/>
              </a:xfrm>
              <a:prstGeom prst="line">
                <a:avLst/>
              </a:prstGeom>
              <a:noFill/>
              <a:ln w="3175">
                <a:solidFill>
                  <a:srgbClr val="000000"/>
                </a:solidFill>
                <a:miter lim="800000"/>
                <a:headEnd/>
                <a:tailEnd/>
              </a:ln>
            </p:spPr>
            <p:txBody>
              <a:bodyPr/>
              <a:lstStyle/>
              <a:p>
                <a:endParaRPr lang="en-US" dirty="0"/>
              </a:p>
            </p:txBody>
          </p:sp>
          <p:sp>
            <p:nvSpPr>
              <p:cNvPr id="3343" name="Line 1737"/>
              <p:cNvSpPr>
                <a:spLocks noChangeShapeType="1"/>
              </p:cNvSpPr>
              <p:nvPr/>
            </p:nvSpPr>
            <p:spPr bwMode="auto">
              <a:xfrm flipV="1">
                <a:off x="3274" y="1267"/>
                <a:ext cx="1" cy="2"/>
              </a:xfrm>
              <a:prstGeom prst="line">
                <a:avLst/>
              </a:prstGeom>
              <a:noFill/>
              <a:ln w="3175">
                <a:solidFill>
                  <a:srgbClr val="000000"/>
                </a:solidFill>
                <a:miter lim="800000"/>
                <a:headEnd/>
                <a:tailEnd/>
              </a:ln>
            </p:spPr>
            <p:txBody>
              <a:bodyPr/>
              <a:lstStyle/>
              <a:p>
                <a:endParaRPr lang="en-US" dirty="0"/>
              </a:p>
            </p:txBody>
          </p:sp>
          <p:sp>
            <p:nvSpPr>
              <p:cNvPr id="3344" name="Line 1738"/>
              <p:cNvSpPr>
                <a:spLocks noChangeShapeType="1"/>
              </p:cNvSpPr>
              <p:nvPr/>
            </p:nvSpPr>
            <p:spPr bwMode="auto">
              <a:xfrm flipV="1">
                <a:off x="3850" y="1267"/>
                <a:ext cx="1" cy="2"/>
              </a:xfrm>
              <a:prstGeom prst="line">
                <a:avLst/>
              </a:prstGeom>
              <a:noFill/>
              <a:ln w="3175">
                <a:solidFill>
                  <a:srgbClr val="000000"/>
                </a:solidFill>
                <a:miter lim="800000"/>
                <a:headEnd/>
                <a:tailEnd/>
              </a:ln>
            </p:spPr>
            <p:txBody>
              <a:bodyPr/>
              <a:lstStyle/>
              <a:p>
                <a:endParaRPr lang="en-US" dirty="0"/>
              </a:p>
            </p:txBody>
          </p:sp>
          <p:sp>
            <p:nvSpPr>
              <p:cNvPr id="3345" name="Line 1739"/>
              <p:cNvSpPr>
                <a:spLocks noChangeShapeType="1"/>
              </p:cNvSpPr>
              <p:nvPr/>
            </p:nvSpPr>
            <p:spPr bwMode="auto">
              <a:xfrm>
                <a:off x="3859" y="1269"/>
                <a:ext cx="2" cy="1"/>
              </a:xfrm>
              <a:prstGeom prst="line">
                <a:avLst/>
              </a:prstGeom>
              <a:noFill/>
              <a:ln w="3175">
                <a:solidFill>
                  <a:srgbClr val="000000"/>
                </a:solidFill>
                <a:miter lim="800000"/>
                <a:headEnd/>
                <a:tailEnd/>
              </a:ln>
            </p:spPr>
            <p:txBody>
              <a:bodyPr/>
              <a:lstStyle/>
              <a:p>
                <a:endParaRPr lang="en-US" dirty="0"/>
              </a:p>
            </p:txBody>
          </p:sp>
          <p:sp>
            <p:nvSpPr>
              <p:cNvPr id="3346" name="Freeform 1740"/>
              <p:cNvSpPr>
                <a:spLocks/>
              </p:cNvSpPr>
              <p:nvPr/>
            </p:nvSpPr>
            <p:spPr bwMode="auto">
              <a:xfrm>
                <a:off x="3275" y="1269"/>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347" name="Line 1741"/>
              <p:cNvSpPr>
                <a:spLocks noChangeShapeType="1"/>
              </p:cNvSpPr>
              <p:nvPr/>
            </p:nvSpPr>
            <p:spPr bwMode="auto">
              <a:xfrm>
                <a:off x="3803" y="1269"/>
                <a:ext cx="1" cy="1"/>
              </a:xfrm>
              <a:prstGeom prst="line">
                <a:avLst/>
              </a:prstGeom>
              <a:noFill/>
              <a:ln w="3175">
                <a:solidFill>
                  <a:srgbClr val="000000"/>
                </a:solidFill>
                <a:miter lim="800000"/>
                <a:headEnd/>
                <a:tailEnd/>
              </a:ln>
            </p:spPr>
            <p:txBody>
              <a:bodyPr/>
              <a:lstStyle/>
              <a:p>
                <a:endParaRPr lang="en-US" dirty="0"/>
              </a:p>
            </p:txBody>
          </p:sp>
          <p:sp>
            <p:nvSpPr>
              <p:cNvPr id="3348" name="Line 1742"/>
              <p:cNvSpPr>
                <a:spLocks noChangeShapeType="1"/>
              </p:cNvSpPr>
              <p:nvPr/>
            </p:nvSpPr>
            <p:spPr bwMode="auto">
              <a:xfrm>
                <a:off x="3274" y="1269"/>
                <a:ext cx="1" cy="1"/>
              </a:xfrm>
              <a:prstGeom prst="line">
                <a:avLst/>
              </a:prstGeom>
              <a:noFill/>
              <a:ln w="3175">
                <a:solidFill>
                  <a:srgbClr val="000000"/>
                </a:solidFill>
                <a:miter lim="800000"/>
                <a:headEnd/>
                <a:tailEnd/>
              </a:ln>
            </p:spPr>
            <p:txBody>
              <a:bodyPr/>
              <a:lstStyle/>
              <a:p>
                <a:endParaRPr lang="en-US" dirty="0"/>
              </a:p>
            </p:txBody>
          </p:sp>
          <p:sp>
            <p:nvSpPr>
              <p:cNvPr id="3349" name="Line 1743"/>
              <p:cNvSpPr>
                <a:spLocks noChangeShapeType="1"/>
              </p:cNvSpPr>
              <p:nvPr/>
            </p:nvSpPr>
            <p:spPr bwMode="auto">
              <a:xfrm flipV="1">
                <a:off x="3275" y="1269"/>
                <a:ext cx="2" cy="1"/>
              </a:xfrm>
              <a:prstGeom prst="line">
                <a:avLst/>
              </a:prstGeom>
              <a:noFill/>
              <a:ln w="3175">
                <a:solidFill>
                  <a:srgbClr val="000000"/>
                </a:solidFill>
                <a:miter lim="800000"/>
                <a:headEnd/>
                <a:tailEnd/>
              </a:ln>
            </p:spPr>
            <p:txBody>
              <a:bodyPr/>
              <a:lstStyle/>
              <a:p>
                <a:endParaRPr lang="en-US" dirty="0"/>
              </a:p>
            </p:txBody>
          </p:sp>
          <p:sp>
            <p:nvSpPr>
              <p:cNvPr id="3350" name="Line 1744"/>
              <p:cNvSpPr>
                <a:spLocks noChangeShapeType="1"/>
              </p:cNvSpPr>
              <p:nvPr/>
            </p:nvSpPr>
            <p:spPr bwMode="auto">
              <a:xfrm>
                <a:off x="3275" y="1270"/>
                <a:ext cx="2" cy="1"/>
              </a:xfrm>
              <a:prstGeom prst="line">
                <a:avLst/>
              </a:prstGeom>
              <a:noFill/>
              <a:ln w="3175">
                <a:solidFill>
                  <a:srgbClr val="000000"/>
                </a:solidFill>
                <a:miter lim="800000"/>
                <a:headEnd/>
                <a:tailEnd/>
              </a:ln>
            </p:spPr>
            <p:txBody>
              <a:bodyPr/>
              <a:lstStyle/>
              <a:p>
                <a:endParaRPr lang="en-US" dirty="0"/>
              </a:p>
            </p:txBody>
          </p:sp>
          <p:sp>
            <p:nvSpPr>
              <p:cNvPr id="3351" name="Line 1745"/>
              <p:cNvSpPr>
                <a:spLocks noChangeShapeType="1"/>
              </p:cNvSpPr>
              <p:nvPr/>
            </p:nvSpPr>
            <p:spPr bwMode="auto">
              <a:xfrm flipV="1">
                <a:off x="4995" y="1270"/>
                <a:ext cx="2" cy="2"/>
              </a:xfrm>
              <a:prstGeom prst="line">
                <a:avLst/>
              </a:prstGeom>
              <a:noFill/>
              <a:ln w="3175">
                <a:solidFill>
                  <a:srgbClr val="000000"/>
                </a:solidFill>
                <a:miter lim="800000"/>
                <a:headEnd/>
                <a:tailEnd/>
              </a:ln>
            </p:spPr>
            <p:txBody>
              <a:bodyPr/>
              <a:lstStyle/>
              <a:p>
                <a:endParaRPr lang="en-US" dirty="0"/>
              </a:p>
            </p:txBody>
          </p:sp>
          <p:sp>
            <p:nvSpPr>
              <p:cNvPr id="3352" name="Line 1746"/>
              <p:cNvSpPr>
                <a:spLocks noChangeShapeType="1"/>
              </p:cNvSpPr>
              <p:nvPr/>
            </p:nvSpPr>
            <p:spPr bwMode="auto">
              <a:xfrm flipV="1">
                <a:off x="3275" y="1270"/>
                <a:ext cx="2" cy="2"/>
              </a:xfrm>
              <a:prstGeom prst="line">
                <a:avLst/>
              </a:prstGeom>
              <a:noFill/>
              <a:ln w="3175">
                <a:solidFill>
                  <a:srgbClr val="000000"/>
                </a:solidFill>
                <a:miter lim="800000"/>
                <a:headEnd/>
                <a:tailEnd/>
              </a:ln>
            </p:spPr>
            <p:txBody>
              <a:bodyPr/>
              <a:lstStyle/>
              <a:p>
                <a:endParaRPr lang="en-US" dirty="0"/>
              </a:p>
            </p:txBody>
          </p:sp>
          <p:sp>
            <p:nvSpPr>
              <p:cNvPr id="3353" name="Line 1747"/>
              <p:cNvSpPr>
                <a:spLocks noChangeShapeType="1"/>
              </p:cNvSpPr>
              <p:nvPr/>
            </p:nvSpPr>
            <p:spPr bwMode="auto">
              <a:xfrm flipV="1">
                <a:off x="3243" y="1270"/>
                <a:ext cx="1" cy="2"/>
              </a:xfrm>
              <a:prstGeom prst="line">
                <a:avLst/>
              </a:prstGeom>
              <a:noFill/>
              <a:ln w="3175">
                <a:solidFill>
                  <a:srgbClr val="000000"/>
                </a:solidFill>
                <a:miter lim="800000"/>
                <a:headEnd/>
                <a:tailEnd/>
              </a:ln>
            </p:spPr>
            <p:txBody>
              <a:bodyPr/>
              <a:lstStyle/>
              <a:p>
                <a:endParaRPr lang="en-US" dirty="0"/>
              </a:p>
            </p:txBody>
          </p:sp>
          <p:sp>
            <p:nvSpPr>
              <p:cNvPr id="3354" name="Line 1748"/>
              <p:cNvSpPr>
                <a:spLocks noChangeShapeType="1"/>
              </p:cNvSpPr>
              <p:nvPr/>
            </p:nvSpPr>
            <p:spPr bwMode="auto">
              <a:xfrm>
                <a:off x="4993" y="1274"/>
                <a:ext cx="1" cy="1"/>
              </a:xfrm>
              <a:prstGeom prst="line">
                <a:avLst/>
              </a:prstGeom>
              <a:noFill/>
              <a:ln w="3175">
                <a:solidFill>
                  <a:srgbClr val="000000"/>
                </a:solidFill>
                <a:miter lim="800000"/>
                <a:headEnd/>
                <a:tailEnd/>
              </a:ln>
            </p:spPr>
            <p:txBody>
              <a:bodyPr/>
              <a:lstStyle/>
              <a:p>
                <a:endParaRPr lang="en-US" dirty="0"/>
              </a:p>
            </p:txBody>
          </p:sp>
          <p:sp>
            <p:nvSpPr>
              <p:cNvPr id="3355" name="Freeform 1749"/>
              <p:cNvSpPr>
                <a:spLocks/>
              </p:cNvSpPr>
              <p:nvPr/>
            </p:nvSpPr>
            <p:spPr bwMode="auto">
              <a:xfrm>
                <a:off x="4995" y="1274"/>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356" name="Freeform 1750"/>
              <p:cNvSpPr>
                <a:spLocks/>
              </p:cNvSpPr>
              <p:nvPr/>
            </p:nvSpPr>
            <p:spPr bwMode="auto">
              <a:xfrm>
                <a:off x="3775" y="1275"/>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357" name="Line 1751"/>
              <p:cNvSpPr>
                <a:spLocks noChangeShapeType="1"/>
              </p:cNvSpPr>
              <p:nvPr/>
            </p:nvSpPr>
            <p:spPr bwMode="auto">
              <a:xfrm>
                <a:off x="4995" y="1275"/>
                <a:ext cx="1" cy="1"/>
              </a:xfrm>
              <a:prstGeom prst="line">
                <a:avLst/>
              </a:prstGeom>
              <a:noFill/>
              <a:ln w="3175">
                <a:solidFill>
                  <a:srgbClr val="000000"/>
                </a:solidFill>
                <a:miter lim="800000"/>
                <a:headEnd/>
                <a:tailEnd/>
              </a:ln>
            </p:spPr>
            <p:txBody>
              <a:bodyPr/>
              <a:lstStyle/>
              <a:p>
                <a:endParaRPr lang="en-US" dirty="0"/>
              </a:p>
            </p:txBody>
          </p:sp>
          <p:sp>
            <p:nvSpPr>
              <p:cNvPr id="3358" name="Line 1752"/>
              <p:cNvSpPr>
                <a:spLocks noChangeShapeType="1"/>
              </p:cNvSpPr>
              <p:nvPr/>
            </p:nvSpPr>
            <p:spPr bwMode="auto">
              <a:xfrm>
                <a:off x="4995" y="1275"/>
                <a:ext cx="1" cy="1"/>
              </a:xfrm>
              <a:prstGeom prst="line">
                <a:avLst/>
              </a:prstGeom>
              <a:noFill/>
              <a:ln w="3175">
                <a:solidFill>
                  <a:srgbClr val="000000"/>
                </a:solidFill>
                <a:miter lim="800000"/>
                <a:headEnd/>
                <a:tailEnd/>
              </a:ln>
            </p:spPr>
            <p:txBody>
              <a:bodyPr/>
              <a:lstStyle/>
              <a:p>
                <a:endParaRPr lang="en-US" dirty="0"/>
              </a:p>
            </p:txBody>
          </p:sp>
          <p:sp>
            <p:nvSpPr>
              <p:cNvPr id="3359" name="Line 1753"/>
              <p:cNvSpPr>
                <a:spLocks noChangeShapeType="1"/>
              </p:cNvSpPr>
              <p:nvPr/>
            </p:nvSpPr>
            <p:spPr bwMode="auto">
              <a:xfrm>
                <a:off x="4848" y="1275"/>
                <a:ext cx="1" cy="1"/>
              </a:xfrm>
              <a:prstGeom prst="line">
                <a:avLst/>
              </a:prstGeom>
              <a:noFill/>
              <a:ln w="3175">
                <a:solidFill>
                  <a:srgbClr val="000000"/>
                </a:solidFill>
                <a:miter lim="800000"/>
                <a:headEnd/>
                <a:tailEnd/>
              </a:ln>
            </p:spPr>
            <p:txBody>
              <a:bodyPr/>
              <a:lstStyle/>
              <a:p>
                <a:endParaRPr lang="en-US" dirty="0"/>
              </a:p>
            </p:txBody>
          </p:sp>
          <p:sp>
            <p:nvSpPr>
              <p:cNvPr id="3360" name="Line 1754"/>
              <p:cNvSpPr>
                <a:spLocks noChangeShapeType="1"/>
              </p:cNvSpPr>
              <p:nvPr/>
            </p:nvSpPr>
            <p:spPr bwMode="auto">
              <a:xfrm flipV="1">
                <a:off x="4993" y="1278"/>
                <a:ext cx="2" cy="2"/>
              </a:xfrm>
              <a:prstGeom prst="line">
                <a:avLst/>
              </a:prstGeom>
              <a:noFill/>
              <a:ln w="3175">
                <a:solidFill>
                  <a:srgbClr val="000000"/>
                </a:solidFill>
                <a:miter lim="800000"/>
                <a:headEnd/>
                <a:tailEnd/>
              </a:ln>
            </p:spPr>
            <p:txBody>
              <a:bodyPr/>
              <a:lstStyle/>
              <a:p>
                <a:endParaRPr lang="en-US" dirty="0"/>
              </a:p>
            </p:txBody>
          </p:sp>
          <p:sp>
            <p:nvSpPr>
              <p:cNvPr id="3361" name="Line 1755"/>
              <p:cNvSpPr>
                <a:spLocks noChangeShapeType="1"/>
              </p:cNvSpPr>
              <p:nvPr/>
            </p:nvSpPr>
            <p:spPr bwMode="auto">
              <a:xfrm flipV="1">
                <a:off x="3788" y="1278"/>
                <a:ext cx="2" cy="2"/>
              </a:xfrm>
              <a:prstGeom prst="line">
                <a:avLst/>
              </a:prstGeom>
              <a:noFill/>
              <a:ln w="3175">
                <a:solidFill>
                  <a:srgbClr val="000000"/>
                </a:solidFill>
                <a:miter lim="800000"/>
                <a:headEnd/>
                <a:tailEnd/>
              </a:ln>
            </p:spPr>
            <p:txBody>
              <a:bodyPr/>
              <a:lstStyle/>
              <a:p>
                <a:endParaRPr lang="en-US" dirty="0"/>
              </a:p>
            </p:txBody>
          </p:sp>
          <p:sp>
            <p:nvSpPr>
              <p:cNvPr id="3362" name="Freeform 1756"/>
              <p:cNvSpPr>
                <a:spLocks/>
              </p:cNvSpPr>
              <p:nvPr/>
            </p:nvSpPr>
            <p:spPr bwMode="auto">
              <a:xfrm>
                <a:off x="3253" y="1278"/>
                <a:ext cx="14" cy="24"/>
              </a:xfrm>
              <a:custGeom>
                <a:avLst/>
                <a:gdLst>
                  <a:gd name="T0" fmla="*/ 9 w 14"/>
                  <a:gd name="T1" fmla="*/ 18 h 24"/>
                  <a:gd name="T2" fmla="*/ 0 w 14"/>
                  <a:gd name="T3" fmla="*/ 0 h 24"/>
                  <a:gd name="T4" fmla="*/ 9 w 14"/>
                  <a:gd name="T5" fmla="*/ 18 h 24"/>
                  <a:gd name="T6" fmla="*/ 14 w 14"/>
                  <a:gd name="T7" fmla="*/ 18 h 24"/>
                  <a:gd name="T8" fmla="*/ 14 w 14"/>
                  <a:gd name="T9" fmla="*/ 24 h 24"/>
                  <a:gd name="T10" fmla="*/ 9 w 14"/>
                  <a:gd name="T11" fmla="*/ 18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9" y="18"/>
                    </a:moveTo>
                    <a:lnTo>
                      <a:pt x="0" y="0"/>
                    </a:lnTo>
                    <a:lnTo>
                      <a:pt x="9" y="18"/>
                    </a:lnTo>
                    <a:lnTo>
                      <a:pt x="14" y="18"/>
                    </a:lnTo>
                    <a:lnTo>
                      <a:pt x="14" y="24"/>
                    </a:lnTo>
                    <a:lnTo>
                      <a:pt x="9" y="18"/>
                    </a:lnTo>
                  </a:path>
                </a:pathLst>
              </a:custGeom>
              <a:noFill/>
              <a:ln w="3175">
                <a:solidFill>
                  <a:srgbClr val="000000"/>
                </a:solidFill>
                <a:miter lim="800000"/>
                <a:headEnd/>
                <a:tailEnd/>
              </a:ln>
            </p:spPr>
            <p:txBody>
              <a:bodyPr/>
              <a:lstStyle/>
              <a:p>
                <a:pPr algn="ctr" eaLnBrk="0" hangingPunct="0"/>
                <a:endParaRPr lang="en-US" dirty="0"/>
              </a:p>
            </p:txBody>
          </p:sp>
          <p:sp>
            <p:nvSpPr>
              <p:cNvPr id="3363" name="Line 1757"/>
              <p:cNvSpPr>
                <a:spLocks noChangeShapeType="1"/>
              </p:cNvSpPr>
              <p:nvPr/>
            </p:nvSpPr>
            <p:spPr bwMode="auto">
              <a:xfrm flipV="1">
                <a:off x="3759" y="1277"/>
                <a:ext cx="2" cy="1"/>
              </a:xfrm>
              <a:prstGeom prst="line">
                <a:avLst/>
              </a:prstGeom>
              <a:noFill/>
              <a:ln w="3175">
                <a:solidFill>
                  <a:srgbClr val="000000"/>
                </a:solidFill>
                <a:miter lim="800000"/>
                <a:headEnd/>
                <a:tailEnd/>
              </a:ln>
            </p:spPr>
            <p:txBody>
              <a:bodyPr/>
              <a:lstStyle/>
              <a:p>
                <a:endParaRPr lang="en-US" dirty="0"/>
              </a:p>
            </p:txBody>
          </p:sp>
          <p:sp>
            <p:nvSpPr>
              <p:cNvPr id="3364" name="Freeform 1758"/>
              <p:cNvSpPr>
                <a:spLocks/>
              </p:cNvSpPr>
              <p:nvPr/>
            </p:nvSpPr>
            <p:spPr bwMode="auto">
              <a:xfrm>
                <a:off x="3329" y="1282"/>
                <a:ext cx="4" cy="6"/>
              </a:xfrm>
              <a:custGeom>
                <a:avLst/>
                <a:gdLst>
                  <a:gd name="T0" fmla="*/ 3 w 4"/>
                  <a:gd name="T1" fmla="*/ 6 h 6"/>
                  <a:gd name="T2" fmla="*/ 0 w 4"/>
                  <a:gd name="T3" fmla="*/ 1 h 6"/>
                  <a:gd name="T4" fmla="*/ 4 w 4"/>
                  <a:gd name="T5" fmla="*/ 0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3" y="6"/>
                    </a:moveTo>
                    <a:lnTo>
                      <a:pt x="0" y="1"/>
                    </a:lnTo>
                    <a:lnTo>
                      <a:pt x="4" y="0"/>
                    </a:lnTo>
                  </a:path>
                </a:pathLst>
              </a:custGeom>
              <a:noFill/>
              <a:ln w="3175">
                <a:solidFill>
                  <a:srgbClr val="000000"/>
                </a:solidFill>
                <a:miter lim="800000"/>
                <a:headEnd/>
                <a:tailEnd/>
              </a:ln>
            </p:spPr>
            <p:txBody>
              <a:bodyPr/>
              <a:lstStyle/>
              <a:p>
                <a:pPr algn="ctr" eaLnBrk="0" hangingPunct="0"/>
                <a:endParaRPr lang="en-US" dirty="0"/>
              </a:p>
            </p:txBody>
          </p:sp>
          <p:sp>
            <p:nvSpPr>
              <p:cNvPr id="3365" name="Line 1759"/>
              <p:cNvSpPr>
                <a:spLocks noChangeShapeType="1"/>
              </p:cNvSpPr>
              <p:nvPr/>
            </p:nvSpPr>
            <p:spPr bwMode="auto">
              <a:xfrm>
                <a:off x="3333" y="1282"/>
                <a:ext cx="1" cy="6"/>
              </a:xfrm>
              <a:prstGeom prst="line">
                <a:avLst/>
              </a:prstGeom>
              <a:noFill/>
              <a:ln w="3175">
                <a:solidFill>
                  <a:srgbClr val="000000"/>
                </a:solidFill>
                <a:miter lim="800000"/>
                <a:headEnd/>
                <a:tailEnd/>
              </a:ln>
            </p:spPr>
            <p:txBody>
              <a:bodyPr/>
              <a:lstStyle/>
              <a:p>
                <a:endParaRPr lang="en-US" dirty="0"/>
              </a:p>
            </p:txBody>
          </p:sp>
          <p:sp>
            <p:nvSpPr>
              <p:cNvPr id="3366" name="Line 1760"/>
              <p:cNvSpPr>
                <a:spLocks noChangeShapeType="1"/>
              </p:cNvSpPr>
              <p:nvPr/>
            </p:nvSpPr>
            <p:spPr bwMode="auto">
              <a:xfrm flipH="1">
                <a:off x="3332" y="1288"/>
                <a:ext cx="1" cy="1"/>
              </a:xfrm>
              <a:prstGeom prst="line">
                <a:avLst/>
              </a:prstGeom>
              <a:noFill/>
              <a:ln w="3175">
                <a:solidFill>
                  <a:srgbClr val="000000"/>
                </a:solidFill>
                <a:miter lim="800000"/>
                <a:headEnd/>
                <a:tailEnd/>
              </a:ln>
            </p:spPr>
            <p:txBody>
              <a:bodyPr/>
              <a:lstStyle/>
              <a:p>
                <a:endParaRPr lang="en-US" dirty="0"/>
              </a:p>
            </p:txBody>
          </p:sp>
          <p:sp>
            <p:nvSpPr>
              <p:cNvPr id="3367" name="Line 1761"/>
              <p:cNvSpPr>
                <a:spLocks noChangeShapeType="1"/>
              </p:cNvSpPr>
              <p:nvPr/>
            </p:nvSpPr>
            <p:spPr bwMode="auto">
              <a:xfrm>
                <a:off x="3778" y="1282"/>
                <a:ext cx="1" cy="1"/>
              </a:xfrm>
              <a:prstGeom prst="line">
                <a:avLst/>
              </a:prstGeom>
              <a:noFill/>
              <a:ln w="3175">
                <a:solidFill>
                  <a:srgbClr val="000000"/>
                </a:solidFill>
                <a:miter lim="800000"/>
                <a:headEnd/>
                <a:tailEnd/>
              </a:ln>
            </p:spPr>
            <p:txBody>
              <a:bodyPr/>
              <a:lstStyle/>
              <a:p>
                <a:endParaRPr lang="en-US" dirty="0"/>
              </a:p>
            </p:txBody>
          </p:sp>
          <p:sp>
            <p:nvSpPr>
              <p:cNvPr id="3368" name="Line 1762"/>
              <p:cNvSpPr>
                <a:spLocks noChangeShapeType="1"/>
              </p:cNvSpPr>
              <p:nvPr/>
            </p:nvSpPr>
            <p:spPr bwMode="auto">
              <a:xfrm>
                <a:off x="4995" y="1282"/>
                <a:ext cx="2" cy="1"/>
              </a:xfrm>
              <a:prstGeom prst="line">
                <a:avLst/>
              </a:prstGeom>
              <a:noFill/>
              <a:ln w="3175">
                <a:solidFill>
                  <a:srgbClr val="000000"/>
                </a:solidFill>
                <a:miter lim="800000"/>
                <a:headEnd/>
                <a:tailEnd/>
              </a:ln>
            </p:spPr>
            <p:txBody>
              <a:bodyPr/>
              <a:lstStyle/>
              <a:p>
                <a:endParaRPr lang="en-US" dirty="0"/>
              </a:p>
            </p:txBody>
          </p:sp>
          <p:sp>
            <p:nvSpPr>
              <p:cNvPr id="3369" name="Line 1763"/>
              <p:cNvSpPr>
                <a:spLocks noChangeShapeType="1"/>
              </p:cNvSpPr>
              <p:nvPr/>
            </p:nvSpPr>
            <p:spPr bwMode="auto">
              <a:xfrm flipV="1">
                <a:off x="4998" y="1282"/>
                <a:ext cx="1" cy="1"/>
              </a:xfrm>
              <a:prstGeom prst="line">
                <a:avLst/>
              </a:prstGeom>
              <a:noFill/>
              <a:ln w="3175">
                <a:solidFill>
                  <a:srgbClr val="000000"/>
                </a:solidFill>
                <a:miter lim="800000"/>
                <a:headEnd/>
                <a:tailEnd/>
              </a:ln>
            </p:spPr>
            <p:txBody>
              <a:bodyPr/>
              <a:lstStyle/>
              <a:p>
                <a:endParaRPr lang="en-US" dirty="0"/>
              </a:p>
            </p:txBody>
          </p:sp>
          <p:sp>
            <p:nvSpPr>
              <p:cNvPr id="3370" name="Line 1764"/>
              <p:cNvSpPr>
                <a:spLocks noChangeShapeType="1"/>
              </p:cNvSpPr>
              <p:nvPr/>
            </p:nvSpPr>
            <p:spPr bwMode="auto">
              <a:xfrm flipV="1">
                <a:off x="4998" y="1282"/>
                <a:ext cx="1" cy="1"/>
              </a:xfrm>
              <a:prstGeom prst="line">
                <a:avLst/>
              </a:prstGeom>
              <a:noFill/>
              <a:ln w="3175">
                <a:solidFill>
                  <a:srgbClr val="000000"/>
                </a:solidFill>
                <a:miter lim="800000"/>
                <a:headEnd/>
                <a:tailEnd/>
              </a:ln>
            </p:spPr>
            <p:txBody>
              <a:bodyPr/>
              <a:lstStyle/>
              <a:p>
                <a:endParaRPr lang="en-US" dirty="0"/>
              </a:p>
            </p:txBody>
          </p:sp>
          <p:sp>
            <p:nvSpPr>
              <p:cNvPr id="3371" name="Line 1765"/>
              <p:cNvSpPr>
                <a:spLocks noChangeShapeType="1"/>
              </p:cNvSpPr>
              <p:nvPr/>
            </p:nvSpPr>
            <p:spPr bwMode="auto">
              <a:xfrm>
                <a:off x="3772" y="1283"/>
                <a:ext cx="1" cy="1"/>
              </a:xfrm>
              <a:prstGeom prst="line">
                <a:avLst/>
              </a:prstGeom>
              <a:noFill/>
              <a:ln w="3175">
                <a:solidFill>
                  <a:srgbClr val="000000"/>
                </a:solidFill>
                <a:miter lim="800000"/>
                <a:headEnd/>
                <a:tailEnd/>
              </a:ln>
            </p:spPr>
            <p:txBody>
              <a:bodyPr/>
              <a:lstStyle/>
              <a:p>
                <a:endParaRPr lang="en-US" dirty="0"/>
              </a:p>
            </p:txBody>
          </p:sp>
          <p:sp>
            <p:nvSpPr>
              <p:cNvPr id="3372" name="Freeform 1766"/>
              <p:cNvSpPr>
                <a:spLocks/>
              </p:cNvSpPr>
              <p:nvPr/>
            </p:nvSpPr>
            <p:spPr bwMode="auto">
              <a:xfrm>
                <a:off x="3757" y="1283"/>
                <a:ext cx="15" cy="18"/>
              </a:xfrm>
              <a:custGeom>
                <a:avLst/>
                <a:gdLst>
                  <a:gd name="T0" fmla="*/ 4 w 15"/>
                  <a:gd name="T1" fmla="*/ 18 h 18"/>
                  <a:gd name="T2" fmla="*/ 0 w 15"/>
                  <a:gd name="T3" fmla="*/ 15 h 18"/>
                  <a:gd name="T4" fmla="*/ 4 w 15"/>
                  <a:gd name="T5" fmla="*/ 16 h 18"/>
                  <a:gd name="T6" fmla="*/ 5 w 15"/>
                  <a:gd name="T7" fmla="*/ 7 h 18"/>
                  <a:gd name="T8" fmla="*/ 10 w 15"/>
                  <a:gd name="T9" fmla="*/ 7 h 18"/>
                  <a:gd name="T10" fmla="*/ 5 w 15"/>
                  <a:gd name="T11" fmla="*/ 5 h 18"/>
                  <a:gd name="T12" fmla="*/ 7 w 15"/>
                  <a:gd name="T13" fmla="*/ 0 h 18"/>
                  <a:gd name="T14" fmla="*/ 10 w 15"/>
                  <a:gd name="T15" fmla="*/ 0 h 18"/>
                  <a:gd name="T16" fmla="*/ 10 w 15"/>
                  <a:gd name="T17" fmla="*/ 7 h 18"/>
                  <a:gd name="T18" fmla="*/ 15 w 15"/>
                  <a:gd name="T19" fmla="*/ 7 h 18"/>
                  <a:gd name="T20" fmla="*/ 10 w 15"/>
                  <a:gd name="T21" fmla="*/ 11 h 18"/>
                  <a:gd name="T22" fmla="*/ 8 w 15"/>
                  <a:gd name="T23" fmla="*/ 8 h 18"/>
                  <a:gd name="T24" fmla="*/ 10 w 15"/>
                  <a:gd name="T25" fmla="*/ 11 h 18"/>
                  <a:gd name="T26" fmla="*/ 5 w 15"/>
                  <a:gd name="T27" fmla="*/ 11 h 18"/>
                  <a:gd name="T28" fmla="*/ 8 w 15"/>
                  <a:gd name="T29" fmla="*/ 15 h 18"/>
                  <a:gd name="T30" fmla="*/ 4 w 15"/>
                  <a:gd name="T31" fmla="*/ 1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8"/>
                  <a:gd name="T50" fmla="*/ 15 w 15"/>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8">
                    <a:moveTo>
                      <a:pt x="4" y="18"/>
                    </a:moveTo>
                    <a:lnTo>
                      <a:pt x="0" y="15"/>
                    </a:lnTo>
                    <a:lnTo>
                      <a:pt x="4" y="16"/>
                    </a:lnTo>
                    <a:lnTo>
                      <a:pt x="5" y="7"/>
                    </a:lnTo>
                    <a:lnTo>
                      <a:pt x="10" y="7"/>
                    </a:lnTo>
                    <a:lnTo>
                      <a:pt x="5" y="5"/>
                    </a:lnTo>
                    <a:lnTo>
                      <a:pt x="7" y="0"/>
                    </a:lnTo>
                    <a:lnTo>
                      <a:pt x="10" y="0"/>
                    </a:lnTo>
                    <a:lnTo>
                      <a:pt x="10" y="7"/>
                    </a:lnTo>
                    <a:lnTo>
                      <a:pt x="15" y="7"/>
                    </a:lnTo>
                    <a:lnTo>
                      <a:pt x="10" y="11"/>
                    </a:lnTo>
                    <a:lnTo>
                      <a:pt x="8" y="8"/>
                    </a:lnTo>
                    <a:lnTo>
                      <a:pt x="10" y="11"/>
                    </a:lnTo>
                    <a:lnTo>
                      <a:pt x="5" y="11"/>
                    </a:lnTo>
                    <a:lnTo>
                      <a:pt x="8" y="15"/>
                    </a:lnTo>
                    <a:lnTo>
                      <a:pt x="4" y="18"/>
                    </a:lnTo>
                  </a:path>
                </a:pathLst>
              </a:custGeom>
              <a:noFill/>
              <a:ln w="3175">
                <a:solidFill>
                  <a:srgbClr val="000000"/>
                </a:solidFill>
                <a:miter lim="800000"/>
                <a:headEnd/>
                <a:tailEnd/>
              </a:ln>
            </p:spPr>
            <p:txBody>
              <a:bodyPr/>
              <a:lstStyle/>
              <a:p>
                <a:pPr algn="ctr" eaLnBrk="0" hangingPunct="0"/>
                <a:endParaRPr lang="en-US" dirty="0"/>
              </a:p>
            </p:txBody>
          </p:sp>
          <p:sp>
            <p:nvSpPr>
              <p:cNvPr id="3373" name="Line 1767"/>
              <p:cNvSpPr>
                <a:spLocks noChangeShapeType="1"/>
              </p:cNvSpPr>
              <p:nvPr/>
            </p:nvSpPr>
            <p:spPr bwMode="auto">
              <a:xfrm flipV="1">
                <a:off x="3775" y="1285"/>
                <a:ext cx="2" cy="1"/>
              </a:xfrm>
              <a:prstGeom prst="line">
                <a:avLst/>
              </a:prstGeom>
              <a:noFill/>
              <a:ln w="3175">
                <a:solidFill>
                  <a:srgbClr val="000000"/>
                </a:solidFill>
                <a:miter lim="800000"/>
                <a:headEnd/>
                <a:tailEnd/>
              </a:ln>
            </p:spPr>
            <p:txBody>
              <a:bodyPr/>
              <a:lstStyle/>
              <a:p>
                <a:endParaRPr lang="en-US" dirty="0"/>
              </a:p>
            </p:txBody>
          </p:sp>
          <p:sp>
            <p:nvSpPr>
              <p:cNvPr id="3374" name="Line 1768"/>
              <p:cNvSpPr>
                <a:spLocks noChangeShapeType="1"/>
              </p:cNvSpPr>
              <p:nvPr/>
            </p:nvSpPr>
            <p:spPr bwMode="auto">
              <a:xfrm>
                <a:off x="3332" y="1291"/>
                <a:ext cx="1" cy="1"/>
              </a:xfrm>
              <a:prstGeom prst="line">
                <a:avLst/>
              </a:prstGeom>
              <a:noFill/>
              <a:ln w="3175">
                <a:solidFill>
                  <a:srgbClr val="000000"/>
                </a:solidFill>
                <a:miter lim="800000"/>
                <a:headEnd/>
                <a:tailEnd/>
              </a:ln>
            </p:spPr>
            <p:txBody>
              <a:bodyPr/>
              <a:lstStyle/>
              <a:p>
                <a:endParaRPr lang="en-US" dirty="0"/>
              </a:p>
            </p:txBody>
          </p:sp>
          <p:sp>
            <p:nvSpPr>
              <p:cNvPr id="3375" name="Line 1769"/>
              <p:cNvSpPr>
                <a:spLocks noChangeShapeType="1"/>
              </p:cNvSpPr>
              <p:nvPr/>
            </p:nvSpPr>
            <p:spPr bwMode="auto">
              <a:xfrm>
                <a:off x="3333" y="1291"/>
                <a:ext cx="1" cy="2"/>
              </a:xfrm>
              <a:prstGeom prst="line">
                <a:avLst/>
              </a:prstGeom>
              <a:noFill/>
              <a:ln w="3175">
                <a:solidFill>
                  <a:srgbClr val="000000"/>
                </a:solidFill>
                <a:miter lim="800000"/>
                <a:headEnd/>
                <a:tailEnd/>
              </a:ln>
            </p:spPr>
            <p:txBody>
              <a:bodyPr/>
              <a:lstStyle/>
              <a:p>
                <a:endParaRPr lang="en-US" dirty="0"/>
              </a:p>
            </p:txBody>
          </p:sp>
          <p:sp>
            <p:nvSpPr>
              <p:cNvPr id="3376" name="Line 1770"/>
              <p:cNvSpPr>
                <a:spLocks noChangeShapeType="1"/>
              </p:cNvSpPr>
              <p:nvPr/>
            </p:nvSpPr>
            <p:spPr bwMode="auto">
              <a:xfrm flipH="1" flipV="1">
                <a:off x="3332" y="1291"/>
                <a:ext cx="1" cy="2"/>
              </a:xfrm>
              <a:prstGeom prst="line">
                <a:avLst/>
              </a:prstGeom>
              <a:noFill/>
              <a:ln w="3175">
                <a:solidFill>
                  <a:srgbClr val="000000"/>
                </a:solidFill>
                <a:miter lim="800000"/>
                <a:headEnd/>
                <a:tailEnd/>
              </a:ln>
            </p:spPr>
            <p:txBody>
              <a:bodyPr/>
              <a:lstStyle/>
              <a:p>
                <a:endParaRPr lang="en-US" dirty="0"/>
              </a:p>
            </p:txBody>
          </p:sp>
          <p:sp>
            <p:nvSpPr>
              <p:cNvPr id="3377" name="Freeform 1771"/>
              <p:cNvSpPr>
                <a:spLocks/>
              </p:cNvSpPr>
              <p:nvPr/>
            </p:nvSpPr>
            <p:spPr bwMode="auto">
              <a:xfrm>
                <a:off x="3757" y="1293"/>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378" name="Line 1772"/>
              <p:cNvSpPr>
                <a:spLocks noChangeShapeType="1"/>
              </p:cNvSpPr>
              <p:nvPr/>
            </p:nvSpPr>
            <p:spPr bwMode="auto">
              <a:xfrm flipV="1">
                <a:off x="3337" y="1291"/>
                <a:ext cx="1" cy="2"/>
              </a:xfrm>
              <a:prstGeom prst="line">
                <a:avLst/>
              </a:prstGeom>
              <a:noFill/>
              <a:ln w="3175">
                <a:solidFill>
                  <a:srgbClr val="000000"/>
                </a:solidFill>
                <a:miter lim="800000"/>
                <a:headEnd/>
                <a:tailEnd/>
              </a:ln>
            </p:spPr>
            <p:txBody>
              <a:bodyPr/>
              <a:lstStyle/>
              <a:p>
                <a:endParaRPr lang="en-US" dirty="0"/>
              </a:p>
            </p:txBody>
          </p:sp>
          <p:sp>
            <p:nvSpPr>
              <p:cNvPr id="3379" name="Line 1773"/>
              <p:cNvSpPr>
                <a:spLocks noChangeShapeType="1"/>
              </p:cNvSpPr>
              <p:nvPr/>
            </p:nvSpPr>
            <p:spPr bwMode="auto">
              <a:xfrm flipV="1">
                <a:off x="3772" y="1291"/>
                <a:ext cx="1" cy="2"/>
              </a:xfrm>
              <a:prstGeom prst="line">
                <a:avLst/>
              </a:prstGeom>
              <a:noFill/>
              <a:ln w="3175">
                <a:solidFill>
                  <a:srgbClr val="000000"/>
                </a:solidFill>
                <a:miter lim="800000"/>
                <a:headEnd/>
                <a:tailEnd/>
              </a:ln>
            </p:spPr>
            <p:txBody>
              <a:bodyPr/>
              <a:lstStyle/>
              <a:p>
                <a:endParaRPr lang="en-US" dirty="0"/>
              </a:p>
            </p:txBody>
          </p:sp>
          <p:sp>
            <p:nvSpPr>
              <p:cNvPr id="3380" name="Line 1774"/>
              <p:cNvSpPr>
                <a:spLocks noChangeShapeType="1"/>
              </p:cNvSpPr>
              <p:nvPr/>
            </p:nvSpPr>
            <p:spPr bwMode="auto">
              <a:xfrm>
                <a:off x="3333" y="1293"/>
                <a:ext cx="1" cy="1"/>
              </a:xfrm>
              <a:prstGeom prst="line">
                <a:avLst/>
              </a:prstGeom>
              <a:noFill/>
              <a:ln w="3175">
                <a:solidFill>
                  <a:srgbClr val="000000"/>
                </a:solidFill>
                <a:miter lim="800000"/>
                <a:headEnd/>
                <a:tailEnd/>
              </a:ln>
            </p:spPr>
            <p:txBody>
              <a:bodyPr/>
              <a:lstStyle/>
              <a:p>
                <a:endParaRPr lang="en-US" dirty="0"/>
              </a:p>
            </p:txBody>
          </p:sp>
          <p:sp>
            <p:nvSpPr>
              <p:cNvPr id="3381" name="Line 1775"/>
              <p:cNvSpPr>
                <a:spLocks noChangeShapeType="1"/>
              </p:cNvSpPr>
              <p:nvPr/>
            </p:nvSpPr>
            <p:spPr bwMode="auto">
              <a:xfrm>
                <a:off x="3333" y="1293"/>
                <a:ext cx="1" cy="1"/>
              </a:xfrm>
              <a:prstGeom prst="line">
                <a:avLst/>
              </a:prstGeom>
              <a:noFill/>
              <a:ln w="3175">
                <a:solidFill>
                  <a:srgbClr val="000000"/>
                </a:solidFill>
                <a:miter lim="800000"/>
                <a:headEnd/>
                <a:tailEnd/>
              </a:ln>
            </p:spPr>
            <p:txBody>
              <a:bodyPr/>
              <a:lstStyle/>
              <a:p>
                <a:endParaRPr lang="en-US" dirty="0"/>
              </a:p>
            </p:txBody>
          </p:sp>
          <p:sp>
            <p:nvSpPr>
              <p:cNvPr id="3382" name="Line 1776"/>
              <p:cNvSpPr>
                <a:spLocks noChangeShapeType="1"/>
              </p:cNvSpPr>
              <p:nvPr/>
            </p:nvSpPr>
            <p:spPr bwMode="auto">
              <a:xfrm>
                <a:off x="3333" y="1293"/>
                <a:ext cx="1" cy="1"/>
              </a:xfrm>
              <a:prstGeom prst="line">
                <a:avLst/>
              </a:prstGeom>
              <a:noFill/>
              <a:ln w="3175">
                <a:solidFill>
                  <a:srgbClr val="000000"/>
                </a:solidFill>
                <a:miter lim="800000"/>
                <a:headEnd/>
                <a:tailEnd/>
              </a:ln>
            </p:spPr>
            <p:txBody>
              <a:bodyPr/>
              <a:lstStyle/>
              <a:p>
                <a:endParaRPr lang="en-US" dirty="0"/>
              </a:p>
            </p:txBody>
          </p:sp>
          <p:sp>
            <p:nvSpPr>
              <p:cNvPr id="3383" name="Freeform 1777"/>
              <p:cNvSpPr>
                <a:spLocks/>
              </p:cNvSpPr>
              <p:nvPr/>
            </p:nvSpPr>
            <p:spPr bwMode="auto">
              <a:xfrm>
                <a:off x="3767" y="1293"/>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3384" name="Line 1778"/>
              <p:cNvSpPr>
                <a:spLocks noChangeShapeType="1"/>
              </p:cNvSpPr>
              <p:nvPr/>
            </p:nvSpPr>
            <p:spPr bwMode="auto">
              <a:xfrm flipV="1">
                <a:off x="3767" y="1293"/>
                <a:ext cx="1" cy="1"/>
              </a:xfrm>
              <a:prstGeom prst="line">
                <a:avLst/>
              </a:prstGeom>
              <a:noFill/>
              <a:ln w="3175">
                <a:solidFill>
                  <a:srgbClr val="000000"/>
                </a:solidFill>
                <a:miter lim="800000"/>
                <a:headEnd/>
                <a:tailEnd/>
              </a:ln>
            </p:spPr>
            <p:txBody>
              <a:bodyPr/>
              <a:lstStyle/>
              <a:p>
                <a:endParaRPr lang="en-US" dirty="0"/>
              </a:p>
            </p:txBody>
          </p:sp>
          <p:sp>
            <p:nvSpPr>
              <p:cNvPr id="3385" name="Line 1779"/>
              <p:cNvSpPr>
                <a:spLocks noChangeShapeType="1"/>
              </p:cNvSpPr>
              <p:nvPr/>
            </p:nvSpPr>
            <p:spPr bwMode="auto">
              <a:xfrm>
                <a:off x="3338" y="1296"/>
                <a:ext cx="1" cy="1"/>
              </a:xfrm>
              <a:prstGeom prst="line">
                <a:avLst/>
              </a:prstGeom>
              <a:noFill/>
              <a:ln w="3175">
                <a:solidFill>
                  <a:srgbClr val="000000"/>
                </a:solidFill>
                <a:miter lim="800000"/>
                <a:headEnd/>
                <a:tailEnd/>
              </a:ln>
            </p:spPr>
            <p:txBody>
              <a:bodyPr/>
              <a:lstStyle/>
              <a:p>
                <a:endParaRPr lang="en-US" dirty="0"/>
              </a:p>
            </p:txBody>
          </p:sp>
          <p:sp>
            <p:nvSpPr>
              <p:cNvPr id="3386" name="Line 1780"/>
              <p:cNvSpPr>
                <a:spLocks noChangeShapeType="1"/>
              </p:cNvSpPr>
              <p:nvPr/>
            </p:nvSpPr>
            <p:spPr bwMode="auto">
              <a:xfrm>
                <a:off x="3757" y="1296"/>
                <a:ext cx="2" cy="1"/>
              </a:xfrm>
              <a:prstGeom prst="line">
                <a:avLst/>
              </a:prstGeom>
              <a:noFill/>
              <a:ln w="3175">
                <a:solidFill>
                  <a:srgbClr val="000000"/>
                </a:solidFill>
                <a:miter lim="800000"/>
                <a:headEnd/>
                <a:tailEnd/>
              </a:ln>
            </p:spPr>
            <p:txBody>
              <a:bodyPr/>
              <a:lstStyle/>
              <a:p>
                <a:endParaRPr lang="en-US" dirty="0"/>
              </a:p>
            </p:txBody>
          </p:sp>
          <p:sp>
            <p:nvSpPr>
              <p:cNvPr id="3387" name="Freeform 1781"/>
              <p:cNvSpPr>
                <a:spLocks/>
              </p:cNvSpPr>
              <p:nvPr/>
            </p:nvSpPr>
            <p:spPr bwMode="auto">
              <a:xfrm>
                <a:off x="3676" y="1299"/>
                <a:ext cx="7" cy="5"/>
              </a:xfrm>
              <a:custGeom>
                <a:avLst/>
                <a:gdLst>
                  <a:gd name="T0" fmla="*/ 0 w 7"/>
                  <a:gd name="T1" fmla="*/ 2 h 5"/>
                  <a:gd name="T2" fmla="*/ 0 w 7"/>
                  <a:gd name="T3" fmla="*/ 0 h 5"/>
                  <a:gd name="T4" fmla="*/ 7 w 7"/>
                  <a:gd name="T5" fmla="*/ 5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0" y="2"/>
                    </a:moveTo>
                    <a:lnTo>
                      <a:pt x="0" y="0"/>
                    </a:lnTo>
                    <a:lnTo>
                      <a:pt x="7" y="5"/>
                    </a:lnTo>
                  </a:path>
                </a:pathLst>
              </a:custGeom>
              <a:noFill/>
              <a:ln w="3175">
                <a:solidFill>
                  <a:srgbClr val="000000"/>
                </a:solidFill>
                <a:miter lim="800000"/>
                <a:headEnd/>
                <a:tailEnd/>
              </a:ln>
            </p:spPr>
            <p:txBody>
              <a:bodyPr/>
              <a:lstStyle/>
              <a:p>
                <a:pPr algn="ctr" eaLnBrk="0" hangingPunct="0"/>
                <a:endParaRPr lang="en-US" dirty="0"/>
              </a:p>
            </p:txBody>
          </p:sp>
          <p:sp>
            <p:nvSpPr>
              <p:cNvPr id="3388" name="Line 1782"/>
              <p:cNvSpPr>
                <a:spLocks noChangeShapeType="1"/>
              </p:cNvSpPr>
              <p:nvPr/>
            </p:nvSpPr>
            <p:spPr bwMode="auto">
              <a:xfrm flipH="1">
                <a:off x="3676" y="1304"/>
                <a:ext cx="7" cy="1"/>
              </a:xfrm>
              <a:prstGeom prst="line">
                <a:avLst/>
              </a:prstGeom>
              <a:noFill/>
              <a:ln w="3175">
                <a:solidFill>
                  <a:srgbClr val="000000"/>
                </a:solidFill>
                <a:miter lim="800000"/>
                <a:headEnd/>
                <a:tailEnd/>
              </a:ln>
            </p:spPr>
            <p:txBody>
              <a:bodyPr/>
              <a:lstStyle/>
              <a:p>
                <a:endParaRPr lang="en-US" dirty="0"/>
              </a:p>
            </p:txBody>
          </p:sp>
          <p:sp>
            <p:nvSpPr>
              <p:cNvPr id="3389" name="Line 1783"/>
              <p:cNvSpPr>
                <a:spLocks noChangeShapeType="1"/>
              </p:cNvSpPr>
              <p:nvPr/>
            </p:nvSpPr>
            <p:spPr bwMode="auto">
              <a:xfrm flipV="1">
                <a:off x="3676" y="1301"/>
                <a:ext cx="1" cy="3"/>
              </a:xfrm>
              <a:prstGeom prst="line">
                <a:avLst/>
              </a:prstGeom>
              <a:noFill/>
              <a:ln w="3175">
                <a:solidFill>
                  <a:srgbClr val="000000"/>
                </a:solidFill>
                <a:miter lim="800000"/>
                <a:headEnd/>
                <a:tailEnd/>
              </a:ln>
            </p:spPr>
            <p:txBody>
              <a:bodyPr/>
              <a:lstStyle/>
              <a:p>
                <a:endParaRPr lang="en-US" dirty="0"/>
              </a:p>
            </p:txBody>
          </p:sp>
          <p:sp>
            <p:nvSpPr>
              <p:cNvPr id="3390" name="Line 1784"/>
              <p:cNvSpPr>
                <a:spLocks noChangeShapeType="1"/>
              </p:cNvSpPr>
              <p:nvPr/>
            </p:nvSpPr>
            <p:spPr bwMode="auto">
              <a:xfrm>
                <a:off x="3338" y="1299"/>
                <a:ext cx="1" cy="1"/>
              </a:xfrm>
              <a:prstGeom prst="line">
                <a:avLst/>
              </a:prstGeom>
              <a:noFill/>
              <a:ln w="3175">
                <a:solidFill>
                  <a:srgbClr val="000000"/>
                </a:solidFill>
                <a:miter lim="800000"/>
                <a:headEnd/>
                <a:tailEnd/>
              </a:ln>
            </p:spPr>
            <p:txBody>
              <a:bodyPr/>
              <a:lstStyle/>
              <a:p>
                <a:endParaRPr lang="en-US" dirty="0"/>
              </a:p>
            </p:txBody>
          </p:sp>
          <p:sp>
            <p:nvSpPr>
              <p:cNvPr id="3391" name="Line 1785"/>
              <p:cNvSpPr>
                <a:spLocks noChangeShapeType="1"/>
              </p:cNvSpPr>
              <p:nvPr/>
            </p:nvSpPr>
            <p:spPr bwMode="auto">
              <a:xfrm>
                <a:off x="5008" y="1299"/>
                <a:ext cx="1" cy="1"/>
              </a:xfrm>
              <a:prstGeom prst="line">
                <a:avLst/>
              </a:prstGeom>
              <a:noFill/>
              <a:ln w="3175">
                <a:solidFill>
                  <a:srgbClr val="000000"/>
                </a:solidFill>
                <a:miter lim="800000"/>
                <a:headEnd/>
                <a:tailEnd/>
              </a:ln>
            </p:spPr>
            <p:txBody>
              <a:bodyPr/>
              <a:lstStyle/>
              <a:p>
                <a:endParaRPr lang="en-US" dirty="0"/>
              </a:p>
            </p:txBody>
          </p:sp>
          <p:sp>
            <p:nvSpPr>
              <p:cNvPr id="3392" name="Freeform 1786"/>
              <p:cNvSpPr>
                <a:spLocks/>
              </p:cNvSpPr>
              <p:nvPr/>
            </p:nvSpPr>
            <p:spPr bwMode="auto">
              <a:xfrm>
                <a:off x="3712" y="1299"/>
                <a:ext cx="11" cy="10"/>
              </a:xfrm>
              <a:custGeom>
                <a:avLst/>
                <a:gdLst>
                  <a:gd name="T0" fmla="*/ 8 w 11"/>
                  <a:gd name="T1" fmla="*/ 10 h 10"/>
                  <a:gd name="T2" fmla="*/ 5 w 11"/>
                  <a:gd name="T3" fmla="*/ 5 h 10"/>
                  <a:gd name="T4" fmla="*/ 2 w 11"/>
                  <a:gd name="T5" fmla="*/ 7 h 10"/>
                  <a:gd name="T6" fmla="*/ 0 w 11"/>
                  <a:gd name="T7" fmla="*/ 3 h 10"/>
                  <a:gd name="T8" fmla="*/ 6 w 11"/>
                  <a:gd name="T9" fmla="*/ 0 h 10"/>
                  <a:gd name="T10" fmla="*/ 11 w 11"/>
                  <a:gd name="T11" fmla="*/ 8 h 10"/>
                  <a:gd name="T12" fmla="*/ 8 w 11"/>
                  <a:gd name="T13" fmla="*/ 1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8" y="10"/>
                    </a:moveTo>
                    <a:lnTo>
                      <a:pt x="5" y="5"/>
                    </a:lnTo>
                    <a:lnTo>
                      <a:pt x="2" y="7"/>
                    </a:lnTo>
                    <a:lnTo>
                      <a:pt x="0" y="3"/>
                    </a:lnTo>
                    <a:lnTo>
                      <a:pt x="6" y="0"/>
                    </a:lnTo>
                    <a:lnTo>
                      <a:pt x="11" y="8"/>
                    </a:lnTo>
                    <a:lnTo>
                      <a:pt x="8" y="10"/>
                    </a:lnTo>
                  </a:path>
                </a:pathLst>
              </a:custGeom>
              <a:noFill/>
              <a:ln w="3175">
                <a:solidFill>
                  <a:srgbClr val="000000"/>
                </a:solidFill>
                <a:miter lim="800000"/>
                <a:headEnd/>
                <a:tailEnd/>
              </a:ln>
            </p:spPr>
            <p:txBody>
              <a:bodyPr/>
              <a:lstStyle/>
              <a:p>
                <a:pPr algn="ctr" eaLnBrk="0" hangingPunct="0"/>
                <a:endParaRPr lang="en-US" dirty="0"/>
              </a:p>
            </p:txBody>
          </p:sp>
          <p:sp>
            <p:nvSpPr>
              <p:cNvPr id="3393" name="Freeform 1787"/>
              <p:cNvSpPr>
                <a:spLocks/>
              </p:cNvSpPr>
              <p:nvPr/>
            </p:nvSpPr>
            <p:spPr bwMode="auto">
              <a:xfrm>
                <a:off x="3528" y="1390"/>
                <a:ext cx="63" cy="48"/>
              </a:xfrm>
              <a:custGeom>
                <a:avLst/>
                <a:gdLst>
                  <a:gd name="T0" fmla="*/ 63 w 63"/>
                  <a:gd name="T1" fmla="*/ 16 h 48"/>
                  <a:gd name="T2" fmla="*/ 50 w 63"/>
                  <a:gd name="T3" fmla="*/ 26 h 48"/>
                  <a:gd name="T4" fmla="*/ 21 w 63"/>
                  <a:gd name="T5" fmla="*/ 39 h 48"/>
                  <a:gd name="T6" fmla="*/ 11 w 63"/>
                  <a:gd name="T7" fmla="*/ 48 h 48"/>
                  <a:gd name="T8" fmla="*/ 6 w 63"/>
                  <a:gd name="T9" fmla="*/ 42 h 48"/>
                  <a:gd name="T10" fmla="*/ 0 w 63"/>
                  <a:gd name="T11" fmla="*/ 44 h 48"/>
                  <a:gd name="T12" fmla="*/ 8 w 63"/>
                  <a:gd name="T13" fmla="*/ 40 h 48"/>
                  <a:gd name="T14" fmla="*/ 19 w 63"/>
                  <a:gd name="T15" fmla="*/ 16 h 48"/>
                  <a:gd name="T16" fmla="*/ 25 w 63"/>
                  <a:gd name="T17" fmla="*/ 13 h 48"/>
                  <a:gd name="T18" fmla="*/ 24 w 63"/>
                  <a:gd name="T19" fmla="*/ 12 h 48"/>
                  <a:gd name="T20" fmla="*/ 25 w 63"/>
                  <a:gd name="T21" fmla="*/ 5 h 48"/>
                  <a:gd name="T22" fmla="*/ 30 w 63"/>
                  <a:gd name="T23" fmla="*/ 0 h 48"/>
                  <a:gd name="T24" fmla="*/ 32 w 63"/>
                  <a:gd name="T25" fmla="*/ 2 h 48"/>
                  <a:gd name="T26" fmla="*/ 25 w 63"/>
                  <a:gd name="T27" fmla="*/ 2 h 48"/>
                  <a:gd name="T28" fmla="*/ 21 w 63"/>
                  <a:gd name="T29" fmla="*/ 13 h 48"/>
                  <a:gd name="T30" fmla="*/ 6 w 63"/>
                  <a:gd name="T31" fmla="*/ 7 h 48"/>
                  <a:gd name="T32" fmla="*/ 6 w 63"/>
                  <a:gd name="T33" fmla="*/ 0 h 48"/>
                  <a:gd name="T34" fmla="*/ 8 w 63"/>
                  <a:gd name="T35" fmla="*/ 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48"/>
                  <a:gd name="T56" fmla="*/ 63 w 63"/>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48">
                    <a:moveTo>
                      <a:pt x="63" y="16"/>
                    </a:moveTo>
                    <a:lnTo>
                      <a:pt x="50" y="26"/>
                    </a:lnTo>
                    <a:lnTo>
                      <a:pt x="21" y="39"/>
                    </a:lnTo>
                    <a:lnTo>
                      <a:pt x="11" y="48"/>
                    </a:lnTo>
                    <a:lnTo>
                      <a:pt x="6" y="42"/>
                    </a:lnTo>
                    <a:lnTo>
                      <a:pt x="0" y="44"/>
                    </a:lnTo>
                    <a:lnTo>
                      <a:pt x="8" y="40"/>
                    </a:lnTo>
                    <a:lnTo>
                      <a:pt x="19" y="16"/>
                    </a:lnTo>
                    <a:lnTo>
                      <a:pt x="25" y="13"/>
                    </a:lnTo>
                    <a:lnTo>
                      <a:pt x="24" y="12"/>
                    </a:lnTo>
                    <a:lnTo>
                      <a:pt x="25" y="5"/>
                    </a:lnTo>
                    <a:lnTo>
                      <a:pt x="30" y="0"/>
                    </a:lnTo>
                    <a:lnTo>
                      <a:pt x="32" y="2"/>
                    </a:lnTo>
                    <a:lnTo>
                      <a:pt x="25" y="2"/>
                    </a:lnTo>
                    <a:lnTo>
                      <a:pt x="21" y="13"/>
                    </a:lnTo>
                    <a:lnTo>
                      <a:pt x="6" y="7"/>
                    </a:lnTo>
                    <a:lnTo>
                      <a:pt x="6" y="0"/>
                    </a:lnTo>
                    <a:lnTo>
                      <a:pt x="8" y="7"/>
                    </a:lnTo>
                  </a:path>
                </a:pathLst>
              </a:custGeom>
              <a:noFill/>
              <a:ln w="3175">
                <a:solidFill>
                  <a:srgbClr val="000000"/>
                </a:solidFill>
                <a:miter lim="800000"/>
                <a:headEnd/>
                <a:tailEnd/>
              </a:ln>
            </p:spPr>
            <p:txBody>
              <a:bodyPr/>
              <a:lstStyle/>
              <a:p>
                <a:pPr algn="ctr" eaLnBrk="0" hangingPunct="0"/>
                <a:endParaRPr lang="en-US" dirty="0"/>
              </a:p>
            </p:txBody>
          </p:sp>
          <p:sp>
            <p:nvSpPr>
              <p:cNvPr id="3394" name="Freeform 1788"/>
              <p:cNvSpPr>
                <a:spLocks/>
              </p:cNvSpPr>
              <p:nvPr/>
            </p:nvSpPr>
            <p:spPr bwMode="auto">
              <a:xfrm>
                <a:off x="3492" y="1389"/>
                <a:ext cx="50" cy="27"/>
              </a:xfrm>
              <a:custGeom>
                <a:avLst/>
                <a:gdLst>
                  <a:gd name="T0" fmla="*/ 44 w 50"/>
                  <a:gd name="T1" fmla="*/ 8 h 27"/>
                  <a:gd name="T2" fmla="*/ 50 w 50"/>
                  <a:gd name="T3" fmla="*/ 14 h 27"/>
                  <a:gd name="T4" fmla="*/ 49 w 50"/>
                  <a:gd name="T5" fmla="*/ 19 h 27"/>
                  <a:gd name="T6" fmla="*/ 37 w 50"/>
                  <a:gd name="T7" fmla="*/ 21 h 27"/>
                  <a:gd name="T8" fmla="*/ 29 w 50"/>
                  <a:gd name="T9" fmla="*/ 14 h 27"/>
                  <a:gd name="T10" fmla="*/ 26 w 50"/>
                  <a:gd name="T11" fmla="*/ 16 h 27"/>
                  <a:gd name="T12" fmla="*/ 36 w 50"/>
                  <a:gd name="T13" fmla="*/ 22 h 27"/>
                  <a:gd name="T14" fmla="*/ 32 w 50"/>
                  <a:gd name="T15" fmla="*/ 22 h 27"/>
                  <a:gd name="T16" fmla="*/ 36 w 50"/>
                  <a:gd name="T17" fmla="*/ 25 h 27"/>
                  <a:gd name="T18" fmla="*/ 32 w 50"/>
                  <a:gd name="T19" fmla="*/ 24 h 27"/>
                  <a:gd name="T20" fmla="*/ 32 w 50"/>
                  <a:gd name="T21" fmla="*/ 27 h 27"/>
                  <a:gd name="T22" fmla="*/ 31 w 50"/>
                  <a:gd name="T23" fmla="*/ 25 h 27"/>
                  <a:gd name="T24" fmla="*/ 18 w 50"/>
                  <a:gd name="T25" fmla="*/ 25 h 27"/>
                  <a:gd name="T26" fmla="*/ 15 w 50"/>
                  <a:gd name="T27" fmla="*/ 19 h 27"/>
                  <a:gd name="T28" fmla="*/ 16 w 50"/>
                  <a:gd name="T29" fmla="*/ 11 h 27"/>
                  <a:gd name="T30" fmla="*/ 6 w 50"/>
                  <a:gd name="T31" fmla="*/ 13 h 27"/>
                  <a:gd name="T32" fmla="*/ 5 w 50"/>
                  <a:gd name="T33" fmla="*/ 1 h 27"/>
                  <a:gd name="T34" fmla="*/ 0 w 50"/>
                  <a:gd name="T35" fmla="*/ 0 h 27"/>
                  <a:gd name="T36" fmla="*/ 6 w 50"/>
                  <a:gd name="T37" fmla="*/ 3 h 27"/>
                  <a:gd name="T38" fmla="*/ 5 w 50"/>
                  <a:gd name="T39" fmla="*/ 9 h 27"/>
                  <a:gd name="T40" fmla="*/ 0 w 50"/>
                  <a:gd name="T41" fmla="*/ 8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7"/>
                  <a:gd name="T65" fmla="*/ 50 w 50"/>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7">
                    <a:moveTo>
                      <a:pt x="44" y="8"/>
                    </a:moveTo>
                    <a:lnTo>
                      <a:pt x="50" y="14"/>
                    </a:lnTo>
                    <a:lnTo>
                      <a:pt x="49" y="19"/>
                    </a:lnTo>
                    <a:lnTo>
                      <a:pt x="37" y="21"/>
                    </a:lnTo>
                    <a:lnTo>
                      <a:pt x="29" y="14"/>
                    </a:lnTo>
                    <a:lnTo>
                      <a:pt x="26" y="16"/>
                    </a:lnTo>
                    <a:lnTo>
                      <a:pt x="36" y="22"/>
                    </a:lnTo>
                    <a:lnTo>
                      <a:pt x="32" y="22"/>
                    </a:lnTo>
                    <a:lnTo>
                      <a:pt x="36" y="25"/>
                    </a:lnTo>
                    <a:lnTo>
                      <a:pt x="32" y="24"/>
                    </a:lnTo>
                    <a:lnTo>
                      <a:pt x="32" y="27"/>
                    </a:lnTo>
                    <a:lnTo>
                      <a:pt x="31" y="25"/>
                    </a:lnTo>
                    <a:lnTo>
                      <a:pt x="18" y="25"/>
                    </a:lnTo>
                    <a:lnTo>
                      <a:pt x="15" y="19"/>
                    </a:lnTo>
                    <a:lnTo>
                      <a:pt x="16" y="11"/>
                    </a:lnTo>
                    <a:lnTo>
                      <a:pt x="6" y="13"/>
                    </a:lnTo>
                    <a:lnTo>
                      <a:pt x="5" y="1"/>
                    </a:lnTo>
                    <a:lnTo>
                      <a:pt x="0" y="0"/>
                    </a:lnTo>
                    <a:lnTo>
                      <a:pt x="6" y="3"/>
                    </a:lnTo>
                    <a:lnTo>
                      <a:pt x="5" y="9"/>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3395" name="Freeform 1789"/>
              <p:cNvSpPr>
                <a:spLocks/>
              </p:cNvSpPr>
              <p:nvPr/>
            </p:nvSpPr>
            <p:spPr bwMode="auto">
              <a:xfrm>
                <a:off x="3481" y="1320"/>
                <a:ext cx="11" cy="77"/>
              </a:xfrm>
              <a:custGeom>
                <a:avLst/>
                <a:gdLst>
                  <a:gd name="T0" fmla="*/ 11 w 11"/>
                  <a:gd name="T1" fmla="*/ 77 h 77"/>
                  <a:gd name="T2" fmla="*/ 9 w 11"/>
                  <a:gd name="T3" fmla="*/ 70 h 77"/>
                  <a:gd name="T4" fmla="*/ 0 w 11"/>
                  <a:gd name="T5" fmla="*/ 67 h 77"/>
                  <a:gd name="T6" fmla="*/ 3 w 11"/>
                  <a:gd name="T7" fmla="*/ 56 h 77"/>
                  <a:gd name="T8" fmla="*/ 8 w 11"/>
                  <a:gd name="T9" fmla="*/ 53 h 77"/>
                  <a:gd name="T10" fmla="*/ 9 w 11"/>
                  <a:gd name="T11" fmla="*/ 30 h 77"/>
                  <a:gd name="T12" fmla="*/ 5 w 11"/>
                  <a:gd name="T13" fmla="*/ 27 h 77"/>
                  <a:gd name="T14" fmla="*/ 9 w 11"/>
                  <a:gd name="T15" fmla="*/ 16 h 77"/>
                  <a:gd name="T16" fmla="*/ 3 w 11"/>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7"/>
                  <a:gd name="T29" fmla="*/ 11 w 11"/>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7">
                    <a:moveTo>
                      <a:pt x="11" y="77"/>
                    </a:moveTo>
                    <a:lnTo>
                      <a:pt x="9" y="70"/>
                    </a:lnTo>
                    <a:lnTo>
                      <a:pt x="0" y="67"/>
                    </a:lnTo>
                    <a:lnTo>
                      <a:pt x="3" y="56"/>
                    </a:lnTo>
                    <a:lnTo>
                      <a:pt x="8" y="53"/>
                    </a:lnTo>
                    <a:lnTo>
                      <a:pt x="9" y="30"/>
                    </a:lnTo>
                    <a:lnTo>
                      <a:pt x="5" y="27"/>
                    </a:lnTo>
                    <a:lnTo>
                      <a:pt x="9" y="16"/>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3396" name="Line 1790"/>
              <p:cNvSpPr>
                <a:spLocks noChangeShapeType="1"/>
              </p:cNvSpPr>
              <p:nvPr/>
            </p:nvSpPr>
            <p:spPr bwMode="auto">
              <a:xfrm flipV="1">
                <a:off x="3484" y="1317"/>
                <a:ext cx="3" cy="3"/>
              </a:xfrm>
              <a:prstGeom prst="line">
                <a:avLst/>
              </a:prstGeom>
              <a:noFill/>
              <a:ln w="3175">
                <a:solidFill>
                  <a:srgbClr val="000000"/>
                </a:solidFill>
                <a:miter lim="800000"/>
                <a:headEnd/>
                <a:tailEnd/>
              </a:ln>
            </p:spPr>
            <p:txBody>
              <a:bodyPr/>
              <a:lstStyle/>
              <a:p>
                <a:endParaRPr lang="en-US" dirty="0"/>
              </a:p>
            </p:txBody>
          </p:sp>
          <p:sp>
            <p:nvSpPr>
              <p:cNvPr id="3397" name="Line 1791"/>
              <p:cNvSpPr>
                <a:spLocks noChangeShapeType="1"/>
              </p:cNvSpPr>
              <p:nvPr/>
            </p:nvSpPr>
            <p:spPr bwMode="auto">
              <a:xfrm flipV="1">
                <a:off x="3487" y="1307"/>
                <a:ext cx="3" cy="10"/>
              </a:xfrm>
              <a:prstGeom prst="line">
                <a:avLst/>
              </a:prstGeom>
              <a:noFill/>
              <a:ln w="3175">
                <a:solidFill>
                  <a:srgbClr val="000000"/>
                </a:solidFill>
                <a:miter lim="800000"/>
                <a:headEnd/>
                <a:tailEnd/>
              </a:ln>
            </p:spPr>
            <p:txBody>
              <a:bodyPr/>
              <a:lstStyle/>
              <a:p>
                <a:endParaRPr lang="en-US" dirty="0"/>
              </a:p>
            </p:txBody>
          </p:sp>
          <p:sp>
            <p:nvSpPr>
              <p:cNvPr id="3398" name="Freeform 1792"/>
              <p:cNvSpPr>
                <a:spLocks/>
              </p:cNvSpPr>
              <p:nvPr/>
            </p:nvSpPr>
            <p:spPr bwMode="auto">
              <a:xfrm>
                <a:off x="3490" y="1301"/>
                <a:ext cx="4" cy="6"/>
              </a:xfrm>
              <a:custGeom>
                <a:avLst/>
                <a:gdLst>
                  <a:gd name="T0" fmla="*/ 0 w 4"/>
                  <a:gd name="T1" fmla="*/ 6 h 6"/>
                  <a:gd name="T2" fmla="*/ 4 w 4"/>
                  <a:gd name="T3" fmla="*/ 3 h 6"/>
                  <a:gd name="T4" fmla="*/ 2 w 4"/>
                  <a:gd name="T5" fmla="*/ 0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0" y="6"/>
                    </a:moveTo>
                    <a:lnTo>
                      <a:pt x="4"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3399" name="Line 1793"/>
              <p:cNvSpPr>
                <a:spLocks noChangeShapeType="1"/>
              </p:cNvSpPr>
              <p:nvPr/>
            </p:nvSpPr>
            <p:spPr bwMode="auto">
              <a:xfrm>
                <a:off x="3492" y="1301"/>
                <a:ext cx="102" cy="1"/>
              </a:xfrm>
              <a:prstGeom prst="line">
                <a:avLst/>
              </a:prstGeom>
              <a:noFill/>
              <a:ln w="3175">
                <a:solidFill>
                  <a:srgbClr val="000000"/>
                </a:solidFill>
                <a:miter lim="800000"/>
                <a:headEnd/>
                <a:tailEnd/>
              </a:ln>
            </p:spPr>
            <p:txBody>
              <a:bodyPr/>
              <a:lstStyle/>
              <a:p>
                <a:endParaRPr lang="en-US" dirty="0"/>
              </a:p>
            </p:txBody>
          </p:sp>
          <p:sp>
            <p:nvSpPr>
              <p:cNvPr id="3400" name="Freeform 1794"/>
              <p:cNvSpPr>
                <a:spLocks/>
              </p:cNvSpPr>
              <p:nvPr/>
            </p:nvSpPr>
            <p:spPr bwMode="auto">
              <a:xfrm>
                <a:off x="3591" y="1302"/>
                <a:ext cx="40" cy="106"/>
              </a:xfrm>
              <a:custGeom>
                <a:avLst/>
                <a:gdLst>
                  <a:gd name="T0" fmla="*/ 3 w 40"/>
                  <a:gd name="T1" fmla="*/ 0 h 106"/>
                  <a:gd name="T2" fmla="*/ 16 w 40"/>
                  <a:gd name="T3" fmla="*/ 16 h 106"/>
                  <a:gd name="T4" fmla="*/ 19 w 40"/>
                  <a:gd name="T5" fmla="*/ 28 h 106"/>
                  <a:gd name="T6" fmla="*/ 13 w 40"/>
                  <a:gd name="T7" fmla="*/ 37 h 106"/>
                  <a:gd name="T8" fmla="*/ 16 w 40"/>
                  <a:gd name="T9" fmla="*/ 52 h 106"/>
                  <a:gd name="T10" fmla="*/ 11 w 40"/>
                  <a:gd name="T11" fmla="*/ 63 h 106"/>
                  <a:gd name="T12" fmla="*/ 19 w 40"/>
                  <a:gd name="T13" fmla="*/ 63 h 106"/>
                  <a:gd name="T14" fmla="*/ 26 w 40"/>
                  <a:gd name="T15" fmla="*/ 69 h 106"/>
                  <a:gd name="T16" fmla="*/ 29 w 40"/>
                  <a:gd name="T17" fmla="*/ 66 h 106"/>
                  <a:gd name="T18" fmla="*/ 29 w 40"/>
                  <a:gd name="T19" fmla="*/ 69 h 106"/>
                  <a:gd name="T20" fmla="*/ 37 w 40"/>
                  <a:gd name="T21" fmla="*/ 69 h 106"/>
                  <a:gd name="T22" fmla="*/ 30 w 40"/>
                  <a:gd name="T23" fmla="*/ 76 h 106"/>
                  <a:gd name="T24" fmla="*/ 37 w 40"/>
                  <a:gd name="T25" fmla="*/ 77 h 106"/>
                  <a:gd name="T26" fmla="*/ 40 w 40"/>
                  <a:gd name="T27" fmla="*/ 84 h 106"/>
                  <a:gd name="T28" fmla="*/ 3 w 40"/>
                  <a:gd name="T29" fmla="*/ 106 h 106"/>
                  <a:gd name="T30" fmla="*/ 0 w 40"/>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06"/>
                  <a:gd name="T50" fmla="*/ 40 w 40"/>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06">
                    <a:moveTo>
                      <a:pt x="3" y="0"/>
                    </a:moveTo>
                    <a:lnTo>
                      <a:pt x="16" y="16"/>
                    </a:lnTo>
                    <a:lnTo>
                      <a:pt x="19" y="28"/>
                    </a:lnTo>
                    <a:lnTo>
                      <a:pt x="13" y="37"/>
                    </a:lnTo>
                    <a:lnTo>
                      <a:pt x="16" y="52"/>
                    </a:lnTo>
                    <a:lnTo>
                      <a:pt x="11" y="63"/>
                    </a:lnTo>
                    <a:lnTo>
                      <a:pt x="19" y="63"/>
                    </a:lnTo>
                    <a:lnTo>
                      <a:pt x="26" y="69"/>
                    </a:lnTo>
                    <a:lnTo>
                      <a:pt x="29" y="66"/>
                    </a:lnTo>
                    <a:lnTo>
                      <a:pt x="29" y="69"/>
                    </a:lnTo>
                    <a:lnTo>
                      <a:pt x="37" y="69"/>
                    </a:lnTo>
                    <a:lnTo>
                      <a:pt x="30" y="76"/>
                    </a:lnTo>
                    <a:lnTo>
                      <a:pt x="37" y="77"/>
                    </a:lnTo>
                    <a:lnTo>
                      <a:pt x="40" y="84"/>
                    </a:lnTo>
                    <a:lnTo>
                      <a:pt x="3" y="106"/>
                    </a:lnTo>
                    <a:lnTo>
                      <a:pt x="0" y="104"/>
                    </a:lnTo>
                  </a:path>
                </a:pathLst>
              </a:custGeom>
              <a:noFill/>
              <a:ln w="3175">
                <a:solidFill>
                  <a:srgbClr val="000000"/>
                </a:solidFill>
                <a:miter lim="800000"/>
                <a:headEnd/>
                <a:tailEnd/>
              </a:ln>
            </p:spPr>
            <p:txBody>
              <a:bodyPr/>
              <a:lstStyle/>
              <a:p>
                <a:pPr algn="ctr" eaLnBrk="0" hangingPunct="0"/>
                <a:endParaRPr lang="en-US" dirty="0"/>
              </a:p>
            </p:txBody>
          </p:sp>
          <p:sp>
            <p:nvSpPr>
              <p:cNvPr id="3401" name="Line 1795"/>
              <p:cNvSpPr>
                <a:spLocks noChangeShapeType="1"/>
              </p:cNvSpPr>
              <p:nvPr/>
            </p:nvSpPr>
            <p:spPr bwMode="auto">
              <a:xfrm flipV="1">
                <a:off x="3591" y="1405"/>
                <a:ext cx="1" cy="1"/>
              </a:xfrm>
              <a:prstGeom prst="line">
                <a:avLst/>
              </a:prstGeom>
              <a:noFill/>
              <a:ln w="3175">
                <a:solidFill>
                  <a:srgbClr val="000000"/>
                </a:solidFill>
                <a:miter lim="800000"/>
                <a:headEnd/>
                <a:tailEnd/>
              </a:ln>
            </p:spPr>
            <p:txBody>
              <a:bodyPr/>
              <a:lstStyle/>
              <a:p>
                <a:endParaRPr lang="en-US" dirty="0"/>
              </a:p>
            </p:txBody>
          </p:sp>
          <p:sp>
            <p:nvSpPr>
              <p:cNvPr id="3402" name="Line 1796"/>
              <p:cNvSpPr>
                <a:spLocks noChangeShapeType="1"/>
              </p:cNvSpPr>
              <p:nvPr/>
            </p:nvSpPr>
            <p:spPr bwMode="auto">
              <a:xfrm>
                <a:off x="5013" y="1301"/>
                <a:ext cx="1" cy="1"/>
              </a:xfrm>
              <a:prstGeom prst="line">
                <a:avLst/>
              </a:prstGeom>
              <a:noFill/>
              <a:ln w="3175">
                <a:solidFill>
                  <a:srgbClr val="000000"/>
                </a:solidFill>
                <a:miter lim="800000"/>
                <a:headEnd/>
                <a:tailEnd/>
              </a:ln>
            </p:spPr>
            <p:txBody>
              <a:bodyPr/>
              <a:lstStyle/>
              <a:p>
                <a:endParaRPr lang="en-US" dirty="0"/>
              </a:p>
            </p:txBody>
          </p:sp>
          <p:sp>
            <p:nvSpPr>
              <p:cNvPr id="3403" name="Line 1797"/>
              <p:cNvSpPr>
                <a:spLocks noChangeShapeType="1"/>
              </p:cNvSpPr>
              <p:nvPr/>
            </p:nvSpPr>
            <p:spPr bwMode="auto">
              <a:xfrm flipV="1">
                <a:off x="3340" y="1301"/>
                <a:ext cx="2" cy="1"/>
              </a:xfrm>
              <a:prstGeom prst="line">
                <a:avLst/>
              </a:prstGeom>
              <a:noFill/>
              <a:ln w="3175">
                <a:solidFill>
                  <a:srgbClr val="000000"/>
                </a:solidFill>
                <a:miter lim="800000"/>
                <a:headEnd/>
                <a:tailEnd/>
              </a:ln>
            </p:spPr>
            <p:txBody>
              <a:bodyPr/>
              <a:lstStyle/>
              <a:p>
                <a:endParaRPr lang="en-US" dirty="0"/>
              </a:p>
            </p:txBody>
          </p:sp>
          <p:sp>
            <p:nvSpPr>
              <p:cNvPr id="3404" name="Freeform 1798"/>
              <p:cNvSpPr>
                <a:spLocks/>
              </p:cNvSpPr>
              <p:nvPr/>
            </p:nvSpPr>
            <p:spPr bwMode="auto">
              <a:xfrm>
                <a:off x="3631" y="1304"/>
                <a:ext cx="138" cy="80"/>
              </a:xfrm>
              <a:custGeom>
                <a:avLst/>
                <a:gdLst>
                  <a:gd name="T0" fmla="*/ 44 w 138"/>
                  <a:gd name="T1" fmla="*/ 0 h 80"/>
                  <a:gd name="T2" fmla="*/ 45 w 138"/>
                  <a:gd name="T3" fmla="*/ 3 h 80"/>
                  <a:gd name="T4" fmla="*/ 58 w 138"/>
                  <a:gd name="T5" fmla="*/ 2 h 80"/>
                  <a:gd name="T6" fmla="*/ 62 w 138"/>
                  <a:gd name="T7" fmla="*/ 8 h 80"/>
                  <a:gd name="T8" fmla="*/ 58 w 138"/>
                  <a:gd name="T9" fmla="*/ 13 h 80"/>
                  <a:gd name="T10" fmla="*/ 62 w 138"/>
                  <a:gd name="T11" fmla="*/ 14 h 80"/>
                  <a:gd name="T12" fmla="*/ 65 w 138"/>
                  <a:gd name="T13" fmla="*/ 10 h 80"/>
                  <a:gd name="T14" fmla="*/ 75 w 138"/>
                  <a:gd name="T15" fmla="*/ 11 h 80"/>
                  <a:gd name="T16" fmla="*/ 84 w 138"/>
                  <a:gd name="T17" fmla="*/ 5 h 80"/>
                  <a:gd name="T18" fmla="*/ 87 w 138"/>
                  <a:gd name="T19" fmla="*/ 18 h 80"/>
                  <a:gd name="T20" fmla="*/ 94 w 138"/>
                  <a:gd name="T21" fmla="*/ 13 h 80"/>
                  <a:gd name="T22" fmla="*/ 94 w 138"/>
                  <a:gd name="T23" fmla="*/ 14 h 80"/>
                  <a:gd name="T24" fmla="*/ 94 w 138"/>
                  <a:gd name="T25" fmla="*/ 22 h 80"/>
                  <a:gd name="T26" fmla="*/ 118 w 138"/>
                  <a:gd name="T27" fmla="*/ 24 h 80"/>
                  <a:gd name="T28" fmla="*/ 125 w 138"/>
                  <a:gd name="T29" fmla="*/ 29 h 80"/>
                  <a:gd name="T30" fmla="*/ 128 w 138"/>
                  <a:gd name="T31" fmla="*/ 26 h 80"/>
                  <a:gd name="T32" fmla="*/ 128 w 138"/>
                  <a:gd name="T33" fmla="*/ 37 h 80"/>
                  <a:gd name="T34" fmla="*/ 131 w 138"/>
                  <a:gd name="T35" fmla="*/ 34 h 80"/>
                  <a:gd name="T36" fmla="*/ 130 w 138"/>
                  <a:gd name="T37" fmla="*/ 27 h 80"/>
                  <a:gd name="T38" fmla="*/ 136 w 138"/>
                  <a:gd name="T39" fmla="*/ 30 h 80"/>
                  <a:gd name="T40" fmla="*/ 138 w 138"/>
                  <a:gd name="T41" fmla="*/ 40 h 80"/>
                  <a:gd name="T42" fmla="*/ 134 w 138"/>
                  <a:gd name="T43" fmla="*/ 51 h 80"/>
                  <a:gd name="T44" fmla="*/ 120 w 138"/>
                  <a:gd name="T45" fmla="*/ 54 h 80"/>
                  <a:gd name="T46" fmla="*/ 100 w 138"/>
                  <a:gd name="T47" fmla="*/ 50 h 80"/>
                  <a:gd name="T48" fmla="*/ 117 w 138"/>
                  <a:gd name="T49" fmla="*/ 53 h 80"/>
                  <a:gd name="T50" fmla="*/ 117 w 138"/>
                  <a:gd name="T51" fmla="*/ 51 h 80"/>
                  <a:gd name="T52" fmla="*/ 121 w 138"/>
                  <a:gd name="T53" fmla="*/ 54 h 80"/>
                  <a:gd name="T54" fmla="*/ 128 w 138"/>
                  <a:gd name="T55" fmla="*/ 51 h 80"/>
                  <a:gd name="T56" fmla="*/ 123 w 138"/>
                  <a:gd name="T57" fmla="*/ 51 h 80"/>
                  <a:gd name="T58" fmla="*/ 130 w 138"/>
                  <a:gd name="T59" fmla="*/ 50 h 80"/>
                  <a:gd name="T60" fmla="*/ 126 w 138"/>
                  <a:gd name="T61" fmla="*/ 46 h 80"/>
                  <a:gd name="T62" fmla="*/ 115 w 138"/>
                  <a:gd name="T63" fmla="*/ 43 h 80"/>
                  <a:gd name="T64" fmla="*/ 115 w 138"/>
                  <a:gd name="T65" fmla="*/ 50 h 80"/>
                  <a:gd name="T66" fmla="*/ 112 w 138"/>
                  <a:gd name="T67" fmla="*/ 42 h 80"/>
                  <a:gd name="T68" fmla="*/ 87 w 138"/>
                  <a:gd name="T69" fmla="*/ 38 h 80"/>
                  <a:gd name="T70" fmla="*/ 73 w 138"/>
                  <a:gd name="T71" fmla="*/ 46 h 80"/>
                  <a:gd name="T72" fmla="*/ 65 w 138"/>
                  <a:gd name="T73" fmla="*/ 43 h 80"/>
                  <a:gd name="T74" fmla="*/ 65 w 138"/>
                  <a:gd name="T75" fmla="*/ 46 h 80"/>
                  <a:gd name="T76" fmla="*/ 55 w 138"/>
                  <a:gd name="T77" fmla="*/ 46 h 80"/>
                  <a:gd name="T78" fmla="*/ 3 w 138"/>
                  <a:gd name="T79" fmla="*/ 80 h 80"/>
                  <a:gd name="T80" fmla="*/ 0 w 138"/>
                  <a:gd name="T81" fmla="*/ 74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80"/>
                  <a:gd name="T125" fmla="*/ 138 w 138"/>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80">
                    <a:moveTo>
                      <a:pt x="44" y="0"/>
                    </a:moveTo>
                    <a:lnTo>
                      <a:pt x="45" y="3"/>
                    </a:lnTo>
                    <a:lnTo>
                      <a:pt x="58" y="2"/>
                    </a:lnTo>
                    <a:lnTo>
                      <a:pt x="62" y="8"/>
                    </a:lnTo>
                    <a:lnTo>
                      <a:pt x="58" y="13"/>
                    </a:lnTo>
                    <a:lnTo>
                      <a:pt x="62" y="14"/>
                    </a:lnTo>
                    <a:lnTo>
                      <a:pt x="65" y="10"/>
                    </a:lnTo>
                    <a:lnTo>
                      <a:pt x="75" y="11"/>
                    </a:lnTo>
                    <a:lnTo>
                      <a:pt x="84" y="5"/>
                    </a:lnTo>
                    <a:lnTo>
                      <a:pt x="87" y="18"/>
                    </a:lnTo>
                    <a:lnTo>
                      <a:pt x="94" y="13"/>
                    </a:lnTo>
                    <a:lnTo>
                      <a:pt x="94" y="14"/>
                    </a:lnTo>
                    <a:lnTo>
                      <a:pt x="94" y="22"/>
                    </a:lnTo>
                    <a:lnTo>
                      <a:pt x="118" y="24"/>
                    </a:lnTo>
                    <a:lnTo>
                      <a:pt x="125" y="29"/>
                    </a:lnTo>
                    <a:lnTo>
                      <a:pt x="128" y="26"/>
                    </a:lnTo>
                    <a:lnTo>
                      <a:pt x="128" y="37"/>
                    </a:lnTo>
                    <a:lnTo>
                      <a:pt x="131" y="34"/>
                    </a:lnTo>
                    <a:lnTo>
                      <a:pt x="130" y="27"/>
                    </a:lnTo>
                    <a:lnTo>
                      <a:pt x="136" y="30"/>
                    </a:lnTo>
                    <a:lnTo>
                      <a:pt x="138" y="40"/>
                    </a:lnTo>
                    <a:lnTo>
                      <a:pt x="134" y="51"/>
                    </a:lnTo>
                    <a:lnTo>
                      <a:pt x="120" y="54"/>
                    </a:lnTo>
                    <a:lnTo>
                      <a:pt x="100" y="50"/>
                    </a:lnTo>
                    <a:lnTo>
                      <a:pt x="117" y="53"/>
                    </a:lnTo>
                    <a:lnTo>
                      <a:pt x="117" y="51"/>
                    </a:lnTo>
                    <a:lnTo>
                      <a:pt x="121" y="54"/>
                    </a:lnTo>
                    <a:lnTo>
                      <a:pt x="128" y="51"/>
                    </a:lnTo>
                    <a:lnTo>
                      <a:pt x="123" y="51"/>
                    </a:lnTo>
                    <a:lnTo>
                      <a:pt x="130" y="50"/>
                    </a:lnTo>
                    <a:lnTo>
                      <a:pt x="126" y="46"/>
                    </a:lnTo>
                    <a:lnTo>
                      <a:pt x="115" y="43"/>
                    </a:lnTo>
                    <a:lnTo>
                      <a:pt x="115" y="50"/>
                    </a:lnTo>
                    <a:lnTo>
                      <a:pt x="112" y="42"/>
                    </a:lnTo>
                    <a:lnTo>
                      <a:pt x="87" y="38"/>
                    </a:lnTo>
                    <a:lnTo>
                      <a:pt x="73" y="46"/>
                    </a:lnTo>
                    <a:lnTo>
                      <a:pt x="65" y="43"/>
                    </a:lnTo>
                    <a:lnTo>
                      <a:pt x="65" y="46"/>
                    </a:lnTo>
                    <a:lnTo>
                      <a:pt x="55" y="46"/>
                    </a:lnTo>
                    <a:lnTo>
                      <a:pt x="3" y="80"/>
                    </a:lnTo>
                    <a:lnTo>
                      <a:pt x="0" y="74"/>
                    </a:lnTo>
                  </a:path>
                </a:pathLst>
              </a:custGeom>
              <a:noFill/>
              <a:ln w="3175">
                <a:solidFill>
                  <a:srgbClr val="000000"/>
                </a:solidFill>
                <a:miter lim="800000"/>
                <a:headEnd/>
                <a:tailEnd/>
              </a:ln>
            </p:spPr>
            <p:txBody>
              <a:bodyPr/>
              <a:lstStyle/>
              <a:p>
                <a:pPr algn="ctr" eaLnBrk="0" hangingPunct="0"/>
                <a:endParaRPr lang="en-US" dirty="0"/>
              </a:p>
            </p:txBody>
          </p:sp>
          <p:sp>
            <p:nvSpPr>
              <p:cNvPr id="3405" name="Freeform 1799"/>
              <p:cNvSpPr>
                <a:spLocks/>
              </p:cNvSpPr>
              <p:nvPr/>
            </p:nvSpPr>
            <p:spPr bwMode="auto">
              <a:xfrm>
                <a:off x="3602" y="1365"/>
                <a:ext cx="29" cy="13"/>
              </a:xfrm>
              <a:custGeom>
                <a:avLst/>
                <a:gdLst>
                  <a:gd name="T0" fmla="*/ 29 w 29"/>
                  <a:gd name="T1" fmla="*/ 13 h 13"/>
                  <a:gd name="T2" fmla="*/ 21 w 29"/>
                  <a:gd name="T3" fmla="*/ 13 h 13"/>
                  <a:gd name="T4" fmla="*/ 26 w 29"/>
                  <a:gd name="T5" fmla="*/ 8 h 13"/>
                  <a:gd name="T6" fmla="*/ 23 w 29"/>
                  <a:gd name="T7" fmla="*/ 5 h 13"/>
                  <a:gd name="T8" fmla="*/ 29 w 29"/>
                  <a:gd name="T9" fmla="*/ 3 h 13"/>
                  <a:gd name="T10" fmla="*/ 27 w 29"/>
                  <a:gd name="T11" fmla="*/ 0 h 13"/>
                  <a:gd name="T12" fmla="*/ 29 w 29"/>
                  <a:gd name="T13" fmla="*/ 3 h 13"/>
                  <a:gd name="T14" fmla="*/ 21 w 29"/>
                  <a:gd name="T15" fmla="*/ 6 h 13"/>
                  <a:gd name="T16" fmla="*/ 23 w 29"/>
                  <a:gd name="T17" fmla="*/ 8 h 13"/>
                  <a:gd name="T18" fmla="*/ 18 w 29"/>
                  <a:gd name="T19" fmla="*/ 3 h 13"/>
                  <a:gd name="T20" fmla="*/ 16 w 29"/>
                  <a:gd name="T21" fmla="*/ 6 h 13"/>
                  <a:gd name="T22" fmla="*/ 8 w 29"/>
                  <a:gd name="T23" fmla="*/ 0 h 13"/>
                  <a:gd name="T24" fmla="*/ 0 w 29"/>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3"/>
                  <a:gd name="T41" fmla="*/ 29 w 29"/>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3">
                    <a:moveTo>
                      <a:pt x="29" y="13"/>
                    </a:moveTo>
                    <a:lnTo>
                      <a:pt x="21" y="13"/>
                    </a:lnTo>
                    <a:lnTo>
                      <a:pt x="26" y="8"/>
                    </a:lnTo>
                    <a:lnTo>
                      <a:pt x="23" y="5"/>
                    </a:lnTo>
                    <a:lnTo>
                      <a:pt x="29" y="3"/>
                    </a:lnTo>
                    <a:lnTo>
                      <a:pt x="27" y="0"/>
                    </a:lnTo>
                    <a:lnTo>
                      <a:pt x="29" y="3"/>
                    </a:lnTo>
                    <a:lnTo>
                      <a:pt x="21" y="6"/>
                    </a:lnTo>
                    <a:lnTo>
                      <a:pt x="23" y="8"/>
                    </a:lnTo>
                    <a:lnTo>
                      <a:pt x="18" y="3"/>
                    </a:lnTo>
                    <a:lnTo>
                      <a:pt x="16" y="6"/>
                    </a:lnTo>
                    <a:lnTo>
                      <a:pt x="8"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06" name="Freeform 1800"/>
              <p:cNvSpPr>
                <a:spLocks/>
              </p:cNvSpPr>
              <p:nvPr/>
            </p:nvSpPr>
            <p:spPr bwMode="auto">
              <a:xfrm>
                <a:off x="3594" y="1302"/>
                <a:ext cx="16" cy="63"/>
              </a:xfrm>
              <a:custGeom>
                <a:avLst/>
                <a:gdLst>
                  <a:gd name="T0" fmla="*/ 8 w 16"/>
                  <a:gd name="T1" fmla="*/ 63 h 63"/>
                  <a:gd name="T2" fmla="*/ 13 w 16"/>
                  <a:gd name="T3" fmla="*/ 52 h 63"/>
                  <a:gd name="T4" fmla="*/ 10 w 16"/>
                  <a:gd name="T5" fmla="*/ 37 h 63"/>
                  <a:gd name="T6" fmla="*/ 16 w 16"/>
                  <a:gd name="T7" fmla="*/ 28 h 63"/>
                  <a:gd name="T8" fmla="*/ 13 w 16"/>
                  <a:gd name="T9" fmla="*/ 16 h 63"/>
                  <a:gd name="T10" fmla="*/ 0 w 16"/>
                  <a:gd name="T11" fmla="*/ 0 h 63"/>
                  <a:gd name="T12" fmla="*/ 0 60000 65536"/>
                  <a:gd name="T13" fmla="*/ 0 60000 65536"/>
                  <a:gd name="T14" fmla="*/ 0 60000 65536"/>
                  <a:gd name="T15" fmla="*/ 0 60000 65536"/>
                  <a:gd name="T16" fmla="*/ 0 60000 65536"/>
                  <a:gd name="T17" fmla="*/ 0 60000 65536"/>
                  <a:gd name="T18" fmla="*/ 0 w 16"/>
                  <a:gd name="T19" fmla="*/ 0 h 63"/>
                  <a:gd name="T20" fmla="*/ 16 w 1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6" h="63">
                    <a:moveTo>
                      <a:pt x="8" y="63"/>
                    </a:moveTo>
                    <a:lnTo>
                      <a:pt x="13" y="52"/>
                    </a:lnTo>
                    <a:lnTo>
                      <a:pt x="10" y="37"/>
                    </a:lnTo>
                    <a:lnTo>
                      <a:pt x="16" y="28"/>
                    </a:lnTo>
                    <a:lnTo>
                      <a:pt x="13"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07" name="Line 1801"/>
              <p:cNvSpPr>
                <a:spLocks noChangeShapeType="1"/>
              </p:cNvSpPr>
              <p:nvPr/>
            </p:nvSpPr>
            <p:spPr bwMode="auto">
              <a:xfrm>
                <a:off x="3594" y="1302"/>
                <a:ext cx="81" cy="2"/>
              </a:xfrm>
              <a:prstGeom prst="line">
                <a:avLst/>
              </a:prstGeom>
              <a:noFill/>
              <a:ln w="3175">
                <a:solidFill>
                  <a:srgbClr val="000000"/>
                </a:solidFill>
                <a:miter lim="800000"/>
                <a:headEnd/>
                <a:tailEnd/>
              </a:ln>
            </p:spPr>
            <p:txBody>
              <a:bodyPr/>
              <a:lstStyle/>
              <a:p>
                <a:endParaRPr lang="en-US" dirty="0"/>
              </a:p>
            </p:txBody>
          </p:sp>
          <p:sp>
            <p:nvSpPr>
              <p:cNvPr id="3408" name="Line 1802"/>
              <p:cNvSpPr>
                <a:spLocks noChangeShapeType="1"/>
              </p:cNvSpPr>
              <p:nvPr/>
            </p:nvSpPr>
            <p:spPr bwMode="auto">
              <a:xfrm flipV="1">
                <a:off x="3340" y="1302"/>
                <a:ext cx="2" cy="2"/>
              </a:xfrm>
              <a:prstGeom prst="line">
                <a:avLst/>
              </a:prstGeom>
              <a:noFill/>
              <a:ln w="3175">
                <a:solidFill>
                  <a:srgbClr val="000000"/>
                </a:solidFill>
                <a:miter lim="800000"/>
                <a:headEnd/>
                <a:tailEnd/>
              </a:ln>
            </p:spPr>
            <p:txBody>
              <a:bodyPr/>
              <a:lstStyle/>
              <a:p>
                <a:endParaRPr lang="en-US" dirty="0"/>
              </a:p>
            </p:txBody>
          </p:sp>
          <p:sp>
            <p:nvSpPr>
              <p:cNvPr id="3409" name="Line 1803"/>
              <p:cNvSpPr>
                <a:spLocks noChangeShapeType="1"/>
              </p:cNvSpPr>
              <p:nvPr/>
            </p:nvSpPr>
            <p:spPr bwMode="auto">
              <a:xfrm>
                <a:off x="3676" y="1304"/>
                <a:ext cx="7" cy="1"/>
              </a:xfrm>
              <a:prstGeom prst="line">
                <a:avLst/>
              </a:prstGeom>
              <a:noFill/>
              <a:ln w="3175">
                <a:solidFill>
                  <a:srgbClr val="000000"/>
                </a:solidFill>
                <a:miter lim="800000"/>
                <a:headEnd/>
                <a:tailEnd/>
              </a:ln>
            </p:spPr>
            <p:txBody>
              <a:bodyPr/>
              <a:lstStyle/>
              <a:p>
                <a:endParaRPr lang="en-US" dirty="0"/>
              </a:p>
            </p:txBody>
          </p:sp>
          <p:sp>
            <p:nvSpPr>
              <p:cNvPr id="3410" name="Line 1804"/>
              <p:cNvSpPr>
                <a:spLocks noChangeShapeType="1"/>
              </p:cNvSpPr>
              <p:nvPr/>
            </p:nvSpPr>
            <p:spPr bwMode="auto">
              <a:xfrm flipH="1">
                <a:off x="3676" y="1304"/>
                <a:ext cx="7" cy="1"/>
              </a:xfrm>
              <a:prstGeom prst="line">
                <a:avLst/>
              </a:prstGeom>
              <a:noFill/>
              <a:ln w="3175">
                <a:solidFill>
                  <a:srgbClr val="000000"/>
                </a:solidFill>
                <a:miter lim="800000"/>
                <a:headEnd/>
                <a:tailEnd/>
              </a:ln>
            </p:spPr>
            <p:txBody>
              <a:bodyPr/>
              <a:lstStyle/>
              <a:p>
                <a:endParaRPr lang="en-US" dirty="0"/>
              </a:p>
            </p:txBody>
          </p:sp>
          <p:sp>
            <p:nvSpPr>
              <p:cNvPr id="3411" name="Freeform 1805"/>
              <p:cNvSpPr>
                <a:spLocks/>
              </p:cNvSpPr>
              <p:nvPr/>
            </p:nvSpPr>
            <p:spPr bwMode="auto">
              <a:xfrm>
                <a:off x="3676" y="1304"/>
                <a:ext cx="7" cy="3"/>
              </a:xfrm>
              <a:custGeom>
                <a:avLst/>
                <a:gdLst>
                  <a:gd name="T0" fmla="*/ 0 w 7"/>
                  <a:gd name="T1" fmla="*/ 0 h 3"/>
                  <a:gd name="T2" fmla="*/ 7 w 7"/>
                  <a:gd name="T3" fmla="*/ 3 h 3"/>
                  <a:gd name="T4" fmla="*/ 0 w 7"/>
                  <a:gd name="T5" fmla="*/ 2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0" y="0"/>
                    </a:moveTo>
                    <a:lnTo>
                      <a:pt x="7" y="3"/>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412" name="Line 1806"/>
              <p:cNvSpPr>
                <a:spLocks noChangeShapeType="1"/>
              </p:cNvSpPr>
              <p:nvPr/>
            </p:nvSpPr>
            <p:spPr bwMode="auto">
              <a:xfrm flipH="1" flipV="1">
                <a:off x="3675" y="1304"/>
                <a:ext cx="1" cy="2"/>
              </a:xfrm>
              <a:prstGeom prst="line">
                <a:avLst/>
              </a:prstGeom>
              <a:noFill/>
              <a:ln w="3175">
                <a:solidFill>
                  <a:srgbClr val="000000"/>
                </a:solidFill>
                <a:miter lim="800000"/>
                <a:headEnd/>
                <a:tailEnd/>
              </a:ln>
            </p:spPr>
            <p:txBody>
              <a:bodyPr/>
              <a:lstStyle/>
              <a:p>
                <a:endParaRPr lang="en-US" dirty="0"/>
              </a:p>
            </p:txBody>
          </p:sp>
          <p:sp>
            <p:nvSpPr>
              <p:cNvPr id="3413" name="Line 1807"/>
              <p:cNvSpPr>
                <a:spLocks noChangeShapeType="1"/>
              </p:cNvSpPr>
              <p:nvPr/>
            </p:nvSpPr>
            <p:spPr bwMode="auto">
              <a:xfrm>
                <a:off x="3675" y="1304"/>
                <a:ext cx="1" cy="1"/>
              </a:xfrm>
              <a:prstGeom prst="line">
                <a:avLst/>
              </a:prstGeom>
              <a:noFill/>
              <a:ln w="3175">
                <a:solidFill>
                  <a:srgbClr val="000000"/>
                </a:solidFill>
                <a:miter lim="800000"/>
                <a:headEnd/>
                <a:tailEnd/>
              </a:ln>
            </p:spPr>
            <p:txBody>
              <a:bodyPr/>
              <a:lstStyle/>
              <a:p>
                <a:endParaRPr lang="en-US" dirty="0"/>
              </a:p>
            </p:txBody>
          </p:sp>
          <p:sp>
            <p:nvSpPr>
              <p:cNvPr id="3414" name="Freeform 1808"/>
              <p:cNvSpPr>
                <a:spLocks/>
              </p:cNvSpPr>
              <p:nvPr/>
            </p:nvSpPr>
            <p:spPr bwMode="auto">
              <a:xfrm>
                <a:off x="3715" y="1304"/>
                <a:ext cx="12" cy="16"/>
              </a:xfrm>
              <a:custGeom>
                <a:avLst/>
                <a:gdLst>
                  <a:gd name="T0" fmla="*/ 3 w 12"/>
                  <a:gd name="T1" fmla="*/ 16 h 16"/>
                  <a:gd name="T2" fmla="*/ 0 w 12"/>
                  <a:gd name="T3" fmla="*/ 0 h 16"/>
                  <a:gd name="T4" fmla="*/ 12 w 12"/>
                  <a:gd name="T5" fmla="*/ 8 h 16"/>
                  <a:gd name="T6" fmla="*/ 3 w 12"/>
                  <a:gd name="T7" fmla="*/ 16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3" y="16"/>
                    </a:moveTo>
                    <a:lnTo>
                      <a:pt x="0" y="0"/>
                    </a:lnTo>
                    <a:lnTo>
                      <a:pt x="12" y="8"/>
                    </a:lnTo>
                    <a:lnTo>
                      <a:pt x="3" y="16"/>
                    </a:lnTo>
                  </a:path>
                </a:pathLst>
              </a:custGeom>
              <a:noFill/>
              <a:ln w="3175">
                <a:solidFill>
                  <a:srgbClr val="000000"/>
                </a:solidFill>
                <a:miter lim="800000"/>
                <a:headEnd/>
                <a:tailEnd/>
              </a:ln>
            </p:spPr>
            <p:txBody>
              <a:bodyPr/>
              <a:lstStyle/>
              <a:p>
                <a:pPr algn="ctr" eaLnBrk="0" hangingPunct="0"/>
                <a:endParaRPr lang="en-US" dirty="0"/>
              </a:p>
            </p:txBody>
          </p:sp>
          <p:sp>
            <p:nvSpPr>
              <p:cNvPr id="3415" name="Freeform 1809"/>
              <p:cNvSpPr>
                <a:spLocks/>
              </p:cNvSpPr>
              <p:nvPr/>
            </p:nvSpPr>
            <p:spPr bwMode="auto">
              <a:xfrm>
                <a:off x="3723" y="1306"/>
                <a:ext cx="2" cy="1"/>
              </a:xfrm>
              <a:custGeom>
                <a:avLst/>
                <a:gdLst>
                  <a:gd name="T0" fmla="*/ 0 w 2"/>
                  <a:gd name="T1" fmla="*/ 0 h 1"/>
                  <a:gd name="T2" fmla="*/ 2 w 2"/>
                  <a:gd name="T3" fmla="*/ 1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16" name="Line 1810"/>
              <p:cNvSpPr>
                <a:spLocks noChangeShapeType="1"/>
              </p:cNvSpPr>
              <p:nvPr/>
            </p:nvSpPr>
            <p:spPr bwMode="auto">
              <a:xfrm>
                <a:off x="3718" y="1306"/>
                <a:ext cx="1" cy="1"/>
              </a:xfrm>
              <a:prstGeom prst="line">
                <a:avLst/>
              </a:prstGeom>
              <a:noFill/>
              <a:ln w="3175">
                <a:solidFill>
                  <a:srgbClr val="000000"/>
                </a:solidFill>
                <a:miter lim="800000"/>
                <a:headEnd/>
                <a:tailEnd/>
              </a:ln>
            </p:spPr>
            <p:txBody>
              <a:bodyPr/>
              <a:lstStyle/>
              <a:p>
                <a:endParaRPr lang="en-US" dirty="0"/>
              </a:p>
            </p:txBody>
          </p:sp>
          <p:sp>
            <p:nvSpPr>
              <p:cNvPr id="3417" name="Freeform 1811"/>
              <p:cNvSpPr>
                <a:spLocks/>
              </p:cNvSpPr>
              <p:nvPr/>
            </p:nvSpPr>
            <p:spPr bwMode="auto">
              <a:xfrm>
                <a:off x="3710" y="1307"/>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418" name="Line 1812"/>
              <p:cNvSpPr>
                <a:spLocks noChangeShapeType="1"/>
              </p:cNvSpPr>
              <p:nvPr/>
            </p:nvSpPr>
            <p:spPr bwMode="auto">
              <a:xfrm>
                <a:off x="3727" y="1310"/>
                <a:ext cx="1" cy="1"/>
              </a:xfrm>
              <a:prstGeom prst="line">
                <a:avLst/>
              </a:prstGeom>
              <a:noFill/>
              <a:ln w="3175">
                <a:solidFill>
                  <a:srgbClr val="000000"/>
                </a:solidFill>
                <a:miter lim="800000"/>
                <a:headEnd/>
                <a:tailEnd/>
              </a:ln>
            </p:spPr>
            <p:txBody>
              <a:bodyPr/>
              <a:lstStyle/>
              <a:p>
                <a:endParaRPr lang="en-US" dirty="0"/>
              </a:p>
            </p:txBody>
          </p:sp>
          <p:sp>
            <p:nvSpPr>
              <p:cNvPr id="3419" name="Freeform 1813"/>
              <p:cNvSpPr>
                <a:spLocks/>
              </p:cNvSpPr>
              <p:nvPr/>
            </p:nvSpPr>
            <p:spPr bwMode="auto">
              <a:xfrm>
                <a:off x="3723" y="1314"/>
                <a:ext cx="5" cy="4"/>
              </a:xfrm>
              <a:custGeom>
                <a:avLst/>
                <a:gdLst>
                  <a:gd name="T0" fmla="*/ 0 w 5"/>
                  <a:gd name="T1" fmla="*/ 3 h 4"/>
                  <a:gd name="T2" fmla="*/ 5 w 5"/>
                  <a:gd name="T3" fmla="*/ 0 h 4"/>
                  <a:gd name="T4" fmla="*/ 4 w 5"/>
                  <a:gd name="T5" fmla="*/ 4 h 4"/>
                  <a:gd name="T6" fmla="*/ 0 w 5"/>
                  <a:gd name="T7" fmla="*/ 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3"/>
                    </a:moveTo>
                    <a:lnTo>
                      <a:pt x="5" y="0"/>
                    </a:lnTo>
                    <a:lnTo>
                      <a:pt x="4" y="4"/>
                    </a:lnTo>
                    <a:lnTo>
                      <a:pt x="0" y="3"/>
                    </a:lnTo>
                  </a:path>
                </a:pathLst>
              </a:custGeom>
              <a:noFill/>
              <a:ln w="3175">
                <a:solidFill>
                  <a:srgbClr val="000000"/>
                </a:solidFill>
                <a:miter lim="800000"/>
                <a:headEnd/>
                <a:tailEnd/>
              </a:ln>
            </p:spPr>
            <p:txBody>
              <a:bodyPr/>
              <a:lstStyle/>
              <a:p>
                <a:pPr algn="ctr" eaLnBrk="0" hangingPunct="0"/>
                <a:endParaRPr lang="en-US" dirty="0"/>
              </a:p>
            </p:txBody>
          </p:sp>
        </p:grpSp>
        <p:grpSp>
          <p:nvGrpSpPr>
            <p:cNvPr id="16" name="Group 1814"/>
            <p:cNvGrpSpPr>
              <a:grpSpLocks/>
            </p:cNvGrpSpPr>
            <p:nvPr/>
          </p:nvGrpSpPr>
          <p:grpSpPr bwMode="auto">
            <a:xfrm>
              <a:off x="5222875" y="2082800"/>
              <a:ext cx="2889250" cy="528638"/>
              <a:chOff x="3290" y="1312"/>
              <a:chExt cx="1820" cy="333"/>
            </a:xfrm>
          </p:grpSpPr>
          <p:sp>
            <p:nvSpPr>
              <p:cNvPr id="3020" name="Line 1815"/>
              <p:cNvSpPr>
                <a:spLocks noChangeShapeType="1"/>
              </p:cNvSpPr>
              <p:nvPr/>
            </p:nvSpPr>
            <p:spPr bwMode="auto">
              <a:xfrm>
                <a:off x="3600" y="1312"/>
                <a:ext cx="2" cy="1"/>
              </a:xfrm>
              <a:prstGeom prst="line">
                <a:avLst/>
              </a:prstGeom>
              <a:noFill/>
              <a:ln w="3175">
                <a:solidFill>
                  <a:srgbClr val="000000"/>
                </a:solidFill>
                <a:miter lim="800000"/>
                <a:headEnd/>
                <a:tailEnd/>
              </a:ln>
            </p:spPr>
            <p:txBody>
              <a:bodyPr/>
              <a:lstStyle/>
              <a:p>
                <a:endParaRPr lang="en-US" dirty="0"/>
              </a:p>
            </p:txBody>
          </p:sp>
          <p:sp>
            <p:nvSpPr>
              <p:cNvPr id="3021" name="Line 1816"/>
              <p:cNvSpPr>
                <a:spLocks noChangeShapeType="1"/>
              </p:cNvSpPr>
              <p:nvPr/>
            </p:nvSpPr>
            <p:spPr bwMode="auto">
              <a:xfrm>
                <a:off x="3290" y="1314"/>
                <a:ext cx="1" cy="1"/>
              </a:xfrm>
              <a:prstGeom prst="line">
                <a:avLst/>
              </a:prstGeom>
              <a:noFill/>
              <a:ln w="3175">
                <a:solidFill>
                  <a:srgbClr val="000000"/>
                </a:solidFill>
                <a:miter lim="800000"/>
                <a:headEnd/>
                <a:tailEnd/>
              </a:ln>
            </p:spPr>
            <p:txBody>
              <a:bodyPr/>
              <a:lstStyle/>
              <a:p>
                <a:endParaRPr lang="en-US" dirty="0"/>
              </a:p>
            </p:txBody>
          </p:sp>
          <p:sp>
            <p:nvSpPr>
              <p:cNvPr id="3022" name="Freeform 1817"/>
              <p:cNvSpPr>
                <a:spLocks/>
              </p:cNvSpPr>
              <p:nvPr/>
            </p:nvSpPr>
            <p:spPr bwMode="auto">
              <a:xfrm>
                <a:off x="3981" y="1314"/>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023" name="Freeform 1818"/>
              <p:cNvSpPr>
                <a:spLocks/>
              </p:cNvSpPr>
              <p:nvPr/>
            </p:nvSpPr>
            <p:spPr bwMode="auto">
              <a:xfrm>
                <a:off x="3982" y="1315"/>
                <a:ext cx="2" cy="2"/>
              </a:xfrm>
              <a:custGeom>
                <a:avLst/>
                <a:gdLst>
                  <a:gd name="T0" fmla="*/ 0 w 2"/>
                  <a:gd name="T1" fmla="*/ 0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24" name="Freeform 1819"/>
              <p:cNvSpPr>
                <a:spLocks/>
              </p:cNvSpPr>
              <p:nvPr/>
            </p:nvSpPr>
            <p:spPr bwMode="auto">
              <a:xfrm>
                <a:off x="3990" y="1317"/>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25" name="Line 1820"/>
              <p:cNvSpPr>
                <a:spLocks noChangeShapeType="1"/>
              </p:cNvSpPr>
              <p:nvPr/>
            </p:nvSpPr>
            <p:spPr bwMode="auto">
              <a:xfrm>
                <a:off x="5013" y="1317"/>
                <a:ext cx="1" cy="1"/>
              </a:xfrm>
              <a:prstGeom prst="line">
                <a:avLst/>
              </a:prstGeom>
              <a:noFill/>
              <a:ln w="3175">
                <a:solidFill>
                  <a:srgbClr val="000000"/>
                </a:solidFill>
                <a:miter lim="800000"/>
                <a:headEnd/>
                <a:tailEnd/>
              </a:ln>
            </p:spPr>
            <p:txBody>
              <a:bodyPr/>
              <a:lstStyle/>
              <a:p>
                <a:endParaRPr lang="en-US" dirty="0"/>
              </a:p>
            </p:txBody>
          </p:sp>
          <p:sp>
            <p:nvSpPr>
              <p:cNvPr id="3026" name="Line 1821"/>
              <p:cNvSpPr>
                <a:spLocks noChangeShapeType="1"/>
              </p:cNvSpPr>
              <p:nvPr/>
            </p:nvSpPr>
            <p:spPr bwMode="auto">
              <a:xfrm>
                <a:off x="5013" y="1317"/>
                <a:ext cx="1" cy="1"/>
              </a:xfrm>
              <a:prstGeom prst="line">
                <a:avLst/>
              </a:prstGeom>
              <a:noFill/>
              <a:ln w="3175">
                <a:solidFill>
                  <a:srgbClr val="000000"/>
                </a:solidFill>
                <a:miter lim="800000"/>
                <a:headEnd/>
                <a:tailEnd/>
              </a:ln>
            </p:spPr>
            <p:txBody>
              <a:bodyPr/>
              <a:lstStyle/>
              <a:p>
                <a:endParaRPr lang="en-US" dirty="0"/>
              </a:p>
            </p:txBody>
          </p:sp>
          <p:sp>
            <p:nvSpPr>
              <p:cNvPr id="3027" name="Freeform 1822"/>
              <p:cNvSpPr>
                <a:spLocks/>
              </p:cNvSpPr>
              <p:nvPr/>
            </p:nvSpPr>
            <p:spPr bwMode="auto">
              <a:xfrm>
                <a:off x="3984" y="1317"/>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28" name="Line 1823"/>
              <p:cNvSpPr>
                <a:spLocks noChangeShapeType="1"/>
              </p:cNvSpPr>
              <p:nvPr/>
            </p:nvSpPr>
            <p:spPr bwMode="auto">
              <a:xfrm>
                <a:off x="3987" y="1318"/>
                <a:ext cx="2" cy="1"/>
              </a:xfrm>
              <a:prstGeom prst="line">
                <a:avLst/>
              </a:prstGeom>
              <a:noFill/>
              <a:ln w="3175">
                <a:solidFill>
                  <a:srgbClr val="000000"/>
                </a:solidFill>
                <a:miter lim="800000"/>
                <a:headEnd/>
                <a:tailEnd/>
              </a:ln>
            </p:spPr>
            <p:txBody>
              <a:bodyPr/>
              <a:lstStyle/>
              <a:p>
                <a:endParaRPr lang="en-US" dirty="0"/>
              </a:p>
            </p:txBody>
          </p:sp>
          <p:sp>
            <p:nvSpPr>
              <p:cNvPr id="3029" name="Line 1824"/>
              <p:cNvSpPr>
                <a:spLocks noChangeShapeType="1"/>
              </p:cNvSpPr>
              <p:nvPr/>
            </p:nvSpPr>
            <p:spPr bwMode="auto">
              <a:xfrm>
                <a:off x="3977" y="1320"/>
                <a:ext cx="2" cy="1"/>
              </a:xfrm>
              <a:prstGeom prst="line">
                <a:avLst/>
              </a:prstGeom>
              <a:noFill/>
              <a:ln w="3175">
                <a:solidFill>
                  <a:srgbClr val="000000"/>
                </a:solidFill>
                <a:miter lim="800000"/>
                <a:headEnd/>
                <a:tailEnd/>
              </a:ln>
            </p:spPr>
            <p:txBody>
              <a:bodyPr/>
              <a:lstStyle/>
              <a:p>
                <a:endParaRPr lang="en-US" dirty="0"/>
              </a:p>
            </p:txBody>
          </p:sp>
          <p:sp>
            <p:nvSpPr>
              <p:cNvPr id="3030" name="Line 1825"/>
              <p:cNvSpPr>
                <a:spLocks noChangeShapeType="1"/>
              </p:cNvSpPr>
              <p:nvPr/>
            </p:nvSpPr>
            <p:spPr bwMode="auto">
              <a:xfrm flipV="1">
                <a:off x="3727" y="1322"/>
                <a:ext cx="1" cy="1"/>
              </a:xfrm>
              <a:prstGeom prst="line">
                <a:avLst/>
              </a:prstGeom>
              <a:noFill/>
              <a:ln w="3175">
                <a:solidFill>
                  <a:srgbClr val="000000"/>
                </a:solidFill>
                <a:miter lim="800000"/>
                <a:headEnd/>
                <a:tailEnd/>
              </a:ln>
            </p:spPr>
            <p:txBody>
              <a:bodyPr/>
              <a:lstStyle/>
              <a:p>
                <a:endParaRPr lang="en-US" dirty="0"/>
              </a:p>
            </p:txBody>
          </p:sp>
          <p:sp>
            <p:nvSpPr>
              <p:cNvPr id="3031" name="Line 1826"/>
              <p:cNvSpPr>
                <a:spLocks noChangeShapeType="1"/>
              </p:cNvSpPr>
              <p:nvPr/>
            </p:nvSpPr>
            <p:spPr bwMode="auto">
              <a:xfrm>
                <a:off x="3992" y="1320"/>
                <a:ext cx="1" cy="1"/>
              </a:xfrm>
              <a:prstGeom prst="line">
                <a:avLst/>
              </a:prstGeom>
              <a:noFill/>
              <a:ln w="3175">
                <a:solidFill>
                  <a:srgbClr val="000000"/>
                </a:solidFill>
                <a:miter lim="800000"/>
                <a:headEnd/>
                <a:tailEnd/>
              </a:ln>
            </p:spPr>
            <p:txBody>
              <a:bodyPr/>
              <a:lstStyle/>
              <a:p>
                <a:endParaRPr lang="en-US" dirty="0"/>
              </a:p>
            </p:txBody>
          </p:sp>
          <p:sp>
            <p:nvSpPr>
              <p:cNvPr id="3032" name="Line 1827"/>
              <p:cNvSpPr>
                <a:spLocks noChangeShapeType="1"/>
              </p:cNvSpPr>
              <p:nvPr/>
            </p:nvSpPr>
            <p:spPr bwMode="auto">
              <a:xfrm flipV="1">
                <a:off x="3727" y="1320"/>
                <a:ext cx="1" cy="2"/>
              </a:xfrm>
              <a:prstGeom prst="line">
                <a:avLst/>
              </a:prstGeom>
              <a:noFill/>
              <a:ln w="3175">
                <a:solidFill>
                  <a:srgbClr val="000000"/>
                </a:solidFill>
                <a:miter lim="800000"/>
                <a:headEnd/>
                <a:tailEnd/>
              </a:ln>
            </p:spPr>
            <p:txBody>
              <a:bodyPr/>
              <a:lstStyle/>
              <a:p>
                <a:endParaRPr lang="en-US" dirty="0"/>
              </a:p>
            </p:txBody>
          </p:sp>
          <p:sp>
            <p:nvSpPr>
              <p:cNvPr id="3033" name="Line 1828"/>
              <p:cNvSpPr>
                <a:spLocks noChangeShapeType="1"/>
              </p:cNvSpPr>
              <p:nvPr/>
            </p:nvSpPr>
            <p:spPr bwMode="auto">
              <a:xfrm flipV="1">
                <a:off x="3977" y="1322"/>
                <a:ext cx="1" cy="1"/>
              </a:xfrm>
              <a:prstGeom prst="line">
                <a:avLst/>
              </a:prstGeom>
              <a:noFill/>
              <a:ln w="3175">
                <a:solidFill>
                  <a:srgbClr val="000000"/>
                </a:solidFill>
                <a:miter lim="800000"/>
                <a:headEnd/>
                <a:tailEnd/>
              </a:ln>
            </p:spPr>
            <p:txBody>
              <a:bodyPr/>
              <a:lstStyle/>
              <a:p>
                <a:endParaRPr lang="en-US" dirty="0"/>
              </a:p>
            </p:txBody>
          </p:sp>
          <p:sp>
            <p:nvSpPr>
              <p:cNvPr id="3034" name="Line 1829"/>
              <p:cNvSpPr>
                <a:spLocks noChangeShapeType="1"/>
              </p:cNvSpPr>
              <p:nvPr/>
            </p:nvSpPr>
            <p:spPr bwMode="auto">
              <a:xfrm flipV="1">
                <a:off x="3727" y="1322"/>
                <a:ext cx="1" cy="1"/>
              </a:xfrm>
              <a:prstGeom prst="line">
                <a:avLst/>
              </a:prstGeom>
              <a:noFill/>
              <a:ln w="3175">
                <a:solidFill>
                  <a:srgbClr val="000000"/>
                </a:solidFill>
                <a:miter lim="800000"/>
                <a:headEnd/>
                <a:tailEnd/>
              </a:ln>
            </p:spPr>
            <p:txBody>
              <a:bodyPr/>
              <a:lstStyle/>
              <a:p>
                <a:endParaRPr lang="en-US" dirty="0"/>
              </a:p>
            </p:txBody>
          </p:sp>
          <p:sp>
            <p:nvSpPr>
              <p:cNvPr id="3035" name="Freeform 1830"/>
              <p:cNvSpPr>
                <a:spLocks/>
              </p:cNvSpPr>
              <p:nvPr/>
            </p:nvSpPr>
            <p:spPr bwMode="auto">
              <a:xfrm>
                <a:off x="3486" y="1323"/>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036" name="Freeform 1831"/>
              <p:cNvSpPr>
                <a:spLocks/>
              </p:cNvSpPr>
              <p:nvPr/>
            </p:nvSpPr>
            <p:spPr bwMode="auto">
              <a:xfrm>
                <a:off x="4514" y="1331"/>
                <a:ext cx="46" cy="10"/>
              </a:xfrm>
              <a:custGeom>
                <a:avLst/>
                <a:gdLst>
                  <a:gd name="T0" fmla="*/ 0 w 46"/>
                  <a:gd name="T1" fmla="*/ 2 h 10"/>
                  <a:gd name="T2" fmla="*/ 8 w 46"/>
                  <a:gd name="T3" fmla="*/ 0 h 10"/>
                  <a:gd name="T4" fmla="*/ 20 w 46"/>
                  <a:gd name="T5" fmla="*/ 3 h 10"/>
                  <a:gd name="T6" fmla="*/ 26 w 46"/>
                  <a:gd name="T7" fmla="*/ 10 h 10"/>
                  <a:gd name="T8" fmla="*/ 34 w 46"/>
                  <a:gd name="T9" fmla="*/ 5 h 10"/>
                  <a:gd name="T10" fmla="*/ 46 w 46"/>
                  <a:gd name="T11" fmla="*/ 10 h 10"/>
                  <a:gd name="T12" fmla="*/ 0 60000 65536"/>
                  <a:gd name="T13" fmla="*/ 0 60000 65536"/>
                  <a:gd name="T14" fmla="*/ 0 60000 65536"/>
                  <a:gd name="T15" fmla="*/ 0 60000 65536"/>
                  <a:gd name="T16" fmla="*/ 0 60000 65536"/>
                  <a:gd name="T17" fmla="*/ 0 60000 65536"/>
                  <a:gd name="T18" fmla="*/ 0 w 46"/>
                  <a:gd name="T19" fmla="*/ 0 h 10"/>
                  <a:gd name="T20" fmla="*/ 46 w 4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6" h="10">
                    <a:moveTo>
                      <a:pt x="0" y="2"/>
                    </a:moveTo>
                    <a:lnTo>
                      <a:pt x="8" y="0"/>
                    </a:lnTo>
                    <a:lnTo>
                      <a:pt x="20" y="3"/>
                    </a:lnTo>
                    <a:lnTo>
                      <a:pt x="26" y="10"/>
                    </a:lnTo>
                    <a:lnTo>
                      <a:pt x="34" y="5"/>
                    </a:lnTo>
                    <a:lnTo>
                      <a:pt x="46" y="10"/>
                    </a:lnTo>
                  </a:path>
                </a:pathLst>
              </a:custGeom>
              <a:noFill/>
              <a:ln w="3175">
                <a:solidFill>
                  <a:srgbClr val="000000"/>
                </a:solidFill>
                <a:miter lim="800000"/>
                <a:headEnd/>
                <a:tailEnd/>
              </a:ln>
            </p:spPr>
            <p:txBody>
              <a:bodyPr/>
              <a:lstStyle/>
              <a:p>
                <a:pPr algn="ctr" eaLnBrk="0" hangingPunct="0"/>
                <a:endParaRPr lang="en-US" dirty="0"/>
              </a:p>
            </p:txBody>
          </p:sp>
          <p:sp>
            <p:nvSpPr>
              <p:cNvPr id="3037" name="Freeform 1832"/>
              <p:cNvSpPr>
                <a:spLocks/>
              </p:cNvSpPr>
              <p:nvPr/>
            </p:nvSpPr>
            <p:spPr bwMode="auto">
              <a:xfrm>
                <a:off x="4560" y="1341"/>
                <a:ext cx="29" cy="21"/>
              </a:xfrm>
              <a:custGeom>
                <a:avLst/>
                <a:gdLst>
                  <a:gd name="T0" fmla="*/ 0 w 29"/>
                  <a:gd name="T1" fmla="*/ 0 h 21"/>
                  <a:gd name="T2" fmla="*/ 6 w 29"/>
                  <a:gd name="T3" fmla="*/ 3 h 21"/>
                  <a:gd name="T4" fmla="*/ 9 w 29"/>
                  <a:gd name="T5" fmla="*/ 17 h 21"/>
                  <a:gd name="T6" fmla="*/ 29 w 29"/>
                  <a:gd name="T7" fmla="*/ 21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0" y="0"/>
                    </a:moveTo>
                    <a:lnTo>
                      <a:pt x="6" y="3"/>
                    </a:lnTo>
                    <a:lnTo>
                      <a:pt x="9" y="17"/>
                    </a:lnTo>
                    <a:lnTo>
                      <a:pt x="29" y="21"/>
                    </a:lnTo>
                  </a:path>
                </a:pathLst>
              </a:custGeom>
              <a:noFill/>
              <a:ln w="3175">
                <a:solidFill>
                  <a:srgbClr val="000000"/>
                </a:solidFill>
                <a:miter lim="800000"/>
                <a:headEnd/>
                <a:tailEnd/>
              </a:ln>
            </p:spPr>
            <p:txBody>
              <a:bodyPr/>
              <a:lstStyle/>
              <a:p>
                <a:pPr algn="ctr" eaLnBrk="0" hangingPunct="0"/>
                <a:endParaRPr lang="en-US" dirty="0"/>
              </a:p>
            </p:txBody>
          </p:sp>
          <p:sp>
            <p:nvSpPr>
              <p:cNvPr id="3038" name="Freeform 1833"/>
              <p:cNvSpPr>
                <a:spLocks/>
              </p:cNvSpPr>
              <p:nvPr/>
            </p:nvSpPr>
            <p:spPr bwMode="auto">
              <a:xfrm>
                <a:off x="4589" y="1362"/>
                <a:ext cx="11" cy="4"/>
              </a:xfrm>
              <a:custGeom>
                <a:avLst/>
                <a:gdLst>
                  <a:gd name="T0" fmla="*/ 0 w 11"/>
                  <a:gd name="T1" fmla="*/ 0 h 4"/>
                  <a:gd name="T2" fmla="*/ 6 w 11"/>
                  <a:gd name="T3" fmla="*/ 0 h 4"/>
                  <a:gd name="T4" fmla="*/ 6 w 11"/>
                  <a:gd name="T5" fmla="*/ 4 h 4"/>
                  <a:gd name="T6" fmla="*/ 11 w 11"/>
                  <a:gd name="T7" fmla="*/ 4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0"/>
                    </a:moveTo>
                    <a:lnTo>
                      <a:pt x="6" y="0"/>
                    </a:lnTo>
                    <a:lnTo>
                      <a:pt x="6" y="4"/>
                    </a:lnTo>
                    <a:lnTo>
                      <a:pt x="11" y="4"/>
                    </a:lnTo>
                  </a:path>
                </a:pathLst>
              </a:custGeom>
              <a:noFill/>
              <a:ln w="3175">
                <a:solidFill>
                  <a:srgbClr val="000000"/>
                </a:solidFill>
                <a:miter lim="800000"/>
                <a:headEnd/>
                <a:tailEnd/>
              </a:ln>
            </p:spPr>
            <p:txBody>
              <a:bodyPr/>
              <a:lstStyle/>
              <a:p>
                <a:pPr algn="ctr" eaLnBrk="0" hangingPunct="0"/>
                <a:endParaRPr lang="en-US" dirty="0"/>
              </a:p>
            </p:txBody>
          </p:sp>
          <p:sp>
            <p:nvSpPr>
              <p:cNvPr id="3039" name="Freeform 1834"/>
              <p:cNvSpPr>
                <a:spLocks/>
              </p:cNvSpPr>
              <p:nvPr/>
            </p:nvSpPr>
            <p:spPr bwMode="auto">
              <a:xfrm>
                <a:off x="4600" y="1366"/>
                <a:ext cx="92" cy="39"/>
              </a:xfrm>
              <a:custGeom>
                <a:avLst/>
                <a:gdLst>
                  <a:gd name="T0" fmla="*/ 0 w 92"/>
                  <a:gd name="T1" fmla="*/ 0 h 39"/>
                  <a:gd name="T2" fmla="*/ 3 w 92"/>
                  <a:gd name="T3" fmla="*/ 0 h 39"/>
                  <a:gd name="T4" fmla="*/ 8 w 92"/>
                  <a:gd name="T5" fmla="*/ 7 h 39"/>
                  <a:gd name="T6" fmla="*/ 21 w 92"/>
                  <a:gd name="T7" fmla="*/ 12 h 39"/>
                  <a:gd name="T8" fmla="*/ 34 w 92"/>
                  <a:gd name="T9" fmla="*/ 7 h 39"/>
                  <a:gd name="T10" fmla="*/ 37 w 92"/>
                  <a:gd name="T11" fmla="*/ 10 h 39"/>
                  <a:gd name="T12" fmla="*/ 55 w 92"/>
                  <a:gd name="T13" fmla="*/ 8 h 39"/>
                  <a:gd name="T14" fmla="*/ 63 w 92"/>
                  <a:gd name="T15" fmla="*/ 13 h 39"/>
                  <a:gd name="T16" fmla="*/ 79 w 92"/>
                  <a:gd name="T17" fmla="*/ 13 h 39"/>
                  <a:gd name="T18" fmla="*/ 86 w 92"/>
                  <a:gd name="T19" fmla="*/ 36 h 39"/>
                  <a:gd name="T20" fmla="*/ 92 w 92"/>
                  <a:gd name="T21" fmla="*/ 39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39"/>
                  <a:gd name="T35" fmla="*/ 92 w 92"/>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39">
                    <a:moveTo>
                      <a:pt x="0" y="0"/>
                    </a:moveTo>
                    <a:lnTo>
                      <a:pt x="3" y="0"/>
                    </a:lnTo>
                    <a:lnTo>
                      <a:pt x="8" y="7"/>
                    </a:lnTo>
                    <a:lnTo>
                      <a:pt x="21" y="12"/>
                    </a:lnTo>
                    <a:lnTo>
                      <a:pt x="34" y="7"/>
                    </a:lnTo>
                    <a:lnTo>
                      <a:pt x="37" y="10"/>
                    </a:lnTo>
                    <a:lnTo>
                      <a:pt x="55" y="8"/>
                    </a:lnTo>
                    <a:lnTo>
                      <a:pt x="63" y="13"/>
                    </a:lnTo>
                    <a:lnTo>
                      <a:pt x="79" y="13"/>
                    </a:lnTo>
                    <a:lnTo>
                      <a:pt x="86" y="36"/>
                    </a:lnTo>
                    <a:lnTo>
                      <a:pt x="92" y="39"/>
                    </a:lnTo>
                  </a:path>
                </a:pathLst>
              </a:custGeom>
              <a:noFill/>
              <a:ln w="3175">
                <a:solidFill>
                  <a:srgbClr val="000000"/>
                </a:solidFill>
                <a:miter lim="800000"/>
                <a:headEnd/>
                <a:tailEnd/>
              </a:ln>
            </p:spPr>
            <p:txBody>
              <a:bodyPr/>
              <a:lstStyle/>
              <a:p>
                <a:pPr algn="ctr" eaLnBrk="0" hangingPunct="0"/>
                <a:endParaRPr lang="en-US" dirty="0"/>
              </a:p>
            </p:txBody>
          </p:sp>
          <p:sp>
            <p:nvSpPr>
              <p:cNvPr id="3040" name="Freeform 1835"/>
              <p:cNvSpPr>
                <a:spLocks/>
              </p:cNvSpPr>
              <p:nvPr/>
            </p:nvSpPr>
            <p:spPr bwMode="auto">
              <a:xfrm>
                <a:off x="4689" y="1405"/>
                <a:ext cx="24" cy="37"/>
              </a:xfrm>
              <a:custGeom>
                <a:avLst/>
                <a:gdLst>
                  <a:gd name="T0" fmla="*/ 3 w 24"/>
                  <a:gd name="T1" fmla="*/ 0 h 37"/>
                  <a:gd name="T2" fmla="*/ 5 w 24"/>
                  <a:gd name="T3" fmla="*/ 5 h 37"/>
                  <a:gd name="T4" fmla="*/ 0 w 24"/>
                  <a:gd name="T5" fmla="*/ 6 h 37"/>
                  <a:gd name="T6" fmla="*/ 8 w 24"/>
                  <a:gd name="T7" fmla="*/ 11 h 37"/>
                  <a:gd name="T8" fmla="*/ 5 w 24"/>
                  <a:gd name="T9" fmla="*/ 29 h 37"/>
                  <a:gd name="T10" fmla="*/ 8 w 24"/>
                  <a:gd name="T11" fmla="*/ 29 h 37"/>
                  <a:gd name="T12" fmla="*/ 10 w 24"/>
                  <a:gd name="T13" fmla="*/ 25 h 37"/>
                  <a:gd name="T14" fmla="*/ 10 w 24"/>
                  <a:gd name="T15" fmla="*/ 30 h 37"/>
                  <a:gd name="T16" fmla="*/ 15 w 24"/>
                  <a:gd name="T17" fmla="*/ 30 h 37"/>
                  <a:gd name="T18" fmla="*/ 16 w 24"/>
                  <a:gd name="T19" fmla="*/ 37 h 37"/>
                  <a:gd name="T20" fmla="*/ 18 w 24"/>
                  <a:gd name="T21" fmla="*/ 30 h 37"/>
                  <a:gd name="T22" fmla="*/ 24 w 24"/>
                  <a:gd name="T23" fmla="*/ 33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7"/>
                  <a:gd name="T38" fmla="*/ 24 w 24"/>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7">
                    <a:moveTo>
                      <a:pt x="3" y="0"/>
                    </a:moveTo>
                    <a:lnTo>
                      <a:pt x="5" y="5"/>
                    </a:lnTo>
                    <a:lnTo>
                      <a:pt x="0" y="6"/>
                    </a:lnTo>
                    <a:lnTo>
                      <a:pt x="8" y="11"/>
                    </a:lnTo>
                    <a:lnTo>
                      <a:pt x="5" y="29"/>
                    </a:lnTo>
                    <a:lnTo>
                      <a:pt x="8" y="29"/>
                    </a:lnTo>
                    <a:lnTo>
                      <a:pt x="10" y="25"/>
                    </a:lnTo>
                    <a:lnTo>
                      <a:pt x="10" y="30"/>
                    </a:lnTo>
                    <a:lnTo>
                      <a:pt x="15" y="30"/>
                    </a:lnTo>
                    <a:lnTo>
                      <a:pt x="16" y="37"/>
                    </a:lnTo>
                    <a:lnTo>
                      <a:pt x="18" y="30"/>
                    </a:lnTo>
                    <a:lnTo>
                      <a:pt x="24" y="33"/>
                    </a:lnTo>
                  </a:path>
                </a:pathLst>
              </a:custGeom>
              <a:noFill/>
              <a:ln w="3175">
                <a:solidFill>
                  <a:srgbClr val="000000"/>
                </a:solidFill>
                <a:miter lim="800000"/>
                <a:headEnd/>
                <a:tailEnd/>
              </a:ln>
            </p:spPr>
            <p:txBody>
              <a:bodyPr/>
              <a:lstStyle/>
              <a:p>
                <a:pPr algn="ctr" eaLnBrk="0" hangingPunct="0"/>
                <a:endParaRPr lang="en-US" dirty="0"/>
              </a:p>
            </p:txBody>
          </p:sp>
          <p:sp>
            <p:nvSpPr>
              <p:cNvPr id="3041" name="Line 1836"/>
              <p:cNvSpPr>
                <a:spLocks noChangeShapeType="1"/>
              </p:cNvSpPr>
              <p:nvPr/>
            </p:nvSpPr>
            <p:spPr bwMode="auto">
              <a:xfrm>
                <a:off x="4713" y="1438"/>
                <a:ext cx="1" cy="5"/>
              </a:xfrm>
              <a:prstGeom prst="line">
                <a:avLst/>
              </a:prstGeom>
              <a:noFill/>
              <a:ln w="3175">
                <a:solidFill>
                  <a:srgbClr val="000000"/>
                </a:solidFill>
                <a:miter lim="800000"/>
                <a:headEnd/>
                <a:tailEnd/>
              </a:ln>
            </p:spPr>
            <p:txBody>
              <a:bodyPr/>
              <a:lstStyle/>
              <a:p>
                <a:endParaRPr lang="en-US" dirty="0"/>
              </a:p>
            </p:txBody>
          </p:sp>
          <p:sp>
            <p:nvSpPr>
              <p:cNvPr id="3042" name="Line 1837"/>
              <p:cNvSpPr>
                <a:spLocks noChangeShapeType="1"/>
              </p:cNvSpPr>
              <p:nvPr/>
            </p:nvSpPr>
            <p:spPr bwMode="auto">
              <a:xfrm>
                <a:off x="4713" y="1443"/>
                <a:ext cx="1" cy="5"/>
              </a:xfrm>
              <a:prstGeom prst="line">
                <a:avLst/>
              </a:prstGeom>
              <a:noFill/>
              <a:ln w="3175">
                <a:solidFill>
                  <a:srgbClr val="000000"/>
                </a:solidFill>
                <a:miter lim="800000"/>
                <a:headEnd/>
                <a:tailEnd/>
              </a:ln>
            </p:spPr>
            <p:txBody>
              <a:bodyPr/>
              <a:lstStyle/>
              <a:p>
                <a:endParaRPr lang="en-US" dirty="0"/>
              </a:p>
            </p:txBody>
          </p:sp>
          <p:sp>
            <p:nvSpPr>
              <p:cNvPr id="3043" name="Line 1838"/>
              <p:cNvSpPr>
                <a:spLocks noChangeShapeType="1"/>
              </p:cNvSpPr>
              <p:nvPr/>
            </p:nvSpPr>
            <p:spPr bwMode="auto">
              <a:xfrm flipH="1">
                <a:off x="4712" y="1448"/>
                <a:ext cx="1" cy="11"/>
              </a:xfrm>
              <a:prstGeom prst="line">
                <a:avLst/>
              </a:prstGeom>
              <a:noFill/>
              <a:ln w="3175">
                <a:solidFill>
                  <a:srgbClr val="000000"/>
                </a:solidFill>
                <a:miter lim="800000"/>
                <a:headEnd/>
                <a:tailEnd/>
              </a:ln>
            </p:spPr>
            <p:txBody>
              <a:bodyPr/>
              <a:lstStyle/>
              <a:p>
                <a:endParaRPr lang="en-US" dirty="0"/>
              </a:p>
            </p:txBody>
          </p:sp>
          <p:sp>
            <p:nvSpPr>
              <p:cNvPr id="3044" name="Line 1839"/>
              <p:cNvSpPr>
                <a:spLocks noChangeShapeType="1"/>
              </p:cNvSpPr>
              <p:nvPr/>
            </p:nvSpPr>
            <p:spPr bwMode="auto">
              <a:xfrm>
                <a:off x="4712" y="1459"/>
                <a:ext cx="1" cy="2"/>
              </a:xfrm>
              <a:prstGeom prst="line">
                <a:avLst/>
              </a:prstGeom>
              <a:noFill/>
              <a:ln w="3175">
                <a:solidFill>
                  <a:srgbClr val="000000"/>
                </a:solidFill>
                <a:miter lim="800000"/>
                <a:headEnd/>
                <a:tailEnd/>
              </a:ln>
            </p:spPr>
            <p:txBody>
              <a:bodyPr/>
              <a:lstStyle/>
              <a:p>
                <a:endParaRPr lang="en-US" dirty="0"/>
              </a:p>
            </p:txBody>
          </p:sp>
          <p:sp>
            <p:nvSpPr>
              <p:cNvPr id="3045" name="Line 1840"/>
              <p:cNvSpPr>
                <a:spLocks noChangeShapeType="1"/>
              </p:cNvSpPr>
              <p:nvPr/>
            </p:nvSpPr>
            <p:spPr bwMode="auto">
              <a:xfrm>
                <a:off x="4712" y="1461"/>
                <a:ext cx="1" cy="8"/>
              </a:xfrm>
              <a:prstGeom prst="line">
                <a:avLst/>
              </a:prstGeom>
              <a:noFill/>
              <a:ln w="3175">
                <a:solidFill>
                  <a:srgbClr val="000000"/>
                </a:solidFill>
                <a:miter lim="800000"/>
                <a:headEnd/>
                <a:tailEnd/>
              </a:ln>
            </p:spPr>
            <p:txBody>
              <a:bodyPr/>
              <a:lstStyle/>
              <a:p>
                <a:endParaRPr lang="en-US" dirty="0"/>
              </a:p>
            </p:txBody>
          </p:sp>
          <p:sp>
            <p:nvSpPr>
              <p:cNvPr id="3046" name="Line 1841"/>
              <p:cNvSpPr>
                <a:spLocks noChangeShapeType="1"/>
              </p:cNvSpPr>
              <p:nvPr/>
            </p:nvSpPr>
            <p:spPr bwMode="auto">
              <a:xfrm>
                <a:off x="4712" y="1469"/>
                <a:ext cx="1" cy="1"/>
              </a:xfrm>
              <a:prstGeom prst="line">
                <a:avLst/>
              </a:prstGeom>
              <a:noFill/>
              <a:ln w="3175">
                <a:solidFill>
                  <a:srgbClr val="000000"/>
                </a:solidFill>
                <a:miter lim="800000"/>
                <a:headEnd/>
                <a:tailEnd/>
              </a:ln>
            </p:spPr>
            <p:txBody>
              <a:bodyPr/>
              <a:lstStyle/>
              <a:p>
                <a:endParaRPr lang="en-US" dirty="0"/>
              </a:p>
            </p:txBody>
          </p:sp>
          <p:sp>
            <p:nvSpPr>
              <p:cNvPr id="3047" name="Line 1842"/>
              <p:cNvSpPr>
                <a:spLocks noChangeShapeType="1"/>
              </p:cNvSpPr>
              <p:nvPr/>
            </p:nvSpPr>
            <p:spPr bwMode="auto">
              <a:xfrm>
                <a:off x="4712" y="1469"/>
                <a:ext cx="1" cy="1"/>
              </a:xfrm>
              <a:prstGeom prst="line">
                <a:avLst/>
              </a:prstGeom>
              <a:noFill/>
              <a:ln w="3175">
                <a:solidFill>
                  <a:srgbClr val="000000"/>
                </a:solidFill>
                <a:miter lim="800000"/>
                <a:headEnd/>
                <a:tailEnd/>
              </a:ln>
            </p:spPr>
            <p:txBody>
              <a:bodyPr/>
              <a:lstStyle/>
              <a:p>
                <a:endParaRPr lang="en-US" dirty="0"/>
              </a:p>
            </p:txBody>
          </p:sp>
          <p:sp>
            <p:nvSpPr>
              <p:cNvPr id="3048" name="Line 1843"/>
              <p:cNvSpPr>
                <a:spLocks noChangeShapeType="1"/>
              </p:cNvSpPr>
              <p:nvPr/>
            </p:nvSpPr>
            <p:spPr bwMode="auto">
              <a:xfrm>
                <a:off x="4712" y="1470"/>
                <a:ext cx="1" cy="1"/>
              </a:xfrm>
              <a:prstGeom prst="line">
                <a:avLst/>
              </a:prstGeom>
              <a:noFill/>
              <a:ln w="3175">
                <a:solidFill>
                  <a:srgbClr val="000000"/>
                </a:solidFill>
                <a:miter lim="800000"/>
                <a:headEnd/>
                <a:tailEnd/>
              </a:ln>
            </p:spPr>
            <p:txBody>
              <a:bodyPr/>
              <a:lstStyle/>
              <a:p>
                <a:endParaRPr lang="en-US" dirty="0"/>
              </a:p>
            </p:txBody>
          </p:sp>
          <p:sp>
            <p:nvSpPr>
              <p:cNvPr id="3049" name="Line 1844"/>
              <p:cNvSpPr>
                <a:spLocks noChangeShapeType="1"/>
              </p:cNvSpPr>
              <p:nvPr/>
            </p:nvSpPr>
            <p:spPr bwMode="auto">
              <a:xfrm>
                <a:off x="4712" y="1470"/>
                <a:ext cx="1" cy="13"/>
              </a:xfrm>
              <a:prstGeom prst="line">
                <a:avLst/>
              </a:prstGeom>
              <a:noFill/>
              <a:ln w="3175">
                <a:solidFill>
                  <a:srgbClr val="000000"/>
                </a:solidFill>
                <a:miter lim="800000"/>
                <a:headEnd/>
                <a:tailEnd/>
              </a:ln>
            </p:spPr>
            <p:txBody>
              <a:bodyPr/>
              <a:lstStyle/>
              <a:p>
                <a:endParaRPr lang="en-US" dirty="0"/>
              </a:p>
            </p:txBody>
          </p:sp>
          <p:sp>
            <p:nvSpPr>
              <p:cNvPr id="3050" name="Freeform 1845"/>
              <p:cNvSpPr>
                <a:spLocks/>
              </p:cNvSpPr>
              <p:nvPr/>
            </p:nvSpPr>
            <p:spPr bwMode="auto">
              <a:xfrm>
                <a:off x="4710" y="1483"/>
                <a:ext cx="3" cy="5"/>
              </a:xfrm>
              <a:custGeom>
                <a:avLst/>
                <a:gdLst>
                  <a:gd name="T0" fmla="*/ 3 w 3"/>
                  <a:gd name="T1" fmla="*/ 0 h 5"/>
                  <a:gd name="T2" fmla="*/ 0 w 3"/>
                  <a:gd name="T3" fmla="*/ 0 h 5"/>
                  <a:gd name="T4" fmla="*/ 3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0"/>
                    </a:moveTo>
                    <a:lnTo>
                      <a:pt x="0" y="0"/>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3051" name="Line 1846"/>
              <p:cNvSpPr>
                <a:spLocks noChangeShapeType="1"/>
              </p:cNvSpPr>
              <p:nvPr/>
            </p:nvSpPr>
            <p:spPr bwMode="auto">
              <a:xfrm>
                <a:off x="4713" y="1488"/>
                <a:ext cx="1" cy="8"/>
              </a:xfrm>
              <a:prstGeom prst="line">
                <a:avLst/>
              </a:prstGeom>
              <a:noFill/>
              <a:ln w="3175">
                <a:solidFill>
                  <a:srgbClr val="000000"/>
                </a:solidFill>
                <a:miter lim="800000"/>
                <a:headEnd/>
                <a:tailEnd/>
              </a:ln>
            </p:spPr>
            <p:txBody>
              <a:bodyPr/>
              <a:lstStyle/>
              <a:p>
                <a:endParaRPr lang="en-US" dirty="0"/>
              </a:p>
            </p:txBody>
          </p:sp>
          <p:sp>
            <p:nvSpPr>
              <p:cNvPr id="3052" name="Freeform 1847"/>
              <p:cNvSpPr>
                <a:spLocks/>
              </p:cNvSpPr>
              <p:nvPr/>
            </p:nvSpPr>
            <p:spPr bwMode="auto">
              <a:xfrm>
                <a:off x="4707" y="1496"/>
                <a:ext cx="6" cy="13"/>
              </a:xfrm>
              <a:custGeom>
                <a:avLst/>
                <a:gdLst>
                  <a:gd name="T0" fmla="*/ 6 w 6"/>
                  <a:gd name="T1" fmla="*/ 0 h 13"/>
                  <a:gd name="T2" fmla="*/ 0 w 6"/>
                  <a:gd name="T3" fmla="*/ 6 h 13"/>
                  <a:gd name="T4" fmla="*/ 5 w 6"/>
                  <a:gd name="T5" fmla="*/ 13 h 13"/>
                  <a:gd name="T6" fmla="*/ 6 w 6"/>
                  <a:gd name="T7" fmla="*/ 8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6" y="0"/>
                    </a:moveTo>
                    <a:lnTo>
                      <a:pt x="0" y="6"/>
                    </a:lnTo>
                    <a:lnTo>
                      <a:pt x="5" y="13"/>
                    </a:lnTo>
                    <a:lnTo>
                      <a:pt x="6" y="8"/>
                    </a:lnTo>
                  </a:path>
                </a:pathLst>
              </a:custGeom>
              <a:noFill/>
              <a:ln w="3175">
                <a:solidFill>
                  <a:srgbClr val="000000"/>
                </a:solidFill>
                <a:miter lim="800000"/>
                <a:headEnd/>
                <a:tailEnd/>
              </a:ln>
            </p:spPr>
            <p:txBody>
              <a:bodyPr/>
              <a:lstStyle/>
              <a:p>
                <a:pPr algn="ctr" eaLnBrk="0" hangingPunct="0"/>
                <a:endParaRPr lang="en-US" dirty="0"/>
              </a:p>
            </p:txBody>
          </p:sp>
          <p:sp>
            <p:nvSpPr>
              <p:cNvPr id="3053" name="Line 1848"/>
              <p:cNvSpPr>
                <a:spLocks noChangeShapeType="1"/>
              </p:cNvSpPr>
              <p:nvPr/>
            </p:nvSpPr>
            <p:spPr bwMode="auto">
              <a:xfrm>
                <a:off x="4713" y="1504"/>
                <a:ext cx="1" cy="46"/>
              </a:xfrm>
              <a:prstGeom prst="line">
                <a:avLst/>
              </a:prstGeom>
              <a:noFill/>
              <a:ln w="3175">
                <a:solidFill>
                  <a:srgbClr val="000000"/>
                </a:solidFill>
                <a:miter lim="800000"/>
                <a:headEnd/>
                <a:tailEnd/>
              </a:ln>
            </p:spPr>
            <p:txBody>
              <a:bodyPr/>
              <a:lstStyle/>
              <a:p>
                <a:endParaRPr lang="en-US" dirty="0"/>
              </a:p>
            </p:txBody>
          </p:sp>
          <p:sp>
            <p:nvSpPr>
              <p:cNvPr id="3054" name="Freeform 1849"/>
              <p:cNvSpPr>
                <a:spLocks/>
              </p:cNvSpPr>
              <p:nvPr/>
            </p:nvSpPr>
            <p:spPr bwMode="auto">
              <a:xfrm>
                <a:off x="4692" y="1550"/>
                <a:ext cx="21" cy="23"/>
              </a:xfrm>
              <a:custGeom>
                <a:avLst/>
                <a:gdLst>
                  <a:gd name="T0" fmla="*/ 21 w 21"/>
                  <a:gd name="T1" fmla="*/ 0 h 23"/>
                  <a:gd name="T2" fmla="*/ 21 w 21"/>
                  <a:gd name="T3" fmla="*/ 16 h 23"/>
                  <a:gd name="T4" fmla="*/ 15 w 21"/>
                  <a:gd name="T5" fmla="*/ 15 h 23"/>
                  <a:gd name="T6" fmla="*/ 17 w 21"/>
                  <a:gd name="T7" fmla="*/ 18 h 23"/>
                  <a:gd name="T8" fmla="*/ 12 w 21"/>
                  <a:gd name="T9" fmla="*/ 16 h 23"/>
                  <a:gd name="T10" fmla="*/ 8 w 21"/>
                  <a:gd name="T11" fmla="*/ 23 h 23"/>
                  <a:gd name="T12" fmla="*/ 4 w 21"/>
                  <a:gd name="T13" fmla="*/ 16 h 23"/>
                  <a:gd name="T14" fmla="*/ 0 w 21"/>
                  <a:gd name="T15" fmla="*/ 18 h 23"/>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3"/>
                  <a:gd name="T26" fmla="*/ 21 w 21"/>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3">
                    <a:moveTo>
                      <a:pt x="21" y="0"/>
                    </a:moveTo>
                    <a:lnTo>
                      <a:pt x="21" y="16"/>
                    </a:lnTo>
                    <a:lnTo>
                      <a:pt x="15" y="15"/>
                    </a:lnTo>
                    <a:lnTo>
                      <a:pt x="17" y="18"/>
                    </a:lnTo>
                    <a:lnTo>
                      <a:pt x="12" y="16"/>
                    </a:lnTo>
                    <a:lnTo>
                      <a:pt x="8" y="23"/>
                    </a:lnTo>
                    <a:lnTo>
                      <a:pt x="4" y="16"/>
                    </a:lnTo>
                    <a:lnTo>
                      <a:pt x="0" y="18"/>
                    </a:lnTo>
                  </a:path>
                </a:pathLst>
              </a:custGeom>
              <a:noFill/>
              <a:ln w="3175">
                <a:solidFill>
                  <a:srgbClr val="000000"/>
                </a:solidFill>
                <a:miter lim="800000"/>
                <a:headEnd/>
                <a:tailEnd/>
              </a:ln>
            </p:spPr>
            <p:txBody>
              <a:bodyPr/>
              <a:lstStyle/>
              <a:p>
                <a:pPr algn="ctr" eaLnBrk="0" hangingPunct="0"/>
                <a:endParaRPr lang="en-US" dirty="0"/>
              </a:p>
            </p:txBody>
          </p:sp>
          <p:sp>
            <p:nvSpPr>
              <p:cNvPr id="3055" name="Freeform 1850"/>
              <p:cNvSpPr>
                <a:spLocks/>
              </p:cNvSpPr>
              <p:nvPr/>
            </p:nvSpPr>
            <p:spPr bwMode="auto">
              <a:xfrm>
                <a:off x="4634" y="1514"/>
                <a:ext cx="60" cy="54"/>
              </a:xfrm>
              <a:custGeom>
                <a:avLst/>
                <a:gdLst>
                  <a:gd name="T0" fmla="*/ 58 w 60"/>
                  <a:gd name="T1" fmla="*/ 54 h 54"/>
                  <a:gd name="T2" fmla="*/ 58 w 60"/>
                  <a:gd name="T3" fmla="*/ 51 h 54"/>
                  <a:gd name="T4" fmla="*/ 55 w 60"/>
                  <a:gd name="T5" fmla="*/ 49 h 54"/>
                  <a:gd name="T6" fmla="*/ 58 w 60"/>
                  <a:gd name="T7" fmla="*/ 48 h 54"/>
                  <a:gd name="T8" fmla="*/ 45 w 60"/>
                  <a:gd name="T9" fmla="*/ 44 h 54"/>
                  <a:gd name="T10" fmla="*/ 44 w 60"/>
                  <a:gd name="T11" fmla="*/ 51 h 54"/>
                  <a:gd name="T12" fmla="*/ 41 w 60"/>
                  <a:gd name="T13" fmla="*/ 48 h 54"/>
                  <a:gd name="T14" fmla="*/ 41 w 60"/>
                  <a:gd name="T15" fmla="*/ 52 h 54"/>
                  <a:gd name="T16" fmla="*/ 39 w 60"/>
                  <a:gd name="T17" fmla="*/ 51 h 54"/>
                  <a:gd name="T18" fmla="*/ 39 w 60"/>
                  <a:gd name="T19" fmla="*/ 41 h 54"/>
                  <a:gd name="T20" fmla="*/ 34 w 60"/>
                  <a:gd name="T21" fmla="*/ 40 h 54"/>
                  <a:gd name="T22" fmla="*/ 36 w 60"/>
                  <a:gd name="T23" fmla="*/ 27 h 54"/>
                  <a:gd name="T24" fmla="*/ 39 w 60"/>
                  <a:gd name="T25" fmla="*/ 33 h 54"/>
                  <a:gd name="T26" fmla="*/ 45 w 60"/>
                  <a:gd name="T27" fmla="*/ 33 h 54"/>
                  <a:gd name="T28" fmla="*/ 45 w 60"/>
                  <a:gd name="T29" fmla="*/ 43 h 54"/>
                  <a:gd name="T30" fmla="*/ 55 w 60"/>
                  <a:gd name="T31" fmla="*/ 40 h 54"/>
                  <a:gd name="T32" fmla="*/ 52 w 60"/>
                  <a:gd name="T33" fmla="*/ 38 h 54"/>
                  <a:gd name="T34" fmla="*/ 50 w 60"/>
                  <a:gd name="T35" fmla="*/ 28 h 54"/>
                  <a:gd name="T36" fmla="*/ 42 w 60"/>
                  <a:gd name="T37" fmla="*/ 28 h 54"/>
                  <a:gd name="T38" fmla="*/ 42 w 60"/>
                  <a:gd name="T39" fmla="*/ 24 h 54"/>
                  <a:gd name="T40" fmla="*/ 45 w 60"/>
                  <a:gd name="T41" fmla="*/ 22 h 54"/>
                  <a:gd name="T42" fmla="*/ 58 w 60"/>
                  <a:gd name="T43" fmla="*/ 33 h 54"/>
                  <a:gd name="T44" fmla="*/ 60 w 60"/>
                  <a:gd name="T45" fmla="*/ 19 h 54"/>
                  <a:gd name="T46" fmla="*/ 55 w 60"/>
                  <a:gd name="T47" fmla="*/ 1 h 54"/>
                  <a:gd name="T48" fmla="*/ 45 w 60"/>
                  <a:gd name="T49" fmla="*/ 0 h 54"/>
                  <a:gd name="T50" fmla="*/ 39 w 60"/>
                  <a:gd name="T51" fmla="*/ 14 h 54"/>
                  <a:gd name="T52" fmla="*/ 34 w 60"/>
                  <a:gd name="T53" fmla="*/ 17 h 54"/>
                  <a:gd name="T54" fmla="*/ 34 w 60"/>
                  <a:gd name="T55" fmla="*/ 33 h 54"/>
                  <a:gd name="T56" fmla="*/ 26 w 60"/>
                  <a:gd name="T57" fmla="*/ 24 h 54"/>
                  <a:gd name="T58" fmla="*/ 21 w 60"/>
                  <a:gd name="T59" fmla="*/ 25 h 54"/>
                  <a:gd name="T60" fmla="*/ 16 w 60"/>
                  <a:gd name="T61" fmla="*/ 19 h 54"/>
                  <a:gd name="T62" fmla="*/ 10 w 60"/>
                  <a:gd name="T63" fmla="*/ 17 h 54"/>
                  <a:gd name="T64" fmla="*/ 13 w 60"/>
                  <a:gd name="T65" fmla="*/ 11 h 54"/>
                  <a:gd name="T66" fmla="*/ 0 w 60"/>
                  <a:gd name="T67" fmla="*/ 9 h 54"/>
                  <a:gd name="T68" fmla="*/ 10 w 60"/>
                  <a:gd name="T69" fmla="*/ 14 h 54"/>
                  <a:gd name="T70" fmla="*/ 8 w 60"/>
                  <a:gd name="T71" fmla="*/ 20 h 54"/>
                  <a:gd name="T72" fmla="*/ 15 w 60"/>
                  <a:gd name="T73" fmla="*/ 33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54"/>
                  <a:gd name="T113" fmla="*/ 60 w 60"/>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54">
                    <a:moveTo>
                      <a:pt x="58" y="54"/>
                    </a:moveTo>
                    <a:lnTo>
                      <a:pt x="58" y="51"/>
                    </a:lnTo>
                    <a:lnTo>
                      <a:pt x="55" y="49"/>
                    </a:lnTo>
                    <a:lnTo>
                      <a:pt x="58" y="48"/>
                    </a:lnTo>
                    <a:lnTo>
                      <a:pt x="45" y="44"/>
                    </a:lnTo>
                    <a:lnTo>
                      <a:pt x="44" y="51"/>
                    </a:lnTo>
                    <a:lnTo>
                      <a:pt x="41" y="48"/>
                    </a:lnTo>
                    <a:lnTo>
                      <a:pt x="41" y="52"/>
                    </a:lnTo>
                    <a:lnTo>
                      <a:pt x="39" y="51"/>
                    </a:lnTo>
                    <a:lnTo>
                      <a:pt x="39" y="41"/>
                    </a:lnTo>
                    <a:lnTo>
                      <a:pt x="34" y="40"/>
                    </a:lnTo>
                    <a:lnTo>
                      <a:pt x="36" y="27"/>
                    </a:lnTo>
                    <a:lnTo>
                      <a:pt x="39" y="33"/>
                    </a:lnTo>
                    <a:lnTo>
                      <a:pt x="45" y="33"/>
                    </a:lnTo>
                    <a:lnTo>
                      <a:pt x="45" y="43"/>
                    </a:lnTo>
                    <a:lnTo>
                      <a:pt x="55" y="40"/>
                    </a:lnTo>
                    <a:lnTo>
                      <a:pt x="52" y="38"/>
                    </a:lnTo>
                    <a:lnTo>
                      <a:pt x="50" y="28"/>
                    </a:lnTo>
                    <a:lnTo>
                      <a:pt x="42" y="28"/>
                    </a:lnTo>
                    <a:lnTo>
                      <a:pt x="42" y="24"/>
                    </a:lnTo>
                    <a:lnTo>
                      <a:pt x="45" y="22"/>
                    </a:lnTo>
                    <a:lnTo>
                      <a:pt x="58" y="33"/>
                    </a:lnTo>
                    <a:lnTo>
                      <a:pt x="60" y="19"/>
                    </a:lnTo>
                    <a:lnTo>
                      <a:pt x="55" y="1"/>
                    </a:lnTo>
                    <a:lnTo>
                      <a:pt x="45" y="0"/>
                    </a:lnTo>
                    <a:lnTo>
                      <a:pt x="39" y="14"/>
                    </a:lnTo>
                    <a:lnTo>
                      <a:pt x="34" y="17"/>
                    </a:lnTo>
                    <a:lnTo>
                      <a:pt x="34" y="33"/>
                    </a:lnTo>
                    <a:lnTo>
                      <a:pt x="26" y="24"/>
                    </a:lnTo>
                    <a:lnTo>
                      <a:pt x="21" y="25"/>
                    </a:lnTo>
                    <a:lnTo>
                      <a:pt x="16" y="19"/>
                    </a:lnTo>
                    <a:lnTo>
                      <a:pt x="10" y="17"/>
                    </a:lnTo>
                    <a:lnTo>
                      <a:pt x="13" y="11"/>
                    </a:lnTo>
                    <a:lnTo>
                      <a:pt x="0" y="9"/>
                    </a:lnTo>
                    <a:lnTo>
                      <a:pt x="10" y="14"/>
                    </a:lnTo>
                    <a:lnTo>
                      <a:pt x="8" y="20"/>
                    </a:lnTo>
                    <a:lnTo>
                      <a:pt x="15" y="33"/>
                    </a:lnTo>
                  </a:path>
                </a:pathLst>
              </a:custGeom>
              <a:noFill/>
              <a:ln w="3175">
                <a:solidFill>
                  <a:srgbClr val="000000"/>
                </a:solidFill>
                <a:miter lim="800000"/>
                <a:headEnd/>
                <a:tailEnd/>
              </a:ln>
            </p:spPr>
            <p:txBody>
              <a:bodyPr/>
              <a:lstStyle/>
              <a:p>
                <a:pPr algn="ctr" eaLnBrk="0" hangingPunct="0"/>
                <a:endParaRPr lang="en-US" dirty="0"/>
              </a:p>
            </p:txBody>
          </p:sp>
          <p:sp>
            <p:nvSpPr>
              <p:cNvPr id="3056" name="Line 1851"/>
              <p:cNvSpPr>
                <a:spLocks noChangeShapeType="1"/>
              </p:cNvSpPr>
              <p:nvPr/>
            </p:nvSpPr>
            <p:spPr bwMode="auto">
              <a:xfrm flipH="1">
                <a:off x="4597" y="1547"/>
                <a:ext cx="52" cy="1"/>
              </a:xfrm>
              <a:prstGeom prst="line">
                <a:avLst/>
              </a:prstGeom>
              <a:noFill/>
              <a:ln w="3175">
                <a:solidFill>
                  <a:srgbClr val="000000"/>
                </a:solidFill>
                <a:miter lim="800000"/>
                <a:headEnd/>
                <a:tailEnd/>
              </a:ln>
            </p:spPr>
            <p:txBody>
              <a:bodyPr/>
              <a:lstStyle/>
              <a:p>
                <a:endParaRPr lang="en-US" dirty="0"/>
              </a:p>
            </p:txBody>
          </p:sp>
          <p:sp>
            <p:nvSpPr>
              <p:cNvPr id="3057" name="Freeform 1852"/>
              <p:cNvSpPr>
                <a:spLocks/>
              </p:cNvSpPr>
              <p:nvPr/>
            </p:nvSpPr>
            <p:spPr bwMode="auto">
              <a:xfrm>
                <a:off x="4582" y="1534"/>
                <a:ext cx="15" cy="13"/>
              </a:xfrm>
              <a:custGeom>
                <a:avLst/>
                <a:gdLst>
                  <a:gd name="T0" fmla="*/ 15 w 15"/>
                  <a:gd name="T1" fmla="*/ 13 h 13"/>
                  <a:gd name="T2" fmla="*/ 10 w 15"/>
                  <a:gd name="T3" fmla="*/ 0 h 13"/>
                  <a:gd name="T4" fmla="*/ 0 w 15"/>
                  <a:gd name="T5" fmla="*/ 5 h 13"/>
                  <a:gd name="T6" fmla="*/ 7 w 15"/>
                  <a:gd name="T7" fmla="*/ 13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15" y="13"/>
                    </a:moveTo>
                    <a:lnTo>
                      <a:pt x="10" y="0"/>
                    </a:lnTo>
                    <a:lnTo>
                      <a:pt x="0" y="5"/>
                    </a:lnTo>
                    <a:lnTo>
                      <a:pt x="7" y="13"/>
                    </a:lnTo>
                  </a:path>
                </a:pathLst>
              </a:custGeom>
              <a:noFill/>
              <a:ln w="3175">
                <a:solidFill>
                  <a:srgbClr val="000000"/>
                </a:solidFill>
                <a:miter lim="800000"/>
                <a:headEnd/>
                <a:tailEnd/>
              </a:ln>
            </p:spPr>
            <p:txBody>
              <a:bodyPr/>
              <a:lstStyle/>
              <a:p>
                <a:pPr algn="ctr" eaLnBrk="0" hangingPunct="0"/>
                <a:endParaRPr lang="en-US" dirty="0"/>
              </a:p>
            </p:txBody>
          </p:sp>
          <p:sp>
            <p:nvSpPr>
              <p:cNvPr id="3058" name="Line 1853"/>
              <p:cNvSpPr>
                <a:spLocks noChangeShapeType="1"/>
              </p:cNvSpPr>
              <p:nvPr/>
            </p:nvSpPr>
            <p:spPr bwMode="auto">
              <a:xfrm flipH="1">
                <a:off x="4569" y="1547"/>
                <a:ext cx="20" cy="1"/>
              </a:xfrm>
              <a:prstGeom prst="line">
                <a:avLst/>
              </a:prstGeom>
              <a:noFill/>
              <a:ln w="3175">
                <a:solidFill>
                  <a:srgbClr val="000000"/>
                </a:solidFill>
                <a:miter lim="800000"/>
                <a:headEnd/>
                <a:tailEnd/>
              </a:ln>
            </p:spPr>
            <p:txBody>
              <a:bodyPr/>
              <a:lstStyle/>
              <a:p>
                <a:endParaRPr lang="en-US" dirty="0"/>
              </a:p>
            </p:txBody>
          </p:sp>
          <p:sp>
            <p:nvSpPr>
              <p:cNvPr id="3059" name="Freeform 1854"/>
              <p:cNvSpPr>
                <a:spLocks/>
              </p:cNvSpPr>
              <p:nvPr/>
            </p:nvSpPr>
            <p:spPr bwMode="auto">
              <a:xfrm>
                <a:off x="4485" y="1523"/>
                <a:ext cx="84" cy="27"/>
              </a:xfrm>
              <a:custGeom>
                <a:avLst/>
                <a:gdLst>
                  <a:gd name="T0" fmla="*/ 84 w 84"/>
                  <a:gd name="T1" fmla="*/ 24 h 27"/>
                  <a:gd name="T2" fmla="*/ 21 w 84"/>
                  <a:gd name="T3" fmla="*/ 27 h 27"/>
                  <a:gd name="T4" fmla="*/ 20 w 84"/>
                  <a:gd name="T5" fmla="*/ 0 h 27"/>
                  <a:gd name="T6" fmla="*/ 0 w 84"/>
                  <a:gd name="T7" fmla="*/ 0 h 27"/>
                  <a:gd name="T8" fmla="*/ 0 60000 65536"/>
                  <a:gd name="T9" fmla="*/ 0 60000 65536"/>
                  <a:gd name="T10" fmla="*/ 0 60000 65536"/>
                  <a:gd name="T11" fmla="*/ 0 60000 65536"/>
                  <a:gd name="T12" fmla="*/ 0 w 84"/>
                  <a:gd name="T13" fmla="*/ 0 h 27"/>
                  <a:gd name="T14" fmla="*/ 84 w 84"/>
                  <a:gd name="T15" fmla="*/ 27 h 27"/>
                </a:gdLst>
                <a:ahLst/>
                <a:cxnLst>
                  <a:cxn ang="T8">
                    <a:pos x="T0" y="T1"/>
                  </a:cxn>
                  <a:cxn ang="T9">
                    <a:pos x="T2" y="T3"/>
                  </a:cxn>
                  <a:cxn ang="T10">
                    <a:pos x="T4" y="T5"/>
                  </a:cxn>
                  <a:cxn ang="T11">
                    <a:pos x="T6" y="T7"/>
                  </a:cxn>
                </a:cxnLst>
                <a:rect l="T12" t="T13" r="T14" b="T15"/>
                <a:pathLst>
                  <a:path w="84" h="27">
                    <a:moveTo>
                      <a:pt x="84" y="24"/>
                    </a:moveTo>
                    <a:lnTo>
                      <a:pt x="21" y="27"/>
                    </a:lnTo>
                    <a:lnTo>
                      <a:pt x="20"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60" name="Freeform 1855"/>
              <p:cNvSpPr>
                <a:spLocks/>
              </p:cNvSpPr>
              <p:nvPr/>
            </p:nvSpPr>
            <p:spPr bwMode="auto">
              <a:xfrm>
                <a:off x="4474" y="1512"/>
                <a:ext cx="15" cy="11"/>
              </a:xfrm>
              <a:custGeom>
                <a:avLst/>
                <a:gdLst>
                  <a:gd name="T0" fmla="*/ 11 w 15"/>
                  <a:gd name="T1" fmla="*/ 11 h 11"/>
                  <a:gd name="T2" fmla="*/ 15 w 15"/>
                  <a:gd name="T3" fmla="*/ 2 h 11"/>
                  <a:gd name="T4" fmla="*/ 6 w 15"/>
                  <a:gd name="T5" fmla="*/ 5 h 11"/>
                  <a:gd name="T6" fmla="*/ 2 w 15"/>
                  <a:gd name="T7" fmla="*/ 0 h 11"/>
                  <a:gd name="T8" fmla="*/ 0 w 15"/>
                  <a:gd name="T9" fmla="*/ 5 h 11"/>
                  <a:gd name="T10" fmla="*/ 8 w 15"/>
                  <a:gd name="T11" fmla="*/ 6 h 11"/>
                  <a:gd name="T12" fmla="*/ 8 w 15"/>
                  <a:gd name="T13" fmla="*/ 11 h 11"/>
                  <a:gd name="T14" fmla="*/ 0 60000 65536"/>
                  <a:gd name="T15" fmla="*/ 0 60000 65536"/>
                  <a:gd name="T16" fmla="*/ 0 60000 65536"/>
                  <a:gd name="T17" fmla="*/ 0 60000 65536"/>
                  <a:gd name="T18" fmla="*/ 0 60000 65536"/>
                  <a:gd name="T19" fmla="*/ 0 60000 65536"/>
                  <a:gd name="T20" fmla="*/ 0 60000 65536"/>
                  <a:gd name="T21" fmla="*/ 0 w 15"/>
                  <a:gd name="T22" fmla="*/ 0 h 11"/>
                  <a:gd name="T23" fmla="*/ 15 w 1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
                    <a:moveTo>
                      <a:pt x="11" y="11"/>
                    </a:moveTo>
                    <a:lnTo>
                      <a:pt x="15" y="2"/>
                    </a:lnTo>
                    <a:lnTo>
                      <a:pt x="6" y="5"/>
                    </a:lnTo>
                    <a:lnTo>
                      <a:pt x="2" y="0"/>
                    </a:lnTo>
                    <a:lnTo>
                      <a:pt x="0" y="5"/>
                    </a:lnTo>
                    <a:lnTo>
                      <a:pt x="8" y="6"/>
                    </a:lnTo>
                    <a:lnTo>
                      <a:pt x="8" y="11"/>
                    </a:lnTo>
                  </a:path>
                </a:pathLst>
              </a:custGeom>
              <a:noFill/>
              <a:ln w="3175">
                <a:solidFill>
                  <a:srgbClr val="000000"/>
                </a:solidFill>
                <a:miter lim="800000"/>
                <a:headEnd/>
                <a:tailEnd/>
              </a:ln>
            </p:spPr>
            <p:txBody>
              <a:bodyPr/>
              <a:lstStyle/>
              <a:p>
                <a:pPr algn="ctr" eaLnBrk="0" hangingPunct="0"/>
                <a:endParaRPr lang="en-US" dirty="0"/>
              </a:p>
            </p:txBody>
          </p:sp>
          <p:sp>
            <p:nvSpPr>
              <p:cNvPr id="3061" name="Freeform 1856"/>
              <p:cNvSpPr>
                <a:spLocks/>
              </p:cNvSpPr>
              <p:nvPr/>
            </p:nvSpPr>
            <p:spPr bwMode="auto">
              <a:xfrm>
                <a:off x="4464" y="1510"/>
                <a:ext cx="18" cy="15"/>
              </a:xfrm>
              <a:custGeom>
                <a:avLst/>
                <a:gdLst>
                  <a:gd name="T0" fmla="*/ 18 w 18"/>
                  <a:gd name="T1" fmla="*/ 13 h 15"/>
                  <a:gd name="T2" fmla="*/ 0 w 18"/>
                  <a:gd name="T3" fmla="*/ 15 h 15"/>
                  <a:gd name="T4" fmla="*/ 0 w 18"/>
                  <a:gd name="T5" fmla="*/ 0 h 15"/>
                  <a:gd name="T6" fmla="*/ 0 60000 65536"/>
                  <a:gd name="T7" fmla="*/ 0 60000 65536"/>
                  <a:gd name="T8" fmla="*/ 0 60000 65536"/>
                  <a:gd name="T9" fmla="*/ 0 w 18"/>
                  <a:gd name="T10" fmla="*/ 0 h 15"/>
                  <a:gd name="T11" fmla="*/ 18 w 18"/>
                  <a:gd name="T12" fmla="*/ 15 h 15"/>
                </a:gdLst>
                <a:ahLst/>
                <a:cxnLst>
                  <a:cxn ang="T6">
                    <a:pos x="T0" y="T1"/>
                  </a:cxn>
                  <a:cxn ang="T7">
                    <a:pos x="T2" y="T3"/>
                  </a:cxn>
                  <a:cxn ang="T8">
                    <a:pos x="T4" y="T5"/>
                  </a:cxn>
                </a:cxnLst>
                <a:rect l="T9" t="T10" r="T11" b="T12"/>
                <a:pathLst>
                  <a:path w="18" h="15">
                    <a:moveTo>
                      <a:pt x="18" y="13"/>
                    </a:moveTo>
                    <a:lnTo>
                      <a:pt x="0" y="1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62" name="Line 1857"/>
              <p:cNvSpPr>
                <a:spLocks noChangeShapeType="1"/>
              </p:cNvSpPr>
              <p:nvPr/>
            </p:nvSpPr>
            <p:spPr bwMode="auto">
              <a:xfrm flipH="1" flipV="1">
                <a:off x="4461" y="1386"/>
                <a:ext cx="3" cy="124"/>
              </a:xfrm>
              <a:prstGeom prst="line">
                <a:avLst/>
              </a:prstGeom>
              <a:noFill/>
              <a:ln w="3175">
                <a:solidFill>
                  <a:srgbClr val="000000"/>
                </a:solidFill>
                <a:miter lim="800000"/>
                <a:headEnd/>
                <a:tailEnd/>
              </a:ln>
            </p:spPr>
            <p:txBody>
              <a:bodyPr/>
              <a:lstStyle/>
              <a:p>
                <a:endParaRPr lang="en-US" dirty="0"/>
              </a:p>
            </p:txBody>
          </p:sp>
          <p:sp>
            <p:nvSpPr>
              <p:cNvPr id="3063" name="Freeform 1858"/>
              <p:cNvSpPr>
                <a:spLocks/>
              </p:cNvSpPr>
              <p:nvPr/>
            </p:nvSpPr>
            <p:spPr bwMode="auto">
              <a:xfrm>
                <a:off x="4461" y="1358"/>
                <a:ext cx="31" cy="29"/>
              </a:xfrm>
              <a:custGeom>
                <a:avLst/>
                <a:gdLst>
                  <a:gd name="T0" fmla="*/ 0 w 31"/>
                  <a:gd name="T1" fmla="*/ 28 h 29"/>
                  <a:gd name="T2" fmla="*/ 8 w 31"/>
                  <a:gd name="T3" fmla="*/ 29 h 29"/>
                  <a:gd name="T4" fmla="*/ 13 w 31"/>
                  <a:gd name="T5" fmla="*/ 18 h 29"/>
                  <a:gd name="T6" fmla="*/ 18 w 31"/>
                  <a:gd name="T7" fmla="*/ 20 h 29"/>
                  <a:gd name="T8" fmla="*/ 18 w 31"/>
                  <a:gd name="T9" fmla="*/ 15 h 29"/>
                  <a:gd name="T10" fmla="*/ 21 w 31"/>
                  <a:gd name="T11" fmla="*/ 16 h 29"/>
                  <a:gd name="T12" fmla="*/ 31 w 31"/>
                  <a:gd name="T13" fmla="*/ 10 h 29"/>
                  <a:gd name="T14" fmla="*/ 29 w 31"/>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9"/>
                  <a:gd name="T26" fmla="*/ 31 w 31"/>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9">
                    <a:moveTo>
                      <a:pt x="0" y="28"/>
                    </a:moveTo>
                    <a:lnTo>
                      <a:pt x="8" y="29"/>
                    </a:lnTo>
                    <a:lnTo>
                      <a:pt x="13" y="18"/>
                    </a:lnTo>
                    <a:lnTo>
                      <a:pt x="18" y="20"/>
                    </a:lnTo>
                    <a:lnTo>
                      <a:pt x="18" y="15"/>
                    </a:lnTo>
                    <a:lnTo>
                      <a:pt x="21" y="16"/>
                    </a:lnTo>
                    <a:lnTo>
                      <a:pt x="31" y="10"/>
                    </a:lnTo>
                    <a:lnTo>
                      <a:pt x="29" y="0"/>
                    </a:lnTo>
                  </a:path>
                </a:pathLst>
              </a:custGeom>
              <a:noFill/>
              <a:ln w="3175">
                <a:solidFill>
                  <a:srgbClr val="000000"/>
                </a:solidFill>
                <a:miter lim="800000"/>
                <a:headEnd/>
                <a:tailEnd/>
              </a:ln>
            </p:spPr>
            <p:txBody>
              <a:bodyPr/>
              <a:lstStyle/>
              <a:p>
                <a:pPr algn="ctr" eaLnBrk="0" hangingPunct="0"/>
                <a:endParaRPr lang="en-US" dirty="0"/>
              </a:p>
            </p:txBody>
          </p:sp>
          <p:sp>
            <p:nvSpPr>
              <p:cNvPr id="3064" name="Line 1859"/>
              <p:cNvSpPr>
                <a:spLocks noChangeShapeType="1"/>
              </p:cNvSpPr>
              <p:nvPr/>
            </p:nvSpPr>
            <p:spPr bwMode="auto">
              <a:xfrm>
                <a:off x="4490" y="1358"/>
                <a:ext cx="2" cy="1"/>
              </a:xfrm>
              <a:prstGeom prst="line">
                <a:avLst/>
              </a:prstGeom>
              <a:noFill/>
              <a:ln w="3175">
                <a:solidFill>
                  <a:srgbClr val="000000"/>
                </a:solidFill>
                <a:miter lim="800000"/>
                <a:headEnd/>
                <a:tailEnd/>
              </a:ln>
            </p:spPr>
            <p:txBody>
              <a:bodyPr/>
              <a:lstStyle/>
              <a:p>
                <a:endParaRPr lang="en-US" dirty="0"/>
              </a:p>
            </p:txBody>
          </p:sp>
          <p:sp>
            <p:nvSpPr>
              <p:cNvPr id="3065" name="Freeform 1860"/>
              <p:cNvSpPr>
                <a:spLocks/>
              </p:cNvSpPr>
              <p:nvPr/>
            </p:nvSpPr>
            <p:spPr bwMode="auto">
              <a:xfrm>
                <a:off x="4490" y="1333"/>
                <a:ext cx="24" cy="25"/>
              </a:xfrm>
              <a:custGeom>
                <a:avLst/>
                <a:gdLst>
                  <a:gd name="T0" fmla="*/ 0 w 24"/>
                  <a:gd name="T1" fmla="*/ 25 h 25"/>
                  <a:gd name="T2" fmla="*/ 7 w 24"/>
                  <a:gd name="T3" fmla="*/ 22 h 25"/>
                  <a:gd name="T4" fmla="*/ 5 w 24"/>
                  <a:gd name="T5" fmla="*/ 11 h 25"/>
                  <a:gd name="T6" fmla="*/ 13 w 24"/>
                  <a:gd name="T7" fmla="*/ 6 h 25"/>
                  <a:gd name="T8" fmla="*/ 20 w 24"/>
                  <a:gd name="T9" fmla="*/ 8 h 25"/>
                  <a:gd name="T10" fmla="*/ 24 w 24"/>
                  <a:gd name="T11" fmla="*/ 0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0" y="25"/>
                    </a:moveTo>
                    <a:lnTo>
                      <a:pt x="7" y="22"/>
                    </a:lnTo>
                    <a:lnTo>
                      <a:pt x="5" y="11"/>
                    </a:lnTo>
                    <a:lnTo>
                      <a:pt x="13" y="6"/>
                    </a:lnTo>
                    <a:lnTo>
                      <a:pt x="20" y="8"/>
                    </a:lnTo>
                    <a:lnTo>
                      <a:pt x="24" y="0"/>
                    </a:lnTo>
                  </a:path>
                </a:pathLst>
              </a:custGeom>
              <a:noFill/>
              <a:ln w="3175">
                <a:solidFill>
                  <a:srgbClr val="000000"/>
                </a:solidFill>
                <a:miter lim="800000"/>
                <a:headEnd/>
                <a:tailEnd/>
              </a:ln>
            </p:spPr>
            <p:txBody>
              <a:bodyPr/>
              <a:lstStyle/>
              <a:p>
                <a:pPr algn="ctr" eaLnBrk="0" hangingPunct="0"/>
                <a:endParaRPr lang="en-US" dirty="0"/>
              </a:p>
            </p:txBody>
          </p:sp>
          <p:sp>
            <p:nvSpPr>
              <p:cNvPr id="3066" name="Freeform 1861"/>
              <p:cNvSpPr>
                <a:spLocks/>
              </p:cNvSpPr>
              <p:nvPr/>
            </p:nvSpPr>
            <p:spPr bwMode="auto">
              <a:xfrm>
                <a:off x="4374" y="1338"/>
                <a:ext cx="29" cy="19"/>
              </a:xfrm>
              <a:custGeom>
                <a:avLst/>
                <a:gdLst>
                  <a:gd name="T0" fmla="*/ 0 w 29"/>
                  <a:gd name="T1" fmla="*/ 19 h 19"/>
                  <a:gd name="T2" fmla="*/ 5 w 29"/>
                  <a:gd name="T3" fmla="*/ 11 h 19"/>
                  <a:gd name="T4" fmla="*/ 16 w 29"/>
                  <a:gd name="T5" fmla="*/ 9 h 19"/>
                  <a:gd name="T6" fmla="*/ 24 w 29"/>
                  <a:gd name="T7" fmla="*/ 1 h 19"/>
                  <a:gd name="T8" fmla="*/ 29 w 29"/>
                  <a:gd name="T9" fmla="*/ 0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0" y="19"/>
                    </a:moveTo>
                    <a:lnTo>
                      <a:pt x="5" y="11"/>
                    </a:lnTo>
                    <a:lnTo>
                      <a:pt x="16" y="9"/>
                    </a:lnTo>
                    <a:lnTo>
                      <a:pt x="24" y="1"/>
                    </a:lnTo>
                    <a:lnTo>
                      <a:pt x="29" y="0"/>
                    </a:lnTo>
                  </a:path>
                </a:pathLst>
              </a:custGeom>
              <a:noFill/>
              <a:ln w="3175">
                <a:solidFill>
                  <a:srgbClr val="000000"/>
                </a:solidFill>
                <a:miter lim="800000"/>
                <a:headEnd/>
                <a:tailEnd/>
              </a:ln>
            </p:spPr>
            <p:txBody>
              <a:bodyPr/>
              <a:lstStyle/>
              <a:p>
                <a:pPr algn="ctr" eaLnBrk="0" hangingPunct="0"/>
                <a:endParaRPr lang="en-US" dirty="0"/>
              </a:p>
            </p:txBody>
          </p:sp>
          <p:sp>
            <p:nvSpPr>
              <p:cNvPr id="3067" name="Freeform 1862"/>
              <p:cNvSpPr>
                <a:spLocks/>
              </p:cNvSpPr>
              <p:nvPr/>
            </p:nvSpPr>
            <p:spPr bwMode="auto">
              <a:xfrm>
                <a:off x="4403" y="1338"/>
                <a:ext cx="58" cy="48"/>
              </a:xfrm>
              <a:custGeom>
                <a:avLst/>
                <a:gdLst>
                  <a:gd name="T0" fmla="*/ 0 w 58"/>
                  <a:gd name="T1" fmla="*/ 0 h 48"/>
                  <a:gd name="T2" fmla="*/ 13 w 58"/>
                  <a:gd name="T3" fmla="*/ 3 h 48"/>
                  <a:gd name="T4" fmla="*/ 13 w 58"/>
                  <a:gd name="T5" fmla="*/ 16 h 48"/>
                  <a:gd name="T6" fmla="*/ 19 w 58"/>
                  <a:gd name="T7" fmla="*/ 19 h 48"/>
                  <a:gd name="T8" fmla="*/ 19 w 58"/>
                  <a:gd name="T9" fmla="*/ 24 h 48"/>
                  <a:gd name="T10" fmla="*/ 27 w 58"/>
                  <a:gd name="T11" fmla="*/ 35 h 48"/>
                  <a:gd name="T12" fmla="*/ 45 w 58"/>
                  <a:gd name="T13" fmla="*/ 46 h 48"/>
                  <a:gd name="T14" fmla="*/ 58 w 58"/>
                  <a:gd name="T15" fmla="*/ 48 h 48"/>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48"/>
                  <a:gd name="T26" fmla="*/ 58 w 5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48">
                    <a:moveTo>
                      <a:pt x="0" y="0"/>
                    </a:moveTo>
                    <a:lnTo>
                      <a:pt x="13" y="3"/>
                    </a:lnTo>
                    <a:lnTo>
                      <a:pt x="13" y="16"/>
                    </a:lnTo>
                    <a:lnTo>
                      <a:pt x="19" y="19"/>
                    </a:lnTo>
                    <a:lnTo>
                      <a:pt x="19" y="24"/>
                    </a:lnTo>
                    <a:lnTo>
                      <a:pt x="27" y="35"/>
                    </a:lnTo>
                    <a:lnTo>
                      <a:pt x="45" y="46"/>
                    </a:lnTo>
                    <a:lnTo>
                      <a:pt x="58" y="48"/>
                    </a:lnTo>
                  </a:path>
                </a:pathLst>
              </a:custGeom>
              <a:noFill/>
              <a:ln w="3175">
                <a:solidFill>
                  <a:srgbClr val="000000"/>
                </a:solidFill>
                <a:miter lim="800000"/>
                <a:headEnd/>
                <a:tailEnd/>
              </a:ln>
            </p:spPr>
            <p:txBody>
              <a:bodyPr/>
              <a:lstStyle/>
              <a:p>
                <a:pPr algn="ctr" eaLnBrk="0" hangingPunct="0"/>
                <a:endParaRPr lang="en-US" dirty="0"/>
              </a:p>
            </p:txBody>
          </p:sp>
          <p:sp>
            <p:nvSpPr>
              <p:cNvPr id="3068" name="Line 1863"/>
              <p:cNvSpPr>
                <a:spLocks noChangeShapeType="1"/>
              </p:cNvSpPr>
              <p:nvPr/>
            </p:nvSpPr>
            <p:spPr bwMode="auto">
              <a:xfrm>
                <a:off x="4461" y="1386"/>
                <a:ext cx="3" cy="124"/>
              </a:xfrm>
              <a:prstGeom prst="line">
                <a:avLst/>
              </a:prstGeom>
              <a:noFill/>
              <a:ln w="3175">
                <a:solidFill>
                  <a:srgbClr val="000000"/>
                </a:solidFill>
                <a:miter lim="800000"/>
                <a:headEnd/>
                <a:tailEnd/>
              </a:ln>
            </p:spPr>
            <p:txBody>
              <a:bodyPr/>
              <a:lstStyle/>
              <a:p>
                <a:endParaRPr lang="en-US" dirty="0"/>
              </a:p>
            </p:txBody>
          </p:sp>
          <p:sp>
            <p:nvSpPr>
              <p:cNvPr id="3069" name="Line 1864"/>
              <p:cNvSpPr>
                <a:spLocks noChangeShapeType="1"/>
              </p:cNvSpPr>
              <p:nvPr/>
            </p:nvSpPr>
            <p:spPr bwMode="auto">
              <a:xfrm flipH="1">
                <a:off x="4440" y="1510"/>
                <a:ext cx="24" cy="2"/>
              </a:xfrm>
              <a:prstGeom prst="line">
                <a:avLst/>
              </a:prstGeom>
              <a:noFill/>
              <a:ln w="3175">
                <a:solidFill>
                  <a:srgbClr val="000000"/>
                </a:solidFill>
                <a:miter lim="800000"/>
                <a:headEnd/>
                <a:tailEnd/>
              </a:ln>
            </p:spPr>
            <p:txBody>
              <a:bodyPr/>
              <a:lstStyle/>
              <a:p>
                <a:endParaRPr lang="en-US" dirty="0"/>
              </a:p>
            </p:txBody>
          </p:sp>
          <p:sp>
            <p:nvSpPr>
              <p:cNvPr id="3070" name="Line 1865"/>
              <p:cNvSpPr>
                <a:spLocks noChangeShapeType="1"/>
              </p:cNvSpPr>
              <p:nvPr/>
            </p:nvSpPr>
            <p:spPr bwMode="auto">
              <a:xfrm flipH="1">
                <a:off x="4438" y="1512"/>
                <a:ext cx="2" cy="1"/>
              </a:xfrm>
              <a:prstGeom prst="line">
                <a:avLst/>
              </a:prstGeom>
              <a:noFill/>
              <a:ln w="3175">
                <a:solidFill>
                  <a:srgbClr val="000000"/>
                </a:solidFill>
                <a:miter lim="800000"/>
                <a:headEnd/>
                <a:tailEnd/>
              </a:ln>
            </p:spPr>
            <p:txBody>
              <a:bodyPr/>
              <a:lstStyle/>
              <a:p>
                <a:endParaRPr lang="en-US" dirty="0"/>
              </a:p>
            </p:txBody>
          </p:sp>
          <p:sp>
            <p:nvSpPr>
              <p:cNvPr id="3071" name="Line 1866"/>
              <p:cNvSpPr>
                <a:spLocks noChangeShapeType="1"/>
              </p:cNvSpPr>
              <p:nvPr/>
            </p:nvSpPr>
            <p:spPr bwMode="auto">
              <a:xfrm flipH="1">
                <a:off x="4437" y="1512"/>
                <a:ext cx="1" cy="1"/>
              </a:xfrm>
              <a:prstGeom prst="line">
                <a:avLst/>
              </a:prstGeom>
              <a:noFill/>
              <a:ln w="3175">
                <a:solidFill>
                  <a:srgbClr val="000000"/>
                </a:solidFill>
                <a:miter lim="800000"/>
                <a:headEnd/>
                <a:tailEnd/>
              </a:ln>
            </p:spPr>
            <p:txBody>
              <a:bodyPr/>
              <a:lstStyle/>
              <a:p>
                <a:endParaRPr lang="en-US" dirty="0"/>
              </a:p>
            </p:txBody>
          </p:sp>
          <p:sp>
            <p:nvSpPr>
              <p:cNvPr id="3072" name="Line 1867"/>
              <p:cNvSpPr>
                <a:spLocks noChangeShapeType="1"/>
              </p:cNvSpPr>
              <p:nvPr/>
            </p:nvSpPr>
            <p:spPr bwMode="auto">
              <a:xfrm flipV="1">
                <a:off x="4437" y="1510"/>
                <a:ext cx="1" cy="2"/>
              </a:xfrm>
              <a:prstGeom prst="line">
                <a:avLst/>
              </a:prstGeom>
              <a:noFill/>
              <a:ln w="3175">
                <a:solidFill>
                  <a:srgbClr val="000000"/>
                </a:solidFill>
                <a:miter lim="800000"/>
                <a:headEnd/>
                <a:tailEnd/>
              </a:ln>
            </p:spPr>
            <p:txBody>
              <a:bodyPr/>
              <a:lstStyle/>
              <a:p>
                <a:endParaRPr lang="en-US" dirty="0"/>
              </a:p>
            </p:txBody>
          </p:sp>
          <p:sp>
            <p:nvSpPr>
              <p:cNvPr id="3073" name="Freeform 1868"/>
              <p:cNvSpPr>
                <a:spLocks/>
              </p:cNvSpPr>
              <p:nvPr/>
            </p:nvSpPr>
            <p:spPr bwMode="auto">
              <a:xfrm>
                <a:off x="4348" y="1499"/>
                <a:ext cx="89" cy="13"/>
              </a:xfrm>
              <a:custGeom>
                <a:avLst/>
                <a:gdLst>
                  <a:gd name="T0" fmla="*/ 89 w 89"/>
                  <a:gd name="T1" fmla="*/ 13 h 13"/>
                  <a:gd name="T2" fmla="*/ 74 w 89"/>
                  <a:gd name="T3" fmla="*/ 13 h 13"/>
                  <a:gd name="T4" fmla="*/ 74 w 89"/>
                  <a:gd name="T5" fmla="*/ 7 h 13"/>
                  <a:gd name="T6" fmla="*/ 68 w 89"/>
                  <a:gd name="T7" fmla="*/ 7 h 13"/>
                  <a:gd name="T8" fmla="*/ 68 w 89"/>
                  <a:gd name="T9" fmla="*/ 2 h 13"/>
                  <a:gd name="T10" fmla="*/ 0 w 89"/>
                  <a:gd name="T11" fmla="*/ 0 h 13"/>
                  <a:gd name="T12" fmla="*/ 0 60000 65536"/>
                  <a:gd name="T13" fmla="*/ 0 60000 65536"/>
                  <a:gd name="T14" fmla="*/ 0 60000 65536"/>
                  <a:gd name="T15" fmla="*/ 0 60000 65536"/>
                  <a:gd name="T16" fmla="*/ 0 60000 65536"/>
                  <a:gd name="T17" fmla="*/ 0 60000 65536"/>
                  <a:gd name="T18" fmla="*/ 0 w 89"/>
                  <a:gd name="T19" fmla="*/ 0 h 13"/>
                  <a:gd name="T20" fmla="*/ 89 w 8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9" h="13">
                    <a:moveTo>
                      <a:pt x="89" y="13"/>
                    </a:moveTo>
                    <a:lnTo>
                      <a:pt x="74" y="13"/>
                    </a:lnTo>
                    <a:lnTo>
                      <a:pt x="74" y="7"/>
                    </a:lnTo>
                    <a:lnTo>
                      <a:pt x="68" y="7"/>
                    </a:lnTo>
                    <a:lnTo>
                      <a:pt x="68"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74" name="Freeform 1869"/>
              <p:cNvSpPr>
                <a:spLocks/>
              </p:cNvSpPr>
              <p:nvPr/>
            </p:nvSpPr>
            <p:spPr bwMode="auto">
              <a:xfrm>
                <a:off x="4333" y="1491"/>
                <a:ext cx="15" cy="10"/>
              </a:xfrm>
              <a:custGeom>
                <a:avLst/>
                <a:gdLst>
                  <a:gd name="T0" fmla="*/ 15 w 15"/>
                  <a:gd name="T1" fmla="*/ 8 h 10"/>
                  <a:gd name="T2" fmla="*/ 8 w 15"/>
                  <a:gd name="T3" fmla="*/ 10 h 10"/>
                  <a:gd name="T4" fmla="*/ 0 w 15"/>
                  <a:gd name="T5" fmla="*/ 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15" y="8"/>
                    </a:moveTo>
                    <a:lnTo>
                      <a:pt x="8" y="1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75" name="Freeform 1870"/>
              <p:cNvSpPr>
                <a:spLocks/>
              </p:cNvSpPr>
              <p:nvPr/>
            </p:nvSpPr>
            <p:spPr bwMode="auto">
              <a:xfrm>
                <a:off x="4333" y="1357"/>
                <a:ext cx="41" cy="134"/>
              </a:xfrm>
              <a:custGeom>
                <a:avLst/>
                <a:gdLst>
                  <a:gd name="T0" fmla="*/ 0 w 41"/>
                  <a:gd name="T1" fmla="*/ 134 h 134"/>
                  <a:gd name="T2" fmla="*/ 0 w 41"/>
                  <a:gd name="T3" fmla="*/ 126 h 134"/>
                  <a:gd name="T4" fmla="*/ 7 w 41"/>
                  <a:gd name="T5" fmla="*/ 120 h 134"/>
                  <a:gd name="T6" fmla="*/ 8 w 41"/>
                  <a:gd name="T7" fmla="*/ 109 h 134"/>
                  <a:gd name="T8" fmla="*/ 5 w 41"/>
                  <a:gd name="T9" fmla="*/ 105 h 134"/>
                  <a:gd name="T10" fmla="*/ 7 w 41"/>
                  <a:gd name="T11" fmla="*/ 93 h 134"/>
                  <a:gd name="T12" fmla="*/ 15 w 41"/>
                  <a:gd name="T13" fmla="*/ 89 h 134"/>
                  <a:gd name="T14" fmla="*/ 7 w 41"/>
                  <a:gd name="T15" fmla="*/ 83 h 134"/>
                  <a:gd name="T16" fmla="*/ 12 w 41"/>
                  <a:gd name="T17" fmla="*/ 81 h 134"/>
                  <a:gd name="T18" fmla="*/ 10 w 41"/>
                  <a:gd name="T19" fmla="*/ 78 h 134"/>
                  <a:gd name="T20" fmla="*/ 13 w 41"/>
                  <a:gd name="T21" fmla="*/ 69 h 134"/>
                  <a:gd name="T22" fmla="*/ 10 w 41"/>
                  <a:gd name="T23" fmla="*/ 65 h 134"/>
                  <a:gd name="T24" fmla="*/ 10 w 41"/>
                  <a:gd name="T25" fmla="*/ 61 h 134"/>
                  <a:gd name="T26" fmla="*/ 21 w 41"/>
                  <a:gd name="T27" fmla="*/ 46 h 134"/>
                  <a:gd name="T28" fmla="*/ 15 w 41"/>
                  <a:gd name="T29" fmla="*/ 40 h 134"/>
                  <a:gd name="T30" fmla="*/ 18 w 41"/>
                  <a:gd name="T31" fmla="*/ 33 h 134"/>
                  <a:gd name="T32" fmla="*/ 33 w 41"/>
                  <a:gd name="T33" fmla="*/ 32 h 134"/>
                  <a:gd name="T34" fmla="*/ 39 w 41"/>
                  <a:gd name="T35" fmla="*/ 13 h 134"/>
                  <a:gd name="T36" fmla="*/ 41 w 41"/>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134"/>
                  <a:gd name="T59" fmla="*/ 41 w 41"/>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134">
                    <a:moveTo>
                      <a:pt x="0" y="134"/>
                    </a:moveTo>
                    <a:lnTo>
                      <a:pt x="0" y="126"/>
                    </a:lnTo>
                    <a:lnTo>
                      <a:pt x="7" y="120"/>
                    </a:lnTo>
                    <a:lnTo>
                      <a:pt x="8" y="109"/>
                    </a:lnTo>
                    <a:lnTo>
                      <a:pt x="5" y="105"/>
                    </a:lnTo>
                    <a:lnTo>
                      <a:pt x="7" y="93"/>
                    </a:lnTo>
                    <a:lnTo>
                      <a:pt x="15" y="89"/>
                    </a:lnTo>
                    <a:lnTo>
                      <a:pt x="7" y="83"/>
                    </a:lnTo>
                    <a:lnTo>
                      <a:pt x="12" y="81"/>
                    </a:lnTo>
                    <a:lnTo>
                      <a:pt x="10" y="78"/>
                    </a:lnTo>
                    <a:lnTo>
                      <a:pt x="13" y="69"/>
                    </a:lnTo>
                    <a:lnTo>
                      <a:pt x="10" y="65"/>
                    </a:lnTo>
                    <a:lnTo>
                      <a:pt x="10" y="61"/>
                    </a:lnTo>
                    <a:lnTo>
                      <a:pt x="21" y="46"/>
                    </a:lnTo>
                    <a:lnTo>
                      <a:pt x="15" y="40"/>
                    </a:lnTo>
                    <a:lnTo>
                      <a:pt x="18" y="33"/>
                    </a:lnTo>
                    <a:lnTo>
                      <a:pt x="33" y="32"/>
                    </a:lnTo>
                    <a:lnTo>
                      <a:pt x="39" y="13"/>
                    </a:lnTo>
                    <a:lnTo>
                      <a:pt x="41" y="0"/>
                    </a:lnTo>
                  </a:path>
                </a:pathLst>
              </a:custGeom>
              <a:noFill/>
              <a:ln w="3175">
                <a:solidFill>
                  <a:srgbClr val="000000"/>
                </a:solidFill>
                <a:miter lim="800000"/>
                <a:headEnd/>
                <a:tailEnd/>
              </a:ln>
            </p:spPr>
            <p:txBody>
              <a:bodyPr/>
              <a:lstStyle/>
              <a:p>
                <a:pPr algn="ctr" eaLnBrk="0" hangingPunct="0"/>
                <a:endParaRPr lang="en-US" dirty="0"/>
              </a:p>
            </p:txBody>
          </p:sp>
          <p:sp>
            <p:nvSpPr>
              <p:cNvPr id="3076" name="Line 1871"/>
              <p:cNvSpPr>
                <a:spLocks noChangeShapeType="1"/>
              </p:cNvSpPr>
              <p:nvPr/>
            </p:nvSpPr>
            <p:spPr bwMode="auto">
              <a:xfrm>
                <a:off x="5011" y="1338"/>
                <a:ext cx="2" cy="1"/>
              </a:xfrm>
              <a:prstGeom prst="line">
                <a:avLst/>
              </a:prstGeom>
              <a:noFill/>
              <a:ln w="3175">
                <a:solidFill>
                  <a:srgbClr val="000000"/>
                </a:solidFill>
                <a:miter lim="800000"/>
                <a:headEnd/>
                <a:tailEnd/>
              </a:ln>
            </p:spPr>
            <p:txBody>
              <a:bodyPr/>
              <a:lstStyle/>
              <a:p>
                <a:endParaRPr lang="en-US" dirty="0"/>
              </a:p>
            </p:txBody>
          </p:sp>
          <p:sp>
            <p:nvSpPr>
              <p:cNvPr id="3077" name="Freeform 1872"/>
              <p:cNvSpPr>
                <a:spLocks/>
              </p:cNvSpPr>
              <p:nvPr/>
            </p:nvSpPr>
            <p:spPr bwMode="auto">
              <a:xfrm>
                <a:off x="5019" y="1339"/>
                <a:ext cx="36" cy="95"/>
              </a:xfrm>
              <a:custGeom>
                <a:avLst/>
                <a:gdLst>
                  <a:gd name="T0" fmla="*/ 20 w 36"/>
                  <a:gd name="T1" fmla="*/ 61 h 95"/>
                  <a:gd name="T2" fmla="*/ 13 w 36"/>
                  <a:gd name="T3" fmla="*/ 43 h 95"/>
                  <a:gd name="T4" fmla="*/ 10 w 36"/>
                  <a:gd name="T5" fmla="*/ 47 h 95"/>
                  <a:gd name="T6" fmla="*/ 5 w 36"/>
                  <a:gd name="T7" fmla="*/ 37 h 95"/>
                  <a:gd name="T8" fmla="*/ 8 w 36"/>
                  <a:gd name="T9" fmla="*/ 35 h 95"/>
                  <a:gd name="T10" fmla="*/ 5 w 36"/>
                  <a:gd name="T11" fmla="*/ 37 h 95"/>
                  <a:gd name="T12" fmla="*/ 5 w 36"/>
                  <a:gd name="T13" fmla="*/ 29 h 95"/>
                  <a:gd name="T14" fmla="*/ 0 w 36"/>
                  <a:gd name="T15" fmla="*/ 26 h 95"/>
                  <a:gd name="T16" fmla="*/ 7 w 36"/>
                  <a:gd name="T17" fmla="*/ 15 h 95"/>
                  <a:gd name="T18" fmla="*/ 2 w 36"/>
                  <a:gd name="T19" fmla="*/ 8 h 95"/>
                  <a:gd name="T20" fmla="*/ 3 w 36"/>
                  <a:gd name="T21" fmla="*/ 5 h 95"/>
                  <a:gd name="T22" fmla="*/ 16 w 36"/>
                  <a:gd name="T23" fmla="*/ 21 h 95"/>
                  <a:gd name="T24" fmla="*/ 7 w 36"/>
                  <a:gd name="T25" fmla="*/ 7 h 95"/>
                  <a:gd name="T26" fmla="*/ 7 w 36"/>
                  <a:gd name="T27" fmla="*/ 2 h 95"/>
                  <a:gd name="T28" fmla="*/ 11 w 36"/>
                  <a:gd name="T29" fmla="*/ 0 h 95"/>
                  <a:gd name="T30" fmla="*/ 18 w 36"/>
                  <a:gd name="T31" fmla="*/ 23 h 95"/>
                  <a:gd name="T32" fmla="*/ 23 w 36"/>
                  <a:gd name="T33" fmla="*/ 58 h 95"/>
                  <a:gd name="T34" fmla="*/ 36 w 36"/>
                  <a:gd name="T35" fmla="*/ 93 h 95"/>
                  <a:gd name="T36" fmla="*/ 36 w 36"/>
                  <a:gd name="T37" fmla="*/ 95 h 95"/>
                  <a:gd name="T38" fmla="*/ 29 w 36"/>
                  <a:gd name="T39" fmla="*/ 88 h 95"/>
                  <a:gd name="T40" fmla="*/ 26 w 36"/>
                  <a:gd name="T41" fmla="*/ 71 h 95"/>
                  <a:gd name="T42" fmla="*/ 20 w 36"/>
                  <a:gd name="T43" fmla="*/ 61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95"/>
                  <a:gd name="T68" fmla="*/ 36 w 36"/>
                  <a:gd name="T69" fmla="*/ 95 h 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95">
                    <a:moveTo>
                      <a:pt x="20" y="61"/>
                    </a:moveTo>
                    <a:lnTo>
                      <a:pt x="13" y="43"/>
                    </a:lnTo>
                    <a:lnTo>
                      <a:pt x="10" y="47"/>
                    </a:lnTo>
                    <a:lnTo>
                      <a:pt x="5" y="37"/>
                    </a:lnTo>
                    <a:lnTo>
                      <a:pt x="8" y="35"/>
                    </a:lnTo>
                    <a:lnTo>
                      <a:pt x="5" y="37"/>
                    </a:lnTo>
                    <a:lnTo>
                      <a:pt x="5" y="29"/>
                    </a:lnTo>
                    <a:lnTo>
                      <a:pt x="0" y="26"/>
                    </a:lnTo>
                    <a:lnTo>
                      <a:pt x="7" y="15"/>
                    </a:lnTo>
                    <a:lnTo>
                      <a:pt x="2" y="8"/>
                    </a:lnTo>
                    <a:lnTo>
                      <a:pt x="3" y="5"/>
                    </a:lnTo>
                    <a:lnTo>
                      <a:pt x="16" y="21"/>
                    </a:lnTo>
                    <a:lnTo>
                      <a:pt x="7" y="7"/>
                    </a:lnTo>
                    <a:lnTo>
                      <a:pt x="7" y="2"/>
                    </a:lnTo>
                    <a:lnTo>
                      <a:pt x="11" y="0"/>
                    </a:lnTo>
                    <a:lnTo>
                      <a:pt x="18" y="23"/>
                    </a:lnTo>
                    <a:lnTo>
                      <a:pt x="23" y="58"/>
                    </a:lnTo>
                    <a:lnTo>
                      <a:pt x="36" y="93"/>
                    </a:lnTo>
                    <a:lnTo>
                      <a:pt x="36" y="95"/>
                    </a:lnTo>
                    <a:lnTo>
                      <a:pt x="29" y="88"/>
                    </a:lnTo>
                    <a:lnTo>
                      <a:pt x="26" y="71"/>
                    </a:lnTo>
                    <a:lnTo>
                      <a:pt x="20" y="61"/>
                    </a:lnTo>
                  </a:path>
                </a:pathLst>
              </a:custGeom>
              <a:noFill/>
              <a:ln w="3175">
                <a:solidFill>
                  <a:srgbClr val="000000"/>
                </a:solidFill>
                <a:miter lim="800000"/>
                <a:headEnd/>
                <a:tailEnd/>
              </a:ln>
            </p:spPr>
            <p:txBody>
              <a:bodyPr/>
              <a:lstStyle/>
              <a:p>
                <a:pPr algn="ctr" eaLnBrk="0" hangingPunct="0"/>
                <a:endParaRPr lang="en-US" dirty="0"/>
              </a:p>
            </p:txBody>
          </p:sp>
          <p:sp>
            <p:nvSpPr>
              <p:cNvPr id="3078" name="Line 1873"/>
              <p:cNvSpPr>
                <a:spLocks noChangeShapeType="1"/>
              </p:cNvSpPr>
              <p:nvPr/>
            </p:nvSpPr>
            <p:spPr bwMode="auto">
              <a:xfrm flipV="1">
                <a:off x="5019" y="1341"/>
                <a:ext cx="1" cy="1"/>
              </a:xfrm>
              <a:prstGeom prst="line">
                <a:avLst/>
              </a:prstGeom>
              <a:noFill/>
              <a:ln w="3175">
                <a:solidFill>
                  <a:srgbClr val="000000"/>
                </a:solidFill>
                <a:miter lim="800000"/>
                <a:headEnd/>
                <a:tailEnd/>
              </a:ln>
            </p:spPr>
            <p:txBody>
              <a:bodyPr/>
              <a:lstStyle/>
              <a:p>
                <a:endParaRPr lang="en-US" dirty="0"/>
              </a:p>
            </p:txBody>
          </p:sp>
          <p:sp>
            <p:nvSpPr>
              <p:cNvPr id="3079" name="Line 1874"/>
              <p:cNvSpPr>
                <a:spLocks noChangeShapeType="1"/>
              </p:cNvSpPr>
              <p:nvPr/>
            </p:nvSpPr>
            <p:spPr bwMode="auto">
              <a:xfrm>
                <a:off x="5013" y="1341"/>
                <a:ext cx="1" cy="1"/>
              </a:xfrm>
              <a:prstGeom prst="line">
                <a:avLst/>
              </a:prstGeom>
              <a:noFill/>
              <a:ln w="3175">
                <a:solidFill>
                  <a:srgbClr val="000000"/>
                </a:solidFill>
                <a:miter lim="800000"/>
                <a:headEnd/>
                <a:tailEnd/>
              </a:ln>
            </p:spPr>
            <p:txBody>
              <a:bodyPr/>
              <a:lstStyle/>
              <a:p>
                <a:endParaRPr lang="en-US" dirty="0"/>
              </a:p>
            </p:txBody>
          </p:sp>
          <p:sp>
            <p:nvSpPr>
              <p:cNvPr id="3080" name="Line 1875"/>
              <p:cNvSpPr>
                <a:spLocks noChangeShapeType="1"/>
              </p:cNvSpPr>
              <p:nvPr/>
            </p:nvSpPr>
            <p:spPr bwMode="auto">
              <a:xfrm flipV="1">
                <a:off x="5019" y="1341"/>
                <a:ext cx="2" cy="1"/>
              </a:xfrm>
              <a:prstGeom prst="line">
                <a:avLst/>
              </a:prstGeom>
              <a:noFill/>
              <a:ln w="3175">
                <a:solidFill>
                  <a:srgbClr val="000000"/>
                </a:solidFill>
                <a:miter lim="800000"/>
                <a:headEnd/>
                <a:tailEnd/>
              </a:ln>
            </p:spPr>
            <p:txBody>
              <a:bodyPr/>
              <a:lstStyle/>
              <a:p>
                <a:endParaRPr lang="en-US" dirty="0"/>
              </a:p>
            </p:txBody>
          </p:sp>
          <p:sp>
            <p:nvSpPr>
              <p:cNvPr id="3081" name="Freeform 1876"/>
              <p:cNvSpPr>
                <a:spLocks/>
              </p:cNvSpPr>
              <p:nvPr/>
            </p:nvSpPr>
            <p:spPr bwMode="auto">
              <a:xfrm>
                <a:off x="3723" y="1344"/>
                <a:ext cx="7" cy="10"/>
              </a:xfrm>
              <a:custGeom>
                <a:avLst/>
                <a:gdLst>
                  <a:gd name="T0" fmla="*/ 0 w 7"/>
                  <a:gd name="T1" fmla="*/ 5 h 10"/>
                  <a:gd name="T2" fmla="*/ 0 w 7"/>
                  <a:gd name="T3" fmla="*/ 0 h 10"/>
                  <a:gd name="T4" fmla="*/ 7 w 7"/>
                  <a:gd name="T5" fmla="*/ 10 h 10"/>
                  <a:gd name="T6" fmla="*/ 0 w 7"/>
                  <a:gd name="T7" fmla="*/ 5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5"/>
                    </a:moveTo>
                    <a:lnTo>
                      <a:pt x="0" y="0"/>
                    </a:lnTo>
                    <a:lnTo>
                      <a:pt x="7" y="1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082" name="Line 1877"/>
              <p:cNvSpPr>
                <a:spLocks noChangeShapeType="1"/>
              </p:cNvSpPr>
              <p:nvPr/>
            </p:nvSpPr>
            <p:spPr bwMode="auto">
              <a:xfrm>
                <a:off x="5013" y="1344"/>
                <a:ext cx="1" cy="1"/>
              </a:xfrm>
              <a:prstGeom prst="line">
                <a:avLst/>
              </a:prstGeom>
              <a:noFill/>
              <a:ln w="3175">
                <a:solidFill>
                  <a:srgbClr val="000000"/>
                </a:solidFill>
                <a:miter lim="800000"/>
                <a:headEnd/>
                <a:tailEnd/>
              </a:ln>
            </p:spPr>
            <p:txBody>
              <a:bodyPr/>
              <a:lstStyle/>
              <a:p>
                <a:endParaRPr lang="en-US" dirty="0"/>
              </a:p>
            </p:txBody>
          </p:sp>
          <p:sp>
            <p:nvSpPr>
              <p:cNvPr id="3083" name="Line 1878"/>
              <p:cNvSpPr>
                <a:spLocks noChangeShapeType="1"/>
              </p:cNvSpPr>
              <p:nvPr/>
            </p:nvSpPr>
            <p:spPr bwMode="auto">
              <a:xfrm flipV="1">
                <a:off x="3752" y="1349"/>
                <a:ext cx="2" cy="1"/>
              </a:xfrm>
              <a:prstGeom prst="line">
                <a:avLst/>
              </a:prstGeom>
              <a:noFill/>
              <a:ln w="3175">
                <a:solidFill>
                  <a:srgbClr val="000000"/>
                </a:solidFill>
                <a:miter lim="800000"/>
                <a:headEnd/>
                <a:tailEnd/>
              </a:ln>
            </p:spPr>
            <p:txBody>
              <a:bodyPr/>
              <a:lstStyle/>
              <a:p>
                <a:endParaRPr lang="en-US" dirty="0"/>
              </a:p>
            </p:txBody>
          </p:sp>
          <p:sp>
            <p:nvSpPr>
              <p:cNvPr id="3084" name="Line 1879"/>
              <p:cNvSpPr>
                <a:spLocks noChangeShapeType="1"/>
              </p:cNvSpPr>
              <p:nvPr/>
            </p:nvSpPr>
            <p:spPr bwMode="auto">
              <a:xfrm>
                <a:off x="3748" y="1350"/>
                <a:ext cx="1" cy="1"/>
              </a:xfrm>
              <a:prstGeom prst="line">
                <a:avLst/>
              </a:prstGeom>
              <a:noFill/>
              <a:ln w="3175">
                <a:solidFill>
                  <a:srgbClr val="000000"/>
                </a:solidFill>
                <a:miter lim="800000"/>
                <a:headEnd/>
                <a:tailEnd/>
              </a:ln>
            </p:spPr>
            <p:txBody>
              <a:bodyPr/>
              <a:lstStyle/>
              <a:p>
                <a:endParaRPr lang="en-US" dirty="0"/>
              </a:p>
            </p:txBody>
          </p:sp>
          <p:sp>
            <p:nvSpPr>
              <p:cNvPr id="3085" name="Freeform 1880"/>
              <p:cNvSpPr>
                <a:spLocks/>
              </p:cNvSpPr>
              <p:nvPr/>
            </p:nvSpPr>
            <p:spPr bwMode="auto">
              <a:xfrm>
                <a:off x="3701" y="1355"/>
                <a:ext cx="11" cy="10"/>
              </a:xfrm>
              <a:custGeom>
                <a:avLst/>
                <a:gdLst>
                  <a:gd name="T0" fmla="*/ 0 w 11"/>
                  <a:gd name="T1" fmla="*/ 10 h 10"/>
                  <a:gd name="T2" fmla="*/ 1 w 11"/>
                  <a:gd name="T3" fmla="*/ 3 h 10"/>
                  <a:gd name="T4" fmla="*/ 11 w 11"/>
                  <a:gd name="T5" fmla="*/ 0 h 10"/>
                  <a:gd name="T6" fmla="*/ 0 w 11"/>
                  <a:gd name="T7" fmla="*/ 10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0" y="10"/>
                    </a:moveTo>
                    <a:lnTo>
                      <a:pt x="1" y="3"/>
                    </a:lnTo>
                    <a:lnTo>
                      <a:pt x="11" y="0"/>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3086" name="Line 1881"/>
              <p:cNvSpPr>
                <a:spLocks noChangeShapeType="1"/>
              </p:cNvSpPr>
              <p:nvPr/>
            </p:nvSpPr>
            <p:spPr bwMode="auto">
              <a:xfrm>
                <a:off x="3754" y="1355"/>
                <a:ext cx="1" cy="1"/>
              </a:xfrm>
              <a:prstGeom prst="line">
                <a:avLst/>
              </a:prstGeom>
              <a:noFill/>
              <a:ln w="3175">
                <a:solidFill>
                  <a:srgbClr val="000000"/>
                </a:solidFill>
                <a:miter lim="800000"/>
                <a:headEnd/>
                <a:tailEnd/>
              </a:ln>
            </p:spPr>
            <p:txBody>
              <a:bodyPr/>
              <a:lstStyle/>
              <a:p>
                <a:endParaRPr lang="en-US" dirty="0"/>
              </a:p>
            </p:txBody>
          </p:sp>
          <p:sp>
            <p:nvSpPr>
              <p:cNvPr id="3087" name="Line 1882"/>
              <p:cNvSpPr>
                <a:spLocks noChangeShapeType="1"/>
              </p:cNvSpPr>
              <p:nvPr/>
            </p:nvSpPr>
            <p:spPr bwMode="auto">
              <a:xfrm flipV="1">
                <a:off x="4047" y="1355"/>
                <a:ext cx="1" cy="2"/>
              </a:xfrm>
              <a:prstGeom prst="line">
                <a:avLst/>
              </a:prstGeom>
              <a:noFill/>
              <a:ln w="3175">
                <a:solidFill>
                  <a:srgbClr val="000000"/>
                </a:solidFill>
                <a:miter lim="800000"/>
                <a:headEnd/>
                <a:tailEnd/>
              </a:ln>
            </p:spPr>
            <p:txBody>
              <a:bodyPr/>
              <a:lstStyle/>
              <a:p>
                <a:endParaRPr lang="en-US" dirty="0"/>
              </a:p>
            </p:txBody>
          </p:sp>
          <p:sp>
            <p:nvSpPr>
              <p:cNvPr id="3088" name="Line 1883"/>
              <p:cNvSpPr>
                <a:spLocks noChangeShapeType="1"/>
              </p:cNvSpPr>
              <p:nvPr/>
            </p:nvSpPr>
            <p:spPr bwMode="auto">
              <a:xfrm>
                <a:off x="4167" y="1357"/>
                <a:ext cx="1" cy="1"/>
              </a:xfrm>
              <a:prstGeom prst="line">
                <a:avLst/>
              </a:prstGeom>
              <a:noFill/>
              <a:ln w="3175">
                <a:solidFill>
                  <a:srgbClr val="000000"/>
                </a:solidFill>
                <a:miter lim="800000"/>
                <a:headEnd/>
                <a:tailEnd/>
              </a:ln>
            </p:spPr>
            <p:txBody>
              <a:bodyPr/>
              <a:lstStyle/>
              <a:p>
                <a:endParaRPr lang="en-US" dirty="0"/>
              </a:p>
            </p:txBody>
          </p:sp>
          <p:sp>
            <p:nvSpPr>
              <p:cNvPr id="3089" name="Line 1884"/>
              <p:cNvSpPr>
                <a:spLocks noChangeShapeType="1"/>
              </p:cNvSpPr>
              <p:nvPr/>
            </p:nvSpPr>
            <p:spPr bwMode="auto">
              <a:xfrm flipV="1">
                <a:off x="4167" y="1357"/>
                <a:ext cx="1" cy="1"/>
              </a:xfrm>
              <a:prstGeom prst="line">
                <a:avLst/>
              </a:prstGeom>
              <a:noFill/>
              <a:ln w="3175">
                <a:solidFill>
                  <a:srgbClr val="000000"/>
                </a:solidFill>
                <a:miter lim="800000"/>
                <a:headEnd/>
                <a:tailEnd/>
              </a:ln>
            </p:spPr>
            <p:txBody>
              <a:bodyPr/>
              <a:lstStyle/>
              <a:p>
                <a:endParaRPr lang="en-US" dirty="0"/>
              </a:p>
            </p:txBody>
          </p:sp>
          <p:sp>
            <p:nvSpPr>
              <p:cNvPr id="3090" name="Line 1885"/>
              <p:cNvSpPr>
                <a:spLocks noChangeShapeType="1"/>
              </p:cNvSpPr>
              <p:nvPr/>
            </p:nvSpPr>
            <p:spPr bwMode="auto">
              <a:xfrm flipV="1">
                <a:off x="3751" y="1357"/>
                <a:ext cx="1" cy="1"/>
              </a:xfrm>
              <a:prstGeom prst="line">
                <a:avLst/>
              </a:prstGeom>
              <a:noFill/>
              <a:ln w="3175">
                <a:solidFill>
                  <a:srgbClr val="000000"/>
                </a:solidFill>
                <a:miter lim="800000"/>
                <a:headEnd/>
                <a:tailEnd/>
              </a:ln>
            </p:spPr>
            <p:txBody>
              <a:bodyPr/>
              <a:lstStyle/>
              <a:p>
                <a:endParaRPr lang="en-US" dirty="0"/>
              </a:p>
            </p:txBody>
          </p:sp>
          <p:sp>
            <p:nvSpPr>
              <p:cNvPr id="3091" name="Line 1886"/>
              <p:cNvSpPr>
                <a:spLocks noChangeShapeType="1"/>
              </p:cNvSpPr>
              <p:nvPr/>
            </p:nvSpPr>
            <p:spPr bwMode="auto">
              <a:xfrm>
                <a:off x="5021" y="1365"/>
                <a:ext cx="1" cy="1"/>
              </a:xfrm>
              <a:prstGeom prst="line">
                <a:avLst/>
              </a:prstGeom>
              <a:noFill/>
              <a:ln w="3175">
                <a:solidFill>
                  <a:srgbClr val="000000"/>
                </a:solidFill>
                <a:miter lim="800000"/>
                <a:headEnd/>
                <a:tailEnd/>
              </a:ln>
            </p:spPr>
            <p:txBody>
              <a:bodyPr/>
              <a:lstStyle/>
              <a:p>
                <a:endParaRPr lang="en-US" dirty="0"/>
              </a:p>
            </p:txBody>
          </p:sp>
          <p:sp>
            <p:nvSpPr>
              <p:cNvPr id="3092" name="Line 1887"/>
              <p:cNvSpPr>
                <a:spLocks noChangeShapeType="1"/>
              </p:cNvSpPr>
              <p:nvPr/>
            </p:nvSpPr>
            <p:spPr bwMode="auto">
              <a:xfrm>
                <a:off x="3667" y="1366"/>
                <a:ext cx="1" cy="1"/>
              </a:xfrm>
              <a:prstGeom prst="line">
                <a:avLst/>
              </a:prstGeom>
              <a:noFill/>
              <a:ln w="3175">
                <a:solidFill>
                  <a:srgbClr val="000000"/>
                </a:solidFill>
                <a:miter lim="800000"/>
                <a:headEnd/>
                <a:tailEnd/>
              </a:ln>
            </p:spPr>
            <p:txBody>
              <a:bodyPr/>
              <a:lstStyle/>
              <a:p>
                <a:endParaRPr lang="en-US" dirty="0"/>
              </a:p>
            </p:txBody>
          </p:sp>
          <p:sp>
            <p:nvSpPr>
              <p:cNvPr id="3093" name="Line 1888"/>
              <p:cNvSpPr>
                <a:spLocks noChangeShapeType="1"/>
              </p:cNvSpPr>
              <p:nvPr/>
            </p:nvSpPr>
            <p:spPr bwMode="auto">
              <a:xfrm flipV="1">
                <a:off x="3628" y="1366"/>
                <a:ext cx="1" cy="2"/>
              </a:xfrm>
              <a:prstGeom prst="line">
                <a:avLst/>
              </a:prstGeom>
              <a:noFill/>
              <a:ln w="3175">
                <a:solidFill>
                  <a:srgbClr val="000000"/>
                </a:solidFill>
                <a:miter lim="800000"/>
                <a:headEnd/>
                <a:tailEnd/>
              </a:ln>
            </p:spPr>
            <p:txBody>
              <a:bodyPr/>
              <a:lstStyle/>
              <a:p>
                <a:endParaRPr lang="en-US" dirty="0"/>
              </a:p>
            </p:txBody>
          </p:sp>
          <p:sp>
            <p:nvSpPr>
              <p:cNvPr id="3094" name="Line 1889"/>
              <p:cNvSpPr>
                <a:spLocks noChangeShapeType="1"/>
              </p:cNvSpPr>
              <p:nvPr/>
            </p:nvSpPr>
            <p:spPr bwMode="auto">
              <a:xfrm flipV="1">
                <a:off x="5019" y="1366"/>
                <a:ext cx="2" cy="2"/>
              </a:xfrm>
              <a:prstGeom prst="line">
                <a:avLst/>
              </a:prstGeom>
              <a:noFill/>
              <a:ln w="3175">
                <a:solidFill>
                  <a:srgbClr val="000000"/>
                </a:solidFill>
                <a:miter lim="800000"/>
                <a:headEnd/>
                <a:tailEnd/>
              </a:ln>
            </p:spPr>
            <p:txBody>
              <a:bodyPr/>
              <a:lstStyle/>
              <a:p>
                <a:endParaRPr lang="en-US" dirty="0"/>
              </a:p>
            </p:txBody>
          </p:sp>
          <p:sp>
            <p:nvSpPr>
              <p:cNvPr id="3095" name="Line 1890"/>
              <p:cNvSpPr>
                <a:spLocks noChangeShapeType="1"/>
              </p:cNvSpPr>
              <p:nvPr/>
            </p:nvSpPr>
            <p:spPr bwMode="auto">
              <a:xfrm>
                <a:off x="3663" y="1368"/>
                <a:ext cx="1" cy="1"/>
              </a:xfrm>
              <a:prstGeom prst="line">
                <a:avLst/>
              </a:prstGeom>
              <a:noFill/>
              <a:ln w="3175">
                <a:solidFill>
                  <a:srgbClr val="000000"/>
                </a:solidFill>
                <a:miter lim="800000"/>
                <a:headEnd/>
                <a:tailEnd/>
              </a:ln>
            </p:spPr>
            <p:txBody>
              <a:bodyPr/>
              <a:lstStyle/>
              <a:p>
                <a:endParaRPr lang="en-US" dirty="0"/>
              </a:p>
            </p:txBody>
          </p:sp>
          <p:sp>
            <p:nvSpPr>
              <p:cNvPr id="3096" name="Freeform 1891"/>
              <p:cNvSpPr>
                <a:spLocks/>
              </p:cNvSpPr>
              <p:nvPr/>
            </p:nvSpPr>
            <p:spPr bwMode="auto">
              <a:xfrm>
                <a:off x="4715" y="1374"/>
                <a:ext cx="181" cy="61"/>
              </a:xfrm>
              <a:custGeom>
                <a:avLst/>
                <a:gdLst>
                  <a:gd name="T0" fmla="*/ 0 w 181"/>
                  <a:gd name="T1" fmla="*/ 61 h 61"/>
                  <a:gd name="T2" fmla="*/ 8 w 181"/>
                  <a:gd name="T3" fmla="*/ 61 h 61"/>
                  <a:gd name="T4" fmla="*/ 23 w 181"/>
                  <a:gd name="T5" fmla="*/ 48 h 61"/>
                  <a:gd name="T6" fmla="*/ 45 w 181"/>
                  <a:gd name="T7" fmla="*/ 47 h 61"/>
                  <a:gd name="T8" fmla="*/ 55 w 181"/>
                  <a:gd name="T9" fmla="*/ 26 h 61"/>
                  <a:gd name="T10" fmla="*/ 76 w 181"/>
                  <a:gd name="T11" fmla="*/ 21 h 61"/>
                  <a:gd name="T12" fmla="*/ 97 w 181"/>
                  <a:gd name="T13" fmla="*/ 4 h 61"/>
                  <a:gd name="T14" fmla="*/ 181 w 181"/>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181"/>
                  <a:gd name="T25" fmla="*/ 0 h 61"/>
                  <a:gd name="T26" fmla="*/ 181 w 18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 h="61">
                    <a:moveTo>
                      <a:pt x="0" y="61"/>
                    </a:moveTo>
                    <a:lnTo>
                      <a:pt x="8" y="61"/>
                    </a:lnTo>
                    <a:lnTo>
                      <a:pt x="23" y="48"/>
                    </a:lnTo>
                    <a:lnTo>
                      <a:pt x="45" y="47"/>
                    </a:lnTo>
                    <a:lnTo>
                      <a:pt x="55" y="26"/>
                    </a:lnTo>
                    <a:lnTo>
                      <a:pt x="76" y="21"/>
                    </a:lnTo>
                    <a:lnTo>
                      <a:pt x="97" y="4"/>
                    </a:lnTo>
                    <a:lnTo>
                      <a:pt x="181" y="0"/>
                    </a:lnTo>
                  </a:path>
                </a:pathLst>
              </a:custGeom>
              <a:noFill/>
              <a:ln w="3175">
                <a:solidFill>
                  <a:srgbClr val="000000"/>
                </a:solidFill>
                <a:miter lim="800000"/>
                <a:headEnd/>
                <a:tailEnd/>
              </a:ln>
            </p:spPr>
            <p:txBody>
              <a:bodyPr/>
              <a:lstStyle/>
              <a:p>
                <a:pPr algn="ctr" eaLnBrk="0" hangingPunct="0"/>
                <a:endParaRPr lang="en-US" dirty="0"/>
              </a:p>
            </p:txBody>
          </p:sp>
          <p:sp>
            <p:nvSpPr>
              <p:cNvPr id="3097" name="Freeform 1892"/>
              <p:cNvSpPr>
                <a:spLocks/>
              </p:cNvSpPr>
              <p:nvPr/>
            </p:nvSpPr>
            <p:spPr bwMode="auto">
              <a:xfrm>
                <a:off x="4767" y="1374"/>
                <a:ext cx="152" cy="157"/>
              </a:xfrm>
              <a:custGeom>
                <a:avLst/>
                <a:gdLst>
                  <a:gd name="T0" fmla="*/ 129 w 152"/>
                  <a:gd name="T1" fmla="*/ 0 h 157"/>
                  <a:gd name="T2" fmla="*/ 137 w 152"/>
                  <a:gd name="T3" fmla="*/ 12 h 157"/>
                  <a:gd name="T4" fmla="*/ 136 w 152"/>
                  <a:gd name="T5" fmla="*/ 18 h 157"/>
                  <a:gd name="T6" fmla="*/ 142 w 152"/>
                  <a:gd name="T7" fmla="*/ 16 h 157"/>
                  <a:gd name="T8" fmla="*/ 142 w 152"/>
                  <a:gd name="T9" fmla="*/ 24 h 157"/>
                  <a:gd name="T10" fmla="*/ 152 w 152"/>
                  <a:gd name="T11" fmla="*/ 31 h 157"/>
                  <a:gd name="T12" fmla="*/ 145 w 152"/>
                  <a:gd name="T13" fmla="*/ 55 h 157"/>
                  <a:gd name="T14" fmla="*/ 139 w 152"/>
                  <a:gd name="T15" fmla="*/ 60 h 157"/>
                  <a:gd name="T16" fmla="*/ 119 w 152"/>
                  <a:gd name="T17" fmla="*/ 60 h 157"/>
                  <a:gd name="T18" fmla="*/ 111 w 152"/>
                  <a:gd name="T19" fmla="*/ 66 h 157"/>
                  <a:gd name="T20" fmla="*/ 97 w 152"/>
                  <a:gd name="T21" fmla="*/ 71 h 157"/>
                  <a:gd name="T22" fmla="*/ 100 w 152"/>
                  <a:gd name="T23" fmla="*/ 71 h 157"/>
                  <a:gd name="T24" fmla="*/ 98 w 152"/>
                  <a:gd name="T25" fmla="*/ 76 h 157"/>
                  <a:gd name="T26" fmla="*/ 100 w 152"/>
                  <a:gd name="T27" fmla="*/ 71 h 157"/>
                  <a:gd name="T28" fmla="*/ 111 w 152"/>
                  <a:gd name="T29" fmla="*/ 66 h 157"/>
                  <a:gd name="T30" fmla="*/ 113 w 152"/>
                  <a:gd name="T31" fmla="*/ 77 h 157"/>
                  <a:gd name="T32" fmla="*/ 123 w 152"/>
                  <a:gd name="T33" fmla="*/ 84 h 157"/>
                  <a:gd name="T34" fmla="*/ 123 w 152"/>
                  <a:gd name="T35" fmla="*/ 92 h 157"/>
                  <a:gd name="T36" fmla="*/ 119 w 152"/>
                  <a:gd name="T37" fmla="*/ 98 h 157"/>
                  <a:gd name="T38" fmla="*/ 131 w 152"/>
                  <a:gd name="T39" fmla="*/ 98 h 157"/>
                  <a:gd name="T40" fmla="*/ 134 w 152"/>
                  <a:gd name="T41" fmla="*/ 93 h 157"/>
                  <a:gd name="T42" fmla="*/ 137 w 152"/>
                  <a:gd name="T43" fmla="*/ 100 h 157"/>
                  <a:gd name="T44" fmla="*/ 134 w 152"/>
                  <a:gd name="T45" fmla="*/ 103 h 157"/>
                  <a:gd name="T46" fmla="*/ 136 w 152"/>
                  <a:gd name="T47" fmla="*/ 109 h 157"/>
                  <a:gd name="T48" fmla="*/ 124 w 152"/>
                  <a:gd name="T49" fmla="*/ 116 h 157"/>
                  <a:gd name="T50" fmla="*/ 115 w 152"/>
                  <a:gd name="T51" fmla="*/ 114 h 157"/>
                  <a:gd name="T52" fmla="*/ 105 w 152"/>
                  <a:gd name="T53" fmla="*/ 117 h 157"/>
                  <a:gd name="T54" fmla="*/ 100 w 152"/>
                  <a:gd name="T55" fmla="*/ 116 h 157"/>
                  <a:gd name="T56" fmla="*/ 92 w 152"/>
                  <a:gd name="T57" fmla="*/ 132 h 157"/>
                  <a:gd name="T58" fmla="*/ 71 w 152"/>
                  <a:gd name="T59" fmla="*/ 144 h 157"/>
                  <a:gd name="T60" fmla="*/ 45 w 152"/>
                  <a:gd name="T61" fmla="*/ 151 h 157"/>
                  <a:gd name="T62" fmla="*/ 37 w 152"/>
                  <a:gd name="T63" fmla="*/ 140 h 157"/>
                  <a:gd name="T64" fmla="*/ 37 w 152"/>
                  <a:gd name="T65" fmla="*/ 144 h 157"/>
                  <a:gd name="T66" fmla="*/ 26 w 152"/>
                  <a:gd name="T67" fmla="*/ 149 h 157"/>
                  <a:gd name="T68" fmla="*/ 24 w 152"/>
                  <a:gd name="T69" fmla="*/ 152 h 157"/>
                  <a:gd name="T70" fmla="*/ 18 w 152"/>
                  <a:gd name="T71" fmla="*/ 151 h 157"/>
                  <a:gd name="T72" fmla="*/ 5 w 152"/>
                  <a:gd name="T73" fmla="*/ 157 h 157"/>
                  <a:gd name="T74" fmla="*/ 0 w 152"/>
                  <a:gd name="T75" fmla="*/ 156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157"/>
                  <a:gd name="T116" fmla="*/ 152 w 152"/>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157">
                    <a:moveTo>
                      <a:pt x="129" y="0"/>
                    </a:moveTo>
                    <a:lnTo>
                      <a:pt x="137" y="12"/>
                    </a:lnTo>
                    <a:lnTo>
                      <a:pt x="136" y="18"/>
                    </a:lnTo>
                    <a:lnTo>
                      <a:pt x="142" y="16"/>
                    </a:lnTo>
                    <a:lnTo>
                      <a:pt x="142" y="24"/>
                    </a:lnTo>
                    <a:lnTo>
                      <a:pt x="152" y="31"/>
                    </a:lnTo>
                    <a:lnTo>
                      <a:pt x="145" y="55"/>
                    </a:lnTo>
                    <a:lnTo>
                      <a:pt x="139" y="60"/>
                    </a:lnTo>
                    <a:lnTo>
                      <a:pt x="119" y="60"/>
                    </a:lnTo>
                    <a:lnTo>
                      <a:pt x="111" y="66"/>
                    </a:lnTo>
                    <a:lnTo>
                      <a:pt x="97" y="71"/>
                    </a:lnTo>
                    <a:lnTo>
                      <a:pt x="100" y="71"/>
                    </a:lnTo>
                    <a:lnTo>
                      <a:pt x="98" y="76"/>
                    </a:lnTo>
                    <a:lnTo>
                      <a:pt x="100" y="71"/>
                    </a:lnTo>
                    <a:lnTo>
                      <a:pt x="111" y="66"/>
                    </a:lnTo>
                    <a:lnTo>
                      <a:pt x="113" y="77"/>
                    </a:lnTo>
                    <a:lnTo>
                      <a:pt x="123" y="84"/>
                    </a:lnTo>
                    <a:lnTo>
                      <a:pt x="123" y="92"/>
                    </a:lnTo>
                    <a:lnTo>
                      <a:pt x="119" y="98"/>
                    </a:lnTo>
                    <a:lnTo>
                      <a:pt x="131" y="98"/>
                    </a:lnTo>
                    <a:lnTo>
                      <a:pt x="134" y="93"/>
                    </a:lnTo>
                    <a:lnTo>
                      <a:pt x="137" y="100"/>
                    </a:lnTo>
                    <a:lnTo>
                      <a:pt x="134" y="103"/>
                    </a:lnTo>
                    <a:lnTo>
                      <a:pt x="136" y="109"/>
                    </a:lnTo>
                    <a:lnTo>
                      <a:pt x="124" y="116"/>
                    </a:lnTo>
                    <a:lnTo>
                      <a:pt x="115" y="114"/>
                    </a:lnTo>
                    <a:lnTo>
                      <a:pt x="105" y="117"/>
                    </a:lnTo>
                    <a:lnTo>
                      <a:pt x="100" y="116"/>
                    </a:lnTo>
                    <a:lnTo>
                      <a:pt x="92" y="132"/>
                    </a:lnTo>
                    <a:lnTo>
                      <a:pt x="71" y="144"/>
                    </a:lnTo>
                    <a:lnTo>
                      <a:pt x="45" y="151"/>
                    </a:lnTo>
                    <a:lnTo>
                      <a:pt x="37" y="140"/>
                    </a:lnTo>
                    <a:lnTo>
                      <a:pt x="37" y="144"/>
                    </a:lnTo>
                    <a:lnTo>
                      <a:pt x="26" y="149"/>
                    </a:lnTo>
                    <a:lnTo>
                      <a:pt x="24" y="152"/>
                    </a:lnTo>
                    <a:lnTo>
                      <a:pt x="18" y="151"/>
                    </a:lnTo>
                    <a:lnTo>
                      <a:pt x="5" y="157"/>
                    </a:lnTo>
                    <a:lnTo>
                      <a:pt x="0" y="156"/>
                    </a:lnTo>
                  </a:path>
                </a:pathLst>
              </a:custGeom>
              <a:noFill/>
              <a:ln w="3175">
                <a:solidFill>
                  <a:srgbClr val="000000"/>
                </a:solidFill>
                <a:miter lim="800000"/>
                <a:headEnd/>
                <a:tailEnd/>
              </a:ln>
            </p:spPr>
            <p:txBody>
              <a:bodyPr/>
              <a:lstStyle/>
              <a:p>
                <a:pPr algn="ctr" eaLnBrk="0" hangingPunct="0"/>
                <a:endParaRPr lang="en-US" dirty="0"/>
              </a:p>
            </p:txBody>
          </p:sp>
          <p:sp>
            <p:nvSpPr>
              <p:cNvPr id="3098" name="Line 1893"/>
              <p:cNvSpPr>
                <a:spLocks noChangeShapeType="1"/>
              </p:cNvSpPr>
              <p:nvPr/>
            </p:nvSpPr>
            <p:spPr bwMode="auto">
              <a:xfrm flipH="1">
                <a:off x="4765" y="1530"/>
                <a:ext cx="2" cy="1"/>
              </a:xfrm>
              <a:prstGeom prst="line">
                <a:avLst/>
              </a:prstGeom>
              <a:noFill/>
              <a:ln w="3175">
                <a:solidFill>
                  <a:srgbClr val="000000"/>
                </a:solidFill>
                <a:miter lim="800000"/>
                <a:headEnd/>
                <a:tailEnd/>
              </a:ln>
            </p:spPr>
            <p:txBody>
              <a:bodyPr/>
              <a:lstStyle/>
              <a:p>
                <a:endParaRPr lang="en-US" dirty="0"/>
              </a:p>
            </p:txBody>
          </p:sp>
          <p:sp>
            <p:nvSpPr>
              <p:cNvPr id="3099" name="Line 1894"/>
              <p:cNvSpPr>
                <a:spLocks noChangeShapeType="1"/>
              </p:cNvSpPr>
              <p:nvPr/>
            </p:nvSpPr>
            <p:spPr bwMode="auto">
              <a:xfrm>
                <a:off x="4765" y="1530"/>
                <a:ext cx="1" cy="1"/>
              </a:xfrm>
              <a:prstGeom prst="line">
                <a:avLst/>
              </a:prstGeom>
              <a:noFill/>
              <a:ln w="3175">
                <a:solidFill>
                  <a:srgbClr val="000000"/>
                </a:solidFill>
                <a:miter lim="800000"/>
                <a:headEnd/>
                <a:tailEnd/>
              </a:ln>
            </p:spPr>
            <p:txBody>
              <a:bodyPr/>
              <a:lstStyle/>
              <a:p>
                <a:endParaRPr lang="en-US" dirty="0"/>
              </a:p>
            </p:txBody>
          </p:sp>
          <p:sp>
            <p:nvSpPr>
              <p:cNvPr id="3100" name="Line 1895"/>
              <p:cNvSpPr>
                <a:spLocks noChangeShapeType="1"/>
              </p:cNvSpPr>
              <p:nvPr/>
            </p:nvSpPr>
            <p:spPr bwMode="auto">
              <a:xfrm flipH="1">
                <a:off x="4723" y="1530"/>
                <a:ext cx="42" cy="12"/>
              </a:xfrm>
              <a:prstGeom prst="line">
                <a:avLst/>
              </a:prstGeom>
              <a:noFill/>
              <a:ln w="3175">
                <a:solidFill>
                  <a:srgbClr val="000000"/>
                </a:solidFill>
                <a:miter lim="800000"/>
                <a:headEnd/>
                <a:tailEnd/>
              </a:ln>
            </p:spPr>
            <p:txBody>
              <a:bodyPr/>
              <a:lstStyle/>
              <a:p>
                <a:endParaRPr lang="en-US" dirty="0"/>
              </a:p>
            </p:txBody>
          </p:sp>
          <p:sp>
            <p:nvSpPr>
              <p:cNvPr id="3101" name="Line 1896"/>
              <p:cNvSpPr>
                <a:spLocks noChangeShapeType="1"/>
              </p:cNvSpPr>
              <p:nvPr/>
            </p:nvSpPr>
            <p:spPr bwMode="auto">
              <a:xfrm flipH="1">
                <a:off x="4717" y="1542"/>
                <a:ext cx="6" cy="7"/>
              </a:xfrm>
              <a:prstGeom prst="line">
                <a:avLst/>
              </a:prstGeom>
              <a:noFill/>
              <a:ln w="3175">
                <a:solidFill>
                  <a:srgbClr val="000000"/>
                </a:solidFill>
                <a:miter lim="800000"/>
                <a:headEnd/>
                <a:tailEnd/>
              </a:ln>
            </p:spPr>
            <p:txBody>
              <a:bodyPr/>
              <a:lstStyle/>
              <a:p>
                <a:endParaRPr lang="en-US" dirty="0"/>
              </a:p>
            </p:txBody>
          </p:sp>
          <p:sp>
            <p:nvSpPr>
              <p:cNvPr id="3102" name="Line 1897"/>
              <p:cNvSpPr>
                <a:spLocks noChangeShapeType="1"/>
              </p:cNvSpPr>
              <p:nvPr/>
            </p:nvSpPr>
            <p:spPr bwMode="auto">
              <a:xfrm flipH="1">
                <a:off x="4713" y="1549"/>
                <a:ext cx="4" cy="1"/>
              </a:xfrm>
              <a:prstGeom prst="line">
                <a:avLst/>
              </a:prstGeom>
              <a:noFill/>
              <a:ln w="3175">
                <a:solidFill>
                  <a:srgbClr val="000000"/>
                </a:solidFill>
                <a:miter lim="800000"/>
                <a:headEnd/>
                <a:tailEnd/>
              </a:ln>
            </p:spPr>
            <p:txBody>
              <a:bodyPr/>
              <a:lstStyle/>
              <a:p>
                <a:endParaRPr lang="en-US" dirty="0"/>
              </a:p>
            </p:txBody>
          </p:sp>
          <p:sp>
            <p:nvSpPr>
              <p:cNvPr id="3103" name="Line 1898"/>
              <p:cNvSpPr>
                <a:spLocks noChangeShapeType="1"/>
              </p:cNvSpPr>
              <p:nvPr/>
            </p:nvSpPr>
            <p:spPr bwMode="auto">
              <a:xfrm flipV="1">
                <a:off x="4713" y="1504"/>
                <a:ext cx="1" cy="46"/>
              </a:xfrm>
              <a:prstGeom prst="line">
                <a:avLst/>
              </a:prstGeom>
              <a:noFill/>
              <a:ln w="3175">
                <a:solidFill>
                  <a:srgbClr val="000000"/>
                </a:solidFill>
                <a:miter lim="800000"/>
                <a:headEnd/>
                <a:tailEnd/>
              </a:ln>
            </p:spPr>
            <p:txBody>
              <a:bodyPr/>
              <a:lstStyle/>
              <a:p>
                <a:endParaRPr lang="en-US" dirty="0"/>
              </a:p>
            </p:txBody>
          </p:sp>
          <p:sp>
            <p:nvSpPr>
              <p:cNvPr id="3104" name="Freeform 1899"/>
              <p:cNvSpPr>
                <a:spLocks/>
              </p:cNvSpPr>
              <p:nvPr/>
            </p:nvSpPr>
            <p:spPr bwMode="auto">
              <a:xfrm>
                <a:off x="4713" y="1496"/>
                <a:ext cx="5" cy="10"/>
              </a:xfrm>
              <a:custGeom>
                <a:avLst/>
                <a:gdLst>
                  <a:gd name="T0" fmla="*/ 0 w 5"/>
                  <a:gd name="T1" fmla="*/ 8 h 10"/>
                  <a:gd name="T2" fmla="*/ 5 w 5"/>
                  <a:gd name="T3" fmla="*/ 10 h 10"/>
                  <a:gd name="T4" fmla="*/ 5 w 5"/>
                  <a:gd name="T5" fmla="*/ 3 h 10"/>
                  <a:gd name="T6" fmla="*/ 0 w 5"/>
                  <a:gd name="T7" fmla="*/ 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8"/>
                    </a:moveTo>
                    <a:lnTo>
                      <a:pt x="5" y="10"/>
                    </a:lnTo>
                    <a:lnTo>
                      <a:pt x="5"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05" name="Line 1900"/>
              <p:cNvSpPr>
                <a:spLocks noChangeShapeType="1"/>
              </p:cNvSpPr>
              <p:nvPr/>
            </p:nvSpPr>
            <p:spPr bwMode="auto">
              <a:xfrm flipV="1">
                <a:off x="4713" y="1488"/>
                <a:ext cx="1" cy="8"/>
              </a:xfrm>
              <a:prstGeom prst="line">
                <a:avLst/>
              </a:prstGeom>
              <a:noFill/>
              <a:ln w="3175">
                <a:solidFill>
                  <a:srgbClr val="000000"/>
                </a:solidFill>
                <a:miter lim="800000"/>
                <a:headEnd/>
                <a:tailEnd/>
              </a:ln>
            </p:spPr>
            <p:txBody>
              <a:bodyPr/>
              <a:lstStyle/>
              <a:p>
                <a:endParaRPr lang="en-US" dirty="0"/>
              </a:p>
            </p:txBody>
          </p:sp>
          <p:sp>
            <p:nvSpPr>
              <p:cNvPr id="3106" name="Freeform 1901"/>
              <p:cNvSpPr>
                <a:spLocks/>
              </p:cNvSpPr>
              <p:nvPr/>
            </p:nvSpPr>
            <p:spPr bwMode="auto">
              <a:xfrm>
                <a:off x="4713" y="1483"/>
                <a:ext cx="7" cy="10"/>
              </a:xfrm>
              <a:custGeom>
                <a:avLst/>
                <a:gdLst>
                  <a:gd name="T0" fmla="*/ 0 w 7"/>
                  <a:gd name="T1" fmla="*/ 5 h 10"/>
                  <a:gd name="T2" fmla="*/ 7 w 7"/>
                  <a:gd name="T3" fmla="*/ 10 h 10"/>
                  <a:gd name="T4" fmla="*/ 5 w 7"/>
                  <a:gd name="T5" fmla="*/ 0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5"/>
                    </a:moveTo>
                    <a:lnTo>
                      <a:pt x="7" y="10"/>
                    </a:ln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07" name="Line 1902"/>
              <p:cNvSpPr>
                <a:spLocks noChangeShapeType="1"/>
              </p:cNvSpPr>
              <p:nvPr/>
            </p:nvSpPr>
            <p:spPr bwMode="auto">
              <a:xfrm flipH="1" flipV="1">
                <a:off x="4712" y="1470"/>
                <a:ext cx="1" cy="13"/>
              </a:xfrm>
              <a:prstGeom prst="line">
                <a:avLst/>
              </a:prstGeom>
              <a:noFill/>
              <a:ln w="3175">
                <a:solidFill>
                  <a:srgbClr val="000000"/>
                </a:solidFill>
                <a:miter lim="800000"/>
                <a:headEnd/>
                <a:tailEnd/>
              </a:ln>
            </p:spPr>
            <p:txBody>
              <a:bodyPr/>
              <a:lstStyle/>
              <a:p>
                <a:endParaRPr lang="en-US" dirty="0"/>
              </a:p>
            </p:txBody>
          </p:sp>
          <p:sp>
            <p:nvSpPr>
              <p:cNvPr id="3108" name="Freeform 1903"/>
              <p:cNvSpPr>
                <a:spLocks/>
              </p:cNvSpPr>
              <p:nvPr/>
            </p:nvSpPr>
            <p:spPr bwMode="auto">
              <a:xfrm>
                <a:off x="4712" y="1466"/>
                <a:ext cx="8" cy="9"/>
              </a:xfrm>
              <a:custGeom>
                <a:avLst/>
                <a:gdLst>
                  <a:gd name="T0" fmla="*/ 0 w 8"/>
                  <a:gd name="T1" fmla="*/ 4 h 9"/>
                  <a:gd name="T2" fmla="*/ 6 w 8"/>
                  <a:gd name="T3" fmla="*/ 9 h 9"/>
                  <a:gd name="T4" fmla="*/ 8 w 8"/>
                  <a:gd name="T5" fmla="*/ 0 h 9"/>
                  <a:gd name="T6" fmla="*/ 0 w 8"/>
                  <a:gd name="T7" fmla="*/ 3 h 9"/>
                  <a:gd name="T8" fmla="*/ 0 60000 65536"/>
                  <a:gd name="T9" fmla="*/ 0 60000 65536"/>
                  <a:gd name="T10" fmla="*/ 0 60000 65536"/>
                  <a:gd name="T11" fmla="*/ 0 60000 65536"/>
                  <a:gd name="T12" fmla="*/ 0 w 8"/>
                  <a:gd name="T13" fmla="*/ 0 h 9"/>
                  <a:gd name="T14" fmla="*/ 8 w 8"/>
                  <a:gd name="T15" fmla="*/ 9 h 9"/>
                </a:gdLst>
                <a:ahLst/>
                <a:cxnLst>
                  <a:cxn ang="T8">
                    <a:pos x="T0" y="T1"/>
                  </a:cxn>
                  <a:cxn ang="T9">
                    <a:pos x="T2" y="T3"/>
                  </a:cxn>
                  <a:cxn ang="T10">
                    <a:pos x="T4" y="T5"/>
                  </a:cxn>
                  <a:cxn ang="T11">
                    <a:pos x="T6" y="T7"/>
                  </a:cxn>
                </a:cxnLst>
                <a:rect l="T12" t="T13" r="T14" b="T15"/>
                <a:pathLst>
                  <a:path w="8" h="9">
                    <a:moveTo>
                      <a:pt x="0" y="4"/>
                    </a:moveTo>
                    <a:lnTo>
                      <a:pt x="6" y="9"/>
                    </a:lnTo>
                    <a:lnTo>
                      <a:pt x="8"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109" name="Line 1904"/>
              <p:cNvSpPr>
                <a:spLocks noChangeShapeType="1"/>
              </p:cNvSpPr>
              <p:nvPr/>
            </p:nvSpPr>
            <p:spPr bwMode="auto">
              <a:xfrm flipV="1">
                <a:off x="4712" y="1461"/>
                <a:ext cx="1" cy="8"/>
              </a:xfrm>
              <a:prstGeom prst="line">
                <a:avLst/>
              </a:prstGeom>
              <a:noFill/>
              <a:ln w="3175">
                <a:solidFill>
                  <a:srgbClr val="000000"/>
                </a:solidFill>
                <a:miter lim="800000"/>
                <a:headEnd/>
                <a:tailEnd/>
              </a:ln>
            </p:spPr>
            <p:txBody>
              <a:bodyPr/>
              <a:lstStyle/>
              <a:p>
                <a:endParaRPr lang="en-US" dirty="0"/>
              </a:p>
            </p:txBody>
          </p:sp>
          <p:sp>
            <p:nvSpPr>
              <p:cNvPr id="3110" name="Freeform 1905"/>
              <p:cNvSpPr>
                <a:spLocks/>
              </p:cNvSpPr>
              <p:nvPr/>
            </p:nvSpPr>
            <p:spPr bwMode="auto">
              <a:xfrm>
                <a:off x="4712" y="1459"/>
                <a:ext cx="3" cy="2"/>
              </a:xfrm>
              <a:custGeom>
                <a:avLst/>
                <a:gdLst>
                  <a:gd name="T0" fmla="*/ 0 w 3"/>
                  <a:gd name="T1" fmla="*/ 2 h 2"/>
                  <a:gd name="T2" fmla="*/ 3 w 3"/>
                  <a:gd name="T3" fmla="*/ 0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11" name="Line 1906"/>
              <p:cNvSpPr>
                <a:spLocks noChangeShapeType="1"/>
              </p:cNvSpPr>
              <p:nvPr/>
            </p:nvSpPr>
            <p:spPr bwMode="auto">
              <a:xfrm flipV="1">
                <a:off x="4712" y="1448"/>
                <a:ext cx="1" cy="11"/>
              </a:xfrm>
              <a:prstGeom prst="line">
                <a:avLst/>
              </a:prstGeom>
              <a:noFill/>
              <a:ln w="3175">
                <a:solidFill>
                  <a:srgbClr val="000000"/>
                </a:solidFill>
                <a:miter lim="800000"/>
                <a:headEnd/>
                <a:tailEnd/>
              </a:ln>
            </p:spPr>
            <p:txBody>
              <a:bodyPr/>
              <a:lstStyle/>
              <a:p>
                <a:endParaRPr lang="en-US" dirty="0"/>
              </a:p>
            </p:txBody>
          </p:sp>
          <p:sp>
            <p:nvSpPr>
              <p:cNvPr id="3112" name="Freeform 1907"/>
              <p:cNvSpPr>
                <a:spLocks/>
              </p:cNvSpPr>
              <p:nvPr/>
            </p:nvSpPr>
            <p:spPr bwMode="auto">
              <a:xfrm>
                <a:off x="4713" y="1443"/>
                <a:ext cx="5" cy="10"/>
              </a:xfrm>
              <a:custGeom>
                <a:avLst/>
                <a:gdLst>
                  <a:gd name="T0" fmla="*/ 0 w 5"/>
                  <a:gd name="T1" fmla="*/ 5 h 10"/>
                  <a:gd name="T2" fmla="*/ 0 w 5"/>
                  <a:gd name="T3" fmla="*/ 10 h 10"/>
                  <a:gd name="T4" fmla="*/ 5 w 5"/>
                  <a:gd name="T5" fmla="*/ 7 h 10"/>
                  <a:gd name="T6" fmla="*/ 2 w 5"/>
                  <a:gd name="T7" fmla="*/ 7 h 10"/>
                  <a:gd name="T8" fmla="*/ 5 w 5"/>
                  <a:gd name="T9" fmla="*/ 2 h 10"/>
                  <a:gd name="T10" fmla="*/ 0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5"/>
                    </a:moveTo>
                    <a:lnTo>
                      <a:pt x="0" y="10"/>
                    </a:lnTo>
                    <a:lnTo>
                      <a:pt x="5" y="7"/>
                    </a:lnTo>
                    <a:lnTo>
                      <a:pt x="2" y="7"/>
                    </a:ln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13" name="Line 1908"/>
              <p:cNvSpPr>
                <a:spLocks noChangeShapeType="1"/>
              </p:cNvSpPr>
              <p:nvPr/>
            </p:nvSpPr>
            <p:spPr bwMode="auto">
              <a:xfrm flipV="1">
                <a:off x="4713" y="1438"/>
                <a:ext cx="1" cy="5"/>
              </a:xfrm>
              <a:prstGeom prst="line">
                <a:avLst/>
              </a:prstGeom>
              <a:noFill/>
              <a:ln w="3175">
                <a:solidFill>
                  <a:srgbClr val="000000"/>
                </a:solidFill>
                <a:miter lim="800000"/>
                <a:headEnd/>
                <a:tailEnd/>
              </a:ln>
            </p:spPr>
            <p:txBody>
              <a:bodyPr/>
              <a:lstStyle/>
              <a:p>
                <a:endParaRPr lang="en-US" dirty="0"/>
              </a:p>
            </p:txBody>
          </p:sp>
          <p:sp>
            <p:nvSpPr>
              <p:cNvPr id="3114" name="Line 1909"/>
              <p:cNvSpPr>
                <a:spLocks noChangeShapeType="1"/>
              </p:cNvSpPr>
              <p:nvPr/>
            </p:nvSpPr>
            <p:spPr bwMode="auto">
              <a:xfrm flipH="1" flipV="1">
                <a:off x="4712" y="1435"/>
                <a:ext cx="1" cy="3"/>
              </a:xfrm>
              <a:prstGeom prst="line">
                <a:avLst/>
              </a:prstGeom>
              <a:noFill/>
              <a:ln w="3175">
                <a:solidFill>
                  <a:srgbClr val="000000"/>
                </a:solidFill>
                <a:miter lim="800000"/>
                <a:headEnd/>
                <a:tailEnd/>
              </a:ln>
            </p:spPr>
            <p:txBody>
              <a:bodyPr/>
              <a:lstStyle/>
              <a:p>
                <a:endParaRPr lang="en-US" dirty="0"/>
              </a:p>
            </p:txBody>
          </p:sp>
          <p:sp>
            <p:nvSpPr>
              <p:cNvPr id="3115" name="Line 1910"/>
              <p:cNvSpPr>
                <a:spLocks noChangeShapeType="1"/>
              </p:cNvSpPr>
              <p:nvPr/>
            </p:nvSpPr>
            <p:spPr bwMode="auto">
              <a:xfrm>
                <a:off x="4712" y="1435"/>
                <a:ext cx="3" cy="1"/>
              </a:xfrm>
              <a:prstGeom prst="line">
                <a:avLst/>
              </a:prstGeom>
              <a:noFill/>
              <a:ln w="3175">
                <a:solidFill>
                  <a:srgbClr val="000000"/>
                </a:solidFill>
                <a:miter lim="800000"/>
                <a:headEnd/>
                <a:tailEnd/>
              </a:ln>
            </p:spPr>
            <p:txBody>
              <a:bodyPr/>
              <a:lstStyle/>
              <a:p>
                <a:endParaRPr lang="en-US" dirty="0"/>
              </a:p>
            </p:txBody>
          </p:sp>
          <p:sp>
            <p:nvSpPr>
              <p:cNvPr id="3116" name="Line 1911"/>
              <p:cNvSpPr>
                <a:spLocks noChangeShapeType="1"/>
              </p:cNvSpPr>
              <p:nvPr/>
            </p:nvSpPr>
            <p:spPr bwMode="auto">
              <a:xfrm flipV="1">
                <a:off x="3628" y="1378"/>
                <a:ext cx="1" cy="1"/>
              </a:xfrm>
              <a:prstGeom prst="line">
                <a:avLst/>
              </a:prstGeom>
              <a:noFill/>
              <a:ln w="3175">
                <a:solidFill>
                  <a:srgbClr val="000000"/>
                </a:solidFill>
                <a:miter lim="800000"/>
                <a:headEnd/>
                <a:tailEnd/>
              </a:ln>
            </p:spPr>
            <p:txBody>
              <a:bodyPr/>
              <a:lstStyle/>
              <a:p>
                <a:endParaRPr lang="en-US" dirty="0"/>
              </a:p>
            </p:txBody>
          </p:sp>
          <p:sp>
            <p:nvSpPr>
              <p:cNvPr id="3117" name="Line 1912"/>
              <p:cNvSpPr>
                <a:spLocks noChangeShapeType="1"/>
              </p:cNvSpPr>
              <p:nvPr/>
            </p:nvSpPr>
            <p:spPr bwMode="auto">
              <a:xfrm>
                <a:off x="3628" y="1378"/>
                <a:ext cx="1" cy="1"/>
              </a:xfrm>
              <a:prstGeom prst="line">
                <a:avLst/>
              </a:prstGeom>
              <a:noFill/>
              <a:ln w="3175">
                <a:solidFill>
                  <a:srgbClr val="000000"/>
                </a:solidFill>
                <a:miter lim="800000"/>
                <a:headEnd/>
                <a:tailEnd/>
              </a:ln>
            </p:spPr>
            <p:txBody>
              <a:bodyPr/>
              <a:lstStyle/>
              <a:p>
                <a:endParaRPr lang="en-US" dirty="0"/>
              </a:p>
            </p:txBody>
          </p:sp>
          <p:sp>
            <p:nvSpPr>
              <p:cNvPr id="3118" name="Freeform 1913"/>
              <p:cNvSpPr>
                <a:spLocks/>
              </p:cNvSpPr>
              <p:nvPr/>
            </p:nvSpPr>
            <p:spPr bwMode="auto">
              <a:xfrm>
                <a:off x="3628" y="1379"/>
                <a:ext cx="5" cy="7"/>
              </a:xfrm>
              <a:custGeom>
                <a:avLst/>
                <a:gdLst>
                  <a:gd name="T0" fmla="*/ 0 w 5"/>
                  <a:gd name="T1" fmla="*/ 5 h 7"/>
                  <a:gd name="T2" fmla="*/ 0 w 5"/>
                  <a:gd name="T3" fmla="*/ 0 h 7"/>
                  <a:gd name="T4" fmla="*/ 3 w 5"/>
                  <a:gd name="T5" fmla="*/ 0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3" y="0"/>
                    </a:lnTo>
                    <a:lnTo>
                      <a:pt x="5"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119" name="Line 1914"/>
              <p:cNvSpPr>
                <a:spLocks noChangeShapeType="1"/>
              </p:cNvSpPr>
              <p:nvPr/>
            </p:nvSpPr>
            <p:spPr bwMode="auto">
              <a:xfrm flipV="1">
                <a:off x="3626" y="1378"/>
                <a:ext cx="1" cy="1"/>
              </a:xfrm>
              <a:prstGeom prst="line">
                <a:avLst/>
              </a:prstGeom>
              <a:noFill/>
              <a:ln w="3175">
                <a:solidFill>
                  <a:srgbClr val="000000"/>
                </a:solidFill>
                <a:miter lim="800000"/>
                <a:headEnd/>
                <a:tailEnd/>
              </a:ln>
            </p:spPr>
            <p:txBody>
              <a:bodyPr/>
              <a:lstStyle/>
              <a:p>
                <a:endParaRPr lang="en-US" dirty="0"/>
              </a:p>
            </p:txBody>
          </p:sp>
          <p:sp>
            <p:nvSpPr>
              <p:cNvPr id="3120" name="Line 1915"/>
              <p:cNvSpPr>
                <a:spLocks noChangeShapeType="1"/>
              </p:cNvSpPr>
              <p:nvPr/>
            </p:nvSpPr>
            <p:spPr bwMode="auto">
              <a:xfrm>
                <a:off x="3634" y="1384"/>
                <a:ext cx="1" cy="1"/>
              </a:xfrm>
              <a:prstGeom prst="line">
                <a:avLst/>
              </a:prstGeom>
              <a:noFill/>
              <a:ln w="3175">
                <a:solidFill>
                  <a:srgbClr val="000000"/>
                </a:solidFill>
                <a:miter lim="800000"/>
                <a:headEnd/>
                <a:tailEnd/>
              </a:ln>
            </p:spPr>
            <p:txBody>
              <a:bodyPr/>
              <a:lstStyle/>
              <a:p>
                <a:endParaRPr lang="en-US" dirty="0"/>
              </a:p>
            </p:txBody>
          </p:sp>
          <p:sp>
            <p:nvSpPr>
              <p:cNvPr id="3121" name="Line 1916"/>
              <p:cNvSpPr>
                <a:spLocks noChangeShapeType="1"/>
              </p:cNvSpPr>
              <p:nvPr/>
            </p:nvSpPr>
            <p:spPr bwMode="auto">
              <a:xfrm>
                <a:off x="3629" y="1384"/>
                <a:ext cx="2" cy="1"/>
              </a:xfrm>
              <a:prstGeom prst="line">
                <a:avLst/>
              </a:prstGeom>
              <a:noFill/>
              <a:ln w="3175">
                <a:solidFill>
                  <a:srgbClr val="000000"/>
                </a:solidFill>
                <a:miter lim="800000"/>
                <a:headEnd/>
                <a:tailEnd/>
              </a:ln>
            </p:spPr>
            <p:txBody>
              <a:bodyPr/>
              <a:lstStyle/>
              <a:p>
                <a:endParaRPr lang="en-US" dirty="0"/>
              </a:p>
            </p:txBody>
          </p:sp>
          <p:sp>
            <p:nvSpPr>
              <p:cNvPr id="3122" name="Line 1917"/>
              <p:cNvSpPr>
                <a:spLocks noChangeShapeType="1"/>
              </p:cNvSpPr>
              <p:nvPr/>
            </p:nvSpPr>
            <p:spPr bwMode="auto">
              <a:xfrm>
                <a:off x="4715" y="1384"/>
                <a:ext cx="1" cy="2"/>
              </a:xfrm>
              <a:prstGeom prst="line">
                <a:avLst/>
              </a:prstGeom>
              <a:noFill/>
              <a:ln w="3175">
                <a:solidFill>
                  <a:srgbClr val="000000"/>
                </a:solidFill>
                <a:miter lim="800000"/>
                <a:headEnd/>
                <a:tailEnd/>
              </a:ln>
            </p:spPr>
            <p:txBody>
              <a:bodyPr/>
              <a:lstStyle/>
              <a:p>
                <a:endParaRPr lang="en-US" dirty="0"/>
              </a:p>
            </p:txBody>
          </p:sp>
          <p:sp>
            <p:nvSpPr>
              <p:cNvPr id="3123" name="Line 1918"/>
              <p:cNvSpPr>
                <a:spLocks noChangeShapeType="1"/>
              </p:cNvSpPr>
              <p:nvPr/>
            </p:nvSpPr>
            <p:spPr bwMode="auto">
              <a:xfrm flipV="1">
                <a:off x="4715" y="1384"/>
                <a:ext cx="1" cy="2"/>
              </a:xfrm>
              <a:prstGeom prst="line">
                <a:avLst/>
              </a:prstGeom>
              <a:noFill/>
              <a:ln w="3175">
                <a:solidFill>
                  <a:srgbClr val="000000"/>
                </a:solidFill>
                <a:miter lim="800000"/>
                <a:headEnd/>
                <a:tailEnd/>
              </a:ln>
            </p:spPr>
            <p:txBody>
              <a:bodyPr/>
              <a:lstStyle/>
              <a:p>
                <a:endParaRPr lang="en-US" dirty="0"/>
              </a:p>
            </p:txBody>
          </p:sp>
          <p:sp>
            <p:nvSpPr>
              <p:cNvPr id="3124" name="Line 1919"/>
              <p:cNvSpPr>
                <a:spLocks noChangeShapeType="1"/>
              </p:cNvSpPr>
              <p:nvPr/>
            </p:nvSpPr>
            <p:spPr bwMode="auto">
              <a:xfrm flipV="1">
                <a:off x="3634" y="1384"/>
                <a:ext cx="1" cy="2"/>
              </a:xfrm>
              <a:prstGeom prst="line">
                <a:avLst/>
              </a:prstGeom>
              <a:noFill/>
              <a:ln w="3175">
                <a:solidFill>
                  <a:srgbClr val="000000"/>
                </a:solidFill>
                <a:miter lim="800000"/>
                <a:headEnd/>
                <a:tailEnd/>
              </a:ln>
            </p:spPr>
            <p:txBody>
              <a:bodyPr/>
              <a:lstStyle/>
              <a:p>
                <a:endParaRPr lang="en-US" dirty="0"/>
              </a:p>
            </p:txBody>
          </p:sp>
          <p:sp>
            <p:nvSpPr>
              <p:cNvPr id="3125" name="Line 1920"/>
              <p:cNvSpPr>
                <a:spLocks noChangeShapeType="1"/>
              </p:cNvSpPr>
              <p:nvPr/>
            </p:nvSpPr>
            <p:spPr bwMode="auto">
              <a:xfrm flipV="1">
                <a:off x="5030" y="1384"/>
                <a:ext cx="2" cy="2"/>
              </a:xfrm>
              <a:prstGeom prst="line">
                <a:avLst/>
              </a:prstGeom>
              <a:noFill/>
              <a:ln w="3175">
                <a:solidFill>
                  <a:srgbClr val="000000"/>
                </a:solidFill>
                <a:miter lim="800000"/>
                <a:headEnd/>
                <a:tailEnd/>
              </a:ln>
            </p:spPr>
            <p:txBody>
              <a:bodyPr/>
              <a:lstStyle/>
              <a:p>
                <a:endParaRPr lang="en-US" dirty="0"/>
              </a:p>
            </p:txBody>
          </p:sp>
          <p:sp>
            <p:nvSpPr>
              <p:cNvPr id="3126" name="Line 1921"/>
              <p:cNvSpPr>
                <a:spLocks noChangeShapeType="1"/>
              </p:cNvSpPr>
              <p:nvPr/>
            </p:nvSpPr>
            <p:spPr bwMode="auto">
              <a:xfrm flipV="1">
                <a:off x="5030" y="1384"/>
                <a:ext cx="1" cy="2"/>
              </a:xfrm>
              <a:prstGeom prst="line">
                <a:avLst/>
              </a:prstGeom>
              <a:noFill/>
              <a:ln w="3175">
                <a:solidFill>
                  <a:srgbClr val="000000"/>
                </a:solidFill>
                <a:miter lim="800000"/>
                <a:headEnd/>
                <a:tailEnd/>
              </a:ln>
            </p:spPr>
            <p:txBody>
              <a:bodyPr/>
              <a:lstStyle/>
              <a:p>
                <a:endParaRPr lang="en-US" dirty="0"/>
              </a:p>
            </p:txBody>
          </p:sp>
          <p:sp>
            <p:nvSpPr>
              <p:cNvPr id="3127" name="Line 1922"/>
              <p:cNvSpPr>
                <a:spLocks noChangeShapeType="1"/>
              </p:cNvSpPr>
              <p:nvPr/>
            </p:nvSpPr>
            <p:spPr bwMode="auto">
              <a:xfrm>
                <a:off x="4325" y="1389"/>
                <a:ext cx="1" cy="1"/>
              </a:xfrm>
              <a:prstGeom prst="line">
                <a:avLst/>
              </a:prstGeom>
              <a:noFill/>
              <a:ln w="3175">
                <a:solidFill>
                  <a:srgbClr val="000000"/>
                </a:solidFill>
                <a:miter lim="800000"/>
                <a:headEnd/>
                <a:tailEnd/>
              </a:ln>
            </p:spPr>
            <p:txBody>
              <a:bodyPr/>
              <a:lstStyle/>
              <a:p>
                <a:endParaRPr lang="en-US" dirty="0"/>
              </a:p>
            </p:txBody>
          </p:sp>
          <p:sp>
            <p:nvSpPr>
              <p:cNvPr id="3128" name="Line 1923"/>
              <p:cNvSpPr>
                <a:spLocks noChangeShapeType="1"/>
              </p:cNvSpPr>
              <p:nvPr/>
            </p:nvSpPr>
            <p:spPr bwMode="auto">
              <a:xfrm>
                <a:off x="4325" y="1389"/>
                <a:ext cx="2" cy="1"/>
              </a:xfrm>
              <a:prstGeom prst="line">
                <a:avLst/>
              </a:prstGeom>
              <a:noFill/>
              <a:ln w="3175">
                <a:solidFill>
                  <a:srgbClr val="000000"/>
                </a:solidFill>
                <a:miter lim="800000"/>
                <a:headEnd/>
                <a:tailEnd/>
              </a:ln>
            </p:spPr>
            <p:txBody>
              <a:bodyPr/>
              <a:lstStyle/>
              <a:p>
                <a:endParaRPr lang="en-US" dirty="0"/>
              </a:p>
            </p:txBody>
          </p:sp>
          <p:sp>
            <p:nvSpPr>
              <p:cNvPr id="3129" name="Line 1924"/>
              <p:cNvSpPr>
                <a:spLocks noChangeShapeType="1"/>
              </p:cNvSpPr>
              <p:nvPr/>
            </p:nvSpPr>
            <p:spPr bwMode="auto">
              <a:xfrm>
                <a:off x="4325" y="1389"/>
                <a:ext cx="28" cy="1"/>
              </a:xfrm>
              <a:prstGeom prst="line">
                <a:avLst/>
              </a:prstGeom>
              <a:noFill/>
              <a:ln w="3175">
                <a:solidFill>
                  <a:srgbClr val="000000"/>
                </a:solidFill>
                <a:miter lim="800000"/>
                <a:headEnd/>
                <a:tailEnd/>
              </a:ln>
            </p:spPr>
            <p:txBody>
              <a:bodyPr/>
              <a:lstStyle/>
              <a:p>
                <a:endParaRPr lang="en-US" dirty="0"/>
              </a:p>
            </p:txBody>
          </p:sp>
          <p:sp>
            <p:nvSpPr>
              <p:cNvPr id="3130" name="Freeform 1925"/>
              <p:cNvSpPr>
                <a:spLocks/>
              </p:cNvSpPr>
              <p:nvPr/>
            </p:nvSpPr>
            <p:spPr bwMode="auto">
              <a:xfrm>
                <a:off x="4254" y="1390"/>
                <a:ext cx="100" cy="239"/>
              </a:xfrm>
              <a:custGeom>
                <a:avLst/>
                <a:gdLst>
                  <a:gd name="T0" fmla="*/ 99 w 100"/>
                  <a:gd name="T1" fmla="*/ 0 h 239"/>
                  <a:gd name="T2" fmla="*/ 92 w 100"/>
                  <a:gd name="T3" fmla="*/ 7 h 239"/>
                  <a:gd name="T4" fmla="*/ 100 w 100"/>
                  <a:gd name="T5" fmla="*/ 13 h 239"/>
                  <a:gd name="T6" fmla="*/ 92 w 100"/>
                  <a:gd name="T7" fmla="*/ 18 h 239"/>
                  <a:gd name="T8" fmla="*/ 87 w 100"/>
                  <a:gd name="T9" fmla="*/ 31 h 239"/>
                  <a:gd name="T10" fmla="*/ 92 w 100"/>
                  <a:gd name="T11" fmla="*/ 36 h 239"/>
                  <a:gd name="T12" fmla="*/ 87 w 100"/>
                  <a:gd name="T13" fmla="*/ 45 h 239"/>
                  <a:gd name="T14" fmla="*/ 91 w 100"/>
                  <a:gd name="T15" fmla="*/ 50 h 239"/>
                  <a:gd name="T16" fmla="*/ 86 w 100"/>
                  <a:gd name="T17" fmla="*/ 47 h 239"/>
                  <a:gd name="T18" fmla="*/ 84 w 100"/>
                  <a:gd name="T19" fmla="*/ 50 h 239"/>
                  <a:gd name="T20" fmla="*/ 92 w 100"/>
                  <a:gd name="T21" fmla="*/ 56 h 239"/>
                  <a:gd name="T22" fmla="*/ 84 w 100"/>
                  <a:gd name="T23" fmla="*/ 56 h 239"/>
                  <a:gd name="T24" fmla="*/ 84 w 100"/>
                  <a:gd name="T25" fmla="*/ 72 h 239"/>
                  <a:gd name="T26" fmla="*/ 87 w 100"/>
                  <a:gd name="T27" fmla="*/ 76 h 239"/>
                  <a:gd name="T28" fmla="*/ 86 w 100"/>
                  <a:gd name="T29" fmla="*/ 87 h 239"/>
                  <a:gd name="T30" fmla="*/ 78 w 100"/>
                  <a:gd name="T31" fmla="*/ 93 h 239"/>
                  <a:gd name="T32" fmla="*/ 79 w 100"/>
                  <a:gd name="T33" fmla="*/ 101 h 239"/>
                  <a:gd name="T34" fmla="*/ 86 w 100"/>
                  <a:gd name="T35" fmla="*/ 112 h 239"/>
                  <a:gd name="T36" fmla="*/ 94 w 100"/>
                  <a:gd name="T37" fmla="*/ 111 h 239"/>
                  <a:gd name="T38" fmla="*/ 89 w 100"/>
                  <a:gd name="T39" fmla="*/ 125 h 239"/>
                  <a:gd name="T40" fmla="*/ 76 w 100"/>
                  <a:gd name="T41" fmla="*/ 135 h 239"/>
                  <a:gd name="T42" fmla="*/ 79 w 100"/>
                  <a:gd name="T43" fmla="*/ 141 h 239"/>
                  <a:gd name="T44" fmla="*/ 76 w 100"/>
                  <a:gd name="T45" fmla="*/ 144 h 239"/>
                  <a:gd name="T46" fmla="*/ 74 w 100"/>
                  <a:gd name="T47" fmla="*/ 168 h 239"/>
                  <a:gd name="T48" fmla="*/ 68 w 100"/>
                  <a:gd name="T49" fmla="*/ 170 h 239"/>
                  <a:gd name="T50" fmla="*/ 60 w 100"/>
                  <a:gd name="T51" fmla="*/ 184 h 239"/>
                  <a:gd name="T52" fmla="*/ 61 w 100"/>
                  <a:gd name="T53" fmla="*/ 189 h 239"/>
                  <a:gd name="T54" fmla="*/ 58 w 100"/>
                  <a:gd name="T55" fmla="*/ 189 h 239"/>
                  <a:gd name="T56" fmla="*/ 58 w 100"/>
                  <a:gd name="T57" fmla="*/ 200 h 239"/>
                  <a:gd name="T58" fmla="*/ 40 w 100"/>
                  <a:gd name="T59" fmla="*/ 213 h 239"/>
                  <a:gd name="T60" fmla="*/ 42 w 100"/>
                  <a:gd name="T61" fmla="*/ 216 h 239"/>
                  <a:gd name="T62" fmla="*/ 39 w 100"/>
                  <a:gd name="T63" fmla="*/ 221 h 239"/>
                  <a:gd name="T64" fmla="*/ 42 w 100"/>
                  <a:gd name="T65" fmla="*/ 224 h 239"/>
                  <a:gd name="T66" fmla="*/ 31 w 100"/>
                  <a:gd name="T67" fmla="*/ 231 h 239"/>
                  <a:gd name="T68" fmla="*/ 27 w 100"/>
                  <a:gd name="T69" fmla="*/ 229 h 239"/>
                  <a:gd name="T70" fmla="*/ 21 w 100"/>
                  <a:gd name="T71" fmla="*/ 239 h 239"/>
                  <a:gd name="T72" fmla="*/ 11 w 100"/>
                  <a:gd name="T73" fmla="*/ 236 h 239"/>
                  <a:gd name="T74" fmla="*/ 11 w 100"/>
                  <a:gd name="T75" fmla="*/ 229 h 239"/>
                  <a:gd name="T76" fmla="*/ 0 w 100"/>
                  <a:gd name="T77" fmla="*/ 236 h 2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239"/>
                  <a:gd name="T119" fmla="*/ 100 w 100"/>
                  <a:gd name="T120" fmla="*/ 239 h 2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239">
                    <a:moveTo>
                      <a:pt x="99" y="0"/>
                    </a:moveTo>
                    <a:lnTo>
                      <a:pt x="92" y="7"/>
                    </a:lnTo>
                    <a:lnTo>
                      <a:pt x="100" y="13"/>
                    </a:lnTo>
                    <a:lnTo>
                      <a:pt x="92" y="18"/>
                    </a:lnTo>
                    <a:lnTo>
                      <a:pt x="87" y="31"/>
                    </a:lnTo>
                    <a:lnTo>
                      <a:pt x="92" y="36"/>
                    </a:lnTo>
                    <a:lnTo>
                      <a:pt x="87" y="45"/>
                    </a:lnTo>
                    <a:lnTo>
                      <a:pt x="91" y="50"/>
                    </a:lnTo>
                    <a:lnTo>
                      <a:pt x="86" y="47"/>
                    </a:lnTo>
                    <a:lnTo>
                      <a:pt x="84" y="50"/>
                    </a:lnTo>
                    <a:lnTo>
                      <a:pt x="92" y="56"/>
                    </a:lnTo>
                    <a:lnTo>
                      <a:pt x="84" y="56"/>
                    </a:lnTo>
                    <a:lnTo>
                      <a:pt x="84" y="72"/>
                    </a:lnTo>
                    <a:lnTo>
                      <a:pt x="87" y="76"/>
                    </a:lnTo>
                    <a:lnTo>
                      <a:pt x="86" y="87"/>
                    </a:lnTo>
                    <a:lnTo>
                      <a:pt x="78" y="93"/>
                    </a:lnTo>
                    <a:lnTo>
                      <a:pt x="79" y="101"/>
                    </a:lnTo>
                    <a:lnTo>
                      <a:pt x="86" y="112"/>
                    </a:lnTo>
                    <a:lnTo>
                      <a:pt x="94" y="111"/>
                    </a:lnTo>
                    <a:lnTo>
                      <a:pt x="89" y="125"/>
                    </a:lnTo>
                    <a:lnTo>
                      <a:pt x="76" y="135"/>
                    </a:lnTo>
                    <a:lnTo>
                      <a:pt x="79" y="141"/>
                    </a:lnTo>
                    <a:lnTo>
                      <a:pt x="76" y="144"/>
                    </a:lnTo>
                    <a:lnTo>
                      <a:pt x="74" y="168"/>
                    </a:lnTo>
                    <a:lnTo>
                      <a:pt x="68" y="170"/>
                    </a:lnTo>
                    <a:lnTo>
                      <a:pt x="60" y="184"/>
                    </a:lnTo>
                    <a:lnTo>
                      <a:pt x="61" y="189"/>
                    </a:lnTo>
                    <a:lnTo>
                      <a:pt x="58" y="189"/>
                    </a:lnTo>
                    <a:lnTo>
                      <a:pt x="58" y="200"/>
                    </a:lnTo>
                    <a:lnTo>
                      <a:pt x="40" y="213"/>
                    </a:lnTo>
                    <a:lnTo>
                      <a:pt x="42" y="216"/>
                    </a:lnTo>
                    <a:lnTo>
                      <a:pt x="39" y="221"/>
                    </a:lnTo>
                    <a:lnTo>
                      <a:pt x="42" y="224"/>
                    </a:lnTo>
                    <a:lnTo>
                      <a:pt x="31" y="231"/>
                    </a:lnTo>
                    <a:lnTo>
                      <a:pt x="27" y="229"/>
                    </a:lnTo>
                    <a:lnTo>
                      <a:pt x="21" y="239"/>
                    </a:lnTo>
                    <a:lnTo>
                      <a:pt x="11" y="236"/>
                    </a:lnTo>
                    <a:lnTo>
                      <a:pt x="11" y="229"/>
                    </a:lnTo>
                    <a:lnTo>
                      <a:pt x="0" y="236"/>
                    </a:lnTo>
                  </a:path>
                </a:pathLst>
              </a:custGeom>
              <a:noFill/>
              <a:ln w="3175">
                <a:solidFill>
                  <a:srgbClr val="000000"/>
                </a:solidFill>
                <a:miter lim="800000"/>
                <a:headEnd/>
                <a:tailEnd/>
              </a:ln>
            </p:spPr>
            <p:txBody>
              <a:bodyPr/>
              <a:lstStyle/>
              <a:p>
                <a:pPr algn="ctr" eaLnBrk="0" hangingPunct="0"/>
                <a:endParaRPr lang="en-US" dirty="0"/>
              </a:p>
            </p:txBody>
          </p:sp>
          <p:sp>
            <p:nvSpPr>
              <p:cNvPr id="3131" name="Freeform 1926"/>
              <p:cNvSpPr>
                <a:spLocks/>
              </p:cNvSpPr>
              <p:nvPr/>
            </p:nvSpPr>
            <p:spPr bwMode="auto">
              <a:xfrm>
                <a:off x="4152" y="1472"/>
                <a:ext cx="107" cy="154"/>
              </a:xfrm>
              <a:custGeom>
                <a:avLst/>
                <a:gdLst>
                  <a:gd name="T0" fmla="*/ 102 w 107"/>
                  <a:gd name="T1" fmla="*/ 154 h 154"/>
                  <a:gd name="T2" fmla="*/ 107 w 107"/>
                  <a:gd name="T3" fmla="*/ 147 h 154"/>
                  <a:gd name="T4" fmla="*/ 100 w 107"/>
                  <a:gd name="T5" fmla="*/ 146 h 154"/>
                  <a:gd name="T6" fmla="*/ 99 w 107"/>
                  <a:gd name="T7" fmla="*/ 139 h 154"/>
                  <a:gd name="T8" fmla="*/ 95 w 107"/>
                  <a:gd name="T9" fmla="*/ 142 h 154"/>
                  <a:gd name="T10" fmla="*/ 95 w 107"/>
                  <a:gd name="T11" fmla="*/ 136 h 154"/>
                  <a:gd name="T12" fmla="*/ 92 w 107"/>
                  <a:gd name="T13" fmla="*/ 134 h 154"/>
                  <a:gd name="T14" fmla="*/ 94 w 107"/>
                  <a:gd name="T15" fmla="*/ 130 h 154"/>
                  <a:gd name="T16" fmla="*/ 87 w 107"/>
                  <a:gd name="T17" fmla="*/ 131 h 154"/>
                  <a:gd name="T18" fmla="*/ 87 w 107"/>
                  <a:gd name="T19" fmla="*/ 120 h 154"/>
                  <a:gd name="T20" fmla="*/ 83 w 107"/>
                  <a:gd name="T21" fmla="*/ 118 h 154"/>
                  <a:gd name="T22" fmla="*/ 87 w 107"/>
                  <a:gd name="T23" fmla="*/ 117 h 154"/>
                  <a:gd name="T24" fmla="*/ 83 w 107"/>
                  <a:gd name="T25" fmla="*/ 118 h 154"/>
                  <a:gd name="T26" fmla="*/ 79 w 107"/>
                  <a:gd name="T27" fmla="*/ 109 h 154"/>
                  <a:gd name="T28" fmla="*/ 70 w 107"/>
                  <a:gd name="T29" fmla="*/ 102 h 154"/>
                  <a:gd name="T30" fmla="*/ 63 w 107"/>
                  <a:gd name="T31" fmla="*/ 102 h 154"/>
                  <a:gd name="T32" fmla="*/ 62 w 107"/>
                  <a:gd name="T33" fmla="*/ 96 h 154"/>
                  <a:gd name="T34" fmla="*/ 57 w 107"/>
                  <a:gd name="T35" fmla="*/ 104 h 154"/>
                  <a:gd name="T36" fmla="*/ 55 w 107"/>
                  <a:gd name="T37" fmla="*/ 99 h 154"/>
                  <a:gd name="T38" fmla="*/ 47 w 107"/>
                  <a:gd name="T39" fmla="*/ 101 h 154"/>
                  <a:gd name="T40" fmla="*/ 50 w 107"/>
                  <a:gd name="T41" fmla="*/ 98 h 154"/>
                  <a:gd name="T42" fmla="*/ 44 w 107"/>
                  <a:gd name="T43" fmla="*/ 93 h 154"/>
                  <a:gd name="T44" fmla="*/ 40 w 107"/>
                  <a:gd name="T45" fmla="*/ 83 h 154"/>
                  <a:gd name="T46" fmla="*/ 32 w 107"/>
                  <a:gd name="T47" fmla="*/ 83 h 154"/>
                  <a:gd name="T48" fmla="*/ 23 w 107"/>
                  <a:gd name="T49" fmla="*/ 70 h 154"/>
                  <a:gd name="T50" fmla="*/ 13 w 107"/>
                  <a:gd name="T51" fmla="*/ 69 h 154"/>
                  <a:gd name="T52" fmla="*/ 13 w 107"/>
                  <a:gd name="T53" fmla="*/ 66 h 154"/>
                  <a:gd name="T54" fmla="*/ 7 w 107"/>
                  <a:gd name="T55" fmla="*/ 62 h 154"/>
                  <a:gd name="T56" fmla="*/ 7 w 107"/>
                  <a:gd name="T57" fmla="*/ 54 h 154"/>
                  <a:gd name="T58" fmla="*/ 2 w 107"/>
                  <a:gd name="T59" fmla="*/ 51 h 154"/>
                  <a:gd name="T60" fmla="*/ 3 w 107"/>
                  <a:gd name="T61" fmla="*/ 40 h 154"/>
                  <a:gd name="T62" fmla="*/ 0 w 107"/>
                  <a:gd name="T63" fmla="*/ 38 h 154"/>
                  <a:gd name="T64" fmla="*/ 3 w 107"/>
                  <a:gd name="T65" fmla="*/ 37 h 154"/>
                  <a:gd name="T66" fmla="*/ 0 w 107"/>
                  <a:gd name="T67" fmla="*/ 26 h 154"/>
                  <a:gd name="T68" fmla="*/ 3 w 107"/>
                  <a:gd name="T69" fmla="*/ 27 h 154"/>
                  <a:gd name="T70" fmla="*/ 5 w 107"/>
                  <a:gd name="T71" fmla="*/ 18 h 154"/>
                  <a:gd name="T72" fmla="*/ 2 w 107"/>
                  <a:gd name="T73" fmla="*/ 14 h 154"/>
                  <a:gd name="T74" fmla="*/ 3 w 107"/>
                  <a:gd name="T75" fmla="*/ 0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
                  <a:gd name="T115" fmla="*/ 0 h 154"/>
                  <a:gd name="T116" fmla="*/ 107 w 107"/>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 h="154">
                    <a:moveTo>
                      <a:pt x="102" y="154"/>
                    </a:moveTo>
                    <a:lnTo>
                      <a:pt x="107" y="147"/>
                    </a:lnTo>
                    <a:lnTo>
                      <a:pt x="100" y="146"/>
                    </a:lnTo>
                    <a:lnTo>
                      <a:pt x="99" y="139"/>
                    </a:lnTo>
                    <a:lnTo>
                      <a:pt x="95" y="142"/>
                    </a:lnTo>
                    <a:lnTo>
                      <a:pt x="95" y="136"/>
                    </a:lnTo>
                    <a:lnTo>
                      <a:pt x="92" y="134"/>
                    </a:lnTo>
                    <a:lnTo>
                      <a:pt x="94" y="130"/>
                    </a:lnTo>
                    <a:lnTo>
                      <a:pt x="87" y="131"/>
                    </a:lnTo>
                    <a:lnTo>
                      <a:pt x="87" y="120"/>
                    </a:lnTo>
                    <a:lnTo>
                      <a:pt x="83" y="118"/>
                    </a:lnTo>
                    <a:lnTo>
                      <a:pt x="87" y="117"/>
                    </a:lnTo>
                    <a:lnTo>
                      <a:pt x="83" y="118"/>
                    </a:lnTo>
                    <a:lnTo>
                      <a:pt x="79" y="109"/>
                    </a:lnTo>
                    <a:lnTo>
                      <a:pt x="70" y="102"/>
                    </a:lnTo>
                    <a:lnTo>
                      <a:pt x="63" y="102"/>
                    </a:lnTo>
                    <a:lnTo>
                      <a:pt x="62" y="96"/>
                    </a:lnTo>
                    <a:lnTo>
                      <a:pt x="57" y="104"/>
                    </a:lnTo>
                    <a:lnTo>
                      <a:pt x="55" y="99"/>
                    </a:lnTo>
                    <a:lnTo>
                      <a:pt x="47" y="101"/>
                    </a:lnTo>
                    <a:lnTo>
                      <a:pt x="50" y="98"/>
                    </a:lnTo>
                    <a:lnTo>
                      <a:pt x="44" y="93"/>
                    </a:lnTo>
                    <a:lnTo>
                      <a:pt x="40" y="83"/>
                    </a:lnTo>
                    <a:lnTo>
                      <a:pt x="32" y="83"/>
                    </a:lnTo>
                    <a:lnTo>
                      <a:pt x="23" y="70"/>
                    </a:lnTo>
                    <a:lnTo>
                      <a:pt x="13" y="69"/>
                    </a:lnTo>
                    <a:lnTo>
                      <a:pt x="13" y="66"/>
                    </a:lnTo>
                    <a:lnTo>
                      <a:pt x="7" y="62"/>
                    </a:lnTo>
                    <a:lnTo>
                      <a:pt x="7" y="54"/>
                    </a:lnTo>
                    <a:lnTo>
                      <a:pt x="2" y="51"/>
                    </a:lnTo>
                    <a:lnTo>
                      <a:pt x="3" y="40"/>
                    </a:lnTo>
                    <a:lnTo>
                      <a:pt x="0" y="38"/>
                    </a:lnTo>
                    <a:lnTo>
                      <a:pt x="3" y="37"/>
                    </a:lnTo>
                    <a:lnTo>
                      <a:pt x="0" y="26"/>
                    </a:lnTo>
                    <a:lnTo>
                      <a:pt x="3" y="27"/>
                    </a:lnTo>
                    <a:lnTo>
                      <a:pt x="5" y="18"/>
                    </a:lnTo>
                    <a:lnTo>
                      <a:pt x="2" y="14"/>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3132" name="Freeform 1927"/>
              <p:cNvSpPr>
                <a:spLocks/>
              </p:cNvSpPr>
              <p:nvPr/>
            </p:nvSpPr>
            <p:spPr bwMode="auto">
              <a:xfrm>
                <a:off x="4152" y="1440"/>
                <a:ext cx="26" cy="32"/>
              </a:xfrm>
              <a:custGeom>
                <a:avLst/>
                <a:gdLst>
                  <a:gd name="T0" fmla="*/ 3 w 26"/>
                  <a:gd name="T1" fmla="*/ 32 h 32"/>
                  <a:gd name="T2" fmla="*/ 0 w 26"/>
                  <a:gd name="T3" fmla="*/ 24 h 32"/>
                  <a:gd name="T4" fmla="*/ 3 w 26"/>
                  <a:gd name="T5" fmla="*/ 22 h 32"/>
                  <a:gd name="T6" fmla="*/ 19 w 26"/>
                  <a:gd name="T7" fmla="*/ 24 h 32"/>
                  <a:gd name="T8" fmla="*/ 26 w 26"/>
                  <a:gd name="T9" fmla="*/ 0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3" y="32"/>
                    </a:moveTo>
                    <a:lnTo>
                      <a:pt x="0" y="24"/>
                    </a:lnTo>
                    <a:lnTo>
                      <a:pt x="3" y="22"/>
                    </a:lnTo>
                    <a:lnTo>
                      <a:pt x="19" y="24"/>
                    </a:lnTo>
                    <a:lnTo>
                      <a:pt x="26" y="0"/>
                    </a:lnTo>
                  </a:path>
                </a:pathLst>
              </a:custGeom>
              <a:noFill/>
              <a:ln w="3175">
                <a:solidFill>
                  <a:srgbClr val="000000"/>
                </a:solidFill>
                <a:miter lim="800000"/>
                <a:headEnd/>
                <a:tailEnd/>
              </a:ln>
            </p:spPr>
            <p:txBody>
              <a:bodyPr/>
              <a:lstStyle/>
              <a:p>
                <a:pPr algn="ctr" eaLnBrk="0" hangingPunct="0"/>
                <a:endParaRPr lang="en-US" dirty="0"/>
              </a:p>
            </p:txBody>
          </p:sp>
          <p:sp>
            <p:nvSpPr>
              <p:cNvPr id="3133" name="Freeform 1928"/>
              <p:cNvSpPr>
                <a:spLocks/>
              </p:cNvSpPr>
              <p:nvPr/>
            </p:nvSpPr>
            <p:spPr bwMode="auto">
              <a:xfrm>
                <a:off x="4178" y="1392"/>
                <a:ext cx="11" cy="48"/>
              </a:xfrm>
              <a:custGeom>
                <a:avLst/>
                <a:gdLst>
                  <a:gd name="T0" fmla="*/ 0 w 11"/>
                  <a:gd name="T1" fmla="*/ 48 h 48"/>
                  <a:gd name="T2" fmla="*/ 0 w 11"/>
                  <a:gd name="T3" fmla="*/ 37 h 48"/>
                  <a:gd name="T4" fmla="*/ 11 w 11"/>
                  <a:gd name="T5" fmla="*/ 19 h 48"/>
                  <a:gd name="T6" fmla="*/ 11 w 11"/>
                  <a:gd name="T7" fmla="*/ 0 h 48"/>
                  <a:gd name="T8" fmla="*/ 0 60000 65536"/>
                  <a:gd name="T9" fmla="*/ 0 60000 65536"/>
                  <a:gd name="T10" fmla="*/ 0 60000 65536"/>
                  <a:gd name="T11" fmla="*/ 0 60000 65536"/>
                  <a:gd name="T12" fmla="*/ 0 w 11"/>
                  <a:gd name="T13" fmla="*/ 0 h 48"/>
                  <a:gd name="T14" fmla="*/ 11 w 11"/>
                  <a:gd name="T15" fmla="*/ 48 h 48"/>
                </a:gdLst>
                <a:ahLst/>
                <a:cxnLst>
                  <a:cxn ang="T8">
                    <a:pos x="T0" y="T1"/>
                  </a:cxn>
                  <a:cxn ang="T9">
                    <a:pos x="T2" y="T3"/>
                  </a:cxn>
                  <a:cxn ang="T10">
                    <a:pos x="T4" y="T5"/>
                  </a:cxn>
                  <a:cxn ang="T11">
                    <a:pos x="T6" y="T7"/>
                  </a:cxn>
                </a:cxnLst>
                <a:rect l="T12" t="T13" r="T14" b="T15"/>
                <a:pathLst>
                  <a:path w="11" h="48">
                    <a:moveTo>
                      <a:pt x="0" y="48"/>
                    </a:moveTo>
                    <a:lnTo>
                      <a:pt x="0" y="37"/>
                    </a:lnTo>
                    <a:lnTo>
                      <a:pt x="11" y="19"/>
                    </a:lnTo>
                    <a:lnTo>
                      <a:pt x="11" y="0"/>
                    </a:lnTo>
                  </a:path>
                </a:pathLst>
              </a:custGeom>
              <a:noFill/>
              <a:ln w="3175">
                <a:solidFill>
                  <a:srgbClr val="000000"/>
                </a:solidFill>
                <a:miter lim="800000"/>
                <a:headEnd/>
                <a:tailEnd/>
              </a:ln>
            </p:spPr>
            <p:txBody>
              <a:bodyPr/>
              <a:lstStyle/>
              <a:p>
                <a:pPr algn="ctr" eaLnBrk="0" hangingPunct="0"/>
                <a:endParaRPr lang="en-US" dirty="0"/>
              </a:p>
            </p:txBody>
          </p:sp>
          <p:sp>
            <p:nvSpPr>
              <p:cNvPr id="3134" name="Line 1929"/>
              <p:cNvSpPr>
                <a:spLocks noChangeShapeType="1"/>
              </p:cNvSpPr>
              <p:nvPr/>
            </p:nvSpPr>
            <p:spPr bwMode="auto">
              <a:xfrm flipV="1">
                <a:off x="4189" y="1389"/>
                <a:ext cx="126" cy="3"/>
              </a:xfrm>
              <a:prstGeom prst="line">
                <a:avLst/>
              </a:prstGeom>
              <a:noFill/>
              <a:ln w="3175">
                <a:solidFill>
                  <a:srgbClr val="000000"/>
                </a:solidFill>
                <a:miter lim="800000"/>
                <a:headEnd/>
                <a:tailEnd/>
              </a:ln>
            </p:spPr>
            <p:txBody>
              <a:bodyPr/>
              <a:lstStyle/>
              <a:p>
                <a:endParaRPr lang="en-US" dirty="0"/>
              </a:p>
            </p:txBody>
          </p:sp>
          <p:sp>
            <p:nvSpPr>
              <p:cNvPr id="3135" name="Line 1930"/>
              <p:cNvSpPr>
                <a:spLocks noChangeShapeType="1"/>
              </p:cNvSpPr>
              <p:nvPr/>
            </p:nvSpPr>
            <p:spPr bwMode="auto">
              <a:xfrm>
                <a:off x="4315" y="1389"/>
                <a:ext cx="2" cy="1"/>
              </a:xfrm>
              <a:prstGeom prst="line">
                <a:avLst/>
              </a:prstGeom>
              <a:noFill/>
              <a:ln w="3175">
                <a:solidFill>
                  <a:srgbClr val="000000"/>
                </a:solidFill>
                <a:miter lim="800000"/>
                <a:headEnd/>
                <a:tailEnd/>
              </a:ln>
            </p:spPr>
            <p:txBody>
              <a:bodyPr/>
              <a:lstStyle/>
              <a:p>
                <a:endParaRPr lang="en-US" dirty="0"/>
              </a:p>
            </p:txBody>
          </p:sp>
          <p:sp>
            <p:nvSpPr>
              <p:cNvPr id="3136" name="Line 1931"/>
              <p:cNvSpPr>
                <a:spLocks noChangeShapeType="1"/>
              </p:cNvSpPr>
              <p:nvPr/>
            </p:nvSpPr>
            <p:spPr bwMode="auto">
              <a:xfrm>
                <a:off x="4315" y="1389"/>
                <a:ext cx="7" cy="1"/>
              </a:xfrm>
              <a:prstGeom prst="line">
                <a:avLst/>
              </a:prstGeom>
              <a:noFill/>
              <a:ln w="3175">
                <a:solidFill>
                  <a:srgbClr val="000000"/>
                </a:solidFill>
                <a:miter lim="800000"/>
                <a:headEnd/>
                <a:tailEnd/>
              </a:ln>
            </p:spPr>
            <p:txBody>
              <a:bodyPr/>
              <a:lstStyle/>
              <a:p>
                <a:endParaRPr lang="en-US" dirty="0"/>
              </a:p>
            </p:txBody>
          </p:sp>
          <p:sp>
            <p:nvSpPr>
              <p:cNvPr id="3137" name="Line 1932"/>
              <p:cNvSpPr>
                <a:spLocks noChangeShapeType="1"/>
              </p:cNvSpPr>
              <p:nvPr/>
            </p:nvSpPr>
            <p:spPr bwMode="auto">
              <a:xfrm>
                <a:off x="4322" y="1389"/>
                <a:ext cx="2" cy="1"/>
              </a:xfrm>
              <a:prstGeom prst="line">
                <a:avLst/>
              </a:prstGeom>
              <a:noFill/>
              <a:ln w="3175">
                <a:solidFill>
                  <a:srgbClr val="000000"/>
                </a:solidFill>
                <a:miter lim="800000"/>
                <a:headEnd/>
                <a:tailEnd/>
              </a:ln>
            </p:spPr>
            <p:txBody>
              <a:bodyPr/>
              <a:lstStyle/>
              <a:p>
                <a:endParaRPr lang="en-US" dirty="0"/>
              </a:p>
            </p:txBody>
          </p:sp>
          <p:sp>
            <p:nvSpPr>
              <p:cNvPr id="3138" name="Line 1933"/>
              <p:cNvSpPr>
                <a:spLocks noChangeShapeType="1"/>
              </p:cNvSpPr>
              <p:nvPr/>
            </p:nvSpPr>
            <p:spPr bwMode="auto">
              <a:xfrm>
                <a:off x="4324" y="1389"/>
                <a:ext cx="1" cy="1"/>
              </a:xfrm>
              <a:prstGeom prst="line">
                <a:avLst/>
              </a:prstGeom>
              <a:noFill/>
              <a:ln w="3175">
                <a:solidFill>
                  <a:srgbClr val="000000"/>
                </a:solidFill>
                <a:miter lim="800000"/>
                <a:headEnd/>
                <a:tailEnd/>
              </a:ln>
            </p:spPr>
            <p:txBody>
              <a:bodyPr/>
              <a:lstStyle/>
              <a:p>
                <a:endParaRPr lang="en-US" dirty="0"/>
              </a:p>
            </p:txBody>
          </p:sp>
          <p:sp>
            <p:nvSpPr>
              <p:cNvPr id="3139" name="Line 1934"/>
              <p:cNvSpPr>
                <a:spLocks noChangeShapeType="1"/>
              </p:cNvSpPr>
              <p:nvPr/>
            </p:nvSpPr>
            <p:spPr bwMode="auto">
              <a:xfrm>
                <a:off x="4324" y="1389"/>
                <a:ext cx="1" cy="1"/>
              </a:xfrm>
              <a:prstGeom prst="line">
                <a:avLst/>
              </a:prstGeom>
              <a:noFill/>
              <a:ln w="3175">
                <a:solidFill>
                  <a:srgbClr val="000000"/>
                </a:solidFill>
                <a:miter lim="800000"/>
                <a:headEnd/>
                <a:tailEnd/>
              </a:ln>
            </p:spPr>
            <p:txBody>
              <a:bodyPr/>
              <a:lstStyle/>
              <a:p>
                <a:endParaRPr lang="en-US" dirty="0"/>
              </a:p>
            </p:txBody>
          </p:sp>
          <p:sp>
            <p:nvSpPr>
              <p:cNvPr id="3140" name="Freeform 1935"/>
              <p:cNvSpPr>
                <a:spLocks/>
              </p:cNvSpPr>
              <p:nvPr/>
            </p:nvSpPr>
            <p:spPr bwMode="auto">
              <a:xfrm>
                <a:off x="3628" y="1389"/>
                <a:ext cx="42" cy="22"/>
              </a:xfrm>
              <a:custGeom>
                <a:avLst/>
                <a:gdLst>
                  <a:gd name="T0" fmla="*/ 0 w 42"/>
                  <a:gd name="T1" fmla="*/ 21 h 22"/>
                  <a:gd name="T2" fmla="*/ 21 w 42"/>
                  <a:gd name="T3" fmla="*/ 19 h 22"/>
                  <a:gd name="T4" fmla="*/ 31 w 42"/>
                  <a:gd name="T5" fmla="*/ 8 h 22"/>
                  <a:gd name="T6" fmla="*/ 35 w 42"/>
                  <a:gd name="T7" fmla="*/ 6 h 22"/>
                  <a:gd name="T8" fmla="*/ 37 w 42"/>
                  <a:gd name="T9" fmla="*/ 9 h 22"/>
                  <a:gd name="T10" fmla="*/ 39 w 42"/>
                  <a:gd name="T11" fmla="*/ 0 h 22"/>
                  <a:gd name="T12" fmla="*/ 42 w 42"/>
                  <a:gd name="T13" fmla="*/ 1 h 22"/>
                  <a:gd name="T14" fmla="*/ 40 w 42"/>
                  <a:gd name="T15" fmla="*/ 9 h 22"/>
                  <a:gd name="T16" fmla="*/ 10 w 42"/>
                  <a:gd name="T17" fmla="*/ 22 h 22"/>
                  <a:gd name="T18" fmla="*/ 0 w 42"/>
                  <a:gd name="T19" fmla="*/ 2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2"/>
                  <a:gd name="T32" fmla="*/ 42 w 4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2">
                    <a:moveTo>
                      <a:pt x="0" y="21"/>
                    </a:moveTo>
                    <a:lnTo>
                      <a:pt x="21" y="19"/>
                    </a:lnTo>
                    <a:lnTo>
                      <a:pt x="31" y="8"/>
                    </a:lnTo>
                    <a:lnTo>
                      <a:pt x="35" y="6"/>
                    </a:lnTo>
                    <a:lnTo>
                      <a:pt x="37" y="9"/>
                    </a:lnTo>
                    <a:lnTo>
                      <a:pt x="39" y="0"/>
                    </a:lnTo>
                    <a:lnTo>
                      <a:pt x="42" y="1"/>
                    </a:lnTo>
                    <a:lnTo>
                      <a:pt x="40" y="9"/>
                    </a:lnTo>
                    <a:lnTo>
                      <a:pt x="10" y="22"/>
                    </a:lnTo>
                    <a:lnTo>
                      <a:pt x="0" y="21"/>
                    </a:lnTo>
                  </a:path>
                </a:pathLst>
              </a:custGeom>
              <a:noFill/>
              <a:ln w="3175">
                <a:solidFill>
                  <a:srgbClr val="000000"/>
                </a:solidFill>
                <a:miter lim="800000"/>
                <a:headEnd/>
                <a:tailEnd/>
              </a:ln>
            </p:spPr>
            <p:txBody>
              <a:bodyPr/>
              <a:lstStyle/>
              <a:p>
                <a:pPr algn="ctr" eaLnBrk="0" hangingPunct="0"/>
                <a:endParaRPr lang="en-US" dirty="0"/>
              </a:p>
            </p:txBody>
          </p:sp>
          <p:sp>
            <p:nvSpPr>
              <p:cNvPr id="3141" name="Freeform 1936"/>
              <p:cNvSpPr>
                <a:spLocks/>
              </p:cNvSpPr>
              <p:nvPr/>
            </p:nvSpPr>
            <p:spPr bwMode="auto">
              <a:xfrm>
                <a:off x="3474" y="1389"/>
                <a:ext cx="49" cy="43"/>
              </a:xfrm>
              <a:custGeom>
                <a:avLst/>
                <a:gdLst>
                  <a:gd name="T0" fmla="*/ 16 w 49"/>
                  <a:gd name="T1" fmla="*/ 33 h 43"/>
                  <a:gd name="T2" fmla="*/ 0 w 49"/>
                  <a:gd name="T3" fmla="*/ 22 h 43"/>
                  <a:gd name="T4" fmla="*/ 3 w 49"/>
                  <a:gd name="T5" fmla="*/ 22 h 43"/>
                  <a:gd name="T6" fmla="*/ 12 w 49"/>
                  <a:gd name="T7" fmla="*/ 9 h 43"/>
                  <a:gd name="T8" fmla="*/ 13 w 49"/>
                  <a:gd name="T9" fmla="*/ 0 h 43"/>
                  <a:gd name="T10" fmla="*/ 16 w 49"/>
                  <a:gd name="T11" fmla="*/ 9 h 43"/>
                  <a:gd name="T12" fmla="*/ 23 w 49"/>
                  <a:gd name="T13" fmla="*/ 8 h 43"/>
                  <a:gd name="T14" fmla="*/ 26 w 49"/>
                  <a:gd name="T15" fmla="*/ 14 h 43"/>
                  <a:gd name="T16" fmla="*/ 34 w 49"/>
                  <a:gd name="T17" fmla="*/ 11 h 43"/>
                  <a:gd name="T18" fmla="*/ 33 w 49"/>
                  <a:gd name="T19" fmla="*/ 19 h 43"/>
                  <a:gd name="T20" fmla="*/ 36 w 49"/>
                  <a:gd name="T21" fmla="*/ 27 h 43"/>
                  <a:gd name="T22" fmla="*/ 42 w 49"/>
                  <a:gd name="T23" fmla="*/ 25 h 43"/>
                  <a:gd name="T24" fmla="*/ 49 w 49"/>
                  <a:gd name="T25" fmla="*/ 30 h 43"/>
                  <a:gd name="T26" fmla="*/ 45 w 49"/>
                  <a:gd name="T27" fmla="*/ 30 h 43"/>
                  <a:gd name="T28" fmla="*/ 47 w 49"/>
                  <a:gd name="T29" fmla="*/ 33 h 43"/>
                  <a:gd name="T30" fmla="*/ 39 w 49"/>
                  <a:gd name="T31" fmla="*/ 33 h 43"/>
                  <a:gd name="T32" fmla="*/ 24 w 49"/>
                  <a:gd name="T33" fmla="*/ 30 h 43"/>
                  <a:gd name="T34" fmla="*/ 18 w 49"/>
                  <a:gd name="T35" fmla="*/ 22 h 43"/>
                  <a:gd name="T36" fmla="*/ 23 w 49"/>
                  <a:gd name="T37" fmla="*/ 29 h 43"/>
                  <a:gd name="T38" fmla="*/ 34 w 49"/>
                  <a:gd name="T39" fmla="*/ 32 h 43"/>
                  <a:gd name="T40" fmla="*/ 34 w 49"/>
                  <a:gd name="T41" fmla="*/ 37 h 43"/>
                  <a:gd name="T42" fmla="*/ 31 w 49"/>
                  <a:gd name="T43" fmla="*/ 32 h 43"/>
                  <a:gd name="T44" fmla="*/ 28 w 49"/>
                  <a:gd name="T45" fmla="*/ 32 h 43"/>
                  <a:gd name="T46" fmla="*/ 34 w 49"/>
                  <a:gd name="T47" fmla="*/ 40 h 43"/>
                  <a:gd name="T48" fmla="*/ 21 w 49"/>
                  <a:gd name="T49" fmla="*/ 29 h 43"/>
                  <a:gd name="T50" fmla="*/ 28 w 49"/>
                  <a:gd name="T51" fmla="*/ 37 h 43"/>
                  <a:gd name="T52" fmla="*/ 18 w 49"/>
                  <a:gd name="T53" fmla="*/ 33 h 43"/>
                  <a:gd name="T54" fmla="*/ 33 w 49"/>
                  <a:gd name="T55" fmla="*/ 40 h 43"/>
                  <a:gd name="T56" fmla="*/ 24 w 49"/>
                  <a:gd name="T57" fmla="*/ 38 h 43"/>
                  <a:gd name="T58" fmla="*/ 24 w 49"/>
                  <a:gd name="T59" fmla="*/ 41 h 43"/>
                  <a:gd name="T60" fmla="*/ 31 w 49"/>
                  <a:gd name="T61" fmla="*/ 43 h 43"/>
                  <a:gd name="T62" fmla="*/ 28 w 49"/>
                  <a:gd name="T63" fmla="*/ 43 h 43"/>
                  <a:gd name="T64" fmla="*/ 16 w 49"/>
                  <a:gd name="T65" fmla="*/ 33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3"/>
                  <a:gd name="T101" fmla="*/ 49 w 49"/>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3">
                    <a:moveTo>
                      <a:pt x="16" y="33"/>
                    </a:moveTo>
                    <a:lnTo>
                      <a:pt x="0" y="22"/>
                    </a:lnTo>
                    <a:lnTo>
                      <a:pt x="3" y="22"/>
                    </a:lnTo>
                    <a:lnTo>
                      <a:pt x="12" y="9"/>
                    </a:lnTo>
                    <a:lnTo>
                      <a:pt x="13" y="0"/>
                    </a:lnTo>
                    <a:lnTo>
                      <a:pt x="16" y="9"/>
                    </a:lnTo>
                    <a:lnTo>
                      <a:pt x="23" y="8"/>
                    </a:lnTo>
                    <a:lnTo>
                      <a:pt x="26" y="14"/>
                    </a:lnTo>
                    <a:lnTo>
                      <a:pt x="34" y="11"/>
                    </a:lnTo>
                    <a:lnTo>
                      <a:pt x="33" y="19"/>
                    </a:lnTo>
                    <a:lnTo>
                      <a:pt x="36" y="27"/>
                    </a:lnTo>
                    <a:lnTo>
                      <a:pt x="42" y="25"/>
                    </a:lnTo>
                    <a:lnTo>
                      <a:pt x="49" y="30"/>
                    </a:lnTo>
                    <a:lnTo>
                      <a:pt x="45" y="30"/>
                    </a:lnTo>
                    <a:lnTo>
                      <a:pt x="47" y="33"/>
                    </a:lnTo>
                    <a:lnTo>
                      <a:pt x="39" y="33"/>
                    </a:lnTo>
                    <a:lnTo>
                      <a:pt x="24" y="30"/>
                    </a:lnTo>
                    <a:lnTo>
                      <a:pt x="18" y="22"/>
                    </a:lnTo>
                    <a:lnTo>
                      <a:pt x="23" y="29"/>
                    </a:lnTo>
                    <a:lnTo>
                      <a:pt x="34" y="32"/>
                    </a:lnTo>
                    <a:lnTo>
                      <a:pt x="34" y="37"/>
                    </a:lnTo>
                    <a:lnTo>
                      <a:pt x="31" y="32"/>
                    </a:lnTo>
                    <a:lnTo>
                      <a:pt x="28" y="32"/>
                    </a:lnTo>
                    <a:lnTo>
                      <a:pt x="34" y="40"/>
                    </a:lnTo>
                    <a:lnTo>
                      <a:pt x="21" y="29"/>
                    </a:lnTo>
                    <a:lnTo>
                      <a:pt x="28" y="37"/>
                    </a:lnTo>
                    <a:lnTo>
                      <a:pt x="18" y="33"/>
                    </a:lnTo>
                    <a:lnTo>
                      <a:pt x="33" y="40"/>
                    </a:lnTo>
                    <a:lnTo>
                      <a:pt x="24" y="38"/>
                    </a:lnTo>
                    <a:lnTo>
                      <a:pt x="24" y="41"/>
                    </a:lnTo>
                    <a:lnTo>
                      <a:pt x="31" y="43"/>
                    </a:lnTo>
                    <a:lnTo>
                      <a:pt x="28" y="43"/>
                    </a:lnTo>
                    <a:lnTo>
                      <a:pt x="16" y="33"/>
                    </a:lnTo>
                  </a:path>
                </a:pathLst>
              </a:custGeom>
              <a:noFill/>
              <a:ln w="3175">
                <a:solidFill>
                  <a:srgbClr val="000000"/>
                </a:solidFill>
                <a:miter lim="800000"/>
                <a:headEnd/>
                <a:tailEnd/>
              </a:ln>
            </p:spPr>
            <p:txBody>
              <a:bodyPr/>
              <a:lstStyle/>
              <a:p>
                <a:pPr algn="ctr" eaLnBrk="0" hangingPunct="0"/>
                <a:endParaRPr lang="en-US" dirty="0"/>
              </a:p>
            </p:txBody>
          </p:sp>
          <p:sp>
            <p:nvSpPr>
              <p:cNvPr id="3142" name="Line 1937"/>
              <p:cNvSpPr>
                <a:spLocks noChangeShapeType="1"/>
              </p:cNvSpPr>
              <p:nvPr/>
            </p:nvSpPr>
            <p:spPr bwMode="auto">
              <a:xfrm flipH="1">
                <a:off x="4356" y="1390"/>
                <a:ext cx="5" cy="1"/>
              </a:xfrm>
              <a:prstGeom prst="line">
                <a:avLst/>
              </a:prstGeom>
              <a:noFill/>
              <a:ln w="3175">
                <a:solidFill>
                  <a:srgbClr val="000000"/>
                </a:solidFill>
                <a:miter lim="800000"/>
                <a:headEnd/>
                <a:tailEnd/>
              </a:ln>
            </p:spPr>
            <p:txBody>
              <a:bodyPr/>
              <a:lstStyle/>
              <a:p>
                <a:endParaRPr lang="en-US" dirty="0"/>
              </a:p>
            </p:txBody>
          </p:sp>
          <p:sp>
            <p:nvSpPr>
              <p:cNvPr id="3143" name="Line 1938"/>
              <p:cNvSpPr>
                <a:spLocks noChangeShapeType="1"/>
              </p:cNvSpPr>
              <p:nvPr/>
            </p:nvSpPr>
            <p:spPr bwMode="auto">
              <a:xfrm>
                <a:off x="4356" y="1390"/>
                <a:ext cx="5" cy="1"/>
              </a:xfrm>
              <a:prstGeom prst="line">
                <a:avLst/>
              </a:prstGeom>
              <a:noFill/>
              <a:ln w="3175">
                <a:solidFill>
                  <a:srgbClr val="000000"/>
                </a:solidFill>
                <a:miter lim="800000"/>
                <a:headEnd/>
                <a:tailEnd/>
              </a:ln>
            </p:spPr>
            <p:txBody>
              <a:bodyPr/>
              <a:lstStyle/>
              <a:p>
                <a:endParaRPr lang="en-US" dirty="0"/>
              </a:p>
            </p:txBody>
          </p:sp>
          <p:sp>
            <p:nvSpPr>
              <p:cNvPr id="3144" name="Line 1939"/>
              <p:cNvSpPr>
                <a:spLocks noChangeShapeType="1"/>
              </p:cNvSpPr>
              <p:nvPr/>
            </p:nvSpPr>
            <p:spPr bwMode="auto">
              <a:xfrm flipV="1">
                <a:off x="3498" y="1392"/>
                <a:ext cx="1" cy="2"/>
              </a:xfrm>
              <a:prstGeom prst="line">
                <a:avLst/>
              </a:prstGeom>
              <a:noFill/>
              <a:ln w="3175">
                <a:solidFill>
                  <a:srgbClr val="000000"/>
                </a:solidFill>
                <a:miter lim="800000"/>
                <a:headEnd/>
                <a:tailEnd/>
              </a:ln>
            </p:spPr>
            <p:txBody>
              <a:bodyPr/>
              <a:lstStyle/>
              <a:p>
                <a:endParaRPr lang="en-US" dirty="0"/>
              </a:p>
            </p:txBody>
          </p:sp>
          <p:sp>
            <p:nvSpPr>
              <p:cNvPr id="3145" name="Line 1940"/>
              <p:cNvSpPr>
                <a:spLocks noChangeShapeType="1"/>
              </p:cNvSpPr>
              <p:nvPr/>
            </p:nvSpPr>
            <p:spPr bwMode="auto">
              <a:xfrm flipV="1">
                <a:off x="3553" y="1392"/>
                <a:ext cx="2" cy="2"/>
              </a:xfrm>
              <a:prstGeom prst="line">
                <a:avLst/>
              </a:prstGeom>
              <a:noFill/>
              <a:ln w="3175">
                <a:solidFill>
                  <a:srgbClr val="000000"/>
                </a:solidFill>
                <a:miter lim="800000"/>
                <a:headEnd/>
                <a:tailEnd/>
              </a:ln>
            </p:spPr>
            <p:txBody>
              <a:bodyPr/>
              <a:lstStyle/>
              <a:p>
                <a:endParaRPr lang="en-US" dirty="0"/>
              </a:p>
            </p:txBody>
          </p:sp>
          <p:sp>
            <p:nvSpPr>
              <p:cNvPr id="3146" name="Line 1941"/>
              <p:cNvSpPr>
                <a:spLocks noChangeShapeType="1"/>
              </p:cNvSpPr>
              <p:nvPr/>
            </p:nvSpPr>
            <p:spPr bwMode="auto">
              <a:xfrm flipV="1">
                <a:off x="5042" y="1406"/>
                <a:ext cx="1" cy="2"/>
              </a:xfrm>
              <a:prstGeom prst="line">
                <a:avLst/>
              </a:prstGeom>
              <a:noFill/>
              <a:ln w="3175">
                <a:solidFill>
                  <a:srgbClr val="000000"/>
                </a:solidFill>
                <a:miter lim="800000"/>
                <a:headEnd/>
                <a:tailEnd/>
              </a:ln>
            </p:spPr>
            <p:txBody>
              <a:bodyPr/>
              <a:lstStyle/>
              <a:p>
                <a:endParaRPr lang="en-US" dirty="0"/>
              </a:p>
            </p:txBody>
          </p:sp>
          <p:sp>
            <p:nvSpPr>
              <p:cNvPr id="3147" name="Freeform 1942"/>
              <p:cNvSpPr>
                <a:spLocks/>
              </p:cNvSpPr>
              <p:nvPr/>
            </p:nvSpPr>
            <p:spPr bwMode="auto">
              <a:xfrm>
                <a:off x="3403" y="1408"/>
                <a:ext cx="97" cy="43"/>
              </a:xfrm>
              <a:custGeom>
                <a:avLst/>
                <a:gdLst>
                  <a:gd name="T0" fmla="*/ 45 w 97"/>
                  <a:gd name="T1" fmla="*/ 3 h 43"/>
                  <a:gd name="T2" fmla="*/ 58 w 97"/>
                  <a:gd name="T3" fmla="*/ 8 h 43"/>
                  <a:gd name="T4" fmla="*/ 65 w 97"/>
                  <a:gd name="T5" fmla="*/ 0 h 43"/>
                  <a:gd name="T6" fmla="*/ 95 w 97"/>
                  <a:gd name="T7" fmla="*/ 24 h 43"/>
                  <a:gd name="T8" fmla="*/ 91 w 97"/>
                  <a:gd name="T9" fmla="*/ 21 h 43"/>
                  <a:gd name="T10" fmla="*/ 92 w 97"/>
                  <a:gd name="T11" fmla="*/ 24 h 43"/>
                  <a:gd name="T12" fmla="*/ 87 w 97"/>
                  <a:gd name="T13" fmla="*/ 24 h 43"/>
                  <a:gd name="T14" fmla="*/ 95 w 97"/>
                  <a:gd name="T15" fmla="*/ 26 h 43"/>
                  <a:gd name="T16" fmla="*/ 97 w 97"/>
                  <a:gd name="T17" fmla="*/ 30 h 43"/>
                  <a:gd name="T18" fmla="*/ 76 w 97"/>
                  <a:gd name="T19" fmla="*/ 37 h 43"/>
                  <a:gd name="T20" fmla="*/ 60 w 97"/>
                  <a:gd name="T21" fmla="*/ 30 h 43"/>
                  <a:gd name="T22" fmla="*/ 45 w 97"/>
                  <a:gd name="T23" fmla="*/ 32 h 43"/>
                  <a:gd name="T24" fmla="*/ 0 w 97"/>
                  <a:gd name="T25" fmla="*/ 43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
                  <a:gd name="T40" fmla="*/ 0 h 43"/>
                  <a:gd name="T41" fmla="*/ 97 w 9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 h="43">
                    <a:moveTo>
                      <a:pt x="45" y="3"/>
                    </a:moveTo>
                    <a:lnTo>
                      <a:pt x="58" y="8"/>
                    </a:lnTo>
                    <a:lnTo>
                      <a:pt x="65" y="0"/>
                    </a:lnTo>
                    <a:lnTo>
                      <a:pt x="95" y="24"/>
                    </a:lnTo>
                    <a:lnTo>
                      <a:pt x="91" y="21"/>
                    </a:lnTo>
                    <a:lnTo>
                      <a:pt x="92" y="24"/>
                    </a:lnTo>
                    <a:lnTo>
                      <a:pt x="87" y="24"/>
                    </a:lnTo>
                    <a:lnTo>
                      <a:pt x="95" y="26"/>
                    </a:lnTo>
                    <a:lnTo>
                      <a:pt x="97" y="30"/>
                    </a:lnTo>
                    <a:lnTo>
                      <a:pt x="76" y="37"/>
                    </a:lnTo>
                    <a:lnTo>
                      <a:pt x="60" y="30"/>
                    </a:lnTo>
                    <a:lnTo>
                      <a:pt x="45" y="32"/>
                    </a:lnTo>
                    <a:lnTo>
                      <a:pt x="0" y="43"/>
                    </a:lnTo>
                  </a:path>
                </a:pathLst>
              </a:custGeom>
              <a:noFill/>
              <a:ln w="3175">
                <a:solidFill>
                  <a:srgbClr val="000000"/>
                </a:solidFill>
                <a:miter lim="800000"/>
                <a:headEnd/>
                <a:tailEnd/>
              </a:ln>
            </p:spPr>
            <p:txBody>
              <a:bodyPr/>
              <a:lstStyle/>
              <a:p>
                <a:pPr algn="ctr" eaLnBrk="0" hangingPunct="0"/>
                <a:endParaRPr lang="en-US" dirty="0"/>
              </a:p>
            </p:txBody>
          </p:sp>
          <p:sp>
            <p:nvSpPr>
              <p:cNvPr id="3148" name="Freeform 1943"/>
              <p:cNvSpPr>
                <a:spLocks/>
              </p:cNvSpPr>
              <p:nvPr/>
            </p:nvSpPr>
            <p:spPr bwMode="auto">
              <a:xfrm>
                <a:off x="3403" y="1411"/>
                <a:ext cx="45" cy="40"/>
              </a:xfrm>
              <a:custGeom>
                <a:avLst/>
                <a:gdLst>
                  <a:gd name="T0" fmla="*/ 0 w 45"/>
                  <a:gd name="T1" fmla="*/ 40 h 40"/>
                  <a:gd name="T2" fmla="*/ 5 w 45"/>
                  <a:gd name="T3" fmla="*/ 32 h 40"/>
                  <a:gd name="T4" fmla="*/ 45 w 45"/>
                  <a:gd name="T5" fmla="*/ 0 h 40"/>
                  <a:gd name="T6" fmla="*/ 0 60000 65536"/>
                  <a:gd name="T7" fmla="*/ 0 60000 65536"/>
                  <a:gd name="T8" fmla="*/ 0 60000 65536"/>
                  <a:gd name="T9" fmla="*/ 0 w 45"/>
                  <a:gd name="T10" fmla="*/ 0 h 40"/>
                  <a:gd name="T11" fmla="*/ 45 w 45"/>
                  <a:gd name="T12" fmla="*/ 40 h 40"/>
                </a:gdLst>
                <a:ahLst/>
                <a:cxnLst>
                  <a:cxn ang="T6">
                    <a:pos x="T0" y="T1"/>
                  </a:cxn>
                  <a:cxn ang="T7">
                    <a:pos x="T2" y="T3"/>
                  </a:cxn>
                  <a:cxn ang="T8">
                    <a:pos x="T4" y="T5"/>
                  </a:cxn>
                </a:cxnLst>
                <a:rect l="T9" t="T10" r="T11" b="T12"/>
                <a:pathLst>
                  <a:path w="45" h="40">
                    <a:moveTo>
                      <a:pt x="0" y="40"/>
                    </a:moveTo>
                    <a:lnTo>
                      <a:pt x="5" y="32"/>
                    </a:lnTo>
                    <a:lnTo>
                      <a:pt x="45" y="0"/>
                    </a:lnTo>
                  </a:path>
                </a:pathLst>
              </a:custGeom>
              <a:noFill/>
              <a:ln w="3175">
                <a:solidFill>
                  <a:srgbClr val="000000"/>
                </a:solidFill>
                <a:miter lim="800000"/>
                <a:headEnd/>
                <a:tailEnd/>
              </a:ln>
            </p:spPr>
            <p:txBody>
              <a:bodyPr/>
              <a:lstStyle/>
              <a:p>
                <a:pPr algn="ctr" eaLnBrk="0" hangingPunct="0"/>
                <a:endParaRPr lang="en-US" dirty="0"/>
              </a:p>
            </p:txBody>
          </p:sp>
          <p:sp>
            <p:nvSpPr>
              <p:cNvPr id="3149" name="Line 1944"/>
              <p:cNvSpPr>
                <a:spLocks noChangeShapeType="1"/>
              </p:cNvSpPr>
              <p:nvPr/>
            </p:nvSpPr>
            <p:spPr bwMode="auto">
              <a:xfrm>
                <a:off x="5042" y="1408"/>
                <a:ext cx="1" cy="1"/>
              </a:xfrm>
              <a:prstGeom prst="line">
                <a:avLst/>
              </a:prstGeom>
              <a:noFill/>
              <a:ln w="3175">
                <a:solidFill>
                  <a:srgbClr val="000000"/>
                </a:solidFill>
                <a:miter lim="800000"/>
                <a:headEnd/>
                <a:tailEnd/>
              </a:ln>
            </p:spPr>
            <p:txBody>
              <a:bodyPr/>
              <a:lstStyle/>
              <a:p>
                <a:endParaRPr lang="en-US" dirty="0"/>
              </a:p>
            </p:txBody>
          </p:sp>
          <p:sp>
            <p:nvSpPr>
              <p:cNvPr id="3150" name="Line 1945"/>
              <p:cNvSpPr>
                <a:spLocks noChangeShapeType="1"/>
              </p:cNvSpPr>
              <p:nvPr/>
            </p:nvSpPr>
            <p:spPr bwMode="auto">
              <a:xfrm flipV="1">
                <a:off x="5043" y="1410"/>
                <a:ext cx="1" cy="1"/>
              </a:xfrm>
              <a:prstGeom prst="line">
                <a:avLst/>
              </a:prstGeom>
              <a:noFill/>
              <a:ln w="3175">
                <a:solidFill>
                  <a:srgbClr val="000000"/>
                </a:solidFill>
                <a:miter lim="800000"/>
                <a:headEnd/>
                <a:tailEnd/>
              </a:ln>
            </p:spPr>
            <p:txBody>
              <a:bodyPr/>
              <a:lstStyle/>
              <a:p>
                <a:endParaRPr lang="en-US" dirty="0"/>
              </a:p>
            </p:txBody>
          </p:sp>
          <p:sp>
            <p:nvSpPr>
              <p:cNvPr id="3151" name="Line 1946"/>
              <p:cNvSpPr>
                <a:spLocks noChangeShapeType="1"/>
              </p:cNvSpPr>
              <p:nvPr/>
            </p:nvSpPr>
            <p:spPr bwMode="auto">
              <a:xfrm flipV="1">
                <a:off x="4717" y="1410"/>
                <a:ext cx="1" cy="1"/>
              </a:xfrm>
              <a:prstGeom prst="line">
                <a:avLst/>
              </a:prstGeom>
              <a:noFill/>
              <a:ln w="3175">
                <a:solidFill>
                  <a:srgbClr val="000000"/>
                </a:solidFill>
                <a:miter lim="800000"/>
                <a:headEnd/>
                <a:tailEnd/>
              </a:ln>
            </p:spPr>
            <p:txBody>
              <a:bodyPr/>
              <a:lstStyle/>
              <a:p>
                <a:endParaRPr lang="en-US" dirty="0"/>
              </a:p>
            </p:txBody>
          </p:sp>
          <p:sp>
            <p:nvSpPr>
              <p:cNvPr id="3152" name="Line 1947"/>
              <p:cNvSpPr>
                <a:spLocks noChangeShapeType="1"/>
              </p:cNvSpPr>
              <p:nvPr/>
            </p:nvSpPr>
            <p:spPr bwMode="auto">
              <a:xfrm flipV="1">
                <a:off x="4717" y="1410"/>
                <a:ext cx="1" cy="1"/>
              </a:xfrm>
              <a:prstGeom prst="line">
                <a:avLst/>
              </a:prstGeom>
              <a:noFill/>
              <a:ln w="3175">
                <a:solidFill>
                  <a:srgbClr val="000000"/>
                </a:solidFill>
                <a:miter lim="800000"/>
                <a:headEnd/>
                <a:tailEnd/>
              </a:ln>
            </p:spPr>
            <p:txBody>
              <a:bodyPr/>
              <a:lstStyle/>
              <a:p>
                <a:endParaRPr lang="en-US" dirty="0"/>
              </a:p>
            </p:txBody>
          </p:sp>
          <p:sp>
            <p:nvSpPr>
              <p:cNvPr id="3153" name="Line 1948"/>
              <p:cNvSpPr>
                <a:spLocks noChangeShapeType="1"/>
              </p:cNvSpPr>
              <p:nvPr/>
            </p:nvSpPr>
            <p:spPr bwMode="auto">
              <a:xfrm>
                <a:off x="4932" y="1411"/>
                <a:ext cx="1" cy="66"/>
              </a:xfrm>
              <a:prstGeom prst="line">
                <a:avLst/>
              </a:prstGeom>
              <a:noFill/>
              <a:ln w="3175">
                <a:solidFill>
                  <a:srgbClr val="000000"/>
                </a:solidFill>
                <a:miter lim="800000"/>
                <a:headEnd/>
                <a:tailEnd/>
              </a:ln>
            </p:spPr>
            <p:txBody>
              <a:bodyPr/>
              <a:lstStyle/>
              <a:p>
                <a:endParaRPr lang="en-US" dirty="0"/>
              </a:p>
            </p:txBody>
          </p:sp>
          <p:sp>
            <p:nvSpPr>
              <p:cNvPr id="3154" name="Line 1949"/>
              <p:cNvSpPr>
                <a:spLocks noChangeShapeType="1"/>
              </p:cNvSpPr>
              <p:nvPr/>
            </p:nvSpPr>
            <p:spPr bwMode="auto">
              <a:xfrm>
                <a:off x="4933" y="1477"/>
                <a:ext cx="2" cy="48"/>
              </a:xfrm>
              <a:prstGeom prst="line">
                <a:avLst/>
              </a:prstGeom>
              <a:noFill/>
              <a:ln w="3175">
                <a:solidFill>
                  <a:srgbClr val="000000"/>
                </a:solidFill>
                <a:miter lim="800000"/>
                <a:headEnd/>
                <a:tailEnd/>
              </a:ln>
            </p:spPr>
            <p:txBody>
              <a:bodyPr/>
              <a:lstStyle/>
              <a:p>
                <a:endParaRPr lang="en-US" dirty="0"/>
              </a:p>
            </p:txBody>
          </p:sp>
          <p:sp>
            <p:nvSpPr>
              <p:cNvPr id="3155" name="Freeform 1950"/>
              <p:cNvSpPr>
                <a:spLocks/>
              </p:cNvSpPr>
              <p:nvPr/>
            </p:nvSpPr>
            <p:spPr bwMode="auto">
              <a:xfrm>
                <a:off x="4919" y="1512"/>
                <a:ext cx="16" cy="13"/>
              </a:xfrm>
              <a:custGeom>
                <a:avLst/>
                <a:gdLst>
                  <a:gd name="T0" fmla="*/ 16 w 16"/>
                  <a:gd name="T1" fmla="*/ 13 h 13"/>
                  <a:gd name="T2" fmla="*/ 13 w 16"/>
                  <a:gd name="T3" fmla="*/ 6 h 13"/>
                  <a:gd name="T4" fmla="*/ 1 w 16"/>
                  <a:gd name="T5" fmla="*/ 6 h 13"/>
                  <a:gd name="T6" fmla="*/ 0 w 16"/>
                  <a:gd name="T7" fmla="*/ 0 h 13"/>
                  <a:gd name="T8" fmla="*/ 0 60000 65536"/>
                  <a:gd name="T9" fmla="*/ 0 60000 65536"/>
                  <a:gd name="T10" fmla="*/ 0 60000 65536"/>
                  <a:gd name="T11" fmla="*/ 0 60000 65536"/>
                  <a:gd name="T12" fmla="*/ 0 w 16"/>
                  <a:gd name="T13" fmla="*/ 0 h 13"/>
                  <a:gd name="T14" fmla="*/ 16 w 16"/>
                  <a:gd name="T15" fmla="*/ 13 h 13"/>
                </a:gdLst>
                <a:ahLst/>
                <a:cxnLst>
                  <a:cxn ang="T8">
                    <a:pos x="T0" y="T1"/>
                  </a:cxn>
                  <a:cxn ang="T9">
                    <a:pos x="T2" y="T3"/>
                  </a:cxn>
                  <a:cxn ang="T10">
                    <a:pos x="T4" y="T5"/>
                  </a:cxn>
                  <a:cxn ang="T11">
                    <a:pos x="T6" y="T7"/>
                  </a:cxn>
                </a:cxnLst>
                <a:rect l="T12" t="T13" r="T14" b="T15"/>
                <a:pathLst>
                  <a:path w="16" h="13">
                    <a:moveTo>
                      <a:pt x="16" y="13"/>
                    </a:moveTo>
                    <a:lnTo>
                      <a:pt x="13" y="6"/>
                    </a:lnTo>
                    <a:lnTo>
                      <a:pt x="1"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56" name="Freeform 1951"/>
              <p:cNvSpPr>
                <a:spLocks/>
              </p:cNvSpPr>
              <p:nvPr/>
            </p:nvSpPr>
            <p:spPr bwMode="auto">
              <a:xfrm>
                <a:off x="4888" y="1411"/>
                <a:ext cx="44" cy="101"/>
              </a:xfrm>
              <a:custGeom>
                <a:avLst/>
                <a:gdLst>
                  <a:gd name="T0" fmla="*/ 31 w 44"/>
                  <a:gd name="T1" fmla="*/ 101 h 101"/>
                  <a:gd name="T2" fmla="*/ 24 w 44"/>
                  <a:gd name="T3" fmla="*/ 93 h 101"/>
                  <a:gd name="T4" fmla="*/ 3 w 44"/>
                  <a:gd name="T5" fmla="*/ 87 h 101"/>
                  <a:gd name="T6" fmla="*/ 18 w 44"/>
                  <a:gd name="T7" fmla="*/ 71 h 101"/>
                  <a:gd name="T8" fmla="*/ 18 w 44"/>
                  <a:gd name="T9" fmla="*/ 64 h 101"/>
                  <a:gd name="T10" fmla="*/ 15 w 44"/>
                  <a:gd name="T11" fmla="*/ 55 h 101"/>
                  <a:gd name="T12" fmla="*/ 5 w 44"/>
                  <a:gd name="T13" fmla="*/ 55 h 101"/>
                  <a:gd name="T14" fmla="*/ 10 w 44"/>
                  <a:gd name="T15" fmla="*/ 51 h 101"/>
                  <a:gd name="T16" fmla="*/ 7 w 44"/>
                  <a:gd name="T17" fmla="*/ 48 h 101"/>
                  <a:gd name="T18" fmla="*/ 0 w 44"/>
                  <a:gd name="T19" fmla="*/ 32 h 101"/>
                  <a:gd name="T20" fmla="*/ 2 w 44"/>
                  <a:gd name="T21" fmla="*/ 29 h 101"/>
                  <a:gd name="T22" fmla="*/ 23 w 44"/>
                  <a:gd name="T23" fmla="*/ 31 h 101"/>
                  <a:gd name="T24" fmla="*/ 28 w 44"/>
                  <a:gd name="T25" fmla="*/ 27 h 101"/>
                  <a:gd name="T26" fmla="*/ 36 w 44"/>
                  <a:gd name="T27" fmla="*/ 19 h 101"/>
                  <a:gd name="T28" fmla="*/ 36 w 44"/>
                  <a:gd name="T29" fmla="*/ 3 h 101"/>
                  <a:gd name="T30" fmla="*/ 39 w 44"/>
                  <a:gd name="T31" fmla="*/ 0 h 101"/>
                  <a:gd name="T32" fmla="*/ 44 w 44"/>
                  <a:gd name="T33" fmla="*/ 0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01"/>
                  <a:gd name="T53" fmla="*/ 44 w 44"/>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01">
                    <a:moveTo>
                      <a:pt x="31" y="101"/>
                    </a:moveTo>
                    <a:lnTo>
                      <a:pt x="24" y="93"/>
                    </a:lnTo>
                    <a:lnTo>
                      <a:pt x="3" y="87"/>
                    </a:lnTo>
                    <a:lnTo>
                      <a:pt x="18" y="71"/>
                    </a:lnTo>
                    <a:lnTo>
                      <a:pt x="18" y="64"/>
                    </a:lnTo>
                    <a:lnTo>
                      <a:pt x="15" y="55"/>
                    </a:lnTo>
                    <a:lnTo>
                      <a:pt x="5" y="55"/>
                    </a:lnTo>
                    <a:lnTo>
                      <a:pt x="10" y="51"/>
                    </a:lnTo>
                    <a:lnTo>
                      <a:pt x="7" y="48"/>
                    </a:lnTo>
                    <a:lnTo>
                      <a:pt x="0" y="32"/>
                    </a:lnTo>
                    <a:lnTo>
                      <a:pt x="2" y="29"/>
                    </a:lnTo>
                    <a:lnTo>
                      <a:pt x="23" y="31"/>
                    </a:lnTo>
                    <a:lnTo>
                      <a:pt x="28" y="27"/>
                    </a:lnTo>
                    <a:lnTo>
                      <a:pt x="36" y="19"/>
                    </a:lnTo>
                    <a:lnTo>
                      <a:pt x="36" y="3"/>
                    </a:lnTo>
                    <a:lnTo>
                      <a:pt x="39" y="0"/>
                    </a:lnTo>
                    <a:lnTo>
                      <a:pt x="44" y="0"/>
                    </a:lnTo>
                  </a:path>
                </a:pathLst>
              </a:custGeom>
              <a:noFill/>
              <a:ln w="3175">
                <a:solidFill>
                  <a:srgbClr val="000000"/>
                </a:solidFill>
                <a:miter lim="800000"/>
                <a:headEnd/>
                <a:tailEnd/>
              </a:ln>
            </p:spPr>
            <p:txBody>
              <a:bodyPr/>
              <a:lstStyle/>
              <a:p>
                <a:pPr algn="ctr" eaLnBrk="0" hangingPunct="0"/>
                <a:endParaRPr lang="en-US" dirty="0"/>
              </a:p>
            </p:txBody>
          </p:sp>
          <p:sp>
            <p:nvSpPr>
              <p:cNvPr id="3157" name="Line 1952"/>
              <p:cNvSpPr>
                <a:spLocks noChangeShapeType="1"/>
              </p:cNvSpPr>
              <p:nvPr/>
            </p:nvSpPr>
            <p:spPr bwMode="auto">
              <a:xfrm flipV="1">
                <a:off x="4721" y="1411"/>
                <a:ext cx="2" cy="2"/>
              </a:xfrm>
              <a:prstGeom prst="line">
                <a:avLst/>
              </a:prstGeom>
              <a:noFill/>
              <a:ln w="3175">
                <a:solidFill>
                  <a:srgbClr val="000000"/>
                </a:solidFill>
                <a:miter lim="800000"/>
                <a:headEnd/>
                <a:tailEnd/>
              </a:ln>
            </p:spPr>
            <p:txBody>
              <a:bodyPr/>
              <a:lstStyle/>
              <a:p>
                <a:endParaRPr lang="en-US" dirty="0"/>
              </a:p>
            </p:txBody>
          </p:sp>
          <p:sp>
            <p:nvSpPr>
              <p:cNvPr id="3158" name="Line 1953"/>
              <p:cNvSpPr>
                <a:spLocks noChangeShapeType="1"/>
              </p:cNvSpPr>
              <p:nvPr/>
            </p:nvSpPr>
            <p:spPr bwMode="auto">
              <a:xfrm flipV="1">
                <a:off x="5042" y="1413"/>
                <a:ext cx="1" cy="1"/>
              </a:xfrm>
              <a:prstGeom prst="line">
                <a:avLst/>
              </a:prstGeom>
              <a:noFill/>
              <a:ln w="3175">
                <a:solidFill>
                  <a:srgbClr val="000000"/>
                </a:solidFill>
                <a:miter lim="800000"/>
                <a:headEnd/>
                <a:tailEnd/>
              </a:ln>
            </p:spPr>
            <p:txBody>
              <a:bodyPr/>
              <a:lstStyle/>
              <a:p>
                <a:endParaRPr lang="en-US" dirty="0"/>
              </a:p>
            </p:txBody>
          </p:sp>
          <p:sp>
            <p:nvSpPr>
              <p:cNvPr id="3159" name="Line 1954"/>
              <p:cNvSpPr>
                <a:spLocks noChangeShapeType="1"/>
              </p:cNvSpPr>
              <p:nvPr/>
            </p:nvSpPr>
            <p:spPr bwMode="auto">
              <a:xfrm>
                <a:off x="5043" y="1411"/>
                <a:ext cx="1" cy="1"/>
              </a:xfrm>
              <a:prstGeom prst="line">
                <a:avLst/>
              </a:prstGeom>
              <a:noFill/>
              <a:ln w="3175">
                <a:solidFill>
                  <a:srgbClr val="000000"/>
                </a:solidFill>
                <a:miter lim="800000"/>
                <a:headEnd/>
                <a:tailEnd/>
              </a:ln>
            </p:spPr>
            <p:txBody>
              <a:bodyPr/>
              <a:lstStyle/>
              <a:p>
                <a:endParaRPr lang="en-US" dirty="0"/>
              </a:p>
            </p:txBody>
          </p:sp>
          <p:sp>
            <p:nvSpPr>
              <p:cNvPr id="3160" name="Line 1955"/>
              <p:cNvSpPr>
                <a:spLocks noChangeShapeType="1"/>
              </p:cNvSpPr>
              <p:nvPr/>
            </p:nvSpPr>
            <p:spPr bwMode="auto">
              <a:xfrm flipV="1">
                <a:off x="5043" y="1413"/>
                <a:ext cx="2" cy="1"/>
              </a:xfrm>
              <a:prstGeom prst="line">
                <a:avLst/>
              </a:prstGeom>
              <a:noFill/>
              <a:ln w="3175">
                <a:solidFill>
                  <a:srgbClr val="000000"/>
                </a:solidFill>
                <a:miter lim="800000"/>
                <a:headEnd/>
                <a:tailEnd/>
              </a:ln>
            </p:spPr>
            <p:txBody>
              <a:bodyPr/>
              <a:lstStyle/>
              <a:p>
                <a:endParaRPr lang="en-US" dirty="0"/>
              </a:p>
            </p:txBody>
          </p:sp>
          <p:sp>
            <p:nvSpPr>
              <p:cNvPr id="3161" name="Freeform 1956"/>
              <p:cNvSpPr>
                <a:spLocks/>
              </p:cNvSpPr>
              <p:nvPr/>
            </p:nvSpPr>
            <p:spPr bwMode="auto">
              <a:xfrm>
                <a:off x="3518" y="1414"/>
                <a:ext cx="6" cy="4"/>
              </a:xfrm>
              <a:custGeom>
                <a:avLst/>
                <a:gdLst>
                  <a:gd name="T0" fmla="*/ 0 w 6"/>
                  <a:gd name="T1" fmla="*/ 2 h 4"/>
                  <a:gd name="T2" fmla="*/ 5 w 6"/>
                  <a:gd name="T3" fmla="*/ 0 h 4"/>
                  <a:gd name="T4" fmla="*/ 6 w 6"/>
                  <a:gd name="T5" fmla="*/ 4 h 4"/>
                  <a:gd name="T6" fmla="*/ 0 w 6"/>
                  <a:gd name="T7" fmla="*/ 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2"/>
                    </a:moveTo>
                    <a:lnTo>
                      <a:pt x="5" y="0"/>
                    </a:lnTo>
                    <a:lnTo>
                      <a:pt x="6" y="4"/>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162" name="Line 1957"/>
              <p:cNvSpPr>
                <a:spLocks noChangeShapeType="1"/>
              </p:cNvSpPr>
              <p:nvPr/>
            </p:nvSpPr>
            <p:spPr bwMode="auto">
              <a:xfrm>
                <a:off x="3524" y="1416"/>
                <a:ext cx="1" cy="1"/>
              </a:xfrm>
              <a:prstGeom prst="line">
                <a:avLst/>
              </a:prstGeom>
              <a:noFill/>
              <a:ln w="3175">
                <a:solidFill>
                  <a:srgbClr val="000000"/>
                </a:solidFill>
                <a:miter lim="800000"/>
                <a:headEnd/>
                <a:tailEnd/>
              </a:ln>
            </p:spPr>
            <p:txBody>
              <a:bodyPr/>
              <a:lstStyle/>
              <a:p>
                <a:endParaRPr lang="en-US" dirty="0"/>
              </a:p>
            </p:txBody>
          </p:sp>
          <p:sp>
            <p:nvSpPr>
              <p:cNvPr id="3163" name="Freeform 1958"/>
              <p:cNvSpPr>
                <a:spLocks/>
              </p:cNvSpPr>
              <p:nvPr/>
            </p:nvSpPr>
            <p:spPr bwMode="auto">
              <a:xfrm>
                <a:off x="3453" y="1416"/>
                <a:ext cx="167" cy="85"/>
              </a:xfrm>
              <a:custGeom>
                <a:avLst/>
                <a:gdLst>
                  <a:gd name="T0" fmla="*/ 0 w 167"/>
                  <a:gd name="T1" fmla="*/ 69 h 85"/>
                  <a:gd name="T2" fmla="*/ 2 w 167"/>
                  <a:gd name="T3" fmla="*/ 66 h 85"/>
                  <a:gd name="T4" fmla="*/ 13 w 167"/>
                  <a:gd name="T5" fmla="*/ 75 h 85"/>
                  <a:gd name="T6" fmla="*/ 28 w 167"/>
                  <a:gd name="T7" fmla="*/ 82 h 85"/>
                  <a:gd name="T8" fmla="*/ 34 w 167"/>
                  <a:gd name="T9" fmla="*/ 77 h 85"/>
                  <a:gd name="T10" fmla="*/ 39 w 167"/>
                  <a:gd name="T11" fmla="*/ 78 h 85"/>
                  <a:gd name="T12" fmla="*/ 66 w 167"/>
                  <a:gd name="T13" fmla="*/ 66 h 85"/>
                  <a:gd name="T14" fmla="*/ 68 w 167"/>
                  <a:gd name="T15" fmla="*/ 62 h 85"/>
                  <a:gd name="T16" fmla="*/ 71 w 167"/>
                  <a:gd name="T17" fmla="*/ 64 h 85"/>
                  <a:gd name="T18" fmla="*/ 71 w 167"/>
                  <a:gd name="T19" fmla="*/ 59 h 85"/>
                  <a:gd name="T20" fmla="*/ 75 w 167"/>
                  <a:gd name="T21" fmla="*/ 61 h 85"/>
                  <a:gd name="T22" fmla="*/ 71 w 167"/>
                  <a:gd name="T23" fmla="*/ 58 h 85"/>
                  <a:gd name="T24" fmla="*/ 78 w 167"/>
                  <a:gd name="T25" fmla="*/ 59 h 85"/>
                  <a:gd name="T26" fmla="*/ 89 w 167"/>
                  <a:gd name="T27" fmla="*/ 50 h 85"/>
                  <a:gd name="T28" fmla="*/ 125 w 167"/>
                  <a:gd name="T29" fmla="*/ 40 h 85"/>
                  <a:gd name="T30" fmla="*/ 125 w 167"/>
                  <a:gd name="T31" fmla="*/ 35 h 85"/>
                  <a:gd name="T32" fmla="*/ 133 w 167"/>
                  <a:gd name="T33" fmla="*/ 35 h 85"/>
                  <a:gd name="T34" fmla="*/ 141 w 167"/>
                  <a:gd name="T35" fmla="*/ 27 h 85"/>
                  <a:gd name="T36" fmla="*/ 134 w 167"/>
                  <a:gd name="T37" fmla="*/ 34 h 85"/>
                  <a:gd name="T38" fmla="*/ 133 w 167"/>
                  <a:gd name="T39" fmla="*/ 29 h 85"/>
                  <a:gd name="T40" fmla="*/ 154 w 167"/>
                  <a:gd name="T41" fmla="*/ 16 h 85"/>
                  <a:gd name="T42" fmla="*/ 167 w 167"/>
                  <a:gd name="T43" fmla="*/ 0 h 85"/>
                  <a:gd name="T44" fmla="*/ 167 w 167"/>
                  <a:gd name="T45" fmla="*/ 5 h 85"/>
                  <a:gd name="T46" fmla="*/ 136 w 167"/>
                  <a:gd name="T47" fmla="*/ 35 h 85"/>
                  <a:gd name="T48" fmla="*/ 89 w 167"/>
                  <a:gd name="T49" fmla="*/ 54 h 85"/>
                  <a:gd name="T50" fmla="*/ 57 w 167"/>
                  <a:gd name="T51" fmla="*/ 74 h 85"/>
                  <a:gd name="T52" fmla="*/ 20 w 167"/>
                  <a:gd name="T53" fmla="*/ 85 h 85"/>
                  <a:gd name="T54" fmla="*/ 0 w 167"/>
                  <a:gd name="T55" fmla="*/ 69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7"/>
                  <a:gd name="T85" fmla="*/ 0 h 85"/>
                  <a:gd name="T86" fmla="*/ 167 w 167"/>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7" h="85">
                    <a:moveTo>
                      <a:pt x="0" y="69"/>
                    </a:moveTo>
                    <a:lnTo>
                      <a:pt x="2" y="66"/>
                    </a:lnTo>
                    <a:lnTo>
                      <a:pt x="13" y="75"/>
                    </a:lnTo>
                    <a:lnTo>
                      <a:pt x="28" y="82"/>
                    </a:lnTo>
                    <a:lnTo>
                      <a:pt x="34" y="77"/>
                    </a:lnTo>
                    <a:lnTo>
                      <a:pt x="39" y="78"/>
                    </a:lnTo>
                    <a:lnTo>
                      <a:pt x="66" y="66"/>
                    </a:lnTo>
                    <a:lnTo>
                      <a:pt x="68" y="62"/>
                    </a:lnTo>
                    <a:lnTo>
                      <a:pt x="71" y="64"/>
                    </a:lnTo>
                    <a:lnTo>
                      <a:pt x="71" y="59"/>
                    </a:lnTo>
                    <a:lnTo>
                      <a:pt x="75" y="61"/>
                    </a:lnTo>
                    <a:lnTo>
                      <a:pt x="71" y="58"/>
                    </a:lnTo>
                    <a:lnTo>
                      <a:pt x="78" y="59"/>
                    </a:lnTo>
                    <a:lnTo>
                      <a:pt x="89" y="50"/>
                    </a:lnTo>
                    <a:lnTo>
                      <a:pt x="125" y="40"/>
                    </a:lnTo>
                    <a:lnTo>
                      <a:pt x="125" y="35"/>
                    </a:lnTo>
                    <a:lnTo>
                      <a:pt x="133" y="35"/>
                    </a:lnTo>
                    <a:lnTo>
                      <a:pt x="141" y="27"/>
                    </a:lnTo>
                    <a:lnTo>
                      <a:pt x="134" y="34"/>
                    </a:lnTo>
                    <a:lnTo>
                      <a:pt x="133" y="29"/>
                    </a:lnTo>
                    <a:lnTo>
                      <a:pt x="154" y="16"/>
                    </a:lnTo>
                    <a:lnTo>
                      <a:pt x="167" y="0"/>
                    </a:lnTo>
                    <a:lnTo>
                      <a:pt x="167" y="5"/>
                    </a:lnTo>
                    <a:lnTo>
                      <a:pt x="136" y="35"/>
                    </a:lnTo>
                    <a:lnTo>
                      <a:pt x="89" y="54"/>
                    </a:lnTo>
                    <a:lnTo>
                      <a:pt x="57" y="74"/>
                    </a:lnTo>
                    <a:lnTo>
                      <a:pt x="20" y="85"/>
                    </a:lnTo>
                    <a:lnTo>
                      <a:pt x="0" y="69"/>
                    </a:lnTo>
                  </a:path>
                </a:pathLst>
              </a:custGeom>
              <a:noFill/>
              <a:ln w="3175">
                <a:solidFill>
                  <a:srgbClr val="000000"/>
                </a:solidFill>
                <a:miter lim="800000"/>
                <a:headEnd/>
                <a:tailEnd/>
              </a:ln>
            </p:spPr>
            <p:txBody>
              <a:bodyPr/>
              <a:lstStyle/>
              <a:p>
                <a:pPr algn="ctr" eaLnBrk="0" hangingPunct="0"/>
                <a:endParaRPr lang="en-US" dirty="0"/>
              </a:p>
            </p:txBody>
          </p:sp>
          <p:sp>
            <p:nvSpPr>
              <p:cNvPr id="3164" name="Line 1959"/>
              <p:cNvSpPr>
                <a:spLocks noChangeShapeType="1"/>
              </p:cNvSpPr>
              <p:nvPr/>
            </p:nvSpPr>
            <p:spPr bwMode="auto">
              <a:xfrm flipV="1">
                <a:off x="3524" y="1418"/>
                <a:ext cx="1" cy="1"/>
              </a:xfrm>
              <a:prstGeom prst="line">
                <a:avLst/>
              </a:prstGeom>
              <a:noFill/>
              <a:ln w="3175">
                <a:solidFill>
                  <a:srgbClr val="000000"/>
                </a:solidFill>
                <a:miter lim="800000"/>
                <a:headEnd/>
                <a:tailEnd/>
              </a:ln>
            </p:spPr>
            <p:txBody>
              <a:bodyPr/>
              <a:lstStyle/>
              <a:p>
                <a:endParaRPr lang="en-US" dirty="0"/>
              </a:p>
            </p:txBody>
          </p:sp>
          <p:sp>
            <p:nvSpPr>
              <p:cNvPr id="3165" name="Line 1960"/>
              <p:cNvSpPr>
                <a:spLocks noChangeShapeType="1"/>
              </p:cNvSpPr>
              <p:nvPr/>
            </p:nvSpPr>
            <p:spPr bwMode="auto">
              <a:xfrm>
                <a:off x="3507" y="1419"/>
                <a:ext cx="1" cy="1"/>
              </a:xfrm>
              <a:prstGeom prst="line">
                <a:avLst/>
              </a:prstGeom>
              <a:noFill/>
              <a:ln w="3175">
                <a:solidFill>
                  <a:srgbClr val="000000"/>
                </a:solidFill>
                <a:miter lim="800000"/>
                <a:headEnd/>
                <a:tailEnd/>
              </a:ln>
            </p:spPr>
            <p:txBody>
              <a:bodyPr/>
              <a:lstStyle/>
              <a:p>
                <a:endParaRPr lang="en-US" dirty="0"/>
              </a:p>
            </p:txBody>
          </p:sp>
          <p:sp>
            <p:nvSpPr>
              <p:cNvPr id="3166" name="Freeform 1961"/>
              <p:cNvSpPr>
                <a:spLocks/>
              </p:cNvSpPr>
              <p:nvPr/>
            </p:nvSpPr>
            <p:spPr bwMode="auto">
              <a:xfrm>
                <a:off x="3508" y="1421"/>
                <a:ext cx="8" cy="6"/>
              </a:xfrm>
              <a:custGeom>
                <a:avLst/>
                <a:gdLst>
                  <a:gd name="T0" fmla="*/ 2 w 8"/>
                  <a:gd name="T1" fmla="*/ 3 h 6"/>
                  <a:gd name="T2" fmla="*/ 0 w 8"/>
                  <a:gd name="T3" fmla="*/ 0 h 6"/>
                  <a:gd name="T4" fmla="*/ 5 w 8"/>
                  <a:gd name="T5" fmla="*/ 1 h 6"/>
                  <a:gd name="T6" fmla="*/ 8 w 8"/>
                  <a:gd name="T7" fmla="*/ 6 h 6"/>
                  <a:gd name="T8" fmla="*/ 2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2" y="3"/>
                    </a:moveTo>
                    <a:lnTo>
                      <a:pt x="0" y="0"/>
                    </a:lnTo>
                    <a:lnTo>
                      <a:pt x="5" y="1"/>
                    </a:lnTo>
                    <a:lnTo>
                      <a:pt x="8" y="6"/>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3167" name="Freeform 1962"/>
              <p:cNvSpPr>
                <a:spLocks/>
              </p:cNvSpPr>
              <p:nvPr/>
            </p:nvSpPr>
            <p:spPr bwMode="auto">
              <a:xfrm>
                <a:off x="3515" y="1422"/>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3168" name="Line 1963"/>
              <p:cNvSpPr>
                <a:spLocks noChangeShapeType="1"/>
              </p:cNvSpPr>
              <p:nvPr/>
            </p:nvSpPr>
            <p:spPr bwMode="auto">
              <a:xfrm>
                <a:off x="3518" y="1422"/>
                <a:ext cx="1" cy="1"/>
              </a:xfrm>
              <a:prstGeom prst="line">
                <a:avLst/>
              </a:prstGeom>
              <a:noFill/>
              <a:ln w="3175">
                <a:solidFill>
                  <a:srgbClr val="000000"/>
                </a:solidFill>
                <a:miter lim="800000"/>
                <a:headEnd/>
                <a:tailEnd/>
              </a:ln>
            </p:spPr>
            <p:txBody>
              <a:bodyPr/>
              <a:lstStyle/>
              <a:p>
                <a:endParaRPr lang="en-US" dirty="0"/>
              </a:p>
            </p:txBody>
          </p:sp>
          <p:sp>
            <p:nvSpPr>
              <p:cNvPr id="3169" name="Freeform 1964"/>
              <p:cNvSpPr>
                <a:spLocks/>
              </p:cNvSpPr>
              <p:nvPr/>
            </p:nvSpPr>
            <p:spPr bwMode="auto">
              <a:xfrm>
                <a:off x="3508" y="1422"/>
                <a:ext cx="3" cy="5"/>
              </a:xfrm>
              <a:custGeom>
                <a:avLst/>
                <a:gdLst>
                  <a:gd name="T0" fmla="*/ 0 w 3"/>
                  <a:gd name="T1" fmla="*/ 5 h 5"/>
                  <a:gd name="T2" fmla="*/ 0 w 3"/>
                  <a:gd name="T3" fmla="*/ 0 h 5"/>
                  <a:gd name="T4" fmla="*/ 3 w 3"/>
                  <a:gd name="T5" fmla="*/ 5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170" name="Line 1965"/>
              <p:cNvSpPr>
                <a:spLocks noChangeShapeType="1"/>
              </p:cNvSpPr>
              <p:nvPr/>
            </p:nvSpPr>
            <p:spPr bwMode="auto">
              <a:xfrm flipV="1">
                <a:off x="3508" y="1426"/>
                <a:ext cx="2" cy="1"/>
              </a:xfrm>
              <a:prstGeom prst="line">
                <a:avLst/>
              </a:prstGeom>
              <a:noFill/>
              <a:ln w="3175">
                <a:solidFill>
                  <a:srgbClr val="000000"/>
                </a:solidFill>
                <a:miter lim="800000"/>
                <a:headEnd/>
                <a:tailEnd/>
              </a:ln>
            </p:spPr>
            <p:txBody>
              <a:bodyPr/>
              <a:lstStyle/>
              <a:p>
                <a:endParaRPr lang="en-US" dirty="0"/>
              </a:p>
            </p:txBody>
          </p:sp>
          <p:sp>
            <p:nvSpPr>
              <p:cNvPr id="3171" name="Line 1966"/>
              <p:cNvSpPr>
                <a:spLocks noChangeShapeType="1"/>
              </p:cNvSpPr>
              <p:nvPr/>
            </p:nvSpPr>
            <p:spPr bwMode="auto">
              <a:xfrm flipV="1">
                <a:off x="3608" y="1427"/>
                <a:ext cx="1" cy="2"/>
              </a:xfrm>
              <a:prstGeom prst="line">
                <a:avLst/>
              </a:prstGeom>
              <a:noFill/>
              <a:ln w="3175">
                <a:solidFill>
                  <a:srgbClr val="000000"/>
                </a:solidFill>
                <a:miter lim="800000"/>
                <a:headEnd/>
                <a:tailEnd/>
              </a:ln>
            </p:spPr>
            <p:txBody>
              <a:bodyPr/>
              <a:lstStyle/>
              <a:p>
                <a:endParaRPr lang="en-US" dirty="0"/>
              </a:p>
            </p:txBody>
          </p:sp>
          <p:sp>
            <p:nvSpPr>
              <p:cNvPr id="3172" name="Freeform 1967"/>
              <p:cNvSpPr>
                <a:spLocks/>
              </p:cNvSpPr>
              <p:nvPr/>
            </p:nvSpPr>
            <p:spPr bwMode="auto">
              <a:xfrm>
                <a:off x="5048" y="1429"/>
                <a:ext cx="5" cy="6"/>
              </a:xfrm>
              <a:custGeom>
                <a:avLst/>
                <a:gdLst>
                  <a:gd name="T0" fmla="*/ 5 w 5"/>
                  <a:gd name="T1" fmla="*/ 6 h 6"/>
                  <a:gd name="T2" fmla="*/ 0 w 5"/>
                  <a:gd name="T3" fmla="*/ 0 h 6"/>
                  <a:gd name="T4" fmla="*/ 5 w 5"/>
                  <a:gd name="T5" fmla="*/ 6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6"/>
                    </a:moveTo>
                    <a:lnTo>
                      <a:pt x="0" y="0"/>
                    </a:lnTo>
                    <a:lnTo>
                      <a:pt x="5" y="6"/>
                    </a:lnTo>
                  </a:path>
                </a:pathLst>
              </a:custGeom>
              <a:noFill/>
              <a:ln w="3175">
                <a:solidFill>
                  <a:srgbClr val="000000"/>
                </a:solidFill>
                <a:miter lim="800000"/>
                <a:headEnd/>
                <a:tailEnd/>
              </a:ln>
            </p:spPr>
            <p:txBody>
              <a:bodyPr/>
              <a:lstStyle/>
              <a:p>
                <a:pPr algn="ctr" eaLnBrk="0" hangingPunct="0"/>
                <a:endParaRPr lang="en-US" dirty="0"/>
              </a:p>
            </p:txBody>
          </p:sp>
          <p:sp>
            <p:nvSpPr>
              <p:cNvPr id="3173" name="Line 1968"/>
              <p:cNvSpPr>
                <a:spLocks noChangeShapeType="1"/>
              </p:cNvSpPr>
              <p:nvPr/>
            </p:nvSpPr>
            <p:spPr bwMode="auto">
              <a:xfrm flipV="1">
                <a:off x="3364" y="1430"/>
                <a:ext cx="2" cy="2"/>
              </a:xfrm>
              <a:prstGeom prst="line">
                <a:avLst/>
              </a:prstGeom>
              <a:noFill/>
              <a:ln w="3175">
                <a:solidFill>
                  <a:srgbClr val="000000"/>
                </a:solidFill>
                <a:miter lim="800000"/>
                <a:headEnd/>
                <a:tailEnd/>
              </a:ln>
            </p:spPr>
            <p:txBody>
              <a:bodyPr/>
              <a:lstStyle/>
              <a:p>
                <a:endParaRPr lang="en-US" dirty="0"/>
              </a:p>
            </p:txBody>
          </p:sp>
          <p:sp>
            <p:nvSpPr>
              <p:cNvPr id="3174" name="Freeform 1969"/>
              <p:cNvSpPr>
                <a:spLocks/>
              </p:cNvSpPr>
              <p:nvPr/>
            </p:nvSpPr>
            <p:spPr bwMode="auto">
              <a:xfrm>
                <a:off x="4086" y="1432"/>
                <a:ext cx="1" cy="2"/>
              </a:xfrm>
              <a:custGeom>
                <a:avLst/>
                <a:gdLst>
                  <a:gd name="T0" fmla="*/ 0 w 1"/>
                  <a:gd name="T1" fmla="*/ 0 h 2"/>
                  <a:gd name="T2" fmla="*/ 1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1"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75" name="Freeform 1970"/>
              <p:cNvSpPr>
                <a:spLocks/>
              </p:cNvSpPr>
              <p:nvPr/>
            </p:nvSpPr>
            <p:spPr bwMode="auto">
              <a:xfrm>
                <a:off x="3503" y="1434"/>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176" name="Line 1971"/>
              <p:cNvSpPr>
                <a:spLocks noChangeShapeType="1"/>
              </p:cNvSpPr>
              <p:nvPr/>
            </p:nvSpPr>
            <p:spPr bwMode="auto">
              <a:xfrm>
                <a:off x="3356" y="1435"/>
                <a:ext cx="2" cy="1"/>
              </a:xfrm>
              <a:prstGeom prst="line">
                <a:avLst/>
              </a:prstGeom>
              <a:noFill/>
              <a:ln w="3175">
                <a:solidFill>
                  <a:srgbClr val="000000"/>
                </a:solidFill>
                <a:miter lim="800000"/>
                <a:headEnd/>
                <a:tailEnd/>
              </a:ln>
            </p:spPr>
            <p:txBody>
              <a:bodyPr/>
              <a:lstStyle/>
              <a:p>
                <a:endParaRPr lang="en-US" dirty="0"/>
              </a:p>
            </p:txBody>
          </p:sp>
          <p:sp>
            <p:nvSpPr>
              <p:cNvPr id="3177" name="Line 1972"/>
              <p:cNvSpPr>
                <a:spLocks noChangeShapeType="1"/>
              </p:cNvSpPr>
              <p:nvPr/>
            </p:nvSpPr>
            <p:spPr bwMode="auto">
              <a:xfrm>
                <a:off x="3364" y="1435"/>
                <a:ext cx="1" cy="1"/>
              </a:xfrm>
              <a:prstGeom prst="line">
                <a:avLst/>
              </a:prstGeom>
              <a:noFill/>
              <a:ln w="3175">
                <a:solidFill>
                  <a:srgbClr val="000000"/>
                </a:solidFill>
                <a:miter lim="800000"/>
                <a:headEnd/>
                <a:tailEnd/>
              </a:ln>
            </p:spPr>
            <p:txBody>
              <a:bodyPr/>
              <a:lstStyle/>
              <a:p>
                <a:endParaRPr lang="en-US" dirty="0"/>
              </a:p>
            </p:txBody>
          </p:sp>
          <p:sp>
            <p:nvSpPr>
              <p:cNvPr id="3178" name="Freeform 1973"/>
              <p:cNvSpPr>
                <a:spLocks/>
              </p:cNvSpPr>
              <p:nvPr/>
            </p:nvSpPr>
            <p:spPr bwMode="auto">
              <a:xfrm>
                <a:off x="3505" y="1435"/>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79" name="Freeform 1974"/>
              <p:cNvSpPr>
                <a:spLocks/>
              </p:cNvSpPr>
              <p:nvPr/>
            </p:nvSpPr>
            <p:spPr bwMode="auto">
              <a:xfrm>
                <a:off x="5053" y="1435"/>
                <a:ext cx="8" cy="16"/>
              </a:xfrm>
              <a:custGeom>
                <a:avLst/>
                <a:gdLst>
                  <a:gd name="T0" fmla="*/ 8 w 8"/>
                  <a:gd name="T1" fmla="*/ 16 h 16"/>
                  <a:gd name="T2" fmla="*/ 0 w 8"/>
                  <a:gd name="T3" fmla="*/ 0 h 16"/>
                  <a:gd name="T4" fmla="*/ 3 w 8"/>
                  <a:gd name="T5" fmla="*/ 0 h 16"/>
                  <a:gd name="T6" fmla="*/ 8 w 8"/>
                  <a:gd name="T7" fmla="*/ 16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8" y="16"/>
                    </a:moveTo>
                    <a:lnTo>
                      <a:pt x="0" y="0"/>
                    </a:lnTo>
                    <a:lnTo>
                      <a:pt x="3" y="0"/>
                    </a:lnTo>
                    <a:lnTo>
                      <a:pt x="8" y="16"/>
                    </a:lnTo>
                  </a:path>
                </a:pathLst>
              </a:custGeom>
              <a:noFill/>
              <a:ln w="3175">
                <a:solidFill>
                  <a:srgbClr val="000000"/>
                </a:solidFill>
                <a:miter lim="800000"/>
                <a:headEnd/>
                <a:tailEnd/>
              </a:ln>
            </p:spPr>
            <p:txBody>
              <a:bodyPr/>
              <a:lstStyle/>
              <a:p>
                <a:pPr algn="ctr" eaLnBrk="0" hangingPunct="0"/>
                <a:endParaRPr lang="en-US" dirty="0"/>
              </a:p>
            </p:txBody>
          </p:sp>
          <p:sp>
            <p:nvSpPr>
              <p:cNvPr id="3180" name="Line 1975"/>
              <p:cNvSpPr>
                <a:spLocks noChangeShapeType="1"/>
              </p:cNvSpPr>
              <p:nvPr/>
            </p:nvSpPr>
            <p:spPr bwMode="auto">
              <a:xfrm>
                <a:off x="5061" y="1451"/>
                <a:ext cx="1" cy="1"/>
              </a:xfrm>
              <a:prstGeom prst="line">
                <a:avLst/>
              </a:prstGeom>
              <a:noFill/>
              <a:ln w="3175">
                <a:solidFill>
                  <a:srgbClr val="000000"/>
                </a:solidFill>
                <a:miter lim="800000"/>
                <a:headEnd/>
                <a:tailEnd/>
              </a:ln>
            </p:spPr>
            <p:txBody>
              <a:bodyPr/>
              <a:lstStyle/>
              <a:p>
                <a:endParaRPr lang="en-US" dirty="0"/>
              </a:p>
            </p:txBody>
          </p:sp>
          <p:sp>
            <p:nvSpPr>
              <p:cNvPr id="3181" name="Line 1976"/>
              <p:cNvSpPr>
                <a:spLocks noChangeShapeType="1"/>
              </p:cNvSpPr>
              <p:nvPr/>
            </p:nvSpPr>
            <p:spPr bwMode="auto">
              <a:xfrm flipV="1">
                <a:off x="5061" y="1450"/>
                <a:ext cx="1" cy="1"/>
              </a:xfrm>
              <a:prstGeom prst="line">
                <a:avLst/>
              </a:prstGeom>
              <a:noFill/>
              <a:ln w="3175">
                <a:solidFill>
                  <a:srgbClr val="000000"/>
                </a:solidFill>
                <a:miter lim="800000"/>
                <a:headEnd/>
                <a:tailEnd/>
              </a:ln>
            </p:spPr>
            <p:txBody>
              <a:bodyPr/>
              <a:lstStyle/>
              <a:p>
                <a:endParaRPr lang="en-US" dirty="0"/>
              </a:p>
            </p:txBody>
          </p:sp>
          <p:sp>
            <p:nvSpPr>
              <p:cNvPr id="3182" name="Freeform 1977"/>
              <p:cNvSpPr>
                <a:spLocks/>
              </p:cNvSpPr>
              <p:nvPr/>
            </p:nvSpPr>
            <p:spPr bwMode="auto">
              <a:xfrm>
                <a:off x="5053" y="1437"/>
                <a:ext cx="5" cy="9"/>
              </a:xfrm>
              <a:custGeom>
                <a:avLst/>
                <a:gdLst>
                  <a:gd name="T0" fmla="*/ 5 w 5"/>
                  <a:gd name="T1" fmla="*/ 9 h 9"/>
                  <a:gd name="T2" fmla="*/ 0 w 5"/>
                  <a:gd name="T3" fmla="*/ 0 h 9"/>
                  <a:gd name="T4" fmla="*/ 3 w 5"/>
                  <a:gd name="T5" fmla="*/ 1 h 9"/>
                  <a:gd name="T6" fmla="*/ 5 w 5"/>
                  <a:gd name="T7" fmla="*/ 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0"/>
                    </a:lnTo>
                    <a:lnTo>
                      <a:pt x="3" y="1"/>
                    </a:lnTo>
                    <a:lnTo>
                      <a:pt x="5" y="9"/>
                    </a:lnTo>
                  </a:path>
                </a:pathLst>
              </a:custGeom>
              <a:noFill/>
              <a:ln w="3175">
                <a:solidFill>
                  <a:srgbClr val="000000"/>
                </a:solidFill>
                <a:miter lim="800000"/>
                <a:headEnd/>
                <a:tailEnd/>
              </a:ln>
            </p:spPr>
            <p:txBody>
              <a:bodyPr/>
              <a:lstStyle/>
              <a:p>
                <a:pPr algn="ctr" eaLnBrk="0" hangingPunct="0"/>
                <a:endParaRPr lang="en-US" dirty="0"/>
              </a:p>
            </p:txBody>
          </p:sp>
          <p:sp>
            <p:nvSpPr>
              <p:cNvPr id="3183" name="Line 1978"/>
              <p:cNvSpPr>
                <a:spLocks noChangeShapeType="1"/>
              </p:cNvSpPr>
              <p:nvPr/>
            </p:nvSpPr>
            <p:spPr bwMode="auto">
              <a:xfrm flipV="1">
                <a:off x="3366" y="1437"/>
                <a:ext cx="1" cy="1"/>
              </a:xfrm>
              <a:prstGeom prst="line">
                <a:avLst/>
              </a:prstGeom>
              <a:noFill/>
              <a:ln w="3175">
                <a:solidFill>
                  <a:srgbClr val="000000"/>
                </a:solidFill>
                <a:miter lim="800000"/>
                <a:headEnd/>
                <a:tailEnd/>
              </a:ln>
            </p:spPr>
            <p:txBody>
              <a:bodyPr/>
              <a:lstStyle/>
              <a:p>
                <a:endParaRPr lang="en-US" dirty="0"/>
              </a:p>
            </p:txBody>
          </p:sp>
          <p:sp>
            <p:nvSpPr>
              <p:cNvPr id="3184" name="Line 1979"/>
              <p:cNvSpPr>
                <a:spLocks noChangeShapeType="1"/>
              </p:cNvSpPr>
              <p:nvPr/>
            </p:nvSpPr>
            <p:spPr bwMode="auto">
              <a:xfrm flipV="1">
                <a:off x="3503" y="1437"/>
                <a:ext cx="1" cy="1"/>
              </a:xfrm>
              <a:prstGeom prst="line">
                <a:avLst/>
              </a:prstGeom>
              <a:noFill/>
              <a:ln w="3175">
                <a:solidFill>
                  <a:srgbClr val="000000"/>
                </a:solidFill>
                <a:miter lim="800000"/>
                <a:headEnd/>
                <a:tailEnd/>
              </a:ln>
            </p:spPr>
            <p:txBody>
              <a:bodyPr/>
              <a:lstStyle/>
              <a:p>
                <a:endParaRPr lang="en-US" dirty="0"/>
              </a:p>
            </p:txBody>
          </p:sp>
          <p:sp>
            <p:nvSpPr>
              <p:cNvPr id="3185" name="Freeform 1980"/>
              <p:cNvSpPr>
                <a:spLocks/>
              </p:cNvSpPr>
              <p:nvPr/>
            </p:nvSpPr>
            <p:spPr bwMode="auto">
              <a:xfrm>
                <a:off x="3366" y="1438"/>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186" name="Line 1981"/>
              <p:cNvSpPr>
                <a:spLocks noChangeShapeType="1"/>
              </p:cNvSpPr>
              <p:nvPr/>
            </p:nvSpPr>
            <p:spPr bwMode="auto">
              <a:xfrm flipV="1">
                <a:off x="3364" y="1438"/>
                <a:ext cx="2" cy="2"/>
              </a:xfrm>
              <a:prstGeom prst="line">
                <a:avLst/>
              </a:prstGeom>
              <a:noFill/>
              <a:ln w="3175">
                <a:solidFill>
                  <a:srgbClr val="000000"/>
                </a:solidFill>
                <a:miter lim="800000"/>
                <a:headEnd/>
                <a:tailEnd/>
              </a:ln>
            </p:spPr>
            <p:txBody>
              <a:bodyPr/>
              <a:lstStyle/>
              <a:p>
                <a:endParaRPr lang="en-US" dirty="0"/>
              </a:p>
            </p:txBody>
          </p:sp>
          <p:sp>
            <p:nvSpPr>
              <p:cNvPr id="3187" name="Line 1982"/>
              <p:cNvSpPr>
                <a:spLocks noChangeShapeType="1"/>
              </p:cNvSpPr>
              <p:nvPr/>
            </p:nvSpPr>
            <p:spPr bwMode="auto">
              <a:xfrm flipV="1">
                <a:off x="3364" y="1440"/>
                <a:ext cx="1" cy="2"/>
              </a:xfrm>
              <a:prstGeom prst="line">
                <a:avLst/>
              </a:prstGeom>
              <a:noFill/>
              <a:ln w="3175">
                <a:solidFill>
                  <a:srgbClr val="000000"/>
                </a:solidFill>
                <a:miter lim="800000"/>
                <a:headEnd/>
                <a:tailEnd/>
              </a:ln>
            </p:spPr>
            <p:txBody>
              <a:bodyPr/>
              <a:lstStyle/>
              <a:p>
                <a:endParaRPr lang="en-US" dirty="0"/>
              </a:p>
            </p:txBody>
          </p:sp>
          <p:sp>
            <p:nvSpPr>
              <p:cNvPr id="3188" name="Freeform 1983"/>
              <p:cNvSpPr>
                <a:spLocks/>
              </p:cNvSpPr>
              <p:nvPr/>
            </p:nvSpPr>
            <p:spPr bwMode="auto">
              <a:xfrm>
                <a:off x="3338" y="1443"/>
                <a:ext cx="2" cy="7"/>
              </a:xfrm>
              <a:custGeom>
                <a:avLst/>
                <a:gdLst>
                  <a:gd name="T0" fmla="*/ 2 w 2"/>
                  <a:gd name="T1" fmla="*/ 7 h 7"/>
                  <a:gd name="T2" fmla="*/ 0 w 2"/>
                  <a:gd name="T3" fmla="*/ 0 h 7"/>
                  <a:gd name="T4" fmla="*/ 2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lnTo>
                      <a:pt x="0" y="0"/>
                    </a:lnTo>
                    <a:lnTo>
                      <a:pt x="2" y="7"/>
                    </a:lnTo>
                  </a:path>
                </a:pathLst>
              </a:custGeom>
              <a:noFill/>
              <a:ln w="3175">
                <a:solidFill>
                  <a:srgbClr val="000000"/>
                </a:solidFill>
                <a:miter lim="800000"/>
                <a:headEnd/>
                <a:tailEnd/>
              </a:ln>
            </p:spPr>
            <p:txBody>
              <a:bodyPr/>
              <a:lstStyle/>
              <a:p>
                <a:pPr algn="ctr" eaLnBrk="0" hangingPunct="0"/>
                <a:endParaRPr lang="en-US" dirty="0"/>
              </a:p>
            </p:txBody>
          </p:sp>
          <p:sp>
            <p:nvSpPr>
              <p:cNvPr id="3189" name="Line 1984"/>
              <p:cNvSpPr>
                <a:spLocks noChangeShapeType="1"/>
              </p:cNvSpPr>
              <p:nvPr/>
            </p:nvSpPr>
            <p:spPr bwMode="auto">
              <a:xfrm flipV="1">
                <a:off x="3364" y="1443"/>
                <a:ext cx="1" cy="2"/>
              </a:xfrm>
              <a:prstGeom prst="line">
                <a:avLst/>
              </a:prstGeom>
              <a:noFill/>
              <a:ln w="3175">
                <a:solidFill>
                  <a:srgbClr val="000000"/>
                </a:solidFill>
                <a:miter lim="800000"/>
                <a:headEnd/>
                <a:tailEnd/>
              </a:ln>
            </p:spPr>
            <p:txBody>
              <a:bodyPr/>
              <a:lstStyle/>
              <a:p>
                <a:endParaRPr lang="en-US" dirty="0"/>
              </a:p>
            </p:txBody>
          </p:sp>
          <p:sp>
            <p:nvSpPr>
              <p:cNvPr id="3190" name="Line 1985"/>
              <p:cNvSpPr>
                <a:spLocks noChangeShapeType="1"/>
              </p:cNvSpPr>
              <p:nvPr/>
            </p:nvSpPr>
            <p:spPr bwMode="auto">
              <a:xfrm flipV="1">
                <a:off x="3364" y="1443"/>
                <a:ext cx="2" cy="2"/>
              </a:xfrm>
              <a:prstGeom prst="line">
                <a:avLst/>
              </a:prstGeom>
              <a:noFill/>
              <a:ln w="3175">
                <a:solidFill>
                  <a:srgbClr val="000000"/>
                </a:solidFill>
                <a:miter lim="800000"/>
                <a:headEnd/>
                <a:tailEnd/>
              </a:ln>
            </p:spPr>
            <p:txBody>
              <a:bodyPr/>
              <a:lstStyle/>
              <a:p>
                <a:endParaRPr lang="en-US" dirty="0"/>
              </a:p>
            </p:txBody>
          </p:sp>
          <p:sp>
            <p:nvSpPr>
              <p:cNvPr id="3191" name="Line 1986"/>
              <p:cNvSpPr>
                <a:spLocks noChangeShapeType="1"/>
              </p:cNvSpPr>
              <p:nvPr/>
            </p:nvSpPr>
            <p:spPr bwMode="auto">
              <a:xfrm>
                <a:off x="3364" y="1445"/>
                <a:ext cx="2" cy="1"/>
              </a:xfrm>
              <a:prstGeom prst="line">
                <a:avLst/>
              </a:prstGeom>
              <a:noFill/>
              <a:ln w="3175">
                <a:solidFill>
                  <a:srgbClr val="000000"/>
                </a:solidFill>
                <a:miter lim="800000"/>
                <a:headEnd/>
                <a:tailEnd/>
              </a:ln>
            </p:spPr>
            <p:txBody>
              <a:bodyPr/>
              <a:lstStyle/>
              <a:p>
                <a:endParaRPr lang="en-US" dirty="0"/>
              </a:p>
            </p:txBody>
          </p:sp>
          <p:sp>
            <p:nvSpPr>
              <p:cNvPr id="3192" name="Freeform 1987"/>
              <p:cNvSpPr>
                <a:spLocks/>
              </p:cNvSpPr>
              <p:nvPr/>
            </p:nvSpPr>
            <p:spPr bwMode="auto">
              <a:xfrm>
                <a:off x="3363" y="1445"/>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193" name="Line 1988"/>
              <p:cNvSpPr>
                <a:spLocks noChangeShapeType="1"/>
              </p:cNvSpPr>
              <p:nvPr/>
            </p:nvSpPr>
            <p:spPr bwMode="auto">
              <a:xfrm flipV="1">
                <a:off x="3364" y="1445"/>
                <a:ext cx="2" cy="1"/>
              </a:xfrm>
              <a:prstGeom prst="line">
                <a:avLst/>
              </a:prstGeom>
              <a:noFill/>
              <a:ln w="3175">
                <a:solidFill>
                  <a:srgbClr val="000000"/>
                </a:solidFill>
                <a:miter lim="800000"/>
                <a:headEnd/>
                <a:tailEnd/>
              </a:ln>
            </p:spPr>
            <p:txBody>
              <a:bodyPr/>
              <a:lstStyle/>
              <a:p>
                <a:endParaRPr lang="en-US" dirty="0"/>
              </a:p>
            </p:txBody>
          </p:sp>
          <p:sp>
            <p:nvSpPr>
              <p:cNvPr id="3194" name="Line 1989"/>
              <p:cNvSpPr>
                <a:spLocks noChangeShapeType="1"/>
              </p:cNvSpPr>
              <p:nvPr/>
            </p:nvSpPr>
            <p:spPr bwMode="auto">
              <a:xfrm>
                <a:off x="3418" y="1446"/>
                <a:ext cx="1" cy="1"/>
              </a:xfrm>
              <a:prstGeom prst="line">
                <a:avLst/>
              </a:prstGeom>
              <a:noFill/>
              <a:ln w="3175">
                <a:solidFill>
                  <a:srgbClr val="000000"/>
                </a:solidFill>
                <a:miter lim="800000"/>
                <a:headEnd/>
                <a:tailEnd/>
              </a:ln>
            </p:spPr>
            <p:txBody>
              <a:bodyPr/>
              <a:lstStyle/>
              <a:p>
                <a:endParaRPr lang="en-US" dirty="0"/>
              </a:p>
            </p:txBody>
          </p:sp>
          <p:sp>
            <p:nvSpPr>
              <p:cNvPr id="3195" name="Line 1990"/>
              <p:cNvSpPr>
                <a:spLocks noChangeShapeType="1"/>
              </p:cNvSpPr>
              <p:nvPr/>
            </p:nvSpPr>
            <p:spPr bwMode="auto">
              <a:xfrm flipV="1">
                <a:off x="3364" y="1446"/>
                <a:ext cx="2" cy="2"/>
              </a:xfrm>
              <a:prstGeom prst="line">
                <a:avLst/>
              </a:prstGeom>
              <a:noFill/>
              <a:ln w="3175">
                <a:solidFill>
                  <a:srgbClr val="000000"/>
                </a:solidFill>
                <a:miter lim="800000"/>
                <a:headEnd/>
                <a:tailEnd/>
              </a:ln>
            </p:spPr>
            <p:txBody>
              <a:bodyPr/>
              <a:lstStyle/>
              <a:p>
                <a:endParaRPr lang="en-US" dirty="0"/>
              </a:p>
            </p:txBody>
          </p:sp>
          <p:sp>
            <p:nvSpPr>
              <p:cNvPr id="3196" name="Freeform 1991"/>
              <p:cNvSpPr>
                <a:spLocks/>
              </p:cNvSpPr>
              <p:nvPr/>
            </p:nvSpPr>
            <p:spPr bwMode="auto">
              <a:xfrm>
                <a:off x="3541" y="1446"/>
                <a:ext cx="3" cy="8"/>
              </a:xfrm>
              <a:custGeom>
                <a:avLst/>
                <a:gdLst>
                  <a:gd name="T0" fmla="*/ 3 w 3"/>
                  <a:gd name="T1" fmla="*/ 8 h 8"/>
                  <a:gd name="T2" fmla="*/ 0 w 3"/>
                  <a:gd name="T3" fmla="*/ 0 h 8"/>
                  <a:gd name="T4" fmla="*/ 3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lnTo>
                      <a:pt x="0" y="0"/>
                    </a:lnTo>
                    <a:lnTo>
                      <a:pt x="3" y="8"/>
                    </a:lnTo>
                  </a:path>
                </a:pathLst>
              </a:custGeom>
              <a:noFill/>
              <a:ln w="3175">
                <a:solidFill>
                  <a:srgbClr val="000000"/>
                </a:solidFill>
                <a:miter lim="800000"/>
                <a:headEnd/>
                <a:tailEnd/>
              </a:ln>
            </p:spPr>
            <p:txBody>
              <a:bodyPr/>
              <a:lstStyle/>
              <a:p>
                <a:pPr algn="ctr" eaLnBrk="0" hangingPunct="0"/>
                <a:endParaRPr lang="en-US" dirty="0"/>
              </a:p>
            </p:txBody>
          </p:sp>
          <p:sp>
            <p:nvSpPr>
              <p:cNvPr id="3197" name="Freeform 1992"/>
              <p:cNvSpPr>
                <a:spLocks/>
              </p:cNvSpPr>
              <p:nvPr/>
            </p:nvSpPr>
            <p:spPr bwMode="auto">
              <a:xfrm>
                <a:off x="5058" y="1448"/>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3198" name="Line 1993"/>
              <p:cNvSpPr>
                <a:spLocks noChangeShapeType="1"/>
              </p:cNvSpPr>
              <p:nvPr/>
            </p:nvSpPr>
            <p:spPr bwMode="auto">
              <a:xfrm flipV="1">
                <a:off x="5060" y="1450"/>
                <a:ext cx="1" cy="1"/>
              </a:xfrm>
              <a:prstGeom prst="line">
                <a:avLst/>
              </a:prstGeom>
              <a:noFill/>
              <a:ln w="3175">
                <a:solidFill>
                  <a:srgbClr val="000000"/>
                </a:solidFill>
                <a:miter lim="800000"/>
                <a:headEnd/>
                <a:tailEnd/>
              </a:ln>
            </p:spPr>
            <p:txBody>
              <a:bodyPr/>
              <a:lstStyle/>
              <a:p>
                <a:endParaRPr lang="en-US" dirty="0"/>
              </a:p>
            </p:txBody>
          </p:sp>
          <p:sp>
            <p:nvSpPr>
              <p:cNvPr id="3199" name="Freeform 1994"/>
              <p:cNvSpPr>
                <a:spLocks/>
              </p:cNvSpPr>
              <p:nvPr/>
            </p:nvSpPr>
            <p:spPr bwMode="auto">
              <a:xfrm>
                <a:off x="3576" y="1448"/>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00" name="Line 1995"/>
              <p:cNvSpPr>
                <a:spLocks noChangeShapeType="1"/>
              </p:cNvSpPr>
              <p:nvPr/>
            </p:nvSpPr>
            <p:spPr bwMode="auto">
              <a:xfrm>
                <a:off x="3363" y="1450"/>
                <a:ext cx="1" cy="1"/>
              </a:xfrm>
              <a:prstGeom prst="line">
                <a:avLst/>
              </a:prstGeom>
              <a:noFill/>
              <a:ln w="3175">
                <a:solidFill>
                  <a:srgbClr val="000000"/>
                </a:solidFill>
                <a:miter lim="800000"/>
                <a:headEnd/>
                <a:tailEnd/>
              </a:ln>
            </p:spPr>
            <p:txBody>
              <a:bodyPr/>
              <a:lstStyle/>
              <a:p>
                <a:endParaRPr lang="en-US" dirty="0"/>
              </a:p>
            </p:txBody>
          </p:sp>
          <p:sp>
            <p:nvSpPr>
              <p:cNvPr id="3201" name="Line 1996"/>
              <p:cNvSpPr>
                <a:spLocks noChangeShapeType="1"/>
              </p:cNvSpPr>
              <p:nvPr/>
            </p:nvSpPr>
            <p:spPr bwMode="auto">
              <a:xfrm>
                <a:off x="3364" y="1451"/>
                <a:ext cx="1" cy="1"/>
              </a:xfrm>
              <a:prstGeom prst="line">
                <a:avLst/>
              </a:prstGeom>
              <a:noFill/>
              <a:ln w="3175">
                <a:solidFill>
                  <a:srgbClr val="000000"/>
                </a:solidFill>
                <a:miter lim="800000"/>
                <a:headEnd/>
                <a:tailEnd/>
              </a:ln>
            </p:spPr>
            <p:txBody>
              <a:bodyPr/>
              <a:lstStyle/>
              <a:p>
                <a:endParaRPr lang="en-US" dirty="0"/>
              </a:p>
            </p:txBody>
          </p:sp>
          <p:sp>
            <p:nvSpPr>
              <p:cNvPr id="3202" name="Line 1997"/>
              <p:cNvSpPr>
                <a:spLocks noChangeShapeType="1"/>
              </p:cNvSpPr>
              <p:nvPr/>
            </p:nvSpPr>
            <p:spPr bwMode="auto">
              <a:xfrm>
                <a:off x="5061" y="1451"/>
                <a:ext cx="1" cy="1"/>
              </a:xfrm>
              <a:prstGeom prst="line">
                <a:avLst/>
              </a:prstGeom>
              <a:noFill/>
              <a:ln w="3175">
                <a:solidFill>
                  <a:srgbClr val="000000"/>
                </a:solidFill>
                <a:miter lim="800000"/>
                <a:headEnd/>
                <a:tailEnd/>
              </a:ln>
            </p:spPr>
            <p:txBody>
              <a:bodyPr/>
              <a:lstStyle/>
              <a:p>
                <a:endParaRPr lang="en-US" dirty="0"/>
              </a:p>
            </p:txBody>
          </p:sp>
          <p:sp>
            <p:nvSpPr>
              <p:cNvPr id="3203" name="Line 1998"/>
              <p:cNvSpPr>
                <a:spLocks noChangeShapeType="1"/>
              </p:cNvSpPr>
              <p:nvPr/>
            </p:nvSpPr>
            <p:spPr bwMode="auto">
              <a:xfrm>
                <a:off x="5061" y="1451"/>
                <a:ext cx="49" cy="114"/>
              </a:xfrm>
              <a:prstGeom prst="line">
                <a:avLst/>
              </a:prstGeom>
              <a:noFill/>
              <a:ln w="3175">
                <a:solidFill>
                  <a:srgbClr val="000000"/>
                </a:solidFill>
                <a:miter lim="800000"/>
                <a:headEnd/>
                <a:tailEnd/>
              </a:ln>
            </p:spPr>
            <p:txBody>
              <a:bodyPr/>
              <a:lstStyle/>
              <a:p>
                <a:endParaRPr lang="en-US" dirty="0"/>
              </a:p>
            </p:txBody>
          </p:sp>
          <p:sp>
            <p:nvSpPr>
              <p:cNvPr id="3204" name="Line 1999"/>
              <p:cNvSpPr>
                <a:spLocks noChangeShapeType="1"/>
              </p:cNvSpPr>
              <p:nvPr/>
            </p:nvSpPr>
            <p:spPr bwMode="auto">
              <a:xfrm flipH="1">
                <a:off x="5108" y="1565"/>
                <a:ext cx="2" cy="1"/>
              </a:xfrm>
              <a:prstGeom prst="line">
                <a:avLst/>
              </a:prstGeom>
              <a:noFill/>
              <a:ln w="3175">
                <a:solidFill>
                  <a:srgbClr val="000000"/>
                </a:solidFill>
                <a:miter lim="800000"/>
                <a:headEnd/>
                <a:tailEnd/>
              </a:ln>
            </p:spPr>
            <p:txBody>
              <a:bodyPr/>
              <a:lstStyle/>
              <a:p>
                <a:endParaRPr lang="en-US" dirty="0"/>
              </a:p>
            </p:txBody>
          </p:sp>
          <p:sp>
            <p:nvSpPr>
              <p:cNvPr id="3205" name="Line 2000"/>
              <p:cNvSpPr>
                <a:spLocks noChangeShapeType="1"/>
              </p:cNvSpPr>
              <p:nvPr/>
            </p:nvSpPr>
            <p:spPr bwMode="auto">
              <a:xfrm flipH="1" flipV="1">
                <a:off x="5097" y="1544"/>
                <a:ext cx="11" cy="21"/>
              </a:xfrm>
              <a:prstGeom prst="line">
                <a:avLst/>
              </a:prstGeom>
              <a:noFill/>
              <a:ln w="3175">
                <a:solidFill>
                  <a:srgbClr val="000000"/>
                </a:solidFill>
                <a:miter lim="800000"/>
                <a:headEnd/>
                <a:tailEnd/>
              </a:ln>
            </p:spPr>
            <p:txBody>
              <a:bodyPr/>
              <a:lstStyle/>
              <a:p>
                <a:endParaRPr lang="en-US" dirty="0"/>
              </a:p>
            </p:txBody>
          </p:sp>
          <p:sp>
            <p:nvSpPr>
              <p:cNvPr id="3206" name="Freeform 2001"/>
              <p:cNvSpPr>
                <a:spLocks/>
              </p:cNvSpPr>
              <p:nvPr/>
            </p:nvSpPr>
            <p:spPr bwMode="auto">
              <a:xfrm>
                <a:off x="5060" y="1451"/>
                <a:ext cx="37" cy="93"/>
              </a:xfrm>
              <a:custGeom>
                <a:avLst/>
                <a:gdLst>
                  <a:gd name="T0" fmla="*/ 37 w 37"/>
                  <a:gd name="T1" fmla="*/ 93 h 93"/>
                  <a:gd name="T2" fmla="*/ 32 w 37"/>
                  <a:gd name="T3" fmla="*/ 75 h 93"/>
                  <a:gd name="T4" fmla="*/ 9 w 37"/>
                  <a:gd name="T5" fmla="*/ 39 h 93"/>
                  <a:gd name="T6" fmla="*/ 0 w 37"/>
                  <a:gd name="T7" fmla="*/ 8 h 93"/>
                  <a:gd name="T8" fmla="*/ 1 w 37"/>
                  <a:gd name="T9" fmla="*/ 0 h 93"/>
                  <a:gd name="T10" fmla="*/ 0 60000 65536"/>
                  <a:gd name="T11" fmla="*/ 0 60000 65536"/>
                  <a:gd name="T12" fmla="*/ 0 60000 65536"/>
                  <a:gd name="T13" fmla="*/ 0 60000 65536"/>
                  <a:gd name="T14" fmla="*/ 0 60000 65536"/>
                  <a:gd name="T15" fmla="*/ 0 w 37"/>
                  <a:gd name="T16" fmla="*/ 0 h 93"/>
                  <a:gd name="T17" fmla="*/ 37 w 37"/>
                  <a:gd name="T18" fmla="*/ 93 h 93"/>
                </a:gdLst>
                <a:ahLst/>
                <a:cxnLst>
                  <a:cxn ang="T10">
                    <a:pos x="T0" y="T1"/>
                  </a:cxn>
                  <a:cxn ang="T11">
                    <a:pos x="T2" y="T3"/>
                  </a:cxn>
                  <a:cxn ang="T12">
                    <a:pos x="T4" y="T5"/>
                  </a:cxn>
                  <a:cxn ang="T13">
                    <a:pos x="T6" y="T7"/>
                  </a:cxn>
                  <a:cxn ang="T14">
                    <a:pos x="T8" y="T9"/>
                  </a:cxn>
                </a:cxnLst>
                <a:rect l="T15" t="T16" r="T17" b="T18"/>
                <a:pathLst>
                  <a:path w="37" h="93">
                    <a:moveTo>
                      <a:pt x="37" y="93"/>
                    </a:moveTo>
                    <a:lnTo>
                      <a:pt x="32" y="75"/>
                    </a:lnTo>
                    <a:lnTo>
                      <a:pt x="9" y="39"/>
                    </a:lnTo>
                    <a:lnTo>
                      <a:pt x="0" y="8"/>
                    </a:lnTo>
                    <a:lnTo>
                      <a:pt x="1" y="0"/>
                    </a:lnTo>
                  </a:path>
                </a:pathLst>
              </a:custGeom>
              <a:noFill/>
              <a:ln w="3175">
                <a:solidFill>
                  <a:srgbClr val="000000"/>
                </a:solidFill>
                <a:miter lim="800000"/>
                <a:headEnd/>
                <a:tailEnd/>
              </a:ln>
            </p:spPr>
            <p:txBody>
              <a:bodyPr/>
              <a:lstStyle/>
              <a:p>
                <a:pPr algn="ctr" eaLnBrk="0" hangingPunct="0"/>
                <a:endParaRPr lang="en-US" dirty="0"/>
              </a:p>
            </p:txBody>
          </p:sp>
          <p:sp>
            <p:nvSpPr>
              <p:cNvPr id="3207" name="Line 2002"/>
              <p:cNvSpPr>
                <a:spLocks noChangeShapeType="1"/>
              </p:cNvSpPr>
              <p:nvPr/>
            </p:nvSpPr>
            <p:spPr bwMode="auto">
              <a:xfrm flipV="1">
                <a:off x="5060" y="1450"/>
                <a:ext cx="1" cy="1"/>
              </a:xfrm>
              <a:prstGeom prst="line">
                <a:avLst/>
              </a:prstGeom>
              <a:noFill/>
              <a:ln w="3175">
                <a:solidFill>
                  <a:srgbClr val="000000"/>
                </a:solidFill>
                <a:miter lim="800000"/>
                <a:headEnd/>
                <a:tailEnd/>
              </a:ln>
            </p:spPr>
            <p:txBody>
              <a:bodyPr/>
              <a:lstStyle/>
              <a:p>
                <a:endParaRPr lang="en-US" dirty="0"/>
              </a:p>
            </p:txBody>
          </p:sp>
          <p:sp>
            <p:nvSpPr>
              <p:cNvPr id="3208" name="Line 2003"/>
              <p:cNvSpPr>
                <a:spLocks noChangeShapeType="1"/>
              </p:cNvSpPr>
              <p:nvPr/>
            </p:nvSpPr>
            <p:spPr bwMode="auto">
              <a:xfrm flipV="1">
                <a:off x="5060" y="1450"/>
                <a:ext cx="1" cy="1"/>
              </a:xfrm>
              <a:prstGeom prst="line">
                <a:avLst/>
              </a:prstGeom>
              <a:noFill/>
              <a:ln w="3175">
                <a:solidFill>
                  <a:srgbClr val="000000"/>
                </a:solidFill>
                <a:miter lim="800000"/>
                <a:headEnd/>
                <a:tailEnd/>
              </a:ln>
            </p:spPr>
            <p:txBody>
              <a:bodyPr/>
              <a:lstStyle/>
              <a:p>
                <a:endParaRPr lang="en-US" dirty="0"/>
              </a:p>
            </p:txBody>
          </p:sp>
          <p:sp>
            <p:nvSpPr>
              <p:cNvPr id="3209" name="Line 2004"/>
              <p:cNvSpPr>
                <a:spLocks noChangeShapeType="1"/>
              </p:cNvSpPr>
              <p:nvPr/>
            </p:nvSpPr>
            <p:spPr bwMode="auto">
              <a:xfrm flipH="1">
                <a:off x="5056" y="1451"/>
                <a:ext cx="4" cy="3"/>
              </a:xfrm>
              <a:prstGeom prst="line">
                <a:avLst/>
              </a:prstGeom>
              <a:noFill/>
              <a:ln w="3175">
                <a:solidFill>
                  <a:srgbClr val="000000"/>
                </a:solidFill>
                <a:miter lim="800000"/>
                <a:headEnd/>
                <a:tailEnd/>
              </a:ln>
            </p:spPr>
            <p:txBody>
              <a:bodyPr/>
              <a:lstStyle/>
              <a:p>
                <a:endParaRPr lang="en-US" dirty="0"/>
              </a:p>
            </p:txBody>
          </p:sp>
          <p:sp>
            <p:nvSpPr>
              <p:cNvPr id="3210" name="Line 2005"/>
              <p:cNvSpPr>
                <a:spLocks noChangeShapeType="1"/>
              </p:cNvSpPr>
              <p:nvPr/>
            </p:nvSpPr>
            <p:spPr bwMode="auto">
              <a:xfrm flipV="1">
                <a:off x="5056" y="1451"/>
                <a:ext cx="1" cy="3"/>
              </a:xfrm>
              <a:prstGeom prst="line">
                <a:avLst/>
              </a:prstGeom>
              <a:noFill/>
              <a:ln w="3175">
                <a:solidFill>
                  <a:srgbClr val="000000"/>
                </a:solidFill>
                <a:miter lim="800000"/>
                <a:headEnd/>
                <a:tailEnd/>
              </a:ln>
            </p:spPr>
            <p:txBody>
              <a:bodyPr/>
              <a:lstStyle/>
              <a:p>
                <a:endParaRPr lang="en-US" dirty="0"/>
              </a:p>
            </p:txBody>
          </p:sp>
          <p:sp>
            <p:nvSpPr>
              <p:cNvPr id="3211" name="Line 2006"/>
              <p:cNvSpPr>
                <a:spLocks noChangeShapeType="1"/>
              </p:cNvSpPr>
              <p:nvPr/>
            </p:nvSpPr>
            <p:spPr bwMode="auto">
              <a:xfrm>
                <a:off x="5056" y="1451"/>
                <a:ext cx="4" cy="1"/>
              </a:xfrm>
              <a:prstGeom prst="line">
                <a:avLst/>
              </a:prstGeom>
              <a:noFill/>
              <a:ln w="3175">
                <a:solidFill>
                  <a:srgbClr val="000000"/>
                </a:solidFill>
                <a:miter lim="800000"/>
                <a:headEnd/>
                <a:tailEnd/>
              </a:ln>
            </p:spPr>
            <p:txBody>
              <a:bodyPr/>
              <a:lstStyle/>
              <a:p>
                <a:endParaRPr lang="en-US" dirty="0"/>
              </a:p>
            </p:txBody>
          </p:sp>
          <p:sp>
            <p:nvSpPr>
              <p:cNvPr id="3212" name="Line 2007"/>
              <p:cNvSpPr>
                <a:spLocks noChangeShapeType="1"/>
              </p:cNvSpPr>
              <p:nvPr/>
            </p:nvSpPr>
            <p:spPr bwMode="auto">
              <a:xfrm>
                <a:off x="3363" y="1451"/>
                <a:ext cx="1" cy="1"/>
              </a:xfrm>
              <a:prstGeom prst="line">
                <a:avLst/>
              </a:prstGeom>
              <a:noFill/>
              <a:ln w="3175">
                <a:solidFill>
                  <a:srgbClr val="000000"/>
                </a:solidFill>
                <a:miter lim="800000"/>
                <a:headEnd/>
                <a:tailEnd/>
              </a:ln>
            </p:spPr>
            <p:txBody>
              <a:bodyPr/>
              <a:lstStyle/>
              <a:p>
                <a:endParaRPr lang="en-US" dirty="0"/>
              </a:p>
            </p:txBody>
          </p:sp>
          <p:sp>
            <p:nvSpPr>
              <p:cNvPr id="3213" name="Freeform 2008"/>
              <p:cNvSpPr>
                <a:spLocks/>
              </p:cNvSpPr>
              <p:nvPr/>
            </p:nvSpPr>
            <p:spPr bwMode="auto">
              <a:xfrm>
                <a:off x="4933" y="1454"/>
                <a:ext cx="106" cy="23"/>
              </a:xfrm>
              <a:custGeom>
                <a:avLst/>
                <a:gdLst>
                  <a:gd name="T0" fmla="*/ 0 w 106"/>
                  <a:gd name="T1" fmla="*/ 23 h 23"/>
                  <a:gd name="T2" fmla="*/ 83 w 106"/>
                  <a:gd name="T3" fmla="*/ 20 h 23"/>
                  <a:gd name="T4" fmla="*/ 81 w 106"/>
                  <a:gd name="T5" fmla="*/ 5 h 23"/>
                  <a:gd name="T6" fmla="*/ 89 w 106"/>
                  <a:gd name="T7" fmla="*/ 12 h 23"/>
                  <a:gd name="T8" fmla="*/ 93 w 106"/>
                  <a:gd name="T9" fmla="*/ 7 h 23"/>
                  <a:gd name="T10" fmla="*/ 104 w 106"/>
                  <a:gd name="T11" fmla="*/ 5 h 23"/>
                  <a:gd name="T12" fmla="*/ 106 w 106"/>
                  <a:gd name="T13" fmla="*/ 0 h 23"/>
                  <a:gd name="T14" fmla="*/ 0 60000 65536"/>
                  <a:gd name="T15" fmla="*/ 0 60000 65536"/>
                  <a:gd name="T16" fmla="*/ 0 60000 65536"/>
                  <a:gd name="T17" fmla="*/ 0 60000 65536"/>
                  <a:gd name="T18" fmla="*/ 0 60000 65536"/>
                  <a:gd name="T19" fmla="*/ 0 60000 65536"/>
                  <a:gd name="T20" fmla="*/ 0 60000 65536"/>
                  <a:gd name="T21" fmla="*/ 0 w 106"/>
                  <a:gd name="T22" fmla="*/ 0 h 23"/>
                  <a:gd name="T23" fmla="*/ 106 w 10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3">
                    <a:moveTo>
                      <a:pt x="0" y="23"/>
                    </a:moveTo>
                    <a:lnTo>
                      <a:pt x="83" y="20"/>
                    </a:lnTo>
                    <a:lnTo>
                      <a:pt x="81" y="5"/>
                    </a:lnTo>
                    <a:lnTo>
                      <a:pt x="89" y="12"/>
                    </a:lnTo>
                    <a:lnTo>
                      <a:pt x="93" y="7"/>
                    </a:lnTo>
                    <a:lnTo>
                      <a:pt x="104" y="5"/>
                    </a:lnTo>
                    <a:lnTo>
                      <a:pt x="106" y="0"/>
                    </a:lnTo>
                  </a:path>
                </a:pathLst>
              </a:custGeom>
              <a:noFill/>
              <a:ln w="3175">
                <a:solidFill>
                  <a:srgbClr val="000000"/>
                </a:solidFill>
                <a:miter lim="800000"/>
                <a:headEnd/>
                <a:tailEnd/>
              </a:ln>
            </p:spPr>
            <p:txBody>
              <a:bodyPr/>
              <a:lstStyle/>
              <a:p>
                <a:pPr algn="ctr" eaLnBrk="0" hangingPunct="0"/>
                <a:endParaRPr lang="en-US" dirty="0"/>
              </a:p>
            </p:txBody>
          </p:sp>
          <p:sp>
            <p:nvSpPr>
              <p:cNvPr id="3214" name="Freeform 2009"/>
              <p:cNvSpPr>
                <a:spLocks/>
              </p:cNvSpPr>
              <p:nvPr/>
            </p:nvSpPr>
            <p:spPr bwMode="auto">
              <a:xfrm>
                <a:off x="5039" y="1453"/>
                <a:ext cx="32" cy="48"/>
              </a:xfrm>
              <a:custGeom>
                <a:avLst/>
                <a:gdLst>
                  <a:gd name="T0" fmla="*/ 0 w 32"/>
                  <a:gd name="T1" fmla="*/ 1 h 48"/>
                  <a:gd name="T2" fmla="*/ 3 w 32"/>
                  <a:gd name="T3" fmla="*/ 0 h 48"/>
                  <a:gd name="T4" fmla="*/ 8 w 32"/>
                  <a:gd name="T5" fmla="*/ 5 h 48"/>
                  <a:gd name="T6" fmla="*/ 14 w 32"/>
                  <a:gd name="T7" fmla="*/ 3 h 48"/>
                  <a:gd name="T8" fmla="*/ 21 w 32"/>
                  <a:gd name="T9" fmla="*/ 9 h 48"/>
                  <a:gd name="T10" fmla="*/ 16 w 32"/>
                  <a:gd name="T11" fmla="*/ 9 h 48"/>
                  <a:gd name="T12" fmla="*/ 24 w 32"/>
                  <a:gd name="T13" fmla="*/ 21 h 48"/>
                  <a:gd name="T14" fmla="*/ 22 w 32"/>
                  <a:gd name="T15" fmla="*/ 22 h 48"/>
                  <a:gd name="T16" fmla="*/ 19 w 32"/>
                  <a:gd name="T17" fmla="*/ 22 h 48"/>
                  <a:gd name="T18" fmla="*/ 25 w 32"/>
                  <a:gd name="T19" fmla="*/ 22 h 48"/>
                  <a:gd name="T20" fmla="*/ 24 w 32"/>
                  <a:gd name="T21" fmla="*/ 37 h 48"/>
                  <a:gd name="T22" fmla="*/ 30 w 32"/>
                  <a:gd name="T23" fmla="*/ 35 h 48"/>
                  <a:gd name="T24" fmla="*/ 32 w 32"/>
                  <a:gd name="T25" fmla="*/ 41 h 48"/>
                  <a:gd name="T26" fmla="*/ 27 w 32"/>
                  <a:gd name="T27" fmla="*/ 43 h 48"/>
                  <a:gd name="T28" fmla="*/ 29 w 32"/>
                  <a:gd name="T29" fmla="*/ 38 h 48"/>
                  <a:gd name="T30" fmla="*/ 24 w 32"/>
                  <a:gd name="T31" fmla="*/ 41 h 48"/>
                  <a:gd name="T32" fmla="*/ 19 w 32"/>
                  <a:gd name="T33" fmla="*/ 30 h 48"/>
                  <a:gd name="T34" fmla="*/ 25 w 32"/>
                  <a:gd name="T35" fmla="*/ 48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48"/>
                  <a:gd name="T56" fmla="*/ 32 w 32"/>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48">
                    <a:moveTo>
                      <a:pt x="0" y="1"/>
                    </a:moveTo>
                    <a:lnTo>
                      <a:pt x="3" y="0"/>
                    </a:lnTo>
                    <a:lnTo>
                      <a:pt x="8" y="5"/>
                    </a:lnTo>
                    <a:lnTo>
                      <a:pt x="14" y="3"/>
                    </a:lnTo>
                    <a:lnTo>
                      <a:pt x="21" y="9"/>
                    </a:lnTo>
                    <a:lnTo>
                      <a:pt x="16" y="9"/>
                    </a:lnTo>
                    <a:lnTo>
                      <a:pt x="24" y="21"/>
                    </a:lnTo>
                    <a:lnTo>
                      <a:pt x="22" y="22"/>
                    </a:lnTo>
                    <a:lnTo>
                      <a:pt x="19" y="22"/>
                    </a:lnTo>
                    <a:lnTo>
                      <a:pt x="25" y="22"/>
                    </a:lnTo>
                    <a:lnTo>
                      <a:pt x="24" y="37"/>
                    </a:lnTo>
                    <a:lnTo>
                      <a:pt x="30" y="35"/>
                    </a:lnTo>
                    <a:lnTo>
                      <a:pt x="32" y="41"/>
                    </a:lnTo>
                    <a:lnTo>
                      <a:pt x="27" y="43"/>
                    </a:lnTo>
                    <a:lnTo>
                      <a:pt x="29" y="38"/>
                    </a:lnTo>
                    <a:lnTo>
                      <a:pt x="24" y="41"/>
                    </a:lnTo>
                    <a:lnTo>
                      <a:pt x="19" y="30"/>
                    </a:lnTo>
                    <a:lnTo>
                      <a:pt x="25" y="48"/>
                    </a:lnTo>
                  </a:path>
                </a:pathLst>
              </a:custGeom>
              <a:noFill/>
              <a:ln w="3175">
                <a:solidFill>
                  <a:srgbClr val="000000"/>
                </a:solidFill>
                <a:miter lim="800000"/>
                <a:headEnd/>
                <a:tailEnd/>
              </a:ln>
            </p:spPr>
            <p:txBody>
              <a:bodyPr/>
              <a:lstStyle/>
              <a:p>
                <a:pPr algn="ctr" eaLnBrk="0" hangingPunct="0"/>
                <a:endParaRPr lang="en-US" dirty="0"/>
              </a:p>
            </p:txBody>
          </p:sp>
          <p:sp>
            <p:nvSpPr>
              <p:cNvPr id="3215" name="Line 2010"/>
              <p:cNvSpPr>
                <a:spLocks noChangeShapeType="1"/>
              </p:cNvSpPr>
              <p:nvPr/>
            </p:nvSpPr>
            <p:spPr bwMode="auto">
              <a:xfrm>
                <a:off x="5064" y="1501"/>
                <a:ext cx="2" cy="1"/>
              </a:xfrm>
              <a:prstGeom prst="line">
                <a:avLst/>
              </a:prstGeom>
              <a:noFill/>
              <a:ln w="3175">
                <a:solidFill>
                  <a:srgbClr val="000000"/>
                </a:solidFill>
                <a:miter lim="800000"/>
                <a:headEnd/>
                <a:tailEnd/>
              </a:ln>
            </p:spPr>
            <p:txBody>
              <a:bodyPr/>
              <a:lstStyle/>
              <a:p>
                <a:endParaRPr lang="en-US" dirty="0"/>
              </a:p>
            </p:txBody>
          </p:sp>
          <p:sp>
            <p:nvSpPr>
              <p:cNvPr id="3216" name="Freeform 2011"/>
              <p:cNvSpPr>
                <a:spLocks/>
              </p:cNvSpPr>
              <p:nvPr/>
            </p:nvSpPr>
            <p:spPr bwMode="auto">
              <a:xfrm>
                <a:off x="5066" y="1494"/>
                <a:ext cx="41" cy="71"/>
              </a:xfrm>
              <a:custGeom>
                <a:avLst/>
                <a:gdLst>
                  <a:gd name="T0" fmla="*/ 0 w 41"/>
                  <a:gd name="T1" fmla="*/ 7 h 71"/>
                  <a:gd name="T2" fmla="*/ 0 w 41"/>
                  <a:gd name="T3" fmla="*/ 10 h 71"/>
                  <a:gd name="T4" fmla="*/ 0 w 41"/>
                  <a:gd name="T5" fmla="*/ 2 h 71"/>
                  <a:gd name="T6" fmla="*/ 5 w 41"/>
                  <a:gd name="T7" fmla="*/ 0 h 71"/>
                  <a:gd name="T8" fmla="*/ 15 w 41"/>
                  <a:gd name="T9" fmla="*/ 10 h 71"/>
                  <a:gd name="T10" fmla="*/ 26 w 41"/>
                  <a:gd name="T11" fmla="*/ 37 h 71"/>
                  <a:gd name="T12" fmla="*/ 23 w 41"/>
                  <a:gd name="T13" fmla="*/ 37 h 71"/>
                  <a:gd name="T14" fmla="*/ 26 w 41"/>
                  <a:gd name="T15" fmla="*/ 37 h 71"/>
                  <a:gd name="T16" fmla="*/ 36 w 41"/>
                  <a:gd name="T17" fmla="*/ 61 h 71"/>
                  <a:gd name="T18" fmla="*/ 32 w 41"/>
                  <a:gd name="T19" fmla="*/ 61 h 71"/>
                  <a:gd name="T20" fmla="*/ 37 w 41"/>
                  <a:gd name="T21" fmla="*/ 61 h 71"/>
                  <a:gd name="T22" fmla="*/ 39 w 41"/>
                  <a:gd name="T23" fmla="*/ 68 h 71"/>
                  <a:gd name="T24" fmla="*/ 36 w 41"/>
                  <a:gd name="T25" fmla="*/ 66 h 71"/>
                  <a:gd name="T26" fmla="*/ 41 w 41"/>
                  <a:gd name="T27" fmla="*/ 7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71"/>
                  <a:gd name="T44" fmla="*/ 41 w 4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71">
                    <a:moveTo>
                      <a:pt x="0" y="7"/>
                    </a:moveTo>
                    <a:lnTo>
                      <a:pt x="0" y="10"/>
                    </a:lnTo>
                    <a:lnTo>
                      <a:pt x="0" y="2"/>
                    </a:lnTo>
                    <a:lnTo>
                      <a:pt x="5" y="0"/>
                    </a:lnTo>
                    <a:lnTo>
                      <a:pt x="15" y="10"/>
                    </a:lnTo>
                    <a:lnTo>
                      <a:pt x="26" y="37"/>
                    </a:lnTo>
                    <a:lnTo>
                      <a:pt x="23" y="37"/>
                    </a:lnTo>
                    <a:lnTo>
                      <a:pt x="26" y="37"/>
                    </a:lnTo>
                    <a:lnTo>
                      <a:pt x="36" y="61"/>
                    </a:lnTo>
                    <a:lnTo>
                      <a:pt x="32" y="61"/>
                    </a:lnTo>
                    <a:lnTo>
                      <a:pt x="37" y="61"/>
                    </a:lnTo>
                    <a:lnTo>
                      <a:pt x="39" y="68"/>
                    </a:lnTo>
                    <a:lnTo>
                      <a:pt x="36" y="66"/>
                    </a:lnTo>
                    <a:lnTo>
                      <a:pt x="41" y="71"/>
                    </a:lnTo>
                  </a:path>
                </a:pathLst>
              </a:custGeom>
              <a:noFill/>
              <a:ln w="3175">
                <a:solidFill>
                  <a:srgbClr val="000000"/>
                </a:solidFill>
                <a:miter lim="800000"/>
                <a:headEnd/>
                <a:tailEnd/>
              </a:ln>
            </p:spPr>
            <p:txBody>
              <a:bodyPr/>
              <a:lstStyle/>
              <a:p>
                <a:pPr algn="ctr" eaLnBrk="0" hangingPunct="0"/>
                <a:endParaRPr lang="en-US" dirty="0"/>
              </a:p>
            </p:txBody>
          </p:sp>
          <p:sp>
            <p:nvSpPr>
              <p:cNvPr id="3217" name="Freeform 2012"/>
              <p:cNvSpPr>
                <a:spLocks/>
              </p:cNvSpPr>
              <p:nvPr/>
            </p:nvSpPr>
            <p:spPr bwMode="auto">
              <a:xfrm>
                <a:off x="4979" y="1565"/>
                <a:ext cx="128" cy="80"/>
              </a:xfrm>
              <a:custGeom>
                <a:avLst/>
                <a:gdLst>
                  <a:gd name="T0" fmla="*/ 128 w 128"/>
                  <a:gd name="T1" fmla="*/ 0 h 80"/>
                  <a:gd name="T2" fmla="*/ 108 w 128"/>
                  <a:gd name="T3" fmla="*/ 8 h 80"/>
                  <a:gd name="T4" fmla="*/ 113 w 128"/>
                  <a:gd name="T5" fmla="*/ 75 h 80"/>
                  <a:gd name="T6" fmla="*/ 1 w 128"/>
                  <a:gd name="T7" fmla="*/ 80 h 80"/>
                  <a:gd name="T8" fmla="*/ 0 w 128"/>
                  <a:gd name="T9" fmla="*/ 30 h 80"/>
                  <a:gd name="T10" fmla="*/ 0 60000 65536"/>
                  <a:gd name="T11" fmla="*/ 0 60000 65536"/>
                  <a:gd name="T12" fmla="*/ 0 60000 65536"/>
                  <a:gd name="T13" fmla="*/ 0 60000 65536"/>
                  <a:gd name="T14" fmla="*/ 0 60000 65536"/>
                  <a:gd name="T15" fmla="*/ 0 w 128"/>
                  <a:gd name="T16" fmla="*/ 0 h 80"/>
                  <a:gd name="T17" fmla="*/ 128 w 128"/>
                  <a:gd name="T18" fmla="*/ 80 h 80"/>
                </a:gdLst>
                <a:ahLst/>
                <a:cxnLst>
                  <a:cxn ang="T10">
                    <a:pos x="T0" y="T1"/>
                  </a:cxn>
                  <a:cxn ang="T11">
                    <a:pos x="T2" y="T3"/>
                  </a:cxn>
                  <a:cxn ang="T12">
                    <a:pos x="T4" y="T5"/>
                  </a:cxn>
                  <a:cxn ang="T13">
                    <a:pos x="T6" y="T7"/>
                  </a:cxn>
                  <a:cxn ang="T14">
                    <a:pos x="T8" y="T9"/>
                  </a:cxn>
                </a:cxnLst>
                <a:rect l="T15" t="T16" r="T17" b="T18"/>
                <a:pathLst>
                  <a:path w="128" h="80">
                    <a:moveTo>
                      <a:pt x="128" y="0"/>
                    </a:moveTo>
                    <a:lnTo>
                      <a:pt x="108" y="8"/>
                    </a:lnTo>
                    <a:lnTo>
                      <a:pt x="113" y="75"/>
                    </a:lnTo>
                    <a:lnTo>
                      <a:pt x="1" y="80"/>
                    </a:lnTo>
                    <a:lnTo>
                      <a:pt x="0" y="30"/>
                    </a:lnTo>
                  </a:path>
                </a:pathLst>
              </a:custGeom>
              <a:noFill/>
              <a:ln w="3175">
                <a:solidFill>
                  <a:srgbClr val="000000"/>
                </a:solidFill>
                <a:miter lim="800000"/>
                <a:headEnd/>
                <a:tailEnd/>
              </a:ln>
            </p:spPr>
            <p:txBody>
              <a:bodyPr/>
              <a:lstStyle/>
              <a:p>
                <a:pPr algn="ctr" eaLnBrk="0" hangingPunct="0"/>
                <a:endParaRPr lang="en-US" dirty="0"/>
              </a:p>
            </p:txBody>
          </p:sp>
          <p:sp>
            <p:nvSpPr>
              <p:cNvPr id="3218" name="Freeform 2013"/>
              <p:cNvSpPr>
                <a:spLocks/>
              </p:cNvSpPr>
              <p:nvPr/>
            </p:nvSpPr>
            <p:spPr bwMode="auto">
              <a:xfrm>
                <a:off x="4979" y="1589"/>
                <a:ext cx="5" cy="6"/>
              </a:xfrm>
              <a:custGeom>
                <a:avLst/>
                <a:gdLst>
                  <a:gd name="T0" fmla="*/ 0 w 5"/>
                  <a:gd name="T1" fmla="*/ 6 h 6"/>
                  <a:gd name="T2" fmla="*/ 5 w 5"/>
                  <a:gd name="T3" fmla="*/ 0 h 6"/>
                  <a:gd name="T4" fmla="*/ 0 w 5"/>
                  <a:gd name="T5" fmla="*/ 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6"/>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19" name="Freeform 2014"/>
              <p:cNvSpPr>
                <a:spLocks/>
              </p:cNvSpPr>
              <p:nvPr/>
            </p:nvSpPr>
            <p:spPr bwMode="auto">
              <a:xfrm>
                <a:off x="4974" y="1579"/>
                <a:ext cx="5" cy="10"/>
              </a:xfrm>
              <a:custGeom>
                <a:avLst/>
                <a:gdLst>
                  <a:gd name="T0" fmla="*/ 5 w 5"/>
                  <a:gd name="T1" fmla="*/ 10 h 10"/>
                  <a:gd name="T2" fmla="*/ 3 w 5"/>
                  <a:gd name="T3" fmla="*/ 0 h 10"/>
                  <a:gd name="T4" fmla="*/ 0 w 5"/>
                  <a:gd name="T5" fmla="*/ 2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5" y="10"/>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grpSp>
        <p:grpSp>
          <p:nvGrpSpPr>
            <p:cNvPr id="17" name="Group 2015"/>
            <p:cNvGrpSpPr>
              <a:grpSpLocks/>
            </p:cNvGrpSpPr>
            <p:nvPr/>
          </p:nvGrpSpPr>
          <p:grpSpPr bwMode="auto">
            <a:xfrm>
              <a:off x="5397500" y="2306638"/>
              <a:ext cx="2932113" cy="782637"/>
              <a:chOff x="3400" y="1453"/>
              <a:chExt cx="1847" cy="493"/>
            </a:xfrm>
          </p:grpSpPr>
          <p:sp>
            <p:nvSpPr>
              <p:cNvPr id="2820" name="Freeform 2016"/>
              <p:cNvSpPr>
                <a:spLocks/>
              </p:cNvSpPr>
              <p:nvPr/>
            </p:nvSpPr>
            <p:spPr bwMode="auto">
              <a:xfrm>
                <a:off x="4935" y="1525"/>
                <a:ext cx="39" cy="56"/>
              </a:xfrm>
              <a:custGeom>
                <a:avLst/>
                <a:gdLst>
                  <a:gd name="T0" fmla="*/ 39 w 39"/>
                  <a:gd name="T1" fmla="*/ 56 h 56"/>
                  <a:gd name="T2" fmla="*/ 37 w 39"/>
                  <a:gd name="T3" fmla="*/ 40 h 56"/>
                  <a:gd name="T4" fmla="*/ 34 w 39"/>
                  <a:gd name="T5" fmla="*/ 48 h 56"/>
                  <a:gd name="T6" fmla="*/ 37 w 39"/>
                  <a:gd name="T7" fmla="*/ 56 h 56"/>
                  <a:gd name="T8" fmla="*/ 23 w 39"/>
                  <a:gd name="T9" fmla="*/ 54 h 56"/>
                  <a:gd name="T10" fmla="*/ 21 w 39"/>
                  <a:gd name="T11" fmla="*/ 49 h 56"/>
                  <a:gd name="T12" fmla="*/ 24 w 39"/>
                  <a:gd name="T13" fmla="*/ 48 h 56"/>
                  <a:gd name="T14" fmla="*/ 21 w 39"/>
                  <a:gd name="T15" fmla="*/ 43 h 56"/>
                  <a:gd name="T16" fmla="*/ 23 w 39"/>
                  <a:gd name="T17" fmla="*/ 30 h 56"/>
                  <a:gd name="T18" fmla="*/ 15 w 39"/>
                  <a:gd name="T19" fmla="*/ 21 h 56"/>
                  <a:gd name="T20" fmla="*/ 15 w 39"/>
                  <a:gd name="T21" fmla="*/ 13 h 56"/>
                  <a:gd name="T22" fmla="*/ 0 w 39"/>
                  <a:gd name="T23" fmla="*/ 0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56"/>
                  <a:gd name="T38" fmla="*/ 39 w 39"/>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56">
                    <a:moveTo>
                      <a:pt x="39" y="56"/>
                    </a:moveTo>
                    <a:lnTo>
                      <a:pt x="37" y="40"/>
                    </a:lnTo>
                    <a:lnTo>
                      <a:pt x="34" y="48"/>
                    </a:lnTo>
                    <a:lnTo>
                      <a:pt x="37" y="56"/>
                    </a:lnTo>
                    <a:lnTo>
                      <a:pt x="23" y="54"/>
                    </a:lnTo>
                    <a:lnTo>
                      <a:pt x="21" y="49"/>
                    </a:lnTo>
                    <a:lnTo>
                      <a:pt x="24" y="48"/>
                    </a:lnTo>
                    <a:lnTo>
                      <a:pt x="21" y="43"/>
                    </a:lnTo>
                    <a:lnTo>
                      <a:pt x="23" y="30"/>
                    </a:lnTo>
                    <a:lnTo>
                      <a:pt x="15" y="21"/>
                    </a:lnTo>
                    <a:lnTo>
                      <a:pt x="15" y="1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21" name="Line 2017"/>
              <p:cNvSpPr>
                <a:spLocks noChangeShapeType="1"/>
              </p:cNvSpPr>
              <p:nvPr/>
            </p:nvSpPr>
            <p:spPr bwMode="auto">
              <a:xfrm flipH="1" flipV="1">
                <a:off x="4933" y="1477"/>
                <a:ext cx="2" cy="48"/>
              </a:xfrm>
              <a:prstGeom prst="line">
                <a:avLst/>
              </a:prstGeom>
              <a:noFill/>
              <a:ln w="3175">
                <a:solidFill>
                  <a:srgbClr val="000000"/>
                </a:solidFill>
                <a:miter lim="800000"/>
                <a:headEnd/>
                <a:tailEnd/>
              </a:ln>
            </p:spPr>
            <p:txBody>
              <a:bodyPr/>
              <a:lstStyle/>
              <a:p>
                <a:endParaRPr lang="en-US" dirty="0"/>
              </a:p>
            </p:txBody>
          </p:sp>
          <p:sp>
            <p:nvSpPr>
              <p:cNvPr id="2822" name="Freeform 2018"/>
              <p:cNvSpPr>
                <a:spLocks/>
              </p:cNvSpPr>
              <p:nvPr/>
            </p:nvSpPr>
            <p:spPr bwMode="auto">
              <a:xfrm>
                <a:off x="3401" y="1453"/>
                <a:ext cx="65" cy="29"/>
              </a:xfrm>
              <a:custGeom>
                <a:avLst/>
                <a:gdLst>
                  <a:gd name="T0" fmla="*/ 7 w 65"/>
                  <a:gd name="T1" fmla="*/ 6 h 29"/>
                  <a:gd name="T2" fmla="*/ 0 w 65"/>
                  <a:gd name="T3" fmla="*/ 5 h 29"/>
                  <a:gd name="T4" fmla="*/ 23 w 65"/>
                  <a:gd name="T5" fmla="*/ 3 h 29"/>
                  <a:gd name="T6" fmla="*/ 49 w 65"/>
                  <a:gd name="T7" fmla="*/ 11 h 29"/>
                  <a:gd name="T8" fmla="*/ 30 w 65"/>
                  <a:gd name="T9" fmla="*/ 5 h 29"/>
                  <a:gd name="T10" fmla="*/ 41 w 65"/>
                  <a:gd name="T11" fmla="*/ 0 h 29"/>
                  <a:gd name="T12" fmla="*/ 54 w 65"/>
                  <a:gd name="T13" fmla="*/ 3 h 29"/>
                  <a:gd name="T14" fmla="*/ 59 w 65"/>
                  <a:gd name="T15" fmla="*/ 6 h 29"/>
                  <a:gd name="T16" fmla="*/ 49 w 65"/>
                  <a:gd name="T17" fmla="*/ 5 h 29"/>
                  <a:gd name="T18" fmla="*/ 59 w 65"/>
                  <a:gd name="T19" fmla="*/ 9 h 29"/>
                  <a:gd name="T20" fmla="*/ 65 w 65"/>
                  <a:gd name="T21" fmla="*/ 8 h 29"/>
                  <a:gd name="T22" fmla="*/ 59 w 65"/>
                  <a:gd name="T23" fmla="*/ 11 h 29"/>
                  <a:gd name="T24" fmla="*/ 52 w 65"/>
                  <a:gd name="T25" fmla="*/ 27 h 29"/>
                  <a:gd name="T26" fmla="*/ 41 w 65"/>
                  <a:gd name="T27" fmla="*/ 29 h 29"/>
                  <a:gd name="T28" fmla="*/ 7 w 65"/>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29"/>
                  <a:gd name="T47" fmla="*/ 65 w 6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29">
                    <a:moveTo>
                      <a:pt x="7" y="6"/>
                    </a:moveTo>
                    <a:lnTo>
                      <a:pt x="0" y="5"/>
                    </a:lnTo>
                    <a:lnTo>
                      <a:pt x="23" y="3"/>
                    </a:lnTo>
                    <a:lnTo>
                      <a:pt x="49" y="11"/>
                    </a:lnTo>
                    <a:lnTo>
                      <a:pt x="30" y="5"/>
                    </a:lnTo>
                    <a:lnTo>
                      <a:pt x="41" y="0"/>
                    </a:lnTo>
                    <a:lnTo>
                      <a:pt x="54" y="3"/>
                    </a:lnTo>
                    <a:lnTo>
                      <a:pt x="59" y="6"/>
                    </a:lnTo>
                    <a:lnTo>
                      <a:pt x="49" y="5"/>
                    </a:lnTo>
                    <a:lnTo>
                      <a:pt x="59" y="9"/>
                    </a:lnTo>
                    <a:lnTo>
                      <a:pt x="65" y="8"/>
                    </a:lnTo>
                    <a:lnTo>
                      <a:pt x="59" y="11"/>
                    </a:lnTo>
                    <a:lnTo>
                      <a:pt x="52" y="27"/>
                    </a:lnTo>
                    <a:lnTo>
                      <a:pt x="41" y="29"/>
                    </a:lnTo>
                    <a:lnTo>
                      <a:pt x="7" y="6"/>
                    </a:lnTo>
                  </a:path>
                </a:pathLst>
              </a:custGeom>
              <a:noFill/>
              <a:ln w="3175">
                <a:solidFill>
                  <a:srgbClr val="000000"/>
                </a:solidFill>
                <a:miter lim="800000"/>
                <a:headEnd/>
                <a:tailEnd/>
              </a:ln>
            </p:spPr>
            <p:txBody>
              <a:bodyPr/>
              <a:lstStyle/>
              <a:p>
                <a:pPr algn="ctr" eaLnBrk="0" hangingPunct="0"/>
                <a:endParaRPr lang="en-US" dirty="0"/>
              </a:p>
            </p:txBody>
          </p:sp>
          <p:sp>
            <p:nvSpPr>
              <p:cNvPr id="2823" name="Freeform 2019"/>
              <p:cNvSpPr>
                <a:spLocks/>
              </p:cNvSpPr>
              <p:nvPr/>
            </p:nvSpPr>
            <p:spPr bwMode="auto">
              <a:xfrm>
                <a:off x="4123" y="1454"/>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24" name="Line 2020"/>
              <p:cNvSpPr>
                <a:spLocks noChangeShapeType="1"/>
              </p:cNvSpPr>
              <p:nvPr/>
            </p:nvSpPr>
            <p:spPr bwMode="auto">
              <a:xfrm flipV="1">
                <a:off x="3400" y="1453"/>
                <a:ext cx="1" cy="1"/>
              </a:xfrm>
              <a:prstGeom prst="line">
                <a:avLst/>
              </a:prstGeom>
              <a:noFill/>
              <a:ln w="3175">
                <a:solidFill>
                  <a:srgbClr val="000000"/>
                </a:solidFill>
                <a:miter lim="800000"/>
                <a:headEnd/>
                <a:tailEnd/>
              </a:ln>
            </p:spPr>
            <p:txBody>
              <a:bodyPr/>
              <a:lstStyle/>
              <a:p>
                <a:endParaRPr lang="en-US" dirty="0"/>
              </a:p>
            </p:txBody>
          </p:sp>
          <p:sp>
            <p:nvSpPr>
              <p:cNvPr id="2825" name="Freeform 2021"/>
              <p:cNvSpPr>
                <a:spLocks/>
              </p:cNvSpPr>
              <p:nvPr/>
            </p:nvSpPr>
            <p:spPr bwMode="auto">
              <a:xfrm>
                <a:off x="5055" y="1456"/>
                <a:ext cx="1" cy="3"/>
              </a:xfrm>
              <a:custGeom>
                <a:avLst/>
                <a:gdLst>
                  <a:gd name="T0" fmla="*/ 1 w 1"/>
                  <a:gd name="T1" fmla="*/ 3 h 3"/>
                  <a:gd name="T2" fmla="*/ 0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lnTo>
                      <a:pt x="0"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2826" name="Line 2022"/>
              <p:cNvSpPr>
                <a:spLocks noChangeShapeType="1"/>
              </p:cNvSpPr>
              <p:nvPr/>
            </p:nvSpPr>
            <p:spPr bwMode="auto">
              <a:xfrm flipV="1">
                <a:off x="5058" y="1456"/>
                <a:ext cx="2" cy="2"/>
              </a:xfrm>
              <a:prstGeom prst="line">
                <a:avLst/>
              </a:prstGeom>
              <a:noFill/>
              <a:ln w="3175">
                <a:solidFill>
                  <a:srgbClr val="000000"/>
                </a:solidFill>
                <a:miter lim="800000"/>
                <a:headEnd/>
                <a:tailEnd/>
              </a:ln>
            </p:spPr>
            <p:txBody>
              <a:bodyPr/>
              <a:lstStyle/>
              <a:p>
                <a:endParaRPr lang="en-US" dirty="0"/>
              </a:p>
            </p:txBody>
          </p:sp>
          <p:sp>
            <p:nvSpPr>
              <p:cNvPr id="2827" name="Line 2023"/>
              <p:cNvSpPr>
                <a:spLocks noChangeShapeType="1"/>
              </p:cNvSpPr>
              <p:nvPr/>
            </p:nvSpPr>
            <p:spPr bwMode="auto">
              <a:xfrm>
                <a:off x="5060" y="1459"/>
                <a:ext cx="1" cy="1"/>
              </a:xfrm>
              <a:prstGeom prst="line">
                <a:avLst/>
              </a:prstGeom>
              <a:noFill/>
              <a:ln w="3175">
                <a:solidFill>
                  <a:srgbClr val="000000"/>
                </a:solidFill>
                <a:miter lim="800000"/>
                <a:headEnd/>
                <a:tailEnd/>
              </a:ln>
            </p:spPr>
            <p:txBody>
              <a:bodyPr/>
              <a:lstStyle/>
              <a:p>
                <a:endParaRPr lang="en-US" dirty="0"/>
              </a:p>
            </p:txBody>
          </p:sp>
          <p:sp>
            <p:nvSpPr>
              <p:cNvPr id="2828" name="Line 2024"/>
              <p:cNvSpPr>
                <a:spLocks noChangeShapeType="1"/>
              </p:cNvSpPr>
              <p:nvPr/>
            </p:nvSpPr>
            <p:spPr bwMode="auto">
              <a:xfrm flipV="1">
                <a:off x="3464" y="1459"/>
                <a:ext cx="2" cy="2"/>
              </a:xfrm>
              <a:prstGeom prst="line">
                <a:avLst/>
              </a:prstGeom>
              <a:noFill/>
              <a:ln w="3175">
                <a:solidFill>
                  <a:srgbClr val="000000"/>
                </a:solidFill>
                <a:miter lim="800000"/>
                <a:headEnd/>
                <a:tailEnd/>
              </a:ln>
            </p:spPr>
            <p:txBody>
              <a:bodyPr/>
              <a:lstStyle/>
              <a:p>
                <a:endParaRPr lang="en-US" dirty="0"/>
              </a:p>
            </p:txBody>
          </p:sp>
          <p:sp>
            <p:nvSpPr>
              <p:cNvPr id="2829" name="Line 2025"/>
              <p:cNvSpPr>
                <a:spLocks noChangeShapeType="1"/>
              </p:cNvSpPr>
              <p:nvPr/>
            </p:nvSpPr>
            <p:spPr bwMode="auto">
              <a:xfrm flipV="1">
                <a:off x="5060" y="1462"/>
                <a:ext cx="1" cy="2"/>
              </a:xfrm>
              <a:prstGeom prst="line">
                <a:avLst/>
              </a:prstGeom>
              <a:noFill/>
              <a:ln w="3175">
                <a:solidFill>
                  <a:srgbClr val="000000"/>
                </a:solidFill>
                <a:miter lim="800000"/>
                <a:headEnd/>
                <a:tailEnd/>
              </a:ln>
            </p:spPr>
            <p:txBody>
              <a:bodyPr/>
              <a:lstStyle/>
              <a:p>
                <a:endParaRPr lang="en-US" dirty="0"/>
              </a:p>
            </p:txBody>
          </p:sp>
          <p:sp>
            <p:nvSpPr>
              <p:cNvPr id="2830" name="Line 2026"/>
              <p:cNvSpPr>
                <a:spLocks noChangeShapeType="1"/>
              </p:cNvSpPr>
              <p:nvPr/>
            </p:nvSpPr>
            <p:spPr bwMode="auto">
              <a:xfrm>
                <a:off x="5060" y="1464"/>
                <a:ext cx="1" cy="1"/>
              </a:xfrm>
              <a:prstGeom prst="line">
                <a:avLst/>
              </a:prstGeom>
              <a:noFill/>
              <a:ln w="3175">
                <a:solidFill>
                  <a:srgbClr val="000000"/>
                </a:solidFill>
                <a:miter lim="800000"/>
                <a:headEnd/>
                <a:tailEnd/>
              </a:ln>
            </p:spPr>
            <p:txBody>
              <a:bodyPr/>
              <a:lstStyle/>
              <a:p>
                <a:endParaRPr lang="en-US" dirty="0"/>
              </a:p>
            </p:txBody>
          </p:sp>
          <p:sp>
            <p:nvSpPr>
              <p:cNvPr id="2831" name="Line 2027"/>
              <p:cNvSpPr>
                <a:spLocks noChangeShapeType="1"/>
              </p:cNvSpPr>
              <p:nvPr/>
            </p:nvSpPr>
            <p:spPr bwMode="auto">
              <a:xfrm>
                <a:off x="4147" y="1464"/>
                <a:ext cx="2" cy="1"/>
              </a:xfrm>
              <a:prstGeom prst="line">
                <a:avLst/>
              </a:prstGeom>
              <a:noFill/>
              <a:ln w="3175">
                <a:solidFill>
                  <a:srgbClr val="000000"/>
                </a:solidFill>
                <a:miter lim="800000"/>
                <a:headEnd/>
                <a:tailEnd/>
              </a:ln>
            </p:spPr>
            <p:txBody>
              <a:bodyPr/>
              <a:lstStyle/>
              <a:p>
                <a:endParaRPr lang="en-US" dirty="0"/>
              </a:p>
            </p:txBody>
          </p:sp>
          <p:sp>
            <p:nvSpPr>
              <p:cNvPr id="2832" name="Line 2028"/>
              <p:cNvSpPr>
                <a:spLocks noChangeShapeType="1"/>
              </p:cNvSpPr>
              <p:nvPr/>
            </p:nvSpPr>
            <p:spPr bwMode="auto">
              <a:xfrm>
                <a:off x="5060" y="1464"/>
                <a:ext cx="1" cy="1"/>
              </a:xfrm>
              <a:prstGeom prst="line">
                <a:avLst/>
              </a:prstGeom>
              <a:noFill/>
              <a:ln w="3175">
                <a:solidFill>
                  <a:srgbClr val="000000"/>
                </a:solidFill>
                <a:miter lim="800000"/>
                <a:headEnd/>
                <a:tailEnd/>
              </a:ln>
            </p:spPr>
            <p:txBody>
              <a:bodyPr/>
              <a:lstStyle/>
              <a:p>
                <a:endParaRPr lang="en-US" dirty="0"/>
              </a:p>
            </p:txBody>
          </p:sp>
          <p:sp>
            <p:nvSpPr>
              <p:cNvPr id="2833" name="Line 2029"/>
              <p:cNvSpPr>
                <a:spLocks noChangeShapeType="1"/>
              </p:cNvSpPr>
              <p:nvPr/>
            </p:nvSpPr>
            <p:spPr bwMode="auto">
              <a:xfrm flipV="1">
                <a:off x="4146" y="1464"/>
                <a:ext cx="1" cy="2"/>
              </a:xfrm>
              <a:prstGeom prst="line">
                <a:avLst/>
              </a:prstGeom>
              <a:noFill/>
              <a:ln w="3175">
                <a:solidFill>
                  <a:srgbClr val="000000"/>
                </a:solidFill>
                <a:miter lim="800000"/>
                <a:headEnd/>
                <a:tailEnd/>
              </a:ln>
            </p:spPr>
            <p:txBody>
              <a:bodyPr/>
              <a:lstStyle/>
              <a:p>
                <a:endParaRPr lang="en-US" dirty="0"/>
              </a:p>
            </p:txBody>
          </p:sp>
          <p:sp>
            <p:nvSpPr>
              <p:cNvPr id="2834" name="Line 2030"/>
              <p:cNvSpPr>
                <a:spLocks noChangeShapeType="1"/>
              </p:cNvSpPr>
              <p:nvPr/>
            </p:nvSpPr>
            <p:spPr bwMode="auto">
              <a:xfrm flipV="1">
                <a:off x="5061" y="1464"/>
                <a:ext cx="1" cy="2"/>
              </a:xfrm>
              <a:prstGeom prst="line">
                <a:avLst/>
              </a:prstGeom>
              <a:noFill/>
              <a:ln w="3175">
                <a:solidFill>
                  <a:srgbClr val="000000"/>
                </a:solidFill>
                <a:miter lim="800000"/>
                <a:headEnd/>
                <a:tailEnd/>
              </a:ln>
            </p:spPr>
            <p:txBody>
              <a:bodyPr/>
              <a:lstStyle/>
              <a:p>
                <a:endParaRPr lang="en-US" dirty="0"/>
              </a:p>
            </p:txBody>
          </p:sp>
          <p:sp>
            <p:nvSpPr>
              <p:cNvPr id="2835" name="Line 2031"/>
              <p:cNvSpPr>
                <a:spLocks noChangeShapeType="1"/>
              </p:cNvSpPr>
              <p:nvPr/>
            </p:nvSpPr>
            <p:spPr bwMode="auto">
              <a:xfrm flipV="1">
                <a:off x="5060" y="1464"/>
                <a:ext cx="1" cy="2"/>
              </a:xfrm>
              <a:prstGeom prst="line">
                <a:avLst/>
              </a:prstGeom>
              <a:noFill/>
              <a:ln w="3175">
                <a:solidFill>
                  <a:srgbClr val="000000"/>
                </a:solidFill>
                <a:miter lim="800000"/>
                <a:headEnd/>
                <a:tailEnd/>
              </a:ln>
            </p:spPr>
            <p:txBody>
              <a:bodyPr/>
              <a:lstStyle/>
              <a:p>
                <a:endParaRPr lang="en-US" dirty="0"/>
              </a:p>
            </p:txBody>
          </p:sp>
          <p:sp>
            <p:nvSpPr>
              <p:cNvPr id="2836" name="Freeform 2032"/>
              <p:cNvSpPr>
                <a:spLocks/>
              </p:cNvSpPr>
              <p:nvPr/>
            </p:nvSpPr>
            <p:spPr bwMode="auto">
              <a:xfrm>
                <a:off x="4149" y="1466"/>
                <a:ext cx="5" cy="3"/>
              </a:xfrm>
              <a:custGeom>
                <a:avLst/>
                <a:gdLst>
                  <a:gd name="T0" fmla="*/ 1 w 5"/>
                  <a:gd name="T1" fmla="*/ 3 h 3"/>
                  <a:gd name="T2" fmla="*/ 0 w 5"/>
                  <a:gd name="T3" fmla="*/ 0 h 3"/>
                  <a:gd name="T4" fmla="*/ 5 w 5"/>
                  <a:gd name="T5" fmla="*/ 1 h 3"/>
                  <a:gd name="T6" fmla="*/ 1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1" y="3"/>
                    </a:moveTo>
                    <a:lnTo>
                      <a:pt x="0" y="0"/>
                    </a:lnTo>
                    <a:lnTo>
                      <a:pt x="5" y="1"/>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2837" name="Line 2033"/>
              <p:cNvSpPr>
                <a:spLocks noChangeShapeType="1"/>
              </p:cNvSpPr>
              <p:nvPr/>
            </p:nvSpPr>
            <p:spPr bwMode="auto">
              <a:xfrm flipV="1">
                <a:off x="4142" y="1464"/>
                <a:ext cx="2" cy="2"/>
              </a:xfrm>
              <a:prstGeom prst="line">
                <a:avLst/>
              </a:prstGeom>
              <a:noFill/>
              <a:ln w="3175">
                <a:solidFill>
                  <a:srgbClr val="000000"/>
                </a:solidFill>
                <a:miter lim="800000"/>
                <a:headEnd/>
                <a:tailEnd/>
              </a:ln>
            </p:spPr>
            <p:txBody>
              <a:bodyPr/>
              <a:lstStyle/>
              <a:p>
                <a:endParaRPr lang="en-US" dirty="0"/>
              </a:p>
            </p:txBody>
          </p:sp>
          <p:sp>
            <p:nvSpPr>
              <p:cNvPr id="2838" name="Line 2034"/>
              <p:cNvSpPr>
                <a:spLocks noChangeShapeType="1"/>
              </p:cNvSpPr>
              <p:nvPr/>
            </p:nvSpPr>
            <p:spPr bwMode="auto">
              <a:xfrm>
                <a:off x="4141" y="1466"/>
                <a:ext cx="1" cy="1"/>
              </a:xfrm>
              <a:prstGeom prst="line">
                <a:avLst/>
              </a:prstGeom>
              <a:noFill/>
              <a:ln w="3175">
                <a:solidFill>
                  <a:srgbClr val="000000"/>
                </a:solidFill>
                <a:miter lim="800000"/>
                <a:headEnd/>
                <a:tailEnd/>
              </a:ln>
            </p:spPr>
            <p:txBody>
              <a:bodyPr/>
              <a:lstStyle/>
              <a:p>
                <a:endParaRPr lang="en-US" dirty="0"/>
              </a:p>
            </p:txBody>
          </p:sp>
          <p:sp>
            <p:nvSpPr>
              <p:cNvPr id="2839" name="Line 2035"/>
              <p:cNvSpPr>
                <a:spLocks noChangeShapeType="1"/>
              </p:cNvSpPr>
              <p:nvPr/>
            </p:nvSpPr>
            <p:spPr bwMode="auto">
              <a:xfrm>
                <a:off x="5061" y="1466"/>
                <a:ext cx="1" cy="1"/>
              </a:xfrm>
              <a:prstGeom prst="line">
                <a:avLst/>
              </a:prstGeom>
              <a:noFill/>
              <a:ln w="3175">
                <a:solidFill>
                  <a:srgbClr val="000000"/>
                </a:solidFill>
                <a:miter lim="800000"/>
                <a:headEnd/>
                <a:tailEnd/>
              </a:ln>
            </p:spPr>
            <p:txBody>
              <a:bodyPr/>
              <a:lstStyle/>
              <a:p>
                <a:endParaRPr lang="en-US" dirty="0"/>
              </a:p>
            </p:txBody>
          </p:sp>
          <p:sp>
            <p:nvSpPr>
              <p:cNvPr id="2840" name="Line 2036"/>
              <p:cNvSpPr>
                <a:spLocks noChangeShapeType="1"/>
              </p:cNvSpPr>
              <p:nvPr/>
            </p:nvSpPr>
            <p:spPr bwMode="auto">
              <a:xfrm flipV="1">
                <a:off x="5061" y="1467"/>
                <a:ext cx="2" cy="2"/>
              </a:xfrm>
              <a:prstGeom prst="line">
                <a:avLst/>
              </a:prstGeom>
              <a:noFill/>
              <a:ln w="3175">
                <a:solidFill>
                  <a:srgbClr val="000000"/>
                </a:solidFill>
                <a:miter lim="800000"/>
                <a:headEnd/>
                <a:tailEnd/>
              </a:ln>
            </p:spPr>
            <p:txBody>
              <a:bodyPr/>
              <a:lstStyle/>
              <a:p>
                <a:endParaRPr lang="en-US" dirty="0"/>
              </a:p>
            </p:txBody>
          </p:sp>
          <p:sp>
            <p:nvSpPr>
              <p:cNvPr id="2841" name="Line 2037"/>
              <p:cNvSpPr>
                <a:spLocks noChangeShapeType="1"/>
              </p:cNvSpPr>
              <p:nvPr/>
            </p:nvSpPr>
            <p:spPr bwMode="auto">
              <a:xfrm flipV="1">
                <a:off x="5061" y="1467"/>
                <a:ext cx="2" cy="2"/>
              </a:xfrm>
              <a:prstGeom prst="line">
                <a:avLst/>
              </a:prstGeom>
              <a:noFill/>
              <a:ln w="3175">
                <a:solidFill>
                  <a:srgbClr val="000000"/>
                </a:solidFill>
                <a:miter lim="800000"/>
                <a:headEnd/>
                <a:tailEnd/>
              </a:ln>
            </p:spPr>
            <p:txBody>
              <a:bodyPr/>
              <a:lstStyle/>
              <a:p>
                <a:endParaRPr lang="en-US" dirty="0"/>
              </a:p>
            </p:txBody>
          </p:sp>
          <p:sp>
            <p:nvSpPr>
              <p:cNvPr id="2842" name="Line 2038"/>
              <p:cNvSpPr>
                <a:spLocks noChangeShapeType="1"/>
              </p:cNvSpPr>
              <p:nvPr/>
            </p:nvSpPr>
            <p:spPr bwMode="auto">
              <a:xfrm>
                <a:off x="4712" y="1469"/>
                <a:ext cx="1" cy="1"/>
              </a:xfrm>
              <a:prstGeom prst="line">
                <a:avLst/>
              </a:prstGeom>
              <a:noFill/>
              <a:ln w="3175">
                <a:solidFill>
                  <a:srgbClr val="000000"/>
                </a:solidFill>
                <a:miter lim="800000"/>
                <a:headEnd/>
                <a:tailEnd/>
              </a:ln>
            </p:spPr>
            <p:txBody>
              <a:bodyPr/>
              <a:lstStyle/>
              <a:p>
                <a:endParaRPr lang="en-US" dirty="0"/>
              </a:p>
            </p:txBody>
          </p:sp>
          <p:sp>
            <p:nvSpPr>
              <p:cNvPr id="2843" name="Line 2039"/>
              <p:cNvSpPr>
                <a:spLocks noChangeShapeType="1"/>
              </p:cNvSpPr>
              <p:nvPr/>
            </p:nvSpPr>
            <p:spPr bwMode="auto">
              <a:xfrm flipV="1">
                <a:off x="4712" y="1469"/>
                <a:ext cx="1" cy="1"/>
              </a:xfrm>
              <a:prstGeom prst="line">
                <a:avLst/>
              </a:prstGeom>
              <a:noFill/>
              <a:ln w="3175">
                <a:solidFill>
                  <a:srgbClr val="000000"/>
                </a:solidFill>
                <a:miter lim="800000"/>
                <a:headEnd/>
                <a:tailEnd/>
              </a:ln>
            </p:spPr>
            <p:txBody>
              <a:bodyPr/>
              <a:lstStyle/>
              <a:p>
                <a:endParaRPr lang="en-US" dirty="0"/>
              </a:p>
            </p:txBody>
          </p:sp>
          <p:sp>
            <p:nvSpPr>
              <p:cNvPr id="2844" name="Line 2040"/>
              <p:cNvSpPr>
                <a:spLocks noChangeShapeType="1"/>
              </p:cNvSpPr>
              <p:nvPr/>
            </p:nvSpPr>
            <p:spPr bwMode="auto">
              <a:xfrm flipV="1">
                <a:off x="5061" y="1469"/>
                <a:ext cx="2" cy="1"/>
              </a:xfrm>
              <a:prstGeom prst="line">
                <a:avLst/>
              </a:prstGeom>
              <a:noFill/>
              <a:ln w="3175">
                <a:solidFill>
                  <a:srgbClr val="000000"/>
                </a:solidFill>
                <a:miter lim="800000"/>
                <a:headEnd/>
                <a:tailEnd/>
              </a:ln>
            </p:spPr>
            <p:txBody>
              <a:bodyPr/>
              <a:lstStyle/>
              <a:p>
                <a:endParaRPr lang="en-US" dirty="0"/>
              </a:p>
            </p:txBody>
          </p:sp>
          <p:sp>
            <p:nvSpPr>
              <p:cNvPr id="2845" name="Line 2041"/>
              <p:cNvSpPr>
                <a:spLocks noChangeShapeType="1"/>
              </p:cNvSpPr>
              <p:nvPr/>
            </p:nvSpPr>
            <p:spPr bwMode="auto">
              <a:xfrm>
                <a:off x="5061" y="1470"/>
                <a:ext cx="2" cy="1"/>
              </a:xfrm>
              <a:prstGeom prst="line">
                <a:avLst/>
              </a:prstGeom>
              <a:noFill/>
              <a:ln w="3175">
                <a:solidFill>
                  <a:srgbClr val="000000"/>
                </a:solidFill>
                <a:miter lim="800000"/>
                <a:headEnd/>
                <a:tailEnd/>
              </a:ln>
            </p:spPr>
            <p:txBody>
              <a:bodyPr/>
              <a:lstStyle/>
              <a:p>
                <a:endParaRPr lang="en-US" dirty="0"/>
              </a:p>
            </p:txBody>
          </p:sp>
          <p:sp>
            <p:nvSpPr>
              <p:cNvPr id="2846" name="Freeform 2042"/>
              <p:cNvSpPr>
                <a:spLocks/>
              </p:cNvSpPr>
              <p:nvPr/>
            </p:nvSpPr>
            <p:spPr bwMode="auto">
              <a:xfrm>
                <a:off x="4154" y="1470"/>
                <a:ext cx="1" cy="4"/>
              </a:xfrm>
              <a:custGeom>
                <a:avLst/>
                <a:gdLst>
                  <a:gd name="T0" fmla="*/ 0 w 1"/>
                  <a:gd name="T1" fmla="*/ 4 h 4"/>
                  <a:gd name="T2" fmla="*/ 1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847" name="Line 2043"/>
              <p:cNvSpPr>
                <a:spLocks noChangeShapeType="1"/>
              </p:cNvSpPr>
              <p:nvPr/>
            </p:nvSpPr>
            <p:spPr bwMode="auto">
              <a:xfrm flipV="1">
                <a:off x="5063" y="1472"/>
                <a:ext cx="1" cy="2"/>
              </a:xfrm>
              <a:prstGeom prst="line">
                <a:avLst/>
              </a:prstGeom>
              <a:noFill/>
              <a:ln w="3175">
                <a:solidFill>
                  <a:srgbClr val="000000"/>
                </a:solidFill>
                <a:miter lim="800000"/>
                <a:headEnd/>
                <a:tailEnd/>
              </a:ln>
            </p:spPr>
            <p:txBody>
              <a:bodyPr/>
              <a:lstStyle/>
              <a:p>
                <a:endParaRPr lang="en-US" dirty="0"/>
              </a:p>
            </p:txBody>
          </p:sp>
          <p:sp>
            <p:nvSpPr>
              <p:cNvPr id="2848" name="Line 2044"/>
              <p:cNvSpPr>
                <a:spLocks noChangeShapeType="1"/>
              </p:cNvSpPr>
              <p:nvPr/>
            </p:nvSpPr>
            <p:spPr bwMode="auto">
              <a:xfrm>
                <a:off x="4154" y="1475"/>
                <a:ext cx="1" cy="1"/>
              </a:xfrm>
              <a:prstGeom prst="line">
                <a:avLst/>
              </a:prstGeom>
              <a:noFill/>
              <a:ln w="3175">
                <a:solidFill>
                  <a:srgbClr val="000000"/>
                </a:solidFill>
                <a:miter lim="800000"/>
                <a:headEnd/>
                <a:tailEnd/>
              </a:ln>
            </p:spPr>
            <p:txBody>
              <a:bodyPr/>
              <a:lstStyle/>
              <a:p>
                <a:endParaRPr lang="en-US" dirty="0"/>
              </a:p>
            </p:txBody>
          </p:sp>
          <p:sp>
            <p:nvSpPr>
              <p:cNvPr id="2849" name="Line 2045"/>
              <p:cNvSpPr>
                <a:spLocks noChangeShapeType="1"/>
              </p:cNvSpPr>
              <p:nvPr/>
            </p:nvSpPr>
            <p:spPr bwMode="auto">
              <a:xfrm>
                <a:off x="5063" y="1474"/>
                <a:ext cx="1" cy="1"/>
              </a:xfrm>
              <a:prstGeom prst="line">
                <a:avLst/>
              </a:prstGeom>
              <a:noFill/>
              <a:ln w="3175">
                <a:solidFill>
                  <a:srgbClr val="000000"/>
                </a:solidFill>
                <a:miter lim="800000"/>
                <a:headEnd/>
                <a:tailEnd/>
              </a:ln>
            </p:spPr>
            <p:txBody>
              <a:bodyPr/>
              <a:lstStyle/>
              <a:p>
                <a:endParaRPr lang="en-US" dirty="0"/>
              </a:p>
            </p:txBody>
          </p:sp>
          <p:sp>
            <p:nvSpPr>
              <p:cNvPr id="2850" name="Line 2046"/>
              <p:cNvSpPr>
                <a:spLocks noChangeShapeType="1"/>
              </p:cNvSpPr>
              <p:nvPr/>
            </p:nvSpPr>
            <p:spPr bwMode="auto">
              <a:xfrm>
                <a:off x="3526" y="1475"/>
                <a:ext cx="2" cy="1"/>
              </a:xfrm>
              <a:prstGeom prst="line">
                <a:avLst/>
              </a:prstGeom>
              <a:noFill/>
              <a:ln w="3175">
                <a:solidFill>
                  <a:srgbClr val="000000"/>
                </a:solidFill>
                <a:miter lim="800000"/>
                <a:headEnd/>
                <a:tailEnd/>
              </a:ln>
            </p:spPr>
            <p:txBody>
              <a:bodyPr/>
              <a:lstStyle/>
              <a:p>
                <a:endParaRPr lang="en-US" dirty="0"/>
              </a:p>
            </p:txBody>
          </p:sp>
          <p:sp>
            <p:nvSpPr>
              <p:cNvPr id="2851" name="Line 2047"/>
              <p:cNvSpPr>
                <a:spLocks noChangeShapeType="1"/>
              </p:cNvSpPr>
              <p:nvPr/>
            </p:nvSpPr>
            <p:spPr bwMode="auto">
              <a:xfrm flipV="1">
                <a:off x="3521" y="1477"/>
                <a:ext cx="1" cy="1"/>
              </a:xfrm>
              <a:prstGeom prst="line">
                <a:avLst/>
              </a:prstGeom>
              <a:noFill/>
              <a:ln w="3175">
                <a:solidFill>
                  <a:srgbClr val="000000"/>
                </a:solidFill>
                <a:miter lim="800000"/>
                <a:headEnd/>
                <a:tailEnd/>
              </a:ln>
            </p:spPr>
            <p:txBody>
              <a:bodyPr/>
              <a:lstStyle/>
              <a:p>
                <a:endParaRPr lang="en-US" dirty="0"/>
              </a:p>
            </p:txBody>
          </p:sp>
          <p:sp>
            <p:nvSpPr>
              <p:cNvPr id="2852" name="Freeform 2048"/>
              <p:cNvSpPr>
                <a:spLocks/>
              </p:cNvSpPr>
              <p:nvPr/>
            </p:nvSpPr>
            <p:spPr bwMode="auto">
              <a:xfrm>
                <a:off x="5066" y="1482"/>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853" name="Freeform 2049"/>
              <p:cNvSpPr>
                <a:spLocks/>
              </p:cNvSpPr>
              <p:nvPr/>
            </p:nvSpPr>
            <p:spPr bwMode="auto">
              <a:xfrm>
                <a:off x="5063" y="1482"/>
                <a:ext cx="3" cy="4"/>
              </a:xfrm>
              <a:custGeom>
                <a:avLst/>
                <a:gdLst>
                  <a:gd name="T0" fmla="*/ 0 w 3"/>
                  <a:gd name="T1" fmla="*/ 4 h 4"/>
                  <a:gd name="T2" fmla="*/ 3 w 3"/>
                  <a:gd name="T3" fmla="*/ 0 h 4"/>
                  <a:gd name="T4" fmla="*/ 0 w 3"/>
                  <a:gd name="T5" fmla="*/ 4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4"/>
                    </a:moveTo>
                    <a:lnTo>
                      <a:pt x="3"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854" name="Line 2050"/>
              <p:cNvSpPr>
                <a:spLocks noChangeShapeType="1"/>
              </p:cNvSpPr>
              <p:nvPr/>
            </p:nvSpPr>
            <p:spPr bwMode="auto">
              <a:xfrm>
                <a:off x="5066" y="1488"/>
                <a:ext cx="2" cy="1"/>
              </a:xfrm>
              <a:prstGeom prst="line">
                <a:avLst/>
              </a:prstGeom>
              <a:noFill/>
              <a:ln w="3175">
                <a:solidFill>
                  <a:srgbClr val="000000"/>
                </a:solidFill>
                <a:miter lim="800000"/>
                <a:headEnd/>
                <a:tailEnd/>
              </a:ln>
            </p:spPr>
            <p:txBody>
              <a:bodyPr/>
              <a:lstStyle/>
              <a:p>
                <a:endParaRPr lang="en-US" dirty="0"/>
              </a:p>
            </p:txBody>
          </p:sp>
          <p:sp>
            <p:nvSpPr>
              <p:cNvPr id="2855" name="Freeform 2051"/>
              <p:cNvSpPr>
                <a:spLocks/>
              </p:cNvSpPr>
              <p:nvPr/>
            </p:nvSpPr>
            <p:spPr bwMode="auto">
              <a:xfrm>
                <a:off x="5064" y="1486"/>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856" name="Freeform 2052"/>
              <p:cNvSpPr>
                <a:spLocks/>
              </p:cNvSpPr>
              <p:nvPr/>
            </p:nvSpPr>
            <p:spPr bwMode="auto">
              <a:xfrm>
                <a:off x="4872" y="1490"/>
                <a:ext cx="18" cy="6"/>
              </a:xfrm>
              <a:custGeom>
                <a:avLst/>
                <a:gdLst>
                  <a:gd name="T0" fmla="*/ 0 w 18"/>
                  <a:gd name="T1" fmla="*/ 3 h 6"/>
                  <a:gd name="T2" fmla="*/ 8 w 18"/>
                  <a:gd name="T3" fmla="*/ 0 h 6"/>
                  <a:gd name="T4" fmla="*/ 18 w 18"/>
                  <a:gd name="T5" fmla="*/ 6 h 6"/>
                  <a:gd name="T6" fmla="*/ 5 w 18"/>
                  <a:gd name="T7" fmla="*/ 4 h 6"/>
                  <a:gd name="T8" fmla="*/ 3 w 18"/>
                  <a:gd name="T9" fmla="*/ 6 h 6"/>
                  <a:gd name="T10" fmla="*/ 0 w 18"/>
                  <a:gd name="T11" fmla="*/ 3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0" y="3"/>
                    </a:moveTo>
                    <a:lnTo>
                      <a:pt x="8" y="0"/>
                    </a:lnTo>
                    <a:lnTo>
                      <a:pt x="18" y="6"/>
                    </a:lnTo>
                    <a:lnTo>
                      <a:pt x="5" y="4"/>
                    </a:lnTo>
                    <a:lnTo>
                      <a:pt x="3" y="6"/>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857" name="Freeform 2053"/>
              <p:cNvSpPr>
                <a:spLocks/>
              </p:cNvSpPr>
              <p:nvPr/>
            </p:nvSpPr>
            <p:spPr bwMode="auto">
              <a:xfrm>
                <a:off x="4859" y="1491"/>
                <a:ext cx="107" cy="112"/>
              </a:xfrm>
              <a:custGeom>
                <a:avLst/>
                <a:gdLst>
                  <a:gd name="T0" fmla="*/ 55 w 107"/>
                  <a:gd name="T1" fmla="*/ 112 h 112"/>
                  <a:gd name="T2" fmla="*/ 47 w 107"/>
                  <a:gd name="T3" fmla="*/ 104 h 112"/>
                  <a:gd name="T4" fmla="*/ 37 w 107"/>
                  <a:gd name="T5" fmla="*/ 104 h 112"/>
                  <a:gd name="T6" fmla="*/ 23 w 107"/>
                  <a:gd name="T7" fmla="*/ 95 h 112"/>
                  <a:gd name="T8" fmla="*/ 24 w 107"/>
                  <a:gd name="T9" fmla="*/ 77 h 112"/>
                  <a:gd name="T10" fmla="*/ 11 w 107"/>
                  <a:gd name="T11" fmla="*/ 74 h 112"/>
                  <a:gd name="T12" fmla="*/ 15 w 107"/>
                  <a:gd name="T13" fmla="*/ 69 h 112"/>
                  <a:gd name="T14" fmla="*/ 13 w 107"/>
                  <a:gd name="T15" fmla="*/ 67 h 112"/>
                  <a:gd name="T16" fmla="*/ 18 w 107"/>
                  <a:gd name="T17" fmla="*/ 63 h 112"/>
                  <a:gd name="T18" fmla="*/ 8 w 107"/>
                  <a:gd name="T19" fmla="*/ 59 h 112"/>
                  <a:gd name="T20" fmla="*/ 13 w 107"/>
                  <a:gd name="T21" fmla="*/ 55 h 112"/>
                  <a:gd name="T22" fmla="*/ 8 w 107"/>
                  <a:gd name="T23" fmla="*/ 47 h 112"/>
                  <a:gd name="T24" fmla="*/ 13 w 107"/>
                  <a:gd name="T25" fmla="*/ 47 h 112"/>
                  <a:gd name="T26" fmla="*/ 11 w 107"/>
                  <a:gd name="T27" fmla="*/ 35 h 112"/>
                  <a:gd name="T28" fmla="*/ 0 w 107"/>
                  <a:gd name="T29" fmla="*/ 24 h 112"/>
                  <a:gd name="T30" fmla="*/ 5 w 107"/>
                  <a:gd name="T31" fmla="*/ 15 h 112"/>
                  <a:gd name="T32" fmla="*/ 11 w 107"/>
                  <a:gd name="T33" fmla="*/ 10 h 112"/>
                  <a:gd name="T34" fmla="*/ 8 w 107"/>
                  <a:gd name="T35" fmla="*/ 0 h 112"/>
                  <a:gd name="T36" fmla="*/ 15 w 107"/>
                  <a:gd name="T37" fmla="*/ 7 h 112"/>
                  <a:gd name="T38" fmla="*/ 27 w 107"/>
                  <a:gd name="T39" fmla="*/ 3 h 112"/>
                  <a:gd name="T40" fmla="*/ 29 w 107"/>
                  <a:gd name="T41" fmla="*/ 8 h 112"/>
                  <a:gd name="T42" fmla="*/ 55 w 107"/>
                  <a:gd name="T43" fmla="*/ 16 h 112"/>
                  <a:gd name="T44" fmla="*/ 55 w 107"/>
                  <a:gd name="T45" fmla="*/ 19 h 112"/>
                  <a:gd name="T46" fmla="*/ 61 w 107"/>
                  <a:gd name="T47" fmla="*/ 26 h 112"/>
                  <a:gd name="T48" fmla="*/ 61 w 107"/>
                  <a:gd name="T49" fmla="*/ 43 h 112"/>
                  <a:gd name="T50" fmla="*/ 79 w 107"/>
                  <a:gd name="T51" fmla="*/ 61 h 112"/>
                  <a:gd name="T52" fmla="*/ 84 w 107"/>
                  <a:gd name="T53" fmla="*/ 82 h 112"/>
                  <a:gd name="T54" fmla="*/ 91 w 107"/>
                  <a:gd name="T55" fmla="*/ 85 h 112"/>
                  <a:gd name="T56" fmla="*/ 92 w 107"/>
                  <a:gd name="T57" fmla="*/ 96 h 112"/>
                  <a:gd name="T58" fmla="*/ 107 w 107"/>
                  <a:gd name="T59" fmla="*/ 99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7"/>
                  <a:gd name="T91" fmla="*/ 0 h 112"/>
                  <a:gd name="T92" fmla="*/ 107 w 107"/>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7" h="112">
                    <a:moveTo>
                      <a:pt x="55" y="112"/>
                    </a:moveTo>
                    <a:lnTo>
                      <a:pt x="47" y="104"/>
                    </a:lnTo>
                    <a:lnTo>
                      <a:pt x="37" y="104"/>
                    </a:lnTo>
                    <a:lnTo>
                      <a:pt x="23" y="95"/>
                    </a:lnTo>
                    <a:lnTo>
                      <a:pt x="24" y="77"/>
                    </a:lnTo>
                    <a:lnTo>
                      <a:pt x="11" y="74"/>
                    </a:lnTo>
                    <a:lnTo>
                      <a:pt x="15" y="69"/>
                    </a:lnTo>
                    <a:lnTo>
                      <a:pt x="13" y="67"/>
                    </a:lnTo>
                    <a:lnTo>
                      <a:pt x="18" y="63"/>
                    </a:lnTo>
                    <a:lnTo>
                      <a:pt x="8" y="59"/>
                    </a:lnTo>
                    <a:lnTo>
                      <a:pt x="13" y="55"/>
                    </a:lnTo>
                    <a:lnTo>
                      <a:pt x="8" y="47"/>
                    </a:lnTo>
                    <a:lnTo>
                      <a:pt x="13" y="47"/>
                    </a:lnTo>
                    <a:lnTo>
                      <a:pt x="11" y="35"/>
                    </a:lnTo>
                    <a:lnTo>
                      <a:pt x="0" y="24"/>
                    </a:lnTo>
                    <a:lnTo>
                      <a:pt x="5" y="15"/>
                    </a:lnTo>
                    <a:lnTo>
                      <a:pt x="11" y="10"/>
                    </a:lnTo>
                    <a:lnTo>
                      <a:pt x="8" y="0"/>
                    </a:lnTo>
                    <a:lnTo>
                      <a:pt x="15" y="7"/>
                    </a:lnTo>
                    <a:lnTo>
                      <a:pt x="27" y="3"/>
                    </a:lnTo>
                    <a:lnTo>
                      <a:pt x="29" y="8"/>
                    </a:lnTo>
                    <a:lnTo>
                      <a:pt x="55" y="16"/>
                    </a:lnTo>
                    <a:lnTo>
                      <a:pt x="55" y="19"/>
                    </a:lnTo>
                    <a:lnTo>
                      <a:pt x="61" y="26"/>
                    </a:lnTo>
                    <a:lnTo>
                      <a:pt x="61" y="43"/>
                    </a:lnTo>
                    <a:lnTo>
                      <a:pt x="79" y="61"/>
                    </a:lnTo>
                    <a:lnTo>
                      <a:pt x="84" y="82"/>
                    </a:lnTo>
                    <a:lnTo>
                      <a:pt x="91" y="85"/>
                    </a:lnTo>
                    <a:lnTo>
                      <a:pt x="92" y="96"/>
                    </a:lnTo>
                    <a:lnTo>
                      <a:pt x="107" y="99"/>
                    </a:lnTo>
                  </a:path>
                </a:pathLst>
              </a:custGeom>
              <a:noFill/>
              <a:ln w="3175">
                <a:solidFill>
                  <a:srgbClr val="000000"/>
                </a:solidFill>
                <a:miter lim="800000"/>
                <a:headEnd/>
                <a:tailEnd/>
              </a:ln>
            </p:spPr>
            <p:txBody>
              <a:bodyPr/>
              <a:lstStyle/>
              <a:p>
                <a:pPr algn="ctr" eaLnBrk="0" hangingPunct="0"/>
                <a:endParaRPr lang="en-US" dirty="0"/>
              </a:p>
            </p:txBody>
          </p:sp>
          <p:sp>
            <p:nvSpPr>
              <p:cNvPr id="2858" name="Line 2054"/>
              <p:cNvSpPr>
                <a:spLocks noChangeShapeType="1"/>
              </p:cNvSpPr>
              <p:nvPr/>
            </p:nvSpPr>
            <p:spPr bwMode="auto">
              <a:xfrm flipH="1">
                <a:off x="4916" y="1590"/>
                <a:ext cx="50" cy="15"/>
              </a:xfrm>
              <a:prstGeom prst="line">
                <a:avLst/>
              </a:prstGeom>
              <a:noFill/>
              <a:ln w="3175">
                <a:solidFill>
                  <a:srgbClr val="000000"/>
                </a:solidFill>
                <a:miter lim="800000"/>
                <a:headEnd/>
                <a:tailEnd/>
              </a:ln>
            </p:spPr>
            <p:txBody>
              <a:bodyPr/>
              <a:lstStyle/>
              <a:p>
                <a:endParaRPr lang="en-US" dirty="0"/>
              </a:p>
            </p:txBody>
          </p:sp>
          <p:sp>
            <p:nvSpPr>
              <p:cNvPr id="2859" name="Line 2055"/>
              <p:cNvSpPr>
                <a:spLocks noChangeShapeType="1"/>
              </p:cNvSpPr>
              <p:nvPr/>
            </p:nvSpPr>
            <p:spPr bwMode="auto">
              <a:xfrm flipH="1" flipV="1">
                <a:off x="4914" y="1603"/>
                <a:ext cx="2" cy="2"/>
              </a:xfrm>
              <a:prstGeom prst="line">
                <a:avLst/>
              </a:prstGeom>
              <a:noFill/>
              <a:ln w="3175">
                <a:solidFill>
                  <a:srgbClr val="000000"/>
                </a:solidFill>
                <a:miter lim="800000"/>
                <a:headEnd/>
                <a:tailEnd/>
              </a:ln>
            </p:spPr>
            <p:txBody>
              <a:bodyPr/>
              <a:lstStyle/>
              <a:p>
                <a:endParaRPr lang="en-US" dirty="0"/>
              </a:p>
            </p:txBody>
          </p:sp>
          <p:sp>
            <p:nvSpPr>
              <p:cNvPr id="2860" name="Freeform 2056"/>
              <p:cNvSpPr>
                <a:spLocks/>
              </p:cNvSpPr>
              <p:nvPr/>
            </p:nvSpPr>
            <p:spPr bwMode="auto">
              <a:xfrm>
                <a:off x="4885" y="1493"/>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61" name="Freeform 2057"/>
              <p:cNvSpPr>
                <a:spLocks/>
              </p:cNvSpPr>
              <p:nvPr/>
            </p:nvSpPr>
            <p:spPr bwMode="auto">
              <a:xfrm>
                <a:off x="4890" y="1493"/>
                <a:ext cx="3" cy="1"/>
              </a:xfrm>
              <a:custGeom>
                <a:avLst/>
                <a:gdLst>
                  <a:gd name="T0" fmla="*/ 0 w 3"/>
                  <a:gd name="T1" fmla="*/ 1 h 1"/>
                  <a:gd name="T2" fmla="*/ 3 w 3"/>
                  <a:gd name="T3" fmla="*/ 0 h 1"/>
                  <a:gd name="T4" fmla="*/ 0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862" name="Line 2058"/>
              <p:cNvSpPr>
                <a:spLocks noChangeShapeType="1"/>
              </p:cNvSpPr>
              <p:nvPr/>
            </p:nvSpPr>
            <p:spPr bwMode="auto">
              <a:xfrm>
                <a:off x="3486" y="1493"/>
                <a:ext cx="1" cy="1"/>
              </a:xfrm>
              <a:prstGeom prst="line">
                <a:avLst/>
              </a:prstGeom>
              <a:noFill/>
              <a:ln w="3175">
                <a:solidFill>
                  <a:srgbClr val="000000"/>
                </a:solidFill>
                <a:miter lim="800000"/>
                <a:headEnd/>
                <a:tailEnd/>
              </a:ln>
            </p:spPr>
            <p:txBody>
              <a:bodyPr/>
              <a:lstStyle/>
              <a:p>
                <a:endParaRPr lang="en-US" dirty="0"/>
              </a:p>
            </p:txBody>
          </p:sp>
          <p:sp>
            <p:nvSpPr>
              <p:cNvPr id="2863" name="Line 2059"/>
              <p:cNvSpPr>
                <a:spLocks noChangeShapeType="1"/>
              </p:cNvSpPr>
              <p:nvPr/>
            </p:nvSpPr>
            <p:spPr bwMode="auto">
              <a:xfrm flipV="1">
                <a:off x="4865" y="1493"/>
                <a:ext cx="2" cy="1"/>
              </a:xfrm>
              <a:prstGeom prst="line">
                <a:avLst/>
              </a:prstGeom>
              <a:noFill/>
              <a:ln w="3175">
                <a:solidFill>
                  <a:srgbClr val="000000"/>
                </a:solidFill>
                <a:miter lim="800000"/>
                <a:headEnd/>
                <a:tailEnd/>
              </a:ln>
            </p:spPr>
            <p:txBody>
              <a:bodyPr/>
              <a:lstStyle/>
              <a:p>
                <a:endParaRPr lang="en-US" dirty="0"/>
              </a:p>
            </p:txBody>
          </p:sp>
          <p:sp>
            <p:nvSpPr>
              <p:cNvPr id="2864" name="Line 2060"/>
              <p:cNvSpPr>
                <a:spLocks noChangeShapeType="1"/>
              </p:cNvSpPr>
              <p:nvPr/>
            </p:nvSpPr>
            <p:spPr bwMode="auto">
              <a:xfrm flipV="1">
                <a:off x="4867" y="1496"/>
                <a:ext cx="1" cy="2"/>
              </a:xfrm>
              <a:prstGeom prst="line">
                <a:avLst/>
              </a:prstGeom>
              <a:noFill/>
              <a:ln w="3175">
                <a:solidFill>
                  <a:srgbClr val="000000"/>
                </a:solidFill>
                <a:miter lim="800000"/>
                <a:headEnd/>
                <a:tailEnd/>
              </a:ln>
            </p:spPr>
            <p:txBody>
              <a:bodyPr/>
              <a:lstStyle/>
              <a:p>
                <a:endParaRPr lang="en-US" dirty="0"/>
              </a:p>
            </p:txBody>
          </p:sp>
          <p:sp>
            <p:nvSpPr>
              <p:cNvPr id="2865" name="Line 2061"/>
              <p:cNvSpPr>
                <a:spLocks noChangeShapeType="1"/>
              </p:cNvSpPr>
              <p:nvPr/>
            </p:nvSpPr>
            <p:spPr bwMode="auto">
              <a:xfrm flipV="1">
                <a:off x="4867" y="1496"/>
                <a:ext cx="1" cy="2"/>
              </a:xfrm>
              <a:prstGeom prst="line">
                <a:avLst/>
              </a:prstGeom>
              <a:noFill/>
              <a:ln w="3175">
                <a:solidFill>
                  <a:srgbClr val="000000"/>
                </a:solidFill>
                <a:miter lim="800000"/>
                <a:headEnd/>
                <a:tailEnd/>
              </a:ln>
            </p:spPr>
            <p:txBody>
              <a:bodyPr/>
              <a:lstStyle/>
              <a:p>
                <a:endParaRPr lang="en-US" dirty="0"/>
              </a:p>
            </p:txBody>
          </p:sp>
          <p:sp>
            <p:nvSpPr>
              <p:cNvPr id="2866" name="Line 2062"/>
              <p:cNvSpPr>
                <a:spLocks noChangeShapeType="1"/>
              </p:cNvSpPr>
              <p:nvPr/>
            </p:nvSpPr>
            <p:spPr bwMode="auto">
              <a:xfrm flipV="1">
                <a:off x="4152" y="1496"/>
                <a:ext cx="1" cy="2"/>
              </a:xfrm>
              <a:prstGeom prst="line">
                <a:avLst/>
              </a:prstGeom>
              <a:noFill/>
              <a:ln w="3175">
                <a:solidFill>
                  <a:srgbClr val="000000"/>
                </a:solidFill>
                <a:miter lim="800000"/>
                <a:headEnd/>
                <a:tailEnd/>
              </a:ln>
            </p:spPr>
            <p:txBody>
              <a:bodyPr/>
              <a:lstStyle/>
              <a:p>
                <a:endParaRPr lang="en-US" dirty="0"/>
              </a:p>
            </p:txBody>
          </p:sp>
          <p:sp>
            <p:nvSpPr>
              <p:cNvPr id="2867" name="Line 2063"/>
              <p:cNvSpPr>
                <a:spLocks noChangeShapeType="1"/>
              </p:cNvSpPr>
              <p:nvPr/>
            </p:nvSpPr>
            <p:spPr bwMode="auto">
              <a:xfrm>
                <a:off x="4867" y="1499"/>
                <a:ext cx="1" cy="1"/>
              </a:xfrm>
              <a:prstGeom prst="line">
                <a:avLst/>
              </a:prstGeom>
              <a:noFill/>
              <a:ln w="3175">
                <a:solidFill>
                  <a:srgbClr val="000000"/>
                </a:solidFill>
                <a:miter lim="800000"/>
                <a:headEnd/>
                <a:tailEnd/>
              </a:ln>
            </p:spPr>
            <p:txBody>
              <a:bodyPr/>
              <a:lstStyle/>
              <a:p>
                <a:endParaRPr lang="en-US" dirty="0"/>
              </a:p>
            </p:txBody>
          </p:sp>
          <p:sp>
            <p:nvSpPr>
              <p:cNvPr id="2868" name="Line 2064"/>
              <p:cNvSpPr>
                <a:spLocks noChangeShapeType="1"/>
              </p:cNvSpPr>
              <p:nvPr/>
            </p:nvSpPr>
            <p:spPr bwMode="auto">
              <a:xfrm flipV="1">
                <a:off x="4440" y="1510"/>
                <a:ext cx="24" cy="2"/>
              </a:xfrm>
              <a:prstGeom prst="line">
                <a:avLst/>
              </a:prstGeom>
              <a:noFill/>
              <a:ln w="3175">
                <a:solidFill>
                  <a:srgbClr val="000000"/>
                </a:solidFill>
                <a:miter lim="800000"/>
                <a:headEnd/>
                <a:tailEnd/>
              </a:ln>
            </p:spPr>
            <p:txBody>
              <a:bodyPr/>
              <a:lstStyle/>
              <a:p>
                <a:endParaRPr lang="en-US" dirty="0"/>
              </a:p>
            </p:txBody>
          </p:sp>
          <p:sp>
            <p:nvSpPr>
              <p:cNvPr id="2869" name="Freeform 2065"/>
              <p:cNvSpPr>
                <a:spLocks/>
              </p:cNvSpPr>
              <p:nvPr/>
            </p:nvSpPr>
            <p:spPr bwMode="auto">
              <a:xfrm>
                <a:off x="4464" y="1510"/>
                <a:ext cx="18" cy="15"/>
              </a:xfrm>
              <a:custGeom>
                <a:avLst/>
                <a:gdLst>
                  <a:gd name="T0" fmla="*/ 0 w 18"/>
                  <a:gd name="T1" fmla="*/ 0 h 15"/>
                  <a:gd name="T2" fmla="*/ 0 w 18"/>
                  <a:gd name="T3" fmla="*/ 15 h 15"/>
                  <a:gd name="T4" fmla="*/ 18 w 18"/>
                  <a:gd name="T5" fmla="*/ 13 h 15"/>
                  <a:gd name="T6" fmla="*/ 0 60000 65536"/>
                  <a:gd name="T7" fmla="*/ 0 60000 65536"/>
                  <a:gd name="T8" fmla="*/ 0 60000 65536"/>
                  <a:gd name="T9" fmla="*/ 0 w 18"/>
                  <a:gd name="T10" fmla="*/ 0 h 15"/>
                  <a:gd name="T11" fmla="*/ 18 w 18"/>
                  <a:gd name="T12" fmla="*/ 15 h 15"/>
                </a:gdLst>
                <a:ahLst/>
                <a:cxnLst>
                  <a:cxn ang="T6">
                    <a:pos x="T0" y="T1"/>
                  </a:cxn>
                  <a:cxn ang="T7">
                    <a:pos x="T2" y="T3"/>
                  </a:cxn>
                  <a:cxn ang="T8">
                    <a:pos x="T4" y="T5"/>
                  </a:cxn>
                </a:cxnLst>
                <a:rect l="T9" t="T10" r="T11" b="T12"/>
                <a:pathLst>
                  <a:path w="18" h="15">
                    <a:moveTo>
                      <a:pt x="0" y="0"/>
                    </a:moveTo>
                    <a:lnTo>
                      <a:pt x="0" y="15"/>
                    </a:lnTo>
                    <a:lnTo>
                      <a:pt x="18" y="13"/>
                    </a:lnTo>
                  </a:path>
                </a:pathLst>
              </a:custGeom>
              <a:noFill/>
              <a:ln w="3175">
                <a:solidFill>
                  <a:srgbClr val="000000"/>
                </a:solidFill>
                <a:miter lim="800000"/>
                <a:headEnd/>
                <a:tailEnd/>
              </a:ln>
            </p:spPr>
            <p:txBody>
              <a:bodyPr/>
              <a:lstStyle/>
              <a:p>
                <a:pPr algn="ctr" eaLnBrk="0" hangingPunct="0"/>
                <a:endParaRPr lang="en-US" dirty="0"/>
              </a:p>
            </p:txBody>
          </p:sp>
          <p:sp>
            <p:nvSpPr>
              <p:cNvPr id="2870" name="Line 2066"/>
              <p:cNvSpPr>
                <a:spLocks noChangeShapeType="1"/>
              </p:cNvSpPr>
              <p:nvPr/>
            </p:nvSpPr>
            <p:spPr bwMode="auto">
              <a:xfrm>
                <a:off x="4482" y="1523"/>
                <a:ext cx="2" cy="1"/>
              </a:xfrm>
              <a:prstGeom prst="line">
                <a:avLst/>
              </a:prstGeom>
              <a:noFill/>
              <a:ln w="3175">
                <a:solidFill>
                  <a:srgbClr val="000000"/>
                </a:solidFill>
                <a:miter lim="800000"/>
                <a:headEnd/>
                <a:tailEnd/>
              </a:ln>
            </p:spPr>
            <p:txBody>
              <a:bodyPr/>
              <a:lstStyle/>
              <a:p>
                <a:endParaRPr lang="en-US" dirty="0"/>
              </a:p>
            </p:txBody>
          </p:sp>
          <p:sp>
            <p:nvSpPr>
              <p:cNvPr id="2871" name="Line 2067"/>
              <p:cNvSpPr>
                <a:spLocks noChangeShapeType="1"/>
              </p:cNvSpPr>
              <p:nvPr/>
            </p:nvSpPr>
            <p:spPr bwMode="auto">
              <a:xfrm>
                <a:off x="4484" y="1523"/>
                <a:ext cx="1" cy="1"/>
              </a:xfrm>
              <a:prstGeom prst="line">
                <a:avLst/>
              </a:prstGeom>
              <a:noFill/>
              <a:ln w="3175">
                <a:solidFill>
                  <a:srgbClr val="000000"/>
                </a:solidFill>
                <a:miter lim="800000"/>
                <a:headEnd/>
                <a:tailEnd/>
              </a:ln>
            </p:spPr>
            <p:txBody>
              <a:bodyPr/>
              <a:lstStyle/>
              <a:p>
                <a:endParaRPr lang="en-US" dirty="0"/>
              </a:p>
            </p:txBody>
          </p:sp>
          <p:sp>
            <p:nvSpPr>
              <p:cNvPr id="2872" name="Line 2068"/>
              <p:cNvSpPr>
                <a:spLocks noChangeShapeType="1"/>
              </p:cNvSpPr>
              <p:nvPr/>
            </p:nvSpPr>
            <p:spPr bwMode="auto">
              <a:xfrm>
                <a:off x="4485" y="1523"/>
                <a:ext cx="1" cy="1"/>
              </a:xfrm>
              <a:prstGeom prst="line">
                <a:avLst/>
              </a:prstGeom>
              <a:noFill/>
              <a:ln w="3175">
                <a:solidFill>
                  <a:srgbClr val="000000"/>
                </a:solidFill>
                <a:miter lim="800000"/>
                <a:headEnd/>
                <a:tailEnd/>
              </a:ln>
            </p:spPr>
            <p:txBody>
              <a:bodyPr/>
              <a:lstStyle/>
              <a:p>
                <a:endParaRPr lang="en-US" dirty="0"/>
              </a:p>
            </p:txBody>
          </p:sp>
          <p:sp>
            <p:nvSpPr>
              <p:cNvPr id="2873" name="Freeform 2069"/>
              <p:cNvSpPr>
                <a:spLocks/>
              </p:cNvSpPr>
              <p:nvPr/>
            </p:nvSpPr>
            <p:spPr bwMode="auto">
              <a:xfrm>
                <a:off x="4485" y="1523"/>
                <a:ext cx="84" cy="27"/>
              </a:xfrm>
              <a:custGeom>
                <a:avLst/>
                <a:gdLst>
                  <a:gd name="T0" fmla="*/ 0 w 84"/>
                  <a:gd name="T1" fmla="*/ 0 h 27"/>
                  <a:gd name="T2" fmla="*/ 20 w 84"/>
                  <a:gd name="T3" fmla="*/ 0 h 27"/>
                  <a:gd name="T4" fmla="*/ 21 w 84"/>
                  <a:gd name="T5" fmla="*/ 27 h 27"/>
                  <a:gd name="T6" fmla="*/ 84 w 84"/>
                  <a:gd name="T7" fmla="*/ 24 h 27"/>
                  <a:gd name="T8" fmla="*/ 0 60000 65536"/>
                  <a:gd name="T9" fmla="*/ 0 60000 65536"/>
                  <a:gd name="T10" fmla="*/ 0 60000 65536"/>
                  <a:gd name="T11" fmla="*/ 0 60000 65536"/>
                  <a:gd name="T12" fmla="*/ 0 w 84"/>
                  <a:gd name="T13" fmla="*/ 0 h 27"/>
                  <a:gd name="T14" fmla="*/ 84 w 84"/>
                  <a:gd name="T15" fmla="*/ 27 h 27"/>
                </a:gdLst>
                <a:ahLst/>
                <a:cxnLst>
                  <a:cxn ang="T8">
                    <a:pos x="T0" y="T1"/>
                  </a:cxn>
                  <a:cxn ang="T9">
                    <a:pos x="T2" y="T3"/>
                  </a:cxn>
                  <a:cxn ang="T10">
                    <a:pos x="T4" y="T5"/>
                  </a:cxn>
                  <a:cxn ang="T11">
                    <a:pos x="T6" y="T7"/>
                  </a:cxn>
                </a:cxnLst>
                <a:rect l="T12" t="T13" r="T14" b="T15"/>
                <a:pathLst>
                  <a:path w="84" h="27">
                    <a:moveTo>
                      <a:pt x="0" y="0"/>
                    </a:moveTo>
                    <a:lnTo>
                      <a:pt x="20" y="0"/>
                    </a:lnTo>
                    <a:lnTo>
                      <a:pt x="21" y="27"/>
                    </a:lnTo>
                    <a:lnTo>
                      <a:pt x="84" y="24"/>
                    </a:lnTo>
                  </a:path>
                </a:pathLst>
              </a:custGeom>
              <a:noFill/>
              <a:ln w="3175">
                <a:solidFill>
                  <a:srgbClr val="000000"/>
                </a:solidFill>
                <a:miter lim="800000"/>
                <a:headEnd/>
                <a:tailEnd/>
              </a:ln>
            </p:spPr>
            <p:txBody>
              <a:bodyPr/>
              <a:lstStyle/>
              <a:p>
                <a:pPr algn="ctr" eaLnBrk="0" hangingPunct="0"/>
                <a:endParaRPr lang="en-US" dirty="0"/>
              </a:p>
            </p:txBody>
          </p:sp>
          <p:sp>
            <p:nvSpPr>
              <p:cNvPr id="2874" name="Freeform 2070"/>
              <p:cNvSpPr>
                <a:spLocks/>
              </p:cNvSpPr>
              <p:nvPr/>
            </p:nvSpPr>
            <p:spPr bwMode="auto">
              <a:xfrm>
                <a:off x="4516" y="1547"/>
                <a:ext cx="55" cy="203"/>
              </a:xfrm>
              <a:custGeom>
                <a:avLst/>
                <a:gdLst>
                  <a:gd name="T0" fmla="*/ 53 w 55"/>
                  <a:gd name="T1" fmla="*/ 0 h 203"/>
                  <a:gd name="T2" fmla="*/ 55 w 55"/>
                  <a:gd name="T3" fmla="*/ 127 h 203"/>
                  <a:gd name="T4" fmla="*/ 0 w 55"/>
                  <a:gd name="T5" fmla="*/ 128 h 203"/>
                  <a:gd name="T6" fmla="*/ 2 w 55"/>
                  <a:gd name="T7" fmla="*/ 203 h 203"/>
                  <a:gd name="T8" fmla="*/ 0 60000 65536"/>
                  <a:gd name="T9" fmla="*/ 0 60000 65536"/>
                  <a:gd name="T10" fmla="*/ 0 60000 65536"/>
                  <a:gd name="T11" fmla="*/ 0 60000 65536"/>
                  <a:gd name="T12" fmla="*/ 0 w 55"/>
                  <a:gd name="T13" fmla="*/ 0 h 203"/>
                  <a:gd name="T14" fmla="*/ 55 w 55"/>
                  <a:gd name="T15" fmla="*/ 203 h 203"/>
                </a:gdLst>
                <a:ahLst/>
                <a:cxnLst>
                  <a:cxn ang="T8">
                    <a:pos x="T0" y="T1"/>
                  </a:cxn>
                  <a:cxn ang="T9">
                    <a:pos x="T2" y="T3"/>
                  </a:cxn>
                  <a:cxn ang="T10">
                    <a:pos x="T4" y="T5"/>
                  </a:cxn>
                  <a:cxn ang="T11">
                    <a:pos x="T6" y="T7"/>
                  </a:cxn>
                </a:cxnLst>
                <a:rect l="T12" t="T13" r="T14" b="T15"/>
                <a:pathLst>
                  <a:path w="55" h="203">
                    <a:moveTo>
                      <a:pt x="53" y="0"/>
                    </a:moveTo>
                    <a:lnTo>
                      <a:pt x="55" y="127"/>
                    </a:lnTo>
                    <a:lnTo>
                      <a:pt x="0" y="128"/>
                    </a:lnTo>
                    <a:lnTo>
                      <a:pt x="2" y="203"/>
                    </a:lnTo>
                  </a:path>
                </a:pathLst>
              </a:custGeom>
              <a:noFill/>
              <a:ln w="3175">
                <a:solidFill>
                  <a:srgbClr val="000000"/>
                </a:solidFill>
                <a:miter lim="800000"/>
                <a:headEnd/>
                <a:tailEnd/>
              </a:ln>
            </p:spPr>
            <p:txBody>
              <a:bodyPr/>
              <a:lstStyle/>
              <a:p>
                <a:pPr algn="ctr" eaLnBrk="0" hangingPunct="0"/>
                <a:endParaRPr lang="en-US" dirty="0"/>
              </a:p>
            </p:txBody>
          </p:sp>
          <p:sp>
            <p:nvSpPr>
              <p:cNvPr id="2875" name="Freeform 2071"/>
              <p:cNvSpPr>
                <a:spLocks/>
              </p:cNvSpPr>
              <p:nvPr/>
            </p:nvSpPr>
            <p:spPr bwMode="auto">
              <a:xfrm>
                <a:off x="4474" y="1750"/>
                <a:ext cx="44" cy="16"/>
              </a:xfrm>
              <a:custGeom>
                <a:avLst/>
                <a:gdLst>
                  <a:gd name="T0" fmla="*/ 44 w 44"/>
                  <a:gd name="T1" fmla="*/ 0 h 16"/>
                  <a:gd name="T2" fmla="*/ 37 w 44"/>
                  <a:gd name="T3" fmla="*/ 7 h 16"/>
                  <a:gd name="T4" fmla="*/ 29 w 44"/>
                  <a:gd name="T5" fmla="*/ 5 h 16"/>
                  <a:gd name="T6" fmla="*/ 27 w 44"/>
                  <a:gd name="T7" fmla="*/ 12 h 16"/>
                  <a:gd name="T8" fmla="*/ 18 w 44"/>
                  <a:gd name="T9" fmla="*/ 10 h 16"/>
                  <a:gd name="T10" fmla="*/ 15 w 44"/>
                  <a:gd name="T11" fmla="*/ 13 h 16"/>
                  <a:gd name="T12" fmla="*/ 0 w 44"/>
                  <a:gd name="T13" fmla="*/ 16 h 16"/>
                  <a:gd name="T14" fmla="*/ 0 60000 65536"/>
                  <a:gd name="T15" fmla="*/ 0 60000 65536"/>
                  <a:gd name="T16" fmla="*/ 0 60000 65536"/>
                  <a:gd name="T17" fmla="*/ 0 60000 65536"/>
                  <a:gd name="T18" fmla="*/ 0 60000 65536"/>
                  <a:gd name="T19" fmla="*/ 0 60000 65536"/>
                  <a:gd name="T20" fmla="*/ 0 60000 65536"/>
                  <a:gd name="T21" fmla="*/ 0 w 44"/>
                  <a:gd name="T22" fmla="*/ 0 h 16"/>
                  <a:gd name="T23" fmla="*/ 44 w 4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6">
                    <a:moveTo>
                      <a:pt x="44" y="0"/>
                    </a:moveTo>
                    <a:lnTo>
                      <a:pt x="37" y="7"/>
                    </a:lnTo>
                    <a:lnTo>
                      <a:pt x="29" y="5"/>
                    </a:lnTo>
                    <a:lnTo>
                      <a:pt x="27" y="12"/>
                    </a:lnTo>
                    <a:lnTo>
                      <a:pt x="18" y="10"/>
                    </a:lnTo>
                    <a:lnTo>
                      <a:pt x="15" y="13"/>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2876" name="Freeform 2072"/>
              <p:cNvSpPr>
                <a:spLocks/>
              </p:cNvSpPr>
              <p:nvPr/>
            </p:nvSpPr>
            <p:spPr bwMode="auto">
              <a:xfrm>
                <a:off x="4437" y="1760"/>
                <a:ext cx="37" cy="10"/>
              </a:xfrm>
              <a:custGeom>
                <a:avLst/>
                <a:gdLst>
                  <a:gd name="T0" fmla="*/ 37 w 37"/>
                  <a:gd name="T1" fmla="*/ 6 h 10"/>
                  <a:gd name="T2" fmla="*/ 16 w 37"/>
                  <a:gd name="T3" fmla="*/ 0 h 10"/>
                  <a:gd name="T4" fmla="*/ 6 w 37"/>
                  <a:gd name="T5" fmla="*/ 2 h 10"/>
                  <a:gd name="T6" fmla="*/ 0 w 37"/>
                  <a:gd name="T7" fmla="*/ 10 h 10"/>
                  <a:gd name="T8" fmla="*/ 0 60000 65536"/>
                  <a:gd name="T9" fmla="*/ 0 60000 65536"/>
                  <a:gd name="T10" fmla="*/ 0 60000 65536"/>
                  <a:gd name="T11" fmla="*/ 0 60000 65536"/>
                  <a:gd name="T12" fmla="*/ 0 w 37"/>
                  <a:gd name="T13" fmla="*/ 0 h 10"/>
                  <a:gd name="T14" fmla="*/ 37 w 37"/>
                  <a:gd name="T15" fmla="*/ 10 h 10"/>
                </a:gdLst>
                <a:ahLst/>
                <a:cxnLst>
                  <a:cxn ang="T8">
                    <a:pos x="T0" y="T1"/>
                  </a:cxn>
                  <a:cxn ang="T9">
                    <a:pos x="T2" y="T3"/>
                  </a:cxn>
                  <a:cxn ang="T10">
                    <a:pos x="T4" y="T5"/>
                  </a:cxn>
                  <a:cxn ang="T11">
                    <a:pos x="T6" y="T7"/>
                  </a:cxn>
                </a:cxnLst>
                <a:rect l="T12" t="T13" r="T14" b="T15"/>
                <a:pathLst>
                  <a:path w="37" h="10">
                    <a:moveTo>
                      <a:pt x="37" y="6"/>
                    </a:moveTo>
                    <a:lnTo>
                      <a:pt x="16" y="0"/>
                    </a:lnTo>
                    <a:lnTo>
                      <a:pt x="6" y="2"/>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2877" name="Freeform 2073"/>
              <p:cNvSpPr>
                <a:spLocks/>
              </p:cNvSpPr>
              <p:nvPr/>
            </p:nvSpPr>
            <p:spPr bwMode="auto">
              <a:xfrm>
                <a:off x="4294" y="1688"/>
                <a:ext cx="143" cy="88"/>
              </a:xfrm>
              <a:custGeom>
                <a:avLst/>
                <a:gdLst>
                  <a:gd name="T0" fmla="*/ 143 w 143"/>
                  <a:gd name="T1" fmla="*/ 82 h 88"/>
                  <a:gd name="T2" fmla="*/ 130 w 143"/>
                  <a:gd name="T3" fmla="*/ 88 h 88"/>
                  <a:gd name="T4" fmla="*/ 135 w 143"/>
                  <a:gd name="T5" fmla="*/ 85 h 88"/>
                  <a:gd name="T6" fmla="*/ 131 w 143"/>
                  <a:gd name="T7" fmla="*/ 80 h 88"/>
                  <a:gd name="T8" fmla="*/ 138 w 143"/>
                  <a:gd name="T9" fmla="*/ 78 h 88"/>
                  <a:gd name="T10" fmla="*/ 130 w 143"/>
                  <a:gd name="T11" fmla="*/ 72 h 88"/>
                  <a:gd name="T12" fmla="*/ 133 w 143"/>
                  <a:gd name="T13" fmla="*/ 70 h 88"/>
                  <a:gd name="T14" fmla="*/ 130 w 143"/>
                  <a:gd name="T15" fmla="*/ 64 h 88"/>
                  <a:gd name="T16" fmla="*/ 133 w 143"/>
                  <a:gd name="T17" fmla="*/ 59 h 88"/>
                  <a:gd name="T18" fmla="*/ 123 w 143"/>
                  <a:gd name="T19" fmla="*/ 61 h 88"/>
                  <a:gd name="T20" fmla="*/ 128 w 143"/>
                  <a:gd name="T21" fmla="*/ 56 h 88"/>
                  <a:gd name="T22" fmla="*/ 120 w 143"/>
                  <a:gd name="T23" fmla="*/ 59 h 88"/>
                  <a:gd name="T24" fmla="*/ 123 w 143"/>
                  <a:gd name="T25" fmla="*/ 54 h 88"/>
                  <a:gd name="T26" fmla="*/ 122 w 143"/>
                  <a:gd name="T27" fmla="*/ 50 h 88"/>
                  <a:gd name="T28" fmla="*/ 122 w 143"/>
                  <a:gd name="T29" fmla="*/ 54 h 88"/>
                  <a:gd name="T30" fmla="*/ 106 w 143"/>
                  <a:gd name="T31" fmla="*/ 53 h 88"/>
                  <a:gd name="T32" fmla="*/ 110 w 143"/>
                  <a:gd name="T33" fmla="*/ 48 h 88"/>
                  <a:gd name="T34" fmla="*/ 109 w 143"/>
                  <a:gd name="T35" fmla="*/ 46 h 88"/>
                  <a:gd name="T36" fmla="*/ 112 w 143"/>
                  <a:gd name="T37" fmla="*/ 40 h 88"/>
                  <a:gd name="T38" fmla="*/ 115 w 143"/>
                  <a:gd name="T39" fmla="*/ 42 h 88"/>
                  <a:gd name="T40" fmla="*/ 109 w 143"/>
                  <a:gd name="T41" fmla="*/ 26 h 88"/>
                  <a:gd name="T42" fmla="*/ 109 w 143"/>
                  <a:gd name="T43" fmla="*/ 10 h 88"/>
                  <a:gd name="T44" fmla="*/ 99 w 143"/>
                  <a:gd name="T45" fmla="*/ 16 h 88"/>
                  <a:gd name="T46" fmla="*/ 91 w 143"/>
                  <a:gd name="T47" fmla="*/ 8 h 88"/>
                  <a:gd name="T48" fmla="*/ 91 w 143"/>
                  <a:gd name="T49" fmla="*/ 5 h 88"/>
                  <a:gd name="T50" fmla="*/ 89 w 143"/>
                  <a:gd name="T51" fmla="*/ 11 h 88"/>
                  <a:gd name="T52" fmla="*/ 81 w 143"/>
                  <a:gd name="T53" fmla="*/ 14 h 88"/>
                  <a:gd name="T54" fmla="*/ 70 w 143"/>
                  <a:gd name="T55" fmla="*/ 8 h 88"/>
                  <a:gd name="T56" fmla="*/ 68 w 143"/>
                  <a:gd name="T57" fmla="*/ 11 h 88"/>
                  <a:gd name="T58" fmla="*/ 63 w 143"/>
                  <a:gd name="T59" fmla="*/ 8 h 88"/>
                  <a:gd name="T60" fmla="*/ 46 w 143"/>
                  <a:gd name="T61" fmla="*/ 10 h 88"/>
                  <a:gd name="T62" fmla="*/ 42 w 143"/>
                  <a:gd name="T63" fmla="*/ 3 h 88"/>
                  <a:gd name="T64" fmla="*/ 42 w 143"/>
                  <a:gd name="T65" fmla="*/ 6 h 88"/>
                  <a:gd name="T66" fmla="*/ 38 w 143"/>
                  <a:gd name="T67" fmla="*/ 8 h 88"/>
                  <a:gd name="T68" fmla="*/ 33 w 143"/>
                  <a:gd name="T69" fmla="*/ 5 h 88"/>
                  <a:gd name="T70" fmla="*/ 28 w 143"/>
                  <a:gd name="T71" fmla="*/ 6 h 88"/>
                  <a:gd name="T72" fmla="*/ 28 w 143"/>
                  <a:gd name="T73" fmla="*/ 13 h 88"/>
                  <a:gd name="T74" fmla="*/ 26 w 143"/>
                  <a:gd name="T75" fmla="*/ 8 h 88"/>
                  <a:gd name="T76" fmla="*/ 15 w 143"/>
                  <a:gd name="T77" fmla="*/ 11 h 88"/>
                  <a:gd name="T78" fmla="*/ 8 w 143"/>
                  <a:gd name="T79" fmla="*/ 6 h 88"/>
                  <a:gd name="T80" fmla="*/ 8 w 143"/>
                  <a:gd name="T81" fmla="*/ 8 h 88"/>
                  <a:gd name="T82" fmla="*/ 7 w 143"/>
                  <a:gd name="T83" fmla="*/ 0 h 88"/>
                  <a:gd name="T84" fmla="*/ 0 w 143"/>
                  <a:gd name="T85" fmla="*/ 0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88"/>
                  <a:gd name="T131" fmla="*/ 143 w 143"/>
                  <a:gd name="T132" fmla="*/ 88 h 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88">
                    <a:moveTo>
                      <a:pt x="143" y="82"/>
                    </a:moveTo>
                    <a:lnTo>
                      <a:pt x="130" y="88"/>
                    </a:lnTo>
                    <a:lnTo>
                      <a:pt x="135" y="85"/>
                    </a:lnTo>
                    <a:lnTo>
                      <a:pt x="131" y="80"/>
                    </a:lnTo>
                    <a:lnTo>
                      <a:pt x="138" y="78"/>
                    </a:lnTo>
                    <a:lnTo>
                      <a:pt x="130" y="72"/>
                    </a:lnTo>
                    <a:lnTo>
                      <a:pt x="133" y="70"/>
                    </a:lnTo>
                    <a:lnTo>
                      <a:pt x="130" y="64"/>
                    </a:lnTo>
                    <a:lnTo>
                      <a:pt x="133" y="59"/>
                    </a:lnTo>
                    <a:lnTo>
                      <a:pt x="123" y="61"/>
                    </a:lnTo>
                    <a:lnTo>
                      <a:pt x="128" y="56"/>
                    </a:lnTo>
                    <a:lnTo>
                      <a:pt x="120" y="59"/>
                    </a:lnTo>
                    <a:lnTo>
                      <a:pt x="123" y="54"/>
                    </a:lnTo>
                    <a:lnTo>
                      <a:pt x="122" y="50"/>
                    </a:lnTo>
                    <a:lnTo>
                      <a:pt x="122" y="54"/>
                    </a:lnTo>
                    <a:lnTo>
                      <a:pt x="106" y="53"/>
                    </a:lnTo>
                    <a:lnTo>
                      <a:pt x="110" y="48"/>
                    </a:lnTo>
                    <a:lnTo>
                      <a:pt x="109" y="46"/>
                    </a:lnTo>
                    <a:lnTo>
                      <a:pt x="112" y="40"/>
                    </a:lnTo>
                    <a:lnTo>
                      <a:pt x="115" y="42"/>
                    </a:lnTo>
                    <a:lnTo>
                      <a:pt x="109" y="26"/>
                    </a:lnTo>
                    <a:lnTo>
                      <a:pt x="109" y="10"/>
                    </a:lnTo>
                    <a:lnTo>
                      <a:pt x="99" y="16"/>
                    </a:lnTo>
                    <a:lnTo>
                      <a:pt x="91" y="8"/>
                    </a:lnTo>
                    <a:lnTo>
                      <a:pt x="91" y="5"/>
                    </a:lnTo>
                    <a:lnTo>
                      <a:pt x="89" y="11"/>
                    </a:lnTo>
                    <a:lnTo>
                      <a:pt x="81" y="14"/>
                    </a:lnTo>
                    <a:lnTo>
                      <a:pt x="70" y="8"/>
                    </a:lnTo>
                    <a:lnTo>
                      <a:pt x="68" y="11"/>
                    </a:lnTo>
                    <a:lnTo>
                      <a:pt x="63" y="8"/>
                    </a:lnTo>
                    <a:lnTo>
                      <a:pt x="46" y="10"/>
                    </a:lnTo>
                    <a:lnTo>
                      <a:pt x="42" y="3"/>
                    </a:lnTo>
                    <a:lnTo>
                      <a:pt x="42" y="6"/>
                    </a:lnTo>
                    <a:lnTo>
                      <a:pt x="38" y="8"/>
                    </a:lnTo>
                    <a:lnTo>
                      <a:pt x="33" y="5"/>
                    </a:lnTo>
                    <a:lnTo>
                      <a:pt x="28" y="6"/>
                    </a:lnTo>
                    <a:lnTo>
                      <a:pt x="28" y="13"/>
                    </a:lnTo>
                    <a:lnTo>
                      <a:pt x="26" y="8"/>
                    </a:lnTo>
                    <a:lnTo>
                      <a:pt x="15" y="11"/>
                    </a:lnTo>
                    <a:lnTo>
                      <a:pt x="8" y="6"/>
                    </a:lnTo>
                    <a:lnTo>
                      <a:pt x="8" y="8"/>
                    </a:lnTo>
                    <a:lnTo>
                      <a:pt x="7"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78" name="Freeform 2074"/>
              <p:cNvSpPr>
                <a:spLocks/>
              </p:cNvSpPr>
              <p:nvPr/>
            </p:nvSpPr>
            <p:spPr bwMode="auto">
              <a:xfrm>
                <a:off x="4278" y="1640"/>
                <a:ext cx="21" cy="48"/>
              </a:xfrm>
              <a:custGeom>
                <a:avLst/>
                <a:gdLst>
                  <a:gd name="T0" fmla="*/ 16 w 21"/>
                  <a:gd name="T1" fmla="*/ 48 h 48"/>
                  <a:gd name="T2" fmla="*/ 16 w 21"/>
                  <a:gd name="T3" fmla="*/ 42 h 48"/>
                  <a:gd name="T4" fmla="*/ 21 w 21"/>
                  <a:gd name="T5" fmla="*/ 35 h 48"/>
                  <a:gd name="T6" fmla="*/ 13 w 21"/>
                  <a:gd name="T7" fmla="*/ 34 h 48"/>
                  <a:gd name="T8" fmla="*/ 21 w 21"/>
                  <a:gd name="T9" fmla="*/ 26 h 48"/>
                  <a:gd name="T10" fmla="*/ 15 w 21"/>
                  <a:gd name="T11" fmla="*/ 22 h 48"/>
                  <a:gd name="T12" fmla="*/ 16 w 21"/>
                  <a:gd name="T13" fmla="*/ 21 h 48"/>
                  <a:gd name="T14" fmla="*/ 10 w 21"/>
                  <a:gd name="T15" fmla="*/ 11 h 48"/>
                  <a:gd name="T16" fmla="*/ 5 w 21"/>
                  <a:gd name="T17" fmla="*/ 13 h 48"/>
                  <a:gd name="T18" fmla="*/ 12 w 21"/>
                  <a:gd name="T19" fmla="*/ 3 h 48"/>
                  <a:gd name="T20" fmla="*/ 18 w 21"/>
                  <a:gd name="T21" fmla="*/ 0 h 48"/>
                  <a:gd name="T22" fmla="*/ 0 w 21"/>
                  <a:gd name="T23" fmla="*/ 1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48"/>
                  <a:gd name="T38" fmla="*/ 21 w 21"/>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48">
                    <a:moveTo>
                      <a:pt x="16" y="48"/>
                    </a:moveTo>
                    <a:lnTo>
                      <a:pt x="16" y="42"/>
                    </a:lnTo>
                    <a:lnTo>
                      <a:pt x="21" y="35"/>
                    </a:lnTo>
                    <a:lnTo>
                      <a:pt x="13" y="34"/>
                    </a:lnTo>
                    <a:lnTo>
                      <a:pt x="21" y="26"/>
                    </a:lnTo>
                    <a:lnTo>
                      <a:pt x="15" y="22"/>
                    </a:lnTo>
                    <a:lnTo>
                      <a:pt x="16" y="21"/>
                    </a:lnTo>
                    <a:lnTo>
                      <a:pt x="10" y="11"/>
                    </a:lnTo>
                    <a:lnTo>
                      <a:pt x="5" y="13"/>
                    </a:lnTo>
                    <a:lnTo>
                      <a:pt x="12" y="3"/>
                    </a:lnTo>
                    <a:lnTo>
                      <a:pt x="18" y="0"/>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2879" name="Freeform 2075"/>
              <p:cNvSpPr>
                <a:spLocks/>
              </p:cNvSpPr>
              <p:nvPr/>
            </p:nvSpPr>
            <p:spPr bwMode="auto">
              <a:xfrm>
                <a:off x="4273" y="1499"/>
                <a:ext cx="75" cy="152"/>
              </a:xfrm>
              <a:custGeom>
                <a:avLst/>
                <a:gdLst>
                  <a:gd name="T0" fmla="*/ 5 w 75"/>
                  <a:gd name="T1" fmla="*/ 152 h 152"/>
                  <a:gd name="T2" fmla="*/ 8 w 75"/>
                  <a:gd name="T3" fmla="*/ 151 h 152"/>
                  <a:gd name="T4" fmla="*/ 4 w 75"/>
                  <a:gd name="T5" fmla="*/ 149 h 152"/>
                  <a:gd name="T6" fmla="*/ 0 w 75"/>
                  <a:gd name="T7" fmla="*/ 130 h 152"/>
                  <a:gd name="T8" fmla="*/ 7 w 75"/>
                  <a:gd name="T9" fmla="*/ 128 h 152"/>
                  <a:gd name="T10" fmla="*/ 4 w 75"/>
                  <a:gd name="T11" fmla="*/ 127 h 152"/>
                  <a:gd name="T12" fmla="*/ 8 w 75"/>
                  <a:gd name="T13" fmla="*/ 120 h 152"/>
                  <a:gd name="T14" fmla="*/ 12 w 75"/>
                  <a:gd name="T15" fmla="*/ 123 h 152"/>
                  <a:gd name="T16" fmla="*/ 25 w 75"/>
                  <a:gd name="T17" fmla="*/ 115 h 152"/>
                  <a:gd name="T18" fmla="*/ 25 w 75"/>
                  <a:gd name="T19" fmla="*/ 112 h 152"/>
                  <a:gd name="T20" fmla="*/ 20 w 75"/>
                  <a:gd name="T21" fmla="*/ 112 h 152"/>
                  <a:gd name="T22" fmla="*/ 23 w 75"/>
                  <a:gd name="T23" fmla="*/ 109 h 152"/>
                  <a:gd name="T24" fmla="*/ 23 w 75"/>
                  <a:gd name="T25" fmla="*/ 104 h 152"/>
                  <a:gd name="T26" fmla="*/ 33 w 75"/>
                  <a:gd name="T27" fmla="*/ 99 h 152"/>
                  <a:gd name="T28" fmla="*/ 36 w 75"/>
                  <a:gd name="T29" fmla="*/ 91 h 152"/>
                  <a:gd name="T30" fmla="*/ 41 w 75"/>
                  <a:gd name="T31" fmla="*/ 90 h 152"/>
                  <a:gd name="T32" fmla="*/ 39 w 75"/>
                  <a:gd name="T33" fmla="*/ 82 h 152"/>
                  <a:gd name="T34" fmla="*/ 42 w 75"/>
                  <a:gd name="T35" fmla="*/ 82 h 152"/>
                  <a:gd name="T36" fmla="*/ 41 w 75"/>
                  <a:gd name="T37" fmla="*/ 77 h 152"/>
                  <a:gd name="T38" fmla="*/ 51 w 75"/>
                  <a:gd name="T39" fmla="*/ 61 h 152"/>
                  <a:gd name="T40" fmla="*/ 55 w 75"/>
                  <a:gd name="T41" fmla="*/ 58 h 152"/>
                  <a:gd name="T42" fmla="*/ 57 w 75"/>
                  <a:gd name="T43" fmla="*/ 35 h 152"/>
                  <a:gd name="T44" fmla="*/ 62 w 75"/>
                  <a:gd name="T45" fmla="*/ 32 h 152"/>
                  <a:gd name="T46" fmla="*/ 59 w 75"/>
                  <a:gd name="T47" fmla="*/ 26 h 152"/>
                  <a:gd name="T48" fmla="*/ 72 w 75"/>
                  <a:gd name="T49" fmla="*/ 16 h 152"/>
                  <a:gd name="T50" fmla="*/ 75 w 75"/>
                  <a:gd name="T51" fmla="*/ 0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5"/>
                  <a:gd name="T79" fmla="*/ 0 h 152"/>
                  <a:gd name="T80" fmla="*/ 75 w 75"/>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5" h="152">
                    <a:moveTo>
                      <a:pt x="5" y="152"/>
                    </a:moveTo>
                    <a:lnTo>
                      <a:pt x="8" y="151"/>
                    </a:lnTo>
                    <a:lnTo>
                      <a:pt x="4" y="149"/>
                    </a:lnTo>
                    <a:lnTo>
                      <a:pt x="0" y="130"/>
                    </a:lnTo>
                    <a:lnTo>
                      <a:pt x="7" y="128"/>
                    </a:lnTo>
                    <a:lnTo>
                      <a:pt x="4" y="127"/>
                    </a:lnTo>
                    <a:lnTo>
                      <a:pt x="8" y="120"/>
                    </a:lnTo>
                    <a:lnTo>
                      <a:pt x="12" y="123"/>
                    </a:lnTo>
                    <a:lnTo>
                      <a:pt x="25" y="115"/>
                    </a:lnTo>
                    <a:lnTo>
                      <a:pt x="25" y="112"/>
                    </a:lnTo>
                    <a:lnTo>
                      <a:pt x="20" y="112"/>
                    </a:lnTo>
                    <a:lnTo>
                      <a:pt x="23" y="109"/>
                    </a:lnTo>
                    <a:lnTo>
                      <a:pt x="23" y="104"/>
                    </a:lnTo>
                    <a:lnTo>
                      <a:pt x="33" y="99"/>
                    </a:lnTo>
                    <a:lnTo>
                      <a:pt x="36" y="91"/>
                    </a:lnTo>
                    <a:lnTo>
                      <a:pt x="41" y="90"/>
                    </a:lnTo>
                    <a:lnTo>
                      <a:pt x="39" y="82"/>
                    </a:lnTo>
                    <a:lnTo>
                      <a:pt x="42" y="82"/>
                    </a:lnTo>
                    <a:lnTo>
                      <a:pt x="41" y="77"/>
                    </a:lnTo>
                    <a:lnTo>
                      <a:pt x="51" y="61"/>
                    </a:lnTo>
                    <a:lnTo>
                      <a:pt x="55" y="58"/>
                    </a:lnTo>
                    <a:lnTo>
                      <a:pt x="57" y="35"/>
                    </a:lnTo>
                    <a:lnTo>
                      <a:pt x="62" y="32"/>
                    </a:lnTo>
                    <a:lnTo>
                      <a:pt x="59" y="26"/>
                    </a:lnTo>
                    <a:lnTo>
                      <a:pt x="72" y="16"/>
                    </a:lnTo>
                    <a:lnTo>
                      <a:pt x="75" y="0"/>
                    </a:lnTo>
                  </a:path>
                </a:pathLst>
              </a:custGeom>
              <a:noFill/>
              <a:ln w="3175">
                <a:solidFill>
                  <a:srgbClr val="000000"/>
                </a:solidFill>
                <a:miter lim="800000"/>
                <a:headEnd/>
                <a:tailEnd/>
              </a:ln>
            </p:spPr>
            <p:txBody>
              <a:bodyPr/>
              <a:lstStyle/>
              <a:p>
                <a:pPr algn="ctr" eaLnBrk="0" hangingPunct="0"/>
                <a:endParaRPr lang="en-US" dirty="0"/>
              </a:p>
            </p:txBody>
          </p:sp>
          <p:sp>
            <p:nvSpPr>
              <p:cNvPr id="2880" name="Freeform 2076"/>
              <p:cNvSpPr>
                <a:spLocks/>
              </p:cNvSpPr>
              <p:nvPr/>
            </p:nvSpPr>
            <p:spPr bwMode="auto">
              <a:xfrm>
                <a:off x="4348" y="1499"/>
                <a:ext cx="89" cy="13"/>
              </a:xfrm>
              <a:custGeom>
                <a:avLst/>
                <a:gdLst>
                  <a:gd name="T0" fmla="*/ 0 w 89"/>
                  <a:gd name="T1" fmla="*/ 0 h 13"/>
                  <a:gd name="T2" fmla="*/ 68 w 89"/>
                  <a:gd name="T3" fmla="*/ 2 h 13"/>
                  <a:gd name="T4" fmla="*/ 68 w 89"/>
                  <a:gd name="T5" fmla="*/ 7 h 13"/>
                  <a:gd name="T6" fmla="*/ 74 w 89"/>
                  <a:gd name="T7" fmla="*/ 7 h 13"/>
                  <a:gd name="T8" fmla="*/ 74 w 89"/>
                  <a:gd name="T9" fmla="*/ 13 h 13"/>
                  <a:gd name="T10" fmla="*/ 89 w 89"/>
                  <a:gd name="T11" fmla="*/ 13 h 13"/>
                  <a:gd name="T12" fmla="*/ 0 60000 65536"/>
                  <a:gd name="T13" fmla="*/ 0 60000 65536"/>
                  <a:gd name="T14" fmla="*/ 0 60000 65536"/>
                  <a:gd name="T15" fmla="*/ 0 60000 65536"/>
                  <a:gd name="T16" fmla="*/ 0 60000 65536"/>
                  <a:gd name="T17" fmla="*/ 0 60000 65536"/>
                  <a:gd name="T18" fmla="*/ 0 w 89"/>
                  <a:gd name="T19" fmla="*/ 0 h 13"/>
                  <a:gd name="T20" fmla="*/ 89 w 8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9" h="13">
                    <a:moveTo>
                      <a:pt x="0" y="0"/>
                    </a:moveTo>
                    <a:lnTo>
                      <a:pt x="68" y="2"/>
                    </a:lnTo>
                    <a:lnTo>
                      <a:pt x="68" y="7"/>
                    </a:lnTo>
                    <a:lnTo>
                      <a:pt x="74" y="7"/>
                    </a:lnTo>
                    <a:lnTo>
                      <a:pt x="74" y="13"/>
                    </a:lnTo>
                    <a:lnTo>
                      <a:pt x="89" y="13"/>
                    </a:lnTo>
                  </a:path>
                </a:pathLst>
              </a:custGeom>
              <a:noFill/>
              <a:ln w="3175">
                <a:solidFill>
                  <a:srgbClr val="000000"/>
                </a:solidFill>
                <a:miter lim="800000"/>
                <a:headEnd/>
                <a:tailEnd/>
              </a:ln>
            </p:spPr>
            <p:txBody>
              <a:bodyPr/>
              <a:lstStyle/>
              <a:p>
                <a:pPr algn="ctr" eaLnBrk="0" hangingPunct="0"/>
                <a:endParaRPr lang="en-US" dirty="0"/>
              </a:p>
            </p:txBody>
          </p:sp>
          <p:sp>
            <p:nvSpPr>
              <p:cNvPr id="2881" name="Line 2077"/>
              <p:cNvSpPr>
                <a:spLocks noChangeShapeType="1"/>
              </p:cNvSpPr>
              <p:nvPr/>
            </p:nvSpPr>
            <p:spPr bwMode="auto">
              <a:xfrm flipV="1">
                <a:off x="4437" y="1510"/>
                <a:ext cx="1" cy="2"/>
              </a:xfrm>
              <a:prstGeom prst="line">
                <a:avLst/>
              </a:prstGeom>
              <a:noFill/>
              <a:ln w="3175">
                <a:solidFill>
                  <a:srgbClr val="000000"/>
                </a:solidFill>
                <a:miter lim="800000"/>
                <a:headEnd/>
                <a:tailEnd/>
              </a:ln>
            </p:spPr>
            <p:txBody>
              <a:bodyPr/>
              <a:lstStyle/>
              <a:p>
                <a:endParaRPr lang="en-US" dirty="0"/>
              </a:p>
            </p:txBody>
          </p:sp>
          <p:sp>
            <p:nvSpPr>
              <p:cNvPr id="2882" name="Line 2078"/>
              <p:cNvSpPr>
                <a:spLocks noChangeShapeType="1"/>
              </p:cNvSpPr>
              <p:nvPr/>
            </p:nvSpPr>
            <p:spPr bwMode="auto">
              <a:xfrm>
                <a:off x="4437" y="1512"/>
                <a:ext cx="1" cy="1"/>
              </a:xfrm>
              <a:prstGeom prst="line">
                <a:avLst/>
              </a:prstGeom>
              <a:noFill/>
              <a:ln w="3175">
                <a:solidFill>
                  <a:srgbClr val="000000"/>
                </a:solidFill>
                <a:miter lim="800000"/>
                <a:headEnd/>
                <a:tailEnd/>
              </a:ln>
            </p:spPr>
            <p:txBody>
              <a:bodyPr/>
              <a:lstStyle/>
              <a:p>
                <a:endParaRPr lang="en-US" dirty="0"/>
              </a:p>
            </p:txBody>
          </p:sp>
          <p:sp>
            <p:nvSpPr>
              <p:cNvPr id="2883" name="Line 2079"/>
              <p:cNvSpPr>
                <a:spLocks noChangeShapeType="1"/>
              </p:cNvSpPr>
              <p:nvPr/>
            </p:nvSpPr>
            <p:spPr bwMode="auto">
              <a:xfrm>
                <a:off x="4438" y="1512"/>
                <a:ext cx="2" cy="1"/>
              </a:xfrm>
              <a:prstGeom prst="line">
                <a:avLst/>
              </a:prstGeom>
              <a:noFill/>
              <a:ln w="3175">
                <a:solidFill>
                  <a:srgbClr val="000000"/>
                </a:solidFill>
                <a:miter lim="800000"/>
                <a:headEnd/>
                <a:tailEnd/>
              </a:ln>
            </p:spPr>
            <p:txBody>
              <a:bodyPr/>
              <a:lstStyle/>
              <a:p>
                <a:endParaRPr lang="en-US" dirty="0"/>
              </a:p>
            </p:txBody>
          </p:sp>
          <p:sp>
            <p:nvSpPr>
              <p:cNvPr id="2884" name="Freeform 2080"/>
              <p:cNvSpPr>
                <a:spLocks/>
              </p:cNvSpPr>
              <p:nvPr/>
            </p:nvSpPr>
            <p:spPr bwMode="auto">
              <a:xfrm>
                <a:off x="4865" y="1501"/>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85" name="Line 2081"/>
              <p:cNvSpPr>
                <a:spLocks noChangeShapeType="1"/>
              </p:cNvSpPr>
              <p:nvPr/>
            </p:nvSpPr>
            <p:spPr bwMode="auto">
              <a:xfrm flipV="1">
                <a:off x="4864" y="1499"/>
                <a:ext cx="1" cy="2"/>
              </a:xfrm>
              <a:prstGeom prst="line">
                <a:avLst/>
              </a:prstGeom>
              <a:noFill/>
              <a:ln w="3175">
                <a:solidFill>
                  <a:srgbClr val="000000"/>
                </a:solidFill>
                <a:miter lim="800000"/>
                <a:headEnd/>
                <a:tailEnd/>
              </a:ln>
            </p:spPr>
            <p:txBody>
              <a:bodyPr/>
              <a:lstStyle/>
              <a:p>
                <a:endParaRPr lang="en-US" dirty="0"/>
              </a:p>
            </p:txBody>
          </p:sp>
          <p:sp>
            <p:nvSpPr>
              <p:cNvPr id="2886" name="Freeform 2082"/>
              <p:cNvSpPr>
                <a:spLocks/>
              </p:cNvSpPr>
              <p:nvPr/>
            </p:nvSpPr>
            <p:spPr bwMode="auto">
              <a:xfrm>
                <a:off x="4865" y="1501"/>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887" name="Line 2083"/>
              <p:cNvSpPr>
                <a:spLocks noChangeShapeType="1"/>
              </p:cNvSpPr>
              <p:nvPr/>
            </p:nvSpPr>
            <p:spPr bwMode="auto">
              <a:xfrm flipV="1">
                <a:off x="4862" y="1502"/>
                <a:ext cx="2" cy="2"/>
              </a:xfrm>
              <a:prstGeom prst="line">
                <a:avLst/>
              </a:prstGeom>
              <a:noFill/>
              <a:ln w="3175">
                <a:solidFill>
                  <a:srgbClr val="000000"/>
                </a:solidFill>
                <a:miter lim="800000"/>
                <a:headEnd/>
                <a:tailEnd/>
              </a:ln>
            </p:spPr>
            <p:txBody>
              <a:bodyPr/>
              <a:lstStyle/>
              <a:p>
                <a:endParaRPr lang="en-US" dirty="0"/>
              </a:p>
            </p:txBody>
          </p:sp>
          <p:sp>
            <p:nvSpPr>
              <p:cNvPr id="2888" name="Freeform 2084"/>
              <p:cNvSpPr>
                <a:spLocks/>
              </p:cNvSpPr>
              <p:nvPr/>
            </p:nvSpPr>
            <p:spPr bwMode="auto">
              <a:xfrm>
                <a:off x="4862" y="1501"/>
                <a:ext cx="3" cy="9"/>
              </a:xfrm>
              <a:custGeom>
                <a:avLst/>
                <a:gdLst>
                  <a:gd name="T0" fmla="*/ 0 w 3"/>
                  <a:gd name="T1" fmla="*/ 9 h 9"/>
                  <a:gd name="T2" fmla="*/ 3 w 3"/>
                  <a:gd name="T3" fmla="*/ 0 h 9"/>
                  <a:gd name="T4" fmla="*/ 0 w 3"/>
                  <a:gd name="T5" fmla="*/ 9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lnTo>
                      <a:pt x="3" y="0"/>
                    </a:lnTo>
                    <a:lnTo>
                      <a:pt x="0" y="9"/>
                    </a:lnTo>
                  </a:path>
                </a:pathLst>
              </a:custGeom>
              <a:noFill/>
              <a:ln w="3175">
                <a:solidFill>
                  <a:srgbClr val="000000"/>
                </a:solidFill>
                <a:miter lim="800000"/>
                <a:headEnd/>
                <a:tailEnd/>
              </a:ln>
            </p:spPr>
            <p:txBody>
              <a:bodyPr/>
              <a:lstStyle/>
              <a:p>
                <a:pPr algn="ctr" eaLnBrk="0" hangingPunct="0"/>
                <a:endParaRPr lang="en-US" dirty="0"/>
              </a:p>
            </p:txBody>
          </p:sp>
          <p:sp>
            <p:nvSpPr>
              <p:cNvPr id="2889" name="Line 2085"/>
              <p:cNvSpPr>
                <a:spLocks noChangeShapeType="1"/>
              </p:cNvSpPr>
              <p:nvPr/>
            </p:nvSpPr>
            <p:spPr bwMode="auto">
              <a:xfrm flipV="1">
                <a:off x="4154" y="1502"/>
                <a:ext cx="1" cy="2"/>
              </a:xfrm>
              <a:prstGeom prst="line">
                <a:avLst/>
              </a:prstGeom>
              <a:noFill/>
              <a:ln w="3175">
                <a:solidFill>
                  <a:srgbClr val="000000"/>
                </a:solidFill>
                <a:miter lim="800000"/>
                <a:headEnd/>
                <a:tailEnd/>
              </a:ln>
            </p:spPr>
            <p:txBody>
              <a:bodyPr/>
              <a:lstStyle/>
              <a:p>
                <a:endParaRPr lang="en-US" dirty="0"/>
              </a:p>
            </p:txBody>
          </p:sp>
          <p:sp>
            <p:nvSpPr>
              <p:cNvPr id="2890" name="Freeform 2086"/>
              <p:cNvSpPr>
                <a:spLocks/>
              </p:cNvSpPr>
              <p:nvPr/>
            </p:nvSpPr>
            <p:spPr bwMode="auto">
              <a:xfrm>
                <a:off x="4802" y="1507"/>
                <a:ext cx="78" cy="88"/>
              </a:xfrm>
              <a:custGeom>
                <a:avLst/>
                <a:gdLst>
                  <a:gd name="T0" fmla="*/ 0 w 78"/>
                  <a:gd name="T1" fmla="*/ 24 h 88"/>
                  <a:gd name="T2" fmla="*/ 12 w 78"/>
                  <a:gd name="T3" fmla="*/ 27 h 88"/>
                  <a:gd name="T4" fmla="*/ 15 w 78"/>
                  <a:gd name="T5" fmla="*/ 24 h 88"/>
                  <a:gd name="T6" fmla="*/ 20 w 78"/>
                  <a:gd name="T7" fmla="*/ 31 h 88"/>
                  <a:gd name="T8" fmla="*/ 15 w 78"/>
                  <a:gd name="T9" fmla="*/ 24 h 88"/>
                  <a:gd name="T10" fmla="*/ 17 w 78"/>
                  <a:gd name="T11" fmla="*/ 16 h 88"/>
                  <a:gd name="T12" fmla="*/ 38 w 78"/>
                  <a:gd name="T13" fmla="*/ 11 h 88"/>
                  <a:gd name="T14" fmla="*/ 59 w 78"/>
                  <a:gd name="T15" fmla="*/ 0 h 88"/>
                  <a:gd name="T16" fmla="*/ 57 w 78"/>
                  <a:gd name="T17" fmla="*/ 10 h 88"/>
                  <a:gd name="T18" fmla="*/ 62 w 78"/>
                  <a:gd name="T19" fmla="*/ 11 h 88"/>
                  <a:gd name="T20" fmla="*/ 68 w 78"/>
                  <a:gd name="T21" fmla="*/ 19 h 88"/>
                  <a:gd name="T22" fmla="*/ 63 w 78"/>
                  <a:gd name="T23" fmla="*/ 32 h 88"/>
                  <a:gd name="T24" fmla="*/ 68 w 78"/>
                  <a:gd name="T25" fmla="*/ 35 h 88"/>
                  <a:gd name="T26" fmla="*/ 63 w 78"/>
                  <a:gd name="T27" fmla="*/ 42 h 88"/>
                  <a:gd name="T28" fmla="*/ 62 w 78"/>
                  <a:gd name="T29" fmla="*/ 56 h 88"/>
                  <a:gd name="T30" fmla="*/ 78 w 78"/>
                  <a:gd name="T31" fmla="*/ 66 h 88"/>
                  <a:gd name="T32" fmla="*/ 75 w 78"/>
                  <a:gd name="T33" fmla="*/ 75 h 88"/>
                  <a:gd name="T34" fmla="*/ 76 w 78"/>
                  <a:gd name="T35" fmla="*/ 79 h 88"/>
                  <a:gd name="T36" fmla="*/ 67 w 78"/>
                  <a:gd name="T37" fmla="*/ 77 h 88"/>
                  <a:gd name="T38" fmla="*/ 65 w 78"/>
                  <a:gd name="T39" fmla="*/ 82 h 88"/>
                  <a:gd name="T40" fmla="*/ 73 w 78"/>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88"/>
                  <a:gd name="T65" fmla="*/ 78 w 78"/>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88">
                    <a:moveTo>
                      <a:pt x="0" y="24"/>
                    </a:moveTo>
                    <a:lnTo>
                      <a:pt x="12" y="27"/>
                    </a:lnTo>
                    <a:lnTo>
                      <a:pt x="15" y="24"/>
                    </a:lnTo>
                    <a:lnTo>
                      <a:pt x="20" y="31"/>
                    </a:lnTo>
                    <a:lnTo>
                      <a:pt x="15" y="24"/>
                    </a:lnTo>
                    <a:lnTo>
                      <a:pt x="17" y="16"/>
                    </a:lnTo>
                    <a:lnTo>
                      <a:pt x="38" y="11"/>
                    </a:lnTo>
                    <a:lnTo>
                      <a:pt x="59" y="0"/>
                    </a:lnTo>
                    <a:lnTo>
                      <a:pt x="57" y="10"/>
                    </a:lnTo>
                    <a:lnTo>
                      <a:pt x="62" y="11"/>
                    </a:lnTo>
                    <a:lnTo>
                      <a:pt x="68" y="19"/>
                    </a:lnTo>
                    <a:lnTo>
                      <a:pt x="63" y="32"/>
                    </a:lnTo>
                    <a:lnTo>
                      <a:pt x="68" y="35"/>
                    </a:lnTo>
                    <a:lnTo>
                      <a:pt x="63" y="42"/>
                    </a:lnTo>
                    <a:lnTo>
                      <a:pt x="62" y="56"/>
                    </a:lnTo>
                    <a:lnTo>
                      <a:pt x="78" y="66"/>
                    </a:lnTo>
                    <a:lnTo>
                      <a:pt x="75" y="75"/>
                    </a:lnTo>
                    <a:lnTo>
                      <a:pt x="76" y="79"/>
                    </a:lnTo>
                    <a:lnTo>
                      <a:pt x="67" y="77"/>
                    </a:lnTo>
                    <a:lnTo>
                      <a:pt x="65" y="82"/>
                    </a:lnTo>
                    <a:lnTo>
                      <a:pt x="73" y="88"/>
                    </a:lnTo>
                  </a:path>
                </a:pathLst>
              </a:custGeom>
              <a:noFill/>
              <a:ln w="3175">
                <a:solidFill>
                  <a:srgbClr val="000000"/>
                </a:solidFill>
                <a:miter lim="800000"/>
                <a:headEnd/>
                <a:tailEnd/>
              </a:ln>
            </p:spPr>
            <p:txBody>
              <a:bodyPr/>
              <a:lstStyle/>
              <a:p>
                <a:pPr algn="ctr" eaLnBrk="0" hangingPunct="0"/>
                <a:endParaRPr lang="en-US" dirty="0"/>
              </a:p>
            </p:txBody>
          </p:sp>
          <p:sp>
            <p:nvSpPr>
              <p:cNvPr id="2891" name="Freeform 2087"/>
              <p:cNvSpPr>
                <a:spLocks/>
              </p:cNvSpPr>
              <p:nvPr/>
            </p:nvSpPr>
            <p:spPr bwMode="auto">
              <a:xfrm>
                <a:off x="4802" y="1531"/>
                <a:ext cx="73" cy="66"/>
              </a:xfrm>
              <a:custGeom>
                <a:avLst/>
                <a:gdLst>
                  <a:gd name="T0" fmla="*/ 73 w 73"/>
                  <a:gd name="T1" fmla="*/ 64 h 66"/>
                  <a:gd name="T2" fmla="*/ 44 w 73"/>
                  <a:gd name="T3" fmla="*/ 66 h 66"/>
                  <a:gd name="T4" fmla="*/ 42 w 73"/>
                  <a:gd name="T5" fmla="*/ 37 h 66"/>
                  <a:gd name="T6" fmla="*/ 28 w 73"/>
                  <a:gd name="T7" fmla="*/ 37 h 66"/>
                  <a:gd name="T8" fmla="*/ 28 w 73"/>
                  <a:gd name="T9" fmla="*/ 11 h 66"/>
                  <a:gd name="T10" fmla="*/ 0 w 73"/>
                  <a:gd name="T11" fmla="*/ 11 h 66"/>
                  <a:gd name="T12" fmla="*/ 0 w 73"/>
                  <a:gd name="T13" fmla="*/ 0 h 66"/>
                  <a:gd name="T14" fmla="*/ 0 60000 65536"/>
                  <a:gd name="T15" fmla="*/ 0 60000 65536"/>
                  <a:gd name="T16" fmla="*/ 0 60000 65536"/>
                  <a:gd name="T17" fmla="*/ 0 60000 65536"/>
                  <a:gd name="T18" fmla="*/ 0 60000 65536"/>
                  <a:gd name="T19" fmla="*/ 0 60000 65536"/>
                  <a:gd name="T20" fmla="*/ 0 60000 65536"/>
                  <a:gd name="T21" fmla="*/ 0 w 73"/>
                  <a:gd name="T22" fmla="*/ 0 h 66"/>
                  <a:gd name="T23" fmla="*/ 73 w 7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66">
                    <a:moveTo>
                      <a:pt x="73" y="64"/>
                    </a:moveTo>
                    <a:lnTo>
                      <a:pt x="44" y="66"/>
                    </a:lnTo>
                    <a:lnTo>
                      <a:pt x="42" y="37"/>
                    </a:lnTo>
                    <a:lnTo>
                      <a:pt x="28" y="37"/>
                    </a:lnTo>
                    <a:lnTo>
                      <a:pt x="28" y="11"/>
                    </a:lnTo>
                    <a:lnTo>
                      <a:pt x="0" y="1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92" name="Line 2088"/>
              <p:cNvSpPr>
                <a:spLocks noChangeShapeType="1"/>
              </p:cNvSpPr>
              <p:nvPr/>
            </p:nvSpPr>
            <p:spPr bwMode="auto">
              <a:xfrm flipV="1">
                <a:off x="4154" y="1507"/>
                <a:ext cx="1" cy="2"/>
              </a:xfrm>
              <a:prstGeom prst="line">
                <a:avLst/>
              </a:prstGeom>
              <a:noFill/>
              <a:ln w="3175">
                <a:solidFill>
                  <a:srgbClr val="000000"/>
                </a:solidFill>
                <a:miter lim="800000"/>
                <a:headEnd/>
                <a:tailEnd/>
              </a:ln>
            </p:spPr>
            <p:txBody>
              <a:bodyPr/>
              <a:lstStyle/>
              <a:p>
                <a:endParaRPr lang="en-US" dirty="0"/>
              </a:p>
            </p:txBody>
          </p:sp>
          <p:sp>
            <p:nvSpPr>
              <p:cNvPr id="2893" name="Line 2089"/>
              <p:cNvSpPr>
                <a:spLocks noChangeShapeType="1"/>
              </p:cNvSpPr>
              <p:nvPr/>
            </p:nvSpPr>
            <p:spPr bwMode="auto">
              <a:xfrm flipV="1">
                <a:off x="4487" y="1514"/>
                <a:ext cx="2" cy="1"/>
              </a:xfrm>
              <a:prstGeom prst="line">
                <a:avLst/>
              </a:prstGeom>
              <a:noFill/>
              <a:ln w="3175">
                <a:solidFill>
                  <a:srgbClr val="000000"/>
                </a:solidFill>
                <a:miter lim="800000"/>
                <a:headEnd/>
                <a:tailEnd/>
              </a:ln>
            </p:spPr>
            <p:txBody>
              <a:bodyPr/>
              <a:lstStyle/>
              <a:p>
                <a:endParaRPr lang="en-US" dirty="0"/>
              </a:p>
            </p:txBody>
          </p:sp>
          <p:sp>
            <p:nvSpPr>
              <p:cNvPr id="2894" name="Line 2090"/>
              <p:cNvSpPr>
                <a:spLocks noChangeShapeType="1"/>
              </p:cNvSpPr>
              <p:nvPr/>
            </p:nvSpPr>
            <p:spPr bwMode="auto">
              <a:xfrm>
                <a:off x="4484" y="1517"/>
                <a:ext cx="1" cy="1"/>
              </a:xfrm>
              <a:prstGeom prst="line">
                <a:avLst/>
              </a:prstGeom>
              <a:noFill/>
              <a:ln w="3175">
                <a:solidFill>
                  <a:srgbClr val="000000"/>
                </a:solidFill>
                <a:miter lim="800000"/>
                <a:headEnd/>
                <a:tailEnd/>
              </a:ln>
            </p:spPr>
            <p:txBody>
              <a:bodyPr/>
              <a:lstStyle/>
              <a:p>
                <a:endParaRPr lang="en-US" dirty="0"/>
              </a:p>
            </p:txBody>
          </p:sp>
          <p:sp>
            <p:nvSpPr>
              <p:cNvPr id="2895" name="Line 2091"/>
              <p:cNvSpPr>
                <a:spLocks noChangeShapeType="1"/>
              </p:cNvSpPr>
              <p:nvPr/>
            </p:nvSpPr>
            <p:spPr bwMode="auto">
              <a:xfrm>
                <a:off x="4480" y="1517"/>
                <a:ext cx="1" cy="1"/>
              </a:xfrm>
              <a:prstGeom prst="line">
                <a:avLst/>
              </a:prstGeom>
              <a:noFill/>
              <a:ln w="3175">
                <a:solidFill>
                  <a:srgbClr val="000000"/>
                </a:solidFill>
                <a:miter lim="800000"/>
                <a:headEnd/>
                <a:tailEnd/>
              </a:ln>
            </p:spPr>
            <p:txBody>
              <a:bodyPr/>
              <a:lstStyle/>
              <a:p>
                <a:endParaRPr lang="en-US" dirty="0"/>
              </a:p>
            </p:txBody>
          </p:sp>
          <p:sp>
            <p:nvSpPr>
              <p:cNvPr id="2896" name="Line 2092"/>
              <p:cNvSpPr>
                <a:spLocks noChangeShapeType="1"/>
              </p:cNvSpPr>
              <p:nvPr/>
            </p:nvSpPr>
            <p:spPr bwMode="auto">
              <a:xfrm>
                <a:off x="4484" y="1518"/>
                <a:ext cx="1" cy="1"/>
              </a:xfrm>
              <a:prstGeom prst="line">
                <a:avLst/>
              </a:prstGeom>
              <a:noFill/>
              <a:ln w="3175">
                <a:solidFill>
                  <a:srgbClr val="000000"/>
                </a:solidFill>
                <a:miter lim="800000"/>
                <a:headEnd/>
                <a:tailEnd/>
              </a:ln>
            </p:spPr>
            <p:txBody>
              <a:bodyPr/>
              <a:lstStyle/>
              <a:p>
                <a:endParaRPr lang="en-US" dirty="0"/>
              </a:p>
            </p:txBody>
          </p:sp>
          <p:sp>
            <p:nvSpPr>
              <p:cNvPr id="2897" name="Line 2093"/>
              <p:cNvSpPr>
                <a:spLocks noChangeShapeType="1"/>
              </p:cNvSpPr>
              <p:nvPr/>
            </p:nvSpPr>
            <p:spPr bwMode="auto">
              <a:xfrm flipV="1">
                <a:off x="4484" y="1518"/>
                <a:ext cx="1" cy="2"/>
              </a:xfrm>
              <a:prstGeom prst="line">
                <a:avLst/>
              </a:prstGeom>
              <a:noFill/>
              <a:ln w="3175">
                <a:solidFill>
                  <a:srgbClr val="000000"/>
                </a:solidFill>
                <a:miter lim="800000"/>
                <a:headEnd/>
                <a:tailEnd/>
              </a:ln>
            </p:spPr>
            <p:txBody>
              <a:bodyPr/>
              <a:lstStyle/>
              <a:p>
                <a:endParaRPr lang="en-US" dirty="0"/>
              </a:p>
            </p:txBody>
          </p:sp>
          <p:sp>
            <p:nvSpPr>
              <p:cNvPr id="2898" name="Line 2094"/>
              <p:cNvSpPr>
                <a:spLocks noChangeShapeType="1"/>
              </p:cNvSpPr>
              <p:nvPr/>
            </p:nvSpPr>
            <p:spPr bwMode="auto">
              <a:xfrm flipV="1">
                <a:off x="4484" y="1520"/>
                <a:ext cx="1" cy="2"/>
              </a:xfrm>
              <a:prstGeom prst="line">
                <a:avLst/>
              </a:prstGeom>
              <a:noFill/>
              <a:ln w="3175">
                <a:solidFill>
                  <a:srgbClr val="000000"/>
                </a:solidFill>
                <a:miter lim="800000"/>
                <a:headEnd/>
                <a:tailEnd/>
              </a:ln>
            </p:spPr>
            <p:txBody>
              <a:bodyPr/>
              <a:lstStyle/>
              <a:p>
                <a:endParaRPr lang="en-US" dirty="0"/>
              </a:p>
            </p:txBody>
          </p:sp>
          <p:sp>
            <p:nvSpPr>
              <p:cNvPr id="2899" name="Freeform 2095"/>
              <p:cNvSpPr>
                <a:spLocks/>
              </p:cNvSpPr>
              <p:nvPr/>
            </p:nvSpPr>
            <p:spPr bwMode="auto">
              <a:xfrm>
                <a:off x="4636" y="1523"/>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00" name="Line 2096"/>
              <p:cNvSpPr>
                <a:spLocks noChangeShapeType="1"/>
              </p:cNvSpPr>
              <p:nvPr/>
            </p:nvSpPr>
            <p:spPr bwMode="auto">
              <a:xfrm>
                <a:off x="4484" y="1523"/>
                <a:ext cx="1" cy="1"/>
              </a:xfrm>
              <a:prstGeom prst="line">
                <a:avLst/>
              </a:prstGeom>
              <a:noFill/>
              <a:ln w="3175">
                <a:solidFill>
                  <a:srgbClr val="000000"/>
                </a:solidFill>
                <a:miter lim="800000"/>
                <a:headEnd/>
                <a:tailEnd/>
              </a:ln>
            </p:spPr>
            <p:txBody>
              <a:bodyPr/>
              <a:lstStyle/>
              <a:p>
                <a:endParaRPr lang="en-US" dirty="0"/>
              </a:p>
            </p:txBody>
          </p:sp>
          <p:sp>
            <p:nvSpPr>
              <p:cNvPr id="2901" name="Line 2097"/>
              <p:cNvSpPr>
                <a:spLocks noChangeShapeType="1"/>
              </p:cNvSpPr>
              <p:nvPr/>
            </p:nvSpPr>
            <p:spPr bwMode="auto">
              <a:xfrm flipH="1">
                <a:off x="4484" y="1523"/>
                <a:ext cx="1" cy="1"/>
              </a:xfrm>
              <a:prstGeom prst="line">
                <a:avLst/>
              </a:prstGeom>
              <a:noFill/>
              <a:ln w="3175">
                <a:solidFill>
                  <a:srgbClr val="000000"/>
                </a:solidFill>
                <a:miter lim="800000"/>
                <a:headEnd/>
                <a:tailEnd/>
              </a:ln>
            </p:spPr>
            <p:txBody>
              <a:bodyPr/>
              <a:lstStyle/>
              <a:p>
                <a:endParaRPr lang="en-US" dirty="0"/>
              </a:p>
            </p:txBody>
          </p:sp>
          <p:sp>
            <p:nvSpPr>
              <p:cNvPr id="2902" name="Line 2098"/>
              <p:cNvSpPr>
                <a:spLocks noChangeShapeType="1"/>
              </p:cNvSpPr>
              <p:nvPr/>
            </p:nvSpPr>
            <p:spPr bwMode="auto">
              <a:xfrm>
                <a:off x="4484" y="1523"/>
                <a:ext cx="1" cy="1"/>
              </a:xfrm>
              <a:prstGeom prst="line">
                <a:avLst/>
              </a:prstGeom>
              <a:noFill/>
              <a:ln w="3175">
                <a:solidFill>
                  <a:srgbClr val="000000"/>
                </a:solidFill>
                <a:miter lim="800000"/>
                <a:headEnd/>
                <a:tailEnd/>
              </a:ln>
            </p:spPr>
            <p:txBody>
              <a:bodyPr/>
              <a:lstStyle/>
              <a:p>
                <a:endParaRPr lang="en-US" dirty="0"/>
              </a:p>
            </p:txBody>
          </p:sp>
          <p:sp>
            <p:nvSpPr>
              <p:cNvPr id="2903" name="Line 2099"/>
              <p:cNvSpPr>
                <a:spLocks noChangeShapeType="1"/>
              </p:cNvSpPr>
              <p:nvPr/>
            </p:nvSpPr>
            <p:spPr bwMode="auto">
              <a:xfrm flipV="1">
                <a:off x="4155" y="1525"/>
                <a:ext cx="2" cy="1"/>
              </a:xfrm>
              <a:prstGeom prst="line">
                <a:avLst/>
              </a:prstGeom>
              <a:noFill/>
              <a:ln w="3175">
                <a:solidFill>
                  <a:srgbClr val="000000"/>
                </a:solidFill>
                <a:miter lim="800000"/>
                <a:headEnd/>
                <a:tailEnd/>
              </a:ln>
            </p:spPr>
            <p:txBody>
              <a:bodyPr/>
              <a:lstStyle/>
              <a:p>
                <a:endParaRPr lang="en-US" dirty="0"/>
              </a:p>
            </p:txBody>
          </p:sp>
          <p:sp>
            <p:nvSpPr>
              <p:cNvPr id="2904" name="Line 2100"/>
              <p:cNvSpPr>
                <a:spLocks noChangeShapeType="1"/>
              </p:cNvSpPr>
              <p:nvPr/>
            </p:nvSpPr>
            <p:spPr bwMode="auto">
              <a:xfrm flipV="1">
                <a:off x="4155" y="1526"/>
                <a:ext cx="2" cy="2"/>
              </a:xfrm>
              <a:prstGeom prst="line">
                <a:avLst/>
              </a:prstGeom>
              <a:noFill/>
              <a:ln w="3175">
                <a:solidFill>
                  <a:srgbClr val="000000"/>
                </a:solidFill>
                <a:miter lim="800000"/>
                <a:headEnd/>
                <a:tailEnd/>
              </a:ln>
            </p:spPr>
            <p:txBody>
              <a:bodyPr/>
              <a:lstStyle/>
              <a:p>
                <a:endParaRPr lang="en-US" dirty="0"/>
              </a:p>
            </p:txBody>
          </p:sp>
          <p:sp>
            <p:nvSpPr>
              <p:cNvPr id="2905" name="Freeform 2101"/>
              <p:cNvSpPr>
                <a:spLocks/>
              </p:cNvSpPr>
              <p:nvPr/>
            </p:nvSpPr>
            <p:spPr bwMode="auto">
              <a:xfrm>
                <a:off x="4802" y="1526"/>
                <a:ext cx="4" cy="4"/>
              </a:xfrm>
              <a:custGeom>
                <a:avLst/>
                <a:gdLst>
                  <a:gd name="T0" fmla="*/ 0 w 4"/>
                  <a:gd name="T1" fmla="*/ 0 h 4"/>
                  <a:gd name="T2" fmla="*/ 4 w 4"/>
                  <a:gd name="T3" fmla="*/ 2 h 4"/>
                  <a:gd name="T4" fmla="*/ 0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0"/>
                    </a:moveTo>
                    <a:lnTo>
                      <a:pt x="4" y="2"/>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906" name="Line 2102"/>
              <p:cNvSpPr>
                <a:spLocks noChangeShapeType="1"/>
              </p:cNvSpPr>
              <p:nvPr/>
            </p:nvSpPr>
            <p:spPr bwMode="auto">
              <a:xfrm flipV="1">
                <a:off x="4802" y="1526"/>
                <a:ext cx="1" cy="4"/>
              </a:xfrm>
              <a:prstGeom prst="line">
                <a:avLst/>
              </a:prstGeom>
              <a:noFill/>
              <a:ln w="3175">
                <a:solidFill>
                  <a:srgbClr val="000000"/>
                </a:solidFill>
                <a:miter lim="800000"/>
                <a:headEnd/>
                <a:tailEnd/>
              </a:ln>
            </p:spPr>
            <p:txBody>
              <a:bodyPr/>
              <a:lstStyle/>
              <a:p>
                <a:endParaRPr lang="en-US" dirty="0"/>
              </a:p>
            </p:txBody>
          </p:sp>
          <p:sp>
            <p:nvSpPr>
              <p:cNvPr id="2907" name="Line 2103"/>
              <p:cNvSpPr>
                <a:spLocks noChangeShapeType="1"/>
              </p:cNvSpPr>
              <p:nvPr/>
            </p:nvSpPr>
            <p:spPr bwMode="auto">
              <a:xfrm>
                <a:off x="4765" y="1530"/>
                <a:ext cx="1" cy="1"/>
              </a:xfrm>
              <a:prstGeom prst="line">
                <a:avLst/>
              </a:prstGeom>
              <a:noFill/>
              <a:ln w="3175">
                <a:solidFill>
                  <a:srgbClr val="000000"/>
                </a:solidFill>
                <a:miter lim="800000"/>
                <a:headEnd/>
                <a:tailEnd/>
              </a:ln>
            </p:spPr>
            <p:txBody>
              <a:bodyPr/>
              <a:lstStyle/>
              <a:p>
                <a:endParaRPr lang="en-US" dirty="0"/>
              </a:p>
            </p:txBody>
          </p:sp>
          <p:sp>
            <p:nvSpPr>
              <p:cNvPr id="2908" name="Line 2104"/>
              <p:cNvSpPr>
                <a:spLocks noChangeShapeType="1"/>
              </p:cNvSpPr>
              <p:nvPr/>
            </p:nvSpPr>
            <p:spPr bwMode="auto">
              <a:xfrm>
                <a:off x="4765" y="1530"/>
                <a:ext cx="2" cy="1"/>
              </a:xfrm>
              <a:prstGeom prst="line">
                <a:avLst/>
              </a:prstGeom>
              <a:noFill/>
              <a:ln w="3175">
                <a:solidFill>
                  <a:srgbClr val="000000"/>
                </a:solidFill>
                <a:miter lim="800000"/>
                <a:headEnd/>
                <a:tailEnd/>
              </a:ln>
            </p:spPr>
            <p:txBody>
              <a:bodyPr/>
              <a:lstStyle/>
              <a:p>
                <a:endParaRPr lang="en-US" dirty="0"/>
              </a:p>
            </p:txBody>
          </p:sp>
          <p:sp>
            <p:nvSpPr>
              <p:cNvPr id="2909" name="Freeform 2105"/>
              <p:cNvSpPr>
                <a:spLocks/>
              </p:cNvSpPr>
              <p:nvPr/>
            </p:nvSpPr>
            <p:spPr bwMode="auto">
              <a:xfrm>
                <a:off x="4765" y="1526"/>
                <a:ext cx="37" cy="71"/>
              </a:xfrm>
              <a:custGeom>
                <a:avLst/>
                <a:gdLst>
                  <a:gd name="T0" fmla="*/ 2 w 37"/>
                  <a:gd name="T1" fmla="*/ 4 h 71"/>
                  <a:gd name="T2" fmla="*/ 7 w 37"/>
                  <a:gd name="T3" fmla="*/ 8 h 71"/>
                  <a:gd name="T4" fmla="*/ 7 w 37"/>
                  <a:gd name="T5" fmla="*/ 23 h 71"/>
                  <a:gd name="T6" fmla="*/ 0 w 37"/>
                  <a:gd name="T7" fmla="*/ 32 h 71"/>
                  <a:gd name="T8" fmla="*/ 3 w 37"/>
                  <a:gd name="T9" fmla="*/ 39 h 71"/>
                  <a:gd name="T10" fmla="*/ 0 w 37"/>
                  <a:gd name="T11" fmla="*/ 42 h 71"/>
                  <a:gd name="T12" fmla="*/ 13 w 37"/>
                  <a:gd name="T13" fmla="*/ 71 h 71"/>
                  <a:gd name="T14" fmla="*/ 16 w 37"/>
                  <a:gd name="T15" fmla="*/ 63 h 71"/>
                  <a:gd name="T16" fmla="*/ 3 w 37"/>
                  <a:gd name="T17" fmla="*/ 44 h 71"/>
                  <a:gd name="T18" fmla="*/ 10 w 37"/>
                  <a:gd name="T19" fmla="*/ 21 h 71"/>
                  <a:gd name="T20" fmla="*/ 8 w 37"/>
                  <a:gd name="T21" fmla="*/ 10 h 71"/>
                  <a:gd name="T22" fmla="*/ 37 w 3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71"/>
                  <a:gd name="T38" fmla="*/ 37 w 37"/>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71">
                    <a:moveTo>
                      <a:pt x="2" y="4"/>
                    </a:moveTo>
                    <a:lnTo>
                      <a:pt x="7" y="8"/>
                    </a:lnTo>
                    <a:lnTo>
                      <a:pt x="7" y="23"/>
                    </a:lnTo>
                    <a:lnTo>
                      <a:pt x="0" y="32"/>
                    </a:lnTo>
                    <a:lnTo>
                      <a:pt x="3" y="39"/>
                    </a:lnTo>
                    <a:lnTo>
                      <a:pt x="0" y="42"/>
                    </a:lnTo>
                    <a:lnTo>
                      <a:pt x="13" y="71"/>
                    </a:lnTo>
                    <a:lnTo>
                      <a:pt x="16" y="63"/>
                    </a:lnTo>
                    <a:lnTo>
                      <a:pt x="3" y="44"/>
                    </a:lnTo>
                    <a:lnTo>
                      <a:pt x="10" y="21"/>
                    </a:lnTo>
                    <a:lnTo>
                      <a:pt x="8" y="10"/>
                    </a:lnTo>
                    <a:lnTo>
                      <a:pt x="37" y="0"/>
                    </a:lnTo>
                  </a:path>
                </a:pathLst>
              </a:custGeom>
              <a:noFill/>
              <a:ln w="3175">
                <a:solidFill>
                  <a:srgbClr val="000000"/>
                </a:solidFill>
                <a:miter lim="800000"/>
                <a:headEnd/>
                <a:tailEnd/>
              </a:ln>
            </p:spPr>
            <p:txBody>
              <a:bodyPr/>
              <a:lstStyle/>
              <a:p>
                <a:pPr algn="ctr" eaLnBrk="0" hangingPunct="0"/>
                <a:endParaRPr lang="en-US" dirty="0"/>
              </a:p>
            </p:txBody>
          </p:sp>
          <p:sp>
            <p:nvSpPr>
              <p:cNvPr id="2910" name="Line 2106"/>
              <p:cNvSpPr>
                <a:spLocks noChangeShapeType="1"/>
              </p:cNvSpPr>
              <p:nvPr/>
            </p:nvSpPr>
            <p:spPr bwMode="auto">
              <a:xfrm>
                <a:off x="4802" y="1526"/>
                <a:ext cx="1" cy="4"/>
              </a:xfrm>
              <a:prstGeom prst="line">
                <a:avLst/>
              </a:prstGeom>
              <a:noFill/>
              <a:ln w="3175">
                <a:solidFill>
                  <a:srgbClr val="000000"/>
                </a:solidFill>
                <a:miter lim="800000"/>
                <a:headEnd/>
                <a:tailEnd/>
              </a:ln>
            </p:spPr>
            <p:txBody>
              <a:bodyPr/>
              <a:lstStyle/>
              <a:p>
                <a:endParaRPr lang="en-US" dirty="0"/>
              </a:p>
            </p:txBody>
          </p:sp>
          <p:sp>
            <p:nvSpPr>
              <p:cNvPr id="2911" name="Freeform 2107"/>
              <p:cNvSpPr>
                <a:spLocks/>
              </p:cNvSpPr>
              <p:nvPr/>
            </p:nvSpPr>
            <p:spPr bwMode="auto">
              <a:xfrm>
                <a:off x="4798" y="1530"/>
                <a:ext cx="4" cy="1"/>
              </a:xfrm>
              <a:custGeom>
                <a:avLst/>
                <a:gdLst>
                  <a:gd name="T0" fmla="*/ 4 w 4"/>
                  <a:gd name="T1" fmla="*/ 0 h 1"/>
                  <a:gd name="T2" fmla="*/ 0 w 4"/>
                  <a:gd name="T3" fmla="*/ 0 h 1"/>
                  <a:gd name="T4" fmla="*/ 4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1"/>
                    </a:lnTo>
                  </a:path>
                </a:pathLst>
              </a:custGeom>
              <a:noFill/>
              <a:ln w="3175">
                <a:solidFill>
                  <a:srgbClr val="000000"/>
                </a:solidFill>
                <a:miter lim="800000"/>
                <a:headEnd/>
                <a:tailEnd/>
              </a:ln>
            </p:spPr>
            <p:txBody>
              <a:bodyPr/>
              <a:lstStyle/>
              <a:p>
                <a:pPr algn="ctr" eaLnBrk="0" hangingPunct="0"/>
                <a:endParaRPr lang="en-US" dirty="0"/>
              </a:p>
            </p:txBody>
          </p:sp>
          <p:sp>
            <p:nvSpPr>
              <p:cNvPr id="2912" name="Freeform 2108"/>
              <p:cNvSpPr>
                <a:spLocks/>
              </p:cNvSpPr>
              <p:nvPr/>
            </p:nvSpPr>
            <p:spPr bwMode="auto">
              <a:xfrm>
                <a:off x="4802" y="1531"/>
                <a:ext cx="73" cy="66"/>
              </a:xfrm>
              <a:custGeom>
                <a:avLst/>
                <a:gdLst>
                  <a:gd name="T0" fmla="*/ 0 w 73"/>
                  <a:gd name="T1" fmla="*/ 0 h 66"/>
                  <a:gd name="T2" fmla="*/ 0 w 73"/>
                  <a:gd name="T3" fmla="*/ 11 h 66"/>
                  <a:gd name="T4" fmla="*/ 28 w 73"/>
                  <a:gd name="T5" fmla="*/ 11 h 66"/>
                  <a:gd name="T6" fmla="*/ 28 w 73"/>
                  <a:gd name="T7" fmla="*/ 37 h 66"/>
                  <a:gd name="T8" fmla="*/ 42 w 73"/>
                  <a:gd name="T9" fmla="*/ 37 h 66"/>
                  <a:gd name="T10" fmla="*/ 44 w 73"/>
                  <a:gd name="T11" fmla="*/ 66 h 66"/>
                  <a:gd name="T12" fmla="*/ 73 w 73"/>
                  <a:gd name="T13" fmla="*/ 64 h 66"/>
                  <a:gd name="T14" fmla="*/ 0 60000 65536"/>
                  <a:gd name="T15" fmla="*/ 0 60000 65536"/>
                  <a:gd name="T16" fmla="*/ 0 60000 65536"/>
                  <a:gd name="T17" fmla="*/ 0 60000 65536"/>
                  <a:gd name="T18" fmla="*/ 0 60000 65536"/>
                  <a:gd name="T19" fmla="*/ 0 60000 65536"/>
                  <a:gd name="T20" fmla="*/ 0 60000 65536"/>
                  <a:gd name="T21" fmla="*/ 0 w 73"/>
                  <a:gd name="T22" fmla="*/ 0 h 66"/>
                  <a:gd name="T23" fmla="*/ 73 w 7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66">
                    <a:moveTo>
                      <a:pt x="0" y="0"/>
                    </a:moveTo>
                    <a:lnTo>
                      <a:pt x="0" y="11"/>
                    </a:lnTo>
                    <a:lnTo>
                      <a:pt x="28" y="11"/>
                    </a:lnTo>
                    <a:lnTo>
                      <a:pt x="28" y="37"/>
                    </a:lnTo>
                    <a:lnTo>
                      <a:pt x="42" y="37"/>
                    </a:lnTo>
                    <a:lnTo>
                      <a:pt x="44" y="66"/>
                    </a:lnTo>
                    <a:lnTo>
                      <a:pt x="73" y="64"/>
                    </a:lnTo>
                  </a:path>
                </a:pathLst>
              </a:custGeom>
              <a:noFill/>
              <a:ln w="3175">
                <a:solidFill>
                  <a:srgbClr val="000000"/>
                </a:solidFill>
                <a:miter lim="800000"/>
                <a:headEnd/>
                <a:tailEnd/>
              </a:ln>
            </p:spPr>
            <p:txBody>
              <a:bodyPr/>
              <a:lstStyle/>
              <a:p>
                <a:pPr algn="ctr" eaLnBrk="0" hangingPunct="0"/>
                <a:endParaRPr lang="en-US" dirty="0"/>
              </a:p>
            </p:txBody>
          </p:sp>
          <p:sp>
            <p:nvSpPr>
              <p:cNvPr id="2913" name="Freeform 2109"/>
              <p:cNvSpPr>
                <a:spLocks/>
              </p:cNvSpPr>
              <p:nvPr/>
            </p:nvSpPr>
            <p:spPr bwMode="auto">
              <a:xfrm>
                <a:off x="4872" y="1595"/>
                <a:ext cx="16" cy="45"/>
              </a:xfrm>
              <a:custGeom>
                <a:avLst/>
                <a:gdLst>
                  <a:gd name="T0" fmla="*/ 3 w 16"/>
                  <a:gd name="T1" fmla="*/ 0 h 45"/>
                  <a:gd name="T2" fmla="*/ 10 w 16"/>
                  <a:gd name="T3" fmla="*/ 16 h 45"/>
                  <a:gd name="T4" fmla="*/ 0 w 16"/>
                  <a:gd name="T5" fmla="*/ 16 h 45"/>
                  <a:gd name="T6" fmla="*/ 0 w 16"/>
                  <a:gd name="T7" fmla="*/ 24 h 45"/>
                  <a:gd name="T8" fmla="*/ 16 w 16"/>
                  <a:gd name="T9" fmla="*/ 45 h 45"/>
                  <a:gd name="T10" fmla="*/ 0 60000 65536"/>
                  <a:gd name="T11" fmla="*/ 0 60000 65536"/>
                  <a:gd name="T12" fmla="*/ 0 60000 65536"/>
                  <a:gd name="T13" fmla="*/ 0 60000 65536"/>
                  <a:gd name="T14" fmla="*/ 0 60000 65536"/>
                  <a:gd name="T15" fmla="*/ 0 w 16"/>
                  <a:gd name="T16" fmla="*/ 0 h 45"/>
                  <a:gd name="T17" fmla="*/ 16 w 16"/>
                  <a:gd name="T18" fmla="*/ 45 h 45"/>
                </a:gdLst>
                <a:ahLst/>
                <a:cxnLst>
                  <a:cxn ang="T10">
                    <a:pos x="T0" y="T1"/>
                  </a:cxn>
                  <a:cxn ang="T11">
                    <a:pos x="T2" y="T3"/>
                  </a:cxn>
                  <a:cxn ang="T12">
                    <a:pos x="T4" y="T5"/>
                  </a:cxn>
                  <a:cxn ang="T13">
                    <a:pos x="T6" y="T7"/>
                  </a:cxn>
                  <a:cxn ang="T14">
                    <a:pos x="T8" y="T9"/>
                  </a:cxn>
                </a:cxnLst>
                <a:rect l="T15" t="T16" r="T17" b="T18"/>
                <a:pathLst>
                  <a:path w="16" h="45">
                    <a:moveTo>
                      <a:pt x="3" y="0"/>
                    </a:moveTo>
                    <a:lnTo>
                      <a:pt x="10" y="16"/>
                    </a:lnTo>
                    <a:lnTo>
                      <a:pt x="0" y="16"/>
                    </a:lnTo>
                    <a:lnTo>
                      <a:pt x="0" y="24"/>
                    </a:lnTo>
                    <a:lnTo>
                      <a:pt x="16" y="45"/>
                    </a:lnTo>
                  </a:path>
                </a:pathLst>
              </a:custGeom>
              <a:noFill/>
              <a:ln w="3175">
                <a:solidFill>
                  <a:srgbClr val="000000"/>
                </a:solidFill>
                <a:miter lim="800000"/>
                <a:headEnd/>
                <a:tailEnd/>
              </a:ln>
            </p:spPr>
            <p:txBody>
              <a:bodyPr/>
              <a:lstStyle/>
              <a:p>
                <a:pPr algn="ctr" eaLnBrk="0" hangingPunct="0"/>
                <a:endParaRPr lang="en-US" dirty="0"/>
              </a:p>
            </p:txBody>
          </p:sp>
          <p:sp>
            <p:nvSpPr>
              <p:cNvPr id="2914" name="Line 2110"/>
              <p:cNvSpPr>
                <a:spLocks noChangeShapeType="1"/>
              </p:cNvSpPr>
              <p:nvPr/>
            </p:nvSpPr>
            <p:spPr bwMode="auto">
              <a:xfrm>
                <a:off x="4888" y="1640"/>
                <a:ext cx="2" cy="70"/>
              </a:xfrm>
              <a:prstGeom prst="line">
                <a:avLst/>
              </a:prstGeom>
              <a:noFill/>
              <a:ln w="3175">
                <a:solidFill>
                  <a:srgbClr val="000000"/>
                </a:solidFill>
                <a:miter lim="800000"/>
                <a:headEnd/>
                <a:tailEnd/>
              </a:ln>
            </p:spPr>
            <p:txBody>
              <a:bodyPr/>
              <a:lstStyle/>
              <a:p>
                <a:endParaRPr lang="en-US" dirty="0"/>
              </a:p>
            </p:txBody>
          </p:sp>
          <p:sp>
            <p:nvSpPr>
              <p:cNvPr id="2915" name="Freeform 2111"/>
              <p:cNvSpPr>
                <a:spLocks/>
              </p:cNvSpPr>
              <p:nvPr/>
            </p:nvSpPr>
            <p:spPr bwMode="auto">
              <a:xfrm>
                <a:off x="4883" y="1710"/>
                <a:ext cx="7" cy="10"/>
              </a:xfrm>
              <a:custGeom>
                <a:avLst/>
                <a:gdLst>
                  <a:gd name="T0" fmla="*/ 7 w 7"/>
                  <a:gd name="T1" fmla="*/ 0 h 10"/>
                  <a:gd name="T2" fmla="*/ 0 w 7"/>
                  <a:gd name="T3" fmla="*/ 4 h 10"/>
                  <a:gd name="T4" fmla="*/ 0 w 7"/>
                  <a:gd name="T5" fmla="*/ 7 h 10"/>
                  <a:gd name="T6" fmla="*/ 2 w 7"/>
                  <a:gd name="T7" fmla="*/ 4 h 10"/>
                  <a:gd name="T8" fmla="*/ 0 w 7"/>
                  <a:gd name="T9" fmla="*/ 8 h 10"/>
                  <a:gd name="T10" fmla="*/ 7 w 7"/>
                  <a:gd name="T11" fmla="*/ 1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0"/>
                    </a:moveTo>
                    <a:lnTo>
                      <a:pt x="0" y="4"/>
                    </a:lnTo>
                    <a:lnTo>
                      <a:pt x="0" y="7"/>
                    </a:lnTo>
                    <a:lnTo>
                      <a:pt x="2" y="4"/>
                    </a:lnTo>
                    <a:lnTo>
                      <a:pt x="0" y="8"/>
                    </a:lnTo>
                    <a:lnTo>
                      <a:pt x="7" y="10"/>
                    </a:lnTo>
                  </a:path>
                </a:pathLst>
              </a:custGeom>
              <a:noFill/>
              <a:ln w="3175">
                <a:solidFill>
                  <a:srgbClr val="000000"/>
                </a:solidFill>
                <a:miter lim="800000"/>
                <a:headEnd/>
                <a:tailEnd/>
              </a:ln>
            </p:spPr>
            <p:txBody>
              <a:bodyPr/>
              <a:lstStyle/>
              <a:p>
                <a:pPr algn="ctr" eaLnBrk="0" hangingPunct="0"/>
                <a:endParaRPr lang="en-US" dirty="0"/>
              </a:p>
            </p:txBody>
          </p:sp>
          <p:sp>
            <p:nvSpPr>
              <p:cNvPr id="2916" name="Freeform 2112"/>
              <p:cNvSpPr>
                <a:spLocks/>
              </p:cNvSpPr>
              <p:nvPr/>
            </p:nvSpPr>
            <p:spPr bwMode="auto">
              <a:xfrm>
                <a:off x="4882" y="1720"/>
                <a:ext cx="9" cy="64"/>
              </a:xfrm>
              <a:custGeom>
                <a:avLst/>
                <a:gdLst>
                  <a:gd name="T0" fmla="*/ 8 w 9"/>
                  <a:gd name="T1" fmla="*/ 0 h 64"/>
                  <a:gd name="T2" fmla="*/ 9 w 9"/>
                  <a:gd name="T3" fmla="*/ 27 h 64"/>
                  <a:gd name="T4" fmla="*/ 0 w 9"/>
                  <a:gd name="T5" fmla="*/ 27 h 64"/>
                  <a:gd name="T6" fmla="*/ 1 w 9"/>
                  <a:gd name="T7" fmla="*/ 64 h 64"/>
                  <a:gd name="T8" fmla="*/ 0 60000 65536"/>
                  <a:gd name="T9" fmla="*/ 0 60000 65536"/>
                  <a:gd name="T10" fmla="*/ 0 60000 65536"/>
                  <a:gd name="T11" fmla="*/ 0 60000 65536"/>
                  <a:gd name="T12" fmla="*/ 0 w 9"/>
                  <a:gd name="T13" fmla="*/ 0 h 64"/>
                  <a:gd name="T14" fmla="*/ 9 w 9"/>
                  <a:gd name="T15" fmla="*/ 64 h 64"/>
                </a:gdLst>
                <a:ahLst/>
                <a:cxnLst>
                  <a:cxn ang="T8">
                    <a:pos x="T0" y="T1"/>
                  </a:cxn>
                  <a:cxn ang="T9">
                    <a:pos x="T2" y="T3"/>
                  </a:cxn>
                  <a:cxn ang="T10">
                    <a:pos x="T4" y="T5"/>
                  </a:cxn>
                  <a:cxn ang="T11">
                    <a:pos x="T6" y="T7"/>
                  </a:cxn>
                </a:cxnLst>
                <a:rect l="T12" t="T13" r="T14" b="T15"/>
                <a:pathLst>
                  <a:path w="9" h="64">
                    <a:moveTo>
                      <a:pt x="8" y="0"/>
                    </a:moveTo>
                    <a:lnTo>
                      <a:pt x="9" y="27"/>
                    </a:lnTo>
                    <a:lnTo>
                      <a:pt x="0" y="27"/>
                    </a:lnTo>
                    <a:lnTo>
                      <a:pt x="1" y="64"/>
                    </a:lnTo>
                  </a:path>
                </a:pathLst>
              </a:custGeom>
              <a:noFill/>
              <a:ln w="3175">
                <a:solidFill>
                  <a:srgbClr val="000000"/>
                </a:solidFill>
                <a:miter lim="800000"/>
                <a:headEnd/>
                <a:tailEnd/>
              </a:ln>
            </p:spPr>
            <p:txBody>
              <a:bodyPr/>
              <a:lstStyle/>
              <a:p>
                <a:pPr algn="ctr" eaLnBrk="0" hangingPunct="0"/>
                <a:endParaRPr lang="en-US" dirty="0"/>
              </a:p>
            </p:txBody>
          </p:sp>
          <p:sp>
            <p:nvSpPr>
              <p:cNvPr id="2917" name="Line 2113"/>
              <p:cNvSpPr>
                <a:spLocks noChangeShapeType="1"/>
              </p:cNvSpPr>
              <p:nvPr/>
            </p:nvSpPr>
            <p:spPr bwMode="auto">
              <a:xfrm>
                <a:off x="4883" y="1784"/>
                <a:ext cx="1" cy="2"/>
              </a:xfrm>
              <a:prstGeom prst="line">
                <a:avLst/>
              </a:prstGeom>
              <a:noFill/>
              <a:ln w="3175">
                <a:solidFill>
                  <a:srgbClr val="000000"/>
                </a:solidFill>
                <a:miter lim="800000"/>
                <a:headEnd/>
                <a:tailEnd/>
              </a:ln>
            </p:spPr>
            <p:txBody>
              <a:bodyPr/>
              <a:lstStyle/>
              <a:p>
                <a:endParaRPr lang="en-US" dirty="0"/>
              </a:p>
            </p:txBody>
          </p:sp>
          <p:sp>
            <p:nvSpPr>
              <p:cNvPr id="2918" name="Freeform 2114"/>
              <p:cNvSpPr>
                <a:spLocks/>
              </p:cNvSpPr>
              <p:nvPr/>
            </p:nvSpPr>
            <p:spPr bwMode="auto">
              <a:xfrm>
                <a:off x="4874" y="1786"/>
                <a:ext cx="9" cy="3"/>
              </a:xfrm>
              <a:custGeom>
                <a:avLst/>
                <a:gdLst>
                  <a:gd name="T0" fmla="*/ 9 w 9"/>
                  <a:gd name="T1" fmla="*/ 0 h 3"/>
                  <a:gd name="T2" fmla="*/ 9 w 9"/>
                  <a:gd name="T3" fmla="*/ 3 h 3"/>
                  <a:gd name="T4" fmla="*/ 0 w 9"/>
                  <a:gd name="T5" fmla="*/ 3 h 3"/>
                  <a:gd name="T6" fmla="*/ 0 60000 65536"/>
                  <a:gd name="T7" fmla="*/ 0 60000 65536"/>
                  <a:gd name="T8" fmla="*/ 0 60000 65536"/>
                  <a:gd name="T9" fmla="*/ 0 w 9"/>
                  <a:gd name="T10" fmla="*/ 0 h 3"/>
                  <a:gd name="T11" fmla="*/ 9 w 9"/>
                  <a:gd name="T12" fmla="*/ 3 h 3"/>
                </a:gdLst>
                <a:ahLst/>
                <a:cxnLst>
                  <a:cxn ang="T6">
                    <a:pos x="T0" y="T1"/>
                  </a:cxn>
                  <a:cxn ang="T7">
                    <a:pos x="T2" y="T3"/>
                  </a:cxn>
                  <a:cxn ang="T8">
                    <a:pos x="T4" y="T5"/>
                  </a:cxn>
                </a:cxnLst>
                <a:rect l="T9" t="T10" r="T11" b="T12"/>
                <a:pathLst>
                  <a:path w="9" h="3">
                    <a:moveTo>
                      <a:pt x="9" y="0"/>
                    </a:moveTo>
                    <a:lnTo>
                      <a:pt x="9"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919" name="Line 2115"/>
              <p:cNvSpPr>
                <a:spLocks noChangeShapeType="1"/>
              </p:cNvSpPr>
              <p:nvPr/>
            </p:nvSpPr>
            <p:spPr bwMode="auto">
              <a:xfrm flipH="1">
                <a:off x="4872" y="1789"/>
                <a:ext cx="2" cy="1"/>
              </a:xfrm>
              <a:prstGeom prst="line">
                <a:avLst/>
              </a:prstGeom>
              <a:noFill/>
              <a:ln w="3175">
                <a:solidFill>
                  <a:srgbClr val="000000"/>
                </a:solidFill>
                <a:miter lim="800000"/>
                <a:headEnd/>
                <a:tailEnd/>
              </a:ln>
            </p:spPr>
            <p:txBody>
              <a:bodyPr/>
              <a:lstStyle/>
              <a:p>
                <a:endParaRPr lang="en-US" dirty="0"/>
              </a:p>
            </p:txBody>
          </p:sp>
          <p:sp>
            <p:nvSpPr>
              <p:cNvPr id="2920" name="Line 2116"/>
              <p:cNvSpPr>
                <a:spLocks noChangeShapeType="1"/>
              </p:cNvSpPr>
              <p:nvPr/>
            </p:nvSpPr>
            <p:spPr bwMode="auto">
              <a:xfrm flipH="1">
                <a:off x="4864" y="1789"/>
                <a:ext cx="8" cy="1"/>
              </a:xfrm>
              <a:prstGeom prst="line">
                <a:avLst/>
              </a:prstGeom>
              <a:noFill/>
              <a:ln w="3175">
                <a:solidFill>
                  <a:srgbClr val="000000"/>
                </a:solidFill>
                <a:miter lim="800000"/>
                <a:headEnd/>
                <a:tailEnd/>
              </a:ln>
            </p:spPr>
            <p:txBody>
              <a:bodyPr/>
              <a:lstStyle/>
              <a:p>
                <a:endParaRPr lang="en-US" dirty="0"/>
              </a:p>
            </p:txBody>
          </p:sp>
          <p:sp>
            <p:nvSpPr>
              <p:cNvPr id="2921" name="Line 2117"/>
              <p:cNvSpPr>
                <a:spLocks noChangeShapeType="1"/>
              </p:cNvSpPr>
              <p:nvPr/>
            </p:nvSpPr>
            <p:spPr bwMode="auto">
              <a:xfrm flipH="1">
                <a:off x="4861" y="1789"/>
                <a:ext cx="3" cy="1"/>
              </a:xfrm>
              <a:prstGeom prst="line">
                <a:avLst/>
              </a:prstGeom>
              <a:noFill/>
              <a:ln w="3175">
                <a:solidFill>
                  <a:srgbClr val="000000"/>
                </a:solidFill>
                <a:miter lim="800000"/>
                <a:headEnd/>
                <a:tailEnd/>
              </a:ln>
            </p:spPr>
            <p:txBody>
              <a:bodyPr/>
              <a:lstStyle/>
              <a:p>
                <a:endParaRPr lang="en-US" dirty="0"/>
              </a:p>
            </p:txBody>
          </p:sp>
          <p:sp>
            <p:nvSpPr>
              <p:cNvPr id="2922" name="Line 2118"/>
              <p:cNvSpPr>
                <a:spLocks noChangeShapeType="1"/>
              </p:cNvSpPr>
              <p:nvPr/>
            </p:nvSpPr>
            <p:spPr bwMode="auto">
              <a:xfrm flipH="1">
                <a:off x="4823" y="1789"/>
                <a:ext cx="38" cy="1"/>
              </a:xfrm>
              <a:prstGeom prst="line">
                <a:avLst/>
              </a:prstGeom>
              <a:noFill/>
              <a:ln w="3175">
                <a:solidFill>
                  <a:srgbClr val="000000"/>
                </a:solidFill>
                <a:miter lim="800000"/>
                <a:headEnd/>
                <a:tailEnd/>
              </a:ln>
            </p:spPr>
            <p:txBody>
              <a:bodyPr/>
              <a:lstStyle/>
              <a:p>
                <a:endParaRPr lang="en-US" dirty="0"/>
              </a:p>
            </p:txBody>
          </p:sp>
          <p:sp>
            <p:nvSpPr>
              <p:cNvPr id="2923" name="Freeform 2119"/>
              <p:cNvSpPr>
                <a:spLocks/>
              </p:cNvSpPr>
              <p:nvPr/>
            </p:nvSpPr>
            <p:spPr bwMode="auto">
              <a:xfrm>
                <a:off x="4817" y="1784"/>
                <a:ext cx="11" cy="6"/>
              </a:xfrm>
              <a:custGeom>
                <a:avLst/>
                <a:gdLst>
                  <a:gd name="T0" fmla="*/ 6 w 11"/>
                  <a:gd name="T1" fmla="*/ 6 h 6"/>
                  <a:gd name="T2" fmla="*/ 11 w 11"/>
                  <a:gd name="T3" fmla="*/ 2 h 6"/>
                  <a:gd name="T4" fmla="*/ 10 w 11"/>
                  <a:gd name="T5" fmla="*/ 0 h 6"/>
                  <a:gd name="T6" fmla="*/ 0 w 11"/>
                  <a:gd name="T7" fmla="*/ 2 h 6"/>
                  <a:gd name="T8" fmla="*/ 0 w 11"/>
                  <a:gd name="T9" fmla="*/ 6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6" y="6"/>
                    </a:moveTo>
                    <a:lnTo>
                      <a:pt x="11" y="2"/>
                    </a:lnTo>
                    <a:lnTo>
                      <a:pt x="10" y="0"/>
                    </a:lnTo>
                    <a:lnTo>
                      <a:pt x="0" y="2"/>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924" name="Line 2120"/>
              <p:cNvSpPr>
                <a:spLocks noChangeShapeType="1"/>
              </p:cNvSpPr>
              <p:nvPr/>
            </p:nvSpPr>
            <p:spPr bwMode="auto">
              <a:xfrm flipH="1">
                <a:off x="4812" y="1790"/>
                <a:ext cx="5" cy="1"/>
              </a:xfrm>
              <a:prstGeom prst="line">
                <a:avLst/>
              </a:prstGeom>
              <a:noFill/>
              <a:ln w="3175">
                <a:solidFill>
                  <a:srgbClr val="000000"/>
                </a:solidFill>
                <a:miter lim="800000"/>
                <a:headEnd/>
                <a:tailEnd/>
              </a:ln>
            </p:spPr>
            <p:txBody>
              <a:bodyPr/>
              <a:lstStyle/>
              <a:p>
                <a:endParaRPr lang="en-US" dirty="0"/>
              </a:p>
            </p:txBody>
          </p:sp>
          <p:sp>
            <p:nvSpPr>
              <p:cNvPr id="2925" name="Freeform 2121"/>
              <p:cNvSpPr>
                <a:spLocks/>
              </p:cNvSpPr>
              <p:nvPr/>
            </p:nvSpPr>
            <p:spPr bwMode="auto">
              <a:xfrm>
                <a:off x="4802" y="1771"/>
                <a:ext cx="13" cy="19"/>
              </a:xfrm>
              <a:custGeom>
                <a:avLst/>
                <a:gdLst>
                  <a:gd name="T0" fmla="*/ 10 w 13"/>
                  <a:gd name="T1" fmla="*/ 19 h 19"/>
                  <a:gd name="T2" fmla="*/ 13 w 13"/>
                  <a:gd name="T3" fmla="*/ 18 h 19"/>
                  <a:gd name="T4" fmla="*/ 10 w 13"/>
                  <a:gd name="T5" fmla="*/ 18 h 19"/>
                  <a:gd name="T6" fmla="*/ 4 w 13"/>
                  <a:gd name="T7" fmla="*/ 0 h 19"/>
                  <a:gd name="T8" fmla="*/ 7 w 13"/>
                  <a:gd name="T9" fmla="*/ 5 h 19"/>
                  <a:gd name="T10" fmla="*/ 0 w 13"/>
                  <a:gd name="T11" fmla="*/ 13 h 19"/>
                  <a:gd name="T12" fmla="*/ 2 w 13"/>
                  <a:gd name="T13" fmla="*/ 19 h 19"/>
                  <a:gd name="T14" fmla="*/ 0 60000 65536"/>
                  <a:gd name="T15" fmla="*/ 0 60000 65536"/>
                  <a:gd name="T16" fmla="*/ 0 60000 65536"/>
                  <a:gd name="T17" fmla="*/ 0 60000 65536"/>
                  <a:gd name="T18" fmla="*/ 0 60000 65536"/>
                  <a:gd name="T19" fmla="*/ 0 60000 65536"/>
                  <a:gd name="T20" fmla="*/ 0 60000 65536"/>
                  <a:gd name="T21" fmla="*/ 0 w 13"/>
                  <a:gd name="T22" fmla="*/ 0 h 19"/>
                  <a:gd name="T23" fmla="*/ 13 w 1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9">
                    <a:moveTo>
                      <a:pt x="10" y="19"/>
                    </a:moveTo>
                    <a:lnTo>
                      <a:pt x="13" y="18"/>
                    </a:lnTo>
                    <a:lnTo>
                      <a:pt x="10" y="18"/>
                    </a:lnTo>
                    <a:lnTo>
                      <a:pt x="4" y="0"/>
                    </a:lnTo>
                    <a:lnTo>
                      <a:pt x="7" y="5"/>
                    </a:lnTo>
                    <a:lnTo>
                      <a:pt x="0" y="13"/>
                    </a:lnTo>
                    <a:lnTo>
                      <a:pt x="2" y="19"/>
                    </a:lnTo>
                  </a:path>
                </a:pathLst>
              </a:custGeom>
              <a:noFill/>
              <a:ln w="3175">
                <a:solidFill>
                  <a:srgbClr val="000000"/>
                </a:solidFill>
                <a:miter lim="800000"/>
                <a:headEnd/>
                <a:tailEnd/>
              </a:ln>
            </p:spPr>
            <p:txBody>
              <a:bodyPr/>
              <a:lstStyle/>
              <a:p>
                <a:pPr algn="ctr" eaLnBrk="0" hangingPunct="0"/>
                <a:endParaRPr lang="en-US" dirty="0"/>
              </a:p>
            </p:txBody>
          </p:sp>
          <p:sp>
            <p:nvSpPr>
              <p:cNvPr id="2926" name="Line 2122"/>
              <p:cNvSpPr>
                <a:spLocks noChangeShapeType="1"/>
              </p:cNvSpPr>
              <p:nvPr/>
            </p:nvSpPr>
            <p:spPr bwMode="auto">
              <a:xfrm flipH="1">
                <a:off x="4760" y="1790"/>
                <a:ext cx="44" cy="1"/>
              </a:xfrm>
              <a:prstGeom prst="line">
                <a:avLst/>
              </a:prstGeom>
              <a:noFill/>
              <a:ln w="3175">
                <a:solidFill>
                  <a:srgbClr val="000000"/>
                </a:solidFill>
                <a:miter lim="800000"/>
                <a:headEnd/>
                <a:tailEnd/>
              </a:ln>
            </p:spPr>
            <p:txBody>
              <a:bodyPr/>
              <a:lstStyle/>
              <a:p>
                <a:endParaRPr lang="en-US" dirty="0"/>
              </a:p>
            </p:txBody>
          </p:sp>
          <p:sp>
            <p:nvSpPr>
              <p:cNvPr id="2927" name="Line 2123"/>
              <p:cNvSpPr>
                <a:spLocks noChangeShapeType="1"/>
              </p:cNvSpPr>
              <p:nvPr/>
            </p:nvSpPr>
            <p:spPr bwMode="auto">
              <a:xfrm flipH="1">
                <a:off x="4624" y="1790"/>
                <a:ext cx="136" cy="2"/>
              </a:xfrm>
              <a:prstGeom prst="line">
                <a:avLst/>
              </a:prstGeom>
              <a:noFill/>
              <a:ln w="3175">
                <a:solidFill>
                  <a:srgbClr val="000000"/>
                </a:solidFill>
                <a:miter lim="800000"/>
                <a:headEnd/>
                <a:tailEnd/>
              </a:ln>
            </p:spPr>
            <p:txBody>
              <a:bodyPr/>
              <a:lstStyle/>
              <a:p>
                <a:endParaRPr lang="en-US" dirty="0"/>
              </a:p>
            </p:txBody>
          </p:sp>
          <p:sp>
            <p:nvSpPr>
              <p:cNvPr id="2928" name="Line 2124"/>
              <p:cNvSpPr>
                <a:spLocks noChangeShapeType="1"/>
              </p:cNvSpPr>
              <p:nvPr/>
            </p:nvSpPr>
            <p:spPr bwMode="auto">
              <a:xfrm>
                <a:off x="4624" y="1792"/>
                <a:ext cx="1" cy="1"/>
              </a:xfrm>
              <a:prstGeom prst="line">
                <a:avLst/>
              </a:prstGeom>
              <a:noFill/>
              <a:ln w="3175">
                <a:solidFill>
                  <a:srgbClr val="000000"/>
                </a:solidFill>
                <a:miter lim="800000"/>
                <a:headEnd/>
                <a:tailEnd/>
              </a:ln>
            </p:spPr>
            <p:txBody>
              <a:bodyPr/>
              <a:lstStyle/>
              <a:p>
                <a:endParaRPr lang="en-US" dirty="0"/>
              </a:p>
            </p:txBody>
          </p:sp>
          <p:sp>
            <p:nvSpPr>
              <p:cNvPr id="2929" name="Line 2125"/>
              <p:cNvSpPr>
                <a:spLocks noChangeShapeType="1"/>
              </p:cNvSpPr>
              <p:nvPr/>
            </p:nvSpPr>
            <p:spPr bwMode="auto">
              <a:xfrm flipH="1">
                <a:off x="4611" y="1792"/>
                <a:ext cx="13" cy="2"/>
              </a:xfrm>
              <a:prstGeom prst="line">
                <a:avLst/>
              </a:prstGeom>
              <a:noFill/>
              <a:ln w="3175">
                <a:solidFill>
                  <a:srgbClr val="000000"/>
                </a:solidFill>
                <a:miter lim="800000"/>
                <a:headEnd/>
                <a:tailEnd/>
              </a:ln>
            </p:spPr>
            <p:txBody>
              <a:bodyPr/>
              <a:lstStyle/>
              <a:p>
                <a:endParaRPr lang="en-US" dirty="0"/>
              </a:p>
            </p:txBody>
          </p:sp>
          <p:sp>
            <p:nvSpPr>
              <p:cNvPr id="2930" name="Freeform 2126"/>
              <p:cNvSpPr>
                <a:spLocks/>
              </p:cNvSpPr>
              <p:nvPr/>
            </p:nvSpPr>
            <p:spPr bwMode="auto">
              <a:xfrm>
                <a:off x="4589" y="1774"/>
                <a:ext cx="22" cy="20"/>
              </a:xfrm>
              <a:custGeom>
                <a:avLst/>
                <a:gdLst>
                  <a:gd name="T0" fmla="*/ 22 w 22"/>
                  <a:gd name="T1" fmla="*/ 20 h 20"/>
                  <a:gd name="T2" fmla="*/ 19 w 22"/>
                  <a:gd name="T3" fmla="*/ 13 h 20"/>
                  <a:gd name="T4" fmla="*/ 0 w 22"/>
                  <a:gd name="T5" fmla="*/ 0 h 20"/>
                  <a:gd name="T6" fmla="*/ 0 60000 65536"/>
                  <a:gd name="T7" fmla="*/ 0 60000 65536"/>
                  <a:gd name="T8" fmla="*/ 0 60000 65536"/>
                  <a:gd name="T9" fmla="*/ 0 w 22"/>
                  <a:gd name="T10" fmla="*/ 0 h 20"/>
                  <a:gd name="T11" fmla="*/ 22 w 22"/>
                  <a:gd name="T12" fmla="*/ 20 h 20"/>
                </a:gdLst>
                <a:ahLst/>
                <a:cxnLst>
                  <a:cxn ang="T6">
                    <a:pos x="T0" y="T1"/>
                  </a:cxn>
                  <a:cxn ang="T7">
                    <a:pos x="T2" y="T3"/>
                  </a:cxn>
                  <a:cxn ang="T8">
                    <a:pos x="T4" y="T5"/>
                  </a:cxn>
                </a:cxnLst>
                <a:rect l="T9" t="T10" r="T11" b="T12"/>
                <a:pathLst>
                  <a:path w="22" h="20">
                    <a:moveTo>
                      <a:pt x="22" y="20"/>
                    </a:moveTo>
                    <a:lnTo>
                      <a:pt x="19" y="1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31" name="Line 2127"/>
              <p:cNvSpPr>
                <a:spLocks noChangeShapeType="1"/>
              </p:cNvSpPr>
              <p:nvPr/>
            </p:nvSpPr>
            <p:spPr bwMode="auto">
              <a:xfrm flipH="1">
                <a:off x="4587" y="1774"/>
                <a:ext cx="2" cy="1"/>
              </a:xfrm>
              <a:prstGeom prst="line">
                <a:avLst/>
              </a:prstGeom>
              <a:noFill/>
              <a:ln w="3175">
                <a:solidFill>
                  <a:srgbClr val="000000"/>
                </a:solidFill>
                <a:miter lim="800000"/>
                <a:headEnd/>
                <a:tailEnd/>
              </a:ln>
            </p:spPr>
            <p:txBody>
              <a:bodyPr/>
              <a:lstStyle/>
              <a:p>
                <a:endParaRPr lang="en-US" dirty="0"/>
              </a:p>
            </p:txBody>
          </p:sp>
          <p:sp>
            <p:nvSpPr>
              <p:cNvPr id="2932" name="Line 2128"/>
              <p:cNvSpPr>
                <a:spLocks noChangeShapeType="1"/>
              </p:cNvSpPr>
              <p:nvPr/>
            </p:nvSpPr>
            <p:spPr bwMode="auto">
              <a:xfrm flipV="1">
                <a:off x="4587" y="1773"/>
                <a:ext cx="2" cy="1"/>
              </a:xfrm>
              <a:prstGeom prst="line">
                <a:avLst/>
              </a:prstGeom>
              <a:noFill/>
              <a:ln w="3175">
                <a:solidFill>
                  <a:srgbClr val="000000"/>
                </a:solidFill>
                <a:miter lim="800000"/>
                <a:headEnd/>
                <a:tailEnd/>
              </a:ln>
            </p:spPr>
            <p:txBody>
              <a:bodyPr/>
              <a:lstStyle/>
              <a:p>
                <a:endParaRPr lang="en-US" dirty="0"/>
              </a:p>
            </p:txBody>
          </p:sp>
          <p:sp>
            <p:nvSpPr>
              <p:cNvPr id="2933" name="Freeform 2129"/>
              <p:cNvSpPr>
                <a:spLocks/>
              </p:cNvSpPr>
              <p:nvPr/>
            </p:nvSpPr>
            <p:spPr bwMode="auto">
              <a:xfrm>
                <a:off x="4558" y="1762"/>
                <a:ext cx="29" cy="12"/>
              </a:xfrm>
              <a:custGeom>
                <a:avLst/>
                <a:gdLst>
                  <a:gd name="T0" fmla="*/ 29 w 29"/>
                  <a:gd name="T1" fmla="*/ 12 h 12"/>
                  <a:gd name="T2" fmla="*/ 13 w 29"/>
                  <a:gd name="T3" fmla="*/ 4 h 12"/>
                  <a:gd name="T4" fmla="*/ 8 w 29"/>
                  <a:gd name="T5" fmla="*/ 6 h 12"/>
                  <a:gd name="T6" fmla="*/ 0 w 29"/>
                  <a:gd name="T7" fmla="*/ 0 h 12"/>
                  <a:gd name="T8" fmla="*/ 0 60000 65536"/>
                  <a:gd name="T9" fmla="*/ 0 60000 65536"/>
                  <a:gd name="T10" fmla="*/ 0 60000 65536"/>
                  <a:gd name="T11" fmla="*/ 0 60000 65536"/>
                  <a:gd name="T12" fmla="*/ 0 w 29"/>
                  <a:gd name="T13" fmla="*/ 0 h 12"/>
                  <a:gd name="T14" fmla="*/ 29 w 29"/>
                  <a:gd name="T15" fmla="*/ 12 h 12"/>
                </a:gdLst>
                <a:ahLst/>
                <a:cxnLst>
                  <a:cxn ang="T8">
                    <a:pos x="T0" y="T1"/>
                  </a:cxn>
                  <a:cxn ang="T9">
                    <a:pos x="T2" y="T3"/>
                  </a:cxn>
                  <a:cxn ang="T10">
                    <a:pos x="T4" y="T5"/>
                  </a:cxn>
                  <a:cxn ang="T11">
                    <a:pos x="T6" y="T7"/>
                  </a:cxn>
                </a:cxnLst>
                <a:rect l="T12" t="T13" r="T14" b="T15"/>
                <a:pathLst>
                  <a:path w="29" h="12">
                    <a:moveTo>
                      <a:pt x="29" y="12"/>
                    </a:moveTo>
                    <a:lnTo>
                      <a:pt x="13" y="4"/>
                    </a:lnTo>
                    <a:lnTo>
                      <a:pt x="8"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34" name="Freeform 2130"/>
              <p:cNvSpPr>
                <a:spLocks/>
              </p:cNvSpPr>
              <p:nvPr/>
            </p:nvSpPr>
            <p:spPr bwMode="auto">
              <a:xfrm>
                <a:off x="4521" y="1750"/>
                <a:ext cx="37" cy="12"/>
              </a:xfrm>
              <a:custGeom>
                <a:avLst/>
                <a:gdLst>
                  <a:gd name="T0" fmla="*/ 37 w 37"/>
                  <a:gd name="T1" fmla="*/ 12 h 12"/>
                  <a:gd name="T2" fmla="*/ 19 w 37"/>
                  <a:gd name="T3" fmla="*/ 0 h 12"/>
                  <a:gd name="T4" fmla="*/ 0 w 37"/>
                  <a:gd name="T5" fmla="*/ 2 h 12"/>
                  <a:gd name="T6" fmla="*/ 0 60000 65536"/>
                  <a:gd name="T7" fmla="*/ 0 60000 65536"/>
                  <a:gd name="T8" fmla="*/ 0 60000 65536"/>
                  <a:gd name="T9" fmla="*/ 0 w 37"/>
                  <a:gd name="T10" fmla="*/ 0 h 12"/>
                  <a:gd name="T11" fmla="*/ 37 w 37"/>
                  <a:gd name="T12" fmla="*/ 12 h 12"/>
                </a:gdLst>
                <a:ahLst/>
                <a:cxnLst>
                  <a:cxn ang="T6">
                    <a:pos x="T0" y="T1"/>
                  </a:cxn>
                  <a:cxn ang="T7">
                    <a:pos x="T2" y="T3"/>
                  </a:cxn>
                  <a:cxn ang="T8">
                    <a:pos x="T4" y="T5"/>
                  </a:cxn>
                </a:cxnLst>
                <a:rect l="T9" t="T10" r="T11" b="T12"/>
                <a:pathLst>
                  <a:path w="37" h="12">
                    <a:moveTo>
                      <a:pt x="37" y="12"/>
                    </a:moveTo>
                    <a:lnTo>
                      <a:pt x="19"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935" name="Line 2131"/>
              <p:cNvSpPr>
                <a:spLocks noChangeShapeType="1"/>
              </p:cNvSpPr>
              <p:nvPr/>
            </p:nvSpPr>
            <p:spPr bwMode="auto">
              <a:xfrm flipH="1" flipV="1">
                <a:off x="4518" y="1750"/>
                <a:ext cx="3" cy="2"/>
              </a:xfrm>
              <a:prstGeom prst="line">
                <a:avLst/>
              </a:prstGeom>
              <a:noFill/>
              <a:ln w="3175">
                <a:solidFill>
                  <a:srgbClr val="000000"/>
                </a:solidFill>
                <a:miter lim="800000"/>
                <a:headEnd/>
                <a:tailEnd/>
              </a:ln>
            </p:spPr>
            <p:txBody>
              <a:bodyPr/>
              <a:lstStyle/>
              <a:p>
                <a:endParaRPr lang="en-US" dirty="0"/>
              </a:p>
            </p:txBody>
          </p:sp>
          <p:sp>
            <p:nvSpPr>
              <p:cNvPr id="2936" name="Freeform 2132"/>
              <p:cNvSpPr>
                <a:spLocks/>
              </p:cNvSpPr>
              <p:nvPr/>
            </p:nvSpPr>
            <p:spPr bwMode="auto">
              <a:xfrm>
                <a:off x="4516" y="1547"/>
                <a:ext cx="55" cy="203"/>
              </a:xfrm>
              <a:custGeom>
                <a:avLst/>
                <a:gdLst>
                  <a:gd name="T0" fmla="*/ 2 w 55"/>
                  <a:gd name="T1" fmla="*/ 203 h 203"/>
                  <a:gd name="T2" fmla="*/ 0 w 55"/>
                  <a:gd name="T3" fmla="*/ 128 h 203"/>
                  <a:gd name="T4" fmla="*/ 55 w 55"/>
                  <a:gd name="T5" fmla="*/ 127 h 203"/>
                  <a:gd name="T6" fmla="*/ 53 w 55"/>
                  <a:gd name="T7" fmla="*/ 0 h 203"/>
                  <a:gd name="T8" fmla="*/ 0 60000 65536"/>
                  <a:gd name="T9" fmla="*/ 0 60000 65536"/>
                  <a:gd name="T10" fmla="*/ 0 60000 65536"/>
                  <a:gd name="T11" fmla="*/ 0 60000 65536"/>
                  <a:gd name="T12" fmla="*/ 0 w 55"/>
                  <a:gd name="T13" fmla="*/ 0 h 203"/>
                  <a:gd name="T14" fmla="*/ 55 w 55"/>
                  <a:gd name="T15" fmla="*/ 203 h 203"/>
                </a:gdLst>
                <a:ahLst/>
                <a:cxnLst>
                  <a:cxn ang="T8">
                    <a:pos x="T0" y="T1"/>
                  </a:cxn>
                  <a:cxn ang="T9">
                    <a:pos x="T2" y="T3"/>
                  </a:cxn>
                  <a:cxn ang="T10">
                    <a:pos x="T4" y="T5"/>
                  </a:cxn>
                  <a:cxn ang="T11">
                    <a:pos x="T6" y="T7"/>
                  </a:cxn>
                </a:cxnLst>
                <a:rect l="T12" t="T13" r="T14" b="T15"/>
                <a:pathLst>
                  <a:path w="55" h="203">
                    <a:moveTo>
                      <a:pt x="2" y="203"/>
                    </a:moveTo>
                    <a:lnTo>
                      <a:pt x="0" y="128"/>
                    </a:lnTo>
                    <a:lnTo>
                      <a:pt x="55" y="127"/>
                    </a:lnTo>
                    <a:lnTo>
                      <a:pt x="53" y="0"/>
                    </a:lnTo>
                  </a:path>
                </a:pathLst>
              </a:custGeom>
              <a:noFill/>
              <a:ln w="3175">
                <a:solidFill>
                  <a:srgbClr val="000000"/>
                </a:solidFill>
                <a:miter lim="800000"/>
                <a:headEnd/>
                <a:tailEnd/>
              </a:ln>
            </p:spPr>
            <p:txBody>
              <a:bodyPr/>
              <a:lstStyle/>
              <a:p>
                <a:pPr algn="ctr" eaLnBrk="0" hangingPunct="0"/>
                <a:endParaRPr lang="en-US" dirty="0"/>
              </a:p>
            </p:txBody>
          </p:sp>
          <p:sp>
            <p:nvSpPr>
              <p:cNvPr id="2937" name="Line 2133"/>
              <p:cNvSpPr>
                <a:spLocks noChangeShapeType="1"/>
              </p:cNvSpPr>
              <p:nvPr/>
            </p:nvSpPr>
            <p:spPr bwMode="auto">
              <a:xfrm>
                <a:off x="4569" y="1547"/>
                <a:ext cx="20" cy="1"/>
              </a:xfrm>
              <a:prstGeom prst="line">
                <a:avLst/>
              </a:prstGeom>
              <a:noFill/>
              <a:ln w="3175">
                <a:solidFill>
                  <a:srgbClr val="000000"/>
                </a:solidFill>
                <a:miter lim="800000"/>
                <a:headEnd/>
                <a:tailEnd/>
              </a:ln>
            </p:spPr>
            <p:txBody>
              <a:bodyPr/>
              <a:lstStyle/>
              <a:p>
                <a:endParaRPr lang="en-US" dirty="0"/>
              </a:p>
            </p:txBody>
          </p:sp>
          <p:sp>
            <p:nvSpPr>
              <p:cNvPr id="2938" name="Freeform 2134"/>
              <p:cNvSpPr>
                <a:spLocks/>
              </p:cNvSpPr>
              <p:nvPr/>
            </p:nvSpPr>
            <p:spPr bwMode="auto">
              <a:xfrm>
                <a:off x="4589" y="1547"/>
                <a:ext cx="8" cy="2"/>
              </a:xfrm>
              <a:custGeom>
                <a:avLst/>
                <a:gdLst>
                  <a:gd name="T0" fmla="*/ 0 w 8"/>
                  <a:gd name="T1" fmla="*/ 0 h 2"/>
                  <a:gd name="T2" fmla="*/ 3 w 8"/>
                  <a:gd name="T3" fmla="*/ 2 h 2"/>
                  <a:gd name="T4" fmla="*/ 8 w 8"/>
                  <a:gd name="T5" fmla="*/ 0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0" y="0"/>
                    </a:moveTo>
                    <a:lnTo>
                      <a:pt x="3" y="2"/>
                    </a:lnTo>
                    <a:lnTo>
                      <a:pt x="8" y="0"/>
                    </a:lnTo>
                  </a:path>
                </a:pathLst>
              </a:custGeom>
              <a:noFill/>
              <a:ln w="3175">
                <a:solidFill>
                  <a:srgbClr val="000000"/>
                </a:solidFill>
                <a:miter lim="800000"/>
                <a:headEnd/>
                <a:tailEnd/>
              </a:ln>
            </p:spPr>
            <p:txBody>
              <a:bodyPr/>
              <a:lstStyle/>
              <a:p>
                <a:pPr algn="ctr" eaLnBrk="0" hangingPunct="0"/>
                <a:endParaRPr lang="en-US" dirty="0"/>
              </a:p>
            </p:txBody>
          </p:sp>
          <p:sp>
            <p:nvSpPr>
              <p:cNvPr id="2939" name="Line 2135"/>
              <p:cNvSpPr>
                <a:spLocks noChangeShapeType="1"/>
              </p:cNvSpPr>
              <p:nvPr/>
            </p:nvSpPr>
            <p:spPr bwMode="auto">
              <a:xfrm>
                <a:off x="4597" y="1547"/>
                <a:ext cx="52" cy="1"/>
              </a:xfrm>
              <a:prstGeom prst="line">
                <a:avLst/>
              </a:prstGeom>
              <a:noFill/>
              <a:ln w="3175">
                <a:solidFill>
                  <a:srgbClr val="000000"/>
                </a:solidFill>
                <a:miter lim="800000"/>
                <a:headEnd/>
                <a:tailEnd/>
              </a:ln>
            </p:spPr>
            <p:txBody>
              <a:bodyPr/>
              <a:lstStyle/>
              <a:p>
                <a:endParaRPr lang="en-US" dirty="0"/>
              </a:p>
            </p:txBody>
          </p:sp>
          <p:sp>
            <p:nvSpPr>
              <p:cNvPr id="2940" name="Freeform 2136"/>
              <p:cNvSpPr>
                <a:spLocks/>
              </p:cNvSpPr>
              <p:nvPr/>
            </p:nvSpPr>
            <p:spPr bwMode="auto">
              <a:xfrm>
                <a:off x="4649" y="1547"/>
                <a:ext cx="9" cy="13"/>
              </a:xfrm>
              <a:custGeom>
                <a:avLst/>
                <a:gdLst>
                  <a:gd name="T0" fmla="*/ 0 w 9"/>
                  <a:gd name="T1" fmla="*/ 0 h 13"/>
                  <a:gd name="T2" fmla="*/ 1 w 9"/>
                  <a:gd name="T3" fmla="*/ 7 h 13"/>
                  <a:gd name="T4" fmla="*/ 6 w 9"/>
                  <a:gd name="T5" fmla="*/ 5 h 13"/>
                  <a:gd name="T6" fmla="*/ 9 w 9"/>
                  <a:gd name="T7" fmla="*/ 11 h 13"/>
                  <a:gd name="T8" fmla="*/ 6 w 9"/>
                  <a:gd name="T9" fmla="*/ 13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0" y="0"/>
                    </a:moveTo>
                    <a:lnTo>
                      <a:pt x="1" y="7"/>
                    </a:lnTo>
                    <a:lnTo>
                      <a:pt x="6" y="5"/>
                    </a:lnTo>
                    <a:lnTo>
                      <a:pt x="9" y="11"/>
                    </a:lnTo>
                    <a:lnTo>
                      <a:pt x="6" y="13"/>
                    </a:lnTo>
                  </a:path>
                </a:pathLst>
              </a:custGeom>
              <a:noFill/>
              <a:ln w="3175">
                <a:solidFill>
                  <a:srgbClr val="000000"/>
                </a:solidFill>
                <a:miter lim="800000"/>
                <a:headEnd/>
                <a:tailEnd/>
              </a:ln>
            </p:spPr>
            <p:txBody>
              <a:bodyPr/>
              <a:lstStyle/>
              <a:p>
                <a:pPr algn="ctr" eaLnBrk="0" hangingPunct="0"/>
                <a:endParaRPr lang="en-US" dirty="0"/>
              </a:p>
            </p:txBody>
          </p:sp>
          <p:sp>
            <p:nvSpPr>
              <p:cNvPr id="2941" name="Line 2137"/>
              <p:cNvSpPr>
                <a:spLocks noChangeShapeType="1"/>
              </p:cNvSpPr>
              <p:nvPr/>
            </p:nvSpPr>
            <p:spPr bwMode="auto">
              <a:xfrm flipV="1">
                <a:off x="4655" y="1557"/>
                <a:ext cx="2" cy="3"/>
              </a:xfrm>
              <a:prstGeom prst="line">
                <a:avLst/>
              </a:prstGeom>
              <a:noFill/>
              <a:ln w="3175">
                <a:solidFill>
                  <a:srgbClr val="000000"/>
                </a:solidFill>
                <a:miter lim="800000"/>
                <a:headEnd/>
                <a:tailEnd/>
              </a:ln>
            </p:spPr>
            <p:txBody>
              <a:bodyPr/>
              <a:lstStyle/>
              <a:p>
                <a:endParaRPr lang="en-US" dirty="0"/>
              </a:p>
            </p:txBody>
          </p:sp>
          <p:sp>
            <p:nvSpPr>
              <p:cNvPr id="2942" name="Freeform 2138"/>
              <p:cNvSpPr>
                <a:spLocks/>
              </p:cNvSpPr>
              <p:nvPr/>
            </p:nvSpPr>
            <p:spPr bwMode="auto">
              <a:xfrm>
                <a:off x="4649" y="1555"/>
                <a:ext cx="8" cy="5"/>
              </a:xfrm>
              <a:custGeom>
                <a:avLst/>
                <a:gdLst>
                  <a:gd name="T0" fmla="*/ 8 w 8"/>
                  <a:gd name="T1" fmla="*/ 2 h 5"/>
                  <a:gd name="T2" fmla="*/ 0 w 8"/>
                  <a:gd name="T3" fmla="*/ 0 h 5"/>
                  <a:gd name="T4" fmla="*/ 0 w 8"/>
                  <a:gd name="T5" fmla="*/ 5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8" y="2"/>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943" name="Freeform 2139"/>
              <p:cNvSpPr>
                <a:spLocks/>
              </p:cNvSpPr>
              <p:nvPr/>
            </p:nvSpPr>
            <p:spPr bwMode="auto">
              <a:xfrm>
                <a:off x="4649" y="1560"/>
                <a:ext cx="16" cy="16"/>
              </a:xfrm>
              <a:custGeom>
                <a:avLst/>
                <a:gdLst>
                  <a:gd name="T0" fmla="*/ 0 w 16"/>
                  <a:gd name="T1" fmla="*/ 0 h 16"/>
                  <a:gd name="T2" fmla="*/ 1 w 16"/>
                  <a:gd name="T3" fmla="*/ 13 h 16"/>
                  <a:gd name="T4" fmla="*/ 8 w 16"/>
                  <a:gd name="T5" fmla="*/ 16 h 16"/>
                  <a:gd name="T6" fmla="*/ 16 w 16"/>
                  <a:gd name="T7" fmla="*/ 14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 y="13"/>
                    </a:lnTo>
                    <a:lnTo>
                      <a:pt x="8" y="16"/>
                    </a:lnTo>
                    <a:lnTo>
                      <a:pt x="16" y="14"/>
                    </a:lnTo>
                  </a:path>
                </a:pathLst>
              </a:custGeom>
              <a:noFill/>
              <a:ln w="3175">
                <a:solidFill>
                  <a:srgbClr val="000000"/>
                </a:solidFill>
                <a:miter lim="800000"/>
                <a:headEnd/>
                <a:tailEnd/>
              </a:ln>
            </p:spPr>
            <p:txBody>
              <a:bodyPr/>
              <a:lstStyle/>
              <a:p>
                <a:pPr algn="ctr" eaLnBrk="0" hangingPunct="0"/>
                <a:endParaRPr lang="en-US" dirty="0"/>
              </a:p>
            </p:txBody>
          </p:sp>
          <p:sp>
            <p:nvSpPr>
              <p:cNvPr id="2944" name="Line 2140"/>
              <p:cNvSpPr>
                <a:spLocks noChangeShapeType="1"/>
              </p:cNvSpPr>
              <p:nvPr/>
            </p:nvSpPr>
            <p:spPr bwMode="auto">
              <a:xfrm flipV="1">
                <a:off x="4665" y="1573"/>
                <a:ext cx="1" cy="1"/>
              </a:xfrm>
              <a:prstGeom prst="line">
                <a:avLst/>
              </a:prstGeom>
              <a:noFill/>
              <a:ln w="3175">
                <a:solidFill>
                  <a:srgbClr val="000000"/>
                </a:solidFill>
                <a:miter lim="800000"/>
                <a:headEnd/>
                <a:tailEnd/>
              </a:ln>
            </p:spPr>
            <p:txBody>
              <a:bodyPr/>
              <a:lstStyle/>
              <a:p>
                <a:endParaRPr lang="en-US" dirty="0"/>
              </a:p>
            </p:txBody>
          </p:sp>
          <p:sp>
            <p:nvSpPr>
              <p:cNvPr id="2945" name="Freeform 2141"/>
              <p:cNvSpPr>
                <a:spLocks/>
              </p:cNvSpPr>
              <p:nvPr/>
            </p:nvSpPr>
            <p:spPr bwMode="auto">
              <a:xfrm>
                <a:off x="4665" y="1568"/>
                <a:ext cx="27" cy="10"/>
              </a:xfrm>
              <a:custGeom>
                <a:avLst/>
                <a:gdLst>
                  <a:gd name="T0" fmla="*/ 0 w 27"/>
                  <a:gd name="T1" fmla="*/ 6 h 10"/>
                  <a:gd name="T2" fmla="*/ 10 w 27"/>
                  <a:gd name="T3" fmla="*/ 5 h 10"/>
                  <a:gd name="T4" fmla="*/ 11 w 27"/>
                  <a:gd name="T5" fmla="*/ 10 h 10"/>
                  <a:gd name="T6" fmla="*/ 16 w 27"/>
                  <a:gd name="T7" fmla="*/ 0 h 10"/>
                  <a:gd name="T8" fmla="*/ 21 w 27"/>
                  <a:gd name="T9" fmla="*/ 3 h 10"/>
                  <a:gd name="T10" fmla="*/ 27 w 27"/>
                  <a:gd name="T11" fmla="*/ 0 h 10"/>
                  <a:gd name="T12" fmla="*/ 0 60000 65536"/>
                  <a:gd name="T13" fmla="*/ 0 60000 65536"/>
                  <a:gd name="T14" fmla="*/ 0 60000 65536"/>
                  <a:gd name="T15" fmla="*/ 0 60000 65536"/>
                  <a:gd name="T16" fmla="*/ 0 60000 65536"/>
                  <a:gd name="T17" fmla="*/ 0 60000 65536"/>
                  <a:gd name="T18" fmla="*/ 0 w 27"/>
                  <a:gd name="T19" fmla="*/ 0 h 10"/>
                  <a:gd name="T20" fmla="*/ 27 w 2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7" h="10">
                    <a:moveTo>
                      <a:pt x="0" y="6"/>
                    </a:moveTo>
                    <a:lnTo>
                      <a:pt x="10" y="5"/>
                    </a:lnTo>
                    <a:lnTo>
                      <a:pt x="11" y="10"/>
                    </a:lnTo>
                    <a:lnTo>
                      <a:pt x="16" y="0"/>
                    </a:lnTo>
                    <a:lnTo>
                      <a:pt x="21" y="3"/>
                    </a:lnTo>
                    <a:lnTo>
                      <a:pt x="27" y="0"/>
                    </a:lnTo>
                  </a:path>
                </a:pathLst>
              </a:custGeom>
              <a:noFill/>
              <a:ln w="3175">
                <a:solidFill>
                  <a:srgbClr val="000000"/>
                </a:solidFill>
                <a:miter lim="800000"/>
                <a:headEnd/>
                <a:tailEnd/>
              </a:ln>
            </p:spPr>
            <p:txBody>
              <a:bodyPr/>
              <a:lstStyle/>
              <a:p>
                <a:pPr algn="ctr" eaLnBrk="0" hangingPunct="0"/>
                <a:endParaRPr lang="en-US" dirty="0"/>
              </a:p>
            </p:txBody>
          </p:sp>
          <p:sp>
            <p:nvSpPr>
              <p:cNvPr id="2946" name="Freeform 2142"/>
              <p:cNvSpPr>
                <a:spLocks/>
              </p:cNvSpPr>
              <p:nvPr/>
            </p:nvSpPr>
            <p:spPr bwMode="auto">
              <a:xfrm>
                <a:off x="4692" y="1550"/>
                <a:ext cx="21" cy="23"/>
              </a:xfrm>
              <a:custGeom>
                <a:avLst/>
                <a:gdLst>
                  <a:gd name="T0" fmla="*/ 0 w 21"/>
                  <a:gd name="T1" fmla="*/ 18 h 23"/>
                  <a:gd name="T2" fmla="*/ 4 w 21"/>
                  <a:gd name="T3" fmla="*/ 16 h 23"/>
                  <a:gd name="T4" fmla="*/ 8 w 21"/>
                  <a:gd name="T5" fmla="*/ 23 h 23"/>
                  <a:gd name="T6" fmla="*/ 12 w 21"/>
                  <a:gd name="T7" fmla="*/ 16 h 23"/>
                  <a:gd name="T8" fmla="*/ 17 w 21"/>
                  <a:gd name="T9" fmla="*/ 18 h 23"/>
                  <a:gd name="T10" fmla="*/ 15 w 21"/>
                  <a:gd name="T11" fmla="*/ 15 h 23"/>
                  <a:gd name="T12" fmla="*/ 21 w 21"/>
                  <a:gd name="T13" fmla="*/ 16 h 23"/>
                  <a:gd name="T14" fmla="*/ 21 w 21"/>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3"/>
                  <a:gd name="T26" fmla="*/ 21 w 21"/>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3">
                    <a:moveTo>
                      <a:pt x="0" y="18"/>
                    </a:moveTo>
                    <a:lnTo>
                      <a:pt x="4" y="16"/>
                    </a:lnTo>
                    <a:lnTo>
                      <a:pt x="8" y="23"/>
                    </a:lnTo>
                    <a:lnTo>
                      <a:pt x="12" y="16"/>
                    </a:lnTo>
                    <a:lnTo>
                      <a:pt x="17" y="18"/>
                    </a:lnTo>
                    <a:lnTo>
                      <a:pt x="15" y="15"/>
                    </a:lnTo>
                    <a:lnTo>
                      <a:pt x="21" y="16"/>
                    </a:lnTo>
                    <a:lnTo>
                      <a:pt x="21" y="0"/>
                    </a:lnTo>
                  </a:path>
                </a:pathLst>
              </a:custGeom>
              <a:noFill/>
              <a:ln w="3175">
                <a:solidFill>
                  <a:srgbClr val="000000"/>
                </a:solidFill>
                <a:miter lim="800000"/>
                <a:headEnd/>
                <a:tailEnd/>
              </a:ln>
            </p:spPr>
            <p:txBody>
              <a:bodyPr/>
              <a:lstStyle/>
              <a:p>
                <a:pPr algn="ctr" eaLnBrk="0" hangingPunct="0"/>
                <a:endParaRPr lang="en-US" dirty="0"/>
              </a:p>
            </p:txBody>
          </p:sp>
          <p:sp>
            <p:nvSpPr>
              <p:cNvPr id="2947" name="Line 2143"/>
              <p:cNvSpPr>
                <a:spLocks noChangeShapeType="1"/>
              </p:cNvSpPr>
              <p:nvPr/>
            </p:nvSpPr>
            <p:spPr bwMode="auto">
              <a:xfrm flipV="1">
                <a:off x="4713" y="1549"/>
                <a:ext cx="4" cy="1"/>
              </a:xfrm>
              <a:prstGeom prst="line">
                <a:avLst/>
              </a:prstGeom>
              <a:noFill/>
              <a:ln w="3175">
                <a:solidFill>
                  <a:srgbClr val="000000"/>
                </a:solidFill>
                <a:miter lim="800000"/>
                <a:headEnd/>
                <a:tailEnd/>
              </a:ln>
            </p:spPr>
            <p:txBody>
              <a:bodyPr/>
              <a:lstStyle/>
              <a:p>
                <a:endParaRPr lang="en-US" dirty="0"/>
              </a:p>
            </p:txBody>
          </p:sp>
          <p:sp>
            <p:nvSpPr>
              <p:cNvPr id="2948" name="Line 2144"/>
              <p:cNvSpPr>
                <a:spLocks noChangeShapeType="1"/>
              </p:cNvSpPr>
              <p:nvPr/>
            </p:nvSpPr>
            <p:spPr bwMode="auto">
              <a:xfrm flipV="1">
                <a:off x="4717" y="1542"/>
                <a:ext cx="6" cy="7"/>
              </a:xfrm>
              <a:prstGeom prst="line">
                <a:avLst/>
              </a:prstGeom>
              <a:noFill/>
              <a:ln w="3175">
                <a:solidFill>
                  <a:srgbClr val="000000"/>
                </a:solidFill>
                <a:miter lim="800000"/>
                <a:headEnd/>
                <a:tailEnd/>
              </a:ln>
            </p:spPr>
            <p:txBody>
              <a:bodyPr/>
              <a:lstStyle/>
              <a:p>
                <a:endParaRPr lang="en-US" dirty="0"/>
              </a:p>
            </p:txBody>
          </p:sp>
          <p:sp>
            <p:nvSpPr>
              <p:cNvPr id="2949" name="Line 2145"/>
              <p:cNvSpPr>
                <a:spLocks noChangeShapeType="1"/>
              </p:cNvSpPr>
              <p:nvPr/>
            </p:nvSpPr>
            <p:spPr bwMode="auto">
              <a:xfrm flipV="1">
                <a:off x="4723" y="1530"/>
                <a:ext cx="42" cy="12"/>
              </a:xfrm>
              <a:prstGeom prst="line">
                <a:avLst/>
              </a:prstGeom>
              <a:noFill/>
              <a:ln w="3175">
                <a:solidFill>
                  <a:srgbClr val="000000"/>
                </a:solidFill>
                <a:miter lim="800000"/>
                <a:headEnd/>
                <a:tailEnd/>
              </a:ln>
            </p:spPr>
            <p:txBody>
              <a:bodyPr/>
              <a:lstStyle/>
              <a:p>
                <a:endParaRPr lang="en-US" dirty="0"/>
              </a:p>
            </p:txBody>
          </p:sp>
          <p:sp>
            <p:nvSpPr>
              <p:cNvPr id="2950" name="Freeform 2146"/>
              <p:cNvSpPr>
                <a:spLocks/>
              </p:cNvSpPr>
              <p:nvPr/>
            </p:nvSpPr>
            <p:spPr bwMode="auto">
              <a:xfrm>
                <a:off x="4793" y="1526"/>
                <a:ext cx="6" cy="4"/>
              </a:xfrm>
              <a:custGeom>
                <a:avLst/>
                <a:gdLst>
                  <a:gd name="T0" fmla="*/ 0 w 6"/>
                  <a:gd name="T1" fmla="*/ 4 h 4"/>
                  <a:gd name="T2" fmla="*/ 6 w 6"/>
                  <a:gd name="T3" fmla="*/ 0 h 4"/>
                  <a:gd name="T4" fmla="*/ 0 w 6"/>
                  <a:gd name="T5" fmla="*/ 4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0" y="4"/>
                    </a:moveTo>
                    <a:lnTo>
                      <a:pt x="6"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951" name="Freeform 2147"/>
              <p:cNvSpPr>
                <a:spLocks/>
              </p:cNvSpPr>
              <p:nvPr/>
            </p:nvSpPr>
            <p:spPr bwMode="auto">
              <a:xfrm>
                <a:off x="4789" y="1530"/>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52" name="Freeform 2148"/>
              <p:cNvSpPr>
                <a:spLocks/>
              </p:cNvSpPr>
              <p:nvPr/>
            </p:nvSpPr>
            <p:spPr bwMode="auto">
              <a:xfrm>
                <a:off x="4780" y="1530"/>
                <a:ext cx="13" cy="1"/>
              </a:xfrm>
              <a:custGeom>
                <a:avLst/>
                <a:gdLst>
                  <a:gd name="T0" fmla="*/ 0 w 13"/>
                  <a:gd name="T1" fmla="*/ 1 h 1"/>
                  <a:gd name="T2" fmla="*/ 13 w 13"/>
                  <a:gd name="T3" fmla="*/ 0 h 1"/>
                  <a:gd name="T4" fmla="*/ 0 w 13"/>
                  <a:gd name="T5" fmla="*/ 1 h 1"/>
                  <a:gd name="T6" fmla="*/ 0 60000 65536"/>
                  <a:gd name="T7" fmla="*/ 0 60000 65536"/>
                  <a:gd name="T8" fmla="*/ 0 60000 65536"/>
                  <a:gd name="T9" fmla="*/ 0 w 13"/>
                  <a:gd name="T10" fmla="*/ 0 h 1"/>
                  <a:gd name="T11" fmla="*/ 13 w 13"/>
                  <a:gd name="T12" fmla="*/ 1 h 1"/>
                </a:gdLst>
                <a:ahLst/>
                <a:cxnLst>
                  <a:cxn ang="T6">
                    <a:pos x="T0" y="T1"/>
                  </a:cxn>
                  <a:cxn ang="T7">
                    <a:pos x="T2" y="T3"/>
                  </a:cxn>
                  <a:cxn ang="T8">
                    <a:pos x="T4" y="T5"/>
                  </a:cxn>
                </a:cxnLst>
                <a:rect l="T9" t="T10" r="T11" b="T12"/>
                <a:pathLst>
                  <a:path w="13" h="1">
                    <a:moveTo>
                      <a:pt x="0" y="1"/>
                    </a:moveTo>
                    <a:lnTo>
                      <a:pt x="1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953" name="Line 2149"/>
              <p:cNvSpPr>
                <a:spLocks noChangeShapeType="1"/>
              </p:cNvSpPr>
              <p:nvPr/>
            </p:nvSpPr>
            <p:spPr bwMode="auto">
              <a:xfrm>
                <a:off x="4793" y="1530"/>
                <a:ext cx="1" cy="1"/>
              </a:xfrm>
              <a:prstGeom prst="line">
                <a:avLst/>
              </a:prstGeom>
              <a:noFill/>
              <a:ln w="3175">
                <a:solidFill>
                  <a:srgbClr val="000000"/>
                </a:solidFill>
                <a:miter lim="800000"/>
                <a:headEnd/>
                <a:tailEnd/>
              </a:ln>
            </p:spPr>
            <p:txBody>
              <a:bodyPr/>
              <a:lstStyle/>
              <a:p>
                <a:endParaRPr lang="en-US" dirty="0"/>
              </a:p>
            </p:txBody>
          </p:sp>
          <p:sp>
            <p:nvSpPr>
              <p:cNvPr id="2954" name="Freeform 2150"/>
              <p:cNvSpPr>
                <a:spLocks/>
              </p:cNvSpPr>
              <p:nvPr/>
            </p:nvSpPr>
            <p:spPr bwMode="auto">
              <a:xfrm>
                <a:off x="4670" y="1530"/>
                <a:ext cx="3" cy="4"/>
              </a:xfrm>
              <a:custGeom>
                <a:avLst/>
                <a:gdLst>
                  <a:gd name="T0" fmla="*/ 3 w 3"/>
                  <a:gd name="T1" fmla="*/ 4 h 4"/>
                  <a:gd name="T2" fmla="*/ 0 w 3"/>
                  <a:gd name="T3" fmla="*/ 0 h 4"/>
                  <a:gd name="T4" fmla="*/ 3 w 3"/>
                  <a:gd name="T5" fmla="*/ 4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4"/>
                    </a:moveTo>
                    <a:lnTo>
                      <a:pt x="0" y="0"/>
                    </a:lnTo>
                    <a:lnTo>
                      <a:pt x="3" y="4"/>
                    </a:lnTo>
                  </a:path>
                </a:pathLst>
              </a:custGeom>
              <a:noFill/>
              <a:ln w="3175">
                <a:solidFill>
                  <a:srgbClr val="000000"/>
                </a:solidFill>
                <a:miter lim="800000"/>
                <a:headEnd/>
                <a:tailEnd/>
              </a:ln>
            </p:spPr>
            <p:txBody>
              <a:bodyPr/>
              <a:lstStyle/>
              <a:p>
                <a:pPr algn="ctr" eaLnBrk="0" hangingPunct="0"/>
                <a:endParaRPr lang="en-US" dirty="0"/>
              </a:p>
            </p:txBody>
          </p:sp>
          <p:sp>
            <p:nvSpPr>
              <p:cNvPr id="2955" name="Freeform 2151"/>
              <p:cNvSpPr>
                <a:spLocks/>
              </p:cNvSpPr>
              <p:nvPr/>
            </p:nvSpPr>
            <p:spPr bwMode="auto">
              <a:xfrm>
                <a:off x="4155" y="1533"/>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956" name="Line 2152"/>
              <p:cNvSpPr>
                <a:spLocks noChangeShapeType="1"/>
              </p:cNvSpPr>
              <p:nvPr/>
            </p:nvSpPr>
            <p:spPr bwMode="auto">
              <a:xfrm flipV="1">
                <a:off x="4869" y="1534"/>
                <a:ext cx="1" cy="2"/>
              </a:xfrm>
              <a:prstGeom prst="line">
                <a:avLst/>
              </a:prstGeom>
              <a:noFill/>
              <a:ln w="3175">
                <a:solidFill>
                  <a:srgbClr val="000000"/>
                </a:solidFill>
                <a:miter lim="800000"/>
                <a:headEnd/>
                <a:tailEnd/>
              </a:ln>
            </p:spPr>
            <p:txBody>
              <a:bodyPr/>
              <a:lstStyle/>
              <a:p>
                <a:endParaRPr lang="en-US" dirty="0"/>
              </a:p>
            </p:txBody>
          </p:sp>
          <p:sp>
            <p:nvSpPr>
              <p:cNvPr id="2957" name="Line 2153"/>
              <p:cNvSpPr>
                <a:spLocks noChangeShapeType="1"/>
              </p:cNvSpPr>
              <p:nvPr/>
            </p:nvSpPr>
            <p:spPr bwMode="auto">
              <a:xfrm>
                <a:off x="4162" y="1536"/>
                <a:ext cx="1" cy="1"/>
              </a:xfrm>
              <a:prstGeom prst="line">
                <a:avLst/>
              </a:prstGeom>
              <a:noFill/>
              <a:ln w="3175">
                <a:solidFill>
                  <a:srgbClr val="000000"/>
                </a:solidFill>
                <a:miter lim="800000"/>
                <a:headEnd/>
                <a:tailEnd/>
              </a:ln>
            </p:spPr>
            <p:txBody>
              <a:bodyPr/>
              <a:lstStyle/>
              <a:p>
                <a:endParaRPr lang="en-US" dirty="0"/>
              </a:p>
            </p:txBody>
          </p:sp>
          <p:sp>
            <p:nvSpPr>
              <p:cNvPr id="2958" name="Line 2154"/>
              <p:cNvSpPr>
                <a:spLocks noChangeShapeType="1"/>
              </p:cNvSpPr>
              <p:nvPr/>
            </p:nvSpPr>
            <p:spPr bwMode="auto">
              <a:xfrm>
                <a:off x="4658" y="1541"/>
                <a:ext cx="2" cy="1"/>
              </a:xfrm>
              <a:prstGeom prst="line">
                <a:avLst/>
              </a:prstGeom>
              <a:noFill/>
              <a:ln w="3175">
                <a:solidFill>
                  <a:srgbClr val="000000"/>
                </a:solidFill>
                <a:miter lim="800000"/>
                <a:headEnd/>
                <a:tailEnd/>
              </a:ln>
            </p:spPr>
            <p:txBody>
              <a:bodyPr/>
              <a:lstStyle/>
              <a:p>
                <a:endParaRPr lang="en-US" dirty="0"/>
              </a:p>
            </p:txBody>
          </p:sp>
          <p:sp>
            <p:nvSpPr>
              <p:cNvPr id="2959" name="Freeform 2155"/>
              <p:cNvSpPr>
                <a:spLocks/>
              </p:cNvSpPr>
              <p:nvPr/>
            </p:nvSpPr>
            <p:spPr bwMode="auto">
              <a:xfrm>
                <a:off x="4155" y="1542"/>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60" name="Line 2156"/>
              <p:cNvSpPr>
                <a:spLocks noChangeShapeType="1"/>
              </p:cNvSpPr>
              <p:nvPr/>
            </p:nvSpPr>
            <p:spPr bwMode="auto">
              <a:xfrm flipV="1">
                <a:off x="4660" y="1541"/>
                <a:ext cx="2" cy="1"/>
              </a:xfrm>
              <a:prstGeom prst="line">
                <a:avLst/>
              </a:prstGeom>
              <a:noFill/>
              <a:ln w="3175">
                <a:solidFill>
                  <a:srgbClr val="000000"/>
                </a:solidFill>
                <a:miter lim="800000"/>
                <a:headEnd/>
                <a:tailEnd/>
              </a:ln>
            </p:spPr>
            <p:txBody>
              <a:bodyPr/>
              <a:lstStyle/>
              <a:p>
                <a:endParaRPr lang="en-US" dirty="0"/>
              </a:p>
            </p:txBody>
          </p:sp>
          <p:sp>
            <p:nvSpPr>
              <p:cNvPr id="2961" name="Freeform 2157"/>
              <p:cNvSpPr>
                <a:spLocks/>
              </p:cNvSpPr>
              <p:nvPr/>
            </p:nvSpPr>
            <p:spPr bwMode="auto">
              <a:xfrm>
                <a:off x="4162" y="1542"/>
                <a:ext cx="5" cy="2"/>
              </a:xfrm>
              <a:custGeom>
                <a:avLst/>
                <a:gdLst>
                  <a:gd name="T0" fmla="*/ 0 w 5"/>
                  <a:gd name="T1" fmla="*/ 0 h 2"/>
                  <a:gd name="T2" fmla="*/ 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62" name="Line 2158"/>
              <p:cNvSpPr>
                <a:spLocks noChangeShapeType="1"/>
              </p:cNvSpPr>
              <p:nvPr/>
            </p:nvSpPr>
            <p:spPr bwMode="auto">
              <a:xfrm flipV="1">
                <a:off x="5097" y="1546"/>
                <a:ext cx="1" cy="1"/>
              </a:xfrm>
              <a:prstGeom prst="line">
                <a:avLst/>
              </a:prstGeom>
              <a:noFill/>
              <a:ln w="3175">
                <a:solidFill>
                  <a:srgbClr val="000000"/>
                </a:solidFill>
                <a:miter lim="800000"/>
                <a:headEnd/>
                <a:tailEnd/>
              </a:ln>
            </p:spPr>
            <p:txBody>
              <a:bodyPr/>
              <a:lstStyle/>
              <a:p>
                <a:endParaRPr lang="en-US" dirty="0"/>
              </a:p>
            </p:txBody>
          </p:sp>
          <p:sp>
            <p:nvSpPr>
              <p:cNvPr id="2963" name="Freeform 2159"/>
              <p:cNvSpPr>
                <a:spLocks/>
              </p:cNvSpPr>
              <p:nvPr/>
            </p:nvSpPr>
            <p:spPr bwMode="auto">
              <a:xfrm>
                <a:off x="4167" y="1546"/>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964" name="Line 2160"/>
              <p:cNvSpPr>
                <a:spLocks noChangeShapeType="1"/>
              </p:cNvSpPr>
              <p:nvPr/>
            </p:nvSpPr>
            <p:spPr bwMode="auto">
              <a:xfrm>
                <a:off x="4676" y="1547"/>
                <a:ext cx="2" cy="1"/>
              </a:xfrm>
              <a:prstGeom prst="line">
                <a:avLst/>
              </a:prstGeom>
              <a:noFill/>
              <a:ln w="3175">
                <a:solidFill>
                  <a:srgbClr val="000000"/>
                </a:solidFill>
                <a:miter lim="800000"/>
                <a:headEnd/>
                <a:tailEnd/>
              </a:ln>
            </p:spPr>
            <p:txBody>
              <a:bodyPr/>
              <a:lstStyle/>
              <a:p>
                <a:endParaRPr lang="en-US" dirty="0"/>
              </a:p>
            </p:txBody>
          </p:sp>
          <p:sp>
            <p:nvSpPr>
              <p:cNvPr id="2965" name="Line 2161"/>
              <p:cNvSpPr>
                <a:spLocks noChangeShapeType="1"/>
              </p:cNvSpPr>
              <p:nvPr/>
            </p:nvSpPr>
            <p:spPr bwMode="auto">
              <a:xfrm flipV="1">
                <a:off x="4650" y="1547"/>
                <a:ext cx="1" cy="2"/>
              </a:xfrm>
              <a:prstGeom prst="line">
                <a:avLst/>
              </a:prstGeom>
              <a:noFill/>
              <a:ln w="3175">
                <a:solidFill>
                  <a:srgbClr val="000000"/>
                </a:solidFill>
                <a:miter lim="800000"/>
                <a:headEnd/>
                <a:tailEnd/>
              </a:ln>
            </p:spPr>
            <p:txBody>
              <a:bodyPr/>
              <a:lstStyle/>
              <a:p>
                <a:endParaRPr lang="en-US" dirty="0"/>
              </a:p>
            </p:txBody>
          </p:sp>
          <p:sp>
            <p:nvSpPr>
              <p:cNvPr id="2966" name="Line 2162"/>
              <p:cNvSpPr>
                <a:spLocks noChangeShapeType="1"/>
              </p:cNvSpPr>
              <p:nvPr/>
            </p:nvSpPr>
            <p:spPr bwMode="auto">
              <a:xfrm>
                <a:off x="4650" y="1549"/>
                <a:ext cx="2" cy="1"/>
              </a:xfrm>
              <a:prstGeom prst="line">
                <a:avLst/>
              </a:prstGeom>
              <a:noFill/>
              <a:ln w="3175">
                <a:solidFill>
                  <a:srgbClr val="000000"/>
                </a:solidFill>
                <a:miter lim="800000"/>
                <a:headEnd/>
                <a:tailEnd/>
              </a:ln>
            </p:spPr>
            <p:txBody>
              <a:bodyPr/>
              <a:lstStyle/>
              <a:p>
                <a:endParaRPr lang="en-US" dirty="0"/>
              </a:p>
            </p:txBody>
          </p:sp>
          <p:sp>
            <p:nvSpPr>
              <p:cNvPr id="2967" name="Line 2163"/>
              <p:cNvSpPr>
                <a:spLocks noChangeShapeType="1"/>
              </p:cNvSpPr>
              <p:nvPr/>
            </p:nvSpPr>
            <p:spPr bwMode="auto">
              <a:xfrm>
                <a:off x="4649" y="1549"/>
                <a:ext cx="1" cy="1"/>
              </a:xfrm>
              <a:prstGeom prst="line">
                <a:avLst/>
              </a:prstGeom>
              <a:noFill/>
              <a:ln w="3175">
                <a:solidFill>
                  <a:srgbClr val="000000"/>
                </a:solidFill>
                <a:miter lim="800000"/>
                <a:headEnd/>
                <a:tailEnd/>
              </a:ln>
            </p:spPr>
            <p:txBody>
              <a:bodyPr/>
              <a:lstStyle/>
              <a:p>
                <a:endParaRPr lang="en-US" dirty="0"/>
              </a:p>
            </p:txBody>
          </p:sp>
          <p:sp>
            <p:nvSpPr>
              <p:cNvPr id="2968" name="Line 2164"/>
              <p:cNvSpPr>
                <a:spLocks noChangeShapeType="1"/>
              </p:cNvSpPr>
              <p:nvPr/>
            </p:nvSpPr>
            <p:spPr bwMode="auto">
              <a:xfrm flipV="1">
                <a:off x="5098" y="1552"/>
                <a:ext cx="2" cy="2"/>
              </a:xfrm>
              <a:prstGeom prst="line">
                <a:avLst/>
              </a:prstGeom>
              <a:noFill/>
              <a:ln w="3175">
                <a:solidFill>
                  <a:srgbClr val="000000"/>
                </a:solidFill>
                <a:miter lim="800000"/>
                <a:headEnd/>
                <a:tailEnd/>
              </a:ln>
            </p:spPr>
            <p:txBody>
              <a:bodyPr/>
              <a:lstStyle/>
              <a:p>
                <a:endParaRPr lang="en-US" dirty="0"/>
              </a:p>
            </p:txBody>
          </p:sp>
          <p:sp>
            <p:nvSpPr>
              <p:cNvPr id="2969" name="Line 2165"/>
              <p:cNvSpPr>
                <a:spLocks noChangeShapeType="1"/>
              </p:cNvSpPr>
              <p:nvPr/>
            </p:nvSpPr>
            <p:spPr bwMode="auto">
              <a:xfrm flipV="1">
                <a:off x="4688" y="1552"/>
                <a:ext cx="1" cy="2"/>
              </a:xfrm>
              <a:prstGeom prst="line">
                <a:avLst/>
              </a:prstGeom>
              <a:noFill/>
              <a:ln w="3175">
                <a:solidFill>
                  <a:srgbClr val="000000"/>
                </a:solidFill>
                <a:miter lim="800000"/>
                <a:headEnd/>
                <a:tailEnd/>
              </a:ln>
            </p:spPr>
            <p:txBody>
              <a:bodyPr/>
              <a:lstStyle/>
              <a:p>
                <a:endParaRPr lang="en-US" dirty="0"/>
              </a:p>
            </p:txBody>
          </p:sp>
          <p:sp>
            <p:nvSpPr>
              <p:cNvPr id="2970" name="Line 2166"/>
              <p:cNvSpPr>
                <a:spLocks noChangeShapeType="1"/>
              </p:cNvSpPr>
              <p:nvPr/>
            </p:nvSpPr>
            <p:spPr bwMode="auto">
              <a:xfrm flipH="1">
                <a:off x="4655" y="1557"/>
                <a:ext cx="2" cy="3"/>
              </a:xfrm>
              <a:prstGeom prst="line">
                <a:avLst/>
              </a:prstGeom>
              <a:noFill/>
              <a:ln w="3175">
                <a:solidFill>
                  <a:srgbClr val="000000"/>
                </a:solidFill>
                <a:miter lim="800000"/>
                <a:headEnd/>
                <a:tailEnd/>
              </a:ln>
            </p:spPr>
            <p:txBody>
              <a:bodyPr/>
              <a:lstStyle/>
              <a:p>
                <a:endParaRPr lang="en-US" dirty="0"/>
              </a:p>
            </p:txBody>
          </p:sp>
          <p:sp>
            <p:nvSpPr>
              <p:cNvPr id="2971" name="Line 2167"/>
              <p:cNvSpPr>
                <a:spLocks noChangeShapeType="1"/>
              </p:cNvSpPr>
              <p:nvPr/>
            </p:nvSpPr>
            <p:spPr bwMode="auto">
              <a:xfrm flipH="1">
                <a:off x="4649" y="1560"/>
                <a:ext cx="6" cy="1"/>
              </a:xfrm>
              <a:prstGeom prst="line">
                <a:avLst/>
              </a:prstGeom>
              <a:noFill/>
              <a:ln w="3175">
                <a:solidFill>
                  <a:srgbClr val="000000"/>
                </a:solidFill>
                <a:miter lim="800000"/>
                <a:headEnd/>
                <a:tailEnd/>
              </a:ln>
            </p:spPr>
            <p:txBody>
              <a:bodyPr/>
              <a:lstStyle/>
              <a:p>
                <a:endParaRPr lang="en-US" dirty="0"/>
              </a:p>
            </p:txBody>
          </p:sp>
          <p:sp>
            <p:nvSpPr>
              <p:cNvPr id="2972" name="Freeform 2168"/>
              <p:cNvSpPr>
                <a:spLocks/>
              </p:cNvSpPr>
              <p:nvPr/>
            </p:nvSpPr>
            <p:spPr bwMode="auto">
              <a:xfrm>
                <a:off x="4649" y="1555"/>
                <a:ext cx="8" cy="5"/>
              </a:xfrm>
              <a:custGeom>
                <a:avLst/>
                <a:gdLst>
                  <a:gd name="T0" fmla="*/ 0 w 8"/>
                  <a:gd name="T1" fmla="*/ 5 h 5"/>
                  <a:gd name="T2" fmla="*/ 0 w 8"/>
                  <a:gd name="T3" fmla="*/ 0 h 5"/>
                  <a:gd name="T4" fmla="*/ 8 w 8"/>
                  <a:gd name="T5" fmla="*/ 2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0" y="5"/>
                    </a:moveTo>
                    <a:lnTo>
                      <a:pt x="0" y="0"/>
                    </a:lnTo>
                    <a:lnTo>
                      <a:pt x="8" y="2"/>
                    </a:lnTo>
                  </a:path>
                </a:pathLst>
              </a:custGeom>
              <a:noFill/>
              <a:ln w="3175">
                <a:solidFill>
                  <a:srgbClr val="000000"/>
                </a:solidFill>
                <a:miter lim="800000"/>
                <a:headEnd/>
                <a:tailEnd/>
              </a:ln>
            </p:spPr>
            <p:txBody>
              <a:bodyPr/>
              <a:lstStyle/>
              <a:p>
                <a:pPr algn="ctr" eaLnBrk="0" hangingPunct="0"/>
                <a:endParaRPr lang="en-US" dirty="0"/>
              </a:p>
            </p:txBody>
          </p:sp>
          <p:sp>
            <p:nvSpPr>
              <p:cNvPr id="2973" name="Line 2169"/>
              <p:cNvSpPr>
                <a:spLocks noChangeShapeType="1"/>
              </p:cNvSpPr>
              <p:nvPr/>
            </p:nvSpPr>
            <p:spPr bwMode="auto">
              <a:xfrm flipV="1">
                <a:off x="4657" y="1555"/>
                <a:ext cx="1" cy="2"/>
              </a:xfrm>
              <a:prstGeom prst="line">
                <a:avLst/>
              </a:prstGeom>
              <a:noFill/>
              <a:ln w="3175">
                <a:solidFill>
                  <a:srgbClr val="000000"/>
                </a:solidFill>
                <a:miter lim="800000"/>
                <a:headEnd/>
                <a:tailEnd/>
              </a:ln>
            </p:spPr>
            <p:txBody>
              <a:bodyPr/>
              <a:lstStyle/>
              <a:p>
                <a:endParaRPr lang="en-US" dirty="0"/>
              </a:p>
            </p:txBody>
          </p:sp>
          <p:sp>
            <p:nvSpPr>
              <p:cNvPr id="2974" name="Line 2170"/>
              <p:cNvSpPr>
                <a:spLocks noChangeShapeType="1"/>
              </p:cNvSpPr>
              <p:nvPr/>
            </p:nvSpPr>
            <p:spPr bwMode="auto">
              <a:xfrm>
                <a:off x="4951" y="1560"/>
                <a:ext cx="1" cy="2"/>
              </a:xfrm>
              <a:prstGeom prst="line">
                <a:avLst/>
              </a:prstGeom>
              <a:noFill/>
              <a:ln w="3175">
                <a:solidFill>
                  <a:srgbClr val="000000"/>
                </a:solidFill>
                <a:miter lim="800000"/>
                <a:headEnd/>
                <a:tailEnd/>
              </a:ln>
            </p:spPr>
            <p:txBody>
              <a:bodyPr/>
              <a:lstStyle/>
              <a:p>
                <a:endParaRPr lang="en-US" dirty="0"/>
              </a:p>
            </p:txBody>
          </p:sp>
          <p:sp>
            <p:nvSpPr>
              <p:cNvPr id="2975" name="Line 2171"/>
              <p:cNvSpPr>
                <a:spLocks noChangeShapeType="1"/>
              </p:cNvSpPr>
              <p:nvPr/>
            </p:nvSpPr>
            <p:spPr bwMode="auto">
              <a:xfrm flipV="1">
                <a:off x="4951" y="1560"/>
                <a:ext cx="1" cy="2"/>
              </a:xfrm>
              <a:prstGeom prst="line">
                <a:avLst/>
              </a:prstGeom>
              <a:noFill/>
              <a:ln w="3175">
                <a:solidFill>
                  <a:srgbClr val="000000"/>
                </a:solidFill>
                <a:miter lim="800000"/>
                <a:headEnd/>
                <a:tailEnd/>
              </a:ln>
            </p:spPr>
            <p:txBody>
              <a:bodyPr/>
              <a:lstStyle/>
              <a:p>
                <a:endParaRPr lang="en-US" dirty="0"/>
              </a:p>
            </p:txBody>
          </p:sp>
          <p:sp>
            <p:nvSpPr>
              <p:cNvPr id="2976" name="Line 2172"/>
              <p:cNvSpPr>
                <a:spLocks noChangeShapeType="1"/>
              </p:cNvSpPr>
              <p:nvPr/>
            </p:nvSpPr>
            <p:spPr bwMode="auto">
              <a:xfrm>
                <a:off x="4951" y="1560"/>
                <a:ext cx="1" cy="2"/>
              </a:xfrm>
              <a:prstGeom prst="line">
                <a:avLst/>
              </a:prstGeom>
              <a:noFill/>
              <a:ln w="3175">
                <a:solidFill>
                  <a:srgbClr val="000000"/>
                </a:solidFill>
                <a:miter lim="800000"/>
                <a:headEnd/>
                <a:tailEnd/>
              </a:ln>
            </p:spPr>
            <p:txBody>
              <a:bodyPr/>
              <a:lstStyle/>
              <a:p>
                <a:endParaRPr lang="en-US" dirty="0"/>
              </a:p>
            </p:txBody>
          </p:sp>
          <p:sp>
            <p:nvSpPr>
              <p:cNvPr id="2977" name="Line 2173"/>
              <p:cNvSpPr>
                <a:spLocks noChangeShapeType="1"/>
              </p:cNvSpPr>
              <p:nvPr/>
            </p:nvSpPr>
            <p:spPr bwMode="auto">
              <a:xfrm flipH="1">
                <a:off x="4950" y="1562"/>
                <a:ext cx="1" cy="3"/>
              </a:xfrm>
              <a:prstGeom prst="line">
                <a:avLst/>
              </a:prstGeom>
              <a:noFill/>
              <a:ln w="3175">
                <a:solidFill>
                  <a:srgbClr val="000000"/>
                </a:solidFill>
                <a:miter lim="800000"/>
                <a:headEnd/>
                <a:tailEnd/>
              </a:ln>
            </p:spPr>
            <p:txBody>
              <a:bodyPr/>
              <a:lstStyle/>
              <a:p>
                <a:endParaRPr lang="en-US" dirty="0"/>
              </a:p>
            </p:txBody>
          </p:sp>
          <p:sp>
            <p:nvSpPr>
              <p:cNvPr id="2978" name="Line 2174"/>
              <p:cNvSpPr>
                <a:spLocks noChangeShapeType="1"/>
              </p:cNvSpPr>
              <p:nvPr/>
            </p:nvSpPr>
            <p:spPr bwMode="auto">
              <a:xfrm flipV="1">
                <a:off x="4950" y="1560"/>
                <a:ext cx="1" cy="5"/>
              </a:xfrm>
              <a:prstGeom prst="line">
                <a:avLst/>
              </a:prstGeom>
              <a:noFill/>
              <a:ln w="3175">
                <a:solidFill>
                  <a:srgbClr val="000000"/>
                </a:solidFill>
                <a:miter lim="800000"/>
                <a:headEnd/>
                <a:tailEnd/>
              </a:ln>
            </p:spPr>
            <p:txBody>
              <a:bodyPr/>
              <a:lstStyle/>
              <a:p>
                <a:endParaRPr lang="en-US" dirty="0"/>
              </a:p>
            </p:txBody>
          </p:sp>
          <p:sp>
            <p:nvSpPr>
              <p:cNvPr id="2979" name="Line 2175"/>
              <p:cNvSpPr>
                <a:spLocks noChangeShapeType="1"/>
              </p:cNvSpPr>
              <p:nvPr/>
            </p:nvSpPr>
            <p:spPr bwMode="auto">
              <a:xfrm flipV="1">
                <a:off x="4660" y="1562"/>
                <a:ext cx="2" cy="1"/>
              </a:xfrm>
              <a:prstGeom prst="line">
                <a:avLst/>
              </a:prstGeom>
              <a:noFill/>
              <a:ln w="3175">
                <a:solidFill>
                  <a:srgbClr val="000000"/>
                </a:solidFill>
                <a:miter lim="800000"/>
                <a:headEnd/>
                <a:tailEnd/>
              </a:ln>
            </p:spPr>
            <p:txBody>
              <a:bodyPr/>
              <a:lstStyle/>
              <a:p>
                <a:endParaRPr lang="en-US" dirty="0"/>
              </a:p>
            </p:txBody>
          </p:sp>
          <p:sp>
            <p:nvSpPr>
              <p:cNvPr id="2980" name="Freeform 2176"/>
              <p:cNvSpPr>
                <a:spLocks/>
              </p:cNvSpPr>
              <p:nvPr/>
            </p:nvSpPr>
            <p:spPr bwMode="auto">
              <a:xfrm>
                <a:off x="5107" y="1562"/>
                <a:ext cx="1" cy="3"/>
              </a:xfrm>
              <a:custGeom>
                <a:avLst/>
                <a:gdLst>
                  <a:gd name="T0" fmla="*/ 0 w 1"/>
                  <a:gd name="T1" fmla="*/ 3 h 3"/>
                  <a:gd name="T2" fmla="*/ 0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2981" name="Line 2177"/>
              <p:cNvSpPr>
                <a:spLocks noChangeShapeType="1"/>
              </p:cNvSpPr>
              <p:nvPr/>
            </p:nvSpPr>
            <p:spPr bwMode="auto">
              <a:xfrm flipH="1">
                <a:off x="5107" y="1565"/>
                <a:ext cx="1" cy="1"/>
              </a:xfrm>
              <a:prstGeom prst="line">
                <a:avLst/>
              </a:prstGeom>
              <a:noFill/>
              <a:ln w="3175">
                <a:solidFill>
                  <a:srgbClr val="000000"/>
                </a:solidFill>
                <a:miter lim="800000"/>
                <a:headEnd/>
                <a:tailEnd/>
              </a:ln>
            </p:spPr>
            <p:txBody>
              <a:bodyPr/>
              <a:lstStyle/>
              <a:p>
                <a:endParaRPr lang="en-US" dirty="0"/>
              </a:p>
            </p:txBody>
          </p:sp>
          <p:sp>
            <p:nvSpPr>
              <p:cNvPr id="2982" name="Line 2178"/>
              <p:cNvSpPr>
                <a:spLocks noChangeShapeType="1"/>
              </p:cNvSpPr>
              <p:nvPr/>
            </p:nvSpPr>
            <p:spPr bwMode="auto">
              <a:xfrm flipV="1">
                <a:off x="4658" y="1562"/>
                <a:ext cx="2" cy="1"/>
              </a:xfrm>
              <a:prstGeom prst="line">
                <a:avLst/>
              </a:prstGeom>
              <a:noFill/>
              <a:ln w="3175">
                <a:solidFill>
                  <a:srgbClr val="000000"/>
                </a:solidFill>
                <a:miter lim="800000"/>
                <a:headEnd/>
                <a:tailEnd/>
              </a:ln>
            </p:spPr>
            <p:txBody>
              <a:bodyPr/>
              <a:lstStyle/>
              <a:p>
                <a:endParaRPr lang="en-US" dirty="0"/>
              </a:p>
            </p:txBody>
          </p:sp>
          <p:sp>
            <p:nvSpPr>
              <p:cNvPr id="2983" name="Line 2179"/>
              <p:cNvSpPr>
                <a:spLocks noChangeShapeType="1"/>
              </p:cNvSpPr>
              <p:nvPr/>
            </p:nvSpPr>
            <p:spPr bwMode="auto">
              <a:xfrm>
                <a:off x="5108" y="1565"/>
                <a:ext cx="2" cy="1"/>
              </a:xfrm>
              <a:prstGeom prst="line">
                <a:avLst/>
              </a:prstGeom>
              <a:noFill/>
              <a:ln w="3175">
                <a:solidFill>
                  <a:srgbClr val="000000"/>
                </a:solidFill>
                <a:miter lim="800000"/>
                <a:headEnd/>
                <a:tailEnd/>
              </a:ln>
            </p:spPr>
            <p:txBody>
              <a:bodyPr/>
              <a:lstStyle/>
              <a:p>
                <a:endParaRPr lang="en-US" dirty="0"/>
              </a:p>
            </p:txBody>
          </p:sp>
          <p:sp>
            <p:nvSpPr>
              <p:cNvPr id="2984" name="Freeform 2180"/>
              <p:cNvSpPr>
                <a:spLocks/>
              </p:cNvSpPr>
              <p:nvPr/>
            </p:nvSpPr>
            <p:spPr bwMode="auto">
              <a:xfrm>
                <a:off x="5110" y="1565"/>
                <a:ext cx="81" cy="165"/>
              </a:xfrm>
              <a:custGeom>
                <a:avLst/>
                <a:gdLst>
                  <a:gd name="T0" fmla="*/ 0 w 81"/>
                  <a:gd name="T1" fmla="*/ 0 h 165"/>
                  <a:gd name="T2" fmla="*/ 52 w 81"/>
                  <a:gd name="T3" fmla="*/ 115 h 165"/>
                  <a:gd name="T4" fmla="*/ 81 w 81"/>
                  <a:gd name="T5" fmla="*/ 161 h 165"/>
                  <a:gd name="T6" fmla="*/ 76 w 81"/>
                  <a:gd name="T7" fmla="*/ 165 h 165"/>
                  <a:gd name="T8" fmla="*/ 79 w 81"/>
                  <a:gd name="T9" fmla="*/ 161 h 165"/>
                  <a:gd name="T10" fmla="*/ 73 w 81"/>
                  <a:gd name="T11" fmla="*/ 157 h 165"/>
                  <a:gd name="T12" fmla="*/ 0 60000 65536"/>
                  <a:gd name="T13" fmla="*/ 0 60000 65536"/>
                  <a:gd name="T14" fmla="*/ 0 60000 65536"/>
                  <a:gd name="T15" fmla="*/ 0 60000 65536"/>
                  <a:gd name="T16" fmla="*/ 0 60000 65536"/>
                  <a:gd name="T17" fmla="*/ 0 60000 65536"/>
                  <a:gd name="T18" fmla="*/ 0 w 81"/>
                  <a:gd name="T19" fmla="*/ 0 h 165"/>
                  <a:gd name="T20" fmla="*/ 81 w 81"/>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81" h="165">
                    <a:moveTo>
                      <a:pt x="0" y="0"/>
                    </a:moveTo>
                    <a:lnTo>
                      <a:pt x="52" y="115"/>
                    </a:lnTo>
                    <a:lnTo>
                      <a:pt x="81" y="161"/>
                    </a:lnTo>
                    <a:lnTo>
                      <a:pt x="76" y="165"/>
                    </a:lnTo>
                    <a:lnTo>
                      <a:pt x="79" y="161"/>
                    </a:lnTo>
                    <a:lnTo>
                      <a:pt x="73" y="157"/>
                    </a:lnTo>
                  </a:path>
                </a:pathLst>
              </a:custGeom>
              <a:noFill/>
              <a:ln w="3175">
                <a:solidFill>
                  <a:srgbClr val="000000"/>
                </a:solidFill>
                <a:miter lim="800000"/>
                <a:headEnd/>
                <a:tailEnd/>
              </a:ln>
            </p:spPr>
            <p:txBody>
              <a:bodyPr/>
              <a:lstStyle/>
              <a:p>
                <a:pPr algn="ctr" eaLnBrk="0" hangingPunct="0"/>
                <a:endParaRPr lang="en-US" dirty="0"/>
              </a:p>
            </p:txBody>
          </p:sp>
          <p:sp>
            <p:nvSpPr>
              <p:cNvPr id="2985" name="Freeform 2181"/>
              <p:cNvSpPr>
                <a:spLocks/>
              </p:cNvSpPr>
              <p:nvPr/>
            </p:nvSpPr>
            <p:spPr bwMode="auto">
              <a:xfrm>
                <a:off x="5108" y="1565"/>
                <a:ext cx="75" cy="157"/>
              </a:xfrm>
              <a:custGeom>
                <a:avLst/>
                <a:gdLst>
                  <a:gd name="T0" fmla="*/ 75 w 75"/>
                  <a:gd name="T1" fmla="*/ 157 h 157"/>
                  <a:gd name="T2" fmla="*/ 70 w 75"/>
                  <a:gd name="T3" fmla="*/ 153 h 157"/>
                  <a:gd name="T4" fmla="*/ 68 w 75"/>
                  <a:gd name="T5" fmla="*/ 142 h 157"/>
                  <a:gd name="T6" fmla="*/ 24 w 75"/>
                  <a:gd name="T7" fmla="*/ 64 h 157"/>
                  <a:gd name="T8" fmla="*/ 0 w 75"/>
                  <a:gd name="T9" fmla="*/ 0 h 157"/>
                  <a:gd name="T10" fmla="*/ 0 60000 65536"/>
                  <a:gd name="T11" fmla="*/ 0 60000 65536"/>
                  <a:gd name="T12" fmla="*/ 0 60000 65536"/>
                  <a:gd name="T13" fmla="*/ 0 60000 65536"/>
                  <a:gd name="T14" fmla="*/ 0 60000 65536"/>
                  <a:gd name="T15" fmla="*/ 0 w 75"/>
                  <a:gd name="T16" fmla="*/ 0 h 157"/>
                  <a:gd name="T17" fmla="*/ 75 w 75"/>
                  <a:gd name="T18" fmla="*/ 157 h 157"/>
                </a:gdLst>
                <a:ahLst/>
                <a:cxnLst>
                  <a:cxn ang="T10">
                    <a:pos x="T0" y="T1"/>
                  </a:cxn>
                  <a:cxn ang="T11">
                    <a:pos x="T2" y="T3"/>
                  </a:cxn>
                  <a:cxn ang="T12">
                    <a:pos x="T4" y="T5"/>
                  </a:cxn>
                  <a:cxn ang="T13">
                    <a:pos x="T6" y="T7"/>
                  </a:cxn>
                  <a:cxn ang="T14">
                    <a:pos x="T8" y="T9"/>
                  </a:cxn>
                </a:cxnLst>
                <a:rect l="T15" t="T16" r="T17" b="T18"/>
                <a:pathLst>
                  <a:path w="75" h="157">
                    <a:moveTo>
                      <a:pt x="75" y="157"/>
                    </a:moveTo>
                    <a:lnTo>
                      <a:pt x="70" y="153"/>
                    </a:lnTo>
                    <a:lnTo>
                      <a:pt x="68" y="142"/>
                    </a:lnTo>
                    <a:lnTo>
                      <a:pt x="24" y="6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986" name="Line 2182"/>
              <p:cNvSpPr>
                <a:spLocks noChangeShapeType="1"/>
              </p:cNvSpPr>
              <p:nvPr/>
            </p:nvSpPr>
            <p:spPr bwMode="auto">
              <a:xfrm>
                <a:off x="5107" y="1565"/>
                <a:ext cx="1" cy="1"/>
              </a:xfrm>
              <a:prstGeom prst="line">
                <a:avLst/>
              </a:prstGeom>
              <a:noFill/>
              <a:ln w="3175">
                <a:solidFill>
                  <a:srgbClr val="000000"/>
                </a:solidFill>
                <a:miter lim="800000"/>
                <a:headEnd/>
                <a:tailEnd/>
              </a:ln>
            </p:spPr>
            <p:txBody>
              <a:bodyPr/>
              <a:lstStyle/>
              <a:p>
                <a:endParaRPr lang="en-US" dirty="0"/>
              </a:p>
            </p:txBody>
          </p:sp>
          <p:sp>
            <p:nvSpPr>
              <p:cNvPr id="2987" name="Line 2183"/>
              <p:cNvSpPr>
                <a:spLocks noChangeShapeType="1"/>
              </p:cNvSpPr>
              <p:nvPr/>
            </p:nvSpPr>
            <p:spPr bwMode="auto">
              <a:xfrm flipH="1">
                <a:off x="5107" y="1565"/>
                <a:ext cx="1" cy="1"/>
              </a:xfrm>
              <a:prstGeom prst="line">
                <a:avLst/>
              </a:prstGeom>
              <a:noFill/>
              <a:ln w="3175">
                <a:solidFill>
                  <a:srgbClr val="000000"/>
                </a:solidFill>
                <a:miter lim="800000"/>
                <a:headEnd/>
                <a:tailEnd/>
              </a:ln>
            </p:spPr>
            <p:txBody>
              <a:bodyPr/>
              <a:lstStyle/>
              <a:p>
                <a:endParaRPr lang="en-US" dirty="0"/>
              </a:p>
            </p:txBody>
          </p:sp>
          <p:sp>
            <p:nvSpPr>
              <p:cNvPr id="2988" name="Line 2184"/>
              <p:cNvSpPr>
                <a:spLocks noChangeShapeType="1"/>
              </p:cNvSpPr>
              <p:nvPr/>
            </p:nvSpPr>
            <p:spPr bwMode="auto">
              <a:xfrm>
                <a:off x="5107" y="1565"/>
                <a:ext cx="1" cy="1"/>
              </a:xfrm>
              <a:prstGeom prst="line">
                <a:avLst/>
              </a:prstGeom>
              <a:noFill/>
              <a:ln w="3175">
                <a:solidFill>
                  <a:srgbClr val="000000"/>
                </a:solidFill>
                <a:miter lim="800000"/>
                <a:headEnd/>
                <a:tailEnd/>
              </a:ln>
            </p:spPr>
            <p:txBody>
              <a:bodyPr/>
              <a:lstStyle/>
              <a:p>
                <a:endParaRPr lang="en-US" dirty="0"/>
              </a:p>
            </p:txBody>
          </p:sp>
          <p:sp>
            <p:nvSpPr>
              <p:cNvPr id="2989" name="Freeform 2185"/>
              <p:cNvSpPr>
                <a:spLocks/>
              </p:cNvSpPr>
              <p:nvPr/>
            </p:nvSpPr>
            <p:spPr bwMode="auto">
              <a:xfrm>
                <a:off x="4974" y="1579"/>
                <a:ext cx="5" cy="10"/>
              </a:xfrm>
              <a:custGeom>
                <a:avLst/>
                <a:gdLst>
                  <a:gd name="T0" fmla="*/ 0 w 5"/>
                  <a:gd name="T1" fmla="*/ 2 h 10"/>
                  <a:gd name="T2" fmla="*/ 3 w 5"/>
                  <a:gd name="T3" fmla="*/ 0 h 10"/>
                  <a:gd name="T4" fmla="*/ 5 w 5"/>
                  <a:gd name="T5" fmla="*/ 1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0" y="2"/>
                    </a:moveTo>
                    <a:lnTo>
                      <a:pt x="3" y="0"/>
                    </a:lnTo>
                    <a:lnTo>
                      <a:pt x="5" y="10"/>
                    </a:lnTo>
                  </a:path>
                </a:pathLst>
              </a:custGeom>
              <a:noFill/>
              <a:ln w="3175">
                <a:solidFill>
                  <a:srgbClr val="000000"/>
                </a:solidFill>
                <a:miter lim="800000"/>
                <a:headEnd/>
                <a:tailEnd/>
              </a:ln>
            </p:spPr>
            <p:txBody>
              <a:bodyPr/>
              <a:lstStyle/>
              <a:p>
                <a:pPr algn="ctr" eaLnBrk="0" hangingPunct="0"/>
                <a:endParaRPr lang="en-US" dirty="0"/>
              </a:p>
            </p:txBody>
          </p:sp>
          <p:sp>
            <p:nvSpPr>
              <p:cNvPr id="2990" name="Freeform 2186"/>
              <p:cNvSpPr>
                <a:spLocks/>
              </p:cNvSpPr>
              <p:nvPr/>
            </p:nvSpPr>
            <p:spPr bwMode="auto">
              <a:xfrm>
                <a:off x="4958" y="1589"/>
                <a:ext cx="21" cy="13"/>
              </a:xfrm>
              <a:custGeom>
                <a:avLst/>
                <a:gdLst>
                  <a:gd name="T0" fmla="*/ 21 w 21"/>
                  <a:gd name="T1" fmla="*/ 0 h 13"/>
                  <a:gd name="T2" fmla="*/ 9 w 21"/>
                  <a:gd name="T3" fmla="*/ 8 h 13"/>
                  <a:gd name="T4" fmla="*/ 0 w 21"/>
                  <a:gd name="T5" fmla="*/ 8 h 13"/>
                  <a:gd name="T6" fmla="*/ 16 w 21"/>
                  <a:gd name="T7" fmla="*/ 13 h 13"/>
                  <a:gd name="T8" fmla="*/ 13 w 21"/>
                  <a:gd name="T9" fmla="*/ 6 h 13"/>
                  <a:gd name="T10" fmla="*/ 21 w 21"/>
                  <a:gd name="T11" fmla="*/ 6 h 13"/>
                  <a:gd name="T12" fmla="*/ 0 60000 65536"/>
                  <a:gd name="T13" fmla="*/ 0 60000 65536"/>
                  <a:gd name="T14" fmla="*/ 0 60000 65536"/>
                  <a:gd name="T15" fmla="*/ 0 60000 65536"/>
                  <a:gd name="T16" fmla="*/ 0 60000 65536"/>
                  <a:gd name="T17" fmla="*/ 0 60000 65536"/>
                  <a:gd name="T18" fmla="*/ 0 w 21"/>
                  <a:gd name="T19" fmla="*/ 0 h 13"/>
                  <a:gd name="T20" fmla="*/ 21 w 2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1" h="13">
                    <a:moveTo>
                      <a:pt x="21" y="0"/>
                    </a:moveTo>
                    <a:lnTo>
                      <a:pt x="9" y="8"/>
                    </a:lnTo>
                    <a:lnTo>
                      <a:pt x="0" y="8"/>
                    </a:lnTo>
                    <a:lnTo>
                      <a:pt x="16" y="13"/>
                    </a:lnTo>
                    <a:lnTo>
                      <a:pt x="13" y="6"/>
                    </a:lnTo>
                    <a:lnTo>
                      <a:pt x="21" y="6"/>
                    </a:lnTo>
                  </a:path>
                </a:pathLst>
              </a:custGeom>
              <a:noFill/>
              <a:ln w="3175">
                <a:solidFill>
                  <a:srgbClr val="000000"/>
                </a:solidFill>
                <a:miter lim="800000"/>
                <a:headEnd/>
                <a:tailEnd/>
              </a:ln>
            </p:spPr>
            <p:txBody>
              <a:bodyPr/>
              <a:lstStyle/>
              <a:p>
                <a:pPr algn="ctr" eaLnBrk="0" hangingPunct="0"/>
                <a:endParaRPr lang="en-US" dirty="0"/>
              </a:p>
            </p:txBody>
          </p:sp>
          <p:sp>
            <p:nvSpPr>
              <p:cNvPr id="2991" name="Freeform 2187"/>
              <p:cNvSpPr>
                <a:spLocks/>
              </p:cNvSpPr>
              <p:nvPr/>
            </p:nvSpPr>
            <p:spPr bwMode="auto">
              <a:xfrm>
                <a:off x="4979" y="1565"/>
                <a:ext cx="128" cy="80"/>
              </a:xfrm>
              <a:custGeom>
                <a:avLst/>
                <a:gdLst>
                  <a:gd name="T0" fmla="*/ 0 w 128"/>
                  <a:gd name="T1" fmla="*/ 30 h 80"/>
                  <a:gd name="T2" fmla="*/ 1 w 128"/>
                  <a:gd name="T3" fmla="*/ 80 h 80"/>
                  <a:gd name="T4" fmla="*/ 113 w 128"/>
                  <a:gd name="T5" fmla="*/ 75 h 80"/>
                  <a:gd name="T6" fmla="*/ 108 w 128"/>
                  <a:gd name="T7" fmla="*/ 8 h 80"/>
                  <a:gd name="T8" fmla="*/ 128 w 128"/>
                  <a:gd name="T9" fmla="*/ 0 h 80"/>
                  <a:gd name="T10" fmla="*/ 0 60000 65536"/>
                  <a:gd name="T11" fmla="*/ 0 60000 65536"/>
                  <a:gd name="T12" fmla="*/ 0 60000 65536"/>
                  <a:gd name="T13" fmla="*/ 0 60000 65536"/>
                  <a:gd name="T14" fmla="*/ 0 60000 65536"/>
                  <a:gd name="T15" fmla="*/ 0 w 128"/>
                  <a:gd name="T16" fmla="*/ 0 h 80"/>
                  <a:gd name="T17" fmla="*/ 128 w 128"/>
                  <a:gd name="T18" fmla="*/ 80 h 80"/>
                </a:gdLst>
                <a:ahLst/>
                <a:cxnLst>
                  <a:cxn ang="T10">
                    <a:pos x="T0" y="T1"/>
                  </a:cxn>
                  <a:cxn ang="T11">
                    <a:pos x="T2" y="T3"/>
                  </a:cxn>
                  <a:cxn ang="T12">
                    <a:pos x="T4" y="T5"/>
                  </a:cxn>
                  <a:cxn ang="T13">
                    <a:pos x="T6" y="T7"/>
                  </a:cxn>
                  <a:cxn ang="T14">
                    <a:pos x="T8" y="T9"/>
                  </a:cxn>
                </a:cxnLst>
                <a:rect l="T15" t="T16" r="T17" b="T18"/>
                <a:pathLst>
                  <a:path w="128" h="80">
                    <a:moveTo>
                      <a:pt x="0" y="30"/>
                    </a:moveTo>
                    <a:lnTo>
                      <a:pt x="1" y="80"/>
                    </a:lnTo>
                    <a:lnTo>
                      <a:pt x="113" y="75"/>
                    </a:lnTo>
                    <a:lnTo>
                      <a:pt x="108" y="8"/>
                    </a:lnTo>
                    <a:lnTo>
                      <a:pt x="128" y="0"/>
                    </a:lnTo>
                  </a:path>
                </a:pathLst>
              </a:custGeom>
              <a:noFill/>
              <a:ln w="3175">
                <a:solidFill>
                  <a:srgbClr val="000000"/>
                </a:solidFill>
                <a:miter lim="800000"/>
                <a:headEnd/>
                <a:tailEnd/>
              </a:ln>
            </p:spPr>
            <p:txBody>
              <a:bodyPr/>
              <a:lstStyle/>
              <a:p>
                <a:pPr algn="ctr" eaLnBrk="0" hangingPunct="0"/>
                <a:endParaRPr lang="en-US" dirty="0"/>
              </a:p>
            </p:txBody>
          </p:sp>
          <p:sp>
            <p:nvSpPr>
              <p:cNvPr id="2992" name="Freeform 2188"/>
              <p:cNvSpPr>
                <a:spLocks/>
              </p:cNvSpPr>
              <p:nvPr/>
            </p:nvSpPr>
            <p:spPr bwMode="auto">
              <a:xfrm>
                <a:off x="5105" y="1565"/>
                <a:ext cx="44" cy="101"/>
              </a:xfrm>
              <a:custGeom>
                <a:avLst/>
                <a:gdLst>
                  <a:gd name="T0" fmla="*/ 2 w 44"/>
                  <a:gd name="T1" fmla="*/ 0 h 101"/>
                  <a:gd name="T2" fmla="*/ 11 w 44"/>
                  <a:gd name="T3" fmla="*/ 24 h 101"/>
                  <a:gd name="T4" fmla="*/ 6 w 44"/>
                  <a:gd name="T5" fmla="*/ 32 h 101"/>
                  <a:gd name="T6" fmla="*/ 11 w 44"/>
                  <a:gd name="T7" fmla="*/ 37 h 101"/>
                  <a:gd name="T8" fmla="*/ 13 w 44"/>
                  <a:gd name="T9" fmla="*/ 46 h 101"/>
                  <a:gd name="T10" fmla="*/ 0 w 44"/>
                  <a:gd name="T11" fmla="*/ 77 h 101"/>
                  <a:gd name="T12" fmla="*/ 6 w 44"/>
                  <a:gd name="T13" fmla="*/ 67 h 101"/>
                  <a:gd name="T14" fmla="*/ 5 w 44"/>
                  <a:gd name="T15" fmla="*/ 70 h 101"/>
                  <a:gd name="T16" fmla="*/ 5 w 44"/>
                  <a:gd name="T17" fmla="*/ 61 h 101"/>
                  <a:gd name="T18" fmla="*/ 13 w 44"/>
                  <a:gd name="T19" fmla="*/ 49 h 101"/>
                  <a:gd name="T20" fmla="*/ 10 w 44"/>
                  <a:gd name="T21" fmla="*/ 32 h 101"/>
                  <a:gd name="T22" fmla="*/ 13 w 44"/>
                  <a:gd name="T23" fmla="*/ 24 h 101"/>
                  <a:gd name="T24" fmla="*/ 24 w 44"/>
                  <a:gd name="T25" fmla="*/ 62 h 101"/>
                  <a:gd name="T26" fmla="*/ 44 w 44"/>
                  <a:gd name="T27" fmla="*/ 101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01"/>
                  <a:gd name="T44" fmla="*/ 44 w 44"/>
                  <a:gd name="T45" fmla="*/ 101 h 1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01">
                    <a:moveTo>
                      <a:pt x="2" y="0"/>
                    </a:moveTo>
                    <a:lnTo>
                      <a:pt x="11" y="24"/>
                    </a:lnTo>
                    <a:lnTo>
                      <a:pt x="6" y="32"/>
                    </a:lnTo>
                    <a:lnTo>
                      <a:pt x="11" y="37"/>
                    </a:lnTo>
                    <a:lnTo>
                      <a:pt x="13" y="46"/>
                    </a:lnTo>
                    <a:lnTo>
                      <a:pt x="0" y="77"/>
                    </a:lnTo>
                    <a:lnTo>
                      <a:pt x="6" y="67"/>
                    </a:lnTo>
                    <a:lnTo>
                      <a:pt x="5" y="70"/>
                    </a:lnTo>
                    <a:lnTo>
                      <a:pt x="5" y="61"/>
                    </a:lnTo>
                    <a:lnTo>
                      <a:pt x="13" y="49"/>
                    </a:lnTo>
                    <a:lnTo>
                      <a:pt x="10" y="32"/>
                    </a:lnTo>
                    <a:lnTo>
                      <a:pt x="13" y="24"/>
                    </a:lnTo>
                    <a:lnTo>
                      <a:pt x="24" y="62"/>
                    </a:lnTo>
                    <a:lnTo>
                      <a:pt x="44" y="101"/>
                    </a:lnTo>
                  </a:path>
                </a:pathLst>
              </a:custGeom>
              <a:noFill/>
              <a:ln w="3175">
                <a:solidFill>
                  <a:srgbClr val="000000"/>
                </a:solidFill>
                <a:miter lim="800000"/>
                <a:headEnd/>
                <a:tailEnd/>
              </a:ln>
            </p:spPr>
            <p:txBody>
              <a:bodyPr/>
              <a:lstStyle/>
              <a:p>
                <a:pPr algn="ctr" eaLnBrk="0" hangingPunct="0"/>
                <a:endParaRPr lang="en-US" dirty="0"/>
              </a:p>
            </p:txBody>
          </p:sp>
          <p:sp>
            <p:nvSpPr>
              <p:cNvPr id="2993" name="Freeform 2189"/>
              <p:cNvSpPr>
                <a:spLocks/>
              </p:cNvSpPr>
              <p:nvPr/>
            </p:nvSpPr>
            <p:spPr bwMode="auto">
              <a:xfrm>
                <a:off x="5149" y="1666"/>
                <a:ext cx="21" cy="54"/>
              </a:xfrm>
              <a:custGeom>
                <a:avLst/>
                <a:gdLst>
                  <a:gd name="T0" fmla="*/ 0 w 21"/>
                  <a:gd name="T1" fmla="*/ 0 h 54"/>
                  <a:gd name="T2" fmla="*/ 19 w 21"/>
                  <a:gd name="T3" fmla="*/ 43 h 54"/>
                  <a:gd name="T4" fmla="*/ 21 w 21"/>
                  <a:gd name="T5" fmla="*/ 48 h 54"/>
                  <a:gd name="T6" fmla="*/ 13 w 21"/>
                  <a:gd name="T7" fmla="*/ 48 h 54"/>
                  <a:gd name="T8" fmla="*/ 21 w 21"/>
                  <a:gd name="T9" fmla="*/ 49 h 54"/>
                  <a:gd name="T10" fmla="*/ 21 w 21"/>
                  <a:gd name="T11" fmla="*/ 54 h 54"/>
                  <a:gd name="T12" fmla="*/ 0 60000 65536"/>
                  <a:gd name="T13" fmla="*/ 0 60000 65536"/>
                  <a:gd name="T14" fmla="*/ 0 60000 65536"/>
                  <a:gd name="T15" fmla="*/ 0 60000 65536"/>
                  <a:gd name="T16" fmla="*/ 0 60000 65536"/>
                  <a:gd name="T17" fmla="*/ 0 60000 65536"/>
                  <a:gd name="T18" fmla="*/ 0 w 21"/>
                  <a:gd name="T19" fmla="*/ 0 h 54"/>
                  <a:gd name="T20" fmla="*/ 21 w 2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1" h="54">
                    <a:moveTo>
                      <a:pt x="0" y="0"/>
                    </a:moveTo>
                    <a:lnTo>
                      <a:pt x="19" y="43"/>
                    </a:lnTo>
                    <a:lnTo>
                      <a:pt x="21" y="48"/>
                    </a:lnTo>
                    <a:lnTo>
                      <a:pt x="13" y="48"/>
                    </a:lnTo>
                    <a:lnTo>
                      <a:pt x="21" y="49"/>
                    </a:lnTo>
                    <a:lnTo>
                      <a:pt x="21" y="54"/>
                    </a:lnTo>
                  </a:path>
                </a:pathLst>
              </a:custGeom>
              <a:noFill/>
              <a:ln w="3175">
                <a:solidFill>
                  <a:srgbClr val="000000"/>
                </a:solidFill>
                <a:miter lim="800000"/>
                <a:headEnd/>
                <a:tailEnd/>
              </a:ln>
            </p:spPr>
            <p:txBody>
              <a:bodyPr/>
              <a:lstStyle/>
              <a:p>
                <a:pPr algn="ctr" eaLnBrk="0" hangingPunct="0"/>
                <a:endParaRPr lang="en-US" dirty="0"/>
              </a:p>
            </p:txBody>
          </p:sp>
          <p:sp>
            <p:nvSpPr>
              <p:cNvPr id="2994" name="Freeform 2190"/>
              <p:cNvSpPr>
                <a:spLocks/>
              </p:cNvSpPr>
              <p:nvPr/>
            </p:nvSpPr>
            <p:spPr bwMode="auto">
              <a:xfrm>
                <a:off x="5147" y="1720"/>
                <a:ext cx="48" cy="37"/>
              </a:xfrm>
              <a:custGeom>
                <a:avLst/>
                <a:gdLst>
                  <a:gd name="T0" fmla="*/ 23 w 48"/>
                  <a:gd name="T1" fmla="*/ 0 h 37"/>
                  <a:gd name="T2" fmla="*/ 13 w 48"/>
                  <a:gd name="T3" fmla="*/ 10 h 37"/>
                  <a:gd name="T4" fmla="*/ 0 w 48"/>
                  <a:gd name="T5" fmla="*/ 2 h 37"/>
                  <a:gd name="T6" fmla="*/ 13 w 48"/>
                  <a:gd name="T7" fmla="*/ 11 h 37"/>
                  <a:gd name="T8" fmla="*/ 16 w 48"/>
                  <a:gd name="T9" fmla="*/ 6 h 37"/>
                  <a:gd name="T10" fmla="*/ 23 w 48"/>
                  <a:gd name="T11" fmla="*/ 8 h 37"/>
                  <a:gd name="T12" fmla="*/ 29 w 48"/>
                  <a:gd name="T13" fmla="*/ 27 h 37"/>
                  <a:gd name="T14" fmla="*/ 24 w 48"/>
                  <a:gd name="T15" fmla="*/ 3 h 37"/>
                  <a:gd name="T16" fmla="*/ 37 w 48"/>
                  <a:gd name="T17" fmla="*/ 16 h 37"/>
                  <a:gd name="T18" fmla="*/ 45 w 48"/>
                  <a:gd name="T19" fmla="*/ 16 h 37"/>
                  <a:gd name="T20" fmla="*/ 48 w 48"/>
                  <a:gd name="T21" fmla="*/ 24 h 37"/>
                  <a:gd name="T22" fmla="*/ 44 w 48"/>
                  <a:gd name="T23" fmla="*/ 27 h 37"/>
                  <a:gd name="T24" fmla="*/ 48 w 48"/>
                  <a:gd name="T25" fmla="*/ 24 h 37"/>
                  <a:gd name="T26" fmla="*/ 48 w 48"/>
                  <a:gd name="T27" fmla="*/ 27 h 37"/>
                  <a:gd name="T28" fmla="*/ 42 w 48"/>
                  <a:gd name="T29" fmla="*/ 30 h 37"/>
                  <a:gd name="T30" fmla="*/ 44 w 48"/>
                  <a:gd name="T31" fmla="*/ 27 h 37"/>
                  <a:gd name="T32" fmla="*/ 39 w 48"/>
                  <a:gd name="T33" fmla="*/ 27 h 37"/>
                  <a:gd name="T34" fmla="*/ 45 w 48"/>
                  <a:gd name="T35" fmla="*/ 37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7"/>
                  <a:gd name="T56" fmla="*/ 48 w 48"/>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7">
                    <a:moveTo>
                      <a:pt x="23" y="0"/>
                    </a:moveTo>
                    <a:lnTo>
                      <a:pt x="13" y="10"/>
                    </a:lnTo>
                    <a:lnTo>
                      <a:pt x="0" y="2"/>
                    </a:lnTo>
                    <a:lnTo>
                      <a:pt x="13" y="11"/>
                    </a:lnTo>
                    <a:lnTo>
                      <a:pt x="16" y="6"/>
                    </a:lnTo>
                    <a:lnTo>
                      <a:pt x="23" y="8"/>
                    </a:lnTo>
                    <a:lnTo>
                      <a:pt x="29" y="27"/>
                    </a:lnTo>
                    <a:lnTo>
                      <a:pt x="24" y="3"/>
                    </a:lnTo>
                    <a:lnTo>
                      <a:pt x="37" y="16"/>
                    </a:lnTo>
                    <a:lnTo>
                      <a:pt x="45" y="16"/>
                    </a:lnTo>
                    <a:lnTo>
                      <a:pt x="48" y="24"/>
                    </a:lnTo>
                    <a:lnTo>
                      <a:pt x="44" y="27"/>
                    </a:lnTo>
                    <a:lnTo>
                      <a:pt x="48" y="24"/>
                    </a:lnTo>
                    <a:lnTo>
                      <a:pt x="48" y="27"/>
                    </a:lnTo>
                    <a:lnTo>
                      <a:pt x="42" y="30"/>
                    </a:lnTo>
                    <a:lnTo>
                      <a:pt x="44" y="27"/>
                    </a:lnTo>
                    <a:lnTo>
                      <a:pt x="39" y="27"/>
                    </a:lnTo>
                    <a:lnTo>
                      <a:pt x="45" y="37"/>
                    </a:lnTo>
                  </a:path>
                </a:pathLst>
              </a:custGeom>
              <a:noFill/>
              <a:ln w="3175">
                <a:solidFill>
                  <a:srgbClr val="000000"/>
                </a:solidFill>
                <a:miter lim="800000"/>
                <a:headEnd/>
                <a:tailEnd/>
              </a:ln>
            </p:spPr>
            <p:txBody>
              <a:bodyPr/>
              <a:lstStyle/>
              <a:p>
                <a:pPr algn="ctr" eaLnBrk="0" hangingPunct="0"/>
                <a:endParaRPr lang="en-US" dirty="0"/>
              </a:p>
            </p:txBody>
          </p:sp>
          <p:sp>
            <p:nvSpPr>
              <p:cNvPr id="2995" name="Line 2191"/>
              <p:cNvSpPr>
                <a:spLocks noChangeShapeType="1"/>
              </p:cNvSpPr>
              <p:nvPr/>
            </p:nvSpPr>
            <p:spPr bwMode="auto">
              <a:xfrm>
                <a:off x="5192" y="1757"/>
                <a:ext cx="55" cy="102"/>
              </a:xfrm>
              <a:prstGeom prst="line">
                <a:avLst/>
              </a:prstGeom>
              <a:noFill/>
              <a:ln w="3175">
                <a:solidFill>
                  <a:srgbClr val="000000"/>
                </a:solidFill>
                <a:miter lim="800000"/>
                <a:headEnd/>
                <a:tailEnd/>
              </a:ln>
            </p:spPr>
            <p:txBody>
              <a:bodyPr/>
              <a:lstStyle/>
              <a:p>
                <a:endParaRPr lang="en-US" dirty="0"/>
              </a:p>
            </p:txBody>
          </p:sp>
          <p:sp>
            <p:nvSpPr>
              <p:cNvPr id="2996" name="Line 2192"/>
              <p:cNvSpPr>
                <a:spLocks noChangeShapeType="1"/>
              </p:cNvSpPr>
              <p:nvPr/>
            </p:nvSpPr>
            <p:spPr bwMode="auto">
              <a:xfrm flipH="1">
                <a:off x="5228" y="1859"/>
                <a:ext cx="19" cy="2"/>
              </a:xfrm>
              <a:prstGeom prst="line">
                <a:avLst/>
              </a:prstGeom>
              <a:noFill/>
              <a:ln w="3175">
                <a:solidFill>
                  <a:srgbClr val="000000"/>
                </a:solidFill>
                <a:miter lim="800000"/>
                <a:headEnd/>
                <a:tailEnd/>
              </a:ln>
            </p:spPr>
            <p:txBody>
              <a:bodyPr/>
              <a:lstStyle/>
              <a:p>
                <a:endParaRPr lang="en-US" dirty="0"/>
              </a:p>
            </p:txBody>
          </p:sp>
          <p:sp>
            <p:nvSpPr>
              <p:cNvPr id="2997" name="Freeform 2193"/>
              <p:cNvSpPr>
                <a:spLocks/>
              </p:cNvSpPr>
              <p:nvPr/>
            </p:nvSpPr>
            <p:spPr bwMode="auto">
              <a:xfrm>
                <a:off x="5221" y="1858"/>
                <a:ext cx="7" cy="3"/>
              </a:xfrm>
              <a:custGeom>
                <a:avLst/>
                <a:gdLst>
                  <a:gd name="T0" fmla="*/ 7 w 7"/>
                  <a:gd name="T1" fmla="*/ 3 h 3"/>
                  <a:gd name="T2" fmla="*/ 4 w 7"/>
                  <a:gd name="T3" fmla="*/ 0 h 3"/>
                  <a:gd name="T4" fmla="*/ 0 w 7"/>
                  <a:gd name="T5" fmla="*/ 3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7"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998" name="Freeform 2194"/>
              <p:cNvSpPr>
                <a:spLocks/>
              </p:cNvSpPr>
              <p:nvPr/>
            </p:nvSpPr>
            <p:spPr bwMode="auto">
              <a:xfrm>
                <a:off x="5173" y="1861"/>
                <a:ext cx="48" cy="85"/>
              </a:xfrm>
              <a:custGeom>
                <a:avLst/>
                <a:gdLst>
                  <a:gd name="T0" fmla="*/ 48 w 48"/>
                  <a:gd name="T1" fmla="*/ 0 h 85"/>
                  <a:gd name="T2" fmla="*/ 0 w 48"/>
                  <a:gd name="T3" fmla="*/ 1 h 85"/>
                  <a:gd name="T4" fmla="*/ 3 w 48"/>
                  <a:gd name="T5" fmla="*/ 85 h 85"/>
                  <a:gd name="T6" fmla="*/ 0 w 48"/>
                  <a:gd name="T7" fmla="*/ 85 h 85"/>
                  <a:gd name="T8" fmla="*/ 0 60000 65536"/>
                  <a:gd name="T9" fmla="*/ 0 60000 65536"/>
                  <a:gd name="T10" fmla="*/ 0 60000 65536"/>
                  <a:gd name="T11" fmla="*/ 0 60000 65536"/>
                  <a:gd name="T12" fmla="*/ 0 w 48"/>
                  <a:gd name="T13" fmla="*/ 0 h 85"/>
                  <a:gd name="T14" fmla="*/ 48 w 48"/>
                  <a:gd name="T15" fmla="*/ 85 h 85"/>
                </a:gdLst>
                <a:ahLst/>
                <a:cxnLst>
                  <a:cxn ang="T8">
                    <a:pos x="T0" y="T1"/>
                  </a:cxn>
                  <a:cxn ang="T9">
                    <a:pos x="T2" y="T3"/>
                  </a:cxn>
                  <a:cxn ang="T10">
                    <a:pos x="T4" y="T5"/>
                  </a:cxn>
                  <a:cxn ang="T11">
                    <a:pos x="T6" y="T7"/>
                  </a:cxn>
                </a:cxnLst>
                <a:rect l="T12" t="T13" r="T14" b="T15"/>
                <a:pathLst>
                  <a:path w="48" h="85">
                    <a:moveTo>
                      <a:pt x="48" y="0"/>
                    </a:moveTo>
                    <a:lnTo>
                      <a:pt x="0" y="1"/>
                    </a:lnTo>
                    <a:lnTo>
                      <a:pt x="3" y="85"/>
                    </a:lnTo>
                    <a:lnTo>
                      <a:pt x="0" y="85"/>
                    </a:lnTo>
                  </a:path>
                </a:pathLst>
              </a:custGeom>
              <a:noFill/>
              <a:ln w="3175">
                <a:solidFill>
                  <a:srgbClr val="000000"/>
                </a:solidFill>
                <a:miter lim="800000"/>
                <a:headEnd/>
                <a:tailEnd/>
              </a:ln>
            </p:spPr>
            <p:txBody>
              <a:bodyPr/>
              <a:lstStyle/>
              <a:p>
                <a:pPr algn="ctr" eaLnBrk="0" hangingPunct="0"/>
                <a:endParaRPr lang="en-US" dirty="0"/>
              </a:p>
            </p:txBody>
          </p:sp>
          <p:sp>
            <p:nvSpPr>
              <p:cNvPr id="2999" name="Line 2195"/>
              <p:cNvSpPr>
                <a:spLocks noChangeShapeType="1"/>
              </p:cNvSpPr>
              <p:nvPr/>
            </p:nvSpPr>
            <p:spPr bwMode="auto">
              <a:xfrm flipH="1" flipV="1">
                <a:off x="5158" y="1936"/>
                <a:ext cx="15" cy="10"/>
              </a:xfrm>
              <a:prstGeom prst="line">
                <a:avLst/>
              </a:prstGeom>
              <a:noFill/>
              <a:ln w="3175">
                <a:solidFill>
                  <a:srgbClr val="000000"/>
                </a:solidFill>
                <a:miter lim="800000"/>
                <a:headEnd/>
                <a:tailEnd/>
              </a:ln>
            </p:spPr>
            <p:txBody>
              <a:bodyPr/>
              <a:lstStyle/>
              <a:p>
                <a:endParaRPr lang="en-US" dirty="0"/>
              </a:p>
            </p:txBody>
          </p:sp>
          <p:sp>
            <p:nvSpPr>
              <p:cNvPr id="3000" name="Freeform 2196"/>
              <p:cNvSpPr>
                <a:spLocks/>
              </p:cNvSpPr>
              <p:nvPr/>
            </p:nvSpPr>
            <p:spPr bwMode="auto">
              <a:xfrm>
                <a:off x="5147" y="1899"/>
                <a:ext cx="15" cy="37"/>
              </a:xfrm>
              <a:custGeom>
                <a:avLst/>
                <a:gdLst>
                  <a:gd name="T0" fmla="*/ 11 w 15"/>
                  <a:gd name="T1" fmla="*/ 37 h 37"/>
                  <a:gd name="T2" fmla="*/ 15 w 15"/>
                  <a:gd name="T3" fmla="*/ 27 h 37"/>
                  <a:gd name="T4" fmla="*/ 8 w 15"/>
                  <a:gd name="T5" fmla="*/ 19 h 37"/>
                  <a:gd name="T6" fmla="*/ 6 w 15"/>
                  <a:gd name="T7" fmla="*/ 7 h 37"/>
                  <a:gd name="T8" fmla="*/ 0 w 15"/>
                  <a:gd name="T9" fmla="*/ 0 h 37"/>
                  <a:gd name="T10" fmla="*/ 0 60000 65536"/>
                  <a:gd name="T11" fmla="*/ 0 60000 65536"/>
                  <a:gd name="T12" fmla="*/ 0 60000 65536"/>
                  <a:gd name="T13" fmla="*/ 0 60000 65536"/>
                  <a:gd name="T14" fmla="*/ 0 60000 65536"/>
                  <a:gd name="T15" fmla="*/ 0 w 15"/>
                  <a:gd name="T16" fmla="*/ 0 h 37"/>
                  <a:gd name="T17" fmla="*/ 15 w 15"/>
                  <a:gd name="T18" fmla="*/ 37 h 37"/>
                </a:gdLst>
                <a:ahLst/>
                <a:cxnLst>
                  <a:cxn ang="T10">
                    <a:pos x="T0" y="T1"/>
                  </a:cxn>
                  <a:cxn ang="T11">
                    <a:pos x="T2" y="T3"/>
                  </a:cxn>
                  <a:cxn ang="T12">
                    <a:pos x="T4" y="T5"/>
                  </a:cxn>
                  <a:cxn ang="T13">
                    <a:pos x="T6" y="T7"/>
                  </a:cxn>
                  <a:cxn ang="T14">
                    <a:pos x="T8" y="T9"/>
                  </a:cxn>
                </a:cxnLst>
                <a:rect l="T15" t="T16" r="T17" b="T18"/>
                <a:pathLst>
                  <a:path w="15" h="37">
                    <a:moveTo>
                      <a:pt x="11" y="37"/>
                    </a:moveTo>
                    <a:lnTo>
                      <a:pt x="15" y="27"/>
                    </a:lnTo>
                    <a:lnTo>
                      <a:pt x="8" y="19"/>
                    </a:lnTo>
                    <a:lnTo>
                      <a:pt x="6" y="7"/>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01" name="Freeform 2197"/>
              <p:cNvSpPr>
                <a:spLocks/>
              </p:cNvSpPr>
              <p:nvPr/>
            </p:nvSpPr>
            <p:spPr bwMode="auto">
              <a:xfrm>
                <a:off x="4916" y="1605"/>
                <a:ext cx="239" cy="294"/>
              </a:xfrm>
              <a:custGeom>
                <a:avLst/>
                <a:gdLst>
                  <a:gd name="T0" fmla="*/ 231 w 239"/>
                  <a:gd name="T1" fmla="*/ 294 h 294"/>
                  <a:gd name="T2" fmla="*/ 228 w 239"/>
                  <a:gd name="T3" fmla="*/ 278 h 294"/>
                  <a:gd name="T4" fmla="*/ 239 w 239"/>
                  <a:gd name="T5" fmla="*/ 267 h 294"/>
                  <a:gd name="T6" fmla="*/ 237 w 239"/>
                  <a:gd name="T7" fmla="*/ 256 h 294"/>
                  <a:gd name="T8" fmla="*/ 234 w 239"/>
                  <a:gd name="T9" fmla="*/ 261 h 294"/>
                  <a:gd name="T10" fmla="*/ 229 w 239"/>
                  <a:gd name="T11" fmla="*/ 257 h 294"/>
                  <a:gd name="T12" fmla="*/ 229 w 239"/>
                  <a:gd name="T13" fmla="*/ 261 h 294"/>
                  <a:gd name="T14" fmla="*/ 221 w 239"/>
                  <a:gd name="T15" fmla="*/ 261 h 294"/>
                  <a:gd name="T16" fmla="*/ 215 w 239"/>
                  <a:gd name="T17" fmla="*/ 248 h 294"/>
                  <a:gd name="T18" fmla="*/ 199 w 239"/>
                  <a:gd name="T19" fmla="*/ 241 h 294"/>
                  <a:gd name="T20" fmla="*/ 191 w 239"/>
                  <a:gd name="T21" fmla="*/ 245 h 294"/>
                  <a:gd name="T22" fmla="*/ 189 w 239"/>
                  <a:gd name="T23" fmla="*/ 254 h 294"/>
                  <a:gd name="T24" fmla="*/ 186 w 239"/>
                  <a:gd name="T25" fmla="*/ 257 h 294"/>
                  <a:gd name="T26" fmla="*/ 182 w 239"/>
                  <a:gd name="T27" fmla="*/ 254 h 294"/>
                  <a:gd name="T28" fmla="*/ 178 w 239"/>
                  <a:gd name="T29" fmla="*/ 259 h 294"/>
                  <a:gd name="T30" fmla="*/ 174 w 239"/>
                  <a:gd name="T31" fmla="*/ 253 h 294"/>
                  <a:gd name="T32" fmla="*/ 160 w 239"/>
                  <a:gd name="T33" fmla="*/ 257 h 294"/>
                  <a:gd name="T34" fmla="*/ 140 w 239"/>
                  <a:gd name="T35" fmla="*/ 229 h 294"/>
                  <a:gd name="T36" fmla="*/ 127 w 239"/>
                  <a:gd name="T37" fmla="*/ 224 h 294"/>
                  <a:gd name="T38" fmla="*/ 110 w 239"/>
                  <a:gd name="T39" fmla="*/ 240 h 294"/>
                  <a:gd name="T40" fmla="*/ 93 w 239"/>
                  <a:gd name="T41" fmla="*/ 233 h 294"/>
                  <a:gd name="T42" fmla="*/ 97 w 239"/>
                  <a:gd name="T43" fmla="*/ 227 h 294"/>
                  <a:gd name="T44" fmla="*/ 90 w 239"/>
                  <a:gd name="T45" fmla="*/ 225 h 294"/>
                  <a:gd name="T46" fmla="*/ 90 w 239"/>
                  <a:gd name="T47" fmla="*/ 216 h 294"/>
                  <a:gd name="T48" fmla="*/ 95 w 239"/>
                  <a:gd name="T49" fmla="*/ 214 h 294"/>
                  <a:gd name="T50" fmla="*/ 95 w 239"/>
                  <a:gd name="T51" fmla="*/ 197 h 294"/>
                  <a:gd name="T52" fmla="*/ 100 w 239"/>
                  <a:gd name="T53" fmla="*/ 190 h 294"/>
                  <a:gd name="T54" fmla="*/ 95 w 239"/>
                  <a:gd name="T55" fmla="*/ 179 h 294"/>
                  <a:gd name="T56" fmla="*/ 102 w 239"/>
                  <a:gd name="T57" fmla="*/ 169 h 294"/>
                  <a:gd name="T58" fmla="*/ 92 w 239"/>
                  <a:gd name="T59" fmla="*/ 160 h 294"/>
                  <a:gd name="T60" fmla="*/ 97 w 239"/>
                  <a:gd name="T61" fmla="*/ 171 h 294"/>
                  <a:gd name="T62" fmla="*/ 92 w 239"/>
                  <a:gd name="T63" fmla="*/ 174 h 294"/>
                  <a:gd name="T64" fmla="*/ 93 w 239"/>
                  <a:gd name="T65" fmla="*/ 169 h 294"/>
                  <a:gd name="T66" fmla="*/ 85 w 239"/>
                  <a:gd name="T67" fmla="*/ 166 h 294"/>
                  <a:gd name="T68" fmla="*/ 74 w 239"/>
                  <a:gd name="T69" fmla="*/ 149 h 294"/>
                  <a:gd name="T70" fmla="*/ 51 w 239"/>
                  <a:gd name="T71" fmla="*/ 133 h 294"/>
                  <a:gd name="T72" fmla="*/ 48 w 239"/>
                  <a:gd name="T73" fmla="*/ 118 h 294"/>
                  <a:gd name="T74" fmla="*/ 30 w 239"/>
                  <a:gd name="T75" fmla="*/ 118 h 294"/>
                  <a:gd name="T76" fmla="*/ 42 w 239"/>
                  <a:gd name="T77" fmla="*/ 118 h 294"/>
                  <a:gd name="T78" fmla="*/ 43 w 239"/>
                  <a:gd name="T79" fmla="*/ 113 h 294"/>
                  <a:gd name="T80" fmla="*/ 56 w 239"/>
                  <a:gd name="T81" fmla="*/ 113 h 294"/>
                  <a:gd name="T82" fmla="*/ 59 w 239"/>
                  <a:gd name="T83" fmla="*/ 110 h 294"/>
                  <a:gd name="T84" fmla="*/ 56 w 239"/>
                  <a:gd name="T85" fmla="*/ 113 h 294"/>
                  <a:gd name="T86" fmla="*/ 43 w 239"/>
                  <a:gd name="T87" fmla="*/ 109 h 294"/>
                  <a:gd name="T88" fmla="*/ 32 w 239"/>
                  <a:gd name="T89" fmla="*/ 112 h 294"/>
                  <a:gd name="T90" fmla="*/ 22 w 239"/>
                  <a:gd name="T91" fmla="*/ 85 h 294"/>
                  <a:gd name="T92" fmla="*/ 9 w 239"/>
                  <a:gd name="T93" fmla="*/ 77 h 294"/>
                  <a:gd name="T94" fmla="*/ 6 w 239"/>
                  <a:gd name="T95" fmla="*/ 70 h 294"/>
                  <a:gd name="T96" fmla="*/ 3 w 239"/>
                  <a:gd name="T97" fmla="*/ 69 h 294"/>
                  <a:gd name="T98" fmla="*/ 14 w 239"/>
                  <a:gd name="T99" fmla="*/ 65 h 294"/>
                  <a:gd name="T100" fmla="*/ 24 w 239"/>
                  <a:gd name="T101" fmla="*/ 54 h 294"/>
                  <a:gd name="T102" fmla="*/ 13 w 239"/>
                  <a:gd name="T103" fmla="*/ 37 h 294"/>
                  <a:gd name="T104" fmla="*/ 17 w 239"/>
                  <a:gd name="T105" fmla="*/ 27 h 294"/>
                  <a:gd name="T106" fmla="*/ 17 w 239"/>
                  <a:gd name="T107" fmla="*/ 22 h 294"/>
                  <a:gd name="T108" fmla="*/ 11 w 239"/>
                  <a:gd name="T109" fmla="*/ 21 h 294"/>
                  <a:gd name="T110" fmla="*/ 0 w 239"/>
                  <a:gd name="T111" fmla="*/ 0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294"/>
                  <a:gd name="T170" fmla="*/ 239 w 239"/>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294">
                    <a:moveTo>
                      <a:pt x="231" y="294"/>
                    </a:moveTo>
                    <a:lnTo>
                      <a:pt x="228" y="278"/>
                    </a:lnTo>
                    <a:lnTo>
                      <a:pt x="239" y="267"/>
                    </a:lnTo>
                    <a:lnTo>
                      <a:pt x="237" y="256"/>
                    </a:lnTo>
                    <a:lnTo>
                      <a:pt x="234" y="261"/>
                    </a:lnTo>
                    <a:lnTo>
                      <a:pt x="229" y="257"/>
                    </a:lnTo>
                    <a:lnTo>
                      <a:pt x="229" y="261"/>
                    </a:lnTo>
                    <a:lnTo>
                      <a:pt x="221" y="261"/>
                    </a:lnTo>
                    <a:lnTo>
                      <a:pt x="215" y="248"/>
                    </a:lnTo>
                    <a:lnTo>
                      <a:pt x="199" y="241"/>
                    </a:lnTo>
                    <a:lnTo>
                      <a:pt x="191" y="245"/>
                    </a:lnTo>
                    <a:lnTo>
                      <a:pt x="189" y="254"/>
                    </a:lnTo>
                    <a:lnTo>
                      <a:pt x="186" y="257"/>
                    </a:lnTo>
                    <a:lnTo>
                      <a:pt x="182" y="254"/>
                    </a:lnTo>
                    <a:lnTo>
                      <a:pt x="178" y="259"/>
                    </a:lnTo>
                    <a:lnTo>
                      <a:pt x="174" y="253"/>
                    </a:lnTo>
                    <a:lnTo>
                      <a:pt x="160" y="257"/>
                    </a:lnTo>
                    <a:lnTo>
                      <a:pt x="140" y="229"/>
                    </a:lnTo>
                    <a:lnTo>
                      <a:pt x="127" y="224"/>
                    </a:lnTo>
                    <a:lnTo>
                      <a:pt x="110" y="240"/>
                    </a:lnTo>
                    <a:lnTo>
                      <a:pt x="93" y="233"/>
                    </a:lnTo>
                    <a:lnTo>
                      <a:pt x="97" y="227"/>
                    </a:lnTo>
                    <a:lnTo>
                      <a:pt x="90" y="225"/>
                    </a:lnTo>
                    <a:lnTo>
                      <a:pt x="90" y="216"/>
                    </a:lnTo>
                    <a:lnTo>
                      <a:pt x="95" y="214"/>
                    </a:lnTo>
                    <a:lnTo>
                      <a:pt x="95" y="197"/>
                    </a:lnTo>
                    <a:lnTo>
                      <a:pt x="100" y="190"/>
                    </a:lnTo>
                    <a:lnTo>
                      <a:pt x="95" y="179"/>
                    </a:lnTo>
                    <a:lnTo>
                      <a:pt x="102" y="169"/>
                    </a:lnTo>
                    <a:lnTo>
                      <a:pt x="92" y="160"/>
                    </a:lnTo>
                    <a:lnTo>
                      <a:pt x="97" y="171"/>
                    </a:lnTo>
                    <a:lnTo>
                      <a:pt x="92" y="174"/>
                    </a:lnTo>
                    <a:lnTo>
                      <a:pt x="93" y="169"/>
                    </a:lnTo>
                    <a:lnTo>
                      <a:pt x="85" y="166"/>
                    </a:lnTo>
                    <a:lnTo>
                      <a:pt x="74" y="149"/>
                    </a:lnTo>
                    <a:lnTo>
                      <a:pt x="51" y="133"/>
                    </a:lnTo>
                    <a:lnTo>
                      <a:pt x="48" y="118"/>
                    </a:lnTo>
                    <a:lnTo>
                      <a:pt x="30" y="118"/>
                    </a:lnTo>
                    <a:lnTo>
                      <a:pt x="42" y="118"/>
                    </a:lnTo>
                    <a:lnTo>
                      <a:pt x="43" y="113"/>
                    </a:lnTo>
                    <a:lnTo>
                      <a:pt x="56" y="113"/>
                    </a:lnTo>
                    <a:lnTo>
                      <a:pt x="59" y="110"/>
                    </a:lnTo>
                    <a:lnTo>
                      <a:pt x="56" y="113"/>
                    </a:lnTo>
                    <a:lnTo>
                      <a:pt x="43" y="109"/>
                    </a:lnTo>
                    <a:lnTo>
                      <a:pt x="32" y="112"/>
                    </a:lnTo>
                    <a:lnTo>
                      <a:pt x="22" y="85"/>
                    </a:lnTo>
                    <a:lnTo>
                      <a:pt x="9" y="77"/>
                    </a:lnTo>
                    <a:lnTo>
                      <a:pt x="6" y="70"/>
                    </a:lnTo>
                    <a:lnTo>
                      <a:pt x="3" y="69"/>
                    </a:lnTo>
                    <a:lnTo>
                      <a:pt x="14" y="65"/>
                    </a:lnTo>
                    <a:lnTo>
                      <a:pt x="24" y="54"/>
                    </a:lnTo>
                    <a:lnTo>
                      <a:pt x="13" y="37"/>
                    </a:lnTo>
                    <a:lnTo>
                      <a:pt x="17" y="27"/>
                    </a:lnTo>
                    <a:lnTo>
                      <a:pt x="17" y="22"/>
                    </a:lnTo>
                    <a:lnTo>
                      <a:pt x="11" y="2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02" name="Line 2198"/>
              <p:cNvSpPr>
                <a:spLocks noChangeShapeType="1"/>
              </p:cNvSpPr>
              <p:nvPr/>
            </p:nvSpPr>
            <p:spPr bwMode="auto">
              <a:xfrm flipV="1">
                <a:off x="4916" y="1590"/>
                <a:ext cx="50" cy="15"/>
              </a:xfrm>
              <a:prstGeom prst="line">
                <a:avLst/>
              </a:prstGeom>
              <a:noFill/>
              <a:ln w="3175">
                <a:solidFill>
                  <a:srgbClr val="000000"/>
                </a:solidFill>
                <a:miter lim="800000"/>
                <a:headEnd/>
                <a:tailEnd/>
              </a:ln>
            </p:spPr>
            <p:txBody>
              <a:bodyPr/>
              <a:lstStyle/>
              <a:p>
                <a:endParaRPr lang="en-US" dirty="0"/>
              </a:p>
            </p:txBody>
          </p:sp>
          <p:sp>
            <p:nvSpPr>
              <p:cNvPr id="3003" name="Line 2199"/>
              <p:cNvSpPr>
                <a:spLocks noChangeShapeType="1"/>
              </p:cNvSpPr>
              <p:nvPr/>
            </p:nvSpPr>
            <p:spPr bwMode="auto">
              <a:xfrm flipV="1">
                <a:off x="4966" y="1581"/>
                <a:ext cx="8" cy="9"/>
              </a:xfrm>
              <a:prstGeom prst="line">
                <a:avLst/>
              </a:prstGeom>
              <a:noFill/>
              <a:ln w="3175">
                <a:solidFill>
                  <a:srgbClr val="000000"/>
                </a:solidFill>
                <a:miter lim="800000"/>
                <a:headEnd/>
                <a:tailEnd/>
              </a:ln>
            </p:spPr>
            <p:txBody>
              <a:bodyPr/>
              <a:lstStyle/>
              <a:p>
                <a:endParaRPr lang="en-US" dirty="0"/>
              </a:p>
            </p:txBody>
          </p:sp>
          <p:sp>
            <p:nvSpPr>
              <p:cNvPr id="3004" name="Line 2200"/>
              <p:cNvSpPr>
                <a:spLocks noChangeShapeType="1"/>
              </p:cNvSpPr>
              <p:nvPr/>
            </p:nvSpPr>
            <p:spPr bwMode="auto">
              <a:xfrm flipV="1">
                <a:off x="4650" y="1565"/>
                <a:ext cx="2" cy="1"/>
              </a:xfrm>
              <a:prstGeom prst="line">
                <a:avLst/>
              </a:prstGeom>
              <a:noFill/>
              <a:ln w="3175">
                <a:solidFill>
                  <a:srgbClr val="000000"/>
                </a:solidFill>
                <a:miter lim="800000"/>
                <a:headEnd/>
                <a:tailEnd/>
              </a:ln>
            </p:spPr>
            <p:txBody>
              <a:bodyPr/>
              <a:lstStyle/>
              <a:p>
                <a:endParaRPr lang="en-US" dirty="0"/>
              </a:p>
            </p:txBody>
          </p:sp>
          <p:sp>
            <p:nvSpPr>
              <p:cNvPr id="3005" name="Line 2201"/>
              <p:cNvSpPr>
                <a:spLocks noChangeShapeType="1"/>
              </p:cNvSpPr>
              <p:nvPr/>
            </p:nvSpPr>
            <p:spPr bwMode="auto">
              <a:xfrm flipV="1">
                <a:off x="4650" y="1566"/>
                <a:ext cx="1" cy="2"/>
              </a:xfrm>
              <a:prstGeom prst="line">
                <a:avLst/>
              </a:prstGeom>
              <a:noFill/>
              <a:ln w="3175">
                <a:solidFill>
                  <a:srgbClr val="000000"/>
                </a:solidFill>
                <a:miter lim="800000"/>
                <a:headEnd/>
                <a:tailEnd/>
              </a:ln>
            </p:spPr>
            <p:txBody>
              <a:bodyPr/>
              <a:lstStyle/>
              <a:p>
                <a:endParaRPr lang="en-US" dirty="0"/>
              </a:p>
            </p:txBody>
          </p:sp>
          <p:sp>
            <p:nvSpPr>
              <p:cNvPr id="3006" name="Freeform 2202"/>
              <p:cNvSpPr>
                <a:spLocks/>
              </p:cNvSpPr>
              <p:nvPr/>
            </p:nvSpPr>
            <p:spPr bwMode="auto">
              <a:xfrm>
                <a:off x="4660" y="1568"/>
                <a:ext cx="5" cy="6"/>
              </a:xfrm>
              <a:custGeom>
                <a:avLst/>
                <a:gdLst>
                  <a:gd name="T0" fmla="*/ 0 w 5"/>
                  <a:gd name="T1" fmla="*/ 0 h 6"/>
                  <a:gd name="T2" fmla="*/ 5 w 5"/>
                  <a:gd name="T3" fmla="*/ 0 h 6"/>
                  <a:gd name="T4" fmla="*/ 5 w 5"/>
                  <a:gd name="T5" fmla="*/ 6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0"/>
                    </a:moveTo>
                    <a:lnTo>
                      <a:pt x="5" y="0"/>
                    </a:lnTo>
                    <a:lnTo>
                      <a:pt x="5" y="6"/>
                    </a:lnTo>
                  </a:path>
                </a:pathLst>
              </a:custGeom>
              <a:noFill/>
              <a:ln w="3175">
                <a:solidFill>
                  <a:srgbClr val="000000"/>
                </a:solidFill>
                <a:miter lim="800000"/>
                <a:headEnd/>
                <a:tailEnd/>
              </a:ln>
            </p:spPr>
            <p:txBody>
              <a:bodyPr/>
              <a:lstStyle/>
              <a:p>
                <a:pPr algn="ctr" eaLnBrk="0" hangingPunct="0"/>
                <a:endParaRPr lang="en-US" dirty="0"/>
              </a:p>
            </p:txBody>
          </p:sp>
          <p:sp>
            <p:nvSpPr>
              <p:cNvPr id="3007" name="Line 2203"/>
              <p:cNvSpPr>
                <a:spLocks noChangeShapeType="1"/>
              </p:cNvSpPr>
              <p:nvPr/>
            </p:nvSpPr>
            <p:spPr bwMode="auto">
              <a:xfrm flipV="1">
                <a:off x="4665" y="1573"/>
                <a:ext cx="1" cy="1"/>
              </a:xfrm>
              <a:prstGeom prst="line">
                <a:avLst/>
              </a:prstGeom>
              <a:noFill/>
              <a:ln w="3175">
                <a:solidFill>
                  <a:srgbClr val="000000"/>
                </a:solidFill>
                <a:miter lim="800000"/>
                <a:headEnd/>
                <a:tailEnd/>
              </a:ln>
            </p:spPr>
            <p:txBody>
              <a:bodyPr/>
              <a:lstStyle/>
              <a:p>
                <a:endParaRPr lang="en-US" dirty="0"/>
              </a:p>
            </p:txBody>
          </p:sp>
          <p:sp>
            <p:nvSpPr>
              <p:cNvPr id="3008" name="Freeform 2204"/>
              <p:cNvSpPr>
                <a:spLocks/>
              </p:cNvSpPr>
              <p:nvPr/>
            </p:nvSpPr>
            <p:spPr bwMode="auto">
              <a:xfrm>
                <a:off x="4660" y="1568"/>
                <a:ext cx="5" cy="6"/>
              </a:xfrm>
              <a:custGeom>
                <a:avLst/>
                <a:gdLst>
                  <a:gd name="T0" fmla="*/ 5 w 5"/>
                  <a:gd name="T1" fmla="*/ 6 h 6"/>
                  <a:gd name="T2" fmla="*/ 5 w 5"/>
                  <a:gd name="T3" fmla="*/ 0 h 6"/>
                  <a:gd name="T4" fmla="*/ 0 w 5"/>
                  <a:gd name="T5" fmla="*/ 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6"/>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009" name="Line 2205"/>
              <p:cNvSpPr>
                <a:spLocks noChangeShapeType="1"/>
              </p:cNvSpPr>
              <p:nvPr/>
            </p:nvSpPr>
            <p:spPr bwMode="auto">
              <a:xfrm>
                <a:off x="4662" y="1568"/>
                <a:ext cx="1" cy="1"/>
              </a:xfrm>
              <a:prstGeom prst="line">
                <a:avLst/>
              </a:prstGeom>
              <a:noFill/>
              <a:ln w="3175">
                <a:solidFill>
                  <a:srgbClr val="000000"/>
                </a:solidFill>
                <a:miter lim="800000"/>
                <a:headEnd/>
                <a:tailEnd/>
              </a:ln>
            </p:spPr>
            <p:txBody>
              <a:bodyPr/>
              <a:lstStyle/>
              <a:p>
                <a:endParaRPr lang="en-US" dirty="0"/>
              </a:p>
            </p:txBody>
          </p:sp>
          <p:sp>
            <p:nvSpPr>
              <p:cNvPr id="3010" name="Line 2206"/>
              <p:cNvSpPr>
                <a:spLocks noChangeShapeType="1"/>
              </p:cNvSpPr>
              <p:nvPr/>
            </p:nvSpPr>
            <p:spPr bwMode="auto">
              <a:xfrm>
                <a:off x="4655" y="1568"/>
                <a:ext cx="1" cy="1"/>
              </a:xfrm>
              <a:prstGeom prst="line">
                <a:avLst/>
              </a:prstGeom>
              <a:noFill/>
              <a:ln w="3175">
                <a:solidFill>
                  <a:srgbClr val="000000"/>
                </a:solidFill>
                <a:miter lim="800000"/>
                <a:headEnd/>
                <a:tailEnd/>
              </a:ln>
            </p:spPr>
            <p:txBody>
              <a:bodyPr/>
              <a:lstStyle/>
              <a:p>
                <a:endParaRPr lang="en-US" dirty="0"/>
              </a:p>
            </p:txBody>
          </p:sp>
          <p:sp>
            <p:nvSpPr>
              <p:cNvPr id="3011" name="Line 2207"/>
              <p:cNvSpPr>
                <a:spLocks noChangeShapeType="1"/>
              </p:cNvSpPr>
              <p:nvPr/>
            </p:nvSpPr>
            <p:spPr bwMode="auto">
              <a:xfrm flipV="1">
                <a:off x="4660" y="1568"/>
                <a:ext cx="2" cy="2"/>
              </a:xfrm>
              <a:prstGeom prst="line">
                <a:avLst/>
              </a:prstGeom>
              <a:noFill/>
              <a:ln w="3175">
                <a:solidFill>
                  <a:srgbClr val="000000"/>
                </a:solidFill>
                <a:miter lim="800000"/>
                <a:headEnd/>
                <a:tailEnd/>
              </a:ln>
            </p:spPr>
            <p:txBody>
              <a:bodyPr/>
              <a:lstStyle/>
              <a:p>
                <a:endParaRPr lang="en-US" dirty="0"/>
              </a:p>
            </p:txBody>
          </p:sp>
          <p:sp>
            <p:nvSpPr>
              <p:cNvPr id="3012" name="Line 2208"/>
              <p:cNvSpPr>
                <a:spLocks noChangeShapeType="1"/>
              </p:cNvSpPr>
              <p:nvPr/>
            </p:nvSpPr>
            <p:spPr bwMode="auto">
              <a:xfrm flipV="1">
                <a:off x="4662" y="1568"/>
                <a:ext cx="1" cy="2"/>
              </a:xfrm>
              <a:prstGeom prst="line">
                <a:avLst/>
              </a:prstGeom>
              <a:noFill/>
              <a:ln w="3175">
                <a:solidFill>
                  <a:srgbClr val="000000"/>
                </a:solidFill>
                <a:miter lim="800000"/>
                <a:headEnd/>
                <a:tailEnd/>
              </a:ln>
            </p:spPr>
            <p:txBody>
              <a:bodyPr/>
              <a:lstStyle/>
              <a:p>
                <a:endParaRPr lang="en-US" dirty="0"/>
              </a:p>
            </p:txBody>
          </p:sp>
          <p:sp>
            <p:nvSpPr>
              <p:cNvPr id="3013" name="Line 2209"/>
              <p:cNvSpPr>
                <a:spLocks noChangeShapeType="1"/>
              </p:cNvSpPr>
              <p:nvPr/>
            </p:nvSpPr>
            <p:spPr bwMode="auto">
              <a:xfrm flipV="1">
                <a:off x="4657" y="1570"/>
                <a:ext cx="1" cy="1"/>
              </a:xfrm>
              <a:prstGeom prst="line">
                <a:avLst/>
              </a:prstGeom>
              <a:noFill/>
              <a:ln w="3175">
                <a:solidFill>
                  <a:srgbClr val="000000"/>
                </a:solidFill>
                <a:miter lim="800000"/>
                <a:headEnd/>
                <a:tailEnd/>
              </a:ln>
            </p:spPr>
            <p:txBody>
              <a:bodyPr/>
              <a:lstStyle/>
              <a:p>
                <a:endParaRPr lang="en-US" dirty="0"/>
              </a:p>
            </p:txBody>
          </p:sp>
          <p:sp>
            <p:nvSpPr>
              <p:cNvPr id="3014" name="Line 2210"/>
              <p:cNvSpPr>
                <a:spLocks noChangeShapeType="1"/>
              </p:cNvSpPr>
              <p:nvPr/>
            </p:nvSpPr>
            <p:spPr bwMode="auto">
              <a:xfrm>
                <a:off x="4204" y="1571"/>
                <a:ext cx="1" cy="1"/>
              </a:xfrm>
              <a:prstGeom prst="line">
                <a:avLst/>
              </a:prstGeom>
              <a:noFill/>
              <a:ln w="3175">
                <a:solidFill>
                  <a:srgbClr val="000000"/>
                </a:solidFill>
                <a:miter lim="800000"/>
                <a:headEnd/>
                <a:tailEnd/>
              </a:ln>
            </p:spPr>
            <p:txBody>
              <a:bodyPr/>
              <a:lstStyle/>
              <a:p>
                <a:endParaRPr lang="en-US" dirty="0"/>
              </a:p>
            </p:txBody>
          </p:sp>
          <p:sp>
            <p:nvSpPr>
              <p:cNvPr id="3015" name="Line 2211"/>
              <p:cNvSpPr>
                <a:spLocks noChangeShapeType="1"/>
              </p:cNvSpPr>
              <p:nvPr/>
            </p:nvSpPr>
            <p:spPr bwMode="auto">
              <a:xfrm>
                <a:off x="5110" y="1573"/>
                <a:ext cx="1" cy="1"/>
              </a:xfrm>
              <a:prstGeom prst="line">
                <a:avLst/>
              </a:prstGeom>
              <a:noFill/>
              <a:ln w="3175">
                <a:solidFill>
                  <a:srgbClr val="000000"/>
                </a:solidFill>
                <a:miter lim="800000"/>
                <a:headEnd/>
                <a:tailEnd/>
              </a:ln>
            </p:spPr>
            <p:txBody>
              <a:bodyPr/>
              <a:lstStyle/>
              <a:p>
                <a:endParaRPr lang="en-US" dirty="0"/>
              </a:p>
            </p:txBody>
          </p:sp>
          <p:sp>
            <p:nvSpPr>
              <p:cNvPr id="3016" name="Line 2212"/>
              <p:cNvSpPr>
                <a:spLocks noChangeShapeType="1"/>
              </p:cNvSpPr>
              <p:nvPr/>
            </p:nvSpPr>
            <p:spPr bwMode="auto">
              <a:xfrm flipV="1">
                <a:off x="4663" y="1573"/>
                <a:ext cx="2" cy="1"/>
              </a:xfrm>
              <a:prstGeom prst="line">
                <a:avLst/>
              </a:prstGeom>
              <a:noFill/>
              <a:ln w="3175">
                <a:solidFill>
                  <a:srgbClr val="000000"/>
                </a:solidFill>
                <a:miter lim="800000"/>
                <a:headEnd/>
                <a:tailEnd/>
              </a:ln>
            </p:spPr>
            <p:txBody>
              <a:bodyPr/>
              <a:lstStyle/>
              <a:p>
                <a:endParaRPr lang="en-US" dirty="0"/>
              </a:p>
            </p:txBody>
          </p:sp>
          <p:sp>
            <p:nvSpPr>
              <p:cNvPr id="3017" name="Line 2213"/>
              <p:cNvSpPr>
                <a:spLocks noChangeShapeType="1"/>
              </p:cNvSpPr>
              <p:nvPr/>
            </p:nvSpPr>
            <p:spPr bwMode="auto">
              <a:xfrm flipV="1">
                <a:off x="4655" y="1573"/>
                <a:ext cx="1" cy="1"/>
              </a:xfrm>
              <a:prstGeom prst="line">
                <a:avLst/>
              </a:prstGeom>
              <a:noFill/>
              <a:ln w="3175">
                <a:solidFill>
                  <a:srgbClr val="000000"/>
                </a:solidFill>
                <a:miter lim="800000"/>
                <a:headEnd/>
                <a:tailEnd/>
              </a:ln>
            </p:spPr>
            <p:txBody>
              <a:bodyPr/>
              <a:lstStyle/>
              <a:p>
                <a:endParaRPr lang="en-US" dirty="0"/>
              </a:p>
            </p:txBody>
          </p:sp>
          <p:sp>
            <p:nvSpPr>
              <p:cNvPr id="3018" name="Line 2214"/>
              <p:cNvSpPr>
                <a:spLocks noChangeShapeType="1"/>
              </p:cNvSpPr>
              <p:nvPr/>
            </p:nvSpPr>
            <p:spPr bwMode="auto">
              <a:xfrm flipV="1">
                <a:off x="4204" y="1574"/>
                <a:ext cx="1" cy="2"/>
              </a:xfrm>
              <a:prstGeom prst="line">
                <a:avLst/>
              </a:prstGeom>
              <a:noFill/>
              <a:ln w="3175">
                <a:solidFill>
                  <a:srgbClr val="000000"/>
                </a:solidFill>
                <a:miter lim="800000"/>
                <a:headEnd/>
                <a:tailEnd/>
              </a:ln>
            </p:spPr>
            <p:txBody>
              <a:bodyPr/>
              <a:lstStyle/>
              <a:p>
                <a:endParaRPr lang="en-US" dirty="0"/>
              </a:p>
            </p:txBody>
          </p:sp>
          <p:sp>
            <p:nvSpPr>
              <p:cNvPr id="3019" name="Line 2215"/>
              <p:cNvSpPr>
                <a:spLocks noChangeShapeType="1"/>
              </p:cNvSpPr>
              <p:nvPr/>
            </p:nvSpPr>
            <p:spPr bwMode="auto">
              <a:xfrm flipV="1">
                <a:off x="4207" y="1576"/>
                <a:ext cx="1" cy="2"/>
              </a:xfrm>
              <a:prstGeom prst="line">
                <a:avLst/>
              </a:prstGeom>
              <a:noFill/>
              <a:ln w="3175">
                <a:solidFill>
                  <a:srgbClr val="000000"/>
                </a:solidFill>
                <a:miter lim="800000"/>
                <a:headEnd/>
                <a:tailEnd/>
              </a:ln>
            </p:spPr>
            <p:txBody>
              <a:bodyPr/>
              <a:lstStyle/>
              <a:p>
                <a:endParaRPr lang="en-US" dirty="0"/>
              </a:p>
            </p:txBody>
          </p:sp>
        </p:grpSp>
        <p:grpSp>
          <p:nvGrpSpPr>
            <p:cNvPr id="18" name="Group 2216"/>
            <p:cNvGrpSpPr>
              <a:grpSpLocks/>
            </p:cNvGrpSpPr>
            <p:nvPr/>
          </p:nvGrpSpPr>
          <p:grpSpPr bwMode="auto">
            <a:xfrm>
              <a:off x="6708775" y="2506663"/>
              <a:ext cx="1503363" cy="795337"/>
              <a:chOff x="4226" y="1579"/>
              <a:chExt cx="947" cy="501"/>
            </a:xfrm>
          </p:grpSpPr>
          <p:sp>
            <p:nvSpPr>
              <p:cNvPr id="2620" name="Line 2217"/>
              <p:cNvSpPr>
                <a:spLocks noChangeShapeType="1"/>
              </p:cNvSpPr>
              <p:nvPr/>
            </p:nvSpPr>
            <p:spPr bwMode="auto">
              <a:xfrm>
                <a:off x="4226" y="1579"/>
                <a:ext cx="2" cy="1"/>
              </a:xfrm>
              <a:prstGeom prst="line">
                <a:avLst/>
              </a:prstGeom>
              <a:noFill/>
              <a:ln w="3175">
                <a:solidFill>
                  <a:srgbClr val="000000"/>
                </a:solidFill>
                <a:miter lim="800000"/>
                <a:headEnd/>
                <a:tailEnd/>
              </a:ln>
            </p:spPr>
            <p:txBody>
              <a:bodyPr/>
              <a:lstStyle/>
              <a:p>
                <a:endParaRPr lang="en-US" dirty="0"/>
              </a:p>
            </p:txBody>
          </p:sp>
          <p:sp>
            <p:nvSpPr>
              <p:cNvPr id="2621" name="Freeform 2218"/>
              <p:cNvSpPr>
                <a:spLocks/>
              </p:cNvSpPr>
              <p:nvPr/>
            </p:nvSpPr>
            <p:spPr bwMode="auto">
              <a:xfrm>
                <a:off x="4882" y="1590"/>
                <a:ext cx="11" cy="20"/>
              </a:xfrm>
              <a:custGeom>
                <a:avLst/>
                <a:gdLst>
                  <a:gd name="T0" fmla="*/ 3 w 11"/>
                  <a:gd name="T1" fmla="*/ 20 h 20"/>
                  <a:gd name="T2" fmla="*/ 0 w 11"/>
                  <a:gd name="T3" fmla="*/ 10 h 20"/>
                  <a:gd name="T4" fmla="*/ 3 w 11"/>
                  <a:gd name="T5" fmla="*/ 0 h 20"/>
                  <a:gd name="T6" fmla="*/ 11 w 11"/>
                  <a:gd name="T7" fmla="*/ 7 h 20"/>
                  <a:gd name="T8" fmla="*/ 3 w 11"/>
                  <a:gd name="T9" fmla="*/ 20 h 20"/>
                  <a:gd name="T10" fmla="*/ 0 60000 65536"/>
                  <a:gd name="T11" fmla="*/ 0 60000 65536"/>
                  <a:gd name="T12" fmla="*/ 0 60000 65536"/>
                  <a:gd name="T13" fmla="*/ 0 60000 65536"/>
                  <a:gd name="T14" fmla="*/ 0 60000 65536"/>
                  <a:gd name="T15" fmla="*/ 0 w 11"/>
                  <a:gd name="T16" fmla="*/ 0 h 20"/>
                  <a:gd name="T17" fmla="*/ 11 w 11"/>
                  <a:gd name="T18" fmla="*/ 20 h 20"/>
                </a:gdLst>
                <a:ahLst/>
                <a:cxnLst>
                  <a:cxn ang="T10">
                    <a:pos x="T0" y="T1"/>
                  </a:cxn>
                  <a:cxn ang="T11">
                    <a:pos x="T2" y="T3"/>
                  </a:cxn>
                  <a:cxn ang="T12">
                    <a:pos x="T4" y="T5"/>
                  </a:cxn>
                  <a:cxn ang="T13">
                    <a:pos x="T6" y="T7"/>
                  </a:cxn>
                  <a:cxn ang="T14">
                    <a:pos x="T8" y="T9"/>
                  </a:cxn>
                </a:cxnLst>
                <a:rect l="T15" t="T16" r="T17" b="T18"/>
                <a:pathLst>
                  <a:path w="11" h="20">
                    <a:moveTo>
                      <a:pt x="3" y="20"/>
                    </a:moveTo>
                    <a:lnTo>
                      <a:pt x="0" y="10"/>
                    </a:lnTo>
                    <a:lnTo>
                      <a:pt x="3" y="0"/>
                    </a:lnTo>
                    <a:lnTo>
                      <a:pt x="11" y="7"/>
                    </a:lnTo>
                    <a:lnTo>
                      <a:pt x="3" y="20"/>
                    </a:lnTo>
                  </a:path>
                </a:pathLst>
              </a:custGeom>
              <a:noFill/>
              <a:ln w="3175">
                <a:solidFill>
                  <a:srgbClr val="000000"/>
                </a:solidFill>
                <a:miter lim="800000"/>
                <a:headEnd/>
                <a:tailEnd/>
              </a:ln>
            </p:spPr>
            <p:txBody>
              <a:bodyPr/>
              <a:lstStyle/>
              <a:p>
                <a:pPr algn="ctr" eaLnBrk="0" hangingPunct="0"/>
                <a:endParaRPr lang="en-US" dirty="0"/>
              </a:p>
            </p:txBody>
          </p:sp>
          <p:sp>
            <p:nvSpPr>
              <p:cNvPr id="2622" name="Line 2219"/>
              <p:cNvSpPr>
                <a:spLocks noChangeShapeType="1"/>
              </p:cNvSpPr>
              <p:nvPr/>
            </p:nvSpPr>
            <p:spPr bwMode="auto">
              <a:xfrm flipV="1">
                <a:off x="4235" y="1589"/>
                <a:ext cx="1" cy="1"/>
              </a:xfrm>
              <a:prstGeom prst="line">
                <a:avLst/>
              </a:prstGeom>
              <a:noFill/>
              <a:ln w="3175">
                <a:solidFill>
                  <a:srgbClr val="000000"/>
                </a:solidFill>
                <a:miter lim="800000"/>
                <a:headEnd/>
                <a:tailEnd/>
              </a:ln>
            </p:spPr>
            <p:txBody>
              <a:bodyPr/>
              <a:lstStyle/>
              <a:p>
                <a:endParaRPr lang="en-US" dirty="0"/>
              </a:p>
            </p:txBody>
          </p:sp>
          <p:sp>
            <p:nvSpPr>
              <p:cNvPr id="2623" name="Freeform 2220"/>
              <p:cNvSpPr>
                <a:spLocks/>
              </p:cNvSpPr>
              <p:nvPr/>
            </p:nvSpPr>
            <p:spPr bwMode="auto">
              <a:xfrm>
                <a:off x="4874" y="1590"/>
                <a:ext cx="4" cy="4"/>
              </a:xfrm>
              <a:custGeom>
                <a:avLst/>
                <a:gdLst>
                  <a:gd name="T0" fmla="*/ 4 w 4"/>
                  <a:gd name="T1" fmla="*/ 4 h 4"/>
                  <a:gd name="T2" fmla="*/ 0 w 4"/>
                  <a:gd name="T3" fmla="*/ 0 h 4"/>
                  <a:gd name="T4" fmla="*/ 4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0"/>
                    </a:lnTo>
                    <a:lnTo>
                      <a:pt x="4" y="0"/>
                    </a:lnTo>
                    <a:lnTo>
                      <a:pt x="4" y="4"/>
                    </a:lnTo>
                  </a:path>
                </a:pathLst>
              </a:custGeom>
              <a:noFill/>
              <a:ln w="3175">
                <a:solidFill>
                  <a:srgbClr val="000000"/>
                </a:solidFill>
                <a:miter lim="800000"/>
                <a:headEnd/>
                <a:tailEnd/>
              </a:ln>
            </p:spPr>
            <p:txBody>
              <a:bodyPr/>
              <a:lstStyle/>
              <a:p>
                <a:pPr algn="ctr" eaLnBrk="0" hangingPunct="0"/>
                <a:endParaRPr lang="en-US" dirty="0"/>
              </a:p>
            </p:txBody>
          </p:sp>
          <p:sp>
            <p:nvSpPr>
              <p:cNvPr id="2624" name="Line 2221"/>
              <p:cNvSpPr>
                <a:spLocks noChangeShapeType="1"/>
              </p:cNvSpPr>
              <p:nvPr/>
            </p:nvSpPr>
            <p:spPr bwMode="auto">
              <a:xfrm flipV="1">
                <a:off x="4964" y="1595"/>
                <a:ext cx="2" cy="2"/>
              </a:xfrm>
              <a:prstGeom prst="line">
                <a:avLst/>
              </a:prstGeom>
              <a:noFill/>
              <a:ln w="3175">
                <a:solidFill>
                  <a:srgbClr val="000000"/>
                </a:solidFill>
                <a:miter lim="800000"/>
                <a:headEnd/>
                <a:tailEnd/>
              </a:ln>
            </p:spPr>
            <p:txBody>
              <a:bodyPr/>
              <a:lstStyle/>
              <a:p>
                <a:endParaRPr lang="en-US" dirty="0"/>
              </a:p>
            </p:txBody>
          </p:sp>
          <p:sp>
            <p:nvSpPr>
              <p:cNvPr id="2625" name="Line 2222"/>
              <p:cNvSpPr>
                <a:spLocks noChangeShapeType="1"/>
              </p:cNvSpPr>
              <p:nvPr/>
            </p:nvSpPr>
            <p:spPr bwMode="auto">
              <a:xfrm>
                <a:off x="4967" y="1597"/>
                <a:ext cx="2" cy="1"/>
              </a:xfrm>
              <a:prstGeom prst="line">
                <a:avLst/>
              </a:prstGeom>
              <a:noFill/>
              <a:ln w="3175">
                <a:solidFill>
                  <a:srgbClr val="000000"/>
                </a:solidFill>
                <a:miter lim="800000"/>
                <a:headEnd/>
                <a:tailEnd/>
              </a:ln>
            </p:spPr>
            <p:txBody>
              <a:bodyPr/>
              <a:lstStyle/>
              <a:p>
                <a:endParaRPr lang="en-US" dirty="0"/>
              </a:p>
            </p:txBody>
          </p:sp>
          <p:sp>
            <p:nvSpPr>
              <p:cNvPr id="2626" name="Line 2223"/>
              <p:cNvSpPr>
                <a:spLocks noChangeShapeType="1"/>
              </p:cNvSpPr>
              <p:nvPr/>
            </p:nvSpPr>
            <p:spPr bwMode="auto">
              <a:xfrm>
                <a:off x="4304" y="1598"/>
                <a:ext cx="2" cy="1"/>
              </a:xfrm>
              <a:prstGeom prst="line">
                <a:avLst/>
              </a:prstGeom>
              <a:noFill/>
              <a:ln w="3175">
                <a:solidFill>
                  <a:srgbClr val="000000"/>
                </a:solidFill>
                <a:miter lim="800000"/>
                <a:headEnd/>
                <a:tailEnd/>
              </a:ln>
            </p:spPr>
            <p:txBody>
              <a:bodyPr/>
              <a:lstStyle/>
              <a:p>
                <a:endParaRPr lang="en-US" dirty="0"/>
              </a:p>
            </p:txBody>
          </p:sp>
          <p:sp>
            <p:nvSpPr>
              <p:cNvPr id="2627" name="Freeform 2224"/>
              <p:cNvSpPr>
                <a:spLocks/>
              </p:cNvSpPr>
              <p:nvPr/>
            </p:nvSpPr>
            <p:spPr bwMode="auto">
              <a:xfrm>
                <a:off x="4243" y="1602"/>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628" name="Freeform 2225"/>
              <p:cNvSpPr>
                <a:spLocks/>
              </p:cNvSpPr>
              <p:nvPr/>
            </p:nvSpPr>
            <p:spPr bwMode="auto">
              <a:xfrm>
                <a:off x="4241" y="1603"/>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29" name="Freeform 2226"/>
              <p:cNvSpPr>
                <a:spLocks/>
              </p:cNvSpPr>
              <p:nvPr/>
            </p:nvSpPr>
            <p:spPr bwMode="auto">
              <a:xfrm>
                <a:off x="4244" y="1608"/>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30" name="Line 2227"/>
              <p:cNvSpPr>
                <a:spLocks noChangeShapeType="1"/>
              </p:cNvSpPr>
              <p:nvPr/>
            </p:nvSpPr>
            <p:spPr bwMode="auto">
              <a:xfrm flipV="1">
                <a:off x="4244" y="1608"/>
                <a:ext cx="1" cy="2"/>
              </a:xfrm>
              <a:prstGeom prst="line">
                <a:avLst/>
              </a:prstGeom>
              <a:noFill/>
              <a:ln w="3175">
                <a:solidFill>
                  <a:srgbClr val="000000"/>
                </a:solidFill>
                <a:miter lim="800000"/>
                <a:headEnd/>
                <a:tailEnd/>
              </a:ln>
            </p:spPr>
            <p:txBody>
              <a:bodyPr/>
              <a:lstStyle/>
              <a:p>
                <a:endParaRPr lang="en-US" dirty="0"/>
              </a:p>
            </p:txBody>
          </p:sp>
          <p:sp>
            <p:nvSpPr>
              <p:cNvPr id="2631" name="Line 2228"/>
              <p:cNvSpPr>
                <a:spLocks noChangeShapeType="1"/>
              </p:cNvSpPr>
              <p:nvPr/>
            </p:nvSpPr>
            <p:spPr bwMode="auto">
              <a:xfrm flipV="1">
                <a:off x="4251" y="1613"/>
                <a:ext cx="1" cy="1"/>
              </a:xfrm>
              <a:prstGeom prst="line">
                <a:avLst/>
              </a:prstGeom>
              <a:noFill/>
              <a:ln w="3175">
                <a:solidFill>
                  <a:srgbClr val="000000"/>
                </a:solidFill>
                <a:miter lim="800000"/>
                <a:headEnd/>
                <a:tailEnd/>
              </a:ln>
            </p:spPr>
            <p:txBody>
              <a:bodyPr/>
              <a:lstStyle/>
              <a:p>
                <a:endParaRPr lang="en-US" dirty="0"/>
              </a:p>
            </p:txBody>
          </p:sp>
          <p:sp>
            <p:nvSpPr>
              <p:cNvPr id="2632" name="Line 2229"/>
              <p:cNvSpPr>
                <a:spLocks noChangeShapeType="1"/>
              </p:cNvSpPr>
              <p:nvPr/>
            </p:nvSpPr>
            <p:spPr bwMode="auto">
              <a:xfrm flipV="1">
                <a:off x="4251" y="1614"/>
                <a:ext cx="1" cy="2"/>
              </a:xfrm>
              <a:prstGeom prst="line">
                <a:avLst/>
              </a:prstGeom>
              <a:noFill/>
              <a:ln w="3175">
                <a:solidFill>
                  <a:srgbClr val="000000"/>
                </a:solidFill>
                <a:miter lim="800000"/>
                <a:headEnd/>
                <a:tailEnd/>
              </a:ln>
            </p:spPr>
            <p:txBody>
              <a:bodyPr/>
              <a:lstStyle/>
              <a:p>
                <a:endParaRPr lang="en-US" dirty="0"/>
              </a:p>
            </p:txBody>
          </p:sp>
          <p:sp>
            <p:nvSpPr>
              <p:cNvPr id="2633" name="Line 2230"/>
              <p:cNvSpPr>
                <a:spLocks noChangeShapeType="1"/>
              </p:cNvSpPr>
              <p:nvPr/>
            </p:nvSpPr>
            <p:spPr bwMode="auto">
              <a:xfrm flipV="1">
                <a:off x="4256" y="1618"/>
                <a:ext cx="1" cy="1"/>
              </a:xfrm>
              <a:prstGeom prst="line">
                <a:avLst/>
              </a:prstGeom>
              <a:noFill/>
              <a:ln w="3175">
                <a:solidFill>
                  <a:srgbClr val="000000"/>
                </a:solidFill>
                <a:miter lim="800000"/>
                <a:headEnd/>
                <a:tailEnd/>
              </a:ln>
            </p:spPr>
            <p:txBody>
              <a:bodyPr/>
              <a:lstStyle/>
              <a:p>
                <a:endParaRPr lang="en-US" dirty="0"/>
              </a:p>
            </p:txBody>
          </p:sp>
          <p:sp>
            <p:nvSpPr>
              <p:cNvPr id="2634" name="Line 2231"/>
              <p:cNvSpPr>
                <a:spLocks noChangeShapeType="1"/>
              </p:cNvSpPr>
              <p:nvPr/>
            </p:nvSpPr>
            <p:spPr bwMode="auto">
              <a:xfrm flipV="1">
                <a:off x="4252" y="1619"/>
                <a:ext cx="1" cy="2"/>
              </a:xfrm>
              <a:prstGeom prst="line">
                <a:avLst/>
              </a:prstGeom>
              <a:noFill/>
              <a:ln w="3175">
                <a:solidFill>
                  <a:srgbClr val="000000"/>
                </a:solidFill>
                <a:miter lim="800000"/>
                <a:headEnd/>
                <a:tailEnd/>
              </a:ln>
            </p:spPr>
            <p:txBody>
              <a:bodyPr/>
              <a:lstStyle/>
              <a:p>
                <a:endParaRPr lang="en-US" dirty="0"/>
              </a:p>
            </p:txBody>
          </p:sp>
          <p:sp>
            <p:nvSpPr>
              <p:cNvPr id="2635" name="Freeform 2232"/>
              <p:cNvSpPr>
                <a:spLocks/>
              </p:cNvSpPr>
              <p:nvPr/>
            </p:nvSpPr>
            <p:spPr bwMode="auto">
              <a:xfrm>
                <a:off x="4254" y="1619"/>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36" name="Freeform 2233"/>
              <p:cNvSpPr>
                <a:spLocks/>
              </p:cNvSpPr>
              <p:nvPr/>
            </p:nvSpPr>
            <p:spPr bwMode="auto">
              <a:xfrm>
                <a:off x="4251" y="162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637" name="Freeform 2234"/>
              <p:cNvSpPr>
                <a:spLocks/>
              </p:cNvSpPr>
              <p:nvPr/>
            </p:nvSpPr>
            <p:spPr bwMode="auto">
              <a:xfrm>
                <a:off x="4264" y="1621"/>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638" name="Freeform 2235"/>
              <p:cNvSpPr>
                <a:spLocks/>
              </p:cNvSpPr>
              <p:nvPr/>
            </p:nvSpPr>
            <p:spPr bwMode="auto">
              <a:xfrm>
                <a:off x="4257" y="1621"/>
                <a:ext cx="8" cy="8"/>
              </a:xfrm>
              <a:custGeom>
                <a:avLst/>
                <a:gdLst>
                  <a:gd name="T0" fmla="*/ 0 w 8"/>
                  <a:gd name="T1" fmla="*/ 8 h 8"/>
                  <a:gd name="T2" fmla="*/ 7 w 8"/>
                  <a:gd name="T3" fmla="*/ 0 h 8"/>
                  <a:gd name="T4" fmla="*/ 8 w 8"/>
                  <a:gd name="T5" fmla="*/ 5 h 8"/>
                  <a:gd name="T6" fmla="*/ 0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7" y="0"/>
                    </a:lnTo>
                    <a:lnTo>
                      <a:pt x="8" y="5"/>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639" name="Line 2236"/>
              <p:cNvSpPr>
                <a:spLocks noChangeShapeType="1"/>
              </p:cNvSpPr>
              <p:nvPr/>
            </p:nvSpPr>
            <p:spPr bwMode="auto">
              <a:xfrm>
                <a:off x="4254" y="1622"/>
                <a:ext cx="1" cy="1"/>
              </a:xfrm>
              <a:prstGeom prst="line">
                <a:avLst/>
              </a:prstGeom>
              <a:noFill/>
              <a:ln w="3175">
                <a:solidFill>
                  <a:srgbClr val="000000"/>
                </a:solidFill>
                <a:miter lim="800000"/>
                <a:headEnd/>
                <a:tailEnd/>
              </a:ln>
            </p:spPr>
            <p:txBody>
              <a:bodyPr/>
              <a:lstStyle/>
              <a:p>
                <a:endParaRPr lang="en-US" dirty="0"/>
              </a:p>
            </p:txBody>
          </p:sp>
          <p:sp>
            <p:nvSpPr>
              <p:cNvPr id="2640" name="Line 2237"/>
              <p:cNvSpPr>
                <a:spLocks noChangeShapeType="1"/>
              </p:cNvSpPr>
              <p:nvPr/>
            </p:nvSpPr>
            <p:spPr bwMode="auto">
              <a:xfrm flipV="1">
                <a:off x="4249" y="1622"/>
                <a:ext cx="2" cy="2"/>
              </a:xfrm>
              <a:prstGeom prst="line">
                <a:avLst/>
              </a:prstGeom>
              <a:noFill/>
              <a:ln w="3175">
                <a:solidFill>
                  <a:srgbClr val="000000"/>
                </a:solidFill>
                <a:miter lim="800000"/>
                <a:headEnd/>
                <a:tailEnd/>
              </a:ln>
            </p:spPr>
            <p:txBody>
              <a:bodyPr/>
              <a:lstStyle/>
              <a:p>
                <a:endParaRPr lang="en-US" dirty="0"/>
              </a:p>
            </p:txBody>
          </p:sp>
          <p:sp>
            <p:nvSpPr>
              <p:cNvPr id="2641" name="Freeform 2238"/>
              <p:cNvSpPr>
                <a:spLocks/>
              </p:cNvSpPr>
              <p:nvPr/>
            </p:nvSpPr>
            <p:spPr bwMode="auto">
              <a:xfrm>
                <a:off x="4257" y="1624"/>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42" name="Line 2239"/>
              <p:cNvSpPr>
                <a:spLocks noChangeShapeType="1"/>
              </p:cNvSpPr>
              <p:nvPr/>
            </p:nvSpPr>
            <p:spPr bwMode="auto">
              <a:xfrm flipV="1">
                <a:off x="4259" y="1624"/>
                <a:ext cx="1" cy="2"/>
              </a:xfrm>
              <a:prstGeom prst="line">
                <a:avLst/>
              </a:prstGeom>
              <a:noFill/>
              <a:ln w="3175">
                <a:solidFill>
                  <a:srgbClr val="000000"/>
                </a:solidFill>
                <a:miter lim="800000"/>
                <a:headEnd/>
                <a:tailEnd/>
              </a:ln>
            </p:spPr>
            <p:txBody>
              <a:bodyPr/>
              <a:lstStyle/>
              <a:p>
                <a:endParaRPr lang="en-US" dirty="0"/>
              </a:p>
            </p:txBody>
          </p:sp>
          <p:sp>
            <p:nvSpPr>
              <p:cNvPr id="2643" name="Freeform 2240"/>
              <p:cNvSpPr>
                <a:spLocks/>
              </p:cNvSpPr>
              <p:nvPr/>
            </p:nvSpPr>
            <p:spPr bwMode="auto">
              <a:xfrm>
                <a:off x="4265" y="1626"/>
                <a:ext cx="4" cy="3"/>
              </a:xfrm>
              <a:custGeom>
                <a:avLst/>
                <a:gdLst>
                  <a:gd name="T0" fmla="*/ 4 w 4"/>
                  <a:gd name="T1" fmla="*/ 3 h 3"/>
                  <a:gd name="T2" fmla="*/ 0 w 4"/>
                  <a:gd name="T3" fmla="*/ 0 h 3"/>
                  <a:gd name="T4" fmla="*/ 4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4" y="3"/>
                    </a:moveTo>
                    <a:lnTo>
                      <a:pt x="0" y="0"/>
                    </a:lnTo>
                    <a:lnTo>
                      <a:pt x="4" y="3"/>
                    </a:lnTo>
                  </a:path>
                </a:pathLst>
              </a:custGeom>
              <a:noFill/>
              <a:ln w="3175">
                <a:solidFill>
                  <a:srgbClr val="000000"/>
                </a:solidFill>
                <a:miter lim="800000"/>
                <a:headEnd/>
                <a:tailEnd/>
              </a:ln>
            </p:spPr>
            <p:txBody>
              <a:bodyPr/>
              <a:lstStyle/>
              <a:p>
                <a:pPr algn="ctr" eaLnBrk="0" hangingPunct="0"/>
                <a:endParaRPr lang="en-US" dirty="0"/>
              </a:p>
            </p:txBody>
          </p:sp>
          <p:sp>
            <p:nvSpPr>
              <p:cNvPr id="2644" name="Freeform 2241"/>
              <p:cNvSpPr>
                <a:spLocks/>
              </p:cNvSpPr>
              <p:nvPr/>
            </p:nvSpPr>
            <p:spPr bwMode="auto">
              <a:xfrm>
                <a:off x="4257" y="1627"/>
                <a:ext cx="20" cy="19"/>
              </a:xfrm>
              <a:custGeom>
                <a:avLst/>
                <a:gdLst>
                  <a:gd name="T0" fmla="*/ 0 w 20"/>
                  <a:gd name="T1" fmla="*/ 13 h 19"/>
                  <a:gd name="T2" fmla="*/ 8 w 20"/>
                  <a:gd name="T3" fmla="*/ 0 h 19"/>
                  <a:gd name="T4" fmla="*/ 16 w 20"/>
                  <a:gd name="T5" fmla="*/ 2 h 19"/>
                  <a:gd name="T6" fmla="*/ 20 w 20"/>
                  <a:gd name="T7" fmla="*/ 19 h 19"/>
                  <a:gd name="T8" fmla="*/ 13 w 20"/>
                  <a:gd name="T9" fmla="*/ 19 h 19"/>
                  <a:gd name="T10" fmla="*/ 15 w 20"/>
                  <a:gd name="T11" fmla="*/ 11 h 19"/>
                  <a:gd name="T12" fmla="*/ 15 w 20"/>
                  <a:gd name="T13" fmla="*/ 16 h 19"/>
                  <a:gd name="T14" fmla="*/ 10 w 20"/>
                  <a:gd name="T15" fmla="*/ 18 h 19"/>
                  <a:gd name="T16" fmla="*/ 8 w 20"/>
                  <a:gd name="T17" fmla="*/ 15 h 19"/>
                  <a:gd name="T18" fmla="*/ 13 w 20"/>
                  <a:gd name="T19" fmla="*/ 13 h 19"/>
                  <a:gd name="T20" fmla="*/ 12 w 20"/>
                  <a:gd name="T21" fmla="*/ 8 h 19"/>
                  <a:gd name="T22" fmla="*/ 10 w 20"/>
                  <a:gd name="T23" fmla="*/ 13 h 19"/>
                  <a:gd name="T24" fmla="*/ 13 w 20"/>
                  <a:gd name="T25" fmla="*/ 13 h 19"/>
                  <a:gd name="T26" fmla="*/ 8 w 20"/>
                  <a:gd name="T27" fmla="*/ 15 h 19"/>
                  <a:gd name="T28" fmla="*/ 8 w 20"/>
                  <a:gd name="T29" fmla="*/ 18 h 19"/>
                  <a:gd name="T30" fmla="*/ 7 w 20"/>
                  <a:gd name="T31" fmla="*/ 11 h 19"/>
                  <a:gd name="T32" fmla="*/ 7 w 20"/>
                  <a:gd name="T33" fmla="*/ 15 h 19"/>
                  <a:gd name="T34" fmla="*/ 0 w 20"/>
                  <a:gd name="T35" fmla="*/ 1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9"/>
                  <a:gd name="T56" fmla="*/ 20 w 20"/>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9">
                    <a:moveTo>
                      <a:pt x="0" y="13"/>
                    </a:moveTo>
                    <a:lnTo>
                      <a:pt x="8" y="0"/>
                    </a:lnTo>
                    <a:lnTo>
                      <a:pt x="16" y="2"/>
                    </a:lnTo>
                    <a:lnTo>
                      <a:pt x="20" y="19"/>
                    </a:lnTo>
                    <a:lnTo>
                      <a:pt x="13" y="19"/>
                    </a:lnTo>
                    <a:lnTo>
                      <a:pt x="15" y="11"/>
                    </a:lnTo>
                    <a:lnTo>
                      <a:pt x="15" y="16"/>
                    </a:lnTo>
                    <a:lnTo>
                      <a:pt x="10" y="18"/>
                    </a:lnTo>
                    <a:lnTo>
                      <a:pt x="8" y="15"/>
                    </a:lnTo>
                    <a:lnTo>
                      <a:pt x="13" y="13"/>
                    </a:lnTo>
                    <a:lnTo>
                      <a:pt x="12" y="8"/>
                    </a:lnTo>
                    <a:lnTo>
                      <a:pt x="10" y="13"/>
                    </a:lnTo>
                    <a:lnTo>
                      <a:pt x="13" y="13"/>
                    </a:lnTo>
                    <a:lnTo>
                      <a:pt x="8" y="15"/>
                    </a:lnTo>
                    <a:lnTo>
                      <a:pt x="8" y="18"/>
                    </a:lnTo>
                    <a:lnTo>
                      <a:pt x="7" y="11"/>
                    </a:lnTo>
                    <a:lnTo>
                      <a:pt x="7" y="15"/>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2645" name="Line 2242"/>
              <p:cNvSpPr>
                <a:spLocks noChangeShapeType="1"/>
              </p:cNvSpPr>
              <p:nvPr/>
            </p:nvSpPr>
            <p:spPr bwMode="auto">
              <a:xfrm>
                <a:off x="4270" y="1627"/>
                <a:ext cx="2" cy="1"/>
              </a:xfrm>
              <a:prstGeom prst="line">
                <a:avLst/>
              </a:prstGeom>
              <a:noFill/>
              <a:ln w="3175">
                <a:solidFill>
                  <a:srgbClr val="000000"/>
                </a:solidFill>
                <a:miter lim="800000"/>
                <a:headEnd/>
                <a:tailEnd/>
              </a:ln>
            </p:spPr>
            <p:txBody>
              <a:bodyPr/>
              <a:lstStyle/>
              <a:p>
                <a:endParaRPr lang="en-US" dirty="0"/>
              </a:p>
            </p:txBody>
          </p:sp>
          <p:sp>
            <p:nvSpPr>
              <p:cNvPr id="2646" name="Freeform 2243"/>
              <p:cNvSpPr>
                <a:spLocks/>
              </p:cNvSpPr>
              <p:nvPr/>
            </p:nvSpPr>
            <p:spPr bwMode="auto">
              <a:xfrm>
                <a:off x="4254" y="1627"/>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47" name="Line 2244"/>
              <p:cNvSpPr>
                <a:spLocks noChangeShapeType="1"/>
              </p:cNvSpPr>
              <p:nvPr/>
            </p:nvSpPr>
            <p:spPr bwMode="auto">
              <a:xfrm flipV="1">
                <a:off x="4252" y="1626"/>
                <a:ext cx="1" cy="1"/>
              </a:xfrm>
              <a:prstGeom prst="line">
                <a:avLst/>
              </a:prstGeom>
              <a:noFill/>
              <a:ln w="3175">
                <a:solidFill>
                  <a:srgbClr val="000000"/>
                </a:solidFill>
                <a:miter lim="800000"/>
                <a:headEnd/>
                <a:tailEnd/>
              </a:ln>
            </p:spPr>
            <p:txBody>
              <a:bodyPr/>
              <a:lstStyle/>
              <a:p>
                <a:endParaRPr lang="en-US" dirty="0"/>
              </a:p>
            </p:txBody>
          </p:sp>
          <p:sp>
            <p:nvSpPr>
              <p:cNvPr id="2648" name="Freeform 2245"/>
              <p:cNvSpPr>
                <a:spLocks/>
              </p:cNvSpPr>
              <p:nvPr/>
            </p:nvSpPr>
            <p:spPr bwMode="auto">
              <a:xfrm>
                <a:off x="4254" y="1627"/>
                <a:ext cx="8" cy="7"/>
              </a:xfrm>
              <a:custGeom>
                <a:avLst/>
                <a:gdLst>
                  <a:gd name="T0" fmla="*/ 0 w 8"/>
                  <a:gd name="T1" fmla="*/ 7 h 7"/>
                  <a:gd name="T2" fmla="*/ 8 w 8"/>
                  <a:gd name="T3" fmla="*/ 0 h 7"/>
                  <a:gd name="T4" fmla="*/ 8 w 8"/>
                  <a:gd name="T5" fmla="*/ 5 h 7"/>
                  <a:gd name="T6" fmla="*/ 0 w 8"/>
                  <a:gd name="T7" fmla="*/ 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8" y="0"/>
                    </a:lnTo>
                    <a:lnTo>
                      <a:pt x="8"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2649" name="Freeform 2246"/>
              <p:cNvSpPr>
                <a:spLocks/>
              </p:cNvSpPr>
              <p:nvPr/>
            </p:nvSpPr>
            <p:spPr bwMode="auto">
              <a:xfrm>
                <a:off x="4262" y="1630"/>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650" name="Freeform 2247"/>
              <p:cNvSpPr>
                <a:spLocks/>
              </p:cNvSpPr>
              <p:nvPr/>
            </p:nvSpPr>
            <p:spPr bwMode="auto">
              <a:xfrm>
                <a:off x="4252" y="1630"/>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651" name="Line 2248"/>
              <p:cNvSpPr>
                <a:spLocks noChangeShapeType="1"/>
              </p:cNvSpPr>
              <p:nvPr/>
            </p:nvSpPr>
            <p:spPr bwMode="auto">
              <a:xfrm flipV="1">
                <a:off x="4251" y="1629"/>
                <a:ext cx="1" cy="1"/>
              </a:xfrm>
              <a:prstGeom prst="line">
                <a:avLst/>
              </a:prstGeom>
              <a:noFill/>
              <a:ln w="3175">
                <a:solidFill>
                  <a:srgbClr val="000000"/>
                </a:solidFill>
                <a:miter lim="800000"/>
                <a:headEnd/>
                <a:tailEnd/>
              </a:ln>
            </p:spPr>
            <p:txBody>
              <a:bodyPr/>
              <a:lstStyle/>
              <a:p>
                <a:endParaRPr lang="en-US" dirty="0"/>
              </a:p>
            </p:txBody>
          </p:sp>
          <p:sp>
            <p:nvSpPr>
              <p:cNvPr id="2652" name="Line 2249"/>
              <p:cNvSpPr>
                <a:spLocks noChangeShapeType="1"/>
              </p:cNvSpPr>
              <p:nvPr/>
            </p:nvSpPr>
            <p:spPr bwMode="auto">
              <a:xfrm>
                <a:off x="4259" y="1632"/>
                <a:ext cx="1" cy="1"/>
              </a:xfrm>
              <a:prstGeom prst="line">
                <a:avLst/>
              </a:prstGeom>
              <a:noFill/>
              <a:ln w="3175">
                <a:solidFill>
                  <a:srgbClr val="000000"/>
                </a:solidFill>
                <a:miter lim="800000"/>
                <a:headEnd/>
                <a:tailEnd/>
              </a:ln>
            </p:spPr>
            <p:txBody>
              <a:bodyPr/>
              <a:lstStyle/>
              <a:p>
                <a:endParaRPr lang="en-US" dirty="0"/>
              </a:p>
            </p:txBody>
          </p:sp>
          <p:sp>
            <p:nvSpPr>
              <p:cNvPr id="2653" name="Line 2250"/>
              <p:cNvSpPr>
                <a:spLocks noChangeShapeType="1"/>
              </p:cNvSpPr>
              <p:nvPr/>
            </p:nvSpPr>
            <p:spPr bwMode="auto">
              <a:xfrm>
                <a:off x="4251" y="1634"/>
                <a:ext cx="1" cy="1"/>
              </a:xfrm>
              <a:prstGeom prst="line">
                <a:avLst/>
              </a:prstGeom>
              <a:noFill/>
              <a:ln w="3175">
                <a:solidFill>
                  <a:srgbClr val="000000"/>
                </a:solidFill>
                <a:miter lim="800000"/>
                <a:headEnd/>
                <a:tailEnd/>
              </a:ln>
            </p:spPr>
            <p:txBody>
              <a:bodyPr/>
              <a:lstStyle/>
              <a:p>
                <a:endParaRPr lang="en-US" dirty="0"/>
              </a:p>
            </p:txBody>
          </p:sp>
          <p:sp>
            <p:nvSpPr>
              <p:cNvPr id="2654" name="Freeform 2251"/>
              <p:cNvSpPr>
                <a:spLocks/>
              </p:cNvSpPr>
              <p:nvPr/>
            </p:nvSpPr>
            <p:spPr bwMode="auto">
              <a:xfrm>
                <a:off x="4257" y="1634"/>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55" name="Line 2252"/>
              <p:cNvSpPr>
                <a:spLocks noChangeShapeType="1"/>
              </p:cNvSpPr>
              <p:nvPr/>
            </p:nvSpPr>
            <p:spPr bwMode="auto">
              <a:xfrm>
                <a:off x="4251" y="1634"/>
                <a:ext cx="1" cy="1"/>
              </a:xfrm>
              <a:prstGeom prst="line">
                <a:avLst/>
              </a:prstGeom>
              <a:noFill/>
              <a:ln w="3175">
                <a:solidFill>
                  <a:srgbClr val="000000"/>
                </a:solidFill>
                <a:miter lim="800000"/>
                <a:headEnd/>
                <a:tailEnd/>
              </a:ln>
            </p:spPr>
            <p:txBody>
              <a:bodyPr/>
              <a:lstStyle/>
              <a:p>
                <a:endParaRPr lang="en-US" dirty="0"/>
              </a:p>
            </p:txBody>
          </p:sp>
          <p:sp>
            <p:nvSpPr>
              <p:cNvPr id="2656" name="Freeform 2253"/>
              <p:cNvSpPr>
                <a:spLocks/>
              </p:cNvSpPr>
              <p:nvPr/>
            </p:nvSpPr>
            <p:spPr bwMode="auto">
              <a:xfrm>
                <a:off x="4254" y="1634"/>
                <a:ext cx="2" cy="6"/>
              </a:xfrm>
              <a:custGeom>
                <a:avLst/>
                <a:gdLst>
                  <a:gd name="T0" fmla="*/ 0 w 2"/>
                  <a:gd name="T1" fmla="*/ 6 h 6"/>
                  <a:gd name="T2" fmla="*/ 0 w 2"/>
                  <a:gd name="T3" fmla="*/ 0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2"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657" name="Freeform 2254"/>
              <p:cNvSpPr>
                <a:spLocks/>
              </p:cNvSpPr>
              <p:nvPr/>
            </p:nvSpPr>
            <p:spPr bwMode="auto">
              <a:xfrm>
                <a:off x="4251" y="1635"/>
                <a:ext cx="1" cy="2"/>
              </a:xfrm>
              <a:custGeom>
                <a:avLst/>
                <a:gdLst>
                  <a:gd name="T0" fmla="*/ 0 w 1"/>
                  <a:gd name="T1" fmla="*/ 0 h 2"/>
                  <a:gd name="T2" fmla="*/ 1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1"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58" name="Line 2255"/>
              <p:cNvSpPr>
                <a:spLocks noChangeShapeType="1"/>
              </p:cNvSpPr>
              <p:nvPr/>
            </p:nvSpPr>
            <p:spPr bwMode="auto">
              <a:xfrm flipV="1">
                <a:off x="4252" y="1635"/>
                <a:ext cx="2" cy="2"/>
              </a:xfrm>
              <a:prstGeom prst="line">
                <a:avLst/>
              </a:prstGeom>
              <a:noFill/>
              <a:ln w="3175">
                <a:solidFill>
                  <a:srgbClr val="000000"/>
                </a:solidFill>
                <a:miter lim="800000"/>
                <a:headEnd/>
                <a:tailEnd/>
              </a:ln>
            </p:spPr>
            <p:txBody>
              <a:bodyPr/>
              <a:lstStyle/>
              <a:p>
                <a:endParaRPr lang="en-US" dirty="0"/>
              </a:p>
            </p:txBody>
          </p:sp>
          <p:sp>
            <p:nvSpPr>
              <p:cNvPr id="2659" name="Line 2256"/>
              <p:cNvSpPr>
                <a:spLocks noChangeShapeType="1"/>
              </p:cNvSpPr>
              <p:nvPr/>
            </p:nvSpPr>
            <p:spPr bwMode="auto">
              <a:xfrm>
                <a:off x="4269" y="1640"/>
                <a:ext cx="1" cy="1"/>
              </a:xfrm>
              <a:prstGeom prst="line">
                <a:avLst/>
              </a:prstGeom>
              <a:noFill/>
              <a:ln w="3175">
                <a:solidFill>
                  <a:srgbClr val="000000"/>
                </a:solidFill>
                <a:miter lim="800000"/>
                <a:headEnd/>
                <a:tailEnd/>
              </a:ln>
            </p:spPr>
            <p:txBody>
              <a:bodyPr/>
              <a:lstStyle/>
              <a:p>
                <a:endParaRPr lang="en-US" dirty="0"/>
              </a:p>
            </p:txBody>
          </p:sp>
          <p:sp>
            <p:nvSpPr>
              <p:cNvPr id="2660" name="Line 2257"/>
              <p:cNvSpPr>
                <a:spLocks noChangeShapeType="1"/>
              </p:cNvSpPr>
              <p:nvPr/>
            </p:nvSpPr>
            <p:spPr bwMode="auto">
              <a:xfrm flipV="1">
                <a:off x="4254" y="1640"/>
                <a:ext cx="1" cy="2"/>
              </a:xfrm>
              <a:prstGeom prst="line">
                <a:avLst/>
              </a:prstGeom>
              <a:noFill/>
              <a:ln w="3175">
                <a:solidFill>
                  <a:srgbClr val="000000"/>
                </a:solidFill>
                <a:miter lim="800000"/>
                <a:headEnd/>
                <a:tailEnd/>
              </a:ln>
            </p:spPr>
            <p:txBody>
              <a:bodyPr/>
              <a:lstStyle/>
              <a:p>
                <a:endParaRPr lang="en-US" dirty="0"/>
              </a:p>
            </p:txBody>
          </p:sp>
          <p:sp>
            <p:nvSpPr>
              <p:cNvPr id="2661" name="Line 2258"/>
              <p:cNvSpPr>
                <a:spLocks noChangeShapeType="1"/>
              </p:cNvSpPr>
              <p:nvPr/>
            </p:nvSpPr>
            <p:spPr bwMode="auto">
              <a:xfrm>
                <a:off x="4256" y="1640"/>
                <a:ext cx="1" cy="1"/>
              </a:xfrm>
              <a:prstGeom prst="line">
                <a:avLst/>
              </a:prstGeom>
              <a:noFill/>
              <a:ln w="3175">
                <a:solidFill>
                  <a:srgbClr val="000000"/>
                </a:solidFill>
                <a:miter lim="800000"/>
                <a:headEnd/>
                <a:tailEnd/>
              </a:ln>
            </p:spPr>
            <p:txBody>
              <a:bodyPr/>
              <a:lstStyle/>
              <a:p>
                <a:endParaRPr lang="en-US" dirty="0"/>
              </a:p>
            </p:txBody>
          </p:sp>
          <p:sp>
            <p:nvSpPr>
              <p:cNvPr id="2662" name="Line 2259"/>
              <p:cNvSpPr>
                <a:spLocks noChangeShapeType="1"/>
              </p:cNvSpPr>
              <p:nvPr/>
            </p:nvSpPr>
            <p:spPr bwMode="auto">
              <a:xfrm flipH="1" flipV="1">
                <a:off x="4888" y="1640"/>
                <a:ext cx="2" cy="70"/>
              </a:xfrm>
              <a:prstGeom prst="line">
                <a:avLst/>
              </a:prstGeom>
              <a:noFill/>
              <a:ln w="3175">
                <a:solidFill>
                  <a:srgbClr val="000000"/>
                </a:solidFill>
                <a:miter lim="800000"/>
                <a:headEnd/>
                <a:tailEnd/>
              </a:ln>
            </p:spPr>
            <p:txBody>
              <a:bodyPr/>
              <a:lstStyle/>
              <a:p>
                <a:endParaRPr lang="en-US" dirty="0"/>
              </a:p>
            </p:txBody>
          </p:sp>
          <p:sp>
            <p:nvSpPr>
              <p:cNvPr id="2663" name="Freeform 2260"/>
              <p:cNvSpPr>
                <a:spLocks/>
              </p:cNvSpPr>
              <p:nvPr/>
            </p:nvSpPr>
            <p:spPr bwMode="auto">
              <a:xfrm>
                <a:off x="4888" y="1640"/>
                <a:ext cx="121" cy="146"/>
              </a:xfrm>
              <a:custGeom>
                <a:avLst/>
                <a:gdLst>
                  <a:gd name="T0" fmla="*/ 0 w 121"/>
                  <a:gd name="T1" fmla="*/ 0 h 146"/>
                  <a:gd name="T2" fmla="*/ 13 w 121"/>
                  <a:gd name="T3" fmla="*/ 35 h 146"/>
                  <a:gd name="T4" fmla="*/ 32 w 121"/>
                  <a:gd name="T5" fmla="*/ 35 h 146"/>
                  <a:gd name="T6" fmla="*/ 37 w 121"/>
                  <a:gd name="T7" fmla="*/ 43 h 146"/>
                  <a:gd name="T8" fmla="*/ 45 w 121"/>
                  <a:gd name="T9" fmla="*/ 46 h 146"/>
                  <a:gd name="T10" fmla="*/ 57 w 121"/>
                  <a:gd name="T11" fmla="*/ 70 h 146"/>
                  <a:gd name="T12" fmla="*/ 52 w 121"/>
                  <a:gd name="T13" fmla="*/ 78 h 146"/>
                  <a:gd name="T14" fmla="*/ 58 w 121"/>
                  <a:gd name="T15" fmla="*/ 80 h 146"/>
                  <a:gd name="T16" fmla="*/ 58 w 121"/>
                  <a:gd name="T17" fmla="*/ 86 h 146"/>
                  <a:gd name="T18" fmla="*/ 63 w 121"/>
                  <a:gd name="T19" fmla="*/ 90 h 146"/>
                  <a:gd name="T20" fmla="*/ 58 w 121"/>
                  <a:gd name="T21" fmla="*/ 83 h 146"/>
                  <a:gd name="T22" fmla="*/ 76 w 121"/>
                  <a:gd name="T23" fmla="*/ 85 h 146"/>
                  <a:gd name="T24" fmla="*/ 79 w 121"/>
                  <a:gd name="T25" fmla="*/ 99 h 146"/>
                  <a:gd name="T26" fmla="*/ 100 w 121"/>
                  <a:gd name="T27" fmla="*/ 114 h 146"/>
                  <a:gd name="T28" fmla="*/ 112 w 121"/>
                  <a:gd name="T29" fmla="*/ 133 h 146"/>
                  <a:gd name="T30" fmla="*/ 121 w 121"/>
                  <a:gd name="T31" fmla="*/ 134 h 146"/>
                  <a:gd name="T32" fmla="*/ 115 w 121"/>
                  <a:gd name="T33" fmla="*/ 142 h 146"/>
                  <a:gd name="T34" fmla="*/ 118 w 121"/>
                  <a:gd name="T35" fmla="*/ 146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146"/>
                  <a:gd name="T56" fmla="*/ 121 w 121"/>
                  <a:gd name="T57" fmla="*/ 146 h 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146">
                    <a:moveTo>
                      <a:pt x="0" y="0"/>
                    </a:moveTo>
                    <a:lnTo>
                      <a:pt x="13" y="35"/>
                    </a:lnTo>
                    <a:lnTo>
                      <a:pt x="32" y="35"/>
                    </a:lnTo>
                    <a:lnTo>
                      <a:pt x="37" y="43"/>
                    </a:lnTo>
                    <a:lnTo>
                      <a:pt x="45" y="46"/>
                    </a:lnTo>
                    <a:lnTo>
                      <a:pt x="57" y="70"/>
                    </a:lnTo>
                    <a:lnTo>
                      <a:pt x="52" y="78"/>
                    </a:lnTo>
                    <a:lnTo>
                      <a:pt x="58" y="80"/>
                    </a:lnTo>
                    <a:lnTo>
                      <a:pt x="58" y="86"/>
                    </a:lnTo>
                    <a:lnTo>
                      <a:pt x="63" y="90"/>
                    </a:lnTo>
                    <a:lnTo>
                      <a:pt x="58" y="83"/>
                    </a:lnTo>
                    <a:lnTo>
                      <a:pt x="76" y="85"/>
                    </a:lnTo>
                    <a:lnTo>
                      <a:pt x="79" y="99"/>
                    </a:lnTo>
                    <a:lnTo>
                      <a:pt x="100" y="114"/>
                    </a:lnTo>
                    <a:lnTo>
                      <a:pt x="112" y="133"/>
                    </a:lnTo>
                    <a:lnTo>
                      <a:pt x="121" y="134"/>
                    </a:lnTo>
                    <a:lnTo>
                      <a:pt x="115" y="142"/>
                    </a:lnTo>
                    <a:lnTo>
                      <a:pt x="118" y="146"/>
                    </a:lnTo>
                  </a:path>
                </a:pathLst>
              </a:custGeom>
              <a:noFill/>
              <a:ln w="3175">
                <a:solidFill>
                  <a:srgbClr val="000000"/>
                </a:solidFill>
                <a:miter lim="800000"/>
                <a:headEnd/>
                <a:tailEnd/>
              </a:ln>
            </p:spPr>
            <p:txBody>
              <a:bodyPr/>
              <a:lstStyle/>
              <a:p>
                <a:pPr algn="ctr" eaLnBrk="0" hangingPunct="0"/>
                <a:endParaRPr lang="en-US" dirty="0"/>
              </a:p>
            </p:txBody>
          </p:sp>
          <p:sp>
            <p:nvSpPr>
              <p:cNvPr id="2664" name="Freeform 2261"/>
              <p:cNvSpPr>
                <a:spLocks/>
              </p:cNvSpPr>
              <p:nvPr/>
            </p:nvSpPr>
            <p:spPr bwMode="auto">
              <a:xfrm>
                <a:off x="5003" y="1786"/>
                <a:ext cx="10" cy="11"/>
              </a:xfrm>
              <a:custGeom>
                <a:avLst/>
                <a:gdLst>
                  <a:gd name="T0" fmla="*/ 3 w 10"/>
                  <a:gd name="T1" fmla="*/ 0 h 11"/>
                  <a:gd name="T2" fmla="*/ 0 w 10"/>
                  <a:gd name="T3" fmla="*/ 1 h 11"/>
                  <a:gd name="T4" fmla="*/ 5 w 10"/>
                  <a:gd name="T5" fmla="*/ 3 h 11"/>
                  <a:gd name="T6" fmla="*/ 10 w 10"/>
                  <a:gd name="T7" fmla="*/ 11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3" y="0"/>
                    </a:moveTo>
                    <a:lnTo>
                      <a:pt x="0" y="1"/>
                    </a:lnTo>
                    <a:lnTo>
                      <a:pt x="5" y="3"/>
                    </a:lnTo>
                    <a:lnTo>
                      <a:pt x="10" y="11"/>
                    </a:lnTo>
                  </a:path>
                </a:pathLst>
              </a:custGeom>
              <a:noFill/>
              <a:ln w="3175">
                <a:solidFill>
                  <a:srgbClr val="000000"/>
                </a:solidFill>
                <a:miter lim="800000"/>
                <a:headEnd/>
                <a:tailEnd/>
              </a:ln>
            </p:spPr>
            <p:txBody>
              <a:bodyPr/>
              <a:lstStyle/>
              <a:p>
                <a:pPr algn="ctr" eaLnBrk="0" hangingPunct="0"/>
                <a:endParaRPr lang="en-US" dirty="0"/>
              </a:p>
            </p:txBody>
          </p:sp>
          <p:sp>
            <p:nvSpPr>
              <p:cNvPr id="2665" name="Freeform 2262"/>
              <p:cNvSpPr>
                <a:spLocks/>
              </p:cNvSpPr>
              <p:nvPr/>
            </p:nvSpPr>
            <p:spPr bwMode="auto">
              <a:xfrm>
                <a:off x="4998" y="1797"/>
                <a:ext cx="15" cy="37"/>
              </a:xfrm>
              <a:custGeom>
                <a:avLst/>
                <a:gdLst>
                  <a:gd name="T0" fmla="*/ 15 w 15"/>
                  <a:gd name="T1" fmla="*/ 0 h 37"/>
                  <a:gd name="T2" fmla="*/ 10 w 15"/>
                  <a:gd name="T3" fmla="*/ 14 h 37"/>
                  <a:gd name="T4" fmla="*/ 11 w 15"/>
                  <a:gd name="T5" fmla="*/ 24 h 37"/>
                  <a:gd name="T6" fmla="*/ 8 w 15"/>
                  <a:gd name="T7" fmla="*/ 24 h 37"/>
                  <a:gd name="T8" fmla="*/ 8 w 15"/>
                  <a:gd name="T9" fmla="*/ 30 h 37"/>
                  <a:gd name="T10" fmla="*/ 0 w 15"/>
                  <a:gd name="T11" fmla="*/ 37 h 37"/>
                  <a:gd name="T12" fmla="*/ 3 w 15"/>
                  <a:gd name="T13" fmla="*/ 35 h 37"/>
                  <a:gd name="T14" fmla="*/ 0 60000 65536"/>
                  <a:gd name="T15" fmla="*/ 0 60000 65536"/>
                  <a:gd name="T16" fmla="*/ 0 60000 65536"/>
                  <a:gd name="T17" fmla="*/ 0 60000 65536"/>
                  <a:gd name="T18" fmla="*/ 0 60000 65536"/>
                  <a:gd name="T19" fmla="*/ 0 60000 65536"/>
                  <a:gd name="T20" fmla="*/ 0 60000 65536"/>
                  <a:gd name="T21" fmla="*/ 0 w 15"/>
                  <a:gd name="T22" fmla="*/ 0 h 37"/>
                  <a:gd name="T23" fmla="*/ 15 w 1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7">
                    <a:moveTo>
                      <a:pt x="15" y="0"/>
                    </a:moveTo>
                    <a:lnTo>
                      <a:pt x="10" y="14"/>
                    </a:lnTo>
                    <a:lnTo>
                      <a:pt x="11" y="24"/>
                    </a:lnTo>
                    <a:lnTo>
                      <a:pt x="8" y="24"/>
                    </a:lnTo>
                    <a:lnTo>
                      <a:pt x="8" y="30"/>
                    </a:lnTo>
                    <a:lnTo>
                      <a:pt x="0" y="37"/>
                    </a:lnTo>
                    <a:lnTo>
                      <a:pt x="3" y="35"/>
                    </a:lnTo>
                  </a:path>
                </a:pathLst>
              </a:custGeom>
              <a:noFill/>
              <a:ln w="3175">
                <a:solidFill>
                  <a:srgbClr val="000000"/>
                </a:solidFill>
                <a:miter lim="800000"/>
                <a:headEnd/>
                <a:tailEnd/>
              </a:ln>
            </p:spPr>
            <p:txBody>
              <a:bodyPr/>
              <a:lstStyle/>
              <a:p>
                <a:pPr algn="ctr" eaLnBrk="0" hangingPunct="0"/>
                <a:endParaRPr lang="en-US" dirty="0"/>
              </a:p>
            </p:txBody>
          </p:sp>
          <p:sp>
            <p:nvSpPr>
              <p:cNvPr id="2666" name="Line 2263"/>
              <p:cNvSpPr>
                <a:spLocks noChangeShapeType="1"/>
              </p:cNvSpPr>
              <p:nvPr/>
            </p:nvSpPr>
            <p:spPr bwMode="auto">
              <a:xfrm flipH="1">
                <a:off x="4998" y="1832"/>
                <a:ext cx="3" cy="6"/>
              </a:xfrm>
              <a:prstGeom prst="line">
                <a:avLst/>
              </a:prstGeom>
              <a:noFill/>
              <a:ln w="3175">
                <a:solidFill>
                  <a:srgbClr val="000000"/>
                </a:solidFill>
                <a:miter lim="800000"/>
                <a:headEnd/>
                <a:tailEnd/>
              </a:ln>
            </p:spPr>
            <p:txBody>
              <a:bodyPr/>
              <a:lstStyle/>
              <a:p>
                <a:endParaRPr lang="en-US" dirty="0"/>
              </a:p>
            </p:txBody>
          </p:sp>
          <p:sp>
            <p:nvSpPr>
              <p:cNvPr id="2667" name="Freeform 2264"/>
              <p:cNvSpPr>
                <a:spLocks/>
              </p:cNvSpPr>
              <p:nvPr/>
            </p:nvSpPr>
            <p:spPr bwMode="auto">
              <a:xfrm>
                <a:off x="4984" y="1838"/>
                <a:ext cx="14" cy="31"/>
              </a:xfrm>
              <a:custGeom>
                <a:avLst/>
                <a:gdLst>
                  <a:gd name="T0" fmla="*/ 14 w 14"/>
                  <a:gd name="T1" fmla="*/ 0 h 31"/>
                  <a:gd name="T2" fmla="*/ 0 w 14"/>
                  <a:gd name="T3" fmla="*/ 13 h 31"/>
                  <a:gd name="T4" fmla="*/ 3 w 14"/>
                  <a:gd name="T5" fmla="*/ 31 h 31"/>
                  <a:gd name="T6" fmla="*/ 0 60000 65536"/>
                  <a:gd name="T7" fmla="*/ 0 60000 65536"/>
                  <a:gd name="T8" fmla="*/ 0 60000 65536"/>
                  <a:gd name="T9" fmla="*/ 0 w 14"/>
                  <a:gd name="T10" fmla="*/ 0 h 31"/>
                  <a:gd name="T11" fmla="*/ 14 w 14"/>
                  <a:gd name="T12" fmla="*/ 31 h 31"/>
                </a:gdLst>
                <a:ahLst/>
                <a:cxnLst>
                  <a:cxn ang="T6">
                    <a:pos x="T0" y="T1"/>
                  </a:cxn>
                  <a:cxn ang="T7">
                    <a:pos x="T2" y="T3"/>
                  </a:cxn>
                  <a:cxn ang="T8">
                    <a:pos x="T4" y="T5"/>
                  </a:cxn>
                </a:cxnLst>
                <a:rect l="T9" t="T10" r="T11" b="T12"/>
                <a:pathLst>
                  <a:path w="14" h="31">
                    <a:moveTo>
                      <a:pt x="14" y="0"/>
                    </a:moveTo>
                    <a:lnTo>
                      <a:pt x="0" y="13"/>
                    </a:lnTo>
                    <a:lnTo>
                      <a:pt x="3" y="31"/>
                    </a:lnTo>
                  </a:path>
                </a:pathLst>
              </a:custGeom>
              <a:noFill/>
              <a:ln w="3175">
                <a:solidFill>
                  <a:srgbClr val="000000"/>
                </a:solidFill>
                <a:miter lim="800000"/>
                <a:headEnd/>
                <a:tailEnd/>
              </a:ln>
            </p:spPr>
            <p:txBody>
              <a:bodyPr/>
              <a:lstStyle/>
              <a:p>
                <a:pPr algn="ctr" eaLnBrk="0" hangingPunct="0"/>
                <a:endParaRPr lang="en-US" dirty="0"/>
              </a:p>
            </p:txBody>
          </p:sp>
          <p:sp>
            <p:nvSpPr>
              <p:cNvPr id="2668" name="Line 2265"/>
              <p:cNvSpPr>
                <a:spLocks noChangeShapeType="1"/>
              </p:cNvSpPr>
              <p:nvPr/>
            </p:nvSpPr>
            <p:spPr bwMode="auto">
              <a:xfrm flipH="1">
                <a:off x="4891" y="1869"/>
                <a:ext cx="96" cy="1"/>
              </a:xfrm>
              <a:prstGeom prst="line">
                <a:avLst/>
              </a:prstGeom>
              <a:noFill/>
              <a:ln w="3175">
                <a:solidFill>
                  <a:srgbClr val="000000"/>
                </a:solidFill>
                <a:miter lim="800000"/>
                <a:headEnd/>
                <a:tailEnd/>
              </a:ln>
            </p:spPr>
            <p:txBody>
              <a:bodyPr/>
              <a:lstStyle/>
              <a:p>
                <a:endParaRPr lang="en-US" dirty="0"/>
              </a:p>
            </p:txBody>
          </p:sp>
          <p:sp>
            <p:nvSpPr>
              <p:cNvPr id="2669" name="Freeform 2266"/>
              <p:cNvSpPr>
                <a:spLocks/>
              </p:cNvSpPr>
              <p:nvPr/>
            </p:nvSpPr>
            <p:spPr bwMode="auto">
              <a:xfrm>
                <a:off x="4851" y="1862"/>
                <a:ext cx="40" cy="117"/>
              </a:xfrm>
              <a:custGeom>
                <a:avLst/>
                <a:gdLst>
                  <a:gd name="T0" fmla="*/ 40 w 40"/>
                  <a:gd name="T1" fmla="*/ 8 h 117"/>
                  <a:gd name="T2" fmla="*/ 34 w 40"/>
                  <a:gd name="T3" fmla="*/ 0 h 117"/>
                  <a:gd name="T4" fmla="*/ 29 w 40"/>
                  <a:gd name="T5" fmla="*/ 0 h 117"/>
                  <a:gd name="T6" fmla="*/ 26 w 40"/>
                  <a:gd name="T7" fmla="*/ 7 h 117"/>
                  <a:gd name="T8" fmla="*/ 6 w 40"/>
                  <a:gd name="T9" fmla="*/ 2 h 117"/>
                  <a:gd name="T10" fmla="*/ 0 w 40"/>
                  <a:gd name="T11" fmla="*/ 8 h 117"/>
                  <a:gd name="T12" fmla="*/ 16 w 40"/>
                  <a:gd name="T13" fmla="*/ 13 h 117"/>
                  <a:gd name="T14" fmla="*/ 21 w 40"/>
                  <a:gd name="T15" fmla="*/ 10 h 117"/>
                  <a:gd name="T16" fmla="*/ 26 w 40"/>
                  <a:gd name="T17" fmla="*/ 15 h 117"/>
                  <a:gd name="T18" fmla="*/ 27 w 40"/>
                  <a:gd name="T19" fmla="*/ 7 h 117"/>
                  <a:gd name="T20" fmla="*/ 39 w 40"/>
                  <a:gd name="T21" fmla="*/ 8 h 117"/>
                  <a:gd name="T22" fmla="*/ 29 w 40"/>
                  <a:gd name="T23" fmla="*/ 12 h 117"/>
                  <a:gd name="T24" fmla="*/ 26 w 40"/>
                  <a:gd name="T25" fmla="*/ 21 h 117"/>
                  <a:gd name="T26" fmla="*/ 19 w 40"/>
                  <a:gd name="T27" fmla="*/ 26 h 117"/>
                  <a:gd name="T28" fmla="*/ 23 w 40"/>
                  <a:gd name="T29" fmla="*/ 24 h 117"/>
                  <a:gd name="T30" fmla="*/ 26 w 40"/>
                  <a:gd name="T31" fmla="*/ 63 h 117"/>
                  <a:gd name="T32" fmla="*/ 21 w 40"/>
                  <a:gd name="T33" fmla="*/ 79 h 117"/>
                  <a:gd name="T34" fmla="*/ 32 w 40"/>
                  <a:gd name="T35" fmla="*/ 100 h 117"/>
                  <a:gd name="T36" fmla="*/ 40 w 40"/>
                  <a:gd name="T37" fmla="*/ 104 h 117"/>
                  <a:gd name="T38" fmla="*/ 34 w 40"/>
                  <a:gd name="T39" fmla="*/ 112 h 117"/>
                  <a:gd name="T40" fmla="*/ 31 w 40"/>
                  <a:gd name="T41" fmla="*/ 112 h 117"/>
                  <a:gd name="T42" fmla="*/ 27 w 40"/>
                  <a:gd name="T43" fmla="*/ 109 h 117"/>
                  <a:gd name="T44" fmla="*/ 27 w 40"/>
                  <a:gd name="T45" fmla="*/ 112 h 117"/>
                  <a:gd name="T46" fmla="*/ 37 w 40"/>
                  <a:gd name="T47" fmla="*/ 117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117"/>
                  <a:gd name="T74" fmla="*/ 40 w 40"/>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117">
                    <a:moveTo>
                      <a:pt x="40" y="8"/>
                    </a:moveTo>
                    <a:lnTo>
                      <a:pt x="34" y="0"/>
                    </a:lnTo>
                    <a:lnTo>
                      <a:pt x="29" y="0"/>
                    </a:lnTo>
                    <a:lnTo>
                      <a:pt x="26" y="7"/>
                    </a:lnTo>
                    <a:lnTo>
                      <a:pt x="6" y="2"/>
                    </a:lnTo>
                    <a:lnTo>
                      <a:pt x="0" y="8"/>
                    </a:lnTo>
                    <a:lnTo>
                      <a:pt x="16" y="13"/>
                    </a:lnTo>
                    <a:lnTo>
                      <a:pt x="21" y="10"/>
                    </a:lnTo>
                    <a:lnTo>
                      <a:pt x="26" y="15"/>
                    </a:lnTo>
                    <a:lnTo>
                      <a:pt x="27" y="7"/>
                    </a:lnTo>
                    <a:lnTo>
                      <a:pt x="39" y="8"/>
                    </a:lnTo>
                    <a:lnTo>
                      <a:pt x="29" y="12"/>
                    </a:lnTo>
                    <a:lnTo>
                      <a:pt x="26" y="21"/>
                    </a:lnTo>
                    <a:lnTo>
                      <a:pt x="19" y="26"/>
                    </a:lnTo>
                    <a:lnTo>
                      <a:pt x="23" y="24"/>
                    </a:lnTo>
                    <a:lnTo>
                      <a:pt x="26" y="63"/>
                    </a:lnTo>
                    <a:lnTo>
                      <a:pt x="21" y="79"/>
                    </a:lnTo>
                    <a:lnTo>
                      <a:pt x="32" y="100"/>
                    </a:lnTo>
                    <a:lnTo>
                      <a:pt x="40" y="104"/>
                    </a:lnTo>
                    <a:lnTo>
                      <a:pt x="34" y="112"/>
                    </a:lnTo>
                    <a:lnTo>
                      <a:pt x="31" y="112"/>
                    </a:lnTo>
                    <a:lnTo>
                      <a:pt x="27" y="109"/>
                    </a:lnTo>
                    <a:lnTo>
                      <a:pt x="27" y="112"/>
                    </a:lnTo>
                    <a:lnTo>
                      <a:pt x="37" y="117"/>
                    </a:lnTo>
                  </a:path>
                </a:pathLst>
              </a:custGeom>
              <a:noFill/>
              <a:ln w="3175">
                <a:solidFill>
                  <a:srgbClr val="000000"/>
                </a:solidFill>
                <a:miter lim="800000"/>
                <a:headEnd/>
                <a:tailEnd/>
              </a:ln>
            </p:spPr>
            <p:txBody>
              <a:bodyPr/>
              <a:lstStyle/>
              <a:p>
                <a:pPr algn="ctr" eaLnBrk="0" hangingPunct="0"/>
                <a:endParaRPr lang="en-US" dirty="0"/>
              </a:p>
            </p:txBody>
          </p:sp>
          <p:sp>
            <p:nvSpPr>
              <p:cNvPr id="2670" name="Line 2267"/>
              <p:cNvSpPr>
                <a:spLocks noChangeShapeType="1"/>
              </p:cNvSpPr>
              <p:nvPr/>
            </p:nvSpPr>
            <p:spPr bwMode="auto">
              <a:xfrm>
                <a:off x="4888" y="1979"/>
                <a:ext cx="1" cy="7"/>
              </a:xfrm>
              <a:prstGeom prst="line">
                <a:avLst/>
              </a:prstGeom>
              <a:noFill/>
              <a:ln w="3175">
                <a:solidFill>
                  <a:srgbClr val="000000"/>
                </a:solidFill>
                <a:miter lim="800000"/>
                <a:headEnd/>
                <a:tailEnd/>
              </a:ln>
            </p:spPr>
            <p:txBody>
              <a:bodyPr/>
              <a:lstStyle/>
              <a:p>
                <a:endParaRPr lang="en-US" dirty="0"/>
              </a:p>
            </p:txBody>
          </p:sp>
          <p:sp>
            <p:nvSpPr>
              <p:cNvPr id="2671" name="Line 2268"/>
              <p:cNvSpPr>
                <a:spLocks noChangeShapeType="1"/>
              </p:cNvSpPr>
              <p:nvPr/>
            </p:nvSpPr>
            <p:spPr bwMode="auto">
              <a:xfrm>
                <a:off x="4888" y="1986"/>
                <a:ext cx="1" cy="9"/>
              </a:xfrm>
              <a:prstGeom prst="line">
                <a:avLst/>
              </a:prstGeom>
              <a:noFill/>
              <a:ln w="3175">
                <a:solidFill>
                  <a:srgbClr val="000000"/>
                </a:solidFill>
                <a:miter lim="800000"/>
                <a:headEnd/>
                <a:tailEnd/>
              </a:ln>
            </p:spPr>
            <p:txBody>
              <a:bodyPr/>
              <a:lstStyle/>
              <a:p>
                <a:endParaRPr lang="en-US" dirty="0"/>
              </a:p>
            </p:txBody>
          </p:sp>
          <p:sp>
            <p:nvSpPr>
              <p:cNvPr id="2672" name="Line 2269"/>
              <p:cNvSpPr>
                <a:spLocks noChangeShapeType="1"/>
              </p:cNvSpPr>
              <p:nvPr/>
            </p:nvSpPr>
            <p:spPr bwMode="auto">
              <a:xfrm>
                <a:off x="4888" y="1995"/>
                <a:ext cx="2" cy="61"/>
              </a:xfrm>
              <a:prstGeom prst="line">
                <a:avLst/>
              </a:prstGeom>
              <a:noFill/>
              <a:ln w="3175">
                <a:solidFill>
                  <a:srgbClr val="000000"/>
                </a:solidFill>
                <a:miter lim="800000"/>
                <a:headEnd/>
                <a:tailEnd/>
              </a:ln>
            </p:spPr>
            <p:txBody>
              <a:bodyPr/>
              <a:lstStyle/>
              <a:p>
                <a:endParaRPr lang="en-US" dirty="0"/>
              </a:p>
            </p:txBody>
          </p:sp>
          <p:sp>
            <p:nvSpPr>
              <p:cNvPr id="2673" name="Line 2270"/>
              <p:cNvSpPr>
                <a:spLocks noChangeShapeType="1"/>
              </p:cNvSpPr>
              <p:nvPr/>
            </p:nvSpPr>
            <p:spPr bwMode="auto">
              <a:xfrm>
                <a:off x="4890" y="2056"/>
                <a:ext cx="1" cy="2"/>
              </a:xfrm>
              <a:prstGeom prst="line">
                <a:avLst/>
              </a:prstGeom>
              <a:noFill/>
              <a:ln w="3175">
                <a:solidFill>
                  <a:srgbClr val="000000"/>
                </a:solidFill>
                <a:miter lim="800000"/>
                <a:headEnd/>
                <a:tailEnd/>
              </a:ln>
            </p:spPr>
            <p:txBody>
              <a:bodyPr/>
              <a:lstStyle/>
              <a:p>
                <a:endParaRPr lang="en-US" dirty="0"/>
              </a:p>
            </p:txBody>
          </p:sp>
          <p:sp>
            <p:nvSpPr>
              <p:cNvPr id="2674" name="Line 2271"/>
              <p:cNvSpPr>
                <a:spLocks noChangeShapeType="1"/>
              </p:cNvSpPr>
              <p:nvPr/>
            </p:nvSpPr>
            <p:spPr bwMode="auto">
              <a:xfrm>
                <a:off x="4890" y="2058"/>
                <a:ext cx="1" cy="1"/>
              </a:xfrm>
              <a:prstGeom prst="line">
                <a:avLst/>
              </a:prstGeom>
              <a:noFill/>
              <a:ln w="3175">
                <a:solidFill>
                  <a:srgbClr val="000000"/>
                </a:solidFill>
                <a:miter lim="800000"/>
                <a:headEnd/>
                <a:tailEnd/>
              </a:ln>
            </p:spPr>
            <p:txBody>
              <a:bodyPr/>
              <a:lstStyle/>
              <a:p>
                <a:endParaRPr lang="en-US" dirty="0"/>
              </a:p>
            </p:txBody>
          </p:sp>
          <p:sp>
            <p:nvSpPr>
              <p:cNvPr id="2675" name="Line 2272"/>
              <p:cNvSpPr>
                <a:spLocks noChangeShapeType="1"/>
              </p:cNvSpPr>
              <p:nvPr/>
            </p:nvSpPr>
            <p:spPr bwMode="auto">
              <a:xfrm>
                <a:off x="4890" y="2059"/>
                <a:ext cx="1" cy="1"/>
              </a:xfrm>
              <a:prstGeom prst="line">
                <a:avLst/>
              </a:prstGeom>
              <a:noFill/>
              <a:ln w="3175">
                <a:solidFill>
                  <a:srgbClr val="000000"/>
                </a:solidFill>
                <a:miter lim="800000"/>
                <a:headEnd/>
                <a:tailEnd/>
              </a:ln>
            </p:spPr>
            <p:txBody>
              <a:bodyPr/>
              <a:lstStyle/>
              <a:p>
                <a:endParaRPr lang="en-US" dirty="0"/>
              </a:p>
            </p:txBody>
          </p:sp>
          <p:sp>
            <p:nvSpPr>
              <p:cNvPr id="2676" name="Line 2273"/>
              <p:cNvSpPr>
                <a:spLocks noChangeShapeType="1"/>
              </p:cNvSpPr>
              <p:nvPr/>
            </p:nvSpPr>
            <p:spPr bwMode="auto">
              <a:xfrm>
                <a:off x="4890" y="2059"/>
                <a:ext cx="1" cy="2"/>
              </a:xfrm>
              <a:prstGeom prst="line">
                <a:avLst/>
              </a:prstGeom>
              <a:noFill/>
              <a:ln w="3175">
                <a:solidFill>
                  <a:srgbClr val="000000"/>
                </a:solidFill>
                <a:miter lim="800000"/>
                <a:headEnd/>
                <a:tailEnd/>
              </a:ln>
            </p:spPr>
            <p:txBody>
              <a:bodyPr/>
              <a:lstStyle/>
              <a:p>
                <a:endParaRPr lang="en-US" dirty="0"/>
              </a:p>
            </p:txBody>
          </p:sp>
          <p:sp>
            <p:nvSpPr>
              <p:cNvPr id="2677" name="Line 2274"/>
              <p:cNvSpPr>
                <a:spLocks noChangeShapeType="1"/>
              </p:cNvSpPr>
              <p:nvPr/>
            </p:nvSpPr>
            <p:spPr bwMode="auto">
              <a:xfrm>
                <a:off x="4890" y="2061"/>
                <a:ext cx="1" cy="5"/>
              </a:xfrm>
              <a:prstGeom prst="line">
                <a:avLst/>
              </a:prstGeom>
              <a:noFill/>
              <a:ln w="3175">
                <a:solidFill>
                  <a:srgbClr val="000000"/>
                </a:solidFill>
                <a:miter lim="800000"/>
                <a:headEnd/>
                <a:tailEnd/>
              </a:ln>
            </p:spPr>
            <p:txBody>
              <a:bodyPr/>
              <a:lstStyle/>
              <a:p>
                <a:endParaRPr lang="en-US" dirty="0"/>
              </a:p>
            </p:txBody>
          </p:sp>
          <p:sp>
            <p:nvSpPr>
              <p:cNvPr id="2678" name="Line 2275"/>
              <p:cNvSpPr>
                <a:spLocks noChangeShapeType="1"/>
              </p:cNvSpPr>
              <p:nvPr/>
            </p:nvSpPr>
            <p:spPr bwMode="auto">
              <a:xfrm>
                <a:off x="4890" y="2066"/>
                <a:ext cx="1" cy="1"/>
              </a:xfrm>
              <a:prstGeom prst="line">
                <a:avLst/>
              </a:prstGeom>
              <a:noFill/>
              <a:ln w="3175">
                <a:solidFill>
                  <a:srgbClr val="000000"/>
                </a:solidFill>
                <a:miter lim="800000"/>
                <a:headEnd/>
                <a:tailEnd/>
              </a:ln>
            </p:spPr>
            <p:txBody>
              <a:bodyPr/>
              <a:lstStyle/>
              <a:p>
                <a:endParaRPr lang="en-US" dirty="0"/>
              </a:p>
            </p:txBody>
          </p:sp>
          <p:sp>
            <p:nvSpPr>
              <p:cNvPr id="2679" name="Line 2276"/>
              <p:cNvSpPr>
                <a:spLocks noChangeShapeType="1"/>
              </p:cNvSpPr>
              <p:nvPr/>
            </p:nvSpPr>
            <p:spPr bwMode="auto">
              <a:xfrm flipV="1">
                <a:off x="4890" y="2066"/>
                <a:ext cx="1" cy="1"/>
              </a:xfrm>
              <a:prstGeom prst="line">
                <a:avLst/>
              </a:prstGeom>
              <a:noFill/>
              <a:ln w="3175">
                <a:solidFill>
                  <a:srgbClr val="000000"/>
                </a:solidFill>
                <a:miter lim="800000"/>
                <a:headEnd/>
                <a:tailEnd/>
              </a:ln>
            </p:spPr>
            <p:txBody>
              <a:bodyPr/>
              <a:lstStyle/>
              <a:p>
                <a:endParaRPr lang="en-US" dirty="0"/>
              </a:p>
            </p:txBody>
          </p:sp>
          <p:sp>
            <p:nvSpPr>
              <p:cNvPr id="2680" name="Line 2277"/>
              <p:cNvSpPr>
                <a:spLocks noChangeShapeType="1"/>
              </p:cNvSpPr>
              <p:nvPr/>
            </p:nvSpPr>
            <p:spPr bwMode="auto">
              <a:xfrm>
                <a:off x="4890" y="2067"/>
                <a:ext cx="1" cy="2"/>
              </a:xfrm>
              <a:prstGeom prst="line">
                <a:avLst/>
              </a:prstGeom>
              <a:noFill/>
              <a:ln w="3175">
                <a:solidFill>
                  <a:srgbClr val="000000"/>
                </a:solidFill>
                <a:miter lim="800000"/>
                <a:headEnd/>
                <a:tailEnd/>
              </a:ln>
            </p:spPr>
            <p:txBody>
              <a:bodyPr/>
              <a:lstStyle/>
              <a:p>
                <a:endParaRPr lang="en-US" dirty="0"/>
              </a:p>
            </p:txBody>
          </p:sp>
          <p:sp>
            <p:nvSpPr>
              <p:cNvPr id="2681" name="Line 2278"/>
              <p:cNvSpPr>
                <a:spLocks noChangeShapeType="1"/>
              </p:cNvSpPr>
              <p:nvPr/>
            </p:nvSpPr>
            <p:spPr bwMode="auto">
              <a:xfrm>
                <a:off x="4890" y="2069"/>
                <a:ext cx="1" cy="1"/>
              </a:xfrm>
              <a:prstGeom prst="line">
                <a:avLst/>
              </a:prstGeom>
              <a:noFill/>
              <a:ln w="3175">
                <a:solidFill>
                  <a:srgbClr val="000000"/>
                </a:solidFill>
                <a:miter lim="800000"/>
                <a:headEnd/>
                <a:tailEnd/>
              </a:ln>
            </p:spPr>
            <p:txBody>
              <a:bodyPr/>
              <a:lstStyle/>
              <a:p>
                <a:endParaRPr lang="en-US" dirty="0"/>
              </a:p>
            </p:txBody>
          </p:sp>
          <p:sp>
            <p:nvSpPr>
              <p:cNvPr id="2682" name="Line 2279"/>
              <p:cNvSpPr>
                <a:spLocks noChangeShapeType="1"/>
              </p:cNvSpPr>
              <p:nvPr/>
            </p:nvSpPr>
            <p:spPr bwMode="auto">
              <a:xfrm>
                <a:off x="4890" y="2069"/>
                <a:ext cx="1" cy="8"/>
              </a:xfrm>
              <a:prstGeom prst="line">
                <a:avLst/>
              </a:prstGeom>
              <a:noFill/>
              <a:ln w="3175">
                <a:solidFill>
                  <a:srgbClr val="000000"/>
                </a:solidFill>
                <a:miter lim="800000"/>
                <a:headEnd/>
                <a:tailEnd/>
              </a:ln>
            </p:spPr>
            <p:txBody>
              <a:bodyPr/>
              <a:lstStyle/>
              <a:p>
                <a:endParaRPr lang="en-US" dirty="0"/>
              </a:p>
            </p:txBody>
          </p:sp>
          <p:sp>
            <p:nvSpPr>
              <p:cNvPr id="2683" name="Freeform 2280"/>
              <p:cNvSpPr>
                <a:spLocks/>
              </p:cNvSpPr>
              <p:nvPr/>
            </p:nvSpPr>
            <p:spPr bwMode="auto">
              <a:xfrm>
                <a:off x="4764" y="2072"/>
                <a:ext cx="126" cy="8"/>
              </a:xfrm>
              <a:custGeom>
                <a:avLst/>
                <a:gdLst>
                  <a:gd name="T0" fmla="*/ 126 w 126"/>
                  <a:gd name="T1" fmla="*/ 5 h 8"/>
                  <a:gd name="T2" fmla="*/ 69 w 126"/>
                  <a:gd name="T3" fmla="*/ 6 h 8"/>
                  <a:gd name="T4" fmla="*/ 69 w 126"/>
                  <a:gd name="T5" fmla="*/ 0 h 8"/>
                  <a:gd name="T6" fmla="*/ 42 w 126"/>
                  <a:gd name="T7" fmla="*/ 0 h 8"/>
                  <a:gd name="T8" fmla="*/ 42 w 126"/>
                  <a:gd name="T9" fmla="*/ 8 h 8"/>
                  <a:gd name="T10" fmla="*/ 0 w 126"/>
                  <a:gd name="T11" fmla="*/ 8 h 8"/>
                  <a:gd name="T12" fmla="*/ 0 60000 65536"/>
                  <a:gd name="T13" fmla="*/ 0 60000 65536"/>
                  <a:gd name="T14" fmla="*/ 0 60000 65536"/>
                  <a:gd name="T15" fmla="*/ 0 60000 65536"/>
                  <a:gd name="T16" fmla="*/ 0 60000 65536"/>
                  <a:gd name="T17" fmla="*/ 0 60000 65536"/>
                  <a:gd name="T18" fmla="*/ 0 w 126"/>
                  <a:gd name="T19" fmla="*/ 0 h 8"/>
                  <a:gd name="T20" fmla="*/ 126 w 1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6" h="8">
                    <a:moveTo>
                      <a:pt x="126" y="5"/>
                    </a:moveTo>
                    <a:lnTo>
                      <a:pt x="69" y="6"/>
                    </a:lnTo>
                    <a:lnTo>
                      <a:pt x="69" y="0"/>
                    </a:lnTo>
                    <a:lnTo>
                      <a:pt x="42" y="0"/>
                    </a:lnTo>
                    <a:lnTo>
                      <a:pt x="42" y="8"/>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684" name="Line 2281"/>
              <p:cNvSpPr>
                <a:spLocks noChangeShapeType="1"/>
              </p:cNvSpPr>
              <p:nvPr/>
            </p:nvSpPr>
            <p:spPr bwMode="auto">
              <a:xfrm flipH="1" flipV="1">
                <a:off x="4762" y="1962"/>
                <a:ext cx="2" cy="118"/>
              </a:xfrm>
              <a:prstGeom prst="line">
                <a:avLst/>
              </a:prstGeom>
              <a:noFill/>
              <a:ln w="3175">
                <a:solidFill>
                  <a:srgbClr val="000000"/>
                </a:solidFill>
                <a:miter lim="800000"/>
                <a:headEnd/>
                <a:tailEnd/>
              </a:ln>
            </p:spPr>
            <p:txBody>
              <a:bodyPr/>
              <a:lstStyle/>
              <a:p>
                <a:endParaRPr lang="en-US" dirty="0"/>
              </a:p>
            </p:txBody>
          </p:sp>
          <p:sp>
            <p:nvSpPr>
              <p:cNvPr id="2685" name="Freeform 2282"/>
              <p:cNvSpPr>
                <a:spLocks/>
              </p:cNvSpPr>
              <p:nvPr/>
            </p:nvSpPr>
            <p:spPr bwMode="auto">
              <a:xfrm>
                <a:off x="4762" y="1955"/>
                <a:ext cx="10" cy="11"/>
              </a:xfrm>
              <a:custGeom>
                <a:avLst/>
                <a:gdLst>
                  <a:gd name="T0" fmla="*/ 0 w 10"/>
                  <a:gd name="T1" fmla="*/ 7 h 11"/>
                  <a:gd name="T2" fmla="*/ 10 w 10"/>
                  <a:gd name="T3" fmla="*/ 11 h 11"/>
                  <a:gd name="T4" fmla="*/ 10 w 10"/>
                  <a:gd name="T5" fmla="*/ 0 h 11"/>
                  <a:gd name="T6" fmla="*/ 2 w 10"/>
                  <a:gd name="T7" fmla="*/ 2 h 11"/>
                  <a:gd name="T8" fmla="*/ 0 w 10"/>
                  <a:gd name="T9" fmla="*/ 5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7"/>
                    </a:moveTo>
                    <a:lnTo>
                      <a:pt x="10" y="11"/>
                    </a:lnTo>
                    <a:lnTo>
                      <a:pt x="10" y="0"/>
                    </a:lnTo>
                    <a:lnTo>
                      <a:pt x="2" y="2"/>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686" name="Line 2283"/>
              <p:cNvSpPr>
                <a:spLocks noChangeShapeType="1"/>
              </p:cNvSpPr>
              <p:nvPr/>
            </p:nvSpPr>
            <p:spPr bwMode="auto">
              <a:xfrm flipV="1">
                <a:off x="4762" y="1949"/>
                <a:ext cx="1" cy="11"/>
              </a:xfrm>
              <a:prstGeom prst="line">
                <a:avLst/>
              </a:prstGeom>
              <a:noFill/>
              <a:ln w="3175">
                <a:solidFill>
                  <a:srgbClr val="000000"/>
                </a:solidFill>
                <a:miter lim="800000"/>
                <a:headEnd/>
                <a:tailEnd/>
              </a:ln>
            </p:spPr>
            <p:txBody>
              <a:bodyPr/>
              <a:lstStyle/>
              <a:p>
                <a:endParaRPr lang="en-US" dirty="0"/>
              </a:p>
            </p:txBody>
          </p:sp>
          <p:sp>
            <p:nvSpPr>
              <p:cNvPr id="2687" name="Freeform 2284"/>
              <p:cNvSpPr>
                <a:spLocks/>
              </p:cNvSpPr>
              <p:nvPr/>
            </p:nvSpPr>
            <p:spPr bwMode="auto">
              <a:xfrm>
                <a:off x="4762" y="1946"/>
                <a:ext cx="3" cy="4"/>
              </a:xfrm>
              <a:custGeom>
                <a:avLst/>
                <a:gdLst>
                  <a:gd name="T0" fmla="*/ 0 w 3"/>
                  <a:gd name="T1" fmla="*/ 3 h 4"/>
                  <a:gd name="T2" fmla="*/ 3 w 3"/>
                  <a:gd name="T3" fmla="*/ 4 h 4"/>
                  <a:gd name="T4" fmla="*/ 3 w 3"/>
                  <a:gd name="T5" fmla="*/ 3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3"/>
                    </a:moveTo>
                    <a:lnTo>
                      <a:pt x="3" y="4"/>
                    </a:ln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88" name="Line 2285"/>
              <p:cNvSpPr>
                <a:spLocks noChangeShapeType="1"/>
              </p:cNvSpPr>
              <p:nvPr/>
            </p:nvSpPr>
            <p:spPr bwMode="auto">
              <a:xfrm flipV="1">
                <a:off x="4762" y="1922"/>
                <a:ext cx="1" cy="24"/>
              </a:xfrm>
              <a:prstGeom prst="line">
                <a:avLst/>
              </a:prstGeom>
              <a:noFill/>
              <a:ln w="3175">
                <a:solidFill>
                  <a:srgbClr val="000000"/>
                </a:solidFill>
                <a:miter lim="800000"/>
                <a:headEnd/>
                <a:tailEnd/>
              </a:ln>
            </p:spPr>
            <p:txBody>
              <a:bodyPr/>
              <a:lstStyle/>
              <a:p>
                <a:endParaRPr lang="en-US" dirty="0"/>
              </a:p>
            </p:txBody>
          </p:sp>
          <p:sp>
            <p:nvSpPr>
              <p:cNvPr id="2689" name="Line 2286"/>
              <p:cNvSpPr>
                <a:spLocks noChangeShapeType="1"/>
              </p:cNvSpPr>
              <p:nvPr/>
            </p:nvSpPr>
            <p:spPr bwMode="auto">
              <a:xfrm flipV="1">
                <a:off x="4762" y="1918"/>
                <a:ext cx="1" cy="4"/>
              </a:xfrm>
              <a:prstGeom prst="line">
                <a:avLst/>
              </a:prstGeom>
              <a:noFill/>
              <a:ln w="3175">
                <a:solidFill>
                  <a:srgbClr val="000000"/>
                </a:solidFill>
                <a:miter lim="800000"/>
                <a:headEnd/>
                <a:tailEnd/>
              </a:ln>
            </p:spPr>
            <p:txBody>
              <a:bodyPr/>
              <a:lstStyle/>
              <a:p>
                <a:endParaRPr lang="en-US" dirty="0"/>
              </a:p>
            </p:txBody>
          </p:sp>
          <p:sp>
            <p:nvSpPr>
              <p:cNvPr id="2690" name="Line 2287"/>
              <p:cNvSpPr>
                <a:spLocks noChangeShapeType="1"/>
              </p:cNvSpPr>
              <p:nvPr/>
            </p:nvSpPr>
            <p:spPr bwMode="auto">
              <a:xfrm flipV="1">
                <a:off x="4762" y="1901"/>
                <a:ext cx="1" cy="17"/>
              </a:xfrm>
              <a:prstGeom prst="line">
                <a:avLst/>
              </a:prstGeom>
              <a:noFill/>
              <a:ln w="3175">
                <a:solidFill>
                  <a:srgbClr val="000000"/>
                </a:solidFill>
                <a:miter lim="800000"/>
                <a:headEnd/>
                <a:tailEnd/>
              </a:ln>
            </p:spPr>
            <p:txBody>
              <a:bodyPr/>
              <a:lstStyle/>
              <a:p>
                <a:endParaRPr lang="en-US" dirty="0"/>
              </a:p>
            </p:txBody>
          </p:sp>
          <p:sp>
            <p:nvSpPr>
              <p:cNvPr id="2691" name="Line 2288"/>
              <p:cNvSpPr>
                <a:spLocks noChangeShapeType="1"/>
              </p:cNvSpPr>
              <p:nvPr/>
            </p:nvSpPr>
            <p:spPr bwMode="auto">
              <a:xfrm flipV="1">
                <a:off x="4762" y="1899"/>
                <a:ext cx="1" cy="2"/>
              </a:xfrm>
              <a:prstGeom prst="line">
                <a:avLst/>
              </a:prstGeom>
              <a:noFill/>
              <a:ln w="3175">
                <a:solidFill>
                  <a:srgbClr val="000000"/>
                </a:solidFill>
                <a:miter lim="800000"/>
                <a:headEnd/>
                <a:tailEnd/>
              </a:ln>
            </p:spPr>
            <p:txBody>
              <a:bodyPr/>
              <a:lstStyle/>
              <a:p>
                <a:endParaRPr lang="en-US" dirty="0"/>
              </a:p>
            </p:txBody>
          </p:sp>
          <p:sp>
            <p:nvSpPr>
              <p:cNvPr id="2692" name="Line 2289"/>
              <p:cNvSpPr>
                <a:spLocks noChangeShapeType="1"/>
              </p:cNvSpPr>
              <p:nvPr/>
            </p:nvSpPr>
            <p:spPr bwMode="auto">
              <a:xfrm>
                <a:off x="4762" y="1899"/>
                <a:ext cx="1" cy="1"/>
              </a:xfrm>
              <a:prstGeom prst="line">
                <a:avLst/>
              </a:prstGeom>
              <a:noFill/>
              <a:ln w="3175">
                <a:solidFill>
                  <a:srgbClr val="000000"/>
                </a:solidFill>
                <a:miter lim="800000"/>
                <a:headEnd/>
                <a:tailEnd/>
              </a:ln>
            </p:spPr>
            <p:txBody>
              <a:bodyPr/>
              <a:lstStyle/>
              <a:p>
                <a:endParaRPr lang="en-US" dirty="0"/>
              </a:p>
            </p:txBody>
          </p:sp>
          <p:sp>
            <p:nvSpPr>
              <p:cNvPr id="2693" name="Line 2290"/>
              <p:cNvSpPr>
                <a:spLocks noChangeShapeType="1"/>
              </p:cNvSpPr>
              <p:nvPr/>
            </p:nvSpPr>
            <p:spPr bwMode="auto">
              <a:xfrm>
                <a:off x="4762" y="1899"/>
                <a:ext cx="1" cy="1"/>
              </a:xfrm>
              <a:prstGeom prst="line">
                <a:avLst/>
              </a:prstGeom>
              <a:noFill/>
              <a:ln w="3175">
                <a:solidFill>
                  <a:srgbClr val="000000"/>
                </a:solidFill>
                <a:miter lim="800000"/>
                <a:headEnd/>
                <a:tailEnd/>
              </a:ln>
            </p:spPr>
            <p:txBody>
              <a:bodyPr/>
              <a:lstStyle/>
              <a:p>
                <a:endParaRPr lang="en-US" dirty="0"/>
              </a:p>
            </p:txBody>
          </p:sp>
          <p:sp>
            <p:nvSpPr>
              <p:cNvPr id="2694" name="Line 2291"/>
              <p:cNvSpPr>
                <a:spLocks noChangeShapeType="1"/>
              </p:cNvSpPr>
              <p:nvPr/>
            </p:nvSpPr>
            <p:spPr bwMode="auto">
              <a:xfrm flipV="1">
                <a:off x="4762" y="1894"/>
                <a:ext cx="1" cy="5"/>
              </a:xfrm>
              <a:prstGeom prst="line">
                <a:avLst/>
              </a:prstGeom>
              <a:noFill/>
              <a:ln w="3175">
                <a:solidFill>
                  <a:srgbClr val="000000"/>
                </a:solidFill>
                <a:miter lim="800000"/>
                <a:headEnd/>
                <a:tailEnd/>
              </a:ln>
            </p:spPr>
            <p:txBody>
              <a:bodyPr/>
              <a:lstStyle/>
              <a:p>
                <a:endParaRPr lang="en-US" dirty="0"/>
              </a:p>
            </p:txBody>
          </p:sp>
          <p:sp>
            <p:nvSpPr>
              <p:cNvPr id="2695" name="Line 2292"/>
              <p:cNvSpPr>
                <a:spLocks noChangeShapeType="1"/>
              </p:cNvSpPr>
              <p:nvPr/>
            </p:nvSpPr>
            <p:spPr bwMode="auto">
              <a:xfrm flipV="1">
                <a:off x="4762" y="1893"/>
                <a:ext cx="1" cy="1"/>
              </a:xfrm>
              <a:prstGeom prst="line">
                <a:avLst/>
              </a:prstGeom>
              <a:noFill/>
              <a:ln w="3175">
                <a:solidFill>
                  <a:srgbClr val="000000"/>
                </a:solidFill>
                <a:miter lim="800000"/>
                <a:headEnd/>
                <a:tailEnd/>
              </a:ln>
            </p:spPr>
            <p:txBody>
              <a:bodyPr/>
              <a:lstStyle/>
              <a:p>
                <a:endParaRPr lang="en-US" dirty="0"/>
              </a:p>
            </p:txBody>
          </p:sp>
          <p:sp>
            <p:nvSpPr>
              <p:cNvPr id="2696" name="Line 2293"/>
              <p:cNvSpPr>
                <a:spLocks noChangeShapeType="1"/>
              </p:cNvSpPr>
              <p:nvPr/>
            </p:nvSpPr>
            <p:spPr bwMode="auto">
              <a:xfrm flipV="1">
                <a:off x="4762" y="1875"/>
                <a:ext cx="1" cy="18"/>
              </a:xfrm>
              <a:prstGeom prst="line">
                <a:avLst/>
              </a:prstGeom>
              <a:noFill/>
              <a:ln w="3175">
                <a:solidFill>
                  <a:srgbClr val="000000"/>
                </a:solidFill>
                <a:miter lim="800000"/>
                <a:headEnd/>
                <a:tailEnd/>
              </a:ln>
            </p:spPr>
            <p:txBody>
              <a:bodyPr/>
              <a:lstStyle/>
              <a:p>
                <a:endParaRPr lang="en-US" dirty="0"/>
              </a:p>
            </p:txBody>
          </p:sp>
          <p:sp>
            <p:nvSpPr>
              <p:cNvPr id="2697" name="Freeform 2294"/>
              <p:cNvSpPr>
                <a:spLocks/>
              </p:cNvSpPr>
              <p:nvPr/>
            </p:nvSpPr>
            <p:spPr bwMode="auto">
              <a:xfrm>
                <a:off x="4762" y="1874"/>
                <a:ext cx="29" cy="12"/>
              </a:xfrm>
              <a:custGeom>
                <a:avLst/>
                <a:gdLst>
                  <a:gd name="T0" fmla="*/ 0 w 29"/>
                  <a:gd name="T1" fmla="*/ 1 h 12"/>
                  <a:gd name="T2" fmla="*/ 13 w 29"/>
                  <a:gd name="T3" fmla="*/ 12 h 12"/>
                  <a:gd name="T4" fmla="*/ 16 w 29"/>
                  <a:gd name="T5" fmla="*/ 9 h 12"/>
                  <a:gd name="T6" fmla="*/ 23 w 29"/>
                  <a:gd name="T7" fmla="*/ 12 h 12"/>
                  <a:gd name="T8" fmla="*/ 29 w 29"/>
                  <a:gd name="T9" fmla="*/ 9 h 12"/>
                  <a:gd name="T10" fmla="*/ 26 w 29"/>
                  <a:gd name="T11" fmla="*/ 9 h 12"/>
                  <a:gd name="T12" fmla="*/ 19 w 29"/>
                  <a:gd name="T13" fmla="*/ 1 h 12"/>
                  <a:gd name="T14" fmla="*/ 13 w 29"/>
                  <a:gd name="T15" fmla="*/ 3 h 12"/>
                  <a:gd name="T16" fmla="*/ 13 w 29"/>
                  <a:gd name="T17" fmla="*/ 0 h 12"/>
                  <a:gd name="T18" fmla="*/ 10 w 29"/>
                  <a:gd name="T19" fmla="*/ 0 h 12"/>
                  <a:gd name="T20" fmla="*/ 10 w 29"/>
                  <a:gd name="T21" fmla="*/ 4 h 12"/>
                  <a:gd name="T22" fmla="*/ 6 w 29"/>
                  <a:gd name="T23" fmla="*/ 0 h 12"/>
                  <a:gd name="T24" fmla="*/ 0 w 29"/>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0" y="1"/>
                    </a:moveTo>
                    <a:lnTo>
                      <a:pt x="13" y="12"/>
                    </a:lnTo>
                    <a:lnTo>
                      <a:pt x="16" y="9"/>
                    </a:lnTo>
                    <a:lnTo>
                      <a:pt x="23" y="12"/>
                    </a:lnTo>
                    <a:lnTo>
                      <a:pt x="29" y="9"/>
                    </a:lnTo>
                    <a:lnTo>
                      <a:pt x="26" y="9"/>
                    </a:lnTo>
                    <a:lnTo>
                      <a:pt x="19" y="1"/>
                    </a:lnTo>
                    <a:lnTo>
                      <a:pt x="13" y="3"/>
                    </a:lnTo>
                    <a:lnTo>
                      <a:pt x="13" y="0"/>
                    </a:lnTo>
                    <a:lnTo>
                      <a:pt x="10" y="0"/>
                    </a:lnTo>
                    <a:lnTo>
                      <a:pt x="10" y="4"/>
                    </a:ln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98" name="Line 2295"/>
              <p:cNvSpPr>
                <a:spLocks noChangeShapeType="1"/>
              </p:cNvSpPr>
              <p:nvPr/>
            </p:nvSpPr>
            <p:spPr bwMode="auto">
              <a:xfrm flipV="1">
                <a:off x="4762" y="1872"/>
                <a:ext cx="1" cy="2"/>
              </a:xfrm>
              <a:prstGeom prst="line">
                <a:avLst/>
              </a:prstGeom>
              <a:noFill/>
              <a:ln w="3175">
                <a:solidFill>
                  <a:srgbClr val="000000"/>
                </a:solidFill>
                <a:miter lim="800000"/>
                <a:headEnd/>
                <a:tailEnd/>
              </a:ln>
            </p:spPr>
            <p:txBody>
              <a:bodyPr/>
              <a:lstStyle/>
              <a:p>
                <a:endParaRPr lang="en-US" dirty="0"/>
              </a:p>
            </p:txBody>
          </p:sp>
          <p:sp>
            <p:nvSpPr>
              <p:cNvPr id="2699" name="Freeform 2296"/>
              <p:cNvSpPr>
                <a:spLocks/>
              </p:cNvSpPr>
              <p:nvPr/>
            </p:nvSpPr>
            <p:spPr bwMode="auto">
              <a:xfrm>
                <a:off x="4762" y="1866"/>
                <a:ext cx="3" cy="6"/>
              </a:xfrm>
              <a:custGeom>
                <a:avLst/>
                <a:gdLst>
                  <a:gd name="T0" fmla="*/ 0 w 3"/>
                  <a:gd name="T1" fmla="*/ 6 h 6"/>
                  <a:gd name="T2" fmla="*/ 2 w 3"/>
                  <a:gd name="T3" fmla="*/ 6 h 6"/>
                  <a:gd name="T4" fmla="*/ 3 w 3"/>
                  <a:gd name="T5" fmla="*/ 3 h 6"/>
                  <a:gd name="T6" fmla="*/ 0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2" y="6"/>
                    </a:ln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700" name="Line 2297"/>
              <p:cNvSpPr>
                <a:spLocks noChangeShapeType="1"/>
              </p:cNvSpPr>
              <p:nvPr/>
            </p:nvSpPr>
            <p:spPr bwMode="auto">
              <a:xfrm flipH="1" flipV="1">
                <a:off x="4760" y="1790"/>
                <a:ext cx="2" cy="76"/>
              </a:xfrm>
              <a:prstGeom prst="line">
                <a:avLst/>
              </a:prstGeom>
              <a:noFill/>
              <a:ln w="3175">
                <a:solidFill>
                  <a:srgbClr val="000000"/>
                </a:solidFill>
                <a:miter lim="800000"/>
                <a:headEnd/>
                <a:tailEnd/>
              </a:ln>
            </p:spPr>
            <p:txBody>
              <a:bodyPr/>
              <a:lstStyle/>
              <a:p>
                <a:endParaRPr lang="en-US" dirty="0"/>
              </a:p>
            </p:txBody>
          </p:sp>
          <p:sp>
            <p:nvSpPr>
              <p:cNvPr id="2701" name="Line 2298"/>
              <p:cNvSpPr>
                <a:spLocks noChangeShapeType="1"/>
              </p:cNvSpPr>
              <p:nvPr/>
            </p:nvSpPr>
            <p:spPr bwMode="auto">
              <a:xfrm>
                <a:off x="4760" y="1790"/>
                <a:ext cx="44" cy="1"/>
              </a:xfrm>
              <a:prstGeom prst="line">
                <a:avLst/>
              </a:prstGeom>
              <a:noFill/>
              <a:ln w="3175">
                <a:solidFill>
                  <a:srgbClr val="000000"/>
                </a:solidFill>
                <a:miter lim="800000"/>
                <a:headEnd/>
                <a:tailEnd/>
              </a:ln>
            </p:spPr>
            <p:txBody>
              <a:bodyPr/>
              <a:lstStyle/>
              <a:p>
                <a:endParaRPr lang="en-US" dirty="0"/>
              </a:p>
            </p:txBody>
          </p:sp>
          <p:sp>
            <p:nvSpPr>
              <p:cNvPr id="2702" name="Freeform 2299"/>
              <p:cNvSpPr>
                <a:spLocks/>
              </p:cNvSpPr>
              <p:nvPr/>
            </p:nvSpPr>
            <p:spPr bwMode="auto">
              <a:xfrm>
                <a:off x="4789" y="1790"/>
                <a:ext cx="42" cy="66"/>
              </a:xfrm>
              <a:custGeom>
                <a:avLst/>
                <a:gdLst>
                  <a:gd name="T0" fmla="*/ 15 w 42"/>
                  <a:gd name="T1" fmla="*/ 0 h 66"/>
                  <a:gd name="T2" fmla="*/ 20 w 42"/>
                  <a:gd name="T3" fmla="*/ 10 h 66"/>
                  <a:gd name="T4" fmla="*/ 17 w 42"/>
                  <a:gd name="T5" fmla="*/ 12 h 66"/>
                  <a:gd name="T6" fmla="*/ 21 w 42"/>
                  <a:gd name="T7" fmla="*/ 13 h 66"/>
                  <a:gd name="T8" fmla="*/ 12 w 42"/>
                  <a:gd name="T9" fmla="*/ 24 h 66"/>
                  <a:gd name="T10" fmla="*/ 10 w 42"/>
                  <a:gd name="T11" fmla="*/ 36 h 66"/>
                  <a:gd name="T12" fmla="*/ 13 w 42"/>
                  <a:gd name="T13" fmla="*/ 39 h 66"/>
                  <a:gd name="T14" fmla="*/ 12 w 42"/>
                  <a:gd name="T15" fmla="*/ 44 h 66"/>
                  <a:gd name="T16" fmla="*/ 9 w 42"/>
                  <a:gd name="T17" fmla="*/ 42 h 66"/>
                  <a:gd name="T18" fmla="*/ 0 w 42"/>
                  <a:gd name="T19" fmla="*/ 48 h 66"/>
                  <a:gd name="T20" fmla="*/ 2 w 42"/>
                  <a:gd name="T21" fmla="*/ 61 h 66"/>
                  <a:gd name="T22" fmla="*/ 4 w 42"/>
                  <a:gd name="T23" fmla="*/ 60 h 66"/>
                  <a:gd name="T24" fmla="*/ 7 w 42"/>
                  <a:gd name="T25" fmla="*/ 66 h 66"/>
                  <a:gd name="T26" fmla="*/ 18 w 42"/>
                  <a:gd name="T27" fmla="*/ 64 h 66"/>
                  <a:gd name="T28" fmla="*/ 23 w 42"/>
                  <a:gd name="T29" fmla="*/ 58 h 66"/>
                  <a:gd name="T30" fmla="*/ 26 w 42"/>
                  <a:gd name="T31" fmla="*/ 50 h 66"/>
                  <a:gd name="T32" fmla="*/ 18 w 42"/>
                  <a:gd name="T33" fmla="*/ 45 h 66"/>
                  <a:gd name="T34" fmla="*/ 25 w 42"/>
                  <a:gd name="T35" fmla="*/ 47 h 66"/>
                  <a:gd name="T36" fmla="*/ 23 w 42"/>
                  <a:gd name="T37" fmla="*/ 34 h 66"/>
                  <a:gd name="T38" fmla="*/ 33 w 42"/>
                  <a:gd name="T39" fmla="*/ 37 h 66"/>
                  <a:gd name="T40" fmla="*/ 23 w 42"/>
                  <a:gd name="T41" fmla="*/ 32 h 66"/>
                  <a:gd name="T42" fmla="*/ 25 w 42"/>
                  <a:gd name="T43" fmla="*/ 24 h 66"/>
                  <a:gd name="T44" fmla="*/ 39 w 42"/>
                  <a:gd name="T45" fmla="*/ 21 h 66"/>
                  <a:gd name="T46" fmla="*/ 42 w 42"/>
                  <a:gd name="T47" fmla="*/ 12 h 66"/>
                  <a:gd name="T48" fmla="*/ 39 w 42"/>
                  <a:gd name="T49" fmla="*/ 10 h 66"/>
                  <a:gd name="T50" fmla="*/ 38 w 42"/>
                  <a:gd name="T51" fmla="*/ 13 h 66"/>
                  <a:gd name="T52" fmla="*/ 33 w 42"/>
                  <a:gd name="T53" fmla="*/ 5 h 66"/>
                  <a:gd name="T54" fmla="*/ 28 w 42"/>
                  <a:gd name="T55" fmla="*/ 13 h 66"/>
                  <a:gd name="T56" fmla="*/ 38 w 42"/>
                  <a:gd name="T57" fmla="*/ 13 h 66"/>
                  <a:gd name="T58" fmla="*/ 38 w 42"/>
                  <a:gd name="T59" fmla="*/ 20 h 66"/>
                  <a:gd name="T60" fmla="*/ 33 w 42"/>
                  <a:gd name="T61" fmla="*/ 18 h 66"/>
                  <a:gd name="T62" fmla="*/ 34 w 42"/>
                  <a:gd name="T63" fmla="*/ 23 h 66"/>
                  <a:gd name="T64" fmla="*/ 30 w 42"/>
                  <a:gd name="T65" fmla="*/ 16 h 66"/>
                  <a:gd name="T66" fmla="*/ 21 w 42"/>
                  <a:gd name="T67" fmla="*/ 16 h 66"/>
                  <a:gd name="T68" fmla="*/ 25 w 42"/>
                  <a:gd name="T69" fmla="*/ 15 h 66"/>
                  <a:gd name="T70" fmla="*/ 21 w 42"/>
                  <a:gd name="T71" fmla="*/ 16 h 66"/>
                  <a:gd name="T72" fmla="*/ 25 w 42"/>
                  <a:gd name="T73" fmla="*/ 23 h 66"/>
                  <a:gd name="T74" fmla="*/ 28 w 42"/>
                  <a:gd name="T75" fmla="*/ 21 h 66"/>
                  <a:gd name="T76" fmla="*/ 25 w 42"/>
                  <a:gd name="T77" fmla="*/ 24 h 66"/>
                  <a:gd name="T78" fmla="*/ 20 w 42"/>
                  <a:gd name="T79" fmla="*/ 16 h 66"/>
                  <a:gd name="T80" fmla="*/ 23 w 42"/>
                  <a:gd name="T81" fmla="*/ 13 h 66"/>
                  <a:gd name="T82" fmla="*/ 23 w 42"/>
                  <a:gd name="T83" fmla="*/ 4 h 66"/>
                  <a:gd name="T84" fmla="*/ 33 w 42"/>
                  <a:gd name="T85" fmla="*/ 5 h 66"/>
                  <a:gd name="T86" fmla="*/ 34 w 42"/>
                  <a:gd name="T87" fmla="*/ 0 h 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66"/>
                  <a:gd name="T134" fmla="*/ 42 w 42"/>
                  <a:gd name="T135" fmla="*/ 66 h 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66">
                    <a:moveTo>
                      <a:pt x="15" y="0"/>
                    </a:moveTo>
                    <a:lnTo>
                      <a:pt x="20" y="10"/>
                    </a:lnTo>
                    <a:lnTo>
                      <a:pt x="17" y="12"/>
                    </a:lnTo>
                    <a:lnTo>
                      <a:pt x="21" y="13"/>
                    </a:lnTo>
                    <a:lnTo>
                      <a:pt x="12" y="24"/>
                    </a:lnTo>
                    <a:lnTo>
                      <a:pt x="10" y="36"/>
                    </a:lnTo>
                    <a:lnTo>
                      <a:pt x="13" y="39"/>
                    </a:lnTo>
                    <a:lnTo>
                      <a:pt x="12" y="44"/>
                    </a:lnTo>
                    <a:lnTo>
                      <a:pt x="9" y="42"/>
                    </a:lnTo>
                    <a:lnTo>
                      <a:pt x="0" y="48"/>
                    </a:lnTo>
                    <a:lnTo>
                      <a:pt x="2" y="61"/>
                    </a:lnTo>
                    <a:lnTo>
                      <a:pt x="4" y="60"/>
                    </a:lnTo>
                    <a:lnTo>
                      <a:pt x="7" y="66"/>
                    </a:lnTo>
                    <a:lnTo>
                      <a:pt x="18" y="64"/>
                    </a:lnTo>
                    <a:lnTo>
                      <a:pt x="23" y="58"/>
                    </a:lnTo>
                    <a:lnTo>
                      <a:pt x="26" y="50"/>
                    </a:lnTo>
                    <a:lnTo>
                      <a:pt x="18" y="45"/>
                    </a:lnTo>
                    <a:lnTo>
                      <a:pt x="25" y="47"/>
                    </a:lnTo>
                    <a:lnTo>
                      <a:pt x="23" y="34"/>
                    </a:lnTo>
                    <a:lnTo>
                      <a:pt x="33" y="37"/>
                    </a:lnTo>
                    <a:lnTo>
                      <a:pt x="23" y="32"/>
                    </a:lnTo>
                    <a:lnTo>
                      <a:pt x="25" y="24"/>
                    </a:lnTo>
                    <a:lnTo>
                      <a:pt x="39" y="21"/>
                    </a:lnTo>
                    <a:lnTo>
                      <a:pt x="42" y="12"/>
                    </a:lnTo>
                    <a:lnTo>
                      <a:pt x="39" y="10"/>
                    </a:lnTo>
                    <a:lnTo>
                      <a:pt x="38" y="13"/>
                    </a:lnTo>
                    <a:lnTo>
                      <a:pt x="33" y="5"/>
                    </a:lnTo>
                    <a:lnTo>
                      <a:pt x="28" y="13"/>
                    </a:lnTo>
                    <a:lnTo>
                      <a:pt x="38" y="13"/>
                    </a:lnTo>
                    <a:lnTo>
                      <a:pt x="38" y="20"/>
                    </a:lnTo>
                    <a:lnTo>
                      <a:pt x="33" y="18"/>
                    </a:lnTo>
                    <a:lnTo>
                      <a:pt x="34" y="23"/>
                    </a:lnTo>
                    <a:lnTo>
                      <a:pt x="30" y="16"/>
                    </a:lnTo>
                    <a:lnTo>
                      <a:pt x="21" y="16"/>
                    </a:lnTo>
                    <a:lnTo>
                      <a:pt x="25" y="15"/>
                    </a:lnTo>
                    <a:lnTo>
                      <a:pt x="21" y="16"/>
                    </a:lnTo>
                    <a:lnTo>
                      <a:pt x="25" y="23"/>
                    </a:lnTo>
                    <a:lnTo>
                      <a:pt x="28" y="21"/>
                    </a:lnTo>
                    <a:lnTo>
                      <a:pt x="25" y="24"/>
                    </a:lnTo>
                    <a:lnTo>
                      <a:pt x="20" y="16"/>
                    </a:lnTo>
                    <a:lnTo>
                      <a:pt x="23" y="13"/>
                    </a:lnTo>
                    <a:lnTo>
                      <a:pt x="23" y="4"/>
                    </a:lnTo>
                    <a:lnTo>
                      <a:pt x="33" y="5"/>
                    </a:lnTo>
                    <a:lnTo>
                      <a:pt x="34" y="0"/>
                    </a:lnTo>
                  </a:path>
                </a:pathLst>
              </a:custGeom>
              <a:noFill/>
              <a:ln w="3175">
                <a:solidFill>
                  <a:srgbClr val="000000"/>
                </a:solidFill>
                <a:miter lim="800000"/>
                <a:headEnd/>
                <a:tailEnd/>
              </a:ln>
            </p:spPr>
            <p:txBody>
              <a:bodyPr/>
              <a:lstStyle/>
              <a:p>
                <a:pPr algn="ctr" eaLnBrk="0" hangingPunct="0"/>
                <a:endParaRPr lang="en-US" dirty="0"/>
              </a:p>
            </p:txBody>
          </p:sp>
          <p:sp>
            <p:nvSpPr>
              <p:cNvPr id="2703" name="Line 2300"/>
              <p:cNvSpPr>
                <a:spLocks noChangeShapeType="1"/>
              </p:cNvSpPr>
              <p:nvPr/>
            </p:nvSpPr>
            <p:spPr bwMode="auto">
              <a:xfrm flipV="1">
                <a:off x="4823" y="1789"/>
                <a:ext cx="38" cy="1"/>
              </a:xfrm>
              <a:prstGeom prst="line">
                <a:avLst/>
              </a:prstGeom>
              <a:noFill/>
              <a:ln w="3175">
                <a:solidFill>
                  <a:srgbClr val="000000"/>
                </a:solidFill>
                <a:miter lim="800000"/>
                <a:headEnd/>
                <a:tailEnd/>
              </a:ln>
            </p:spPr>
            <p:txBody>
              <a:bodyPr/>
              <a:lstStyle/>
              <a:p>
                <a:endParaRPr lang="en-US" dirty="0"/>
              </a:p>
            </p:txBody>
          </p:sp>
          <p:sp>
            <p:nvSpPr>
              <p:cNvPr id="2704" name="Line 2301"/>
              <p:cNvSpPr>
                <a:spLocks noChangeShapeType="1"/>
              </p:cNvSpPr>
              <p:nvPr/>
            </p:nvSpPr>
            <p:spPr bwMode="auto">
              <a:xfrm>
                <a:off x="4861" y="1789"/>
                <a:ext cx="3" cy="1"/>
              </a:xfrm>
              <a:prstGeom prst="line">
                <a:avLst/>
              </a:prstGeom>
              <a:noFill/>
              <a:ln w="3175">
                <a:solidFill>
                  <a:srgbClr val="000000"/>
                </a:solidFill>
                <a:miter lim="800000"/>
                <a:headEnd/>
                <a:tailEnd/>
              </a:ln>
            </p:spPr>
            <p:txBody>
              <a:bodyPr/>
              <a:lstStyle/>
              <a:p>
                <a:endParaRPr lang="en-US" dirty="0"/>
              </a:p>
            </p:txBody>
          </p:sp>
          <p:sp>
            <p:nvSpPr>
              <p:cNvPr id="2705" name="Line 2302"/>
              <p:cNvSpPr>
                <a:spLocks noChangeShapeType="1"/>
              </p:cNvSpPr>
              <p:nvPr/>
            </p:nvSpPr>
            <p:spPr bwMode="auto">
              <a:xfrm>
                <a:off x="4864" y="1789"/>
                <a:ext cx="8" cy="1"/>
              </a:xfrm>
              <a:prstGeom prst="line">
                <a:avLst/>
              </a:prstGeom>
              <a:noFill/>
              <a:ln w="3175">
                <a:solidFill>
                  <a:srgbClr val="000000"/>
                </a:solidFill>
                <a:miter lim="800000"/>
                <a:headEnd/>
                <a:tailEnd/>
              </a:ln>
            </p:spPr>
            <p:txBody>
              <a:bodyPr/>
              <a:lstStyle/>
              <a:p>
                <a:endParaRPr lang="en-US" dirty="0"/>
              </a:p>
            </p:txBody>
          </p:sp>
          <p:sp>
            <p:nvSpPr>
              <p:cNvPr id="2706" name="Line 2303"/>
              <p:cNvSpPr>
                <a:spLocks noChangeShapeType="1"/>
              </p:cNvSpPr>
              <p:nvPr/>
            </p:nvSpPr>
            <p:spPr bwMode="auto">
              <a:xfrm>
                <a:off x="4872" y="1789"/>
                <a:ext cx="2" cy="1"/>
              </a:xfrm>
              <a:prstGeom prst="line">
                <a:avLst/>
              </a:prstGeom>
              <a:noFill/>
              <a:ln w="3175">
                <a:solidFill>
                  <a:srgbClr val="000000"/>
                </a:solidFill>
                <a:miter lim="800000"/>
                <a:headEnd/>
                <a:tailEnd/>
              </a:ln>
            </p:spPr>
            <p:txBody>
              <a:bodyPr/>
              <a:lstStyle/>
              <a:p>
                <a:endParaRPr lang="en-US" dirty="0"/>
              </a:p>
            </p:txBody>
          </p:sp>
          <p:sp>
            <p:nvSpPr>
              <p:cNvPr id="2707" name="Freeform 2304"/>
              <p:cNvSpPr>
                <a:spLocks/>
              </p:cNvSpPr>
              <p:nvPr/>
            </p:nvSpPr>
            <p:spPr bwMode="auto">
              <a:xfrm>
                <a:off x="4874" y="1786"/>
                <a:ext cx="9" cy="3"/>
              </a:xfrm>
              <a:custGeom>
                <a:avLst/>
                <a:gdLst>
                  <a:gd name="T0" fmla="*/ 0 w 9"/>
                  <a:gd name="T1" fmla="*/ 3 h 3"/>
                  <a:gd name="T2" fmla="*/ 9 w 9"/>
                  <a:gd name="T3" fmla="*/ 3 h 3"/>
                  <a:gd name="T4" fmla="*/ 9 w 9"/>
                  <a:gd name="T5" fmla="*/ 0 h 3"/>
                  <a:gd name="T6" fmla="*/ 0 60000 65536"/>
                  <a:gd name="T7" fmla="*/ 0 60000 65536"/>
                  <a:gd name="T8" fmla="*/ 0 60000 65536"/>
                  <a:gd name="T9" fmla="*/ 0 w 9"/>
                  <a:gd name="T10" fmla="*/ 0 h 3"/>
                  <a:gd name="T11" fmla="*/ 9 w 9"/>
                  <a:gd name="T12" fmla="*/ 3 h 3"/>
                </a:gdLst>
                <a:ahLst/>
                <a:cxnLst>
                  <a:cxn ang="T6">
                    <a:pos x="T0" y="T1"/>
                  </a:cxn>
                  <a:cxn ang="T7">
                    <a:pos x="T2" y="T3"/>
                  </a:cxn>
                  <a:cxn ang="T8">
                    <a:pos x="T4" y="T5"/>
                  </a:cxn>
                </a:cxnLst>
                <a:rect l="T9" t="T10" r="T11" b="T12"/>
                <a:pathLst>
                  <a:path w="9" h="3">
                    <a:moveTo>
                      <a:pt x="0" y="3"/>
                    </a:moveTo>
                    <a:lnTo>
                      <a:pt x="9" y="3"/>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2708" name="Line 2305"/>
              <p:cNvSpPr>
                <a:spLocks noChangeShapeType="1"/>
              </p:cNvSpPr>
              <p:nvPr/>
            </p:nvSpPr>
            <p:spPr bwMode="auto">
              <a:xfrm flipV="1">
                <a:off x="4883" y="1784"/>
                <a:ext cx="1" cy="2"/>
              </a:xfrm>
              <a:prstGeom prst="line">
                <a:avLst/>
              </a:prstGeom>
              <a:noFill/>
              <a:ln w="3175">
                <a:solidFill>
                  <a:srgbClr val="000000"/>
                </a:solidFill>
                <a:miter lim="800000"/>
                <a:headEnd/>
                <a:tailEnd/>
              </a:ln>
            </p:spPr>
            <p:txBody>
              <a:bodyPr/>
              <a:lstStyle/>
              <a:p>
                <a:endParaRPr lang="en-US" dirty="0"/>
              </a:p>
            </p:txBody>
          </p:sp>
          <p:sp>
            <p:nvSpPr>
              <p:cNvPr id="2709" name="Freeform 2306"/>
              <p:cNvSpPr>
                <a:spLocks/>
              </p:cNvSpPr>
              <p:nvPr/>
            </p:nvSpPr>
            <p:spPr bwMode="auto">
              <a:xfrm>
                <a:off x="4882" y="1720"/>
                <a:ext cx="9" cy="64"/>
              </a:xfrm>
              <a:custGeom>
                <a:avLst/>
                <a:gdLst>
                  <a:gd name="T0" fmla="*/ 1 w 9"/>
                  <a:gd name="T1" fmla="*/ 64 h 64"/>
                  <a:gd name="T2" fmla="*/ 0 w 9"/>
                  <a:gd name="T3" fmla="*/ 27 h 64"/>
                  <a:gd name="T4" fmla="*/ 9 w 9"/>
                  <a:gd name="T5" fmla="*/ 27 h 64"/>
                  <a:gd name="T6" fmla="*/ 8 w 9"/>
                  <a:gd name="T7" fmla="*/ 0 h 64"/>
                  <a:gd name="T8" fmla="*/ 0 60000 65536"/>
                  <a:gd name="T9" fmla="*/ 0 60000 65536"/>
                  <a:gd name="T10" fmla="*/ 0 60000 65536"/>
                  <a:gd name="T11" fmla="*/ 0 60000 65536"/>
                  <a:gd name="T12" fmla="*/ 0 w 9"/>
                  <a:gd name="T13" fmla="*/ 0 h 64"/>
                  <a:gd name="T14" fmla="*/ 9 w 9"/>
                  <a:gd name="T15" fmla="*/ 64 h 64"/>
                </a:gdLst>
                <a:ahLst/>
                <a:cxnLst>
                  <a:cxn ang="T8">
                    <a:pos x="T0" y="T1"/>
                  </a:cxn>
                  <a:cxn ang="T9">
                    <a:pos x="T2" y="T3"/>
                  </a:cxn>
                  <a:cxn ang="T10">
                    <a:pos x="T4" y="T5"/>
                  </a:cxn>
                  <a:cxn ang="T11">
                    <a:pos x="T6" y="T7"/>
                  </a:cxn>
                </a:cxnLst>
                <a:rect l="T12" t="T13" r="T14" b="T15"/>
                <a:pathLst>
                  <a:path w="9" h="64">
                    <a:moveTo>
                      <a:pt x="1" y="64"/>
                    </a:moveTo>
                    <a:lnTo>
                      <a:pt x="0" y="27"/>
                    </a:lnTo>
                    <a:lnTo>
                      <a:pt x="9" y="27"/>
                    </a:lnTo>
                    <a:lnTo>
                      <a:pt x="8" y="0"/>
                    </a:lnTo>
                  </a:path>
                </a:pathLst>
              </a:custGeom>
              <a:noFill/>
              <a:ln w="3175">
                <a:solidFill>
                  <a:srgbClr val="000000"/>
                </a:solidFill>
                <a:miter lim="800000"/>
                <a:headEnd/>
                <a:tailEnd/>
              </a:ln>
            </p:spPr>
            <p:txBody>
              <a:bodyPr/>
              <a:lstStyle/>
              <a:p>
                <a:pPr algn="ctr" eaLnBrk="0" hangingPunct="0"/>
                <a:endParaRPr lang="en-US" dirty="0"/>
              </a:p>
            </p:txBody>
          </p:sp>
          <p:sp>
            <p:nvSpPr>
              <p:cNvPr id="2710" name="Freeform 2307"/>
              <p:cNvSpPr>
                <a:spLocks/>
              </p:cNvSpPr>
              <p:nvPr/>
            </p:nvSpPr>
            <p:spPr bwMode="auto">
              <a:xfrm>
                <a:off x="4890" y="1710"/>
                <a:ext cx="8" cy="10"/>
              </a:xfrm>
              <a:custGeom>
                <a:avLst/>
                <a:gdLst>
                  <a:gd name="T0" fmla="*/ 0 w 8"/>
                  <a:gd name="T1" fmla="*/ 10 h 10"/>
                  <a:gd name="T2" fmla="*/ 5 w 8"/>
                  <a:gd name="T3" fmla="*/ 10 h 10"/>
                  <a:gd name="T4" fmla="*/ 5 w 8"/>
                  <a:gd name="T5" fmla="*/ 4 h 10"/>
                  <a:gd name="T6" fmla="*/ 8 w 8"/>
                  <a:gd name="T7" fmla="*/ 4 h 10"/>
                  <a:gd name="T8" fmla="*/ 8 w 8"/>
                  <a:gd name="T9" fmla="*/ 0 h 10"/>
                  <a:gd name="T10" fmla="*/ 0 w 8"/>
                  <a:gd name="T11" fmla="*/ 2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0" y="10"/>
                    </a:moveTo>
                    <a:lnTo>
                      <a:pt x="5" y="10"/>
                    </a:lnTo>
                    <a:lnTo>
                      <a:pt x="5" y="4"/>
                    </a:lnTo>
                    <a:lnTo>
                      <a:pt x="8" y="4"/>
                    </a:lnTo>
                    <a:lnTo>
                      <a:pt x="8"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11" name="Line 2308"/>
              <p:cNvSpPr>
                <a:spLocks noChangeShapeType="1"/>
              </p:cNvSpPr>
              <p:nvPr/>
            </p:nvSpPr>
            <p:spPr bwMode="auto">
              <a:xfrm flipV="1">
                <a:off x="4890" y="1710"/>
                <a:ext cx="1" cy="2"/>
              </a:xfrm>
              <a:prstGeom prst="line">
                <a:avLst/>
              </a:prstGeom>
              <a:noFill/>
              <a:ln w="3175">
                <a:solidFill>
                  <a:srgbClr val="000000"/>
                </a:solidFill>
                <a:miter lim="800000"/>
                <a:headEnd/>
                <a:tailEnd/>
              </a:ln>
            </p:spPr>
            <p:txBody>
              <a:bodyPr/>
              <a:lstStyle/>
              <a:p>
                <a:endParaRPr lang="en-US" dirty="0"/>
              </a:p>
            </p:txBody>
          </p:sp>
          <p:sp>
            <p:nvSpPr>
              <p:cNvPr id="2712" name="Line 2309"/>
              <p:cNvSpPr>
                <a:spLocks noChangeShapeType="1"/>
              </p:cNvSpPr>
              <p:nvPr/>
            </p:nvSpPr>
            <p:spPr bwMode="auto">
              <a:xfrm>
                <a:off x="4890" y="1710"/>
                <a:ext cx="1" cy="1"/>
              </a:xfrm>
              <a:prstGeom prst="line">
                <a:avLst/>
              </a:prstGeom>
              <a:noFill/>
              <a:ln w="3175">
                <a:solidFill>
                  <a:srgbClr val="000000"/>
                </a:solidFill>
                <a:miter lim="800000"/>
                <a:headEnd/>
                <a:tailEnd/>
              </a:ln>
            </p:spPr>
            <p:txBody>
              <a:bodyPr/>
              <a:lstStyle/>
              <a:p>
                <a:endParaRPr lang="en-US" dirty="0"/>
              </a:p>
            </p:txBody>
          </p:sp>
          <p:sp>
            <p:nvSpPr>
              <p:cNvPr id="2713" name="Freeform 2310"/>
              <p:cNvSpPr>
                <a:spLocks/>
              </p:cNvSpPr>
              <p:nvPr/>
            </p:nvSpPr>
            <p:spPr bwMode="auto">
              <a:xfrm>
                <a:off x="4257" y="1640"/>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14" name="Line 2311"/>
              <p:cNvSpPr>
                <a:spLocks noChangeShapeType="1"/>
              </p:cNvSpPr>
              <p:nvPr/>
            </p:nvSpPr>
            <p:spPr bwMode="auto">
              <a:xfrm flipV="1">
                <a:off x="4252" y="1640"/>
                <a:ext cx="2" cy="2"/>
              </a:xfrm>
              <a:prstGeom prst="line">
                <a:avLst/>
              </a:prstGeom>
              <a:noFill/>
              <a:ln w="3175">
                <a:solidFill>
                  <a:srgbClr val="000000"/>
                </a:solidFill>
                <a:miter lim="800000"/>
                <a:headEnd/>
                <a:tailEnd/>
              </a:ln>
            </p:spPr>
            <p:txBody>
              <a:bodyPr/>
              <a:lstStyle/>
              <a:p>
                <a:endParaRPr lang="en-US" dirty="0"/>
              </a:p>
            </p:txBody>
          </p:sp>
          <p:sp>
            <p:nvSpPr>
              <p:cNvPr id="2715" name="Line 2312"/>
              <p:cNvSpPr>
                <a:spLocks noChangeShapeType="1"/>
              </p:cNvSpPr>
              <p:nvPr/>
            </p:nvSpPr>
            <p:spPr bwMode="auto">
              <a:xfrm>
                <a:off x="4254" y="1642"/>
                <a:ext cx="2" cy="1"/>
              </a:xfrm>
              <a:prstGeom prst="line">
                <a:avLst/>
              </a:prstGeom>
              <a:noFill/>
              <a:ln w="3175">
                <a:solidFill>
                  <a:srgbClr val="000000"/>
                </a:solidFill>
                <a:miter lim="800000"/>
                <a:headEnd/>
                <a:tailEnd/>
              </a:ln>
            </p:spPr>
            <p:txBody>
              <a:bodyPr/>
              <a:lstStyle/>
              <a:p>
                <a:endParaRPr lang="en-US" dirty="0"/>
              </a:p>
            </p:txBody>
          </p:sp>
          <p:sp>
            <p:nvSpPr>
              <p:cNvPr id="2716" name="Line 2313"/>
              <p:cNvSpPr>
                <a:spLocks noChangeShapeType="1"/>
              </p:cNvSpPr>
              <p:nvPr/>
            </p:nvSpPr>
            <p:spPr bwMode="auto">
              <a:xfrm flipV="1">
                <a:off x="4264" y="1642"/>
                <a:ext cx="1" cy="1"/>
              </a:xfrm>
              <a:prstGeom prst="line">
                <a:avLst/>
              </a:prstGeom>
              <a:noFill/>
              <a:ln w="3175">
                <a:solidFill>
                  <a:srgbClr val="000000"/>
                </a:solidFill>
                <a:miter lim="800000"/>
                <a:headEnd/>
                <a:tailEnd/>
              </a:ln>
            </p:spPr>
            <p:txBody>
              <a:bodyPr/>
              <a:lstStyle/>
              <a:p>
                <a:endParaRPr lang="en-US" dirty="0"/>
              </a:p>
            </p:txBody>
          </p:sp>
          <p:sp>
            <p:nvSpPr>
              <p:cNvPr id="2717" name="Line 2314"/>
              <p:cNvSpPr>
                <a:spLocks noChangeShapeType="1"/>
              </p:cNvSpPr>
              <p:nvPr/>
            </p:nvSpPr>
            <p:spPr bwMode="auto">
              <a:xfrm>
                <a:off x="4275" y="1646"/>
                <a:ext cx="2" cy="1"/>
              </a:xfrm>
              <a:prstGeom prst="line">
                <a:avLst/>
              </a:prstGeom>
              <a:noFill/>
              <a:ln w="3175">
                <a:solidFill>
                  <a:srgbClr val="000000"/>
                </a:solidFill>
                <a:miter lim="800000"/>
                <a:headEnd/>
                <a:tailEnd/>
              </a:ln>
            </p:spPr>
            <p:txBody>
              <a:bodyPr/>
              <a:lstStyle/>
              <a:p>
                <a:endParaRPr lang="en-US" dirty="0"/>
              </a:p>
            </p:txBody>
          </p:sp>
          <p:sp>
            <p:nvSpPr>
              <p:cNvPr id="2718" name="Line 2315"/>
              <p:cNvSpPr>
                <a:spLocks noChangeShapeType="1"/>
              </p:cNvSpPr>
              <p:nvPr/>
            </p:nvSpPr>
            <p:spPr bwMode="auto">
              <a:xfrm>
                <a:off x="4277" y="1646"/>
                <a:ext cx="1" cy="1"/>
              </a:xfrm>
              <a:prstGeom prst="line">
                <a:avLst/>
              </a:prstGeom>
              <a:noFill/>
              <a:ln w="3175">
                <a:solidFill>
                  <a:srgbClr val="000000"/>
                </a:solidFill>
                <a:miter lim="800000"/>
                <a:headEnd/>
                <a:tailEnd/>
              </a:ln>
            </p:spPr>
            <p:txBody>
              <a:bodyPr/>
              <a:lstStyle/>
              <a:p>
                <a:endParaRPr lang="en-US" dirty="0"/>
              </a:p>
            </p:txBody>
          </p:sp>
          <p:sp>
            <p:nvSpPr>
              <p:cNvPr id="2719" name="Line 2316"/>
              <p:cNvSpPr>
                <a:spLocks noChangeShapeType="1"/>
              </p:cNvSpPr>
              <p:nvPr/>
            </p:nvSpPr>
            <p:spPr bwMode="auto">
              <a:xfrm>
                <a:off x="4275" y="1650"/>
                <a:ext cx="2" cy="1"/>
              </a:xfrm>
              <a:prstGeom prst="line">
                <a:avLst/>
              </a:prstGeom>
              <a:noFill/>
              <a:ln w="3175">
                <a:solidFill>
                  <a:srgbClr val="000000"/>
                </a:solidFill>
                <a:miter lim="800000"/>
                <a:headEnd/>
                <a:tailEnd/>
              </a:ln>
            </p:spPr>
            <p:txBody>
              <a:bodyPr/>
              <a:lstStyle/>
              <a:p>
                <a:endParaRPr lang="en-US" dirty="0"/>
              </a:p>
            </p:txBody>
          </p:sp>
          <p:sp>
            <p:nvSpPr>
              <p:cNvPr id="2720" name="Line 2317"/>
              <p:cNvSpPr>
                <a:spLocks noChangeShapeType="1"/>
              </p:cNvSpPr>
              <p:nvPr/>
            </p:nvSpPr>
            <p:spPr bwMode="auto">
              <a:xfrm flipV="1">
                <a:off x="4288" y="1653"/>
                <a:ext cx="1" cy="1"/>
              </a:xfrm>
              <a:prstGeom prst="line">
                <a:avLst/>
              </a:prstGeom>
              <a:noFill/>
              <a:ln w="3175">
                <a:solidFill>
                  <a:srgbClr val="000000"/>
                </a:solidFill>
                <a:miter lim="800000"/>
                <a:headEnd/>
                <a:tailEnd/>
              </a:ln>
            </p:spPr>
            <p:txBody>
              <a:bodyPr/>
              <a:lstStyle/>
              <a:p>
                <a:endParaRPr lang="en-US" dirty="0"/>
              </a:p>
            </p:txBody>
          </p:sp>
          <p:sp>
            <p:nvSpPr>
              <p:cNvPr id="2721" name="Freeform 2318"/>
              <p:cNvSpPr>
                <a:spLocks/>
              </p:cNvSpPr>
              <p:nvPr/>
            </p:nvSpPr>
            <p:spPr bwMode="auto">
              <a:xfrm>
                <a:off x="5149" y="1664"/>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22" name="Freeform 2319"/>
              <p:cNvSpPr>
                <a:spLocks/>
              </p:cNvSpPr>
              <p:nvPr/>
            </p:nvSpPr>
            <p:spPr bwMode="auto">
              <a:xfrm>
                <a:off x="4290" y="1664"/>
                <a:ext cx="1" cy="6"/>
              </a:xfrm>
              <a:custGeom>
                <a:avLst/>
                <a:gdLst>
                  <a:gd name="T0" fmla="*/ 0 w 1"/>
                  <a:gd name="T1" fmla="*/ 6 h 6"/>
                  <a:gd name="T2" fmla="*/ 1 w 1"/>
                  <a:gd name="T3" fmla="*/ 0 h 6"/>
                  <a:gd name="T4" fmla="*/ 0 w 1"/>
                  <a:gd name="T5" fmla="*/ 6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6"/>
                    </a:moveTo>
                    <a:lnTo>
                      <a:pt x="1"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723" name="Line 2320"/>
              <p:cNvSpPr>
                <a:spLocks noChangeShapeType="1"/>
              </p:cNvSpPr>
              <p:nvPr/>
            </p:nvSpPr>
            <p:spPr bwMode="auto">
              <a:xfrm flipV="1">
                <a:off x="4293" y="1664"/>
                <a:ext cx="1" cy="2"/>
              </a:xfrm>
              <a:prstGeom prst="line">
                <a:avLst/>
              </a:prstGeom>
              <a:noFill/>
              <a:ln w="3175">
                <a:solidFill>
                  <a:srgbClr val="000000"/>
                </a:solidFill>
                <a:miter lim="800000"/>
                <a:headEnd/>
                <a:tailEnd/>
              </a:ln>
            </p:spPr>
            <p:txBody>
              <a:bodyPr/>
              <a:lstStyle/>
              <a:p>
                <a:endParaRPr lang="en-US" dirty="0"/>
              </a:p>
            </p:txBody>
          </p:sp>
          <p:sp>
            <p:nvSpPr>
              <p:cNvPr id="2724" name="Line 2321"/>
              <p:cNvSpPr>
                <a:spLocks noChangeShapeType="1"/>
              </p:cNvSpPr>
              <p:nvPr/>
            </p:nvSpPr>
            <p:spPr bwMode="auto">
              <a:xfrm flipV="1">
                <a:off x="4294" y="1664"/>
                <a:ext cx="1" cy="2"/>
              </a:xfrm>
              <a:prstGeom prst="line">
                <a:avLst/>
              </a:prstGeom>
              <a:noFill/>
              <a:ln w="3175">
                <a:solidFill>
                  <a:srgbClr val="000000"/>
                </a:solidFill>
                <a:miter lim="800000"/>
                <a:headEnd/>
                <a:tailEnd/>
              </a:ln>
            </p:spPr>
            <p:txBody>
              <a:bodyPr/>
              <a:lstStyle/>
              <a:p>
                <a:endParaRPr lang="en-US" dirty="0"/>
              </a:p>
            </p:txBody>
          </p:sp>
          <p:sp>
            <p:nvSpPr>
              <p:cNvPr id="2725" name="Freeform 2322"/>
              <p:cNvSpPr>
                <a:spLocks/>
              </p:cNvSpPr>
              <p:nvPr/>
            </p:nvSpPr>
            <p:spPr bwMode="auto">
              <a:xfrm>
                <a:off x="4294" y="1666"/>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726" name="Line 2323"/>
              <p:cNvSpPr>
                <a:spLocks noChangeShapeType="1"/>
              </p:cNvSpPr>
              <p:nvPr/>
            </p:nvSpPr>
            <p:spPr bwMode="auto">
              <a:xfrm flipV="1">
                <a:off x="4293" y="1666"/>
                <a:ext cx="1" cy="1"/>
              </a:xfrm>
              <a:prstGeom prst="line">
                <a:avLst/>
              </a:prstGeom>
              <a:noFill/>
              <a:ln w="3175">
                <a:solidFill>
                  <a:srgbClr val="000000"/>
                </a:solidFill>
                <a:miter lim="800000"/>
                <a:headEnd/>
                <a:tailEnd/>
              </a:ln>
            </p:spPr>
            <p:txBody>
              <a:bodyPr/>
              <a:lstStyle/>
              <a:p>
                <a:endParaRPr lang="en-US" dirty="0"/>
              </a:p>
            </p:txBody>
          </p:sp>
          <p:sp>
            <p:nvSpPr>
              <p:cNvPr id="2727" name="Freeform 2324"/>
              <p:cNvSpPr>
                <a:spLocks/>
              </p:cNvSpPr>
              <p:nvPr/>
            </p:nvSpPr>
            <p:spPr bwMode="auto">
              <a:xfrm>
                <a:off x="4288" y="1672"/>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28" name="Freeform 2325"/>
              <p:cNvSpPr>
                <a:spLocks/>
              </p:cNvSpPr>
              <p:nvPr/>
            </p:nvSpPr>
            <p:spPr bwMode="auto">
              <a:xfrm>
                <a:off x="4290" y="1675"/>
                <a:ext cx="3" cy="3"/>
              </a:xfrm>
              <a:custGeom>
                <a:avLst/>
                <a:gdLst>
                  <a:gd name="T0" fmla="*/ 0 w 3"/>
                  <a:gd name="T1" fmla="*/ 3 h 3"/>
                  <a:gd name="T2" fmla="*/ 0 w 3"/>
                  <a:gd name="T3" fmla="*/ 0 h 3"/>
                  <a:gd name="T4" fmla="*/ 3 w 3"/>
                  <a:gd name="T5" fmla="*/ 0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729" name="Freeform 2326"/>
              <p:cNvSpPr>
                <a:spLocks/>
              </p:cNvSpPr>
              <p:nvPr/>
            </p:nvSpPr>
            <p:spPr bwMode="auto">
              <a:xfrm>
                <a:off x="4288" y="1675"/>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30" name="Line 2327"/>
              <p:cNvSpPr>
                <a:spLocks noChangeShapeType="1"/>
              </p:cNvSpPr>
              <p:nvPr/>
            </p:nvSpPr>
            <p:spPr bwMode="auto">
              <a:xfrm>
                <a:off x="4296" y="1675"/>
                <a:ext cx="2" cy="1"/>
              </a:xfrm>
              <a:prstGeom prst="line">
                <a:avLst/>
              </a:prstGeom>
              <a:noFill/>
              <a:ln w="3175">
                <a:solidFill>
                  <a:srgbClr val="000000"/>
                </a:solidFill>
                <a:miter lim="800000"/>
                <a:headEnd/>
                <a:tailEnd/>
              </a:ln>
            </p:spPr>
            <p:txBody>
              <a:bodyPr/>
              <a:lstStyle/>
              <a:p>
                <a:endParaRPr lang="en-US" dirty="0"/>
              </a:p>
            </p:txBody>
          </p:sp>
          <p:sp>
            <p:nvSpPr>
              <p:cNvPr id="2731" name="Line 2328"/>
              <p:cNvSpPr>
                <a:spLocks noChangeShapeType="1"/>
              </p:cNvSpPr>
              <p:nvPr/>
            </p:nvSpPr>
            <p:spPr bwMode="auto">
              <a:xfrm>
                <a:off x="4294" y="1677"/>
                <a:ext cx="1" cy="1"/>
              </a:xfrm>
              <a:prstGeom prst="line">
                <a:avLst/>
              </a:prstGeom>
              <a:noFill/>
              <a:ln w="3175">
                <a:solidFill>
                  <a:srgbClr val="000000"/>
                </a:solidFill>
                <a:miter lim="800000"/>
                <a:headEnd/>
                <a:tailEnd/>
              </a:ln>
            </p:spPr>
            <p:txBody>
              <a:bodyPr/>
              <a:lstStyle/>
              <a:p>
                <a:endParaRPr lang="en-US" dirty="0"/>
              </a:p>
            </p:txBody>
          </p:sp>
          <p:sp>
            <p:nvSpPr>
              <p:cNvPr id="2732" name="Freeform 2329"/>
              <p:cNvSpPr>
                <a:spLocks/>
              </p:cNvSpPr>
              <p:nvPr/>
            </p:nvSpPr>
            <p:spPr bwMode="auto">
              <a:xfrm>
                <a:off x="4290" y="1677"/>
                <a:ext cx="3" cy="8"/>
              </a:xfrm>
              <a:custGeom>
                <a:avLst/>
                <a:gdLst>
                  <a:gd name="T0" fmla="*/ 0 w 3"/>
                  <a:gd name="T1" fmla="*/ 8 h 8"/>
                  <a:gd name="T2" fmla="*/ 3 w 3"/>
                  <a:gd name="T3" fmla="*/ 0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8"/>
                    </a:moveTo>
                    <a:lnTo>
                      <a:pt x="3" y="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733" name="Line 2330"/>
              <p:cNvSpPr>
                <a:spLocks noChangeShapeType="1"/>
              </p:cNvSpPr>
              <p:nvPr/>
            </p:nvSpPr>
            <p:spPr bwMode="auto">
              <a:xfrm>
                <a:off x="4288" y="1680"/>
                <a:ext cx="1" cy="1"/>
              </a:xfrm>
              <a:prstGeom prst="line">
                <a:avLst/>
              </a:prstGeom>
              <a:noFill/>
              <a:ln w="3175">
                <a:solidFill>
                  <a:srgbClr val="000000"/>
                </a:solidFill>
                <a:miter lim="800000"/>
                <a:headEnd/>
                <a:tailEnd/>
              </a:ln>
            </p:spPr>
            <p:txBody>
              <a:bodyPr/>
              <a:lstStyle/>
              <a:p>
                <a:endParaRPr lang="en-US" dirty="0"/>
              </a:p>
            </p:txBody>
          </p:sp>
          <p:sp>
            <p:nvSpPr>
              <p:cNvPr id="2734" name="Line 2331"/>
              <p:cNvSpPr>
                <a:spLocks noChangeShapeType="1"/>
              </p:cNvSpPr>
              <p:nvPr/>
            </p:nvSpPr>
            <p:spPr bwMode="auto">
              <a:xfrm flipV="1">
                <a:off x="4922" y="1678"/>
                <a:ext cx="2" cy="2"/>
              </a:xfrm>
              <a:prstGeom prst="line">
                <a:avLst/>
              </a:prstGeom>
              <a:noFill/>
              <a:ln w="3175">
                <a:solidFill>
                  <a:srgbClr val="000000"/>
                </a:solidFill>
                <a:miter lim="800000"/>
                <a:headEnd/>
                <a:tailEnd/>
              </a:ln>
            </p:spPr>
            <p:txBody>
              <a:bodyPr/>
              <a:lstStyle/>
              <a:p>
                <a:endParaRPr lang="en-US" dirty="0"/>
              </a:p>
            </p:txBody>
          </p:sp>
          <p:sp>
            <p:nvSpPr>
              <p:cNvPr id="2735" name="Line 2332"/>
              <p:cNvSpPr>
                <a:spLocks noChangeShapeType="1"/>
              </p:cNvSpPr>
              <p:nvPr/>
            </p:nvSpPr>
            <p:spPr bwMode="auto">
              <a:xfrm flipV="1">
                <a:off x="4294" y="1678"/>
                <a:ext cx="2" cy="2"/>
              </a:xfrm>
              <a:prstGeom prst="line">
                <a:avLst/>
              </a:prstGeom>
              <a:noFill/>
              <a:ln w="3175">
                <a:solidFill>
                  <a:srgbClr val="000000"/>
                </a:solidFill>
                <a:miter lim="800000"/>
                <a:headEnd/>
                <a:tailEnd/>
              </a:ln>
            </p:spPr>
            <p:txBody>
              <a:bodyPr/>
              <a:lstStyle/>
              <a:p>
                <a:endParaRPr lang="en-US" dirty="0"/>
              </a:p>
            </p:txBody>
          </p:sp>
          <p:sp>
            <p:nvSpPr>
              <p:cNvPr id="2736" name="Line 2333"/>
              <p:cNvSpPr>
                <a:spLocks noChangeShapeType="1"/>
              </p:cNvSpPr>
              <p:nvPr/>
            </p:nvSpPr>
            <p:spPr bwMode="auto">
              <a:xfrm flipV="1">
                <a:off x="4288" y="1683"/>
                <a:ext cx="1" cy="2"/>
              </a:xfrm>
              <a:prstGeom prst="line">
                <a:avLst/>
              </a:prstGeom>
              <a:noFill/>
              <a:ln w="3175">
                <a:solidFill>
                  <a:srgbClr val="000000"/>
                </a:solidFill>
                <a:miter lim="800000"/>
                <a:headEnd/>
                <a:tailEnd/>
              </a:ln>
            </p:spPr>
            <p:txBody>
              <a:bodyPr/>
              <a:lstStyle/>
              <a:p>
                <a:endParaRPr lang="en-US" dirty="0"/>
              </a:p>
            </p:txBody>
          </p:sp>
          <p:sp>
            <p:nvSpPr>
              <p:cNvPr id="2737" name="Freeform 2334"/>
              <p:cNvSpPr>
                <a:spLocks/>
              </p:cNvSpPr>
              <p:nvPr/>
            </p:nvSpPr>
            <p:spPr bwMode="auto">
              <a:xfrm>
                <a:off x="4298" y="1688"/>
                <a:ext cx="1" cy="5"/>
              </a:xfrm>
              <a:custGeom>
                <a:avLst/>
                <a:gdLst>
                  <a:gd name="T0" fmla="*/ 0 w 1"/>
                  <a:gd name="T1" fmla="*/ 5 h 5"/>
                  <a:gd name="T2" fmla="*/ 1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1"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738" name="Line 2335"/>
              <p:cNvSpPr>
                <a:spLocks noChangeShapeType="1"/>
              </p:cNvSpPr>
              <p:nvPr/>
            </p:nvSpPr>
            <p:spPr bwMode="auto">
              <a:xfrm flipV="1">
                <a:off x="4288" y="1688"/>
                <a:ext cx="1" cy="2"/>
              </a:xfrm>
              <a:prstGeom prst="line">
                <a:avLst/>
              </a:prstGeom>
              <a:noFill/>
              <a:ln w="3175">
                <a:solidFill>
                  <a:srgbClr val="000000"/>
                </a:solidFill>
                <a:miter lim="800000"/>
                <a:headEnd/>
                <a:tailEnd/>
              </a:ln>
            </p:spPr>
            <p:txBody>
              <a:bodyPr/>
              <a:lstStyle/>
              <a:p>
                <a:endParaRPr lang="en-US" dirty="0"/>
              </a:p>
            </p:txBody>
          </p:sp>
          <p:sp>
            <p:nvSpPr>
              <p:cNvPr id="2739" name="Line 2336"/>
              <p:cNvSpPr>
                <a:spLocks noChangeShapeType="1"/>
              </p:cNvSpPr>
              <p:nvPr/>
            </p:nvSpPr>
            <p:spPr bwMode="auto">
              <a:xfrm flipV="1">
                <a:off x="4293" y="1688"/>
                <a:ext cx="1" cy="2"/>
              </a:xfrm>
              <a:prstGeom prst="line">
                <a:avLst/>
              </a:prstGeom>
              <a:noFill/>
              <a:ln w="3175">
                <a:solidFill>
                  <a:srgbClr val="000000"/>
                </a:solidFill>
                <a:miter lim="800000"/>
                <a:headEnd/>
                <a:tailEnd/>
              </a:ln>
            </p:spPr>
            <p:txBody>
              <a:bodyPr/>
              <a:lstStyle/>
              <a:p>
                <a:endParaRPr lang="en-US" dirty="0"/>
              </a:p>
            </p:txBody>
          </p:sp>
          <p:sp>
            <p:nvSpPr>
              <p:cNvPr id="2740" name="Freeform 2337"/>
              <p:cNvSpPr>
                <a:spLocks/>
              </p:cNvSpPr>
              <p:nvPr/>
            </p:nvSpPr>
            <p:spPr bwMode="auto">
              <a:xfrm>
                <a:off x="5162" y="1690"/>
                <a:ext cx="1" cy="3"/>
              </a:xfrm>
              <a:custGeom>
                <a:avLst/>
                <a:gdLst>
                  <a:gd name="T0" fmla="*/ 1 w 1"/>
                  <a:gd name="T1" fmla="*/ 3 h 3"/>
                  <a:gd name="T2" fmla="*/ 0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lnTo>
                      <a:pt x="0"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2741" name="Line 2338"/>
              <p:cNvSpPr>
                <a:spLocks noChangeShapeType="1"/>
              </p:cNvSpPr>
              <p:nvPr/>
            </p:nvSpPr>
            <p:spPr bwMode="auto">
              <a:xfrm flipV="1">
                <a:off x="4338" y="1693"/>
                <a:ext cx="2" cy="1"/>
              </a:xfrm>
              <a:prstGeom prst="line">
                <a:avLst/>
              </a:prstGeom>
              <a:noFill/>
              <a:ln w="3175">
                <a:solidFill>
                  <a:srgbClr val="000000"/>
                </a:solidFill>
                <a:miter lim="800000"/>
                <a:headEnd/>
                <a:tailEnd/>
              </a:ln>
            </p:spPr>
            <p:txBody>
              <a:bodyPr/>
              <a:lstStyle/>
              <a:p>
                <a:endParaRPr lang="en-US" dirty="0"/>
              </a:p>
            </p:txBody>
          </p:sp>
          <p:sp>
            <p:nvSpPr>
              <p:cNvPr id="2742" name="Freeform 2339"/>
              <p:cNvSpPr>
                <a:spLocks/>
              </p:cNvSpPr>
              <p:nvPr/>
            </p:nvSpPr>
            <p:spPr bwMode="auto">
              <a:xfrm>
                <a:off x="4298" y="1694"/>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743" name="Line 2340"/>
              <p:cNvSpPr>
                <a:spLocks noChangeShapeType="1"/>
              </p:cNvSpPr>
              <p:nvPr/>
            </p:nvSpPr>
            <p:spPr bwMode="auto">
              <a:xfrm>
                <a:off x="4340" y="1693"/>
                <a:ext cx="1" cy="1"/>
              </a:xfrm>
              <a:prstGeom prst="line">
                <a:avLst/>
              </a:prstGeom>
              <a:noFill/>
              <a:ln w="3175">
                <a:solidFill>
                  <a:srgbClr val="000000"/>
                </a:solidFill>
                <a:miter lim="800000"/>
                <a:headEnd/>
                <a:tailEnd/>
              </a:ln>
            </p:spPr>
            <p:txBody>
              <a:bodyPr/>
              <a:lstStyle/>
              <a:p>
                <a:endParaRPr lang="en-US" dirty="0"/>
              </a:p>
            </p:txBody>
          </p:sp>
          <p:sp>
            <p:nvSpPr>
              <p:cNvPr id="2744" name="Line 2341"/>
              <p:cNvSpPr>
                <a:spLocks noChangeShapeType="1"/>
              </p:cNvSpPr>
              <p:nvPr/>
            </p:nvSpPr>
            <p:spPr bwMode="auto">
              <a:xfrm flipV="1">
                <a:off x="4296" y="1693"/>
                <a:ext cx="1" cy="1"/>
              </a:xfrm>
              <a:prstGeom prst="line">
                <a:avLst/>
              </a:prstGeom>
              <a:noFill/>
              <a:ln w="3175">
                <a:solidFill>
                  <a:srgbClr val="000000"/>
                </a:solidFill>
                <a:miter lim="800000"/>
                <a:headEnd/>
                <a:tailEnd/>
              </a:ln>
            </p:spPr>
            <p:txBody>
              <a:bodyPr/>
              <a:lstStyle/>
              <a:p>
                <a:endParaRPr lang="en-US" dirty="0"/>
              </a:p>
            </p:txBody>
          </p:sp>
          <p:sp>
            <p:nvSpPr>
              <p:cNvPr id="2745" name="Line 2342"/>
              <p:cNvSpPr>
                <a:spLocks noChangeShapeType="1"/>
              </p:cNvSpPr>
              <p:nvPr/>
            </p:nvSpPr>
            <p:spPr bwMode="auto">
              <a:xfrm flipV="1">
                <a:off x="4324" y="1693"/>
                <a:ext cx="1" cy="1"/>
              </a:xfrm>
              <a:prstGeom prst="line">
                <a:avLst/>
              </a:prstGeom>
              <a:noFill/>
              <a:ln w="3175">
                <a:solidFill>
                  <a:srgbClr val="000000"/>
                </a:solidFill>
                <a:miter lim="800000"/>
                <a:headEnd/>
                <a:tailEnd/>
              </a:ln>
            </p:spPr>
            <p:txBody>
              <a:bodyPr/>
              <a:lstStyle/>
              <a:p>
                <a:endParaRPr lang="en-US" dirty="0"/>
              </a:p>
            </p:txBody>
          </p:sp>
          <p:sp>
            <p:nvSpPr>
              <p:cNvPr id="2746" name="Freeform 2343"/>
              <p:cNvSpPr>
                <a:spLocks/>
              </p:cNvSpPr>
              <p:nvPr/>
            </p:nvSpPr>
            <p:spPr bwMode="auto">
              <a:xfrm>
                <a:off x="4333" y="1694"/>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47" name="Freeform 2344"/>
              <p:cNvSpPr>
                <a:spLocks/>
              </p:cNvSpPr>
              <p:nvPr/>
            </p:nvSpPr>
            <p:spPr bwMode="auto">
              <a:xfrm>
                <a:off x="4302" y="1694"/>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48" name="Freeform 2345"/>
              <p:cNvSpPr>
                <a:spLocks/>
              </p:cNvSpPr>
              <p:nvPr/>
            </p:nvSpPr>
            <p:spPr bwMode="auto">
              <a:xfrm>
                <a:off x="5165" y="1694"/>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49" name="Line 2346"/>
              <p:cNvSpPr>
                <a:spLocks noChangeShapeType="1"/>
              </p:cNvSpPr>
              <p:nvPr/>
            </p:nvSpPr>
            <p:spPr bwMode="auto">
              <a:xfrm>
                <a:off x="4306" y="1694"/>
                <a:ext cx="1" cy="1"/>
              </a:xfrm>
              <a:prstGeom prst="line">
                <a:avLst/>
              </a:prstGeom>
              <a:noFill/>
              <a:ln w="3175">
                <a:solidFill>
                  <a:srgbClr val="000000"/>
                </a:solidFill>
                <a:miter lim="800000"/>
                <a:headEnd/>
                <a:tailEnd/>
              </a:ln>
            </p:spPr>
            <p:txBody>
              <a:bodyPr/>
              <a:lstStyle/>
              <a:p>
                <a:endParaRPr lang="en-US" dirty="0"/>
              </a:p>
            </p:txBody>
          </p:sp>
          <p:sp>
            <p:nvSpPr>
              <p:cNvPr id="2750" name="Line 2347"/>
              <p:cNvSpPr>
                <a:spLocks noChangeShapeType="1"/>
              </p:cNvSpPr>
              <p:nvPr/>
            </p:nvSpPr>
            <p:spPr bwMode="auto">
              <a:xfrm flipV="1">
                <a:off x="4338" y="1694"/>
                <a:ext cx="1" cy="2"/>
              </a:xfrm>
              <a:prstGeom prst="line">
                <a:avLst/>
              </a:prstGeom>
              <a:noFill/>
              <a:ln w="3175">
                <a:solidFill>
                  <a:srgbClr val="000000"/>
                </a:solidFill>
                <a:miter lim="800000"/>
                <a:headEnd/>
                <a:tailEnd/>
              </a:ln>
            </p:spPr>
            <p:txBody>
              <a:bodyPr/>
              <a:lstStyle/>
              <a:p>
                <a:endParaRPr lang="en-US" dirty="0"/>
              </a:p>
            </p:txBody>
          </p:sp>
          <p:sp>
            <p:nvSpPr>
              <p:cNvPr id="2751" name="Freeform 2348"/>
              <p:cNvSpPr>
                <a:spLocks/>
              </p:cNvSpPr>
              <p:nvPr/>
            </p:nvSpPr>
            <p:spPr bwMode="auto">
              <a:xfrm>
                <a:off x="4299" y="1696"/>
                <a:ext cx="3" cy="5"/>
              </a:xfrm>
              <a:custGeom>
                <a:avLst/>
                <a:gdLst>
                  <a:gd name="T0" fmla="*/ 0 w 3"/>
                  <a:gd name="T1" fmla="*/ 5 h 5"/>
                  <a:gd name="T2" fmla="*/ 2 w 3"/>
                  <a:gd name="T3" fmla="*/ 5 h 5"/>
                  <a:gd name="T4" fmla="*/ 0 w 3"/>
                  <a:gd name="T5" fmla="*/ 0 h 5"/>
                  <a:gd name="T6" fmla="*/ 2 w 3"/>
                  <a:gd name="T7" fmla="*/ 0 h 5"/>
                  <a:gd name="T8" fmla="*/ 3 w 3"/>
                  <a:gd name="T9" fmla="*/ 5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2" y="5"/>
                    </a:lnTo>
                    <a:lnTo>
                      <a:pt x="0" y="0"/>
                    </a:lnTo>
                    <a:lnTo>
                      <a:pt x="2" y="0"/>
                    </a:lnTo>
                    <a:lnTo>
                      <a:pt x="3"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752" name="Freeform 2349"/>
              <p:cNvSpPr>
                <a:spLocks/>
              </p:cNvSpPr>
              <p:nvPr/>
            </p:nvSpPr>
            <p:spPr bwMode="auto">
              <a:xfrm>
                <a:off x="5166" y="1696"/>
                <a:ext cx="1" cy="8"/>
              </a:xfrm>
              <a:custGeom>
                <a:avLst/>
                <a:gdLst>
                  <a:gd name="T0" fmla="*/ 0 w 1"/>
                  <a:gd name="T1" fmla="*/ 8 h 8"/>
                  <a:gd name="T2" fmla="*/ 0 w 1"/>
                  <a:gd name="T3" fmla="*/ 0 h 8"/>
                  <a:gd name="T4" fmla="*/ 0 w 1"/>
                  <a:gd name="T5" fmla="*/ 8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0" y="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753" name="Freeform 2350"/>
              <p:cNvSpPr>
                <a:spLocks/>
              </p:cNvSpPr>
              <p:nvPr/>
            </p:nvSpPr>
            <p:spPr bwMode="auto">
              <a:xfrm>
                <a:off x="4382" y="1696"/>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754" name="Line 2351"/>
              <p:cNvSpPr>
                <a:spLocks noChangeShapeType="1"/>
              </p:cNvSpPr>
              <p:nvPr/>
            </p:nvSpPr>
            <p:spPr bwMode="auto">
              <a:xfrm flipV="1">
                <a:off x="4364" y="1698"/>
                <a:ext cx="1" cy="1"/>
              </a:xfrm>
              <a:prstGeom prst="line">
                <a:avLst/>
              </a:prstGeom>
              <a:noFill/>
              <a:ln w="3175">
                <a:solidFill>
                  <a:srgbClr val="000000"/>
                </a:solidFill>
                <a:miter lim="800000"/>
                <a:headEnd/>
                <a:tailEnd/>
              </a:ln>
            </p:spPr>
            <p:txBody>
              <a:bodyPr/>
              <a:lstStyle/>
              <a:p>
                <a:endParaRPr lang="en-US" dirty="0"/>
              </a:p>
            </p:txBody>
          </p:sp>
          <p:sp>
            <p:nvSpPr>
              <p:cNvPr id="2755" name="Freeform 2352"/>
              <p:cNvSpPr>
                <a:spLocks/>
              </p:cNvSpPr>
              <p:nvPr/>
            </p:nvSpPr>
            <p:spPr bwMode="auto">
              <a:xfrm>
                <a:off x="4319" y="1698"/>
                <a:ext cx="1" cy="4"/>
              </a:xfrm>
              <a:custGeom>
                <a:avLst/>
                <a:gdLst>
                  <a:gd name="T0" fmla="*/ 0 w 1"/>
                  <a:gd name="T1" fmla="*/ 4 h 4"/>
                  <a:gd name="T2" fmla="*/ 1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756" name="Line 2353"/>
              <p:cNvSpPr>
                <a:spLocks noChangeShapeType="1"/>
              </p:cNvSpPr>
              <p:nvPr/>
            </p:nvSpPr>
            <p:spPr bwMode="auto">
              <a:xfrm flipV="1">
                <a:off x="4364" y="1698"/>
                <a:ext cx="1" cy="1"/>
              </a:xfrm>
              <a:prstGeom prst="line">
                <a:avLst/>
              </a:prstGeom>
              <a:noFill/>
              <a:ln w="3175">
                <a:solidFill>
                  <a:srgbClr val="000000"/>
                </a:solidFill>
                <a:miter lim="800000"/>
                <a:headEnd/>
                <a:tailEnd/>
              </a:ln>
            </p:spPr>
            <p:txBody>
              <a:bodyPr/>
              <a:lstStyle/>
              <a:p>
                <a:endParaRPr lang="en-US" dirty="0"/>
              </a:p>
            </p:txBody>
          </p:sp>
          <p:sp>
            <p:nvSpPr>
              <p:cNvPr id="2757" name="Line 2354"/>
              <p:cNvSpPr>
                <a:spLocks noChangeShapeType="1"/>
              </p:cNvSpPr>
              <p:nvPr/>
            </p:nvSpPr>
            <p:spPr bwMode="auto">
              <a:xfrm flipV="1">
                <a:off x="4298" y="1698"/>
                <a:ext cx="1" cy="1"/>
              </a:xfrm>
              <a:prstGeom prst="line">
                <a:avLst/>
              </a:prstGeom>
              <a:noFill/>
              <a:ln w="3175">
                <a:solidFill>
                  <a:srgbClr val="000000"/>
                </a:solidFill>
                <a:miter lim="800000"/>
                <a:headEnd/>
                <a:tailEnd/>
              </a:ln>
            </p:spPr>
            <p:txBody>
              <a:bodyPr/>
              <a:lstStyle/>
              <a:p>
                <a:endParaRPr lang="en-US" dirty="0"/>
              </a:p>
            </p:txBody>
          </p:sp>
          <p:sp>
            <p:nvSpPr>
              <p:cNvPr id="2758" name="Freeform 2355"/>
              <p:cNvSpPr>
                <a:spLocks/>
              </p:cNvSpPr>
              <p:nvPr/>
            </p:nvSpPr>
            <p:spPr bwMode="auto">
              <a:xfrm>
                <a:off x="4307" y="169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59" name="Line 2356"/>
              <p:cNvSpPr>
                <a:spLocks noChangeShapeType="1"/>
              </p:cNvSpPr>
              <p:nvPr/>
            </p:nvSpPr>
            <p:spPr bwMode="auto">
              <a:xfrm>
                <a:off x="4317" y="1699"/>
                <a:ext cx="2" cy="1"/>
              </a:xfrm>
              <a:prstGeom prst="line">
                <a:avLst/>
              </a:prstGeom>
              <a:noFill/>
              <a:ln w="3175">
                <a:solidFill>
                  <a:srgbClr val="000000"/>
                </a:solidFill>
                <a:miter lim="800000"/>
                <a:headEnd/>
                <a:tailEnd/>
              </a:ln>
            </p:spPr>
            <p:txBody>
              <a:bodyPr/>
              <a:lstStyle/>
              <a:p>
                <a:endParaRPr lang="en-US" dirty="0"/>
              </a:p>
            </p:txBody>
          </p:sp>
          <p:sp>
            <p:nvSpPr>
              <p:cNvPr id="2760" name="Freeform 2357"/>
              <p:cNvSpPr>
                <a:spLocks/>
              </p:cNvSpPr>
              <p:nvPr/>
            </p:nvSpPr>
            <p:spPr bwMode="auto">
              <a:xfrm>
                <a:off x="4302" y="1699"/>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2761" name="Line 2358"/>
              <p:cNvSpPr>
                <a:spLocks noChangeShapeType="1"/>
              </p:cNvSpPr>
              <p:nvPr/>
            </p:nvSpPr>
            <p:spPr bwMode="auto">
              <a:xfrm>
                <a:off x="4403" y="1699"/>
                <a:ext cx="1" cy="1"/>
              </a:xfrm>
              <a:prstGeom prst="line">
                <a:avLst/>
              </a:prstGeom>
              <a:noFill/>
              <a:ln w="3175">
                <a:solidFill>
                  <a:srgbClr val="000000"/>
                </a:solidFill>
                <a:miter lim="800000"/>
                <a:headEnd/>
                <a:tailEnd/>
              </a:ln>
            </p:spPr>
            <p:txBody>
              <a:bodyPr/>
              <a:lstStyle/>
              <a:p>
                <a:endParaRPr lang="en-US" dirty="0"/>
              </a:p>
            </p:txBody>
          </p:sp>
          <p:sp>
            <p:nvSpPr>
              <p:cNvPr id="2762" name="Line 2359"/>
              <p:cNvSpPr>
                <a:spLocks noChangeShapeType="1"/>
              </p:cNvSpPr>
              <p:nvPr/>
            </p:nvSpPr>
            <p:spPr bwMode="auto">
              <a:xfrm flipV="1">
                <a:off x="4306" y="1699"/>
                <a:ext cx="1" cy="2"/>
              </a:xfrm>
              <a:prstGeom prst="line">
                <a:avLst/>
              </a:prstGeom>
              <a:noFill/>
              <a:ln w="3175">
                <a:solidFill>
                  <a:srgbClr val="000000"/>
                </a:solidFill>
                <a:miter lim="800000"/>
                <a:headEnd/>
                <a:tailEnd/>
              </a:ln>
            </p:spPr>
            <p:txBody>
              <a:bodyPr/>
              <a:lstStyle/>
              <a:p>
                <a:endParaRPr lang="en-US" dirty="0"/>
              </a:p>
            </p:txBody>
          </p:sp>
          <p:sp>
            <p:nvSpPr>
              <p:cNvPr id="2763" name="Line 2360"/>
              <p:cNvSpPr>
                <a:spLocks noChangeShapeType="1"/>
              </p:cNvSpPr>
              <p:nvPr/>
            </p:nvSpPr>
            <p:spPr bwMode="auto">
              <a:xfrm>
                <a:off x="4315" y="1699"/>
                <a:ext cx="2" cy="1"/>
              </a:xfrm>
              <a:prstGeom prst="line">
                <a:avLst/>
              </a:prstGeom>
              <a:noFill/>
              <a:ln w="3175">
                <a:solidFill>
                  <a:srgbClr val="000000"/>
                </a:solidFill>
                <a:miter lim="800000"/>
                <a:headEnd/>
                <a:tailEnd/>
              </a:ln>
            </p:spPr>
            <p:txBody>
              <a:bodyPr/>
              <a:lstStyle/>
              <a:p>
                <a:endParaRPr lang="en-US" dirty="0"/>
              </a:p>
            </p:txBody>
          </p:sp>
          <p:sp>
            <p:nvSpPr>
              <p:cNvPr id="2764" name="Line 2361"/>
              <p:cNvSpPr>
                <a:spLocks noChangeShapeType="1"/>
              </p:cNvSpPr>
              <p:nvPr/>
            </p:nvSpPr>
            <p:spPr bwMode="auto">
              <a:xfrm flipV="1">
                <a:off x="4294" y="1699"/>
                <a:ext cx="2" cy="2"/>
              </a:xfrm>
              <a:prstGeom prst="line">
                <a:avLst/>
              </a:prstGeom>
              <a:noFill/>
              <a:ln w="3175">
                <a:solidFill>
                  <a:srgbClr val="000000"/>
                </a:solidFill>
                <a:miter lim="800000"/>
                <a:headEnd/>
                <a:tailEnd/>
              </a:ln>
            </p:spPr>
            <p:txBody>
              <a:bodyPr/>
              <a:lstStyle/>
              <a:p>
                <a:endParaRPr lang="en-US" dirty="0"/>
              </a:p>
            </p:txBody>
          </p:sp>
          <p:sp>
            <p:nvSpPr>
              <p:cNvPr id="2765" name="Line 2362"/>
              <p:cNvSpPr>
                <a:spLocks noChangeShapeType="1"/>
              </p:cNvSpPr>
              <p:nvPr/>
            </p:nvSpPr>
            <p:spPr bwMode="auto">
              <a:xfrm flipV="1">
                <a:off x="4312" y="1699"/>
                <a:ext cx="2" cy="2"/>
              </a:xfrm>
              <a:prstGeom prst="line">
                <a:avLst/>
              </a:prstGeom>
              <a:noFill/>
              <a:ln w="3175">
                <a:solidFill>
                  <a:srgbClr val="000000"/>
                </a:solidFill>
                <a:miter lim="800000"/>
                <a:headEnd/>
                <a:tailEnd/>
              </a:ln>
            </p:spPr>
            <p:txBody>
              <a:bodyPr/>
              <a:lstStyle/>
              <a:p>
                <a:endParaRPr lang="en-US" dirty="0"/>
              </a:p>
            </p:txBody>
          </p:sp>
          <p:sp>
            <p:nvSpPr>
              <p:cNvPr id="2766" name="Freeform 2363"/>
              <p:cNvSpPr>
                <a:spLocks/>
              </p:cNvSpPr>
              <p:nvPr/>
            </p:nvSpPr>
            <p:spPr bwMode="auto">
              <a:xfrm>
                <a:off x="4311" y="1701"/>
                <a:ext cx="3" cy="3"/>
              </a:xfrm>
              <a:custGeom>
                <a:avLst/>
                <a:gdLst>
                  <a:gd name="T0" fmla="*/ 0 w 3"/>
                  <a:gd name="T1" fmla="*/ 1 h 3"/>
                  <a:gd name="T2" fmla="*/ 1 w 3"/>
                  <a:gd name="T3" fmla="*/ 0 h 3"/>
                  <a:gd name="T4" fmla="*/ 3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1" y="0"/>
                    </a:lnTo>
                    <a:lnTo>
                      <a:pt x="3" y="3"/>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767" name="Line 2364"/>
              <p:cNvSpPr>
                <a:spLocks noChangeShapeType="1"/>
              </p:cNvSpPr>
              <p:nvPr/>
            </p:nvSpPr>
            <p:spPr bwMode="auto">
              <a:xfrm flipV="1">
                <a:off x="4307" y="1699"/>
                <a:ext cx="1" cy="2"/>
              </a:xfrm>
              <a:prstGeom prst="line">
                <a:avLst/>
              </a:prstGeom>
              <a:noFill/>
              <a:ln w="3175">
                <a:solidFill>
                  <a:srgbClr val="000000"/>
                </a:solidFill>
                <a:miter lim="800000"/>
                <a:headEnd/>
                <a:tailEnd/>
              </a:ln>
            </p:spPr>
            <p:txBody>
              <a:bodyPr/>
              <a:lstStyle/>
              <a:p>
                <a:endParaRPr lang="en-US" dirty="0"/>
              </a:p>
            </p:txBody>
          </p:sp>
          <p:sp>
            <p:nvSpPr>
              <p:cNvPr id="2768" name="Line 2365"/>
              <p:cNvSpPr>
                <a:spLocks noChangeShapeType="1"/>
              </p:cNvSpPr>
              <p:nvPr/>
            </p:nvSpPr>
            <p:spPr bwMode="auto">
              <a:xfrm flipV="1">
                <a:off x="4302" y="1699"/>
                <a:ext cx="2" cy="2"/>
              </a:xfrm>
              <a:prstGeom prst="line">
                <a:avLst/>
              </a:prstGeom>
              <a:noFill/>
              <a:ln w="3175">
                <a:solidFill>
                  <a:srgbClr val="000000"/>
                </a:solidFill>
                <a:miter lim="800000"/>
                <a:headEnd/>
                <a:tailEnd/>
              </a:ln>
            </p:spPr>
            <p:txBody>
              <a:bodyPr/>
              <a:lstStyle/>
              <a:p>
                <a:endParaRPr lang="en-US" dirty="0"/>
              </a:p>
            </p:txBody>
          </p:sp>
          <p:sp>
            <p:nvSpPr>
              <p:cNvPr id="2769" name="Line 2366"/>
              <p:cNvSpPr>
                <a:spLocks noChangeShapeType="1"/>
              </p:cNvSpPr>
              <p:nvPr/>
            </p:nvSpPr>
            <p:spPr bwMode="auto">
              <a:xfrm flipV="1">
                <a:off x="4314" y="1699"/>
                <a:ext cx="1" cy="2"/>
              </a:xfrm>
              <a:prstGeom prst="line">
                <a:avLst/>
              </a:prstGeom>
              <a:noFill/>
              <a:ln w="3175">
                <a:solidFill>
                  <a:srgbClr val="000000"/>
                </a:solidFill>
                <a:miter lim="800000"/>
                <a:headEnd/>
                <a:tailEnd/>
              </a:ln>
            </p:spPr>
            <p:txBody>
              <a:bodyPr/>
              <a:lstStyle/>
              <a:p>
                <a:endParaRPr lang="en-US" dirty="0"/>
              </a:p>
            </p:txBody>
          </p:sp>
          <p:sp>
            <p:nvSpPr>
              <p:cNvPr id="2770" name="Line 2367"/>
              <p:cNvSpPr>
                <a:spLocks noChangeShapeType="1"/>
              </p:cNvSpPr>
              <p:nvPr/>
            </p:nvSpPr>
            <p:spPr bwMode="auto">
              <a:xfrm flipV="1">
                <a:off x="4307" y="1699"/>
                <a:ext cx="2" cy="2"/>
              </a:xfrm>
              <a:prstGeom prst="line">
                <a:avLst/>
              </a:prstGeom>
              <a:noFill/>
              <a:ln w="3175">
                <a:solidFill>
                  <a:srgbClr val="000000"/>
                </a:solidFill>
                <a:miter lim="800000"/>
                <a:headEnd/>
                <a:tailEnd/>
              </a:ln>
            </p:spPr>
            <p:txBody>
              <a:bodyPr/>
              <a:lstStyle/>
              <a:p>
                <a:endParaRPr lang="en-US" dirty="0"/>
              </a:p>
            </p:txBody>
          </p:sp>
          <p:sp>
            <p:nvSpPr>
              <p:cNvPr id="2771" name="Line 2368"/>
              <p:cNvSpPr>
                <a:spLocks noChangeShapeType="1"/>
              </p:cNvSpPr>
              <p:nvPr/>
            </p:nvSpPr>
            <p:spPr bwMode="auto">
              <a:xfrm flipV="1">
                <a:off x="4307" y="1701"/>
                <a:ext cx="1" cy="1"/>
              </a:xfrm>
              <a:prstGeom prst="line">
                <a:avLst/>
              </a:prstGeom>
              <a:noFill/>
              <a:ln w="3175">
                <a:solidFill>
                  <a:srgbClr val="000000"/>
                </a:solidFill>
                <a:miter lim="800000"/>
                <a:headEnd/>
                <a:tailEnd/>
              </a:ln>
            </p:spPr>
            <p:txBody>
              <a:bodyPr/>
              <a:lstStyle/>
              <a:p>
                <a:endParaRPr lang="en-US" dirty="0"/>
              </a:p>
            </p:txBody>
          </p:sp>
          <p:sp>
            <p:nvSpPr>
              <p:cNvPr id="2772" name="Line 2369"/>
              <p:cNvSpPr>
                <a:spLocks noChangeShapeType="1"/>
              </p:cNvSpPr>
              <p:nvPr/>
            </p:nvSpPr>
            <p:spPr bwMode="auto">
              <a:xfrm>
                <a:off x="4317" y="1701"/>
                <a:ext cx="2" cy="1"/>
              </a:xfrm>
              <a:prstGeom prst="line">
                <a:avLst/>
              </a:prstGeom>
              <a:noFill/>
              <a:ln w="3175">
                <a:solidFill>
                  <a:srgbClr val="000000"/>
                </a:solidFill>
                <a:miter lim="800000"/>
                <a:headEnd/>
                <a:tailEnd/>
              </a:ln>
            </p:spPr>
            <p:txBody>
              <a:bodyPr/>
              <a:lstStyle/>
              <a:p>
                <a:endParaRPr lang="en-US" dirty="0"/>
              </a:p>
            </p:txBody>
          </p:sp>
          <p:sp>
            <p:nvSpPr>
              <p:cNvPr id="2773" name="Line 2370"/>
              <p:cNvSpPr>
                <a:spLocks noChangeShapeType="1"/>
              </p:cNvSpPr>
              <p:nvPr/>
            </p:nvSpPr>
            <p:spPr bwMode="auto">
              <a:xfrm flipV="1">
                <a:off x="4377" y="1701"/>
                <a:ext cx="2" cy="1"/>
              </a:xfrm>
              <a:prstGeom prst="line">
                <a:avLst/>
              </a:prstGeom>
              <a:noFill/>
              <a:ln w="3175">
                <a:solidFill>
                  <a:srgbClr val="000000"/>
                </a:solidFill>
                <a:miter lim="800000"/>
                <a:headEnd/>
                <a:tailEnd/>
              </a:ln>
            </p:spPr>
            <p:txBody>
              <a:bodyPr/>
              <a:lstStyle/>
              <a:p>
                <a:endParaRPr lang="en-US" dirty="0"/>
              </a:p>
            </p:txBody>
          </p:sp>
          <p:sp>
            <p:nvSpPr>
              <p:cNvPr id="2774" name="Freeform 2371"/>
              <p:cNvSpPr>
                <a:spLocks/>
              </p:cNvSpPr>
              <p:nvPr/>
            </p:nvSpPr>
            <p:spPr bwMode="auto">
              <a:xfrm>
                <a:off x="4314" y="1701"/>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775" name="Freeform 2372"/>
              <p:cNvSpPr>
                <a:spLocks/>
              </p:cNvSpPr>
              <p:nvPr/>
            </p:nvSpPr>
            <p:spPr bwMode="auto">
              <a:xfrm>
                <a:off x="5171" y="1701"/>
                <a:ext cx="2" cy="6"/>
              </a:xfrm>
              <a:custGeom>
                <a:avLst/>
                <a:gdLst>
                  <a:gd name="T0" fmla="*/ 2 w 2"/>
                  <a:gd name="T1" fmla="*/ 6 h 6"/>
                  <a:gd name="T2" fmla="*/ 0 w 2"/>
                  <a:gd name="T3" fmla="*/ 0 h 6"/>
                  <a:gd name="T4" fmla="*/ 2 w 2"/>
                  <a:gd name="T5" fmla="*/ 6 h 6"/>
                  <a:gd name="T6" fmla="*/ 0 60000 65536"/>
                  <a:gd name="T7" fmla="*/ 0 60000 65536"/>
                  <a:gd name="T8" fmla="*/ 0 60000 65536"/>
                  <a:gd name="T9" fmla="*/ 0 w 2"/>
                  <a:gd name="T10" fmla="*/ 0 h 6"/>
                  <a:gd name="T11" fmla="*/ 2 w 2"/>
                  <a:gd name="T12" fmla="*/ 6 h 6"/>
                </a:gdLst>
                <a:ahLst/>
                <a:cxnLst>
                  <a:cxn ang="T6">
                    <a:pos x="T0" y="T1"/>
                  </a:cxn>
                  <a:cxn ang="T7">
                    <a:pos x="T2" y="T3"/>
                  </a:cxn>
                  <a:cxn ang="T8">
                    <a:pos x="T4" y="T5"/>
                  </a:cxn>
                </a:cxnLst>
                <a:rect l="T9" t="T10" r="T11" b="T12"/>
                <a:pathLst>
                  <a:path w="2" h="6">
                    <a:moveTo>
                      <a:pt x="2" y="6"/>
                    </a:moveTo>
                    <a:lnTo>
                      <a:pt x="0" y="0"/>
                    </a:lnTo>
                    <a:lnTo>
                      <a:pt x="2" y="6"/>
                    </a:lnTo>
                  </a:path>
                </a:pathLst>
              </a:custGeom>
              <a:noFill/>
              <a:ln w="3175">
                <a:solidFill>
                  <a:srgbClr val="000000"/>
                </a:solidFill>
                <a:miter lim="800000"/>
                <a:headEnd/>
                <a:tailEnd/>
              </a:ln>
            </p:spPr>
            <p:txBody>
              <a:bodyPr/>
              <a:lstStyle/>
              <a:p>
                <a:pPr algn="ctr" eaLnBrk="0" hangingPunct="0"/>
                <a:endParaRPr lang="en-US" dirty="0"/>
              </a:p>
            </p:txBody>
          </p:sp>
          <p:sp>
            <p:nvSpPr>
              <p:cNvPr id="2776" name="Line 2373"/>
              <p:cNvSpPr>
                <a:spLocks noChangeShapeType="1"/>
              </p:cNvSpPr>
              <p:nvPr/>
            </p:nvSpPr>
            <p:spPr bwMode="auto">
              <a:xfrm>
                <a:off x="4306" y="1701"/>
                <a:ext cx="1" cy="1"/>
              </a:xfrm>
              <a:prstGeom prst="line">
                <a:avLst/>
              </a:prstGeom>
              <a:noFill/>
              <a:ln w="3175">
                <a:solidFill>
                  <a:srgbClr val="000000"/>
                </a:solidFill>
                <a:miter lim="800000"/>
                <a:headEnd/>
                <a:tailEnd/>
              </a:ln>
            </p:spPr>
            <p:txBody>
              <a:bodyPr/>
              <a:lstStyle/>
              <a:p>
                <a:endParaRPr lang="en-US" dirty="0"/>
              </a:p>
            </p:txBody>
          </p:sp>
          <p:sp>
            <p:nvSpPr>
              <p:cNvPr id="2777" name="Line 2374"/>
              <p:cNvSpPr>
                <a:spLocks noChangeShapeType="1"/>
              </p:cNvSpPr>
              <p:nvPr/>
            </p:nvSpPr>
            <p:spPr bwMode="auto">
              <a:xfrm>
                <a:off x="4314" y="1701"/>
                <a:ext cx="1" cy="1"/>
              </a:xfrm>
              <a:prstGeom prst="line">
                <a:avLst/>
              </a:prstGeom>
              <a:noFill/>
              <a:ln w="3175">
                <a:solidFill>
                  <a:srgbClr val="000000"/>
                </a:solidFill>
                <a:miter lim="800000"/>
                <a:headEnd/>
                <a:tailEnd/>
              </a:ln>
            </p:spPr>
            <p:txBody>
              <a:bodyPr/>
              <a:lstStyle/>
              <a:p>
                <a:endParaRPr lang="en-US" dirty="0"/>
              </a:p>
            </p:txBody>
          </p:sp>
          <p:sp>
            <p:nvSpPr>
              <p:cNvPr id="2778" name="Line 2375"/>
              <p:cNvSpPr>
                <a:spLocks noChangeShapeType="1"/>
              </p:cNvSpPr>
              <p:nvPr/>
            </p:nvSpPr>
            <p:spPr bwMode="auto">
              <a:xfrm flipV="1">
                <a:off x="4304" y="1702"/>
                <a:ext cx="2" cy="2"/>
              </a:xfrm>
              <a:prstGeom prst="line">
                <a:avLst/>
              </a:prstGeom>
              <a:noFill/>
              <a:ln w="3175">
                <a:solidFill>
                  <a:srgbClr val="000000"/>
                </a:solidFill>
                <a:miter lim="800000"/>
                <a:headEnd/>
                <a:tailEnd/>
              </a:ln>
            </p:spPr>
            <p:txBody>
              <a:bodyPr/>
              <a:lstStyle/>
              <a:p>
                <a:endParaRPr lang="en-US" dirty="0"/>
              </a:p>
            </p:txBody>
          </p:sp>
          <p:sp>
            <p:nvSpPr>
              <p:cNvPr id="2779" name="Line 2376"/>
              <p:cNvSpPr>
                <a:spLocks noChangeShapeType="1"/>
              </p:cNvSpPr>
              <p:nvPr/>
            </p:nvSpPr>
            <p:spPr bwMode="auto">
              <a:xfrm flipV="1">
                <a:off x="4294" y="1701"/>
                <a:ext cx="2" cy="1"/>
              </a:xfrm>
              <a:prstGeom prst="line">
                <a:avLst/>
              </a:prstGeom>
              <a:noFill/>
              <a:ln w="3175">
                <a:solidFill>
                  <a:srgbClr val="000000"/>
                </a:solidFill>
                <a:miter lim="800000"/>
                <a:headEnd/>
                <a:tailEnd/>
              </a:ln>
            </p:spPr>
            <p:txBody>
              <a:bodyPr/>
              <a:lstStyle/>
              <a:p>
                <a:endParaRPr lang="en-US" dirty="0"/>
              </a:p>
            </p:txBody>
          </p:sp>
          <p:sp>
            <p:nvSpPr>
              <p:cNvPr id="2780" name="Line 2377"/>
              <p:cNvSpPr>
                <a:spLocks noChangeShapeType="1"/>
              </p:cNvSpPr>
              <p:nvPr/>
            </p:nvSpPr>
            <p:spPr bwMode="auto">
              <a:xfrm flipV="1">
                <a:off x="4315" y="1701"/>
                <a:ext cx="2" cy="1"/>
              </a:xfrm>
              <a:prstGeom prst="line">
                <a:avLst/>
              </a:prstGeom>
              <a:noFill/>
              <a:ln w="3175">
                <a:solidFill>
                  <a:srgbClr val="000000"/>
                </a:solidFill>
                <a:miter lim="800000"/>
                <a:headEnd/>
                <a:tailEnd/>
              </a:ln>
            </p:spPr>
            <p:txBody>
              <a:bodyPr/>
              <a:lstStyle/>
              <a:p>
                <a:endParaRPr lang="en-US" dirty="0"/>
              </a:p>
            </p:txBody>
          </p:sp>
          <p:sp>
            <p:nvSpPr>
              <p:cNvPr id="2781" name="Line 2378"/>
              <p:cNvSpPr>
                <a:spLocks noChangeShapeType="1"/>
              </p:cNvSpPr>
              <p:nvPr/>
            </p:nvSpPr>
            <p:spPr bwMode="auto">
              <a:xfrm flipV="1">
                <a:off x="4307" y="1702"/>
                <a:ext cx="2" cy="2"/>
              </a:xfrm>
              <a:prstGeom prst="line">
                <a:avLst/>
              </a:prstGeom>
              <a:noFill/>
              <a:ln w="3175">
                <a:solidFill>
                  <a:srgbClr val="000000"/>
                </a:solidFill>
                <a:miter lim="800000"/>
                <a:headEnd/>
                <a:tailEnd/>
              </a:ln>
            </p:spPr>
            <p:txBody>
              <a:bodyPr/>
              <a:lstStyle/>
              <a:p>
                <a:endParaRPr lang="en-US" dirty="0"/>
              </a:p>
            </p:txBody>
          </p:sp>
          <p:sp>
            <p:nvSpPr>
              <p:cNvPr id="2782" name="Freeform 2379"/>
              <p:cNvSpPr>
                <a:spLocks/>
              </p:cNvSpPr>
              <p:nvPr/>
            </p:nvSpPr>
            <p:spPr bwMode="auto">
              <a:xfrm>
                <a:off x="4294" y="1704"/>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783" name="Line 2380"/>
              <p:cNvSpPr>
                <a:spLocks noChangeShapeType="1"/>
              </p:cNvSpPr>
              <p:nvPr/>
            </p:nvSpPr>
            <p:spPr bwMode="auto">
              <a:xfrm flipV="1">
                <a:off x="4307" y="1702"/>
                <a:ext cx="1" cy="2"/>
              </a:xfrm>
              <a:prstGeom prst="line">
                <a:avLst/>
              </a:prstGeom>
              <a:noFill/>
              <a:ln w="3175">
                <a:solidFill>
                  <a:srgbClr val="000000"/>
                </a:solidFill>
                <a:miter lim="800000"/>
                <a:headEnd/>
                <a:tailEnd/>
              </a:ln>
            </p:spPr>
            <p:txBody>
              <a:bodyPr/>
              <a:lstStyle/>
              <a:p>
                <a:endParaRPr lang="en-US" dirty="0"/>
              </a:p>
            </p:txBody>
          </p:sp>
          <p:sp>
            <p:nvSpPr>
              <p:cNvPr id="2784" name="Line 2381"/>
              <p:cNvSpPr>
                <a:spLocks noChangeShapeType="1"/>
              </p:cNvSpPr>
              <p:nvPr/>
            </p:nvSpPr>
            <p:spPr bwMode="auto">
              <a:xfrm>
                <a:off x="4319" y="1704"/>
                <a:ext cx="1" cy="1"/>
              </a:xfrm>
              <a:prstGeom prst="line">
                <a:avLst/>
              </a:prstGeom>
              <a:noFill/>
              <a:ln w="3175">
                <a:solidFill>
                  <a:srgbClr val="000000"/>
                </a:solidFill>
                <a:miter lim="800000"/>
                <a:headEnd/>
                <a:tailEnd/>
              </a:ln>
            </p:spPr>
            <p:txBody>
              <a:bodyPr/>
              <a:lstStyle/>
              <a:p>
                <a:endParaRPr lang="en-US" dirty="0"/>
              </a:p>
            </p:txBody>
          </p:sp>
          <p:sp>
            <p:nvSpPr>
              <p:cNvPr id="2785" name="Line 2382"/>
              <p:cNvSpPr>
                <a:spLocks noChangeShapeType="1"/>
              </p:cNvSpPr>
              <p:nvPr/>
            </p:nvSpPr>
            <p:spPr bwMode="auto">
              <a:xfrm>
                <a:off x="4301" y="1704"/>
                <a:ext cx="1" cy="1"/>
              </a:xfrm>
              <a:prstGeom prst="line">
                <a:avLst/>
              </a:prstGeom>
              <a:noFill/>
              <a:ln w="3175">
                <a:solidFill>
                  <a:srgbClr val="000000"/>
                </a:solidFill>
                <a:miter lim="800000"/>
                <a:headEnd/>
                <a:tailEnd/>
              </a:ln>
            </p:spPr>
            <p:txBody>
              <a:bodyPr/>
              <a:lstStyle/>
              <a:p>
                <a:endParaRPr lang="en-US" dirty="0"/>
              </a:p>
            </p:txBody>
          </p:sp>
          <p:sp>
            <p:nvSpPr>
              <p:cNvPr id="2786" name="Line 2383"/>
              <p:cNvSpPr>
                <a:spLocks noChangeShapeType="1"/>
              </p:cNvSpPr>
              <p:nvPr/>
            </p:nvSpPr>
            <p:spPr bwMode="auto">
              <a:xfrm>
                <a:off x="4302" y="1704"/>
                <a:ext cx="1" cy="1"/>
              </a:xfrm>
              <a:prstGeom prst="line">
                <a:avLst/>
              </a:prstGeom>
              <a:noFill/>
              <a:ln w="3175">
                <a:solidFill>
                  <a:srgbClr val="000000"/>
                </a:solidFill>
                <a:miter lim="800000"/>
                <a:headEnd/>
                <a:tailEnd/>
              </a:ln>
            </p:spPr>
            <p:txBody>
              <a:bodyPr/>
              <a:lstStyle/>
              <a:p>
                <a:endParaRPr lang="en-US" dirty="0"/>
              </a:p>
            </p:txBody>
          </p:sp>
          <p:sp>
            <p:nvSpPr>
              <p:cNvPr id="2787" name="Line 2384"/>
              <p:cNvSpPr>
                <a:spLocks noChangeShapeType="1"/>
              </p:cNvSpPr>
              <p:nvPr/>
            </p:nvSpPr>
            <p:spPr bwMode="auto">
              <a:xfrm flipV="1">
                <a:off x="4398" y="1702"/>
                <a:ext cx="1" cy="2"/>
              </a:xfrm>
              <a:prstGeom prst="line">
                <a:avLst/>
              </a:prstGeom>
              <a:noFill/>
              <a:ln w="3175">
                <a:solidFill>
                  <a:srgbClr val="000000"/>
                </a:solidFill>
                <a:miter lim="800000"/>
                <a:headEnd/>
                <a:tailEnd/>
              </a:ln>
            </p:spPr>
            <p:txBody>
              <a:bodyPr/>
              <a:lstStyle/>
              <a:p>
                <a:endParaRPr lang="en-US" dirty="0"/>
              </a:p>
            </p:txBody>
          </p:sp>
          <p:sp>
            <p:nvSpPr>
              <p:cNvPr id="2788" name="Line 2385"/>
              <p:cNvSpPr>
                <a:spLocks noChangeShapeType="1"/>
              </p:cNvSpPr>
              <p:nvPr/>
            </p:nvSpPr>
            <p:spPr bwMode="auto">
              <a:xfrm flipV="1">
                <a:off x="4315" y="1702"/>
                <a:ext cx="1" cy="2"/>
              </a:xfrm>
              <a:prstGeom prst="line">
                <a:avLst/>
              </a:prstGeom>
              <a:noFill/>
              <a:ln w="3175">
                <a:solidFill>
                  <a:srgbClr val="000000"/>
                </a:solidFill>
                <a:miter lim="800000"/>
                <a:headEnd/>
                <a:tailEnd/>
              </a:ln>
            </p:spPr>
            <p:txBody>
              <a:bodyPr/>
              <a:lstStyle/>
              <a:p>
                <a:endParaRPr lang="en-US" dirty="0"/>
              </a:p>
            </p:txBody>
          </p:sp>
          <p:sp>
            <p:nvSpPr>
              <p:cNvPr id="2789" name="Line 2386"/>
              <p:cNvSpPr>
                <a:spLocks noChangeShapeType="1"/>
              </p:cNvSpPr>
              <p:nvPr/>
            </p:nvSpPr>
            <p:spPr bwMode="auto">
              <a:xfrm flipV="1">
                <a:off x="4315" y="1702"/>
                <a:ext cx="2" cy="2"/>
              </a:xfrm>
              <a:prstGeom prst="line">
                <a:avLst/>
              </a:prstGeom>
              <a:noFill/>
              <a:ln w="3175">
                <a:solidFill>
                  <a:srgbClr val="000000"/>
                </a:solidFill>
                <a:miter lim="800000"/>
                <a:headEnd/>
                <a:tailEnd/>
              </a:ln>
            </p:spPr>
            <p:txBody>
              <a:bodyPr/>
              <a:lstStyle/>
              <a:p>
                <a:endParaRPr lang="en-US" dirty="0"/>
              </a:p>
            </p:txBody>
          </p:sp>
          <p:sp>
            <p:nvSpPr>
              <p:cNvPr id="2790" name="Freeform 2387"/>
              <p:cNvSpPr>
                <a:spLocks/>
              </p:cNvSpPr>
              <p:nvPr/>
            </p:nvSpPr>
            <p:spPr bwMode="auto">
              <a:xfrm>
                <a:off x="4309" y="1704"/>
                <a:ext cx="3" cy="3"/>
              </a:xfrm>
              <a:custGeom>
                <a:avLst/>
                <a:gdLst>
                  <a:gd name="T0" fmla="*/ 0 w 3"/>
                  <a:gd name="T1" fmla="*/ 0 h 3"/>
                  <a:gd name="T2" fmla="*/ 3 w 3"/>
                  <a:gd name="T3" fmla="*/ 0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0"/>
                    </a:lnTo>
                    <a:lnTo>
                      <a:pt x="2"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791" name="Line 2388"/>
              <p:cNvSpPr>
                <a:spLocks noChangeShapeType="1"/>
              </p:cNvSpPr>
              <p:nvPr/>
            </p:nvSpPr>
            <p:spPr bwMode="auto">
              <a:xfrm>
                <a:off x="4306" y="1704"/>
                <a:ext cx="1" cy="1"/>
              </a:xfrm>
              <a:prstGeom prst="line">
                <a:avLst/>
              </a:prstGeom>
              <a:noFill/>
              <a:ln w="3175">
                <a:solidFill>
                  <a:srgbClr val="000000"/>
                </a:solidFill>
                <a:miter lim="800000"/>
                <a:headEnd/>
                <a:tailEnd/>
              </a:ln>
            </p:spPr>
            <p:txBody>
              <a:bodyPr/>
              <a:lstStyle/>
              <a:p>
                <a:endParaRPr lang="en-US" dirty="0"/>
              </a:p>
            </p:txBody>
          </p:sp>
          <p:sp>
            <p:nvSpPr>
              <p:cNvPr id="2792" name="Line 2389"/>
              <p:cNvSpPr>
                <a:spLocks noChangeShapeType="1"/>
              </p:cNvSpPr>
              <p:nvPr/>
            </p:nvSpPr>
            <p:spPr bwMode="auto">
              <a:xfrm>
                <a:off x="4324" y="1704"/>
                <a:ext cx="1" cy="1"/>
              </a:xfrm>
              <a:prstGeom prst="line">
                <a:avLst/>
              </a:prstGeom>
              <a:noFill/>
              <a:ln w="3175">
                <a:solidFill>
                  <a:srgbClr val="000000"/>
                </a:solidFill>
                <a:miter lim="800000"/>
                <a:headEnd/>
                <a:tailEnd/>
              </a:ln>
            </p:spPr>
            <p:txBody>
              <a:bodyPr/>
              <a:lstStyle/>
              <a:p>
                <a:endParaRPr lang="en-US" dirty="0"/>
              </a:p>
            </p:txBody>
          </p:sp>
          <p:sp>
            <p:nvSpPr>
              <p:cNvPr id="2793" name="Line 2390"/>
              <p:cNvSpPr>
                <a:spLocks noChangeShapeType="1"/>
              </p:cNvSpPr>
              <p:nvPr/>
            </p:nvSpPr>
            <p:spPr bwMode="auto">
              <a:xfrm flipV="1">
                <a:off x="4309" y="1704"/>
                <a:ext cx="1" cy="2"/>
              </a:xfrm>
              <a:prstGeom prst="line">
                <a:avLst/>
              </a:prstGeom>
              <a:noFill/>
              <a:ln w="3175">
                <a:solidFill>
                  <a:srgbClr val="000000"/>
                </a:solidFill>
                <a:miter lim="800000"/>
                <a:headEnd/>
                <a:tailEnd/>
              </a:ln>
            </p:spPr>
            <p:txBody>
              <a:bodyPr/>
              <a:lstStyle/>
              <a:p>
                <a:endParaRPr lang="en-US" dirty="0"/>
              </a:p>
            </p:txBody>
          </p:sp>
          <p:sp>
            <p:nvSpPr>
              <p:cNvPr id="2794" name="Freeform 2391"/>
              <p:cNvSpPr>
                <a:spLocks/>
              </p:cNvSpPr>
              <p:nvPr/>
            </p:nvSpPr>
            <p:spPr bwMode="auto">
              <a:xfrm>
                <a:off x="4301" y="1704"/>
                <a:ext cx="11" cy="10"/>
              </a:xfrm>
              <a:custGeom>
                <a:avLst/>
                <a:gdLst>
                  <a:gd name="T0" fmla="*/ 0 w 11"/>
                  <a:gd name="T1" fmla="*/ 8 h 10"/>
                  <a:gd name="T2" fmla="*/ 3 w 11"/>
                  <a:gd name="T3" fmla="*/ 0 h 10"/>
                  <a:gd name="T4" fmla="*/ 6 w 11"/>
                  <a:gd name="T5" fmla="*/ 8 h 10"/>
                  <a:gd name="T6" fmla="*/ 11 w 11"/>
                  <a:gd name="T7" fmla="*/ 8 h 10"/>
                  <a:gd name="T8" fmla="*/ 8 w 11"/>
                  <a:gd name="T9" fmla="*/ 10 h 10"/>
                  <a:gd name="T10" fmla="*/ 3 w 11"/>
                  <a:gd name="T11" fmla="*/ 5 h 10"/>
                  <a:gd name="T12" fmla="*/ 0 w 11"/>
                  <a:gd name="T13" fmla="*/ 8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8"/>
                    </a:moveTo>
                    <a:lnTo>
                      <a:pt x="3" y="0"/>
                    </a:lnTo>
                    <a:lnTo>
                      <a:pt x="6" y="8"/>
                    </a:lnTo>
                    <a:lnTo>
                      <a:pt x="11" y="8"/>
                    </a:lnTo>
                    <a:lnTo>
                      <a:pt x="8" y="10"/>
                    </a:lnTo>
                    <a:lnTo>
                      <a:pt x="3" y="5"/>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795" name="Freeform 2392"/>
              <p:cNvSpPr>
                <a:spLocks/>
              </p:cNvSpPr>
              <p:nvPr/>
            </p:nvSpPr>
            <p:spPr bwMode="auto">
              <a:xfrm>
                <a:off x="5166" y="1706"/>
                <a:ext cx="5" cy="1"/>
              </a:xfrm>
              <a:custGeom>
                <a:avLst/>
                <a:gdLst>
                  <a:gd name="T0" fmla="*/ 0 w 5"/>
                  <a:gd name="T1" fmla="*/ 0 h 1"/>
                  <a:gd name="T2" fmla="*/ 5 w 5"/>
                  <a:gd name="T3" fmla="*/ 1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796" name="Line 2393"/>
              <p:cNvSpPr>
                <a:spLocks noChangeShapeType="1"/>
              </p:cNvSpPr>
              <p:nvPr/>
            </p:nvSpPr>
            <p:spPr bwMode="auto">
              <a:xfrm flipV="1">
                <a:off x="4306" y="1704"/>
                <a:ext cx="1" cy="2"/>
              </a:xfrm>
              <a:prstGeom prst="line">
                <a:avLst/>
              </a:prstGeom>
              <a:noFill/>
              <a:ln w="3175">
                <a:solidFill>
                  <a:srgbClr val="000000"/>
                </a:solidFill>
                <a:miter lim="800000"/>
                <a:headEnd/>
                <a:tailEnd/>
              </a:ln>
            </p:spPr>
            <p:txBody>
              <a:bodyPr/>
              <a:lstStyle/>
              <a:p>
                <a:endParaRPr lang="en-US" dirty="0"/>
              </a:p>
            </p:txBody>
          </p:sp>
          <p:sp>
            <p:nvSpPr>
              <p:cNvPr id="2797" name="Line 2394"/>
              <p:cNvSpPr>
                <a:spLocks noChangeShapeType="1"/>
              </p:cNvSpPr>
              <p:nvPr/>
            </p:nvSpPr>
            <p:spPr bwMode="auto">
              <a:xfrm flipV="1">
                <a:off x="4302" y="1704"/>
                <a:ext cx="1" cy="2"/>
              </a:xfrm>
              <a:prstGeom prst="line">
                <a:avLst/>
              </a:prstGeom>
              <a:noFill/>
              <a:ln w="3175">
                <a:solidFill>
                  <a:srgbClr val="000000"/>
                </a:solidFill>
                <a:miter lim="800000"/>
                <a:headEnd/>
                <a:tailEnd/>
              </a:ln>
            </p:spPr>
            <p:txBody>
              <a:bodyPr/>
              <a:lstStyle/>
              <a:p>
                <a:endParaRPr lang="en-US" dirty="0"/>
              </a:p>
            </p:txBody>
          </p:sp>
          <p:sp>
            <p:nvSpPr>
              <p:cNvPr id="2798" name="Line 2395"/>
              <p:cNvSpPr>
                <a:spLocks noChangeShapeType="1"/>
              </p:cNvSpPr>
              <p:nvPr/>
            </p:nvSpPr>
            <p:spPr bwMode="auto">
              <a:xfrm flipV="1">
                <a:off x="4325" y="1704"/>
                <a:ext cx="2" cy="2"/>
              </a:xfrm>
              <a:prstGeom prst="line">
                <a:avLst/>
              </a:prstGeom>
              <a:noFill/>
              <a:ln w="3175">
                <a:solidFill>
                  <a:srgbClr val="000000"/>
                </a:solidFill>
                <a:miter lim="800000"/>
                <a:headEnd/>
                <a:tailEnd/>
              </a:ln>
            </p:spPr>
            <p:txBody>
              <a:bodyPr/>
              <a:lstStyle/>
              <a:p>
                <a:endParaRPr lang="en-US" dirty="0"/>
              </a:p>
            </p:txBody>
          </p:sp>
          <p:sp>
            <p:nvSpPr>
              <p:cNvPr id="2799" name="Line 2396"/>
              <p:cNvSpPr>
                <a:spLocks noChangeShapeType="1"/>
              </p:cNvSpPr>
              <p:nvPr/>
            </p:nvSpPr>
            <p:spPr bwMode="auto">
              <a:xfrm flipV="1">
                <a:off x="4315" y="1704"/>
                <a:ext cx="2" cy="2"/>
              </a:xfrm>
              <a:prstGeom prst="line">
                <a:avLst/>
              </a:prstGeom>
              <a:noFill/>
              <a:ln w="3175">
                <a:solidFill>
                  <a:srgbClr val="000000"/>
                </a:solidFill>
                <a:miter lim="800000"/>
                <a:headEnd/>
                <a:tailEnd/>
              </a:ln>
            </p:spPr>
            <p:txBody>
              <a:bodyPr/>
              <a:lstStyle/>
              <a:p>
                <a:endParaRPr lang="en-US" dirty="0"/>
              </a:p>
            </p:txBody>
          </p:sp>
          <p:sp>
            <p:nvSpPr>
              <p:cNvPr id="2800" name="Line 2397"/>
              <p:cNvSpPr>
                <a:spLocks noChangeShapeType="1"/>
              </p:cNvSpPr>
              <p:nvPr/>
            </p:nvSpPr>
            <p:spPr bwMode="auto">
              <a:xfrm flipV="1">
                <a:off x="4309" y="1704"/>
                <a:ext cx="1" cy="2"/>
              </a:xfrm>
              <a:prstGeom prst="line">
                <a:avLst/>
              </a:prstGeom>
              <a:noFill/>
              <a:ln w="3175">
                <a:solidFill>
                  <a:srgbClr val="000000"/>
                </a:solidFill>
                <a:miter lim="800000"/>
                <a:headEnd/>
                <a:tailEnd/>
              </a:ln>
            </p:spPr>
            <p:txBody>
              <a:bodyPr/>
              <a:lstStyle/>
              <a:p>
                <a:endParaRPr lang="en-US" dirty="0"/>
              </a:p>
            </p:txBody>
          </p:sp>
          <p:sp>
            <p:nvSpPr>
              <p:cNvPr id="2801" name="Line 2398"/>
              <p:cNvSpPr>
                <a:spLocks noChangeShapeType="1"/>
              </p:cNvSpPr>
              <p:nvPr/>
            </p:nvSpPr>
            <p:spPr bwMode="auto">
              <a:xfrm>
                <a:off x="4302" y="1706"/>
                <a:ext cx="1" cy="1"/>
              </a:xfrm>
              <a:prstGeom prst="line">
                <a:avLst/>
              </a:prstGeom>
              <a:noFill/>
              <a:ln w="3175">
                <a:solidFill>
                  <a:srgbClr val="000000"/>
                </a:solidFill>
                <a:miter lim="800000"/>
                <a:headEnd/>
                <a:tailEnd/>
              </a:ln>
            </p:spPr>
            <p:txBody>
              <a:bodyPr/>
              <a:lstStyle/>
              <a:p>
                <a:endParaRPr lang="en-US" dirty="0"/>
              </a:p>
            </p:txBody>
          </p:sp>
          <p:sp>
            <p:nvSpPr>
              <p:cNvPr id="2802" name="Freeform 2399"/>
              <p:cNvSpPr>
                <a:spLocks/>
              </p:cNvSpPr>
              <p:nvPr/>
            </p:nvSpPr>
            <p:spPr bwMode="auto">
              <a:xfrm>
                <a:off x="4315" y="1706"/>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803" name="Line 2400"/>
              <p:cNvSpPr>
                <a:spLocks noChangeShapeType="1"/>
              </p:cNvSpPr>
              <p:nvPr/>
            </p:nvSpPr>
            <p:spPr bwMode="auto">
              <a:xfrm>
                <a:off x="4312" y="1706"/>
                <a:ext cx="1" cy="1"/>
              </a:xfrm>
              <a:prstGeom prst="line">
                <a:avLst/>
              </a:prstGeom>
              <a:noFill/>
              <a:ln w="3175">
                <a:solidFill>
                  <a:srgbClr val="000000"/>
                </a:solidFill>
                <a:miter lim="800000"/>
                <a:headEnd/>
                <a:tailEnd/>
              </a:ln>
            </p:spPr>
            <p:txBody>
              <a:bodyPr/>
              <a:lstStyle/>
              <a:p>
                <a:endParaRPr lang="en-US" dirty="0"/>
              </a:p>
            </p:txBody>
          </p:sp>
          <p:sp>
            <p:nvSpPr>
              <p:cNvPr id="2804" name="Line 2401"/>
              <p:cNvSpPr>
                <a:spLocks noChangeShapeType="1"/>
              </p:cNvSpPr>
              <p:nvPr/>
            </p:nvSpPr>
            <p:spPr bwMode="auto">
              <a:xfrm>
                <a:off x="4327" y="1706"/>
                <a:ext cx="1" cy="1"/>
              </a:xfrm>
              <a:prstGeom prst="line">
                <a:avLst/>
              </a:prstGeom>
              <a:noFill/>
              <a:ln w="3175">
                <a:solidFill>
                  <a:srgbClr val="000000"/>
                </a:solidFill>
                <a:miter lim="800000"/>
                <a:headEnd/>
                <a:tailEnd/>
              </a:ln>
            </p:spPr>
            <p:txBody>
              <a:bodyPr/>
              <a:lstStyle/>
              <a:p>
                <a:endParaRPr lang="en-US" dirty="0"/>
              </a:p>
            </p:txBody>
          </p:sp>
          <p:sp>
            <p:nvSpPr>
              <p:cNvPr id="2805" name="Freeform 2402"/>
              <p:cNvSpPr>
                <a:spLocks/>
              </p:cNvSpPr>
              <p:nvPr/>
            </p:nvSpPr>
            <p:spPr bwMode="auto">
              <a:xfrm>
                <a:off x="4299" y="1706"/>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806" name="Line 2403"/>
              <p:cNvSpPr>
                <a:spLocks noChangeShapeType="1"/>
              </p:cNvSpPr>
              <p:nvPr/>
            </p:nvSpPr>
            <p:spPr bwMode="auto">
              <a:xfrm>
                <a:off x="4309" y="1706"/>
                <a:ext cx="2" cy="1"/>
              </a:xfrm>
              <a:prstGeom prst="line">
                <a:avLst/>
              </a:prstGeom>
              <a:noFill/>
              <a:ln w="3175">
                <a:solidFill>
                  <a:srgbClr val="000000"/>
                </a:solidFill>
                <a:miter lim="800000"/>
                <a:headEnd/>
                <a:tailEnd/>
              </a:ln>
            </p:spPr>
            <p:txBody>
              <a:bodyPr/>
              <a:lstStyle/>
              <a:p>
                <a:endParaRPr lang="en-US" dirty="0"/>
              </a:p>
            </p:txBody>
          </p:sp>
          <p:sp>
            <p:nvSpPr>
              <p:cNvPr id="2807" name="Line 2404"/>
              <p:cNvSpPr>
                <a:spLocks noChangeShapeType="1"/>
              </p:cNvSpPr>
              <p:nvPr/>
            </p:nvSpPr>
            <p:spPr bwMode="auto">
              <a:xfrm>
                <a:off x="4299" y="1706"/>
                <a:ext cx="1" cy="1"/>
              </a:xfrm>
              <a:prstGeom prst="line">
                <a:avLst/>
              </a:prstGeom>
              <a:noFill/>
              <a:ln w="3175">
                <a:solidFill>
                  <a:srgbClr val="000000"/>
                </a:solidFill>
                <a:miter lim="800000"/>
                <a:headEnd/>
                <a:tailEnd/>
              </a:ln>
            </p:spPr>
            <p:txBody>
              <a:bodyPr/>
              <a:lstStyle/>
              <a:p>
                <a:endParaRPr lang="en-US" dirty="0"/>
              </a:p>
            </p:txBody>
          </p:sp>
          <p:sp>
            <p:nvSpPr>
              <p:cNvPr id="2808" name="Line 2405"/>
              <p:cNvSpPr>
                <a:spLocks noChangeShapeType="1"/>
              </p:cNvSpPr>
              <p:nvPr/>
            </p:nvSpPr>
            <p:spPr bwMode="auto">
              <a:xfrm flipV="1">
                <a:off x="4296" y="1706"/>
                <a:ext cx="2" cy="1"/>
              </a:xfrm>
              <a:prstGeom prst="line">
                <a:avLst/>
              </a:prstGeom>
              <a:noFill/>
              <a:ln w="3175">
                <a:solidFill>
                  <a:srgbClr val="000000"/>
                </a:solidFill>
                <a:miter lim="800000"/>
                <a:headEnd/>
                <a:tailEnd/>
              </a:ln>
            </p:spPr>
            <p:txBody>
              <a:bodyPr/>
              <a:lstStyle/>
              <a:p>
                <a:endParaRPr lang="en-US" dirty="0"/>
              </a:p>
            </p:txBody>
          </p:sp>
          <p:sp>
            <p:nvSpPr>
              <p:cNvPr id="2809" name="Line 2406"/>
              <p:cNvSpPr>
                <a:spLocks noChangeShapeType="1"/>
              </p:cNvSpPr>
              <p:nvPr/>
            </p:nvSpPr>
            <p:spPr bwMode="auto">
              <a:xfrm flipV="1">
                <a:off x="4401" y="1706"/>
                <a:ext cx="2" cy="1"/>
              </a:xfrm>
              <a:prstGeom prst="line">
                <a:avLst/>
              </a:prstGeom>
              <a:noFill/>
              <a:ln w="3175">
                <a:solidFill>
                  <a:srgbClr val="000000"/>
                </a:solidFill>
                <a:miter lim="800000"/>
                <a:headEnd/>
                <a:tailEnd/>
              </a:ln>
            </p:spPr>
            <p:txBody>
              <a:bodyPr/>
              <a:lstStyle/>
              <a:p>
                <a:endParaRPr lang="en-US" dirty="0"/>
              </a:p>
            </p:txBody>
          </p:sp>
          <p:sp>
            <p:nvSpPr>
              <p:cNvPr id="2810" name="Freeform 2407"/>
              <p:cNvSpPr>
                <a:spLocks/>
              </p:cNvSpPr>
              <p:nvPr/>
            </p:nvSpPr>
            <p:spPr bwMode="auto">
              <a:xfrm>
                <a:off x="5166" y="1707"/>
                <a:ext cx="5" cy="3"/>
              </a:xfrm>
              <a:custGeom>
                <a:avLst/>
                <a:gdLst>
                  <a:gd name="T0" fmla="*/ 4 w 5"/>
                  <a:gd name="T1" fmla="*/ 3 h 3"/>
                  <a:gd name="T2" fmla="*/ 0 w 5"/>
                  <a:gd name="T3" fmla="*/ 0 h 3"/>
                  <a:gd name="T4" fmla="*/ 5 w 5"/>
                  <a:gd name="T5" fmla="*/ 3 h 3"/>
                  <a:gd name="T6" fmla="*/ 4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3"/>
                    </a:moveTo>
                    <a:lnTo>
                      <a:pt x="0" y="0"/>
                    </a:lnTo>
                    <a:lnTo>
                      <a:pt x="5" y="3"/>
                    </a:lnTo>
                    <a:lnTo>
                      <a:pt x="4" y="3"/>
                    </a:lnTo>
                  </a:path>
                </a:pathLst>
              </a:custGeom>
              <a:noFill/>
              <a:ln w="3175">
                <a:solidFill>
                  <a:srgbClr val="000000"/>
                </a:solidFill>
                <a:miter lim="800000"/>
                <a:headEnd/>
                <a:tailEnd/>
              </a:ln>
            </p:spPr>
            <p:txBody>
              <a:bodyPr/>
              <a:lstStyle/>
              <a:p>
                <a:pPr algn="ctr" eaLnBrk="0" hangingPunct="0"/>
                <a:endParaRPr lang="en-US" dirty="0"/>
              </a:p>
            </p:txBody>
          </p:sp>
          <p:sp>
            <p:nvSpPr>
              <p:cNvPr id="2811" name="Freeform 2408"/>
              <p:cNvSpPr>
                <a:spLocks/>
              </p:cNvSpPr>
              <p:nvPr/>
            </p:nvSpPr>
            <p:spPr bwMode="auto">
              <a:xfrm>
                <a:off x="4309" y="1707"/>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812" name="Line 2409"/>
              <p:cNvSpPr>
                <a:spLocks noChangeShapeType="1"/>
              </p:cNvSpPr>
              <p:nvPr/>
            </p:nvSpPr>
            <p:spPr bwMode="auto">
              <a:xfrm flipV="1">
                <a:off x="5171" y="1709"/>
                <a:ext cx="2" cy="1"/>
              </a:xfrm>
              <a:prstGeom prst="line">
                <a:avLst/>
              </a:prstGeom>
              <a:noFill/>
              <a:ln w="3175">
                <a:solidFill>
                  <a:srgbClr val="000000"/>
                </a:solidFill>
                <a:miter lim="800000"/>
                <a:headEnd/>
                <a:tailEnd/>
              </a:ln>
            </p:spPr>
            <p:txBody>
              <a:bodyPr/>
              <a:lstStyle/>
              <a:p>
                <a:endParaRPr lang="en-US" dirty="0"/>
              </a:p>
            </p:txBody>
          </p:sp>
          <p:sp>
            <p:nvSpPr>
              <p:cNvPr id="2813" name="Line 2410"/>
              <p:cNvSpPr>
                <a:spLocks noChangeShapeType="1"/>
              </p:cNvSpPr>
              <p:nvPr/>
            </p:nvSpPr>
            <p:spPr bwMode="auto">
              <a:xfrm flipV="1">
                <a:off x="4294" y="1709"/>
                <a:ext cx="1" cy="1"/>
              </a:xfrm>
              <a:prstGeom prst="line">
                <a:avLst/>
              </a:prstGeom>
              <a:noFill/>
              <a:ln w="3175">
                <a:solidFill>
                  <a:srgbClr val="000000"/>
                </a:solidFill>
                <a:miter lim="800000"/>
                <a:headEnd/>
                <a:tailEnd/>
              </a:ln>
            </p:spPr>
            <p:txBody>
              <a:bodyPr/>
              <a:lstStyle/>
              <a:p>
                <a:endParaRPr lang="en-US" dirty="0"/>
              </a:p>
            </p:txBody>
          </p:sp>
          <p:sp>
            <p:nvSpPr>
              <p:cNvPr id="2814" name="Line 2411"/>
              <p:cNvSpPr>
                <a:spLocks noChangeShapeType="1"/>
              </p:cNvSpPr>
              <p:nvPr/>
            </p:nvSpPr>
            <p:spPr bwMode="auto">
              <a:xfrm flipV="1">
                <a:off x="4312" y="1707"/>
                <a:ext cx="2" cy="2"/>
              </a:xfrm>
              <a:prstGeom prst="line">
                <a:avLst/>
              </a:prstGeom>
              <a:noFill/>
              <a:ln w="3175">
                <a:solidFill>
                  <a:srgbClr val="000000"/>
                </a:solidFill>
                <a:miter lim="800000"/>
                <a:headEnd/>
                <a:tailEnd/>
              </a:ln>
            </p:spPr>
            <p:txBody>
              <a:bodyPr/>
              <a:lstStyle/>
              <a:p>
                <a:endParaRPr lang="en-US" dirty="0"/>
              </a:p>
            </p:txBody>
          </p:sp>
          <p:sp>
            <p:nvSpPr>
              <p:cNvPr id="2815" name="Line 2412"/>
              <p:cNvSpPr>
                <a:spLocks noChangeShapeType="1"/>
              </p:cNvSpPr>
              <p:nvPr/>
            </p:nvSpPr>
            <p:spPr bwMode="auto">
              <a:xfrm flipV="1">
                <a:off x="4314" y="1709"/>
                <a:ext cx="1" cy="1"/>
              </a:xfrm>
              <a:prstGeom prst="line">
                <a:avLst/>
              </a:prstGeom>
              <a:noFill/>
              <a:ln w="3175">
                <a:solidFill>
                  <a:srgbClr val="000000"/>
                </a:solidFill>
                <a:miter lim="800000"/>
                <a:headEnd/>
                <a:tailEnd/>
              </a:ln>
            </p:spPr>
            <p:txBody>
              <a:bodyPr/>
              <a:lstStyle/>
              <a:p>
                <a:endParaRPr lang="en-US" dirty="0"/>
              </a:p>
            </p:txBody>
          </p:sp>
          <p:sp>
            <p:nvSpPr>
              <p:cNvPr id="2816" name="Freeform 2413"/>
              <p:cNvSpPr>
                <a:spLocks/>
              </p:cNvSpPr>
              <p:nvPr/>
            </p:nvSpPr>
            <p:spPr bwMode="auto">
              <a:xfrm>
                <a:off x="5170" y="1710"/>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817" name="Line 2414"/>
              <p:cNvSpPr>
                <a:spLocks noChangeShapeType="1"/>
              </p:cNvSpPr>
              <p:nvPr/>
            </p:nvSpPr>
            <p:spPr bwMode="auto">
              <a:xfrm flipV="1">
                <a:off x="4312" y="1710"/>
                <a:ext cx="2" cy="2"/>
              </a:xfrm>
              <a:prstGeom prst="line">
                <a:avLst/>
              </a:prstGeom>
              <a:noFill/>
              <a:ln w="3175">
                <a:solidFill>
                  <a:srgbClr val="000000"/>
                </a:solidFill>
                <a:miter lim="800000"/>
                <a:headEnd/>
                <a:tailEnd/>
              </a:ln>
            </p:spPr>
            <p:txBody>
              <a:bodyPr/>
              <a:lstStyle/>
              <a:p>
                <a:endParaRPr lang="en-US" dirty="0"/>
              </a:p>
            </p:txBody>
          </p:sp>
          <p:sp>
            <p:nvSpPr>
              <p:cNvPr id="2818" name="Line 2415"/>
              <p:cNvSpPr>
                <a:spLocks noChangeShapeType="1"/>
              </p:cNvSpPr>
              <p:nvPr/>
            </p:nvSpPr>
            <p:spPr bwMode="auto">
              <a:xfrm flipV="1">
                <a:off x="4946" y="1710"/>
                <a:ext cx="1" cy="2"/>
              </a:xfrm>
              <a:prstGeom prst="line">
                <a:avLst/>
              </a:prstGeom>
              <a:noFill/>
              <a:ln w="3175">
                <a:solidFill>
                  <a:srgbClr val="000000"/>
                </a:solidFill>
                <a:miter lim="800000"/>
                <a:headEnd/>
                <a:tailEnd/>
              </a:ln>
            </p:spPr>
            <p:txBody>
              <a:bodyPr/>
              <a:lstStyle/>
              <a:p>
                <a:endParaRPr lang="en-US" dirty="0"/>
              </a:p>
            </p:txBody>
          </p:sp>
          <p:sp>
            <p:nvSpPr>
              <p:cNvPr id="2819" name="Line 2416"/>
              <p:cNvSpPr>
                <a:spLocks noChangeShapeType="1"/>
              </p:cNvSpPr>
              <p:nvPr/>
            </p:nvSpPr>
            <p:spPr bwMode="auto">
              <a:xfrm flipH="1">
                <a:off x="4888" y="1712"/>
                <a:ext cx="2" cy="3"/>
              </a:xfrm>
              <a:prstGeom prst="line">
                <a:avLst/>
              </a:prstGeom>
              <a:noFill/>
              <a:ln w="3175">
                <a:solidFill>
                  <a:srgbClr val="000000"/>
                </a:solidFill>
                <a:miter lim="800000"/>
                <a:headEnd/>
                <a:tailEnd/>
              </a:ln>
            </p:spPr>
            <p:txBody>
              <a:bodyPr/>
              <a:lstStyle/>
              <a:p>
                <a:endParaRPr lang="en-US" dirty="0"/>
              </a:p>
            </p:txBody>
          </p:sp>
        </p:grpSp>
        <p:grpSp>
          <p:nvGrpSpPr>
            <p:cNvPr id="19" name="Group 2417"/>
            <p:cNvGrpSpPr>
              <a:grpSpLocks/>
            </p:cNvGrpSpPr>
            <p:nvPr/>
          </p:nvGrpSpPr>
          <p:grpSpPr bwMode="auto">
            <a:xfrm>
              <a:off x="6802438" y="2714625"/>
              <a:ext cx="1566862" cy="617538"/>
              <a:chOff x="4285" y="1710"/>
              <a:chExt cx="987" cy="389"/>
            </a:xfrm>
          </p:grpSpPr>
          <p:sp>
            <p:nvSpPr>
              <p:cNvPr id="2420" name="Line 2418"/>
              <p:cNvSpPr>
                <a:spLocks noChangeShapeType="1"/>
              </p:cNvSpPr>
              <p:nvPr/>
            </p:nvSpPr>
            <p:spPr bwMode="auto">
              <a:xfrm flipV="1">
                <a:off x="4888" y="1710"/>
                <a:ext cx="2" cy="5"/>
              </a:xfrm>
              <a:prstGeom prst="line">
                <a:avLst/>
              </a:prstGeom>
              <a:noFill/>
              <a:ln w="3175">
                <a:solidFill>
                  <a:srgbClr val="000000"/>
                </a:solidFill>
                <a:miter lim="800000"/>
                <a:headEnd/>
                <a:tailEnd/>
              </a:ln>
            </p:spPr>
            <p:txBody>
              <a:bodyPr/>
              <a:lstStyle/>
              <a:p>
                <a:endParaRPr lang="en-US" dirty="0"/>
              </a:p>
            </p:txBody>
          </p:sp>
          <p:sp>
            <p:nvSpPr>
              <p:cNvPr id="2421" name="Line 2419"/>
              <p:cNvSpPr>
                <a:spLocks noChangeShapeType="1"/>
              </p:cNvSpPr>
              <p:nvPr/>
            </p:nvSpPr>
            <p:spPr bwMode="auto">
              <a:xfrm>
                <a:off x="4890" y="1710"/>
                <a:ext cx="1" cy="2"/>
              </a:xfrm>
              <a:prstGeom prst="line">
                <a:avLst/>
              </a:prstGeom>
              <a:noFill/>
              <a:ln w="3175">
                <a:solidFill>
                  <a:srgbClr val="000000"/>
                </a:solidFill>
                <a:miter lim="800000"/>
                <a:headEnd/>
                <a:tailEnd/>
              </a:ln>
            </p:spPr>
            <p:txBody>
              <a:bodyPr/>
              <a:lstStyle/>
              <a:p>
                <a:endParaRPr lang="en-US" dirty="0"/>
              </a:p>
            </p:txBody>
          </p:sp>
          <p:sp>
            <p:nvSpPr>
              <p:cNvPr id="2422" name="Freeform 2420"/>
              <p:cNvSpPr>
                <a:spLocks/>
              </p:cNvSpPr>
              <p:nvPr/>
            </p:nvSpPr>
            <p:spPr bwMode="auto">
              <a:xfrm>
                <a:off x="4302" y="1710"/>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23" name="Freeform 2421"/>
              <p:cNvSpPr>
                <a:spLocks/>
              </p:cNvSpPr>
              <p:nvPr/>
            </p:nvSpPr>
            <p:spPr bwMode="auto">
              <a:xfrm>
                <a:off x="5171" y="1710"/>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424" name="Line 2422"/>
              <p:cNvSpPr>
                <a:spLocks noChangeShapeType="1"/>
              </p:cNvSpPr>
              <p:nvPr/>
            </p:nvSpPr>
            <p:spPr bwMode="auto">
              <a:xfrm>
                <a:off x="4312" y="1710"/>
                <a:ext cx="1" cy="1"/>
              </a:xfrm>
              <a:prstGeom prst="line">
                <a:avLst/>
              </a:prstGeom>
              <a:noFill/>
              <a:ln w="3175">
                <a:solidFill>
                  <a:srgbClr val="000000"/>
                </a:solidFill>
                <a:miter lim="800000"/>
                <a:headEnd/>
                <a:tailEnd/>
              </a:ln>
            </p:spPr>
            <p:txBody>
              <a:bodyPr/>
              <a:lstStyle/>
              <a:p>
                <a:endParaRPr lang="en-US" dirty="0"/>
              </a:p>
            </p:txBody>
          </p:sp>
          <p:sp>
            <p:nvSpPr>
              <p:cNvPr id="2425" name="Line 2423"/>
              <p:cNvSpPr>
                <a:spLocks noChangeShapeType="1"/>
              </p:cNvSpPr>
              <p:nvPr/>
            </p:nvSpPr>
            <p:spPr bwMode="auto">
              <a:xfrm flipV="1">
                <a:off x="4314" y="1710"/>
                <a:ext cx="1" cy="2"/>
              </a:xfrm>
              <a:prstGeom prst="line">
                <a:avLst/>
              </a:prstGeom>
              <a:noFill/>
              <a:ln w="3175">
                <a:solidFill>
                  <a:srgbClr val="000000"/>
                </a:solidFill>
                <a:miter lim="800000"/>
                <a:headEnd/>
                <a:tailEnd/>
              </a:ln>
            </p:spPr>
            <p:txBody>
              <a:bodyPr/>
              <a:lstStyle/>
              <a:p>
                <a:endParaRPr lang="en-US" dirty="0"/>
              </a:p>
            </p:txBody>
          </p:sp>
          <p:sp>
            <p:nvSpPr>
              <p:cNvPr id="2426" name="Line 2424"/>
              <p:cNvSpPr>
                <a:spLocks noChangeShapeType="1"/>
              </p:cNvSpPr>
              <p:nvPr/>
            </p:nvSpPr>
            <p:spPr bwMode="auto">
              <a:xfrm>
                <a:off x="4315" y="1712"/>
                <a:ext cx="2" cy="1"/>
              </a:xfrm>
              <a:prstGeom prst="line">
                <a:avLst/>
              </a:prstGeom>
              <a:noFill/>
              <a:ln w="3175">
                <a:solidFill>
                  <a:srgbClr val="000000"/>
                </a:solidFill>
                <a:miter lim="800000"/>
                <a:headEnd/>
                <a:tailEnd/>
              </a:ln>
            </p:spPr>
            <p:txBody>
              <a:bodyPr/>
              <a:lstStyle/>
              <a:p>
                <a:endParaRPr lang="en-US" dirty="0"/>
              </a:p>
            </p:txBody>
          </p:sp>
          <p:sp>
            <p:nvSpPr>
              <p:cNvPr id="2427" name="Freeform 2425"/>
              <p:cNvSpPr>
                <a:spLocks/>
              </p:cNvSpPr>
              <p:nvPr/>
            </p:nvSpPr>
            <p:spPr bwMode="auto">
              <a:xfrm>
                <a:off x="4886" y="171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428" name="Freeform 2426"/>
              <p:cNvSpPr>
                <a:spLocks/>
              </p:cNvSpPr>
              <p:nvPr/>
            </p:nvSpPr>
            <p:spPr bwMode="auto">
              <a:xfrm>
                <a:off x="4301" y="1712"/>
                <a:ext cx="6" cy="6"/>
              </a:xfrm>
              <a:custGeom>
                <a:avLst/>
                <a:gdLst>
                  <a:gd name="T0" fmla="*/ 0 w 6"/>
                  <a:gd name="T1" fmla="*/ 6 h 6"/>
                  <a:gd name="T2" fmla="*/ 1 w 6"/>
                  <a:gd name="T3" fmla="*/ 2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1" y="2"/>
                    </a:lnTo>
                    <a:lnTo>
                      <a:pt x="6"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429" name="Line 2427"/>
              <p:cNvSpPr>
                <a:spLocks noChangeShapeType="1"/>
              </p:cNvSpPr>
              <p:nvPr/>
            </p:nvSpPr>
            <p:spPr bwMode="auto">
              <a:xfrm flipV="1">
                <a:off x="5170" y="1720"/>
                <a:ext cx="1" cy="2"/>
              </a:xfrm>
              <a:prstGeom prst="line">
                <a:avLst/>
              </a:prstGeom>
              <a:noFill/>
              <a:ln w="3175">
                <a:solidFill>
                  <a:srgbClr val="000000"/>
                </a:solidFill>
                <a:miter lim="800000"/>
                <a:headEnd/>
                <a:tailEnd/>
              </a:ln>
            </p:spPr>
            <p:txBody>
              <a:bodyPr/>
              <a:lstStyle/>
              <a:p>
                <a:endParaRPr lang="en-US" dirty="0"/>
              </a:p>
            </p:txBody>
          </p:sp>
          <p:sp>
            <p:nvSpPr>
              <p:cNvPr id="2430" name="Freeform 2428"/>
              <p:cNvSpPr>
                <a:spLocks/>
              </p:cNvSpPr>
              <p:nvPr/>
            </p:nvSpPr>
            <p:spPr bwMode="auto">
              <a:xfrm>
                <a:off x="5170" y="1712"/>
                <a:ext cx="8" cy="11"/>
              </a:xfrm>
              <a:custGeom>
                <a:avLst/>
                <a:gdLst>
                  <a:gd name="T0" fmla="*/ 0 w 8"/>
                  <a:gd name="T1" fmla="*/ 8 h 11"/>
                  <a:gd name="T2" fmla="*/ 4 w 8"/>
                  <a:gd name="T3" fmla="*/ 0 h 11"/>
                  <a:gd name="T4" fmla="*/ 8 w 8"/>
                  <a:gd name="T5" fmla="*/ 8 h 11"/>
                  <a:gd name="T6" fmla="*/ 6 w 8"/>
                  <a:gd name="T7" fmla="*/ 11 h 11"/>
                  <a:gd name="T8" fmla="*/ 0 w 8"/>
                  <a:gd name="T9" fmla="*/ 10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8"/>
                    </a:moveTo>
                    <a:lnTo>
                      <a:pt x="4" y="0"/>
                    </a:lnTo>
                    <a:lnTo>
                      <a:pt x="8" y="8"/>
                    </a:lnTo>
                    <a:lnTo>
                      <a:pt x="6" y="11"/>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2431" name="Line 2429"/>
              <p:cNvSpPr>
                <a:spLocks noChangeShapeType="1"/>
              </p:cNvSpPr>
              <p:nvPr/>
            </p:nvSpPr>
            <p:spPr bwMode="auto">
              <a:xfrm>
                <a:off x="4312" y="1712"/>
                <a:ext cx="2" cy="1"/>
              </a:xfrm>
              <a:prstGeom prst="line">
                <a:avLst/>
              </a:prstGeom>
              <a:noFill/>
              <a:ln w="3175">
                <a:solidFill>
                  <a:srgbClr val="000000"/>
                </a:solidFill>
                <a:miter lim="800000"/>
                <a:headEnd/>
                <a:tailEnd/>
              </a:ln>
            </p:spPr>
            <p:txBody>
              <a:bodyPr/>
              <a:lstStyle/>
              <a:p>
                <a:endParaRPr lang="en-US" dirty="0"/>
              </a:p>
            </p:txBody>
          </p:sp>
          <p:sp>
            <p:nvSpPr>
              <p:cNvPr id="2432" name="Line 2430"/>
              <p:cNvSpPr>
                <a:spLocks noChangeShapeType="1"/>
              </p:cNvSpPr>
              <p:nvPr/>
            </p:nvSpPr>
            <p:spPr bwMode="auto">
              <a:xfrm>
                <a:off x="5170" y="1714"/>
                <a:ext cx="1" cy="1"/>
              </a:xfrm>
              <a:prstGeom prst="line">
                <a:avLst/>
              </a:prstGeom>
              <a:noFill/>
              <a:ln w="3175">
                <a:solidFill>
                  <a:srgbClr val="000000"/>
                </a:solidFill>
                <a:miter lim="800000"/>
                <a:headEnd/>
                <a:tailEnd/>
              </a:ln>
            </p:spPr>
            <p:txBody>
              <a:bodyPr/>
              <a:lstStyle/>
              <a:p>
                <a:endParaRPr lang="en-US" dirty="0"/>
              </a:p>
            </p:txBody>
          </p:sp>
          <p:sp>
            <p:nvSpPr>
              <p:cNvPr id="2433" name="Line 2431"/>
              <p:cNvSpPr>
                <a:spLocks noChangeShapeType="1"/>
              </p:cNvSpPr>
              <p:nvPr/>
            </p:nvSpPr>
            <p:spPr bwMode="auto">
              <a:xfrm>
                <a:off x="4891" y="1712"/>
                <a:ext cx="1" cy="1"/>
              </a:xfrm>
              <a:prstGeom prst="line">
                <a:avLst/>
              </a:prstGeom>
              <a:noFill/>
              <a:ln w="3175">
                <a:solidFill>
                  <a:srgbClr val="000000"/>
                </a:solidFill>
                <a:miter lim="800000"/>
                <a:headEnd/>
                <a:tailEnd/>
              </a:ln>
            </p:spPr>
            <p:txBody>
              <a:bodyPr/>
              <a:lstStyle/>
              <a:p>
                <a:endParaRPr lang="en-US" dirty="0"/>
              </a:p>
            </p:txBody>
          </p:sp>
          <p:sp>
            <p:nvSpPr>
              <p:cNvPr id="2434" name="Line 2432"/>
              <p:cNvSpPr>
                <a:spLocks noChangeShapeType="1"/>
              </p:cNvSpPr>
              <p:nvPr/>
            </p:nvSpPr>
            <p:spPr bwMode="auto">
              <a:xfrm>
                <a:off x="4890" y="1714"/>
                <a:ext cx="1" cy="1"/>
              </a:xfrm>
              <a:prstGeom prst="line">
                <a:avLst/>
              </a:prstGeom>
              <a:noFill/>
              <a:ln w="3175">
                <a:solidFill>
                  <a:srgbClr val="000000"/>
                </a:solidFill>
                <a:miter lim="800000"/>
                <a:headEnd/>
                <a:tailEnd/>
              </a:ln>
            </p:spPr>
            <p:txBody>
              <a:bodyPr/>
              <a:lstStyle/>
              <a:p>
                <a:endParaRPr lang="en-US" dirty="0"/>
              </a:p>
            </p:txBody>
          </p:sp>
          <p:sp>
            <p:nvSpPr>
              <p:cNvPr id="2435" name="Line 2433"/>
              <p:cNvSpPr>
                <a:spLocks noChangeShapeType="1"/>
              </p:cNvSpPr>
              <p:nvPr/>
            </p:nvSpPr>
            <p:spPr bwMode="auto">
              <a:xfrm flipV="1">
                <a:off x="4302" y="1712"/>
                <a:ext cx="1" cy="2"/>
              </a:xfrm>
              <a:prstGeom prst="line">
                <a:avLst/>
              </a:prstGeom>
              <a:noFill/>
              <a:ln w="3175">
                <a:solidFill>
                  <a:srgbClr val="000000"/>
                </a:solidFill>
                <a:miter lim="800000"/>
                <a:headEnd/>
                <a:tailEnd/>
              </a:ln>
            </p:spPr>
            <p:txBody>
              <a:bodyPr/>
              <a:lstStyle/>
              <a:p>
                <a:endParaRPr lang="en-US" dirty="0"/>
              </a:p>
            </p:txBody>
          </p:sp>
          <p:sp>
            <p:nvSpPr>
              <p:cNvPr id="2436" name="Freeform 2434"/>
              <p:cNvSpPr>
                <a:spLocks/>
              </p:cNvSpPr>
              <p:nvPr/>
            </p:nvSpPr>
            <p:spPr bwMode="auto">
              <a:xfrm>
                <a:off x="4964" y="1715"/>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37" name="Freeform 2435"/>
              <p:cNvSpPr>
                <a:spLocks/>
              </p:cNvSpPr>
              <p:nvPr/>
            </p:nvSpPr>
            <p:spPr bwMode="auto">
              <a:xfrm>
                <a:off x="4286" y="1715"/>
                <a:ext cx="2" cy="5"/>
              </a:xfrm>
              <a:custGeom>
                <a:avLst/>
                <a:gdLst>
                  <a:gd name="T0" fmla="*/ 0 w 2"/>
                  <a:gd name="T1" fmla="*/ 5 h 5"/>
                  <a:gd name="T2" fmla="*/ 2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438" name="Line 2436"/>
              <p:cNvSpPr>
                <a:spLocks noChangeShapeType="1"/>
              </p:cNvSpPr>
              <p:nvPr/>
            </p:nvSpPr>
            <p:spPr bwMode="auto">
              <a:xfrm>
                <a:off x="4285" y="1717"/>
                <a:ext cx="1" cy="1"/>
              </a:xfrm>
              <a:prstGeom prst="line">
                <a:avLst/>
              </a:prstGeom>
              <a:noFill/>
              <a:ln w="3175">
                <a:solidFill>
                  <a:srgbClr val="000000"/>
                </a:solidFill>
                <a:miter lim="800000"/>
                <a:headEnd/>
                <a:tailEnd/>
              </a:ln>
            </p:spPr>
            <p:txBody>
              <a:bodyPr/>
              <a:lstStyle/>
              <a:p>
                <a:endParaRPr lang="en-US" dirty="0"/>
              </a:p>
            </p:txBody>
          </p:sp>
          <p:sp>
            <p:nvSpPr>
              <p:cNvPr id="2439" name="Line 2437"/>
              <p:cNvSpPr>
                <a:spLocks noChangeShapeType="1"/>
              </p:cNvSpPr>
              <p:nvPr/>
            </p:nvSpPr>
            <p:spPr bwMode="auto">
              <a:xfrm flipV="1">
                <a:off x="4302" y="1715"/>
                <a:ext cx="2" cy="2"/>
              </a:xfrm>
              <a:prstGeom prst="line">
                <a:avLst/>
              </a:prstGeom>
              <a:noFill/>
              <a:ln w="3175">
                <a:solidFill>
                  <a:srgbClr val="000000"/>
                </a:solidFill>
                <a:miter lim="800000"/>
                <a:headEnd/>
                <a:tailEnd/>
              </a:ln>
            </p:spPr>
            <p:txBody>
              <a:bodyPr/>
              <a:lstStyle/>
              <a:p>
                <a:endParaRPr lang="en-US" dirty="0"/>
              </a:p>
            </p:txBody>
          </p:sp>
          <p:sp>
            <p:nvSpPr>
              <p:cNvPr id="2440" name="Line 2438"/>
              <p:cNvSpPr>
                <a:spLocks noChangeShapeType="1"/>
              </p:cNvSpPr>
              <p:nvPr/>
            </p:nvSpPr>
            <p:spPr bwMode="auto">
              <a:xfrm>
                <a:off x="4963" y="1717"/>
                <a:ext cx="1" cy="1"/>
              </a:xfrm>
              <a:prstGeom prst="line">
                <a:avLst/>
              </a:prstGeom>
              <a:noFill/>
              <a:ln w="3175">
                <a:solidFill>
                  <a:srgbClr val="000000"/>
                </a:solidFill>
                <a:miter lim="800000"/>
                <a:headEnd/>
                <a:tailEnd/>
              </a:ln>
            </p:spPr>
            <p:txBody>
              <a:bodyPr/>
              <a:lstStyle/>
              <a:p>
                <a:endParaRPr lang="en-US" dirty="0"/>
              </a:p>
            </p:txBody>
          </p:sp>
          <p:sp>
            <p:nvSpPr>
              <p:cNvPr id="2441" name="Line 2439"/>
              <p:cNvSpPr>
                <a:spLocks noChangeShapeType="1"/>
              </p:cNvSpPr>
              <p:nvPr/>
            </p:nvSpPr>
            <p:spPr bwMode="auto">
              <a:xfrm flipV="1">
                <a:off x="4888" y="1717"/>
                <a:ext cx="1" cy="1"/>
              </a:xfrm>
              <a:prstGeom prst="line">
                <a:avLst/>
              </a:prstGeom>
              <a:noFill/>
              <a:ln w="3175">
                <a:solidFill>
                  <a:srgbClr val="000000"/>
                </a:solidFill>
                <a:miter lim="800000"/>
                <a:headEnd/>
                <a:tailEnd/>
              </a:ln>
            </p:spPr>
            <p:txBody>
              <a:bodyPr/>
              <a:lstStyle/>
              <a:p>
                <a:endParaRPr lang="en-US" dirty="0"/>
              </a:p>
            </p:txBody>
          </p:sp>
          <p:sp>
            <p:nvSpPr>
              <p:cNvPr id="2442" name="Freeform 2440"/>
              <p:cNvSpPr>
                <a:spLocks/>
              </p:cNvSpPr>
              <p:nvPr/>
            </p:nvSpPr>
            <p:spPr bwMode="auto">
              <a:xfrm>
                <a:off x="4403" y="1718"/>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43" name="Freeform 2441"/>
              <p:cNvSpPr>
                <a:spLocks/>
              </p:cNvSpPr>
              <p:nvPr/>
            </p:nvSpPr>
            <p:spPr bwMode="auto">
              <a:xfrm>
                <a:off x="4309" y="1718"/>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44" name="Freeform 2442"/>
              <p:cNvSpPr>
                <a:spLocks/>
              </p:cNvSpPr>
              <p:nvPr/>
            </p:nvSpPr>
            <p:spPr bwMode="auto">
              <a:xfrm>
                <a:off x="4312" y="1718"/>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445" name="Freeform 2443"/>
              <p:cNvSpPr>
                <a:spLocks/>
              </p:cNvSpPr>
              <p:nvPr/>
            </p:nvSpPr>
            <p:spPr bwMode="auto">
              <a:xfrm>
                <a:off x="5178" y="1720"/>
                <a:ext cx="3" cy="5"/>
              </a:xfrm>
              <a:custGeom>
                <a:avLst/>
                <a:gdLst>
                  <a:gd name="T0" fmla="*/ 1 w 3"/>
                  <a:gd name="T1" fmla="*/ 5 h 5"/>
                  <a:gd name="T2" fmla="*/ 0 w 3"/>
                  <a:gd name="T3" fmla="*/ 0 h 5"/>
                  <a:gd name="T4" fmla="*/ 3 w 3"/>
                  <a:gd name="T5" fmla="*/ 5 h 5"/>
                  <a:gd name="T6" fmla="*/ 1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1" y="5"/>
                    </a:moveTo>
                    <a:lnTo>
                      <a:pt x="0" y="0"/>
                    </a:lnTo>
                    <a:lnTo>
                      <a:pt x="3" y="5"/>
                    </a:lnTo>
                    <a:lnTo>
                      <a:pt x="1" y="5"/>
                    </a:lnTo>
                  </a:path>
                </a:pathLst>
              </a:custGeom>
              <a:noFill/>
              <a:ln w="3175">
                <a:solidFill>
                  <a:srgbClr val="000000"/>
                </a:solidFill>
                <a:miter lim="800000"/>
                <a:headEnd/>
                <a:tailEnd/>
              </a:ln>
            </p:spPr>
            <p:txBody>
              <a:bodyPr/>
              <a:lstStyle/>
              <a:p>
                <a:pPr algn="ctr" eaLnBrk="0" hangingPunct="0"/>
                <a:endParaRPr lang="en-US" dirty="0"/>
              </a:p>
            </p:txBody>
          </p:sp>
          <p:sp>
            <p:nvSpPr>
              <p:cNvPr id="2446" name="Line 2444"/>
              <p:cNvSpPr>
                <a:spLocks noChangeShapeType="1"/>
              </p:cNvSpPr>
              <p:nvPr/>
            </p:nvSpPr>
            <p:spPr bwMode="auto">
              <a:xfrm>
                <a:off x="5171" y="1723"/>
                <a:ext cx="2" cy="1"/>
              </a:xfrm>
              <a:prstGeom prst="line">
                <a:avLst/>
              </a:prstGeom>
              <a:noFill/>
              <a:ln w="3175">
                <a:solidFill>
                  <a:srgbClr val="000000"/>
                </a:solidFill>
                <a:miter lim="800000"/>
                <a:headEnd/>
                <a:tailEnd/>
              </a:ln>
            </p:spPr>
            <p:txBody>
              <a:bodyPr/>
              <a:lstStyle/>
              <a:p>
                <a:endParaRPr lang="en-US" dirty="0"/>
              </a:p>
            </p:txBody>
          </p:sp>
          <p:sp>
            <p:nvSpPr>
              <p:cNvPr id="2447" name="Line 2445"/>
              <p:cNvSpPr>
                <a:spLocks noChangeShapeType="1"/>
              </p:cNvSpPr>
              <p:nvPr/>
            </p:nvSpPr>
            <p:spPr bwMode="auto">
              <a:xfrm flipV="1">
                <a:off x="5181" y="1722"/>
                <a:ext cx="2" cy="1"/>
              </a:xfrm>
              <a:prstGeom prst="line">
                <a:avLst/>
              </a:prstGeom>
              <a:noFill/>
              <a:ln w="3175">
                <a:solidFill>
                  <a:srgbClr val="000000"/>
                </a:solidFill>
                <a:miter lim="800000"/>
                <a:headEnd/>
                <a:tailEnd/>
              </a:ln>
            </p:spPr>
            <p:txBody>
              <a:bodyPr/>
              <a:lstStyle/>
              <a:p>
                <a:endParaRPr lang="en-US" dirty="0"/>
              </a:p>
            </p:txBody>
          </p:sp>
          <p:sp>
            <p:nvSpPr>
              <p:cNvPr id="2448" name="Line 2446"/>
              <p:cNvSpPr>
                <a:spLocks noChangeShapeType="1"/>
              </p:cNvSpPr>
              <p:nvPr/>
            </p:nvSpPr>
            <p:spPr bwMode="auto">
              <a:xfrm flipV="1">
                <a:off x="5213" y="1722"/>
                <a:ext cx="2" cy="1"/>
              </a:xfrm>
              <a:prstGeom prst="line">
                <a:avLst/>
              </a:prstGeom>
              <a:noFill/>
              <a:ln w="3175">
                <a:solidFill>
                  <a:srgbClr val="000000"/>
                </a:solidFill>
                <a:miter lim="800000"/>
                <a:headEnd/>
                <a:tailEnd/>
              </a:ln>
            </p:spPr>
            <p:txBody>
              <a:bodyPr/>
              <a:lstStyle/>
              <a:p>
                <a:endParaRPr lang="en-US" dirty="0"/>
              </a:p>
            </p:txBody>
          </p:sp>
          <p:sp>
            <p:nvSpPr>
              <p:cNvPr id="2449" name="Freeform 2447"/>
              <p:cNvSpPr>
                <a:spLocks/>
              </p:cNvSpPr>
              <p:nvPr/>
            </p:nvSpPr>
            <p:spPr bwMode="auto">
              <a:xfrm>
                <a:off x="5176" y="1723"/>
                <a:ext cx="3" cy="7"/>
              </a:xfrm>
              <a:custGeom>
                <a:avLst/>
                <a:gdLst>
                  <a:gd name="T0" fmla="*/ 2 w 3"/>
                  <a:gd name="T1" fmla="*/ 7 h 7"/>
                  <a:gd name="T2" fmla="*/ 0 w 3"/>
                  <a:gd name="T3" fmla="*/ 0 h 7"/>
                  <a:gd name="T4" fmla="*/ 3 w 3"/>
                  <a:gd name="T5" fmla="*/ 7 h 7"/>
                  <a:gd name="T6" fmla="*/ 2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2" y="7"/>
                    </a:moveTo>
                    <a:lnTo>
                      <a:pt x="0" y="0"/>
                    </a:lnTo>
                    <a:lnTo>
                      <a:pt x="3" y="7"/>
                    </a:lnTo>
                    <a:lnTo>
                      <a:pt x="2" y="7"/>
                    </a:lnTo>
                  </a:path>
                </a:pathLst>
              </a:custGeom>
              <a:noFill/>
              <a:ln w="3175">
                <a:solidFill>
                  <a:srgbClr val="000000"/>
                </a:solidFill>
                <a:miter lim="800000"/>
                <a:headEnd/>
                <a:tailEnd/>
              </a:ln>
            </p:spPr>
            <p:txBody>
              <a:bodyPr/>
              <a:lstStyle/>
              <a:p>
                <a:pPr algn="ctr" eaLnBrk="0" hangingPunct="0"/>
                <a:endParaRPr lang="en-US" dirty="0"/>
              </a:p>
            </p:txBody>
          </p:sp>
          <p:sp>
            <p:nvSpPr>
              <p:cNvPr id="2450" name="Freeform 2448"/>
              <p:cNvSpPr>
                <a:spLocks/>
              </p:cNvSpPr>
              <p:nvPr/>
            </p:nvSpPr>
            <p:spPr bwMode="auto">
              <a:xfrm>
                <a:off x="5173" y="1725"/>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51" name="Freeform 2449"/>
              <p:cNvSpPr>
                <a:spLocks/>
              </p:cNvSpPr>
              <p:nvPr/>
            </p:nvSpPr>
            <p:spPr bwMode="auto">
              <a:xfrm>
                <a:off x="5168" y="1723"/>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452" name="Freeform 2450"/>
              <p:cNvSpPr>
                <a:spLocks/>
              </p:cNvSpPr>
              <p:nvPr/>
            </p:nvSpPr>
            <p:spPr bwMode="auto">
              <a:xfrm>
                <a:off x="5179" y="1725"/>
                <a:ext cx="5" cy="9"/>
              </a:xfrm>
              <a:custGeom>
                <a:avLst/>
                <a:gdLst>
                  <a:gd name="T0" fmla="*/ 4 w 5"/>
                  <a:gd name="T1" fmla="*/ 6 h 9"/>
                  <a:gd name="T2" fmla="*/ 0 w 5"/>
                  <a:gd name="T3" fmla="*/ 1 h 9"/>
                  <a:gd name="T4" fmla="*/ 4 w 5"/>
                  <a:gd name="T5" fmla="*/ 0 h 9"/>
                  <a:gd name="T6" fmla="*/ 5 w 5"/>
                  <a:gd name="T7" fmla="*/ 5 h 9"/>
                  <a:gd name="T8" fmla="*/ 5 w 5"/>
                  <a:gd name="T9" fmla="*/ 1 h 9"/>
                  <a:gd name="T10" fmla="*/ 5 w 5"/>
                  <a:gd name="T11" fmla="*/ 9 h 9"/>
                  <a:gd name="T12" fmla="*/ 4 w 5"/>
                  <a:gd name="T13" fmla="*/ 6 h 9"/>
                  <a:gd name="T14" fmla="*/ 0 60000 65536"/>
                  <a:gd name="T15" fmla="*/ 0 60000 65536"/>
                  <a:gd name="T16" fmla="*/ 0 60000 65536"/>
                  <a:gd name="T17" fmla="*/ 0 60000 65536"/>
                  <a:gd name="T18" fmla="*/ 0 60000 65536"/>
                  <a:gd name="T19" fmla="*/ 0 60000 65536"/>
                  <a:gd name="T20" fmla="*/ 0 60000 65536"/>
                  <a:gd name="T21" fmla="*/ 0 w 5"/>
                  <a:gd name="T22" fmla="*/ 0 h 9"/>
                  <a:gd name="T23" fmla="*/ 5 w 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
                    <a:moveTo>
                      <a:pt x="4" y="6"/>
                    </a:moveTo>
                    <a:lnTo>
                      <a:pt x="0" y="1"/>
                    </a:lnTo>
                    <a:lnTo>
                      <a:pt x="4" y="0"/>
                    </a:lnTo>
                    <a:lnTo>
                      <a:pt x="5" y="5"/>
                    </a:lnTo>
                    <a:lnTo>
                      <a:pt x="5" y="1"/>
                    </a:lnTo>
                    <a:lnTo>
                      <a:pt x="5" y="9"/>
                    </a:lnTo>
                    <a:lnTo>
                      <a:pt x="4" y="6"/>
                    </a:lnTo>
                  </a:path>
                </a:pathLst>
              </a:custGeom>
              <a:noFill/>
              <a:ln w="3175">
                <a:solidFill>
                  <a:srgbClr val="000000"/>
                </a:solidFill>
                <a:miter lim="800000"/>
                <a:headEnd/>
                <a:tailEnd/>
              </a:ln>
            </p:spPr>
            <p:txBody>
              <a:bodyPr/>
              <a:lstStyle/>
              <a:p>
                <a:pPr algn="ctr" eaLnBrk="0" hangingPunct="0"/>
                <a:endParaRPr lang="en-US" dirty="0"/>
              </a:p>
            </p:txBody>
          </p:sp>
          <p:sp>
            <p:nvSpPr>
              <p:cNvPr id="2453" name="Line 2451"/>
              <p:cNvSpPr>
                <a:spLocks noChangeShapeType="1"/>
              </p:cNvSpPr>
              <p:nvPr/>
            </p:nvSpPr>
            <p:spPr bwMode="auto">
              <a:xfrm flipV="1">
                <a:off x="4946" y="1725"/>
                <a:ext cx="2" cy="1"/>
              </a:xfrm>
              <a:prstGeom prst="line">
                <a:avLst/>
              </a:prstGeom>
              <a:noFill/>
              <a:ln w="3175">
                <a:solidFill>
                  <a:srgbClr val="000000"/>
                </a:solidFill>
                <a:miter lim="800000"/>
                <a:headEnd/>
                <a:tailEnd/>
              </a:ln>
            </p:spPr>
            <p:txBody>
              <a:bodyPr/>
              <a:lstStyle/>
              <a:p>
                <a:endParaRPr lang="en-US" dirty="0"/>
              </a:p>
            </p:txBody>
          </p:sp>
          <p:sp>
            <p:nvSpPr>
              <p:cNvPr id="2454" name="Freeform 2452"/>
              <p:cNvSpPr>
                <a:spLocks/>
              </p:cNvSpPr>
              <p:nvPr/>
            </p:nvSpPr>
            <p:spPr bwMode="auto">
              <a:xfrm>
                <a:off x="4398" y="1726"/>
                <a:ext cx="8" cy="8"/>
              </a:xfrm>
              <a:custGeom>
                <a:avLst/>
                <a:gdLst>
                  <a:gd name="T0" fmla="*/ 0 w 8"/>
                  <a:gd name="T1" fmla="*/ 7 h 8"/>
                  <a:gd name="T2" fmla="*/ 3 w 8"/>
                  <a:gd name="T3" fmla="*/ 0 h 8"/>
                  <a:gd name="T4" fmla="*/ 8 w 8"/>
                  <a:gd name="T5" fmla="*/ 5 h 8"/>
                  <a:gd name="T6" fmla="*/ 2 w 8"/>
                  <a:gd name="T7" fmla="*/ 8 h 8"/>
                  <a:gd name="T8" fmla="*/ 0 w 8"/>
                  <a:gd name="T9" fmla="*/ 7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7"/>
                    </a:moveTo>
                    <a:lnTo>
                      <a:pt x="3" y="0"/>
                    </a:lnTo>
                    <a:lnTo>
                      <a:pt x="8" y="5"/>
                    </a:lnTo>
                    <a:lnTo>
                      <a:pt x="2" y="8"/>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2455" name="Line 2453"/>
              <p:cNvSpPr>
                <a:spLocks noChangeShapeType="1"/>
              </p:cNvSpPr>
              <p:nvPr/>
            </p:nvSpPr>
            <p:spPr bwMode="auto">
              <a:xfrm flipV="1">
                <a:off x="5162" y="1726"/>
                <a:ext cx="1" cy="2"/>
              </a:xfrm>
              <a:prstGeom prst="line">
                <a:avLst/>
              </a:prstGeom>
              <a:noFill/>
              <a:ln w="3175">
                <a:solidFill>
                  <a:srgbClr val="000000"/>
                </a:solidFill>
                <a:miter lim="800000"/>
                <a:headEnd/>
                <a:tailEnd/>
              </a:ln>
            </p:spPr>
            <p:txBody>
              <a:bodyPr/>
              <a:lstStyle/>
              <a:p>
                <a:endParaRPr lang="en-US" dirty="0"/>
              </a:p>
            </p:txBody>
          </p:sp>
          <p:sp>
            <p:nvSpPr>
              <p:cNvPr id="2456" name="Line 2454"/>
              <p:cNvSpPr>
                <a:spLocks noChangeShapeType="1"/>
              </p:cNvSpPr>
              <p:nvPr/>
            </p:nvSpPr>
            <p:spPr bwMode="auto">
              <a:xfrm flipV="1">
                <a:off x="4950" y="1726"/>
                <a:ext cx="1" cy="2"/>
              </a:xfrm>
              <a:prstGeom prst="line">
                <a:avLst/>
              </a:prstGeom>
              <a:noFill/>
              <a:ln w="3175">
                <a:solidFill>
                  <a:srgbClr val="000000"/>
                </a:solidFill>
                <a:miter lim="800000"/>
                <a:headEnd/>
                <a:tailEnd/>
              </a:ln>
            </p:spPr>
            <p:txBody>
              <a:bodyPr/>
              <a:lstStyle/>
              <a:p>
                <a:endParaRPr lang="en-US" dirty="0"/>
              </a:p>
            </p:txBody>
          </p:sp>
          <p:sp>
            <p:nvSpPr>
              <p:cNvPr id="2457" name="Freeform 2455"/>
              <p:cNvSpPr>
                <a:spLocks/>
              </p:cNvSpPr>
              <p:nvPr/>
            </p:nvSpPr>
            <p:spPr bwMode="auto">
              <a:xfrm>
                <a:off x="5189" y="1730"/>
                <a:ext cx="83" cy="129"/>
              </a:xfrm>
              <a:custGeom>
                <a:avLst/>
                <a:gdLst>
                  <a:gd name="T0" fmla="*/ 79 w 83"/>
                  <a:gd name="T1" fmla="*/ 128 h 129"/>
                  <a:gd name="T2" fmla="*/ 73 w 83"/>
                  <a:gd name="T3" fmla="*/ 120 h 129"/>
                  <a:gd name="T4" fmla="*/ 68 w 83"/>
                  <a:gd name="T5" fmla="*/ 120 h 129"/>
                  <a:gd name="T6" fmla="*/ 73 w 83"/>
                  <a:gd name="T7" fmla="*/ 116 h 129"/>
                  <a:gd name="T8" fmla="*/ 63 w 83"/>
                  <a:gd name="T9" fmla="*/ 115 h 129"/>
                  <a:gd name="T10" fmla="*/ 66 w 83"/>
                  <a:gd name="T11" fmla="*/ 108 h 129"/>
                  <a:gd name="T12" fmla="*/ 63 w 83"/>
                  <a:gd name="T13" fmla="*/ 107 h 129"/>
                  <a:gd name="T14" fmla="*/ 66 w 83"/>
                  <a:gd name="T15" fmla="*/ 105 h 129"/>
                  <a:gd name="T16" fmla="*/ 44 w 83"/>
                  <a:gd name="T17" fmla="*/ 78 h 129"/>
                  <a:gd name="T18" fmla="*/ 44 w 83"/>
                  <a:gd name="T19" fmla="*/ 70 h 129"/>
                  <a:gd name="T20" fmla="*/ 31 w 83"/>
                  <a:gd name="T21" fmla="*/ 49 h 129"/>
                  <a:gd name="T22" fmla="*/ 31 w 83"/>
                  <a:gd name="T23" fmla="*/ 51 h 129"/>
                  <a:gd name="T24" fmla="*/ 26 w 83"/>
                  <a:gd name="T25" fmla="*/ 46 h 129"/>
                  <a:gd name="T26" fmla="*/ 19 w 83"/>
                  <a:gd name="T27" fmla="*/ 46 h 129"/>
                  <a:gd name="T28" fmla="*/ 13 w 83"/>
                  <a:gd name="T29" fmla="*/ 38 h 129"/>
                  <a:gd name="T30" fmla="*/ 15 w 83"/>
                  <a:gd name="T31" fmla="*/ 32 h 129"/>
                  <a:gd name="T32" fmla="*/ 8 w 83"/>
                  <a:gd name="T33" fmla="*/ 25 h 129"/>
                  <a:gd name="T34" fmla="*/ 8 w 83"/>
                  <a:gd name="T35" fmla="*/ 11 h 129"/>
                  <a:gd name="T36" fmla="*/ 0 w 83"/>
                  <a:gd name="T37" fmla="*/ 3 h 129"/>
                  <a:gd name="T38" fmla="*/ 3 w 83"/>
                  <a:gd name="T39" fmla="*/ 0 h 129"/>
                  <a:gd name="T40" fmla="*/ 83 w 83"/>
                  <a:gd name="T41" fmla="*/ 129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3"/>
                  <a:gd name="T64" fmla="*/ 0 h 129"/>
                  <a:gd name="T65" fmla="*/ 83 w 83"/>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3" h="129">
                    <a:moveTo>
                      <a:pt x="79" y="128"/>
                    </a:moveTo>
                    <a:lnTo>
                      <a:pt x="73" y="120"/>
                    </a:lnTo>
                    <a:lnTo>
                      <a:pt x="68" y="120"/>
                    </a:lnTo>
                    <a:lnTo>
                      <a:pt x="73" y="116"/>
                    </a:lnTo>
                    <a:lnTo>
                      <a:pt x="63" y="115"/>
                    </a:lnTo>
                    <a:lnTo>
                      <a:pt x="66" y="108"/>
                    </a:lnTo>
                    <a:lnTo>
                      <a:pt x="63" y="107"/>
                    </a:lnTo>
                    <a:lnTo>
                      <a:pt x="66" y="105"/>
                    </a:lnTo>
                    <a:lnTo>
                      <a:pt x="44" y="78"/>
                    </a:lnTo>
                    <a:lnTo>
                      <a:pt x="44" y="70"/>
                    </a:lnTo>
                    <a:lnTo>
                      <a:pt x="31" y="49"/>
                    </a:lnTo>
                    <a:lnTo>
                      <a:pt x="31" y="51"/>
                    </a:lnTo>
                    <a:lnTo>
                      <a:pt x="26" y="46"/>
                    </a:lnTo>
                    <a:lnTo>
                      <a:pt x="19" y="46"/>
                    </a:lnTo>
                    <a:lnTo>
                      <a:pt x="13" y="38"/>
                    </a:lnTo>
                    <a:lnTo>
                      <a:pt x="15" y="32"/>
                    </a:lnTo>
                    <a:lnTo>
                      <a:pt x="8" y="25"/>
                    </a:lnTo>
                    <a:lnTo>
                      <a:pt x="8" y="11"/>
                    </a:lnTo>
                    <a:lnTo>
                      <a:pt x="0" y="3"/>
                    </a:lnTo>
                    <a:lnTo>
                      <a:pt x="3" y="0"/>
                    </a:lnTo>
                    <a:lnTo>
                      <a:pt x="83" y="129"/>
                    </a:lnTo>
                  </a:path>
                </a:pathLst>
              </a:custGeom>
              <a:noFill/>
              <a:ln w="3175">
                <a:solidFill>
                  <a:srgbClr val="000000"/>
                </a:solidFill>
                <a:miter lim="800000"/>
                <a:headEnd/>
                <a:tailEnd/>
              </a:ln>
            </p:spPr>
            <p:txBody>
              <a:bodyPr/>
              <a:lstStyle/>
              <a:p>
                <a:pPr algn="ctr" eaLnBrk="0" hangingPunct="0"/>
                <a:endParaRPr lang="en-US" dirty="0"/>
              </a:p>
            </p:txBody>
          </p:sp>
          <p:sp>
            <p:nvSpPr>
              <p:cNvPr id="2458" name="Line 2456"/>
              <p:cNvSpPr>
                <a:spLocks noChangeShapeType="1"/>
              </p:cNvSpPr>
              <p:nvPr/>
            </p:nvSpPr>
            <p:spPr bwMode="auto">
              <a:xfrm flipH="1">
                <a:off x="5268" y="1859"/>
                <a:ext cx="4" cy="1"/>
              </a:xfrm>
              <a:prstGeom prst="line">
                <a:avLst/>
              </a:prstGeom>
              <a:noFill/>
              <a:ln w="3175">
                <a:solidFill>
                  <a:srgbClr val="000000"/>
                </a:solidFill>
                <a:miter lim="800000"/>
                <a:headEnd/>
                <a:tailEnd/>
              </a:ln>
            </p:spPr>
            <p:txBody>
              <a:bodyPr/>
              <a:lstStyle/>
              <a:p>
                <a:endParaRPr lang="en-US" dirty="0"/>
              </a:p>
            </p:txBody>
          </p:sp>
          <p:sp>
            <p:nvSpPr>
              <p:cNvPr id="2459" name="Line 2457"/>
              <p:cNvSpPr>
                <a:spLocks noChangeShapeType="1"/>
              </p:cNvSpPr>
              <p:nvPr/>
            </p:nvSpPr>
            <p:spPr bwMode="auto">
              <a:xfrm flipV="1">
                <a:off x="5268" y="1858"/>
                <a:ext cx="1" cy="1"/>
              </a:xfrm>
              <a:prstGeom prst="line">
                <a:avLst/>
              </a:prstGeom>
              <a:noFill/>
              <a:ln w="3175">
                <a:solidFill>
                  <a:srgbClr val="000000"/>
                </a:solidFill>
                <a:miter lim="800000"/>
                <a:headEnd/>
                <a:tailEnd/>
              </a:ln>
            </p:spPr>
            <p:txBody>
              <a:bodyPr/>
              <a:lstStyle/>
              <a:p>
                <a:endParaRPr lang="en-US" dirty="0"/>
              </a:p>
            </p:txBody>
          </p:sp>
          <p:sp>
            <p:nvSpPr>
              <p:cNvPr id="2460" name="Freeform 2458"/>
              <p:cNvSpPr>
                <a:spLocks/>
              </p:cNvSpPr>
              <p:nvPr/>
            </p:nvSpPr>
            <p:spPr bwMode="auto">
              <a:xfrm>
                <a:off x="4293" y="1731"/>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61" name="Line 2459"/>
              <p:cNvSpPr>
                <a:spLocks noChangeShapeType="1"/>
              </p:cNvSpPr>
              <p:nvPr/>
            </p:nvSpPr>
            <p:spPr bwMode="auto">
              <a:xfrm flipV="1">
                <a:off x="4311" y="1731"/>
                <a:ext cx="1" cy="2"/>
              </a:xfrm>
              <a:prstGeom prst="line">
                <a:avLst/>
              </a:prstGeom>
              <a:noFill/>
              <a:ln w="3175">
                <a:solidFill>
                  <a:srgbClr val="000000"/>
                </a:solidFill>
                <a:miter lim="800000"/>
                <a:headEnd/>
                <a:tailEnd/>
              </a:ln>
            </p:spPr>
            <p:txBody>
              <a:bodyPr/>
              <a:lstStyle/>
              <a:p>
                <a:endParaRPr lang="en-US" dirty="0"/>
              </a:p>
            </p:txBody>
          </p:sp>
          <p:sp>
            <p:nvSpPr>
              <p:cNvPr id="2462" name="Line 2460"/>
              <p:cNvSpPr>
                <a:spLocks noChangeShapeType="1"/>
              </p:cNvSpPr>
              <p:nvPr/>
            </p:nvSpPr>
            <p:spPr bwMode="auto">
              <a:xfrm>
                <a:off x="4309" y="1731"/>
                <a:ext cx="2" cy="1"/>
              </a:xfrm>
              <a:prstGeom prst="line">
                <a:avLst/>
              </a:prstGeom>
              <a:noFill/>
              <a:ln w="3175">
                <a:solidFill>
                  <a:srgbClr val="000000"/>
                </a:solidFill>
                <a:miter lim="800000"/>
                <a:headEnd/>
                <a:tailEnd/>
              </a:ln>
            </p:spPr>
            <p:txBody>
              <a:bodyPr/>
              <a:lstStyle/>
              <a:p>
                <a:endParaRPr lang="en-US" dirty="0"/>
              </a:p>
            </p:txBody>
          </p:sp>
          <p:sp>
            <p:nvSpPr>
              <p:cNvPr id="2463" name="Freeform 2461"/>
              <p:cNvSpPr>
                <a:spLocks/>
              </p:cNvSpPr>
              <p:nvPr/>
            </p:nvSpPr>
            <p:spPr bwMode="auto">
              <a:xfrm>
                <a:off x="5186" y="1734"/>
                <a:ext cx="6" cy="2"/>
              </a:xfrm>
              <a:custGeom>
                <a:avLst/>
                <a:gdLst>
                  <a:gd name="T0" fmla="*/ 3 w 6"/>
                  <a:gd name="T1" fmla="*/ 2 h 2"/>
                  <a:gd name="T2" fmla="*/ 0 w 6"/>
                  <a:gd name="T3" fmla="*/ 2 h 2"/>
                  <a:gd name="T4" fmla="*/ 3 w 6"/>
                  <a:gd name="T5" fmla="*/ 0 h 2"/>
                  <a:gd name="T6" fmla="*/ 6 w 6"/>
                  <a:gd name="T7" fmla="*/ 2 h 2"/>
                  <a:gd name="T8" fmla="*/ 3 w 6"/>
                  <a:gd name="T9" fmla="*/ 2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3" y="2"/>
                    </a:moveTo>
                    <a:lnTo>
                      <a:pt x="0" y="2"/>
                    </a:lnTo>
                    <a:lnTo>
                      <a:pt x="3" y="0"/>
                    </a:lnTo>
                    <a:lnTo>
                      <a:pt x="6" y="2"/>
                    </a:lnTo>
                    <a:lnTo>
                      <a:pt x="3" y="2"/>
                    </a:lnTo>
                  </a:path>
                </a:pathLst>
              </a:custGeom>
              <a:noFill/>
              <a:ln w="3175">
                <a:solidFill>
                  <a:srgbClr val="000000"/>
                </a:solidFill>
                <a:miter lim="800000"/>
                <a:headEnd/>
                <a:tailEnd/>
              </a:ln>
            </p:spPr>
            <p:txBody>
              <a:bodyPr/>
              <a:lstStyle/>
              <a:p>
                <a:pPr algn="ctr" eaLnBrk="0" hangingPunct="0"/>
                <a:endParaRPr lang="en-US" dirty="0"/>
              </a:p>
            </p:txBody>
          </p:sp>
          <p:sp>
            <p:nvSpPr>
              <p:cNvPr id="2464" name="Freeform 2462"/>
              <p:cNvSpPr>
                <a:spLocks/>
              </p:cNvSpPr>
              <p:nvPr/>
            </p:nvSpPr>
            <p:spPr bwMode="auto">
              <a:xfrm>
                <a:off x="4398" y="1734"/>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65" name="Line 2463"/>
              <p:cNvSpPr>
                <a:spLocks noChangeShapeType="1"/>
              </p:cNvSpPr>
              <p:nvPr/>
            </p:nvSpPr>
            <p:spPr bwMode="auto">
              <a:xfrm>
                <a:off x="4409" y="1741"/>
                <a:ext cx="1" cy="1"/>
              </a:xfrm>
              <a:prstGeom prst="line">
                <a:avLst/>
              </a:prstGeom>
              <a:noFill/>
              <a:ln w="3175">
                <a:solidFill>
                  <a:srgbClr val="000000"/>
                </a:solidFill>
                <a:miter lim="800000"/>
                <a:headEnd/>
                <a:tailEnd/>
              </a:ln>
            </p:spPr>
            <p:txBody>
              <a:bodyPr/>
              <a:lstStyle/>
              <a:p>
                <a:endParaRPr lang="en-US" dirty="0"/>
              </a:p>
            </p:txBody>
          </p:sp>
          <p:sp>
            <p:nvSpPr>
              <p:cNvPr id="2466" name="Line 2464"/>
              <p:cNvSpPr>
                <a:spLocks noChangeShapeType="1"/>
              </p:cNvSpPr>
              <p:nvPr/>
            </p:nvSpPr>
            <p:spPr bwMode="auto">
              <a:xfrm flipV="1">
                <a:off x="4403" y="1739"/>
                <a:ext cx="1" cy="2"/>
              </a:xfrm>
              <a:prstGeom prst="line">
                <a:avLst/>
              </a:prstGeom>
              <a:noFill/>
              <a:ln w="3175">
                <a:solidFill>
                  <a:srgbClr val="000000"/>
                </a:solidFill>
                <a:miter lim="800000"/>
                <a:headEnd/>
                <a:tailEnd/>
              </a:ln>
            </p:spPr>
            <p:txBody>
              <a:bodyPr/>
              <a:lstStyle/>
              <a:p>
                <a:endParaRPr lang="en-US" dirty="0"/>
              </a:p>
            </p:txBody>
          </p:sp>
          <p:sp>
            <p:nvSpPr>
              <p:cNvPr id="2467" name="Line 2465"/>
              <p:cNvSpPr>
                <a:spLocks noChangeShapeType="1"/>
              </p:cNvSpPr>
              <p:nvPr/>
            </p:nvSpPr>
            <p:spPr bwMode="auto">
              <a:xfrm>
                <a:off x="4400" y="1741"/>
                <a:ext cx="1" cy="1"/>
              </a:xfrm>
              <a:prstGeom prst="line">
                <a:avLst/>
              </a:prstGeom>
              <a:noFill/>
              <a:ln w="3175">
                <a:solidFill>
                  <a:srgbClr val="000000"/>
                </a:solidFill>
                <a:miter lim="800000"/>
                <a:headEnd/>
                <a:tailEnd/>
              </a:ln>
            </p:spPr>
            <p:txBody>
              <a:bodyPr/>
              <a:lstStyle/>
              <a:p>
                <a:endParaRPr lang="en-US" dirty="0"/>
              </a:p>
            </p:txBody>
          </p:sp>
          <p:sp>
            <p:nvSpPr>
              <p:cNvPr id="2468" name="Line 2466"/>
              <p:cNvSpPr>
                <a:spLocks noChangeShapeType="1"/>
              </p:cNvSpPr>
              <p:nvPr/>
            </p:nvSpPr>
            <p:spPr bwMode="auto">
              <a:xfrm flipV="1">
                <a:off x="4403" y="1746"/>
                <a:ext cx="1" cy="1"/>
              </a:xfrm>
              <a:prstGeom prst="line">
                <a:avLst/>
              </a:prstGeom>
              <a:noFill/>
              <a:ln w="3175">
                <a:solidFill>
                  <a:srgbClr val="000000"/>
                </a:solidFill>
                <a:miter lim="800000"/>
                <a:headEnd/>
                <a:tailEnd/>
              </a:ln>
            </p:spPr>
            <p:txBody>
              <a:bodyPr/>
              <a:lstStyle/>
              <a:p>
                <a:endParaRPr lang="en-US" dirty="0"/>
              </a:p>
            </p:txBody>
          </p:sp>
          <p:sp>
            <p:nvSpPr>
              <p:cNvPr id="2469" name="Freeform 2467"/>
              <p:cNvSpPr>
                <a:spLocks/>
              </p:cNvSpPr>
              <p:nvPr/>
            </p:nvSpPr>
            <p:spPr bwMode="auto">
              <a:xfrm>
                <a:off x="4422" y="1747"/>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70" name="Line 2468"/>
              <p:cNvSpPr>
                <a:spLocks noChangeShapeType="1"/>
              </p:cNvSpPr>
              <p:nvPr/>
            </p:nvSpPr>
            <p:spPr bwMode="auto">
              <a:xfrm flipV="1">
                <a:off x="4414" y="1747"/>
                <a:ext cx="2" cy="2"/>
              </a:xfrm>
              <a:prstGeom prst="line">
                <a:avLst/>
              </a:prstGeom>
              <a:noFill/>
              <a:ln w="3175">
                <a:solidFill>
                  <a:srgbClr val="000000"/>
                </a:solidFill>
                <a:miter lim="800000"/>
                <a:headEnd/>
                <a:tailEnd/>
              </a:ln>
            </p:spPr>
            <p:txBody>
              <a:bodyPr/>
              <a:lstStyle/>
              <a:p>
                <a:endParaRPr lang="en-US" dirty="0"/>
              </a:p>
            </p:txBody>
          </p:sp>
          <p:sp>
            <p:nvSpPr>
              <p:cNvPr id="2471" name="Freeform 2469"/>
              <p:cNvSpPr>
                <a:spLocks/>
              </p:cNvSpPr>
              <p:nvPr/>
            </p:nvSpPr>
            <p:spPr bwMode="auto">
              <a:xfrm>
                <a:off x="5192" y="1747"/>
                <a:ext cx="7" cy="11"/>
              </a:xfrm>
              <a:custGeom>
                <a:avLst/>
                <a:gdLst>
                  <a:gd name="T0" fmla="*/ 3 w 7"/>
                  <a:gd name="T1" fmla="*/ 11 h 11"/>
                  <a:gd name="T2" fmla="*/ 0 w 7"/>
                  <a:gd name="T3" fmla="*/ 3 h 11"/>
                  <a:gd name="T4" fmla="*/ 3 w 7"/>
                  <a:gd name="T5" fmla="*/ 0 h 11"/>
                  <a:gd name="T6" fmla="*/ 7 w 7"/>
                  <a:gd name="T7" fmla="*/ 7 h 11"/>
                  <a:gd name="T8" fmla="*/ 3 w 7"/>
                  <a:gd name="T9" fmla="*/ 10 h 11"/>
                  <a:gd name="T10" fmla="*/ 2 w 7"/>
                  <a:gd name="T11" fmla="*/ 8 h 11"/>
                  <a:gd name="T12" fmla="*/ 3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3" y="11"/>
                    </a:moveTo>
                    <a:lnTo>
                      <a:pt x="0" y="3"/>
                    </a:lnTo>
                    <a:lnTo>
                      <a:pt x="3" y="0"/>
                    </a:lnTo>
                    <a:lnTo>
                      <a:pt x="7" y="7"/>
                    </a:lnTo>
                    <a:lnTo>
                      <a:pt x="3" y="10"/>
                    </a:lnTo>
                    <a:lnTo>
                      <a:pt x="2" y="8"/>
                    </a:lnTo>
                    <a:lnTo>
                      <a:pt x="3" y="11"/>
                    </a:lnTo>
                  </a:path>
                </a:pathLst>
              </a:custGeom>
              <a:noFill/>
              <a:ln w="3175">
                <a:solidFill>
                  <a:srgbClr val="000000"/>
                </a:solidFill>
                <a:miter lim="800000"/>
                <a:headEnd/>
                <a:tailEnd/>
              </a:ln>
            </p:spPr>
            <p:txBody>
              <a:bodyPr/>
              <a:lstStyle/>
              <a:p>
                <a:pPr algn="ctr" eaLnBrk="0" hangingPunct="0"/>
                <a:endParaRPr lang="en-US" dirty="0"/>
              </a:p>
            </p:txBody>
          </p:sp>
          <p:sp>
            <p:nvSpPr>
              <p:cNvPr id="2472" name="Line 2470"/>
              <p:cNvSpPr>
                <a:spLocks noChangeShapeType="1"/>
              </p:cNvSpPr>
              <p:nvPr/>
            </p:nvSpPr>
            <p:spPr bwMode="auto">
              <a:xfrm flipV="1">
                <a:off x="4411" y="1747"/>
                <a:ext cx="1" cy="2"/>
              </a:xfrm>
              <a:prstGeom prst="line">
                <a:avLst/>
              </a:prstGeom>
              <a:noFill/>
              <a:ln w="3175">
                <a:solidFill>
                  <a:srgbClr val="000000"/>
                </a:solidFill>
                <a:miter lim="800000"/>
                <a:headEnd/>
                <a:tailEnd/>
              </a:ln>
            </p:spPr>
            <p:txBody>
              <a:bodyPr/>
              <a:lstStyle/>
              <a:p>
                <a:endParaRPr lang="en-US" dirty="0"/>
              </a:p>
            </p:txBody>
          </p:sp>
          <p:sp>
            <p:nvSpPr>
              <p:cNvPr id="2473" name="Line 2471"/>
              <p:cNvSpPr>
                <a:spLocks noChangeShapeType="1"/>
              </p:cNvSpPr>
              <p:nvPr/>
            </p:nvSpPr>
            <p:spPr bwMode="auto">
              <a:xfrm>
                <a:off x="4412" y="1749"/>
                <a:ext cx="2" cy="1"/>
              </a:xfrm>
              <a:prstGeom prst="line">
                <a:avLst/>
              </a:prstGeom>
              <a:noFill/>
              <a:ln w="3175">
                <a:solidFill>
                  <a:srgbClr val="000000"/>
                </a:solidFill>
                <a:miter lim="800000"/>
                <a:headEnd/>
                <a:tailEnd/>
              </a:ln>
            </p:spPr>
            <p:txBody>
              <a:bodyPr/>
              <a:lstStyle/>
              <a:p>
                <a:endParaRPr lang="en-US" dirty="0"/>
              </a:p>
            </p:txBody>
          </p:sp>
          <p:sp>
            <p:nvSpPr>
              <p:cNvPr id="2474" name="Line 2472"/>
              <p:cNvSpPr>
                <a:spLocks noChangeShapeType="1"/>
              </p:cNvSpPr>
              <p:nvPr/>
            </p:nvSpPr>
            <p:spPr bwMode="auto">
              <a:xfrm>
                <a:off x="4409" y="1749"/>
                <a:ext cx="2" cy="1"/>
              </a:xfrm>
              <a:prstGeom prst="line">
                <a:avLst/>
              </a:prstGeom>
              <a:noFill/>
              <a:ln w="3175">
                <a:solidFill>
                  <a:srgbClr val="000000"/>
                </a:solidFill>
                <a:miter lim="800000"/>
                <a:headEnd/>
                <a:tailEnd/>
              </a:ln>
            </p:spPr>
            <p:txBody>
              <a:bodyPr/>
              <a:lstStyle/>
              <a:p>
                <a:endParaRPr lang="en-US" dirty="0"/>
              </a:p>
            </p:txBody>
          </p:sp>
          <p:sp>
            <p:nvSpPr>
              <p:cNvPr id="2475" name="Line 2473"/>
              <p:cNvSpPr>
                <a:spLocks noChangeShapeType="1"/>
              </p:cNvSpPr>
              <p:nvPr/>
            </p:nvSpPr>
            <p:spPr bwMode="auto">
              <a:xfrm flipV="1">
                <a:off x="4411" y="1749"/>
                <a:ext cx="1" cy="1"/>
              </a:xfrm>
              <a:prstGeom prst="line">
                <a:avLst/>
              </a:prstGeom>
              <a:noFill/>
              <a:ln w="3175">
                <a:solidFill>
                  <a:srgbClr val="000000"/>
                </a:solidFill>
                <a:miter lim="800000"/>
                <a:headEnd/>
                <a:tailEnd/>
              </a:ln>
            </p:spPr>
            <p:txBody>
              <a:bodyPr/>
              <a:lstStyle/>
              <a:p>
                <a:endParaRPr lang="en-US" dirty="0"/>
              </a:p>
            </p:txBody>
          </p:sp>
          <p:sp>
            <p:nvSpPr>
              <p:cNvPr id="2476" name="Freeform 2474"/>
              <p:cNvSpPr>
                <a:spLocks/>
              </p:cNvSpPr>
              <p:nvPr/>
            </p:nvSpPr>
            <p:spPr bwMode="auto">
              <a:xfrm>
                <a:off x="4404" y="1749"/>
                <a:ext cx="5" cy="1"/>
              </a:xfrm>
              <a:custGeom>
                <a:avLst/>
                <a:gdLst>
                  <a:gd name="T0" fmla="*/ 0 w 5"/>
                  <a:gd name="T1" fmla="*/ 1 h 1"/>
                  <a:gd name="T2" fmla="*/ 5 w 5"/>
                  <a:gd name="T3" fmla="*/ 0 h 1"/>
                  <a:gd name="T4" fmla="*/ 0 w 5"/>
                  <a:gd name="T5" fmla="*/ 1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1"/>
                    </a:moveTo>
                    <a:lnTo>
                      <a:pt x="5"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477" name="Line 2475"/>
              <p:cNvSpPr>
                <a:spLocks noChangeShapeType="1"/>
              </p:cNvSpPr>
              <p:nvPr/>
            </p:nvSpPr>
            <p:spPr bwMode="auto">
              <a:xfrm>
                <a:off x="4474" y="1768"/>
                <a:ext cx="6" cy="2"/>
              </a:xfrm>
              <a:prstGeom prst="line">
                <a:avLst/>
              </a:prstGeom>
              <a:noFill/>
              <a:ln w="3175">
                <a:solidFill>
                  <a:srgbClr val="000000"/>
                </a:solidFill>
                <a:miter lim="800000"/>
                <a:headEnd/>
                <a:tailEnd/>
              </a:ln>
            </p:spPr>
            <p:txBody>
              <a:bodyPr/>
              <a:lstStyle/>
              <a:p>
                <a:endParaRPr lang="en-US" dirty="0"/>
              </a:p>
            </p:txBody>
          </p:sp>
          <p:sp>
            <p:nvSpPr>
              <p:cNvPr id="2478" name="Freeform 2476"/>
              <p:cNvSpPr>
                <a:spLocks/>
              </p:cNvSpPr>
              <p:nvPr/>
            </p:nvSpPr>
            <p:spPr bwMode="auto">
              <a:xfrm>
                <a:off x="4480" y="1750"/>
                <a:ext cx="78" cy="23"/>
              </a:xfrm>
              <a:custGeom>
                <a:avLst/>
                <a:gdLst>
                  <a:gd name="T0" fmla="*/ 0 w 78"/>
                  <a:gd name="T1" fmla="*/ 20 h 23"/>
                  <a:gd name="T2" fmla="*/ 9 w 78"/>
                  <a:gd name="T3" fmla="*/ 23 h 23"/>
                  <a:gd name="T4" fmla="*/ 12 w 78"/>
                  <a:gd name="T5" fmla="*/ 15 h 23"/>
                  <a:gd name="T6" fmla="*/ 20 w 78"/>
                  <a:gd name="T7" fmla="*/ 16 h 23"/>
                  <a:gd name="T8" fmla="*/ 23 w 78"/>
                  <a:gd name="T9" fmla="*/ 10 h 23"/>
                  <a:gd name="T10" fmla="*/ 31 w 78"/>
                  <a:gd name="T11" fmla="*/ 12 h 23"/>
                  <a:gd name="T12" fmla="*/ 34 w 78"/>
                  <a:gd name="T13" fmla="*/ 5 h 23"/>
                  <a:gd name="T14" fmla="*/ 49 w 78"/>
                  <a:gd name="T15" fmla="*/ 8 h 23"/>
                  <a:gd name="T16" fmla="*/ 60 w 78"/>
                  <a:gd name="T17" fmla="*/ 0 h 23"/>
                  <a:gd name="T18" fmla="*/ 78 w 78"/>
                  <a:gd name="T19" fmla="*/ 12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23"/>
                  <a:gd name="T32" fmla="*/ 78 w 78"/>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23">
                    <a:moveTo>
                      <a:pt x="0" y="20"/>
                    </a:moveTo>
                    <a:lnTo>
                      <a:pt x="9" y="23"/>
                    </a:lnTo>
                    <a:lnTo>
                      <a:pt x="12" y="15"/>
                    </a:lnTo>
                    <a:lnTo>
                      <a:pt x="20" y="16"/>
                    </a:lnTo>
                    <a:lnTo>
                      <a:pt x="23" y="10"/>
                    </a:lnTo>
                    <a:lnTo>
                      <a:pt x="31" y="12"/>
                    </a:lnTo>
                    <a:lnTo>
                      <a:pt x="34" y="5"/>
                    </a:lnTo>
                    <a:lnTo>
                      <a:pt x="49" y="8"/>
                    </a:lnTo>
                    <a:lnTo>
                      <a:pt x="60" y="0"/>
                    </a:lnTo>
                    <a:lnTo>
                      <a:pt x="78" y="12"/>
                    </a:lnTo>
                  </a:path>
                </a:pathLst>
              </a:custGeom>
              <a:noFill/>
              <a:ln w="3175">
                <a:solidFill>
                  <a:srgbClr val="000000"/>
                </a:solidFill>
                <a:miter lim="800000"/>
                <a:headEnd/>
                <a:tailEnd/>
              </a:ln>
            </p:spPr>
            <p:txBody>
              <a:bodyPr/>
              <a:lstStyle/>
              <a:p>
                <a:pPr algn="ctr" eaLnBrk="0" hangingPunct="0"/>
                <a:endParaRPr lang="en-US" dirty="0"/>
              </a:p>
            </p:txBody>
          </p:sp>
          <p:sp>
            <p:nvSpPr>
              <p:cNvPr id="2479" name="Freeform 2477"/>
              <p:cNvSpPr>
                <a:spLocks/>
              </p:cNvSpPr>
              <p:nvPr/>
            </p:nvSpPr>
            <p:spPr bwMode="auto">
              <a:xfrm>
                <a:off x="4558" y="1762"/>
                <a:ext cx="29" cy="12"/>
              </a:xfrm>
              <a:custGeom>
                <a:avLst/>
                <a:gdLst>
                  <a:gd name="T0" fmla="*/ 0 w 29"/>
                  <a:gd name="T1" fmla="*/ 0 h 12"/>
                  <a:gd name="T2" fmla="*/ 8 w 29"/>
                  <a:gd name="T3" fmla="*/ 6 h 12"/>
                  <a:gd name="T4" fmla="*/ 13 w 29"/>
                  <a:gd name="T5" fmla="*/ 4 h 12"/>
                  <a:gd name="T6" fmla="*/ 29 w 29"/>
                  <a:gd name="T7" fmla="*/ 12 h 12"/>
                  <a:gd name="T8" fmla="*/ 0 60000 65536"/>
                  <a:gd name="T9" fmla="*/ 0 60000 65536"/>
                  <a:gd name="T10" fmla="*/ 0 60000 65536"/>
                  <a:gd name="T11" fmla="*/ 0 60000 65536"/>
                  <a:gd name="T12" fmla="*/ 0 w 29"/>
                  <a:gd name="T13" fmla="*/ 0 h 12"/>
                  <a:gd name="T14" fmla="*/ 29 w 29"/>
                  <a:gd name="T15" fmla="*/ 12 h 12"/>
                </a:gdLst>
                <a:ahLst/>
                <a:cxnLst>
                  <a:cxn ang="T8">
                    <a:pos x="T0" y="T1"/>
                  </a:cxn>
                  <a:cxn ang="T9">
                    <a:pos x="T2" y="T3"/>
                  </a:cxn>
                  <a:cxn ang="T10">
                    <a:pos x="T4" y="T5"/>
                  </a:cxn>
                  <a:cxn ang="T11">
                    <a:pos x="T6" y="T7"/>
                  </a:cxn>
                </a:cxnLst>
                <a:rect l="T12" t="T13" r="T14" b="T15"/>
                <a:pathLst>
                  <a:path w="29" h="12">
                    <a:moveTo>
                      <a:pt x="0" y="0"/>
                    </a:moveTo>
                    <a:lnTo>
                      <a:pt x="8" y="6"/>
                    </a:lnTo>
                    <a:lnTo>
                      <a:pt x="13" y="4"/>
                    </a:lnTo>
                    <a:lnTo>
                      <a:pt x="29" y="12"/>
                    </a:lnTo>
                  </a:path>
                </a:pathLst>
              </a:custGeom>
              <a:noFill/>
              <a:ln w="3175">
                <a:solidFill>
                  <a:srgbClr val="000000"/>
                </a:solidFill>
                <a:miter lim="800000"/>
                <a:headEnd/>
                <a:tailEnd/>
              </a:ln>
            </p:spPr>
            <p:txBody>
              <a:bodyPr/>
              <a:lstStyle/>
              <a:p>
                <a:pPr algn="ctr" eaLnBrk="0" hangingPunct="0"/>
                <a:endParaRPr lang="en-US" dirty="0"/>
              </a:p>
            </p:txBody>
          </p:sp>
          <p:sp>
            <p:nvSpPr>
              <p:cNvPr id="2480" name="Line 2478"/>
              <p:cNvSpPr>
                <a:spLocks noChangeShapeType="1"/>
              </p:cNvSpPr>
              <p:nvPr/>
            </p:nvSpPr>
            <p:spPr bwMode="auto">
              <a:xfrm flipV="1">
                <a:off x="4587" y="1773"/>
                <a:ext cx="2" cy="1"/>
              </a:xfrm>
              <a:prstGeom prst="line">
                <a:avLst/>
              </a:prstGeom>
              <a:noFill/>
              <a:ln w="3175">
                <a:solidFill>
                  <a:srgbClr val="000000"/>
                </a:solidFill>
                <a:miter lim="800000"/>
                <a:headEnd/>
                <a:tailEnd/>
              </a:ln>
            </p:spPr>
            <p:txBody>
              <a:bodyPr/>
              <a:lstStyle/>
              <a:p>
                <a:endParaRPr lang="en-US" dirty="0"/>
              </a:p>
            </p:txBody>
          </p:sp>
          <p:sp>
            <p:nvSpPr>
              <p:cNvPr id="2481" name="Line 2479"/>
              <p:cNvSpPr>
                <a:spLocks noChangeShapeType="1"/>
              </p:cNvSpPr>
              <p:nvPr/>
            </p:nvSpPr>
            <p:spPr bwMode="auto">
              <a:xfrm>
                <a:off x="4587" y="1774"/>
                <a:ext cx="2" cy="1"/>
              </a:xfrm>
              <a:prstGeom prst="line">
                <a:avLst/>
              </a:prstGeom>
              <a:noFill/>
              <a:ln w="3175">
                <a:solidFill>
                  <a:srgbClr val="000000"/>
                </a:solidFill>
                <a:miter lim="800000"/>
                <a:headEnd/>
                <a:tailEnd/>
              </a:ln>
            </p:spPr>
            <p:txBody>
              <a:bodyPr/>
              <a:lstStyle/>
              <a:p>
                <a:endParaRPr lang="en-US" dirty="0"/>
              </a:p>
            </p:txBody>
          </p:sp>
          <p:sp>
            <p:nvSpPr>
              <p:cNvPr id="2482" name="Freeform 2480"/>
              <p:cNvSpPr>
                <a:spLocks/>
              </p:cNvSpPr>
              <p:nvPr/>
            </p:nvSpPr>
            <p:spPr bwMode="auto">
              <a:xfrm>
                <a:off x="4589" y="1774"/>
                <a:ext cx="82" cy="114"/>
              </a:xfrm>
              <a:custGeom>
                <a:avLst/>
                <a:gdLst>
                  <a:gd name="T0" fmla="*/ 0 w 82"/>
                  <a:gd name="T1" fmla="*/ 0 h 114"/>
                  <a:gd name="T2" fmla="*/ 21 w 82"/>
                  <a:gd name="T3" fmla="*/ 13 h 114"/>
                  <a:gd name="T4" fmla="*/ 39 w 82"/>
                  <a:gd name="T5" fmla="*/ 48 h 114"/>
                  <a:gd name="T6" fmla="*/ 76 w 82"/>
                  <a:gd name="T7" fmla="*/ 85 h 114"/>
                  <a:gd name="T8" fmla="*/ 82 w 82"/>
                  <a:gd name="T9" fmla="*/ 98 h 114"/>
                  <a:gd name="T10" fmla="*/ 76 w 82"/>
                  <a:gd name="T11" fmla="*/ 101 h 114"/>
                  <a:gd name="T12" fmla="*/ 69 w 82"/>
                  <a:gd name="T13" fmla="*/ 100 h 114"/>
                  <a:gd name="T14" fmla="*/ 69 w 82"/>
                  <a:gd name="T15" fmla="*/ 95 h 114"/>
                  <a:gd name="T16" fmla="*/ 73 w 82"/>
                  <a:gd name="T17" fmla="*/ 95 h 114"/>
                  <a:gd name="T18" fmla="*/ 68 w 82"/>
                  <a:gd name="T19" fmla="*/ 84 h 114"/>
                  <a:gd name="T20" fmla="*/ 65 w 82"/>
                  <a:gd name="T21" fmla="*/ 87 h 114"/>
                  <a:gd name="T22" fmla="*/ 65 w 82"/>
                  <a:gd name="T23" fmla="*/ 98 h 114"/>
                  <a:gd name="T24" fmla="*/ 61 w 82"/>
                  <a:gd name="T25" fmla="*/ 96 h 114"/>
                  <a:gd name="T26" fmla="*/ 56 w 82"/>
                  <a:gd name="T27" fmla="*/ 101 h 114"/>
                  <a:gd name="T28" fmla="*/ 52 w 82"/>
                  <a:gd name="T29" fmla="*/ 96 h 114"/>
                  <a:gd name="T30" fmla="*/ 56 w 82"/>
                  <a:gd name="T31" fmla="*/ 90 h 114"/>
                  <a:gd name="T32" fmla="*/ 53 w 82"/>
                  <a:gd name="T33" fmla="*/ 87 h 114"/>
                  <a:gd name="T34" fmla="*/ 50 w 82"/>
                  <a:gd name="T35" fmla="*/ 88 h 114"/>
                  <a:gd name="T36" fmla="*/ 53 w 82"/>
                  <a:gd name="T37" fmla="*/ 84 h 114"/>
                  <a:gd name="T38" fmla="*/ 42 w 82"/>
                  <a:gd name="T39" fmla="*/ 90 h 114"/>
                  <a:gd name="T40" fmla="*/ 45 w 82"/>
                  <a:gd name="T41" fmla="*/ 93 h 114"/>
                  <a:gd name="T42" fmla="*/ 39 w 82"/>
                  <a:gd name="T43" fmla="*/ 92 h 114"/>
                  <a:gd name="T44" fmla="*/ 37 w 82"/>
                  <a:gd name="T45" fmla="*/ 98 h 114"/>
                  <a:gd name="T46" fmla="*/ 39 w 82"/>
                  <a:gd name="T47" fmla="*/ 103 h 114"/>
                  <a:gd name="T48" fmla="*/ 48 w 82"/>
                  <a:gd name="T49" fmla="*/ 96 h 114"/>
                  <a:gd name="T50" fmla="*/ 45 w 82"/>
                  <a:gd name="T51" fmla="*/ 101 h 114"/>
                  <a:gd name="T52" fmla="*/ 53 w 82"/>
                  <a:gd name="T53" fmla="*/ 101 h 114"/>
                  <a:gd name="T54" fmla="*/ 53 w 82"/>
                  <a:gd name="T55" fmla="*/ 106 h 114"/>
                  <a:gd name="T56" fmla="*/ 61 w 82"/>
                  <a:gd name="T57" fmla="*/ 109 h 114"/>
                  <a:gd name="T58" fmla="*/ 74 w 82"/>
                  <a:gd name="T59" fmla="*/ 106 h 114"/>
                  <a:gd name="T60" fmla="*/ 74 w 82"/>
                  <a:gd name="T61" fmla="*/ 112 h 114"/>
                  <a:gd name="T62" fmla="*/ 68 w 82"/>
                  <a:gd name="T63" fmla="*/ 114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
                  <a:gd name="T97" fmla="*/ 0 h 114"/>
                  <a:gd name="T98" fmla="*/ 82 w 82"/>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 h="114">
                    <a:moveTo>
                      <a:pt x="0" y="0"/>
                    </a:moveTo>
                    <a:lnTo>
                      <a:pt x="21" y="13"/>
                    </a:lnTo>
                    <a:lnTo>
                      <a:pt x="39" y="48"/>
                    </a:lnTo>
                    <a:lnTo>
                      <a:pt x="76" y="85"/>
                    </a:lnTo>
                    <a:lnTo>
                      <a:pt x="82" y="98"/>
                    </a:lnTo>
                    <a:lnTo>
                      <a:pt x="76" y="101"/>
                    </a:lnTo>
                    <a:lnTo>
                      <a:pt x="69" y="100"/>
                    </a:lnTo>
                    <a:lnTo>
                      <a:pt x="69" y="95"/>
                    </a:lnTo>
                    <a:lnTo>
                      <a:pt x="73" y="95"/>
                    </a:lnTo>
                    <a:lnTo>
                      <a:pt x="68" y="84"/>
                    </a:lnTo>
                    <a:lnTo>
                      <a:pt x="65" y="87"/>
                    </a:lnTo>
                    <a:lnTo>
                      <a:pt x="65" y="98"/>
                    </a:lnTo>
                    <a:lnTo>
                      <a:pt x="61" y="96"/>
                    </a:lnTo>
                    <a:lnTo>
                      <a:pt x="56" y="101"/>
                    </a:lnTo>
                    <a:lnTo>
                      <a:pt x="52" y="96"/>
                    </a:lnTo>
                    <a:lnTo>
                      <a:pt x="56" y="90"/>
                    </a:lnTo>
                    <a:lnTo>
                      <a:pt x="53" y="87"/>
                    </a:lnTo>
                    <a:lnTo>
                      <a:pt x="50" y="88"/>
                    </a:lnTo>
                    <a:lnTo>
                      <a:pt x="53" y="84"/>
                    </a:lnTo>
                    <a:lnTo>
                      <a:pt x="42" y="90"/>
                    </a:lnTo>
                    <a:lnTo>
                      <a:pt x="45" y="93"/>
                    </a:lnTo>
                    <a:lnTo>
                      <a:pt x="39" y="92"/>
                    </a:lnTo>
                    <a:lnTo>
                      <a:pt x="37" y="98"/>
                    </a:lnTo>
                    <a:lnTo>
                      <a:pt x="39" y="103"/>
                    </a:lnTo>
                    <a:lnTo>
                      <a:pt x="48" y="96"/>
                    </a:lnTo>
                    <a:lnTo>
                      <a:pt x="45" y="101"/>
                    </a:lnTo>
                    <a:lnTo>
                      <a:pt x="53" y="101"/>
                    </a:lnTo>
                    <a:lnTo>
                      <a:pt x="53" y="106"/>
                    </a:lnTo>
                    <a:lnTo>
                      <a:pt x="61" y="109"/>
                    </a:lnTo>
                    <a:lnTo>
                      <a:pt x="74" y="106"/>
                    </a:lnTo>
                    <a:lnTo>
                      <a:pt x="74" y="112"/>
                    </a:lnTo>
                    <a:lnTo>
                      <a:pt x="68" y="114"/>
                    </a:lnTo>
                  </a:path>
                </a:pathLst>
              </a:custGeom>
              <a:noFill/>
              <a:ln w="3175">
                <a:solidFill>
                  <a:srgbClr val="000000"/>
                </a:solidFill>
                <a:miter lim="800000"/>
                <a:headEnd/>
                <a:tailEnd/>
              </a:ln>
            </p:spPr>
            <p:txBody>
              <a:bodyPr/>
              <a:lstStyle/>
              <a:p>
                <a:pPr algn="ctr" eaLnBrk="0" hangingPunct="0"/>
                <a:endParaRPr lang="en-US" dirty="0"/>
              </a:p>
            </p:txBody>
          </p:sp>
          <p:sp>
            <p:nvSpPr>
              <p:cNvPr id="2483" name="Line 2481"/>
              <p:cNvSpPr>
                <a:spLocks noChangeShapeType="1"/>
              </p:cNvSpPr>
              <p:nvPr/>
            </p:nvSpPr>
            <p:spPr bwMode="auto">
              <a:xfrm flipH="1">
                <a:off x="4652" y="1888"/>
                <a:ext cx="5" cy="6"/>
              </a:xfrm>
              <a:prstGeom prst="line">
                <a:avLst/>
              </a:prstGeom>
              <a:noFill/>
              <a:ln w="3175">
                <a:solidFill>
                  <a:srgbClr val="000000"/>
                </a:solidFill>
                <a:miter lim="800000"/>
                <a:headEnd/>
                <a:tailEnd/>
              </a:ln>
            </p:spPr>
            <p:txBody>
              <a:bodyPr/>
              <a:lstStyle/>
              <a:p>
                <a:endParaRPr lang="en-US" dirty="0"/>
              </a:p>
            </p:txBody>
          </p:sp>
          <p:sp>
            <p:nvSpPr>
              <p:cNvPr id="2484" name="Freeform 2482"/>
              <p:cNvSpPr>
                <a:spLocks/>
              </p:cNvSpPr>
              <p:nvPr/>
            </p:nvSpPr>
            <p:spPr bwMode="auto">
              <a:xfrm>
                <a:off x="4633" y="1890"/>
                <a:ext cx="19" cy="20"/>
              </a:xfrm>
              <a:custGeom>
                <a:avLst/>
                <a:gdLst>
                  <a:gd name="T0" fmla="*/ 19 w 19"/>
                  <a:gd name="T1" fmla="*/ 4 h 20"/>
                  <a:gd name="T2" fmla="*/ 16 w 19"/>
                  <a:gd name="T3" fmla="*/ 3 h 20"/>
                  <a:gd name="T4" fmla="*/ 14 w 19"/>
                  <a:gd name="T5" fmla="*/ 0 h 20"/>
                  <a:gd name="T6" fmla="*/ 11 w 19"/>
                  <a:gd name="T7" fmla="*/ 6 h 20"/>
                  <a:gd name="T8" fmla="*/ 9 w 19"/>
                  <a:gd name="T9" fmla="*/ 1 h 20"/>
                  <a:gd name="T10" fmla="*/ 0 w 19"/>
                  <a:gd name="T11" fmla="*/ 3 h 20"/>
                  <a:gd name="T12" fmla="*/ 9 w 19"/>
                  <a:gd name="T13" fmla="*/ 6 h 20"/>
                  <a:gd name="T14" fmla="*/ 11 w 19"/>
                  <a:gd name="T15" fmla="*/ 11 h 20"/>
                  <a:gd name="T16" fmla="*/ 4 w 19"/>
                  <a:gd name="T17" fmla="*/ 16 h 20"/>
                  <a:gd name="T18" fmla="*/ 4 w 19"/>
                  <a:gd name="T19" fmla="*/ 2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0"/>
                  <a:gd name="T32" fmla="*/ 19 w 19"/>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0">
                    <a:moveTo>
                      <a:pt x="19" y="4"/>
                    </a:moveTo>
                    <a:lnTo>
                      <a:pt x="16" y="3"/>
                    </a:lnTo>
                    <a:lnTo>
                      <a:pt x="14" y="0"/>
                    </a:lnTo>
                    <a:lnTo>
                      <a:pt x="11" y="6"/>
                    </a:lnTo>
                    <a:lnTo>
                      <a:pt x="9" y="1"/>
                    </a:lnTo>
                    <a:lnTo>
                      <a:pt x="0" y="3"/>
                    </a:lnTo>
                    <a:lnTo>
                      <a:pt x="9" y="6"/>
                    </a:lnTo>
                    <a:lnTo>
                      <a:pt x="11" y="11"/>
                    </a:lnTo>
                    <a:lnTo>
                      <a:pt x="4" y="16"/>
                    </a:lnTo>
                    <a:lnTo>
                      <a:pt x="4" y="20"/>
                    </a:lnTo>
                  </a:path>
                </a:pathLst>
              </a:custGeom>
              <a:noFill/>
              <a:ln w="3175">
                <a:solidFill>
                  <a:srgbClr val="000000"/>
                </a:solidFill>
                <a:miter lim="800000"/>
                <a:headEnd/>
                <a:tailEnd/>
              </a:ln>
            </p:spPr>
            <p:txBody>
              <a:bodyPr/>
              <a:lstStyle/>
              <a:p>
                <a:pPr algn="ctr" eaLnBrk="0" hangingPunct="0"/>
                <a:endParaRPr lang="en-US" dirty="0"/>
              </a:p>
            </p:txBody>
          </p:sp>
          <p:sp>
            <p:nvSpPr>
              <p:cNvPr id="2485" name="Line 2483"/>
              <p:cNvSpPr>
                <a:spLocks noChangeShapeType="1"/>
              </p:cNvSpPr>
              <p:nvPr/>
            </p:nvSpPr>
            <p:spPr bwMode="auto">
              <a:xfrm>
                <a:off x="4637" y="1910"/>
                <a:ext cx="2" cy="4"/>
              </a:xfrm>
              <a:prstGeom prst="line">
                <a:avLst/>
              </a:prstGeom>
              <a:noFill/>
              <a:ln w="3175">
                <a:solidFill>
                  <a:srgbClr val="000000"/>
                </a:solidFill>
                <a:miter lim="800000"/>
                <a:headEnd/>
                <a:tailEnd/>
              </a:ln>
            </p:spPr>
            <p:txBody>
              <a:bodyPr/>
              <a:lstStyle/>
              <a:p>
                <a:endParaRPr lang="en-US" dirty="0"/>
              </a:p>
            </p:txBody>
          </p:sp>
          <p:sp>
            <p:nvSpPr>
              <p:cNvPr id="2486" name="Line 2484"/>
              <p:cNvSpPr>
                <a:spLocks noChangeShapeType="1"/>
              </p:cNvSpPr>
              <p:nvPr/>
            </p:nvSpPr>
            <p:spPr bwMode="auto">
              <a:xfrm flipH="1">
                <a:off x="4633" y="1914"/>
                <a:ext cx="6" cy="17"/>
              </a:xfrm>
              <a:prstGeom prst="line">
                <a:avLst/>
              </a:prstGeom>
              <a:noFill/>
              <a:ln w="3175">
                <a:solidFill>
                  <a:srgbClr val="000000"/>
                </a:solidFill>
                <a:miter lim="800000"/>
                <a:headEnd/>
                <a:tailEnd/>
              </a:ln>
            </p:spPr>
            <p:txBody>
              <a:bodyPr/>
              <a:lstStyle/>
              <a:p>
                <a:endParaRPr lang="en-US" dirty="0"/>
              </a:p>
            </p:txBody>
          </p:sp>
          <p:sp>
            <p:nvSpPr>
              <p:cNvPr id="2487" name="Line 2485"/>
              <p:cNvSpPr>
                <a:spLocks noChangeShapeType="1"/>
              </p:cNvSpPr>
              <p:nvPr/>
            </p:nvSpPr>
            <p:spPr bwMode="auto">
              <a:xfrm flipH="1">
                <a:off x="4578" y="1931"/>
                <a:ext cx="55" cy="2"/>
              </a:xfrm>
              <a:prstGeom prst="line">
                <a:avLst/>
              </a:prstGeom>
              <a:noFill/>
              <a:ln w="3175">
                <a:solidFill>
                  <a:srgbClr val="000000"/>
                </a:solidFill>
                <a:miter lim="800000"/>
                <a:headEnd/>
                <a:tailEnd/>
              </a:ln>
            </p:spPr>
            <p:txBody>
              <a:bodyPr/>
              <a:lstStyle/>
              <a:p>
                <a:endParaRPr lang="en-US" dirty="0"/>
              </a:p>
            </p:txBody>
          </p:sp>
          <p:sp>
            <p:nvSpPr>
              <p:cNvPr id="2488" name="Line 2486"/>
              <p:cNvSpPr>
                <a:spLocks noChangeShapeType="1"/>
              </p:cNvSpPr>
              <p:nvPr/>
            </p:nvSpPr>
            <p:spPr bwMode="auto">
              <a:xfrm>
                <a:off x="4578" y="1933"/>
                <a:ext cx="1" cy="1"/>
              </a:xfrm>
              <a:prstGeom prst="line">
                <a:avLst/>
              </a:prstGeom>
              <a:noFill/>
              <a:ln w="3175">
                <a:solidFill>
                  <a:srgbClr val="000000"/>
                </a:solidFill>
                <a:miter lim="800000"/>
                <a:headEnd/>
                <a:tailEnd/>
              </a:ln>
            </p:spPr>
            <p:txBody>
              <a:bodyPr/>
              <a:lstStyle/>
              <a:p>
                <a:endParaRPr lang="en-US" dirty="0"/>
              </a:p>
            </p:txBody>
          </p:sp>
          <p:sp>
            <p:nvSpPr>
              <p:cNvPr id="2489" name="Freeform 2487"/>
              <p:cNvSpPr>
                <a:spLocks/>
              </p:cNvSpPr>
              <p:nvPr/>
            </p:nvSpPr>
            <p:spPr bwMode="auto">
              <a:xfrm>
                <a:off x="4479" y="1918"/>
                <a:ext cx="99" cy="15"/>
              </a:xfrm>
              <a:custGeom>
                <a:avLst/>
                <a:gdLst>
                  <a:gd name="T0" fmla="*/ 99 w 99"/>
                  <a:gd name="T1" fmla="*/ 15 h 15"/>
                  <a:gd name="T2" fmla="*/ 90 w 99"/>
                  <a:gd name="T3" fmla="*/ 15 h 15"/>
                  <a:gd name="T4" fmla="*/ 89 w 99"/>
                  <a:gd name="T5" fmla="*/ 0 h 15"/>
                  <a:gd name="T6" fmla="*/ 0 w 99"/>
                  <a:gd name="T7" fmla="*/ 2 h 15"/>
                  <a:gd name="T8" fmla="*/ 0 60000 65536"/>
                  <a:gd name="T9" fmla="*/ 0 60000 65536"/>
                  <a:gd name="T10" fmla="*/ 0 60000 65536"/>
                  <a:gd name="T11" fmla="*/ 0 60000 65536"/>
                  <a:gd name="T12" fmla="*/ 0 w 99"/>
                  <a:gd name="T13" fmla="*/ 0 h 15"/>
                  <a:gd name="T14" fmla="*/ 99 w 99"/>
                  <a:gd name="T15" fmla="*/ 15 h 15"/>
                </a:gdLst>
                <a:ahLst/>
                <a:cxnLst>
                  <a:cxn ang="T8">
                    <a:pos x="T0" y="T1"/>
                  </a:cxn>
                  <a:cxn ang="T9">
                    <a:pos x="T2" y="T3"/>
                  </a:cxn>
                  <a:cxn ang="T10">
                    <a:pos x="T4" y="T5"/>
                  </a:cxn>
                  <a:cxn ang="T11">
                    <a:pos x="T6" y="T7"/>
                  </a:cxn>
                </a:cxnLst>
                <a:rect l="T12" t="T13" r="T14" b="T15"/>
                <a:pathLst>
                  <a:path w="99" h="15">
                    <a:moveTo>
                      <a:pt x="99" y="15"/>
                    </a:moveTo>
                    <a:lnTo>
                      <a:pt x="90" y="15"/>
                    </a:lnTo>
                    <a:lnTo>
                      <a:pt x="89"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490" name="Freeform 2488"/>
              <p:cNvSpPr>
                <a:spLocks/>
              </p:cNvSpPr>
              <p:nvPr/>
            </p:nvSpPr>
            <p:spPr bwMode="auto">
              <a:xfrm>
                <a:off x="4474" y="1910"/>
                <a:ext cx="18" cy="10"/>
              </a:xfrm>
              <a:custGeom>
                <a:avLst/>
                <a:gdLst>
                  <a:gd name="T0" fmla="*/ 5 w 18"/>
                  <a:gd name="T1" fmla="*/ 10 h 10"/>
                  <a:gd name="T2" fmla="*/ 18 w 18"/>
                  <a:gd name="T3" fmla="*/ 0 h 10"/>
                  <a:gd name="T4" fmla="*/ 8 w 18"/>
                  <a:gd name="T5" fmla="*/ 0 h 10"/>
                  <a:gd name="T6" fmla="*/ 8 w 18"/>
                  <a:gd name="T7" fmla="*/ 7 h 10"/>
                  <a:gd name="T8" fmla="*/ 5 w 18"/>
                  <a:gd name="T9" fmla="*/ 8 h 10"/>
                  <a:gd name="T10" fmla="*/ 0 w 18"/>
                  <a:gd name="T11" fmla="*/ 7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5" y="10"/>
                    </a:moveTo>
                    <a:lnTo>
                      <a:pt x="18" y="0"/>
                    </a:lnTo>
                    <a:lnTo>
                      <a:pt x="8" y="0"/>
                    </a:lnTo>
                    <a:lnTo>
                      <a:pt x="8" y="7"/>
                    </a:lnTo>
                    <a:lnTo>
                      <a:pt x="5" y="8"/>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2491" name="Freeform 2489"/>
              <p:cNvSpPr>
                <a:spLocks/>
              </p:cNvSpPr>
              <p:nvPr/>
            </p:nvSpPr>
            <p:spPr bwMode="auto">
              <a:xfrm>
                <a:off x="4417" y="1768"/>
                <a:ext cx="67" cy="149"/>
              </a:xfrm>
              <a:custGeom>
                <a:avLst/>
                <a:gdLst>
                  <a:gd name="T0" fmla="*/ 57 w 67"/>
                  <a:gd name="T1" fmla="*/ 149 h 149"/>
                  <a:gd name="T2" fmla="*/ 50 w 67"/>
                  <a:gd name="T3" fmla="*/ 131 h 149"/>
                  <a:gd name="T4" fmla="*/ 57 w 67"/>
                  <a:gd name="T5" fmla="*/ 126 h 149"/>
                  <a:gd name="T6" fmla="*/ 60 w 67"/>
                  <a:gd name="T7" fmla="*/ 114 h 149"/>
                  <a:gd name="T8" fmla="*/ 57 w 67"/>
                  <a:gd name="T9" fmla="*/ 117 h 149"/>
                  <a:gd name="T10" fmla="*/ 55 w 67"/>
                  <a:gd name="T11" fmla="*/ 112 h 149"/>
                  <a:gd name="T12" fmla="*/ 67 w 67"/>
                  <a:gd name="T13" fmla="*/ 110 h 149"/>
                  <a:gd name="T14" fmla="*/ 60 w 67"/>
                  <a:gd name="T15" fmla="*/ 109 h 149"/>
                  <a:gd name="T16" fmla="*/ 60 w 67"/>
                  <a:gd name="T17" fmla="*/ 102 h 149"/>
                  <a:gd name="T18" fmla="*/ 57 w 67"/>
                  <a:gd name="T19" fmla="*/ 104 h 149"/>
                  <a:gd name="T20" fmla="*/ 55 w 67"/>
                  <a:gd name="T21" fmla="*/ 90 h 149"/>
                  <a:gd name="T22" fmla="*/ 52 w 67"/>
                  <a:gd name="T23" fmla="*/ 88 h 149"/>
                  <a:gd name="T24" fmla="*/ 59 w 67"/>
                  <a:gd name="T25" fmla="*/ 83 h 149"/>
                  <a:gd name="T26" fmla="*/ 57 w 67"/>
                  <a:gd name="T27" fmla="*/ 70 h 149"/>
                  <a:gd name="T28" fmla="*/ 62 w 67"/>
                  <a:gd name="T29" fmla="*/ 66 h 149"/>
                  <a:gd name="T30" fmla="*/ 54 w 67"/>
                  <a:gd name="T31" fmla="*/ 54 h 149"/>
                  <a:gd name="T32" fmla="*/ 60 w 67"/>
                  <a:gd name="T33" fmla="*/ 53 h 149"/>
                  <a:gd name="T34" fmla="*/ 28 w 67"/>
                  <a:gd name="T35" fmla="*/ 38 h 149"/>
                  <a:gd name="T36" fmla="*/ 26 w 67"/>
                  <a:gd name="T37" fmla="*/ 30 h 149"/>
                  <a:gd name="T38" fmla="*/ 10 w 67"/>
                  <a:gd name="T39" fmla="*/ 34 h 149"/>
                  <a:gd name="T40" fmla="*/ 33 w 67"/>
                  <a:gd name="T41" fmla="*/ 29 h 149"/>
                  <a:gd name="T42" fmla="*/ 0 w 67"/>
                  <a:gd name="T43" fmla="*/ 35 h 149"/>
                  <a:gd name="T44" fmla="*/ 23 w 67"/>
                  <a:gd name="T45" fmla="*/ 30 h 149"/>
                  <a:gd name="T46" fmla="*/ 13 w 67"/>
                  <a:gd name="T47" fmla="*/ 27 h 149"/>
                  <a:gd name="T48" fmla="*/ 31 w 67"/>
                  <a:gd name="T49" fmla="*/ 27 h 149"/>
                  <a:gd name="T50" fmla="*/ 23 w 67"/>
                  <a:gd name="T51" fmla="*/ 27 h 149"/>
                  <a:gd name="T52" fmla="*/ 18 w 67"/>
                  <a:gd name="T53" fmla="*/ 22 h 149"/>
                  <a:gd name="T54" fmla="*/ 20 w 67"/>
                  <a:gd name="T55" fmla="*/ 11 h 149"/>
                  <a:gd name="T56" fmla="*/ 18 w 67"/>
                  <a:gd name="T57" fmla="*/ 11 h 149"/>
                  <a:gd name="T58" fmla="*/ 57 w 67"/>
                  <a:gd name="T59" fmla="*/ 0 h 1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149"/>
                  <a:gd name="T92" fmla="*/ 67 w 67"/>
                  <a:gd name="T93" fmla="*/ 149 h 1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149">
                    <a:moveTo>
                      <a:pt x="57" y="149"/>
                    </a:moveTo>
                    <a:lnTo>
                      <a:pt x="50" y="131"/>
                    </a:lnTo>
                    <a:lnTo>
                      <a:pt x="57" y="126"/>
                    </a:lnTo>
                    <a:lnTo>
                      <a:pt x="60" y="114"/>
                    </a:lnTo>
                    <a:lnTo>
                      <a:pt x="57" y="117"/>
                    </a:lnTo>
                    <a:lnTo>
                      <a:pt x="55" y="112"/>
                    </a:lnTo>
                    <a:lnTo>
                      <a:pt x="67" y="110"/>
                    </a:lnTo>
                    <a:lnTo>
                      <a:pt x="60" y="109"/>
                    </a:lnTo>
                    <a:lnTo>
                      <a:pt x="60" y="102"/>
                    </a:lnTo>
                    <a:lnTo>
                      <a:pt x="57" y="104"/>
                    </a:lnTo>
                    <a:lnTo>
                      <a:pt x="55" y="90"/>
                    </a:lnTo>
                    <a:lnTo>
                      <a:pt x="52" y="88"/>
                    </a:lnTo>
                    <a:lnTo>
                      <a:pt x="59" y="83"/>
                    </a:lnTo>
                    <a:lnTo>
                      <a:pt x="57" y="70"/>
                    </a:lnTo>
                    <a:lnTo>
                      <a:pt x="62" y="66"/>
                    </a:lnTo>
                    <a:lnTo>
                      <a:pt x="54" y="54"/>
                    </a:lnTo>
                    <a:lnTo>
                      <a:pt x="60" y="53"/>
                    </a:lnTo>
                    <a:lnTo>
                      <a:pt x="28" y="38"/>
                    </a:lnTo>
                    <a:lnTo>
                      <a:pt x="26" y="30"/>
                    </a:lnTo>
                    <a:lnTo>
                      <a:pt x="10" y="34"/>
                    </a:lnTo>
                    <a:lnTo>
                      <a:pt x="33" y="29"/>
                    </a:lnTo>
                    <a:lnTo>
                      <a:pt x="0" y="35"/>
                    </a:lnTo>
                    <a:lnTo>
                      <a:pt x="23" y="30"/>
                    </a:lnTo>
                    <a:lnTo>
                      <a:pt x="13" y="27"/>
                    </a:lnTo>
                    <a:lnTo>
                      <a:pt x="31" y="27"/>
                    </a:lnTo>
                    <a:lnTo>
                      <a:pt x="23" y="27"/>
                    </a:lnTo>
                    <a:lnTo>
                      <a:pt x="18" y="22"/>
                    </a:lnTo>
                    <a:lnTo>
                      <a:pt x="20" y="11"/>
                    </a:lnTo>
                    <a:lnTo>
                      <a:pt x="18" y="11"/>
                    </a:lnTo>
                    <a:lnTo>
                      <a:pt x="57" y="0"/>
                    </a:lnTo>
                  </a:path>
                </a:pathLst>
              </a:custGeom>
              <a:noFill/>
              <a:ln w="3175">
                <a:solidFill>
                  <a:srgbClr val="000000"/>
                </a:solidFill>
                <a:miter lim="800000"/>
                <a:headEnd/>
                <a:tailEnd/>
              </a:ln>
            </p:spPr>
            <p:txBody>
              <a:bodyPr/>
              <a:lstStyle/>
              <a:p>
                <a:pPr algn="ctr" eaLnBrk="0" hangingPunct="0"/>
                <a:endParaRPr lang="en-US" dirty="0"/>
              </a:p>
            </p:txBody>
          </p:sp>
          <p:sp>
            <p:nvSpPr>
              <p:cNvPr id="2492" name="Line 2490"/>
              <p:cNvSpPr>
                <a:spLocks noChangeShapeType="1"/>
              </p:cNvSpPr>
              <p:nvPr/>
            </p:nvSpPr>
            <p:spPr bwMode="auto">
              <a:xfrm flipV="1">
                <a:off x="4987" y="1752"/>
                <a:ext cx="1" cy="2"/>
              </a:xfrm>
              <a:prstGeom prst="line">
                <a:avLst/>
              </a:prstGeom>
              <a:noFill/>
              <a:ln w="3175">
                <a:solidFill>
                  <a:srgbClr val="000000"/>
                </a:solidFill>
                <a:miter lim="800000"/>
                <a:headEnd/>
                <a:tailEnd/>
              </a:ln>
            </p:spPr>
            <p:txBody>
              <a:bodyPr/>
              <a:lstStyle/>
              <a:p>
                <a:endParaRPr lang="en-US" dirty="0"/>
              </a:p>
            </p:txBody>
          </p:sp>
          <p:sp>
            <p:nvSpPr>
              <p:cNvPr id="2493" name="Line 2491"/>
              <p:cNvSpPr>
                <a:spLocks noChangeShapeType="1"/>
              </p:cNvSpPr>
              <p:nvPr/>
            </p:nvSpPr>
            <p:spPr bwMode="auto">
              <a:xfrm flipV="1">
                <a:off x="4409" y="1750"/>
                <a:ext cx="2" cy="2"/>
              </a:xfrm>
              <a:prstGeom prst="line">
                <a:avLst/>
              </a:prstGeom>
              <a:noFill/>
              <a:ln w="3175">
                <a:solidFill>
                  <a:srgbClr val="000000"/>
                </a:solidFill>
                <a:miter lim="800000"/>
                <a:headEnd/>
                <a:tailEnd/>
              </a:ln>
            </p:spPr>
            <p:txBody>
              <a:bodyPr/>
              <a:lstStyle/>
              <a:p>
                <a:endParaRPr lang="en-US" dirty="0"/>
              </a:p>
            </p:txBody>
          </p:sp>
          <p:sp>
            <p:nvSpPr>
              <p:cNvPr id="2494" name="Line 2492"/>
              <p:cNvSpPr>
                <a:spLocks noChangeShapeType="1"/>
              </p:cNvSpPr>
              <p:nvPr/>
            </p:nvSpPr>
            <p:spPr bwMode="auto">
              <a:xfrm flipV="1">
                <a:off x="4987" y="1750"/>
                <a:ext cx="1" cy="2"/>
              </a:xfrm>
              <a:prstGeom prst="line">
                <a:avLst/>
              </a:prstGeom>
              <a:noFill/>
              <a:ln w="3175">
                <a:solidFill>
                  <a:srgbClr val="000000"/>
                </a:solidFill>
                <a:miter lim="800000"/>
                <a:headEnd/>
                <a:tailEnd/>
              </a:ln>
            </p:spPr>
            <p:txBody>
              <a:bodyPr/>
              <a:lstStyle/>
              <a:p>
                <a:endParaRPr lang="en-US" dirty="0"/>
              </a:p>
            </p:txBody>
          </p:sp>
          <p:sp>
            <p:nvSpPr>
              <p:cNvPr id="2495" name="Line 2493"/>
              <p:cNvSpPr>
                <a:spLocks noChangeShapeType="1"/>
              </p:cNvSpPr>
              <p:nvPr/>
            </p:nvSpPr>
            <p:spPr bwMode="auto">
              <a:xfrm flipV="1">
                <a:off x="4988" y="1750"/>
                <a:ext cx="1" cy="2"/>
              </a:xfrm>
              <a:prstGeom prst="line">
                <a:avLst/>
              </a:prstGeom>
              <a:noFill/>
              <a:ln w="3175">
                <a:solidFill>
                  <a:srgbClr val="000000"/>
                </a:solidFill>
                <a:miter lim="800000"/>
                <a:headEnd/>
                <a:tailEnd/>
              </a:ln>
            </p:spPr>
            <p:txBody>
              <a:bodyPr/>
              <a:lstStyle/>
              <a:p>
                <a:endParaRPr lang="en-US" dirty="0"/>
              </a:p>
            </p:txBody>
          </p:sp>
          <p:sp>
            <p:nvSpPr>
              <p:cNvPr id="2496" name="Line 2494"/>
              <p:cNvSpPr>
                <a:spLocks noChangeShapeType="1"/>
              </p:cNvSpPr>
              <p:nvPr/>
            </p:nvSpPr>
            <p:spPr bwMode="auto">
              <a:xfrm>
                <a:off x="4548" y="1754"/>
                <a:ext cx="2" cy="1"/>
              </a:xfrm>
              <a:prstGeom prst="line">
                <a:avLst/>
              </a:prstGeom>
              <a:noFill/>
              <a:ln w="3175">
                <a:solidFill>
                  <a:srgbClr val="000000"/>
                </a:solidFill>
                <a:miter lim="800000"/>
                <a:headEnd/>
                <a:tailEnd/>
              </a:ln>
            </p:spPr>
            <p:txBody>
              <a:bodyPr/>
              <a:lstStyle/>
              <a:p>
                <a:endParaRPr lang="en-US" dirty="0"/>
              </a:p>
            </p:txBody>
          </p:sp>
          <p:sp>
            <p:nvSpPr>
              <p:cNvPr id="2497" name="Freeform 2495"/>
              <p:cNvSpPr>
                <a:spLocks/>
              </p:cNvSpPr>
              <p:nvPr/>
            </p:nvSpPr>
            <p:spPr bwMode="auto">
              <a:xfrm>
                <a:off x="4424" y="1755"/>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98" name="Line 2496"/>
              <p:cNvSpPr>
                <a:spLocks noChangeShapeType="1"/>
              </p:cNvSpPr>
              <p:nvPr/>
            </p:nvSpPr>
            <p:spPr bwMode="auto">
              <a:xfrm flipV="1">
                <a:off x="4416" y="1754"/>
                <a:ext cx="1" cy="1"/>
              </a:xfrm>
              <a:prstGeom prst="line">
                <a:avLst/>
              </a:prstGeom>
              <a:noFill/>
              <a:ln w="3175">
                <a:solidFill>
                  <a:srgbClr val="000000"/>
                </a:solidFill>
                <a:miter lim="800000"/>
                <a:headEnd/>
                <a:tailEnd/>
              </a:ln>
            </p:spPr>
            <p:txBody>
              <a:bodyPr/>
              <a:lstStyle/>
              <a:p>
                <a:endParaRPr lang="en-US" dirty="0"/>
              </a:p>
            </p:txBody>
          </p:sp>
          <p:sp>
            <p:nvSpPr>
              <p:cNvPr id="2499" name="Line 2497"/>
              <p:cNvSpPr>
                <a:spLocks noChangeShapeType="1"/>
              </p:cNvSpPr>
              <p:nvPr/>
            </p:nvSpPr>
            <p:spPr bwMode="auto">
              <a:xfrm flipV="1">
                <a:off x="5192" y="1755"/>
                <a:ext cx="1" cy="2"/>
              </a:xfrm>
              <a:prstGeom prst="line">
                <a:avLst/>
              </a:prstGeom>
              <a:noFill/>
              <a:ln w="3175">
                <a:solidFill>
                  <a:srgbClr val="000000"/>
                </a:solidFill>
                <a:miter lim="800000"/>
                <a:headEnd/>
                <a:tailEnd/>
              </a:ln>
            </p:spPr>
            <p:txBody>
              <a:bodyPr/>
              <a:lstStyle/>
              <a:p>
                <a:endParaRPr lang="en-US" dirty="0"/>
              </a:p>
            </p:txBody>
          </p:sp>
          <p:sp>
            <p:nvSpPr>
              <p:cNvPr id="2500" name="Line 2498"/>
              <p:cNvSpPr>
                <a:spLocks noChangeShapeType="1"/>
              </p:cNvSpPr>
              <p:nvPr/>
            </p:nvSpPr>
            <p:spPr bwMode="auto">
              <a:xfrm>
                <a:off x="5192" y="1755"/>
                <a:ext cx="1" cy="2"/>
              </a:xfrm>
              <a:prstGeom prst="line">
                <a:avLst/>
              </a:prstGeom>
              <a:noFill/>
              <a:ln w="3175">
                <a:solidFill>
                  <a:srgbClr val="000000"/>
                </a:solidFill>
                <a:miter lim="800000"/>
                <a:headEnd/>
                <a:tailEnd/>
              </a:ln>
            </p:spPr>
            <p:txBody>
              <a:bodyPr/>
              <a:lstStyle/>
              <a:p>
                <a:endParaRPr lang="en-US" dirty="0"/>
              </a:p>
            </p:txBody>
          </p:sp>
          <p:sp>
            <p:nvSpPr>
              <p:cNvPr id="2501" name="Freeform 2499"/>
              <p:cNvSpPr>
                <a:spLocks/>
              </p:cNvSpPr>
              <p:nvPr/>
            </p:nvSpPr>
            <p:spPr bwMode="auto">
              <a:xfrm>
                <a:off x="5195" y="1755"/>
                <a:ext cx="5" cy="7"/>
              </a:xfrm>
              <a:custGeom>
                <a:avLst/>
                <a:gdLst>
                  <a:gd name="T0" fmla="*/ 0 w 5"/>
                  <a:gd name="T1" fmla="*/ 3 h 7"/>
                  <a:gd name="T2" fmla="*/ 0 w 5"/>
                  <a:gd name="T3" fmla="*/ 0 h 7"/>
                  <a:gd name="T4" fmla="*/ 5 w 5"/>
                  <a:gd name="T5" fmla="*/ 7 h 7"/>
                  <a:gd name="T6" fmla="*/ 0 w 5"/>
                  <a:gd name="T7" fmla="*/ 3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3"/>
                    </a:moveTo>
                    <a:lnTo>
                      <a:pt x="0" y="0"/>
                    </a:lnTo>
                    <a:lnTo>
                      <a:pt x="5" y="7"/>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502" name="Line 2500"/>
              <p:cNvSpPr>
                <a:spLocks noChangeShapeType="1"/>
              </p:cNvSpPr>
              <p:nvPr/>
            </p:nvSpPr>
            <p:spPr bwMode="auto">
              <a:xfrm>
                <a:off x="4425" y="1755"/>
                <a:ext cx="1" cy="1"/>
              </a:xfrm>
              <a:prstGeom prst="line">
                <a:avLst/>
              </a:prstGeom>
              <a:noFill/>
              <a:ln w="3175">
                <a:solidFill>
                  <a:srgbClr val="000000"/>
                </a:solidFill>
                <a:miter lim="800000"/>
                <a:headEnd/>
                <a:tailEnd/>
              </a:ln>
            </p:spPr>
            <p:txBody>
              <a:bodyPr/>
              <a:lstStyle/>
              <a:p>
                <a:endParaRPr lang="en-US" dirty="0"/>
              </a:p>
            </p:txBody>
          </p:sp>
          <p:sp>
            <p:nvSpPr>
              <p:cNvPr id="2503" name="Line 2501"/>
              <p:cNvSpPr>
                <a:spLocks noChangeShapeType="1"/>
              </p:cNvSpPr>
              <p:nvPr/>
            </p:nvSpPr>
            <p:spPr bwMode="auto">
              <a:xfrm flipV="1">
                <a:off x="4425" y="1755"/>
                <a:ext cx="2" cy="2"/>
              </a:xfrm>
              <a:prstGeom prst="line">
                <a:avLst/>
              </a:prstGeom>
              <a:noFill/>
              <a:ln w="3175">
                <a:solidFill>
                  <a:srgbClr val="000000"/>
                </a:solidFill>
                <a:miter lim="800000"/>
                <a:headEnd/>
                <a:tailEnd/>
              </a:ln>
            </p:spPr>
            <p:txBody>
              <a:bodyPr/>
              <a:lstStyle/>
              <a:p>
                <a:endParaRPr lang="en-US" dirty="0"/>
              </a:p>
            </p:txBody>
          </p:sp>
          <p:sp>
            <p:nvSpPr>
              <p:cNvPr id="2504" name="Line 2502"/>
              <p:cNvSpPr>
                <a:spLocks noChangeShapeType="1"/>
              </p:cNvSpPr>
              <p:nvPr/>
            </p:nvSpPr>
            <p:spPr bwMode="auto">
              <a:xfrm>
                <a:off x="4424" y="1757"/>
                <a:ext cx="1" cy="1"/>
              </a:xfrm>
              <a:prstGeom prst="line">
                <a:avLst/>
              </a:prstGeom>
              <a:noFill/>
              <a:ln w="3175">
                <a:solidFill>
                  <a:srgbClr val="000000"/>
                </a:solidFill>
                <a:miter lim="800000"/>
                <a:headEnd/>
                <a:tailEnd/>
              </a:ln>
            </p:spPr>
            <p:txBody>
              <a:bodyPr/>
              <a:lstStyle/>
              <a:p>
                <a:endParaRPr lang="en-US" dirty="0"/>
              </a:p>
            </p:txBody>
          </p:sp>
          <p:sp>
            <p:nvSpPr>
              <p:cNvPr id="2505" name="Line 2503"/>
              <p:cNvSpPr>
                <a:spLocks noChangeShapeType="1"/>
              </p:cNvSpPr>
              <p:nvPr/>
            </p:nvSpPr>
            <p:spPr bwMode="auto">
              <a:xfrm>
                <a:off x="4421" y="1757"/>
                <a:ext cx="1" cy="1"/>
              </a:xfrm>
              <a:prstGeom prst="line">
                <a:avLst/>
              </a:prstGeom>
              <a:noFill/>
              <a:ln w="3175">
                <a:solidFill>
                  <a:srgbClr val="000000"/>
                </a:solidFill>
                <a:miter lim="800000"/>
                <a:headEnd/>
                <a:tailEnd/>
              </a:ln>
            </p:spPr>
            <p:txBody>
              <a:bodyPr/>
              <a:lstStyle/>
              <a:p>
                <a:endParaRPr lang="en-US" dirty="0"/>
              </a:p>
            </p:txBody>
          </p:sp>
          <p:sp>
            <p:nvSpPr>
              <p:cNvPr id="2506" name="Line 2504"/>
              <p:cNvSpPr>
                <a:spLocks noChangeShapeType="1"/>
              </p:cNvSpPr>
              <p:nvPr/>
            </p:nvSpPr>
            <p:spPr bwMode="auto">
              <a:xfrm>
                <a:off x="4416" y="1757"/>
                <a:ext cx="1" cy="1"/>
              </a:xfrm>
              <a:prstGeom prst="line">
                <a:avLst/>
              </a:prstGeom>
              <a:noFill/>
              <a:ln w="3175">
                <a:solidFill>
                  <a:srgbClr val="000000"/>
                </a:solidFill>
                <a:miter lim="800000"/>
                <a:headEnd/>
                <a:tailEnd/>
              </a:ln>
            </p:spPr>
            <p:txBody>
              <a:bodyPr/>
              <a:lstStyle/>
              <a:p>
                <a:endParaRPr lang="en-US" dirty="0"/>
              </a:p>
            </p:txBody>
          </p:sp>
          <p:sp>
            <p:nvSpPr>
              <p:cNvPr id="2507" name="Line 2505"/>
              <p:cNvSpPr>
                <a:spLocks noChangeShapeType="1"/>
              </p:cNvSpPr>
              <p:nvPr/>
            </p:nvSpPr>
            <p:spPr bwMode="auto">
              <a:xfrm flipV="1">
                <a:off x="4993" y="1757"/>
                <a:ext cx="1" cy="1"/>
              </a:xfrm>
              <a:prstGeom prst="line">
                <a:avLst/>
              </a:prstGeom>
              <a:noFill/>
              <a:ln w="3175">
                <a:solidFill>
                  <a:srgbClr val="000000"/>
                </a:solidFill>
                <a:miter lim="800000"/>
                <a:headEnd/>
                <a:tailEnd/>
              </a:ln>
            </p:spPr>
            <p:txBody>
              <a:bodyPr/>
              <a:lstStyle/>
              <a:p>
                <a:endParaRPr lang="en-US" dirty="0"/>
              </a:p>
            </p:txBody>
          </p:sp>
          <p:sp>
            <p:nvSpPr>
              <p:cNvPr id="2508" name="Line 2506"/>
              <p:cNvSpPr>
                <a:spLocks noChangeShapeType="1"/>
              </p:cNvSpPr>
              <p:nvPr/>
            </p:nvSpPr>
            <p:spPr bwMode="auto">
              <a:xfrm>
                <a:off x="4422" y="1757"/>
                <a:ext cx="1" cy="1"/>
              </a:xfrm>
              <a:prstGeom prst="line">
                <a:avLst/>
              </a:prstGeom>
              <a:noFill/>
              <a:ln w="3175">
                <a:solidFill>
                  <a:srgbClr val="000000"/>
                </a:solidFill>
                <a:miter lim="800000"/>
                <a:headEnd/>
                <a:tailEnd/>
              </a:ln>
            </p:spPr>
            <p:txBody>
              <a:bodyPr/>
              <a:lstStyle/>
              <a:p>
                <a:endParaRPr lang="en-US" dirty="0"/>
              </a:p>
            </p:txBody>
          </p:sp>
          <p:sp>
            <p:nvSpPr>
              <p:cNvPr id="2509" name="Line 2507"/>
              <p:cNvSpPr>
                <a:spLocks noChangeShapeType="1"/>
              </p:cNvSpPr>
              <p:nvPr/>
            </p:nvSpPr>
            <p:spPr bwMode="auto">
              <a:xfrm flipV="1">
                <a:off x="4424" y="1757"/>
                <a:ext cx="1" cy="1"/>
              </a:xfrm>
              <a:prstGeom prst="line">
                <a:avLst/>
              </a:prstGeom>
              <a:noFill/>
              <a:ln w="3175">
                <a:solidFill>
                  <a:srgbClr val="000000"/>
                </a:solidFill>
                <a:miter lim="800000"/>
                <a:headEnd/>
                <a:tailEnd/>
              </a:ln>
            </p:spPr>
            <p:txBody>
              <a:bodyPr/>
              <a:lstStyle/>
              <a:p>
                <a:endParaRPr lang="en-US" dirty="0"/>
              </a:p>
            </p:txBody>
          </p:sp>
          <p:sp>
            <p:nvSpPr>
              <p:cNvPr id="2510" name="Line 2508"/>
              <p:cNvSpPr>
                <a:spLocks noChangeShapeType="1"/>
              </p:cNvSpPr>
              <p:nvPr/>
            </p:nvSpPr>
            <p:spPr bwMode="auto">
              <a:xfrm flipV="1">
                <a:off x="4421" y="1758"/>
                <a:ext cx="1" cy="2"/>
              </a:xfrm>
              <a:prstGeom prst="line">
                <a:avLst/>
              </a:prstGeom>
              <a:noFill/>
              <a:ln w="3175">
                <a:solidFill>
                  <a:srgbClr val="000000"/>
                </a:solidFill>
                <a:miter lim="800000"/>
                <a:headEnd/>
                <a:tailEnd/>
              </a:ln>
            </p:spPr>
            <p:txBody>
              <a:bodyPr/>
              <a:lstStyle/>
              <a:p>
                <a:endParaRPr lang="en-US" dirty="0"/>
              </a:p>
            </p:txBody>
          </p:sp>
          <p:sp>
            <p:nvSpPr>
              <p:cNvPr id="2511" name="Line 2509"/>
              <p:cNvSpPr>
                <a:spLocks noChangeShapeType="1"/>
              </p:cNvSpPr>
              <p:nvPr/>
            </p:nvSpPr>
            <p:spPr bwMode="auto">
              <a:xfrm flipV="1">
                <a:off x="4422" y="1758"/>
                <a:ext cx="2" cy="2"/>
              </a:xfrm>
              <a:prstGeom prst="line">
                <a:avLst/>
              </a:prstGeom>
              <a:noFill/>
              <a:ln w="3175">
                <a:solidFill>
                  <a:srgbClr val="000000"/>
                </a:solidFill>
                <a:miter lim="800000"/>
                <a:headEnd/>
                <a:tailEnd/>
              </a:ln>
            </p:spPr>
            <p:txBody>
              <a:bodyPr/>
              <a:lstStyle/>
              <a:p>
                <a:endParaRPr lang="en-US" dirty="0"/>
              </a:p>
            </p:txBody>
          </p:sp>
          <p:sp>
            <p:nvSpPr>
              <p:cNvPr id="2512" name="Line 2510"/>
              <p:cNvSpPr>
                <a:spLocks noChangeShapeType="1"/>
              </p:cNvSpPr>
              <p:nvPr/>
            </p:nvSpPr>
            <p:spPr bwMode="auto">
              <a:xfrm flipV="1">
                <a:off x="4419" y="1758"/>
                <a:ext cx="1" cy="2"/>
              </a:xfrm>
              <a:prstGeom prst="line">
                <a:avLst/>
              </a:prstGeom>
              <a:noFill/>
              <a:ln w="3175">
                <a:solidFill>
                  <a:srgbClr val="000000"/>
                </a:solidFill>
                <a:miter lim="800000"/>
                <a:headEnd/>
                <a:tailEnd/>
              </a:ln>
            </p:spPr>
            <p:txBody>
              <a:bodyPr/>
              <a:lstStyle/>
              <a:p>
                <a:endParaRPr lang="en-US" dirty="0"/>
              </a:p>
            </p:txBody>
          </p:sp>
          <p:sp>
            <p:nvSpPr>
              <p:cNvPr id="2513" name="Line 2511"/>
              <p:cNvSpPr>
                <a:spLocks noChangeShapeType="1"/>
              </p:cNvSpPr>
              <p:nvPr/>
            </p:nvSpPr>
            <p:spPr bwMode="auto">
              <a:xfrm flipV="1">
                <a:off x="4424" y="1758"/>
                <a:ext cx="1" cy="2"/>
              </a:xfrm>
              <a:prstGeom prst="line">
                <a:avLst/>
              </a:prstGeom>
              <a:noFill/>
              <a:ln w="3175">
                <a:solidFill>
                  <a:srgbClr val="000000"/>
                </a:solidFill>
                <a:miter lim="800000"/>
                <a:headEnd/>
                <a:tailEnd/>
              </a:ln>
            </p:spPr>
            <p:txBody>
              <a:bodyPr/>
              <a:lstStyle/>
              <a:p>
                <a:endParaRPr lang="en-US" dirty="0"/>
              </a:p>
            </p:txBody>
          </p:sp>
          <p:sp>
            <p:nvSpPr>
              <p:cNvPr id="2514" name="Freeform 2512"/>
              <p:cNvSpPr>
                <a:spLocks/>
              </p:cNvSpPr>
              <p:nvPr/>
            </p:nvSpPr>
            <p:spPr bwMode="auto">
              <a:xfrm>
                <a:off x="4425" y="1766"/>
                <a:ext cx="49" cy="13"/>
              </a:xfrm>
              <a:custGeom>
                <a:avLst/>
                <a:gdLst>
                  <a:gd name="T0" fmla="*/ 49 w 49"/>
                  <a:gd name="T1" fmla="*/ 0 h 13"/>
                  <a:gd name="T2" fmla="*/ 10 w 49"/>
                  <a:gd name="T3" fmla="*/ 13 h 13"/>
                  <a:gd name="T4" fmla="*/ 12 w 49"/>
                  <a:gd name="T5" fmla="*/ 7 h 13"/>
                  <a:gd name="T6" fmla="*/ 5 w 49"/>
                  <a:gd name="T7" fmla="*/ 13 h 13"/>
                  <a:gd name="T8" fmla="*/ 0 w 49"/>
                  <a:gd name="T9" fmla="*/ 12 h 13"/>
                  <a:gd name="T10" fmla="*/ 0 60000 65536"/>
                  <a:gd name="T11" fmla="*/ 0 60000 65536"/>
                  <a:gd name="T12" fmla="*/ 0 60000 65536"/>
                  <a:gd name="T13" fmla="*/ 0 60000 65536"/>
                  <a:gd name="T14" fmla="*/ 0 60000 65536"/>
                  <a:gd name="T15" fmla="*/ 0 w 49"/>
                  <a:gd name="T16" fmla="*/ 0 h 13"/>
                  <a:gd name="T17" fmla="*/ 49 w 49"/>
                  <a:gd name="T18" fmla="*/ 13 h 13"/>
                </a:gdLst>
                <a:ahLst/>
                <a:cxnLst>
                  <a:cxn ang="T10">
                    <a:pos x="T0" y="T1"/>
                  </a:cxn>
                  <a:cxn ang="T11">
                    <a:pos x="T2" y="T3"/>
                  </a:cxn>
                  <a:cxn ang="T12">
                    <a:pos x="T4" y="T5"/>
                  </a:cxn>
                  <a:cxn ang="T13">
                    <a:pos x="T6" y="T7"/>
                  </a:cxn>
                  <a:cxn ang="T14">
                    <a:pos x="T8" y="T9"/>
                  </a:cxn>
                </a:cxnLst>
                <a:rect l="T15" t="T16" r="T17" b="T18"/>
                <a:pathLst>
                  <a:path w="49" h="13">
                    <a:moveTo>
                      <a:pt x="49" y="0"/>
                    </a:moveTo>
                    <a:lnTo>
                      <a:pt x="10" y="13"/>
                    </a:lnTo>
                    <a:lnTo>
                      <a:pt x="12" y="7"/>
                    </a:lnTo>
                    <a:lnTo>
                      <a:pt x="5" y="13"/>
                    </a:lnTo>
                    <a:lnTo>
                      <a:pt x="0" y="12"/>
                    </a:lnTo>
                  </a:path>
                </a:pathLst>
              </a:custGeom>
              <a:noFill/>
              <a:ln w="3175">
                <a:solidFill>
                  <a:srgbClr val="000000"/>
                </a:solidFill>
                <a:miter lim="800000"/>
                <a:headEnd/>
                <a:tailEnd/>
              </a:ln>
            </p:spPr>
            <p:txBody>
              <a:bodyPr/>
              <a:lstStyle/>
              <a:p>
                <a:pPr algn="ctr" eaLnBrk="0" hangingPunct="0"/>
                <a:endParaRPr lang="en-US" dirty="0"/>
              </a:p>
            </p:txBody>
          </p:sp>
          <p:sp>
            <p:nvSpPr>
              <p:cNvPr id="2515" name="Line 2513"/>
              <p:cNvSpPr>
                <a:spLocks noChangeShapeType="1"/>
              </p:cNvSpPr>
              <p:nvPr/>
            </p:nvSpPr>
            <p:spPr bwMode="auto">
              <a:xfrm flipV="1">
                <a:off x="4425" y="1770"/>
                <a:ext cx="12" cy="8"/>
              </a:xfrm>
              <a:prstGeom prst="line">
                <a:avLst/>
              </a:prstGeom>
              <a:noFill/>
              <a:ln w="3175">
                <a:solidFill>
                  <a:srgbClr val="000000"/>
                </a:solidFill>
                <a:miter lim="800000"/>
                <a:headEnd/>
                <a:tailEnd/>
              </a:ln>
            </p:spPr>
            <p:txBody>
              <a:bodyPr/>
              <a:lstStyle/>
              <a:p>
                <a:endParaRPr lang="en-US" dirty="0"/>
              </a:p>
            </p:txBody>
          </p:sp>
          <p:sp>
            <p:nvSpPr>
              <p:cNvPr id="2516" name="Freeform 2514"/>
              <p:cNvSpPr>
                <a:spLocks/>
              </p:cNvSpPr>
              <p:nvPr/>
            </p:nvSpPr>
            <p:spPr bwMode="auto">
              <a:xfrm>
                <a:off x="4437" y="1760"/>
                <a:ext cx="37" cy="10"/>
              </a:xfrm>
              <a:custGeom>
                <a:avLst/>
                <a:gdLst>
                  <a:gd name="T0" fmla="*/ 0 w 37"/>
                  <a:gd name="T1" fmla="*/ 10 h 10"/>
                  <a:gd name="T2" fmla="*/ 6 w 37"/>
                  <a:gd name="T3" fmla="*/ 2 h 10"/>
                  <a:gd name="T4" fmla="*/ 16 w 37"/>
                  <a:gd name="T5" fmla="*/ 0 h 10"/>
                  <a:gd name="T6" fmla="*/ 37 w 37"/>
                  <a:gd name="T7" fmla="*/ 6 h 10"/>
                  <a:gd name="T8" fmla="*/ 0 60000 65536"/>
                  <a:gd name="T9" fmla="*/ 0 60000 65536"/>
                  <a:gd name="T10" fmla="*/ 0 60000 65536"/>
                  <a:gd name="T11" fmla="*/ 0 60000 65536"/>
                  <a:gd name="T12" fmla="*/ 0 w 37"/>
                  <a:gd name="T13" fmla="*/ 0 h 10"/>
                  <a:gd name="T14" fmla="*/ 37 w 37"/>
                  <a:gd name="T15" fmla="*/ 10 h 10"/>
                </a:gdLst>
                <a:ahLst/>
                <a:cxnLst>
                  <a:cxn ang="T8">
                    <a:pos x="T0" y="T1"/>
                  </a:cxn>
                  <a:cxn ang="T9">
                    <a:pos x="T2" y="T3"/>
                  </a:cxn>
                  <a:cxn ang="T10">
                    <a:pos x="T4" y="T5"/>
                  </a:cxn>
                  <a:cxn ang="T11">
                    <a:pos x="T6" y="T7"/>
                  </a:cxn>
                </a:cxnLst>
                <a:rect l="T12" t="T13" r="T14" b="T15"/>
                <a:pathLst>
                  <a:path w="37" h="10">
                    <a:moveTo>
                      <a:pt x="0" y="10"/>
                    </a:moveTo>
                    <a:lnTo>
                      <a:pt x="6" y="2"/>
                    </a:lnTo>
                    <a:lnTo>
                      <a:pt x="16" y="0"/>
                    </a:lnTo>
                    <a:lnTo>
                      <a:pt x="37" y="6"/>
                    </a:lnTo>
                  </a:path>
                </a:pathLst>
              </a:custGeom>
              <a:noFill/>
              <a:ln w="3175">
                <a:solidFill>
                  <a:srgbClr val="000000"/>
                </a:solidFill>
                <a:miter lim="800000"/>
                <a:headEnd/>
                <a:tailEnd/>
              </a:ln>
            </p:spPr>
            <p:txBody>
              <a:bodyPr/>
              <a:lstStyle/>
              <a:p>
                <a:pPr algn="ctr" eaLnBrk="0" hangingPunct="0"/>
                <a:endParaRPr lang="en-US" dirty="0"/>
              </a:p>
            </p:txBody>
          </p:sp>
          <p:sp>
            <p:nvSpPr>
              <p:cNvPr id="2517" name="Line 2515"/>
              <p:cNvSpPr>
                <a:spLocks noChangeShapeType="1"/>
              </p:cNvSpPr>
              <p:nvPr/>
            </p:nvSpPr>
            <p:spPr bwMode="auto">
              <a:xfrm flipV="1">
                <a:off x="4424" y="1760"/>
                <a:ext cx="1" cy="2"/>
              </a:xfrm>
              <a:prstGeom prst="line">
                <a:avLst/>
              </a:prstGeom>
              <a:noFill/>
              <a:ln w="3175">
                <a:solidFill>
                  <a:srgbClr val="000000"/>
                </a:solidFill>
                <a:miter lim="800000"/>
                <a:headEnd/>
                <a:tailEnd/>
              </a:ln>
            </p:spPr>
            <p:txBody>
              <a:bodyPr/>
              <a:lstStyle/>
              <a:p>
                <a:endParaRPr lang="en-US" dirty="0"/>
              </a:p>
            </p:txBody>
          </p:sp>
          <p:sp>
            <p:nvSpPr>
              <p:cNvPr id="2518" name="Freeform 2516"/>
              <p:cNvSpPr>
                <a:spLocks/>
              </p:cNvSpPr>
              <p:nvPr/>
            </p:nvSpPr>
            <p:spPr bwMode="auto">
              <a:xfrm>
                <a:off x="5197" y="176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519" name="Line 2517"/>
              <p:cNvSpPr>
                <a:spLocks noChangeShapeType="1"/>
              </p:cNvSpPr>
              <p:nvPr/>
            </p:nvSpPr>
            <p:spPr bwMode="auto">
              <a:xfrm>
                <a:off x="4425" y="1762"/>
                <a:ext cx="2" cy="1"/>
              </a:xfrm>
              <a:prstGeom prst="line">
                <a:avLst/>
              </a:prstGeom>
              <a:noFill/>
              <a:ln w="3175">
                <a:solidFill>
                  <a:srgbClr val="000000"/>
                </a:solidFill>
                <a:miter lim="800000"/>
                <a:headEnd/>
                <a:tailEnd/>
              </a:ln>
            </p:spPr>
            <p:txBody>
              <a:bodyPr/>
              <a:lstStyle/>
              <a:p>
                <a:endParaRPr lang="en-US" dirty="0"/>
              </a:p>
            </p:txBody>
          </p:sp>
          <p:sp>
            <p:nvSpPr>
              <p:cNvPr id="2520" name="Line 2518"/>
              <p:cNvSpPr>
                <a:spLocks noChangeShapeType="1"/>
              </p:cNvSpPr>
              <p:nvPr/>
            </p:nvSpPr>
            <p:spPr bwMode="auto">
              <a:xfrm>
                <a:off x="4424" y="1762"/>
                <a:ext cx="1" cy="1"/>
              </a:xfrm>
              <a:prstGeom prst="line">
                <a:avLst/>
              </a:prstGeom>
              <a:noFill/>
              <a:ln w="3175">
                <a:solidFill>
                  <a:srgbClr val="000000"/>
                </a:solidFill>
                <a:miter lim="800000"/>
                <a:headEnd/>
                <a:tailEnd/>
              </a:ln>
            </p:spPr>
            <p:txBody>
              <a:bodyPr/>
              <a:lstStyle/>
              <a:p>
                <a:endParaRPr lang="en-US" dirty="0"/>
              </a:p>
            </p:txBody>
          </p:sp>
          <p:sp>
            <p:nvSpPr>
              <p:cNvPr id="2521" name="Line 2519"/>
              <p:cNvSpPr>
                <a:spLocks noChangeShapeType="1"/>
              </p:cNvSpPr>
              <p:nvPr/>
            </p:nvSpPr>
            <p:spPr bwMode="auto">
              <a:xfrm flipV="1">
                <a:off x="4425" y="1763"/>
                <a:ext cx="2" cy="2"/>
              </a:xfrm>
              <a:prstGeom prst="line">
                <a:avLst/>
              </a:prstGeom>
              <a:noFill/>
              <a:ln w="3175">
                <a:solidFill>
                  <a:srgbClr val="000000"/>
                </a:solidFill>
                <a:miter lim="800000"/>
                <a:headEnd/>
                <a:tailEnd/>
              </a:ln>
            </p:spPr>
            <p:txBody>
              <a:bodyPr/>
              <a:lstStyle/>
              <a:p>
                <a:endParaRPr lang="en-US" dirty="0"/>
              </a:p>
            </p:txBody>
          </p:sp>
          <p:sp>
            <p:nvSpPr>
              <p:cNvPr id="2522" name="Line 2520"/>
              <p:cNvSpPr>
                <a:spLocks noChangeShapeType="1"/>
              </p:cNvSpPr>
              <p:nvPr/>
            </p:nvSpPr>
            <p:spPr bwMode="auto">
              <a:xfrm flipV="1">
                <a:off x="4490" y="1762"/>
                <a:ext cx="1" cy="1"/>
              </a:xfrm>
              <a:prstGeom prst="line">
                <a:avLst/>
              </a:prstGeom>
              <a:noFill/>
              <a:ln w="3175">
                <a:solidFill>
                  <a:srgbClr val="000000"/>
                </a:solidFill>
                <a:miter lim="800000"/>
                <a:headEnd/>
                <a:tailEnd/>
              </a:ln>
            </p:spPr>
            <p:txBody>
              <a:bodyPr/>
              <a:lstStyle/>
              <a:p>
                <a:endParaRPr lang="en-US" dirty="0"/>
              </a:p>
            </p:txBody>
          </p:sp>
          <p:sp>
            <p:nvSpPr>
              <p:cNvPr id="2523" name="Line 2521"/>
              <p:cNvSpPr>
                <a:spLocks noChangeShapeType="1"/>
              </p:cNvSpPr>
              <p:nvPr/>
            </p:nvSpPr>
            <p:spPr bwMode="auto">
              <a:xfrm flipV="1">
                <a:off x="4500" y="1762"/>
                <a:ext cx="1" cy="1"/>
              </a:xfrm>
              <a:prstGeom prst="line">
                <a:avLst/>
              </a:prstGeom>
              <a:noFill/>
              <a:ln w="3175">
                <a:solidFill>
                  <a:srgbClr val="000000"/>
                </a:solidFill>
                <a:miter lim="800000"/>
                <a:headEnd/>
                <a:tailEnd/>
              </a:ln>
            </p:spPr>
            <p:txBody>
              <a:bodyPr/>
              <a:lstStyle/>
              <a:p>
                <a:endParaRPr lang="en-US" dirty="0"/>
              </a:p>
            </p:txBody>
          </p:sp>
          <p:sp>
            <p:nvSpPr>
              <p:cNvPr id="2524" name="Freeform 2522"/>
              <p:cNvSpPr>
                <a:spLocks/>
              </p:cNvSpPr>
              <p:nvPr/>
            </p:nvSpPr>
            <p:spPr bwMode="auto">
              <a:xfrm>
                <a:off x="5200" y="1763"/>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525" name="Line 2523"/>
              <p:cNvSpPr>
                <a:spLocks noChangeShapeType="1"/>
              </p:cNvSpPr>
              <p:nvPr/>
            </p:nvSpPr>
            <p:spPr bwMode="auto">
              <a:xfrm flipV="1">
                <a:off x="4497" y="1763"/>
                <a:ext cx="1" cy="2"/>
              </a:xfrm>
              <a:prstGeom prst="line">
                <a:avLst/>
              </a:prstGeom>
              <a:noFill/>
              <a:ln w="3175">
                <a:solidFill>
                  <a:srgbClr val="000000"/>
                </a:solidFill>
                <a:miter lim="800000"/>
                <a:headEnd/>
                <a:tailEnd/>
              </a:ln>
            </p:spPr>
            <p:txBody>
              <a:bodyPr/>
              <a:lstStyle/>
              <a:p>
                <a:endParaRPr lang="en-US" dirty="0"/>
              </a:p>
            </p:txBody>
          </p:sp>
          <p:sp>
            <p:nvSpPr>
              <p:cNvPr id="2526" name="Freeform 2524"/>
              <p:cNvSpPr>
                <a:spLocks/>
              </p:cNvSpPr>
              <p:nvPr/>
            </p:nvSpPr>
            <p:spPr bwMode="auto">
              <a:xfrm>
                <a:off x="4474" y="1765"/>
                <a:ext cx="15" cy="5"/>
              </a:xfrm>
              <a:custGeom>
                <a:avLst/>
                <a:gdLst>
                  <a:gd name="T0" fmla="*/ 0 w 15"/>
                  <a:gd name="T1" fmla="*/ 3 h 5"/>
                  <a:gd name="T2" fmla="*/ 15 w 15"/>
                  <a:gd name="T3" fmla="*/ 0 h 5"/>
                  <a:gd name="T4" fmla="*/ 15 w 15"/>
                  <a:gd name="T5" fmla="*/ 5 h 5"/>
                  <a:gd name="T6" fmla="*/ 6 w 15"/>
                  <a:gd name="T7" fmla="*/ 5 h 5"/>
                  <a:gd name="T8" fmla="*/ 0 60000 65536"/>
                  <a:gd name="T9" fmla="*/ 0 60000 65536"/>
                  <a:gd name="T10" fmla="*/ 0 60000 65536"/>
                  <a:gd name="T11" fmla="*/ 0 60000 65536"/>
                  <a:gd name="T12" fmla="*/ 0 w 15"/>
                  <a:gd name="T13" fmla="*/ 0 h 5"/>
                  <a:gd name="T14" fmla="*/ 15 w 15"/>
                  <a:gd name="T15" fmla="*/ 5 h 5"/>
                </a:gdLst>
                <a:ahLst/>
                <a:cxnLst>
                  <a:cxn ang="T8">
                    <a:pos x="T0" y="T1"/>
                  </a:cxn>
                  <a:cxn ang="T9">
                    <a:pos x="T2" y="T3"/>
                  </a:cxn>
                  <a:cxn ang="T10">
                    <a:pos x="T4" y="T5"/>
                  </a:cxn>
                  <a:cxn ang="T11">
                    <a:pos x="T6" y="T7"/>
                  </a:cxn>
                </a:cxnLst>
                <a:rect l="T12" t="T13" r="T14" b="T15"/>
                <a:pathLst>
                  <a:path w="15" h="5">
                    <a:moveTo>
                      <a:pt x="0" y="3"/>
                    </a:moveTo>
                    <a:lnTo>
                      <a:pt x="15" y="0"/>
                    </a:lnTo>
                    <a:lnTo>
                      <a:pt x="15" y="5"/>
                    </a:lnTo>
                    <a:lnTo>
                      <a:pt x="6" y="5"/>
                    </a:lnTo>
                  </a:path>
                </a:pathLst>
              </a:custGeom>
              <a:noFill/>
              <a:ln w="3175">
                <a:solidFill>
                  <a:srgbClr val="000000"/>
                </a:solidFill>
                <a:miter lim="800000"/>
                <a:headEnd/>
                <a:tailEnd/>
              </a:ln>
            </p:spPr>
            <p:txBody>
              <a:bodyPr/>
              <a:lstStyle/>
              <a:p>
                <a:pPr algn="ctr" eaLnBrk="0" hangingPunct="0"/>
                <a:endParaRPr lang="en-US" dirty="0"/>
              </a:p>
            </p:txBody>
          </p:sp>
          <p:sp>
            <p:nvSpPr>
              <p:cNvPr id="2527" name="Line 2525"/>
              <p:cNvSpPr>
                <a:spLocks noChangeShapeType="1"/>
              </p:cNvSpPr>
              <p:nvPr/>
            </p:nvSpPr>
            <p:spPr bwMode="auto">
              <a:xfrm flipH="1" flipV="1">
                <a:off x="4474" y="1768"/>
                <a:ext cx="6" cy="2"/>
              </a:xfrm>
              <a:prstGeom prst="line">
                <a:avLst/>
              </a:prstGeom>
              <a:noFill/>
              <a:ln w="3175">
                <a:solidFill>
                  <a:srgbClr val="000000"/>
                </a:solidFill>
                <a:miter lim="800000"/>
                <a:headEnd/>
                <a:tailEnd/>
              </a:ln>
            </p:spPr>
            <p:txBody>
              <a:bodyPr/>
              <a:lstStyle/>
              <a:p>
                <a:endParaRPr lang="en-US" dirty="0"/>
              </a:p>
            </p:txBody>
          </p:sp>
          <p:sp>
            <p:nvSpPr>
              <p:cNvPr id="2528" name="Line 2526"/>
              <p:cNvSpPr>
                <a:spLocks noChangeShapeType="1"/>
              </p:cNvSpPr>
              <p:nvPr/>
            </p:nvSpPr>
            <p:spPr bwMode="auto">
              <a:xfrm flipV="1">
                <a:off x="4497" y="1763"/>
                <a:ext cx="1" cy="2"/>
              </a:xfrm>
              <a:prstGeom prst="line">
                <a:avLst/>
              </a:prstGeom>
              <a:noFill/>
              <a:ln w="3175">
                <a:solidFill>
                  <a:srgbClr val="000000"/>
                </a:solidFill>
                <a:miter lim="800000"/>
                <a:headEnd/>
                <a:tailEnd/>
              </a:ln>
            </p:spPr>
            <p:txBody>
              <a:bodyPr/>
              <a:lstStyle/>
              <a:p>
                <a:endParaRPr lang="en-US" dirty="0"/>
              </a:p>
            </p:txBody>
          </p:sp>
          <p:sp>
            <p:nvSpPr>
              <p:cNvPr id="2529" name="Line 2527"/>
              <p:cNvSpPr>
                <a:spLocks noChangeShapeType="1"/>
              </p:cNvSpPr>
              <p:nvPr/>
            </p:nvSpPr>
            <p:spPr bwMode="auto">
              <a:xfrm flipV="1">
                <a:off x="4497" y="1763"/>
                <a:ext cx="1" cy="2"/>
              </a:xfrm>
              <a:prstGeom prst="line">
                <a:avLst/>
              </a:prstGeom>
              <a:noFill/>
              <a:ln w="3175">
                <a:solidFill>
                  <a:srgbClr val="000000"/>
                </a:solidFill>
                <a:miter lim="800000"/>
                <a:headEnd/>
                <a:tailEnd/>
              </a:ln>
            </p:spPr>
            <p:txBody>
              <a:bodyPr/>
              <a:lstStyle/>
              <a:p>
                <a:endParaRPr lang="en-US" dirty="0"/>
              </a:p>
            </p:txBody>
          </p:sp>
          <p:sp>
            <p:nvSpPr>
              <p:cNvPr id="2530" name="Freeform 2528"/>
              <p:cNvSpPr>
                <a:spLocks/>
              </p:cNvSpPr>
              <p:nvPr/>
            </p:nvSpPr>
            <p:spPr bwMode="auto">
              <a:xfrm>
                <a:off x="4425" y="1765"/>
                <a:ext cx="5" cy="1"/>
              </a:xfrm>
              <a:custGeom>
                <a:avLst/>
                <a:gdLst>
                  <a:gd name="T0" fmla="*/ 0 w 5"/>
                  <a:gd name="T1" fmla="*/ 0 h 1"/>
                  <a:gd name="T2" fmla="*/ 5 w 5"/>
                  <a:gd name="T3" fmla="*/ 1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531" name="Line 2529"/>
              <p:cNvSpPr>
                <a:spLocks noChangeShapeType="1"/>
              </p:cNvSpPr>
              <p:nvPr/>
            </p:nvSpPr>
            <p:spPr bwMode="auto">
              <a:xfrm>
                <a:off x="4422" y="1765"/>
                <a:ext cx="2" cy="1"/>
              </a:xfrm>
              <a:prstGeom prst="line">
                <a:avLst/>
              </a:prstGeom>
              <a:noFill/>
              <a:ln w="3175">
                <a:solidFill>
                  <a:srgbClr val="000000"/>
                </a:solidFill>
                <a:miter lim="800000"/>
                <a:headEnd/>
                <a:tailEnd/>
              </a:ln>
            </p:spPr>
            <p:txBody>
              <a:bodyPr/>
              <a:lstStyle/>
              <a:p>
                <a:endParaRPr lang="en-US" dirty="0"/>
              </a:p>
            </p:txBody>
          </p:sp>
          <p:sp>
            <p:nvSpPr>
              <p:cNvPr id="2532" name="Line 2530"/>
              <p:cNvSpPr>
                <a:spLocks noChangeShapeType="1"/>
              </p:cNvSpPr>
              <p:nvPr/>
            </p:nvSpPr>
            <p:spPr bwMode="auto">
              <a:xfrm>
                <a:off x="4497" y="1765"/>
                <a:ext cx="1" cy="1"/>
              </a:xfrm>
              <a:prstGeom prst="line">
                <a:avLst/>
              </a:prstGeom>
              <a:noFill/>
              <a:ln w="3175">
                <a:solidFill>
                  <a:srgbClr val="000000"/>
                </a:solidFill>
                <a:miter lim="800000"/>
                <a:headEnd/>
                <a:tailEnd/>
              </a:ln>
            </p:spPr>
            <p:txBody>
              <a:bodyPr/>
              <a:lstStyle/>
              <a:p>
                <a:endParaRPr lang="en-US" dirty="0"/>
              </a:p>
            </p:txBody>
          </p:sp>
          <p:sp>
            <p:nvSpPr>
              <p:cNvPr id="2533" name="Line 2531"/>
              <p:cNvSpPr>
                <a:spLocks noChangeShapeType="1"/>
              </p:cNvSpPr>
              <p:nvPr/>
            </p:nvSpPr>
            <p:spPr bwMode="auto">
              <a:xfrm>
                <a:off x="4421" y="1765"/>
                <a:ext cx="1" cy="1"/>
              </a:xfrm>
              <a:prstGeom prst="line">
                <a:avLst/>
              </a:prstGeom>
              <a:noFill/>
              <a:ln w="3175">
                <a:solidFill>
                  <a:srgbClr val="000000"/>
                </a:solidFill>
                <a:miter lim="800000"/>
                <a:headEnd/>
                <a:tailEnd/>
              </a:ln>
            </p:spPr>
            <p:txBody>
              <a:bodyPr/>
              <a:lstStyle/>
              <a:p>
                <a:endParaRPr lang="en-US" dirty="0"/>
              </a:p>
            </p:txBody>
          </p:sp>
          <p:sp>
            <p:nvSpPr>
              <p:cNvPr id="2534" name="Line 2532"/>
              <p:cNvSpPr>
                <a:spLocks noChangeShapeType="1"/>
              </p:cNvSpPr>
              <p:nvPr/>
            </p:nvSpPr>
            <p:spPr bwMode="auto">
              <a:xfrm flipV="1">
                <a:off x="4495" y="1765"/>
                <a:ext cx="2" cy="1"/>
              </a:xfrm>
              <a:prstGeom prst="line">
                <a:avLst/>
              </a:prstGeom>
              <a:noFill/>
              <a:ln w="3175">
                <a:solidFill>
                  <a:srgbClr val="000000"/>
                </a:solidFill>
                <a:miter lim="800000"/>
                <a:headEnd/>
                <a:tailEnd/>
              </a:ln>
            </p:spPr>
            <p:txBody>
              <a:bodyPr/>
              <a:lstStyle/>
              <a:p>
                <a:endParaRPr lang="en-US" dirty="0"/>
              </a:p>
            </p:txBody>
          </p:sp>
          <p:sp>
            <p:nvSpPr>
              <p:cNvPr id="2535" name="Line 2533"/>
              <p:cNvSpPr>
                <a:spLocks noChangeShapeType="1"/>
              </p:cNvSpPr>
              <p:nvPr/>
            </p:nvSpPr>
            <p:spPr bwMode="auto">
              <a:xfrm>
                <a:off x="4424" y="1766"/>
                <a:ext cx="1" cy="1"/>
              </a:xfrm>
              <a:prstGeom prst="line">
                <a:avLst/>
              </a:prstGeom>
              <a:noFill/>
              <a:ln w="3175">
                <a:solidFill>
                  <a:srgbClr val="000000"/>
                </a:solidFill>
                <a:miter lim="800000"/>
                <a:headEnd/>
                <a:tailEnd/>
              </a:ln>
            </p:spPr>
            <p:txBody>
              <a:bodyPr/>
              <a:lstStyle/>
              <a:p>
                <a:endParaRPr lang="en-US" dirty="0"/>
              </a:p>
            </p:txBody>
          </p:sp>
          <p:sp>
            <p:nvSpPr>
              <p:cNvPr id="2536" name="Line 2534"/>
              <p:cNvSpPr>
                <a:spLocks noChangeShapeType="1"/>
              </p:cNvSpPr>
              <p:nvPr/>
            </p:nvSpPr>
            <p:spPr bwMode="auto">
              <a:xfrm>
                <a:off x="5200" y="1766"/>
                <a:ext cx="2" cy="1"/>
              </a:xfrm>
              <a:prstGeom prst="line">
                <a:avLst/>
              </a:prstGeom>
              <a:noFill/>
              <a:ln w="3175">
                <a:solidFill>
                  <a:srgbClr val="000000"/>
                </a:solidFill>
                <a:miter lim="800000"/>
                <a:headEnd/>
                <a:tailEnd/>
              </a:ln>
            </p:spPr>
            <p:txBody>
              <a:bodyPr/>
              <a:lstStyle/>
              <a:p>
                <a:endParaRPr lang="en-US" dirty="0"/>
              </a:p>
            </p:txBody>
          </p:sp>
          <p:sp>
            <p:nvSpPr>
              <p:cNvPr id="2537" name="Line 2535"/>
              <p:cNvSpPr>
                <a:spLocks noChangeShapeType="1"/>
              </p:cNvSpPr>
              <p:nvPr/>
            </p:nvSpPr>
            <p:spPr bwMode="auto">
              <a:xfrm>
                <a:off x="4430" y="1766"/>
                <a:ext cx="2" cy="1"/>
              </a:xfrm>
              <a:prstGeom prst="line">
                <a:avLst/>
              </a:prstGeom>
              <a:noFill/>
              <a:ln w="3175">
                <a:solidFill>
                  <a:srgbClr val="000000"/>
                </a:solidFill>
                <a:miter lim="800000"/>
                <a:headEnd/>
                <a:tailEnd/>
              </a:ln>
            </p:spPr>
            <p:txBody>
              <a:bodyPr/>
              <a:lstStyle/>
              <a:p>
                <a:endParaRPr lang="en-US" dirty="0"/>
              </a:p>
            </p:txBody>
          </p:sp>
          <p:sp>
            <p:nvSpPr>
              <p:cNvPr id="2538" name="Freeform 2536"/>
              <p:cNvSpPr>
                <a:spLocks/>
              </p:cNvSpPr>
              <p:nvPr/>
            </p:nvSpPr>
            <p:spPr bwMode="auto">
              <a:xfrm>
                <a:off x="4425" y="1766"/>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539" name="Line 2537"/>
              <p:cNvSpPr>
                <a:spLocks noChangeShapeType="1"/>
              </p:cNvSpPr>
              <p:nvPr/>
            </p:nvSpPr>
            <p:spPr bwMode="auto">
              <a:xfrm>
                <a:off x="4424" y="1766"/>
                <a:ext cx="1" cy="1"/>
              </a:xfrm>
              <a:prstGeom prst="line">
                <a:avLst/>
              </a:prstGeom>
              <a:noFill/>
              <a:ln w="3175">
                <a:solidFill>
                  <a:srgbClr val="000000"/>
                </a:solidFill>
                <a:miter lim="800000"/>
                <a:headEnd/>
                <a:tailEnd/>
              </a:ln>
            </p:spPr>
            <p:txBody>
              <a:bodyPr/>
              <a:lstStyle/>
              <a:p>
                <a:endParaRPr lang="en-US" dirty="0"/>
              </a:p>
            </p:txBody>
          </p:sp>
          <p:sp>
            <p:nvSpPr>
              <p:cNvPr id="2540" name="Line 2538"/>
              <p:cNvSpPr>
                <a:spLocks noChangeShapeType="1"/>
              </p:cNvSpPr>
              <p:nvPr/>
            </p:nvSpPr>
            <p:spPr bwMode="auto">
              <a:xfrm flipV="1">
                <a:off x="4424" y="1766"/>
                <a:ext cx="1" cy="2"/>
              </a:xfrm>
              <a:prstGeom prst="line">
                <a:avLst/>
              </a:prstGeom>
              <a:noFill/>
              <a:ln w="3175">
                <a:solidFill>
                  <a:srgbClr val="000000"/>
                </a:solidFill>
                <a:miter lim="800000"/>
                <a:headEnd/>
                <a:tailEnd/>
              </a:ln>
            </p:spPr>
            <p:txBody>
              <a:bodyPr/>
              <a:lstStyle/>
              <a:p>
                <a:endParaRPr lang="en-US" dirty="0"/>
              </a:p>
            </p:txBody>
          </p:sp>
          <p:sp>
            <p:nvSpPr>
              <p:cNvPr id="2541" name="Line 2539"/>
              <p:cNvSpPr>
                <a:spLocks noChangeShapeType="1"/>
              </p:cNvSpPr>
              <p:nvPr/>
            </p:nvSpPr>
            <p:spPr bwMode="auto">
              <a:xfrm>
                <a:off x="4425" y="1768"/>
                <a:ext cx="2" cy="1"/>
              </a:xfrm>
              <a:prstGeom prst="line">
                <a:avLst/>
              </a:prstGeom>
              <a:noFill/>
              <a:ln w="3175">
                <a:solidFill>
                  <a:srgbClr val="000000"/>
                </a:solidFill>
                <a:miter lim="800000"/>
                <a:headEnd/>
                <a:tailEnd/>
              </a:ln>
            </p:spPr>
            <p:txBody>
              <a:bodyPr/>
              <a:lstStyle/>
              <a:p>
                <a:endParaRPr lang="en-US" dirty="0"/>
              </a:p>
            </p:txBody>
          </p:sp>
          <p:sp>
            <p:nvSpPr>
              <p:cNvPr id="2542" name="Line 2540"/>
              <p:cNvSpPr>
                <a:spLocks noChangeShapeType="1"/>
              </p:cNvSpPr>
              <p:nvPr/>
            </p:nvSpPr>
            <p:spPr bwMode="auto">
              <a:xfrm flipV="1">
                <a:off x="5001" y="1768"/>
                <a:ext cx="1" cy="2"/>
              </a:xfrm>
              <a:prstGeom prst="line">
                <a:avLst/>
              </a:prstGeom>
              <a:noFill/>
              <a:ln w="3175">
                <a:solidFill>
                  <a:srgbClr val="000000"/>
                </a:solidFill>
                <a:miter lim="800000"/>
                <a:headEnd/>
                <a:tailEnd/>
              </a:ln>
            </p:spPr>
            <p:txBody>
              <a:bodyPr/>
              <a:lstStyle/>
              <a:p>
                <a:endParaRPr lang="en-US" dirty="0"/>
              </a:p>
            </p:txBody>
          </p:sp>
          <p:sp>
            <p:nvSpPr>
              <p:cNvPr id="2543" name="Line 2541"/>
              <p:cNvSpPr>
                <a:spLocks noChangeShapeType="1"/>
              </p:cNvSpPr>
              <p:nvPr/>
            </p:nvSpPr>
            <p:spPr bwMode="auto">
              <a:xfrm>
                <a:off x="4424" y="1768"/>
                <a:ext cx="1" cy="1"/>
              </a:xfrm>
              <a:prstGeom prst="line">
                <a:avLst/>
              </a:prstGeom>
              <a:noFill/>
              <a:ln w="3175">
                <a:solidFill>
                  <a:srgbClr val="000000"/>
                </a:solidFill>
                <a:miter lim="800000"/>
                <a:headEnd/>
                <a:tailEnd/>
              </a:ln>
            </p:spPr>
            <p:txBody>
              <a:bodyPr/>
              <a:lstStyle/>
              <a:p>
                <a:endParaRPr lang="en-US" dirty="0"/>
              </a:p>
            </p:txBody>
          </p:sp>
          <p:sp>
            <p:nvSpPr>
              <p:cNvPr id="2544" name="Freeform 2542"/>
              <p:cNvSpPr>
                <a:spLocks/>
              </p:cNvSpPr>
              <p:nvPr/>
            </p:nvSpPr>
            <p:spPr bwMode="auto">
              <a:xfrm>
                <a:off x="5200" y="1768"/>
                <a:ext cx="2" cy="5"/>
              </a:xfrm>
              <a:custGeom>
                <a:avLst/>
                <a:gdLst>
                  <a:gd name="T0" fmla="*/ 2 w 2"/>
                  <a:gd name="T1" fmla="*/ 5 h 5"/>
                  <a:gd name="T2" fmla="*/ 0 w 2"/>
                  <a:gd name="T3" fmla="*/ 0 h 5"/>
                  <a:gd name="T4" fmla="*/ 2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2545" name="Line 2543"/>
              <p:cNvSpPr>
                <a:spLocks noChangeShapeType="1"/>
              </p:cNvSpPr>
              <p:nvPr/>
            </p:nvSpPr>
            <p:spPr bwMode="auto">
              <a:xfrm flipV="1">
                <a:off x="4424" y="1770"/>
                <a:ext cx="1" cy="1"/>
              </a:xfrm>
              <a:prstGeom prst="line">
                <a:avLst/>
              </a:prstGeom>
              <a:noFill/>
              <a:ln w="3175">
                <a:solidFill>
                  <a:srgbClr val="000000"/>
                </a:solidFill>
                <a:miter lim="800000"/>
                <a:headEnd/>
                <a:tailEnd/>
              </a:ln>
            </p:spPr>
            <p:txBody>
              <a:bodyPr/>
              <a:lstStyle/>
              <a:p>
                <a:endParaRPr lang="en-US" dirty="0"/>
              </a:p>
            </p:txBody>
          </p:sp>
          <p:sp>
            <p:nvSpPr>
              <p:cNvPr id="2546" name="Line 2544"/>
              <p:cNvSpPr>
                <a:spLocks noChangeShapeType="1"/>
              </p:cNvSpPr>
              <p:nvPr/>
            </p:nvSpPr>
            <p:spPr bwMode="auto">
              <a:xfrm flipV="1">
                <a:off x="5000" y="1768"/>
                <a:ext cx="1" cy="2"/>
              </a:xfrm>
              <a:prstGeom prst="line">
                <a:avLst/>
              </a:prstGeom>
              <a:noFill/>
              <a:ln w="3175">
                <a:solidFill>
                  <a:srgbClr val="000000"/>
                </a:solidFill>
                <a:miter lim="800000"/>
                <a:headEnd/>
                <a:tailEnd/>
              </a:ln>
            </p:spPr>
            <p:txBody>
              <a:bodyPr/>
              <a:lstStyle/>
              <a:p>
                <a:endParaRPr lang="en-US" dirty="0"/>
              </a:p>
            </p:txBody>
          </p:sp>
          <p:sp>
            <p:nvSpPr>
              <p:cNvPr id="2547" name="Freeform 2545"/>
              <p:cNvSpPr>
                <a:spLocks/>
              </p:cNvSpPr>
              <p:nvPr/>
            </p:nvSpPr>
            <p:spPr bwMode="auto">
              <a:xfrm>
                <a:off x="5001" y="1771"/>
                <a:ext cx="5" cy="2"/>
              </a:xfrm>
              <a:custGeom>
                <a:avLst/>
                <a:gdLst>
                  <a:gd name="T0" fmla="*/ 0 w 5"/>
                  <a:gd name="T1" fmla="*/ 0 h 2"/>
                  <a:gd name="T2" fmla="*/ 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548" name="Freeform 2546"/>
              <p:cNvSpPr>
                <a:spLocks/>
              </p:cNvSpPr>
              <p:nvPr/>
            </p:nvSpPr>
            <p:spPr bwMode="auto">
              <a:xfrm>
                <a:off x="5204" y="1771"/>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549" name="Line 2547"/>
              <p:cNvSpPr>
                <a:spLocks noChangeShapeType="1"/>
              </p:cNvSpPr>
              <p:nvPr/>
            </p:nvSpPr>
            <p:spPr bwMode="auto">
              <a:xfrm>
                <a:off x="4425" y="1771"/>
                <a:ext cx="1" cy="1"/>
              </a:xfrm>
              <a:prstGeom prst="line">
                <a:avLst/>
              </a:prstGeom>
              <a:noFill/>
              <a:ln w="3175">
                <a:solidFill>
                  <a:srgbClr val="000000"/>
                </a:solidFill>
                <a:miter lim="800000"/>
                <a:headEnd/>
                <a:tailEnd/>
              </a:ln>
            </p:spPr>
            <p:txBody>
              <a:bodyPr/>
              <a:lstStyle/>
              <a:p>
                <a:endParaRPr lang="en-US" dirty="0"/>
              </a:p>
            </p:txBody>
          </p:sp>
          <p:sp>
            <p:nvSpPr>
              <p:cNvPr id="2550" name="Line 2548"/>
              <p:cNvSpPr>
                <a:spLocks noChangeShapeType="1"/>
              </p:cNvSpPr>
              <p:nvPr/>
            </p:nvSpPr>
            <p:spPr bwMode="auto">
              <a:xfrm>
                <a:off x="4425" y="1773"/>
                <a:ext cx="1" cy="1"/>
              </a:xfrm>
              <a:prstGeom prst="line">
                <a:avLst/>
              </a:prstGeom>
              <a:noFill/>
              <a:ln w="3175">
                <a:solidFill>
                  <a:srgbClr val="000000"/>
                </a:solidFill>
                <a:miter lim="800000"/>
                <a:headEnd/>
                <a:tailEnd/>
              </a:ln>
            </p:spPr>
            <p:txBody>
              <a:bodyPr/>
              <a:lstStyle/>
              <a:p>
                <a:endParaRPr lang="en-US" dirty="0"/>
              </a:p>
            </p:txBody>
          </p:sp>
          <p:sp>
            <p:nvSpPr>
              <p:cNvPr id="2551" name="Freeform 2549"/>
              <p:cNvSpPr>
                <a:spLocks/>
              </p:cNvSpPr>
              <p:nvPr/>
            </p:nvSpPr>
            <p:spPr bwMode="auto">
              <a:xfrm>
                <a:off x="5205" y="1773"/>
                <a:ext cx="5" cy="5"/>
              </a:xfrm>
              <a:custGeom>
                <a:avLst/>
                <a:gdLst>
                  <a:gd name="T0" fmla="*/ 3 w 5"/>
                  <a:gd name="T1" fmla="*/ 5 h 5"/>
                  <a:gd name="T2" fmla="*/ 0 w 5"/>
                  <a:gd name="T3" fmla="*/ 1 h 5"/>
                  <a:gd name="T4" fmla="*/ 3 w 5"/>
                  <a:gd name="T5" fmla="*/ 0 h 5"/>
                  <a:gd name="T6" fmla="*/ 5 w 5"/>
                  <a:gd name="T7" fmla="*/ 3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0" y="1"/>
                    </a:lnTo>
                    <a:lnTo>
                      <a:pt x="3" y="0"/>
                    </a:lnTo>
                    <a:lnTo>
                      <a:pt x="5" y="3"/>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2552" name="Line 2550"/>
              <p:cNvSpPr>
                <a:spLocks noChangeShapeType="1"/>
              </p:cNvSpPr>
              <p:nvPr/>
            </p:nvSpPr>
            <p:spPr bwMode="auto">
              <a:xfrm>
                <a:off x="4424" y="1773"/>
                <a:ext cx="1" cy="1"/>
              </a:xfrm>
              <a:prstGeom prst="line">
                <a:avLst/>
              </a:prstGeom>
              <a:noFill/>
              <a:ln w="3175">
                <a:solidFill>
                  <a:srgbClr val="000000"/>
                </a:solidFill>
                <a:miter lim="800000"/>
                <a:headEnd/>
                <a:tailEnd/>
              </a:ln>
            </p:spPr>
            <p:txBody>
              <a:bodyPr/>
              <a:lstStyle/>
              <a:p>
                <a:endParaRPr lang="en-US" dirty="0"/>
              </a:p>
            </p:txBody>
          </p:sp>
          <p:sp>
            <p:nvSpPr>
              <p:cNvPr id="2553" name="Line 2551"/>
              <p:cNvSpPr>
                <a:spLocks noChangeShapeType="1"/>
              </p:cNvSpPr>
              <p:nvPr/>
            </p:nvSpPr>
            <p:spPr bwMode="auto">
              <a:xfrm flipV="1">
                <a:off x="4422" y="1773"/>
                <a:ext cx="2" cy="1"/>
              </a:xfrm>
              <a:prstGeom prst="line">
                <a:avLst/>
              </a:prstGeom>
              <a:noFill/>
              <a:ln w="3175">
                <a:solidFill>
                  <a:srgbClr val="000000"/>
                </a:solidFill>
                <a:miter lim="800000"/>
                <a:headEnd/>
                <a:tailEnd/>
              </a:ln>
            </p:spPr>
            <p:txBody>
              <a:bodyPr/>
              <a:lstStyle/>
              <a:p>
                <a:endParaRPr lang="en-US" dirty="0"/>
              </a:p>
            </p:txBody>
          </p:sp>
          <p:sp>
            <p:nvSpPr>
              <p:cNvPr id="2554" name="Freeform 2552"/>
              <p:cNvSpPr>
                <a:spLocks/>
              </p:cNvSpPr>
              <p:nvPr/>
            </p:nvSpPr>
            <p:spPr bwMode="auto">
              <a:xfrm>
                <a:off x="5204" y="1774"/>
                <a:ext cx="9" cy="15"/>
              </a:xfrm>
              <a:custGeom>
                <a:avLst/>
                <a:gdLst>
                  <a:gd name="T0" fmla="*/ 6 w 9"/>
                  <a:gd name="T1" fmla="*/ 12 h 15"/>
                  <a:gd name="T2" fmla="*/ 0 w 9"/>
                  <a:gd name="T3" fmla="*/ 0 h 15"/>
                  <a:gd name="T4" fmla="*/ 6 w 9"/>
                  <a:gd name="T5" fmla="*/ 5 h 15"/>
                  <a:gd name="T6" fmla="*/ 9 w 9"/>
                  <a:gd name="T7" fmla="*/ 15 h 15"/>
                  <a:gd name="T8" fmla="*/ 6 w 9"/>
                  <a:gd name="T9" fmla="*/ 12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6" y="12"/>
                    </a:moveTo>
                    <a:lnTo>
                      <a:pt x="0" y="0"/>
                    </a:lnTo>
                    <a:lnTo>
                      <a:pt x="6" y="5"/>
                    </a:lnTo>
                    <a:lnTo>
                      <a:pt x="9" y="15"/>
                    </a:lnTo>
                    <a:lnTo>
                      <a:pt x="6" y="12"/>
                    </a:lnTo>
                  </a:path>
                </a:pathLst>
              </a:custGeom>
              <a:noFill/>
              <a:ln w="3175">
                <a:solidFill>
                  <a:srgbClr val="000000"/>
                </a:solidFill>
                <a:miter lim="800000"/>
                <a:headEnd/>
                <a:tailEnd/>
              </a:ln>
            </p:spPr>
            <p:txBody>
              <a:bodyPr/>
              <a:lstStyle/>
              <a:p>
                <a:pPr algn="ctr" eaLnBrk="0" hangingPunct="0"/>
                <a:endParaRPr lang="en-US" dirty="0"/>
              </a:p>
            </p:txBody>
          </p:sp>
          <p:sp>
            <p:nvSpPr>
              <p:cNvPr id="2555" name="Freeform 2553"/>
              <p:cNvSpPr>
                <a:spLocks/>
              </p:cNvSpPr>
              <p:nvPr/>
            </p:nvSpPr>
            <p:spPr bwMode="auto">
              <a:xfrm>
                <a:off x="5213" y="1776"/>
                <a:ext cx="7" cy="6"/>
              </a:xfrm>
              <a:custGeom>
                <a:avLst/>
                <a:gdLst>
                  <a:gd name="T0" fmla="*/ 2 w 7"/>
                  <a:gd name="T1" fmla="*/ 6 h 6"/>
                  <a:gd name="T2" fmla="*/ 0 w 7"/>
                  <a:gd name="T3" fmla="*/ 0 h 6"/>
                  <a:gd name="T4" fmla="*/ 7 w 7"/>
                  <a:gd name="T5" fmla="*/ 5 h 6"/>
                  <a:gd name="T6" fmla="*/ 2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2" y="6"/>
                    </a:moveTo>
                    <a:lnTo>
                      <a:pt x="0" y="0"/>
                    </a:lnTo>
                    <a:lnTo>
                      <a:pt x="7" y="5"/>
                    </a:lnTo>
                    <a:lnTo>
                      <a:pt x="2" y="6"/>
                    </a:lnTo>
                  </a:path>
                </a:pathLst>
              </a:custGeom>
              <a:noFill/>
              <a:ln w="3175">
                <a:solidFill>
                  <a:srgbClr val="000000"/>
                </a:solidFill>
                <a:miter lim="800000"/>
                <a:headEnd/>
                <a:tailEnd/>
              </a:ln>
            </p:spPr>
            <p:txBody>
              <a:bodyPr/>
              <a:lstStyle/>
              <a:p>
                <a:pPr algn="ctr" eaLnBrk="0" hangingPunct="0"/>
                <a:endParaRPr lang="en-US" dirty="0"/>
              </a:p>
            </p:txBody>
          </p:sp>
          <p:sp>
            <p:nvSpPr>
              <p:cNvPr id="2556" name="Freeform 2554"/>
              <p:cNvSpPr>
                <a:spLocks/>
              </p:cNvSpPr>
              <p:nvPr/>
            </p:nvSpPr>
            <p:spPr bwMode="auto">
              <a:xfrm>
                <a:off x="4419" y="1776"/>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557" name="Freeform 2555"/>
              <p:cNvSpPr>
                <a:spLocks/>
              </p:cNvSpPr>
              <p:nvPr/>
            </p:nvSpPr>
            <p:spPr bwMode="auto">
              <a:xfrm>
                <a:off x="4422" y="1776"/>
                <a:ext cx="3" cy="3"/>
              </a:xfrm>
              <a:custGeom>
                <a:avLst/>
                <a:gdLst>
                  <a:gd name="T0" fmla="*/ 0 w 3"/>
                  <a:gd name="T1" fmla="*/ 0 h 3"/>
                  <a:gd name="T2" fmla="*/ 3 w 3"/>
                  <a:gd name="T3" fmla="*/ 2 h 3"/>
                  <a:gd name="T4" fmla="*/ 2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2"/>
                    </a:lnTo>
                    <a:lnTo>
                      <a:pt x="2"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558" name="Line 2556"/>
              <p:cNvSpPr>
                <a:spLocks noChangeShapeType="1"/>
              </p:cNvSpPr>
              <p:nvPr/>
            </p:nvSpPr>
            <p:spPr bwMode="auto">
              <a:xfrm flipV="1">
                <a:off x="4419" y="1774"/>
                <a:ext cx="1" cy="2"/>
              </a:xfrm>
              <a:prstGeom prst="line">
                <a:avLst/>
              </a:prstGeom>
              <a:noFill/>
              <a:ln w="3175">
                <a:solidFill>
                  <a:srgbClr val="000000"/>
                </a:solidFill>
                <a:miter lim="800000"/>
                <a:headEnd/>
                <a:tailEnd/>
              </a:ln>
            </p:spPr>
            <p:txBody>
              <a:bodyPr/>
              <a:lstStyle/>
              <a:p>
                <a:endParaRPr lang="en-US" dirty="0"/>
              </a:p>
            </p:txBody>
          </p:sp>
          <p:sp>
            <p:nvSpPr>
              <p:cNvPr id="2559" name="Line 2557"/>
              <p:cNvSpPr>
                <a:spLocks noChangeShapeType="1"/>
              </p:cNvSpPr>
              <p:nvPr/>
            </p:nvSpPr>
            <p:spPr bwMode="auto">
              <a:xfrm flipV="1">
                <a:off x="5208" y="1776"/>
                <a:ext cx="2" cy="2"/>
              </a:xfrm>
              <a:prstGeom prst="line">
                <a:avLst/>
              </a:prstGeom>
              <a:noFill/>
              <a:ln w="3175">
                <a:solidFill>
                  <a:srgbClr val="000000"/>
                </a:solidFill>
                <a:miter lim="800000"/>
                <a:headEnd/>
                <a:tailEnd/>
              </a:ln>
            </p:spPr>
            <p:txBody>
              <a:bodyPr/>
              <a:lstStyle/>
              <a:p>
                <a:endParaRPr lang="en-US" dirty="0"/>
              </a:p>
            </p:txBody>
          </p:sp>
          <p:sp>
            <p:nvSpPr>
              <p:cNvPr id="2560" name="Freeform 2558"/>
              <p:cNvSpPr>
                <a:spLocks/>
              </p:cNvSpPr>
              <p:nvPr/>
            </p:nvSpPr>
            <p:spPr bwMode="auto">
              <a:xfrm>
                <a:off x="5005" y="1779"/>
                <a:ext cx="9" cy="18"/>
              </a:xfrm>
              <a:custGeom>
                <a:avLst/>
                <a:gdLst>
                  <a:gd name="T0" fmla="*/ 1 w 9"/>
                  <a:gd name="T1" fmla="*/ 7 h 18"/>
                  <a:gd name="T2" fmla="*/ 0 w 9"/>
                  <a:gd name="T3" fmla="*/ 3 h 18"/>
                  <a:gd name="T4" fmla="*/ 1 w 9"/>
                  <a:gd name="T5" fmla="*/ 0 h 18"/>
                  <a:gd name="T6" fmla="*/ 8 w 9"/>
                  <a:gd name="T7" fmla="*/ 0 h 18"/>
                  <a:gd name="T8" fmla="*/ 6 w 9"/>
                  <a:gd name="T9" fmla="*/ 10 h 18"/>
                  <a:gd name="T10" fmla="*/ 9 w 9"/>
                  <a:gd name="T11" fmla="*/ 16 h 18"/>
                  <a:gd name="T12" fmla="*/ 8 w 9"/>
                  <a:gd name="T13" fmla="*/ 18 h 18"/>
                  <a:gd name="T14" fmla="*/ 0 60000 65536"/>
                  <a:gd name="T15" fmla="*/ 0 60000 65536"/>
                  <a:gd name="T16" fmla="*/ 0 60000 65536"/>
                  <a:gd name="T17" fmla="*/ 0 60000 65536"/>
                  <a:gd name="T18" fmla="*/ 0 60000 65536"/>
                  <a:gd name="T19" fmla="*/ 0 60000 65536"/>
                  <a:gd name="T20" fmla="*/ 0 60000 65536"/>
                  <a:gd name="T21" fmla="*/ 0 w 9"/>
                  <a:gd name="T22" fmla="*/ 0 h 18"/>
                  <a:gd name="T23" fmla="*/ 9 w 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8">
                    <a:moveTo>
                      <a:pt x="1" y="7"/>
                    </a:moveTo>
                    <a:lnTo>
                      <a:pt x="0" y="3"/>
                    </a:lnTo>
                    <a:lnTo>
                      <a:pt x="1" y="0"/>
                    </a:lnTo>
                    <a:lnTo>
                      <a:pt x="8" y="0"/>
                    </a:lnTo>
                    <a:lnTo>
                      <a:pt x="6" y="10"/>
                    </a:lnTo>
                    <a:lnTo>
                      <a:pt x="9" y="16"/>
                    </a:lnTo>
                    <a:lnTo>
                      <a:pt x="8" y="18"/>
                    </a:lnTo>
                  </a:path>
                </a:pathLst>
              </a:custGeom>
              <a:noFill/>
              <a:ln w="3175">
                <a:solidFill>
                  <a:srgbClr val="000000"/>
                </a:solidFill>
                <a:miter lim="800000"/>
                <a:headEnd/>
                <a:tailEnd/>
              </a:ln>
            </p:spPr>
            <p:txBody>
              <a:bodyPr/>
              <a:lstStyle/>
              <a:p>
                <a:pPr algn="ctr" eaLnBrk="0" hangingPunct="0"/>
                <a:endParaRPr lang="en-US" dirty="0"/>
              </a:p>
            </p:txBody>
          </p:sp>
          <p:sp>
            <p:nvSpPr>
              <p:cNvPr id="2561" name="Freeform 2559"/>
              <p:cNvSpPr>
                <a:spLocks/>
              </p:cNvSpPr>
              <p:nvPr/>
            </p:nvSpPr>
            <p:spPr bwMode="auto">
              <a:xfrm>
                <a:off x="5003" y="1786"/>
                <a:ext cx="10" cy="11"/>
              </a:xfrm>
              <a:custGeom>
                <a:avLst/>
                <a:gdLst>
                  <a:gd name="T0" fmla="*/ 10 w 10"/>
                  <a:gd name="T1" fmla="*/ 11 h 11"/>
                  <a:gd name="T2" fmla="*/ 5 w 10"/>
                  <a:gd name="T3" fmla="*/ 3 h 11"/>
                  <a:gd name="T4" fmla="*/ 0 w 10"/>
                  <a:gd name="T5" fmla="*/ 1 h 11"/>
                  <a:gd name="T6" fmla="*/ 3 w 10"/>
                  <a:gd name="T7" fmla="*/ 0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10" y="11"/>
                    </a:moveTo>
                    <a:lnTo>
                      <a:pt x="5" y="3"/>
                    </a:lnTo>
                    <a:lnTo>
                      <a:pt x="0" y="1"/>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2562" name="Line 2560"/>
              <p:cNvSpPr>
                <a:spLocks noChangeShapeType="1"/>
              </p:cNvSpPr>
              <p:nvPr/>
            </p:nvSpPr>
            <p:spPr bwMode="auto">
              <a:xfrm>
                <a:off x="5208" y="1778"/>
                <a:ext cx="2" cy="1"/>
              </a:xfrm>
              <a:prstGeom prst="line">
                <a:avLst/>
              </a:prstGeom>
              <a:noFill/>
              <a:ln w="3175">
                <a:solidFill>
                  <a:srgbClr val="000000"/>
                </a:solidFill>
                <a:miter lim="800000"/>
                <a:headEnd/>
                <a:tailEnd/>
              </a:ln>
            </p:spPr>
            <p:txBody>
              <a:bodyPr/>
              <a:lstStyle/>
              <a:p>
                <a:endParaRPr lang="en-US" dirty="0"/>
              </a:p>
            </p:txBody>
          </p:sp>
          <p:sp>
            <p:nvSpPr>
              <p:cNvPr id="2563" name="Freeform 2561"/>
              <p:cNvSpPr>
                <a:spLocks/>
              </p:cNvSpPr>
              <p:nvPr/>
            </p:nvSpPr>
            <p:spPr bwMode="auto">
              <a:xfrm>
                <a:off x="5210" y="1779"/>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564" name="Freeform 2562"/>
              <p:cNvSpPr>
                <a:spLocks/>
              </p:cNvSpPr>
              <p:nvPr/>
            </p:nvSpPr>
            <p:spPr bwMode="auto">
              <a:xfrm>
                <a:off x="5220" y="1781"/>
                <a:ext cx="1" cy="3"/>
              </a:xfrm>
              <a:custGeom>
                <a:avLst/>
                <a:gdLst>
                  <a:gd name="T0" fmla="*/ 1 w 1"/>
                  <a:gd name="T1" fmla="*/ 3 h 3"/>
                  <a:gd name="T2" fmla="*/ 0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lnTo>
                      <a:pt x="0"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2565" name="Freeform 2563"/>
              <p:cNvSpPr>
                <a:spLocks/>
              </p:cNvSpPr>
              <p:nvPr/>
            </p:nvSpPr>
            <p:spPr bwMode="auto">
              <a:xfrm>
                <a:off x="5213" y="1784"/>
                <a:ext cx="4" cy="5"/>
              </a:xfrm>
              <a:custGeom>
                <a:avLst/>
                <a:gdLst>
                  <a:gd name="T0" fmla="*/ 0 w 4"/>
                  <a:gd name="T1" fmla="*/ 0 h 5"/>
                  <a:gd name="T2" fmla="*/ 4 w 4"/>
                  <a:gd name="T3" fmla="*/ 0 h 5"/>
                  <a:gd name="T4" fmla="*/ 4 w 4"/>
                  <a:gd name="T5" fmla="*/ 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0"/>
                    </a:lnTo>
                    <a:lnTo>
                      <a:pt x="4"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566" name="Freeform 2564"/>
              <p:cNvSpPr>
                <a:spLocks/>
              </p:cNvSpPr>
              <p:nvPr/>
            </p:nvSpPr>
            <p:spPr bwMode="auto">
              <a:xfrm>
                <a:off x="5218" y="1784"/>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567" name="Line 2565"/>
              <p:cNvSpPr>
                <a:spLocks noChangeShapeType="1"/>
              </p:cNvSpPr>
              <p:nvPr/>
            </p:nvSpPr>
            <p:spPr bwMode="auto">
              <a:xfrm>
                <a:off x="5221" y="1786"/>
                <a:ext cx="2" cy="1"/>
              </a:xfrm>
              <a:prstGeom prst="line">
                <a:avLst/>
              </a:prstGeom>
              <a:noFill/>
              <a:ln w="3175">
                <a:solidFill>
                  <a:srgbClr val="000000"/>
                </a:solidFill>
                <a:miter lim="800000"/>
                <a:headEnd/>
                <a:tailEnd/>
              </a:ln>
            </p:spPr>
            <p:txBody>
              <a:bodyPr/>
              <a:lstStyle/>
              <a:p>
                <a:endParaRPr lang="en-US" dirty="0"/>
              </a:p>
            </p:txBody>
          </p:sp>
          <p:sp>
            <p:nvSpPr>
              <p:cNvPr id="2568" name="Line 2566"/>
              <p:cNvSpPr>
                <a:spLocks noChangeShapeType="1"/>
              </p:cNvSpPr>
              <p:nvPr/>
            </p:nvSpPr>
            <p:spPr bwMode="auto">
              <a:xfrm>
                <a:off x="5225" y="1789"/>
                <a:ext cx="1" cy="1"/>
              </a:xfrm>
              <a:prstGeom prst="line">
                <a:avLst/>
              </a:prstGeom>
              <a:noFill/>
              <a:ln w="3175">
                <a:solidFill>
                  <a:srgbClr val="000000"/>
                </a:solidFill>
                <a:miter lim="800000"/>
                <a:headEnd/>
                <a:tailEnd/>
              </a:ln>
            </p:spPr>
            <p:txBody>
              <a:bodyPr/>
              <a:lstStyle/>
              <a:p>
                <a:endParaRPr lang="en-US" dirty="0"/>
              </a:p>
            </p:txBody>
          </p:sp>
          <p:sp>
            <p:nvSpPr>
              <p:cNvPr id="2569" name="Line 2567"/>
              <p:cNvSpPr>
                <a:spLocks noChangeShapeType="1"/>
              </p:cNvSpPr>
              <p:nvPr/>
            </p:nvSpPr>
            <p:spPr bwMode="auto">
              <a:xfrm>
                <a:off x="5220" y="1789"/>
                <a:ext cx="1" cy="1"/>
              </a:xfrm>
              <a:prstGeom prst="line">
                <a:avLst/>
              </a:prstGeom>
              <a:noFill/>
              <a:ln w="3175">
                <a:solidFill>
                  <a:srgbClr val="000000"/>
                </a:solidFill>
                <a:miter lim="800000"/>
                <a:headEnd/>
                <a:tailEnd/>
              </a:ln>
            </p:spPr>
            <p:txBody>
              <a:bodyPr/>
              <a:lstStyle/>
              <a:p>
                <a:endParaRPr lang="en-US" dirty="0"/>
              </a:p>
            </p:txBody>
          </p:sp>
          <p:sp>
            <p:nvSpPr>
              <p:cNvPr id="2570" name="Freeform 2568"/>
              <p:cNvSpPr>
                <a:spLocks/>
              </p:cNvSpPr>
              <p:nvPr/>
            </p:nvSpPr>
            <p:spPr bwMode="auto">
              <a:xfrm>
                <a:off x="5217" y="1789"/>
                <a:ext cx="1" cy="5"/>
              </a:xfrm>
              <a:custGeom>
                <a:avLst/>
                <a:gdLst>
                  <a:gd name="T0" fmla="*/ 0 w 1"/>
                  <a:gd name="T1" fmla="*/ 5 h 5"/>
                  <a:gd name="T2" fmla="*/ 1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1"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571" name="Freeform 2569"/>
              <p:cNvSpPr>
                <a:spLocks/>
              </p:cNvSpPr>
              <p:nvPr/>
            </p:nvSpPr>
            <p:spPr bwMode="auto">
              <a:xfrm>
                <a:off x="5220" y="1789"/>
                <a:ext cx="8" cy="9"/>
              </a:xfrm>
              <a:custGeom>
                <a:avLst/>
                <a:gdLst>
                  <a:gd name="T0" fmla="*/ 5 w 8"/>
                  <a:gd name="T1" fmla="*/ 9 h 9"/>
                  <a:gd name="T2" fmla="*/ 5 w 8"/>
                  <a:gd name="T3" fmla="*/ 5 h 9"/>
                  <a:gd name="T4" fmla="*/ 1 w 8"/>
                  <a:gd name="T5" fmla="*/ 8 h 9"/>
                  <a:gd name="T6" fmla="*/ 0 w 8"/>
                  <a:gd name="T7" fmla="*/ 6 h 9"/>
                  <a:gd name="T8" fmla="*/ 3 w 8"/>
                  <a:gd name="T9" fmla="*/ 1 h 9"/>
                  <a:gd name="T10" fmla="*/ 5 w 8"/>
                  <a:gd name="T11" fmla="*/ 3 h 9"/>
                  <a:gd name="T12" fmla="*/ 3 w 8"/>
                  <a:gd name="T13" fmla="*/ 0 h 9"/>
                  <a:gd name="T14" fmla="*/ 8 w 8"/>
                  <a:gd name="T15" fmla="*/ 6 h 9"/>
                  <a:gd name="T16" fmla="*/ 5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5" y="9"/>
                    </a:moveTo>
                    <a:lnTo>
                      <a:pt x="5" y="5"/>
                    </a:lnTo>
                    <a:lnTo>
                      <a:pt x="1" y="8"/>
                    </a:lnTo>
                    <a:lnTo>
                      <a:pt x="0" y="6"/>
                    </a:lnTo>
                    <a:lnTo>
                      <a:pt x="3" y="1"/>
                    </a:lnTo>
                    <a:lnTo>
                      <a:pt x="5" y="3"/>
                    </a:lnTo>
                    <a:lnTo>
                      <a:pt x="3" y="0"/>
                    </a:lnTo>
                    <a:lnTo>
                      <a:pt x="8" y="6"/>
                    </a:lnTo>
                    <a:lnTo>
                      <a:pt x="5" y="9"/>
                    </a:lnTo>
                  </a:path>
                </a:pathLst>
              </a:custGeom>
              <a:noFill/>
              <a:ln w="3175">
                <a:solidFill>
                  <a:srgbClr val="000000"/>
                </a:solidFill>
                <a:miter lim="800000"/>
                <a:headEnd/>
                <a:tailEnd/>
              </a:ln>
            </p:spPr>
            <p:txBody>
              <a:bodyPr/>
              <a:lstStyle/>
              <a:p>
                <a:pPr algn="ctr" eaLnBrk="0" hangingPunct="0"/>
                <a:endParaRPr lang="en-US" dirty="0"/>
              </a:p>
            </p:txBody>
          </p:sp>
          <p:sp>
            <p:nvSpPr>
              <p:cNvPr id="2572" name="Line 2570"/>
              <p:cNvSpPr>
                <a:spLocks noChangeShapeType="1"/>
              </p:cNvSpPr>
              <p:nvPr/>
            </p:nvSpPr>
            <p:spPr bwMode="auto">
              <a:xfrm flipH="1">
                <a:off x="4812" y="1790"/>
                <a:ext cx="5" cy="1"/>
              </a:xfrm>
              <a:prstGeom prst="line">
                <a:avLst/>
              </a:prstGeom>
              <a:noFill/>
              <a:ln w="3175">
                <a:solidFill>
                  <a:srgbClr val="000000"/>
                </a:solidFill>
                <a:miter lim="800000"/>
                <a:headEnd/>
                <a:tailEnd/>
              </a:ln>
            </p:spPr>
            <p:txBody>
              <a:bodyPr/>
              <a:lstStyle/>
              <a:p>
                <a:endParaRPr lang="en-US" dirty="0"/>
              </a:p>
            </p:txBody>
          </p:sp>
          <p:sp>
            <p:nvSpPr>
              <p:cNvPr id="2573" name="Line 2571"/>
              <p:cNvSpPr>
                <a:spLocks noChangeShapeType="1"/>
              </p:cNvSpPr>
              <p:nvPr/>
            </p:nvSpPr>
            <p:spPr bwMode="auto">
              <a:xfrm>
                <a:off x="4812" y="1790"/>
                <a:ext cx="1" cy="1"/>
              </a:xfrm>
              <a:prstGeom prst="line">
                <a:avLst/>
              </a:prstGeom>
              <a:noFill/>
              <a:ln w="3175">
                <a:solidFill>
                  <a:srgbClr val="000000"/>
                </a:solidFill>
                <a:miter lim="800000"/>
                <a:headEnd/>
                <a:tailEnd/>
              </a:ln>
            </p:spPr>
            <p:txBody>
              <a:bodyPr/>
              <a:lstStyle/>
              <a:p>
                <a:endParaRPr lang="en-US" dirty="0"/>
              </a:p>
            </p:txBody>
          </p:sp>
          <p:sp>
            <p:nvSpPr>
              <p:cNvPr id="2574" name="Line 2572"/>
              <p:cNvSpPr>
                <a:spLocks noChangeShapeType="1"/>
              </p:cNvSpPr>
              <p:nvPr/>
            </p:nvSpPr>
            <p:spPr bwMode="auto">
              <a:xfrm>
                <a:off x="4812" y="1790"/>
                <a:ext cx="5" cy="1"/>
              </a:xfrm>
              <a:prstGeom prst="line">
                <a:avLst/>
              </a:prstGeom>
              <a:noFill/>
              <a:ln w="3175">
                <a:solidFill>
                  <a:srgbClr val="000000"/>
                </a:solidFill>
                <a:miter lim="800000"/>
                <a:headEnd/>
                <a:tailEnd/>
              </a:ln>
            </p:spPr>
            <p:txBody>
              <a:bodyPr/>
              <a:lstStyle/>
              <a:p>
                <a:endParaRPr lang="en-US" dirty="0"/>
              </a:p>
            </p:txBody>
          </p:sp>
          <p:sp>
            <p:nvSpPr>
              <p:cNvPr id="2575" name="Line 2573"/>
              <p:cNvSpPr>
                <a:spLocks noChangeShapeType="1"/>
              </p:cNvSpPr>
              <p:nvPr/>
            </p:nvSpPr>
            <p:spPr bwMode="auto">
              <a:xfrm flipV="1">
                <a:off x="4624" y="1790"/>
                <a:ext cx="136" cy="2"/>
              </a:xfrm>
              <a:prstGeom prst="line">
                <a:avLst/>
              </a:prstGeom>
              <a:noFill/>
              <a:ln w="3175">
                <a:solidFill>
                  <a:srgbClr val="000000"/>
                </a:solidFill>
                <a:miter lim="800000"/>
                <a:headEnd/>
                <a:tailEnd/>
              </a:ln>
            </p:spPr>
            <p:txBody>
              <a:bodyPr/>
              <a:lstStyle/>
              <a:p>
                <a:endParaRPr lang="en-US" dirty="0"/>
              </a:p>
            </p:txBody>
          </p:sp>
          <p:sp>
            <p:nvSpPr>
              <p:cNvPr id="2576" name="Line 2574"/>
              <p:cNvSpPr>
                <a:spLocks noChangeShapeType="1"/>
              </p:cNvSpPr>
              <p:nvPr/>
            </p:nvSpPr>
            <p:spPr bwMode="auto">
              <a:xfrm>
                <a:off x="4760" y="1790"/>
                <a:ext cx="2" cy="76"/>
              </a:xfrm>
              <a:prstGeom prst="line">
                <a:avLst/>
              </a:prstGeom>
              <a:noFill/>
              <a:ln w="3175">
                <a:solidFill>
                  <a:srgbClr val="000000"/>
                </a:solidFill>
                <a:miter lim="800000"/>
                <a:headEnd/>
                <a:tailEnd/>
              </a:ln>
            </p:spPr>
            <p:txBody>
              <a:bodyPr/>
              <a:lstStyle/>
              <a:p>
                <a:endParaRPr lang="en-US" dirty="0"/>
              </a:p>
            </p:txBody>
          </p:sp>
          <p:sp>
            <p:nvSpPr>
              <p:cNvPr id="2577" name="Line 2575"/>
              <p:cNvSpPr>
                <a:spLocks noChangeShapeType="1"/>
              </p:cNvSpPr>
              <p:nvPr/>
            </p:nvSpPr>
            <p:spPr bwMode="auto">
              <a:xfrm>
                <a:off x="4762" y="1866"/>
                <a:ext cx="1" cy="6"/>
              </a:xfrm>
              <a:prstGeom prst="line">
                <a:avLst/>
              </a:prstGeom>
              <a:noFill/>
              <a:ln w="3175">
                <a:solidFill>
                  <a:srgbClr val="000000"/>
                </a:solidFill>
                <a:miter lim="800000"/>
                <a:headEnd/>
                <a:tailEnd/>
              </a:ln>
            </p:spPr>
            <p:txBody>
              <a:bodyPr/>
              <a:lstStyle/>
              <a:p>
                <a:endParaRPr lang="en-US" dirty="0"/>
              </a:p>
            </p:txBody>
          </p:sp>
          <p:sp>
            <p:nvSpPr>
              <p:cNvPr id="2578" name="Line 2576"/>
              <p:cNvSpPr>
                <a:spLocks noChangeShapeType="1"/>
              </p:cNvSpPr>
              <p:nvPr/>
            </p:nvSpPr>
            <p:spPr bwMode="auto">
              <a:xfrm>
                <a:off x="4762" y="1872"/>
                <a:ext cx="1" cy="2"/>
              </a:xfrm>
              <a:prstGeom prst="line">
                <a:avLst/>
              </a:prstGeom>
              <a:noFill/>
              <a:ln w="3175">
                <a:solidFill>
                  <a:srgbClr val="000000"/>
                </a:solidFill>
                <a:miter lim="800000"/>
                <a:headEnd/>
                <a:tailEnd/>
              </a:ln>
            </p:spPr>
            <p:txBody>
              <a:bodyPr/>
              <a:lstStyle/>
              <a:p>
                <a:endParaRPr lang="en-US" dirty="0"/>
              </a:p>
            </p:txBody>
          </p:sp>
          <p:sp>
            <p:nvSpPr>
              <p:cNvPr id="2579" name="Line 2577"/>
              <p:cNvSpPr>
                <a:spLocks noChangeShapeType="1"/>
              </p:cNvSpPr>
              <p:nvPr/>
            </p:nvSpPr>
            <p:spPr bwMode="auto">
              <a:xfrm>
                <a:off x="4762" y="1874"/>
                <a:ext cx="1" cy="1"/>
              </a:xfrm>
              <a:prstGeom prst="line">
                <a:avLst/>
              </a:prstGeom>
              <a:noFill/>
              <a:ln w="3175">
                <a:solidFill>
                  <a:srgbClr val="000000"/>
                </a:solidFill>
                <a:miter lim="800000"/>
                <a:headEnd/>
                <a:tailEnd/>
              </a:ln>
            </p:spPr>
            <p:txBody>
              <a:bodyPr/>
              <a:lstStyle/>
              <a:p>
                <a:endParaRPr lang="en-US" dirty="0"/>
              </a:p>
            </p:txBody>
          </p:sp>
          <p:sp>
            <p:nvSpPr>
              <p:cNvPr id="2580" name="Line 2578"/>
              <p:cNvSpPr>
                <a:spLocks noChangeShapeType="1"/>
              </p:cNvSpPr>
              <p:nvPr/>
            </p:nvSpPr>
            <p:spPr bwMode="auto">
              <a:xfrm>
                <a:off x="4762" y="1875"/>
                <a:ext cx="1" cy="18"/>
              </a:xfrm>
              <a:prstGeom prst="line">
                <a:avLst/>
              </a:prstGeom>
              <a:noFill/>
              <a:ln w="3175">
                <a:solidFill>
                  <a:srgbClr val="000000"/>
                </a:solidFill>
                <a:miter lim="800000"/>
                <a:headEnd/>
                <a:tailEnd/>
              </a:ln>
            </p:spPr>
            <p:txBody>
              <a:bodyPr/>
              <a:lstStyle/>
              <a:p>
                <a:endParaRPr lang="en-US" dirty="0"/>
              </a:p>
            </p:txBody>
          </p:sp>
          <p:sp>
            <p:nvSpPr>
              <p:cNvPr id="2581" name="Line 2579"/>
              <p:cNvSpPr>
                <a:spLocks noChangeShapeType="1"/>
              </p:cNvSpPr>
              <p:nvPr/>
            </p:nvSpPr>
            <p:spPr bwMode="auto">
              <a:xfrm>
                <a:off x="4762" y="1893"/>
                <a:ext cx="1" cy="1"/>
              </a:xfrm>
              <a:prstGeom prst="line">
                <a:avLst/>
              </a:prstGeom>
              <a:noFill/>
              <a:ln w="3175">
                <a:solidFill>
                  <a:srgbClr val="000000"/>
                </a:solidFill>
                <a:miter lim="800000"/>
                <a:headEnd/>
                <a:tailEnd/>
              </a:ln>
            </p:spPr>
            <p:txBody>
              <a:bodyPr/>
              <a:lstStyle/>
              <a:p>
                <a:endParaRPr lang="en-US" dirty="0"/>
              </a:p>
            </p:txBody>
          </p:sp>
          <p:sp>
            <p:nvSpPr>
              <p:cNvPr id="2582" name="Line 2580"/>
              <p:cNvSpPr>
                <a:spLocks noChangeShapeType="1"/>
              </p:cNvSpPr>
              <p:nvPr/>
            </p:nvSpPr>
            <p:spPr bwMode="auto">
              <a:xfrm>
                <a:off x="4762" y="1894"/>
                <a:ext cx="1" cy="5"/>
              </a:xfrm>
              <a:prstGeom prst="line">
                <a:avLst/>
              </a:prstGeom>
              <a:noFill/>
              <a:ln w="3175">
                <a:solidFill>
                  <a:srgbClr val="000000"/>
                </a:solidFill>
                <a:miter lim="800000"/>
                <a:headEnd/>
                <a:tailEnd/>
              </a:ln>
            </p:spPr>
            <p:txBody>
              <a:bodyPr/>
              <a:lstStyle/>
              <a:p>
                <a:endParaRPr lang="en-US" dirty="0"/>
              </a:p>
            </p:txBody>
          </p:sp>
          <p:sp>
            <p:nvSpPr>
              <p:cNvPr id="2583" name="Line 2581"/>
              <p:cNvSpPr>
                <a:spLocks noChangeShapeType="1"/>
              </p:cNvSpPr>
              <p:nvPr/>
            </p:nvSpPr>
            <p:spPr bwMode="auto">
              <a:xfrm>
                <a:off x="4762" y="1899"/>
                <a:ext cx="1" cy="1"/>
              </a:xfrm>
              <a:prstGeom prst="line">
                <a:avLst/>
              </a:prstGeom>
              <a:noFill/>
              <a:ln w="3175">
                <a:solidFill>
                  <a:srgbClr val="000000"/>
                </a:solidFill>
                <a:miter lim="800000"/>
                <a:headEnd/>
                <a:tailEnd/>
              </a:ln>
            </p:spPr>
            <p:txBody>
              <a:bodyPr/>
              <a:lstStyle/>
              <a:p>
                <a:endParaRPr lang="en-US" dirty="0"/>
              </a:p>
            </p:txBody>
          </p:sp>
          <p:sp>
            <p:nvSpPr>
              <p:cNvPr id="2584" name="Line 2582"/>
              <p:cNvSpPr>
                <a:spLocks noChangeShapeType="1"/>
              </p:cNvSpPr>
              <p:nvPr/>
            </p:nvSpPr>
            <p:spPr bwMode="auto">
              <a:xfrm>
                <a:off x="4762" y="1899"/>
                <a:ext cx="1" cy="1"/>
              </a:xfrm>
              <a:prstGeom prst="line">
                <a:avLst/>
              </a:prstGeom>
              <a:noFill/>
              <a:ln w="3175">
                <a:solidFill>
                  <a:srgbClr val="000000"/>
                </a:solidFill>
                <a:miter lim="800000"/>
                <a:headEnd/>
                <a:tailEnd/>
              </a:ln>
            </p:spPr>
            <p:txBody>
              <a:bodyPr/>
              <a:lstStyle/>
              <a:p>
                <a:endParaRPr lang="en-US" dirty="0"/>
              </a:p>
            </p:txBody>
          </p:sp>
          <p:sp>
            <p:nvSpPr>
              <p:cNvPr id="2585" name="Line 2583"/>
              <p:cNvSpPr>
                <a:spLocks noChangeShapeType="1"/>
              </p:cNvSpPr>
              <p:nvPr/>
            </p:nvSpPr>
            <p:spPr bwMode="auto">
              <a:xfrm>
                <a:off x="4762" y="1899"/>
                <a:ext cx="1" cy="2"/>
              </a:xfrm>
              <a:prstGeom prst="line">
                <a:avLst/>
              </a:prstGeom>
              <a:noFill/>
              <a:ln w="3175">
                <a:solidFill>
                  <a:srgbClr val="000000"/>
                </a:solidFill>
                <a:miter lim="800000"/>
                <a:headEnd/>
                <a:tailEnd/>
              </a:ln>
            </p:spPr>
            <p:txBody>
              <a:bodyPr/>
              <a:lstStyle/>
              <a:p>
                <a:endParaRPr lang="en-US" dirty="0"/>
              </a:p>
            </p:txBody>
          </p:sp>
          <p:sp>
            <p:nvSpPr>
              <p:cNvPr id="2586" name="Line 2584"/>
              <p:cNvSpPr>
                <a:spLocks noChangeShapeType="1"/>
              </p:cNvSpPr>
              <p:nvPr/>
            </p:nvSpPr>
            <p:spPr bwMode="auto">
              <a:xfrm>
                <a:off x="4762" y="1901"/>
                <a:ext cx="1" cy="17"/>
              </a:xfrm>
              <a:prstGeom prst="line">
                <a:avLst/>
              </a:prstGeom>
              <a:noFill/>
              <a:ln w="3175">
                <a:solidFill>
                  <a:srgbClr val="000000"/>
                </a:solidFill>
                <a:miter lim="800000"/>
                <a:headEnd/>
                <a:tailEnd/>
              </a:ln>
            </p:spPr>
            <p:txBody>
              <a:bodyPr/>
              <a:lstStyle/>
              <a:p>
                <a:endParaRPr lang="en-US" dirty="0"/>
              </a:p>
            </p:txBody>
          </p:sp>
          <p:sp>
            <p:nvSpPr>
              <p:cNvPr id="2587" name="Freeform 2585"/>
              <p:cNvSpPr>
                <a:spLocks/>
              </p:cNvSpPr>
              <p:nvPr/>
            </p:nvSpPr>
            <p:spPr bwMode="auto">
              <a:xfrm>
                <a:off x="4759" y="1918"/>
                <a:ext cx="3" cy="4"/>
              </a:xfrm>
              <a:custGeom>
                <a:avLst/>
                <a:gdLst>
                  <a:gd name="T0" fmla="*/ 3 w 3"/>
                  <a:gd name="T1" fmla="*/ 0 h 4"/>
                  <a:gd name="T2" fmla="*/ 0 w 3"/>
                  <a:gd name="T3" fmla="*/ 4 h 4"/>
                  <a:gd name="T4" fmla="*/ 3 w 3"/>
                  <a:gd name="T5" fmla="*/ 4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3" y="0"/>
                    </a:moveTo>
                    <a:lnTo>
                      <a:pt x="0" y="4"/>
                    </a:lnTo>
                    <a:lnTo>
                      <a:pt x="3" y="4"/>
                    </a:lnTo>
                  </a:path>
                </a:pathLst>
              </a:custGeom>
              <a:noFill/>
              <a:ln w="3175">
                <a:solidFill>
                  <a:srgbClr val="000000"/>
                </a:solidFill>
                <a:miter lim="800000"/>
                <a:headEnd/>
                <a:tailEnd/>
              </a:ln>
            </p:spPr>
            <p:txBody>
              <a:bodyPr/>
              <a:lstStyle/>
              <a:p>
                <a:pPr algn="ctr" eaLnBrk="0" hangingPunct="0"/>
                <a:endParaRPr lang="en-US" dirty="0"/>
              </a:p>
            </p:txBody>
          </p:sp>
          <p:sp>
            <p:nvSpPr>
              <p:cNvPr id="2588" name="Line 2586"/>
              <p:cNvSpPr>
                <a:spLocks noChangeShapeType="1"/>
              </p:cNvSpPr>
              <p:nvPr/>
            </p:nvSpPr>
            <p:spPr bwMode="auto">
              <a:xfrm>
                <a:off x="4762" y="1922"/>
                <a:ext cx="1" cy="24"/>
              </a:xfrm>
              <a:prstGeom prst="line">
                <a:avLst/>
              </a:prstGeom>
              <a:noFill/>
              <a:ln w="3175">
                <a:solidFill>
                  <a:srgbClr val="000000"/>
                </a:solidFill>
                <a:miter lim="800000"/>
                <a:headEnd/>
                <a:tailEnd/>
              </a:ln>
            </p:spPr>
            <p:txBody>
              <a:bodyPr/>
              <a:lstStyle/>
              <a:p>
                <a:endParaRPr lang="en-US" dirty="0"/>
              </a:p>
            </p:txBody>
          </p:sp>
          <p:sp>
            <p:nvSpPr>
              <p:cNvPr id="2589" name="Line 2587"/>
              <p:cNvSpPr>
                <a:spLocks noChangeShapeType="1"/>
              </p:cNvSpPr>
              <p:nvPr/>
            </p:nvSpPr>
            <p:spPr bwMode="auto">
              <a:xfrm>
                <a:off x="4762" y="1946"/>
                <a:ext cx="1" cy="3"/>
              </a:xfrm>
              <a:prstGeom prst="line">
                <a:avLst/>
              </a:prstGeom>
              <a:noFill/>
              <a:ln w="3175">
                <a:solidFill>
                  <a:srgbClr val="000000"/>
                </a:solidFill>
                <a:miter lim="800000"/>
                <a:headEnd/>
                <a:tailEnd/>
              </a:ln>
            </p:spPr>
            <p:txBody>
              <a:bodyPr/>
              <a:lstStyle/>
              <a:p>
                <a:endParaRPr lang="en-US" dirty="0"/>
              </a:p>
            </p:txBody>
          </p:sp>
          <p:sp>
            <p:nvSpPr>
              <p:cNvPr id="2590" name="Line 2588"/>
              <p:cNvSpPr>
                <a:spLocks noChangeShapeType="1"/>
              </p:cNvSpPr>
              <p:nvPr/>
            </p:nvSpPr>
            <p:spPr bwMode="auto">
              <a:xfrm>
                <a:off x="4762" y="1949"/>
                <a:ext cx="1" cy="11"/>
              </a:xfrm>
              <a:prstGeom prst="line">
                <a:avLst/>
              </a:prstGeom>
              <a:noFill/>
              <a:ln w="3175">
                <a:solidFill>
                  <a:srgbClr val="000000"/>
                </a:solidFill>
                <a:miter lim="800000"/>
                <a:headEnd/>
                <a:tailEnd/>
              </a:ln>
            </p:spPr>
            <p:txBody>
              <a:bodyPr/>
              <a:lstStyle/>
              <a:p>
                <a:endParaRPr lang="en-US" dirty="0"/>
              </a:p>
            </p:txBody>
          </p:sp>
          <p:sp>
            <p:nvSpPr>
              <p:cNvPr id="2591" name="Line 2589"/>
              <p:cNvSpPr>
                <a:spLocks noChangeShapeType="1"/>
              </p:cNvSpPr>
              <p:nvPr/>
            </p:nvSpPr>
            <p:spPr bwMode="auto">
              <a:xfrm>
                <a:off x="4762" y="1960"/>
                <a:ext cx="1" cy="2"/>
              </a:xfrm>
              <a:prstGeom prst="line">
                <a:avLst/>
              </a:prstGeom>
              <a:noFill/>
              <a:ln w="3175">
                <a:solidFill>
                  <a:srgbClr val="000000"/>
                </a:solidFill>
                <a:miter lim="800000"/>
                <a:headEnd/>
                <a:tailEnd/>
              </a:ln>
            </p:spPr>
            <p:txBody>
              <a:bodyPr/>
              <a:lstStyle/>
              <a:p>
                <a:endParaRPr lang="en-US" dirty="0"/>
              </a:p>
            </p:txBody>
          </p:sp>
          <p:sp>
            <p:nvSpPr>
              <p:cNvPr id="2592" name="Line 2590"/>
              <p:cNvSpPr>
                <a:spLocks noChangeShapeType="1"/>
              </p:cNvSpPr>
              <p:nvPr/>
            </p:nvSpPr>
            <p:spPr bwMode="auto">
              <a:xfrm flipV="1">
                <a:off x="4762" y="1960"/>
                <a:ext cx="2" cy="2"/>
              </a:xfrm>
              <a:prstGeom prst="line">
                <a:avLst/>
              </a:prstGeom>
              <a:noFill/>
              <a:ln w="3175">
                <a:solidFill>
                  <a:srgbClr val="000000"/>
                </a:solidFill>
                <a:miter lim="800000"/>
                <a:headEnd/>
                <a:tailEnd/>
              </a:ln>
            </p:spPr>
            <p:txBody>
              <a:bodyPr/>
              <a:lstStyle/>
              <a:p>
                <a:endParaRPr lang="en-US" dirty="0"/>
              </a:p>
            </p:txBody>
          </p:sp>
          <p:sp>
            <p:nvSpPr>
              <p:cNvPr id="2593" name="Line 2591"/>
              <p:cNvSpPr>
                <a:spLocks noChangeShapeType="1"/>
              </p:cNvSpPr>
              <p:nvPr/>
            </p:nvSpPr>
            <p:spPr bwMode="auto">
              <a:xfrm>
                <a:off x="4762" y="1962"/>
                <a:ext cx="1" cy="1"/>
              </a:xfrm>
              <a:prstGeom prst="line">
                <a:avLst/>
              </a:prstGeom>
              <a:noFill/>
              <a:ln w="3175">
                <a:solidFill>
                  <a:srgbClr val="000000"/>
                </a:solidFill>
                <a:miter lim="800000"/>
                <a:headEnd/>
                <a:tailEnd/>
              </a:ln>
            </p:spPr>
            <p:txBody>
              <a:bodyPr/>
              <a:lstStyle/>
              <a:p>
                <a:endParaRPr lang="en-US" dirty="0"/>
              </a:p>
            </p:txBody>
          </p:sp>
          <p:sp>
            <p:nvSpPr>
              <p:cNvPr id="2594" name="Line 2592"/>
              <p:cNvSpPr>
                <a:spLocks noChangeShapeType="1"/>
              </p:cNvSpPr>
              <p:nvPr/>
            </p:nvSpPr>
            <p:spPr bwMode="auto">
              <a:xfrm>
                <a:off x="4762" y="1962"/>
                <a:ext cx="2" cy="118"/>
              </a:xfrm>
              <a:prstGeom prst="line">
                <a:avLst/>
              </a:prstGeom>
              <a:noFill/>
              <a:ln w="3175">
                <a:solidFill>
                  <a:srgbClr val="000000"/>
                </a:solidFill>
                <a:miter lim="800000"/>
                <a:headEnd/>
                <a:tailEnd/>
              </a:ln>
            </p:spPr>
            <p:txBody>
              <a:bodyPr/>
              <a:lstStyle/>
              <a:p>
                <a:endParaRPr lang="en-US" dirty="0"/>
              </a:p>
            </p:txBody>
          </p:sp>
          <p:sp>
            <p:nvSpPr>
              <p:cNvPr id="2595" name="Freeform 2593"/>
              <p:cNvSpPr>
                <a:spLocks/>
              </p:cNvSpPr>
              <p:nvPr/>
            </p:nvSpPr>
            <p:spPr bwMode="auto">
              <a:xfrm>
                <a:off x="4723" y="2080"/>
                <a:ext cx="41" cy="19"/>
              </a:xfrm>
              <a:custGeom>
                <a:avLst/>
                <a:gdLst>
                  <a:gd name="T0" fmla="*/ 41 w 41"/>
                  <a:gd name="T1" fmla="*/ 0 h 19"/>
                  <a:gd name="T2" fmla="*/ 41 w 41"/>
                  <a:gd name="T3" fmla="*/ 18 h 19"/>
                  <a:gd name="T4" fmla="*/ 28 w 41"/>
                  <a:gd name="T5" fmla="*/ 19 h 19"/>
                  <a:gd name="T6" fmla="*/ 24 w 41"/>
                  <a:gd name="T7" fmla="*/ 13 h 19"/>
                  <a:gd name="T8" fmla="*/ 16 w 41"/>
                  <a:gd name="T9" fmla="*/ 11 h 19"/>
                  <a:gd name="T10" fmla="*/ 0 w 41"/>
                  <a:gd name="T11" fmla="*/ 16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41" y="0"/>
                    </a:moveTo>
                    <a:lnTo>
                      <a:pt x="41" y="18"/>
                    </a:lnTo>
                    <a:lnTo>
                      <a:pt x="28" y="19"/>
                    </a:lnTo>
                    <a:lnTo>
                      <a:pt x="24" y="13"/>
                    </a:lnTo>
                    <a:lnTo>
                      <a:pt x="16" y="11"/>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2596" name="Line 2594"/>
              <p:cNvSpPr>
                <a:spLocks noChangeShapeType="1"/>
              </p:cNvSpPr>
              <p:nvPr/>
            </p:nvSpPr>
            <p:spPr bwMode="auto">
              <a:xfrm flipV="1">
                <a:off x="4723" y="2053"/>
                <a:ext cx="1" cy="43"/>
              </a:xfrm>
              <a:prstGeom prst="line">
                <a:avLst/>
              </a:prstGeom>
              <a:noFill/>
              <a:ln w="3175">
                <a:solidFill>
                  <a:srgbClr val="000000"/>
                </a:solidFill>
                <a:miter lim="800000"/>
                <a:headEnd/>
                <a:tailEnd/>
              </a:ln>
            </p:spPr>
            <p:txBody>
              <a:bodyPr/>
              <a:lstStyle/>
              <a:p>
                <a:endParaRPr lang="en-US" dirty="0"/>
              </a:p>
            </p:txBody>
          </p:sp>
          <p:sp>
            <p:nvSpPr>
              <p:cNvPr id="2597" name="Line 2595"/>
              <p:cNvSpPr>
                <a:spLocks noChangeShapeType="1"/>
              </p:cNvSpPr>
              <p:nvPr/>
            </p:nvSpPr>
            <p:spPr bwMode="auto">
              <a:xfrm flipH="1" flipV="1">
                <a:off x="4721" y="2051"/>
                <a:ext cx="2" cy="2"/>
              </a:xfrm>
              <a:prstGeom prst="line">
                <a:avLst/>
              </a:prstGeom>
              <a:noFill/>
              <a:ln w="3175">
                <a:solidFill>
                  <a:srgbClr val="000000"/>
                </a:solidFill>
                <a:miter lim="800000"/>
                <a:headEnd/>
                <a:tailEnd/>
              </a:ln>
            </p:spPr>
            <p:txBody>
              <a:bodyPr/>
              <a:lstStyle/>
              <a:p>
                <a:endParaRPr lang="en-US" dirty="0"/>
              </a:p>
            </p:txBody>
          </p:sp>
          <p:sp>
            <p:nvSpPr>
              <p:cNvPr id="2598" name="Line 2596"/>
              <p:cNvSpPr>
                <a:spLocks noChangeShapeType="1"/>
              </p:cNvSpPr>
              <p:nvPr/>
            </p:nvSpPr>
            <p:spPr bwMode="auto">
              <a:xfrm flipV="1">
                <a:off x="4721" y="2050"/>
                <a:ext cx="1" cy="1"/>
              </a:xfrm>
              <a:prstGeom prst="line">
                <a:avLst/>
              </a:prstGeom>
              <a:noFill/>
              <a:ln w="3175">
                <a:solidFill>
                  <a:srgbClr val="000000"/>
                </a:solidFill>
                <a:miter lim="800000"/>
                <a:headEnd/>
                <a:tailEnd/>
              </a:ln>
            </p:spPr>
            <p:txBody>
              <a:bodyPr/>
              <a:lstStyle/>
              <a:p>
                <a:endParaRPr lang="en-US" dirty="0"/>
              </a:p>
            </p:txBody>
          </p:sp>
          <p:sp>
            <p:nvSpPr>
              <p:cNvPr id="2599" name="Line 2597"/>
              <p:cNvSpPr>
                <a:spLocks noChangeShapeType="1"/>
              </p:cNvSpPr>
              <p:nvPr/>
            </p:nvSpPr>
            <p:spPr bwMode="auto">
              <a:xfrm flipV="1">
                <a:off x="4721" y="2048"/>
                <a:ext cx="1" cy="2"/>
              </a:xfrm>
              <a:prstGeom prst="line">
                <a:avLst/>
              </a:prstGeom>
              <a:noFill/>
              <a:ln w="3175">
                <a:solidFill>
                  <a:srgbClr val="000000"/>
                </a:solidFill>
                <a:miter lim="800000"/>
                <a:headEnd/>
                <a:tailEnd/>
              </a:ln>
            </p:spPr>
            <p:txBody>
              <a:bodyPr/>
              <a:lstStyle/>
              <a:p>
                <a:endParaRPr lang="en-US" dirty="0"/>
              </a:p>
            </p:txBody>
          </p:sp>
          <p:sp>
            <p:nvSpPr>
              <p:cNvPr id="2600" name="Line 2598"/>
              <p:cNvSpPr>
                <a:spLocks noChangeShapeType="1"/>
              </p:cNvSpPr>
              <p:nvPr/>
            </p:nvSpPr>
            <p:spPr bwMode="auto">
              <a:xfrm flipV="1">
                <a:off x="4721" y="2046"/>
                <a:ext cx="1" cy="2"/>
              </a:xfrm>
              <a:prstGeom prst="line">
                <a:avLst/>
              </a:prstGeom>
              <a:noFill/>
              <a:ln w="3175">
                <a:solidFill>
                  <a:srgbClr val="000000"/>
                </a:solidFill>
                <a:miter lim="800000"/>
                <a:headEnd/>
                <a:tailEnd/>
              </a:ln>
            </p:spPr>
            <p:txBody>
              <a:bodyPr/>
              <a:lstStyle/>
              <a:p>
                <a:endParaRPr lang="en-US" dirty="0"/>
              </a:p>
            </p:txBody>
          </p:sp>
          <p:sp>
            <p:nvSpPr>
              <p:cNvPr id="2601" name="Line 2599"/>
              <p:cNvSpPr>
                <a:spLocks noChangeShapeType="1"/>
              </p:cNvSpPr>
              <p:nvPr/>
            </p:nvSpPr>
            <p:spPr bwMode="auto">
              <a:xfrm flipV="1">
                <a:off x="4721" y="2043"/>
                <a:ext cx="1" cy="3"/>
              </a:xfrm>
              <a:prstGeom prst="line">
                <a:avLst/>
              </a:prstGeom>
              <a:noFill/>
              <a:ln w="3175">
                <a:solidFill>
                  <a:srgbClr val="000000"/>
                </a:solidFill>
                <a:miter lim="800000"/>
                <a:headEnd/>
                <a:tailEnd/>
              </a:ln>
            </p:spPr>
            <p:txBody>
              <a:bodyPr/>
              <a:lstStyle/>
              <a:p>
                <a:endParaRPr lang="en-US" dirty="0"/>
              </a:p>
            </p:txBody>
          </p:sp>
          <p:sp>
            <p:nvSpPr>
              <p:cNvPr id="2602" name="Line 2600"/>
              <p:cNvSpPr>
                <a:spLocks noChangeShapeType="1"/>
              </p:cNvSpPr>
              <p:nvPr/>
            </p:nvSpPr>
            <p:spPr bwMode="auto">
              <a:xfrm flipV="1">
                <a:off x="4721" y="2019"/>
                <a:ext cx="1" cy="24"/>
              </a:xfrm>
              <a:prstGeom prst="line">
                <a:avLst/>
              </a:prstGeom>
              <a:noFill/>
              <a:ln w="3175">
                <a:solidFill>
                  <a:srgbClr val="000000"/>
                </a:solidFill>
                <a:miter lim="800000"/>
                <a:headEnd/>
                <a:tailEnd/>
              </a:ln>
            </p:spPr>
            <p:txBody>
              <a:bodyPr/>
              <a:lstStyle/>
              <a:p>
                <a:endParaRPr lang="en-US" dirty="0"/>
              </a:p>
            </p:txBody>
          </p:sp>
          <p:sp>
            <p:nvSpPr>
              <p:cNvPr id="2603" name="Freeform 2601"/>
              <p:cNvSpPr>
                <a:spLocks/>
              </p:cNvSpPr>
              <p:nvPr/>
            </p:nvSpPr>
            <p:spPr bwMode="auto">
              <a:xfrm>
                <a:off x="4657" y="1974"/>
                <a:ext cx="64" cy="45"/>
              </a:xfrm>
              <a:custGeom>
                <a:avLst/>
                <a:gdLst>
                  <a:gd name="T0" fmla="*/ 64 w 64"/>
                  <a:gd name="T1" fmla="*/ 45 h 45"/>
                  <a:gd name="T2" fmla="*/ 64 w 64"/>
                  <a:gd name="T3" fmla="*/ 24 h 45"/>
                  <a:gd name="T4" fmla="*/ 61 w 64"/>
                  <a:gd name="T5" fmla="*/ 21 h 45"/>
                  <a:gd name="T6" fmla="*/ 48 w 64"/>
                  <a:gd name="T7" fmla="*/ 23 h 45"/>
                  <a:gd name="T8" fmla="*/ 42 w 64"/>
                  <a:gd name="T9" fmla="*/ 13 h 45"/>
                  <a:gd name="T10" fmla="*/ 32 w 64"/>
                  <a:gd name="T11" fmla="*/ 13 h 45"/>
                  <a:gd name="T12" fmla="*/ 29 w 64"/>
                  <a:gd name="T13" fmla="*/ 4 h 45"/>
                  <a:gd name="T14" fmla="*/ 22 w 64"/>
                  <a:gd name="T15" fmla="*/ 0 h 45"/>
                  <a:gd name="T16" fmla="*/ 18 w 64"/>
                  <a:gd name="T17" fmla="*/ 5 h 45"/>
                  <a:gd name="T18" fmla="*/ 6 w 64"/>
                  <a:gd name="T19" fmla="*/ 0 h 45"/>
                  <a:gd name="T20" fmla="*/ 0 w 64"/>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5"/>
                  <a:gd name="T35" fmla="*/ 64 w 64"/>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5">
                    <a:moveTo>
                      <a:pt x="64" y="45"/>
                    </a:moveTo>
                    <a:lnTo>
                      <a:pt x="64" y="24"/>
                    </a:lnTo>
                    <a:lnTo>
                      <a:pt x="61" y="21"/>
                    </a:lnTo>
                    <a:lnTo>
                      <a:pt x="48" y="23"/>
                    </a:lnTo>
                    <a:lnTo>
                      <a:pt x="42" y="13"/>
                    </a:lnTo>
                    <a:lnTo>
                      <a:pt x="32" y="13"/>
                    </a:lnTo>
                    <a:lnTo>
                      <a:pt x="29" y="4"/>
                    </a:lnTo>
                    <a:lnTo>
                      <a:pt x="22" y="0"/>
                    </a:lnTo>
                    <a:lnTo>
                      <a:pt x="18" y="5"/>
                    </a:ln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04" name="Line 2602"/>
              <p:cNvSpPr>
                <a:spLocks noChangeShapeType="1"/>
              </p:cNvSpPr>
              <p:nvPr/>
            </p:nvSpPr>
            <p:spPr bwMode="auto">
              <a:xfrm flipH="1" flipV="1">
                <a:off x="4650" y="1965"/>
                <a:ext cx="7" cy="9"/>
              </a:xfrm>
              <a:prstGeom prst="line">
                <a:avLst/>
              </a:prstGeom>
              <a:noFill/>
              <a:ln w="3175">
                <a:solidFill>
                  <a:srgbClr val="000000"/>
                </a:solidFill>
                <a:miter lim="800000"/>
                <a:headEnd/>
                <a:tailEnd/>
              </a:ln>
            </p:spPr>
            <p:txBody>
              <a:bodyPr/>
              <a:lstStyle/>
              <a:p>
                <a:endParaRPr lang="en-US" dirty="0"/>
              </a:p>
            </p:txBody>
          </p:sp>
          <p:sp>
            <p:nvSpPr>
              <p:cNvPr id="2605" name="Line 2603"/>
              <p:cNvSpPr>
                <a:spLocks noChangeShapeType="1"/>
              </p:cNvSpPr>
              <p:nvPr/>
            </p:nvSpPr>
            <p:spPr bwMode="auto">
              <a:xfrm flipH="1" flipV="1">
                <a:off x="4645" y="1960"/>
                <a:ext cx="5" cy="5"/>
              </a:xfrm>
              <a:prstGeom prst="line">
                <a:avLst/>
              </a:prstGeom>
              <a:noFill/>
              <a:ln w="3175">
                <a:solidFill>
                  <a:srgbClr val="000000"/>
                </a:solidFill>
                <a:miter lim="800000"/>
                <a:headEnd/>
                <a:tailEnd/>
              </a:ln>
            </p:spPr>
            <p:txBody>
              <a:bodyPr/>
              <a:lstStyle/>
              <a:p>
                <a:endParaRPr lang="en-US" dirty="0"/>
              </a:p>
            </p:txBody>
          </p:sp>
          <p:sp>
            <p:nvSpPr>
              <p:cNvPr id="2606" name="Line 2604"/>
              <p:cNvSpPr>
                <a:spLocks noChangeShapeType="1"/>
              </p:cNvSpPr>
              <p:nvPr/>
            </p:nvSpPr>
            <p:spPr bwMode="auto">
              <a:xfrm flipH="1" flipV="1">
                <a:off x="4644" y="1955"/>
                <a:ext cx="1" cy="5"/>
              </a:xfrm>
              <a:prstGeom prst="line">
                <a:avLst/>
              </a:prstGeom>
              <a:noFill/>
              <a:ln w="3175">
                <a:solidFill>
                  <a:srgbClr val="000000"/>
                </a:solidFill>
                <a:miter lim="800000"/>
                <a:headEnd/>
                <a:tailEnd/>
              </a:ln>
            </p:spPr>
            <p:txBody>
              <a:bodyPr/>
              <a:lstStyle/>
              <a:p>
                <a:endParaRPr lang="en-US" dirty="0"/>
              </a:p>
            </p:txBody>
          </p:sp>
          <p:sp>
            <p:nvSpPr>
              <p:cNvPr id="2607" name="Line 2605"/>
              <p:cNvSpPr>
                <a:spLocks noChangeShapeType="1"/>
              </p:cNvSpPr>
              <p:nvPr/>
            </p:nvSpPr>
            <p:spPr bwMode="auto">
              <a:xfrm flipH="1" flipV="1">
                <a:off x="4639" y="1949"/>
                <a:ext cx="5" cy="6"/>
              </a:xfrm>
              <a:prstGeom prst="line">
                <a:avLst/>
              </a:prstGeom>
              <a:noFill/>
              <a:ln w="3175">
                <a:solidFill>
                  <a:srgbClr val="000000"/>
                </a:solidFill>
                <a:miter lim="800000"/>
                <a:headEnd/>
                <a:tailEnd/>
              </a:ln>
            </p:spPr>
            <p:txBody>
              <a:bodyPr/>
              <a:lstStyle/>
              <a:p>
                <a:endParaRPr lang="en-US" dirty="0"/>
              </a:p>
            </p:txBody>
          </p:sp>
          <p:sp>
            <p:nvSpPr>
              <p:cNvPr id="2608" name="Freeform 2606"/>
              <p:cNvSpPr>
                <a:spLocks/>
              </p:cNvSpPr>
              <p:nvPr/>
            </p:nvSpPr>
            <p:spPr bwMode="auto">
              <a:xfrm>
                <a:off x="4634" y="1939"/>
                <a:ext cx="5" cy="10"/>
              </a:xfrm>
              <a:custGeom>
                <a:avLst/>
                <a:gdLst>
                  <a:gd name="T0" fmla="*/ 5 w 5"/>
                  <a:gd name="T1" fmla="*/ 10 h 10"/>
                  <a:gd name="T2" fmla="*/ 0 w 5"/>
                  <a:gd name="T3" fmla="*/ 7 h 10"/>
                  <a:gd name="T4" fmla="*/ 2 w 5"/>
                  <a:gd name="T5" fmla="*/ 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5" y="10"/>
                    </a:moveTo>
                    <a:lnTo>
                      <a:pt x="0" y="7"/>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2609" name="Line 2607"/>
              <p:cNvSpPr>
                <a:spLocks noChangeShapeType="1"/>
              </p:cNvSpPr>
              <p:nvPr/>
            </p:nvSpPr>
            <p:spPr bwMode="auto">
              <a:xfrm flipH="1">
                <a:off x="4634" y="1939"/>
                <a:ext cx="2" cy="2"/>
              </a:xfrm>
              <a:prstGeom prst="line">
                <a:avLst/>
              </a:prstGeom>
              <a:noFill/>
              <a:ln w="3175">
                <a:solidFill>
                  <a:srgbClr val="000000"/>
                </a:solidFill>
                <a:miter lim="800000"/>
                <a:headEnd/>
                <a:tailEnd/>
              </a:ln>
            </p:spPr>
            <p:txBody>
              <a:bodyPr/>
              <a:lstStyle/>
              <a:p>
                <a:endParaRPr lang="en-US" dirty="0"/>
              </a:p>
            </p:txBody>
          </p:sp>
          <p:sp>
            <p:nvSpPr>
              <p:cNvPr id="2610" name="Freeform 2608"/>
              <p:cNvSpPr>
                <a:spLocks/>
              </p:cNvSpPr>
              <p:nvPr/>
            </p:nvSpPr>
            <p:spPr bwMode="auto">
              <a:xfrm>
                <a:off x="4629" y="1934"/>
                <a:ext cx="7" cy="7"/>
              </a:xfrm>
              <a:custGeom>
                <a:avLst/>
                <a:gdLst>
                  <a:gd name="T0" fmla="*/ 5 w 7"/>
                  <a:gd name="T1" fmla="*/ 7 h 7"/>
                  <a:gd name="T2" fmla="*/ 7 w 7"/>
                  <a:gd name="T3" fmla="*/ 4 h 7"/>
                  <a:gd name="T4" fmla="*/ 0 w 7"/>
                  <a:gd name="T5" fmla="*/ 2 h 7"/>
                  <a:gd name="T6" fmla="*/ 2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5" y="7"/>
                    </a:moveTo>
                    <a:lnTo>
                      <a:pt x="7" y="4"/>
                    </a:lnTo>
                    <a:lnTo>
                      <a:pt x="0" y="2"/>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2611" name="Line 2609"/>
              <p:cNvSpPr>
                <a:spLocks noChangeShapeType="1"/>
              </p:cNvSpPr>
              <p:nvPr/>
            </p:nvSpPr>
            <p:spPr bwMode="auto">
              <a:xfrm flipV="1">
                <a:off x="4631" y="1933"/>
                <a:ext cx="1" cy="1"/>
              </a:xfrm>
              <a:prstGeom prst="line">
                <a:avLst/>
              </a:prstGeom>
              <a:noFill/>
              <a:ln w="3175">
                <a:solidFill>
                  <a:srgbClr val="000000"/>
                </a:solidFill>
                <a:miter lim="800000"/>
                <a:headEnd/>
                <a:tailEnd/>
              </a:ln>
            </p:spPr>
            <p:txBody>
              <a:bodyPr/>
              <a:lstStyle/>
              <a:p>
                <a:endParaRPr lang="en-US" dirty="0"/>
              </a:p>
            </p:txBody>
          </p:sp>
          <p:sp>
            <p:nvSpPr>
              <p:cNvPr id="2612" name="Freeform 2610"/>
              <p:cNvSpPr>
                <a:spLocks/>
              </p:cNvSpPr>
              <p:nvPr/>
            </p:nvSpPr>
            <p:spPr bwMode="auto">
              <a:xfrm>
                <a:off x="4631" y="1914"/>
                <a:ext cx="8" cy="19"/>
              </a:xfrm>
              <a:custGeom>
                <a:avLst/>
                <a:gdLst>
                  <a:gd name="T0" fmla="*/ 0 w 8"/>
                  <a:gd name="T1" fmla="*/ 19 h 19"/>
                  <a:gd name="T2" fmla="*/ 3 w 8"/>
                  <a:gd name="T3" fmla="*/ 9 h 19"/>
                  <a:gd name="T4" fmla="*/ 6 w 8"/>
                  <a:gd name="T5" fmla="*/ 11 h 19"/>
                  <a:gd name="T6" fmla="*/ 3 w 8"/>
                  <a:gd name="T7" fmla="*/ 9 h 19"/>
                  <a:gd name="T8" fmla="*/ 8 w 8"/>
                  <a:gd name="T9" fmla="*/ 0 h 19"/>
                  <a:gd name="T10" fmla="*/ 0 60000 65536"/>
                  <a:gd name="T11" fmla="*/ 0 60000 65536"/>
                  <a:gd name="T12" fmla="*/ 0 60000 65536"/>
                  <a:gd name="T13" fmla="*/ 0 60000 65536"/>
                  <a:gd name="T14" fmla="*/ 0 60000 65536"/>
                  <a:gd name="T15" fmla="*/ 0 w 8"/>
                  <a:gd name="T16" fmla="*/ 0 h 19"/>
                  <a:gd name="T17" fmla="*/ 8 w 8"/>
                  <a:gd name="T18" fmla="*/ 19 h 19"/>
                </a:gdLst>
                <a:ahLst/>
                <a:cxnLst>
                  <a:cxn ang="T10">
                    <a:pos x="T0" y="T1"/>
                  </a:cxn>
                  <a:cxn ang="T11">
                    <a:pos x="T2" y="T3"/>
                  </a:cxn>
                  <a:cxn ang="T12">
                    <a:pos x="T4" y="T5"/>
                  </a:cxn>
                  <a:cxn ang="T13">
                    <a:pos x="T6" y="T7"/>
                  </a:cxn>
                  <a:cxn ang="T14">
                    <a:pos x="T8" y="T9"/>
                  </a:cxn>
                </a:cxnLst>
                <a:rect l="T15" t="T16" r="T17" b="T18"/>
                <a:pathLst>
                  <a:path w="8" h="19">
                    <a:moveTo>
                      <a:pt x="0" y="19"/>
                    </a:moveTo>
                    <a:lnTo>
                      <a:pt x="3" y="9"/>
                    </a:lnTo>
                    <a:lnTo>
                      <a:pt x="6" y="11"/>
                    </a:lnTo>
                    <a:lnTo>
                      <a:pt x="3" y="9"/>
                    </a:lnTo>
                    <a:lnTo>
                      <a:pt x="8" y="0"/>
                    </a:lnTo>
                  </a:path>
                </a:pathLst>
              </a:custGeom>
              <a:noFill/>
              <a:ln w="3175">
                <a:solidFill>
                  <a:srgbClr val="000000"/>
                </a:solidFill>
                <a:miter lim="800000"/>
                <a:headEnd/>
                <a:tailEnd/>
              </a:ln>
            </p:spPr>
            <p:txBody>
              <a:bodyPr/>
              <a:lstStyle/>
              <a:p>
                <a:pPr algn="ctr" eaLnBrk="0" hangingPunct="0"/>
                <a:endParaRPr lang="en-US" dirty="0"/>
              </a:p>
            </p:txBody>
          </p:sp>
          <p:sp>
            <p:nvSpPr>
              <p:cNvPr id="2613" name="Line 2611"/>
              <p:cNvSpPr>
                <a:spLocks noChangeShapeType="1"/>
              </p:cNvSpPr>
              <p:nvPr/>
            </p:nvSpPr>
            <p:spPr bwMode="auto">
              <a:xfrm flipH="1" flipV="1">
                <a:off x="4637" y="1910"/>
                <a:ext cx="2" cy="4"/>
              </a:xfrm>
              <a:prstGeom prst="line">
                <a:avLst/>
              </a:prstGeom>
              <a:noFill/>
              <a:ln w="3175">
                <a:solidFill>
                  <a:srgbClr val="000000"/>
                </a:solidFill>
                <a:miter lim="800000"/>
                <a:headEnd/>
                <a:tailEnd/>
              </a:ln>
            </p:spPr>
            <p:txBody>
              <a:bodyPr/>
              <a:lstStyle/>
              <a:p>
                <a:endParaRPr lang="en-US" dirty="0"/>
              </a:p>
            </p:txBody>
          </p:sp>
          <p:sp>
            <p:nvSpPr>
              <p:cNvPr id="2614" name="Line 2612"/>
              <p:cNvSpPr>
                <a:spLocks noChangeShapeType="1"/>
              </p:cNvSpPr>
              <p:nvPr/>
            </p:nvSpPr>
            <p:spPr bwMode="auto">
              <a:xfrm flipV="1">
                <a:off x="4637" y="1901"/>
                <a:ext cx="7" cy="9"/>
              </a:xfrm>
              <a:prstGeom prst="line">
                <a:avLst/>
              </a:prstGeom>
              <a:noFill/>
              <a:ln w="3175">
                <a:solidFill>
                  <a:srgbClr val="000000"/>
                </a:solidFill>
                <a:miter lim="800000"/>
                <a:headEnd/>
                <a:tailEnd/>
              </a:ln>
            </p:spPr>
            <p:txBody>
              <a:bodyPr/>
              <a:lstStyle/>
              <a:p>
                <a:endParaRPr lang="en-US" dirty="0"/>
              </a:p>
            </p:txBody>
          </p:sp>
          <p:sp>
            <p:nvSpPr>
              <p:cNvPr id="2615" name="Line 2613"/>
              <p:cNvSpPr>
                <a:spLocks noChangeShapeType="1"/>
              </p:cNvSpPr>
              <p:nvPr/>
            </p:nvSpPr>
            <p:spPr bwMode="auto">
              <a:xfrm>
                <a:off x="4644" y="1901"/>
                <a:ext cx="1" cy="1"/>
              </a:xfrm>
              <a:prstGeom prst="line">
                <a:avLst/>
              </a:prstGeom>
              <a:noFill/>
              <a:ln w="3175">
                <a:solidFill>
                  <a:srgbClr val="000000"/>
                </a:solidFill>
                <a:miter lim="800000"/>
                <a:headEnd/>
                <a:tailEnd/>
              </a:ln>
            </p:spPr>
            <p:txBody>
              <a:bodyPr/>
              <a:lstStyle/>
              <a:p>
                <a:endParaRPr lang="en-US" dirty="0"/>
              </a:p>
            </p:txBody>
          </p:sp>
          <p:sp>
            <p:nvSpPr>
              <p:cNvPr id="2616" name="Line 2614"/>
              <p:cNvSpPr>
                <a:spLocks noChangeShapeType="1"/>
              </p:cNvSpPr>
              <p:nvPr/>
            </p:nvSpPr>
            <p:spPr bwMode="auto">
              <a:xfrm flipV="1">
                <a:off x="4645" y="1894"/>
                <a:ext cx="7" cy="7"/>
              </a:xfrm>
              <a:prstGeom prst="line">
                <a:avLst/>
              </a:prstGeom>
              <a:noFill/>
              <a:ln w="3175">
                <a:solidFill>
                  <a:srgbClr val="000000"/>
                </a:solidFill>
                <a:miter lim="800000"/>
                <a:headEnd/>
                <a:tailEnd/>
              </a:ln>
            </p:spPr>
            <p:txBody>
              <a:bodyPr/>
              <a:lstStyle/>
              <a:p>
                <a:endParaRPr lang="en-US" dirty="0"/>
              </a:p>
            </p:txBody>
          </p:sp>
          <p:sp>
            <p:nvSpPr>
              <p:cNvPr id="2617" name="Line 2615"/>
              <p:cNvSpPr>
                <a:spLocks noChangeShapeType="1"/>
              </p:cNvSpPr>
              <p:nvPr/>
            </p:nvSpPr>
            <p:spPr bwMode="auto">
              <a:xfrm flipV="1">
                <a:off x="4652" y="1888"/>
                <a:ext cx="5" cy="6"/>
              </a:xfrm>
              <a:prstGeom prst="line">
                <a:avLst/>
              </a:prstGeom>
              <a:noFill/>
              <a:ln w="3175">
                <a:solidFill>
                  <a:srgbClr val="000000"/>
                </a:solidFill>
                <a:miter lim="800000"/>
                <a:headEnd/>
                <a:tailEnd/>
              </a:ln>
            </p:spPr>
            <p:txBody>
              <a:bodyPr/>
              <a:lstStyle/>
              <a:p>
                <a:endParaRPr lang="en-US" dirty="0"/>
              </a:p>
            </p:txBody>
          </p:sp>
          <p:sp>
            <p:nvSpPr>
              <p:cNvPr id="2618" name="Freeform 2616"/>
              <p:cNvSpPr>
                <a:spLocks/>
              </p:cNvSpPr>
              <p:nvPr/>
            </p:nvSpPr>
            <p:spPr bwMode="auto">
              <a:xfrm>
                <a:off x="4611" y="1794"/>
                <a:ext cx="65" cy="105"/>
              </a:xfrm>
              <a:custGeom>
                <a:avLst/>
                <a:gdLst>
                  <a:gd name="T0" fmla="*/ 46 w 65"/>
                  <a:gd name="T1" fmla="*/ 94 h 105"/>
                  <a:gd name="T2" fmla="*/ 46 w 65"/>
                  <a:gd name="T3" fmla="*/ 96 h 105"/>
                  <a:gd name="T4" fmla="*/ 54 w 65"/>
                  <a:gd name="T5" fmla="*/ 94 h 105"/>
                  <a:gd name="T6" fmla="*/ 54 w 65"/>
                  <a:gd name="T7" fmla="*/ 105 h 105"/>
                  <a:gd name="T8" fmla="*/ 55 w 65"/>
                  <a:gd name="T9" fmla="*/ 99 h 105"/>
                  <a:gd name="T10" fmla="*/ 52 w 65"/>
                  <a:gd name="T11" fmla="*/ 86 h 105"/>
                  <a:gd name="T12" fmla="*/ 57 w 65"/>
                  <a:gd name="T13" fmla="*/ 83 h 105"/>
                  <a:gd name="T14" fmla="*/ 52 w 65"/>
                  <a:gd name="T15" fmla="*/ 84 h 105"/>
                  <a:gd name="T16" fmla="*/ 65 w 65"/>
                  <a:gd name="T17" fmla="*/ 75 h 105"/>
                  <a:gd name="T18" fmla="*/ 57 w 65"/>
                  <a:gd name="T19" fmla="*/ 72 h 105"/>
                  <a:gd name="T20" fmla="*/ 54 w 65"/>
                  <a:gd name="T21" fmla="*/ 62 h 105"/>
                  <a:gd name="T22" fmla="*/ 17 w 65"/>
                  <a:gd name="T23" fmla="*/ 28 h 105"/>
                  <a:gd name="T24" fmla="*/ 7 w 65"/>
                  <a:gd name="T25" fmla="*/ 9 h 105"/>
                  <a:gd name="T26" fmla="*/ 9 w 65"/>
                  <a:gd name="T27" fmla="*/ 4 h 105"/>
                  <a:gd name="T28" fmla="*/ 0 w 65"/>
                  <a:gd name="T29" fmla="*/ 0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05"/>
                  <a:gd name="T47" fmla="*/ 65 w 65"/>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05">
                    <a:moveTo>
                      <a:pt x="46" y="94"/>
                    </a:moveTo>
                    <a:lnTo>
                      <a:pt x="46" y="96"/>
                    </a:lnTo>
                    <a:lnTo>
                      <a:pt x="54" y="94"/>
                    </a:lnTo>
                    <a:lnTo>
                      <a:pt x="54" y="105"/>
                    </a:lnTo>
                    <a:lnTo>
                      <a:pt x="55" y="99"/>
                    </a:lnTo>
                    <a:lnTo>
                      <a:pt x="52" y="86"/>
                    </a:lnTo>
                    <a:lnTo>
                      <a:pt x="57" y="83"/>
                    </a:lnTo>
                    <a:lnTo>
                      <a:pt x="52" y="84"/>
                    </a:lnTo>
                    <a:lnTo>
                      <a:pt x="65" y="75"/>
                    </a:lnTo>
                    <a:lnTo>
                      <a:pt x="57" y="72"/>
                    </a:lnTo>
                    <a:lnTo>
                      <a:pt x="54" y="62"/>
                    </a:lnTo>
                    <a:lnTo>
                      <a:pt x="17" y="28"/>
                    </a:lnTo>
                    <a:lnTo>
                      <a:pt x="7" y="9"/>
                    </a:lnTo>
                    <a:lnTo>
                      <a:pt x="9"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19" name="Line 2617"/>
              <p:cNvSpPr>
                <a:spLocks noChangeShapeType="1"/>
              </p:cNvSpPr>
              <p:nvPr/>
            </p:nvSpPr>
            <p:spPr bwMode="auto">
              <a:xfrm flipV="1">
                <a:off x="4611" y="1792"/>
                <a:ext cx="13" cy="2"/>
              </a:xfrm>
              <a:prstGeom prst="line">
                <a:avLst/>
              </a:prstGeom>
              <a:noFill/>
              <a:ln w="3175">
                <a:solidFill>
                  <a:srgbClr val="000000"/>
                </a:solidFill>
                <a:miter lim="800000"/>
                <a:headEnd/>
                <a:tailEnd/>
              </a:ln>
            </p:spPr>
            <p:txBody>
              <a:bodyPr/>
              <a:lstStyle/>
              <a:p>
                <a:endParaRPr lang="en-US" dirty="0"/>
              </a:p>
            </p:txBody>
          </p:sp>
        </p:grpSp>
        <p:grpSp>
          <p:nvGrpSpPr>
            <p:cNvPr id="20" name="Group 2618"/>
            <p:cNvGrpSpPr>
              <a:grpSpLocks/>
            </p:cNvGrpSpPr>
            <p:nvPr/>
          </p:nvGrpSpPr>
          <p:grpSpPr bwMode="auto">
            <a:xfrm>
              <a:off x="7048500" y="2841625"/>
              <a:ext cx="1500188" cy="838200"/>
              <a:chOff x="4440" y="1790"/>
              <a:chExt cx="945" cy="528"/>
            </a:xfrm>
          </p:grpSpPr>
          <p:sp>
            <p:nvSpPr>
              <p:cNvPr id="2220" name="Line 2619"/>
              <p:cNvSpPr>
                <a:spLocks noChangeShapeType="1"/>
              </p:cNvSpPr>
              <p:nvPr/>
            </p:nvSpPr>
            <p:spPr bwMode="auto">
              <a:xfrm>
                <a:off x="4624" y="1792"/>
                <a:ext cx="1" cy="1"/>
              </a:xfrm>
              <a:prstGeom prst="line">
                <a:avLst/>
              </a:prstGeom>
              <a:noFill/>
              <a:ln w="3175">
                <a:solidFill>
                  <a:srgbClr val="000000"/>
                </a:solidFill>
                <a:miter lim="800000"/>
                <a:headEnd/>
                <a:tailEnd/>
              </a:ln>
            </p:spPr>
            <p:txBody>
              <a:bodyPr/>
              <a:lstStyle/>
              <a:p>
                <a:endParaRPr lang="en-US" dirty="0"/>
              </a:p>
            </p:txBody>
          </p:sp>
          <p:sp>
            <p:nvSpPr>
              <p:cNvPr id="2221" name="Freeform 2620"/>
              <p:cNvSpPr>
                <a:spLocks/>
              </p:cNvSpPr>
              <p:nvPr/>
            </p:nvSpPr>
            <p:spPr bwMode="auto">
              <a:xfrm>
                <a:off x="5215" y="1790"/>
                <a:ext cx="6" cy="21"/>
              </a:xfrm>
              <a:custGeom>
                <a:avLst/>
                <a:gdLst>
                  <a:gd name="T0" fmla="*/ 6 w 6"/>
                  <a:gd name="T1" fmla="*/ 21 h 21"/>
                  <a:gd name="T2" fmla="*/ 0 w 6"/>
                  <a:gd name="T3" fmla="*/ 0 h 21"/>
                  <a:gd name="T4" fmla="*/ 3 w 6"/>
                  <a:gd name="T5" fmla="*/ 5 h 21"/>
                  <a:gd name="T6" fmla="*/ 2 w 6"/>
                  <a:gd name="T7" fmla="*/ 7 h 21"/>
                  <a:gd name="T8" fmla="*/ 6 w 6"/>
                  <a:gd name="T9" fmla="*/ 21 h 21"/>
                  <a:gd name="T10" fmla="*/ 0 60000 65536"/>
                  <a:gd name="T11" fmla="*/ 0 60000 65536"/>
                  <a:gd name="T12" fmla="*/ 0 60000 65536"/>
                  <a:gd name="T13" fmla="*/ 0 60000 65536"/>
                  <a:gd name="T14" fmla="*/ 0 60000 65536"/>
                  <a:gd name="T15" fmla="*/ 0 w 6"/>
                  <a:gd name="T16" fmla="*/ 0 h 21"/>
                  <a:gd name="T17" fmla="*/ 6 w 6"/>
                  <a:gd name="T18" fmla="*/ 21 h 21"/>
                </a:gdLst>
                <a:ahLst/>
                <a:cxnLst>
                  <a:cxn ang="T10">
                    <a:pos x="T0" y="T1"/>
                  </a:cxn>
                  <a:cxn ang="T11">
                    <a:pos x="T2" y="T3"/>
                  </a:cxn>
                  <a:cxn ang="T12">
                    <a:pos x="T4" y="T5"/>
                  </a:cxn>
                  <a:cxn ang="T13">
                    <a:pos x="T6" y="T7"/>
                  </a:cxn>
                  <a:cxn ang="T14">
                    <a:pos x="T8" y="T9"/>
                  </a:cxn>
                </a:cxnLst>
                <a:rect l="T15" t="T16" r="T17" b="T18"/>
                <a:pathLst>
                  <a:path w="6" h="21">
                    <a:moveTo>
                      <a:pt x="6" y="21"/>
                    </a:moveTo>
                    <a:lnTo>
                      <a:pt x="0" y="0"/>
                    </a:lnTo>
                    <a:lnTo>
                      <a:pt x="3" y="5"/>
                    </a:lnTo>
                    <a:lnTo>
                      <a:pt x="2" y="7"/>
                    </a:lnTo>
                    <a:lnTo>
                      <a:pt x="6" y="21"/>
                    </a:lnTo>
                  </a:path>
                </a:pathLst>
              </a:custGeom>
              <a:noFill/>
              <a:ln w="3175">
                <a:solidFill>
                  <a:srgbClr val="000000"/>
                </a:solidFill>
                <a:miter lim="800000"/>
                <a:headEnd/>
                <a:tailEnd/>
              </a:ln>
            </p:spPr>
            <p:txBody>
              <a:bodyPr/>
              <a:lstStyle/>
              <a:p>
                <a:pPr algn="ctr" eaLnBrk="0" hangingPunct="0"/>
                <a:endParaRPr lang="en-US" dirty="0"/>
              </a:p>
            </p:txBody>
          </p:sp>
          <p:sp>
            <p:nvSpPr>
              <p:cNvPr id="2222" name="Line 2621"/>
              <p:cNvSpPr>
                <a:spLocks noChangeShapeType="1"/>
              </p:cNvSpPr>
              <p:nvPr/>
            </p:nvSpPr>
            <p:spPr bwMode="auto">
              <a:xfrm>
                <a:off x="5013" y="1792"/>
                <a:ext cx="1" cy="1"/>
              </a:xfrm>
              <a:prstGeom prst="line">
                <a:avLst/>
              </a:prstGeom>
              <a:noFill/>
              <a:ln w="3175">
                <a:solidFill>
                  <a:srgbClr val="000000"/>
                </a:solidFill>
                <a:miter lim="800000"/>
                <a:headEnd/>
                <a:tailEnd/>
              </a:ln>
            </p:spPr>
            <p:txBody>
              <a:bodyPr/>
              <a:lstStyle/>
              <a:p>
                <a:endParaRPr lang="en-US" dirty="0"/>
              </a:p>
            </p:txBody>
          </p:sp>
          <p:sp>
            <p:nvSpPr>
              <p:cNvPr id="2223" name="Line 2622"/>
              <p:cNvSpPr>
                <a:spLocks noChangeShapeType="1"/>
              </p:cNvSpPr>
              <p:nvPr/>
            </p:nvSpPr>
            <p:spPr bwMode="auto">
              <a:xfrm>
                <a:off x="5228" y="1797"/>
                <a:ext cx="1" cy="1"/>
              </a:xfrm>
              <a:prstGeom prst="line">
                <a:avLst/>
              </a:prstGeom>
              <a:noFill/>
              <a:ln w="3175">
                <a:solidFill>
                  <a:srgbClr val="000000"/>
                </a:solidFill>
                <a:miter lim="800000"/>
                <a:headEnd/>
                <a:tailEnd/>
              </a:ln>
            </p:spPr>
            <p:txBody>
              <a:bodyPr/>
              <a:lstStyle/>
              <a:p>
                <a:endParaRPr lang="en-US" dirty="0"/>
              </a:p>
            </p:txBody>
          </p:sp>
          <p:sp>
            <p:nvSpPr>
              <p:cNvPr id="2224" name="Freeform 2623"/>
              <p:cNvSpPr>
                <a:spLocks/>
              </p:cNvSpPr>
              <p:nvPr/>
            </p:nvSpPr>
            <p:spPr bwMode="auto">
              <a:xfrm>
                <a:off x="5218" y="1795"/>
                <a:ext cx="7" cy="3"/>
              </a:xfrm>
              <a:custGeom>
                <a:avLst/>
                <a:gdLst>
                  <a:gd name="T0" fmla="*/ 0 w 7"/>
                  <a:gd name="T1" fmla="*/ 3 h 3"/>
                  <a:gd name="T2" fmla="*/ 2 w 7"/>
                  <a:gd name="T3" fmla="*/ 0 h 3"/>
                  <a:gd name="T4" fmla="*/ 7 w 7"/>
                  <a:gd name="T5" fmla="*/ 3 h 3"/>
                  <a:gd name="T6" fmla="*/ 0 w 7"/>
                  <a:gd name="T7" fmla="*/ 3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2" y="0"/>
                    </a:lnTo>
                    <a:lnTo>
                      <a:pt x="7"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225" name="Freeform 2624"/>
              <p:cNvSpPr>
                <a:spLocks/>
              </p:cNvSpPr>
              <p:nvPr/>
            </p:nvSpPr>
            <p:spPr bwMode="auto">
              <a:xfrm>
                <a:off x="5011" y="1797"/>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26" name="Line 2625"/>
              <p:cNvSpPr>
                <a:spLocks noChangeShapeType="1"/>
              </p:cNvSpPr>
              <p:nvPr/>
            </p:nvSpPr>
            <p:spPr bwMode="auto">
              <a:xfrm flipV="1">
                <a:off x="4618" y="1797"/>
                <a:ext cx="1" cy="1"/>
              </a:xfrm>
              <a:prstGeom prst="line">
                <a:avLst/>
              </a:prstGeom>
              <a:noFill/>
              <a:ln w="3175">
                <a:solidFill>
                  <a:srgbClr val="000000"/>
                </a:solidFill>
                <a:miter lim="800000"/>
                <a:headEnd/>
                <a:tailEnd/>
              </a:ln>
            </p:spPr>
            <p:txBody>
              <a:bodyPr/>
              <a:lstStyle/>
              <a:p>
                <a:endParaRPr lang="en-US" dirty="0"/>
              </a:p>
            </p:txBody>
          </p:sp>
          <p:sp>
            <p:nvSpPr>
              <p:cNvPr id="2227" name="Line 2626"/>
              <p:cNvSpPr>
                <a:spLocks noChangeShapeType="1"/>
              </p:cNvSpPr>
              <p:nvPr/>
            </p:nvSpPr>
            <p:spPr bwMode="auto">
              <a:xfrm flipV="1">
                <a:off x="4618" y="1798"/>
                <a:ext cx="2" cy="2"/>
              </a:xfrm>
              <a:prstGeom prst="line">
                <a:avLst/>
              </a:prstGeom>
              <a:noFill/>
              <a:ln w="3175">
                <a:solidFill>
                  <a:srgbClr val="000000"/>
                </a:solidFill>
                <a:miter lim="800000"/>
                <a:headEnd/>
                <a:tailEnd/>
              </a:ln>
            </p:spPr>
            <p:txBody>
              <a:bodyPr/>
              <a:lstStyle/>
              <a:p>
                <a:endParaRPr lang="en-US" dirty="0"/>
              </a:p>
            </p:txBody>
          </p:sp>
          <p:sp>
            <p:nvSpPr>
              <p:cNvPr id="2228" name="Line 2627"/>
              <p:cNvSpPr>
                <a:spLocks noChangeShapeType="1"/>
              </p:cNvSpPr>
              <p:nvPr/>
            </p:nvSpPr>
            <p:spPr bwMode="auto">
              <a:xfrm>
                <a:off x="5223" y="1798"/>
                <a:ext cx="2" cy="1"/>
              </a:xfrm>
              <a:prstGeom prst="line">
                <a:avLst/>
              </a:prstGeom>
              <a:noFill/>
              <a:ln w="3175">
                <a:solidFill>
                  <a:srgbClr val="000000"/>
                </a:solidFill>
                <a:miter lim="800000"/>
                <a:headEnd/>
                <a:tailEnd/>
              </a:ln>
            </p:spPr>
            <p:txBody>
              <a:bodyPr/>
              <a:lstStyle/>
              <a:p>
                <a:endParaRPr lang="en-US" dirty="0"/>
              </a:p>
            </p:txBody>
          </p:sp>
          <p:sp>
            <p:nvSpPr>
              <p:cNvPr id="2229" name="Line 2628"/>
              <p:cNvSpPr>
                <a:spLocks noChangeShapeType="1"/>
              </p:cNvSpPr>
              <p:nvPr/>
            </p:nvSpPr>
            <p:spPr bwMode="auto">
              <a:xfrm flipV="1">
                <a:off x="5226" y="1798"/>
                <a:ext cx="2" cy="2"/>
              </a:xfrm>
              <a:prstGeom prst="line">
                <a:avLst/>
              </a:prstGeom>
              <a:noFill/>
              <a:ln w="3175">
                <a:solidFill>
                  <a:srgbClr val="000000"/>
                </a:solidFill>
                <a:miter lim="800000"/>
                <a:headEnd/>
                <a:tailEnd/>
              </a:ln>
            </p:spPr>
            <p:txBody>
              <a:bodyPr/>
              <a:lstStyle/>
              <a:p>
                <a:endParaRPr lang="en-US" dirty="0"/>
              </a:p>
            </p:txBody>
          </p:sp>
          <p:sp>
            <p:nvSpPr>
              <p:cNvPr id="2230" name="Freeform 2629"/>
              <p:cNvSpPr>
                <a:spLocks/>
              </p:cNvSpPr>
              <p:nvPr/>
            </p:nvSpPr>
            <p:spPr bwMode="auto">
              <a:xfrm>
                <a:off x="5221" y="1800"/>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231" name="Line 2630"/>
              <p:cNvSpPr>
                <a:spLocks noChangeShapeType="1"/>
              </p:cNvSpPr>
              <p:nvPr/>
            </p:nvSpPr>
            <p:spPr bwMode="auto">
              <a:xfrm>
                <a:off x="4618" y="1798"/>
                <a:ext cx="1" cy="1"/>
              </a:xfrm>
              <a:prstGeom prst="line">
                <a:avLst/>
              </a:prstGeom>
              <a:noFill/>
              <a:ln w="3175">
                <a:solidFill>
                  <a:srgbClr val="000000"/>
                </a:solidFill>
                <a:miter lim="800000"/>
                <a:headEnd/>
                <a:tailEnd/>
              </a:ln>
            </p:spPr>
            <p:txBody>
              <a:bodyPr/>
              <a:lstStyle/>
              <a:p>
                <a:endParaRPr lang="en-US" dirty="0"/>
              </a:p>
            </p:txBody>
          </p:sp>
          <p:sp>
            <p:nvSpPr>
              <p:cNvPr id="2232" name="Freeform 2631"/>
              <p:cNvSpPr>
                <a:spLocks/>
              </p:cNvSpPr>
              <p:nvPr/>
            </p:nvSpPr>
            <p:spPr bwMode="auto">
              <a:xfrm>
                <a:off x="5228" y="1802"/>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33" name="Line 2632"/>
              <p:cNvSpPr>
                <a:spLocks noChangeShapeType="1"/>
              </p:cNvSpPr>
              <p:nvPr/>
            </p:nvSpPr>
            <p:spPr bwMode="auto">
              <a:xfrm flipV="1">
                <a:off x="5225" y="1800"/>
                <a:ext cx="1" cy="2"/>
              </a:xfrm>
              <a:prstGeom prst="line">
                <a:avLst/>
              </a:prstGeom>
              <a:noFill/>
              <a:ln w="3175">
                <a:solidFill>
                  <a:srgbClr val="000000"/>
                </a:solidFill>
                <a:miter lim="800000"/>
                <a:headEnd/>
                <a:tailEnd/>
              </a:ln>
            </p:spPr>
            <p:txBody>
              <a:bodyPr/>
              <a:lstStyle/>
              <a:p>
                <a:endParaRPr lang="en-US" dirty="0"/>
              </a:p>
            </p:txBody>
          </p:sp>
          <p:sp>
            <p:nvSpPr>
              <p:cNvPr id="2234" name="Line 2633"/>
              <p:cNvSpPr>
                <a:spLocks noChangeShapeType="1"/>
              </p:cNvSpPr>
              <p:nvPr/>
            </p:nvSpPr>
            <p:spPr bwMode="auto">
              <a:xfrm flipV="1">
                <a:off x="4618" y="1800"/>
                <a:ext cx="2" cy="2"/>
              </a:xfrm>
              <a:prstGeom prst="line">
                <a:avLst/>
              </a:prstGeom>
              <a:noFill/>
              <a:ln w="3175">
                <a:solidFill>
                  <a:srgbClr val="000000"/>
                </a:solidFill>
                <a:miter lim="800000"/>
                <a:headEnd/>
                <a:tailEnd/>
              </a:ln>
            </p:spPr>
            <p:txBody>
              <a:bodyPr/>
              <a:lstStyle/>
              <a:p>
                <a:endParaRPr lang="en-US" dirty="0"/>
              </a:p>
            </p:txBody>
          </p:sp>
          <p:sp>
            <p:nvSpPr>
              <p:cNvPr id="2235" name="Line 2634"/>
              <p:cNvSpPr>
                <a:spLocks noChangeShapeType="1"/>
              </p:cNvSpPr>
              <p:nvPr/>
            </p:nvSpPr>
            <p:spPr bwMode="auto">
              <a:xfrm flipV="1">
                <a:off x="5226" y="1800"/>
                <a:ext cx="2" cy="2"/>
              </a:xfrm>
              <a:prstGeom prst="line">
                <a:avLst/>
              </a:prstGeom>
              <a:noFill/>
              <a:ln w="3175">
                <a:solidFill>
                  <a:srgbClr val="000000"/>
                </a:solidFill>
                <a:miter lim="800000"/>
                <a:headEnd/>
                <a:tailEnd/>
              </a:ln>
            </p:spPr>
            <p:txBody>
              <a:bodyPr/>
              <a:lstStyle/>
              <a:p>
                <a:endParaRPr lang="en-US" dirty="0"/>
              </a:p>
            </p:txBody>
          </p:sp>
          <p:sp>
            <p:nvSpPr>
              <p:cNvPr id="2236" name="Line 2635"/>
              <p:cNvSpPr>
                <a:spLocks noChangeShapeType="1"/>
              </p:cNvSpPr>
              <p:nvPr/>
            </p:nvSpPr>
            <p:spPr bwMode="auto">
              <a:xfrm flipV="1">
                <a:off x="5226" y="1800"/>
                <a:ext cx="2" cy="2"/>
              </a:xfrm>
              <a:prstGeom prst="line">
                <a:avLst/>
              </a:prstGeom>
              <a:noFill/>
              <a:ln w="3175">
                <a:solidFill>
                  <a:srgbClr val="000000"/>
                </a:solidFill>
                <a:miter lim="800000"/>
                <a:headEnd/>
                <a:tailEnd/>
              </a:ln>
            </p:spPr>
            <p:txBody>
              <a:bodyPr/>
              <a:lstStyle/>
              <a:p>
                <a:endParaRPr lang="en-US" dirty="0"/>
              </a:p>
            </p:txBody>
          </p:sp>
          <p:sp>
            <p:nvSpPr>
              <p:cNvPr id="2237" name="Freeform 2636"/>
              <p:cNvSpPr>
                <a:spLocks/>
              </p:cNvSpPr>
              <p:nvPr/>
            </p:nvSpPr>
            <p:spPr bwMode="auto">
              <a:xfrm>
                <a:off x="5226" y="1803"/>
                <a:ext cx="5" cy="5"/>
              </a:xfrm>
              <a:custGeom>
                <a:avLst/>
                <a:gdLst>
                  <a:gd name="T0" fmla="*/ 0 w 5"/>
                  <a:gd name="T1" fmla="*/ 0 h 5"/>
                  <a:gd name="T2" fmla="*/ 5 w 5"/>
                  <a:gd name="T3" fmla="*/ 2 h 5"/>
                  <a:gd name="T4" fmla="*/ 5 w 5"/>
                  <a:gd name="T5" fmla="*/ 5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5" y="2"/>
                    </a:lnTo>
                    <a:lnTo>
                      <a:pt x="5"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38" name="Line 2637"/>
              <p:cNvSpPr>
                <a:spLocks noChangeShapeType="1"/>
              </p:cNvSpPr>
              <p:nvPr/>
            </p:nvSpPr>
            <p:spPr bwMode="auto">
              <a:xfrm flipV="1">
                <a:off x="5233" y="1802"/>
                <a:ext cx="1" cy="1"/>
              </a:xfrm>
              <a:prstGeom prst="line">
                <a:avLst/>
              </a:prstGeom>
              <a:noFill/>
              <a:ln w="3175">
                <a:solidFill>
                  <a:srgbClr val="000000"/>
                </a:solidFill>
                <a:miter lim="800000"/>
                <a:headEnd/>
                <a:tailEnd/>
              </a:ln>
            </p:spPr>
            <p:txBody>
              <a:bodyPr/>
              <a:lstStyle/>
              <a:p>
                <a:endParaRPr lang="en-US" dirty="0"/>
              </a:p>
            </p:txBody>
          </p:sp>
          <p:sp>
            <p:nvSpPr>
              <p:cNvPr id="2239" name="Line 2638"/>
              <p:cNvSpPr>
                <a:spLocks noChangeShapeType="1"/>
              </p:cNvSpPr>
              <p:nvPr/>
            </p:nvSpPr>
            <p:spPr bwMode="auto">
              <a:xfrm>
                <a:off x="5233" y="1803"/>
                <a:ext cx="1" cy="1"/>
              </a:xfrm>
              <a:prstGeom prst="line">
                <a:avLst/>
              </a:prstGeom>
              <a:noFill/>
              <a:ln w="3175">
                <a:solidFill>
                  <a:srgbClr val="000000"/>
                </a:solidFill>
                <a:miter lim="800000"/>
                <a:headEnd/>
                <a:tailEnd/>
              </a:ln>
            </p:spPr>
            <p:txBody>
              <a:bodyPr/>
              <a:lstStyle/>
              <a:p>
                <a:endParaRPr lang="en-US" dirty="0"/>
              </a:p>
            </p:txBody>
          </p:sp>
          <p:sp>
            <p:nvSpPr>
              <p:cNvPr id="2240" name="Line 2639"/>
              <p:cNvSpPr>
                <a:spLocks noChangeShapeType="1"/>
              </p:cNvSpPr>
              <p:nvPr/>
            </p:nvSpPr>
            <p:spPr bwMode="auto">
              <a:xfrm>
                <a:off x="4620" y="1803"/>
                <a:ext cx="1" cy="1"/>
              </a:xfrm>
              <a:prstGeom prst="line">
                <a:avLst/>
              </a:prstGeom>
              <a:noFill/>
              <a:ln w="3175">
                <a:solidFill>
                  <a:srgbClr val="000000"/>
                </a:solidFill>
                <a:miter lim="800000"/>
                <a:headEnd/>
                <a:tailEnd/>
              </a:ln>
            </p:spPr>
            <p:txBody>
              <a:bodyPr/>
              <a:lstStyle/>
              <a:p>
                <a:endParaRPr lang="en-US" dirty="0"/>
              </a:p>
            </p:txBody>
          </p:sp>
          <p:sp>
            <p:nvSpPr>
              <p:cNvPr id="2241" name="Line 2640"/>
              <p:cNvSpPr>
                <a:spLocks noChangeShapeType="1"/>
              </p:cNvSpPr>
              <p:nvPr/>
            </p:nvSpPr>
            <p:spPr bwMode="auto">
              <a:xfrm flipV="1">
                <a:off x="5011" y="1803"/>
                <a:ext cx="2" cy="2"/>
              </a:xfrm>
              <a:prstGeom prst="line">
                <a:avLst/>
              </a:prstGeom>
              <a:noFill/>
              <a:ln w="3175">
                <a:solidFill>
                  <a:srgbClr val="000000"/>
                </a:solidFill>
                <a:miter lim="800000"/>
                <a:headEnd/>
                <a:tailEnd/>
              </a:ln>
            </p:spPr>
            <p:txBody>
              <a:bodyPr/>
              <a:lstStyle/>
              <a:p>
                <a:endParaRPr lang="en-US" dirty="0"/>
              </a:p>
            </p:txBody>
          </p:sp>
          <p:sp>
            <p:nvSpPr>
              <p:cNvPr id="2242" name="Freeform 2641"/>
              <p:cNvSpPr>
                <a:spLocks/>
              </p:cNvSpPr>
              <p:nvPr/>
            </p:nvSpPr>
            <p:spPr bwMode="auto">
              <a:xfrm>
                <a:off x="5008" y="1805"/>
                <a:ext cx="5" cy="6"/>
              </a:xfrm>
              <a:custGeom>
                <a:avLst/>
                <a:gdLst>
                  <a:gd name="T0" fmla="*/ 0 w 5"/>
                  <a:gd name="T1" fmla="*/ 6 h 6"/>
                  <a:gd name="T2" fmla="*/ 3 w 5"/>
                  <a:gd name="T3" fmla="*/ 0 h 6"/>
                  <a:gd name="T4" fmla="*/ 5 w 5"/>
                  <a:gd name="T5" fmla="*/ 6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3" y="0"/>
                    </a:lnTo>
                    <a:lnTo>
                      <a:pt x="5" y="6"/>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243" name="Line 2642"/>
              <p:cNvSpPr>
                <a:spLocks noChangeShapeType="1"/>
              </p:cNvSpPr>
              <p:nvPr/>
            </p:nvSpPr>
            <p:spPr bwMode="auto">
              <a:xfrm flipV="1">
                <a:off x="5225" y="1806"/>
                <a:ext cx="1" cy="2"/>
              </a:xfrm>
              <a:prstGeom prst="line">
                <a:avLst/>
              </a:prstGeom>
              <a:noFill/>
              <a:ln w="3175">
                <a:solidFill>
                  <a:srgbClr val="000000"/>
                </a:solidFill>
                <a:miter lim="800000"/>
                <a:headEnd/>
                <a:tailEnd/>
              </a:ln>
            </p:spPr>
            <p:txBody>
              <a:bodyPr/>
              <a:lstStyle/>
              <a:p>
                <a:endParaRPr lang="en-US" dirty="0"/>
              </a:p>
            </p:txBody>
          </p:sp>
          <p:sp>
            <p:nvSpPr>
              <p:cNvPr id="2244" name="Freeform 2643"/>
              <p:cNvSpPr>
                <a:spLocks/>
              </p:cNvSpPr>
              <p:nvPr/>
            </p:nvSpPr>
            <p:spPr bwMode="auto">
              <a:xfrm>
                <a:off x="5231" y="1808"/>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45" name="Line 2644"/>
              <p:cNvSpPr>
                <a:spLocks noChangeShapeType="1"/>
              </p:cNvSpPr>
              <p:nvPr/>
            </p:nvSpPr>
            <p:spPr bwMode="auto">
              <a:xfrm>
                <a:off x="4817" y="1808"/>
                <a:ext cx="2" cy="1"/>
              </a:xfrm>
              <a:prstGeom prst="line">
                <a:avLst/>
              </a:prstGeom>
              <a:noFill/>
              <a:ln w="3175">
                <a:solidFill>
                  <a:srgbClr val="000000"/>
                </a:solidFill>
                <a:miter lim="800000"/>
                <a:headEnd/>
                <a:tailEnd/>
              </a:ln>
            </p:spPr>
            <p:txBody>
              <a:bodyPr/>
              <a:lstStyle/>
              <a:p>
                <a:endParaRPr lang="en-US" dirty="0"/>
              </a:p>
            </p:txBody>
          </p:sp>
          <p:sp>
            <p:nvSpPr>
              <p:cNvPr id="2246" name="Freeform 2645"/>
              <p:cNvSpPr>
                <a:spLocks/>
              </p:cNvSpPr>
              <p:nvPr/>
            </p:nvSpPr>
            <p:spPr bwMode="auto">
              <a:xfrm>
                <a:off x="5226" y="1810"/>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47" name="Freeform 2646"/>
              <p:cNvSpPr>
                <a:spLocks/>
              </p:cNvSpPr>
              <p:nvPr/>
            </p:nvSpPr>
            <p:spPr bwMode="auto">
              <a:xfrm>
                <a:off x="5225" y="1810"/>
                <a:ext cx="1" cy="4"/>
              </a:xfrm>
              <a:custGeom>
                <a:avLst/>
                <a:gdLst>
                  <a:gd name="T0" fmla="*/ 1 w 1"/>
                  <a:gd name="T1" fmla="*/ 4 h 4"/>
                  <a:gd name="T2" fmla="*/ 0 w 1"/>
                  <a:gd name="T3" fmla="*/ 0 h 4"/>
                  <a:gd name="T4" fmla="*/ 1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1" y="4"/>
                    </a:moveTo>
                    <a:lnTo>
                      <a:pt x="0" y="0"/>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2248" name="Line 2647"/>
              <p:cNvSpPr>
                <a:spLocks noChangeShapeType="1"/>
              </p:cNvSpPr>
              <p:nvPr/>
            </p:nvSpPr>
            <p:spPr bwMode="auto">
              <a:xfrm flipV="1">
                <a:off x="5234" y="1810"/>
                <a:ext cx="2" cy="1"/>
              </a:xfrm>
              <a:prstGeom prst="line">
                <a:avLst/>
              </a:prstGeom>
              <a:noFill/>
              <a:ln w="3175">
                <a:solidFill>
                  <a:srgbClr val="000000"/>
                </a:solidFill>
                <a:miter lim="800000"/>
                <a:headEnd/>
                <a:tailEnd/>
              </a:ln>
            </p:spPr>
            <p:txBody>
              <a:bodyPr/>
              <a:lstStyle/>
              <a:p>
                <a:endParaRPr lang="en-US" dirty="0"/>
              </a:p>
            </p:txBody>
          </p:sp>
          <p:sp>
            <p:nvSpPr>
              <p:cNvPr id="2249" name="Freeform 2648"/>
              <p:cNvSpPr>
                <a:spLocks/>
              </p:cNvSpPr>
              <p:nvPr/>
            </p:nvSpPr>
            <p:spPr bwMode="auto">
              <a:xfrm>
                <a:off x="5229" y="1810"/>
                <a:ext cx="4" cy="6"/>
              </a:xfrm>
              <a:custGeom>
                <a:avLst/>
                <a:gdLst>
                  <a:gd name="T0" fmla="*/ 2 w 4"/>
                  <a:gd name="T1" fmla="*/ 6 h 6"/>
                  <a:gd name="T2" fmla="*/ 0 w 4"/>
                  <a:gd name="T3" fmla="*/ 1 h 6"/>
                  <a:gd name="T4" fmla="*/ 4 w 4"/>
                  <a:gd name="T5" fmla="*/ 0 h 6"/>
                  <a:gd name="T6" fmla="*/ 2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2" y="6"/>
                    </a:moveTo>
                    <a:lnTo>
                      <a:pt x="0" y="1"/>
                    </a:lnTo>
                    <a:lnTo>
                      <a:pt x="4" y="0"/>
                    </a:lnTo>
                    <a:lnTo>
                      <a:pt x="2" y="6"/>
                    </a:lnTo>
                  </a:path>
                </a:pathLst>
              </a:custGeom>
              <a:noFill/>
              <a:ln w="3175">
                <a:solidFill>
                  <a:srgbClr val="000000"/>
                </a:solidFill>
                <a:miter lim="800000"/>
                <a:headEnd/>
                <a:tailEnd/>
              </a:ln>
            </p:spPr>
            <p:txBody>
              <a:bodyPr/>
              <a:lstStyle/>
              <a:p>
                <a:pPr algn="ctr" eaLnBrk="0" hangingPunct="0"/>
                <a:endParaRPr lang="en-US" dirty="0"/>
              </a:p>
            </p:txBody>
          </p:sp>
          <p:sp>
            <p:nvSpPr>
              <p:cNvPr id="2250" name="Freeform 2649"/>
              <p:cNvSpPr>
                <a:spLocks/>
              </p:cNvSpPr>
              <p:nvPr/>
            </p:nvSpPr>
            <p:spPr bwMode="auto">
              <a:xfrm>
                <a:off x="5226" y="1811"/>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251" name="Freeform 2650"/>
              <p:cNvSpPr>
                <a:spLocks/>
              </p:cNvSpPr>
              <p:nvPr/>
            </p:nvSpPr>
            <p:spPr bwMode="auto">
              <a:xfrm>
                <a:off x="5238" y="1811"/>
                <a:ext cx="1" cy="8"/>
              </a:xfrm>
              <a:custGeom>
                <a:avLst/>
                <a:gdLst>
                  <a:gd name="T0" fmla="*/ 0 w 1"/>
                  <a:gd name="T1" fmla="*/ 8 h 8"/>
                  <a:gd name="T2" fmla="*/ 0 w 1"/>
                  <a:gd name="T3" fmla="*/ 0 h 8"/>
                  <a:gd name="T4" fmla="*/ 0 w 1"/>
                  <a:gd name="T5" fmla="*/ 8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0" y="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252" name="Line 2651"/>
              <p:cNvSpPr>
                <a:spLocks noChangeShapeType="1"/>
              </p:cNvSpPr>
              <p:nvPr/>
            </p:nvSpPr>
            <p:spPr bwMode="auto">
              <a:xfrm flipV="1">
                <a:off x="5009" y="1813"/>
                <a:ext cx="2" cy="1"/>
              </a:xfrm>
              <a:prstGeom prst="line">
                <a:avLst/>
              </a:prstGeom>
              <a:noFill/>
              <a:ln w="3175">
                <a:solidFill>
                  <a:srgbClr val="000000"/>
                </a:solidFill>
                <a:miter lim="800000"/>
                <a:headEnd/>
                <a:tailEnd/>
              </a:ln>
            </p:spPr>
            <p:txBody>
              <a:bodyPr/>
              <a:lstStyle/>
              <a:p>
                <a:endParaRPr lang="en-US" dirty="0"/>
              </a:p>
            </p:txBody>
          </p:sp>
          <p:sp>
            <p:nvSpPr>
              <p:cNvPr id="2253" name="Freeform 2652"/>
              <p:cNvSpPr>
                <a:spLocks/>
              </p:cNvSpPr>
              <p:nvPr/>
            </p:nvSpPr>
            <p:spPr bwMode="auto">
              <a:xfrm>
                <a:off x="5225" y="1814"/>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254" name="Freeform 2653"/>
              <p:cNvSpPr>
                <a:spLocks/>
              </p:cNvSpPr>
              <p:nvPr/>
            </p:nvSpPr>
            <p:spPr bwMode="auto">
              <a:xfrm>
                <a:off x="5234" y="1814"/>
                <a:ext cx="4" cy="2"/>
              </a:xfrm>
              <a:custGeom>
                <a:avLst/>
                <a:gdLst>
                  <a:gd name="T0" fmla="*/ 4 w 4"/>
                  <a:gd name="T1" fmla="*/ 2 h 2"/>
                  <a:gd name="T2" fmla="*/ 0 w 4"/>
                  <a:gd name="T3" fmla="*/ 0 h 2"/>
                  <a:gd name="T4" fmla="*/ 4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2"/>
                    </a:moveTo>
                    <a:lnTo>
                      <a:pt x="0" y="0"/>
                    </a:lnTo>
                    <a:lnTo>
                      <a:pt x="4" y="2"/>
                    </a:lnTo>
                  </a:path>
                </a:pathLst>
              </a:custGeom>
              <a:noFill/>
              <a:ln w="3175">
                <a:solidFill>
                  <a:srgbClr val="000000"/>
                </a:solidFill>
                <a:miter lim="800000"/>
                <a:headEnd/>
                <a:tailEnd/>
              </a:ln>
            </p:spPr>
            <p:txBody>
              <a:bodyPr/>
              <a:lstStyle/>
              <a:p>
                <a:pPr algn="ctr" eaLnBrk="0" hangingPunct="0"/>
                <a:endParaRPr lang="en-US" dirty="0"/>
              </a:p>
            </p:txBody>
          </p:sp>
          <p:sp>
            <p:nvSpPr>
              <p:cNvPr id="2255" name="Freeform 2654"/>
              <p:cNvSpPr>
                <a:spLocks/>
              </p:cNvSpPr>
              <p:nvPr/>
            </p:nvSpPr>
            <p:spPr bwMode="auto">
              <a:xfrm>
                <a:off x="5226" y="1814"/>
                <a:ext cx="3" cy="5"/>
              </a:xfrm>
              <a:custGeom>
                <a:avLst/>
                <a:gdLst>
                  <a:gd name="T0" fmla="*/ 0 w 3"/>
                  <a:gd name="T1" fmla="*/ 2 h 5"/>
                  <a:gd name="T2" fmla="*/ 0 w 3"/>
                  <a:gd name="T3" fmla="*/ 0 h 5"/>
                  <a:gd name="T4" fmla="*/ 3 w 3"/>
                  <a:gd name="T5" fmla="*/ 2 h 5"/>
                  <a:gd name="T6" fmla="*/ 2 w 3"/>
                  <a:gd name="T7" fmla="*/ 5 h 5"/>
                  <a:gd name="T8" fmla="*/ 0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0" y="0"/>
                    </a:lnTo>
                    <a:lnTo>
                      <a:pt x="3" y="2"/>
                    </a:lnTo>
                    <a:lnTo>
                      <a:pt x="2" y="5"/>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256" name="Freeform 2655"/>
              <p:cNvSpPr>
                <a:spLocks/>
              </p:cNvSpPr>
              <p:nvPr/>
            </p:nvSpPr>
            <p:spPr bwMode="auto">
              <a:xfrm>
                <a:off x="4451" y="1814"/>
                <a:ext cx="23" cy="8"/>
              </a:xfrm>
              <a:custGeom>
                <a:avLst/>
                <a:gdLst>
                  <a:gd name="T0" fmla="*/ 12 w 23"/>
                  <a:gd name="T1" fmla="*/ 8 h 8"/>
                  <a:gd name="T2" fmla="*/ 0 w 23"/>
                  <a:gd name="T3" fmla="*/ 5 h 8"/>
                  <a:gd name="T4" fmla="*/ 5 w 23"/>
                  <a:gd name="T5" fmla="*/ 5 h 8"/>
                  <a:gd name="T6" fmla="*/ 7 w 23"/>
                  <a:gd name="T7" fmla="*/ 0 h 8"/>
                  <a:gd name="T8" fmla="*/ 23 w 23"/>
                  <a:gd name="T9" fmla="*/ 5 h 8"/>
                  <a:gd name="T10" fmla="*/ 12 w 23"/>
                  <a:gd name="T11" fmla="*/ 8 h 8"/>
                  <a:gd name="T12" fmla="*/ 0 60000 65536"/>
                  <a:gd name="T13" fmla="*/ 0 60000 65536"/>
                  <a:gd name="T14" fmla="*/ 0 60000 65536"/>
                  <a:gd name="T15" fmla="*/ 0 60000 65536"/>
                  <a:gd name="T16" fmla="*/ 0 60000 65536"/>
                  <a:gd name="T17" fmla="*/ 0 60000 65536"/>
                  <a:gd name="T18" fmla="*/ 0 w 23"/>
                  <a:gd name="T19" fmla="*/ 0 h 8"/>
                  <a:gd name="T20" fmla="*/ 23 w 23"/>
                  <a:gd name="T21" fmla="*/ 8 h 8"/>
                </a:gdLst>
                <a:ahLst/>
                <a:cxnLst>
                  <a:cxn ang="T12">
                    <a:pos x="T0" y="T1"/>
                  </a:cxn>
                  <a:cxn ang="T13">
                    <a:pos x="T2" y="T3"/>
                  </a:cxn>
                  <a:cxn ang="T14">
                    <a:pos x="T4" y="T5"/>
                  </a:cxn>
                  <a:cxn ang="T15">
                    <a:pos x="T6" y="T7"/>
                  </a:cxn>
                  <a:cxn ang="T16">
                    <a:pos x="T8" y="T9"/>
                  </a:cxn>
                  <a:cxn ang="T17">
                    <a:pos x="T10" y="T11"/>
                  </a:cxn>
                </a:cxnLst>
                <a:rect l="T18" t="T19" r="T20" b="T21"/>
                <a:pathLst>
                  <a:path w="23" h="8">
                    <a:moveTo>
                      <a:pt x="12" y="8"/>
                    </a:moveTo>
                    <a:lnTo>
                      <a:pt x="0" y="5"/>
                    </a:lnTo>
                    <a:lnTo>
                      <a:pt x="5" y="5"/>
                    </a:lnTo>
                    <a:lnTo>
                      <a:pt x="7" y="0"/>
                    </a:lnTo>
                    <a:lnTo>
                      <a:pt x="23" y="5"/>
                    </a:lnTo>
                    <a:lnTo>
                      <a:pt x="12" y="8"/>
                    </a:lnTo>
                  </a:path>
                </a:pathLst>
              </a:custGeom>
              <a:noFill/>
              <a:ln w="3175">
                <a:solidFill>
                  <a:srgbClr val="000000"/>
                </a:solidFill>
                <a:miter lim="800000"/>
                <a:headEnd/>
                <a:tailEnd/>
              </a:ln>
            </p:spPr>
            <p:txBody>
              <a:bodyPr/>
              <a:lstStyle/>
              <a:p>
                <a:pPr algn="ctr" eaLnBrk="0" hangingPunct="0"/>
                <a:endParaRPr lang="en-US" dirty="0"/>
              </a:p>
            </p:txBody>
          </p:sp>
          <p:sp>
            <p:nvSpPr>
              <p:cNvPr id="2257" name="Freeform 2656"/>
              <p:cNvSpPr>
                <a:spLocks/>
              </p:cNvSpPr>
              <p:nvPr/>
            </p:nvSpPr>
            <p:spPr bwMode="auto">
              <a:xfrm>
                <a:off x="5234" y="1814"/>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258" name="Line 2657"/>
              <p:cNvSpPr>
                <a:spLocks noChangeShapeType="1"/>
              </p:cNvSpPr>
              <p:nvPr/>
            </p:nvSpPr>
            <p:spPr bwMode="auto">
              <a:xfrm>
                <a:off x="5239" y="1819"/>
                <a:ext cx="1" cy="1"/>
              </a:xfrm>
              <a:prstGeom prst="line">
                <a:avLst/>
              </a:prstGeom>
              <a:noFill/>
              <a:ln w="3175">
                <a:solidFill>
                  <a:srgbClr val="000000"/>
                </a:solidFill>
                <a:miter lim="800000"/>
                <a:headEnd/>
                <a:tailEnd/>
              </a:ln>
            </p:spPr>
            <p:txBody>
              <a:bodyPr/>
              <a:lstStyle/>
              <a:p>
                <a:endParaRPr lang="en-US" dirty="0"/>
              </a:p>
            </p:txBody>
          </p:sp>
          <p:sp>
            <p:nvSpPr>
              <p:cNvPr id="2259" name="Line 2658"/>
              <p:cNvSpPr>
                <a:spLocks noChangeShapeType="1"/>
              </p:cNvSpPr>
              <p:nvPr/>
            </p:nvSpPr>
            <p:spPr bwMode="auto">
              <a:xfrm flipV="1">
                <a:off x="4802" y="1819"/>
                <a:ext cx="2" cy="2"/>
              </a:xfrm>
              <a:prstGeom prst="line">
                <a:avLst/>
              </a:prstGeom>
              <a:noFill/>
              <a:ln w="3175">
                <a:solidFill>
                  <a:srgbClr val="000000"/>
                </a:solidFill>
                <a:miter lim="800000"/>
                <a:headEnd/>
                <a:tailEnd/>
              </a:ln>
            </p:spPr>
            <p:txBody>
              <a:bodyPr/>
              <a:lstStyle/>
              <a:p>
                <a:endParaRPr lang="en-US" dirty="0"/>
              </a:p>
            </p:txBody>
          </p:sp>
          <p:sp>
            <p:nvSpPr>
              <p:cNvPr id="2260" name="Freeform 2659"/>
              <p:cNvSpPr>
                <a:spLocks/>
              </p:cNvSpPr>
              <p:nvPr/>
            </p:nvSpPr>
            <p:spPr bwMode="auto">
              <a:xfrm>
                <a:off x="5238" y="1819"/>
                <a:ext cx="3" cy="7"/>
              </a:xfrm>
              <a:custGeom>
                <a:avLst/>
                <a:gdLst>
                  <a:gd name="T0" fmla="*/ 0 w 3"/>
                  <a:gd name="T1" fmla="*/ 7 h 7"/>
                  <a:gd name="T2" fmla="*/ 0 w 3"/>
                  <a:gd name="T3" fmla="*/ 0 h 7"/>
                  <a:gd name="T4" fmla="*/ 3 w 3"/>
                  <a:gd name="T5" fmla="*/ 7 h 7"/>
                  <a:gd name="T6" fmla="*/ 0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0" y="0"/>
                    </a:lnTo>
                    <a:lnTo>
                      <a:pt x="3" y="7"/>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2261" name="Freeform 2660"/>
              <p:cNvSpPr>
                <a:spLocks/>
              </p:cNvSpPr>
              <p:nvPr/>
            </p:nvSpPr>
            <p:spPr bwMode="auto">
              <a:xfrm>
                <a:off x="5236" y="1821"/>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262" name="Freeform 2661"/>
              <p:cNvSpPr>
                <a:spLocks/>
              </p:cNvSpPr>
              <p:nvPr/>
            </p:nvSpPr>
            <p:spPr bwMode="auto">
              <a:xfrm>
                <a:off x="5228" y="1821"/>
                <a:ext cx="1" cy="1"/>
              </a:xfrm>
              <a:custGeom>
                <a:avLst/>
                <a:gdLst>
                  <a:gd name="T0" fmla="*/ 1 w 1"/>
                  <a:gd name="T1" fmla="*/ 1 h 1"/>
                  <a:gd name="T2" fmla="*/ 0 w 1"/>
                  <a:gd name="T3" fmla="*/ 0 h 1"/>
                  <a:gd name="T4" fmla="*/ 1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lnTo>
                      <a:pt x="0" y="0"/>
                    </a:lnTo>
                    <a:lnTo>
                      <a:pt x="1" y="1"/>
                    </a:lnTo>
                  </a:path>
                </a:pathLst>
              </a:custGeom>
              <a:noFill/>
              <a:ln w="3175">
                <a:solidFill>
                  <a:srgbClr val="000000"/>
                </a:solidFill>
                <a:miter lim="800000"/>
                <a:headEnd/>
                <a:tailEnd/>
              </a:ln>
            </p:spPr>
            <p:txBody>
              <a:bodyPr/>
              <a:lstStyle/>
              <a:p>
                <a:pPr algn="ctr" eaLnBrk="0" hangingPunct="0"/>
                <a:endParaRPr lang="en-US" dirty="0"/>
              </a:p>
            </p:txBody>
          </p:sp>
          <p:sp>
            <p:nvSpPr>
              <p:cNvPr id="2263" name="Line 2662"/>
              <p:cNvSpPr>
                <a:spLocks noChangeShapeType="1"/>
              </p:cNvSpPr>
              <p:nvPr/>
            </p:nvSpPr>
            <p:spPr bwMode="auto">
              <a:xfrm>
                <a:off x="5238" y="1822"/>
                <a:ext cx="1" cy="1"/>
              </a:xfrm>
              <a:prstGeom prst="line">
                <a:avLst/>
              </a:prstGeom>
              <a:noFill/>
              <a:ln w="3175">
                <a:solidFill>
                  <a:srgbClr val="000000"/>
                </a:solidFill>
                <a:miter lim="800000"/>
                <a:headEnd/>
                <a:tailEnd/>
              </a:ln>
            </p:spPr>
            <p:txBody>
              <a:bodyPr/>
              <a:lstStyle/>
              <a:p>
                <a:endParaRPr lang="en-US" dirty="0"/>
              </a:p>
            </p:txBody>
          </p:sp>
          <p:sp>
            <p:nvSpPr>
              <p:cNvPr id="2264" name="Line 2663"/>
              <p:cNvSpPr>
                <a:spLocks noChangeShapeType="1"/>
              </p:cNvSpPr>
              <p:nvPr/>
            </p:nvSpPr>
            <p:spPr bwMode="auto">
              <a:xfrm flipV="1">
                <a:off x="5006" y="1822"/>
                <a:ext cx="2" cy="2"/>
              </a:xfrm>
              <a:prstGeom prst="line">
                <a:avLst/>
              </a:prstGeom>
              <a:noFill/>
              <a:ln w="3175">
                <a:solidFill>
                  <a:srgbClr val="000000"/>
                </a:solidFill>
                <a:miter lim="800000"/>
                <a:headEnd/>
                <a:tailEnd/>
              </a:ln>
            </p:spPr>
            <p:txBody>
              <a:bodyPr/>
              <a:lstStyle/>
              <a:p>
                <a:endParaRPr lang="en-US" dirty="0"/>
              </a:p>
            </p:txBody>
          </p:sp>
          <p:sp>
            <p:nvSpPr>
              <p:cNvPr id="2265" name="Freeform 2664"/>
              <p:cNvSpPr>
                <a:spLocks/>
              </p:cNvSpPr>
              <p:nvPr/>
            </p:nvSpPr>
            <p:spPr bwMode="auto">
              <a:xfrm>
                <a:off x="4817" y="1824"/>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66" name="Line 2665"/>
              <p:cNvSpPr>
                <a:spLocks noChangeShapeType="1"/>
              </p:cNvSpPr>
              <p:nvPr/>
            </p:nvSpPr>
            <p:spPr bwMode="auto">
              <a:xfrm flipV="1">
                <a:off x="5234" y="1824"/>
                <a:ext cx="1" cy="2"/>
              </a:xfrm>
              <a:prstGeom prst="line">
                <a:avLst/>
              </a:prstGeom>
              <a:noFill/>
              <a:ln w="3175">
                <a:solidFill>
                  <a:srgbClr val="000000"/>
                </a:solidFill>
                <a:miter lim="800000"/>
                <a:headEnd/>
                <a:tailEnd/>
              </a:ln>
            </p:spPr>
            <p:txBody>
              <a:bodyPr/>
              <a:lstStyle/>
              <a:p>
                <a:endParaRPr lang="en-US" dirty="0"/>
              </a:p>
            </p:txBody>
          </p:sp>
          <p:sp>
            <p:nvSpPr>
              <p:cNvPr id="2267" name="Freeform 2666"/>
              <p:cNvSpPr>
                <a:spLocks/>
              </p:cNvSpPr>
              <p:nvPr/>
            </p:nvSpPr>
            <p:spPr bwMode="auto">
              <a:xfrm>
                <a:off x="5231" y="1826"/>
                <a:ext cx="2" cy="1"/>
              </a:xfrm>
              <a:custGeom>
                <a:avLst/>
                <a:gdLst>
                  <a:gd name="T0" fmla="*/ 0 w 2"/>
                  <a:gd name="T1" fmla="*/ 0 h 1"/>
                  <a:gd name="T2" fmla="*/ 2 w 2"/>
                  <a:gd name="T3" fmla="*/ 1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68" name="Freeform 2667"/>
              <p:cNvSpPr>
                <a:spLocks/>
              </p:cNvSpPr>
              <p:nvPr/>
            </p:nvSpPr>
            <p:spPr bwMode="auto">
              <a:xfrm>
                <a:off x="5001" y="1826"/>
                <a:ext cx="89" cy="81"/>
              </a:xfrm>
              <a:custGeom>
                <a:avLst/>
                <a:gdLst>
                  <a:gd name="T0" fmla="*/ 0 w 89"/>
                  <a:gd name="T1" fmla="*/ 6 h 81"/>
                  <a:gd name="T2" fmla="*/ 5 w 89"/>
                  <a:gd name="T3" fmla="*/ 0 h 81"/>
                  <a:gd name="T4" fmla="*/ 5 w 89"/>
                  <a:gd name="T5" fmla="*/ 6 h 81"/>
                  <a:gd name="T6" fmla="*/ 12 w 89"/>
                  <a:gd name="T7" fmla="*/ 8 h 81"/>
                  <a:gd name="T8" fmla="*/ 8 w 89"/>
                  <a:gd name="T9" fmla="*/ 14 h 81"/>
                  <a:gd name="T10" fmla="*/ 17 w 89"/>
                  <a:gd name="T11" fmla="*/ 14 h 81"/>
                  <a:gd name="T12" fmla="*/ 38 w 89"/>
                  <a:gd name="T13" fmla="*/ 27 h 81"/>
                  <a:gd name="T14" fmla="*/ 62 w 89"/>
                  <a:gd name="T15" fmla="*/ 27 h 81"/>
                  <a:gd name="T16" fmla="*/ 75 w 89"/>
                  <a:gd name="T17" fmla="*/ 38 h 81"/>
                  <a:gd name="T18" fmla="*/ 84 w 89"/>
                  <a:gd name="T19" fmla="*/ 40 h 81"/>
                  <a:gd name="T20" fmla="*/ 80 w 89"/>
                  <a:gd name="T21" fmla="*/ 57 h 81"/>
                  <a:gd name="T22" fmla="*/ 73 w 89"/>
                  <a:gd name="T23" fmla="*/ 62 h 81"/>
                  <a:gd name="T24" fmla="*/ 67 w 89"/>
                  <a:gd name="T25" fmla="*/ 57 h 81"/>
                  <a:gd name="T26" fmla="*/ 70 w 89"/>
                  <a:gd name="T27" fmla="*/ 60 h 81"/>
                  <a:gd name="T28" fmla="*/ 62 w 89"/>
                  <a:gd name="T29" fmla="*/ 62 h 81"/>
                  <a:gd name="T30" fmla="*/ 59 w 89"/>
                  <a:gd name="T31" fmla="*/ 73 h 81"/>
                  <a:gd name="T32" fmla="*/ 54 w 89"/>
                  <a:gd name="T33" fmla="*/ 73 h 81"/>
                  <a:gd name="T34" fmla="*/ 54 w 89"/>
                  <a:gd name="T35" fmla="*/ 70 h 81"/>
                  <a:gd name="T36" fmla="*/ 47 w 89"/>
                  <a:gd name="T37" fmla="*/ 70 h 81"/>
                  <a:gd name="T38" fmla="*/ 39 w 89"/>
                  <a:gd name="T39" fmla="*/ 73 h 81"/>
                  <a:gd name="T40" fmla="*/ 41 w 89"/>
                  <a:gd name="T41" fmla="*/ 78 h 81"/>
                  <a:gd name="T42" fmla="*/ 65 w 89"/>
                  <a:gd name="T43" fmla="*/ 81 h 81"/>
                  <a:gd name="T44" fmla="*/ 75 w 89"/>
                  <a:gd name="T45" fmla="*/ 78 h 81"/>
                  <a:gd name="T46" fmla="*/ 75 w 89"/>
                  <a:gd name="T47" fmla="*/ 70 h 81"/>
                  <a:gd name="T48" fmla="*/ 84 w 89"/>
                  <a:gd name="T49" fmla="*/ 64 h 81"/>
                  <a:gd name="T50" fmla="*/ 89 w 89"/>
                  <a:gd name="T51" fmla="*/ 67 h 81"/>
                  <a:gd name="T52" fmla="*/ 84 w 89"/>
                  <a:gd name="T53" fmla="*/ 62 h 81"/>
                  <a:gd name="T54" fmla="*/ 86 w 89"/>
                  <a:gd name="T55" fmla="*/ 59 h 81"/>
                  <a:gd name="T56" fmla="*/ 84 w 89"/>
                  <a:gd name="T57" fmla="*/ 56 h 81"/>
                  <a:gd name="T58" fmla="*/ 86 w 89"/>
                  <a:gd name="T59" fmla="*/ 54 h 81"/>
                  <a:gd name="T60" fmla="*/ 84 w 89"/>
                  <a:gd name="T61" fmla="*/ 54 h 81"/>
                  <a:gd name="T62" fmla="*/ 86 w 89"/>
                  <a:gd name="T63" fmla="*/ 49 h 81"/>
                  <a:gd name="T64" fmla="*/ 84 w 89"/>
                  <a:gd name="T65" fmla="*/ 43 h 81"/>
                  <a:gd name="T66" fmla="*/ 88 w 89"/>
                  <a:gd name="T67" fmla="*/ 43 h 81"/>
                  <a:gd name="T68" fmla="*/ 84 w 89"/>
                  <a:gd name="T69" fmla="*/ 41 h 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81"/>
                  <a:gd name="T107" fmla="*/ 89 w 89"/>
                  <a:gd name="T108" fmla="*/ 81 h 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81">
                    <a:moveTo>
                      <a:pt x="0" y="6"/>
                    </a:moveTo>
                    <a:lnTo>
                      <a:pt x="5" y="0"/>
                    </a:lnTo>
                    <a:lnTo>
                      <a:pt x="5" y="6"/>
                    </a:lnTo>
                    <a:lnTo>
                      <a:pt x="12" y="8"/>
                    </a:lnTo>
                    <a:lnTo>
                      <a:pt x="8" y="14"/>
                    </a:lnTo>
                    <a:lnTo>
                      <a:pt x="17" y="14"/>
                    </a:lnTo>
                    <a:lnTo>
                      <a:pt x="38" y="27"/>
                    </a:lnTo>
                    <a:lnTo>
                      <a:pt x="62" y="27"/>
                    </a:lnTo>
                    <a:lnTo>
                      <a:pt x="75" y="38"/>
                    </a:lnTo>
                    <a:lnTo>
                      <a:pt x="84" y="40"/>
                    </a:lnTo>
                    <a:lnTo>
                      <a:pt x="80" y="57"/>
                    </a:lnTo>
                    <a:lnTo>
                      <a:pt x="73" y="62"/>
                    </a:lnTo>
                    <a:lnTo>
                      <a:pt x="67" y="57"/>
                    </a:lnTo>
                    <a:lnTo>
                      <a:pt x="70" y="60"/>
                    </a:lnTo>
                    <a:lnTo>
                      <a:pt x="62" y="62"/>
                    </a:lnTo>
                    <a:lnTo>
                      <a:pt x="59" y="73"/>
                    </a:lnTo>
                    <a:lnTo>
                      <a:pt x="54" y="73"/>
                    </a:lnTo>
                    <a:lnTo>
                      <a:pt x="54" y="70"/>
                    </a:lnTo>
                    <a:lnTo>
                      <a:pt x="47" y="70"/>
                    </a:lnTo>
                    <a:lnTo>
                      <a:pt x="39" y="73"/>
                    </a:lnTo>
                    <a:lnTo>
                      <a:pt x="41" y="78"/>
                    </a:lnTo>
                    <a:lnTo>
                      <a:pt x="65" y="81"/>
                    </a:lnTo>
                    <a:lnTo>
                      <a:pt x="75" y="78"/>
                    </a:lnTo>
                    <a:lnTo>
                      <a:pt x="75" y="70"/>
                    </a:lnTo>
                    <a:lnTo>
                      <a:pt x="84" y="64"/>
                    </a:lnTo>
                    <a:lnTo>
                      <a:pt x="89" y="67"/>
                    </a:lnTo>
                    <a:lnTo>
                      <a:pt x="84" y="62"/>
                    </a:lnTo>
                    <a:lnTo>
                      <a:pt x="86" y="59"/>
                    </a:lnTo>
                    <a:lnTo>
                      <a:pt x="84" y="56"/>
                    </a:lnTo>
                    <a:lnTo>
                      <a:pt x="86" y="54"/>
                    </a:lnTo>
                    <a:lnTo>
                      <a:pt x="84" y="54"/>
                    </a:lnTo>
                    <a:lnTo>
                      <a:pt x="86" y="49"/>
                    </a:lnTo>
                    <a:lnTo>
                      <a:pt x="84" y="43"/>
                    </a:lnTo>
                    <a:lnTo>
                      <a:pt x="88" y="43"/>
                    </a:lnTo>
                    <a:lnTo>
                      <a:pt x="84" y="41"/>
                    </a:lnTo>
                  </a:path>
                </a:pathLst>
              </a:custGeom>
              <a:noFill/>
              <a:ln w="3175">
                <a:solidFill>
                  <a:srgbClr val="000000"/>
                </a:solidFill>
                <a:miter lim="800000"/>
                <a:headEnd/>
                <a:tailEnd/>
              </a:ln>
            </p:spPr>
            <p:txBody>
              <a:bodyPr/>
              <a:lstStyle/>
              <a:p>
                <a:pPr algn="ctr" eaLnBrk="0" hangingPunct="0"/>
                <a:endParaRPr lang="en-US" dirty="0"/>
              </a:p>
            </p:txBody>
          </p:sp>
          <p:sp>
            <p:nvSpPr>
              <p:cNvPr id="2269" name="Line 2668"/>
              <p:cNvSpPr>
                <a:spLocks noChangeShapeType="1"/>
              </p:cNvSpPr>
              <p:nvPr/>
            </p:nvSpPr>
            <p:spPr bwMode="auto">
              <a:xfrm flipV="1">
                <a:off x="5085" y="1866"/>
                <a:ext cx="2" cy="1"/>
              </a:xfrm>
              <a:prstGeom prst="line">
                <a:avLst/>
              </a:prstGeom>
              <a:noFill/>
              <a:ln w="3175">
                <a:solidFill>
                  <a:srgbClr val="000000"/>
                </a:solidFill>
                <a:miter lim="800000"/>
                <a:headEnd/>
                <a:tailEnd/>
              </a:ln>
            </p:spPr>
            <p:txBody>
              <a:bodyPr/>
              <a:lstStyle/>
              <a:p>
                <a:endParaRPr lang="en-US" dirty="0"/>
              </a:p>
            </p:txBody>
          </p:sp>
          <p:sp>
            <p:nvSpPr>
              <p:cNvPr id="2270" name="Freeform 2669"/>
              <p:cNvSpPr>
                <a:spLocks/>
              </p:cNvSpPr>
              <p:nvPr/>
            </p:nvSpPr>
            <p:spPr bwMode="auto">
              <a:xfrm>
                <a:off x="5085" y="1846"/>
                <a:ext cx="80" cy="101"/>
              </a:xfrm>
              <a:custGeom>
                <a:avLst/>
                <a:gdLst>
                  <a:gd name="T0" fmla="*/ 0 w 80"/>
                  <a:gd name="T1" fmla="*/ 21 h 101"/>
                  <a:gd name="T2" fmla="*/ 18 w 80"/>
                  <a:gd name="T3" fmla="*/ 18 h 101"/>
                  <a:gd name="T4" fmla="*/ 15 w 80"/>
                  <a:gd name="T5" fmla="*/ 16 h 101"/>
                  <a:gd name="T6" fmla="*/ 23 w 80"/>
                  <a:gd name="T7" fmla="*/ 12 h 101"/>
                  <a:gd name="T8" fmla="*/ 22 w 80"/>
                  <a:gd name="T9" fmla="*/ 4 h 101"/>
                  <a:gd name="T10" fmla="*/ 25 w 80"/>
                  <a:gd name="T11" fmla="*/ 0 h 101"/>
                  <a:gd name="T12" fmla="*/ 30 w 80"/>
                  <a:gd name="T13" fmla="*/ 0 h 101"/>
                  <a:gd name="T14" fmla="*/ 44 w 80"/>
                  <a:gd name="T15" fmla="*/ 7 h 101"/>
                  <a:gd name="T16" fmla="*/ 51 w 80"/>
                  <a:gd name="T17" fmla="*/ 20 h 101"/>
                  <a:gd name="T18" fmla="*/ 46 w 80"/>
                  <a:gd name="T19" fmla="*/ 21 h 101"/>
                  <a:gd name="T20" fmla="*/ 39 w 80"/>
                  <a:gd name="T21" fmla="*/ 34 h 101"/>
                  <a:gd name="T22" fmla="*/ 41 w 80"/>
                  <a:gd name="T23" fmla="*/ 40 h 101"/>
                  <a:gd name="T24" fmla="*/ 60 w 80"/>
                  <a:gd name="T25" fmla="*/ 52 h 101"/>
                  <a:gd name="T26" fmla="*/ 68 w 80"/>
                  <a:gd name="T27" fmla="*/ 61 h 101"/>
                  <a:gd name="T28" fmla="*/ 67 w 80"/>
                  <a:gd name="T29" fmla="*/ 66 h 101"/>
                  <a:gd name="T30" fmla="*/ 62 w 80"/>
                  <a:gd name="T31" fmla="*/ 66 h 101"/>
                  <a:gd name="T32" fmla="*/ 64 w 80"/>
                  <a:gd name="T33" fmla="*/ 76 h 101"/>
                  <a:gd name="T34" fmla="*/ 67 w 80"/>
                  <a:gd name="T35" fmla="*/ 72 h 101"/>
                  <a:gd name="T36" fmla="*/ 70 w 80"/>
                  <a:gd name="T37" fmla="*/ 74 h 101"/>
                  <a:gd name="T38" fmla="*/ 70 w 80"/>
                  <a:gd name="T39" fmla="*/ 87 h 101"/>
                  <a:gd name="T40" fmla="*/ 75 w 80"/>
                  <a:gd name="T41" fmla="*/ 95 h 101"/>
                  <a:gd name="T42" fmla="*/ 77 w 80"/>
                  <a:gd name="T43" fmla="*/ 92 h 101"/>
                  <a:gd name="T44" fmla="*/ 80 w 80"/>
                  <a:gd name="T45" fmla="*/ 101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101"/>
                  <a:gd name="T71" fmla="*/ 80 w 80"/>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101">
                    <a:moveTo>
                      <a:pt x="0" y="21"/>
                    </a:moveTo>
                    <a:lnTo>
                      <a:pt x="18" y="18"/>
                    </a:lnTo>
                    <a:lnTo>
                      <a:pt x="15" y="16"/>
                    </a:lnTo>
                    <a:lnTo>
                      <a:pt x="23" y="12"/>
                    </a:lnTo>
                    <a:lnTo>
                      <a:pt x="22" y="4"/>
                    </a:lnTo>
                    <a:lnTo>
                      <a:pt x="25" y="0"/>
                    </a:lnTo>
                    <a:lnTo>
                      <a:pt x="30" y="0"/>
                    </a:lnTo>
                    <a:lnTo>
                      <a:pt x="44" y="7"/>
                    </a:lnTo>
                    <a:lnTo>
                      <a:pt x="51" y="20"/>
                    </a:lnTo>
                    <a:lnTo>
                      <a:pt x="46" y="21"/>
                    </a:lnTo>
                    <a:lnTo>
                      <a:pt x="39" y="34"/>
                    </a:lnTo>
                    <a:lnTo>
                      <a:pt x="41" y="40"/>
                    </a:lnTo>
                    <a:lnTo>
                      <a:pt x="60" y="52"/>
                    </a:lnTo>
                    <a:lnTo>
                      <a:pt x="68" y="61"/>
                    </a:lnTo>
                    <a:lnTo>
                      <a:pt x="67" y="66"/>
                    </a:lnTo>
                    <a:lnTo>
                      <a:pt x="62" y="66"/>
                    </a:lnTo>
                    <a:lnTo>
                      <a:pt x="64" y="76"/>
                    </a:lnTo>
                    <a:lnTo>
                      <a:pt x="67" y="72"/>
                    </a:lnTo>
                    <a:lnTo>
                      <a:pt x="70" y="74"/>
                    </a:lnTo>
                    <a:lnTo>
                      <a:pt x="70" y="87"/>
                    </a:lnTo>
                    <a:lnTo>
                      <a:pt x="75" y="95"/>
                    </a:lnTo>
                    <a:lnTo>
                      <a:pt x="77" y="92"/>
                    </a:lnTo>
                    <a:lnTo>
                      <a:pt x="80" y="101"/>
                    </a:lnTo>
                  </a:path>
                </a:pathLst>
              </a:custGeom>
              <a:noFill/>
              <a:ln w="3175">
                <a:solidFill>
                  <a:srgbClr val="000000"/>
                </a:solidFill>
                <a:miter lim="800000"/>
                <a:headEnd/>
                <a:tailEnd/>
              </a:ln>
            </p:spPr>
            <p:txBody>
              <a:bodyPr/>
              <a:lstStyle/>
              <a:p>
                <a:pPr algn="ctr" eaLnBrk="0" hangingPunct="0"/>
                <a:endParaRPr lang="en-US" dirty="0"/>
              </a:p>
            </p:txBody>
          </p:sp>
          <p:sp>
            <p:nvSpPr>
              <p:cNvPr id="2271" name="Freeform 2670"/>
              <p:cNvSpPr>
                <a:spLocks/>
              </p:cNvSpPr>
              <p:nvPr/>
            </p:nvSpPr>
            <p:spPr bwMode="auto">
              <a:xfrm>
                <a:off x="5008" y="1938"/>
                <a:ext cx="157" cy="12"/>
              </a:xfrm>
              <a:custGeom>
                <a:avLst/>
                <a:gdLst>
                  <a:gd name="T0" fmla="*/ 157 w 157"/>
                  <a:gd name="T1" fmla="*/ 9 h 12"/>
                  <a:gd name="T2" fmla="*/ 16 w 157"/>
                  <a:gd name="T3" fmla="*/ 12 h 12"/>
                  <a:gd name="T4" fmla="*/ 16 w 157"/>
                  <a:gd name="T5" fmla="*/ 0 h 12"/>
                  <a:gd name="T6" fmla="*/ 0 w 157"/>
                  <a:gd name="T7" fmla="*/ 0 h 12"/>
                  <a:gd name="T8" fmla="*/ 0 60000 65536"/>
                  <a:gd name="T9" fmla="*/ 0 60000 65536"/>
                  <a:gd name="T10" fmla="*/ 0 60000 65536"/>
                  <a:gd name="T11" fmla="*/ 0 60000 65536"/>
                  <a:gd name="T12" fmla="*/ 0 w 157"/>
                  <a:gd name="T13" fmla="*/ 0 h 12"/>
                  <a:gd name="T14" fmla="*/ 157 w 157"/>
                  <a:gd name="T15" fmla="*/ 12 h 12"/>
                </a:gdLst>
                <a:ahLst/>
                <a:cxnLst>
                  <a:cxn ang="T8">
                    <a:pos x="T0" y="T1"/>
                  </a:cxn>
                  <a:cxn ang="T9">
                    <a:pos x="T2" y="T3"/>
                  </a:cxn>
                  <a:cxn ang="T10">
                    <a:pos x="T4" y="T5"/>
                  </a:cxn>
                  <a:cxn ang="T11">
                    <a:pos x="T6" y="T7"/>
                  </a:cxn>
                </a:cxnLst>
                <a:rect l="T12" t="T13" r="T14" b="T15"/>
                <a:pathLst>
                  <a:path w="157" h="12">
                    <a:moveTo>
                      <a:pt x="157" y="9"/>
                    </a:moveTo>
                    <a:lnTo>
                      <a:pt x="16" y="12"/>
                    </a:lnTo>
                    <a:lnTo>
                      <a:pt x="1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72" name="Line 2671"/>
              <p:cNvSpPr>
                <a:spLocks noChangeShapeType="1"/>
              </p:cNvSpPr>
              <p:nvPr/>
            </p:nvSpPr>
            <p:spPr bwMode="auto">
              <a:xfrm>
                <a:off x="5008" y="1938"/>
                <a:ext cx="1" cy="1"/>
              </a:xfrm>
              <a:prstGeom prst="line">
                <a:avLst/>
              </a:prstGeom>
              <a:noFill/>
              <a:ln w="3175">
                <a:solidFill>
                  <a:srgbClr val="000000"/>
                </a:solidFill>
                <a:miter lim="800000"/>
                <a:headEnd/>
                <a:tailEnd/>
              </a:ln>
            </p:spPr>
            <p:txBody>
              <a:bodyPr/>
              <a:lstStyle/>
              <a:p>
                <a:endParaRPr lang="en-US" dirty="0"/>
              </a:p>
            </p:txBody>
          </p:sp>
          <p:sp>
            <p:nvSpPr>
              <p:cNvPr id="2273" name="Line 2672"/>
              <p:cNvSpPr>
                <a:spLocks noChangeShapeType="1"/>
              </p:cNvSpPr>
              <p:nvPr/>
            </p:nvSpPr>
            <p:spPr bwMode="auto">
              <a:xfrm flipH="1">
                <a:off x="5006" y="1938"/>
                <a:ext cx="2" cy="1"/>
              </a:xfrm>
              <a:prstGeom prst="line">
                <a:avLst/>
              </a:prstGeom>
              <a:noFill/>
              <a:ln w="3175">
                <a:solidFill>
                  <a:srgbClr val="000000"/>
                </a:solidFill>
                <a:miter lim="800000"/>
                <a:headEnd/>
                <a:tailEnd/>
              </a:ln>
            </p:spPr>
            <p:txBody>
              <a:bodyPr/>
              <a:lstStyle/>
              <a:p>
                <a:endParaRPr lang="en-US" dirty="0"/>
              </a:p>
            </p:txBody>
          </p:sp>
          <p:sp>
            <p:nvSpPr>
              <p:cNvPr id="2274" name="Line 2673"/>
              <p:cNvSpPr>
                <a:spLocks noChangeShapeType="1"/>
              </p:cNvSpPr>
              <p:nvPr/>
            </p:nvSpPr>
            <p:spPr bwMode="auto">
              <a:xfrm>
                <a:off x="5006" y="1938"/>
                <a:ext cx="1" cy="1"/>
              </a:xfrm>
              <a:prstGeom prst="line">
                <a:avLst/>
              </a:prstGeom>
              <a:noFill/>
              <a:ln w="3175">
                <a:solidFill>
                  <a:srgbClr val="000000"/>
                </a:solidFill>
                <a:miter lim="800000"/>
                <a:headEnd/>
                <a:tailEnd/>
              </a:ln>
            </p:spPr>
            <p:txBody>
              <a:bodyPr/>
              <a:lstStyle/>
              <a:p>
                <a:endParaRPr lang="en-US" dirty="0"/>
              </a:p>
            </p:txBody>
          </p:sp>
          <p:sp>
            <p:nvSpPr>
              <p:cNvPr id="2275" name="Line 2674"/>
              <p:cNvSpPr>
                <a:spLocks noChangeShapeType="1"/>
              </p:cNvSpPr>
              <p:nvPr/>
            </p:nvSpPr>
            <p:spPr bwMode="auto">
              <a:xfrm flipH="1">
                <a:off x="4998" y="1938"/>
                <a:ext cx="8" cy="1"/>
              </a:xfrm>
              <a:prstGeom prst="line">
                <a:avLst/>
              </a:prstGeom>
              <a:noFill/>
              <a:ln w="3175">
                <a:solidFill>
                  <a:srgbClr val="000000"/>
                </a:solidFill>
                <a:miter lim="800000"/>
                <a:headEnd/>
                <a:tailEnd/>
              </a:ln>
            </p:spPr>
            <p:txBody>
              <a:bodyPr/>
              <a:lstStyle/>
              <a:p>
                <a:endParaRPr lang="en-US" dirty="0"/>
              </a:p>
            </p:txBody>
          </p:sp>
          <p:sp>
            <p:nvSpPr>
              <p:cNvPr id="2276" name="Line 2675"/>
              <p:cNvSpPr>
                <a:spLocks noChangeShapeType="1"/>
              </p:cNvSpPr>
              <p:nvPr/>
            </p:nvSpPr>
            <p:spPr bwMode="auto">
              <a:xfrm>
                <a:off x="4998" y="1938"/>
                <a:ext cx="1" cy="1"/>
              </a:xfrm>
              <a:prstGeom prst="line">
                <a:avLst/>
              </a:prstGeom>
              <a:noFill/>
              <a:ln w="3175">
                <a:solidFill>
                  <a:srgbClr val="000000"/>
                </a:solidFill>
                <a:miter lim="800000"/>
                <a:headEnd/>
                <a:tailEnd/>
              </a:ln>
            </p:spPr>
            <p:txBody>
              <a:bodyPr/>
              <a:lstStyle/>
              <a:p>
                <a:endParaRPr lang="en-US" dirty="0"/>
              </a:p>
            </p:txBody>
          </p:sp>
          <p:sp>
            <p:nvSpPr>
              <p:cNvPr id="2277" name="Freeform 2676"/>
              <p:cNvSpPr>
                <a:spLocks/>
              </p:cNvSpPr>
              <p:nvPr/>
            </p:nvSpPr>
            <p:spPr bwMode="auto">
              <a:xfrm>
                <a:off x="4969" y="1923"/>
                <a:ext cx="29" cy="15"/>
              </a:xfrm>
              <a:custGeom>
                <a:avLst/>
                <a:gdLst>
                  <a:gd name="T0" fmla="*/ 29 w 29"/>
                  <a:gd name="T1" fmla="*/ 15 h 15"/>
                  <a:gd name="T2" fmla="*/ 0 w 29"/>
                  <a:gd name="T3" fmla="*/ 15 h 15"/>
                  <a:gd name="T4" fmla="*/ 0 w 29"/>
                  <a:gd name="T5" fmla="*/ 0 h 15"/>
                  <a:gd name="T6" fmla="*/ 0 60000 65536"/>
                  <a:gd name="T7" fmla="*/ 0 60000 65536"/>
                  <a:gd name="T8" fmla="*/ 0 60000 65536"/>
                  <a:gd name="T9" fmla="*/ 0 w 29"/>
                  <a:gd name="T10" fmla="*/ 0 h 15"/>
                  <a:gd name="T11" fmla="*/ 29 w 29"/>
                  <a:gd name="T12" fmla="*/ 15 h 15"/>
                </a:gdLst>
                <a:ahLst/>
                <a:cxnLst>
                  <a:cxn ang="T6">
                    <a:pos x="T0" y="T1"/>
                  </a:cxn>
                  <a:cxn ang="T7">
                    <a:pos x="T2" y="T3"/>
                  </a:cxn>
                  <a:cxn ang="T8">
                    <a:pos x="T4" y="T5"/>
                  </a:cxn>
                </a:cxnLst>
                <a:rect l="T9" t="T10" r="T11" b="T12"/>
                <a:pathLst>
                  <a:path w="29" h="15">
                    <a:moveTo>
                      <a:pt x="29" y="15"/>
                    </a:moveTo>
                    <a:lnTo>
                      <a:pt x="0" y="1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78" name="Line 2677"/>
              <p:cNvSpPr>
                <a:spLocks noChangeShapeType="1"/>
              </p:cNvSpPr>
              <p:nvPr/>
            </p:nvSpPr>
            <p:spPr bwMode="auto">
              <a:xfrm>
                <a:off x="4969" y="1923"/>
                <a:ext cx="1" cy="1"/>
              </a:xfrm>
              <a:prstGeom prst="line">
                <a:avLst/>
              </a:prstGeom>
              <a:noFill/>
              <a:ln w="3175">
                <a:solidFill>
                  <a:srgbClr val="000000"/>
                </a:solidFill>
                <a:miter lim="800000"/>
                <a:headEnd/>
                <a:tailEnd/>
              </a:ln>
            </p:spPr>
            <p:txBody>
              <a:bodyPr/>
              <a:lstStyle/>
              <a:p>
                <a:endParaRPr lang="en-US" dirty="0"/>
              </a:p>
            </p:txBody>
          </p:sp>
          <p:sp>
            <p:nvSpPr>
              <p:cNvPr id="2279" name="Line 2678"/>
              <p:cNvSpPr>
                <a:spLocks noChangeShapeType="1"/>
              </p:cNvSpPr>
              <p:nvPr/>
            </p:nvSpPr>
            <p:spPr bwMode="auto">
              <a:xfrm flipV="1">
                <a:off x="4969" y="1904"/>
                <a:ext cx="1" cy="19"/>
              </a:xfrm>
              <a:prstGeom prst="line">
                <a:avLst/>
              </a:prstGeom>
              <a:noFill/>
              <a:ln w="3175">
                <a:solidFill>
                  <a:srgbClr val="000000"/>
                </a:solidFill>
                <a:miter lim="800000"/>
                <a:headEnd/>
                <a:tailEnd/>
              </a:ln>
            </p:spPr>
            <p:txBody>
              <a:bodyPr/>
              <a:lstStyle/>
              <a:p>
                <a:endParaRPr lang="en-US" dirty="0"/>
              </a:p>
            </p:txBody>
          </p:sp>
          <p:sp>
            <p:nvSpPr>
              <p:cNvPr id="2280" name="Line 2679"/>
              <p:cNvSpPr>
                <a:spLocks noChangeShapeType="1"/>
              </p:cNvSpPr>
              <p:nvPr/>
            </p:nvSpPr>
            <p:spPr bwMode="auto">
              <a:xfrm>
                <a:off x="4969" y="1904"/>
                <a:ext cx="1" cy="1"/>
              </a:xfrm>
              <a:prstGeom prst="line">
                <a:avLst/>
              </a:prstGeom>
              <a:noFill/>
              <a:ln w="3175">
                <a:solidFill>
                  <a:srgbClr val="000000"/>
                </a:solidFill>
                <a:miter lim="800000"/>
                <a:headEnd/>
                <a:tailEnd/>
              </a:ln>
            </p:spPr>
            <p:txBody>
              <a:bodyPr/>
              <a:lstStyle/>
              <a:p>
                <a:endParaRPr lang="en-US" dirty="0"/>
              </a:p>
            </p:txBody>
          </p:sp>
          <p:sp>
            <p:nvSpPr>
              <p:cNvPr id="2281" name="Line 2680"/>
              <p:cNvSpPr>
                <a:spLocks noChangeShapeType="1"/>
              </p:cNvSpPr>
              <p:nvPr/>
            </p:nvSpPr>
            <p:spPr bwMode="auto">
              <a:xfrm flipV="1">
                <a:off x="4969" y="1901"/>
                <a:ext cx="8" cy="3"/>
              </a:xfrm>
              <a:prstGeom prst="line">
                <a:avLst/>
              </a:prstGeom>
              <a:noFill/>
              <a:ln w="3175">
                <a:solidFill>
                  <a:srgbClr val="000000"/>
                </a:solidFill>
                <a:miter lim="800000"/>
                <a:headEnd/>
                <a:tailEnd/>
              </a:ln>
            </p:spPr>
            <p:txBody>
              <a:bodyPr/>
              <a:lstStyle/>
              <a:p>
                <a:endParaRPr lang="en-US" dirty="0"/>
              </a:p>
            </p:txBody>
          </p:sp>
          <p:sp>
            <p:nvSpPr>
              <p:cNvPr id="2282" name="Freeform 2681"/>
              <p:cNvSpPr>
                <a:spLocks/>
              </p:cNvSpPr>
              <p:nvPr/>
            </p:nvSpPr>
            <p:spPr bwMode="auto">
              <a:xfrm>
                <a:off x="4977" y="1838"/>
                <a:ext cx="21" cy="63"/>
              </a:xfrm>
              <a:custGeom>
                <a:avLst/>
                <a:gdLst>
                  <a:gd name="T0" fmla="*/ 0 w 21"/>
                  <a:gd name="T1" fmla="*/ 63 h 63"/>
                  <a:gd name="T2" fmla="*/ 10 w 21"/>
                  <a:gd name="T3" fmla="*/ 45 h 63"/>
                  <a:gd name="T4" fmla="*/ 8 w 21"/>
                  <a:gd name="T5" fmla="*/ 15 h 63"/>
                  <a:gd name="T6" fmla="*/ 21 w 21"/>
                  <a:gd name="T7" fmla="*/ 0 h 63"/>
                  <a:gd name="T8" fmla="*/ 0 60000 65536"/>
                  <a:gd name="T9" fmla="*/ 0 60000 65536"/>
                  <a:gd name="T10" fmla="*/ 0 60000 65536"/>
                  <a:gd name="T11" fmla="*/ 0 60000 65536"/>
                  <a:gd name="T12" fmla="*/ 0 w 21"/>
                  <a:gd name="T13" fmla="*/ 0 h 63"/>
                  <a:gd name="T14" fmla="*/ 21 w 21"/>
                  <a:gd name="T15" fmla="*/ 63 h 63"/>
                </a:gdLst>
                <a:ahLst/>
                <a:cxnLst>
                  <a:cxn ang="T8">
                    <a:pos x="T0" y="T1"/>
                  </a:cxn>
                  <a:cxn ang="T9">
                    <a:pos x="T2" y="T3"/>
                  </a:cxn>
                  <a:cxn ang="T10">
                    <a:pos x="T4" y="T5"/>
                  </a:cxn>
                  <a:cxn ang="T11">
                    <a:pos x="T6" y="T7"/>
                  </a:cxn>
                </a:cxnLst>
                <a:rect l="T12" t="T13" r="T14" b="T15"/>
                <a:pathLst>
                  <a:path w="21" h="63">
                    <a:moveTo>
                      <a:pt x="0" y="63"/>
                    </a:moveTo>
                    <a:lnTo>
                      <a:pt x="10" y="45"/>
                    </a:lnTo>
                    <a:lnTo>
                      <a:pt x="8" y="15"/>
                    </a:lnTo>
                    <a:lnTo>
                      <a:pt x="21" y="0"/>
                    </a:lnTo>
                  </a:path>
                </a:pathLst>
              </a:custGeom>
              <a:noFill/>
              <a:ln w="3175">
                <a:solidFill>
                  <a:srgbClr val="000000"/>
                </a:solidFill>
                <a:miter lim="800000"/>
                <a:headEnd/>
                <a:tailEnd/>
              </a:ln>
            </p:spPr>
            <p:txBody>
              <a:bodyPr/>
              <a:lstStyle/>
              <a:p>
                <a:pPr algn="ctr" eaLnBrk="0" hangingPunct="0"/>
                <a:endParaRPr lang="en-US" dirty="0"/>
              </a:p>
            </p:txBody>
          </p:sp>
          <p:sp>
            <p:nvSpPr>
              <p:cNvPr id="2283" name="Line 2682"/>
              <p:cNvSpPr>
                <a:spLocks noChangeShapeType="1"/>
              </p:cNvSpPr>
              <p:nvPr/>
            </p:nvSpPr>
            <p:spPr bwMode="auto">
              <a:xfrm flipV="1">
                <a:off x="4998" y="1832"/>
                <a:ext cx="3" cy="6"/>
              </a:xfrm>
              <a:prstGeom prst="line">
                <a:avLst/>
              </a:prstGeom>
              <a:noFill/>
              <a:ln w="3175">
                <a:solidFill>
                  <a:srgbClr val="000000"/>
                </a:solidFill>
                <a:miter lim="800000"/>
                <a:headEnd/>
                <a:tailEnd/>
              </a:ln>
            </p:spPr>
            <p:txBody>
              <a:bodyPr/>
              <a:lstStyle/>
              <a:p>
                <a:endParaRPr lang="en-US" dirty="0"/>
              </a:p>
            </p:txBody>
          </p:sp>
          <p:sp>
            <p:nvSpPr>
              <p:cNvPr id="2284" name="Freeform 2683"/>
              <p:cNvSpPr>
                <a:spLocks/>
              </p:cNvSpPr>
              <p:nvPr/>
            </p:nvSpPr>
            <p:spPr bwMode="auto">
              <a:xfrm>
                <a:off x="5244" y="1827"/>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285" name="Freeform 2684"/>
              <p:cNvSpPr>
                <a:spLocks/>
              </p:cNvSpPr>
              <p:nvPr/>
            </p:nvSpPr>
            <p:spPr bwMode="auto">
              <a:xfrm>
                <a:off x="4464" y="1829"/>
                <a:ext cx="10" cy="16"/>
              </a:xfrm>
              <a:custGeom>
                <a:avLst/>
                <a:gdLst>
                  <a:gd name="T0" fmla="*/ 7 w 10"/>
                  <a:gd name="T1" fmla="*/ 14 h 16"/>
                  <a:gd name="T2" fmla="*/ 7 w 10"/>
                  <a:gd name="T3" fmla="*/ 5 h 16"/>
                  <a:gd name="T4" fmla="*/ 0 w 10"/>
                  <a:gd name="T5" fmla="*/ 3 h 16"/>
                  <a:gd name="T6" fmla="*/ 3 w 10"/>
                  <a:gd name="T7" fmla="*/ 0 h 16"/>
                  <a:gd name="T8" fmla="*/ 10 w 10"/>
                  <a:gd name="T9" fmla="*/ 5 h 16"/>
                  <a:gd name="T10" fmla="*/ 8 w 10"/>
                  <a:gd name="T11" fmla="*/ 11 h 16"/>
                  <a:gd name="T12" fmla="*/ 10 w 10"/>
                  <a:gd name="T13" fmla="*/ 16 h 16"/>
                  <a:gd name="T14" fmla="*/ 7 w 10"/>
                  <a:gd name="T15" fmla="*/ 14 h 1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6"/>
                  <a:gd name="T26" fmla="*/ 10 w 10"/>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6">
                    <a:moveTo>
                      <a:pt x="7" y="14"/>
                    </a:moveTo>
                    <a:lnTo>
                      <a:pt x="7" y="5"/>
                    </a:lnTo>
                    <a:lnTo>
                      <a:pt x="0" y="3"/>
                    </a:lnTo>
                    <a:lnTo>
                      <a:pt x="3" y="0"/>
                    </a:lnTo>
                    <a:lnTo>
                      <a:pt x="10" y="5"/>
                    </a:lnTo>
                    <a:lnTo>
                      <a:pt x="8" y="11"/>
                    </a:lnTo>
                    <a:lnTo>
                      <a:pt x="10" y="16"/>
                    </a:lnTo>
                    <a:lnTo>
                      <a:pt x="7" y="14"/>
                    </a:lnTo>
                  </a:path>
                </a:pathLst>
              </a:custGeom>
              <a:noFill/>
              <a:ln w="3175">
                <a:solidFill>
                  <a:srgbClr val="000000"/>
                </a:solidFill>
                <a:miter lim="800000"/>
                <a:headEnd/>
                <a:tailEnd/>
              </a:ln>
            </p:spPr>
            <p:txBody>
              <a:bodyPr/>
              <a:lstStyle/>
              <a:p>
                <a:pPr algn="ctr" eaLnBrk="0" hangingPunct="0"/>
                <a:endParaRPr lang="en-US" dirty="0"/>
              </a:p>
            </p:txBody>
          </p:sp>
          <p:sp>
            <p:nvSpPr>
              <p:cNvPr id="2286" name="Line 2685"/>
              <p:cNvSpPr>
                <a:spLocks noChangeShapeType="1"/>
              </p:cNvSpPr>
              <p:nvPr/>
            </p:nvSpPr>
            <p:spPr bwMode="auto">
              <a:xfrm>
                <a:off x="5231" y="1829"/>
                <a:ext cx="2" cy="1"/>
              </a:xfrm>
              <a:prstGeom prst="line">
                <a:avLst/>
              </a:prstGeom>
              <a:noFill/>
              <a:ln w="3175">
                <a:solidFill>
                  <a:srgbClr val="000000"/>
                </a:solidFill>
                <a:miter lim="800000"/>
                <a:headEnd/>
                <a:tailEnd/>
              </a:ln>
            </p:spPr>
            <p:txBody>
              <a:bodyPr/>
              <a:lstStyle/>
              <a:p>
                <a:endParaRPr lang="en-US" dirty="0"/>
              </a:p>
            </p:txBody>
          </p:sp>
          <p:sp>
            <p:nvSpPr>
              <p:cNvPr id="2287" name="Line 2686"/>
              <p:cNvSpPr>
                <a:spLocks noChangeShapeType="1"/>
              </p:cNvSpPr>
              <p:nvPr/>
            </p:nvSpPr>
            <p:spPr bwMode="auto">
              <a:xfrm>
                <a:off x="5011" y="1835"/>
                <a:ext cx="2" cy="1"/>
              </a:xfrm>
              <a:prstGeom prst="line">
                <a:avLst/>
              </a:prstGeom>
              <a:noFill/>
              <a:ln w="3175">
                <a:solidFill>
                  <a:srgbClr val="000000"/>
                </a:solidFill>
                <a:miter lim="800000"/>
                <a:headEnd/>
                <a:tailEnd/>
              </a:ln>
            </p:spPr>
            <p:txBody>
              <a:bodyPr/>
              <a:lstStyle/>
              <a:p>
                <a:endParaRPr lang="en-US" dirty="0"/>
              </a:p>
            </p:txBody>
          </p:sp>
          <p:sp>
            <p:nvSpPr>
              <p:cNvPr id="2288" name="Freeform 2687"/>
              <p:cNvSpPr>
                <a:spLocks/>
              </p:cNvSpPr>
              <p:nvPr/>
            </p:nvSpPr>
            <p:spPr bwMode="auto">
              <a:xfrm>
                <a:off x="4793" y="1835"/>
                <a:ext cx="8" cy="15"/>
              </a:xfrm>
              <a:custGeom>
                <a:avLst/>
                <a:gdLst>
                  <a:gd name="T0" fmla="*/ 6 w 8"/>
                  <a:gd name="T1" fmla="*/ 15 h 15"/>
                  <a:gd name="T2" fmla="*/ 0 w 8"/>
                  <a:gd name="T3" fmla="*/ 7 h 15"/>
                  <a:gd name="T4" fmla="*/ 8 w 8"/>
                  <a:gd name="T5" fmla="*/ 0 h 15"/>
                  <a:gd name="T6" fmla="*/ 8 w 8"/>
                  <a:gd name="T7" fmla="*/ 3 h 15"/>
                  <a:gd name="T8" fmla="*/ 5 w 8"/>
                  <a:gd name="T9" fmla="*/ 5 h 15"/>
                  <a:gd name="T10" fmla="*/ 6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6" y="15"/>
                    </a:moveTo>
                    <a:lnTo>
                      <a:pt x="0" y="7"/>
                    </a:lnTo>
                    <a:lnTo>
                      <a:pt x="8" y="0"/>
                    </a:lnTo>
                    <a:lnTo>
                      <a:pt x="8" y="3"/>
                    </a:lnTo>
                    <a:lnTo>
                      <a:pt x="5" y="5"/>
                    </a:lnTo>
                    <a:lnTo>
                      <a:pt x="6" y="15"/>
                    </a:lnTo>
                  </a:path>
                </a:pathLst>
              </a:custGeom>
              <a:noFill/>
              <a:ln w="3175">
                <a:solidFill>
                  <a:srgbClr val="000000"/>
                </a:solidFill>
                <a:miter lim="800000"/>
                <a:headEnd/>
                <a:tailEnd/>
              </a:ln>
            </p:spPr>
            <p:txBody>
              <a:bodyPr/>
              <a:lstStyle/>
              <a:p>
                <a:pPr algn="ctr" eaLnBrk="0" hangingPunct="0"/>
                <a:endParaRPr lang="en-US" dirty="0"/>
              </a:p>
            </p:txBody>
          </p:sp>
          <p:sp>
            <p:nvSpPr>
              <p:cNvPr id="2289" name="Freeform 2688"/>
              <p:cNvSpPr>
                <a:spLocks/>
              </p:cNvSpPr>
              <p:nvPr/>
            </p:nvSpPr>
            <p:spPr bwMode="auto">
              <a:xfrm>
                <a:off x="4644" y="1840"/>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90" name="Line 2689"/>
              <p:cNvSpPr>
                <a:spLocks noChangeShapeType="1"/>
              </p:cNvSpPr>
              <p:nvPr/>
            </p:nvSpPr>
            <p:spPr bwMode="auto">
              <a:xfrm flipV="1">
                <a:off x="5238" y="1838"/>
                <a:ext cx="1" cy="2"/>
              </a:xfrm>
              <a:prstGeom prst="line">
                <a:avLst/>
              </a:prstGeom>
              <a:noFill/>
              <a:ln w="3175">
                <a:solidFill>
                  <a:srgbClr val="000000"/>
                </a:solidFill>
                <a:miter lim="800000"/>
                <a:headEnd/>
                <a:tailEnd/>
              </a:ln>
            </p:spPr>
            <p:txBody>
              <a:bodyPr/>
              <a:lstStyle/>
              <a:p>
                <a:endParaRPr lang="en-US" dirty="0"/>
              </a:p>
            </p:txBody>
          </p:sp>
          <p:sp>
            <p:nvSpPr>
              <p:cNvPr id="2291" name="Freeform 2690"/>
              <p:cNvSpPr>
                <a:spLocks/>
              </p:cNvSpPr>
              <p:nvPr/>
            </p:nvSpPr>
            <p:spPr bwMode="auto">
              <a:xfrm>
                <a:off x="4440" y="1840"/>
                <a:ext cx="27" cy="19"/>
              </a:xfrm>
              <a:custGeom>
                <a:avLst/>
                <a:gdLst>
                  <a:gd name="T0" fmla="*/ 2 w 27"/>
                  <a:gd name="T1" fmla="*/ 18 h 19"/>
                  <a:gd name="T2" fmla="*/ 2 w 27"/>
                  <a:gd name="T3" fmla="*/ 14 h 19"/>
                  <a:gd name="T4" fmla="*/ 5 w 27"/>
                  <a:gd name="T5" fmla="*/ 13 h 19"/>
                  <a:gd name="T6" fmla="*/ 2 w 27"/>
                  <a:gd name="T7" fmla="*/ 11 h 19"/>
                  <a:gd name="T8" fmla="*/ 5 w 27"/>
                  <a:gd name="T9" fmla="*/ 10 h 19"/>
                  <a:gd name="T10" fmla="*/ 0 w 27"/>
                  <a:gd name="T11" fmla="*/ 5 h 19"/>
                  <a:gd name="T12" fmla="*/ 6 w 27"/>
                  <a:gd name="T13" fmla="*/ 10 h 19"/>
                  <a:gd name="T14" fmla="*/ 5 w 27"/>
                  <a:gd name="T15" fmla="*/ 2 h 19"/>
                  <a:gd name="T16" fmla="*/ 6 w 27"/>
                  <a:gd name="T17" fmla="*/ 5 h 19"/>
                  <a:gd name="T18" fmla="*/ 10 w 27"/>
                  <a:gd name="T19" fmla="*/ 2 h 19"/>
                  <a:gd name="T20" fmla="*/ 11 w 27"/>
                  <a:gd name="T21" fmla="*/ 5 h 19"/>
                  <a:gd name="T22" fmla="*/ 6 w 27"/>
                  <a:gd name="T23" fmla="*/ 10 h 19"/>
                  <a:gd name="T24" fmla="*/ 13 w 27"/>
                  <a:gd name="T25" fmla="*/ 3 h 19"/>
                  <a:gd name="T26" fmla="*/ 16 w 27"/>
                  <a:gd name="T27" fmla="*/ 10 h 19"/>
                  <a:gd name="T28" fmla="*/ 16 w 27"/>
                  <a:gd name="T29" fmla="*/ 5 h 19"/>
                  <a:gd name="T30" fmla="*/ 21 w 27"/>
                  <a:gd name="T31" fmla="*/ 5 h 19"/>
                  <a:gd name="T32" fmla="*/ 15 w 27"/>
                  <a:gd name="T33" fmla="*/ 0 h 19"/>
                  <a:gd name="T34" fmla="*/ 21 w 27"/>
                  <a:gd name="T35" fmla="*/ 2 h 19"/>
                  <a:gd name="T36" fmla="*/ 21 w 27"/>
                  <a:gd name="T37" fmla="*/ 0 h 19"/>
                  <a:gd name="T38" fmla="*/ 27 w 27"/>
                  <a:gd name="T39" fmla="*/ 10 h 19"/>
                  <a:gd name="T40" fmla="*/ 18 w 27"/>
                  <a:gd name="T41" fmla="*/ 11 h 19"/>
                  <a:gd name="T42" fmla="*/ 26 w 27"/>
                  <a:gd name="T43" fmla="*/ 16 h 19"/>
                  <a:gd name="T44" fmla="*/ 23 w 27"/>
                  <a:gd name="T45" fmla="*/ 19 h 19"/>
                  <a:gd name="T46" fmla="*/ 18 w 27"/>
                  <a:gd name="T47" fmla="*/ 16 h 19"/>
                  <a:gd name="T48" fmla="*/ 19 w 27"/>
                  <a:gd name="T49" fmla="*/ 1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19"/>
                  <a:gd name="T77" fmla="*/ 27 w 2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19">
                    <a:moveTo>
                      <a:pt x="2" y="18"/>
                    </a:moveTo>
                    <a:lnTo>
                      <a:pt x="2" y="14"/>
                    </a:lnTo>
                    <a:lnTo>
                      <a:pt x="5" y="13"/>
                    </a:lnTo>
                    <a:lnTo>
                      <a:pt x="2" y="11"/>
                    </a:lnTo>
                    <a:lnTo>
                      <a:pt x="5" y="10"/>
                    </a:lnTo>
                    <a:lnTo>
                      <a:pt x="0" y="5"/>
                    </a:lnTo>
                    <a:lnTo>
                      <a:pt x="6" y="10"/>
                    </a:lnTo>
                    <a:lnTo>
                      <a:pt x="5" y="2"/>
                    </a:lnTo>
                    <a:lnTo>
                      <a:pt x="6" y="5"/>
                    </a:lnTo>
                    <a:lnTo>
                      <a:pt x="10" y="2"/>
                    </a:lnTo>
                    <a:lnTo>
                      <a:pt x="11" y="5"/>
                    </a:lnTo>
                    <a:lnTo>
                      <a:pt x="6" y="10"/>
                    </a:lnTo>
                    <a:lnTo>
                      <a:pt x="13" y="3"/>
                    </a:lnTo>
                    <a:lnTo>
                      <a:pt x="16" y="10"/>
                    </a:lnTo>
                    <a:lnTo>
                      <a:pt x="16" y="5"/>
                    </a:lnTo>
                    <a:lnTo>
                      <a:pt x="21" y="5"/>
                    </a:lnTo>
                    <a:lnTo>
                      <a:pt x="15" y="0"/>
                    </a:lnTo>
                    <a:lnTo>
                      <a:pt x="21" y="2"/>
                    </a:lnTo>
                    <a:lnTo>
                      <a:pt x="21" y="0"/>
                    </a:lnTo>
                    <a:lnTo>
                      <a:pt x="27" y="10"/>
                    </a:lnTo>
                    <a:lnTo>
                      <a:pt x="18" y="11"/>
                    </a:lnTo>
                    <a:lnTo>
                      <a:pt x="26" y="16"/>
                    </a:lnTo>
                    <a:lnTo>
                      <a:pt x="23" y="19"/>
                    </a:lnTo>
                    <a:lnTo>
                      <a:pt x="18" y="16"/>
                    </a:lnTo>
                    <a:lnTo>
                      <a:pt x="19" y="19"/>
                    </a:lnTo>
                  </a:path>
                </a:pathLst>
              </a:custGeom>
              <a:noFill/>
              <a:ln w="3175">
                <a:solidFill>
                  <a:srgbClr val="000000"/>
                </a:solidFill>
                <a:miter lim="800000"/>
                <a:headEnd/>
                <a:tailEnd/>
              </a:ln>
            </p:spPr>
            <p:txBody>
              <a:bodyPr/>
              <a:lstStyle/>
              <a:p>
                <a:pPr algn="ctr" eaLnBrk="0" hangingPunct="0"/>
                <a:endParaRPr lang="en-US" dirty="0"/>
              </a:p>
            </p:txBody>
          </p:sp>
          <p:sp>
            <p:nvSpPr>
              <p:cNvPr id="2292" name="Freeform 2691"/>
              <p:cNvSpPr>
                <a:spLocks/>
              </p:cNvSpPr>
              <p:nvPr/>
            </p:nvSpPr>
            <p:spPr bwMode="auto">
              <a:xfrm>
                <a:off x="4442" y="1851"/>
                <a:ext cx="17" cy="11"/>
              </a:xfrm>
              <a:custGeom>
                <a:avLst/>
                <a:gdLst>
                  <a:gd name="T0" fmla="*/ 17 w 17"/>
                  <a:gd name="T1" fmla="*/ 8 h 11"/>
                  <a:gd name="T2" fmla="*/ 11 w 17"/>
                  <a:gd name="T3" fmla="*/ 11 h 11"/>
                  <a:gd name="T4" fmla="*/ 13 w 17"/>
                  <a:gd name="T5" fmla="*/ 8 h 11"/>
                  <a:gd name="T6" fmla="*/ 8 w 17"/>
                  <a:gd name="T7" fmla="*/ 7 h 11"/>
                  <a:gd name="T8" fmla="*/ 14 w 17"/>
                  <a:gd name="T9" fmla="*/ 5 h 11"/>
                  <a:gd name="T10" fmla="*/ 8 w 17"/>
                  <a:gd name="T11" fmla="*/ 7 h 11"/>
                  <a:gd name="T12" fmla="*/ 8 w 17"/>
                  <a:gd name="T13" fmla="*/ 2 h 11"/>
                  <a:gd name="T14" fmla="*/ 4 w 17"/>
                  <a:gd name="T15" fmla="*/ 0 h 11"/>
                  <a:gd name="T16" fmla="*/ 6 w 17"/>
                  <a:gd name="T17" fmla="*/ 7 h 11"/>
                  <a:gd name="T18" fmla="*/ 4 w 17"/>
                  <a:gd name="T19" fmla="*/ 5 h 11"/>
                  <a:gd name="T20" fmla="*/ 0 w 17"/>
                  <a:gd name="T21" fmla="*/ 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1"/>
                  <a:gd name="T35" fmla="*/ 17 w 1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1">
                    <a:moveTo>
                      <a:pt x="17" y="8"/>
                    </a:moveTo>
                    <a:lnTo>
                      <a:pt x="11" y="11"/>
                    </a:lnTo>
                    <a:lnTo>
                      <a:pt x="13" y="8"/>
                    </a:lnTo>
                    <a:lnTo>
                      <a:pt x="8" y="7"/>
                    </a:lnTo>
                    <a:lnTo>
                      <a:pt x="14" y="5"/>
                    </a:lnTo>
                    <a:lnTo>
                      <a:pt x="8" y="7"/>
                    </a:lnTo>
                    <a:lnTo>
                      <a:pt x="8" y="2"/>
                    </a:lnTo>
                    <a:lnTo>
                      <a:pt x="4" y="0"/>
                    </a:lnTo>
                    <a:lnTo>
                      <a:pt x="6" y="7"/>
                    </a:lnTo>
                    <a:lnTo>
                      <a:pt x="4"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2293" name="Line 2692"/>
              <p:cNvSpPr>
                <a:spLocks noChangeShapeType="1"/>
              </p:cNvSpPr>
              <p:nvPr/>
            </p:nvSpPr>
            <p:spPr bwMode="auto">
              <a:xfrm>
                <a:off x="4645" y="1840"/>
                <a:ext cx="1" cy="1"/>
              </a:xfrm>
              <a:prstGeom prst="line">
                <a:avLst/>
              </a:prstGeom>
              <a:noFill/>
              <a:ln w="3175">
                <a:solidFill>
                  <a:srgbClr val="000000"/>
                </a:solidFill>
                <a:miter lim="800000"/>
                <a:headEnd/>
                <a:tailEnd/>
              </a:ln>
            </p:spPr>
            <p:txBody>
              <a:bodyPr/>
              <a:lstStyle/>
              <a:p>
                <a:endParaRPr lang="en-US" dirty="0"/>
              </a:p>
            </p:txBody>
          </p:sp>
          <p:sp>
            <p:nvSpPr>
              <p:cNvPr id="2294" name="Line 2693"/>
              <p:cNvSpPr>
                <a:spLocks noChangeShapeType="1"/>
              </p:cNvSpPr>
              <p:nvPr/>
            </p:nvSpPr>
            <p:spPr bwMode="auto">
              <a:xfrm>
                <a:off x="5238" y="1840"/>
                <a:ext cx="1" cy="1"/>
              </a:xfrm>
              <a:prstGeom prst="line">
                <a:avLst/>
              </a:prstGeom>
              <a:noFill/>
              <a:ln w="3175">
                <a:solidFill>
                  <a:srgbClr val="000000"/>
                </a:solidFill>
                <a:miter lim="800000"/>
                <a:headEnd/>
                <a:tailEnd/>
              </a:ln>
            </p:spPr>
            <p:txBody>
              <a:bodyPr/>
              <a:lstStyle/>
              <a:p>
                <a:endParaRPr lang="en-US" dirty="0"/>
              </a:p>
            </p:txBody>
          </p:sp>
          <p:sp>
            <p:nvSpPr>
              <p:cNvPr id="2295" name="Line 2694"/>
              <p:cNvSpPr>
                <a:spLocks noChangeShapeType="1"/>
              </p:cNvSpPr>
              <p:nvPr/>
            </p:nvSpPr>
            <p:spPr bwMode="auto">
              <a:xfrm>
                <a:off x="5032" y="1842"/>
                <a:ext cx="1" cy="1"/>
              </a:xfrm>
              <a:prstGeom prst="line">
                <a:avLst/>
              </a:prstGeom>
              <a:noFill/>
              <a:ln w="3175">
                <a:solidFill>
                  <a:srgbClr val="000000"/>
                </a:solidFill>
                <a:miter lim="800000"/>
                <a:headEnd/>
                <a:tailEnd/>
              </a:ln>
            </p:spPr>
            <p:txBody>
              <a:bodyPr/>
              <a:lstStyle/>
              <a:p>
                <a:endParaRPr lang="en-US" dirty="0"/>
              </a:p>
            </p:txBody>
          </p:sp>
          <p:sp>
            <p:nvSpPr>
              <p:cNvPr id="2296" name="Line 2695"/>
              <p:cNvSpPr>
                <a:spLocks noChangeShapeType="1"/>
              </p:cNvSpPr>
              <p:nvPr/>
            </p:nvSpPr>
            <p:spPr bwMode="auto">
              <a:xfrm>
                <a:off x="5238" y="1842"/>
                <a:ext cx="1" cy="1"/>
              </a:xfrm>
              <a:prstGeom prst="line">
                <a:avLst/>
              </a:prstGeom>
              <a:noFill/>
              <a:ln w="3175">
                <a:solidFill>
                  <a:srgbClr val="000000"/>
                </a:solidFill>
                <a:miter lim="800000"/>
                <a:headEnd/>
                <a:tailEnd/>
              </a:ln>
            </p:spPr>
            <p:txBody>
              <a:bodyPr/>
              <a:lstStyle/>
              <a:p>
                <a:endParaRPr lang="en-US" dirty="0"/>
              </a:p>
            </p:txBody>
          </p:sp>
          <p:sp>
            <p:nvSpPr>
              <p:cNvPr id="2297" name="Freeform 2696"/>
              <p:cNvSpPr>
                <a:spLocks/>
              </p:cNvSpPr>
              <p:nvPr/>
            </p:nvSpPr>
            <p:spPr bwMode="auto">
              <a:xfrm>
                <a:off x="4647" y="1842"/>
                <a:ext cx="3" cy="1"/>
              </a:xfrm>
              <a:custGeom>
                <a:avLst/>
                <a:gdLst>
                  <a:gd name="T0" fmla="*/ 3 w 3"/>
                  <a:gd name="T1" fmla="*/ 1 h 1"/>
                  <a:gd name="T2" fmla="*/ 0 w 3"/>
                  <a:gd name="T3" fmla="*/ 0 h 1"/>
                  <a:gd name="T4" fmla="*/ 3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1"/>
                    </a:moveTo>
                    <a:lnTo>
                      <a:pt x="0" y="0"/>
                    </a:lnTo>
                    <a:lnTo>
                      <a:pt x="3" y="1"/>
                    </a:lnTo>
                  </a:path>
                </a:pathLst>
              </a:custGeom>
              <a:noFill/>
              <a:ln w="3175">
                <a:solidFill>
                  <a:srgbClr val="000000"/>
                </a:solidFill>
                <a:miter lim="800000"/>
                <a:headEnd/>
                <a:tailEnd/>
              </a:ln>
            </p:spPr>
            <p:txBody>
              <a:bodyPr/>
              <a:lstStyle/>
              <a:p>
                <a:pPr algn="ctr" eaLnBrk="0" hangingPunct="0"/>
                <a:endParaRPr lang="en-US" dirty="0"/>
              </a:p>
            </p:txBody>
          </p:sp>
          <p:sp>
            <p:nvSpPr>
              <p:cNvPr id="2298" name="Line 2697"/>
              <p:cNvSpPr>
                <a:spLocks noChangeShapeType="1"/>
              </p:cNvSpPr>
              <p:nvPr/>
            </p:nvSpPr>
            <p:spPr bwMode="auto">
              <a:xfrm flipV="1">
                <a:off x="5239" y="1842"/>
                <a:ext cx="2" cy="1"/>
              </a:xfrm>
              <a:prstGeom prst="line">
                <a:avLst/>
              </a:prstGeom>
              <a:noFill/>
              <a:ln w="3175">
                <a:solidFill>
                  <a:srgbClr val="000000"/>
                </a:solidFill>
                <a:miter lim="800000"/>
                <a:headEnd/>
                <a:tailEnd/>
              </a:ln>
            </p:spPr>
            <p:txBody>
              <a:bodyPr/>
              <a:lstStyle/>
              <a:p>
                <a:endParaRPr lang="en-US" dirty="0"/>
              </a:p>
            </p:txBody>
          </p:sp>
          <p:sp>
            <p:nvSpPr>
              <p:cNvPr id="2299" name="Line 2698"/>
              <p:cNvSpPr>
                <a:spLocks noChangeShapeType="1"/>
              </p:cNvSpPr>
              <p:nvPr/>
            </p:nvSpPr>
            <p:spPr bwMode="auto">
              <a:xfrm flipV="1">
                <a:off x="5239" y="1843"/>
                <a:ext cx="2" cy="2"/>
              </a:xfrm>
              <a:prstGeom prst="line">
                <a:avLst/>
              </a:prstGeom>
              <a:noFill/>
              <a:ln w="3175">
                <a:solidFill>
                  <a:srgbClr val="000000"/>
                </a:solidFill>
                <a:miter lim="800000"/>
                <a:headEnd/>
                <a:tailEnd/>
              </a:ln>
            </p:spPr>
            <p:txBody>
              <a:bodyPr/>
              <a:lstStyle/>
              <a:p>
                <a:endParaRPr lang="en-US" dirty="0"/>
              </a:p>
            </p:txBody>
          </p:sp>
          <p:sp>
            <p:nvSpPr>
              <p:cNvPr id="2300" name="Line 2699"/>
              <p:cNvSpPr>
                <a:spLocks noChangeShapeType="1"/>
              </p:cNvSpPr>
              <p:nvPr/>
            </p:nvSpPr>
            <p:spPr bwMode="auto">
              <a:xfrm>
                <a:off x="4652" y="1845"/>
                <a:ext cx="1" cy="1"/>
              </a:xfrm>
              <a:prstGeom prst="line">
                <a:avLst/>
              </a:prstGeom>
              <a:noFill/>
              <a:ln w="3175">
                <a:solidFill>
                  <a:srgbClr val="000000"/>
                </a:solidFill>
                <a:miter lim="800000"/>
                <a:headEnd/>
                <a:tailEnd/>
              </a:ln>
            </p:spPr>
            <p:txBody>
              <a:bodyPr/>
              <a:lstStyle/>
              <a:p>
                <a:endParaRPr lang="en-US" dirty="0"/>
              </a:p>
            </p:txBody>
          </p:sp>
          <p:sp>
            <p:nvSpPr>
              <p:cNvPr id="2301" name="Freeform 2700"/>
              <p:cNvSpPr>
                <a:spLocks/>
              </p:cNvSpPr>
              <p:nvPr/>
            </p:nvSpPr>
            <p:spPr bwMode="auto">
              <a:xfrm>
                <a:off x="4464" y="1846"/>
                <a:ext cx="12" cy="13"/>
              </a:xfrm>
              <a:custGeom>
                <a:avLst/>
                <a:gdLst>
                  <a:gd name="T0" fmla="*/ 2 w 12"/>
                  <a:gd name="T1" fmla="*/ 13 h 13"/>
                  <a:gd name="T2" fmla="*/ 0 w 12"/>
                  <a:gd name="T3" fmla="*/ 4 h 13"/>
                  <a:gd name="T4" fmla="*/ 8 w 12"/>
                  <a:gd name="T5" fmla="*/ 4 h 13"/>
                  <a:gd name="T6" fmla="*/ 7 w 12"/>
                  <a:gd name="T7" fmla="*/ 2 h 13"/>
                  <a:gd name="T8" fmla="*/ 10 w 12"/>
                  <a:gd name="T9" fmla="*/ 0 h 13"/>
                  <a:gd name="T10" fmla="*/ 12 w 12"/>
                  <a:gd name="T11" fmla="*/ 4 h 13"/>
                  <a:gd name="T12" fmla="*/ 2 w 12"/>
                  <a:gd name="T13" fmla="*/ 13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2" y="13"/>
                    </a:moveTo>
                    <a:lnTo>
                      <a:pt x="0" y="4"/>
                    </a:lnTo>
                    <a:lnTo>
                      <a:pt x="8" y="4"/>
                    </a:lnTo>
                    <a:lnTo>
                      <a:pt x="7" y="2"/>
                    </a:lnTo>
                    <a:lnTo>
                      <a:pt x="10" y="0"/>
                    </a:lnTo>
                    <a:lnTo>
                      <a:pt x="12" y="4"/>
                    </a:lnTo>
                    <a:lnTo>
                      <a:pt x="2" y="13"/>
                    </a:lnTo>
                  </a:path>
                </a:pathLst>
              </a:custGeom>
              <a:noFill/>
              <a:ln w="3175">
                <a:solidFill>
                  <a:srgbClr val="000000"/>
                </a:solidFill>
                <a:miter lim="800000"/>
                <a:headEnd/>
                <a:tailEnd/>
              </a:ln>
            </p:spPr>
            <p:txBody>
              <a:bodyPr/>
              <a:lstStyle/>
              <a:p>
                <a:pPr algn="ctr" eaLnBrk="0" hangingPunct="0"/>
                <a:endParaRPr lang="en-US" dirty="0"/>
              </a:p>
            </p:txBody>
          </p:sp>
          <p:sp>
            <p:nvSpPr>
              <p:cNvPr id="2302" name="Freeform 2701"/>
              <p:cNvSpPr>
                <a:spLocks/>
              </p:cNvSpPr>
              <p:nvPr/>
            </p:nvSpPr>
            <p:spPr bwMode="auto">
              <a:xfrm>
                <a:off x="5252" y="1845"/>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303" name="Freeform 2702"/>
              <p:cNvSpPr>
                <a:spLocks/>
              </p:cNvSpPr>
              <p:nvPr/>
            </p:nvSpPr>
            <p:spPr bwMode="auto">
              <a:xfrm>
                <a:off x="5056" y="1845"/>
                <a:ext cx="13" cy="11"/>
              </a:xfrm>
              <a:custGeom>
                <a:avLst/>
                <a:gdLst>
                  <a:gd name="T0" fmla="*/ 5 w 13"/>
                  <a:gd name="T1" fmla="*/ 8 h 11"/>
                  <a:gd name="T2" fmla="*/ 0 w 13"/>
                  <a:gd name="T3" fmla="*/ 5 h 11"/>
                  <a:gd name="T4" fmla="*/ 8 w 13"/>
                  <a:gd name="T5" fmla="*/ 5 h 11"/>
                  <a:gd name="T6" fmla="*/ 10 w 13"/>
                  <a:gd name="T7" fmla="*/ 0 h 11"/>
                  <a:gd name="T8" fmla="*/ 13 w 13"/>
                  <a:gd name="T9" fmla="*/ 11 h 11"/>
                  <a:gd name="T10" fmla="*/ 5 w 13"/>
                  <a:gd name="T11" fmla="*/ 8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5" y="8"/>
                    </a:moveTo>
                    <a:lnTo>
                      <a:pt x="0" y="5"/>
                    </a:lnTo>
                    <a:lnTo>
                      <a:pt x="8" y="5"/>
                    </a:lnTo>
                    <a:lnTo>
                      <a:pt x="10" y="0"/>
                    </a:lnTo>
                    <a:lnTo>
                      <a:pt x="13" y="11"/>
                    </a:lnTo>
                    <a:lnTo>
                      <a:pt x="5" y="8"/>
                    </a:lnTo>
                  </a:path>
                </a:pathLst>
              </a:custGeom>
              <a:noFill/>
              <a:ln w="3175">
                <a:solidFill>
                  <a:srgbClr val="000000"/>
                </a:solidFill>
                <a:miter lim="800000"/>
                <a:headEnd/>
                <a:tailEnd/>
              </a:ln>
            </p:spPr>
            <p:txBody>
              <a:bodyPr/>
              <a:lstStyle/>
              <a:p>
                <a:pPr algn="ctr" eaLnBrk="0" hangingPunct="0"/>
                <a:endParaRPr lang="en-US" dirty="0"/>
              </a:p>
            </p:txBody>
          </p:sp>
          <p:sp>
            <p:nvSpPr>
              <p:cNvPr id="2304" name="Line 2703"/>
              <p:cNvSpPr>
                <a:spLocks noChangeShapeType="1"/>
              </p:cNvSpPr>
              <p:nvPr/>
            </p:nvSpPr>
            <p:spPr bwMode="auto">
              <a:xfrm flipV="1">
                <a:off x="5241" y="1845"/>
                <a:ext cx="1" cy="1"/>
              </a:xfrm>
              <a:prstGeom prst="line">
                <a:avLst/>
              </a:prstGeom>
              <a:noFill/>
              <a:ln w="3175">
                <a:solidFill>
                  <a:srgbClr val="000000"/>
                </a:solidFill>
                <a:miter lim="800000"/>
                <a:headEnd/>
                <a:tailEnd/>
              </a:ln>
            </p:spPr>
            <p:txBody>
              <a:bodyPr/>
              <a:lstStyle/>
              <a:p>
                <a:endParaRPr lang="en-US" dirty="0"/>
              </a:p>
            </p:txBody>
          </p:sp>
          <p:sp>
            <p:nvSpPr>
              <p:cNvPr id="2305" name="Line 2704"/>
              <p:cNvSpPr>
                <a:spLocks noChangeShapeType="1"/>
              </p:cNvSpPr>
              <p:nvPr/>
            </p:nvSpPr>
            <p:spPr bwMode="auto">
              <a:xfrm flipV="1">
                <a:off x="5255" y="1846"/>
                <a:ext cx="1" cy="2"/>
              </a:xfrm>
              <a:prstGeom prst="line">
                <a:avLst/>
              </a:prstGeom>
              <a:noFill/>
              <a:ln w="3175">
                <a:solidFill>
                  <a:srgbClr val="000000"/>
                </a:solidFill>
                <a:miter lim="800000"/>
                <a:headEnd/>
                <a:tailEnd/>
              </a:ln>
            </p:spPr>
            <p:txBody>
              <a:bodyPr/>
              <a:lstStyle/>
              <a:p>
                <a:endParaRPr lang="en-US" dirty="0"/>
              </a:p>
            </p:txBody>
          </p:sp>
          <p:sp>
            <p:nvSpPr>
              <p:cNvPr id="2306" name="Line 2705"/>
              <p:cNvSpPr>
                <a:spLocks noChangeShapeType="1"/>
              </p:cNvSpPr>
              <p:nvPr/>
            </p:nvSpPr>
            <p:spPr bwMode="auto">
              <a:xfrm>
                <a:off x="5241" y="1846"/>
                <a:ext cx="1" cy="1"/>
              </a:xfrm>
              <a:prstGeom prst="line">
                <a:avLst/>
              </a:prstGeom>
              <a:noFill/>
              <a:ln w="3175">
                <a:solidFill>
                  <a:srgbClr val="000000"/>
                </a:solidFill>
                <a:miter lim="800000"/>
                <a:headEnd/>
                <a:tailEnd/>
              </a:ln>
            </p:spPr>
            <p:txBody>
              <a:bodyPr/>
              <a:lstStyle/>
              <a:p>
                <a:endParaRPr lang="en-US" dirty="0"/>
              </a:p>
            </p:txBody>
          </p:sp>
          <p:sp>
            <p:nvSpPr>
              <p:cNvPr id="2307" name="Line 2706"/>
              <p:cNvSpPr>
                <a:spLocks noChangeShapeType="1"/>
              </p:cNvSpPr>
              <p:nvPr/>
            </p:nvSpPr>
            <p:spPr bwMode="auto">
              <a:xfrm flipV="1">
                <a:off x="4654" y="1846"/>
                <a:ext cx="1" cy="2"/>
              </a:xfrm>
              <a:prstGeom prst="line">
                <a:avLst/>
              </a:prstGeom>
              <a:noFill/>
              <a:ln w="3175">
                <a:solidFill>
                  <a:srgbClr val="000000"/>
                </a:solidFill>
                <a:miter lim="800000"/>
                <a:headEnd/>
                <a:tailEnd/>
              </a:ln>
            </p:spPr>
            <p:txBody>
              <a:bodyPr/>
              <a:lstStyle/>
              <a:p>
                <a:endParaRPr lang="en-US" dirty="0"/>
              </a:p>
            </p:txBody>
          </p:sp>
          <p:sp>
            <p:nvSpPr>
              <p:cNvPr id="2308" name="Line 2707"/>
              <p:cNvSpPr>
                <a:spLocks noChangeShapeType="1"/>
              </p:cNvSpPr>
              <p:nvPr/>
            </p:nvSpPr>
            <p:spPr bwMode="auto">
              <a:xfrm flipV="1">
                <a:off x="5242" y="1848"/>
                <a:ext cx="2" cy="2"/>
              </a:xfrm>
              <a:prstGeom prst="line">
                <a:avLst/>
              </a:prstGeom>
              <a:noFill/>
              <a:ln w="3175">
                <a:solidFill>
                  <a:srgbClr val="000000"/>
                </a:solidFill>
                <a:miter lim="800000"/>
                <a:headEnd/>
                <a:tailEnd/>
              </a:ln>
            </p:spPr>
            <p:txBody>
              <a:bodyPr/>
              <a:lstStyle/>
              <a:p>
                <a:endParaRPr lang="en-US" dirty="0"/>
              </a:p>
            </p:txBody>
          </p:sp>
          <p:sp>
            <p:nvSpPr>
              <p:cNvPr id="2309" name="Line 2708"/>
              <p:cNvSpPr>
                <a:spLocks noChangeShapeType="1"/>
              </p:cNvSpPr>
              <p:nvPr/>
            </p:nvSpPr>
            <p:spPr bwMode="auto">
              <a:xfrm flipV="1">
                <a:off x="4657" y="1850"/>
                <a:ext cx="1" cy="1"/>
              </a:xfrm>
              <a:prstGeom prst="line">
                <a:avLst/>
              </a:prstGeom>
              <a:noFill/>
              <a:ln w="3175">
                <a:solidFill>
                  <a:srgbClr val="000000"/>
                </a:solidFill>
                <a:miter lim="800000"/>
                <a:headEnd/>
                <a:tailEnd/>
              </a:ln>
            </p:spPr>
            <p:txBody>
              <a:bodyPr/>
              <a:lstStyle/>
              <a:p>
                <a:endParaRPr lang="en-US" dirty="0"/>
              </a:p>
            </p:txBody>
          </p:sp>
          <p:sp>
            <p:nvSpPr>
              <p:cNvPr id="2310" name="Freeform 2709"/>
              <p:cNvSpPr>
                <a:spLocks/>
              </p:cNvSpPr>
              <p:nvPr/>
            </p:nvSpPr>
            <p:spPr bwMode="auto">
              <a:xfrm>
                <a:off x="5066" y="1850"/>
                <a:ext cx="3" cy="3"/>
              </a:xfrm>
              <a:custGeom>
                <a:avLst/>
                <a:gdLst>
                  <a:gd name="T0" fmla="*/ 3 w 3"/>
                  <a:gd name="T1" fmla="*/ 3 h 3"/>
                  <a:gd name="T2" fmla="*/ 0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lnTo>
                      <a:pt x="0" y="0"/>
                    </a:lnTo>
                    <a:lnTo>
                      <a:pt x="3" y="3"/>
                    </a:lnTo>
                  </a:path>
                </a:pathLst>
              </a:custGeom>
              <a:noFill/>
              <a:ln w="3175">
                <a:solidFill>
                  <a:srgbClr val="000000"/>
                </a:solidFill>
                <a:miter lim="800000"/>
                <a:headEnd/>
                <a:tailEnd/>
              </a:ln>
            </p:spPr>
            <p:txBody>
              <a:bodyPr/>
              <a:lstStyle/>
              <a:p>
                <a:pPr algn="ctr" eaLnBrk="0" hangingPunct="0"/>
                <a:endParaRPr lang="en-US" dirty="0"/>
              </a:p>
            </p:txBody>
          </p:sp>
          <p:sp>
            <p:nvSpPr>
              <p:cNvPr id="2311" name="Line 2710"/>
              <p:cNvSpPr>
                <a:spLocks noChangeShapeType="1"/>
              </p:cNvSpPr>
              <p:nvPr/>
            </p:nvSpPr>
            <p:spPr bwMode="auto">
              <a:xfrm flipV="1">
                <a:off x="4657" y="1850"/>
                <a:ext cx="1" cy="1"/>
              </a:xfrm>
              <a:prstGeom prst="line">
                <a:avLst/>
              </a:prstGeom>
              <a:noFill/>
              <a:ln w="3175">
                <a:solidFill>
                  <a:srgbClr val="000000"/>
                </a:solidFill>
                <a:miter lim="800000"/>
                <a:headEnd/>
                <a:tailEnd/>
              </a:ln>
            </p:spPr>
            <p:txBody>
              <a:bodyPr/>
              <a:lstStyle/>
              <a:p>
                <a:endParaRPr lang="en-US" dirty="0"/>
              </a:p>
            </p:txBody>
          </p:sp>
          <p:sp>
            <p:nvSpPr>
              <p:cNvPr id="2312" name="Freeform 2711"/>
              <p:cNvSpPr>
                <a:spLocks/>
              </p:cNvSpPr>
              <p:nvPr/>
            </p:nvSpPr>
            <p:spPr bwMode="auto">
              <a:xfrm>
                <a:off x="5257" y="1851"/>
                <a:ext cx="2" cy="2"/>
              </a:xfrm>
              <a:custGeom>
                <a:avLst/>
                <a:gdLst>
                  <a:gd name="T0" fmla="*/ 0 w 2"/>
                  <a:gd name="T1" fmla="*/ 0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13" name="Line 2712"/>
              <p:cNvSpPr>
                <a:spLocks noChangeShapeType="1"/>
              </p:cNvSpPr>
              <p:nvPr/>
            </p:nvSpPr>
            <p:spPr bwMode="auto">
              <a:xfrm flipV="1">
                <a:off x="5244" y="1850"/>
                <a:ext cx="1" cy="1"/>
              </a:xfrm>
              <a:prstGeom prst="line">
                <a:avLst/>
              </a:prstGeom>
              <a:noFill/>
              <a:ln w="3175">
                <a:solidFill>
                  <a:srgbClr val="000000"/>
                </a:solidFill>
                <a:miter lim="800000"/>
                <a:headEnd/>
                <a:tailEnd/>
              </a:ln>
            </p:spPr>
            <p:txBody>
              <a:bodyPr/>
              <a:lstStyle/>
              <a:p>
                <a:endParaRPr lang="en-US" dirty="0"/>
              </a:p>
            </p:txBody>
          </p:sp>
          <p:sp>
            <p:nvSpPr>
              <p:cNvPr id="2314" name="Line 2713"/>
              <p:cNvSpPr>
                <a:spLocks noChangeShapeType="1"/>
              </p:cNvSpPr>
              <p:nvPr/>
            </p:nvSpPr>
            <p:spPr bwMode="auto">
              <a:xfrm>
                <a:off x="5244" y="1851"/>
                <a:ext cx="2" cy="1"/>
              </a:xfrm>
              <a:prstGeom prst="line">
                <a:avLst/>
              </a:prstGeom>
              <a:noFill/>
              <a:ln w="3175">
                <a:solidFill>
                  <a:srgbClr val="000000"/>
                </a:solidFill>
                <a:miter lim="800000"/>
                <a:headEnd/>
                <a:tailEnd/>
              </a:ln>
            </p:spPr>
            <p:txBody>
              <a:bodyPr/>
              <a:lstStyle/>
              <a:p>
                <a:endParaRPr lang="en-US" dirty="0"/>
              </a:p>
            </p:txBody>
          </p:sp>
          <p:sp>
            <p:nvSpPr>
              <p:cNvPr id="2315" name="Line 2714"/>
              <p:cNvSpPr>
                <a:spLocks noChangeShapeType="1"/>
              </p:cNvSpPr>
              <p:nvPr/>
            </p:nvSpPr>
            <p:spPr bwMode="auto">
              <a:xfrm>
                <a:off x="5246" y="1851"/>
                <a:ext cx="1" cy="1"/>
              </a:xfrm>
              <a:prstGeom prst="line">
                <a:avLst/>
              </a:prstGeom>
              <a:noFill/>
              <a:ln w="3175">
                <a:solidFill>
                  <a:srgbClr val="000000"/>
                </a:solidFill>
                <a:miter lim="800000"/>
                <a:headEnd/>
                <a:tailEnd/>
              </a:ln>
            </p:spPr>
            <p:txBody>
              <a:bodyPr/>
              <a:lstStyle/>
              <a:p>
                <a:endParaRPr lang="en-US" dirty="0"/>
              </a:p>
            </p:txBody>
          </p:sp>
          <p:sp>
            <p:nvSpPr>
              <p:cNvPr id="2316" name="Line 2715"/>
              <p:cNvSpPr>
                <a:spLocks noChangeShapeType="1"/>
              </p:cNvSpPr>
              <p:nvPr/>
            </p:nvSpPr>
            <p:spPr bwMode="auto">
              <a:xfrm>
                <a:off x="5262" y="1853"/>
                <a:ext cx="1" cy="1"/>
              </a:xfrm>
              <a:prstGeom prst="line">
                <a:avLst/>
              </a:prstGeom>
              <a:noFill/>
              <a:ln w="3175">
                <a:solidFill>
                  <a:srgbClr val="000000"/>
                </a:solidFill>
                <a:miter lim="800000"/>
                <a:headEnd/>
                <a:tailEnd/>
              </a:ln>
            </p:spPr>
            <p:txBody>
              <a:bodyPr/>
              <a:lstStyle/>
              <a:p>
                <a:endParaRPr lang="en-US" dirty="0"/>
              </a:p>
            </p:txBody>
          </p:sp>
          <p:sp>
            <p:nvSpPr>
              <p:cNvPr id="2317" name="Freeform 2716"/>
              <p:cNvSpPr>
                <a:spLocks/>
              </p:cNvSpPr>
              <p:nvPr/>
            </p:nvSpPr>
            <p:spPr bwMode="auto">
              <a:xfrm>
                <a:off x="5255" y="1853"/>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18" name="Line 2717"/>
              <p:cNvSpPr>
                <a:spLocks noChangeShapeType="1"/>
              </p:cNvSpPr>
              <p:nvPr/>
            </p:nvSpPr>
            <p:spPr bwMode="auto">
              <a:xfrm flipV="1">
                <a:off x="5265" y="1851"/>
                <a:ext cx="1" cy="2"/>
              </a:xfrm>
              <a:prstGeom prst="line">
                <a:avLst/>
              </a:prstGeom>
              <a:noFill/>
              <a:ln w="3175">
                <a:solidFill>
                  <a:srgbClr val="000000"/>
                </a:solidFill>
                <a:miter lim="800000"/>
                <a:headEnd/>
                <a:tailEnd/>
              </a:ln>
            </p:spPr>
            <p:txBody>
              <a:bodyPr/>
              <a:lstStyle/>
              <a:p>
                <a:endParaRPr lang="en-US" dirty="0"/>
              </a:p>
            </p:txBody>
          </p:sp>
          <p:sp>
            <p:nvSpPr>
              <p:cNvPr id="2319" name="Line 2718"/>
              <p:cNvSpPr>
                <a:spLocks noChangeShapeType="1"/>
              </p:cNvSpPr>
              <p:nvPr/>
            </p:nvSpPr>
            <p:spPr bwMode="auto">
              <a:xfrm flipV="1">
                <a:off x="5246" y="1851"/>
                <a:ext cx="1" cy="2"/>
              </a:xfrm>
              <a:prstGeom prst="line">
                <a:avLst/>
              </a:prstGeom>
              <a:noFill/>
              <a:ln w="3175">
                <a:solidFill>
                  <a:srgbClr val="000000"/>
                </a:solidFill>
                <a:miter lim="800000"/>
                <a:headEnd/>
                <a:tailEnd/>
              </a:ln>
            </p:spPr>
            <p:txBody>
              <a:bodyPr/>
              <a:lstStyle/>
              <a:p>
                <a:endParaRPr lang="en-US" dirty="0"/>
              </a:p>
            </p:txBody>
          </p:sp>
          <p:sp>
            <p:nvSpPr>
              <p:cNvPr id="2320" name="Line 2719"/>
              <p:cNvSpPr>
                <a:spLocks noChangeShapeType="1"/>
              </p:cNvSpPr>
              <p:nvPr/>
            </p:nvSpPr>
            <p:spPr bwMode="auto">
              <a:xfrm flipV="1">
                <a:off x="5262" y="1851"/>
                <a:ext cx="1" cy="2"/>
              </a:xfrm>
              <a:prstGeom prst="line">
                <a:avLst/>
              </a:prstGeom>
              <a:noFill/>
              <a:ln w="3175">
                <a:solidFill>
                  <a:srgbClr val="000000"/>
                </a:solidFill>
                <a:miter lim="800000"/>
                <a:headEnd/>
                <a:tailEnd/>
              </a:ln>
            </p:spPr>
            <p:txBody>
              <a:bodyPr/>
              <a:lstStyle/>
              <a:p>
                <a:endParaRPr lang="en-US" dirty="0"/>
              </a:p>
            </p:txBody>
          </p:sp>
          <p:sp>
            <p:nvSpPr>
              <p:cNvPr id="2321" name="Line 2720"/>
              <p:cNvSpPr>
                <a:spLocks noChangeShapeType="1"/>
              </p:cNvSpPr>
              <p:nvPr/>
            </p:nvSpPr>
            <p:spPr bwMode="auto">
              <a:xfrm flipV="1">
                <a:off x="5246" y="1853"/>
                <a:ext cx="1" cy="1"/>
              </a:xfrm>
              <a:prstGeom prst="line">
                <a:avLst/>
              </a:prstGeom>
              <a:noFill/>
              <a:ln w="3175">
                <a:solidFill>
                  <a:srgbClr val="000000"/>
                </a:solidFill>
                <a:miter lim="800000"/>
                <a:headEnd/>
                <a:tailEnd/>
              </a:ln>
            </p:spPr>
            <p:txBody>
              <a:bodyPr/>
              <a:lstStyle/>
              <a:p>
                <a:endParaRPr lang="en-US" dirty="0"/>
              </a:p>
            </p:txBody>
          </p:sp>
          <p:sp>
            <p:nvSpPr>
              <p:cNvPr id="2322" name="Freeform 2721"/>
              <p:cNvSpPr>
                <a:spLocks/>
              </p:cNvSpPr>
              <p:nvPr/>
            </p:nvSpPr>
            <p:spPr bwMode="auto">
              <a:xfrm>
                <a:off x="5262" y="1854"/>
                <a:ext cx="1" cy="4"/>
              </a:xfrm>
              <a:custGeom>
                <a:avLst/>
                <a:gdLst>
                  <a:gd name="T0" fmla="*/ 0 w 1"/>
                  <a:gd name="T1" fmla="*/ 4 h 4"/>
                  <a:gd name="T2" fmla="*/ 1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323" name="Line 2722"/>
              <p:cNvSpPr>
                <a:spLocks noChangeShapeType="1"/>
              </p:cNvSpPr>
              <p:nvPr/>
            </p:nvSpPr>
            <p:spPr bwMode="auto">
              <a:xfrm>
                <a:off x="5069" y="1856"/>
                <a:ext cx="1" cy="1"/>
              </a:xfrm>
              <a:prstGeom prst="line">
                <a:avLst/>
              </a:prstGeom>
              <a:noFill/>
              <a:ln w="3175">
                <a:solidFill>
                  <a:srgbClr val="000000"/>
                </a:solidFill>
                <a:miter lim="800000"/>
                <a:headEnd/>
                <a:tailEnd/>
              </a:ln>
            </p:spPr>
            <p:txBody>
              <a:bodyPr/>
              <a:lstStyle/>
              <a:p>
                <a:endParaRPr lang="en-US" dirty="0"/>
              </a:p>
            </p:txBody>
          </p:sp>
          <p:sp>
            <p:nvSpPr>
              <p:cNvPr id="2324" name="Line 2723"/>
              <p:cNvSpPr>
                <a:spLocks noChangeShapeType="1"/>
              </p:cNvSpPr>
              <p:nvPr/>
            </p:nvSpPr>
            <p:spPr bwMode="auto">
              <a:xfrm>
                <a:off x="5069" y="1856"/>
                <a:ext cx="1" cy="1"/>
              </a:xfrm>
              <a:prstGeom prst="line">
                <a:avLst/>
              </a:prstGeom>
              <a:noFill/>
              <a:ln w="3175">
                <a:solidFill>
                  <a:srgbClr val="000000"/>
                </a:solidFill>
                <a:miter lim="800000"/>
                <a:headEnd/>
                <a:tailEnd/>
              </a:ln>
            </p:spPr>
            <p:txBody>
              <a:bodyPr/>
              <a:lstStyle/>
              <a:p>
                <a:endParaRPr lang="en-US" dirty="0"/>
              </a:p>
            </p:txBody>
          </p:sp>
          <p:sp>
            <p:nvSpPr>
              <p:cNvPr id="2325" name="Freeform 2724"/>
              <p:cNvSpPr>
                <a:spLocks/>
              </p:cNvSpPr>
              <p:nvPr/>
            </p:nvSpPr>
            <p:spPr bwMode="auto">
              <a:xfrm>
                <a:off x="5105" y="1856"/>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26" name="Line 2725"/>
              <p:cNvSpPr>
                <a:spLocks noChangeShapeType="1"/>
              </p:cNvSpPr>
              <p:nvPr/>
            </p:nvSpPr>
            <p:spPr bwMode="auto">
              <a:xfrm flipV="1">
                <a:off x="5246" y="1854"/>
                <a:ext cx="1" cy="2"/>
              </a:xfrm>
              <a:prstGeom prst="line">
                <a:avLst/>
              </a:prstGeom>
              <a:noFill/>
              <a:ln w="3175">
                <a:solidFill>
                  <a:srgbClr val="000000"/>
                </a:solidFill>
                <a:miter lim="800000"/>
                <a:headEnd/>
                <a:tailEnd/>
              </a:ln>
            </p:spPr>
            <p:txBody>
              <a:bodyPr/>
              <a:lstStyle/>
              <a:p>
                <a:endParaRPr lang="en-US" dirty="0"/>
              </a:p>
            </p:txBody>
          </p:sp>
          <p:sp>
            <p:nvSpPr>
              <p:cNvPr id="2327" name="Freeform 2726"/>
              <p:cNvSpPr>
                <a:spLocks/>
              </p:cNvSpPr>
              <p:nvPr/>
            </p:nvSpPr>
            <p:spPr bwMode="auto">
              <a:xfrm>
                <a:off x="5071" y="1856"/>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328" name="Line 2727"/>
              <p:cNvSpPr>
                <a:spLocks noChangeShapeType="1"/>
              </p:cNvSpPr>
              <p:nvPr/>
            </p:nvSpPr>
            <p:spPr bwMode="auto">
              <a:xfrm>
                <a:off x="5069" y="1856"/>
                <a:ext cx="1" cy="1"/>
              </a:xfrm>
              <a:prstGeom prst="line">
                <a:avLst/>
              </a:prstGeom>
              <a:noFill/>
              <a:ln w="3175">
                <a:solidFill>
                  <a:srgbClr val="000000"/>
                </a:solidFill>
                <a:miter lim="800000"/>
                <a:headEnd/>
                <a:tailEnd/>
              </a:ln>
            </p:spPr>
            <p:txBody>
              <a:bodyPr/>
              <a:lstStyle/>
              <a:p>
                <a:endParaRPr lang="en-US" dirty="0"/>
              </a:p>
            </p:txBody>
          </p:sp>
          <p:sp>
            <p:nvSpPr>
              <p:cNvPr id="2329" name="Line 2728"/>
              <p:cNvSpPr>
                <a:spLocks noChangeShapeType="1"/>
              </p:cNvSpPr>
              <p:nvPr/>
            </p:nvSpPr>
            <p:spPr bwMode="auto">
              <a:xfrm>
                <a:off x="5069" y="1856"/>
                <a:ext cx="1" cy="1"/>
              </a:xfrm>
              <a:prstGeom prst="line">
                <a:avLst/>
              </a:prstGeom>
              <a:noFill/>
              <a:ln w="3175">
                <a:solidFill>
                  <a:srgbClr val="000000"/>
                </a:solidFill>
                <a:miter lim="800000"/>
                <a:headEnd/>
                <a:tailEnd/>
              </a:ln>
            </p:spPr>
            <p:txBody>
              <a:bodyPr/>
              <a:lstStyle/>
              <a:p>
                <a:endParaRPr lang="en-US" dirty="0"/>
              </a:p>
            </p:txBody>
          </p:sp>
          <p:sp>
            <p:nvSpPr>
              <p:cNvPr id="2330" name="Line 2729"/>
              <p:cNvSpPr>
                <a:spLocks noChangeShapeType="1"/>
              </p:cNvSpPr>
              <p:nvPr/>
            </p:nvSpPr>
            <p:spPr bwMode="auto">
              <a:xfrm>
                <a:off x="5069" y="1856"/>
                <a:ext cx="1" cy="1"/>
              </a:xfrm>
              <a:prstGeom prst="line">
                <a:avLst/>
              </a:prstGeom>
              <a:noFill/>
              <a:ln w="3175">
                <a:solidFill>
                  <a:srgbClr val="000000"/>
                </a:solidFill>
                <a:miter lim="800000"/>
                <a:headEnd/>
                <a:tailEnd/>
              </a:ln>
            </p:spPr>
            <p:txBody>
              <a:bodyPr/>
              <a:lstStyle/>
              <a:p>
                <a:endParaRPr lang="en-US" dirty="0"/>
              </a:p>
            </p:txBody>
          </p:sp>
          <p:sp>
            <p:nvSpPr>
              <p:cNvPr id="2331" name="Line 2730"/>
              <p:cNvSpPr>
                <a:spLocks noChangeShapeType="1"/>
              </p:cNvSpPr>
              <p:nvPr/>
            </p:nvSpPr>
            <p:spPr bwMode="auto">
              <a:xfrm>
                <a:off x="5069" y="1858"/>
                <a:ext cx="2" cy="1"/>
              </a:xfrm>
              <a:prstGeom prst="line">
                <a:avLst/>
              </a:prstGeom>
              <a:noFill/>
              <a:ln w="3175">
                <a:solidFill>
                  <a:srgbClr val="000000"/>
                </a:solidFill>
                <a:miter lim="800000"/>
                <a:headEnd/>
                <a:tailEnd/>
              </a:ln>
            </p:spPr>
            <p:txBody>
              <a:bodyPr/>
              <a:lstStyle/>
              <a:p>
                <a:endParaRPr lang="en-US" dirty="0"/>
              </a:p>
            </p:txBody>
          </p:sp>
          <p:sp>
            <p:nvSpPr>
              <p:cNvPr id="2332" name="Line 2731"/>
              <p:cNvSpPr>
                <a:spLocks noChangeShapeType="1"/>
              </p:cNvSpPr>
              <p:nvPr/>
            </p:nvSpPr>
            <p:spPr bwMode="auto">
              <a:xfrm>
                <a:off x="5265" y="1859"/>
                <a:ext cx="2" cy="1"/>
              </a:xfrm>
              <a:prstGeom prst="line">
                <a:avLst/>
              </a:prstGeom>
              <a:noFill/>
              <a:ln w="3175">
                <a:solidFill>
                  <a:srgbClr val="000000"/>
                </a:solidFill>
                <a:miter lim="800000"/>
                <a:headEnd/>
                <a:tailEnd/>
              </a:ln>
            </p:spPr>
            <p:txBody>
              <a:bodyPr/>
              <a:lstStyle/>
              <a:p>
                <a:endParaRPr lang="en-US" dirty="0"/>
              </a:p>
            </p:txBody>
          </p:sp>
          <p:sp>
            <p:nvSpPr>
              <p:cNvPr id="2333" name="Line 2732"/>
              <p:cNvSpPr>
                <a:spLocks noChangeShapeType="1"/>
              </p:cNvSpPr>
              <p:nvPr/>
            </p:nvSpPr>
            <p:spPr bwMode="auto">
              <a:xfrm>
                <a:off x="5073" y="1858"/>
                <a:ext cx="1" cy="1"/>
              </a:xfrm>
              <a:prstGeom prst="line">
                <a:avLst/>
              </a:prstGeom>
              <a:noFill/>
              <a:ln w="3175">
                <a:solidFill>
                  <a:srgbClr val="000000"/>
                </a:solidFill>
                <a:miter lim="800000"/>
                <a:headEnd/>
                <a:tailEnd/>
              </a:ln>
            </p:spPr>
            <p:txBody>
              <a:bodyPr/>
              <a:lstStyle/>
              <a:p>
                <a:endParaRPr lang="en-US" dirty="0"/>
              </a:p>
            </p:txBody>
          </p:sp>
          <p:sp>
            <p:nvSpPr>
              <p:cNvPr id="2334" name="Freeform 2733"/>
              <p:cNvSpPr>
                <a:spLocks/>
              </p:cNvSpPr>
              <p:nvPr/>
            </p:nvSpPr>
            <p:spPr bwMode="auto">
              <a:xfrm>
                <a:off x="4655" y="1859"/>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35" name="Freeform 2734"/>
              <p:cNvSpPr>
                <a:spLocks/>
              </p:cNvSpPr>
              <p:nvPr/>
            </p:nvSpPr>
            <p:spPr bwMode="auto">
              <a:xfrm>
                <a:off x="4453" y="1859"/>
                <a:ext cx="19" cy="13"/>
              </a:xfrm>
              <a:custGeom>
                <a:avLst/>
                <a:gdLst>
                  <a:gd name="T0" fmla="*/ 0 w 19"/>
                  <a:gd name="T1" fmla="*/ 11 h 13"/>
                  <a:gd name="T2" fmla="*/ 2 w 19"/>
                  <a:gd name="T3" fmla="*/ 5 h 13"/>
                  <a:gd name="T4" fmla="*/ 5 w 19"/>
                  <a:gd name="T5" fmla="*/ 7 h 13"/>
                  <a:gd name="T6" fmla="*/ 10 w 19"/>
                  <a:gd name="T7" fmla="*/ 5 h 13"/>
                  <a:gd name="T8" fmla="*/ 5 w 19"/>
                  <a:gd name="T9" fmla="*/ 7 h 13"/>
                  <a:gd name="T10" fmla="*/ 2 w 19"/>
                  <a:gd name="T11" fmla="*/ 5 h 13"/>
                  <a:gd name="T12" fmla="*/ 3 w 19"/>
                  <a:gd name="T13" fmla="*/ 3 h 13"/>
                  <a:gd name="T14" fmla="*/ 14 w 19"/>
                  <a:gd name="T15" fmla="*/ 0 h 13"/>
                  <a:gd name="T16" fmla="*/ 18 w 19"/>
                  <a:gd name="T17" fmla="*/ 0 h 13"/>
                  <a:gd name="T18" fmla="*/ 14 w 19"/>
                  <a:gd name="T19" fmla="*/ 3 h 13"/>
                  <a:gd name="T20" fmla="*/ 19 w 19"/>
                  <a:gd name="T21" fmla="*/ 11 h 13"/>
                  <a:gd name="T22" fmla="*/ 3 w 19"/>
                  <a:gd name="T23" fmla="*/ 13 h 13"/>
                  <a:gd name="T24" fmla="*/ 3 w 19"/>
                  <a:gd name="T25" fmla="*/ 7 h 13"/>
                  <a:gd name="T26" fmla="*/ 0 w 19"/>
                  <a:gd name="T27" fmla="*/ 1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3"/>
                  <a:gd name="T44" fmla="*/ 19 w 19"/>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3">
                    <a:moveTo>
                      <a:pt x="0" y="11"/>
                    </a:moveTo>
                    <a:lnTo>
                      <a:pt x="2" y="5"/>
                    </a:lnTo>
                    <a:lnTo>
                      <a:pt x="5" y="7"/>
                    </a:lnTo>
                    <a:lnTo>
                      <a:pt x="10" y="5"/>
                    </a:lnTo>
                    <a:lnTo>
                      <a:pt x="5" y="7"/>
                    </a:lnTo>
                    <a:lnTo>
                      <a:pt x="2" y="5"/>
                    </a:lnTo>
                    <a:lnTo>
                      <a:pt x="3" y="3"/>
                    </a:lnTo>
                    <a:lnTo>
                      <a:pt x="14" y="0"/>
                    </a:lnTo>
                    <a:lnTo>
                      <a:pt x="18" y="0"/>
                    </a:lnTo>
                    <a:lnTo>
                      <a:pt x="14" y="3"/>
                    </a:lnTo>
                    <a:lnTo>
                      <a:pt x="19" y="11"/>
                    </a:lnTo>
                    <a:lnTo>
                      <a:pt x="3" y="13"/>
                    </a:lnTo>
                    <a:lnTo>
                      <a:pt x="3" y="7"/>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2336" name="Line 2735"/>
              <p:cNvSpPr>
                <a:spLocks noChangeShapeType="1"/>
              </p:cNvSpPr>
              <p:nvPr/>
            </p:nvSpPr>
            <p:spPr bwMode="auto">
              <a:xfrm>
                <a:off x="5249" y="1859"/>
                <a:ext cx="1" cy="1"/>
              </a:xfrm>
              <a:prstGeom prst="line">
                <a:avLst/>
              </a:prstGeom>
              <a:noFill/>
              <a:ln w="3175">
                <a:solidFill>
                  <a:srgbClr val="000000"/>
                </a:solidFill>
                <a:miter lim="800000"/>
                <a:headEnd/>
                <a:tailEnd/>
              </a:ln>
            </p:spPr>
            <p:txBody>
              <a:bodyPr/>
              <a:lstStyle/>
              <a:p>
                <a:endParaRPr lang="en-US" dirty="0"/>
              </a:p>
            </p:txBody>
          </p:sp>
          <p:sp>
            <p:nvSpPr>
              <p:cNvPr id="2337" name="Line 2736"/>
              <p:cNvSpPr>
                <a:spLocks noChangeShapeType="1"/>
              </p:cNvSpPr>
              <p:nvPr/>
            </p:nvSpPr>
            <p:spPr bwMode="auto">
              <a:xfrm>
                <a:off x="5073" y="1859"/>
                <a:ext cx="1" cy="1"/>
              </a:xfrm>
              <a:prstGeom prst="line">
                <a:avLst/>
              </a:prstGeom>
              <a:noFill/>
              <a:ln w="3175">
                <a:solidFill>
                  <a:srgbClr val="000000"/>
                </a:solidFill>
                <a:miter lim="800000"/>
                <a:headEnd/>
                <a:tailEnd/>
              </a:ln>
            </p:spPr>
            <p:txBody>
              <a:bodyPr/>
              <a:lstStyle/>
              <a:p>
                <a:endParaRPr lang="en-US" dirty="0"/>
              </a:p>
            </p:txBody>
          </p:sp>
          <p:sp>
            <p:nvSpPr>
              <p:cNvPr id="2338" name="Line 2737"/>
              <p:cNvSpPr>
                <a:spLocks noChangeShapeType="1"/>
              </p:cNvSpPr>
              <p:nvPr/>
            </p:nvSpPr>
            <p:spPr bwMode="auto">
              <a:xfrm>
                <a:off x="5268" y="1859"/>
                <a:ext cx="4" cy="1"/>
              </a:xfrm>
              <a:prstGeom prst="line">
                <a:avLst/>
              </a:prstGeom>
              <a:noFill/>
              <a:ln w="3175">
                <a:solidFill>
                  <a:srgbClr val="000000"/>
                </a:solidFill>
                <a:miter lim="800000"/>
                <a:headEnd/>
                <a:tailEnd/>
              </a:ln>
            </p:spPr>
            <p:txBody>
              <a:bodyPr/>
              <a:lstStyle/>
              <a:p>
                <a:endParaRPr lang="en-US" dirty="0"/>
              </a:p>
            </p:txBody>
          </p:sp>
          <p:sp>
            <p:nvSpPr>
              <p:cNvPr id="2339" name="Freeform 2738"/>
              <p:cNvSpPr>
                <a:spLocks/>
              </p:cNvSpPr>
              <p:nvPr/>
            </p:nvSpPr>
            <p:spPr bwMode="auto">
              <a:xfrm>
                <a:off x="5262" y="1859"/>
                <a:ext cx="100" cy="181"/>
              </a:xfrm>
              <a:custGeom>
                <a:avLst/>
                <a:gdLst>
                  <a:gd name="T0" fmla="*/ 10 w 100"/>
                  <a:gd name="T1" fmla="*/ 0 h 181"/>
                  <a:gd name="T2" fmla="*/ 77 w 100"/>
                  <a:gd name="T3" fmla="*/ 95 h 181"/>
                  <a:gd name="T4" fmla="*/ 86 w 100"/>
                  <a:gd name="T5" fmla="*/ 122 h 181"/>
                  <a:gd name="T6" fmla="*/ 100 w 100"/>
                  <a:gd name="T7" fmla="*/ 155 h 181"/>
                  <a:gd name="T8" fmla="*/ 86 w 100"/>
                  <a:gd name="T9" fmla="*/ 165 h 181"/>
                  <a:gd name="T10" fmla="*/ 76 w 100"/>
                  <a:gd name="T11" fmla="*/ 178 h 181"/>
                  <a:gd name="T12" fmla="*/ 71 w 100"/>
                  <a:gd name="T13" fmla="*/ 175 h 181"/>
                  <a:gd name="T14" fmla="*/ 73 w 100"/>
                  <a:gd name="T15" fmla="*/ 178 h 181"/>
                  <a:gd name="T16" fmla="*/ 66 w 100"/>
                  <a:gd name="T17" fmla="*/ 176 h 181"/>
                  <a:gd name="T18" fmla="*/ 61 w 100"/>
                  <a:gd name="T19" fmla="*/ 179 h 181"/>
                  <a:gd name="T20" fmla="*/ 60 w 100"/>
                  <a:gd name="T21" fmla="*/ 176 h 181"/>
                  <a:gd name="T22" fmla="*/ 53 w 100"/>
                  <a:gd name="T23" fmla="*/ 179 h 181"/>
                  <a:gd name="T24" fmla="*/ 56 w 100"/>
                  <a:gd name="T25" fmla="*/ 175 h 181"/>
                  <a:gd name="T26" fmla="*/ 68 w 100"/>
                  <a:gd name="T27" fmla="*/ 175 h 181"/>
                  <a:gd name="T28" fmla="*/ 69 w 100"/>
                  <a:gd name="T29" fmla="*/ 155 h 181"/>
                  <a:gd name="T30" fmla="*/ 74 w 100"/>
                  <a:gd name="T31" fmla="*/ 138 h 181"/>
                  <a:gd name="T32" fmla="*/ 74 w 100"/>
                  <a:gd name="T33" fmla="*/ 128 h 181"/>
                  <a:gd name="T34" fmla="*/ 68 w 100"/>
                  <a:gd name="T35" fmla="*/ 122 h 181"/>
                  <a:gd name="T36" fmla="*/ 71 w 100"/>
                  <a:gd name="T37" fmla="*/ 119 h 181"/>
                  <a:gd name="T38" fmla="*/ 73 w 100"/>
                  <a:gd name="T39" fmla="*/ 101 h 181"/>
                  <a:gd name="T40" fmla="*/ 65 w 100"/>
                  <a:gd name="T41" fmla="*/ 101 h 181"/>
                  <a:gd name="T42" fmla="*/ 65 w 100"/>
                  <a:gd name="T43" fmla="*/ 93 h 181"/>
                  <a:gd name="T44" fmla="*/ 68 w 100"/>
                  <a:gd name="T45" fmla="*/ 101 h 181"/>
                  <a:gd name="T46" fmla="*/ 69 w 100"/>
                  <a:gd name="T47" fmla="*/ 99 h 181"/>
                  <a:gd name="T48" fmla="*/ 65 w 100"/>
                  <a:gd name="T49" fmla="*/ 90 h 181"/>
                  <a:gd name="T50" fmla="*/ 65 w 100"/>
                  <a:gd name="T51" fmla="*/ 93 h 181"/>
                  <a:gd name="T52" fmla="*/ 63 w 100"/>
                  <a:gd name="T53" fmla="*/ 90 h 181"/>
                  <a:gd name="T54" fmla="*/ 48 w 100"/>
                  <a:gd name="T55" fmla="*/ 98 h 181"/>
                  <a:gd name="T56" fmla="*/ 58 w 100"/>
                  <a:gd name="T57" fmla="*/ 93 h 181"/>
                  <a:gd name="T58" fmla="*/ 63 w 100"/>
                  <a:gd name="T59" fmla="*/ 98 h 181"/>
                  <a:gd name="T60" fmla="*/ 65 w 100"/>
                  <a:gd name="T61" fmla="*/ 96 h 181"/>
                  <a:gd name="T62" fmla="*/ 65 w 100"/>
                  <a:gd name="T63" fmla="*/ 114 h 181"/>
                  <a:gd name="T64" fmla="*/ 58 w 100"/>
                  <a:gd name="T65" fmla="*/ 127 h 181"/>
                  <a:gd name="T66" fmla="*/ 63 w 100"/>
                  <a:gd name="T67" fmla="*/ 130 h 181"/>
                  <a:gd name="T68" fmla="*/ 58 w 100"/>
                  <a:gd name="T69" fmla="*/ 127 h 181"/>
                  <a:gd name="T70" fmla="*/ 52 w 100"/>
                  <a:gd name="T71" fmla="*/ 139 h 181"/>
                  <a:gd name="T72" fmla="*/ 43 w 100"/>
                  <a:gd name="T73" fmla="*/ 179 h 181"/>
                  <a:gd name="T74" fmla="*/ 31 w 100"/>
                  <a:gd name="T75" fmla="*/ 179 h 181"/>
                  <a:gd name="T76" fmla="*/ 32 w 100"/>
                  <a:gd name="T77" fmla="*/ 176 h 181"/>
                  <a:gd name="T78" fmla="*/ 31 w 100"/>
                  <a:gd name="T79" fmla="*/ 179 h 181"/>
                  <a:gd name="T80" fmla="*/ 19 w 100"/>
                  <a:gd name="T81" fmla="*/ 181 h 181"/>
                  <a:gd name="T82" fmla="*/ 19 w 100"/>
                  <a:gd name="T83" fmla="*/ 152 h 181"/>
                  <a:gd name="T84" fmla="*/ 14 w 100"/>
                  <a:gd name="T85" fmla="*/ 147 h 181"/>
                  <a:gd name="T86" fmla="*/ 18 w 100"/>
                  <a:gd name="T87" fmla="*/ 143 h 181"/>
                  <a:gd name="T88" fmla="*/ 14 w 100"/>
                  <a:gd name="T89" fmla="*/ 147 h 181"/>
                  <a:gd name="T90" fmla="*/ 13 w 100"/>
                  <a:gd name="T91" fmla="*/ 139 h 181"/>
                  <a:gd name="T92" fmla="*/ 14 w 100"/>
                  <a:gd name="T93" fmla="*/ 127 h 181"/>
                  <a:gd name="T94" fmla="*/ 0 w 100"/>
                  <a:gd name="T95" fmla="*/ 125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
                  <a:gd name="T145" fmla="*/ 0 h 181"/>
                  <a:gd name="T146" fmla="*/ 100 w 100"/>
                  <a:gd name="T147" fmla="*/ 181 h 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 h="181">
                    <a:moveTo>
                      <a:pt x="10" y="0"/>
                    </a:moveTo>
                    <a:lnTo>
                      <a:pt x="77" y="95"/>
                    </a:lnTo>
                    <a:lnTo>
                      <a:pt x="86" y="122"/>
                    </a:lnTo>
                    <a:lnTo>
                      <a:pt x="100" y="155"/>
                    </a:lnTo>
                    <a:lnTo>
                      <a:pt x="86" y="165"/>
                    </a:lnTo>
                    <a:lnTo>
                      <a:pt x="76" y="178"/>
                    </a:lnTo>
                    <a:lnTo>
                      <a:pt x="71" y="175"/>
                    </a:lnTo>
                    <a:lnTo>
                      <a:pt x="73" y="178"/>
                    </a:lnTo>
                    <a:lnTo>
                      <a:pt x="66" y="176"/>
                    </a:lnTo>
                    <a:lnTo>
                      <a:pt x="61" y="179"/>
                    </a:lnTo>
                    <a:lnTo>
                      <a:pt x="60" y="176"/>
                    </a:lnTo>
                    <a:lnTo>
                      <a:pt x="53" y="179"/>
                    </a:lnTo>
                    <a:lnTo>
                      <a:pt x="56" y="175"/>
                    </a:lnTo>
                    <a:lnTo>
                      <a:pt x="68" y="175"/>
                    </a:lnTo>
                    <a:lnTo>
                      <a:pt x="69" y="155"/>
                    </a:lnTo>
                    <a:lnTo>
                      <a:pt x="74" y="138"/>
                    </a:lnTo>
                    <a:lnTo>
                      <a:pt x="74" y="128"/>
                    </a:lnTo>
                    <a:lnTo>
                      <a:pt x="68" y="122"/>
                    </a:lnTo>
                    <a:lnTo>
                      <a:pt x="71" y="119"/>
                    </a:lnTo>
                    <a:lnTo>
                      <a:pt x="73" y="101"/>
                    </a:lnTo>
                    <a:lnTo>
                      <a:pt x="65" y="101"/>
                    </a:lnTo>
                    <a:lnTo>
                      <a:pt x="65" y="93"/>
                    </a:lnTo>
                    <a:lnTo>
                      <a:pt x="68" y="101"/>
                    </a:lnTo>
                    <a:lnTo>
                      <a:pt x="69" y="99"/>
                    </a:lnTo>
                    <a:lnTo>
                      <a:pt x="65" y="90"/>
                    </a:lnTo>
                    <a:lnTo>
                      <a:pt x="65" y="93"/>
                    </a:lnTo>
                    <a:lnTo>
                      <a:pt x="63" y="90"/>
                    </a:lnTo>
                    <a:lnTo>
                      <a:pt x="48" y="98"/>
                    </a:lnTo>
                    <a:lnTo>
                      <a:pt x="58" y="93"/>
                    </a:lnTo>
                    <a:lnTo>
                      <a:pt x="63" y="98"/>
                    </a:lnTo>
                    <a:lnTo>
                      <a:pt x="65" y="96"/>
                    </a:lnTo>
                    <a:lnTo>
                      <a:pt x="65" y="114"/>
                    </a:lnTo>
                    <a:lnTo>
                      <a:pt x="58" y="127"/>
                    </a:lnTo>
                    <a:lnTo>
                      <a:pt x="63" y="130"/>
                    </a:lnTo>
                    <a:lnTo>
                      <a:pt x="58" y="127"/>
                    </a:lnTo>
                    <a:lnTo>
                      <a:pt x="52" y="139"/>
                    </a:lnTo>
                    <a:lnTo>
                      <a:pt x="43" y="179"/>
                    </a:lnTo>
                    <a:lnTo>
                      <a:pt x="31" y="179"/>
                    </a:lnTo>
                    <a:lnTo>
                      <a:pt x="32" y="176"/>
                    </a:lnTo>
                    <a:lnTo>
                      <a:pt x="31" y="179"/>
                    </a:lnTo>
                    <a:lnTo>
                      <a:pt x="19" y="181"/>
                    </a:lnTo>
                    <a:lnTo>
                      <a:pt x="19" y="152"/>
                    </a:lnTo>
                    <a:lnTo>
                      <a:pt x="14" y="147"/>
                    </a:lnTo>
                    <a:lnTo>
                      <a:pt x="18" y="143"/>
                    </a:lnTo>
                    <a:lnTo>
                      <a:pt x="14" y="147"/>
                    </a:lnTo>
                    <a:lnTo>
                      <a:pt x="13" y="139"/>
                    </a:lnTo>
                    <a:lnTo>
                      <a:pt x="14" y="127"/>
                    </a:lnTo>
                    <a:lnTo>
                      <a:pt x="0" y="125"/>
                    </a:lnTo>
                  </a:path>
                </a:pathLst>
              </a:custGeom>
              <a:noFill/>
              <a:ln w="3175">
                <a:solidFill>
                  <a:srgbClr val="000000"/>
                </a:solidFill>
                <a:miter lim="800000"/>
                <a:headEnd/>
                <a:tailEnd/>
              </a:ln>
            </p:spPr>
            <p:txBody>
              <a:bodyPr/>
              <a:lstStyle/>
              <a:p>
                <a:pPr algn="ctr" eaLnBrk="0" hangingPunct="0"/>
                <a:endParaRPr lang="en-US" dirty="0"/>
              </a:p>
            </p:txBody>
          </p:sp>
          <p:sp>
            <p:nvSpPr>
              <p:cNvPr id="2340" name="Freeform 2739"/>
              <p:cNvSpPr>
                <a:spLocks/>
              </p:cNvSpPr>
              <p:nvPr/>
            </p:nvSpPr>
            <p:spPr bwMode="auto">
              <a:xfrm>
                <a:off x="5242" y="1859"/>
                <a:ext cx="72" cy="125"/>
              </a:xfrm>
              <a:custGeom>
                <a:avLst/>
                <a:gdLst>
                  <a:gd name="T0" fmla="*/ 20 w 72"/>
                  <a:gd name="T1" fmla="*/ 125 h 125"/>
                  <a:gd name="T2" fmla="*/ 34 w 72"/>
                  <a:gd name="T3" fmla="*/ 125 h 125"/>
                  <a:gd name="T4" fmla="*/ 38 w 72"/>
                  <a:gd name="T5" fmla="*/ 109 h 125"/>
                  <a:gd name="T6" fmla="*/ 42 w 72"/>
                  <a:gd name="T7" fmla="*/ 109 h 125"/>
                  <a:gd name="T8" fmla="*/ 44 w 72"/>
                  <a:gd name="T9" fmla="*/ 119 h 125"/>
                  <a:gd name="T10" fmla="*/ 44 w 72"/>
                  <a:gd name="T11" fmla="*/ 98 h 125"/>
                  <a:gd name="T12" fmla="*/ 41 w 72"/>
                  <a:gd name="T13" fmla="*/ 98 h 125"/>
                  <a:gd name="T14" fmla="*/ 39 w 72"/>
                  <a:gd name="T15" fmla="*/ 109 h 125"/>
                  <a:gd name="T16" fmla="*/ 34 w 72"/>
                  <a:gd name="T17" fmla="*/ 95 h 125"/>
                  <a:gd name="T18" fmla="*/ 55 w 72"/>
                  <a:gd name="T19" fmla="*/ 98 h 125"/>
                  <a:gd name="T20" fmla="*/ 63 w 72"/>
                  <a:gd name="T21" fmla="*/ 95 h 125"/>
                  <a:gd name="T22" fmla="*/ 44 w 72"/>
                  <a:gd name="T23" fmla="*/ 95 h 125"/>
                  <a:gd name="T24" fmla="*/ 34 w 72"/>
                  <a:gd name="T25" fmla="*/ 91 h 125"/>
                  <a:gd name="T26" fmla="*/ 33 w 72"/>
                  <a:gd name="T27" fmla="*/ 87 h 125"/>
                  <a:gd name="T28" fmla="*/ 26 w 72"/>
                  <a:gd name="T29" fmla="*/ 90 h 125"/>
                  <a:gd name="T30" fmla="*/ 18 w 72"/>
                  <a:gd name="T31" fmla="*/ 88 h 125"/>
                  <a:gd name="T32" fmla="*/ 13 w 72"/>
                  <a:gd name="T33" fmla="*/ 83 h 125"/>
                  <a:gd name="T34" fmla="*/ 15 w 72"/>
                  <a:gd name="T35" fmla="*/ 79 h 125"/>
                  <a:gd name="T36" fmla="*/ 13 w 72"/>
                  <a:gd name="T37" fmla="*/ 83 h 125"/>
                  <a:gd name="T38" fmla="*/ 8 w 72"/>
                  <a:gd name="T39" fmla="*/ 79 h 125"/>
                  <a:gd name="T40" fmla="*/ 5 w 72"/>
                  <a:gd name="T41" fmla="*/ 82 h 125"/>
                  <a:gd name="T42" fmla="*/ 8 w 72"/>
                  <a:gd name="T43" fmla="*/ 77 h 125"/>
                  <a:gd name="T44" fmla="*/ 8 w 72"/>
                  <a:gd name="T45" fmla="*/ 67 h 125"/>
                  <a:gd name="T46" fmla="*/ 0 w 72"/>
                  <a:gd name="T47" fmla="*/ 67 h 125"/>
                  <a:gd name="T48" fmla="*/ 10 w 72"/>
                  <a:gd name="T49" fmla="*/ 67 h 125"/>
                  <a:gd name="T50" fmla="*/ 8 w 72"/>
                  <a:gd name="T51" fmla="*/ 48 h 125"/>
                  <a:gd name="T52" fmla="*/ 20 w 72"/>
                  <a:gd name="T53" fmla="*/ 47 h 125"/>
                  <a:gd name="T54" fmla="*/ 21 w 72"/>
                  <a:gd name="T55" fmla="*/ 42 h 125"/>
                  <a:gd name="T56" fmla="*/ 28 w 72"/>
                  <a:gd name="T57" fmla="*/ 40 h 125"/>
                  <a:gd name="T58" fmla="*/ 25 w 72"/>
                  <a:gd name="T59" fmla="*/ 40 h 125"/>
                  <a:gd name="T60" fmla="*/ 26 w 72"/>
                  <a:gd name="T61" fmla="*/ 35 h 125"/>
                  <a:gd name="T62" fmla="*/ 20 w 72"/>
                  <a:gd name="T63" fmla="*/ 27 h 125"/>
                  <a:gd name="T64" fmla="*/ 18 w 72"/>
                  <a:gd name="T65" fmla="*/ 29 h 125"/>
                  <a:gd name="T66" fmla="*/ 23 w 72"/>
                  <a:gd name="T67" fmla="*/ 24 h 125"/>
                  <a:gd name="T68" fmla="*/ 23 w 72"/>
                  <a:gd name="T69" fmla="*/ 27 h 125"/>
                  <a:gd name="T70" fmla="*/ 51 w 72"/>
                  <a:gd name="T71" fmla="*/ 58 h 125"/>
                  <a:gd name="T72" fmla="*/ 72 w 72"/>
                  <a:gd name="T73" fmla="*/ 63 h 125"/>
                  <a:gd name="T74" fmla="*/ 60 w 72"/>
                  <a:gd name="T75" fmla="*/ 56 h 125"/>
                  <a:gd name="T76" fmla="*/ 65 w 72"/>
                  <a:gd name="T77" fmla="*/ 53 h 125"/>
                  <a:gd name="T78" fmla="*/ 52 w 72"/>
                  <a:gd name="T79" fmla="*/ 35 h 125"/>
                  <a:gd name="T80" fmla="*/ 47 w 72"/>
                  <a:gd name="T81" fmla="*/ 39 h 125"/>
                  <a:gd name="T82" fmla="*/ 46 w 72"/>
                  <a:gd name="T83" fmla="*/ 27 h 125"/>
                  <a:gd name="T84" fmla="*/ 39 w 72"/>
                  <a:gd name="T85" fmla="*/ 19 h 125"/>
                  <a:gd name="T86" fmla="*/ 28 w 72"/>
                  <a:gd name="T87" fmla="*/ 13 h 125"/>
                  <a:gd name="T88" fmla="*/ 30 w 72"/>
                  <a:gd name="T89" fmla="*/ 7 h 125"/>
                  <a:gd name="T90" fmla="*/ 26 w 72"/>
                  <a:gd name="T91" fmla="*/ 0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25"/>
                  <a:gd name="T140" fmla="*/ 72 w 72"/>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25">
                    <a:moveTo>
                      <a:pt x="20" y="125"/>
                    </a:moveTo>
                    <a:lnTo>
                      <a:pt x="34" y="125"/>
                    </a:lnTo>
                    <a:lnTo>
                      <a:pt x="38" y="109"/>
                    </a:lnTo>
                    <a:lnTo>
                      <a:pt x="42" y="109"/>
                    </a:lnTo>
                    <a:lnTo>
                      <a:pt x="44" y="119"/>
                    </a:lnTo>
                    <a:lnTo>
                      <a:pt x="44" y="98"/>
                    </a:lnTo>
                    <a:lnTo>
                      <a:pt x="41" y="98"/>
                    </a:lnTo>
                    <a:lnTo>
                      <a:pt x="39" y="109"/>
                    </a:lnTo>
                    <a:lnTo>
                      <a:pt x="34" y="95"/>
                    </a:lnTo>
                    <a:lnTo>
                      <a:pt x="55" y="98"/>
                    </a:lnTo>
                    <a:lnTo>
                      <a:pt x="63" y="95"/>
                    </a:lnTo>
                    <a:lnTo>
                      <a:pt x="44" y="95"/>
                    </a:lnTo>
                    <a:lnTo>
                      <a:pt x="34" y="91"/>
                    </a:lnTo>
                    <a:lnTo>
                      <a:pt x="33" y="87"/>
                    </a:lnTo>
                    <a:lnTo>
                      <a:pt x="26" y="90"/>
                    </a:lnTo>
                    <a:lnTo>
                      <a:pt x="18" y="88"/>
                    </a:lnTo>
                    <a:lnTo>
                      <a:pt x="13" y="83"/>
                    </a:lnTo>
                    <a:lnTo>
                      <a:pt x="15" y="79"/>
                    </a:lnTo>
                    <a:lnTo>
                      <a:pt x="13" y="83"/>
                    </a:lnTo>
                    <a:lnTo>
                      <a:pt x="8" y="79"/>
                    </a:lnTo>
                    <a:lnTo>
                      <a:pt x="5" y="82"/>
                    </a:lnTo>
                    <a:lnTo>
                      <a:pt x="8" y="77"/>
                    </a:lnTo>
                    <a:lnTo>
                      <a:pt x="8" y="67"/>
                    </a:lnTo>
                    <a:lnTo>
                      <a:pt x="0" y="67"/>
                    </a:lnTo>
                    <a:lnTo>
                      <a:pt x="10" y="67"/>
                    </a:lnTo>
                    <a:lnTo>
                      <a:pt x="8" y="48"/>
                    </a:lnTo>
                    <a:lnTo>
                      <a:pt x="20" y="47"/>
                    </a:lnTo>
                    <a:lnTo>
                      <a:pt x="21" y="42"/>
                    </a:lnTo>
                    <a:lnTo>
                      <a:pt x="28" y="40"/>
                    </a:lnTo>
                    <a:lnTo>
                      <a:pt x="25" y="40"/>
                    </a:lnTo>
                    <a:lnTo>
                      <a:pt x="26" y="35"/>
                    </a:lnTo>
                    <a:lnTo>
                      <a:pt x="20" y="27"/>
                    </a:lnTo>
                    <a:lnTo>
                      <a:pt x="18" y="29"/>
                    </a:lnTo>
                    <a:lnTo>
                      <a:pt x="23" y="24"/>
                    </a:lnTo>
                    <a:lnTo>
                      <a:pt x="23" y="27"/>
                    </a:lnTo>
                    <a:lnTo>
                      <a:pt x="51" y="58"/>
                    </a:lnTo>
                    <a:lnTo>
                      <a:pt x="72" y="63"/>
                    </a:lnTo>
                    <a:lnTo>
                      <a:pt x="60" y="56"/>
                    </a:lnTo>
                    <a:lnTo>
                      <a:pt x="65" y="53"/>
                    </a:lnTo>
                    <a:lnTo>
                      <a:pt x="52" y="35"/>
                    </a:lnTo>
                    <a:lnTo>
                      <a:pt x="47" y="39"/>
                    </a:lnTo>
                    <a:lnTo>
                      <a:pt x="46" y="27"/>
                    </a:lnTo>
                    <a:lnTo>
                      <a:pt x="39" y="19"/>
                    </a:lnTo>
                    <a:lnTo>
                      <a:pt x="28" y="13"/>
                    </a:lnTo>
                    <a:lnTo>
                      <a:pt x="30" y="7"/>
                    </a:lnTo>
                    <a:lnTo>
                      <a:pt x="26" y="0"/>
                    </a:lnTo>
                  </a:path>
                </a:pathLst>
              </a:custGeom>
              <a:noFill/>
              <a:ln w="3175">
                <a:solidFill>
                  <a:srgbClr val="000000"/>
                </a:solidFill>
                <a:miter lim="800000"/>
                <a:headEnd/>
                <a:tailEnd/>
              </a:ln>
            </p:spPr>
            <p:txBody>
              <a:bodyPr/>
              <a:lstStyle/>
              <a:p>
                <a:pPr algn="ctr" eaLnBrk="0" hangingPunct="0"/>
                <a:endParaRPr lang="en-US" dirty="0"/>
              </a:p>
            </p:txBody>
          </p:sp>
          <p:sp>
            <p:nvSpPr>
              <p:cNvPr id="2341" name="Freeform 2740"/>
              <p:cNvSpPr>
                <a:spLocks/>
              </p:cNvSpPr>
              <p:nvPr/>
            </p:nvSpPr>
            <p:spPr bwMode="auto">
              <a:xfrm>
                <a:off x="5085" y="1859"/>
                <a:ext cx="9" cy="8"/>
              </a:xfrm>
              <a:custGeom>
                <a:avLst/>
                <a:gdLst>
                  <a:gd name="T0" fmla="*/ 4 w 9"/>
                  <a:gd name="T1" fmla="*/ 8 h 8"/>
                  <a:gd name="T2" fmla="*/ 5 w 9"/>
                  <a:gd name="T3" fmla="*/ 5 h 8"/>
                  <a:gd name="T4" fmla="*/ 0 w 9"/>
                  <a:gd name="T5" fmla="*/ 7 h 8"/>
                  <a:gd name="T6" fmla="*/ 0 w 9"/>
                  <a:gd name="T7" fmla="*/ 3 h 8"/>
                  <a:gd name="T8" fmla="*/ 5 w 9"/>
                  <a:gd name="T9" fmla="*/ 0 h 8"/>
                  <a:gd name="T10" fmla="*/ 9 w 9"/>
                  <a:gd name="T11" fmla="*/ 5 h 8"/>
                  <a:gd name="T12" fmla="*/ 4 w 9"/>
                  <a:gd name="T13" fmla="*/ 8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4" y="8"/>
                    </a:moveTo>
                    <a:lnTo>
                      <a:pt x="5" y="5"/>
                    </a:lnTo>
                    <a:lnTo>
                      <a:pt x="0" y="7"/>
                    </a:lnTo>
                    <a:lnTo>
                      <a:pt x="0" y="3"/>
                    </a:lnTo>
                    <a:lnTo>
                      <a:pt x="5" y="0"/>
                    </a:lnTo>
                    <a:lnTo>
                      <a:pt x="9" y="5"/>
                    </a:lnTo>
                    <a:lnTo>
                      <a:pt x="4" y="8"/>
                    </a:lnTo>
                  </a:path>
                </a:pathLst>
              </a:custGeom>
              <a:noFill/>
              <a:ln w="3175">
                <a:solidFill>
                  <a:srgbClr val="000000"/>
                </a:solidFill>
                <a:miter lim="800000"/>
                <a:headEnd/>
                <a:tailEnd/>
              </a:ln>
            </p:spPr>
            <p:txBody>
              <a:bodyPr/>
              <a:lstStyle/>
              <a:p>
                <a:pPr algn="ctr" eaLnBrk="0" hangingPunct="0"/>
                <a:endParaRPr lang="en-US" dirty="0"/>
              </a:p>
            </p:txBody>
          </p:sp>
          <p:sp>
            <p:nvSpPr>
              <p:cNvPr id="2342" name="Line 2741"/>
              <p:cNvSpPr>
                <a:spLocks noChangeShapeType="1"/>
              </p:cNvSpPr>
              <p:nvPr/>
            </p:nvSpPr>
            <p:spPr bwMode="auto">
              <a:xfrm flipV="1">
                <a:off x="5265" y="1861"/>
                <a:ext cx="2" cy="1"/>
              </a:xfrm>
              <a:prstGeom prst="line">
                <a:avLst/>
              </a:prstGeom>
              <a:noFill/>
              <a:ln w="3175">
                <a:solidFill>
                  <a:srgbClr val="000000"/>
                </a:solidFill>
                <a:miter lim="800000"/>
                <a:headEnd/>
                <a:tailEnd/>
              </a:ln>
            </p:spPr>
            <p:txBody>
              <a:bodyPr/>
              <a:lstStyle/>
              <a:p>
                <a:endParaRPr lang="en-US" dirty="0"/>
              </a:p>
            </p:txBody>
          </p:sp>
          <p:sp>
            <p:nvSpPr>
              <p:cNvPr id="2343" name="Freeform 2742"/>
              <p:cNvSpPr>
                <a:spLocks/>
              </p:cNvSpPr>
              <p:nvPr/>
            </p:nvSpPr>
            <p:spPr bwMode="auto">
              <a:xfrm>
                <a:off x="5241" y="1859"/>
                <a:ext cx="24" cy="31"/>
              </a:xfrm>
              <a:custGeom>
                <a:avLst/>
                <a:gdLst>
                  <a:gd name="T0" fmla="*/ 6 w 24"/>
                  <a:gd name="T1" fmla="*/ 0 h 31"/>
                  <a:gd name="T2" fmla="*/ 21 w 24"/>
                  <a:gd name="T3" fmla="*/ 23 h 31"/>
                  <a:gd name="T4" fmla="*/ 24 w 24"/>
                  <a:gd name="T5" fmla="*/ 23 h 31"/>
                  <a:gd name="T6" fmla="*/ 18 w 24"/>
                  <a:gd name="T7" fmla="*/ 31 h 31"/>
                  <a:gd name="T8" fmla="*/ 21 w 24"/>
                  <a:gd name="T9" fmla="*/ 27 h 31"/>
                  <a:gd name="T10" fmla="*/ 14 w 24"/>
                  <a:gd name="T11" fmla="*/ 21 h 31"/>
                  <a:gd name="T12" fmla="*/ 8 w 24"/>
                  <a:gd name="T13" fmla="*/ 19 h 31"/>
                  <a:gd name="T14" fmla="*/ 6 w 24"/>
                  <a:gd name="T15" fmla="*/ 15 h 31"/>
                  <a:gd name="T16" fmla="*/ 0 w 24"/>
                  <a:gd name="T17" fmla="*/ 16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1"/>
                  <a:gd name="T29" fmla="*/ 24 w 2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1">
                    <a:moveTo>
                      <a:pt x="6" y="0"/>
                    </a:moveTo>
                    <a:lnTo>
                      <a:pt x="21" y="23"/>
                    </a:lnTo>
                    <a:lnTo>
                      <a:pt x="24" y="23"/>
                    </a:lnTo>
                    <a:lnTo>
                      <a:pt x="18" y="31"/>
                    </a:lnTo>
                    <a:lnTo>
                      <a:pt x="21" y="27"/>
                    </a:lnTo>
                    <a:lnTo>
                      <a:pt x="14" y="21"/>
                    </a:lnTo>
                    <a:lnTo>
                      <a:pt x="8" y="19"/>
                    </a:lnTo>
                    <a:lnTo>
                      <a:pt x="6" y="15"/>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2344" name="Freeform 2743"/>
              <p:cNvSpPr>
                <a:spLocks/>
              </p:cNvSpPr>
              <p:nvPr/>
            </p:nvSpPr>
            <p:spPr bwMode="auto">
              <a:xfrm>
                <a:off x="5228" y="1861"/>
                <a:ext cx="18" cy="14"/>
              </a:xfrm>
              <a:custGeom>
                <a:avLst/>
                <a:gdLst>
                  <a:gd name="T0" fmla="*/ 13 w 18"/>
                  <a:gd name="T1" fmla="*/ 14 h 14"/>
                  <a:gd name="T2" fmla="*/ 18 w 18"/>
                  <a:gd name="T3" fmla="*/ 9 h 14"/>
                  <a:gd name="T4" fmla="*/ 0 w 18"/>
                  <a:gd name="T5" fmla="*/ 3 h 14"/>
                  <a:gd name="T6" fmla="*/ 0 w 18"/>
                  <a:gd name="T7" fmla="*/ 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3" y="14"/>
                    </a:moveTo>
                    <a:lnTo>
                      <a:pt x="18" y="9"/>
                    </a:lnTo>
                    <a:lnTo>
                      <a:pt x="0"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45" name="Line 2744"/>
              <p:cNvSpPr>
                <a:spLocks noChangeShapeType="1"/>
              </p:cNvSpPr>
              <p:nvPr/>
            </p:nvSpPr>
            <p:spPr bwMode="auto">
              <a:xfrm flipV="1">
                <a:off x="5228" y="1859"/>
                <a:ext cx="19" cy="2"/>
              </a:xfrm>
              <a:prstGeom prst="line">
                <a:avLst/>
              </a:prstGeom>
              <a:noFill/>
              <a:ln w="3175">
                <a:solidFill>
                  <a:srgbClr val="000000"/>
                </a:solidFill>
                <a:miter lim="800000"/>
                <a:headEnd/>
                <a:tailEnd/>
              </a:ln>
            </p:spPr>
            <p:txBody>
              <a:bodyPr/>
              <a:lstStyle/>
              <a:p>
                <a:endParaRPr lang="en-US" dirty="0"/>
              </a:p>
            </p:txBody>
          </p:sp>
          <p:sp>
            <p:nvSpPr>
              <p:cNvPr id="2346" name="Freeform 2745"/>
              <p:cNvSpPr>
                <a:spLocks/>
              </p:cNvSpPr>
              <p:nvPr/>
            </p:nvSpPr>
            <p:spPr bwMode="auto">
              <a:xfrm>
                <a:off x="5094" y="1862"/>
                <a:ext cx="9" cy="1"/>
              </a:xfrm>
              <a:custGeom>
                <a:avLst/>
                <a:gdLst>
                  <a:gd name="T0" fmla="*/ 0 w 9"/>
                  <a:gd name="T1" fmla="*/ 0 h 1"/>
                  <a:gd name="T2" fmla="*/ 9 w 9"/>
                  <a:gd name="T3" fmla="*/ 0 h 1"/>
                  <a:gd name="T4" fmla="*/ 0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9"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47" name="Freeform 2746"/>
              <p:cNvSpPr>
                <a:spLocks/>
              </p:cNvSpPr>
              <p:nvPr/>
            </p:nvSpPr>
            <p:spPr bwMode="auto">
              <a:xfrm>
                <a:off x="5079" y="1861"/>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348" name="Freeform 2747"/>
              <p:cNvSpPr>
                <a:spLocks/>
              </p:cNvSpPr>
              <p:nvPr/>
            </p:nvSpPr>
            <p:spPr bwMode="auto">
              <a:xfrm>
                <a:off x="5173" y="1861"/>
                <a:ext cx="48" cy="85"/>
              </a:xfrm>
              <a:custGeom>
                <a:avLst/>
                <a:gdLst>
                  <a:gd name="T0" fmla="*/ 0 w 48"/>
                  <a:gd name="T1" fmla="*/ 85 h 85"/>
                  <a:gd name="T2" fmla="*/ 3 w 48"/>
                  <a:gd name="T3" fmla="*/ 85 h 85"/>
                  <a:gd name="T4" fmla="*/ 0 w 48"/>
                  <a:gd name="T5" fmla="*/ 1 h 85"/>
                  <a:gd name="T6" fmla="*/ 48 w 48"/>
                  <a:gd name="T7" fmla="*/ 0 h 85"/>
                  <a:gd name="T8" fmla="*/ 0 60000 65536"/>
                  <a:gd name="T9" fmla="*/ 0 60000 65536"/>
                  <a:gd name="T10" fmla="*/ 0 60000 65536"/>
                  <a:gd name="T11" fmla="*/ 0 60000 65536"/>
                  <a:gd name="T12" fmla="*/ 0 w 48"/>
                  <a:gd name="T13" fmla="*/ 0 h 85"/>
                  <a:gd name="T14" fmla="*/ 48 w 48"/>
                  <a:gd name="T15" fmla="*/ 85 h 85"/>
                </a:gdLst>
                <a:ahLst/>
                <a:cxnLst>
                  <a:cxn ang="T8">
                    <a:pos x="T0" y="T1"/>
                  </a:cxn>
                  <a:cxn ang="T9">
                    <a:pos x="T2" y="T3"/>
                  </a:cxn>
                  <a:cxn ang="T10">
                    <a:pos x="T4" y="T5"/>
                  </a:cxn>
                  <a:cxn ang="T11">
                    <a:pos x="T6" y="T7"/>
                  </a:cxn>
                </a:cxnLst>
                <a:rect l="T12" t="T13" r="T14" b="T15"/>
                <a:pathLst>
                  <a:path w="48" h="85">
                    <a:moveTo>
                      <a:pt x="0" y="85"/>
                    </a:moveTo>
                    <a:lnTo>
                      <a:pt x="3" y="85"/>
                    </a:lnTo>
                    <a:lnTo>
                      <a:pt x="0" y="1"/>
                    </a:lnTo>
                    <a:lnTo>
                      <a:pt x="48" y="0"/>
                    </a:lnTo>
                  </a:path>
                </a:pathLst>
              </a:custGeom>
              <a:noFill/>
              <a:ln w="3175">
                <a:solidFill>
                  <a:srgbClr val="000000"/>
                </a:solidFill>
                <a:miter lim="800000"/>
                <a:headEnd/>
                <a:tailEnd/>
              </a:ln>
            </p:spPr>
            <p:txBody>
              <a:bodyPr/>
              <a:lstStyle/>
              <a:p>
                <a:pPr algn="ctr" eaLnBrk="0" hangingPunct="0"/>
                <a:endParaRPr lang="en-US" dirty="0"/>
              </a:p>
            </p:txBody>
          </p:sp>
          <p:sp>
            <p:nvSpPr>
              <p:cNvPr id="2349" name="Freeform 2748"/>
              <p:cNvSpPr>
                <a:spLocks/>
              </p:cNvSpPr>
              <p:nvPr/>
            </p:nvSpPr>
            <p:spPr bwMode="auto">
              <a:xfrm>
                <a:off x="5221" y="1861"/>
                <a:ext cx="164" cy="453"/>
              </a:xfrm>
              <a:custGeom>
                <a:avLst/>
                <a:gdLst>
                  <a:gd name="T0" fmla="*/ 0 w 164"/>
                  <a:gd name="T1" fmla="*/ 0 h 453"/>
                  <a:gd name="T2" fmla="*/ 15 w 164"/>
                  <a:gd name="T3" fmla="*/ 62 h 453"/>
                  <a:gd name="T4" fmla="*/ 17 w 164"/>
                  <a:gd name="T5" fmla="*/ 65 h 453"/>
                  <a:gd name="T6" fmla="*/ 21 w 164"/>
                  <a:gd name="T7" fmla="*/ 65 h 453"/>
                  <a:gd name="T8" fmla="*/ 17 w 164"/>
                  <a:gd name="T9" fmla="*/ 69 h 453"/>
                  <a:gd name="T10" fmla="*/ 18 w 164"/>
                  <a:gd name="T11" fmla="*/ 78 h 453"/>
                  <a:gd name="T12" fmla="*/ 23 w 164"/>
                  <a:gd name="T13" fmla="*/ 81 h 453"/>
                  <a:gd name="T14" fmla="*/ 26 w 164"/>
                  <a:gd name="T15" fmla="*/ 110 h 453"/>
                  <a:gd name="T16" fmla="*/ 34 w 164"/>
                  <a:gd name="T17" fmla="*/ 123 h 453"/>
                  <a:gd name="T18" fmla="*/ 41 w 164"/>
                  <a:gd name="T19" fmla="*/ 123 h 453"/>
                  <a:gd name="T20" fmla="*/ 34 w 164"/>
                  <a:gd name="T21" fmla="*/ 125 h 453"/>
                  <a:gd name="T22" fmla="*/ 36 w 164"/>
                  <a:gd name="T23" fmla="*/ 139 h 453"/>
                  <a:gd name="T24" fmla="*/ 38 w 164"/>
                  <a:gd name="T25" fmla="*/ 139 h 453"/>
                  <a:gd name="T26" fmla="*/ 36 w 164"/>
                  <a:gd name="T27" fmla="*/ 141 h 453"/>
                  <a:gd name="T28" fmla="*/ 42 w 164"/>
                  <a:gd name="T29" fmla="*/ 150 h 453"/>
                  <a:gd name="T30" fmla="*/ 44 w 164"/>
                  <a:gd name="T31" fmla="*/ 150 h 453"/>
                  <a:gd name="T32" fmla="*/ 41 w 164"/>
                  <a:gd name="T33" fmla="*/ 150 h 453"/>
                  <a:gd name="T34" fmla="*/ 49 w 164"/>
                  <a:gd name="T35" fmla="*/ 179 h 453"/>
                  <a:gd name="T36" fmla="*/ 60 w 164"/>
                  <a:gd name="T37" fmla="*/ 203 h 453"/>
                  <a:gd name="T38" fmla="*/ 93 w 164"/>
                  <a:gd name="T39" fmla="*/ 286 h 453"/>
                  <a:gd name="T40" fmla="*/ 104 w 164"/>
                  <a:gd name="T41" fmla="*/ 309 h 453"/>
                  <a:gd name="T42" fmla="*/ 106 w 164"/>
                  <a:gd name="T43" fmla="*/ 307 h 453"/>
                  <a:gd name="T44" fmla="*/ 102 w 164"/>
                  <a:gd name="T45" fmla="*/ 312 h 453"/>
                  <a:gd name="T46" fmla="*/ 102 w 164"/>
                  <a:gd name="T47" fmla="*/ 317 h 453"/>
                  <a:gd name="T48" fmla="*/ 104 w 164"/>
                  <a:gd name="T49" fmla="*/ 310 h 453"/>
                  <a:gd name="T50" fmla="*/ 115 w 164"/>
                  <a:gd name="T51" fmla="*/ 331 h 453"/>
                  <a:gd name="T52" fmla="*/ 117 w 164"/>
                  <a:gd name="T53" fmla="*/ 331 h 453"/>
                  <a:gd name="T54" fmla="*/ 109 w 164"/>
                  <a:gd name="T55" fmla="*/ 334 h 453"/>
                  <a:gd name="T56" fmla="*/ 117 w 164"/>
                  <a:gd name="T57" fmla="*/ 334 h 453"/>
                  <a:gd name="T58" fmla="*/ 123 w 164"/>
                  <a:gd name="T59" fmla="*/ 350 h 453"/>
                  <a:gd name="T60" fmla="*/ 120 w 164"/>
                  <a:gd name="T61" fmla="*/ 357 h 453"/>
                  <a:gd name="T62" fmla="*/ 125 w 164"/>
                  <a:gd name="T63" fmla="*/ 352 h 453"/>
                  <a:gd name="T64" fmla="*/ 130 w 164"/>
                  <a:gd name="T65" fmla="*/ 361 h 453"/>
                  <a:gd name="T66" fmla="*/ 164 w 164"/>
                  <a:gd name="T67" fmla="*/ 432 h 453"/>
                  <a:gd name="T68" fmla="*/ 159 w 164"/>
                  <a:gd name="T69" fmla="*/ 446 h 453"/>
                  <a:gd name="T70" fmla="*/ 146 w 164"/>
                  <a:gd name="T71" fmla="*/ 448 h 453"/>
                  <a:gd name="T72" fmla="*/ 159 w 164"/>
                  <a:gd name="T73" fmla="*/ 446 h 453"/>
                  <a:gd name="T74" fmla="*/ 156 w 164"/>
                  <a:gd name="T75" fmla="*/ 453 h 4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4"/>
                  <a:gd name="T115" fmla="*/ 0 h 453"/>
                  <a:gd name="T116" fmla="*/ 164 w 164"/>
                  <a:gd name="T117" fmla="*/ 453 h 4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4" h="453">
                    <a:moveTo>
                      <a:pt x="0" y="0"/>
                    </a:moveTo>
                    <a:lnTo>
                      <a:pt x="15" y="62"/>
                    </a:lnTo>
                    <a:lnTo>
                      <a:pt x="17" y="65"/>
                    </a:lnTo>
                    <a:lnTo>
                      <a:pt x="21" y="65"/>
                    </a:lnTo>
                    <a:lnTo>
                      <a:pt x="17" y="69"/>
                    </a:lnTo>
                    <a:lnTo>
                      <a:pt x="18" y="78"/>
                    </a:lnTo>
                    <a:lnTo>
                      <a:pt x="23" y="81"/>
                    </a:lnTo>
                    <a:lnTo>
                      <a:pt x="26" y="110"/>
                    </a:lnTo>
                    <a:lnTo>
                      <a:pt x="34" y="123"/>
                    </a:lnTo>
                    <a:lnTo>
                      <a:pt x="41" y="123"/>
                    </a:lnTo>
                    <a:lnTo>
                      <a:pt x="34" y="125"/>
                    </a:lnTo>
                    <a:lnTo>
                      <a:pt x="36" y="139"/>
                    </a:lnTo>
                    <a:lnTo>
                      <a:pt x="38" y="139"/>
                    </a:lnTo>
                    <a:lnTo>
                      <a:pt x="36" y="141"/>
                    </a:lnTo>
                    <a:lnTo>
                      <a:pt x="42" y="150"/>
                    </a:lnTo>
                    <a:lnTo>
                      <a:pt x="44" y="150"/>
                    </a:lnTo>
                    <a:lnTo>
                      <a:pt x="41" y="150"/>
                    </a:lnTo>
                    <a:lnTo>
                      <a:pt x="49" y="179"/>
                    </a:lnTo>
                    <a:lnTo>
                      <a:pt x="60" y="203"/>
                    </a:lnTo>
                    <a:lnTo>
                      <a:pt x="93" y="286"/>
                    </a:lnTo>
                    <a:lnTo>
                      <a:pt x="104" y="309"/>
                    </a:lnTo>
                    <a:lnTo>
                      <a:pt x="106" y="307"/>
                    </a:lnTo>
                    <a:lnTo>
                      <a:pt x="102" y="312"/>
                    </a:lnTo>
                    <a:lnTo>
                      <a:pt x="102" y="317"/>
                    </a:lnTo>
                    <a:lnTo>
                      <a:pt x="104" y="310"/>
                    </a:lnTo>
                    <a:lnTo>
                      <a:pt x="115" y="331"/>
                    </a:lnTo>
                    <a:lnTo>
                      <a:pt x="117" y="331"/>
                    </a:lnTo>
                    <a:lnTo>
                      <a:pt x="109" y="334"/>
                    </a:lnTo>
                    <a:lnTo>
                      <a:pt x="117" y="334"/>
                    </a:lnTo>
                    <a:lnTo>
                      <a:pt x="123" y="350"/>
                    </a:lnTo>
                    <a:lnTo>
                      <a:pt x="120" y="357"/>
                    </a:lnTo>
                    <a:lnTo>
                      <a:pt x="125" y="352"/>
                    </a:lnTo>
                    <a:lnTo>
                      <a:pt x="130" y="361"/>
                    </a:lnTo>
                    <a:lnTo>
                      <a:pt x="164" y="432"/>
                    </a:lnTo>
                    <a:lnTo>
                      <a:pt x="159" y="446"/>
                    </a:lnTo>
                    <a:lnTo>
                      <a:pt x="146" y="448"/>
                    </a:lnTo>
                    <a:lnTo>
                      <a:pt x="159" y="446"/>
                    </a:lnTo>
                    <a:lnTo>
                      <a:pt x="156" y="453"/>
                    </a:lnTo>
                  </a:path>
                </a:pathLst>
              </a:custGeom>
              <a:noFill/>
              <a:ln w="3175">
                <a:solidFill>
                  <a:srgbClr val="000000"/>
                </a:solidFill>
                <a:miter lim="800000"/>
                <a:headEnd/>
                <a:tailEnd/>
              </a:ln>
            </p:spPr>
            <p:txBody>
              <a:bodyPr/>
              <a:lstStyle/>
              <a:p>
                <a:pPr algn="ctr" eaLnBrk="0" hangingPunct="0"/>
                <a:endParaRPr lang="en-US" dirty="0"/>
              </a:p>
            </p:txBody>
          </p:sp>
          <p:sp>
            <p:nvSpPr>
              <p:cNvPr id="2350" name="Line 2749"/>
              <p:cNvSpPr>
                <a:spLocks noChangeShapeType="1"/>
              </p:cNvSpPr>
              <p:nvPr/>
            </p:nvSpPr>
            <p:spPr bwMode="auto">
              <a:xfrm flipH="1">
                <a:off x="5357" y="2314"/>
                <a:ext cx="20" cy="1"/>
              </a:xfrm>
              <a:prstGeom prst="line">
                <a:avLst/>
              </a:prstGeom>
              <a:noFill/>
              <a:ln w="3175">
                <a:solidFill>
                  <a:srgbClr val="000000"/>
                </a:solidFill>
                <a:miter lim="800000"/>
                <a:headEnd/>
                <a:tailEnd/>
              </a:ln>
            </p:spPr>
            <p:txBody>
              <a:bodyPr/>
              <a:lstStyle/>
              <a:p>
                <a:endParaRPr lang="en-US" dirty="0"/>
              </a:p>
            </p:txBody>
          </p:sp>
          <p:sp>
            <p:nvSpPr>
              <p:cNvPr id="2351" name="Line 2750"/>
              <p:cNvSpPr>
                <a:spLocks noChangeShapeType="1"/>
              </p:cNvSpPr>
              <p:nvPr/>
            </p:nvSpPr>
            <p:spPr bwMode="auto">
              <a:xfrm flipV="1">
                <a:off x="5357" y="2312"/>
                <a:ext cx="2" cy="2"/>
              </a:xfrm>
              <a:prstGeom prst="line">
                <a:avLst/>
              </a:prstGeom>
              <a:noFill/>
              <a:ln w="3175">
                <a:solidFill>
                  <a:srgbClr val="000000"/>
                </a:solidFill>
                <a:miter lim="800000"/>
                <a:headEnd/>
                <a:tailEnd/>
              </a:ln>
            </p:spPr>
            <p:txBody>
              <a:bodyPr/>
              <a:lstStyle/>
              <a:p>
                <a:endParaRPr lang="en-US" dirty="0"/>
              </a:p>
            </p:txBody>
          </p:sp>
          <p:sp>
            <p:nvSpPr>
              <p:cNvPr id="2352" name="Line 2751"/>
              <p:cNvSpPr>
                <a:spLocks noChangeShapeType="1"/>
              </p:cNvSpPr>
              <p:nvPr/>
            </p:nvSpPr>
            <p:spPr bwMode="auto">
              <a:xfrm flipH="1">
                <a:off x="5270" y="2314"/>
                <a:ext cx="87" cy="1"/>
              </a:xfrm>
              <a:prstGeom prst="line">
                <a:avLst/>
              </a:prstGeom>
              <a:noFill/>
              <a:ln w="3175">
                <a:solidFill>
                  <a:srgbClr val="000000"/>
                </a:solidFill>
                <a:miter lim="800000"/>
                <a:headEnd/>
                <a:tailEnd/>
              </a:ln>
            </p:spPr>
            <p:txBody>
              <a:bodyPr/>
              <a:lstStyle/>
              <a:p>
                <a:endParaRPr lang="en-US" dirty="0"/>
              </a:p>
            </p:txBody>
          </p:sp>
          <p:sp>
            <p:nvSpPr>
              <p:cNvPr id="2353" name="Line 2752"/>
              <p:cNvSpPr>
                <a:spLocks noChangeShapeType="1"/>
              </p:cNvSpPr>
              <p:nvPr/>
            </p:nvSpPr>
            <p:spPr bwMode="auto">
              <a:xfrm flipH="1">
                <a:off x="5247" y="2315"/>
                <a:ext cx="23" cy="2"/>
              </a:xfrm>
              <a:prstGeom prst="line">
                <a:avLst/>
              </a:prstGeom>
              <a:noFill/>
              <a:ln w="3175">
                <a:solidFill>
                  <a:srgbClr val="000000"/>
                </a:solidFill>
                <a:miter lim="800000"/>
                <a:headEnd/>
                <a:tailEnd/>
              </a:ln>
            </p:spPr>
            <p:txBody>
              <a:bodyPr/>
              <a:lstStyle/>
              <a:p>
                <a:endParaRPr lang="en-US" dirty="0"/>
              </a:p>
            </p:txBody>
          </p:sp>
          <p:sp>
            <p:nvSpPr>
              <p:cNvPr id="2354" name="Line 2753"/>
              <p:cNvSpPr>
                <a:spLocks noChangeShapeType="1"/>
              </p:cNvSpPr>
              <p:nvPr/>
            </p:nvSpPr>
            <p:spPr bwMode="auto">
              <a:xfrm flipH="1">
                <a:off x="5226" y="2317"/>
                <a:ext cx="21" cy="1"/>
              </a:xfrm>
              <a:prstGeom prst="line">
                <a:avLst/>
              </a:prstGeom>
              <a:noFill/>
              <a:ln w="3175">
                <a:solidFill>
                  <a:srgbClr val="000000"/>
                </a:solidFill>
                <a:miter lim="800000"/>
                <a:headEnd/>
                <a:tailEnd/>
              </a:ln>
            </p:spPr>
            <p:txBody>
              <a:bodyPr/>
              <a:lstStyle/>
              <a:p>
                <a:endParaRPr lang="en-US" dirty="0"/>
              </a:p>
            </p:txBody>
          </p:sp>
          <p:sp>
            <p:nvSpPr>
              <p:cNvPr id="2355" name="Line 2754"/>
              <p:cNvSpPr>
                <a:spLocks noChangeShapeType="1"/>
              </p:cNvSpPr>
              <p:nvPr/>
            </p:nvSpPr>
            <p:spPr bwMode="auto">
              <a:xfrm flipH="1" flipV="1">
                <a:off x="5223" y="2206"/>
                <a:ext cx="3" cy="111"/>
              </a:xfrm>
              <a:prstGeom prst="line">
                <a:avLst/>
              </a:prstGeom>
              <a:noFill/>
              <a:ln w="3175">
                <a:solidFill>
                  <a:srgbClr val="000000"/>
                </a:solidFill>
                <a:miter lim="800000"/>
                <a:headEnd/>
                <a:tailEnd/>
              </a:ln>
            </p:spPr>
            <p:txBody>
              <a:bodyPr/>
              <a:lstStyle/>
              <a:p>
                <a:endParaRPr lang="en-US" dirty="0"/>
              </a:p>
            </p:txBody>
          </p:sp>
          <p:sp>
            <p:nvSpPr>
              <p:cNvPr id="2356" name="Line 2755"/>
              <p:cNvSpPr>
                <a:spLocks noChangeShapeType="1"/>
              </p:cNvSpPr>
              <p:nvPr/>
            </p:nvSpPr>
            <p:spPr bwMode="auto">
              <a:xfrm flipV="1">
                <a:off x="5223" y="2149"/>
                <a:ext cx="2" cy="57"/>
              </a:xfrm>
              <a:prstGeom prst="line">
                <a:avLst/>
              </a:prstGeom>
              <a:noFill/>
              <a:ln w="3175">
                <a:solidFill>
                  <a:srgbClr val="000000"/>
                </a:solidFill>
                <a:miter lim="800000"/>
                <a:headEnd/>
                <a:tailEnd/>
              </a:ln>
            </p:spPr>
            <p:txBody>
              <a:bodyPr/>
              <a:lstStyle/>
              <a:p>
                <a:endParaRPr lang="en-US" dirty="0"/>
              </a:p>
            </p:txBody>
          </p:sp>
          <p:sp>
            <p:nvSpPr>
              <p:cNvPr id="2357" name="Line 2756"/>
              <p:cNvSpPr>
                <a:spLocks noChangeShapeType="1"/>
              </p:cNvSpPr>
              <p:nvPr/>
            </p:nvSpPr>
            <p:spPr bwMode="auto">
              <a:xfrm flipV="1">
                <a:off x="5225" y="2147"/>
                <a:ext cx="1" cy="2"/>
              </a:xfrm>
              <a:prstGeom prst="line">
                <a:avLst/>
              </a:prstGeom>
              <a:noFill/>
              <a:ln w="3175">
                <a:solidFill>
                  <a:srgbClr val="000000"/>
                </a:solidFill>
                <a:miter lim="800000"/>
                <a:headEnd/>
                <a:tailEnd/>
              </a:ln>
            </p:spPr>
            <p:txBody>
              <a:bodyPr/>
              <a:lstStyle/>
              <a:p>
                <a:endParaRPr lang="en-US" dirty="0"/>
              </a:p>
            </p:txBody>
          </p:sp>
          <p:sp>
            <p:nvSpPr>
              <p:cNvPr id="2358" name="Line 2757"/>
              <p:cNvSpPr>
                <a:spLocks noChangeShapeType="1"/>
              </p:cNvSpPr>
              <p:nvPr/>
            </p:nvSpPr>
            <p:spPr bwMode="auto">
              <a:xfrm flipH="1" flipV="1">
                <a:off x="5223" y="2072"/>
                <a:ext cx="2" cy="77"/>
              </a:xfrm>
              <a:prstGeom prst="line">
                <a:avLst/>
              </a:prstGeom>
              <a:noFill/>
              <a:ln w="3175">
                <a:solidFill>
                  <a:srgbClr val="000000"/>
                </a:solidFill>
                <a:miter lim="800000"/>
                <a:headEnd/>
                <a:tailEnd/>
              </a:ln>
            </p:spPr>
            <p:txBody>
              <a:bodyPr/>
              <a:lstStyle/>
              <a:p>
                <a:endParaRPr lang="en-US" dirty="0"/>
              </a:p>
            </p:txBody>
          </p:sp>
          <p:sp>
            <p:nvSpPr>
              <p:cNvPr id="2359" name="Freeform 2758"/>
              <p:cNvSpPr>
                <a:spLocks/>
              </p:cNvSpPr>
              <p:nvPr/>
            </p:nvSpPr>
            <p:spPr bwMode="auto">
              <a:xfrm>
                <a:off x="5205" y="2021"/>
                <a:ext cx="55" cy="65"/>
              </a:xfrm>
              <a:custGeom>
                <a:avLst/>
                <a:gdLst>
                  <a:gd name="T0" fmla="*/ 18 w 55"/>
                  <a:gd name="T1" fmla="*/ 51 h 65"/>
                  <a:gd name="T2" fmla="*/ 23 w 55"/>
                  <a:gd name="T3" fmla="*/ 54 h 65"/>
                  <a:gd name="T4" fmla="*/ 23 w 55"/>
                  <a:gd name="T5" fmla="*/ 59 h 65"/>
                  <a:gd name="T6" fmla="*/ 26 w 55"/>
                  <a:gd name="T7" fmla="*/ 56 h 65"/>
                  <a:gd name="T8" fmla="*/ 36 w 55"/>
                  <a:gd name="T9" fmla="*/ 61 h 65"/>
                  <a:gd name="T10" fmla="*/ 39 w 55"/>
                  <a:gd name="T11" fmla="*/ 65 h 65"/>
                  <a:gd name="T12" fmla="*/ 41 w 55"/>
                  <a:gd name="T13" fmla="*/ 62 h 65"/>
                  <a:gd name="T14" fmla="*/ 45 w 55"/>
                  <a:gd name="T15" fmla="*/ 62 h 65"/>
                  <a:gd name="T16" fmla="*/ 45 w 55"/>
                  <a:gd name="T17" fmla="*/ 56 h 65"/>
                  <a:gd name="T18" fmla="*/ 50 w 55"/>
                  <a:gd name="T19" fmla="*/ 61 h 65"/>
                  <a:gd name="T20" fmla="*/ 54 w 55"/>
                  <a:gd name="T21" fmla="*/ 57 h 65"/>
                  <a:gd name="T22" fmla="*/ 55 w 55"/>
                  <a:gd name="T23" fmla="*/ 61 h 65"/>
                  <a:gd name="T24" fmla="*/ 55 w 55"/>
                  <a:gd name="T25" fmla="*/ 57 h 65"/>
                  <a:gd name="T26" fmla="*/ 47 w 55"/>
                  <a:gd name="T27" fmla="*/ 57 h 65"/>
                  <a:gd name="T28" fmla="*/ 36 w 55"/>
                  <a:gd name="T29" fmla="*/ 46 h 65"/>
                  <a:gd name="T30" fmla="*/ 26 w 55"/>
                  <a:gd name="T31" fmla="*/ 48 h 65"/>
                  <a:gd name="T32" fmla="*/ 23 w 55"/>
                  <a:gd name="T33" fmla="*/ 43 h 65"/>
                  <a:gd name="T34" fmla="*/ 13 w 55"/>
                  <a:gd name="T35" fmla="*/ 43 h 65"/>
                  <a:gd name="T36" fmla="*/ 15 w 55"/>
                  <a:gd name="T37" fmla="*/ 35 h 65"/>
                  <a:gd name="T38" fmla="*/ 10 w 55"/>
                  <a:gd name="T39" fmla="*/ 37 h 65"/>
                  <a:gd name="T40" fmla="*/ 7 w 55"/>
                  <a:gd name="T41" fmla="*/ 32 h 65"/>
                  <a:gd name="T42" fmla="*/ 7 w 55"/>
                  <a:gd name="T43" fmla="*/ 22 h 65"/>
                  <a:gd name="T44" fmla="*/ 10 w 55"/>
                  <a:gd name="T45" fmla="*/ 22 h 65"/>
                  <a:gd name="T46" fmla="*/ 2 w 55"/>
                  <a:gd name="T47" fmla="*/ 16 h 65"/>
                  <a:gd name="T48" fmla="*/ 0 w 55"/>
                  <a:gd name="T49" fmla="*/ 8 h 65"/>
                  <a:gd name="T50" fmla="*/ 5 w 55"/>
                  <a:gd name="T51" fmla="*/ 3 h 65"/>
                  <a:gd name="T52" fmla="*/ 2 w 55"/>
                  <a:gd name="T53" fmla="*/ 0 h 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
                  <a:gd name="T82" fmla="*/ 0 h 65"/>
                  <a:gd name="T83" fmla="*/ 55 w 55"/>
                  <a:gd name="T84" fmla="*/ 65 h 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 h="65">
                    <a:moveTo>
                      <a:pt x="18" y="51"/>
                    </a:moveTo>
                    <a:lnTo>
                      <a:pt x="23" y="54"/>
                    </a:lnTo>
                    <a:lnTo>
                      <a:pt x="23" y="59"/>
                    </a:lnTo>
                    <a:lnTo>
                      <a:pt x="26" y="56"/>
                    </a:lnTo>
                    <a:lnTo>
                      <a:pt x="36" y="61"/>
                    </a:lnTo>
                    <a:lnTo>
                      <a:pt x="39" y="65"/>
                    </a:lnTo>
                    <a:lnTo>
                      <a:pt x="41" y="62"/>
                    </a:lnTo>
                    <a:lnTo>
                      <a:pt x="45" y="62"/>
                    </a:lnTo>
                    <a:lnTo>
                      <a:pt x="45" y="56"/>
                    </a:lnTo>
                    <a:lnTo>
                      <a:pt x="50" y="61"/>
                    </a:lnTo>
                    <a:lnTo>
                      <a:pt x="54" y="57"/>
                    </a:lnTo>
                    <a:lnTo>
                      <a:pt x="55" y="61"/>
                    </a:lnTo>
                    <a:lnTo>
                      <a:pt x="55" y="57"/>
                    </a:lnTo>
                    <a:lnTo>
                      <a:pt x="47" y="57"/>
                    </a:lnTo>
                    <a:lnTo>
                      <a:pt x="36" y="46"/>
                    </a:lnTo>
                    <a:lnTo>
                      <a:pt x="26" y="48"/>
                    </a:lnTo>
                    <a:lnTo>
                      <a:pt x="23" y="43"/>
                    </a:lnTo>
                    <a:lnTo>
                      <a:pt x="13" y="43"/>
                    </a:lnTo>
                    <a:lnTo>
                      <a:pt x="15" y="35"/>
                    </a:lnTo>
                    <a:lnTo>
                      <a:pt x="10" y="37"/>
                    </a:lnTo>
                    <a:lnTo>
                      <a:pt x="7" y="32"/>
                    </a:lnTo>
                    <a:lnTo>
                      <a:pt x="7" y="22"/>
                    </a:lnTo>
                    <a:lnTo>
                      <a:pt x="10" y="22"/>
                    </a:lnTo>
                    <a:lnTo>
                      <a:pt x="2" y="16"/>
                    </a:lnTo>
                    <a:lnTo>
                      <a:pt x="0" y="8"/>
                    </a:lnTo>
                    <a:lnTo>
                      <a:pt x="5"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2360" name="Freeform 2759"/>
              <p:cNvSpPr>
                <a:spLocks/>
              </p:cNvSpPr>
              <p:nvPr/>
            </p:nvSpPr>
            <p:spPr bwMode="auto">
              <a:xfrm>
                <a:off x="5189" y="1979"/>
                <a:ext cx="28" cy="42"/>
              </a:xfrm>
              <a:custGeom>
                <a:avLst/>
                <a:gdLst>
                  <a:gd name="T0" fmla="*/ 18 w 28"/>
                  <a:gd name="T1" fmla="*/ 42 h 42"/>
                  <a:gd name="T2" fmla="*/ 18 w 28"/>
                  <a:gd name="T3" fmla="*/ 35 h 42"/>
                  <a:gd name="T4" fmla="*/ 28 w 28"/>
                  <a:gd name="T5" fmla="*/ 32 h 42"/>
                  <a:gd name="T6" fmla="*/ 23 w 28"/>
                  <a:gd name="T7" fmla="*/ 23 h 42"/>
                  <a:gd name="T8" fmla="*/ 24 w 28"/>
                  <a:gd name="T9" fmla="*/ 18 h 42"/>
                  <a:gd name="T10" fmla="*/ 13 w 28"/>
                  <a:gd name="T11" fmla="*/ 15 h 42"/>
                  <a:gd name="T12" fmla="*/ 6 w 28"/>
                  <a:gd name="T13" fmla="*/ 5 h 42"/>
                  <a:gd name="T14" fmla="*/ 0 w 28"/>
                  <a:gd name="T15" fmla="*/ 3 h 42"/>
                  <a:gd name="T16" fmla="*/ 2 w 28"/>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42"/>
                  <a:gd name="T29" fmla="*/ 28 w 2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42">
                    <a:moveTo>
                      <a:pt x="18" y="42"/>
                    </a:moveTo>
                    <a:lnTo>
                      <a:pt x="18" y="35"/>
                    </a:lnTo>
                    <a:lnTo>
                      <a:pt x="28" y="32"/>
                    </a:lnTo>
                    <a:lnTo>
                      <a:pt x="23" y="23"/>
                    </a:lnTo>
                    <a:lnTo>
                      <a:pt x="24" y="18"/>
                    </a:lnTo>
                    <a:lnTo>
                      <a:pt x="13" y="15"/>
                    </a:lnTo>
                    <a:lnTo>
                      <a:pt x="6" y="5"/>
                    </a:lnTo>
                    <a:lnTo>
                      <a:pt x="0"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2361" name="Freeform 2760"/>
              <p:cNvSpPr>
                <a:spLocks/>
              </p:cNvSpPr>
              <p:nvPr/>
            </p:nvSpPr>
            <p:spPr bwMode="auto">
              <a:xfrm>
                <a:off x="5183" y="1952"/>
                <a:ext cx="8" cy="27"/>
              </a:xfrm>
              <a:custGeom>
                <a:avLst/>
                <a:gdLst>
                  <a:gd name="T0" fmla="*/ 8 w 8"/>
                  <a:gd name="T1" fmla="*/ 27 h 27"/>
                  <a:gd name="T2" fmla="*/ 8 w 8"/>
                  <a:gd name="T3" fmla="*/ 16 h 27"/>
                  <a:gd name="T4" fmla="*/ 0 w 8"/>
                  <a:gd name="T5" fmla="*/ 0 h 27"/>
                  <a:gd name="T6" fmla="*/ 0 60000 65536"/>
                  <a:gd name="T7" fmla="*/ 0 60000 65536"/>
                  <a:gd name="T8" fmla="*/ 0 60000 65536"/>
                  <a:gd name="T9" fmla="*/ 0 w 8"/>
                  <a:gd name="T10" fmla="*/ 0 h 27"/>
                  <a:gd name="T11" fmla="*/ 8 w 8"/>
                  <a:gd name="T12" fmla="*/ 27 h 27"/>
                </a:gdLst>
                <a:ahLst/>
                <a:cxnLst>
                  <a:cxn ang="T6">
                    <a:pos x="T0" y="T1"/>
                  </a:cxn>
                  <a:cxn ang="T7">
                    <a:pos x="T2" y="T3"/>
                  </a:cxn>
                  <a:cxn ang="T8">
                    <a:pos x="T4" y="T5"/>
                  </a:cxn>
                </a:cxnLst>
                <a:rect l="T9" t="T10" r="T11" b="T12"/>
                <a:pathLst>
                  <a:path w="8" h="27">
                    <a:moveTo>
                      <a:pt x="8" y="27"/>
                    </a:moveTo>
                    <a:lnTo>
                      <a:pt x="8"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62" name="Freeform 2761"/>
              <p:cNvSpPr>
                <a:spLocks/>
              </p:cNvSpPr>
              <p:nvPr/>
            </p:nvSpPr>
            <p:spPr bwMode="auto">
              <a:xfrm>
                <a:off x="5173" y="1942"/>
                <a:ext cx="13" cy="12"/>
              </a:xfrm>
              <a:custGeom>
                <a:avLst/>
                <a:gdLst>
                  <a:gd name="T0" fmla="*/ 10 w 13"/>
                  <a:gd name="T1" fmla="*/ 10 h 12"/>
                  <a:gd name="T2" fmla="*/ 13 w 13"/>
                  <a:gd name="T3" fmla="*/ 12 h 12"/>
                  <a:gd name="T4" fmla="*/ 13 w 13"/>
                  <a:gd name="T5" fmla="*/ 0 h 12"/>
                  <a:gd name="T6" fmla="*/ 10 w 13"/>
                  <a:gd name="T7" fmla="*/ 2 h 12"/>
                  <a:gd name="T8" fmla="*/ 6 w 13"/>
                  <a:gd name="T9" fmla="*/ 8 h 12"/>
                  <a:gd name="T10" fmla="*/ 0 w 13"/>
                  <a:gd name="T11" fmla="*/ 4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10" y="10"/>
                    </a:moveTo>
                    <a:lnTo>
                      <a:pt x="13" y="12"/>
                    </a:lnTo>
                    <a:lnTo>
                      <a:pt x="13" y="0"/>
                    </a:lnTo>
                    <a:lnTo>
                      <a:pt x="10" y="2"/>
                    </a:lnTo>
                    <a:lnTo>
                      <a:pt x="6" y="8"/>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363" name="Line 2762"/>
              <p:cNvSpPr>
                <a:spLocks noChangeShapeType="1"/>
              </p:cNvSpPr>
              <p:nvPr/>
            </p:nvSpPr>
            <p:spPr bwMode="auto">
              <a:xfrm>
                <a:off x="5081" y="1862"/>
                <a:ext cx="1" cy="1"/>
              </a:xfrm>
              <a:prstGeom prst="line">
                <a:avLst/>
              </a:prstGeom>
              <a:noFill/>
              <a:ln w="3175">
                <a:solidFill>
                  <a:srgbClr val="000000"/>
                </a:solidFill>
                <a:miter lim="800000"/>
                <a:headEnd/>
                <a:tailEnd/>
              </a:ln>
            </p:spPr>
            <p:txBody>
              <a:bodyPr/>
              <a:lstStyle/>
              <a:p>
                <a:endParaRPr lang="en-US" dirty="0"/>
              </a:p>
            </p:txBody>
          </p:sp>
          <p:sp>
            <p:nvSpPr>
              <p:cNvPr id="2364" name="Line 2763"/>
              <p:cNvSpPr>
                <a:spLocks noChangeShapeType="1"/>
              </p:cNvSpPr>
              <p:nvPr/>
            </p:nvSpPr>
            <p:spPr bwMode="auto">
              <a:xfrm flipV="1">
                <a:off x="5250" y="1862"/>
                <a:ext cx="2" cy="2"/>
              </a:xfrm>
              <a:prstGeom prst="line">
                <a:avLst/>
              </a:prstGeom>
              <a:noFill/>
              <a:ln w="3175">
                <a:solidFill>
                  <a:srgbClr val="000000"/>
                </a:solidFill>
                <a:miter lim="800000"/>
                <a:headEnd/>
                <a:tailEnd/>
              </a:ln>
            </p:spPr>
            <p:txBody>
              <a:bodyPr/>
              <a:lstStyle/>
              <a:p>
                <a:endParaRPr lang="en-US" dirty="0"/>
              </a:p>
            </p:txBody>
          </p:sp>
          <p:sp>
            <p:nvSpPr>
              <p:cNvPr id="2365" name="Freeform 2764"/>
              <p:cNvSpPr>
                <a:spLocks/>
              </p:cNvSpPr>
              <p:nvPr/>
            </p:nvSpPr>
            <p:spPr bwMode="auto">
              <a:xfrm>
                <a:off x="4636" y="1862"/>
                <a:ext cx="5" cy="7"/>
              </a:xfrm>
              <a:custGeom>
                <a:avLst/>
                <a:gdLst>
                  <a:gd name="T0" fmla="*/ 1 w 5"/>
                  <a:gd name="T1" fmla="*/ 7 h 7"/>
                  <a:gd name="T2" fmla="*/ 3 w 5"/>
                  <a:gd name="T3" fmla="*/ 4 h 7"/>
                  <a:gd name="T4" fmla="*/ 0 w 5"/>
                  <a:gd name="T5" fmla="*/ 0 h 7"/>
                  <a:gd name="T6" fmla="*/ 3 w 5"/>
                  <a:gd name="T7" fmla="*/ 0 h 7"/>
                  <a:gd name="T8" fmla="*/ 5 w 5"/>
                  <a:gd name="T9" fmla="*/ 4 h 7"/>
                  <a:gd name="T10" fmla="*/ 1 w 5"/>
                  <a:gd name="T11" fmla="*/ 7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1" y="7"/>
                    </a:moveTo>
                    <a:lnTo>
                      <a:pt x="3" y="4"/>
                    </a:lnTo>
                    <a:lnTo>
                      <a:pt x="0" y="0"/>
                    </a:lnTo>
                    <a:lnTo>
                      <a:pt x="3" y="0"/>
                    </a:lnTo>
                    <a:lnTo>
                      <a:pt x="5" y="4"/>
                    </a:lnTo>
                    <a:lnTo>
                      <a:pt x="1" y="7"/>
                    </a:lnTo>
                  </a:path>
                </a:pathLst>
              </a:custGeom>
              <a:noFill/>
              <a:ln w="3175">
                <a:solidFill>
                  <a:srgbClr val="000000"/>
                </a:solidFill>
                <a:miter lim="800000"/>
                <a:headEnd/>
                <a:tailEnd/>
              </a:ln>
            </p:spPr>
            <p:txBody>
              <a:bodyPr/>
              <a:lstStyle/>
              <a:p>
                <a:pPr algn="ctr" eaLnBrk="0" hangingPunct="0"/>
                <a:endParaRPr lang="en-US" dirty="0"/>
              </a:p>
            </p:txBody>
          </p:sp>
          <p:sp>
            <p:nvSpPr>
              <p:cNvPr id="2366" name="Line 2765"/>
              <p:cNvSpPr>
                <a:spLocks noChangeShapeType="1"/>
              </p:cNvSpPr>
              <p:nvPr/>
            </p:nvSpPr>
            <p:spPr bwMode="auto">
              <a:xfrm flipV="1">
                <a:off x="5077" y="1862"/>
                <a:ext cx="2" cy="2"/>
              </a:xfrm>
              <a:prstGeom prst="line">
                <a:avLst/>
              </a:prstGeom>
              <a:noFill/>
              <a:ln w="3175">
                <a:solidFill>
                  <a:srgbClr val="000000"/>
                </a:solidFill>
                <a:miter lim="800000"/>
                <a:headEnd/>
                <a:tailEnd/>
              </a:ln>
            </p:spPr>
            <p:txBody>
              <a:bodyPr/>
              <a:lstStyle/>
              <a:p>
                <a:endParaRPr lang="en-US" dirty="0"/>
              </a:p>
            </p:txBody>
          </p:sp>
          <p:sp>
            <p:nvSpPr>
              <p:cNvPr id="2367" name="Line 2766"/>
              <p:cNvSpPr>
                <a:spLocks noChangeShapeType="1"/>
              </p:cNvSpPr>
              <p:nvPr/>
            </p:nvSpPr>
            <p:spPr bwMode="auto">
              <a:xfrm flipV="1">
                <a:off x="4642" y="1862"/>
                <a:ext cx="1" cy="2"/>
              </a:xfrm>
              <a:prstGeom prst="line">
                <a:avLst/>
              </a:prstGeom>
              <a:noFill/>
              <a:ln w="3175">
                <a:solidFill>
                  <a:srgbClr val="000000"/>
                </a:solidFill>
                <a:miter lim="800000"/>
                <a:headEnd/>
                <a:tailEnd/>
              </a:ln>
            </p:spPr>
            <p:txBody>
              <a:bodyPr/>
              <a:lstStyle/>
              <a:p>
                <a:endParaRPr lang="en-US" dirty="0"/>
              </a:p>
            </p:txBody>
          </p:sp>
          <p:sp>
            <p:nvSpPr>
              <p:cNvPr id="2368" name="Line 2767"/>
              <p:cNvSpPr>
                <a:spLocks noChangeShapeType="1"/>
              </p:cNvSpPr>
              <p:nvPr/>
            </p:nvSpPr>
            <p:spPr bwMode="auto">
              <a:xfrm flipV="1">
                <a:off x="4644" y="1862"/>
                <a:ext cx="1" cy="2"/>
              </a:xfrm>
              <a:prstGeom prst="line">
                <a:avLst/>
              </a:prstGeom>
              <a:noFill/>
              <a:ln w="3175">
                <a:solidFill>
                  <a:srgbClr val="000000"/>
                </a:solidFill>
                <a:miter lim="800000"/>
                <a:headEnd/>
                <a:tailEnd/>
              </a:ln>
            </p:spPr>
            <p:txBody>
              <a:bodyPr/>
              <a:lstStyle/>
              <a:p>
                <a:endParaRPr lang="en-US" dirty="0"/>
              </a:p>
            </p:txBody>
          </p:sp>
          <p:sp>
            <p:nvSpPr>
              <p:cNvPr id="2369" name="Line 2768"/>
              <p:cNvSpPr>
                <a:spLocks noChangeShapeType="1"/>
              </p:cNvSpPr>
              <p:nvPr/>
            </p:nvSpPr>
            <p:spPr bwMode="auto">
              <a:xfrm>
                <a:off x="5094" y="1862"/>
                <a:ext cx="1" cy="1"/>
              </a:xfrm>
              <a:prstGeom prst="line">
                <a:avLst/>
              </a:prstGeom>
              <a:noFill/>
              <a:ln w="3175">
                <a:solidFill>
                  <a:srgbClr val="000000"/>
                </a:solidFill>
                <a:miter lim="800000"/>
                <a:headEnd/>
                <a:tailEnd/>
              </a:ln>
            </p:spPr>
            <p:txBody>
              <a:bodyPr/>
              <a:lstStyle/>
              <a:p>
                <a:endParaRPr lang="en-US" dirty="0"/>
              </a:p>
            </p:txBody>
          </p:sp>
          <p:sp>
            <p:nvSpPr>
              <p:cNvPr id="2370" name="Line 2769"/>
              <p:cNvSpPr>
                <a:spLocks noChangeShapeType="1"/>
              </p:cNvSpPr>
              <p:nvPr/>
            </p:nvSpPr>
            <p:spPr bwMode="auto">
              <a:xfrm>
                <a:off x="5074" y="1862"/>
                <a:ext cx="2" cy="1"/>
              </a:xfrm>
              <a:prstGeom prst="line">
                <a:avLst/>
              </a:prstGeom>
              <a:noFill/>
              <a:ln w="3175">
                <a:solidFill>
                  <a:srgbClr val="000000"/>
                </a:solidFill>
                <a:miter lim="800000"/>
                <a:headEnd/>
                <a:tailEnd/>
              </a:ln>
            </p:spPr>
            <p:txBody>
              <a:bodyPr/>
              <a:lstStyle/>
              <a:p>
                <a:endParaRPr lang="en-US" dirty="0"/>
              </a:p>
            </p:txBody>
          </p:sp>
          <p:sp>
            <p:nvSpPr>
              <p:cNvPr id="2371" name="Line 2770"/>
              <p:cNvSpPr>
                <a:spLocks noChangeShapeType="1"/>
              </p:cNvSpPr>
              <p:nvPr/>
            </p:nvSpPr>
            <p:spPr bwMode="auto">
              <a:xfrm flipV="1">
                <a:off x="5250" y="1862"/>
                <a:ext cx="2" cy="2"/>
              </a:xfrm>
              <a:prstGeom prst="line">
                <a:avLst/>
              </a:prstGeom>
              <a:noFill/>
              <a:ln w="3175">
                <a:solidFill>
                  <a:srgbClr val="000000"/>
                </a:solidFill>
                <a:miter lim="800000"/>
                <a:headEnd/>
                <a:tailEnd/>
              </a:ln>
            </p:spPr>
            <p:txBody>
              <a:bodyPr/>
              <a:lstStyle/>
              <a:p>
                <a:endParaRPr lang="en-US" dirty="0"/>
              </a:p>
            </p:txBody>
          </p:sp>
          <p:sp>
            <p:nvSpPr>
              <p:cNvPr id="2372" name="Line 2771"/>
              <p:cNvSpPr>
                <a:spLocks noChangeShapeType="1"/>
              </p:cNvSpPr>
              <p:nvPr/>
            </p:nvSpPr>
            <p:spPr bwMode="auto">
              <a:xfrm>
                <a:off x="4642" y="1864"/>
                <a:ext cx="2" cy="1"/>
              </a:xfrm>
              <a:prstGeom prst="line">
                <a:avLst/>
              </a:prstGeom>
              <a:noFill/>
              <a:ln w="3175">
                <a:solidFill>
                  <a:srgbClr val="000000"/>
                </a:solidFill>
                <a:miter lim="800000"/>
                <a:headEnd/>
                <a:tailEnd/>
              </a:ln>
            </p:spPr>
            <p:txBody>
              <a:bodyPr/>
              <a:lstStyle/>
              <a:p>
                <a:endParaRPr lang="en-US" dirty="0"/>
              </a:p>
            </p:txBody>
          </p:sp>
          <p:sp>
            <p:nvSpPr>
              <p:cNvPr id="2373" name="Freeform 2772"/>
              <p:cNvSpPr>
                <a:spLocks/>
              </p:cNvSpPr>
              <p:nvPr/>
            </p:nvSpPr>
            <p:spPr bwMode="auto">
              <a:xfrm>
                <a:off x="4654" y="1864"/>
                <a:ext cx="3" cy="3"/>
              </a:xfrm>
              <a:custGeom>
                <a:avLst/>
                <a:gdLst>
                  <a:gd name="T0" fmla="*/ 0 w 3"/>
                  <a:gd name="T1" fmla="*/ 2 h 3"/>
                  <a:gd name="T2" fmla="*/ 3 w 3"/>
                  <a:gd name="T3" fmla="*/ 0 h 3"/>
                  <a:gd name="T4" fmla="*/ 3 w 3"/>
                  <a:gd name="T5" fmla="*/ 3 h 3"/>
                  <a:gd name="T6" fmla="*/ 0 w 3"/>
                  <a:gd name="T7" fmla="*/ 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2"/>
                    </a:moveTo>
                    <a:lnTo>
                      <a:pt x="3" y="0"/>
                    </a:lnTo>
                    <a:lnTo>
                      <a:pt x="3" y="3"/>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374" name="Freeform 2773"/>
              <p:cNvSpPr>
                <a:spLocks/>
              </p:cNvSpPr>
              <p:nvPr/>
            </p:nvSpPr>
            <p:spPr bwMode="auto">
              <a:xfrm>
                <a:off x="5085" y="1866"/>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75" name="Freeform 2774"/>
              <p:cNvSpPr>
                <a:spLocks/>
              </p:cNvSpPr>
              <p:nvPr/>
            </p:nvSpPr>
            <p:spPr bwMode="auto">
              <a:xfrm>
                <a:off x="5144" y="1866"/>
                <a:ext cx="8" cy="17"/>
              </a:xfrm>
              <a:custGeom>
                <a:avLst/>
                <a:gdLst>
                  <a:gd name="T0" fmla="*/ 0 w 8"/>
                  <a:gd name="T1" fmla="*/ 17 h 17"/>
                  <a:gd name="T2" fmla="*/ 3 w 8"/>
                  <a:gd name="T3" fmla="*/ 1 h 17"/>
                  <a:gd name="T4" fmla="*/ 6 w 8"/>
                  <a:gd name="T5" fmla="*/ 0 h 17"/>
                  <a:gd name="T6" fmla="*/ 8 w 8"/>
                  <a:gd name="T7" fmla="*/ 9 h 17"/>
                  <a:gd name="T8" fmla="*/ 0 w 8"/>
                  <a:gd name="T9" fmla="*/ 17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0" y="17"/>
                    </a:moveTo>
                    <a:lnTo>
                      <a:pt x="3" y="1"/>
                    </a:lnTo>
                    <a:lnTo>
                      <a:pt x="6" y="0"/>
                    </a:lnTo>
                    <a:lnTo>
                      <a:pt x="8" y="9"/>
                    </a:lnTo>
                    <a:lnTo>
                      <a:pt x="0" y="17"/>
                    </a:lnTo>
                  </a:path>
                </a:pathLst>
              </a:custGeom>
              <a:noFill/>
              <a:ln w="3175">
                <a:solidFill>
                  <a:srgbClr val="000000"/>
                </a:solidFill>
                <a:miter lim="800000"/>
                <a:headEnd/>
                <a:tailEnd/>
              </a:ln>
            </p:spPr>
            <p:txBody>
              <a:bodyPr/>
              <a:lstStyle/>
              <a:p>
                <a:pPr algn="ctr" eaLnBrk="0" hangingPunct="0"/>
                <a:endParaRPr lang="en-US" dirty="0"/>
              </a:p>
            </p:txBody>
          </p:sp>
          <p:sp>
            <p:nvSpPr>
              <p:cNvPr id="2376" name="Line 2775"/>
              <p:cNvSpPr>
                <a:spLocks noChangeShapeType="1"/>
              </p:cNvSpPr>
              <p:nvPr/>
            </p:nvSpPr>
            <p:spPr bwMode="auto">
              <a:xfrm flipH="1">
                <a:off x="5084" y="1867"/>
                <a:ext cx="1" cy="2"/>
              </a:xfrm>
              <a:prstGeom prst="line">
                <a:avLst/>
              </a:prstGeom>
              <a:noFill/>
              <a:ln w="3175">
                <a:solidFill>
                  <a:srgbClr val="000000"/>
                </a:solidFill>
                <a:miter lim="800000"/>
                <a:headEnd/>
                <a:tailEnd/>
              </a:ln>
            </p:spPr>
            <p:txBody>
              <a:bodyPr/>
              <a:lstStyle/>
              <a:p>
                <a:endParaRPr lang="en-US" dirty="0"/>
              </a:p>
            </p:txBody>
          </p:sp>
          <p:sp>
            <p:nvSpPr>
              <p:cNvPr id="2377" name="Line 2776"/>
              <p:cNvSpPr>
                <a:spLocks noChangeShapeType="1"/>
              </p:cNvSpPr>
              <p:nvPr/>
            </p:nvSpPr>
            <p:spPr bwMode="auto">
              <a:xfrm flipV="1">
                <a:off x="5084" y="1867"/>
                <a:ext cx="1" cy="2"/>
              </a:xfrm>
              <a:prstGeom prst="line">
                <a:avLst/>
              </a:prstGeom>
              <a:noFill/>
              <a:ln w="3175">
                <a:solidFill>
                  <a:srgbClr val="000000"/>
                </a:solidFill>
                <a:miter lim="800000"/>
                <a:headEnd/>
                <a:tailEnd/>
              </a:ln>
            </p:spPr>
            <p:txBody>
              <a:bodyPr/>
              <a:lstStyle/>
              <a:p>
                <a:endParaRPr lang="en-US" dirty="0"/>
              </a:p>
            </p:txBody>
          </p:sp>
          <p:sp>
            <p:nvSpPr>
              <p:cNvPr id="2378" name="Line 2777"/>
              <p:cNvSpPr>
                <a:spLocks noChangeShapeType="1"/>
              </p:cNvSpPr>
              <p:nvPr/>
            </p:nvSpPr>
            <p:spPr bwMode="auto">
              <a:xfrm flipV="1">
                <a:off x="5085" y="1866"/>
                <a:ext cx="2" cy="1"/>
              </a:xfrm>
              <a:prstGeom prst="line">
                <a:avLst/>
              </a:prstGeom>
              <a:noFill/>
              <a:ln w="3175">
                <a:solidFill>
                  <a:srgbClr val="000000"/>
                </a:solidFill>
                <a:miter lim="800000"/>
                <a:headEnd/>
                <a:tailEnd/>
              </a:ln>
            </p:spPr>
            <p:txBody>
              <a:bodyPr/>
              <a:lstStyle/>
              <a:p>
                <a:endParaRPr lang="en-US" dirty="0"/>
              </a:p>
            </p:txBody>
          </p:sp>
          <p:sp>
            <p:nvSpPr>
              <p:cNvPr id="2379" name="Freeform 2778"/>
              <p:cNvSpPr>
                <a:spLocks/>
              </p:cNvSpPr>
              <p:nvPr/>
            </p:nvSpPr>
            <p:spPr bwMode="auto">
              <a:xfrm>
                <a:off x="5252" y="1866"/>
                <a:ext cx="3" cy="3"/>
              </a:xfrm>
              <a:custGeom>
                <a:avLst/>
                <a:gdLst>
                  <a:gd name="T0" fmla="*/ 3 w 3"/>
                  <a:gd name="T1" fmla="*/ 3 h 3"/>
                  <a:gd name="T2" fmla="*/ 0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lnTo>
                      <a:pt x="0" y="0"/>
                    </a:lnTo>
                    <a:lnTo>
                      <a:pt x="3" y="3"/>
                    </a:lnTo>
                  </a:path>
                </a:pathLst>
              </a:custGeom>
              <a:noFill/>
              <a:ln w="3175">
                <a:solidFill>
                  <a:srgbClr val="000000"/>
                </a:solidFill>
                <a:miter lim="800000"/>
                <a:headEnd/>
                <a:tailEnd/>
              </a:ln>
            </p:spPr>
            <p:txBody>
              <a:bodyPr/>
              <a:lstStyle/>
              <a:p>
                <a:pPr algn="ctr" eaLnBrk="0" hangingPunct="0"/>
                <a:endParaRPr lang="en-US" dirty="0"/>
              </a:p>
            </p:txBody>
          </p:sp>
          <p:sp>
            <p:nvSpPr>
              <p:cNvPr id="2380" name="Line 2779"/>
              <p:cNvSpPr>
                <a:spLocks noChangeShapeType="1"/>
              </p:cNvSpPr>
              <p:nvPr/>
            </p:nvSpPr>
            <p:spPr bwMode="auto">
              <a:xfrm flipV="1">
                <a:off x="5085" y="1866"/>
                <a:ext cx="2" cy="1"/>
              </a:xfrm>
              <a:prstGeom prst="line">
                <a:avLst/>
              </a:prstGeom>
              <a:noFill/>
              <a:ln w="3175">
                <a:solidFill>
                  <a:srgbClr val="000000"/>
                </a:solidFill>
                <a:miter lim="800000"/>
                <a:headEnd/>
                <a:tailEnd/>
              </a:ln>
            </p:spPr>
            <p:txBody>
              <a:bodyPr/>
              <a:lstStyle/>
              <a:p>
                <a:endParaRPr lang="en-US" dirty="0"/>
              </a:p>
            </p:txBody>
          </p:sp>
          <p:sp>
            <p:nvSpPr>
              <p:cNvPr id="2381" name="Line 2780"/>
              <p:cNvSpPr>
                <a:spLocks noChangeShapeType="1"/>
              </p:cNvSpPr>
              <p:nvPr/>
            </p:nvSpPr>
            <p:spPr bwMode="auto">
              <a:xfrm>
                <a:off x="4671" y="1869"/>
                <a:ext cx="2" cy="1"/>
              </a:xfrm>
              <a:prstGeom prst="line">
                <a:avLst/>
              </a:prstGeom>
              <a:noFill/>
              <a:ln w="3175">
                <a:solidFill>
                  <a:srgbClr val="000000"/>
                </a:solidFill>
                <a:miter lim="800000"/>
                <a:headEnd/>
                <a:tailEnd/>
              </a:ln>
            </p:spPr>
            <p:txBody>
              <a:bodyPr/>
              <a:lstStyle/>
              <a:p>
                <a:endParaRPr lang="en-US" dirty="0"/>
              </a:p>
            </p:txBody>
          </p:sp>
          <p:sp>
            <p:nvSpPr>
              <p:cNvPr id="2382" name="Freeform 2781"/>
              <p:cNvSpPr>
                <a:spLocks/>
              </p:cNvSpPr>
              <p:nvPr/>
            </p:nvSpPr>
            <p:spPr bwMode="auto">
              <a:xfrm>
                <a:off x="4631" y="1869"/>
                <a:ext cx="2" cy="3"/>
              </a:xfrm>
              <a:custGeom>
                <a:avLst/>
                <a:gdLst>
                  <a:gd name="T0" fmla="*/ 0 w 2"/>
                  <a:gd name="T1" fmla="*/ 1 h 3"/>
                  <a:gd name="T2" fmla="*/ 2 w 2"/>
                  <a:gd name="T3" fmla="*/ 0 h 3"/>
                  <a:gd name="T4" fmla="*/ 2 w 2"/>
                  <a:gd name="T5" fmla="*/ 3 h 3"/>
                  <a:gd name="T6" fmla="*/ 0 w 2"/>
                  <a:gd name="T7" fmla="*/ 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383" name="Freeform 2782"/>
              <p:cNvSpPr>
                <a:spLocks/>
              </p:cNvSpPr>
              <p:nvPr/>
            </p:nvSpPr>
            <p:spPr bwMode="auto">
              <a:xfrm>
                <a:off x="4977" y="1869"/>
                <a:ext cx="10" cy="32"/>
              </a:xfrm>
              <a:custGeom>
                <a:avLst/>
                <a:gdLst>
                  <a:gd name="T0" fmla="*/ 10 w 10"/>
                  <a:gd name="T1" fmla="*/ 0 h 32"/>
                  <a:gd name="T2" fmla="*/ 10 w 10"/>
                  <a:gd name="T3" fmla="*/ 14 h 32"/>
                  <a:gd name="T4" fmla="*/ 0 w 10"/>
                  <a:gd name="T5" fmla="*/ 32 h 32"/>
                  <a:gd name="T6" fmla="*/ 0 60000 65536"/>
                  <a:gd name="T7" fmla="*/ 0 60000 65536"/>
                  <a:gd name="T8" fmla="*/ 0 60000 65536"/>
                  <a:gd name="T9" fmla="*/ 0 w 10"/>
                  <a:gd name="T10" fmla="*/ 0 h 32"/>
                  <a:gd name="T11" fmla="*/ 10 w 10"/>
                  <a:gd name="T12" fmla="*/ 32 h 32"/>
                </a:gdLst>
                <a:ahLst/>
                <a:cxnLst>
                  <a:cxn ang="T6">
                    <a:pos x="T0" y="T1"/>
                  </a:cxn>
                  <a:cxn ang="T7">
                    <a:pos x="T2" y="T3"/>
                  </a:cxn>
                  <a:cxn ang="T8">
                    <a:pos x="T4" y="T5"/>
                  </a:cxn>
                </a:cxnLst>
                <a:rect l="T9" t="T10" r="T11" b="T12"/>
                <a:pathLst>
                  <a:path w="10" h="32">
                    <a:moveTo>
                      <a:pt x="10" y="0"/>
                    </a:moveTo>
                    <a:lnTo>
                      <a:pt x="10" y="14"/>
                    </a:lnTo>
                    <a:lnTo>
                      <a:pt x="0" y="32"/>
                    </a:lnTo>
                  </a:path>
                </a:pathLst>
              </a:custGeom>
              <a:noFill/>
              <a:ln w="3175">
                <a:solidFill>
                  <a:srgbClr val="000000"/>
                </a:solidFill>
                <a:miter lim="800000"/>
                <a:headEnd/>
                <a:tailEnd/>
              </a:ln>
            </p:spPr>
            <p:txBody>
              <a:bodyPr/>
              <a:lstStyle/>
              <a:p>
                <a:pPr algn="ctr" eaLnBrk="0" hangingPunct="0"/>
                <a:endParaRPr lang="en-US" dirty="0"/>
              </a:p>
            </p:txBody>
          </p:sp>
          <p:sp>
            <p:nvSpPr>
              <p:cNvPr id="2384" name="Line 2783"/>
              <p:cNvSpPr>
                <a:spLocks noChangeShapeType="1"/>
              </p:cNvSpPr>
              <p:nvPr/>
            </p:nvSpPr>
            <p:spPr bwMode="auto">
              <a:xfrm flipH="1">
                <a:off x="4969" y="1901"/>
                <a:ext cx="8" cy="3"/>
              </a:xfrm>
              <a:prstGeom prst="line">
                <a:avLst/>
              </a:prstGeom>
              <a:noFill/>
              <a:ln w="3175">
                <a:solidFill>
                  <a:srgbClr val="000000"/>
                </a:solidFill>
                <a:miter lim="800000"/>
                <a:headEnd/>
                <a:tailEnd/>
              </a:ln>
            </p:spPr>
            <p:txBody>
              <a:bodyPr/>
              <a:lstStyle/>
              <a:p>
                <a:endParaRPr lang="en-US" dirty="0"/>
              </a:p>
            </p:txBody>
          </p:sp>
          <p:sp>
            <p:nvSpPr>
              <p:cNvPr id="2385" name="Line 2784"/>
              <p:cNvSpPr>
                <a:spLocks noChangeShapeType="1"/>
              </p:cNvSpPr>
              <p:nvPr/>
            </p:nvSpPr>
            <p:spPr bwMode="auto">
              <a:xfrm>
                <a:off x="4969" y="1904"/>
                <a:ext cx="1" cy="1"/>
              </a:xfrm>
              <a:prstGeom prst="line">
                <a:avLst/>
              </a:prstGeom>
              <a:noFill/>
              <a:ln w="3175">
                <a:solidFill>
                  <a:srgbClr val="000000"/>
                </a:solidFill>
                <a:miter lim="800000"/>
                <a:headEnd/>
                <a:tailEnd/>
              </a:ln>
            </p:spPr>
            <p:txBody>
              <a:bodyPr/>
              <a:lstStyle/>
              <a:p>
                <a:endParaRPr lang="en-US" dirty="0"/>
              </a:p>
            </p:txBody>
          </p:sp>
          <p:sp>
            <p:nvSpPr>
              <p:cNvPr id="2386" name="Line 2785"/>
              <p:cNvSpPr>
                <a:spLocks noChangeShapeType="1"/>
              </p:cNvSpPr>
              <p:nvPr/>
            </p:nvSpPr>
            <p:spPr bwMode="auto">
              <a:xfrm>
                <a:off x="4969" y="1904"/>
                <a:ext cx="1" cy="19"/>
              </a:xfrm>
              <a:prstGeom prst="line">
                <a:avLst/>
              </a:prstGeom>
              <a:noFill/>
              <a:ln w="3175">
                <a:solidFill>
                  <a:srgbClr val="000000"/>
                </a:solidFill>
                <a:miter lim="800000"/>
                <a:headEnd/>
                <a:tailEnd/>
              </a:ln>
            </p:spPr>
            <p:txBody>
              <a:bodyPr/>
              <a:lstStyle/>
              <a:p>
                <a:endParaRPr lang="en-US" dirty="0"/>
              </a:p>
            </p:txBody>
          </p:sp>
          <p:sp>
            <p:nvSpPr>
              <p:cNvPr id="2387" name="Line 2786"/>
              <p:cNvSpPr>
                <a:spLocks noChangeShapeType="1"/>
              </p:cNvSpPr>
              <p:nvPr/>
            </p:nvSpPr>
            <p:spPr bwMode="auto">
              <a:xfrm>
                <a:off x="4969" y="1923"/>
                <a:ext cx="1" cy="1"/>
              </a:xfrm>
              <a:prstGeom prst="line">
                <a:avLst/>
              </a:prstGeom>
              <a:noFill/>
              <a:ln w="3175">
                <a:solidFill>
                  <a:srgbClr val="000000"/>
                </a:solidFill>
                <a:miter lim="800000"/>
                <a:headEnd/>
                <a:tailEnd/>
              </a:ln>
            </p:spPr>
            <p:txBody>
              <a:bodyPr/>
              <a:lstStyle/>
              <a:p>
                <a:endParaRPr lang="en-US" dirty="0"/>
              </a:p>
            </p:txBody>
          </p:sp>
          <p:sp>
            <p:nvSpPr>
              <p:cNvPr id="2388" name="Freeform 2787"/>
              <p:cNvSpPr>
                <a:spLocks/>
              </p:cNvSpPr>
              <p:nvPr/>
            </p:nvSpPr>
            <p:spPr bwMode="auto">
              <a:xfrm>
                <a:off x="4969" y="1923"/>
                <a:ext cx="29" cy="15"/>
              </a:xfrm>
              <a:custGeom>
                <a:avLst/>
                <a:gdLst>
                  <a:gd name="T0" fmla="*/ 0 w 29"/>
                  <a:gd name="T1" fmla="*/ 0 h 15"/>
                  <a:gd name="T2" fmla="*/ 0 w 29"/>
                  <a:gd name="T3" fmla="*/ 15 h 15"/>
                  <a:gd name="T4" fmla="*/ 29 w 29"/>
                  <a:gd name="T5" fmla="*/ 15 h 15"/>
                  <a:gd name="T6" fmla="*/ 0 60000 65536"/>
                  <a:gd name="T7" fmla="*/ 0 60000 65536"/>
                  <a:gd name="T8" fmla="*/ 0 60000 65536"/>
                  <a:gd name="T9" fmla="*/ 0 w 29"/>
                  <a:gd name="T10" fmla="*/ 0 h 15"/>
                  <a:gd name="T11" fmla="*/ 29 w 29"/>
                  <a:gd name="T12" fmla="*/ 15 h 15"/>
                </a:gdLst>
                <a:ahLst/>
                <a:cxnLst>
                  <a:cxn ang="T6">
                    <a:pos x="T0" y="T1"/>
                  </a:cxn>
                  <a:cxn ang="T7">
                    <a:pos x="T2" y="T3"/>
                  </a:cxn>
                  <a:cxn ang="T8">
                    <a:pos x="T4" y="T5"/>
                  </a:cxn>
                </a:cxnLst>
                <a:rect l="T9" t="T10" r="T11" b="T12"/>
                <a:pathLst>
                  <a:path w="29" h="15">
                    <a:moveTo>
                      <a:pt x="0" y="0"/>
                    </a:moveTo>
                    <a:lnTo>
                      <a:pt x="0" y="15"/>
                    </a:lnTo>
                    <a:lnTo>
                      <a:pt x="29" y="15"/>
                    </a:lnTo>
                  </a:path>
                </a:pathLst>
              </a:custGeom>
              <a:noFill/>
              <a:ln w="3175">
                <a:solidFill>
                  <a:srgbClr val="000000"/>
                </a:solidFill>
                <a:miter lim="800000"/>
                <a:headEnd/>
                <a:tailEnd/>
              </a:ln>
            </p:spPr>
            <p:txBody>
              <a:bodyPr/>
              <a:lstStyle/>
              <a:p>
                <a:pPr algn="ctr" eaLnBrk="0" hangingPunct="0"/>
                <a:endParaRPr lang="en-US" dirty="0"/>
              </a:p>
            </p:txBody>
          </p:sp>
          <p:sp>
            <p:nvSpPr>
              <p:cNvPr id="2389" name="Line 2788"/>
              <p:cNvSpPr>
                <a:spLocks noChangeShapeType="1"/>
              </p:cNvSpPr>
              <p:nvPr/>
            </p:nvSpPr>
            <p:spPr bwMode="auto">
              <a:xfrm>
                <a:off x="4998" y="1938"/>
                <a:ext cx="1" cy="1"/>
              </a:xfrm>
              <a:prstGeom prst="line">
                <a:avLst/>
              </a:prstGeom>
              <a:noFill/>
              <a:ln w="3175">
                <a:solidFill>
                  <a:srgbClr val="000000"/>
                </a:solidFill>
                <a:miter lim="800000"/>
                <a:headEnd/>
                <a:tailEnd/>
              </a:ln>
            </p:spPr>
            <p:txBody>
              <a:bodyPr/>
              <a:lstStyle/>
              <a:p>
                <a:endParaRPr lang="en-US" dirty="0"/>
              </a:p>
            </p:txBody>
          </p:sp>
          <p:sp>
            <p:nvSpPr>
              <p:cNvPr id="2390" name="Line 2789"/>
              <p:cNvSpPr>
                <a:spLocks noChangeShapeType="1"/>
              </p:cNvSpPr>
              <p:nvPr/>
            </p:nvSpPr>
            <p:spPr bwMode="auto">
              <a:xfrm>
                <a:off x="4998" y="1938"/>
                <a:ext cx="8" cy="1"/>
              </a:xfrm>
              <a:prstGeom prst="line">
                <a:avLst/>
              </a:prstGeom>
              <a:noFill/>
              <a:ln w="3175">
                <a:solidFill>
                  <a:srgbClr val="000000"/>
                </a:solidFill>
                <a:miter lim="800000"/>
                <a:headEnd/>
                <a:tailEnd/>
              </a:ln>
            </p:spPr>
            <p:txBody>
              <a:bodyPr/>
              <a:lstStyle/>
              <a:p>
                <a:endParaRPr lang="en-US" dirty="0"/>
              </a:p>
            </p:txBody>
          </p:sp>
          <p:sp>
            <p:nvSpPr>
              <p:cNvPr id="2391" name="Line 2790"/>
              <p:cNvSpPr>
                <a:spLocks noChangeShapeType="1"/>
              </p:cNvSpPr>
              <p:nvPr/>
            </p:nvSpPr>
            <p:spPr bwMode="auto">
              <a:xfrm>
                <a:off x="5006" y="1938"/>
                <a:ext cx="1" cy="1"/>
              </a:xfrm>
              <a:prstGeom prst="line">
                <a:avLst/>
              </a:prstGeom>
              <a:noFill/>
              <a:ln w="3175">
                <a:solidFill>
                  <a:srgbClr val="000000"/>
                </a:solidFill>
                <a:miter lim="800000"/>
                <a:headEnd/>
                <a:tailEnd/>
              </a:ln>
            </p:spPr>
            <p:txBody>
              <a:bodyPr/>
              <a:lstStyle/>
              <a:p>
                <a:endParaRPr lang="en-US" dirty="0"/>
              </a:p>
            </p:txBody>
          </p:sp>
          <p:sp>
            <p:nvSpPr>
              <p:cNvPr id="2392" name="Line 2791"/>
              <p:cNvSpPr>
                <a:spLocks noChangeShapeType="1"/>
              </p:cNvSpPr>
              <p:nvPr/>
            </p:nvSpPr>
            <p:spPr bwMode="auto">
              <a:xfrm>
                <a:off x="5006" y="1938"/>
                <a:ext cx="2" cy="1"/>
              </a:xfrm>
              <a:prstGeom prst="line">
                <a:avLst/>
              </a:prstGeom>
              <a:noFill/>
              <a:ln w="3175">
                <a:solidFill>
                  <a:srgbClr val="000000"/>
                </a:solidFill>
                <a:miter lim="800000"/>
                <a:headEnd/>
                <a:tailEnd/>
              </a:ln>
            </p:spPr>
            <p:txBody>
              <a:bodyPr/>
              <a:lstStyle/>
              <a:p>
                <a:endParaRPr lang="en-US" dirty="0"/>
              </a:p>
            </p:txBody>
          </p:sp>
          <p:sp>
            <p:nvSpPr>
              <p:cNvPr id="2393" name="Line 2792"/>
              <p:cNvSpPr>
                <a:spLocks noChangeShapeType="1"/>
              </p:cNvSpPr>
              <p:nvPr/>
            </p:nvSpPr>
            <p:spPr bwMode="auto">
              <a:xfrm>
                <a:off x="5008" y="1938"/>
                <a:ext cx="1" cy="1"/>
              </a:xfrm>
              <a:prstGeom prst="line">
                <a:avLst/>
              </a:prstGeom>
              <a:noFill/>
              <a:ln w="3175">
                <a:solidFill>
                  <a:srgbClr val="000000"/>
                </a:solidFill>
                <a:miter lim="800000"/>
                <a:headEnd/>
                <a:tailEnd/>
              </a:ln>
            </p:spPr>
            <p:txBody>
              <a:bodyPr/>
              <a:lstStyle/>
              <a:p>
                <a:endParaRPr lang="en-US" dirty="0"/>
              </a:p>
            </p:txBody>
          </p:sp>
          <p:sp>
            <p:nvSpPr>
              <p:cNvPr id="2394" name="Freeform 2793"/>
              <p:cNvSpPr>
                <a:spLocks/>
              </p:cNvSpPr>
              <p:nvPr/>
            </p:nvSpPr>
            <p:spPr bwMode="auto">
              <a:xfrm>
                <a:off x="5008" y="1938"/>
                <a:ext cx="157" cy="12"/>
              </a:xfrm>
              <a:custGeom>
                <a:avLst/>
                <a:gdLst>
                  <a:gd name="T0" fmla="*/ 0 w 157"/>
                  <a:gd name="T1" fmla="*/ 0 h 12"/>
                  <a:gd name="T2" fmla="*/ 16 w 157"/>
                  <a:gd name="T3" fmla="*/ 0 h 12"/>
                  <a:gd name="T4" fmla="*/ 16 w 157"/>
                  <a:gd name="T5" fmla="*/ 12 h 12"/>
                  <a:gd name="T6" fmla="*/ 157 w 157"/>
                  <a:gd name="T7" fmla="*/ 9 h 12"/>
                  <a:gd name="T8" fmla="*/ 0 60000 65536"/>
                  <a:gd name="T9" fmla="*/ 0 60000 65536"/>
                  <a:gd name="T10" fmla="*/ 0 60000 65536"/>
                  <a:gd name="T11" fmla="*/ 0 60000 65536"/>
                  <a:gd name="T12" fmla="*/ 0 w 157"/>
                  <a:gd name="T13" fmla="*/ 0 h 12"/>
                  <a:gd name="T14" fmla="*/ 157 w 157"/>
                  <a:gd name="T15" fmla="*/ 12 h 12"/>
                </a:gdLst>
                <a:ahLst/>
                <a:cxnLst>
                  <a:cxn ang="T8">
                    <a:pos x="T0" y="T1"/>
                  </a:cxn>
                  <a:cxn ang="T9">
                    <a:pos x="T2" y="T3"/>
                  </a:cxn>
                  <a:cxn ang="T10">
                    <a:pos x="T4" y="T5"/>
                  </a:cxn>
                  <a:cxn ang="T11">
                    <a:pos x="T6" y="T7"/>
                  </a:cxn>
                </a:cxnLst>
                <a:rect l="T12" t="T13" r="T14" b="T15"/>
                <a:pathLst>
                  <a:path w="157" h="12">
                    <a:moveTo>
                      <a:pt x="0" y="0"/>
                    </a:moveTo>
                    <a:lnTo>
                      <a:pt x="16" y="0"/>
                    </a:lnTo>
                    <a:lnTo>
                      <a:pt x="16" y="12"/>
                    </a:lnTo>
                    <a:lnTo>
                      <a:pt x="157" y="9"/>
                    </a:lnTo>
                  </a:path>
                </a:pathLst>
              </a:custGeom>
              <a:noFill/>
              <a:ln w="3175">
                <a:solidFill>
                  <a:srgbClr val="000000"/>
                </a:solidFill>
                <a:miter lim="800000"/>
                <a:headEnd/>
                <a:tailEnd/>
              </a:ln>
            </p:spPr>
            <p:txBody>
              <a:bodyPr/>
              <a:lstStyle/>
              <a:p>
                <a:pPr algn="ctr" eaLnBrk="0" hangingPunct="0"/>
                <a:endParaRPr lang="en-US" dirty="0"/>
              </a:p>
            </p:txBody>
          </p:sp>
          <p:sp>
            <p:nvSpPr>
              <p:cNvPr id="2395" name="Line 2794"/>
              <p:cNvSpPr>
                <a:spLocks noChangeShapeType="1"/>
              </p:cNvSpPr>
              <p:nvPr/>
            </p:nvSpPr>
            <p:spPr bwMode="auto">
              <a:xfrm>
                <a:off x="5165" y="1947"/>
                <a:ext cx="18" cy="5"/>
              </a:xfrm>
              <a:prstGeom prst="line">
                <a:avLst/>
              </a:prstGeom>
              <a:noFill/>
              <a:ln w="3175">
                <a:solidFill>
                  <a:srgbClr val="000000"/>
                </a:solidFill>
                <a:miter lim="800000"/>
                <a:headEnd/>
                <a:tailEnd/>
              </a:ln>
            </p:spPr>
            <p:txBody>
              <a:bodyPr/>
              <a:lstStyle/>
              <a:p>
                <a:endParaRPr lang="en-US" dirty="0"/>
              </a:p>
            </p:txBody>
          </p:sp>
          <p:sp>
            <p:nvSpPr>
              <p:cNvPr id="2396" name="Freeform 2795"/>
              <p:cNvSpPr>
                <a:spLocks/>
              </p:cNvSpPr>
              <p:nvPr/>
            </p:nvSpPr>
            <p:spPr bwMode="auto">
              <a:xfrm>
                <a:off x="5183" y="1952"/>
                <a:ext cx="8" cy="27"/>
              </a:xfrm>
              <a:custGeom>
                <a:avLst/>
                <a:gdLst>
                  <a:gd name="T0" fmla="*/ 0 w 8"/>
                  <a:gd name="T1" fmla="*/ 0 h 27"/>
                  <a:gd name="T2" fmla="*/ 8 w 8"/>
                  <a:gd name="T3" fmla="*/ 16 h 27"/>
                  <a:gd name="T4" fmla="*/ 8 w 8"/>
                  <a:gd name="T5" fmla="*/ 27 h 27"/>
                  <a:gd name="T6" fmla="*/ 0 60000 65536"/>
                  <a:gd name="T7" fmla="*/ 0 60000 65536"/>
                  <a:gd name="T8" fmla="*/ 0 60000 65536"/>
                  <a:gd name="T9" fmla="*/ 0 w 8"/>
                  <a:gd name="T10" fmla="*/ 0 h 27"/>
                  <a:gd name="T11" fmla="*/ 8 w 8"/>
                  <a:gd name="T12" fmla="*/ 27 h 27"/>
                </a:gdLst>
                <a:ahLst/>
                <a:cxnLst>
                  <a:cxn ang="T6">
                    <a:pos x="T0" y="T1"/>
                  </a:cxn>
                  <a:cxn ang="T7">
                    <a:pos x="T2" y="T3"/>
                  </a:cxn>
                  <a:cxn ang="T8">
                    <a:pos x="T4" y="T5"/>
                  </a:cxn>
                </a:cxnLst>
                <a:rect l="T9" t="T10" r="T11" b="T12"/>
                <a:pathLst>
                  <a:path w="8" h="27">
                    <a:moveTo>
                      <a:pt x="0" y="0"/>
                    </a:moveTo>
                    <a:lnTo>
                      <a:pt x="8" y="16"/>
                    </a:lnTo>
                    <a:lnTo>
                      <a:pt x="8" y="27"/>
                    </a:lnTo>
                  </a:path>
                </a:pathLst>
              </a:custGeom>
              <a:noFill/>
              <a:ln w="3175">
                <a:solidFill>
                  <a:srgbClr val="000000"/>
                </a:solidFill>
                <a:miter lim="800000"/>
                <a:headEnd/>
                <a:tailEnd/>
              </a:ln>
            </p:spPr>
            <p:txBody>
              <a:bodyPr/>
              <a:lstStyle/>
              <a:p>
                <a:pPr algn="ctr" eaLnBrk="0" hangingPunct="0"/>
                <a:endParaRPr lang="en-US" dirty="0"/>
              </a:p>
            </p:txBody>
          </p:sp>
          <p:sp>
            <p:nvSpPr>
              <p:cNvPr id="2397" name="Freeform 2796"/>
              <p:cNvSpPr>
                <a:spLocks/>
              </p:cNvSpPr>
              <p:nvPr/>
            </p:nvSpPr>
            <p:spPr bwMode="auto">
              <a:xfrm>
                <a:off x="5186" y="1979"/>
                <a:ext cx="31" cy="42"/>
              </a:xfrm>
              <a:custGeom>
                <a:avLst/>
                <a:gdLst>
                  <a:gd name="T0" fmla="*/ 5 w 31"/>
                  <a:gd name="T1" fmla="*/ 0 h 42"/>
                  <a:gd name="T2" fmla="*/ 0 w 31"/>
                  <a:gd name="T3" fmla="*/ 0 h 42"/>
                  <a:gd name="T4" fmla="*/ 3 w 31"/>
                  <a:gd name="T5" fmla="*/ 3 h 42"/>
                  <a:gd name="T6" fmla="*/ 14 w 31"/>
                  <a:gd name="T7" fmla="*/ 8 h 42"/>
                  <a:gd name="T8" fmla="*/ 16 w 31"/>
                  <a:gd name="T9" fmla="*/ 11 h 42"/>
                  <a:gd name="T10" fmla="*/ 14 w 31"/>
                  <a:gd name="T11" fmla="*/ 16 h 42"/>
                  <a:gd name="T12" fmla="*/ 22 w 31"/>
                  <a:gd name="T13" fmla="*/ 13 h 42"/>
                  <a:gd name="T14" fmla="*/ 27 w 31"/>
                  <a:gd name="T15" fmla="*/ 18 h 42"/>
                  <a:gd name="T16" fmla="*/ 31 w 31"/>
                  <a:gd name="T17" fmla="*/ 32 h 42"/>
                  <a:gd name="T18" fmla="*/ 21 w 31"/>
                  <a:gd name="T19" fmla="*/ 35 h 42"/>
                  <a:gd name="T20" fmla="*/ 21 w 31"/>
                  <a:gd name="T21" fmla="*/ 42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42"/>
                  <a:gd name="T35" fmla="*/ 31 w 3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42">
                    <a:moveTo>
                      <a:pt x="5" y="0"/>
                    </a:moveTo>
                    <a:lnTo>
                      <a:pt x="0" y="0"/>
                    </a:lnTo>
                    <a:lnTo>
                      <a:pt x="3" y="3"/>
                    </a:lnTo>
                    <a:lnTo>
                      <a:pt x="14" y="8"/>
                    </a:lnTo>
                    <a:lnTo>
                      <a:pt x="16" y="11"/>
                    </a:lnTo>
                    <a:lnTo>
                      <a:pt x="14" y="16"/>
                    </a:lnTo>
                    <a:lnTo>
                      <a:pt x="22" y="13"/>
                    </a:lnTo>
                    <a:lnTo>
                      <a:pt x="27" y="18"/>
                    </a:lnTo>
                    <a:lnTo>
                      <a:pt x="31" y="32"/>
                    </a:lnTo>
                    <a:lnTo>
                      <a:pt x="21" y="35"/>
                    </a:lnTo>
                    <a:lnTo>
                      <a:pt x="21" y="42"/>
                    </a:lnTo>
                  </a:path>
                </a:pathLst>
              </a:custGeom>
              <a:noFill/>
              <a:ln w="3175">
                <a:solidFill>
                  <a:srgbClr val="000000"/>
                </a:solidFill>
                <a:miter lim="800000"/>
                <a:headEnd/>
                <a:tailEnd/>
              </a:ln>
            </p:spPr>
            <p:txBody>
              <a:bodyPr/>
              <a:lstStyle/>
              <a:p>
                <a:pPr algn="ctr" eaLnBrk="0" hangingPunct="0"/>
                <a:endParaRPr lang="en-US" dirty="0"/>
              </a:p>
            </p:txBody>
          </p:sp>
          <p:sp>
            <p:nvSpPr>
              <p:cNvPr id="2398" name="Freeform 2797"/>
              <p:cNvSpPr>
                <a:spLocks/>
              </p:cNvSpPr>
              <p:nvPr/>
            </p:nvSpPr>
            <p:spPr bwMode="auto">
              <a:xfrm>
                <a:off x="5205" y="2021"/>
                <a:ext cx="13" cy="49"/>
              </a:xfrm>
              <a:custGeom>
                <a:avLst/>
                <a:gdLst>
                  <a:gd name="T0" fmla="*/ 2 w 13"/>
                  <a:gd name="T1" fmla="*/ 0 h 49"/>
                  <a:gd name="T2" fmla="*/ 5 w 13"/>
                  <a:gd name="T3" fmla="*/ 3 h 49"/>
                  <a:gd name="T4" fmla="*/ 0 w 13"/>
                  <a:gd name="T5" fmla="*/ 9 h 49"/>
                  <a:gd name="T6" fmla="*/ 8 w 13"/>
                  <a:gd name="T7" fmla="*/ 21 h 49"/>
                  <a:gd name="T8" fmla="*/ 5 w 13"/>
                  <a:gd name="T9" fmla="*/ 32 h 49"/>
                  <a:gd name="T10" fmla="*/ 13 w 13"/>
                  <a:gd name="T11" fmla="*/ 38 h 49"/>
                  <a:gd name="T12" fmla="*/ 12 w 13"/>
                  <a:gd name="T13" fmla="*/ 45 h 49"/>
                  <a:gd name="T14" fmla="*/ 13 w 13"/>
                  <a:gd name="T15" fmla="*/ 49 h 4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49"/>
                  <a:gd name="T26" fmla="*/ 13 w 13"/>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49">
                    <a:moveTo>
                      <a:pt x="2" y="0"/>
                    </a:moveTo>
                    <a:lnTo>
                      <a:pt x="5" y="3"/>
                    </a:lnTo>
                    <a:lnTo>
                      <a:pt x="0" y="9"/>
                    </a:lnTo>
                    <a:lnTo>
                      <a:pt x="8" y="21"/>
                    </a:lnTo>
                    <a:lnTo>
                      <a:pt x="5" y="32"/>
                    </a:lnTo>
                    <a:lnTo>
                      <a:pt x="13" y="38"/>
                    </a:lnTo>
                    <a:lnTo>
                      <a:pt x="12" y="45"/>
                    </a:lnTo>
                    <a:lnTo>
                      <a:pt x="13" y="49"/>
                    </a:lnTo>
                  </a:path>
                </a:pathLst>
              </a:custGeom>
              <a:noFill/>
              <a:ln w="3175">
                <a:solidFill>
                  <a:srgbClr val="000000"/>
                </a:solidFill>
                <a:miter lim="800000"/>
                <a:headEnd/>
                <a:tailEnd/>
              </a:ln>
            </p:spPr>
            <p:txBody>
              <a:bodyPr/>
              <a:lstStyle/>
              <a:p>
                <a:pPr algn="ctr" eaLnBrk="0" hangingPunct="0"/>
                <a:endParaRPr lang="en-US" dirty="0"/>
              </a:p>
            </p:txBody>
          </p:sp>
          <p:sp>
            <p:nvSpPr>
              <p:cNvPr id="2399" name="Line 2798"/>
              <p:cNvSpPr>
                <a:spLocks noChangeShapeType="1"/>
              </p:cNvSpPr>
              <p:nvPr/>
            </p:nvSpPr>
            <p:spPr bwMode="auto">
              <a:xfrm flipH="1">
                <a:off x="4890" y="2070"/>
                <a:ext cx="328" cy="7"/>
              </a:xfrm>
              <a:prstGeom prst="line">
                <a:avLst/>
              </a:prstGeom>
              <a:noFill/>
              <a:ln w="3175">
                <a:solidFill>
                  <a:srgbClr val="000000"/>
                </a:solidFill>
                <a:miter lim="800000"/>
                <a:headEnd/>
                <a:tailEnd/>
              </a:ln>
            </p:spPr>
            <p:txBody>
              <a:bodyPr/>
              <a:lstStyle/>
              <a:p>
                <a:endParaRPr lang="en-US" dirty="0"/>
              </a:p>
            </p:txBody>
          </p:sp>
          <p:sp>
            <p:nvSpPr>
              <p:cNvPr id="2400" name="Line 2799"/>
              <p:cNvSpPr>
                <a:spLocks noChangeShapeType="1"/>
              </p:cNvSpPr>
              <p:nvPr/>
            </p:nvSpPr>
            <p:spPr bwMode="auto">
              <a:xfrm flipV="1">
                <a:off x="4890" y="2069"/>
                <a:ext cx="1" cy="8"/>
              </a:xfrm>
              <a:prstGeom prst="line">
                <a:avLst/>
              </a:prstGeom>
              <a:noFill/>
              <a:ln w="3175">
                <a:solidFill>
                  <a:srgbClr val="000000"/>
                </a:solidFill>
                <a:miter lim="800000"/>
                <a:headEnd/>
                <a:tailEnd/>
              </a:ln>
            </p:spPr>
            <p:txBody>
              <a:bodyPr/>
              <a:lstStyle/>
              <a:p>
                <a:endParaRPr lang="en-US" dirty="0"/>
              </a:p>
            </p:txBody>
          </p:sp>
          <p:sp>
            <p:nvSpPr>
              <p:cNvPr id="2401" name="Line 2800"/>
              <p:cNvSpPr>
                <a:spLocks noChangeShapeType="1"/>
              </p:cNvSpPr>
              <p:nvPr/>
            </p:nvSpPr>
            <p:spPr bwMode="auto">
              <a:xfrm>
                <a:off x="4890" y="2069"/>
                <a:ext cx="1" cy="1"/>
              </a:xfrm>
              <a:prstGeom prst="line">
                <a:avLst/>
              </a:prstGeom>
              <a:noFill/>
              <a:ln w="3175">
                <a:solidFill>
                  <a:srgbClr val="000000"/>
                </a:solidFill>
                <a:miter lim="800000"/>
                <a:headEnd/>
                <a:tailEnd/>
              </a:ln>
            </p:spPr>
            <p:txBody>
              <a:bodyPr/>
              <a:lstStyle/>
              <a:p>
                <a:endParaRPr lang="en-US" dirty="0"/>
              </a:p>
            </p:txBody>
          </p:sp>
          <p:sp>
            <p:nvSpPr>
              <p:cNvPr id="2402" name="Line 2801"/>
              <p:cNvSpPr>
                <a:spLocks noChangeShapeType="1"/>
              </p:cNvSpPr>
              <p:nvPr/>
            </p:nvSpPr>
            <p:spPr bwMode="auto">
              <a:xfrm flipV="1">
                <a:off x="4890" y="2067"/>
                <a:ext cx="1" cy="2"/>
              </a:xfrm>
              <a:prstGeom prst="line">
                <a:avLst/>
              </a:prstGeom>
              <a:noFill/>
              <a:ln w="3175">
                <a:solidFill>
                  <a:srgbClr val="000000"/>
                </a:solidFill>
                <a:miter lim="800000"/>
                <a:headEnd/>
                <a:tailEnd/>
              </a:ln>
            </p:spPr>
            <p:txBody>
              <a:bodyPr/>
              <a:lstStyle/>
              <a:p>
                <a:endParaRPr lang="en-US" dirty="0"/>
              </a:p>
            </p:txBody>
          </p:sp>
          <p:sp>
            <p:nvSpPr>
              <p:cNvPr id="2403" name="Line 2802"/>
              <p:cNvSpPr>
                <a:spLocks noChangeShapeType="1"/>
              </p:cNvSpPr>
              <p:nvPr/>
            </p:nvSpPr>
            <p:spPr bwMode="auto">
              <a:xfrm flipV="1">
                <a:off x="4890" y="2066"/>
                <a:ext cx="1" cy="1"/>
              </a:xfrm>
              <a:prstGeom prst="line">
                <a:avLst/>
              </a:prstGeom>
              <a:noFill/>
              <a:ln w="3175">
                <a:solidFill>
                  <a:srgbClr val="000000"/>
                </a:solidFill>
                <a:miter lim="800000"/>
                <a:headEnd/>
                <a:tailEnd/>
              </a:ln>
            </p:spPr>
            <p:txBody>
              <a:bodyPr/>
              <a:lstStyle/>
              <a:p>
                <a:endParaRPr lang="en-US" dirty="0"/>
              </a:p>
            </p:txBody>
          </p:sp>
          <p:sp>
            <p:nvSpPr>
              <p:cNvPr id="2404" name="Line 2803"/>
              <p:cNvSpPr>
                <a:spLocks noChangeShapeType="1"/>
              </p:cNvSpPr>
              <p:nvPr/>
            </p:nvSpPr>
            <p:spPr bwMode="auto">
              <a:xfrm flipV="1">
                <a:off x="4890" y="2066"/>
                <a:ext cx="1" cy="1"/>
              </a:xfrm>
              <a:prstGeom prst="line">
                <a:avLst/>
              </a:prstGeom>
              <a:noFill/>
              <a:ln w="3175">
                <a:solidFill>
                  <a:srgbClr val="000000"/>
                </a:solidFill>
                <a:miter lim="800000"/>
                <a:headEnd/>
                <a:tailEnd/>
              </a:ln>
            </p:spPr>
            <p:txBody>
              <a:bodyPr/>
              <a:lstStyle/>
              <a:p>
                <a:endParaRPr lang="en-US" dirty="0"/>
              </a:p>
            </p:txBody>
          </p:sp>
          <p:sp>
            <p:nvSpPr>
              <p:cNvPr id="2405" name="Line 2804"/>
              <p:cNvSpPr>
                <a:spLocks noChangeShapeType="1"/>
              </p:cNvSpPr>
              <p:nvPr/>
            </p:nvSpPr>
            <p:spPr bwMode="auto">
              <a:xfrm flipV="1">
                <a:off x="4890" y="2064"/>
                <a:ext cx="1" cy="2"/>
              </a:xfrm>
              <a:prstGeom prst="line">
                <a:avLst/>
              </a:prstGeom>
              <a:noFill/>
              <a:ln w="3175">
                <a:solidFill>
                  <a:srgbClr val="000000"/>
                </a:solidFill>
                <a:miter lim="800000"/>
                <a:headEnd/>
                <a:tailEnd/>
              </a:ln>
            </p:spPr>
            <p:txBody>
              <a:bodyPr/>
              <a:lstStyle/>
              <a:p>
                <a:endParaRPr lang="en-US" dirty="0"/>
              </a:p>
            </p:txBody>
          </p:sp>
          <p:sp>
            <p:nvSpPr>
              <p:cNvPr id="2406" name="Line 2805"/>
              <p:cNvSpPr>
                <a:spLocks noChangeShapeType="1"/>
              </p:cNvSpPr>
              <p:nvPr/>
            </p:nvSpPr>
            <p:spPr bwMode="auto">
              <a:xfrm>
                <a:off x="4890" y="2064"/>
                <a:ext cx="1" cy="1"/>
              </a:xfrm>
              <a:prstGeom prst="line">
                <a:avLst/>
              </a:prstGeom>
              <a:noFill/>
              <a:ln w="3175">
                <a:solidFill>
                  <a:srgbClr val="000000"/>
                </a:solidFill>
                <a:miter lim="800000"/>
                <a:headEnd/>
                <a:tailEnd/>
              </a:ln>
            </p:spPr>
            <p:txBody>
              <a:bodyPr/>
              <a:lstStyle/>
              <a:p>
                <a:endParaRPr lang="en-US" dirty="0"/>
              </a:p>
            </p:txBody>
          </p:sp>
          <p:sp>
            <p:nvSpPr>
              <p:cNvPr id="2407" name="Line 2806"/>
              <p:cNvSpPr>
                <a:spLocks noChangeShapeType="1"/>
              </p:cNvSpPr>
              <p:nvPr/>
            </p:nvSpPr>
            <p:spPr bwMode="auto">
              <a:xfrm flipV="1">
                <a:off x="4890" y="2061"/>
                <a:ext cx="1" cy="3"/>
              </a:xfrm>
              <a:prstGeom prst="line">
                <a:avLst/>
              </a:prstGeom>
              <a:noFill/>
              <a:ln w="3175">
                <a:solidFill>
                  <a:srgbClr val="000000"/>
                </a:solidFill>
                <a:miter lim="800000"/>
                <a:headEnd/>
                <a:tailEnd/>
              </a:ln>
            </p:spPr>
            <p:txBody>
              <a:bodyPr/>
              <a:lstStyle/>
              <a:p>
                <a:endParaRPr lang="en-US" dirty="0"/>
              </a:p>
            </p:txBody>
          </p:sp>
          <p:sp>
            <p:nvSpPr>
              <p:cNvPr id="2408" name="Line 2807"/>
              <p:cNvSpPr>
                <a:spLocks noChangeShapeType="1"/>
              </p:cNvSpPr>
              <p:nvPr/>
            </p:nvSpPr>
            <p:spPr bwMode="auto">
              <a:xfrm flipV="1">
                <a:off x="4890" y="2059"/>
                <a:ext cx="1" cy="2"/>
              </a:xfrm>
              <a:prstGeom prst="line">
                <a:avLst/>
              </a:prstGeom>
              <a:noFill/>
              <a:ln w="3175">
                <a:solidFill>
                  <a:srgbClr val="000000"/>
                </a:solidFill>
                <a:miter lim="800000"/>
                <a:headEnd/>
                <a:tailEnd/>
              </a:ln>
            </p:spPr>
            <p:txBody>
              <a:bodyPr/>
              <a:lstStyle/>
              <a:p>
                <a:endParaRPr lang="en-US" dirty="0"/>
              </a:p>
            </p:txBody>
          </p:sp>
          <p:sp>
            <p:nvSpPr>
              <p:cNvPr id="2409" name="Line 2808"/>
              <p:cNvSpPr>
                <a:spLocks noChangeShapeType="1"/>
              </p:cNvSpPr>
              <p:nvPr/>
            </p:nvSpPr>
            <p:spPr bwMode="auto">
              <a:xfrm>
                <a:off x="4890" y="2059"/>
                <a:ext cx="1" cy="1"/>
              </a:xfrm>
              <a:prstGeom prst="line">
                <a:avLst/>
              </a:prstGeom>
              <a:noFill/>
              <a:ln w="3175">
                <a:solidFill>
                  <a:srgbClr val="000000"/>
                </a:solidFill>
                <a:miter lim="800000"/>
                <a:headEnd/>
                <a:tailEnd/>
              </a:ln>
            </p:spPr>
            <p:txBody>
              <a:bodyPr/>
              <a:lstStyle/>
              <a:p>
                <a:endParaRPr lang="en-US" dirty="0"/>
              </a:p>
            </p:txBody>
          </p:sp>
          <p:sp>
            <p:nvSpPr>
              <p:cNvPr id="2410" name="Line 2809"/>
              <p:cNvSpPr>
                <a:spLocks noChangeShapeType="1"/>
              </p:cNvSpPr>
              <p:nvPr/>
            </p:nvSpPr>
            <p:spPr bwMode="auto">
              <a:xfrm flipV="1">
                <a:off x="4890" y="2058"/>
                <a:ext cx="1" cy="1"/>
              </a:xfrm>
              <a:prstGeom prst="line">
                <a:avLst/>
              </a:prstGeom>
              <a:noFill/>
              <a:ln w="3175">
                <a:solidFill>
                  <a:srgbClr val="000000"/>
                </a:solidFill>
                <a:miter lim="800000"/>
                <a:headEnd/>
                <a:tailEnd/>
              </a:ln>
            </p:spPr>
            <p:txBody>
              <a:bodyPr/>
              <a:lstStyle/>
              <a:p>
                <a:endParaRPr lang="en-US" dirty="0"/>
              </a:p>
            </p:txBody>
          </p:sp>
          <p:sp>
            <p:nvSpPr>
              <p:cNvPr id="2411" name="Line 2810"/>
              <p:cNvSpPr>
                <a:spLocks noChangeShapeType="1"/>
              </p:cNvSpPr>
              <p:nvPr/>
            </p:nvSpPr>
            <p:spPr bwMode="auto">
              <a:xfrm flipV="1">
                <a:off x="4890" y="2056"/>
                <a:ext cx="1" cy="2"/>
              </a:xfrm>
              <a:prstGeom prst="line">
                <a:avLst/>
              </a:prstGeom>
              <a:noFill/>
              <a:ln w="3175">
                <a:solidFill>
                  <a:srgbClr val="000000"/>
                </a:solidFill>
                <a:miter lim="800000"/>
                <a:headEnd/>
                <a:tailEnd/>
              </a:ln>
            </p:spPr>
            <p:txBody>
              <a:bodyPr/>
              <a:lstStyle/>
              <a:p>
                <a:endParaRPr lang="en-US" dirty="0"/>
              </a:p>
            </p:txBody>
          </p:sp>
          <p:sp>
            <p:nvSpPr>
              <p:cNvPr id="2412" name="Line 2811"/>
              <p:cNvSpPr>
                <a:spLocks noChangeShapeType="1"/>
              </p:cNvSpPr>
              <p:nvPr/>
            </p:nvSpPr>
            <p:spPr bwMode="auto">
              <a:xfrm flipH="1" flipV="1">
                <a:off x="4888" y="1995"/>
                <a:ext cx="2" cy="61"/>
              </a:xfrm>
              <a:prstGeom prst="line">
                <a:avLst/>
              </a:prstGeom>
              <a:noFill/>
              <a:ln w="3175">
                <a:solidFill>
                  <a:srgbClr val="000000"/>
                </a:solidFill>
                <a:miter lim="800000"/>
                <a:headEnd/>
                <a:tailEnd/>
              </a:ln>
            </p:spPr>
            <p:txBody>
              <a:bodyPr/>
              <a:lstStyle/>
              <a:p>
                <a:endParaRPr lang="en-US" dirty="0"/>
              </a:p>
            </p:txBody>
          </p:sp>
          <p:sp>
            <p:nvSpPr>
              <p:cNvPr id="2413" name="Freeform 2812"/>
              <p:cNvSpPr>
                <a:spLocks/>
              </p:cNvSpPr>
              <p:nvPr/>
            </p:nvSpPr>
            <p:spPr bwMode="auto">
              <a:xfrm>
                <a:off x="4888" y="1986"/>
                <a:ext cx="3" cy="9"/>
              </a:xfrm>
              <a:custGeom>
                <a:avLst/>
                <a:gdLst>
                  <a:gd name="T0" fmla="*/ 0 w 3"/>
                  <a:gd name="T1" fmla="*/ 9 h 9"/>
                  <a:gd name="T2" fmla="*/ 3 w 3"/>
                  <a:gd name="T3" fmla="*/ 4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lnTo>
                      <a:pt x="3"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14" name="Line 2813"/>
              <p:cNvSpPr>
                <a:spLocks noChangeShapeType="1"/>
              </p:cNvSpPr>
              <p:nvPr/>
            </p:nvSpPr>
            <p:spPr bwMode="auto">
              <a:xfrm flipV="1">
                <a:off x="4888" y="1979"/>
                <a:ext cx="1" cy="7"/>
              </a:xfrm>
              <a:prstGeom prst="line">
                <a:avLst/>
              </a:prstGeom>
              <a:noFill/>
              <a:ln w="3175">
                <a:solidFill>
                  <a:srgbClr val="000000"/>
                </a:solidFill>
                <a:miter lim="800000"/>
                <a:headEnd/>
                <a:tailEnd/>
              </a:ln>
            </p:spPr>
            <p:txBody>
              <a:bodyPr/>
              <a:lstStyle/>
              <a:p>
                <a:endParaRPr lang="en-US" dirty="0"/>
              </a:p>
            </p:txBody>
          </p:sp>
          <p:sp>
            <p:nvSpPr>
              <p:cNvPr id="2415" name="Freeform 2814"/>
              <p:cNvSpPr>
                <a:spLocks/>
              </p:cNvSpPr>
              <p:nvPr/>
            </p:nvSpPr>
            <p:spPr bwMode="auto">
              <a:xfrm>
                <a:off x="4885" y="1920"/>
                <a:ext cx="47" cy="59"/>
              </a:xfrm>
              <a:custGeom>
                <a:avLst/>
                <a:gdLst>
                  <a:gd name="T0" fmla="*/ 3 w 47"/>
                  <a:gd name="T1" fmla="*/ 59 h 59"/>
                  <a:gd name="T2" fmla="*/ 31 w 47"/>
                  <a:gd name="T3" fmla="*/ 51 h 59"/>
                  <a:gd name="T4" fmla="*/ 35 w 47"/>
                  <a:gd name="T5" fmla="*/ 38 h 59"/>
                  <a:gd name="T6" fmla="*/ 42 w 47"/>
                  <a:gd name="T7" fmla="*/ 34 h 59"/>
                  <a:gd name="T8" fmla="*/ 47 w 47"/>
                  <a:gd name="T9" fmla="*/ 24 h 59"/>
                  <a:gd name="T10" fmla="*/ 42 w 47"/>
                  <a:gd name="T11" fmla="*/ 18 h 59"/>
                  <a:gd name="T12" fmla="*/ 45 w 47"/>
                  <a:gd name="T13" fmla="*/ 19 h 59"/>
                  <a:gd name="T14" fmla="*/ 31 w 47"/>
                  <a:gd name="T15" fmla="*/ 14 h 59"/>
                  <a:gd name="T16" fmla="*/ 24 w 47"/>
                  <a:gd name="T17" fmla="*/ 3 h 59"/>
                  <a:gd name="T18" fmla="*/ 0 w 47"/>
                  <a:gd name="T19" fmla="*/ 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59"/>
                  <a:gd name="T32" fmla="*/ 47 w 47"/>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59">
                    <a:moveTo>
                      <a:pt x="3" y="59"/>
                    </a:moveTo>
                    <a:lnTo>
                      <a:pt x="31" y="51"/>
                    </a:lnTo>
                    <a:lnTo>
                      <a:pt x="35" y="38"/>
                    </a:lnTo>
                    <a:lnTo>
                      <a:pt x="42" y="34"/>
                    </a:lnTo>
                    <a:lnTo>
                      <a:pt x="47" y="24"/>
                    </a:lnTo>
                    <a:lnTo>
                      <a:pt x="42" y="18"/>
                    </a:lnTo>
                    <a:lnTo>
                      <a:pt x="45" y="19"/>
                    </a:lnTo>
                    <a:lnTo>
                      <a:pt x="31" y="14"/>
                    </a:lnTo>
                    <a:lnTo>
                      <a:pt x="24"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16" name="Line 2815"/>
              <p:cNvSpPr>
                <a:spLocks noChangeShapeType="1"/>
              </p:cNvSpPr>
              <p:nvPr/>
            </p:nvSpPr>
            <p:spPr bwMode="auto">
              <a:xfrm flipV="1">
                <a:off x="4885" y="1886"/>
                <a:ext cx="1" cy="34"/>
              </a:xfrm>
              <a:prstGeom prst="line">
                <a:avLst/>
              </a:prstGeom>
              <a:noFill/>
              <a:ln w="3175">
                <a:solidFill>
                  <a:srgbClr val="000000"/>
                </a:solidFill>
                <a:miter lim="800000"/>
                <a:headEnd/>
                <a:tailEnd/>
              </a:ln>
            </p:spPr>
            <p:txBody>
              <a:bodyPr/>
              <a:lstStyle/>
              <a:p>
                <a:endParaRPr lang="en-US" dirty="0"/>
              </a:p>
            </p:txBody>
          </p:sp>
          <p:sp>
            <p:nvSpPr>
              <p:cNvPr id="2417" name="Freeform 2816"/>
              <p:cNvSpPr>
                <a:spLocks/>
              </p:cNvSpPr>
              <p:nvPr/>
            </p:nvSpPr>
            <p:spPr bwMode="auto">
              <a:xfrm>
                <a:off x="4885" y="1880"/>
                <a:ext cx="3" cy="6"/>
              </a:xfrm>
              <a:custGeom>
                <a:avLst/>
                <a:gdLst>
                  <a:gd name="T0" fmla="*/ 0 w 3"/>
                  <a:gd name="T1" fmla="*/ 6 h 6"/>
                  <a:gd name="T2" fmla="*/ 3 w 3"/>
                  <a:gd name="T3" fmla="*/ 2 h 6"/>
                  <a:gd name="T4" fmla="*/ 0 w 3"/>
                  <a:gd name="T5" fmla="*/ 0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0" y="6"/>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18" name="Line 2817"/>
              <p:cNvSpPr>
                <a:spLocks noChangeShapeType="1"/>
              </p:cNvSpPr>
              <p:nvPr/>
            </p:nvSpPr>
            <p:spPr bwMode="auto">
              <a:xfrm>
                <a:off x="4885" y="1880"/>
                <a:ext cx="1" cy="1"/>
              </a:xfrm>
              <a:prstGeom prst="line">
                <a:avLst/>
              </a:prstGeom>
              <a:noFill/>
              <a:ln w="3175">
                <a:solidFill>
                  <a:srgbClr val="000000"/>
                </a:solidFill>
                <a:miter lim="800000"/>
                <a:headEnd/>
                <a:tailEnd/>
              </a:ln>
            </p:spPr>
            <p:txBody>
              <a:bodyPr/>
              <a:lstStyle/>
              <a:p>
                <a:endParaRPr lang="en-US" dirty="0"/>
              </a:p>
            </p:txBody>
          </p:sp>
          <p:sp>
            <p:nvSpPr>
              <p:cNvPr id="2419" name="Freeform 2818"/>
              <p:cNvSpPr>
                <a:spLocks/>
              </p:cNvSpPr>
              <p:nvPr/>
            </p:nvSpPr>
            <p:spPr bwMode="auto">
              <a:xfrm>
                <a:off x="4885" y="1870"/>
                <a:ext cx="5" cy="10"/>
              </a:xfrm>
              <a:custGeom>
                <a:avLst/>
                <a:gdLst>
                  <a:gd name="T0" fmla="*/ 0 w 5"/>
                  <a:gd name="T1" fmla="*/ 10 h 10"/>
                  <a:gd name="T2" fmla="*/ 5 w 5"/>
                  <a:gd name="T3" fmla="*/ 8 h 10"/>
                  <a:gd name="T4" fmla="*/ 5 w 5"/>
                  <a:gd name="T5" fmla="*/ 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0" y="10"/>
                    </a:moveTo>
                    <a:lnTo>
                      <a:pt x="5" y="8"/>
                    </a:lnTo>
                    <a:lnTo>
                      <a:pt x="5" y="0"/>
                    </a:lnTo>
                  </a:path>
                </a:pathLst>
              </a:custGeom>
              <a:noFill/>
              <a:ln w="3175">
                <a:solidFill>
                  <a:srgbClr val="000000"/>
                </a:solidFill>
                <a:miter lim="800000"/>
                <a:headEnd/>
                <a:tailEnd/>
              </a:ln>
            </p:spPr>
            <p:txBody>
              <a:bodyPr/>
              <a:lstStyle/>
              <a:p>
                <a:pPr algn="ctr" eaLnBrk="0" hangingPunct="0"/>
                <a:endParaRPr lang="en-US" dirty="0"/>
              </a:p>
            </p:txBody>
          </p:sp>
        </p:grpSp>
        <p:grpSp>
          <p:nvGrpSpPr>
            <p:cNvPr id="21" name="Group 2819"/>
            <p:cNvGrpSpPr>
              <a:grpSpLocks/>
            </p:cNvGrpSpPr>
            <p:nvPr/>
          </p:nvGrpSpPr>
          <p:grpSpPr bwMode="auto">
            <a:xfrm>
              <a:off x="7032625" y="2967038"/>
              <a:ext cx="1430338" cy="276225"/>
              <a:chOff x="4430" y="1869"/>
              <a:chExt cx="901" cy="174"/>
            </a:xfrm>
          </p:grpSpPr>
          <p:sp>
            <p:nvSpPr>
              <p:cNvPr id="2020" name="Line 2820"/>
              <p:cNvSpPr>
                <a:spLocks noChangeShapeType="1"/>
              </p:cNvSpPr>
              <p:nvPr/>
            </p:nvSpPr>
            <p:spPr bwMode="auto">
              <a:xfrm>
                <a:off x="4890" y="1870"/>
                <a:ext cx="1" cy="1"/>
              </a:xfrm>
              <a:prstGeom prst="line">
                <a:avLst/>
              </a:prstGeom>
              <a:noFill/>
              <a:ln w="3175">
                <a:solidFill>
                  <a:srgbClr val="000000"/>
                </a:solidFill>
                <a:miter lim="800000"/>
                <a:headEnd/>
                <a:tailEnd/>
              </a:ln>
            </p:spPr>
            <p:txBody>
              <a:bodyPr/>
              <a:lstStyle/>
              <a:p>
                <a:endParaRPr lang="en-US" dirty="0"/>
              </a:p>
            </p:txBody>
          </p:sp>
          <p:sp>
            <p:nvSpPr>
              <p:cNvPr id="2021" name="Line 2821"/>
              <p:cNvSpPr>
                <a:spLocks noChangeShapeType="1"/>
              </p:cNvSpPr>
              <p:nvPr/>
            </p:nvSpPr>
            <p:spPr bwMode="auto">
              <a:xfrm>
                <a:off x="4891" y="1870"/>
                <a:ext cx="1" cy="1"/>
              </a:xfrm>
              <a:prstGeom prst="line">
                <a:avLst/>
              </a:prstGeom>
              <a:noFill/>
              <a:ln w="3175">
                <a:solidFill>
                  <a:srgbClr val="000000"/>
                </a:solidFill>
                <a:miter lim="800000"/>
                <a:headEnd/>
                <a:tailEnd/>
              </a:ln>
            </p:spPr>
            <p:txBody>
              <a:bodyPr/>
              <a:lstStyle/>
              <a:p>
                <a:endParaRPr lang="en-US" dirty="0"/>
              </a:p>
            </p:txBody>
          </p:sp>
          <p:sp>
            <p:nvSpPr>
              <p:cNvPr id="2022" name="Line 2822"/>
              <p:cNvSpPr>
                <a:spLocks noChangeShapeType="1"/>
              </p:cNvSpPr>
              <p:nvPr/>
            </p:nvSpPr>
            <p:spPr bwMode="auto">
              <a:xfrm flipV="1">
                <a:off x="4891" y="1869"/>
                <a:ext cx="96" cy="1"/>
              </a:xfrm>
              <a:prstGeom prst="line">
                <a:avLst/>
              </a:prstGeom>
              <a:noFill/>
              <a:ln w="3175">
                <a:solidFill>
                  <a:srgbClr val="000000"/>
                </a:solidFill>
                <a:miter lim="800000"/>
                <a:headEnd/>
                <a:tailEnd/>
              </a:ln>
            </p:spPr>
            <p:txBody>
              <a:bodyPr/>
              <a:lstStyle/>
              <a:p>
                <a:endParaRPr lang="en-US" dirty="0"/>
              </a:p>
            </p:txBody>
          </p:sp>
          <p:sp>
            <p:nvSpPr>
              <p:cNvPr id="2023" name="Freeform 2823"/>
              <p:cNvSpPr>
                <a:spLocks/>
              </p:cNvSpPr>
              <p:nvPr/>
            </p:nvSpPr>
            <p:spPr bwMode="auto">
              <a:xfrm>
                <a:off x="4434" y="187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24" name="Line 2824"/>
              <p:cNvSpPr>
                <a:spLocks noChangeShapeType="1"/>
              </p:cNvSpPr>
              <p:nvPr/>
            </p:nvSpPr>
            <p:spPr bwMode="auto">
              <a:xfrm>
                <a:off x="4890" y="1870"/>
                <a:ext cx="1" cy="1"/>
              </a:xfrm>
              <a:prstGeom prst="line">
                <a:avLst/>
              </a:prstGeom>
              <a:noFill/>
              <a:ln w="3175">
                <a:solidFill>
                  <a:srgbClr val="000000"/>
                </a:solidFill>
                <a:miter lim="800000"/>
                <a:headEnd/>
                <a:tailEnd/>
              </a:ln>
            </p:spPr>
            <p:txBody>
              <a:bodyPr/>
              <a:lstStyle/>
              <a:p>
                <a:endParaRPr lang="en-US" dirty="0"/>
              </a:p>
            </p:txBody>
          </p:sp>
          <p:sp>
            <p:nvSpPr>
              <p:cNvPr id="2025" name="Line 2825"/>
              <p:cNvSpPr>
                <a:spLocks noChangeShapeType="1"/>
              </p:cNvSpPr>
              <p:nvPr/>
            </p:nvSpPr>
            <p:spPr bwMode="auto">
              <a:xfrm flipH="1">
                <a:off x="4890" y="1870"/>
                <a:ext cx="1" cy="1"/>
              </a:xfrm>
              <a:prstGeom prst="line">
                <a:avLst/>
              </a:prstGeom>
              <a:noFill/>
              <a:ln w="3175">
                <a:solidFill>
                  <a:srgbClr val="000000"/>
                </a:solidFill>
                <a:miter lim="800000"/>
                <a:headEnd/>
                <a:tailEnd/>
              </a:ln>
            </p:spPr>
            <p:txBody>
              <a:bodyPr/>
              <a:lstStyle/>
              <a:p>
                <a:endParaRPr lang="en-US" dirty="0"/>
              </a:p>
            </p:txBody>
          </p:sp>
          <p:sp>
            <p:nvSpPr>
              <p:cNvPr id="2026" name="Line 2826"/>
              <p:cNvSpPr>
                <a:spLocks noChangeShapeType="1"/>
              </p:cNvSpPr>
              <p:nvPr/>
            </p:nvSpPr>
            <p:spPr bwMode="auto">
              <a:xfrm>
                <a:off x="4890" y="1870"/>
                <a:ext cx="1" cy="1"/>
              </a:xfrm>
              <a:prstGeom prst="line">
                <a:avLst/>
              </a:prstGeom>
              <a:noFill/>
              <a:ln w="3175">
                <a:solidFill>
                  <a:srgbClr val="000000"/>
                </a:solidFill>
                <a:miter lim="800000"/>
                <a:headEnd/>
                <a:tailEnd/>
              </a:ln>
            </p:spPr>
            <p:txBody>
              <a:bodyPr/>
              <a:lstStyle/>
              <a:p>
                <a:endParaRPr lang="en-US" dirty="0"/>
              </a:p>
            </p:txBody>
          </p:sp>
          <p:sp>
            <p:nvSpPr>
              <p:cNvPr id="2027" name="Freeform 2827"/>
              <p:cNvSpPr>
                <a:spLocks/>
              </p:cNvSpPr>
              <p:nvPr/>
            </p:nvSpPr>
            <p:spPr bwMode="auto">
              <a:xfrm>
                <a:off x="4655" y="1870"/>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028" name="Freeform 2828"/>
              <p:cNvSpPr>
                <a:spLocks/>
              </p:cNvSpPr>
              <p:nvPr/>
            </p:nvSpPr>
            <p:spPr bwMode="auto">
              <a:xfrm>
                <a:off x="5255" y="1870"/>
                <a:ext cx="2" cy="2"/>
              </a:xfrm>
              <a:custGeom>
                <a:avLst/>
                <a:gdLst>
                  <a:gd name="T0" fmla="*/ 0 w 2"/>
                  <a:gd name="T1" fmla="*/ 0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29" name="Line 2829"/>
              <p:cNvSpPr>
                <a:spLocks noChangeShapeType="1"/>
              </p:cNvSpPr>
              <p:nvPr/>
            </p:nvSpPr>
            <p:spPr bwMode="auto">
              <a:xfrm flipV="1">
                <a:off x="4637" y="1870"/>
                <a:ext cx="2" cy="2"/>
              </a:xfrm>
              <a:prstGeom prst="line">
                <a:avLst/>
              </a:prstGeom>
              <a:noFill/>
              <a:ln w="3175">
                <a:solidFill>
                  <a:srgbClr val="000000"/>
                </a:solidFill>
                <a:miter lim="800000"/>
                <a:headEnd/>
                <a:tailEnd/>
              </a:ln>
            </p:spPr>
            <p:txBody>
              <a:bodyPr/>
              <a:lstStyle/>
              <a:p>
                <a:endParaRPr lang="en-US" dirty="0"/>
              </a:p>
            </p:txBody>
          </p:sp>
          <p:sp>
            <p:nvSpPr>
              <p:cNvPr id="2030" name="Freeform 2830"/>
              <p:cNvSpPr>
                <a:spLocks/>
              </p:cNvSpPr>
              <p:nvPr/>
            </p:nvSpPr>
            <p:spPr bwMode="auto">
              <a:xfrm>
                <a:off x="4639" y="1872"/>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31" name="Freeform 2831"/>
              <p:cNvSpPr>
                <a:spLocks/>
              </p:cNvSpPr>
              <p:nvPr/>
            </p:nvSpPr>
            <p:spPr bwMode="auto">
              <a:xfrm>
                <a:off x="5084" y="1870"/>
                <a:ext cx="1" cy="5"/>
              </a:xfrm>
              <a:custGeom>
                <a:avLst/>
                <a:gdLst>
                  <a:gd name="T0" fmla="*/ 0 w 1"/>
                  <a:gd name="T1" fmla="*/ 5 h 5"/>
                  <a:gd name="T2" fmla="*/ 0 w 1"/>
                  <a:gd name="T3" fmla="*/ 0 h 5"/>
                  <a:gd name="T4" fmla="*/ 1 w 1"/>
                  <a:gd name="T5" fmla="*/ 5 h 5"/>
                  <a:gd name="T6" fmla="*/ 0 w 1"/>
                  <a:gd name="T7" fmla="*/ 5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0" y="0"/>
                    </a:lnTo>
                    <a:lnTo>
                      <a:pt x="1"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032" name="Freeform 2832"/>
              <p:cNvSpPr>
                <a:spLocks/>
              </p:cNvSpPr>
              <p:nvPr/>
            </p:nvSpPr>
            <p:spPr bwMode="auto">
              <a:xfrm>
                <a:off x="4456" y="1872"/>
                <a:ext cx="7" cy="5"/>
              </a:xfrm>
              <a:custGeom>
                <a:avLst/>
                <a:gdLst>
                  <a:gd name="T0" fmla="*/ 0 w 7"/>
                  <a:gd name="T1" fmla="*/ 5 h 5"/>
                  <a:gd name="T2" fmla="*/ 0 w 7"/>
                  <a:gd name="T3" fmla="*/ 0 h 5"/>
                  <a:gd name="T4" fmla="*/ 7 w 7"/>
                  <a:gd name="T5" fmla="*/ 0 h 5"/>
                  <a:gd name="T6" fmla="*/ 0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0" y="0"/>
                    </a:lnTo>
                    <a:lnTo>
                      <a:pt x="7"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033" name="Line 2833"/>
              <p:cNvSpPr>
                <a:spLocks noChangeShapeType="1"/>
              </p:cNvSpPr>
              <p:nvPr/>
            </p:nvSpPr>
            <p:spPr bwMode="auto">
              <a:xfrm flipV="1">
                <a:off x="4629" y="1870"/>
                <a:ext cx="2" cy="2"/>
              </a:xfrm>
              <a:prstGeom prst="line">
                <a:avLst/>
              </a:prstGeom>
              <a:noFill/>
              <a:ln w="3175">
                <a:solidFill>
                  <a:srgbClr val="000000"/>
                </a:solidFill>
                <a:miter lim="800000"/>
                <a:headEnd/>
                <a:tailEnd/>
              </a:ln>
            </p:spPr>
            <p:txBody>
              <a:bodyPr/>
              <a:lstStyle/>
              <a:p>
                <a:endParaRPr lang="en-US" dirty="0"/>
              </a:p>
            </p:txBody>
          </p:sp>
          <p:sp>
            <p:nvSpPr>
              <p:cNvPr id="2034" name="Freeform 2834"/>
              <p:cNvSpPr>
                <a:spLocks/>
              </p:cNvSpPr>
              <p:nvPr/>
            </p:nvSpPr>
            <p:spPr bwMode="auto">
              <a:xfrm>
                <a:off x="4474" y="1872"/>
                <a:ext cx="3" cy="5"/>
              </a:xfrm>
              <a:custGeom>
                <a:avLst/>
                <a:gdLst>
                  <a:gd name="T0" fmla="*/ 0 w 3"/>
                  <a:gd name="T1" fmla="*/ 2 h 5"/>
                  <a:gd name="T2" fmla="*/ 3 w 3"/>
                  <a:gd name="T3" fmla="*/ 0 h 5"/>
                  <a:gd name="T4" fmla="*/ 3 w 3"/>
                  <a:gd name="T5" fmla="*/ 5 h 5"/>
                  <a:gd name="T6" fmla="*/ 0 w 3"/>
                  <a:gd name="T7" fmla="*/ 2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2"/>
                    </a:moveTo>
                    <a:lnTo>
                      <a:pt x="3" y="0"/>
                    </a:lnTo>
                    <a:lnTo>
                      <a:pt x="3" y="5"/>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035" name="Line 2835"/>
              <p:cNvSpPr>
                <a:spLocks noChangeShapeType="1"/>
              </p:cNvSpPr>
              <p:nvPr/>
            </p:nvSpPr>
            <p:spPr bwMode="auto">
              <a:xfrm flipV="1">
                <a:off x="4655" y="1872"/>
                <a:ext cx="1" cy="2"/>
              </a:xfrm>
              <a:prstGeom prst="line">
                <a:avLst/>
              </a:prstGeom>
              <a:noFill/>
              <a:ln w="3175">
                <a:solidFill>
                  <a:srgbClr val="000000"/>
                </a:solidFill>
                <a:miter lim="800000"/>
                <a:headEnd/>
                <a:tailEnd/>
              </a:ln>
            </p:spPr>
            <p:txBody>
              <a:bodyPr/>
              <a:lstStyle/>
              <a:p>
                <a:endParaRPr lang="en-US" dirty="0"/>
              </a:p>
            </p:txBody>
          </p:sp>
          <p:sp>
            <p:nvSpPr>
              <p:cNvPr id="2036" name="Freeform 2836"/>
              <p:cNvSpPr>
                <a:spLocks/>
              </p:cNvSpPr>
              <p:nvPr/>
            </p:nvSpPr>
            <p:spPr bwMode="auto">
              <a:xfrm>
                <a:off x="4650" y="1872"/>
                <a:ext cx="2" cy="5"/>
              </a:xfrm>
              <a:custGeom>
                <a:avLst/>
                <a:gdLst>
                  <a:gd name="T0" fmla="*/ 0 w 2"/>
                  <a:gd name="T1" fmla="*/ 5 h 5"/>
                  <a:gd name="T2" fmla="*/ 2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037" name="Freeform 2837"/>
              <p:cNvSpPr>
                <a:spLocks/>
              </p:cNvSpPr>
              <p:nvPr/>
            </p:nvSpPr>
            <p:spPr bwMode="auto">
              <a:xfrm>
                <a:off x="4451" y="1872"/>
                <a:ext cx="23" cy="11"/>
              </a:xfrm>
              <a:custGeom>
                <a:avLst/>
                <a:gdLst>
                  <a:gd name="T0" fmla="*/ 4 w 23"/>
                  <a:gd name="T1" fmla="*/ 11 h 11"/>
                  <a:gd name="T2" fmla="*/ 0 w 23"/>
                  <a:gd name="T3" fmla="*/ 8 h 11"/>
                  <a:gd name="T4" fmla="*/ 20 w 23"/>
                  <a:gd name="T5" fmla="*/ 5 h 11"/>
                  <a:gd name="T6" fmla="*/ 12 w 23"/>
                  <a:gd name="T7" fmla="*/ 5 h 11"/>
                  <a:gd name="T8" fmla="*/ 12 w 23"/>
                  <a:gd name="T9" fmla="*/ 2 h 11"/>
                  <a:gd name="T10" fmla="*/ 21 w 23"/>
                  <a:gd name="T11" fmla="*/ 0 h 11"/>
                  <a:gd name="T12" fmla="*/ 23 w 23"/>
                  <a:gd name="T13" fmla="*/ 3 h 11"/>
                  <a:gd name="T14" fmla="*/ 23 w 23"/>
                  <a:gd name="T15" fmla="*/ 6 h 11"/>
                  <a:gd name="T16" fmla="*/ 13 w 23"/>
                  <a:gd name="T17" fmla="*/ 11 h 11"/>
                  <a:gd name="T18" fmla="*/ 12 w 23"/>
                  <a:gd name="T19" fmla="*/ 8 h 11"/>
                  <a:gd name="T20" fmla="*/ 12 w 23"/>
                  <a:gd name="T21" fmla="*/ 10 h 11"/>
                  <a:gd name="T22" fmla="*/ 5 w 23"/>
                  <a:gd name="T23" fmla="*/ 8 h 11"/>
                  <a:gd name="T24" fmla="*/ 4 w 23"/>
                  <a:gd name="T25" fmla="*/ 1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
                  <a:gd name="T41" fmla="*/ 23 w 23"/>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
                    <a:moveTo>
                      <a:pt x="4" y="11"/>
                    </a:moveTo>
                    <a:lnTo>
                      <a:pt x="0" y="8"/>
                    </a:lnTo>
                    <a:lnTo>
                      <a:pt x="20" y="5"/>
                    </a:lnTo>
                    <a:lnTo>
                      <a:pt x="12" y="5"/>
                    </a:lnTo>
                    <a:lnTo>
                      <a:pt x="12" y="2"/>
                    </a:lnTo>
                    <a:lnTo>
                      <a:pt x="21" y="0"/>
                    </a:lnTo>
                    <a:lnTo>
                      <a:pt x="23" y="3"/>
                    </a:lnTo>
                    <a:lnTo>
                      <a:pt x="23" y="6"/>
                    </a:lnTo>
                    <a:lnTo>
                      <a:pt x="13" y="11"/>
                    </a:lnTo>
                    <a:lnTo>
                      <a:pt x="12" y="8"/>
                    </a:lnTo>
                    <a:lnTo>
                      <a:pt x="12" y="10"/>
                    </a:lnTo>
                    <a:lnTo>
                      <a:pt x="5" y="8"/>
                    </a:lnTo>
                    <a:lnTo>
                      <a:pt x="4" y="11"/>
                    </a:lnTo>
                  </a:path>
                </a:pathLst>
              </a:custGeom>
              <a:noFill/>
              <a:ln w="3175">
                <a:solidFill>
                  <a:srgbClr val="000000"/>
                </a:solidFill>
                <a:miter lim="800000"/>
                <a:headEnd/>
                <a:tailEnd/>
              </a:ln>
            </p:spPr>
            <p:txBody>
              <a:bodyPr/>
              <a:lstStyle/>
              <a:p>
                <a:pPr algn="ctr" eaLnBrk="0" hangingPunct="0"/>
                <a:endParaRPr lang="en-US" dirty="0"/>
              </a:p>
            </p:txBody>
          </p:sp>
          <p:sp>
            <p:nvSpPr>
              <p:cNvPr id="2038" name="Line 2838"/>
              <p:cNvSpPr>
                <a:spLocks noChangeShapeType="1"/>
              </p:cNvSpPr>
              <p:nvPr/>
            </p:nvSpPr>
            <p:spPr bwMode="auto">
              <a:xfrm>
                <a:off x="4657" y="1872"/>
                <a:ext cx="1" cy="1"/>
              </a:xfrm>
              <a:prstGeom prst="line">
                <a:avLst/>
              </a:prstGeom>
              <a:noFill/>
              <a:ln w="3175">
                <a:solidFill>
                  <a:srgbClr val="000000"/>
                </a:solidFill>
                <a:miter lim="800000"/>
                <a:headEnd/>
                <a:tailEnd/>
              </a:ln>
            </p:spPr>
            <p:txBody>
              <a:bodyPr/>
              <a:lstStyle/>
              <a:p>
                <a:endParaRPr lang="en-US" dirty="0"/>
              </a:p>
            </p:txBody>
          </p:sp>
          <p:sp>
            <p:nvSpPr>
              <p:cNvPr id="2039" name="Line 2839"/>
              <p:cNvSpPr>
                <a:spLocks noChangeShapeType="1"/>
              </p:cNvSpPr>
              <p:nvPr/>
            </p:nvSpPr>
            <p:spPr bwMode="auto">
              <a:xfrm flipV="1">
                <a:off x="5257" y="1874"/>
                <a:ext cx="2" cy="1"/>
              </a:xfrm>
              <a:prstGeom prst="line">
                <a:avLst/>
              </a:prstGeom>
              <a:noFill/>
              <a:ln w="3175">
                <a:solidFill>
                  <a:srgbClr val="000000"/>
                </a:solidFill>
                <a:miter lim="800000"/>
                <a:headEnd/>
                <a:tailEnd/>
              </a:ln>
            </p:spPr>
            <p:txBody>
              <a:bodyPr/>
              <a:lstStyle/>
              <a:p>
                <a:endParaRPr lang="en-US" dirty="0"/>
              </a:p>
            </p:txBody>
          </p:sp>
          <p:sp>
            <p:nvSpPr>
              <p:cNvPr id="2040" name="Freeform 2840"/>
              <p:cNvSpPr>
                <a:spLocks/>
              </p:cNvSpPr>
              <p:nvPr/>
            </p:nvSpPr>
            <p:spPr bwMode="auto">
              <a:xfrm>
                <a:off x="4654" y="1872"/>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041" name="Line 2841"/>
              <p:cNvSpPr>
                <a:spLocks noChangeShapeType="1"/>
              </p:cNvSpPr>
              <p:nvPr/>
            </p:nvSpPr>
            <p:spPr bwMode="auto">
              <a:xfrm flipV="1">
                <a:off x="4639" y="1872"/>
                <a:ext cx="2" cy="2"/>
              </a:xfrm>
              <a:prstGeom prst="line">
                <a:avLst/>
              </a:prstGeom>
              <a:noFill/>
              <a:ln w="3175">
                <a:solidFill>
                  <a:srgbClr val="000000"/>
                </a:solidFill>
                <a:miter lim="800000"/>
                <a:headEnd/>
                <a:tailEnd/>
              </a:ln>
            </p:spPr>
            <p:txBody>
              <a:bodyPr/>
              <a:lstStyle/>
              <a:p>
                <a:endParaRPr lang="en-US" dirty="0"/>
              </a:p>
            </p:txBody>
          </p:sp>
          <p:sp>
            <p:nvSpPr>
              <p:cNvPr id="2042" name="Line 2842"/>
              <p:cNvSpPr>
                <a:spLocks noChangeShapeType="1"/>
              </p:cNvSpPr>
              <p:nvPr/>
            </p:nvSpPr>
            <p:spPr bwMode="auto">
              <a:xfrm flipV="1">
                <a:off x="4637" y="1874"/>
                <a:ext cx="2" cy="1"/>
              </a:xfrm>
              <a:prstGeom prst="line">
                <a:avLst/>
              </a:prstGeom>
              <a:noFill/>
              <a:ln w="3175">
                <a:solidFill>
                  <a:srgbClr val="000000"/>
                </a:solidFill>
                <a:miter lim="800000"/>
                <a:headEnd/>
                <a:tailEnd/>
              </a:ln>
            </p:spPr>
            <p:txBody>
              <a:bodyPr/>
              <a:lstStyle/>
              <a:p>
                <a:endParaRPr lang="en-US" dirty="0"/>
              </a:p>
            </p:txBody>
          </p:sp>
          <p:sp>
            <p:nvSpPr>
              <p:cNvPr id="2043" name="Line 2843"/>
              <p:cNvSpPr>
                <a:spLocks noChangeShapeType="1"/>
              </p:cNvSpPr>
              <p:nvPr/>
            </p:nvSpPr>
            <p:spPr bwMode="auto">
              <a:xfrm flipV="1">
                <a:off x="4434" y="1874"/>
                <a:ext cx="1" cy="1"/>
              </a:xfrm>
              <a:prstGeom prst="line">
                <a:avLst/>
              </a:prstGeom>
              <a:noFill/>
              <a:ln w="3175">
                <a:solidFill>
                  <a:srgbClr val="000000"/>
                </a:solidFill>
                <a:miter lim="800000"/>
                <a:headEnd/>
                <a:tailEnd/>
              </a:ln>
            </p:spPr>
            <p:txBody>
              <a:bodyPr/>
              <a:lstStyle/>
              <a:p>
                <a:endParaRPr lang="en-US" dirty="0"/>
              </a:p>
            </p:txBody>
          </p:sp>
          <p:sp>
            <p:nvSpPr>
              <p:cNvPr id="2044" name="Line 2844"/>
              <p:cNvSpPr>
                <a:spLocks noChangeShapeType="1"/>
              </p:cNvSpPr>
              <p:nvPr/>
            </p:nvSpPr>
            <p:spPr bwMode="auto">
              <a:xfrm>
                <a:off x="4639" y="1875"/>
                <a:ext cx="1" cy="1"/>
              </a:xfrm>
              <a:prstGeom prst="line">
                <a:avLst/>
              </a:prstGeom>
              <a:noFill/>
              <a:ln w="3175">
                <a:solidFill>
                  <a:srgbClr val="000000"/>
                </a:solidFill>
                <a:miter lim="800000"/>
                <a:headEnd/>
                <a:tailEnd/>
              </a:ln>
            </p:spPr>
            <p:txBody>
              <a:bodyPr/>
              <a:lstStyle/>
              <a:p>
                <a:endParaRPr lang="en-US" dirty="0"/>
              </a:p>
            </p:txBody>
          </p:sp>
          <p:sp>
            <p:nvSpPr>
              <p:cNvPr id="2045" name="Line 2845"/>
              <p:cNvSpPr>
                <a:spLocks noChangeShapeType="1"/>
              </p:cNvSpPr>
              <p:nvPr/>
            </p:nvSpPr>
            <p:spPr bwMode="auto">
              <a:xfrm>
                <a:off x="4437" y="1877"/>
                <a:ext cx="1" cy="1"/>
              </a:xfrm>
              <a:prstGeom prst="line">
                <a:avLst/>
              </a:prstGeom>
              <a:noFill/>
              <a:ln w="3175">
                <a:solidFill>
                  <a:srgbClr val="000000"/>
                </a:solidFill>
                <a:miter lim="800000"/>
                <a:headEnd/>
                <a:tailEnd/>
              </a:ln>
            </p:spPr>
            <p:txBody>
              <a:bodyPr/>
              <a:lstStyle/>
              <a:p>
                <a:endParaRPr lang="en-US" dirty="0"/>
              </a:p>
            </p:txBody>
          </p:sp>
          <p:sp>
            <p:nvSpPr>
              <p:cNvPr id="2046" name="Line 2846"/>
              <p:cNvSpPr>
                <a:spLocks noChangeShapeType="1"/>
              </p:cNvSpPr>
              <p:nvPr/>
            </p:nvSpPr>
            <p:spPr bwMode="auto">
              <a:xfrm>
                <a:off x="4437" y="1877"/>
                <a:ext cx="1" cy="1"/>
              </a:xfrm>
              <a:prstGeom prst="line">
                <a:avLst/>
              </a:prstGeom>
              <a:noFill/>
              <a:ln w="3175">
                <a:solidFill>
                  <a:srgbClr val="000000"/>
                </a:solidFill>
                <a:miter lim="800000"/>
                <a:headEnd/>
                <a:tailEnd/>
              </a:ln>
            </p:spPr>
            <p:txBody>
              <a:bodyPr/>
              <a:lstStyle/>
              <a:p>
                <a:endParaRPr lang="en-US" dirty="0"/>
              </a:p>
            </p:txBody>
          </p:sp>
          <p:sp>
            <p:nvSpPr>
              <p:cNvPr id="2047" name="Freeform 2847"/>
              <p:cNvSpPr>
                <a:spLocks/>
              </p:cNvSpPr>
              <p:nvPr/>
            </p:nvSpPr>
            <p:spPr bwMode="auto">
              <a:xfrm>
                <a:off x="4649" y="1875"/>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048" name="Freeform 2848"/>
              <p:cNvSpPr>
                <a:spLocks/>
              </p:cNvSpPr>
              <p:nvPr/>
            </p:nvSpPr>
            <p:spPr bwMode="auto">
              <a:xfrm>
                <a:off x="4655" y="1875"/>
                <a:ext cx="3" cy="5"/>
              </a:xfrm>
              <a:custGeom>
                <a:avLst/>
                <a:gdLst>
                  <a:gd name="T0" fmla="*/ 0 w 3"/>
                  <a:gd name="T1" fmla="*/ 5 h 5"/>
                  <a:gd name="T2" fmla="*/ 2 w 3"/>
                  <a:gd name="T3" fmla="*/ 0 h 5"/>
                  <a:gd name="T4" fmla="*/ 3 w 3"/>
                  <a:gd name="T5" fmla="*/ 2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2" y="0"/>
                    </a:lnTo>
                    <a:lnTo>
                      <a:pt x="3" y="2"/>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049" name="Line 2849"/>
              <p:cNvSpPr>
                <a:spLocks noChangeShapeType="1"/>
              </p:cNvSpPr>
              <p:nvPr/>
            </p:nvSpPr>
            <p:spPr bwMode="auto">
              <a:xfrm flipV="1">
                <a:off x="4430" y="1875"/>
                <a:ext cx="2" cy="2"/>
              </a:xfrm>
              <a:prstGeom prst="line">
                <a:avLst/>
              </a:prstGeom>
              <a:noFill/>
              <a:ln w="3175">
                <a:solidFill>
                  <a:srgbClr val="000000"/>
                </a:solidFill>
                <a:miter lim="800000"/>
                <a:headEnd/>
                <a:tailEnd/>
              </a:ln>
            </p:spPr>
            <p:txBody>
              <a:bodyPr/>
              <a:lstStyle/>
              <a:p>
                <a:endParaRPr lang="en-US" dirty="0"/>
              </a:p>
            </p:txBody>
          </p:sp>
          <p:sp>
            <p:nvSpPr>
              <p:cNvPr id="2050" name="Line 2850"/>
              <p:cNvSpPr>
                <a:spLocks noChangeShapeType="1"/>
              </p:cNvSpPr>
              <p:nvPr/>
            </p:nvSpPr>
            <p:spPr bwMode="auto">
              <a:xfrm flipV="1">
                <a:off x="4765" y="1875"/>
                <a:ext cx="1" cy="2"/>
              </a:xfrm>
              <a:prstGeom prst="line">
                <a:avLst/>
              </a:prstGeom>
              <a:noFill/>
              <a:ln w="3175">
                <a:solidFill>
                  <a:srgbClr val="000000"/>
                </a:solidFill>
                <a:miter lim="800000"/>
                <a:headEnd/>
                <a:tailEnd/>
              </a:ln>
            </p:spPr>
            <p:txBody>
              <a:bodyPr/>
              <a:lstStyle/>
              <a:p>
                <a:endParaRPr lang="en-US" dirty="0"/>
              </a:p>
            </p:txBody>
          </p:sp>
          <p:sp>
            <p:nvSpPr>
              <p:cNvPr id="2051" name="Line 2851"/>
              <p:cNvSpPr>
                <a:spLocks noChangeShapeType="1"/>
              </p:cNvSpPr>
              <p:nvPr/>
            </p:nvSpPr>
            <p:spPr bwMode="auto">
              <a:xfrm>
                <a:off x="4655" y="1875"/>
                <a:ext cx="1" cy="1"/>
              </a:xfrm>
              <a:prstGeom prst="line">
                <a:avLst/>
              </a:prstGeom>
              <a:noFill/>
              <a:ln w="3175">
                <a:solidFill>
                  <a:srgbClr val="000000"/>
                </a:solidFill>
                <a:miter lim="800000"/>
                <a:headEnd/>
                <a:tailEnd/>
              </a:ln>
            </p:spPr>
            <p:txBody>
              <a:bodyPr/>
              <a:lstStyle/>
              <a:p>
                <a:endParaRPr lang="en-US" dirty="0"/>
              </a:p>
            </p:txBody>
          </p:sp>
          <p:sp>
            <p:nvSpPr>
              <p:cNvPr id="2052" name="Line 2852"/>
              <p:cNvSpPr>
                <a:spLocks noChangeShapeType="1"/>
              </p:cNvSpPr>
              <p:nvPr/>
            </p:nvSpPr>
            <p:spPr bwMode="auto">
              <a:xfrm flipV="1">
                <a:off x="4652" y="1875"/>
                <a:ext cx="2" cy="2"/>
              </a:xfrm>
              <a:prstGeom prst="line">
                <a:avLst/>
              </a:prstGeom>
              <a:noFill/>
              <a:ln w="3175">
                <a:solidFill>
                  <a:srgbClr val="000000"/>
                </a:solidFill>
                <a:miter lim="800000"/>
                <a:headEnd/>
                <a:tailEnd/>
              </a:ln>
            </p:spPr>
            <p:txBody>
              <a:bodyPr/>
              <a:lstStyle/>
              <a:p>
                <a:endParaRPr lang="en-US" dirty="0"/>
              </a:p>
            </p:txBody>
          </p:sp>
          <p:sp>
            <p:nvSpPr>
              <p:cNvPr id="2053" name="Line 2853"/>
              <p:cNvSpPr>
                <a:spLocks noChangeShapeType="1"/>
              </p:cNvSpPr>
              <p:nvPr/>
            </p:nvSpPr>
            <p:spPr bwMode="auto">
              <a:xfrm>
                <a:off x="4645" y="1877"/>
                <a:ext cx="1" cy="1"/>
              </a:xfrm>
              <a:prstGeom prst="line">
                <a:avLst/>
              </a:prstGeom>
              <a:noFill/>
              <a:ln w="3175">
                <a:solidFill>
                  <a:srgbClr val="000000"/>
                </a:solidFill>
                <a:miter lim="800000"/>
                <a:headEnd/>
                <a:tailEnd/>
              </a:ln>
            </p:spPr>
            <p:txBody>
              <a:bodyPr/>
              <a:lstStyle/>
              <a:p>
                <a:endParaRPr lang="en-US" dirty="0"/>
              </a:p>
            </p:txBody>
          </p:sp>
          <p:sp>
            <p:nvSpPr>
              <p:cNvPr id="2054" name="Line 2854"/>
              <p:cNvSpPr>
                <a:spLocks noChangeShapeType="1"/>
              </p:cNvSpPr>
              <p:nvPr/>
            </p:nvSpPr>
            <p:spPr bwMode="auto">
              <a:xfrm>
                <a:off x="4652" y="1877"/>
                <a:ext cx="1" cy="1"/>
              </a:xfrm>
              <a:prstGeom prst="line">
                <a:avLst/>
              </a:prstGeom>
              <a:noFill/>
              <a:ln w="3175">
                <a:solidFill>
                  <a:srgbClr val="000000"/>
                </a:solidFill>
                <a:miter lim="800000"/>
                <a:headEnd/>
                <a:tailEnd/>
              </a:ln>
            </p:spPr>
            <p:txBody>
              <a:bodyPr/>
              <a:lstStyle/>
              <a:p>
                <a:endParaRPr lang="en-US" dirty="0"/>
              </a:p>
            </p:txBody>
          </p:sp>
          <p:sp>
            <p:nvSpPr>
              <p:cNvPr id="2055" name="Line 2855"/>
              <p:cNvSpPr>
                <a:spLocks noChangeShapeType="1"/>
              </p:cNvSpPr>
              <p:nvPr/>
            </p:nvSpPr>
            <p:spPr bwMode="auto">
              <a:xfrm flipV="1">
                <a:off x="4437" y="1877"/>
                <a:ext cx="1" cy="1"/>
              </a:xfrm>
              <a:prstGeom prst="line">
                <a:avLst/>
              </a:prstGeom>
              <a:noFill/>
              <a:ln w="3175">
                <a:solidFill>
                  <a:srgbClr val="000000"/>
                </a:solidFill>
                <a:miter lim="800000"/>
                <a:headEnd/>
                <a:tailEnd/>
              </a:ln>
            </p:spPr>
            <p:txBody>
              <a:bodyPr/>
              <a:lstStyle/>
              <a:p>
                <a:endParaRPr lang="en-US" dirty="0"/>
              </a:p>
            </p:txBody>
          </p:sp>
          <p:sp>
            <p:nvSpPr>
              <p:cNvPr id="2056" name="Line 2856"/>
              <p:cNvSpPr>
                <a:spLocks noChangeShapeType="1"/>
              </p:cNvSpPr>
              <p:nvPr/>
            </p:nvSpPr>
            <p:spPr bwMode="auto">
              <a:xfrm>
                <a:off x="4437" y="1877"/>
                <a:ext cx="1" cy="1"/>
              </a:xfrm>
              <a:prstGeom prst="line">
                <a:avLst/>
              </a:prstGeom>
              <a:noFill/>
              <a:ln w="3175">
                <a:solidFill>
                  <a:srgbClr val="000000"/>
                </a:solidFill>
                <a:miter lim="800000"/>
                <a:headEnd/>
                <a:tailEnd/>
              </a:ln>
            </p:spPr>
            <p:txBody>
              <a:bodyPr/>
              <a:lstStyle/>
              <a:p>
                <a:endParaRPr lang="en-US" dirty="0"/>
              </a:p>
            </p:txBody>
          </p:sp>
          <p:sp>
            <p:nvSpPr>
              <p:cNvPr id="2057" name="Line 2857"/>
              <p:cNvSpPr>
                <a:spLocks noChangeShapeType="1"/>
              </p:cNvSpPr>
              <p:nvPr/>
            </p:nvSpPr>
            <p:spPr bwMode="auto">
              <a:xfrm>
                <a:off x="4652" y="1877"/>
                <a:ext cx="2" cy="1"/>
              </a:xfrm>
              <a:prstGeom prst="line">
                <a:avLst/>
              </a:prstGeom>
              <a:noFill/>
              <a:ln w="3175">
                <a:solidFill>
                  <a:srgbClr val="000000"/>
                </a:solidFill>
                <a:miter lim="800000"/>
                <a:headEnd/>
                <a:tailEnd/>
              </a:ln>
            </p:spPr>
            <p:txBody>
              <a:bodyPr/>
              <a:lstStyle/>
              <a:p>
                <a:endParaRPr lang="en-US" dirty="0"/>
              </a:p>
            </p:txBody>
          </p:sp>
          <p:sp>
            <p:nvSpPr>
              <p:cNvPr id="2058" name="Line 2858"/>
              <p:cNvSpPr>
                <a:spLocks noChangeShapeType="1"/>
              </p:cNvSpPr>
              <p:nvPr/>
            </p:nvSpPr>
            <p:spPr bwMode="auto">
              <a:xfrm>
                <a:off x="5260" y="1877"/>
                <a:ext cx="2" cy="1"/>
              </a:xfrm>
              <a:prstGeom prst="line">
                <a:avLst/>
              </a:prstGeom>
              <a:noFill/>
              <a:ln w="3175">
                <a:solidFill>
                  <a:srgbClr val="000000"/>
                </a:solidFill>
                <a:miter lim="800000"/>
                <a:headEnd/>
                <a:tailEnd/>
              </a:ln>
            </p:spPr>
            <p:txBody>
              <a:bodyPr/>
              <a:lstStyle/>
              <a:p>
                <a:endParaRPr lang="en-US" dirty="0"/>
              </a:p>
            </p:txBody>
          </p:sp>
          <p:sp>
            <p:nvSpPr>
              <p:cNvPr id="2059" name="Line 2859"/>
              <p:cNvSpPr>
                <a:spLocks noChangeShapeType="1"/>
              </p:cNvSpPr>
              <p:nvPr/>
            </p:nvSpPr>
            <p:spPr bwMode="auto">
              <a:xfrm>
                <a:off x="4647" y="1880"/>
                <a:ext cx="2" cy="1"/>
              </a:xfrm>
              <a:prstGeom prst="line">
                <a:avLst/>
              </a:prstGeom>
              <a:noFill/>
              <a:ln w="3175">
                <a:solidFill>
                  <a:srgbClr val="000000"/>
                </a:solidFill>
                <a:miter lim="800000"/>
                <a:headEnd/>
                <a:tailEnd/>
              </a:ln>
            </p:spPr>
            <p:txBody>
              <a:bodyPr/>
              <a:lstStyle/>
              <a:p>
                <a:endParaRPr lang="en-US" dirty="0"/>
              </a:p>
            </p:txBody>
          </p:sp>
          <p:sp>
            <p:nvSpPr>
              <p:cNvPr id="2060" name="Line 2860"/>
              <p:cNvSpPr>
                <a:spLocks noChangeShapeType="1"/>
              </p:cNvSpPr>
              <p:nvPr/>
            </p:nvSpPr>
            <p:spPr bwMode="auto">
              <a:xfrm flipV="1">
                <a:off x="5262" y="1878"/>
                <a:ext cx="1" cy="2"/>
              </a:xfrm>
              <a:prstGeom prst="line">
                <a:avLst/>
              </a:prstGeom>
              <a:noFill/>
              <a:ln w="3175">
                <a:solidFill>
                  <a:srgbClr val="000000"/>
                </a:solidFill>
                <a:miter lim="800000"/>
                <a:headEnd/>
                <a:tailEnd/>
              </a:ln>
            </p:spPr>
            <p:txBody>
              <a:bodyPr/>
              <a:lstStyle/>
              <a:p>
                <a:endParaRPr lang="en-US" dirty="0"/>
              </a:p>
            </p:txBody>
          </p:sp>
          <p:sp>
            <p:nvSpPr>
              <p:cNvPr id="2061" name="Freeform 2861"/>
              <p:cNvSpPr>
                <a:spLocks/>
              </p:cNvSpPr>
              <p:nvPr/>
            </p:nvSpPr>
            <p:spPr bwMode="auto">
              <a:xfrm>
                <a:off x="4456" y="1880"/>
                <a:ext cx="18" cy="10"/>
              </a:xfrm>
              <a:custGeom>
                <a:avLst/>
                <a:gdLst>
                  <a:gd name="T0" fmla="*/ 0 w 18"/>
                  <a:gd name="T1" fmla="*/ 10 h 10"/>
                  <a:gd name="T2" fmla="*/ 2 w 18"/>
                  <a:gd name="T3" fmla="*/ 3 h 10"/>
                  <a:gd name="T4" fmla="*/ 7 w 18"/>
                  <a:gd name="T5" fmla="*/ 5 h 10"/>
                  <a:gd name="T6" fmla="*/ 11 w 18"/>
                  <a:gd name="T7" fmla="*/ 2 h 10"/>
                  <a:gd name="T8" fmla="*/ 11 w 18"/>
                  <a:gd name="T9" fmla="*/ 5 h 10"/>
                  <a:gd name="T10" fmla="*/ 13 w 18"/>
                  <a:gd name="T11" fmla="*/ 0 h 10"/>
                  <a:gd name="T12" fmla="*/ 16 w 18"/>
                  <a:gd name="T13" fmla="*/ 0 h 10"/>
                  <a:gd name="T14" fmla="*/ 18 w 18"/>
                  <a:gd name="T15" fmla="*/ 10 h 10"/>
                  <a:gd name="T16" fmla="*/ 11 w 18"/>
                  <a:gd name="T17" fmla="*/ 10 h 10"/>
                  <a:gd name="T18" fmla="*/ 5 w 18"/>
                  <a:gd name="T19" fmla="*/ 6 h 10"/>
                  <a:gd name="T20" fmla="*/ 7 w 18"/>
                  <a:gd name="T21" fmla="*/ 8 h 10"/>
                  <a:gd name="T22" fmla="*/ 0 w 18"/>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0"/>
                  <a:gd name="T38" fmla="*/ 18 w 1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0">
                    <a:moveTo>
                      <a:pt x="0" y="10"/>
                    </a:moveTo>
                    <a:lnTo>
                      <a:pt x="2" y="3"/>
                    </a:lnTo>
                    <a:lnTo>
                      <a:pt x="7" y="5"/>
                    </a:lnTo>
                    <a:lnTo>
                      <a:pt x="11" y="2"/>
                    </a:lnTo>
                    <a:lnTo>
                      <a:pt x="11" y="5"/>
                    </a:lnTo>
                    <a:lnTo>
                      <a:pt x="13" y="0"/>
                    </a:lnTo>
                    <a:lnTo>
                      <a:pt x="16" y="0"/>
                    </a:lnTo>
                    <a:lnTo>
                      <a:pt x="18" y="10"/>
                    </a:lnTo>
                    <a:lnTo>
                      <a:pt x="11" y="10"/>
                    </a:lnTo>
                    <a:lnTo>
                      <a:pt x="5" y="6"/>
                    </a:lnTo>
                    <a:lnTo>
                      <a:pt x="7" y="8"/>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2062" name="Freeform 2862"/>
              <p:cNvSpPr>
                <a:spLocks/>
              </p:cNvSpPr>
              <p:nvPr/>
            </p:nvSpPr>
            <p:spPr bwMode="auto">
              <a:xfrm>
                <a:off x="4649" y="1880"/>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063" name="Line 2863"/>
              <p:cNvSpPr>
                <a:spLocks noChangeShapeType="1"/>
              </p:cNvSpPr>
              <p:nvPr/>
            </p:nvSpPr>
            <p:spPr bwMode="auto">
              <a:xfrm>
                <a:off x="4652" y="1880"/>
                <a:ext cx="1" cy="1"/>
              </a:xfrm>
              <a:prstGeom prst="line">
                <a:avLst/>
              </a:prstGeom>
              <a:noFill/>
              <a:ln w="3175">
                <a:solidFill>
                  <a:srgbClr val="000000"/>
                </a:solidFill>
                <a:miter lim="800000"/>
                <a:headEnd/>
                <a:tailEnd/>
              </a:ln>
            </p:spPr>
            <p:txBody>
              <a:bodyPr/>
              <a:lstStyle/>
              <a:p>
                <a:endParaRPr lang="en-US" dirty="0"/>
              </a:p>
            </p:txBody>
          </p:sp>
          <p:sp>
            <p:nvSpPr>
              <p:cNvPr id="2064" name="Line 2864"/>
              <p:cNvSpPr>
                <a:spLocks noChangeShapeType="1"/>
              </p:cNvSpPr>
              <p:nvPr/>
            </p:nvSpPr>
            <p:spPr bwMode="auto">
              <a:xfrm flipH="1">
                <a:off x="4878" y="1920"/>
                <a:ext cx="7" cy="5"/>
              </a:xfrm>
              <a:prstGeom prst="line">
                <a:avLst/>
              </a:prstGeom>
              <a:noFill/>
              <a:ln w="3175">
                <a:solidFill>
                  <a:srgbClr val="000000"/>
                </a:solidFill>
                <a:miter lim="800000"/>
                <a:headEnd/>
                <a:tailEnd/>
              </a:ln>
            </p:spPr>
            <p:txBody>
              <a:bodyPr/>
              <a:lstStyle/>
              <a:p>
                <a:endParaRPr lang="en-US" dirty="0"/>
              </a:p>
            </p:txBody>
          </p:sp>
          <p:sp>
            <p:nvSpPr>
              <p:cNvPr id="2065" name="Freeform 2865"/>
              <p:cNvSpPr>
                <a:spLocks/>
              </p:cNvSpPr>
              <p:nvPr/>
            </p:nvSpPr>
            <p:spPr bwMode="auto">
              <a:xfrm>
                <a:off x="4872" y="1880"/>
                <a:ext cx="13" cy="45"/>
              </a:xfrm>
              <a:custGeom>
                <a:avLst/>
                <a:gdLst>
                  <a:gd name="T0" fmla="*/ 6 w 13"/>
                  <a:gd name="T1" fmla="*/ 45 h 45"/>
                  <a:gd name="T2" fmla="*/ 0 w 13"/>
                  <a:gd name="T3" fmla="*/ 10 h 45"/>
                  <a:gd name="T4" fmla="*/ 6 w 13"/>
                  <a:gd name="T5" fmla="*/ 0 h 45"/>
                  <a:gd name="T6" fmla="*/ 13 w 13"/>
                  <a:gd name="T7" fmla="*/ 0 h 45"/>
                  <a:gd name="T8" fmla="*/ 10 w 13"/>
                  <a:gd name="T9" fmla="*/ 3 h 45"/>
                  <a:gd name="T10" fmla="*/ 13 w 13"/>
                  <a:gd name="T11" fmla="*/ 6 h 45"/>
                  <a:gd name="T12" fmla="*/ 0 60000 65536"/>
                  <a:gd name="T13" fmla="*/ 0 60000 65536"/>
                  <a:gd name="T14" fmla="*/ 0 60000 65536"/>
                  <a:gd name="T15" fmla="*/ 0 60000 65536"/>
                  <a:gd name="T16" fmla="*/ 0 60000 65536"/>
                  <a:gd name="T17" fmla="*/ 0 60000 65536"/>
                  <a:gd name="T18" fmla="*/ 0 w 13"/>
                  <a:gd name="T19" fmla="*/ 0 h 45"/>
                  <a:gd name="T20" fmla="*/ 13 w 1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3" h="45">
                    <a:moveTo>
                      <a:pt x="6" y="45"/>
                    </a:moveTo>
                    <a:lnTo>
                      <a:pt x="0" y="10"/>
                    </a:lnTo>
                    <a:lnTo>
                      <a:pt x="6" y="0"/>
                    </a:lnTo>
                    <a:lnTo>
                      <a:pt x="13" y="0"/>
                    </a:lnTo>
                    <a:lnTo>
                      <a:pt x="10" y="3"/>
                    </a:lnTo>
                    <a:lnTo>
                      <a:pt x="13" y="6"/>
                    </a:lnTo>
                  </a:path>
                </a:pathLst>
              </a:custGeom>
              <a:noFill/>
              <a:ln w="3175">
                <a:solidFill>
                  <a:srgbClr val="000000"/>
                </a:solidFill>
                <a:miter lim="800000"/>
                <a:headEnd/>
                <a:tailEnd/>
              </a:ln>
            </p:spPr>
            <p:txBody>
              <a:bodyPr/>
              <a:lstStyle/>
              <a:p>
                <a:pPr algn="ctr" eaLnBrk="0" hangingPunct="0"/>
                <a:endParaRPr lang="en-US" dirty="0"/>
              </a:p>
            </p:txBody>
          </p:sp>
          <p:sp>
            <p:nvSpPr>
              <p:cNvPr id="2066" name="Line 2866"/>
              <p:cNvSpPr>
                <a:spLocks noChangeShapeType="1"/>
              </p:cNvSpPr>
              <p:nvPr/>
            </p:nvSpPr>
            <p:spPr bwMode="auto">
              <a:xfrm>
                <a:off x="4885" y="1886"/>
                <a:ext cx="1" cy="34"/>
              </a:xfrm>
              <a:prstGeom prst="line">
                <a:avLst/>
              </a:prstGeom>
              <a:noFill/>
              <a:ln w="3175">
                <a:solidFill>
                  <a:srgbClr val="000000"/>
                </a:solidFill>
                <a:miter lim="800000"/>
                <a:headEnd/>
                <a:tailEnd/>
              </a:ln>
            </p:spPr>
            <p:txBody>
              <a:bodyPr/>
              <a:lstStyle/>
              <a:p>
                <a:endParaRPr lang="en-US" dirty="0"/>
              </a:p>
            </p:txBody>
          </p:sp>
          <p:sp>
            <p:nvSpPr>
              <p:cNvPr id="2067" name="Line 2867"/>
              <p:cNvSpPr>
                <a:spLocks noChangeShapeType="1"/>
              </p:cNvSpPr>
              <p:nvPr/>
            </p:nvSpPr>
            <p:spPr bwMode="auto">
              <a:xfrm flipV="1">
                <a:off x="5262" y="1880"/>
                <a:ext cx="1" cy="2"/>
              </a:xfrm>
              <a:prstGeom prst="line">
                <a:avLst/>
              </a:prstGeom>
              <a:noFill/>
              <a:ln w="3175">
                <a:solidFill>
                  <a:srgbClr val="000000"/>
                </a:solidFill>
                <a:miter lim="800000"/>
                <a:headEnd/>
                <a:tailEnd/>
              </a:ln>
            </p:spPr>
            <p:txBody>
              <a:bodyPr/>
              <a:lstStyle/>
              <a:p>
                <a:endParaRPr lang="en-US" dirty="0"/>
              </a:p>
            </p:txBody>
          </p:sp>
          <p:sp>
            <p:nvSpPr>
              <p:cNvPr id="2068" name="Line 2868"/>
              <p:cNvSpPr>
                <a:spLocks noChangeShapeType="1"/>
              </p:cNvSpPr>
              <p:nvPr/>
            </p:nvSpPr>
            <p:spPr bwMode="auto">
              <a:xfrm>
                <a:off x="4885" y="1880"/>
                <a:ext cx="1" cy="1"/>
              </a:xfrm>
              <a:prstGeom prst="line">
                <a:avLst/>
              </a:prstGeom>
              <a:noFill/>
              <a:ln w="3175">
                <a:solidFill>
                  <a:srgbClr val="000000"/>
                </a:solidFill>
                <a:miter lim="800000"/>
                <a:headEnd/>
                <a:tailEnd/>
              </a:ln>
            </p:spPr>
            <p:txBody>
              <a:bodyPr/>
              <a:lstStyle/>
              <a:p>
                <a:endParaRPr lang="en-US" dirty="0"/>
              </a:p>
            </p:txBody>
          </p:sp>
          <p:sp>
            <p:nvSpPr>
              <p:cNvPr id="2069" name="Line 2869"/>
              <p:cNvSpPr>
                <a:spLocks noChangeShapeType="1"/>
              </p:cNvSpPr>
              <p:nvPr/>
            </p:nvSpPr>
            <p:spPr bwMode="auto">
              <a:xfrm>
                <a:off x="4885" y="1880"/>
                <a:ext cx="1" cy="1"/>
              </a:xfrm>
              <a:prstGeom prst="line">
                <a:avLst/>
              </a:prstGeom>
              <a:noFill/>
              <a:ln w="3175">
                <a:solidFill>
                  <a:srgbClr val="000000"/>
                </a:solidFill>
                <a:miter lim="800000"/>
                <a:headEnd/>
                <a:tailEnd/>
              </a:ln>
            </p:spPr>
            <p:txBody>
              <a:bodyPr/>
              <a:lstStyle/>
              <a:p>
                <a:endParaRPr lang="en-US" dirty="0"/>
              </a:p>
            </p:txBody>
          </p:sp>
          <p:sp>
            <p:nvSpPr>
              <p:cNvPr id="2070" name="Line 2870"/>
              <p:cNvSpPr>
                <a:spLocks noChangeShapeType="1"/>
              </p:cNvSpPr>
              <p:nvPr/>
            </p:nvSpPr>
            <p:spPr bwMode="auto">
              <a:xfrm>
                <a:off x="4885" y="1880"/>
                <a:ext cx="1" cy="1"/>
              </a:xfrm>
              <a:prstGeom prst="line">
                <a:avLst/>
              </a:prstGeom>
              <a:noFill/>
              <a:ln w="3175">
                <a:solidFill>
                  <a:srgbClr val="000000"/>
                </a:solidFill>
                <a:miter lim="800000"/>
                <a:headEnd/>
                <a:tailEnd/>
              </a:ln>
            </p:spPr>
            <p:txBody>
              <a:bodyPr/>
              <a:lstStyle/>
              <a:p>
                <a:endParaRPr lang="en-US" dirty="0"/>
              </a:p>
            </p:txBody>
          </p:sp>
          <p:sp>
            <p:nvSpPr>
              <p:cNvPr id="2071" name="Line 2871"/>
              <p:cNvSpPr>
                <a:spLocks noChangeShapeType="1"/>
              </p:cNvSpPr>
              <p:nvPr/>
            </p:nvSpPr>
            <p:spPr bwMode="auto">
              <a:xfrm>
                <a:off x="5085" y="1882"/>
                <a:ext cx="1" cy="1"/>
              </a:xfrm>
              <a:prstGeom prst="line">
                <a:avLst/>
              </a:prstGeom>
              <a:noFill/>
              <a:ln w="3175">
                <a:solidFill>
                  <a:srgbClr val="000000"/>
                </a:solidFill>
                <a:miter lim="800000"/>
                <a:headEnd/>
                <a:tailEnd/>
              </a:ln>
            </p:spPr>
            <p:txBody>
              <a:bodyPr/>
              <a:lstStyle/>
              <a:p>
                <a:endParaRPr lang="en-US" dirty="0"/>
              </a:p>
            </p:txBody>
          </p:sp>
          <p:sp>
            <p:nvSpPr>
              <p:cNvPr id="2072" name="Line 2872"/>
              <p:cNvSpPr>
                <a:spLocks noChangeShapeType="1"/>
              </p:cNvSpPr>
              <p:nvPr/>
            </p:nvSpPr>
            <p:spPr bwMode="auto">
              <a:xfrm flipV="1">
                <a:off x="5085" y="1885"/>
                <a:ext cx="2" cy="1"/>
              </a:xfrm>
              <a:prstGeom prst="line">
                <a:avLst/>
              </a:prstGeom>
              <a:noFill/>
              <a:ln w="3175">
                <a:solidFill>
                  <a:srgbClr val="000000"/>
                </a:solidFill>
                <a:miter lim="800000"/>
                <a:headEnd/>
                <a:tailEnd/>
              </a:ln>
            </p:spPr>
            <p:txBody>
              <a:bodyPr/>
              <a:lstStyle/>
              <a:p>
                <a:endParaRPr lang="en-US" dirty="0"/>
              </a:p>
            </p:txBody>
          </p:sp>
          <p:sp>
            <p:nvSpPr>
              <p:cNvPr id="2073" name="Line 2873"/>
              <p:cNvSpPr>
                <a:spLocks noChangeShapeType="1"/>
              </p:cNvSpPr>
              <p:nvPr/>
            </p:nvSpPr>
            <p:spPr bwMode="auto">
              <a:xfrm>
                <a:off x="4872" y="1888"/>
                <a:ext cx="1" cy="1"/>
              </a:xfrm>
              <a:prstGeom prst="line">
                <a:avLst/>
              </a:prstGeom>
              <a:noFill/>
              <a:ln w="3175">
                <a:solidFill>
                  <a:srgbClr val="000000"/>
                </a:solidFill>
                <a:miter lim="800000"/>
                <a:headEnd/>
                <a:tailEnd/>
              </a:ln>
            </p:spPr>
            <p:txBody>
              <a:bodyPr/>
              <a:lstStyle/>
              <a:p>
                <a:endParaRPr lang="en-US" dirty="0"/>
              </a:p>
            </p:txBody>
          </p:sp>
          <p:sp>
            <p:nvSpPr>
              <p:cNvPr id="2074" name="Line 2874"/>
              <p:cNvSpPr>
                <a:spLocks noChangeShapeType="1"/>
              </p:cNvSpPr>
              <p:nvPr/>
            </p:nvSpPr>
            <p:spPr bwMode="auto">
              <a:xfrm flipV="1">
                <a:off x="4459" y="1890"/>
                <a:ext cx="1" cy="1"/>
              </a:xfrm>
              <a:prstGeom prst="line">
                <a:avLst/>
              </a:prstGeom>
              <a:noFill/>
              <a:ln w="3175">
                <a:solidFill>
                  <a:srgbClr val="000000"/>
                </a:solidFill>
                <a:miter lim="800000"/>
                <a:headEnd/>
                <a:tailEnd/>
              </a:ln>
            </p:spPr>
            <p:txBody>
              <a:bodyPr/>
              <a:lstStyle/>
              <a:p>
                <a:endParaRPr lang="en-US" dirty="0"/>
              </a:p>
            </p:txBody>
          </p:sp>
          <p:sp>
            <p:nvSpPr>
              <p:cNvPr id="2075" name="Line 2875"/>
              <p:cNvSpPr>
                <a:spLocks noChangeShapeType="1"/>
              </p:cNvSpPr>
              <p:nvPr/>
            </p:nvSpPr>
            <p:spPr bwMode="auto">
              <a:xfrm flipV="1">
                <a:off x="5084" y="1890"/>
                <a:ext cx="1" cy="1"/>
              </a:xfrm>
              <a:prstGeom prst="line">
                <a:avLst/>
              </a:prstGeom>
              <a:noFill/>
              <a:ln w="3175">
                <a:solidFill>
                  <a:srgbClr val="000000"/>
                </a:solidFill>
                <a:miter lim="800000"/>
                <a:headEnd/>
                <a:tailEnd/>
              </a:ln>
            </p:spPr>
            <p:txBody>
              <a:bodyPr/>
              <a:lstStyle/>
              <a:p>
                <a:endParaRPr lang="en-US" dirty="0"/>
              </a:p>
            </p:txBody>
          </p:sp>
          <p:sp>
            <p:nvSpPr>
              <p:cNvPr id="2076" name="Line 2876"/>
              <p:cNvSpPr>
                <a:spLocks noChangeShapeType="1"/>
              </p:cNvSpPr>
              <p:nvPr/>
            </p:nvSpPr>
            <p:spPr bwMode="auto">
              <a:xfrm>
                <a:off x="5257" y="1890"/>
                <a:ext cx="1" cy="1"/>
              </a:xfrm>
              <a:prstGeom prst="line">
                <a:avLst/>
              </a:prstGeom>
              <a:noFill/>
              <a:ln w="3175">
                <a:solidFill>
                  <a:srgbClr val="000000"/>
                </a:solidFill>
                <a:miter lim="800000"/>
                <a:headEnd/>
                <a:tailEnd/>
              </a:ln>
            </p:spPr>
            <p:txBody>
              <a:bodyPr/>
              <a:lstStyle/>
              <a:p>
                <a:endParaRPr lang="en-US" dirty="0"/>
              </a:p>
            </p:txBody>
          </p:sp>
          <p:sp>
            <p:nvSpPr>
              <p:cNvPr id="2077" name="Freeform 2877"/>
              <p:cNvSpPr>
                <a:spLocks/>
              </p:cNvSpPr>
              <p:nvPr/>
            </p:nvSpPr>
            <p:spPr bwMode="auto">
              <a:xfrm>
                <a:off x="5140" y="1891"/>
                <a:ext cx="5" cy="7"/>
              </a:xfrm>
              <a:custGeom>
                <a:avLst/>
                <a:gdLst>
                  <a:gd name="T0" fmla="*/ 0 w 5"/>
                  <a:gd name="T1" fmla="*/ 5 h 7"/>
                  <a:gd name="T2" fmla="*/ 0 w 5"/>
                  <a:gd name="T3" fmla="*/ 0 h 7"/>
                  <a:gd name="T4" fmla="*/ 2 w 5"/>
                  <a:gd name="T5" fmla="*/ 2 h 7"/>
                  <a:gd name="T6" fmla="*/ 5 w 5"/>
                  <a:gd name="T7" fmla="*/ 7 h 7"/>
                  <a:gd name="T8" fmla="*/ 0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5"/>
                    </a:moveTo>
                    <a:lnTo>
                      <a:pt x="0" y="0"/>
                    </a:lnTo>
                    <a:lnTo>
                      <a:pt x="2" y="2"/>
                    </a:lnTo>
                    <a:lnTo>
                      <a:pt x="5"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078" name="Line 2878"/>
              <p:cNvSpPr>
                <a:spLocks noChangeShapeType="1"/>
              </p:cNvSpPr>
              <p:nvPr/>
            </p:nvSpPr>
            <p:spPr bwMode="auto">
              <a:xfrm flipV="1">
                <a:off x="5257" y="1890"/>
                <a:ext cx="1" cy="1"/>
              </a:xfrm>
              <a:prstGeom prst="line">
                <a:avLst/>
              </a:prstGeom>
              <a:noFill/>
              <a:ln w="3175">
                <a:solidFill>
                  <a:srgbClr val="000000"/>
                </a:solidFill>
                <a:miter lim="800000"/>
                <a:headEnd/>
                <a:tailEnd/>
              </a:ln>
            </p:spPr>
            <p:txBody>
              <a:bodyPr/>
              <a:lstStyle/>
              <a:p>
                <a:endParaRPr lang="en-US" dirty="0"/>
              </a:p>
            </p:txBody>
          </p:sp>
          <p:sp>
            <p:nvSpPr>
              <p:cNvPr id="2079" name="Line 2879"/>
              <p:cNvSpPr>
                <a:spLocks noChangeShapeType="1"/>
              </p:cNvSpPr>
              <p:nvPr/>
            </p:nvSpPr>
            <p:spPr bwMode="auto">
              <a:xfrm flipV="1">
                <a:off x="4647" y="1890"/>
                <a:ext cx="2" cy="1"/>
              </a:xfrm>
              <a:prstGeom prst="line">
                <a:avLst/>
              </a:prstGeom>
              <a:noFill/>
              <a:ln w="3175">
                <a:solidFill>
                  <a:srgbClr val="000000"/>
                </a:solidFill>
                <a:miter lim="800000"/>
                <a:headEnd/>
                <a:tailEnd/>
              </a:ln>
            </p:spPr>
            <p:txBody>
              <a:bodyPr/>
              <a:lstStyle/>
              <a:p>
                <a:endParaRPr lang="en-US" dirty="0"/>
              </a:p>
            </p:txBody>
          </p:sp>
          <p:sp>
            <p:nvSpPr>
              <p:cNvPr id="2080" name="Line 2880"/>
              <p:cNvSpPr>
                <a:spLocks noChangeShapeType="1"/>
              </p:cNvSpPr>
              <p:nvPr/>
            </p:nvSpPr>
            <p:spPr bwMode="auto">
              <a:xfrm>
                <a:off x="5254" y="1893"/>
                <a:ext cx="1" cy="1"/>
              </a:xfrm>
              <a:prstGeom prst="line">
                <a:avLst/>
              </a:prstGeom>
              <a:noFill/>
              <a:ln w="3175">
                <a:solidFill>
                  <a:srgbClr val="000000"/>
                </a:solidFill>
                <a:miter lim="800000"/>
                <a:headEnd/>
                <a:tailEnd/>
              </a:ln>
            </p:spPr>
            <p:txBody>
              <a:bodyPr/>
              <a:lstStyle/>
              <a:p>
                <a:endParaRPr lang="en-US" dirty="0"/>
              </a:p>
            </p:txBody>
          </p:sp>
          <p:sp>
            <p:nvSpPr>
              <p:cNvPr id="2081" name="Line 2881"/>
              <p:cNvSpPr>
                <a:spLocks noChangeShapeType="1"/>
              </p:cNvSpPr>
              <p:nvPr/>
            </p:nvSpPr>
            <p:spPr bwMode="auto">
              <a:xfrm>
                <a:off x="5144" y="1894"/>
                <a:ext cx="1" cy="1"/>
              </a:xfrm>
              <a:prstGeom prst="line">
                <a:avLst/>
              </a:prstGeom>
              <a:noFill/>
              <a:ln w="3175">
                <a:solidFill>
                  <a:srgbClr val="000000"/>
                </a:solidFill>
                <a:miter lim="800000"/>
                <a:headEnd/>
                <a:tailEnd/>
              </a:ln>
            </p:spPr>
            <p:txBody>
              <a:bodyPr/>
              <a:lstStyle/>
              <a:p>
                <a:endParaRPr lang="en-US" dirty="0"/>
              </a:p>
            </p:txBody>
          </p:sp>
          <p:sp>
            <p:nvSpPr>
              <p:cNvPr id="2082" name="Line 2882"/>
              <p:cNvSpPr>
                <a:spLocks noChangeShapeType="1"/>
              </p:cNvSpPr>
              <p:nvPr/>
            </p:nvSpPr>
            <p:spPr bwMode="auto">
              <a:xfrm>
                <a:off x="5140" y="1894"/>
                <a:ext cx="2" cy="1"/>
              </a:xfrm>
              <a:prstGeom prst="line">
                <a:avLst/>
              </a:prstGeom>
              <a:noFill/>
              <a:ln w="3175">
                <a:solidFill>
                  <a:srgbClr val="000000"/>
                </a:solidFill>
                <a:miter lim="800000"/>
                <a:headEnd/>
                <a:tailEnd/>
              </a:ln>
            </p:spPr>
            <p:txBody>
              <a:bodyPr/>
              <a:lstStyle/>
              <a:p>
                <a:endParaRPr lang="en-US" dirty="0"/>
              </a:p>
            </p:txBody>
          </p:sp>
          <p:sp>
            <p:nvSpPr>
              <p:cNvPr id="2083" name="Line 2883"/>
              <p:cNvSpPr>
                <a:spLocks noChangeShapeType="1"/>
              </p:cNvSpPr>
              <p:nvPr/>
            </p:nvSpPr>
            <p:spPr bwMode="auto">
              <a:xfrm>
                <a:off x="5068" y="1896"/>
                <a:ext cx="1" cy="1"/>
              </a:xfrm>
              <a:prstGeom prst="line">
                <a:avLst/>
              </a:prstGeom>
              <a:noFill/>
              <a:ln w="3175">
                <a:solidFill>
                  <a:srgbClr val="000000"/>
                </a:solidFill>
                <a:miter lim="800000"/>
                <a:headEnd/>
                <a:tailEnd/>
              </a:ln>
            </p:spPr>
            <p:txBody>
              <a:bodyPr/>
              <a:lstStyle/>
              <a:p>
                <a:endParaRPr lang="en-US" dirty="0"/>
              </a:p>
            </p:txBody>
          </p:sp>
          <p:sp>
            <p:nvSpPr>
              <p:cNvPr id="2084" name="Line 2884"/>
              <p:cNvSpPr>
                <a:spLocks noChangeShapeType="1"/>
              </p:cNvSpPr>
              <p:nvPr/>
            </p:nvSpPr>
            <p:spPr bwMode="auto">
              <a:xfrm flipV="1">
                <a:off x="5142" y="1894"/>
                <a:ext cx="2" cy="2"/>
              </a:xfrm>
              <a:prstGeom prst="line">
                <a:avLst/>
              </a:prstGeom>
              <a:noFill/>
              <a:ln w="3175">
                <a:solidFill>
                  <a:srgbClr val="000000"/>
                </a:solidFill>
                <a:miter lim="800000"/>
                <a:headEnd/>
                <a:tailEnd/>
              </a:ln>
            </p:spPr>
            <p:txBody>
              <a:bodyPr/>
              <a:lstStyle/>
              <a:p>
                <a:endParaRPr lang="en-US" dirty="0"/>
              </a:p>
            </p:txBody>
          </p:sp>
          <p:sp>
            <p:nvSpPr>
              <p:cNvPr id="2085" name="Line 2885"/>
              <p:cNvSpPr>
                <a:spLocks noChangeShapeType="1"/>
              </p:cNvSpPr>
              <p:nvPr/>
            </p:nvSpPr>
            <p:spPr bwMode="auto">
              <a:xfrm>
                <a:off x="5142" y="1896"/>
                <a:ext cx="2" cy="1"/>
              </a:xfrm>
              <a:prstGeom prst="line">
                <a:avLst/>
              </a:prstGeom>
              <a:noFill/>
              <a:ln w="3175">
                <a:solidFill>
                  <a:srgbClr val="000000"/>
                </a:solidFill>
                <a:miter lim="800000"/>
                <a:headEnd/>
                <a:tailEnd/>
              </a:ln>
            </p:spPr>
            <p:txBody>
              <a:bodyPr/>
              <a:lstStyle/>
              <a:p>
                <a:endParaRPr lang="en-US" dirty="0"/>
              </a:p>
            </p:txBody>
          </p:sp>
          <p:sp>
            <p:nvSpPr>
              <p:cNvPr id="2086" name="Line 2886"/>
              <p:cNvSpPr>
                <a:spLocks noChangeShapeType="1"/>
              </p:cNvSpPr>
              <p:nvPr/>
            </p:nvSpPr>
            <p:spPr bwMode="auto">
              <a:xfrm>
                <a:off x="5145" y="1896"/>
                <a:ext cx="2" cy="1"/>
              </a:xfrm>
              <a:prstGeom prst="line">
                <a:avLst/>
              </a:prstGeom>
              <a:noFill/>
              <a:ln w="3175">
                <a:solidFill>
                  <a:srgbClr val="000000"/>
                </a:solidFill>
                <a:miter lim="800000"/>
                <a:headEnd/>
                <a:tailEnd/>
              </a:ln>
            </p:spPr>
            <p:txBody>
              <a:bodyPr/>
              <a:lstStyle/>
              <a:p>
                <a:endParaRPr lang="en-US" dirty="0"/>
              </a:p>
            </p:txBody>
          </p:sp>
          <p:sp>
            <p:nvSpPr>
              <p:cNvPr id="2087" name="Line 2887"/>
              <p:cNvSpPr>
                <a:spLocks noChangeShapeType="1"/>
              </p:cNvSpPr>
              <p:nvPr/>
            </p:nvSpPr>
            <p:spPr bwMode="auto">
              <a:xfrm>
                <a:off x="5145" y="1899"/>
                <a:ext cx="2" cy="1"/>
              </a:xfrm>
              <a:prstGeom prst="line">
                <a:avLst/>
              </a:prstGeom>
              <a:noFill/>
              <a:ln w="3175">
                <a:solidFill>
                  <a:srgbClr val="000000"/>
                </a:solidFill>
                <a:miter lim="800000"/>
                <a:headEnd/>
                <a:tailEnd/>
              </a:ln>
            </p:spPr>
            <p:txBody>
              <a:bodyPr/>
              <a:lstStyle/>
              <a:p>
                <a:endParaRPr lang="en-US" dirty="0"/>
              </a:p>
            </p:txBody>
          </p:sp>
          <p:sp>
            <p:nvSpPr>
              <p:cNvPr id="2088" name="Line 2888"/>
              <p:cNvSpPr>
                <a:spLocks noChangeShapeType="1"/>
              </p:cNvSpPr>
              <p:nvPr/>
            </p:nvSpPr>
            <p:spPr bwMode="auto">
              <a:xfrm flipH="1">
                <a:off x="5145" y="1899"/>
                <a:ext cx="2" cy="1"/>
              </a:xfrm>
              <a:prstGeom prst="line">
                <a:avLst/>
              </a:prstGeom>
              <a:noFill/>
              <a:ln w="3175">
                <a:solidFill>
                  <a:srgbClr val="000000"/>
                </a:solidFill>
                <a:miter lim="800000"/>
                <a:headEnd/>
                <a:tailEnd/>
              </a:ln>
            </p:spPr>
            <p:txBody>
              <a:bodyPr/>
              <a:lstStyle/>
              <a:p>
                <a:endParaRPr lang="en-US" dirty="0"/>
              </a:p>
            </p:txBody>
          </p:sp>
          <p:sp>
            <p:nvSpPr>
              <p:cNvPr id="2089" name="Line 2889"/>
              <p:cNvSpPr>
                <a:spLocks noChangeShapeType="1"/>
              </p:cNvSpPr>
              <p:nvPr/>
            </p:nvSpPr>
            <p:spPr bwMode="auto">
              <a:xfrm>
                <a:off x="5247" y="1899"/>
                <a:ext cx="2" cy="1"/>
              </a:xfrm>
              <a:prstGeom prst="line">
                <a:avLst/>
              </a:prstGeom>
              <a:noFill/>
              <a:ln w="3175">
                <a:solidFill>
                  <a:srgbClr val="000000"/>
                </a:solidFill>
                <a:miter lim="800000"/>
                <a:headEnd/>
                <a:tailEnd/>
              </a:ln>
            </p:spPr>
            <p:txBody>
              <a:bodyPr/>
              <a:lstStyle/>
              <a:p>
                <a:endParaRPr lang="en-US" dirty="0"/>
              </a:p>
            </p:txBody>
          </p:sp>
          <p:sp>
            <p:nvSpPr>
              <p:cNvPr id="2090" name="Line 2890"/>
              <p:cNvSpPr>
                <a:spLocks noChangeShapeType="1"/>
              </p:cNvSpPr>
              <p:nvPr/>
            </p:nvSpPr>
            <p:spPr bwMode="auto">
              <a:xfrm flipV="1">
                <a:off x="5145" y="1899"/>
                <a:ext cx="2" cy="2"/>
              </a:xfrm>
              <a:prstGeom prst="line">
                <a:avLst/>
              </a:prstGeom>
              <a:noFill/>
              <a:ln w="3175">
                <a:solidFill>
                  <a:srgbClr val="000000"/>
                </a:solidFill>
                <a:miter lim="800000"/>
                <a:headEnd/>
                <a:tailEnd/>
              </a:ln>
            </p:spPr>
            <p:txBody>
              <a:bodyPr/>
              <a:lstStyle/>
              <a:p>
                <a:endParaRPr lang="en-US" dirty="0"/>
              </a:p>
            </p:txBody>
          </p:sp>
          <p:sp>
            <p:nvSpPr>
              <p:cNvPr id="2091" name="Line 2891"/>
              <p:cNvSpPr>
                <a:spLocks noChangeShapeType="1"/>
              </p:cNvSpPr>
              <p:nvPr/>
            </p:nvSpPr>
            <p:spPr bwMode="auto">
              <a:xfrm>
                <a:off x="4644" y="1901"/>
                <a:ext cx="1" cy="1"/>
              </a:xfrm>
              <a:prstGeom prst="line">
                <a:avLst/>
              </a:prstGeom>
              <a:noFill/>
              <a:ln w="3175">
                <a:solidFill>
                  <a:srgbClr val="000000"/>
                </a:solidFill>
                <a:miter lim="800000"/>
                <a:headEnd/>
                <a:tailEnd/>
              </a:ln>
            </p:spPr>
            <p:txBody>
              <a:bodyPr/>
              <a:lstStyle/>
              <a:p>
                <a:endParaRPr lang="en-US" dirty="0"/>
              </a:p>
            </p:txBody>
          </p:sp>
          <p:sp>
            <p:nvSpPr>
              <p:cNvPr id="2092" name="Line 2892"/>
              <p:cNvSpPr>
                <a:spLocks noChangeShapeType="1"/>
              </p:cNvSpPr>
              <p:nvPr/>
            </p:nvSpPr>
            <p:spPr bwMode="auto">
              <a:xfrm flipH="1">
                <a:off x="4644" y="1901"/>
                <a:ext cx="1" cy="1"/>
              </a:xfrm>
              <a:prstGeom prst="line">
                <a:avLst/>
              </a:prstGeom>
              <a:noFill/>
              <a:ln w="3175">
                <a:solidFill>
                  <a:srgbClr val="000000"/>
                </a:solidFill>
                <a:miter lim="800000"/>
                <a:headEnd/>
                <a:tailEnd/>
              </a:ln>
            </p:spPr>
            <p:txBody>
              <a:bodyPr/>
              <a:lstStyle/>
              <a:p>
                <a:endParaRPr lang="en-US" dirty="0"/>
              </a:p>
            </p:txBody>
          </p:sp>
          <p:sp>
            <p:nvSpPr>
              <p:cNvPr id="2093" name="Freeform 2893"/>
              <p:cNvSpPr>
                <a:spLocks/>
              </p:cNvSpPr>
              <p:nvPr/>
            </p:nvSpPr>
            <p:spPr bwMode="auto">
              <a:xfrm>
                <a:off x="4463" y="1901"/>
                <a:ext cx="8" cy="11"/>
              </a:xfrm>
              <a:custGeom>
                <a:avLst/>
                <a:gdLst>
                  <a:gd name="T0" fmla="*/ 1 w 8"/>
                  <a:gd name="T1" fmla="*/ 11 h 11"/>
                  <a:gd name="T2" fmla="*/ 0 w 8"/>
                  <a:gd name="T3" fmla="*/ 1 h 11"/>
                  <a:gd name="T4" fmla="*/ 3 w 8"/>
                  <a:gd name="T5" fmla="*/ 0 h 11"/>
                  <a:gd name="T6" fmla="*/ 8 w 8"/>
                  <a:gd name="T7" fmla="*/ 5 h 11"/>
                  <a:gd name="T8" fmla="*/ 4 w 8"/>
                  <a:gd name="T9" fmla="*/ 6 h 11"/>
                  <a:gd name="T10" fmla="*/ 3 w 8"/>
                  <a:gd name="T11" fmla="*/ 5 h 11"/>
                  <a:gd name="T12" fmla="*/ 6 w 8"/>
                  <a:gd name="T13" fmla="*/ 3 h 11"/>
                  <a:gd name="T14" fmla="*/ 3 w 8"/>
                  <a:gd name="T15" fmla="*/ 5 h 11"/>
                  <a:gd name="T16" fmla="*/ 1 w 8"/>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1" y="11"/>
                    </a:moveTo>
                    <a:lnTo>
                      <a:pt x="0" y="1"/>
                    </a:lnTo>
                    <a:lnTo>
                      <a:pt x="3" y="0"/>
                    </a:lnTo>
                    <a:lnTo>
                      <a:pt x="8" y="5"/>
                    </a:lnTo>
                    <a:lnTo>
                      <a:pt x="4" y="6"/>
                    </a:lnTo>
                    <a:lnTo>
                      <a:pt x="3" y="5"/>
                    </a:lnTo>
                    <a:lnTo>
                      <a:pt x="6" y="3"/>
                    </a:lnTo>
                    <a:lnTo>
                      <a:pt x="3" y="5"/>
                    </a:lnTo>
                    <a:lnTo>
                      <a:pt x="1" y="11"/>
                    </a:lnTo>
                  </a:path>
                </a:pathLst>
              </a:custGeom>
              <a:noFill/>
              <a:ln w="3175">
                <a:solidFill>
                  <a:srgbClr val="000000"/>
                </a:solidFill>
                <a:miter lim="800000"/>
                <a:headEnd/>
                <a:tailEnd/>
              </a:ln>
            </p:spPr>
            <p:txBody>
              <a:bodyPr/>
              <a:lstStyle/>
              <a:p>
                <a:pPr algn="ctr" eaLnBrk="0" hangingPunct="0"/>
                <a:endParaRPr lang="en-US" dirty="0"/>
              </a:p>
            </p:txBody>
          </p:sp>
          <p:sp>
            <p:nvSpPr>
              <p:cNvPr id="2094" name="Line 2894"/>
              <p:cNvSpPr>
                <a:spLocks noChangeShapeType="1"/>
              </p:cNvSpPr>
              <p:nvPr/>
            </p:nvSpPr>
            <p:spPr bwMode="auto">
              <a:xfrm flipV="1">
                <a:off x="5147" y="1899"/>
                <a:ext cx="1" cy="2"/>
              </a:xfrm>
              <a:prstGeom prst="line">
                <a:avLst/>
              </a:prstGeom>
              <a:noFill/>
              <a:ln w="3175">
                <a:solidFill>
                  <a:srgbClr val="000000"/>
                </a:solidFill>
                <a:miter lim="800000"/>
                <a:headEnd/>
                <a:tailEnd/>
              </a:ln>
            </p:spPr>
            <p:txBody>
              <a:bodyPr/>
              <a:lstStyle/>
              <a:p>
                <a:endParaRPr lang="en-US" dirty="0"/>
              </a:p>
            </p:txBody>
          </p:sp>
          <p:sp>
            <p:nvSpPr>
              <p:cNvPr id="2095" name="Line 2895"/>
              <p:cNvSpPr>
                <a:spLocks noChangeShapeType="1"/>
              </p:cNvSpPr>
              <p:nvPr/>
            </p:nvSpPr>
            <p:spPr bwMode="auto">
              <a:xfrm>
                <a:off x="5246" y="1901"/>
                <a:ext cx="1" cy="1"/>
              </a:xfrm>
              <a:prstGeom prst="line">
                <a:avLst/>
              </a:prstGeom>
              <a:noFill/>
              <a:ln w="3175">
                <a:solidFill>
                  <a:srgbClr val="000000"/>
                </a:solidFill>
                <a:miter lim="800000"/>
                <a:headEnd/>
                <a:tailEnd/>
              </a:ln>
            </p:spPr>
            <p:txBody>
              <a:bodyPr/>
              <a:lstStyle/>
              <a:p>
                <a:endParaRPr lang="en-US" dirty="0"/>
              </a:p>
            </p:txBody>
          </p:sp>
          <p:sp>
            <p:nvSpPr>
              <p:cNvPr id="2096" name="Line 2896"/>
              <p:cNvSpPr>
                <a:spLocks noChangeShapeType="1"/>
              </p:cNvSpPr>
              <p:nvPr/>
            </p:nvSpPr>
            <p:spPr bwMode="auto">
              <a:xfrm>
                <a:off x="5233" y="1904"/>
                <a:ext cx="1" cy="1"/>
              </a:xfrm>
              <a:prstGeom prst="line">
                <a:avLst/>
              </a:prstGeom>
              <a:noFill/>
              <a:ln w="3175">
                <a:solidFill>
                  <a:srgbClr val="000000"/>
                </a:solidFill>
                <a:miter lim="800000"/>
                <a:headEnd/>
                <a:tailEnd/>
              </a:ln>
            </p:spPr>
            <p:txBody>
              <a:bodyPr/>
              <a:lstStyle/>
              <a:p>
                <a:endParaRPr lang="en-US" dirty="0"/>
              </a:p>
            </p:txBody>
          </p:sp>
          <p:sp>
            <p:nvSpPr>
              <p:cNvPr id="2097" name="Line 2897"/>
              <p:cNvSpPr>
                <a:spLocks noChangeShapeType="1"/>
              </p:cNvSpPr>
              <p:nvPr/>
            </p:nvSpPr>
            <p:spPr bwMode="auto">
              <a:xfrm>
                <a:off x="5150" y="1904"/>
                <a:ext cx="2" cy="1"/>
              </a:xfrm>
              <a:prstGeom prst="line">
                <a:avLst/>
              </a:prstGeom>
              <a:noFill/>
              <a:ln w="3175">
                <a:solidFill>
                  <a:srgbClr val="000000"/>
                </a:solidFill>
                <a:miter lim="800000"/>
                <a:headEnd/>
                <a:tailEnd/>
              </a:ln>
            </p:spPr>
            <p:txBody>
              <a:bodyPr/>
              <a:lstStyle/>
              <a:p>
                <a:endParaRPr lang="en-US" dirty="0"/>
              </a:p>
            </p:txBody>
          </p:sp>
          <p:sp>
            <p:nvSpPr>
              <p:cNvPr id="2098" name="Line 2898"/>
              <p:cNvSpPr>
                <a:spLocks noChangeShapeType="1"/>
              </p:cNvSpPr>
              <p:nvPr/>
            </p:nvSpPr>
            <p:spPr bwMode="auto">
              <a:xfrm flipV="1">
                <a:off x="5242" y="1904"/>
                <a:ext cx="2" cy="2"/>
              </a:xfrm>
              <a:prstGeom prst="line">
                <a:avLst/>
              </a:prstGeom>
              <a:noFill/>
              <a:ln w="3175">
                <a:solidFill>
                  <a:srgbClr val="000000"/>
                </a:solidFill>
                <a:miter lim="800000"/>
                <a:headEnd/>
                <a:tailEnd/>
              </a:ln>
            </p:spPr>
            <p:txBody>
              <a:bodyPr/>
              <a:lstStyle/>
              <a:p>
                <a:endParaRPr lang="en-US" dirty="0"/>
              </a:p>
            </p:txBody>
          </p:sp>
          <p:sp>
            <p:nvSpPr>
              <p:cNvPr id="2099" name="Line 2899"/>
              <p:cNvSpPr>
                <a:spLocks noChangeShapeType="1"/>
              </p:cNvSpPr>
              <p:nvPr/>
            </p:nvSpPr>
            <p:spPr bwMode="auto">
              <a:xfrm flipV="1">
                <a:off x="5153" y="1904"/>
                <a:ext cx="1" cy="2"/>
              </a:xfrm>
              <a:prstGeom prst="line">
                <a:avLst/>
              </a:prstGeom>
              <a:noFill/>
              <a:ln w="3175">
                <a:solidFill>
                  <a:srgbClr val="000000"/>
                </a:solidFill>
                <a:miter lim="800000"/>
                <a:headEnd/>
                <a:tailEnd/>
              </a:ln>
            </p:spPr>
            <p:txBody>
              <a:bodyPr/>
              <a:lstStyle/>
              <a:p>
                <a:endParaRPr lang="en-US" dirty="0"/>
              </a:p>
            </p:txBody>
          </p:sp>
          <p:sp>
            <p:nvSpPr>
              <p:cNvPr id="2100" name="Line 2900"/>
              <p:cNvSpPr>
                <a:spLocks noChangeShapeType="1"/>
              </p:cNvSpPr>
              <p:nvPr/>
            </p:nvSpPr>
            <p:spPr bwMode="auto">
              <a:xfrm flipV="1">
                <a:off x="5152" y="1906"/>
                <a:ext cx="1" cy="1"/>
              </a:xfrm>
              <a:prstGeom prst="line">
                <a:avLst/>
              </a:prstGeom>
              <a:noFill/>
              <a:ln w="3175">
                <a:solidFill>
                  <a:srgbClr val="000000"/>
                </a:solidFill>
                <a:miter lim="800000"/>
                <a:headEnd/>
                <a:tailEnd/>
              </a:ln>
            </p:spPr>
            <p:txBody>
              <a:bodyPr/>
              <a:lstStyle/>
              <a:p>
                <a:endParaRPr lang="en-US" dirty="0"/>
              </a:p>
            </p:txBody>
          </p:sp>
          <p:sp>
            <p:nvSpPr>
              <p:cNvPr id="2101" name="Line 2901"/>
              <p:cNvSpPr>
                <a:spLocks noChangeShapeType="1"/>
              </p:cNvSpPr>
              <p:nvPr/>
            </p:nvSpPr>
            <p:spPr bwMode="auto">
              <a:xfrm>
                <a:off x="5239" y="1907"/>
                <a:ext cx="1" cy="1"/>
              </a:xfrm>
              <a:prstGeom prst="line">
                <a:avLst/>
              </a:prstGeom>
              <a:noFill/>
              <a:ln w="3175">
                <a:solidFill>
                  <a:srgbClr val="000000"/>
                </a:solidFill>
                <a:miter lim="800000"/>
                <a:headEnd/>
                <a:tailEnd/>
              </a:ln>
            </p:spPr>
            <p:txBody>
              <a:bodyPr/>
              <a:lstStyle/>
              <a:p>
                <a:endParaRPr lang="en-US" dirty="0"/>
              </a:p>
            </p:txBody>
          </p:sp>
          <p:sp>
            <p:nvSpPr>
              <p:cNvPr id="2102" name="Line 2902"/>
              <p:cNvSpPr>
                <a:spLocks noChangeShapeType="1"/>
              </p:cNvSpPr>
              <p:nvPr/>
            </p:nvSpPr>
            <p:spPr bwMode="auto">
              <a:xfrm flipV="1">
                <a:off x="5233" y="1906"/>
                <a:ext cx="1" cy="1"/>
              </a:xfrm>
              <a:prstGeom prst="line">
                <a:avLst/>
              </a:prstGeom>
              <a:noFill/>
              <a:ln w="3175">
                <a:solidFill>
                  <a:srgbClr val="000000"/>
                </a:solidFill>
                <a:miter lim="800000"/>
                <a:headEnd/>
                <a:tailEnd/>
              </a:ln>
            </p:spPr>
            <p:txBody>
              <a:bodyPr/>
              <a:lstStyle/>
              <a:p>
                <a:endParaRPr lang="en-US" dirty="0"/>
              </a:p>
            </p:txBody>
          </p:sp>
          <p:sp>
            <p:nvSpPr>
              <p:cNvPr id="2103" name="Line 2903"/>
              <p:cNvSpPr>
                <a:spLocks noChangeShapeType="1"/>
              </p:cNvSpPr>
              <p:nvPr/>
            </p:nvSpPr>
            <p:spPr bwMode="auto">
              <a:xfrm flipV="1">
                <a:off x="5153" y="1906"/>
                <a:ext cx="1" cy="1"/>
              </a:xfrm>
              <a:prstGeom prst="line">
                <a:avLst/>
              </a:prstGeom>
              <a:noFill/>
              <a:ln w="3175">
                <a:solidFill>
                  <a:srgbClr val="000000"/>
                </a:solidFill>
                <a:miter lim="800000"/>
                <a:headEnd/>
                <a:tailEnd/>
              </a:ln>
            </p:spPr>
            <p:txBody>
              <a:bodyPr/>
              <a:lstStyle/>
              <a:p>
                <a:endParaRPr lang="en-US" dirty="0"/>
              </a:p>
            </p:txBody>
          </p:sp>
          <p:sp>
            <p:nvSpPr>
              <p:cNvPr id="2104" name="Line 2904"/>
              <p:cNvSpPr>
                <a:spLocks noChangeShapeType="1"/>
              </p:cNvSpPr>
              <p:nvPr/>
            </p:nvSpPr>
            <p:spPr bwMode="auto">
              <a:xfrm flipV="1">
                <a:off x="5233" y="1907"/>
                <a:ext cx="1" cy="2"/>
              </a:xfrm>
              <a:prstGeom prst="line">
                <a:avLst/>
              </a:prstGeom>
              <a:noFill/>
              <a:ln w="3175">
                <a:solidFill>
                  <a:srgbClr val="000000"/>
                </a:solidFill>
                <a:miter lim="800000"/>
                <a:headEnd/>
                <a:tailEnd/>
              </a:ln>
            </p:spPr>
            <p:txBody>
              <a:bodyPr/>
              <a:lstStyle/>
              <a:p>
                <a:endParaRPr lang="en-US" dirty="0"/>
              </a:p>
            </p:txBody>
          </p:sp>
          <p:sp>
            <p:nvSpPr>
              <p:cNvPr id="2105" name="Line 2905"/>
              <p:cNvSpPr>
                <a:spLocks noChangeShapeType="1"/>
              </p:cNvSpPr>
              <p:nvPr/>
            </p:nvSpPr>
            <p:spPr bwMode="auto">
              <a:xfrm>
                <a:off x="5153" y="1909"/>
                <a:ext cx="1" cy="1"/>
              </a:xfrm>
              <a:prstGeom prst="line">
                <a:avLst/>
              </a:prstGeom>
              <a:noFill/>
              <a:ln w="3175">
                <a:solidFill>
                  <a:srgbClr val="000000"/>
                </a:solidFill>
                <a:miter lim="800000"/>
                <a:headEnd/>
                <a:tailEnd/>
              </a:ln>
            </p:spPr>
            <p:txBody>
              <a:bodyPr/>
              <a:lstStyle/>
              <a:p>
                <a:endParaRPr lang="en-US" dirty="0"/>
              </a:p>
            </p:txBody>
          </p:sp>
          <p:sp>
            <p:nvSpPr>
              <p:cNvPr id="2106" name="Line 2906"/>
              <p:cNvSpPr>
                <a:spLocks noChangeShapeType="1"/>
              </p:cNvSpPr>
              <p:nvPr/>
            </p:nvSpPr>
            <p:spPr bwMode="auto">
              <a:xfrm>
                <a:off x="5153" y="1910"/>
                <a:ext cx="1" cy="1"/>
              </a:xfrm>
              <a:prstGeom prst="line">
                <a:avLst/>
              </a:prstGeom>
              <a:noFill/>
              <a:ln w="3175">
                <a:solidFill>
                  <a:srgbClr val="000000"/>
                </a:solidFill>
                <a:miter lim="800000"/>
                <a:headEnd/>
                <a:tailEnd/>
              </a:ln>
            </p:spPr>
            <p:txBody>
              <a:bodyPr/>
              <a:lstStyle/>
              <a:p>
                <a:endParaRPr lang="en-US" dirty="0"/>
              </a:p>
            </p:txBody>
          </p:sp>
          <p:sp>
            <p:nvSpPr>
              <p:cNvPr id="2107" name="Line 2907"/>
              <p:cNvSpPr>
                <a:spLocks noChangeShapeType="1"/>
              </p:cNvSpPr>
              <p:nvPr/>
            </p:nvSpPr>
            <p:spPr bwMode="auto">
              <a:xfrm flipV="1">
                <a:off x="5153" y="1909"/>
                <a:ext cx="1" cy="1"/>
              </a:xfrm>
              <a:prstGeom prst="line">
                <a:avLst/>
              </a:prstGeom>
              <a:noFill/>
              <a:ln w="3175">
                <a:solidFill>
                  <a:srgbClr val="000000"/>
                </a:solidFill>
                <a:miter lim="800000"/>
                <a:headEnd/>
                <a:tailEnd/>
              </a:ln>
            </p:spPr>
            <p:txBody>
              <a:bodyPr/>
              <a:lstStyle/>
              <a:p>
                <a:endParaRPr lang="en-US" dirty="0"/>
              </a:p>
            </p:txBody>
          </p:sp>
          <p:sp>
            <p:nvSpPr>
              <p:cNvPr id="2108" name="Line 2908"/>
              <p:cNvSpPr>
                <a:spLocks noChangeShapeType="1"/>
              </p:cNvSpPr>
              <p:nvPr/>
            </p:nvSpPr>
            <p:spPr bwMode="auto">
              <a:xfrm>
                <a:off x="5153" y="1909"/>
                <a:ext cx="1" cy="1"/>
              </a:xfrm>
              <a:prstGeom prst="line">
                <a:avLst/>
              </a:prstGeom>
              <a:noFill/>
              <a:ln w="3175">
                <a:solidFill>
                  <a:srgbClr val="000000"/>
                </a:solidFill>
                <a:miter lim="800000"/>
                <a:headEnd/>
                <a:tailEnd/>
              </a:ln>
            </p:spPr>
            <p:txBody>
              <a:bodyPr/>
              <a:lstStyle/>
              <a:p>
                <a:endParaRPr lang="en-US" dirty="0"/>
              </a:p>
            </p:txBody>
          </p:sp>
          <p:sp>
            <p:nvSpPr>
              <p:cNvPr id="2109" name="Line 2909"/>
              <p:cNvSpPr>
                <a:spLocks noChangeShapeType="1"/>
              </p:cNvSpPr>
              <p:nvPr/>
            </p:nvSpPr>
            <p:spPr bwMode="auto">
              <a:xfrm flipV="1">
                <a:off x="5153" y="1909"/>
                <a:ext cx="1" cy="1"/>
              </a:xfrm>
              <a:prstGeom prst="line">
                <a:avLst/>
              </a:prstGeom>
              <a:noFill/>
              <a:ln w="3175">
                <a:solidFill>
                  <a:srgbClr val="000000"/>
                </a:solidFill>
                <a:miter lim="800000"/>
                <a:headEnd/>
                <a:tailEnd/>
              </a:ln>
            </p:spPr>
            <p:txBody>
              <a:bodyPr/>
              <a:lstStyle/>
              <a:p>
                <a:endParaRPr lang="en-US" dirty="0"/>
              </a:p>
            </p:txBody>
          </p:sp>
          <p:sp>
            <p:nvSpPr>
              <p:cNvPr id="2110" name="Line 2910"/>
              <p:cNvSpPr>
                <a:spLocks noChangeShapeType="1"/>
              </p:cNvSpPr>
              <p:nvPr/>
            </p:nvSpPr>
            <p:spPr bwMode="auto">
              <a:xfrm>
                <a:off x="4487" y="1910"/>
                <a:ext cx="1" cy="1"/>
              </a:xfrm>
              <a:prstGeom prst="line">
                <a:avLst/>
              </a:prstGeom>
              <a:noFill/>
              <a:ln w="3175">
                <a:solidFill>
                  <a:srgbClr val="000000"/>
                </a:solidFill>
                <a:miter lim="800000"/>
                <a:headEnd/>
                <a:tailEnd/>
              </a:ln>
            </p:spPr>
            <p:txBody>
              <a:bodyPr/>
              <a:lstStyle/>
              <a:p>
                <a:endParaRPr lang="en-US" dirty="0"/>
              </a:p>
            </p:txBody>
          </p:sp>
          <p:sp>
            <p:nvSpPr>
              <p:cNvPr id="2111" name="Line 2911"/>
              <p:cNvSpPr>
                <a:spLocks noChangeShapeType="1"/>
              </p:cNvSpPr>
              <p:nvPr/>
            </p:nvSpPr>
            <p:spPr bwMode="auto">
              <a:xfrm>
                <a:off x="4485" y="1910"/>
                <a:ext cx="1" cy="1"/>
              </a:xfrm>
              <a:prstGeom prst="line">
                <a:avLst/>
              </a:prstGeom>
              <a:noFill/>
              <a:ln w="3175">
                <a:solidFill>
                  <a:srgbClr val="000000"/>
                </a:solidFill>
                <a:miter lim="800000"/>
                <a:headEnd/>
                <a:tailEnd/>
              </a:ln>
            </p:spPr>
            <p:txBody>
              <a:bodyPr/>
              <a:lstStyle/>
              <a:p>
                <a:endParaRPr lang="en-US" dirty="0"/>
              </a:p>
            </p:txBody>
          </p:sp>
          <p:sp>
            <p:nvSpPr>
              <p:cNvPr id="2112" name="Line 2912"/>
              <p:cNvSpPr>
                <a:spLocks noChangeShapeType="1"/>
              </p:cNvSpPr>
              <p:nvPr/>
            </p:nvSpPr>
            <p:spPr bwMode="auto">
              <a:xfrm flipV="1">
                <a:off x="4487" y="1910"/>
                <a:ext cx="2" cy="2"/>
              </a:xfrm>
              <a:prstGeom prst="line">
                <a:avLst/>
              </a:prstGeom>
              <a:noFill/>
              <a:ln w="3175">
                <a:solidFill>
                  <a:srgbClr val="000000"/>
                </a:solidFill>
                <a:miter lim="800000"/>
                <a:headEnd/>
                <a:tailEnd/>
              </a:ln>
            </p:spPr>
            <p:txBody>
              <a:bodyPr/>
              <a:lstStyle/>
              <a:p>
                <a:endParaRPr lang="en-US" dirty="0"/>
              </a:p>
            </p:txBody>
          </p:sp>
          <p:sp>
            <p:nvSpPr>
              <p:cNvPr id="2113" name="Freeform 2913"/>
              <p:cNvSpPr>
                <a:spLocks/>
              </p:cNvSpPr>
              <p:nvPr/>
            </p:nvSpPr>
            <p:spPr bwMode="auto">
              <a:xfrm>
                <a:off x="4482" y="1910"/>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114" name="Line 2914"/>
              <p:cNvSpPr>
                <a:spLocks noChangeShapeType="1"/>
              </p:cNvSpPr>
              <p:nvPr/>
            </p:nvSpPr>
            <p:spPr bwMode="auto">
              <a:xfrm flipV="1">
                <a:off x="5152" y="1910"/>
                <a:ext cx="1" cy="2"/>
              </a:xfrm>
              <a:prstGeom prst="line">
                <a:avLst/>
              </a:prstGeom>
              <a:noFill/>
              <a:ln w="3175">
                <a:solidFill>
                  <a:srgbClr val="000000"/>
                </a:solidFill>
                <a:miter lim="800000"/>
                <a:headEnd/>
                <a:tailEnd/>
              </a:ln>
            </p:spPr>
            <p:txBody>
              <a:bodyPr/>
              <a:lstStyle/>
              <a:p>
                <a:endParaRPr lang="en-US" dirty="0"/>
              </a:p>
            </p:txBody>
          </p:sp>
          <p:sp>
            <p:nvSpPr>
              <p:cNvPr id="2115" name="Freeform 2915"/>
              <p:cNvSpPr>
                <a:spLocks/>
              </p:cNvSpPr>
              <p:nvPr/>
            </p:nvSpPr>
            <p:spPr bwMode="auto">
              <a:xfrm>
                <a:off x="4484" y="1912"/>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116" name="Line 2916"/>
              <p:cNvSpPr>
                <a:spLocks noChangeShapeType="1"/>
              </p:cNvSpPr>
              <p:nvPr/>
            </p:nvSpPr>
            <p:spPr bwMode="auto">
              <a:xfrm>
                <a:off x="5153" y="1912"/>
                <a:ext cx="1" cy="1"/>
              </a:xfrm>
              <a:prstGeom prst="line">
                <a:avLst/>
              </a:prstGeom>
              <a:noFill/>
              <a:ln w="3175">
                <a:solidFill>
                  <a:srgbClr val="000000"/>
                </a:solidFill>
                <a:miter lim="800000"/>
                <a:headEnd/>
                <a:tailEnd/>
              </a:ln>
            </p:spPr>
            <p:txBody>
              <a:bodyPr/>
              <a:lstStyle/>
              <a:p>
                <a:endParaRPr lang="en-US" dirty="0"/>
              </a:p>
            </p:txBody>
          </p:sp>
          <p:sp>
            <p:nvSpPr>
              <p:cNvPr id="2117" name="Line 2917"/>
              <p:cNvSpPr>
                <a:spLocks noChangeShapeType="1"/>
              </p:cNvSpPr>
              <p:nvPr/>
            </p:nvSpPr>
            <p:spPr bwMode="auto">
              <a:xfrm>
                <a:off x="5152" y="1912"/>
                <a:ext cx="1" cy="1"/>
              </a:xfrm>
              <a:prstGeom prst="line">
                <a:avLst/>
              </a:prstGeom>
              <a:noFill/>
              <a:ln w="3175">
                <a:solidFill>
                  <a:srgbClr val="000000"/>
                </a:solidFill>
                <a:miter lim="800000"/>
                <a:headEnd/>
                <a:tailEnd/>
              </a:ln>
            </p:spPr>
            <p:txBody>
              <a:bodyPr/>
              <a:lstStyle/>
              <a:p>
                <a:endParaRPr lang="en-US" dirty="0"/>
              </a:p>
            </p:txBody>
          </p:sp>
          <p:sp>
            <p:nvSpPr>
              <p:cNvPr id="2118" name="Line 2918"/>
              <p:cNvSpPr>
                <a:spLocks noChangeShapeType="1"/>
              </p:cNvSpPr>
              <p:nvPr/>
            </p:nvSpPr>
            <p:spPr bwMode="auto">
              <a:xfrm flipV="1">
                <a:off x="5305" y="1912"/>
                <a:ext cx="1" cy="2"/>
              </a:xfrm>
              <a:prstGeom prst="line">
                <a:avLst/>
              </a:prstGeom>
              <a:noFill/>
              <a:ln w="3175">
                <a:solidFill>
                  <a:srgbClr val="000000"/>
                </a:solidFill>
                <a:miter lim="800000"/>
                <a:headEnd/>
                <a:tailEnd/>
              </a:ln>
            </p:spPr>
            <p:txBody>
              <a:bodyPr/>
              <a:lstStyle/>
              <a:p>
                <a:endParaRPr lang="en-US" dirty="0"/>
              </a:p>
            </p:txBody>
          </p:sp>
          <p:sp>
            <p:nvSpPr>
              <p:cNvPr id="2119" name="Line 2919"/>
              <p:cNvSpPr>
                <a:spLocks noChangeShapeType="1"/>
              </p:cNvSpPr>
              <p:nvPr/>
            </p:nvSpPr>
            <p:spPr bwMode="auto">
              <a:xfrm>
                <a:off x="4480" y="1914"/>
                <a:ext cx="2" cy="1"/>
              </a:xfrm>
              <a:prstGeom prst="line">
                <a:avLst/>
              </a:prstGeom>
              <a:noFill/>
              <a:ln w="3175">
                <a:solidFill>
                  <a:srgbClr val="000000"/>
                </a:solidFill>
                <a:miter lim="800000"/>
                <a:headEnd/>
                <a:tailEnd/>
              </a:ln>
            </p:spPr>
            <p:txBody>
              <a:bodyPr/>
              <a:lstStyle/>
              <a:p>
                <a:endParaRPr lang="en-US" dirty="0"/>
              </a:p>
            </p:txBody>
          </p:sp>
          <p:sp>
            <p:nvSpPr>
              <p:cNvPr id="2120" name="Line 2920"/>
              <p:cNvSpPr>
                <a:spLocks noChangeShapeType="1"/>
              </p:cNvSpPr>
              <p:nvPr/>
            </p:nvSpPr>
            <p:spPr bwMode="auto">
              <a:xfrm flipV="1">
                <a:off x="4484" y="1914"/>
                <a:ext cx="1" cy="1"/>
              </a:xfrm>
              <a:prstGeom prst="line">
                <a:avLst/>
              </a:prstGeom>
              <a:noFill/>
              <a:ln w="3175">
                <a:solidFill>
                  <a:srgbClr val="000000"/>
                </a:solidFill>
                <a:miter lim="800000"/>
                <a:headEnd/>
                <a:tailEnd/>
              </a:ln>
            </p:spPr>
            <p:txBody>
              <a:bodyPr/>
              <a:lstStyle/>
              <a:p>
                <a:endParaRPr lang="en-US" dirty="0"/>
              </a:p>
            </p:txBody>
          </p:sp>
          <p:sp>
            <p:nvSpPr>
              <p:cNvPr id="2121" name="Line 2921"/>
              <p:cNvSpPr>
                <a:spLocks noChangeShapeType="1"/>
              </p:cNvSpPr>
              <p:nvPr/>
            </p:nvSpPr>
            <p:spPr bwMode="auto">
              <a:xfrm>
                <a:off x="5152" y="1917"/>
                <a:ext cx="1" cy="1"/>
              </a:xfrm>
              <a:prstGeom prst="line">
                <a:avLst/>
              </a:prstGeom>
              <a:noFill/>
              <a:ln w="3175">
                <a:solidFill>
                  <a:srgbClr val="000000"/>
                </a:solidFill>
                <a:miter lim="800000"/>
                <a:headEnd/>
                <a:tailEnd/>
              </a:ln>
            </p:spPr>
            <p:txBody>
              <a:bodyPr/>
              <a:lstStyle/>
              <a:p>
                <a:endParaRPr lang="en-US" dirty="0"/>
              </a:p>
            </p:txBody>
          </p:sp>
          <p:sp>
            <p:nvSpPr>
              <p:cNvPr id="2122" name="Line 2922"/>
              <p:cNvSpPr>
                <a:spLocks noChangeShapeType="1"/>
              </p:cNvSpPr>
              <p:nvPr/>
            </p:nvSpPr>
            <p:spPr bwMode="auto">
              <a:xfrm flipV="1">
                <a:off x="5152" y="1917"/>
                <a:ext cx="1" cy="1"/>
              </a:xfrm>
              <a:prstGeom prst="line">
                <a:avLst/>
              </a:prstGeom>
              <a:noFill/>
              <a:ln w="3175">
                <a:solidFill>
                  <a:srgbClr val="000000"/>
                </a:solidFill>
                <a:miter lim="800000"/>
                <a:headEnd/>
                <a:tailEnd/>
              </a:ln>
            </p:spPr>
            <p:txBody>
              <a:bodyPr/>
              <a:lstStyle/>
              <a:p>
                <a:endParaRPr lang="en-US" dirty="0"/>
              </a:p>
            </p:txBody>
          </p:sp>
          <p:sp>
            <p:nvSpPr>
              <p:cNvPr id="2123" name="Freeform 2923"/>
              <p:cNvSpPr>
                <a:spLocks/>
              </p:cNvSpPr>
              <p:nvPr/>
            </p:nvSpPr>
            <p:spPr bwMode="auto">
              <a:xfrm>
                <a:off x="5301" y="1917"/>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124" name="Line 2924"/>
              <p:cNvSpPr>
                <a:spLocks noChangeShapeType="1"/>
              </p:cNvSpPr>
              <p:nvPr/>
            </p:nvSpPr>
            <p:spPr bwMode="auto">
              <a:xfrm flipV="1">
                <a:off x="5302" y="1915"/>
                <a:ext cx="2" cy="2"/>
              </a:xfrm>
              <a:prstGeom prst="line">
                <a:avLst/>
              </a:prstGeom>
              <a:noFill/>
              <a:ln w="3175">
                <a:solidFill>
                  <a:srgbClr val="000000"/>
                </a:solidFill>
                <a:miter lim="800000"/>
                <a:headEnd/>
                <a:tailEnd/>
              </a:ln>
            </p:spPr>
            <p:txBody>
              <a:bodyPr/>
              <a:lstStyle/>
              <a:p>
                <a:endParaRPr lang="en-US" dirty="0"/>
              </a:p>
            </p:txBody>
          </p:sp>
          <p:sp>
            <p:nvSpPr>
              <p:cNvPr id="2125" name="Line 2925"/>
              <p:cNvSpPr>
                <a:spLocks noChangeShapeType="1"/>
              </p:cNvSpPr>
              <p:nvPr/>
            </p:nvSpPr>
            <p:spPr bwMode="auto">
              <a:xfrm>
                <a:off x="5152" y="1917"/>
                <a:ext cx="1" cy="1"/>
              </a:xfrm>
              <a:prstGeom prst="line">
                <a:avLst/>
              </a:prstGeom>
              <a:noFill/>
              <a:ln w="3175">
                <a:solidFill>
                  <a:srgbClr val="000000"/>
                </a:solidFill>
                <a:miter lim="800000"/>
                <a:headEnd/>
                <a:tailEnd/>
              </a:ln>
            </p:spPr>
            <p:txBody>
              <a:bodyPr/>
              <a:lstStyle/>
              <a:p>
                <a:endParaRPr lang="en-US" dirty="0"/>
              </a:p>
            </p:txBody>
          </p:sp>
          <p:sp>
            <p:nvSpPr>
              <p:cNvPr id="2126" name="Line 2926"/>
              <p:cNvSpPr>
                <a:spLocks noChangeShapeType="1"/>
              </p:cNvSpPr>
              <p:nvPr/>
            </p:nvSpPr>
            <p:spPr bwMode="auto">
              <a:xfrm flipH="1">
                <a:off x="5150" y="1918"/>
                <a:ext cx="2" cy="1"/>
              </a:xfrm>
              <a:prstGeom prst="line">
                <a:avLst/>
              </a:prstGeom>
              <a:noFill/>
              <a:ln w="3175">
                <a:solidFill>
                  <a:srgbClr val="000000"/>
                </a:solidFill>
                <a:miter lim="800000"/>
                <a:headEnd/>
                <a:tailEnd/>
              </a:ln>
            </p:spPr>
            <p:txBody>
              <a:bodyPr/>
              <a:lstStyle/>
              <a:p>
                <a:endParaRPr lang="en-US" dirty="0"/>
              </a:p>
            </p:txBody>
          </p:sp>
          <p:sp>
            <p:nvSpPr>
              <p:cNvPr id="2127" name="Line 2927"/>
              <p:cNvSpPr>
                <a:spLocks noChangeShapeType="1"/>
              </p:cNvSpPr>
              <p:nvPr/>
            </p:nvSpPr>
            <p:spPr bwMode="auto">
              <a:xfrm flipV="1">
                <a:off x="5150" y="1917"/>
                <a:ext cx="2" cy="1"/>
              </a:xfrm>
              <a:prstGeom prst="line">
                <a:avLst/>
              </a:prstGeom>
              <a:noFill/>
              <a:ln w="3175">
                <a:solidFill>
                  <a:srgbClr val="000000"/>
                </a:solidFill>
                <a:miter lim="800000"/>
                <a:headEnd/>
                <a:tailEnd/>
              </a:ln>
            </p:spPr>
            <p:txBody>
              <a:bodyPr/>
              <a:lstStyle/>
              <a:p>
                <a:endParaRPr lang="en-US" dirty="0"/>
              </a:p>
            </p:txBody>
          </p:sp>
          <p:sp>
            <p:nvSpPr>
              <p:cNvPr id="2128" name="Line 2928"/>
              <p:cNvSpPr>
                <a:spLocks noChangeShapeType="1"/>
              </p:cNvSpPr>
              <p:nvPr/>
            </p:nvSpPr>
            <p:spPr bwMode="auto">
              <a:xfrm flipV="1">
                <a:off x="5309" y="1917"/>
                <a:ext cx="1" cy="1"/>
              </a:xfrm>
              <a:prstGeom prst="line">
                <a:avLst/>
              </a:prstGeom>
              <a:noFill/>
              <a:ln w="3175">
                <a:solidFill>
                  <a:srgbClr val="000000"/>
                </a:solidFill>
                <a:miter lim="800000"/>
                <a:headEnd/>
                <a:tailEnd/>
              </a:ln>
            </p:spPr>
            <p:txBody>
              <a:bodyPr/>
              <a:lstStyle/>
              <a:p>
                <a:endParaRPr lang="en-US" dirty="0"/>
              </a:p>
            </p:txBody>
          </p:sp>
          <p:sp>
            <p:nvSpPr>
              <p:cNvPr id="2129" name="Line 2929"/>
              <p:cNvSpPr>
                <a:spLocks noChangeShapeType="1"/>
              </p:cNvSpPr>
              <p:nvPr/>
            </p:nvSpPr>
            <p:spPr bwMode="auto">
              <a:xfrm flipV="1">
                <a:off x="5309" y="1917"/>
                <a:ext cx="1" cy="1"/>
              </a:xfrm>
              <a:prstGeom prst="line">
                <a:avLst/>
              </a:prstGeom>
              <a:noFill/>
              <a:ln w="3175">
                <a:solidFill>
                  <a:srgbClr val="000000"/>
                </a:solidFill>
                <a:miter lim="800000"/>
                <a:headEnd/>
                <a:tailEnd/>
              </a:ln>
            </p:spPr>
            <p:txBody>
              <a:bodyPr/>
              <a:lstStyle/>
              <a:p>
                <a:endParaRPr lang="en-US" dirty="0"/>
              </a:p>
            </p:txBody>
          </p:sp>
          <p:sp>
            <p:nvSpPr>
              <p:cNvPr id="2130" name="Line 2930"/>
              <p:cNvSpPr>
                <a:spLocks noChangeShapeType="1"/>
              </p:cNvSpPr>
              <p:nvPr/>
            </p:nvSpPr>
            <p:spPr bwMode="auto">
              <a:xfrm>
                <a:off x="5153" y="1918"/>
                <a:ext cx="2" cy="1"/>
              </a:xfrm>
              <a:prstGeom prst="line">
                <a:avLst/>
              </a:prstGeom>
              <a:noFill/>
              <a:ln w="3175">
                <a:solidFill>
                  <a:srgbClr val="000000"/>
                </a:solidFill>
                <a:miter lim="800000"/>
                <a:headEnd/>
                <a:tailEnd/>
              </a:ln>
            </p:spPr>
            <p:txBody>
              <a:bodyPr/>
              <a:lstStyle/>
              <a:p>
                <a:endParaRPr lang="en-US" dirty="0"/>
              </a:p>
            </p:txBody>
          </p:sp>
          <p:sp>
            <p:nvSpPr>
              <p:cNvPr id="2131" name="Line 2931"/>
              <p:cNvSpPr>
                <a:spLocks noChangeShapeType="1"/>
              </p:cNvSpPr>
              <p:nvPr/>
            </p:nvSpPr>
            <p:spPr bwMode="auto">
              <a:xfrm flipV="1">
                <a:off x="4474" y="1918"/>
                <a:ext cx="1" cy="2"/>
              </a:xfrm>
              <a:prstGeom prst="line">
                <a:avLst/>
              </a:prstGeom>
              <a:noFill/>
              <a:ln w="3175">
                <a:solidFill>
                  <a:srgbClr val="000000"/>
                </a:solidFill>
                <a:miter lim="800000"/>
                <a:headEnd/>
                <a:tailEnd/>
              </a:ln>
            </p:spPr>
            <p:txBody>
              <a:bodyPr/>
              <a:lstStyle/>
              <a:p>
                <a:endParaRPr lang="en-US" dirty="0"/>
              </a:p>
            </p:txBody>
          </p:sp>
          <p:sp>
            <p:nvSpPr>
              <p:cNvPr id="2132" name="Line 2932"/>
              <p:cNvSpPr>
                <a:spLocks noChangeShapeType="1"/>
              </p:cNvSpPr>
              <p:nvPr/>
            </p:nvSpPr>
            <p:spPr bwMode="auto">
              <a:xfrm>
                <a:off x="4474" y="1918"/>
                <a:ext cx="1" cy="2"/>
              </a:xfrm>
              <a:prstGeom prst="line">
                <a:avLst/>
              </a:prstGeom>
              <a:noFill/>
              <a:ln w="3175">
                <a:solidFill>
                  <a:srgbClr val="000000"/>
                </a:solidFill>
                <a:miter lim="800000"/>
                <a:headEnd/>
                <a:tailEnd/>
              </a:ln>
            </p:spPr>
            <p:txBody>
              <a:bodyPr/>
              <a:lstStyle/>
              <a:p>
                <a:endParaRPr lang="en-US" dirty="0"/>
              </a:p>
            </p:txBody>
          </p:sp>
          <p:sp>
            <p:nvSpPr>
              <p:cNvPr id="2133" name="Line 2933"/>
              <p:cNvSpPr>
                <a:spLocks noChangeShapeType="1"/>
              </p:cNvSpPr>
              <p:nvPr/>
            </p:nvSpPr>
            <p:spPr bwMode="auto">
              <a:xfrm flipV="1">
                <a:off x="4474" y="1918"/>
                <a:ext cx="1" cy="2"/>
              </a:xfrm>
              <a:prstGeom prst="line">
                <a:avLst/>
              </a:prstGeom>
              <a:noFill/>
              <a:ln w="3175">
                <a:solidFill>
                  <a:srgbClr val="000000"/>
                </a:solidFill>
                <a:miter lim="800000"/>
                <a:headEnd/>
                <a:tailEnd/>
              </a:ln>
            </p:spPr>
            <p:txBody>
              <a:bodyPr/>
              <a:lstStyle/>
              <a:p>
                <a:endParaRPr lang="en-US" dirty="0"/>
              </a:p>
            </p:txBody>
          </p:sp>
          <p:sp>
            <p:nvSpPr>
              <p:cNvPr id="2134" name="Line 2934"/>
              <p:cNvSpPr>
                <a:spLocks noChangeShapeType="1"/>
              </p:cNvSpPr>
              <p:nvPr/>
            </p:nvSpPr>
            <p:spPr bwMode="auto">
              <a:xfrm flipV="1">
                <a:off x="4578" y="1931"/>
                <a:ext cx="55" cy="2"/>
              </a:xfrm>
              <a:prstGeom prst="line">
                <a:avLst/>
              </a:prstGeom>
              <a:noFill/>
              <a:ln w="3175">
                <a:solidFill>
                  <a:srgbClr val="000000"/>
                </a:solidFill>
                <a:miter lim="800000"/>
                <a:headEnd/>
                <a:tailEnd/>
              </a:ln>
            </p:spPr>
            <p:txBody>
              <a:bodyPr/>
              <a:lstStyle/>
              <a:p>
                <a:endParaRPr lang="en-US" dirty="0"/>
              </a:p>
            </p:txBody>
          </p:sp>
          <p:sp>
            <p:nvSpPr>
              <p:cNvPr id="2135" name="Line 2935"/>
              <p:cNvSpPr>
                <a:spLocks noChangeShapeType="1"/>
              </p:cNvSpPr>
              <p:nvPr/>
            </p:nvSpPr>
            <p:spPr bwMode="auto">
              <a:xfrm flipH="1">
                <a:off x="4631" y="1931"/>
                <a:ext cx="2" cy="2"/>
              </a:xfrm>
              <a:prstGeom prst="line">
                <a:avLst/>
              </a:prstGeom>
              <a:noFill/>
              <a:ln w="3175">
                <a:solidFill>
                  <a:srgbClr val="000000"/>
                </a:solidFill>
                <a:miter lim="800000"/>
                <a:headEnd/>
                <a:tailEnd/>
              </a:ln>
            </p:spPr>
            <p:txBody>
              <a:bodyPr/>
              <a:lstStyle/>
              <a:p>
                <a:endParaRPr lang="en-US" dirty="0"/>
              </a:p>
            </p:txBody>
          </p:sp>
          <p:sp>
            <p:nvSpPr>
              <p:cNvPr id="2136" name="Line 2936"/>
              <p:cNvSpPr>
                <a:spLocks noChangeShapeType="1"/>
              </p:cNvSpPr>
              <p:nvPr/>
            </p:nvSpPr>
            <p:spPr bwMode="auto">
              <a:xfrm>
                <a:off x="4631" y="1933"/>
                <a:ext cx="1" cy="1"/>
              </a:xfrm>
              <a:prstGeom prst="line">
                <a:avLst/>
              </a:prstGeom>
              <a:noFill/>
              <a:ln w="3175">
                <a:solidFill>
                  <a:srgbClr val="000000"/>
                </a:solidFill>
                <a:miter lim="800000"/>
                <a:headEnd/>
                <a:tailEnd/>
              </a:ln>
            </p:spPr>
            <p:txBody>
              <a:bodyPr/>
              <a:lstStyle/>
              <a:p>
                <a:endParaRPr lang="en-US" dirty="0"/>
              </a:p>
            </p:txBody>
          </p:sp>
          <p:sp>
            <p:nvSpPr>
              <p:cNvPr id="2137" name="Freeform 2937"/>
              <p:cNvSpPr>
                <a:spLocks/>
              </p:cNvSpPr>
              <p:nvPr/>
            </p:nvSpPr>
            <p:spPr bwMode="auto">
              <a:xfrm>
                <a:off x="4628" y="1934"/>
                <a:ext cx="6" cy="7"/>
              </a:xfrm>
              <a:custGeom>
                <a:avLst/>
                <a:gdLst>
                  <a:gd name="T0" fmla="*/ 3 w 6"/>
                  <a:gd name="T1" fmla="*/ 0 h 7"/>
                  <a:gd name="T2" fmla="*/ 0 w 6"/>
                  <a:gd name="T3" fmla="*/ 2 h 7"/>
                  <a:gd name="T4" fmla="*/ 6 w 6"/>
                  <a:gd name="T5" fmla="*/ 7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3" y="0"/>
                    </a:moveTo>
                    <a:lnTo>
                      <a:pt x="0" y="2"/>
                    </a:lnTo>
                    <a:lnTo>
                      <a:pt x="6" y="7"/>
                    </a:lnTo>
                  </a:path>
                </a:pathLst>
              </a:custGeom>
              <a:noFill/>
              <a:ln w="3175">
                <a:solidFill>
                  <a:srgbClr val="000000"/>
                </a:solidFill>
                <a:miter lim="800000"/>
                <a:headEnd/>
                <a:tailEnd/>
              </a:ln>
            </p:spPr>
            <p:txBody>
              <a:bodyPr/>
              <a:lstStyle/>
              <a:p>
                <a:pPr algn="ctr" eaLnBrk="0" hangingPunct="0"/>
                <a:endParaRPr lang="en-US" dirty="0"/>
              </a:p>
            </p:txBody>
          </p:sp>
          <p:sp>
            <p:nvSpPr>
              <p:cNvPr id="2138" name="Line 2938"/>
              <p:cNvSpPr>
                <a:spLocks noChangeShapeType="1"/>
              </p:cNvSpPr>
              <p:nvPr/>
            </p:nvSpPr>
            <p:spPr bwMode="auto">
              <a:xfrm flipV="1">
                <a:off x="4634" y="1939"/>
                <a:ext cx="2" cy="2"/>
              </a:xfrm>
              <a:prstGeom prst="line">
                <a:avLst/>
              </a:prstGeom>
              <a:noFill/>
              <a:ln w="3175">
                <a:solidFill>
                  <a:srgbClr val="000000"/>
                </a:solidFill>
                <a:miter lim="800000"/>
                <a:headEnd/>
                <a:tailEnd/>
              </a:ln>
            </p:spPr>
            <p:txBody>
              <a:bodyPr/>
              <a:lstStyle/>
              <a:p>
                <a:endParaRPr lang="en-US" dirty="0"/>
              </a:p>
            </p:txBody>
          </p:sp>
          <p:sp>
            <p:nvSpPr>
              <p:cNvPr id="2139" name="Freeform 2939"/>
              <p:cNvSpPr>
                <a:spLocks/>
              </p:cNvSpPr>
              <p:nvPr/>
            </p:nvSpPr>
            <p:spPr bwMode="auto">
              <a:xfrm>
                <a:off x="4634" y="1939"/>
                <a:ext cx="5" cy="10"/>
              </a:xfrm>
              <a:custGeom>
                <a:avLst/>
                <a:gdLst>
                  <a:gd name="T0" fmla="*/ 2 w 5"/>
                  <a:gd name="T1" fmla="*/ 0 h 10"/>
                  <a:gd name="T2" fmla="*/ 0 w 5"/>
                  <a:gd name="T3" fmla="*/ 7 h 10"/>
                  <a:gd name="T4" fmla="*/ 5 w 5"/>
                  <a:gd name="T5" fmla="*/ 1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2" y="0"/>
                    </a:moveTo>
                    <a:lnTo>
                      <a:pt x="0" y="7"/>
                    </a:lnTo>
                    <a:lnTo>
                      <a:pt x="5" y="10"/>
                    </a:lnTo>
                  </a:path>
                </a:pathLst>
              </a:custGeom>
              <a:noFill/>
              <a:ln w="3175">
                <a:solidFill>
                  <a:srgbClr val="000000"/>
                </a:solidFill>
                <a:miter lim="800000"/>
                <a:headEnd/>
                <a:tailEnd/>
              </a:ln>
            </p:spPr>
            <p:txBody>
              <a:bodyPr/>
              <a:lstStyle/>
              <a:p>
                <a:pPr algn="ctr" eaLnBrk="0" hangingPunct="0"/>
                <a:endParaRPr lang="en-US" dirty="0"/>
              </a:p>
            </p:txBody>
          </p:sp>
          <p:sp>
            <p:nvSpPr>
              <p:cNvPr id="2140" name="Line 2940"/>
              <p:cNvSpPr>
                <a:spLocks noChangeShapeType="1"/>
              </p:cNvSpPr>
              <p:nvPr/>
            </p:nvSpPr>
            <p:spPr bwMode="auto">
              <a:xfrm>
                <a:off x="4639" y="1949"/>
                <a:ext cx="5" cy="6"/>
              </a:xfrm>
              <a:prstGeom prst="line">
                <a:avLst/>
              </a:prstGeom>
              <a:noFill/>
              <a:ln w="3175">
                <a:solidFill>
                  <a:srgbClr val="000000"/>
                </a:solidFill>
                <a:miter lim="800000"/>
                <a:headEnd/>
                <a:tailEnd/>
              </a:ln>
            </p:spPr>
            <p:txBody>
              <a:bodyPr/>
              <a:lstStyle/>
              <a:p>
                <a:endParaRPr lang="en-US" dirty="0"/>
              </a:p>
            </p:txBody>
          </p:sp>
          <p:sp>
            <p:nvSpPr>
              <p:cNvPr id="2141" name="Line 2941"/>
              <p:cNvSpPr>
                <a:spLocks noChangeShapeType="1"/>
              </p:cNvSpPr>
              <p:nvPr/>
            </p:nvSpPr>
            <p:spPr bwMode="auto">
              <a:xfrm>
                <a:off x="4644" y="1955"/>
                <a:ext cx="1" cy="5"/>
              </a:xfrm>
              <a:prstGeom prst="line">
                <a:avLst/>
              </a:prstGeom>
              <a:noFill/>
              <a:ln w="3175">
                <a:solidFill>
                  <a:srgbClr val="000000"/>
                </a:solidFill>
                <a:miter lim="800000"/>
                <a:headEnd/>
                <a:tailEnd/>
              </a:ln>
            </p:spPr>
            <p:txBody>
              <a:bodyPr/>
              <a:lstStyle/>
              <a:p>
                <a:endParaRPr lang="en-US" dirty="0"/>
              </a:p>
            </p:txBody>
          </p:sp>
          <p:sp>
            <p:nvSpPr>
              <p:cNvPr id="2142" name="Line 2942"/>
              <p:cNvSpPr>
                <a:spLocks noChangeShapeType="1"/>
              </p:cNvSpPr>
              <p:nvPr/>
            </p:nvSpPr>
            <p:spPr bwMode="auto">
              <a:xfrm>
                <a:off x="4645" y="1960"/>
                <a:ext cx="5" cy="5"/>
              </a:xfrm>
              <a:prstGeom prst="line">
                <a:avLst/>
              </a:prstGeom>
              <a:noFill/>
              <a:ln w="3175">
                <a:solidFill>
                  <a:srgbClr val="000000"/>
                </a:solidFill>
                <a:miter lim="800000"/>
                <a:headEnd/>
                <a:tailEnd/>
              </a:ln>
            </p:spPr>
            <p:txBody>
              <a:bodyPr/>
              <a:lstStyle/>
              <a:p>
                <a:endParaRPr lang="en-US" dirty="0"/>
              </a:p>
            </p:txBody>
          </p:sp>
          <p:sp>
            <p:nvSpPr>
              <p:cNvPr id="2143" name="Freeform 2943"/>
              <p:cNvSpPr>
                <a:spLocks/>
              </p:cNvSpPr>
              <p:nvPr/>
            </p:nvSpPr>
            <p:spPr bwMode="auto">
              <a:xfrm>
                <a:off x="4650" y="1965"/>
                <a:ext cx="7" cy="9"/>
              </a:xfrm>
              <a:custGeom>
                <a:avLst/>
                <a:gdLst>
                  <a:gd name="T0" fmla="*/ 0 w 7"/>
                  <a:gd name="T1" fmla="*/ 0 h 9"/>
                  <a:gd name="T2" fmla="*/ 4 w 7"/>
                  <a:gd name="T3" fmla="*/ 8 h 9"/>
                  <a:gd name="T4" fmla="*/ 7 w 7"/>
                  <a:gd name="T5" fmla="*/ 9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0" y="0"/>
                    </a:moveTo>
                    <a:lnTo>
                      <a:pt x="4" y="8"/>
                    </a:lnTo>
                    <a:lnTo>
                      <a:pt x="7" y="9"/>
                    </a:lnTo>
                  </a:path>
                </a:pathLst>
              </a:custGeom>
              <a:noFill/>
              <a:ln w="3175">
                <a:solidFill>
                  <a:srgbClr val="000000"/>
                </a:solidFill>
                <a:miter lim="800000"/>
                <a:headEnd/>
                <a:tailEnd/>
              </a:ln>
            </p:spPr>
            <p:txBody>
              <a:bodyPr/>
              <a:lstStyle/>
              <a:p>
                <a:pPr algn="ctr" eaLnBrk="0" hangingPunct="0"/>
                <a:endParaRPr lang="en-US" dirty="0"/>
              </a:p>
            </p:txBody>
          </p:sp>
          <p:sp>
            <p:nvSpPr>
              <p:cNvPr id="2144" name="Freeform 2944"/>
              <p:cNvSpPr>
                <a:spLocks/>
              </p:cNvSpPr>
              <p:nvPr/>
            </p:nvSpPr>
            <p:spPr bwMode="auto">
              <a:xfrm>
                <a:off x="4657" y="1974"/>
                <a:ext cx="64" cy="45"/>
              </a:xfrm>
              <a:custGeom>
                <a:avLst/>
                <a:gdLst>
                  <a:gd name="T0" fmla="*/ 0 w 64"/>
                  <a:gd name="T1" fmla="*/ 0 h 45"/>
                  <a:gd name="T2" fmla="*/ 6 w 64"/>
                  <a:gd name="T3" fmla="*/ 0 h 45"/>
                  <a:gd name="T4" fmla="*/ 18 w 64"/>
                  <a:gd name="T5" fmla="*/ 5 h 45"/>
                  <a:gd name="T6" fmla="*/ 22 w 64"/>
                  <a:gd name="T7" fmla="*/ 0 h 45"/>
                  <a:gd name="T8" fmla="*/ 29 w 64"/>
                  <a:gd name="T9" fmla="*/ 4 h 45"/>
                  <a:gd name="T10" fmla="*/ 32 w 64"/>
                  <a:gd name="T11" fmla="*/ 13 h 45"/>
                  <a:gd name="T12" fmla="*/ 42 w 64"/>
                  <a:gd name="T13" fmla="*/ 13 h 45"/>
                  <a:gd name="T14" fmla="*/ 48 w 64"/>
                  <a:gd name="T15" fmla="*/ 23 h 45"/>
                  <a:gd name="T16" fmla="*/ 61 w 64"/>
                  <a:gd name="T17" fmla="*/ 21 h 45"/>
                  <a:gd name="T18" fmla="*/ 64 w 64"/>
                  <a:gd name="T19" fmla="*/ 24 h 45"/>
                  <a:gd name="T20" fmla="*/ 64 w 64"/>
                  <a:gd name="T21" fmla="*/ 45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5"/>
                  <a:gd name="T35" fmla="*/ 64 w 64"/>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5">
                    <a:moveTo>
                      <a:pt x="0" y="0"/>
                    </a:moveTo>
                    <a:lnTo>
                      <a:pt x="6" y="0"/>
                    </a:lnTo>
                    <a:lnTo>
                      <a:pt x="18" y="5"/>
                    </a:lnTo>
                    <a:lnTo>
                      <a:pt x="22" y="0"/>
                    </a:lnTo>
                    <a:lnTo>
                      <a:pt x="29" y="4"/>
                    </a:lnTo>
                    <a:lnTo>
                      <a:pt x="32" y="13"/>
                    </a:lnTo>
                    <a:lnTo>
                      <a:pt x="42" y="13"/>
                    </a:lnTo>
                    <a:lnTo>
                      <a:pt x="48" y="23"/>
                    </a:lnTo>
                    <a:lnTo>
                      <a:pt x="61" y="21"/>
                    </a:lnTo>
                    <a:lnTo>
                      <a:pt x="64" y="24"/>
                    </a:lnTo>
                    <a:lnTo>
                      <a:pt x="64" y="45"/>
                    </a:lnTo>
                  </a:path>
                </a:pathLst>
              </a:custGeom>
              <a:noFill/>
              <a:ln w="3175">
                <a:solidFill>
                  <a:srgbClr val="000000"/>
                </a:solidFill>
                <a:miter lim="800000"/>
                <a:headEnd/>
                <a:tailEnd/>
              </a:ln>
            </p:spPr>
            <p:txBody>
              <a:bodyPr/>
              <a:lstStyle/>
              <a:p>
                <a:pPr algn="ctr" eaLnBrk="0" hangingPunct="0"/>
                <a:endParaRPr lang="en-US" dirty="0"/>
              </a:p>
            </p:txBody>
          </p:sp>
          <p:sp>
            <p:nvSpPr>
              <p:cNvPr id="2145" name="Freeform 2945"/>
              <p:cNvSpPr>
                <a:spLocks/>
              </p:cNvSpPr>
              <p:nvPr/>
            </p:nvSpPr>
            <p:spPr bwMode="auto">
              <a:xfrm>
                <a:off x="4464" y="2019"/>
                <a:ext cx="257" cy="24"/>
              </a:xfrm>
              <a:custGeom>
                <a:avLst/>
                <a:gdLst>
                  <a:gd name="T0" fmla="*/ 257 w 257"/>
                  <a:gd name="T1" fmla="*/ 0 h 24"/>
                  <a:gd name="T2" fmla="*/ 175 w 257"/>
                  <a:gd name="T3" fmla="*/ 0 h 24"/>
                  <a:gd name="T4" fmla="*/ 175 w 257"/>
                  <a:gd name="T5" fmla="*/ 21 h 24"/>
                  <a:gd name="T6" fmla="*/ 0 w 257"/>
                  <a:gd name="T7" fmla="*/ 24 h 24"/>
                  <a:gd name="T8" fmla="*/ 0 60000 65536"/>
                  <a:gd name="T9" fmla="*/ 0 60000 65536"/>
                  <a:gd name="T10" fmla="*/ 0 60000 65536"/>
                  <a:gd name="T11" fmla="*/ 0 60000 65536"/>
                  <a:gd name="T12" fmla="*/ 0 w 257"/>
                  <a:gd name="T13" fmla="*/ 0 h 24"/>
                  <a:gd name="T14" fmla="*/ 257 w 257"/>
                  <a:gd name="T15" fmla="*/ 24 h 24"/>
                </a:gdLst>
                <a:ahLst/>
                <a:cxnLst>
                  <a:cxn ang="T8">
                    <a:pos x="T0" y="T1"/>
                  </a:cxn>
                  <a:cxn ang="T9">
                    <a:pos x="T2" y="T3"/>
                  </a:cxn>
                  <a:cxn ang="T10">
                    <a:pos x="T4" y="T5"/>
                  </a:cxn>
                  <a:cxn ang="T11">
                    <a:pos x="T6" y="T7"/>
                  </a:cxn>
                </a:cxnLst>
                <a:rect l="T12" t="T13" r="T14" b="T15"/>
                <a:pathLst>
                  <a:path w="257" h="24">
                    <a:moveTo>
                      <a:pt x="257" y="0"/>
                    </a:moveTo>
                    <a:lnTo>
                      <a:pt x="175" y="0"/>
                    </a:lnTo>
                    <a:lnTo>
                      <a:pt x="175" y="21"/>
                    </a:lnTo>
                    <a:lnTo>
                      <a:pt x="0" y="24"/>
                    </a:lnTo>
                  </a:path>
                </a:pathLst>
              </a:custGeom>
              <a:noFill/>
              <a:ln w="3175">
                <a:solidFill>
                  <a:srgbClr val="000000"/>
                </a:solidFill>
                <a:miter lim="800000"/>
                <a:headEnd/>
                <a:tailEnd/>
              </a:ln>
            </p:spPr>
            <p:txBody>
              <a:bodyPr/>
              <a:lstStyle/>
              <a:p>
                <a:pPr algn="ctr" eaLnBrk="0" hangingPunct="0"/>
                <a:endParaRPr lang="en-US" dirty="0"/>
              </a:p>
            </p:txBody>
          </p:sp>
          <p:sp>
            <p:nvSpPr>
              <p:cNvPr id="2146" name="Line 2946"/>
              <p:cNvSpPr>
                <a:spLocks noChangeShapeType="1"/>
              </p:cNvSpPr>
              <p:nvPr/>
            </p:nvSpPr>
            <p:spPr bwMode="auto">
              <a:xfrm flipH="1" flipV="1">
                <a:off x="4463" y="2038"/>
                <a:ext cx="1" cy="5"/>
              </a:xfrm>
              <a:prstGeom prst="line">
                <a:avLst/>
              </a:prstGeom>
              <a:noFill/>
              <a:ln w="3175">
                <a:solidFill>
                  <a:srgbClr val="000000"/>
                </a:solidFill>
                <a:miter lim="800000"/>
                <a:headEnd/>
                <a:tailEnd/>
              </a:ln>
            </p:spPr>
            <p:txBody>
              <a:bodyPr/>
              <a:lstStyle/>
              <a:p>
                <a:endParaRPr lang="en-US" dirty="0"/>
              </a:p>
            </p:txBody>
          </p:sp>
          <p:sp>
            <p:nvSpPr>
              <p:cNvPr id="2147" name="Freeform 2947"/>
              <p:cNvSpPr>
                <a:spLocks/>
              </p:cNvSpPr>
              <p:nvPr/>
            </p:nvSpPr>
            <p:spPr bwMode="auto">
              <a:xfrm>
                <a:off x="4458" y="1933"/>
                <a:ext cx="19" cy="107"/>
              </a:xfrm>
              <a:custGeom>
                <a:avLst/>
                <a:gdLst>
                  <a:gd name="T0" fmla="*/ 5 w 19"/>
                  <a:gd name="T1" fmla="*/ 105 h 107"/>
                  <a:gd name="T2" fmla="*/ 8 w 19"/>
                  <a:gd name="T3" fmla="*/ 107 h 107"/>
                  <a:gd name="T4" fmla="*/ 8 w 19"/>
                  <a:gd name="T5" fmla="*/ 101 h 107"/>
                  <a:gd name="T6" fmla="*/ 5 w 19"/>
                  <a:gd name="T7" fmla="*/ 96 h 107"/>
                  <a:gd name="T8" fmla="*/ 1 w 19"/>
                  <a:gd name="T9" fmla="*/ 99 h 107"/>
                  <a:gd name="T10" fmla="*/ 0 w 19"/>
                  <a:gd name="T11" fmla="*/ 96 h 107"/>
                  <a:gd name="T12" fmla="*/ 6 w 19"/>
                  <a:gd name="T13" fmla="*/ 93 h 107"/>
                  <a:gd name="T14" fmla="*/ 8 w 19"/>
                  <a:gd name="T15" fmla="*/ 78 h 107"/>
                  <a:gd name="T16" fmla="*/ 14 w 19"/>
                  <a:gd name="T17" fmla="*/ 78 h 107"/>
                  <a:gd name="T18" fmla="*/ 9 w 19"/>
                  <a:gd name="T19" fmla="*/ 78 h 107"/>
                  <a:gd name="T20" fmla="*/ 14 w 19"/>
                  <a:gd name="T21" fmla="*/ 69 h 107"/>
                  <a:gd name="T22" fmla="*/ 6 w 19"/>
                  <a:gd name="T23" fmla="*/ 70 h 107"/>
                  <a:gd name="T24" fmla="*/ 6 w 19"/>
                  <a:gd name="T25" fmla="*/ 65 h 107"/>
                  <a:gd name="T26" fmla="*/ 16 w 19"/>
                  <a:gd name="T27" fmla="*/ 69 h 107"/>
                  <a:gd name="T28" fmla="*/ 14 w 19"/>
                  <a:gd name="T29" fmla="*/ 64 h 107"/>
                  <a:gd name="T30" fmla="*/ 19 w 19"/>
                  <a:gd name="T31" fmla="*/ 62 h 107"/>
                  <a:gd name="T32" fmla="*/ 14 w 19"/>
                  <a:gd name="T33" fmla="*/ 62 h 107"/>
                  <a:gd name="T34" fmla="*/ 16 w 19"/>
                  <a:gd name="T35" fmla="*/ 48 h 107"/>
                  <a:gd name="T36" fmla="*/ 11 w 19"/>
                  <a:gd name="T37" fmla="*/ 46 h 107"/>
                  <a:gd name="T38" fmla="*/ 14 w 19"/>
                  <a:gd name="T39" fmla="*/ 40 h 107"/>
                  <a:gd name="T40" fmla="*/ 16 w 19"/>
                  <a:gd name="T41" fmla="*/ 41 h 107"/>
                  <a:gd name="T42" fmla="*/ 14 w 19"/>
                  <a:gd name="T43" fmla="*/ 38 h 107"/>
                  <a:gd name="T44" fmla="*/ 16 w 19"/>
                  <a:gd name="T45" fmla="*/ 35 h 107"/>
                  <a:gd name="T46" fmla="*/ 11 w 19"/>
                  <a:gd name="T47" fmla="*/ 35 h 107"/>
                  <a:gd name="T48" fmla="*/ 9 w 19"/>
                  <a:gd name="T49" fmla="*/ 32 h 107"/>
                  <a:gd name="T50" fmla="*/ 13 w 19"/>
                  <a:gd name="T51" fmla="*/ 29 h 107"/>
                  <a:gd name="T52" fmla="*/ 8 w 19"/>
                  <a:gd name="T53" fmla="*/ 30 h 107"/>
                  <a:gd name="T54" fmla="*/ 14 w 19"/>
                  <a:gd name="T55" fmla="*/ 24 h 107"/>
                  <a:gd name="T56" fmla="*/ 13 w 19"/>
                  <a:gd name="T57" fmla="*/ 14 h 107"/>
                  <a:gd name="T58" fmla="*/ 8 w 19"/>
                  <a:gd name="T59" fmla="*/ 14 h 107"/>
                  <a:gd name="T60" fmla="*/ 14 w 19"/>
                  <a:gd name="T61" fmla="*/ 11 h 107"/>
                  <a:gd name="T62" fmla="*/ 16 w 19"/>
                  <a:gd name="T63" fmla="*/ 1 h 107"/>
                  <a:gd name="T64" fmla="*/ 14 w 19"/>
                  <a:gd name="T65" fmla="*/ 0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07"/>
                  <a:gd name="T101" fmla="*/ 19 w 19"/>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07">
                    <a:moveTo>
                      <a:pt x="5" y="105"/>
                    </a:moveTo>
                    <a:lnTo>
                      <a:pt x="8" y="107"/>
                    </a:lnTo>
                    <a:lnTo>
                      <a:pt x="8" y="101"/>
                    </a:lnTo>
                    <a:lnTo>
                      <a:pt x="5" y="96"/>
                    </a:lnTo>
                    <a:lnTo>
                      <a:pt x="1" y="99"/>
                    </a:lnTo>
                    <a:lnTo>
                      <a:pt x="0" y="96"/>
                    </a:lnTo>
                    <a:lnTo>
                      <a:pt x="6" y="93"/>
                    </a:lnTo>
                    <a:lnTo>
                      <a:pt x="8" y="78"/>
                    </a:lnTo>
                    <a:lnTo>
                      <a:pt x="14" y="78"/>
                    </a:lnTo>
                    <a:lnTo>
                      <a:pt x="9" y="78"/>
                    </a:lnTo>
                    <a:lnTo>
                      <a:pt x="14" y="69"/>
                    </a:lnTo>
                    <a:lnTo>
                      <a:pt x="6" y="70"/>
                    </a:lnTo>
                    <a:lnTo>
                      <a:pt x="6" y="65"/>
                    </a:lnTo>
                    <a:lnTo>
                      <a:pt x="16" y="69"/>
                    </a:lnTo>
                    <a:lnTo>
                      <a:pt x="14" y="64"/>
                    </a:lnTo>
                    <a:lnTo>
                      <a:pt x="19" y="62"/>
                    </a:lnTo>
                    <a:lnTo>
                      <a:pt x="14" y="62"/>
                    </a:lnTo>
                    <a:lnTo>
                      <a:pt x="16" y="48"/>
                    </a:lnTo>
                    <a:lnTo>
                      <a:pt x="11" y="46"/>
                    </a:lnTo>
                    <a:lnTo>
                      <a:pt x="14" y="40"/>
                    </a:lnTo>
                    <a:lnTo>
                      <a:pt x="16" y="41"/>
                    </a:lnTo>
                    <a:lnTo>
                      <a:pt x="14" y="38"/>
                    </a:lnTo>
                    <a:lnTo>
                      <a:pt x="16" y="35"/>
                    </a:lnTo>
                    <a:lnTo>
                      <a:pt x="11" y="35"/>
                    </a:lnTo>
                    <a:lnTo>
                      <a:pt x="9" y="32"/>
                    </a:lnTo>
                    <a:lnTo>
                      <a:pt x="13" y="29"/>
                    </a:lnTo>
                    <a:lnTo>
                      <a:pt x="8" y="30"/>
                    </a:lnTo>
                    <a:lnTo>
                      <a:pt x="14" y="24"/>
                    </a:lnTo>
                    <a:lnTo>
                      <a:pt x="13" y="14"/>
                    </a:lnTo>
                    <a:lnTo>
                      <a:pt x="8" y="14"/>
                    </a:lnTo>
                    <a:lnTo>
                      <a:pt x="14" y="11"/>
                    </a:lnTo>
                    <a:lnTo>
                      <a:pt x="16" y="1"/>
                    </a:lnTo>
                    <a:lnTo>
                      <a:pt x="14" y="0"/>
                    </a:lnTo>
                  </a:path>
                </a:pathLst>
              </a:custGeom>
              <a:noFill/>
              <a:ln w="3175">
                <a:solidFill>
                  <a:srgbClr val="000000"/>
                </a:solidFill>
                <a:miter lim="800000"/>
                <a:headEnd/>
                <a:tailEnd/>
              </a:ln>
            </p:spPr>
            <p:txBody>
              <a:bodyPr/>
              <a:lstStyle/>
              <a:p>
                <a:pPr algn="ctr" eaLnBrk="0" hangingPunct="0"/>
                <a:endParaRPr lang="en-US" dirty="0"/>
              </a:p>
            </p:txBody>
          </p:sp>
          <p:sp>
            <p:nvSpPr>
              <p:cNvPr id="2148" name="Line 2948"/>
              <p:cNvSpPr>
                <a:spLocks noChangeShapeType="1"/>
              </p:cNvSpPr>
              <p:nvPr/>
            </p:nvSpPr>
            <p:spPr bwMode="auto">
              <a:xfrm flipV="1">
                <a:off x="4472" y="1920"/>
                <a:ext cx="7" cy="13"/>
              </a:xfrm>
              <a:prstGeom prst="line">
                <a:avLst/>
              </a:prstGeom>
              <a:noFill/>
              <a:ln w="3175">
                <a:solidFill>
                  <a:srgbClr val="000000"/>
                </a:solidFill>
                <a:miter lim="800000"/>
                <a:headEnd/>
                <a:tailEnd/>
              </a:ln>
            </p:spPr>
            <p:txBody>
              <a:bodyPr/>
              <a:lstStyle/>
              <a:p>
                <a:endParaRPr lang="en-US" dirty="0"/>
              </a:p>
            </p:txBody>
          </p:sp>
          <p:sp>
            <p:nvSpPr>
              <p:cNvPr id="2149" name="Freeform 2949"/>
              <p:cNvSpPr>
                <a:spLocks/>
              </p:cNvSpPr>
              <p:nvPr/>
            </p:nvSpPr>
            <p:spPr bwMode="auto">
              <a:xfrm>
                <a:off x="4479" y="1918"/>
                <a:ext cx="99" cy="15"/>
              </a:xfrm>
              <a:custGeom>
                <a:avLst/>
                <a:gdLst>
                  <a:gd name="T0" fmla="*/ 0 w 99"/>
                  <a:gd name="T1" fmla="*/ 2 h 15"/>
                  <a:gd name="T2" fmla="*/ 89 w 99"/>
                  <a:gd name="T3" fmla="*/ 0 h 15"/>
                  <a:gd name="T4" fmla="*/ 90 w 99"/>
                  <a:gd name="T5" fmla="*/ 15 h 15"/>
                  <a:gd name="T6" fmla="*/ 99 w 99"/>
                  <a:gd name="T7" fmla="*/ 15 h 15"/>
                  <a:gd name="T8" fmla="*/ 0 60000 65536"/>
                  <a:gd name="T9" fmla="*/ 0 60000 65536"/>
                  <a:gd name="T10" fmla="*/ 0 60000 65536"/>
                  <a:gd name="T11" fmla="*/ 0 60000 65536"/>
                  <a:gd name="T12" fmla="*/ 0 w 99"/>
                  <a:gd name="T13" fmla="*/ 0 h 15"/>
                  <a:gd name="T14" fmla="*/ 99 w 99"/>
                  <a:gd name="T15" fmla="*/ 15 h 15"/>
                </a:gdLst>
                <a:ahLst/>
                <a:cxnLst>
                  <a:cxn ang="T8">
                    <a:pos x="T0" y="T1"/>
                  </a:cxn>
                  <a:cxn ang="T9">
                    <a:pos x="T2" y="T3"/>
                  </a:cxn>
                  <a:cxn ang="T10">
                    <a:pos x="T4" y="T5"/>
                  </a:cxn>
                  <a:cxn ang="T11">
                    <a:pos x="T6" y="T7"/>
                  </a:cxn>
                </a:cxnLst>
                <a:rect l="T12" t="T13" r="T14" b="T15"/>
                <a:pathLst>
                  <a:path w="99" h="15">
                    <a:moveTo>
                      <a:pt x="0" y="2"/>
                    </a:moveTo>
                    <a:lnTo>
                      <a:pt x="89" y="0"/>
                    </a:lnTo>
                    <a:lnTo>
                      <a:pt x="90" y="15"/>
                    </a:lnTo>
                    <a:lnTo>
                      <a:pt x="99" y="15"/>
                    </a:lnTo>
                  </a:path>
                </a:pathLst>
              </a:custGeom>
              <a:noFill/>
              <a:ln w="3175">
                <a:solidFill>
                  <a:srgbClr val="000000"/>
                </a:solidFill>
                <a:miter lim="800000"/>
                <a:headEnd/>
                <a:tailEnd/>
              </a:ln>
            </p:spPr>
            <p:txBody>
              <a:bodyPr/>
              <a:lstStyle/>
              <a:p>
                <a:pPr algn="ctr" eaLnBrk="0" hangingPunct="0"/>
                <a:endParaRPr lang="en-US" dirty="0"/>
              </a:p>
            </p:txBody>
          </p:sp>
          <p:sp>
            <p:nvSpPr>
              <p:cNvPr id="2150" name="Line 2950"/>
              <p:cNvSpPr>
                <a:spLocks noChangeShapeType="1"/>
              </p:cNvSpPr>
              <p:nvPr/>
            </p:nvSpPr>
            <p:spPr bwMode="auto">
              <a:xfrm flipV="1">
                <a:off x="4578" y="1931"/>
                <a:ext cx="1" cy="2"/>
              </a:xfrm>
              <a:prstGeom prst="line">
                <a:avLst/>
              </a:prstGeom>
              <a:noFill/>
              <a:ln w="3175">
                <a:solidFill>
                  <a:srgbClr val="000000"/>
                </a:solidFill>
                <a:miter lim="800000"/>
                <a:headEnd/>
                <a:tailEnd/>
              </a:ln>
            </p:spPr>
            <p:txBody>
              <a:bodyPr/>
              <a:lstStyle/>
              <a:p>
                <a:endParaRPr lang="en-US" dirty="0"/>
              </a:p>
            </p:txBody>
          </p:sp>
          <p:sp>
            <p:nvSpPr>
              <p:cNvPr id="2151" name="Line 2951"/>
              <p:cNvSpPr>
                <a:spLocks noChangeShapeType="1"/>
              </p:cNvSpPr>
              <p:nvPr/>
            </p:nvSpPr>
            <p:spPr bwMode="auto">
              <a:xfrm>
                <a:off x="4578" y="1933"/>
                <a:ext cx="1" cy="1"/>
              </a:xfrm>
              <a:prstGeom prst="line">
                <a:avLst/>
              </a:prstGeom>
              <a:noFill/>
              <a:ln w="3175">
                <a:solidFill>
                  <a:srgbClr val="000000"/>
                </a:solidFill>
                <a:miter lim="800000"/>
                <a:headEnd/>
                <a:tailEnd/>
              </a:ln>
            </p:spPr>
            <p:txBody>
              <a:bodyPr/>
              <a:lstStyle/>
              <a:p>
                <a:endParaRPr lang="en-US" dirty="0"/>
              </a:p>
            </p:txBody>
          </p:sp>
          <p:sp>
            <p:nvSpPr>
              <p:cNvPr id="2152" name="Line 2952"/>
              <p:cNvSpPr>
                <a:spLocks noChangeShapeType="1"/>
              </p:cNvSpPr>
              <p:nvPr/>
            </p:nvSpPr>
            <p:spPr bwMode="auto">
              <a:xfrm flipV="1">
                <a:off x="4578" y="1931"/>
                <a:ext cx="1" cy="2"/>
              </a:xfrm>
              <a:prstGeom prst="line">
                <a:avLst/>
              </a:prstGeom>
              <a:noFill/>
              <a:ln w="3175">
                <a:solidFill>
                  <a:srgbClr val="000000"/>
                </a:solidFill>
                <a:miter lim="800000"/>
                <a:headEnd/>
                <a:tailEnd/>
              </a:ln>
            </p:spPr>
            <p:txBody>
              <a:bodyPr/>
              <a:lstStyle/>
              <a:p>
                <a:endParaRPr lang="en-US" dirty="0"/>
              </a:p>
            </p:txBody>
          </p:sp>
          <p:sp>
            <p:nvSpPr>
              <p:cNvPr id="2153" name="Line 2953"/>
              <p:cNvSpPr>
                <a:spLocks noChangeShapeType="1"/>
              </p:cNvSpPr>
              <p:nvPr/>
            </p:nvSpPr>
            <p:spPr bwMode="auto">
              <a:xfrm>
                <a:off x="5152" y="1920"/>
                <a:ext cx="1" cy="1"/>
              </a:xfrm>
              <a:prstGeom prst="line">
                <a:avLst/>
              </a:prstGeom>
              <a:noFill/>
              <a:ln w="3175">
                <a:solidFill>
                  <a:srgbClr val="000000"/>
                </a:solidFill>
                <a:miter lim="800000"/>
                <a:headEnd/>
                <a:tailEnd/>
              </a:ln>
            </p:spPr>
            <p:txBody>
              <a:bodyPr/>
              <a:lstStyle/>
              <a:p>
                <a:endParaRPr lang="en-US" dirty="0"/>
              </a:p>
            </p:txBody>
          </p:sp>
          <p:sp>
            <p:nvSpPr>
              <p:cNvPr id="2154" name="Line 2954"/>
              <p:cNvSpPr>
                <a:spLocks noChangeShapeType="1"/>
              </p:cNvSpPr>
              <p:nvPr/>
            </p:nvSpPr>
            <p:spPr bwMode="auto">
              <a:xfrm>
                <a:off x="4461" y="1920"/>
                <a:ext cx="2" cy="1"/>
              </a:xfrm>
              <a:prstGeom prst="line">
                <a:avLst/>
              </a:prstGeom>
              <a:noFill/>
              <a:ln w="3175">
                <a:solidFill>
                  <a:srgbClr val="000000"/>
                </a:solidFill>
                <a:miter lim="800000"/>
                <a:headEnd/>
                <a:tailEnd/>
              </a:ln>
            </p:spPr>
            <p:txBody>
              <a:bodyPr/>
              <a:lstStyle/>
              <a:p>
                <a:endParaRPr lang="en-US" dirty="0"/>
              </a:p>
            </p:txBody>
          </p:sp>
          <p:sp>
            <p:nvSpPr>
              <p:cNvPr id="2155" name="Line 2955"/>
              <p:cNvSpPr>
                <a:spLocks noChangeShapeType="1"/>
              </p:cNvSpPr>
              <p:nvPr/>
            </p:nvSpPr>
            <p:spPr bwMode="auto">
              <a:xfrm flipH="1">
                <a:off x="4461" y="1920"/>
                <a:ext cx="2" cy="1"/>
              </a:xfrm>
              <a:prstGeom prst="line">
                <a:avLst/>
              </a:prstGeom>
              <a:noFill/>
              <a:ln w="3175">
                <a:solidFill>
                  <a:srgbClr val="000000"/>
                </a:solidFill>
                <a:miter lim="800000"/>
                <a:headEnd/>
                <a:tailEnd/>
              </a:ln>
            </p:spPr>
            <p:txBody>
              <a:bodyPr/>
              <a:lstStyle/>
              <a:p>
                <a:endParaRPr lang="en-US" dirty="0"/>
              </a:p>
            </p:txBody>
          </p:sp>
          <p:sp>
            <p:nvSpPr>
              <p:cNvPr id="2156" name="Line 2956"/>
              <p:cNvSpPr>
                <a:spLocks noChangeShapeType="1"/>
              </p:cNvSpPr>
              <p:nvPr/>
            </p:nvSpPr>
            <p:spPr bwMode="auto">
              <a:xfrm flipV="1">
                <a:off x="4474" y="1918"/>
                <a:ext cx="1" cy="2"/>
              </a:xfrm>
              <a:prstGeom prst="line">
                <a:avLst/>
              </a:prstGeom>
              <a:noFill/>
              <a:ln w="3175">
                <a:solidFill>
                  <a:srgbClr val="000000"/>
                </a:solidFill>
                <a:miter lim="800000"/>
                <a:headEnd/>
                <a:tailEnd/>
              </a:ln>
            </p:spPr>
            <p:txBody>
              <a:bodyPr/>
              <a:lstStyle/>
              <a:p>
                <a:endParaRPr lang="en-US" dirty="0"/>
              </a:p>
            </p:txBody>
          </p:sp>
          <p:sp>
            <p:nvSpPr>
              <p:cNvPr id="2157" name="Line 2957"/>
              <p:cNvSpPr>
                <a:spLocks noChangeShapeType="1"/>
              </p:cNvSpPr>
              <p:nvPr/>
            </p:nvSpPr>
            <p:spPr bwMode="auto">
              <a:xfrm>
                <a:off x="4474" y="1920"/>
                <a:ext cx="1" cy="1"/>
              </a:xfrm>
              <a:prstGeom prst="line">
                <a:avLst/>
              </a:prstGeom>
              <a:noFill/>
              <a:ln w="3175">
                <a:solidFill>
                  <a:srgbClr val="000000"/>
                </a:solidFill>
                <a:miter lim="800000"/>
                <a:headEnd/>
                <a:tailEnd/>
              </a:ln>
            </p:spPr>
            <p:txBody>
              <a:bodyPr/>
              <a:lstStyle/>
              <a:p>
                <a:endParaRPr lang="en-US" dirty="0"/>
              </a:p>
            </p:txBody>
          </p:sp>
          <p:sp>
            <p:nvSpPr>
              <p:cNvPr id="2158" name="Line 2958"/>
              <p:cNvSpPr>
                <a:spLocks noChangeShapeType="1"/>
              </p:cNvSpPr>
              <p:nvPr/>
            </p:nvSpPr>
            <p:spPr bwMode="auto">
              <a:xfrm>
                <a:off x="4474" y="1920"/>
                <a:ext cx="1" cy="1"/>
              </a:xfrm>
              <a:prstGeom prst="line">
                <a:avLst/>
              </a:prstGeom>
              <a:noFill/>
              <a:ln w="3175">
                <a:solidFill>
                  <a:srgbClr val="000000"/>
                </a:solidFill>
                <a:miter lim="800000"/>
                <a:headEnd/>
                <a:tailEnd/>
              </a:ln>
            </p:spPr>
            <p:txBody>
              <a:bodyPr/>
              <a:lstStyle/>
              <a:p>
                <a:endParaRPr lang="en-US" dirty="0"/>
              </a:p>
            </p:txBody>
          </p:sp>
          <p:sp>
            <p:nvSpPr>
              <p:cNvPr id="2159" name="Line 2959"/>
              <p:cNvSpPr>
                <a:spLocks noChangeShapeType="1"/>
              </p:cNvSpPr>
              <p:nvPr/>
            </p:nvSpPr>
            <p:spPr bwMode="auto">
              <a:xfrm>
                <a:off x="4461" y="1920"/>
                <a:ext cx="2" cy="1"/>
              </a:xfrm>
              <a:prstGeom prst="line">
                <a:avLst/>
              </a:prstGeom>
              <a:noFill/>
              <a:ln w="3175">
                <a:solidFill>
                  <a:srgbClr val="000000"/>
                </a:solidFill>
                <a:miter lim="800000"/>
                <a:headEnd/>
                <a:tailEnd/>
              </a:ln>
            </p:spPr>
            <p:txBody>
              <a:bodyPr/>
              <a:lstStyle/>
              <a:p>
                <a:endParaRPr lang="en-US" dirty="0"/>
              </a:p>
            </p:txBody>
          </p:sp>
          <p:sp>
            <p:nvSpPr>
              <p:cNvPr id="2160" name="Line 2960"/>
              <p:cNvSpPr>
                <a:spLocks noChangeShapeType="1"/>
              </p:cNvSpPr>
              <p:nvPr/>
            </p:nvSpPr>
            <p:spPr bwMode="auto">
              <a:xfrm flipH="1">
                <a:off x="4461" y="1920"/>
                <a:ext cx="2" cy="1"/>
              </a:xfrm>
              <a:prstGeom prst="line">
                <a:avLst/>
              </a:prstGeom>
              <a:noFill/>
              <a:ln w="3175">
                <a:solidFill>
                  <a:srgbClr val="000000"/>
                </a:solidFill>
                <a:miter lim="800000"/>
                <a:headEnd/>
                <a:tailEnd/>
              </a:ln>
            </p:spPr>
            <p:txBody>
              <a:bodyPr/>
              <a:lstStyle/>
              <a:p>
                <a:endParaRPr lang="en-US" dirty="0"/>
              </a:p>
            </p:txBody>
          </p:sp>
          <p:sp>
            <p:nvSpPr>
              <p:cNvPr id="2161" name="Line 2961"/>
              <p:cNvSpPr>
                <a:spLocks noChangeShapeType="1"/>
              </p:cNvSpPr>
              <p:nvPr/>
            </p:nvSpPr>
            <p:spPr bwMode="auto">
              <a:xfrm>
                <a:off x="4760" y="1920"/>
                <a:ext cx="1" cy="1"/>
              </a:xfrm>
              <a:prstGeom prst="line">
                <a:avLst/>
              </a:prstGeom>
              <a:noFill/>
              <a:ln w="3175">
                <a:solidFill>
                  <a:srgbClr val="000000"/>
                </a:solidFill>
                <a:miter lim="800000"/>
                <a:headEnd/>
                <a:tailEnd/>
              </a:ln>
            </p:spPr>
            <p:txBody>
              <a:bodyPr/>
              <a:lstStyle/>
              <a:p>
                <a:endParaRPr lang="en-US" dirty="0"/>
              </a:p>
            </p:txBody>
          </p:sp>
          <p:sp>
            <p:nvSpPr>
              <p:cNvPr id="2162" name="Line 2962"/>
              <p:cNvSpPr>
                <a:spLocks noChangeShapeType="1"/>
              </p:cNvSpPr>
              <p:nvPr/>
            </p:nvSpPr>
            <p:spPr bwMode="auto">
              <a:xfrm>
                <a:off x="5155" y="1923"/>
                <a:ext cx="2" cy="1"/>
              </a:xfrm>
              <a:prstGeom prst="line">
                <a:avLst/>
              </a:prstGeom>
              <a:noFill/>
              <a:ln w="3175">
                <a:solidFill>
                  <a:srgbClr val="000000"/>
                </a:solidFill>
                <a:miter lim="800000"/>
                <a:headEnd/>
                <a:tailEnd/>
              </a:ln>
            </p:spPr>
            <p:txBody>
              <a:bodyPr/>
              <a:lstStyle/>
              <a:p>
                <a:endParaRPr lang="en-US" dirty="0"/>
              </a:p>
            </p:txBody>
          </p:sp>
          <p:sp>
            <p:nvSpPr>
              <p:cNvPr id="2163" name="Line 2963"/>
              <p:cNvSpPr>
                <a:spLocks noChangeShapeType="1"/>
              </p:cNvSpPr>
              <p:nvPr/>
            </p:nvSpPr>
            <p:spPr bwMode="auto">
              <a:xfrm>
                <a:off x="5157" y="1923"/>
                <a:ext cx="1" cy="1"/>
              </a:xfrm>
              <a:prstGeom prst="line">
                <a:avLst/>
              </a:prstGeom>
              <a:noFill/>
              <a:ln w="3175">
                <a:solidFill>
                  <a:srgbClr val="000000"/>
                </a:solidFill>
                <a:miter lim="800000"/>
                <a:headEnd/>
                <a:tailEnd/>
              </a:ln>
            </p:spPr>
            <p:txBody>
              <a:bodyPr/>
              <a:lstStyle/>
              <a:p>
                <a:endParaRPr lang="en-US" dirty="0"/>
              </a:p>
            </p:txBody>
          </p:sp>
          <p:sp>
            <p:nvSpPr>
              <p:cNvPr id="2164" name="Line 2964"/>
              <p:cNvSpPr>
                <a:spLocks noChangeShapeType="1"/>
              </p:cNvSpPr>
              <p:nvPr/>
            </p:nvSpPr>
            <p:spPr bwMode="auto">
              <a:xfrm flipV="1">
                <a:off x="5155" y="1925"/>
                <a:ext cx="2" cy="1"/>
              </a:xfrm>
              <a:prstGeom prst="line">
                <a:avLst/>
              </a:prstGeom>
              <a:noFill/>
              <a:ln w="3175">
                <a:solidFill>
                  <a:srgbClr val="000000"/>
                </a:solidFill>
                <a:miter lim="800000"/>
                <a:headEnd/>
                <a:tailEnd/>
              </a:ln>
            </p:spPr>
            <p:txBody>
              <a:bodyPr/>
              <a:lstStyle/>
              <a:p>
                <a:endParaRPr lang="en-US" dirty="0"/>
              </a:p>
            </p:txBody>
          </p:sp>
          <p:sp>
            <p:nvSpPr>
              <p:cNvPr id="2165" name="Line 2965"/>
              <p:cNvSpPr>
                <a:spLocks noChangeShapeType="1"/>
              </p:cNvSpPr>
              <p:nvPr/>
            </p:nvSpPr>
            <p:spPr bwMode="auto">
              <a:xfrm flipV="1">
                <a:off x="5155" y="1923"/>
                <a:ext cx="2" cy="2"/>
              </a:xfrm>
              <a:prstGeom prst="line">
                <a:avLst/>
              </a:prstGeom>
              <a:noFill/>
              <a:ln w="3175">
                <a:solidFill>
                  <a:srgbClr val="000000"/>
                </a:solidFill>
                <a:miter lim="800000"/>
                <a:headEnd/>
                <a:tailEnd/>
              </a:ln>
            </p:spPr>
            <p:txBody>
              <a:bodyPr/>
              <a:lstStyle/>
              <a:p>
                <a:endParaRPr lang="en-US" dirty="0"/>
              </a:p>
            </p:txBody>
          </p:sp>
          <p:sp>
            <p:nvSpPr>
              <p:cNvPr id="2166" name="Line 2966"/>
              <p:cNvSpPr>
                <a:spLocks noChangeShapeType="1"/>
              </p:cNvSpPr>
              <p:nvPr/>
            </p:nvSpPr>
            <p:spPr bwMode="auto">
              <a:xfrm flipV="1">
                <a:off x="5158" y="1925"/>
                <a:ext cx="2" cy="1"/>
              </a:xfrm>
              <a:prstGeom prst="line">
                <a:avLst/>
              </a:prstGeom>
              <a:noFill/>
              <a:ln w="3175">
                <a:solidFill>
                  <a:srgbClr val="000000"/>
                </a:solidFill>
                <a:miter lim="800000"/>
                <a:headEnd/>
                <a:tailEnd/>
              </a:ln>
            </p:spPr>
            <p:txBody>
              <a:bodyPr/>
              <a:lstStyle/>
              <a:p>
                <a:endParaRPr lang="en-US" dirty="0"/>
              </a:p>
            </p:txBody>
          </p:sp>
          <p:sp>
            <p:nvSpPr>
              <p:cNvPr id="2167" name="Line 2967"/>
              <p:cNvSpPr>
                <a:spLocks noChangeShapeType="1"/>
              </p:cNvSpPr>
              <p:nvPr/>
            </p:nvSpPr>
            <p:spPr bwMode="auto">
              <a:xfrm>
                <a:off x="5155" y="1926"/>
                <a:ext cx="2" cy="1"/>
              </a:xfrm>
              <a:prstGeom prst="line">
                <a:avLst/>
              </a:prstGeom>
              <a:noFill/>
              <a:ln w="3175">
                <a:solidFill>
                  <a:srgbClr val="000000"/>
                </a:solidFill>
                <a:miter lim="800000"/>
                <a:headEnd/>
                <a:tailEnd/>
              </a:ln>
            </p:spPr>
            <p:txBody>
              <a:bodyPr/>
              <a:lstStyle/>
              <a:p>
                <a:endParaRPr lang="en-US" dirty="0"/>
              </a:p>
            </p:txBody>
          </p:sp>
          <p:sp>
            <p:nvSpPr>
              <p:cNvPr id="2168" name="Line 2968"/>
              <p:cNvSpPr>
                <a:spLocks noChangeShapeType="1"/>
              </p:cNvSpPr>
              <p:nvPr/>
            </p:nvSpPr>
            <p:spPr bwMode="auto">
              <a:xfrm flipV="1">
                <a:off x="5158" y="1926"/>
                <a:ext cx="1" cy="2"/>
              </a:xfrm>
              <a:prstGeom prst="line">
                <a:avLst/>
              </a:prstGeom>
              <a:noFill/>
              <a:ln w="3175">
                <a:solidFill>
                  <a:srgbClr val="000000"/>
                </a:solidFill>
                <a:miter lim="800000"/>
                <a:headEnd/>
                <a:tailEnd/>
              </a:ln>
            </p:spPr>
            <p:txBody>
              <a:bodyPr/>
              <a:lstStyle/>
              <a:p>
                <a:endParaRPr lang="en-US" dirty="0"/>
              </a:p>
            </p:txBody>
          </p:sp>
          <p:sp>
            <p:nvSpPr>
              <p:cNvPr id="2169" name="Line 2969"/>
              <p:cNvSpPr>
                <a:spLocks noChangeShapeType="1"/>
              </p:cNvSpPr>
              <p:nvPr/>
            </p:nvSpPr>
            <p:spPr bwMode="auto">
              <a:xfrm flipV="1">
                <a:off x="5160" y="1926"/>
                <a:ext cx="1" cy="2"/>
              </a:xfrm>
              <a:prstGeom prst="line">
                <a:avLst/>
              </a:prstGeom>
              <a:noFill/>
              <a:ln w="3175">
                <a:solidFill>
                  <a:srgbClr val="000000"/>
                </a:solidFill>
                <a:miter lim="800000"/>
                <a:headEnd/>
                <a:tailEnd/>
              </a:ln>
            </p:spPr>
            <p:txBody>
              <a:bodyPr/>
              <a:lstStyle/>
              <a:p>
                <a:endParaRPr lang="en-US" dirty="0"/>
              </a:p>
            </p:txBody>
          </p:sp>
          <p:sp>
            <p:nvSpPr>
              <p:cNvPr id="2170" name="Line 2970"/>
              <p:cNvSpPr>
                <a:spLocks noChangeShapeType="1"/>
              </p:cNvSpPr>
              <p:nvPr/>
            </p:nvSpPr>
            <p:spPr bwMode="auto">
              <a:xfrm flipV="1">
                <a:off x="5160" y="1928"/>
                <a:ext cx="1" cy="2"/>
              </a:xfrm>
              <a:prstGeom prst="line">
                <a:avLst/>
              </a:prstGeom>
              <a:noFill/>
              <a:ln w="3175">
                <a:solidFill>
                  <a:srgbClr val="000000"/>
                </a:solidFill>
                <a:miter lim="800000"/>
                <a:headEnd/>
                <a:tailEnd/>
              </a:ln>
            </p:spPr>
            <p:txBody>
              <a:bodyPr/>
              <a:lstStyle/>
              <a:p>
                <a:endParaRPr lang="en-US" dirty="0"/>
              </a:p>
            </p:txBody>
          </p:sp>
          <p:sp>
            <p:nvSpPr>
              <p:cNvPr id="2171" name="Freeform 2971"/>
              <p:cNvSpPr>
                <a:spLocks/>
              </p:cNvSpPr>
              <p:nvPr/>
            </p:nvSpPr>
            <p:spPr bwMode="auto">
              <a:xfrm>
                <a:off x="5157" y="1928"/>
                <a:ext cx="3" cy="6"/>
              </a:xfrm>
              <a:custGeom>
                <a:avLst/>
                <a:gdLst>
                  <a:gd name="T0" fmla="*/ 1 w 3"/>
                  <a:gd name="T1" fmla="*/ 6 h 6"/>
                  <a:gd name="T2" fmla="*/ 0 w 3"/>
                  <a:gd name="T3" fmla="*/ 0 h 6"/>
                  <a:gd name="T4" fmla="*/ 3 w 3"/>
                  <a:gd name="T5" fmla="*/ 6 h 6"/>
                  <a:gd name="T6" fmla="*/ 1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6"/>
                    </a:moveTo>
                    <a:lnTo>
                      <a:pt x="0" y="0"/>
                    </a:lnTo>
                    <a:lnTo>
                      <a:pt x="3" y="6"/>
                    </a:lnTo>
                    <a:lnTo>
                      <a:pt x="1" y="6"/>
                    </a:lnTo>
                  </a:path>
                </a:pathLst>
              </a:custGeom>
              <a:noFill/>
              <a:ln w="3175">
                <a:solidFill>
                  <a:srgbClr val="000000"/>
                </a:solidFill>
                <a:miter lim="800000"/>
                <a:headEnd/>
                <a:tailEnd/>
              </a:ln>
            </p:spPr>
            <p:txBody>
              <a:bodyPr/>
              <a:lstStyle/>
              <a:p>
                <a:pPr algn="ctr" eaLnBrk="0" hangingPunct="0"/>
                <a:endParaRPr lang="en-US" dirty="0"/>
              </a:p>
            </p:txBody>
          </p:sp>
          <p:sp>
            <p:nvSpPr>
              <p:cNvPr id="2172" name="Line 2972"/>
              <p:cNvSpPr>
                <a:spLocks noChangeShapeType="1"/>
              </p:cNvSpPr>
              <p:nvPr/>
            </p:nvSpPr>
            <p:spPr bwMode="auto">
              <a:xfrm flipV="1">
                <a:off x="5158" y="1928"/>
                <a:ext cx="1" cy="2"/>
              </a:xfrm>
              <a:prstGeom prst="line">
                <a:avLst/>
              </a:prstGeom>
              <a:noFill/>
              <a:ln w="3175">
                <a:solidFill>
                  <a:srgbClr val="000000"/>
                </a:solidFill>
                <a:miter lim="800000"/>
                <a:headEnd/>
                <a:tailEnd/>
              </a:ln>
            </p:spPr>
            <p:txBody>
              <a:bodyPr/>
              <a:lstStyle/>
              <a:p>
                <a:endParaRPr lang="en-US" dirty="0"/>
              </a:p>
            </p:txBody>
          </p:sp>
          <p:sp>
            <p:nvSpPr>
              <p:cNvPr id="2173" name="Line 2973"/>
              <p:cNvSpPr>
                <a:spLocks noChangeShapeType="1"/>
              </p:cNvSpPr>
              <p:nvPr/>
            </p:nvSpPr>
            <p:spPr bwMode="auto">
              <a:xfrm>
                <a:off x="4578" y="1933"/>
                <a:ext cx="1" cy="1"/>
              </a:xfrm>
              <a:prstGeom prst="line">
                <a:avLst/>
              </a:prstGeom>
              <a:noFill/>
              <a:ln w="3175">
                <a:solidFill>
                  <a:srgbClr val="000000"/>
                </a:solidFill>
                <a:miter lim="800000"/>
                <a:headEnd/>
                <a:tailEnd/>
              </a:ln>
            </p:spPr>
            <p:txBody>
              <a:bodyPr/>
              <a:lstStyle/>
              <a:p>
                <a:endParaRPr lang="en-US" dirty="0"/>
              </a:p>
            </p:txBody>
          </p:sp>
          <p:sp>
            <p:nvSpPr>
              <p:cNvPr id="2174" name="Line 2974"/>
              <p:cNvSpPr>
                <a:spLocks noChangeShapeType="1"/>
              </p:cNvSpPr>
              <p:nvPr/>
            </p:nvSpPr>
            <p:spPr bwMode="auto">
              <a:xfrm>
                <a:off x="4578" y="1933"/>
                <a:ext cx="1" cy="1"/>
              </a:xfrm>
              <a:prstGeom prst="line">
                <a:avLst/>
              </a:prstGeom>
              <a:noFill/>
              <a:ln w="3175">
                <a:solidFill>
                  <a:srgbClr val="000000"/>
                </a:solidFill>
                <a:miter lim="800000"/>
                <a:headEnd/>
                <a:tailEnd/>
              </a:ln>
            </p:spPr>
            <p:txBody>
              <a:bodyPr/>
              <a:lstStyle/>
              <a:p>
                <a:endParaRPr lang="en-US" dirty="0"/>
              </a:p>
            </p:txBody>
          </p:sp>
          <p:sp>
            <p:nvSpPr>
              <p:cNvPr id="2175" name="Line 2975"/>
              <p:cNvSpPr>
                <a:spLocks noChangeShapeType="1"/>
              </p:cNvSpPr>
              <p:nvPr/>
            </p:nvSpPr>
            <p:spPr bwMode="auto">
              <a:xfrm>
                <a:off x="5157" y="1934"/>
                <a:ext cx="1" cy="1"/>
              </a:xfrm>
              <a:prstGeom prst="line">
                <a:avLst/>
              </a:prstGeom>
              <a:noFill/>
              <a:ln w="3175">
                <a:solidFill>
                  <a:srgbClr val="000000"/>
                </a:solidFill>
                <a:miter lim="800000"/>
                <a:headEnd/>
                <a:tailEnd/>
              </a:ln>
            </p:spPr>
            <p:txBody>
              <a:bodyPr/>
              <a:lstStyle/>
              <a:p>
                <a:endParaRPr lang="en-US" dirty="0"/>
              </a:p>
            </p:txBody>
          </p:sp>
          <p:sp>
            <p:nvSpPr>
              <p:cNvPr id="2176" name="Line 2976"/>
              <p:cNvSpPr>
                <a:spLocks noChangeShapeType="1"/>
              </p:cNvSpPr>
              <p:nvPr/>
            </p:nvSpPr>
            <p:spPr bwMode="auto">
              <a:xfrm>
                <a:off x="4628" y="1934"/>
                <a:ext cx="1" cy="1"/>
              </a:xfrm>
              <a:prstGeom prst="line">
                <a:avLst/>
              </a:prstGeom>
              <a:noFill/>
              <a:ln w="3175">
                <a:solidFill>
                  <a:srgbClr val="000000"/>
                </a:solidFill>
                <a:miter lim="800000"/>
                <a:headEnd/>
                <a:tailEnd/>
              </a:ln>
            </p:spPr>
            <p:txBody>
              <a:bodyPr/>
              <a:lstStyle/>
              <a:p>
                <a:endParaRPr lang="en-US" dirty="0"/>
              </a:p>
            </p:txBody>
          </p:sp>
          <p:sp>
            <p:nvSpPr>
              <p:cNvPr id="2177" name="Line 2977"/>
              <p:cNvSpPr>
                <a:spLocks noChangeShapeType="1"/>
              </p:cNvSpPr>
              <p:nvPr/>
            </p:nvSpPr>
            <p:spPr bwMode="auto">
              <a:xfrm>
                <a:off x="4629" y="1936"/>
                <a:ext cx="2" cy="1"/>
              </a:xfrm>
              <a:prstGeom prst="line">
                <a:avLst/>
              </a:prstGeom>
              <a:noFill/>
              <a:ln w="3175">
                <a:solidFill>
                  <a:srgbClr val="000000"/>
                </a:solidFill>
                <a:miter lim="800000"/>
                <a:headEnd/>
                <a:tailEnd/>
              </a:ln>
            </p:spPr>
            <p:txBody>
              <a:bodyPr/>
              <a:lstStyle/>
              <a:p>
                <a:endParaRPr lang="en-US" dirty="0"/>
              </a:p>
            </p:txBody>
          </p:sp>
          <p:sp>
            <p:nvSpPr>
              <p:cNvPr id="2178" name="Line 2978"/>
              <p:cNvSpPr>
                <a:spLocks noChangeShapeType="1"/>
              </p:cNvSpPr>
              <p:nvPr/>
            </p:nvSpPr>
            <p:spPr bwMode="auto">
              <a:xfrm flipV="1">
                <a:off x="5162" y="1939"/>
                <a:ext cx="1" cy="2"/>
              </a:xfrm>
              <a:prstGeom prst="line">
                <a:avLst/>
              </a:prstGeom>
              <a:noFill/>
              <a:ln w="3175">
                <a:solidFill>
                  <a:srgbClr val="000000"/>
                </a:solidFill>
                <a:miter lim="800000"/>
                <a:headEnd/>
                <a:tailEnd/>
              </a:ln>
            </p:spPr>
            <p:txBody>
              <a:bodyPr/>
              <a:lstStyle/>
              <a:p>
                <a:endParaRPr lang="en-US" dirty="0"/>
              </a:p>
            </p:txBody>
          </p:sp>
          <p:sp>
            <p:nvSpPr>
              <p:cNvPr id="2179" name="Line 2979"/>
              <p:cNvSpPr>
                <a:spLocks noChangeShapeType="1"/>
              </p:cNvSpPr>
              <p:nvPr/>
            </p:nvSpPr>
            <p:spPr bwMode="auto">
              <a:xfrm>
                <a:off x="5166" y="1941"/>
                <a:ext cx="1" cy="1"/>
              </a:xfrm>
              <a:prstGeom prst="line">
                <a:avLst/>
              </a:prstGeom>
              <a:noFill/>
              <a:ln w="3175">
                <a:solidFill>
                  <a:srgbClr val="000000"/>
                </a:solidFill>
                <a:miter lim="800000"/>
                <a:headEnd/>
                <a:tailEnd/>
              </a:ln>
            </p:spPr>
            <p:txBody>
              <a:bodyPr/>
              <a:lstStyle/>
              <a:p>
                <a:endParaRPr lang="en-US" dirty="0"/>
              </a:p>
            </p:txBody>
          </p:sp>
          <p:sp>
            <p:nvSpPr>
              <p:cNvPr id="2180" name="Line 2980"/>
              <p:cNvSpPr>
                <a:spLocks noChangeShapeType="1"/>
              </p:cNvSpPr>
              <p:nvPr/>
            </p:nvSpPr>
            <p:spPr bwMode="auto">
              <a:xfrm flipV="1">
                <a:off x="5184" y="1942"/>
                <a:ext cx="1" cy="2"/>
              </a:xfrm>
              <a:prstGeom prst="line">
                <a:avLst/>
              </a:prstGeom>
              <a:noFill/>
              <a:ln w="3175">
                <a:solidFill>
                  <a:srgbClr val="000000"/>
                </a:solidFill>
                <a:miter lim="800000"/>
                <a:headEnd/>
                <a:tailEnd/>
              </a:ln>
            </p:spPr>
            <p:txBody>
              <a:bodyPr/>
              <a:lstStyle/>
              <a:p>
                <a:endParaRPr lang="en-US" dirty="0"/>
              </a:p>
            </p:txBody>
          </p:sp>
          <p:sp>
            <p:nvSpPr>
              <p:cNvPr id="2181" name="Line 2981"/>
              <p:cNvSpPr>
                <a:spLocks noChangeShapeType="1"/>
              </p:cNvSpPr>
              <p:nvPr/>
            </p:nvSpPr>
            <p:spPr bwMode="auto">
              <a:xfrm flipV="1">
                <a:off x="5165" y="1942"/>
                <a:ext cx="1" cy="2"/>
              </a:xfrm>
              <a:prstGeom prst="line">
                <a:avLst/>
              </a:prstGeom>
              <a:noFill/>
              <a:ln w="3175">
                <a:solidFill>
                  <a:srgbClr val="000000"/>
                </a:solidFill>
                <a:miter lim="800000"/>
                <a:headEnd/>
                <a:tailEnd/>
              </a:ln>
            </p:spPr>
            <p:txBody>
              <a:bodyPr/>
              <a:lstStyle/>
              <a:p>
                <a:endParaRPr lang="en-US" dirty="0"/>
              </a:p>
            </p:txBody>
          </p:sp>
          <p:sp>
            <p:nvSpPr>
              <p:cNvPr id="2182" name="Freeform 2982"/>
              <p:cNvSpPr>
                <a:spLocks/>
              </p:cNvSpPr>
              <p:nvPr/>
            </p:nvSpPr>
            <p:spPr bwMode="auto">
              <a:xfrm>
                <a:off x="5183" y="1944"/>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183" name="Line 2983"/>
              <p:cNvSpPr>
                <a:spLocks noChangeShapeType="1"/>
              </p:cNvSpPr>
              <p:nvPr/>
            </p:nvSpPr>
            <p:spPr bwMode="auto">
              <a:xfrm>
                <a:off x="5165" y="1944"/>
                <a:ext cx="1" cy="1"/>
              </a:xfrm>
              <a:prstGeom prst="line">
                <a:avLst/>
              </a:prstGeom>
              <a:noFill/>
              <a:ln w="3175">
                <a:solidFill>
                  <a:srgbClr val="000000"/>
                </a:solidFill>
                <a:miter lim="800000"/>
                <a:headEnd/>
                <a:tailEnd/>
              </a:ln>
            </p:spPr>
            <p:txBody>
              <a:bodyPr/>
              <a:lstStyle/>
              <a:p>
                <a:endParaRPr lang="en-US" dirty="0"/>
              </a:p>
            </p:txBody>
          </p:sp>
          <p:sp>
            <p:nvSpPr>
              <p:cNvPr id="2184" name="Line 2984"/>
              <p:cNvSpPr>
                <a:spLocks noChangeShapeType="1"/>
              </p:cNvSpPr>
              <p:nvPr/>
            </p:nvSpPr>
            <p:spPr bwMode="auto">
              <a:xfrm>
                <a:off x="4634" y="1944"/>
                <a:ext cx="2" cy="1"/>
              </a:xfrm>
              <a:prstGeom prst="line">
                <a:avLst/>
              </a:prstGeom>
              <a:noFill/>
              <a:ln w="3175">
                <a:solidFill>
                  <a:srgbClr val="000000"/>
                </a:solidFill>
                <a:miter lim="800000"/>
                <a:headEnd/>
                <a:tailEnd/>
              </a:ln>
            </p:spPr>
            <p:txBody>
              <a:bodyPr/>
              <a:lstStyle/>
              <a:p>
                <a:endParaRPr lang="en-US" dirty="0"/>
              </a:p>
            </p:txBody>
          </p:sp>
          <p:sp>
            <p:nvSpPr>
              <p:cNvPr id="2185" name="Line 2985"/>
              <p:cNvSpPr>
                <a:spLocks noChangeShapeType="1"/>
              </p:cNvSpPr>
              <p:nvPr/>
            </p:nvSpPr>
            <p:spPr bwMode="auto">
              <a:xfrm>
                <a:off x="5166" y="1946"/>
                <a:ext cx="4" cy="1"/>
              </a:xfrm>
              <a:prstGeom prst="line">
                <a:avLst/>
              </a:prstGeom>
              <a:noFill/>
              <a:ln w="3175">
                <a:solidFill>
                  <a:srgbClr val="000000"/>
                </a:solidFill>
                <a:miter lim="800000"/>
                <a:headEnd/>
                <a:tailEnd/>
              </a:ln>
            </p:spPr>
            <p:txBody>
              <a:bodyPr/>
              <a:lstStyle/>
              <a:p>
                <a:endParaRPr lang="en-US" dirty="0"/>
              </a:p>
            </p:txBody>
          </p:sp>
          <p:sp>
            <p:nvSpPr>
              <p:cNvPr id="2186" name="Line 2986"/>
              <p:cNvSpPr>
                <a:spLocks noChangeShapeType="1"/>
              </p:cNvSpPr>
              <p:nvPr/>
            </p:nvSpPr>
            <p:spPr bwMode="auto">
              <a:xfrm flipH="1">
                <a:off x="5168" y="1947"/>
                <a:ext cx="2" cy="1"/>
              </a:xfrm>
              <a:prstGeom prst="line">
                <a:avLst/>
              </a:prstGeom>
              <a:noFill/>
              <a:ln w="3175">
                <a:solidFill>
                  <a:srgbClr val="000000"/>
                </a:solidFill>
                <a:miter lim="800000"/>
                <a:headEnd/>
                <a:tailEnd/>
              </a:ln>
            </p:spPr>
            <p:txBody>
              <a:bodyPr/>
              <a:lstStyle/>
              <a:p>
                <a:endParaRPr lang="en-US" dirty="0"/>
              </a:p>
            </p:txBody>
          </p:sp>
          <p:sp>
            <p:nvSpPr>
              <p:cNvPr id="2187" name="Line 2987"/>
              <p:cNvSpPr>
                <a:spLocks noChangeShapeType="1"/>
              </p:cNvSpPr>
              <p:nvPr/>
            </p:nvSpPr>
            <p:spPr bwMode="auto">
              <a:xfrm flipH="1" flipV="1">
                <a:off x="5166" y="1946"/>
                <a:ext cx="2" cy="1"/>
              </a:xfrm>
              <a:prstGeom prst="line">
                <a:avLst/>
              </a:prstGeom>
              <a:noFill/>
              <a:ln w="3175">
                <a:solidFill>
                  <a:srgbClr val="000000"/>
                </a:solidFill>
                <a:miter lim="800000"/>
                <a:headEnd/>
                <a:tailEnd/>
              </a:ln>
            </p:spPr>
            <p:txBody>
              <a:bodyPr/>
              <a:lstStyle/>
              <a:p>
                <a:endParaRPr lang="en-US" dirty="0"/>
              </a:p>
            </p:txBody>
          </p:sp>
          <p:sp>
            <p:nvSpPr>
              <p:cNvPr id="2188" name="Line 2988"/>
              <p:cNvSpPr>
                <a:spLocks noChangeShapeType="1"/>
              </p:cNvSpPr>
              <p:nvPr/>
            </p:nvSpPr>
            <p:spPr bwMode="auto">
              <a:xfrm flipV="1">
                <a:off x="5183" y="1946"/>
                <a:ext cx="1" cy="1"/>
              </a:xfrm>
              <a:prstGeom prst="line">
                <a:avLst/>
              </a:prstGeom>
              <a:noFill/>
              <a:ln w="3175">
                <a:solidFill>
                  <a:srgbClr val="000000"/>
                </a:solidFill>
                <a:miter lim="800000"/>
                <a:headEnd/>
                <a:tailEnd/>
              </a:ln>
            </p:spPr>
            <p:txBody>
              <a:bodyPr/>
              <a:lstStyle/>
              <a:p>
                <a:endParaRPr lang="en-US" dirty="0"/>
              </a:p>
            </p:txBody>
          </p:sp>
          <p:sp>
            <p:nvSpPr>
              <p:cNvPr id="2189" name="Line 2989"/>
              <p:cNvSpPr>
                <a:spLocks noChangeShapeType="1"/>
              </p:cNvSpPr>
              <p:nvPr/>
            </p:nvSpPr>
            <p:spPr bwMode="auto">
              <a:xfrm flipV="1">
                <a:off x="4634" y="1944"/>
                <a:ext cx="2" cy="2"/>
              </a:xfrm>
              <a:prstGeom prst="line">
                <a:avLst/>
              </a:prstGeom>
              <a:noFill/>
              <a:ln w="3175">
                <a:solidFill>
                  <a:srgbClr val="000000"/>
                </a:solidFill>
                <a:miter lim="800000"/>
                <a:headEnd/>
                <a:tailEnd/>
              </a:ln>
            </p:spPr>
            <p:txBody>
              <a:bodyPr/>
              <a:lstStyle/>
              <a:p>
                <a:endParaRPr lang="en-US" dirty="0"/>
              </a:p>
            </p:txBody>
          </p:sp>
          <p:sp>
            <p:nvSpPr>
              <p:cNvPr id="2190" name="Freeform 2990"/>
              <p:cNvSpPr>
                <a:spLocks/>
              </p:cNvSpPr>
              <p:nvPr/>
            </p:nvSpPr>
            <p:spPr bwMode="auto">
              <a:xfrm>
                <a:off x="5183" y="1947"/>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191" name="Freeform 2991"/>
              <p:cNvSpPr>
                <a:spLocks/>
              </p:cNvSpPr>
              <p:nvPr/>
            </p:nvSpPr>
            <p:spPr bwMode="auto">
              <a:xfrm>
                <a:off x="4463" y="1947"/>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192" name="Line 2992"/>
              <p:cNvSpPr>
                <a:spLocks noChangeShapeType="1"/>
              </p:cNvSpPr>
              <p:nvPr/>
            </p:nvSpPr>
            <p:spPr bwMode="auto">
              <a:xfrm flipH="1">
                <a:off x="5168" y="1947"/>
                <a:ext cx="2" cy="1"/>
              </a:xfrm>
              <a:prstGeom prst="line">
                <a:avLst/>
              </a:prstGeom>
              <a:noFill/>
              <a:ln w="3175">
                <a:solidFill>
                  <a:srgbClr val="000000"/>
                </a:solidFill>
                <a:miter lim="800000"/>
                <a:headEnd/>
                <a:tailEnd/>
              </a:ln>
            </p:spPr>
            <p:txBody>
              <a:bodyPr/>
              <a:lstStyle/>
              <a:p>
                <a:endParaRPr lang="en-US" dirty="0"/>
              </a:p>
            </p:txBody>
          </p:sp>
          <p:sp>
            <p:nvSpPr>
              <p:cNvPr id="2193" name="Line 2993"/>
              <p:cNvSpPr>
                <a:spLocks noChangeShapeType="1"/>
              </p:cNvSpPr>
              <p:nvPr/>
            </p:nvSpPr>
            <p:spPr bwMode="auto">
              <a:xfrm>
                <a:off x="5168" y="1947"/>
                <a:ext cx="2" cy="1"/>
              </a:xfrm>
              <a:prstGeom prst="line">
                <a:avLst/>
              </a:prstGeom>
              <a:noFill/>
              <a:ln w="3175">
                <a:solidFill>
                  <a:srgbClr val="000000"/>
                </a:solidFill>
                <a:miter lim="800000"/>
                <a:headEnd/>
                <a:tailEnd/>
              </a:ln>
            </p:spPr>
            <p:txBody>
              <a:bodyPr/>
              <a:lstStyle/>
              <a:p>
                <a:endParaRPr lang="en-US" dirty="0"/>
              </a:p>
            </p:txBody>
          </p:sp>
          <p:sp>
            <p:nvSpPr>
              <p:cNvPr id="2194" name="Freeform 2994"/>
              <p:cNvSpPr>
                <a:spLocks/>
              </p:cNvSpPr>
              <p:nvPr/>
            </p:nvSpPr>
            <p:spPr bwMode="auto">
              <a:xfrm>
                <a:off x="4466" y="1947"/>
                <a:ext cx="5" cy="3"/>
              </a:xfrm>
              <a:custGeom>
                <a:avLst/>
                <a:gdLst>
                  <a:gd name="T0" fmla="*/ 0 w 5"/>
                  <a:gd name="T1" fmla="*/ 2 h 3"/>
                  <a:gd name="T2" fmla="*/ 5 w 5"/>
                  <a:gd name="T3" fmla="*/ 0 h 3"/>
                  <a:gd name="T4" fmla="*/ 5 w 5"/>
                  <a:gd name="T5" fmla="*/ 3 h 3"/>
                  <a:gd name="T6" fmla="*/ 5 w 5"/>
                  <a:gd name="T7" fmla="*/ 2 h 3"/>
                  <a:gd name="T8" fmla="*/ 0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5" y="0"/>
                    </a:lnTo>
                    <a:lnTo>
                      <a:pt x="5" y="3"/>
                    </a:lnTo>
                    <a:lnTo>
                      <a:pt x="5" y="2"/>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2195" name="Line 2995"/>
              <p:cNvSpPr>
                <a:spLocks noChangeShapeType="1"/>
              </p:cNvSpPr>
              <p:nvPr/>
            </p:nvSpPr>
            <p:spPr bwMode="auto">
              <a:xfrm>
                <a:off x="4466" y="1947"/>
                <a:ext cx="1" cy="1"/>
              </a:xfrm>
              <a:prstGeom prst="line">
                <a:avLst/>
              </a:prstGeom>
              <a:noFill/>
              <a:ln w="3175">
                <a:solidFill>
                  <a:srgbClr val="000000"/>
                </a:solidFill>
                <a:miter lim="800000"/>
                <a:headEnd/>
                <a:tailEnd/>
              </a:ln>
            </p:spPr>
            <p:txBody>
              <a:bodyPr/>
              <a:lstStyle/>
              <a:p>
                <a:endParaRPr lang="en-US" dirty="0"/>
              </a:p>
            </p:txBody>
          </p:sp>
          <p:sp>
            <p:nvSpPr>
              <p:cNvPr id="2196" name="Line 2996"/>
              <p:cNvSpPr>
                <a:spLocks noChangeShapeType="1"/>
              </p:cNvSpPr>
              <p:nvPr/>
            </p:nvSpPr>
            <p:spPr bwMode="auto">
              <a:xfrm>
                <a:off x="4463" y="1947"/>
                <a:ext cx="1" cy="1"/>
              </a:xfrm>
              <a:prstGeom prst="line">
                <a:avLst/>
              </a:prstGeom>
              <a:noFill/>
              <a:ln w="3175">
                <a:solidFill>
                  <a:srgbClr val="000000"/>
                </a:solidFill>
                <a:miter lim="800000"/>
                <a:headEnd/>
                <a:tailEnd/>
              </a:ln>
            </p:spPr>
            <p:txBody>
              <a:bodyPr/>
              <a:lstStyle/>
              <a:p>
                <a:endParaRPr lang="en-US" dirty="0"/>
              </a:p>
            </p:txBody>
          </p:sp>
          <p:sp>
            <p:nvSpPr>
              <p:cNvPr id="2197" name="Line 2997"/>
              <p:cNvSpPr>
                <a:spLocks noChangeShapeType="1"/>
              </p:cNvSpPr>
              <p:nvPr/>
            </p:nvSpPr>
            <p:spPr bwMode="auto">
              <a:xfrm>
                <a:off x="4464" y="1949"/>
                <a:ext cx="2" cy="1"/>
              </a:xfrm>
              <a:prstGeom prst="line">
                <a:avLst/>
              </a:prstGeom>
              <a:noFill/>
              <a:ln w="3175">
                <a:solidFill>
                  <a:srgbClr val="000000"/>
                </a:solidFill>
                <a:miter lim="800000"/>
                <a:headEnd/>
                <a:tailEnd/>
              </a:ln>
            </p:spPr>
            <p:txBody>
              <a:bodyPr/>
              <a:lstStyle/>
              <a:p>
                <a:endParaRPr lang="en-US" dirty="0"/>
              </a:p>
            </p:txBody>
          </p:sp>
          <p:sp>
            <p:nvSpPr>
              <p:cNvPr id="2198" name="Line 2998"/>
              <p:cNvSpPr>
                <a:spLocks noChangeShapeType="1"/>
              </p:cNvSpPr>
              <p:nvPr/>
            </p:nvSpPr>
            <p:spPr bwMode="auto">
              <a:xfrm flipV="1">
                <a:off x="5275" y="1949"/>
                <a:ext cx="1" cy="1"/>
              </a:xfrm>
              <a:prstGeom prst="line">
                <a:avLst/>
              </a:prstGeom>
              <a:noFill/>
              <a:ln w="3175">
                <a:solidFill>
                  <a:srgbClr val="000000"/>
                </a:solidFill>
                <a:miter lim="800000"/>
                <a:headEnd/>
                <a:tailEnd/>
              </a:ln>
            </p:spPr>
            <p:txBody>
              <a:bodyPr/>
              <a:lstStyle/>
              <a:p>
                <a:endParaRPr lang="en-US" dirty="0"/>
              </a:p>
            </p:txBody>
          </p:sp>
          <p:sp>
            <p:nvSpPr>
              <p:cNvPr id="2199" name="Line 2999"/>
              <p:cNvSpPr>
                <a:spLocks noChangeShapeType="1"/>
              </p:cNvSpPr>
              <p:nvPr/>
            </p:nvSpPr>
            <p:spPr bwMode="auto">
              <a:xfrm>
                <a:off x="4463" y="1950"/>
                <a:ext cx="1" cy="1"/>
              </a:xfrm>
              <a:prstGeom prst="line">
                <a:avLst/>
              </a:prstGeom>
              <a:noFill/>
              <a:ln w="3175">
                <a:solidFill>
                  <a:srgbClr val="000000"/>
                </a:solidFill>
                <a:miter lim="800000"/>
                <a:headEnd/>
                <a:tailEnd/>
              </a:ln>
            </p:spPr>
            <p:txBody>
              <a:bodyPr/>
              <a:lstStyle/>
              <a:p>
                <a:endParaRPr lang="en-US" dirty="0"/>
              </a:p>
            </p:txBody>
          </p:sp>
          <p:sp>
            <p:nvSpPr>
              <p:cNvPr id="2200" name="Line 3000"/>
              <p:cNvSpPr>
                <a:spLocks noChangeShapeType="1"/>
              </p:cNvSpPr>
              <p:nvPr/>
            </p:nvSpPr>
            <p:spPr bwMode="auto">
              <a:xfrm flipV="1">
                <a:off x="4467" y="1949"/>
                <a:ext cx="1" cy="1"/>
              </a:xfrm>
              <a:prstGeom prst="line">
                <a:avLst/>
              </a:prstGeom>
              <a:noFill/>
              <a:ln w="3175">
                <a:solidFill>
                  <a:srgbClr val="000000"/>
                </a:solidFill>
                <a:miter lim="800000"/>
                <a:headEnd/>
                <a:tailEnd/>
              </a:ln>
            </p:spPr>
            <p:txBody>
              <a:bodyPr/>
              <a:lstStyle/>
              <a:p>
                <a:endParaRPr lang="en-US" dirty="0"/>
              </a:p>
            </p:txBody>
          </p:sp>
          <p:sp>
            <p:nvSpPr>
              <p:cNvPr id="2201" name="Freeform 3001"/>
              <p:cNvSpPr>
                <a:spLocks/>
              </p:cNvSpPr>
              <p:nvPr/>
            </p:nvSpPr>
            <p:spPr bwMode="auto">
              <a:xfrm>
                <a:off x="4469" y="1950"/>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202" name="Line 3002"/>
              <p:cNvSpPr>
                <a:spLocks noChangeShapeType="1"/>
              </p:cNvSpPr>
              <p:nvPr/>
            </p:nvSpPr>
            <p:spPr bwMode="auto">
              <a:xfrm flipV="1">
                <a:off x="4467" y="1950"/>
                <a:ext cx="1" cy="2"/>
              </a:xfrm>
              <a:prstGeom prst="line">
                <a:avLst/>
              </a:prstGeom>
              <a:noFill/>
              <a:ln w="3175">
                <a:solidFill>
                  <a:srgbClr val="000000"/>
                </a:solidFill>
                <a:miter lim="800000"/>
                <a:headEnd/>
                <a:tailEnd/>
              </a:ln>
            </p:spPr>
            <p:txBody>
              <a:bodyPr/>
              <a:lstStyle/>
              <a:p>
                <a:endParaRPr lang="en-US" dirty="0"/>
              </a:p>
            </p:txBody>
          </p:sp>
          <p:sp>
            <p:nvSpPr>
              <p:cNvPr id="2203" name="Line 3003"/>
              <p:cNvSpPr>
                <a:spLocks noChangeShapeType="1"/>
              </p:cNvSpPr>
              <p:nvPr/>
            </p:nvSpPr>
            <p:spPr bwMode="auto">
              <a:xfrm>
                <a:off x="4464" y="1950"/>
                <a:ext cx="2" cy="1"/>
              </a:xfrm>
              <a:prstGeom prst="line">
                <a:avLst/>
              </a:prstGeom>
              <a:noFill/>
              <a:ln w="3175">
                <a:solidFill>
                  <a:srgbClr val="000000"/>
                </a:solidFill>
                <a:miter lim="800000"/>
                <a:headEnd/>
                <a:tailEnd/>
              </a:ln>
            </p:spPr>
            <p:txBody>
              <a:bodyPr/>
              <a:lstStyle/>
              <a:p>
                <a:endParaRPr lang="en-US" dirty="0"/>
              </a:p>
            </p:txBody>
          </p:sp>
          <p:sp>
            <p:nvSpPr>
              <p:cNvPr id="2204" name="Line 3004"/>
              <p:cNvSpPr>
                <a:spLocks noChangeShapeType="1"/>
              </p:cNvSpPr>
              <p:nvPr/>
            </p:nvSpPr>
            <p:spPr bwMode="auto">
              <a:xfrm flipV="1">
                <a:off x="4466" y="1952"/>
                <a:ext cx="1" cy="2"/>
              </a:xfrm>
              <a:prstGeom prst="line">
                <a:avLst/>
              </a:prstGeom>
              <a:noFill/>
              <a:ln w="3175">
                <a:solidFill>
                  <a:srgbClr val="000000"/>
                </a:solidFill>
                <a:miter lim="800000"/>
                <a:headEnd/>
                <a:tailEnd/>
              </a:ln>
            </p:spPr>
            <p:txBody>
              <a:bodyPr/>
              <a:lstStyle/>
              <a:p>
                <a:endParaRPr lang="en-US" dirty="0"/>
              </a:p>
            </p:txBody>
          </p:sp>
          <p:sp>
            <p:nvSpPr>
              <p:cNvPr id="2205" name="Line 3005"/>
              <p:cNvSpPr>
                <a:spLocks noChangeShapeType="1"/>
              </p:cNvSpPr>
              <p:nvPr/>
            </p:nvSpPr>
            <p:spPr bwMode="auto">
              <a:xfrm flipV="1">
                <a:off x="4467" y="1952"/>
                <a:ext cx="2" cy="2"/>
              </a:xfrm>
              <a:prstGeom prst="line">
                <a:avLst/>
              </a:prstGeom>
              <a:noFill/>
              <a:ln w="3175">
                <a:solidFill>
                  <a:srgbClr val="000000"/>
                </a:solidFill>
                <a:miter lim="800000"/>
                <a:headEnd/>
                <a:tailEnd/>
              </a:ln>
            </p:spPr>
            <p:txBody>
              <a:bodyPr/>
              <a:lstStyle/>
              <a:p>
                <a:endParaRPr lang="en-US" dirty="0"/>
              </a:p>
            </p:txBody>
          </p:sp>
          <p:sp>
            <p:nvSpPr>
              <p:cNvPr id="2206" name="Line 3006"/>
              <p:cNvSpPr>
                <a:spLocks noChangeShapeType="1"/>
              </p:cNvSpPr>
              <p:nvPr/>
            </p:nvSpPr>
            <p:spPr bwMode="auto">
              <a:xfrm flipV="1">
                <a:off x="5276" y="1952"/>
                <a:ext cx="2" cy="2"/>
              </a:xfrm>
              <a:prstGeom prst="line">
                <a:avLst/>
              </a:prstGeom>
              <a:noFill/>
              <a:ln w="3175">
                <a:solidFill>
                  <a:srgbClr val="000000"/>
                </a:solidFill>
                <a:miter lim="800000"/>
                <a:headEnd/>
                <a:tailEnd/>
              </a:ln>
            </p:spPr>
            <p:txBody>
              <a:bodyPr/>
              <a:lstStyle/>
              <a:p>
                <a:endParaRPr lang="en-US" dirty="0"/>
              </a:p>
            </p:txBody>
          </p:sp>
          <p:sp>
            <p:nvSpPr>
              <p:cNvPr id="2207" name="Line 3007"/>
              <p:cNvSpPr>
                <a:spLocks noChangeShapeType="1"/>
              </p:cNvSpPr>
              <p:nvPr/>
            </p:nvSpPr>
            <p:spPr bwMode="auto">
              <a:xfrm flipV="1">
                <a:off x="5278" y="1952"/>
                <a:ext cx="1" cy="2"/>
              </a:xfrm>
              <a:prstGeom prst="line">
                <a:avLst/>
              </a:prstGeom>
              <a:noFill/>
              <a:ln w="3175">
                <a:solidFill>
                  <a:srgbClr val="000000"/>
                </a:solidFill>
                <a:miter lim="800000"/>
                <a:headEnd/>
                <a:tailEnd/>
              </a:ln>
            </p:spPr>
            <p:txBody>
              <a:bodyPr/>
              <a:lstStyle/>
              <a:p>
                <a:endParaRPr lang="en-US" dirty="0"/>
              </a:p>
            </p:txBody>
          </p:sp>
          <p:sp>
            <p:nvSpPr>
              <p:cNvPr id="2208" name="Line 3008"/>
              <p:cNvSpPr>
                <a:spLocks noChangeShapeType="1"/>
              </p:cNvSpPr>
              <p:nvPr/>
            </p:nvSpPr>
            <p:spPr bwMode="auto">
              <a:xfrm flipV="1">
                <a:off x="5323" y="1952"/>
                <a:ext cx="1" cy="2"/>
              </a:xfrm>
              <a:prstGeom prst="line">
                <a:avLst/>
              </a:prstGeom>
              <a:noFill/>
              <a:ln w="3175">
                <a:solidFill>
                  <a:srgbClr val="000000"/>
                </a:solidFill>
                <a:miter lim="800000"/>
                <a:headEnd/>
                <a:tailEnd/>
              </a:ln>
            </p:spPr>
            <p:txBody>
              <a:bodyPr/>
              <a:lstStyle/>
              <a:p>
                <a:endParaRPr lang="en-US" dirty="0"/>
              </a:p>
            </p:txBody>
          </p:sp>
          <p:sp>
            <p:nvSpPr>
              <p:cNvPr id="2209" name="Line 3009"/>
              <p:cNvSpPr>
                <a:spLocks noChangeShapeType="1"/>
              </p:cNvSpPr>
              <p:nvPr/>
            </p:nvSpPr>
            <p:spPr bwMode="auto">
              <a:xfrm flipV="1">
                <a:off x="5280" y="1952"/>
                <a:ext cx="1" cy="2"/>
              </a:xfrm>
              <a:prstGeom prst="line">
                <a:avLst/>
              </a:prstGeom>
              <a:noFill/>
              <a:ln w="3175">
                <a:solidFill>
                  <a:srgbClr val="000000"/>
                </a:solidFill>
                <a:miter lim="800000"/>
                <a:headEnd/>
                <a:tailEnd/>
              </a:ln>
            </p:spPr>
            <p:txBody>
              <a:bodyPr/>
              <a:lstStyle/>
              <a:p>
                <a:endParaRPr lang="en-US" dirty="0"/>
              </a:p>
            </p:txBody>
          </p:sp>
          <p:sp>
            <p:nvSpPr>
              <p:cNvPr id="2210" name="Line 3010"/>
              <p:cNvSpPr>
                <a:spLocks noChangeShapeType="1"/>
              </p:cNvSpPr>
              <p:nvPr/>
            </p:nvSpPr>
            <p:spPr bwMode="auto">
              <a:xfrm>
                <a:off x="4466" y="1954"/>
                <a:ext cx="1" cy="1"/>
              </a:xfrm>
              <a:prstGeom prst="line">
                <a:avLst/>
              </a:prstGeom>
              <a:noFill/>
              <a:ln w="3175">
                <a:solidFill>
                  <a:srgbClr val="000000"/>
                </a:solidFill>
                <a:miter lim="800000"/>
                <a:headEnd/>
                <a:tailEnd/>
              </a:ln>
            </p:spPr>
            <p:txBody>
              <a:bodyPr/>
              <a:lstStyle/>
              <a:p>
                <a:endParaRPr lang="en-US" dirty="0"/>
              </a:p>
            </p:txBody>
          </p:sp>
          <p:sp>
            <p:nvSpPr>
              <p:cNvPr id="2211" name="Line 3011"/>
              <p:cNvSpPr>
                <a:spLocks noChangeShapeType="1"/>
              </p:cNvSpPr>
              <p:nvPr/>
            </p:nvSpPr>
            <p:spPr bwMode="auto">
              <a:xfrm>
                <a:off x="4467" y="1954"/>
                <a:ext cx="2" cy="1"/>
              </a:xfrm>
              <a:prstGeom prst="line">
                <a:avLst/>
              </a:prstGeom>
              <a:noFill/>
              <a:ln w="3175">
                <a:solidFill>
                  <a:srgbClr val="000000"/>
                </a:solidFill>
                <a:miter lim="800000"/>
                <a:headEnd/>
                <a:tailEnd/>
              </a:ln>
            </p:spPr>
            <p:txBody>
              <a:bodyPr/>
              <a:lstStyle/>
              <a:p>
                <a:endParaRPr lang="en-US" dirty="0"/>
              </a:p>
            </p:txBody>
          </p:sp>
          <p:sp>
            <p:nvSpPr>
              <p:cNvPr id="2212" name="Line 3012"/>
              <p:cNvSpPr>
                <a:spLocks noChangeShapeType="1"/>
              </p:cNvSpPr>
              <p:nvPr/>
            </p:nvSpPr>
            <p:spPr bwMode="auto">
              <a:xfrm flipV="1">
                <a:off x="5325" y="1954"/>
                <a:ext cx="1" cy="1"/>
              </a:xfrm>
              <a:prstGeom prst="line">
                <a:avLst/>
              </a:prstGeom>
              <a:noFill/>
              <a:ln w="3175">
                <a:solidFill>
                  <a:srgbClr val="000000"/>
                </a:solidFill>
                <a:miter lim="800000"/>
                <a:headEnd/>
                <a:tailEnd/>
              </a:ln>
            </p:spPr>
            <p:txBody>
              <a:bodyPr/>
              <a:lstStyle/>
              <a:p>
                <a:endParaRPr lang="en-US" dirty="0"/>
              </a:p>
            </p:txBody>
          </p:sp>
          <p:sp>
            <p:nvSpPr>
              <p:cNvPr id="2213" name="Line 3013"/>
              <p:cNvSpPr>
                <a:spLocks noChangeShapeType="1"/>
              </p:cNvSpPr>
              <p:nvPr/>
            </p:nvSpPr>
            <p:spPr bwMode="auto">
              <a:xfrm flipV="1">
                <a:off x="5301" y="1954"/>
                <a:ext cx="1" cy="1"/>
              </a:xfrm>
              <a:prstGeom prst="line">
                <a:avLst/>
              </a:prstGeom>
              <a:noFill/>
              <a:ln w="3175">
                <a:solidFill>
                  <a:srgbClr val="000000"/>
                </a:solidFill>
                <a:miter lim="800000"/>
                <a:headEnd/>
                <a:tailEnd/>
              </a:ln>
            </p:spPr>
            <p:txBody>
              <a:bodyPr/>
              <a:lstStyle/>
              <a:p>
                <a:endParaRPr lang="en-US" dirty="0"/>
              </a:p>
            </p:txBody>
          </p:sp>
          <p:sp>
            <p:nvSpPr>
              <p:cNvPr id="2214" name="Line 3014"/>
              <p:cNvSpPr>
                <a:spLocks noChangeShapeType="1"/>
              </p:cNvSpPr>
              <p:nvPr/>
            </p:nvSpPr>
            <p:spPr bwMode="auto">
              <a:xfrm>
                <a:off x="5330" y="1957"/>
                <a:ext cx="1" cy="1"/>
              </a:xfrm>
              <a:prstGeom prst="line">
                <a:avLst/>
              </a:prstGeom>
              <a:noFill/>
              <a:ln w="3175">
                <a:solidFill>
                  <a:srgbClr val="000000"/>
                </a:solidFill>
                <a:miter lim="800000"/>
                <a:headEnd/>
                <a:tailEnd/>
              </a:ln>
            </p:spPr>
            <p:txBody>
              <a:bodyPr/>
              <a:lstStyle/>
              <a:p>
                <a:endParaRPr lang="en-US" dirty="0"/>
              </a:p>
            </p:txBody>
          </p:sp>
          <p:sp>
            <p:nvSpPr>
              <p:cNvPr id="2215" name="Line 3015"/>
              <p:cNvSpPr>
                <a:spLocks noChangeShapeType="1"/>
              </p:cNvSpPr>
              <p:nvPr/>
            </p:nvSpPr>
            <p:spPr bwMode="auto">
              <a:xfrm>
                <a:off x="4767" y="1957"/>
                <a:ext cx="1" cy="1"/>
              </a:xfrm>
              <a:prstGeom prst="line">
                <a:avLst/>
              </a:prstGeom>
              <a:noFill/>
              <a:ln w="3175">
                <a:solidFill>
                  <a:srgbClr val="000000"/>
                </a:solidFill>
                <a:miter lim="800000"/>
                <a:headEnd/>
                <a:tailEnd/>
              </a:ln>
            </p:spPr>
            <p:txBody>
              <a:bodyPr/>
              <a:lstStyle/>
              <a:p>
                <a:endParaRPr lang="en-US" dirty="0"/>
              </a:p>
            </p:txBody>
          </p:sp>
          <p:sp>
            <p:nvSpPr>
              <p:cNvPr id="2216" name="Line 3016"/>
              <p:cNvSpPr>
                <a:spLocks noChangeShapeType="1"/>
              </p:cNvSpPr>
              <p:nvPr/>
            </p:nvSpPr>
            <p:spPr bwMode="auto">
              <a:xfrm flipV="1">
                <a:off x="5284" y="1957"/>
                <a:ext cx="2" cy="1"/>
              </a:xfrm>
              <a:prstGeom prst="line">
                <a:avLst/>
              </a:prstGeom>
              <a:noFill/>
              <a:ln w="3175">
                <a:solidFill>
                  <a:srgbClr val="000000"/>
                </a:solidFill>
                <a:miter lim="800000"/>
                <a:headEnd/>
                <a:tailEnd/>
              </a:ln>
            </p:spPr>
            <p:txBody>
              <a:bodyPr/>
              <a:lstStyle/>
              <a:p>
                <a:endParaRPr lang="en-US" dirty="0"/>
              </a:p>
            </p:txBody>
          </p:sp>
          <p:sp>
            <p:nvSpPr>
              <p:cNvPr id="2217" name="Line 3017"/>
              <p:cNvSpPr>
                <a:spLocks noChangeShapeType="1"/>
              </p:cNvSpPr>
              <p:nvPr/>
            </p:nvSpPr>
            <p:spPr bwMode="auto">
              <a:xfrm>
                <a:off x="4768" y="1960"/>
                <a:ext cx="2" cy="1"/>
              </a:xfrm>
              <a:prstGeom prst="line">
                <a:avLst/>
              </a:prstGeom>
              <a:noFill/>
              <a:ln w="3175">
                <a:solidFill>
                  <a:srgbClr val="000000"/>
                </a:solidFill>
                <a:miter lim="800000"/>
                <a:headEnd/>
                <a:tailEnd/>
              </a:ln>
            </p:spPr>
            <p:txBody>
              <a:bodyPr/>
              <a:lstStyle/>
              <a:p>
                <a:endParaRPr lang="en-US" dirty="0"/>
              </a:p>
            </p:txBody>
          </p:sp>
          <p:sp>
            <p:nvSpPr>
              <p:cNvPr id="2218" name="Line 3018"/>
              <p:cNvSpPr>
                <a:spLocks noChangeShapeType="1"/>
              </p:cNvSpPr>
              <p:nvPr/>
            </p:nvSpPr>
            <p:spPr bwMode="auto">
              <a:xfrm flipV="1">
                <a:off x="5284" y="1960"/>
                <a:ext cx="2" cy="2"/>
              </a:xfrm>
              <a:prstGeom prst="line">
                <a:avLst/>
              </a:prstGeom>
              <a:noFill/>
              <a:ln w="3175">
                <a:solidFill>
                  <a:srgbClr val="000000"/>
                </a:solidFill>
                <a:miter lim="800000"/>
                <a:headEnd/>
                <a:tailEnd/>
              </a:ln>
            </p:spPr>
            <p:txBody>
              <a:bodyPr/>
              <a:lstStyle/>
              <a:p>
                <a:endParaRPr lang="en-US" dirty="0"/>
              </a:p>
            </p:txBody>
          </p:sp>
          <p:sp>
            <p:nvSpPr>
              <p:cNvPr id="2219" name="Line 3019"/>
              <p:cNvSpPr>
                <a:spLocks noChangeShapeType="1"/>
              </p:cNvSpPr>
              <p:nvPr/>
            </p:nvSpPr>
            <p:spPr bwMode="auto">
              <a:xfrm flipV="1">
                <a:off x="4762" y="1960"/>
                <a:ext cx="2" cy="2"/>
              </a:xfrm>
              <a:prstGeom prst="line">
                <a:avLst/>
              </a:prstGeom>
              <a:noFill/>
              <a:ln w="3175">
                <a:solidFill>
                  <a:srgbClr val="000000"/>
                </a:solidFill>
                <a:miter lim="800000"/>
                <a:headEnd/>
                <a:tailEnd/>
              </a:ln>
            </p:spPr>
            <p:txBody>
              <a:bodyPr/>
              <a:lstStyle/>
              <a:p>
                <a:endParaRPr lang="en-US" dirty="0"/>
              </a:p>
            </p:txBody>
          </p:sp>
        </p:grpSp>
        <p:grpSp>
          <p:nvGrpSpPr>
            <p:cNvPr id="22" name="Group 3020"/>
            <p:cNvGrpSpPr>
              <a:grpSpLocks/>
            </p:cNvGrpSpPr>
            <p:nvPr/>
          </p:nvGrpSpPr>
          <p:grpSpPr bwMode="auto">
            <a:xfrm>
              <a:off x="7004050" y="3111500"/>
              <a:ext cx="1574800" cy="714375"/>
              <a:chOff x="4412" y="1960"/>
              <a:chExt cx="992" cy="450"/>
            </a:xfrm>
          </p:grpSpPr>
          <p:sp>
            <p:nvSpPr>
              <p:cNvPr id="1820" name="Line 3021"/>
              <p:cNvSpPr>
                <a:spLocks noChangeShapeType="1"/>
              </p:cNvSpPr>
              <p:nvPr/>
            </p:nvSpPr>
            <p:spPr bwMode="auto">
              <a:xfrm flipV="1">
                <a:off x="4762" y="1960"/>
                <a:ext cx="2" cy="2"/>
              </a:xfrm>
              <a:prstGeom prst="line">
                <a:avLst/>
              </a:prstGeom>
              <a:noFill/>
              <a:ln w="3175">
                <a:solidFill>
                  <a:srgbClr val="000000"/>
                </a:solidFill>
                <a:miter lim="800000"/>
                <a:headEnd/>
                <a:tailEnd/>
              </a:ln>
            </p:spPr>
            <p:txBody>
              <a:bodyPr/>
              <a:lstStyle/>
              <a:p>
                <a:endParaRPr lang="en-US" dirty="0"/>
              </a:p>
            </p:txBody>
          </p:sp>
          <p:sp>
            <p:nvSpPr>
              <p:cNvPr id="1821" name="Line 3022"/>
              <p:cNvSpPr>
                <a:spLocks noChangeShapeType="1"/>
              </p:cNvSpPr>
              <p:nvPr/>
            </p:nvSpPr>
            <p:spPr bwMode="auto">
              <a:xfrm flipV="1">
                <a:off x="4770" y="1960"/>
                <a:ext cx="2" cy="2"/>
              </a:xfrm>
              <a:prstGeom prst="line">
                <a:avLst/>
              </a:prstGeom>
              <a:noFill/>
              <a:ln w="3175">
                <a:solidFill>
                  <a:srgbClr val="000000"/>
                </a:solidFill>
                <a:miter lim="800000"/>
                <a:headEnd/>
                <a:tailEnd/>
              </a:ln>
            </p:spPr>
            <p:txBody>
              <a:bodyPr/>
              <a:lstStyle/>
              <a:p>
                <a:endParaRPr lang="en-US" dirty="0"/>
              </a:p>
            </p:txBody>
          </p:sp>
          <p:sp>
            <p:nvSpPr>
              <p:cNvPr id="1822" name="Freeform 3023"/>
              <p:cNvSpPr>
                <a:spLocks/>
              </p:cNvSpPr>
              <p:nvPr/>
            </p:nvSpPr>
            <p:spPr bwMode="auto">
              <a:xfrm>
                <a:off x="4767" y="1962"/>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823" name="Line 3024"/>
              <p:cNvSpPr>
                <a:spLocks noChangeShapeType="1"/>
              </p:cNvSpPr>
              <p:nvPr/>
            </p:nvSpPr>
            <p:spPr bwMode="auto">
              <a:xfrm flipV="1">
                <a:off x="4469" y="1962"/>
                <a:ext cx="2" cy="1"/>
              </a:xfrm>
              <a:prstGeom prst="line">
                <a:avLst/>
              </a:prstGeom>
              <a:noFill/>
              <a:ln w="3175">
                <a:solidFill>
                  <a:srgbClr val="000000"/>
                </a:solidFill>
                <a:miter lim="800000"/>
                <a:headEnd/>
                <a:tailEnd/>
              </a:ln>
            </p:spPr>
            <p:txBody>
              <a:bodyPr/>
              <a:lstStyle/>
              <a:p>
                <a:endParaRPr lang="en-US" dirty="0"/>
              </a:p>
            </p:txBody>
          </p:sp>
          <p:sp>
            <p:nvSpPr>
              <p:cNvPr id="1824" name="Freeform 3025"/>
              <p:cNvSpPr>
                <a:spLocks/>
              </p:cNvSpPr>
              <p:nvPr/>
            </p:nvSpPr>
            <p:spPr bwMode="auto">
              <a:xfrm>
                <a:off x="5328" y="1962"/>
                <a:ext cx="2" cy="6"/>
              </a:xfrm>
              <a:custGeom>
                <a:avLst/>
                <a:gdLst>
                  <a:gd name="T0" fmla="*/ 0 w 2"/>
                  <a:gd name="T1" fmla="*/ 6 h 6"/>
                  <a:gd name="T2" fmla="*/ 2 w 2"/>
                  <a:gd name="T3" fmla="*/ 0 h 6"/>
                  <a:gd name="T4" fmla="*/ 0 w 2"/>
                  <a:gd name="T5" fmla="*/ 6 h 6"/>
                  <a:gd name="T6" fmla="*/ 0 60000 65536"/>
                  <a:gd name="T7" fmla="*/ 0 60000 65536"/>
                  <a:gd name="T8" fmla="*/ 0 60000 65536"/>
                  <a:gd name="T9" fmla="*/ 0 w 2"/>
                  <a:gd name="T10" fmla="*/ 0 h 6"/>
                  <a:gd name="T11" fmla="*/ 2 w 2"/>
                  <a:gd name="T12" fmla="*/ 6 h 6"/>
                </a:gdLst>
                <a:ahLst/>
                <a:cxnLst>
                  <a:cxn ang="T6">
                    <a:pos x="T0" y="T1"/>
                  </a:cxn>
                  <a:cxn ang="T7">
                    <a:pos x="T2" y="T3"/>
                  </a:cxn>
                  <a:cxn ang="T8">
                    <a:pos x="T4" y="T5"/>
                  </a:cxn>
                </a:cxnLst>
                <a:rect l="T9" t="T10" r="T11" b="T12"/>
                <a:pathLst>
                  <a:path w="2" h="6">
                    <a:moveTo>
                      <a:pt x="0" y="6"/>
                    </a:moveTo>
                    <a:lnTo>
                      <a:pt x="2"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1825" name="Line 3026"/>
              <p:cNvSpPr>
                <a:spLocks noChangeShapeType="1"/>
              </p:cNvSpPr>
              <p:nvPr/>
            </p:nvSpPr>
            <p:spPr bwMode="auto">
              <a:xfrm>
                <a:off x="5283" y="1965"/>
                <a:ext cx="1" cy="1"/>
              </a:xfrm>
              <a:prstGeom prst="line">
                <a:avLst/>
              </a:prstGeom>
              <a:noFill/>
              <a:ln w="3175">
                <a:solidFill>
                  <a:srgbClr val="000000"/>
                </a:solidFill>
                <a:miter lim="800000"/>
                <a:headEnd/>
                <a:tailEnd/>
              </a:ln>
            </p:spPr>
            <p:txBody>
              <a:bodyPr/>
              <a:lstStyle/>
              <a:p>
                <a:endParaRPr lang="en-US" dirty="0"/>
              </a:p>
            </p:txBody>
          </p:sp>
          <p:sp>
            <p:nvSpPr>
              <p:cNvPr id="1826" name="Line 3027"/>
              <p:cNvSpPr>
                <a:spLocks noChangeShapeType="1"/>
              </p:cNvSpPr>
              <p:nvPr/>
            </p:nvSpPr>
            <p:spPr bwMode="auto">
              <a:xfrm flipV="1">
                <a:off x="4919" y="1965"/>
                <a:ext cx="1" cy="1"/>
              </a:xfrm>
              <a:prstGeom prst="line">
                <a:avLst/>
              </a:prstGeom>
              <a:noFill/>
              <a:ln w="3175">
                <a:solidFill>
                  <a:srgbClr val="000000"/>
                </a:solidFill>
                <a:miter lim="800000"/>
                <a:headEnd/>
                <a:tailEnd/>
              </a:ln>
            </p:spPr>
            <p:txBody>
              <a:bodyPr/>
              <a:lstStyle/>
              <a:p>
                <a:endParaRPr lang="en-US" dirty="0"/>
              </a:p>
            </p:txBody>
          </p:sp>
          <p:sp>
            <p:nvSpPr>
              <p:cNvPr id="1827" name="Line 3028"/>
              <p:cNvSpPr>
                <a:spLocks noChangeShapeType="1"/>
              </p:cNvSpPr>
              <p:nvPr/>
            </p:nvSpPr>
            <p:spPr bwMode="auto">
              <a:xfrm>
                <a:off x="5281" y="1966"/>
                <a:ext cx="2" cy="1"/>
              </a:xfrm>
              <a:prstGeom prst="line">
                <a:avLst/>
              </a:prstGeom>
              <a:noFill/>
              <a:ln w="3175">
                <a:solidFill>
                  <a:srgbClr val="000000"/>
                </a:solidFill>
                <a:miter lim="800000"/>
                <a:headEnd/>
                <a:tailEnd/>
              </a:ln>
            </p:spPr>
            <p:txBody>
              <a:bodyPr/>
              <a:lstStyle/>
              <a:p>
                <a:endParaRPr lang="en-US" dirty="0"/>
              </a:p>
            </p:txBody>
          </p:sp>
          <p:sp>
            <p:nvSpPr>
              <p:cNvPr id="1828" name="Line 3029"/>
              <p:cNvSpPr>
                <a:spLocks noChangeShapeType="1"/>
              </p:cNvSpPr>
              <p:nvPr/>
            </p:nvSpPr>
            <p:spPr bwMode="auto">
              <a:xfrm>
                <a:off x="4471" y="1968"/>
                <a:ext cx="1" cy="1"/>
              </a:xfrm>
              <a:prstGeom prst="line">
                <a:avLst/>
              </a:prstGeom>
              <a:noFill/>
              <a:ln w="3175">
                <a:solidFill>
                  <a:srgbClr val="000000"/>
                </a:solidFill>
                <a:miter lim="800000"/>
                <a:headEnd/>
                <a:tailEnd/>
              </a:ln>
            </p:spPr>
            <p:txBody>
              <a:bodyPr/>
              <a:lstStyle/>
              <a:p>
                <a:endParaRPr lang="en-US" dirty="0"/>
              </a:p>
            </p:txBody>
          </p:sp>
          <p:sp>
            <p:nvSpPr>
              <p:cNvPr id="1829" name="Line 3030"/>
              <p:cNvSpPr>
                <a:spLocks noChangeShapeType="1"/>
              </p:cNvSpPr>
              <p:nvPr/>
            </p:nvSpPr>
            <p:spPr bwMode="auto">
              <a:xfrm>
                <a:off x="4472" y="1968"/>
                <a:ext cx="2" cy="1"/>
              </a:xfrm>
              <a:prstGeom prst="line">
                <a:avLst/>
              </a:prstGeom>
              <a:noFill/>
              <a:ln w="3175">
                <a:solidFill>
                  <a:srgbClr val="000000"/>
                </a:solidFill>
                <a:miter lim="800000"/>
                <a:headEnd/>
                <a:tailEnd/>
              </a:ln>
            </p:spPr>
            <p:txBody>
              <a:bodyPr/>
              <a:lstStyle/>
              <a:p>
                <a:endParaRPr lang="en-US" dirty="0"/>
              </a:p>
            </p:txBody>
          </p:sp>
          <p:sp>
            <p:nvSpPr>
              <p:cNvPr id="1830" name="Line 3031"/>
              <p:cNvSpPr>
                <a:spLocks noChangeShapeType="1"/>
              </p:cNvSpPr>
              <p:nvPr/>
            </p:nvSpPr>
            <p:spPr bwMode="auto">
              <a:xfrm flipV="1">
                <a:off x="5327" y="1968"/>
                <a:ext cx="1" cy="2"/>
              </a:xfrm>
              <a:prstGeom prst="line">
                <a:avLst/>
              </a:prstGeom>
              <a:noFill/>
              <a:ln w="3175">
                <a:solidFill>
                  <a:srgbClr val="000000"/>
                </a:solidFill>
                <a:miter lim="800000"/>
                <a:headEnd/>
                <a:tailEnd/>
              </a:ln>
            </p:spPr>
            <p:txBody>
              <a:bodyPr/>
              <a:lstStyle/>
              <a:p>
                <a:endParaRPr lang="en-US" dirty="0"/>
              </a:p>
            </p:txBody>
          </p:sp>
          <p:sp>
            <p:nvSpPr>
              <p:cNvPr id="1831" name="Line 3032"/>
              <p:cNvSpPr>
                <a:spLocks noChangeShapeType="1"/>
              </p:cNvSpPr>
              <p:nvPr/>
            </p:nvSpPr>
            <p:spPr bwMode="auto">
              <a:xfrm>
                <a:off x="4878" y="1973"/>
                <a:ext cx="2" cy="1"/>
              </a:xfrm>
              <a:prstGeom prst="line">
                <a:avLst/>
              </a:prstGeom>
              <a:noFill/>
              <a:ln w="3175">
                <a:solidFill>
                  <a:srgbClr val="000000"/>
                </a:solidFill>
                <a:miter lim="800000"/>
                <a:headEnd/>
                <a:tailEnd/>
              </a:ln>
            </p:spPr>
            <p:txBody>
              <a:bodyPr/>
              <a:lstStyle/>
              <a:p>
                <a:endParaRPr lang="en-US" dirty="0"/>
              </a:p>
            </p:txBody>
          </p:sp>
          <p:sp>
            <p:nvSpPr>
              <p:cNvPr id="1832" name="Line 3033"/>
              <p:cNvSpPr>
                <a:spLocks noChangeShapeType="1"/>
              </p:cNvSpPr>
              <p:nvPr/>
            </p:nvSpPr>
            <p:spPr bwMode="auto">
              <a:xfrm>
                <a:off x="4474" y="1973"/>
                <a:ext cx="1" cy="1"/>
              </a:xfrm>
              <a:prstGeom prst="line">
                <a:avLst/>
              </a:prstGeom>
              <a:noFill/>
              <a:ln w="3175">
                <a:solidFill>
                  <a:srgbClr val="000000"/>
                </a:solidFill>
                <a:miter lim="800000"/>
                <a:headEnd/>
                <a:tailEnd/>
              </a:ln>
            </p:spPr>
            <p:txBody>
              <a:bodyPr/>
              <a:lstStyle/>
              <a:p>
                <a:endParaRPr lang="en-US" dirty="0"/>
              </a:p>
            </p:txBody>
          </p:sp>
          <p:sp>
            <p:nvSpPr>
              <p:cNvPr id="1833" name="Line 3034"/>
              <p:cNvSpPr>
                <a:spLocks noChangeShapeType="1"/>
              </p:cNvSpPr>
              <p:nvPr/>
            </p:nvSpPr>
            <p:spPr bwMode="auto">
              <a:xfrm>
                <a:off x="5327" y="1973"/>
                <a:ext cx="1" cy="1"/>
              </a:xfrm>
              <a:prstGeom prst="line">
                <a:avLst/>
              </a:prstGeom>
              <a:noFill/>
              <a:ln w="3175">
                <a:solidFill>
                  <a:srgbClr val="000000"/>
                </a:solidFill>
                <a:miter lim="800000"/>
                <a:headEnd/>
                <a:tailEnd/>
              </a:ln>
            </p:spPr>
            <p:txBody>
              <a:bodyPr/>
              <a:lstStyle/>
              <a:p>
                <a:endParaRPr lang="en-US" dirty="0"/>
              </a:p>
            </p:txBody>
          </p:sp>
          <p:sp>
            <p:nvSpPr>
              <p:cNvPr id="1834" name="Line 3035"/>
              <p:cNvSpPr>
                <a:spLocks noChangeShapeType="1"/>
              </p:cNvSpPr>
              <p:nvPr/>
            </p:nvSpPr>
            <p:spPr bwMode="auto">
              <a:xfrm flipV="1">
                <a:off x="5327" y="1976"/>
                <a:ext cx="1" cy="2"/>
              </a:xfrm>
              <a:prstGeom prst="line">
                <a:avLst/>
              </a:prstGeom>
              <a:noFill/>
              <a:ln w="3175">
                <a:solidFill>
                  <a:srgbClr val="000000"/>
                </a:solidFill>
                <a:miter lim="800000"/>
                <a:headEnd/>
                <a:tailEnd/>
              </a:ln>
            </p:spPr>
            <p:txBody>
              <a:bodyPr/>
              <a:lstStyle/>
              <a:p>
                <a:endParaRPr lang="en-US" dirty="0"/>
              </a:p>
            </p:txBody>
          </p:sp>
          <p:sp>
            <p:nvSpPr>
              <p:cNvPr id="1835" name="Line 3036"/>
              <p:cNvSpPr>
                <a:spLocks noChangeShapeType="1"/>
              </p:cNvSpPr>
              <p:nvPr/>
            </p:nvSpPr>
            <p:spPr bwMode="auto">
              <a:xfrm>
                <a:off x="5328" y="1978"/>
                <a:ext cx="2" cy="1"/>
              </a:xfrm>
              <a:prstGeom prst="line">
                <a:avLst/>
              </a:prstGeom>
              <a:noFill/>
              <a:ln w="3175">
                <a:solidFill>
                  <a:srgbClr val="000000"/>
                </a:solidFill>
                <a:miter lim="800000"/>
                <a:headEnd/>
                <a:tailEnd/>
              </a:ln>
            </p:spPr>
            <p:txBody>
              <a:bodyPr/>
              <a:lstStyle/>
              <a:p>
                <a:endParaRPr lang="en-US" dirty="0"/>
              </a:p>
            </p:txBody>
          </p:sp>
          <p:sp>
            <p:nvSpPr>
              <p:cNvPr id="1836" name="Line 3037"/>
              <p:cNvSpPr>
                <a:spLocks noChangeShapeType="1"/>
              </p:cNvSpPr>
              <p:nvPr/>
            </p:nvSpPr>
            <p:spPr bwMode="auto">
              <a:xfrm>
                <a:off x="5187" y="1979"/>
                <a:ext cx="2" cy="1"/>
              </a:xfrm>
              <a:prstGeom prst="line">
                <a:avLst/>
              </a:prstGeom>
              <a:noFill/>
              <a:ln w="3175">
                <a:solidFill>
                  <a:srgbClr val="000000"/>
                </a:solidFill>
                <a:miter lim="800000"/>
                <a:headEnd/>
                <a:tailEnd/>
              </a:ln>
            </p:spPr>
            <p:txBody>
              <a:bodyPr/>
              <a:lstStyle/>
              <a:p>
                <a:endParaRPr lang="en-US" dirty="0"/>
              </a:p>
            </p:txBody>
          </p:sp>
          <p:sp>
            <p:nvSpPr>
              <p:cNvPr id="1837" name="Line 3038"/>
              <p:cNvSpPr>
                <a:spLocks noChangeShapeType="1"/>
              </p:cNvSpPr>
              <p:nvPr/>
            </p:nvSpPr>
            <p:spPr bwMode="auto">
              <a:xfrm>
                <a:off x="5327" y="1981"/>
                <a:ext cx="1" cy="1"/>
              </a:xfrm>
              <a:prstGeom prst="line">
                <a:avLst/>
              </a:prstGeom>
              <a:noFill/>
              <a:ln w="3175">
                <a:solidFill>
                  <a:srgbClr val="000000"/>
                </a:solidFill>
                <a:miter lim="800000"/>
                <a:headEnd/>
                <a:tailEnd/>
              </a:ln>
            </p:spPr>
            <p:txBody>
              <a:bodyPr/>
              <a:lstStyle/>
              <a:p>
                <a:endParaRPr lang="en-US" dirty="0"/>
              </a:p>
            </p:txBody>
          </p:sp>
          <p:sp>
            <p:nvSpPr>
              <p:cNvPr id="1838" name="Line 3039"/>
              <p:cNvSpPr>
                <a:spLocks noChangeShapeType="1"/>
              </p:cNvSpPr>
              <p:nvPr/>
            </p:nvSpPr>
            <p:spPr bwMode="auto">
              <a:xfrm flipV="1">
                <a:off x="5325" y="1981"/>
                <a:ext cx="2" cy="1"/>
              </a:xfrm>
              <a:prstGeom prst="line">
                <a:avLst/>
              </a:prstGeom>
              <a:noFill/>
              <a:ln w="3175">
                <a:solidFill>
                  <a:srgbClr val="000000"/>
                </a:solidFill>
                <a:miter lim="800000"/>
                <a:headEnd/>
                <a:tailEnd/>
              </a:ln>
            </p:spPr>
            <p:txBody>
              <a:bodyPr/>
              <a:lstStyle/>
              <a:p>
                <a:endParaRPr lang="en-US" dirty="0"/>
              </a:p>
            </p:txBody>
          </p:sp>
          <p:sp>
            <p:nvSpPr>
              <p:cNvPr id="1839" name="Line 3040"/>
              <p:cNvSpPr>
                <a:spLocks noChangeShapeType="1"/>
              </p:cNvSpPr>
              <p:nvPr/>
            </p:nvSpPr>
            <p:spPr bwMode="auto">
              <a:xfrm>
                <a:off x="5325" y="1984"/>
                <a:ext cx="2" cy="1"/>
              </a:xfrm>
              <a:prstGeom prst="line">
                <a:avLst/>
              </a:prstGeom>
              <a:noFill/>
              <a:ln w="3175">
                <a:solidFill>
                  <a:srgbClr val="000000"/>
                </a:solidFill>
                <a:miter lim="800000"/>
                <a:headEnd/>
                <a:tailEnd/>
              </a:ln>
            </p:spPr>
            <p:txBody>
              <a:bodyPr/>
              <a:lstStyle/>
              <a:p>
                <a:endParaRPr lang="en-US" dirty="0"/>
              </a:p>
            </p:txBody>
          </p:sp>
          <p:sp>
            <p:nvSpPr>
              <p:cNvPr id="1840" name="Line 3041"/>
              <p:cNvSpPr>
                <a:spLocks noChangeShapeType="1"/>
              </p:cNvSpPr>
              <p:nvPr/>
            </p:nvSpPr>
            <p:spPr bwMode="auto">
              <a:xfrm flipV="1">
                <a:off x="5330" y="1984"/>
                <a:ext cx="1" cy="2"/>
              </a:xfrm>
              <a:prstGeom prst="line">
                <a:avLst/>
              </a:prstGeom>
              <a:noFill/>
              <a:ln w="3175">
                <a:solidFill>
                  <a:srgbClr val="000000"/>
                </a:solidFill>
                <a:miter lim="800000"/>
                <a:headEnd/>
                <a:tailEnd/>
              </a:ln>
            </p:spPr>
            <p:txBody>
              <a:bodyPr/>
              <a:lstStyle/>
              <a:p>
                <a:endParaRPr lang="en-US" dirty="0"/>
              </a:p>
            </p:txBody>
          </p:sp>
          <p:sp>
            <p:nvSpPr>
              <p:cNvPr id="1841" name="Line 3042"/>
              <p:cNvSpPr>
                <a:spLocks noChangeShapeType="1"/>
              </p:cNvSpPr>
              <p:nvPr/>
            </p:nvSpPr>
            <p:spPr bwMode="auto">
              <a:xfrm>
                <a:off x="5330" y="1986"/>
                <a:ext cx="1" cy="1"/>
              </a:xfrm>
              <a:prstGeom prst="line">
                <a:avLst/>
              </a:prstGeom>
              <a:noFill/>
              <a:ln w="3175">
                <a:solidFill>
                  <a:srgbClr val="000000"/>
                </a:solidFill>
                <a:miter lim="800000"/>
                <a:headEnd/>
                <a:tailEnd/>
              </a:ln>
            </p:spPr>
            <p:txBody>
              <a:bodyPr/>
              <a:lstStyle/>
              <a:p>
                <a:endParaRPr lang="en-US" dirty="0"/>
              </a:p>
            </p:txBody>
          </p:sp>
          <p:sp>
            <p:nvSpPr>
              <p:cNvPr id="1842" name="Freeform 3043"/>
              <p:cNvSpPr>
                <a:spLocks/>
              </p:cNvSpPr>
              <p:nvPr/>
            </p:nvSpPr>
            <p:spPr bwMode="auto">
              <a:xfrm>
                <a:off x="4467" y="1986"/>
                <a:ext cx="5" cy="3"/>
              </a:xfrm>
              <a:custGeom>
                <a:avLst/>
                <a:gdLst>
                  <a:gd name="T0" fmla="*/ 0 w 5"/>
                  <a:gd name="T1" fmla="*/ 1 h 3"/>
                  <a:gd name="T2" fmla="*/ 2 w 5"/>
                  <a:gd name="T3" fmla="*/ 0 h 3"/>
                  <a:gd name="T4" fmla="*/ 5 w 5"/>
                  <a:gd name="T5" fmla="*/ 3 h 3"/>
                  <a:gd name="T6" fmla="*/ 0 w 5"/>
                  <a:gd name="T7" fmla="*/ 1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1"/>
                    </a:moveTo>
                    <a:lnTo>
                      <a:pt x="2" y="0"/>
                    </a:lnTo>
                    <a:lnTo>
                      <a:pt x="5" y="3"/>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843" name="Line 3044"/>
              <p:cNvSpPr>
                <a:spLocks noChangeShapeType="1"/>
              </p:cNvSpPr>
              <p:nvPr/>
            </p:nvSpPr>
            <p:spPr bwMode="auto">
              <a:xfrm>
                <a:off x="5328" y="1987"/>
                <a:ext cx="2" cy="1"/>
              </a:xfrm>
              <a:prstGeom prst="line">
                <a:avLst/>
              </a:prstGeom>
              <a:noFill/>
              <a:ln w="3175">
                <a:solidFill>
                  <a:srgbClr val="000000"/>
                </a:solidFill>
                <a:miter lim="800000"/>
                <a:headEnd/>
                <a:tailEnd/>
              </a:ln>
            </p:spPr>
            <p:txBody>
              <a:bodyPr/>
              <a:lstStyle/>
              <a:p>
                <a:endParaRPr lang="en-US" dirty="0"/>
              </a:p>
            </p:txBody>
          </p:sp>
          <p:sp>
            <p:nvSpPr>
              <p:cNvPr id="1844" name="Line 3045"/>
              <p:cNvSpPr>
                <a:spLocks noChangeShapeType="1"/>
              </p:cNvSpPr>
              <p:nvPr/>
            </p:nvSpPr>
            <p:spPr bwMode="auto">
              <a:xfrm flipV="1">
                <a:off x="5327" y="1987"/>
                <a:ext cx="1" cy="2"/>
              </a:xfrm>
              <a:prstGeom prst="line">
                <a:avLst/>
              </a:prstGeom>
              <a:noFill/>
              <a:ln w="3175">
                <a:solidFill>
                  <a:srgbClr val="000000"/>
                </a:solidFill>
                <a:miter lim="800000"/>
                <a:headEnd/>
                <a:tailEnd/>
              </a:ln>
            </p:spPr>
            <p:txBody>
              <a:bodyPr/>
              <a:lstStyle/>
              <a:p>
                <a:endParaRPr lang="en-US" dirty="0"/>
              </a:p>
            </p:txBody>
          </p:sp>
          <p:sp>
            <p:nvSpPr>
              <p:cNvPr id="1845" name="Freeform 3046"/>
              <p:cNvSpPr>
                <a:spLocks/>
              </p:cNvSpPr>
              <p:nvPr/>
            </p:nvSpPr>
            <p:spPr bwMode="auto">
              <a:xfrm>
                <a:off x="4469" y="199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846" name="Freeform 3047"/>
              <p:cNvSpPr>
                <a:spLocks/>
              </p:cNvSpPr>
              <p:nvPr/>
            </p:nvSpPr>
            <p:spPr bwMode="auto">
              <a:xfrm>
                <a:off x="5327" y="1990"/>
                <a:ext cx="8" cy="5"/>
              </a:xfrm>
              <a:custGeom>
                <a:avLst/>
                <a:gdLst>
                  <a:gd name="T0" fmla="*/ 0 w 8"/>
                  <a:gd name="T1" fmla="*/ 0 h 5"/>
                  <a:gd name="T2" fmla="*/ 8 w 8"/>
                  <a:gd name="T3" fmla="*/ 5 h 5"/>
                  <a:gd name="T4" fmla="*/ 0 w 8"/>
                  <a:gd name="T5" fmla="*/ 0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0" y="0"/>
                    </a:moveTo>
                    <a:lnTo>
                      <a:pt x="8"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847" name="Line 3048"/>
              <p:cNvSpPr>
                <a:spLocks noChangeShapeType="1"/>
              </p:cNvSpPr>
              <p:nvPr/>
            </p:nvSpPr>
            <p:spPr bwMode="auto">
              <a:xfrm>
                <a:off x="5325" y="1990"/>
                <a:ext cx="2" cy="1"/>
              </a:xfrm>
              <a:prstGeom prst="line">
                <a:avLst/>
              </a:prstGeom>
              <a:noFill/>
              <a:ln w="3175">
                <a:solidFill>
                  <a:srgbClr val="000000"/>
                </a:solidFill>
                <a:miter lim="800000"/>
                <a:headEnd/>
                <a:tailEnd/>
              </a:ln>
            </p:spPr>
            <p:txBody>
              <a:bodyPr/>
              <a:lstStyle/>
              <a:p>
                <a:endParaRPr lang="en-US" dirty="0"/>
              </a:p>
            </p:txBody>
          </p:sp>
          <p:sp>
            <p:nvSpPr>
              <p:cNvPr id="1848" name="Line 3049"/>
              <p:cNvSpPr>
                <a:spLocks noChangeShapeType="1"/>
              </p:cNvSpPr>
              <p:nvPr/>
            </p:nvSpPr>
            <p:spPr bwMode="auto">
              <a:xfrm>
                <a:off x="4471" y="1992"/>
                <a:ext cx="1" cy="1"/>
              </a:xfrm>
              <a:prstGeom prst="line">
                <a:avLst/>
              </a:prstGeom>
              <a:noFill/>
              <a:ln w="3175">
                <a:solidFill>
                  <a:srgbClr val="000000"/>
                </a:solidFill>
                <a:miter lim="800000"/>
                <a:headEnd/>
                <a:tailEnd/>
              </a:ln>
            </p:spPr>
            <p:txBody>
              <a:bodyPr/>
              <a:lstStyle/>
              <a:p>
                <a:endParaRPr lang="en-US" dirty="0"/>
              </a:p>
            </p:txBody>
          </p:sp>
          <p:sp>
            <p:nvSpPr>
              <p:cNvPr id="1849" name="Line 3050"/>
              <p:cNvSpPr>
                <a:spLocks noChangeShapeType="1"/>
              </p:cNvSpPr>
              <p:nvPr/>
            </p:nvSpPr>
            <p:spPr bwMode="auto">
              <a:xfrm>
                <a:off x="5325" y="1992"/>
                <a:ext cx="1" cy="1"/>
              </a:xfrm>
              <a:prstGeom prst="line">
                <a:avLst/>
              </a:prstGeom>
              <a:noFill/>
              <a:ln w="3175">
                <a:solidFill>
                  <a:srgbClr val="000000"/>
                </a:solidFill>
                <a:miter lim="800000"/>
                <a:headEnd/>
                <a:tailEnd/>
              </a:ln>
            </p:spPr>
            <p:txBody>
              <a:bodyPr/>
              <a:lstStyle/>
              <a:p>
                <a:endParaRPr lang="en-US" dirty="0"/>
              </a:p>
            </p:txBody>
          </p:sp>
          <p:sp>
            <p:nvSpPr>
              <p:cNvPr id="1850" name="Line 3051"/>
              <p:cNvSpPr>
                <a:spLocks noChangeShapeType="1"/>
              </p:cNvSpPr>
              <p:nvPr/>
            </p:nvSpPr>
            <p:spPr bwMode="auto">
              <a:xfrm flipV="1">
                <a:off x="5325" y="1994"/>
                <a:ext cx="1" cy="1"/>
              </a:xfrm>
              <a:prstGeom prst="line">
                <a:avLst/>
              </a:prstGeom>
              <a:noFill/>
              <a:ln w="3175">
                <a:solidFill>
                  <a:srgbClr val="000000"/>
                </a:solidFill>
                <a:miter lim="800000"/>
                <a:headEnd/>
                <a:tailEnd/>
              </a:ln>
            </p:spPr>
            <p:txBody>
              <a:bodyPr/>
              <a:lstStyle/>
              <a:p>
                <a:endParaRPr lang="en-US" dirty="0"/>
              </a:p>
            </p:txBody>
          </p:sp>
          <p:sp>
            <p:nvSpPr>
              <p:cNvPr id="1851" name="Line 3052"/>
              <p:cNvSpPr>
                <a:spLocks noChangeShapeType="1"/>
              </p:cNvSpPr>
              <p:nvPr/>
            </p:nvSpPr>
            <p:spPr bwMode="auto">
              <a:xfrm flipV="1">
                <a:off x="4471" y="1995"/>
                <a:ext cx="1" cy="2"/>
              </a:xfrm>
              <a:prstGeom prst="line">
                <a:avLst/>
              </a:prstGeom>
              <a:noFill/>
              <a:ln w="3175">
                <a:solidFill>
                  <a:srgbClr val="000000"/>
                </a:solidFill>
                <a:miter lim="800000"/>
                <a:headEnd/>
                <a:tailEnd/>
              </a:ln>
            </p:spPr>
            <p:txBody>
              <a:bodyPr/>
              <a:lstStyle/>
              <a:p>
                <a:endParaRPr lang="en-US" dirty="0"/>
              </a:p>
            </p:txBody>
          </p:sp>
          <p:sp>
            <p:nvSpPr>
              <p:cNvPr id="1852" name="Line 3053"/>
              <p:cNvSpPr>
                <a:spLocks noChangeShapeType="1"/>
              </p:cNvSpPr>
              <p:nvPr/>
            </p:nvSpPr>
            <p:spPr bwMode="auto">
              <a:xfrm flipV="1">
                <a:off x="4471" y="1997"/>
                <a:ext cx="1" cy="1"/>
              </a:xfrm>
              <a:prstGeom prst="line">
                <a:avLst/>
              </a:prstGeom>
              <a:noFill/>
              <a:ln w="3175">
                <a:solidFill>
                  <a:srgbClr val="000000"/>
                </a:solidFill>
                <a:miter lim="800000"/>
                <a:headEnd/>
                <a:tailEnd/>
              </a:ln>
            </p:spPr>
            <p:txBody>
              <a:bodyPr/>
              <a:lstStyle/>
              <a:p>
                <a:endParaRPr lang="en-US" dirty="0"/>
              </a:p>
            </p:txBody>
          </p:sp>
          <p:sp>
            <p:nvSpPr>
              <p:cNvPr id="1853" name="Line 3054"/>
              <p:cNvSpPr>
                <a:spLocks noChangeShapeType="1"/>
              </p:cNvSpPr>
              <p:nvPr/>
            </p:nvSpPr>
            <p:spPr bwMode="auto">
              <a:xfrm>
                <a:off x="5331" y="2002"/>
                <a:ext cx="1" cy="1"/>
              </a:xfrm>
              <a:prstGeom prst="line">
                <a:avLst/>
              </a:prstGeom>
              <a:noFill/>
              <a:ln w="3175">
                <a:solidFill>
                  <a:srgbClr val="000000"/>
                </a:solidFill>
                <a:miter lim="800000"/>
                <a:headEnd/>
                <a:tailEnd/>
              </a:ln>
            </p:spPr>
            <p:txBody>
              <a:bodyPr/>
              <a:lstStyle/>
              <a:p>
                <a:endParaRPr lang="en-US" dirty="0"/>
              </a:p>
            </p:txBody>
          </p:sp>
          <p:sp>
            <p:nvSpPr>
              <p:cNvPr id="1854" name="Line 3055"/>
              <p:cNvSpPr>
                <a:spLocks noChangeShapeType="1"/>
              </p:cNvSpPr>
              <p:nvPr/>
            </p:nvSpPr>
            <p:spPr bwMode="auto">
              <a:xfrm flipV="1">
                <a:off x="5327" y="2000"/>
                <a:ext cx="1" cy="2"/>
              </a:xfrm>
              <a:prstGeom prst="line">
                <a:avLst/>
              </a:prstGeom>
              <a:noFill/>
              <a:ln w="3175">
                <a:solidFill>
                  <a:srgbClr val="000000"/>
                </a:solidFill>
                <a:miter lim="800000"/>
                <a:headEnd/>
                <a:tailEnd/>
              </a:ln>
            </p:spPr>
            <p:txBody>
              <a:bodyPr/>
              <a:lstStyle/>
              <a:p>
                <a:endParaRPr lang="en-US" dirty="0"/>
              </a:p>
            </p:txBody>
          </p:sp>
          <p:sp>
            <p:nvSpPr>
              <p:cNvPr id="1855" name="Line 3056"/>
              <p:cNvSpPr>
                <a:spLocks noChangeShapeType="1"/>
              </p:cNvSpPr>
              <p:nvPr/>
            </p:nvSpPr>
            <p:spPr bwMode="auto">
              <a:xfrm flipV="1">
                <a:off x="5330" y="2000"/>
                <a:ext cx="1" cy="2"/>
              </a:xfrm>
              <a:prstGeom prst="line">
                <a:avLst/>
              </a:prstGeom>
              <a:noFill/>
              <a:ln w="3175">
                <a:solidFill>
                  <a:srgbClr val="000000"/>
                </a:solidFill>
                <a:miter lim="800000"/>
                <a:headEnd/>
                <a:tailEnd/>
              </a:ln>
            </p:spPr>
            <p:txBody>
              <a:bodyPr/>
              <a:lstStyle/>
              <a:p>
                <a:endParaRPr lang="en-US" dirty="0"/>
              </a:p>
            </p:txBody>
          </p:sp>
          <p:sp>
            <p:nvSpPr>
              <p:cNvPr id="1856" name="Line 3057"/>
              <p:cNvSpPr>
                <a:spLocks noChangeShapeType="1"/>
              </p:cNvSpPr>
              <p:nvPr/>
            </p:nvSpPr>
            <p:spPr bwMode="auto">
              <a:xfrm>
                <a:off x="5333" y="2002"/>
                <a:ext cx="2" cy="1"/>
              </a:xfrm>
              <a:prstGeom prst="line">
                <a:avLst/>
              </a:prstGeom>
              <a:noFill/>
              <a:ln w="3175">
                <a:solidFill>
                  <a:srgbClr val="000000"/>
                </a:solidFill>
                <a:miter lim="800000"/>
                <a:headEnd/>
                <a:tailEnd/>
              </a:ln>
            </p:spPr>
            <p:txBody>
              <a:bodyPr/>
              <a:lstStyle/>
              <a:p>
                <a:endParaRPr lang="en-US" dirty="0"/>
              </a:p>
            </p:txBody>
          </p:sp>
          <p:sp>
            <p:nvSpPr>
              <p:cNvPr id="1857" name="Freeform 3058"/>
              <p:cNvSpPr>
                <a:spLocks/>
              </p:cNvSpPr>
              <p:nvPr/>
            </p:nvSpPr>
            <p:spPr bwMode="auto">
              <a:xfrm>
                <a:off x="4464" y="2005"/>
                <a:ext cx="3" cy="5"/>
              </a:xfrm>
              <a:custGeom>
                <a:avLst/>
                <a:gdLst>
                  <a:gd name="T0" fmla="*/ 2 w 3"/>
                  <a:gd name="T1" fmla="*/ 3 h 5"/>
                  <a:gd name="T2" fmla="*/ 3 w 3"/>
                  <a:gd name="T3" fmla="*/ 0 h 5"/>
                  <a:gd name="T4" fmla="*/ 3 w 3"/>
                  <a:gd name="T5" fmla="*/ 5 h 5"/>
                  <a:gd name="T6" fmla="*/ 0 w 3"/>
                  <a:gd name="T7" fmla="*/ 0 h 5"/>
                  <a:gd name="T8" fmla="*/ 2 w 3"/>
                  <a:gd name="T9" fmla="*/ 3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lnTo>
                      <a:pt x="3" y="0"/>
                    </a:lnTo>
                    <a:lnTo>
                      <a:pt x="3" y="5"/>
                    </a:ln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858" name="Line 3059"/>
              <p:cNvSpPr>
                <a:spLocks noChangeShapeType="1"/>
              </p:cNvSpPr>
              <p:nvPr/>
            </p:nvSpPr>
            <p:spPr bwMode="auto">
              <a:xfrm flipV="1">
                <a:off x="4466" y="2005"/>
                <a:ext cx="1" cy="1"/>
              </a:xfrm>
              <a:prstGeom prst="line">
                <a:avLst/>
              </a:prstGeom>
              <a:noFill/>
              <a:ln w="3175">
                <a:solidFill>
                  <a:srgbClr val="000000"/>
                </a:solidFill>
                <a:miter lim="800000"/>
                <a:headEnd/>
                <a:tailEnd/>
              </a:ln>
            </p:spPr>
            <p:txBody>
              <a:bodyPr/>
              <a:lstStyle/>
              <a:p>
                <a:endParaRPr lang="en-US" dirty="0"/>
              </a:p>
            </p:txBody>
          </p:sp>
          <p:sp>
            <p:nvSpPr>
              <p:cNvPr id="1859" name="Freeform 3060"/>
              <p:cNvSpPr>
                <a:spLocks/>
              </p:cNvSpPr>
              <p:nvPr/>
            </p:nvSpPr>
            <p:spPr bwMode="auto">
              <a:xfrm>
                <a:off x="4464" y="2008"/>
                <a:ext cx="3" cy="3"/>
              </a:xfrm>
              <a:custGeom>
                <a:avLst/>
                <a:gdLst>
                  <a:gd name="T0" fmla="*/ 0 w 3"/>
                  <a:gd name="T1" fmla="*/ 3 h 3"/>
                  <a:gd name="T2" fmla="*/ 2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0"/>
                    </a:lnTo>
                    <a:lnTo>
                      <a:pt x="3"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860" name="Line 3061"/>
              <p:cNvSpPr>
                <a:spLocks noChangeShapeType="1"/>
              </p:cNvSpPr>
              <p:nvPr/>
            </p:nvSpPr>
            <p:spPr bwMode="auto">
              <a:xfrm>
                <a:off x="4467" y="2010"/>
                <a:ext cx="1" cy="1"/>
              </a:xfrm>
              <a:prstGeom prst="line">
                <a:avLst/>
              </a:prstGeom>
              <a:noFill/>
              <a:ln w="3175">
                <a:solidFill>
                  <a:srgbClr val="000000"/>
                </a:solidFill>
                <a:miter lim="800000"/>
                <a:headEnd/>
                <a:tailEnd/>
              </a:ln>
            </p:spPr>
            <p:txBody>
              <a:bodyPr/>
              <a:lstStyle/>
              <a:p>
                <a:endParaRPr lang="en-US" dirty="0"/>
              </a:p>
            </p:txBody>
          </p:sp>
          <p:sp>
            <p:nvSpPr>
              <p:cNvPr id="1861" name="Line 3062"/>
              <p:cNvSpPr>
                <a:spLocks noChangeShapeType="1"/>
              </p:cNvSpPr>
              <p:nvPr/>
            </p:nvSpPr>
            <p:spPr bwMode="auto">
              <a:xfrm flipV="1">
                <a:off x="4467" y="2010"/>
                <a:ext cx="1" cy="1"/>
              </a:xfrm>
              <a:prstGeom prst="line">
                <a:avLst/>
              </a:prstGeom>
              <a:noFill/>
              <a:ln w="3175">
                <a:solidFill>
                  <a:srgbClr val="000000"/>
                </a:solidFill>
                <a:miter lim="800000"/>
                <a:headEnd/>
                <a:tailEnd/>
              </a:ln>
            </p:spPr>
            <p:txBody>
              <a:bodyPr/>
              <a:lstStyle/>
              <a:p>
                <a:endParaRPr lang="en-US" dirty="0"/>
              </a:p>
            </p:txBody>
          </p:sp>
          <p:sp>
            <p:nvSpPr>
              <p:cNvPr id="1862" name="Line 3063"/>
              <p:cNvSpPr>
                <a:spLocks noChangeShapeType="1"/>
              </p:cNvSpPr>
              <p:nvPr/>
            </p:nvSpPr>
            <p:spPr bwMode="auto">
              <a:xfrm>
                <a:off x="4456" y="2010"/>
                <a:ext cx="2" cy="1"/>
              </a:xfrm>
              <a:prstGeom prst="line">
                <a:avLst/>
              </a:prstGeom>
              <a:noFill/>
              <a:ln w="3175">
                <a:solidFill>
                  <a:srgbClr val="000000"/>
                </a:solidFill>
                <a:miter lim="800000"/>
                <a:headEnd/>
                <a:tailEnd/>
              </a:ln>
            </p:spPr>
            <p:txBody>
              <a:bodyPr/>
              <a:lstStyle/>
              <a:p>
                <a:endParaRPr lang="en-US" dirty="0"/>
              </a:p>
            </p:txBody>
          </p:sp>
          <p:sp>
            <p:nvSpPr>
              <p:cNvPr id="1863" name="Line 3064"/>
              <p:cNvSpPr>
                <a:spLocks noChangeShapeType="1"/>
              </p:cNvSpPr>
              <p:nvPr/>
            </p:nvSpPr>
            <p:spPr bwMode="auto">
              <a:xfrm>
                <a:off x="4461" y="2011"/>
                <a:ext cx="2" cy="1"/>
              </a:xfrm>
              <a:prstGeom prst="line">
                <a:avLst/>
              </a:prstGeom>
              <a:noFill/>
              <a:ln w="3175">
                <a:solidFill>
                  <a:srgbClr val="000000"/>
                </a:solidFill>
                <a:miter lim="800000"/>
                <a:headEnd/>
                <a:tailEnd/>
              </a:ln>
            </p:spPr>
            <p:txBody>
              <a:bodyPr/>
              <a:lstStyle/>
              <a:p>
                <a:endParaRPr lang="en-US" dirty="0"/>
              </a:p>
            </p:txBody>
          </p:sp>
          <p:sp>
            <p:nvSpPr>
              <p:cNvPr id="1864" name="Line 3065"/>
              <p:cNvSpPr>
                <a:spLocks noChangeShapeType="1"/>
              </p:cNvSpPr>
              <p:nvPr/>
            </p:nvSpPr>
            <p:spPr bwMode="auto">
              <a:xfrm>
                <a:off x="4721" y="2019"/>
                <a:ext cx="1" cy="24"/>
              </a:xfrm>
              <a:prstGeom prst="line">
                <a:avLst/>
              </a:prstGeom>
              <a:noFill/>
              <a:ln w="3175">
                <a:solidFill>
                  <a:srgbClr val="000000"/>
                </a:solidFill>
                <a:miter lim="800000"/>
                <a:headEnd/>
                <a:tailEnd/>
              </a:ln>
            </p:spPr>
            <p:txBody>
              <a:bodyPr/>
              <a:lstStyle/>
              <a:p>
                <a:endParaRPr lang="en-US" dirty="0"/>
              </a:p>
            </p:txBody>
          </p:sp>
          <p:sp>
            <p:nvSpPr>
              <p:cNvPr id="1865" name="Freeform 3066"/>
              <p:cNvSpPr>
                <a:spLocks/>
              </p:cNvSpPr>
              <p:nvPr/>
            </p:nvSpPr>
            <p:spPr bwMode="auto">
              <a:xfrm>
                <a:off x="4704" y="2034"/>
                <a:ext cx="19" cy="19"/>
              </a:xfrm>
              <a:custGeom>
                <a:avLst/>
                <a:gdLst>
                  <a:gd name="T0" fmla="*/ 17 w 19"/>
                  <a:gd name="T1" fmla="*/ 9 h 19"/>
                  <a:gd name="T2" fmla="*/ 14 w 19"/>
                  <a:gd name="T3" fmla="*/ 3 h 19"/>
                  <a:gd name="T4" fmla="*/ 8 w 19"/>
                  <a:gd name="T5" fmla="*/ 6 h 19"/>
                  <a:gd name="T6" fmla="*/ 3 w 19"/>
                  <a:gd name="T7" fmla="*/ 0 h 19"/>
                  <a:gd name="T8" fmla="*/ 0 w 19"/>
                  <a:gd name="T9" fmla="*/ 1 h 19"/>
                  <a:gd name="T10" fmla="*/ 6 w 19"/>
                  <a:gd name="T11" fmla="*/ 9 h 19"/>
                  <a:gd name="T12" fmla="*/ 3 w 19"/>
                  <a:gd name="T13" fmla="*/ 14 h 19"/>
                  <a:gd name="T14" fmla="*/ 19 w 19"/>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7" y="9"/>
                    </a:moveTo>
                    <a:lnTo>
                      <a:pt x="14" y="3"/>
                    </a:lnTo>
                    <a:lnTo>
                      <a:pt x="8" y="6"/>
                    </a:lnTo>
                    <a:lnTo>
                      <a:pt x="3" y="0"/>
                    </a:lnTo>
                    <a:lnTo>
                      <a:pt x="0" y="1"/>
                    </a:lnTo>
                    <a:lnTo>
                      <a:pt x="6" y="9"/>
                    </a:lnTo>
                    <a:lnTo>
                      <a:pt x="3" y="14"/>
                    </a:lnTo>
                    <a:lnTo>
                      <a:pt x="19" y="19"/>
                    </a:lnTo>
                  </a:path>
                </a:pathLst>
              </a:custGeom>
              <a:noFill/>
              <a:ln w="3175">
                <a:solidFill>
                  <a:srgbClr val="000000"/>
                </a:solidFill>
                <a:miter lim="800000"/>
                <a:headEnd/>
                <a:tailEnd/>
              </a:ln>
            </p:spPr>
            <p:txBody>
              <a:bodyPr/>
              <a:lstStyle/>
              <a:p>
                <a:pPr algn="ctr" eaLnBrk="0" hangingPunct="0"/>
                <a:endParaRPr lang="en-US" dirty="0"/>
              </a:p>
            </p:txBody>
          </p:sp>
          <p:sp>
            <p:nvSpPr>
              <p:cNvPr id="1866" name="Line 3067"/>
              <p:cNvSpPr>
                <a:spLocks noChangeShapeType="1"/>
              </p:cNvSpPr>
              <p:nvPr/>
            </p:nvSpPr>
            <p:spPr bwMode="auto">
              <a:xfrm>
                <a:off x="4723" y="2053"/>
                <a:ext cx="1" cy="43"/>
              </a:xfrm>
              <a:prstGeom prst="line">
                <a:avLst/>
              </a:prstGeom>
              <a:noFill/>
              <a:ln w="3175">
                <a:solidFill>
                  <a:srgbClr val="000000"/>
                </a:solidFill>
                <a:miter lim="800000"/>
                <a:headEnd/>
                <a:tailEnd/>
              </a:ln>
            </p:spPr>
            <p:txBody>
              <a:bodyPr/>
              <a:lstStyle/>
              <a:p>
                <a:endParaRPr lang="en-US" dirty="0"/>
              </a:p>
            </p:txBody>
          </p:sp>
          <p:sp>
            <p:nvSpPr>
              <p:cNvPr id="1867" name="Freeform 3068"/>
              <p:cNvSpPr>
                <a:spLocks/>
              </p:cNvSpPr>
              <p:nvPr/>
            </p:nvSpPr>
            <p:spPr bwMode="auto">
              <a:xfrm>
                <a:off x="4702" y="2096"/>
                <a:ext cx="21" cy="67"/>
              </a:xfrm>
              <a:custGeom>
                <a:avLst/>
                <a:gdLst>
                  <a:gd name="T0" fmla="*/ 21 w 21"/>
                  <a:gd name="T1" fmla="*/ 0 h 67"/>
                  <a:gd name="T2" fmla="*/ 21 w 21"/>
                  <a:gd name="T3" fmla="*/ 26 h 67"/>
                  <a:gd name="T4" fmla="*/ 0 w 21"/>
                  <a:gd name="T5" fmla="*/ 26 h 67"/>
                  <a:gd name="T6" fmla="*/ 2 w 21"/>
                  <a:gd name="T7" fmla="*/ 67 h 67"/>
                  <a:gd name="T8" fmla="*/ 0 60000 65536"/>
                  <a:gd name="T9" fmla="*/ 0 60000 65536"/>
                  <a:gd name="T10" fmla="*/ 0 60000 65536"/>
                  <a:gd name="T11" fmla="*/ 0 60000 65536"/>
                  <a:gd name="T12" fmla="*/ 0 w 21"/>
                  <a:gd name="T13" fmla="*/ 0 h 67"/>
                  <a:gd name="T14" fmla="*/ 21 w 21"/>
                  <a:gd name="T15" fmla="*/ 67 h 67"/>
                </a:gdLst>
                <a:ahLst/>
                <a:cxnLst>
                  <a:cxn ang="T8">
                    <a:pos x="T0" y="T1"/>
                  </a:cxn>
                  <a:cxn ang="T9">
                    <a:pos x="T2" y="T3"/>
                  </a:cxn>
                  <a:cxn ang="T10">
                    <a:pos x="T4" y="T5"/>
                  </a:cxn>
                  <a:cxn ang="T11">
                    <a:pos x="T6" y="T7"/>
                  </a:cxn>
                </a:cxnLst>
                <a:rect l="T12" t="T13" r="T14" b="T15"/>
                <a:pathLst>
                  <a:path w="21" h="67">
                    <a:moveTo>
                      <a:pt x="21" y="0"/>
                    </a:moveTo>
                    <a:lnTo>
                      <a:pt x="21" y="26"/>
                    </a:lnTo>
                    <a:lnTo>
                      <a:pt x="0" y="26"/>
                    </a:lnTo>
                    <a:lnTo>
                      <a:pt x="2" y="67"/>
                    </a:lnTo>
                  </a:path>
                </a:pathLst>
              </a:custGeom>
              <a:noFill/>
              <a:ln w="3175">
                <a:solidFill>
                  <a:srgbClr val="000000"/>
                </a:solidFill>
                <a:miter lim="800000"/>
                <a:headEnd/>
                <a:tailEnd/>
              </a:ln>
            </p:spPr>
            <p:txBody>
              <a:bodyPr/>
              <a:lstStyle/>
              <a:p>
                <a:pPr algn="ctr" eaLnBrk="0" hangingPunct="0"/>
                <a:endParaRPr lang="en-US" dirty="0"/>
              </a:p>
            </p:txBody>
          </p:sp>
          <p:sp>
            <p:nvSpPr>
              <p:cNvPr id="1868" name="Line 3069"/>
              <p:cNvSpPr>
                <a:spLocks noChangeShapeType="1"/>
              </p:cNvSpPr>
              <p:nvPr/>
            </p:nvSpPr>
            <p:spPr bwMode="auto">
              <a:xfrm flipH="1">
                <a:off x="4474" y="2163"/>
                <a:ext cx="230" cy="2"/>
              </a:xfrm>
              <a:prstGeom prst="line">
                <a:avLst/>
              </a:prstGeom>
              <a:noFill/>
              <a:ln w="3175">
                <a:solidFill>
                  <a:srgbClr val="000000"/>
                </a:solidFill>
                <a:miter lim="800000"/>
                <a:headEnd/>
                <a:tailEnd/>
              </a:ln>
            </p:spPr>
            <p:txBody>
              <a:bodyPr/>
              <a:lstStyle/>
              <a:p>
                <a:endParaRPr lang="en-US" dirty="0"/>
              </a:p>
            </p:txBody>
          </p:sp>
          <p:sp>
            <p:nvSpPr>
              <p:cNvPr id="1869" name="Line 3070"/>
              <p:cNvSpPr>
                <a:spLocks noChangeShapeType="1"/>
              </p:cNvSpPr>
              <p:nvPr/>
            </p:nvSpPr>
            <p:spPr bwMode="auto">
              <a:xfrm flipH="1">
                <a:off x="4445" y="2165"/>
                <a:ext cx="29" cy="1"/>
              </a:xfrm>
              <a:prstGeom prst="line">
                <a:avLst/>
              </a:prstGeom>
              <a:noFill/>
              <a:ln w="3175">
                <a:solidFill>
                  <a:srgbClr val="000000"/>
                </a:solidFill>
                <a:miter lim="800000"/>
                <a:headEnd/>
                <a:tailEnd/>
              </a:ln>
            </p:spPr>
            <p:txBody>
              <a:bodyPr/>
              <a:lstStyle/>
              <a:p>
                <a:endParaRPr lang="en-US" dirty="0"/>
              </a:p>
            </p:txBody>
          </p:sp>
          <p:sp>
            <p:nvSpPr>
              <p:cNvPr id="1870" name="Freeform 3071"/>
              <p:cNvSpPr>
                <a:spLocks/>
              </p:cNvSpPr>
              <p:nvPr/>
            </p:nvSpPr>
            <p:spPr bwMode="auto">
              <a:xfrm>
                <a:off x="4443" y="2162"/>
                <a:ext cx="3" cy="4"/>
              </a:xfrm>
              <a:custGeom>
                <a:avLst/>
                <a:gdLst>
                  <a:gd name="T0" fmla="*/ 2 w 3"/>
                  <a:gd name="T1" fmla="*/ 4 h 4"/>
                  <a:gd name="T2" fmla="*/ 3 w 3"/>
                  <a:gd name="T3" fmla="*/ 0 h 4"/>
                  <a:gd name="T4" fmla="*/ 0 w 3"/>
                  <a:gd name="T5" fmla="*/ 4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lnTo>
                      <a:pt x="3"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871" name="Line 3072"/>
              <p:cNvSpPr>
                <a:spLocks noChangeShapeType="1"/>
              </p:cNvSpPr>
              <p:nvPr/>
            </p:nvSpPr>
            <p:spPr bwMode="auto">
              <a:xfrm flipV="1">
                <a:off x="4443" y="2165"/>
                <a:ext cx="2" cy="1"/>
              </a:xfrm>
              <a:prstGeom prst="line">
                <a:avLst/>
              </a:prstGeom>
              <a:noFill/>
              <a:ln w="3175">
                <a:solidFill>
                  <a:srgbClr val="000000"/>
                </a:solidFill>
                <a:miter lim="800000"/>
                <a:headEnd/>
                <a:tailEnd/>
              </a:ln>
            </p:spPr>
            <p:txBody>
              <a:bodyPr/>
              <a:lstStyle/>
              <a:p>
                <a:endParaRPr lang="en-US" dirty="0"/>
              </a:p>
            </p:txBody>
          </p:sp>
          <p:sp>
            <p:nvSpPr>
              <p:cNvPr id="1872" name="Line 3073"/>
              <p:cNvSpPr>
                <a:spLocks noChangeShapeType="1"/>
              </p:cNvSpPr>
              <p:nvPr/>
            </p:nvSpPr>
            <p:spPr bwMode="auto">
              <a:xfrm>
                <a:off x="4443" y="2166"/>
                <a:ext cx="1" cy="1"/>
              </a:xfrm>
              <a:prstGeom prst="line">
                <a:avLst/>
              </a:prstGeom>
              <a:noFill/>
              <a:ln w="3175">
                <a:solidFill>
                  <a:srgbClr val="000000"/>
                </a:solidFill>
                <a:miter lim="800000"/>
                <a:headEnd/>
                <a:tailEnd/>
              </a:ln>
            </p:spPr>
            <p:txBody>
              <a:bodyPr/>
              <a:lstStyle/>
              <a:p>
                <a:endParaRPr lang="en-US" dirty="0"/>
              </a:p>
            </p:txBody>
          </p:sp>
          <p:sp>
            <p:nvSpPr>
              <p:cNvPr id="1873" name="Line 3074"/>
              <p:cNvSpPr>
                <a:spLocks noChangeShapeType="1"/>
              </p:cNvSpPr>
              <p:nvPr/>
            </p:nvSpPr>
            <p:spPr bwMode="auto">
              <a:xfrm flipH="1">
                <a:off x="4417" y="2166"/>
                <a:ext cx="26" cy="1"/>
              </a:xfrm>
              <a:prstGeom prst="line">
                <a:avLst/>
              </a:prstGeom>
              <a:noFill/>
              <a:ln w="3175">
                <a:solidFill>
                  <a:srgbClr val="000000"/>
                </a:solidFill>
                <a:miter lim="800000"/>
                <a:headEnd/>
                <a:tailEnd/>
              </a:ln>
            </p:spPr>
            <p:txBody>
              <a:bodyPr/>
              <a:lstStyle/>
              <a:p>
                <a:endParaRPr lang="en-US" dirty="0"/>
              </a:p>
            </p:txBody>
          </p:sp>
          <p:sp>
            <p:nvSpPr>
              <p:cNvPr id="1874" name="Line 3075"/>
              <p:cNvSpPr>
                <a:spLocks noChangeShapeType="1"/>
              </p:cNvSpPr>
              <p:nvPr/>
            </p:nvSpPr>
            <p:spPr bwMode="auto">
              <a:xfrm flipH="1" flipV="1">
                <a:off x="4412" y="2162"/>
                <a:ext cx="5" cy="4"/>
              </a:xfrm>
              <a:prstGeom prst="line">
                <a:avLst/>
              </a:prstGeom>
              <a:noFill/>
              <a:ln w="3175">
                <a:solidFill>
                  <a:srgbClr val="000000"/>
                </a:solidFill>
                <a:miter lim="800000"/>
                <a:headEnd/>
                <a:tailEnd/>
              </a:ln>
            </p:spPr>
            <p:txBody>
              <a:bodyPr/>
              <a:lstStyle/>
              <a:p>
                <a:endParaRPr lang="en-US" dirty="0"/>
              </a:p>
            </p:txBody>
          </p:sp>
          <p:sp>
            <p:nvSpPr>
              <p:cNvPr id="1875" name="Freeform 3076"/>
              <p:cNvSpPr>
                <a:spLocks/>
              </p:cNvSpPr>
              <p:nvPr/>
            </p:nvSpPr>
            <p:spPr bwMode="auto">
              <a:xfrm>
                <a:off x="4412" y="2043"/>
                <a:ext cx="49" cy="119"/>
              </a:xfrm>
              <a:custGeom>
                <a:avLst/>
                <a:gdLst>
                  <a:gd name="T0" fmla="*/ 0 w 49"/>
                  <a:gd name="T1" fmla="*/ 119 h 119"/>
                  <a:gd name="T2" fmla="*/ 0 w 49"/>
                  <a:gd name="T3" fmla="*/ 114 h 119"/>
                  <a:gd name="T4" fmla="*/ 5 w 49"/>
                  <a:gd name="T5" fmla="*/ 117 h 119"/>
                  <a:gd name="T6" fmla="*/ 7 w 49"/>
                  <a:gd name="T7" fmla="*/ 107 h 119"/>
                  <a:gd name="T8" fmla="*/ 12 w 49"/>
                  <a:gd name="T9" fmla="*/ 106 h 119"/>
                  <a:gd name="T10" fmla="*/ 17 w 49"/>
                  <a:gd name="T11" fmla="*/ 98 h 119"/>
                  <a:gd name="T12" fmla="*/ 18 w 49"/>
                  <a:gd name="T13" fmla="*/ 101 h 119"/>
                  <a:gd name="T14" fmla="*/ 18 w 49"/>
                  <a:gd name="T15" fmla="*/ 98 h 119"/>
                  <a:gd name="T16" fmla="*/ 25 w 49"/>
                  <a:gd name="T17" fmla="*/ 96 h 119"/>
                  <a:gd name="T18" fmla="*/ 13 w 49"/>
                  <a:gd name="T19" fmla="*/ 95 h 119"/>
                  <a:gd name="T20" fmla="*/ 13 w 49"/>
                  <a:gd name="T21" fmla="*/ 90 h 119"/>
                  <a:gd name="T22" fmla="*/ 15 w 49"/>
                  <a:gd name="T23" fmla="*/ 93 h 119"/>
                  <a:gd name="T24" fmla="*/ 17 w 49"/>
                  <a:gd name="T25" fmla="*/ 91 h 119"/>
                  <a:gd name="T26" fmla="*/ 17 w 49"/>
                  <a:gd name="T27" fmla="*/ 93 h 119"/>
                  <a:gd name="T28" fmla="*/ 17 w 49"/>
                  <a:gd name="T29" fmla="*/ 91 h 119"/>
                  <a:gd name="T30" fmla="*/ 28 w 49"/>
                  <a:gd name="T31" fmla="*/ 95 h 119"/>
                  <a:gd name="T32" fmla="*/ 17 w 49"/>
                  <a:gd name="T33" fmla="*/ 91 h 119"/>
                  <a:gd name="T34" fmla="*/ 25 w 49"/>
                  <a:gd name="T35" fmla="*/ 90 h 119"/>
                  <a:gd name="T36" fmla="*/ 28 w 49"/>
                  <a:gd name="T37" fmla="*/ 87 h 119"/>
                  <a:gd name="T38" fmla="*/ 23 w 49"/>
                  <a:gd name="T39" fmla="*/ 90 h 119"/>
                  <a:gd name="T40" fmla="*/ 17 w 49"/>
                  <a:gd name="T41" fmla="*/ 83 h 119"/>
                  <a:gd name="T42" fmla="*/ 23 w 49"/>
                  <a:gd name="T43" fmla="*/ 82 h 119"/>
                  <a:gd name="T44" fmla="*/ 23 w 49"/>
                  <a:gd name="T45" fmla="*/ 75 h 119"/>
                  <a:gd name="T46" fmla="*/ 31 w 49"/>
                  <a:gd name="T47" fmla="*/ 79 h 119"/>
                  <a:gd name="T48" fmla="*/ 30 w 49"/>
                  <a:gd name="T49" fmla="*/ 74 h 119"/>
                  <a:gd name="T50" fmla="*/ 23 w 49"/>
                  <a:gd name="T51" fmla="*/ 74 h 119"/>
                  <a:gd name="T52" fmla="*/ 28 w 49"/>
                  <a:gd name="T53" fmla="*/ 67 h 119"/>
                  <a:gd name="T54" fmla="*/ 25 w 49"/>
                  <a:gd name="T55" fmla="*/ 59 h 119"/>
                  <a:gd name="T56" fmla="*/ 28 w 49"/>
                  <a:gd name="T57" fmla="*/ 51 h 119"/>
                  <a:gd name="T58" fmla="*/ 34 w 49"/>
                  <a:gd name="T59" fmla="*/ 43 h 119"/>
                  <a:gd name="T60" fmla="*/ 30 w 49"/>
                  <a:gd name="T61" fmla="*/ 40 h 119"/>
                  <a:gd name="T62" fmla="*/ 36 w 49"/>
                  <a:gd name="T63" fmla="*/ 39 h 119"/>
                  <a:gd name="T64" fmla="*/ 33 w 49"/>
                  <a:gd name="T65" fmla="*/ 34 h 119"/>
                  <a:gd name="T66" fmla="*/ 41 w 49"/>
                  <a:gd name="T67" fmla="*/ 27 h 119"/>
                  <a:gd name="T68" fmla="*/ 38 w 49"/>
                  <a:gd name="T69" fmla="*/ 26 h 119"/>
                  <a:gd name="T70" fmla="*/ 36 w 49"/>
                  <a:gd name="T71" fmla="*/ 18 h 119"/>
                  <a:gd name="T72" fmla="*/ 46 w 49"/>
                  <a:gd name="T73" fmla="*/ 8 h 119"/>
                  <a:gd name="T74" fmla="*/ 41 w 49"/>
                  <a:gd name="T75" fmla="*/ 7 h 119"/>
                  <a:gd name="T76" fmla="*/ 49 w 49"/>
                  <a:gd name="T77" fmla="*/ 0 h 1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
                  <a:gd name="T118" fmla="*/ 0 h 119"/>
                  <a:gd name="T119" fmla="*/ 49 w 49"/>
                  <a:gd name="T120" fmla="*/ 119 h 1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 h="119">
                    <a:moveTo>
                      <a:pt x="0" y="119"/>
                    </a:moveTo>
                    <a:lnTo>
                      <a:pt x="0" y="114"/>
                    </a:lnTo>
                    <a:lnTo>
                      <a:pt x="5" y="117"/>
                    </a:lnTo>
                    <a:lnTo>
                      <a:pt x="7" y="107"/>
                    </a:lnTo>
                    <a:lnTo>
                      <a:pt x="12" y="106"/>
                    </a:lnTo>
                    <a:lnTo>
                      <a:pt x="17" y="98"/>
                    </a:lnTo>
                    <a:lnTo>
                      <a:pt x="18" y="101"/>
                    </a:lnTo>
                    <a:lnTo>
                      <a:pt x="18" y="98"/>
                    </a:lnTo>
                    <a:lnTo>
                      <a:pt x="25" y="96"/>
                    </a:lnTo>
                    <a:lnTo>
                      <a:pt x="13" y="95"/>
                    </a:lnTo>
                    <a:lnTo>
                      <a:pt x="13" y="90"/>
                    </a:lnTo>
                    <a:lnTo>
                      <a:pt x="15" y="93"/>
                    </a:lnTo>
                    <a:lnTo>
                      <a:pt x="17" y="91"/>
                    </a:lnTo>
                    <a:lnTo>
                      <a:pt x="17" y="93"/>
                    </a:lnTo>
                    <a:lnTo>
                      <a:pt x="17" y="91"/>
                    </a:lnTo>
                    <a:lnTo>
                      <a:pt x="28" y="95"/>
                    </a:lnTo>
                    <a:lnTo>
                      <a:pt x="17" y="91"/>
                    </a:lnTo>
                    <a:lnTo>
                      <a:pt x="25" y="90"/>
                    </a:lnTo>
                    <a:lnTo>
                      <a:pt x="28" y="87"/>
                    </a:lnTo>
                    <a:lnTo>
                      <a:pt x="23" y="90"/>
                    </a:lnTo>
                    <a:lnTo>
                      <a:pt x="17" y="83"/>
                    </a:lnTo>
                    <a:lnTo>
                      <a:pt x="23" y="82"/>
                    </a:lnTo>
                    <a:lnTo>
                      <a:pt x="23" y="75"/>
                    </a:lnTo>
                    <a:lnTo>
                      <a:pt x="31" y="79"/>
                    </a:lnTo>
                    <a:lnTo>
                      <a:pt x="30" y="74"/>
                    </a:lnTo>
                    <a:lnTo>
                      <a:pt x="23" y="74"/>
                    </a:lnTo>
                    <a:lnTo>
                      <a:pt x="28" y="67"/>
                    </a:lnTo>
                    <a:lnTo>
                      <a:pt x="25" y="59"/>
                    </a:lnTo>
                    <a:lnTo>
                      <a:pt x="28" y="51"/>
                    </a:lnTo>
                    <a:lnTo>
                      <a:pt x="34" y="43"/>
                    </a:lnTo>
                    <a:lnTo>
                      <a:pt x="30" y="40"/>
                    </a:lnTo>
                    <a:lnTo>
                      <a:pt x="36" y="39"/>
                    </a:lnTo>
                    <a:lnTo>
                      <a:pt x="33" y="34"/>
                    </a:lnTo>
                    <a:lnTo>
                      <a:pt x="41" y="27"/>
                    </a:lnTo>
                    <a:lnTo>
                      <a:pt x="38" y="26"/>
                    </a:lnTo>
                    <a:lnTo>
                      <a:pt x="36" y="18"/>
                    </a:lnTo>
                    <a:lnTo>
                      <a:pt x="46" y="8"/>
                    </a:lnTo>
                    <a:lnTo>
                      <a:pt x="41" y="7"/>
                    </a:lnTo>
                    <a:lnTo>
                      <a:pt x="49" y="0"/>
                    </a:lnTo>
                  </a:path>
                </a:pathLst>
              </a:custGeom>
              <a:noFill/>
              <a:ln w="3175">
                <a:solidFill>
                  <a:srgbClr val="000000"/>
                </a:solidFill>
                <a:miter lim="800000"/>
                <a:headEnd/>
                <a:tailEnd/>
              </a:ln>
            </p:spPr>
            <p:txBody>
              <a:bodyPr/>
              <a:lstStyle/>
              <a:p>
                <a:pPr algn="ctr" eaLnBrk="0" hangingPunct="0"/>
                <a:endParaRPr lang="en-US" dirty="0"/>
              </a:p>
            </p:txBody>
          </p:sp>
          <p:sp>
            <p:nvSpPr>
              <p:cNvPr id="1876" name="Line 3077"/>
              <p:cNvSpPr>
                <a:spLocks noChangeShapeType="1"/>
              </p:cNvSpPr>
              <p:nvPr/>
            </p:nvSpPr>
            <p:spPr bwMode="auto">
              <a:xfrm flipV="1">
                <a:off x="4461" y="2042"/>
                <a:ext cx="2" cy="1"/>
              </a:xfrm>
              <a:prstGeom prst="line">
                <a:avLst/>
              </a:prstGeom>
              <a:noFill/>
              <a:ln w="3175">
                <a:solidFill>
                  <a:srgbClr val="000000"/>
                </a:solidFill>
                <a:miter lim="800000"/>
                <a:headEnd/>
                <a:tailEnd/>
              </a:ln>
            </p:spPr>
            <p:txBody>
              <a:bodyPr/>
              <a:lstStyle/>
              <a:p>
                <a:endParaRPr lang="en-US" dirty="0"/>
              </a:p>
            </p:txBody>
          </p:sp>
          <p:sp>
            <p:nvSpPr>
              <p:cNvPr id="1877" name="Line 3078"/>
              <p:cNvSpPr>
                <a:spLocks noChangeShapeType="1"/>
              </p:cNvSpPr>
              <p:nvPr/>
            </p:nvSpPr>
            <p:spPr bwMode="auto">
              <a:xfrm>
                <a:off x="4461" y="2043"/>
                <a:ext cx="3" cy="1"/>
              </a:xfrm>
              <a:prstGeom prst="line">
                <a:avLst/>
              </a:prstGeom>
              <a:noFill/>
              <a:ln w="3175">
                <a:solidFill>
                  <a:srgbClr val="000000"/>
                </a:solidFill>
                <a:miter lim="800000"/>
                <a:headEnd/>
                <a:tailEnd/>
              </a:ln>
            </p:spPr>
            <p:txBody>
              <a:bodyPr/>
              <a:lstStyle/>
              <a:p>
                <a:endParaRPr lang="en-US" dirty="0"/>
              </a:p>
            </p:txBody>
          </p:sp>
          <p:sp>
            <p:nvSpPr>
              <p:cNvPr id="1878" name="Freeform 3079"/>
              <p:cNvSpPr>
                <a:spLocks/>
              </p:cNvSpPr>
              <p:nvPr/>
            </p:nvSpPr>
            <p:spPr bwMode="auto">
              <a:xfrm>
                <a:off x="4464" y="2019"/>
                <a:ext cx="257" cy="24"/>
              </a:xfrm>
              <a:custGeom>
                <a:avLst/>
                <a:gdLst>
                  <a:gd name="T0" fmla="*/ 0 w 257"/>
                  <a:gd name="T1" fmla="*/ 24 h 24"/>
                  <a:gd name="T2" fmla="*/ 175 w 257"/>
                  <a:gd name="T3" fmla="*/ 21 h 24"/>
                  <a:gd name="T4" fmla="*/ 175 w 257"/>
                  <a:gd name="T5" fmla="*/ 0 h 24"/>
                  <a:gd name="T6" fmla="*/ 257 w 257"/>
                  <a:gd name="T7" fmla="*/ 0 h 24"/>
                  <a:gd name="T8" fmla="*/ 0 60000 65536"/>
                  <a:gd name="T9" fmla="*/ 0 60000 65536"/>
                  <a:gd name="T10" fmla="*/ 0 60000 65536"/>
                  <a:gd name="T11" fmla="*/ 0 60000 65536"/>
                  <a:gd name="T12" fmla="*/ 0 w 257"/>
                  <a:gd name="T13" fmla="*/ 0 h 24"/>
                  <a:gd name="T14" fmla="*/ 257 w 257"/>
                  <a:gd name="T15" fmla="*/ 24 h 24"/>
                </a:gdLst>
                <a:ahLst/>
                <a:cxnLst>
                  <a:cxn ang="T8">
                    <a:pos x="T0" y="T1"/>
                  </a:cxn>
                  <a:cxn ang="T9">
                    <a:pos x="T2" y="T3"/>
                  </a:cxn>
                  <a:cxn ang="T10">
                    <a:pos x="T4" y="T5"/>
                  </a:cxn>
                  <a:cxn ang="T11">
                    <a:pos x="T6" y="T7"/>
                  </a:cxn>
                </a:cxnLst>
                <a:rect l="T12" t="T13" r="T14" b="T15"/>
                <a:pathLst>
                  <a:path w="257" h="24">
                    <a:moveTo>
                      <a:pt x="0" y="24"/>
                    </a:moveTo>
                    <a:lnTo>
                      <a:pt x="175" y="21"/>
                    </a:lnTo>
                    <a:lnTo>
                      <a:pt x="175" y="0"/>
                    </a:lnTo>
                    <a:lnTo>
                      <a:pt x="257" y="0"/>
                    </a:lnTo>
                  </a:path>
                </a:pathLst>
              </a:custGeom>
              <a:noFill/>
              <a:ln w="3175">
                <a:solidFill>
                  <a:srgbClr val="000000"/>
                </a:solidFill>
                <a:miter lim="800000"/>
                <a:headEnd/>
                <a:tailEnd/>
              </a:ln>
            </p:spPr>
            <p:txBody>
              <a:bodyPr/>
              <a:lstStyle/>
              <a:p>
                <a:pPr algn="ctr" eaLnBrk="0" hangingPunct="0"/>
                <a:endParaRPr lang="en-US" dirty="0"/>
              </a:p>
            </p:txBody>
          </p:sp>
          <p:sp>
            <p:nvSpPr>
              <p:cNvPr id="1879" name="Line 3080"/>
              <p:cNvSpPr>
                <a:spLocks noChangeShapeType="1"/>
              </p:cNvSpPr>
              <p:nvPr/>
            </p:nvSpPr>
            <p:spPr bwMode="auto">
              <a:xfrm>
                <a:off x="4466" y="2019"/>
                <a:ext cx="1" cy="1"/>
              </a:xfrm>
              <a:prstGeom prst="line">
                <a:avLst/>
              </a:prstGeom>
              <a:noFill/>
              <a:ln w="3175">
                <a:solidFill>
                  <a:srgbClr val="000000"/>
                </a:solidFill>
                <a:miter lim="800000"/>
                <a:headEnd/>
                <a:tailEnd/>
              </a:ln>
            </p:spPr>
            <p:txBody>
              <a:bodyPr/>
              <a:lstStyle/>
              <a:p>
                <a:endParaRPr lang="en-US" dirty="0"/>
              </a:p>
            </p:txBody>
          </p:sp>
          <p:sp>
            <p:nvSpPr>
              <p:cNvPr id="1880" name="Line 3081"/>
              <p:cNvSpPr>
                <a:spLocks noChangeShapeType="1"/>
              </p:cNvSpPr>
              <p:nvPr/>
            </p:nvSpPr>
            <p:spPr bwMode="auto">
              <a:xfrm flipV="1">
                <a:off x="4466" y="2032"/>
                <a:ext cx="1" cy="2"/>
              </a:xfrm>
              <a:prstGeom prst="line">
                <a:avLst/>
              </a:prstGeom>
              <a:noFill/>
              <a:ln w="3175">
                <a:solidFill>
                  <a:srgbClr val="000000"/>
                </a:solidFill>
                <a:miter lim="800000"/>
                <a:headEnd/>
                <a:tailEnd/>
              </a:ln>
            </p:spPr>
            <p:txBody>
              <a:bodyPr/>
              <a:lstStyle/>
              <a:p>
                <a:endParaRPr lang="en-US" dirty="0"/>
              </a:p>
            </p:txBody>
          </p:sp>
          <p:sp>
            <p:nvSpPr>
              <p:cNvPr id="1881" name="Freeform 3082"/>
              <p:cNvSpPr>
                <a:spLocks/>
              </p:cNvSpPr>
              <p:nvPr/>
            </p:nvSpPr>
            <p:spPr bwMode="auto">
              <a:xfrm>
                <a:off x="4707" y="2034"/>
                <a:ext cx="5" cy="4"/>
              </a:xfrm>
              <a:custGeom>
                <a:avLst/>
                <a:gdLst>
                  <a:gd name="T0" fmla="*/ 2 w 5"/>
                  <a:gd name="T1" fmla="*/ 4 h 4"/>
                  <a:gd name="T2" fmla="*/ 0 w 5"/>
                  <a:gd name="T3" fmla="*/ 0 h 4"/>
                  <a:gd name="T4" fmla="*/ 5 w 5"/>
                  <a:gd name="T5" fmla="*/ 4 h 4"/>
                  <a:gd name="T6" fmla="*/ 2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4"/>
                    </a:moveTo>
                    <a:lnTo>
                      <a:pt x="0" y="0"/>
                    </a:lnTo>
                    <a:lnTo>
                      <a:pt x="5" y="4"/>
                    </a:lnTo>
                    <a:lnTo>
                      <a:pt x="2" y="4"/>
                    </a:lnTo>
                  </a:path>
                </a:pathLst>
              </a:custGeom>
              <a:noFill/>
              <a:ln w="3175">
                <a:solidFill>
                  <a:srgbClr val="000000"/>
                </a:solidFill>
                <a:miter lim="800000"/>
                <a:headEnd/>
                <a:tailEnd/>
              </a:ln>
            </p:spPr>
            <p:txBody>
              <a:bodyPr/>
              <a:lstStyle/>
              <a:p>
                <a:pPr algn="ctr" eaLnBrk="0" hangingPunct="0"/>
                <a:endParaRPr lang="en-US" dirty="0"/>
              </a:p>
            </p:txBody>
          </p:sp>
          <p:sp>
            <p:nvSpPr>
              <p:cNvPr id="1882" name="Freeform 3083"/>
              <p:cNvSpPr>
                <a:spLocks/>
              </p:cNvSpPr>
              <p:nvPr/>
            </p:nvSpPr>
            <p:spPr bwMode="auto">
              <a:xfrm>
                <a:off x="5314" y="2038"/>
                <a:ext cx="22" cy="116"/>
              </a:xfrm>
              <a:custGeom>
                <a:avLst/>
                <a:gdLst>
                  <a:gd name="T0" fmla="*/ 19 w 22"/>
                  <a:gd name="T1" fmla="*/ 116 h 116"/>
                  <a:gd name="T2" fmla="*/ 17 w 22"/>
                  <a:gd name="T3" fmla="*/ 93 h 116"/>
                  <a:gd name="T4" fmla="*/ 13 w 22"/>
                  <a:gd name="T5" fmla="*/ 93 h 116"/>
                  <a:gd name="T6" fmla="*/ 16 w 22"/>
                  <a:gd name="T7" fmla="*/ 93 h 116"/>
                  <a:gd name="T8" fmla="*/ 13 w 22"/>
                  <a:gd name="T9" fmla="*/ 92 h 116"/>
                  <a:gd name="T10" fmla="*/ 16 w 22"/>
                  <a:gd name="T11" fmla="*/ 61 h 116"/>
                  <a:gd name="T12" fmla="*/ 11 w 22"/>
                  <a:gd name="T13" fmla="*/ 45 h 116"/>
                  <a:gd name="T14" fmla="*/ 14 w 22"/>
                  <a:gd name="T15" fmla="*/ 44 h 116"/>
                  <a:gd name="T16" fmla="*/ 1 w 22"/>
                  <a:gd name="T17" fmla="*/ 47 h 116"/>
                  <a:gd name="T18" fmla="*/ 1 w 22"/>
                  <a:gd name="T19" fmla="*/ 42 h 116"/>
                  <a:gd name="T20" fmla="*/ 13 w 22"/>
                  <a:gd name="T21" fmla="*/ 42 h 116"/>
                  <a:gd name="T22" fmla="*/ 9 w 22"/>
                  <a:gd name="T23" fmla="*/ 31 h 116"/>
                  <a:gd name="T24" fmla="*/ 13 w 22"/>
                  <a:gd name="T25" fmla="*/ 31 h 116"/>
                  <a:gd name="T26" fmla="*/ 14 w 22"/>
                  <a:gd name="T27" fmla="*/ 12 h 116"/>
                  <a:gd name="T28" fmla="*/ 8 w 22"/>
                  <a:gd name="T29" fmla="*/ 2 h 116"/>
                  <a:gd name="T30" fmla="*/ 0 w 22"/>
                  <a:gd name="T31" fmla="*/ 2 h 116"/>
                  <a:gd name="T32" fmla="*/ 22 w 22"/>
                  <a:gd name="T33" fmla="*/ 0 h 116"/>
                  <a:gd name="T34" fmla="*/ 16 w 22"/>
                  <a:gd name="T35" fmla="*/ 34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16"/>
                  <a:gd name="T56" fmla="*/ 22 w 22"/>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16">
                    <a:moveTo>
                      <a:pt x="19" y="116"/>
                    </a:moveTo>
                    <a:lnTo>
                      <a:pt x="17" y="93"/>
                    </a:lnTo>
                    <a:lnTo>
                      <a:pt x="13" y="93"/>
                    </a:lnTo>
                    <a:lnTo>
                      <a:pt x="16" y="93"/>
                    </a:lnTo>
                    <a:lnTo>
                      <a:pt x="13" y="92"/>
                    </a:lnTo>
                    <a:lnTo>
                      <a:pt x="16" y="61"/>
                    </a:lnTo>
                    <a:lnTo>
                      <a:pt x="11" y="45"/>
                    </a:lnTo>
                    <a:lnTo>
                      <a:pt x="14" y="44"/>
                    </a:lnTo>
                    <a:lnTo>
                      <a:pt x="1" y="47"/>
                    </a:lnTo>
                    <a:lnTo>
                      <a:pt x="1" y="42"/>
                    </a:lnTo>
                    <a:lnTo>
                      <a:pt x="13" y="42"/>
                    </a:lnTo>
                    <a:lnTo>
                      <a:pt x="9" y="31"/>
                    </a:lnTo>
                    <a:lnTo>
                      <a:pt x="13" y="31"/>
                    </a:lnTo>
                    <a:lnTo>
                      <a:pt x="14" y="12"/>
                    </a:lnTo>
                    <a:lnTo>
                      <a:pt x="8" y="2"/>
                    </a:lnTo>
                    <a:lnTo>
                      <a:pt x="0" y="2"/>
                    </a:lnTo>
                    <a:lnTo>
                      <a:pt x="22" y="0"/>
                    </a:lnTo>
                    <a:lnTo>
                      <a:pt x="16" y="34"/>
                    </a:lnTo>
                  </a:path>
                </a:pathLst>
              </a:custGeom>
              <a:noFill/>
              <a:ln w="3175">
                <a:solidFill>
                  <a:srgbClr val="000000"/>
                </a:solidFill>
                <a:miter lim="800000"/>
                <a:headEnd/>
                <a:tailEnd/>
              </a:ln>
            </p:spPr>
            <p:txBody>
              <a:bodyPr/>
              <a:lstStyle/>
              <a:p>
                <a:pPr algn="ctr" eaLnBrk="0" hangingPunct="0"/>
                <a:endParaRPr lang="en-US" dirty="0"/>
              </a:p>
            </p:txBody>
          </p:sp>
          <p:sp>
            <p:nvSpPr>
              <p:cNvPr id="1883" name="Freeform 3084"/>
              <p:cNvSpPr>
                <a:spLocks/>
              </p:cNvSpPr>
              <p:nvPr/>
            </p:nvSpPr>
            <p:spPr bwMode="auto">
              <a:xfrm>
                <a:off x="5330" y="2072"/>
                <a:ext cx="74" cy="224"/>
              </a:xfrm>
              <a:custGeom>
                <a:avLst/>
                <a:gdLst>
                  <a:gd name="T0" fmla="*/ 0 w 74"/>
                  <a:gd name="T1" fmla="*/ 0 h 224"/>
                  <a:gd name="T2" fmla="*/ 1 w 74"/>
                  <a:gd name="T3" fmla="*/ 38 h 224"/>
                  <a:gd name="T4" fmla="*/ 16 w 74"/>
                  <a:gd name="T5" fmla="*/ 101 h 224"/>
                  <a:gd name="T6" fmla="*/ 37 w 74"/>
                  <a:gd name="T7" fmla="*/ 152 h 224"/>
                  <a:gd name="T8" fmla="*/ 74 w 74"/>
                  <a:gd name="T9" fmla="*/ 222 h 224"/>
                  <a:gd name="T10" fmla="*/ 69 w 74"/>
                  <a:gd name="T11" fmla="*/ 224 h 224"/>
                  <a:gd name="T12" fmla="*/ 60 w 74"/>
                  <a:gd name="T13" fmla="*/ 202 h 224"/>
                  <a:gd name="T14" fmla="*/ 0 60000 65536"/>
                  <a:gd name="T15" fmla="*/ 0 60000 65536"/>
                  <a:gd name="T16" fmla="*/ 0 60000 65536"/>
                  <a:gd name="T17" fmla="*/ 0 60000 65536"/>
                  <a:gd name="T18" fmla="*/ 0 60000 65536"/>
                  <a:gd name="T19" fmla="*/ 0 60000 65536"/>
                  <a:gd name="T20" fmla="*/ 0 60000 65536"/>
                  <a:gd name="T21" fmla="*/ 0 w 74"/>
                  <a:gd name="T22" fmla="*/ 0 h 224"/>
                  <a:gd name="T23" fmla="*/ 74 w 74"/>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4">
                    <a:moveTo>
                      <a:pt x="0" y="0"/>
                    </a:moveTo>
                    <a:lnTo>
                      <a:pt x="1" y="38"/>
                    </a:lnTo>
                    <a:lnTo>
                      <a:pt x="16" y="101"/>
                    </a:lnTo>
                    <a:lnTo>
                      <a:pt x="37" y="152"/>
                    </a:lnTo>
                    <a:lnTo>
                      <a:pt x="74" y="222"/>
                    </a:lnTo>
                    <a:lnTo>
                      <a:pt x="69" y="224"/>
                    </a:lnTo>
                    <a:lnTo>
                      <a:pt x="60" y="202"/>
                    </a:lnTo>
                  </a:path>
                </a:pathLst>
              </a:custGeom>
              <a:noFill/>
              <a:ln w="3175">
                <a:solidFill>
                  <a:srgbClr val="000000"/>
                </a:solidFill>
                <a:miter lim="800000"/>
                <a:headEnd/>
                <a:tailEnd/>
              </a:ln>
            </p:spPr>
            <p:txBody>
              <a:bodyPr/>
              <a:lstStyle/>
              <a:p>
                <a:pPr algn="ctr" eaLnBrk="0" hangingPunct="0"/>
                <a:endParaRPr lang="en-US" dirty="0"/>
              </a:p>
            </p:txBody>
          </p:sp>
          <p:sp>
            <p:nvSpPr>
              <p:cNvPr id="1884" name="Freeform 3085"/>
              <p:cNvSpPr>
                <a:spLocks/>
              </p:cNvSpPr>
              <p:nvPr/>
            </p:nvSpPr>
            <p:spPr bwMode="auto">
              <a:xfrm>
                <a:off x="5333" y="2154"/>
                <a:ext cx="57" cy="120"/>
              </a:xfrm>
              <a:custGeom>
                <a:avLst/>
                <a:gdLst>
                  <a:gd name="T0" fmla="*/ 57 w 57"/>
                  <a:gd name="T1" fmla="*/ 120 h 120"/>
                  <a:gd name="T2" fmla="*/ 47 w 57"/>
                  <a:gd name="T3" fmla="*/ 105 h 120"/>
                  <a:gd name="T4" fmla="*/ 42 w 57"/>
                  <a:gd name="T5" fmla="*/ 105 h 120"/>
                  <a:gd name="T6" fmla="*/ 40 w 57"/>
                  <a:gd name="T7" fmla="*/ 99 h 120"/>
                  <a:gd name="T8" fmla="*/ 44 w 57"/>
                  <a:gd name="T9" fmla="*/ 97 h 120"/>
                  <a:gd name="T10" fmla="*/ 34 w 57"/>
                  <a:gd name="T11" fmla="*/ 86 h 120"/>
                  <a:gd name="T12" fmla="*/ 36 w 57"/>
                  <a:gd name="T13" fmla="*/ 80 h 120"/>
                  <a:gd name="T14" fmla="*/ 13 w 57"/>
                  <a:gd name="T15" fmla="*/ 40 h 120"/>
                  <a:gd name="T16" fmla="*/ 0 w 57"/>
                  <a:gd name="T17" fmla="*/ 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20"/>
                  <a:gd name="T29" fmla="*/ 57 w 57"/>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20">
                    <a:moveTo>
                      <a:pt x="57" y="120"/>
                    </a:moveTo>
                    <a:lnTo>
                      <a:pt x="47" y="105"/>
                    </a:lnTo>
                    <a:lnTo>
                      <a:pt x="42" y="105"/>
                    </a:lnTo>
                    <a:lnTo>
                      <a:pt x="40" y="99"/>
                    </a:lnTo>
                    <a:lnTo>
                      <a:pt x="44" y="97"/>
                    </a:lnTo>
                    <a:lnTo>
                      <a:pt x="34" y="86"/>
                    </a:lnTo>
                    <a:lnTo>
                      <a:pt x="36" y="80"/>
                    </a:lnTo>
                    <a:lnTo>
                      <a:pt x="13" y="4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885" name="Line 3086"/>
              <p:cNvSpPr>
                <a:spLocks noChangeShapeType="1"/>
              </p:cNvSpPr>
              <p:nvPr/>
            </p:nvSpPr>
            <p:spPr bwMode="auto">
              <a:xfrm>
                <a:off x="5333" y="2154"/>
                <a:ext cx="1" cy="1"/>
              </a:xfrm>
              <a:prstGeom prst="line">
                <a:avLst/>
              </a:prstGeom>
              <a:noFill/>
              <a:ln w="3175">
                <a:solidFill>
                  <a:srgbClr val="000000"/>
                </a:solidFill>
                <a:miter lim="800000"/>
                <a:headEnd/>
                <a:tailEnd/>
              </a:ln>
            </p:spPr>
            <p:txBody>
              <a:bodyPr/>
              <a:lstStyle/>
              <a:p>
                <a:endParaRPr lang="en-US" dirty="0"/>
              </a:p>
            </p:txBody>
          </p:sp>
          <p:sp>
            <p:nvSpPr>
              <p:cNvPr id="1886" name="Freeform 3087"/>
              <p:cNvSpPr>
                <a:spLocks/>
              </p:cNvSpPr>
              <p:nvPr/>
            </p:nvSpPr>
            <p:spPr bwMode="auto">
              <a:xfrm>
                <a:off x="5276" y="2040"/>
                <a:ext cx="55" cy="120"/>
              </a:xfrm>
              <a:custGeom>
                <a:avLst/>
                <a:gdLst>
                  <a:gd name="T0" fmla="*/ 55 w 55"/>
                  <a:gd name="T1" fmla="*/ 120 h 120"/>
                  <a:gd name="T2" fmla="*/ 28 w 55"/>
                  <a:gd name="T3" fmla="*/ 66 h 120"/>
                  <a:gd name="T4" fmla="*/ 10 w 55"/>
                  <a:gd name="T5" fmla="*/ 24 h 120"/>
                  <a:gd name="T6" fmla="*/ 7 w 55"/>
                  <a:gd name="T7" fmla="*/ 2 h 120"/>
                  <a:gd name="T8" fmla="*/ 0 w 55"/>
                  <a:gd name="T9" fmla="*/ 2 h 120"/>
                  <a:gd name="T10" fmla="*/ 31 w 55"/>
                  <a:gd name="T11" fmla="*/ 0 h 120"/>
                  <a:gd name="T12" fmla="*/ 29 w 55"/>
                  <a:gd name="T13" fmla="*/ 10 h 120"/>
                  <a:gd name="T14" fmla="*/ 26 w 55"/>
                  <a:gd name="T15" fmla="*/ 8 h 120"/>
                  <a:gd name="T16" fmla="*/ 25 w 55"/>
                  <a:gd name="T17" fmla="*/ 13 h 120"/>
                  <a:gd name="T18" fmla="*/ 26 w 55"/>
                  <a:gd name="T19" fmla="*/ 13 h 120"/>
                  <a:gd name="T20" fmla="*/ 25 w 55"/>
                  <a:gd name="T21" fmla="*/ 10 h 120"/>
                  <a:gd name="T22" fmla="*/ 31 w 55"/>
                  <a:gd name="T23" fmla="*/ 11 h 120"/>
                  <a:gd name="T24" fmla="*/ 28 w 55"/>
                  <a:gd name="T25" fmla="*/ 11 h 120"/>
                  <a:gd name="T26" fmla="*/ 33 w 55"/>
                  <a:gd name="T27" fmla="*/ 50 h 120"/>
                  <a:gd name="T28" fmla="*/ 28 w 55"/>
                  <a:gd name="T29" fmla="*/ 24 h 120"/>
                  <a:gd name="T30" fmla="*/ 23 w 55"/>
                  <a:gd name="T31" fmla="*/ 24 h 120"/>
                  <a:gd name="T32" fmla="*/ 25 w 55"/>
                  <a:gd name="T33" fmla="*/ 21 h 120"/>
                  <a:gd name="T34" fmla="*/ 23 w 55"/>
                  <a:gd name="T35" fmla="*/ 22 h 120"/>
                  <a:gd name="T36" fmla="*/ 26 w 55"/>
                  <a:gd name="T37" fmla="*/ 22 h 120"/>
                  <a:gd name="T38" fmla="*/ 26 w 55"/>
                  <a:gd name="T39" fmla="*/ 18 h 120"/>
                  <a:gd name="T40" fmla="*/ 21 w 55"/>
                  <a:gd name="T41" fmla="*/ 18 h 120"/>
                  <a:gd name="T42" fmla="*/ 20 w 55"/>
                  <a:gd name="T43" fmla="*/ 13 h 120"/>
                  <a:gd name="T44" fmla="*/ 23 w 55"/>
                  <a:gd name="T45" fmla="*/ 11 h 120"/>
                  <a:gd name="T46" fmla="*/ 18 w 55"/>
                  <a:gd name="T47" fmla="*/ 13 h 120"/>
                  <a:gd name="T48" fmla="*/ 17 w 55"/>
                  <a:gd name="T49" fmla="*/ 2 h 120"/>
                  <a:gd name="T50" fmla="*/ 18 w 55"/>
                  <a:gd name="T51" fmla="*/ 10 h 120"/>
                  <a:gd name="T52" fmla="*/ 13 w 55"/>
                  <a:gd name="T53" fmla="*/ 10 h 120"/>
                  <a:gd name="T54" fmla="*/ 18 w 55"/>
                  <a:gd name="T55" fmla="*/ 10 h 120"/>
                  <a:gd name="T56" fmla="*/ 15 w 55"/>
                  <a:gd name="T57" fmla="*/ 13 h 120"/>
                  <a:gd name="T58" fmla="*/ 18 w 55"/>
                  <a:gd name="T59" fmla="*/ 18 h 120"/>
                  <a:gd name="T60" fmla="*/ 15 w 55"/>
                  <a:gd name="T61" fmla="*/ 18 h 120"/>
                  <a:gd name="T62" fmla="*/ 21 w 55"/>
                  <a:gd name="T63" fmla="*/ 18 h 120"/>
                  <a:gd name="T64" fmla="*/ 20 w 55"/>
                  <a:gd name="T65" fmla="*/ 30 h 120"/>
                  <a:gd name="T66" fmla="*/ 25 w 55"/>
                  <a:gd name="T67" fmla="*/ 40 h 120"/>
                  <a:gd name="T68" fmla="*/ 20 w 55"/>
                  <a:gd name="T69" fmla="*/ 40 h 120"/>
                  <a:gd name="T70" fmla="*/ 25 w 55"/>
                  <a:gd name="T71" fmla="*/ 40 h 120"/>
                  <a:gd name="T72" fmla="*/ 33 w 55"/>
                  <a:gd name="T73" fmla="*/ 74 h 120"/>
                  <a:gd name="T74" fmla="*/ 55 w 55"/>
                  <a:gd name="T75" fmla="*/ 12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
                  <a:gd name="T115" fmla="*/ 0 h 120"/>
                  <a:gd name="T116" fmla="*/ 55 w 55"/>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 h="120">
                    <a:moveTo>
                      <a:pt x="55" y="120"/>
                    </a:moveTo>
                    <a:lnTo>
                      <a:pt x="28" y="66"/>
                    </a:lnTo>
                    <a:lnTo>
                      <a:pt x="10" y="24"/>
                    </a:lnTo>
                    <a:lnTo>
                      <a:pt x="7" y="2"/>
                    </a:lnTo>
                    <a:lnTo>
                      <a:pt x="0" y="2"/>
                    </a:lnTo>
                    <a:lnTo>
                      <a:pt x="31" y="0"/>
                    </a:lnTo>
                    <a:lnTo>
                      <a:pt x="29" y="10"/>
                    </a:lnTo>
                    <a:lnTo>
                      <a:pt x="26" y="8"/>
                    </a:lnTo>
                    <a:lnTo>
                      <a:pt x="25" y="13"/>
                    </a:lnTo>
                    <a:lnTo>
                      <a:pt x="26" y="13"/>
                    </a:lnTo>
                    <a:lnTo>
                      <a:pt x="25" y="10"/>
                    </a:lnTo>
                    <a:lnTo>
                      <a:pt x="31" y="11"/>
                    </a:lnTo>
                    <a:lnTo>
                      <a:pt x="28" y="11"/>
                    </a:lnTo>
                    <a:lnTo>
                      <a:pt x="33" y="50"/>
                    </a:lnTo>
                    <a:lnTo>
                      <a:pt x="28" y="24"/>
                    </a:lnTo>
                    <a:lnTo>
                      <a:pt x="23" y="24"/>
                    </a:lnTo>
                    <a:lnTo>
                      <a:pt x="25" y="21"/>
                    </a:lnTo>
                    <a:lnTo>
                      <a:pt x="23" y="22"/>
                    </a:lnTo>
                    <a:lnTo>
                      <a:pt x="26" y="22"/>
                    </a:lnTo>
                    <a:lnTo>
                      <a:pt x="26" y="18"/>
                    </a:lnTo>
                    <a:lnTo>
                      <a:pt x="21" y="18"/>
                    </a:lnTo>
                    <a:lnTo>
                      <a:pt x="20" y="13"/>
                    </a:lnTo>
                    <a:lnTo>
                      <a:pt x="23" y="11"/>
                    </a:lnTo>
                    <a:lnTo>
                      <a:pt x="18" y="13"/>
                    </a:lnTo>
                    <a:lnTo>
                      <a:pt x="17" y="2"/>
                    </a:lnTo>
                    <a:lnTo>
                      <a:pt x="18" y="10"/>
                    </a:lnTo>
                    <a:lnTo>
                      <a:pt x="13" y="10"/>
                    </a:lnTo>
                    <a:lnTo>
                      <a:pt x="18" y="10"/>
                    </a:lnTo>
                    <a:lnTo>
                      <a:pt x="15" y="13"/>
                    </a:lnTo>
                    <a:lnTo>
                      <a:pt x="18" y="18"/>
                    </a:lnTo>
                    <a:lnTo>
                      <a:pt x="15" y="18"/>
                    </a:lnTo>
                    <a:lnTo>
                      <a:pt x="21" y="18"/>
                    </a:lnTo>
                    <a:lnTo>
                      <a:pt x="20" y="30"/>
                    </a:lnTo>
                    <a:lnTo>
                      <a:pt x="25" y="40"/>
                    </a:lnTo>
                    <a:lnTo>
                      <a:pt x="20" y="40"/>
                    </a:lnTo>
                    <a:lnTo>
                      <a:pt x="25" y="40"/>
                    </a:lnTo>
                    <a:lnTo>
                      <a:pt x="33" y="74"/>
                    </a:lnTo>
                    <a:lnTo>
                      <a:pt x="55" y="120"/>
                    </a:lnTo>
                  </a:path>
                </a:pathLst>
              </a:custGeom>
              <a:noFill/>
              <a:ln w="3175">
                <a:solidFill>
                  <a:srgbClr val="000000"/>
                </a:solidFill>
                <a:miter lim="800000"/>
                <a:headEnd/>
                <a:tailEnd/>
              </a:ln>
            </p:spPr>
            <p:txBody>
              <a:bodyPr/>
              <a:lstStyle/>
              <a:p>
                <a:pPr algn="ctr" eaLnBrk="0" hangingPunct="0"/>
                <a:endParaRPr lang="en-US" dirty="0"/>
              </a:p>
            </p:txBody>
          </p:sp>
          <p:sp>
            <p:nvSpPr>
              <p:cNvPr id="1887" name="Freeform 3088"/>
              <p:cNvSpPr>
                <a:spLocks/>
              </p:cNvSpPr>
              <p:nvPr/>
            </p:nvSpPr>
            <p:spPr bwMode="auto">
              <a:xfrm>
                <a:off x="5307" y="204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888" name="Freeform 3089"/>
              <p:cNvSpPr>
                <a:spLocks/>
              </p:cNvSpPr>
              <p:nvPr/>
            </p:nvSpPr>
            <p:spPr bwMode="auto">
              <a:xfrm>
                <a:off x="4712" y="2042"/>
                <a:ext cx="8" cy="4"/>
              </a:xfrm>
              <a:custGeom>
                <a:avLst/>
                <a:gdLst>
                  <a:gd name="T0" fmla="*/ 5 w 8"/>
                  <a:gd name="T1" fmla="*/ 4 h 4"/>
                  <a:gd name="T2" fmla="*/ 0 w 8"/>
                  <a:gd name="T3" fmla="*/ 4 h 4"/>
                  <a:gd name="T4" fmla="*/ 0 w 8"/>
                  <a:gd name="T5" fmla="*/ 0 h 4"/>
                  <a:gd name="T6" fmla="*/ 5 w 8"/>
                  <a:gd name="T7" fmla="*/ 0 h 4"/>
                  <a:gd name="T8" fmla="*/ 8 w 8"/>
                  <a:gd name="T9" fmla="*/ 4 h 4"/>
                  <a:gd name="T10" fmla="*/ 5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5" y="4"/>
                    </a:moveTo>
                    <a:lnTo>
                      <a:pt x="0" y="4"/>
                    </a:lnTo>
                    <a:lnTo>
                      <a:pt x="0" y="0"/>
                    </a:lnTo>
                    <a:lnTo>
                      <a:pt x="5" y="0"/>
                    </a:lnTo>
                    <a:lnTo>
                      <a:pt x="8" y="4"/>
                    </a:lnTo>
                    <a:lnTo>
                      <a:pt x="5" y="4"/>
                    </a:lnTo>
                  </a:path>
                </a:pathLst>
              </a:custGeom>
              <a:noFill/>
              <a:ln w="3175">
                <a:solidFill>
                  <a:srgbClr val="000000"/>
                </a:solidFill>
                <a:miter lim="800000"/>
                <a:headEnd/>
                <a:tailEnd/>
              </a:ln>
            </p:spPr>
            <p:txBody>
              <a:bodyPr/>
              <a:lstStyle/>
              <a:p>
                <a:pPr algn="ctr" eaLnBrk="0" hangingPunct="0"/>
                <a:endParaRPr lang="en-US" dirty="0"/>
              </a:p>
            </p:txBody>
          </p:sp>
          <p:sp>
            <p:nvSpPr>
              <p:cNvPr id="1889" name="Freeform 3090"/>
              <p:cNvSpPr>
                <a:spLocks/>
              </p:cNvSpPr>
              <p:nvPr/>
            </p:nvSpPr>
            <p:spPr bwMode="auto">
              <a:xfrm>
                <a:off x="5270" y="2042"/>
                <a:ext cx="5" cy="1"/>
              </a:xfrm>
              <a:custGeom>
                <a:avLst/>
                <a:gdLst>
                  <a:gd name="T0" fmla="*/ 0 w 5"/>
                  <a:gd name="T1" fmla="*/ 1 h 1"/>
                  <a:gd name="T2" fmla="*/ 5 w 5"/>
                  <a:gd name="T3" fmla="*/ 0 h 1"/>
                  <a:gd name="T4" fmla="*/ 0 w 5"/>
                  <a:gd name="T5" fmla="*/ 1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1"/>
                    </a:moveTo>
                    <a:lnTo>
                      <a:pt x="5"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890" name="Line 3091"/>
              <p:cNvSpPr>
                <a:spLocks noChangeShapeType="1"/>
              </p:cNvSpPr>
              <p:nvPr/>
            </p:nvSpPr>
            <p:spPr bwMode="auto">
              <a:xfrm>
                <a:off x="4461" y="2042"/>
                <a:ext cx="1" cy="1"/>
              </a:xfrm>
              <a:prstGeom prst="line">
                <a:avLst/>
              </a:prstGeom>
              <a:noFill/>
              <a:ln w="3175">
                <a:solidFill>
                  <a:srgbClr val="000000"/>
                </a:solidFill>
                <a:miter lim="800000"/>
                <a:headEnd/>
                <a:tailEnd/>
              </a:ln>
            </p:spPr>
            <p:txBody>
              <a:bodyPr/>
              <a:lstStyle/>
              <a:p>
                <a:endParaRPr lang="en-US" dirty="0"/>
              </a:p>
            </p:txBody>
          </p:sp>
          <p:sp>
            <p:nvSpPr>
              <p:cNvPr id="1891" name="Line 3092"/>
              <p:cNvSpPr>
                <a:spLocks noChangeShapeType="1"/>
              </p:cNvSpPr>
              <p:nvPr/>
            </p:nvSpPr>
            <p:spPr bwMode="auto">
              <a:xfrm flipV="1">
                <a:off x="4461" y="2042"/>
                <a:ext cx="2" cy="1"/>
              </a:xfrm>
              <a:prstGeom prst="line">
                <a:avLst/>
              </a:prstGeom>
              <a:noFill/>
              <a:ln w="3175">
                <a:solidFill>
                  <a:srgbClr val="000000"/>
                </a:solidFill>
                <a:miter lim="800000"/>
                <a:headEnd/>
                <a:tailEnd/>
              </a:ln>
            </p:spPr>
            <p:txBody>
              <a:bodyPr/>
              <a:lstStyle/>
              <a:p>
                <a:endParaRPr lang="en-US" dirty="0"/>
              </a:p>
            </p:txBody>
          </p:sp>
          <p:sp>
            <p:nvSpPr>
              <p:cNvPr id="1892" name="Line 3093"/>
              <p:cNvSpPr>
                <a:spLocks noChangeShapeType="1"/>
              </p:cNvSpPr>
              <p:nvPr/>
            </p:nvSpPr>
            <p:spPr bwMode="auto">
              <a:xfrm flipV="1">
                <a:off x="4461" y="2042"/>
                <a:ext cx="1" cy="1"/>
              </a:xfrm>
              <a:prstGeom prst="line">
                <a:avLst/>
              </a:prstGeom>
              <a:noFill/>
              <a:ln w="3175">
                <a:solidFill>
                  <a:srgbClr val="000000"/>
                </a:solidFill>
                <a:miter lim="800000"/>
                <a:headEnd/>
                <a:tailEnd/>
              </a:ln>
            </p:spPr>
            <p:txBody>
              <a:bodyPr/>
              <a:lstStyle/>
              <a:p>
                <a:endParaRPr lang="en-US" dirty="0"/>
              </a:p>
            </p:txBody>
          </p:sp>
          <p:sp>
            <p:nvSpPr>
              <p:cNvPr id="1893" name="Line 3094"/>
              <p:cNvSpPr>
                <a:spLocks noChangeShapeType="1"/>
              </p:cNvSpPr>
              <p:nvPr/>
            </p:nvSpPr>
            <p:spPr bwMode="auto">
              <a:xfrm>
                <a:off x="4720" y="2045"/>
                <a:ext cx="1" cy="1"/>
              </a:xfrm>
              <a:prstGeom prst="line">
                <a:avLst/>
              </a:prstGeom>
              <a:noFill/>
              <a:ln w="3175">
                <a:solidFill>
                  <a:srgbClr val="000000"/>
                </a:solidFill>
                <a:miter lim="800000"/>
                <a:headEnd/>
                <a:tailEnd/>
              </a:ln>
            </p:spPr>
            <p:txBody>
              <a:bodyPr/>
              <a:lstStyle/>
              <a:p>
                <a:endParaRPr lang="en-US" dirty="0"/>
              </a:p>
            </p:txBody>
          </p:sp>
          <p:sp>
            <p:nvSpPr>
              <p:cNvPr id="1894" name="Line 3095"/>
              <p:cNvSpPr>
                <a:spLocks noChangeShapeType="1"/>
              </p:cNvSpPr>
              <p:nvPr/>
            </p:nvSpPr>
            <p:spPr bwMode="auto">
              <a:xfrm>
                <a:off x="4721" y="2046"/>
                <a:ext cx="2" cy="1"/>
              </a:xfrm>
              <a:prstGeom prst="line">
                <a:avLst/>
              </a:prstGeom>
              <a:noFill/>
              <a:ln w="3175">
                <a:solidFill>
                  <a:srgbClr val="000000"/>
                </a:solidFill>
                <a:miter lim="800000"/>
                <a:headEnd/>
                <a:tailEnd/>
              </a:ln>
            </p:spPr>
            <p:txBody>
              <a:bodyPr/>
              <a:lstStyle/>
              <a:p>
                <a:endParaRPr lang="en-US" dirty="0"/>
              </a:p>
            </p:txBody>
          </p:sp>
          <p:sp>
            <p:nvSpPr>
              <p:cNvPr id="1895" name="Line 3096"/>
              <p:cNvSpPr>
                <a:spLocks noChangeShapeType="1"/>
              </p:cNvSpPr>
              <p:nvPr/>
            </p:nvSpPr>
            <p:spPr bwMode="auto">
              <a:xfrm>
                <a:off x="4721" y="2046"/>
                <a:ext cx="1" cy="2"/>
              </a:xfrm>
              <a:prstGeom prst="line">
                <a:avLst/>
              </a:prstGeom>
              <a:noFill/>
              <a:ln w="3175">
                <a:solidFill>
                  <a:srgbClr val="000000"/>
                </a:solidFill>
                <a:miter lim="800000"/>
                <a:headEnd/>
                <a:tailEnd/>
              </a:ln>
            </p:spPr>
            <p:txBody>
              <a:bodyPr/>
              <a:lstStyle/>
              <a:p>
                <a:endParaRPr lang="en-US" dirty="0"/>
              </a:p>
            </p:txBody>
          </p:sp>
          <p:sp>
            <p:nvSpPr>
              <p:cNvPr id="1896" name="Line 3097"/>
              <p:cNvSpPr>
                <a:spLocks noChangeShapeType="1"/>
              </p:cNvSpPr>
              <p:nvPr/>
            </p:nvSpPr>
            <p:spPr bwMode="auto">
              <a:xfrm flipV="1">
                <a:off x="4721" y="2046"/>
                <a:ext cx="1" cy="2"/>
              </a:xfrm>
              <a:prstGeom prst="line">
                <a:avLst/>
              </a:prstGeom>
              <a:noFill/>
              <a:ln w="3175">
                <a:solidFill>
                  <a:srgbClr val="000000"/>
                </a:solidFill>
                <a:miter lim="800000"/>
                <a:headEnd/>
                <a:tailEnd/>
              </a:ln>
            </p:spPr>
            <p:txBody>
              <a:bodyPr/>
              <a:lstStyle/>
              <a:p>
                <a:endParaRPr lang="en-US" dirty="0"/>
              </a:p>
            </p:txBody>
          </p:sp>
          <p:sp>
            <p:nvSpPr>
              <p:cNvPr id="1897" name="Line 3098"/>
              <p:cNvSpPr>
                <a:spLocks noChangeShapeType="1"/>
              </p:cNvSpPr>
              <p:nvPr/>
            </p:nvSpPr>
            <p:spPr bwMode="auto">
              <a:xfrm>
                <a:off x="4718" y="2050"/>
                <a:ext cx="3" cy="1"/>
              </a:xfrm>
              <a:prstGeom prst="line">
                <a:avLst/>
              </a:prstGeom>
              <a:noFill/>
              <a:ln w="3175">
                <a:solidFill>
                  <a:srgbClr val="000000"/>
                </a:solidFill>
                <a:miter lim="800000"/>
                <a:headEnd/>
                <a:tailEnd/>
              </a:ln>
            </p:spPr>
            <p:txBody>
              <a:bodyPr/>
              <a:lstStyle/>
              <a:p>
                <a:endParaRPr lang="en-US" dirty="0"/>
              </a:p>
            </p:txBody>
          </p:sp>
          <p:sp>
            <p:nvSpPr>
              <p:cNvPr id="1898" name="Line 3099"/>
              <p:cNvSpPr>
                <a:spLocks noChangeShapeType="1"/>
              </p:cNvSpPr>
              <p:nvPr/>
            </p:nvSpPr>
            <p:spPr bwMode="auto">
              <a:xfrm>
                <a:off x="4721" y="2050"/>
                <a:ext cx="1" cy="1"/>
              </a:xfrm>
              <a:prstGeom prst="line">
                <a:avLst/>
              </a:prstGeom>
              <a:noFill/>
              <a:ln w="3175">
                <a:solidFill>
                  <a:srgbClr val="000000"/>
                </a:solidFill>
                <a:miter lim="800000"/>
                <a:headEnd/>
                <a:tailEnd/>
              </a:ln>
            </p:spPr>
            <p:txBody>
              <a:bodyPr/>
              <a:lstStyle/>
              <a:p>
                <a:endParaRPr lang="en-US" dirty="0"/>
              </a:p>
            </p:txBody>
          </p:sp>
          <p:sp>
            <p:nvSpPr>
              <p:cNvPr id="1899" name="Line 3100"/>
              <p:cNvSpPr>
                <a:spLocks noChangeShapeType="1"/>
              </p:cNvSpPr>
              <p:nvPr/>
            </p:nvSpPr>
            <p:spPr bwMode="auto">
              <a:xfrm flipH="1" flipV="1">
                <a:off x="4718" y="2050"/>
                <a:ext cx="3" cy="1"/>
              </a:xfrm>
              <a:prstGeom prst="line">
                <a:avLst/>
              </a:prstGeom>
              <a:noFill/>
              <a:ln w="3175">
                <a:solidFill>
                  <a:srgbClr val="000000"/>
                </a:solidFill>
                <a:miter lim="800000"/>
                <a:headEnd/>
                <a:tailEnd/>
              </a:ln>
            </p:spPr>
            <p:txBody>
              <a:bodyPr/>
              <a:lstStyle/>
              <a:p>
                <a:endParaRPr lang="en-US" dirty="0"/>
              </a:p>
            </p:txBody>
          </p:sp>
          <p:sp>
            <p:nvSpPr>
              <p:cNvPr id="1900" name="Freeform 3101"/>
              <p:cNvSpPr>
                <a:spLocks/>
              </p:cNvSpPr>
              <p:nvPr/>
            </p:nvSpPr>
            <p:spPr bwMode="auto">
              <a:xfrm>
                <a:off x="4453" y="2053"/>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01" name="Line 3102"/>
              <p:cNvSpPr>
                <a:spLocks noChangeShapeType="1"/>
              </p:cNvSpPr>
              <p:nvPr/>
            </p:nvSpPr>
            <p:spPr bwMode="auto">
              <a:xfrm>
                <a:off x="4456" y="2051"/>
                <a:ext cx="2" cy="1"/>
              </a:xfrm>
              <a:prstGeom prst="line">
                <a:avLst/>
              </a:prstGeom>
              <a:noFill/>
              <a:ln w="3175">
                <a:solidFill>
                  <a:srgbClr val="000000"/>
                </a:solidFill>
                <a:miter lim="800000"/>
                <a:headEnd/>
                <a:tailEnd/>
              </a:ln>
            </p:spPr>
            <p:txBody>
              <a:bodyPr/>
              <a:lstStyle/>
              <a:p>
                <a:endParaRPr lang="en-US" dirty="0"/>
              </a:p>
            </p:txBody>
          </p:sp>
          <p:sp>
            <p:nvSpPr>
              <p:cNvPr id="1902" name="Line 3103"/>
              <p:cNvSpPr>
                <a:spLocks noChangeShapeType="1"/>
              </p:cNvSpPr>
              <p:nvPr/>
            </p:nvSpPr>
            <p:spPr bwMode="auto">
              <a:xfrm>
                <a:off x="4448" y="2058"/>
                <a:ext cx="2" cy="1"/>
              </a:xfrm>
              <a:prstGeom prst="line">
                <a:avLst/>
              </a:prstGeom>
              <a:noFill/>
              <a:ln w="3175">
                <a:solidFill>
                  <a:srgbClr val="000000"/>
                </a:solidFill>
                <a:miter lim="800000"/>
                <a:headEnd/>
                <a:tailEnd/>
              </a:ln>
            </p:spPr>
            <p:txBody>
              <a:bodyPr/>
              <a:lstStyle/>
              <a:p>
                <a:endParaRPr lang="en-US" dirty="0"/>
              </a:p>
            </p:txBody>
          </p:sp>
          <p:sp>
            <p:nvSpPr>
              <p:cNvPr id="1903" name="Freeform 3104"/>
              <p:cNvSpPr>
                <a:spLocks/>
              </p:cNvSpPr>
              <p:nvPr/>
            </p:nvSpPr>
            <p:spPr bwMode="auto">
              <a:xfrm>
                <a:off x="5312" y="2062"/>
                <a:ext cx="15" cy="1"/>
              </a:xfrm>
              <a:custGeom>
                <a:avLst/>
                <a:gdLst>
                  <a:gd name="T0" fmla="*/ 0 w 15"/>
                  <a:gd name="T1" fmla="*/ 0 h 1"/>
                  <a:gd name="T2" fmla="*/ 15 w 15"/>
                  <a:gd name="T3" fmla="*/ 0 h 1"/>
                  <a:gd name="T4" fmla="*/ 0 w 15"/>
                  <a:gd name="T5" fmla="*/ 0 h 1"/>
                  <a:gd name="T6" fmla="*/ 0 60000 65536"/>
                  <a:gd name="T7" fmla="*/ 0 60000 65536"/>
                  <a:gd name="T8" fmla="*/ 0 60000 65536"/>
                  <a:gd name="T9" fmla="*/ 0 w 15"/>
                  <a:gd name="T10" fmla="*/ 0 h 1"/>
                  <a:gd name="T11" fmla="*/ 15 w 15"/>
                  <a:gd name="T12" fmla="*/ 1 h 1"/>
                </a:gdLst>
                <a:ahLst/>
                <a:cxnLst>
                  <a:cxn ang="T6">
                    <a:pos x="T0" y="T1"/>
                  </a:cxn>
                  <a:cxn ang="T7">
                    <a:pos x="T2" y="T3"/>
                  </a:cxn>
                  <a:cxn ang="T8">
                    <a:pos x="T4" y="T5"/>
                  </a:cxn>
                </a:cxnLst>
                <a:rect l="T9" t="T10" r="T11" b="T12"/>
                <a:pathLst>
                  <a:path w="15" h="1">
                    <a:moveTo>
                      <a:pt x="0" y="0"/>
                    </a:moveTo>
                    <a:lnTo>
                      <a:pt x="1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04" name="Freeform 3105"/>
              <p:cNvSpPr>
                <a:spLocks/>
              </p:cNvSpPr>
              <p:nvPr/>
            </p:nvSpPr>
            <p:spPr bwMode="auto">
              <a:xfrm>
                <a:off x="5307" y="2062"/>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05" name="Line 3106"/>
              <p:cNvSpPr>
                <a:spLocks noChangeShapeType="1"/>
              </p:cNvSpPr>
              <p:nvPr/>
            </p:nvSpPr>
            <p:spPr bwMode="auto">
              <a:xfrm>
                <a:off x="4450" y="2062"/>
                <a:ext cx="1" cy="1"/>
              </a:xfrm>
              <a:prstGeom prst="line">
                <a:avLst/>
              </a:prstGeom>
              <a:noFill/>
              <a:ln w="3175">
                <a:solidFill>
                  <a:srgbClr val="000000"/>
                </a:solidFill>
                <a:miter lim="800000"/>
                <a:headEnd/>
                <a:tailEnd/>
              </a:ln>
            </p:spPr>
            <p:txBody>
              <a:bodyPr/>
              <a:lstStyle/>
              <a:p>
                <a:endParaRPr lang="en-US" dirty="0"/>
              </a:p>
            </p:txBody>
          </p:sp>
          <p:sp>
            <p:nvSpPr>
              <p:cNvPr id="1906" name="Freeform 3107"/>
              <p:cNvSpPr>
                <a:spLocks/>
              </p:cNvSpPr>
              <p:nvPr/>
            </p:nvSpPr>
            <p:spPr bwMode="auto">
              <a:xfrm>
                <a:off x="5218" y="2064"/>
                <a:ext cx="2" cy="2"/>
              </a:xfrm>
              <a:custGeom>
                <a:avLst/>
                <a:gdLst>
                  <a:gd name="T0" fmla="*/ 0 w 2"/>
                  <a:gd name="T1" fmla="*/ 0 h 2"/>
                  <a:gd name="T2" fmla="*/ 2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2"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07" name="Line 3108"/>
              <p:cNvSpPr>
                <a:spLocks noChangeShapeType="1"/>
              </p:cNvSpPr>
              <p:nvPr/>
            </p:nvSpPr>
            <p:spPr bwMode="auto">
              <a:xfrm flipV="1">
                <a:off x="5284" y="2062"/>
                <a:ext cx="2" cy="2"/>
              </a:xfrm>
              <a:prstGeom prst="line">
                <a:avLst/>
              </a:prstGeom>
              <a:noFill/>
              <a:ln w="3175">
                <a:solidFill>
                  <a:srgbClr val="000000"/>
                </a:solidFill>
                <a:miter lim="800000"/>
                <a:headEnd/>
                <a:tailEnd/>
              </a:ln>
            </p:spPr>
            <p:txBody>
              <a:bodyPr/>
              <a:lstStyle/>
              <a:p>
                <a:endParaRPr lang="en-US" dirty="0"/>
              </a:p>
            </p:txBody>
          </p:sp>
          <p:sp>
            <p:nvSpPr>
              <p:cNvPr id="1908" name="Freeform 3109"/>
              <p:cNvSpPr>
                <a:spLocks/>
              </p:cNvSpPr>
              <p:nvPr/>
            </p:nvSpPr>
            <p:spPr bwMode="auto">
              <a:xfrm>
                <a:off x="5322" y="2067"/>
                <a:ext cx="5" cy="5"/>
              </a:xfrm>
              <a:custGeom>
                <a:avLst/>
                <a:gdLst>
                  <a:gd name="T0" fmla="*/ 0 w 5"/>
                  <a:gd name="T1" fmla="*/ 5 h 5"/>
                  <a:gd name="T2" fmla="*/ 1 w 5"/>
                  <a:gd name="T3" fmla="*/ 0 h 5"/>
                  <a:gd name="T4" fmla="*/ 1 w 5"/>
                  <a:gd name="T5" fmla="*/ 5 h 5"/>
                  <a:gd name="T6" fmla="*/ 5 w 5"/>
                  <a:gd name="T7" fmla="*/ 5 h 5"/>
                  <a:gd name="T8" fmla="*/ 0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1" y="0"/>
                    </a:lnTo>
                    <a:lnTo>
                      <a:pt x="1" y="5"/>
                    </a:lnTo>
                    <a:lnTo>
                      <a:pt x="5"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909" name="Freeform 3110"/>
              <p:cNvSpPr>
                <a:spLocks/>
              </p:cNvSpPr>
              <p:nvPr/>
            </p:nvSpPr>
            <p:spPr bwMode="auto">
              <a:xfrm>
                <a:off x="5320" y="2069"/>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910" name="Line 3111"/>
              <p:cNvSpPr>
                <a:spLocks noChangeShapeType="1"/>
              </p:cNvSpPr>
              <p:nvPr/>
            </p:nvSpPr>
            <p:spPr bwMode="auto">
              <a:xfrm>
                <a:off x="5218" y="2070"/>
                <a:ext cx="5" cy="2"/>
              </a:xfrm>
              <a:prstGeom prst="line">
                <a:avLst/>
              </a:prstGeom>
              <a:noFill/>
              <a:ln w="3175">
                <a:solidFill>
                  <a:srgbClr val="000000"/>
                </a:solidFill>
                <a:miter lim="800000"/>
                <a:headEnd/>
                <a:tailEnd/>
              </a:ln>
            </p:spPr>
            <p:txBody>
              <a:bodyPr/>
              <a:lstStyle/>
              <a:p>
                <a:endParaRPr lang="en-US" dirty="0"/>
              </a:p>
            </p:txBody>
          </p:sp>
          <p:sp>
            <p:nvSpPr>
              <p:cNvPr id="1911" name="Line 3112"/>
              <p:cNvSpPr>
                <a:spLocks noChangeShapeType="1"/>
              </p:cNvSpPr>
              <p:nvPr/>
            </p:nvSpPr>
            <p:spPr bwMode="auto">
              <a:xfrm>
                <a:off x="5223" y="2072"/>
                <a:ext cx="2" cy="77"/>
              </a:xfrm>
              <a:prstGeom prst="line">
                <a:avLst/>
              </a:prstGeom>
              <a:noFill/>
              <a:ln w="3175">
                <a:solidFill>
                  <a:srgbClr val="000000"/>
                </a:solidFill>
                <a:miter lim="800000"/>
                <a:headEnd/>
                <a:tailEnd/>
              </a:ln>
            </p:spPr>
            <p:txBody>
              <a:bodyPr/>
              <a:lstStyle/>
              <a:p>
                <a:endParaRPr lang="en-US" dirty="0"/>
              </a:p>
            </p:txBody>
          </p:sp>
          <p:sp>
            <p:nvSpPr>
              <p:cNvPr id="1912" name="Line 3113"/>
              <p:cNvSpPr>
                <a:spLocks noChangeShapeType="1"/>
              </p:cNvSpPr>
              <p:nvPr/>
            </p:nvSpPr>
            <p:spPr bwMode="auto">
              <a:xfrm flipV="1">
                <a:off x="5225" y="2147"/>
                <a:ext cx="1" cy="2"/>
              </a:xfrm>
              <a:prstGeom prst="line">
                <a:avLst/>
              </a:prstGeom>
              <a:noFill/>
              <a:ln w="3175">
                <a:solidFill>
                  <a:srgbClr val="000000"/>
                </a:solidFill>
                <a:miter lim="800000"/>
                <a:headEnd/>
                <a:tailEnd/>
              </a:ln>
            </p:spPr>
            <p:txBody>
              <a:bodyPr/>
              <a:lstStyle/>
              <a:p>
                <a:endParaRPr lang="en-US" dirty="0"/>
              </a:p>
            </p:txBody>
          </p:sp>
          <p:sp>
            <p:nvSpPr>
              <p:cNvPr id="1913" name="Line 3114"/>
              <p:cNvSpPr>
                <a:spLocks noChangeShapeType="1"/>
              </p:cNvSpPr>
              <p:nvPr/>
            </p:nvSpPr>
            <p:spPr bwMode="auto">
              <a:xfrm flipH="1">
                <a:off x="5223" y="2149"/>
                <a:ext cx="2" cy="57"/>
              </a:xfrm>
              <a:prstGeom prst="line">
                <a:avLst/>
              </a:prstGeom>
              <a:noFill/>
              <a:ln w="3175">
                <a:solidFill>
                  <a:srgbClr val="000000"/>
                </a:solidFill>
                <a:miter lim="800000"/>
                <a:headEnd/>
                <a:tailEnd/>
              </a:ln>
            </p:spPr>
            <p:txBody>
              <a:bodyPr/>
              <a:lstStyle/>
              <a:p>
                <a:endParaRPr lang="en-US" dirty="0"/>
              </a:p>
            </p:txBody>
          </p:sp>
          <p:sp>
            <p:nvSpPr>
              <p:cNvPr id="1914" name="Line 3115"/>
              <p:cNvSpPr>
                <a:spLocks noChangeShapeType="1"/>
              </p:cNvSpPr>
              <p:nvPr/>
            </p:nvSpPr>
            <p:spPr bwMode="auto">
              <a:xfrm>
                <a:off x="5223" y="2206"/>
                <a:ext cx="3" cy="111"/>
              </a:xfrm>
              <a:prstGeom prst="line">
                <a:avLst/>
              </a:prstGeom>
              <a:noFill/>
              <a:ln w="3175">
                <a:solidFill>
                  <a:srgbClr val="000000"/>
                </a:solidFill>
                <a:miter lim="800000"/>
                <a:headEnd/>
                <a:tailEnd/>
              </a:ln>
            </p:spPr>
            <p:txBody>
              <a:bodyPr/>
              <a:lstStyle/>
              <a:p>
                <a:endParaRPr lang="en-US" dirty="0"/>
              </a:p>
            </p:txBody>
          </p:sp>
          <p:sp>
            <p:nvSpPr>
              <p:cNvPr id="1915" name="Freeform 3116"/>
              <p:cNvSpPr>
                <a:spLocks/>
              </p:cNvSpPr>
              <p:nvPr/>
            </p:nvSpPr>
            <p:spPr bwMode="auto">
              <a:xfrm>
                <a:off x="5221" y="2317"/>
                <a:ext cx="5" cy="77"/>
              </a:xfrm>
              <a:custGeom>
                <a:avLst/>
                <a:gdLst>
                  <a:gd name="T0" fmla="*/ 5 w 5"/>
                  <a:gd name="T1" fmla="*/ 0 h 77"/>
                  <a:gd name="T2" fmla="*/ 0 w 5"/>
                  <a:gd name="T3" fmla="*/ 0 h 77"/>
                  <a:gd name="T4" fmla="*/ 5 w 5"/>
                  <a:gd name="T5" fmla="*/ 77 h 77"/>
                  <a:gd name="T6" fmla="*/ 0 60000 65536"/>
                  <a:gd name="T7" fmla="*/ 0 60000 65536"/>
                  <a:gd name="T8" fmla="*/ 0 60000 65536"/>
                  <a:gd name="T9" fmla="*/ 0 w 5"/>
                  <a:gd name="T10" fmla="*/ 0 h 77"/>
                  <a:gd name="T11" fmla="*/ 5 w 5"/>
                  <a:gd name="T12" fmla="*/ 77 h 77"/>
                </a:gdLst>
                <a:ahLst/>
                <a:cxnLst>
                  <a:cxn ang="T6">
                    <a:pos x="T0" y="T1"/>
                  </a:cxn>
                  <a:cxn ang="T7">
                    <a:pos x="T2" y="T3"/>
                  </a:cxn>
                  <a:cxn ang="T8">
                    <a:pos x="T4" y="T5"/>
                  </a:cxn>
                </a:cxnLst>
                <a:rect l="T9" t="T10" r="T11" b="T12"/>
                <a:pathLst>
                  <a:path w="5" h="77">
                    <a:moveTo>
                      <a:pt x="5" y="0"/>
                    </a:moveTo>
                    <a:lnTo>
                      <a:pt x="0" y="0"/>
                    </a:lnTo>
                    <a:lnTo>
                      <a:pt x="5" y="77"/>
                    </a:lnTo>
                  </a:path>
                </a:pathLst>
              </a:custGeom>
              <a:noFill/>
              <a:ln w="3175">
                <a:solidFill>
                  <a:srgbClr val="000000"/>
                </a:solidFill>
                <a:miter lim="800000"/>
                <a:headEnd/>
                <a:tailEnd/>
              </a:ln>
            </p:spPr>
            <p:txBody>
              <a:bodyPr/>
              <a:lstStyle/>
              <a:p>
                <a:pPr algn="ctr" eaLnBrk="0" hangingPunct="0"/>
                <a:endParaRPr lang="en-US" dirty="0"/>
              </a:p>
            </p:txBody>
          </p:sp>
          <p:sp>
            <p:nvSpPr>
              <p:cNvPr id="1916" name="Line 3117"/>
              <p:cNvSpPr>
                <a:spLocks noChangeShapeType="1"/>
              </p:cNvSpPr>
              <p:nvPr/>
            </p:nvSpPr>
            <p:spPr bwMode="auto">
              <a:xfrm flipV="1">
                <a:off x="5226" y="2392"/>
                <a:ext cx="2" cy="2"/>
              </a:xfrm>
              <a:prstGeom prst="line">
                <a:avLst/>
              </a:prstGeom>
              <a:noFill/>
              <a:ln w="3175">
                <a:solidFill>
                  <a:srgbClr val="000000"/>
                </a:solidFill>
                <a:miter lim="800000"/>
                <a:headEnd/>
                <a:tailEnd/>
              </a:ln>
            </p:spPr>
            <p:txBody>
              <a:bodyPr/>
              <a:lstStyle/>
              <a:p>
                <a:endParaRPr lang="en-US" dirty="0"/>
              </a:p>
            </p:txBody>
          </p:sp>
          <p:sp>
            <p:nvSpPr>
              <p:cNvPr id="1917" name="Line 3118"/>
              <p:cNvSpPr>
                <a:spLocks noChangeShapeType="1"/>
              </p:cNvSpPr>
              <p:nvPr/>
            </p:nvSpPr>
            <p:spPr bwMode="auto">
              <a:xfrm>
                <a:off x="5226" y="2394"/>
                <a:ext cx="1" cy="8"/>
              </a:xfrm>
              <a:prstGeom prst="line">
                <a:avLst/>
              </a:prstGeom>
              <a:noFill/>
              <a:ln w="3175">
                <a:solidFill>
                  <a:srgbClr val="000000"/>
                </a:solidFill>
                <a:miter lim="800000"/>
                <a:headEnd/>
                <a:tailEnd/>
              </a:ln>
            </p:spPr>
            <p:txBody>
              <a:bodyPr/>
              <a:lstStyle/>
              <a:p>
                <a:endParaRPr lang="en-US" dirty="0"/>
              </a:p>
            </p:txBody>
          </p:sp>
          <p:sp>
            <p:nvSpPr>
              <p:cNvPr id="1918" name="Line 3119"/>
              <p:cNvSpPr>
                <a:spLocks noChangeShapeType="1"/>
              </p:cNvSpPr>
              <p:nvPr/>
            </p:nvSpPr>
            <p:spPr bwMode="auto">
              <a:xfrm flipH="1">
                <a:off x="5221" y="2402"/>
                <a:ext cx="5" cy="1"/>
              </a:xfrm>
              <a:prstGeom prst="line">
                <a:avLst/>
              </a:prstGeom>
              <a:noFill/>
              <a:ln w="3175">
                <a:solidFill>
                  <a:srgbClr val="000000"/>
                </a:solidFill>
                <a:miter lim="800000"/>
                <a:headEnd/>
                <a:tailEnd/>
              </a:ln>
            </p:spPr>
            <p:txBody>
              <a:bodyPr/>
              <a:lstStyle/>
              <a:p>
                <a:endParaRPr lang="en-US" dirty="0"/>
              </a:p>
            </p:txBody>
          </p:sp>
          <p:sp>
            <p:nvSpPr>
              <p:cNvPr id="1919" name="Line 3120"/>
              <p:cNvSpPr>
                <a:spLocks noChangeShapeType="1"/>
              </p:cNvSpPr>
              <p:nvPr/>
            </p:nvSpPr>
            <p:spPr bwMode="auto">
              <a:xfrm flipH="1">
                <a:off x="5179" y="2402"/>
                <a:ext cx="42" cy="1"/>
              </a:xfrm>
              <a:prstGeom prst="line">
                <a:avLst/>
              </a:prstGeom>
              <a:noFill/>
              <a:ln w="3175">
                <a:solidFill>
                  <a:srgbClr val="000000"/>
                </a:solidFill>
                <a:miter lim="800000"/>
                <a:headEnd/>
                <a:tailEnd/>
              </a:ln>
            </p:spPr>
            <p:txBody>
              <a:bodyPr/>
              <a:lstStyle/>
              <a:p>
                <a:endParaRPr lang="en-US" dirty="0"/>
              </a:p>
            </p:txBody>
          </p:sp>
          <p:sp>
            <p:nvSpPr>
              <p:cNvPr id="1920" name="Line 3121"/>
              <p:cNvSpPr>
                <a:spLocks noChangeShapeType="1"/>
              </p:cNvSpPr>
              <p:nvPr/>
            </p:nvSpPr>
            <p:spPr bwMode="auto">
              <a:xfrm flipH="1">
                <a:off x="5116" y="2403"/>
                <a:ext cx="63" cy="1"/>
              </a:xfrm>
              <a:prstGeom prst="line">
                <a:avLst/>
              </a:prstGeom>
              <a:noFill/>
              <a:ln w="3175">
                <a:solidFill>
                  <a:srgbClr val="000000"/>
                </a:solidFill>
                <a:miter lim="800000"/>
                <a:headEnd/>
                <a:tailEnd/>
              </a:ln>
            </p:spPr>
            <p:txBody>
              <a:bodyPr/>
              <a:lstStyle/>
              <a:p>
                <a:endParaRPr lang="en-US" dirty="0"/>
              </a:p>
            </p:txBody>
          </p:sp>
          <p:sp>
            <p:nvSpPr>
              <p:cNvPr id="1921" name="Line 3122"/>
              <p:cNvSpPr>
                <a:spLocks noChangeShapeType="1"/>
              </p:cNvSpPr>
              <p:nvPr/>
            </p:nvSpPr>
            <p:spPr bwMode="auto">
              <a:xfrm>
                <a:off x="5116" y="2403"/>
                <a:ext cx="1" cy="1"/>
              </a:xfrm>
              <a:prstGeom prst="line">
                <a:avLst/>
              </a:prstGeom>
              <a:noFill/>
              <a:ln w="3175">
                <a:solidFill>
                  <a:srgbClr val="000000"/>
                </a:solidFill>
                <a:miter lim="800000"/>
                <a:headEnd/>
                <a:tailEnd/>
              </a:ln>
            </p:spPr>
            <p:txBody>
              <a:bodyPr/>
              <a:lstStyle/>
              <a:p>
                <a:endParaRPr lang="en-US" dirty="0"/>
              </a:p>
            </p:txBody>
          </p:sp>
          <p:sp>
            <p:nvSpPr>
              <p:cNvPr id="1922" name="Line 3123"/>
              <p:cNvSpPr>
                <a:spLocks noChangeShapeType="1"/>
              </p:cNvSpPr>
              <p:nvPr/>
            </p:nvSpPr>
            <p:spPr bwMode="auto">
              <a:xfrm flipV="1">
                <a:off x="5116" y="2402"/>
                <a:ext cx="1" cy="1"/>
              </a:xfrm>
              <a:prstGeom prst="line">
                <a:avLst/>
              </a:prstGeom>
              <a:noFill/>
              <a:ln w="3175">
                <a:solidFill>
                  <a:srgbClr val="000000"/>
                </a:solidFill>
                <a:miter lim="800000"/>
                <a:headEnd/>
                <a:tailEnd/>
              </a:ln>
            </p:spPr>
            <p:txBody>
              <a:bodyPr/>
              <a:lstStyle/>
              <a:p>
                <a:endParaRPr lang="en-US" dirty="0"/>
              </a:p>
            </p:txBody>
          </p:sp>
          <p:sp>
            <p:nvSpPr>
              <p:cNvPr id="1923" name="Line 3124"/>
              <p:cNvSpPr>
                <a:spLocks noChangeShapeType="1"/>
              </p:cNvSpPr>
              <p:nvPr/>
            </p:nvSpPr>
            <p:spPr bwMode="auto">
              <a:xfrm>
                <a:off x="5116" y="2402"/>
                <a:ext cx="1" cy="1"/>
              </a:xfrm>
              <a:prstGeom prst="line">
                <a:avLst/>
              </a:prstGeom>
              <a:noFill/>
              <a:ln w="3175">
                <a:solidFill>
                  <a:srgbClr val="000000"/>
                </a:solidFill>
                <a:miter lim="800000"/>
                <a:headEnd/>
                <a:tailEnd/>
              </a:ln>
            </p:spPr>
            <p:txBody>
              <a:bodyPr/>
              <a:lstStyle/>
              <a:p>
                <a:endParaRPr lang="en-US" dirty="0"/>
              </a:p>
            </p:txBody>
          </p:sp>
          <p:sp>
            <p:nvSpPr>
              <p:cNvPr id="1924" name="Line 3125"/>
              <p:cNvSpPr>
                <a:spLocks noChangeShapeType="1"/>
              </p:cNvSpPr>
              <p:nvPr/>
            </p:nvSpPr>
            <p:spPr bwMode="auto">
              <a:xfrm flipV="1">
                <a:off x="5116" y="2398"/>
                <a:ext cx="1" cy="4"/>
              </a:xfrm>
              <a:prstGeom prst="line">
                <a:avLst/>
              </a:prstGeom>
              <a:noFill/>
              <a:ln w="3175">
                <a:solidFill>
                  <a:srgbClr val="000000"/>
                </a:solidFill>
                <a:miter lim="800000"/>
                <a:headEnd/>
                <a:tailEnd/>
              </a:ln>
            </p:spPr>
            <p:txBody>
              <a:bodyPr/>
              <a:lstStyle/>
              <a:p>
                <a:endParaRPr lang="en-US" dirty="0"/>
              </a:p>
            </p:txBody>
          </p:sp>
          <p:sp>
            <p:nvSpPr>
              <p:cNvPr id="1925" name="Line 3126"/>
              <p:cNvSpPr>
                <a:spLocks noChangeShapeType="1"/>
              </p:cNvSpPr>
              <p:nvPr/>
            </p:nvSpPr>
            <p:spPr bwMode="auto">
              <a:xfrm>
                <a:off x="5116" y="2398"/>
                <a:ext cx="2" cy="1"/>
              </a:xfrm>
              <a:prstGeom prst="line">
                <a:avLst/>
              </a:prstGeom>
              <a:noFill/>
              <a:ln w="3175">
                <a:solidFill>
                  <a:srgbClr val="000000"/>
                </a:solidFill>
                <a:miter lim="800000"/>
                <a:headEnd/>
                <a:tailEnd/>
              </a:ln>
            </p:spPr>
            <p:txBody>
              <a:bodyPr/>
              <a:lstStyle/>
              <a:p>
                <a:endParaRPr lang="en-US" dirty="0"/>
              </a:p>
            </p:txBody>
          </p:sp>
          <p:sp>
            <p:nvSpPr>
              <p:cNvPr id="1926" name="Line 3127"/>
              <p:cNvSpPr>
                <a:spLocks noChangeShapeType="1"/>
              </p:cNvSpPr>
              <p:nvPr/>
            </p:nvSpPr>
            <p:spPr bwMode="auto">
              <a:xfrm flipH="1" flipV="1">
                <a:off x="5116" y="2395"/>
                <a:ext cx="2" cy="3"/>
              </a:xfrm>
              <a:prstGeom prst="line">
                <a:avLst/>
              </a:prstGeom>
              <a:noFill/>
              <a:ln w="3175">
                <a:solidFill>
                  <a:srgbClr val="000000"/>
                </a:solidFill>
                <a:miter lim="800000"/>
                <a:headEnd/>
                <a:tailEnd/>
              </a:ln>
            </p:spPr>
            <p:txBody>
              <a:bodyPr/>
              <a:lstStyle/>
              <a:p>
                <a:endParaRPr lang="en-US" dirty="0"/>
              </a:p>
            </p:txBody>
          </p:sp>
          <p:sp>
            <p:nvSpPr>
              <p:cNvPr id="1927" name="Line 3128"/>
              <p:cNvSpPr>
                <a:spLocks noChangeShapeType="1"/>
              </p:cNvSpPr>
              <p:nvPr/>
            </p:nvSpPr>
            <p:spPr bwMode="auto">
              <a:xfrm flipH="1" flipV="1">
                <a:off x="5110" y="2382"/>
                <a:ext cx="6" cy="13"/>
              </a:xfrm>
              <a:prstGeom prst="line">
                <a:avLst/>
              </a:prstGeom>
              <a:noFill/>
              <a:ln w="3175">
                <a:solidFill>
                  <a:srgbClr val="000000"/>
                </a:solidFill>
                <a:miter lim="800000"/>
                <a:headEnd/>
                <a:tailEnd/>
              </a:ln>
            </p:spPr>
            <p:txBody>
              <a:bodyPr/>
              <a:lstStyle/>
              <a:p>
                <a:endParaRPr lang="en-US" dirty="0"/>
              </a:p>
            </p:txBody>
          </p:sp>
          <p:sp>
            <p:nvSpPr>
              <p:cNvPr id="1928" name="Line 3129"/>
              <p:cNvSpPr>
                <a:spLocks noChangeShapeType="1"/>
              </p:cNvSpPr>
              <p:nvPr/>
            </p:nvSpPr>
            <p:spPr bwMode="auto">
              <a:xfrm flipV="1">
                <a:off x="5110" y="2381"/>
                <a:ext cx="1" cy="1"/>
              </a:xfrm>
              <a:prstGeom prst="line">
                <a:avLst/>
              </a:prstGeom>
              <a:noFill/>
              <a:ln w="3175">
                <a:solidFill>
                  <a:srgbClr val="000000"/>
                </a:solidFill>
                <a:miter lim="800000"/>
                <a:headEnd/>
                <a:tailEnd/>
              </a:ln>
            </p:spPr>
            <p:txBody>
              <a:bodyPr/>
              <a:lstStyle/>
              <a:p>
                <a:endParaRPr lang="en-US" dirty="0"/>
              </a:p>
            </p:txBody>
          </p:sp>
          <p:sp>
            <p:nvSpPr>
              <p:cNvPr id="1929" name="Line 3130"/>
              <p:cNvSpPr>
                <a:spLocks noChangeShapeType="1"/>
              </p:cNvSpPr>
              <p:nvPr/>
            </p:nvSpPr>
            <p:spPr bwMode="auto">
              <a:xfrm>
                <a:off x="5110" y="2381"/>
                <a:ext cx="1" cy="1"/>
              </a:xfrm>
              <a:prstGeom prst="line">
                <a:avLst/>
              </a:prstGeom>
              <a:noFill/>
              <a:ln w="3175">
                <a:solidFill>
                  <a:srgbClr val="000000"/>
                </a:solidFill>
                <a:miter lim="800000"/>
                <a:headEnd/>
                <a:tailEnd/>
              </a:ln>
            </p:spPr>
            <p:txBody>
              <a:bodyPr/>
              <a:lstStyle/>
              <a:p>
                <a:endParaRPr lang="en-US" dirty="0"/>
              </a:p>
            </p:txBody>
          </p:sp>
          <p:sp>
            <p:nvSpPr>
              <p:cNvPr id="1930" name="Freeform 3131"/>
              <p:cNvSpPr>
                <a:spLocks/>
              </p:cNvSpPr>
              <p:nvPr/>
            </p:nvSpPr>
            <p:spPr bwMode="auto">
              <a:xfrm>
                <a:off x="5105" y="2368"/>
                <a:ext cx="6" cy="13"/>
              </a:xfrm>
              <a:custGeom>
                <a:avLst/>
                <a:gdLst>
                  <a:gd name="T0" fmla="*/ 5 w 6"/>
                  <a:gd name="T1" fmla="*/ 13 h 13"/>
                  <a:gd name="T2" fmla="*/ 6 w 6"/>
                  <a:gd name="T3" fmla="*/ 5 h 13"/>
                  <a:gd name="T4" fmla="*/ 0 w 6"/>
                  <a:gd name="T5" fmla="*/ 0 h 13"/>
                  <a:gd name="T6" fmla="*/ 0 60000 65536"/>
                  <a:gd name="T7" fmla="*/ 0 60000 65536"/>
                  <a:gd name="T8" fmla="*/ 0 60000 65536"/>
                  <a:gd name="T9" fmla="*/ 0 w 6"/>
                  <a:gd name="T10" fmla="*/ 0 h 13"/>
                  <a:gd name="T11" fmla="*/ 6 w 6"/>
                  <a:gd name="T12" fmla="*/ 13 h 13"/>
                </a:gdLst>
                <a:ahLst/>
                <a:cxnLst>
                  <a:cxn ang="T6">
                    <a:pos x="T0" y="T1"/>
                  </a:cxn>
                  <a:cxn ang="T7">
                    <a:pos x="T2" y="T3"/>
                  </a:cxn>
                  <a:cxn ang="T8">
                    <a:pos x="T4" y="T5"/>
                  </a:cxn>
                </a:cxnLst>
                <a:rect l="T9" t="T10" r="T11" b="T12"/>
                <a:pathLst>
                  <a:path w="6" h="13">
                    <a:moveTo>
                      <a:pt x="5" y="13"/>
                    </a:moveTo>
                    <a:lnTo>
                      <a:pt x="6"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31" name="Line 3132"/>
              <p:cNvSpPr>
                <a:spLocks noChangeShapeType="1"/>
              </p:cNvSpPr>
              <p:nvPr/>
            </p:nvSpPr>
            <p:spPr bwMode="auto">
              <a:xfrm flipH="1" flipV="1">
                <a:off x="5102" y="2362"/>
                <a:ext cx="3" cy="6"/>
              </a:xfrm>
              <a:prstGeom prst="line">
                <a:avLst/>
              </a:prstGeom>
              <a:noFill/>
              <a:ln w="3175">
                <a:solidFill>
                  <a:srgbClr val="000000"/>
                </a:solidFill>
                <a:miter lim="800000"/>
                <a:headEnd/>
                <a:tailEnd/>
              </a:ln>
            </p:spPr>
            <p:txBody>
              <a:bodyPr/>
              <a:lstStyle/>
              <a:p>
                <a:endParaRPr lang="en-US" dirty="0"/>
              </a:p>
            </p:txBody>
          </p:sp>
          <p:sp>
            <p:nvSpPr>
              <p:cNvPr id="1932" name="Line 3133"/>
              <p:cNvSpPr>
                <a:spLocks noChangeShapeType="1"/>
              </p:cNvSpPr>
              <p:nvPr/>
            </p:nvSpPr>
            <p:spPr bwMode="auto">
              <a:xfrm flipH="1" flipV="1">
                <a:off x="5100" y="2357"/>
                <a:ext cx="2" cy="5"/>
              </a:xfrm>
              <a:prstGeom prst="line">
                <a:avLst/>
              </a:prstGeom>
              <a:noFill/>
              <a:ln w="3175">
                <a:solidFill>
                  <a:srgbClr val="000000"/>
                </a:solidFill>
                <a:miter lim="800000"/>
                <a:headEnd/>
                <a:tailEnd/>
              </a:ln>
            </p:spPr>
            <p:txBody>
              <a:bodyPr/>
              <a:lstStyle/>
              <a:p>
                <a:endParaRPr lang="en-US" dirty="0"/>
              </a:p>
            </p:txBody>
          </p:sp>
          <p:sp>
            <p:nvSpPr>
              <p:cNvPr id="1933" name="Line 3134"/>
              <p:cNvSpPr>
                <a:spLocks noChangeShapeType="1"/>
              </p:cNvSpPr>
              <p:nvPr/>
            </p:nvSpPr>
            <p:spPr bwMode="auto">
              <a:xfrm>
                <a:off x="5100" y="2357"/>
                <a:ext cx="1" cy="1"/>
              </a:xfrm>
              <a:prstGeom prst="line">
                <a:avLst/>
              </a:prstGeom>
              <a:noFill/>
              <a:ln w="3175">
                <a:solidFill>
                  <a:srgbClr val="000000"/>
                </a:solidFill>
                <a:miter lim="800000"/>
                <a:headEnd/>
                <a:tailEnd/>
              </a:ln>
            </p:spPr>
            <p:txBody>
              <a:bodyPr/>
              <a:lstStyle/>
              <a:p>
                <a:endParaRPr lang="en-US" dirty="0"/>
              </a:p>
            </p:txBody>
          </p:sp>
          <p:sp>
            <p:nvSpPr>
              <p:cNvPr id="1934" name="Line 3135"/>
              <p:cNvSpPr>
                <a:spLocks noChangeShapeType="1"/>
              </p:cNvSpPr>
              <p:nvPr/>
            </p:nvSpPr>
            <p:spPr bwMode="auto">
              <a:xfrm flipV="1">
                <a:off x="5100" y="2355"/>
                <a:ext cx="1" cy="2"/>
              </a:xfrm>
              <a:prstGeom prst="line">
                <a:avLst/>
              </a:prstGeom>
              <a:noFill/>
              <a:ln w="3175">
                <a:solidFill>
                  <a:srgbClr val="000000"/>
                </a:solidFill>
                <a:miter lim="800000"/>
                <a:headEnd/>
                <a:tailEnd/>
              </a:ln>
            </p:spPr>
            <p:txBody>
              <a:bodyPr/>
              <a:lstStyle/>
              <a:p>
                <a:endParaRPr lang="en-US" dirty="0"/>
              </a:p>
            </p:txBody>
          </p:sp>
          <p:sp>
            <p:nvSpPr>
              <p:cNvPr id="1935" name="Line 3136"/>
              <p:cNvSpPr>
                <a:spLocks noChangeShapeType="1"/>
              </p:cNvSpPr>
              <p:nvPr/>
            </p:nvSpPr>
            <p:spPr bwMode="auto">
              <a:xfrm flipH="1" flipV="1">
                <a:off x="5097" y="2350"/>
                <a:ext cx="3" cy="5"/>
              </a:xfrm>
              <a:prstGeom prst="line">
                <a:avLst/>
              </a:prstGeom>
              <a:noFill/>
              <a:ln w="3175">
                <a:solidFill>
                  <a:srgbClr val="000000"/>
                </a:solidFill>
                <a:miter lim="800000"/>
                <a:headEnd/>
                <a:tailEnd/>
              </a:ln>
            </p:spPr>
            <p:txBody>
              <a:bodyPr/>
              <a:lstStyle/>
              <a:p>
                <a:endParaRPr lang="en-US" dirty="0"/>
              </a:p>
            </p:txBody>
          </p:sp>
          <p:sp>
            <p:nvSpPr>
              <p:cNvPr id="1936" name="Line 3137"/>
              <p:cNvSpPr>
                <a:spLocks noChangeShapeType="1"/>
              </p:cNvSpPr>
              <p:nvPr/>
            </p:nvSpPr>
            <p:spPr bwMode="auto">
              <a:xfrm flipH="1" flipV="1">
                <a:off x="5094" y="2342"/>
                <a:ext cx="3" cy="8"/>
              </a:xfrm>
              <a:prstGeom prst="line">
                <a:avLst/>
              </a:prstGeom>
              <a:noFill/>
              <a:ln w="3175">
                <a:solidFill>
                  <a:srgbClr val="000000"/>
                </a:solidFill>
                <a:miter lim="800000"/>
                <a:headEnd/>
                <a:tailEnd/>
              </a:ln>
            </p:spPr>
            <p:txBody>
              <a:bodyPr/>
              <a:lstStyle/>
              <a:p>
                <a:endParaRPr lang="en-US" dirty="0"/>
              </a:p>
            </p:txBody>
          </p:sp>
          <p:sp>
            <p:nvSpPr>
              <p:cNvPr id="1937" name="Line 3138"/>
              <p:cNvSpPr>
                <a:spLocks noChangeShapeType="1"/>
              </p:cNvSpPr>
              <p:nvPr/>
            </p:nvSpPr>
            <p:spPr bwMode="auto">
              <a:xfrm flipH="1" flipV="1">
                <a:off x="5090" y="2338"/>
                <a:ext cx="4" cy="4"/>
              </a:xfrm>
              <a:prstGeom prst="line">
                <a:avLst/>
              </a:prstGeom>
              <a:noFill/>
              <a:ln w="3175">
                <a:solidFill>
                  <a:srgbClr val="000000"/>
                </a:solidFill>
                <a:miter lim="800000"/>
                <a:headEnd/>
                <a:tailEnd/>
              </a:ln>
            </p:spPr>
            <p:txBody>
              <a:bodyPr/>
              <a:lstStyle/>
              <a:p>
                <a:endParaRPr lang="en-US" dirty="0"/>
              </a:p>
            </p:txBody>
          </p:sp>
          <p:sp>
            <p:nvSpPr>
              <p:cNvPr id="1938" name="Line 3139"/>
              <p:cNvSpPr>
                <a:spLocks noChangeShapeType="1"/>
              </p:cNvSpPr>
              <p:nvPr/>
            </p:nvSpPr>
            <p:spPr bwMode="auto">
              <a:xfrm flipH="1" flipV="1">
                <a:off x="5085" y="2328"/>
                <a:ext cx="5" cy="10"/>
              </a:xfrm>
              <a:prstGeom prst="line">
                <a:avLst/>
              </a:prstGeom>
              <a:noFill/>
              <a:ln w="3175">
                <a:solidFill>
                  <a:srgbClr val="000000"/>
                </a:solidFill>
                <a:miter lim="800000"/>
                <a:headEnd/>
                <a:tailEnd/>
              </a:ln>
            </p:spPr>
            <p:txBody>
              <a:bodyPr/>
              <a:lstStyle/>
              <a:p>
                <a:endParaRPr lang="en-US" dirty="0"/>
              </a:p>
            </p:txBody>
          </p:sp>
          <p:sp>
            <p:nvSpPr>
              <p:cNvPr id="1939" name="Freeform 3140"/>
              <p:cNvSpPr>
                <a:spLocks/>
              </p:cNvSpPr>
              <p:nvPr/>
            </p:nvSpPr>
            <p:spPr bwMode="auto">
              <a:xfrm>
                <a:off x="5022" y="2238"/>
                <a:ext cx="70" cy="90"/>
              </a:xfrm>
              <a:custGeom>
                <a:avLst/>
                <a:gdLst>
                  <a:gd name="T0" fmla="*/ 63 w 70"/>
                  <a:gd name="T1" fmla="*/ 90 h 90"/>
                  <a:gd name="T2" fmla="*/ 68 w 70"/>
                  <a:gd name="T3" fmla="*/ 90 h 90"/>
                  <a:gd name="T4" fmla="*/ 65 w 70"/>
                  <a:gd name="T5" fmla="*/ 82 h 90"/>
                  <a:gd name="T6" fmla="*/ 70 w 70"/>
                  <a:gd name="T7" fmla="*/ 77 h 90"/>
                  <a:gd name="T8" fmla="*/ 67 w 70"/>
                  <a:gd name="T9" fmla="*/ 79 h 90"/>
                  <a:gd name="T10" fmla="*/ 67 w 70"/>
                  <a:gd name="T11" fmla="*/ 64 h 90"/>
                  <a:gd name="T12" fmla="*/ 59 w 70"/>
                  <a:gd name="T13" fmla="*/ 56 h 90"/>
                  <a:gd name="T14" fmla="*/ 52 w 70"/>
                  <a:gd name="T15" fmla="*/ 40 h 90"/>
                  <a:gd name="T16" fmla="*/ 54 w 70"/>
                  <a:gd name="T17" fmla="*/ 36 h 90"/>
                  <a:gd name="T18" fmla="*/ 51 w 70"/>
                  <a:gd name="T19" fmla="*/ 32 h 90"/>
                  <a:gd name="T20" fmla="*/ 54 w 70"/>
                  <a:gd name="T21" fmla="*/ 26 h 90"/>
                  <a:gd name="T22" fmla="*/ 52 w 70"/>
                  <a:gd name="T23" fmla="*/ 21 h 90"/>
                  <a:gd name="T24" fmla="*/ 33 w 70"/>
                  <a:gd name="T25" fmla="*/ 8 h 90"/>
                  <a:gd name="T26" fmla="*/ 33 w 70"/>
                  <a:gd name="T27" fmla="*/ 4 h 90"/>
                  <a:gd name="T28" fmla="*/ 21 w 70"/>
                  <a:gd name="T29" fmla="*/ 0 h 90"/>
                  <a:gd name="T30" fmla="*/ 17 w 70"/>
                  <a:gd name="T31" fmla="*/ 4 h 90"/>
                  <a:gd name="T32" fmla="*/ 23 w 70"/>
                  <a:gd name="T33" fmla="*/ 15 h 90"/>
                  <a:gd name="T34" fmla="*/ 8 w 70"/>
                  <a:gd name="T35" fmla="*/ 13 h 90"/>
                  <a:gd name="T36" fmla="*/ 0 w 70"/>
                  <a:gd name="T37" fmla="*/ 18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90"/>
                  <a:gd name="T59" fmla="*/ 70 w 7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90">
                    <a:moveTo>
                      <a:pt x="63" y="90"/>
                    </a:moveTo>
                    <a:lnTo>
                      <a:pt x="68" y="90"/>
                    </a:lnTo>
                    <a:lnTo>
                      <a:pt x="65" y="82"/>
                    </a:lnTo>
                    <a:lnTo>
                      <a:pt x="70" y="77"/>
                    </a:lnTo>
                    <a:lnTo>
                      <a:pt x="67" y="79"/>
                    </a:lnTo>
                    <a:lnTo>
                      <a:pt x="67" y="64"/>
                    </a:lnTo>
                    <a:lnTo>
                      <a:pt x="59" y="56"/>
                    </a:lnTo>
                    <a:lnTo>
                      <a:pt x="52" y="40"/>
                    </a:lnTo>
                    <a:lnTo>
                      <a:pt x="54" y="36"/>
                    </a:lnTo>
                    <a:lnTo>
                      <a:pt x="51" y="32"/>
                    </a:lnTo>
                    <a:lnTo>
                      <a:pt x="54" y="26"/>
                    </a:lnTo>
                    <a:lnTo>
                      <a:pt x="52" y="21"/>
                    </a:lnTo>
                    <a:lnTo>
                      <a:pt x="33" y="8"/>
                    </a:lnTo>
                    <a:lnTo>
                      <a:pt x="33" y="4"/>
                    </a:lnTo>
                    <a:lnTo>
                      <a:pt x="21" y="0"/>
                    </a:lnTo>
                    <a:lnTo>
                      <a:pt x="17" y="4"/>
                    </a:lnTo>
                    <a:lnTo>
                      <a:pt x="23" y="15"/>
                    </a:lnTo>
                    <a:lnTo>
                      <a:pt x="8" y="13"/>
                    </a:lnTo>
                    <a:lnTo>
                      <a:pt x="0" y="18"/>
                    </a:lnTo>
                  </a:path>
                </a:pathLst>
              </a:custGeom>
              <a:noFill/>
              <a:ln w="3175">
                <a:solidFill>
                  <a:srgbClr val="000000"/>
                </a:solidFill>
                <a:miter lim="800000"/>
                <a:headEnd/>
                <a:tailEnd/>
              </a:ln>
            </p:spPr>
            <p:txBody>
              <a:bodyPr/>
              <a:lstStyle/>
              <a:p>
                <a:pPr algn="ctr" eaLnBrk="0" hangingPunct="0"/>
                <a:endParaRPr lang="en-US" dirty="0"/>
              </a:p>
            </p:txBody>
          </p:sp>
          <p:sp>
            <p:nvSpPr>
              <p:cNvPr id="1940" name="Line 3141"/>
              <p:cNvSpPr>
                <a:spLocks noChangeShapeType="1"/>
              </p:cNvSpPr>
              <p:nvPr/>
            </p:nvSpPr>
            <p:spPr bwMode="auto">
              <a:xfrm flipH="1" flipV="1">
                <a:off x="5016" y="2251"/>
                <a:ext cx="6" cy="5"/>
              </a:xfrm>
              <a:prstGeom prst="line">
                <a:avLst/>
              </a:prstGeom>
              <a:noFill/>
              <a:ln w="3175">
                <a:solidFill>
                  <a:srgbClr val="000000"/>
                </a:solidFill>
                <a:miter lim="800000"/>
                <a:headEnd/>
                <a:tailEnd/>
              </a:ln>
            </p:spPr>
            <p:txBody>
              <a:bodyPr/>
              <a:lstStyle/>
              <a:p>
                <a:endParaRPr lang="en-US" dirty="0"/>
              </a:p>
            </p:txBody>
          </p:sp>
          <p:sp>
            <p:nvSpPr>
              <p:cNvPr id="1941" name="Line 3142"/>
              <p:cNvSpPr>
                <a:spLocks noChangeShapeType="1"/>
              </p:cNvSpPr>
              <p:nvPr/>
            </p:nvSpPr>
            <p:spPr bwMode="auto">
              <a:xfrm flipH="1" flipV="1">
                <a:off x="5014" y="2250"/>
                <a:ext cx="2" cy="1"/>
              </a:xfrm>
              <a:prstGeom prst="line">
                <a:avLst/>
              </a:prstGeom>
              <a:noFill/>
              <a:ln w="3175">
                <a:solidFill>
                  <a:srgbClr val="000000"/>
                </a:solidFill>
                <a:miter lim="800000"/>
                <a:headEnd/>
                <a:tailEnd/>
              </a:ln>
            </p:spPr>
            <p:txBody>
              <a:bodyPr/>
              <a:lstStyle/>
              <a:p>
                <a:endParaRPr lang="en-US" dirty="0"/>
              </a:p>
            </p:txBody>
          </p:sp>
          <p:sp>
            <p:nvSpPr>
              <p:cNvPr id="1942" name="Line 3143"/>
              <p:cNvSpPr>
                <a:spLocks noChangeShapeType="1"/>
              </p:cNvSpPr>
              <p:nvPr/>
            </p:nvSpPr>
            <p:spPr bwMode="auto">
              <a:xfrm flipH="1">
                <a:off x="5013" y="2250"/>
                <a:ext cx="1" cy="1"/>
              </a:xfrm>
              <a:prstGeom prst="line">
                <a:avLst/>
              </a:prstGeom>
              <a:noFill/>
              <a:ln w="3175">
                <a:solidFill>
                  <a:srgbClr val="000000"/>
                </a:solidFill>
                <a:miter lim="800000"/>
                <a:headEnd/>
                <a:tailEnd/>
              </a:ln>
            </p:spPr>
            <p:txBody>
              <a:bodyPr/>
              <a:lstStyle/>
              <a:p>
                <a:endParaRPr lang="en-US" dirty="0"/>
              </a:p>
            </p:txBody>
          </p:sp>
          <p:sp>
            <p:nvSpPr>
              <p:cNvPr id="1943" name="Freeform 3144"/>
              <p:cNvSpPr>
                <a:spLocks/>
              </p:cNvSpPr>
              <p:nvPr/>
            </p:nvSpPr>
            <p:spPr bwMode="auto">
              <a:xfrm>
                <a:off x="4988" y="2099"/>
                <a:ext cx="85" cy="151"/>
              </a:xfrm>
              <a:custGeom>
                <a:avLst/>
                <a:gdLst>
                  <a:gd name="T0" fmla="*/ 25 w 85"/>
                  <a:gd name="T1" fmla="*/ 151 h 151"/>
                  <a:gd name="T2" fmla="*/ 21 w 85"/>
                  <a:gd name="T3" fmla="*/ 139 h 151"/>
                  <a:gd name="T4" fmla="*/ 23 w 85"/>
                  <a:gd name="T5" fmla="*/ 135 h 151"/>
                  <a:gd name="T6" fmla="*/ 28 w 85"/>
                  <a:gd name="T7" fmla="*/ 136 h 151"/>
                  <a:gd name="T8" fmla="*/ 28 w 85"/>
                  <a:gd name="T9" fmla="*/ 130 h 151"/>
                  <a:gd name="T10" fmla="*/ 36 w 85"/>
                  <a:gd name="T11" fmla="*/ 122 h 151"/>
                  <a:gd name="T12" fmla="*/ 38 w 85"/>
                  <a:gd name="T13" fmla="*/ 111 h 151"/>
                  <a:gd name="T14" fmla="*/ 49 w 85"/>
                  <a:gd name="T15" fmla="*/ 111 h 151"/>
                  <a:gd name="T16" fmla="*/ 55 w 85"/>
                  <a:gd name="T17" fmla="*/ 106 h 151"/>
                  <a:gd name="T18" fmla="*/ 54 w 85"/>
                  <a:gd name="T19" fmla="*/ 103 h 151"/>
                  <a:gd name="T20" fmla="*/ 68 w 85"/>
                  <a:gd name="T21" fmla="*/ 103 h 151"/>
                  <a:gd name="T22" fmla="*/ 73 w 85"/>
                  <a:gd name="T23" fmla="*/ 95 h 151"/>
                  <a:gd name="T24" fmla="*/ 73 w 85"/>
                  <a:gd name="T25" fmla="*/ 79 h 151"/>
                  <a:gd name="T26" fmla="*/ 80 w 85"/>
                  <a:gd name="T27" fmla="*/ 75 h 151"/>
                  <a:gd name="T28" fmla="*/ 85 w 85"/>
                  <a:gd name="T29" fmla="*/ 66 h 151"/>
                  <a:gd name="T30" fmla="*/ 73 w 85"/>
                  <a:gd name="T31" fmla="*/ 66 h 151"/>
                  <a:gd name="T32" fmla="*/ 72 w 85"/>
                  <a:gd name="T33" fmla="*/ 69 h 151"/>
                  <a:gd name="T34" fmla="*/ 73 w 85"/>
                  <a:gd name="T35" fmla="*/ 91 h 151"/>
                  <a:gd name="T36" fmla="*/ 68 w 85"/>
                  <a:gd name="T37" fmla="*/ 103 h 151"/>
                  <a:gd name="T38" fmla="*/ 52 w 85"/>
                  <a:gd name="T39" fmla="*/ 103 h 151"/>
                  <a:gd name="T40" fmla="*/ 52 w 85"/>
                  <a:gd name="T41" fmla="*/ 98 h 151"/>
                  <a:gd name="T42" fmla="*/ 46 w 85"/>
                  <a:gd name="T43" fmla="*/ 90 h 151"/>
                  <a:gd name="T44" fmla="*/ 38 w 85"/>
                  <a:gd name="T45" fmla="*/ 101 h 151"/>
                  <a:gd name="T46" fmla="*/ 31 w 85"/>
                  <a:gd name="T47" fmla="*/ 74 h 151"/>
                  <a:gd name="T48" fmla="*/ 46 w 85"/>
                  <a:gd name="T49" fmla="*/ 56 h 151"/>
                  <a:gd name="T50" fmla="*/ 23 w 85"/>
                  <a:gd name="T51" fmla="*/ 51 h 151"/>
                  <a:gd name="T52" fmla="*/ 20 w 85"/>
                  <a:gd name="T53" fmla="*/ 45 h 151"/>
                  <a:gd name="T54" fmla="*/ 23 w 85"/>
                  <a:gd name="T55" fmla="*/ 29 h 151"/>
                  <a:gd name="T56" fmla="*/ 30 w 85"/>
                  <a:gd name="T57" fmla="*/ 32 h 151"/>
                  <a:gd name="T58" fmla="*/ 34 w 85"/>
                  <a:gd name="T59" fmla="*/ 31 h 151"/>
                  <a:gd name="T60" fmla="*/ 25 w 85"/>
                  <a:gd name="T61" fmla="*/ 24 h 151"/>
                  <a:gd name="T62" fmla="*/ 15 w 85"/>
                  <a:gd name="T63" fmla="*/ 21 h 151"/>
                  <a:gd name="T64" fmla="*/ 13 w 85"/>
                  <a:gd name="T65" fmla="*/ 10 h 151"/>
                  <a:gd name="T66" fmla="*/ 18 w 85"/>
                  <a:gd name="T67" fmla="*/ 7 h 151"/>
                  <a:gd name="T68" fmla="*/ 12 w 85"/>
                  <a:gd name="T69" fmla="*/ 3 h 151"/>
                  <a:gd name="T70" fmla="*/ 13 w 85"/>
                  <a:gd name="T71" fmla="*/ 0 h 151"/>
                  <a:gd name="T72" fmla="*/ 5 w 85"/>
                  <a:gd name="T73" fmla="*/ 5 h 151"/>
                  <a:gd name="T74" fmla="*/ 7 w 85"/>
                  <a:gd name="T75" fmla="*/ 15 h 151"/>
                  <a:gd name="T76" fmla="*/ 0 w 85"/>
                  <a:gd name="T77" fmla="*/ 24 h 151"/>
                  <a:gd name="T78" fmla="*/ 5 w 85"/>
                  <a:gd name="T79" fmla="*/ 27 h 151"/>
                  <a:gd name="T80" fmla="*/ 4 w 85"/>
                  <a:gd name="T81" fmla="*/ 48 h 151"/>
                  <a:gd name="T82" fmla="*/ 9 w 85"/>
                  <a:gd name="T83" fmla="*/ 56 h 151"/>
                  <a:gd name="T84" fmla="*/ 20 w 85"/>
                  <a:gd name="T85" fmla="*/ 71 h 151"/>
                  <a:gd name="T86" fmla="*/ 31 w 85"/>
                  <a:gd name="T87" fmla="*/ 74 h 151"/>
                  <a:gd name="T88" fmla="*/ 34 w 85"/>
                  <a:gd name="T89" fmla="*/ 99 h 1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5"/>
                  <a:gd name="T136" fmla="*/ 0 h 151"/>
                  <a:gd name="T137" fmla="*/ 85 w 85"/>
                  <a:gd name="T138" fmla="*/ 151 h 1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5" h="151">
                    <a:moveTo>
                      <a:pt x="25" y="151"/>
                    </a:moveTo>
                    <a:lnTo>
                      <a:pt x="21" y="139"/>
                    </a:lnTo>
                    <a:lnTo>
                      <a:pt x="23" y="135"/>
                    </a:lnTo>
                    <a:lnTo>
                      <a:pt x="28" y="136"/>
                    </a:lnTo>
                    <a:lnTo>
                      <a:pt x="28" y="130"/>
                    </a:lnTo>
                    <a:lnTo>
                      <a:pt x="36" y="122"/>
                    </a:lnTo>
                    <a:lnTo>
                      <a:pt x="38" y="111"/>
                    </a:lnTo>
                    <a:lnTo>
                      <a:pt x="49" y="111"/>
                    </a:lnTo>
                    <a:lnTo>
                      <a:pt x="55" y="106"/>
                    </a:lnTo>
                    <a:lnTo>
                      <a:pt x="54" y="103"/>
                    </a:lnTo>
                    <a:lnTo>
                      <a:pt x="68" y="103"/>
                    </a:lnTo>
                    <a:lnTo>
                      <a:pt x="73" y="95"/>
                    </a:lnTo>
                    <a:lnTo>
                      <a:pt x="73" y="79"/>
                    </a:lnTo>
                    <a:lnTo>
                      <a:pt x="80" y="75"/>
                    </a:lnTo>
                    <a:lnTo>
                      <a:pt x="85" y="66"/>
                    </a:lnTo>
                    <a:lnTo>
                      <a:pt x="73" y="66"/>
                    </a:lnTo>
                    <a:lnTo>
                      <a:pt x="72" y="69"/>
                    </a:lnTo>
                    <a:lnTo>
                      <a:pt x="73" y="91"/>
                    </a:lnTo>
                    <a:lnTo>
                      <a:pt x="68" y="103"/>
                    </a:lnTo>
                    <a:lnTo>
                      <a:pt x="52" y="103"/>
                    </a:lnTo>
                    <a:lnTo>
                      <a:pt x="52" y="98"/>
                    </a:lnTo>
                    <a:lnTo>
                      <a:pt x="46" y="90"/>
                    </a:lnTo>
                    <a:lnTo>
                      <a:pt x="38" y="101"/>
                    </a:lnTo>
                    <a:lnTo>
                      <a:pt x="31" y="74"/>
                    </a:lnTo>
                    <a:lnTo>
                      <a:pt x="46" y="56"/>
                    </a:lnTo>
                    <a:lnTo>
                      <a:pt x="23" y="51"/>
                    </a:lnTo>
                    <a:lnTo>
                      <a:pt x="20" y="45"/>
                    </a:lnTo>
                    <a:lnTo>
                      <a:pt x="23" y="29"/>
                    </a:lnTo>
                    <a:lnTo>
                      <a:pt x="30" y="32"/>
                    </a:lnTo>
                    <a:lnTo>
                      <a:pt x="34" y="31"/>
                    </a:lnTo>
                    <a:lnTo>
                      <a:pt x="25" y="24"/>
                    </a:lnTo>
                    <a:lnTo>
                      <a:pt x="15" y="21"/>
                    </a:lnTo>
                    <a:lnTo>
                      <a:pt x="13" y="10"/>
                    </a:lnTo>
                    <a:lnTo>
                      <a:pt x="18" y="7"/>
                    </a:lnTo>
                    <a:lnTo>
                      <a:pt x="12" y="3"/>
                    </a:lnTo>
                    <a:lnTo>
                      <a:pt x="13" y="0"/>
                    </a:lnTo>
                    <a:lnTo>
                      <a:pt x="5" y="5"/>
                    </a:lnTo>
                    <a:lnTo>
                      <a:pt x="7" y="15"/>
                    </a:lnTo>
                    <a:lnTo>
                      <a:pt x="0" y="24"/>
                    </a:lnTo>
                    <a:lnTo>
                      <a:pt x="5" y="27"/>
                    </a:lnTo>
                    <a:lnTo>
                      <a:pt x="4" y="48"/>
                    </a:lnTo>
                    <a:lnTo>
                      <a:pt x="9" y="56"/>
                    </a:lnTo>
                    <a:lnTo>
                      <a:pt x="20" y="71"/>
                    </a:lnTo>
                    <a:lnTo>
                      <a:pt x="31" y="74"/>
                    </a:lnTo>
                    <a:lnTo>
                      <a:pt x="34" y="99"/>
                    </a:lnTo>
                  </a:path>
                </a:pathLst>
              </a:custGeom>
              <a:noFill/>
              <a:ln w="3175">
                <a:solidFill>
                  <a:srgbClr val="000000"/>
                </a:solidFill>
                <a:miter lim="800000"/>
                <a:headEnd/>
                <a:tailEnd/>
              </a:ln>
            </p:spPr>
            <p:txBody>
              <a:bodyPr/>
              <a:lstStyle/>
              <a:p>
                <a:pPr algn="ctr" eaLnBrk="0" hangingPunct="0"/>
                <a:endParaRPr lang="en-US" dirty="0"/>
              </a:p>
            </p:txBody>
          </p:sp>
          <p:sp>
            <p:nvSpPr>
              <p:cNvPr id="1944" name="Line 3145"/>
              <p:cNvSpPr>
                <a:spLocks noChangeShapeType="1"/>
              </p:cNvSpPr>
              <p:nvPr/>
            </p:nvSpPr>
            <p:spPr bwMode="auto">
              <a:xfrm flipH="1">
                <a:off x="4993" y="2198"/>
                <a:ext cx="29" cy="1"/>
              </a:xfrm>
              <a:prstGeom prst="line">
                <a:avLst/>
              </a:prstGeom>
              <a:noFill/>
              <a:ln w="3175">
                <a:solidFill>
                  <a:srgbClr val="000000"/>
                </a:solidFill>
                <a:miter lim="800000"/>
                <a:headEnd/>
                <a:tailEnd/>
              </a:ln>
            </p:spPr>
            <p:txBody>
              <a:bodyPr/>
              <a:lstStyle/>
              <a:p>
                <a:endParaRPr lang="en-US" dirty="0"/>
              </a:p>
            </p:txBody>
          </p:sp>
          <p:sp>
            <p:nvSpPr>
              <p:cNvPr id="1945" name="Line 3146"/>
              <p:cNvSpPr>
                <a:spLocks noChangeShapeType="1"/>
              </p:cNvSpPr>
              <p:nvPr/>
            </p:nvSpPr>
            <p:spPr bwMode="auto">
              <a:xfrm>
                <a:off x="4993" y="2198"/>
                <a:ext cx="1" cy="1"/>
              </a:xfrm>
              <a:prstGeom prst="line">
                <a:avLst/>
              </a:prstGeom>
              <a:noFill/>
              <a:ln w="3175">
                <a:solidFill>
                  <a:srgbClr val="000000"/>
                </a:solidFill>
                <a:miter lim="800000"/>
                <a:headEnd/>
                <a:tailEnd/>
              </a:ln>
            </p:spPr>
            <p:txBody>
              <a:bodyPr/>
              <a:lstStyle/>
              <a:p>
                <a:endParaRPr lang="en-US" dirty="0"/>
              </a:p>
            </p:txBody>
          </p:sp>
          <p:sp>
            <p:nvSpPr>
              <p:cNvPr id="1946" name="Freeform 3147"/>
              <p:cNvSpPr>
                <a:spLocks/>
              </p:cNvSpPr>
              <p:nvPr/>
            </p:nvSpPr>
            <p:spPr bwMode="auto">
              <a:xfrm>
                <a:off x="4890" y="2086"/>
                <a:ext cx="103" cy="112"/>
              </a:xfrm>
              <a:custGeom>
                <a:avLst/>
                <a:gdLst>
                  <a:gd name="T0" fmla="*/ 103 w 103"/>
                  <a:gd name="T1" fmla="*/ 112 h 112"/>
                  <a:gd name="T2" fmla="*/ 87 w 103"/>
                  <a:gd name="T3" fmla="*/ 112 h 112"/>
                  <a:gd name="T4" fmla="*/ 85 w 103"/>
                  <a:gd name="T5" fmla="*/ 85 h 112"/>
                  <a:gd name="T6" fmla="*/ 56 w 103"/>
                  <a:gd name="T7" fmla="*/ 87 h 112"/>
                  <a:gd name="T8" fmla="*/ 56 w 103"/>
                  <a:gd name="T9" fmla="*/ 58 h 112"/>
                  <a:gd name="T10" fmla="*/ 42 w 103"/>
                  <a:gd name="T11" fmla="*/ 32 h 112"/>
                  <a:gd name="T12" fmla="*/ 0 w 103"/>
                  <a:gd name="T13" fmla="*/ 32 h 112"/>
                  <a:gd name="T14" fmla="*/ 0 w 103"/>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112"/>
                  <a:gd name="T26" fmla="*/ 103 w 103"/>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112">
                    <a:moveTo>
                      <a:pt x="103" y="112"/>
                    </a:moveTo>
                    <a:lnTo>
                      <a:pt x="87" y="112"/>
                    </a:lnTo>
                    <a:lnTo>
                      <a:pt x="85" y="85"/>
                    </a:lnTo>
                    <a:lnTo>
                      <a:pt x="56" y="87"/>
                    </a:lnTo>
                    <a:lnTo>
                      <a:pt x="56" y="58"/>
                    </a:lnTo>
                    <a:lnTo>
                      <a:pt x="42" y="32"/>
                    </a:lnTo>
                    <a:lnTo>
                      <a:pt x="0" y="3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47" name="Line 3148"/>
              <p:cNvSpPr>
                <a:spLocks noChangeShapeType="1"/>
              </p:cNvSpPr>
              <p:nvPr/>
            </p:nvSpPr>
            <p:spPr bwMode="auto">
              <a:xfrm flipV="1">
                <a:off x="4890" y="2080"/>
                <a:ext cx="1" cy="6"/>
              </a:xfrm>
              <a:prstGeom prst="line">
                <a:avLst/>
              </a:prstGeom>
              <a:noFill/>
              <a:ln w="3175">
                <a:solidFill>
                  <a:srgbClr val="000000"/>
                </a:solidFill>
                <a:miter lim="800000"/>
                <a:headEnd/>
                <a:tailEnd/>
              </a:ln>
            </p:spPr>
            <p:txBody>
              <a:bodyPr/>
              <a:lstStyle/>
              <a:p>
                <a:endParaRPr lang="en-US" dirty="0"/>
              </a:p>
            </p:txBody>
          </p:sp>
          <p:sp>
            <p:nvSpPr>
              <p:cNvPr id="1948" name="Line 3149"/>
              <p:cNvSpPr>
                <a:spLocks noChangeShapeType="1"/>
              </p:cNvSpPr>
              <p:nvPr/>
            </p:nvSpPr>
            <p:spPr bwMode="auto">
              <a:xfrm flipV="1">
                <a:off x="4890" y="2077"/>
                <a:ext cx="1" cy="3"/>
              </a:xfrm>
              <a:prstGeom prst="line">
                <a:avLst/>
              </a:prstGeom>
              <a:noFill/>
              <a:ln w="3175">
                <a:solidFill>
                  <a:srgbClr val="000000"/>
                </a:solidFill>
                <a:miter lim="800000"/>
                <a:headEnd/>
                <a:tailEnd/>
              </a:ln>
            </p:spPr>
            <p:txBody>
              <a:bodyPr/>
              <a:lstStyle/>
              <a:p>
                <a:endParaRPr lang="en-US" dirty="0"/>
              </a:p>
            </p:txBody>
          </p:sp>
          <p:sp>
            <p:nvSpPr>
              <p:cNvPr id="1949" name="Line 3150"/>
              <p:cNvSpPr>
                <a:spLocks noChangeShapeType="1"/>
              </p:cNvSpPr>
              <p:nvPr/>
            </p:nvSpPr>
            <p:spPr bwMode="auto">
              <a:xfrm flipV="1">
                <a:off x="4890" y="2070"/>
                <a:ext cx="328" cy="7"/>
              </a:xfrm>
              <a:prstGeom prst="line">
                <a:avLst/>
              </a:prstGeom>
              <a:noFill/>
              <a:ln w="3175">
                <a:solidFill>
                  <a:srgbClr val="000000"/>
                </a:solidFill>
                <a:miter lim="800000"/>
                <a:headEnd/>
                <a:tailEnd/>
              </a:ln>
            </p:spPr>
            <p:txBody>
              <a:bodyPr/>
              <a:lstStyle/>
              <a:p>
                <a:endParaRPr lang="en-US" dirty="0"/>
              </a:p>
            </p:txBody>
          </p:sp>
          <p:sp>
            <p:nvSpPr>
              <p:cNvPr id="1950" name="Line 3151"/>
              <p:cNvSpPr>
                <a:spLocks noChangeShapeType="1"/>
              </p:cNvSpPr>
              <p:nvPr/>
            </p:nvSpPr>
            <p:spPr bwMode="auto">
              <a:xfrm flipV="1">
                <a:off x="5317" y="2070"/>
                <a:ext cx="1" cy="2"/>
              </a:xfrm>
              <a:prstGeom prst="line">
                <a:avLst/>
              </a:prstGeom>
              <a:noFill/>
              <a:ln w="3175">
                <a:solidFill>
                  <a:srgbClr val="000000"/>
                </a:solidFill>
                <a:miter lim="800000"/>
                <a:headEnd/>
                <a:tailEnd/>
              </a:ln>
            </p:spPr>
            <p:txBody>
              <a:bodyPr/>
              <a:lstStyle/>
              <a:p>
                <a:endParaRPr lang="en-US" dirty="0"/>
              </a:p>
            </p:txBody>
          </p:sp>
          <p:sp>
            <p:nvSpPr>
              <p:cNvPr id="1951" name="Line 3152"/>
              <p:cNvSpPr>
                <a:spLocks noChangeShapeType="1"/>
              </p:cNvSpPr>
              <p:nvPr/>
            </p:nvSpPr>
            <p:spPr bwMode="auto">
              <a:xfrm>
                <a:off x="5014" y="2206"/>
                <a:ext cx="1" cy="5"/>
              </a:xfrm>
              <a:prstGeom prst="line">
                <a:avLst/>
              </a:prstGeom>
              <a:noFill/>
              <a:ln w="3175">
                <a:solidFill>
                  <a:srgbClr val="000000"/>
                </a:solidFill>
                <a:miter lim="800000"/>
                <a:headEnd/>
                <a:tailEnd/>
              </a:ln>
            </p:spPr>
            <p:txBody>
              <a:bodyPr/>
              <a:lstStyle/>
              <a:p>
                <a:endParaRPr lang="en-US" dirty="0"/>
              </a:p>
            </p:txBody>
          </p:sp>
          <p:sp>
            <p:nvSpPr>
              <p:cNvPr id="1952" name="Line 3153"/>
              <p:cNvSpPr>
                <a:spLocks noChangeShapeType="1"/>
              </p:cNvSpPr>
              <p:nvPr/>
            </p:nvSpPr>
            <p:spPr bwMode="auto">
              <a:xfrm>
                <a:off x="5014" y="2211"/>
                <a:ext cx="2" cy="7"/>
              </a:xfrm>
              <a:prstGeom prst="line">
                <a:avLst/>
              </a:prstGeom>
              <a:noFill/>
              <a:ln w="3175">
                <a:solidFill>
                  <a:srgbClr val="000000"/>
                </a:solidFill>
                <a:miter lim="800000"/>
                <a:headEnd/>
                <a:tailEnd/>
              </a:ln>
            </p:spPr>
            <p:txBody>
              <a:bodyPr/>
              <a:lstStyle/>
              <a:p>
                <a:endParaRPr lang="en-US" dirty="0"/>
              </a:p>
            </p:txBody>
          </p:sp>
          <p:sp>
            <p:nvSpPr>
              <p:cNvPr id="1953" name="Line 3154"/>
              <p:cNvSpPr>
                <a:spLocks noChangeShapeType="1"/>
              </p:cNvSpPr>
              <p:nvPr/>
            </p:nvSpPr>
            <p:spPr bwMode="auto">
              <a:xfrm flipH="1">
                <a:off x="5014" y="2218"/>
                <a:ext cx="2" cy="3"/>
              </a:xfrm>
              <a:prstGeom prst="line">
                <a:avLst/>
              </a:prstGeom>
              <a:noFill/>
              <a:ln w="3175">
                <a:solidFill>
                  <a:srgbClr val="000000"/>
                </a:solidFill>
                <a:miter lim="800000"/>
                <a:headEnd/>
                <a:tailEnd/>
              </a:ln>
            </p:spPr>
            <p:txBody>
              <a:bodyPr/>
              <a:lstStyle/>
              <a:p>
                <a:endParaRPr lang="en-US" dirty="0"/>
              </a:p>
            </p:txBody>
          </p:sp>
          <p:sp>
            <p:nvSpPr>
              <p:cNvPr id="1954" name="Freeform 3155"/>
              <p:cNvSpPr>
                <a:spLocks/>
              </p:cNvSpPr>
              <p:nvPr/>
            </p:nvSpPr>
            <p:spPr bwMode="auto">
              <a:xfrm>
                <a:off x="4975" y="2211"/>
                <a:ext cx="39" cy="39"/>
              </a:xfrm>
              <a:custGeom>
                <a:avLst/>
                <a:gdLst>
                  <a:gd name="T0" fmla="*/ 39 w 39"/>
                  <a:gd name="T1" fmla="*/ 10 h 39"/>
                  <a:gd name="T2" fmla="*/ 33 w 39"/>
                  <a:gd name="T3" fmla="*/ 21 h 39"/>
                  <a:gd name="T4" fmla="*/ 28 w 39"/>
                  <a:gd name="T5" fmla="*/ 15 h 39"/>
                  <a:gd name="T6" fmla="*/ 13 w 39"/>
                  <a:gd name="T7" fmla="*/ 10 h 39"/>
                  <a:gd name="T8" fmla="*/ 7 w 39"/>
                  <a:gd name="T9" fmla="*/ 0 h 39"/>
                  <a:gd name="T10" fmla="*/ 0 w 39"/>
                  <a:gd name="T11" fmla="*/ 5 h 39"/>
                  <a:gd name="T12" fmla="*/ 0 w 39"/>
                  <a:gd name="T13" fmla="*/ 10 h 39"/>
                  <a:gd name="T14" fmla="*/ 9 w 39"/>
                  <a:gd name="T15" fmla="*/ 11 h 39"/>
                  <a:gd name="T16" fmla="*/ 18 w 39"/>
                  <a:gd name="T17" fmla="*/ 27 h 39"/>
                  <a:gd name="T18" fmla="*/ 31 w 39"/>
                  <a:gd name="T19" fmla="*/ 26 h 39"/>
                  <a:gd name="T20" fmla="*/ 38 w 39"/>
                  <a:gd name="T21" fmla="*/ 39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39"/>
                  <a:gd name="T35" fmla="*/ 39 w 39"/>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39">
                    <a:moveTo>
                      <a:pt x="39" y="10"/>
                    </a:moveTo>
                    <a:lnTo>
                      <a:pt x="33" y="21"/>
                    </a:lnTo>
                    <a:lnTo>
                      <a:pt x="28" y="15"/>
                    </a:lnTo>
                    <a:lnTo>
                      <a:pt x="13" y="10"/>
                    </a:lnTo>
                    <a:lnTo>
                      <a:pt x="7" y="0"/>
                    </a:lnTo>
                    <a:lnTo>
                      <a:pt x="0" y="5"/>
                    </a:lnTo>
                    <a:lnTo>
                      <a:pt x="0" y="10"/>
                    </a:lnTo>
                    <a:lnTo>
                      <a:pt x="9" y="11"/>
                    </a:lnTo>
                    <a:lnTo>
                      <a:pt x="18" y="27"/>
                    </a:lnTo>
                    <a:lnTo>
                      <a:pt x="31" y="26"/>
                    </a:lnTo>
                    <a:lnTo>
                      <a:pt x="38" y="39"/>
                    </a:lnTo>
                  </a:path>
                </a:pathLst>
              </a:custGeom>
              <a:noFill/>
              <a:ln w="3175">
                <a:solidFill>
                  <a:srgbClr val="000000"/>
                </a:solidFill>
                <a:miter lim="800000"/>
                <a:headEnd/>
                <a:tailEnd/>
              </a:ln>
            </p:spPr>
            <p:txBody>
              <a:bodyPr/>
              <a:lstStyle/>
              <a:p>
                <a:pPr algn="ctr" eaLnBrk="0" hangingPunct="0"/>
                <a:endParaRPr lang="en-US" dirty="0"/>
              </a:p>
            </p:txBody>
          </p:sp>
          <p:sp>
            <p:nvSpPr>
              <p:cNvPr id="1955" name="Line 3156"/>
              <p:cNvSpPr>
                <a:spLocks noChangeShapeType="1"/>
              </p:cNvSpPr>
              <p:nvPr/>
            </p:nvSpPr>
            <p:spPr bwMode="auto">
              <a:xfrm flipV="1">
                <a:off x="5013" y="2248"/>
                <a:ext cx="1" cy="2"/>
              </a:xfrm>
              <a:prstGeom prst="line">
                <a:avLst/>
              </a:prstGeom>
              <a:noFill/>
              <a:ln w="3175">
                <a:solidFill>
                  <a:srgbClr val="000000"/>
                </a:solidFill>
                <a:miter lim="800000"/>
                <a:headEnd/>
                <a:tailEnd/>
              </a:ln>
            </p:spPr>
            <p:txBody>
              <a:bodyPr/>
              <a:lstStyle/>
              <a:p>
                <a:endParaRPr lang="en-US" dirty="0"/>
              </a:p>
            </p:txBody>
          </p:sp>
          <p:sp>
            <p:nvSpPr>
              <p:cNvPr id="1956" name="Line 3157"/>
              <p:cNvSpPr>
                <a:spLocks noChangeShapeType="1"/>
              </p:cNvSpPr>
              <p:nvPr/>
            </p:nvSpPr>
            <p:spPr bwMode="auto">
              <a:xfrm>
                <a:off x="5013" y="2250"/>
                <a:ext cx="1" cy="1"/>
              </a:xfrm>
              <a:prstGeom prst="line">
                <a:avLst/>
              </a:prstGeom>
              <a:noFill/>
              <a:ln w="3175">
                <a:solidFill>
                  <a:srgbClr val="000000"/>
                </a:solidFill>
                <a:miter lim="800000"/>
                <a:headEnd/>
                <a:tailEnd/>
              </a:ln>
            </p:spPr>
            <p:txBody>
              <a:bodyPr/>
              <a:lstStyle/>
              <a:p>
                <a:endParaRPr lang="en-US" dirty="0"/>
              </a:p>
            </p:txBody>
          </p:sp>
          <p:sp>
            <p:nvSpPr>
              <p:cNvPr id="1957" name="Line 3158"/>
              <p:cNvSpPr>
                <a:spLocks noChangeShapeType="1"/>
              </p:cNvSpPr>
              <p:nvPr/>
            </p:nvSpPr>
            <p:spPr bwMode="auto">
              <a:xfrm>
                <a:off x="5013" y="2250"/>
                <a:ext cx="1" cy="1"/>
              </a:xfrm>
              <a:prstGeom prst="line">
                <a:avLst/>
              </a:prstGeom>
              <a:noFill/>
              <a:ln w="3175">
                <a:solidFill>
                  <a:srgbClr val="000000"/>
                </a:solidFill>
                <a:miter lim="800000"/>
                <a:headEnd/>
                <a:tailEnd/>
              </a:ln>
            </p:spPr>
            <p:txBody>
              <a:bodyPr/>
              <a:lstStyle/>
              <a:p>
                <a:endParaRPr lang="en-US" dirty="0"/>
              </a:p>
            </p:txBody>
          </p:sp>
          <p:sp>
            <p:nvSpPr>
              <p:cNvPr id="1958" name="Line 3159"/>
              <p:cNvSpPr>
                <a:spLocks noChangeShapeType="1"/>
              </p:cNvSpPr>
              <p:nvPr/>
            </p:nvSpPr>
            <p:spPr bwMode="auto">
              <a:xfrm>
                <a:off x="5014" y="2250"/>
                <a:ext cx="2" cy="1"/>
              </a:xfrm>
              <a:prstGeom prst="line">
                <a:avLst/>
              </a:prstGeom>
              <a:noFill/>
              <a:ln w="3175">
                <a:solidFill>
                  <a:srgbClr val="000000"/>
                </a:solidFill>
                <a:miter lim="800000"/>
                <a:headEnd/>
                <a:tailEnd/>
              </a:ln>
            </p:spPr>
            <p:txBody>
              <a:bodyPr/>
              <a:lstStyle/>
              <a:p>
                <a:endParaRPr lang="en-US" dirty="0"/>
              </a:p>
            </p:txBody>
          </p:sp>
          <p:sp>
            <p:nvSpPr>
              <p:cNvPr id="1959" name="Line 3160"/>
              <p:cNvSpPr>
                <a:spLocks noChangeShapeType="1"/>
              </p:cNvSpPr>
              <p:nvPr/>
            </p:nvSpPr>
            <p:spPr bwMode="auto">
              <a:xfrm>
                <a:off x="5016" y="2251"/>
                <a:ext cx="6" cy="5"/>
              </a:xfrm>
              <a:prstGeom prst="line">
                <a:avLst/>
              </a:prstGeom>
              <a:noFill/>
              <a:ln w="3175">
                <a:solidFill>
                  <a:srgbClr val="000000"/>
                </a:solidFill>
                <a:miter lim="800000"/>
                <a:headEnd/>
                <a:tailEnd/>
              </a:ln>
            </p:spPr>
            <p:txBody>
              <a:bodyPr/>
              <a:lstStyle/>
              <a:p>
                <a:endParaRPr lang="en-US" dirty="0"/>
              </a:p>
            </p:txBody>
          </p:sp>
          <p:sp>
            <p:nvSpPr>
              <p:cNvPr id="1960" name="Line 3161"/>
              <p:cNvSpPr>
                <a:spLocks noChangeShapeType="1"/>
              </p:cNvSpPr>
              <p:nvPr/>
            </p:nvSpPr>
            <p:spPr bwMode="auto">
              <a:xfrm flipV="1">
                <a:off x="5022" y="2254"/>
                <a:ext cx="2" cy="2"/>
              </a:xfrm>
              <a:prstGeom prst="line">
                <a:avLst/>
              </a:prstGeom>
              <a:noFill/>
              <a:ln w="3175">
                <a:solidFill>
                  <a:srgbClr val="000000"/>
                </a:solidFill>
                <a:miter lim="800000"/>
                <a:headEnd/>
                <a:tailEnd/>
              </a:ln>
            </p:spPr>
            <p:txBody>
              <a:bodyPr/>
              <a:lstStyle/>
              <a:p>
                <a:endParaRPr lang="en-US" dirty="0"/>
              </a:p>
            </p:txBody>
          </p:sp>
          <p:sp>
            <p:nvSpPr>
              <p:cNvPr id="1961" name="Line 3162"/>
              <p:cNvSpPr>
                <a:spLocks noChangeShapeType="1"/>
              </p:cNvSpPr>
              <p:nvPr/>
            </p:nvSpPr>
            <p:spPr bwMode="auto">
              <a:xfrm>
                <a:off x="5022" y="2256"/>
                <a:ext cx="1" cy="1"/>
              </a:xfrm>
              <a:prstGeom prst="line">
                <a:avLst/>
              </a:prstGeom>
              <a:noFill/>
              <a:ln w="3175">
                <a:solidFill>
                  <a:srgbClr val="000000"/>
                </a:solidFill>
                <a:miter lim="800000"/>
                <a:headEnd/>
                <a:tailEnd/>
              </a:ln>
            </p:spPr>
            <p:txBody>
              <a:bodyPr/>
              <a:lstStyle/>
              <a:p>
                <a:endParaRPr lang="en-US" dirty="0"/>
              </a:p>
            </p:txBody>
          </p:sp>
          <p:sp>
            <p:nvSpPr>
              <p:cNvPr id="1962" name="Line 3163"/>
              <p:cNvSpPr>
                <a:spLocks noChangeShapeType="1"/>
              </p:cNvSpPr>
              <p:nvPr/>
            </p:nvSpPr>
            <p:spPr bwMode="auto">
              <a:xfrm>
                <a:off x="5022" y="2256"/>
                <a:ext cx="2" cy="1"/>
              </a:xfrm>
              <a:prstGeom prst="line">
                <a:avLst/>
              </a:prstGeom>
              <a:noFill/>
              <a:ln w="3175">
                <a:solidFill>
                  <a:srgbClr val="000000"/>
                </a:solidFill>
                <a:miter lim="800000"/>
                <a:headEnd/>
                <a:tailEnd/>
              </a:ln>
            </p:spPr>
            <p:txBody>
              <a:bodyPr/>
              <a:lstStyle/>
              <a:p>
                <a:endParaRPr lang="en-US" dirty="0"/>
              </a:p>
            </p:txBody>
          </p:sp>
          <p:sp>
            <p:nvSpPr>
              <p:cNvPr id="1963" name="Line 3164"/>
              <p:cNvSpPr>
                <a:spLocks noChangeShapeType="1"/>
              </p:cNvSpPr>
              <p:nvPr/>
            </p:nvSpPr>
            <p:spPr bwMode="auto">
              <a:xfrm>
                <a:off x="5022" y="2256"/>
                <a:ext cx="1" cy="2"/>
              </a:xfrm>
              <a:prstGeom prst="line">
                <a:avLst/>
              </a:prstGeom>
              <a:noFill/>
              <a:ln w="3175">
                <a:solidFill>
                  <a:srgbClr val="000000"/>
                </a:solidFill>
                <a:miter lim="800000"/>
                <a:headEnd/>
                <a:tailEnd/>
              </a:ln>
            </p:spPr>
            <p:txBody>
              <a:bodyPr/>
              <a:lstStyle/>
              <a:p>
                <a:endParaRPr lang="en-US" dirty="0"/>
              </a:p>
            </p:txBody>
          </p:sp>
          <p:sp>
            <p:nvSpPr>
              <p:cNvPr id="1964" name="Freeform 3165"/>
              <p:cNvSpPr>
                <a:spLocks/>
              </p:cNvSpPr>
              <p:nvPr/>
            </p:nvSpPr>
            <p:spPr bwMode="auto">
              <a:xfrm>
                <a:off x="5022" y="2258"/>
                <a:ext cx="7" cy="8"/>
              </a:xfrm>
              <a:custGeom>
                <a:avLst/>
                <a:gdLst>
                  <a:gd name="T0" fmla="*/ 0 w 7"/>
                  <a:gd name="T1" fmla="*/ 0 h 8"/>
                  <a:gd name="T2" fmla="*/ 0 w 7"/>
                  <a:gd name="T3" fmla="*/ 1 h 8"/>
                  <a:gd name="T4" fmla="*/ 7 w 7"/>
                  <a:gd name="T5" fmla="*/ 3 h 8"/>
                  <a:gd name="T6" fmla="*/ 5 w 7"/>
                  <a:gd name="T7" fmla="*/ 8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0"/>
                    </a:moveTo>
                    <a:lnTo>
                      <a:pt x="0" y="1"/>
                    </a:lnTo>
                    <a:lnTo>
                      <a:pt x="7" y="3"/>
                    </a:lnTo>
                    <a:lnTo>
                      <a:pt x="5" y="8"/>
                    </a:lnTo>
                  </a:path>
                </a:pathLst>
              </a:custGeom>
              <a:noFill/>
              <a:ln w="3175">
                <a:solidFill>
                  <a:srgbClr val="000000"/>
                </a:solidFill>
                <a:miter lim="800000"/>
                <a:headEnd/>
                <a:tailEnd/>
              </a:ln>
            </p:spPr>
            <p:txBody>
              <a:bodyPr/>
              <a:lstStyle/>
              <a:p>
                <a:pPr algn="ctr" eaLnBrk="0" hangingPunct="0"/>
                <a:endParaRPr lang="en-US" dirty="0"/>
              </a:p>
            </p:txBody>
          </p:sp>
          <p:sp>
            <p:nvSpPr>
              <p:cNvPr id="1965" name="Line 3166"/>
              <p:cNvSpPr>
                <a:spLocks noChangeShapeType="1"/>
              </p:cNvSpPr>
              <p:nvPr/>
            </p:nvSpPr>
            <p:spPr bwMode="auto">
              <a:xfrm>
                <a:off x="5027" y="2266"/>
                <a:ext cx="2" cy="1"/>
              </a:xfrm>
              <a:prstGeom prst="line">
                <a:avLst/>
              </a:prstGeom>
              <a:noFill/>
              <a:ln w="3175">
                <a:solidFill>
                  <a:srgbClr val="000000"/>
                </a:solidFill>
                <a:miter lim="800000"/>
                <a:headEnd/>
                <a:tailEnd/>
              </a:ln>
            </p:spPr>
            <p:txBody>
              <a:bodyPr/>
              <a:lstStyle/>
              <a:p>
                <a:endParaRPr lang="en-US" dirty="0"/>
              </a:p>
            </p:txBody>
          </p:sp>
          <p:sp>
            <p:nvSpPr>
              <p:cNvPr id="1966" name="Freeform 3167"/>
              <p:cNvSpPr>
                <a:spLocks/>
              </p:cNvSpPr>
              <p:nvPr/>
            </p:nvSpPr>
            <p:spPr bwMode="auto">
              <a:xfrm>
                <a:off x="5024" y="2266"/>
                <a:ext cx="61" cy="62"/>
              </a:xfrm>
              <a:custGeom>
                <a:avLst/>
                <a:gdLst>
                  <a:gd name="T0" fmla="*/ 3 w 61"/>
                  <a:gd name="T1" fmla="*/ 0 h 62"/>
                  <a:gd name="T2" fmla="*/ 0 w 61"/>
                  <a:gd name="T3" fmla="*/ 0 h 62"/>
                  <a:gd name="T4" fmla="*/ 3 w 61"/>
                  <a:gd name="T5" fmla="*/ 4 h 62"/>
                  <a:gd name="T6" fmla="*/ 0 w 61"/>
                  <a:gd name="T7" fmla="*/ 6 h 62"/>
                  <a:gd name="T8" fmla="*/ 5 w 61"/>
                  <a:gd name="T9" fmla="*/ 3 h 62"/>
                  <a:gd name="T10" fmla="*/ 15 w 61"/>
                  <a:gd name="T11" fmla="*/ 9 h 62"/>
                  <a:gd name="T12" fmla="*/ 13 w 61"/>
                  <a:gd name="T13" fmla="*/ 19 h 62"/>
                  <a:gd name="T14" fmla="*/ 21 w 61"/>
                  <a:gd name="T15" fmla="*/ 36 h 62"/>
                  <a:gd name="T16" fmla="*/ 19 w 61"/>
                  <a:gd name="T17" fmla="*/ 33 h 62"/>
                  <a:gd name="T18" fmla="*/ 19 w 61"/>
                  <a:gd name="T19" fmla="*/ 36 h 62"/>
                  <a:gd name="T20" fmla="*/ 26 w 61"/>
                  <a:gd name="T21" fmla="*/ 43 h 62"/>
                  <a:gd name="T22" fmla="*/ 50 w 61"/>
                  <a:gd name="T23" fmla="*/ 46 h 62"/>
                  <a:gd name="T24" fmla="*/ 61 w 61"/>
                  <a:gd name="T25" fmla="*/ 6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62"/>
                  <a:gd name="T41" fmla="*/ 61 w 6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62">
                    <a:moveTo>
                      <a:pt x="3" y="0"/>
                    </a:moveTo>
                    <a:lnTo>
                      <a:pt x="0" y="0"/>
                    </a:lnTo>
                    <a:lnTo>
                      <a:pt x="3" y="4"/>
                    </a:lnTo>
                    <a:lnTo>
                      <a:pt x="0" y="6"/>
                    </a:lnTo>
                    <a:lnTo>
                      <a:pt x="5" y="3"/>
                    </a:lnTo>
                    <a:lnTo>
                      <a:pt x="15" y="9"/>
                    </a:lnTo>
                    <a:lnTo>
                      <a:pt x="13" y="19"/>
                    </a:lnTo>
                    <a:lnTo>
                      <a:pt x="21" y="36"/>
                    </a:lnTo>
                    <a:lnTo>
                      <a:pt x="19" y="33"/>
                    </a:lnTo>
                    <a:lnTo>
                      <a:pt x="19" y="36"/>
                    </a:lnTo>
                    <a:lnTo>
                      <a:pt x="26" y="43"/>
                    </a:lnTo>
                    <a:lnTo>
                      <a:pt x="50" y="46"/>
                    </a:lnTo>
                    <a:lnTo>
                      <a:pt x="61" y="62"/>
                    </a:lnTo>
                  </a:path>
                </a:pathLst>
              </a:custGeom>
              <a:noFill/>
              <a:ln w="3175">
                <a:solidFill>
                  <a:srgbClr val="000000"/>
                </a:solidFill>
                <a:miter lim="800000"/>
                <a:headEnd/>
                <a:tailEnd/>
              </a:ln>
            </p:spPr>
            <p:txBody>
              <a:bodyPr/>
              <a:lstStyle/>
              <a:p>
                <a:pPr algn="ctr" eaLnBrk="0" hangingPunct="0"/>
                <a:endParaRPr lang="en-US" dirty="0"/>
              </a:p>
            </p:txBody>
          </p:sp>
          <p:sp>
            <p:nvSpPr>
              <p:cNvPr id="1967" name="Line 3168"/>
              <p:cNvSpPr>
                <a:spLocks noChangeShapeType="1"/>
              </p:cNvSpPr>
              <p:nvPr/>
            </p:nvSpPr>
            <p:spPr bwMode="auto">
              <a:xfrm>
                <a:off x="5085" y="2328"/>
                <a:ext cx="5" cy="10"/>
              </a:xfrm>
              <a:prstGeom prst="line">
                <a:avLst/>
              </a:prstGeom>
              <a:noFill/>
              <a:ln w="3175">
                <a:solidFill>
                  <a:srgbClr val="000000"/>
                </a:solidFill>
                <a:miter lim="800000"/>
                <a:headEnd/>
                <a:tailEnd/>
              </a:ln>
            </p:spPr>
            <p:txBody>
              <a:bodyPr/>
              <a:lstStyle/>
              <a:p>
                <a:endParaRPr lang="en-US" dirty="0"/>
              </a:p>
            </p:txBody>
          </p:sp>
          <p:sp>
            <p:nvSpPr>
              <p:cNvPr id="1968" name="Line 3169"/>
              <p:cNvSpPr>
                <a:spLocks noChangeShapeType="1"/>
              </p:cNvSpPr>
              <p:nvPr/>
            </p:nvSpPr>
            <p:spPr bwMode="auto">
              <a:xfrm>
                <a:off x="5090" y="2338"/>
                <a:ext cx="2" cy="4"/>
              </a:xfrm>
              <a:prstGeom prst="line">
                <a:avLst/>
              </a:prstGeom>
              <a:noFill/>
              <a:ln w="3175">
                <a:solidFill>
                  <a:srgbClr val="000000"/>
                </a:solidFill>
                <a:miter lim="800000"/>
                <a:headEnd/>
                <a:tailEnd/>
              </a:ln>
            </p:spPr>
            <p:txBody>
              <a:bodyPr/>
              <a:lstStyle/>
              <a:p>
                <a:endParaRPr lang="en-US" dirty="0"/>
              </a:p>
            </p:txBody>
          </p:sp>
          <p:sp>
            <p:nvSpPr>
              <p:cNvPr id="1969" name="Line 3170"/>
              <p:cNvSpPr>
                <a:spLocks noChangeShapeType="1"/>
              </p:cNvSpPr>
              <p:nvPr/>
            </p:nvSpPr>
            <p:spPr bwMode="auto">
              <a:xfrm>
                <a:off x="5092" y="2342"/>
                <a:ext cx="2" cy="2"/>
              </a:xfrm>
              <a:prstGeom prst="line">
                <a:avLst/>
              </a:prstGeom>
              <a:noFill/>
              <a:ln w="3175">
                <a:solidFill>
                  <a:srgbClr val="000000"/>
                </a:solidFill>
                <a:miter lim="800000"/>
                <a:headEnd/>
                <a:tailEnd/>
              </a:ln>
            </p:spPr>
            <p:txBody>
              <a:bodyPr/>
              <a:lstStyle/>
              <a:p>
                <a:endParaRPr lang="en-US" dirty="0"/>
              </a:p>
            </p:txBody>
          </p:sp>
          <p:sp>
            <p:nvSpPr>
              <p:cNvPr id="1970" name="Line 3171"/>
              <p:cNvSpPr>
                <a:spLocks noChangeShapeType="1"/>
              </p:cNvSpPr>
              <p:nvPr/>
            </p:nvSpPr>
            <p:spPr bwMode="auto">
              <a:xfrm>
                <a:off x="5094" y="2344"/>
                <a:ext cx="3" cy="6"/>
              </a:xfrm>
              <a:prstGeom prst="line">
                <a:avLst/>
              </a:prstGeom>
              <a:noFill/>
              <a:ln w="3175">
                <a:solidFill>
                  <a:srgbClr val="000000"/>
                </a:solidFill>
                <a:miter lim="800000"/>
                <a:headEnd/>
                <a:tailEnd/>
              </a:ln>
            </p:spPr>
            <p:txBody>
              <a:bodyPr/>
              <a:lstStyle/>
              <a:p>
                <a:endParaRPr lang="en-US" dirty="0"/>
              </a:p>
            </p:txBody>
          </p:sp>
          <p:sp>
            <p:nvSpPr>
              <p:cNvPr id="1971" name="Line 3172"/>
              <p:cNvSpPr>
                <a:spLocks noChangeShapeType="1"/>
              </p:cNvSpPr>
              <p:nvPr/>
            </p:nvSpPr>
            <p:spPr bwMode="auto">
              <a:xfrm>
                <a:off x="5097" y="2350"/>
                <a:ext cx="1" cy="5"/>
              </a:xfrm>
              <a:prstGeom prst="line">
                <a:avLst/>
              </a:prstGeom>
              <a:noFill/>
              <a:ln w="3175">
                <a:solidFill>
                  <a:srgbClr val="000000"/>
                </a:solidFill>
                <a:miter lim="800000"/>
                <a:headEnd/>
                <a:tailEnd/>
              </a:ln>
            </p:spPr>
            <p:txBody>
              <a:bodyPr/>
              <a:lstStyle/>
              <a:p>
                <a:endParaRPr lang="en-US" dirty="0"/>
              </a:p>
            </p:txBody>
          </p:sp>
          <p:sp>
            <p:nvSpPr>
              <p:cNvPr id="1972" name="Line 3173"/>
              <p:cNvSpPr>
                <a:spLocks noChangeShapeType="1"/>
              </p:cNvSpPr>
              <p:nvPr/>
            </p:nvSpPr>
            <p:spPr bwMode="auto">
              <a:xfrm>
                <a:off x="5098" y="2355"/>
                <a:ext cx="2" cy="2"/>
              </a:xfrm>
              <a:prstGeom prst="line">
                <a:avLst/>
              </a:prstGeom>
              <a:noFill/>
              <a:ln w="3175">
                <a:solidFill>
                  <a:srgbClr val="000000"/>
                </a:solidFill>
                <a:miter lim="800000"/>
                <a:headEnd/>
                <a:tailEnd/>
              </a:ln>
            </p:spPr>
            <p:txBody>
              <a:bodyPr/>
              <a:lstStyle/>
              <a:p>
                <a:endParaRPr lang="en-US" dirty="0"/>
              </a:p>
            </p:txBody>
          </p:sp>
          <p:sp>
            <p:nvSpPr>
              <p:cNvPr id="1973" name="Line 3174"/>
              <p:cNvSpPr>
                <a:spLocks noChangeShapeType="1"/>
              </p:cNvSpPr>
              <p:nvPr/>
            </p:nvSpPr>
            <p:spPr bwMode="auto">
              <a:xfrm>
                <a:off x="5100" y="2357"/>
                <a:ext cx="1" cy="1"/>
              </a:xfrm>
              <a:prstGeom prst="line">
                <a:avLst/>
              </a:prstGeom>
              <a:noFill/>
              <a:ln w="3175">
                <a:solidFill>
                  <a:srgbClr val="000000"/>
                </a:solidFill>
                <a:miter lim="800000"/>
                <a:headEnd/>
                <a:tailEnd/>
              </a:ln>
            </p:spPr>
            <p:txBody>
              <a:bodyPr/>
              <a:lstStyle/>
              <a:p>
                <a:endParaRPr lang="en-US" dirty="0"/>
              </a:p>
            </p:txBody>
          </p:sp>
          <p:sp>
            <p:nvSpPr>
              <p:cNvPr id="1974" name="Line 3175"/>
              <p:cNvSpPr>
                <a:spLocks noChangeShapeType="1"/>
              </p:cNvSpPr>
              <p:nvPr/>
            </p:nvSpPr>
            <p:spPr bwMode="auto">
              <a:xfrm>
                <a:off x="5100" y="2357"/>
                <a:ext cx="2" cy="5"/>
              </a:xfrm>
              <a:prstGeom prst="line">
                <a:avLst/>
              </a:prstGeom>
              <a:noFill/>
              <a:ln w="3175">
                <a:solidFill>
                  <a:srgbClr val="000000"/>
                </a:solidFill>
                <a:miter lim="800000"/>
                <a:headEnd/>
                <a:tailEnd/>
              </a:ln>
            </p:spPr>
            <p:txBody>
              <a:bodyPr/>
              <a:lstStyle/>
              <a:p>
                <a:endParaRPr lang="en-US" dirty="0"/>
              </a:p>
            </p:txBody>
          </p:sp>
          <p:sp>
            <p:nvSpPr>
              <p:cNvPr id="1975" name="Line 3176"/>
              <p:cNvSpPr>
                <a:spLocks noChangeShapeType="1"/>
              </p:cNvSpPr>
              <p:nvPr/>
            </p:nvSpPr>
            <p:spPr bwMode="auto">
              <a:xfrm>
                <a:off x="5102" y="2362"/>
                <a:ext cx="1" cy="4"/>
              </a:xfrm>
              <a:prstGeom prst="line">
                <a:avLst/>
              </a:prstGeom>
              <a:noFill/>
              <a:ln w="3175">
                <a:solidFill>
                  <a:srgbClr val="000000"/>
                </a:solidFill>
                <a:miter lim="800000"/>
                <a:headEnd/>
                <a:tailEnd/>
              </a:ln>
            </p:spPr>
            <p:txBody>
              <a:bodyPr/>
              <a:lstStyle/>
              <a:p>
                <a:endParaRPr lang="en-US" dirty="0"/>
              </a:p>
            </p:txBody>
          </p:sp>
          <p:sp>
            <p:nvSpPr>
              <p:cNvPr id="1976" name="Line 3177"/>
              <p:cNvSpPr>
                <a:spLocks noChangeShapeType="1"/>
              </p:cNvSpPr>
              <p:nvPr/>
            </p:nvSpPr>
            <p:spPr bwMode="auto">
              <a:xfrm>
                <a:off x="5103" y="2366"/>
                <a:ext cx="2" cy="2"/>
              </a:xfrm>
              <a:prstGeom prst="line">
                <a:avLst/>
              </a:prstGeom>
              <a:noFill/>
              <a:ln w="3175">
                <a:solidFill>
                  <a:srgbClr val="000000"/>
                </a:solidFill>
                <a:miter lim="800000"/>
                <a:headEnd/>
                <a:tailEnd/>
              </a:ln>
            </p:spPr>
            <p:txBody>
              <a:bodyPr/>
              <a:lstStyle/>
              <a:p>
                <a:endParaRPr lang="en-US" dirty="0"/>
              </a:p>
            </p:txBody>
          </p:sp>
          <p:sp>
            <p:nvSpPr>
              <p:cNvPr id="1977" name="Line 3178"/>
              <p:cNvSpPr>
                <a:spLocks noChangeShapeType="1"/>
              </p:cNvSpPr>
              <p:nvPr/>
            </p:nvSpPr>
            <p:spPr bwMode="auto">
              <a:xfrm>
                <a:off x="5105" y="2368"/>
                <a:ext cx="1" cy="1"/>
              </a:xfrm>
              <a:prstGeom prst="line">
                <a:avLst/>
              </a:prstGeom>
              <a:noFill/>
              <a:ln w="3175">
                <a:solidFill>
                  <a:srgbClr val="000000"/>
                </a:solidFill>
                <a:miter lim="800000"/>
                <a:headEnd/>
                <a:tailEnd/>
              </a:ln>
            </p:spPr>
            <p:txBody>
              <a:bodyPr/>
              <a:lstStyle/>
              <a:p>
                <a:endParaRPr lang="en-US" dirty="0"/>
              </a:p>
            </p:txBody>
          </p:sp>
          <p:sp>
            <p:nvSpPr>
              <p:cNvPr id="1978" name="Line 3179"/>
              <p:cNvSpPr>
                <a:spLocks noChangeShapeType="1"/>
              </p:cNvSpPr>
              <p:nvPr/>
            </p:nvSpPr>
            <p:spPr bwMode="auto">
              <a:xfrm>
                <a:off x="5105" y="2368"/>
                <a:ext cx="6" cy="18"/>
              </a:xfrm>
              <a:prstGeom prst="line">
                <a:avLst/>
              </a:prstGeom>
              <a:noFill/>
              <a:ln w="3175">
                <a:solidFill>
                  <a:srgbClr val="000000"/>
                </a:solidFill>
                <a:miter lim="800000"/>
                <a:headEnd/>
                <a:tailEnd/>
              </a:ln>
            </p:spPr>
            <p:txBody>
              <a:bodyPr/>
              <a:lstStyle/>
              <a:p>
                <a:endParaRPr lang="en-US" dirty="0"/>
              </a:p>
            </p:txBody>
          </p:sp>
          <p:sp>
            <p:nvSpPr>
              <p:cNvPr id="1979" name="Line 3180"/>
              <p:cNvSpPr>
                <a:spLocks noChangeShapeType="1"/>
              </p:cNvSpPr>
              <p:nvPr/>
            </p:nvSpPr>
            <p:spPr bwMode="auto">
              <a:xfrm>
                <a:off x="5111" y="2386"/>
                <a:ext cx="1" cy="1"/>
              </a:xfrm>
              <a:prstGeom prst="line">
                <a:avLst/>
              </a:prstGeom>
              <a:noFill/>
              <a:ln w="3175">
                <a:solidFill>
                  <a:srgbClr val="000000"/>
                </a:solidFill>
                <a:miter lim="800000"/>
                <a:headEnd/>
                <a:tailEnd/>
              </a:ln>
            </p:spPr>
            <p:txBody>
              <a:bodyPr/>
              <a:lstStyle/>
              <a:p>
                <a:endParaRPr lang="en-US" dirty="0"/>
              </a:p>
            </p:txBody>
          </p:sp>
          <p:sp>
            <p:nvSpPr>
              <p:cNvPr id="1980" name="Line 3181"/>
              <p:cNvSpPr>
                <a:spLocks noChangeShapeType="1"/>
              </p:cNvSpPr>
              <p:nvPr/>
            </p:nvSpPr>
            <p:spPr bwMode="auto">
              <a:xfrm>
                <a:off x="5111" y="2386"/>
                <a:ext cx="1" cy="1"/>
              </a:xfrm>
              <a:prstGeom prst="line">
                <a:avLst/>
              </a:prstGeom>
              <a:noFill/>
              <a:ln w="3175">
                <a:solidFill>
                  <a:srgbClr val="000000"/>
                </a:solidFill>
                <a:miter lim="800000"/>
                <a:headEnd/>
                <a:tailEnd/>
              </a:ln>
            </p:spPr>
            <p:txBody>
              <a:bodyPr/>
              <a:lstStyle/>
              <a:p>
                <a:endParaRPr lang="en-US" dirty="0"/>
              </a:p>
            </p:txBody>
          </p:sp>
          <p:sp>
            <p:nvSpPr>
              <p:cNvPr id="1981" name="Line 3182"/>
              <p:cNvSpPr>
                <a:spLocks noChangeShapeType="1"/>
              </p:cNvSpPr>
              <p:nvPr/>
            </p:nvSpPr>
            <p:spPr bwMode="auto">
              <a:xfrm>
                <a:off x="5111" y="2387"/>
                <a:ext cx="4" cy="8"/>
              </a:xfrm>
              <a:prstGeom prst="line">
                <a:avLst/>
              </a:prstGeom>
              <a:noFill/>
              <a:ln w="3175">
                <a:solidFill>
                  <a:srgbClr val="000000"/>
                </a:solidFill>
                <a:miter lim="800000"/>
                <a:headEnd/>
                <a:tailEnd/>
              </a:ln>
            </p:spPr>
            <p:txBody>
              <a:bodyPr/>
              <a:lstStyle/>
              <a:p>
                <a:endParaRPr lang="en-US" dirty="0"/>
              </a:p>
            </p:txBody>
          </p:sp>
          <p:sp>
            <p:nvSpPr>
              <p:cNvPr id="1982" name="Line 3183"/>
              <p:cNvSpPr>
                <a:spLocks noChangeShapeType="1"/>
              </p:cNvSpPr>
              <p:nvPr/>
            </p:nvSpPr>
            <p:spPr bwMode="auto">
              <a:xfrm>
                <a:off x="5115" y="2395"/>
                <a:ext cx="1" cy="8"/>
              </a:xfrm>
              <a:prstGeom prst="line">
                <a:avLst/>
              </a:prstGeom>
              <a:noFill/>
              <a:ln w="3175">
                <a:solidFill>
                  <a:srgbClr val="000000"/>
                </a:solidFill>
                <a:miter lim="800000"/>
                <a:headEnd/>
                <a:tailEnd/>
              </a:ln>
            </p:spPr>
            <p:txBody>
              <a:bodyPr/>
              <a:lstStyle/>
              <a:p>
                <a:endParaRPr lang="en-US" dirty="0"/>
              </a:p>
            </p:txBody>
          </p:sp>
          <p:sp>
            <p:nvSpPr>
              <p:cNvPr id="1983" name="Line 3184"/>
              <p:cNvSpPr>
                <a:spLocks noChangeShapeType="1"/>
              </p:cNvSpPr>
              <p:nvPr/>
            </p:nvSpPr>
            <p:spPr bwMode="auto">
              <a:xfrm flipH="1">
                <a:off x="5113" y="2403"/>
                <a:ext cx="3" cy="1"/>
              </a:xfrm>
              <a:prstGeom prst="line">
                <a:avLst/>
              </a:prstGeom>
              <a:noFill/>
              <a:ln w="3175">
                <a:solidFill>
                  <a:srgbClr val="000000"/>
                </a:solidFill>
                <a:miter lim="800000"/>
                <a:headEnd/>
                <a:tailEnd/>
              </a:ln>
            </p:spPr>
            <p:txBody>
              <a:bodyPr/>
              <a:lstStyle/>
              <a:p>
                <a:endParaRPr lang="en-US" dirty="0"/>
              </a:p>
            </p:txBody>
          </p:sp>
          <p:sp>
            <p:nvSpPr>
              <p:cNvPr id="1984" name="Line 3185"/>
              <p:cNvSpPr>
                <a:spLocks noChangeShapeType="1"/>
              </p:cNvSpPr>
              <p:nvPr/>
            </p:nvSpPr>
            <p:spPr bwMode="auto">
              <a:xfrm flipH="1">
                <a:off x="5098" y="2403"/>
                <a:ext cx="15" cy="2"/>
              </a:xfrm>
              <a:prstGeom prst="line">
                <a:avLst/>
              </a:prstGeom>
              <a:noFill/>
              <a:ln w="3175">
                <a:solidFill>
                  <a:srgbClr val="000000"/>
                </a:solidFill>
                <a:miter lim="800000"/>
                <a:headEnd/>
                <a:tailEnd/>
              </a:ln>
            </p:spPr>
            <p:txBody>
              <a:bodyPr/>
              <a:lstStyle/>
              <a:p>
                <a:endParaRPr lang="en-US" dirty="0"/>
              </a:p>
            </p:txBody>
          </p:sp>
          <p:sp>
            <p:nvSpPr>
              <p:cNvPr id="1985" name="Line 3186"/>
              <p:cNvSpPr>
                <a:spLocks noChangeShapeType="1"/>
              </p:cNvSpPr>
              <p:nvPr/>
            </p:nvSpPr>
            <p:spPr bwMode="auto">
              <a:xfrm flipV="1">
                <a:off x="5098" y="2403"/>
                <a:ext cx="2" cy="2"/>
              </a:xfrm>
              <a:prstGeom prst="line">
                <a:avLst/>
              </a:prstGeom>
              <a:noFill/>
              <a:ln w="3175">
                <a:solidFill>
                  <a:srgbClr val="000000"/>
                </a:solidFill>
                <a:miter lim="800000"/>
                <a:headEnd/>
                <a:tailEnd/>
              </a:ln>
            </p:spPr>
            <p:txBody>
              <a:bodyPr/>
              <a:lstStyle/>
              <a:p>
                <a:endParaRPr lang="en-US" dirty="0"/>
              </a:p>
            </p:txBody>
          </p:sp>
          <p:sp>
            <p:nvSpPr>
              <p:cNvPr id="1986" name="Line 3187"/>
              <p:cNvSpPr>
                <a:spLocks noChangeShapeType="1"/>
              </p:cNvSpPr>
              <p:nvPr/>
            </p:nvSpPr>
            <p:spPr bwMode="auto">
              <a:xfrm flipH="1">
                <a:off x="5092" y="2405"/>
                <a:ext cx="6" cy="1"/>
              </a:xfrm>
              <a:prstGeom prst="line">
                <a:avLst/>
              </a:prstGeom>
              <a:noFill/>
              <a:ln w="3175">
                <a:solidFill>
                  <a:srgbClr val="000000"/>
                </a:solidFill>
                <a:miter lim="800000"/>
                <a:headEnd/>
                <a:tailEnd/>
              </a:ln>
            </p:spPr>
            <p:txBody>
              <a:bodyPr/>
              <a:lstStyle/>
              <a:p>
                <a:endParaRPr lang="en-US" dirty="0"/>
              </a:p>
            </p:txBody>
          </p:sp>
          <p:sp>
            <p:nvSpPr>
              <p:cNvPr id="1987" name="Line 3188"/>
              <p:cNvSpPr>
                <a:spLocks noChangeShapeType="1"/>
              </p:cNvSpPr>
              <p:nvPr/>
            </p:nvSpPr>
            <p:spPr bwMode="auto">
              <a:xfrm>
                <a:off x="5092" y="2405"/>
                <a:ext cx="1" cy="1"/>
              </a:xfrm>
              <a:prstGeom prst="line">
                <a:avLst/>
              </a:prstGeom>
              <a:noFill/>
              <a:ln w="3175">
                <a:solidFill>
                  <a:srgbClr val="000000"/>
                </a:solidFill>
                <a:miter lim="800000"/>
                <a:headEnd/>
                <a:tailEnd/>
              </a:ln>
            </p:spPr>
            <p:txBody>
              <a:bodyPr/>
              <a:lstStyle/>
              <a:p>
                <a:endParaRPr lang="en-US" dirty="0"/>
              </a:p>
            </p:txBody>
          </p:sp>
          <p:sp>
            <p:nvSpPr>
              <p:cNvPr id="1988" name="Line 3189"/>
              <p:cNvSpPr>
                <a:spLocks noChangeShapeType="1"/>
              </p:cNvSpPr>
              <p:nvPr/>
            </p:nvSpPr>
            <p:spPr bwMode="auto">
              <a:xfrm flipH="1">
                <a:off x="5085" y="2405"/>
                <a:ext cx="7" cy="1"/>
              </a:xfrm>
              <a:prstGeom prst="line">
                <a:avLst/>
              </a:prstGeom>
              <a:noFill/>
              <a:ln w="3175">
                <a:solidFill>
                  <a:srgbClr val="000000"/>
                </a:solidFill>
                <a:miter lim="800000"/>
                <a:headEnd/>
                <a:tailEnd/>
              </a:ln>
            </p:spPr>
            <p:txBody>
              <a:bodyPr/>
              <a:lstStyle/>
              <a:p>
                <a:endParaRPr lang="en-US" dirty="0"/>
              </a:p>
            </p:txBody>
          </p:sp>
          <p:sp>
            <p:nvSpPr>
              <p:cNvPr id="1989" name="Line 3190"/>
              <p:cNvSpPr>
                <a:spLocks noChangeShapeType="1"/>
              </p:cNvSpPr>
              <p:nvPr/>
            </p:nvSpPr>
            <p:spPr bwMode="auto">
              <a:xfrm flipH="1">
                <a:off x="5084" y="2405"/>
                <a:ext cx="1" cy="1"/>
              </a:xfrm>
              <a:prstGeom prst="line">
                <a:avLst/>
              </a:prstGeom>
              <a:noFill/>
              <a:ln w="3175">
                <a:solidFill>
                  <a:srgbClr val="000000"/>
                </a:solidFill>
                <a:miter lim="800000"/>
                <a:headEnd/>
                <a:tailEnd/>
              </a:ln>
            </p:spPr>
            <p:txBody>
              <a:bodyPr/>
              <a:lstStyle/>
              <a:p>
                <a:endParaRPr lang="en-US" dirty="0"/>
              </a:p>
            </p:txBody>
          </p:sp>
          <p:sp>
            <p:nvSpPr>
              <p:cNvPr id="1990" name="Line 3191"/>
              <p:cNvSpPr>
                <a:spLocks noChangeShapeType="1"/>
              </p:cNvSpPr>
              <p:nvPr/>
            </p:nvSpPr>
            <p:spPr bwMode="auto">
              <a:xfrm flipH="1">
                <a:off x="4961" y="2405"/>
                <a:ext cx="123" cy="1"/>
              </a:xfrm>
              <a:prstGeom prst="line">
                <a:avLst/>
              </a:prstGeom>
              <a:noFill/>
              <a:ln w="3175">
                <a:solidFill>
                  <a:srgbClr val="000000"/>
                </a:solidFill>
                <a:miter lim="800000"/>
                <a:headEnd/>
                <a:tailEnd/>
              </a:ln>
            </p:spPr>
            <p:txBody>
              <a:bodyPr/>
              <a:lstStyle/>
              <a:p>
                <a:endParaRPr lang="en-US" dirty="0"/>
              </a:p>
            </p:txBody>
          </p:sp>
          <p:sp>
            <p:nvSpPr>
              <p:cNvPr id="1991" name="Line 3192"/>
              <p:cNvSpPr>
                <a:spLocks noChangeShapeType="1"/>
              </p:cNvSpPr>
              <p:nvPr/>
            </p:nvSpPr>
            <p:spPr bwMode="auto">
              <a:xfrm flipH="1">
                <a:off x="4956" y="2405"/>
                <a:ext cx="5" cy="1"/>
              </a:xfrm>
              <a:prstGeom prst="line">
                <a:avLst/>
              </a:prstGeom>
              <a:noFill/>
              <a:ln w="3175">
                <a:solidFill>
                  <a:srgbClr val="000000"/>
                </a:solidFill>
                <a:miter lim="800000"/>
                <a:headEnd/>
                <a:tailEnd/>
              </a:ln>
            </p:spPr>
            <p:txBody>
              <a:bodyPr/>
              <a:lstStyle/>
              <a:p>
                <a:endParaRPr lang="en-US" dirty="0"/>
              </a:p>
            </p:txBody>
          </p:sp>
          <p:sp>
            <p:nvSpPr>
              <p:cNvPr id="1992" name="Line 3193"/>
              <p:cNvSpPr>
                <a:spLocks noChangeShapeType="1"/>
              </p:cNvSpPr>
              <p:nvPr/>
            </p:nvSpPr>
            <p:spPr bwMode="auto">
              <a:xfrm flipH="1">
                <a:off x="4954" y="2405"/>
                <a:ext cx="2" cy="1"/>
              </a:xfrm>
              <a:prstGeom prst="line">
                <a:avLst/>
              </a:prstGeom>
              <a:noFill/>
              <a:ln w="3175">
                <a:solidFill>
                  <a:srgbClr val="000000"/>
                </a:solidFill>
                <a:miter lim="800000"/>
                <a:headEnd/>
                <a:tailEnd/>
              </a:ln>
            </p:spPr>
            <p:txBody>
              <a:bodyPr/>
              <a:lstStyle/>
              <a:p>
                <a:endParaRPr lang="en-US" dirty="0"/>
              </a:p>
            </p:txBody>
          </p:sp>
          <p:sp>
            <p:nvSpPr>
              <p:cNvPr id="1993" name="Line 3194"/>
              <p:cNvSpPr>
                <a:spLocks noChangeShapeType="1"/>
              </p:cNvSpPr>
              <p:nvPr/>
            </p:nvSpPr>
            <p:spPr bwMode="auto">
              <a:xfrm flipH="1">
                <a:off x="4953" y="2405"/>
                <a:ext cx="1" cy="1"/>
              </a:xfrm>
              <a:prstGeom prst="line">
                <a:avLst/>
              </a:prstGeom>
              <a:noFill/>
              <a:ln w="3175">
                <a:solidFill>
                  <a:srgbClr val="000000"/>
                </a:solidFill>
                <a:miter lim="800000"/>
                <a:headEnd/>
                <a:tailEnd/>
              </a:ln>
            </p:spPr>
            <p:txBody>
              <a:bodyPr/>
              <a:lstStyle/>
              <a:p>
                <a:endParaRPr lang="en-US" dirty="0"/>
              </a:p>
            </p:txBody>
          </p:sp>
          <p:sp>
            <p:nvSpPr>
              <p:cNvPr id="1994" name="Line 3195"/>
              <p:cNvSpPr>
                <a:spLocks noChangeShapeType="1"/>
              </p:cNvSpPr>
              <p:nvPr/>
            </p:nvSpPr>
            <p:spPr bwMode="auto">
              <a:xfrm flipH="1">
                <a:off x="4935" y="2405"/>
                <a:ext cx="18" cy="1"/>
              </a:xfrm>
              <a:prstGeom prst="line">
                <a:avLst/>
              </a:prstGeom>
              <a:noFill/>
              <a:ln w="3175">
                <a:solidFill>
                  <a:srgbClr val="000000"/>
                </a:solidFill>
                <a:miter lim="800000"/>
                <a:headEnd/>
                <a:tailEnd/>
              </a:ln>
            </p:spPr>
            <p:txBody>
              <a:bodyPr/>
              <a:lstStyle/>
              <a:p>
                <a:endParaRPr lang="en-US" dirty="0"/>
              </a:p>
            </p:txBody>
          </p:sp>
          <p:sp>
            <p:nvSpPr>
              <p:cNvPr id="1995" name="Line 3196"/>
              <p:cNvSpPr>
                <a:spLocks noChangeShapeType="1"/>
              </p:cNvSpPr>
              <p:nvPr/>
            </p:nvSpPr>
            <p:spPr bwMode="auto">
              <a:xfrm flipH="1">
                <a:off x="4728" y="2406"/>
                <a:ext cx="207" cy="4"/>
              </a:xfrm>
              <a:prstGeom prst="line">
                <a:avLst/>
              </a:prstGeom>
              <a:noFill/>
              <a:ln w="3175">
                <a:solidFill>
                  <a:srgbClr val="000000"/>
                </a:solidFill>
                <a:miter lim="800000"/>
                <a:headEnd/>
                <a:tailEnd/>
              </a:ln>
            </p:spPr>
            <p:txBody>
              <a:bodyPr/>
              <a:lstStyle/>
              <a:p>
                <a:endParaRPr lang="en-US" dirty="0"/>
              </a:p>
            </p:txBody>
          </p:sp>
          <p:sp>
            <p:nvSpPr>
              <p:cNvPr id="1996" name="Freeform 3197"/>
              <p:cNvSpPr>
                <a:spLocks/>
              </p:cNvSpPr>
              <p:nvPr/>
            </p:nvSpPr>
            <p:spPr bwMode="auto">
              <a:xfrm>
                <a:off x="4704" y="2163"/>
                <a:ext cx="24" cy="247"/>
              </a:xfrm>
              <a:custGeom>
                <a:avLst/>
                <a:gdLst>
                  <a:gd name="T0" fmla="*/ 24 w 24"/>
                  <a:gd name="T1" fmla="*/ 247 h 247"/>
                  <a:gd name="T2" fmla="*/ 19 w 24"/>
                  <a:gd name="T3" fmla="*/ 0 h 247"/>
                  <a:gd name="T4" fmla="*/ 0 w 24"/>
                  <a:gd name="T5" fmla="*/ 0 h 247"/>
                  <a:gd name="T6" fmla="*/ 0 60000 65536"/>
                  <a:gd name="T7" fmla="*/ 0 60000 65536"/>
                  <a:gd name="T8" fmla="*/ 0 60000 65536"/>
                  <a:gd name="T9" fmla="*/ 0 w 24"/>
                  <a:gd name="T10" fmla="*/ 0 h 247"/>
                  <a:gd name="T11" fmla="*/ 24 w 24"/>
                  <a:gd name="T12" fmla="*/ 247 h 247"/>
                </a:gdLst>
                <a:ahLst/>
                <a:cxnLst>
                  <a:cxn ang="T6">
                    <a:pos x="T0" y="T1"/>
                  </a:cxn>
                  <a:cxn ang="T7">
                    <a:pos x="T2" y="T3"/>
                  </a:cxn>
                  <a:cxn ang="T8">
                    <a:pos x="T4" y="T5"/>
                  </a:cxn>
                </a:cxnLst>
                <a:rect l="T9" t="T10" r="T11" b="T12"/>
                <a:pathLst>
                  <a:path w="24" h="247">
                    <a:moveTo>
                      <a:pt x="24" y="247"/>
                    </a:moveTo>
                    <a:lnTo>
                      <a:pt x="19"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997" name="Freeform 3198"/>
              <p:cNvSpPr>
                <a:spLocks/>
              </p:cNvSpPr>
              <p:nvPr/>
            </p:nvSpPr>
            <p:spPr bwMode="auto">
              <a:xfrm>
                <a:off x="4702" y="2096"/>
                <a:ext cx="21" cy="67"/>
              </a:xfrm>
              <a:custGeom>
                <a:avLst/>
                <a:gdLst>
                  <a:gd name="T0" fmla="*/ 2 w 21"/>
                  <a:gd name="T1" fmla="*/ 67 h 67"/>
                  <a:gd name="T2" fmla="*/ 0 w 21"/>
                  <a:gd name="T3" fmla="*/ 26 h 67"/>
                  <a:gd name="T4" fmla="*/ 21 w 21"/>
                  <a:gd name="T5" fmla="*/ 26 h 67"/>
                  <a:gd name="T6" fmla="*/ 21 w 21"/>
                  <a:gd name="T7" fmla="*/ 0 h 67"/>
                  <a:gd name="T8" fmla="*/ 0 60000 65536"/>
                  <a:gd name="T9" fmla="*/ 0 60000 65536"/>
                  <a:gd name="T10" fmla="*/ 0 60000 65536"/>
                  <a:gd name="T11" fmla="*/ 0 60000 65536"/>
                  <a:gd name="T12" fmla="*/ 0 w 21"/>
                  <a:gd name="T13" fmla="*/ 0 h 67"/>
                  <a:gd name="T14" fmla="*/ 21 w 21"/>
                  <a:gd name="T15" fmla="*/ 67 h 67"/>
                </a:gdLst>
                <a:ahLst/>
                <a:cxnLst>
                  <a:cxn ang="T8">
                    <a:pos x="T0" y="T1"/>
                  </a:cxn>
                  <a:cxn ang="T9">
                    <a:pos x="T2" y="T3"/>
                  </a:cxn>
                  <a:cxn ang="T10">
                    <a:pos x="T4" y="T5"/>
                  </a:cxn>
                  <a:cxn ang="T11">
                    <a:pos x="T6" y="T7"/>
                  </a:cxn>
                </a:cxnLst>
                <a:rect l="T12" t="T13" r="T14" b="T15"/>
                <a:pathLst>
                  <a:path w="21" h="67">
                    <a:moveTo>
                      <a:pt x="2" y="67"/>
                    </a:moveTo>
                    <a:lnTo>
                      <a:pt x="0" y="26"/>
                    </a:lnTo>
                    <a:lnTo>
                      <a:pt x="21" y="26"/>
                    </a:lnTo>
                    <a:lnTo>
                      <a:pt x="21" y="0"/>
                    </a:lnTo>
                  </a:path>
                </a:pathLst>
              </a:custGeom>
              <a:noFill/>
              <a:ln w="3175">
                <a:solidFill>
                  <a:srgbClr val="000000"/>
                </a:solidFill>
                <a:miter lim="800000"/>
                <a:headEnd/>
                <a:tailEnd/>
              </a:ln>
            </p:spPr>
            <p:txBody>
              <a:bodyPr/>
              <a:lstStyle/>
              <a:p>
                <a:pPr algn="ctr" eaLnBrk="0" hangingPunct="0"/>
                <a:endParaRPr lang="en-US" dirty="0"/>
              </a:p>
            </p:txBody>
          </p:sp>
          <p:sp>
            <p:nvSpPr>
              <p:cNvPr id="1998" name="Freeform 3199"/>
              <p:cNvSpPr>
                <a:spLocks/>
              </p:cNvSpPr>
              <p:nvPr/>
            </p:nvSpPr>
            <p:spPr bwMode="auto">
              <a:xfrm>
                <a:off x="4723" y="2080"/>
                <a:ext cx="41" cy="19"/>
              </a:xfrm>
              <a:custGeom>
                <a:avLst/>
                <a:gdLst>
                  <a:gd name="T0" fmla="*/ 0 w 41"/>
                  <a:gd name="T1" fmla="*/ 16 h 19"/>
                  <a:gd name="T2" fmla="*/ 16 w 41"/>
                  <a:gd name="T3" fmla="*/ 11 h 19"/>
                  <a:gd name="T4" fmla="*/ 24 w 41"/>
                  <a:gd name="T5" fmla="*/ 13 h 19"/>
                  <a:gd name="T6" fmla="*/ 28 w 41"/>
                  <a:gd name="T7" fmla="*/ 19 h 19"/>
                  <a:gd name="T8" fmla="*/ 41 w 41"/>
                  <a:gd name="T9" fmla="*/ 18 h 19"/>
                  <a:gd name="T10" fmla="*/ 41 w 41"/>
                  <a:gd name="T11" fmla="*/ 0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0" y="16"/>
                    </a:moveTo>
                    <a:lnTo>
                      <a:pt x="16" y="11"/>
                    </a:lnTo>
                    <a:lnTo>
                      <a:pt x="24" y="13"/>
                    </a:lnTo>
                    <a:lnTo>
                      <a:pt x="28" y="19"/>
                    </a:lnTo>
                    <a:lnTo>
                      <a:pt x="41" y="18"/>
                    </a:lnTo>
                    <a:lnTo>
                      <a:pt x="41" y="0"/>
                    </a:lnTo>
                  </a:path>
                </a:pathLst>
              </a:custGeom>
              <a:noFill/>
              <a:ln w="3175">
                <a:solidFill>
                  <a:srgbClr val="000000"/>
                </a:solidFill>
                <a:miter lim="800000"/>
                <a:headEnd/>
                <a:tailEnd/>
              </a:ln>
            </p:spPr>
            <p:txBody>
              <a:bodyPr/>
              <a:lstStyle/>
              <a:p>
                <a:pPr algn="ctr" eaLnBrk="0" hangingPunct="0"/>
                <a:endParaRPr lang="en-US" dirty="0"/>
              </a:p>
            </p:txBody>
          </p:sp>
          <p:sp>
            <p:nvSpPr>
              <p:cNvPr id="1999" name="Freeform 3200"/>
              <p:cNvSpPr>
                <a:spLocks/>
              </p:cNvSpPr>
              <p:nvPr/>
            </p:nvSpPr>
            <p:spPr bwMode="auto">
              <a:xfrm>
                <a:off x="4764" y="2072"/>
                <a:ext cx="126" cy="8"/>
              </a:xfrm>
              <a:custGeom>
                <a:avLst/>
                <a:gdLst>
                  <a:gd name="T0" fmla="*/ 0 w 126"/>
                  <a:gd name="T1" fmla="*/ 8 h 8"/>
                  <a:gd name="T2" fmla="*/ 42 w 126"/>
                  <a:gd name="T3" fmla="*/ 8 h 8"/>
                  <a:gd name="T4" fmla="*/ 42 w 126"/>
                  <a:gd name="T5" fmla="*/ 0 h 8"/>
                  <a:gd name="T6" fmla="*/ 69 w 126"/>
                  <a:gd name="T7" fmla="*/ 0 h 8"/>
                  <a:gd name="T8" fmla="*/ 69 w 126"/>
                  <a:gd name="T9" fmla="*/ 6 h 8"/>
                  <a:gd name="T10" fmla="*/ 126 w 126"/>
                  <a:gd name="T11" fmla="*/ 5 h 8"/>
                  <a:gd name="T12" fmla="*/ 0 60000 65536"/>
                  <a:gd name="T13" fmla="*/ 0 60000 65536"/>
                  <a:gd name="T14" fmla="*/ 0 60000 65536"/>
                  <a:gd name="T15" fmla="*/ 0 60000 65536"/>
                  <a:gd name="T16" fmla="*/ 0 60000 65536"/>
                  <a:gd name="T17" fmla="*/ 0 60000 65536"/>
                  <a:gd name="T18" fmla="*/ 0 w 126"/>
                  <a:gd name="T19" fmla="*/ 0 h 8"/>
                  <a:gd name="T20" fmla="*/ 126 w 1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6" h="8">
                    <a:moveTo>
                      <a:pt x="0" y="8"/>
                    </a:moveTo>
                    <a:lnTo>
                      <a:pt x="42" y="8"/>
                    </a:lnTo>
                    <a:lnTo>
                      <a:pt x="42" y="0"/>
                    </a:lnTo>
                    <a:lnTo>
                      <a:pt x="69" y="0"/>
                    </a:lnTo>
                    <a:lnTo>
                      <a:pt x="69" y="6"/>
                    </a:lnTo>
                    <a:lnTo>
                      <a:pt x="126" y="5"/>
                    </a:lnTo>
                  </a:path>
                </a:pathLst>
              </a:custGeom>
              <a:noFill/>
              <a:ln w="3175">
                <a:solidFill>
                  <a:srgbClr val="000000"/>
                </a:solidFill>
                <a:miter lim="800000"/>
                <a:headEnd/>
                <a:tailEnd/>
              </a:ln>
            </p:spPr>
            <p:txBody>
              <a:bodyPr/>
              <a:lstStyle/>
              <a:p>
                <a:pPr algn="ctr" eaLnBrk="0" hangingPunct="0"/>
                <a:endParaRPr lang="en-US" dirty="0"/>
              </a:p>
            </p:txBody>
          </p:sp>
          <p:sp>
            <p:nvSpPr>
              <p:cNvPr id="2000" name="Line 3201"/>
              <p:cNvSpPr>
                <a:spLocks noChangeShapeType="1"/>
              </p:cNvSpPr>
              <p:nvPr/>
            </p:nvSpPr>
            <p:spPr bwMode="auto">
              <a:xfrm>
                <a:off x="4890" y="2077"/>
                <a:ext cx="1" cy="3"/>
              </a:xfrm>
              <a:prstGeom prst="line">
                <a:avLst/>
              </a:prstGeom>
              <a:noFill/>
              <a:ln w="3175">
                <a:solidFill>
                  <a:srgbClr val="000000"/>
                </a:solidFill>
                <a:miter lim="800000"/>
                <a:headEnd/>
                <a:tailEnd/>
              </a:ln>
            </p:spPr>
            <p:txBody>
              <a:bodyPr/>
              <a:lstStyle/>
              <a:p>
                <a:endParaRPr lang="en-US" dirty="0"/>
              </a:p>
            </p:txBody>
          </p:sp>
          <p:sp>
            <p:nvSpPr>
              <p:cNvPr id="2001" name="Line 3202"/>
              <p:cNvSpPr>
                <a:spLocks noChangeShapeType="1"/>
              </p:cNvSpPr>
              <p:nvPr/>
            </p:nvSpPr>
            <p:spPr bwMode="auto">
              <a:xfrm>
                <a:off x="4890" y="2080"/>
                <a:ext cx="1" cy="6"/>
              </a:xfrm>
              <a:prstGeom prst="line">
                <a:avLst/>
              </a:prstGeom>
              <a:noFill/>
              <a:ln w="3175">
                <a:solidFill>
                  <a:srgbClr val="000000"/>
                </a:solidFill>
                <a:miter lim="800000"/>
                <a:headEnd/>
                <a:tailEnd/>
              </a:ln>
            </p:spPr>
            <p:txBody>
              <a:bodyPr/>
              <a:lstStyle/>
              <a:p>
                <a:endParaRPr lang="en-US" dirty="0"/>
              </a:p>
            </p:txBody>
          </p:sp>
          <p:sp>
            <p:nvSpPr>
              <p:cNvPr id="2002" name="Freeform 3203"/>
              <p:cNvSpPr>
                <a:spLocks/>
              </p:cNvSpPr>
              <p:nvPr/>
            </p:nvSpPr>
            <p:spPr bwMode="auto">
              <a:xfrm>
                <a:off x="4890" y="2086"/>
                <a:ext cx="103" cy="112"/>
              </a:xfrm>
              <a:custGeom>
                <a:avLst/>
                <a:gdLst>
                  <a:gd name="T0" fmla="*/ 0 w 103"/>
                  <a:gd name="T1" fmla="*/ 0 h 112"/>
                  <a:gd name="T2" fmla="*/ 0 w 103"/>
                  <a:gd name="T3" fmla="*/ 32 h 112"/>
                  <a:gd name="T4" fmla="*/ 42 w 103"/>
                  <a:gd name="T5" fmla="*/ 32 h 112"/>
                  <a:gd name="T6" fmla="*/ 56 w 103"/>
                  <a:gd name="T7" fmla="*/ 58 h 112"/>
                  <a:gd name="T8" fmla="*/ 56 w 103"/>
                  <a:gd name="T9" fmla="*/ 87 h 112"/>
                  <a:gd name="T10" fmla="*/ 85 w 103"/>
                  <a:gd name="T11" fmla="*/ 85 h 112"/>
                  <a:gd name="T12" fmla="*/ 87 w 103"/>
                  <a:gd name="T13" fmla="*/ 112 h 112"/>
                  <a:gd name="T14" fmla="*/ 103 w 103"/>
                  <a:gd name="T15" fmla="*/ 112 h 112"/>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112"/>
                  <a:gd name="T26" fmla="*/ 103 w 103"/>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112">
                    <a:moveTo>
                      <a:pt x="0" y="0"/>
                    </a:moveTo>
                    <a:lnTo>
                      <a:pt x="0" y="32"/>
                    </a:lnTo>
                    <a:lnTo>
                      <a:pt x="42" y="32"/>
                    </a:lnTo>
                    <a:lnTo>
                      <a:pt x="56" y="58"/>
                    </a:lnTo>
                    <a:lnTo>
                      <a:pt x="56" y="87"/>
                    </a:lnTo>
                    <a:lnTo>
                      <a:pt x="85" y="85"/>
                    </a:lnTo>
                    <a:lnTo>
                      <a:pt x="87" y="112"/>
                    </a:lnTo>
                    <a:lnTo>
                      <a:pt x="103" y="112"/>
                    </a:lnTo>
                  </a:path>
                </a:pathLst>
              </a:custGeom>
              <a:noFill/>
              <a:ln w="3175">
                <a:solidFill>
                  <a:srgbClr val="000000"/>
                </a:solidFill>
                <a:miter lim="800000"/>
                <a:headEnd/>
                <a:tailEnd/>
              </a:ln>
            </p:spPr>
            <p:txBody>
              <a:bodyPr/>
              <a:lstStyle/>
              <a:p>
                <a:pPr algn="ctr" eaLnBrk="0" hangingPunct="0"/>
                <a:endParaRPr lang="en-US" dirty="0"/>
              </a:p>
            </p:txBody>
          </p:sp>
          <p:sp>
            <p:nvSpPr>
              <p:cNvPr id="2003" name="Freeform 3204"/>
              <p:cNvSpPr>
                <a:spLocks/>
              </p:cNvSpPr>
              <p:nvPr/>
            </p:nvSpPr>
            <p:spPr bwMode="auto">
              <a:xfrm>
                <a:off x="4993" y="2198"/>
                <a:ext cx="1" cy="4"/>
              </a:xfrm>
              <a:custGeom>
                <a:avLst/>
                <a:gdLst>
                  <a:gd name="T0" fmla="*/ 0 w 1"/>
                  <a:gd name="T1" fmla="*/ 0 h 4"/>
                  <a:gd name="T2" fmla="*/ 0 w 1"/>
                  <a:gd name="T3" fmla="*/ 4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04" name="Line 3205"/>
              <p:cNvSpPr>
                <a:spLocks noChangeShapeType="1"/>
              </p:cNvSpPr>
              <p:nvPr/>
            </p:nvSpPr>
            <p:spPr bwMode="auto">
              <a:xfrm>
                <a:off x="4993" y="2198"/>
                <a:ext cx="29" cy="1"/>
              </a:xfrm>
              <a:prstGeom prst="line">
                <a:avLst/>
              </a:prstGeom>
              <a:noFill/>
              <a:ln w="3175">
                <a:solidFill>
                  <a:srgbClr val="000000"/>
                </a:solidFill>
                <a:miter lim="800000"/>
                <a:headEnd/>
                <a:tailEnd/>
              </a:ln>
            </p:spPr>
            <p:txBody>
              <a:bodyPr/>
              <a:lstStyle/>
              <a:p>
                <a:endParaRPr lang="en-US" dirty="0"/>
              </a:p>
            </p:txBody>
          </p:sp>
          <p:sp>
            <p:nvSpPr>
              <p:cNvPr id="2005" name="Freeform 3206"/>
              <p:cNvSpPr>
                <a:spLocks/>
              </p:cNvSpPr>
              <p:nvPr/>
            </p:nvSpPr>
            <p:spPr bwMode="auto">
              <a:xfrm>
                <a:off x="5019" y="2198"/>
                <a:ext cx="3" cy="8"/>
              </a:xfrm>
              <a:custGeom>
                <a:avLst/>
                <a:gdLst>
                  <a:gd name="T0" fmla="*/ 3 w 3"/>
                  <a:gd name="T1" fmla="*/ 0 h 8"/>
                  <a:gd name="T2" fmla="*/ 3 w 3"/>
                  <a:gd name="T3" fmla="*/ 7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0"/>
                    </a:moveTo>
                    <a:lnTo>
                      <a:pt x="3" y="7"/>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006" name="Line 3207"/>
              <p:cNvSpPr>
                <a:spLocks noChangeShapeType="1"/>
              </p:cNvSpPr>
              <p:nvPr/>
            </p:nvSpPr>
            <p:spPr bwMode="auto">
              <a:xfrm flipH="1">
                <a:off x="5018" y="2206"/>
                <a:ext cx="1" cy="1"/>
              </a:xfrm>
              <a:prstGeom prst="line">
                <a:avLst/>
              </a:prstGeom>
              <a:noFill/>
              <a:ln w="3175">
                <a:solidFill>
                  <a:srgbClr val="000000"/>
                </a:solidFill>
                <a:miter lim="800000"/>
                <a:headEnd/>
                <a:tailEnd/>
              </a:ln>
            </p:spPr>
            <p:txBody>
              <a:bodyPr/>
              <a:lstStyle/>
              <a:p>
                <a:endParaRPr lang="en-US" dirty="0"/>
              </a:p>
            </p:txBody>
          </p:sp>
          <p:sp>
            <p:nvSpPr>
              <p:cNvPr id="2007" name="Line 3208"/>
              <p:cNvSpPr>
                <a:spLocks noChangeShapeType="1"/>
              </p:cNvSpPr>
              <p:nvPr/>
            </p:nvSpPr>
            <p:spPr bwMode="auto">
              <a:xfrm flipH="1">
                <a:off x="5014" y="2206"/>
                <a:ext cx="4" cy="1"/>
              </a:xfrm>
              <a:prstGeom prst="line">
                <a:avLst/>
              </a:prstGeom>
              <a:noFill/>
              <a:ln w="3175">
                <a:solidFill>
                  <a:srgbClr val="000000"/>
                </a:solidFill>
                <a:miter lim="800000"/>
                <a:headEnd/>
                <a:tailEnd/>
              </a:ln>
            </p:spPr>
            <p:txBody>
              <a:bodyPr/>
              <a:lstStyle/>
              <a:p>
                <a:endParaRPr lang="en-US" dirty="0"/>
              </a:p>
            </p:txBody>
          </p:sp>
          <p:sp>
            <p:nvSpPr>
              <p:cNvPr id="2008" name="Freeform 3209"/>
              <p:cNvSpPr>
                <a:spLocks/>
              </p:cNvSpPr>
              <p:nvPr/>
            </p:nvSpPr>
            <p:spPr bwMode="auto">
              <a:xfrm>
                <a:off x="5011" y="2203"/>
                <a:ext cx="3" cy="3"/>
              </a:xfrm>
              <a:custGeom>
                <a:avLst/>
                <a:gdLst>
                  <a:gd name="T0" fmla="*/ 3 w 3"/>
                  <a:gd name="T1" fmla="*/ 3 h 3"/>
                  <a:gd name="T2" fmla="*/ 0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lnTo>
                      <a:pt x="0" y="0"/>
                    </a:lnTo>
                    <a:lnTo>
                      <a:pt x="3" y="3"/>
                    </a:lnTo>
                  </a:path>
                </a:pathLst>
              </a:custGeom>
              <a:noFill/>
              <a:ln w="3175">
                <a:solidFill>
                  <a:srgbClr val="000000"/>
                </a:solidFill>
                <a:miter lim="800000"/>
                <a:headEnd/>
                <a:tailEnd/>
              </a:ln>
            </p:spPr>
            <p:txBody>
              <a:bodyPr/>
              <a:lstStyle/>
              <a:p>
                <a:pPr algn="ctr" eaLnBrk="0" hangingPunct="0"/>
                <a:endParaRPr lang="en-US" dirty="0"/>
              </a:p>
            </p:txBody>
          </p:sp>
          <p:sp>
            <p:nvSpPr>
              <p:cNvPr id="2009" name="Freeform 3210"/>
              <p:cNvSpPr>
                <a:spLocks/>
              </p:cNvSpPr>
              <p:nvPr/>
            </p:nvSpPr>
            <p:spPr bwMode="auto">
              <a:xfrm>
                <a:off x="5320" y="2072"/>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10" name="Line 3211"/>
              <p:cNvSpPr>
                <a:spLocks noChangeShapeType="1"/>
              </p:cNvSpPr>
              <p:nvPr/>
            </p:nvSpPr>
            <p:spPr bwMode="auto">
              <a:xfrm flipH="1" flipV="1">
                <a:off x="5320" y="2075"/>
                <a:ext cx="5" cy="2"/>
              </a:xfrm>
              <a:prstGeom prst="line">
                <a:avLst/>
              </a:prstGeom>
              <a:noFill/>
              <a:ln w="3175">
                <a:solidFill>
                  <a:srgbClr val="000000"/>
                </a:solidFill>
                <a:miter lim="800000"/>
                <a:headEnd/>
                <a:tailEnd/>
              </a:ln>
            </p:spPr>
            <p:txBody>
              <a:bodyPr/>
              <a:lstStyle/>
              <a:p>
                <a:endParaRPr lang="en-US" dirty="0"/>
              </a:p>
            </p:txBody>
          </p:sp>
          <p:sp>
            <p:nvSpPr>
              <p:cNvPr id="2011" name="Line 3212"/>
              <p:cNvSpPr>
                <a:spLocks noChangeShapeType="1"/>
              </p:cNvSpPr>
              <p:nvPr/>
            </p:nvSpPr>
            <p:spPr bwMode="auto">
              <a:xfrm>
                <a:off x="5320" y="2075"/>
                <a:ext cx="5" cy="2"/>
              </a:xfrm>
              <a:prstGeom prst="line">
                <a:avLst/>
              </a:prstGeom>
              <a:noFill/>
              <a:ln w="3175">
                <a:solidFill>
                  <a:srgbClr val="000000"/>
                </a:solidFill>
                <a:miter lim="800000"/>
                <a:headEnd/>
                <a:tailEnd/>
              </a:ln>
            </p:spPr>
            <p:txBody>
              <a:bodyPr/>
              <a:lstStyle/>
              <a:p>
                <a:endParaRPr lang="en-US" dirty="0"/>
              </a:p>
            </p:txBody>
          </p:sp>
          <p:sp>
            <p:nvSpPr>
              <p:cNvPr id="2012" name="Line 3213"/>
              <p:cNvSpPr>
                <a:spLocks noChangeShapeType="1"/>
              </p:cNvSpPr>
              <p:nvPr/>
            </p:nvSpPr>
            <p:spPr bwMode="auto">
              <a:xfrm>
                <a:off x="5325" y="2077"/>
                <a:ext cx="1" cy="1"/>
              </a:xfrm>
              <a:prstGeom prst="line">
                <a:avLst/>
              </a:prstGeom>
              <a:noFill/>
              <a:ln w="3175">
                <a:solidFill>
                  <a:srgbClr val="000000"/>
                </a:solidFill>
                <a:miter lim="800000"/>
                <a:headEnd/>
                <a:tailEnd/>
              </a:ln>
            </p:spPr>
            <p:txBody>
              <a:bodyPr/>
              <a:lstStyle/>
              <a:p>
                <a:endParaRPr lang="en-US" dirty="0"/>
              </a:p>
            </p:txBody>
          </p:sp>
          <p:sp>
            <p:nvSpPr>
              <p:cNvPr id="2013" name="Line 3214"/>
              <p:cNvSpPr>
                <a:spLocks noChangeShapeType="1"/>
              </p:cNvSpPr>
              <p:nvPr/>
            </p:nvSpPr>
            <p:spPr bwMode="auto">
              <a:xfrm>
                <a:off x="5325" y="2077"/>
                <a:ext cx="2" cy="1"/>
              </a:xfrm>
              <a:prstGeom prst="line">
                <a:avLst/>
              </a:prstGeom>
              <a:noFill/>
              <a:ln w="3175">
                <a:solidFill>
                  <a:srgbClr val="000000"/>
                </a:solidFill>
                <a:miter lim="800000"/>
                <a:headEnd/>
                <a:tailEnd/>
              </a:ln>
            </p:spPr>
            <p:txBody>
              <a:bodyPr/>
              <a:lstStyle/>
              <a:p>
                <a:endParaRPr lang="en-US" dirty="0"/>
              </a:p>
            </p:txBody>
          </p:sp>
          <p:sp>
            <p:nvSpPr>
              <p:cNvPr id="2014" name="Line 3215"/>
              <p:cNvSpPr>
                <a:spLocks noChangeShapeType="1"/>
              </p:cNvSpPr>
              <p:nvPr/>
            </p:nvSpPr>
            <p:spPr bwMode="auto">
              <a:xfrm flipV="1">
                <a:off x="5325" y="2075"/>
                <a:ext cx="1" cy="2"/>
              </a:xfrm>
              <a:prstGeom prst="line">
                <a:avLst/>
              </a:prstGeom>
              <a:noFill/>
              <a:ln w="3175">
                <a:solidFill>
                  <a:srgbClr val="000000"/>
                </a:solidFill>
                <a:miter lim="800000"/>
                <a:headEnd/>
                <a:tailEnd/>
              </a:ln>
            </p:spPr>
            <p:txBody>
              <a:bodyPr/>
              <a:lstStyle/>
              <a:p>
                <a:endParaRPr lang="en-US" dirty="0"/>
              </a:p>
            </p:txBody>
          </p:sp>
          <p:sp>
            <p:nvSpPr>
              <p:cNvPr id="2015" name="Line 3216"/>
              <p:cNvSpPr>
                <a:spLocks noChangeShapeType="1"/>
              </p:cNvSpPr>
              <p:nvPr/>
            </p:nvSpPr>
            <p:spPr bwMode="auto">
              <a:xfrm>
                <a:off x="5323" y="2077"/>
                <a:ext cx="1" cy="1"/>
              </a:xfrm>
              <a:prstGeom prst="line">
                <a:avLst/>
              </a:prstGeom>
              <a:noFill/>
              <a:ln w="3175">
                <a:solidFill>
                  <a:srgbClr val="000000"/>
                </a:solidFill>
                <a:miter lim="800000"/>
                <a:headEnd/>
                <a:tailEnd/>
              </a:ln>
            </p:spPr>
            <p:txBody>
              <a:bodyPr/>
              <a:lstStyle/>
              <a:p>
                <a:endParaRPr lang="en-US" dirty="0"/>
              </a:p>
            </p:txBody>
          </p:sp>
          <p:sp>
            <p:nvSpPr>
              <p:cNvPr id="2016" name="Freeform 3217"/>
              <p:cNvSpPr>
                <a:spLocks/>
              </p:cNvSpPr>
              <p:nvPr/>
            </p:nvSpPr>
            <p:spPr bwMode="auto">
              <a:xfrm>
                <a:off x="5318" y="208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017" name="Line 3218"/>
              <p:cNvSpPr>
                <a:spLocks noChangeShapeType="1"/>
              </p:cNvSpPr>
              <p:nvPr/>
            </p:nvSpPr>
            <p:spPr bwMode="auto">
              <a:xfrm flipV="1">
                <a:off x="5247" y="2077"/>
                <a:ext cx="2" cy="1"/>
              </a:xfrm>
              <a:prstGeom prst="line">
                <a:avLst/>
              </a:prstGeom>
              <a:noFill/>
              <a:ln w="3175">
                <a:solidFill>
                  <a:srgbClr val="000000"/>
                </a:solidFill>
                <a:miter lim="800000"/>
                <a:headEnd/>
                <a:tailEnd/>
              </a:ln>
            </p:spPr>
            <p:txBody>
              <a:bodyPr/>
              <a:lstStyle/>
              <a:p>
                <a:endParaRPr lang="en-US" dirty="0"/>
              </a:p>
            </p:txBody>
          </p:sp>
          <p:sp>
            <p:nvSpPr>
              <p:cNvPr id="2018" name="Line 3219"/>
              <p:cNvSpPr>
                <a:spLocks noChangeShapeType="1"/>
              </p:cNvSpPr>
              <p:nvPr/>
            </p:nvSpPr>
            <p:spPr bwMode="auto">
              <a:xfrm>
                <a:off x="5320" y="2080"/>
                <a:ext cx="2" cy="1"/>
              </a:xfrm>
              <a:prstGeom prst="line">
                <a:avLst/>
              </a:prstGeom>
              <a:noFill/>
              <a:ln w="3175">
                <a:solidFill>
                  <a:srgbClr val="000000"/>
                </a:solidFill>
                <a:miter lim="800000"/>
                <a:headEnd/>
                <a:tailEnd/>
              </a:ln>
            </p:spPr>
            <p:txBody>
              <a:bodyPr/>
              <a:lstStyle/>
              <a:p>
                <a:endParaRPr lang="en-US" dirty="0"/>
              </a:p>
            </p:txBody>
          </p:sp>
          <p:sp>
            <p:nvSpPr>
              <p:cNvPr id="2019" name="Line 3220"/>
              <p:cNvSpPr>
                <a:spLocks noChangeShapeType="1"/>
              </p:cNvSpPr>
              <p:nvPr/>
            </p:nvSpPr>
            <p:spPr bwMode="auto">
              <a:xfrm>
                <a:off x="5249" y="2082"/>
                <a:ext cx="1" cy="1"/>
              </a:xfrm>
              <a:prstGeom prst="line">
                <a:avLst/>
              </a:prstGeom>
              <a:noFill/>
              <a:ln w="3175">
                <a:solidFill>
                  <a:srgbClr val="000000"/>
                </a:solidFill>
                <a:miter lim="800000"/>
                <a:headEnd/>
                <a:tailEnd/>
              </a:ln>
            </p:spPr>
            <p:txBody>
              <a:bodyPr/>
              <a:lstStyle/>
              <a:p>
                <a:endParaRPr lang="en-US" dirty="0"/>
              </a:p>
            </p:txBody>
          </p:sp>
        </p:grpSp>
        <p:grpSp>
          <p:nvGrpSpPr>
            <p:cNvPr id="23" name="Group 3221"/>
            <p:cNvGrpSpPr>
              <a:grpSpLocks/>
            </p:cNvGrpSpPr>
            <p:nvPr/>
          </p:nvGrpSpPr>
          <p:grpSpPr bwMode="auto">
            <a:xfrm>
              <a:off x="6970713" y="3306763"/>
              <a:ext cx="1698625" cy="566737"/>
              <a:chOff x="4391" y="2083"/>
              <a:chExt cx="1070" cy="357"/>
            </a:xfrm>
          </p:grpSpPr>
          <p:sp>
            <p:nvSpPr>
              <p:cNvPr id="1620" name="Line 3222"/>
              <p:cNvSpPr>
                <a:spLocks noChangeShapeType="1"/>
              </p:cNvSpPr>
              <p:nvPr/>
            </p:nvSpPr>
            <p:spPr bwMode="auto">
              <a:xfrm>
                <a:off x="5323" y="2083"/>
                <a:ext cx="1" cy="1"/>
              </a:xfrm>
              <a:prstGeom prst="line">
                <a:avLst/>
              </a:prstGeom>
              <a:noFill/>
              <a:ln w="3175">
                <a:solidFill>
                  <a:srgbClr val="000000"/>
                </a:solidFill>
                <a:miter lim="800000"/>
                <a:headEnd/>
                <a:tailEnd/>
              </a:ln>
            </p:spPr>
            <p:txBody>
              <a:bodyPr/>
              <a:lstStyle/>
              <a:p>
                <a:endParaRPr lang="en-US" dirty="0"/>
              </a:p>
            </p:txBody>
          </p:sp>
          <p:sp>
            <p:nvSpPr>
              <p:cNvPr id="1621" name="Line 3223"/>
              <p:cNvSpPr>
                <a:spLocks noChangeShapeType="1"/>
              </p:cNvSpPr>
              <p:nvPr/>
            </p:nvSpPr>
            <p:spPr bwMode="auto">
              <a:xfrm flipV="1">
                <a:off x="5323" y="2083"/>
                <a:ext cx="1" cy="2"/>
              </a:xfrm>
              <a:prstGeom prst="line">
                <a:avLst/>
              </a:prstGeom>
              <a:noFill/>
              <a:ln w="3175">
                <a:solidFill>
                  <a:srgbClr val="000000"/>
                </a:solidFill>
                <a:miter lim="800000"/>
                <a:headEnd/>
                <a:tailEnd/>
              </a:ln>
            </p:spPr>
            <p:txBody>
              <a:bodyPr/>
              <a:lstStyle/>
              <a:p>
                <a:endParaRPr lang="en-US" dirty="0"/>
              </a:p>
            </p:txBody>
          </p:sp>
          <p:sp>
            <p:nvSpPr>
              <p:cNvPr id="1622" name="Line 3224"/>
              <p:cNvSpPr>
                <a:spLocks noChangeShapeType="1"/>
              </p:cNvSpPr>
              <p:nvPr/>
            </p:nvSpPr>
            <p:spPr bwMode="auto">
              <a:xfrm flipV="1">
                <a:off x="5325" y="2085"/>
                <a:ext cx="2" cy="1"/>
              </a:xfrm>
              <a:prstGeom prst="line">
                <a:avLst/>
              </a:prstGeom>
              <a:noFill/>
              <a:ln w="3175">
                <a:solidFill>
                  <a:srgbClr val="000000"/>
                </a:solidFill>
                <a:miter lim="800000"/>
                <a:headEnd/>
                <a:tailEnd/>
              </a:ln>
            </p:spPr>
            <p:txBody>
              <a:bodyPr/>
              <a:lstStyle/>
              <a:p>
                <a:endParaRPr lang="en-US" dirty="0"/>
              </a:p>
            </p:txBody>
          </p:sp>
          <p:sp>
            <p:nvSpPr>
              <p:cNvPr id="1623" name="Freeform 3225"/>
              <p:cNvSpPr>
                <a:spLocks/>
              </p:cNvSpPr>
              <p:nvPr/>
            </p:nvSpPr>
            <p:spPr bwMode="auto">
              <a:xfrm>
                <a:off x="5320" y="2086"/>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624" name="Freeform 3226"/>
              <p:cNvSpPr>
                <a:spLocks/>
              </p:cNvSpPr>
              <p:nvPr/>
            </p:nvSpPr>
            <p:spPr bwMode="auto">
              <a:xfrm>
                <a:off x="5325" y="2086"/>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625" name="Line 3227"/>
              <p:cNvSpPr>
                <a:spLocks noChangeShapeType="1"/>
              </p:cNvSpPr>
              <p:nvPr/>
            </p:nvSpPr>
            <p:spPr bwMode="auto">
              <a:xfrm>
                <a:off x="4446" y="2086"/>
                <a:ext cx="1" cy="1"/>
              </a:xfrm>
              <a:prstGeom prst="line">
                <a:avLst/>
              </a:prstGeom>
              <a:noFill/>
              <a:ln w="3175">
                <a:solidFill>
                  <a:srgbClr val="000000"/>
                </a:solidFill>
                <a:miter lim="800000"/>
                <a:headEnd/>
                <a:tailEnd/>
              </a:ln>
            </p:spPr>
            <p:txBody>
              <a:bodyPr/>
              <a:lstStyle/>
              <a:p>
                <a:endParaRPr lang="en-US" dirty="0"/>
              </a:p>
            </p:txBody>
          </p:sp>
          <p:sp>
            <p:nvSpPr>
              <p:cNvPr id="1626" name="Freeform 3228"/>
              <p:cNvSpPr>
                <a:spLocks/>
              </p:cNvSpPr>
              <p:nvPr/>
            </p:nvSpPr>
            <p:spPr bwMode="auto">
              <a:xfrm>
                <a:off x="5322" y="209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27" name="Freeform 3229"/>
              <p:cNvSpPr>
                <a:spLocks/>
              </p:cNvSpPr>
              <p:nvPr/>
            </p:nvSpPr>
            <p:spPr bwMode="auto">
              <a:xfrm>
                <a:off x="5320" y="209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28" name="Line 3230"/>
              <p:cNvSpPr>
                <a:spLocks noChangeShapeType="1"/>
              </p:cNvSpPr>
              <p:nvPr/>
            </p:nvSpPr>
            <p:spPr bwMode="auto">
              <a:xfrm flipV="1">
                <a:off x="4437" y="2106"/>
                <a:ext cx="1" cy="1"/>
              </a:xfrm>
              <a:prstGeom prst="line">
                <a:avLst/>
              </a:prstGeom>
              <a:noFill/>
              <a:ln w="3175">
                <a:solidFill>
                  <a:srgbClr val="000000"/>
                </a:solidFill>
                <a:miter lim="800000"/>
                <a:headEnd/>
                <a:tailEnd/>
              </a:ln>
            </p:spPr>
            <p:txBody>
              <a:bodyPr/>
              <a:lstStyle/>
              <a:p>
                <a:endParaRPr lang="en-US" dirty="0"/>
              </a:p>
            </p:txBody>
          </p:sp>
          <p:sp>
            <p:nvSpPr>
              <p:cNvPr id="1629" name="Freeform 3231"/>
              <p:cNvSpPr>
                <a:spLocks/>
              </p:cNvSpPr>
              <p:nvPr/>
            </p:nvSpPr>
            <p:spPr bwMode="auto">
              <a:xfrm>
                <a:off x="4995" y="2115"/>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30" name="Freeform 3232"/>
              <p:cNvSpPr>
                <a:spLocks/>
              </p:cNvSpPr>
              <p:nvPr/>
            </p:nvSpPr>
            <p:spPr bwMode="auto">
              <a:xfrm>
                <a:off x="4993" y="2120"/>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631" name="Freeform 3233"/>
              <p:cNvSpPr>
                <a:spLocks/>
              </p:cNvSpPr>
              <p:nvPr/>
            </p:nvSpPr>
            <p:spPr bwMode="auto">
              <a:xfrm>
                <a:off x="5323" y="2131"/>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32" name="Freeform 3234"/>
              <p:cNvSpPr>
                <a:spLocks/>
              </p:cNvSpPr>
              <p:nvPr/>
            </p:nvSpPr>
            <p:spPr bwMode="auto">
              <a:xfrm>
                <a:off x="5327" y="2131"/>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633" name="Freeform 3235"/>
              <p:cNvSpPr>
                <a:spLocks/>
              </p:cNvSpPr>
              <p:nvPr/>
            </p:nvSpPr>
            <p:spPr bwMode="auto">
              <a:xfrm>
                <a:off x="5327" y="2131"/>
                <a:ext cx="4" cy="24"/>
              </a:xfrm>
              <a:custGeom>
                <a:avLst/>
                <a:gdLst>
                  <a:gd name="T0" fmla="*/ 4 w 4"/>
                  <a:gd name="T1" fmla="*/ 24 h 24"/>
                  <a:gd name="T2" fmla="*/ 0 w 4"/>
                  <a:gd name="T3" fmla="*/ 0 h 24"/>
                  <a:gd name="T4" fmla="*/ 4 w 4"/>
                  <a:gd name="T5" fmla="*/ 24 h 24"/>
                  <a:gd name="T6" fmla="*/ 0 60000 65536"/>
                  <a:gd name="T7" fmla="*/ 0 60000 65536"/>
                  <a:gd name="T8" fmla="*/ 0 60000 65536"/>
                  <a:gd name="T9" fmla="*/ 0 w 4"/>
                  <a:gd name="T10" fmla="*/ 0 h 24"/>
                  <a:gd name="T11" fmla="*/ 4 w 4"/>
                  <a:gd name="T12" fmla="*/ 24 h 24"/>
                </a:gdLst>
                <a:ahLst/>
                <a:cxnLst>
                  <a:cxn ang="T6">
                    <a:pos x="T0" y="T1"/>
                  </a:cxn>
                  <a:cxn ang="T7">
                    <a:pos x="T2" y="T3"/>
                  </a:cxn>
                  <a:cxn ang="T8">
                    <a:pos x="T4" y="T5"/>
                  </a:cxn>
                </a:cxnLst>
                <a:rect l="T9" t="T10" r="T11" b="T12"/>
                <a:pathLst>
                  <a:path w="4" h="24">
                    <a:moveTo>
                      <a:pt x="4" y="24"/>
                    </a:moveTo>
                    <a:lnTo>
                      <a:pt x="0" y="0"/>
                    </a:lnTo>
                    <a:lnTo>
                      <a:pt x="4" y="24"/>
                    </a:lnTo>
                  </a:path>
                </a:pathLst>
              </a:custGeom>
              <a:noFill/>
              <a:ln w="3175">
                <a:solidFill>
                  <a:srgbClr val="000000"/>
                </a:solidFill>
                <a:miter lim="800000"/>
                <a:headEnd/>
                <a:tailEnd/>
              </a:ln>
            </p:spPr>
            <p:txBody>
              <a:bodyPr/>
              <a:lstStyle/>
              <a:p>
                <a:pPr algn="ctr" eaLnBrk="0" hangingPunct="0"/>
                <a:endParaRPr lang="en-US" dirty="0"/>
              </a:p>
            </p:txBody>
          </p:sp>
          <p:sp>
            <p:nvSpPr>
              <p:cNvPr id="1634" name="Line 3236"/>
              <p:cNvSpPr>
                <a:spLocks noChangeShapeType="1"/>
              </p:cNvSpPr>
              <p:nvPr/>
            </p:nvSpPr>
            <p:spPr bwMode="auto">
              <a:xfrm flipV="1">
                <a:off x="5320" y="2131"/>
                <a:ext cx="1" cy="2"/>
              </a:xfrm>
              <a:prstGeom prst="line">
                <a:avLst/>
              </a:prstGeom>
              <a:noFill/>
              <a:ln w="3175">
                <a:solidFill>
                  <a:srgbClr val="000000"/>
                </a:solidFill>
                <a:miter lim="800000"/>
                <a:headEnd/>
                <a:tailEnd/>
              </a:ln>
            </p:spPr>
            <p:txBody>
              <a:bodyPr/>
              <a:lstStyle/>
              <a:p>
                <a:endParaRPr lang="en-US" dirty="0"/>
              </a:p>
            </p:txBody>
          </p:sp>
          <p:sp>
            <p:nvSpPr>
              <p:cNvPr id="1635" name="Line 3237"/>
              <p:cNvSpPr>
                <a:spLocks noChangeShapeType="1"/>
              </p:cNvSpPr>
              <p:nvPr/>
            </p:nvSpPr>
            <p:spPr bwMode="auto">
              <a:xfrm flipV="1">
                <a:off x="5314" y="2133"/>
                <a:ext cx="1" cy="1"/>
              </a:xfrm>
              <a:prstGeom prst="line">
                <a:avLst/>
              </a:prstGeom>
              <a:noFill/>
              <a:ln w="3175">
                <a:solidFill>
                  <a:srgbClr val="000000"/>
                </a:solidFill>
                <a:miter lim="800000"/>
                <a:headEnd/>
                <a:tailEnd/>
              </a:ln>
            </p:spPr>
            <p:txBody>
              <a:bodyPr/>
              <a:lstStyle/>
              <a:p>
                <a:endParaRPr lang="en-US" dirty="0"/>
              </a:p>
            </p:txBody>
          </p:sp>
          <p:sp>
            <p:nvSpPr>
              <p:cNvPr id="1636" name="Line 3238"/>
              <p:cNvSpPr>
                <a:spLocks noChangeShapeType="1"/>
              </p:cNvSpPr>
              <p:nvPr/>
            </p:nvSpPr>
            <p:spPr bwMode="auto">
              <a:xfrm>
                <a:off x="5310" y="2134"/>
                <a:ext cx="2" cy="1"/>
              </a:xfrm>
              <a:prstGeom prst="line">
                <a:avLst/>
              </a:prstGeom>
              <a:noFill/>
              <a:ln w="3175">
                <a:solidFill>
                  <a:srgbClr val="000000"/>
                </a:solidFill>
                <a:miter lim="800000"/>
                <a:headEnd/>
                <a:tailEnd/>
              </a:ln>
            </p:spPr>
            <p:txBody>
              <a:bodyPr/>
              <a:lstStyle/>
              <a:p>
                <a:endParaRPr lang="en-US" dirty="0"/>
              </a:p>
            </p:txBody>
          </p:sp>
          <p:sp>
            <p:nvSpPr>
              <p:cNvPr id="1637" name="Freeform 3239"/>
              <p:cNvSpPr>
                <a:spLocks/>
              </p:cNvSpPr>
              <p:nvPr/>
            </p:nvSpPr>
            <p:spPr bwMode="auto">
              <a:xfrm>
                <a:off x="4425" y="2139"/>
                <a:ext cx="9" cy="1"/>
              </a:xfrm>
              <a:custGeom>
                <a:avLst/>
                <a:gdLst>
                  <a:gd name="T0" fmla="*/ 0 w 9"/>
                  <a:gd name="T1" fmla="*/ 0 h 1"/>
                  <a:gd name="T2" fmla="*/ 9 w 9"/>
                  <a:gd name="T3" fmla="*/ 0 h 1"/>
                  <a:gd name="T4" fmla="*/ 0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9"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38" name="Line 3240"/>
              <p:cNvSpPr>
                <a:spLocks noChangeShapeType="1"/>
              </p:cNvSpPr>
              <p:nvPr/>
            </p:nvSpPr>
            <p:spPr bwMode="auto">
              <a:xfrm flipV="1">
                <a:off x="4393" y="2147"/>
                <a:ext cx="1" cy="2"/>
              </a:xfrm>
              <a:prstGeom prst="line">
                <a:avLst/>
              </a:prstGeom>
              <a:noFill/>
              <a:ln w="3175">
                <a:solidFill>
                  <a:srgbClr val="000000"/>
                </a:solidFill>
                <a:miter lim="800000"/>
                <a:headEnd/>
                <a:tailEnd/>
              </a:ln>
            </p:spPr>
            <p:txBody>
              <a:bodyPr/>
              <a:lstStyle/>
              <a:p>
                <a:endParaRPr lang="en-US" dirty="0"/>
              </a:p>
            </p:txBody>
          </p:sp>
          <p:sp>
            <p:nvSpPr>
              <p:cNvPr id="1639" name="Freeform 3241"/>
              <p:cNvSpPr>
                <a:spLocks/>
              </p:cNvSpPr>
              <p:nvPr/>
            </p:nvSpPr>
            <p:spPr bwMode="auto">
              <a:xfrm>
                <a:off x="4391" y="2149"/>
                <a:ext cx="2" cy="17"/>
              </a:xfrm>
              <a:custGeom>
                <a:avLst/>
                <a:gdLst>
                  <a:gd name="T0" fmla="*/ 0 w 2"/>
                  <a:gd name="T1" fmla="*/ 17 h 17"/>
                  <a:gd name="T2" fmla="*/ 0 w 2"/>
                  <a:gd name="T3" fmla="*/ 0 h 17"/>
                  <a:gd name="T4" fmla="*/ 2 w 2"/>
                  <a:gd name="T5" fmla="*/ 17 h 17"/>
                  <a:gd name="T6" fmla="*/ 0 60000 65536"/>
                  <a:gd name="T7" fmla="*/ 0 60000 65536"/>
                  <a:gd name="T8" fmla="*/ 0 60000 65536"/>
                  <a:gd name="T9" fmla="*/ 0 w 2"/>
                  <a:gd name="T10" fmla="*/ 0 h 17"/>
                  <a:gd name="T11" fmla="*/ 2 w 2"/>
                  <a:gd name="T12" fmla="*/ 17 h 17"/>
                </a:gdLst>
                <a:ahLst/>
                <a:cxnLst>
                  <a:cxn ang="T6">
                    <a:pos x="T0" y="T1"/>
                  </a:cxn>
                  <a:cxn ang="T7">
                    <a:pos x="T2" y="T3"/>
                  </a:cxn>
                  <a:cxn ang="T8">
                    <a:pos x="T4" y="T5"/>
                  </a:cxn>
                </a:cxnLst>
                <a:rect l="T9" t="T10" r="T11" b="T12"/>
                <a:pathLst>
                  <a:path w="2" h="17">
                    <a:moveTo>
                      <a:pt x="0" y="17"/>
                    </a:moveTo>
                    <a:lnTo>
                      <a:pt x="0" y="0"/>
                    </a:lnTo>
                    <a:lnTo>
                      <a:pt x="2" y="17"/>
                    </a:lnTo>
                  </a:path>
                </a:pathLst>
              </a:custGeom>
              <a:noFill/>
              <a:ln w="3175">
                <a:solidFill>
                  <a:srgbClr val="000000"/>
                </a:solidFill>
                <a:miter lim="800000"/>
                <a:headEnd/>
                <a:tailEnd/>
              </a:ln>
            </p:spPr>
            <p:txBody>
              <a:bodyPr/>
              <a:lstStyle/>
              <a:p>
                <a:pPr algn="ctr" eaLnBrk="0" hangingPunct="0"/>
                <a:endParaRPr lang="en-US" dirty="0"/>
              </a:p>
            </p:txBody>
          </p:sp>
          <p:sp>
            <p:nvSpPr>
              <p:cNvPr id="1640" name="Line 3242"/>
              <p:cNvSpPr>
                <a:spLocks noChangeShapeType="1"/>
              </p:cNvSpPr>
              <p:nvPr/>
            </p:nvSpPr>
            <p:spPr bwMode="auto">
              <a:xfrm flipH="1">
                <a:off x="4391" y="2166"/>
                <a:ext cx="2" cy="1"/>
              </a:xfrm>
              <a:prstGeom prst="line">
                <a:avLst/>
              </a:prstGeom>
              <a:noFill/>
              <a:ln w="3175">
                <a:solidFill>
                  <a:srgbClr val="000000"/>
                </a:solidFill>
                <a:miter lim="800000"/>
                <a:headEnd/>
                <a:tailEnd/>
              </a:ln>
            </p:spPr>
            <p:txBody>
              <a:bodyPr/>
              <a:lstStyle/>
              <a:p>
                <a:endParaRPr lang="en-US" dirty="0"/>
              </a:p>
            </p:txBody>
          </p:sp>
          <p:sp>
            <p:nvSpPr>
              <p:cNvPr id="1641" name="Line 3243"/>
              <p:cNvSpPr>
                <a:spLocks noChangeShapeType="1"/>
              </p:cNvSpPr>
              <p:nvPr/>
            </p:nvSpPr>
            <p:spPr bwMode="auto">
              <a:xfrm flipV="1">
                <a:off x="4393" y="2147"/>
                <a:ext cx="1" cy="2"/>
              </a:xfrm>
              <a:prstGeom prst="line">
                <a:avLst/>
              </a:prstGeom>
              <a:noFill/>
              <a:ln w="3175">
                <a:solidFill>
                  <a:srgbClr val="000000"/>
                </a:solidFill>
                <a:miter lim="800000"/>
                <a:headEnd/>
                <a:tailEnd/>
              </a:ln>
            </p:spPr>
            <p:txBody>
              <a:bodyPr/>
              <a:lstStyle/>
              <a:p>
                <a:endParaRPr lang="en-US" dirty="0"/>
              </a:p>
            </p:txBody>
          </p:sp>
          <p:sp>
            <p:nvSpPr>
              <p:cNvPr id="1642" name="Line 3244"/>
              <p:cNvSpPr>
                <a:spLocks noChangeShapeType="1"/>
              </p:cNvSpPr>
              <p:nvPr/>
            </p:nvSpPr>
            <p:spPr bwMode="auto">
              <a:xfrm>
                <a:off x="4393" y="2150"/>
                <a:ext cx="1" cy="1"/>
              </a:xfrm>
              <a:prstGeom prst="line">
                <a:avLst/>
              </a:prstGeom>
              <a:noFill/>
              <a:ln w="3175">
                <a:solidFill>
                  <a:srgbClr val="000000"/>
                </a:solidFill>
                <a:miter lim="800000"/>
                <a:headEnd/>
                <a:tailEnd/>
              </a:ln>
            </p:spPr>
            <p:txBody>
              <a:bodyPr/>
              <a:lstStyle/>
              <a:p>
                <a:endParaRPr lang="en-US" dirty="0"/>
              </a:p>
            </p:txBody>
          </p:sp>
          <p:sp>
            <p:nvSpPr>
              <p:cNvPr id="1643" name="Freeform 3245"/>
              <p:cNvSpPr>
                <a:spLocks/>
              </p:cNvSpPr>
              <p:nvPr/>
            </p:nvSpPr>
            <p:spPr bwMode="auto">
              <a:xfrm>
                <a:off x="4391" y="2154"/>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644" name="Line 3246"/>
              <p:cNvSpPr>
                <a:spLocks noChangeShapeType="1"/>
              </p:cNvSpPr>
              <p:nvPr/>
            </p:nvSpPr>
            <p:spPr bwMode="auto">
              <a:xfrm flipV="1">
                <a:off x="5333" y="2158"/>
                <a:ext cx="1" cy="2"/>
              </a:xfrm>
              <a:prstGeom prst="line">
                <a:avLst/>
              </a:prstGeom>
              <a:noFill/>
              <a:ln w="3175">
                <a:solidFill>
                  <a:srgbClr val="000000"/>
                </a:solidFill>
                <a:miter lim="800000"/>
                <a:headEnd/>
                <a:tailEnd/>
              </a:ln>
            </p:spPr>
            <p:txBody>
              <a:bodyPr/>
              <a:lstStyle/>
              <a:p>
                <a:endParaRPr lang="en-US" dirty="0"/>
              </a:p>
            </p:txBody>
          </p:sp>
          <p:sp>
            <p:nvSpPr>
              <p:cNvPr id="1645" name="Line 3247"/>
              <p:cNvSpPr>
                <a:spLocks noChangeShapeType="1"/>
              </p:cNvSpPr>
              <p:nvPr/>
            </p:nvSpPr>
            <p:spPr bwMode="auto">
              <a:xfrm flipV="1">
                <a:off x="4474" y="2163"/>
                <a:ext cx="230" cy="2"/>
              </a:xfrm>
              <a:prstGeom prst="line">
                <a:avLst/>
              </a:prstGeom>
              <a:noFill/>
              <a:ln w="3175">
                <a:solidFill>
                  <a:srgbClr val="000000"/>
                </a:solidFill>
                <a:miter lim="800000"/>
                <a:headEnd/>
                <a:tailEnd/>
              </a:ln>
            </p:spPr>
            <p:txBody>
              <a:bodyPr/>
              <a:lstStyle/>
              <a:p>
                <a:endParaRPr lang="en-US" dirty="0"/>
              </a:p>
            </p:txBody>
          </p:sp>
          <p:sp>
            <p:nvSpPr>
              <p:cNvPr id="1646" name="Freeform 3248"/>
              <p:cNvSpPr>
                <a:spLocks/>
              </p:cNvSpPr>
              <p:nvPr/>
            </p:nvSpPr>
            <p:spPr bwMode="auto">
              <a:xfrm>
                <a:off x="4704" y="2163"/>
                <a:ext cx="24" cy="247"/>
              </a:xfrm>
              <a:custGeom>
                <a:avLst/>
                <a:gdLst>
                  <a:gd name="T0" fmla="*/ 0 w 24"/>
                  <a:gd name="T1" fmla="*/ 0 h 247"/>
                  <a:gd name="T2" fmla="*/ 19 w 24"/>
                  <a:gd name="T3" fmla="*/ 0 h 247"/>
                  <a:gd name="T4" fmla="*/ 24 w 24"/>
                  <a:gd name="T5" fmla="*/ 247 h 247"/>
                  <a:gd name="T6" fmla="*/ 0 60000 65536"/>
                  <a:gd name="T7" fmla="*/ 0 60000 65536"/>
                  <a:gd name="T8" fmla="*/ 0 60000 65536"/>
                  <a:gd name="T9" fmla="*/ 0 w 24"/>
                  <a:gd name="T10" fmla="*/ 0 h 247"/>
                  <a:gd name="T11" fmla="*/ 24 w 24"/>
                  <a:gd name="T12" fmla="*/ 247 h 247"/>
                </a:gdLst>
                <a:ahLst/>
                <a:cxnLst>
                  <a:cxn ang="T6">
                    <a:pos x="T0" y="T1"/>
                  </a:cxn>
                  <a:cxn ang="T7">
                    <a:pos x="T2" y="T3"/>
                  </a:cxn>
                  <a:cxn ang="T8">
                    <a:pos x="T4" y="T5"/>
                  </a:cxn>
                </a:cxnLst>
                <a:rect l="T9" t="T10" r="T11" b="T12"/>
                <a:pathLst>
                  <a:path w="24" h="247">
                    <a:moveTo>
                      <a:pt x="0" y="0"/>
                    </a:moveTo>
                    <a:lnTo>
                      <a:pt x="19" y="0"/>
                    </a:lnTo>
                    <a:lnTo>
                      <a:pt x="24" y="247"/>
                    </a:lnTo>
                  </a:path>
                </a:pathLst>
              </a:custGeom>
              <a:noFill/>
              <a:ln w="3175">
                <a:solidFill>
                  <a:srgbClr val="000000"/>
                </a:solidFill>
                <a:miter lim="800000"/>
                <a:headEnd/>
                <a:tailEnd/>
              </a:ln>
            </p:spPr>
            <p:txBody>
              <a:bodyPr/>
              <a:lstStyle/>
              <a:p>
                <a:pPr algn="ctr" eaLnBrk="0" hangingPunct="0"/>
                <a:endParaRPr lang="en-US" dirty="0"/>
              </a:p>
            </p:txBody>
          </p:sp>
          <p:sp>
            <p:nvSpPr>
              <p:cNvPr id="1647" name="Line 3249"/>
              <p:cNvSpPr>
                <a:spLocks noChangeShapeType="1"/>
              </p:cNvSpPr>
              <p:nvPr/>
            </p:nvSpPr>
            <p:spPr bwMode="auto">
              <a:xfrm flipH="1">
                <a:off x="4518" y="2410"/>
                <a:ext cx="210" cy="3"/>
              </a:xfrm>
              <a:prstGeom prst="line">
                <a:avLst/>
              </a:prstGeom>
              <a:noFill/>
              <a:ln w="3175">
                <a:solidFill>
                  <a:srgbClr val="000000"/>
                </a:solidFill>
                <a:miter lim="800000"/>
                <a:headEnd/>
                <a:tailEnd/>
              </a:ln>
            </p:spPr>
            <p:txBody>
              <a:bodyPr/>
              <a:lstStyle/>
              <a:p>
                <a:endParaRPr lang="en-US" dirty="0"/>
              </a:p>
            </p:txBody>
          </p:sp>
          <p:sp>
            <p:nvSpPr>
              <p:cNvPr id="1648" name="Line 3250"/>
              <p:cNvSpPr>
                <a:spLocks noChangeShapeType="1"/>
              </p:cNvSpPr>
              <p:nvPr/>
            </p:nvSpPr>
            <p:spPr bwMode="auto">
              <a:xfrm flipV="1">
                <a:off x="4518" y="2410"/>
                <a:ext cx="1" cy="3"/>
              </a:xfrm>
              <a:prstGeom prst="line">
                <a:avLst/>
              </a:prstGeom>
              <a:noFill/>
              <a:ln w="3175">
                <a:solidFill>
                  <a:srgbClr val="000000"/>
                </a:solidFill>
                <a:miter lim="800000"/>
                <a:headEnd/>
                <a:tailEnd/>
              </a:ln>
            </p:spPr>
            <p:txBody>
              <a:bodyPr/>
              <a:lstStyle/>
              <a:p>
                <a:endParaRPr lang="en-US" dirty="0"/>
              </a:p>
            </p:txBody>
          </p:sp>
          <p:sp>
            <p:nvSpPr>
              <p:cNvPr id="1649" name="Freeform 3251"/>
              <p:cNvSpPr>
                <a:spLocks/>
              </p:cNvSpPr>
              <p:nvPr/>
            </p:nvSpPr>
            <p:spPr bwMode="auto">
              <a:xfrm>
                <a:off x="4519" y="2267"/>
                <a:ext cx="78" cy="143"/>
              </a:xfrm>
              <a:custGeom>
                <a:avLst/>
                <a:gdLst>
                  <a:gd name="T0" fmla="*/ 7 w 78"/>
                  <a:gd name="T1" fmla="*/ 131 h 143"/>
                  <a:gd name="T2" fmla="*/ 15 w 78"/>
                  <a:gd name="T3" fmla="*/ 135 h 143"/>
                  <a:gd name="T4" fmla="*/ 16 w 78"/>
                  <a:gd name="T5" fmla="*/ 130 h 143"/>
                  <a:gd name="T6" fmla="*/ 25 w 78"/>
                  <a:gd name="T7" fmla="*/ 114 h 143"/>
                  <a:gd name="T8" fmla="*/ 39 w 78"/>
                  <a:gd name="T9" fmla="*/ 112 h 143"/>
                  <a:gd name="T10" fmla="*/ 28 w 78"/>
                  <a:gd name="T11" fmla="*/ 111 h 143"/>
                  <a:gd name="T12" fmla="*/ 34 w 78"/>
                  <a:gd name="T13" fmla="*/ 96 h 143"/>
                  <a:gd name="T14" fmla="*/ 49 w 78"/>
                  <a:gd name="T15" fmla="*/ 88 h 143"/>
                  <a:gd name="T16" fmla="*/ 57 w 78"/>
                  <a:gd name="T17" fmla="*/ 88 h 143"/>
                  <a:gd name="T18" fmla="*/ 54 w 78"/>
                  <a:gd name="T19" fmla="*/ 87 h 143"/>
                  <a:gd name="T20" fmla="*/ 50 w 78"/>
                  <a:gd name="T21" fmla="*/ 87 h 143"/>
                  <a:gd name="T22" fmla="*/ 63 w 78"/>
                  <a:gd name="T23" fmla="*/ 87 h 143"/>
                  <a:gd name="T24" fmla="*/ 55 w 78"/>
                  <a:gd name="T25" fmla="*/ 83 h 143"/>
                  <a:gd name="T26" fmla="*/ 47 w 78"/>
                  <a:gd name="T27" fmla="*/ 83 h 143"/>
                  <a:gd name="T28" fmla="*/ 54 w 78"/>
                  <a:gd name="T29" fmla="*/ 82 h 143"/>
                  <a:gd name="T30" fmla="*/ 55 w 78"/>
                  <a:gd name="T31" fmla="*/ 80 h 143"/>
                  <a:gd name="T32" fmla="*/ 57 w 78"/>
                  <a:gd name="T33" fmla="*/ 74 h 143"/>
                  <a:gd name="T34" fmla="*/ 57 w 78"/>
                  <a:gd name="T35" fmla="*/ 74 h 143"/>
                  <a:gd name="T36" fmla="*/ 57 w 78"/>
                  <a:gd name="T37" fmla="*/ 71 h 143"/>
                  <a:gd name="T38" fmla="*/ 57 w 78"/>
                  <a:gd name="T39" fmla="*/ 69 h 143"/>
                  <a:gd name="T40" fmla="*/ 65 w 78"/>
                  <a:gd name="T41" fmla="*/ 56 h 143"/>
                  <a:gd name="T42" fmla="*/ 65 w 78"/>
                  <a:gd name="T43" fmla="*/ 55 h 143"/>
                  <a:gd name="T44" fmla="*/ 78 w 78"/>
                  <a:gd name="T45" fmla="*/ 45 h 143"/>
                  <a:gd name="T46" fmla="*/ 60 w 78"/>
                  <a:gd name="T47" fmla="*/ 47 h 143"/>
                  <a:gd name="T48" fmla="*/ 57 w 78"/>
                  <a:gd name="T49" fmla="*/ 26 h 143"/>
                  <a:gd name="T50" fmla="*/ 59 w 78"/>
                  <a:gd name="T51" fmla="*/ 24 h 143"/>
                  <a:gd name="T52" fmla="*/ 59 w 78"/>
                  <a:gd name="T53" fmla="*/ 19 h 143"/>
                  <a:gd name="T54" fmla="*/ 54 w 78"/>
                  <a:gd name="T55" fmla="*/ 16 h 143"/>
                  <a:gd name="T56" fmla="*/ 57 w 78"/>
                  <a:gd name="T57" fmla="*/ 13 h 143"/>
                  <a:gd name="T58" fmla="*/ 63 w 78"/>
                  <a:gd name="T59" fmla="*/ 3 h 143"/>
                  <a:gd name="T60" fmla="*/ 52 w 78"/>
                  <a:gd name="T61" fmla="*/ 0 h 143"/>
                  <a:gd name="T62" fmla="*/ 49 w 78"/>
                  <a:gd name="T63" fmla="*/ 3 h 143"/>
                  <a:gd name="T64" fmla="*/ 46 w 78"/>
                  <a:gd name="T65" fmla="*/ 23 h 143"/>
                  <a:gd name="T66" fmla="*/ 44 w 78"/>
                  <a:gd name="T67" fmla="*/ 2 h 143"/>
                  <a:gd name="T68" fmla="*/ 37 w 78"/>
                  <a:gd name="T69" fmla="*/ 5 h 1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143"/>
                  <a:gd name="T107" fmla="*/ 78 w 78"/>
                  <a:gd name="T108" fmla="*/ 143 h 1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143">
                    <a:moveTo>
                      <a:pt x="0" y="143"/>
                    </a:moveTo>
                    <a:lnTo>
                      <a:pt x="7" y="131"/>
                    </a:lnTo>
                    <a:lnTo>
                      <a:pt x="12" y="130"/>
                    </a:lnTo>
                    <a:lnTo>
                      <a:pt x="15" y="135"/>
                    </a:lnTo>
                    <a:lnTo>
                      <a:pt x="23" y="130"/>
                    </a:lnTo>
                    <a:lnTo>
                      <a:pt x="16" y="130"/>
                    </a:lnTo>
                    <a:lnTo>
                      <a:pt x="13" y="125"/>
                    </a:lnTo>
                    <a:lnTo>
                      <a:pt x="25" y="114"/>
                    </a:lnTo>
                    <a:lnTo>
                      <a:pt x="41" y="115"/>
                    </a:lnTo>
                    <a:lnTo>
                      <a:pt x="39" y="112"/>
                    </a:lnTo>
                    <a:lnTo>
                      <a:pt x="44" y="111"/>
                    </a:lnTo>
                    <a:lnTo>
                      <a:pt x="28" y="111"/>
                    </a:lnTo>
                    <a:lnTo>
                      <a:pt x="29" y="98"/>
                    </a:lnTo>
                    <a:lnTo>
                      <a:pt x="34" y="96"/>
                    </a:lnTo>
                    <a:lnTo>
                      <a:pt x="36" y="99"/>
                    </a:lnTo>
                    <a:lnTo>
                      <a:pt x="49" y="88"/>
                    </a:lnTo>
                    <a:lnTo>
                      <a:pt x="54" y="91"/>
                    </a:lnTo>
                    <a:lnTo>
                      <a:pt x="57" y="88"/>
                    </a:lnTo>
                    <a:lnTo>
                      <a:pt x="52" y="90"/>
                    </a:lnTo>
                    <a:lnTo>
                      <a:pt x="54" y="87"/>
                    </a:lnTo>
                    <a:lnTo>
                      <a:pt x="50" y="88"/>
                    </a:lnTo>
                    <a:lnTo>
                      <a:pt x="50" y="87"/>
                    </a:lnTo>
                    <a:lnTo>
                      <a:pt x="65" y="88"/>
                    </a:lnTo>
                    <a:lnTo>
                      <a:pt x="63" y="87"/>
                    </a:lnTo>
                    <a:lnTo>
                      <a:pt x="52" y="87"/>
                    </a:lnTo>
                    <a:lnTo>
                      <a:pt x="55" y="83"/>
                    </a:lnTo>
                    <a:lnTo>
                      <a:pt x="52" y="82"/>
                    </a:lnTo>
                    <a:lnTo>
                      <a:pt x="47" y="83"/>
                    </a:lnTo>
                    <a:lnTo>
                      <a:pt x="54" y="77"/>
                    </a:lnTo>
                    <a:lnTo>
                      <a:pt x="54" y="82"/>
                    </a:lnTo>
                    <a:lnTo>
                      <a:pt x="62" y="83"/>
                    </a:lnTo>
                    <a:lnTo>
                      <a:pt x="55" y="80"/>
                    </a:lnTo>
                    <a:lnTo>
                      <a:pt x="62" y="75"/>
                    </a:lnTo>
                    <a:lnTo>
                      <a:pt x="57" y="74"/>
                    </a:lnTo>
                    <a:lnTo>
                      <a:pt x="63" y="74"/>
                    </a:lnTo>
                    <a:lnTo>
                      <a:pt x="57" y="74"/>
                    </a:lnTo>
                    <a:lnTo>
                      <a:pt x="63" y="74"/>
                    </a:lnTo>
                    <a:lnTo>
                      <a:pt x="57" y="71"/>
                    </a:lnTo>
                    <a:lnTo>
                      <a:pt x="63" y="69"/>
                    </a:lnTo>
                    <a:lnTo>
                      <a:pt x="57" y="69"/>
                    </a:lnTo>
                    <a:lnTo>
                      <a:pt x="65" y="66"/>
                    </a:lnTo>
                    <a:lnTo>
                      <a:pt x="65" y="56"/>
                    </a:lnTo>
                    <a:lnTo>
                      <a:pt x="71" y="56"/>
                    </a:lnTo>
                    <a:lnTo>
                      <a:pt x="65" y="55"/>
                    </a:lnTo>
                    <a:lnTo>
                      <a:pt x="63" y="47"/>
                    </a:lnTo>
                    <a:lnTo>
                      <a:pt x="78" y="45"/>
                    </a:lnTo>
                    <a:lnTo>
                      <a:pt x="70" y="43"/>
                    </a:lnTo>
                    <a:lnTo>
                      <a:pt x="60" y="47"/>
                    </a:lnTo>
                    <a:lnTo>
                      <a:pt x="62" y="35"/>
                    </a:lnTo>
                    <a:lnTo>
                      <a:pt x="57" y="26"/>
                    </a:lnTo>
                    <a:lnTo>
                      <a:pt x="47" y="26"/>
                    </a:lnTo>
                    <a:lnTo>
                      <a:pt x="59" y="24"/>
                    </a:lnTo>
                    <a:lnTo>
                      <a:pt x="50" y="23"/>
                    </a:lnTo>
                    <a:lnTo>
                      <a:pt x="59" y="19"/>
                    </a:lnTo>
                    <a:lnTo>
                      <a:pt x="52" y="21"/>
                    </a:lnTo>
                    <a:lnTo>
                      <a:pt x="54" y="16"/>
                    </a:lnTo>
                    <a:lnTo>
                      <a:pt x="50" y="11"/>
                    </a:lnTo>
                    <a:lnTo>
                      <a:pt x="57" y="13"/>
                    </a:lnTo>
                    <a:lnTo>
                      <a:pt x="57" y="7"/>
                    </a:lnTo>
                    <a:lnTo>
                      <a:pt x="63" y="3"/>
                    </a:lnTo>
                    <a:lnTo>
                      <a:pt x="57" y="5"/>
                    </a:lnTo>
                    <a:lnTo>
                      <a:pt x="52" y="0"/>
                    </a:lnTo>
                    <a:lnTo>
                      <a:pt x="55" y="5"/>
                    </a:lnTo>
                    <a:lnTo>
                      <a:pt x="49" y="3"/>
                    </a:lnTo>
                    <a:lnTo>
                      <a:pt x="50" y="19"/>
                    </a:lnTo>
                    <a:lnTo>
                      <a:pt x="46" y="23"/>
                    </a:lnTo>
                    <a:lnTo>
                      <a:pt x="42" y="15"/>
                    </a:lnTo>
                    <a:lnTo>
                      <a:pt x="44" y="2"/>
                    </a:lnTo>
                    <a:lnTo>
                      <a:pt x="44" y="5"/>
                    </a:lnTo>
                    <a:lnTo>
                      <a:pt x="37" y="5"/>
                    </a:lnTo>
                  </a:path>
                </a:pathLst>
              </a:custGeom>
              <a:noFill/>
              <a:ln w="3175">
                <a:solidFill>
                  <a:srgbClr val="000000"/>
                </a:solidFill>
                <a:miter lim="800000"/>
                <a:headEnd/>
                <a:tailEnd/>
              </a:ln>
            </p:spPr>
            <p:txBody>
              <a:bodyPr/>
              <a:lstStyle/>
              <a:p>
                <a:pPr algn="ctr" eaLnBrk="0" hangingPunct="0"/>
                <a:endParaRPr lang="en-US" dirty="0"/>
              </a:p>
            </p:txBody>
          </p:sp>
          <p:sp>
            <p:nvSpPr>
              <p:cNvPr id="1650" name="Freeform 3252"/>
              <p:cNvSpPr>
                <a:spLocks/>
              </p:cNvSpPr>
              <p:nvPr/>
            </p:nvSpPr>
            <p:spPr bwMode="auto">
              <a:xfrm>
                <a:off x="4487" y="2245"/>
                <a:ext cx="69" cy="85"/>
              </a:xfrm>
              <a:custGeom>
                <a:avLst/>
                <a:gdLst>
                  <a:gd name="T0" fmla="*/ 69 w 69"/>
                  <a:gd name="T1" fmla="*/ 27 h 85"/>
                  <a:gd name="T2" fmla="*/ 55 w 69"/>
                  <a:gd name="T3" fmla="*/ 41 h 85"/>
                  <a:gd name="T4" fmla="*/ 60 w 69"/>
                  <a:gd name="T5" fmla="*/ 53 h 85"/>
                  <a:gd name="T6" fmla="*/ 57 w 69"/>
                  <a:gd name="T7" fmla="*/ 65 h 85"/>
                  <a:gd name="T8" fmla="*/ 65 w 69"/>
                  <a:gd name="T9" fmla="*/ 75 h 85"/>
                  <a:gd name="T10" fmla="*/ 63 w 69"/>
                  <a:gd name="T11" fmla="*/ 85 h 85"/>
                  <a:gd name="T12" fmla="*/ 39 w 69"/>
                  <a:gd name="T13" fmla="*/ 80 h 85"/>
                  <a:gd name="T14" fmla="*/ 31 w 69"/>
                  <a:gd name="T15" fmla="*/ 72 h 85"/>
                  <a:gd name="T16" fmla="*/ 34 w 69"/>
                  <a:gd name="T17" fmla="*/ 67 h 85"/>
                  <a:gd name="T18" fmla="*/ 29 w 69"/>
                  <a:gd name="T19" fmla="*/ 73 h 85"/>
                  <a:gd name="T20" fmla="*/ 29 w 69"/>
                  <a:gd name="T21" fmla="*/ 67 h 85"/>
                  <a:gd name="T22" fmla="*/ 34 w 69"/>
                  <a:gd name="T23" fmla="*/ 67 h 85"/>
                  <a:gd name="T24" fmla="*/ 29 w 69"/>
                  <a:gd name="T25" fmla="*/ 65 h 85"/>
                  <a:gd name="T26" fmla="*/ 35 w 69"/>
                  <a:gd name="T27" fmla="*/ 65 h 85"/>
                  <a:gd name="T28" fmla="*/ 39 w 69"/>
                  <a:gd name="T29" fmla="*/ 59 h 85"/>
                  <a:gd name="T30" fmla="*/ 39 w 69"/>
                  <a:gd name="T31" fmla="*/ 54 h 85"/>
                  <a:gd name="T32" fmla="*/ 34 w 69"/>
                  <a:gd name="T33" fmla="*/ 54 h 85"/>
                  <a:gd name="T34" fmla="*/ 39 w 69"/>
                  <a:gd name="T35" fmla="*/ 51 h 85"/>
                  <a:gd name="T36" fmla="*/ 34 w 69"/>
                  <a:gd name="T37" fmla="*/ 53 h 85"/>
                  <a:gd name="T38" fmla="*/ 40 w 69"/>
                  <a:gd name="T39" fmla="*/ 49 h 85"/>
                  <a:gd name="T40" fmla="*/ 37 w 69"/>
                  <a:gd name="T41" fmla="*/ 46 h 85"/>
                  <a:gd name="T42" fmla="*/ 39 w 69"/>
                  <a:gd name="T43" fmla="*/ 41 h 85"/>
                  <a:gd name="T44" fmla="*/ 42 w 69"/>
                  <a:gd name="T45" fmla="*/ 43 h 85"/>
                  <a:gd name="T46" fmla="*/ 37 w 69"/>
                  <a:gd name="T47" fmla="*/ 40 h 85"/>
                  <a:gd name="T48" fmla="*/ 42 w 69"/>
                  <a:gd name="T49" fmla="*/ 40 h 85"/>
                  <a:gd name="T50" fmla="*/ 37 w 69"/>
                  <a:gd name="T51" fmla="*/ 38 h 85"/>
                  <a:gd name="T52" fmla="*/ 40 w 69"/>
                  <a:gd name="T53" fmla="*/ 32 h 85"/>
                  <a:gd name="T54" fmla="*/ 34 w 69"/>
                  <a:gd name="T55" fmla="*/ 27 h 85"/>
                  <a:gd name="T56" fmla="*/ 24 w 69"/>
                  <a:gd name="T57" fmla="*/ 32 h 85"/>
                  <a:gd name="T58" fmla="*/ 34 w 69"/>
                  <a:gd name="T59" fmla="*/ 27 h 85"/>
                  <a:gd name="T60" fmla="*/ 31 w 69"/>
                  <a:gd name="T61" fmla="*/ 19 h 85"/>
                  <a:gd name="T62" fmla="*/ 24 w 69"/>
                  <a:gd name="T63" fmla="*/ 17 h 85"/>
                  <a:gd name="T64" fmla="*/ 31 w 69"/>
                  <a:gd name="T65" fmla="*/ 14 h 85"/>
                  <a:gd name="T66" fmla="*/ 27 w 69"/>
                  <a:gd name="T67" fmla="*/ 16 h 85"/>
                  <a:gd name="T68" fmla="*/ 23 w 69"/>
                  <a:gd name="T69" fmla="*/ 14 h 85"/>
                  <a:gd name="T70" fmla="*/ 26 w 69"/>
                  <a:gd name="T71" fmla="*/ 13 h 85"/>
                  <a:gd name="T72" fmla="*/ 16 w 69"/>
                  <a:gd name="T73" fmla="*/ 13 h 85"/>
                  <a:gd name="T74" fmla="*/ 19 w 69"/>
                  <a:gd name="T75" fmla="*/ 8 h 85"/>
                  <a:gd name="T76" fmla="*/ 16 w 69"/>
                  <a:gd name="T77" fmla="*/ 9 h 85"/>
                  <a:gd name="T78" fmla="*/ 18 w 69"/>
                  <a:gd name="T79" fmla="*/ 5 h 85"/>
                  <a:gd name="T80" fmla="*/ 16 w 69"/>
                  <a:gd name="T81" fmla="*/ 11 h 85"/>
                  <a:gd name="T82" fmla="*/ 10 w 69"/>
                  <a:gd name="T83" fmla="*/ 11 h 85"/>
                  <a:gd name="T84" fmla="*/ 14 w 69"/>
                  <a:gd name="T85" fmla="*/ 3 h 85"/>
                  <a:gd name="T86" fmla="*/ 8 w 69"/>
                  <a:gd name="T87" fmla="*/ 11 h 85"/>
                  <a:gd name="T88" fmla="*/ 0 w 69"/>
                  <a:gd name="T89" fmla="*/ 5 h 85"/>
                  <a:gd name="T90" fmla="*/ 6 w 69"/>
                  <a:gd name="T91" fmla="*/ 0 h 85"/>
                  <a:gd name="T92" fmla="*/ 10 w 69"/>
                  <a:gd name="T93" fmla="*/ 1 h 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85"/>
                  <a:gd name="T143" fmla="*/ 69 w 69"/>
                  <a:gd name="T144" fmla="*/ 85 h 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85">
                    <a:moveTo>
                      <a:pt x="69" y="27"/>
                    </a:moveTo>
                    <a:lnTo>
                      <a:pt x="55" y="41"/>
                    </a:lnTo>
                    <a:lnTo>
                      <a:pt x="60" y="53"/>
                    </a:lnTo>
                    <a:lnTo>
                      <a:pt x="57" y="65"/>
                    </a:lnTo>
                    <a:lnTo>
                      <a:pt x="65" y="75"/>
                    </a:lnTo>
                    <a:lnTo>
                      <a:pt x="63" y="85"/>
                    </a:lnTo>
                    <a:lnTo>
                      <a:pt x="39" y="80"/>
                    </a:lnTo>
                    <a:lnTo>
                      <a:pt x="31" y="72"/>
                    </a:lnTo>
                    <a:lnTo>
                      <a:pt x="34" y="67"/>
                    </a:lnTo>
                    <a:lnTo>
                      <a:pt x="29" y="73"/>
                    </a:lnTo>
                    <a:lnTo>
                      <a:pt x="29" y="67"/>
                    </a:lnTo>
                    <a:lnTo>
                      <a:pt x="34" y="67"/>
                    </a:lnTo>
                    <a:lnTo>
                      <a:pt x="29" y="65"/>
                    </a:lnTo>
                    <a:lnTo>
                      <a:pt x="35" y="65"/>
                    </a:lnTo>
                    <a:lnTo>
                      <a:pt x="39" y="59"/>
                    </a:lnTo>
                    <a:lnTo>
                      <a:pt x="39" y="54"/>
                    </a:lnTo>
                    <a:lnTo>
                      <a:pt x="34" y="54"/>
                    </a:lnTo>
                    <a:lnTo>
                      <a:pt x="39" y="51"/>
                    </a:lnTo>
                    <a:lnTo>
                      <a:pt x="34" y="53"/>
                    </a:lnTo>
                    <a:lnTo>
                      <a:pt x="40" y="49"/>
                    </a:lnTo>
                    <a:lnTo>
                      <a:pt x="37" y="46"/>
                    </a:lnTo>
                    <a:lnTo>
                      <a:pt x="39" y="41"/>
                    </a:lnTo>
                    <a:lnTo>
                      <a:pt x="42" y="43"/>
                    </a:lnTo>
                    <a:lnTo>
                      <a:pt x="37" y="40"/>
                    </a:lnTo>
                    <a:lnTo>
                      <a:pt x="42" y="40"/>
                    </a:lnTo>
                    <a:lnTo>
                      <a:pt x="37" y="38"/>
                    </a:lnTo>
                    <a:lnTo>
                      <a:pt x="40" y="32"/>
                    </a:lnTo>
                    <a:lnTo>
                      <a:pt x="34" y="27"/>
                    </a:lnTo>
                    <a:lnTo>
                      <a:pt x="24" y="32"/>
                    </a:lnTo>
                    <a:lnTo>
                      <a:pt x="34" y="27"/>
                    </a:lnTo>
                    <a:lnTo>
                      <a:pt x="31" y="19"/>
                    </a:lnTo>
                    <a:lnTo>
                      <a:pt x="24" y="17"/>
                    </a:lnTo>
                    <a:lnTo>
                      <a:pt x="31" y="14"/>
                    </a:lnTo>
                    <a:lnTo>
                      <a:pt x="27" y="16"/>
                    </a:lnTo>
                    <a:lnTo>
                      <a:pt x="23" y="14"/>
                    </a:lnTo>
                    <a:lnTo>
                      <a:pt x="26" y="13"/>
                    </a:lnTo>
                    <a:lnTo>
                      <a:pt x="16" y="13"/>
                    </a:lnTo>
                    <a:lnTo>
                      <a:pt x="19" y="8"/>
                    </a:lnTo>
                    <a:lnTo>
                      <a:pt x="16" y="9"/>
                    </a:lnTo>
                    <a:lnTo>
                      <a:pt x="18" y="5"/>
                    </a:lnTo>
                    <a:lnTo>
                      <a:pt x="16" y="11"/>
                    </a:lnTo>
                    <a:lnTo>
                      <a:pt x="10" y="11"/>
                    </a:lnTo>
                    <a:lnTo>
                      <a:pt x="14" y="3"/>
                    </a:lnTo>
                    <a:lnTo>
                      <a:pt x="8" y="11"/>
                    </a:lnTo>
                    <a:lnTo>
                      <a:pt x="0" y="5"/>
                    </a:lnTo>
                    <a:lnTo>
                      <a:pt x="6" y="0"/>
                    </a:lnTo>
                    <a:lnTo>
                      <a:pt x="10" y="1"/>
                    </a:lnTo>
                  </a:path>
                </a:pathLst>
              </a:custGeom>
              <a:noFill/>
              <a:ln w="3175">
                <a:solidFill>
                  <a:srgbClr val="000000"/>
                </a:solidFill>
                <a:miter lim="800000"/>
                <a:headEnd/>
                <a:tailEnd/>
              </a:ln>
            </p:spPr>
            <p:txBody>
              <a:bodyPr/>
              <a:lstStyle/>
              <a:p>
                <a:pPr algn="ctr" eaLnBrk="0" hangingPunct="0"/>
                <a:endParaRPr lang="en-US" dirty="0"/>
              </a:p>
            </p:txBody>
          </p:sp>
          <p:sp>
            <p:nvSpPr>
              <p:cNvPr id="1651" name="Freeform 3253"/>
              <p:cNvSpPr>
                <a:spLocks/>
              </p:cNvSpPr>
              <p:nvPr/>
            </p:nvSpPr>
            <p:spPr bwMode="auto">
              <a:xfrm>
                <a:off x="4476" y="2238"/>
                <a:ext cx="21" cy="10"/>
              </a:xfrm>
              <a:custGeom>
                <a:avLst/>
                <a:gdLst>
                  <a:gd name="T0" fmla="*/ 21 w 21"/>
                  <a:gd name="T1" fmla="*/ 8 h 10"/>
                  <a:gd name="T2" fmla="*/ 16 w 21"/>
                  <a:gd name="T3" fmla="*/ 7 h 10"/>
                  <a:gd name="T4" fmla="*/ 17 w 21"/>
                  <a:gd name="T5" fmla="*/ 4 h 10"/>
                  <a:gd name="T6" fmla="*/ 9 w 21"/>
                  <a:gd name="T7" fmla="*/ 10 h 10"/>
                  <a:gd name="T8" fmla="*/ 8 w 21"/>
                  <a:gd name="T9" fmla="*/ 8 h 10"/>
                  <a:gd name="T10" fmla="*/ 14 w 21"/>
                  <a:gd name="T11" fmla="*/ 7 h 10"/>
                  <a:gd name="T12" fmla="*/ 11 w 21"/>
                  <a:gd name="T13" fmla="*/ 2 h 10"/>
                  <a:gd name="T14" fmla="*/ 8 w 21"/>
                  <a:gd name="T15" fmla="*/ 8 h 10"/>
                  <a:gd name="T16" fmla="*/ 0 w 2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21" y="8"/>
                    </a:moveTo>
                    <a:lnTo>
                      <a:pt x="16" y="7"/>
                    </a:lnTo>
                    <a:lnTo>
                      <a:pt x="17" y="4"/>
                    </a:lnTo>
                    <a:lnTo>
                      <a:pt x="9" y="10"/>
                    </a:lnTo>
                    <a:lnTo>
                      <a:pt x="8" y="8"/>
                    </a:lnTo>
                    <a:lnTo>
                      <a:pt x="14" y="7"/>
                    </a:lnTo>
                    <a:lnTo>
                      <a:pt x="11" y="2"/>
                    </a:lnTo>
                    <a:lnTo>
                      <a:pt x="8"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52" name="Line 3254"/>
              <p:cNvSpPr>
                <a:spLocks noChangeShapeType="1"/>
              </p:cNvSpPr>
              <p:nvPr/>
            </p:nvSpPr>
            <p:spPr bwMode="auto">
              <a:xfrm flipH="1" flipV="1">
                <a:off x="4474" y="2165"/>
                <a:ext cx="2" cy="73"/>
              </a:xfrm>
              <a:prstGeom prst="line">
                <a:avLst/>
              </a:prstGeom>
              <a:noFill/>
              <a:ln w="3175">
                <a:solidFill>
                  <a:srgbClr val="000000"/>
                </a:solidFill>
                <a:miter lim="800000"/>
                <a:headEnd/>
                <a:tailEnd/>
              </a:ln>
            </p:spPr>
            <p:txBody>
              <a:bodyPr/>
              <a:lstStyle/>
              <a:p>
                <a:endParaRPr lang="en-US" dirty="0"/>
              </a:p>
            </p:txBody>
          </p:sp>
          <p:sp>
            <p:nvSpPr>
              <p:cNvPr id="1653" name="Line 3255"/>
              <p:cNvSpPr>
                <a:spLocks noChangeShapeType="1"/>
              </p:cNvSpPr>
              <p:nvPr/>
            </p:nvSpPr>
            <p:spPr bwMode="auto">
              <a:xfrm>
                <a:off x="4409" y="2165"/>
                <a:ext cx="2" cy="1"/>
              </a:xfrm>
              <a:prstGeom prst="line">
                <a:avLst/>
              </a:prstGeom>
              <a:noFill/>
              <a:ln w="3175">
                <a:solidFill>
                  <a:srgbClr val="000000"/>
                </a:solidFill>
                <a:miter lim="800000"/>
                <a:headEnd/>
                <a:tailEnd/>
              </a:ln>
            </p:spPr>
            <p:txBody>
              <a:bodyPr/>
              <a:lstStyle/>
              <a:p>
                <a:endParaRPr lang="en-US" dirty="0"/>
              </a:p>
            </p:txBody>
          </p:sp>
          <p:sp>
            <p:nvSpPr>
              <p:cNvPr id="1654" name="Line 3256"/>
              <p:cNvSpPr>
                <a:spLocks noChangeShapeType="1"/>
              </p:cNvSpPr>
              <p:nvPr/>
            </p:nvSpPr>
            <p:spPr bwMode="auto">
              <a:xfrm flipV="1">
                <a:off x="4414" y="2165"/>
                <a:ext cx="2" cy="1"/>
              </a:xfrm>
              <a:prstGeom prst="line">
                <a:avLst/>
              </a:prstGeom>
              <a:noFill/>
              <a:ln w="3175">
                <a:solidFill>
                  <a:srgbClr val="000000"/>
                </a:solidFill>
                <a:miter lim="800000"/>
                <a:headEnd/>
                <a:tailEnd/>
              </a:ln>
            </p:spPr>
            <p:txBody>
              <a:bodyPr/>
              <a:lstStyle/>
              <a:p>
                <a:endParaRPr lang="en-US" dirty="0"/>
              </a:p>
            </p:txBody>
          </p:sp>
          <p:sp>
            <p:nvSpPr>
              <p:cNvPr id="1655" name="Line 3257"/>
              <p:cNvSpPr>
                <a:spLocks noChangeShapeType="1"/>
              </p:cNvSpPr>
              <p:nvPr/>
            </p:nvSpPr>
            <p:spPr bwMode="auto">
              <a:xfrm flipV="1">
                <a:off x="4411" y="2165"/>
                <a:ext cx="1" cy="1"/>
              </a:xfrm>
              <a:prstGeom prst="line">
                <a:avLst/>
              </a:prstGeom>
              <a:noFill/>
              <a:ln w="3175">
                <a:solidFill>
                  <a:srgbClr val="000000"/>
                </a:solidFill>
                <a:miter lim="800000"/>
                <a:headEnd/>
                <a:tailEnd/>
              </a:ln>
            </p:spPr>
            <p:txBody>
              <a:bodyPr/>
              <a:lstStyle/>
              <a:p>
                <a:endParaRPr lang="en-US" dirty="0"/>
              </a:p>
            </p:txBody>
          </p:sp>
          <p:sp>
            <p:nvSpPr>
              <p:cNvPr id="1656" name="Freeform 3258"/>
              <p:cNvSpPr>
                <a:spLocks/>
              </p:cNvSpPr>
              <p:nvPr/>
            </p:nvSpPr>
            <p:spPr bwMode="auto">
              <a:xfrm>
                <a:off x="4446" y="2339"/>
                <a:ext cx="47" cy="51"/>
              </a:xfrm>
              <a:custGeom>
                <a:avLst/>
                <a:gdLst>
                  <a:gd name="T0" fmla="*/ 47 w 47"/>
                  <a:gd name="T1" fmla="*/ 0 h 51"/>
                  <a:gd name="T2" fmla="*/ 46 w 47"/>
                  <a:gd name="T3" fmla="*/ 7 h 51"/>
                  <a:gd name="T4" fmla="*/ 38 w 47"/>
                  <a:gd name="T5" fmla="*/ 2 h 51"/>
                  <a:gd name="T6" fmla="*/ 41 w 47"/>
                  <a:gd name="T7" fmla="*/ 7 h 51"/>
                  <a:gd name="T8" fmla="*/ 38 w 47"/>
                  <a:gd name="T9" fmla="*/ 15 h 51"/>
                  <a:gd name="T10" fmla="*/ 43 w 47"/>
                  <a:gd name="T11" fmla="*/ 15 h 51"/>
                  <a:gd name="T12" fmla="*/ 38 w 47"/>
                  <a:gd name="T13" fmla="*/ 16 h 51"/>
                  <a:gd name="T14" fmla="*/ 41 w 47"/>
                  <a:gd name="T15" fmla="*/ 21 h 51"/>
                  <a:gd name="T16" fmla="*/ 36 w 47"/>
                  <a:gd name="T17" fmla="*/ 19 h 51"/>
                  <a:gd name="T18" fmla="*/ 34 w 47"/>
                  <a:gd name="T19" fmla="*/ 24 h 51"/>
                  <a:gd name="T20" fmla="*/ 39 w 47"/>
                  <a:gd name="T21" fmla="*/ 21 h 51"/>
                  <a:gd name="T22" fmla="*/ 41 w 47"/>
                  <a:gd name="T23" fmla="*/ 27 h 51"/>
                  <a:gd name="T24" fmla="*/ 34 w 47"/>
                  <a:gd name="T25" fmla="*/ 31 h 51"/>
                  <a:gd name="T26" fmla="*/ 39 w 47"/>
                  <a:gd name="T27" fmla="*/ 40 h 51"/>
                  <a:gd name="T28" fmla="*/ 34 w 47"/>
                  <a:gd name="T29" fmla="*/ 47 h 51"/>
                  <a:gd name="T30" fmla="*/ 20 w 47"/>
                  <a:gd name="T31" fmla="*/ 47 h 51"/>
                  <a:gd name="T32" fmla="*/ 18 w 47"/>
                  <a:gd name="T33" fmla="*/ 51 h 51"/>
                  <a:gd name="T34" fmla="*/ 17 w 47"/>
                  <a:gd name="T35" fmla="*/ 45 h 51"/>
                  <a:gd name="T36" fmla="*/ 10 w 47"/>
                  <a:gd name="T37" fmla="*/ 40 h 51"/>
                  <a:gd name="T38" fmla="*/ 17 w 47"/>
                  <a:gd name="T39" fmla="*/ 39 h 51"/>
                  <a:gd name="T40" fmla="*/ 13 w 47"/>
                  <a:gd name="T41" fmla="*/ 35 h 51"/>
                  <a:gd name="T42" fmla="*/ 17 w 47"/>
                  <a:gd name="T43" fmla="*/ 35 h 51"/>
                  <a:gd name="T44" fmla="*/ 13 w 47"/>
                  <a:gd name="T45" fmla="*/ 32 h 51"/>
                  <a:gd name="T46" fmla="*/ 0 w 47"/>
                  <a:gd name="T47" fmla="*/ 32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51"/>
                  <a:gd name="T74" fmla="*/ 47 w 47"/>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51">
                    <a:moveTo>
                      <a:pt x="47" y="0"/>
                    </a:moveTo>
                    <a:lnTo>
                      <a:pt x="46" y="7"/>
                    </a:lnTo>
                    <a:lnTo>
                      <a:pt x="38" y="2"/>
                    </a:lnTo>
                    <a:lnTo>
                      <a:pt x="41" y="7"/>
                    </a:lnTo>
                    <a:lnTo>
                      <a:pt x="38" y="15"/>
                    </a:lnTo>
                    <a:lnTo>
                      <a:pt x="43" y="15"/>
                    </a:lnTo>
                    <a:lnTo>
                      <a:pt x="38" y="16"/>
                    </a:lnTo>
                    <a:lnTo>
                      <a:pt x="41" y="21"/>
                    </a:lnTo>
                    <a:lnTo>
                      <a:pt x="36" y="19"/>
                    </a:lnTo>
                    <a:lnTo>
                      <a:pt x="34" y="24"/>
                    </a:lnTo>
                    <a:lnTo>
                      <a:pt x="39" y="21"/>
                    </a:lnTo>
                    <a:lnTo>
                      <a:pt x="41" y="27"/>
                    </a:lnTo>
                    <a:lnTo>
                      <a:pt x="34" y="31"/>
                    </a:lnTo>
                    <a:lnTo>
                      <a:pt x="39" y="40"/>
                    </a:lnTo>
                    <a:lnTo>
                      <a:pt x="34" y="47"/>
                    </a:lnTo>
                    <a:lnTo>
                      <a:pt x="20" y="47"/>
                    </a:lnTo>
                    <a:lnTo>
                      <a:pt x="18" y="51"/>
                    </a:lnTo>
                    <a:lnTo>
                      <a:pt x="17" y="45"/>
                    </a:lnTo>
                    <a:lnTo>
                      <a:pt x="10" y="40"/>
                    </a:lnTo>
                    <a:lnTo>
                      <a:pt x="17" y="39"/>
                    </a:lnTo>
                    <a:lnTo>
                      <a:pt x="13" y="35"/>
                    </a:lnTo>
                    <a:lnTo>
                      <a:pt x="17" y="35"/>
                    </a:lnTo>
                    <a:lnTo>
                      <a:pt x="13" y="32"/>
                    </a:lnTo>
                    <a:lnTo>
                      <a:pt x="0" y="32"/>
                    </a:lnTo>
                  </a:path>
                </a:pathLst>
              </a:custGeom>
              <a:noFill/>
              <a:ln w="3175">
                <a:solidFill>
                  <a:srgbClr val="000000"/>
                </a:solidFill>
                <a:miter lim="800000"/>
                <a:headEnd/>
                <a:tailEnd/>
              </a:ln>
            </p:spPr>
            <p:txBody>
              <a:bodyPr/>
              <a:lstStyle/>
              <a:p>
                <a:pPr algn="ctr" eaLnBrk="0" hangingPunct="0"/>
                <a:endParaRPr lang="en-US" dirty="0"/>
              </a:p>
            </p:txBody>
          </p:sp>
          <p:sp>
            <p:nvSpPr>
              <p:cNvPr id="1657" name="Freeform 3259"/>
              <p:cNvSpPr>
                <a:spLocks/>
              </p:cNvSpPr>
              <p:nvPr/>
            </p:nvSpPr>
            <p:spPr bwMode="auto">
              <a:xfrm>
                <a:off x="4398" y="2322"/>
                <a:ext cx="48" cy="49"/>
              </a:xfrm>
              <a:custGeom>
                <a:avLst/>
                <a:gdLst>
                  <a:gd name="T0" fmla="*/ 48 w 48"/>
                  <a:gd name="T1" fmla="*/ 49 h 49"/>
                  <a:gd name="T2" fmla="*/ 45 w 48"/>
                  <a:gd name="T3" fmla="*/ 41 h 49"/>
                  <a:gd name="T4" fmla="*/ 42 w 48"/>
                  <a:gd name="T5" fmla="*/ 44 h 49"/>
                  <a:gd name="T6" fmla="*/ 37 w 48"/>
                  <a:gd name="T7" fmla="*/ 43 h 49"/>
                  <a:gd name="T8" fmla="*/ 39 w 48"/>
                  <a:gd name="T9" fmla="*/ 33 h 49"/>
                  <a:gd name="T10" fmla="*/ 31 w 48"/>
                  <a:gd name="T11" fmla="*/ 14 h 49"/>
                  <a:gd name="T12" fmla="*/ 34 w 48"/>
                  <a:gd name="T13" fmla="*/ 1 h 49"/>
                  <a:gd name="T14" fmla="*/ 31 w 48"/>
                  <a:gd name="T15" fmla="*/ 9 h 49"/>
                  <a:gd name="T16" fmla="*/ 27 w 48"/>
                  <a:gd name="T17" fmla="*/ 1 h 49"/>
                  <a:gd name="T18" fmla="*/ 23 w 48"/>
                  <a:gd name="T19" fmla="*/ 1 h 49"/>
                  <a:gd name="T20" fmla="*/ 31 w 48"/>
                  <a:gd name="T21" fmla="*/ 12 h 49"/>
                  <a:gd name="T22" fmla="*/ 26 w 48"/>
                  <a:gd name="T23" fmla="*/ 19 h 49"/>
                  <a:gd name="T24" fmla="*/ 21 w 48"/>
                  <a:gd name="T25" fmla="*/ 14 h 49"/>
                  <a:gd name="T26" fmla="*/ 18 w 48"/>
                  <a:gd name="T27" fmla="*/ 16 h 49"/>
                  <a:gd name="T28" fmla="*/ 13 w 48"/>
                  <a:gd name="T29" fmla="*/ 8 h 49"/>
                  <a:gd name="T30" fmla="*/ 0 w 48"/>
                  <a:gd name="T31" fmla="*/ 0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49"/>
                  <a:gd name="T50" fmla="*/ 48 w 48"/>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49">
                    <a:moveTo>
                      <a:pt x="48" y="49"/>
                    </a:moveTo>
                    <a:lnTo>
                      <a:pt x="45" y="41"/>
                    </a:lnTo>
                    <a:lnTo>
                      <a:pt x="42" y="44"/>
                    </a:lnTo>
                    <a:lnTo>
                      <a:pt x="37" y="43"/>
                    </a:lnTo>
                    <a:lnTo>
                      <a:pt x="39" y="33"/>
                    </a:lnTo>
                    <a:lnTo>
                      <a:pt x="31" y="14"/>
                    </a:lnTo>
                    <a:lnTo>
                      <a:pt x="34" y="1"/>
                    </a:lnTo>
                    <a:lnTo>
                      <a:pt x="31" y="9"/>
                    </a:lnTo>
                    <a:lnTo>
                      <a:pt x="27" y="1"/>
                    </a:lnTo>
                    <a:lnTo>
                      <a:pt x="23" y="1"/>
                    </a:lnTo>
                    <a:lnTo>
                      <a:pt x="31" y="12"/>
                    </a:lnTo>
                    <a:lnTo>
                      <a:pt x="26" y="19"/>
                    </a:lnTo>
                    <a:lnTo>
                      <a:pt x="21" y="14"/>
                    </a:lnTo>
                    <a:lnTo>
                      <a:pt x="18" y="16"/>
                    </a:lnTo>
                    <a:lnTo>
                      <a:pt x="13"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58" name="Line 3260"/>
              <p:cNvSpPr>
                <a:spLocks noChangeShapeType="1"/>
              </p:cNvSpPr>
              <p:nvPr/>
            </p:nvSpPr>
            <p:spPr bwMode="auto">
              <a:xfrm flipH="1" flipV="1">
                <a:off x="4396" y="2318"/>
                <a:ext cx="2" cy="4"/>
              </a:xfrm>
              <a:prstGeom prst="line">
                <a:avLst/>
              </a:prstGeom>
              <a:noFill/>
              <a:ln w="3175">
                <a:solidFill>
                  <a:srgbClr val="000000"/>
                </a:solidFill>
                <a:miter lim="800000"/>
                <a:headEnd/>
                <a:tailEnd/>
              </a:ln>
            </p:spPr>
            <p:txBody>
              <a:bodyPr/>
              <a:lstStyle/>
              <a:p>
                <a:endParaRPr lang="en-US" dirty="0"/>
              </a:p>
            </p:txBody>
          </p:sp>
          <p:sp>
            <p:nvSpPr>
              <p:cNvPr id="1659" name="Freeform 3261"/>
              <p:cNvSpPr>
                <a:spLocks/>
              </p:cNvSpPr>
              <p:nvPr/>
            </p:nvSpPr>
            <p:spPr bwMode="auto">
              <a:xfrm>
                <a:off x="4391" y="2222"/>
                <a:ext cx="26" cy="96"/>
              </a:xfrm>
              <a:custGeom>
                <a:avLst/>
                <a:gdLst>
                  <a:gd name="T0" fmla="*/ 5 w 26"/>
                  <a:gd name="T1" fmla="*/ 96 h 96"/>
                  <a:gd name="T2" fmla="*/ 0 w 26"/>
                  <a:gd name="T3" fmla="*/ 84 h 96"/>
                  <a:gd name="T4" fmla="*/ 10 w 26"/>
                  <a:gd name="T5" fmla="*/ 66 h 96"/>
                  <a:gd name="T6" fmla="*/ 10 w 26"/>
                  <a:gd name="T7" fmla="*/ 61 h 96"/>
                  <a:gd name="T8" fmla="*/ 18 w 26"/>
                  <a:gd name="T9" fmla="*/ 47 h 96"/>
                  <a:gd name="T10" fmla="*/ 21 w 26"/>
                  <a:gd name="T11" fmla="*/ 31 h 96"/>
                  <a:gd name="T12" fmla="*/ 26 w 26"/>
                  <a:gd name="T13" fmla="*/ 34 h 96"/>
                  <a:gd name="T14" fmla="*/ 23 w 26"/>
                  <a:gd name="T15" fmla="*/ 29 h 96"/>
                  <a:gd name="T16" fmla="*/ 26 w 26"/>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96"/>
                  <a:gd name="T29" fmla="*/ 26 w 26"/>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96">
                    <a:moveTo>
                      <a:pt x="5" y="96"/>
                    </a:moveTo>
                    <a:lnTo>
                      <a:pt x="0" y="84"/>
                    </a:lnTo>
                    <a:lnTo>
                      <a:pt x="10" y="66"/>
                    </a:lnTo>
                    <a:lnTo>
                      <a:pt x="10" y="61"/>
                    </a:lnTo>
                    <a:lnTo>
                      <a:pt x="18" y="47"/>
                    </a:lnTo>
                    <a:lnTo>
                      <a:pt x="21" y="31"/>
                    </a:lnTo>
                    <a:lnTo>
                      <a:pt x="26" y="34"/>
                    </a:lnTo>
                    <a:lnTo>
                      <a:pt x="23" y="29"/>
                    </a:lnTo>
                    <a:lnTo>
                      <a:pt x="26" y="0"/>
                    </a:lnTo>
                  </a:path>
                </a:pathLst>
              </a:custGeom>
              <a:noFill/>
              <a:ln w="3175">
                <a:solidFill>
                  <a:srgbClr val="000000"/>
                </a:solidFill>
                <a:miter lim="800000"/>
                <a:headEnd/>
                <a:tailEnd/>
              </a:ln>
            </p:spPr>
            <p:txBody>
              <a:bodyPr/>
              <a:lstStyle/>
              <a:p>
                <a:pPr algn="ctr" eaLnBrk="0" hangingPunct="0"/>
                <a:endParaRPr lang="en-US" dirty="0"/>
              </a:p>
            </p:txBody>
          </p:sp>
          <p:sp>
            <p:nvSpPr>
              <p:cNvPr id="1660" name="Freeform 3262"/>
              <p:cNvSpPr>
                <a:spLocks/>
              </p:cNvSpPr>
              <p:nvPr/>
            </p:nvSpPr>
            <p:spPr bwMode="auto">
              <a:xfrm>
                <a:off x="4412" y="2176"/>
                <a:ext cx="12" cy="46"/>
              </a:xfrm>
              <a:custGeom>
                <a:avLst/>
                <a:gdLst>
                  <a:gd name="T0" fmla="*/ 5 w 12"/>
                  <a:gd name="T1" fmla="*/ 46 h 46"/>
                  <a:gd name="T2" fmla="*/ 12 w 12"/>
                  <a:gd name="T3" fmla="*/ 30 h 46"/>
                  <a:gd name="T4" fmla="*/ 10 w 12"/>
                  <a:gd name="T5" fmla="*/ 29 h 46"/>
                  <a:gd name="T6" fmla="*/ 10 w 12"/>
                  <a:gd name="T7" fmla="*/ 34 h 46"/>
                  <a:gd name="T8" fmla="*/ 7 w 12"/>
                  <a:gd name="T9" fmla="*/ 34 h 46"/>
                  <a:gd name="T10" fmla="*/ 7 w 12"/>
                  <a:gd name="T11" fmla="*/ 21 h 46"/>
                  <a:gd name="T12" fmla="*/ 10 w 12"/>
                  <a:gd name="T13" fmla="*/ 24 h 46"/>
                  <a:gd name="T14" fmla="*/ 5 w 12"/>
                  <a:gd name="T15" fmla="*/ 16 h 46"/>
                  <a:gd name="T16" fmla="*/ 9 w 12"/>
                  <a:gd name="T17" fmla="*/ 11 h 46"/>
                  <a:gd name="T18" fmla="*/ 0 w 12"/>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6"/>
                  <a:gd name="T32" fmla="*/ 12 w 1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6">
                    <a:moveTo>
                      <a:pt x="5" y="46"/>
                    </a:moveTo>
                    <a:lnTo>
                      <a:pt x="12" y="30"/>
                    </a:lnTo>
                    <a:lnTo>
                      <a:pt x="10" y="29"/>
                    </a:lnTo>
                    <a:lnTo>
                      <a:pt x="10" y="34"/>
                    </a:lnTo>
                    <a:lnTo>
                      <a:pt x="7" y="34"/>
                    </a:lnTo>
                    <a:lnTo>
                      <a:pt x="7" y="21"/>
                    </a:lnTo>
                    <a:lnTo>
                      <a:pt x="10" y="24"/>
                    </a:lnTo>
                    <a:lnTo>
                      <a:pt x="5" y="16"/>
                    </a:lnTo>
                    <a:lnTo>
                      <a:pt x="9" y="1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61" name="Freeform 3263"/>
              <p:cNvSpPr>
                <a:spLocks/>
              </p:cNvSpPr>
              <p:nvPr/>
            </p:nvSpPr>
            <p:spPr bwMode="auto">
              <a:xfrm>
                <a:off x="4411" y="2166"/>
                <a:ext cx="35" cy="15"/>
              </a:xfrm>
              <a:custGeom>
                <a:avLst/>
                <a:gdLst>
                  <a:gd name="T0" fmla="*/ 1 w 35"/>
                  <a:gd name="T1" fmla="*/ 10 h 15"/>
                  <a:gd name="T2" fmla="*/ 0 w 35"/>
                  <a:gd name="T3" fmla="*/ 2 h 15"/>
                  <a:gd name="T4" fmla="*/ 3 w 35"/>
                  <a:gd name="T5" fmla="*/ 0 h 15"/>
                  <a:gd name="T6" fmla="*/ 13 w 35"/>
                  <a:gd name="T7" fmla="*/ 7 h 15"/>
                  <a:gd name="T8" fmla="*/ 11 w 35"/>
                  <a:gd name="T9" fmla="*/ 7 h 15"/>
                  <a:gd name="T10" fmla="*/ 16 w 35"/>
                  <a:gd name="T11" fmla="*/ 15 h 15"/>
                  <a:gd name="T12" fmla="*/ 14 w 35"/>
                  <a:gd name="T13" fmla="*/ 8 h 15"/>
                  <a:gd name="T14" fmla="*/ 21 w 35"/>
                  <a:gd name="T15" fmla="*/ 8 h 15"/>
                  <a:gd name="T16" fmla="*/ 29 w 35"/>
                  <a:gd name="T17" fmla="*/ 2 h 15"/>
                  <a:gd name="T18" fmla="*/ 32 w 35"/>
                  <a:gd name="T19" fmla="*/ 7 h 15"/>
                  <a:gd name="T20" fmla="*/ 35 w 35"/>
                  <a:gd name="T21" fmla="*/ 4 h 15"/>
                  <a:gd name="T22" fmla="*/ 32 w 35"/>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5"/>
                  <a:gd name="T38" fmla="*/ 35 w 35"/>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5">
                    <a:moveTo>
                      <a:pt x="1" y="10"/>
                    </a:moveTo>
                    <a:lnTo>
                      <a:pt x="0" y="2"/>
                    </a:lnTo>
                    <a:lnTo>
                      <a:pt x="3" y="0"/>
                    </a:lnTo>
                    <a:lnTo>
                      <a:pt x="13" y="7"/>
                    </a:lnTo>
                    <a:lnTo>
                      <a:pt x="11" y="7"/>
                    </a:lnTo>
                    <a:lnTo>
                      <a:pt x="16" y="15"/>
                    </a:lnTo>
                    <a:lnTo>
                      <a:pt x="14" y="8"/>
                    </a:lnTo>
                    <a:lnTo>
                      <a:pt x="21" y="8"/>
                    </a:lnTo>
                    <a:lnTo>
                      <a:pt x="29" y="2"/>
                    </a:lnTo>
                    <a:lnTo>
                      <a:pt x="32" y="7"/>
                    </a:lnTo>
                    <a:lnTo>
                      <a:pt x="35" y="4"/>
                    </a:lnTo>
                    <a:lnTo>
                      <a:pt x="32" y="0"/>
                    </a:lnTo>
                  </a:path>
                </a:pathLst>
              </a:custGeom>
              <a:noFill/>
              <a:ln w="3175">
                <a:solidFill>
                  <a:srgbClr val="000000"/>
                </a:solidFill>
                <a:miter lim="800000"/>
                <a:headEnd/>
                <a:tailEnd/>
              </a:ln>
            </p:spPr>
            <p:txBody>
              <a:bodyPr/>
              <a:lstStyle/>
              <a:p>
                <a:pPr algn="ctr" eaLnBrk="0" hangingPunct="0"/>
                <a:endParaRPr lang="en-US" dirty="0"/>
              </a:p>
            </p:txBody>
          </p:sp>
          <p:sp>
            <p:nvSpPr>
              <p:cNvPr id="1662" name="Line 3264"/>
              <p:cNvSpPr>
                <a:spLocks noChangeShapeType="1"/>
              </p:cNvSpPr>
              <p:nvPr/>
            </p:nvSpPr>
            <p:spPr bwMode="auto">
              <a:xfrm>
                <a:off x="4443" y="2166"/>
                <a:ext cx="1" cy="1"/>
              </a:xfrm>
              <a:prstGeom prst="line">
                <a:avLst/>
              </a:prstGeom>
              <a:noFill/>
              <a:ln w="3175">
                <a:solidFill>
                  <a:srgbClr val="000000"/>
                </a:solidFill>
                <a:miter lim="800000"/>
                <a:headEnd/>
                <a:tailEnd/>
              </a:ln>
            </p:spPr>
            <p:txBody>
              <a:bodyPr/>
              <a:lstStyle/>
              <a:p>
                <a:endParaRPr lang="en-US" dirty="0"/>
              </a:p>
            </p:txBody>
          </p:sp>
          <p:sp>
            <p:nvSpPr>
              <p:cNvPr id="1663" name="Line 3265"/>
              <p:cNvSpPr>
                <a:spLocks noChangeShapeType="1"/>
              </p:cNvSpPr>
              <p:nvPr/>
            </p:nvSpPr>
            <p:spPr bwMode="auto">
              <a:xfrm flipV="1">
                <a:off x="4443" y="2165"/>
                <a:ext cx="2" cy="1"/>
              </a:xfrm>
              <a:prstGeom prst="line">
                <a:avLst/>
              </a:prstGeom>
              <a:noFill/>
              <a:ln w="3175">
                <a:solidFill>
                  <a:srgbClr val="000000"/>
                </a:solidFill>
                <a:miter lim="800000"/>
                <a:headEnd/>
                <a:tailEnd/>
              </a:ln>
            </p:spPr>
            <p:txBody>
              <a:bodyPr/>
              <a:lstStyle/>
              <a:p>
                <a:endParaRPr lang="en-US" dirty="0"/>
              </a:p>
            </p:txBody>
          </p:sp>
          <p:sp>
            <p:nvSpPr>
              <p:cNvPr id="1664" name="Line 3266"/>
              <p:cNvSpPr>
                <a:spLocks noChangeShapeType="1"/>
              </p:cNvSpPr>
              <p:nvPr/>
            </p:nvSpPr>
            <p:spPr bwMode="auto">
              <a:xfrm>
                <a:off x="4443" y="2166"/>
                <a:ext cx="2" cy="1"/>
              </a:xfrm>
              <a:prstGeom prst="line">
                <a:avLst/>
              </a:prstGeom>
              <a:noFill/>
              <a:ln w="3175">
                <a:solidFill>
                  <a:srgbClr val="000000"/>
                </a:solidFill>
                <a:miter lim="800000"/>
                <a:headEnd/>
                <a:tailEnd/>
              </a:ln>
            </p:spPr>
            <p:txBody>
              <a:bodyPr/>
              <a:lstStyle/>
              <a:p>
                <a:endParaRPr lang="en-US" dirty="0"/>
              </a:p>
            </p:txBody>
          </p:sp>
          <p:sp>
            <p:nvSpPr>
              <p:cNvPr id="1665" name="Line 3267"/>
              <p:cNvSpPr>
                <a:spLocks noChangeShapeType="1"/>
              </p:cNvSpPr>
              <p:nvPr/>
            </p:nvSpPr>
            <p:spPr bwMode="auto">
              <a:xfrm flipV="1">
                <a:off x="4445" y="2165"/>
                <a:ext cx="1" cy="1"/>
              </a:xfrm>
              <a:prstGeom prst="line">
                <a:avLst/>
              </a:prstGeom>
              <a:noFill/>
              <a:ln w="3175">
                <a:solidFill>
                  <a:srgbClr val="000000"/>
                </a:solidFill>
                <a:miter lim="800000"/>
                <a:headEnd/>
                <a:tailEnd/>
              </a:ln>
            </p:spPr>
            <p:txBody>
              <a:bodyPr/>
              <a:lstStyle/>
              <a:p>
                <a:endParaRPr lang="en-US" dirty="0"/>
              </a:p>
            </p:txBody>
          </p:sp>
          <p:sp>
            <p:nvSpPr>
              <p:cNvPr id="1666" name="Line 3268"/>
              <p:cNvSpPr>
                <a:spLocks noChangeShapeType="1"/>
              </p:cNvSpPr>
              <p:nvPr/>
            </p:nvSpPr>
            <p:spPr bwMode="auto">
              <a:xfrm flipV="1">
                <a:off x="4445" y="2165"/>
                <a:ext cx="29" cy="1"/>
              </a:xfrm>
              <a:prstGeom prst="line">
                <a:avLst/>
              </a:prstGeom>
              <a:noFill/>
              <a:ln w="3175">
                <a:solidFill>
                  <a:srgbClr val="000000"/>
                </a:solidFill>
                <a:miter lim="800000"/>
                <a:headEnd/>
                <a:tailEnd/>
              </a:ln>
            </p:spPr>
            <p:txBody>
              <a:bodyPr/>
              <a:lstStyle/>
              <a:p>
                <a:endParaRPr lang="en-US" dirty="0"/>
              </a:p>
            </p:txBody>
          </p:sp>
          <p:sp>
            <p:nvSpPr>
              <p:cNvPr id="1667" name="Line 3269"/>
              <p:cNvSpPr>
                <a:spLocks noChangeShapeType="1"/>
              </p:cNvSpPr>
              <p:nvPr/>
            </p:nvSpPr>
            <p:spPr bwMode="auto">
              <a:xfrm>
                <a:off x="4474" y="2165"/>
                <a:ext cx="2" cy="73"/>
              </a:xfrm>
              <a:prstGeom prst="line">
                <a:avLst/>
              </a:prstGeom>
              <a:noFill/>
              <a:ln w="3175">
                <a:solidFill>
                  <a:srgbClr val="000000"/>
                </a:solidFill>
                <a:miter lim="800000"/>
                <a:headEnd/>
                <a:tailEnd/>
              </a:ln>
            </p:spPr>
            <p:txBody>
              <a:bodyPr/>
              <a:lstStyle/>
              <a:p>
                <a:endParaRPr lang="en-US" dirty="0"/>
              </a:p>
            </p:txBody>
          </p:sp>
          <p:sp>
            <p:nvSpPr>
              <p:cNvPr id="1668" name="Freeform 3270"/>
              <p:cNvSpPr>
                <a:spLocks/>
              </p:cNvSpPr>
              <p:nvPr/>
            </p:nvSpPr>
            <p:spPr bwMode="auto">
              <a:xfrm>
                <a:off x="4442" y="2229"/>
                <a:ext cx="63" cy="83"/>
              </a:xfrm>
              <a:custGeom>
                <a:avLst/>
                <a:gdLst>
                  <a:gd name="T0" fmla="*/ 34 w 63"/>
                  <a:gd name="T1" fmla="*/ 9 h 83"/>
                  <a:gd name="T2" fmla="*/ 27 w 63"/>
                  <a:gd name="T3" fmla="*/ 17 h 83"/>
                  <a:gd name="T4" fmla="*/ 25 w 63"/>
                  <a:gd name="T5" fmla="*/ 5 h 83"/>
                  <a:gd name="T6" fmla="*/ 19 w 63"/>
                  <a:gd name="T7" fmla="*/ 0 h 83"/>
                  <a:gd name="T8" fmla="*/ 21 w 63"/>
                  <a:gd name="T9" fmla="*/ 3 h 83"/>
                  <a:gd name="T10" fmla="*/ 17 w 63"/>
                  <a:gd name="T11" fmla="*/ 5 h 83"/>
                  <a:gd name="T12" fmla="*/ 13 w 63"/>
                  <a:gd name="T13" fmla="*/ 0 h 83"/>
                  <a:gd name="T14" fmla="*/ 22 w 63"/>
                  <a:gd name="T15" fmla="*/ 16 h 83"/>
                  <a:gd name="T16" fmla="*/ 14 w 63"/>
                  <a:gd name="T17" fmla="*/ 27 h 83"/>
                  <a:gd name="T18" fmla="*/ 11 w 63"/>
                  <a:gd name="T19" fmla="*/ 29 h 83"/>
                  <a:gd name="T20" fmla="*/ 14 w 63"/>
                  <a:gd name="T21" fmla="*/ 29 h 83"/>
                  <a:gd name="T22" fmla="*/ 11 w 63"/>
                  <a:gd name="T23" fmla="*/ 35 h 83"/>
                  <a:gd name="T24" fmla="*/ 14 w 63"/>
                  <a:gd name="T25" fmla="*/ 29 h 83"/>
                  <a:gd name="T26" fmla="*/ 17 w 63"/>
                  <a:gd name="T27" fmla="*/ 30 h 83"/>
                  <a:gd name="T28" fmla="*/ 13 w 63"/>
                  <a:gd name="T29" fmla="*/ 35 h 83"/>
                  <a:gd name="T30" fmla="*/ 21 w 63"/>
                  <a:gd name="T31" fmla="*/ 35 h 83"/>
                  <a:gd name="T32" fmla="*/ 6 w 63"/>
                  <a:gd name="T33" fmla="*/ 38 h 83"/>
                  <a:gd name="T34" fmla="*/ 0 w 63"/>
                  <a:gd name="T35" fmla="*/ 49 h 83"/>
                  <a:gd name="T36" fmla="*/ 13 w 63"/>
                  <a:gd name="T37" fmla="*/ 54 h 83"/>
                  <a:gd name="T38" fmla="*/ 13 w 63"/>
                  <a:gd name="T39" fmla="*/ 59 h 83"/>
                  <a:gd name="T40" fmla="*/ 16 w 63"/>
                  <a:gd name="T41" fmla="*/ 49 h 83"/>
                  <a:gd name="T42" fmla="*/ 17 w 63"/>
                  <a:gd name="T43" fmla="*/ 57 h 83"/>
                  <a:gd name="T44" fmla="*/ 30 w 63"/>
                  <a:gd name="T45" fmla="*/ 59 h 83"/>
                  <a:gd name="T46" fmla="*/ 37 w 63"/>
                  <a:gd name="T47" fmla="*/ 65 h 83"/>
                  <a:gd name="T48" fmla="*/ 35 w 63"/>
                  <a:gd name="T49" fmla="*/ 70 h 83"/>
                  <a:gd name="T50" fmla="*/ 43 w 63"/>
                  <a:gd name="T51" fmla="*/ 70 h 83"/>
                  <a:gd name="T52" fmla="*/ 50 w 63"/>
                  <a:gd name="T53" fmla="*/ 78 h 83"/>
                  <a:gd name="T54" fmla="*/ 63 w 63"/>
                  <a:gd name="T55" fmla="*/ 73 h 83"/>
                  <a:gd name="T56" fmla="*/ 48 w 63"/>
                  <a:gd name="T57" fmla="*/ 78 h 83"/>
                  <a:gd name="T58" fmla="*/ 53 w 63"/>
                  <a:gd name="T59" fmla="*/ 83 h 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83"/>
                  <a:gd name="T92" fmla="*/ 63 w 63"/>
                  <a:gd name="T93" fmla="*/ 83 h 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83">
                    <a:moveTo>
                      <a:pt x="34" y="9"/>
                    </a:moveTo>
                    <a:lnTo>
                      <a:pt x="27" y="17"/>
                    </a:lnTo>
                    <a:lnTo>
                      <a:pt x="25" y="5"/>
                    </a:lnTo>
                    <a:lnTo>
                      <a:pt x="19" y="0"/>
                    </a:lnTo>
                    <a:lnTo>
                      <a:pt x="21" y="3"/>
                    </a:lnTo>
                    <a:lnTo>
                      <a:pt x="17" y="5"/>
                    </a:lnTo>
                    <a:lnTo>
                      <a:pt x="13" y="0"/>
                    </a:lnTo>
                    <a:lnTo>
                      <a:pt x="22" y="16"/>
                    </a:lnTo>
                    <a:lnTo>
                      <a:pt x="14" y="27"/>
                    </a:lnTo>
                    <a:lnTo>
                      <a:pt x="11" y="29"/>
                    </a:lnTo>
                    <a:lnTo>
                      <a:pt x="14" y="29"/>
                    </a:lnTo>
                    <a:lnTo>
                      <a:pt x="11" y="35"/>
                    </a:lnTo>
                    <a:lnTo>
                      <a:pt x="14" y="29"/>
                    </a:lnTo>
                    <a:lnTo>
                      <a:pt x="17" y="30"/>
                    </a:lnTo>
                    <a:lnTo>
                      <a:pt x="13" y="35"/>
                    </a:lnTo>
                    <a:lnTo>
                      <a:pt x="21" y="35"/>
                    </a:lnTo>
                    <a:lnTo>
                      <a:pt x="6" y="38"/>
                    </a:lnTo>
                    <a:lnTo>
                      <a:pt x="0" y="49"/>
                    </a:lnTo>
                    <a:lnTo>
                      <a:pt x="13" y="54"/>
                    </a:lnTo>
                    <a:lnTo>
                      <a:pt x="13" y="59"/>
                    </a:lnTo>
                    <a:lnTo>
                      <a:pt x="16" y="49"/>
                    </a:lnTo>
                    <a:lnTo>
                      <a:pt x="17" y="57"/>
                    </a:lnTo>
                    <a:lnTo>
                      <a:pt x="30" y="59"/>
                    </a:lnTo>
                    <a:lnTo>
                      <a:pt x="37" y="65"/>
                    </a:lnTo>
                    <a:lnTo>
                      <a:pt x="35" y="70"/>
                    </a:lnTo>
                    <a:lnTo>
                      <a:pt x="43" y="70"/>
                    </a:lnTo>
                    <a:lnTo>
                      <a:pt x="50" y="78"/>
                    </a:lnTo>
                    <a:lnTo>
                      <a:pt x="63" y="73"/>
                    </a:lnTo>
                    <a:lnTo>
                      <a:pt x="48" y="78"/>
                    </a:lnTo>
                    <a:lnTo>
                      <a:pt x="53" y="83"/>
                    </a:lnTo>
                  </a:path>
                </a:pathLst>
              </a:custGeom>
              <a:noFill/>
              <a:ln w="3175">
                <a:solidFill>
                  <a:srgbClr val="000000"/>
                </a:solidFill>
                <a:miter lim="800000"/>
                <a:headEnd/>
                <a:tailEnd/>
              </a:ln>
            </p:spPr>
            <p:txBody>
              <a:bodyPr/>
              <a:lstStyle/>
              <a:p>
                <a:pPr algn="ctr" eaLnBrk="0" hangingPunct="0"/>
                <a:endParaRPr lang="en-US" dirty="0"/>
              </a:p>
            </p:txBody>
          </p:sp>
          <p:sp>
            <p:nvSpPr>
              <p:cNvPr id="1669" name="Freeform 3271"/>
              <p:cNvSpPr>
                <a:spLocks/>
              </p:cNvSpPr>
              <p:nvPr/>
            </p:nvSpPr>
            <p:spPr bwMode="auto">
              <a:xfrm>
                <a:off x="4492" y="2312"/>
                <a:ext cx="9" cy="27"/>
              </a:xfrm>
              <a:custGeom>
                <a:avLst/>
                <a:gdLst>
                  <a:gd name="T0" fmla="*/ 3 w 9"/>
                  <a:gd name="T1" fmla="*/ 0 h 27"/>
                  <a:gd name="T2" fmla="*/ 6 w 9"/>
                  <a:gd name="T3" fmla="*/ 16 h 27"/>
                  <a:gd name="T4" fmla="*/ 0 w 9"/>
                  <a:gd name="T5" fmla="*/ 8 h 27"/>
                  <a:gd name="T6" fmla="*/ 1 w 9"/>
                  <a:gd name="T7" fmla="*/ 11 h 27"/>
                  <a:gd name="T8" fmla="*/ 0 w 9"/>
                  <a:gd name="T9" fmla="*/ 14 h 27"/>
                  <a:gd name="T10" fmla="*/ 1 w 9"/>
                  <a:gd name="T11" fmla="*/ 13 h 27"/>
                  <a:gd name="T12" fmla="*/ 1 w 9"/>
                  <a:gd name="T13" fmla="*/ 16 h 27"/>
                  <a:gd name="T14" fmla="*/ 9 w 9"/>
                  <a:gd name="T15" fmla="*/ 19 h 27"/>
                  <a:gd name="T16" fmla="*/ 1 w 9"/>
                  <a:gd name="T17" fmla="*/ 2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7"/>
                  <a:gd name="T29" fmla="*/ 9 w 9"/>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7">
                    <a:moveTo>
                      <a:pt x="3" y="0"/>
                    </a:moveTo>
                    <a:lnTo>
                      <a:pt x="6" y="16"/>
                    </a:lnTo>
                    <a:lnTo>
                      <a:pt x="0" y="8"/>
                    </a:lnTo>
                    <a:lnTo>
                      <a:pt x="1" y="11"/>
                    </a:lnTo>
                    <a:lnTo>
                      <a:pt x="0" y="14"/>
                    </a:lnTo>
                    <a:lnTo>
                      <a:pt x="1" y="13"/>
                    </a:lnTo>
                    <a:lnTo>
                      <a:pt x="1" y="16"/>
                    </a:lnTo>
                    <a:lnTo>
                      <a:pt x="9" y="19"/>
                    </a:lnTo>
                    <a:lnTo>
                      <a:pt x="1" y="27"/>
                    </a:lnTo>
                  </a:path>
                </a:pathLst>
              </a:custGeom>
              <a:noFill/>
              <a:ln w="3175">
                <a:solidFill>
                  <a:srgbClr val="000000"/>
                </a:solidFill>
                <a:miter lim="800000"/>
                <a:headEnd/>
                <a:tailEnd/>
              </a:ln>
            </p:spPr>
            <p:txBody>
              <a:bodyPr/>
              <a:lstStyle/>
              <a:p>
                <a:pPr algn="ctr" eaLnBrk="0" hangingPunct="0"/>
                <a:endParaRPr lang="en-US" dirty="0"/>
              </a:p>
            </p:txBody>
          </p:sp>
          <p:sp>
            <p:nvSpPr>
              <p:cNvPr id="1670" name="Freeform 3272"/>
              <p:cNvSpPr>
                <a:spLocks/>
              </p:cNvSpPr>
              <p:nvPr/>
            </p:nvSpPr>
            <p:spPr bwMode="auto">
              <a:xfrm>
                <a:off x="4485" y="2330"/>
                <a:ext cx="8" cy="9"/>
              </a:xfrm>
              <a:custGeom>
                <a:avLst/>
                <a:gdLst>
                  <a:gd name="T0" fmla="*/ 8 w 8"/>
                  <a:gd name="T1" fmla="*/ 9 h 9"/>
                  <a:gd name="T2" fmla="*/ 5 w 8"/>
                  <a:gd name="T3" fmla="*/ 6 h 9"/>
                  <a:gd name="T4" fmla="*/ 8 w 8"/>
                  <a:gd name="T5" fmla="*/ 1 h 9"/>
                  <a:gd name="T6" fmla="*/ 4 w 8"/>
                  <a:gd name="T7" fmla="*/ 0 h 9"/>
                  <a:gd name="T8" fmla="*/ 5 w 8"/>
                  <a:gd name="T9" fmla="*/ 8 h 9"/>
                  <a:gd name="T10" fmla="*/ 0 w 8"/>
                  <a:gd name="T11" fmla="*/ 9 h 9"/>
                  <a:gd name="T12" fmla="*/ 8 w 8"/>
                  <a:gd name="T13" fmla="*/ 9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8" y="9"/>
                    </a:moveTo>
                    <a:lnTo>
                      <a:pt x="5" y="6"/>
                    </a:lnTo>
                    <a:lnTo>
                      <a:pt x="8" y="1"/>
                    </a:lnTo>
                    <a:lnTo>
                      <a:pt x="4" y="0"/>
                    </a:lnTo>
                    <a:lnTo>
                      <a:pt x="5" y="8"/>
                    </a:lnTo>
                    <a:lnTo>
                      <a:pt x="0" y="9"/>
                    </a:lnTo>
                    <a:lnTo>
                      <a:pt x="8" y="9"/>
                    </a:lnTo>
                  </a:path>
                </a:pathLst>
              </a:custGeom>
              <a:noFill/>
              <a:ln w="3175">
                <a:solidFill>
                  <a:srgbClr val="000000"/>
                </a:solidFill>
                <a:miter lim="800000"/>
                <a:headEnd/>
                <a:tailEnd/>
              </a:ln>
            </p:spPr>
            <p:txBody>
              <a:bodyPr/>
              <a:lstStyle/>
              <a:p>
                <a:pPr algn="ctr" eaLnBrk="0" hangingPunct="0"/>
                <a:endParaRPr lang="en-US" dirty="0"/>
              </a:p>
            </p:txBody>
          </p:sp>
          <p:sp>
            <p:nvSpPr>
              <p:cNvPr id="1671" name="Line 3273"/>
              <p:cNvSpPr>
                <a:spLocks noChangeShapeType="1"/>
              </p:cNvSpPr>
              <p:nvPr/>
            </p:nvSpPr>
            <p:spPr bwMode="auto">
              <a:xfrm>
                <a:off x="4443" y="2166"/>
                <a:ext cx="2" cy="1"/>
              </a:xfrm>
              <a:prstGeom prst="line">
                <a:avLst/>
              </a:prstGeom>
              <a:noFill/>
              <a:ln w="3175">
                <a:solidFill>
                  <a:srgbClr val="000000"/>
                </a:solidFill>
                <a:miter lim="800000"/>
                <a:headEnd/>
                <a:tailEnd/>
              </a:ln>
            </p:spPr>
            <p:txBody>
              <a:bodyPr/>
              <a:lstStyle/>
              <a:p>
                <a:endParaRPr lang="en-US" dirty="0"/>
              </a:p>
            </p:txBody>
          </p:sp>
          <p:sp>
            <p:nvSpPr>
              <p:cNvPr id="1672" name="Line 3274"/>
              <p:cNvSpPr>
                <a:spLocks noChangeShapeType="1"/>
              </p:cNvSpPr>
              <p:nvPr/>
            </p:nvSpPr>
            <p:spPr bwMode="auto">
              <a:xfrm flipH="1">
                <a:off x="4443" y="2166"/>
                <a:ext cx="2" cy="1"/>
              </a:xfrm>
              <a:prstGeom prst="line">
                <a:avLst/>
              </a:prstGeom>
              <a:noFill/>
              <a:ln w="3175">
                <a:solidFill>
                  <a:srgbClr val="000000"/>
                </a:solidFill>
                <a:miter lim="800000"/>
                <a:headEnd/>
                <a:tailEnd/>
              </a:ln>
            </p:spPr>
            <p:txBody>
              <a:bodyPr/>
              <a:lstStyle/>
              <a:p>
                <a:endParaRPr lang="en-US" dirty="0"/>
              </a:p>
            </p:txBody>
          </p:sp>
          <p:sp>
            <p:nvSpPr>
              <p:cNvPr id="1673" name="Line 3275"/>
              <p:cNvSpPr>
                <a:spLocks noChangeShapeType="1"/>
              </p:cNvSpPr>
              <p:nvPr/>
            </p:nvSpPr>
            <p:spPr bwMode="auto">
              <a:xfrm>
                <a:off x="4443" y="2166"/>
                <a:ext cx="1" cy="1"/>
              </a:xfrm>
              <a:prstGeom prst="line">
                <a:avLst/>
              </a:prstGeom>
              <a:noFill/>
              <a:ln w="3175">
                <a:solidFill>
                  <a:srgbClr val="000000"/>
                </a:solidFill>
                <a:miter lim="800000"/>
                <a:headEnd/>
                <a:tailEnd/>
              </a:ln>
            </p:spPr>
            <p:txBody>
              <a:bodyPr/>
              <a:lstStyle/>
              <a:p>
                <a:endParaRPr lang="en-US" dirty="0"/>
              </a:p>
            </p:txBody>
          </p:sp>
          <p:sp>
            <p:nvSpPr>
              <p:cNvPr id="1674" name="Line 3276"/>
              <p:cNvSpPr>
                <a:spLocks noChangeShapeType="1"/>
              </p:cNvSpPr>
              <p:nvPr/>
            </p:nvSpPr>
            <p:spPr bwMode="auto">
              <a:xfrm>
                <a:off x="4443" y="2166"/>
                <a:ext cx="1" cy="1"/>
              </a:xfrm>
              <a:prstGeom prst="line">
                <a:avLst/>
              </a:prstGeom>
              <a:noFill/>
              <a:ln w="3175">
                <a:solidFill>
                  <a:srgbClr val="000000"/>
                </a:solidFill>
                <a:miter lim="800000"/>
                <a:headEnd/>
                <a:tailEnd/>
              </a:ln>
            </p:spPr>
            <p:txBody>
              <a:bodyPr/>
              <a:lstStyle/>
              <a:p>
                <a:endParaRPr lang="en-US" dirty="0"/>
              </a:p>
            </p:txBody>
          </p:sp>
          <p:sp>
            <p:nvSpPr>
              <p:cNvPr id="1675" name="Line 3277"/>
              <p:cNvSpPr>
                <a:spLocks noChangeShapeType="1"/>
              </p:cNvSpPr>
              <p:nvPr/>
            </p:nvSpPr>
            <p:spPr bwMode="auto">
              <a:xfrm>
                <a:off x="4417" y="2166"/>
                <a:ext cx="26" cy="1"/>
              </a:xfrm>
              <a:prstGeom prst="line">
                <a:avLst/>
              </a:prstGeom>
              <a:noFill/>
              <a:ln w="3175">
                <a:solidFill>
                  <a:srgbClr val="000000"/>
                </a:solidFill>
                <a:miter lim="800000"/>
                <a:headEnd/>
                <a:tailEnd/>
              </a:ln>
            </p:spPr>
            <p:txBody>
              <a:bodyPr/>
              <a:lstStyle/>
              <a:p>
                <a:endParaRPr lang="en-US" dirty="0"/>
              </a:p>
            </p:txBody>
          </p:sp>
          <p:sp>
            <p:nvSpPr>
              <p:cNvPr id="1676" name="Freeform 3278"/>
              <p:cNvSpPr>
                <a:spLocks/>
              </p:cNvSpPr>
              <p:nvPr/>
            </p:nvSpPr>
            <p:spPr bwMode="auto">
              <a:xfrm>
                <a:off x="4422" y="2166"/>
                <a:ext cx="21" cy="7"/>
              </a:xfrm>
              <a:custGeom>
                <a:avLst/>
                <a:gdLst>
                  <a:gd name="T0" fmla="*/ 21 w 21"/>
                  <a:gd name="T1" fmla="*/ 0 h 7"/>
                  <a:gd name="T2" fmla="*/ 10 w 21"/>
                  <a:gd name="T3" fmla="*/ 7 h 7"/>
                  <a:gd name="T4" fmla="*/ 0 w 21"/>
                  <a:gd name="T5" fmla="*/ 5 h 7"/>
                  <a:gd name="T6" fmla="*/ 0 60000 65536"/>
                  <a:gd name="T7" fmla="*/ 0 60000 65536"/>
                  <a:gd name="T8" fmla="*/ 0 60000 65536"/>
                  <a:gd name="T9" fmla="*/ 0 w 21"/>
                  <a:gd name="T10" fmla="*/ 0 h 7"/>
                  <a:gd name="T11" fmla="*/ 21 w 21"/>
                  <a:gd name="T12" fmla="*/ 7 h 7"/>
                </a:gdLst>
                <a:ahLst/>
                <a:cxnLst>
                  <a:cxn ang="T6">
                    <a:pos x="T0" y="T1"/>
                  </a:cxn>
                  <a:cxn ang="T7">
                    <a:pos x="T2" y="T3"/>
                  </a:cxn>
                  <a:cxn ang="T8">
                    <a:pos x="T4" y="T5"/>
                  </a:cxn>
                </a:cxnLst>
                <a:rect l="T9" t="T10" r="T11" b="T12"/>
                <a:pathLst>
                  <a:path w="21" h="7">
                    <a:moveTo>
                      <a:pt x="21" y="0"/>
                    </a:moveTo>
                    <a:lnTo>
                      <a:pt x="10"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677" name="Line 3279"/>
              <p:cNvSpPr>
                <a:spLocks noChangeShapeType="1"/>
              </p:cNvSpPr>
              <p:nvPr/>
            </p:nvSpPr>
            <p:spPr bwMode="auto">
              <a:xfrm flipH="1" flipV="1">
                <a:off x="4417" y="2166"/>
                <a:ext cx="5" cy="5"/>
              </a:xfrm>
              <a:prstGeom prst="line">
                <a:avLst/>
              </a:prstGeom>
              <a:noFill/>
              <a:ln w="3175">
                <a:solidFill>
                  <a:srgbClr val="000000"/>
                </a:solidFill>
                <a:miter lim="800000"/>
                <a:headEnd/>
                <a:tailEnd/>
              </a:ln>
            </p:spPr>
            <p:txBody>
              <a:bodyPr/>
              <a:lstStyle/>
              <a:p>
                <a:endParaRPr lang="en-US" dirty="0"/>
              </a:p>
            </p:txBody>
          </p:sp>
          <p:sp>
            <p:nvSpPr>
              <p:cNvPr id="1678" name="Line 3280"/>
              <p:cNvSpPr>
                <a:spLocks noChangeShapeType="1"/>
              </p:cNvSpPr>
              <p:nvPr/>
            </p:nvSpPr>
            <p:spPr bwMode="auto">
              <a:xfrm flipV="1">
                <a:off x="4443" y="2165"/>
                <a:ext cx="2" cy="1"/>
              </a:xfrm>
              <a:prstGeom prst="line">
                <a:avLst/>
              </a:prstGeom>
              <a:noFill/>
              <a:ln w="3175">
                <a:solidFill>
                  <a:srgbClr val="000000"/>
                </a:solidFill>
                <a:miter lim="800000"/>
                <a:headEnd/>
                <a:tailEnd/>
              </a:ln>
            </p:spPr>
            <p:txBody>
              <a:bodyPr/>
              <a:lstStyle/>
              <a:p>
                <a:endParaRPr lang="en-US" dirty="0"/>
              </a:p>
            </p:txBody>
          </p:sp>
          <p:sp>
            <p:nvSpPr>
              <p:cNvPr id="1679" name="Line 3281"/>
              <p:cNvSpPr>
                <a:spLocks noChangeShapeType="1"/>
              </p:cNvSpPr>
              <p:nvPr/>
            </p:nvSpPr>
            <p:spPr bwMode="auto">
              <a:xfrm flipV="1">
                <a:off x="4443" y="2165"/>
                <a:ext cx="2" cy="1"/>
              </a:xfrm>
              <a:prstGeom prst="line">
                <a:avLst/>
              </a:prstGeom>
              <a:noFill/>
              <a:ln w="3175">
                <a:solidFill>
                  <a:srgbClr val="000000"/>
                </a:solidFill>
                <a:miter lim="800000"/>
                <a:headEnd/>
                <a:tailEnd/>
              </a:ln>
            </p:spPr>
            <p:txBody>
              <a:bodyPr/>
              <a:lstStyle/>
              <a:p>
                <a:endParaRPr lang="en-US" dirty="0"/>
              </a:p>
            </p:txBody>
          </p:sp>
          <p:sp>
            <p:nvSpPr>
              <p:cNvPr id="1680" name="Freeform 3282"/>
              <p:cNvSpPr>
                <a:spLocks/>
              </p:cNvSpPr>
              <p:nvPr/>
            </p:nvSpPr>
            <p:spPr bwMode="auto">
              <a:xfrm>
                <a:off x="5328" y="2166"/>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681" name="Line 3283"/>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82" name="Line 3284"/>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83" name="Line 3285"/>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84" name="Line 3286"/>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85" name="Line 3287"/>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86" name="Line 3288"/>
              <p:cNvSpPr>
                <a:spLocks noChangeShapeType="1"/>
              </p:cNvSpPr>
              <p:nvPr/>
            </p:nvSpPr>
            <p:spPr bwMode="auto">
              <a:xfrm>
                <a:off x="4417" y="2166"/>
                <a:ext cx="1" cy="1"/>
              </a:xfrm>
              <a:prstGeom prst="line">
                <a:avLst/>
              </a:prstGeom>
              <a:noFill/>
              <a:ln w="3175">
                <a:solidFill>
                  <a:srgbClr val="000000"/>
                </a:solidFill>
                <a:miter lim="800000"/>
                <a:headEnd/>
                <a:tailEnd/>
              </a:ln>
            </p:spPr>
            <p:txBody>
              <a:bodyPr/>
              <a:lstStyle/>
              <a:p>
                <a:endParaRPr lang="en-US" dirty="0"/>
              </a:p>
            </p:txBody>
          </p:sp>
          <p:sp>
            <p:nvSpPr>
              <p:cNvPr id="1687" name="Line 3289"/>
              <p:cNvSpPr>
                <a:spLocks noChangeShapeType="1"/>
              </p:cNvSpPr>
              <p:nvPr/>
            </p:nvSpPr>
            <p:spPr bwMode="auto">
              <a:xfrm>
                <a:off x="4391" y="2166"/>
                <a:ext cx="2" cy="1"/>
              </a:xfrm>
              <a:prstGeom prst="line">
                <a:avLst/>
              </a:prstGeom>
              <a:noFill/>
              <a:ln w="3175">
                <a:solidFill>
                  <a:srgbClr val="000000"/>
                </a:solidFill>
                <a:miter lim="800000"/>
                <a:headEnd/>
                <a:tailEnd/>
              </a:ln>
            </p:spPr>
            <p:txBody>
              <a:bodyPr/>
              <a:lstStyle/>
              <a:p>
                <a:endParaRPr lang="en-US" dirty="0"/>
              </a:p>
            </p:txBody>
          </p:sp>
          <p:sp>
            <p:nvSpPr>
              <p:cNvPr id="1688" name="Line 3290"/>
              <p:cNvSpPr>
                <a:spLocks noChangeShapeType="1"/>
              </p:cNvSpPr>
              <p:nvPr/>
            </p:nvSpPr>
            <p:spPr bwMode="auto">
              <a:xfrm flipH="1">
                <a:off x="4391" y="2166"/>
                <a:ext cx="2" cy="4"/>
              </a:xfrm>
              <a:prstGeom prst="line">
                <a:avLst/>
              </a:prstGeom>
              <a:noFill/>
              <a:ln w="3175">
                <a:solidFill>
                  <a:srgbClr val="000000"/>
                </a:solidFill>
                <a:miter lim="800000"/>
                <a:headEnd/>
                <a:tailEnd/>
              </a:ln>
            </p:spPr>
            <p:txBody>
              <a:bodyPr/>
              <a:lstStyle/>
              <a:p>
                <a:endParaRPr lang="en-US" dirty="0"/>
              </a:p>
            </p:txBody>
          </p:sp>
          <p:sp>
            <p:nvSpPr>
              <p:cNvPr id="1689" name="Line 3291"/>
              <p:cNvSpPr>
                <a:spLocks noChangeShapeType="1"/>
              </p:cNvSpPr>
              <p:nvPr/>
            </p:nvSpPr>
            <p:spPr bwMode="auto">
              <a:xfrm flipV="1">
                <a:off x="4391" y="2166"/>
                <a:ext cx="1" cy="4"/>
              </a:xfrm>
              <a:prstGeom prst="line">
                <a:avLst/>
              </a:prstGeom>
              <a:noFill/>
              <a:ln w="3175">
                <a:solidFill>
                  <a:srgbClr val="000000"/>
                </a:solidFill>
                <a:miter lim="800000"/>
                <a:headEnd/>
                <a:tailEnd/>
              </a:ln>
            </p:spPr>
            <p:txBody>
              <a:bodyPr/>
              <a:lstStyle/>
              <a:p>
                <a:endParaRPr lang="en-US" dirty="0"/>
              </a:p>
            </p:txBody>
          </p:sp>
          <p:sp>
            <p:nvSpPr>
              <p:cNvPr id="1690" name="Line 3292"/>
              <p:cNvSpPr>
                <a:spLocks noChangeShapeType="1"/>
              </p:cNvSpPr>
              <p:nvPr/>
            </p:nvSpPr>
            <p:spPr bwMode="auto">
              <a:xfrm>
                <a:off x="4416" y="2166"/>
                <a:ext cx="1" cy="1"/>
              </a:xfrm>
              <a:prstGeom prst="line">
                <a:avLst/>
              </a:prstGeom>
              <a:noFill/>
              <a:ln w="3175">
                <a:solidFill>
                  <a:srgbClr val="000000"/>
                </a:solidFill>
                <a:miter lim="800000"/>
                <a:headEnd/>
                <a:tailEnd/>
              </a:ln>
            </p:spPr>
            <p:txBody>
              <a:bodyPr/>
              <a:lstStyle/>
              <a:p>
                <a:endParaRPr lang="en-US" dirty="0"/>
              </a:p>
            </p:txBody>
          </p:sp>
          <p:sp>
            <p:nvSpPr>
              <p:cNvPr id="1691" name="Line 3293"/>
              <p:cNvSpPr>
                <a:spLocks noChangeShapeType="1"/>
              </p:cNvSpPr>
              <p:nvPr/>
            </p:nvSpPr>
            <p:spPr bwMode="auto">
              <a:xfrm>
                <a:off x="4437" y="2168"/>
                <a:ext cx="1" cy="1"/>
              </a:xfrm>
              <a:prstGeom prst="line">
                <a:avLst/>
              </a:prstGeom>
              <a:noFill/>
              <a:ln w="3175">
                <a:solidFill>
                  <a:srgbClr val="000000"/>
                </a:solidFill>
                <a:miter lim="800000"/>
                <a:headEnd/>
                <a:tailEnd/>
              </a:ln>
            </p:spPr>
            <p:txBody>
              <a:bodyPr/>
              <a:lstStyle/>
              <a:p>
                <a:endParaRPr lang="en-US" dirty="0"/>
              </a:p>
            </p:txBody>
          </p:sp>
          <p:sp>
            <p:nvSpPr>
              <p:cNvPr id="1692" name="Line 3294"/>
              <p:cNvSpPr>
                <a:spLocks noChangeShapeType="1"/>
              </p:cNvSpPr>
              <p:nvPr/>
            </p:nvSpPr>
            <p:spPr bwMode="auto">
              <a:xfrm flipV="1">
                <a:off x="4442" y="2168"/>
                <a:ext cx="1" cy="2"/>
              </a:xfrm>
              <a:prstGeom prst="line">
                <a:avLst/>
              </a:prstGeom>
              <a:noFill/>
              <a:ln w="3175">
                <a:solidFill>
                  <a:srgbClr val="000000"/>
                </a:solidFill>
                <a:miter lim="800000"/>
                <a:headEnd/>
                <a:tailEnd/>
              </a:ln>
            </p:spPr>
            <p:txBody>
              <a:bodyPr/>
              <a:lstStyle/>
              <a:p>
                <a:endParaRPr lang="en-US" dirty="0"/>
              </a:p>
            </p:txBody>
          </p:sp>
          <p:sp>
            <p:nvSpPr>
              <p:cNvPr id="1693" name="Line 3295"/>
              <p:cNvSpPr>
                <a:spLocks noChangeShapeType="1"/>
              </p:cNvSpPr>
              <p:nvPr/>
            </p:nvSpPr>
            <p:spPr bwMode="auto">
              <a:xfrm flipV="1">
                <a:off x="4411" y="2166"/>
                <a:ext cx="1" cy="2"/>
              </a:xfrm>
              <a:prstGeom prst="line">
                <a:avLst/>
              </a:prstGeom>
              <a:noFill/>
              <a:ln w="3175">
                <a:solidFill>
                  <a:srgbClr val="000000"/>
                </a:solidFill>
                <a:miter lim="800000"/>
                <a:headEnd/>
                <a:tailEnd/>
              </a:ln>
            </p:spPr>
            <p:txBody>
              <a:bodyPr/>
              <a:lstStyle/>
              <a:p>
                <a:endParaRPr lang="en-US" dirty="0"/>
              </a:p>
            </p:txBody>
          </p:sp>
          <p:sp>
            <p:nvSpPr>
              <p:cNvPr id="1694" name="Line 3296"/>
              <p:cNvSpPr>
                <a:spLocks noChangeShapeType="1"/>
              </p:cNvSpPr>
              <p:nvPr/>
            </p:nvSpPr>
            <p:spPr bwMode="auto">
              <a:xfrm>
                <a:off x="4417" y="2168"/>
                <a:ext cx="1" cy="1"/>
              </a:xfrm>
              <a:prstGeom prst="line">
                <a:avLst/>
              </a:prstGeom>
              <a:noFill/>
              <a:ln w="3175">
                <a:solidFill>
                  <a:srgbClr val="000000"/>
                </a:solidFill>
                <a:miter lim="800000"/>
                <a:headEnd/>
                <a:tailEnd/>
              </a:ln>
            </p:spPr>
            <p:txBody>
              <a:bodyPr/>
              <a:lstStyle/>
              <a:p>
                <a:endParaRPr lang="en-US" dirty="0"/>
              </a:p>
            </p:txBody>
          </p:sp>
          <p:sp>
            <p:nvSpPr>
              <p:cNvPr id="1695" name="Line 3297"/>
              <p:cNvSpPr>
                <a:spLocks noChangeShapeType="1"/>
              </p:cNvSpPr>
              <p:nvPr/>
            </p:nvSpPr>
            <p:spPr bwMode="auto">
              <a:xfrm flipV="1">
                <a:off x="4419" y="2168"/>
                <a:ext cx="1" cy="2"/>
              </a:xfrm>
              <a:prstGeom prst="line">
                <a:avLst/>
              </a:prstGeom>
              <a:noFill/>
              <a:ln w="3175">
                <a:solidFill>
                  <a:srgbClr val="000000"/>
                </a:solidFill>
                <a:miter lim="800000"/>
                <a:headEnd/>
                <a:tailEnd/>
              </a:ln>
            </p:spPr>
            <p:txBody>
              <a:bodyPr/>
              <a:lstStyle/>
              <a:p>
                <a:endParaRPr lang="en-US" dirty="0"/>
              </a:p>
            </p:txBody>
          </p:sp>
          <p:sp>
            <p:nvSpPr>
              <p:cNvPr id="1696" name="Line 3298"/>
              <p:cNvSpPr>
                <a:spLocks noChangeShapeType="1"/>
              </p:cNvSpPr>
              <p:nvPr/>
            </p:nvSpPr>
            <p:spPr bwMode="auto">
              <a:xfrm flipV="1">
                <a:off x="4437" y="2170"/>
                <a:ext cx="1" cy="1"/>
              </a:xfrm>
              <a:prstGeom prst="line">
                <a:avLst/>
              </a:prstGeom>
              <a:noFill/>
              <a:ln w="3175">
                <a:solidFill>
                  <a:srgbClr val="000000"/>
                </a:solidFill>
                <a:miter lim="800000"/>
                <a:headEnd/>
                <a:tailEnd/>
              </a:ln>
            </p:spPr>
            <p:txBody>
              <a:bodyPr/>
              <a:lstStyle/>
              <a:p>
                <a:endParaRPr lang="en-US" dirty="0"/>
              </a:p>
            </p:txBody>
          </p:sp>
          <p:sp>
            <p:nvSpPr>
              <p:cNvPr id="1697" name="Line 3299"/>
              <p:cNvSpPr>
                <a:spLocks noChangeShapeType="1"/>
              </p:cNvSpPr>
              <p:nvPr/>
            </p:nvSpPr>
            <p:spPr bwMode="auto">
              <a:xfrm flipV="1">
                <a:off x="4419" y="2170"/>
                <a:ext cx="2" cy="1"/>
              </a:xfrm>
              <a:prstGeom prst="line">
                <a:avLst/>
              </a:prstGeom>
              <a:noFill/>
              <a:ln w="3175">
                <a:solidFill>
                  <a:srgbClr val="000000"/>
                </a:solidFill>
                <a:miter lim="800000"/>
                <a:headEnd/>
                <a:tailEnd/>
              </a:ln>
            </p:spPr>
            <p:txBody>
              <a:bodyPr/>
              <a:lstStyle/>
              <a:p>
                <a:endParaRPr lang="en-US" dirty="0"/>
              </a:p>
            </p:txBody>
          </p:sp>
          <p:sp>
            <p:nvSpPr>
              <p:cNvPr id="1698" name="Line 3300"/>
              <p:cNvSpPr>
                <a:spLocks noChangeShapeType="1"/>
              </p:cNvSpPr>
              <p:nvPr/>
            </p:nvSpPr>
            <p:spPr bwMode="auto">
              <a:xfrm>
                <a:off x="4419" y="2171"/>
                <a:ext cx="2" cy="1"/>
              </a:xfrm>
              <a:prstGeom prst="line">
                <a:avLst/>
              </a:prstGeom>
              <a:noFill/>
              <a:ln w="3175">
                <a:solidFill>
                  <a:srgbClr val="000000"/>
                </a:solidFill>
                <a:miter lim="800000"/>
                <a:headEnd/>
                <a:tailEnd/>
              </a:ln>
            </p:spPr>
            <p:txBody>
              <a:bodyPr/>
              <a:lstStyle/>
              <a:p>
                <a:endParaRPr lang="en-US" dirty="0"/>
              </a:p>
            </p:txBody>
          </p:sp>
          <p:sp>
            <p:nvSpPr>
              <p:cNvPr id="1699" name="Line 3301"/>
              <p:cNvSpPr>
                <a:spLocks noChangeShapeType="1"/>
              </p:cNvSpPr>
              <p:nvPr/>
            </p:nvSpPr>
            <p:spPr bwMode="auto">
              <a:xfrm>
                <a:off x="4424" y="2173"/>
                <a:ext cx="1" cy="1"/>
              </a:xfrm>
              <a:prstGeom prst="line">
                <a:avLst/>
              </a:prstGeom>
              <a:noFill/>
              <a:ln w="3175">
                <a:solidFill>
                  <a:srgbClr val="000000"/>
                </a:solidFill>
                <a:miter lim="800000"/>
                <a:headEnd/>
                <a:tailEnd/>
              </a:ln>
            </p:spPr>
            <p:txBody>
              <a:bodyPr/>
              <a:lstStyle/>
              <a:p>
                <a:endParaRPr lang="en-US" dirty="0"/>
              </a:p>
            </p:txBody>
          </p:sp>
          <p:sp>
            <p:nvSpPr>
              <p:cNvPr id="1700" name="Line 3302"/>
              <p:cNvSpPr>
                <a:spLocks noChangeShapeType="1"/>
              </p:cNvSpPr>
              <p:nvPr/>
            </p:nvSpPr>
            <p:spPr bwMode="auto">
              <a:xfrm>
                <a:off x="4430" y="2173"/>
                <a:ext cx="1" cy="1"/>
              </a:xfrm>
              <a:prstGeom prst="line">
                <a:avLst/>
              </a:prstGeom>
              <a:noFill/>
              <a:ln w="3175">
                <a:solidFill>
                  <a:srgbClr val="000000"/>
                </a:solidFill>
                <a:miter lim="800000"/>
                <a:headEnd/>
                <a:tailEnd/>
              </a:ln>
            </p:spPr>
            <p:txBody>
              <a:bodyPr/>
              <a:lstStyle/>
              <a:p>
                <a:endParaRPr lang="en-US" dirty="0"/>
              </a:p>
            </p:txBody>
          </p:sp>
          <p:sp>
            <p:nvSpPr>
              <p:cNvPr id="1701" name="Line 3303"/>
              <p:cNvSpPr>
                <a:spLocks noChangeShapeType="1"/>
              </p:cNvSpPr>
              <p:nvPr/>
            </p:nvSpPr>
            <p:spPr bwMode="auto">
              <a:xfrm>
                <a:off x="4430" y="2173"/>
                <a:ext cx="2" cy="1"/>
              </a:xfrm>
              <a:prstGeom prst="line">
                <a:avLst/>
              </a:prstGeom>
              <a:noFill/>
              <a:ln w="3175">
                <a:solidFill>
                  <a:srgbClr val="000000"/>
                </a:solidFill>
                <a:miter lim="800000"/>
                <a:headEnd/>
                <a:tailEnd/>
              </a:ln>
            </p:spPr>
            <p:txBody>
              <a:bodyPr/>
              <a:lstStyle/>
              <a:p>
                <a:endParaRPr lang="en-US" dirty="0"/>
              </a:p>
            </p:txBody>
          </p:sp>
          <p:sp>
            <p:nvSpPr>
              <p:cNvPr id="1702" name="Line 3304"/>
              <p:cNvSpPr>
                <a:spLocks noChangeShapeType="1"/>
              </p:cNvSpPr>
              <p:nvPr/>
            </p:nvSpPr>
            <p:spPr bwMode="auto">
              <a:xfrm>
                <a:off x="4430" y="2173"/>
                <a:ext cx="1" cy="1"/>
              </a:xfrm>
              <a:prstGeom prst="line">
                <a:avLst/>
              </a:prstGeom>
              <a:noFill/>
              <a:ln w="3175">
                <a:solidFill>
                  <a:srgbClr val="000000"/>
                </a:solidFill>
                <a:miter lim="800000"/>
                <a:headEnd/>
                <a:tailEnd/>
              </a:ln>
            </p:spPr>
            <p:txBody>
              <a:bodyPr/>
              <a:lstStyle/>
              <a:p>
                <a:endParaRPr lang="en-US" dirty="0"/>
              </a:p>
            </p:txBody>
          </p:sp>
          <p:sp>
            <p:nvSpPr>
              <p:cNvPr id="1703" name="Line 3305"/>
              <p:cNvSpPr>
                <a:spLocks noChangeShapeType="1"/>
              </p:cNvSpPr>
              <p:nvPr/>
            </p:nvSpPr>
            <p:spPr bwMode="auto">
              <a:xfrm flipV="1">
                <a:off x="4425" y="2173"/>
                <a:ext cx="1" cy="1"/>
              </a:xfrm>
              <a:prstGeom prst="line">
                <a:avLst/>
              </a:prstGeom>
              <a:noFill/>
              <a:ln w="3175">
                <a:solidFill>
                  <a:srgbClr val="000000"/>
                </a:solidFill>
                <a:miter lim="800000"/>
                <a:headEnd/>
                <a:tailEnd/>
              </a:ln>
            </p:spPr>
            <p:txBody>
              <a:bodyPr/>
              <a:lstStyle/>
              <a:p>
                <a:endParaRPr lang="en-US" dirty="0"/>
              </a:p>
            </p:txBody>
          </p:sp>
          <p:sp>
            <p:nvSpPr>
              <p:cNvPr id="1704" name="Line 3306"/>
              <p:cNvSpPr>
                <a:spLocks noChangeShapeType="1"/>
              </p:cNvSpPr>
              <p:nvPr/>
            </p:nvSpPr>
            <p:spPr bwMode="auto">
              <a:xfrm>
                <a:off x="4408" y="2176"/>
                <a:ext cx="3" cy="1"/>
              </a:xfrm>
              <a:prstGeom prst="line">
                <a:avLst/>
              </a:prstGeom>
              <a:noFill/>
              <a:ln w="3175">
                <a:solidFill>
                  <a:srgbClr val="000000"/>
                </a:solidFill>
                <a:miter lim="800000"/>
                <a:headEnd/>
                <a:tailEnd/>
              </a:ln>
            </p:spPr>
            <p:txBody>
              <a:bodyPr/>
              <a:lstStyle/>
              <a:p>
                <a:endParaRPr lang="en-US" dirty="0"/>
              </a:p>
            </p:txBody>
          </p:sp>
          <p:sp>
            <p:nvSpPr>
              <p:cNvPr id="1705" name="Line 3307"/>
              <p:cNvSpPr>
                <a:spLocks noChangeShapeType="1"/>
              </p:cNvSpPr>
              <p:nvPr/>
            </p:nvSpPr>
            <p:spPr bwMode="auto">
              <a:xfrm flipH="1">
                <a:off x="4408" y="2176"/>
                <a:ext cx="3" cy="1"/>
              </a:xfrm>
              <a:prstGeom prst="line">
                <a:avLst/>
              </a:prstGeom>
              <a:noFill/>
              <a:ln w="3175">
                <a:solidFill>
                  <a:srgbClr val="000000"/>
                </a:solidFill>
                <a:miter lim="800000"/>
                <a:headEnd/>
                <a:tailEnd/>
              </a:ln>
            </p:spPr>
            <p:txBody>
              <a:bodyPr/>
              <a:lstStyle/>
              <a:p>
                <a:endParaRPr lang="en-US" dirty="0"/>
              </a:p>
            </p:txBody>
          </p:sp>
          <p:sp>
            <p:nvSpPr>
              <p:cNvPr id="1706" name="Line 3308"/>
              <p:cNvSpPr>
                <a:spLocks noChangeShapeType="1"/>
              </p:cNvSpPr>
              <p:nvPr/>
            </p:nvSpPr>
            <p:spPr bwMode="auto">
              <a:xfrm>
                <a:off x="4411" y="2176"/>
                <a:ext cx="1" cy="1"/>
              </a:xfrm>
              <a:prstGeom prst="line">
                <a:avLst/>
              </a:prstGeom>
              <a:noFill/>
              <a:ln w="3175">
                <a:solidFill>
                  <a:srgbClr val="000000"/>
                </a:solidFill>
                <a:miter lim="800000"/>
                <a:headEnd/>
                <a:tailEnd/>
              </a:ln>
            </p:spPr>
            <p:txBody>
              <a:bodyPr/>
              <a:lstStyle/>
              <a:p>
                <a:endParaRPr lang="en-US" dirty="0"/>
              </a:p>
            </p:txBody>
          </p:sp>
          <p:sp>
            <p:nvSpPr>
              <p:cNvPr id="1707" name="Line 3309"/>
              <p:cNvSpPr>
                <a:spLocks noChangeShapeType="1"/>
              </p:cNvSpPr>
              <p:nvPr/>
            </p:nvSpPr>
            <p:spPr bwMode="auto">
              <a:xfrm flipH="1">
                <a:off x="4411" y="2176"/>
                <a:ext cx="1" cy="1"/>
              </a:xfrm>
              <a:prstGeom prst="line">
                <a:avLst/>
              </a:prstGeom>
              <a:noFill/>
              <a:ln w="3175">
                <a:solidFill>
                  <a:srgbClr val="000000"/>
                </a:solidFill>
                <a:miter lim="800000"/>
                <a:headEnd/>
                <a:tailEnd/>
              </a:ln>
            </p:spPr>
            <p:txBody>
              <a:bodyPr/>
              <a:lstStyle/>
              <a:p>
                <a:endParaRPr lang="en-US" dirty="0"/>
              </a:p>
            </p:txBody>
          </p:sp>
          <p:sp>
            <p:nvSpPr>
              <p:cNvPr id="1708" name="Line 3310"/>
              <p:cNvSpPr>
                <a:spLocks noChangeShapeType="1"/>
              </p:cNvSpPr>
              <p:nvPr/>
            </p:nvSpPr>
            <p:spPr bwMode="auto">
              <a:xfrm>
                <a:off x="4419" y="2195"/>
                <a:ext cx="1" cy="1"/>
              </a:xfrm>
              <a:prstGeom prst="line">
                <a:avLst/>
              </a:prstGeom>
              <a:noFill/>
              <a:ln w="3175">
                <a:solidFill>
                  <a:srgbClr val="000000"/>
                </a:solidFill>
                <a:miter lim="800000"/>
                <a:headEnd/>
                <a:tailEnd/>
              </a:ln>
            </p:spPr>
            <p:txBody>
              <a:bodyPr/>
              <a:lstStyle/>
              <a:p>
                <a:endParaRPr lang="en-US" dirty="0"/>
              </a:p>
            </p:txBody>
          </p:sp>
          <p:sp>
            <p:nvSpPr>
              <p:cNvPr id="1709" name="Line 3311"/>
              <p:cNvSpPr>
                <a:spLocks noChangeShapeType="1"/>
              </p:cNvSpPr>
              <p:nvPr/>
            </p:nvSpPr>
            <p:spPr bwMode="auto">
              <a:xfrm>
                <a:off x="5018" y="2206"/>
                <a:ext cx="1" cy="1"/>
              </a:xfrm>
              <a:prstGeom prst="line">
                <a:avLst/>
              </a:prstGeom>
              <a:noFill/>
              <a:ln w="3175">
                <a:solidFill>
                  <a:srgbClr val="000000"/>
                </a:solidFill>
                <a:miter lim="800000"/>
                <a:headEnd/>
                <a:tailEnd/>
              </a:ln>
            </p:spPr>
            <p:txBody>
              <a:bodyPr/>
              <a:lstStyle/>
              <a:p>
                <a:endParaRPr lang="en-US" dirty="0"/>
              </a:p>
            </p:txBody>
          </p:sp>
          <p:sp>
            <p:nvSpPr>
              <p:cNvPr id="1710" name="Freeform 3312"/>
              <p:cNvSpPr>
                <a:spLocks/>
              </p:cNvSpPr>
              <p:nvPr/>
            </p:nvSpPr>
            <p:spPr bwMode="auto">
              <a:xfrm>
                <a:off x="5016" y="2206"/>
                <a:ext cx="10" cy="20"/>
              </a:xfrm>
              <a:custGeom>
                <a:avLst/>
                <a:gdLst>
                  <a:gd name="T0" fmla="*/ 3 w 10"/>
                  <a:gd name="T1" fmla="*/ 0 h 20"/>
                  <a:gd name="T2" fmla="*/ 10 w 10"/>
                  <a:gd name="T3" fmla="*/ 4 h 20"/>
                  <a:gd name="T4" fmla="*/ 3 w 10"/>
                  <a:gd name="T5" fmla="*/ 20 h 20"/>
                  <a:gd name="T6" fmla="*/ 0 w 10"/>
                  <a:gd name="T7" fmla="*/ 16 h 20"/>
                  <a:gd name="T8" fmla="*/ 0 60000 65536"/>
                  <a:gd name="T9" fmla="*/ 0 60000 65536"/>
                  <a:gd name="T10" fmla="*/ 0 60000 65536"/>
                  <a:gd name="T11" fmla="*/ 0 60000 65536"/>
                  <a:gd name="T12" fmla="*/ 0 w 10"/>
                  <a:gd name="T13" fmla="*/ 0 h 20"/>
                  <a:gd name="T14" fmla="*/ 10 w 10"/>
                  <a:gd name="T15" fmla="*/ 20 h 20"/>
                </a:gdLst>
                <a:ahLst/>
                <a:cxnLst>
                  <a:cxn ang="T8">
                    <a:pos x="T0" y="T1"/>
                  </a:cxn>
                  <a:cxn ang="T9">
                    <a:pos x="T2" y="T3"/>
                  </a:cxn>
                  <a:cxn ang="T10">
                    <a:pos x="T4" y="T5"/>
                  </a:cxn>
                  <a:cxn ang="T11">
                    <a:pos x="T6" y="T7"/>
                  </a:cxn>
                </a:cxnLst>
                <a:rect l="T12" t="T13" r="T14" b="T15"/>
                <a:pathLst>
                  <a:path w="10" h="20">
                    <a:moveTo>
                      <a:pt x="3" y="0"/>
                    </a:moveTo>
                    <a:lnTo>
                      <a:pt x="10" y="4"/>
                    </a:lnTo>
                    <a:lnTo>
                      <a:pt x="3" y="20"/>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1711" name="Line 3313"/>
              <p:cNvSpPr>
                <a:spLocks noChangeShapeType="1"/>
              </p:cNvSpPr>
              <p:nvPr/>
            </p:nvSpPr>
            <p:spPr bwMode="auto">
              <a:xfrm flipH="1" flipV="1">
                <a:off x="5014" y="2221"/>
                <a:ext cx="2" cy="1"/>
              </a:xfrm>
              <a:prstGeom prst="line">
                <a:avLst/>
              </a:prstGeom>
              <a:noFill/>
              <a:ln w="3175">
                <a:solidFill>
                  <a:srgbClr val="000000"/>
                </a:solidFill>
                <a:miter lim="800000"/>
                <a:headEnd/>
                <a:tailEnd/>
              </a:ln>
            </p:spPr>
            <p:txBody>
              <a:bodyPr/>
              <a:lstStyle/>
              <a:p>
                <a:endParaRPr lang="en-US" dirty="0"/>
              </a:p>
            </p:txBody>
          </p:sp>
          <p:sp>
            <p:nvSpPr>
              <p:cNvPr id="1712" name="Line 3314"/>
              <p:cNvSpPr>
                <a:spLocks noChangeShapeType="1"/>
              </p:cNvSpPr>
              <p:nvPr/>
            </p:nvSpPr>
            <p:spPr bwMode="auto">
              <a:xfrm flipV="1">
                <a:off x="5014" y="2218"/>
                <a:ext cx="2" cy="3"/>
              </a:xfrm>
              <a:prstGeom prst="line">
                <a:avLst/>
              </a:prstGeom>
              <a:noFill/>
              <a:ln w="3175">
                <a:solidFill>
                  <a:srgbClr val="000000"/>
                </a:solidFill>
                <a:miter lim="800000"/>
                <a:headEnd/>
                <a:tailEnd/>
              </a:ln>
            </p:spPr>
            <p:txBody>
              <a:bodyPr/>
              <a:lstStyle/>
              <a:p>
                <a:endParaRPr lang="en-US" dirty="0"/>
              </a:p>
            </p:txBody>
          </p:sp>
          <p:sp>
            <p:nvSpPr>
              <p:cNvPr id="1713" name="Line 3315"/>
              <p:cNvSpPr>
                <a:spLocks noChangeShapeType="1"/>
              </p:cNvSpPr>
              <p:nvPr/>
            </p:nvSpPr>
            <p:spPr bwMode="auto">
              <a:xfrm flipH="1" flipV="1">
                <a:off x="5014" y="2211"/>
                <a:ext cx="2" cy="7"/>
              </a:xfrm>
              <a:prstGeom prst="line">
                <a:avLst/>
              </a:prstGeom>
              <a:noFill/>
              <a:ln w="3175">
                <a:solidFill>
                  <a:srgbClr val="000000"/>
                </a:solidFill>
                <a:miter lim="800000"/>
                <a:headEnd/>
                <a:tailEnd/>
              </a:ln>
            </p:spPr>
            <p:txBody>
              <a:bodyPr/>
              <a:lstStyle/>
              <a:p>
                <a:endParaRPr lang="en-US" dirty="0"/>
              </a:p>
            </p:txBody>
          </p:sp>
          <p:sp>
            <p:nvSpPr>
              <p:cNvPr id="1714" name="Line 3316"/>
              <p:cNvSpPr>
                <a:spLocks noChangeShapeType="1"/>
              </p:cNvSpPr>
              <p:nvPr/>
            </p:nvSpPr>
            <p:spPr bwMode="auto">
              <a:xfrm flipV="1">
                <a:off x="5014" y="2206"/>
                <a:ext cx="1" cy="5"/>
              </a:xfrm>
              <a:prstGeom prst="line">
                <a:avLst/>
              </a:prstGeom>
              <a:noFill/>
              <a:ln w="3175">
                <a:solidFill>
                  <a:srgbClr val="000000"/>
                </a:solidFill>
                <a:miter lim="800000"/>
                <a:headEnd/>
                <a:tailEnd/>
              </a:ln>
            </p:spPr>
            <p:txBody>
              <a:bodyPr/>
              <a:lstStyle/>
              <a:p>
                <a:endParaRPr lang="en-US" dirty="0"/>
              </a:p>
            </p:txBody>
          </p:sp>
          <p:sp>
            <p:nvSpPr>
              <p:cNvPr id="1715" name="Line 3317"/>
              <p:cNvSpPr>
                <a:spLocks noChangeShapeType="1"/>
              </p:cNvSpPr>
              <p:nvPr/>
            </p:nvSpPr>
            <p:spPr bwMode="auto">
              <a:xfrm>
                <a:off x="5014" y="2206"/>
                <a:ext cx="4" cy="1"/>
              </a:xfrm>
              <a:prstGeom prst="line">
                <a:avLst/>
              </a:prstGeom>
              <a:noFill/>
              <a:ln w="3175">
                <a:solidFill>
                  <a:srgbClr val="000000"/>
                </a:solidFill>
                <a:miter lim="800000"/>
                <a:headEnd/>
                <a:tailEnd/>
              </a:ln>
            </p:spPr>
            <p:txBody>
              <a:bodyPr/>
              <a:lstStyle/>
              <a:p>
                <a:endParaRPr lang="en-US" dirty="0"/>
              </a:p>
            </p:txBody>
          </p:sp>
          <p:sp>
            <p:nvSpPr>
              <p:cNvPr id="1716" name="Freeform 3318"/>
              <p:cNvSpPr>
                <a:spLocks/>
              </p:cNvSpPr>
              <p:nvPr/>
            </p:nvSpPr>
            <p:spPr bwMode="auto">
              <a:xfrm>
                <a:off x="4396" y="2208"/>
                <a:ext cx="10" cy="13"/>
              </a:xfrm>
              <a:custGeom>
                <a:avLst/>
                <a:gdLst>
                  <a:gd name="T0" fmla="*/ 5 w 10"/>
                  <a:gd name="T1" fmla="*/ 13 h 13"/>
                  <a:gd name="T2" fmla="*/ 0 w 10"/>
                  <a:gd name="T3" fmla="*/ 5 h 13"/>
                  <a:gd name="T4" fmla="*/ 4 w 10"/>
                  <a:gd name="T5" fmla="*/ 0 h 13"/>
                  <a:gd name="T6" fmla="*/ 4 w 10"/>
                  <a:gd name="T7" fmla="*/ 10 h 13"/>
                  <a:gd name="T8" fmla="*/ 10 w 10"/>
                  <a:gd name="T9" fmla="*/ 11 h 13"/>
                  <a:gd name="T10" fmla="*/ 5 w 10"/>
                  <a:gd name="T11" fmla="*/ 13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5" y="13"/>
                    </a:moveTo>
                    <a:lnTo>
                      <a:pt x="0" y="5"/>
                    </a:lnTo>
                    <a:lnTo>
                      <a:pt x="4" y="0"/>
                    </a:lnTo>
                    <a:lnTo>
                      <a:pt x="4" y="10"/>
                    </a:lnTo>
                    <a:lnTo>
                      <a:pt x="10" y="11"/>
                    </a:lnTo>
                    <a:lnTo>
                      <a:pt x="5" y="13"/>
                    </a:lnTo>
                  </a:path>
                </a:pathLst>
              </a:custGeom>
              <a:noFill/>
              <a:ln w="3175">
                <a:solidFill>
                  <a:srgbClr val="000000"/>
                </a:solidFill>
                <a:miter lim="800000"/>
                <a:headEnd/>
                <a:tailEnd/>
              </a:ln>
            </p:spPr>
            <p:txBody>
              <a:bodyPr/>
              <a:lstStyle/>
              <a:p>
                <a:pPr algn="ctr" eaLnBrk="0" hangingPunct="0"/>
                <a:endParaRPr lang="en-US" dirty="0"/>
              </a:p>
            </p:txBody>
          </p:sp>
          <p:sp>
            <p:nvSpPr>
              <p:cNvPr id="1717" name="Freeform 3319"/>
              <p:cNvSpPr>
                <a:spLocks/>
              </p:cNvSpPr>
              <p:nvPr/>
            </p:nvSpPr>
            <p:spPr bwMode="auto">
              <a:xfrm>
                <a:off x="4409" y="2221"/>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18" name="Line 3320"/>
              <p:cNvSpPr>
                <a:spLocks noChangeShapeType="1"/>
              </p:cNvSpPr>
              <p:nvPr/>
            </p:nvSpPr>
            <p:spPr bwMode="auto">
              <a:xfrm flipV="1">
                <a:off x="4416" y="2222"/>
                <a:ext cx="1" cy="2"/>
              </a:xfrm>
              <a:prstGeom prst="line">
                <a:avLst/>
              </a:prstGeom>
              <a:noFill/>
              <a:ln w="3175">
                <a:solidFill>
                  <a:srgbClr val="000000"/>
                </a:solidFill>
                <a:miter lim="800000"/>
                <a:headEnd/>
                <a:tailEnd/>
              </a:ln>
            </p:spPr>
            <p:txBody>
              <a:bodyPr/>
              <a:lstStyle/>
              <a:p>
                <a:endParaRPr lang="en-US" dirty="0"/>
              </a:p>
            </p:txBody>
          </p:sp>
          <p:sp>
            <p:nvSpPr>
              <p:cNvPr id="1719" name="Line 3321"/>
              <p:cNvSpPr>
                <a:spLocks noChangeShapeType="1"/>
              </p:cNvSpPr>
              <p:nvPr/>
            </p:nvSpPr>
            <p:spPr bwMode="auto">
              <a:xfrm flipH="1">
                <a:off x="4416" y="2222"/>
                <a:ext cx="1" cy="2"/>
              </a:xfrm>
              <a:prstGeom prst="line">
                <a:avLst/>
              </a:prstGeom>
              <a:noFill/>
              <a:ln w="3175">
                <a:solidFill>
                  <a:srgbClr val="000000"/>
                </a:solidFill>
                <a:miter lim="800000"/>
                <a:headEnd/>
                <a:tailEnd/>
              </a:ln>
            </p:spPr>
            <p:txBody>
              <a:bodyPr/>
              <a:lstStyle/>
              <a:p>
                <a:endParaRPr lang="en-US" dirty="0"/>
              </a:p>
            </p:txBody>
          </p:sp>
          <p:sp>
            <p:nvSpPr>
              <p:cNvPr id="1720" name="Freeform 3322"/>
              <p:cNvSpPr>
                <a:spLocks/>
              </p:cNvSpPr>
              <p:nvPr/>
            </p:nvSpPr>
            <p:spPr bwMode="auto">
              <a:xfrm>
                <a:off x="4400" y="2222"/>
                <a:ext cx="6" cy="20"/>
              </a:xfrm>
              <a:custGeom>
                <a:avLst/>
                <a:gdLst>
                  <a:gd name="T0" fmla="*/ 3 w 6"/>
                  <a:gd name="T1" fmla="*/ 20 h 20"/>
                  <a:gd name="T2" fmla="*/ 0 w 6"/>
                  <a:gd name="T3" fmla="*/ 16 h 20"/>
                  <a:gd name="T4" fmla="*/ 4 w 6"/>
                  <a:gd name="T5" fmla="*/ 0 h 20"/>
                  <a:gd name="T6" fmla="*/ 6 w 6"/>
                  <a:gd name="T7" fmla="*/ 12 h 20"/>
                  <a:gd name="T8" fmla="*/ 3 w 6"/>
                  <a:gd name="T9" fmla="*/ 20 h 20"/>
                  <a:gd name="T10" fmla="*/ 0 60000 65536"/>
                  <a:gd name="T11" fmla="*/ 0 60000 65536"/>
                  <a:gd name="T12" fmla="*/ 0 60000 65536"/>
                  <a:gd name="T13" fmla="*/ 0 60000 65536"/>
                  <a:gd name="T14" fmla="*/ 0 60000 65536"/>
                  <a:gd name="T15" fmla="*/ 0 w 6"/>
                  <a:gd name="T16" fmla="*/ 0 h 20"/>
                  <a:gd name="T17" fmla="*/ 6 w 6"/>
                  <a:gd name="T18" fmla="*/ 20 h 20"/>
                </a:gdLst>
                <a:ahLst/>
                <a:cxnLst>
                  <a:cxn ang="T10">
                    <a:pos x="T0" y="T1"/>
                  </a:cxn>
                  <a:cxn ang="T11">
                    <a:pos x="T2" y="T3"/>
                  </a:cxn>
                  <a:cxn ang="T12">
                    <a:pos x="T4" y="T5"/>
                  </a:cxn>
                  <a:cxn ang="T13">
                    <a:pos x="T6" y="T7"/>
                  </a:cxn>
                  <a:cxn ang="T14">
                    <a:pos x="T8" y="T9"/>
                  </a:cxn>
                </a:cxnLst>
                <a:rect l="T15" t="T16" r="T17" b="T18"/>
                <a:pathLst>
                  <a:path w="6" h="20">
                    <a:moveTo>
                      <a:pt x="3" y="20"/>
                    </a:moveTo>
                    <a:lnTo>
                      <a:pt x="0" y="16"/>
                    </a:lnTo>
                    <a:lnTo>
                      <a:pt x="4" y="0"/>
                    </a:lnTo>
                    <a:lnTo>
                      <a:pt x="6" y="12"/>
                    </a:lnTo>
                    <a:lnTo>
                      <a:pt x="3" y="20"/>
                    </a:lnTo>
                  </a:path>
                </a:pathLst>
              </a:custGeom>
              <a:noFill/>
              <a:ln w="3175">
                <a:solidFill>
                  <a:srgbClr val="000000"/>
                </a:solidFill>
                <a:miter lim="800000"/>
                <a:headEnd/>
                <a:tailEnd/>
              </a:ln>
            </p:spPr>
            <p:txBody>
              <a:bodyPr/>
              <a:lstStyle/>
              <a:p>
                <a:pPr algn="ctr" eaLnBrk="0" hangingPunct="0"/>
                <a:endParaRPr lang="en-US" dirty="0"/>
              </a:p>
            </p:txBody>
          </p:sp>
          <p:sp>
            <p:nvSpPr>
              <p:cNvPr id="1721" name="Freeform 3323"/>
              <p:cNvSpPr>
                <a:spLocks/>
              </p:cNvSpPr>
              <p:nvPr/>
            </p:nvSpPr>
            <p:spPr bwMode="auto">
              <a:xfrm>
                <a:off x="4400" y="2242"/>
                <a:ext cx="4" cy="22"/>
              </a:xfrm>
              <a:custGeom>
                <a:avLst/>
                <a:gdLst>
                  <a:gd name="T0" fmla="*/ 1 w 4"/>
                  <a:gd name="T1" fmla="*/ 22 h 22"/>
                  <a:gd name="T2" fmla="*/ 0 w 4"/>
                  <a:gd name="T3" fmla="*/ 0 h 22"/>
                  <a:gd name="T4" fmla="*/ 1 w 4"/>
                  <a:gd name="T5" fmla="*/ 20 h 22"/>
                  <a:gd name="T6" fmla="*/ 4 w 4"/>
                  <a:gd name="T7" fmla="*/ 20 h 22"/>
                  <a:gd name="T8" fmla="*/ 0 w 4"/>
                  <a:gd name="T9" fmla="*/ 20 h 22"/>
                  <a:gd name="T10" fmla="*/ 4 w 4"/>
                  <a:gd name="T11" fmla="*/ 20 h 22"/>
                  <a:gd name="T12" fmla="*/ 1 w 4"/>
                  <a:gd name="T13" fmla="*/ 22 h 22"/>
                  <a:gd name="T14" fmla="*/ 0 60000 65536"/>
                  <a:gd name="T15" fmla="*/ 0 60000 65536"/>
                  <a:gd name="T16" fmla="*/ 0 60000 65536"/>
                  <a:gd name="T17" fmla="*/ 0 60000 65536"/>
                  <a:gd name="T18" fmla="*/ 0 60000 65536"/>
                  <a:gd name="T19" fmla="*/ 0 60000 65536"/>
                  <a:gd name="T20" fmla="*/ 0 60000 65536"/>
                  <a:gd name="T21" fmla="*/ 0 w 4"/>
                  <a:gd name="T22" fmla="*/ 0 h 22"/>
                  <a:gd name="T23" fmla="*/ 4 w 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2">
                    <a:moveTo>
                      <a:pt x="1" y="22"/>
                    </a:moveTo>
                    <a:lnTo>
                      <a:pt x="0" y="0"/>
                    </a:lnTo>
                    <a:lnTo>
                      <a:pt x="1" y="20"/>
                    </a:lnTo>
                    <a:lnTo>
                      <a:pt x="4" y="20"/>
                    </a:lnTo>
                    <a:lnTo>
                      <a:pt x="0" y="20"/>
                    </a:lnTo>
                    <a:lnTo>
                      <a:pt x="4" y="20"/>
                    </a:lnTo>
                    <a:lnTo>
                      <a:pt x="1" y="22"/>
                    </a:lnTo>
                  </a:path>
                </a:pathLst>
              </a:custGeom>
              <a:noFill/>
              <a:ln w="3175">
                <a:solidFill>
                  <a:srgbClr val="000000"/>
                </a:solidFill>
                <a:miter lim="800000"/>
                <a:headEnd/>
                <a:tailEnd/>
              </a:ln>
            </p:spPr>
            <p:txBody>
              <a:bodyPr/>
              <a:lstStyle/>
              <a:p>
                <a:pPr algn="ctr" eaLnBrk="0" hangingPunct="0"/>
                <a:endParaRPr lang="en-US" dirty="0"/>
              </a:p>
            </p:txBody>
          </p:sp>
          <p:sp>
            <p:nvSpPr>
              <p:cNvPr id="1722" name="Line 3324"/>
              <p:cNvSpPr>
                <a:spLocks noChangeShapeType="1"/>
              </p:cNvSpPr>
              <p:nvPr/>
            </p:nvSpPr>
            <p:spPr bwMode="auto">
              <a:xfrm flipV="1">
                <a:off x="5009" y="2245"/>
                <a:ext cx="2" cy="1"/>
              </a:xfrm>
              <a:prstGeom prst="line">
                <a:avLst/>
              </a:prstGeom>
              <a:noFill/>
              <a:ln w="3175">
                <a:solidFill>
                  <a:srgbClr val="000000"/>
                </a:solidFill>
                <a:miter lim="800000"/>
                <a:headEnd/>
                <a:tailEnd/>
              </a:ln>
            </p:spPr>
            <p:txBody>
              <a:bodyPr/>
              <a:lstStyle/>
              <a:p>
                <a:endParaRPr lang="en-US" dirty="0"/>
              </a:p>
            </p:txBody>
          </p:sp>
          <p:sp>
            <p:nvSpPr>
              <p:cNvPr id="1723" name="Freeform 3325"/>
              <p:cNvSpPr>
                <a:spLocks/>
              </p:cNvSpPr>
              <p:nvPr/>
            </p:nvSpPr>
            <p:spPr bwMode="auto">
              <a:xfrm>
                <a:off x="4403" y="2245"/>
                <a:ext cx="1" cy="1"/>
              </a:xfrm>
              <a:custGeom>
                <a:avLst/>
                <a:gdLst>
                  <a:gd name="T0" fmla="*/ 0 w 1"/>
                  <a:gd name="T1" fmla="*/ 0 h 1"/>
                  <a:gd name="T2" fmla="*/ 1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24" name="Line 3326"/>
              <p:cNvSpPr>
                <a:spLocks noChangeShapeType="1"/>
              </p:cNvSpPr>
              <p:nvPr/>
            </p:nvSpPr>
            <p:spPr bwMode="auto">
              <a:xfrm>
                <a:off x="4497" y="2246"/>
                <a:ext cx="1" cy="1"/>
              </a:xfrm>
              <a:prstGeom prst="line">
                <a:avLst/>
              </a:prstGeom>
              <a:noFill/>
              <a:ln w="3175">
                <a:solidFill>
                  <a:srgbClr val="000000"/>
                </a:solidFill>
                <a:miter lim="800000"/>
                <a:headEnd/>
                <a:tailEnd/>
              </a:ln>
            </p:spPr>
            <p:txBody>
              <a:bodyPr/>
              <a:lstStyle/>
              <a:p>
                <a:endParaRPr lang="en-US" dirty="0"/>
              </a:p>
            </p:txBody>
          </p:sp>
          <p:sp>
            <p:nvSpPr>
              <p:cNvPr id="1725" name="Line 3327"/>
              <p:cNvSpPr>
                <a:spLocks noChangeShapeType="1"/>
              </p:cNvSpPr>
              <p:nvPr/>
            </p:nvSpPr>
            <p:spPr bwMode="auto">
              <a:xfrm>
                <a:off x="4497" y="2246"/>
                <a:ext cx="1" cy="2"/>
              </a:xfrm>
              <a:prstGeom prst="line">
                <a:avLst/>
              </a:prstGeom>
              <a:noFill/>
              <a:ln w="3175">
                <a:solidFill>
                  <a:srgbClr val="000000"/>
                </a:solidFill>
                <a:miter lim="800000"/>
                <a:headEnd/>
                <a:tailEnd/>
              </a:ln>
            </p:spPr>
            <p:txBody>
              <a:bodyPr/>
              <a:lstStyle/>
              <a:p>
                <a:endParaRPr lang="en-US" dirty="0"/>
              </a:p>
            </p:txBody>
          </p:sp>
          <p:sp>
            <p:nvSpPr>
              <p:cNvPr id="1726" name="Line 3328"/>
              <p:cNvSpPr>
                <a:spLocks noChangeShapeType="1"/>
              </p:cNvSpPr>
              <p:nvPr/>
            </p:nvSpPr>
            <p:spPr bwMode="auto">
              <a:xfrm flipV="1">
                <a:off x="4497" y="2246"/>
                <a:ext cx="1" cy="2"/>
              </a:xfrm>
              <a:prstGeom prst="line">
                <a:avLst/>
              </a:prstGeom>
              <a:noFill/>
              <a:ln w="3175">
                <a:solidFill>
                  <a:srgbClr val="000000"/>
                </a:solidFill>
                <a:miter lim="800000"/>
                <a:headEnd/>
                <a:tailEnd/>
              </a:ln>
            </p:spPr>
            <p:txBody>
              <a:bodyPr/>
              <a:lstStyle/>
              <a:p>
                <a:endParaRPr lang="en-US" dirty="0"/>
              </a:p>
            </p:txBody>
          </p:sp>
          <p:sp>
            <p:nvSpPr>
              <p:cNvPr id="1727" name="Line 3329"/>
              <p:cNvSpPr>
                <a:spLocks noChangeShapeType="1"/>
              </p:cNvSpPr>
              <p:nvPr/>
            </p:nvSpPr>
            <p:spPr bwMode="auto">
              <a:xfrm>
                <a:off x="4497" y="2246"/>
                <a:ext cx="1" cy="2"/>
              </a:xfrm>
              <a:prstGeom prst="line">
                <a:avLst/>
              </a:prstGeom>
              <a:noFill/>
              <a:ln w="3175">
                <a:solidFill>
                  <a:srgbClr val="000000"/>
                </a:solidFill>
                <a:miter lim="800000"/>
                <a:headEnd/>
                <a:tailEnd/>
              </a:ln>
            </p:spPr>
            <p:txBody>
              <a:bodyPr/>
              <a:lstStyle/>
              <a:p>
                <a:endParaRPr lang="en-US" dirty="0"/>
              </a:p>
            </p:txBody>
          </p:sp>
          <p:sp>
            <p:nvSpPr>
              <p:cNvPr id="1728" name="Line 3330"/>
              <p:cNvSpPr>
                <a:spLocks noChangeShapeType="1"/>
              </p:cNvSpPr>
              <p:nvPr/>
            </p:nvSpPr>
            <p:spPr bwMode="auto">
              <a:xfrm flipV="1">
                <a:off x="4497" y="2246"/>
                <a:ext cx="1" cy="2"/>
              </a:xfrm>
              <a:prstGeom prst="line">
                <a:avLst/>
              </a:prstGeom>
              <a:noFill/>
              <a:ln w="3175">
                <a:solidFill>
                  <a:srgbClr val="000000"/>
                </a:solidFill>
                <a:miter lim="800000"/>
                <a:headEnd/>
                <a:tailEnd/>
              </a:ln>
            </p:spPr>
            <p:txBody>
              <a:bodyPr/>
              <a:lstStyle/>
              <a:p>
                <a:endParaRPr lang="en-US" dirty="0"/>
              </a:p>
            </p:txBody>
          </p:sp>
          <p:sp>
            <p:nvSpPr>
              <p:cNvPr id="1729" name="Line 3331"/>
              <p:cNvSpPr>
                <a:spLocks noChangeShapeType="1"/>
              </p:cNvSpPr>
              <p:nvPr/>
            </p:nvSpPr>
            <p:spPr bwMode="auto">
              <a:xfrm>
                <a:off x="5011" y="2250"/>
                <a:ext cx="2" cy="1"/>
              </a:xfrm>
              <a:prstGeom prst="line">
                <a:avLst/>
              </a:prstGeom>
              <a:noFill/>
              <a:ln w="3175">
                <a:solidFill>
                  <a:srgbClr val="000000"/>
                </a:solidFill>
                <a:miter lim="800000"/>
                <a:headEnd/>
                <a:tailEnd/>
              </a:ln>
            </p:spPr>
            <p:txBody>
              <a:bodyPr/>
              <a:lstStyle/>
              <a:p>
                <a:endParaRPr lang="en-US" dirty="0"/>
              </a:p>
            </p:txBody>
          </p:sp>
          <p:sp>
            <p:nvSpPr>
              <p:cNvPr id="1730" name="Line 3332"/>
              <p:cNvSpPr>
                <a:spLocks noChangeShapeType="1"/>
              </p:cNvSpPr>
              <p:nvPr/>
            </p:nvSpPr>
            <p:spPr bwMode="auto">
              <a:xfrm flipV="1">
                <a:off x="5013" y="2248"/>
                <a:ext cx="1" cy="2"/>
              </a:xfrm>
              <a:prstGeom prst="line">
                <a:avLst/>
              </a:prstGeom>
              <a:noFill/>
              <a:ln w="3175">
                <a:solidFill>
                  <a:srgbClr val="000000"/>
                </a:solidFill>
                <a:miter lim="800000"/>
                <a:headEnd/>
                <a:tailEnd/>
              </a:ln>
            </p:spPr>
            <p:txBody>
              <a:bodyPr/>
              <a:lstStyle/>
              <a:p>
                <a:endParaRPr lang="en-US" dirty="0"/>
              </a:p>
            </p:txBody>
          </p:sp>
          <p:sp>
            <p:nvSpPr>
              <p:cNvPr id="1731" name="Line 3333"/>
              <p:cNvSpPr>
                <a:spLocks noChangeShapeType="1"/>
              </p:cNvSpPr>
              <p:nvPr/>
            </p:nvSpPr>
            <p:spPr bwMode="auto">
              <a:xfrm flipH="1">
                <a:off x="5011" y="2250"/>
                <a:ext cx="2" cy="1"/>
              </a:xfrm>
              <a:prstGeom prst="line">
                <a:avLst/>
              </a:prstGeom>
              <a:noFill/>
              <a:ln w="3175">
                <a:solidFill>
                  <a:srgbClr val="000000"/>
                </a:solidFill>
                <a:miter lim="800000"/>
                <a:headEnd/>
                <a:tailEnd/>
              </a:ln>
            </p:spPr>
            <p:txBody>
              <a:bodyPr/>
              <a:lstStyle/>
              <a:p>
                <a:endParaRPr lang="en-US" dirty="0"/>
              </a:p>
            </p:txBody>
          </p:sp>
          <p:sp>
            <p:nvSpPr>
              <p:cNvPr id="1732" name="Freeform 3334"/>
              <p:cNvSpPr>
                <a:spLocks/>
              </p:cNvSpPr>
              <p:nvPr/>
            </p:nvSpPr>
            <p:spPr bwMode="auto">
              <a:xfrm>
                <a:off x="4403" y="2250"/>
                <a:ext cx="1" cy="3"/>
              </a:xfrm>
              <a:custGeom>
                <a:avLst/>
                <a:gdLst>
                  <a:gd name="T0" fmla="*/ 0 w 1"/>
                  <a:gd name="T1" fmla="*/ 3 h 3"/>
                  <a:gd name="T2" fmla="*/ 1 w 1"/>
                  <a:gd name="T3" fmla="*/ 0 h 3"/>
                  <a:gd name="T4" fmla="*/ 1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1733" name="Line 3335"/>
              <p:cNvSpPr>
                <a:spLocks noChangeShapeType="1"/>
              </p:cNvSpPr>
              <p:nvPr/>
            </p:nvSpPr>
            <p:spPr bwMode="auto">
              <a:xfrm flipH="1">
                <a:off x="4403" y="2253"/>
                <a:ext cx="1" cy="1"/>
              </a:xfrm>
              <a:prstGeom prst="line">
                <a:avLst/>
              </a:prstGeom>
              <a:noFill/>
              <a:ln w="3175">
                <a:solidFill>
                  <a:srgbClr val="000000"/>
                </a:solidFill>
                <a:miter lim="800000"/>
                <a:headEnd/>
                <a:tailEnd/>
              </a:ln>
            </p:spPr>
            <p:txBody>
              <a:bodyPr/>
              <a:lstStyle/>
              <a:p>
                <a:endParaRPr lang="en-US" dirty="0"/>
              </a:p>
            </p:txBody>
          </p:sp>
          <p:sp>
            <p:nvSpPr>
              <p:cNvPr id="1734" name="Freeform 3336"/>
              <p:cNvSpPr>
                <a:spLocks/>
              </p:cNvSpPr>
              <p:nvPr/>
            </p:nvSpPr>
            <p:spPr bwMode="auto">
              <a:xfrm>
                <a:off x="4404" y="2250"/>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735" name="Freeform 3337"/>
              <p:cNvSpPr>
                <a:spLocks/>
              </p:cNvSpPr>
              <p:nvPr/>
            </p:nvSpPr>
            <p:spPr bwMode="auto">
              <a:xfrm>
                <a:off x="4404" y="2251"/>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736" name="Line 3338"/>
              <p:cNvSpPr>
                <a:spLocks noChangeShapeType="1"/>
              </p:cNvSpPr>
              <p:nvPr/>
            </p:nvSpPr>
            <p:spPr bwMode="auto">
              <a:xfrm>
                <a:off x="4404" y="2253"/>
                <a:ext cx="1" cy="1"/>
              </a:xfrm>
              <a:prstGeom prst="line">
                <a:avLst/>
              </a:prstGeom>
              <a:noFill/>
              <a:ln w="3175">
                <a:solidFill>
                  <a:srgbClr val="000000"/>
                </a:solidFill>
                <a:miter lim="800000"/>
                <a:headEnd/>
                <a:tailEnd/>
              </a:ln>
            </p:spPr>
            <p:txBody>
              <a:bodyPr/>
              <a:lstStyle/>
              <a:p>
                <a:endParaRPr lang="en-US" dirty="0"/>
              </a:p>
            </p:txBody>
          </p:sp>
          <p:sp>
            <p:nvSpPr>
              <p:cNvPr id="1737" name="Freeform 3339"/>
              <p:cNvSpPr>
                <a:spLocks/>
              </p:cNvSpPr>
              <p:nvPr/>
            </p:nvSpPr>
            <p:spPr bwMode="auto">
              <a:xfrm>
                <a:off x="5050" y="2253"/>
                <a:ext cx="11" cy="9"/>
              </a:xfrm>
              <a:custGeom>
                <a:avLst/>
                <a:gdLst>
                  <a:gd name="T0" fmla="*/ 6 w 11"/>
                  <a:gd name="T1" fmla="*/ 9 h 9"/>
                  <a:gd name="T2" fmla="*/ 0 w 11"/>
                  <a:gd name="T3" fmla="*/ 0 h 9"/>
                  <a:gd name="T4" fmla="*/ 11 w 11"/>
                  <a:gd name="T5" fmla="*/ 6 h 9"/>
                  <a:gd name="T6" fmla="*/ 6 w 11"/>
                  <a:gd name="T7" fmla="*/ 9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6" y="9"/>
                    </a:moveTo>
                    <a:lnTo>
                      <a:pt x="0" y="0"/>
                    </a:lnTo>
                    <a:lnTo>
                      <a:pt x="11" y="6"/>
                    </a:lnTo>
                    <a:lnTo>
                      <a:pt x="6" y="9"/>
                    </a:lnTo>
                  </a:path>
                </a:pathLst>
              </a:custGeom>
              <a:noFill/>
              <a:ln w="3175">
                <a:solidFill>
                  <a:srgbClr val="000000"/>
                </a:solidFill>
                <a:miter lim="800000"/>
                <a:headEnd/>
                <a:tailEnd/>
              </a:ln>
            </p:spPr>
            <p:txBody>
              <a:bodyPr/>
              <a:lstStyle/>
              <a:p>
                <a:pPr algn="ctr" eaLnBrk="0" hangingPunct="0"/>
                <a:endParaRPr lang="en-US" dirty="0"/>
              </a:p>
            </p:txBody>
          </p:sp>
          <p:sp>
            <p:nvSpPr>
              <p:cNvPr id="1738" name="Line 3340"/>
              <p:cNvSpPr>
                <a:spLocks noChangeShapeType="1"/>
              </p:cNvSpPr>
              <p:nvPr/>
            </p:nvSpPr>
            <p:spPr bwMode="auto">
              <a:xfrm>
                <a:off x="4406" y="2258"/>
                <a:ext cx="3" cy="4"/>
              </a:xfrm>
              <a:prstGeom prst="line">
                <a:avLst/>
              </a:prstGeom>
              <a:noFill/>
              <a:ln w="3175">
                <a:solidFill>
                  <a:srgbClr val="000000"/>
                </a:solidFill>
                <a:miter lim="800000"/>
                <a:headEnd/>
                <a:tailEnd/>
              </a:ln>
            </p:spPr>
            <p:txBody>
              <a:bodyPr/>
              <a:lstStyle/>
              <a:p>
                <a:endParaRPr lang="en-US" dirty="0"/>
              </a:p>
            </p:txBody>
          </p:sp>
          <p:sp>
            <p:nvSpPr>
              <p:cNvPr id="1739" name="Freeform 3341"/>
              <p:cNvSpPr>
                <a:spLocks/>
              </p:cNvSpPr>
              <p:nvPr/>
            </p:nvSpPr>
            <p:spPr bwMode="auto">
              <a:xfrm>
                <a:off x="4401" y="2253"/>
                <a:ext cx="8" cy="9"/>
              </a:xfrm>
              <a:custGeom>
                <a:avLst/>
                <a:gdLst>
                  <a:gd name="T0" fmla="*/ 8 w 8"/>
                  <a:gd name="T1" fmla="*/ 9 h 9"/>
                  <a:gd name="T2" fmla="*/ 0 w 8"/>
                  <a:gd name="T3" fmla="*/ 5 h 9"/>
                  <a:gd name="T4" fmla="*/ 5 w 8"/>
                  <a:gd name="T5" fmla="*/ 0 h 9"/>
                  <a:gd name="T6" fmla="*/ 5 w 8"/>
                  <a:gd name="T7" fmla="*/ 5 h 9"/>
                  <a:gd name="T8" fmla="*/ 0 60000 65536"/>
                  <a:gd name="T9" fmla="*/ 0 60000 65536"/>
                  <a:gd name="T10" fmla="*/ 0 60000 65536"/>
                  <a:gd name="T11" fmla="*/ 0 60000 65536"/>
                  <a:gd name="T12" fmla="*/ 0 w 8"/>
                  <a:gd name="T13" fmla="*/ 0 h 9"/>
                  <a:gd name="T14" fmla="*/ 8 w 8"/>
                  <a:gd name="T15" fmla="*/ 9 h 9"/>
                </a:gdLst>
                <a:ahLst/>
                <a:cxnLst>
                  <a:cxn ang="T8">
                    <a:pos x="T0" y="T1"/>
                  </a:cxn>
                  <a:cxn ang="T9">
                    <a:pos x="T2" y="T3"/>
                  </a:cxn>
                  <a:cxn ang="T10">
                    <a:pos x="T4" y="T5"/>
                  </a:cxn>
                  <a:cxn ang="T11">
                    <a:pos x="T6" y="T7"/>
                  </a:cxn>
                </a:cxnLst>
                <a:rect l="T12" t="T13" r="T14" b="T15"/>
                <a:pathLst>
                  <a:path w="8" h="9">
                    <a:moveTo>
                      <a:pt x="8" y="9"/>
                    </a:moveTo>
                    <a:lnTo>
                      <a:pt x="0" y="5"/>
                    </a:lnTo>
                    <a:lnTo>
                      <a:pt x="5" y="0"/>
                    </a:lnTo>
                    <a:lnTo>
                      <a:pt x="5" y="5"/>
                    </a:lnTo>
                  </a:path>
                </a:pathLst>
              </a:custGeom>
              <a:noFill/>
              <a:ln w="3175">
                <a:solidFill>
                  <a:srgbClr val="000000"/>
                </a:solidFill>
                <a:miter lim="800000"/>
                <a:headEnd/>
                <a:tailEnd/>
              </a:ln>
            </p:spPr>
            <p:txBody>
              <a:bodyPr/>
              <a:lstStyle/>
              <a:p>
                <a:pPr algn="ctr" eaLnBrk="0" hangingPunct="0"/>
                <a:endParaRPr lang="en-US" dirty="0"/>
              </a:p>
            </p:txBody>
          </p:sp>
          <p:sp>
            <p:nvSpPr>
              <p:cNvPr id="1740" name="Line 3342"/>
              <p:cNvSpPr>
                <a:spLocks noChangeShapeType="1"/>
              </p:cNvSpPr>
              <p:nvPr/>
            </p:nvSpPr>
            <p:spPr bwMode="auto">
              <a:xfrm flipV="1">
                <a:off x="5050" y="2253"/>
                <a:ext cx="1" cy="1"/>
              </a:xfrm>
              <a:prstGeom prst="line">
                <a:avLst/>
              </a:prstGeom>
              <a:noFill/>
              <a:ln w="3175">
                <a:solidFill>
                  <a:srgbClr val="000000"/>
                </a:solidFill>
                <a:miter lim="800000"/>
                <a:headEnd/>
                <a:tailEnd/>
              </a:ln>
            </p:spPr>
            <p:txBody>
              <a:bodyPr/>
              <a:lstStyle/>
              <a:p>
                <a:endParaRPr lang="en-US" dirty="0"/>
              </a:p>
            </p:txBody>
          </p:sp>
          <p:sp>
            <p:nvSpPr>
              <p:cNvPr id="1741" name="Line 3343"/>
              <p:cNvSpPr>
                <a:spLocks noChangeShapeType="1"/>
              </p:cNvSpPr>
              <p:nvPr/>
            </p:nvSpPr>
            <p:spPr bwMode="auto">
              <a:xfrm>
                <a:off x="4503" y="2256"/>
                <a:ext cx="2" cy="1"/>
              </a:xfrm>
              <a:prstGeom prst="line">
                <a:avLst/>
              </a:prstGeom>
              <a:noFill/>
              <a:ln w="3175">
                <a:solidFill>
                  <a:srgbClr val="000000"/>
                </a:solidFill>
                <a:miter lim="800000"/>
                <a:headEnd/>
                <a:tailEnd/>
              </a:ln>
            </p:spPr>
            <p:txBody>
              <a:bodyPr/>
              <a:lstStyle/>
              <a:p>
                <a:endParaRPr lang="en-US" dirty="0"/>
              </a:p>
            </p:txBody>
          </p:sp>
          <p:sp>
            <p:nvSpPr>
              <p:cNvPr id="1742" name="Freeform 3344"/>
              <p:cNvSpPr>
                <a:spLocks/>
              </p:cNvSpPr>
              <p:nvPr/>
            </p:nvSpPr>
            <p:spPr bwMode="auto">
              <a:xfrm>
                <a:off x="4406" y="2256"/>
                <a:ext cx="2" cy="2"/>
              </a:xfrm>
              <a:custGeom>
                <a:avLst/>
                <a:gdLst>
                  <a:gd name="T0" fmla="*/ 0 w 2"/>
                  <a:gd name="T1" fmla="*/ 2 h 2"/>
                  <a:gd name="T2" fmla="*/ 0 w 2"/>
                  <a:gd name="T3" fmla="*/ 0 h 2"/>
                  <a:gd name="T4" fmla="*/ 2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0" y="0"/>
                    </a:lnTo>
                    <a:lnTo>
                      <a:pt x="2" y="2"/>
                    </a:lnTo>
                  </a:path>
                </a:pathLst>
              </a:custGeom>
              <a:noFill/>
              <a:ln w="3175">
                <a:solidFill>
                  <a:srgbClr val="000000"/>
                </a:solidFill>
                <a:miter lim="800000"/>
                <a:headEnd/>
                <a:tailEnd/>
              </a:ln>
            </p:spPr>
            <p:txBody>
              <a:bodyPr/>
              <a:lstStyle/>
              <a:p>
                <a:pPr algn="ctr" eaLnBrk="0" hangingPunct="0"/>
                <a:endParaRPr lang="en-US" dirty="0"/>
              </a:p>
            </p:txBody>
          </p:sp>
          <p:sp>
            <p:nvSpPr>
              <p:cNvPr id="1743" name="Line 3345"/>
              <p:cNvSpPr>
                <a:spLocks noChangeShapeType="1"/>
              </p:cNvSpPr>
              <p:nvPr/>
            </p:nvSpPr>
            <p:spPr bwMode="auto">
              <a:xfrm flipH="1">
                <a:off x="4406" y="2258"/>
                <a:ext cx="2" cy="1"/>
              </a:xfrm>
              <a:prstGeom prst="line">
                <a:avLst/>
              </a:prstGeom>
              <a:noFill/>
              <a:ln w="3175">
                <a:solidFill>
                  <a:srgbClr val="000000"/>
                </a:solidFill>
                <a:miter lim="800000"/>
                <a:headEnd/>
                <a:tailEnd/>
              </a:ln>
            </p:spPr>
            <p:txBody>
              <a:bodyPr/>
              <a:lstStyle/>
              <a:p>
                <a:endParaRPr lang="en-US" dirty="0"/>
              </a:p>
            </p:txBody>
          </p:sp>
          <p:sp>
            <p:nvSpPr>
              <p:cNvPr id="1744" name="Line 3346"/>
              <p:cNvSpPr>
                <a:spLocks noChangeShapeType="1"/>
              </p:cNvSpPr>
              <p:nvPr/>
            </p:nvSpPr>
            <p:spPr bwMode="auto">
              <a:xfrm flipV="1">
                <a:off x="4406" y="2258"/>
                <a:ext cx="1" cy="1"/>
              </a:xfrm>
              <a:prstGeom prst="line">
                <a:avLst/>
              </a:prstGeom>
              <a:noFill/>
              <a:ln w="3175">
                <a:solidFill>
                  <a:srgbClr val="000000"/>
                </a:solidFill>
                <a:miter lim="800000"/>
                <a:headEnd/>
                <a:tailEnd/>
              </a:ln>
            </p:spPr>
            <p:txBody>
              <a:bodyPr/>
              <a:lstStyle/>
              <a:p>
                <a:endParaRPr lang="en-US" dirty="0"/>
              </a:p>
            </p:txBody>
          </p:sp>
          <p:sp>
            <p:nvSpPr>
              <p:cNvPr id="1745" name="Line 3347"/>
              <p:cNvSpPr>
                <a:spLocks noChangeShapeType="1"/>
              </p:cNvSpPr>
              <p:nvPr/>
            </p:nvSpPr>
            <p:spPr bwMode="auto">
              <a:xfrm>
                <a:off x="5022" y="2256"/>
                <a:ext cx="1" cy="1"/>
              </a:xfrm>
              <a:prstGeom prst="line">
                <a:avLst/>
              </a:prstGeom>
              <a:noFill/>
              <a:ln w="3175">
                <a:solidFill>
                  <a:srgbClr val="000000"/>
                </a:solidFill>
                <a:miter lim="800000"/>
                <a:headEnd/>
                <a:tailEnd/>
              </a:ln>
            </p:spPr>
            <p:txBody>
              <a:bodyPr/>
              <a:lstStyle/>
              <a:p>
                <a:endParaRPr lang="en-US" dirty="0"/>
              </a:p>
            </p:txBody>
          </p:sp>
          <p:sp>
            <p:nvSpPr>
              <p:cNvPr id="1746" name="Line 3348"/>
              <p:cNvSpPr>
                <a:spLocks noChangeShapeType="1"/>
              </p:cNvSpPr>
              <p:nvPr/>
            </p:nvSpPr>
            <p:spPr bwMode="auto">
              <a:xfrm>
                <a:off x="5022" y="2256"/>
                <a:ext cx="1" cy="1"/>
              </a:xfrm>
              <a:prstGeom prst="line">
                <a:avLst/>
              </a:prstGeom>
              <a:noFill/>
              <a:ln w="3175">
                <a:solidFill>
                  <a:srgbClr val="000000"/>
                </a:solidFill>
                <a:miter lim="800000"/>
                <a:headEnd/>
                <a:tailEnd/>
              </a:ln>
            </p:spPr>
            <p:txBody>
              <a:bodyPr/>
              <a:lstStyle/>
              <a:p>
                <a:endParaRPr lang="en-US" dirty="0"/>
              </a:p>
            </p:txBody>
          </p:sp>
          <p:sp>
            <p:nvSpPr>
              <p:cNvPr id="1747" name="Line 3349"/>
              <p:cNvSpPr>
                <a:spLocks noChangeShapeType="1"/>
              </p:cNvSpPr>
              <p:nvPr/>
            </p:nvSpPr>
            <p:spPr bwMode="auto">
              <a:xfrm flipV="1">
                <a:off x="4408" y="2258"/>
                <a:ext cx="1" cy="1"/>
              </a:xfrm>
              <a:prstGeom prst="line">
                <a:avLst/>
              </a:prstGeom>
              <a:noFill/>
              <a:ln w="3175">
                <a:solidFill>
                  <a:srgbClr val="000000"/>
                </a:solidFill>
                <a:miter lim="800000"/>
                <a:headEnd/>
                <a:tailEnd/>
              </a:ln>
            </p:spPr>
            <p:txBody>
              <a:bodyPr/>
              <a:lstStyle/>
              <a:p>
                <a:endParaRPr lang="en-US" dirty="0"/>
              </a:p>
            </p:txBody>
          </p:sp>
          <p:sp>
            <p:nvSpPr>
              <p:cNvPr id="1748" name="Line 3350"/>
              <p:cNvSpPr>
                <a:spLocks noChangeShapeType="1"/>
              </p:cNvSpPr>
              <p:nvPr/>
            </p:nvSpPr>
            <p:spPr bwMode="auto">
              <a:xfrm>
                <a:off x="4408" y="2258"/>
                <a:ext cx="1" cy="1"/>
              </a:xfrm>
              <a:prstGeom prst="line">
                <a:avLst/>
              </a:prstGeom>
              <a:noFill/>
              <a:ln w="3175">
                <a:solidFill>
                  <a:srgbClr val="000000"/>
                </a:solidFill>
                <a:miter lim="800000"/>
                <a:headEnd/>
                <a:tailEnd/>
              </a:ln>
            </p:spPr>
            <p:txBody>
              <a:bodyPr/>
              <a:lstStyle/>
              <a:p>
                <a:endParaRPr lang="en-US" dirty="0"/>
              </a:p>
            </p:txBody>
          </p:sp>
          <p:sp>
            <p:nvSpPr>
              <p:cNvPr id="1749" name="Line 3351"/>
              <p:cNvSpPr>
                <a:spLocks noChangeShapeType="1"/>
              </p:cNvSpPr>
              <p:nvPr/>
            </p:nvSpPr>
            <p:spPr bwMode="auto">
              <a:xfrm>
                <a:off x="5022" y="2256"/>
                <a:ext cx="1" cy="2"/>
              </a:xfrm>
              <a:prstGeom prst="line">
                <a:avLst/>
              </a:prstGeom>
              <a:noFill/>
              <a:ln w="3175">
                <a:solidFill>
                  <a:srgbClr val="000000"/>
                </a:solidFill>
                <a:miter lim="800000"/>
                <a:headEnd/>
                <a:tailEnd/>
              </a:ln>
            </p:spPr>
            <p:txBody>
              <a:bodyPr/>
              <a:lstStyle/>
              <a:p>
                <a:endParaRPr lang="en-US" dirty="0"/>
              </a:p>
            </p:txBody>
          </p:sp>
          <p:sp>
            <p:nvSpPr>
              <p:cNvPr id="1750" name="Line 3352"/>
              <p:cNvSpPr>
                <a:spLocks noChangeShapeType="1"/>
              </p:cNvSpPr>
              <p:nvPr/>
            </p:nvSpPr>
            <p:spPr bwMode="auto">
              <a:xfrm flipV="1">
                <a:off x="5022" y="2256"/>
                <a:ext cx="1" cy="2"/>
              </a:xfrm>
              <a:prstGeom prst="line">
                <a:avLst/>
              </a:prstGeom>
              <a:noFill/>
              <a:ln w="3175">
                <a:solidFill>
                  <a:srgbClr val="000000"/>
                </a:solidFill>
                <a:miter lim="800000"/>
                <a:headEnd/>
                <a:tailEnd/>
              </a:ln>
            </p:spPr>
            <p:txBody>
              <a:bodyPr/>
              <a:lstStyle/>
              <a:p>
                <a:endParaRPr lang="en-US" dirty="0"/>
              </a:p>
            </p:txBody>
          </p:sp>
          <p:sp>
            <p:nvSpPr>
              <p:cNvPr id="1751" name="Freeform 3353"/>
              <p:cNvSpPr>
                <a:spLocks/>
              </p:cNvSpPr>
              <p:nvPr/>
            </p:nvSpPr>
            <p:spPr bwMode="auto">
              <a:xfrm>
                <a:off x="5047" y="2258"/>
                <a:ext cx="3" cy="4"/>
              </a:xfrm>
              <a:custGeom>
                <a:avLst/>
                <a:gdLst>
                  <a:gd name="T0" fmla="*/ 1 w 3"/>
                  <a:gd name="T1" fmla="*/ 4 h 4"/>
                  <a:gd name="T2" fmla="*/ 0 w 3"/>
                  <a:gd name="T3" fmla="*/ 0 h 4"/>
                  <a:gd name="T4" fmla="*/ 3 w 3"/>
                  <a:gd name="T5" fmla="*/ 3 h 4"/>
                  <a:gd name="T6" fmla="*/ 1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1" y="4"/>
                    </a:moveTo>
                    <a:lnTo>
                      <a:pt x="0" y="0"/>
                    </a:lnTo>
                    <a:lnTo>
                      <a:pt x="3" y="3"/>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1752" name="Freeform 3354"/>
              <p:cNvSpPr>
                <a:spLocks/>
              </p:cNvSpPr>
              <p:nvPr/>
            </p:nvSpPr>
            <p:spPr bwMode="auto">
              <a:xfrm>
                <a:off x="5073" y="2258"/>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753" name="Freeform 3355"/>
              <p:cNvSpPr>
                <a:spLocks/>
              </p:cNvSpPr>
              <p:nvPr/>
            </p:nvSpPr>
            <p:spPr bwMode="auto">
              <a:xfrm>
                <a:off x="4487" y="2259"/>
                <a:ext cx="27" cy="5"/>
              </a:xfrm>
              <a:custGeom>
                <a:avLst/>
                <a:gdLst>
                  <a:gd name="T0" fmla="*/ 0 w 27"/>
                  <a:gd name="T1" fmla="*/ 2 h 5"/>
                  <a:gd name="T2" fmla="*/ 27 w 27"/>
                  <a:gd name="T3" fmla="*/ 0 h 5"/>
                  <a:gd name="T4" fmla="*/ 21 w 27"/>
                  <a:gd name="T5" fmla="*/ 5 h 5"/>
                  <a:gd name="T6" fmla="*/ 21 w 27"/>
                  <a:gd name="T7" fmla="*/ 3 h 5"/>
                  <a:gd name="T8" fmla="*/ 0 w 27"/>
                  <a:gd name="T9" fmla="*/ 2 h 5"/>
                  <a:gd name="T10" fmla="*/ 0 60000 65536"/>
                  <a:gd name="T11" fmla="*/ 0 60000 65536"/>
                  <a:gd name="T12" fmla="*/ 0 60000 65536"/>
                  <a:gd name="T13" fmla="*/ 0 60000 65536"/>
                  <a:gd name="T14" fmla="*/ 0 60000 65536"/>
                  <a:gd name="T15" fmla="*/ 0 w 27"/>
                  <a:gd name="T16" fmla="*/ 0 h 5"/>
                  <a:gd name="T17" fmla="*/ 27 w 27"/>
                  <a:gd name="T18" fmla="*/ 5 h 5"/>
                </a:gdLst>
                <a:ahLst/>
                <a:cxnLst>
                  <a:cxn ang="T10">
                    <a:pos x="T0" y="T1"/>
                  </a:cxn>
                  <a:cxn ang="T11">
                    <a:pos x="T2" y="T3"/>
                  </a:cxn>
                  <a:cxn ang="T12">
                    <a:pos x="T4" y="T5"/>
                  </a:cxn>
                  <a:cxn ang="T13">
                    <a:pos x="T6" y="T7"/>
                  </a:cxn>
                  <a:cxn ang="T14">
                    <a:pos x="T8" y="T9"/>
                  </a:cxn>
                </a:cxnLst>
                <a:rect l="T15" t="T16" r="T17" b="T18"/>
                <a:pathLst>
                  <a:path w="27" h="5">
                    <a:moveTo>
                      <a:pt x="0" y="2"/>
                    </a:moveTo>
                    <a:lnTo>
                      <a:pt x="27" y="0"/>
                    </a:lnTo>
                    <a:lnTo>
                      <a:pt x="21" y="5"/>
                    </a:lnTo>
                    <a:lnTo>
                      <a:pt x="21" y="3"/>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754" name="Freeform 3356"/>
              <p:cNvSpPr>
                <a:spLocks/>
              </p:cNvSpPr>
              <p:nvPr/>
            </p:nvSpPr>
            <p:spPr bwMode="auto">
              <a:xfrm>
                <a:off x="4476" y="2261"/>
                <a:ext cx="8" cy="1"/>
              </a:xfrm>
              <a:custGeom>
                <a:avLst/>
                <a:gdLst>
                  <a:gd name="T0" fmla="*/ 0 w 8"/>
                  <a:gd name="T1" fmla="*/ 1 h 1"/>
                  <a:gd name="T2" fmla="*/ 8 w 8"/>
                  <a:gd name="T3" fmla="*/ 0 h 1"/>
                  <a:gd name="T4" fmla="*/ 0 w 8"/>
                  <a:gd name="T5" fmla="*/ 1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1"/>
                    </a:moveTo>
                    <a:lnTo>
                      <a:pt x="8"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755" name="Line 3357"/>
              <p:cNvSpPr>
                <a:spLocks noChangeShapeType="1"/>
              </p:cNvSpPr>
              <p:nvPr/>
            </p:nvSpPr>
            <p:spPr bwMode="auto">
              <a:xfrm>
                <a:off x="4476" y="2262"/>
                <a:ext cx="1" cy="1"/>
              </a:xfrm>
              <a:prstGeom prst="line">
                <a:avLst/>
              </a:prstGeom>
              <a:noFill/>
              <a:ln w="3175">
                <a:solidFill>
                  <a:srgbClr val="000000"/>
                </a:solidFill>
                <a:miter lim="800000"/>
                <a:headEnd/>
                <a:tailEnd/>
              </a:ln>
            </p:spPr>
            <p:txBody>
              <a:bodyPr/>
              <a:lstStyle/>
              <a:p>
                <a:endParaRPr lang="en-US" dirty="0"/>
              </a:p>
            </p:txBody>
          </p:sp>
          <p:sp>
            <p:nvSpPr>
              <p:cNvPr id="1756" name="Freeform 3358"/>
              <p:cNvSpPr>
                <a:spLocks/>
              </p:cNvSpPr>
              <p:nvPr/>
            </p:nvSpPr>
            <p:spPr bwMode="auto">
              <a:xfrm>
                <a:off x="5378" y="2264"/>
                <a:ext cx="4" cy="2"/>
              </a:xfrm>
              <a:custGeom>
                <a:avLst/>
                <a:gdLst>
                  <a:gd name="T0" fmla="*/ 0 w 4"/>
                  <a:gd name="T1" fmla="*/ 0 h 2"/>
                  <a:gd name="T2" fmla="*/ 4 w 4"/>
                  <a:gd name="T3" fmla="*/ 2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lnTo>
                      <a:pt x="4"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57" name="Line 3359"/>
              <p:cNvSpPr>
                <a:spLocks noChangeShapeType="1"/>
              </p:cNvSpPr>
              <p:nvPr/>
            </p:nvSpPr>
            <p:spPr bwMode="auto">
              <a:xfrm>
                <a:off x="4476" y="2262"/>
                <a:ext cx="1" cy="1"/>
              </a:xfrm>
              <a:prstGeom prst="line">
                <a:avLst/>
              </a:prstGeom>
              <a:noFill/>
              <a:ln w="3175">
                <a:solidFill>
                  <a:srgbClr val="000000"/>
                </a:solidFill>
                <a:miter lim="800000"/>
                <a:headEnd/>
                <a:tailEnd/>
              </a:ln>
            </p:spPr>
            <p:txBody>
              <a:bodyPr/>
              <a:lstStyle/>
              <a:p>
                <a:endParaRPr lang="en-US" dirty="0"/>
              </a:p>
            </p:txBody>
          </p:sp>
          <p:sp>
            <p:nvSpPr>
              <p:cNvPr id="1758" name="Line 3360"/>
              <p:cNvSpPr>
                <a:spLocks noChangeShapeType="1"/>
              </p:cNvSpPr>
              <p:nvPr/>
            </p:nvSpPr>
            <p:spPr bwMode="auto">
              <a:xfrm flipH="1">
                <a:off x="4463" y="2262"/>
                <a:ext cx="13" cy="2"/>
              </a:xfrm>
              <a:prstGeom prst="line">
                <a:avLst/>
              </a:prstGeom>
              <a:noFill/>
              <a:ln w="3175">
                <a:solidFill>
                  <a:srgbClr val="000000"/>
                </a:solidFill>
                <a:miter lim="800000"/>
                <a:headEnd/>
                <a:tailEnd/>
              </a:ln>
            </p:spPr>
            <p:txBody>
              <a:bodyPr/>
              <a:lstStyle/>
              <a:p>
                <a:endParaRPr lang="en-US" dirty="0"/>
              </a:p>
            </p:txBody>
          </p:sp>
          <p:sp>
            <p:nvSpPr>
              <p:cNvPr id="1759" name="Line 3361"/>
              <p:cNvSpPr>
                <a:spLocks noChangeShapeType="1"/>
              </p:cNvSpPr>
              <p:nvPr/>
            </p:nvSpPr>
            <p:spPr bwMode="auto">
              <a:xfrm flipV="1">
                <a:off x="4463" y="2262"/>
                <a:ext cx="13" cy="2"/>
              </a:xfrm>
              <a:prstGeom prst="line">
                <a:avLst/>
              </a:prstGeom>
              <a:noFill/>
              <a:ln w="3175">
                <a:solidFill>
                  <a:srgbClr val="000000"/>
                </a:solidFill>
                <a:miter lim="800000"/>
                <a:headEnd/>
                <a:tailEnd/>
              </a:ln>
            </p:spPr>
            <p:txBody>
              <a:bodyPr/>
              <a:lstStyle/>
              <a:p>
                <a:endParaRPr lang="en-US" dirty="0"/>
              </a:p>
            </p:txBody>
          </p:sp>
          <p:sp>
            <p:nvSpPr>
              <p:cNvPr id="1760" name="Freeform 3362"/>
              <p:cNvSpPr>
                <a:spLocks/>
              </p:cNvSpPr>
              <p:nvPr/>
            </p:nvSpPr>
            <p:spPr bwMode="auto">
              <a:xfrm>
                <a:off x="5372" y="2262"/>
                <a:ext cx="1" cy="4"/>
              </a:xfrm>
              <a:custGeom>
                <a:avLst/>
                <a:gdLst>
                  <a:gd name="T0" fmla="*/ 1 w 1"/>
                  <a:gd name="T1" fmla="*/ 4 h 4"/>
                  <a:gd name="T2" fmla="*/ 0 w 1"/>
                  <a:gd name="T3" fmla="*/ 0 h 4"/>
                  <a:gd name="T4" fmla="*/ 1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1" y="4"/>
                    </a:moveTo>
                    <a:lnTo>
                      <a:pt x="0" y="0"/>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1761" name="Freeform 3363"/>
              <p:cNvSpPr>
                <a:spLocks/>
              </p:cNvSpPr>
              <p:nvPr/>
            </p:nvSpPr>
            <p:spPr bwMode="auto">
              <a:xfrm>
                <a:off x="5063" y="2264"/>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762" name="Freeform 3364"/>
              <p:cNvSpPr>
                <a:spLocks/>
              </p:cNvSpPr>
              <p:nvPr/>
            </p:nvSpPr>
            <p:spPr bwMode="auto">
              <a:xfrm>
                <a:off x="4398" y="2325"/>
                <a:ext cx="24" cy="24"/>
              </a:xfrm>
              <a:custGeom>
                <a:avLst/>
                <a:gdLst>
                  <a:gd name="T0" fmla="*/ 6 w 24"/>
                  <a:gd name="T1" fmla="*/ 3 h 24"/>
                  <a:gd name="T2" fmla="*/ 6 w 24"/>
                  <a:gd name="T3" fmla="*/ 8 h 24"/>
                  <a:gd name="T4" fmla="*/ 8 w 24"/>
                  <a:gd name="T5" fmla="*/ 6 h 24"/>
                  <a:gd name="T6" fmla="*/ 10 w 24"/>
                  <a:gd name="T7" fmla="*/ 11 h 24"/>
                  <a:gd name="T8" fmla="*/ 11 w 24"/>
                  <a:gd name="T9" fmla="*/ 8 h 24"/>
                  <a:gd name="T10" fmla="*/ 11 w 24"/>
                  <a:gd name="T11" fmla="*/ 11 h 24"/>
                  <a:gd name="T12" fmla="*/ 18 w 24"/>
                  <a:gd name="T13" fmla="*/ 13 h 24"/>
                  <a:gd name="T14" fmla="*/ 18 w 24"/>
                  <a:gd name="T15" fmla="*/ 17 h 24"/>
                  <a:gd name="T16" fmla="*/ 19 w 24"/>
                  <a:gd name="T17" fmla="*/ 16 h 24"/>
                  <a:gd name="T18" fmla="*/ 21 w 24"/>
                  <a:gd name="T19" fmla="*/ 16 h 24"/>
                  <a:gd name="T20" fmla="*/ 21 w 24"/>
                  <a:gd name="T21" fmla="*/ 19 h 24"/>
                  <a:gd name="T22" fmla="*/ 24 w 24"/>
                  <a:gd name="T23" fmla="*/ 16 h 24"/>
                  <a:gd name="T24" fmla="*/ 23 w 24"/>
                  <a:gd name="T25" fmla="*/ 21 h 24"/>
                  <a:gd name="T26" fmla="*/ 23 w 24"/>
                  <a:gd name="T27" fmla="*/ 17 h 24"/>
                  <a:gd name="T28" fmla="*/ 18 w 24"/>
                  <a:gd name="T29" fmla="*/ 19 h 24"/>
                  <a:gd name="T30" fmla="*/ 24 w 24"/>
                  <a:gd name="T31" fmla="*/ 22 h 24"/>
                  <a:gd name="T32" fmla="*/ 21 w 24"/>
                  <a:gd name="T33" fmla="*/ 24 h 24"/>
                  <a:gd name="T34" fmla="*/ 0 w 24"/>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6" y="3"/>
                    </a:moveTo>
                    <a:lnTo>
                      <a:pt x="6" y="8"/>
                    </a:lnTo>
                    <a:lnTo>
                      <a:pt x="8" y="6"/>
                    </a:lnTo>
                    <a:lnTo>
                      <a:pt x="10" y="11"/>
                    </a:lnTo>
                    <a:lnTo>
                      <a:pt x="11" y="8"/>
                    </a:lnTo>
                    <a:lnTo>
                      <a:pt x="11" y="11"/>
                    </a:lnTo>
                    <a:lnTo>
                      <a:pt x="18" y="13"/>
                    </a:lnTo>
                    <a:lnTo>
                      <a:pt x="18" y="17"/>
                    </a:lnTo>
                    <a:lnTo>
                      <a:pt x="19" y="16"/>
                    </a:lnTo>
                    <a:lnTo>
                      <a:pt x="21" y="16"/>
                    </a:lnTo>
                    <a:lnTo>
                      <a:pt x="21" y="19"/>
                    </a:lnTo>
                    <a:lnTo>
                      <a:pt x="24" y="16"/>
                    </a:lnTo>
                    <a:lnTo>
                      <a:pt x="23" y="21"/>
                    </a:lnTo>
                    <a:lnTo>
                      <a:pt x="23" y="17"/>
                    </a:lnTo>
                    <a:lnTo>
                      <a:pt x="18" y="19"/>
                    </a:lnTo>
                    <a:lnTo>
                      <a:pt x="24" y="22"/>
                    </a:lnTo>
                    <a:lnTo>
                      <a:pt x="21" y="2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63" name="Freeform 3365"/>
              <p:cNvSpPr>
                <a:spLocks/>
              </p:cNvSpPr>
              <p:nvPr/>
            </p:nvSpPr>
            <p:spPr bwMode="auto">
              <a:xfrm>
                <a:off x="4391" y="2264"/>
                <a:ext cx="13" cy="66"/>
              </a:xfrm>
              <a:custGeom>
                <a:avLst/>
                <a:gdLst>
                  <a:gd name="T0" fmla="*/ 7 w 13"/>
                  <a:gd name="T1" fmla="*/ 61 h 66"/>
                  <a:gd name="T2" fmla="*/ 0 w 13"/>
                  <a:gd name="T3" fmla="*/ 37 h 66"/>
                  <a:gd name="T4" fmla="*/ 9 w 13"/>
                  <a:gd name="T5" fmla="*/ 5 h 66"/>
                  <a:gd name="T6" fmla="*/ 7 w 13"/>
                  <a:gd name="T7" fmla="*/ 0 h 66"/>
                  <a:gd name="T8" fmla="*/ 10 w 13"/>
                  <a:gd name="T9" fmla="*/ 2 h 66"/>
                  <a:gd name="T10" fmla="*/ 4 w 13"/>
                  <a:gd name="T11" fmla="*/ 13 h 66"/>
                  <a:gd name="T12" fmla="*/ 7 w 13"/>
                  <a:gd name="T13" fmla="*/ 16 h 66"/>
                  <a:gd name="T14" fmla="*/ 4 w 13"/>
                  <a:gd name="T15" fmla="*/ 16 h 66"/>
                  <a:gd name="T16" fmla="*/ 2 w 13"/>
                  <a:gd name="T17" fmla="*/ 26 h 66"/>
                  <a:gd name="T18" fmla="*/ 7 w 13"/>
                  <a:gd name="T19" fmla="*/ 27 h 66"/>
                  <a:gd name="T20" fmla="*/ 2 w 13"/>
                  <a:gd name="T21" fmla="*/ 26 h 66"/>
                  <a:gd name="T22" fmla="*/ 7 w 13"/>
                  <a:gd name="T23" fmla="*/ 30 h 66"/>
                  <a:gd name="T24" fmla="*/ 2 w 13"/>
                  <a:gd name="T25" fmla="*/ 30 h 66"/>
                  <a:gd name="T26" fmla="*/ 4 w 13"/>
                  <a:gd name="T27" fmla="*/ 32 h 66"/>
                  <a:gd name="T28" fmla="*/ 2 w 13"/>
                  <a:gd name="T29" fmla="*/ 35 h 66"/>
                  <a:gd name="T30" fmla="*/ 4 w 13"/>
                  <a:gd name="T31" fmla="*/ 35 h 66"/>
                  <a:gd name="T32" fmla="*/ 0 w 13"/>
                  <a:gd name="T33" fmla="*/ 43 h 66"/>
                  <a:gd name="T34" fmla="*/ 7 w 13"/>
                  <a:gd name="T35" fmla="*/ 59 h 66"/>
                  <a:gd name="T36" fmla="*/ 10 w 13"/>
                  <a:gd name="T37" fmla="*/ 66 h 66"/>
                  <a:gd name="T38" fmla="*/ 13 w 13"/>
                  <a:gd name="T39" fmla="*/ 6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66"/>
                  <a:gd name="T62" fmla="*/ 13 w 13"/>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66">
                    <a:moveTo>
                      <a:pt x="7" y="61"/>
                    </a:moveTo>
                    <a:lnTo>
                      <a:pt x="0" y="37"/>
                    </a:lnTo>
                    <a:lnTo>
                      <a:pt x="9" y="5"/>
                    </a:lnTo>
                    <a:lnTo>
                      <a:pt x="7" y="0"/>
                    </a:lnTo>
                    <a:lnTo>
                      <a:pt x="10" y="2"/>
                    </a:lnTo>
                    <a:lnTo>
                      <a:pt x="4" y="13"/>
                    </a:lnTo>
                    <a:lnTo>
                      <a:pt x="7" y="16"/>
                    </a:lnTo>
                    <a:lnTo>
                      <a:pt x="4" y="16"/>
                    </a:lnTo>
                    <a:lnTo>
                      <a:pt x="2" y="26"/>
                    </a:lnTo>
                    <a:lnTo>
                      <a:pt x="7" y="27"/>
                    </a:lnTo>
                    <a:lnTo>
                      <a:pt x="2" y="26"/>
                    </a:lnTo>
                    <a:lnTo>
                      <a:pt x="7" y="30"/>
                    </a:lnTo>
                    <a:lnTo>
                      <a:pt x="2" y="30"/>
                    </a:lnTo>
                    <a:lnTo>
                      <a:pt x="4" y="32"/>
                    </a:lnTo>
                    <a:lnTo>
                      <a:pt x="2" y="35"/>
                    </a:lnTo>
                    <a:lnTo>
                      <a:pt x="4" y="35"/>
                    </a:lnTo>
                    <a:lnTo>
                      <a:pt x="0" y="43"/>
                    </a:lnTo>
                    <a:lnTo>
                      <a:pt x="7" y="59"/>
                    </a:lnTo>
                    <a:lnTo>
                      <a:pt x="10" y="66"/>
                    </a:lnTo>
                    <a:lnTo>
                      <a:pt x="13" y="64"/>
                    </a:lnTo>
                  </a:path>
                </a:pathLst>
              </a:custGeom>
              <a:noFill/>
              <a:ln w="3175">
                <a:solidFill>
                  <a:srgbClr val="000000"/>
                </a:solidFill>
                <a:miter lim="800000"/>
                <a:headEnd/>
                <a:tailEnd/>
              </a:ln>
            </p:spPr>
            <p:txBody>
              <a:bodyPr/>
              <a:lstStyle/>
              <a:p>
                <a:pPr algn="ctr" eaLnBrk="0" hangingPunct="0"/>
                <a:endParaRPr lang="en-US" dirty="0"/>
              </a:p>
            </p:txBody>
          </p:sp>
          <p:sp>
            <p:nvSpPr>
              <p:cNvPr id="1764" name="Freeform 3366"/>
              <p:cNvSpPr>
                <a:spLocks/>
              </p:cNvSpPr>
              <p:nvPr/>
            </p:nvSpPr>
            <p:spPr bwMode="auto">
              <a:xfrm>
                <a:off x="4401" y="2328"/>
                <a:ext cx="3" cy="3"/>
              </a:xfrm>
              <a:custGeom>
                <a:avLst/>
                <a:gdLst>
                  <a:gd name="T0" fmla="*/ 3 w 3"/>
                  <a:gd name="T1" fmla="*/ 0 h 3"/>
                  <a:gd name="T2" fmla="*/ 0 w 3"/>
                  <a:gd name="T3" fmla="*/ 3 h 3"/>
                  <a:gd name="T4" fmla="*/ 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0"/>
                    </a:moveTo>
                    <a:lnTo>
                      <a:pt x="0" y="3"/>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1765" name="Line 3367"/>
              <p:cNvSpPr>
                <a:spLocks noChangeShapeType="1"/>
              </p:cNvSpPr>
              <p:nvPr/>
            </p:nvSpPr>
            <p:spPr bwMode="auto">
              <a:xfrm flipV="1">
                <a:off x="5382" y="2266"/>
                <a:ext cx="1" cy="1"/>
              </a:xfrm>
              <a:prstGeom prst="line">
                <a:avLst/>
              </a:prstGeom>
              <a:noFill/>
              <a:ln w="3175">
                <a:solidFill>
                  <a:srgbClr val="000000"/>
                </a:solidFill>
                <a:miter lim="800000"/>
                <a:headEnd/>
                <a:tailEnd/>
              </a:ln>
            </p:spPr>
            <p:txBody>
              <a:bodyPr/>
              <a:lstStyle/>
              <a:p>
                <a:endParaRPr lang="en-US" dirty="0"/>
              </a:p>
            </p:txBody>
          </p:sp>
          <p:sp>
            <p:nvSpPr>
              <p:cNvPr id="1766" name="Line 3368"/>
              <p:cNvSpPr>
                <a:spLocks noChangeShapeType="1"/>
              </p:cNvSpPr>
              <p:nvPr/>
            </p:nvSpPr>
            <p:spPr bwMode="auto">
              <a:xfrm>
                <a:off x="5027" y="2266"/>
                <a:ext cx="1" cy="1"/>
              </a:xfrm>
              <a:prstGeom prst="line">
                <a:avLst/>
              </a:prstGeom>
              <a:noFill/>
              <a:ln w="3175">
                <a:solidFill>
                  <a:srgbClr val="000000"/>
                </a:solidFill>
                <a:miter lim="800000"/>
                <a:headEnd/>
                <a:tailEnd/>
              </a:ln>
            </p:spPr>
            <p:txBody>
              <a:bodyPr/>
              <a:lstStyle/>
              <a:p>
                <a:endParaRPr lang="en-US" dirty="0"/>
              </a:p>
            </p:txBody>
          </p:sp>
          <p:sp>
            <p:nvSpPr>
              <p:cNvPr id="1767" name="Line 3369"/>
              <p:cNvSpPr>
                <a:spLocks noChangeShapeType="1"/>
              </p:cNvSpPr>
              <p:nvPr/>
            </p:nvSpPr>
            <p:spPr bwMode="auto">
              <a:xfrm flipV="1">
                <a:off x="5027" y="2266"/>
                <a:ext cx="1" cy="1"/>
              </a:xfrm>
              <a:prstGeom prst="line">
                <a:avLst/>
              </a:prstGeom>
              <a:noFill/>
              <a:ln w="3175">
                <a:solidFill>
                  <a:srgbClr val="000000"/>
                </a:solidFill>
                <a:miter lim="800000"/>
                <a:headEnd/>
                <a:tailEnd/>
              </a:ln>
            </p:spPr>
            <p:txBody>
              <a:bodyPr/>
              <a:lstStyle/>
              <a:p>
                <a:endParaRPr lang="en-US" dirty="0"/>
              </a:p>
            </p:txBody>
          </p:sp>
          <p:sp>
            <p:nvSpPr>
              <p:cNvPr id="1768" name="Line 3370"/>
              <p:cNvSpPr>
                <a:spLocks noChangeShapeType="1"/>
              </p:cNvSpPr>
              <p:nvPr/>
            </p:nvSpPr>
            <p:spPr bwMode="auto">
              <a:xfrm>
                <a:off x="5027" y="2266"/>
                <a:ext cx="2" cy="1"/>
              </a:xfrm>
              <a:prstGeom prst="line">
                <a:avLst/>
              </a:prstGeom>
              <a:noFill/>
              <a:ln w="3175">
                <a:solidFill>
                  <a:srgbClr val="000000"/>
                </a:solidFill>
                <a:miter lim="800000"/>
                <a:headEnd/>
                <a:tailEnd/>
              </a:ln>
            </p:spPr>
            <p:txBody>
              <a:bodyPr/>
              <a:lstStyle/>
              <a:p>
                <a:endParaRPr lang="en-US" dirty="0"/>
              </a:p>
            </p:txBody>
          </p:sp>
          <p:sp>
            <p:nvSpPr>
              <p:cNvPr id="1769" name="Freeform 3371"/>
              <p:cNvSpPr>
                <a:spLocks/>
              </p:cNvSpPr>
              <p:nvPr/>
            </p:nvSpPr>
            <p:spPr bwMode="auto">
              <a:xfrm>
                <a:off x="5073" y="2270"/>
                <a:ext cx="1" cy="2"/>
              </a:xfrm>
              <a:custGeom>
                <a:avLst/>
                <a:gdLst>
                  <a:gd name="T0" fmla="*/ 0 w 1"/>
                  <a:gd name="T1" fmla="*/ 0 h 2"/>
                  <a:gd name="T2" fmla="*/ 1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1"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70" name="Line 3372"/>
              <p:cNvSpPr>
                <a:spLocks noChangeShapeType="1"/>
              </p:cNvSpPr>
              <p:nvPr/>
            </p:nvSpPr>
            <p:spPr bwMode="auto">
              <a:xfrm flipV="1">
                <a:off x="5068" y="2267"/>
                <a:ext cx="1" cy="2"/>
              </a:xfrm>
              <a:prstGeom prst="line">
                <a:avLst/>
              </a:prstGeom>
              <a:noFill/>
              <a:ln w="3175">
                <a:solidFill>
                  <a:srgbClr val="000000"/>
                </a:solidFill>
                <a:miter lim="800000"/>
                <a:headEnd/>
                <a:tailEnd/>
              </a:ln>
            </p:spPr>
            <p:txBody>
              <a:bodyPr/>
              <a:lstStyle/>
              <a:p>
                <a:endParaRPr lang="en-US" dirty="0"/>
              </a:p>
            </p:txBody>
          </p:sp>
          <p:sp>
            <p:nvSpPr>
              <p:cNvPr id="1771" name="Freeform 3373"/>
              <p:cNvSpPr>
                <a:spLocks/>
              </p:cNvSpPr>
              <p:nvPr/>
            </p:nvSpPr>
            <p:spPr bwMode="auto">
              <a:xfrm>
                <a:off x="4558" y="2274"/>
                <a:ext cx="2" cy="6"/>
              </a:xfrm>
              <a:custGeom>
                <a:avLst/>
                <a:gdLst>
                  <a:gd name="T0" fmla="*/ 2 w 2"/>
                  <a:gd name="T1" fmla="*/ 6 h 6"/>
                  <a:gd name="T2" fmla="*/ 0 w 2"/>
                  <a:gd name="T3" fmla="*/ 1 h 6"/>
                  <a:gd name="T4" fmla="*/ 2 w 2"/>
                  <a:gd name="T5" fmla="*/ 0 h 6"/>
                  <a:gd name="T6" fmla="*/ 2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6"/>
                    </a:moveTo>
                    <a:lnTo>
                      <a:pt x="0" y="1"/>
                    </a:lnTo>
                    <a:lnTo>
                      <a:pt x="2" y="0"/>
                    </a:lnTo>
                    <a:lnTo>
                      <a:pt x="2" y="6"/>
                    </a:lnTo>
                  </a:path>
                </a:pathLst>
              </a:custGeom>
              <a:noFill/>
              <a:ln w="3175">
                <a:solidFill>
                  <a:srgbClr val="000000"/>
                </a:solidFill>
                <a:miter lim="800000"/>
                <a:headEnd/>
                <a:tailEnd/>
              </a:ln>
            </p:spPr>
            <p:txBody>
              <a:bodyPr/>
              <a:lstStyle/>
              <a:p>
                <a:pPr algn="ctr" eaLnBrk="0" hangingPunct="0"/>
                <a:endParaRPr lang="en-US" dirty="0"/>
              </a:p>
            </p:txBody>
          </p:sp>
          <p:sp>
            <p:nvSpPr>
              <p:cNvPr id="1772" name="Freeform 3374"/>
              <p:cNvSpPr>
                <a:spLocks/>
              </p:cNvSpPr>
              <p:nvPr/>
            </p:nvSpPr>
            <p:spPr bwMode="auto">
              <a:xfrm>
                <a:off x="4555" y="2275"/>
                <a:ext cx="6" cy="13"/>
              </a:xfrm>
              <a:custGeom>
                <a:avLst/>
                <a:gdLst>
                  <a:gd name="T0" fmla="*/ 1 w 6"/>
                  <a:gd name="T1" fmla="*/ 8 h 13"/>
                  <a:gd name="T2" fmla="*/ 1 w 6"/>
                  <a:gd name="T3" fmla="*/ 0 h 13"/>
                  <a:gd name="T4" fmla="*/ 6 w 6"/>
                  <a:gd name="T5" fmla="*/ 13 h 13"/>
                  <a:gd name="T6" fmla="*/ 0 w 6"/>
                  <a:gd name="T7" fmla="*/ 13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1" y="8"/>
                    </a:moveTo>
                    <a:lnTo>
                      <a:pt x="1" y="0"/>
                    </a:lnTo>
                    <a:lnTo>
                      <a:pt x="6" y="13"/>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1773" name="Line 3375"/>
              <p:cNvSpPr>
                <a:spLocks noChangeShapeType="1"/>
              </p:cNvSpPr>
              <p:nvPr/>
            </p:nvSpPr>
            <p:spPr bwMode="auto">
              <a:xfrm flipV="1">
                <a:off x="4555" y="2285"/>
                <a:ext cx="1" cy="3"/>
              </a:xfrm>
              <a:prstGeom prst="line">
                <a:avLst/>
              </a:prstGeom>
              <a:noFill/>
              <a:ln w="3175">
                <a:solidFill>
                  <a:srgbClr val="000000"/>
                </a:solidFill>
                <a:miter lim="800000"/>
                <a:headEnd/>
                <a:tailEnd/>
              </a:ln>
            </p:spPr>
            <p:txBody>
              <a:bodyPr/>
              <a:lstStyle/>
              <a:p>
                <a:endParaRPr lang="en-US" dirty="0"/>
              </a:p>
            </p:txBody>
          </p:sp>
          <p:sp>
            <p:nvSpPr>
              <p:cNvPr id="1774" name="Line 3376"/>
              <p:cNvSpPr>
                <a:spLocks noChangeShapeType="1"/>
              </p:cNvSpPr>
              <p:nvPr/>
            </p:nvSpPr>
            <p:spPr bwMode="auto">
              <a:xfrm flipV="1">
                <a:off x="4556" y="2283"/>
                <a:ext cx="1" cy="2"/>
              </a:xfrm>
              <a:prstGeom prst="line">
                <a:avLst/>
              </a:prstGeom>
              <a:noFill/>
              <a:ln w="3175">
                <a:solidFill>
                  <a:srgbClr val="000000"/>
                </a:solidFill>
                <a:miter lim="800000"/>
                <a:headEnd/>
                <a:tailEnd/>
              </a:ln>
            </p:spPr>
            <p:txBody>
              <a:bodyPr/>
              <a:lstStyle/>
              <a:p>
                <a:endParaRPr lang="en-US" dirty="0"/>
              </a:p>
            </p:txBody>
          </p:sp>
          <p:sp>
            <p:nvSpPr>
              <p:cNvPr id="1775" name="Freeform 3377"/>
              <p:cNvSpPr>
                <a:spLocks/>
              </p:cNvSpPr>
              <p:nvPr/>
            </p:nvSpPr>
            <p:spPr bwMode="auto">
              <a:xfrm>
                <a:off x="4556" y="2283"/>
                <a:ext cx="2" cy="3"/>
              </a:xfrm>
              <a:custGeom>
                <a:avLst/>
                <a:gdLst>
                  <a:gd name="T0" fmla="*/ 0 w 2"/>
                  <a:gd name="T1" fmla="*/ 0 h 3"/>
                  <a:gd name="T2" fmla="*/ 2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lnTo>
                      <a:pt x="2"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76" name="Freeform 3378"/>
              <p:cNvSpPr>
                <a:spLocks/>
              </p:cNvSpPr>
              <p:nvPr/>
            </p:nvSpPr>
            <p:spPr bwMode="auto">
              <a:xfrm>
                <a:off x="5063" y="2277"/>
                <a:ext cx="5" cy="5"/>
              </a:xfrm>
              <a:custGeom>
                <a:avLst/>
                <a:gdLst>
                  <a:gd name="T0" fmla="*/ 0 w 5"/>
                  <a:gd name="T1" fmla="*/ 5 h 5"/>
                  <a:gd name="T2" fmla="*/ 1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1" y="0"/>
                    </a:lnTo>
                    <a:lnTo>
                      <a:pt x="5"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777" name="Line 3379"/>
              <p:cNvSpPr>
                <a:spLocks noChangeShapeType="1"/>
              </p:cNvSpPr>
              <p:nvPr/>
            </p:nvSpPr>
            <p:spPr bwMode="auto">
              <a:xfrm>
                <a:off x="4442" y="2277"/>
                <a:ext cx="1" cy="1"/>
              </a:xfrm>
              <a:prstGeom prst="line">
                <a:avLst/>
              </a:prstGeom>
              <a:noFill/>
              <a:ln w="3175">
                <a:solidFill>
                  <a:srgbClr val="000000"/>
                </a:solidFill>
                <a:miter lim="800000"/>
                <a:headEnd/>
                <a:tailEnd/>
              </a:ln>
            </p:spPr>
            <p:txBody>
              <a:bodyPr/>
              <a:lstStyle/>
              <a:p>
                <a:endParaRPr lang="en-US" dirty="0"/>
              </a:p>
            </p:txBody>
          </p:sp>
          <p:sp>
            <p:nvSpPr>
              <p:cNvPr id="1778" name="Line 3380"/>
              <p:cNvSpPr>
                <a:spLocks noChangeShapeType="1"/>
              </p:cNvSpPr>
              <p:nvPr/>
            </p:nvSpPr>
            <p:spPr bwMode="auto">
              <a:xfrm flipV="1">
                <a:off x="4396" y="2277"/>
                <a:ext cx="2" cy="1"/>
              </a:xfrm>
              <a:prstGeom prst="line">
                <a:avLst/>
              </a:prstGeom>
              <a:noFill/>
              <a:ln w="3175">
                <a:solidFill>
                  <a:srgbClr val="000000"/>
                </a:solidFill>
                <a:miter lim="800000"/>
                <a:headEnd/>
                <a:tailEnd/>
              </a:ln>
            </p:spPr>
            <p:txBody>
              <a:bodyPr/>
              <a:lstStyle/>
              <a:p>
                <a:endParaRPr lang="en-US" dirty="0"/>
              </a:p>
            </p:txBody>
          </p:sp>
          <p:sp>
            <p:nvSpPr>
              <p:cNvPr id="1779" name="Freeform 3381"/>
              <p:cNvSpPr>
                <a:spLocks/>
              </p:cNvSpPr>
              <p:nvPr/>
            </p:nvSpPr>
            <p:spPr bwMode="auto">
              <a:xfrm>
                <a:off x="4395" y="2282"/>
                <a:ext cx="3" cy="1"/>
              </a:xfrm>
              <a:custGeom>
                <a:avLst/>
                <a:gdLst>
                  <a:gd name="T0" fmla="*/ 0 w 3"/>
                  <a:gd name="T1" fmla="*/ 1 h 1"/>
                  <a:gd name="T2" fmla="*/ 3 w 3"/>
                  <a:gd name="T3" fmla="*/ 0 h 1"/>
                  <a:gd name="T4" fmla="*/ 0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780" name="Line 3382"/>
              <p:cNvSpPr>
                <a:spLocks noChangeShapeType="1"/>
              </p:cNvSpPr>
              <p:nvPr/>
            </p:nvSpPr>
            <p:spPr bwMode="auto">
              <a:xfrm>
                <a:off x="4401" y="2282"/>
                <a:ext cx="2" cy="1"/>
              </a:xfrm>
              <a:prstGeom prst="line">
                <a:avLst/>
              </a:prstGeom>
              <a:noFill/>
              <a:ln w="3175">
                <a:solidFill>
                  <a:srgbClr val="000000"/>
                </a:solidFill>
                <a:miter lim="800000"/>
                <a:headEnd/>
                <a:tailEnd/>
              </a:ln>
            </p:spPr>
            <p:txBody>
              <a:bodyPr/>
              <a:lstStyle/>
              <a:p>
                <a:endParaRPr lang="en-US" dirty="0"/>
              </a:p>
            </p:txBody>
          </p:sp>
          <p:sp>
            <p:nvSpPr>
              <p:cNvPr id="1781" name="Line 3383"/>
              <p:cNvSpPr>
                <a:spLocks noChangeShapeType="1"/>
              </p:cNvSpPr>
              <p:nvPr/>
            </p:nvSpPr>
            <p:spPr bwMode="auto">
              <a:xfrm flipH="1">
                <a:off x="4555" y="2285"/>
                <a:ext cx="1" cy="3"/>
              </a:xfrm>
              <a:prstGeom prst="line">
                <a:avLst/>
              </a:prstGeom>
              <a:noFill/>
              <a:ln w="3175">
                <a:solidFill>
                  <a:srgbClr val="000000"/>
                </a:solidFill>
                <a:miter lim="800000"/>
                <a:headEnd/>
                <a:tailEnd/>
              </a:ln>
            </p:spPr>
            <p:txBody>
              <a:bodyPr/>
              <a:lstStyle/>
              <a:p>
                <a:endParaRPr lang="en-US" dirty="0"/>
              </a:p>
            </p:txBody>
          </p:sp>
          <p:sp>
            <p:nvSpPr>
              <p:cNvPr id="1782" name="Line 3384"/>
              <p:cNvSpPr>
                <a:spLocks noChangeShapeType="1"/>
              </p:cNvSpPr>
              <p:nvPr/>
            </p:nvSpPr>
            <p:spPr bwMode="auto">
              <a:xfrm flipV="1">
                <a:off x="4555" y="2285"/>
                <a:ext cx="1" cy="3"/>
              </a:xfrm>
              <a:prstGeom prst="line">
                <a:avLst/>
              </a:prstGeom>
              <a:noFill/>
              <a:ln w="3175">
                <a:solidFill>
                  <a:srgbClr val="000000"/>
                </a:solidFill>
                <a:miter lim="800000"/>
                <a:headEnd/>
                <a:tailEnd/>
              </a:ln>
            </p:spPr>
            <p:txBody>
              <a:bodyPr/>
              <a:lstStyle/>
              <a:p>
                <a:endParaRPr lang="en-US" dirty="0"/>
              </a:p>
            </p:txBody>
          </p:sp>
          <p:sp>
            <p:nvSpPr>
              <p:cNvPr id="1783" name="Freeform 3385"/>
              <p:cNvSpPr>
                <a:spLocks/>
              </p:cNvSpPr>
              <p:nvPr/>
            </p:nvSpPr>
            <p:spPr bwMode="auto">
              <a:xfrm>
                <a:off x="4396" y="2286"/>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84" name="Freeform 3386"/>
              <p:cNvSpPr>
                <a:spLocks/>
              </p:cNvSpPr>
              <p:nvPr/>
            </p:nvSpPr>
            <p:spPr bwMode="auto">
              <a:xfrm>
                <a:off x="4400" y="2288"/>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785" name="Line 3387"/>
              <p:cNvSpPr>
                <a:spLocks noChangeShapeType="1"/>
              </p:cNvSpPr>
              <p:nvPr/>
            </p:nvSpPr>
            <p:spPr bwMode="auto">
              <a:xfrm flipV="1">
                <a:off x="4471" y="2288"/>
                <a:ext cx="1" cy="2"/>
              </a:xfrm>
              <a:prstGeom prst="line">
                <a:avLst/>
              </a:prstGeom>
              <a:noFill/>
              <a:ln w="3175">
                <a:solidFill>
                  <a:srgbClr val="000000"/>
                </a:solidFill>
                <a:miter lim="800000"/>
                <a:headEnd/>
                <a:tailEnd/>
              </a:ln>
            </p:spPr>
            <p:txBody>
              <a:bodyPr/>
              <a:lstStyle/>
              <a:p>
                <a:endParaRPr lang="en-US" dirty="0"/>
              </a:p>
            </p:txBody>
          </p:sp>
          <p:sp>
            <p:nvSpPr>
              <p:cNvPr id="1786" name="Freeform 3388"/>
              <p:cNvSpPr>
                <a:spLocks/>
              </p:cNvSpPr>
              <p:nvPr/>
            </p:nvSpPr>
            <p:spPr bwMode="auto">
              <a:xfrm>
                <a:off x="4477" y="2288"/>
                <a:ext cx="2" cy="5"/>
              </a:xfrm>
              <a:custGeom>
                <a:avLst/>
                <a:gdLst>
                  <a:gd name="T0" fmla="*/ 2 w 2"/>
                  <a:gd name="T1" fmla="*/ 5 h 5"/>
                  <a:gd name="T2" fmla="*/ 0 w 2"/>
                  <a:gd name="T3" fmla="*/ 0 h 5"/>
                  <a:gd name="T4" fmla="*/ 2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1787" name="Freeform 3389"/>
              <p:cNvSpPr>
                <a:spLocks/>
              </p:cNvSpPr>
              <p:nvPr/>
            </p:nvSpPr>
            <p:spPr bwMode="auto">
              <a:xfrm>
                <a:off x="4479" y="2288"/>
                <a:ext cx="6" cy="6"/>
              </a:xfrm>
              <a:custGeom>
                <a:avLst/>
                <a:gdLst>
                  <a:gd name="T0" fmla="*/ 0 w 6"/>
                  <a:gd name="T1" fmla="*/ 6 h 6"/>
                  <a:gd name="T2" fmla="*/ 6 w 6"/>
                  <a:gd name="T3" fmla="*/ 0 h 6"/>
                  <a:gd name="T4" fmla="*/ 0 w 6"/>
                  <a:gd name="T5" fmla="*/ 6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0" y="6"/>
                    </a:moveTo>
                    <a:lnTo>
                      <a:pt x="6" y="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1788" name="Freeform 3390"/>
              <p:cNvSpPr>
                <a:spLocks/>
              </p:cNvSpPr>
              <p:nvPr/>
            </p:nvSpPr>
            <p:spPr bwMode="auto">
              <a:xfrm>
                <a:off x="4398" y="2290"/>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789" name="Line 3391"/>
              <p:cNvSpPr>
                <a:spLocks noChangeShapeType="1"/>
              </p:cNvSpPr>
              <p:nvPr/>
            </p:nvSpPr>
            <p:spPr bwMode="auto">
              <a:xfrm flipV="1">
                <a:off x="4477" y="2290"/>
                <a:ext cx="2" cy="1"/>
              </a:xfrm>
              <a:prstGeom prst="line">
                <a:avLst/>
              </a:prstGeom>
              <a:noFill/>
              <a:ln w="3175">
                <a:solidFill>
                  <a:srgbClr val="000000"/>
                </a:solidFill>
                <a:miter lim="800000"/>
                <a:headEnd/>
                <a:tailEnd/>
              </a:ln>
            </p:spPr>
            <p:txBody>
              <a:bodyPr/>
              <a:lstStyle/>
              <a:p>
                <a:endParaRPr lang="en-US" dirty="0"/>
              </a:p>
            </p:txBody>
          </p:sp>
          <p:sp>
            <p:nvSpPr>
              <p:cNvPr id="1790" name="Freeform 3392"/>
              <p:cNvSpPr>
                <a:spLocks/>
              </p:cNvSpPr>
              <p:nvPr/>
            </p:nvSpPr>
            <p:spPr bwMode="auto">
              <a:xfrm>
                <a:off x="5053" y="2293"/>
                <a:ext cx="20" cy="13"/>
              </a:xfrm>
              <a:custGeom>
                <a:avLst/>
                <a:gdLst>
                  <a:gd name="T0" fmla="*/ 2 w 20"/>
                  <a:gd name="T1" fmla="*/ 11 h 13"/>
                  <a:gd name="T2" fmla="*/ 0 w 20"/>
                  <a:gd name="T3" fmla="*/ 8 h 13"/>
                  <a:gd name="T4" fmla="*/ 10 w 20"/>
                  <a:gd name="T5" fmla="*/ 0 h 13"/>
                  <a:gd name="T6" fmla="*/ 20 w 20"/>
                  <a:gd name="T7" fmla="*/ 5 h 13"/>
                  <a:gd name="T8" fmla="*/ 16 w 20"/>
                  <a:gd name="T9" fmla="*/ 13 h 13"/>
                  <a:gd name="T10" fmla="*/ 2 w 20"/>
                  <a:gd name="T11" fmla="*/ 11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2" y="11"/>
                    </a:moveTo>
                    <a:lnTo>
                      <a:pt x="0" y="8"/>
                    </a:lnTo>
                    <a:lnTo>
                      <a:pt x="10" y="0"/>
                    </a:lnTo>
                    <a:lnTo>
                      <a:pt x="20" y="5"/>
                    </a:lnTo>
                    <a:lnTo>
                      <a:pt x="16" y="13"/>
                    </a:lnTo>
                    <a:lnTo>
                      <a:pt x="2" y="11"/>
                    </a:lnTo>
                  </a:path>
                </a:pathLst>
              </a:custGeom>
              <a:noFill/>
              <a:ln w="3175">
                <a:solidFill>
                  <a:srgbClr val="000000"/>
                </a:solidFill>
                <a:miter lim="800000"/>
                <a:headEnd/>
                <a:tailEnd/>
              </a:ln>
            </p:spPr>
            <p:txBody>
              <a:bodyPr/>
              <a:lstStyle/>
              <a:p>
                <a:pPr algn="ctr" eaLnBrk="0" hangingPunct="0"/>
                <a:endParaRPr lang="en-US" dirty="0"/>
              </a:p>
            </p:txBody>
          </p:sp>
          <p:sp>
            <p:nvSpPr>
              <p:cNvPr id="1791" name="Line 3393"/>
              <p:cNvSpPr>
                <a:spLocks noChangeShapeType="1"/>
              </p:cNvSpPr>
              <p:nvPr/>
            </p:nvSpPr>
            <p:spPr bwMode="auto">
              <a:xfrm>
                <a:off x="4477" y="2293"/>
                <a:ext cx="1" cy="1"/>
              </a:xfrm>
              <a:prstGeom prst="line">
                <a:avLst/>
              </a:prstGeom>
              <a:noFill/>
              <a:ln w="3175">
                <a:solidFill>
                  <a:srgbClr val="000000"/>
                </a:solidFill>
                <a:miter lim="800000"/>
                <a:headEnd/>
                <a:tailEnd/>
              </a:ln>
            </p:spPr>
            <p:txBody>
              <a:bodyPr/>
              <a:lstStyle/>
              <a:p>
                <a:endParaRPr lang="en-US" dirty="0"/>
              </a:p>
            </p:txBody>
          </p:sp>
          <p:sp>
            <p:nvSpPr>
              <p:cNvPr id="1792" name="Freeform 3394"/>
              <p:cNvSpPr>
                <a:spLocks/>
              </p:cNvSpPr>
              <p:nvPr/>
            </p:nvSpPr>
            <p:spPr bwMode="auto">
              <a:xfrm>
                <a:off x="5399" y="2294"/>
                <a:ext cx="62" cy="141"/>
              </a:xfrm>
              <a:custGeom>
                <a:avLst/>
                <a:gdLst>
                  <a:gd name="T0" fmla="*/ 50 w 62"/>
                  <a:gd name="T1" fmla="*/ 124 h 141"/>
                  <a:gd name="T2" fmla="*/ 54 w 62"/>
                  <a:gd name="T3" fmla="*/ 122 h 141"/>
                  <a:gd name="T4" fmla="*/ 42 w 62"/>
                  <a:gd name="T5" fmla="*/ 108 h 141"/>
                  <a:gd name="T6" fmla="*/ 42 w 62"/>
                  <a:gd name="T7" fmla="*/ 101 h 141"/>
                  <a:gd name="T8" fmla="*/ 39 w 62"/>
                  <a:gd name="T9" fmla="*/ 100 h 141"/>
                  <a:gd name="T10" fmla="*/ 39 w 62"/>
                  <a:gd name="T11" fmla="*/ 92 h 141"/>
                  <a:gd name="T12" fmla="*/ 42 w 62"/>
                  <a:gd name="T13" fmla="*/ 88 h 141"/>
                  <a:gd name="T14" fmla="*/ 39 w 62"/>
                  <a:gd name="T15" fmla="*/ 90 h 141"/>
                  <a:gd name="T16" fmla="*/ 39 w 62"/>
                  <a:gd name="T17" fmla="*/ 84 h 141"/>
                  <a:gd name="T18" fmla="*/ 36 w 62"/>
                  <a:gd name="T19" fmla="*/ 85 h 141"/>
                  <a:gd name="T20" fmla="*/ 29 w 62"/>
                  <a:gd name="T21" fmla="*/ 71 h 141"/>
                  <a:gd name="T22" fmla="*/ 31 w 62"/>
                  <a:gd name="T23" fmla="*/ 68 h 141"/>
                  <a:gd name="T24" fmla="*/ 36 w 62"/>
                  <a:gd name="T25" fmla="*/ 76 h 141"/>
                  <a:gd name="T26" fmla="*/ 33 w 62"/>
                  <a:gd name="T27" fmla="*/ 64 h 141"/>
                  <a:gd name="T28" fmla="*/ 28 w 62"/>
                  <a:gd name="T29" fmla="*/ 63 h 141"/>
                  <a:gd name="T30" fmla="*/ 25 w 62"/>
                  <a:gd name="T31" fmla="*/ 48 h 141"/>
                  <a:gd name="T32" fmla="*/ 18 w 62"/>
                  <a:gd name="T33" fmla="*/ 44 h 141"/>
                  <a:gd name="T34" fmla="*/ 15 w 62"/>
                  <a:gd name="T35" fmla="*/ 31 h 141"/>
                  <a:gd name="T36" fmla="*/ 7 w 62"/>
                  <a:gd name="T37" fmla="*/ 26 h 141"/>
                  <a:gd name="T38" fmla="*/ 12 w 62"/>
                  <a:gd name="T39" fmla="*/ 24 h 141"/>
                  <a:gd name="T40" fmla="*/ 8 w 62"/>
                  <a:gd name="T41" fmla="*/ 20 h 141"/>
                  <a:gd name="T42" fmla="*/ 13 w 62"/>
                  <a:gd name="T43" fmla="*/ 23 h 141"/>
                  <a:gd name="T44" fmla="*/ 7 w 62"/>
                  <a:gd name="T45" fmla="*/ 7 h 141"/>
                  <a:gd name="T46" fmla="*/ 0 w 62"/>
                  <a:gd name="T47" fmla="*/ 7 h 141"/>
                  <a:gd name="T48" fmla="*/ 5 w 62"/>
                  <a:gd name="T49" fmla="*/ 0 h 141"/>
                  <a:gd name="T50" fmla="*/ 33 w 62"/>
                  <a:gd name="T51" fmla="*/ 56 h 141"/>
                  <a:gd name="T52" fmla="*/ 62 w 62"/>
                  <a:gd name="T53" fmla="*/ 141 h 1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141"/>
                  <a:gd name="T83" fmla="*/ 62 w 62"/>
                  <a:gd name="T84" fmla="*/ 141 h 1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141">
                    <a:moveTo>
                      <a:pt x="50" y="124"/>
                    </a:moveTo>
                    <a:lnTo>
                      <a:pt x="54" y="122"/>
                    </a:lnTo>
                    <a:lnTo>
                      <a:pt x="42" y="108"/>
                    </a:lnTo>
                    <a:lnTo>
                      <a:pt x="42" y="101"/>
                    </a:lnTo>
                    <a:lnTo>
                      <a:pt x="39" y="100"/>
                    </a:lnTo>
                    <a:lnTo>
                      <a:pt x="39" y="92"/>
                    </a:lnTo>
                    <a:lnTo>
                      <a:pt x="42" y="88"/>
                    </a:lnTo>
                    <a:lnTo>
                      <a:pt x="39" y="90"/>
                    </a:lnTo>
                    <a:lnTo>
                      <a:pt x="39" y="84"/>
                    </a:lnTo>
                    <a:lnTo>
                      <a:pt x="36" y="85"/>
                    </a:lnTo>
                    <a:lnTo>
                      <a:pt x="29" y="71"/>
                    </a:lnTo>
                    <a:lnTo>
                      <a:pt x="31" y="68"/>
                    </a:lnTo>
                    <a:lnTo>
                      <a:pt x="36" y="76"/>
                    </a:lnTo>
                    <a:lnTo>
                      <a:pt x="33" y="64"/>
                    </a:lnTo>
                    <a:lnTo>
                      <a:pt x="28" y="63"/>
                    </a:lnTo>
                    <a:lnTo>
                      <a:pt x="25" y="48"/>
                    </a:lnTo>
                    <a:lnTo>
                      <a:pt x="18" y="44"/>
                    </a:lnTo>
                    <a:lnTo>
                      <a:pt x="15" y="31"/>
                    </a:lnTo>
                    <a:lnTo>
                      <a:pt x="7" y="26"/>
                    </a:lnTo>
                    <a:lnTo>
                      <a:pt x="12" y="24"/>
                    </a:lnTo>
                    <a:lnTo>
                      <a:pt x="8" y="20"/>
                    </a:lnTo>
                    <a:lnTo>
                      <a:pt x="13" y="23"/>
                    </a:lnTo>
                    <a:lnTo>
                      <a:pt x="7" y="7"/>
                    </a:lnTo>
                    <a:lnTo>
                      <a:pt x="0" y="7"/>
                    </a:lnTo>
                    <a:lnTo>
                      <a:pt x="5" y="0"/>
                    </a:lnTo>
                    <a:lnTo>
                      <a:pt x="33" y="56"/>
                    </a:lnTo>
                    <a:lnTo>
                      <a:pt x="62" y="141"/>
                    </a:lnTo>
                  </a:path>
                </a:pathLst>
              </a:custGeom>
              <a:noFill/>
              <a:ln w="3175">
                <a:solidFill>
                  <a:srgbClr val="000000"/>
                </a:solidFill>
                <a:miter lim="800000"/>
                <a:headEnd/>
                <a:tailEnd/>
              </a:ln>
            </p:spPr>
            <p:txBody>
              <a:bodyPr/>
              <a:lstStyle/>
              <a:p>
                <a:pPr algn="ctr" eaLnBrk="0" hangingPunct="0"/>
                <a:endParaRPr lang="en-US" dirty="0"/>
              </a:p>
            </p:txBody>
          </p:sp>
          <p:sp>
            <p:nvSpPr>
              <p:cNvPr id="1793" name="Line 3395"/>
              <p:cNvSpPr>
                <a:spLocks noChangeShapeType="1"/>
              </p:cNvSpPr>
              <p:nvPr/>
            </p:nvSpPr>
            <p:spPr bwMode="auto">
              <a:xfrm flipH="1">
                <a:off x="5458" y="2435"/>
                <a:ext cx="3" cy="1"/>
              </a:xfrm>
              <a:prstGeom prst="line">
                <a:avLst/>
              </a:prstGeom>
              <a:noFill/>
              <a:ln w="3175">
                <a:solidFill>
                  <a:srgbClr val="000000"/>
                </a:solidFill>
                <a:miter lim="800000"/>
                <a:headEnd/>
                <a:tailEnd/>
              </a:ln>
            </p:spPr>
            <p:txBody>
              <a:bodyPr/>
              <a:lstStyle/>
              <a:p>
                <a:endParaRPr lang="en-US" dirty="0"/>
              </a:p>
            </p:txBody>
          </p:sp>
          <p:sp>
            <p:nvSpPr>
              <p:cNvPr id="1794" name="Freeform 3396"/>
              <p:cNvSpPr>
                <a:spLocks/>
              </p:cNvSpPr>
              <p:nvPr/>
            </p:nvSpPr>
            <p:spPr bwMode="auto">
              <a:xfrm>
                <a:off x="5449" y="2418"/>
                <a:ext cx="9" cy="17"/>
              </a:xfrm>
              <a:custGeom>
                <a:avLst/>
                <a:gdLst>
                  <a:gd name="T0" fmla="*/ 9 w 9"/>
                  <a:gd name="T1" fmla="*/ 17 h 17"/>
                  <a:gd name="T2" fmla="*/ 9 w 9"/>
                  <a:gd name="T3" fmla="*/ 14 h 17"/>
                  <a:gd name="T4" fmla="*/ 4 w 9"/>
                  <a:gd name="T5" fmla="*/ 14 h 17"/>
                  <a:gd name="T6" fmla="*/ 7 w 9"/>
                  <a:gd name="T7" fmla="*/ 8 h 17"/>
                  <a:gd name="T8" fmla="*/ 0 w 9"/>
                  <a:gd name="T9" fmla="*/ 4 h 17"/>
                  <a:gd name="T10" fmla="*/ 5 w 9"/>
                  <a:gd name="T11" fmla="*/ 4 h 17"/>
                  <a:gd name="T12" fmla="*/ 0 w 9"/>
                  <a:gd name="T13" fmla="*/ 1 h 17"/>
                  <a:gd name="T14" fmla="*/ 5 w 9"/>
                  <a:gd name="T15" fmla="*/ 0 h 17"/>
                  <a:gd name="T16" fmla="*/ 0 w 9"/>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7"/>
                  <a:gd name="T29" fmla="*/ 9 w 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7">
                    <a:moveTo>
                      <a:pt x="9" y="17"/>
                    </a:moveTo>
                    <a:lnTo>
                      <a:pt x="9" y="14"/>
                    </a:lnTo>
                    <a:lnTo>
                      <a:pt x="4" y="14"/>
                    </a:lnTo>
                    <a:lnTo>
                      <a:pt x="7" y="8"/>
                    </a:lnTo>
                    <a:lnTo>
                      <a:pt x="0" y="4"/>
                    </a:lnTo>
                    <a:lnTo>
                      <a:pt x="5" y="4"/>
                    </a:lnTo>
                    <a:lnTo>
                      <a:pt x="0" y="1"/>
                    </a:ln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795" name="Freeform 3397"/>
              <p:cNvSpPr>
                <a:spLocks/>
              </p:cNvSpPr>
              <p:nvPr/>
            </p:nvSpPr>
            <p:spPr bwMode="auto">
              <a:xfrm>
                <a:off x="4480" y="2296"/>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796" name="Line 3398"/>
              <p:cNvSpPr>
                <a:spLocks noChangeShapeType="1"/>
              </p:cNvSpPr>
              <p:nvPr/>
            </p:nvSpPr>
            <p:spPr bwMode="auto">
              <a:xfrm flipV="1">
                <a:off x="4479" y="2296"/>
                <a:ext cx="1" cy="2"/>
              </a:xfrm>
              <a:prstGeom prst="line">
                <a:avLst/>
              </a:prstGeom>
              <a:noFill/>
              <a:ln w="3175">
                <a:solidFill>
                  <a:srgbClr val="000000"/>
                </a:solidFill>
                <a:miter lim="800000"/>
                <a:headEnd/>
                <a:tailEnd/>
              </a:ln>
            </p:spPr>
            <p:txBody>
              <a:bodyPr/>
              <a:lstStyle/>
              <a:p>
                <a:endParaRPr lang="en-US" dirty="0"/>
              </a:p>
            </p:txBody>
          </p:sp>
          <p:sp>
            <p:nvSpPr>
              <p:cNvPr id="1797" name="Line 3399"/>
              <p:cNvSpPr>
                <a:spLocks noChangeShapeType="1"/>
              </p:cNvSpPr>
              <p:nvPr/>
            </p:nvSpPr>
            <p:spPr bwMode="auto">
              <a:xfrm>
                <a:off x="5357" y="2314"/>
                <a:ext cx="20" cy="1"/>
              </a:xfrm>
              <a:prstGeom prst="line">
                <a:avLst/>
              </a:prstGeom>
              <a:noFill/>
              <a:ln w="3175">
                <a:solidFill>
                  <a:srgbClr val="000000"/>
                </a:solidFill>
                <a:miter lim="800000"/>
                <a:headEnd/>
                <a:tailEnd/>
              </a:ln>
            </p:spPr>
            <p:txBody>
              <a:bodyPr/>
              <a:lstStyle/>
              <a:p>
                <a:endParaRPr lang="en-US" dirty="0"/>
              </a:p>
            </p:txBody>
          </p:sp>
          <p:sp>
            <p:nvSpPr>
              <p:cNvPr id="1798" name="Freeform 3400"/>
              <p:cNvSpPr>
                <a:spLocks/>
              </p:cNvSpPr>
              <p:nvPr/>
            </p:nvSpPr>
            <p:spPr bwMode="auto">
              <a:xfrm>
                <a:off x="5377" y="2299"/>
                <a:ext cx="69" cy="136"/>
              </a:xfrm>
              <a:custGeom>
                <a:avLst/>
                <a:gdLst>
                  <a:gd name="T0" fmla="*/ 0 w 69"/>
                  <a:gd name="T1" fmla="*/ 15 h 136"/>
                  <a:gd name="T2" fmla="*/ 1 w 69"/>
                  <a:gd name="T3" fmla="*/ 23 h 136"/>
                  <a:gd name="T4" fmla="*/ 1 w 69"/>
                  <a:gd name="T5" fmla="*/ 13 h 136"/>
                  <a:gd name="T6" fmla="*/ 8 w 69"/>
                  <a:gd name="T7" fmla="*/ 0 h 136"/>
                  <a:gd name="T8" fmla="*/ 29 w 69"/>
                  <a:gd name="T9" fmla="*/ 34 h 136"/>
                  <a:gd name="T10" fmla="*/ 58 w 69"/>
                  <a:gd name="T11" fmla="*/ 90 h 136"/>
                  <a:gd name="T12" fmla="*/ 69 w 69"/>
                  <a:gd name="T13" fmla="*/ 136 h 136"/>
                  <a:gd name="T14" fmla="*/ 0 60000 65536"/>
                  <a:gd name="T15" fmla="*/ 0 60000 65536"/>
                  <a:gd name="T16" fmla="*/ 0 60000 65536"/>
                  <a:gd name="T17" fmla="*/ 0 60000 65536"/>
                  <a:gd name="T18" fmla="*/ 0 60000 65536"/>
                  <a:gd name="T19" fmla="*/ 0 60000 65536"/>
                  <a:gd name="T20" fmla="*/ 0 60000 65536"/>
                  <a:gd name="T21" fmla="*/ 0 w 69"/>
                  <a:gd name="T22" fmla="*/ 0 h 136"/>
                  <a:gd name="T23" fmla="*/ 69 w 69"/>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136">
                    <a:moveTo>
                      <a:pt x="0" y="15"/>
                    </a:moveTo>
                    <a:lnTo>
                      <a:pt x="1" y="23"/>
                    </a:lnTo>
                    <a:lnTo>
                      <a:pt x="1" y="13"/>
                    </a:lnTo>
                    <a:lnTo>
                      <a:pt x="8" y="0"/>
                    </a:lnTo>
                    <a:lnTo>
                      <a:pt x="29" y="34"/>
                    </a:lnTo>
                    <a:lnTo>
                      <a:pt x="58" y="90"/>
                    </a:lnTo>
                    <a:lnTo>
                      <a:pt x="69" y="136"/>
                    </a:lnTo>
                  </a:path>
                </a:pathLst>
              </a:custGeom>
              <a:noFill/>
              <a:ln w="3175">
                <a:solidFill>
                  <a:srgbClr val="000000"/>
                </a:solidFill>
                <a:miter lim="800000"/>
                <a:headEnd/>
                <a:tailEnd/>
              </a:ln>
            </p:spPr>
            <p:txBody>
              <a:bodyPr/>
              <a:lstStyle/>
              <a:p>
                <a:pPr algn="ctr" eaLnBrk="0" hangingPunct="0"/>
                <a:endParaRPr lang="en-US" dirty="0"/>
              </a:p>
            </p:txBody>
          </p:sp>
          <p:sp>
            <p:nvSpPr>
              <p:cNvPr id="1799" name="Line 3401"/>
              <p:cNvSpPr>
                <a:spLocks noChangeShapeType="1"/>
              </p:cNvSpPr>
              <p:nvPr/>
            </p:nvSpPr>
            <p:spPr bwMode="auto">
              <a:xfrm flipH="1">
                <a:off x="5309" y="2435"/>
                <a:ext cx="137" cy="3"/>
              </a:xfrm>
              <a:prstGeom prst="line">
                <a:avLst/>
              </a:prstGeom>
              <a:noFill/>
              <a:ln w="3175">
                <a:solidFill>
                  <a:srgbClr val="000000"/>
                </a:solidFill>
                <a:miter lim="800000"/>
                <a:headEnd/>
                <a:tailEnd/>
              </a:ln>
            </p:spPr>
            <p:txBody>
              <a:bodyPr/>
              <a:lstStyle/>
              <a:p>
                <a:endParaRPr lang="en-US" dirty="0"/>
              </a:p>
            </p:txBody>
          </p:sp>
          <p:sp>
            <p:nvSpPr>
              <p:cNvPr id="1800" name="Freeform 3402"/>
              <p:cNvSpPr>
                <a:spLocks/>
              </p:cNvSpPr>
              <p:nvPr/>
            </p:nvSpPr>
            <p:spPr bwMode="auto">
              <a:xfrm>
                <a:off x="5229" y="2400"/>
                <a:ext cx="80" cy="40"/>
              </a:xfrm>
              <a:custGeom>
                <a:avLst/>
                <a:gdLst>
                  <a:gd name="T0" fmla="*/ 80 w 80"/>
                  <a:gd name="T1" fmla="*/ 38 h 40"/>
                  <a:gd name="T2" fmla="*/ 39 w 80"/>
                  <a:gd name="T3" fmla="*/ 40 h 40"/>
                  <a:gd name="T4" fmla="*/ 38 w 80"/>
                  <a:gd name="T5" fmla="*/ 0 h 40"/>
                  <a:gd name="T6" fmla="*/ 0 w 80"/>
                  <a:gd name="T7" fmla="*/ 2 h 40"/>
                  <a:gd name="T8" fmla="*/ 0 60000 65536"/>
                  <a:gd name="T9" fmla="*/ 0 60000 65536"/>
                  <a:gd name="T10" fmla="*/ 0 60000 65536"/>
                  <a:gd name="T11" fmla="*/ 0 60000 65536"/>
                  <a:gd name="T12" fmla="*/ 0 w 80"/>
                  <a:gd name="T13" fmla="*/ 0 h 40"/>
                  <a:gd name="T14" fmla="*/ 80 w 80"/>
                  <a:gd name="T15" fmla="*/ 40 h 40"/>
                </a:gdLst>
                <a:ahLst/>
                <a:cxnLst>
                  <a:cxn ang="T8">
                    <a:pos x="T0" y="T1"/>
                  </a:cxn>
                  <a:cxn ang="T9">
                    <a:pos x="T2" y="T3"/>
                  </a:cxn>
                  <a:cxn ang="T10">
                    <a:pos x="T4" y="T5"/>
                  </a:cxn>
                  <a:cxn ang="T11">
                    <a:pos x="T6" y="T7"/>
                  </a:cxn>
                </a:cxnLst>
                <a:rect l="T12" t="T13" r="T14" b="T15"/>
                <a:pathLst>
                  <a:path w="80" h="40">
                    <a:moveTo>
                      <a:pt x="80" y="38"/>
                    </a:moveTo>
                    <a:lnTo>
                      <a:pt x="39" y="40"/>
                    </a:lnTo>
                    <a:lnTo>
                      <a:pt x="38"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801" name="Line 3403"/>
              <p:cNvSpPr>
                <a:spLocks noChangeShapeType="1"/>
              </p:cNvSpPr>
              <p:nvPr/>
            </p:nvSpPr>
            <p:spPr bwMode="auto">
              <a:xfrm flipH="1">
                <a:off x="5226" y="2402"/>
                <a:ext cx="3" cy="1"/>
              </a:xfrm>
              <a:prstGeom prst="line">
                <a:avLst/>
              </a:prstGeom>
              <a:noFill/>
              <a:ln w="3175">
                <a:solidFill>
                  <a:srgbClr val="000000"/>
                </a:solidFill>
                <a:miter lim="800000"/>
                <a:headEnd/>
                <a:tailEnd/>
              </a:ln>
            </p:spPr>
            <p:txBody>
              <a:bodyPr/>
              <a:lstStyle/>
              <a:p>
                <a:endParaRPr lang="en-US" dirty="0"/>
              </a:p>
            </p:txBody>
          </p:sp>
          <p:sp>
            <p:nvSpPr>
              <p:cNvPr id="1802" name="Line 3404"/>
              <p:cNvSpPr>
                <a:spLocks noChangeShapeType="1"/>
              </p:cNvSpPr>
              <p:nvPr/>
            </p:nvSpPr>
            <p:spPr bwMode="auto">
              <a:xfrm flipV="1">
                <a:off x="5226" y="2394"/>
                <a:ext cx="1" cy="8"/>
              </a:xfrm>
              <a:prstGeom prst="line">
                <a:avLst/>
              </a:prstGeom>
              <a:noFill/>
              <a:ln w="3175">
                <a:solidFill>
                  <a:srgbClr val="000000"/>
                </a:solidFill>
                <a:miter lim="800000"/>
                <a:headEnd/>
                <a:tailEnd/>
              </a:ln>
            </p:spPr>
            <p:txBody>
              <a:bodyPr/>
              <a:lstStyle/>
              <a:p>
                <a:endParaRPr lang="en-US" dirty="0"/>
              </a:p>
            </p:txBody>
          </p:sp>
          <p:sp>
            <p:nvSpPr>
              <p:cNvPr id="1803" name="Line 3405"/>
              <p:cNvSpPr>
                <a:spLocks noChangeShapeType="1"/>
              </p:cNvSpPr>
              <p:nvPr/>
            </p:nvSpPr>
            <p:spPr bwMode="auto">
              <a:xfrm flipV="1">
                <a:off x="5226" y="2392"/>
                <a:ext cx="2" cy="2"/>
              </a:xfrm>
              <a:prstGeom prst="line">
                <a:avLst/>
              </a:prstGeom>
              <a:noFill/>
              <a:ln w="3175">
                <a:solidFill>
                  <a:srgbClr val="000000"/>
                </a:solidFill>
                <a:miter lim="800000"/>
                <a:headEnd/>
                <a:tailEnd/>
              </a:ln>
            </p:spPr>
            <p:txBody>
              <a:bodyPr/>
              <a:lstStyle/>
              <a:p>
                <a:endParaRPr lang="en-US" dirty="0"/>
              </a:p>
            </p:txBody>
          </p:sp>
          <p:sp>
            <p:nvSpPr>
              <p:cNvPr id="1804" name="Freeform 3406"/>
              <p:cNvSpPr>
                <a:spLocks/>
              </p:cNvSpPr>
              <p:nvPr/>
            </p:nvSpPr>
            <p:spPr bwMode="auto">
              <a:xfrm>
                <a:off x="5221" y="2317"/>
                <a:ext cx="5" cy="77"/>
              </a:xfrm>
              <a:custGeom>
                <a:avLst/>
                <a:gdLst>
                  <a:gd name="T0" fmla="*/ 5 w 5"/>
                  <a:gd name="T1" fmla="*/ 77 h 77"/>
                  <a:gd name="T2" fmla="*/ 0 w 5"/>
                  <a:gd name="T3" fmla="*/ 0 h 77"/>
                  <a:gd name="T4" fmla="*/ 5 w 5"/>
                  <a:gd name="T5" fmla="*/ 0 h 77"/>
                  <a:gd name="T6" fmla="*/ 0 60000 65536"/>
                  <a:gd name="T7" fmla="*/ 0 60000 65536"/>
                  <a:gd name="T8" fmla="*/ 0 60000 65536"/>
                  <a:gd name="T9" fmla="*/ 0 w 5"/>
                  <a:gd name="T10" fmla="*/ 0 h 77"/>
                  <a:gd name="T11" fmla="*/ 5 w 5"/>
                  <a:gd name="T12" fmla="*/ 77 h 77"/>
                </a:gdLst>
                <a:ahLst/>
                <a:cxnLst>
                  <a:cxn ang="T6">
                    <a:pos x="T0" y="T1"/>
                  </a:cxn>
                  <a:cxn ang="T7">
                    <a:pos x="T2" y="T3"/>
                  </a:cxn>
                  <a:cxn ang="T8">
                    <a:pos x="T4" y="T5"/>
                  </a:cxn>
                </a:cxnLst>
                <a:rect l="T9" t="T10" r="T11" b="T12"/>
                <a:pathLst>
                  <a:path w="5" h="77">
                    <a:moveTo>
                      <a:pt x="5" y="77"/>
                    </a:moveTo>
                    <a:lnTo>
                      <a:pt x="0" y="0"/>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1805" name="Line 3407"/>
              <p:cNvSpPr>
                <a:spLocks noChangeShapeType="1"/>
              </p:cNvSpPr>
              <p:nvPr/>
            </p:nvSpPr>
            <p:spPr bwMode="auto">
              <a:xfrm>
                <a:off x="5226" y="2317"/>
                <a:ext cx="21" cy="1"/>
              </a:xfrm>
              <a:prstGeom prst="line">
                <a:avLst/>
              </a:prstGeom>
              <a:noFill/>
              <a:ln w="3175">
                <a:solidFill>
                  <a:srgbClr val="000000"/>
                </a:solidFill>
                <a:miter lim="800000"/>
                <a:headEnd/>
                <a:tailEnd/>
              </a:ln>
            </p:spPr>
            <p:txBody>
              <a:bodyPr/>
              <a:lstStyle/>
              <a:p>
                <a:endParaRPr lang="en-US" dirty="0"/>
              </a:p>
            </p:txBody>
          </p:sp>
          <p:sp>
            <p:nvSpPr>
              <p:cNvPr id="1806" name="Line 3408"/>
              <p:cNvSpPr>
                <a:spLocks noChangeShapeType="1"/>
              </p:cNvSpPr>
              <p:nvPr/>
            </p:nvSpPr>
            <p:spPr bwMode="auto">
              <a:xfrm flipV="1">
                <a:off x="5247" y="2315"/>
                <a:ext cx="23" cy="2"/>
              </a:xfrm>
              <a:prstGeom prst="line">
                <a:avLst/>
              </a:prstGeom>
              <a:noFill/>
              <a:ln w="3175">
                <a:solidFill>
                  <a:srgbClr val="000000"/>
                </a:solidFill>
                <a:miter lim="800000"/>
                <a:headEnd/>
                <a:tailEnd/>
              </a:ln>
            </p:spPr>
            <p:txBody>
              <a:bodyPr/>
              <a:lstStyle/>
              <a:p>
                <a:endParaRPr lang="en-US" dirty="0"/>
              </a:p>
            </p:txBody>
          </p:sp>
          <p:sp>
            <p:nvSpPr>
              <p:cNvPr id="1807" name="Line 3409"/>
              <p:cNvSpPr>
                <a:spLocks noChangeShapeType="1"/>
              </p:cNvSpPr>
              <p:nvPr/>
            </p:nvSpPr>
            <p:spPr bwMode="auto">
              <a:xfrm flipV="1">
                <a:off x="5270" y="2314"/>
                <a:ext cx="87" cy="1"/>
              </a:xfrm>
              <a:prstGeom prst="line">
                <a:avLst/>
              </a:prstGeom>
              <a:noFill/>
              <a:ln w="3175">
                <a:solidFill>
                  <a:srgbClr val="000000"/>
                </a:solidFill>
                <a:miter lim="800000"/>
                <a:headEnd/>
                <a:tailEnd/>
              </a:ln>
            </p:spPr>
            <p:txBody>
              <a:bodyPr/>
              <a:lstStyle/>
              <a:p>
                <a:endParaRPr lang="en-US" dirty="0"/>
              </a:p>
            </p:txBody>
          </p:sp>
          <p:sp>
            <p:nvSpPr>
              <p:cNvPr id="1808" name="Line 3410"/>
              <p:cNvSpPr>
                <a:spLocks noChangeShapeType="1"/>
              </p:cNvSpPr>
              <p:nvPr/>
            </p:nvSpPr>
            <p:spPr bwMode="auto">
              <a:xfrm flipV="1">
                <a:off x="5357" y="2312"/>
                <a:ext cx="2" cy="2"/>
              </a:xfrm>
              <a:prstGeom prst="line">
                <a:avLst/>
              </a:prstGeom>
              <a:noFill/>
              <a:ln w="3175">
                <a:solidFill>
                  <a:srgbClr val="000000"/>
                </a:solidFill>
                <a:miter lim="800000"/>
                <a:headEnd/>
                <a:tailEnd/>
              </a:ln>
            </p:spPr>
            <p:txBody>
              <a:bodyPr/>
              <a:lstStyle/>
              <a:p>
                <a:endParaRPr lang="en-US" dirty="0"/>
              </a:p>
            </p:txBody>
          </p:sp>
          <p:sp>
            <p:nvSpPr>
              <p:cNvPr id="1809" name="Line 3411"/>
              <p:cNvSpPr>
                <a:spLocks noChangeShapeType="1"/>
              </p:cNvSpPr>
              <p:nvPr/>
            </p:nvSpPr>
            <p:spPr bwMode="auto">
              <a:xfrm flipV="1">
                <a:off x="4480" y="2298"/>
                <a:ext cx="2" cy="1"/>
              </a:xfrm>
              <a:prstGeom prst="line">
                <a:avLst/>
              </a:prstGeom>
              <a:noFill/>
              <a:ln w="3175">
                <a:solidFill>
                  <a:srgbClr val="000000"/>
                </a:solidFill>
                <a:miter lim="800000"/>
                <a:headEnd/>
                <a:tailEnd/>
              </a:ln>
            </p:spPr>
            <p:txBody>
              <a:bodyPr/>
              <a:lstStyle/>
              <a:p>
                <a:endParaRPr lang="en-US" dirty="0"/>
              </a:p>
            </p:txBody>
          </p:sp>
          <p:sp>
            <p:nvSpPr>
              <p:cNvPr id="1810" name="Freeform 3412"/>
              <p:cNvSpPr>
                <a:spLocks/>
              </p:cNvSpPr>
              <p:nvPr/>
            </p:nvSpPr>
            <p:spPr bwMode="auto">
              <a:xfrm>
                <a:off x="5391" y="2302"/>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811" name="Freeform 3413"/>
              <p:cNvSpPr>
                <a:spLocks/>
              </p:cNvSpPr>
              <p:nvPr/>
            </p:nvSpPr>
            <p:spPr bwMode="auto">
              <a:xfrm>
                <a:off x="5048" y="2304"/>
                <a:ext cx="5" cy="2"/>
              </a:xfrm>
              <a:custGeom>
                <a:avLst/>
                <a:gdLst>
                  <a:gd name="T0" fmla="*/ 0 w 5"/>
                  <a:gd name="T1" fmla="*/ 0 h 2"/>
                  <a:gd name="T2" fmla="*/ 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812" name="Line 3414"/>
              <p:cNvSpPr>
                <a:spLocks noChangeShapeType="1"/>
              </p:cNvSpPr>
              <p:nvPr/>
            </p:nvSpPr>
            <p:spPr bwMode="auto">
              <a:xfrm flipV="1">
                <a:off x="5393" y="2306"/>
                <a:ext cx="1" cy="1"/>
              </a:xfrm>
              <a:prstGeom prst="line">
                <a:avLst/>
              </a:prstGeom>
              <a:noFill/>
              <a:ln w="3175">
                <a:solidFill>
                  <a:srgbClr val="000000"/>
                </a:solidFill>
                <a:miter lim="800000"/>
                <a:headEnd/>
                <a:tailEnd/>
              </a:ln>
            </p:spPr>
            <p:txBody>
              <a:bodyPr/>
              <a:lstStyle/>
              <a:p>
                <a:endParaRPr lang="en-US" dirty="0"/>
              </a:p>
            </p:txBody>
          </p:sp>
          <p:sp>
            <p:nvSpPr>
              <p:cNvPr id="1813" name="Line 3415"/>
              <p:cNvSpPr>
                <a:spLocks noChangeShapeType="1"/>
              </p:cNvSpPr>
              <p:nvPr/>
            </p:nvSpPr>
            <p:spPr bwMode="auto">
              <a:xfrm flipV="1">
                <a:off x="5378" y="2309"/>
                <a:ext cx="2" cy="1"/>
              </a:xfrm>
              <a:prstGeom prst="line">
                <a:avLst/>
              </a:prstGeom>
              <a:noFill/>
              <a:ln w="3175">
                <a:solidFill>
                  <a:srgbClr val="000000"/>
                </a:solidFill>
                <a:miter lim="800000"/>
                <a:headEnd/>
                <a:tailEnd/>
              </a:ln>
            </p:spPr>
            <p:txBody>
              <a:bodyPr/>
              <a:lstStyle/>
              <a:p>
                <a:endParaRPr lang="en-US" dirty="0"/>
              </a:p>
            </p:txBody>
          </p:sp>
          <p:sp>
            <p:nvSpPr>
              <p:cNvPr id="1814" name="Line 3416"/>
              <p:cNvSpPr>
                <a:spLocks noChangeShapeType="1"/>
              </p:cNvSpPr>
              <p:nvPr/>
            </p:nvSpPr>
            <p:spPr bwMode="auto">
              <a:xfrm>
                <a:off x="5378" y="2310"/>
                <a:ext cx="1" cy="1"/>
              </a:xfrm>
              <a:prstGeom prst="line">
                <a:avLst/>
              </a:prstGeom>
              <a:noFill/>
              <a:ln w="3175">
                <a:solidFill>
                  <a:srgbClr val="000000"/>
                </a:solidFill>
                <a:miter lim="800000"/>
                <a:headEnd/>
                <a:tailEnd/>
              </a:ln>
            </p:spPr>
            <p:txBody>
              <a:bodyPr/>
              <a:lstStyle/>
              <a:p>
                <a:endParaRPr lang="en-US" dirty="0"/>
              </a:p>
            </p:txBody>
          </p:sp>
          <p:sp>
            <p:nvSpPr>
              <p:cNvPr id="1815" name="Line 3417"/>
              <p:cNvSpPr>
                <a:spLocks noChangeShapeType="1"/>
              </p:cNvSpPr>
              <p:nvPr/>
            </p:nvSpPr>
            <p:spPr bwMode="auto">
              <a:xfrm>
                <a:off x="5378" y="2310"/>
                <a:ext cx="1" cy="1"/>
              </a:xfrm>
              <a:prstGeom prst="line">
                <a:avLst/>
              </a:prstGeom>
              <a:noFill/>
              <a:ln w="3175">
                <a:solidFill>
                  <a:srgbClr val="000000"/>
                </a:solidFill>
                <a:miter lim="800000"/>
                <a:headEnd/>
                <a:tailEnd/>
              </a:ln>
            </p:spPr>
            <p:txBody>
              <a:bodyPr/>
              <a:lstStyle/>
              <a:p>
                <a:endParaRPr lang="en-US" dirty="0"/>
              </a:p>
            </p:txBody>
          </p:sp>
          <p:sp>
            <p:nvSpPr>
              <p:cNvPr id="1816" name="Line 3418"/>
              <p:cNvSpPr>
                <a:spLocks noChangeShapeType="1"/>
              </p:cNvSpPr>
              <p:nvPr/>
            </p:nvSpPr>
            <p:spPr bwMode="auto">
              <a:xfrm flipV="1">
                <a:off x="5394" y="2309"/>
                <a:ext cx="1" cy="1"/>
              </a:xfrm>
              <a:prstGeom prst="line">
                <a:avLst/>
              </a:prstGeom>
              <a:noFill/>
              <a:ln w="3175">
                <a:solidFill>
                  <a:srgbClr val="000000"/>
                </a:solidFill>
                <a:miter lim="800000"/>
                <a:headEnd/>
                <a:tailEnd/>
              </a:ln>
            </p:spPr>
            <p:txBody>
              <a:bodyPr/>
              <a:lstStyle/>
              <a:p>
                <a:endParaRPr lang="en-US" dirty="0"/>
              </a:p>
            </p:txBody>
          </p:sp>
          <p:sp>
            <p:nvSpPr>
              <p:cNvPr id="1817" name="Line 3419"/>
              <p:cNvSpPr>
                <a:spLocks noChangeShapeType="1"/>
              </p:cNvSpPr>
              <p:nvPr/>
            </p:nvSpPr>
            <p:spPr bwMode="auto">
              <a:xfrm>
                <a:off x="5378" y="2310"/>
                <a:ext cx="1" cy="1"/>
              </a:xfrm>
              <a:prstGeom prst="line">
                <a:avLst/>
              </a:prstGeom>
              <a:noFill/>
              <a:ln w="3175">
                <a:solidFill>
                  <a:srgbClr val="000000"/>
                </a:solidFill>
                <a:miter lim="800000"/>
                <a:headEnd/>
                <a:tailEnd/>
              </a:ln>
            </p:spPr>
            <p:txBody>
              <a:bodyPr/>
              <a:lstStyle/>
              <a:p>
                <a:endParaRPr lang="en-US" dirty="0"/>
              </a:p>
            </p:txBody>
          </p:sp>
          <p:sp>
            <p:nvSpPr>
              <p:cNvPr id="1818" name="Line 3420"/>
              <p:cNvSpPr>
                <a:spLocks noChangeShapeType="1"/>
              </p:cNvSpPr>
              <p:nvPr/>
            </p:nvSpPr>
            <p:spPr bwMode="auto">
              <a:xfrm>
                <a:off x="5378" y="2310"/>
                <a:ext cx="1" cy="2"/>
              </a:xfrm>
              <a:prstGeom prst="line">
                <a:avLst/>
              </a:prstGeom>
              <a:noFill/>
              <a:ln w="3175">
                <a:solidFill>
                  <a:srgbClr val="000000"/>
                </a:solidFill>
                <a:miter lim="800000"/>
                <a:headEnd/>
                <a:tailEnd/>
              </a:ln>
            </p:spPr>
            <p:txBody>
              <a:bodyPr/>
              <a:lstStyle/>
              <a:p>
                <a:endParaRPr lang="en-US" dirty="0"/>
              </a:p>
            </p:txBody>
          </p:sp>
          <p:sp>
            <p:nvSpPr>
              <p:cNvPr id="1819" name="Line 3421"/>
              <p:cNvSpPr>
                <a:spLocks noChangeShapeType="1"/>
              </p:cNvSpPr>
              <p:nvPr/>
            </p:nvSpPr>
            <p:spPr bwMode="auto">
              <a:xfrm flipV="1">
                <a:off x="5378" y="2310"/>
                <a:ext cx="1" cy="2"/>
              </a:xfrm>
              <a:prstGeom prst="line">
                <a:avLst/>
              </a:prstGeom>
              <a:noFill/>
              <a:ln w="3175">
                <a:solidFill>
                  <a:srgbClr val="000000"/>
                </a:solidFill>
                <a:miter lim="800000"/>
                <a:headEnd/>
                <a:tailEnd/>
              </a:ln>
            </p:spPr>
            <p:txBody>
              <a:bodyPr/>
              <a:lstStyle/>
              <a:p>
                <a:endParaRPr lang="en-US" dirty="0"/>
              </a:p>
            </p:txBody>
          </p:sp>
        </p:grpSp>
        <p:grpSp>
          <p:nvGrpSpPr>
            <p:cNvPr id="24" name="Group 3422"/>
            <p:cNvGrpSpPr>
              <a:grpSpLocks/>
            </p:cNvGrpSpPr>
            <p:nvPr/>
          </p:nvGrpSpPr>
          <p:grpSpPr bwMode="auto">
            <a:xfrm>
              <a:off x="6973888" y="3667125"/>
              <a:ext cx="1663700" cy="533400"/>
              <a:chOff x="4393" y="2310"/>
              <a:chExt cx="1048" cy="336"/>
            </a:xfrm>
          </p:grpSpPr>
          <p:sp>
            <p:nvSpPr>
              <p:cNvPr id="1420" name="Line 3423"/>
              <p:cNvSpPr>
                <a:spLocks noChangeShapeType="1"/>
              </p:cNvSpPr>
              <p:nvPr/>
            </p:nvSpPr>
            <p:spPr bwMode="auto">
              <a:xfrm flipV="1">
                <a:off x="5398" y="2310"/>
                <a:ext cx="1" cy="2"/>
              </a:xfrm>
              <a:prstGeom prst="line">
                <a:avLst/>
              </a:prstGeom>
              <a:noFill/>
              <a:ln w="3175">
                <a:solidFill>
                  <a:srgbClr val="000000"/>
                </a:solidFill>
                <a:miter lim="800000"/>
                <a:headEnd/>
                <a:tailEnd/>
              </a:ln>
            </p:spPr>
            <p:txBody>
              <a:bodyPr/>
              <a:lstStyle/>
              <a:p>
                <a:endParaRPr lang="en-US" dirty="0"/>
              </a:p>
            </p:txBody>
          </p:sp>
          <p:sp>
            <p:nvSpPr>
              <p:cNvPr id="1421" name="Freeform 3424"/>
              <p:cNvSpPr>
                <a:spLocks/>
              </p:cNvSpPr>
              <p:nvPr/>
            </p:nvSpPr>
            <p:spPr bwMode="auto">
              <a:xfrm>
                <a:off x="5378" y="2310"/>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422" name="Line 3425"/>
              <p:cNvSpPr>
                <a:spLocks noChangeShapeType="1"/>
              </p:cNvSpPr>
              <p:nvPr/>
            </p:nvSpPr>
            <p:spPr bwMode="auto">
              <a:xfrm flipV="1">
                <a:off x="5378" y="2312"/>
                <a:ext cx="1" cy="2"/>
              </a:xfrm>
              <a:prstGeom prst="line">
                <a:avLst/>
              </a:prstGeom>
              <a:noFill/>
              <a:ln w="3175">
                <a:solidFill>
                  <a:srgbClr val="000000"/>
                </a:solidFill>
                <a:miter lim="800000"/>
                <a:headEnd/>
                <a:tailEnd/>
              </a:ln>
            </p:spPr>
            <p:txBody>
              <a:bodyPr/>
              <a:lstStyle/>
              <a:p>
                <a:endParaRPr lang="en-US" dirty="0"/>
              </a:p>
            </p:txBody>
          </p:sp>
          <p:sp>
            <p:nvSpPr>
              <p:cNvPr id="1423" name="Line 3426"/>
              <p:cNvSpPr>
                <a:spLocks noChangeShapeType="1"/>
              </p:cNvSpPr>
              <p:nvPr/>
            </p:nvSpPr>
            <p:spPr bwMode="auto">
              <a:xfrm flipV="1">
                <a:off x="4393" y="2310"/>
                <a:ext cx="2" cy="2"/>
              </a:xfrm>
              <a:prstGeom prst="line">
                <a:avLst/>
              </a:prstGeom>
              <a:noFill/>
              <a:ln w="3175">
                <a:solidFill>
                  <a:srgbClr val="000000"/>
                </a:solidFill>
                <a:miter lim="800000"/>
                <a:headEnd/>
                <a:tailEnd/>
              </a:ln>
            </p:spPr>
            <p:txBody>
              <a:bodyPr/>
              <a:lstStyle/>
              <a:p>
                <a:endParaRPr lang="en-US" dirty="0"/>
              </a:p>
            </p:txBody>
          </p:sp>
          <p:sp>
            <p:nvSpPr>
              <p:cNvPr id="1424" name="Line 3427"/>
              <p:cNvSpPr>
                <a:spLocks noChangeShapeType="1"/>
              </p:cNvSpPr>
              <p:nvPr/>
            </p:nvSpPr>
            <p:spPr bwMode="auto">
              <a:xfrm flipV="1">
                <a:off x="4495" y="2310"/>
                <a:ext cx="2" cy="2"/>
              </a:xfrm>
              <a:prstGeom prst="line">
                <a:avLst/>
              </a:prstGeom>
              <a:noFill/>
              <a:ln w="3175">
                <a:solidFill>
                  <a:srgbClr val="000000"/>
                </a:solidFill>
                <a:miter lim="800000"/>
                <a:headEnd/>
                <a:tailEnd/>
              </a:ln>
            </p:spPr>
            <p:txBody>
              <a:bodyPr/>
              <a:lstStyle/>
              <a:p>
                <a:endParaRPr lang="en-US" dirty="0"/>
              </a:p>
            </p:txBody>
          </p:sp>
          <p:sp>
            <p:nvSpPr>
              <p:cNvPr id="1425" name="Line 3428"/>
              <p:cNvSpPr>
                <a:spLocks noChangeShapeType="1"/>
              </p:cNvSpPr>
              <p:nvPr/>
            </p:nvSpPr>
            <p:spPr bwMode="auto">
              <a:xfrm>
                <a:off x="4495" y="2312"/>
                <a:ext cx="2" cy="2"/>
              </a:xfrm>
              <a:prstGeom prst="line">
                <a:avLst/>
              </a:prstGeom>
              <a:noFill/>
              <a:ln w="3175">
                <a:solidFill>
                  <a:srgbClr val="000000"/>
                </a:solidFill>
                <a:miter lim="800000"/>
                <a:headEnd/>
                <a:tailEnd/>
              </a:ln>
            </p:spPr>
            <p:txBody>
              <a:bodyPr/>
              <a:lstStyle/>
              <a:p>
                <a:endParaRPr lang="en-US" dirty="0"/>
              </a:p>
            </p:txBody>
          </p:sp>
          <p:sp>
            <p:nvSpPr>
              <p:cNvPr id="1426" name="Line 3429"/>
              <p:cNvSpPr>
                <a:spLocks noChangeShapeType="1"/>
              </p:cNvSpPr>
              <p:nvPr/>
            </p:nvSpPr>
            <p:spPr bwMode="auto">
              <a:xfrm flipH="1" flipV="1">
                <a:off x="4495" y="2312"/>
                <a:ext cx="2" cy="2"/>
              </a:xfrm>
              <a:prstGeom prst="line">
                <a:avLst/>
              </a:prstGeom>
              <a:noFill/>
              <a:ln w="3175">
                <a:solidFill>
                  <a:srgbClr val="000000"/>
                </a:solidFill>
                <a:miter lim="800000"/>
                <a:headEnd/>
                <a:tailEnd/>
              </a:ln>
            </p:spPr>
            <p:txBody>
              <a:bodyPr/>
              <a:lstStyle/>
              <a:p>
                <a:endParaRPr lang="en-US" dirty="0"/>
              </a:p>
            </p:txBody>
          </p:sp>
          <p:sp>
            <p:nvSpPr>
              <p:cNvPr id="1427" name="Line 3430"/>
              <p:cNvSpPr>
                <a:spLocks noChangeShapeType="1"/>
              </p:cNvSpPr>
              <p:nvPr/>
            </p:nvSpPr>
            <p:spPr bwMode="auto">
              <a:xfrm flipV="1">
                <a:off x="4594" y="2310"/>
                <a:ext cx="1" cy="2"/>
              </a:xfrm>
              <a:prstGeom prst="line">
                <a:avLst/>
              </a:prstGeom>
              <a:noFill/>
              <a:ln w="3175">
                <a:solidFill>
                  <a:srgbClr val="000000"/>
                </a:solidFill>
                <a:miter lim="800000"/>
                <a:headEnd/>
                <a:tailEnd/>
              </a:ln>
            </p:spPr>
            <p:txBody>
              <a:bodyPr/>
              <a:lstStyle/>
              <a:p>
                <a:endParaRPr lang="en-US" dirty="0"/>
              </a:p>
            </p:txBody>
          </p:sp>
          <p:sp>
            <p:nvSpPr>
              <p:cNvPr id="1428" name="Line 3431"/>
              <p:cNvSpPr>
                <a:spLocks noChangeShapeType="1"/>
              </p:cNvSpPr>
              <p:nvPr/>
            </p:nvSpPr>
            <p:spPr bwMode="auto">
              <a:xfrm flipV="1">
                <a:off x="5399" y="2312"/>
                <a:ext cx="1" cy="2"/>
              </a:xfrm>
              <a:prstGeom prst="line">
                <a:avLst/>
              </a:prstGeom>
              <a:noFill/>
              <a:ln w="3175">
                <a:solidFill>
                  <a:srgbClr val="000000"/>
                </a:solidFill>
                <a:miter lim="800000"/>
                <a:headEnd/>
                <a:tailEnd/>
              </a:ln>
            </p:spPr>
            <p:txBody>
              <a:bodyPr/>
              <a:lstStyle/>
              <a:p>
                <a:endParaRPr lang="en-US" dirty="0"/>
              </a:p>
            </p:txBody>
          </p:sp>
          <p:sp>
            <p:nvSpPr>
              <p:cNvPr id="1429" name="Line 3432"/>
              <p:cNvSpPr>
                <a:spLocks noChangeShapeType="1"/>
              </p:cNvSpPr>
              <p:nvPr/>
            </p:nvSpPr>
            <p:spPr bwMode="auto">
              <a:xfrm flipV="1">
                <a:off x="5378" y="2312"/>
                <a:ext cx="1" cy="2"/>
              </a:xfrm>
              <a:prstGeom prst="line">
                <a:avLst/>
              </a:prstGeom>
              <a:noFill/>
              <a:ln w="3175">
                <a:solidFill>
                  <a:srgbClr val="000000"/>
                </a:solidFill>
                <a:miter lim="800000"/>
                <a:headEnd/>
                <a:tailEnd/>
              </a:ln>
            </p:spPr>
            <p:txBody>
              <a:bodyPr/>
              <a:lstStyle/>
              <a:p>
                <a:endParaRPr lang="en-US" dirty="0"/>
              </a:p>
            </p:txBody>
          </p:sp>
          <p:sp>
            <p:nvSpPr>
              <p:cNvPr id="1430" name="Line 3433"/>
              <p:cNvSpPr>
                <a:spLocks noChangeShapeType="1"/>
              </p:cNvSpPr>
              <p:nvPr/>
            </p:nvSpPr>
            <p:spPr bwMode="auto">
              <a:xfrm flipV="1">
                <a:off x="5378" y="2312"/>
                <a:ext cx="1" cy="2"/>
              </a:xfrm>
              <a:prstGeom prst="line">
                <a:avLst/>
              </a:prstGeom>
              <a:noFill/>
              <a:ln w="3175">
                <a:solidFill>
                  <a:srgbClr val="000000"/>
                </a:solidFill>
                <a:miter lim="800000"/>
                <a:headEnd/>
                <a:tailEnd/>
              </a:ln>
            </p:spPr>
            <p:txBody>
              <a:bodyPr/>
              <a:lstStyle/>
              <a:p>
                <a:endParaRPr lang="en-US" dirty="0"/>
              </a:p>
            </p:txBody>
          </p:sp>
          <p:sp>
            <p:nvSpPr>
              <p:cNvPr id="1431" name="Line 3434"/>
              <p:cNvSpPr>
                <a:spLocks noChangeShapeType="1"/>
              </p:cNvSpPr>
              <p:nvPr/>
            </p:nvSpPr>
            <p:spPr bwMode="auto">
              <a:xfrm>
                <a:off x="4497" y="2314"/>
                <a:ext cx="1" cy="1"/>
              </a:xfrm>
              <a:prstGeom prst="line">
                <a:avLst/>
              </a:prstGeom>
              <a:noFill/>
              <a:ln w="3175">
                <a:solidFill>
                  <a:srgbClr val="000000"/>
                </a:solidFill>
                <a:miter lim="800000"/>
                <a:headEnd/>
                <a:tailEnd/>
              </a:ln>
            </p:spPr>
            <p:txBody>
              <a:bodyPr/>
              <a:lstStyle/>
              <a:p>
                <a:endParaRPr lang="en-US" dirty="0"/>
              </a:p>
            </p:txBody>
          </p:sp>
          <p:sp>
            <p:nvSpPr>
              <p:cNvPr id="1432" name="Line 3435"/>
              <p:cNvSpPr>
                <a:spLocks noChangeShapeType="1"/>
              </p:cNvSpPr>
              <p:nvPr/>
            </p:nvSpPr>
            <p:spPr bwMode="auto">
              <a:xfrm flipH="1" flipV="1">
                <a:off x="4497" y="2314"/>
                <a:ext cx="1" cy="3"/>
              </a:xfrm>
              <a:prstGeom prst="line">
                <a:avLst/>
              </a:prstGeom>
              <a:noFill/>
              <a:ln w="3175">
                <a:solidFill>
                  <a:srgbClr val="000000"/>
                </a:solidFill>
                <a:miter lim="800000"/>
                <a:headEnd/>
                <a:tailEnd/>
              </a:ln>
            </p:spPr>
            <p:txBody>
              <a:bodyPr/>
              <a:lstStyle/>
              <a:p>
                <a:endParaRPr lang="en-US" dirty="0"/>
              </a:p>
            </p:txBody>
          </p:sp>
          <p:sp>
            <p:nvSpPr>
              <p:cNvPr id="1433" name="Line 3436"/>
              <p:cNvSpPr>
                <a:spLocks noChangeShapeType="1"/>
              </p:cNvSpPr>
              <p:nvPr/>
            </p:nvSpPr>
            <p:spPr bwMode="auto">
              <a:xfrm>
                <a:off x="4497" y="2314"/>
                <a:ext cx="1" cy="3"/>
              </a:xfrm>
              <a:prstGeom prst="line">
                <a:avLst/>
              </a:prstGeom>
              <a:noFill/>
              <a:ln w="3175">
                <a:solidFill>
                  <a:srgbClr val="000000"/>
                </a:solidFill>
                <a:miter lim="800000"/>
                <a:headEnd/>
                <a:tailEnd/>
              </a:ln>
            </p:spPr>
            <p:txBody>
              <a:bodyPr/>
              <a:lstStyle/>
              <a:p>
                <a:endParaRPr lang="en-US" dirty="0"/>
              </a:p>
            </p:txBody>
          </p:sp>
          <p:sp>
            <p:nvSpPr>
              <p:cNvPr id="1434" name="Line 3437"/>
              <p:cNvSpPr>
                <a:spLocks noChangeShapeType="1"/>
              </p:cNvSpPr>
              <p:nvPr/>
            </p:nvSpPr>
            <p:spPr bwMode="auto">
              <a:xfrm>
                <a:off x="4395" y="2315"/>
                <a:ext cx="1" cy="2"/>
              </a:xfrm>
              <a:prstGeom prst="line">
                <a:avLst/>
              </a:prstGeom>
              <a:noFill/>
              <a:ln w="3175">
                <a:solidFill>
                  <a:srgbClr val="000000"/>
                </a:solidFill>
                <a:miter lim="800000"/>
                <a:headEnd/>
                <a:tailEnd/>
              </a:ln>
            </p:spPr>
            <p:txBody>
              <a:bodyPr/>
              <a:lstStyle/>
              <a:p>
                <a:endParaRPr lang="en-US" dirty="0"/>
              </a:p>
            </p:txBody>
          </p:sp>
          <p:sp>
            <p:nvSpPr>
              <p:cNvPr id="1435" name="Line 3438"/>
              <p:cNvSpPr>
                <a:spLocks noChangeShapeType="1"/>
              </p:cNvSpPr>
              <p:nvPr/>
            </p:nvSpPr>
            <p:spPr bwMode="auto">
              <a:xfrm flipV="1">
                <a:off x="4395" y="2315"/>
                <a:ext cx="1" cy="2"/>
              </a:xfrm>
              <a:prstGeom prst="line">
                <a:avLst/>
              </a:prstGeom>
              <a:noFill/>
              <a:ln w="3175">
                <a:solidFill>
                  <a:srgbClr val="000000"/>
                </a:solidFill>
                <a:miter lim="800000"/>
                <a:headEnd/>
                <a:tailEnd/>
              </a:ln>
            </p:spPr>
            <p:txBody>
              <a:bodyPr/>
              <a:lstStyle/>
              <a:p>
                <a:endParaRPr lang="en-US" dirty="0"/>
              </a:p>
            </p:txBody>
          </p:sp>
          <p:sp>
            <p:nvSpPr>
              <p:cNvPr id="1436" name="Line 3439"/>
              <p:cNvSpPr>
                <a:spLocks noChangeShapeType="1"/>
              </p:cNvSpPr>
              <p:nvPr/>
            </p:nvSpPr>
            <p:spPr bwMode="auto">
              <a:xfrm>
                <a:off x="5399" y="2317"/>
                <a:ext cx="1" cy="1"/>
              </a:xfrm>
              <a:prstGeom prst="line">
                <a:avLst/>
              </a:prstGeom>
              <a:noFill/>
              <a:ln w="3175">
                <a:solidFill>
                  <a:srgbClr val="000000"/>
                </a:solidFill>
                <a:miter lim="800000"/>
                <a:headEnd/>
                <a:tailEnd/>
              </a:ln>
            </p:spPr>
            <p:txBody>
              <a:bodyPr/>
              <a:lstStyle/>
              <a:p>
                <a:endParaRPr lang="en-US" dirty="0"/>
              </a:p>
            </p:txBody>
          </p:sp>
          <p:sp>
            <p:nvSpPr>
              <p:cNvPr id="1437" name="Line 3440"/>
              <p:cNvSpPr>
                <a:spLocks noChangeShapeType="1"/>
              </p:cNvSpPr>
              <p:nvPr/>
            </p:nvSpPr>
            <p:spPr bwMode="auto">
              <a:xfrm flipV="1">
                <a:off x="4395" y="2315"/>
                <a:ext cx="1" cy="2"/>
              </a:xfrm>
              <a:prstGeom prst="line">
                <a:avLst/>
              </a:prstGeom>
              <a:noFill/>
              <a:ln w="3175">
                <a:solidFill>
                  <a:srgbClr val="000000"/>
                </a:solidFill>
                <a:miter lim="800000"/>
                <a:headEnd/>
                <a:tailEnd/>
              </a:ln>
            </p:spPr>
            <p:txBody>
              <a:bodyPr/>
              <a:lstStyle/>
              <a:p>
                <a:endParaRPr lang="en-US" dirty="0"/>
              </a:p>
            </p:txBody>
          </p:sp>
          <p:sp>
            <p:nvSpPr>
              <p:cNvPr id="1438" name="Line 3441"/>
              <p:cNvSpPr>
                <a:spLocks noChangeShapeType="1"/>
              </p:cNvSpPr>
              <p:nvPr/>
            </p:nvSpPr>
            <p:spPr bwMode="auto">
              <a:xfrm flipV="1">
                <a:off x="4395" y="2315"/>
                <a:ext cx="1" cy="2"/>
              </a:xfrm>
              <a:prstGeom prst="line">
                <a:avLst/>
              </a:prstGeom>
              <a:noFill/>
              <a:ln w="3175">
                <a:solidFill>
                  <a:srgbClr val="000000"/>
                </a:solidFill>
                <a:miter lim="800000"/>
                <a:headEnd/>
                <a:tailEnd/>
              </a:ln>
            </p:spPr>
            <p:txBody>
              <a:bodyPr/>
              <a:lstStyle/>
              <a:p>
                <a:endParaRPr lang="en-US" dirty="0"/>
              </a:p>
            </p:txBody>
          </p:sp>
          <p:sp>
            <p:nvSpPr>
              <p:cNvPr id="1439" name="Freeform 3442"/>
              <p:cNvSpPr>
                <a:spLocks/>
              </p:cNvSpPr>
              <p:nvPr/>
            </p:nvSpPr>
            <p:spPr bwMode="auto">
              <a:xfrm>
                <a:off x="4578" y="2317"/>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440" name="Line 3443"/>
              <p:cNvSpPr>
                <a:spLocks noChangeShapeType="1"/>
              </p:cNvSpPr>
              <p:nvPr/>
            </p:nvSpPr>
            <p:spPr bwMode="auto">
              <a:xfrm>
                <a:off x="4498" y="2317"/>
                <a:ext cx="1" cy="1"/>
              </a:xfrm>
              <a:prstGeom prst="line">
                <a:avLst/>
              </a:prstGeom>
              <a:noFill/>
              <a:ln w="3175">
                <a:solidFill>
                  <a:srgbClr val="000000"/>
                </a:solidFill>
                <a:miter lim="800000"/>
                <a:headEnd/>
                <a:tailEnd/>
              </a:ln>
            </p:spPr>
            <p:txBody>
              <a:bodyPr/>
              <a:lstStyle/>
              <a:p>
                <a:endParaRPr lang="en-US" dirty="0"/>
              </a:p>
            </p:txBody>
          </p:sp>
          <p:sp>
            <p:nvSpPr>
              <p:cNvPr id="1441" name="Freeform 3444"/>
              <p:cNvSpPr>
                <a:spLocks/>
              </p:cNvSpPr>
              <p:nvPr/>
            </p:nvSpPr>
            <p:spPr bwMode="auto">
              <a:xfrm>
                <a:off x="5404" y="2317"/>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442" name="Freeform 3445"/>
              <p:cNvSpPr>
                <a:spLocks/>
              </p:cNvSpPr>
              <p:nvPr/>
            </p:nvSpPr>
            <p:spPr bwMode="auto">
              <a:xfrm>
                <a:off x="4573" y="2317"/>
                <a:ext cx="3" cy="1"/>
              </a:xfrm>
              <a:custGeom>
                <a:avLst/>
                <a:gdLst>
                  <a:gd name="T0" fmla="*/ 0 w 3"/>
                  <a:gd name="T1" fmla="*/ 1 h 1"/>
                  <a:gd name="T2" fmla="*/ 3 w 3"/>
                  <a:gd name="T3" fmla="*/ 0 h 1"/>
                  <a:gd name="T4" fmla="*/ 0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443" name="Line 3446"/>
              <p:cNvSpPr>
                <a:spLocks noChangeShapeType="1"/>
              </p:cNvSpPr>
              <p:nvPr/>
            </p:nvSpPr>
            <p:spPr bwMode="auto">
              <a:xfrm flipV="1">
                <a:off x="4521" y="2317"/>
                <a:ext cx="1" cy="1"/>
              </a:xfrm>
              <a:prstGeom prst="line">
                <a:avLst/>
              </a:prstGeom>
              <a:noFill/>
              <a:ln w="3175">
                <a:solidFill>
                  <a:srgbClr val="000000"/>
                </a:solidFill>
                <a:miter lim="800000"/>
                <a:headEnd/>
                <a:tailEnd/>
              </a:ln>
            </p:spPr>
            <p:txBody>
              <a:bodyPr/>
              <a:lstStyle/>
              <a:p>
                <a:endParaRPr lang="en-US" dirty="0"/>
              </a:p>
            </p:txBody>
          </p:sp>
          <p:sp>
            <p:nvSpPr>
              <p:cNvPr id="1444" name="Line 3447"/>
              <p:cNvSpPr>
                <a:spLocks noChangeShapeType="1"/>
              </p:cNvSpPr>
              <p:nvPr/>
            </p:nvSpPr>
            <p:spPr bwMode="auto">
              <a:xfrm flipV="1">
                <a:off x="4498" y="2317"/>
                <a:ext cx="2" cy="1"/>
              </a:xfrm>
              <a:prstGeom prst="line">
                <a:avLst/>
              </a:prstGeom>
              <a:noFill/>
              <a:ln w="3175">
                <a:solidFill>
                  <a:srgbClr val="000000"/>
                </a:solidFill>
                <a:miter lim="800000"/>
                <a:headEnd/>
                <a:tailEnd/>
              </a:ln>
            </p:spPr>
            <p:txBody>
              <a:bodyPr/>
              <a:lstStyle/>
              <a:p>
                <a:endParaRPr lang="en-US" dirty="0"/>
              </a:p>
            </p:txBody>
          </p:sp>
          <p:sp>
            <p:nvSpPr>
              <p:cNvPr id="1445" name="Line 3448"/>
              <p:cNvSpPr>
                <a:spLocks noChangeShapeType="1"/>
              </p:cNvSpPr>
              <p:nvPr/>
            </p:nvSpPr>
            <p:spPr bwMode="auto">
              <a:xfrm flipV="1">
                <a:off x="4498" y="2318"/>
                <a:ext cx="2" cy="2"/>
              </a:xfrm>
              <a:prstGeom prst="line">
                <a:avLst/>
              </a:prstGeom>
              <a:noFill/>
              <a:ln w="3175">
                <a:solidFill>
                  <a:srgbClr val="000000"/>
                </a:solidFill>
                <a:miter lim="800000"/>
                <a:headEnd/>
                <a:tailEnd/>
              </a:ln>
            </p:spPr>
            <p:txBody>
              <a:bodyPr/>
              <a:lstStyle/>
              <a:p>
                <a:endParaRPr lang="en-US" dirty="0"/>
              </a:p>
            </p:txBody>
          </p:sp>
          <p:sp>
            <p:nvSpPr>
              <p:cNvPr id="1446" name="Line 3449"/>
              <p:cNvSpPr>
                <a:spLocks noChangeShapeType="1"/>
              </p:cNvSpPr>
              <p:nvPr/>
            </p:nvSpPr>
            <p:spPr bwMode="auto">
              <a:xfrm flipV="1">
                <a:off x="4395" y="2318"/>
                <a:ext cx="1" cy="2"/>
              </a:xfrm>
              <a:prstGeom prst="line">
                <a:avLst/>
              </a:prstGeom>
              <a:noFill/>
              <a:ln w="3175">
                <a:solidFill>
                  <a:srgbClr val="000000"/>
                </a:solidFill>
                <a:miter lim="800000"/>
                <a:headEnd/>
                <a:tailEnd/>
              </a:ln>
            </p:spPr>
            <p:txBody>
              <a:bodyPr/>
              <a:lstStyle/>
              <a:p>
                <a:endParaRPr lang="en-US" dirty="0"/>
              </a:p>
            </p:txBody>
          </p:sp>
          <p:sp>
            <p:nvSpPr>
              <p:cNvPr id="1447" name="Line 3450"/>
              <p:cNvSpPr>
                <a:spLocks noChangeShapeType="1"/>
              </p:cNvSpPr>
              <p:nvPr/>
            </p:nvSpPr>
            <p:spPr bwMode="auto">
              <a:xfrm flipH="1">
                <a:off x="4395" y="2318"/>
                <a:ext cx="1" cy="2"/>
              </a:xfrm>
              <a:prstGeom prst="line">
                <a:avLst/>
              </a:prstGeom>
              <a:noFill/>
              <a:ln w="3175">
                <a:solidFill>
                  <a:srgbClr val="000000"/>
                </a:solidFill>
                <a:miter lim="800000"/>
                <a:headEnd/>
                <a:tailEnd/>
              </a:ln>
            </p:spPr>
            <p:txBody>
              <a:bodyPr/>
              <a:lstStyle/>
              <a:p>
                <a:endParaRPr lang="en-US" dirty="0"/>
              </a:p>
            </p:txBody>
          </p:sp>
          <p:sp>
            <p:nvSpPr>
              <p:cNvPr id="1448" name="Line 3451"/>
              <p:cNvSpPr>
                <a:spLocks noChangeShapeType="1"/>
              </p:cNvSpPr>
              <p:nvPr/>
            </p:nvSpPr>
            <p:spPr bwMode="auto">
              <a:xfrm>
                <a:off x="5399" y="2320"/>
                <a:ext cx="2" cy="1"/>
              </a:xfrm>
              <a:prstGeom prst="line">
                <a:avLst/>
              </a:prstGeom>
              <a:noFill/>
              <a:ln w="3175">
                <a:solidFill>
                  <a:srgbClr val="000000"/>
                </a:solidFill>
                <a:miter lim="800000"/>
                <a:headEnd/>
                <a:tailEnd/>
              </a:ln>
            </p:spPr>
            <p:txBody>
              <a:bodyPr/>
              <a:lstStyle/>
              <a:p>
                <a:endParaRPr lang="en-US" dirty="0"/>
              </a:p>
            </p:txBody>
          </p:sp>
          <p:sp>
            <p:nvSpPr>
              <p:cNvPr id="1449" name="Line 3452"/>
              <p:cNvSpPr>
                <a:spLocks noChangeShapeType="1"/>
              </p:cNvSpPr>
              <p:nvPr/>
            </p:nvSpPr>
            <p:spPr bwMode="auto">
              <a:xfrm flipV="1">
                <a:off x="4566" y="2318"/>
                <a:ext cx="1" cy="2"/>
              </a:xfrm>
              <a:prstGeom prst="line">
                <a:avLst/>
              </a:prstGeom>
              <a:noFill/>
              <a:ln w="3175">
                <a:solidFill>
                  <a:srgbClr val="000000"/>
                </a:solidFill>
                <a:miter lim="800000"/>
                <a:headEnd/>
                <a:tailEnd/>
              </a:ln>
            </p:spPr>
            <p:txBody>
              <a:bodyPr/>
              <a:lstStyle/>
              <a:p>
                <a:endParaRPr lang="en-US" dirty="0"/>
              </a:p>
            </p:txBody>
          </p:sp>
          <p:sp>
            <p:nvSpPr>
              <p:cNvPr id="1450" name="Freeform 3453"/>
              <p:cNvSpPr>
                <a:spLocks/>
              </p:cNvSpPr>
              <p:nvPr/>
            </p:nvSpPr>
            <p:spPr bwMode="auto">
              <a:xfrm>
                <a:off x="4498" y="2320"/>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451" name="Line 3454"/>
              <p:cNvSpPr>
                <a:spLocks noChangeShapeType="1"/>
              </p:cNvSpPr>
              <p:nvPr/>
            </p:nvSpPr>
            <p:spPr bwMode="auto">
              <a:xfrm flipV="1">
                <a:off x="5401" y="2320"/>
                <a:ext cx="2" cy="2"/>
              </a:xfrm>
              <a:prstGeom prst="line">
                <a:avLst/>
              </a:prstGeom>
              <a:noFill/>
              <a:ln w="3175">
                <a:solidFill>
                  <a:srgbClr val="000000"/>
                </a:solidFill>
                <a:miter lim="800000"/>
                <a:headEnd/>
                <a:tailEnd/>
              </a:ln>
            </p:spPr>
            <p:txBody>
              <a:bodyPr/>
              <a:lstStyle/>
              <a:p>
                <a:endParaRPr lang="en-US" dirty="0"/>
              </a:p>
            </p:txBody>
          </p:sp>
          <p:sp>
            <p:nvSpPr>
              <p:cNvPr id="1452" name="Line 3455"/>
              <p:cNvSpPr>
                <a:spLocks noChangeShapeType="1"/>
              </p:cNvSpPr>
              <p:nvPr/>
            </p:nvSpPr>
            <p:spPr bwMode="auto">
              <a:xfrm flipV="1">
                <a:off x="4584" y="2322"/>
                <a:ext cx="2" cy="1"/>
              </a:xfrm>
              <a:prstGeom prst="line">
                <a:avLst/>
              </a:prstGeom>
              <a:noFill/>
              <a:ln w="3175">
                <a:solidFill>
                  <a:srgbClr val="000000"/>
                </a:solidFill>
                <a:miter lim="800000"/>
                <a:headEnd/>
                <a:tailEnd/>
              </a:ln>
            </p:spPr>
            <p:txBody>
              <a:bodyPr/>
              <a:lstStyle/>
              <a:p>
                <a:endParaRPr lang="en-US" dirty="0"/>
              </a:p>
            </p:txBody>
          </p:sp>
          <p:sp>
            <p:nvSpPr>
              <p:cNvPr id="1453" name="Line 3456"/>
              <p:cNvSpPr>
                <a:spLocks noChangeShapeType="1"/>
              </p:cNvSpPr>
              <p:nvPr/>
            </p:nvSpPr>
            <p:spPr bwMode="auto">
              <a:xfrm>
                <a:off x="4586" y="2323"/>
                <a:ext cx="1" cy="1"/>
              </a:xfrm>
              <a:prstGeom prst="line">
                <a:avLst/>
              </a:prstGeom>
              <a:noFill/>
              <a:ln w="3175">
                <a:solidFill>
                  <a:srgbClr val="000000"/>
                </a:solidFill>
                <a:miter lim="800000"/>
                <a:headEnd/>
                <a:tailEnd/>
              </a:ln>
            </p:spPr>
            <p:txBody>
              <a:bodyPr/>
              <a:lstStyle/>
              <a:p>
                <a:endParaRPr lang="en-US" dirty="0"/>
              </a:p>
            </p:txBody>
          </p:sp>
          <p:sp>
            <p:nvSpPr>
              <p:cNvPr id="1454" name="Line 3457"/>
              <p:cNvSpPr>
                <a:spLocks noChangeShapeType="1"/>
              </p:cNvSpPr>
              <p:nvPr/>
            </p:nvSpPr>
            <p:spPr bwMode="auto">
              <a:xfrm flipV="1">
                <a:off x="4584" y="2322"/>
                <a:ext cx="2" cy="1"/>
              </a:xfrm>
              <a:prstGeom prst="line">
                <a:avLst/>
              </a:prstGeom>
              <a:noFill/>
              <a:ln w="3175">
                <a:solidFill>
                  <a:srgbClr val="000000"/>
                </a:solidFill>
                <a:miter lim="800000"/>
                <a:headEnd/>
                <a:tailEnd/>
              </a:ln>
            </p:spPr>
            <p:txBody>
              <a:bodyPr/>
              <a:lstStyle/>
              <a:p>
                <a:endParaRPr lang="en-US" dirty="0"/>
              </a:p>
            </p:txBody>
          </p:sp>
          <p:sp>
            <p:nvSpPr>
              <p:cNvPr id="1455" name="Freeform 3458"/>
              <p:cNvSpPr>
                <a:spLocks/>
              </p:cNvSpPr>
              <p:nvPr/>
            </p:nvSpPr>
            <p:spPr bwMode="auto">
              <a:xfrm>
                <a:off x="4498" y="2323"/>
                <a:ext cx="3" cy="3"/>
              </a:xfrm>
              <a:custGeom>
                <a:avLst/>
                <a:gdLst>
                  <a:gd name="T0" fmla="*/ 0 w 3"/>
                  <a:gd name="T1" fmla="*/ 3 h 3"/>
                  <a:gd name="T2" fmla="*/ 3 w 3"/>
                  <a:gd name="T3" fmla="*/ 0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456" name="Freeform 3459"/>
              <p:cNvSpPr>
                <a:spLocks/>
              </p:cNvSpPr>
              <p:nvPr/>
            </p:nvSpPr>
            <p:spPr bwMode="auto">
              <a:xfrm>
                <a:off x="4492" y="2323"/>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457" name="Line 3460"/>
              <p:cNvSpPr>
                <a:spLocks noChangeShapeType="1"/>
              </p:cNvSpPr>
              <p:nvPr/>
            </p:nvSpPr>
            <p:spPr bwMode="auto">
              <a:xfrm flipV="1">
                <a:off x="5403" y="2323"/>
                <a:ext cx="1" cy="2"/>
              </a:xfrm>
              <a:prstGeom prst="line">
                <a:avLst/>
              </a:prstGeom>
              <a:noFill/>
              <a:ln w="3175">
                <a:solidFill>
                  <a:srgbClr val="000000"/>
                </a:solidFill>
                <a:miter lim="800000"/>
                <a:headEnd/>
                <a:tailEnd/>
              </a:ln>
            </p:spPr>
            <p:txBody>
              <a:bodyPr/>
              <a:lstStyle/>
              <a:p>
                <a:endParaRPr lang="en-US" dirty="0"/>
              </a:p>
            </p:txBody>
          </p:sp>
          <p:sp>
            <p:nvSpPr>
              <p:cNvPr id="1458" name="Line 3461"/>
              <p:cNvSpPr>
                <a:spLocks noChangeShapeType="1"/>
              </p:cNvSpPr>
              <p:nvPr/>
            </p:nvSpPr>
            <p:spPr bwMode="auto">
              <a:xfrm flipV="1">
                <a:off x="5411" y="2323"/>
                <a:ext cx="1" cy="2"/>
              </a:xfrm>
              <a:prstGeom prst="line">
                <a:avLst/>
              </a:prstGeom>
              <a:noFill/>
              <a:ln w="3175">
                <a:solidFill>
                  <a:srgbClr val="000000"/>
                </a:solidFill>
                <a:miter lim="800000"/>
                <a:headEnd/>
                <a:tailEnd/>
              </a:ln>
            </p:spPr>
            <p:txBody>
              <a:bodyPr/>
              <a:lstStyle/>
              <a:p>
                <a:endParaRPr lang="en-US" dirty="0"/>
              </a:p>
            </p:txBody>
          </p:sp>
          <p:sp>
            <p:nvSpPr>
              <p:cNvPr id="1459" name="Line 3462"/>
              <p:cNvSpPr>
                <a:spLocks noChangeShapeType="1"/>
              </p:cNvSpPr>
              <p:nvPr/>
            </p:nvSpPr>
            <p:spPr bwMode="auto">
              <a:xfrm>
                <a:off x="5412" y="2325"/>
                <a:ext cx="1" cy="1"/>
              </a:xfrm>
              <a:prstGeom prst="line">
                <a:avLst/>
              </a:prstGeom>
              <a:noFill/>
              <a:ln w="3175">
                <a:solidFill>
                  <a:srgbClr val="000000"/>
                </a:solidFill>
                <a:miter lim="800000"/>
                <a:headEnd/>
                <a:tailEnd/>
              </a:ln>
            </p:spPr>
            <p:txBody>
              <a:bodyPr/>
              <a:lstStyle/>
              <a:p>
                <a:endParaRPr lang="en-US" dirty="0"/>
              </a:p>
            </p:txBody>
          </p:sp>
          <p:sp>
            <p:nvSpPr>
              <p:cNvPr id="1460" name="Line 3463"/>
              <p:cNvSpPr>
                <a:spLocks noChangeShapeType="1"/>
              </p:cNvSpPr>
              <p:nvPr/>
            </p:nvSpPr>
            <p:spPr bwMode="auto">
              <a:xfrm flipV="1">
                <a:off x="5403" y="2323"/>
                <a:ext cx="1" cy="2"/>
              </a:xfrm>
              <a:prstGeom prst="line">
                <a:avLst/>
              </a:prstGeom>
              <a:noFill/>
              <a:ln w="3175">
                <a:solidFill>
                  <a:srgbClr val="000000"/>
                </a:solidFill>
                <a:miter lim="800000"/>
                <a:headEnd/>
                <a:tailEnd/>
              </a:ln>
            </p:spPr>
            <p:txBody>
              <a:bodyPr/>
              <a:lstStyle/>
              <a:p>
                <a:endParaRPr lang="en-US" dirty="0"/>
              </a:p>
            </p:txBody>
          </p:sp>
          <p:sp>
            <p:nvSpPr>
              <p:cNvPr id="1461" name="Freeform 3464"/>
              <p:cNvSpPr>
                <a:spLocks/>
              </p:cNvSpPr>
              <p:nvPr/>
            </p:nvSpPr>
            <p:spPr bwMode="auto">
              <a:xfrm>
                <a:off x="5411" y="2325"/>
                <a:ext cx="5" cy="8"/>
              </a:xfrm>
              <a:custGeom>
                <a:avLst/>
                <a:gdLst>
                  <a:gd name="T0" fmla="*/ 1 w 5"/>
                  <a:gd name="T1" fmla="*/ 8 h 8"/>
                  <a:gd name="T2" fmla="*/ 0 w 5"/>
                  <a:gd name="T3" fmla="*/ 1 h 8"/>
                  <a:gd name="T4" fmla="*/ 3 w 5"/>
                  <a:gd name="T5" fmla="*/ 6 h 8"/>
                  <a:gd name="T6" fmla="*/ 1 w 5"/>
                  <a:gd name="T7" fmla="*/ 0 h 8"/>
                  <a:gd name="T8" fmla="*/ 5 w 5"/>
                  <a:gd name="T9" fmla="*/ 6 h 8"/>
                  <a:gd name="T10" fmla="*/ 1 w 5"/>
                  <a:gd name="T11" fmla="*/ 8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8"/>
                    </a:moveTo>
                    <a:lnTo>
                      <a:pt x="0" y="1"/>
                    </a:lnTo>
                    <a:lnTo>
                      <a:pt x="3" y="6"/>
                    </a:lnTo>
                    <a:lnTo>
                      <a:pt x="1" y="0"/>
                    </a:lnTo>
                    <a:lnTo>
                      <a:pt x="5" y="6"/>
                    </a:lnTo>
                    <a:lnTo>
                      <a:pt x="1" y="8"/>
                    </a:lnTo>
                  </a:path>
                </a:pathLst>
              </a:custGeom>
              <a:noFill/>
              <a:ln w="3175">
                <a:solidFill>
                  <a:srgbClr val="000000"/>
                </a:solidFill>
                <a:miter lim="800000"/>
                <a:headEnd/>
                <a:tailEnd/>
              </a:ln>
            </p:spPr>
            <p:txBody>
              <a:bodyPr/>
              <a:lstStyle/>
              <a:p>
                <a:pPr algn="ctr" eaLnBrk="0" hangingPunct="0"/>
                <a:endParaRPr lang="en-US" dirty="0"/>
              </a:p>
            </p:txBody>
          </p:sp>
          <p:sp>
            <p:nvSpPr>
              <p:cNvPr id="1462" name="Line 3465"/>
              <p:cNvSpPr>
                <a:spLocks noChangeShapeType="1"/>
              </p:cNvSpPr>
              <p:nvPr/>
            </p:nvSpPr>
            <p:spPr bwMode="auto">
              <a:xfrm>
                <a:off x="5403" y="2325"/>
                <a:ext cx="1" cy="1"/>
              </a:xfrm>
              <a:prstGeom prst="line">
                <a:avLst/>
              </a:prstGeom>
              <a:noFill/>
              <a:ln w="3175">
                <a:solidFill>
                  <a:srgbClr val="000000"/>
                </a:solidFill>
                <a:miter lim="800000"/>
                <a:headEnd/>
                <a:tailEnd/>
              </a:ln>
            </p:spPr>
            <p:txBody>
              <a:bodyPr/>
              <a:lstStyle/>
              <a:p>
                <a:endParaRPr lang="en-US" dirty="0"/>
              </a:p>
            </p:txBody>
          </p:sp>
          <p:sp>
            <p:nvSpPr>
              <p:cNvPr id="1463" name="Freeform 3466"/>
              <p:cNvSpPr>
                <a:spLocks/>
              </p:cNvSpPr>
              <p:nvPr/>
            </p:nvSpPr>
            <p:spPr bwMode="auto">
              <a:xfrm>
                <a:off x="5407" y="2326"/>
                <a:ext cx="2" cy="4"/>
              </a:xfrm>
              <a:custGeom>
                <a:avLst/>
                <a:gdLst>
                  <a:gd name="T0" fmla="*/ 2 w 2"/>
                  <a:gd name="T1" fmla="*/ 4 h 4"/>
                  <a:gd name="T2" fmla="*/ 0 w 2"/>
                  <a:gd name="T3" fmla="*/ 0 h 4"/>
                  <a:gd name="T4" fmla="*/ 2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4"/>
                    </a:moveTo>
                    <a:lnTo>
                      <a:pt x="0" y="0"/>
                    </a:lnTo>
                    <a:lnTo>
                      <a:pt x="2" y="4"/>
                    </a:lnTo>
                  </a:path>
                </a:pathLst>
              </a:custGeom>
              <a:noFill/>
              <a:ln w="3175">
                <a:solidFill>
                  <a:srgbClr val="000000"/>
                </a:solidFill>
                <a:miter lim="800000"/>
                <a:headEnd/>
                <a:tailEnd/>
              </a:ln>
            </p:spPr>
            <p:txBody>
              <a:bodyPr/>
              <a:lstStyle/>
              <a:p>
                <a:pPr algn="ctr" eaLnBrk="0" hangingPunct="0"/>
                <a:endParaRPr lang="en-US" dirty="0"/>
              </a:p>
            </p:txBody>
          </p:sp>
          <p:sp>
            <p:nvSpPr>
              <p:cNvPr id="1464" name="Freeform 3467"/>
              <p:cNvSpPr>
                <a:spLocks/>
              </p:cNvSpPr>
              <p:nvPr/>
            </p:nvSpPr>
            <p:spPr bwMode="auto">
              <a:xfrm>
                <a:off x="4429" y="2326"/>
                <a:ext cx="1" cy="5"/>
              </a:xfrm>
              <a:custGeom>
                <a:avLst/>
                <a:gdLst>
                  <a:gd name="T0" fmla="*/ 0 w 1"/>
                  <a:gd name="T1" fmla="*/ 5 h 5"/>
                  <a:gd name="T2" fmla="*/ 1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1"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465" name="Line 3468"/>
              <p:cNvSpPr>
                <a:spLocks noChangeShapeType="1"/>
              </p:cNvSpPr>
              <p:nvPr/>
            </p:nvSpPr>
            <p:spPr bwMode="auto">
              <a:xfrm flipV="1">
                <a:off x="4430" y="2328"/>
                <a:ext cx="2" cy="2"/>
              </a:xfrm>
              <a:prstGeom prst="line">
                <a:avLst/>
              </a:prstGeom>
              <a:noFill/>
              <a:ln w="3175">
                <a:solidFill>
                  <a:srgbClr val="000000"/>
                </a:solidFill>
                <a:miter lim="800000"/>
                <a:headEnd/>
                <a:tailEnd/>
              </a:ln>
            </p:spPr>
            <p:txBody>
              <a:bodyPr/>
              <a:lstStyle/>
              <a:p>
                <a:endParaRPr lang="en-US" dirty="0"/>
              </a:p>
            </p:txBody>
          </p:sp>
          <p:sp>
            <p:nvSpPr>
              <p:cNvPr id="1466" name="Line 3469"/>
              <p:cNvSpPr>
                <a:spLocks noChangeShapeType="1"/>
              </p:cNvSpPr>
              <p:nvPr/>
            </p:nvSpPr>
            <p:spPr bwMode="auto">
              <a:xfrm flipV="1">
                <a:off x="4498" y="2328"/>
                <a:ext cx="2" cy="2"/>
              </a:xfrm>
              <a:prstGeom prst="line">
                <a:avLst/>
              </a:prstGeom>
              <a:noFill/>
              <a:ln w="3175">
                <a:solidFill>
                  <a:srgbClr val="000000"/>
                </a:solidFill>
                <a:miter lim="800000"/>
                <a:headEnd/>
                <a:tailEnd/>
              </a:ln>
            </p:spPr>
            <p:txBody>
              <a:bodyPr/>
              <a:lstStyle/>
              <a:p>
                <a:endParaRPr lang="en-US" dirty="0"/>
              </a:p>
            </p:txBody>
          </p:sp>
          <p:sp>
            <p:nvSpPr>
              <p:cNvPr id="1467" name="Line 3470"/>
              <p:cNvSpPr>
                <a:spLocks noChangeShapeType="1"/>
              </p:cNvSpPr>
              <p:nvPr/>
            </p:nvSpPr>
            <p:spPr bwMode="auto">
              <a:xfrm>
                <a:off x="5411" y="2330"/>
                <a:ext cx="1" cy="1"/>
              </a:xfrm>
              <a:prstGeom prst="line">
                <a:avLst/>
              </a:prstGeom>
              <a:noFill/>
              <a:ln w="3175">
                <a:solidFill>
                  <a:srgbClr val="000000"/>
                </a:solidFill>
                <a:miter lim="800000"/>
                <a:headEnd/>
                <a:tailEnd/>
              </a:ln>
            </p:spPr>
            <p:txBody>
              <a:bodyPr/>
              <a:lstStyle/>
              <a:p>
                <a:endParaRPr lang="en-US" dirty="0"/>
              </a:p>
            </p:txBody>
          </p:sp>
          <p:sp>
            <p:nvSpPr>
              <p:cNvPr id="1468" name="Line 3471"/>
              <p:cNvSpPr>
                <a:spLocks noChangeShapeType="1"/>
              </p:cNvSpPr>
              <p:nvPr/>
            </p:nvSpPr>
            <p:spPr bwMode="auto">
              <a:xfrm>
                <a:off x="5416" y="2331"/>
                <a:ext cx="1" cy="1"/>
              </a:xfrm>
              <a:prstGeom prst="line">
                <a:avLst/>
              </a:prstGeom>
              <a:noFill/>
              <a:ln w="3175">
                <a:solidFill>
                  <a:srgbClr val="000000"/>
                </a:solidFill>
                <a:miter lim="800000"/>
                <a:headEnd/>
                <a:tailEnd/>
              </a:ln>
            </p:spPr>
            <p:txBody>
              <a:bodyPr/>
              <a:lstStyle/>
              <a:p>
                <a:endParaRPr lang="en-US" dirty="0"/>
              </a:p>
            </p:txBody>
          </p:sp>
          <p:sp>
            <p:nvSpPr>
              <p:cNvPr id="1469" name="Line 3472"/>
              <p:cNvSpPr>
                <a:spLocks noChangeShapeType="1"/>
              </p:cNvSpPr>
              <p:nvPr/>
            </p:nvSpPr>
            <p:spPr bwMode="auto">
              <a:xfrm flipV="1">
                <a:off x="4430" y="2330"/>
                <a:ext cx="1" cy="1"/>
              </a:xfrm>
              <a:prstGeom prst="line">
                <a:avLst/>
              </a:prstGeom>
              <a:noFill/>
              <a:ln w="3175">
                <a:solidFill>
                  <a:srgbClr val="000000"/>
                </a:solidFill>
                <a:miter lim="800000"/>
                <a:headEnd/>
                <a:tailEnd/>
              </a:ln>
            </p:spPr>
            <p:txBody>
              <a:bodyPr/>
              <a:lstStyle/>
              <a:p>
                <a:endParaRPr lang="en-US" dirty="0"/>
              </a:p>
            </p:txBody>
          </p:sp>
          <p:sp>
            <p:nvSpPr>
              <p:cNvPr id="1470" name="Freeform 3473"/>
              <p:cNvSpPr>
                <a:spLocks/>
              </p:cNvSpPr>
              <p:nvPr/>
            </p:nvSpPr>
            <p:spPr bwMode="auto">
              <a:xfrm>
                <a:off x="4498" y="2331"/>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471" name="Line 3474"/>
              <p:cNvSpPr>
                <a:spLocks noChangeShapeType="1"/>
              </p:cNvSpPr>
              <p:nvPr/>
            </p:nvSpPr>
            <p:spPr bwMode="auto">
              <a:xfrm>
                <a:off x="4582" y="2331"/>
                <a:ext cx="1" cy="1"/>
              </a:xfrm>
              <a:prstGeom prst="line">
                <a:avLst/>
              </a:prstGeom>
              <a:noFill/>
              <a:ln w="3175">
                <a:solidFill>
                  <a:srgbClr val="000000"/>
                </a:solidFill>
                <a:miter lim="800000"/>
                <a:headEnd/>
                <a:tailEnd/>
              </a:ln>
            </p:spPr>
            <p:txBody>
              <a:bodyPr/>
              <a:lstStyle/>
              <a:p>
                <a:endParaRPr lang="en-US" dirty="0"/>
              </a:p>
            </p:txBody>
          </p:sp>
          <p:sp>
            <p:nvSpPr>
              <p:cNvPr id="1472" name="Line 3475"/>
              <p:cNvSpPr>
                <a:spLocks noChangeShapeType="1"/>
              </p:cNvSpPr>
              <p:nvPr/>
            </p:nvSpPr>
            <p:spPr bwMode="auto">
              <a:xfrm>
                <a:off x="4430" y="2331"/>
                <a:ext cx="1" cy="1"/>
              </a:xfrm>
              <a:prstGeom prst="line">
                <a:avLst/>
              </a:prstGeom>
              <a:noFill/>
              <a:ln w="3175">
                <a:solidFill>
                  <a:srgbClr val="000000"/>
                </a:solidFill>
                <a:miter lim="800000"/>
                <a:headEnd/>
                <a:tailEnd/>
              </a:ln>
            </p:spPr>
            <p:txBody>
              <a:bodyPr/>
              <a:lstStyle/>
              <a:p>
                <a:endParaRPr lang="en-US" dirty="0"/>
              </a:p>
            </p:txBody>
          </p:sp>
          <p:sp>
            <p:nvSpPr>
              <p:cNvPr id="1473" name="Line 3476"/>
              <p:cNvSpPr>
                <a:spLocks noChangeShapeType="1"/>
              </p:cNvSpPr>
              <p:nvPr/>
            </p:nvSpPr>
            <p:spPr bwMode="auto">
              <a:xfrm>
                <a:off x="5416" y="2333"/>
                <a:ext cx="1" cy="1"/>
              </a:xfrm>
              <a:prstGeom prst="line">
                <a:avLst/>
              </a:prstGeom>
              <a:noFill/>
              <a:ln w="3175">
                <a:solidFill>
                  <a:srgbClr val="000000"/>
                </a:solidFill>
                <a:miter lim="800000"/>
                <a:headEnd/>
                <a:tailEnd/>
              </a:ln>
            </p:spPr>
            <p:txBody>
              <a:bodyPr/>
              <a:lstStyle/>
              <a:p>
                <a:endParaRPr lang="en-US" dirty="0"/>
              </a:p>
            </p:txBody>
          </p:sp>
          <p:sp>
            <p:nvSpPr>
              <p:cNvPr id="1474" name="Line 3477"/>
              <p:cNvSpPr>
                <a:spLocks noChangeShapeType="1"/>
              </p:cNvSpPr>
              <p:nvPr/>
            </p:nvSpPr>
            <p:spPr bwMode="auto">
              <a:xfrm>
                <a:off x="4579" y="2333"/>
                <a:ext cx="2" cy="1"/>
              </a:xfrm>
              <a:prstGeom prst="line">
                <a:avLst/>
              </a:prstGeom>
              <a:noFill/>
              <a:ln w="3175">
                <a:solidFill>
                  <a:srgbClr val="000000"/>
                </a:solidFill>
                <a:miter lim="800000"/>
                <a:headEnd/>
                <a:tailEnd/>
              </a:ln>
            </p:spPr>
            <p:txBody>
              <a:bodyPr/>
              <a:lstStyle/>
              <a:p>
                <a:endParaRPr lang="en-US" dirty="0"/>
              </a:p>
            </p:txBody>
          </p:sp>
          <p:sp>
            <p:nvSpPr>
              <p:cNvPr id="1475" name="Freeform 3478"/>
              <p:cNvSpPr>
                <a:spLocks/>
              </p:cNvSpPr>
              <p:nvPr/>
            </p:nvSpPr>
            <p:spPr bwMode="auto">
              <a:xfrm>
                <a:off x="5412" y="2334"/>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0"/>
                    </a:lnTo>
                    <a:lnTo>
                      <a:pt x="4"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476" name="Line 3479"/>
              <p:cNvSpPr>
                <a:spLocks noChangeShapeType="1"/>
              </p:cNvSpPr>
              <p:nvPr/>
            </p:nvSpPr>
            <p:spPr bwMode="auto">
              <a:xfrm flipV="1">
                <a:off x="5412" y="2331"/>
                <a:ext cx="1" cy="2"/>
              </a:xfrm>
              <a:prstGeom prst="line">
                <a:avLst/>
              </a:prstGeom>
              <a:noFill/>
              <a:ln w="3175">
                <a:solidFill>
                  <a:srgbClr val="000000"/>
                </a:solidFill>
                <a:miter lim="800000"/>
                <a:headEnd/>
                <a:tailEnd/>
              </a:ln>
            </p:spPr>
            <p:txBody>
              <a:bodyPr/>
              <a:lstStyle/>
              <a:p>
                <a:endParaRPr lang="en-US" dirty="0"/>
              </a:p>
            </p:txBody>
          </p:sp>
          <p:sp>
            <p:nvSpPr>
              <p:cNvPr id="1477" name="Line 3480"/>
              <p:cNvSpPr>
                <a:spLocks noChangeShapeType="1"/>
              </p:cNvSpPr>
              <p:nvPr/>
            </p:nvSpPr>
            <p:spPr bwMode="auto">
              <a:xfrm flipV="1">
                <a:off x="5412" y="2333"/>
                <a:ext cx="2" cy="1"/>
              </a:xfrm>
              <a:prstGeom prst="line">
                <a:avLst/>
              </a:prstGeom>
              <a:noFill/>
              <a:ln w="3175">
                <a:solidFill>
                  <a:srgbClr val="000000"/>
                </a:solidFill>
                <a:miter lim="800000"/>
                <a:headEnd/>
                <a:tailEnd/>
              </a:ln>
            </p:spPr>
            <p:txBody>
              <a:bodyPr/>
              <a:lstStyle/>
              <a:p>
                <a:endParaRPr lang="en-US" dirty="0"/>
              </a:p>
            </p:txBody>
          </p:sp>
          <p:sp>
            <p:nvSpPr>
              <p:cNvPr id="1478" name="Line 3481"/>
              <p:cNvSpPr>
                <a:spLocks noChangeShapeType="1"/>
              </p:cNvSpPr>
              <p:nvPr/>
            </p:nvSpPr>
            <p:spPr bwMode="auto">
              <a:xfrm flipV="1">
                <a:off x="4561" y="2336"/>
                <a:ext cx="2" cy="2"/>
              </a:xfrm>
              <a:prstGeom prst="line">
                <a:avLst/>
              </a:prstGeom>
              <a:noFill/>
              <a:ln w="3175">
                <a:solidFill>
                  <a:srgbClr val="000000"/>
                </a:solidFill>
                <a:miter lim="800000"/>
                <a:headEnd/>
                <a:tailEnd/>
              </a:ln>
            </p:spPr>
            <p:txBody>
              <a:bodyPr/>
              <a:lstStyle/>
              <a:p>
                <a:endParaRPr lang="en-US" dirty="0"/>
              </a:p>
            </p:txBody>
          </p:sp>
          <p:sp>
            <p:nvSpPr>
              <p:cNvPr id="1479" name="Freeform 3482"/>
              <p:cNvSpPr>
                <a:spLocks/>
              </p:cNvSpPr>
              <p:nvPr/>
            </p:nvSpPr>
            <p:spPr bwMode="auto">
              <a:xfrm>
                <a:off x="4566" y="2336"/>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480" name="Line 3483"/>
              <p:cNvSpPr>
                <a:spLocks noChangeShapeType="1"/>
              </p:cNvSpPr>
              <p:nvPr/>
            </p:nvSpPr>
            <p:spPr bwMode="auto">
              <a:xfrm flipV="1">
                <a:off x="4571" y="2336"/>
                <a:ext cx="1" cy="2"/>
              </a:xfrm>
              <a:prstGeom prst="line">
                <a:avLst/>
              </a:prstGeom>
              <a:noFill/>
              <a:ln w="3175">
                <a:solidFill>
                  <a:srgbClr val="000000"/>
                </a:solidFill>
                <a:miter lim="800000"/>
                <a:headEnd/>
                <a:tailEnd/>
              </a:ln>
            </p:spPr>
            <p:txBody>
              <a:bodyPr/>
              <a:lstStyle/>
              <a:p>
                <a:endParaRPr lang="en-US" dirty="0"/>
              </a:p>
            </p:txBody>
          </p:sp>
          <p:sp>
            <p:nvSpPr>
              <p:cNvPr id="1481" name="Line 3484"/>
              <p:cNvSpPr>
                <a:spLocks noChangeShapeType="1"/>
              </p:cNvSpPr>
              <p:nvPr/>
            </p:nvSpPr>
            <p:spPr bwMode="auto">
              <a:xfrm>
                <a:off x="4573" y="2338"/>
                <a:ext cx="1" cy="1"/>
              </a:xfrm>
              <a:prstGeom prst="line">
                <a:avLst/>
              </a:prstGeom>
              <a:noFill/>
              <a:ln w="3175">
                <a:solidFill>
                  <a:srgbClr val="000000"/>
                </a:solidFill>
                <a:miter lim="800000"/>
                <a:headEnd/>
                <a:tailEnd/>
              </a:ln>
            </p:spPr>
            <p:txBody>
              <a:bodyPr/>
              <a:lstStyle/>
              <a:p>
                <a:endParaRPr lang="en-US" dirty="0"/>
              </a:p>
            </p:txBody>
          </p:sp>
          <p:sp>
            <p:nvSpPr>
              <p:cNvPr id="1482" name="Line 3485"/>
              <p:cNvSpPr>
                <a:spLocks noChangeShapeType="1"/>
              </p:cNvSpPr>
              <p:nvPr/>
            </p:nvSpPr>
            <p:spPr bwMode="auto">
              <a:xfrm flipV="1">
                <a:off x="4490" y="2338"/>
                <a:ext cx="2" cy="1"/>
              </a:xfrm>
              <a:prstGeom prst="line">
                <a:avLst/>
              </a:prstGeom>
              <a:noFill/>
              <a:ln w="3175">
                <a:solidFill>
                  <a:srgbClr val="000000"/>
                </a:solidFill>
                <a:miter lim="800000"/>
                <a:headEnd/>
                <a:tailEnd/>
              </a:ln>
            </p:spPr>
            <p:txBody>
              <a:bodyPr/>
              <a:lstStyle/>
              <a:p>
                <a:endParaRPr lang="en-US" dirty="0"/>
              </a:p>
            </p:txBody>
          </p:sp>
          <p:sp>
            <p:nvSpPr>
              <p:cNvPr id="1483" name="Line 3486"/>
              <p:cNvSpPr>
                <a:spLocks noChangeShapeType="1"/>
              </p:cNvSpPr>
              <p:nvPr/>
            </p:nvSpPr>
            <p:spPr bwMode="auto">
              <a:xfrm>
                <a:off x="5092" y="2338"/>
                <a:ext cx="1" cy="1"/>
              </a:xfrm>
              <a:prstGeom prst="line">
                <a:avLst/>
              </a:prstGeom>
              <a:noFill/>
              <a:ln w="3175">
                <a:solidFill>
                  <a:srgbClr val="000000"/>
                </a:solidFill>
                <a:miter lim="800000"/>
                <a:headEnd/>
                <a:tailEnd/>
              </a:ln>
            </p:spPr>
            <p:txBody>
              <a:bodyPr/>
              <a:lstStyle/>
              <a:p>
                <a:endParaRPr lang="en-US" dirty="0"/>
              </a:p>
            </p:txBody>
          </p:sp>
          <p:sp>
            <p:nvSpPr>
              <p:cNvPr id="1484" name="Freeform 3487"/>
              <p:cNvSpPr>
                <a:spLocks/>
              </p:cNvSpPr>
              <p:nvPr/>
            </p:nvSpPr>
            <p:spPr bwMode="auto">
              <a:xfrm>
                <a:off x="5416" y="2341"/>
                <a:ext cx="3" cy="3"/>
              </a:xfrm>
              <a:custGeom>
                <a:avLst/>
                <a:gdLst>
                  <a:gd name="T0" fmla="*/ 1 w 3"/>
                  <a:gd name="T1" fmla="*/ 3 h 3"/>
                  <a:gd name="T2" fmla="*/ 0 w 3"/>
                  <a:gd name="T3" fmla="*/ 0 h 3"/>
                  <a:gd name="T4" fmla="*/ 3 w 3"/>
                  <a:gd name="T5" fmla="*/ 1 h 3"/>
                  <a:gd name="T6" fmla="*/ 1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3"/>
                    </a:moveTo>
                    <a:lnTo>
                      <a:pt x="0" y="0"/>
                    </a:lnTo>
                    <a:lnTo>
                      <a:pt x="3" y="1"/>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1485" name="Line 3488"/>
              <p:cNvSpPr>
                <a:spLocks noChangeShapeType="1"/>
              </p:cNvSpPr>
              <p:nvPr/>
            </p:nvSpPr>
            <p:spPr bwMode="auto">
              <a:xfrm>
                <a:off x="5094" y="2341"/>
                <a:ext cx="1" cy="1"/>
              </a:xfrm>
              <a:prstGeom prst="line">
                <a:avLst/>
              </a:prstGeom>
              <a:noFill/>
              <a:ln w="3175">
                <a:solidFill>
                  <a:srgbClr val="000000"/>
                </a:solidFill>
                <a:miter lim="800000"/>
                <a:headEnd/>
                <a:tailEnd/>
              </a:ln>
            </p:spPr>
            <p:txBody>
              <a:bodyPr/>
              <a:lstStyle/>
              <a:p>
                <a:endParaRPr lang="en-US" dirty="0"/>
              </a:p>
            </p:txBody>
          </p:sp>
          <p:sp>
            <p:nvSpPr>
              <p:cNvPr id="1486" name="Line 3489"/>
              <p:cNvSpPr>
                <a:spLocks noChangeShapeType="1"/>
              </p:cNvSpPr>
              <p:nvPr/>
            </p:nvSpPr>
            <p:spPr bwMode="auto">
              <a:xfrm flipV="1">
                <a:off x="4574" y="2341"/>
                <a:ext cx="2" cy="1"/>
              </a:xfrm>
              <a:prstGeom prst="line">
                <a:avLst/>
              </a:prstGeom>
              <a:noFill/>
              <a:ln w="3175">
                <a:solidFill>
                  <a:srgbClr val="000000"/>
                </a:solidFill>
                <a:miter lim="800000"/>
                <a:headEnd/>
                <a:tailEnd/>
              </a:ln>
            </p:spPr>
            <p:txBody>
              <a:bodyPr/>
              <a:lstStyle/>
              <a:p>
                <a:endParaRPr lang="en-US" dirty="0"/>
              </a:p>
            </p:txBody>
          </p:sp>
          <p:sp>
            <p:nvSpPr>
              <p:cNvPr id="1487" name="Line 3490"/>
              <p:cNvSpPr>
                <a:spLocks noChangeShapeType="1"/>
              </p:cNvSpPr>
              <p:nvPr/>
            </p:nvSpPr>
            <p:spPr bwMode="auto">
              <a:xfrm>
                <a:off x="5092" y="2342"/>
                <a:ext cx="2" cy="2"/>
              </a:xfrm>
              <a:prstGeom prst="line">
                <a:avLst/>
              </a:prstGeom>
              <a:noFill/>
              <a:ln w="3175">
                <a:solidFill>
                  <a:srgbClr val="000000"/>
                </a:solidFill>
                <a:miter lim="800000"/>
                <a:headEnd/>
                <a:tailEnd/>
              </a:ln>
            </p:spPr>
            <p:txBody>
              <a:bodyPr/>
              <a:lstStyle/>
              <a:p>
                <a:endParaRPr lang="en-US" dirty="0"/>
              </a:p>
            </p:txBody>
          </p:sp>
          <p:sp>
            <p:nvSpPr>
              <p:cNvPr id="1488" name="Line 3491"/>
              <p:cNvSpPr>
                <a:spLocks noChangeShapeType="1"/>
              </p:cNvSpPr>
              <p:nvPr/>
            </p:nvSpPr>
            <p:spPr bwMode="auto">
              <a:xfrm flipH="1" flipV="1">
                <a:off x="5092" y="2342"/>
                <a:ext cx="2" cy="2"/>
              </a:xfrm>
              <a:prstGeom prst="line">
                <a:avLst/>
              </a:prstGeom>
              <a:noFill/>
              <a:ln w="3175">
                <a:solidFill>
                  <a:srgbClr val="000000"/>
                </a:solidFill>
                <a:miter lim="800000"/>
                <a:headEnd/>
                <a:tailEnd/>
              </a:ln>
            </p:spPr>
            <p:txBody>
              <a:bodyPr/>
              <a:lstStyle/>
              <a:p>
                <a:endParaRPr lang="en-US" dirty="0"/>
              </a:p>
            </p:txBody>
          </p:sp>
          <p:sp>
            <p:nvSpPr>
              <p:cNvPr id="1489" name="Line 3492"/>
              <p:cNvSpPr>
                <a:spLocks noChangeShapeType="1"/>
              </p:cNvSpPr>
              <p:nvPr/>
            </p:nvSpPr>
            <p:spPr bwMode="auto">
              <a:xfrm>
                <a:off x="5416" y="2342"/>
                <a:ext cx="1" cy="1"/>
              </a:xfrm>
              <a:prstGeom prst="line">
                <a:avLst/>
              </a:prstGeom>
              <a:noFill/>
              <a:ln w="3175">
                <a:solidFill>
                  <a:srgbClr val="000000"/>
                </a:solidFill>
                <a:miter lim="800000"/>
                <a:headEnd/>
                <a:tailEnd/>
              </a:ln>
            </p:spPr>
            <p:txBody>
              <a:bodyPr/>
              <a:lstStyle/>
              <a:p>
                <a:endParaRPr lang="en-US" dirty="0"/>
              </a:p>
            </p:txBody>
          </p:sp>
          <p:sp>
            <p:nvSpPr>
              <p:cNvPr id="1490" name="Freeform 3493"/>
              <p:cNvSpPr>
                <a:spLocks/>
              </p:cNvSpPr>
              <p:nvPr/>
            </p:nvSpPr>
            <p:spPr bwMode="auto">
              <a:xfrm>
                <a:off x="5422" y="2342"/>
                <a:ext cx="2" cy="4"/>
              </a:xfrm>
              <a:custGeom>
                <a:avLst/>
                <a:gdLst>
                  <a:gd name="T0" fmla="*/ 2 w 2"/>
                  <a:gd name="T1" fmla="*/ 4 h 4"/>
                  <a:gd name="T2" fmla="*/ 0 w 2"/>
                  <a:gd name="T3" fmla="*/ 0 h 4"/>
                  <a:gd name="T4" fmla="*/ 2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4"/>
                    </a:moveTo>
                    <a:lnTo>
                      <a:pt x="0" y="0"/>
                    </a:lnTo>
                    <a:lnTo>
                      <a:pt x="2" y="4"/>
                    </a:lnTo>
                  </a:path>
                </a:pathLst>
              </a:custGeom>
              <a:noFill/>
              <a:ln w="3175">
                <a:solidFill>
                  <a:srgbClr val="000000"/>
                </a:solidFill>
                <a:miter lim="800000"/>
                <a:headEnd/>
                <a:tailEnd/>
              </a:ln>
            </p:spPr>
            <p:txBody>
              <a:bodyPr/>
              <a:lstStyle/>
              <a:p>
                <a:pPr algn="ctr" eaLnBrk="0" hangingPunct="0"/>
                <a:endParaRPr lang="en-US" dirty="0"/>
              </a:p>
            </p:txBody>
          </p:sp>
          <p:sp>
            <p:nvSpPr>
              <p:cNvPr id="1491" name="Line 3494"/>
              <p:cNvSpPr>
                <a:spLocks noChangeShapeType="1"/>
              </p:cNvSpPr>
              <p:nvPr/>
            </p:nvSpPr>
            <p:spPr bwMode="auto">
              <a:xfrm flipH="1" flipV="1">
                <a:off x="5094" y="2342"/>
                <a:ext cx="3" cy="8"/>
              </a:xfrm>
              <a:prstGeom prst="line">
                <a:avLst/>
              </a:prstGeom>
              <a:noFill/>
              <a:ln w="3175">
                <a:solidFill>
                  <a:srgbClr val="000000"/>
                </a:solidFill>
                <a:miter lim="800000"/>
                <a:headEnd/>
                <a:tailEnd/>
              </a:ln>
            </p:spPr>
            <p:txBody>
              <a:bodyPr/>
              <a:lstStyle/>
              <a:p>
                <a:endParaRPr lang="en-US" dirty="0"/>
              </a:p>
            </p:txBody>
          </p:sp>
          <p:sp>
            <p:nvSpPr>
              <p:cNvPr id="1492" name="Line 3495"/>
              <p:cNvSpPr>
                <a:spLocks noChangeShapeType="1"/>
              </p:cNvSpPr>
              <p:nvPr/>
            </p:nvSpPr>
            <p:spPr bwMode="auto">
              <a:xfrm>
                <a:off x="5094" y="2342"/>
                <a:ext cx="3" cy="8"/>
              </a:xfrm>
              <a:prstGeom prst="line">
                <a:avLst/>
              </a:prstGeom>
              <a:noFill/>
              <a:ln w="3175">
                <a:solidFill>
                  <a:srgbClr val="000000"/>
                </a:solidFill>
                <a:miter lim="800000"/>
                <a:headEnd/>
                <a:tailEnd/>
              </a:ln>
            </p:spPr>
            <p:txBody>
              <a:bodyPr/>
              <a:lstStyle/>
              <a:p>
                <a:endParaRPr lang="en-US" dirty="0"/>
              </a:p>
            </p:txBody>
          </p:sp>
          <p:sp>
            <p:nvSpPr>
              <p:cNvPr id="1493" name="Freeform 3496"/>
              <p:cNvSpPr>
                <a:spLocks/>
              </p:cNvSpPr>
              <p:nvPr/>
            </p:nvSpPr>
            <p:spPr bwMode="auto">
              <a:xfrm>
                <a:off x="5419" y="2342"/>
                <a:ext cx="6" cy="15"/>
              </a:xfrm>
              <a:custGeom>
                <a:avLst/>
                <a:gdLst>
                  <a:gd name="T0" fmla="*/ 0 w 6"/>
                  <a:gd name="T1" fmla="*/ 8 h 15"/>
                  <a:gd name="T2" fmla="*/ 5 w 6"/>
                  <a:gd name="T3" fmla="*/ 7 h 15"/>
                  <a:gd name="T4" fmla="*/ 0 w 6"/>
                  <a:gd name="T5" fmla="*/ 0 h 15"/>
                  <a:gd name="T6" fmla="*/ 3 w 6"/>
                  <a:gd name="T7" fmla="*/ 2 h 15"/>
                  <a:gd name="T8" fmla="*/ 6 w 6"/>
                  <a:gd name="T9" fmla="*/ 15 h 15"/>
                  <a:gd name="T10" fmla="*/ 0 w 6"/>
                  <a:gd name="T11" fmla="*/ 8 h 15"/>
                  <a:gd name="T12" fmla="*/ 0 60000 65536"/>
                  <a:gd name="T13" fmla="*/ 0 60000 65536"/>
                  <a:gd name="T14" fmla="*/ 0 60000 65536"/>
                  <a:gd name="T15" fmla="*/ 0 60000 65536"/>
                  <a:gd name="T16" fmla="*/ 0 60000 65536"/>
                  <a:gd name="T17" fmla="*/ 0 60000 65536"/>
                  <a:gd name="T18" fmla="*/ 0 w 6"/>
                  <a:gd name="T19" fmla="*/ 0 h 15"/>
                  <a:gd name="T20" fmla="*/ 6 w 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 h="15">
                    <a:moveTo>
                      <a:pt x="0" y="8"/>
                    </a:moveTo>
                    <a:lnTo>
                      <a:pt x="5" y="7"/>
                    </a:lnTo>
                    <a:lnTo>
                      <a:pt x="0" y="0"/>
                    </a:lnTo>
                    <a:lnTo>
                      <a:pt x="3" y="2"/>
                    </a:lnTo>
                    <a:lnTo>
                      <a:pt x="6" y="15"/>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1494" name="Line 3497"/>
              <p:cNvSpPr>
                <a:spLocks noChangeShapeType="1"/>
              </p:cNvSpPr>
              <p:nvPr/>
            </p:nvSpPr>
            <p:spPr bwMode="auto">
              <a:xfrm flipV="1">
                <a:off x="5422" y="2342"/>
                <a:ext cx="1" cy="2"/>
              </a:xfrm>
              <a:prstGeom prst="line">
                <a:avLst/>
              </a:prstGeom>
              <a:noFill/>
              <a:ln w="3175">
                <a:solidFill>
                  <a:srgbClr val="000000"/>
                </a:solidFill>
                <a:miter lim="800000"/>
                <a:headEnd/>
                <a:tailEnd/>
              </a:ln>
            </p:spPr>
            <p:txBody>
              <a:bodyPr/>
              <a:lstStyle/>
              <a:p>
                <a:endParaRPr lang="en-US" dirty="0"/>
              </a:p>
            </p:txBody>
          </p:sp>
          <p:sp>
            <p:nvSpPr>
              <p:cNvPr id="1495" name="Line 3498"/>
              <p:cNvSpPr>
                <a:spLocks noChangeShapeType="1"/>
              </p:cNvSpPr>
              <p:nvPr/>
            </p:nvSpPr>
            <p:spPr bwMode="auto">
              <a:xfrm>
                <a:off x="5412" y="2344"/>
                <a:ext cx="1" cy="1"/>
              </a:xfrm>
              <a:prstGeom prst="line">
                <a:avLst/>
              </a:prstGeom>
              <a:noFill/>
              <a:ln w="3175">
                <a:solidFill>
                  <a:srgbClr val="000000"/>
                </a:solidFill>
                <a:miter lim="800000"/>
                <a:headEnd/>
                <a:tailEnd/>
              </a:ln>
            </p:spPr>
            <p:txBody>
              <a:bodyPr/>
              <a:lstStyle/>
              <a:p>
                <a:endParaRPr lang="en-US" dirty="0"/>
              </a:p>
            </p:txBody>
          </p:sp>
          <p:sp>
            <p:nvSpPr>
              <p:cNvPr id="1496" name="Line 3499"/>
              <p:cNvSpPr>
                <a:spLocks noChangeShapeType="1"/>
              </p:cNvSpPr>
              <p:nvPr/>
            </p:nvSpPr>
            <p:spPr bwMode="auto">
              <a:xfrm>
                <a:off x="4422" y="2344"/>
                <a:ext cx="1" cy="1"/>
              </a:xfrm>
              <a:prstGeom prst="line">
                <a:avLst/>
              </a:prstGeom>
              <a:noFill/>
              <a:ln w="3175">
                <a:solidFill>
                  <a:srgbClr val="000000"/>
                </a:solidFill>
                <a:miter lim="800000"/>
                <a:headEnd/>
                <a:tailEnd/>
              </a:ln>
            </p:spPr>
            <p:txBody>
              <a:bodyPr/>
              <a:lstStyle/>
              <a:p>
                <a:endParaRPr lang="en-US" dirty="0"/>
              </a:p>
            </p:txBody>
          </p:sp>
          <p:sp>
            <p:nvSpPr>
              <p:cNvPr id="1497" name="Line 3500"/>
              <p:cNvSpPr>
                <a:spLocks noChangeShapeType="1"/>
              </p:cNvSpPr>
              <p:nvPr/>
            </p:nvSpPr>
            <p:spPr bwMode="auto">
              <a:xfrm flipV="1">
                <a:off x="4490" y="2344"/>
                <a:ext cx="2" cy="2"/>
              </a:xfrm>
              <a:prstGeom prst="line">
                <a:avLst/>
              </a:prstGeom>
              <a:noFill/>
              <a:ln w="3175">
                <a:solidFill>
                  <a:srgbClr val="000000"/>
                </a:solidFill>
                <a:miter lim="800000"/>
                <a:headEnd/>
                <a:tailEnd/>
              </a:ln>
            </p:spPr>
            <p:txBody>
              <a:bodyPr/>
              <a:lstStyle/>
              <a:p>
                <a:endParaRPr lang="en-US" dirty="0"/>
              </a:p>
            </p:txBody>
          </p:sp>
          <p:sp>
            <p:nvSpPr>
              <p:cNvPr id="1498" name="Freeform 3501"/>
              <p:cNvSpPr>
                <a:spLocks/>
              </p:cNvSpPr>
              <p:nvPr/>
            </p:nvSpPr>
            <p:spPr bwMode="auto">
              <a:xfrm>
                <a:off x="5417" y="2347"/>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499" name="Line 3502"/>
              <p:cNvSpPr>
                <a:spLocks noChangeShapeType="1"/>
              </p:cNvSpPr>
              <p:nvPr/>
            </p:nvSpPr>
            <p:spPr bwMode="auto">
              <a:xfrm>
                <a:off x="4424" y="2347"/>
                <a:ext cx="1" cy="1"/>
              </a:xfrm>
              <a:prstGeom prst="line">
                <a:avLst/>
              </a:prstGeom>
              <a:noFill/>
              <a:ln w="3175">
                <a:solidFill>
                  <a:srgbClr val="000000"/>
                </a:solidFill>
                <a:miter lim="800000"/>
                <a:headEnd/>
                <a:tailEnd/>
              </a:ln>
            </p:spPr>
            <p:txBody>
              <a:bodyPr/>
              <a:lstStyle/>
              <a:p>
                <a:endParaRPr lang="en-US" dirty="0"/>
              </a:p>
            </p:txBody>
          </p:sp>
          <p:sp>
            <p:nvSpPr>
              <p:cNvPr id="1500" name="Line 3503"/>
              <p:cNvSpPr>
                <a:spLocks noChangeShapeType="1"/>
              </p:cNvSpPr>
              <p:nvPr/>
            </p:nvSpPr>
            <p:spPr bwMode="auto">
              <a:xfrm>
                <a:off x="4424" y="2347"/>
                <a:ext cx="1" cy="1"/>
              </a:xfrm>
              <a:prstGeom prst="line">
                <a:avLst/>
              </a:prstGeom>
              <a:noFill/>
              <a:ln w="3175">
                <a:solidFill>
                  <a:srgbClr val="000000"/>
                </a:solidFill>
                <a:miter lim="800000"/>
                <a:headEnd/>
                <a:tailEnd/>
              </a:ln>
            </p:spPr>
            <p:txBody>
              <a:bodyPr/>
              <a:lstStyle/>
              <a:p>
                <a:endParaRPr lang="en-US" dirty="0"/>
              </a:p>
            </p:txBody>
          </p:sp>
          <p:sp>
            <p:nvSpPr>
              <p:cNvPr id="1501" name="Line 3504"/>
              <p:cNvSpPr>
                <a:spLocks noChangeShapeType="1"/>
              </p:cNvSpPr>
              <p:nvPr/>
            </p:nvSpPr>
            <p:spPr bwMode="auto">
              <a:xfrm flipV="1">
                <a:off x="4422" y="2349"/>
                <a:ext cx="1" cy="1"/>
              </a:xfrm>
              <a:prstGeom prst="line">
                <a:avLst/>
              </a:prstGeom>
              <a:noFill/>
              <a:ln w="3175">
                <a:solidFill>
                  <a:srgbClr val="000000"/>
                </a:solidFill>
                <a:miter lim="800000"/>
                <a:headEnd/>
                <a:tailEnd/>
              </a:ln>
            </p:spPr>
            <p:txBody>
              <a:bodyPr/>
              <a:lstStyle/>
              <a:p>
                <a:endParaRPr lang="en-US" dirty="0"/>
              </a:p>
            </p:txBody>
          </p:sp>
          <p:sp>
            <p:nvSpPr>
              <p:cNvPr id="1502" name="Freeform 3505"/>
              <p:cNvSpPr>
                <a:spLocks/>
              </p:cNvSpPr>
              <p:nvPr/>
            </p:nvSpPr>
            <p:spPr bwMode="auto">
              <a:xfrm>
                <a:off x="4422" y="2349"/>
                <a:ext cx="7" cy="5"/>
              </a:xfrm>
              <a:custGeom>
                <a:avLst/>
                <a:gdLst>
                  <a:gd name="T0" fmla="*/ 0 w 7"/>
                  <a:gd name="T1" fmla="*/ 0 h 5"/>
                  <a:gd name="T2" fmla="*/ 7 w 7"/>
                  <a:gd name="T3" fmla="*/ 0 h 5"/>
                  <a:gd name="T4" fmla="*/ 2 w 7"/>
                  <a:gd name="T5" fmla="*/ 5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0" y="0"/>
                    </a:moveTo>
                    <a:lnTo>
                      <a:pt x="7"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1503" name="Line 3506"/>
              <p:cNvSpPr>
                <a:spLocks noChangeShapeType="1"/>
              </p:cNvSpPr>
              <p:nvPr/>
            </p:nvSpPr>
            <p:spPr bwMode="auto">
              <a:xfrm flipH="1" flipV="1">
                <a:off x="4422" y="2350"/>
                <a:ext cx="2" cy="4"/>
              </a:xfrm>
              <a:prstGeom prst="line">
                <a:avLst/>
              </a:prstGeom>
              <a:noFill/>
              <a:ln w="3175">
                <a:solidFill>
                  <a:srgbClr val="000000"/>
                </a:solidFill>
                <a:miter lim="800000"/>
                <a:headEnd/>
                <a:tailEnd/>
              </a:ln>
            </p:spPr>
            <p:txBody>
              <a:bodyPr/>
              <a:lstStyle/>
              <a:p>
                <a:endParaRPr lang="en-US" dirty="0"/>
              </a:p>
            </p:txBody>
          </p:sp>
          <p:sp>
            <p:nvSpPr>
              <p:cNvPr id="1504" name="Line 3507"/>
              <p:cNvSpPr>
                <a:spLocks noChangeShapeType="1"/>
              </p:cNvSpPr>
              <p:nvPr/>
            </p:nvSpPr>
            <p:spPr bwMode="auto">
              <a:xfrm flipH="1" flipV="1">
                <a:off x="4422" y="2349"/>
                <a:ext cx="2" cy="5"/>
              </a:xfrm>
              <a:prstGeom prst="line">
                <a:avLst/>
              </a:prstGeom>
              <a:noFill/>
              <a:ln w="3175">
                <a:solidFill>
                  <a:srgbClr val="000000"/>
                </a:solidFill>
                <a:miter lim="800000"/>
                <a:headEnd/>
                <a:tailEnd/>
              </a:ln>
            </p:spPr>
            <p:txBody>
              <a:bodyPr/>
              <a:lstStyle/>
              <a:p>
                <a:endParaRPr lang="en-US" dirty="0"/>
              </a:p>
            </p:txBody>
          </p:sp>
          <p:sp>
            <p:nvSpPr>
              <p:cNvPr id="1505" name="Line 3508"/>
              <p:cNvSpPr>
                <a:spLocks noChangeShapeType="1"/>
              </p:cNvSpPr>
              <p:nvPr/>
            </p:nvSpPr>
            <p:spPr bwMode="auto">
              <a:xfrm>
                <a:off x="4422" y="2349"/>
                <a:ext cx="3" cy="6"/>
              </a:xfrm>
              <a:prstGeom prst="line">
                <a:avLst/>
              </a:prstGeom>
              <a:noFill/>
              <a:ln w="3175">
                <a:solidFill>
                  <a:srgbClr val="000000"/>
                </a:solidFill>
                <a:miter lim="800000"/>
                <a:headEnd/>
                <a:tailEnd/>
              </a:ln>
            </p:spPr>
            <p:txBody>
              <a:bodyPr/>
              <a:lstStyle/>
              <a:p>
                <a:endParaRPr lang="en-US" dirty="0"/>
              </a:p>
            </p:txBody>
          </p:sp>
          <p:sp>
            <p:nvSpPr>
              <p:cNvPr id="1506" name="Freeform 3509"/>
              <p:cNvSpPr>
                <a:spLocks/>
              </p:cNvSpPr>
              <p:nvPr/>
            </p:nvSpPr>
            <p:spPr bwMode="auto">
              <a:xfrm>
                <a:off x="4424" y="2354"/>
                <a:ext cx="8" cy="16"/>
              </a:xfrm>
              <a:custGeom>
                <a:avLst/>
                <a:gdLst>
                  <a:gd name="T0" fmla="*/ 1 w 8"/>
                  <a:gd name="T1" fmla="*/ 1 h 16"/>
                  <a:gd name="T2" fmla="*/ 8 w 8"/>
                  <a:gd name="T3" fmla="*/ 16 h 16"/>
                  <a:gd name="T4" fmla="*/ 0 w 8"/>
                  <a:gd name="T5" fmla="*/ 0 h 16"/>
                  <a:gd name="T6" fmla="*/ 0 60000 65536"/>
                  <a:gd name="T7" fmla="*/ 0 60000 65536"/>
                  <a:gd name="T8" fmla="*/ 0 60000 65536"/>
                  <a:gd name="T9" fmla="*/ 0 w 8"/>
                  <a:gd name="T10" fmla="*/ 0 h 16"/>
                  <a:gd name="T11" fmla="*/ 8 w 8"/>
                  <a:gd name="T12" fmla="*/ 16 h 16"/>
                </a:gdLst>
                <a:ahLst/>
                <a:cxnLst>
                  <a:cxn ang="T6">
                    <a:pos x="T0" y="T1"/>
                  </a:cxn>
                  <a:cxn ang="T7">
                    <a:pos x="T2" y="T3"/>
                  </a:cxn>
                  <a:cxn ang="T8">
                    <a:pos x="T4" y="T5"/>
                  </a:cxn>
                </a:cxnLst>
                <a:rect l="T9" t="T10" r="T11" b="T12"/>
                <a:pathLst>
                  <a:path w="8" h="16">
                    <a:moveTo>
                      <a:pt x="1" y="1"/>
                    </a:moveTo>
                    <a:lnTo>
                      <a:pt x="8" y="1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07" name="Line 3510"/>
              <p:cNvSpPr>
                <a:spLocks noChangeShapeType="1"/>
              </p:cNvSpPr>
              <p:nvPr/>
            </p:nvSpPr>
            <p:spPr bwMode="auto">
              <a:xfrm flipV="1">
                <a:off x="4424" y="2352"/>
                <a:ext cx="1" cy="2"/>
              </a:xfrm>
              <a:prstGeom prst="line">
                <a:avLst/>
              </a:prstGeom>
              <a:noFill/>
              <a:ln w="3175">
                <a:solidFill>
                  <a:srgbClr val="000000"/>
                </a:solidFill>
                <a:miter lim="800000"/>
                <a:headEnd/>
                <a:tailEnd/>
              </a:ln>
            </p:spPr>
            <p:txBody>
              <a:bodyPr/>
              <a:lstStyle/>
              <a:p>
                <a:endParaRPr lang="en-US" dirty="0"/>
              </a:p>
            </p:txBody>
          </p:sp>
          <p:sp>
            <p:nvSpPr>
              <p:cNvPr id="1508" name="Freeform 3511"/>
              <p:cNvSpPr>
                <a:spLocks/>
              </p:cNvSpPr>
              <p:nvPr/>
            </p:nvSpPr>
            <p:spPr bwMode="auto">
              <a:xfrm>
                <a:off x="4424" y="2352"/>
                <a:ext cx="6" cy="3"/>
              </a:xfrm>
              <a:custGeom>
                <a:avLst/>
                <a:gdLst>
                  <a:gd name="T0" fmla="*/ 0 w 6"/>
                  <a:gd name="T1" fmla="*/ 2 h 3"/>
                  <a:gd name="T2" fmla="*/ 6 w 6"/>
                  <a:gd name="T3" fmla="*/ 0 h 3"/>
                  <a:gd name="T4" fmla="*/ 1 w 6"/>
                  <a:gd name="T5" fmla="*/ 3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0" y="2"/>
                    </a:moveTo>
                    <a:lnTo>
                      <a:pt x="6" y="0"/>
                    </a:lnTo>
                    <a:lnTo>
                      <a:pt x="1" y="3"/>
                    </a:lnTo>
                  </a:path>
                </a:pathLst>
              </a:custGeom>
              <a:noFill/>
              <a:ln w="3175">
                <a:solidFill>
                  <a:srgbClr val="000000"/>
                </a:solidFill>
                <a:miter lim="800000"/>
                <a:headEnd/>
                <a:tailEnd/>
              </a:ln>
            </p:spPr>
            <p:txBody>
              <a:bodyPr/>
              <a:lstStyle/>
              <a:p>
                <a:pPr algn="ctr" eaLnBrk="0" hangingPunct="0"/>
                <a:endParaRPr lang="en-US" dirty="0"/>
              </a:p>
            </p:txBody>
          </p:sp>
          <p:sp>
            <p:nvSpPr>
              <p:cNvPr id="1509" name="Line 3512"/>
              <p:cNvSpPr>
                <a:spLocks noChangeShapeType="1"/>
              </p:cNvSpPr>
              <p:nvPr/>
            </p:nvSpPr>
            <p:spPr bwMode="auto">
              <a:xfrm flipH="1" flipV="1">
                <a:off x="4424" y="2354"/>
                <a:ext cx="1" cy="1"/>
              </a:xfrm>
              <a:prstGeom prst="line">
                <a:avLst/>
              </a:prstGeom>
              <a:noFill/>
              <a:ln w="3175">
                <a:solidFill>
                  <a:srgbClr val="000000"/>
                </a:solidFill>
                <a:miter lim="800000"/>
                <a:headEnd/>
                <a:tailEnd/>
              </a:ln>
            </p:spPr>
            <p:txBody>
              <a:bodyPr/>
              <a:lstStyle/>
              <a:p>
                <a:endParaRPr lang="en-US" dirty="0"/>
              </a:p>
            </p:txBody>
          </p:sp>
          <p:sp>
            <p:nvSpPr>
              <p:cNvPr id="1510" name="Line 3513"/>
              <p:cNvSpPr>
                <a:spLocks noChangeShapeType="1"/>
              </p:cNvSpPr>
              <p:nvPr/>
            </p:nvSpPr>
            <p:spPr bwMode="auto">
              <a:xfrm>
                <a:off x="5097" y="2350"/>
                <a:ext cx="1" cy="5"/>
              </a:xfrm>
              <a:prstGeom prst="line">
                <a:avLst/>
              </a:prstGeom>
              <a:noFill/>
              <a:ln w="3175">
                <a:solidFill>
                  <a:srgbClr val="000000"/>
                </a:solidFill>
                <a:miter lim="800000"/>
                <a:headEnd/>
                <a:tailEnd/>
              </a:ln>
            </p:spPr>
            <p:txBody>
              <a:bodyPr/>
              <a:lstStyle/>
              <a:p>
                <a:endParaRPr lang="en-US" dirty="0"/>
              </a:p>
            </p:txBody>
          </p:sp>
          <p:sp>
            <p:nvSpPr>
              <p:cNvPr id="1511" name="Line 3514"/>
              <p:cNvSpPr>
                <a:spLocks noChangeShapeType="1"/>
              </p:cNvSpPr>
              <p:nvPr/>
            </p:nvSpPr>
            <p:spPr bwMode="auto">
              <a:xfrm flipH="1" flipV="1">
                <a:off x="5097" y="2350"/>
                <a:ext cx="1" cy="5"/>
              </a:xfrm>
              <a:prstGeom prst="line">
                <a:avLst/>
              </a:prstGeom>
              <a:noFill/>
              <a:ln w="3175">
                <a:solidFill>
                  <a:srgbClr val="000000"/>
                </a:solidFill>
                <a:miter lim="800000"/>
                <a:headEnd/>
                <a:tailEnd/>
              </a:ln>
            </p:spPr>
            <p:txBody>
              <a:bodyPr/>
              <a:lstStyle/>
              <a:p>
                <a:endParaRPr lang="en-US" dirty="0"/>
              </a:p>
            </p:txBody>
          </p:sp>
          <p:sp>
            <p:nvSpPr>
              <p:cNvPr id="1512" name="Freeform 3515"/>
              <p:cNvSpPr>
                <a:spLocks/>
              </p:cNvSpPr>
              <p:nvPr/>
            </p:nvSpPr>
            <p:spPr bwMode="auto">
              <a:xfrm>
                <a:off x="4576" y="235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513" name="Freeform 3516"/>
              <p:cNvSpPr>
                <a:spLocks/>
              </p:cNvSpPr>
              <p:nvPr/>
            </p:nvSpPr>
            <p:spPr bwMode="auto">
              <a:xfrm>
                <a:off x="4432" y="2355"/>
                <a:ext cx="5" cy="8"/>
              </a:xfrm>
              <a:custGeom>
                <a:avLst/>
                <a:gdLst>
                  <a:gd name="T0" fmla="*/ 0 w 5"/>
                  <a:gd name="T1" fmla="*/ 8 h 8"/>
                  <a:gd name="T2" fmla="*/ 2 w 5"/>
                  <a:gd name="T3" fmla="*/ 0 h 8"/>
                  <a:gd name="T4" fmla="*/ 5 w 5"/>
                  <a:gd name="T5" fmla="*/ 0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2" y="0"/>
                    </a:lnTo>
                    <a:lnTo>
                      <a:pt x="5" y="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1514" name="Freeform 3517"/>
              <p:cNvSpPr>
                <a:spLocks/>
              </p:cNvSpPr>
              <p:nvPr/>
            </p:nvSpPr>
            <p:spPr bwMode="auto">
              <a:xfrm>
                <a:off x="4429" y="2355"/>
                <a:ext cx="3" cy="5"/>
              </a:xfrm>
              <a:custGeom>
                <a:avLst/>
                <a:gdLst>
                  <a:gd name="T0" fmla="*/ 0 w 3"/>
                  <a:gd name="T1" fmla="*/ 5 h 5"/>
                  <a:gd name="T2" fmla="*/ 0 w 3"/>
                  <a:gd name="T3" fmla="*/ 0 h 5"/>
                  <a:gd name="T4" fmla="*/ 3 w 3"/>
                  <a:gd name="T5" fmla="*/ 0 h 5"/>
                  <a:gd name="T6" fmla="*/ 1 w 3"/>
                  <a:gd name="T7" fmla="*/ 5 h 5"/>
                  <a:gd name="T8" fmla="*/ 0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0"/>
                    </a:lnTo>
                    <a:lnTo>
                      <a:pt x="3" y="0"/>
                    </a:lnTo>
                    <a:lnTo>
                      <a:pt x="1"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515" name="Line 3518"/>
              <p:cNvSpPr>
                <a:spLocks noChangeShapeType="1"/>
              </p:cNvSpPr>
              <p:nvPr/>
            </p:nvSpPr>
            <p:spPr bwMode="auto">
              <a:xfrm flipV="1">
                <a:off x="5100" y="2355"/>
                <a:ext cx="1" cy="2"/>
              </a:xfrm>
              <a:prstGeom prst="line">
                <a:avLst/>
              </a:prstGeom>
              <a:noFill/>
              <a:ln w="3175">
                <a:solidFill>
                  <a:srgbClr val="000000"/>
                </a:solidFill>
                <a:miter lim="800000"/>
                <a:headEnd/>
                <a:tailEnd/>
              </a:ln>
            </p:spPr>
            <p:txBody>
              <a:bodyPr/>
              <a:lstStyle/>
              <a:p>
                <a:endParaRPr lang="en-US" dirty="0"/>
              </a:p>
            </p:txBody>
          </p:sp>
          <p:sp>
            <p:nvSpPr>
              <p:cNvPr id="1516" name="Line 3519"/>
              <p:cNvSpPr>
                <a:spLocks noChangeShapeType="1"/>
              </p:cNvSpPr>
              <p:nvPr/>
            </p:nvSpPr>
            <p:spPr bwMode="auto">
              <a:xfrm>
                <a:off x="5100" y="2355"/>
                <a:ext cx="1" cy="2"/>
              </a:xfrm>
              <a:prstGeom prst="line">
                <a:avLst/>
              </a:prstGeom>
              <a:noFill/>
              <a:ln w="3175">
                <a:solidFill>
                  <a:srgbClr val="000000"/>
                </a:solidFill>
                <a:miter lim="800000"/>
                <a:headEnd/>
                <a:tailEnd/>
              </a:ln>
            </p:spPr>
            <p:txBody>
              <a:bodyPr/>
              <a:lstStyle/>
              <a:p>
                <a:endParaRPr lang="en-US" dirty="0"/>
              </a:p>
            </p:txBody>
          </p:sp>
          <p:sp>
            <p:nvSpPr>
              <p:cNvPr id="1517" name="Freeform 3520"/>
              <p:cNvSpPr>
                <a:spLocks/>
              </p:cNvSpPr>
              <p:nvPr/>
            </p:nvSpPr>
            <p:spPr bwMode="auto">
              <a:xfrm>
                <a:off x="5422" y="2357"/>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518" name="Line 3521"/>
              <p:cNvSpPr>
                <a:spLocks noChangeShapeType="1"/>
              </p:cNvSpPr>
              <p:nvPr/>
            </p:nvSpPr>
            <p:spPr bwMode="auto">
              <a:xfrm>
                <a:off x="5100" y="2357"/>
                <a:ext cx="1" cy="1"/>
              </a:xfrm>
              <a:prstGeom prst="line">
                <a:avLst/>
              </a:prstGeom>
              <a:noFill/>
              <a:ln w="3175">
                <a:solidFill>
                  <a:srgbClr val="000000"/>
                </a:solidFill>
                <a:miter lim="800000"/>
                <a:headEnd/>
                <a:tailEnd/>
              </a:ln>
            </p:spPr>
            <p:txBody>
              <a:bodyPr/>
              <a:lstStyle/>
              <a:p>
                <a:endParaRPr lang="en-US" dirty="0"/>
              </a:p>
            </p:txBody>
          </p:sp>
          <p:sp>
            <p:nvSpPr>
              <p:cNvPr id="1519" name="Line 3522"/>
              <p:cNvSpPr>
                <a:spLocks noChangeShapeType="1"/>
              </p:cNvSpPr>
              <p:nvPr/>
            </p:nvSpPr>
            <p:spPr bwMode="auto">
              <a:xfrm>
                <a:off x="5100" y="2357"/>
                <a:ext cx="1" cy="1"/>
              </a:xfrm>
              <a:prstGeom prst="line">
                <a:avLst/>
              </a:prstGeom>
              <a:noFill/>
              <a:ln w="3175">
                <a:solidFill>
                  <a:srgbClr val="000000"/>
                </a:solidFill>
                <a:miter lim="800000"/>
                <a:headEnd/>
                <a:tailEnd/>
              </a:ln>
            </p:spPr>
            <p:txBody>
              <a:bodyPr/>
              <a:lstStyle/>
              <a:p>
                <a:endParaRPr lang="en-US" dirty="0"/>
              </a:p>
            </p:txBody>
          </p:sp>
          <p:sp>
            <p:nvSpPr>
              <p:cNvPr id="1520" name="Line 3523"/>
              <p:cNvSpPr>
                <a:spLocks noChangeShapeType="1"/>
              </p:cNvSpPr>
              <p:nvPr/>
            </p:nvSpPr>
            <p:spPr bwMode="auto">
              <a:xfrm flipH="1" flipV="1">
                <a:off x="5100" y="2357"/>
                <a:ext cx="2" cy="5"/>
              </a:xfrm>
              <a:prstGeom prst="line">
                <a:avLst/>
              </a:prstGeom>
              <a:noFill/>
              <a:ln w="3175">
                <a:solidFill>
                  <a:srgbClr val="000000"/>
                </a:solidFill>
                <a:miter lim="800000"/>
                <a:headEnd/>
                <a:tailEnd/>
              </a:ln>
            </p:spPr>
            <p:txBody>
              <a:bodyPr/>
              <a:lstStyle/>
              <a:p>
                <a:endParaRPr lang="en-US" dirty="0"/>
              </a:p>
            </p:txBody>
          </p:sp>
          <p:sp>
            <p:nvSpPr>
              <p:cNvPr id="1521" name="Line 3524"/>
              <p:cNvSpPr>
                <a:spLocks noChangeShapeType="1"/>
              </p:cNvSpPr>
              <p:nvPr/>
            </p:nvSpPr>
            <p:spPr bwMode="auto">
              <a:xfrm>
                <a:off x="5100" y="2357"/>
                <a:ext cx="2" cy="5"/>
              </a:xfrm>
              <a:prstGeom prst="line">
                <a:avLst/>
              </a:prstGeom>
              <a:noFill/>
              <a:ln w="3175">
                <a:solidFill>
                  <a:srgbClr val="000000"/>
                </a:solidFill>
                <a:miter lim="800000"/>
                <a:headEnd/>
                <a:tailEnd/>
              </a:ln>
            </p:spPr>
            <p:txBody>
              <a:bodyPr/>
              <a:lstStyle/>
              <a:p>
                <a:endParaRPr lang="en-US" dirty="0"/>
              </a:p>
            </p:txBody>
          </p:sp>
          <p:sp>
            <p:nvSpPr>
              <p:cNvPr id="1522" name="Line 3525"/>
              <p:cNvSpPr>
                <a:spLocks noChangeShapeType="1"/>
              </p:cNvSpPr>
              <p:nvPr/>
            </p:nvSpPr>
            <p:spPr bwMode="auto">
              <a:xfrm flipV="1">
                <a:off x="5430" y="2358"/>
                <a:ext cx="1" cy="2"/>
              </a:xfrm>
              <a:prstGeom prst="line">
                <a:avLst/>
              </a:prstGeom>
              <a:noFill/>
              <a:ln w="3175">
                <a:solidFill>
                  <a:srgbClr val="000000"/>
                </a:solidFill>
                <a:miter lim="800000"/>
                <a:headEnd/>
                <a:tailEnd/>
              </a:ln>
            </p:spPr>
            <p:txBody>
              <a:bodyPr/>
              <a:lstStyle/>
              <a:p>
                <a:endParaRPr lang="en-US" dirty="0"/>
              </a:p>
            </p:txBody>
          </p:sp>
          <p:sp>
            <p:nvSpPr>
              <p:cNvPr id="1523" name="Line 3526"/>
              <p:cNvSpPr>
                <a:spLocks noChangeShapeType="1"/>
              </p:cNvSpPr>
              <p:nvPr/>
            </p:nvSpPr>
            <p:spPr bwMode="auto">
              <a:xfrm flipV="1">
                <a:off x="5428" y="2357"/>
                <a:ext cx="1" cy="1"/>
              </a:xfrm>
              <a:prstGeom prst="line">
                <a:avLst/>
              </a:prstGeom>
              <a:noFill/>
              <a:ln w="3175">
                <a:solidFill>
                  <a:srgbClr val="000000"/>
                </a:solidFill>
                <a:miter lim="800000"/>
                <a:headEnd/>
                <a:tailEnd/>
              </a:ln>
            </p:spPr>
            <p:txBody>
              <a:bodyPr/>
              <a:lstStyle/>
              <a:p>
                <a:endParaRPr lang="en-US" dirty="0"/>
              </a:p>
            </p:txBody>
          </p:sp>
          <p:sp>
            <p:nvSpPr>
              <p:cNvPr id="1524" name="Freeform 3527"/>
              <p:cNvSpPr>
                <a:spLocks/>
              </p:cNvSpPr>
              <p:nvPr/>
            </p:nvSpPr>
            <p:spPr bwMode="auto">
              <a:xfrm>
                <a:off x="5427" y="2358"/>
                <a:ext cx="1" cy="5"/>
              </a:xfrm>
              <a:custGeom>
                <a:avLst/>
                <a:gdLst>
                  <a:gd name="T0" fmla="*/ 0 w 1"/>
                  <a:gd name="T1" fmla="*/ 0 h 5"/>
                  <a:gd name="T2" fmla="*/ 1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1"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25" name="Line 3528"/>
              <p:cNvSpPr>
                <a:spLocks noChangeShapeType="1"/>
              </p:cNvSpPr>
              <p:nvPr/>
            </p:nvSpPr>
            <p:spPr bwMode="auto">
              <a:xfrm flipV="1">
                <a:off x="5425" y="2358"/>
                <a:ext cx="2" cy="2"/>
              </a:xfrm>
              <a:prstGeom prst="line">
                <a:avLst/>
              </a:prstGeom>
              <a:noFill/>
              <a:ln w="3175">
                <a:solidFill>
                  <a:srgbClr val="000000"/>
                </a:solidFill>
                <a:miter lim="800000"/>
                <a:headEnd/>
                <a:tailEnd/>
              </a:ln>
            </p:spPr>
            <p:txBody>
              <a:bodyPr/>
              <a:lstStyle/>
              <a:p>
                <a:endParaRPr lang="en-US" dirty="0"/>
              </a:p>
            </p:txBody>
          </p:sp>
          <p:sp>
            <p:nvSpPr>
              <p:cNvPr id="1526" name="Line 3529"/>
              <p:cNvSpPr>
                <a:spLocks noChangeShapeType="1"/>
              </p:cNvSpPr>
              <p:nvPr/>
            </p:nvSpPr>
            <p:spPr bwMode="auto">
              <a:xfrm flipV="1">
                <a:off x="5428" y="2358"/>
                <a:ext cx="2" cy="2"/>
              </a:xfrm>
              <a:prstGeom prst="line">
                <a:avLst/>
              </a:prstGeom>
              <a:noFill/>
              <a:ln w="3175">
                <a:solidFill>
                  <a:srgbClr val="000000"/>
                </a:solidFill>
                <a:miter lim="800000"/>
                <a:headEnd/>
                <a:tailEnd/>
              </a:ln>
            </p:spPr>
            <p:txBody>
              <a:bodyPr/>
              <a:lstStyle/>
              <a:p>
                <a:endParaRPr lang="en-US" dirty="0"/>
              </a:p>
            </p:txBody>
          </p:sp>
          <p:sp>
            <p:nvSpPr>
              <p:cNvPr id="1527" name="Line 3530"/>
              <p:cNvSpPr>
                <a:spLocks noChangeShapeType="1"/>
              </p:cNvSpPr>
              <p:nvPr/>
            </p:nvSpPr>
            <p:spPr bwMode="auto">
              <a:xfrm>
                <a:off x="5430" y="2360"/>
                <a:ext cx="1" cy="1"/>
              </a:xfrm>
              <a:prstGeom prst="line">
                <a:avLst/>
              </a:prstGeom>
              <a:noFill/>
              <a:ln w="3175">
                <a:solidFill>
                  <a:srgbClr val="000000"/>
                </a:solidFill>
                <a:miter lim="800000"/>
                <a:headEnd/>
                <a:tailEnd/>
              </a:ln>
            </p:spPr>
            <p:txBody>
              <a:bodyPr/>
              <a:lstStyle/>
              <a:p>
                <a:endParaRPr lang="en-US" dirty="0"/>
              </a:p>
            </p:txBody>
          </p:sp>
          <p:sp>
            <p:nvSpPr>
              <p:cNvPr id="1528" name="Freeform 3531"/>
              <p:cNvSpPr>
                <a:spLocks/>
              </p:cNvSpPr>
              <p:nvPr/>
            </p:nvSpPr>
            <p:spPr bwMode="auto">
              <a:xfrm>
                <a:off x="4440" y="2384"/>
                <a:ext cx="3" cy="13"/>
              </a:xfrm>
              <a:custGeom>
                <a:avLst/>
                <a:gdLst>
                  <a:gd name="T0" fmla="*/ 3 w 3"/>
                  <a:gd name="T1" fmla="*/ 2 h 13"/>
                  <a:gd name="T2" fmla="*/ 0 w 3"/>
                  <a:gd name="T3" fmla="*/ 0 h 13"/>
                  <a:gd name="T4" fmla="*/ 0 w 3"/>
                  <a:gd name="T5" fmla="*/ 13 h 13"/>
                  <a:gd name="T6" fmla="*/ 0 60000 65536"/>
                  <a:gd name="T7" fmla="*/ 0 60000 65536"/>
                  <a:gd name="T8" fmla="*/ 0 60000 65536"/>
                  <a:gd name="T9" fmla="*/ 0 w 3"/>
                  <a:gd name="T10" fmla="*/ 0 h 13"/>
                  <a:gd name="T11" fmla="*/ 3 w 3"/>
                  <a:gd name="T12" fmla="*/ 13 h 13"/>
                </a:gdLst>
                <a:ahLst/>
                <a:cxnLst>
                  <a:cxn ang="T6">
                    <a:pos x="T0" y="T1"/>
                  </a:cxn>
                  <a:cxn ang="T7">
                    <a:pos x="T2" y="T3"/>
                  </a:cxn>
                  <a:cxn ang="T8">
                    <a:pos x="T4" y="T5"/>
                  </a:cxn>
                </a:cxnLst>
                <a:rect l="T9" t="T10" r="T11" b="T12"/>
                <a:pathLst>
                  <a:path w="3" h="13">
                    <a:moveTo>
                      <a:pt x="3" y="2"/>
                    </a:moveTo>
                    <a:lnTo>
                      <a:pt x="0" y="0"/>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1529" name="Freeform 3532"/>
              <p:cNvSpPr>
                <a:spLocks/>
              </p:cNvSpPr>
              <p:nvPr/>
            </p:nvSpPr>
            <p:spPr bwMode="auto">
              <a:xfrm>
                <a:off x="4430" y="2362"/>
                <a:ext cx="13" cy="35"/>
              </a:xfrm>
              <a:custGeom>
                <a:avLst/>
                <a:gdLst>
                  <a:gd name="T0" fmla="*/ 10 w 13"/>
                  <a:gd name="T1" fmla="*/ 35 h 35"/>
                  <a:gd name="T2" fmla="*/ 7 w 13"/>
                  <a:gd name="T3" fmla="*/ 16 h 35"/>
                  <a:gd name="T4" fmla="*/ 0 w 13"/>
                  <a:gd name="T5" fmla="*/ 0 h 35"/>
                  <a:gd name="T6" fmla="*/ 7 w 13"/>
                  <a:gd name="T7" fmla="*/ 9 h 35"/>
                  <a:gd name="T8" fmla="*/ 10 w 13"/>
                  <a:gd name="T9" fmla="*/ 8 h 35"/>
                  <a:gd name="T10" fmla="*/ 7 w 13"/>
                  <a:gd name="T11" fmla="*/ 11 h 35"/>
                  <a:gd name="T12" fmla="*/ 12 w 13"/>
                  <a:gd name="T13" fmla="*/ 9 h 35"/>
                  <a:gd name="T14" fmla="*/ 7 w 13"/>
                  <a:gd name="T15" fmla="*/ 12 h 35"/>
                  <a:gd name="T16" fmla="*/ 12 w 13"/>
                  <a:gd name="T17" fmla="*/ 11 h 35"/>
                  <a:gd name="T18" fmla="*/ 7 w 13"/>
                  <a:gd name="T19" fmla="*/ 12 h 35"/>
                  <a:gd name="T20" fmla="*/ 13 w 13"/>
                  <a:gd name="T21" fmla="*/ 17 h 35"/>
                  <a:gd name="T22" fmla="*/ 13 w 13"/>
                  <a:gd name="T23" fmla="*/ 22 h 35"/>
                  <a:gd name="T24" fmla="*/ 10 w 13"/>
                  <a:gd name="T25" fmla="*/ 17 h 35"/>
                  <a:gd name="T26" fmla="*/ 13 w 13"/>
                  <a:gd name="T27" fmla="*/ 24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35"/>
                  <a:gd name="T44" fmla="*/ 13 w 13"/>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35">
                    <a:moveTo>
                      <a:pt x="10" y="35"/>
                    </a:moveTo>
                    <a:lnTo>
                      <a:pt x="7" y="16"/>
                    </a:lnTo>
                    <a:lnTo>
                      <a:pt x="0" y="0"/>
                    </a:lnTo>
                    <a:lnTo>
                      <a:pt x="7" y="9"/>
                    </a:lnTo>
                    <a:lnTo>
                      <a:pt x="10" y="8"/>
                    </a:lnTo>
                    <a:lnTo>
                      <a:pt x="7" y="11"/>
                    </a:lnTo>
                    <a:lnTo>
                      <a:pt x="12" y="9"/>
                    </a:lnTo>
                    <a:lnTo>
                      <a:pt x="7" y="12"/>
                    </a:lnTo>
                    <a:lnTo>
                      <a:pt x="12" y="11"/>
                    </a:lnTo>
                    <a:lnTo>
                      <a:pt x="7" y="12"/>
                    </a:lnTo>
                    <a:lnTo>
                      <a:pt x="13" y="17"/>
                    </a:lnTo>
                    <a:lnTo>
                      <a:pt x="13" y="22"/>
                    </a:lnTo>
                    <a:lnTo>
                      <a:pt x="10" y="17"/>
                    </a:lnTo>
                    <a:lnTo>
                      <a:pt x="13" y="24"/>
                    </a:lnTo>
                  </a:path>
                </a:pathLst>
              </a:custGeom>
              <a:noFill/>
              <a:ln w="3175">
                <a:solidFill>
                  <a:srgbClr val="000000"/>
                </a:solidFill>
                <a:miter lim="800000"/>
                <a:headEnd/>
                <a:tailEnd/>
              </a:ln>
            </p:spPr>
            <p:txBody>
              <a:bodyPr/>
              <a:lstStyle/>
              <a:p>
                <a:pPr algn="ctr" eaLnBrk="0" hangingPunct="0"/>
                <a:endParaRPr lang="en-US" dirty="0"/>
              </a:p>
            </p:txBody>
          </p:sp>
          <p:sp>
            <p:nvSpPr>
              <p:cNvPr id="1530" name="Line 3533"/>
              <p:cNvSpPr>
                <a:spLocks noChangeShapeType="1"/>
              </p:cNvSpPr>
              <p:nvPr/>
            </p:nvSpPr>
            <p:spPr bwMode="auto">
              <a:xfrm flipV="1">
                <a:off x="4556" y="2362"/>
                <a:ext cx="2" cy="1"/>
              </a:xfrm>
              <a:prstGeom prst="line">
                <a:avLst/>
              </a:prstGeom>
              <a:noFill/>
              <a:ln w="3175">
                <a:solidFill>
                  <a:srgbClr val="000000"/>
                </a:solidFill>
                <a:miter lim="800000"/>
                <a:headEnd/>
                <a:tailEnd/>
              </a:ln>
            </p:spPr>
            <p:txBody>
              <a:bodyPr/>
              <a:lstStyle/>
              <a:p>
                <a:endParaRPr lang="en-US" dirty="0"/>
              </a:p>
            </p:txBody>
          </p:sp>
          <p:sp>
            <p:nvSpPr>
              <p:cNvPr id="1531" name="Line 3534"/>
              <p:cNvSpPr>
                <a:spLocks noChangeShapeType="1"/>
              </p:cNvSpPr>
              <p:nvPr/>
            </p:nvSpPr>
            <p:spPr bwMode="auto">
              <a:xfrm>
                <a:off x="5102" y="2362"/>
                <a:ext cx="1" cy="4"/>
              </a:xfrm>
              <a:prstGeom prst="line">
                <a:avLst/>
              </a:prstGeom>
              <a:noFill/>
              <a:ln w="3175">
                <a:solidFill>
                  <a:srgbClr val="000000"/>
                </a:solidFill>
                <a:miter lim="800000"/>
                <a:headEnd/>
                <a:tailEnd/>
              </a:ln>
            </p:spPr>
            <p:txBody>
              <a:bodyPr/>
              <a:lstStyle/>
              <a:p>
                <a:endParaRPr lang="en-US" dirty="0"/>
              </a:p>
            </p:txBody>
          </p:sp>
          <p:sp>
            <p:nvSpPr>
              <p:cNvPr id="1532" name="Line 3535"/>
              <p:cNvSpPr>
                <a:spLocks noChangeShapeType="1"/>
              </p:cNvSpPr>
              <p:nvPr/>
            </p:nvSpPr>
            <p:spPr bwMode="auto">
              <a:xfrm flipH="1" flipV="1">
                <a:off x="5102" y="2362"/>
                <a:ext cx="1" cy="4"/>
              </a:xfrm>
              <a:prstGeom prst="line">
                <a:avLst/>
              </a:prstGeom>
              <a:noFill/>
              <a:ln w="3175">
                <a:solidFill>
                  <a:srgbClr val="000000"/>
                </a:solidFill>
                <a:miter lim="800000"/>
                <a:headEnd/>
                <a:tailEnd/>
              </a:ln>
            </p:spPr>
            <p:txBody>
              <a:bodyPr/>
              <a:lstStyle/>
              <a:p>
                <a:endParaRPr lang="en-US" dirty="0"/>
              </a:p>
            </p:txBody>
          </p:sp>
          <p:sp>
            <p:nvSpPr>
              <p:cNvPr id="1533" name="Line 3536"/>
              <p:cNvSpPr>
                <a:spLocks noChangeShapeType="1"/>
              </p:cNvSpPr>
              <p:nvPr/>
            </p:nvSpPr>
            <p:spPr bwMode="auto">
              <a:xfrm flipV="1">
                <a:off x="5427" y="2363"/>
                <a:ext cx="1" cy="2"/>
              </a:xfrm>
              <a:prstGeom prst="line">
                <a:avLst/>
              </a:prstGeom>
              <a:noFill/>
              <a:ln w="3175">
                <a:solidFill>
                  <a:srgbClr val="000000"/>
                </a:solidFill>
                <a:miter lim="800000"/>
                <a:headEnd/>
                <a:tailEnd/>
              </a:ln>
            </p:spPr>
            <p:txBody>
              <a:bodyPr/>
              <a:lstStyle/>
              <a:p>
                <a:endParaRPr lang="en-US" dirty="0"/>
              </a:p>
            </p:txBody>
          </p:sp>
          <p:sp>
            <p:nvSpPr>
              <p:cNvPr id="1534" name="Freeform 3537"/>
              <p:cNvSpPr>
                <a:spLocks/>
              </p:cNvSpPr>
              <p:nvPr/>
            </p:nvSpPr>
            <p:spPr bwMode="auto">
              <a:xfrm>
                <a:off x="4435" y="2362"/>
                <a:ext cx="2" cy="4"/>
              </a:xfrm>
              <a:custGeom>
                <a:avLst/>
                <a:gdLst>
                  <a:gd name="T0" fmla="*/ 2 w 2"/>
                  <a:gd name="T1" fmla="*/ 4 h 4"/>
                  <a:gd name="T2" fmla="*/ 0 w 2"/>
                  <a:gd name="T3" fmla="*/ 0 h 4"/>
                  <a:gd name="T4" fmla="*/ 2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4"/>
                    </a:moveTo>
                    <a:lnTo>
                      <a:pt x="0" y="0"/>
                    </a:lnTo>
                    <a:lnTo>
                      <a:pt x="2" y="4"/>
                    </a:lnTo>
                  </a:path>
                </a:pathLst>
              </a:custGeom>
              <a:noFill/>
              <a:ln w="3175">
                <a:solidFill>
                  <a:srgbClr val="000000"/>
                </a:solidFill>
                <a:miter lim="800000"/>
                <a:headEnd/>
                <a:tailEnd/>
              </a:ln>
            </p:spPr>
            <p:txBody>
              <a:bodyPr/>
              <a:lstStyle/>
              <a:p>
                <a:pPr algn="ctr" eaLnBrk="0" hangingPunct="0"/>
                <a:endParaRPr lang="en-US" dirty="0"/>
              </a:p>
            </p:txBody>
          </p:sp>
          <p:sp>
            <p:nvSpPr>
              <p:cNvPr id="1535" name="Line 3538"/>
              <p:cNvSpPr>
                <a:spLocks noChangeShapeType="1"/>
              </p:cNvSpPr>
              <p:nvPr/>
            </p:nvSpPr>
            <p:spPr bwMode="auto">
              <a:xfrm>
                <a:off x="4553" y="2365"/>
                <a:ext cx="2" cy="1"/>
              </a:xfrm>
              <a:prstGeom prst="line">
                <a:avLst/>
              </a:prstGeom>
              <a:noFill/>
              <a:ln w="3175">
                <a:solidFill>
                  <a:srgbClr val="000000"/>
                </a:solidFill>
                <a:miter lim="800000"/>
                <a:headEnd/>
                <a:tailEnd/>
              </a:ln>
            </p:spPr>
            <p:txBody>
              <a:bodyPr/>
              <a:lstStyle/>
              <a:p>
                <a:endParaRPr lang="en-US" dirty="0"/>
              </a:p>
            </p:txBody>
          </p:sp>
          <p:sp>
            <p:nvSpPr>
              <p:cNvPr id="1536" name="Line 3539"/>
              <p:cNvSpPr>
                <a:spLocks noChangeShapeType="1"/>
              </p:cNvSpPr>
              <p:nvPr/>
            </p:nvSpPr>
            <p:spPr bwMode="auto">
              <a:xfrm>
                <a:off x="5427" y="2365"/>
                <a:ext cx="1" cy="1"/>
              </a:xfrm>
              <a:prstGeom prst="line">
                <a:avLst/>
              </a:prstGeom>
              <a:noFill/>
              <a:ln w="3175">
                <a:solidFill>
                  <a:srgbClr val="000000"/>
                </a:solidFill>
                <a:miter lim="800000"/>
                <a:headEnd/>
                <a:tailEnd/>
              </a:ln>
            </p:spPr>
            <p:txBody>
              <a:bodyPr/>
              <a:lstStyle/>
              <a:p>
                <a:endParaRPr lang="en-US" dirty="0"/>
              </a:p>
            </p:txBody>
          </p:sp>
          <p:sp>
            <p:nvSpPr>
              <p:cNvPr id="1537" name="Line 3540"/>
              <p:cNvSpPr>
                <a:spLocks noChangeShapeType="1"/>
              </p:cNvSpPr>
              <p:nvPr/>
            </p:nvSpPr>
            <p:spPr bwMode="auto">
              <a:xfrm flipV="1">
                <a:off x="4435" y="2365"/>
                <a:ext cx="1" cy="1"/>
              </a:xfrm>
              <a:prstGeom prst="line">
                <a:avLst/>
              </a:prstGeom>
              <a:noFill/>
              <a:ln w="3175">
                <a:solidFill>
                  <a:srgbClr val="000000"/>
                </a:solidFill>
                <a:miter lim="800000"/>
                <a:headEnd/>
                <a:tailEnd/>
              </a:ln>
            </p:spPr>
            <p:txBody>
              <a:bodyPr/>
              <a:lstStyle/>
              <a:p>
                <a:endParaRPr lang="en-US" dirty="0"/>
              </a:p>
            </p:txBody>
          </p:sp>
          <p:sp>
            <p:nvSpPr>
              <p:cNvPr id="1538" name="Freeform 3541"/>
              <p:cNvSpPr>
                <a:spLocks/>
              </p:cNvSpPr>
              <p:nvPr/>
            </p:nvSpPr>
            <p:spPr bwMode="auto">
              <a:xfrm>
                <a:off x="4438" y="2366"/>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39" name="Line 3542"/>
              <p:cNvSpPr>
                <a:spLocks noChangeShapeType="1"/>
              </p:cNvSpPr>
              <p:nvPr/>
            </p:nvSpPr>
            <p:spPr bwMode="auto">
              <a:xfrm>
                <a:off x="5105" y="2368"/>
                <a:ext cx="1" cy="1"/>
              </a:xfrm>
              <a:prstGeom prst="line">
                <a:avLst/>
              </a:prstGeom>
              <a:noFill/>
              <a:ln w="3175">
                <a:solidFill>
                  <a:srgbClr val="000000"/>
                </a:solidFill>
                <a:miter lim="800000"/>
                <a:headEnd/>
                <a:tailEnd/>
              </a:ln>
            </p:spPr>
            <p:txBody>
              <a:bodyPr/>
              <a:lstStyle/>
              <a:p>
                <a:endParaRPr lang="en-US" dirty="0"/>
              </a:p>
            </p:txBody>
          </p:sp>
          <p:sp>
            <p:nvSpPr>
              <p:cNvPr id="1540" name="Line 3543"/>
              <p:cNvSpPr>
                <a:spLocks noChangeShapeType="1"/>
              </p:cNvSpPr>
              <p:nvPr/>
            </p:nvSpPr>
            <p:spPr bwMode="auto">
              <a:xfrm>
                <a:off x="5105" y="2368"/>
                <a:ext cx="1" cy="1"/>
              </a:xfrm>
              <a:prstGeom prst="line">
                <a:avLst/>
              </a:prstGeom>
              <a:noFill/>
              <a:ln w="3175">
                <a:solidFill>
                  <a:srgbClr val="000000"/>
                </a:solidFill>
                <a:miter lim="800000"/>
                <a:headEnd/>
                <a:tailEnd/>
              </a:ln>
            </p:spPr>
            <p:txBody>
              <a:bodyPr/>
              <a:lstStyle/>
              <a:p>
                <a:endParaRPr lang="en-US" dirty="0"/>
              </a:p>
            </p:txBody>
          </p:sp>
          <p:sp>
            <p:nvSpPr>
              <p:cNvPr id="1541" name="Line 3544"/>
              <p:cNvSpPr>
                <a:spLocks noChangeShapeType="1"/>
              </p:cNvSpPr>
              <p:nvPr/>
            </p:nvSpPr>
            <p:spPr bwMode="auto">
              <a:xfrm flipV="1">
                <a:off x="5428" y="2366"/>
                <a:ext cx="1" cy="2"/>
              </a:xfrm>
              <a:prstGeom prst="line">
                <a:avLst/>
              </a:prstGeom>
              <a:noFill/>
              <a:ln w="3175">
                <a:solidFill>
                  <a:srgbClr val="000000"/>
                </a:solidFill>
                <a:miter lim="800000"/>
                <a:headEnd/>
                <a:tailEnd/>
              </a:ln>
            </p:spPr>
            <p:txBody>
              <a:bodyPr/>
              <a:lstStyle/>
              <a:p>
                <a:endParaRPr lang="en-US" dirty="0"/>
              </a:p>
            </p:txBody>
          </p:sp>
          <p:sp>
            <p:nvSpPr>
              <p:cNvPr id="1542" name="Freeform 3545"/>
              <p:cNvSpPr>
                <a:spLocks/>
              </p:cNvSpPr>
              <p:nvPr/>
            </p:nvSpPr>
            <p:spPr bwMode="auto">
              <a:xfrm>
                <a:off x="4482" y="2368"/>
                <a:ext cx="3" cy="11"/>
              </a:xfrm>
              <a:custGeom>
                <a:avLst/>
                <a:gdLst>
                  <a:gd name="T0" fmla="*/ 3 w 3"/>
                  <a:gd name="T1" fmla="*/ 11 h 11"/>
                  <a:gd name="T2" fmla="*/ 0 w 3"/>
                  <a:gd name="T3" fmla="*/ 3 h 11"/>
                  <a:gd name="T4" fmla="*/ 3 w 3"/>
                  <a:gd name="T5" fmla="*/ 0 h 11"/>
                  <a:gd name="T6" fmla="*/ 3 w 3"/>
                  <a:gd name="T7" fmla="*/ 11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3" y="11"/>
                    </a:moveTo>
                    <a:lnTo>
                      <a:pt x="0" y="3"/>
                    </a:lnTo>
                    <a:lnTo>
                      <a:pt x="3" y="0"/>
                    </a:lnTo>
                    <a:lnTo>
                      <a:pt x="3" y="11"/>
                    </a:lnTo>
                  </a:path>
                </a:pathLst>
              </a:custGeom>
              <a:noFill/>
              <a:ln w="3175">
                <a:solidFill>
                  <a:srgbClr val="000000"/>
                </a:solidFill>
                <a:miter lim="800000"/>
                <a:headEnd/>
                <a:tailEnd/>
              </a:ln>
            </p:spPr>
            <p:txBody>
              <a:bodyPr/>
              <a:lstStyle/>
              <a:p>
                <a:pPr algn="ctr" eaLnBrk="0" hangingPunct="0"/>
                <a:endParaRPr lang="en-US" dirty="0"/>
              </a:p>
            </p:txBody>
          </p:sp>
          <p:sp>
            <p:nvSpPr>
              <p:cNvPr id="1543" name="Line 3546"/>
              <p:cNvSpPr>
                <a:spLocks noChangeShapeType="1"/>
              </p:cNvSpPr>
              <p:nvPr/>
            </p:nvSpPr>
            <p:spPr bwMode="auto">
              <a:xfrm flipH="1" flipV="1">
                <a:off x="5105" y="2368"/>
                <a:ext cx="5" cy="13"/>
              </a:xfrm>
              <a:prstGeom prst="line">
                <a:avLst/>
              </a:prstGeom>
              <a:noFill/>
              <a:ln w="3175">
                <a:solidFill>
                  <a:srgbClr val="000000"/>
                </a:solidFill>
                <a:miter lim="800000"/>
                <a:headEnd/>
                <a:tailEnd/>
              </a:ln>
            </p:spPr>
            <p:txBody>
              <a:bodyPr/>
              <a:lstStyle/>
              <a:p>
                <a:endParaRPr lang="en-US" dirty="0"/>
              </a:p>
            </p:txBody>
          </p:sp>
          <p:sp>
            <p:nvSpPr>
              <p:cNvPr id="1544" name="Freeform 3547"/>
              <p:cNvSpPr>
                <a:spLocks/>
              </p:cNvSpPr>
              <p:nvPr/>
            </p:nvSpPr>
            <p:spPr bwMode="auto">
              <a:xfrm>
                <a:off x="5105" y="2368"/>
                <a:ext cx="6" cy="13"/>
              </a:xfrm>
              <a:custGeom>
                <a:avLst/>
                <a:gdLst>
                  <a:gd name="T0" fmla="*/ 0 w 6"/>
                  <a:gd name="T1" fmla="*/ 0 h 13"/>
                  <a:gd name="T2" fmla="*/ 6 w 6"/>
                  <a:gd name="T3" fmla="*/ 5 h 13"/>
                  <a:gd name="T4" fmla="*/ 5 w 6"/>
                  <a:gd name="T5" fmla="*/ 13 h 13"/>
                  <a:gd name="T6" fmla="*/ 0 60000 65536"/>
                  <a:gd name="T7" fmla="*/ 0 60000 65536"/>
                  <a:gd name="T8" fmla="*/ 0 60000 65536"/>
                  <a:gd name="T9" fmla="*/ 0 w 6"/>
                  <a:gd name="T10" fmla="*/ 0 h 13"/>
                  <a:gd name="T11" fmla="*/ 6 w 6"/>
                  <a:gd name="T12" fmla="*/ 13 h 13"/>
                </a:gdLst>
                <a:ahLst/>
                <a:cxnLst>
                  <a:cxn ang="T6">
                    <a:pos x="T0" y="T1"/>
                  </a:cxn>
                  <a:cxn ang="T7">
                    <a:pos x="T2" y="T3"/>
                  </a:cxn>
                  <a:cxn ang="T8">
                    <a:pos x="T4" y="T5"/>
                  </a:cxn>
                </a:cxnLst>
                <a:rect l="T9" t="T10" r="T11" b="T12"/>
                <a:pathLst>
                  <a:path w="6" h="13">
                    <a:moveTo>
                      <a:pt x="0" y="0"/>
                    </a:moveTo>
                    <a:lnTo>
                      <a:pt x="6" y="5"/>
                    </a:lnTo>
                    <a:lnTo>
                      <a:pt x="5" y="13"/>
                    </a:lnTo>
                  </a:path>
                </a:pathLst>
              </a:custGeom>
              <a:noFill/>
              <a:ln w="3175">
                <a:solidFill>
                  <a:srgbClr val="000000"/>
                </a:solidFill>
                <a:miter lim="800000"/>
                <a:headEnd/>
                <a:tailEnd/>
              </a:ln>
            </p:spPr>
            <p:txBody>
              <a:bodyPr/>
              <a:lstStyle/>
              <a:p>
                <a:pPr algn="ctr" eaLnBrk="0" hangingPunct="0"/>
                <a:endParaRPr lang="en-US" dirty="0"/>
              </a:p>
            </p:txBody>
          </p:sp>
          <p:sp>
            <p:nvSpPr>
              <p:cNvPr id="1545" name="Line 3548"/>
              <p:cNvSpPr>
                <a:spLocks noChangeShapeType="1"/>
              </p:cNvSpPr>
              <p:nvPr/>
            </p:nvSpPr>
            <p:spPr bwMode="auto">
              <a:xfrm>
                <a:off x="5428" y="2371"/>
                <a:ext cx="2" cy="1"/>
              </a:xfrm>
              <a:prstGeom prst="line">
                <a:avLst/>
              </a:prstGeom>
              <a:noFill/>
              <a:ln w="3175">
                <a:solidFill>
                  <a:srgbClr val="000000"/>
                </a:solidFill>
                <a:miter lim="800000"/>
                <a:headEnd/>
                <a:tailEnd/>
              </a:ln>
            </p:spPr>
            <p:txBody>
              <a:bodyPr/>
              <a:lstStyle/>
              <a:p>
                <a:endParaRPr lang="en-US" dirty="0"/>
              </a:p>
            </p:txBody>
          </p:sp>
          <p:sp>
            <p:nvSpPr>
              <p:cNvPr id="1546" name="Freeform 3549"/>
              <p:cNvSpPr>
                <a:spLocks/>
              </p:cNvSpPr>
              <p:nvPr/>
            </p:nvSpPr>
            <p:spPr bwMode="auto">
              <a:xfrm>
                <a:off x="4442" y="2378"/>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47" name="Line 3550"/>
              <p:cNvSpPr>
                <a:spLocks noChangeShapeType="1"/>
              </p:cNvSpPr>
              <p:nvPr/>
            </p:nvSpPr>
            <p:spPr bwMode="auto">
              <a:xfrm flipV="1">
                <a:off x="5433" y="2376"/>
                <a:ext cx="1" cy="2"/>
              </a:xfrm>
              <a:prstGeom prst="line">
                <a:avLst/>
              </a:prstGeom>
              <a:noFill/>
              <a:ln w="3175">
                <a:solidFill>
                  <a:srgbClr val="000000"/>
                </a:solidFill>
                <a:miter lim="800000"/>
                <a:headEnd/>
                <a:tailEnd/>
              </a:ln>
            </p:spPr>
            <p:txBody>
              <a:bodyPr/>
              <a:lstStyle/>
              <a:p>
                <a:endParaRPr lang="en-US" dirty="0"/>
              </a:p>
            </p:txBody>
          </p:sp>
          <p:sp>
            <p:nvSpPr>
              <p:cNvPr id="1548" name="Freeform 3551"/>
              <p:cNvSpPr>
                <a:spLocks/>
              </p:cNvSpPr>
              <p:nvPr/>
            </p:nvSpPr>
            <p:spPr bwMode="auto">
              <a:xfrm>
                <a:off x="4545" y="2379"/>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49" name="Freeform 3552"/>
              <p:cNvSpPr>
                <a:spLocks/>
              </p:cNvSpPr>
              <p:nvPr/>
            </p:nvSpPr>
            <p:spPr bwMode="auto">
              <a:xfrm>
                <a:off x="4540" y="2379"/>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550" name="Freeform 3553"/>
              <p:cNvSpPr>
                <a:spLocks/>
              </p:cNvSpPr>
              <p:nvPr/>
            </p:nvSpPr>
            <p:spPr bwMode="auto">
              <a:xfrm>
                <a:off x="4548" y="2379"/>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51" name="Freeform 3554"/>
              <p:cNvSpPr>
                <a:spLocks/>
              </p:cNvSpPr>
              <p:nvPr/>
            </p:nvSpPr>
            <p:spPr bwMode="auto">
              <a:xfrm>
                <a:off x="4555" y="2379"/>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52" name="Line 3555"/>
              <p:cNvSpPr>
                <a:spLocks noChangeShapeType="1"/>
              </p:cNvSpPr>
              <p:nvPr/>
            </p:nvSpPr>
            <p:spPr bwMode="auto">
              <a:xfrm flipV="1">
                <a:off x="5433" y="2378"/>
                <a:ext cx="2" cy="1"/>
              </a:xfrm>
              <a:prstGeom prst="line">
                <a:avLst/>
              </a:prstGeom>
              <a:noFill/>
              <a:ln w="3175">
                <a:solidFill>
                  <a:srgbClr val="000000"/>
                </a:solidFill>
                <a:miter lim="800000"/>
                <a:headEnd/>
                <a:tailEnd/>
              </a:ln>
            </p:spPr>
            <p:txBody>
              <a:bodyPr/>
              <a:lstStyle/>
              <a:p>
                <a:endParaRPr lang="en-US" dirty="0"/>
              </a:p>
            </p:txBody>
          </p:sp>
          <p:sp>
            <p:nvSpPr>
              <p:cNvPr id="1553" name="Freeform 3556"/>
              <p:cNvSpPr>
                <a:spLocks/>
              </p:cNvSpPr>
              <p:nvPr/>
            </p:nvSpPr>
            <p:spPr bwMode="auto">
              <a:xfrm>
                <a:off x="5435" y="2379"/>
                <a:ext cx="5" cy="3"/>
              </a:xfrm>
              <a:custGeom>
                <a:avLst/>
                <a:gdLst>
                  <a:gd name="T0" fmla="*/ 2 w 5"/>
                  <a:gd name="T1" fmla="*/ 3 h 3"/>
                  <a:gd name="T2" fmla="*/ 0 w 5"/>
                  <a:gd name="T3" fmla="*/ 0 h 3"/>
                  <a:gd name="T4" fmla="*/ 3 w 5"/>
                  <a:gd name="T5" fmla="*/ 0 h 3"/>
                  <a:gd name="T6" fmla="*/ 5 w 5"/>
                  <a:gd name="T7" fmla="*/ 3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lnTo>
                      <a:pt x="0" y="0"/>
                    </a:lnTo>
                    <a:lnTo>
                      <a:pt x="3" y="0"/>
                    </a:lnTo>
                    <a:lnTo>
                      <a:pt x="5" y="3"/>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554" name="Freeform 3557"/>
              <p:cNvSpPr>
                <a:spLocks/>
              </p:cNvSpPr>
              <p:nvPr/>
            </p:nvSpPr>
            <p:spPr bwMode="auto">
              <a:xfrm>
                <a:off x="5433" y="2379"/>
                <a:ext cx="4" cy="8"/>
              </a:xfrm>
              <a:custGeom>
                <a:avLst/>
                <a:gdLst>
                  <a:gd name="T0" fmla="*/ 2 w 4"/>
                  <a:gd name="T1" fmla="*/ 3 h 8"/>
                  <a:gd name="T2" fmla="*/ 0 w 4"/>
                  <a:gd name="T3" fmla="*/ 0 h 8"/>
                  <a:gd name="T4" fmla="*/ 4 w 4"/>
                  <a:gd name="T5" fmla="*/ 5 h 8"/>
                  <a:gd name="T6" fmla="*/ 2 w 4"/>
                  <a:gd name="T7" fmla="*/ 8 h 8"/>
                  <a:gd name="T8" fmla="*/ 2 w 4"/>
                  <a:gd name="T9" fmla="*/ 3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2" y="3"/>
                    </a:moveTo>
                    <a:lnTo>
                      <a:pt x="0" y="0"/>
                    </a:lnTo>
                    <a:lnTo>
                      <a:pt x="4" y="5"/>
                    </a:lnTo>
                    <a:lnTo>
                      <a:pt x="2" y="8"/>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555" name="Freeform 3558"/>
              <p:cNvSpPr>
                <a:spLocks/>
              </p:cNvSpPr>
              <p:nvPr/>
            </p:nvSpPr>
            <p:spPr bwMode="auto">
              <a:xfrm>
                <a:off x="4453" y="2381"/>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56" name="Line 3559"/>
              <p:cNvSpPr>
                <a:spLocks noChangeShapeType="1"/>
              </p:cNvSpPr>
              <p:nvPr/>
            </p:nvSpPr>
            <p:spPr bwMode="auto">
              <a:xfrm flipV="1">
                <a:off x="4555" y="2379"/>
                <a:ext cx="1" cy="2"/>
              </a:xfrm>
              <a:prstGeom prst="line">
                <a:avLst/>
              </a:prstGeom>
              <a:noFill/>
              <a:ln w="3175">
                <a:solidFill>
                  <a:srgbClr val="000000"/>
                </a:solidFill>
                <a:miter lim="800000"/>
                <a:headEnd/>
                <a:tailEnd/>
              </a:ln>
            </p:spPr>
            <p:txBody>
              <a:bodyPr/>
              <a:lstStyle/>
              <a:p>
                <a:endParaRPr lang="en-US" dirty="0"/>
              </a:p>
            </p:txBody>
          </p:sp>
          <p:sp>
            <p:nvSpPr>
              <p:cNvPr id="1557" name="Freeform 3560"/>
              <p:cNvSpPr>
                <a:spLocks/>
              </p:cNvSpPr>
              <p:nvPr/>
            </p:nvSpPr>
            <p:spPr bwMode="auto">
              <a:xfrm>
                <a:off x="4446" y="2381"/>
                <a:ext cx="7" cy="9"/>
              </a:xfrm>
              <a:custGeom>
                <a:avLst/>
                <a:gdLst>
                  <a:gd name="T0" fmla="*/ 2 w 7"/>
                  <a:gd name="T1" fmla="*/ 9 h 9"/>
                  <a:gd name="T2" fmla="*/ 0 w 7"/>
                  <a:gd name="T3" fmla="*/ 1 h 9"/>
                  <a:gd name="T4" fmla="*/ 7 w 7"/>
                  <a:gd name="T5" fmla="*/ 0 h 9"/>
                  <a:gd name="T6" fmla="*/ 2 w 7"/>
                  <a:gd name="T7" fmla="*/ 9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2" y="9"/>
                    </a:moveTo>
                    <a:lnTo>
                      <a:pt x="0" y="1"/>
                    </a:lnTo>
                    <a:lnTo>
                      <a:pt x="7" y="0"/>
                    </a:lnTo>
                    <a:lnTo>
                      <a:pt x="2" y="9"/>
                    </a:lnTo>
                  </a:path>
                </a:pathLst>
              </a:custGeom>
              <a:noFill/>
              <a:ln w="3175">
                <a:solidFill>
                  <a:srgbClr val="000000"/>
                </a:solidFill>
                <a:miter lim="800000"/>
                <a:headEnd/>
                <a:tailEnd/>
              </a:ln>
            </p:spPr>
            <p:txBody>
              <a:bodyPr/>
              <a:lstStyle/>
              <a:p>
                <a:pPr algn="ctr" eaLnBrk="0" hangingPunct="0"/>
                <a:endParaRPr lang="en-US" dirty="0"/>
              </a:p>
            </p:txBody>
          </p:sp>
          <p:sp>
            <p:nvSpPr>
              <p:cNvPr id="1558" name="Freeform 3561"/>
              <p:cNvSpPr>
                <a:spLocks/>
              </p:cNvSpPr>
              <p:nvPr/>
            </p:nvSpPr>
            <p:spPr bwMode="auto">
              <a:xfrm>
                <a:off x="4456" y="2381"/>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559" name="Freeform 3562"/>
              <p:cNvSpPr>
                <a:spLocks/>
              </p:cNvSpPr>
              <p:nvPr/>
            </p:nvSpPr>
            <p:spPr bwMode="auto">
              <a:xfrm>
                <a:off x="4556" y="2381"/>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560" name="Line 3563"/>
              <p:cNvSpPr>
                <a:spLocks noChangeShapeType="1"/>
              </p:cNvSpPr>
              <p:nvPr/>
            </p:nvSpPr>
            <p:spPr bwMode="auto">
              <a:xfrm flipV="1">
                <a:off x="5110" y="2381"/>
                <a:ext cx="1" cy="1"/>
              </a:xfrm>
              <a:prstGeom prst="line">
                <a:avLst/>
              </a:prstGeom>
              <a:noFill/>
              <a:ln w="3175">
                <a:solidFill>
                  <a:srgbClr val="000000"/>
                </a:solidFill>
                <a:miter lim="800000"/>
                <a:headEnd/>
                <a:tailEnd/>
              </a:ln>
            </p:spPr>
            <p:txBody>
              <a:bodyPr/>
              <a:lstStyle/>
              <a:p>
                <a:endParaRPr lang="en-US" dirty="0"/>
              </a:p>
            </p:txBody>
          </p:sp>
          <p:sp>
            <p:nvSpPr>
              <p:cNvPr id="1561" name="Line 3564"/>
              <p:cNvSpPr>
                <a:spLocks noChangeShapeType="1"/>
              </p:cNvSpPr>
              <p:nvPr/>
            </p:nvSpPr>
            <p:spPr bwMode="auto">
              <a:xfrm>
                <a:off x="5110" y="2381"/>
                <a:ext cx="1" cy="1"/>
              </a:xfrm>
              <a:prstGeom prst="line">
                <a:avLst/>
              </a:prstGeom>
              <a:noFill/>
              <a:ln w="3175">
                <a:solidFill>
                  <a:srgbClr val="000000"/>
                </a:solidFill>
                <a:miter lim="800000"/>
                <a:headEnd/>
                <a:tailEnd/>
              </a:ln>
            </p:spPr>
            <p:txBody>
              <a:bodyPr/>
              <a:lstStyle/>
              <a:p>
                <a:endParaRPr lang="en-US" dirty="0"/>
              </a:p>
            </p:txBody>
          </p:sp>
          <p:sp>
            <p:nvSpPr>
              <p:cNvPr id="1562" name="Freeform 3565"/>
              <p:cNvSpPr>
                <a:spLocks/>
              </p:cNvSpPr>
              <p:nvPr/>
            </p:nvSpPr>
            <p:spPr bwMode="auto">
              <a:xfrm>
                <a:off x="4537" y="2381"/>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563" name="Freeform 3566"/>
              <p:cNvSpPr>
                <a:spLocks/>
              </p:cNvSpPr>
              <p:nvPr/>
            </p:nvSpPr>
            <p:spPr bwMode="auto">
              <a:xfrm>
                <a:off x="4453" y="2384"/>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564" name="Line 3567"/>
              <p:cNvSpPr>
                <a:spLocks noChangeShapeType="1"/>
              </p:cNvSpPr>
              <p:nvPr/>
            </p:nvSpPr>
            <p:spPr bwMode="auto">
              <a:xfrm>
                <a:off x="4539" y="2384"/>
                <a:ext cx="1" cy="1"/>
              </a:xfrm>
              <a:prstGeom prst="line">
                <a:avLst/>
              </a:prstGeom>
              <a:noFill/>
              <a:ln w="3175">
                <a:solidFill>
                  <a:srgbClr val="000000"/>
                </a:solidFill>
                <a:miter lim="800000"/>
                <a:headEnd/>
                <a:tailEnd/>
              </a:ln>
            </p:spPr>
            <p:txBody>
              <a:bodyPr/>
              <a:lstStyle/>
              <a:p>
                <a:endParaRPr lang="en-US" dirty="0"/>
              </a:p>
            </p:txBody>
          </p:sp>
          <p:sp>
            <p:nvSpPr>
              <p:cNvPr id="1565" name="Line 3568"/>
              <p:cNvSpPr>
                <a:spLocks noChangeShapeType="1"/>
              </p:cNvSpPr>
              <p:nvPr/>
            </p:nvSpPr>
            <p:spPr bwMode="auto">
              <a:xfrm>
                <a:off x="4535" y="2384"/>
                <a:ext cx="1" cy="1"/>
              </a:xfrm>
              <a:prstGeom prst="line">
                <a:avLst/>
              </a:prstGeom>
              <a:noFill/>
              <a:ln w="3175">
                <a:solidFill>
                  <a:srgbClr val="000000"/>
                </a:solidFill>
                <a:miter lim="800000"/>
                <a:headEnd/>
                <a:tailEnd/>
              </a:ln>
            </p:spPr>
            <p:txBody>
              <a:bodyPr/>
              <a:lstStyle/>
              <a:p>
                <a:endParaRPr lang="en-US" dirty="0"/>
              </a:p>
            </p:txBody>
          </p:sp>
          <p:sp>
            <p:nvSpPr>
              <p:cNvPr id="1566" name="Line 3569"/>
              <p:cNvSpPr>
                <a:spLocks noChangeShapeType="1"/>
              </p:cNvSpPr>
              <p:nvPr/>
            </p:nvSpPr>
            <p:spPr bwMode="auto">
              <a:xfrm>
                <a:off x="4534" y="2386"/>
                <a:ext cx="1" cy="1"/>
              </a:xfrm>
              <a:prstGeom prst="line">
                <a:avLst/>
              </a:prstGeom>
              <a:noFill/>
              <a:ln w="3175">
                <a:solidFill>
                  <a:srgbClr val="000000"/>
                </a:solidFill>
                <a:miter lim="800000"/>
                <a:headEnd/>
                <a:tailEnd/>
              </a:ln>
            </p:spPr>
            <p:txBody>
              <a:bodyPr/>
              <a:lstStyle/>
              <a:p>
                <a:endParaRPr lang="en-US" dirty="0"/>
              </a:p>
            </p:txBody>
          </p:sp>
          <p:sp>
            <p:nvSpPr>
              <p:cNvPr id="1567" name="Line 3570"/>
              <p:cNvSpPr>
                <a:spLocks noChangeShapeType="1"/>
              </p:cNvSpPr>
              <p:nvPr/>
            </p:nvSpPr>
            <p:spPr bwMode="auto">
              <a:xfrm flipV="1">
                <a:off x="4442" y="2386"/>
                <a:ext cx="1" cy="4"/>
              </a:xfrm>
              <a:prstGeom prst="line">
                <a:avLst/>
              </a:prstGeom>
              <a:noFill/>
              <a:ln w="3175">
                <a:solidFill>
                  <a:srgbClr val="000000"/>
                </a:solidFill>
                <a:miter lim="800000"/>
                <a:headEnd/>
                <a:tailEnd/>
              </a:ln>
            </p:spPr>
            <p:txBody>
              <a:bodyPr/>
              <a:lstStyle/>
              <a:p>
                <a:endParaRPr lang="en-US" dirty="0"/>
              </a:p>
            </p:txBody>
          </p:sp>
          <p:sp>
            <p:nvSpPr>
              <p:cNvPr id="1568" name="Line 3571"/>
              <p:cNvSpPr>
                <a:spLocks noChangeShapeType="1"/>
              </p:cNvSpPr>
              <p:nvPr/>
            </p:nvSpPr>
            <p:spPr bwMode="auto">
              <a:xfrm flipH="1">
                <a:off x="4442" y="2386"/>
                <a:ext cx="1" cy="4"/>
              </a:xfrm>
              <a:prstGeom prst="line">
                <a:avLst/>
              </a:prstGeom>
              <a:noFill/>
              <a:ln w="3175">
                <a:solidFill>
                  <a:srgbClr val="000000"/>
                </a:solidFill>
                <a:miter lim="800000"/>
                <a:headEnd/>
                <a:tailEnd/>
              </a:ln>
            </p:spPr>
            <p:txBody>
              <a:bodyPr/>
              <a:lstStyle/>
              <a:p>
                <a:endParaRPr lang="en-US" dirty="0"/>
              </a:p>
            </p:txBody>
          </p:sp>
          <p:sp>
            <p:nvSpPr>
              <p:cNvPr id="1569" name="Line 3572"/>
              <p:cNvSpPr>
                <a:spLocks noChangeShapeType="1"/>
              </p:cNvSpPr>
              <p:nvPr/>
            </p:nvSpPr>
            <p:spPr bwMode="auto">
              <a:xfrm flipV="1">
                <a:off x="4534" y="2386"/>
                <a:ext cx="1" cy="1"/>
              </a:xfrm>
              <a:prstGeom prst="line">
                <a:avLst/>
              </a:prstGeom>
              <a:noFill/>
              <a:ln w="3175">
                <a:solidFill>
                  <a:srgbClr val="000000"/>
                </a:solidFill>
                <a:miter lim="800000"/>
                <a:headEnd/>
                <a:tailEnd/>
              </a:ln>
            </p:spPr>
            <p:txBody>
              <a:bodyPr/>
              <a:lstStyle/>
              <a:p>
                <a:endParaRPr lang="en-US" dirty="0"/>
              </a:p>
            </p:txBody>
          </p:sp>
          <p:sp>
            <p:nvSpPr>
              <p:cNvPr id="1570" name="Freeform 3573"/>
              <p:cNvSpPr>
                <a:spLocks/>
              </p:cNvSpPr>
              <p:nvPr/>
            </p:nvSpPr>
            <p:spPr bwMode="auto">
              <a:xfrm>
                <a:off x="4534" y="2386"/>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571" name="Freeform 3574"/>
              <p:cNvSpPr>
                <a:spLocks/>
              </p:cNvSpPr>
              <p:nvPr/>
            </p:nvSpPr>
            <p:spPr bwMode="auto">
              <a:xfrm>
                <a:off x="4458" y="2386"/>
                <a:ext cx="3" cy="1"/>
              </a:xfrm>
              <a:custGeom>
                <a:avLst/>
                <a:gdLst>
                  <a:gd name="T0" fmla="*/ 0 w 3"/>
                  <a:gd name="T1" fmla="*/ 1 h 1"/>
                  <a:gd name="T2" fmla="*/ 3 w 3"/>
                  <a:gd name="T3" fmla="*/ 0 h 1"/>
                  <a:gd name="T4" fmla="*/ 0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572" name="Line 3575"/>
              <p:cNvSpPr>
                <a:spLocks noChangeShapeType="1"/>
              </p:cNvSpPr>
              <p:nvPr/>
            </p:nvSpPr>
            <p:spPr bwMode="auto">
              <a:xfrm>
                <a:off x="5111" y="2386"/>
                <a:ext cx="1" cy="1"/>
              </a:xfrm>
              <a:prstGeom prst="line">
                <a:avLst/>
              </a:prstGeom>
              <a:noFill/>
              <a:ln w="3175">
                <a:solidFill>
                  <a:srgbClr val="000000"/>
                </a:solidFill>
                <a:miter lim="800000"/>
                <a:headEnd/>
                <a:tailEnd/>
              </a:ln>
            </p:spPr>
            <p:txBody>
              <a:bodyPr/>
              <a:lstStyle/>
              <a:p>
                <a:endParaRPr lang="en-US" dirty="0"/>
              </a:p>
            </p:txBody>
          </p:sp>
          <p:sp>
            <p:nvSpPr>
              <p:cNvPr id="1573" name="Line 3576"/>
              <p:cNvSpPr>
                <a:spLocks noChangeShapeType="1"/>
              </p:cNvSpPr>
              <p:nvPr/>
            </p:nvSpPr>
            <p:spPr bwMode="auto">
              <a:xfrm>
                <a:off x="5111" y="2386"/>
                <a:ext cx="1" cy="1"/>
              </a:xfrm>
              <a:prstGeom prst="line">
                <a:avLst/>
              </a:prstGeom>
              <a:noFill/>
              <a:ln w="3175">
                <a:solidFill>
                  <a:srgbClr val="000000"/>
                </a:solidFill>
                <a:miter lim="800000"/>
                <a:headEnd/>
                <a:tailEnd/>
              </a:ln>
            </p:spPr>
            <p:txBody>
              <a:bodyPr/>
              <a:lstStyle/>
              <a:p>
                <a:endParaRPr lang="en-US" dirty="0"/>
              </a:p>
            </p:txBody>
          </p:sp>
          <p:sp>
            <p:nvSpPr>
              <p:cNvPr id="1574" name="Freeform 3577"/>
              <p:cNvSpPr>
                <a:spLocks/>
              </p:cNvSpPr>
              <p:nvPr/>
            </p:nvSpPr>
            <p:spPr bwMode="auto">
              <a:xfrm>
                <a:off x="5437" y="2386"/>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575" name="Line 3578"/>
              <p:cNvSpPr>
                <a:spLocks noChangeShapeType="1"/>
              </p:cNvSpPr>
              <p:nvPr/>
            </p:nvSpPr>
            <p:spPr bwMode="auto">
              <a:xfrm>
                <a:off x="5111" y="2387"/>
                <a:ext cx="4" cy="8"/>
              </a:xfrm>
              <a:prstGeom prst="line">
                <a:avLst/>
              </a:prstGeom>
              <a:noFill/>
              <a:ln w="3175">
                <a:solidFill>
                  <a:srgbClr val="000000"/>
                </a:solidFill>
                <a:miter lim="800000"/>
                <a:headEnd/>
                <a:tailEnd/>
              </a:ln>
            </p:spPr>
            <p:txBody>
              <a:bodyPr/>
              <a:lstStyle/>
              <a:p>
                <a:endParaRPr lang="en-US" dirty="0"/>
              </a:p>
            </p:txBody>
          </p:sp>
          <p:sp>
            <p:nvSpPr>
              <p:cNvPr id="1576" name="Line 3579"/>
              <p:cNvSpPr>
                <a:spLocks noChangeShapeType="1"/>
              </p:cNvSpPr>
              <p:nvPr/>
            </p:nvSpPr>
            <p:spPr bwMode="auto">
              <a:xfrm flipH="1" flipV="1">
                <a:off x="5111" y="2387"/>
                <a:ext cx="4" cy="8"/>
              </a:xfrm>
              <a:prstGeom prst="line">
                <a:avLst/>
              </a:prstGeom>
              <a:noFill/>
              <a:ln w="3175">
                <a:solidFill>
                  <a:srgbClr val="000000"/>
                </a:solidFill>
                <a:miter lim="800000"/>
                <a:headEnd/>
                <a:tailEnd/>
              </a:ln>
            </p:spPr>
            <p:txBody>
              <a:bodyPr/>
              <a:lstStyle/>
              <a:p>
                <a:endParaRPr lang="en-US" dirty="0"/>
              </a:p>
            </p:txBody>
          </p:sp>
          <p:sp>
            <p:nvSpPr>
              <p:cNvPr id="1577" name="Freeform 3580"/>
              <p:cNvSpPr>
                <a:spLocks/>
              </p:cNvSpPr>
              <p:nvPr/>
            </p:nvSpPr>
            <p:spPr bwMode="auto">
              <a:xfrm>
                <a:off x="4531" y="2389"/>
                <a:ext cx="3" cy="5"/>
              </a:xfrm>
              <a:custGeom>
                <a:avLst/>
                <a:gdLst>
                  <a:gd name="T0" fmla="*/ 0 w 3"/>
                  <a:gd name="T1" fmla="*/ 5 h 5"/>
                  <a:gd name="T2" fmla="*/ 3 w 3"/>
                  <a:gd name="T3" fmla="*/ 0 h 5"/>
                  <a:gd name="T4" fmla="*/ 0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3"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578" name="Line 3581"/>
              <p:cNvSpPr>
                <a:spLocks noChangeShapeType="1"/>
              </p:cNvSpPr>
              <p:nvPr/>
            </p:nvSpPr>
            <p:spPr bwMode="auto">
              <a:xfrm>
                <a:off x="4532" y="2390"/>
                <a:ext cx="2" cy="1"/>
              </a:xfrm>
              <a:prstGeom prst="line">
                <a:avLst/>
              </a:prstGeom>
              <a:noFill/>
              <a:ln w="3175">
                <a:solidFill>
                  <a:srgbClr val="000000"/>
                </a:solidFill>
                <a:miter lim="800000"/>
                <a:headEnd/>
                <a:tailEnd/>
              </a:ln>
            </p:spPr>
            <p:txBody>
              <a:bodyPr/>
              <a:lstStyle/>
              <a:p>
                <a:endParaRPr lang="en-US" dirty="0"/>
              </a:p>
            </p:txBody>
          </p:sp>
          <p:sp>
            <p:nvSpPr>
              <p:cNvPr id="1579" name="Freeform 3582"/>
              <p:cNvSpPr>
                <a:spLocks/>
              </p:cNvSpPr>
              <p:nvPr/>
            </p:nvSpPr>
            <p:spPr bwMode="auto">
              <a:xfrm>
                <a:off x="4443" y="2392"/>
                <a:ext cx="3" cy="5"/>
              </a:xfrm>
              <a:custGeom>
                <a:avLst/>
                <a:gdLst>
                  <a:gd name="T0" fmla="*/ 0 w 3"/>
                  <a:gd name="T1" fmla="*/ 5 h 5"/>
                  <a:gd name="T2" fmla="*/ 0 w 3"/>
                  <a:gd name="T3" fmla="*/ 0 h 5"/>
                  <a:gd name="T4" fmla="*/ 3 w 3"/>
                  <a:gd name="T5" fmla="*/ 2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0" y="0"/>
                    </a:lnTo>
                    <a:lnTo>
                      <a:pt x="3" y="2"/>
                    </a:lnTo>
                  </a:path>
                </a:pathLst>
              </a:custGeom>
              <a:noFill/>
              <a:ln w="3175">
                <a:solidFill>
                  <a:srgbClr val="000000"/>
                </a:solidFill>
                <a:miter lim="800000"/>
                <a:headEnd/>
                <a:tailEnd/>
              </a:ln>
            </p:spPr>
            <p:txBody>
              <a:bodyPr/>
              <a:lstStyle/>
              <a:p>
                <a:pPr algn="ctr" eaLnBrk="0" hangingPunct="0"/>
                <a:endParaRPr lang="en-US" dirty="0"/>
              </a:p>
            </p:txBody>
          </p:sp>
          <p:sp>
            <p:nvSpPr>
              <p:cNvPr id="1580" name="Line 3583"/>
              <p:cNvSpPr>
                <a:spLocks noChangeShapeType="1"/>
              </p:cNvSpPr>
              <p:nvPr/>
            </p:nvSpPr>
            <p:spPr bwMode="auto">
              <a:xfrm flipH="1">
                <a:off x="4443" y="2394"/>
                <a:ext cx="3" cy="3"/>
              </a:xfrm>
              <a:prstGeom prst="line">
                <a:avLst/>
              </a:prstGeom>
              <a:noFill/>
              <a:ln w="3175">
                <a:solidFill>
                  <a:srgbClr val="000000"/>
                </a:solidFill>
                <a:miter lim="800000"/>
                <a:headEnd/>
                <a:tailEnd/>
              </a:ln>
            </p:spPr>
            <p:txBody>
              <a:bodyPr/>
              <a:lstStyle/>
              <a:p>
                <a:endParaRPr lang="en-US" dirty="0"/>
              </a:p>
            </p:txBody>
          </p:sp>
          <p:sp>
            <p:nvSpPr>
              <p:cNvPr id="1581" name="Freeform 3584"/>
              <p:cNvSpPr>
                <a:spLocks/>
              </p:cNvSpPr>
              <p:nvPr/>
            </p:nvSpPr>
            <p:spPr bwMode="auto">
              <a:xfrm>
                <a:off x="4464" y="2392"/>
                <a:ext cx="2" cy="13"/>
              </a:xfrm>
              <a:custGeom>
                <a:avLst/>
                <a:gdLst>
                  <a:gd name="T0" fmla="*/ 2 w 2"/>
                  <a:gd name="T1" fmla="*/ 13 h 13"/>
                  <a:gd name="T2" fmla="*/ 0 w 2"/>
                  <a:gd name="T3" fmla="*/ 0 h 13"/>
                  <a:gd name="T4" fmla="*/ 2 w 2"/>
                  <a:gd name="T5" fmla="*/ 13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2" y="13"/>
                    </a:moveTo>
                    <a:lnTo>
                      <a:pt x="0" y="0"/>
                    </a:lnTo>
                    <a:lnTo>
                      <a:pt x="2" y="13"/>
                    </a:lnTo>
                  </a:path>
                </a:pathLst>
              </a:custGeom>
              <a:noFill/>
              <a:ln w="3175">
                <a:solidFill>
                  <a:srgbClr val="000000"/>
                </a:solidFill>
                <a:miter lim="800000"/>
                <a:headEnd/>
                <a:tailEnd/>
              </a:ln>
            </p:spPr>
            <p:txBody>
              <a:bodyPr/>
              <a:lstStyle/>
              <a:p>
                <a:pPr algn="ctr" eaLnBrk="0" hangingPunct="0"/>
                <a:endParaRPr lang="en-US" dirty="0"/>
              </a:p>
            </p:txBody>
          </p:sp>
          <p:sp>
            <p:nvSpPr>
              <p:cNvPr id="1582" name="Line 3585"/>
              <p:cNvSpPr>
                <a:spLocks noChangeShapeType="1"/>
              </p:cNvSpPr>
              <p:nvPr/>
            </p:nvSpPr>
            <p:spPr bwMode="auto">
              <a:xfrm flipV="1">
                <a:off x="4532" y="2392"/>
                <a:ext cx="1" cy="2"/>
              </a:xfrm>
              <a:prstGeom prst="line">
                <a:avLst/>
              </a:prstGeom>
              <a:noFill/>
              <a:ln w="3175">
                <a:solidFill>
                  <a:srgbClr val="000000"/>
                </a:solidFill>
                <a:miter lim="800000"/>
                <a:headEnd/>
                <a:tailEnd/>
              </a:ln>
            </p:spPr>
            <p:txBody>
              <a:bodyPr/>
              <a:lstStyle/>
              <a:p>
                <a:endParaRPr lang="en-US" dirty="0"/>
              </a:p>
            </p:txBody>
          </p:sp>
          <p:sp>
            <p:nvSpPr>
              <p:cNvPr id="1583" name="Line 3586"/>
              <p:cNvSpPr>
                <a:spLocks noChangeShapeType="1"/>
              </p:cNvSpPr>
              <p:nvPr/>
            </p:nvSpPr>
            <p:spPr bwMode="auto">
              <a:xfrm>
                <a:off x="4446" y="2394"/>
                <a:ext cx="2" cy="17"/>
              </a:xfrm>
              <a:prstGeom prst="line">
                <a:avLst/>
              </a:prstGeom>
              <a:noFill/>
              <a:ln w="3175">
                <a:solidFill>
                  <a:srgbClr val="000000"/>
                </a:solidFill>
                <a:miter lim="800000"/>
                <a:headEnd/>
                <a:tailEnd/>
              </a:ln>
            </p:spPr>
            <p:txBody>
              <a:bodyPr/>
              <a:lstStyle/>
              <a:p>
                <a:endParaRPr lang="en-US" dirty="0"/>
              </a:p>
            </p:txBody>
          </p:sp>
          <p:sp>
            <p:nvSpPr>
              <p:cNvPr id="1584" name="Freeform 3587"/>
              <p:cNvSpPr>
                <a:spLocks/>
              </p:cNvSpPr>
              <p:nvPr/>
            </p:nvSpPr>
            <p:spPr bwMode="auto">
              <a:xfrm>
                <a:off x="4442" y="2394"/>
                <a:ext cx="6" cy="17"/>
              </a:xfrm>
              <a:custGeom>
                <a:avLst/>
                <a:gdLst>
                  <a:gd name="T0" fmla="*/ 6 w 6"/>
                  <a:gd name="T1" fmla="*/ 17 h 17"/>
                  <a:gd name="T2" fmla="*/ 0 w 6"/>
                  <a:gd name="T3" fmla="*/ 8 h 17"/>
                  <a:gd name="T4" fmla="*/ 4 w 6"/>
                  <a:gd name="T5" fmla="*/ 0 h 17"/>
                  <a:gd name="T6" fmla="*/ 0 60000 65536"/>
                  <a:gd name="T7" fmla="*/ 0 60000 65536"/>
                  <a:gd name="T8" fmla="*/ 0 60000 65536"/>
                  <a:gd name="T9" fmla="*/ 0 w 6"/>
                  <a:gd name="T10" fmla="*/ 0 h 17"/>
                  <a:gd name="T11" fmla="*/ 6 w 6"/>
                  <a:gd name="T12" fmla="*/ 17 h 17"/>
                </a:gdLst>
                <a:ahLst/>
                <a:cxnLst>
                  <a:cxn ang="T6">
                    <a:pos x="T0" y="T1"/>
                  </a:cxn>
                  <a:cxn ang="T7">
                    <a:pos x="T2" y="T3"/>
                  </a:cxn>
                  <a:cxn ang="T8">
                    <a:pos x="T4" y="T5"/>
                  </a:cxn>
                </a:cxnLst>
                <a:rect l="T9" t="T10" r="T11" b="T12"/>
                <a:pathLst>
                  <a:path w="6" h="17">
                    <a:moveTo>
                      <a:pt x="6" y="17"/>
                    </a:moveTo>
                    <a:lnTo>
                      <a:pt x="0" y="8"/>
                    </a:lnTo>
                    <a:lnTo>
                      <a:pt x="4" y="0"/>
                    </a:lnTo>
                  </a:path>
                </a:pathLst>
              </a:custGeom>
              <a:noFill/>
              <a:ln w="3175">
                <a:solidFill>
                  <a:srgbClr val="000000"/>
                </a:solidFill>
                <a:miter lim="800000"/>
                <a:headEnd/>
                <a:tailEnd/>
              </a:ln>
            </p:spPr>
            <p:txBody>
              <a:bodyPr/>
              <a:lstStyle/>
              <a:p>
                <a:pPr algn="ctr" eaLnBrk="0" hangingPunct="0"/>
                <a:endParaRPr lang="en-US" dirty="0"/>
              </a:p>
            </p:txBody>
          </p:sp>
          <p:sp>
            <p:nvSpPr>
              <p:cNvPr id="1585" name="Line 3588"/>
              <p:cNvSpPr>
                <a:spLocks noChangeShapeType="1"/>
              </p:cNvSpPr>
              <p:nvPr/>
            </p:nvSpPr>
            <p:spPr bwMode="auto">
              <a:xfrm>
                <a:off x="4531" y="2395"/>
                <a:ext cx="1" cy="1"/>
              </a:xfrm>
              <a:prstGeom prst="line">
                <a:avLst/>
              </a:prstGeom>
              <a:noFill/>
              <a:ln w="3175">
                <a:solidFill>
                  <a:srgbClr val="000000"/>
                </a:solidFill>
                <a:miter lim="800000"/>
                <a:headEnd/>
                <a:tailEnd/>
              </a:ln>
            </p:spPr>
            <p:txBody>
              <a:bodyPr/>
              <a:lstStyle/>
              <a:p>
                <a:endParaRPr lang="en-US" dirty="0"/>
              </a:p>
            </p:txBody>
          </p:sp>
          <p:sp>
            <p:nvSpPr>
              <p:cNvPr id="1586" name="Line 3589"/>
              <p:cNvSpPr>
                <a:spLocks noChangeShapeType="1"/>
              </p:cNvSpPr>
              <p:nvPr/>
            </p:nvSpPr>
            <p:spPr bwMode="auto">
              <a:xfrm flipV="1">
                <a:off x="5116" y="2395"/>
                <a:ext cx="1" cy="2"/>
              </a:xfrm>
              <a:prstGeom prst="line">
                <a:avLst/>
              </a:prstGeom>
              <a:noFill/>
              <a:ln w="3175">
                <a:solidFill>
                  <a:srgbClr val="000000"/>
                </a:solidFill>
                <a:miter lim="800000"/>
                <a:headEnd/>
                <a:tailEnd/>
              </a:ln>
            </p:spPr>
            <p:txBody>
              <a:bodyPr/>
              <a:lstStyle/>
              <a:p>
                <a:endParaRPr lang="en-US" dirty="0"/>
              </a:p>
            </p:txBody>
          </p:sp>
          <p:sp>
            <p:nvSpPr>
              <p:cNvPr id="1587" name="Line 3590"/>
              <p:cNvSpPr>
                <a:spLocks noChangeShapeType="1"/>
              </p:cNvSpPr>
              <p:nvPr/>
            </p:nvSpPr>
            <p:spPr bwMode="auto">
              <a:xfrm>
                <a:off x="5116" y="2395"/>
                <a:ext cx="2" cy="3"/>
              </a:xfrm>
              <a:prstGeom prst="line">
                <a:avLst/>
              </a:prstGeom>
              <a:noFill/>
              <a:ln w="3175">
                <a:solidFill>
                  <a:srgbClr val="000000"/>
                </a:solidFill>
                <a:miter lim="800000"/>
                <a:headEnd/>
                <a:tailEnd/>
              </a:ln>
            </p:spPr>
            <p:txBody>
              <a:bodyPr/>
              <a:lstStyle/>
              <a:p>
                <a:endParaRPr lang="en-US" dirty="0"/>
              </a:p>
            </p:txBody>
          </p:sp>
          <p:sp>
            <p:nvSpPr>
              <p:cNvPr id="1588" name="Line 3591"/>
              <p:cNvSpPr>
                <a:spLocks noChangeShapeType="1"/>
              </p:cNvSpPr>
              <p:nvPr/>
            </p:nvSpPr>
            <p:spPr bwMode="auto">
              <a:xfrm flipH="1" flipV="1">
                <a:off x="5116" y="2397"/>
                <a:ext cx="2" cy="1"/>
              </a:xfrm>
              <a:prstGeom prst="line">
                <a:avLst/>
              </a:prstGeom>
              <a:noFill/>
              <a:ln w="3175">
                <a:solidFill>
                  <a:srgbClr val="000000"/>
                </a:solidFill>
                <a:miter lim="800000"/>
                <a:headEnd/>
                <a:tailEnd/>
              </a:ln>
            </p:spPr>
            <p:txBody>
              <a:bodyPr/>
              <a:lstStyle/>
              <a:p>
                <a:endParaRPr lang="en-US" dirty="0"/>
              </a:p>
            </p:txBody>
          </p:sp>
          <p:sp>
            <p:nvSpPr>
              <p:cNvPr id="1589" name="Line 3592"/>
              <p:cNvSpPr>
                <a:spLocks noChangeShapeType="1"/>
              </p:cNvSpPr>
              <p:nvPr/>
            </p:nvSpPr>
            <p:spPr bwMode="auto">
              <a:xfrm>
                <a:off x="4527" y="2395"/>
                <a:ext cx="2" cy="1"/>
              </a:xfrm>
              <a:prstGeom prst="line">
                <a:avLst/>
              </a:prstGeom>
              <a:noFill/>
              <a:ln w="3175">
                <a:solidFill>
                  <a:srgbClr val="000000"/>
                </a:solidFill>
                <a:miter lim="800000"/>
                <a:headEnd/>
                <a:tailEnd/>
              </a:ln>
            </p:spPr>
            <p:txBody>
              <a:bodyPr/>
              <a:lstStyle/>
              <a:p>
                <a:endParaRPr lang="en-US" dirty="0"/>
              </a:p>
            </p:txBody>
          </p:sp>
          <p:sp>
            <p:nvSpPr>
              <p:cNvPr id="1590" name="Line 3593"/>
              <p:cNvSpPr>
                <a:spLocks noChangeShapeType="1"/>
              </p:cNvSpPr>
              <p:nvPr/>
            </p:nvSpPr>
            <p:spPr bwMode="auto">
              <a:xfrm>
                <a:off x="4529" y="2395"/>
                <a:ext cx="2" cy="1"/>
              </a:xfrm>
              <a:prstGeom prst="line">
                <a:avLst/>
              </a:prstGeom>
              <a:noFill/>
              <a:ln w="3175">
                <a:solidFill>
                  <a:srgbClr val="000000"/>
                </a:solidFill>
                <a:miter lim="800000"/>
                <a:headEnd/>
                <a:tailEnd/>
              </a:ln>
            </p:spPr>
            <p:txBody>
              <a:bodyPr/>
              <a:lstStyle/>
              <a:p>
                <a:endParaRPr lang="en-US" dirty="0"/>
              </a:p>
            </p:txBody>
          </p:sp>
          <p:sp>
            <p:nvSpPr>
              <p:cNvPr id="1591" name="Line 3594"/>
              <p:cNvSpPr>
                <a:spLocks noChangeShapeType="1"/>
              </p:cNvSpPr>
              <p:nvPr/>
            </p:nvSpPr>
            <p:spPr bwMode="auto">
              <a:xfrm>
                <a:off x="5440" y="2397"/>
                <a:ext cx="1" cy="1"/>
              </a:xfrm>
              <a:prstGeom prst="line">
                <a:avLst/>
              </a:prstGeom>
              <a:noFill/>
              <a:ln w="3175">
                <a:solidFill>
                  <a:srgbClr val="000000"/>
                </a:solidFill>
                <a:miter lim="800000"/>
                <a:headEnd/>
                <a:tailEnd/>
              </a:ln>
            </p:spPr>
            <p:txBody>
              <a:bodyPr/>
              <a:lstStyle/>
              <a:p>
                <a:endParaRPr lang="en-US" dirty="0"/>
              </a:p>
            </p:txBody>
          </p:sp>
          <p:sp>
            <p:nvSpPr>
              <p:cNvPr id="1592" name="Line 3595"/>
              <p:cNvSpPr>
                <a:spLocks noChangeShapeType="1"/>
              </p:cNvSpPr>
              <p:nvPr/>
            </p:nvSpPr>
            <p:spPr bwMode="auto">
              <a:xfrm>
                <a:off x="4448" y="2395"/>
                <a:ext cx="2" cy="1"/>
              </a:xfrm>
              <a:prstGeom prst="line">
                <a:avLst/>
              </a:prstGeom>
              <a:noFill/>
              <a:ln w="3175">
                <a:solidFill>
                  <a:srgbClr val="000000"/>
                </a:solidFill>
                <a:miter lim="800000"/>
                <a:headEnd/>
                <a:tailEnd/>
              </a:ln>
            </p:spPr>
            <p:txBody>
              <a:bodyPr/>
              <a:lstStyle/>
              <a:p>
                <a:endParaRPr lang="en-US" dirty="0"/>
              </a:p>
            </p:txBody>
          </p:sp>
          <p:sp>
            <p:nvSpPr>
              <p:cNvPr id="1593" name="Line 3596"/>
              <p:cNvSpPr>
                <a:spLocks noChangeShapeType="1"/>
              </p:cNvSpPr>
              <p:nvPr/>
            </p:nvSpPr>
            <p:spPr bwMode="auto">
              <a:xfrm>
                <a:off x="4532" y="2395"/>
                <a:ext cx="1" cy="1"/>
              </a:xfrm>
              <a:prstGeom prst="line">
                <a:avLst/>
              </a:prstGeom>
              <a:noFill/>
              <a:ln w="3175">
                <a:solidFill>
                  <a:srgbClr val="000000"/>
                </a:solidFill>
                <a:miter lim="800000"/>
                <a:headEnd/>
                <a:tailEnd/>
              </a:ln>
            </p:spPr>
            <p:txBody>
              <a:bodyPr/>
              <a:lstStyle/>
              <a:p>
                <a:endParaRPr lang="en-US" dirty="0"/>
              </a:p>
            </p:txBody>
          </p:sp>
          <p:sp>
            <p:nvSpPr>
              <p:cNvPr id="1594" name="Line 3597"/>
              <p:cNvSpPr>
                <a:spLocks noChangeShapeType="1"/>
              </p:cNvSpPr>
              <p:nvPr/>
            </p:nvSpPr>
            <p:spPr bwMode="auto">
              <a:xfrm flipV="1">
                <a:off x="4529" y="2395"/>
                <a:ext cx="1" cy="2"/>
              </a:xfrm>
              <a:prstGeom prst="line">
                <a:avLst/>
              </a:prstGeom>
              <a:noFill/>
              <a:ln w="3175">
                <a:solidFill>
                  <a:srgbClr val="000000"/>
                </a:solidFill>
                <a:miter lim="800000"/>
                <a:headEnd/>
                <a:tailEnd/>
              </a:ln>
            </p:spPr>
            <p:txBody>
              <a:bodyPr/>
              <a:lstStyle/>
              <a:p>
                <a:endParaRPr lang="en-US" dirty="0"/>
              </a:p>
            </p:txBody>
          </p:sp>
          <p:sp>
            <p:nvSpPr>
              <p:cNvPr id="1595" name="Line 3598"/>
              <p:cNvSpPr>
                <a:spLocks noChangeShapeType="1"/>
              </p:cNvSpPr>
              <p:nvPr/>
            </p:nvSpPr>
            <p:spPr bwMode="auto">
              <a:xfrm flipV="1">
                <a:off x="4531" y="2395"/>
                <a:ext cx="1" cy="2"/>
              </a:xfrm>
              <a:prstGeom prst="line">
                <a:avLst/>
              </a:prstGeom>
              <a:noFill/>
              <a:ln w="3175">
                <a:solidFill>
                  <a:srgbClr val="000000"/>
                </a:solidFill>
                <a:miter lim="800000"/>
                <a:headEnd/>
                <a:tailEnd/>
              </a:ln>
            </p:spPr>
            <p:txBody>
              <a:bodyPr/>
              <a:lstStyle/>
              <a:p>
                <a:endParaRPr lang="en-US" dirty="0"/>
              </a:p>
            </p:txBody>
          </p:sp>
          <p:sp>
            <p:nvSpPr>
              <p:cNvPr id="1596" name="Line 3599"/>
              <p:cNvSpPr>
                <a:spLocks noChangeShapeType="1"/>
              </p:cNvSpPr>
              <p:nvPr/>
            </p:nvSpPr>
            <p:spPr bwMode="auto">
              <a:xfrm flipV="1">
                <a:off x="5116" y="2395"/>
                <a:ext cx="1" cy="2"/>
              </a:xfrm>
              <a:prstGeom prst="line">
                <a:avLst/>
              </a:prstGeom>
              <a:noFill/>
              <a:ln w="3175">
                <a:solidFill>
                  <a:srgbClr val="000000"/>
                </a:solidFill>
                <a:miter lim="800000"/>
                <a:headEnd/>
                <a:tailEnd/>
              </a:ln>
            </p:spPr>
            <p:txBody>
              <a:bodyPr/>
              <a:lstStyle/>
              <a:p>
                <a:endParaRPr lang="en-US" dirty="0"/>
              </a:p>
            </p:txBody>
          </p:sp>
          <p:sp>
            <p:nvSpPr>
              <p:cNvPr id="1597" name="Line 3600"/>
              <p:cNvSpPr>
                <a:spLocks noChangeShapeType="1"/>
              </p:cNvSpPr>
              <p:nvPr/>
            </p:nvSpPr>
            <p:spPr bwMode="auto">
              <a:xfrm>
                <a:off x="4527" y="2397"/>
                <a:ext cx="1" cy="1"/>
              </a:xfrm>
              <a:prstGeom prst="line">
                <a:avLst/>
              </a:prstGeom>
              <a:noFill/>
              <a:ln w="3175">
                <a:solidFill>
                  <a:srgbClr val="000000"/>
                </a:solidFill>
                <a:miter lim="800000"/>
                <a:headEnd/>
                <a:tailEnd/>
              </a:ln>
            </p:spPr>
            <p:txBody>
              <a:bodyPr/>
              <a:lstStyle/>
              <a:p>
                <a:endParaRPr lang="en-US" dirty="0"/>
              </a:p>
            </p:txBody>
          </p:sp>
          <p:sp>
            <p:nvSpPr>
              <p:cNvPr id="1598" name="Line 3601"/>
              <p:cNvSpPr>
                <a:spLocks noChangeShapeType="1"/>
              </p:cNvSpPr>
              <p:nvPr/>
            </p:nvSpPr>
            <p:spPr bwMode="auto">
              <a:xfrm flipV="1">
                <a:off x="4532" y="2395"/>
                <a:ext cx="2" cy="2"/>
              </a:xfrm>
              <a:prstGeom prst="line">
                <a:avLst/>
              </a:prstGeom>
              <a:noFill/>
              <a:ln w="3175">
                <a:solidFill>
                  <a:srgbClr val="000000"/>
                </a:solidFill>
                <a:miter lim="800000"/>
                <a:headEnd/>
                <a:tailEnd/>
              </a:ln>
            </p:spPr>
            <p:txBody>
              <a:bodyPr/>
              <a:lstStyle/>
              <a:p>
                <a:endParaRPr lang="en-US" dirty="0"/>
              </a:p>
            </p:txBody>
          </p:sp>
          <p:sp>
            <p:nvSpPr>
              <p:cNvPr id="1599" name="Line 3602"/>
              <p:cNvSpPr>
                <a:spLocks noChangeShapeType="1"/>
              </p:cNvSpPr>
              <p:nvPr/>
            </p:nvSpPr>
            <p:spPr bwMode="auto">
              <a:xfrm>
                <a:off x="4527" y="2397"/>
                <a:ext cx="2" cy="1"/>
              </a:xfrm>
              <a:prstGeom prst="line">
                <a:avLst/>
              </a:prstGeom>
              <a:noFill/>
              <a:ln w="3175">
                <a:solidFill>
                  <a:srgbClr val="000000"/>
                </a:solidFill>
                <a:miter lim="800000"/>
                <a:headEnd/>
                <a:tailEnd/>
              </a:ln>
            </p:spPr>
            <p:txBody>
              <a:bodyPr/>
              <a:lstStyle/>
              <a:p>
                <a:endParaRPr lang="en-US" dirty="0"/>
              </a:p>
            </p:txBody>
          </p:sp>
          <p:sp>
            <p:nvSpPr>
              <p:cNvPr id="1600" name="Line 3603"/>
              <p:cNvSpPr>
                <a:spLocks noChangeShapeType="1"/>
              </p:cNvSpPr>
              <p:nvPr/>
            </p:nvSpPr>
            <p:spPr bwMode="auto">
              <a:xfrm>
                <a:off x="4534" y="2397"/>
                <a:ext cx="1" cy="1"/>
              </a:xfrm>
              <a:prstGeom prst="line">
                <a:avLst/>
              </a:prstGeom>
              <a:noFill/>
              <a:ln w="3175">
                <a:solidFill>
                  <a:srgbClr val="000000"/>
                </a:solidFill>
                <a:miter lim="800000"/>
                <a:headEnd/>
                <a:tailEnd/>
              </a:ln>
            </p:spPr>
            <p:txBody>
              <a:bodyPr/>
              <a:lstStyle/>
              <a:p>
                <a:endParaRPr lang="en-US" dirty="0"/>
              </a:p>
            </p:txBody>
          </p:sp>
          <p:sp>
            <p:nvSpPr>
              <p:cNvPr id="1601" name="Line 3604"/>
              <p:cNvSpPr>
                <a:spLocks noChangeShapeType="1"/>
              </p:cNvSpPr>
              <p:nvPr/>
            </p:nvSpPr>
            <p:spPr bwMode="auto">
              <a:xfrm>
                <a:off x="4529" y="2397"/>
                <a:ext cx="1" cy="1"/>
              </a:xfrm>
              <a:prstGeom prst="line">
                <a:avLst/>
              </a:prstGeom>
              <a:noFill/>
              <a:ln w="3175">
                <a:solidFill>
                  <a:srgbClr val="000000"/>
                </a:solidFill>
                <a:miter lim="800000"/>
                <a:headEnd/>
                <a:tailEnd/>
              </a:ln>
            </p:spPr>
            <p:txBody>
              <a:bodyPr/>
              <a:lstStyle/>
              <a:p>
                <a:endParaRPr lang="en-US" dirty="0"/>
              </a:p>
            </p:txBody>
          </p:sp>
          <p:sp>
            <p:nvSpPr>
              <p:cNvPr id="1602" name="Line 3605"/>
              <p:cNvSpPr>
                <a:spLocks noChangeShapeType="1"/>
              </p:cNvSpPr>
              <p:nvPr/>
            </p:nvSpPr>
            <p:spPr bwMode="auto">
              <a:xfrm>
                <a:off x="4531" y="2397"/>
                <a:ext cx="1" cy="1"/>
              </a:xfrm>
              <a:prstGeom prst="line">
                <a:avLst/>
              </a:prstGeom>
              <a:noFill/>
              <a:ln w="3175">
                <a:solidFill>
                  <a:srgbClr val="000000"/>
                </a:solidFill>
                <a:miter lim="800000"/>
                <a:headEnd/>
                <a:tailEnd/>
              </a:ln>
            </p:spPr>
            <p:txBody>
              <a:bodyPr/>
              <a:lstStyle/>
              <a:p>
                <a:endParaRPr lang="en-US" dirty="0"/>
              </a:p>
            </p:txBody>
          </p:sp>
          <p:sp>
            <p:nvSpPr>
              <p:cNvPr id="1603" name="Line 3606"/>
              <p:cNvSpPr>
                <a:spLocks noChangeShapeType="1"/>
              </p:cNvSpPr>
              <p:nvPr/>
            </p:nvSpPr>
            <p:spPr bwMode="auto">
              <a:xfrm>
                <a:off x="5440" y="2398"/>
                <a:ext cx="1" cy="1"/>
              </a:xfrm>
              <a:prstGeom prst="line">
                <a:avLst/>
              </a:prstGeom>
              <a:noFill/>
              <a:ln w="3175">
                <a:solidFill>
                  <a:srgbClr val="000000"/>
                </a:solidFill>
                <a:miter lim="800000"/>
                <a:headEnd/>
                <a:tailEnd/>
              </a:ln>
            </p:spPr>
            <p:txBody>
              <a:bodyPr/>
              <a:lstStyle/>
              <a:p>
                <a:endParaRPr lang="en-US" dirty="0"/>
              </a:p>
            </p:txBody>
          </p:sp>
          <p:sp>
            <p:nvSpPr>
              <p:cNvPr id="1604" name="Line 3607"/>
              <p:cNvSpPr>
                <a:spLocks noChangeShapeType="1"/>
              </p:cNvSpPr>
              <p:nvPr/>
            </p:nvSpPr>
            <p:spPr bwMode="auto">
              <a:xfrm flipV="1">
                <a:off x="4526" y="2397"/>
                <a:ext cx="1" cy="1"/>
              </a:xfrm>
              <a:prstGeom prst="line">
                <a:avLst/>
              </a:prstGeom>
              <a:noFill/>
              <a:ln w="3175">
                <a:solidFill>
                  <a:srgbClr val="000000"/>
                </a:solidFill>
                <a:miter lim="800000"/>
                <a:headEnd/>
                <a:tailEnd/>
              </a:ln>
            </p:spPr>
            <p:txBody>
              <a:bodyPr/>
              <a:lstStyle/>
              <a:p>
                <a:endParaRPr lang="en-US" dirty="0"/>
              </a:p>
            </p:txBody>
          </p:sp>
          <p:sp>
            <p:nvSpPr>
              <p:cNvPr id="1605" name="Line 3608"/>
              <p:cNvSpPr>
                <a:spLocks noChangeShapeType="1"/>
              </p:cNvSpPr>
              <p:nvPr/>
            </p:nvSpPr>
            <p:spPr bwMode="auto">
              <a:xfrm flipV="1">
                <a:off x="4529" y="2397"/>
                <a:ext cx="1" cy="1"/>
              </a:xfrm>
              <a:prstGeom prst="line">
                <a:avLst/>
              </a:prstGeom>
              <a:noFill/>
              <a:ln w="3175">
                <a:solidFill>
                  <a:srgbClr val="000000"/>
                </a:solidFill>
                <a:miter lim="800000"/>
                <a:headEnd/>
                <a:tailEnd/>
              </a:ln>
            </p:spPr>
            <p:txBody>
              <a:bodyPr/>
              <a:lstStyle/>
              <a:p>
                <a:endParaRPr lang="en-US" dirty="0"/>
              </a:p>
            </p:txBody>
          </p:sp>
          <p:sp>
            <p:nvSpPr>
              <p:cNvPr id="1606" name="Line 3609"/>
              <p:cNvSpPr>
                <a:spLocks noChangeShapeType="1"/>
              </p:cNvSpPr>
              <p:nvPr/>
            </p:nvSpPr>
            <p:spPr bwMode="auto">
              <a:xfrm>
                <a:off x="4532" y="2397"/>
                <a:ext cx="1" cy="1"/>
              </a:xfrm>
              <a:prstGeom prst="line">
                <a:avLst/>
              </a:prstGeom>
              <a:noFill/>
              <a:ln w="3175">
                <a:solidFill>
                  <a:srgbClr val="000000"/>
                </a:solidFill>
                <a:miter lim="800000"/>
                <a:headEnd/>
                <a:tailEnd/>
              </a:ln>
            </p:spPr>
            <p:txBody>
              <a:bodyPr/>
              <a:lstStyle/>
              <a:p>
                <a:endParaRPr lang="en-US" dirty="0"/>
              </a:p>
            </p:txBody>
          </p:sp>
          <p:sp>
            <p:nvSpPr>
              <p:cNvPr id="1607" name="Line 3610"/>
              <p:cNvSpPr>
                <a:spLocks noChangeShapeType="1"/>
              </p:cNvSpPr>
              <p:nvPr/>
            </p:nvSpPr>
            <p:spPr bwMode="auto">
              <a:xfrm flipV="1">
                <a:off x="5116" y="2398"/>
                <a:ext cx="1" cy="4"/>
              </a:xfrm>
              <a:prstGeom prst="line">
                <a:avLst/>
              </a:prstGeom>
              <a:noFill/>
              <a:ln w="3175">
                <a:solidFill>
                  <a:srgbClr val="000000"/>
                </a:solidFill>
                <a:miter lim="800000"/>
                <a:headEnd/>
                <a:tailEnd/>
              </a:ln>
            </p:spPr>
            <p:txBody>
              <a:bodyPr/>
              <a:lstStyle/>
              <a:p>
                <a:endParaRPr lang="en-US" dirty="0"/>
              </a:p>
            </p:txBody>
          </p:sp>
          <p:sp>
            <p:nvSpPr>
              <p:cNvPr id="1608" name="Line 3611"/>
              <p:cNvSpPr>
                <a:spLocks noChangeShapeType="1"/>
              </p:cNvSpPr>
              <p:nvPr/>
            </p:nvSpPr>
            <p:spPr bwMode="auto">
              <a:xfrm>
                <a:off x="5116" y="2398"/>
                <a:ext cx="1" cy="4"/>
              </a:xfrm>
              <a:prstGeom prst="line">
                <a:avLst/>
              </a:prstGeom>
              <a:noFill/>
              <a:ln w="3175">
                <a:solidFill>
                  <a:srgbClr val="000000"/>
                </a:solidFill>
                <a:miter lim="800000"/>
                <a:headEnd/>
                <a:tailEnd/>
              </a:ln>
            </p:spPr>
            <p:txBody>
              <a:bodyPr/>
              <a:lstStyle/>
              <a:p>
                <a:endParaRPr lang="en-US" dirty="0"/>
              </a:p>
            </p:txBody>
          </p:sp>
          <p:sp>
            <p:nvSpPr>
              <p:cNvPr id="1609" name="Line 3612"/>
              <p:cNvSpPr>
                <a:spLocks noChangeShapeType="1"/>
              </p:cNvSpPr>
              <p:nvPr/>
            </p:nvSpPr>
            <p:spPr bwMode="auto">
              <a:xfrm>
                <a:off x="4440" y="2402"/>
                <a:ext cx="1" cy="1"/>
              </a:xfrm>
              <a:prstGeom prst="line">
                <a:avLst/>
              </a:prstGeom>
              <a:noFill/>
              <a:ln w="3175">
                <a:solidFill>
                  <a:srgbClr val="000000"/>
                </a:solidFill>
                <a:miter lim="800000"/>
                <a:headEnd/>
                <a:tailEnd/>
              </a:ln>
            </p:spPr>
            <p:txBody>
              <a:bodyPr/>
              <a:lstStyle/>
              <a:p>
                <a:endParaRPr lang="en-US" dirty="0"/>
              </a:p>
            </p:txBody>
          </p:sp>
          <p:sp>
            <p:nvSpPr>
              <p:cNvPr id="1610" name="Line 3613"/>
              <p:cNvSpPr>
                <a:spLocks noChangeShapeType="1"/>
              </p:cNvSpPr>
              <p:nvPr/>
            </p:nvSpPr>
            <p:spPr bwMode="auto">
              <a:xfrm>
                <a:off x="5226" y="2402"/>
                <a:ext cx="3" cy="1"/>
              </a:xfrm>
              <a:prstGeom prst="line">
                <a:avLst/>
              </a:prstGeom>
              <a:noFill/>
              <a:ln w="3175">
                <a:solidFill>
                  <a:srgbClr val="000000"/>
                </a:solidFill>
                <a:miter lim="800000"/>
                <a:headEnd/>
                <a:tailEnd/>
              </a:ln>
            </p:spPr>
            <p:txBody>
              <a:bodyPr/>
              <a:lstStyle/>
              <a:p>
                <a:endParaRPr lang="en-US" dirty="0"/>
              </a:p>
            </p:txBody>
          </p:sp>
          <p:sp>
            <p:nvSpPr>
              <p:cNvPr id="1611" name="Freeform 3614"/>
              <p:cNvSpPr>
                <a:spLocks/>
              </p:cNvSpPr>
              <p:nvPr/>
            </p:nvSpPr>
            <p:spPr bwMode="auto">
              <a:xfrm>
                <a:off x="5229" y="2400"/>
                <a:ext cx="80" cy="40"/>
              </a:xfrm>
              <a:custGeom>
                <a:avLst/>
                <a:gdLst>
                  <a:gd name="T0" fmla="*/ 0 w 80"/>
                  <a:gd name="T1" fmla="*/ 2 h 40"/>
                  <a:gd name="T2" fmla="*/ 38 w 80"/>
                  <a:gd name="T3" fmla="*/ 0 h 40"/>
                  <a:gd name="T4" fmla="*/ 39 w 80"/>
                  <a:gd name="T5" fmla="*/ 40 h 40"/>
                  <a:gd name="T6" fmla="*/ 80 w 80"/>
                  <a:gd name="T7" fmla="*/ 38 h 40"/>
                  <a:gd name="T8" fmla="*/ 0 60000 65536"/>
                  <a:gd name="T9" fmla="*/ 0 60000 65536"/>
                  <a:gd name="T10" fmla="*/ 0 60000 65536"/>
                  <a:gd name="T11" fmla="*/ 0 60000 65536"/>
                  <a:gd name="T12" fmla="*/ 0 w 80"/>
                  <a:gd name="T13" fmla="*/ 0 h 40"/>
                  <a:gd name="T14" fmla="*/ 80 w 80"/>
                  <a:gd name="T15" fmla="*/ 40 h 40"/>
                </a:gdLst>
                <a:ahLst/>
                <a:cxnLst>
                  <a:cxn ang="T8">
                    <a:pos x="T0" y="T1"/>
                  </a:cxn>
                  <a:cxn ang="T9">
                    <a:pos x="T2" y="T3"/>
                  </a:cxn>
                  <a:cxn ang="T10">
                    <a:pos x="T4" y="T5"/>
                  </a:cxn>
                  <a:cxn ang="T11">
                    <a:pos x="T6" y="T7"/>
                  </a:cxn>
                </a:cxnLst>
                <a:rect l="T12" t="T13" r="T14" b="T15"/>
                <a:pathLst>
                  <a:path w="80" h="40">
                    <a:moveTo>
                      <a:pt x="0" y="2"/>
                    </a:moveTo>
                    <a:lnTo>
                      <a:pt x="38" y="0"/>
                    </a:lnTo>
                    <a:lnTo>
                      <a:pt x="39" y="40"/>
                    </a:lnTo>
                    <a:lnTo>
                      <a:pt x="80" y="38"/>
                    </a:lnTo>
                  </a:path>
                </a:pathLst>
              </a:custGeom>
              <a:noFill/>
              <a:ln w="3175">
                <a:solidFill>
                  <a:srgbClr val="000000"/>
                </a:solidFill>
                <a:miter lim="800000"/>
                <a:headEnd/>
                <a:tailEnd/>
              </a:ln>
            </p:spPr>
            <p:txBody>
              <a:bodyPr/>
              <a:lstStyle/>
              <a:p>
                <a:pPr algn="ctr" eaLnBrk="0" hangingPunct="0"/>
                <a:endParaRPr lang="en-US" dirty="0"/>
              </a:p>
            </p:txBody>
          </p:sp>
          <p:sp>
            <p:nvSpPr>
              <p:cNvPr id="1612" name="Line 3615"/>
              <p:cNvSpPr>
                <a:spLocks noChangeShapeType="1"/>
              </p:cNvSpPr>
              <p:nvPr/>
            </p:nvSpPr>
            <p:spPr bwMode="auto">
              <a:xfrm>
                <a:off x="5309" y="2438"/>
                <a:ext cx="5" cy="167"/>
              </a:xfrm>
              <a:prstGeom prst="line">
                <a:avLst/>
              </a:prstGeom>
              <a:noFill/>
              <a:ln w="3175">
                <a:solidFill>
                  <a:srgbClr val="000000"/>
                </a:solidFill>
                <a:miter lim="800000"/>
                <a:headEnd/>
                <a:tailEnd/>
              </a:ln>
            </p:spPr>
            <p:txBody>
              <a:bodyPr/>
              <a:lstStyle/>
              <a:p>
                <a:endParaRPr lang="en-US" dirty="0"/>
              </a:p>
            </p:txBody>
          </p:sp>
          <p:sp>
            <p:nvSpPr>
              <p:cNvPr id="1613" name="Line 3616"/>
              <p:cNvSpPr>
                <a:spLocks noChangeShapeType="1"/>
              </p:cNvSpPr>
              <p:nvPr/>
            </p:nvSpPr>
            <p:spPr bwMode="auto">
              <a:xfrm>
                <a:off x="5314" y="2605"/>
                <a:ext cx="3" cy="40"/>
              </a:xfrm>
              <a:prstGeom prst="line">
                <a:avLst/>
              </a:prstGeom>
              <a:noFill/>
              <a:ln w="3175">
                <a:solidFill>
                  <a:srgbClr val="000000"/>
                </a:solidFill>
                <a:miter lim="800000"/>
                <a:headEnd/>
                <a:tailEnd/>
              </a:ln>
            </p:spPr>
            <p:txBody>
              <a:bodyPr/>
              <a:lstStyle/>
              <a:p>
                <a:endParaRPr lang="en-US" dirty="0"/>
              </a:p>
            </p:txBody>
          </p:sp>
          <p:sp>
            <p:nvSpPr>
              <p:cNvPr id="1614" name="Freeform 3617"/>
              <p:cNvSpPr>
                <a:spLocks/>
              </p:cNvSpPr>
              <p:nvPr/>
            </p:nvSpPr>
            <p:spPr bwMode="auto">
              <a:xfrm>
                <a:off x="5299" y="2626"/>
                <a:ext cx="18" cy="19"/>
              </a:xfrm>
              <a:custGeom>
                <a:avLst/>
                <a:gdLst>
                  <a:gd name="T0" fmla="*/ 18 w 18"/>
                  <a:gd name="T1" fmla="*/ 19 h 19"/>
                  <a:gd name="T2" fmla="*/ 0 w 18"/>
                  <a:gd name="T3" fmla="*/ 0 h 19"/>
                  <a:gd name="T4" fmla="*/ 16 w 18"/>
                  <a:gd name="T5" fmla="*/ 19 h 19"/>
                  <a:gd name="T6" fmla="*/ 0 60000 65536"/>
                  <a:gd name="T7" fmla="*/ 0 60000 65536"/>
                  <a:gd name="T8" fmla="*/ 0 60000 65536"/>
                  <a:gd name="T9" fmla="*/ 0 w 18"/>
                  <a:gd name="T10" fmla="*/ 0 h 19"/>
                  <a:gd name="T11" fmla="*/ 18 w 18"/>
                  <a:gd name="T12" fmla="*/ 19 h 19"/>
                </a:gdLst>
                <a:ahLst/>
                <a:cxnLst>
                  <a:cxn ang="T6">
                    <a:pos x="T0" y="T1"/>
                  </a:cxn>
                  <a:cxn ang="T7">
                    <a:pos x="T2" y="T3"/>
                  </a:cxn>
                  <a:cxn ang="T8">
                    <a:pos x="T4" y="T5"/>
                  </a:cxn>
                </a:cxnLst>
                <a:rect l="T9" t="T10" r="T11" b="T12"/>
                <a:pathLst>
                  <a:path w="18" h="19">
                    <a:moveTo>
                      <a:pt x="18" y="19"/>
                    </a:moveTo>
                    <a:lnTo>
                      <a:pt x="0" y="0"/>
                    </a:lnTo>
                    <a:lnTo>
                      <a:pt x="16" y="19"/>
                    </a:lnTo>
                  </a:path>
                </a:pathLst>
              </a:custGeom>
              <a:noFill/>
              <a:ln w="3175">
                <a:solidFill>
                  <a:srgbClr val="000000"/>
                </a:solidFill>
                <a:miter lim="800000"/>
                <a:headEnd/>
                <a:tailEnd/>
              </a:ln>
            </p:spPr>
            <p:txBody>
              <a:bodyPr/>
              <a:lstStyle/>
              <a:p>
                <a:pPr algn="ctr" eaLnBrk="0" hangingPunct="0"/>
                <a:endParaRPr lang="en-US" dirty="0"/>
              </a:p>
            </p:txBody>
          </p:sp>
          <p:sp>
            <p:nvSpPr>
              <p:cNvPr id="1615" name="Line 3618"/>
              <p:cNvSpPr>
                <a:spLocks noChangeShapeType="1"/>
              </p:cNvSpPr>
              <p:nvPr/>
            </p:nvSpPr>
            <p:spPr bwMode="auto">
              <a:xfrm>
                <a:off x="5315" y="2645"/>
                <a:ext cx="2" cy="1"/>
              </a:xfrm>
              <a:prstGeom prst="line">
                <a:avLst/>
              </a:prstGeom>
              <a:noFill/>
              <a:ln w="3175">
                <a:solidFill>
                  <a:srgbClr val="000000"/>
                </a:solidFill>
                <a:miter lim="800000"/>
                <a:headEnd/>
                <a:tailEnd/>
              </a:ln>
            </p:spPr>
            <p:txBody>
              <a:bodyPr/>
              <a:lstStyle/>
              <a:p>
                <a:endParaRPr lang="en-US" dirty="0"/>
              </a:p>
            </p:txBody>
          </p:sp>
          <p:sp>
            <p:nvSpPr>
              <p:cNvPr id="1616" name="Freeform 3619"/>
              <p:cNvSpPr>
                <a:spLocks/>
              </p:cNvSpPr>
              <p:nvPr/>
            </p:nvSpPr>
            <p:spPr bwMode="auto">
              <a:xfrm>
                <a:off x="5233" y="2589"/>
                <a:ext cx="82" cy="56"/>
              </a:xfrm>
              <a:custGeom>
                <a:avLst/>
                <a:gdLst>
                  <a:gd name="T0" fmla="*/ 82 w 82"/>
                  <a:gd name="T1" fmla="*/ 56 h 56"/>
                  <a:gd name="T2" fmla="*/ 58 w 82"/>
                  <a:gd name="T3" fmla="*/ 30 h 56"/>
                  <a:gd name="T4" fmla="*/ 45 w 82"/>
                  <a:gd name="T5" fmla="*/ 24 h 56"/>
                  <a:gd name="T6" fmla="*/ 50 w 82"/>
                  <a:gd name="T7" fmla="*/ 16 h 56"/>
                  <a:gd name="T8" fmla="*/ 45 w 82"/>
                  <a:gd name="T9" fmla="*/ 24 h 56"/>
                  <a:gd name="T10" fmla="*/ 30 w 82"/>
                  <a:gd name="T11" fmla="*/ 16 h 56"/>
                  <a:gd name="T12" fmla="*/ 30 w 82"/>
                  <a:gd name="T13" fmla="*/ 9 h 56"/>
                  <a:gd name="T14" fmla="*/ 22 w 82"/>
                  <a:gd name="T15" fmla="*/ 9 h 56"/>
                  <a:gd name="T16" fmla="*/ 19 w 82"/>
                  <a:gd name="T17" fmla="*/ 6 h 56"/>
                  <a:gd name="T18" fmla="*/ 19 w 82"/>
                  <a:gd name="T19" fmla="*/ 0 h 56"/>
                  <a:gd name="T20" fmla="*/ 19 w 82"/>
                  <a:gd name="T21" fmla="*/ 6 h 56"/>
                  <a:gd name="T22" fmla="*/ 22 w 82"/>
                  <a:gd name="T23" fmla="*/ 11 h 56"/>
                  <a:gd name="T24" fmla="*/ 29 w 82"/>
                  <a:gd name="T25" fmla="*/ 9 h 56"/>
                  <a:gd name="T26" fmla="*/ 30 w 82"/>
                  <a:gd name="T27" fmla="*/ 17 h 56"/>
                  <a:gd name="T28" fmla="*/ 17 w 82"/>
                  <a:gd name="T29" fmla="*/ 22 h 56"/>
                  <a:gd name="T30" fmla="*/ 6 w 82"/>
                  <a:gd name="T31" fmla="*/ 37 h 56"/>
                  <a:gd name="T32" fmla="*/ 6 w 82"/>
                  <a:gd name="T33" fmla="*/ 46 h 56"/>
                  <a:gd name="T34" fmla="*/ 0 w 82"/>
                  <a:gd name="T35" fmla="*/ 45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56"/>
                  <a:gd name="T56" fmla="*/ 82 w 8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56">
                    <a:moveTo>
                      <a:pt x="82" y="56"/>
                    </a:moveTo>
                    <a:lnTo>
                      <a:pt x="58" y="30"/>
                    </a:lnTo>
                    <a:lnTo>
                      <a:pt x="45" y="24"/>
                    </a:lnTo>
                    <a:lnTo>
                      <a:pt x="50" y="16"/>
                    </a:lnTo>
                    <a:lnTo>
                      <a:pt x="45" y="24"/>
                    </a:lnTo>
                    <a:lnTo>
                      <a:pt x="30" y="16"/>
                    </a:lnTo>
                    <a:lnTo>
                      <a:pt x="30" y="9"/>
                    </a:lnTo>
                    <a:lnTo>
                      <a:pt x="22" y="9"/>
                    </a:lnTo>
                    <a:lnTo>
                      <a:pt x="19" y="6"/>
                    </a:lnTo>
                    <a:lnTo>
                      <a:pt x="19" y="0"/>
                    </a:lnTo>
                    <a:lnTo>
                      <a:pt x="19" y="6"/>
                    </a:lnTo>
                    <a:lnTo>
                      <a:pt x="22" y="11"/>
                    </a:lnTo>
                    <a:lnTo>
                      <a:pt x="29" y="9"/>
                    </a:lnTo>
                    <a:lnTo>
                      <a:pt x="30" y="17"/>
                    </a:lnTo>
                    <a:lnTo>
                      <a:pt x="17" y="22"/>
                    </a:lnTo>
                    <a:lnTo>
                      <a:pt x="6" y="37"/>
                    </a:lnTo>
                    <a:lnTo>
                      <a:pt x="6" y="46"/>
                    </a:lnTo>
                    <a:lnTo>
                      <a:pt x="0" y="45"/>
                    </a:lnTo>
                  </a:path>
                </a:pathLst>
              </a:custGeom>
              <a:noFill/>
              <a:ln w="3175">
                <a:solidFill>
                  <a:srgbClr val="000000"/>
                </a:solidFill>
                <a:miter lim="800000"/>
                <a:headEnd/>
                <a:tailEnd/>
              </a:ln>
            </p:spPr>
            <p:txBody>
              <a:bodyPr/>
              <a:lstStyle/>
              <a:p>
                <a:pPr algn="ctr" eaLnBrk="0" hangingPunct="0"/>
                <a:endParaRPr lang="en-US" dirty="0"/>
              </a:p>
            </p:txBody>
          </p:sp>
          <p:sp>
            <p:nvSpPr>
              <p:cNvPr id="1617" name="Freeform 3620"/>
              <p:cNvSpPr>
                <a:spLocks/>
              </p:cNvSpPr>
              <p:nvPr/>
            </p:nvSpPr>
            <p:spPr bwMode="auto">
              <a:xfrm>
                <a:off x="5200" y="2602"/>
                <a:ext cx="33" cy="32"/>
              </a:xfrm>
              <a:custGeom>
                <a:avLst/>
                <a:gdLst>
                  <a:gd name="T0" fmla="*/ 33 w 33"/>
                  <a:gd name="T1" fmla="*/ 32 h 32"/>
                  <a:gd name="T2" fmla="*/ 15 w 33"/>
                  <a:gd name="T3" fmla="*/ 4 h 32"/>
                  <a:gd name="T4" fmla="*/ 0 w 33"/>
                  <a:gd name="T5" fmla="*/ 0 h 32"/>
                  <a:gd name="T6" fmla="*/ 0 60000 65536"/>
                  <a:gd name="T7" fmla="*/ 0 60000 65536"/>
                  <a:gd name="T8" fmla="*/ 0 60000 65536"/>
                  <a:gd name="T9" fmla="*/ 0 w 33"/>
                  <a:gd name="T10" fmla="*/ 0 h 32"/>
                  <a:gd name="T11" fmla="*/ 33 w 33"/>
                  <a:gd name="T12" fmla="*/ 32 h 32"/>
                </a:gdLst>
                <a:ahLst/>
                <a:cxnLst>
                  <a:cxn ang="T6">
                    <a:pos x="T0" y="T1"/>
                  </a:cxn>
                  <a:cxn ang="T7">
                    <a:pos x="T2" y="T3"/>
                  </a:cxn>
                  <a:cxn ang="T8">
                    <a:pos x="T4" y="T5"/>
                  </a:cxn>
                </a:cxnLst>
                <a:rect l="T9" t="T10" r="T11" b="T12"/>
                <a:pathLst>
                  <a:path w="33" h="32">
                    <a:moveTo>
                      <a:pt x="33" y="32"/>
                    </a:moveTo>
                    <a:lnTo>
                      <a:pt x="15"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618" name="Line 3621"/>
              <p:cNvSpPr>
                <a:spLocks noChangeShapeType="1"/>
              </p:cNvSpPr>
              <p:nvPr/>
            </p:nvSpPr>
            <p:spPr bwMode="auto">
              <a:xfrm flipH="1">
                <a:off x="5199" y="2602"/>
                <a:ext cx="1" cy="1"/>
              </a:xfrm>
              <a:prstGeom prst="line">
                <a:avLst/>
              </a:prstGeom>
              <a:noFill/>
              <a:ln w="3175">
                <a:solidFill>
                  <a:srgbClr val="000000"/>
                </a:solidFill>
                <a:miter lim="800000"/>
                <a:headEnd/>
                <a:tailEnd/>
              </a:ln>
            </p:spPr>
            <p:txBody>
              <a:bodyPr/>
              <a:lstStyle/>
              <a:p>
                <a:endParaRPr lang="en-US" dirty="0"/>
              </a:p>
            </p:txBody>
          </p:sp>
          <p:sp>
            <p:nvSpPr>
              <p:cNvPr id="1619" name="Line 3622"/>
              <p:cNvSpPr>
                <a:spLocks noChangeShapeType="1"/>
              </p:cNvSpPr>
              <p:nvPr/>
            </p:nvSpPr>
            <p:spPr bwMode="auto">
              <a:xfrm flipH="1" flipV="1">
                <a:off x="5197" y="2600"/>
                <a:ext cx="2" cy="2"/>
              </a:xfrm>
              <a:prstGeom prst="line">
                <a:avLst/>
              </a:prstGeom>
              <a:noFill/>
              <a:ln w="3175">
                <a:solidFill>
                  <a:srgbClr val="000000"/>
                </a:solidFill>
                <a:miter lim="800000"/>
                <a:headEnd/>
                <a:tailEnd/>
              </a:ln>
            </p:spPr>
            <p:txBody>
              <a:bodyPr/>
              <a:lstStyle/>
              <a:p>
                <a:endParaRPr lang="en-US" dirty="0"/>
              </a:p>
            </p:txBody>
          </p:sp>
        </p:grpSp>
        <p:grpSp>
          <p:nvGrpSpPr>
            <p:cNvPr id="25" name="Group 3623"/>
            <p:cNvGrpSpPr>
              <a:grpSpLocks/>
            </p:cNvGrpSpPr>
            <p:nvPr/>
          </p:nvGrpSpPr>
          <p:grpSpPr bwMode="auto">
            <a:xfrm>
              <a:off x="7031038" y="3813175"/>
              <a:ext cx="1704975" cy="463550"/>
              <a:chOff x="4429" y="2402"/>
              <a:chExt cx="1074" cy="292"/>
            </a:xfrm>
          </p:grpSpPr>
          <p:sp>
            <p:nvSpPr>
              <p:cNvPr id="1220" name="Line 3624"/>
              <p:cNvSpPr>
                <a:spLocks noChangeShapeType="1"/>
              </p:cNvSpPr>
              <p:nvPr/>
            </p:nvSpPr>
            <p:spPr bwMode="auto">
              <a:xfrm flipV="1">
                <a:off x="5197" y="2598"/>
                <a:ext cx="2" cy="2"/>
              </a:xfrm>
              <a:prstGeom prst="line">
                <a:avLst/>
              </a:prstGeom>
              <a:noFill/>
              <a:ln w="3175">
                <a:solidFill>
                  <a:srgbClr val="000000"/>
                </a:solidFill>
                <a:miter lim="800000"/>
                <a:headEnd/>
                <a:tailEnd/>
              </a:ln>
            </p:spPr>
            <p:txBody>
              <a:bodyPr/>
              <a:lstStyle/>
              <a:p>
                <a:endParaRPr lang="en-US" dirty="0"/>
              </a:p>
            </p:txBody>
          </p:sp>
          <p:sp>
            <p:nvSpPr>
              <p:cNvPr id="1221" name="Line 3625"/>
              <p:cNvSpPr>
                <a:spLocks noChangeShapeType="1"/>
              </p:cNvSpPr>
              <p:nvPr/>
            </p:nvSpPr>
            <p:spPr bwMode="auto">
              <a:xfrm flipH="1" flipV="1">
                <a:off x="5184" y="2592"/>
                <a:ext cx="13" cy="8"/>
              </a:xfrm>
              <a:prstGeom prst="line">
                <a:avLst/>
              </a:prstGeom>
              <a:noFill/>
              <a:ln w="3175">
                <a:solidFill>
                  <a:srgbClr val="000000"/>
                </a:solidFill>
                <a:miter lim="800000"/>
                <a:headEnd/>
                <a:tailEnd/>
              </a:ln>
            </p:spPr>
            <p:txBody>
              <a:bodyPr/>
              <a:lstStyle/>
              <a:p>
                <a:endParaRPr lang="en-US" dirty="0"/>
              </a:p>
            </p:txBody>
          </p:sp>
          <p:sp>
            <p:nvSpPr>
              <p:cNvPr id="1222" name="Freeform 3626"/>
              <p:cNvSpPr>
                <a:spLocks/>
              </p:cNvSpPr>
              <p:nvPr/>
            </p:nvSpPr>
            <p:spPr bwMode="auto">
              <a:xfrm>
                <a:off x="5181" y="2587"/>
                <a:ext cx="5" cy="5"/>
              </a:xfrm>
              <a:custGeom>
                <a:avLst/>
                <a:gdLst>
                  <a:gd name="T0" fmla="*/ 3 w 5"/>
                  <a:gd name="T1" fmla="*/ 5 h 5"/>
                  <a:gd name="T2" fmla="*/ 5 w 5"/>
                  <a:gd name="T3" fmla="*/ 2 h 5"/>
                  <a:gd name="T4" fmla="*/ 0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3" y="5"/>
                    </a:move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23" name="Line 3627"/>
              <p:cNvSpPr>
                <a:spLocks noChangeShapeType="1"/>
              </p:cNvSpPr>
              <p:nvPr/>
            </p:nvSpPr>
            <p:spPr bwMode="auto">
              <a:xfrm flipH="1" flipV="1">
                <a:off x="5179" y="2586"/>
                <a:ext cx="2" cy="1"/>
              </a:xfrm>
              <a:prstGeom prst="line">
                <a:avLst/>
              </a:prstGeom>
              <a:noFill/>
              <a:ln w="3175">
                <a:solidFill>
                  <a:srgbClr val="000000"/>
                </a:solidFill>
                <a:miter lim="800000"/>
                <a:headEnd/>
                <a:tailEnd/>
              </a:ln>
            </p:spPr>
            <p:txBody>
              <a:bodyPr/>
              <a:lstStyle/>
              <a:p>
                <a:endParaRPr lang="en-US" dirty="0"/>
              </a:p>
            </p:txBody>
          </p:sp>
          <p:sp>
            <p:nvSpPr>
              <p:cNvPr id="1224" name="Line 3628"/>
              <p:cNvSpPr>
                <a:spLocks noChangeShapeType="1"/>
              </p:cNvSpPr>
              <p:nvPr/>
            </p:nvSpPr>
            <p:spPr bwMode="auto">
              <a:xfrm flipV="1">
                <a:off x="5179" y="2584"/>
                <a:ext cx="1" cy="2"/>
              </a:xfrm>
              <a:prstGeom prst="line">
                <a:avLst/>
              </a:prstGeom>
              <a:noFill/>
              <a:ln w="3175">
                <a:solidFill>
                  <a:srgbClr val="000000"/>
                </a:solidFill>
                <a:miter lim="800000"/>
                <a:headEnd/>
                <a:tailEnd/>
              </a:ln>
            </p:spPr>
            <p:txBody>
              <a:bodyPr/>
              <a:lstStyle/>
              <a:p>
                <a:endParaRPr lang="en-US" dirty="0"/>
              </a:p>
            </p:txBody>
          </p:sp>
          <p:sp>
            <p:nvSpPr>
              <p:cNvPr id="1225" name="Line 3629"/>
              <p:cNvSpPr>
                <a:spLocks noChangeShapeType="1"/>
              </p:cNvSpPr>
              <p:nvPr/>
            </p:nvSpPr>
            <p:spPr bwMode="auto">
              <a:xfrm flipH="1" flipV="1">
                <a:off x="5178" y="2581"/>
                <a:ext cx="1" cy="3"/>
              </a:xfrm>
              <a:prstGeom prst="line">
                <a:avLst/>
              </a:prstGeom>
              <a:noFill/>
              <a:ln w="3175">
                <a:solidFill>
                  <a:srgbClr val="000000"/>
                </a:solidFill>
                <a:miter lim="800000"/>
                <a:headEnd/>
                <a:tailEnd/>
              </a:ln>
            </p:spPr>
            <p:txBody>
              <a:bodyPr/>
              <a:lstStyle/>
              <a:p>
                <a:endParaRPr lang="en-US" dirty="0"/>
              </a:p>
            </p:txBody>
          </p:sp>
          <p:sp>
            <p:nvSpPr>
              <p:cNvPr id="1226" name="Line 3630"/>
              <p:cNvSpPr>
                <a:spLocks noChangeShapeType="1"/>
              </p:cNvSpPr>
              <p:nvPr/>
            </p:nvSpPr>
            <p:spPr bwMode="auto">
              <a:xfrm flipV="1">
                <a:off x="5178" y="2579"/>
                <a:ext cx="1" cy="2"/>
              </a:xfrm>
              <a:prstGeom prst="line">
                <a:avLst/>
              </a:prstGeom>
              <a:noFill/>
              <a:ln w="3175">
                <a:solidFill>
                  <a:srgbClr val="000000"/>
                </a:solidFill>
                <a:miter lim="800000"/>
                <a:headEnd/>
                <a:tailEnd/>
              </a:ln>
            </p:spPr>
            <p:txBody>
              <a:bodyPr/>
              <a:lstStyle/>
              <a:p>
                <a:endParaRPr lang="en-US" dirty="0"/>
              </a:p>
            </p:txBody>
          </p:sp>
          <p:sp>
            <p:nvSpPr>
              <p:cNvPr id="1227" name="Line 3631"/>
              <p:cNvSpPr>
                <a:spLocks noChangeShapeType="1"/>
              </p:cNvSpPr>
              <p:nvPr/>
            </p:nvSpPr>
            <p:spPr bwMode="auto">
              <a:xfrm flipV="1">
                <a:off x="5178" y="2578"/>
                <a:ext cx="1" cy="1"/>
              </a:xfrm>
              <a:prstGeom prst="line">
                <a:avLst/>
              </a:prstGeom>
              <a:noFill/>
              <a:ln w="3175">
                <a:solidFill>
                  <a:srgbClr val="000000"/>
                </a:solidFill>
                <a:miter lim="800000"/>
                <a:headEnd/>
                <a:tailEnd/>
              </a:ln>
            </p:spPr>
            <p:txBody>
              <a:bodyPr/>
              <a:lstStyle/>
              <a:p>
                <a:endParaRPr lang="en-US" dirty="0"/>
              </a:p>
            </p:txBody>
          </p:sp>
          <p:sp>
            <p:nvSpPr>
              <p:cNvPr id="1228" name="Freeform 3632"/>
              <p:cNvSpPr>
                <a:spLocks/>
              </p:cNvSpPr>
              <p:nvPr/>
            </p:nvSpPr>
            <p:spPr bwMode="auto">
              <a:xfrm>
                <a:off x="5173" y="2563"/>
                <a:ext cx="6" cy="15"/>
              </a:xfrm>
              <a:custGeom>
                <a:avLst/>
                <a:gdLst>
                  <a:gd name="T0" fmla="*/ 5 w 6"/>
                  <a:gd name="T1" fmla="*/ 15 h 15"/>
                  <a:gd name="T2" fmla="*/ 6 w 6"/>
                  <a:gd name="T3" fmla="*/ 3 h 15"/>
                  <a:gd name="T4" fmla="*/ 0 w 6"/>
                  <a:gd name="T5" fmla="*/ 0 h 15"/>
                  <a:gd name="T6" fmla="*/ 0 60000 65536"/>
                  <a:gd name="T7" fmla="*/ 0 60000 65536"/>
                  <a:gd name="T8" fmla="*/ 0 60000 65536"/>
                  <a:gd name="T9" fmla="*/ 0 w 6"/>
                  <a:gd name="T10" fmla="*/ 0 h 15"/>
                  <a:gd name="T11" fmla="*/ 6 w 6"/>
                  <a:gd name="T12" fmla="*/ 15 h 15"/>
                </a:gdLst>
                <a:ahLst/>
                <a:cxnLst>
                  <a:cxn ang="T6">
                    <a:pos x="T0" y="T1"/>
                  </a:cxn>
                  <a:cxn ang="T7">
                    <a:pos x="T2" y="T3"/>
                  </a:cxn>
                  <a:cxn ang="T8">
                    <a:pos x="T4" y="T5"/>
                  </a:cxn>
                </a:cxnLst>
                <a:rect l="T9" t="T10" r="T11" b="T12"/>
                <a:pathLst>
                  <a:path w="6" h="15">
                    <a:moveTo>
                      <a:pt x="5" y="15"/>
                    </a:moveTo>
                    <a:lnTo>
                      <a:pt x="6"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29" name="Freeform 3633"/>
              <p:cNvSpPr>
                <a:spLocks/>
              </p:cNvSpPr>
              <p:nvPr/>
            </p:nvSpPr>
            <p:spPr bwMode="auto">
              <a:xfrm>
                <a:off x="5162" y="2542"/>
                <a:ext cx="11" cy="21"/>
              </a:xfrm>
              <a:custGeom>
                <a:avLst/>
                <a:gdLst>
                  <a:gd name="T0" fmla="*/ 11 w 11"/>
                  <a:gd name="T1" fmla="*/ 21 h 21"/>
                  <a:gd name="T2" fmla="*/ 0 w 11"/>
                  <a:gd name="T3" fmla="*/ 8 h 21"/>
                  <a:gd name="T4" fmla="*/ 0 w 11"/>
                  <a:gd name="T5" fmla="*/ 0 h 21"/>
                  <a:gd name="T6" fmla="*/ 0 60000 65536"/>
                  <a:gd name="T7" fmla="*/ 0 60000 65536"/>
                  <a:gd name="T8" fmla="*/ 0 60000 65536"/>
                  <a:gd name="T9" fmla="*/ 0 w 11"/>
                  <a:gd name="T10" fmla="*/ 0 h 21"/>
                  <a:gd name="T11" fmla="*/ 11 w 11"/>
                  <a:gd name="T12" fmla="*/ 21 h 21"/>
                </a:gdLst>
                <a:ahLst/>
                <a:cxnLst>
                  <a:cxn ang="T6">
                    <a:pos x="T0" y="T1"/>
                  </a:cxn>
                  <a:cxn ang="T7">
                    <a:pos x="T2" y="T3"/>
                  </a:cxn>
                  <a:cxn ang="T8">
                    <a:pos x="T4" y="T5"/>
                  </a:cxn>
                </a:cxnLst>
                <a:rect l="T9" t="T10" r="T11" b="T12"/>
                <a:pathLst>
                  <a:path w="11" h="21">
                    <a:moveTo>
                      <a:pt x="11" y="21"/>
                    </a:moveTo>
                    <a:lnTo>
                      <a:pt x="0"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30" name="Line 3634"/>
              <p:cNvSpPr>
                <a:spLocks noChangeShapeType="1"/>
              </p:cNvSpPr>
              <p:nvPr/>
            </p:nvSpPr>
            <p:spPr bwMode="auto">
              <a:xfrm flipH="1" flipV="1">
                <a:off x="5160" y="2536"/>
                <a:ext cx="2" cy="6"/>
              </a:xfrm>
              <a:prstGeom prst="line">
                <a:avLst/>
              </a:prstGeom>
              <a:noFill/>
              <a:ln w="3175">
                <a:solidFill>
                  <a:srgbClr val="000000"/>
                </a:solidFill>
                <a:miter lim="800000"/>
                <a:headEnd/>
                <a:tailEnd/>
              </a:ln>
            </p:spPr>
            <p:txBody>
              <a:bodyPr/>
              <a:lstStyle/>
              <a:p>
                <a:endParaRPr lang="en-US" dirty="0"/>
              </a:p>
            </p:txBody>
          </p:sp>
          <p:sp>
            <p:nvSpPr>
              <p:cNvPr id="1231" name="Line 3635"/>
              <p:cNvSpPr>
                <a:spLocks noChangeShapeType="1"/>
              </p:cNvSpPr>
              <p:nvPr/>
            </p:nvSpPr>
            <p:spPr bwMode="auto">
              <a:xfrm flipH="1" flipV="1">
                <a:off x="5153" y="2533"/>
                <a:ext cx="7" cy="3"/>
              </a:xfrm>
              <a:prstGeom prst="line">
                <a:avLst/>
              </a:prstGeom>
              <a:noFill/>
              <a:ln w="3175">
                <a:solidFill>
                  <a:srgbClr val="000000"/>
                </a:solidFill>
                <a:miter lim="800000"/>
                <a:headEnd/>
                <a:tailEnd/>
              </a:ln>
            </p:spPr>
            <p:txBody>
              <a:bodyPr/>
              <a:lstStyle/>
              <a:p>
                <a:endParaRPr lang="en-US" dirty="0"/>
              </a:p>
            </p:txBody>
          </p:sp>
          <p:sp>
            <p:nvSpPr>
              <p:cNvPr id="1232" name="Freeform 3636"/>
              <p:cNvSpPr>
                <a:spLocks/>
              </p:cNvSpPr>
              <p:nvPr/>
            </p:nvSpPr>
            <p:spPr bwMode="auto">
              <a:xfrm>
                <a:off x="5140" y="2525"/>
                <a:ext cx="13" cy="8"/>
              </a:xfrm>
              <a:custGeom>
                <a:avLst/>
                <a:gdLst>
                  <a:gd name="T0" fmla="*/ 13 w 13"/>
                  <a:gd name="T1" fmla="*/ 8 h 8"/>
                  <a:gd name="T2" fmla="*/ 9 w 13"/>
                  <a:gd name="T3" fmla="*/ 1 h 8"/>
                  <a:gd name="T4" fmla="*/ 0 w 13"/>
                  <a:gd name="T5" fmla="*/ 0 h 8"/>
                  <a:gd name="T6" fmla="*/ 0 60000 65536"/>
                  <a:gd name="T7" fmla="*/ 0 60000 65536"/>
                  <a:gd name="T8" fmla="*/ 0 60000 65536"/>
                  <a:gd name="T9" fmla="*/ 0 w 13"/>
                  <a:gd name="T10" fmla="*/ 0 h 8"/>
                  <a:gd name="T11" fmla="*/ 13 w 13"/>
                  <a:gd name="T12" fmla="*/ 8 h 8"/>
                </a:gdLst>
                <a:ahLst/>
                <a:cxnLst>
                  <a:cxn ang="T6">
                    <a:pos x="T0" y="T1"/>
                  </a:cxn>
                  <a:cxn ang="T7">
                    <a:pos x="T2" y="T3"/>
                  </a:cxn>
                  <a:cxn ang="T8">
                    <a:pos x="T4" y="T5"/>
                  </a:cxn>
                </a:cxnLst>
                <a:rect l="T9" t="T10" r="T11" b="T12"/>
                <a:pathLst>
                  <a:path w="13" h="8">
                    <a:moveTo>
                      <a:pt x="13" y="8"/>
                    </a:moveTo>
                    <a:lnTo>
                      <a:pt x="9"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33" name="Freeform 3637"/>
              <p:cNvSpPr>
                <a:spLocks/>
              </p:cNvSpPr>
              <p:nvPr/>
            </p:nvSpPr>
            <p:spPr bwMode="auto">
              <a:xfrm>
                <a:off x="5116" y="2506"/>
                <a:ext cx="24" cy="19"/>
              </a:xfrm>
              <a:custGeom>
                <a:avLst/>
                <a:gdLst>
                  <a:gd name="T0" fmla="*/ 24 w 24"/>
                  <a:gd name="T1" fmla="*/ 19 h 19"/>
                  <a:gd name="T2" fmla="*/ 7 w 24"/>
                  <a:gd name="T3" fmla="*/ 9 h 19"/>
                  <a:gd name="T4" fmla="*/ 0 w 24"/>
                  <a:gd name="T5" fmla="*/ 0 h 19"/>
                  <a:gd name="T6" fmla="*/ 0 60000 65536"/>
                  <a:gd name="T7" fmla="*/ 0 60000 65536"/>
                  <a:gd name="T8" fmla="*/ 0 60000 65536"/>
                  <a:gd name="T9" fmla="*/ 0 w 24"/>
                  <a:gd name="T10" fmla="*/ 0 h 19"/>
                  <a:gd name="T11" fmla="*/ 24 w 24"/>
                  <a:gd name="T12" fmla="*/ 19 h 19"/>
                </a:gdLst>
                <a:ahLst/>
                <a:cxnLst>
                  <a:cxn ang="T6">
                    <a:pos x="T0" y="T1"/>
                  </a:cxn>
                  <a:cxn ang="T7">
                    <a:pos x="T2" y="T3"/>
                  </a:cxn>
                  <a:cxn ang="T8">
                    <a:pos x="T4" y="T5"/>
                  </a:cxn>
                </a:cxnLst>
                <a:rect l="T9" t="T10" r="T11" b="T12"/>
                <a:pathLst>
                  <a:path w="24" h="19">
                    <a:moveTo>
                      <a:pt x="24" y="19"/>
                    </a:moveTo>
                    <a:lnTo>
                      <a:pt x="7" y="9"/>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34" name="Freeform 3638"/>
              <p:cNvSpPr>
                <a:spLocks/>
              </p:cNvSpPr>
              <p:nvPr/>
            </p:nvSpPr>
            <p:spPr bwMode="auto">
              <a:xfrm>
                <a:off x="5107" y="2493"/>
                <a:ext cx="9" cy="13"/>
              </a:xfrm>
              <a:custGeom>
                <a:avLst/>
                <a:gdLst>
                  <a:gd name="T0" fmla="*/ 9 w 9"/>
                  <a:gd name="T1" fmla="*/ 13 h 13"/>
                  <a:gd name="T2" fmla="*/ 8 w 9"/>
                  <a:gd name="T3" fmla="*/ 5 h 13"/>
                  <a:gd name="T4" fmla="*/ 0 w 9"/>
                  <a:gd name="T5" fmla="*/ 0 h 13"/>
                  <a:gd name="T6" fmla="*/ 0 60000 65536"/>
                  <a:gd name="T7" fmla="*/ 0 60000 65536"/>
                  <a:gd name="T8" fmla="*/ 0 60000 65536"/>
                  <a:gd name="T9" fmla="*/ 0 w 9"/>
                  <a:gd name="T10" fmla="*/ 0 h 13"/>
                  <a:gd name="T11" fmla="*/ 9 w 9"/>
                  <a:gd name="T12" fmla="*/ 13 h 13"/>
                </a:gdLst>
                <a:ahLst/>
                <a:cxnLst>
                  <a:cxn ang="T6">
                    <a:pos x="T0" y="T1"/>
                  </a:cxn>
                  <a:cxn ang="T7">
                    <a:pos x="T2" y="T3"/>
                  </a:cxn>
                  <a:cxn ang="T8">
                    <a:pos x="T4" y="T5"/>
                  </a:cxn>
                </a:cxnLst>
                <a:rect l="T9" t="T10" r="T11" b="T12"/>
                <a:pathLst>
                  <a:path w="9" h="13">
                    <a:moveTo>
                      <a:pt x="9" y="13"/>
                    </a:moveTo>
                    <a:lnTo>
                      <a:pt x="8"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35" name="Line 3639"/>
              <p:cNvSpPr>
                <a:spLocks noChangeShapeType="1"/>
              </p:cNvSpPr>
              <p:nvPr/>
            </p:nvSpPr>
            <p:spPr bwMode="auto">
              <a:xfrm flipH="1" flipV="1">
                <a:off x="5103" y="2486"/>
                <a:ext cx="4" cy="7"/>
              </a:xfrm>
              <a:prstGeom prst="line">
                <a:avLst/>
              </a:prstGeom>
              <a:noFill/>
              <a:ln w="3175">
                <a:solidFill>
                  <a:srgbClr val="000000"/>
                </a:solidFill>
                <a:miter lim="800000"/>
                <a:headEnd/>
                <a:tailEnd/>
              </a:ln>
            </p:spPr>
            <p:txBody>
              <a:bodyPr/>
              <a:lstStyle/>
              <a:p>
                <a:endParaRPr lang="en-US" dirty="0"/>
              </a:p>
            </p:txBody>
          </p:sp>
          <p:sp>
            <p:nvSpPr>
              <p:cNvPr id="1236" name="Line 3640"/>
              <p:cNvSpPr>
                <a:spLocks noChangeShapeType="1"/>
              </p:cNvSpPr>
              <p:nvPr/>
            </p:nvSpPr>
            <p:spPr bwMode="auto">
              <a:xfrm flipH="1">
                <a:off x="5102" y="2486"/>
                <a:ext cx="1" cy="1"/>
              </a:xfrm>
              <a:prstGeom prst="line">
                <a:avLst/>
              </a:prstGeom>
              <a:noFill/>
              <a:ln w="3175">
                <a:solidFill>
                  <a:srgbClr val="000000"/>
                </a:solidFill>
                <a:miter lim="800000"/>
                <a:headEnd/>
                <a:tailEnd/>
              </a:ln>
            </p:spPr>
            <p:txBody>
              <a:bodyPr/>
              <a:lstStyle/>
              <a:p>
                <a:endParaRPr lang="en-US" dirty="0"/>
              </a:p>
            </p:txBody>
          </p:sp>
          <p:sp>
            <p:nvSpPr>
              <p:cNvPr id="1237" name="Line 3641"/>
              <p:cNvSpPr>
                <a:spLocks noChangeShapeType="1"/>
              </p:cNvSpPr>
              <p:nvPr/>
            </p:nvSpPr>
            <p:spPr bwMode="auto">
              <a:xfrm flipV="1">
                <a:off x="5102" y="2485"/>
                <a:ext cx="1" cy="1"/>
              </a:xfrm>
              <a:prstGeom prst="line">
                <a:avLst/>
              </a:prstGeom>
              <a:noFill/>
              <a:ln w="3175">
                <a:solidFill>
                  <a:srgbClr val="000000"/>
                </a:solidFill>
                <a:miter lim="800000"/>
                <a:headEnd/>
                <a:tailEnd/>
              </a:ln>
            </p:spPr>
            <p:txBody>
              <a:bodyPr/>
              <a:lstStyle/>
              <a:p>
                <a:endParaRPr lang="en-US" dirty="0"/>
              </a:p>
            </p:txBody>
          </p:sp>
          <p:sp>
            <p:nvSpPr>
              <p:cNvPr id="1238" name="Line 3642"/>
              <p:cNvSpPr>
                <a:spLocks noChangeShapeType="1"/>
              </p:cNvSpPr>
              <p:nvPr/>
            </p:nvSpPr>
            <p:spPr bwMode="auto">
              <a:xfrm flipH="1" flipV="1">
                <a:off x="5100" y="2483"/>
                <a:ext cx="2" cy="2"/>
              </a:xfrm>
              <a:prstGeom prst="line">
                <a:avLst/>
              </a:prstGeom>
              <a:noFill/>
              <a:ln w="3175">
                <a:solidFill>
                  <a:srgbClr val="000000"/>
                </a:solidFill>
                <a:miter lim="800000"/>
                <a:headEnd/>
                <a:tailEnd/>
              </a:ln>
            </p:spPr>
            <p:txBody>
              <a:bodyPr/>
              <a:lstStyle/>
              <a:p>
                <a:endParaRPr lang="en-US" dirty="0"/>
              </a:p>
            </p:txBody>
          </p:sp>
          <p:sp>
            <p:nvSpPr>
              <p:cNvPr id="1239" name="Line 3643"/>
              <p:cNvSpPr>
                <a:spLocks noChangeShapeType="1"/>
              </p:cNvSpPr>
              <p:nvPr/>
            </p:nvSpPr>
            <p:spPr bwMode="auto">
              <a:xfrm flipH="1" flipV="1">
                <a:off x="5097" y="2480"/>
                <a:ext cx="3" cy="3"/>
              </a:xfrm>
              <a:prstGeom prst="line">
                <a:avLst/>
              </a:prstGeom>
              <a:noFill/>
              <a:ln w="3175">
                <a:solidFill>
                  <a:srgbClr val="000000"/>
                </a:solidFill>
                <a:miter lim="800000"/>
                <a:headEnd/>
                <a:tailEnd/>
              </a:ln>
            </p:spPr>
            <p:txBody>
              <a:bodyPr/>
              <a:lstStyle/>
              <a:p>
                <a:endParaRPr lang="en-US" dirty="0"/>
              </a:p>
            </p:txBody>
          </p:sp>
          <p:sp>
            <p:nvSpPr>
              <p:cNvPr id="1240" name="Freeform 3644"/>
              <p:cNvSpPr>
                <a:spLocks/>
              </p:cNvSpPr>
              <p:nvPr/>
            </p:nvSpPr>
            <p:spPr bwMode="auto">
              <a:xfrm>
                <a:off x="5090" y="2472"/>
                <a:ext cx="7" cy="8"/>
              </a:xfrm>
              <a:custGeom>
                <a:avLst/>
                <a:gdLst>
                  <a:gd name="T0" fmla="*/ 7 w 7"/>
                  <a:gd name="T1" fmla="*/ 8 h 8"/>
                  <a:gd name="T2" fmla="*/ 0 w 7"/>
                  <a:gd name="T3" fmla="*/ 0 h 8"/>
                  <a:gd name="T4" fmla="*/ 7 w 7"/>
                  <a:gd name="T5" fmla="*/ 8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8"/>
                    </a:moveTo>
                    <a:lnTo>
                      <a:pt x="0" y="0"/>
                    </a:lnTo>
                    <a:lnTo>
                      <a:pt x="7" y="8"/>
                    </a:lnTo>
                  </a:path>
                </a:pathLst>
              </a:custGeom>
              <a:noFill/>
              <a:ln w="3175">
                <a:solidFill>
                  <a:srgbClr val="000000"/>
                </a:solidFill>
                <a:miter lim="800000"/>
                <a:headEnd/>
                <a:tailEnd/>
              </a:ln>
            </p:spPr>
            <p:txBody>
              <a:bodyPr/>
              <a:lstStyle/>
              <a:p>
                <a:pPr algn="ctr" eaLnBrk="0" hangingPunct="0"/>
                <a:endParaRPr lang="en-US" dirty="0"/>
              </a:p>
            </p:txBody>
          </p:sp>
          <p:sp>
            <p:nvSpPr>
              <p:cNvPr id="1241" name="Freeform 3645"/>
              <p:cNvSpPr>
                <a:spLocks/>
              </p:cNvSpPr>
              <p:nvPr/>
            </p:nvSpPr>
            <p:spPr bwMode="auto">
              <a:xfrm>
                <a:off x="5089" y="2467"/>
                <a:ext cx="8" cy="13"/>
              </a:xfrm>
              <a:custGeom>
                <a:avLst/>
                <a:gdLst>
                  <a:gd name="T0" fmla="*/ 8 w 8"/>
                  <a:gd name="T1" fmla="*/ 13 h 13"/>
                  <a:gd name="T2" fmla="*/ 0 w 8"/>
                  <a:gd name="T3" fmla="*/ 10 h 13"/>
                  <a:gd name="T4" fmla="*/ 1 w 8"/>
                  <a:gd name="T5" fmla="*/ 0 h 13"/>
                  <a:gd name="T6" fmla="*/ 0 60000 65536"/>
                  <a:gd name="T7" fmla="*/ 0 60000 65536"/>
                  <a:gd name="T8" fmla="*/ 0 60000 65536"/>
                  <a:gd name="T9" fmla="*/ 0 w 8"/>
                  <a:gd name="T10" fmla="*/ 0 h 13"/>
                  <a:gd name="T11" fmla="*/ 8 w 8"/>
                  <a:gd name="T12" fmla="*/ 13 h 13"/>
                </a:gdLst>
                <a:ahLst/>
                <a:cxnLst>
                  <a:cxn ang="T6">
                    <a:pos x="T0" y="T1"/>
                  </a:cxn>
                  <a:cxn ang="T7">
                    <a:pos x="T2" y="T3"/>
                  </a:cxn>
                  <a:cxn ang="T8">
                    <a:pos x="T4" y="T5"/>
                  </a:cxn>
                </a:cxnLst>
                <a:rect l="T9" t="T10" r="T11" b="T12"/>
                <a:pathLst>
                  <a:path w="8" h="13">
                    <a:moveTo>
                      <a:pt x="8" y="13"/>
                    </a:moveTo>
                    <a:lnTo>
                      <a:pt x="0" y="10"/>
                    </a:lnTo>
                    <a:lnTo>
                      <a:pt x="1" y="0"/>
                    </a:lnTo>
                  </a:path>
                </a:pathLst>
              </a:custGeom>
              <a:noFill/>
              <a:ln w="3175">
                <a:solidFill>
                  <a:srgbClr val="000000"/>
                </a:solidFill>
                <a:miter lim="800000"/>
                <a:headEnd/>
                <a:tailEnd/>
              </a:ln>
            </p:spPr>
            <p:txBody>
              <a:bodyPr/>
              <a:lstStyle/>
              <a:p>
                <a:pPr algn="ctr" eaLnBrk="0" hangingPunct="0"/>
                <a:endParaRPr lang="en-US" dirty="0"/>
              </a:p>
            </p:txBody>
          </p:sp>
          <p:sp>
            <p:nvSpPr>
              <p:cNvPr id="1242" name="Freeform 3646"/>
              <p:cNvSpPr>
                <a:spLocks/>
              </p:cNvSpPr>
              <p:nvPr/>
            </p:nvSpPr>
            <p:spPr bwMode="auto">
              <a:xfrm>
                <a:off x="5089" y="2448"/>
                <a:ext cx="3" cy="19"/>
              </a:xfrm>
              <a:custGeom>
                <a:avLst/>
                <a:gdLst>
                  <a:gd name="T0" fmla="*/ 1 w 3"/>
                  <a:gd name="T1" fmla="*/ 19 h 19"/>
                  <a:gd name="T2" fmla="*/ 0 w 3"/>
                  <a:gd name="T3" fmla="*/ 8 h 19"/>
                  <a:gd name="T4" fmla="*/ 3 w 3"/>
                  <a:gd name="T5" fmla="*/ 0 h 19"/>
                  <a:gd name="T6" fmla="*/ 0 60000 65536"/>
                  <a:gd name="T7" fmla="*/ 0 60000 65536"/>
                  <a:gd name="T8" fmla="*/ 0 60000 65536"/>
                  <a:gd name="T9" fmla="*/ 0 w 3"/>
                  <a:gd name="T10" fmla="*/ 0 h 19"/>
                  <a:gd name="T11" fmla="*/ 3 w 3"/>
                  <a:gd name="T12" fmla="*/ 19 h 19"/>
                </a:gdLst>
                <a:ahLst/>
                <a:cxnLst>
                  <a:cxn ang="T6">
                    <a:pos x="T0" y="T1"/>
                  </a:cxn>
                  <a:cxn ang="T7">
                    <a:pos x="T2" y="T3"/>
                  </a:cxn>
                  <a:cxn ang="T8">
                    <a:pos x="T4" y="T5"/>
                  </a:cxn>
                </a:cxnLst>
                <a:rect l="T9" t="T10" r="T11" b="T12"/>
                <a:pathLst>
                  <a:path w="3" h="19">
                    <a:moveTo>
                      <a:pt x="1" y="19"/>
                    </a:moveTo>
                    <a:lnTo>
                      <a:pt x="0" y="8"/>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1243" name="Line 3647"/>
              <p:cNvSpPr>
                <a:spLocks noChangeShapeType="1"/>
              </p:cNvSpPr>
              <p:nvPr/>
            </p:nvSpPr>
            <p:spPr bwMode="auto">
              <a:xfrm>
                <a:off x="5092" y="2448"/>
                <a:ext cx="2" cy="1"/>
              </a:xfrm>
              <a:prstGeom prst="line">
                <a:avLst/>
              </a:prstGeom>
              <a:noFill/>
              <a:ln w="3175">
                <a:solidFill>
                  <a:srgbClr val="000000"/>
                </a:solidFill>
                <a:miter lim="800000"/>
                <a:headEnd/>
                <a:tailEnd/>
              </a:ln>
            </p:spPr>
            <p:txBody>
              <a:bodyPr/>
              <a:lstStyle/>
              <a:p>
                <a:endParaRPr lang="en-US" dirty="0"/>
              </a:p>
            </p:txBody>
          </p:sp>
          <p:sp>
            <p:nvSpPr>
              <p:cNvPr id="1244" name="Line 3648"/>
              <p:cNvSpPr>
                <a:spLocks noChangeShapeType="1"/>
              </p:cNvSpPr>
              <p:nvPr/>
            </p:nvSpPr>
            <p:spPr bwMode="auto">
              <a:xfrm flipV="1">
                <a:off x="5094" y="2445"/>
                <a:ext cx="3" cy="3"/>
              </a:xfrm>
              <a:prstGeom prst="line">
                <a:avLst/>
              </a:prstGeom>
              <a:noFill/>
              <a:ln w="3175">
                <a:solidFill>
                  <a:srgbClr val="000000"/>
                </a:solidFill>
                <a:miter lim="800000"/>
                <a:headEnd/>
                <a:tailEnd/>
              </a:ln>
            </p:spPr>
            <p:txBody>
              <a:bodyPr/>
              <a:lstStyle/>
              <a:p>
                <a:endParaRPr lang="en-US" dirty="0"/>
              </a:p>
            </p:txBody>
          </p:sp>
          <p:sp>
            <p:nvSpPr>
              <p:cNvPr id="1245" name="Line 3649"/>
              <p:cNvSpPr>
                <a:spLocks noChangeShapeType="1"/>
              </p:cNvSpPr>
              <p:nvPr/>
            </p:nvSpPr>
            <p:spPr bwMode="auto">
              <a:xfrm flipV="1">
                <a:off x="5097" y="2442"/>
                <a:ext cx="3" cy="3"/>
              </a:xfrm>
              <a:prstGeom prst="line">
                <a:avLst/>
              </a:prstGeom>
              <a:noFill/>
              <a:ln w="3175">
                <a:solidFill>
                  <a:srgbClr val="000000"/>
                </a:solidFill>
                <a:miter lim="800000"/>
                <a:headEnd/>
                <a:tailEnd/>
              </a:ln>
            </p:spPr>
            <p:txBody>
              <a:bodyPr/>
              <a:lstStyle/>
              <a:p>
                <a:endParaRPr lang="en-US" dirty="0"/>
              </a:p>
            </p:txBody>
          </p:sp>
          <p:sp>
            <p:nvSpPr>
              <p:cNvPr id="1246" name="Line 3650"/>
              <p:cNvSpPr>
                <a:spLocks noChangeShapeType="1"/>
              </p:cNvSpPr>
              <p:nvPr/>
            </p:nvSpPr>
            <p:spPr bwMode="auto">
              <a:xfrm>
                <a:off x="5100" y="2442"/>
                <a:ext cx="1" cy="1"/>
              </a:xfrm>
              <a:prstGeom prst="line">
                <a:avLst/>
              </a:prstGeom>
              <a:noFill/>
              <a:ln w="3175">
                <a:solidFill>
                  <a:srgbClr val="000000"/>
                </a:solidFill>
                <a:miter lim="800000"/>
                <a:headEnd/>
                <a:tailEnd/>
              </a:ln>
            </p:spPr>
            <p:txBody>
              <a:bodyPr/>
              <a:lstStyle/>
              <a:p>
                <a:endParaRPr lang="en-US" dirty="0"/>
              </a:p>
            </p:txBody>
          </p:sp>
          <p:sp>
            <p:nvSpPr>
              <p:cNvPr id="1247" name="Line 3651"/>
              <p:cNvSpPr>
                <a:spLocks noChangeShapeType="1"/>
              </p:cNvSpPr>
              <p:nvPr/>
            </p:nvSpPr>
            <p:spPr bwMode="auto">
              <a:xfrm flipV="1">
                <a:off x="5100" y="2440"/>
                <a:ext cx="2" cy="2"/>
              </a:xfrm>
              <a:prstGeom prst="line">
                <a:avLst/>
              </a:prstGeom>
              <a:noFill/>
              <a:ln w="3175">
                <a:solidFill>
                  <a:srgbClr val="000000"/>
                </a:solidFill>
                <a:miter lim="800000"/>
                <a:headEnd/>
                <a:tailEnd/>
              </a:ln>
            </p:spPr>
            <p:txBody>
              <a:bodyPr/>
              <a:lstStyle/>
              <a:p>
                <a:endParaRPr lang="en-US" dirty="0"/>
              </a:p>
            </p:txBody>
          </p:sp>
          <p:sp>
            <p:nvSpPr>
              <p:cNvPr id="1248" name="Line 3652"/>
              <p:cNvSpPr>
                <a:spLocks noChangeShapeType="1"/>
              </p:cNvSpPr>
              <p:nvPr/>
            </p:nvSpPr>
            <p:spPr bwMode="auto">
              <a:xfrm flipV="1">
                <a:off x="5102" y="2437"/>
                <a:ext cx="3" cy="3"/>
              </a:xfrm>
              <a:prstGeom prst="line">
                <a:avLst/>
              </a:prstGeom>
              <a:noFill/>
              <a:ln w="3175">
                <a:solidFill>
                  <a:srgbClr val="000000"/>
                </a:solidFill>
                <a:miter lim="800000"/>
                <a:headEnd/>
                <a:tailEnd/>
              </a:ln>
            </p:spPr>
            <p:txBody>
              <a:bodyPr/>
              <a:lstStyle/>
              <a:p>
                <a:endParaRPr lang="en-US" dirty="0"/>
              </a:p>
            </p:txBody>
          </p:sp>
          <p:sp>
            <p:nvSpPr>
              <p:cNvPr id="1249" name="Line 3653"/>
              <p:cNvSpPr>
                <a:spLocks noChangeShapeType="1"/>
              </p:cNvSpPr>
              <p:nvPr/>
            </p:nvSpPr>
            <p:spPr bwMode="auto">
              <a:xfrm flipV="1">
                <a:off x="5105" y="2434"/>
                <a:ext cx="3" cy="3"/>
              </a:xfrm>
              <a:prstGeom prst="line">
                <a:avLst/>
              </a:prstGeom>
              <a:noFill/>
              <a:ln w="3175">
                <a:solidFill>
                  <a:srgbClr val="000000"/>
                </a:solidFill>
                <a:miter lim="800000"/>
                <a:headEnd/>
                <a:tailEnd/>
              </a:ln>
            </p:spPr>
            <p:txBody>
              <a:bodyPr/>
              <a:lstStyle/>
              <a:p>
                <a:endParaRPr lang="en-US" dirty="0"/>
              </a:p>
            </p:txBody>
          </p:sp>
          <p:sp>
            <p:nvSpPr>
              <p:cNvPr id="1250" name="Line 3654"/>
              <p:cNvSpPr>
                <a:spLocks noChangeShapeType="1"/>
              </p:cNvSpPr>
              <p:nvPr/>
            </p:nvSpPr>
            <p:spPr bwMode="auto">
              <a:xfrm flipV="1">
                <a:off x="5108" y="2432"/>
                <a:ext cx="1" cy="2"/>
              </a:xfrm>
              <a:prstGeom prst="line">
                <a:avLst/>
              </a:prstGeom>
              <a:noFill/>
              <a:ln w="3175">
                <a:solidFill>
                  <a:srgbClr val="000000"/>
                </a:solidFill>
                <a:miter lim="800000"/>
                <a:headEnd/>
                <a:tailEnd/>
              </a:ln>
            </p:spPr>
            <p:txBody>
              <a:bodyPr/>
              <a:lstStyle/>
              <a:p>
                <a:endParaRPr lang="en-US" dirty="0"/>
              </a:p>
            </p:txBody>
          </p:sp>
          <p:sp>
            <p:nvSpPr>
              <p:cNvPr id="1251" name="Line 3655"/>
              <p:cNvSpPr>
                <a:spLocks noChangeShapeType="1"/>
              </p:cNvSpPr>
              <p:nvPr/>
            </p:nvSpPr>
            <p:spPr bwMode="auto">
              <a:xfrm flipV="1">
                <a:off x="5108" y="2430"/>
                <a:ext cx="1" cy="2"/>
              </a:xfrm>
              <a:prstGeom prst="line">
                <a:avLst/>
              </a:prstGeom>
              <a:noFill/>
              <a:ln w="3175">
                <a:solidFill>
                  <a:srgbClr val="000000"/>
                </a:solidFill>
                <a:miter lim="800000"/>
                <a:headEnd/>
                <a:tailEnd/>
              </a:ln>
            </p:spPr>
            <p:txBody>
              <a:bodyPr/>
              <a:lstStyle/>
              <a:p>
                <a:endParaRPr lang="en-US" dirty="0"/>
              </a:p>
            </p:txBody>
          </p:sp>
          <p:sp>
            <p:nvSpPr>
              <p:cNvPr id="1252" name="Line 3656"/>
              <p:cNvSpPr>
                <a:spLocks noChangeShapeType="1"/>
              </p:cNvSpPr>
              <p:nvPr/>
            </p:nvSpPr>
            <p:spPr bwMode="auto">
              <a:xfrm flipV="1">
                <a:off x="5108" y="2427"/>
                <a:ext cx="2" cy="3"/>
              </a:xfrm>
              <a:prstGeom prst="line">
                <a:avLst/>
              </a:prstGeom>
              <a:noFill/>
              <a:ln w="3175">
                <a:solidFill>
                  <a:srgbClr val="000000"/>
                </a:solidFill>
                <a:miter lim="800000"/>
                <a:headEnd/>
                <a:tailEnd/>
              </a:ln>
            </p:spPr>
            <p:txBody>
              <a:bodyPr/>
              <a:lstStyle/>
              <a:p>
                <a:endParaRPr lang="en-US" dirty="0"/>
              </a:p>
            </p:txBody>
          </p:sp>
          <p:sp>
            <p:nvSpPr>
              <p:cNvPr id="1253" name="Freeform 3657"/>
              <p:cNvSpPr>
                <a:spLocks/>
              </p:cNvSpPr>
              <p:nvPr/>
            </p:nvSpPr>
            <p:spPr bwMode="auto">
              <a:xfrm>
                <a:off x="5110" y="2418"/>
                <a:ext cx="5" cy="9"/>
              </a:xfrm>
              <a:custGeom>
                <a:avLst/>
                <a:gdLst>
                  <a:gd name="T0" fmla="*/ 0 w 5"/>
                  <a:gd name="T1" fmla="*/ 9 h 9"/>
                  <a:gd name="T2" fmla="*/ 5 w 5"/>
                  <a:gd name="T3" fmla="*/ 6 h 9"/>
                  <a:gd name="T4" fmla="*/ 3 w 5"/>
                  <a:gd name="T5" fmla="*/ 0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0" y="9"/>
                    </a:moveTo>
                    <a:lnTo>
                      <a:pt x="5" y="6"/>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1254" name="Line 3658"/>
              <p:cNvSpPr>
                <a:spLocks noChangeShapeType="1"/>
              </p:cNvSpPr>
              <p:nvPr/>
            </p:nvSpPr>
            <p:spPr bwMode="auto">
              <a:xfrm flipV="1">
                <a:off x="5113" y="2403"/>
                <a:ext cx="3" cy="15"/>
              </a:xfrm>
              <a:prstGeom prst="line">
                <a:avLst/>
              </a:prstGeom>
              <a:noFill/>
              <a:ln w="3175">
                <a:solidFill>
                  <a:srgbClr val="000000"/>
                </a:solidFill>
                <a:miter lim="800000"/>
                <a:headEnd/>
                <a:tailEnd/>
              </a:ln>
            </p:spPr>
            <p:txBody>
              <a:bodyPr/>
              <a:lstStyle/>
              <a:p>
                <a:endParaRPr lang="en-US" dirty="0"/>
              </a:p>
            </p:txBody>
          </p:sp>
          <p:sp>
            <p:nvSpPr>
              <p:cNvPr id="1255" name="Line 3659"/>
              <p:cNvSpPr>
                <a:spLocks noChangeShapeType="1"/>
              </p:cNvSpPr>
              <p:nvPr/>
            </p:nvSpPr>
            <p:spPr bwMode="auto">
              <a:xfrm>
                <a:off x="5116" y="2403"/>
                <a:ext cx="63" cy="1"/>
              </a:xfrm>
              <a:prstGeom prst="line">
                <a:avLst/>
              </a:prstGeom>
              <a:noFill/>
              <a:ln w="3175">
                <a:solidFill>
                  <a:srgbClr val="000000"/>
                </a:solidFill>
                <a:miter lim="800000"/>
                <a:headEnd/>
                <a:tailEnd/>
              </a:ln>
            </p:spPr>
            <p:txBody>
              <a:bodyPr/>
              <a:lstStyle/>
              <a:p>
                <a:endParaRPr lang="en-US" dirty="0"/>
              </a:p>
            </p:txBody>
          </p:sp>
          <p:sp>
            <p:nvSpPr>
              <p:cNvPr id="1256" name="Line 3660"/>
              <p:cNvSpPr>
                <a:spLocks noChangeShapeType="1"/>
              </p:cNvSpPr>
              <p:nvPr/>
            </p:nvSpPr>
            <p:spPr bwMode="auto">
              <a:xfrm flipV="1">
                <a:off x="5179" y="2402"/>
                <a:ext cx="42" cy="1"/>
              </a:xfrm>
              <a:prstGeom prst="line">
                <a:avLst/>
              </a:prstGeom>
              <a:noFill/>
              <a:ln w="3175">
                <a:solidFill>
                  <a:srgbClr val="000000"/>
                </a:solidFill>
                <a:miter lim="800000"/>
                <a:headEnd/>
                <a:tailEnd/>
              </a:ln>
            </p:spPr>
            <p:txBody>
              <a:bodyPr/>
              <a:lstStyle/>
              <a:p>
                <a:endParaRPr lang="en-US" dirty="0"/>
              </a:p>
            </p:txBody>
          </p:sp>
          <p:sp>
            <p:nvSpPr>
              <p:cNvPr id="1257" name="Line 3661"/>
              <p:cNvSpPr>
                <a:spLocks noChangeShapeType="1"/>
              </p:cNvSpPr>
              <p:nvPr/>
            </p:nvSpPr>
            <p:spPr bwMode="auto">
              <a:xfrm>
                <a:off x="5221" y="2402"/>
                <a:ext cx="5" cy="1"/>
              </a:xfrm>
              <a:prstGeom prst="line">
                <a:avLst/>
              </a:prstGeom>
              <a:noFill/>
              <a:ln w="3175">
                <a:solidFill>
                  <a:srgbClr val="000000"/>
                </a:solidFill>
                <a:miter lim="800000"/>
                <a:headEnd/>
                <a:tailEnd/>
              </a:ln>
            </p:spPr>
            <p:txBody>
              <a:bodyPr/>
              <a:lstStyle/>
              <a:p>
                <a:endParaRPr lang="en-US" dirty="0"/>
              </a:p>
            </p:txBody>
          </p:sp>
          <p:sp>
            <p:nvSpPr>
              <p:cNvPr id="1258" name="Line 3662"/>
              <p:cNvSpPr>
                <a:spLocks noChangeShapeType="1"/>
              </p:cNvSpPr>
              <p:nvPr/>
            </p:nvSpPr>
            <p:spPr bwMode="auto">
              <a:xfrm flipV="1">
                <a:off x="4442" y="2402"/>
                <a:ext cx="1" cy="1"/>
              </a:xfrm>
              <a:prstGeom prst="line">
                <a:avLst/>
              </a:prstGeom>
              <a:noFill/>
              <a:ln w="3175">
                <a:solidFill>
                  <a:srgbClr val="000000"/>
                </a:solidFill>
                <a:miter lim="800000"/>
                <a:headEnd/>
                <a:tailEnd/>
              </a:ln>
            </p:spPr>
            <p:txBody>
              <a:bodyPr/>
              <a:lstStyle/>
              <a:p>
                <a:endParaRPr lang="en-US" dirty="0"/>
              </a:p>
            </p:txBody>
          </p:sp>
          <p:sp>
            <p:nvSpPr>
              <p:cNvPr id="1259" name="Line 3663"/>
              <p:cNvSpPr>
                <a:spLocks noChangeShapeType="1"/>
              </p:cNvSpPr>
              <p:nvPr/>
            </p:nvSpPr>
            <p:spPr bwMode="auto">
              <a:xfrm flipV="1">
                <a:off x="5116" y="2402"/>
                <a:ext cx="1" cy="1"/>
              </a:xfrm>
              <a:prstGeom prst="line">
                <a:avLst/>
              </a:prstGeom>
              <a:noFill/>
              <a:ln w="3175">
                <a:solidFill>
                  <a:srgbClr val="000000"/>
                </a:solidFill>
                <a:miter lim="800000"/>
                <a:headEnd/>
                <a:tailEnd/>
              </a:ln>
            </p:spPr>
            <p:txBody>
              <a:bodyPr/>
              <a:lstStyle/>
              <a:p>
                <a:endParaRPr lang="en-US" dirty="0"/>
              </a:p>
            </p:txBody>
          </p:sp>
          <p:sp>
            <p:nvSpPr>
              <p:cNvPr id="1260" name="Line 3664"/>
              <p:cNvSpPr>
                <a:spLocks noChangeShapeType="1"/>
              </p:cNvSpPr>
              <p:nvPr/>
            </p:nvSpPr>
            <p:spPr bwMode="auto">
              <a:xfrm>
                <a:off x="5116" y="2402"/>
                <a:ext cx="1" cy="1"/>
              </a:xfrm>
              <a:prstGeom prst="line">
                <a:avLst/>
              </a:prstGeom>
              <a:noFill/>
              <a:ln w="3175">
                <a:solidFill>
                  <a:srgbClr val="000000"/>
                </a:solidFill>
                <a:miter lim="800000"/>
                <a:headEnd/>
                <a:tailEnd/>
              </a:ln>
            </p:spPr>
            <p:txBody>
              <a:bodyPr/>
              <a:lstStyle/>
              <a:p>
                <a:endParaRPr lang="en-US" dirty="0"/>
              </a:p>
            </p:txBody>
          </p:sp>
          <p:sp>
            <p:nvSpPr>
              <p:cNvPr id="1261" name="Line 3665"/>
              <p:cNvSpPr>
                <a:spLocks noChangeShapeType="1"/>
              </p:cNvSpPr>
              <p:nvPr/>
            </p:nvSpPr>
            <p:spPr bwMode="auto">
              <a:xfrm flipV="1">
                <a:off x="5116" y="2402"/>
                <a:ext cx="2" cy="1"/>
              </a:xfrm>
              <a:prstGeom prst="line">
                <a:avLst/>
              </a:prstGeom>
              <a:noFill/>
              <a:ln w="3175">
                <a:solidFill>
                  <a:srgbClr val="000000"/>
                </a:solidFill>
                <a:miter lim="800000"/>
                <a:headEnd/>
                <a:tailEnd/>
              </a:ln>
            </p:spPr>
            <p:txBody>
              <a:bodyPr/>
              <a:lstStyle/>
              <a:p>
                <a:endParaRPr lang="en-US" dirty="0"/>
              </a:p>
            </p:txBody>
          </p:sp>
          <p:sp>
            <p:nvSpPr>
              <p:cNvPr id="1262" name="Line 3666"/>
              <p:cNvSpPr>
                <a:spLocks noChangeShapeType="1"/>
              </p:cNvSpPr>
              <p:nvPr/>
            </p:nvSpPr>
            <p:spPr bwMode="auto">
              <a:xfrm>
                <a:off x="4442" y="2402"/>
                <a:ext cx="1" cy="1"/>
              </a:xfrm>
              <a:prstGeom prst="line">
                <a:avLst/>
              </a:prstGeom>
              <a:noFill/>
              <a:ln w="3175">
                <a:solidFill>
                  <a:srgbClr val="000000"/>
                </a:solidFill>
                <a:miter lim="800000"/>
                <a:headEnd/>
                <a:tailEnd/>
              </a:ln>
            </p:spPr>
            <p:txBody>
              <a:bodyPr/>
              <a:lstStyle/>
              <a:p>
                <a:endParaRPr lang="en-US" dirty="0"/>
              </a:p>
            </p:txBody>
          </p:sp>
          <p:sp>
            <p:nvSpPr>
              <p:cNvPr id="1263" name="Line 3667"/>
              <p:cNvSpPr>
                <a:spLocks noChangeShapeType="1"/>
              </p:cNvSpPr>
              <p:nvPr/>
            </p:nvSpPr>
            <p:spPr bwMode="auto">
              <a:xfrm>
                <a:off x="5116" y="2403"/>
                <a:ext cx="1" cy="1"/>
              </a:xfrm>
              <a:prstGeom prst="line">
                <a:avLst/>
              </a:prstGeom>
              <a:noFill/>
              <a:ln w="3175">
                <a:solidFill>
                  <a:srgbClr val="000000"/>
                </a:solidFill>
                <a:miter lim="800000"/>
                <a:headEnd/>
                <a:tailEnd/>
              </a:ln>
            </p:spPr>
            <p:txBody>
              <a:bodyPr/>
              <a:lstStyle/>
              <a:p>
                <a:endParaRPr lang="en-US" dirty="0"/>
              </a:p>
            </p:txBody>
          </p:sp>
          <p:sp>
            <p:nvSpPr>
              <p:cNvPr id="1264" name="Line 3668"/>
              <p:cNvSpPr>
                <a:spLocks noChangeShapeType="1"/>
              </p:cNvSpPr>
              <p:nvPr/>
            </p:nvSpPr>
            <p:spPr bwMode="auto">
              <a:xfrm flipH="1">
                <a:off x="5113" y="2403"/>
                <a:ext cx="3" cy="1"/>
              </a:xfrm>
              <a:prstGeom prst="line">
                <a:avLst/>
              </a:prstGeom>
              <a:noFill/>
              <a:ln w="3175">
                <a:solidFill>
                  <a:srgbClr val="000000"/>
                </a:solidFill>
                <a:miter lim="800000"/>
                <a:headEnd/>
                <a:tailEnd/>
              </a:ln>
            </p:spPr>
            <p:txBody>
              <a:bodyPr/>
              <a:lstStyle/>
              <a:p>
                <a:endParaRPr lang="en-US" dirty="0"/>
              </a:p>
            </p:txBody>
          </p:sp>
          <p:sp>
            <p:nvSpPr>
              <p:cNvPr id="1265" name="Line 3669"/>
              <p:cNvSpPr>
                <a:spLocks noChangeShapeType="1"/>
              </p:cNvSpPr>
              <p:nvPr/>
            </p:nvSpPr>
            <p:spPr bwMode="auto">
              <a:xfrm>
                <a:off x="5113" y="2403"/>
                <a:ext cx="3" cy="1"/>
              </a:xfrm>
              <a:prstGeom prst="line">
                <a:avLst/>
              </a:prstGeom>
              <a:noFill/>
              <a:ln w="3175">
                <a:solidFill>
                  <a:srgbClr val="000000"/>
                </a:solidFill>
                <a:miter lim="800000"/>
                <a:headEnd/>
                <a:tailEnd/>
              </a:ln>
            </p:spPr>
            <p:txBody>
              <a:bodyPr/>
              <a:lstStyle/>
              <a:p>
                <a:endParaRPr lang="en-US" dirty="0"/>
              </a:p>
            </p:txBody>
          </p:sp>
          <p:sp>
            <p:nvSpPr>
              <p:cNvPr id="1266" name="Line 3670"/>
              <p:cNvSpPr>
                <a:spLocks noChangeShapeType="1"/>
              </p:cNvSpPr>
              <p:nvPr/>
            </p:nvSpPr>
            <p:spPr bwMode="auto">
              <a:xfrm>
                <a:off x="4448" y="2403"/>
                <a:ext cx="1" cy="1"/>
              </a:xfrm>
              <a:prstGeom prst="line">
                <a:avLst/>
              </a:prstGeom>
              <a:noFill/>
              <a:ln w="3175">
                <a:solidFill>
                  <a:srgbClr val="000000"/>
                </a:solidFill>
                <a:miter lim="800000"/>
                <a:headEnd/>
                <a:tailEnd/>
              </a:ln>
            </p:spPr>
            <p:txBody>
              <a:bodyPr/>
              <a:lstStyle/>
              <a:p>
                <a:endParaRPr lang="en-US" dirty="0"/>
              </a:p>
            </p:txBody>
          </p:sp>
          <p:sp>
            <p:nvSpPr>
              <p:cNvPr id="1267" name="Line 3671"/>
              <p:cNvSpPr>
                <a:spLocks noChangeShapeType="1"/>
              </p:cNvSpPr>
              <p:nvPr/>
            </p:nvSpPr>
            <p:spPr bwMode="auto">
              <a:xfrm>
                <a:off x="4448" y="2403"/>
                <a:ext cx="1" cy="1"/>
              </a:xfrm>
              <a:prstGeom prst="line">
                <a:avLst/>
              </a:prstGeom>
              <a:noFill/>
              <a:ln w="3175">
                <a:solidFill>
                  <a:srgbClr val="000000"/>
                </a:solidFill>
                <a:miter lim="800000"/>
                <a:headEnd/>
                <a:tailEnd/>
              </a:ln>
            </p:spPr>
            <p:txBody>
              <a:bodyPr/>
              <a:lstStyle/>
              <a:p>
                <a:endParaRPr lang="en-US" dirty="0"/>
              </a:p>
            </p:txBody>
          </p:sp>
          <p:sp>
            <p:nvSpPr>
              <p:cNvPr id="1268" name="Line 3672"/>
              <p:cNvSpPr>
                <a:spLocks noChangeShapeType="1"/>
              </p:cNvSpPr>
              <p:nvPr/>
            </p:nvSpPr>
            <p:spPr bwMode="auto">
              <a:xfrm flipH="1">
                <a:off x="4458" y="2405"/>
                <a:ext cx="1" cy="1"/>
              </a:xfrm>
              <a:prstGeom prst="line">
                <a:avLst/>
              </a:prstGeom>
              <a:noFill/>
              <a:ln w="3175">
                <a:solidFill>
                  <a:srgbClr val="000000"/>
                </a:solidFill>
                <a:miter lim="800000"/>
                <a:headEnd/>
                <a:tailEnd/>
              </a:ln>
            </p:spPr>
            <p:txBody>
              <a:bodyPr/>
              <a:lstStyle/>
              <a:p>
                <a:endParaRPr lang="en-US" dirty="0"/>
              </a:p>
            </p:txBody>
          </p:sp>
          <p:sp>
            <p:nvSpPr>
              <p:cNvPr id="1269" name="Freeform 3673"/>
              <p:cNvSpPr>
                <a:spLocks/>
              </p:cNvSpPr>
              <p:nvPr/>
            </p:nvSpPr>
            <p:spPr bwMode="auto">
              <a:xfrm>
                <a:off x="4458" y="2403"/>
                <a:ext cx="3" cy="2"/>
              </a:xfrm>
              <a:custGeom>
                <a:avLst/>
                <a:gdLst>
                  <a:gd name="T0" fmla="*/ 0 w 3"/>
                  <a:gd name="T1" fmla="*/ 2 h 2"/>
                  <a:gd name="T2" fmla="*/ 3 w 3"/>
                  <a:gd name="T3" fmla="*/ 0 h 2"/>
                  <a:gd name="T4" fmla="*/ 1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1" y="2"/>
                    </a:lnTo>
                  </a:path>
                </a:pathLst>
              </a:custGeom>
              <a:noFill/>
              <a:ln w="3175">
                <a:solidFill>
                  <a:srgbClr val="000000"/>
                </a:solidFill>
                <a:miter lim="800000"/>
                <a:headEnd/>
                <a:tailEnd/>
              </a:ln>
            </p:spPr>
            <p:txBody>
              <a:bodyPr/>
              <a:lstStyle/>
              <a:p>
                <a:pPr algn="ctr" eaLnBrk="0" hangingPunct="0"/>
                <a:endParaRPr lang="en-US" dirty="0"/>
              </a:p>
            </p:txBody>
          </p:sp>
          <p:sp>
            <p:nvSpPr>
              <p:cNvPr id="1270" name="Line 3674"/>
              <p:cNvSpPr>
                <a:spLocks noChangeShapeType="1"/>
              </p:cNvSpPr>
              <p:nvPr/>
            </p:nvSpPr>
            <p:spPr bwMode="auto">
              <a:xfrm>
                <a:off x="4442" y="2403"/>
                <a:ext cx="1" cy="1"/>
              </a:xfrm>
              <a:prstGeom prst="line">
                <a:avLst/>
              </a:prstGeom>
              <a:noFill/>
              <a:ln w="3175">
                <a:solidFill>
                  <a:srgbClr val="000000"/>
                </a:solidFill>
                <a:miter lim="800000"/>
                <a:headEnd/>
                <a:tailEnd/>
              </a:ln>
            </p:spPr>
            <p:txBody>
              <a:bodyPr/>
              <a:lstStyle/>
              <a:p>
                <a:endParaRPr lang="en-US" dirty="0"/>
              </a:p>
            </p:txBody>
          </p:sp>
          <p:sp>
            <p:nvSpPr>
              <p:cNvPr id="1271" name="Line 3675"/>
              <p:cNvSpPr>
                <a:spLocks noChangeShapeType="1"/>
              </p:cNvSpPr>
              <p:nvPr/>
            </p:nvSpPr>
            <p:spPr bwMode="auto">
              <a:xfrm>
                <a:off x="4448" y="2403"/>
                <a:ext cx="2" cy="1"/>
              </a:xfrm>
              <a:prstGeom prst="line">
                <a:avLst/>
              </a:prstGeom>
              <a:noFill/>
              <a:ln w="3175">
                <a:solidFill>
                  <a:srgbClr val="000000"/>
                </a:solidFill>
                <a:miter lim="800000"/>
                <a:headEnd/>
                <a:tailEnd/>
              </a:ln>
            </p:spPr>
            <p:txBody>
              <a:bodyPr/>
              <a:lstStyle/>
              <a:p>
                <a:endParaRPr lang="en-US" dirty="0"/>
              </a:p>
            </p:txBody>
          </p:sp>
          <p:sp>
            <p:nvSpPr>
              <p:cNvPr id="1272" name="Line 3676"/>
              <p:cNvSpPr>
                <a:spLocks noChangeShapeType="1"/>
              </p:cNvSpPr>
              <p:nvPr/>
            </p:nvSpPr>
            <p:spPr bwMode="auto">
              <a:xfrm>
                <a:off x="4448" y="2403"/>
                <a:ext cx="2" cy="1"/>
              </a:xfrm>
              <a:prstGeom prst="line">
                <a:avLst/>
              </a:prstGeom>
              <a:noFill/>
              <a:ln w="3175">
                <a:solidFill>
                  <a:srgbClr val="000000"/>
                </a:solidFill>
                <a:miter lim="800000"/>
                <a:headEnd/>
                <a:tailEnd/>
              </a:ln>
            </p:spPr>
            <p:txBody>
              <a:bodyPr/>
              <a:lstStyle/>
              <a:p>
                <a:endParaRPr lang="en-US" dirty="0"/>
              </a:p>
            </p:txBody>
          </p:sp>
          <p:sp>
            <p:nvSpPr>
              <p:cNvPr id="1273" name="Line 3677"/>
              <p:cNvSpPr>
                <a:spLocks noChangeShapeType="1"/>
              </p:cNvSpPr>
              <p:nvPr/>
            </p:nvSpPr>
            <p:spPr bwMode="auto">
              <a:xfrm>
                <a:off x="5443" y="2403"/>
                <a:ext cx="1" cy="1"/>
              </a:xfrm>
              <a:prstGeom prst="line">
                <a:avLst/>
              </a:prstGeom>
              <a:noFill/>
              <a:ln w="3175">
                <a:solidFill>
                  <a:srgbClr val="000000"/>
                </a:solidFill>
                <a:miter lim="800000"/>
                <a:headEnd/>
                <a:tailEnd/>
              </a:ln>
            </p:spPr>
            <p:txBody>
              <a:bodyPr/>
              <a:lstStyle/>
              <a:p>
                <a:endParaRPr lang="en-US" dirty="0"/>
              </a:p>
            </p:txBody>
          </p:sp>
          <p:sp>
            <p:nvSpPr>
              <p:cNvPr id="1274" name="Line 3678"/>
              <p:cNvSpPr>
                <a:spLocks noChangeShapeType="1"/>
              </p:cNvSpPr>
              <p:nvPr/>
            </p:nvSpPr>
            <p:spPr bwMode="auto">
              <a:xfrm flipV="1">
                <a:off x="4440" y="2403"/>
                <a:ext cx="1" cy="2"/>
              </a:xfrm>
              <a:prstGeom prst="line">
                <a:avLst/>
              </a:prstGeom>
              <a:noFill/>
              <a:ln w="3175">
                <a:solidFill>
                  <a:srgbClr val="000000"/>
                </a:solidFill>
                <a:miter lim="800000"/>
                <a:headEnd/>
                <a:tailEnd/>
              </a:ln>
            </p:spPr>
            <p:txBody>
              <a:bodyPr/>
              <a:lstStyle/>
              <a:p>
                <a:endParaRPr lang="en-US" dirty="0"/>
              </a:p>
            </p:txBody>
          </p:sp>
          <p:sp>
            <p:nvSpPr>
              <p:cNvPr id="1275" name="Line 3679"/>
              <p:cNvSpPr>
                <a:spLocks noChangeShapeType="1"/>
              </p:cNvSpPr>
              <p:nvPr/>
            </p:nvSpPr>
            <p:spPr bwMode="auto">
              <a:xfrm>
                <a:off x="5092" y="2405"/>
                <a:ext cx="6" cy="1"/>
              </a:xfrm>
              <a:prstGeom prst="line">
                <a:avLst/>
              </a:prstGeom>
              <a:noFill/>
              <a:ln w="3175">
                <a:solidFill>
                  <a:srgbClr val="000000"/>
                </a:solidFill>
                <a:miter lim="800000"/>
                <a:headEnd/>
                <a:tailEnd/>
              </a:ln>
            </p:spPr>
            <p:txBody>
              <a:bodyPr/>
              <a:lstStyle/>
              <a:p>
                <a:endParaRPr lang="en-US" dirty="0"/>
              </a:p>
            </p:txBody>
          </p:sp>
          <p:sp>
            <p:nvSpPr>
              <p:cNvPr id="1276" name="Line 3680"/>
              <p:cNvSpPr>
                <a:spLocks noChangeShapeType="1"/>
              </p:cNvSpPr>
              <p:nvPr/>
            </p:nvSpPr>
            <p:spPr bwMode="auto">
              <a:xfrm flipV="1">
                <a:off x="5098" y="2403"/>
                <a:ext cx="2" cy="2"/>
              </a:xfrm>
              <a:prstGeom prst="line">
                <a:avLst/>
              </a:prstGeom>
              <a:noFill/>
              <a:ln w="3175">
                <a:solidFill>
                  <a:srgbClr val="000000"/>
                </a:solidFill>
                <a:miter lim="800000"/>
                <a:headEnd/>
                <a:tailEnd/>
              </a:ln>
            </p:spPr>
            <p:txBody>
              <a:bodyPr/>
              <a:lstStyle/>
              <a:p>
                <a:endParaRPr lang="en-US" dirty="0"/>
              </a:p>
            </p:txBody>
          </p:sp>
          <p:sp>
            <p:nvSpPr>
              <p:cNvPr id="1277" name="Line 3681"/>
              <p:cNvSpPr>
                <a:spLocks noChangeShapeType="1"/>
              </p:cNvSpPr>
              <p:nvPr/>
            </p:nvSpPr>
            <p:spPr bwMode="auto">
              <a:xfrm flipV="1">
                <a:off x="5098" y="2403"/>
                <a:ext cx="15" cy="2"/>
              </a:xfrm>
              <a:prstGeom prst="line">
                <a:avLst/>
              </a:prstGeom>
              <a:noFill/>
              <a:ln w="3175">
                <a:solidFill>
                  <a:srgbClr val="000000"/>
                </a:solidFill>
                <a:miter lim="800000"/>
                <a:headEnd/>
                <a:tailEnd/>
              </a:ln>
            </p:spPr>
            <p:txBody>
              <a:bodyPr/>
              <a:lstStyle/>
              <a:p>
                <a:endParaRPr lang="en-US" dirty="0"/>
              </a:p>
            </p:txBody>
          </p:sp>
          <p:sp>
            <p:nvSpPr>
              <p:cNvPr id="1278" name="Line 3682"/>
              <p:cNvSpPr>
                <a:spLocks noChangeShapeType="1"/>
              </p:cNvSpPr>
              <p:nvPr/>
            </p:nvSpPr>
            <p:spPr bwMode="auto">
              <a:xfrm>
                <a:off x="5113" y="2403"/>
                <a:ext cx="2" cy="8"/>
              </a:xfrm>
              <a:prstGeom prst="line">
                <a:avLst/>
              </a:prstGeom>
              <a:noFill/>
              <a:ln w="3175">
                <a:solidFill>
                  <a:srgbClr val="000000"/>
                </a:solidFill>
                <a:miter lim="800000"/>
                <a:headEnd/>
                <a:tailEnd/>
              </a:ln>
            </p:spPr>
            <p:txBody>
              <a:bodyPr/>
              <a:lstStyle/>
              <a:p>
                <a:endParaRPr lang="en-US" dirty="0"/>
              </a:p>
            </p:txBody>
          </p:sp>
          <p:sp>
            <p:nvSpPr>
              <p:cNvPr id="1279" name="Line 3683"/>
              <p:cNvSpPr>
                <a:spLocks noChangeShapeType="1"/>
              </p:cNvSpPr>
              <p:nvPr/>
            </p:nvSpPr>
            <p:spPr bwMode="auto">
              <a:xfrm flipV="1">
                <a:off x="5115" y="2410"/>
                <a:ext cx="1" cy="1"/>
              </a:xfrm>
              <a:prstGeom prst="line">
                <a:avLst/>
              </a:prstGeom>
              <a:noFill/>
              <a:ln w="3175">
                <a:solidFill>
                  <a:srgbClr val="000000"/>
                </a:solidFill>
                <a:miter lim="800000"/>
                <a:headEnd/>
                <a:tailEnd/>
              </a:ln>
            </p:spPr>
            <p:txBody>
              <a:bodyPr/>
              <a:lstStyle/>
              <a:p>
                <a:endParaRPr lang="en-US" dirty="0"/>
              </a:p>
            </p:txBody>
          </p:sp>
          <p:sp>
            <p:nvSpPr>
              <p:cNvPr id="1280" name="Line 3684"/>
              <p:cNvSpPr>
                <a:spLocks noChangeShapeType="1"/>
              </p:cNvSpPr>
              <p:nvPr/>
            </p:nvSpPr>
            <p:spPr bwMode="auto">
              <a:xfrm>
                <a:off x="5115" y="2411"/>
                <a:ext cx="1" cy="1"/>
              </a:xfrm>
              <a:prstGeom prst="line">
                <a:avLst/>
              </a:prstGeom>
              <a:noFill/>
              <a:ln w="3175">
                <a:solidFill>
                  <a:srgbClr val="000000"/>
                </a:solidFill>
                <a:miter lim="800000"/>
                <a:headEnd/>
                <a:tailEnd/>
              </a:ln>
            </p:spPr>
            <p:txBody>
              <a:bodyPr/>
              <a:lstStyle/>
              <a:p>
                <a:endParaRPr lang="en-US" dirty="0"/>
              </a:p>
            </p:txBody>
          </p:sp>
          <p:sp>
            <p:nvSpPr>
              <p:cNvPr id="1281" name="Line 3685"/>
              <p:cNvSpPr>
                <a:spLocks noChangeShapeType="1"/>
              </p:cNvSpPr>
              <p:nvPr/>
            </p:nvSpPr>
            <p:spPr bwMode="auto">
              <a:xfrm flipH="1">
                <a:off x="5110" y="2411"/>
                <a:ext cx="5" cy="16"/>
              </a:xfrm>
              <a:prstGeom prst="line">
                <a:avLst/>
              </a:prstGeom>
              <a:noFill/>
              <a:ln w="3175">
                <a:solidFill>
                  <a:srgbClr val="000000"/>
                </a:solidFill>
                <a:miter lim="800000"/>
                <a:headEnd/>
                <a:tailEnd/>
              </a:ln>
            </p:spPr>
            <p:txBody>
              <a:bodyPr/>
              <a:lstStyle/>
              <a:p>
                <a:endParaRPr lang="en-US" dirty="0"/>
              </a:p>
            </p:txBody>
          </p:sp>
          <p:sp>
            <p:nvSpPr>
              <p:cNvPr id="1282" name="Line 3686"/>
              <p:cNvSpPr>
                <a:spLocks noChangeShapeType="1"/>
              </p:cNvSpPr>
              <p:nvPr/>
            </p:nvSpPr>
            <p:spPr bwMode="auto">
              <a:xfrm flipH="1">
                <a:off x="5108" y="2427"/>
                <a:ext cx="2" cy="2"/>
              </a:xfrm>
              <a:prstGeom prst="line">
                <a:avLst/>
              </a:prstGeom>
              <a:noFill/>
              <a:ln w="3175">
                <a:solidFill>
                  <a:srgbClr val="000000"/>
                </a:solidFill>
                <a:miter lim="800000"/>
                <a:headEnd/>
                <a:tailEnd/>
              </a:ln>
            </p:spPr>
            <p:txBody>
              <a:bodyPr/>
              <a:lstStyle/>
              <a:p>
                <a:endParaRPr lang="en-US" dirty="0"/>
              </a:p>
            </p:txBody>
          </p:sp>
          <p:sp>
            <p:nvSpPr>
              <p:cNvPr id="1283" name="Line 3687"/>
              <p:cNvSpPr>
                <a:spLocks noChangeShapeType="1"/>
              </p:cNvSpPr>
              <p:nvPr/>
            </p:nvSpPr>
            <p:spPr bwMode="auto">
              <a:xfrm flipH="1">
                <a:off x="5105" y="2429"/>
                <a:ext cx="3" cy="8"/>
              </a:xfrm>
              <a:prstGeom prst="line">
                <a:avLst/>
              </a:prstGeom>
              <a:noFill/>
              <a:ln w="3175">
                <a:solidFill>
                  <a:srgbClr val="000000"/>
                </a:solidFill>
                <a:miter lim="800000"/>
                <a:headEnd/>
                <a:tailEnd/>
              </a:ln>
            </p:spPr>
            <p:txBody>
              <a:bodyPr/>
              <a:lstStyle/>
              <a:p>
                <a:endParaRPr lang="en-US" dirty="0"/>
              </a:p>
            </p:txBody>
          </p:sp>
          <p:sp>
            <p:nvSpPr>
              <p:cNvPr id="1284" name="Line 3688"/>
              <p:cNvSpPr>
                <a:spLocks noChangeShapeType="1"/>
              </p:cNvSpPr>
              <p:nvPr/>
            </p:nvSpPr>
            <p:spPr bwMode="auto">
              <a:xfrm flipH="1">
                <a:off x="5103" y="2437"/>
                <a:ext cx="2" cy="1"/>
              </a:xfrm>
              <a:prstGeom prst="line">
                <a:avLst/>
              </a:prstGeom>
              <a:noFill/>
              <a:ln w="3175">
                <a:solidFill>
                  <a:srgbClr val="000000"/>
                </a:solidFill>
                <a:miter lim="800000"/>
                <a:headEnd/>
                <a:tailEnd/>
              </a:ln>
            </p:spPr>
            <p:txBody>
              <a:bodyPr/>
              <a:lstStyle/>
              <a:p>
                <a:endParaRPr lang="en-US" dirty="0"/>
              </a:p>
            </p:txBody>
          </p:sp>
          <p:sp>
            <p:nvSpPr>
              <p:cNvPr id="1285" name="Line 3689"/>
              <p:cNvSpPr>
                <a:spLocks noChangeShapeType="1"/>
              </p:cNvSpPr>
              <p:nvPr/>
            </p:nvSpPr>
            <p:spPr bwMode="auto">
              <a:xfrm flipH="1">
                <a:off x="5097" y="2438"/>
                <a:ext cx="6" cy="7"/>
              </a:xfrm>
              <a:prstGeom prst="line">
                <a:avLst/>
              </a:prstGeom>
              <a:noFill/>
              <a:ln w="3175">
                <a:solidFill>
                  <a:srgbClr val="000000"/>
                </a:solidFill>
                <a:miter lim="800000"/>
                <a:headEnd/>
                <a:tailEnd/>
              </a:ln>
            </p:spPr>
            <p:txBody>
              <a:bodyPr/>
              <a:lstStyle/>
              <a:p>
                <a:endParaRPr lang="en-US" dirty="0"/>
              </a:p>
            </p:txBody>
          </p:sp>
          <p:sp>
            <p:nvSpPr>
              <p:cNvPr id="1286" name="Line 3690"/>
              <p:cNvSpPr>
                <a:spLocks noChangeShapeType="1"/>
              </p:cNvSpPr>
              <p:nvPr/>
            </p:nvSpPr>
            <p:spPr bwMode="auto">
              <a:xfrm flipH="1">
                <a:off x="5094" y="2445"/>
                <a:ext cx="3" cy="1"/>
              </a:xfrm>
              <a:prstGeom prst="line">
                <a:avLst/>
              </a:prstGeom>
              <a:noFill/>
              <a:ln w="3175">
                <a:solidFill>
                  <a:srgbClr val="000000"/>
                </a:solidFill>
                <a:miter lim="800000"/>
                <a:headEnd/>
                <a:tailEnd/>
              </a:ln>
            </p:spPr>
            <p:txBody>
              <a:bodyPr/>
              <a:lstStyle/>
              <a:p>
                <a:endParaRPr lang="en-US" dirty="0"/>
              </a:p>
            </p:txBody>
          </p:sp>
          <p:sp>
            <p:nvSpPr>
              <p:cNvPr id="1287" name="Line 3691"/>
              <p:cNvSpPr>
                <a:spLocks noChangeShapeType="1"/>
              </p:cNvSpPr>
              <p:nvPr/>
            </p:nvSpPr>
            <p:spPr bwMode="auto">
              <a:xfrm flipH="1">
                <a:off x="5092" y="2446"/>
                <a:ext cx="2" cy="1"/>
              </a:xfrm>
              <a:prstGeom prst="line">
                <a:avLst/>
              </a:prstGeom>
              <a:noFill/>
              <a:ln w="3175">
                <a:solidFill>
                  <a:srgbClr val="000000"/>
                </a:solidFill>
                <a:miter lim="800000"/>
                <a:headEnd/>
                <a:tailEnd/>
              </a:ln>
            </p:spPr>
            <p:txBody>
              <a:bodyPr/>
              <a:lstStyle/>
              <a:p>
                <a:endParaRPr lang="en-US" dirty="0"/>
              </a:p>
            </p:txBody>
          </p:sp>
          <p:sp>
            <p:nvSpPr>
              <p:cNvPr id="1288" name="Line 3692"/>
              <p:cNvSpPr>
                <a:spLocks noChangeShapeType="1"/>
              </p:cNvSpPr>
              <p:nvPr/>
            </p:nvSpPr>
            <p:spPr bwMode="auto">
              <a:xfrm>
                <a:off x="5092" y="2446"/>
                <a:ext cx="1" cy="2"/>
              </a:xfrm>
              <a:prstGeom prst="line">
                <a:avLst/>
              </a:prstGeom>
              <a:noFill/>
              <a:ln w="3175">
                <a:solidFill>
                  <a:srgbClr val="000000"/>
                </a:solidFill>
                <a:miter lim="800000"/>
                <a:headEnd/>
                <a:tailEnd/>
              </a:ln>
            </p:spPr>
            <p:txBody>
              <a:bodyPr/>
              <a:lstStyle/>
              <a:p>
                <a:endParaRPr lang="en-US" dirty="0"/>
              </a:p>
            </p:txBody>
          </p:sp>
          <p:sp>
            <p:nvSpPr>
              <p:cNvPr id="1289" name="Line 3693"/>
              <p:cNvSpPr>
                <a:spLocks noChangeShapeType="1"/>
              </p:cNvSpPr>
              <p:nvPr/>
            </p:nvSpPr>
            <p:spPr bwMode="auto">
              <a:xfrm>
                <a:off x="5092" y="2448"/>
                <a:ext cx="1" cy="1"/>
              </a:xfrm>
              <a:prstGeom prst="line">
                <a:avLst/>
              </a:prstGeom>
              <a:noFill/>
              <a:ln w="3175">
                <a:solidFill>
                  <a:srgbClr val="000000"/>
                </a:solidFill>
                <a:miter lim="800000"/>
                <a:headEnd/>
                <a:tailEnd/>
              </a:ln>
            </p:spPr>
            <p:txBody>
              <a:bodyPr/>
              <a:lstStyle/>
              <a:p>
                <a:endParaRPr lang="en-US" dirty="0"/>
              </a:p>
            </p:txBody>
          </p:sp>
          <p:sp>
            <p:nvSpPr>
              <p:cNvPr id="1290" name="Line 3694"/>
              <p:cNvSpPr>
                <a:spLocks noChangeShapeType="1"/>
              </p:cNvSpPr>
              <p:nvPr/>
            </p:nvSpPr>
            <p:spPr bwMode="auto">
              <a:xfrm flipH="1">
                <a:off x="5090" y="2448"/>
                <a:ext cx="2" cy="1"/>
              </a:xfrm>
              <a:prstGeom prst="line">
                <a:avLst/>
              </a:prstGeom>
              <a:noFill/>
              <a:ln w="3175">
                <a:solidFill>
                  <a:srgbClr val="000000"/>
                </a:solidFill>
                <a:miter lim="800000"/>
                <a:headEnd/>
                <a:tailEnd/>
              </a:ln>
            </p:spPr>
            <p:txBody>
              <a:bodyPr/>
              <a:lstStyle/>
              <a:p>
                <a:endParaRPr lang="en-US" dirty="0"/>
              </a:p>
            </p:txBody>
          </p:sp>
          <p:sp>
            <p:nvSpPr>
              <p:cNvPr id="1291" name="Line 3695"/>
              <p:cNvSpPr>
                <a:spLocks noChangeShapeType="1"/>
              </p:cNvSpPr>
              <p:nvPr/>
            </p:nvSpPr>
            <p:spPr bwMode="auto">
              <a:xfrm>
                <a:off x="5090" y="2448"/>
                <a:ext cx="1" cy="3"/>
              </a:xfrm>
              <a:prstGeom prst="line">
                <a:avLst/>
              </a:prstGeom>
              <a:noFill/>
              <a:ln w="3175">
                <a:solidFill>
                  <a:srgbClr val="000000"/>
                </a:solidFill>
                <a:miter lim="800000"/>
                <a:headEnd/>
                <a:tailEnd/>
              </a:ln>
            </p:spPr>
            <p:txBody>
              <a:bodyPr/>
              <a:lstStyle/>
              <a:p>
                <a:endParaRPr lang="en-US" dirty="0"/>
              </a:p>
            </p:txBody>
          </p:sp>
          <p:sp>
            <p:nvSpPr>
              <p:cNvPr id="1292" name="Freeform 3696"/>
              <p:cNvSpPr>
                <a:spLocks/>
              </p:cNvSpPr>
              <p:nvPr/>
            </p:nvSpPr>
            <p:spPr bwMode="auto">
              <a:xfrm>
                <a:off x="5087" y="2450"/>
                <a:ext cx="3" cy="3"/>
              </a:xfrm>
              <a:custGeom>
                <a:avLst/>
                <a:gdLst>
                  <a:gd name="T0" fmla="*/ 3 w 3"/>
                  <a:gd name="T1" fmla="*/ 1 h 3"/>
                  <a:gd name="T2" fmla="*/ 0 w 3"/>
                  <a:gd name="T3" fmla="*/ 0 h 3"/>
                  <a:gd name="T4" fmla="*/ 2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1"/>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293" name="Line 3697"/>
              <p:cNvSpPr>
                <a:spLocks noChangeShapeType="1"/>
              </p:cNvSpPr>
              <p:nvPr/>
            </p:nvSpPr>
            <p:spPr bwMode="auto">
              <a:xfrm>
                <a:off x="5089" y="2453"/>
                <a:ext cx="1" cy="1"/>
              </a:xfrm>
              <a:prstGeom prst="line">
                <a:avLst/>
              </a:prstGeom>
              <a:noFill/>
              <a:ln w="3175">
                <a:solidFill>
                  <a:srgbClr val="000000"/>
                </a:solidFill>
                <a:miter lim="800000"/>
                <a:headEnd/>
                <a:tailEnd/>
              </a:ln>
            </p:spPr>
            <p:txBody>
              <a:bodyPr/>
              <a:lstStyle/>
              <a:p>
                <a:endParaRPr lang="en-US" dirty="0"/>
              </a:p>
            </p:txBody>
          </p:sp>
          <p:sp>
            <p:nvSpPr>
              <p:cNvPr id="1294" name="Freeform 3698"/>
              <p:cNvSpPr>
                <a:spLocks/>
              </p:cNvSpPr>
              <p:nvPr/>
            </p:nvSpPr>
            <p:spPr bwMode="auto">
              <a:xfrm>
                <a:off x="5084" y="2453"/>
                <a:ext cx="6" cy="11"/>
              </a:xfrm>
              <a:custGeom>
                <a:avLst/>
                <a:gdLst>
                  <a:gd name="T0" fmla="*/ 5 w 6"/>
                  <a:gd name="T1" fmla="*/ 0 h 11"/>
                  <a:gd name="T2" fmla="*/ 0 w 6"/>
                  <a:gd name="T3" fmla="*/ 6 h 11"/>
                  <a:gd name="T4" fmla="*/ 6 w 6"/>
                  <a:gd name="T5" fmla="*/ 11 h 11"/>
                  <a:gd name="T6" fmla="*/ 0 60000 65536"/>
                  <a:gd name="T7" fmla="*/ 0 60000 65536"/>
                  <a:gd name="T8" fmla="*/ 0 60000 65536"/>
                  <a:gd name="T9" fmla="*/ 0 w 6"/>
                  <a:gd name="T10" fmla="*/ 0 h 11"/>
                  <a:gd name="T11" fmla="*/ 6 w 6"/>
                  <a:gd name="T12" fmla="*/ 11 h 11"/>
                </a:gdLst>
                <a:ahLst/>
                <a:cxnLst>
                  <a:cxn ang="T6">
                    <a:pos x="T0" y="T1"/>
                  </a:cxn>
                  <a:cxn ang="T7">
                    <a:pos x="T2" y="T3"/>
                  </a:cxn>
                  <a:cxn ang="T8">
                    <a:pos x="T4" y="T5"/>
                  </a:cxn>
                </a:cxnLst>
                <a:rect l="T9" t="T10" r="T11" b="T12"/>
                <a:pathLst>
                  <a:path w="6" h="11">
                    <a:moveTo>
                      <a:pt x="5" y="0"/>
                    </a:moveTo>
                    <a:lnTo>
                      <a:pt x="0" y="6"/>
                    </a:lnTo>
                    <a:lnTo>
                      <a:pt x="6" y="11"/>
                    </a:lnTo>
                  </a:path>
                </a:pathLst>
              </a:custGeom>
              <a:noFill/>
              <a:ln w="3175">
                <a:solidFill>
                  <a:srgbClr val="000000"/>
                </a:solidFill>
                <a:miter lim="800000"/>
                <a:headEnd/>
                <a:tailEnd/>
              </a:ln>
            </p:spPr>
            <p:txBody>
              <a:bodyPr/>
              <a:lstStyle/>
              <a:p>
                <a:pPr algn="ctr" eaLnBrk="0" hangingPunct="0"/>
                <a:endParaRPr lang="en-US" dirty="0"/>
              </a:p>
            </p:txBody>
          </p:sp>
          <p:sp>
            <p:nvSpPr>
              <p:cNvPr id="1295" name="Line 3699"/>
              <p:cNvSpPr>
                <a:spLocks noChangeShapeType="1"/>
              </p:cNvSpPr>
              <p:nvPr/>
            </p:nvSpPr>
            <p:spPr bwMode="auto">
              <a:xfrm>
                <a:off x="5090" y="2464"/>
                <a:ext cx="1" cy="3"/>
              </a:xfrm>
              <a:prstGeom prst="line">
                <a:avLst/>
              </a:prstGeom>
              <a:noFill/>
              <a:ln w="3175">
                <a:solidFill>
                  <a:srgbClr val="000000"/>
                </a:solidFill>
                <a:miter lim="800000"/>
                <a:headEnd/>
                <a:tailEnd/>
              </a:ln>
            </p:spPr>
            <p:txBody>
              <a:bodyPr/>
              <a:lstStyle/>
              <a:p>
                <a:endParaRPr lang="en-US" dirty="0"/>
              </a:p>
            </p:txBody>
          </p:sp>
          <p:sp>
            <p:nvSpPr>
              <p:cNvPr id="1296" name="Freeform 3700"/>
              <p:cNvSpPr>
                <a:spLocks/>
              </p:cNvSpPr>
              <p:nvPr/>
            </p:nvSpPr>
            <p:spPr bwMode="auto">
              <a:xfrm>
                <a:off x="5089" y="2467"/>
                <a:ext cx="8" cy="13"/>
              </a:xfrm>
              <a:custGeom>
                <a:avLst/>
                <a:gdLst>
                  <a:gd name="T0" fmla="*/ 1 w 8"/>
                  <a:gd name="T1" fmla="*/ 0 h 13"/>
                  <a:gd name="T2" fmla="*/ 0 w 8"/>
                  <a:gd name="T3" fmla="*/ 10 h 13"/>
                  <a:gd name="T4" fmla="*/ 8 w 8"/>
                  <a:gd name="T5" fmla="*/ 13 h 13"/>
                  <a:gd name="T6" fmla="*/ 0 60000 65536"/>
                  <a:gd name="T7" fmla="*/ 0 60000 65536"/>
                  <a:gd name="T8" fmla="*/ 0 60000 65536"/>
                  <a:gd name="T9" fmla="*/ 0 w 8"/>
                  <a:gd name="T10" fmla="*/ 0 h 13"/>
                  <a:gd name="T11" fmla="*/ 8 w 8"/>
                  <a:gd name="T12" fmla="*/ 13 h 13"/>
                </a:gdLst>
                <a:ahLst/>
                <a:cxnLst>
                  <a:cxn ang="T6">
                    <a:pos x="T0" y="T1"/>
                  </a:cxn>
                  <a:cxn ang="T7">
                    <a:pos x="T2" y="T3"/>
                  </a:cxn>
                  <a:cxn ang="T8">
                    <a:pos x="T4" y="T5"/>
                  </a:cxn>
                </a:cxnLst>
                <a:rect l="T9" t="T10" r="T11" b="T12"/>
                <a:pathLst>
                  <a:path w="8" h="13">
                    <a:moveTo>
                      <a:pt x="1" y="0"/>
                    </a:moveTo>
                    <a:lnTo>
                      <a:pt x="0" y="10"/>
                    </a:lnTo>
                    <a:lnTo>
                      <a:pt x="8" y="13"/>
                    </a:lnTo>
                  </a:path>
                </a:pathLst>
              </a:custGeom>
              <a:noFill/>
              <a:ln w="3175">
                <a:solidFill>
                  <a:srgbClr val="000000"/>
                </a:solidFill>
                <a:miter lim="800000"/>
                <a:headEnd/>
                <a:tailEnd/>
              </a:ln>
            </p:spPr>
            <p:txBody>
              <a:bodyPr/>
              <a:lstStyle/>
              <a:p>
                <a:pPr algn="ctr" eaLnBrk="0" hangingPunct="0"/>
                <a:endParaRPr lang="en-US" dirty="0"/>
              </a:p>
            </p:txBody>
          </p:sp>
          <p:sp>
            <p:nvSpPr>
              <p:cNvPr id="1297" name="Line 3701"/>
              <p:cNvSpPr>
                <a:spLocks noChangeShapeType="1"/>
              </p:cNvSpPr>
              <p:nvPr/>
            </p:nvSpPr>
            <p:spPr bwMode="auto">
              <a:xfrm>
                <a:off x="5097" y="2480"/>
                <a:ext cx="6" cy="8"/>
              </a:xfrm>
              <a:prstGeom prst="line">
                <a:avLst/>
              </a:prstGeom>
              <a:noFill/>
              <a:ln w="3175">
                <a:solidFill>
                  <a:srgbClr val="000000"/>
                </a:solidFill>
                <a:miter lim="800000"/>
                <a:headEnd/>
                <a:tailEnd/>
              </a:ln>
            </p:spPr>
            <p:txBody>
              <a:bodyPr/>
              <a:lstStyle/>
              <a:p>
                <a:endParaRPr lang="en-US" dirty="0"/>
              </a:p>
            </p:txBody>
          </p:sp>
          <p:sp>
            <p:nvSpPr>
              <p:cNvPr id="1298" name="Line 3702"/>
              <p:cNvSpPr>
                <a:spLocks noChangeShapeType="1"/>
              </p:cNvSpPr>
              <p:nvPr/>
            </p:nvSpPr>
            <p:spPr bwMode="auto">
              <a:xfrm>
                <a:off x="5103" y="2488"/>
                <a:ext cx="2" cy="2"/>
              </a:xfrm>
              <a:prstGeom prst="line">
                <a:avLst/>
              </a:prstGeom>
              <a:noFill/>
              <a:ln w="3175">
                <a:solidFill>
                  <a:srgbClr val="000000"/>
                </a:solidFill>
                <a:miter lim="800000"/>
                <a:headEnd/>
                <a:tailEnd/>
              </a:ln>
            </p:spPr>
            <p:txBody>
              <a:bodyPr/>
              <a:lstStyle/>
              <a:p>
                <a:endParaRPr lang="en-US" dirty="0"/>
              </a:p>
            </p:txBody>
          </p:sp>
          <p:sp>
            <p:nvSpPr>
              <p:cNvPr id="1299" name="Line 3703"/>
              <p:cNvSpPr>
                <a:spLocks noChangeShapeType="1"/>
              </p:cNvSpPr>
              <p:nvPr/>
            </p:nvSpPr>
            <p:spPr bwMode="auto">
              <a:xfrm>
                <a:off x="5105" y="2490"/>
                <a:ext cx="1" cy="1"/>
              </a:xfrm>
              <a:prstGeom prst="line">
                <a:avLst/>
              </a:prstGeom>
              <a:noFill/>
              <a:ln w="3175">
                <a:solidFill>
                  <a:srgbClr val="000000"/>
                </a:solidFill>
                <a:miter lim="800000"/>
                <a:headEnd/>
                <a:tailEnd/>
              </a:ln>
            </p:spPr>
            <p:txBody>
              <a:bodyPr/>
              <a:lstStyle/>
              <a:p>
                <a:endParaRPr lang="en-US" dirty="0"/>
              </a:p>
            </p:txBody>
          </p:sp>
          <p:sp>
            <p:nvSpPr>
              <p:cNvPr id="1300" name="Line 3704"/>
              <p:cNvSpPr>
                <a:spLocks noChangeShapeType="1"/>
              </p:cNvSpPr>
              <p:nvPr/>
            </p:nvSpPr>
            <p:spPr bwMode="auto">
              <a:xfrm>
                <a:off x="5105" y="2490"/>
                <a:ext cx="1" cy="3"/>
              </a:xfrm>
              <a:prstGeom prst="line">
                <a:avLst/>
              </a:prstGeom>
              <a:noFill/>
              <a:ln w="3175">
                <a:solidFill>
                  <a:srgbClr val="000000"/>
                </a:solidFill>
                <a:miter lim="800000"/>
                <a:headEnd/>
                <a:tailEnd/>
              </a:ln>
            </p:spPr>
            <p:txBody>
              <a:bodyPr/>
              <a:lstStyle/>
              <a:p>
                <a:endParaRPr lang="en-US" dirty="0"/>
              </a:p>
            </p:txBody>
          </p:sp>
          <p:sp>
            <p:nvSpPr>
              <p:cNvPr id="1301" name="Line 3705"/>
              <p:cNvSpPr>
                <a:spLocks noChangeShapeType="1"/>
              </p:cNvSpPr>
              <p:nvPr/>
            </p:nvSpPr>
            <p:spPr bwMode="auto">
              <a:xfrm>
                <a:off x="5105" y="2493"/>
                <a:ext cx="11" cy="14"/>
              </a:xfrm>
              <a:prstGeom prst="line">
                <a:avLst/>
              </a:prstGeom>
              <a:noFill/>
              <a:ln w="3175">
                <a:solidFill>
                  <a:srgbClr val="000000"/>
                </a:solidFill>
                <a:miter lim="800000"/>
                <a:headEnd/>
                <a:tailEnd/>
              </a:ln>
            </p:spPr>
            <p:txBody>
              <a:bodyPr/>
              <a:lstStyle/>
              <a:p>
                <a:endParaRPr lang="en-US" dirty="0"/>
              </a:p>
            </p:txBody>
          </p:sp>
          <p:sp>
            <p:nvSpPr>
              <p:cNvPr id="1302" name="Line 3706"/>
              <p:cNvSpPr>
                <a:spLocks noChangeShapeType="1"/>
              </p:cNvSpPr>
              <p:nvPr/>
            </p:nvSpPr>
            <p:spPr bwMode="auto">
              <a:xfrm flipV="1">
                <a:off x="5116" y="2506"/>
                <a:ext cx="2" cy="1"/>
              </a:xfrm>
              <a:prstGeom prst="line">
                <a:avLst/>
              </a:prstGeom>
              <a:noFill/>
              <a:ln w="3175">
                <a:solidFill>
                  <a:srgbClr val="000000"/>
                </a:solidFill>
                <a:miter lim="800000"/>
                <a:headEnd/>
                <a:tailEnd/>
              </a:ln>
            </p:spPr>
            <p:txBody>
              <a:bodyPr/>
              <a:lstStyle/>
              <a:p>
                <a:endParaRPr lang="en-US" dirty="0"/>
              </a:p>
            </p:txBody>
          </p:sp>
          <p:sp>
            <p:nvSpPr>
              <p:cNvPr id="1303" name="Line 3707"/>
              <p:cNvSpPr>
                <a:spLocks noChangeShapeType="1"/>
              </p:cNvSpPr>
              <p:nvPr/>
            </p:nvSpPr>
            <p:spPr bwMode="auto">
              <a:xfrm flipV="1">
                <a:off x="5116" y="2506"/>
                <a:ext cx="2" cy="1"/>
              </a:xfrm>
              <a:prstGeom prst="line">
                <a:avLst/>
              </a:prstGeom>
              <a:noFill/>
              <a:ln w="3175">
                <a:solidFill>
                  <a:srgbClr val="000000"/>
                </a:solidFill>
                <a:miter lim="800000"/>
                <a:headEnd/>
                <a:tailEnd/>
              </a:ln>
            </p:spPr>
            <p:txBody>
              <a:bodyPr/>
              <a:lstStyle/>
              <a:p>
                <a:endParaRPr lang="en-US" dirty="0"/>
              </a:p>
            </p:txBody>
          </p:sp>
          <p:sp>
            <p:nvSpPr>
              <p:cNvPr id="1304" name="Freeform 3708"/>
              <p:cNvSpPr>
                <a:spLocks/>
              </p:cNvSpPr>
              <p:nvPr/>
            </p:nvSpPr>
            <p:spPr bwMode="auto">
              <a:xfrm>
                <a:off x="5116" y="2507"/>
                <a:ext cx="24" cy="21"/>
              </a:xfrm>
              <a:custGeom>
                <a:avLst/>
                <a:gdLst>
                  <a:gd name="T0" fmla="*/ 0 w 24"/>
                  <a:gd name="T1" fmla="*/ 0 h 21"/>
                  <a:gd name="T2" fmla="*/ 0 w 24"/>
                  <a:gd name="T3" fmla="*/ 5 h 21"/>
                  <a:gd name="T4" fmla="*/ 8 w 24"/>
                  <a:gd name="T5" fmla="*/ 10 h 21"/>
                  <a:gd name="T6" fmla="*/ 8 w 24"/>
                  <a:gd name="T7" fmla="*/ 16 h 21"/>
                  <a:gd name="T8" fmla="*/ 18 w 24"/>
                  <a:gd name="T9" fmla="*/ 21 h 21"/>
                  <a:gd name="T10" fmla="*/ 24 w 24"/>
                  <a:gd name="T11" fmla="*/ 18 h 21"/>
                  <a:gd name="T12" fmla="*/ 0 60000 65536"/>
                  <a:gd name="T13" fmla="*/ 0 60000 65536"/>
                  <a:gd name="T14" fmla="*/ 0 60000 65536"/>
                  <a:gd name="T15" fmla="*/ 0 60000 65536"/>
                  <a:gd name="T16" fmla="*/ 0 60000 65536"/>
                  <a:gd name="T17" fmla="*/ 0 60000 65536"/>
                  <a:gd name="T18" fmla="*/ 0 w 24"/>
                  <a:gd name="T19" fmla="*/ 0 h 21"/>
                  <a:gd name="T20" fmla="*/ 24 w 2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4" h="21">
                    <a:moveTo>
                      <a:pt x="0" y="0"/>
                    </a:moveTo>
                    <a:lnTo>
                      <a:pt x="0" y="5"/>
                    </a:lnTo>
                    <a:lnTo>
                      <a:pt x="8" y="10"/>
                    </a:lnTo>
                    <a:lnTo>
                      <a:pt x="8" y="16"/>
                    </a:lnTo>
                    <a:lnTo>
                      <a:pt x="18" y="21"/>
                    </a:lnTo>
                    <a:lnTo>
                      <a:pt x="24" y="18"/>
                    </a:lnTo>
                  </a:path>
                </a:pathLst>
              </a:custGeom>
              <a:noFill/>
              <a:ln w="3175">
                <a:solidFill>
                  <a:srgbClr val="000000"/>
                </a:solidFill>
                <a:miter lim="800000"/>
                <a:headEnd/>
                <a:tailEnd/>
              </a:ln>
            </p:spPr>
            <p:txBody>
              <a:bodyPr/>
              <a:lstStyle/>
              <a:p>
                <a:pPr algn="ctr" eaLnBrk="0" hangingPunct="0"/>
                <a:endParaRPr lang="en-US" dirty="0"/>
              </a:p>
            </p:txBody>
          </p:sp>
          <p:sp>
            <p:nvSpPr>
              <p:cNvPr id="1305" name="Line 3709"/>
              <p:cNvSpPr>
                <a:spLocks noChangeShapeType="1"/>
              </p:cNvSpPr>
              <p:nvPr/>
            </p:nvSpPr>
            <p:spPr bwMode="auto">
              <a:xfrm>
                <a:off x="5140" y="2525"/>
                <a:ext cx="20" cy="11"/>
              </a:xfrm>
              <a:prstGeom prst="line">
                <a:avLst/>
              </a:prstGeom>
              <a:noFill/>
              <a:ln w="3175">
                <a:solidFill>
                  <a:srgbClr val="000000"/>
                </a:solidFill>
                <a:miter lim="800000"/>
                <a:headEnd/>
                <a:tailEnd/>
              </a:ln>
            </p:spPr>
            <p:txBody>
              <a:bodyPr/>
              <a:lstStyle/>
              <a:p>
                <a:endParaRPr lang="en-US" dirty="0"/>
              </a:p>
            </p:txBody>
          </p:sp>
          <p:sp>
            <p:nvSpPr>
              <p:cNvPr id="1306" name="Line 3710"/>
              <p:cNvSpPr>
                <a:spLocks noChangeShapeType="1"/>
              </p:cNvSpPr>
              <p:nvPr/>
            </p:nvSpPr>
            <p:spPr bwMode="auto">
              <a:xfrm>
                <a:off x="5160" y="2536"/>
                <a:ext cx="1" cy="1"/>
              </a:xfrm>
              <a:prstGeom prst="line">
                <a:avLst/>
              </a:prstGeom>
              <a:noFill/>
              <a:ln w="3175">
                <a:solidFill>
                  <a:srgbClr val="000000"/>
                </a:solidFill>
                <a:miter lim="800000"/>
                <a:headEnd/>
                <a:tailEnd/>
              </a:ln>
            </p:spPr>
            <p:txBody>
              <a:bodyPr/>
              <a:lstStyle/>
              <a:p>
                <a:endParaRPr lang="en-US" dirty="0"/>
              </a:p>
            </p:txBody>
          </p:sp>
          <p:sp>
            <p:nvSpPr>
              <p:cNvPr id="1307" name="Line 3711"/>
              <p:cNvSpPr>
                <a:spLocks noChangeShapeType="1"/>
              </p:cNvSpPr>
              <p:nvPr/>
            </p:nvSpPr>
            <p:spPr bwMode="auto">
              <a:xfrm>
                <a:off x="5160" y="2536"/>
                <a:ext cx="2" cy="6"/>
              </a:xfrm>
              <a:prstGeom prst="line">
                <a:avLst/>
              </a:prstGeom>
              <a:noFill/>
              <a:ln w="3175">
                <a:solidFill>
                  <a:srgbClr val="000000"/>
                </a:solidFill>
                <a:miter lim="800000"/>
                <a:headEnd/>
                <a:tailEnd/>
              </a:ln>
            </p:spPr>
            <p:txBody>
              <a:bodyPr/>
              <a:lstStyle/>
              <a:p>
                <a:endParaRPr lang="en-US" dirty="0"/>
              </a:p>
            </p:txBody>
          </p:sp>
          <p:sp>
            <p:nvSpPr>
              <p:cNvPr id="1308" name="Freeform 3712"/>
              <p:cNvSpPr>
                <a:spLocks/>
              </p:cNvSpPr>
              <p:nvPr/>
            </p:nvSpPr>
            <p:spPr bwMode="auto">
              <a:xfrm>
                <a:off x="5157" y="2542"/>
                <a:ext cx="5" cy="8"/>
              </a:xfrm>
              <a:custGeom>
                <a:avLst/>
                <a:gdLst>
                  <a:gd name="T0" fmla="*/ 5 w 5"/>
                  <a:gd name="T1" fmla="*/ 0 h 8"/>
                  <a:gd name="T2" fmla="*/ 0 w 5"/>
                  <a:gd name="T3" fmla="*/ 4 h 8"/>
                  <a:gd name="T4" fmla="*/ 1 w 5"/>
                  <a:gd name="T5" fmla="*/ 8 h 8"/>
                  <a:gd name="T6" fmla="*/ 5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0"/>
                    </a:moveTo>
                    <a:lnTo>
                      <a:pt x="0" y="4"/>
                    </a:lnTo>
                    <a:lnTo>
                      <a:pt x="1" y="8"/>
                    </a:lnTo>
                    <a:lnTo>
                      <a:pt x="5" y="8"/>
                    </a:lnTo>
                  </a:path>
                </a:pathLst>
              </a:custGeom>
              <a:noFill/>
              <a:ln w="3175">
                <a:solidFill>
                  <a:srgbClr val="000000"/>
                </a:solidFill>
                <a:miter lim="800000"/>
                <a:headEnd/>
                <a:tailEnd/>
              </a:ln>
            </p:spPr>
            <p:txBody>
              <a:bodyPr/>
              <a:lstStyle/>
              <a:p>
                <a:pPr algn="ctr" eaLnBrk="0" hangingPunct="0"/>
                <a:endParaRPr lang="en-US" dirty="0"/>
              </a:p>
            </p:txBody>
          </p:sp>
          <p:sp>
            <p:nvSpPr>
              <p:cNvPr id="1309" name="Line 3713"/>
              <p:cNvSpPr>
                <a:spLocks noChangeShapeType="1"/>
              </p:cNvSpPr>
              <p:nvPr/>
            </p:nvSpPr>
            <p:spPr bwMode="auto">
              <a:xfrm>
                <a:off x="5162" y="2550"/>
                <a:ext cx="3" cy="4"/>
              </a:xfrm>
              <a:prstGeom prst="line">
                <a:avLst/>
              </a:prstGeom>
              <a:noFill/>
              <a:ln w="3175">
                <a:solidFill>
                  <a:srgbClr val="000000"/>
                </a:solidFill>
                <a:miter lim="800000"/>
                <a:headEnd/>
                <a:tailEnd/>
              </a:ln>
            </p:spPr>
            <p:txBody>
              <a:bodyPr/>
              <a:lstStyle/>
              <a:p>
                <a:endParaRPr lang="en-US" dirty="0"/>
              </a:p>
            </p:txBody>
          </p:sp>
          <p:sp>
            <p:nvSpPr>
              <p:cNvPr id="1310" name="Freeform 3714"/>
              <p:cNvSpPr>
                <a:spLocks/>
              </p:cNvSpPr>
              <p:nvPr/>
            </p:nvSpPr>
            <p:spPr bwMode="auto">
              <a:xfrm>
                <a:off x="5165" y="2554"/>
                <a:ext cx="6" cy="11"/>
              </a:xfrm>
              <a:custGeom>
                <a:avLst/>
                <a:gdLst>
                  <a:gd name="T0" fmla="*/ 0 w 6"/>
                  <a:gd name="T1" fmla="*/ 0 h 11"/>
                  <a:gd name="T2" fmla="*/ 0 w 6"/>
                  <a:gd name="T3" fmla="*/ 8 h 11"/>
                  <a:gd name="T4" fmla="*/ 6 w 6"/>
                  <a:gd name="T5" fmla="*/ 11 h 11"/>
                  <a:gd name="T6" fmla="*/ 0 60000 65536"/>
                  <a:gd name="T7" fmla="*/ 0 60000 65536"/>
                  <a:gd name="T8" fmla="*/ 0 60000 65536"/>
                  <a:gd name="T9" fmla="*/ 0 w 6"/>
                  <a:gd name="T10" fmla="*/ 0 h 11"/>
                  <a:gd name="T11" fmla="*/ 6 w 6"/>
                  <a:gd name="T12" fmla="*/ 11 h 11"/>
                </a:gdLst>
                <a:ahLst/>
                <a:cxnLst>
                  <a:cxn ang="T6">
                    <a:pos x="T0" y="T1"/>
                  </a:cxn>
                  <a:cxn ang="T7">
                    <a:pos x="T2" y="T3"/>
                  </a:cxn>
                  <a:cxn ang="T8">
                    <a:pos x="T4" y="T5"/>
                  </a:cxn>
                </a:cxnLst>
                <a:rect l="T9" t="T10" r="T11" b="T12"/>
                <a:pathLst>
                  <a:path w="6" h="11">
                    <a:moveTo>
                      <a:pt x="0" y="0"/>
                    </a:moveTo>
                    <a:lnTo>
                      <a:pt x="0" y="8"/>
                    </a:lnTo>
                    <a:lnTo>
                      <a:pt x="6" y="11"/>
                    </a:lnTo>
                  </a:path>
                </a:pathLst>
              </a:custGeom>
              <a:noFill/>
              <a:ln w="3175">
                <a:solidFill>
                  <a:srgbClr val="000000"/>
                </a:solidFill>
                <a:miter lim="800000"/>
                <a:headEnd/>
                <a:tailEnd/>
              </a:ln>
            </p:spPr>
            <p:txBody>
              <a:bodyPr/>
              <a:lstStyle/>
              <a:p>
                <a:pPr algn="ctr" eaLnBrk="0" hangingPunct="0"/>
                <a:endParaRPr lang="en-US" dirty="0"/>
              </a:p>
            </p:txBody>
          </p:sp>
          <p:sp>
            <p:nvSpPr>
              <p:cNvPr id="1311" name="Freeform 3715"/>
              <p:cNvSpPr>
                <a:spLocks/>
              </p:cNvSpPr>
              <p:nvPr/>
            </p:nvSpPr>
            <p:spPr bwMode="auto">
              <a:xfrm>
                <a:off x="5171" y="2565"/>
                <a:ext cx="15" cy="29"/>
              </a:xfrm>
              <a:custGeom>
                <a:avLst/>
                <a:gdLst>
                  <a:gd name="T0" fmla="*/ 0 w 15"/>
                  <a:gd name="T1" fmla="*/ 0 h 29"/>
                  <a:gd name="T2" fmla="*/ 12 w 15"/>
                  <a:gd name="T3" fmla="*/ 29 h 29"/>
                  <a:gd name="T4" fmla="*/ 15 w 15"/>
                  <a:gd name="T5" fmla="*/ 29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2" y="29"/>
                    </a:lnTo>
                    <a:lnTo>
                      <a:pt x="15" y="29"/>
                    </a:lnTo>
                  </a:path>
                </a:pathLst>
              </a:custGeom>
              <a:noFill/>
              <a:ln w="3175">
                <a:solidFill>
                  <a:srgbClr val="000000"/>
                </a:solidFill>
                <a:miter lim="800000"/>
                <a:headEnd/>
                <a:tailEnd/>
              </a:ln>
            </p:spPr>
            <p:txBody>
              <a:bodyPr/>
              <a:lstStyle/>
              <a:p>
                <a:pPr algn="ctr" eaLnBrk="0" hangingPunct="0"/>
                <a:endParaRPr lang="en-US" dirty="0"/>
              </a:p>
            </p:txBody>
          </p:sp>
          <p:sp>
            <p:nvSpPr>
              <p:cNvPr id="1312" name="Freeform 3716"/>
              <p:cNvSpPr>
                <a:spLocks/>
              </p:cNvSpPr>
              <p:nvPr/>
            </p:nvSpPr>
            <p:spPr bwMode="auto">
              <a:xfrm>
                <a:off x="5184" y="2594"/>
                <a:ext cx="7" cy="9"/>
              </a:xfrm>
              <a:custGeom>
                <a:avLst/>
                <a:gdLst>
                  <a:gd name="T0" fmla="*/ 2 w 7"/>
                  <a:gd name="T1" fmla="*/ 0 h 9"/>
                  <a:gd name="T2" fmla="*/ 0 w 7"/>
                  <a:gd name="T3" fmla="*/ 3 h 9"/>
                  <a:gd name="T4" fmla="*/ 7 w 7"/>
                  <a:gd name="T5" fmla="*/ 9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2" y="0"/>
                    </a:moveTo>
                    <a:lnTo>
                      <a:pt x="0" y="3"/>
                    </a:lnTo>
                    <a:lnTo>
                      <a:pt x="7" y="9"/>
                    </a:lnTo>
                  </a:path>
                </a:pathLst>
              </a:custGeom>
              <a:noFill/>
              <a:ln w="3175">
                <a:solidFill>
                  <a:srgbClr val="000000"/>
                </a:solidFill>
                <a:miter lim="800000"/>
                <a:headEnd/>
                <a:tailEnd/>
              </a:ln>
            </p:spPr>
            <p:txBody>
              <a:bodyPr/>
              <a:lstStyle/>
              <a:p>
                <a:pPr algn="ctr" eaLnBrk="0" hangingPunct="0"/>
                <a:endParaRPr lang="en-US" dirty="0"/>
              </a:p>
            </p:txBody>
          </p:sp>
          <p:sp>
            <p:nvSpPr>
              <p:cNvPr id="1313" name="Line 3717"/>
              <p:cNvSpPr>
                <a:spLocks noChangeShapeType="1"/>
              </p:cNvSpPr>
              <p:nvPr/>
            </p:nvSpPr>
            <p:spPr bwMode="auto">
              <a:xfrm>
                <a:off x="5191" y="2603"/>
                <a:ext cx="1" cy="1"/>
              </a:xfrm>
              <a:prstGeom prst="line">
                <a:avLst/>
              </a:prstGeom>
              <a:noFill/>
              <a:ln w="3175">
                <a:solidFill>
                  <a:srgbClr val="000000"/>
                </a:solidFill>
                <a:miter lim="800000"/>
                <a:headEnd/>
                <a:tailEnd/>
              </a:ln>
            </p:spPr>
            <p:txBody>
              <a:bodyPr/>
              <a:lstStyle/>
              <a:p>
                <a:endParaRPr lang="en-US" dirty="0"/>
              </a:p>
            </p:txBody>
          </p:sp>
          <p:sp>
            <p:nvSpPr>
              <p:cNvPr id="1314" name="Line 3718"/>
              <p:cNvSpPr>
                <a:spLocks noChangeShapeType="1"/>
              </p:cNvSpPr>
              <p:nvPr/>
            </p:nvSpPr>
            <p:spPr bwMode="auto">
              <a:xfrm flipV="1">
                <a:off x="5191" y="2602"/>
                <a:ext cx="4" cy="1"/>
              </a:xfrm>
              <a:prstGeom prst="line">
                <a:avLst/>
              </a:prstGeom>
              <a:noFill/>
              <a:ln w="3175">
                <a:solidFill>
                  <a:srgbClr val="000000"/>
                </a:solidFill>
                <a:miter lim="800000"/>
                <a:headEnd/>
                <a:tailEnd/>
              </a:ln>
            </p:spPr>
            <p:txBody>
              <a:bodyPr/>
              <a:lstStyle/>
              <a:p>
                <a:endParaRPr lang="en-US" dirty="0"/>
              </a:p>
            </p:txBody>
          </p:sp>
          <p:sp>
            <p:nvSpPr>
              <p:cNvPr id="1315" name="Line 3719"/>
              <p:cNvSpPr>
                <a:spLocks noChangeShapeType="1"/>
              </p:cNvSpPr>
              <p:nvPr/>
            </p:nvSpPr>
            <p:spPr bwMode="auto">
              <a:xfrm>
                <a:off x="5195" y="2602"/>
                <a:ext cx="7" cy="1"/>
              </a:xfrm>
              <a:prstGeom prst="line">
                <a:avLst/>
              </a:prstGeom>
              <a:noFill/>
              <a:ln w="3175">
                <a:solidFill>
                  <a:srgbClr val="000000"/>
                </a:solidFill>
                <a:miter lim="800000"/>
                <a:headEnd/>
                <a:tailEnd/>
              </a:ln>
            </p:spPr>
            <p:txBody>
              <a:bodyPr/>
              <a:lstStyle/>
              <a:p>
                <a:endParaRPr lang="en-US" dirty="0"/>
              </a:p>
            </p:txBody>
          </p:sp>
          <p:sp>
            <p:nvSpPr>
              <p:cNvPr id="1316" name="Line 3720"/>
              <p:cNvSpPr>
                <a:spLocks noChangeShapeType="1"/>
              </p:cNvSpPr>
              <p:nvPr/>
            </p:nvSpPr>
            <p:spPr bwMode="auto">
              <a:xfrm>
                <a:off x="5202" y="2603"/>
                <a:ext cx="1" cy="2"/>
              </a:xfrm>
              <a:prstGeom prst="line">
                <a:avLst/>
              </a:prstGeom>
              <a:noFill/>
              <a:ln w="3175">
                <a:solidFill>
                  <a:srgbClr val="000000"/>
                </a:solidFill>
                <a:miter lim="800000"/>
                <a:headEnd/>
                <a:tailEnd/>
              </a:ln>
            </p:spPr>
            <p:txBody>
              <a:bodyPr/>
              <a:lstStyle/>
              <a:p>
                <a:endParaRPr lang="en-US" dirty="0"/>
              </a:p>
            </p:txBody>
          </p:sp>
          <p:sp>
            <p:nvSpPr>
              <p:cNvPr id="1317" name="Freeform 3721"/>
              <p:cNvSpPr>
                <a:spLocks/>
              </p:cNvSpPr>
              <p:nvPr/>
            </p:nvSpPr>
            <p:spPr bwMode="auto">
              <a:xfrm>
                <a:off x="5040" y="2605"/>
                <a:ext cx="162" cy="88"/>
              </a:xfrm>
              <a:custGeom>
                <a:avLst/>
                <a:gdLst>
                  <a:gd name="T0" fmla="*/ 162 w 162"/>
                  <a:gd name="T1" fmla="*/ 0 h 88"/>
                  <a:gd name="T2" fmla="*/ 67 w 162"/>
                  <a:gd name="T3" fmla="*/ 3 h 88"/>
                  <a:gd name="T4" fmla="*/ 68 w 162"/>
                  <a:gd name="T5" fmla="*/ 45 h 88"/>
                  <a:gd name="T6" fmla="*/ 26 w 162"/>
                  <a:gd name="T7" fmla="*/ 46 h 88"/>
                  <a:gd name="T8" fmla="*/ 26 w 162"/>
                  <a:gd name="T9" fmla="*/ 88 h 88"/>
                  <a:gd name="T10" fmla="*/ 0 w 162"/>
                  <a:gd name="T11" fmla="*/ 88 h 88"/>
                  <a:gd name="T12" fmla="*/ 0 60000 65536"/>
                  <a:gd name="T13" fmla="*/ 0 60000 65536"/>
                  <a:gd name="T14" fmla="*/ 0 60000 65536"/>
                  <a:gd name="T15" fmla="*/ 0 60000 65536"/>
                  <a:gd name="T16" fmla="*/ 0 60000 65536"/>
                  <a:gd name="T17" fmla="*/ 0 60000 65536"/>
                  <a:gd name="T18" fmla="*/ 0 w 162"/>
                  <a:gd name="T19" fmla="*/ 0 h 88"/>
                  <a:gd name="T20" fmla="*/ 162 w 162"/>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62" h="88">
                    <a:moveTo>
                      <a:pt x="162" y="0"/>
                    </a:moveTo>
                    <a:lnTo>
                      <a:pt x="67" y="3"/>
                    </a:lnTo>
                    <a:lnTo>
                      <a:pt x="68" y="45"/>
                    </a:lnTo>
                    <a:lnTo>
                      <a:pt x="26" y="46"/>
                    </a:lnTo>
                    <a:lnTo>
                      <a:pt x="26" y="88"/>
                    </a:lnTo>
                    <a:lnTo>
                      <a:pt x="0" y="88"/>
                    </a:lnTo>
                  </a:path>
                </a:pathLst>
              </a:custGeom>
              <a:noFill/>
              <a:ln w="3175">
                <a:solidFill>
                  <a:srgbClr val="000000"/>
                </a:solidFill>
                <a:miter lim="800000"/>
                <a:headEnd/>
                <a:tailEnd/>
              </a:ln>
            </p:spPr>
            <p:txBody>
              <a:bodyPr/>
              <a:lstStyle/>
              <a:p>
                <a:pPr algn="ctr" eaLnBrk="0" hangingPunct="0"/>
                <a:endParaRPr lang="en-US" dirty="0"/>
              </a:p>
            </p:txBody>
          </p:sp>
          <p:sp>
            <p:nvSpPr>
              <p:cNvPr id="1318" name="Line 3722"/>
              <p:cNvSpPr>
                <a:spLocks noChangeShapeType="1"/>
              </p:cNvSpPr>
              <p:nvPr/>
            </p:nvSpPr>
            <p:spPr bwMode="auto">
              <a:xfrm flipH="1">
                <a:off x="5039" y="2693"/>
                <a:ext cx="1" cy="1"/>
              </a:xfrm>
              <a:prstGeom prst="line">
                <a:avLst/>
              </a:prstGeom>
              <a:noFill/>
              <a:ln w="3175">
                <a:solidFill>
                  <a:srgbClr val="000000"/>
                </a:solidFill>
                <a:miter lim="800000"/>
                <a:headEnd/>
                <a:tailEnd/>
              </a:ln>
            </p:spPr>
            <p:txBody>
              <a:bodyPr/>
              <a:lstStyle/>
              <a:p>
                <a:endParaRPr lang="en-US" dirty="0"/>
              </a:p>
            </p:txBody>
          </p:sp>
          <p:sp>
            <p:nvSpPr>
              <p:cNvPr id="1319" name="Freeform 3723"/>
              <p:cNvSpPr>
                <a:spLocks/>
              </p:cNvSpPr>
              <p:nvPr/>
            </p:nvSpPr>
            <p:spPr bwMode="auto">
              <a:xfrm>
                <a:off x="4941" y="2690"/>
                <a:ext cx="98" cy="4"/>
              </a:xfrm>
              <a:custGeom>
                <a:avLst/>
                <a:gdLst>
                  <a:gd name="T0" fmla="*/ 98 w 98"/>
                  <a:gd name="T1" fmla="*/ 3 h 4"/>
                  <a:gd name="T2" fmla="*/ 98 w 98"/>
                  <a:gd name="T3" fmla="*/ 0 h 4"/>
                  <a:gd name="T4" fmla="*/ 94 w 98"/>
                  <a:gd name="T5" fmla="*/ 0 h 4"/>
                  <a:gd name="T6" fmla="*/ 94 w 98"/>
                  <a:gd name="T7" fmla="*/ 3 h 4"/>
                  <a:gd name="T8" fmla="*/ 0 w 98"/>
                  <a:gd name="T9" fmla="*/ 4 h 4"/>
                  <a:gd name="T10" fmla="*/ 0 60000 65536"/>
                  <a:gd name="T11" fmla="*/ 0 60000 65536"/>
                  <a:gd name="T12" fmla="*/ 0 60000 65536"/>
                  <a:gd name="T13" fmla="*/ 0 60000 65536"/>
                  <a:gd name="T14" fmla="*/ 0 60000 65536"/>
                  <a:gd name="T15" fmla="*/ 0 w 98"/>
                  <a:gd name="T16" fmla="*/ 0 h 4"/>
                  <a:gd name="T17" fmla="*/ 98 w 98"/>
                  <a:gd name="T18" fmla="*/ 4 h 4"/>
                </a:gdLst>
                <a:ahLst/>
                <a:cxnLst>
                  <a:cxn ang="T10">
                    <a:pos x="T0" y="T1"/>
                  </a:cxn>
                  <a:cxn ang="T11">
                    <a:pos x="T2" y="T3"/>
                  </a:cxn>
                  <a:cxn ang="T12">
                    <a:pos x="T4" y="T5"/>
                  </a:cxn>
                  <a:cxn ang="T13">
                    <a:pos x="T6" y="T7"/>
                  </a:cxn>
                  <a:cxn ang="T14">
                    <a:pos x="T8" y="T9"/>
                  </a:cxn>
                </a:cxnLst>
                <a:rect l="T15" t="T16" r="T17" b="T18"/>
                <a:pathLst>
                  <a:path w="98" h="4">
                    <a:moveTo>
                      <a:pt x="98" y="3"/>
                    </a:moveTo>
                    <a:lnTo>
                      <a:pt x="98" y="0"/>
                    </a:lnTo>
                    <a:lnTo>
                      <a:pt x="94" y="0"/>
                    </a:lnTo>
                    <a:lnTo>
                      <a:pt x="94" y="3"/>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320" name="Line 3724"/>
              <p:cNvSpPr>
                <a:spLocks noChangeShapeType="1"/>
              </p:cNvSpPr>
              <p:nvPr/>
            </p:nvSpPr>
            <p:spPr bwMode="auto">
              <a:xfrm flipH="1" flipV="1">
                <a:off x="4938" y="2550"/>
                <a:ext cx="3" cy="144"/>
              </a:xfrm>
              <a:prstGeom prst="line">
                <a:avLst/>
              </a:prstGeom>
              <a:noFill/>
              <a:ln w="3175">
                <a:solidFill>
                  <a:srgbClr val="000000"/>
                </a:solidFill>
                <a:miter lim="800000"/>
                <a:headEnd/>
                <a:tailEnd/>
              </a:ln>
            </p:spPr>
            <p:txBody>
              <a:bodyPr/>
              <a:lstStyle/>
              <a:p>
                <a:endParaRPr lang="en-US" dirty="0"/>
              </a:p>
            </p:txBody>
          </p:sp>
          <p:sp>
            <p:nvSpPr>
              <p:cNvPr id="1321" name="Line 3725"/>
              <p:cNvSpPr>
                <a:spLocks noChangeShapeType="1"/>
              </p:cNvSpPr>
              <p:nvPr/>
            </p:nvSpPr>
            <p:spPr bwMode="auto">
              <a:xfrm flipH="1" flipV="1">
                <a:off x="4935" y="2406"/>
                <a:ext cx="3" cy="144"/>
              </a:xfrm>
              <a:prstGeom prst="line">
                <a:avLst/>
              </a:prstGeom>
              <a:noFill/>
              <a:ln w="3175">
                <a:solidFill>
                  <a:srgbClr val="000000"/>
                </a:solidFill>
                <a:miter lim="800000"/>
                <a:headEnd/>
                <a:tailEnd/>
              </a:ln>
            </p:spPr>
            <p:txBody>
              <a:bodyPr/>
              <a:lstStyle/>
              <a:p>
                <a:endParaRPr lang="en-US" dirty="0"/>
              </a:p>
            </p:txBody>
          </p:sp>
          <p:sp>
            <p:nvSpPr>
              <p:cNvPr id="1322" name="Line 3726"/>
              <p:cNvSpPr>
                <a:spLocks noChangeShapeType="1"/>
              </p:cNvSpPr>
              <p:nvPr/>
            </p:nvSpPr>
            <p:spPr bwMode="auto">
              <a:xfrm flipV="1">
                <a:off x="4935" y="2405"/>
                <a:ext cx="18" cy="1"/>
              </a:xfrm>
              <a:prstGeom prst="line">
                <a:avLst/>
              </a:prstGeom>
              <a:noFill/>
              <a:ln w="3175">
                <a:solidFill>
                  <a:srgbClr val="000000"/>
                </a:solidFill>
                <a:miter lim="800000"/>
                <a:headEnd/>
                <a:tailEnd/>
              </a:ln>
            </p:spPr>
            <p:txBody>
              <a:bodyPr/>
              <a:lstStyle/>
              <a:p>
                <a:endParaRPr lang="en-US" dirty="0"/>
              </a:p>
            </p:txBody>
          </p:sp>
          <p:sp>
            <p:nvSpPr>
              <p:cNvPr id="1323" name="Line 3727"/>
              <p:cNvSpPr>
                <a:spLocks noChangeShapeType="1"/>
              </p:cNvSpPr>
              <p:nvPr/>
            </p:nvSpPr>
            <p:spPr bwMode="auto">
              <a:xfrm>
                <a:off x="4953" y="2405"/>
                <a:ext cx="1" cy="1"/>
              </a:xfrm>
              <a:prstGeom prst="line">
                <a:avLst/>
              </a:prstGeom>
              <a:noFill/>
              <a:ln w="3175">
                <a:solidFill>
                  <a:srgbClr val="000000"/>
                </a:solidFill>
                <a:miter lim="800000"/>
                <a:headEnd/>
                <a:tailEnd/>
              </a:ln>
            </p:spPr>
            <p:txBody>
              <a:bodyPr/>
              <a:lstStyle/>
              <a:p>
                <a:endParaRPr lang="en-US" dirty="0"/>
              </a:p>
            </p:txBody>
          </p:sp>
          <p:sp>
            <p:nvSpPr>
              <p:cNvPr id="1324" name="Line 3728"/>
              <p:cNvSpPr>
                <a:spLocks noChangeShapeType="1"/>
              </p:cNvSpPr>
              <p:nvPr/>
            </p:nvSpPr>
            <p:spPr bwMode="auto">
              <a:xfrm>
                <a:off x="4954" y="2405"/>
                <a:ext cx="2" cy="1"/>
              </a:xfrm>
              <a:prstGeom prst="line">
                <a:avLst/>
              </a:prstGeom>
              <a:noFill/>
              <a:ln w="3175">
                <a:solidFill>
                  <a:srgbClr val="000000"/>
                </a:solidFill>
                <a:miter lim="800000"/>
                <a:headEnd/>
                <a:tailEnd/>
              </a:ln>
            </p:spPr>
            <p:txBody>
              <a:bodyPr/>
              <a:lstStyle/>
              <a:p>
                <a:endParaRPr lang="en-US" dirty="0"/>
              </a:p>
            </p:txBody>
          </p:sp>
          <p:sp>
            <p:nvSpPr>
              <p:cNvPr id="1325" name="Line 3729"/>
              <p:cNvSpPr>
                <a:spLocks noChangeShapeType="1"/>
              </p:cNvSpPr>
              <p:nvPr/>
            </p:nvSpPr>
            <p:spPr bwMode="auto">
              <a:xfrm>
                <a:off x="4956" y="2405"/>
                <a:ext cx="5" cy="1"/>
              </a:xfrm>
              <a:prstGeom prst="line">
                <a:avLst/>
              </a:prstGeom>
              <a:noFill/>
              <a:ln w="3175">
                <a:solidFill>
                  <a:srgbClr val="000000"/>
                </a:solidFill>
                <a:miter lim="800000"/>
                <a:headEnd/>
                <a:tailEnd/>
              </a:ln>
            </p:spPr>
            <p:txBody>
              <a:bodyPr/>
              <a:lstStyle/>
              <a:p>
                <a:endParaRPr lang="en-US" dirty="0"/>
              </a:p>
            </p:txBody>
          </p:sp>
          <p:sp>
            <p:nvSpPr>
              <p:cNvPr id="1326" name="Line 3730"/>
              <p:cNvSpPr>
                <a:spLocks noChangeShapeType="1"/>
              </p:cNvSpPr>
              <p:nvPr/>
            </p:nvSpPr>
            <p:spPr bwMode="auto">
              <a:xfrm>
                <a:off x="4961" y="2405"/>
                <a:ext cx="123" cy="1"/>
              </a:xfrm>
              <a:prstGeom prst="line">
                <a:avLst/>
              </a:prstGeom>
              <a:noFill/>
              <a:ln w="3175">
                <a:solidFill>
                  <a:srgbClr val="000000"/>
                </a:solidFill>
                <a:miter lim="800000"/>
                <a:headEnd/>
                <a:tailEnd/>
              </a:ln>
            </p:spPr>
            <p:txBody>
              <a:bodyPr/>
              <a:lstStyle/>
              <a:p>
                <a:endParaRPr lang="en-US" dirty="0"/>
              </a:p>
            </p:txBody>
          </p:sp>
          <p:sp>
            <p:nvSpPr>
              <p:cNvPr id="1327" name="Line 3731"/>
              <p:cNvSpPr>
                <a:spLocks noChangeShapeType="1"/>
              </p:cNvSpPr>
              <p:nvPr/>
            </p:nvSpPr>
            <p:spPr bwMode="auto">
              <a:xfrm>
                <a:off x="5084" y="2405"/>
                <a:ext cx="1" cy="1"/>
              </a:xfrm>
              <a:prstGeom prst="line">
                <a:avLst/>
              </a:prstGeom>
              <a:noFill/>
              <a:ln w="3175">
                <a:solidFill>
                  <a:srgbClr val="000000"/>
                </a:solidFill>
                <a:miter lim="800000"/>
                <a:headEnd/>
                <a:tailEnd/>
              </a:ln>
            </p:spPr>
            <p:txBody>
              <a:bodyPr/>
              <a:lstStyle/>
              <a:p>
                <a:endParaRPr lang="en-US" dirty="0"/>
              </a:p>
            </p:txBody>
          </p:sp>
          <p:sp>
            <p:nvSpPr>
              <p:cNvPr id="1328" name="Line 3732"/>
              <p:cNvSpPr>
                <a:spLocks noChangeShapeType="1"/>
              </p:cNvSpPr>
              <p:nvPr/>
            </p:nvSpPr>
            <p:spPr bwMode="auto">
              <a:xfrm>
                <a:off x="5085" y="2405"/>
                <a:ext cx="7" cy="1"/>
              </a:xfrm>
              <a:prstGeom prst="line">
                <a:avLst/>
              </a:prstGeom>
              <a:noFill/>
              <a:ln w="3175">
                <a:solidFill>
                  <a:srgbClr val="000000"/>
                </a:solidFill>
                <a:miter lim="800000"/>
                <a:headEnd/>
                <a:tailEnd/>
              </a:ln>
            </p:spPr>
            <p:txBody>
              <a:bodyPr/>
              <a:lstStyle/>
              <a:p>
                <a:endParaRPr lang="en-US" dirty="0"/>
              </a:p>
            </p:txBody>
          </p:sp>
          <p:sp>
            <p:nvSpPr>
              <p:cNvPr id="1329" name="Line 3733"/>
              <p:cNvSpPr>
                <a:spLocks noChangeShapeType="1"/>
              </p:cNvSpPr>
              <p:nvPr/>
            </p:nvSpPr>
            <p:spPr bwMode="auto">
              <a:xfrm>
                <a:off x="5092" y="2405"/>
                <a:ext cx="1" cy="1"/>
              </a:xfrm>
              <a:prstGeom prst="line">
                <a:avLst/>
              </a:prstGeom>
              <a:noFill/>
              <a:ln w="3175">
                <a:solidFill>
                  <a:srgbClr val="000000"/>
                </a:solidFill>
                <a:miter lim="800000"/>
                <a:headEnd/>
                <a:tailEnd/>
              </a:ln>
            </p:spPr>
            <p:txBody>
              <a:bodyPr/>
              <a:lstStyle/>
              <a:p>
                <a:endParaRPr lang="en-US" dirty="0"/>
              </a:p>
            </p:txBody>
          </p:sp>
          <p:sp>
            <p:nvSpPr>
              <p:cNvPr id="1330" name="Line 3734"/>
              <p:cNvSpPr>
                <a:spLocks noChangeShapeType="1"/>
              </p:cNvSpPr>
              <p:nvPr/>
            </p:nvSpPr>
            <p:spPr bwMode="auto">
              <a:xfrm flipV="1">
                <a:off x="4442" y="2403"/>
                <a:ext cx="1" cy="2"/>
              </a:xfrm>
              <a:prstGeom prst="line">
                <a:avLst/>
              </a:prstGeom>
              <a:noFill/>
              <a:ln w="3175">
                <a:solidFill>
                  <a:srgbClr val="000000"/>
                </a:solidFill>
                <a:miter lim="800000"/>
                <a:headEnd/>
                <a:tailEnd/>
              </a:ln>
            </p:spPr>
            <p:txBody>
              <a:bodyPr/>
              <a:lstStyle/>
              <a:p>
                <a:endParaRPr lang="en-US" dirty="0"/>
              </a:p>
            </p:txBody>
          </p:sp>
          <p:sp>
            <p:nvSpPr>
              <p:cNvPr id="1331" name="Line 3735"/>
              <p:cNvSpPr>
                <a:spLocks noChangeShapeType="1"/>
              </p:cNvSpPr>
              <p:nvPr/>
            </p:nvSpPr>
            <p:spPr bwMode="auto">
              <a:xfrm>
                <a:off x="5113" y="2403"/>
                <a:ext cx="3" cy="1"/>
              </a:xfrm>
              <a:prstGeom prst="line">
                <a:avLst/>
              </a:prstGeom>
              <a:noFill/>
              <a:ln w="3175">
                <a:solidFill>
                  <a:srgbClr val="000000"/>
                </a:solidFill>
                <a:miter lim="800000"/>
                <a:headEnd/>
                <a:tailEnd/>
              </a:ln>
            </p:spPr>
            <p:txBody>
              <a:bodyPr/>
              <a:lstStyle/>
              <a:p>
                <a:endParaRPr lang="en-US" dirty="0"/>
              </a:p>
            </p:txBody>
          </p:sp>
          <p:sp>
            <p:nvSpPr>
              <p:cNvPr id="1332" name="Line 3736"/>
              <p:cNvSpPr>
                <a:spLocks noChangeShapeType="1"/>
              </p:cNvSpPr>
              <p:nvPr/>
            </p:nvSpPr>
            <p:spPr bwMode="auto">
              <a:xfrm flipH="1">
                <a:off x="5115" y="2403"/>
                <a:ext cx="1" cy="8"/>
              </a:xfrm>
              <a:prstGeom prst="line">
                <a:avLst/>
              </a:prstGeom>
              <a:noFill/>
              <a:ln w="3175">
                <a:solidFill>
                  <a:srgbClr val="000000"/>
                </a:solidFill>
                <a:miter lim="800000"/>
                <a:headEnd/>
                <a:tailEnd/>
              </a:ln>
            </p:spPr>
            <p:txBody>
              <a:bodyPr/>
              <a:lstStyle/>
              <a:p>
                <a:endParaRPr lang="en-US" dirty="0"/>
              </a:p>
            </p:txBody>
          </p:sp>
          <p:sp>
            <p:nvSpPr>
              <p:cNvPr id="1333" name="Line 3737"/>
              <p:cNvSpPr>
                <a:spLocks noChangeShapeType="1"/>
              </p:cNvSpPr>
              <p:nvPr/>
            </p:nvSpPr>
            <p:spPr bwMode="auto">
              <a:xfrm flipH="1" flipV="1">
                <a:off x="5113" y="2403"/>
                <a:ext cx="2" cy="8"/>
              </a:xfrm>
              <a:prstGeom prst="line">
                <a:avLst/>
              </a:prstGeom>
              <a:noFill/>
              <a:ln w="3175">
                <a:solidFill>
                  <a:srgbClr val="000000"/>
                </a:solidFill>
                <a:miter lim="800000"/>
                <a:headEnd/>
                <a:tailEnd/>
              </a:ln>
            </p:spPr>
            <p:txBody>
              <a:bodyPr/>
              <a:lstStyle/>
              <a:p>
                <a:endParaRPr lang="en-US" dirty="0"/>
              </a:p>
            </p:txBody>
          </p:sp>
          <p:sp>
            <p:nvSpPr>
              <p:cNvPr id="1334" name="Freeform 3738"/>
              <p:cNvSpPr>
                <a:spLocks/>
              </p:cNvSpPr>
              <p:nvPr/>
            </p:nvSpPr>
            <p:spPr bwMode="auto">
              <a:xfrm>
                <a:off x="5443" y="2405"/>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1335" name="Line 3739"/>
              <p:cNvSpPr>
                <a:spLocks noChangeShapeType="1"/>
              </p:cNvSpPr>
              <p:nvPr/>
            </p:nvSpPr>
            <p:spPr bwMode="auto">
              <a:xfrm flipV="1">
                <a:off x="4440" y="2405"/>
                <a:ext cx="2" cy="1"/>
              </a:xfrm>
              <a:prstGeom prst="line">
                <a:avLst/>
              </a:prstGeom>
              <a:noFill/>
              <a:ln w="3175">
                <a:solidFill>
                  <a:srgbClr val="000000"/>
                </a:solidFill>
                <a:miter lim="800000"/>
                <a:headEnd/>
                <a:tailEnd/>
              </a:ln>
            </p:spPr>
            <p:txBody>
              <a:bodyPr/>
              <a:lstStyle/>
              <a:p>
                <a:endParaRPr lang="en-US" dirty="0"/>
              </a:p>
            </p:txBody>
          </p:sp>
          <p:sp>
            <p:nvSpPr>
              <p:cNvPr id="1336" name="Line 3740"/>
              <p:cNvSpPr>
                <a:spLocks noChangeShapeType="1"/>
              </p:cNvSpPr>
              <p:nvPr/>
            </p:nvSpPr>
            <p:spPr bwMode="auto">
              <a:xfrm>
                <a:off x="5441" y="2405"/>
                <a:ext cx="1" cy="1"/>
              </a:xfrm>
              <a:prstGeom prst="line">
                <a:avLst/>
              </a:prstGeom>
              <a:noFill/>
              <a:ln w="3175">
                <a:solidFill>
                  <a:srgbClr val="000000"/>
                </a:solidFill>
                <a:miter lim="800000"/>
                <a:headEnd/>
                <a:tailEnd/>
              </a:ln>
            </p:spPr>
            <p:txBody>
              <a:bodyPr/>
              <a:lstStyle/>
              <a:p>
                <a:endParaRPr lang="en-US" dirty="0"/>
              </a:p>
            </p:txBody>
          </p:sp>
          <p:sp>
            <p:nvSpPr>
              <p:cNvPr id="1337" name="Line 3741"/>
              <p:cNvSpPr>
                <a:spLocks noChangeShapeType="1"/>
              </p:cNvSpPr>
              <p:nvPr/>
            </p:nvSpPr>
            <p:spPr bwMode="auto">
              <a:xfrm flipH="1">
                <a:off x="4458" y="2405"/>
                <a:ext cx="1" cy="1"/>
              </a:xfrm>
              <a:prstGeom prst="line">
                <a:avLst/>
              </a:prstGeom>
              <a:noFill/>
              <a:ln w="3175">
                <a:solidFill>
                  <a:srgbClr val="000000"/>
                </a:solidFill>
                <a:miter lim="800000"/>
                <a:headEnd/>
                <a:tailEnd/>
              </a:ln>
            </p:spPr>
            <p:txBody>
              <a:bodyPr/>
              <a:lstStyle/>
              <a:p>
                <a:endParaRPr lang="en-US" dirty="0"/>
              </a:p>
            </p:txBody>
          </p:sp>
          <p:sp>
            <p:nvSpPr>
              <p:cNvPr id="1338" name="Line 3742"/>
              <p:cNvSpPr>
                <a:spLocks noChangeShapeType="1"/>
              </p:cNvSpPr>
              <p:nvPr/>
            </p:nvSpPr>
            <p:spPr bwMode="auto">
              <a:xfrm flipV="1">
                <a:off x="4458" y="2405"/>
                <a:ext cx="1" cy="1"/>
              </a:xfrm>
              <a:prstGeom prst="line">
                <a:avLst/>
              </a:prstGeom>
              <a:noFill/>
              <a:ln w="3175">
                <a:solidFill>
                  <a:srgbClr val="000000"/>
                </a:solidFill>
                <a:miter lim="800000"/>
                <a:headEnd/>
                <a:tailEnd/>
              </a:ln>
            </p:spPr>
            <p:txBody>
              <a:bodyPr/>
              <a:lstStyle/>
              <a:p>
                <a:endParaRPr lang="en-US" dirty="0"/>
              </a:p>
            </p:txBody>
          </p:sp>
          <p:sp>
            <p:nvSpPr>
              <p:cNvPr id="1339" name="Line 3743"/>
              <p:cNvSpPr>
                <a:spLocks noChangeShapeType="1"/>
              </p:cNvSpPr>
              <p:nvPr/>
            </p:nvSpPr>
            <p:spPr bwMode="auto">
              <a:xfrm flipV="1">
                <a:off x="4728" y="2406"/>
                <a:ext cx="207" cy="4"/>
              </a:xfrm>
              <a:prstGeom prst="line">
                <a:avLst/>
              </a:prstGeom>
              <a:noFill/>
              <a:ln w="3175">
                <a:solidFill>
                  <a:srgbClr val="000000"/>
                </a:solidFill>
                <a:miter lim="800000"/>
                <a:headEnd/>
                <a:tailEnd/>
              </a:ln>
            </p:spPr>
            <p:txBody>
              <a:bodyPr/>
              <a:lstStyle/>
              <a:p>
                <a:endParaRPr lang="en-US" dirty="0"/>
              </a:p>
            </p:txBody>
          </p:sp>
          <p:sp>
            <p:nvSpPr>
              <p:cNvPr id="1340" name="Line 3744"/>
              <p:cNvSpPr>
                <a:spLocks noChangeShapeType="1"/>
              </p:cNvSpPr>
              <p:nvPr/>
            </p:nvSpPr>
            <p:spPr bwMode="auto">
              <a:xfrm>
                <a:off x="4935" y="2406"/>
                <a:ext cx="3" cy="144"/>
              </a:xfrm>
              <a:prstGeom prst="line">
                <a:avLst/>
              </a:prstGeom>
              <a:noFill/>
              <a:ln w="3175">
                <a:solidFill>
                  <a:srgbClr val="000000"/>
                </a:solidFill>
                <a:miter lim="800000"/>
                <a:headEnd/>
                <a:tailEnd/>
              </a:ln>
            </p:spPr>
            <p:txBody>
              <a:bodyPr/>
              <a:lstStyle/>
              <a:p>
                <a:endParaRPr lang="en-US" dirty="0"/>
              </a:p>
            </p:txBody>
          </p:sp>
          <p:sp>
            <p:nvSpPr>
              <p:cNvPr id="1341" name="Line 3745"/>
              <p:cNvSpPr>
                <a:spLocks noChangeShapeType="1"/>
              </p:cNvSpPr>
              <p:nvPr/>
            </p:nvSpPr>
            <p:spPr bwMode="auto">
              <a:xfrm flipH="1">
                <a:off x="4730" y="2550"/>
                <a:ext cx="208" cy="5"/>
              </a:xfrm>
              <a:prstGeom prst="line">
                <a:avLst/>
              </a:prstGeom>
              <a:noFill/>
              <a:ln w="3175">
                <a:solidFill>
                  <a:srgbClr val="000000"/>
                </a:solidFill>
                <a:miter lim="800000"/>
                <a:headEnd/>
                <a:tailEnd/>
              </a:ln>
            </p:spPr>
            <p:txBody>
              <a:bodyPr/>
              <a:lstStyle/>
              <a:p>
                <a:endParaRPr lang="en-US" dirty="0"/>
              </a:p>
            </p:txBody>
          </p:sp>
          <p:sp>
            <p:nvSpPr>
              <p:cNvPr id="1342" name="Line 3746"/>
              <p:cNvSpPr>
                <a:spLocks noChangeShapeType="1"/>
              </p:cNvSpPr>
              <p:nvPr/>
            </p:nvSpPr>
            <p:spPr bwMode="auto">
              <a:xfrm flipH="1" flipV="1">
                <a:off x="4728" y="2410"/>
                <a:ext cx="2" cy="145"/>
              </a:xfrm>
              <a:prstGeom prst="line">
                <a:avLst/>
              </a:prstGeom>
              <a:noFill/>
              <a:ln w="3175">
                <a:solidFill>
                  <a:srgbClr val="000000"/>
                </a:solidFill>
                <a:miter lim="800000"/>
                <a:headEnd/>
                <a:tailEnd/>
              </a:ln>
            </p:spPr>
            <p:txBody>
              <a:bodyPr/>
              <a:lstStyle/>
              <a:p>
                <a:endParaRPr lang="en-US" dirty="0"/>
              </a:p>
            </p:txBody>
          </p:sp>
          <p:sp>
            <p:nvSpPr>
              <p:cNvPr id="1343" name="Freeform 3747"/>
              <p:cNvSpPr>
                <a:spLocks/>
              </p:cNvSpPr>
              <p:nvPr/>
            </p:nvSpPr>
            <p:spPr bwMode="auto">
              <a:xfrm>
                <a:off x="4443" y="2406"/>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344" name="Freeform 3748"/>
              <p:cNvSpPr>
                <a:spLocks/>
              </p:cNvSpPr>
              <p:nvPr/>
            </p:nvSpPr>
            <p:spPr bwMode="auto">
              <a:xfrm>
                <a:off x="4466" y="2408"/>
                <a:ext cx="1" cy="6"/>
              </a:xfrm>
              <a:custGeom>
                <a:avLst/>
                <a:gdLst>
                  <a:gd name="T0" fmla="*/ 1 w 1"/>
                  <a:gd name="T1" fmla="*/ 6 h 6"/>
                  <a:gd name="T2" fmla="*/ 0 w 1"/>
                  <a:gd name="T3" fmla="*/ 0 h 6"/>
                  <a:gd name="T4" fmla="*/ 1 w 1"/>
                  <a:gd name="T5" fmla="*/ 6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1" y="6"/>
                    </a:moveTo>
                    <a:lnTo>
                      <a:pt x="0" y="0"/>
                    </a:lnTo>
                    <a:lnTo>
                      <a:pt x="1" y="6"/>
                    </a:lnTo>
                  </a:path>
                </a:pathLst>
              </a:custGeom>
              <a:noFill/>
              <a:ln w="3175">
                <a:solidFill>
                  <a:srgbClr val="000000"/>
                </a:solidFill>
                <a:miter lim="800000"/>
                <a:headEnd/>
                <a:tailEnd/>
              </a:ln>
            </p:spPr>
            <p:txBody>
              <a:bodyPr/>
              <a:lstStyle/>
              <a:p>
                <a:pPr algn="ctr" eaLnBrk="0" hangingPunct="0"/>
                <a:endParaRPr lang="en-US" dirty="0"/>
              </a:p>
            </p:txBody>
          </p:sp>
          <p:sp>
            <p:nvSpPr>
              <p:cNvPr id="1345" name="Line 3749"/>
              <p:cNvSpPr>
                <a:spLocks noChangeShapeType="1"/>
              </p:cNvSpPr>
              <p:nvPr/>
            </p:nvSpPr>
            <p:spPr bwMode="auto">
              <a:xfrm>
                <a:off x="4467" y="2414"/>
                <a:ext cx="1" cy="1"/>
              </a:xfrm>
              <a:prstGeom prst="line">
                <a:avLst/>
              </a:prstGeom>
              <a:noFill/>
              <a:ln w="3175">
                <a:solidFill>
                  <a:srgbClr val="000000"/>
                </a:solidFill>
                <a:miter lim="800000"/>
                <a:headEnd/>
                <a:tailEnd/>
              </a:ln>
            </p:spPr>
            <p:txBody>
              <a:bodyPr/>
              <a:lstStyle/>
              <a:p>
                <a:endParaRPr lang="en-US" dirty="0"/>
              </a:p>
            </p:txBody>
          </p:sp>
          <p:sp>
            <p:nvSpPr>
              <p:cNvPr id="1346" name="Line 3750"/>
              <p:cNvSpPr>
                <a:spLocks noChangeShapeType="1"/>
              </p:cNvSpPr>
              <p:nvPr/>
            </p:nvSpPr>
            <p:spPr bwMode="auto">
              <a:xfrm flipV="1">
                <a:off x="4467" y="2413"/>
                <a:ext cx="1" cy="1"/>
              </a:xfrm>
              <a:prstGeom prst="line">
                <a:avLst/>
              </a:prstGeom>
              <a:noFill/>
              <a:ln w="3175">
                <a:solidFill>
                  <a:srgbClr val="000000"/>
                </a:solidFill>
                <a:miter lim="800000"/>
                <a:headEnd/>
                <a:tailEnd/>
              </a:ln>
            </p:spPr>
            <p:txBody>
              <a:bodyPr/>
              <a:lstStyle/>
              <a:p>
                <a:endParaRPr lang="en-US" dirty="0"/>
              </a:p>
            </p:txBody>
          </p:sp>
          <p:sp>
            <p:nvSpPr>
              <p:cNvPr id="1347" name="Line 3751"/>
              <p:cNvSpPr>
                <a:spLocks noChangeShapeType="1"/>
              </p:cNvSpPr>
              <p:nvPr/>
            </p:nvSpPr>
            <p:spPr bwMode="auto">
              <a:xfrm flipV="1">
                <a:off x="4440" y="2406"/>
                <a:ext cx="2" cy="2"/>
              </a:xfrm>
              <a:prstGeom prst="line">
                <a:avLst/>
              </a:prstGeom>
              <a:noFill/>
              <a:ln w="3175">
                <a:solidFill>
                  <a:srgbClr val="000000"/>
                </a:solidFill>
                <a:miter lim="800000"/>
                <a:headEnd/>
                <a:tailEnd/>
              </a:ln>
            </p:spPr>
            <p:txBody>
              <a:bodyPr/>
              <a:lstStyle/>
              <a:p>
                <a:endParaRPr lang="en-US" dirty="0"/>
              </a:p>
            </p:txBody>
          </p:sp>
          <p:sp>
            <p:nvSpPr>
              <p:cNvPr id="1348" name="Freeform 3752"/>
              <p:cNvSpPr>
                <a:spLocks/>
              </p:cNvSpPr>
              <p:nvPr/>
            </p:nvSpPr>
            <p:spPr bwMode="auto">
              <a:xfrm>
                <a:off x="4440" y="2408"/>
                <a:ext cx="2" cy="2"/>
              </a:xfrm>
              <a:custGeom>
                <a:avLst/>
                <a:gdLst>
                  <a:gd name="T0" fmla="*/ 2 w 2"/>
                  <a:gd name="T1" fmla="*/ 2 h 2"/>
                  <a:gd name="T2" fmla="*/ 0 w 2"/>
                  <a:gd name="T3" fmla="*/ 0 h 2"/>
                  <a:gd name="T4" fmla="*/ 2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lnTo>
                      <a:pt x="0" y="0"/>
                    </a:lnTo>
                    <a:lnTo>
                      <a:pt x="2" y="2"/>
                    </a:lnTo>
                  </a:path>
                </a:pathLst>
              </a:custGeom>
              <a:noFill/>
              <a:ln w="3175">
                <a:solidFill>
                  <a:srgbClr val="000000"/>
                </a:solidFill>
                <a:miter lim="800000"/>
                <a:headEnd/>
                <a:tailEnd/>
              </a:ln>
            </p:spPr>
            <p:txBody>
              <a:bodyPr/>
              <a:lstStyle/>
              <a:p>
                <a:pPr algn="ctr" eaLnBrk="0" hangingPunct="0"/>
                <a:endParaRPr lang="en-US" dirty="0"/>
              </a:p>
            </p:txBody>
          </p:sp>
          <p:sp>
            <p:nvSpPr>
              <p:cNvPr id="1349" name="Line 3753"/>
              <p:cNvSpPr>
                <a:spLocks noChangeShapeType="1"/>
              </p:cNvSpPr>
              <p:nvPr/>
            </p:nvSpPr>
            <p:spPr bwMode="auto">
              <a:xfrm>
                <a:off x="5443" y="2408"/>
                <a:ext cx="1" cy="1"/>
              </a:xfrm>
              <a:prstGeom prst="line">
                <a:avLst/>
              </a:prstGeom>
              <a:noFill/>
              <a:ln w="3175">
                <a:solidFill>
                  <a:srgbClr val="000000"/>
                </a:solidFill>
                <a:miter lim="800000"/>
                <a:headEnd/>
                <a:tailEnd/>
              </a:ln>
            </p:spPr>
            <p:txBody>
              <a:bodyPr/>
              <a:lstStyle/>
              <a:p>
                <a:endParaRPr lang="en-US" dirty="0"/>
              </a:p>
            </p:txBody>
          </p:sp>
          <p:sp>
            <p:nvSpPr>
              <p:cNvPr id="1350" name="Line 3754"/>
              <p:cNvSpPr>
                <a:spLocks noChangeShapeType="1"/>
              </p:cNvSpPr>
              <p:nvPr/>
            </p:nvSpPr>
            <p:spPr bwMode="auto">
              <a:xfrm flipV="1">
                <a:off x="4518" y="2410"/>
                <a:ext cx="210" cy="3"/>
              </a:xfrm>
              <a:prstGeom prst="line">
                <a:avLst/>
              </a:prstGeom>
              <a:noFill/>
              <a:ln w="3175">
                <a:solidFill>
                  <a:srgbClr val="000000"/>
                </a:solidFill>
                <a:miter lim="800000"/>
                <a:headEnd/>
                <a:tailEnd/>
              </a:ln>
            </p:spPr>
            <p:txBody>
              <a:bodyPr/>
              <a:lstStyle/>
              <a:p>
                <a:endParaRPr lang="en-US" dirty="0"/>
              </a:p>
            </p:txBody>
          </p:sp>
          <p:sp>
            <p:nvSpPr>
              <p:cNvPr id="1351" name="Line 3755"/>
              <p:cNvSpPr>
                <a:spLocks noChangeShapeType="1"/>
              </p:cNvSpPr>
              <p:nvPr/>
            </p:nvSpPr>
            <p:spPr bwMode="auto">
              <a:xfrm>
                <a:off x="4728" y="2410"/>
                <a:ext cx="2" cy="145"/>
              </a:xfrm>
              <a:prstGeom prst="line">
                <a:avLst/>
              </a:prstGeom>
              <a:noFill/>
              <a:ln w="3175">
                <a:solidFill>
                  <a:srgbClr val="000000"/>
                </a:solidFill>
                <a:miter lim="800000"/>
                <a:headEnd/>
                <a:tailEnd/>
              </a:ln>
            </p:spPr>
            <p:txBody>
              <a:bodyPr/>
              <a:lstStyle/>
              <a:p>
                <a:endParaRPr lang="en-US" dirty="0"/>
              </a:p>
            </p:txBody>
          </p:sp>
          <p:sp>
            <p:nvSpPr>
              <p:cNvPr id="1352" name="Line 3756"/>
              <p:cNvSpPr>
                <a:spLocks noChangeShapeType="1"/>
              </p:cNvSpPr>
              <p:nvPr/>
            </p:nvSpPr>
            <p:spPr bwMode="auto">
              <a:xfrm>
                <a:off x="4730" y="2555"/>
                <a:ext cx="1" cy="61"/>
              </a:xfrm>
              <a:prstGeom prst="line">
                <a:avLst/>
              </a:prstGeom>
              <a:noFill/>
              <a:ln w="3175">
                <a:solidFill>
                  <a:srgbClr val="000000"/>
                </a:solidFill>
                <a:miter lim="800000"/>
                <a:headEnd/>
                <a:tailEnd/>
              </a:ln>
            </p:spPr>
            <p:txBody>
              <a:bodyPr/>
              <a:lstStyle/>
              <a:p>
                <a:endParaRPr lang="en-US" dirty="0"/>
              </a:p>
            </p:txBody>
          </p:sp>
          <p:sp>
            <p:nvSpPr>
              <p:cNvPr id="1353" name="Freeform 3757"/>
              <p:cNvSpPr>
                <a:spLocks/>
              </p:cNvSpPr>
              <p:nvPr/>
            </p:nvSpPr>
            <p:spPr bwMode="auto">
              <a:xfrm>
                <a:off x="4514" y="2533"/>
                <a:ext cx="217" cy="85"/>
              </a:xfrm>
              <a:custGeom>
                <a:avLst/>
                <a:gdLst>
                  <a:gd name="T0" fmla="*/ 217 w 217"/>
                  <a:gd name="T1" fmla="*/ 83 h 85"/>
                  <a:gd name="T2" fmla="*/ 133 w 217"/>
                  <a:gd name="T3" fmla="*/ 85 h 85"/>
                  <a:gd name="T4" fmla="*/ 131 w 217"/>
                  <a:gd name="T5" fmla="*/ 0 h 85"/>
                  <a:gd name="T6" fmla="*/ 0 w 217"/>
                  <a:gd name="T7" fmla="*/ 0 h 85"/>
                  <a:gd name="T8" fmla="*/ 0 60000 65536"/>
                  <a:gd name="T9" fmla="*/ 0 60000 65536"/>
                  <a:gd name="T10" fmla="*/ 0 60000 65536"/>
                  <a:gd name="T11" fmla="*/ 0 60000 65536"/>
                  <a:gd name="T12" fmla="*/ 0 w 217"/>
                  <a:gd name="T13" fmla="*/ 0 h 85"/>
                  <a:gd name="T14" fmla="*/ 217 w 217"/>
                  <a:gd name="T15" fmla="*/ 85 h 85"/>
                </a:gdLst>
                <a:ahLst/>
                <a:cxnLst>
                  <a:cxn ang="T8">
                    <a:pos x="T0" y="T1"/>
                  </a:cxn>
                  <a:cxn ang="T9">
                    <a:pos x="T2" y="T3"/>
                  </a:cxn>
                  <a:cxn ang="T10">
                    <a:pos x="T4" y="T5"/>
                  </a:cxn>
                  <a:cxn ang="T11">
                    <a:pos x="T6" y="T7"/>
                  </a:cxn>
                </a:cxnLst>
                <a:rect l="T12" t="T13" r="T14" b="T15"/>
                <a:pathLst>
                  <a:path w="217" h="85">
                    <a:moveTo>
                      <a:pt x="217" y="83"/>
                    </a:moveTo>
                    <a:lnTo>
                      <a:pt x="133" y="85"/>
                    </a:lnTo>
                    <a:lnTo>
                      <a:pt x="13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354" name="Freeform 3758"/>
              <p:cNvSpPr>
                <a:spLocks/>
              </p:cNvSpPr>
              <p:nvPr/>
            </p:nvSpPr>
            <p:spPr bwMode="auto">
              <a:xfrm>
                <a:off x="4472" y="2506"/>
                <a:ext cx="42" cy="27"/>
              </a:xfrm>
              <a:custGeom>
                <a:avLst/>
                <a:gdLst>
                  <a:gd name="T0" fmla="*/ 42 w 42"/>
                  <a:gd name="T1" fmla="*/ 27 h 27"/>
                  <a:gd name="T2" fmla="*/ 38 w 42"/>
                  <a:gd name="T3" fmla="*/ 17 h 27"/>
                  <a:gd name="T4" fmla="*/ 0 w 42"/>
                  <a:gd name="T5" fmla="*/ 0 h 27"/>
                  <a:gd name="T6" fmla="*/ 0 60000 65536"/>
                  <a:gd name="T7" fmla="*/ 0 60000 65536"/>
                  <a:gd name="T8" fmla="*/ 0 60000 65536"/>
                  <a:gd name="T9" fmla="*/ 0 w 42"/>
                  <a:gd name="T10" fmla="*/ 0 h 27"/>
                  <a:gd name="T11" fmla="*/ 42 w 42"/>
                  <a:gd name="T12" fmla="*/ 27 h 27"/>
                </a:gdLst>
                <a:ahLst/>
                <a:cxnLst>
                  <a:cxn ang="T6">
                    <a:pos x="T0" y="T1"/>
                  </a:cxn>
                  <a:cxn ang="T7">
                    <a:pos x="T2" y="T3"/>
                  </a:cxn>
                  <a:cxn ang="T8">
                    <a:pos x="T4" y="T5"/>
                  </a:cxn>
                </a:cxnLst>
                <a:rect l="T9" t="T10" r="T11" b="T12"/>
                <a:pathLst>
                  <a:path w="42" h="27">
                    <a:moveTo>
                      <a:pt x="42" y="27"/>
                    </a:moveTo>
                    <a:lnTo>
                      <a:pt x="38" y="17"/>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355" name="Freeform 3759"/>
              <p:cNvSpPr>
                <a:spLocks/>
              </p:cNvSpPr>
              <p:nvPr/>
            </p:nvSpPr>
            <p:spPr bwMode="auto">
              <a:xfrm>
                <a:off x="4459" y="2483"/>
                <a:ext cx="23" cy="24"/>
              </a:xfrm>
              <a:custGeom>
                <a:avLst/>
                <a:gdLst>
                  <a:gd name="T0" fmla="*/ 13 w 23"/>
                  <a:gd name="T1" fmla="*/ 23 h 24"/>
                  <a:gd name="T2" fmla="*/ 20 w 23"/>
                  <a:gd name="T3" fmla="*/ 24 h 24"/>
                  <a:gd name="T4" fmla="*/ 18 w 23"/>
                  <a:gd name="T5" fmla="*/ 18 h 24"/>
                  <a:gd name="T6" fmla="*/ 17 w 23"/>
                  <a:gd name="T7" fmla="*/ 21 h 24"/>
                  <a:gd name="T8" fmla="*/ 2 w 23"/>
                  <a:gd name="T9" fmla="*/ 15 h 24"/>
                  <a:gd name="T10" fmla="*/ 0 w 23"/>
                  <a:gd name="T11" fmla="*/ 11 h 24"/>
                  <a:gd name="T12" fmla="*/ 8 w 23"/>
                  <a:gd name="T13" fmla="*/ 11 h 24"/>
                  <a:gd name="T14" fmla="*/ 13 w 23"/>
                  <a:gd name="T15" fmla="*/ 16 h 24"/>
                  <a:gd name="T16" fmla="*/ 15 w 23"/>
                  <a:gd name="T17" fmla="*/ 13 h 24"/>
                  <a:gd name="T18" fmla="*/ 13 w 23"/>
                  <a:gd name="T19" fmla="*/ 16 h 24"/>
                  <a:gd name="T20" fmla="*/ 15 w 23"/>
                  <a:gd name="T21" fmla="*/ 13 h 24"/>
                  <a:gd name="T22" fmla="*/ 23 w 23"/>
                  <a:gd name="T23" fmla="*/ 11 h 24"/>
                  <a:gd name="T24" fmla="*/ 21 w 23"/>
                  <a:gd name="T25" fmla="*/ 0 h 24"/>
                  <a:gd name="T26" fmla="*/ 15 w 23"/>
                  <a:gd name="T27" fmla="*/ 0 h 24"/>
                  <a:gd name="T28" fmla="*/ 13 w 23"/>
                  <a:gd name="T29" fmla="*/ 5 h 24"/>
                  <a:gd name="T30" fmla="*/ 12 w 23"/>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24"/>
                  <a:gd name="T50" fmla="*/ 23 w 23"/>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24">
                    <a:moveTo>
                      <a:pt x="13" y="23"/>
                    </a:moveTo>
                    <a:lnTo>
                      <a:pt x="20" y="24"/>
                    </a:lnTo>
                    <a:lnTo>
                      <a:pt x="18" y="18"/>
                    </a:lnTo>
                    <a:lnTo>
                      <a:pt x="17" y="21"/>
                    </a:lnTo>
                    <a:lnTo>
                      <a:pt x="2" y="15"/>
                    </a:lnTo>
                    <a:lnTo>
                      <a:pt x="0" y="11"/>
                    </a:lnTo>
                    <a:lnTo>
                      <a:pt x="8" y="11"/>
                    </a:lnTo>
                    <a:lnTo>
                      <a:pt x="13" y="16"/>
                    </a:lnTo>
                    <a:lnTo>
                      <a:pt x="15" y="13"/>
                    </a:lnTo>
                    <a:lnTo>
                      <a:pt x="13" y="16"/>
                    </a:lnTo>
                    <a:lnTo>
                      <a:pt x="15" y="13"/>
                    </a:lnTo>
                    <a:lnTo>
                      <a:pt x="23" y="11"/>
                    </a:lnTo>
                    <a:lnTo>
                      <a:pt x="21" y="0"/>
                    </a:lnTo>
                    <a:lnTo>
                      <a:pt x="15" y="0"/>
                    </a:lnTo>
                    <a:lnTo>
                      <a:pt x="13" y="5"/>
                    </a:lnTo>
                    <a:lnTo>
                      <a:pt x="12" y="0"/>
                    </a:lnTo>
                  </a:path>
                </a:pathLst>
              </a:custGeom>
              <a:noFill/>
              <a:ln w="3175">
                <a:solidFill>
                  <a:srgbClr val="000000"/>
                </a:solidFill>
                <a:miter lim="800000"/>
                <a:headEnd/>
                <a:tailEnd/>
              </a:ln>
            </p:spPr>
            <p:txBody>
              <a:bodyPr/>
              <a:lstStyle/>
              <a:p>
                <a:pPr algn="ctr" eaLnBrk="0" hangingPunct="0"/>
                <a:endParaRPr lang="en-US" dirty="0"/>
              </a:p>
            </p:txBody>
          </p:sp>
          <p:sp>
            <p:nvSpPr>
              <p:cNvPr id="1356" name="Freeform 3760"/>
              <p:cNvSpPr>
                <a:spLocks/>
              </p:cNvSpPr>
              <p:nvPr/>
            </p:nvSpPr>
            <p:spPr bwMode="auto">
              <a:xfrm>
                <a:off x="4464" y="2470"/>
                <a:ext cx="102" cy="53"/>
              </a:xfrm>
              <a:custGeom>
                <a:avLst/>
                <a:gdLst>
                  <a:gd name="T0" fmla="*/ 7 w 102"/>
                  <a:gd name="T1" fmla="*/ 13 h 53"/>
                  <a:gd name="T2" fmla="*/ 2 w 102"/>
                  <a:gd name="T3" fmla="*/ 5 h 53"/>
                  <a:gd name="T4" fmla="*/ 0 w 102"/>
                  <a:gd name="T5" fmla="*/ 5 h 53"/>
                  <a:gd name="T6" fmla="*/ 16 w 102"/>
                  <a:gd name="T7" fmla="*/ 0 h 53"/>
                  <a:gd name="T8" fmla="*/ 23 w 102"/>
                  <a:gd name="T9" fmla="*/ 5 h 53"/>
                  <a:gd name="T10" fmla="*/ 41 w 102"/>
                  <a:gd name="T11" fmla="*/ 12 h 53"/>
                  <a:gd name="T12" fmla="*/ 44 w 102"/>
                  <a:gd name="T13" fmla="*/ 16 h 53"/>
                  <a:gd name="T14" fmla="*/ 44 w 102"/>
                  <a:gd name="T15" fmla="*/ 12 h 53"/>
                  <a:gd name="T16" fmla="*/ 63 w 102"/>
                  <a:gd name="T17" fmla="*/ 10 h 53"/>
                  <a:gd name="T18" fmla="*/ 70 w 102"/>
                  <a:gd name="T19" fmla="*/ 20 h 53"/>
                  <a:gd name="T20" fmla="*/ 78 w 102"/>
                  <a:gd name="T21" fmla="*/ 23 h 53"/>
                  <a:gd name="T22" fmla="*/ 86 w 102"/>
                  <a:gd name="T23" fmla="*/ 48 h 53"/>
                  <a:gd name="T24" fmla="*/ 99 w 102"/>
                  <a:gd name="T25" fmla="*/ 53 h 53"/>
                  <a:gd name="T26" fmla="*/ 102 w 102"/>
                  <a:gd name="T27" fmla="*/ 48 h 53"/>
                  <a:gd name="T28" fmla="*/ 99 w 102"/>
                  <a:gd name="T29" fmla="*/ 53 h 53"/>
                  <a:gd name="T30" fmla="*/ 86 w 102"/>
                  <a:gd name="T31" fmla="*/ 48 h 53"/>
                  <a:gd name="T32" fmla="*/ 81 w 102"/>
                  <a:gd name="T33" fmla="*/ 23 h 53"/>
                  <a:gd name="T34" fmla="*/ 70 w 102"/>
                  <a:gd name="T35" fmla="*/ 12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53"/>
                  <a:gd name="T56" fmla="*/ 102 w 102"/>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53">
                    <a:moveTo>
                      <a:pt x="7" y="13"/>
                    </a:moveTo>
                    <a:lnTo>
                      <a:pt x="2" y="5"/>
                    </a:lnTo>
                    <a:lnTo>
                      <a:pt x="0" y="5"/>
                    </a:lnTo>
                    <a:lnTo>
                      <a:pt x="16" y="0"/>
                    </a:lnTo>
                    <a:lnTo>
                      <a:pt x="23" y="5"/>
                    </a:lnTo>
                    <a:lnTo>
                      <a:pt x="41" y="12"/>
                    </a:lnTo>
                    <a:lnTo>
                      <a:pt x="44" y="16"/>
                    </a:lnTo>
                    <a:lnTo>
                      <a:pt x="44" y="12"/>
                    </a:lnTo>
                    <a:lnTo>
                      <a:pt x="63" y="10"/>
                    </a:lnTo>
                    <a:lnTo>
                      <a:pt x="70" y="20"/>
                    </a:lnTo>
                    <a:lnTo>
                      <a:pt x="78" y="23"/>
                    </a:lnTo>
                    <a:lnTo>
                      <a:pt x="86" y="48"/>
                    </a:lnTo>
                    <a:lnTo>
                      <a:pt x="99" y="53"/>
                    </a:lnTo>
                    <a:lnTo>
                      <a:pt x="102" y="48"/>
                    </a:lnTo>
                    <a:lnTo>
                      <a:pt x="99" y="53"/>
                    </a:lnTo>
                    <a:lnTo>
                      <a:pt x="86" y="48"/>
                    </a:lnTo>
                    <a:lnTo>
                      <a:pt x="81" y="23"/>
                    </a:lnTo>
                    <a:lnTo>
                      <a:pt x="70" y="12"/>
                    </a:lnTo>
                  </a:path>
                </a:pathLst>
              </a:custGeom>
              <a:noFill/>
              <a:ln w="3175">
                <a:solidFill>
                  <a:srgbClr val="000000"/>
                </a:solidFill>
                <a:miter lim="800000"/>
                <a:headEnd/>
                <a:tailEnd/>
              </a:ln>
            </p:spPr>
            <p:txBody>
              <a:bodyPr/>
              <a:lstStyle/>
              <a:p>
                <a:pPr algn="ctr" eaLnBrk="0" hangingPunct="0"/>
                <a:endParaRPr lang="en-US" dirty="0"/>
              </a:p>
            </p:txBody>
          </p:sp>
          <p:sp>
            <p:nvSpPr>
              <p:cNvPr id="1357" name="Freeform 3761"/>
              <p:cNvSpPr>
                <a:spLocks/>
              </p:cNvSpPr>
              <p:nvPr/>
            </p:nvSpPr>
            <p:spPr bwMode="auto">
              <a:xfrm>
                <a:off x="4532" y="2470"/>
                <a:ext cx="46" cy="12"/>
              </a:xfrm>
              <a:custGeom>
                <a:avLst/>
                <a:gdLst>
                  <a:gd name="T0" fmla="*/ 2 w 46"/>
                  <a:gd name="T1" fmla="*/ 12 h 12"/>
                  <a:gd name="T2" fmla="*/ 0 w 46"/>
                  <a:gd name="T3" fmla="*/ 8 h 12"/>
                  <a:gd name="T4" fmla="*/ 7 w 46"/>
                  <a:gd name="T5" fmla="*/ 10 h 12"/>
                  <a:gd name="T6" fmla="*/ 5 w 46"/>
                  <a:gd name="T7" fmla="*/ 7 h 12"/>
                  <a:gd name="T8" fmla="*/ 8 w 46"/>
                  <a:gd name="T9" fmla="*/ 0 h 12"/>
                  <a:gd name="T10" fmla="*/ 15 w 46"/>
                  <a:gd name="T11" fmla="*/ 2 h 12"/>
                  <a:gd name="T12" fmla="*/ 13 w 46"/>
                  <a:gd name="T13" fmla="*/ 8 h 12"/>
                  <a:gd name="T14" fmla="*/ 26 w 46"/>
                  <a:gd name="T15" fmla="*/ 0 h 12"/>
                  <a:gd name="T16" fmla="*/ 31 w 46"/>
                  <a:gd name="T17" fmla="*/ 4 h 12"/>
                  <a:gd name="T18" fmla="*/ 37 w 46"/>
                  <a:gd name="T19" fmla="*/ 0 h 12"/>
                  <a:gd name="T20" fmla="*/ 39 w 46"/>
                  <a:gd name="T21" fmla="*/ 4 h 12"/>
                  <a:gd name="T22" fmla="*/ 46 w 46"/>
                  <a:gd name="T23" fmla="*/ 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2"/>
                  <a:gd name="T38" fmla="*/ 46 w 4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2">
                    <a:moveTo>
                      <a:pt x="2" y="12"/>
                    </a:moveTo>
                    <a:lnTo>
                      <a:pt x="0" y="8"/>
                    </a:lnTo>
                    <a:lnTo>
                      <a:pt x="7" y="10"/>
                    </a:lnTo>
                    <a:lnTo>
                      <a:pt x="5" y="7"/>
                    </a:lnTo>
                    <a:lnTo>
                      <a:pt x="8" y="0"/>
                    </a:lnTo>
                    <a:lnTo>
                      <a:pt x="15" y="2"/>
                    </a:lnTo>
                    <a:lnTo>
                      <a:pt x="13" y="8"/>
                    </a:lnTo>
                    <a:lnTo>
                      <a:pt x="26" y="0"/>
                    </a:lnTo>
                    <a:lnTo>
                      <a:pt x="31" y="4"/>
                    </a:lnTo>
                    <a:lnTo>
                      <a:pt x="37" y="0"/>
                    </a:lnTo>
                    <a:lnTo>
                      <a:pt x="39" y="4"/>
                    </a:lnTo>
                    <a:lnTo>
                      <a:pt x="46" y="2"/>
                    </a:lnTo>
                  </a:path>
                </a:pathLst>
              </a:custGeom>
              <a:noFill/>
              <a:ln w="3175">
                <a:solidFill>
                  <a:srgbClr val="000000"/>
                </a:solidFill>
                <a:miter lim="800000"/>
                <a:headEnd/>
                <a:tailEnd/>
              </a:ln>
            </p:spPr>
            <p:txBody>
              <a:bodyPr/>
              <a:lstStyle/>
              <a:p>
                <a:pPr algn="ctr" eaLnBrk="0" hangingPunct="0"/>
                <a:endParaRPr lang="en-US" dirty="0"/>
              </a:p>
            </p:txBody>
          </p:sp>
          <p:sp>
            <p:nvSpPr>
              <p:cNvPr id="1358" name="Freeform 3762"/>
              <p:cNvSpPr>
                <a:spLocks/>
              </p:cNvSpPr>
              <p:nvPr/>
            </p:nvSpPr>
            <p:spPr bwMode="auto">
              <a:xfrm>
                <a:off x="4527" y="2466"/>
                <a:ext cx="51" cy="9"/>
              </a:xfrm>
              <a:custGeom>
                <a:avLst/>
                <a:gdLst>
                  <a:gd name="T0" fmla="*/ 51 w 51"/>
                  <a:gd name="T1" fmla="*/ 6 h 9"/>
                  <a:gd name="T2" fmla="*/ 20 w 51"/>
                  <a:gd name="T3" fmla="*/ 0 h 9"/>
                  <a:gd name="T4" fmla="*/ 0 w 51"/>
                  <a:gd name="T5" fmla="*/ 9 h 9"/>
                  <a:gd name="T6" fmla="*/ 0 60000 65536"/>
                  <a:gd name="T7" fmla="*/ 0 60000 65536"/>
                  <a:gd name="T8" fmla="*/ 0 60000 65536"/>
                  <a:gd name="T9" fmla="*/ 0 w 51"/>
                  <a:gd name="T10" fmla="*/ 0 h 9"/>
                  <a:gd name="T11" fmla="*/ 51 w 51"/>
                  <a:gd name="T12" fmla="*/ 9 h 9"/>
                </a:gdLst>
                <a:ahLst/>
                <a:cxnLst>
                  <a:cxn ang="T6">
                    <a:pos x="T0" y="T1"/>
                  </a:cxn>
                  <a:cxn ang="T7">
                    <a:pos x="T2" y="T3"/>
                  </a:cxn>
                  <a:cxn ang="T8">
                    <a:pos x="T4" y="T5"/>
                  </a:cxn>
                </a:cxnLst>
                <a:rect l="T9" t="T10" r="T11" b="T12"/>
                <a:pathLst>
                  <a:path w="51" h="9">
                    <a:moveTo>
                      <a:pt x="51" y="6"/>
                    </a:moveTo>
                    <a:lnTo>
                      <a:pt x="20" y="0"/>
                    </a:lnTo>
                    <a:lnTo>
                      <a:pt x="0" y="9"/>
                    </a:lnTo>
                  </a:path>
                </a:pathLst>
              </a:custGeom>
              <a:noFill/>
              <a:ln w="3175">
                <a:solidFill>
                  <a:srgbClr val="000000"/>
                </a:solidFill>
                <a:miter lim="800000"/>
                <a:headEnd/>
                <a:tailEnd/>
              </a:ln>
            </p:spPr>
            <p:txBody>
              <a:bodyPr/>
              <a:lstStyle/>
              <a:p>
                <a:pPr algn="ctr" eaLnBrk="0" hangingPunct="0"/>
                <a:endParaRPr lang="en-US" dirty="0"/>
              </a:p>
            </p:txBody>
          </p:sp>
          <p:sp>
            <p:nvSpPr>
              <p:cNvPr id="1359" name="Freeform 3763"/>
              <p:cNvSpPr>
                <a:spLocks/>
              </p:cNvSpPr>
              <p:nvPr/>
            </p:nvSpPr>
            <p:spPr bwMode="auto">
              <a:xfrm>
                <a:off x="4490" y="2413"/>
                <a:ext cx="37" cy="65"/>
              </a:xfrm>
              <a:custGeom>
                <a:avLst/>
                <a:gdLst>
                  <a:gd name="T0" fmla="*/ 37 w 37"/>
                  <a:gd name="T1" fmla="*/ 62 h 65"/>
                  <a:gd name="T2" fmla="*/ 24 w 37"/>
                  <a:gd name="T3" fmla="*/ 65 h 65"/>
                  <a:gd name="T4" fmla="*/ 21 w 37"/>
                  <a:gd name="T5" fmla="*/ 62 h 65"/>
                  <a:gd name="T6" fmla="*/ 20 w 37"/>
                  <a:gd name="T7" fmla="*/ 64 h 65"/>
                  <a:gd name="T8" fmla="*/ 3 w 37"/>
                  <a:gd name="T9" fmla="*/ 57 h 65"/>
                  <a:gd name="T10" fmla="*/ 8 w 37"/>
                  <a:gd name="T11" fmla="*/ 59 h 65"/>
                  <a:gd name="T12" fmla="*/ 8 w 37"/>
                  <a:gd name="T13" fmla="*/ 54 h 65"/>
                  <a:gd name="T14" fmla="*/ 20 w 37"/>
                  <a:gd name="T15" fmla="*/ 46 h 65"/>
                  <a:gd name="T16" fmla="*/ 20 w 37"/>
                  <a:gd name="T17" fmla="*/ 40 h 65"/>
                  <a:gd name="T18" fmla="*/ 31 w 37"/>
                  <a:gd name="T19" fmla="*/ 33 h 65"/>
                  <a:gd name="T20" fmla="*/ 24 w 37"/>
                  <a:gd name="T21" fmla="*/ 32 h 65"/>
                  <a:gd name="T22" fmla="*/ 21 w 37"/>
                  <a:gd name="T23" fmla="*/ 37 h 65"/>
                  <a:gd name="T24" fmla="*/ 18 w 37"/>
                  <a:gd name="T25" fmla="*/ 35 h 65"/>
                  <a:gd name="T26" fmla="*/ 7 w 37"/>
                  <a:gd name="T27" fmla="*/ 43 h 65"/>
                  <a:gd name="T28" fmla="*/ 7 w 37"/>
                  <a:gd name="T29" fmla="*/ 40 h 65"/>
                  <a:gd name="T30" fmla="*/ 15 w 37"/>
                  <a:gd name="T31" fmla="*/ 33 h 65"/>
                  <a:gd name="T32" fmla="*/ 0 w 37"/>
                  <a:gd name="T33" fmla="*/ 29 h 65"/>
                  <a:gd name="T34" fmla="*/ 15 w 37"/>
                  <a:gd name="T35" fmla="*/ 27 h 65"/>
                  <a:gd name="T36" fmla="*/ 20 w 37"/>
                  <a:gd name="T37" fmla="*/ 19 h 65"/>
                  <a:gd name="T38" fmla="*/ 29 w 37"/>
                  <a:gd name="T39" fmla="*/ 21 h 65"/>
                  <a:gd name="T40" fmla="*/ 24 w 37"/>
                  <a:gd name="T41" fmla="*/ 14 h 65"/>
                  <a:gd name="T42" fmla="*/ 21 w 37"/>
                  <a:gd name="T43" fmla="*/ 17 h 65"/>
                  <a:gd name="T44" fmla="*/ 28 w 37"/>
                  <a:gd name="T45" fmla="*/ 0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
                  <a:gd name="T70" fmla="*/ 0 h 65"/>
                  <a:gd name="T71" fmla="*/ 37 w 37"/>
                  <a:gd name="T72" fmla="*/ 65 h 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 h="65">
                    <a:moveTo>
                      <a:pt x="37" y="62"/>
                    </a:moveTo>
                    <a:lnTo>
                      <a:pt x="24" y="65"/>
                    </a:lnTo>
                    <a:lnTo>
                      <a:pt x="21" y="62"/>
                    </a:lnTo>
                    <a:lnTo>
                      <a:pt x="20" y="64"/>
                    </a:lnTo>
                    <a:lnTo>
                      <a:pt x="3" y="57"/>
                    </a:lnTo>
                    <a:lnTo>
                      <a:pt x="8" y="59"/>
                    </a:lnTo>
                    <a:lnTo>
                      <a:pt x="8" y="54"/>
                    </a:lnTo>
                    <a:lnTo>
                      <a:pt x="20" y="46"/>
                    </a:lnTo>
                    <a:lnTo>
                      <a:pt x="20" y="40"/>
                    </a:lnTo>
                    <a:lnTo>
                      <a:pt x="31" y="33"/>
                    </a:lnTo>
                    <a:lnTo>
                      <a:pt x="24" y="32"/>
                    </a:lnTo>
                    <a:lnTo>
                      <a:pt x="21" y="37"/>
                    </a:lnTo>
                    <a:lnTo>
                      <a:pt x="18" y="35"/>
                    </a:lnTo>
                    <a:lnTo>
                      <a:pt x="7" y="43"/>
                    </a:lnTo>
                    <a:lnTo>
                      <a:pt x="7" y="40"/>
                    </a:lnTo>
                    <a:lnTo>
                      <a:pt x="15" y="33"/>
                    </a:lnTo>
                    <a:lnTo>
                      <a:pt x="0" y="29"/>
                    </a:lnTo>
                    <a:lnTo>
                      <a:pt x="15" y="27"/>
                    </a:lnTo>
                    <a:lnTo>
                      <a:pt x="20" y="19"/>
                    </a:lnTo>
                    <a:lnTo>
                      <a:pt x="29" y="21"/>
                    </a:lnTo>
                    <a:lnTo>
                      <a:pt x="24" y="14"/>
                    </a:lnTo>
                    <a:lnTo>
                      <a:pt x="21" y="17"/>
                    </a:lnTo>
                    <a:lnTo>
                      <a:pt x="28" y="0"/>
                    </a:lnTo>
                  </a:path>
                </a:pathLst>
              </a:custGeom>
              <a:noFill/>
              <a:ln w="3175">
                <a:solidFill>
                  <a:srgbClr val="000000"/>
                </a:solidFill>
                <a:miter lim="800000"/>
                <a:headEnd/>
                <a:tailEnd/>
              </a:ln>
            </p:spPr>
            <p:txBody>
              <a:bodyPr/>
              <a:lstStyle/>
              <a:p>
                <a:pPr algn="ctr" eaLnBrk="0" hangingPunct="0"/>
                <a:endParaRPr lang="en-US" dirty="0"/>
              </a:p>
            </p:txBody>
          </p:sp>
          <p:sp>
            <p:nvSpPr>
              <p:cNvPr id="1360" name="Line 3764"/>
              <p:cNvSpPr>
                <a:spLocks noChangeShapeType="1"/>
              </p:cNvSpPr>
              <p:nvPr/>
            </p:nvSpPr>
            <p:spPr bwMode="auto">
              <a:xfrm>
                <a:off x="4442" y="2411"/>
                <a:ext cx="1" cy="1"/>
              </a:xfrm>
              <a:prstGeom prst="line">
                <a:avLst/>
              </a:prstGeom>
              <a:noFill/>
              <a:ln w="3175">
                <a:solidFill>
                  <a:srgbClr val="000000"/>
                </a:solidFill>
                <a:miter lim="800000"/>
                <a:headEnd/>
                <a:tailEnd/>
              </a:ln>
            </p:spPr>
            <p:txBody>
              <a:bodyPr/>
              <a:lstStyle/>
              <a:p>
                <a:endParaRPr lang="en-US" dirty="0"/>
              </a:p>
            </p:txBody>
          </p:sp>
          <p:sp>
            <p:nvSpPr>
              <p:cNvPr id="1361" name="Line 3765"/>
              <p:cNvSpPr>
                <a:spLocks noChangeShapeType="1"/>
              </p:cNvSpPr>
              <p:nvPr/>
            </p:nvSpPr>
            <p:spPr bwMode="auto">
              <a:xfrm>
                <a:off x="5115" y="2411"/>
                <a:ext cx="1" cy="1"/>
              </a:xfrm>
              <a:prstGeom prst="line">
                <a:avLst/>
              </a:prstGeom>
              <a:noFill/>
              <a:ln w="3175">
                <a:solidFill>
                  <a:srgbClr val="000000"/>
                </a:solidFill>
                <a:miter lim="800000"/>
                <a:headEnd/>
                <a:tailEnd/>
              </a:ln>
            </p:spPr>
            <p:txBody>
              <a:bodyPr/>
              <a:lstStyle/>
              <a:p>
                <a:endParaRPr lang="en-US" dirty="0"/>
              </a:p>
            </p:txBody>
          </p:sp>
          <p:sp>
            <p:nvSpPr>
              <p:cNvPr id="1362" name="Line 3766"/>
              <p:cNvSpPr>
                <a:spLocks noChangeShapeType="1"/>
              </p:cNvSpPr>
              <p:nvPr/>
            </p:nvSpPr>
            <p:spPr bwMode="auto">
              <a:xfrm>
                <a:off x="5115" y="2411"/>
                <a:ext cx="1" cy="1"/>
              </a:xfrm>
              <a:prstGeom prst="line">
                <a:avLst/>
              </a:prstGeom>
              <a:noFill/>
              <a:ln w="3175">
                <a:solidFill>
                  <a:srgbClr val="000000"/>
                </a:solidFill>
                <a:miter lim="800000"/>
                <a:headEnd/>
                <a:tailEnd/>
              </a:ln>
            </p:spPr>
            <p:txBody>
              <a:bodyPr/>
              <a:lstStyle/>
              <a:p>
                <a:endParaRPr lang="en-US" dirty="0"/>
              </a:p>
            </p:txBody>
          </p:sp>
          <p:sp>
            <p:nvSpPr>
              <p:cNvPr id="1363" name="Line 3767"/>
              <p:cNvSpPr>
                <a:spLocks noChangeShapeType="1"/>
              </p:cNvSpPr>
              <p:nvPr/>
            </p:nvSpPr>
            <p:spPr bwMode="auto">
              <a:xfrm flipV="1">
                <a:off x="5441" y="2413"/>
                <a:ext cx="2" cy="1"/>
              </a:xfrm>
              <a:prstGeom prst="line">
                <a:avLst/>
              </a:prstGeom>
              <a:noFill/>
              <a:ln w="3175">
                <a:solidFill>
                  <a:srgbClr val="000000"/>
                </a:solidFill>
                <a:miter lim="800000"/>
                <a:headEnd/>
                <a:tailEnd/>
              </a:ln>
            </p:spPr>
            <p:txBody>
              <a:bodyPr/>
              <a:lstStyle/>
              <a:p>
                <a:endParaRPr lang="en-US" dirty="0"/>
              </a:p>
            </p:txBody>
          </p:sp>
          <p:sp>
            <p:nvSpPr>
              <p:cNvPr id="1364" name="Freeform 3768"/>
              <p:cNvSpPr>
                <a:spLocks/>
              </p:cNvSpPr>
              <p:nvPr/>
            </p:nvSpPr>
            <p:spPr bwMode="auto">
              <a:xfrm>
                <a:off x="4440" y="2413"/>
                <a:ext cx="16" cy="16"/>
              </a:xfrm>
              <a:custGeom>
                <a:avLst/>
                <a:gdLst>
                  <a:gd name="T0" fmla="*/ 0 w 16"/>
                  <a:gd name="T1" fmla="*/ 16 h 16"/>
                  <a:gd name="T2" fmla="*/ 0 w 16"/>
                  <a:gd name="T3" fmla="*/ 1 h 16"/>
                  <a:gd name="T4" fmla="*/ 3 w 16"/>
                  <a:gd name="T5" fmla="*/ 3 h 16"/>
                  <a:gd name="T6" fmla="*/ 0 w 16"/>
                  <a:gd name="T7" fmla="*/ 5 h 16"/>
                  <a:gd name="T8" fmla="*/ 2 w 16"/>
                  <a:gd name="T9" fmla="*/ 14 h 16"/>
                  <a:gd name="T10" fmla="*/ 5 w 16"/>
                  <a:gd name="T11" fmla="*/ 13 h 16"/>
                  <a:gd name="T12" fmla="*/ 2 w 16"/>
                  <a:gd name="T13" fmla="*/ 14 h 16"/>
                  <a:gd name="T14" fmla="*/ 2 w 16"/>
                  <a:gd name="T15" fmla="*/ 9 h 16"/>
                  <a:gd name="T16" fmla="*/ 3 w 16"/>
                  <a:gd name="T17" fmla="*/ 13 h 16"/>
                  <a:gd name="T18" fmla="*/ 10 w 16"/>
                  <a:gd name="T19" fmla="*/ 11 h 16"/>
                  <a:gd name="T20" fmla="*/ 6 w 16"/>
                  <a:gd name="T21" fmla="*/ 8 h 16"/>
                  <a:gd name="T22" fmla="*/ 10 w 16"/>
                  <a:gd name="T23" fmla="*/ 0 h 16"/>
                  <a:gd name="T24" fmla="*/ 10 w 16"/>
                  <a:gd name="T25" fmla="*/ 11 h 16"/>
                  <a:gd name="T26" fmla="*/ 13 w 16"/>
                  <a:gd name="T27" fmla="*/ 9 h 16"/>
                  <a:gd name="T28" fmla="*/ 11 w 16"/>
                  <a:gd name="T29" fmla="*/ 3 h 16"/>
                  <a:gd name="T30" fmla="*/ 13 w 16"/>
                  <a:gd name="T31" fmla="*/ 9 h 16"/>
                  <a:gd name="T32" fmla="*/ 16 w 16"/>
                  <a:gd name="T33" fmla="*/ 5 h 16"/>
                  <a:gd name="T34" fmla="*/ 15 w 16"/>
                  <a:gd name="T35" fmla="*/ 11 h 16"/>
                  <a:gd name="T36" fmla="*/ 0 w 16"/>
                  <a:gd name="T37" fmla="*/ 16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
                  <a:gd name="T59" fmla="*/ 16 w 1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
                    <a:moveTo>
                      <a:pt x="0" y="16"/>
                    </a:moveTo>
                    <a:lnTo>
                      <a:pt x="0" y="1"/>
                    </a:lnTo>
                    <a:lnTo>
                      <a:pt x="3" y="3"/>
                    </a:lnTo>
                    <a:lnTo>
                      <a:pt x="0" y="5"/>
                    </a:lnTo>
                    <a:lnTo>
                      <a:pt x="2" y="14"/>
                    </a:lnTo>
                    <a:lnTo>
                      <a:pt x="5" y="13"/>
                    </a:lnTo>
                    <a:lnTo>
                      <a:pt x="2" y="14"/>
                    </a:lnTo>
                    <a:lnTo>
                      <a:pt x="2" y="9"/>
                    </a:lnTo>
                    <a:lnTo>
                      <a:pt x="3" y="13"/>
                    </a:lnTo>
                    <a:lnTo>
                      <a:pt x="10" y="11"/>
                    </a:lnTo>
                    <a:lnTo>
                      <a:pt x="6" y="8"/>
                    </a:lnTo>
                    <a:lnTo>
                      <a:pt x="10" y="0"/>
                    </a:lnTo>
                    <a:lnTo>
                      <a:pt x="10" y="11"/>
                    </a:lnTo>
                    <a:lnTo>
                      <a:pt x="13" y="9"/>
                    </a:lnTo>
                    <a:lnTo>
                      <a:pt x="11" y="3"/>
                    </a:lnTo>
                    <a:lnTo>
                      <a:pt x="13" y="9"/>
                    </a:lnTo>
                    <a:lnTo>
                      <a:pt x="16" y="5"/>
                    </a:lnTo>
                    <a:lnTo>
                      <a:pt x="15" y="11"/>
                    </a:lnTo>
                    <a:lnTo>
                      <a:pt x="0" y="16"/>
                    </a:lnTo>
                  </a:path>
                </a:pathLst>
              </a:custGeom>
              <a:noFill/>
              <a:ln w="3175">
                <a:solidFill>
                  <a:srgbClr val="000000"/>
                </a:solidFill>
                <a:miter lim="800000"/>
                <a:headEnd/>
                <a:tailEnd/>
              </a:ln>
            </p:spPr>
            <p:txBody>
              <a:bodyPr/>
              <a:lstStyle/>
              <a:p>
                <a:pPr algn="ctr" eaLnBrk="0" hangingPunct="0"/>
                <a:endParaRPr lang="en-US" dirty="0"/>
              </a:p>
            </p:txBody>
          </p:sp>
          <p:sp>
            <p:nvSpPr>
              <p:cNvPr id="1365" name="Line 3769"/>
              <p:cNvSpPr>
                <a:spLocks noChangeShapeType="1"/>
              </p:cNvSpPr>
              <p:nvPr/>
            </p:nvSpPr>
            <p:spPr bwMode="auto">
              <a:xfrm flipV="1">
                <a:off x="4467" y="2413"/>
                <a:ext cx="1" cy="1"/>
              </a:xfrm>
              <a:prstGeom prst="line">
                <a:avLst/>
              </a:prstGeom>
              <a:noFill/>
              <a:ln w="3175">
                <a:solidFill>
                  <a:srgbClr val="000000"/>
                </a:solidFill>
                <a:miter lim="800000"/>
                <a:headEnd/>
                <a:tailEnd/>
              </a:ln>
            </p:spPr>
            <p:txBody>
              <a:bodyPr/>
              <a:lstStyle/>
              <a:p>
                <a:endParaRPr lang="en-US" dirty="0"/>
              </a:p>
            </p:txBody>
          </p:sp>
          <p:sp>
            <p:nvSpPr>
              <p:cNvPr id="1366" name="Line 3770"/>
              <p:cNvSpPr>
                <a:spLocks noChangeShapeType="1"/>
              </p:cNvSpPr>
              <p:nvPr/>
            </p:nvSpPr>
            <p:spPr bwMode="auto">
              <a:xfrm>
                <a:off x="4467" y="2414"/>
                <a:ext cx="1" cy="1"/>
              </a:xfrm>
              <a:prstGeom prst="line">
                <a:avLst/>
              </a:prstGeom>
              <a:noFill/>
              <a:ln w="3175">
                <a:solidFill>
                  <a:srgbClr val="000000"/>
                </a:solidFill>
                <a:miter lim="800000"/>
                <a:headEnd/>
                <a:tailEnd/>
              </a:ln>
            </p:spPr>
            <p:txBody>
              <a:bodyPr/>
              <a:lstStyle/>
              <a:p>
                <a:endParaRPr lang="en-US" dirty="0"/>
              </a:p>
            </p:txBody>
          </p:sp>
          <p:sp>
            <p:nvSpPr>
              <p:cNvPr id="1367" name="Line 3771"/>
              <p:cNvSpPr>
                <a:spLocks noChangeShapeType="1"/>
              </p:cNvSpPr>
              <p:nvPr/>
            </p:nvSpPr>
            <p:spPr bwMode="auto">
              <a:xfrm>
                <a:off x="4467" y="2414"/>
                <a:ext cx="1" cy="1"/>
              </a:xfrm>
              <a:prstGeom prst="line">
                <a:avLst/>
              </a:prstGeom>
              <a:noFill/>
              <a:ln w="3175">
                <a:solidFill>
                  <a:srgbClr val="000000"/>
                </a:solidFill>
                <a:miter lim="800000"/>
                <a:headEnd/>
                <a:tailEnd/>
              </a:ln>
            </p:spPr>
            <p:txBody>
              <a:bodyPr/>
              <a:lstStyle/>
              <a:p>
                <a:endParaRPr lang="en-US" dirty="0"/>
              </a:p>
            </p:txBody>
          </p:sp>
          <p:sp>
            <p:nvSpPr>
              <p:cNvPr id="1368" name="Freeform 3772"/>
              <p:cNvSpPr>
                <a:spLocks/>
              </p:cNvSpPr>
              <p:nvPr/>
            </p:nvSpPr>
            <p:spPr bwMode="auto">
              <a:xfrm>
                <a:off x="4508" y="2418"/>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369" name="Line 3773"/>
              <p:cNvSpPr>
                <a:spLocks noChangeShapeType="1"/>
              </p:cNvSpPr>
              <p:nvPr/>
            </p:nvSpPr>
            <p:spPr bwMode="auto">
              <a:xfrm flipV="1">
                <a:off x="5110" y="2418"/>
                <a:ext cx="3" cy="8"/>
              </a:xfrm>
              <a:prstGeom prst="line">
                <a:avLst/>
              </a:prstGeom>
              <a:noFill/>
              <a:ln w="3175">
                <a:solidFill>
                  <a:srgbClr val="000000"/>
                </a:solidFill>
                <a:miter lim="800000"/>
                <a:headEnd/>
                <a:tailEnd/>
              </a:ln>
            </p:spPr>
            <p:txBody>
              <a:bodyPr/>
              <a:lstStyle/>
              <a:p>
                <a:endParaRPr lang="en-US" dirty="0"/>
              </a:p>
            </p:txBody>
          </p:sp>
          <p:sp>
            <p:nvSpPr>
              <p:cNvPr id="1370" name="Freeform 3774"/>
              <p:cNvSpPr>
                <a:spLocks/>
              </p:cNvSpPr>
              <p:nvPr/>
            </p:nvSpPr>
            <p:spPr bwMode="auto">
              <a:xfrm>
                <a:off x="5110" y="2418"/>
                <a:ext cx="5" cy="9"/>
              </a:xfrm>
              <a:custGeom>
                <a:avLst/>
                <a:gdLst>
                  <a:gd name="T0" fmla="*/ 3 w 5"/>
                  <a:gd name="T1" fmla="*/ 0 h 9"/>
                  <a:gd name="T2" fmla="*/ 5 w 5"/>
                  <a:gd name="T3" fmla="*/ 6 h 9"/>
                  <a:gd name="T4" fmla="*/ 0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3" y="0"/>
                    </a:moveTo>
                    <a:lnTo>
                      <a:pt x="5" y="6"/>
                    </a:lnTo>
                    <a:lnTo>
                      <a:pt x="0" y="9"/>
                    </a:lnTo>
                  </a:path>
                </a:pathLst>
              </a:custGeom>
              <a:noFill/>
              <a:ln w="3175">
                <a:solidFill>
                  <a:srgbClr val="000000"/>
                </a:solidFill>
                <a:miter lim="800000"/>
                <a:headEnd/>
                <a:tailEnd/>
              </a:ln>
            </p:spPr>
            <p:txBody>
              <a:bodyPr/>
              <a:lstStyle/>
              <a:p>
                <a:pPr algn="ctr" eaLnBrk="0" hangingPunct="0"/>
                <a:endParaRPr lang="en-US" dirty="0"/>
              </a:p>
            </p:txBody>
          </p:sp>
          <p:sp>
            <p:nvSpPr>
              <p:cNvPr id="1371" name="Line 3775"/>
              <p:cNvSpPr>
                <a:spLocks noChangeShapeType="1"/>
              </p:cNvSpPr>
              <p:nvPr/>
            </p:nvSpPr>
            <p:spPr bwMode="auto">
              <a:xfrm flipV="1">
                <a:off x="5110" y="2426"/>
                <a:ext cx="1" cy="1"/>
              </a:xfrm>
              <a:prstGeom prst="line">
                <a:avLst/>
              </a:prstGeom>
              <a:noFill/>
              <a:ln w="3175">
                <a:solidFill>
                  <a:srgbClr val="000000"/>
                </a:solidFill>
                <a:miter lim="800000"/>
                <a:headEnd/>
                <a:tailEnd/>
              </a:ln>
            </p:spPr>
            <p:txBody>
              <a:bodyPr/>
              <a:lstStyle/>
              <a:p>
                <a:endParaRPr lang="en-US" dirty="0"/>
              </a:p>
            </p:txBody>
          </p:sp>
          <p:sp>
            <p:nvSpPr>
              <p:cNvPr id="1372" name="Line 3776"/>
              <p:cNvSpPr>
                <a:spLocks noChangeShapeType="1"/>
              </p:cNvSpPr>
              <p:nvPr/>
            </p:nvSpPr>
            <p:spPr bwMode="auto">
              <a:xfrm>
                <a:off x="5443" y="2418"/>
                <a:ext cx="2" cy="1"/>
              </a:xfrm>
              <a:prstGeom prst="line">
                <a:avLst/>
              </a:prstGeom>
              <a:noFill/>
              <a:ln w="3175">
                <a:solidFill>
                  <a:srgbClr val="000000"/>
                </a:solidFill>
                <a:miter lim="800000"/>
                <a:headEnd/>
                <a:tailEnd/>
              </a:ln>
            </p:spPr>
            <p:txBody>
              <a:bodyPr/>
              <a:lstStyle/>
              <a:p>
                <a:endParaRPr lang="en-US" dirty="0"/>
              </a:p>
            </p:txBody>
          </p:sp>
          <p:sp>
            <p:nvSpPr>
              <p:cNvPr id="1373" name="Line 3777"/>
              <p:cNvSpPr>
                <a:spLocks noChangeShapeType="1"/>
              </p:cNvSpPr>
              <p:nvPr/>
            </p:nvSpPr>
            <p:spPr bwMode="auto">
              <a:xfrm flipV="1">
                <a:off x="5445" y="2421"/>
                <a:ext cx="1" cy="1"/>
              </a:xfrm>
              <a:prstGeom prst="line">
                <a:avLst/>
              </a:prstGeom>
              <a:noFill/>
              <a:ln w="3175">
                <a:solidFill>
                  <a:srgbClr val="000000"/>
                </a:solidFill>
                <a:miter lim="800000"/>
                <a:headEnd/>
                <a:tailEnd/>
              </a:ln>
            </p:spPr>
            <p:txBody>
              <a:bodyPr/>
              <a:lstStyle/>
              <a:p>
                <a:endParaRPr lang="en-US" dirty="0"/>
              </a:p>
            </p:txBody>
          </p:sp>
          <p:sp>
            <p:nvSpPr>
              <p:cNvPr id="1374" name="Line 3778"/>
              <p:cNvSpPr>
                <a:spLocks noChangeShapeType="1"/>
              </p:cNvSpPr>
              <p:nvPr/>
            </p:nvSpPr>
            <p:spPr bwMode="auto">
              <a:xfrm flipV="1">
                <a:off x="5446" y="2424"/>
                <a:ext cx="1" cy="2"/>
              </a:xfrm>
              <a:prstGeom prst="line">
                <a:avLst/>
              </a:prstGeom>
              <a:noFill/>
              <a:ln w="3175">
                <a:solidFill>
                  <a:srgbClr val="000000"/>
                </a:solidFill>
                <a:miter lim="800000"/>
                <a:headEnd/>
                <a:tailEnd/>
              </a:ln>
            </p:spPr>
            <p:txBody>
              <a:bodyPr/>
              <a:lstStyle/>
              <a:p>
                <a:endParaRPr lang="en-US" dirty="0"/>
              </a:p>
            </p:txBody>
          </p:sp>
          <p:sp>
            <p:nvSpPr>
              <p:cNvPr id="1375" name="Line 3779"/>
              <p:cNvSpPr>
                <a:spLocks noChangeShapeType="1"/>
              </p:cNvSpPr>
              <p:nvPr/>
            </p:nvSpPr>
            <p:spPr bwMode="auto">
              <a:xfrm flipV="1">
                <a:off x="5454" y="2426"/>
                <a:ext cx="1" cy="1"/>
              </a:xfrm>
              <a:prstGeom prst="line">
                <a:avLst/>
              </a:prstGeom>
              <a:noFill/>
              <a:ln w="3175">
                <a:solidFill>
                  <a:srgbClr val="000000"/>
                </a:solidFill>
                <a:miter lim="800000"/>
                <a:headEnd/>
                <a:tailEnd/>
              </a:ln>
            </p:spPr>
            <p:txBody>
              <a:bodyPr/>
              <a:lstStyle/>
              <a:p>
                <a:endParaRPr lang="en-US" dirty="0"/>
              </a:p>
            </p:txBody>
          </p:sp>
          <p:sp>
            <p:nvSpPr>
              <p:cNvPr id="1376" name="Line 3780"/>
              <p:cNvSpPr>
                <a:spLocks noChangeShapeType="1"/>
              </p:cNvSpPr>
              <p:nvPr/>
            </p:nvSpPr>
            <p:spPr bwMode="auto">
              <a:xfrm flipH="1">
                <a:off x="5108" y="2427"/>
                <a:ext cx="2" cy="2"/>
              </a:xfrm>
              <a:prstGeom prst="line">
                <a:avLst/>
              </a:prstGeom>
              <a:noFill/>
              <a:ln w="3175">
                <a:solidFill>
                  <a:srgbClr val="000000"/>
                </a:solidFill>
                <a:miter lim="800000"/>
                <a:headEnd/>
                <a:tailEnd/>
              </a:ln>
            </p:spPr>
            <p:txBody>
              <a:bodyPr/>
              <a:lstStyle/>
              <a:p>
                <a:endParaRPr lang="en-US" dirty="0"/>
              </a:p>
            </p:txBody>
          </p:sp>
          <p:sp>
            <p:nvSpPr>
              <p:cNvPr id="1377" name="Line 3781"/>
              <p:cNvSpPr>
                <a:spLocks noChangeShapeType="1"/>
              </p:cNvSpPr>
              <p:nvPr/>
            </p:nvSpPr>
            <p:spPr bwMode="auto">
              <a:xfrm flipV="1">
                <a:off x="5108" y="2427"/>
                <a:ext cx="2" cy="2"/>
              </a:xfrm>
              <a:prstGeom prst="line">
                <a:avLst/>
              </a:prstGeom>
              <a:noFill/>
              <a:ln w="3175">
                <a:solidFill>
                  <a:srgbClr val="000000"/>
                </a:solidFill>
                <a:miter lim="800000"/>
                <a:headEnd/>
                <a:tailEnd/>
              </a:ln>
            </p:spPr>
            <p:txBody>
              <a:bodyPr/>
              <a:lstStyle/>
              <a:p>
                <a:endParaRPr lang="en-US" dirty="0"/>
              </a:p>
            </p:txBody>
          </p:sp>
          <p:sp>
            <p:nvSpPr>
              <p:cNvPr id="1378" name="Line 3782"/>
              <p:cNvSpPr>
                <a:spLocks noChangeShapeType="1"/>
              </p:cNvSpPr>
              <p:nvPr/>
            </p:nvSpPr>
            <p:spPr bwMode="auto">
              <a:xfrm flipV="1">
                <a:off x="5446" y="2427"/>
                <a:ext cx="1" cy="2"/>
              </a:xfrm>
              <a:prstGeom prst="line">
                <a:avLst/>
              </a:prstGeom>
              <a:noFill/>
              <a:ln w="3175">
                <a:solidFill>
                  <a:srgbClr val="000000"/>
                </a:solidFill>
                <a:miter lim="800000"/>
                <a:headEnd/>
                <a:tailEnd/>
              </a:ln>
            </p:spPr>
            <p:txBody>
              <a:bodyPr/>
              <a:lstStyle/>
              <a:p>
                <a:endParaRPr lang="en-US" dirty="0"/>
              </a:p>
            </p:txBody>
          </p:sp>
          <p:sp>
            <p:nvSpPr>
              <p:cNvPr id="1379" name="Line 3783"/>
              <p:cNvSpPr>
                <a:spLocks noChangeShapeType="1"/>
              </p:cNvSpPr>
              <p:nvPr/>
            </p:nvSpPr>
            <p:spPr bwMode="auto">
              <a:xfrm flipV="1">
                <a:off x="5108" y="2430"/>
                <a:ext cx="1" cy="2"/>
              </a:xfrm>
              <a:prstGeom prst="line">
                <a:avLst/>
              </a:prstGeom>
              <a:noFill/>
              <a:ln w="3175">
                <a:solidFill>
                  <a:srgbClr val="000000"/>
                </a:solidFill>
                <a:miter lim="800000"/>
                <a:headEnd/>
                <a:tailEnd/>
              </a:ln>
            </p:spPr>
            <p:txBody>
              <a:bodyPr/>
              <a:lstStyle/>
              <a:p>
                <a:endParaRPr lang="en-US" dirty="0"/>
              </a:p>
            </p:txBody>
          </p:sp>
          <p:sp>
            <p:nvSpPr>
              <p:cNvPr id="1380" name="Line 3784"/>
              <p:cNvSpPr>
                <a:spLocks noChangeShapeType="1"/>
              </p:cNvSpPr>
              <p:nvPr/>
            </p:nvSpPr>
            <p:spPr bwMode="auto">
              <a:xfrm>
                <a:off x="5108" y="2430"/>
                <a:ext cx="1" cy="2"/>
              </a:xfrm>
              <a:prstGeom prst="line">
                <a:avLst/>
              </a:prstGeom>
              <a:noFill/>
              <a:ln w="3175">
                <a:solidFill>
                  <a:srgbClr val="000000"/>
                </a:solidFill>
                <a:miter lim="800000"/>
                <a:headEnd/>
                <a:tailEnd/>
              </a:ln>
            </p:spPr>
            <p:txBody>
              <a:bodyPr/>
              <a:lstStyle/>
              <a:p>
                <a:endParaRPr lang="en-US" dirty="0"/>
              </a:p>
            </p:txBody>
          </p:sp>
          <p:sp>
            <p:nvSpPr>
              <p:cNvPr id="1381" name="Line 3785"/>
              <p:cNvSpPr>
                <a:spLocks noChangeShapeType="1"/>
              </p:cNvSpPr>
              <p:nvPr/>
            </p:nvSpPr>
            <p:spPr bwMode="auto">
              <a:xfrm flipV="1">
                <a:off x="5446" y="2430"/>
                <a:ext cx="2" cy="2"/>
              </a:xfrm>
              <a:prstGeom prst="line">
                <a:avLst/>
              </a:prstGeom>
              <a:noFill/>
              <a:ln w="3175">
                <a:solidFill>
                  <a:srgbClr val="000000"/>
                </a:solidFill>
                <a:miter lim="800000"/>
                <a:headEnd/>
                <a:tailEnd/>
              </a:ln>
            </p:spPr>
            <p:txBody>
              <a:bodyPr/>
              <a:lstStyle/>
              <a:p>
                <a:endParaRPr lang="en-US" dirty="0"/>
              </a:p>
            </p:txBody>
          </p:sp>
          <p:sp>
            <p:nvSpPr>
              <p:cNvPr id="1382" name="Line 3786"/>
              <p:cNvSpPr>
                <a:spLocks noChangeShapeType="1"/>
              </p:cNvSpPr>
              <p:nvPr/>
            </p:nvSpPr>
            <p:spPr bwMode="auto">
              <a:xfrm>
                <a:off x="5456" y="2434"/>
                <a:ext cx="2" cy="1"/>
              </a:xfrm>
              <a:prstGeom prst="line">
                <a:avLst/>
              </a:prstGeom>
              <a:noFill/>
              <a:ln w="3175">
                <a:solidFill>
                  <a:srgbClr val="000000"/>
                </a:solidFill>
                <a:miter lim="800000"/>
                <a:headEnd/>
                <a:tailEnd/>
              </a:ln>
            </p:spPr>
            <p:txBody>
              <a:bodyPr/>
              <a:lstStyle/>
              <a:p>
                <a:endParaRPr lang="en-US" dirty="0"/>
              </a:p>
            </p:txBody>
          </p:sp>
          <p:sp>
            <p:nvSpPr>
              <p:cNvPr id="1383" name="Line 3787"/>
              <p:cNvSpPr>
                <a:spLocks noChangeShapeType="1"/>
              </p:cNvSpPr>
              <p:nvPr/>
            </p:nvSpPr>
            <p:spPr bwMode="auto">
              <a:xfrm>
                <a:off x="5454" y="2435"/>
                <a:ext cx="1" cy="1"/>
              </a:xfrm>
              <a:prstGeom prst="line">
                <a:avLst/>
              </a:prstGeom>
              <a:noFill/>
              <a:ln w="3175">
                <a:solidFill>
                  <a:srgbClr val="000000"/>
                </a:solidFill>
                <a:miter lim="800000"/>
                <a:headEnd/>
                <a:tailEnd/>
              </a:ln>
            </p:spPr>
            <p:txBody>
              <a:bodyPr/>
              <a:lstStyle/>
              <a:p>
                <a:endParaRPr lang="en-US" dirty="0"/>
              </a:p>
            </p:txBody>
          </p:sp>
          <p:sp>
            <p:nvSpPr>
              <p:cNvPr id="1384" name="Line 3788"/>
              <p:cNvSpPr>
                <a:spLocks noChangeShapeType="1"/>
              </p:cNvSpPr>
              <p:nvPr/>
            </p:nvSpPr>
            <p:spPr bwMode="auto">
              <a:xfrm>
                <a:off x="5454" y="2435"/>
                <a:ext cx="1" cy="1"/>
              </a:xfrm>
              <a:prstGeom prst="line">
                <a:avLst/>
              </a:prstGeom>
              <a:noFill/>
              <a:ln w="3175">
                <a:solidFill>
                  <a:srgbClr val="000000"/>
                </a:solidFill>
                <a:miter lim="800000"/>
                <a:headEnd/>
                <a:tailEnd/>
              </a:ln>
            </p:spPr>
            <p:txBody>
              <a:bodyPr/>
              <a:lstStyle/>
              <a:p>
                <a:endParaRPr lang="en-US" dirty="0"/>
              </a:p>
            </p:txBody>
          </p:sp>
          <p:sp>
            <p:nvSpPr>
              <p:cNvPr id="1385" name="Line 3789"/>
              <p:cNvSpPr>
                <a:spLocks noChangeShapeType="1"/>
              </p:cNvSpPr>
              <p:nvPr/>
            </p:nvSpPr>
            <p:spPr bwMode="auto">
              <a:xfrm>
                <a:off x="5454" y="2435"/>
                <a:ext cx="1" cy="1"/>
              </a:xfrm>
              <a:prstGeom prst="line">
                <a:avLst/>
              </a:prstGeom>
              <a:noFill/>
              <a:ln w="3175">
                <a:solidFill>
                  <a:srgbClr val="000000"/>
                </a:solidFill>
                <a:miter lim="800000"/>
                <a:headEnd/>
                <a:tailEnd/>
              </a:ln>
            </p:spPr>
            <p:txBody>
              <a:bodyPr/>
              <a:lstStyle/>
              <a:p>
                <a:endParaRPr lang="en-US" dirty="0"/>
              </a:p>
            </p:txBody>
          </p:sp>
          <p:sp>
            <p:nvSpPr>
              <p:cNvPr id="1386" name="Freeform 3790"/>
              <p:cNvSpPr>
                <a:spLocks/>
              </p:cNvSpPr>
              <p:nvPr/>
            </p:nvSpPr>
            <p:spPr bwMode="auto">
              <a:xfrm>
                <a:off x="4429" y="2434"/>
                <a:ext cx="3" cy="12"/>
              </a:xfrm>
              <a:custGeom>
                <a:avLst/>
                <a:gdLst>
                  <a:gd name="T0" fmla="*/ 0 w 3"/>
                  <a:gd name="T1" fmla="*/ 11 h 12"/>
                  <a:gd name="T2" fmla="*/ 1 w 3"/>
                  <a:gd name="T3" fmla="*/ 0 h 12"/>
                  <a:gd name="T4" fmla="*/ 3 w 3"/>
                  <a:gd name="T5" fmla="*/ 12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1" y="0"/>
                    </a:lnTo>
                    <a:lnTo>
                      <a:pt x="3" y="12"/>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1387" name="Line 3791"/>
              <p:cNvSpPr>
                <a:spLocks noChangeShapeType="1"/>
              </p:cNvSpPr>
              <p:nvPr/>
            </p:nvSpPr>
            <p:spPr bwMode="auto">
              <a:xfrm>
                <a:off x="5456" y="2435"/>
                <a:ext cx="2" cy="1"/>
              </a:xfrm>
              <a:prstGeom prst="line">
                <a:avLst/>
              </a:prstGeom>
              <a:noFill/>
              <a:ln w="3175">
                <a:solidFill>
                  <a:srgbClr val="000000"/>
                </a:solidFill>
                <a:miter lim="800000"/>
                <a:headEnd/>
                <a:tailEnd/>
              </a:ln>
            </p:spPr>
            <p:txBody>
              <a:bodyPr/>
              <a:lstStyle/>
              <a:p>
                <a:endParaRPr lang="en-US" dirty="0"/>
              </a:p>
            </p:txBody>
          </p:sp>
          <p:sp>
            <p:nvSpPr>
              <p:cNvPr id="1388" name="Line 3792"/>
              <p:cNvSpPr>
                <a:spLocks noChangeShapeType="1"/>
              </p:cNvSpPr>
              <p:nvPr/>
            </p:nvSpPr>
            <p:spPr bwMode="auto">
              <a:xfrm>
                <a:off x="5456" y="2435"/>
                <a:ext cx="2" cy="1"/>
              </a:xfrm>
              <a:prstGeom prst="line">
                <a:avLst/>
              </a:prstGeom>
              <a:noFill/>
              <a:ln w="3175">
                <a:solidFill>
                  <a:srgbClr val="000000"/>
                </a:solidFill>
                <a:miter lim="800000"/>
                <a:headEnd/>
                <a:tailEnd/>
              </a:ln>
            </p:spPr>
            <p:txBody>
              <a:bodyPr/>
              <a:lstStyle/>
              <a:p>
                <a:endParaRPr lang="en-US" dirty="0"/>
              </a:p>
            </p:txBody>
          </p:sp>
          <p:sp>
            <p:nvSpPr>
              <p:cNvPr id="1389" name="Line 3793"/>
              <p:cNvSpPr>
                <a:spLocks noChangeShapeType="1"/>
              </p:cNvSpPr>
              <p:nvPr/>
            </p:nvSpPr>
            <p:spPr bwMode="auto">
              <a:xfrm flipV="1">
                <a:off x="5105" y="2434"/>
                <a:ext cx="3" cy="3"/>
              </a:xfrm>
              <a:prstGeom prst="line">
                <a:avLst/>
              </a:prstGeom>
              <a:noFill/>
              <a:ln w="3175">
                <a:solidFill>
                  <a:srgbClr val="000000"/>
                </a:solidFill>
                <a:miter lim="800000"/>
                <a:headEnd/>
                <a:tailEnd/>
              </a:ln>
            </p:spPr>
            <p:txBody>
              <a:bodyPr/>
              <a:lstStyle/>
              <a:p>
                <a:endParaRPr lang="en-US" dirty="0"/>
              </a:p>
            </p:txBody>
          </p:sp>
          <p:sp>
            <p:nvSpPr>
              <p:cNvPr id="1390" name="Line 3794"/>
              <p:cNvSpPr>
                <a:spLocks noChangeShapeType="1"/>
              </p:cNvSpPr>
              <p:nvPr/>
            </p:nvSpPr>
            <p:spPr bwMode="auto">
              <a:xfrm flipH="1">
                <a:off x="5105" y="2434"/>
                <a:ext cx="3" cy="3"/>
              </a:xfrm>
              <a:prstGeom prst="line">
                <a:avLst/>
              </a:prstGeom>
              <a:noFill/>
              <a:ln w="3175">
                <a:solidFill>
                  <a:srgbClr val="000000"/>
                </a:solidFill>
                <a:miter lim="800000"/>
                <a:headEnd/>
                <a:tailEnd/>
              </a:ln>
            </p:spPr>
            <p:txBody>
              <a:bodyPr/>
              <a:lstStyle/>
              <a:p>
                <a:endParaRPr lang="en-US" dirty="0"/>
              </a:p>
            </p:txBody>
          </p:sp>
          <p:sp>
            <p:nvSpPr>
              <p:cNvPr id="1391" name="Line 3795"/>
              <p:cNvSpPr>
                <a:spLocks noChangeShapeType="1"/>
              </p:cNvSpPr>
              <p:nvPr/>
            </p:nvSpPr>
            <p:spPr bwMode="auto">
              <a:xfrm flipV="1">
                <a:off x="5448" y="2434"/>
                <a:ext cx="1" cy="1"/>
              </a:xfrm>
              <a:prstGeom prst="line">
                <a:avLst/>
              </a:prstGeom>
              <a:noFill/>
              <a:ln w="3175">
                <a:solidFill>
                  <a:srgbClr val="000000"/>
                </a:solidFill>
                <a:miter lim="800000"/>
                <a:headEnd/>
                <a:tailEnd/>
              </a:ln>
            </p:spPr>
            <p:txBody>
              <a:bodyPr/>
              <a:lstStyle/>
              <a:p>
                <a:endParaRPr lang="en-US" dirty="0"/>
              </a:p>
            </p:txBody>
          </p:sp>
          <p:sp>
            <p:nvSpPr>
              <p:cNvPr id="1392" name="Line 3796"/>
              <p:cNvSpPr>
                <a:spLocks noChangeShapeType="1"/>
              </p:cNvSpPr>
              <p:nvPr/>
            </p:nvSpPr>
            <p:spPr bwMode="auto">
              <a:xfrm>
                <a:off x="5458" y="2435"/>
                <a:ext cx="3" cy="1"/>
              </a:xfrm>
              <a:prstGeom prst="line">
                <a:avLst/>
              </a:prstGeom>
              <a:noFill/>
              <a:ln w="3175">
                <a:solidFill>
                  <a:srgbClr val="000000"/>
                </a:solidFill>
                <a:miter lim="800000"/>
                <a:headEnd/>
                <a:tailEnd/>
              </a:ln>
            </p:spPr>
            <p:txBody>
              <a:bodyPr/>
              <a:lstStyle/>
              <a:p>
                <a:endParaRPr lang="en-US" dirty="0"/>
              </a:p>
            </p:txBody>
          </p:sp>
          <p:sp>
            <p:nvSpPr>
              <p:cNvPr id="1393" name="Freeform 3797"/>
              <p:cNvSpPr>
                <a:spLocks/>
              </p:cNvSpPr>
              <p:nvPr/>
            </p:nvSpPr>
            <p:spPr bwMode="auto">
              <a:xfrm>
                <a:off x="5461" y="2435"/>
                <a:ext cx="16" cy="40"/>
              </a:xfrm>
              <a:custGeom>
                <a:avLst/>
                <a:gdLst>
                  <a:gd name="T0" fmla="*/ 0 w 16"/>
                  <a:gd name="T1" fmla="*/ 0 h 40"/>
                  <a:gd name="T2" fmla="*/ 11 w 16"/>
                  <a:gd name="T3" fmla="*/ 35 h 40"/>
                  <a:gd name="T4" fmla="*/ 16 w 16"/>
                  <a:gd name="T5" fmla="*/ 40 h 40"/>
                  <a:gd name="T6" fmla="*/ 5 w 16"/>
                  <a:gd name="T7" fmla="*/ 37 h 40"/>
                  <a:gd name="T8" fmla="*/ 10 w 16"/>
                  <a:gd name="T9" fmla="*/ 34 h 40"/>
                  <a:gd name="T10" fmla="*/ 6 w 16"/>
                  <a:gd name="T11" fmla="*/ 34 h 40"/>
                  <a:gd name="T12" fmla="*/ 10 w 16"/>
                  <a:gd name="T13" fmla="*/ 34 h 40"/>
                  <a:gd name="T14" fmla="*/ 6 w 16"/>
                  <a:gd name="T15" fmla="*/ 29 h 40"/>
                  <a:gd name="T16" fmla="*/ 5 w 16"/>
                  <a:gd name="T17" fmla="*/ 34 h 40"/>
                  <a:gd name="T18" fmla="*/ 6 w 16"/>
                  <a:gd name="T19" fmla="*/ 24 h 40"/>
                  <a:gd name="T20" fmla="*/ 3 w 16"/>
                  <a:gd name="T21" fmla="*/ 34 h 40"/>
                  <a:gd name="T22" fmla="*/ 0 w 16"/>
                  <a:gd name="T23" fmla="*/ 3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40"/>
                  <a:gd name="T38" fmla="*/ 16 w 1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40">
                    <a:moveTo>
                      <a:pt x="0" y="0"/>
                    </a:moveTo>
                    <a:lnTo>
                      <a:pt x="11" y="35"/>
                    </a:lnTo>
                    <a:lnTo>
                      <a:pt x="16" y="40"/>
                    </a:lnTo>
                    <a:lnTo>
                      <a:pt x="5" y="37"/>
                    </a:lnTo>
                    <a:lnTo>
                      <a:pt x="10" y="34"/>
                    </a:lnTo>
                    <a:lnTo>
                      <a:pt x="6" y="34"/>
                    </a:lnTo>
                    <a:lnTo>
                      <a:pt x="10" y="34"/>
                    </a:lnTo>
                    <a:lnTo>
                      <a:pt x="6" y="29"/>
                    </a:lnTo>
                    <a:lnTo>
                      <a:pt x="5" y="34"/>
                    </a:lnTo>
                    <a:lnTo>
                      <a:pt x="6" y="24"/>
                    </a:lnTo>
                    <a:lnTo>
                      <a:pt x="3" y="34"/>
                    </a:lnTo>
                    <a:lnTo>
                      <a:pt x="0" y="31"/>
                    </a:lnTo>
                  </a:path>
                </a:pathLst>
              </a:custGeom>
              <a:noFill/>
              <a:ln w="3175">
                <a:solidFill>
                  <a:srgbClr val="000000"/>
                </a:solidFill>
                <a:miter lim="800000"/>
                <a:headEnd/>
                <a:tailEnd/>
              </a:ln>
            </p:spPr>
            <p:txBody>
              <a:bodyPr/>
              <a:lstStyle/>
              <a:p>
                <a:pPr algn="ctr" eaLnBrk="0" hangingPunct="0"/>
                <a:endParaRPr lang="en-US" dirty="0"/>
              </a:p>
            </p:txBody>
          </p:sp>
          <p:sp>
            <p:nvSpPr>
              <p:cNvPr id="1394" name="Freeform 3798"/>
              <p:cNvSpPr>
                <a:spLocks/>
              </p:cNvSpPr>
              <p:nvPr/>
            </p:nvSpPr>
            <p:spPr bwMode="auto">
              <a:xfrm>
                <a:off x="5454" y="2435"/>
                <a:ext cx="12" cy="31"/>
              </a:xfrm>
              <a:custGeom>
                <a:avLst/>
                <a:gdLst>
                  <a:gd name="T0" fmla="*/ 7 w 12"/>
                  <a:gd name="T1" fmla="*/ 31 h 31"/>
                  <a:gd name="T2" fmla="*/ 8 w 12"/>
                  <a:gd name="T3" fmla="*/ 26 h 31"/>
                  <a:gd name="T4" fmla="*/ 5 w 12"/>
                  <a:gd name="T5" fmla="*/ 27 h 31"/>
                  <a:gd name="T6" fmla="*/ 5 w 12"/>
                  <a:gd name="T7" fmla="*/ 21 h 31"/>
                  <a:gd name="T8" fmla="*/ 8 w 12"/>
                  <a:gd name="T9" fmla="*/ 19 h 31"/>
                  <a:gd name="T10" fmla="*/ 4 w 12"/>
                  <a:gd name="T11" fmla="*/ 19 h 31"/>
                  <a:gd name="T12" fmla="*/ 5 w 12"/>
                  <a:gd name="T13" fmla="*/ 16 h 31"/>
                  <a:gd name="T14" fmla="*/ 7 w 12"/>
                  <a:gd name="T15" fmla="*/ 13 h 31"/>
                  <a:gd name="T16" fmla="*/ 12 w 12"/>
                  <a:gd name="T17" fmla="*/ 18 h 31"/>
                  <a:gd name="T18" fmla="*/ 8 w 12"/>
                  <a:gd name="T19" fmla="*/ 11 h 31"/>
                  <a:gd name="T20" fmla="*/ 0 w 12"/>
                  <a:gd name="T21" fmla="*/ 7 h 31"/>
                  <a:gd name="T22" fmla="*/ 5 w 12"/>
                  <a:gd name="T23" fmla="*/ 3 h 31"/>
                  <a:gd name="T24" fmla="*/ 2 w 12"/>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31"/>
                  <a:gd name="T41" fmla="*/ 12 w 12"/>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31">
                    <a:moveTo>
                      <a:pt x="7" y="31"/>
                    </a:moveTo>
                    <a:lnTo>
                      <a:pt x="8" y="26"/>
                    </a:lnTo>
                    <a:lnTo>
                      <a:pt x="5" y="27"/>
                    </a:lnTo>
                    <a:lnTo>
                      <a:pt x="5" y="21"/>
                    </a:lnTo>
                    <a:lnTo>
                      <a:pt x="8" y="19"/>
                    </a:lnTo>
                    <a:lnTo>
                      <a:pt x="4" y="19"/>
                    </a:lnTo>
                    <a:lnTo>
                      <a:pt x="5" y="16"/>
                    </a:lnTo>
                    <a:lnTo>
                      <a:pt x="7" y="13"/>
                    </a:lnTo>
                    <a:lnTo>
                      <a:pt x="12" y="18"/>
                    </a:lnTo>
                    <a:lnTo>
                      <a:pt x="8" y="11"/>
                    </a:lnTo>
                    <a:lnTo>
                      <a:pt x="0" y="7"/>
                    </a:lnTo>
                    <a:lnTo>
                      <a:pt x="5"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1395" name="Line 3799"/>
              <p:cNvSpPr>
                <a:spLocks noChangeShapeType="1"/>
              </p:cNvSpPr>
              <p:nvPr/>
            </p:nvSpPr>
            <p:spPr bwMode="auto">
              <a:xfrm>
                <a:off x="5456" y="2435"/>
                <a:ext cx="2" cy="1"/>
              </a:xfrm>
              <a:prstGeom prst="line">
                <a:avLst/>
              </a:prstGeom>
              <a:noFill/>
              <a:ln w="3175">
                <a:solidFill>
                  <a:srgbClr val="000000"/>
                </a:solidFill>
                <a:miter lim="800000"/>
                <a:headEnd/>
                <a:tailEnd/>
              </a:ln>
            </p:spPr>
            <p:txBody>
              <a:bodyPr/>
              <a:lstStyle/>
              <a:p>
                <a:endParaRPr lang="en-US" dirty="0"/>
              </a:p>
            </p:txBody>
          </p:sp>
          <p:sp>
            <p:nvSpPr>
              <p:cNvPr id="1396" name="Line 3800"/>
              <p:cNvSpPr>
                <a:spLocks noChangeShapeType="1"/>
              </p:cNvSpPr>
              <p:nvPr/>
            </p:nvSpPr>
            <p:spPr bwMode="auto">
              <a:xfrm>
                <a:off x="5456" y="2435"/>
                <a:ext cx="2" cy="1"/>
              </a:xfrm>
              <a:prstGeom prst="line">
                <a:avLst/>
              </a:prstGeom>
              <a:noFill/>
              <a:ln w="3175">
                <a:solidFill>
                  <a:srgbClr val="000000"/>
                </a:solidFill>
                <a:miter lim="800000"/>
                <a:headEnd/>
                <a:tailEnd/>
              </a:ln>
            </p:spPr>
            <p:txBody>
              <a:bodyPr/>
              <a:lstStyle/>
              <a:p>
                <a:endParaRPr lang="en-US" dirty="0"/>
              </a:p>
            </p:txBody>
          </p:sp>
          <p:sp>
            <p:nvSpPr>
              <p:cNvPr id="1397" name="Line 3801"/>
              <p:cNvSpPr>
                <a:spLocks noChangeShapeType="1"/>
              </p:cNvSpPr>
              <p:nvPr/>
            </p:nvSpPr>
            <p:spPr bwMode="auto">
              <a:xfrm>
                <a:off x="5454" y="2435"/>
                <a:ext cx="1" cy="1"/>
              </a:xfrm>
              <a:prstGeom prst="line">
                <a:avLst/>
              </a:prstGeom>
              <a:noFill/>
              <a:ln w="3175">
                <a:solidFill>
                  <a:srgbClr val="000000"/>
                </a:solidFill>
                <a:miter lim="800000"/>
                <a:headEnd/>
                <a:tailEnd/>
              </a:ln>
            </p:spPr>
            <p:txBody>
              <a:bodyPr/>
              <a:lstStyle/>
              <a:p>
                <a:endParaRPr lang="en-US" dirty="0"/>
              </a:p>
            </p:txBody>
          </p:sp>
          <p:sp>
            <p:nvSpPr>
              <p:cNvPr id="1398" name="Line 3802"/>
              <p:cNvSpPr>
                <a:spLocks noChangeShapeType="1"/>
              </p:cNvSpPr>
              <p:nvPr/>
            </p:nvSpPr>
            <p:spPr bwMode="auto">
              <a:xfrm>
                <a:off x="5454" y="2435"/>
                <a:ext cx="1" cy="1"/>
              </a:xfrm>
              <a:prstGeom prst="line">
                <a:avLst/>
              </a:prstGeom>
              <a:noFill/>
              <a:ln w="3175">
                <a:solidFill>
                  <a:srgbClr val="000000"/>
                </a:solidFill>
                <a:miter lim="800000"/>
                <a:headEnd/>
                <a:tailEnd/>
              </a:ln>
            </p:spPr>
            <p:txBody>
              <a:bodyPr/>
              <a:lstStyle/>
              <a:p>
                <a:endParaRPr lang="en-US" dirty="0"/>
              </a:p>
            </p:txBody>
          </p:sp>
          <p:sp>
            <p:nvSpPr>
              <p:cNvPr id="1399" name="Freeform 3803"/>
              <p:cNvSpPr>
                <a:spLocks/>
              </p:cNvSpPr>
              <p:nvPr/>
            </p:nvSpPr>
            <p:spPr bwMode="auto">
              <a:xfrm>
                <a:off x="5459" y="2544"/>
                <a:ext cx="18" cy="40"/>
              </a:xfrm>
              <a:custGeom>
                <a:avLst/>
                <a:gdLst>
                  <a:gd name="T0" fmla="*/ 18 w 18"/>
                  <a:gd name="T1" fmla="*/ 40 h 40"/>
                  <a:gd name="T2" fmla="*/ 7 w 18"/>
                  <a:gd name="T3" fmla="*/ 38 h 40"/>
                  <a:gd name="T4" fmla="*/ 5 w 18"/>
                  <a:gd name="T5" fmla="*/ 34 h 40"/>
                  <a:gd name="T6" fmla="*/ 7 w 18"/>
                  <a:gd name="T7" fmla="*/ 40 h 40"/>
                  <a:gd name="T8" fmla="*/ 3 w 18"/>
                  <a:gd name="T9" fmla="*/ 34 h 40"/>
                  <a:gd name="T10" fmla="*/ 8 w 18"/>
                  <a:gd name="T11" fmla="*/ 13 h 40"/>
                  <a:gd name="T12" fmla="*/ 3 w 18"/>
                  <a:gd name="T13" fmla="*/ 6 h 40"/>
                  <a:gd name="T14" fmla="*/ 2 w 18"/>
                  <a:gd name="T15" fmla="*/ 0 h 40"/>
                  <a:gd name="T16" fmla="*/ 0 w 18"/>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0"/>
                  <a:gd name="T29" fmla="*/ 18 w 1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0">
                    <a:moveTo>
                      <a:pt x="18" y="40"/>
                    </a:moveTo>
                    <a:lnTo>
                      <a:pt x="7" y="38"/>
                    </a:lnTo>
                    <a:lnTo>
                      <a:pt x="5" y="34"/>
                    </a:lnTo>
                    <a:lnTo>
                      <a:pt x="7" y="40"/>
                    </a:lnTo>
                    <a:lnTo>
                      <a:pt x="3" y="34"/>
                    </a:lnTo>
                    <a:lnTo>
                      <a:pt x="8" y="13"/>
                    </a:lnTo>
                    <a:lnTo>
                      <a:pt x="3" y="6"/>
                    </a:ln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400" name="Line 3804"/>
              <p:cNvSpPr>
                <a:spLocks noChangeShapeType="1"/>
              </p:cNvSpPr>
              <p:nvPr/>
            </p:nvSpPr>
            <p:spPr bwMode="auto">
              <a:xfrm flipH="1" flipV="1">
                <a:off x="5458" y="2539"/>
                <a:ext cx="1" cy="5"/>
              </a:xfrm>
              <a:prstGeom prst="line">
                <a:avLst/>
              </a:prstGeom>
              <a:noFill/>
              <a:ln w="3175">
                <a:solidFill>
                  <a:srgbClr val="000000"/>
                </a:solidFill>
                <a:miter lim="800000"/>
                <a:headEnd/>
                <a:tailEnd/>
              </a:ln>
            </p:spPr>
            <p:txBody>
              <a:bodyPr/>
              <a:lstStyle/>
              <a:p>
                <a:endParaRPr lang="en-US" dirty="0"/>
              </a:p>
            </p:txBody>
          </p:sp>
          <p:sp>
            <p:nvSpPr>
              <p:cNvPr id="1401" name="Line 3805"/>
              <p:cNvSpPr>
                <a:spLocks noChangeShapeType="1"/>
              </p:cNvSpPr>
              <p:nvPr/>
            </p:nvSpPr>
            <p:spPr bwMode="auto">
              <a:xfrm>
                <a:off x="5458" y="2539"/>
                <a:ext cx="1" cy="5"/>
              </a:xfrm>
              <a:prstGeom prst="line">
                <a:avLst/>
              </a:prstGeom>
              <a:noFill/>
              <a:ln w="3175">
                <a:solidFill>
                  <a:srgbClr val="000000"/>
                </a:solidFill>
                <a:miter lim="800000"/>
                <a:headEnd/>
                <a:tailEnd/>
              </a:ln>
            </p:spPr>
            <p:txBody>
              <a:bodyPr/>
              <a:lstStyle/>
              <a:p>
                <a:endParaRPr lang="en-US" dirty="0"/>
              </a:p>
            </p:txBody>
          </p:sp>
          <p:sp>
            <p:nvSpPr>
              <p:cNvPr id="1402" name="Line 3806"/>
              <p:cNvSpPr>
                <a:spLocks noChangeShapeType="1"/>
              </p:cNvSpPr>
              <p:nvPr/>
            </p:nvSpPr>
            <p:spPr bwMode="auto">
              <a:xfrm>
                <a:off x="5458" y="2544"/>
                <a:ext cx="1" cy="2"/>
              </a:xfrm>
              <a:prstGeom prst="line">
                <a:avLst/>
              </a:prstGeom>
              <a:noFill/>
              <a:ln w="3175">
                <a:solidFill>
                  <a:srgbClr val="000000"/>
                </a:solidFill>
                <a:miter lim="800000"/>
                <a:headEnd/>
                <a:tailEnd/>
              </a:ln>
            </p:spPr>
            <p:txBody>
              <a:bodyPr/>
              <a:lstStyle/>
              <a:p>
                <a:endParaRPr lang="en-US" dirty="0"/>
              </a:p>
            </p:txBody>
          </p:sp>
          <p:sp>
            <p:nvSpPr>
              <p:cNvPr id="1403" name="Freeform 3807"/>
              <p:cNvSpPr>
                <a:spLocks/>
              </p:cNvSpPr>
              <p:nvPr/>
            </p:nvSpPr>
            <p:spPr bwMode="auto">
              <a:xfrm>
                <a:off x="5448" y="2546"/>
                <a:ext cx="32" cy="52"/>
              </a:xfrm>
              <a:custGeom>
                <a:avLst/>
                <a:gdLst>
                  <a:gd name="T0" fmla="*/ 10 w 32"/>
                  <a:gd name="T1" fmla="*/ 0 h 52"/>
                  <a:gd name="T2" fmla="*/ 16 w 32"/>
                  <a:gd name="T3" fmla="*/ 3 h 52"/>
                  <a:gd name="T4" fmla="*/ 10 w 32"/>
                  <a:gd name="T5" fmla="*/ 4 h 52"/>
                  <a:gd name="T6" fmla="*/ 16 w 32"/>
                  <a:gd name="T7" fmla="*/ 3 h 52"/>
                  <a:gd name="T8" fmla="*/ 19 w 32"/>
                  <a:gd name="T9" fmla="*/ 11 h 52"/>
                  <a:gd name="T10" fmla="*/ 16 w 32"/>
                  <a:gd name="T11" fmla="*/ 27 h 52"/>
                  <a:gd name="T12" fmla="*/ 14 w 32"/>
                  <a:gd name="T13" fmla="*/ 28 h 52"/>
                  <a:gd name="T14" fmla="*/ 16 w 32"/>
                  <a:gd name="T15" fmla="*/ 25 h 52"/>
                  <a:gd name="T16" fmla="*/ 13 w 32"/>
                  <a:gd name="T17" fmla="*/ 28 h 52"/>
                  <a:gd name="T18" fmla="*/ 0 w 32"/>
                  <a:gd name="T19" fmla="*/ 28 h 52"/>
                  <a:gd name="T20" fmla="*/ 13 w 32"/>
                  <a:gd name="T21" fmla="*/ 28 h 52"/>
                  <a:gd name="T22" fmla="*/ 16 w 32"/>
                  <a:gd name="T23" fmla="*/ 40 h 52"/>
                  <a:gd name="T24" fmla="*/ 26 w 32"/>
                  <a:gd name="T25" fmla="*/ 43 h 52"/>
                  <a:gd name="T26" fmla="*/ 32 w 32"/>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52"/>
                  <a:gd name="T44" fmla="*/ 32 w 32"/>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52">
                    <a:moveTo>
                      <a:pt x="10" y="0"/>
                    </a:moveTo>
                    <a:lnTo>
                      <a:pt x="16" y="3"/>
                    </a:lnTo>
                    <a:lnTo>
                      <a:pt x="10" y="4"/>
                    </a:lnTo>
                    <a:lnTo>
                      <a:pt x="16" y="3"/>
                    </a:lnTo>
                    <a:lnTo>
                      <a:pt x="19" y="11"/>
                    </a:lnTo>
                    <a:lnTo>
                      <a:pt x="16" y="27"/>
                    </a:lnTo>
                    <a:lnTo>
                      <a:pt x="14" y="28"/>
                    </a:lnTo>
                    <a:lnTo>
                      <a:pt x="16" y="25"/>
                    </a:lnTo>
                    <a:lnTo>
                      <a:pt x="13" y="28"/>
                    </a:lnTo>
                    <a:lnTo>
                      <a:pt x="0" y="28"/>
                    </a:lnTo>
                    <a:lnTo>
                      <a:pt x="13" y="28"/>
                    </a:lnTo>
                    <a:lnTo>
                      <a:pt x="16" y="40"/>
                    </a:lnTo>
                    <a:lnTo>
                      <a:pt x="26" y="43"/>
                    </a:lnTo>
                    <a:lnTo>
                      <a:pt x="32" y="52"/>
                    </a:lnTo>
                  </a:path>
                </a:pathLst>
              </a:custGeom>
              <a:noFill/>
              <a:ln w="3175">
                <a:solidFill>
                  <a:srgbClr val="000000"/>
                </a:solidFill>
                <a:miter lim="800000"/>
                <a:headEnd/>
                <a:tailEnd/>
              </a:ln>
            </p:spPr>
            <p:txBody>
              <a:bodyPr/>
              <a:lstStyle/>
              <a:p>
                <a:pPr algn="ctr" eaLnBrk="0" hangingPunct="0"/>
                <a:endParaRPr lang="en-US" dirty="0"/>
              </a:p>
            </p:txBody>
          </p:sp>
          <p:sp>
            <p:nvSpPr>
              <p:cNvPr id="1404" name="Line 3808"/>
              <p:cNvSpPr>
                <a:spLocks noChangeShapeType="1"/>
              </p:cNvSpPr>
              <p:nvPr/>
            </p:nvSpPr>
            <p:spPr bwMode="auto">
              <a:xfrm flipH="1">
                <a:off x="5461" y="2598"/>
                <a:ext cx="19" cy="4"/>
              </a:xfrm>
              <a:prstGeom prst="line">
                <a:avLst/>
              </a:prstGeom>
              <a:noFill/>
              <a:ln w="3175">
                <a:solidFill>
                  <a:srgbClr val="000000"/>
                </a:solidFill>
                <a:miter lim="800000"/>
                <a:headEnd/>
                <a:tailEnd/>
              </a:ln>
            </p:spPr>
            <p:txBody>
              <a:bodyPr/>
              <a:lstStyle/>
              <a:p>
                <a:endParaRPr lang="en-US" dirty="0"/>
              </a:p>
            </p:txBody>
          </p:sp>
          <p:sp>
            <p:nvSpPr>
              <p:cNvPr id="1405" name="Line 3809"/>
              <p:cNvSpPr>
                <a:spLocks noChangeShapeType="1"/>
              </p:cNvSpPr>
              <p:nvPr/>
            </p:nvSpPr>
            <p:spPr bwMode="auto">
              <a:xfrm flipH="1">
                <a:off x="5443" y="2602"/>
                <a:ext cx="18" cy="1"/>
              </a:xfrm>
              <a:prstGeom prst="line">
                <a:avLst/>
              </a:prstGeom>
              <a:noFill/>
              <a:ln w="3175">
                <a:solidFill>
                  <a:srgbClr val="000000"/>
                </a:solidFill>
                <a:miter lim="800000"/>
                <a:headEnd/>
                <a:tailEnd/>
              </a:ln>
            </p:spPr>
            <p:txBody>
              <a:bodyPr/>
              <a:lstStyle/>
              <a:p>
                <a:endParaRPr lang="en-US" dirty="0"/>
              </a:p>
            </p:txBody>
          </p:sp>
          <p:sp>
            <p:nvSpPr>
              <p:cNvPr id="1406" name="Line 3810"/>
              <p:cNvSpPr>
                <a:spLocks noChangeShapeType="1"/>
              </p:cNvSpPr>
              <p:nvPr/>
            </p:nvSpPr>
            <p:spPr bwMode="auto">
              <a:xfrm flipH="1">
                <a:off x="5441" y="2602"/>
                <a:ext cx="2" cy="1"/>
              </a:xfrm>
              <a:prstGeom prst="line">
                <a:avLst/>
              </a:prstGeom>
              <a:noFill/>
              <a:ln w="3175">
                <a:solidFill>
                  <a:srgbClr val="000000"/>
                </a:solidFill>
                <a:miter lim="800000"/>
                <a:headEnd/>
                <a:tailEnd/>
              </a:ln>
            </p:spPr>
            <p:txBody>
              <a:bodyPr/>
              <a:lstStyle/>
              <a:p>
                <a:endParaRPr lang="en-US" dirty="0"/>
              </a:p>
            </p:txBody>
          </p:sp>
          <p:sp>
            <p:nvSpPr>
              <p:cNvPr id="1407" name="Line 3811"/>
              <p:cNvSpPr>
                <a:spLocks noChangeShapeType="1"/>
              </p:cNvSpPr>
              <p:nvPr/>
            </p:nvSpPr>
            <p:spPr bwMode="auto">
              <a:xfrm flipH="1">
                <a:off x="5314" y="2602"/>
                <a:ext cx="127" cy="3"/>
              </a:xfrm>
              <a:prstGeom prst="line">
                <a:avLst/>
              </a:prstGeom>
              <a:noFill/>
              <a:ln w="3175">
                <a:solidFill>
                  <a:srgbClr val="000000"/>
                </a:solidFill>
                <a:miter lim="800000"/>
                <a:headEnd/>
                <a:tailEnd/>
              </a:ln>
            </p:spPr>
            <p:txBody>
              <a:bodyPr/>
              <a:lstStyle/>
              <a:p>
                <a:endParaRPr lang="en-US" dirty="0"/>
              </a:p>
            </p:txBody>
          </p:sp>
          <p:sp>
            <p:nvSpPr>
              <p:cNvPr id="1408" name="Line 3812"/>
              <p:cNvSpPr>
                <a:spLocks noChangeShapeType="1"/>
              </p:cNvSpPr>
              <p:nvPr/>
            </p:nvSpPr>
            <p:spPr bwMode="auto">
              <a:xfrm flipH="1" flipV="1">
                <a:off x="5309" y="2438"/>
                <a:ext cx="5" cy="167"/>
              </a:xfrm>
              <a:prstGeom prst="line">
                <a:avLst/>
              </a:prstGeom>
              <a:noFill/>
              <a:ln w="3175">
                <a:solidFill>
                  <a:srgbClr val="000000"/>
                </a:solidFill>
                <a:miter lim="800000"/>
                <a:headEnd/>
                <a:tailEnd/>
              </a:ln>
            </p:spPr>
            <p:txBody>
              <a:bodyPr/>
              <a:lstStyle/>
              <a:p>
                <a:endParaRPr lang="en-US" dirty="0"/>
              </a:p>
            </p:txBody>
          </p:sp>
          <p:sp>
            <p:nvSpPr>
              <p:cNvPr id="1409" name="Line 3813"/>
              <p:cNvSpPr>
                <a:spLocks noChangeShapeType="1"/>
              </p:cNvSpPr>
              <p:nvPr/>
            </p:nvSpPr>
            <p:spPr bwMode="auto">
              <a:xfrm flipV="1">
                <a:off x="5309" y="2435"/>
                <a:ext cx="137" cy="3"/>
              </a:xfrm>
              <a:prstGeom prst="line">
                <a:avLst/>
              </a:prstGeom>
              <a:noFill/>
              <a:ln w="3175">
                <a:solidFill>
                  <a:srgbClr val="000000"/>
                </a:solidFill>
                <a:miter lim="800000"/>
                <a:headEnd/>
                <a:tailEnd/>
              </a:ln>
            </p:spPr>
            <p:txBody>
              <a:bodyPr/>
              <a:lstStyle/>
              <a:p>
                <a:endParaRPr lang="en-US" dirty="0"/>
              </a:p>
            </p:txBody>
          </p:sp>
          <p:sp>
            <p:nvSpPr>
              <p:cNvPr id="1410" name="Freeform 3814"/>
              <p:cNvSpPr>
                <a:spLocks/>
              </p:cNvSpPr>
              <p:nvPr/>
            </p:nvSpPr>
            <p:spPr bwMode="auto">
              <a:xfrm>
                <a:off x="5367" y="2435"/>
                <a:ext cx="136" cy="138"/>
              </a:xfrm>
              <a:custGeom>
                <a:avLst/>
                <a:gdLst>
                  <a:gd name="T0" fmla="*/ 79 w 136"/>
                  <a:gd name="T1" fmla="*/ 0 h 138"/>
                  <a:gd name="T2" fmla="*/ 81 w 136"/>
                  <a:gd name="T3" fmla="*/ 10 h 138"/>
                  <a:gd name="T4" fmla="*/ 86 w 136"/>
                  <a:gd name="T5" fmla="*/ 11 h 138"/>
                  <a:gd name="T6" fmla="*/ 79 w 136"/>
                  <a:gd name="T7" fmla="*/ 11 h 138"/>
                  <a:gd name="T8" fmla="*/ 86 w 136"/>
                  <a:gd name="T9" fmla="*/ 11 h 138"/>
                  <a:gd name="T10" fmla="*/ 82 w 136"/>
                  <a:gd name="T11" fmla="*/ 15 h 138"/>
                  <a:gd name="T12" fmla="*/ 92 w 136"/>
                  <a:gd name="T13" fmla="*/ 42 h 138"/>
                  <a:gd name="T14" fmla="*/ 0 w 136"/>
                  <a:gd name="T15" fmla="*/ 43 h 138"/>
                  <a:gd name="T16" fmla="*/ 94 w 136"/>
                  <a:gd name="T17" fmla="*/ 43 h 138"/>
                  <a:gd name="T18" fmla="*/ 102 w 136"/>
                  <a:gd name="T19" fmla="*/ 71 h 138"/>
                  <a:gd name="T20" fmla="*/ 136 w 136"/>
                  <a:gd name="T21" fmla="*/ 138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38"/>
                  <a:gd name="T35" fmla="*/ 136 w 1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38">
                    <a:moveTo>
                      <a:pt x="79" y="0"/>
                    </a:moveTo>
                    <a:lnTo>
                      <a:pt x="81" y="10"/>
                    </a:lnTo>
                    <a:lnTo>
                      <a:pt x="86" y="11"/>
                    </a:lnTo>
                    <a:lnTo>
                      <a:pt x="79" y="11"/>
                    </a:lnTo>
                    <a:lnTo>
                      <a:pt x="86" y="11"/>
                    </a:lnTo>
                    <a:lnTo>
                      <a:pt x="82" y="15"/>
                    </a:lnTo>
                    <a:lnTo>
                      <a:pt x="92" y="42"/>
                    </a:lnTo>
                    <a:lnTo>
                      <a:pt x="0" y="43"/>
                    </a:lnTo>
                    <a:lnTo>
                      <a:pt x="94" y="43"/>
                    </a:lnTo>
                    <a:lnTo>
                      <a:pt x="102" y="71"/>
                    </a:lnTo>
                    <a:lnTo>
                      <a:pt x="136" y="138"/>
                    </a:lnTo>
                  </a:path>
                </a:pathLst>
              </a:custGeom>
              <a:noFill/>
              <a:ln w="3175">
                <a:solidFill>
                  <a:srgbClr val="000000"/>
                </a:solidFill>
                <a:miter lim="800000"/>
                <a:headEnd/>
                <a:tailEnd/>
              </a:ln>
            </p:spPr>
            <p:txBody>
              <a:bodyPr/>
              <a:lstStyle/>
              <a:p>
                <a:pPr algn="ctr" eaLnBrk="0" hangingPunct="0"/>
                <a:endParaRPr lang="en-US" dirty="0"/>
              </a:p>
            </p:txBody>
          </p:sp>
          <p:sp>
            <p:nvSpPr>
              <p:cNvPr id="1411" name="Line 3815"/>
              <p:cNvSpPr>
                <a:spLocks noChangeShapeType="1"/>
              </p:cNvSpPr>
              <p:nvPr/>
            </p:nvSpPr>
            <p:spPr bwMode="auto">
              <a:xfrm flipH="1">
                <a:off x="5498" y="2573"/>
                <a:ext cx="5" cy="1"/>
              </a:xfrm>
              <a:prstGeom prst="line">
                <a:avLst/>
              </a:prstGeom>
              <a:noFill/>
              <a:ln w="3175">
                <a:solidFill>
                  <a:srgbClr val="000000"/>
                </a:solidFill>
                <a:miter lim="800000"/>
                <a:headEnd/>
                <a:tailEnd/>
              </a:ln>
            </p:spPr>
            <p:txBody>
              <a:bodyPr/>
              <a:lstStyle/>
              <a:p>
                <a:endParaRPr lang="en-US" dirty="0"/>
              </a:p>
            </p:txBody>
          </p:sp>
          <p:sp>
            <p:nvSpPr>
              <p:cNvPr id="1412" name="Line 3816"/>
              <p:cNvSpPr>
                <a:spLocks noChangeShapeType="1"/>
              </p:cNvSpPr>
              <p:nvPr/>
            </p:nvSpPr>
            <p:spPr bwMode="auto">
              <a:xfrm flipH="1">
                <a:off x="5496" y="2573"/>
                <a:ext cx="2" cy="1"/>
              </a:xfrm>
              <a:prstGeom prst="line">
                <a:avLst/>
              </a:prstGeom>
              <a:noFill/>
              <a:ln w="3175">
                <a:solidFill>
                  <a:srgbClr val="000000"/>
                </a:solidFill>
                <a:miter lim="800000"/>
                <a:headEnd/>
                <a:tailEnd/>
              </a:ln>
            </p:spPr>
            <p:txBody>
              <a:bodyPr/>
              <a:lstStyle/>
              <a:p>
                <a:endParaRPr lang="en-US" dirty="0"/>
              </a:p>
            </p:txBody>
          </p:sp>
          <p:sp>
            <p:nvSpPr>
              <p:cNvPr id="1413" name="Freeform 3817"/>
              <p:cNvSpPr>
                <a:spLocks/>
              </p:cNvSpPr>
              <p:nvPr/>
            </p:nvSpPr>
            <p:spPr bwMode="auto">
              <a:xfrm>
                <a:off x="5480" y="2573"/>
                <a:ext cx="16" cy="14"/>
              </a:xfrm>
              <a:custGeom>
                <a:avLst/>
                <a:gdLst>
                  <a:gd name="T0" fmla="*/ 16 w 16"/>
                  <a:gd name="T1" fmla="*/ 0 h 14"/>
                  <a:gd name="T2" fmla="*/ 0 w 16"/>
                  <a:gd name="T3" fmla="*/ 0 h 14"/>
                  <a:gd name="T4" fmla="*/ 0 w 16"/>
                  <a:gd name="T5" fmla="*/ 14 h 14"/>
                  <a:gd name="T6" fmla="*/ 0 60000 65536"/>
                  <a:gd name="T7" fmla="*/ 0 60000 65536"/>
                  <a:gd name="T8" fmla="*/ 0 60000 65536"/>
                  <a:gd name="T9" fmla="*/ 0 w 16"/>
                  <a:gd name="T10" fmla="*/ 0 h 14"/>
                  <a:gd name="T11" fmla="*/ 16 w 16"/>
                  <a:gd name="T12" fmla="*/ 14 h 14"/>
                </a:gdLst>
                <a:ahLst/>
                <a:cxnLst>
                  <a:cxn ang="T6">
                    <a:pos x="T0" y="T1"/>
                  </a:cxn>
                  <a:cxn ang="T7">
                    <a:pos x="T2" y="T3"/>
                  </a:cxn>
                  <a:cxn ang="T8">
                    <a:pos x="T4" y="T5"/>
                  </a:cxn>
                </a:cxnLst>
                <a:rect l="T9" t="T10" r="T11" b="T12"/>
                <a:pathLst>
                  <a:path w="16" h="14">
                    <a:moveTo>
                      <a:pt x="16" y="0"/>
                    </a:moveTo>
                    <a:lnTo>
                      <a:pt x="0" y="0"/>
                    </a:lnTo>
                    <a:lnTo>
                      <a:pt x="0" y="14"/>
                    </a:lnTo>
                  </a:path>
                </a:pathLst>
              </a:custGeom>
              <a:noFill/>
              <a:ln w="3175">
                <a:solidFill>
                  <a:srgbClr val="000000"/>
                </a:solidFill>
                <a:miter lim="800000"/>
                <a:headEnd/>
                <a:tailEnd/>
              </a:ln>
            </p:spPr>
            <p:txBody>
              <a:bodyPr/>
              <a:lstStyle/>
              <a:p>
                <a:pPr algn="ctr" eaLnBrk="0" hangingPunct="0"/>
                <a:endParaRPr lang="en-US" dirty="0"/>
              </a:p>
            </p:txBody>
          </p:sp>
          <p:sp>
            <p:nvSpPr>
              <p:cNvPr id="1414" name="Line 3818"/>
              <p:cNvSpPr>
                <a:spLocks noChangeShapeType="1"/>
              </p:cNvSpPr>
              <p:nvPr/>
            </p:nvSpPr>
            <p:spPr bwMode="auto">
              <a:xfrm flipH="1" flipV="1">
                <a:off x="5477" y="2584"/>
                <a:ext cx="3" cy="3"/>
              </a:xfrm>
              <a:prstGeom prst="line">
                <a:avLst/>
              </a:prstGeom>
              <a:noFill/>
              <a:ln w="3175">
                <a:solidFill>
                  <a:srgbClr val="000000"/>
                </a:solidFill>
                <a:miter lim="800000"/>
                <a:headEnd/>
                <a:tailEnd/>
              </a:ln>
            </p:spPr>
            <p:txBody>
              <a:bodyPr/>
              <a:lstStyle/>
              <a:p>
                <a:endParaRPr lang="en-US" dirty="0"/>
              </a:p>
            </p:txBody>
          </p:sp>
          <p:sp>
            <p:nvSpPr>
              <p:cNvPr id="1415" name="Line 3819"/>
              <p:cNvSpPr>
                <a:spLocks noChangeShapeType="1"/>
              </p:cNvSpPr>
              <p:nvPr/>
            </p:nvSpPr>
            <p:spPr bwMode="auto">
              <a:xfrm>
                <a:off x="5477" y="2584"/>
                <a:ext cx="2" cy="1"/>
              </a:xfrm>
              <a:prstGeom prst="line">
                <a:avLst/>
              </a:prstGeom>
              <a:noFill/>
              <a:ln w="3175">
                <a:solidFill>
                  <a:srgbClr val="000000"/>
                </a:solidFill>
                <a:miter lim="800000"/>
                <a:headEnd/>
                <a:tailEnd/>
              </a:ln>
            </p:spPr>
            <p:txBody>
              <a:bodyPr/>
              <a:lstStyle/>
              <a:p>
                <a:endParaRPr lang="en-US" dirty="0"/>
              </a:p>
            </p:txBody>
          </p:sp>
          <p:sp>
            <p:nvSpPr>
              <p:cNvPr id="1416" name="Line 3820"/>
              <p:cNvSpPr>
                <a:spLocks noChangeShapeType="1"/>
              </p:cNvSpPr>
              <p:nvPr/>
            </p:nvSpPr>
            <p:spPr bwMode="auto">
              <a:xfrm flipV="1">
                <a:off x="5458" y="2538"/>
                <a:ext cx="1" cy="1"/>
              </a:xfrm>
              <a:prstGeom prst="line">
                <a:avLst/>
              </a:prstGeom>
              <a:noFill/>
              <a:ln w="3175">
                <a:solidFill>
                  <a:srgbClr val="000000"/>
                </a:solidFill>
                <a:miter lim="800000"/>
                <a:headEnd/>
                <a:tailEnd/>
              </a:ln>
            </p:spPr>
            <p:txBody>
              <a:bodyPr/>
              <a:lstStyle/>
              <a:p>
                <a:endParaRPr lang="en-US" dirty="0"/>
              </a:p>
            </p:txBody>
          </p:sp>
          <p:sp>
            <p:nvSpPr>
              <p:cNvPr id="1417" name="Line 3821"/>
              <p:cNvSpPr>
                <a:spLocks noChangeShapeType="1"/>
              </p:cNvSpPr>
              <p:nvPr/>
            </p:nvSpPr>
            <p:spPr bwMode="auto">
              <a:xfrm flipH="1">
                <a:off x="5103" y="2437"/>
                <a:ext cx="2" cy="1"/>
              </a:xfrm>
              <a:prstGeom prst="line">
                <a:avLst/>
              </a:prstGeom>
              <a:noFill/>
              <a:ln w="3175">
                <a:solidFill>
                  <a:srgbClr val="000000"/>
                </a:solidFill>
                <a:miter lim="800000"/>
                <a:headEnd/>
                <a:tailEnd/>
              </a:ln>
            </p:spPr>
            <p:txBody>
              <a:bodyPr/>
              <a:lstStyle/>
              <a:p>
                <a:endParaRPr lang="en-US" dirty="0"/>
              </a:p>
            </p:txBody>
          </p:sp>
          <p:sp>
            <p:nvSpPr>
              <p:cNvPr id="1418" name="Line 3822"/>
              <p:cNvSpPr>
                <a:spLocks noChangeShapeType="1"/>
              </p:cNvSpPr>
              <p:nvPr/>
            </p:nvSpPr>
            <p:spPr bwMode="auto">
              <a:xfrm flipV="1">
                <a:off x="5103" y="2437"/>
                <a:ext cx="2" cy="1"/>
              </a:xfrm>
              <a:prstGeom prst="line">
                <a:avLst/>
              </a:prstGeom>
              <a:noFill/>
              <a:ln w="3175">
                <a:solidFill>
                  <a:srgbClr val="000000"/>
                </a:solidFill>
                <a:miter lim="800000"/>
                <a:headEnd/>
                <a:tailEnd/>
              </a:ln>
            </p:spPr>
            <p:txBody>
              <a:bodyPr/>
              <a:lstStyle/>
              <a:p>
                <a:endParaRPr lang="en-US" dirty="0"/>
              </a:p>
            </p:txBody>
          </p:sp>
          <p:sp>
            <p:nvSpPr>
              <p:cNvPr id="1419" name="Line 3823"/>
              <p:cNvSpPr>
                <a:spLocks noChangeShapeType="1"/>
              </p:cNvSpPr>
              <p:nvPr/>
            </p:nvSpPr>
            <p:spPr bwMode="auto">
              <a:xfrm>
                <a:off x="4505" y="2438"/>
                <a:ext cx="1" cy="1"/>
              </a:xfrm>
              <a:prstGeom prst="line">
                <a:avLst/>
              </a:prstGeom>
              <a:noFill/>
              <a:ln w="3175">
                <a:solidFill>
                  <a:srgbClr val="000000"/>
                </a:solidFill>
                <a:miter lim="800000"/>
                <a:headEnd/>
                <a:tailEnd/>
              </a:ln>
            </p:spPr>
            <p:txBody>
              <a:bodyPr/>
              <a:lstStyle/>
              <a:p>
                <a:endParaRPr lang="en-US" dirty="0"/>
              </a:p>
            </p:txBody>
          </p:sp>
        </p:grpSp>
        <p:grpSp>
          <p:nvGrpSpPr>
            <p:cNvPr id="26" name="Group 3824"/>
            <p:cNvGrpSpPr>
              <a:grpSpLocks/>
            </p:cNvGrpSpPr>
            <p:nvPr/>
          </p:nvGrpSpPr>
          <p:grpSpPr bwMode="auto">
            <a:xfrm>
              <a:off x="7043738" y="3870325"/>
              <a:ext cx="1746250" cy="482600"/>
              <a:chOff x="4437" y="2438"/>
              <a:chExt cx="1100" cy="304"/>
            </a:xfrm>
          </p:grpSpPr>
          <p:sp>
            <p:nvSpPr>
              <p:cNvPr id="1020" name="Freeform 3825"/>
              <p:cNvSpPr>
                <a:spLocks/>
              </p:cNvSpPr>
              <p:nvPr/>
            </p:nvSpPr>
            <p:spPr bwMode="auto">
              <a:xfrm>
                <a:off x="4498" y="2438"/>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021" name="Line 3826"/>
              <p:cNvSpPr>
                <a:spLocks noChangeShapeType="1"/>
              </p:cNvSpPr>
              <p:nvPr/>
            </p:nvSpPr>
            <p:spPr bwMode="auto">
              <a:xfrm>
                <a:off x="5451" y="2438"/>
                <a:ext cx="2" cy="1"/>
              </a:xfrm>
              <a:prstGeom prst="line">
                <a:avLst/>
              </a:prstGeom>
              <a:noFill/>
              <a:ln w="3175">
                <a:solidFill>
                  <a:srgbClr val="000000"/>
                </a:solidFill>
                <a:miter lim="800000"/>
                <a:headEnd/>
                <a:tailEnd/>
              </a:ln>
            </p:spPr>
            <p:txBody>
              <a:bodyPr/>
              <a:lstStyle/>
              <a:p>
                <a:endParaRPr lang="en-US" dirty="0"/>
              </a:p>
            </p:txBody>
          </p:sp>
          <p:sp>
            <p:nvSpPr>
              <p:cNvPr id="1022" name="Freeform 3827"/>
              <p:cNvSpPr>
                <a:spLocks/>
              </p:cNvSpPr>
              <p:nvPr/>
            </p:nvSpPr>
            <p:spPr bwMode="auto">
              <a:xfrm>
                <a:off x="4485" y="2438"/>
                <a:ext cx="5" cy="4"/>
              </a:xfrm>
              <a:custGeom>
                <a:avLst/>
                <a:gdLst>
                  <a:gd name="T0" fmla="*/ 0 w 5"/>
                  <a:gd name="T1" fmla="*/ 0 h 4"/>
                  <a:gd name="T2" fmla="*/ 5 w 5"/>
                  <a:gd name="T3" fmla="*/ 4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23" name="Line 3828"/>
              <p:cNvSpPr>
                <a:spLocks noChangeShapeType="1"/>
              </p:cNvSpPr>
              <p:nvPr/>
            </p:nvSpPr>
            <p:spPr bwMode="auto">
              <a:xfrm flipV="1">
                <a:off x="5100" y="2440"/>
                <a:ext cx="2" cy="2"/>
              </a:xfrm>
              <a:prstGeom prst="line">
                <a:avLst/>
              </a:prstGeom>
              <a:noFill/>
              <a:ln w="3175">
                <a:solidFill>
                  <a:srgbClr val="000000"/>
                </a:solidFill>
                <a:miter lim="800000"/>
                <a:headEnd/>
                <a:tailEnd/>
              </a:ln>
            </p:spPr>
            <p:txBody>
              <a:bodyPr/>
              <a:lstStyle/>
              <a:p>
                <a:endParaRPr lang="en-US" dirty="0"/>
              </a:p>
            </p:txBody>
          </p:sp>
          <p:sp>
            <p:nvSpPr>
              <p:cNvPr id="1024" name="Line 3829"/>
              <p:cNvSpPr>
                <a:spLocks noChangeShapeType="1"/>
              </p:cNvSpPr>
              <p:nvPr/>
            </p:nvSpPr>
            <p:spPr bwMode="auto">
              <a:xfrm flipH="1">
                <a:off x="5100" y="2440"/>
                <a:ext cx="2" cy="2"/>
              </a:xfrm>
              <a:prstGeom prst="line">
                <a:avLst/>
              </a:prstGeom>
              <a:noFill/>
              <a:ln w="3175">
                <a:solidFill>
                  <a:srgbClr val="000000"/>
                </a:solidFill>
                <a:miter lim="800000"/>
                <a:headEnd/>
                <a:tailEnd/>
              </a:ln>
            </p:spPr>
            <p:txBody>
              <a:bodyPr/>
              <a:lstStyle/>
              <a:p>
                <a:endParaRPr lang="en-US" dirty="0"/>
              </a:p>
            </p:txBody>
          </p:sp>
          <p:sp>
            <p:nvSpPr>
              <p:cNvPr id="1025" name="Line 3830"/>
              <p:cNvSpPr>
                <a:spLocks noChangeShapeType="1"/>
              </p:cNvSpPr>
              <p:nvPr/>
            </p:nvSpPr>
            <p:spPr bwMode="auto">
              <a:xfrm flipV="1">
                <a:off x="5453" y="2440"/>
                <a:ext cx="1" cy="2"/>
              </a:xfrm>
              <a:prstGeom prst="line">
                <a:avLst/>
              </a:prstGeom>
              <a:noFill/>
              <a:ln w="3175">
                <a:solidFill>
                  <a:srgbClr val="000000"/>
                </a:solidFill>
                <a:miter lim="800000"/>
                <a:headEnd/>
                <a:tailEnd/>
              </a:ln>
            </p:spPr>
            <p:txBody>
              <a:bodyPr/>
              <a:lstStyle/>
              <a:p>
                <a:endParaRPr lang="en-US" dirty="0"/>
              </a:p>
            </p:txBody>
          </p:sp>
          <p:sp>
            <p:nvSpPr>
              <p:cNvPr id="1026" name="Line 3831"/>
              <p:cNvSpPr>
                <a:spLocks noChangeShapeType="1"/>
              </p:cNvSpPr>
              <p:nvPr/>
            </p:nvSpPr>
            <p:spPr bwMode="auto">
              <a:xfrm flipV="1">
                <a:off x="5097" y="2442"/>
                <a:ext cx="3" cy="3"/>
              </a:xfrm>
              <a:prstGeom prst="line">
                <a:avLst/>
              </a:prstGeom>
              <a:noFill/>
              <a:ln w="3175">
                <a:solidFill>
                  <a:srgbClr val="000000"/>
                </a:solidFill>
                <a:miter lim="800000"/>
                <a:headEnd/>
                <a:tailEnd/>
              </a:ln>
            </p:spPr>
            <p:txBody>
              <a:bodyPr/>
              <a:lstStyle/>
              <a:p>
                <a:endParaRPr lang="en-US" dirty="0"/>
              </a:p>
            </p:txBody>
          </p:sp>
          <p:sp>
            <p:nvSpPr>
              <p:cNvPr id="1027" name="Line 3832"/>
              <p:cNvSpPr>
                <a:spLocks noChangeShapeType="1"/>
              </p:cNvSpPr>
              <p:nvPr/>
            </p:nvSpPr>
            <p:spPr bwMode="auto">
              <a:xfrm flipH="1">
                <a:off x="5097" y="2442"/>
                <a:ext cx="3" cy="3"/>
              </a:xfrm>
              <a:prstGeom prst="line">
                <a:avLst/>
              </a:prstGeom>
              <a:noFill/>
              <a:ln w="3175">
                <a:solidFill>
                  <a:srgbClr val="000000"/>
                </a:solidFill>
                <a:miter lim="800000"/>
                <a:headEnd/>
                <a:tailEnd/>
              </a:ln>
            </p:spPr>
            <p:txBody>
              <a:bodyPr/>
              <a:lstStyle/>
              <a:p>
                <a:endParaRPr lang="en-US" dirty="0"/>
              </a:p>
            </p:txBody>
          </p:sp>
          <p:sp>
            <p:nvSpPr>
              <p:cNvPr id="1028" name="Line 3833"/>
              <p:cNvSpPr>
                <a:spLocks noChangeShapeType="1"/>
              </p:cNvSpPr>
              <p:nvPr/>
            </p:nvSpPr>
            <p:spPr bwMode="auto">
              <a:xfrm>
                <a:off x="5097" y="2445"/>
                <a:ext cx="1" cy="1"/>
              </a:xfrm>
              <a:prstGeom prst="line">
                <a:avLst/>
              </a:prstGeom>
              <a:noFill/>
              <a:ln w="3175">
                <a:solidFill>
                  <a:srgbClr val="000000"/>
                </a:solidFill>
                <a:miter lim="800000"/>
                <a:headEnd/>
                <a:tailEnd/>
              </a:ln>
            </p:spPr>
            <p:txBody>
              <a:bodyPr/>
              <a:lstStyle/>
              <a:p>
                <a:endParaRPr lang="en-US" dirty="0"/>
              </a:p>
            </p:txBody>
          </p:sp>
          <p:sp>
            <p:nvSpPr>
              <p:cNvPr id="1029" name="Line 3834"/>
              <p:cNvSpPr>
                <a:spLocks noChangeShapeType="1"/>
              </p:cNvSpPr>
              <p:nvPr/>
            </p:nvSpPr>
            <p:spPr bwMode="auto">
              <a:xfrm flipH="1">
                <a:off x="5094" y="2445"/>
                <a:ext cx="3" cy="1"/>
              </a:xfrm>
              <a:prstGeom prst="line">
                <a:avLst/>
              </a:prstGeom>
              <a:noFill/>
              <a:ln w="3175">
                <a:solidFill>
                  <a:srgbClr val="000000"/>
                </a:solidFill>
                <a:miter lim="800000"/>
                <a:headEnd/>
                <a:tailEnd/>
              </a:ln>
            </p:spPr>
            <p:txBody>
              <a:bodyPr/>
              <a:lstStyle/>
              <a:p>
                <a:endParaRPr lang="en-US" dirty="0"/>
              </a:p>
            </p:txBody>
          </p:sp>
          <p:sp>
            <p:nvSpPr>
              <p:cNvPr id="1030" name="Line 3835"/>
              <p:cNvSpPr>
                <a:spLocks noChangeShapeType="1"/>
              </p:cNvSpPr>
              <p:nvPr/>
            </p:nvSpPr>
            <p:spPr bwMode="auto">
              <a:xfrm flipV="1">
                <a:off x="5094" y="2445"/>
                <a:ext cx="3" cy="1"/>
              </a:xfrm>
              <a:prstGeom prst="line">
                <a:avLst/>
              </a:prstGeom>
              <a:noFill/>
              <a:ln w="3175">
                <a:solidFill>
                  <a:srgbClr val="000000"/>
                </a:solidFill>
                <a:miter lim="800000"/>
                <a:headEnd/>
                <a:tailEnd/>
              </a:ln>
            </p:spPr>
            <p:txBody>
              <a:bodyPr/>
              <a:lstStyle/>
              <a:p>
                <a:endParaRPr lang="en-US" dirty="0"/>
              </a:p>
            </p:txBody>
          </p:sp>
          <p:sp>
            <p:nvSpPr>
              <p:cNvPr id="1031" name="Line 3836"/>
              <p:cNvSpPr>
                <a:spLocks noChangeShapeType="1"/>
              </p:cNvSpPr>
              <p:nvPr/>
            </p:nvSpPr>
            <p:spPr bwMode="auto">
              <a:xfrm>
                <a:off x="4495" y="2445"/>
                <a:ext cx="2" cy="1"/>
              </a:xfrm>
              <a:prstGeom prst="line">
                <a:avLst/>
              </a:prstGeom>
              <a:noFill/>
              <a:ln w="3175">
                <a:solidFill>
                  <a:srgbClr val="000000"/>
                </a:solidFill>
                <a:miter lim="800000"/>
                <a:headEnd/>
                <a:tailEnd/>
              </a:ln>
            </p:spPr>
            <p:txBody>
              <a:bodyPr/>
              <a:lstStyle/>
              <a:p>
                <a:endParaRPr lang="en-US" dirty="0"/>
              </a:p>
            </p:txBody>
          </p:sp>
          <p:sp>
            <p:nvSpPr>
              <p:cNvPr id="1032" name="Line 3837"/>
              <p:cNvSpPr>
                <a:spLocks noChangeShapeType="1"/>
              </p:cNvSpPr>
              <p:nvPr/>
            </p:nvSpPr>
            <p:spPr bwMode="auto">
              <a:xfrm flipV="1">
                <a:off x="4493" y="2445"/>
                <a:ext cx="2" cy="1"/>
              </a:xfrm>
              <a:prstGeom prst="line">
                <a:avLst/>
              </a:prstGeom>
              <a:noFill/>
              <a:ln w="3175">
                <a:solidFill>
                  <a:srgbClr val="000000"/>
                </a:solidFill>
                <a:miter lim="800000"/>
                <a:headEnd/>
                <a:tailEnd/>
              </a:ln>
            </p:spPr>
            <p:txBody>
              <a:bodyPr/>
              <a:lstStyle/>
              <a:p>
                <a:endParaRPr lang="en-US" dirty="0"/>
              </a:p>
            </p:txBody>
          </p:sp>
          <p:sp>
            <p:nvSpPr>
              <p:cNvPr id="1033" name="Line 3838"/>
              <p:cNvSpPr>
                <a:spLocks noChangeShapeType="1"/>
              </p:cNvSpPr>
              <p:nvPr/>
            </p:nvSpPr>
            <p:spPr bwMode="auto">
              <a:xfrm>
                <a:off x="5453" y="2445"/>
                <a:ext cx="1" cy="1"/>
              </a:xfrm>
              <a:prstGeom prst="line">
                <a:avLst/>
              </a:prstGeom>
              <a:noFill/>
              <a:ln w="3175">
                <a:solidFill>
                  <a:srgbClr val="000000"/>
                </a:solidFill>
                <a:miter lim="800000"/>
                <a:headEnd/>
                <a:tailEnd/>
              </a:ln>
            </p:spPr>
            <p:txBody>
              <a:bodyPr/>
              <a:lstStyle/>
              <a:p>
                <a:endParaRPr lang="en-US" dirty="0"/>
              </a:p>
            </p:txBody>
          </p:sp>
          <p:sp>
            <p:nvSpPr>
              <p:cNvPr id="1034" name="Line 3839"/>
              <p:cNvSpPr>
                <a:spLocks noChangeShapeType="1"/>
              </p:cNvSpPr>
              <p:nvPr/>
            </p:nvSpPr>
            <p:spPr bwMode="auto">
              <a:xfrm flipV="1">
                <a:off x="5459" y="2446"/>
                <a:ext cx="2" cy="2"/>
              </a:xfrm>
              <a:prstGeom prst="line">
                <a:avLst/>
              </a:prstGeom>
              <a:noFill/>
              <a:ln w="3175">
                <a:solidFill>
                  <a:srgbClr val="000000"/>
                </a:solidFill>
                <a:miter lim="800000"/>
                <a:headEnd/>
                <a:tailEnd/>
              </a:ln>
            </p:spPr>
            <p:txBody>
              <a:bodyPr/>
              <a:lstStyle/>
              <a:p>
                <a:endParaRPr lang="en-US" dirty="0"/>
              </a:p>
            </p:txBody>
          </p:sp>
          <p:sp>
            <p:nvSpPr>
              <p:cNvPr id="1035" name="Line 3840"/>
              <p:cNvSpPr>
                <a:spLocks noChangeShapeType="1"/>
              </p:cNvSpPr>
              <p:nvPr/>
            </p:nvSpPr>
            <p:spPr bwMode="auto">
              <a:xfrm>
                <a:off x="5092" y="2446"/>
                <a:ext cx="1" cy="2"/>
              </a:xfrm>
              <a:prstGeom prst="line">
                <a:avLst/>
              </a:prstGeom>
              <a:noFill/>
              <a:ln w="3175">
                <a:solidFill>
                  <a:srgbClr val="000000"/>
                </a:solidFill>
                <a:miter lim="800000"/>
                <a:headEnd/>
                <a:tailEnd/>
              </a:ln>
            </p:spPr>
            <p:txBody>
              <a:bodyPr/>
              <a:lstStyle/>
              <a:p>
                <a:endParaRPr lang="en-US" dirty="0"/>
              </a:p>
            </p:txBody>
          </p:sp>
          <p:sp>
            <p:nvSpPr>
              <p:cNvPr id="1036" name="Line 3841"/>
              <p:cNvSpPr>
                <a:spLocks noChangeShapeType="1"/>
              </p:cNvSpPr>
              <p:nvPr/>
            </p:nvSpPr>
            <p:spPr bwMode="auto">
              <a:xfrm flipV="1">
                <a:off x="5092" y="2446"/>
                <a:ext cx="1" cy="2"/>
              </a:xfrm>
              <a:prstGeom prst="line">
                <a:avLst/>
              </a:prstGeom>
              <a:noFill/>
              <a:ln w="3175">
                <a:solidFill>
                  <a:srgbClr val="000000"/>
                </a:solidFill>
                <a:miter lim="800000"/>
                <a:headEnd/>
                <a:tailEnd/>
              </a:ln>
            </p:spPr>
            <p:txBody>
              <a:bodyPr/>
              <a:lstStyle/>
              <a:p>
                <a:endParaRPr lang="en-US" dirty="0"/>
              </a:p>
            </p:txBody>
          </p:sp>
          <p:sp>
            <p:nvSpPr>
              <p:cNvPr id="1037" name="Freeform 3842"/>
              <p:cNvSpPr>
                <a:spLocks/>
              </p:cNvSpPr>
              <p:nvPr/>
            </p:nvSpPr>
            <p:spPr bwMode="auto">
              <a:xfrm>
                <a:off x="4485" y="2453"/>
                <a:ext cx="12" cy="5"/>
              </a:xfrm>
              <a:custGeom>
                <a:avLst/>
                <a:gdLst>
                  <a:gd name="T0" fmla="*/ 7 w 12"/>
                  <a:gd name="T1" fmla="*/ 0 h 5"/>
                  <a:gd name="T2" fmla="*/ 12 w 12"/>
                  <a:gd name="T3" fmla="*/ 3 h 5"/>
                  <a:gd name="T4" fmla="*/ 0 w 12"/>
                  <a:gd name="T5" fmla="*/ 5 h 5"/>
                  <a:gd name="T6" fmla="*/ 0 60000 65536"/>
                  <a:gd name="T7" fmla="*/ 0 60000 65536"/>
                  <a:gd name="T8" fmla="*/ 0 60000 65536"/>
                  <a:gd name="T9" fmla="*/ 0 w 12"/>
                  <a:gd name="T10" fmla="*/ 0 h 5"/>
                  <a:gd name="T11" fmla="*/ 12 w 12"/>
                  <a:gd name="T12" fmla="*/ 5 h 5"/>
                </a:gdLst>
                <a:ahLst/>
                <a:cxnLst>
                  <a:cxn ang="T6">
                    <a:pos x="T0" y="T1"/>
                  </a:cxn>
                  <a:cxn ang="T7">
                    <a:pos x="T2" y="T3"/>
                  </a:cxn>
                  <a:cxn ang="T8">
                    <a:pos x="T4" y="T5"/>
                  </a:cxn>
                </a:cxnLst>
                <a:rect l="T9" t="T10" r="T11" b="T12"/>
                <a:pathLst>
                  <a:path w="12" h="5">
                    <a:moveTo>
                      <a:pt x="7" y="0"/>
                    </a:moveTo>
                    <a:lnTo>
                      <a:pt x="12"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038" name="Freeform 3843"/>
              <p:cNvSpPr>
                <a:spLocks/>
              </p:cNvSpPr>
              <p:nvPr/>
            </p:nvSpPr>
            <p:spPr bwMode="auto">
              <a:xfrm>
                <a:off x="4485" y="2446"/>
                <a:ext cx="8" cy="12"/>
              </a:xfrm>
              <a:custGeom>
                <a:avLst/>
                <a:gdLst>
                  <a:gd name="T0" fmla="*/ 0 w 8"/>
                  <a:gd name="T1" fmla="*/ 12 h 12"/>
                  <a:gd name="T2" fmla="*/ 8 w 8"/>
                  <a:gd name="T3" fmla="*/ 0 h 12"/>
                  <a:gd name="T4" fmla="*/ 7 w 8"/>
                  <a:gd name="T5" fmla="*/ 7 h 12"/>
                  <a:gd name="T6" fmla="*/ 0 60000 65536"/>
                  <a:gd name="T7" fmla="*/ 0 60000 65536"/>
                  <a:gd name="T8" fmla="*/ 0 60000 65536"/>
                  <a:gd name="T9" fmla="*/ 0 w 8"/>
                  <a:gd name="T10" fmla="*/ 0 h 12"/>
                  <a:gd name="T11" fmla="*/ 8 w 8"/>
                  <a:gd name="T12" fmla="*/ 12 h 12"/>
                </a:gdLst>
                <a:ahLst/>
                <a:cxnLst>
                  <a:cxn ang="T6">
                    <a:pos x="T0" y="T1"/>
                  </a:cxn>
                  <a:cxn ang="T7">
                    <a:pos x="T2" y="T3"/>
                  </a:cxn>
                  <a:cxn ang="T8">
                    <a:pos x="T4" y="T5"/>
                  </a:cxn>
                </a:cxnLst>
                <a:rect l="T9" t="T10" r="T11" b="T12"/>
                <a:pathLst>
                  <a:path w="8" h="12">
                    <a:moveTo>
                      <a:pt x="0" y="12"/>
                    </a:moveTo>
                    <a:lnTo>
                      <a:pt x="8" y="0"/>
                    </a:lnTo>
                    <a:lnTo>
                      <a:pt x="7" y="7"/>
                    </a:lnTo>
                  </a:path>
                </a:pathLst>
              </a:custGeom>
              <a:noFill/>
              <a:ln w="3175">
                <a:solidFill>
                  <a:srgbClr val="000000"/>
                </a:solidFill>
                <a:miter lim="800000"/>
                <a:headEnd/>
                <a:tailEnd/>
              </a:ln>
            </p:spPr>
            <p:txBody>
              <a:bodyPr/>
              <a:lstStyle/>
              <a:p>
                <a:pPr algn="ctr" eaLnBrk="0" hangingPunct="0"/>
                <a:endParaRPr lang="en-US" dirty="0"/>
              </a:p>
            </p:txBody>
          </p:sp>
          <p:sp>
            <p:nvSpPr>
              <p:cNvPr id="1039" name="Line 3844"/>
              <p:cNvSpPr>
                <a:spLocks noChangeShapeType="1"/>
              </p:cNvSpPr>
              <p:nvPr/>
            </p:nvSpPr>
            <p:spPr bwMode="auto">
              <a:xfrm flipV="1">
                <a:off x="4492" y="2451"/>
                <a:ext cx="1" cy="2"/>
              </a:xfrm>
              <a:prstGeom prst="line">
                <a:avLst/>
              </a:prstGeom>
              <a:noFill/>
              <a:ln w="3175">
                <a:solidFill>
                  <a:srgbClr val="000000"/>
                </a:solidFill>
                <a:miter lim="800000"/>
                <a:headEnd/>
                <a:tailEnd/>
              </a:ln>
            </p:spPr>
            <p:txBody>
              <a:bodyPr/>
              <a:lstStyle/>
              <a:p>
                <a:endParaRPr lang="en-US" dirty="0"/>
              </a:p>
            </p:txBody>
          </p:sp>
          <p:sp>
            <p:nvSpPr>
              <p:cNvPr id="1040" name="Line 3845"/>
              <p:cNvSpPr>
                <a:spLocks noChangeShapeType="1"/>
              </p:cNvSpPr>
              <p:nvPr/>
            </p:nvSpPr>
            <p:spPr bwMode="auto">
              <a:xfrm>
                <a:off x="5092" y="2448"/>
                <a:ext cx="2" cy="1"/>
              </a:xfrm>
              <a:prstGeom prst="line">
                <a:avLst/>
              </a:prstGeom>
              <a:noFill/>
              <a:ln w="3175">
                <a:solidFill>
                  <a:srgbClr val="000000"/>
                </a:solidFill>
                <a:miter lim="800000"/>
                <a:headEnd/>
                <a:tailEnd/>
              </a:ln>
            </p:spPr>
            <p:txBody>
              <a:bodyPr/>
              <a:lstStyle/>
              <a:p>
                <a:endParaRPr lang="en-US" dirty="0"/>
              </a:p>
            </p:txBody>
          </p:sp>
          <p:sp>
            <p:nvSpPr>
              <p:cNvPr id="1041" name="Line 3846"/>
              <p:cNvSpPr>
                <a:spLocks noChangeShapeType="1"/>
              </p:cNvSpPr>
              <p:nvPr/>
            </p:nvSpPr>
            <p:spPr bwMode="auto">
              <a:xfrm flipH="1">
                <a:off x="5092" y="2448"/>
                <a:ext cx="2" cy="1"/>
              </a:xfrm>
              <a:prstGeom prst="line">
                <a:avLst/>
              </a:prstGeom>
              <a:noFill/>
              <a:ln w="3175">
                <a:solidFill>
                  <a:srgbClr val="000000"/>
                </a:solidFill>
                <a:miter lim="800000"/>
                <a:headEnd/>
                <a:tailEnd/>
              </a:ln>
            </p:spPr>
            <p:txBody>
              <a:bodyPr/>
              <a:lstStyle/>
              <a:p>
                <a:endParaRPr lang="en-US" dirty="0"/>
              </a:p>
            </p:txBody>
          </p:sp>
          <p:sp>
            <p:nvSpPr>
              <p:cNvPr id="1042" name="Line 3847"/>
              <p:cNvSpPr>
                <a:spLocks noChangeShapeType="1"/>
              </p:cNvSpPr>
              <p:nvPr/>
            </p:nvSpPr>
            <p:spPr bwMode="auto">
              <a:xfrm>
                <a:off x="5461" y="2448"/>
                <a:ext cx="1" cy="1"/>
              </a:xfrm>
              <a:prstGeom prst="line">
                <a:avLst/>
              </a:prstGeom>
              <a:noFill/>
              <a:ln w="3175">
                <a:solidFill>
                  <a:srgbClr val="000000"/>
                </a:solidFill>
                <a:miter lim="800000"/>
                <a:headEnd/>
                <a:tailEnd/>
              </a:ln>
            </p:spPr>
            <p:txBody>
              <a:bodyPr/>
              <a:lstStyle/>
              <a:p>
                <a:endParaRPr lang="en-US" dirty="0"/>
              </a:p>
            </p:txBody>
          </p:sp>
          <p:sp>
            <p:nvSpPr>
              <p:cNvPr id="1043" name="Line 3848"/>
              <p:cNvSpPr>
                <a:spLocks noChangeShapeType="1"/>
              </p:cNvSpPr>
              <p:nvPr/>
            </p:nvSpPr>
            <p:spPr bwMode="auto">
              <a:xfrm flipH="1">
                <a:off x="5090" y="2448"/>
                <a:ext cx="2" cy="1"/>
              </a:xfrm>
              <a:prstGeom prst="line">
                <a:avLst/>
              </a:prstGeom>
              <a:noFill/>
              <a:ln w="3175">
                <a:solidFill>
                  <a:srgbClr val="000000"/>
                </a:solidFill>
                <a:miter lim="800000"/>
                <a:headEnd/>
                <a:tailEnd/>
              </a:ln>
            </p:spPr>
            <p:txBody>
              <a:bodyPr/>
              <a:lstStyle/>
              <a:p>
                <a:endParaRPr lang="en-US" dirty="0"/>
              </a:p>
            </p:txBody>
          </p:sp>
          <p:sp>
            <p:nvSpPr>
              <p:cNvPr id="1044" name="Line 3849"/>
              <p:cNvSpPr>
                <a:spLocks noChangeShapeType="1"/>
              </p:cNvSpPr>
              <p:nvPr/>
            </p:nvSpPr>
            <p:spPr bwMode="auto">
              <a:xfrm>
                <a:off x="5090" y="2448"/>
                <a:ext cx="2" cy="1"/>
              </a:xfrm>
              <a:prstGeom prst="line">
                <a:avLst/>
              </a:prstGeom>
              <a:noFill/>
              <a:ln w="3175">
                <a:solidFill>
                  <a:srgbClr val="000000"/>
                </a:solidFill>
                <a:miter lim="800000"/>
                <a:headEnd/>
                <a:tailEnd/>
              </a:ln>
            </p:spPr>
            <p:txBody>
              <a:bodyPr/>
              <a:lstStyle/>
              <a:p>
                <a:endParaRPr lang="en-US" dirty="0"/>
              </a:p>
            </p:txBody>
          </p:sp>
          <p:sp>
            <p:nvSpPr>
              <p:cNvPr id="1045" name="Line 3850"/>
              <p:cNvSpPr>
                <a:spLocks noChangeShapeType="1"/>
              </p:cNvSpPr>
              <p:nvPr/>
            </p:nvSpPr>
            <p:spPr bwMode="auto">
              <a:xfrm>
                <a:off x="4497" y="2448"/>
                <a:ext cx="1" cy="1"/>
              </a:xfrm>
              <a:prstGeom prst="line">
                <a:avLst/>
              </a:prstGeom>
              <a:noFill/>
              <a:ln w="3175">
                <a:solidFill>
                  <a:srgbClr val="000000"/>
                </a:solidFill>
                <a:miter lim="800000"/>
                <a:headEnd/>
                <a:tailEnd/>
              </a:ln>
            </p:spPr>
            <p:txBody>
              <a:bodyPr/>
              <a:lstStyle/>
              <a:p>
                <a:endParaRPr lang="en-US" dirty="0"/>
              </a:p>
            </p:txBody>
          </p:sp>
          <p:sp>
            <p:nvSpPr>
              <p:cNvPr id="1046" name="Line 3851"/>
              <p:cNvSpPr>
                <a:spLocks noChangeShapeType="1"/>
              </p:cNvSpPr>
              <p:nvPr/>
            </p:nvSpPr>
            <p:spPr bwMode="auto">
              <a:xfrm flipV="1">
                <a:off x="4495" y="2448"/>
                <a:ext cx="2" cy="2"/>
              </a:xfrm>
              <a:prstGeom prst="line">
                <a:avLst/>
              </a:prstGeom>
              <a:noFill/>
              <a:ln w="3175">
                <a:solidFill>
                  <a:srgbClr val="000000"/>
                </a:solidFill>
                <a:miter lim="800000"/>
                <a:headEnd/>
                <a:tailEnd/>
              </a:ln>
            </p:spPr>
            <p:txBody>
              <a:bodyPr/>
              <a:lstStyle/>
              <a:p>
                <a:endParaRPr lang="en-US" dirty="0"/>
              </a:p>
            </p:txBody>
          </p:sp>
          <p:sp>
            <p:nvSpPr>
              <p:cNvPr id="1047" name="Line 3852"/>
              <p:cNvSpPr>
                <a:spLocks noChangeShapeType="1"/>
              </p:cNvSpPr>
              <p:nvPr/>
            </p:nvSpPr>
            <p:spPr bwMode="auto">
              <a:xfrm>
                <a:off x="5454" y="2448"/>
                <a:ext cx="1" cy="1"/>
              </a:xfrm>
              <a:prstGeom prst="line">
                <a:avLst/>
              </a:prstGeom>
              <a:noFill/>
              <a:ln w="3175">
                <a:solidFill>
                  <a:srgbClr val="000000"/>
                </a:solidFill>
                <a:miter lim="800000"/>
                <a:headEnd/>
                <a:tailEnd/>
              </a:ln>
            </p:spPr>
            <p:txBody>
              <a:bodyPr/>
              <a:lstStyle/>
              <a:p>
                <a:endParaRPr lang="en-US" dirty="0"/>
              </a:p>
            </p:txBody>
          </p:sp>
          <p:sp>
            <p:nvSpPr>
              <p:cNvPr id="1048" name="Line 3853"/>
              <p:cNvSpPr>
                <a:spLocks noChangeShapeType="1"/>
              </p:cNvSpPr>
              <p:nvPr/>
            </p:nvSpPr>
            <p:spPr bwMode="auto">
              <a:xfrm flipH="1">
                <a:off x="5089" y="2451"/>
                <a:ext cx="1" cy="2"/>
              </a:xfrm>
              <a:prstGeom prst="line">
                <a:avLst/>
              </a:prstGeom>
              <a:noFill/>
              <a:ln w="3175">
                <a:solidFill>
                  <a:srgbClr val="000000"/>
                </a:solidFill>
                <a:miter lim="800000"/>
                <a:headEnd/>
                <a:tailEnd/>
              </a:ln>
            </p:spPr>
            <p:txBody>
              <a:bodyPr/>
              <a:lstStyle/>
              <a:p>
                <a:endParaRPr lang="en-US" dirty="0"/>
              </a:p>
            </p:txBody>
          </p:sp>
          <p:sp>
            <p:nvSpPr>
              <p:cNvPr id="1049" name="Freeform 3854"/>
              <p:cNvSpPr>
                <a:spLocks/>
              </p:cNvSpPr>
              <p:nvPr/>
            </p:nvSpPr>
            <p:spPr bwMode="auto">
              <a:xfrm>
                <a:off x="5087" y="2450"/>
                <a:ext cx="3" cy="3"/>
              </a:xfrm>
              <a:custGeom>
                <a:avLst/>
                <a:gdLst>
                  <a:gd name="T0" fmla="*/ 2 w 3"/>
                  <a:gd name="T1" fmla="*/ 3 h 3"/>
                  <a:gd name="T2" fmla="*/ 0 w 3"/>
                  <a:gd name="T3" fmla="*/ 0 h 3"/>
                  <a:gd name="T4" fmla="*/ 3 w 3"/>
                  <a:gd name="T5" fmla="*/ 1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3"/>
                    </a:moveTo>
                    <a:lnTo>
                      <a:pt x="0" y="0"/>
                    </a:lnTo>
                    <a:lnTo>
                      <a:pt x="3" y="1"/>
                    </a:lnTo>
                  </a:path>
                </a:pathLst>
              </a:custGeom>
              <a:noFill/>
              <a:ln w="3175">
                <a:solidFill>
                  <a:srgbClr val="000000"/>
                </a:solidFill>
                <a:miter lim="800000"/>
                <a:headEnd/>
                <a:tailEnd/>
              </a:ln>
            </p:spPr>
            <p:txBody>
              <a:bodyPr/>
              <a:lstStyle/>
              <a:p>
                <a:pPr algn="ctr" eaLnBrk="0" hangingPunct="0"/>
                <a:endParaRPr lang="en-US" dirty="0"/>
              </a:p>
            </p:txBody>
          </p:sp>
          <p:sp>
            <p:nvSpPr>
              <p:cNvPr id="1050" name="Line 3855"/>
              <p:cNvSpPr>
                <a:spLocks noChangeShapeType="1"/>
              </p:cNvSpPr>
              <p:nvPr/>
            </p:nvSpPr>
            <p:spPr bwMode="auto">
              <a:xfrm>
                <a:off x="5454" y="2453"/>
                <a:ext cx="2" cy="1"/>
              </a:xfrm>
              <a:prstGeom prst="line">
                <a:avLst/>
              </a:prstGeom>
              <a:noFill/>
              <a:ln w="3175">
                <a:solidFill>
                  <a:srgbClr val="000000"/>
                </a:solidFill>
                <a:miter lim="800000"/>
                <a:headEnd/>
                <a:tailEnd/>
              </a:ln>
            </p:spPr>
            <p:txBody>
              <a:bodyPr/>
              <a:lstStyle/>
              <a:p>
                <a:endParaRPr lang="en-US" dirty="0"/>
              </a:p>
            </p:txBody>
          </p:sp>
          <p:sp>
            <p:nvSpPr>
              <p:cNvPr id="1051" name="Line 3856"/>
              <p:cNvSpPr>
                <a:spLocks noChangeShapeType="1"/>
              </p:cNvSpPr>
              <p:nvPr/>
            </p:nvSpPr>
            <p:spPr bwMode="auto">
              <a:xfrm>
                <a:off x="5089" y="2453"/>
                <a:ext cx="1" cy="11"/>
              </a:xfrm>
              <a:prstGeom prst="line">
                <a:avLst/>
              </a:prstGeom>
              <a:noFill/>
              <a:ln w="3175">
                <a:solidFill>
                  <a:srgbClr val="000000"/>
                </a:solidFill>
                <a:miter lim="800000"/>
                <a:headEnd/>
                <a:tailEnd/>
              </a:ln>
            </p:spPr>
            <p:txBody>
              <a:bodyPr/>
              <a:lstStyle/>
              <a:p>
                <a:endParaRPr lang="en-US" dirty="0"/>
              </a:p>
            </p:txBody>
          </p:sp>
          <p:sp>
            <p:nvSpPr>
              <p:cNvPr id="1052" name="Freeform 3857"/>
              <p:cNvSpPr>
                <a:spLocks/>
              </p:cNvSpPr>
              <p:nvPr/>
            </p:nvSpPr>
            <p:spPr bwMode="auto">
              <a:xfrm>
                <a:off x="5084" y="2453"/>
                <a:ext cx="6" cy="11"/>
              </a:xfrm>
              <a:custGeom>
                <a:avLst/>
                <a:gdLst>
                  <a:gd name="T0" fmla="*/ 6 w 6"/>
                  <a:gd name="T1" fmla="*/ 11 h 11"/>
                  <a:gd name="T2" fmla="*/ 0 w 6"/>
                  <a:gd name="T3" fmla="*/ 6 h 11"/>
                  <a:gd name="T4" fmla="*/ 5 w 6"/>
                  <a:gd name="T5" fmla="*/ 0 h 11"/>
                  <a:gd name="T6" fmla="*/ 0 60000 65536"/>
                  <a:gd name="T7" fmla="*/ 0 60000 65536"/>
                  <a:gd name="T8" fmla="*/ 0 60000 65536"/>
                  <a:gd name="T9" fmla="*/ 0 w 6"/>
                  <a:gd name="T10" fmla="*/ 0 h 11"/>
                  <a:gd name="T11" fmla="*/ 6 w 6"/>
                  <a:gd name="T12" fmla="*/ 11 h 11"/>
                </a:gdLst>
                <a:ahLst/>
                <a:cxnLst>
                  <a:cxn ang="T6">
                    <a:pos x="T0" y="T1"/>
                  </a:cxn>
                  <a:cxn ang="T7">
                    <a:pos x="T2" y="T3"/>
                  </a:cxn>
                  <a:cxn ang="T8">
                    <a:pos x="T4" y="T5"/>
                  </a:cxn>
                </a:cxnLst>
                <a:rect l="T9" t="T10" r="T11" b="T12"/>
                <a:pathLst>
                  <a:path w="6" h="11">
                    <a:moveTo>
                      <a:pt x="6" y="11"/>
                    </a:moveTo>
                    <a:lnTo>
                      <a:pt x="0" y="6"/>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1053" name="Line 3858"/>
              <p:cNvSpPr>
                <a:spLocks noChangeShapeType="1"/>
              </p:cNvSpPr>
              <p:nvPr/>
            </p:nvSpPr>
            <p:spPr bwMode="auto">
              <a:xfrm flipV="1">
                <a:off x="4437" y="2454"/>
                <a:ext cx="1" cy="2"/>
              </a:xfrm>
              <a:prstGeom prst="line">
                <a:avLst/>
              </a:prstGeom>
              <a:noFill/>
              <a:ln w="3175">
                <a:solidFill>
                  <a:srgbClr val="000000"/>
                </a:solidFill>
                <a:miter lim="800000"/>
                <a:headEnd/>
                <a:tailEnd/>
              </a:ln>
            </p:spPr>
            <p:txBody>
              <a:bodyPr/>
              <a:lstStyle/>
              <a:p>
                <a:endParaRPr lang="en-US" dirty="0"/>
              </a:p>
            </p:txBody>
          </p:sp>
          <p:sp>
            <p:nvSpPr>
              <p:cNvPr id="1054" name="Line 3859"/>
              <p:cNvSpPr>
                <a:spLocks noChangeShapeType="1"/>
              </p:cNvSpPr>
              <p:nvPr/>
            </p:nvSpPr>
            <p:spPr bwMode="auto">
              <a:xfrm flipV="1">
                <a:off x="5456" y="2456"/>
                <a:ext cx="2" cy="2"/>
              </a:xfrm>
              <a:prstGeom prst="line">
                <a:avLst/>
              </a:prstGeom>
              <a:noFill/>
              <a:ln w="3175">
                <a:solidFill>
                  <a:srgbClr val="000000"/>
                </a:solidFill>
                <a:miter lim="800000"/>
                <a:headEnd/>
                <a:tailEnd/>
              </a:ln>
            </p:spPr>
            <p:txBody>
              <a:bodyPr/>
              <a:lstStyle/>
              <a:p>
                <a:endParaRPr lang="en-US" dirty="0"/>
              </a:p>
            </p:txBody>
          </p:sp>
          <p:sp>
            <p:nvSpPr>
              <p:cNvPr id="1055" name="Line 3860"/>
              <p:cNvSpPr>
                <a:spLocks noChangeShapeType="1"/>
              </p:cNvSpPr>
              <p:nvPr/>
            </p:nvSpPr>
            <p:spPr bwMode="auto">
              <a:xfrm>
                <a:off x="4498" y="2458"/>
                <a:ext cx="1" cy="1"/>
              </a:xfrm>
              <a:prstGeom prst="line">
                <a:avLst/>
              </a:prstGeom>
              <a:noFill/>
              <a:ln w="3175">
                <a:solidFill>
                  <a:srgbClr val="000000"/>
                </a:solidFill>
                <a:miter lim="800000"/>
                <a:headEnd/>
                <a:tailEnd/>
              </a:ln>
            </p:spPr>
            <p:txBody>
              <a:bodyPr/>
              <a:lstStyle/>
              <a:p>
                <a:endParaRPr lang="en-US" dirty="0"/>
              </a:p>
            </p:txBody>
          </p:sp>
          <p:sp>
            <p:nvSpPr>
              <p:cNvPr id="1056" name="Line 3861"/>
              <p:cNvSpPr>
                <a:spLocks noChangeShapeType="1"/>
              </p:cNvSpPr>
              <p:nvPr/>
            </p:nvSpPr>
            <p:spPr bwMode="auto">
              <a:xfrm>
                <a:off x="5458" y="2459"/>
                <a:ext cx="1" cy="1"/>
              </a:xfrm>
              <a:prstGeom prst="line">
                <a:avLst/>
              </a:prstGeom>
              <a:noFill/>
              <a:ln w="3175">
                <a:solidFill>
                  <a:srgbClr val="000000"/>
                </a:solidFill>
                <a:miter lim="800000"/>
                <a:headEnd/>
                <a:tailEnd/>
              </a:ln>
            </p:spPr>
            <p:txBody>
              <a:bodyPr/>
              <a:lstStyle/>
              <a:p>
                <a:endParaRPr lang="en-US" dirty="0"/>
              </a:p>
            </p:txBody>
          </p:sp>
          <p:sp>
            <p:nvSpPr>
              <p:cNvPr id="1057" name="Line 3862"/>
              <p:cNvSpPr>
                <a:spLocks noChangeShapeType="1"/>
              </p:cNvSpPr>
              <p:nvPr/>
            </p:nvSpPr>
            <p:spPr bwMode="auto">
              <a:xfrm flipV="1">
                <a:off x="5459" y="2459"/>
                <a:ext cx="1" cy="2"/>
              </a:xfrm>
              <a:prstGeom prst="line">
                <a:avLst/>
              </a:prstGeom>
              <a:noFill/>
              <a:ln w="3175">
                <a:solidFill>
                  <a:srgbClr val="000000"/>
                </a:solidFill>
                <a:miter lim="800000"/>
                <a:headEnd/>
                <a:tailEnd/>
              </a:ln>
            </p:spPr>
            <p:txBody>
              <a:bodyPr/>
              <a:lstStyle/>
              <a:p>
                <a:endParaRPr lang="en-US" dirty="0"/>
              </a:p>
            </p:txBody>
          </p:sp>
          <p:sp>
            <p:nvSpPr>
              <p:cNvPr id="1058" name="Freeform 3863"/>
              <p:cNvSpPr>
                <a:spLocks/>
              </p:cNvSpPr>
              <p:nvPr/>
            </p:nvSpPr>
            <p:spPr bwMode="auto">
              <a:xfrm>
                <a:off x="4490" y="2462"/>
                <a:ext cx="7" cy="2"/>
              </a:xfrm>
              <a:custGeom>
                <a:avLst/>
                <a:gdLst>
                  <a:gd name="T0" fmla="*/ 0 w 7"/>
                  <a:gd name="T1" fmla="*/ 2 h 2"/>
                  <a:gd name="T2" fmla="*/ 7 w 7"/>
                  <a:gd name="T3" fmla="*/ 0 h 2"/>
                  <a:gd name="T4" fmla="*/ 3 w 7"/>
                  <a:gd name="T5" fmla="*/ 2 h 2"/>
                  <a:gd name="T6" fmla="*/ 0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7" y="0"/>
                    </a:lnTo>
                    <a:lnTo>
                      <a:pt x="3" y="2"/>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059" name="Line 3864"/>
              <p:cNvSpPr>
                <a:spLocks noChangeShapeType="1"/>
              </p:cNvSpPr>
              <p:nvPr/>
            </p:nvSpPr>
            <p:spPr bwMode="auto">
              <a:xfrm>
                <a:off x="5467" y="2462"/>
                <a:ext cx="1" cy="1"/>
              </a:xfrm>
              <a:prstGeom prst="line">
                <a:avLst/>
              </a:prstGeom>
              <a:noFill/>
              <a:ln w="3175">
                <a:solidFill>
                  <a:srgbClr val="000000"/>
                </a:solidFill>
                <a:miter lim="800000"/>
                <a:headEnd/>
                <a:tailEnd/>
              </a:ln>
            </p:spPr>
            <p:txBody>
              <a:bodyPr/>
              <a:lstStyle/>
              <a:p>
                <a:endParaRPr lang="en-US" dirty="0"/>
              </a:p>
            </p:txBody>
          </p:sp>
          <p:sp>
            <p:nvSpPr>
              <p:cNvPr id="1060" name="Line 3865"/>
              <p:cNvSpPr>
                <a:spLocks noChangeShapeType="1"/>
              </p:cNvSpPr>
              <p:nvPr/>
            </p:nvSpPr>
            <p:spPr bwMode="auto">
              <a:xfrm flipV="1">
                <a:off x="5466" y="2462"/>
                <a:ext cx="1" cy="2"/>
              </a:xfrm>
              <a:prstGeom prst="line">
                <a:avLst/>
              </a:prstGeom>
              <a:noFill/>
              <a:ln w="3175">
                <a:solidFill>
                  <a:srgbClr val="000000"/>
                </a:solidFill>
                <a:miter lim="800000"/>
                <a:headEnd/>
                <a:tailEnd/>
              </a:ln>
            </p:spPr>
            <p:txBody>
              <a:bodyPr/>
              <a:lstStyle/>
              <a:p>
                <a:endParaRPr lang="en-US" dirty="0"/>
              </a:p>
            </p:txBody>
          </p:sp>
          <p:sp>
            <p:nvSpPr>
              <p:cNvPr id="1061" name="Freeform 3866"/>
              <p:cNvSpPr>
                <a:spLocks/>
              </p:cNvSpPr>
              <p:nvPr/>
            </p:nvSpPr>
            <p:spPr bwMode="auto">
              <a:xfrm>
                <a:off x="4479" y="2464"/>
                <a:ext cx="18" cy="6"/>
              </a:xfrm>
              <a:custGeom>
                <a:avLst/>
                <a:gdLst>
                  <a:gd name="T0" fmla="*/ 11 w 18"/>
                  <a:gd name="T1" fmla="*/ 6 h 6"/>
                  <a:gd name="T2" fmla="*/ 8 w 18"/>
                  <a:gd name="T3" fmla="*/ 3 h 6"/>
                  <a:gd name="T4" fmla="*/ 0 w 18"/>
                  <a:gd name="T5" fmla="*/ 3 h 6"/>
                  <a:gd name="T6" fmla="*/ 5 w 18"/>
                  <a:gd name="T7" fmla="*/ 0 h 6"/>
                  <a:gd name="T8" fmla="*/ 14 w 18"/>
                  <a:gd name="T9" fmla="*/ 3 h 6"/>
                  <a:gd name="T10" fmla="*/ 18 w 18"/>
                  <a:gd name="T11" fmla="*/ 0 h 6"/>
                  <a:gd name="T12" fmla="*/ 14 w 18"/>
                  <a:gd name="T13" fmla="*/ 6 h 6"/>
                  <a:gd name="T14" fmla="*/ 11 w 1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1" y="6"/>
                    </a:moveTo>
                    <a:lnTo>
                      <a:pt x="8" y="3"/>
                    </a:lnTo>
                    <a:lnTo>
                      <a:pt x="0" y="3"/>
                    </a:lnTo>
                    <a:lnTo>
                      <a:pt x="5" y="0"/>
                    </a:lnTo>
                    <a:lnTo>
                      <a:pt x="14" y="3"/>
                    </a:lnTo>
                    <a:lnTo>
                      <a:pt x="18" y="0"/>
                    </a:lnTo>
                    <a:lnTo>
                      <a:pt x="14" y="6"/>
                    </a:lnTo>
                    <a:lnTo>
                      <a:pt x="11" y="6"/>
                    </a:lnTo>
                  </a:path>
                </a:pathLst>
              </a:custGeom>
              <a:noFill/>
              <a:ln w="3175">
                <a:solidFill>
                  <a:srgbClr val="000000"/>
                </a:solidFill>
                <a:miter lim="800000"/>
                <a:headEnd/>
                <a:tailEnd/>
              </a:ln>
            </p:spPr>
            <p:txBody>
              <a:bodyPr/>
              <a:lstStyle/>
              <a:p>
                <a:pPr algn="ctr" eaLnBrk="0" hangingPunct="0"/>
                <a:endParaRPr lang="en-US" dirty="0"/>
              </a:p>
            </p:txBody>
          </p:sp>
          <p:sp>
            <p:nvSpPr>
              <p:cNvPr id="1062" name="Freeform 3867"/>
              <p:cNvSpPr>
                <a:spLocks/>
              </p:cNvSpPr>
              <p:nvPr/>
            </p:nvSpPr>
            <p:spPr bwMode="auto">
              <a:xfrm>
                <a:off x="4442" y="2467"/>
                <a:ext cx="9" cy="8"/>
              </a:xfrm>
              <a:custGeom>
                <a:avLst/>
                <a:gdLst>
                  <a:gd name="T0" fmla="*/ 0 w 9"/>
                  <a:gd name="T1" fmla="*/ 0 h 8"/>
                  <a:gd name="T2" fmla="*/ 6 w 9"/>
                  <a:gd name="T3" fmla="*/ 3 h 8"/>
                  <a:gd name="T4" fmla="*/ 1 w 9"/>
                  <a:gd name="T5" fmla="*/ 2 h 8"/>
                  <a:gd name="T6" fmla="*/ 1 w 9"/>
                  <a:gd name="T7" fmla="*/ 3 h 8"/>
                  <a:gd name="T8" fmla="*/ 9 w 9"/>
                  <a:gd name="T9" fmla="*/ 8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0"/>
                    </a:moveTo>
                    <a:lnTo>
                      <a:pt x="6" y="3"/>
                    </a:lnTo>
                    <a:lnTo>
                      <a:pt x="1" y="2"/>
                    </a:lnTo>
                    <a:lnTo>
                      <a:pt x="1" y="3"/>
                    </a:lnTo>
                    <a:lnTo>
                      <a:pt x="9" y="8"/>
                    </a:lnTo>
                  </a:path>
                </a:pathLst>
              </a:custGeom>
              <a:noFill/>
              <a:ln w="3175">
                <a:solidFill>
                  <a:srgbClr val="000000"/>
                </a:solidFill>
                <a:miter lim="800000"/>
                <a:headEnd/>
                <a:tailEnd/>
              </a:ln>
            </p:spPr>
            <p:txBody>
              <a:bodyPr/>
              <a:lstStyle/>
              <a:p>
                <a:pPr algn="ctr" eaLnBrk="0" hangingPunct="0"/>
                <a:endParaRPr lang="en-US" dirty="0"/>
              </a:p>
            </p:txBody>
          </p:sp>
          <p:sp>
            <p:nvSpPr>
              <p:cNvPr id="1063" name="Freeform 3868"/>
              <p:cNvSpPr>
                <a:spLocks/>
              </p:cNvSpPr>
              <p:nvPr/>
            </p:nvSpPr>
            <p:spPr bwMode="auto">
              <a:xfrm>
                <a:off x="4448" y="2475"/>
                <a:ext cx="13" cy="34"/>
              </a:xfrm>
              <a:custGeom>
                <a:avLst/>
                <a:gdLst>
                  <a:gd name="T0" fmla="*/ 3 w 13"/>
                  <a:gd name="T1" fmla="*/ 0 h 34"/>
                  <a:gd name="T2" fmla="*/ 0 w 13"/>
                  <a:gd name="T3" fmla="*/ 0 h 34"/>
                  <a:gd name="T4" fmla="*/ 5 w 13"/>
                  <a:gd name="T5" fmla="*/ 0 h 34"/>
                  <a:gd name="T6" fmla="*/ 3 w 13"/>
                  <a:gd name="T7" fmla="*/ 7 h 34"/>
                  <a:gd name="T8" fmla="*/ 8 w 13"/>
                  <a:gd name="T9" fmla="*/ 8 h 34"/>
                  <a:gd name="T10" fmla="*/ 7 w 13"/>
                  <a:gd name="T11" fmla="*/ 15 h 34"/>
                  <a:gd name="T12" fmla="*/ 13 w 13"/>
                  <a:gd name="T13" fmla="*/ 31 h 34"/>
                  <a:gd name="T14" fmla="*/ 13 w 13"/>
                  <a:gd name="T15" fmla="*/ 34 h 34"/>
                  <a:gd name="T16" fmla="*/ 7 w 13"/>
                  <a:gd name="T17" fmla="*/ 1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4"/>
                  <a:gd name="T29" fmla="*/ 13 w 1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4">
                    <a:moveTo>
                      <a:pt x="3" y="0"/>
                    </a:moveTo>
                    <a:lnTo>
                      <a:pt x="0" y="0"/>
                    </a:lnTo>
                    <a:lnTo>
                      <a:pt x="5" y="0"/>
                    </a:lnTo>
                    <a:lnTo>
                      <a:pt x="3" y="7"/>
                    </a:lnTo>
                    <a:lnTo>
                      <a:pt x="8" y="8"/>
                    </a:lnTo>
                    <a:lnTo>
                      <a:pt x="7" y="15"/>
                    </a:lnTo>
                    <a:lnTo>
                      <a:pt x="13" y="31"/>
                    </a:lnTo>
                    <a:lnTo>
                      <a:pt x="13" y="34"/>
                    </a:lnTo>
                    <a:lnTo>
                      <a:pt x="7" y="15"/>
                    </a:lnTo>
                  </a:path>
                </a:pathLst>
              </a:custGeom>
              <a:noFill/>
              <a:ln w="3175">
                <a:solidFill>
                  <a:srgbClr val="000000"/>
                </a:solidFill>
                <a:miter lim="800000"/>
                <a:headEnd/>
                <a:tailEnd/>
              </a:ln>
            </p:spPr>
            <p:txBody>
              <a:bodyPr/>
              <a:lstStyle/>
              <a:p>
                <a:pPr algn="ctr" eaLnBrk="0" hangingPunct="0"/>
                <a:endParaRPr lang="en-US" dirty="0"/>
              </a:p>
            </p:txBody>
          </p:sp>
          <p:sp>
            <p:nvSpPr>
              <p:cNvPr id="1064" name="Freeform 3869"/>
              <p:cNvSpPr>
                <a:spLocks/>
              </p:cNvSpPr>
              <p:nvPr/>
            </p:nvSpPr>
            <p:spPr bwMode="auto">
              <a:xfrm>
                <a:off x="4437" y="2464"/>
                <a:ext cx="18" cy="26"/>
              </a:xfrm>
              <a:custGeom>
                <a:avLst/>
                <a:gdLst>
                  <a:gd name="T0" fmla="*/ 18 w 18"/>
                  <a:gd name="T1" fmla="*/ 26 h 26"/>
                  <a:gd name="T2" fmla="*/ 0 w 18"/>
                  <a:gd name="T3" fmla="*/ 3 h 26"/>
                  <a:gd name="T4" fmla="*/ 1 w 18"/>
                  <a:gd name="T5" fmla="*/ 0 h 26"/>
                  <a:gd name="T6" fmla="*/ 5 w 18"/>
                  <a:gd name="T7" fmla="*/ 3 h 26"/>
                  <a:gd name="T8" fmla="*/ 0 60000 65536"/>
                  <a:gd name="T9" fmla="*/ 0 60000 65536"/>
                  <a:gd name="T10" fmla="*/ 0 60000 65536"/>
                  <a:gd name="T11" fmla="*/ 0 60000 65536"/>
                  <a:gd name="T12" fmla="*/ 0 w 18"/>
                  <a:gd name="T13" fmla="*/ 0 h 26"/>
                  <a:gd name="T14" fmla="*/ 18 w 18"/>
                  <a:gd name="T15" fmla="*/ 26 h 26"/>
                </a:gdLst>
                <a:ahLst/>
                <a:cxnLst>
                  <a:cxn ang="T8">
                    <a:pos x="T0" y="T1"/>
                  </a:cxn>
                  <a:cxn ang="T9">
                    <a:pos x="T2" y="T3"/>
                  </a:cxn>
                  <a:cxn ang="T10">
                    <a:pos x="T4" y="T5"/>
                  </a:cxn>
                  <a:cxn ang="T11">
                    <a:pos x="T6" y="T7"/>
                  </a:cxn>
                </a:cxnLst>
                <a:rect l="T12" t="T13" r="T14" b="T15"/>
                <a:pathLst>
                  <a:path w="18" h="26">
                    <a:moveTo>
                      <a:pt x="18" y="26"/>
                    </a:moveTo>
                    <a:lnTo>
                      <a:pt x="0" y="3"/>
                    </a:lnTo>
                    <a:lnTo>
                      <a:pt x="1" y="0"/>
                    </a:lnTo>
                    <a:lnTo>
                      <a:pt x="5" y="3"/>
                    </a:lnTo>
                  </a:path>
                </a:pathLst>
              </a:custGeom>
              <a:noFill/>
              <a:ln w="3175">
                <a:solidFill>
                  <a:srgbClr val="000000"/>
                </a:solidFill>
                <a:miter lim="800000"/>
                <a:headEnd/>
                <a:tailEnd/>
              </a:ln>
            </p:spPr>
            <p:txBody>
              <a:bodyPr/>
              <a:lstStyle/>
              <a:p>
                <a:pPr algn="ctr" eaLnBrk="0" hangingPunct="0"/>
                <a:endParaRPr lang="en-US" dirty="0"/>
              </a:p>
            </p:txBody>
          </p:sp>
          <p:sp>
            <p:nvSpPr>
              <p:cNvPr id="1065" name="Freeform 3870"/>
              <p:cNvSpPr>
                <a:spLocks/>
              </p:cNvSpPr>
              <p:nvPr/>
            </p:nvSpPr>
            <p:spPr bwMode="auto">
              <a:xfrm>
                <a:off x="4440" y="2466"/>
                <a:ext cx="2" cy="3"/>
              </a:xfrm>
              <a:custGeom>
                <a:avLst/>
                <a:gdLst>
                  <a:gd name="T0" fmla="*/ 2 w 2"/>
                  <a:gd name="T1" fmla="*/ 1 h 3"/>
                  <a:gd name="T2" fmla="*/ 0 w 2"/>
                  <a:gd name="T3" fmla="*/ 0 h 3"/>
                  <a:gd name="T4" fmla="*/ 2 w 2"/>
                  <a:gd name="T5" fmla="*/ 3 h 3"/>
                  <a:gd name="T6" fmla="*/ 2 w 2"/>
                  <a:gd name="T7" fmla="*/ 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1"/>
                    </a:moveTo>
                    <a:lnTo>
                      <a:pt x="0" y="0"/>
                    </a:lnTo>
                    <a:lnTo>
                      <a:pt x="2" y="3"/>
                    </a:lnTo>
                    <a:lnTo>
                      <a:pt x="2" y="1"/>
                    </a:lnTo>
                  </a:path>
                </a:pathLst>
              </a:custGeom>
              <a:noFill/>
              <a:ln w="3175">
                <a:solidFill>
                  <a:srgbClr val="000000"/>
                </a:solidFill>
                <a:miter lim="800000"/>
                <a:headEnd/>
                <a:tailEnd/>
              </a:ln>
            </p:spPr>
            <p:txBody>
              <a:bodyPr/>
              <a:lstStyle/>
              <a:p>
                <a:pPr algn="ctr" eaLnBrk="0" hangingPunct="0"/>
                <a:endParaRPr lang="en-US" dirty="0"/>
              </a:p>
            </p:txBody>
          </p:sp>
          <p:sp>
            <p:nvSpPr>
              <p:cNvPr id="1066" name="Line 3871"/>
              <p:cNvSpPr>
                <a:spLocks noChangeShapeType="1"/>
              </p:cNvSpPr>
              <p:nvPr/>
            </p:nvSpPr>
            <p:spPr bwMode="auto">
              <a:xfrm flipV="1">
                <a:off x="5466" y="2464"/>
                <a:ext cx="1" cy="2"/>
              </a:xfrm>
              <a:prstGeom prst="line">
                <a:avLst/>
              </a:prstGeom>
              <a:noFill/>
              <a:ln w="3175">
                <a:solidFill>
                  <a:srgbClr val="000000"/>
                </a:solidFill>
                <a:miter lim="800000"/>
                <a:headEnd/>
                <a:tailEnd/>
              </a:ln>
            </p:spPr>
            <p:txBody>
              <a:bodyPr/>
              <a:lstStyle/>
              <a:p>
                <a:endParaRPr lang="en-US" dirty="0"/>
              </a:p>
            </p:txBody>
          </p:sp>
          <p:sp>
            <p:nvSpPr>
              <p:cNvPr id="1067" name="Line 3872"/>
              <p:cNvSpPr>
                <a:spLocks noChangeShapeType="1"/>
              </p:cNvSpPr>
              <p:nvPr/>
            </p:nvSpPr>
            <p:spPr bwMode="auto">
              <a:xfrm>
                <a:off x="5459" y="2466"/>
                <a:ext cx="1" cy="1"/>
              </a:xfrm>
              <a:prstGeom prst="line">
                <a:avLst/>
              </a:prstGeom>
              <a:noFill/>
              <a:ln w="3175">
                <a:solidFill>
                  <a:srgbClr val="000000"/>
                </a:solidFill>
                <a:miter lim="800000"/>
                <a:headEnd/>
                <a:tailEnd/>
              </a:ln>
            </p:spPr>
            <p:txBody>
              <a:bodyPr/>
              <a:lstStyle/>
              <a:p>
                <a:endParaRPr lang="en-US" dirty="0"/>
              </a:p>
            </p:txBody>
          </p:sp>
          <p:sp>
            <p:nvSpPr>
              <p:cNvPr id="1068" name="Line 3873"/>
              <p:cNvSpPr>
                <a:spLocks noChangeShapeType="1"/>
              </p:cNvSpPr>
              <p:nvPr/>
            </p:nvSpPr>
            <p:spPr bwMode="auto">
              <a:xfrm flipV="1">
                <a:off x="4555" y="2466"/>
                <a:ext cx="1" cy="1"/>
              </a:xfrm>
              <a:prstGeom prst="line">
                <a:avLst/>
              </a:prstGeom>
              <a:noFill/>
              <a:ln w="3175">
                <a:solidFill>
                  <a:srgbClr val="000000"/>
                </a:solidFill>
                <a:miter lim="800000"/>
                <a:headEnd/>
                <a:tailEnd/>
              </a:ln>
            </p:spPr>
            <p:txBody>
              <a:bodyPr/>
              <a:lstStyle/>
              <a:p>
                <a:endParaRPr lang="en-US" dirty="0"/>
              </a:p>
            </p:txBody>
          </p:sp>
          <p:sp>
            <p:nvSpPr>
              <p:cNvPr id="1069" name="Line 3874"/>
              <p:cNvSpPr>
                <a:spLocks noChangeShapeType="1"/>
              </p:cNvSpPr>
              <p:nvPr/>
            </p:nvSpPr>
            <p:spPr bwMode="auto">
              <a:xfrm flipV="1">
                <a:off x="4553" y="2466"/>
                <a:ext cx="2" cy="1"/>
              </a:xfrm>
              <a:prstGeom prst="line">
                <a:avLst/>
              </a:prstGeom>
              <a:noFill/>
              <a:ln w="3175">
                <a:solidFill>
                  <a:srgbClr val="000000"/>
                </a:solidFill>
                <a:miter lim="800000"/>
                <a:headEnd/>
                <a:tailEnd/>
              </a:ln>
            </p:spPr>
            <p:txBody>
              <a:bodyPr/>
              <a:lstStyle/>
              <a:p>
                <a:endParaRPr lang="en-US" dirty="0"/>
              </a:p>
            </p:txBody>
          </p:sp>
          <p:sp>
            <p:nvSpPr>
              <p:cNvPr id="1070" name="Freeform 3875"/>
              <p:cNvSpPr>
                <a:spLocks/>
              </p:cNvSpPr>
              <p:nvPr/>
            </p:nvSpPr>
            <p:spPr bwMode="auto">
              <a:xfrm>
                <a:off x="4548" y="2469"/>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71" name="Freeform 3876"/>
              <p:cNvSpPr>
                <a:spLocks/>
              </p:cNvSpPr>
              <p:nvPr/>
            </p:nvSpPr>
            <p:spPr bwMode="auto">
              <a:xfrm>
                <a:off x="5464" y="2469"/>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072" name="Freeform 3877"/>
              <p:cNvSpPr>
                <a:spLocks/>
              </p:cNvSpPr>
              <p:nvPr/>
            </p:nvSpPr>
            <p:spPr bwMode="auto">
              <a:xfrm>
                <a:off x="4552" y="2469"/>
                <a:ext cx="11" cy="3"/>
              </a:xfrm>
              <a:custGeom>
                <a:avLst/>
                <a:gdLst>
                  <a:gd name="T0" fmla="*/ 0 w 11"/>
                  <a:gd name="T1" fmla="*/ 0 h 3"/>
                  <a:gd name="T2" fmla="*/ 11 w 11"/>
                  <a:gd name="T3" fmla="*/ 3 h 3"/>
                  <a:gd name="T4" fmla="*/ 0 w 11"/>
                  <a:gd name="T5" fmla="*/ 0 h 3"/>
                  <a:gd name="T6" fmla="*/ 0 60000 65536"/>
                  <a:gd name="T7" fmla="*/ 0 60000 65536"/>
                  <a:gd name="T8" fmla="*/ 0 60000 65536"/>
                  <a:gd name="T9" fmla="*/ 0 w 11"/>
                  <a:gd name="T10" fmla="*/ 0 h 3"/>
                  <a:gd name="T11" fmla="*/ 11 w 11"/>
                  <a:gd name="T12" fmla="*/ 3 h 3"/>
                </a:gdLst>
                <a:ahLst/>
                <a:cxnLst>
                  <a:cxn ang="T6">
                    <a:pos x="T0" y="T1"/>
                  </a:cxn>
                  <a:cxn ang="T7">
                    <a:pos x="T2" y="T3"/>
                  </a:cxn>
                  <a:cxn ang="T8">
                    <a:pos x="T4" y="T5"/>
                  </a:cxn>
                </a:cxnLst>
                <a:rect l="T9" t="T10" r="T11" b="T12"/>
                <a:pathLst>
                  <a:path w="11" h="3">
                    <a:moveTo>
                      <a:pt x="0" y="0"/>
                    </a:moveTo>
                    <a:lnTo>
                      <a:pt x="11"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73" name="Line 3878"/>
              <p:cNvSpPr>
                <a:spLocks noChangeShapeType="1"/>
              </p:cNvSpPr>
              <p:nvPr/>
            </p:nvSpPr>
            <p:spPr bwMode="auto">
              <a:xfrm flipV="1">
                <a:off x="5459" y="2469"/>
                <a:ext cx="2" cy="1"/>
              </a:xfrm>
              <a:prstGeom prst="line">
                <a:avLst/>
              </a:prstGeom>
              <a:noFill/>
              <a:ln w="3175">
                <a:solidFill>
                  <a:srgbClr val="000000"/>
                </a:solidFill>
                <a:miter lim="800000"/>
                <a:headEnd/>
                <a:tailEnd/>
              </a:ln>
            </p:spPr>
            <p:txBody>
              <a:bodyPr/>
              <a:lstStyle/>
              <a:p>
                <a:endParaRPr lang="en-US" dirty="0"/>
              </a:p>
            </p:txBody>
          </p:sp>
          <p:sp>
            <p:nvSpPr>
              <p:cNvPr id="1074" name="Freeform 3879"/>
              <p:cNvSpPr>
                <a:spLocks/>
              </p:cNvSpPr>
              <p:nvPr/>
            </p:nvSpPr>
            <p:spPr bwMode="auto">
              <a:xfrm>
                <a:off x="5464" y="2470"/>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75" name="Freeform 3880"/>
              <p:cNvSpPr>
                <a:spLocks/>
              </p:cNvSpPr>
              <p:nvPr/>
            </p:nvSpPr>
            <p:spPr bwMode="auto">
              <a:xfrm>
                <a:off x="4550" y="2470"/>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76" name="Line 3881"/>
              <p:cNvSpPr>
                <a:spLocks noChangeShapeType="1"/>
              </p:cNvSpPr>
              <p:nvPr/>
            </p:nvSpPr>
            <p:spPr bwMode="auto">
              <a:xfrm flipV="1">
                <a:off x="4555" y="2469"/>
                <a:ext cx="1" cy="1"/>
              </a:xfrm>
              <a:prstGeom prst="line">
                <a:avLst/>
              </a:prstGeom>
              <a:noFill/>
              <a:ln w="3175">
                <a:solidFill>
                  <a:srgbClr val="000000"/>
                </a:solidFill>
                <a:miter lim="800000"/>
                <a:headEnd/>
                <a:tailEnd/>
              </a:ln>
            </p:spPr>
            <p:txBody>
              <a:bodyPr/>
              <a:lstStyle/>
              <a:p>
                <a:endParaRPr lang="en-US" dirty="0"/>
              </a:p>
            </p:txBody>
          </p:sp>
          <p:sp>
            <p:nvSpPr>
              <p:cNvPr id="1077" name="Line 3882"/>
              <p:cNvSpPr>
                <a:spLocks noChangeShapeType="1"/>
              </p:cNvSpPr>
              <p:nvPr/>
            </p:nvSpPr>
            <p:spPr bwMode="auto">
              <a:xfrm flipV="1">
                <a:off x="4451" y="2474"/>
                <a:ext cx="2" cy="1"/>
              </a:xfrm>
              <a:prstGeom prst="line">
                <a:avLst/>
              </a:prstGeom>
              <a:noFill/>
              <a:ln w="3175">
                <a:solidFill>
                  <a:srgbClr val="000000"/>
                </a:solidFill>
                <a:miter lim="800000"/>
                <a:headEnd/>
                <a:tailEnd/>
              </a:ln>
            </p:spPr>
            <p:txBody>
              <a:bodyPr/>
              <a:lstStyle/>
              <a:p>
                <a:endParaRPr lang="en-US" dirty="0"/>
              </a:p>
            </p:txBody>
          </p:sp>
          <p:sp>
            <p:nvSpPr>
              <p:cNvPr id="1078" name="Freeform 3883"/>
              <p:cNvSpPr>
                <a:spLocks/>
              </p:cNvSpPr>
              <p:nvPr/>
            </p:nvSpPr>
            <p:spPr bwMode="auto">
              <a:xfrm>
                <a:off x="4448" y="2470"/>
                <a:ext cx="5" cy="5"/>
              </a:xfrm>
              <a:custGeom>
                <a:avLst/>
                <a:gdLst>
                  <a:gd name="T0" fmla="*/ 3 w 5"/>
                  <a:gd name="T1" fmla="*/ 5 h 5"/>
                  <a:gd name="T2" fmla="*/ 5 w 5"/>
                  <a:gd name="T3" fmla="*/ 2 h 5"/>
                  <a:gd name="T4" fmla="*/ 0 w 5"/>
                  <a:gd name="T5" fmla="*/ 0 h 5"/>
                  <a:gd name="T6" fmla="*/ 5 w 5"/>
                  <a:gd name="T7" fmla="*/ 0 h 5"/>
                  <a:gd name="T8" fmla="*/ 3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5" y="2"/>
                    </a:lnTo>
                    <a:lnTo>
                      <a:pt x="0" y="0"/>
                    </a:lnTo>
                    <a:lnTo>
                      <a:pt x="5" y="0"/>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1079" name="Freeform 3884"/>
              <p:cNvSpPr>
                <a:spLocks/>
              </p:cNvSpPr>
              <p:nvPr/>
            </p:nvSpPr>
            <p:spPr bwMode="auto">
              <a:xfrm>
                <a:off x="4565" y="2470"/>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080" name="Line 3885"/>
              <p:cNvSpPr>
                <a:spLocks noChangeShapeType="1"/>
              </p:cNvSpPr>
              <p:nvPr/>
            </p:nvSpPr>
            <p:spPr bwMode="auto">
              <a:xfrm>
                <a:off x="4561" y="2470"/>
                <a:ext cx="2" cy="1"/>
              </a:xfrm>
              <a:prstGeom prst="line">
                <a:avLst/>
              </a:prstGeom>
              <a:noFill/>
              <a:ln w="3175">
                <a:solidFill>
                  <a:srgbClr val="000000"/>
                </a:solidFill>
                <a:miter lim="800000"/>
                <a:headEnd/>
                <a:tailEnd/>
              </a:ln>
            </p:spPr>
            <p:txBody>
              <a:bodyPr/>
              <a:lstStyle/>
              <a:p>
                <a:endParaRPr lang="en-US" dirty="0"/>
              </a:p>
            </p:txBody>
          </p:sp>
          <p:sp>
            <p:nvSpPr>
              <p:cNvPr id="1081" name="Freeform 3886"/>
              <p:cNvSpPr>
                <a:spLocks/>
              </p:cNvSpPr>
              <p:nvPr/>
            </p:nvSpPr>
            <p:spPr bwMode="auto">
              <a:xfrm>
                <a:off x="4550" y="2472"/>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82" name="Freeform 3887"/>
              <p:cNvSpPr>
                <a:spLocks/>
              </p:cNvSpPr>
              <p:nvPr/>
            </p:nvSpPr>
            <p:spPr bwMode="auto">
              <a:xfrm>
                <a:off x="5461" y="2472"/>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083" name="Line 3888"/>
              <p:cNvSpPr>
                <a:spLocks noChangeShapeType="1"/>
              </p:cNvSpPr>
              <p:nvPr/>
            </p:nvSpPr>
            <p:spPr bwMode="auto">
              <a:xfrm flipV="1">
                <a:off x="5461" y="2472"/>
                <a:ext cx="1" cy="2"/>
              </a:xfrm>
              <a:prstGeom prst="line">
                <a:avLst/>
              </a:prstGeom>
              <a:noFill/>
              <a:ln w="3175">
                <a:solidFill>
                  <a:srgbClr val="000000"/>
                </a:solidFill>
                <a:miter lim="800000"/>
                <a:headEnd/>
                <a:tailEnd/>
              </a:ln>
            </p:spPr>
            <p:txBody>
              <a:bodyPr/>
              <a:lstStyle/>
              <a:p>
                <a:endParaRPr lang="en-US" dirty="0"/>
              </a:p>
            </p:txBody>
          </p:sp>
          <p:sp>
            <p:nvSpPr>
              <p:cNvPr id="1084" name="Line 3889"/>
              <p:cNvSpPr>
                <a:spLocks noChangeShapeType="1"/>
              </p:cNvSpPr>
              <p:nvPr/>
            </p:nvSpPr>
            <p:spPr bwMode="auto">
              <a:xfrm flipV="1">
                <a:off x="4527" y="2474"/>
                <a:ext cx="1" cy="1"/>
              </a:xfrm>
              <a:prstGeom prst="line">
                <a:avLst/>
              </a:prstGeom>
              <a:noFill/>
              <a:ln w="3175">
                <a:solidFill>
                  <a:srgbClr val="000000"/>
                </a:solidFill>
                <a:miter lim="800000"/>
                <a:headEnd/>
                <a:tailEnd/>
              </a:ln>
            </p:spPr>
            <p:txBody>
              <a:bodyPr/>
              <a:lstStyle/>
              <a:p>
                <a:endParaRPr lang="en-US" dirty="0"/>
              </a:p>
            </p:txBody>
          </p:sp>
          <p:sp>
            <p:nvSpPr>
              <p:cNvPr id="1085" name="Line 3890"/>
              <p:cNvSpPr>
                <a:spLocks noChangeShapeType="1"/>
              </p:cNvSpPr>
              <p:nvPr/>
            </p:nvSpPr>
            <p:spPr bwMode="auto">
              <a:xfrm flipV="1">
                <a:off x="4527" y="2474"/>
                <a:ext cx="1" cy="1"/>
              </a:xfrm>
              <a:prstGeom prst="line">
                <a:avLst/>
              </a:prstGeom>
              <a:noFill/>
              <a:ln w="3175">
                <a:solidFill>
                  <a:srgbClr val="000000"/>
                </a:solidFill>
                <a:miter lim="800000"/>
                <a:headEnd/>
                <a:tailEnd/>
              </a:ln>
            </p:spPr>
            <p:txBody>
              <a:bodyPr/>
              <a:lstStyle/>
              <a:p>
                <a:endParaRPr lang="en-US" dirty="0"/>
              </a:p>
            </p:txBody>
          </p:sp>
          <p:sp>
            <p:nvSpPr>
              <p:cNvPr id="1086" name="Freeform 3891"/>
              <p:cNvSpPr>
                <a:spLocks/>
              </p:cNvSpPr>
              <p:nvPr/>
            </p:nvSpPr>
            <p:spPr bwMode="auto">
              <a:xfrm>
                <a:off x="5469" y="2475"/>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087" name="Freeform 3892"/>
              <p:cNvSpPr>
                <a:spLocks/>
              </p:cNvSpPr>
              <p:nvPr/>
            </p:nvSpPr>
            <p:spPr bwMode="auto">
              <a:xfrm>
                <a:off x="5464" y="2475"/>
                <a:ext cx="52" cy="98"/>
              </a:xfrm>
              <a:custGeom>
                <a:avLst/>
                <a:gdLst>
                  <a:gd name="T0" fmla="*/ 47 w 52"/>
                  <a:gd name="T1" fmla="*/ 98 h 98"/>
                  <a:gd name="T2" fmla="*/ 45 w 52"/>
                  <a:gd name="T3" fmla="*/ 87 h 98"/>
                  <a:gd name="T4" fmla="*/ 40 w 52"/>
                  <a:gd name="T5" fmla="*/ 87 h 98"/>
                  <a:gd name="T6" fmla="*/ 44 w 52"/>
                  <a:gd name="T7" fmla="*/ 87 h 98"/>
                  <a:gd name="T8" fmla="*/ 40 w 52"/>
                  <a:gd name="T9" fmla="*/ 85 h 98"/>
                  <a:gd name="T10" fmla="*/ 42 w 52"/>
                  <a:gd name="T11" fmla="*/ 75 h 98"/>
                  <a:gd name="T12" fmla="*/ 34 w 52"/>
                  <a:gd name="T13" fmla="*/ 61 h 98"/>
                  <a:gd name="T14" fmla="*/ 31 w 52"/>
                  <a:gd name="T15" fmla="*/ 63 h 98"/>
                  <a:gd name="T16" fmla="*/ 26 w 52"/>
                  <a:gd name="T17" fmla="*/ 58 h 98"/>
                  <a:gd name="T18" fmla="*/ 31 w 52"/>
                  <a:gd name="T19" fmla="*/ 55 h 98"/>
                  <a:gd name="T20" fmla="*/ 26 w 52"/>
                  <a:gd name="T21" fmla="*/ 56 h 98"/>
                  <a:gd name="T22" fmla="*/ 24 w 52"/>
                  <a:gd name="T23" fmla="*/ 37 h 98"/>
                  <a:gd name="T24" fmla="*/ 19 w 52"/>
                  <a:gd name="T25" fmla="*/ 34 h 98"/>
                  <a:gd name="T26" fmla="*/ 15 w 52"/>
                  <a:gd name="T27" fmla="*/ 21 h 98"/>
                  <a:gd name="T28" fmla="*/ 8 w 52"/>
                  <a:gd name="T29" fmla="*/ 18 h 98"/>
                  <a:gd name="T30" fmla="*/ 10 w 52"/>
                  <a:gd name="T31" fmla="*/ 7 h 98"/>
                  <a:gd name="T32" fmla="*/ 8 w 52"/>
                  <a:gd name="T33" fmla="*/ 7 h 98"/>
                  <a:gd name="T34" fmla="*/ 8 w 52"/>
                  <a:gd name="T35" fmla="*/ 2 h 98"/>
                  <a:gd name="T36" fmla="*/ 7 w 52"/>
                  <a:gd name="T37" fmla="*/ 7 h 98"/>
                  <a:gd name="T38" fmla="*/ 0 w 52"/>
                  <a:gd name="T39" fmla="*/ 7 h 98"/>
                  <a:gd name="T40" fmla="*/ 13 w 52"/>
                  <a:gd name="T41" fmla="*/ 0 h 98"/>
                  <a:gd name="T42" fmla="*/ 24 w 52"/>
                  <a:gd name="T43" fmla="*/ 35 h 98"/>
                  <a:gd name="T44" fmla="*/ 52 w 52"/>
                  <a:gd name="T45" fmla="*/ 98 h 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98"/>
                  <a:gd name="T71" fmla="*/ 52 w 52"/>
                  <a:gd name="T72" fmla="*/ 98 h 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98">
                    <a:moveTo>
                      <a:pt x="47" y="98"/>
                    </a:moveTo>
                    <a:lnTo>
                      <a:pt x="45" y="87"/>
                    </a:lnTo>
                    <a:lnTo>
                      <a:pt x="40" y="87"/>
                    </a:lnTo>
                    <a:lnTo>
                      <a:pt x="44" y="87"/>
                    </a:lnTo>
                    <a:lnTo>
                      <a:pt x="40" y="85"/>
                    </a:lnTo>
                    <a:lnTo>
                      <a:pt x="42" y="75"/>
                    </a:lnTo>
                    <a:lnTo>
                      <a:pt x="34" y="61"/>
                    </a:lnTo>
                    <a:lnTo>
                      <a:pt x="31" y="63"/>
                    </a:lnTo>
                    <a:lnTo>
                      <a:pt x="26" y="58"/>
                    </a:lnTo>
                    <a:lnTo>
                      <a:pt x="31" y="55"/>
                    </a:lnTo>
                    <a:lnTo>
                      <a:pt x="26" y="56"/>
                    </a:lnTo>
                    <a:lnTo>
                      <a:pt x="24" y="37"/>
                    </a:lnTo>
                    <a:lnTo>
                      <a:pt x="19" y="34"/>
                    </a:lnTo>
                    <a:lnTo>
                      <a:pt x="15" y="21"/>
                    </a:lnTo>
                    <a:lnTo>
                      <a:pt x="8" y="18"/>
                    </a:lnTo>
                    <a:lnTo>
                      <a:pt x="10" y="7"/>
                    </a:lnTo>
                    <a:lnTo>
                      <a:pt x="8" y="7"/>
                    </a:lnTo>
                    <a:lnTo>
                      <a:pt x="8" y="2"/>
                    </a:lnTo>
                    <a:lnTo>
                      <a:pt x="7" y="7"/>
                    </a:lnTo>
                    <a:lnTo>
                      <a:pt x="0" y="7"/>
                    </a:lnTo>
                    <a:lnTo>
                      <a:pt x="13" y="0"/>
                    </a:lnTo>
                    <a:lnTo>
                      <a:pt x="24" y="35"/>
                    </a:lnTo>
                    <a:lnTo>
                      <a:pt x="52" y="98"/>
                    </a:lnTo>
                  </a:path>
                </a:pathLst>
              </a:custGeom>
              <a:noFill/>
              <a:ln w="3175">
                <a:solidFill>
                  <a:srgbClr val="000000"/>
                </a:solidFill>
                <a:miter lim="800000"/>
                <a:headEnd/>
                <a:tailEnd/>
              </a:ln>
            </p:spPr>
            <p:txBody>
              <a:bodyPr/>
              <a:lstStyle/>
              <a:p>
                <a:pPr algn="ctr" eaLnBrk="0" hangingPunct="0"/>
                <a:endParaRPr lang="en-US" dirty="0"/>
              </a:p>
            </p:txBody>
          </p:sp>
          <p:sp>
            <p:nvSpPr>
              <p:cNvPr id="1088" name="Line 3893"/>
              <p:cNvSpPr>
                <a:spLocks noChangeShapeType="1"/>
              </p:cNvSpPr>
              <p:nvPr/>
            </p:nvSpPr>
            <p:spPr bwMode="auto">
              <a:xfrm flipH="1">
                <a:off x="5511" y="2573"/>
                <a:ext cx="5" cy="1"/>
              </a:xfrm>
              <a:prstGeom prst="line">
                <a:avLst/>
              </a:prstGeom>
              <a:noFill/>
              <a:ln w="3175">
                <a:solidFill>
                  <a:srgbClr val="000000"/>
                </a:solidFill>
                <a:miter lim="800000"/>
                <a:headEnd/>
                <a:tailEnd/>
              </a:ln>
            </p:spPr>
            <p:txBody>
              <a:bodyPr/>
              <a:lstStyle/>
              <a:p>
                <a:endParaRPr lang="en-US" dirty="0"/>
              </a:p>
            </p:txBody>
          </p:sp>
          <p:sp>
            <p:nvSpPr>
              <p:cNvPr id="1089" name="Freeform 3894"/>
              <p:cNvSpPr>
                <a:spLocks/>
              </p:cNvSpPr>
              <p:nvPr/>
            </p:nvSpPr>
            <p:spPr bwMode="auto">
              <a:xfrm>
                <a:off x="4461" y="2477"/>
                <a:ext cx="10" cy="11"/>
              </a:xfrm>
              <a:custGeom>
                <a:avLst/>
                <a:gdLst>
                  <a:gd name="T0" fmla="*/ 2 w 10"/>
                  <a:gd name="T1" fmla="*/ 11 h 11"/>
                  <a:gd name="T2" fmla="*/ 5 w 10"/>
                  <a:gd name="T3" fmla="*/ 8 h 11"/>
                  <a:gd name="T4" fmla="*/ 2 w 10"/>
                  <a:gd name="T5" fmla="*/ 11 h 11"/>
                  <a:gd name="T6" fmla="*/ 0 w 10"/>
                  <a:gd name="T7" fmla="*/ 6 h 11"/>
                  <a:gd name="T8" fmla="*/ 2 w 10"/>
                  <a:gd name="T9" fmla="*/ 0 h 11"/>
                  <a:gd name="T10" fmla="*/ 10 w 10"/>
                  <a:gd name="T11" fmla="*/ 6 h 11"/>
                  <a:gd name="T12" fmla="*/ 0 60000 65536"/>
                  <a:gd name="T13" fmla="*/ 0 60000 65536"/>
                  <a:gd name="T14" fmla="*/ 0 60000 65536"/>
                  <a:gd name="T15" fmla="*/ 0 60000 65536"/>
                  <a:gd name="T16" fmla="*/ 0 60000 65536"/>
                  <a:gd name="T17" fmla="*/ 0 60000 65536"/>
                  <a:gd name="T18" fmla="*/ 0 w 10"/>
                  <a:gd name="T19" fmla="*/ 0 h 11"/>
                  <a:gd name="T20" fmla="*/ 10 w 1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 h="11">
                    <a:moveTo>
                      <a:pt x="2" y="11"/>
                    </a:moveTo>
                    <a:lnTo>
                      <a:pt x="5" y="8"/>
                    </a:lnTo>
                    <a:lnTo>
                      <a:pt x="2" y="11"/>
                    </a:lnTo>
                    <a:lnTo>
                      <a:pt x="0" y="6"/>
                    </a:lnTo>
                    <a:lnTo>
                      <a:pt x="2" y="0"/>
                    </a:lnTo>
                    <a:lnTo>
                      <a:pt x="10" y="6"/>
                    </a:lnTo>
                  </a:path>
                </a:pathLst>
              </a:custGeom>
              <a:noFill/>
              <a:ln w="3175">
                <a:solidFill>
                  <a:srgbClr val="000000"/>
                </a:solidFill>
                <a:miter lim="800000"/>
                <a:headEnd/>
                <a:tailEnd/>
              </a:ln>
            </p:spPr>
            <p:txBody>
              <a:bodyPr/>
              <a:lstStyle/>
              <a:p>
                <a:pPr algn="ctr" eaLnBrk="0" hangingPunct="0"/>
                <a:endParaRPr lang="en-US" dirty="0"/>
              </a:p>
            </p:txBody>
          </p:sp>
          <p:sp>
            <p:nvSpPr>
              <p:cNvPr id="1090" name="Freeform 3895"/>
              <p:cNvSpPr>
                <a:spLocks/>
              </p:cNvSpPr>
              <p:nvPr/>
            </p:nvSpPr>
            <p:spPr bwMode="auto">
              <a:xfrm>
                <a:off x="4463" y="2483"/>
                <a:ext cx="8" cy="7"/>
              </a:xfrm>
              <a:custGeom>
                <a:avLst/>
                <a:gdLst>
                  <a:gd name="T0" fmla="*/ 8 w 8"/>
                  <a:gd name="T1" fmla="*/ 0 h 7"/>
                  <a:gd name="T2" fmla="*/ 6 w 8"/>
                  <a:gd name="T3" fmla="*/ 7 h 7"/>
                  <a:gd name="T4" fmla="*/ 0 w 8"/>
                  <a:gd name="T5" fmla="*/ 5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0"/>
                    </a:moveTo>
                    <a:lnTo>
                      <a:pt x="6"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091" name="Line 3896"/>
              <p:cNvSpPr>
                <a:spLocks noChangeShapeType="1"/>
              </p:cNvSpPr>
              <p:nvPr/>
            </p:nvSpPr>
            <p:spPr bwMode="auto">
              <a:xfrm flipV="1">
                <a:off x="5464" y="2478"/>
                <a:ext cx="1" cy="2"/>
              </a:xfrm>
              <a:prstGeom prst="line">
                <a:avLst/>
              </a:prstGeom>
              <a:noFill/>
              <a:ln w="3175">
                <a:solidFill>
                  <a:srgbClr val="000000"/>
                </a:solidFill>
                <a:miter lim="800000"/>
                <a:headEnd/>
                <a:tailEnd/>
              </a:ln>
            </p:spPr>
            <p:txBody>
              <a:bodyPr/>
              <a:lstStyle/>
              <a:p>
                <a:endParaRPr lang="en-US" dirty="0"/>
              </a:p>
            </p:txBody>
          </p:sp>
          <p:sp>
            <p:nvSpPr>
              <p:cNvPr id="1092" name="Line 3897"/>
              <p:cNvSpPr>
                <a:spLocks noChangeShapeType="1"/>
              </p:cNvSpPr>
              <p:nvPr/>
            </p:nvSpPr>
            <p:spPr bwMode="auto">
              <a:xfrm flipH="1" flipV="1">
                <a:off x="5097" y="2480"/>
                <a:ext cx="3" cy="3"/>
              </a:xfrm>
              <a:prstGeom prst="line">
                <a:avLst/>
              </a:prstGeom>
              <a:noFill/>
              <a:ln w="3175">
                <a:solidFill>
                  <a:srgbClr val="000000"/>
                </a:solidFill>
                <a:miter lim="800000"/>
                <a:headEnd/>
                <a:tailEnd/>
              </a:ln>
            </p:spPr>
            <p:txBody>
              <a:bodyPr/>
              <a:lstStyle/>
              <a:p>
                <a:endParaRPr lang="en-US" dirty="0"/>
              </a:p>
            </p:txBody>
          </p:sp>
          <p:sp>
            <p:nvSpPr>
              <p:cNvPr id="1093" name="Line 3898"/>
              <p:cNvSpPr>
                <a:spLocks noChangeShapeType="1"/>
              </p:cNvSpPr>
              <p:nvPr/>
            </p:nvSpPr>
            <p:spPr bwMode="auto">
              <a:xfrm>
                <a:off x="5097" y="2480"/>
                <a:ext cx="3" cy="3"/>
              </a:xfrm>
              <a:prstGeom prst="line">
                <a:avLst/>
              </a:prstGeom>
              <a:noFill/>
              <a:ln w="3175">
                <a:solidFill>
                  <a:srgbClr val="000000"/>
                </a:solidFill>
                <a:miter lim="800000"/>
                <a:headEnd/>
                <a:tailEnd/>
              </a:ln>
            </p:spPr>
            <p:txBody>
              <a:bodyPr/>
              <a:lstStyle/>
              <a:p>
                <a:endParaRPr lang="en-US" dirty="0"/>
              </a:p>
            </p:txBody>
          </p:sp>
          <p:sp>
            <p:nvSpPr>
              <p:cNvPr id="1094" name="Line 3899"/>
              <p:cNvSpPr>
                <a:spLocks noChangeShapeType="1"/>
              </p:cNvSpPr>
              <p:nvPr/>
            </p:nvSpPr>
            <p:spPr bwMode="auto">
              <a:xfrm flipV="1">
                <a:off x="4531" y="2482"/>
                <a:ext cx="3" cy="1"/>
              </a:xfrm>
              <a:prstGeom prst="line">
                <a:avLst/>
              </a:prstGeom>
              <a:noFill/>
              <a:ln w="3175">
                <a:solidFill>
                  <a:srgbClr val="000000"/>
                </a:solidFill>
                <a:miter lim="800000"/>
                <a:headEnd/>
                <a:tailEnd/>
              </a:ln>
            </p:spPr>
            <p:txBody>
              <a:bodyPr/>
              <a:lstStyle/>
              <a:p>
                <a:endParaRPr lang="en-US" dirty="0"/>
              </a:p>
            </p:txBody>
          </p:sp>
          <p:sp>
            <p:nvSpPr>
              <p:cNvPr id="1095" name="Line 3900"/>
              <p:cNvSpPr>
                <a:spLocks noChangeShapeType="1"/>
              </p:cNvSpPr>
              <p:nvPr/>
            </p:nvSpPr>
            <p:spPr bwMode="auto">
              <a:xfrm flipH="1">
                <a:off x="4531" y="2482"/>
                <a:ext cx="3" cy="1"/>
              </a:xfrm>
              <a:prstGeom prst="line">
                <a:avLst/>
              </a:prstGeom>
              <a:noFill/>
              <a:ln w="3175">
                <a:solidFill>
                  <a:srgbClr val="000000"/>
                </a:solidFill>
                <a:miter lim="800000"/>
                <a:headEnd/>
                <a:tailEnd/>
              </a:ln>
            </p:spPr>
            <p:txBody>
              <a:bodyPr/>
              <a:lstStyle/>
              <a:p>
                <a:endParaRPr lang="en-US" dirty="0"/>
              </a:p>
            </p:txBody>
          </p:sp>
          <p:sp>
            <p:nvSpPr>
              <p:cNvPr id="1096" name="Line 3901"/>
              <p:cNvSpPr>
                <a:spLocks noChangeShapeType="1"/>
              </p:cNvSpPr>
              <p:nvPr/>
            </p:nvSpPr>
            <p:spPr bwMode="auto">
              <a:xfrm flipH="1">
                <a:off x="4534" y="2486"/>
                <a:ext cx="1" cy="4"/>
              </a:xfrm>
              <a:prstGeom prst="line">
                <a:avLst/>
              </a:prstGeom>
              <a:noFill/>
              <a:ln w="3175">
                <a:solidFill>
                  <a:srgbClr val="000000"/>
                </a:solidFill>
                <a:miter lim="800000"/>
                <a:headEnd/>
                <a:tailEnd/>
              </a:ln>
            </p:spPr>
            <p:txBody>
              <a:bodyPr/>
              <a:lstStyle/>
              <a:p>
                <a:endParaRPr lang="en-US" dirty="0"/>
              </a:p>
            </p:txBody>
          </p:sp>
          <p:sp>
            <p:nvSpPr>
              <p:cNvPr id="1097" name="Freeform 3902"/>
              <p:cNvSpPr>
                <a:spLocks/>
              </p:cNvSpPr>
              <p:nvPr/>
            </p:nvSpPr>
            <p:spPr bwMode="auto">
              <a:xfrm>
                <a:off x="4532" y="2486"/>
                <a:ext cx="3" cy="4"/>
              </a:xfrm>
              <a:custGeom>
                <a:avLst/>
                <a:gdLst>
                  <a:gd name="T0" fmla="*/ 2 w 3"/>
                  <a:gd name="T1" fmla="*/ 4 h 4"/>
                  <a:gd name="T2" fmla="*/ 0 w 3"/>
                  <a:gd name="T3" fmla="*/ 0 h 4"/>
                  <a:gd name="T4" fmla="*/ 3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lnTo>
                      <a:pt x="0" y="0"/>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1098" name="Line 3903"/>
              <p:cNvSpPr>
                <a:spLocks noChangeShapeType="1"/>
              </p:cNvSpPr>
              <p:nvPr/>
            </p:nvSpPr>
            <p:spPr bwMode="auto">
              <a:xfrm>
                <a:off x="4535" y="2486"/>
                <a:ext cx="1" cy="1"/>
              </a:xfrm>
              <a:prstGeom prst="line">
                <a:avLst/>
              </a:prstGeom>
              <a:noFill/>
              <a:ln w="3175">
                <a:solidFill>
                  <a:srgbClr val="000000"/>
                </a:solidFill>
                <a:miter lim="800000"/>
                <a:headEnd/>
                <a:tailEnd/>
              </a:ln>
            </p:spPr>
            <p:txBody>
              <a:bodyPr/>
              <a:lstStyle/>
              <a:p>
                <a:endParaRPr lang="en-US" dirty="0"/>
              </a:p>
            </p:txBody>
          </p:sp>
          <p:sp>
            <p:nvSpPr>
              <p:cNvPr id="1099" name="Line 3904"/>
              <p:cNvSpPr>
                <a:spLocks noChangeShapeType="1"/>
              </p:cNvSpPr>
              <p:nvPr/>
            </p:nvSpPr>
            <p:spPr bwMode="auto">
              <a:xfrm>
                <a:off x="4535" y="2486"/>
                <a:ext cx="1" cy="1"/>
              </a:xfrm>
              <a:prstGeom prst="line">
                <a:avLst/>
              </a:prstGeom>
              <a:noFill/>
              <a:ln w="3175">
                <a:solidFill>
                  <a:srgbClr val="000000"/>
                </a:solidFill>
                <a:miter lim="800000"/>
                <a:headEnd/>
                <a:tailEnd/>
              </a:ln>
            </p:spPr>
            <p:txBody>
              <a:bodyPr/>
              <a:lstStyle/>
              <a:p>
                <a:endParaRPr lang="en-US" dirty="0"/>
              </a:p>
            </p:txBody>
          </p:sp>
          <p:sp>
            <p:nvSpPr>
              <p:cNvPr id="1100" name="Line 3905"/>
              <p:cNvSpPr>
                <a:spLocks noChangeShapeType="1"/>
              </p:cNvSpPr>
              <p:nvPr/>
            </p:nvSpPr>
            <p:spPr bwMode="auto">
              <a:xfrm flipV="1">
                <a:off x="5102" y="2485"/>
                <a:ext cx="1" cy="1"/>
              </a:xfrm>
              <a:prstGeom prst="line">
                <a:avLst/>
              </a:prstGeom>
              <a:noFill/>
              <a:ln w="3175">
                <a:solidFill>
                  <a:srgbClr val="000000"/>
                </a:solidFill>
                <a:miter lim="800000"/>
                <a:headEnd/>
                <a:tailEnd/>
              </a:ln>
            </p:spPr>
            <p:txBody>
              <a:bodyPr/>
              <a:lstStyle/>
              <a:p>
                <a:endParaRPr lang="en-US" dirty="0"/>
              </a:p>
            </p:txBody>
          </p:sp>
          <p:sp>
            <p:nvSpPr>
              <p:cNvPr id="1101" name="Line 3906"/>
              <p:cNvSpPr>
                <a:spLocks noChangeShapeType="1"/>
              </p:cNvSpPr>
              <p:nvPr/>
            </p:nvSpPr>
            <p:spPr bwMode="auto">
              <a:xfrm>
                <a:off x="5102" y="2485"/>
                <a:ext cx="1" cy="1"/>
              </a:xfrm>
              <a:prstGeom prst="line">
                <a:avLst/>
              </a:prstGeom>
              <a:noFill/>
              <a:ln w="3175">
                <a:solidFill>
                  <a:srgbClr val="000000"/>
                </a:solidFill>
                <a:miter lim="800000"/>
                <a:headEnd/>
                <a:tailEnd/>
              </a:ln>
            </p:spPr>
            <p:txBody>
              <a:bodyPr/>
              <a:lstStyle/>
              <a:p>
                <a:endParaRPr lang="en-US" dirty="0"/>
              </a:p>
            </p:txBody>
          </p:sp>
          <p:sp>
            <p:nvSpPr>
              <p:cNvPr id="1102" name="Line 3907"/>
              <p:cNvSpPr>
                <a:spLocks noChangeShapeType="1"/>
              </p:cNvSpPr>
              <p:nvPr/>
            </p:nvSpPr>
            <p:spPr bwMode="auto">
              <a:xfrm flipH="1">
                <a:off x="5102" y="2486"/>
                <a:ext cx="1" cy="1"/>
              </a:xfrm>
              <a:prstGeom prst="line">
                <a:avLst/>
              </a:prstGeom>
              <a:noFill/>
              <a:ln w="3175">
                <a:solidFill>
                  <a:srgbClr val="000000"/>
                </a:solidFill>
                <a:miter lim="800000"/>
                <a:headEnd/>
                <a:tailEnd/>
              </a:ln>
            </p:spPr>
            <p:txBody>
              <a:bodyPr/>
              <a:lstStyle/>
              <a:p>
                <a:endParaRPr lang="en-US" dirty="0"/>
              </a:p>
            </p:txBody>
          </p:sp>
          <p:sp>
            <p:nvSpPr>
              <p:cNvPr id="1103" name="Line 3908"/>
              <p:cNvSpPr>
                <a:spLocks noChangeShapeType="1"/>
              </p:cNvSpPr>
              <p:nvPr/>
            </p:nvSpPr>
            <p:spPr bwMode="auto">
              <a:xfrm>
                <a:off x="5102" y="2486"/>
                <a:ext cx="1" cy="1"/>
              </a:xfrm>
              <a:prstGeom prst="line">
                <a:avLst/>
              </a:prstGeom>
              <a:noFill/>
              <a:ln w="3175">
                <a:solidFill>
                  <a:srgbClr val="000000"/>
                </a:solidFill>
                <a:miter lim="800000"/>
                <a:headEnd/>
                <a:tailEnd/>
              </a:ln>
            </p:spPr>
            <p:txBody>
              <a:bodyPr/>
              <a:lstStyle/>
              <a:p>
                <a:endParaRPr lang="en-US" dirty="0"/>
              </a:p>
            </p:txBody>
          </p:sp>
          <p:sp>
            <p:nvSpPr>
              <p:cNvPr id="1104" name="Freeform 3909"/>
              <p:cNvSpPr>
                <a:spLocks/>
              </p:cNvSpPr>
              <p:nvPr/>
            </p:nvSpPr>
            <p:spPr bwMode="auto">
              <a:xfrm>
                <a:off x="4537" y="2486"/>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105" name="Line 3910"/>
              <p:cNvSpPr>
                <a:spLocks noChangeShapeType="1"/>
              </p:cNvSpPr>
              <p:nvPr/>
            </p:nvSpPr>
            <p:spPr bwMode="auto">
              <a:xfrm>
                <a:off x="5103" y="2488"/>
                <a:ext cx="2" cy="2"/>
              </a:xfrm>
              <a:prstGeom prst="line">
                <a:avLst/>
              </a:prstGeom>
              <a:noFill/>
              <a:ln w="3175">
                <a:solidFill>
                  <a:srgbClr val="000000"/>
                </a:solidFill>
                <a:miter lim="800000"/>
                <a:headEnd/>
                <a:tailEnd/>
              </a:ln>
            </p:spPr>
            <p:txBody>
              <a:bodyPr/>
              <a:lstStyle/>
              <a:p>
                <a:endParaRPr lang="en-US" dirty="0"/>
              </a:p>
            </p:txBody>
          </p:sp>
          <p:sp>
            <p:nvSpPr>
              <p:cNvPr id="1106" name="Line 3911"/>
              <p:cNvSpPr>
                <a:spLocks noChangeShapeType="1"/>
              </p:cNvSpPr>
              <p:nvPr/>
            </p:nvSpPr>
            <p:spPr bwMode="auto">
              <a:xfrm flipH="1" flipV="1">
                <a:off x="5103" y="2488"/>
                <a:ext cx="2" cy="2"/>
              </a:xfrm>
              <a:prstGeom prst="line">
                <a:avLst/>
              </a:prstGeom>
              <a:noFill/>
              <a:ln w="3175">
                <a:solidFill>
                  <a:srgbClr val="000000"/>
                </a:solidFill>
                <a:miter lim="800000"/>
                <a:headEnd/>
                <a:tailEnd/>
              </a:ln>
            </p:spPr>
            <p:txBody>
              <a:bodyPr/>
              <a:lstStyle/>
              <a:p>
                <a:endParaRPr lang="en-US" dirty="0"/>
              </a:p>
            </p:txBody>
          </p:sp>
          <p:sp>
            <p:nvSpPr>
              <p:cNvPr id="1107" name="Line 3912"/>
              <p:cNvSpPr>
                <a:spLocks noChangeShapeType="1"/>
              </p:cNvSpPr>
              <p:nvPr/>
            </p:nvSpPr>
            <p:spPr bwMode="auto">
              <a:xfrm>
                <a:off x="4540" y="2490"/>
                <a:ext cx="1" cy="1"/>
              </a:xfrm>
              <a:prstGeom prst="line">
                <a:avLst/>
              </a:prstGeom>
              <a:noFill/>
              <a:ln w="3175">
                <a:solidFill>
                  <a:srgbClr val="000000"/>
                </a:solidFill>
                <a:miter lim="800000"/>
                <a:headEnd/>
                <a:tailEnd/>
              </a:ln>
            </p:spPr>
            <p:txBody>
              <a:bodyPr/>
              <a:lstStyle/>
              <a:p>
                <a:endParaRPr lang="en-US" dirty="0"/>
              </a:p>
            </p:txBody>
          </p:sp>
          <p:sp>
            <p:nvSpPr>
              <p:cNvPr id="1108" name="Line 3913"/>
              <p:cNvSpPr>
                <a:spLocks noChangeShapeType="1"/>
              </p:cNvSpPr>
              <p:nvPr/>
            </p:nvSpPr>
            <p:spPr bwMode="auto">
              <a:xfrm>
                <a:off x="4540" y="2490"/>
                <a:ext cx="1" cy="1"/>
              </a:xfrm>
              <a:prstGeom prst="line">
                <a:avLst/>
              </a:prstGeom>
              <a:noFill/>
              <a:ln w="3175">
                <a:solidFill>
                  <a:srgbClr val="000000"/>
                </a:solidFill>
                <a:miter lim="800000"/>
                <a:headEnd/>
                <a:tailEnd/>
              </a:ln>
            </p:spPr>
            <p:txBody>
              <a:bodyPr/>
              <a:lstStyle/>
              <a:p>
                <a:endParaRPr lang="en-US" dirty="0"/>
              </a:p>
            </p:txBody>
          </p:sp>
          <p:sp>
            <p:nvSpPr>
              <p:cNvPr id="1109" name="Line 3914"/>
              <p:cNvSpPr>
                <a:spLocks noChangeShapeType="1"/>
              </p:cNvSpPr>
              <p:nvPr/>
            </p:nvSpPr>
            <p:spPr bwMode="auto">
              <a:xfrm>
                <a:off x="4540" y="2490"/>
                <a:ext cx="2" cy="1"/>
              </a:xfrm>
              <a:prstGeom prst="line">
                <a:avLst/>
              </a:prstGeom>
              <a:noFill/>
              <a:ln w="3175">
                <a:solidFill>
                  <a:srgbClr val="000000"/>
                </a:solidFill>
                <a:miter lim="800000"/>
                <a:headEnd/>
                <a:tailEnd/>
              </a:ln>
            </p:spPr>
            <p:txBody>
              <a:bodyPr/>
              <a:lstStyle/>
              <a:p>
                <a:endParaRPr lang="en-US" dirty="0"/>
              </a:p>
            </p:txBody>
          </p:sp>
          <p:sp>
            <p:nvSpPr>
              <p:cNvPr id="1110" name="Line 3915"/>
              <p:cNvSpPr>
                <a:spLocks noChangeShapeType="1"/>
              </p:cNvSpPr>
              <p:nvPr/>
            </p:nvSpPr>
            <p:spPr bwMode="auto">
              <a:xfrm flipH="1">
                <a:off x="4540" y="2490"/>
                <a:ext cx="2" cy="1"/>
              </a:xfrm>
              <a:prstGeom prst="line">
                <a:avLst/>
              </a:prstGeom>
              <a:noFill/>
              <a:ln w="3175">
                <a:solidFill>
                  <a:srgbClr val="000000"/>
                </a:solidFill>
                <a:miter lim="800000"/>
                <a:headEnd/>
                <a:tailEnd/>
              </a:ln>
            </p:spPr>
            <p:txBody>
              <a:bodyPr/>
              <a:lstStyle/>
              <a:p>
                <a:endParaRPr lang="en-US" dirty="0"/>
              </a:p>
            </p:txBody>
          </p:sp>
          <p:sp>
            <p:nvSpPr>
              <p:cNvPr id="1111" name="Line 3916"/>
              <p:cNvSpPr>
                <a:spLocks noChangeShapeType="1"/>
              </p:cNvSpPr>
              <p:nvPr/>
            </p:nvSpPr>
            <p:spPr bwMode="auto">
              <a:xfrm flipV="1">
                <a:off x="4461" y="2488"/>
                <a:ext cx="1" cy="2"/>
              </a:xfrm>
              <a:prstGeom prst="line">
                <a:avLst/>
              </a:prstGeom>
              <a:noFill/>
              <a:ln w="3175">
                <a:solidFill>
                  <a:srgbClr val="000000"/>
                </a:solidFill>
                <a:miter lim="800000"/>
                <a:headEnd/>
                <a:tailEnd/>
              </a:ln>
            </p:spPr>
            <p:txBody>
              <a:bodyPr/>
              <a:lstStyle/>
              <a:p>
                <a:endParaRPr lang="en-US" dirty="0"/>
              </a:p>
            </p:txBody>
          </p:sp>
          <p:sp>
            <p:nvSpPr>
              <p:cNvPr id="1112" name="Freeform 3917"/>
              <p:cNvSpPr>
                <a:spLocks/>
              </p:cNvSpPr>
              <p:nvPr/>
            </p:nvSpPr>
            <p:spPr bwMode="auto">
              <a:xfrm>
                <a:off x="4540" y="2490"/>
                <a:ext cx="4" cy="3"/>
              </a:xfrm>
              <a:custGeom>
                <a:avLst/>
                <a:gdLst>
                  <a:gd name="T0" fmla="*/ 2 w 4"/>
                  <a:gd name="T1" fmla="*/ 3 h 3"/>
                  <a:gd name="T2" fmla="*/ 0 w 4"/>
                  <a:gd name="T3" fmla="*/ 0 h 3"/>
                  <a:gd name="T4" fmla="*/ 4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3"/>
                    </a:moveTo>
                    <a:lnTo>
                      <a:pt x="0" y="0"/>
                    </a:lnTo>
                    <a:lnTo>
                      <a:pt x="4" y="3"/>
                    </a:lnTo>
                  </a:path>
                </a:pathLst>
              </a:custGeom>
              <a:noFill/>
              <a:ln w="3175">
                <a:solidFill>
                  <a:srgbClr val="000000"/>
                </a:solidFill>
                <a:miter lim="800000"/>
                <a:headEnd/>
                <a:tailEnd/>
              </a:ln>
            </p:spPr>
            <p:txBody>
              <a:bodyPr/>
              <a:lstStyle/>
              <a:p>
                <a:pPr algn="ctr" eaLnBrk="0" hangingPunct="0"/>
                <a:endParaRPr lang="en-US" dirty="0"/>
              </a:p>
            </p:txBody>
          </p:sp>
          <p:sp>
            <p:nvSpPr>
              <p:cNvPr id="1113" name="Line 3918"/>
              <p:cNvSpPr>
                <a:spLocks noChangeShapeType="1"/>
              </p:cNvSpPr>
              <p:nvPr/>
            </p:nvSpPr>
            <p:spPr bwMode="auto">
              <a:xfrm flipH="1">
                <a:off x="4542" y="2493"/>
                <a:ext cx="2" cy="1"/>
              </a:xfrm>
              <a:prstGeom prst="line">
                <a:avLst/>
              </a:prstGeom>
              <a:noFill/>
              <a:ln w="3175">
                <a:solidFill>
                  <a:srgbClr val="000000"/>
                </a:solidFill>
                <a:miter lim="800000"/>
                <a:headEnd/>
                <a:tailEnd/>
              </a:ln>
            </p:spPr>
            <p:txBody>
              <a:bodyPr/>
              <a:lstStyle/>
              <a:p>
                <a:endParaRPr lang="en-US" dirty="0"/>
              </a:p>
            </p:txBody>
          </p:sp>
          <p:sp>
            <p:nvSpPr>
              <p:cNvPr id="1114" name="Line 3919"/>
              <p:cNvSpPr>
                <a:spLocks noChangeShapeType="1"/>
              </p:cNvSpPr>
              <p:nvPr/>
            </p:nvSpPr>
            <p:spPr bwMode="auto">
              <a:xfrm>
                <a:off x="5105" y="2490"/>
                <a:ext cx="1" cy="3"/>
              </a:xfrm>
              <a:prstGeom prst="line">
                <a:avLst/>
              </a:prstGeom>
              <a:noFill/>
              <a:ln w="3175">
                <a:solidFill>
                  <a:srgbClr val="000000"/>
                </a:solidFill>
                <a:miter lim="800000"/>
                <a:headEnd/>
                <a:tailEnd/>
              </a:ln>
            </p:spPr>
            <p:txBody>
              <a:bodyPr/>
              <a:lstStyle/>
              <a:p>
                <a:endParaRPr lang="en-US" dirty="0"/>
              </a:p>
            </p:txBody>
          </p:sp>
          <p:sp>
            <p:nvSpPr>
              <p:cNvPr id="1115" name="Line 3920"/>
              <p:cNvSpPr>
                <a:spLocks noChangeShapeType="1"/>
              </p:cNvSpPr>
              <p:nvPr/>
            </p:nvSpPr>
            <p:spPr bwMode="auto">
              <a:xfrm flipV="1">
                <a:off x="5105" y="2490"/>
                <a:ext cx="1" cy="3"/>
              </a:xfrm>
              <a:prstGeom prst="line">
                <a:avLst/>
              </a:prstGeom>
              <a:noFill/>
              <a:ln w="3175">
                <a:solidFill>
                  <a:srgbClr val="000000"/>
                </a:solidFill>
                <a:miter lim="800000"/>
                <a:headEnd/>
                <a:tailEnd/>
              </a:ln>
            </p:spPr>
            <p:txBody>
              <a:bodyPr/>
              <a:lstStyle/>
              <a:p>
                <a:endParaRPr lang="en-US" dirty="0"/>
              </a:p>
            </p:txBody>
          </p:sp>
          <p:sp>
            <p:nvSpPr>
              <p:cNvPr id="1116" name="Line 3921"/>
              <p:cNvSpPr>
                <a:spLocks noChangeShapeType="1"/>
              </p:cNvSpPr>
              <p:nvPr/>
            </p:nvSpPr>
            <p:spPr bwMode="auto">
              <a:xfrm flipH="1" flipV="1">
                <a:off x="5107" y="2493"/>
                <a:ext cx="1" cy="1"/>
              </a:xfrm>
              <a:prstGeom prst="line">
                <a:avLst/>
              </a:prstGeom>
              <a:noFill/>
              <a:ln w="3175">
                <a:solidFill>
                  <a:srgbClr val="000000"/>
                </a:solidFill>
                <a:miter lim="800000"/>
                <a:headEnd/>
                <a:tailEnd/>
              </a:ln>
            </p:spPr>
            <p:txBody>
              <a:bodyPr/>
              <a:lstStyle/>
              <a:p>
                <a:endParaRPr lang="en-US" dirty="0"/>
              </a:p>
            </p:txBody>
          </p:sp>
          <p:sp>
            <p:nvSpPr>
              <p:cNvPr id="1117" name="Freeform 3922"/>
              <p:cNvSpPr>
                <a:spLocks/>
              </p:cNvSpPr>
              <p:nvPr/>
            </p:nvSpPr>
            <p:spPr bwMode="auto">
              <a:xfrm>
                <a:off x="5107" y="2493"/>
                <a:ext cx="9" cy="13"/>
              </a:xfrm>
              <a:custGeom>
                <a:avLst/>
                <a:gdLst>
                  <a:gd name="T0" fmla="*/ 0 w 9"/>
                  <a:gd name="T1" fmla="*/ 0 h 13"/>
                  <a:gd name="T2" fmla="*/ 8 w 9"/>
                  <a:gd name="T3" fmla="*/ 5 h 13"/>
                  <a:gd name="T4" fmla="*/ 9 w 9"/>
                  <a:gd name="T5" fmla="*/ 13 h 13"/>
                  <a:gd name="T6" fmla="*/ 0 60000 65536"/>
                  <a:gd name="T7" fmla="*/ 0 60000 65536"/>
                  <a:gd name="T8" fmla="*/ 0 60000 65536"/>
                  <a:gd name="T9" fmla="*/ 0 w 9"/>
                  <a:gd name="T10" fmla="*/ 0 h 13"/>
                  <a:gd name="T11" fmla="*/ 9 w 9"/>
                  <a:gd name="T12" fmla="*/ 13 h 13"/>
                </a:gdLst>
                <a:ahLst/>
                <a:cxnLst>
                  <a:cxn ang="T6">
                    <a:pos x="T0" y="T1"/>
                  </a:cxn>
                  <a:cxn ang="T7">
                    <a:pos x="T2" y="T3"/>
                  </a:cxn>
                  <a:cxn ang="T8">
                    <a:pos x="T4" y="T5"/>
                  </a:cxn>
                </a:cxnLst>
                <a:rect l="T9" t="T10" r="T11" b="T12"/>
                <a:pathLst>
                  <a:path w="9" h="13">
                    <a:moveTo>
                      <a:pt x="0" y="0"/>
                    </a:moveTo>
                    <a:lnTo>
                      <a:pt x="8" y="5"/>
                    </a:lnTo>
                    <a:lnTo>
                      <a:pt x="9" y="13"/>
                    </a:lnTo>
                  </a:path>
                </a:pathLst>
              </a:custGeom>
              <a:noFill/>
              <a:ln w="3175">
                <a:solidFill>
                  <a:srgbClr val="000000"/>
                </a:solidFill>
                <a:miter lim="800000"/>
                <a:headEnd/>
                <a:tailEnd/>
              </a:ln>
            </p:spPr>
            <p:txBody>
              <a:bodyPr/>
              <a:lstStyle/>
              <a:p>
                <a:pPr algn="ctr" eaLnBrk="0" hangingPunct="0"/>
                <a:endParaRPr lang="en-US" dirty="0"/>
              </a:p>
            </p:txBody>
          </p:sp>
          <p:sp>
            <p:nvSpPr>
              <p:cNvPr id="1118" name="Line 3923"/>
              <p:cNvSpPr>
                <a:spLocks noChangeShapeType="1"/>
              </p:cNvSpPr>
              <p:nvPr/>
            </p:nvSpPr>
            <p:spPr bwMode="auto">
              <a:xfrm flipH="1" flipV="1">
                <a:off x="5108" y="2494"/>
                <a:ext cx="8" cy="12"/>
              </a:xfrm>
              <a:prstGeom prst="line">
                <a:avLst/>
              </a:prstGeom>
              <a:noFill/>
              <a:ln w="3175">
                <a:solidFill>
                  <a:srgbClr val="000000"/>
                </a:solidFill>
                <a:miter lim="800000"/>
                <a:headEnd/>
                <a:tailEnd/>
              </a:ln>
            </p:spPr>
            <p:txBody>
              <a:bodyPr/>
              <a:lstStyle/>
              <a:p>
                <a:endParaRPr lang="en-US" dirty="0"/>
              </a:p>
            </p:txBody>
          </p:sp>
          <p:sp>
            <p:nvSpPr>
              <p:cNvPr id="1119" name="Line 3924"/>
              <p:cNvSpPr>
                <a:spLocks noChangeShapeType="1"/>
              </p:cNvSpPr>
              <p:nvPr/>
            </p:nvSpPr>
            <p:spPr bwMode="auto">
              <a:xfrm flipV="1">
                <a:off x="4544" y="2493"/>
                <a:ext cx="1" cy="3"/>
              </a:xfrm>
              <a:prstGeom prst="line">
                <a:avLst/>
              </a:prstGeom>
              <a:noFill/>
              <a:ln w="3175">
                <a:solidFill>
                  <a:srgbClr val="000000"/>
                </a:solidFill>
                <a:miter lim="800000"/>
                <a:headEnd/>
                <a:tailEnd/>
              </a:ln>
            </p:spPr>
            <p:txBody>
              <a:bodyPr/>
              <a:lstStyle/>
              <a:p>
                <a:endParaRPr lang="en-US" dirty="0"/>
              </a:p>
            </p:txBody>
          </p:sp>
          <p:sp>
            <p:nvSpPr>
              <p:cNvPr id="1120" name="Line 3925"/>
              <p:cNvSpPr>
                <a:spLocks noChangeShapeType="1"/>
              </p:cNvSpPr>
              <p:nvPr/>
            </p:nvSpPr>
            <p:spPr bwMode="auto">
              <a:xfrm>
                <a:off x="4544" y="2493"/>
                <a:ext cx="1" cy="3"/>
              </a:xfrm>
              <a:prstGeom prst="line">
                <a:avLst/>
              </a:prstGeom>
              <a:noFill/>
              <a:ln w="3175">
                <a:solidFill>
                  <a:srgbClr val="000000"/>
                </a:solidFill>
                <a:miter lim="800000"/>
                <a:headEnd/>
                <a:tailEnd/>
              </a:ln>
            </p:spPr>
            <p:txBody>
              <a:bodyPr/>
              <a:lstStyle/>
              <a:p>
                <a:endParaRPr lang="en-US" dirty="0"/>
              </a:p>
            </p:txBody>
          </p:sp>
          <p:sp>
            <p:nvSpPr>
              <p:cNvPr id="1121" name="Line 3926"/>
              <p:cNvSpPr>
                <a:spLocks noChangeShapeType="1"/>
              </p:cNvSpPr>
              <p:nvPr/>
            </p:nvSpPr>
            <p:spPr bwMode="auto">
              <a:xfrm>
                <a:off x="4471" y="2506"/>
                <a:ext cx="1" cy="1"/>
              </a:xfrm>
              <a:prstGeom prst="line">
                <a:avLst/>
              </a:prstGeom>
              <a:noFill/>
              <a:ln w="3175">
                <a:solidFill>
                  <a:srgbClr val="000000"/>
                </a:solidFill>
                <a:miter lim="800000"/>
                <a:headEnd/>
                <a:tailEnd/>
              </a:ln>
            </p:spPr>
            <p:txBody>
              <a:bodyPr/>
              <a:lstStyle/>
              <a:p>
                <a:endParaRPr lang="en-US" dirty="0"/>
              </a:p>
            </p:txBody>
          </p:sp>
          <p:sp>
            <p:nvSpPr>
              <p:cNvPr id="1122" name="Line 3927"/>
              <p:cNvSpPr>
                <a:spLocks noChangeShapeType="1"/>
              </p:cNvSpPr>
              <p:nvPr/>
            </p:nvSpPr>
            <p:spPr bwMode="auto">
              <a:xfrm flipH="1">
                <a:off x="4471" y="2506"/>
                <a:ext cx="1" cy="1"/>
              </a:xfrm>
              <a:prstGeom prst="line">
                <a:avLst/>
              </a:prstGeom>
              <a:noFill/>
              <a:ln w="3175">
                <a:solidFill>
                  <a:srgbClr val="000000"/>
                </a:solidFill>
                <a:miter lim="800000"/>
                <a:headEnd/>
                <a:tailEnd/>
              </a:ln>
            </p:spPr>
            <p:txBody>
              <a:bodyPr/>
              <a:lstStyle/>
              <a:p>
                <a:endParaRPr lang="en-US" dirty="0"/>
              </a:p>
            </p:txBody>
          </p:sp>
          <p:sp>
            <p:nvSpPr>
              <p:cNvPr id="1123" name="Line 3928"/>
              <p:cNvSpPr>
                <a:spLocks noChangeShapeType="1"/>
              </p:cNvSpPr>
              <p:nvPr/>
            </p:nvSpPr>
            <p:spPr bwMode="auto">
              <a:xfrm flipV="1">
                <a:off x="5116" y="2506"/>
                <a:ext cx="2" cy="1"/>
              </a:xfrm>
              <a:prstGeom prst="line">
                <a:avLst/>
              </a:prstGeom>
              <a:noFill/>
              <a:ln w="3175">
                <a:solidFill>
                  <a:srgbClr val="000000"/>
                </a:solidFill>
                <a:miter lim="800000"/>
                <a:headEnd/>
                <a:tailEnd/>
              </a:ln>
            </p:spPr>
            <p:txBody>
              <a:bodyPr/>
              <a:lstStyle/>
              <a:p>
                <a:endParaRPr lang="en-US" dirty="0"/>
              </a:p>
            </p:txBody>
          </p:sp>
          <p:sp>
            <p:nvSpPr>
              <p:cNvPr id="1124" name="Line 3929"/>
              <p:cNvSpPr>
                <a:spLocks noChangeShapeType="1"/>
              </p:cNvSpPr>
              <p:nvPr/>
            </p:nvSpPr>
            <p:spPr bwMode="auto">
              <a:xfrm flipV="1">
                <a:off x="5116" y="2506"/>
                <a:ext cx="2" cy="1"/>
              </a:xfrm>
              <a:prstGeom prst="line">
                <a:avLst/>
              </a:prstGeom>
              <a:noFill/>
              <a:ln w="3175">
                <a:solidFill>
                  <a:srgbClr val="000000"/>
                </a:solidFill>
                <a:miter lim="800000"/>
                <a:headEnd/>
                <a:tailEnd/>
              </a:ln>
            </p:spPr>
            <p:txBody>
              <a:bodyPr/>
              <a:lstStyle/>
              <a:p>
                <a:endParaRPr lang="en-US" dirty="0"/>
              </a:p>
            </p:txBody>
          </p:sp>
          <p:sp>
            <p:nvSpPr>
              <p:cNvPr id="1125" name="Freeform 3930"/>
              <p:cNvSpPr>
                <a:spLocks/>
              </p:cNvSpPr>
              <p:nvPr/>
            </p:nvSpPr>
            <p:spPr bwMode="auto">
              <a:xfrm>
                <a:off x="5116" y="2507"/>
                <a:ext cx="24" cy="18"/>
              </a:xfrm>
              <a:custGeom>
                <a:avLst/>
                <a:gdLst>
                  <a:gd name="T0" fmla="*/ 0 w 24"/>
                  <a:gd name="T1" fmla="*/ 0 h 18"/>
                  <a:gd name="T2" fmla="*/ 7 w 24"/>
                  <a:gd name="T3" fmla="*/ 8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7" y="8"/>
                    </a:lnTo>
                    <a:lnTo>
                      <a:pt x="24" y="18"/>
                    </a:lnTo>
                  </a:path>
                </a:pathLst>
              </a:custGeom>
              <a:noFill/>
              <a:ln w="3175">
                <a:solidFill>
                  <a:srgbClr val="000000"/>
                </a:solidFill>
                <a:miter lim="800000"/>
                <a:headEnd/>
                <a:tailEnd/>
              </a:ln>
            </p:spPr>
            <p:txBody>
              <a:bodyPr/>
              <a:lstStyle/>
              <a:p>
                <a:pPr algn="ctr" eaLnBrk="0" hangingPunct="0"/>
                <a:endParaRPr lang="en-US" dirty="0"/>
              </a:p>
            </p:txBody>
          </p:sp>
          <p:sp>
            <p:nvSpPr>
              <p:cNvPr id="1126" name="Freeform 3931"/>
              <p:cNvSpPr>
                <a:spLocks/>
              </p:cNvSpPr>
              <p:nvPr/>
            </p:nvSpPr>
            <p:spPr bwMode="auto">
              <a:xfrm>
                <a:off x="5116" y="2507"/>
                <a:ext cx="24" cy="21"/>
              </a:xfrm>
              <a:custGeom>
                <a:avLst/>
                <a:gdLst>
                  <a:gd name="T0" fmla="*/ 24 w 24"/>
                  <a:gd name="T1" fmla="*/ 18 h 21"/>
                  <a:gd name="T2" fmla="*/ 18 w 24"/>
                  <a:gd name="T3" fmla="*/ 21 h 21"/>
                  <a:gd name="T4" fmla="*/ 8 w 24"/>
                  <a:gd name="T5" fmla="*/ 16 h 21"/>
                  <a:gd name="T6" fmla="*/ 8 w 24"/>
                  <a:gd name="T7" fmla="*/ 10 h 21"/>
                  <a:gd name="T8" fmla="*/ 0 w 24"/>
                  <a:gd name="T9" fmla="*/ 5 h 21"/>
                  <a:gd name="T10" fmla="*/ 0 w 24"/>
                  <a:gd name="T11" fmla="*/ 0 h 21"/>
                  <a:gd name="T12" fmla="*/ 0 60000 65536"/>
                  <a:gd name="T13" fmla="*/ 0 60000 65536"/>
                  <a:gd name="T14" fmla="*/ 0 60000 65536"/>
                  <a:gd name="T15" fmla="*/ 0 60000 65536"/>
                  <a:gd name="T16" fmla="*/ 0 60000 65536"/>
                  <a:gd name="T17" fmla="*/ 0 60000 65536"/>
                  <a:gd name="T18" fmla="*/ 0 w 24"/>
                  <a:gd name="T19" fmla="*/ 0 h 21"/>
                  <a:gd name="T20" fmla="*/ 24 w 2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4" h="21">
                    <a:moveTo>
                      <a:pt x="24" y="18"/>
                    </a:moveTo>
                    <a:lnTo>
                      <a:pt x="18" y="21"/>
                    </a:lnTo>
                    <a:lnTo>
                      <a:pt x="8" y="16"/>
                    </a:lnTo>
                    <a:lnTo>
                      <a:pt x="8" y="10"/>
                    </a:lnTo>
                    <a:lnTo>
                      <a:pt x="0"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27" name="Freeform 3932"/>
              <p:cNvSpPr>
                <a:spLocks/>
              </p:cNvSpPr>
              <p:nvPr/>
            </p:nvSpPr>
            <p:spPr bwMode="auto">
              <a:xfrm>
                <a:off x="4464" y="2507"/>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28" name="Line 3933"/>
              <p:cNvSpPr>
                <a:spLocks noChangeShapeType="1"/>
              </p:cNvSpPr>
              <p:nvPr/>
            </p:nvSpPr>
            <p:spPr bwMode="auto">
              <a:xfrm>
                <a:off x="4480" y="2531"/>
                <a:ext cx="4" cy="2"/>
              </a:xfrm>
              <a:prstGeom prst="line">
                <a:avLst/>
              </a:prstGeom>
              <a:noFill/>
              <a:ln w="3175">
                <a:solidFill>
                  <a:srgbClr val="000000"/>
                </a:solidFill>
                <a:miter lim="800000"/>
                <a:headEnd/>
                <a:tailEnd/>
              </a:ln>
            </p:spPr>
            <p:txBody>
              <a:bodyPr/>
              <a:lstStyle/>
              <a:p>
                <a:endParaRPr lang="en-US" dirty="0"/>
              </a:p>
            </p:txBody>
          </p:sp>
          <p:sp>
            <p:nvSpPr>
              <p:cNvPr id="1129" name="Line 3934"/>
              <p:cNvSpPr>
                <a:spLocks noChangeShapeType="1"/>
              </p:cNvSpPr>
              <p:nvPr/>
            </p:nvSpPr>
            <p:spPr bwMode="auto">
              <a:xfrm flipH="1">
                <a:off x="4480" y="2533"/>
                <a:ext cx="4" cy="1"/>
              </a:xfrm>
              <a:prstGeom prst="line">
                <a:avLst/>
              </a:prstGeom>
              <a:noFill/>
              <a:ln w="3175">
                <a:solidFill>
                  <a:srgbClr val="000000"/>
                </a:solidFill>
                <a:miter lim="800000"/>
                <a:headEnd/>
                <a:tailEnd/>
              </a:ln>
            </p:spPr>
            <p:txBody>
              <a:bodyPr/>
              <a:lstStyle/>
              <a:p>
                <a:endParaRPr lang="en-US" dirty="0"/>
              </a:p>
            </p:txBody>
          </p:sp>
          <p:sp>
            <p:nvSpPr>
              <p:cNvPr id="1130" name="Freeform 3935"/>
              <p:cNvSpPr>
                <a:spLocks/>
              </p:cNvSpPr>
              <p:nvPr/>
            </p:nvSpPr>
            <p:spPr bwMode="auto">
              <a:xfrm>
                <a:off x="4461" y="2510"/>
                <a:ext cx="19" cy="23"/>
              </a:xfrm>
              <a:custGeom>
                <a:avLst/>
                <a:gdLst>
                  <a:gd name="T0" fmla="*/ 19 w 19"/>
                  <a:gd name="T1" fmla="*/ 23 h 23"/>
                  <a:gd name="T2" fmla="*/ 0 w 19"/>
                  <a:gd name="T3" fmla="*/ 0 h 23"/>
                  <a:gd name="T4" fmla="*/ 15 w 19"/>
                  <a:gd name="T5" fmla="*/ 10 h 23"/>
                  <a:gd name="T6" fmla="*/ 13 w 19"/>
                  <a:gd name="T7" fmla="*/ 12 h 23"/>
                  <a:gd name="T8" fmla="*/ 16 w 19"/>
                  <a:gd name="T9" fmla="*/ 10 h 23"/>
                  <a:gd name="T10" fmla="*/ 13 w 19"/>
                  <a:gd name="T11" fmla="*/ 13 h 23"/>
                  <a:gd name="T12" fmla="*/ 16 w 19"/>
                  <a:gd name="T13" fmla="*/ 10 h 23"/>
                  <a:gd name="T14" fmla="*/ 19 w 19"/>
                  <a:gd name="T15" fmla="*/ 21 h 2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3"/>
                  <a:gd name="T26" fmla="*/ 19 w 1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3">
                    <a:moveTo>
                      <a:pt x="19" y="23"/>
                    </a:moveTo>
                    <a:lnTo>
                      <a:pt x="0" y="0"/>
                    </a:lnTo>
                    <a:lnTo>
                      <a:pt x="15" y="10"/>
                    </a:lnTo>
                    <a:lnTo>
                      <a:pt x="13" y="12"/>
                    </a:lnTo>
                    <a:lnTo>
                      <a:pt x="16" y="10"/>
                    </a:lnTo>
                    <a:lnTo>
                      <a:pt x="13" y="13"/>
                    </a:lnTo>
                    <a:lnTo>
                      <a:pt x="16" y="10"/>
                    </a:lnTo>
                    <a:lnTo>
                      <a:pt x="19" y="21"/>
                    </a:lnTo>
                  </a:path>
                </a:pathLst>
              </a:custGeom>
              <a:noFill/>
              <a:ln w="3175">
                <a:solidFill>
                  <a:srgbClr val="000000"/>
                </a:solidFill>
                <a:miter lim="800000"/>
                <a:headEnd/>
                <a:tailEnd/>
              </a:ln>
            </p:spPr>
            <p:txBody>
              <a:bodyPr/>
              <a:lstStyle/>
              <a:p>
                <a:pPr algn="ctr" eaLnBrk="0" hangingPunct="0"/>
                <a:endParaRPr lang="en-US" dirty="0"/>
              </a:p>
            </p:txBody>
          </p:sp>
          <p:sp>
            <p:nvSpPr>
              <p:cNvPr id="1131" name="Line 3936"/>
              <p:cNvSpPr>
                <a:spLocks noChangeShapeType="1"/>
              </p:cNvSpPr>
              <p:nvPr/>
            </p:nvSpPr>
            <p:spPr bwMode="auto">
              <a:xfrm>
                <a:off x="4480" y="2531"/>
                <a:ext cx="2" cy="1"/>
              </a:xfrm>
              <a:prstGeom prst="line">
                <a:avLst/>
              </a:prstGeom>
              <a:noFill/>
              <a:ln w="3175">
                <a:solidFill>
                  <a:srgbClr val="000000"/>
                </a:solidFill>
                <a:miter lim="800000"/>
                <a:headEnd/>
                <a:tailEnd/>
              </a:ln>
            </p:spPr>
            <p:txBody>
              <a:bodyPr/>
              <a:lstStyle/>
              <a:p>
                <a:endParaRPr lang="en-US" dirty="0"/>
              </a:p>
            </p:txBody>
          </p:sp>
          <p:sp>
            <p:nvSpPr>
              <p:cNvPr id="1132" name="Freeform 3937"/>
              <p:cNvSpPr>
                <a:spLocks/>
              </p:cNvSpPr>
              <p:nvPr/>
            </p:nvSpPr>
            <p:spPr bwMode="auto">
              <a:xfrm>
                <a:off x="4471" y="2514"/>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33" name="Line 3938"/>
              <p:cNvSpPr>
                <a:spLocks noChangeShapeType="1"/>
              </p:cNvSpPr>
              <p:nvPr/>
            </p:nvSpPr>
            <p:spPr bwMode="auto">
              <a:xfrm flipV="1">
                <a:off x="4508" y="2523"/>
                <a:ext cx="1" cy="2"/>
              </a:xfrm>
              <a:prstGeom prst="line">
                <a:avLst/>
              </a:prstGeom>
              <a:noFill/>
              <a:ln w="3175">
                <a:solidFill>
                  <a:srgbClr val="000000"/>
                </a:solidFill>
                <a:miter lim="800000"/>
                <a:headEnd/>
                <a:tailEnd/>
              </a:ln>
            </p:spPr>
            <p:txBody>
              <a:bodyPr/>
              <a:lstStyle/>
              <a:p>
                <a:endParaRPr lang="en-US" dirty="0"/>
              </a:p>
            </p:txBody>
          </p:sp>
          <p:sp>
            <p:nvSpPr>
              <p:cNvPr id="1134" name="Line 3939"/>
              <p:cNvSpPr>
                <a:spLocks noChangeShapeType="1"/>
              </p:cNvSpPr>
              <p:nvPr/>
            </p:nvSpPr>
            <p:spPr bwMode="auto">
              <a:xfrm flipH="1" flipV="1">
                <a:off x="5140" y="2525"/>
                <a:ext cx="13" cy="8"/>
              </a:xfrm>
              <a:prstGeom prst="line">
                <a:avLst/>
              </a:prstGeom>
              <a:noFill/>
              <a:ln w="3175">
                <a:solidFill>
                  <a:srgbClr val="000000"/>
                </a:solidFill>
                <a:miter lim="800000"/>
                <a:headEnd/>
                <a:tailEnd/>
              </a:ln>
            </p:spPr>
            <p:txBody>
              <a:bodyPr/>
              <a:lstStyle/>
              <a:p>
                <a:endParaRPr lang="en-US" dirty="0"/>
              </a:p>
            </p:txBody>
          </p:sp>
          <p:sp>
            <p:nvSpPr>
              <p:cNvPr id="1135" name="Freeform 3940"/>
              <p:cNvSpPr>
                <a:spLocks/>
              </p:cNvSpPr>
              <p:nvPr/>
            </p:nvSpPr>
            <p:spPr bwMode="auto">
              <a:xfrm>
                <a:off x="5140" y="2525"/>
                <a:ext cx="13" cy="8"/>
              </a:xfrm>
              <a:custGeom>
                <a:avLst/>
                <a:gdLst>
                  <a:gd name="T0" fmla="*/ 0 w 13"/>
                  <a:gd name="T1" fmla="*/ 0 h 8"/>
                  <a:gd name="T2" fmla="*/ 9 w 13"/>
                  <a:gd name="T3" fmla="*/ 1 h 8"/>
                  <a:gd name="T4" fmla="*/ 13 w 13"/>
                  <a:gd name="T5" fmla="*/ 8 h 8"/>
                  <a:gd name="T6" fmla="*/ 0 60000 65536"/>
                  <a:gd name="T7" fmla="*/ 0 60000 65536"/>
                  <a:gd name="T8" fmla="*/ 0 60000 65536"/>
                  <a:gd name="T9" fmla="*/ 0 w 13"/>
                  <a:gd name="T10" fmla="*/ 0 h 8"/>
                  <a:gd name="T11" fmla="*/ 13 w 13"/>
                  <a:gd name="T12" fmla="*/ 8 h 8"/>
                </a:gdLst>
                <a:ahLst/>
                <a:cxnLst>
                  <a:cxn ang="T6">
                    <a:pos x="T0" y="T1"/>
                  </a:cxn>
                  <a:cxn ang="T7">
                    <a:pos x="T2" y="T3"/>
                  </a:cxn>
                  <a:cxn ang="T8">
                    <a:pos x="T4" y="T5"/>
                  </a:cxn>
                </a:cxnLst>
                <a:rect l="T9" t="T10" r="T11" b="T12"/>
                <a:pathLst>
                  <a:path w="13" h="8">
                    <a:moveTo>
                      <a:pt x="0" y="0"/>
                    </a:moveTo>
                    <a:lnTo>
                      <a:pt x="9" y="1"/>
                    </a:lnTo>
                    <a:lnTo>
                      <a:pt x="13" y="8"/>
                    </a:lnTo>
                  </a:path>
                </a:pathLst>
              </a:custGeom>
              <a:noFill/>
              <a:ln w="3175">
                <a:solidFill>
                  <a:srgbClr val="000000"/>
                </a:solidFill>
                <a:miter lim="800000"/>
                <a:headEnd/>
                <a:tailEnd/>
              </a:ln>
            </p:spPr>
            <p:txBody>
              <a:bodyPr/>
              <a:lstStyle/>
              <a:p>
                <a:pPr algn="ctr" eaLnBrk="0" hangingPunct="0"/>
                <a:endParaRPr lang="en-US" dirty="0"/>
              </a:p>
            </p:txBody>
          </p:sp>
          <p:sp>
            <p:nvSpPr>
              <p:cNvPr id="1136" name="Freeform 3941"/>
              <p:cNvSpPr>
                <a:spLocks/>
              </p:cNvSpPr>
              <p:nvPr/>
            </p:nvSpPr>
            <p:spPr bwMode="auto">
              <a:xfrm>
                <a:off x="4479" y="2530"/>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1137" name="Freeform 3942"/>
              <p:cNvSpPr>
                <a:spLocks/>
              </p:cNvSpPr>
              <p:nvPr/>
            </p:nvSpPr>
            <p:spPr bwMode="auto">
              <a:xfrm>
                <a:off x="4484" y="2531"/>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138" name="Line 3943"/>
              <p:cNvSpPr>
                <a:spLocks noChangeShapeType="1"/>
              </p:cNvSpPr>
              <p:nvPr/>
            </p:nvSpPr>
            <p:spPr bwMode="auto">
              <a:xfrm flipV="1">
                <a:off x="4487" y="2531"/>
                <a:ext cx="1" cy="2"/>
              </a:xfrm>
              <a:prstGeom prst="line">
                <a:avLst/>
              </a:prstGeom>
              <a:noFill/>
              <a:ln w="3175">
                <a:solidFill>
                  <a:srgbClr val="000000"/>
                </a:solidFill>
                <a:miter lim="800000"/>
                <a:headEnd/>
                <a:tailEnd/>
              </a:ln>
            </p:spPr>
            <p:txBody>
              <a:bodyPr/>
              <a:lstStyle/>
              <a:p>
                <a:endParaRPr lang="en-US" dirty="0"/>
              </a:p>
            </p:txBody>
          </p:sp>
          <p:sp>
            <p:nvSpPr>
              <p:cNvPr id="1139" name="Freeform 3944"/>
              <p:cNvSpPr>
                <a:spLocks/>
              </p:cNvSpPr>
              <p:nvPr/>
            </p:nvSpPr>
            <p:spPr bwMode="auto">
              <a:xfrm>
                <a:off x="4540" y="2610"/>
                <a:ext cx="33" cy="52"/>
              </a:xfrm>
              <a:custGeom>
                <a:avLst/>
                <a:gdLst>
                  <a:gd name="T0" fmla="*/ 26 w 33"/>
                  <a:gd name="T1" fmla="*/ 48 h 52"/>
                  <a:gd name="T2" fmla="*/ 33 w 33"/>
                  <a:gd name="T3" fmla="*/ 44 h 52"/>
                  <a:gd name="T4" fmla="*/ 31 w 33"/>
                  <a:gd name="T5" fmla="*/ 41 h 52"/>
                  <a:gd name="T6" fmla="*/ 21 w 33"/>
                  <a:gd name="T7" fmla="*/ 52 h 52"/>
                  <a:gd name="T8" fmla="*/ 18 w 33"/>
                  <a:gd name="T9" fmla="*/ 52 h 52"/>
                  <a:gd name="T10" fmla="*/ 20 w 33"/>
                  <a:gd name="T11" fmla="*/ 43 h 52"/>
                  <a:gd name="T12" fmla="*/ 18 w 33"/>
                  <a:gd name="T13" fmla="*/ 51 h 52"/>
                  <a:gd name="T14" fmla="*/ 16 w 33"/>
                  <a:gd name="T15" fmla="*/ 48 h 52"/>
                  <a:gd name="T16" fmla="*/ 16 w 33"/>
                  <a:gd name="T17" fmla="*/ 35 h 52"/>
                  <a:gd name="T18" fmla="*/ 13 w 33"/>
                  <a:gd name="T19" fmla="*/ 33 h 52"/>
                  <a:gd name="T20" fmla="*/ 8 w 33"/>
                  <a:gd name="T21" fmla="*/ 28 h 52"/>
                  <a:gd name="T22" fmla="*/ 13 w 33"/>
                  <a:gd name="T23" fmla="*/ 30 h 52"/>
                  <a:gd name="T24" fmla="*/ 13 w 33"/>
                  <a:gd name="T25" fmla="*/ 28 h 52"/>
                  <a:gd name="T26" fmla="*/ 5 w 33"/>
                  <a:gd name="T27" fmla="*/ 22 h 52"/>
                  <a:gd name="T28" fmla="*/ 2 w 33"/>
                  <a:gd name="T29" fmla="*/ 8 h 52"/>
                  <a:gd name="T30" fmla="*/ 7 w 33"/>
                  <a:gd name="T31" fmla="*/ 6 h 52"/>
                  <a:gd name="T32" fmla="*/ 0 w 33"/>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52"/>
                  <a:gd name="T53" fmla="*/ 33 w 33"/>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52">
                    <a:moveTo>
                      <a:pt x="26" y="48"/>
                    </a:moveTo>
                    <a:lnTo>
                      <a:pt x="33" y="44"/>
                    </a:lnTo>
                    <a:lnTo>
                      <a:pt x="31" y="41"/>
                    </a:lnTo>
                    <a:lnTo>
                      <a:pt x="21" y="52"/>
                    </a:lnTo>
                    <a:lnTo>
                      <a:pt x="18" y="52"/>
                    </a:lnTo>
                    <a:lnTo>
                      <a:pt x="20" y="43"/>
                    </a:lnTo>
                    <a:lnTo>
                      <a:pt x="18" y="51"/>
                    </a:lnTo>
                    <a:lnTo>
                      <a:pt x="16" y="48"/>
                    </a:lnTo>
                    <a:lnTo>
                      <a:pt x="16" y="35"/>
                    </a:lnTo>
                    <a:lnTo>
                      <a:pt x="13" y="33"/>
                    </a:lnTo>
                    <a:lnTo>
                      <a:pt x="8" y="28"/>
                    </a:lnTo>
                    <a:lnTo>
                      <a:pt x="13" y="30"/>
                    </a:lnTo>
                    <a:lnTo>
                      <a:pt x="13" y="28"/>
                    </a:lnTo>
                    <a:lnTo>
                      <a:pt x="5" y="22"/>
                    </a:lnTo>
                    <a:lnTo>
                      <a:pt x="2" y="8"/>
                    </a:lnTo>
                    <a:lnTo>
                      <a:pt x="7"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40" name="Freeform 3945"/>
              <p:cNvSpPr>
                <a:spLocks/>
              </p:cNvSpPr>
              <p:nvPr/>
            </p:nvSpPr>
            <p:spPr bwMode="auto">
              <a:xfrm>
                <a:off x="4514" y="2533"/>
                <a:ext cx="26" cy="77"/>
              </a:xfrm>
              <a:custGeom>
                <a:avLst/>
                <a:gdLst>
                  <a:gd name="T0" fmla="*/ 26 w 26"/>
                  <a:gd name="T1" fmla="*/ 77 h 77"/>
                  <a:gd name="T2" fmla="*/ 12 w 26"/>
                  <a:gd name="T3" fmla="*/ 57 h 77"/>
                  <a:gd name="T4" fmla="*/ 21 w 26"/>
                  <a:gd name="T5" fmla="*/ 54 h 77"/>
                  <a:gd name="T6" fmla="*/ 18 w 26"/>
                  <a:gd name="T7" fmla="*/ 54 h 77"/>
                  <a:gd name="T8" fmla="*/ 20 w 26"/>
                  <a:gd name="T9" fmla="*/ 48 h 77"/>
                  <a:gd name="T10" fmla="*/ 25 w 26"/>
                  <a:gd name="T11" fmla="*/ 35 h 77"/>
                  <a:gd name="T12" fmla="*/ 20 w 26"/>
                  <a:gd name="T13" fmla="*/ 53 h 77"/>
                  <a:gd name="T14" fmla="*/ 12 w 26"/>
                  <a:gd name="T15" fmla="*/ 56 h 77"/>
                  <a:gd name="T16" fmla="*/ 12 w 26"/>
                  <a:gd name="T17" fmla="*/ 35 h 77"/>
                  <a:gd name="T18" fmla="*/ 8 w 26"/>
                  <a:gd name="T19" fmla="*/ 35 h 77"/>
                  <a:gd name="T20" fmla="*/ 13 w 26"/>
                  <a:gd name="T21" fmla="*/ 30 h 77"/>
                  <a:gd name="T22" fmla="*/ 5 w 26"/>
                  <a:gd name="T23" fmla="*/ 27 h 77"/>
                  <a:gd name="T24" fmla="*/ 8 w 26"/>
                  <a:gd name="T25" fmla="*/ 17 h 77"/>
                  <a:gd name="T26" fmla="*/ 5 w 26"/>
                  <a:gd name="T27" fmla="*/ 17 h 77"/>
                  <a:gd name="T28" fmla="*/ 0 w 26"/>
                  <a:gd name="T29" fmla="*/ 8 h 77"/>
                  <a:gd name="T30" fmla="*/ 0 w 26"/>
                  <a:gd name="T31" fmla="*/ 0 h 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7"/>
                  <a:gd name="T50" fmla="*/ 26 w 26"/>
                  <a:gd name="T51" fmla="*/ 77 h 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7">
                    <a:moveTo>
                      <a:pt x="26" y="77"/>
                    </a:moveTo>
                    <a:lnTo>
                      <a:pt x="12" y="57"/>
                    </a:lnTo>
                    <a:lnTo>
                      <a:pt x="21" y="54"/>
                    </a:lnTo>
                    <a:lnTo>
                      <a:pt x="18" y="54"/>
                    </a:lnTo>
                    <a:lnTo>
                      <a:pt x="20" y="48"/>
                    </a:lnTo>
                    <a:lnTo>
                      <a:pt x="25" y="35"/>
                    </a:lnTo>
                    <a:lnTo>
                      <a:pt x="20" y="53"/>
                    </a:lnTo>
                    <a:lnTo>
                      <a:pt x="12" y="56"/>
                    </a:lnTo>
                    <a:lnTo>
                      <a:pt x="12" y="35"/>
                    </a:lnTo>
                    <a:lnTo>
                      <a:pt x="8" y="35"/>
                    </a:lnTo>
                    <a:lnTo>
                      <a:pt x="13" y="30"/>
                    </a:lnTo>
                    <a:lnTo>
                      <a:pt x="5" y="27"/>
                    </a:lnTo>
                    <a:lnTo>
                      <a:pt x="8" y="17"/>
                    </a:lnTo>
                    <a:lnTo>
                      <a:pt x="5" y="17"/>
                    </a:lnTo>
                    <a:lnTo>
                      <a:pt x="0"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41" name="Freeform 3946"/>
              <p:cNvSpPr>
                <a:spLocks/>
              </p:cNvSpPr>
              <p:nvPr/>
            </p:nvSpPr>
            <p:spPr bwMode="auto">
              <a:xfrm>
                <a:off x="4514" y="2533"/>
                <a:ext cx="217" cy="85"/>
              </a:xfrm>
              <a:custGeom>
                <a:avLst/>
                <a:gdLst>
                  <a:gd name="T0" fmla="*/ 0 w 217"/>
                  <a:gd name="T1" fmla="*/ 0 h 85"/>
                  <a:gd name="T2" fmla="*/ 131 w 217"/>
                  <a:gd name="T3" fmla="*/ 0 h 85"/>
                  <a:gd name="T4" fmla="*/ 133 w 217"/>
                  <a:gd name="T5" fmla="*/ 85 h 85"/>
                  <a:gd name="T6" fmla="*/ 217 w 217"/>
                  <a:gd name="T7" fmla="*/ 83 h 85"/>
                  <a:gd name="T8" fmla="*/ 0 60000 65536"/>
                  <a:gd name="T9" fmla="*/ 0 60000 65536"/>
                  <a:gd name="T10" fmla="*/ 0 60000 65536"/>
                  <a:gd name="T11" fmla="*/ 0 60000 65536"/>
                  <a:gd name="T12" fmla="*/ 0 w 217"/>
                  <a:gd name="T13" fmla="*/ 0 h 85"/>
                  <a:gd name="T14" fmla="*/ 217 w 217"/>
                  <a:gd name="T15" fmla="*/ 85 h 85"/>
                </a:gdLst>
                <a:ahLst/>
                <a:cxnLst>
                  <a:cxn ang="T8">
                    <a:pos x="T0" y="T1"/>
                  </a:cxn>
                  <a:cxn ang="T9">
                    <a:pos x="T2" y="T3"/>
                  </a:cxn>
                  <a:cxn ang="T10">
                    <a:pos x="T4" y="T5"/>
                  </a:cxn>
                  <a:cxn ang="T11">
                    <a:pos x="T6" y="T7"/>
                  </a:cxn>
                </a:cxnLst>
                <a:rect l="T12" t="T13" r="T14" b="T15"/>
                <a:pathLst>
                  <a:path w="217" h="85">
                    <a:moveTo>
                      <a:pt x="0" y="0"/>
                    </a:moveTo>
                    <a:lnTo>
                      <a:pt x="131" y="0"/>
                    </a:lnTo>
                    <a:lnTo>
                      <a:pt x="133" y="85"/>
                    </a:lnTo>
                    <a:lnTo>
                      <a:pt x="217" y="83"/>
                    </a:lnTo>
                  </a:path>
                </a:pathLst>
              </a:custGeom>
              <a:noFill/>
              <a:ln w="3175">
                <a:solidFill>
                  <a:srgbClr val="000000"/>
                </a:solidFill>
                <a:miter lim="800000"/>
                <a:headEnd/>
                <a:tailEnd/>
              </a:ln>
            </p:spPr>
            <p:txBody>
              <a:bodyPr/>
              <a:lstStyle/>
              <a:p>
                <a:pPr algn="ctr" eaLnBrk="0" hangingPunct="0"/>
                <a:endParaRPr lang="en-US" dirty="0"/>
              </a:p>
            </p:txBody>
          </p:sp>
          <p:sp>
            <p:nvSpPr>
              <p:cNvPr id="1142" name="Line 3947"/>
              <p:cNvSpPr>
                <a:spLocks noChangeShapeType="1"/>
              </p:cNvSpPr>
              <p:nvPr/>
            </p:nvSpPr>
            <p:spPr bwMode="auto">
              <a:xfrm>
                <a:off x="4731" y="2616"/>
                <a:ext cx="1" cy="83"/>
              </a:xfrm>
              <a:prstGeom prst="line">
                <a:avLst/>
              </a:prstGeom>
              <a:noFill/>
              <a:ln w="3175">
                <a:solidFill>
                  <a:srgbClr val="000000"/>
                </a:solidFill>
                <a:miter lim="800000"/>
                <a:headEnd/>
                <a:tailEnd/>
              </a:ln>
            </p:spPr>
            <p:txBody>
              <a:bodyPr/>
              <a:lstStyle/>
              <a:p>
                <a:endParaRPr lang="en-US" dirty="0"/>
              </a:p>
            </p:txBody>
          </p:sp>
          <p:sp>
            <p:nvSpPr>
              <p:cNvPr id="1143" name="Freeform 3948"/>
              <p:cNvSpPr>
                <a:spLocks/>
              </p:cNvSpPr>
              <p:nvPr/>
            </p:nvSpPr>
            <p:spPr bwMode="auto">
              <a:xfrm>
                <a:off x="4649" y="2699"/>
                <a:ext cx="82" cy="15"/>
              </a:xfrm>
              <a:custGeom>
                <a:avLst/>
                <a:gdLst>
                  <a:gd name="T0" fmla="*/ 82 w 82"/>
                  <a:gd name="T1" fmla="*/ 0 h 15"/>
                  <a:gd name="T2" fmla="*/ 0 w 82"/>
                  <a:gd name="T3" fmla="*/ 0 h 15"/>
                  <a:gd name="T4" fmla="*/ 0 w 82"/>
                  <a:gd name="T5" fmla="*/ 15 h 15"/>
                  <a:gd name="T6" fmla="*/ 0 60000 65536"/>
                  <a:gd name="T7" fmla="*/ 0 60000 65536"/>
                  <a:gd name="T8" fmla="*/ 0 60000 65536"/>
                  <a:gd name="T9" fmla="*/ 0 w 82"/>
                  <a:gd name="T10" fmla="*/ 0 h 15"/>
                  <a:gd name="T11" fmla="*/ 82 w 82"/>
                  <a:gd name="T12" fmla="*/ 15 h 15"/>
                </a:gdLst>
                <a:ahLst/>
                <a:cxnLst>
                  <a:cxn ang="T6">
                    <a:pos x="T0" y="T1"/>
                  </a:cxn>
                  <a:cxn ang="T7">
                    <a:pos x="T2" y="T3"/>
                  </a:cxn>
                  <a:cxn ang="T8">
                    <a:pos x="T4" y="T5"/>
                  </a:cxn>
                </a:cxnLst>
                <a:rect l="T9" t="T10" r="T11" b="T12"/>
                <a:pathLst>
                  <a:path w="82" h="15">
                    <a:moveTo>
                      <a:pt x="82" y="0"/>
                    </a:moveTo>
                    <a:lnTo>
                      <a:pt x="0" y="0"/>
                    </a:lnTo>
                    <a:lnTo>
                      <a:pt x="0" y="15"/>
                    </a:lnTo>
                  </a:path>
                </a:pathLst>
              </a:custGeom>
              <a:noFill/>
              <a:ln w="3175">
                <a:solidFill>
                  <a:srgbClr val="000000"/>
                </a:solidFill>
                <a:miter lim="800000"/>
                <a:headEnd/>
                <a:tailEnd/>
              </a:ln>
            </p:spPr>
            <p:txBody>
              <a:bodyPr/>
              <a:lstStyle/>
              <a:p>
                <a:pPr algn="ctr" eaLnBrk="0" hangingPunct="0"/>
                <a:endParaRPr lang="en-US" dirty="0"/>
              </a:p>
            </p:txBody>
          </p:sp>
          <p:sp>
            <p:nvSpPr>
              <p:cNvPr id="1144" name="Freeform 3949"/>
              <p:cNvSpPr>
                <a:spLocks/>
              </p:cNvSpPr>
              <p:nvPr/>
            </p:nvSpPr>
            <p:spPr bwMode="auto">
              <a:xfrm>
                <a:off x="4620" y="2677"/>
                <a:ext cx="29" cy="40"/>
              </a:xfrm>
              <a:custGeom>
                <a:avLst/>
                <a:gdLst>
                  <a:gd name="T0" fmla="*/ 29 w 29"/>
                  <a:gd name="T1" fmla="*/ 37 h 40"/>
                  <a:gd name="T2" fmla="*/ 19 w 29"/>
                  <a:gd name="T3" fmla="*/ 29 h 40"/>
                  <a:gd name="T4" fmla="*/ 22 w 29"/>
                  <a:gd name="T5" fmla="*/ 24 h 40"/>
                  <a:gd name="T6" fmla="*/ 13 w 29"/>
                  <a:gd name="T7" fmla="*/ 17 h 40"/>
                  <a:gd name="T8" fmla="*/ 0 w 29"/>
                  <a:gd name="T9" fmla="*/ 0 h 40"/>
                  <a:gd name="T10" fmla="*/ 1 w 29"/>
                  <a:gd name="T11" fmla="*/ 8 h 40"/>
                  <a:gd name="T12" fmla="*/ 21 w 29"/>
                  <a:gd name="T13" fmla="*/ 25 h 40"/>
                  <a:gd name="T14" fmla="*/ 22 w 29"/>
                  <a:gd name="T15" fmla="*/ 37 h 40"/>
                  <a:gd name="T16" fmla="*/ 29 w 29"/>
                  <a:gd name="T17" fmla="*/ 4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40"/>
                  <a:gd name="T29" fmla="*/ 29 w 29"/>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40">
                    <a:moveTo>
                      <a:pt x="29" y="37"/>
                    </a:moveTo>
                    <a:lnTo>
                      <a:pt x="19" y="29"/>
                    </a:lnTo>
                    <a:lnTo>
                      <a:pt x="22" y="24"/>
                    </a:lnTo>
                    <a:lnTo>
                      <a:pt x="13" y="17"/>
                    </a:lnTo>
                    <a:lnTo>
                      <a:pt x="0" y="0"/>
                    </a:lnTo>
                    <a:lnTo>
                      <a:pt x="1" y="8"/>
                    </a:lnTo>
                    <a:lnTo>
                      <a:pt x="21" y="25"/>
                    </a:lnTo>
                    <a:lnTo>
                      <a:pt x="22" y="37"/>
                    </a:lnTo>
                    <a:lnTo>
                      <a:pt x="29" y="40"/>
                    </a:lnTo>
                  </a:path>
                </a:pathLst>
              </a:custGeom>
              <a:noFill/>
              <a:ln w="3175">
                <a:solidFill>
                  <a:srgbClr val="000000"/>
                </a:solidFill>
                <a:miter lim="800000"/>
                <a:headEnd/>
                <a:tailEnd/>
              </a:ln>
            </p:spPr>
            <p:txBody>
              <a:bodyPr/>
              <a:lstStyle/>
              <a:p>
                <a:pPr algn="ctr" eaLnBrk="0" hangingPunct="0"/>
                <a:endParaRPr lang="en-US" dirty="0"/>
              </a:p>
            </p:txBody>
          </p:sp>
          <p:sp>
            <p:nvSpPr>
              <p:cNvPr id="1145" name="Freeform 3950"/>
              <p:cNvSpPr>
                <a:spLocks/>
              </p:cNvSpPr>
              <p:nvPr/>
            </p:nvSpPr>
            <p:spPr bwMode="auto">
              <a:xfrm>
                <a:off x="4620" y="2717"/>
                <a:ext cx="29" cy="24"/>
              </a:xfrm>
              <a:custGeom>
                <a:avLst/>
                <a:gdLst>
                  <a:gd name="T0" fmla="*/ 29 w 29"/>
                  <a:gd name="T1" fmla="*/ 0 h 24"/>
                  <a:gd name="T2" fmla="*/ 29 w 29"/>
                  <a:gd name="T3" fmla="*/ 24 h 24"/>
                  <a:gd name="T4" fmla="*/ 0 w 29"/>
                  <a:gd name="T5" fmla="*/ 24 h 24"/>
                  <a:gd name="T6" fmla="*/ 0 60000 65536"/>
                  <a:gd name="T7" fmla="*/ 0 60000 65536"/>
                  <a:gd name="T8" fmla="*/ 0 60000 65536"/>
                  <a:gd name="T9" fmla="*/ 0 w 29"/>
                  <a:gd name="T10" fmla="*/ 0 h 24"/>
                  <a:gd name="T11" fmla="*/ 29 w 29"/>
                  <a:gd name="T12" fmla="*/ 24 h 24"/>
                </a:gdLst>
                <a:ahLst/>
                <a:cxnLst>
                  <a:cxn ang="T6">
                    <a:pos x="T0" y="T1"/>
                  </a:cxn>
                  <a:cxn ang="T7">
                    <a:pos x="T2" y="T3"/>
                  </a:cxn>
                  <a:cxn ang="T8">
                    <a:pos x="T4" y="T5"/>
                  </a:cxn>
                </a:cxnLst>
                <a:rect l="T9" t="T10" r="T11" b="T12"/>
                <a:pathLst>
                  <a:path w="29" h="24">
                    <a:moveTo>
                      <a:pt x="29" y="0"/>
                    </a:moveTo>
                    <a:lnTo>
                      <a:pt x="29" y="24"/>
                    </a:lnTo>
                    <a:lnTo>
                      <a:pt x="0" y="24"/>
                    </a:lnTo>
                  </a:path>
                </a:pathLst>
              </a:custGeom>
              <a:noFill/>
              <a:ln w="3175">
                <a:solidFill>
                  <a:srgbClr val="000000"/>
                </a:solidFill>
                <a:miter lim="800000"/>
                <a:headEnd/>
                <a:tailEnd/>
              </a:ln>
            </p:spPr>
            <p:txBody>
              <a:bodyPr/>
              <a:lstStyle/>
              <a:p>
                <a:pPr algn="ctr" eaLnBrk="0" hangingPunct="0"/>
                <a:endParaRPr lang="en-US" dirty="0"/>
              </a:p>
            </p:txBody>
          </p:sp>
          <p:sp>
            <p:nvSpPr>
              <p:cNvPr id="1146" name="Line 3951"/>
              <p:cNvSpPr>
                <a:spLocks noChangeShapeType="1"/>
              </p:cNvSpPr>
              <p:nvPr/>
            </p:nvSpPr>
            <p:spPr bwMode="auto">
              <a:xfrm flipH="1">
                <a:off x="4610" y="2741"/>
                <a:ext cx="10" cy="1"/>
              </a:xfrm>
              <a:prstGeom prst="line">
                <a:avLst/>
              </a:prstGeom>
              <a:noFill/>
              <a:ln w="3175">
                <a:solidFill>
                  <a:srgbClr val="000000"/>
                </a:solidFill>
                <a:miter lim="800000"/>
                <a:headEnd/>
                <a:tailEnd/>
              </a:ln>
            </p:spPr>
            <p:txBody>
              <a:bodyPr/>
              <a:lstStyle/>
              <a:p>
                <a:endParaRPr lang="en-US" dirty="0"/>
              </a:p>
            </p:txBody>
          </p:sp>
          <p:sp>
            <p:nvSpPr>
              <p:cNvPr id="1147" name="Line 3952"/>
              <p:cNvSpPr>
                <a:spLocks noChangeShapeType="1"/>
              </p:cNvSpPr>
              <p:nvPr/>
            </p:nvSpPr>
            <p:spPr bwMode="auto">
              <a:xfrm flipH="1">
                <a:off x="4608" y="2741"/>
                <a:ext cx="2" cy="1"/>
              </a:xfrm>
              <a:prstGeom prst="line">
                <a:avLst/>
              </a:prstGeom>
              <a:noFill/>
              <a:ln w="3175">
                <a:solidFill>
                  <a:srgbClr val="000000"/>
                </a:solidFill>
                <a:miter lim="800000"/>
                <a:headEnd/>
                <a:tailEnd/>
              </a:ln>
            </p:spPr>
            <p:txBody>
              <a:bodyPr/>
              <a:lstStyle/>
              <a:p>
                <a:endParaRPr lang="en-US" dirty="0"/>
              </a:p>
            </p:txBody>
          </p:sp>
          <p:sp>
            <p:nvSpPr>
              <p:cNvPr id="1148" name="Line 3953"/>
              <p:cNvSpPr>
                <a:spLocks noChangeShapeType="1"/>
              </p:cNvSpPr>
              <p:nvPr/>
            </p:nvSpPr>
            <p:spPr bwMode="auto">
              <a:xfrm flipH="1">
                <a:off x="4607" y="2741"/>
                <a:ext cx="1" cy="1"/>
              </a:xfrm>
              <a:prstGeom prst="line">
                <a:avLst/>
              </a:prstGeom>
              <a:noFill/>
              <a:ln w="3175">
                <a:solidFill>
                  <a:srgbClr val="000000"/>
                </a:solidFill>
                <a:miter lim="800000"/>
                <a:headEnd/>
                <a:tailEnd/>
              </a:ln>
            </p:spPr>
            <p:txBody>
              <a:bodyPr/>
              <a:lstStyle/>
              <a:p>
                <a:endParaRPr lang="en-US" dirty="0"/>
              </a:p>
            </p:txBody>
          </p:sp>
          <p:sp>
            <p:nvSpPr>
              <p:cNvPr id="1149" name="Line 3954"/>
              <p:cNvSpPr>
                <a:spLocks noChangeShapeType="1"/>
              </p:cNvSpPr>
              <p:nvPr/>
            </p:nvSpPr>
            <p:spPr bwMode="auto">
              <a:xfrm flipH="1" flipV="1">
                <a:off x="4592" y="2723"/>
                <a:ext cx="15" cy="19"/>
              </a:xfrm>
              <a:prstGeom prst="line">
                <a:avLst/>
              </a:prstGeom>
              <a:noFill/>
              <a:ln w="3175">
                <a:solidFill>
                  <a:srgbClr val="000000"/>
                </a:solidFill>
                <a:miter lim="800000"/>
                <a:headEnd/>
                <a:tailEnd/>
              </a:ln>
            </p:spPr>
            <p:txBody>
              <a:bodyPr/>
              <a:lstStyle/>
              <a:p>
                <a:endParaRPr lang="en-US" dirty="0"/>
              </a:p>
            </p:txBody>
          </p:sp>
          <p:sp>
            <p:nvSpPr>
              <p:cNvPr id="1150" name="Freeform 3955"/>
              <p:cNvSpPr>
                <a:spLocks/>
              </p:cNvSpPr>
              <p:nvPr/>
            </p:nvSpPr>
            <p:spPr bwMode="auto">
              <a:xfrm>
                <a:off x="4561" y="2658"/>
                <a:ext cx="34" cy="65"/>
              </a:xfrm>
              <a:custGeom>
                <a:avLst/>
                <a:gdLst>
                  <a:gd name="T0" fmla="*/ 31 w 34"/>
                  <a:gd name="T1" fmla="*/ 65 h 65"/>
                  <a:gd name="T2" fmla="*/ 28 w 34"/>
                  <a:gd name="T3" fmla="*/ 60 h 65"/>
                  <a:gd name="T4" fmla="*/ 34 w 34"/>
                  <a:gd name="T5" fmla="*/ 57 h 65"/>
                  <a:gd name="T6" fmla="*/ 29 w 34"/>
                  <a:gd name="T7" fmla="*/ 56 h 65"/>
                  <a:gd name="T8" fmla="*/ 26 w 34"/>
                  <a:gd name="T9" fmla="*/ 60 h 65"/>
                  <a:gd name="T10" fmla="*/ 12 w 34"/>
                  <a:gd name="T11" fmla="*/ 38 h 65"/>
                  <a:gd name="T12" fmla="*/ 20 w 34"/>
                  <a:gd name="T13" fmla="*/ 32 h 65"/>
                  <a:gd name="T14" fmla="*/ 15 w 34"/>
                  <a:gd name="T15" fmla="*/ 38 h 65"/>
                  <a:gd name="T16" fmla="*/ 8 w 34"/>
                  <a:gd name="T17" fmla="*/ 35 h 65"/>
                  <a:gd name="T18" fmla="*/ 12 w 34"/>
                  <a:gd name="T19" fmla="*/ 19 h 65"/>
                  <a:gd name="T20" fmla="*/ 4 w 34"/>
                  <a:gd name="T21" fmla="*/ 6 h 65"/>
                  <a:gd name="T22" fmla="*/ 10 w 34"/>
                  <a:gd name="T23" fmla="*/ 3 h 65"/>
                  <a:gd name="T24" fmla="*/ 0 w 34"/>
                  <a:gd name="T25" fmla="*/ 6 h 65"/>
                  <a:gd name="T26" fmla="*/ 5 w 34"/>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65"/>
                  <a:gd name="T44" fmla="*/ 34 w 34"/>
                  <a:gd name="T45" fmla="*/ 65 h 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65">
                    <a:moveTo>
                      <a:pt x="31" y="65"/>
                    </a:moveTo>
                    <a:lnTo>
                      <a:pt x="28" y="60"/>
                    </a:lnTo>
                    <a:lnTo>
                      <a:pt x="34" y="57"/>
                    </a:lnTo>
                    <a:lnTo>
                      <a:pt x="29" y="56"/>
                    </a:lnTo>
                    <a:lnTo>
                      <a:pt x="26" y="60"/>
                    </a:lnTo>
                    <a:lnTo>
                      <a:pt x="12" y="38"/>
                    </a:lnTo>
                    <a:lnTo>
                      <a:pt x="20" y="32"/>
                    </a:lnTo>
                    <a:lnTo>
                      <a:pt x="15" y="38"/>
                    </a:lnTo>
                    <a:lnTo>
                      <a:pt x="8" y="35"/>
                    </a:lnTo>
                    <a:lnTo>
                      <a:pt x="12" y="19"/>
                    </a:lnTo>
                    <a:lnTo>
                      <a:pt x="4" y="6"/>
                    </a:lnTo>
                    <a:lnTo>
                      <a:pt x="10" y="3"/>
                    </a:lnTo>
                    <a:lnTo>
                      <a:pt x="0" y="6"/>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1151" name="Line 3956"/>
              <p:cNvSpPr>
                <a:spLocks noChangeShapeType="1"/>
              </p:cNvSpPr>
              <p:nvPr/>
            </p:nvSpPr>
            <p:spPr bwMode="auto">
              <a:xfrm flipV="1">
                <a:off x="4566" y="2656"/>
                <a:ext cx="1" cy="2"/>
              </a:xfrm>
              <a:prstGeom prst="line">
                <a:avLst/>
              </a:prstGeom>
              <a:noFill/>
              <a:ln w="3175">
                <a:solidFill>
                  <a:srgbClr val="000000"/>
                </a:solidFill>
                <a:miter lim="800000"/>
                <a:headEnd/>
                <a:tailEnd/>
              </a:ln>
            </p:spPr>
            <p:txBody>
              <a:bodyPr/>
              <a:lstStyle/>
              <a:p>
                <a:endParaRPr lang="en-US" dirty="0"/>
              </a:p>
            </p:txBody>
          </p:sp>
          <p:sp>
            <p:nvSpPr>
              <p:cNvPr id="1152" name="Line 3957"/>
              <p:cNvSpPr>
                <a:spLocks noChangeShapeType="1"/>
              </p:cNvSpPr>
              <p:nvPr/>
            </p:nvSpPr>
            <p:spPr bwMode="auto">
              <a:xfrm>
                <a:off x="4480" y="2533"/>
                <a:ext cx="4" cy="1"/>
              </a:xfrm>
              <a:prstGeom prst="line">
                <a:avLst/>
              </a:prstGeom>
              <a:noFill/>
              <a:ln w="3175">
                <a:solidFill>
                  <a:srgbClr val="000000"/>
                </a:solidFill>
                <a:miter lim="800000"/>
                <a:headEnd/>
                <a:tailEnd/>
              </a:ln>
            </p:spPr>
            <p:txBody>
              <a:bodyPr/>
              <a:lstStyle/>
              <a:p>
                <a:endParaRPr lang="en-US" dirty="0"/>
              </a:p>
            </p:txBody>
          </p:sp>
          <p:sp>
            <p:nvSpPr>
              <p:cNvPr id="1153" name="Freeform 3958"/>
              <p:cNvSpPr>
                <a:spLocks/>
              </p:cNvSpPr>
              <p:nvPr/>
            </p:nvSpPr>
            <p:spPr bwMode="auto">
              <a:xfrm>
                <a:off x="4484" y="2533"/>
                <a:ext cx="24" cy="30"/>
              </a:xfrm>
              <a:custGeom>
                <a:avLst/>
                <a:gdLst>
                  <a:gd name="T0" fmla="*/ 0 w 24"/>
                  <a:gd name="T1" fmla="*/ 0 h 30"/>
                  <a:gd name="T2" fmla="*/ 3 w 24"/>
                  <a:gd name="T3" fmla="*/ 9 h 30"/>
                  <a:gd name="T4" fmla="*/ 3 w 24"/>
                  <a:gd name="T5" fmla="*/ 3 h 30"/>
                  <a:gd name="T6" fmla="*/ 9 w 24"/>
                  <a:gd name="T7" fmla="*/ 6 h 30"/>
                  <a:gd name="T8" fmla="*/ 8 w 24"/>
                  <a:gd name="T9" fmla="*/ 11 h 30"/>
                  <a:gd name="T10" fmla="*/ 16 w 24"/>
                  <a:gd name="T11" fmla="*/ 24 h 30"/>
                  <a:gd name="T12" fmla="*/ 24 w 24"/>
                  <a:gd name="T13" fmla="*/ 24 h 30"/>
                  <a:gd name="T14" fmla="*/ 21 w 24"/>
                  <a:gd name="T15" fmla="*/ 30 h 3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0"/>
                  <a:gd name="T26" fmla="*/ 24 w 24"/>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0">
                    <a:moveTo>
                      <a:pt x="0" y="0"/>
                    </a:moveTo>
                    <a:lnTo>
                      <a:pt x="3" y="9"/>
                    </a:lnTo>
                    <a:lnTo>
                      <a:pt x="3" y="3"/>
                    </a:lnTo>
                    <a:lnTo>
                      <a:pt x="9" y="6"/>
                    </a:lnTo>
                    <a:lnTo>
                      <a:pt x="8" y="11"/>
                    </a:lnTo>
                    <a:lnTo>
                      <a:pt x="16" y="24"/>
                    </a:lnTo>
                    <a:lnTo>
                      <a:pt x="24" y="24"/>
                    </a:lnTo>
                    <a:lnTo>
                      <a:pt x="21" y="30"/>
                    </a:lnTo>
                  </a:path>
                </a:pathLst>
              </a:custGeom>
              <a:noFill/>
              <a:ln w="3175">
                <a:solidFill>
                  <a:srgbClr val="000000"/>
                </a:solidFill>
                <a:miter lim="800000"/>
                <a:headEnd/>
                <a:tailEnd/>
              </a:ln>
            </p:spPr>
            <p:txBody>
              <a:bodyPr/>
              <a:lstStyle/>
              <a:p>
                <a:pPr algn="ctr" eaLnBrk="0" hangingPunct="0"/>
                <a:endParaRPr lang="en-US" dirty="0"/>
              </a:p>
            </p:txBody>
          </p:sp>
          <p:sp>
            <p:nvSpPr>
              <p:cNvPr id="1154" name="Line 3959"/>
              <p:cNvSpPr>
                <a:spLocks noChangeShapeType="1"/>
              </p:cNvSpPr>
              <p:nvPr/>
            </p:nvSpPr>
            <p:spPr bwMode="auto">
              <a:xfrm flipH="1" flipV="1">
                <a:off x="4480" y="2533"/>
                <a:ext cx="25" cy="30"/>
              </a:xfrm>
              <a:prstGeom prst="line">
                <a:avLst/>
              </a:prstGeom>
              <a:noFill/>
              <a:ln w="3175">
                <a:solidFill>
                  <a:srgbClr val="000000"/>
                </a:solidFill>
                <a:miter lim="800000"/>
                <a:headEnd/>
                <a:tailEnd/>
              </a:ln>
            </p:spPr>
            <p:txBody>
              <a:bodyPr/>
              <a:lstStyle/>
              <a:p>
                <a:endParaRPr lang="en-US" dirty="0"/>
              </a:p>
            </p:txBody>
          </p:sp>
          <p:sp>
            <p:nvSpPr>
              <p:cNvPr id="1155" name="Line 3960"/>
              <p:cNvSpPr>
                <a:spLocks noChangeShapeType="1"/>
              </p:cNvSpPr>
              <p:nvPr/>
            </p:nvSpPr>
            <p:spPr bwMode="auto">
              <a:xfrm>
                <a:off x="5160" y="2536"/>
                <a:ext cx="1" cy="1"/>
              </a:xfrm>
              <a:prstGeom prst="line">
                <a:avLst/>
              </a:prstGeom>
              <a:noFill/>
              <a:ln w="3175">
                <a:solidFill>
                  <a:srgbClr val="000000"/>
                </a:solidFill>
                <a:miter lim="800000"/>
                <a:headEnd/>
                <a:tailEnd/>
              </a:ln>
            </p:spPr>
            <p:txBody>
              <a:bodyPr/>
              <a:lstStyle/>
              <a:p>
                <a:endParaRPr lang="en-US" dirty="0"/>
              </a:p>
            </p:txBody>
          </p:sp>
          <p:sp>
            <p:nvSpPr>
              <p:cNvPr id="1156" name="Line 3961"/>
              <p:cNvSpPr>
                <a:spLocks noChangeShapeType="1"/>
              </p:cNvSpPr>
              <p:nvPr/>
            </p:nvSpPr>
            <p:spPr bwMode="auto">
              <a:xfrm>
                <a:off x="5160" y="2536"/>
                <a:ext cx="1" cy="1"/>
              </a:xfrm>
              <a:prstGeom prst="line">
                <a:avLst/>
              </a:prstGeom>
              <a:noFill/>
              <a:ln w="3175">
                <a:solidFill>
                  <a:srgbClr val="000000"/>
                </a:solidFill>
                <a:miter lim="800000"/>
                <a:headEnd/>
                <a:tailEnd/>
              </a:ln>
            </p:spPr>
            <p:txBody>
              <a:bodyPr/>
              <a:lstStyle/>
              <a:p>
                <a:endParaRPr lang="en-US" dirty="0"/>
              </a:p>
            </p:txBody>
          </p:sp>
          <p:sp>
            <p:nvSpPr>
              <p:cNvPr id="1157" name="Line 3962"/>
              <p:cNvSpPr>
                <a:spLocks noChangeShapeType="1"/>
              </p:cNvSpPr>
              <p:nvPr/>
            </p:nvSpPr>
            <p:spPr bwMode="auto">
              <a:xfrm flipH="1" flipV="1">
                <a:off x="5160" y="2536"/>
                <a:ext cx="2" cy="5"/>
              </a:xfrm>
              <a:prstGeom prst="line">
                <a:avLst/>
              </a:prstGeom>
              <a:noFill/>
              <a:ln w="3175">
                <a:solidFill>
                  <a:srgbClr val="000000"/>
                </a:solidFill>
                <a:miter lim="800000"/>
                <a:headEnd/>
                <a:tailEnd/>
              </a:ln>
            </p:spPr>
            <p:txBody>
              <a:bodyPr/>
              <a:lstStyle/>
              <a:p>
                <a:endParaRPr lang="en-US" dirty="0"/>
              </a:p>
            </p:txBody>
          </p:sp>
          <p:sp>
            <p:nvSpPr>
              <p:cNvPr id="1158" name="Line 3963"/>
              <p:cNvSpPr>
                <a:spLocks noChangeShapeType="1"/>
              </p:cNvSpPr>
              <p:nvPr/>
            </p:nvSpPr>
            <p:spPr bwMode="auto">
              <a:xfrm>
                <a:off x="5160" y="2536"/>
                <a:ext cx="2" cy="6"/>
              </a:xfrm>
              <a:prstGeom prst="line">
                <a:avLst/>
              </a:prstGeom>
              <a:noFill/>
              <a:ln w="3175">
                <a:solidFill>
                  <a:srgbClr val="000000"/>
                </a:solidFill>
                <a:miter lim="800000"/>
                <a:headEnd/>
                <a:tailEnd/>
              </a:ln>
            </p:spPr>
            <p:txBody>
              <a:bodyPr/>
              <a:lstStyle/>
              <a:p>
                <a:endParaRPr lang="en-US" dirty="0"/>
              </a:p>
            </p:txBody>
          </p:sp>
          <p:sp>
            <p:nvSpPr>
              <p:cNvPr id="1159" name="Line 3964"/>
              <p:cNvSpPr>
                <a:spLocks noChangeShapeType="1"/>
              </p:cNvSpPr>
              <p:nvPr/>
            </p:nvSpPr>
            <p:spPr bwMode="auto">
              <a:xfrm>
                <a:off x="5162" y="2542"/>
                <a:ext cx="1" cy="1"/>
              </a:xfrm>
              <a:prstGeom prst="line">
                <a:avLst/>
              </a:prstGeom>
              <a:noFill/>
              <a:ln w="3175">
                <a:solidFill>
                  <a:srgbClr val="000000"/>
                </a:solidFill>
                <a:miter lim="800000"/>
                <a:headEnd/>
                <a:tailEnd/>
              </a:ln>
            </p:spPr>
            <p:txBody>
              <a:bodyPr/>
              <a:lstStyle/>
              <a:p>
                <a:endParaRPr lang="en-US" dirty="0"/>
              </a:p>
            </p:txBody>
          </p:sp>
          <p:sp>
            <p:nvSpPr>
              <p:cNvPr id="1160" name="Line 3965"/>
              <p:cNvSpPr>
                <a:spLocks noChangeShapeType="1"/>
              </p:cNvSpPr>
              <p:nvPr/>
            </p:nvSpPr>
            <p:spPr bwMode="auto">
              <a:xfrm flipV="1">
                <a:off x="5162" y="2541"/>
                <a:ext cx="1" cy="1"/>
              </a:xfrm>
              <a:prstGeom prst="line">
                <a:avLst/>
              </a:prstGeom>
              <a:noFill/>
              <a:ln w="3175">
                <a:solidFill>
                  <a:srgbClr val="000000"/>
                </a:solidFill>
                <a:miter lim="800000"/>
                <a:headEnd/>
                <a:tailEnd/>
              </a:ln>
            </p:spPr>
            <p:txBody>
              <a:bodyPr/>
              <a:lstStyle/>
              <a:p>
                <a:endParaRPr lang="en-US" dirty="0"/>
              </a:p>
            </p:txBody>
          </p:sp>
          <p:sp>
            <p:nvSpPr>
              <p:cNvPr id="1161" name="Line 3966"/>
              <p:cNvSpPr>
                <a:spLocks noChangeShapeType="1"/>
              </p:cNvSpPr>
              <p:nvPr/>
            </p:nvSpPr>
            <p:spPr bwMode="auto">
              <a:xfrm>
                <a:off x="5162" y="2541"/>
                <a:ext cx="1" cy="1"/>
              </a:xfrm>
              <a:prstGeom prst="line">
                <a:avLst/>
              </a:prstGeom>
              <a:noFill/>
              <a:ln w="3175">
                <a:solidFill>
                  <a:srgbClr val="000000"/>
                </a:solidFill>
                <a:miter lim="800000"/>
                <a:headEnd/>
                <a:tailEnd/>
              </a:ln>
            </p:spPr>
            <p:txBody>
              <a:bodyPr/>
              <a:lstStyle/>
              <a:p>
                <a:endParaRPr lang="en-US" dirty="0"/>
              </a:p>
            </p:txBody>
          </p:sp>
          <p:sp>
            <p:nvSpPr>
              <p:cNvPr id="1162" name="Line 3967"/>
              <p:cNvSpPr>
                <a:spLocks noChangeShapeType="1"/>
              </p:cNvSpPr>
              <p:nvPr/>
            </p:nvSpPr>
            <p:spPr bwMode="auto">
              <a:xfrm flipV="1">
                <a:off x="5162" y="2541"/>
                <a:ext cx="1" cy="1"/>
              </a:xfrm>
              <a:prstGeom prst="line">
                <a:avLst/>
              </a:prstGeom>
              <a:noFill/>
              <a:ln w="3175">
                <a:solidFill>
                  <a:srgbClr val="000000"/>
                </a:solidFill>
                <a:miter lim="800000"/>
                <a:headEnd/>
                <a:tailEnd/>
              </a:ln>
            </p:spPr>
            <p:txBody>
              <a:bodyPr/>
              <a:lstStyle/>
              <a:p>
                <a:endParaRPr lang="en-US" dirty="0"/>
              </a:p>
            </p:txBody>
          </p:sp>
          <p:sp>
            <p:nvSpPr>
              <p:cNvPr id="1163" name="Line 3968"/>
              <p:cNvSpPr>
                <a:spLocks noChangeShapeType="1"/>
              </p:cNvSpPr>
              <p:nvPr/>
            </p:nvSpPr>
            <p:spPr bwMode="auto">
              <a:xfrm>
                <a:off x="5162" y="2542"/>
                <a:ext cx="1" cy="1"/>
              </a:xfrm>
              <a:prstGeom prst="line">
                <a:avLst/>
              </a:prstGeom>
              <a:noFill/>
              <a:ln w="3175">
                <a:solidFill>
                  <a:srgbClr val="000000"/>
                </a:solidFill>
                <a:miter lim="800000"/>
                <a:headEnd/>
                <a:tailEnd/>
              </a:ln>
            </p:spPr>
            <p:txBody>
              <a:bodyPr/>
              <a:lstStyle/>
              <a:p>
                <a:endParaRPr lang="en-US" dirty="0"/>
              </a:p>
            </p:txBody>
          </p:sp>
          <p:sp>
            <p:nvSpPr>
              <p:cNvPr id="1164" name="Line 3969"/>
              <p:cNvSpPr>
                <a:spLocks noChangeShapeType="1"/>
              </p:cNvSpPr>
              <p:nvPr/>
            </p:nvSpPr>
            <p:spPr bwMode="auto">
              <a:xfrm>
                <a:off x="5162" y="2542"/>
                <a:ext cx="1" cy="1"/>
              </a:xfrm>
              <a:prstGeom prst="line">
                <a:avLst/>
              </a:prstGeom>
              <a:noFill/>
              <a:ln w="3175">
                <a:solidFill>
                  <a:srgbClr val="000000"/>
                </a:solidFill>
                <a:miter lim="800000"/>
                <a:headEnd/>
                <a:tailEnd/>
              </a:ln>
            </p:spPr>
            <p:txBody>
              <a:bodyPr/>
              <a:lstStyle/>
              <a:p>
                <a:endParaRPr lang="en-US" dirty="0"/>
              </a:p>
            </p:txBody>
          </p:sp>
          <p:sp>
            <p:nvSpPr>
              <p:cNvPr id="1165" name="Line 3970"/>
              <p:cNvSpPr>
                <a:spLocks noChangeShapeType="1"/>
              </p:cNvSpPr>
              <p:nvPr/>
            </p:nvSpPr>
            <p:spPr bwMode="auto">
              <a:xfrm>
                <a:off x="5162" y="2542"/>
                <a:ext cx="1" cy="8"/>
              </a:xfrm>
              <a:prstGeom prst="line">
                <a:avLst/>
              </a:prstGeom>
              <a:noFill/>
              <a:ln w="3175">
                <a:solidFill>
                  <a:srgbClr val="000000"/>
                </a:solidFill>
                <a:miter lim="800000"/>
                <a:headEnd/>
                <a:tailEnd/>
              </a:ln>
            </p:spPr>
            <p:txBody>
              <a:bodyPr/>
              <a:lstStyle/>
              <a:p>
                <a:endParaRPr lang="en-US" dirty="0"/>
              </a:p>
            </p:txBody>
          </p:sp>
          <p:sp>
            <p:nvSpPr>
              <p:cNvPr id="1166" name="Freeform 3971"/>
              <p:cNvSpPr>
                <a:spLocks/>
              </p:cNvSpPr>
              <p:nvPr/>
            </p:nvSpPr>
            <p:spPr bwMode="auto">
              <a:xfrm>
                <a:off x="5157" y="2542"/>
                <a:ext cx="5" cy="8"/>
              </a:xfrm>
              <a:custGeom>
                <a:avLst/>
                <a:gdLst>
                  <a:gd name="T0" fmla="*/ 5 w 5"/>
                  <a:gd name="T1" fmla="*/ 8 h 8"/>
                  <a:gd name="T2" fmla="*/ 1 w 5"/>
                  <a:gd name="T3" fmla="*/ 8 h 8"/>
                  <a:gd name="T4" fmla="*/ 0 w 5"/>
                  <a:gd name="T5" fmla="*/ 4 h 8"/>
                  <a:gd name="T6" fmla="*/ 5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8"/>
                    </a:moveTo>
                    <a:lnTo>
                      <a:pt x="1" y="8"/>
                    </a:lnTo>
                    <a:lnTo>
                      <a:pt x="0" y="4"/>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1167" name="Line 3972"/>
              <p:cNvSpPr>
                <a:spLocks noChangeShapeType="1"/>
              </p:cNvSpPr>
              <p:nvPr/>
            </p:nvSpPr>
            <p:spPr bwMode="auto">
              <a:xfrm>
                <a:off x="5162" y="2542"/>
                <a:ext cx="1" cy="1"/>
              </a:xfrm>
              <a:prstGeom prst="line">
                <a:avLst/>
              </a:prstGeom>
              <a:noFill/>
              <a:ln w="3175">
                <a:solidFill>
                  <a:srgbClr val="000000"/>
                </a:solidFill>
                <a:miter lim="800000"/>
                <a:headEnd/>
                <a:tailEnd/>
              </a:ln>
            </p:spPr>
            <p:txBody>
              <a:bodyPr/>
              <a:lstStyle/>
              <a:p>
                <a:endParaRPr lang="en-US" dirty="0"/>
              </a:p>
            </p:txBody>
          </p:sp>
          <p:sp>
            <p:nvSpPr>
              <p:cNvPr id="1168" name="Line 3973"/>
              <p:cNvSpPr>
                <a:spLocks noChangeShapeType="1"/>
              </p:cNvSpPr>
              <p:nvPr/>
            </p:nvSpPr>
            <p:spPr bwMode="auto">
              <a:xfrm>
                <a:off x="5162" y="2542"/>
                <a:ext cx="1" cy="1"/>
              </a:xfrm>
              <a:prstGeom prst="line">
                <a:avLst/>
              </a:prstGeom>
              <a:noFill/>
              <a:ln w="3175">
                <a:solidFill>
                  <a:srgbClr val="000000"/>
                </a:solidFill>
                <a:miter lim="800000"/>
                <a:headEnd/>
                <a:tailEnd/>
              </a:ln>
            </p:spPr>
            <p:txBody>
              <a:bodyPr/>
              <a:lstStyle/>
              <a:p>
                <a:endParaRPr lang="en-US" dirty="0"/>
              </a:p>
            </p:txBody>
          </p:sp>
          <p:sp>
            <p:nvSpPr>
              <p:cNvPr id="1169" name="Line 3974"/>
              <p:cNvSpPr>
                <a:spLocks noChangeShapeType="1"/>
              </p:cNvSpPr>
              <p:nvPr/>
            </p:nvSpPr>
            <p:spPr bwMode="auto">
              <a:xfrm flipV="1">
                <a:off x="5458" y="2542"/>
                <a:ext cx="1" cy="2"/>
              </a:xfrm>
              <a:prstGeom prst="line">
                <a:avLst/>
              </a:prstGeom>
              <a:noFill/>
              <a:ln w="3175">
                <a:solidFill>
                  <a:srgbClr val="000000"/>
                </a:solidFill>
                <a:miter lim="800000"/>
                <a:headEnd/>
                <a:tailEnd/>
              </a:ln>
            </p:spPr>
            <p:txBody>
              <a:bodyPr/>
              <a:lstStyle/>
              <a:p>
                <a:endParaRPr lang="en-US" dirty="0"/>
              </a:p>
            </p:txBody>
          </p:sp>
          <p:sp>
            <p:nvSpPr>
              <p:cNvPr id="1170" name="Line 3975"/>
              <p:cNvSpPr>
                <a:spLocks noChangeShapeType="1"/>
              </p:cNvSpPr>
              <p:nvPr/>
            </p:nvSpPr>
            <p:spPr bwMode="auto">
              <a:xfrm flipV="1">
                <a:off x="5458" y="2544"/>
                <a:ext cx="1" cy="2"/>
              </a:xfrm>
              <a:prstGeom prst="line">
                <a:avLst/>
              </a:prstGeom>
              <a:noFill/>
              <a:ln w="3175">
                <a:solidFill>
                  <a:srgbClr val="000000"/>
                </a:solidFill>
                <a:miter lim="800000"/>
                <a:headEnd/>
                <a:tailEnd/>
              </a:ln>
            </p:spPr>
            <p:txBody>
              <a:bodyPr/>
              <a:lstStyle/>
              <a:p>
                <a:endParaRPr lang="en-US" dirty="0"/>
              </a:p>
            </p:txBody>
          </p:sp>
          <p:sp>
            <p:nvSpPr>
              <p:cNvPr id="1171" name="Line 3976"/>
              <p:cNvSpPr>
                <a:spLocks noChangeShapeType="1"/>
              </p:cNvSpPr>
              <p:nvPr/>
            </p:nvSpPr>
            <p:spPr bwMode="auto">
              <a:xfrm flipH="1">
                <a:off x="5458" y="2544"/>
                <a:ext cx="1" cy="2"/>
              </a:xfrm>
              <a:prstGeom prst="line">
                <a:avLst/>
              </a:prstGeom>
              <a:noFill/>
              <a:ln w="3175">
                <a:solidFill>
                  <a:srgbClr val="000000"/>
                </a:solidFill>
                <a:miter lim="800000"/>
                <a:headEnd/>
                <a:tailEnd/>
              </a:ln>
            </p:spPr>
            <p:txBody>
              <a:bodyPr/>
              <a:lstStyle/>
              <a:p>
                <a:endParaRPr lang="en-US" dirty="0"/>
              </a:p>
            </p:txBody>
          </p:sp>
          <p:sp>
            <p:nvSpPr>
              <p:cNvPr id="1172" name="Line 3977"/>
              <p:cNvSpPr>
                <a:spLocks noChangeShapeType="1"/>
              </p:cNvSpPr>
              <p:nvPr/>
            </p:nvSpPr>
            <p:spPr bwMode="auto">
              <a:xfrm flipV="1">
                <a:off x="4730" y="2550"/>
                <a:ext cx="208" cy="5"/>
              </a:xfrm>
              <a:prstGeom prst="line">
                <a:avLst/>
              </a:prstGeom>
              <a:noFill/>
              <a:ln w="3175">
                <a:solidFill>
                  <a:srgbClr val="000000"/>
                </a:solidFill>
                <a:miter lim="800000"/>
                <a:headEnd/>
                <a:tailEnd/>
              </a:ln>
            </p:spPr>
            <p:txBody>
              <a:bodyPr/>
              <a:lstStyle/>
              <a:p>
                <a:endParaRPr lang="en-US" dirty="0"/>
              </a:p>
            </p:txBody>
          </p:sp>
          <p:sp>
            <p:nvSpPr>
              <p:cNvPr id="1173" name="Line 3978"/>
              <p:cNvSpPr>
                <a:spLocks noChangeShapeType="1"/>
              </p:cNvSpPr>
              <p:nvPr/>
            </p:nvSpPr>
            <p:spPr bwMode="auto">
              <a:xfrm>
                <a:off x="4938" y="2550"/>
                <a:ext cx="3" cy="144"/>
              </a:xfrm>
              <a:prstGeom prst="line">
                <a:avLst/>
              </a:prstGeom>
              <a:noFill/>
              <a:ln w="3175">
                <a:solidFill>
                  <a:srgbClr val="000000"/>
                </a:solidFill>
                <a:miter lim="800000"/>
                <a:headEnd/>
                <a:tailEnd/>
              </a:ln>
            </p:spPr>
            <p:txBody>
              <a:bodyPr/>
              <a:lstStyle/>
              <a:p>
                <a:endParaRPr lang="en-US" dirty="0"/>
              </a:p>
            </p:txBody>
          </p:sp>
          <p:sp>
            <p:nvSpPr>
              <p:cNvPr id="1174" name="Line 3979"/>
              <p:cNvSpPr>
                <a:spLocks noChangeShapeType="1"/>
              </p:cNvSpPr>
              <p:nvPr/>
            </p:nvSpPr>
            <p:spPr bwMode="auto">
              <a:xfrm flipH="1">
                <a:off x="4762" y="2694"/>
                <a:ext cx="179" cy="2"/>
              </a:xfrm>
              <a:prstGeom prst="line">
                <a:avLst/>
              </a:prstGeom>
              <a:noFill/>
              <a:ln w="3175">
                <a:solidFill>
                  <a:srgbClr val="000000"/>
                </a:solidFill>
                <a:miter lim="800000"/>
                <a:headEnd/>
                <a:tailEnd/>
              </a:ln>
            </p:spPr>
            <p:txBody>
              <a:bodyPr/>
              <a:lstStyle/>
              <a:p>
                <a:endParaRPr lang="en-US" dirty="0"/>
              </a:p>
            </p:txBody>
          </p:sp>
          <p:sp>
            <p:nvSpPr>
              <p:cNvPr id="1175" name="Freeform 3980"/>
              <p:cNvSpPr>
                <a:spLocks/>
              </p:cNvSpPr>
              <p:nvPr/>
            </p:nvSpPr>
            <p:spPr bwMode="auto">
              <a:xfrm>
                <a:off x="4752" y="2670"/>
                <a:ext cx="13" cy="29"/>
              </a:xfrm>
              <a:custGeom>
                <a:avLst/>
                <a:gdLst>
                  <a:gd name="T0" fmla="*/ 10 w 13"/>
                  <a:gd name="T1" fmla="*/ 26 h 29"/>
                  <a:gd name="T2" fmla="*/ 13 w 13"/>
                  <a:gd name="T3" fmla="*/ 24 h 29"/>
                  <a:gd name="T4" fmla="*/ 7 w 13"/>
                  <a:gd name="T5" fmla="*/ 23 h 29"/>
                  <a:gd name="T6" fmla="*/ 0 w 13"/>
                  <a:gd name="T7" fmla="*/ 7 h 29"/>
                  <a:gd name="T8" fmla="*/ 7 w 13"/>
                  <a:gd name="T9" fmla="*/ 7 h 29"/>
                  <a:gd name="T10" fmla="*/ 7 w 13"/>
                  <a:gd name="T11" fmla="*/ 2 h 29"/>
                  <a:gd name="T12" fmla="*/ 12 w 13"/>
                  <a:gd name="T13" fmla="*/ 2 h 29"/>
                  <a:gd name="T14" fmla="*/ 8 w 13"/>
                  <a:gd name="T15" fmla="*/ 0 h 29"/>
                  <a:gd name="T16" fmla="*/ 3 w 13"/>
                  <a:gd name="T17" fmla="*/ 2 h 29"/>
                  <a:gd name="T18" fmla="*/ 5 w 13"/>
                  <a:gd name="T19" fmla="*/ 8 h 29"/>
                  <a:gd name="T20" fmla="*/ 0 w 13"/>
                  <a:gd name="T21" fmla="*/ 7 h 29"/>
                  <a:gd name="T22" fmla="*/ 7 w 13"/>
                  <a:gd name="T23" fmla="*/ 18 h 29"/>
                  <a:gd name="T24" fmla="*/ 8 w 13"/>
                  <a:gd name="T25" fmla="*/ 24 h 29"/>
                  <a:gd name="T26" fmla="*/ 3 w 13"/>
                  <a:gd name="T27" fmla="*/ 26 h 29"/>
                  <a:gd name="T28" fmla="*/ 7 w 13"/>
                  <a:gd name="T29" fmla="*/ 29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29"/>
                  <a:gd name="T47" fmla="*/ 13 w 13"/>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29">
                    <a:moveTo>
                      <a:pt x="10" y="26"/>
                    </a:moveTo>
                    <a:lnTo>
                      <a:pt x="13" y="24"/>
                    </a:lnTo>
                    <a:lnTo>
                      <a:pt x="7" y="23"/>
                    </a:lnTo>
                    <a:lnTo>
                      <a:pt x="0" y="7"/>
                    </a:lnTo>
                    <a:lnTo>
                      <a:pt x="7" y="7"/>
                    </a:lnTo>
                    <a:lnTo>
                      <a:pt x="7" y="2"/>
                    </a:lnTo>
                    <a:lnTo>
                      <a:pt x="12" y="2"/>
                    </a:lnTo>
                    <a:lnTo>
                      <a:pt x="8" y="0"/>
                    </a:lnTo>
                    <a:lnTo>
                      <a:pt x="3" y="2"/>
                    </a:lnTo>
                    <a:lnTo>
                      <a:pt x="5" y="8"/>
                    </a:lnTo>
                    <a:lnTo>
                      <a:pt x="0" y="7"/>
                    </a:lnTo>
                    <a:lnTo>
                      <a:pt x="7" y="18"/>
                    </a:lnTo>
                    <a:lnTo>
                      <a:pt x="8" y="24"/>
                    </a:lnTo>
                    <a:lnTo>
                      <a:pt x="3" y="26"/>
                    </a:lnTo>
                    <a:lnTo>
                      <a:pt x="7" y="29"/>
                    </a:lnTo>
                  </a:path>
                </a:pathLst>
              </a:custGeom>
              <a:noFill/>
              <a:ln w="3175">
                <a:solidFill>
                  <a:srgbClr val="000000"/>
                </a:solidFill>
                <a:miter lim="800000"/>
                <a:headEnd/>
                <a:tailEnd/>
              </a:ln>
            </p:spPr>
            <p:txBody>
              <a:bodyPr/>
              <a:lstStyle/>
              <a:p>
                <a:pPr algn="ctr" eaLnBrk="0" hangingPunct="0"/>
                <a:endParaRPr lang="en-US" dirty="0"/>
              </a:p>
            </p:txBody>
          </p:sp>
          <p:sp>
            <p:nvSpPr>
              <p:cNvPr id="1176" name="Line 3981"/>
              <p:cNvSpPr>
                <a:spLocks noChangeShapeType="1"/>
              </p:cNvSpPr>
              <p:nvPr/>
            </p:nvSpPr>
            <p:spPr bwMode="auto">
              <a:xfrm flipH="1">
                <a:off x="4731" y="2699"/>
                <a:ext cx="28" cy="1"/>
              </a:xfrm>
              <a:prstGeom prst="line">
                <a:avLst/>
              </a:prstGeom>
              <a:noFill/>
              <a:ln w="3175">
                <a:solidFill>
                  <a:srgbClr val="000000"/>
                </a:solidFill>
                <a:miter lim="800000"/>
                <a:headEnd/>
                <a:tailEnd/>
              </a:ln>
            </p:spPr>
            <p:txBody>
              <a:bodyPr/>
              <a:lstStyle/>
              <a:p>
                <a:endParaRPr lang="en-US" dirty="0"/>
              </a:p>
            </p:txBody>
          </p:sp>
          <p:sp>
            <p:nvSpPr>
              <p:cNvPr id="1177" name="Line 3982"/>
              <p:cNvSpPr>
                <a:spLocks noChangeShapeType="1"/>
              </p:cNvSpPr>
              <p:nvPr/>
            </p:nvSpPr>
            <p:spPr bwMode="auto">
              <a:xfrm flipV="1">
                <a:off x="4731" y="2616"/>
                <a:ext cx="1" cy="83"/>
              </a:xfrm>
              <a:prstGeom prst="line">
                <a:avLst/>
              </a:prstGeom>
              <a:noFill/>
              <a:ln w="3175">
                <a:solidFill>
                  <a:srgbClr val="000000"/>
                </a:solidFill>
                <a:miter lim="800000"/>
                <a:headEnd/>
                <a:tailEnd/>
              </a:ln>
            </p:spPr>
            <p:txBody>
              <a:bodyPr/>
              <a:lstStyle/>
              <a:p>
                <a:endParaRPr lang="en-US" dirty="0"/>
              </a:p>
            </p:txBody>
          </p:sp>
          <p:sp>
            <p:nvSpPr>
              <p:cNvPr id="1178" name="Line 3983"/>
              <p:cNvSpPr>
                <a:spLocks noChangeShapeType="1"/>
              </p:cNvSpPr>
              <p:nvPr/>
            </p:nvSpPr>
            <p:spPr bwMode="auto">
              <a:xfrm flipH="1" flipV="1">
                <a:off x="4730" y="2555"/>
                <a:ext cx="1" cy="61"/>
              </a:xfrm>
              <a:prstGeom prst="line">
                <a:avLst/>
              </a:prstGeom>
              <a:noFill/>
              <a:ln w="3175">
                <a:solidFill>
                  <a:srgbClr val="000000"/>
                </a:solidFill>
                <a:miter lim="800000"/>
                <a:headEnd/>
                <a:tailEnd/>
              </a:ln>
            </p:spPr>
            <p:txBody>
              <a:bodyPr/>
              <a:lstStyle/>
              <a:p>
                <a:endParaRPr lang="en-US" dirty="0"/>
              </a:p>
            </p:txBody>
          </p:sp>
          <p:sp>
            <p:nvSpPr>
              <p:cNvPr id="1179" name="Line 3984"/>
              <p:cNvSpPr>
                <a:spLocks noChangeShapeType="1"/>
              </p:cNvSpPr>
              <p:nvPr/>
            </p:nvSpPr>
            <p:spPr bwMode="auto">
              <a:xfrm>
                <a:off x="5165" y="2554"/>
                <a:ext cx="6" cy="11"/>
              </a:xfrm>
              <a:prstGeom prst="line">
                <a:avLst/>
              </a:prstGeom>
              <a:noFill/>
              <a:ln w="3175">
                <a:solidFill>
                  <a:srgbClr val="000000"/>
                </a:solidFill>
                <a:miter lim="800000"/>
                <a:headEnd/>
                <a:tailEnd/>
              </a:ln>
            </p:spPr>
            <p:txBody>
              <a:bodyPr/>
              <a:lstStyle/>
              <a:p>
                <a:endParaRPr lang="en-US" dirty="0"/>
              </a:p>
            </p:txBody>
          </p:sp>
          <p:sp>
            <p:nvSpPr>
              <p:cNvPr id="1180" name="Freeform 3985"/>
              <p:cNvSpPr>
                <a:spLocks/>
              </p:cNvSpPr>
              <p:nvPr/>
            </p:nvSpPr>
            <p:spPr bwMode="auto">
              <a:xfrm>
                <a:off x="5165" y="2554"/>
                <a:ext cx="6" cy="11"/>
              </a:xfrm>
              <a:custGeom>
                <a:avLst/>
                <a:gdLst>
                  <a:gd name="T0" fmla="*/ 6 w 6"/>
                  <a:gd name="T1" fmla="*/ 11 h 11"/>
                  <a:gd name="T2" fmla="*/ 0 w 6"/>
                  <a:gd name="T3" fmla="*/ 8 h 11"/>
                  <a:gd name="T4" fmla="*/ 0 w 6"/>
                  <a:gd name="T5" fmla="*/ 0 h 11"/>
                  <a:gd name="T6" fmla="*/ 0 60000 65536"/>
                  <a:gd name="T7" fmla="*/ 0 60000 65536"/>
                  <a:gd name="T8" fmla="*/ 0 60000 65536"/>
                  <a:gd name="T9" fmla="*/ 0 w 6"/>
                  <a:gd name="T10" fmla="*/ 0 h 11"/>
                  <a:gd name="T11" fmla="*/ 6 w 6"/>
                  <a:gd name="T12" fmla="*/ 11 h 11"/>
                </a:gdLst>
                <a:ahLst/>
                <a:cxnLst>
                  <a:cxn ang="T6">
                    <a:pos x="T0" y="T1"/>
                  </a:cxn>
                  <a:cxn ang="T7">
                    <a:pos x="T2" y="T3"/>
                  </a:cxn>
                  <a:cxn ang="T8">
                    <a:pos x="T4" y="T5"/>
                  </a:cxn>
                </a:cxnLst>
                <a:rect l="T9" t="T10" r="T11" b="T12"/>
                <a:pathLst>
                  <a:path w="6" h="11">
                    <a:moveTo>
                      <a:pt x="6" y="11"/>
                    </a:moveTo>
                    <a:lnTo>
                      <a:pt x="0"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81" name="Freeform 3986"/>
              <p:cNvSpPr>
                <a:spLocks/>
              </p:cNvSpPr>
              <p:nvPr/>
            </p:nvSpPr>
            <p:spPr bwMode="auto">
              <a:xfrm>
                <a:off x="4505" y="2558"/>
                <a:ext cx="9" cy="20"/>
              </a:xfrm>
              <a:custGeom>
                <a:avLst/>
                <a:gdLst>
                  <a:gd name="T0" fmla="*/ 3 w 9"/>
                  <a:gd name="T1" fmla="*/ 10 h 20"/>
                  <a:gd name="T2" fmla="*/ 0 w 9"/>
                  <a:gd name="T3" fmla="*/ 5 h 20"/>
                  <a:gd name="T4" fmla="*/ 6 w 9"/>
                  <a:gd name="T5" fmla="*/ 0 h 20"/>
                  <a:gd name="T6" fmla="*/ 0 w 9"/>
                  <a:gd name="T7" fmla="*/ 7 h 20"/>
                  <a:gd name="T8" fmla="*/ 3 w 9"/>
                  <a:gd name="T9" fmla="*/ 10 h 20"/>
                  <a:gd name="T10" fmla="*/ 9 w 9"/>
                  <a:gd name="T11" fmla="*/ 7 h 20"/>
                  <a:gd name="T12" fmla="*/ 3 w 9"/>
                  <a:gd name="T13" fmla="*/ 10 h 20"/>
                  <a:gd name="T14" fmla="*/ 9 w 9"/>
                  <a:gd name="T15" fmla="*/ 15 h 20"/>
                  <a:gd name="T16" fmla="*/ 6 w 9"/>
                  <a:gd name="T17" fmla="*/ 15 h 20"/>
                  <a:gd name="T18" fmla="*/ 9 w 9"/>
                  <a:gd name="T19" fmla="*/ 20 h 20"/>
                  <a:gd name="T20" fmla="*/ 3 w 9"/>
                  <a:gd name="T21" fmla="*/ 1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20"/>
                  <a:gd name="T35" fmla="*/ 9 w 9"/>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20">
                    <a:moveTo>
                      <a:pt x="3" y="10"/>
                    </a:moveTo>
                    <a:lnTo>
                      <a:pt x="0" y="5"/>
                    </a:lnTo>
                    <a:lnTo>
                      <a:pt x="6" y="0"/>
                    </a:lnTo>
                    <a:lnTo>
                      <a:pt x="0" y="7"/>
                    </a:lnTo>
                    <a:lnTo>
                      <a:pt x="3" y="10"/>
                    </a:lnTo>
                    <a:lnTo>
                      <a:pt x="9" y="7"/>
                    </a:lnTo>
                    <a:lnTo>
                      <a:pt x="3" y="10"/>
                    </a:lnTo>
                    <a:lnTo>
                      <a:pt x="9" y="15"/>
                    </a:lnTo>
                    <a:lnTo>
                      <a:pt x="6" y="15"/>
                    </a:lnTo>
                    <a:lnTo>
                      <a:pt x="9" y="20"/>
                    </a:lnTo>
                    <a:lnTo>
                      <a:pt x="3" y="10"/>
                    </a:lnTo>
                  </a:path>
                </a:pathLst>
              </a:custGeom>
              <a:noFill/>
              <a:ln w="3175">
                <a:solidFill>
                  <a:srgbClr val="000000"/>
                </a:solidFill>
                <a:miter lim="800000"/>
                <a:headEnd/>
                <a:tailEnd/>
              </a:ln>
            </p:spPr>
            <p:txBody>
              <a:bodyPr/>
              <a:lstStyle/>
              <a:p>
                <a:pPr algn="ctr" eaLnBrk="0" hangingPunct="0"/>
                <a:endParaRPr lang="en-US" dirty="0"/>
              </a:p>
            </p:txBody>
          </p:sp>
          <p:sp>
            <p:nvSpPr>
              <p:cNvPr id="1182" name="Freeform 3987"/>
              <p:cNvSpPr>
                <a:spLocks/>
              </p:cNvSpPr>
              <p:nvPr/>
            </p:nvSpPr>
            <p:spPr bwMode="auto">
              <a:xfrm>
                <a:off x="4514" y="2562"/>
                <a:ext cx="4" cy="4"/>
              </a:xfrm>
              <a:custGeom>
                <a:avLst/>
                <a:gdLst>
                  <a:gd name="T0" fmla="*/ 0 w 4"/>
                  <a:gd name="T1" fmla="*/ 4 h 4"/>
                  <a:gd name="T2" fmla="*/ 4 w 4"/>
                  <a:gd name="T3" fmla="*/ 0 h 4"/>
                  <a:gd name="T4" fmla="*/ 0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1183" name="Line 3988"/>
              <p:cNvSpPr>
                <a:spLocks noChangeShapeType="1"/>
              </p:cNvSpPr>
              <p:nvPr/>
            </p:nvSpPr>
            <p:spPr bwMode="auto">
              <a:xfrm flipV="1">
                <a:off x="5173" y="2563"/>
                <a:ext cx="1" cy="3"/>
              </a:xfrm>
              <a:prstGeom prst="line">
                <a:avLst/>
              </a:prstGeom>
              <a:noFill/>
              <a:ln w="3175">
                <a:solidFill>
                  <a:srgbClr val="000000"/>
                </a:solidFill>
                <a:miter lim="800000"/>
                <a:headEnd/>
                <a:tailEnd/>
              </a:ln>
            </p:spPr>
            <p:txBody>
              <a:bodyPr/>
              <a:lstStyle/>
              <a:p>
                <a:endParaRPr lang="en-US" dirty="0"/>
              </a:p>
            </p:txBody>
          </p:sp>
          <p:sp>
            <p:nvSpPr>
              <p:cNvPr id="1184" name="Freeform 3989"/>
              <p:cNvSpPr>
                <a:spLocks/>
              </p:cNvSpPr>
              <p:nvPr/>
            </p:nvSpPr>
            <p:spPr bwMode="auto">
              <a:xfrm>
                <a:off x="5173" y="2563"/>
                <a:ext cx="6" cy="15"/>
              </a:xfrm>
              <a:custGeom>
                <a:avLst/>
                <a:gdLst>
                  <a:gd name="T0" fmla="*/ 0 w 6"/>
                  <a:gd name="T1" fmla="*/ 0 h 15"/>
                  <a:gd name="T2" fmla="*/ 6 w 6"/>
                  <a:gd name="T3" fmla="*/ 3 h 15"/>
                  <a:gd name="T4" fmla="*/ 5 w 6"/>
                  <a:gd name="T5" fmla="*/ 15 h 15"/>
                  <a:gd name="T6" fmla="*/ 0 60000 65536"/>
                  <a:gd name="T7" fmla="*/ 0 60000 65536"/>
                  <a:gd name="T8" fmla="*/ 0 60000 65536"/>
                  <a:gd name="T9" fmla="*/ 0 w 6"/>
                  <a:gd name="T10" fmla="*/ 0 h 15"/>
                  <a:gd name="T11" fmla="*/ 6 w 6"/>
                  <a:gd name="T12" fmla="*/ 15 h 15"/>
                </a:gdLst>
                <a:ahLst/>
                <a:cxnLst>
                  <a:cxn ang="T6">
                    <a:pos x="T0" y="T1"/>
                  </a:cxn>
                  <a:cxn ang="T7">
                    <a:pos x="T2" y="T3"/>
                  </a:cxn>
                  <a:cxn ang="T8">
                    <a:pos x="T4" y="T5"/>
                  </a:cxn>
                </a:cxnLst>
                <a:rect l="T9" t="T10" r="T11" b="T12"/>
                <a:pathLst>
                  <a:path w="6" h="15">
                    <a:moveTo>
                      <a:pt x="0" y="0"/>
                    </a:moveTo>
                    <a:lnTo>
                      <a:pt x="6" y="3"/>
                    </a:lnTo>
                    <a:lnTo>
                      <a:pt x="5" y="15"/>
                    </a:lnTo>
                  </a:path>
                </a:pathLst>
              </a:custGeom>
              <a:noFill/>
              <a:ln w="3175">
                <a:solidFill>
                  <a:srgbClr val="000000"/>
                </a:solidFill>
                <a:miter lim="800000"/>
                <a:headEnd/>
                <a:tailEnd/>
              </a:ln>
            </p:spPr>
            <p:txBody>
              <a:bodyPr/>
              <a:lstStyle/>
              <a:p>
                <a:pPr algn="ctr" eaLnBrk="0" hangingPunct="0"/>
                <a:endParaRPr lang="en-US" dirty="0"/>
              </a:p>
            </p:txBody>
          </p:sp>
          <p:sp>
            <p:nvSpPr>
              <p:cNvPr id="1185" name="Line 3990"/>
              <p:cNvSpPr>
                <a:spLocks noChangeShapeType="1"/>
              </p:cNvSpPr>
              <p:nvPr/>
            </p:nvSpPr>
            <p:spPr bwMode="auto">
              <a:xfrm flipH="1" flipV="1">
                <a:off x="5173" y="2566"/>
                <a:ext cx="5" cy="12"/>
              </a:xfrm>
              <a:prstGeom prst="line">
                <a:avLst/>
              </a:prstGeom>
              <a:noFill/>
              <a:ln w="3175">
                <a:solidFill>
                  <a:srgbClr val="000000"/>
                </a:solidFill>
                <a:miter lim="800000"/>
                <a:headEnd/>
                <a:tailEnd/>
              </a:ln>
            </p:spPr>
            <p:txBody>
              <a:bodyPr/>
              <a:lstStyle/>
              <a:p>
                <a:endParaRPr lang="en-US" dirty="0"/>
              </a:p>
            </p:txBody>
          </p:sp>
          <p:sp>
            <p:nvSpPr>
              <p:cNvPr id="1186" name="Freeform 3991"/>
              <p:cNvSpPr>
                <a:spLocks/>
              </p:cNvSpPr>
              <p:nvPr/>
            </p:nvSpPr>
            <p:spPr bwMode="auto">
              <a:xfrm>
                <a:off x="4518" y="2565"/>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187" name="Freeform 3992"/>
              <p:cNvSpPr>
                <a:spLocks/>
              </p:cNvSpPr>
              <p:nvPr/>
            </p:nvSpPr>
            <p:spPr bwMode="auto">
              <a:xfrm>
                <a:off x="4516" y="2566"/>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188" name="Line 3993"/>
              <p:cNvSpPr>
                <a:spLocks noChangeShapeType="1"/>
              </p:cNvSpPr>
              <p:nvPr/>
            </p:nvSpPr>
            <p:spPr bwMode="auto">
              <a:xfrm>
                <a:off x="4511" y="2568"/>
                <a:ext cx="2" cy="1"/>
              </a:xfrm>
              <a:prstGeom prst="line">
                <a:avLst/>
              </a:prstGeom>
              <a:noFill/>
              <a:ln w="3175">
                <a:solidFill>
                  <a:srgbClr val="000000"/>
                </a:solidFill>
                <a:miter lim="800000"/>
                <a:headEnd/>
                <a:tailEnd/>
              </a:ln>
            </p:spPr>
            <p:txBody>
              <a:bodyPr/>
              <a:lstStyle/>
              <a:p>
                <a:endParaRPr lang="en-US" dirty="0"/>
              </a:p>
            </p:txBody>
          </p:sp>
          <p:sp>
            <p:nvSpPr>
              <p:cNvPr id="1189" name="Line 3994"/>
              <p:cNvSpPr>
                <a:spLocks noChangeShapeType="1"/>
              </p:cNvSpPr>
              <p:nvPr/>
            </p:nvSpPr>
            <p:spPr bwMode="auto">
              <a:xfrm flipV="1">
                <a:off x="4516" y="2568"/>
                <a:ext cx="1" cy="2"/>
              </a:xfrm>
              <a:prstGeom prst="line">
                <a:avLst/>
              </a:prstGeom>
              <a:noFill/>
              <a:ln w="3175">
                <a:solidFill>
                  <a:srgbClr val="000000"/>
                </a:solidFill>
                <a:miter lim="800000"/>
                <a:headEnd/>
                <a:tailEnd/>
              </a:ln>
            </p:spPr>
            <p:txBody>
              <a:bodyPr/>
              <a:lstStyle/>
              <a:p>
                <a:endParaRPr lang="en-US" dirty="0"/>
              </a:p>
            </p:txBody>
          </p:sp>
          <p:sp>
            <p:nvSpPr>
              <p:cNvPr id="1190" name="Freeform 3995"/>
              <p:cNvSpPr>
                <a:spLocks/>
              </p:cNvSpPr>
              <p:nvPr/>
            </p:nvSpPr>
            <p:spPr bwMode="auto">
              <a:xfrm>
                <a:off x="4539" y="2568"/>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191" name="Line 3996"/>
              <p:cNvSpPr>
                <a:spLocks noChangeShapeType="1"/>
              </p:cNvSpPr>
              <p:nvPr/>
            </p:nvSpPr>
            <p:spPr bwMode="auto">
              <a:xfrm>
                <a:off x="5511" y="2573"/>
                <a:ext cx="5" cy="1"/>
              </a:xfrm>
              <a:prstGeom prst="line">
                <a:avLst/>
              </a:prstGeom>
              <a:noFill/>
              <a:ln w="3175">
                <a:solidFill>
                  <a:srgbClr val="000000"/>
                </a:solidFill>
                <a:miter lim="800000"/>
                <a:headEnd/>
                <a:tailEnd/>
              </a:ln>
            </p:spPr>
            <p:txBody>
              <a:bodyPr/>
              <a:lstStyle/>
              <a:p>
                <a:endParaRPr lang="en-US" dirty="0"/>
              </a:p>
            </p:txBody>
          </p:sp>
          <p:sp>
            <p:nvSpPr>
              <p:cNvPr id="1192" name="Freeform 3997"/>
              <p:cNvSpPr>
                <a:spLocks/>
              </p:cNvSpPr>
              <p:nvPr/>
            </p:nvSpPr>
            <p:spPr bwMode="auto">
              <a:xfrm>
                <a:off x="5516" y="2573"/>
                <a:ext cx="21" cy="43"/>
              </a:xfrm>
              <a:custGeom>
                <a:avLst/>
                <a:gdLst>
                  <a:gd name="T0" fmla="*/ 0 w 21"/>
                  <a:gd name="T1" fmla="*/ 0 h 43"/>
                  <a:gd name="T2" fmla="*/ 19 w 21"/>
                  <a:gd name="T3" fmla="*/ 35 h 43"/>
                  <a:gd name="T4" fmla="*/ 21 w 21"/>
                  <a:gd name="T5" fmla="*/ 43 h 43"/>
                  <a:gd name="T6" fmla="*/ 18 w 21"/>
                  <a:gd name="T7" fmla="*/ 43 h 43"/>
                  <a:gd name="T8" fmla="*/ 18 w 21"/>
                  <a:gd name="T9" fmla="*/ 38 h 43"/>
                  <a:gd name="T10" fmla="*/ 13 w 21"/>
                  <a:gd name="T11" fmla="*/ 41 h 43"/>
                  <a:gd name="T12" fmla="*/ 0 60000 65536"/>
                  <a:gd name="T13" fmla="*/ 0 60000 65536"/>
                  <a:gd name="T14" fmla="*/ 0 60000 65536"/>
                  <a:gd name="T15" fmla="*/ 0 60000 65536"/>
                  <a:gd name="T16" fmla="*/ 0 60000 65536"/>
                  <a:gd name="T17" fmla="*/ 0 60000 65536"/>
                  <a:gd name="T18" fmla="*/ 0 w 21"/>
                  <a:gd name="T19" fmla="*/ 0 h 43"/>
                  <a:gd name="T20" fmla="*/ 21 w 21"/>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1" h="43">
                    <a:moveTo>
                      <a:pt x="0" y="0"/>
                    </a:moveTo>
                    <a:lnTo>
                      <a:pt x="19" y="35"/>
                    </a:lnTo>
                    <a:lnTo>
                      <a:pt x="21" y="43"/>
                    </a:lnTo>
                    <a:lnTo>
                      <a:pt x="18" y="43"/>
                    </a:lnTo>
                    <a:lnTo>
                      <a:pt x="18" y="38"/>
                    </a:lnTo>
                    <a:lnTo>
                      <a:pt x="13" y="41"/>
                    </a:lnTo>
                  </a:path>
                </a:pathLst>
              </a:custGeom>
              <a:noFill/>
              <a:ln w="3175">
                <a:solidFill>
                  <a:srgbClr val="000000"/>
                </a:solidFill>
                <a:miter lim="800000"/>
                <a:headEnd/>
                <a:tailEnd/>
              </a:ln>
            </p:spPr>
            <p:txBody>
              <a:bodyPr/>
              <a:lstStyle/>
              <a:p>
                <a:pPr algn="ctr" eaLnBrk="0" hangingPunct="0"/>
                <a:endParaRPr lang="en-US" dirty="0"/>
              </a:p>
            </p:txBody>
          </p:sp>
          <p:sp>
            <p:nvSpPr>
              <p:cNvPr id="1193" name="Freeform 3998"/>
              <p:cNvSpPr>
                <a:spLocks/>
              </p:cNvSpPr>
              <p:nvPr/>
            </p:nvSpPr>
            <p:spPr bwMode="auto">
              <a:xfrm>
                <a:off x="5511" y="2573"/>
                <a:ext cx="21" cy="41"/>
              </a:xfrm>
              <a:custGeom>
                <a:avLst/>
                <a:gdLst>
                  <a:gd name="T0" fmla="*/ 18 w 21"/>
                  <a:gd name="T1" fmla="*/ 41 h 41"/>
                  <a:gd name="T2" fmla="*/ 21 w 21"/>
                  <a:gd name="T3" fmla="*/ 30 h 41"/>
                  <a:gd name="T4" fmla="*/ 11 w 21"/>
                  <a:gd name="T5" fmla="*/ 24 h 41"/>
                  <a:gd name="T6" fmla="*/ 11 w 21"/>
                  <a:gd name="T7" fmla="*/ 14 h 41"/>
                  <a:gd name="T8" fmla="*/ 6 w 21"/>
                  <a:gd name="T9" fmla="*/ 11 h 41"/>
                  <a:gd name="T10" fmla="*/ 8 w 21"/>
                  <a:gd name="T11" fmla="*/ 8 h 41"/>
                  <a:gd name="T12" fmla="*/ 5 w 21"/>
                  <a:gd name="T13" fmla="*/ 5 h 41"/>
                  <a:gd name="T14" fmla="*/ 0 w 21"/>
                  <a:gd name="T15" fmla="*/ 5 h 41"/>
                  <a:gd name="T16" fmla="*/ 0 w 2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1"/>
                  <a:gd name="T29" fmla="*/ 21 w 2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1">
                    <a:moveTo>
                      <a:pt x="18" y="41"/>
                    </a:moveTo>
                    <a:lnTo>
                      <a:pt x="21" y="30"/>
                    </a:lnTo>
                    <a:lnTo>
                      <a:pt x="11" y="24"/>
                    </a:lnTo>
                    <a:lnTo>
                      <a:pt x="11" y="14"/>
                    </a:lnTo>
                    <a:lnTo>
                      <a:pt x="6" y="11"/>
                    </a:lnTo>
                    <a:lnTo>
                      <a:pt x="8" y="8"/>
                    </a:lnTo>
                    <a:lnTo>
                      <a:pt x="5" y="5"/>
                    </a:lnTo>
                    <a:lnTo>
                      <a:pt x="0"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94" name="Freeform 3999"/>
              <p:cNvSpPr>
                <a:spLocks/>
              </p:cNvSpPr>
              <p:nvPr/>
            </p:nvSpPr>
            <p:spPr bwMode="auto">
              <a:xfrm>
                <a:off x="5480" y="2573"/>
                <a:ext cx="42" cy="41"/>
              </a:xfrm>
              <a:custGeom>
                <a:avLst/>
                <a:gdLst>
                  <a:gd name="T0" fmla="*/ 23 w 42"/>
                  <a:gd name="T1" fmla="*/ 0 h 41"/>
                  <a:gd name="T2" fmla="*/ 42 w 42"/>
                  <a:gd name="T3" fmla="*/ 35 h 41"/>
                  <a:gd name="T4" fmla="*/ 42 w 42"/>
                  <a:gd name="T5" fmla="*/ 41 h 41"/>
                  <a:gd name="T6" fmla="*/ 31 w 42"/>
                  <a:gd name="T7" fmla="*/ 22 h 41"/>
                  <a:gd name="T8" fmla="*/ 13 w 42"/>
                  <a:gd name="T9" fmla="*/ 22 h 41"/>
                  <a:gd name="T10" fmla="*/ 12 w 42"/>
                  <a:gd name="T11" fmla="*/ 29 h 41"/>
                  <a:gd name="T12" fmla="*/ 8 w 42"/>
                  <a:gd name="T13" fmla="*/ 24 h 41"/>
                  <a:gd name="T14" fmla="*/ 3 w 42"/>
                  <a:gd name="T15" fmla="*/ 22 h 41"/>
                  <a:gd name="T16" fmla="*/ 3 w 42"/>
                  <a:gd name="T17" fmla="*/ 19 h 41"/>
                  <a:gd name="T18" fmla="*/ 8 w 42"/>
                  <a:gd name="T19" fmla="*/ 22 h 41"/>
                  <a:gd name="T20" fmla="*/ 0 w 42"/>
                  <a:gd name="T21" fmla="*/ 14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1"/>
                  <a:gd name="T35" fmla="*/ 42 w 4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1">
                    <a:moveTo>
                      <a:pt x="23" y="0"/>
                    </a:moveTo>
                    <a:lnTo>
                      <a:pt x="42" y="35"/>
                    </a:lnTo>
                    <a:lnTo>
                      <a:pt x="42" y="41"/>
                    </a:lnTo>
                    <a:lnTo>
                      <a:pt x="31" y="22"/>
                    </a:lnTo>
                    <a:lnTo>
                      <a:pt x="13" y="22"/>
                    </a:lnTo>
                    <a:lnTo>
                      <a:pt x="12" y="29"/>
                    </a:lnTo>
                    <a:lnTo>
                      <a:pt x="8" y="24"/>
                    </a:lnTo>
                    <a:lnTo>
                      <a:pt x="3" y="22"/>
                    </a:lnTo>
                    <a:lnTo>
                      <a:pt x="3" y="19"/>
                    </a:lnTo>
                    <a:lnTo>
                      <a:pt x="8" y="22"/>
                    </a:lnTo>
                    <a:lnTo>
                      <a:pt x="0" y="14"/>
                    </a:lnTo>
                  </a:path>
                </a:pathLst>
              </a:custGeom>
              <a:noFill/>
              <a:ln w="3175">
                <a:solidFill>
                  <a:srgbClr val="000000"/>
                </a:solidFill>
                <a:miter lim="800000"/>
                <a:headEnd/>
                <a:tailEnd/>
              </a:ln>
            </p:spPr>
            <p:txBody>
              <a:bodyPr/>
              <a:lstStyle/>
              <a:p>
                <a:pPr algn="ctr" eaLnBrk="0" hangingPunct="0"/>
                <a:endParaRPr lang="en-US" dirty="0"/>
              </a:p>
            </p:txBody>
          </p:sp>
          <p:sp>
            <p:nvSpPr>
              <p:cNvPr id="1195" name="Freeform 4000"/>
              <p:cNvSpPr>
                <a:spLocks/>
              </p:cNvSpPr>
              <p:nvPr/>
            </p:nvSpPr>
            <p:spPr bwMode="auto">
              <a:xfrm>
                <a:off x="5480" y="2573"/>
                <a:ext cx="16" cy="14"/>
              </a:xfrm>
              <a:custGeom>
                <a:avLst/>
                <a:gdLst>
                  <a:gd name="T0" fmla="*/ 0 w 16"/>
                  <a:gd name="T1" fmla="*/ 14 h 14"/>
                  <a:gd name="T2" fmla="*/ 0 w 16"/>
                  <a:gd name="T3" fmla="*/ 0 h 14"/>
                  <a:gd name="T4" fmla="*/ 16 w 16"/>
                  <a:gd name="T5" fmla="*/ 0 h 14"/>
                  <a:gd name="T6" fmla="*/ 0 60000 65536"/>
                  <a:gd name="T7" fmla="*/ 0 60000 65536"/>
                  <a:gd name="T8" fmla="*/ 0 60000 65536"/>
                  <a:gd name="T9" fmla="*/ 0 w 16"/>
                  <a:gd name="T10" fmla="*/ 0 h 14"/>
                  <a:gd name="T11" fmla="*/ 16 w 16"/>
                  <a:gd name="T12" fmla="*/ 14 h 14"/>
                </a:gdLst>
                <a:ahLst/>
                <a:cxnLst>
                  <a:cxn ang="T6">
                    <a:pos x="T0" y="T1"/>
                  </a:cxn>
                  <a:cxn ang="T7">
                    <a:pos x="T2" y="T3"/>
                  </a:cxn>
                  <a:cxn ang="T8">
                    <a:pos x="T4" y="T5"/>
                  </a:cxn>
                </a:cxnLst>
                <a:rect l="T9" t="T10" r="T11" b="T12"/>
                <a:pathLst>
                  <a:path w="16" h="14">
                    <a:moveTo>
                      <a:pt x="0" y="14"/>
                    </a:moveTo>
                    <a:lnTo>
                      <a:pt x="0" y="0"/>
                    </a:lnTo>
                    <a:lnTo>
                      <a:pt x="16" y="0"/>
                    </a:lnTo>
                  </a:path>
                </a:pathLst>
              </a:custGeom>
              <a:noFill/>
              <a:ln w="3175">
                <a:solidFill>
                  <a:srgbClr val="000000"/>
                </a:solidFill>
                <a:miter lim="800000"/>
                <a:headEnd/>
                <a:tailEnd/>
              </a:ln>
            </p:spPr>
            <p:txBody>
              <a:bodyPr/>
              <a:lstStyle/>
              <a:p>
                <a:pPr algn="ctr" eaLnBrk="0" hangingPunct="0"/>
                <a:endParaRPr lang="en-US" dirty="0"/>
              </a:p>
            </p:txBody>
          </p:sp>
          <p:sp>
            <p:nvSpPr>
              <p:cNvPr id="1196" name="Line 4001"/>
              <p:cNvSpPr>
                <a:spLocks noChangeShapeType="1"/>
              </p:cNvSpPr>
              <p:nvPr/>
            </p:nvSpPr>
            <p:spPr bwMode="auto">
              <a:xfrm>
                <a:off x="5496" y="2573"/>
                <a:ext cx="2" cy="1"/>
              </a:xfrm>
              <a:prstGeom prst="line">
                <a:avLst/>
              </a:prstGeom>
              <a:noFill/>
              <a:ln w="3175">
                <a:solidFill>
                  <a:srgbClr val="000000"/>
                </a:solidFill>
                <a:miter lim="800000"/>
                <a:headEnd/>
                <a:tailEnd/>
              </a:ln>
            </p:spPr>
            <p:txBody>
              <a:bodyPr/>
              <a:lstStyle/>
              <a:p>
                <a:endParaRPr lang="en-US" dirty="0"/>
              </a:p>
            </p:txBody>
          </p:sp>
          <p:sp>
            <p:nvSpPr>
              <p:cNvPr id="1197" name="Line 4002"/>
              <p:cNvSpPr>
                <a:spLocks noChangeShapeType="1"/>
              </p:cNvSpPr>
              <p:nvPr/>
            </p:nvSpPr>
            <p:spPr bwMode="auto">
              <a:xfrm>
                <a:off x="5498" y="2573"/>
                <a:ext cx="5" cy="1"/>
              </a:xfrm>
              <a:prstGeom prst="line">
                <a:avLst/>
              </a:prstGeom>
              <a:noFill/>
              <a:ln w="3175">
                <a:solidFill>
                  <a:srgbClr val="000000"/>
                </a:solidFill>
                <a:miter lim="800000"/>
                <a:headEnd/>
                <a:tailEnd/>
              </a:ln>
            </p:spPr>
            <p:txBody>
              <a:bodyPr/>
              <a:lstStyle/>
              <a:p>
                <a:endParaRPr lang="en-US" dirty="0"/>
              </a:p>
            </p:txBody>
          </p:sp>
          <p:sp>
            <p:nvSpPr>
              <p:cNvPr id="1198" name="Freeform 4003"/>
              <p:cNvSpPr>
                <a:spLocks/>
              </p:cNvSpPr>
              <p:nvPr/>
            </p:nvSpPr>
            <p:spPr bwMode="auto">
              <a:xfrm>
                <a:off x="4518" y="2582"/>
                <a:ext cx="19" cy="34"/>
              </a:xfrm>
              <a:custGeom>
                <a:avLst/>
                <a:gdLst>
                  <a:gd name="T0" fmla="*/ 0 w 19"/>
                  <a:gd name="T1" fmla="*/ 2 h 34"/>
                  <a:gd name="T2" fmla="*/ 3 w 19"/>
                  <a:gd name="T3" fmla="*/ 0 h 34"/>
                  <a:gd name="T4" fmla="*/ 9 w 19"/>
                  <a:gd name="T5" fmla="*/ 16 h 34"/>
                  <a:gd name="T6" fmla="*/ 16 w 19"/>
                  <a:gd name="T7" fmla="*/ 21 h 34"/>
                  <a:gd name="T8" fmla="*/ 19 w 19"/>
                  <a:gd name="T9" fmla="*/ 34 h 34"/>
                  <a:gd name="T10" fmla="*/ 0 60000 65536"/>
                  <a:gd name="T11" fmla="*/ 0 60000 65536"/>
                  <a:gd name="T12" fmla="*/ 0 60000 65536"/>
                  <a:gd name="T13" fmla="*/ 0 60000 65536"/>
                  <a:gd name="T14" fmla="*/ 0 60000 65536"/>
                  <a:gd name="T15" fmla="*/ 0 w 19"/>
                  <a:gd name="T16" fmla="*/ 0 h 34"/>
                  <a:gd name="T17" fmla="*/ 19 w 19"/>
                  <a:gd name="T18" fmla="*/ 34 h 34"/>
                </a:gdLst>
                <a:ahLst/>
                <a:cxnLst>
                  <a:cxn ang="T10">
                    <a:pos x="T0" y="T1"/>
                  </a:cxn>
                  <a:cxn ang="T11">
                    <a:pos x="T2" y="T3"/>
                  </a:cxn>
                  <a:cxn ang="T12">
                    <a:pos x="T4" y="T5"/>
                  </a:cxn>
                  <a:cxn ang="T13">
                    <a:pos x="T6" y="T7"/>
                  </a:cxn>
                  <a:cxn ang="T14">
                    <a:pos x="T8" y="T9"/>
                  </a:cxn>
                </a:cxnLst>
                <a:rect l="T15" t="T16" r="T17" b="T18"/>
                <a:pathLst>
                  <a:path w="19" h="34">
                    <a:moveTo>
                      <a:pt x="0" y="2"/>
                    </a:moveTo>
                    <a:lnTo>
                      <a:pt x="3" y="0"/>
                    </a:lnTo>
                    <a:lnTo>
                      <a:pt x="9" y="16"/>
                    </a:lnTo>
                    <a:lnTo>
                      <a:pt x="16" y="21"/>
                    </a:lnTo>
                    <a:lnTo>
                      <a:pt x="19" y="34"/>
                    </a:lnTo>
                  </a:path>
                </a:pathLst>
              </a:custGeom>
              <a:noFill/>
              <a:ln w="3175">
                <a:solidFill>
                  <a:srgbClr val="000000"/>
                </a:solidFill>
                <a:miter lim="800000"/>
                <a:headEnd/>
                <a:tailEnd/>
              </a:ln>
            </p:spPr>
            <p:txBody>
              <a:bodyPr/>
              <a:lstStyle/>
              <a:p>
                <a:pPr algn="ctr" eaLnBrk="0" hangingPunct="0"/>
                <a:endParaRPr lang="en-US" dirty="0"/>
              </a:p>
            </p:txBody>
          </p:sp>
          <p:sp>
            <p:nvSpPr>
              <p:cNvPr id="1199" name="Line 4004"/>
              <p:cNvSpPr>
                <a:spLocks noChangeShapeType="1"/>
              </p:cNvSpPr>
              <p:nvPr/>
            </p:nvSpPr>
            <p:spPr bwMode="auto">
              <a:xfrm>
                <a:off x="4537" y="2616"/>
                <a:ext cx="1" cy="3"/>
              </a:xfrm>
              <a:prstGeom prst="line">
                <a:avLst/>
              </a:prstGeom>
              <a:noFill/>
              <a:ln w="3175">
                <a:solidFill>
                  <a:srgbClr val="000000"/>
                </a:solidFill>
                <a:miter lim="800000"/>
                <a:headEnd/>
                <a:tailEnd/>
              </a:ln>
            </p:spPr>
            <p:txBody>
              <a:bodyPr/>
              <a:lstStyle/>
              <a:p>
                <a:endParaRPr lang="en-US" dirty="0"/>
              </a:p>
            </p:txBody>
          </p:sp>
          <p:sp>
            <p:nvSpPr>
              <p:cNvPr id="1200" name="Freeform 4005"/>
              <p:cNvSpPr>
                <a:spLocks/>
              </p:cNvSpPr>
              <p:nvPr/>
            </p:nvSpPr>
            <p:spPr bwMode="auto">
              <a:xfrm>
                <a:off x="4514" y="2574"/>
                <a:ext cx="23" cy="45"/>
              </a:xfrm>
              <a:custGeom>
                <a:avLst/>
                <a:gdLst>
                  <a:gd name="T0" fmla="*/ 23 w 23"/>
                  <a:gd name="T1" fmla="*/ 45 h 45"/>
                  <a:gd name="T2" fmla="*/ 8 w 23"/>
                  <a:gd name="T3" fmla="*/ 21 h 45"/>
                  <a:gd name="T4" fmla="*/ 0 w 23"/>
                  <a:gd name="T5" fmla="*/ 13 h 45"/>
                  <a:gd name="T6" fmla="*/ 4 w 23"/>
                  <a:gd name="T7" fmla="*/ 0 h 45"/>
                  <a:gd name="T8" fmla="*/ 7 w 23"/>
                  <a:gd name="T9" fmla="*/ 8 h 45"/>
                  <a:gd name="T10" fmla="*/ 4 w 23"/>
                  <a:gd name="T11" fmla="*/ 10 h 45"/>
                  <a:gd name="T12" fmla="*/ 0 60000 65536"/>
                  <a:gd name="T13" fmla="*/ 0 60000 65536"/>
                  <a:gd name="T14" fmla="*/ 0 60000 65536"/>
                  <a:gd name="T15" fmla="*/ 0 60000 65536"/>
                  <a:gd name="T16" fmla="*/ 0 60000 65536"/>
                  <a:gd name="T17" fmla="*/ 0 60000 65536"/>
                  <a:gd name="T18" fmla="*/ 0 w 23"/>
                  <a:gd name="T19" fmla="*/ 0 h 45"/>
                  <a:gd name="T20" fmla="*/ 23 w 2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3" h="45">
                    <a:moveTo>
                      <a:pt x="23" y="45"/>
                    </a:moveTo>
                    <a:lnTo>
                      <a:pt x="8" y="21"/>
                    </a:lnTo>
                    <a:lnTo>
                      <a:pt x="0" y="13"/>
                    </a:lnTo>
                    <a:lnTo>
                      <a:pt x="4" y="0"/>
                    </a:lnTo>
                    <a:lnTo>
                      <a:pt x="7" y="8"/>
                    </a:lnTo>
                    <a:lnTo>
                      <a:pt x="4" y="10"/>
                    </a:lnTo>
                  </a:path>
                </a:pathLst>
              </a:custGeom>
              <a:noFill/>
              <a:ln w="3175">
                <a:solidFill>
                  <a:srgbClr val="000000"/>
                </a:solidFill>
                <a:miter lim="800000"/>
                <a:headEnd/>
                <a:tailEnd/>
              </a:ln>
            </p:spPr>
            <p:txBody>
              <a:bodyPr/>
              <a:lstStyle/>
              <a:p>
                <a:pPr algn="ctr" eaLnBrk="0" hangingPunct="0"/>
                <a:endParaRPr lang="en-US" dirty="0"/>
              </a:p>
            </p:txBody>
          </p:sp>
          <p:sp>
            <p:nvSpPr>
              <p:cNvPr id="1201" name="Freeform 4006"/>
              <p:cNvSpPr>
                <a:spLocks/>
              </p:cNvSpPr>
              <p:nvPr/>
            </p:nvSpPr>
            <p:spPr bwMode="auto">
              <a:xfrm>
                <a:off x="4535" y="2614"/>
                <a:ext cx="2" cy="2"/>
              </a:xfrm>
              <a:custGeom>
                <a:avLst/>
                <a:gdLst>
                  <a:gd name="T0" fmla="*/ 2 w 2"/>
                  <a:gd name="T1" fmla="*/ 2 h 2"/>
                  <a:gd name="T2" fmla="*/ 0 w 2"/>
                  <a:gd name="T3" fmla="*/ 0 h 2"/>
                  <a:gd name="T4" fmla="*/ 2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lnTo>
                      <a:pt x="0" y="0"/>
                    </a:lnTo>
                    <a:lnTo>
                      <a:pt x="2" y="2"/>
                    </a:lnTo>
                  </a:path>
                </a:pathLst>
              </a:custGeom>
              <a:noFill/>
              <a:ln w="3175">
                <a:solidFill>
                  <a:srgbClr val="000000"/>
                </a:solidFill>
                <a:miter lim="800000"/>
                <a:headEnd/>
                <a:tailEnd/>
              </a:ln>
            </p:spPr>
            <p:txBody>
              <a:bodyPr/>
              <a:lstStyle/>
              <a:p>
                <a:pPr algn="ctr" eaLnBrk="0" hangingPunct="0"/>
                <a:endParaRPr lang="en-US" dirty="0"/>
              </a:p>
            </p:txBody>
          </p:sp>
          <p:sp>
            <p:nvSpPr>
              <p:cNvPr id="1202" name="Freeform 4007"/>
              <p:cNvSpPr>
                <a:spLocks/>
              </p:cNvSpPr>
              <p:nvPr/>
            </p:nvSpPr>
            <p:spPr bwMode="auto">
              <a:xfrm>
                <a:off x="4516" y="2584"/>
                <a:ext cx="6" cy="6"/>
              </a:xfrm>
              <a:custGeom>
                <a:avLst/>
                <a:gdLst>
                  <a:gd name="T0" fmla="*/ 2 w 6"/>
                  <a:gd name="T1" fmla="*/ 0 h 6"/>
                  <a:gd name="T2" fmla="*/ 5 w 6"/>
                  <a:gd name="T3" fmla="*/ 3 h 6"/>
                  <a:gd name="T4" fmla="*/ 0 w 6"/>
                  <a:gd name="T5" fmla="*/ 5 h 6"/>
                  <a:gd name="T6" fmla="*/ 6 w 6"/>
                  <a:gd name="T7" fmla="*/ 6 h 6"/>
                  <a:gd name="T8" fmla="*/ 2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2" y="0"/>
                    </a:moveTo>
                    <a:lnTo>
                      <a:pt x="5" y="3"/>
                    </a:lnTo>
                    <a:lnTo>
                      <a:pt x="0" y="5"/>
                    </a:lnTo>
                    <a:lnTo>
                      <a:pt x="6" y="6"/>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1203" name="Line 4008"/>
              <p:cNvSpPr>
                <a:spLocks noChangeShapeType="1"/>
              </p:cNvSpPr>
              <p:nvPr/>
            </p:nvSpPr>
            <p:spPr bwMode="auto">
              <a:xfrm>
                <a:off x="4518" y="2584"/>
                <a:ext cx="1" cy="1"/>
              </a:xfrm>
              <a:prstGeom prst="line">
                <a:avLst/>
              </a:prstGeom>
              <a:noFill/>
              <a:ln w="3175">
                <a:solidFill>
                  <a:srgbClr val="000000"/>
                </a:solidFill>
                <a:miter lim="800000"/>
                <a:headEnd/>
                <a:tailEnd/>
              </a:ln>
            </p:spPr>
            <p:txBody>
              <a:bodyPr/>
              <a:lstStyle/>
              <a:p>
                <a:endParaRPr lang="en-US" dirty="0"/>
              </a:p>
            </p:txBody>
          </p:sp>
          <p:sp>
            <p:nvSpPr>
              <p:cNvPr id="1204" name="Line 4009"/>
              <p:cNvSpPr>
                <a:spLocks noChangeShapeType="1"/>
              </p:cNvSpPr>
              <p:nvPr/>
            </p:nvSpPr>
            <p:spPr bwMode="auto">
              <a:xfrm flipV="1">
                <a:off x="4518" y="2582"/>
                <a:ext cx="1" cy="2"/>
              </a:xfrm>
              <a:prstGeom prst="line">
                <a:avLst/>
              </a:prstGeom>
              <a:noFill/>
              <a:ln w="3175">
                <a:solidFill>
                  <a:srgbClr val="000000"/>
                </a:solidFill>
                <a:miter lim="800000"/>
                <a:headEnd/>
                <a:tailEnd/>
              </a:ln>
            </p:spPr>
            <p:txBody>
              <a:bodyPr/>
              <a:lstStyle/>
              <a:p>
                <a:endParaRPr lang="en-US" dirty="0"/>
              </a:p>
            </p:txBody>
          </p:sp>
          <p:sp>
            <p:nvSpPr>
              <p:cNvPr id="1205" name="Line 4010"/>
              <p:cNvSpPr>
                <a:spLocks noChangeShapeType="1"/>
              </p:cNvSpPr>
              <p:nvPr/>
            </p:nvSpPr>
            <p:spPr bwMode="auto">
              <a:xfrm flipV="1">
                <a:off x="4518" y="2582"/>
                <a:ext cx="1" cy="2"/>
              </a:xfrm>
              <a:prstGeom prst="line">
                <a:avLst/>
              </a:prstGeom>
              <a:noFill/>
              <a:ln w="3175">
                <a:solidFill>
                  <a:srgbClr val="000000"/>
                </a:solidFill>
                <a:miter lim="800000"/>
                <a:headEnd/>
                <a:tailEnd/>
              </a:ln>
            </p:spPr>
            <p:txBody>
              <a:bodyPr/>
              <a:lstStyle/>
              <a:p>
                <a:endParaRPr lang="en-US" dirty="0"/>
              </a:p>
            </p:txBody>
          </p:sp>
          <p:sp>
            <p:nvSpPr>
              <p:cNvPr id="1206" name="Line 4011"/>
              <p:cNvSpPr>
                <a:spLocks noChangeShapeType="1"/>
              </p:cNvSpPr>
              <p:nvPr/>
            </p:nvSpPr>
            <p:spPr bwMode="auto">
              <a:xfrm flipV="1">
                <a:off x="4518" y="2582"/>
                <a:ext cx="1" cy="2"/>
              </a:xfrm>
              <a:prstGeom prst="line">
                <a:avLst/>
              </a:prstGeom>
              <a:noFill/>
              <a:ln w="3175">
                <a:solidFill>
                  <a:srgbClr val="000000"/>
                </a:solidFill>
                <a:miter lim="800000"/>
                <a:headEnd/>
                <a:tailEnd/>
              </a:ln>
            </p:spPr>
            <p:txBody>
              <a:bodyPr/>
              <a:lstStyle/>
              <a:p>
                <a:endParaRPr lang="en-US" dirty="0"/>
              </a:p>
            </p:txBody>
          </p:sp>
          <p:sp>
            <p:nvSpPr>
              <p:cNvPr id="1207" name="Freeform 4012"/>
              <p:cNvSpPr>
                <a:spLocks/>
              </p:cNvSpPr>
              <p:nvPr/>
            </p:nvSpPr>
            <p:spPr bwMode="auto">
              <a:xfrm>
                <a:off x="4518" y="2574"/>
                <a:ext cx="4" cy="4"/>
              </a:xfrm>
              <a:custGeom>
                <a:avLst/>
                <a:gdLst>
                  <a:gd name="T0" fmla="*/ 1 w 4"/>
                  <a:gd name="T1" fmla="*/ 4 h 4"/>
                  <a:gd name="T2" fmla="*/ 0 w 4"/>
                  <a:gd name="T3" fmla="*/ 0 h 4"/>
                  <a:gd name="T4" fmla="*/ 4 w 4"/>
                  <a:gd name="T5" fmla="*/ 0 h 4"/>
                  <a:gd name="T6" fmla="*/ 1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4"/>
                    </a:moveTo>
                    <a:lnTo>
                      <a:pt x="0" y="0"/>
                    </a:lnTo>
                    <a:lnTo>
                      <a:pt x="4" y="0"/>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1208" name="Line 4013"/>
              <p:cNvSpPr>
                <a:spLocks noChangeShapeType="1"/>
              </p:cNvSpPr>
              <p:nvPr/>
            </p:nvSpPr>
            <p:spPr bwMode="auto">
              <a:xfrm flipV="1">
                <a:off x="5509" y="2576"/>
                <a:ext cx="1" cy="2"/>
              </a:xfrm>
              <a:prstGeom prst="line">
                <a:avLst/>
              </a:prstGeom>
              <a:noFill/>
              <a:ln w="3175">
                <a:solidFill>
                  <a:srgbClr val="000000"/>
                </a:solidFill>
                <a:miter lim="800000"/>
                <a:headEnd/>
                <a:tailEnd/>
              </a:ln>
            </p:spPr>
            <p:txBody>
              <a:bodyPr/>
              <a:lstStyle/>
              <a:p>
                <a:endParaRPr lang="en-US" dirty="0"/>
              </a:p>
            </p:txBody>
          </p:sp>
          <p:sp>
            <p:nvSpPr>
              <p:cNvPr id="1209" name="Freeform 4014"/>
              <p:cNvSpPr>
                <a:spLocks/>
              </p:cNvSpPr>
              <p:nvPr/>
            </p:nvSpPr>
            <p:spPr bwMode="auto">
              <a:xfrm>
                <a:off x="5504" y="2578"/>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210" name="Line 4015"/>
              <p:cNvSpPr>
                <a:spLocks noChangeShapeType="1"/>
              </p:cNvSpPr>
              <p:nvPr/>
            </p:nvSpPr>
            <p:spPr bwMode="auto">
              <a:xfrm flipV="1">
                <a:off x="5178" y="2579"/>
                <a:ext cx="1" cy="2"/>
              </a:xfrm>
              <a:prstGeom prst="line">
                <a:avLst/>
              </a:prstGeom>
              <a:noFill/>
              <a:ln w="3175">
                <a:solidFill>
                  <a:srgbClr val="000000"/>
                </a:solidFill>
                <a:miter lim="800000"/>
                <a:headEnd/>
                <a:tailEnd/>
              </a:ln>
            </p:spPr>
            <p:txBody>
              <a:bodyPr/>
              <a:lstStyle/>
              <a:p>
                <a:endParaRPr lang="en-US" dirty="0"/>
              </a:p>
            </p:txBody>
          </p:sp>
          <p:sp>
            <p:nvSpPr>
              <p:cNvPr id="1211" name="Line 4016"/>
              <p:cNvSpPr>
                <a:spLocks noChangeShapeType="1"/>
              </p:cNvSpPr>
              <p:nvPr/>
            </p:nvSpPr>
            <p:spPr bwMode="auto">
              <a:xfrm>
                <a:off x="5178" y="2579"/>
                <a:ext cx="1" cy="2"/>
              </a:xfrm>
              <a:prstGeom prst="line">
                <a:avLst/>
              </a:prstGeom>
              <a:noFill/>
              <a:ln w="3175">
                <a:solidFill>
                  <a:srgbClr val="000000"/>
                </a:solidFill>
                <a:miter lim="800000"/>
                <a:headEnd/>
                <a:tailEnd/>
              </a:ln>
            </p:spPr>
            <p:txBody>
              <a:bodyPr/>
              <a:lstStyle/>
              <a:p>
                <a:endParaRPr lang="en-US" dirty="0"/>
              </a:p>
            </p:txBody>
          </p:sp>
          <p:sp>
            <p:nvSpPr>
              <p:cNvPr id="1212" name="Line 4017"/>
              <p:cNvSpPr>
                <a:spLocks noChangeShapeType="1"/>
              </p:cNvSpPr>
              <p:nvPr/>
            </p:nvSpPr>
            <p:spPr bwMode="auto">
              <a:xfrm>
                <a:off x="5179" y="2584"/>
                <a:ext cx="1" cy="1"/>
              </a:xfrm>
              <a:prstGeom prst="line">
                <a:avLst/>
              </a:prstGeom>
              <a:noFill/>
              <a:ln w="3175">
                <a:solidFill>
                  <a:srgbClr val="000000"/>
                </a:solidFill>
                <a:miter lim="800000"/>
                <a:headEnd/>
                <a:tailEnd/>
              </a:ln>
            </p:spPr>
            <p:txBody>
              <a:bodyPr/>
              <a:lstStyle/>
              <a:p>
                <a:endParaRPr lang="en-US" dirty="0"/>
              </a:p>
            </p:txBody>
          </p:sp>
          <p:sp>
            <p:nvSpPr>
              <p:cNvPr id="1213" name="Line 4018"/>
              <p:cNvSpPr>
                <a:spLocks noChangeShapeType="1"/>
              </p:cNvSpPr>
              <p:nvPr/>
            </p:nvSpPr>
            <p:spPr bwMode="auto">
              <a:xfrm>
                <a:off x="5179" y="2584"/>
                <a:ext cx="1" cy="2"/>
              </a:xfrm>
              <a:prstGeom prst="line">
                <a:avLst/>
              </a:prstGeom>
              <a:noFill/>
              <a:ln w="3175">
                <a:solidFill>
                  <a:srgbClr val="000000"/>
                </a:solidFill>
                <a:miter lim="800000"/>
                <a:headEnd/>
                <a:tailEnd/>
              </a:ln>
            </p:spPr>
            <p:txBody>
              <a:bodyPr/>
              <a:lstStyle/>
              <a:p>
                <a:endParaRPr lang="en-US" dirty="0"/>
              </a:p>
            </p:txBody>
          </p:sp>
          <p:sp>
            <p:nvSpPr>
              <p:cNvPr id="1214" name="Line 4019"/>
              <p:cNvSpPr>
                <a:spLocks noChangeShapeType="1"/>
              </p:cNvSpPr>
              <p:nvPr/>
            </p:nvSpPr>
            <p:spPr bwMode="auto">
              <a:xfrm flipV="1">
                <a:off x="5179" y="2584"/>
                <a:ext cx="1" cy="2"/>
              </a:xfrm>
              <a:prstGeom prst="line">
                <a:avLst/>
              </a:prstGeom>
              <a:noFill/>
              <a:ln w="3175">
                <a:solidFill>
                  <a:srgbClr val="000000"/>
                </a:solidFill>
                <a:miter lim="800000"/>
                <a:headEnd/>
                <a:tailEnd/>
              </a:ln>
            </p:spPr>
            <p:txBody>
              <a:bodyPr/>
              <a:lstStyle/>
              <a:p>
                <a:endParaRPr lang="en-US" dirty="0"/>
              </a:p>
            </p:txBody>
          </p:sp>
          <p:sp>
            <p:nvSpPr>
              <p:cNvPr id="1215" name="Line 4020"/>
              <p:cNvSpPr>
                <a:spLocks noChangeShapeType="1"/>
              </p:cNvSpPr>
              <p:nvPr/>
            </p:nvSpPr>
            <p:spPr bwMode="auto">
              <a:xfrm>
                <a:off x="4529" y="2587"/>
                <a:ext cx="2" cy="1"/>
              </a:xfrm>
              <a:prstGeom prst="line">
                <a:avLst/>
              </a:prstGeom>
              <a:noFill/>
              <a:ln w="3175">
                <a:solidFill>
                  <a:srgbClr val="000000"/>
                </a:solidFill>
                <a:miter lim="800000"/>
                <a:headEnd/>
                <a:tailEnd/>
              </a:ln>
            </p:spPr>
            <p:txBody>
              <a:bodyPr/>
              <a:lstStyle/>
              <a:p>
                <a:endParaRPr lang="en-US" dirty="0"/>
              </a:p>
            </p:txBody>
          </p:sp>
          <p:sp>
            <p:nvSpPr>
              <p:cNvPr id="1216" name="Freeform 4021"/>
              <p:cNvSpPr>
                <a:spLocks/>
              </p:cNvSpPr>
              <p:nvPr/>
            </p:nvSpPr>
            <p:spPr bwMode="auto">
              <a:xfrm>
                <a:off x="4532" y="2587"/>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217" name="Line 4022"/>
              <p:cNvSpPr>
                <a:spLocks noChangeShapeType="1"/>
              </p:cNvSpPr>
              <p:nvPr/>
            </p:nvSpPr>
            <p:spPr bwMode="auto">
              <a:xfrm flipH="1" flipV="1">
                <a:off x="5181" y="2587"/>
                <a:ext cx="3" cy="5"/>
              </a:xfrm>
              <a:prstGeom prst="line">
                <a:avLst/>
              </a:prstGeom>
              <a:noFill/>
              <a:ln w="3175">
                <a:solidFill>
                  <a:srgbClr val="000000"/>
                </a:solidFill>
                <a:miter lim="800000"/>
                <a:headEnd/>
                <a:tailEnd/>
              </a:ln>
            </p:spPr>
            <p:txBody>
              <a:bodyPr/>
              <a:lstStyle/>
              <a:p>
                <a:endParaRPr lang="en-US" dirty="0"/>
              </a:p>
            </p:txBody>
          </p:sp>
          <p:sp>
            <p:nvSpPr>
              <p:cNvPr id="1218" name="Freeform 4023"/>
              <p:cNvSpPr>
                <a:spLocks/>
              </p:cNvSpPr>
              <p:nvPr/>
            </p:nvSpPr>
            <p:spPr bwMode="auto">
              <a:xfrm>
                <a:off x="5181" y="2587"/>
                <a:ext cx="5" cy="5"/>
              </a:xfrm>
              <a:custGeom>
                <a:avLst/>
                <a:gdLst>
                  <a:gd name="T0" fmla="*/ 0 w 5"/>
                  <a:gd name="T1" fmla="*/ 0 h 5"/>
                  <a:gd name="T2" fmla="*/ 5 w 5"/>
                  <a:gd name="T3" fmla="*/ 2 h 5"/>
                  <a:gd name="T4" fmla="*/ 3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5" y="2"/>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1219" name="Line 4024"/>
              <p:cNvSpPr>
                <a:spLocks noChangeShapeType="1"/>
              </p:cNvSpPr>
              <p:nvPr/>
            </p:nvSpPr>
            <p:spPr bwMode="auto">
              <a:xfrm flipV="1">
                <a:off x="4518" y="2587"/>
                <a:ext cx="1" cy="2"/>
              </a:xfrm>
              <a:prstGeom prst="line">
                <a:avLst/>
              </a:prstGeom>
              <a:noFill/>
              <a:ln w="3175">
                <a:solidFill>
                  <a:srgbClr val="000000"/>
                </a:solidFill>
                <a:miter lim="800000"/>
                <a:headEnd/>
                <a:tailEnd/>
              </a:ln>
            </p:spPr>
            <p:txBody>
              <a:bodyPr/>
              <a:lstStyle/>
              <a:p>
                <a:endParaRPr lang="en-US" dirty="0"/>
              </a:p>
            </p:txBody>
          </p:sp>
        </p:grpSp>
        <p:grpSp>
          <p:nvGrpSpPr>
            <p:cNvPr id="27" name="Group 4025"/>
            <p:cNvGrpSpPr>
              <a:grpSpLocks/>
            </p:cNvGrpSpPr>
            <p:nvPr/>
          </p:nvGrpSpPr>
          <p:grpSpPr bwMode="auto">
            <a:xfrm>
              <a:off x="7177088" y="4110038"/>
              <a:ext cx="1704975" cy="681037"/>
              <a:chOff x="4521" y="2589"/>
              <a:chExt cx="1074" cy="429"/>
            </a:xfrm>
          </p:grpSpPr>
          <p:sp>
            <p:nvSpPr>
              <p:cNvPr id="820" name="Line 4026"/>
              <p:cNvSpPr>
                <a:spLocks noChangeShapeType="1"/>
              </p:cNvSpPr>
              <p:nvPr/>
            </p:nvSpPr>
            <p:spPr bwMode="auto">
              <a:xfrm flipV="1">
                <a:off x="4521" y="2589"/>
                <a:ext cx="1" cy="1"/>
              </a:xfrm>
              <a:prstGeom prst="line">
                <a:avLst/>
              </a:prstGeom>
              <a:noFill/>
              <a:ln w="3175">
                <a:solidFill>
                  <a:srgbClr val="000000"/>
                </a:solidFill>
                <a:miter lim="800000"/>
                <a:headEnd/>
                <a:tailEnd/>
              </a:ln>
            </p:spPr>
            <p:txBody>
              <a:bodyPr/>
              <a:lstStyle/>
              <a:p>
                <a:endParaRPr lang="en-US" dirty="0"/>
              </a:p>
            </p:txBody>
          </p:sp>
          <p:sp>
            <p:nvSpPr>
              <p:cNvPr id="821" name="Freeform 4027"/>
              <p:cNvSpPr>
                <a:spLocks/>
              </p:cNvSpPr>
              <p:nvPr/>
            </p:nvSpPr>
            <p:spPr bwMode="auto">
              <a:xfrm>
                <a:off x="5186" y="2594"/>
                <a:ext cx="8" cy="9"/>
              </a:xfrm>
              <a:custGeom>
                <a:avLst/>
                <a:gdLst>
                  <a:gd name="T0" fmla="*/ 0 w 8"/>
                  <a:gd name="T1" fmla="*/ 0 h 9"/>
                  <a:gd name="T2" fmla="*/ 8 w 8"/>
                  <a:gd name="T3" fmla="*/ 4 h 9"/>
                  <a:gd name="T4" fmla="*/ 5 w 8"/>
                  <a:gd name="T5" fmla="*/ 9 h 9"/>
                  <a:gd name="T6" fmla="*/ 0 60000 65536"/>
                  <a:gd name="T7" fmla="*/ 0 60000 65536"/>
                  <a:gd name="T8" fmla="*/ 0 60000 65536"/>
                  <a:gd name="T9" fmla="*/ 0 w 8"/>
                  <a:gd name="T10" fmla="*/ 0 h 9"/>
                  <a:gd name="T11" fmla="*/ 8 w 8"/>
                  <a:gd name="T12" fmla="*/ 9 h 9"/>
                </a:gdLst>
                <a:ahLst/>
                <a:cxnLst>
                  <a:cxn ang="T6">
                    <a:pos x="T0" y="T1"/>
                  </a:cxn>
                  <a:cxn ang="T7">
                    <a:pos x="T2" y="T3"/>
                  </a:cxn>
                  <a:cxn ang="T8">
                    <a:pos x="T4" y="T5"/>
                  </a:cxn>
                </a:cxnLst>
                <a:rect l="T9" t="T10" r="T11" b="T12"/>
                <a:pathLst>
                  <a:path w="8" h="9">
                    <a:moveTo>
                      <a:pt x="0" y="0"/>
                    </a:moveTo>
                    <a:lnTo>
                      <a:pt x="8" y="4"/>
                    </a:lnTo>
                    <a:lnTo>
                      <a:pt x="5" y="9"/>
                    </a:lnTo>
                  </a:path>
                </a:pathLst>
              </a:custGeom>
              <a:noFill/>
              <a:ln w="3175">
                <a:solidFill>
                  <a:srgbClr val="000000"/>
                </a:solidFill>
                <a:miter lim="800000"/>
                <a:headEnd/>
                <a:tailEnd/>
              </a:ln>
            </p:spPr>
            <p:txBody>
              <a:bodyPr/>
              <a:lstStyle/>
              <a:p>
                <a:pPr algn="ctr" eaLnBrk="0" hangingPunct="0"/>
                <a:endParaRPr lang="en-US" dirty="0"/>
              </a:p>
            </p:txBody>
          </p:sp>
          <p:sp>
            <p:nvSpPr>
              <p:cNvPr id="822" name="Freeform 4028"/>
              <p:cNvSpPr>
                <a:spLocks/>
              </p:cNvSpPr>
              <p:nvPr/>
            </p:nvSpPr>
            <p:spPr bwMode="auto">
              <a:xfrm>
                <a:off x="5184" y="2594"/>
                <a:ext cx="7" cy="9"/>
              </a:xfrm>
              <a:custGeom>
                <a:avLst/>
                <a:gdLst>
                  <a:gd name="T0" fmla="*/ 7 w 7"/>
                  <a:gd name="T1" fmla="*/ 9 h 9"/>
                  <a:gd name="T2" fmla="*/ 0 w 7"/>
                  <a:gd name="T3" fmla="*/ 3 h 9"/>
                  <a:gd name="T4" fmla="*/ 2 w 7"/>
                  <a:gd name="T5" fmla="*/ 0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9"/>
                    </a:moveTo>
                    <a:lnTo>
                      <a:pt x="0" y="3"/>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823" name="Line 4029"/>
              <p:cNvSpPr>
                <a:spLocks noChangeShapeType="1"/>
              </p:cNvSpPr>
              <p:nvPr/>
            </p:nvSpPr>
            <p:spPr bwMode="auto">
              <a:xfrm flipV="1">
                <a:off x="5521" y="2597"/>
                <a:ext cx="1" cy="1"/>
              </a:xfrm>
              <a:prstGeom prst="line">
                <a:avLst/>
              </a:prstGeom>
              <a:noFill/>
              <a:ln w="3175">
                <a:solidFill>
                  <a:srgbClr val="000000"/>
                </a:solidFill>
                <a:miter lim="800000"/>
                <a:headEnd/>
                <a:tailEnd/>
              </a:ln>
            </p:spPr>
            <p:txBody>
              <a:bodyPr/>
              <a:lstStyle/>
              <a:p>
                <a:endParaRPr lang="en-US" dirty="0"/>
              </a:p>
            </p:txBody>
          </p:sp>
          <p:sp>
            <p:nvSpPr>
              <p:cNvPr id="824" name="Freeform 4030"/>
              <p:cNvSpPr>
                <a:spLocks/>
              </p:cNvSpPr>
              <p:nvPr/>
            </p:nvSpPr>
            <p:spPr bwMode="auto">
              <a:xfrm>
                <a:off x="5461" y="2598"/>
                <a:ext cx="19" cy="5"/>
              </a:xfrm>
              <a:custGeom>
                <a:avLst/>
                <a:gdLst>
                  <a:gd name="T0" fmla="*/ 19 w 19"/>
                  <a:gd name="T1" fmla="*/ 0 h 5"/>
                  <a:gd name="T2" fmla="*/ 18 w 19"/>
                  <a:gd name="T3" fmla="*/ 5 h 5"/>
                  <a:gd name="T4" fmla="*/ 0 w 19"/>
                  <a:gd name="T5" fmla="*/ 4 h 5"/>
                  <a:gd name="T6" fmla="*/ 0 60000 65536"/>
                  <a:gd name="T7" fmla="*/ 0 60000 65536"/>
                  <a:gd name="T8" fmla="*/ 0 60000 65536"/>
                  <a:gd name="T9" fmla="*/ 0 w 19"/>
                  <a:gd name="T10" fmla="*/ 0 h 5"/>
                  <a:gd name="T11" fmla="*/ 19 w 19"/>
                  <a:gd name="T12" fmla="*/ 5 h 5"/>
                </a:gdLst>
                <a:ahLst/>
                <a:cxnLst>
                  <a:cxn ang="T6">
                    <a:pos x="T0" y="T1"/>
                  </a:cxn>
                  <a:cxn ang="T7">
                    <a:pos x="T2" y="T3"/>
                  </a:cxn>
                  <a:cxn ang="T8">
                    <a:pos x="T4" y="T5"/>
                  </a:cxn>
                </a:cxnLst>
                <a:rect l="T9" t="T10" r="T11" b="T12"/>
                <a:pathLst>
                  <a:path w="19" h="5">
                    <a:moveTo>
                      <a:pt x="19" y="0"/>
                    </a:moveTo>
                    <a:lnTo>
                      <a:pt x="18" y="5"/>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825" name="Line 4031"/>
              <p:cNvSpPr>
                <a:spLocks noChangeShapeType="1"/>
              </p:cNvSpPr>
              <p:nvPr/>
            </p:nvSpPr>
            <p:spPr bwMode="auto">
              <a:xfrm flipV="1">
                <a:off x="5461" y="2598"/>
                <a:ext cx="19" cy="4"/>
              </a:xfrm>
              <a:prstGeom prst="line">
                <a:avLst/>
              </a:prstGeom>
              <a:noFill/>
              <a:ln w="3175">
                <a:solidFill>
                  <a:srgbClr val="000000"/>
                </a:solidFill>
                <a:miter lim="800000"/>
                <a:headEnd/>
                <a:tailEnd/>
              </a:ln>
            </p:spPr>
            <p:txBody>
              <a:bodyPr/>
              <a:lstStyle/>
              <a:p>
                <a:endParaRPr lang="en-US" dirty="0"/>
              </a:p>
            </p:txBody>
          </p:sp>
          <p:sp>
            <p:nvSpPr>
              <p:cNvPr id="826" name="Line 4032"/>
              <p:cNvSpPr>
                <a:spLocks noChangeShapeType="1"/>
              </p:cNvSpPr>
              <p:nvPr/>
            </p:nvSpPr>
            <p:spPr bwMode="auto">
              <a:xfrm flipV="1">
                <a:off x="5197" y="2598"/>
                <a:ext cx="2" cy="2"/>
              </a:xfrm>
              <a:prstGeom prst="line">
                <a:avLst/>
              </a:prstGeom>
              <a:noFill/>
              <a:ln w="3175">
                <a:solidFill>
                  <a:srgbClr val="000000"/>
                </a:solidFill>
                <a:miter lim="800000"/>
                <a:headEnd/>
                <a:tailEnd/>
              </a:ln>
            </p:spPr>
            <p:txBody>
              <a:bodyPr/>
              <a:lstStyle/>
              <a:p>
                <a:endParaRPr lang="en-US" dirty="0"/>
              </a:p>
            </p:txBody>
          </p:sp>
          <p:sp>
            <p:nvSpPr>
              <p:cNvPr id="827" name="Line 4033"/>
              <p:cNvSpPr>
                <a:spLocks noChangeShapeType="1"/>
              </p:cNvSpPr>
              <p:nvPr/>
            </p:nvSpPr>
            <p:spPr bwMode="auto">
              <a:xfrm flipV="1">
                <a:off x="5197" y="2598"/>
                <a:ext cx="2" cy="2"/>
              </a:xfrm>
              <a:prstGeom prst="line">
                <a:avLst/>
              </a:prstGeom>
              <a:noFill/>
              <a:ln w="3175">
                <a:solidFill>
                  <a:srgbClr val="000000"/>
                </a:solidFill>
                <a:miter lim="800000"/>
                <a:headEnd/>
                <a:tailEnd/>
              </a:ln>
            </p:spPr>
            <p:txBody>
              <a:bodyPr/>
              <a:lstStyle/>
              <a:p>
                <a:endParaRPr lang="en-US" dirty="0"/>
              </a:p>
            </p:txBody>
          </p:sp>
          <p:sp>
            <p:nvSpPr>
              <p:cNvPr id="828" name="Line 4034"/>
              <p:cNvSpPr>
                <a:spLocks noChangeShapeType="1"/>
              </p:cNvSpPr>
              <p:nvPr/>
            </p:nvSpPr>
            <p:spPr bwMode="auto">
              <a:xfrm flipV="1">
                <a:off x="5519" y="2598"/>
                <a:ext cx="1" cy="2"/>
              </a:xfrm>
              <a:prstGeom prst="line">
                <a:avLst/>
              </a:prstGeom>
              <a:noFill/>
              <a:ln w="3175">
                <a:solidFill>
                  <a:srgbClr val="000000"/>
                </a:solidFill>
                <a:miter lim="800000"/>
                <a:headEnd/>
                <a:tailEnd/>
              </a:ln>
            </p:spPr>
            <p:txBody>
              <a:bodyPr/>
              <a:lstStyle/>
              <a:p>
                <a:endParaRPr lang="en-US" dirty="0"/>
              </a:p>
            </p:txBody>
          </p:sp>
          <p:sp>
            <p:nvSpPr>
              <p:cNvPr id="829" name="Freeform 4035"/>
              <p:cNvSpPr>
                <a:spLocks/>
              </p:cNvSpPr>
              <p:nvPr/>
            </p:nvSpPr>
            <p:spPr bwMode="auto">
              <a:xfrm>
                <a:off x="5558" y="2701"/>
                <a:ext cx="1" cy="8"/>
              </a:xfrm>
              <a:custGeom>
                <a:avLst/>
                <a:gdLst>
                  <a:gd name="T0" fmla="*/ 1 w 1"/>
                  <a:gd name="T1" fmla="*/ 8 h 8"/>
                  <a:gd name="T2" fmla="*/ 0 w 1"/>
                  <a:gd name="T3" fmla="*/ 0 h 8"/>
                  <a:gd name="T4" fmla="*/ 0 w 1"/>
                  <a:gd name="T5" fmla="*/ 8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1" y="8"/>
                    </a:moveTo>
                    <a:lnTo>
                      <a:pt x="0" y="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830" name="Line 4036"/>
              <p:cNvSpPr>
                <a:spLocks noChangeShapeType="1"/>
              </p:cNvSpPr>
              <p:nvPr/>
            </p:nvSpPr>
            <p:spPr bwMode="auto">
              <a:xfrm flipH="1">
                <a:off x="5551" y="2709"/>
                <a:ext cx="7" cy="1"/>
              </a:xfrm>
              <a:prstGeom prst="line">
                <a:avLst/>
              </a:prstGeom>
              <a:noFill/>
              <a:ln w="3175">
                <a:solidFill>
                  <a:srgbClr val="000000"/>
                </a:solidFill>
                <a:miter lim="800000"/>
                <a:headEnd/>
                <a:tailEnd/>
              </a:ln>
            </p:spPr>
            <p:txBody>
              <a:bodyPr/>
              <a:lstStyle/>
              <a:p>
                <a:endParaRPr lang="en-US" dirty="0"/>
              </a:p>
            </p:txBody>
          </p:sp>
          <p:sp>
            <p:nvSpPr>
              <p:cNvPr id="831" name="Freeform 4037"/>
              <p:cNvSpPr>
                <a:spLocks/>
              </p:cNvSpPr>
              <p:nvPr/>
            </p:nvSpPr>
            <p:spPr bwMode="auto">
              <a:xfrm>
                <a:off x="5535" y="2699"/>
                <a:ext cx="16" cy="10"/>
              </a:xfrm>
              <a:custGeom>
                <a:avLst/>
                <a:gdLst>
                  <a:gd name="T0" fmla="*/ 16 w 16"/>
                  <a:gd name="T1" fmla="*/ 10 h 10"/>
                  <a:gd name="T2" fmla="*/ 7 w 16"/>
                  <a:gd name="T3" fmla="*/ 0 h 10"/>
                  <a:gd name="T4" fmla="*/ 0 w 16"/>
                  <a:gd name="T5" fmla="*/ 5 h 10"/>
                  <a:gd name="T6" fmla="*/ 7 w 16"/>
                  <a:gd name="T7" fmla="*/ 0 h 10"/>
                  <a:gd name="T8" fmla="*/ 15 w 16"/>
                  <a:gd name="T9" fmla="*/ 10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16" y="10"/>
                    </a:moveTo>
                    <a:lnTo>
                      <a:pt x="7" y="0"/>
                    </a:lnTo>
                    <a:lnTo>
                      <a:pt x="0" y="5"/>
                    </a:lnTo>
                    <a:lnTo>
                      <a:pt x="7" y="0"/>
                    </a:lnTo>
                    <a:lnTo>
                      <a:pt x="15" y="10"/>
                    </a:lnTo>
                  </a:path>
                </a:pathLst>
              </a:custGeom>
              <a:noFill/>
              <a:ln w="3175">
                <a:solidFill>
                  <a:srgbClr val="000000"/>
                </a:solidFill>
                <a:miter lim="800000"/>
                <a:headEnd/>
                <a:tailEnd/>
              </a:ln>
            </p:spPr>
            <p:txBody>
              <a:bodyPr/>
              <a:lstStyle/>
              <a:p>
                <a:pPr algn="ctr" eaLnBrk="0" hangingPunct="0"/>
                <a:endParaRPr lang="en-US" dirty="0"/>
              </a:p>
            </p:txBody>
          </p:sp>
          <p:sp>
            <p:nvSpPr>
              <p:cNvPr id="832" name="Freeform 4038"/>
              <p:cNvSpPr>
                <a:spLocks/>
              </p:cNvSpPr>
              <p:nvPr/>
            </p:nvSpPr>
            <p:spPr bwMode="auto">
              <a:xfrm>
                <a:off x="5346" y="2709"/>
                <a:ext cx="204" cy="11"/>
              </a:xfrm>
              <a:custGeom>
                <a:avLst/>
                <a:gdLst>
                  <a:gd name="T0" fmla="*/ 204 w 204"/>
                  <a:gd name="T1" fmla="*/ 0 h 11"/>
                  <a:gd name="T2" fmla="*/ 199 w 204"/>
                  <a:gd name="T3" fmla="*/ 0 h 11"/>
                  <a:gd name="T4" fmla="*/ 199 w 204"/>
                  <a:gd name="T5" fmla="*/ 6 h 11"/>
                  <a:gd name="T6" fmla="*/ 0 w 204"/>
                  <a:gd name="T7" fmla="*/ 11 h 11"/>
                  <a:gd name="T8" fmla="*/ 0 60000 65536"/>
                  <a:gd name="T9" fmla="*/ 0 60000 65536"/>
                  <a:gd name="T10" fmla="*/ 0 60000 65536"/>
                  <a:gd name="T11" fmla="*/ 0 60000 65536"/>
                  <a:gd name="T12" fmla="*/ 0 w 204"/>
                  <a:gd name="T13" fmla="*/ 0 h 11"/>
                  <a:gd name="T14" fmla="*/ 204 w 204"/>
                  <a:gd name="T15" fmla="*/ 11 h 11"/>
                </a:gdLst>
                <a:ahLst/>
                <a:cxnLst>
                  <a:cxn ang="T8">
                    <a:pos x="T0" y="T1"/>
                  </a:cxn>
                  <a:cxn ang="T9">
                    <a:pos x="T2" y="T3"/>
                  </a:cxn>
                  <a:cxn ang="T10">
                    <a:pos x="T4" y="T5"/>
                  </a:cxn>
                  <a:cxn ang="T11">
                    <a:pos x="T6" y="T7"/>
                  </a:cxn>
                </a:cxnLst>
                <a:rect l="T12" t="T13" r="T14" b="T15"/>
                <a:pathLst>
                  <a:path w="204" h="11">
                    <a:moveTo>
                      <a:pt x="204" y="0"/>
                    </a:moveTo>
                    <a:lnTo>
                      <a:pt x="199" y="0"/>
                    </a:lnTo>
                    <a:lnTo>
                      <a:pt x="199" y="6"/>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833" name="Freeform 4039"/>
              <p:cNvSpPr>
                <a:spLocks/>
              </p:cNvSpPr>
              <p:nvPr/>
            </p:nvSpPr>
            <p:spPr bwMode="auto">
              <a:xfrm>
                <a:off x="5343" y="2600"/>
                <a:ext cx="226" cy="120"/>
              </a:xfrm>
              <a:custGeom>
                <a:avLst/>
                <a:gdLst>
                  <a:gd name="T0" fmla="*/ 3 w 226"/>
                  <a:gd name="T1" fmla="*/ 120 h 120"/>
                  <a:gd name="T2" fmla="*/ 0 w 226"/>
                  <a:gd name="T3" fmla="*/ 109 h 120"/>
                  <a:gd name="T4" fmla="*/ 30 w 226"/>
                  <a:gd name="T5" fmla="*/ 94 h 120"/>
                  <a:gd name="T6" fmla="*/ 63 w 226"/>
                  <a:gd name="T7" fmla="*/ 96 h 120"/>
                  <a:gd name="T8" fmla="*/ 124 w 226"/>
                  <a:gd name="T9" fmla="*/ 69 h 120"/>
                  <a:gd name="T10" fmla="*/ 152 w 226"/>
                  <a:gd name="T11" fmla="*/ 30 h 120"/>
                  <a:gd name="T12" fmla="*/ 149 w 226"/>
                  <a:gd name="T13" fmla="*/ 26 h 120"/>
                  <a:gd name="T14" fmla="*/ 153 w 226"/>
                  <a:gd name="T15" fmla="*/ 21 h 120"/>
                  <a:gd name="T16" fmla="*/ 149 w 226"/>
                  <a:gd name="T17" fmla="*/ 13 h 120"/>
                  <a:gd name="T18" fmla="*/ 149 w 226"/>
                  <a:gd name="T19" fmla="*/ 2 h 120"/>
                  <a:gd name="T20" fmla="*/ 165 w 226"/>
                  <a:gd name="T21" fmla="*/ 0 h 120"/>
                  <a:gd name="T22" fmla="*/ 171 w 226"/>
                  <a:gd name="T23" fmla="*/ 10 h 120"/>
                  <a:gd name="T24" fmla="*/ 176 w 226"/>
                  <a:gd name="T25" fmla="*/ 11 h 120"/>
                  <a:gd name="T26" fmla="*/ 171 w 226"/>
                  <a:gd name="T27" fmla="*/ 16 h 120"/>
                  <a:gd name="T28" fmla="*/ 178 w 226"/>
                  <a:gd name="T29" fmla="*/ 18 h 120"/>
                  <a:gd name="T30" fmla="*/ 176 w 226"/>
                  <a:gd name="T31" fmla="*/ 27 h 120"/>
                  <a:gd name="T32" fmla="*/ 179 w 226"/>
                  <a:gd name="T33" fmla="*/ 29 h 120"/>
                  <a:gd name="T34" fmla="*/ 178 w 226"/>
                  <a:gd name="T35" fmla="*/ 21 h 120"/>
                  <a:gd name="T36" fmla="*/ 183 w 226"/>
                  <a:gd name="T37" fmla="*/ 18 h 120"/>
                  <a:gd name="T38" fmla="*/ 195 w 226"/>
                  <a:gd name="T39" fmla="*/ 35 h 120"/>
                  <a:gd name="T40" fmla="*/ 226 w 226"/>
                  <a:gd name="T41" fmla="*/ 10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120"/>
                  <a:gd name="T65" fmla="*/ 226 w 226"/>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120">
                    <a:moveTo>
                      <a:pt x="3" y="120"/>
                    </a:moveTo>
                    <a:lnTo>
                      <a:pt x="0" y="109"/>
                    </a:lnTo>
                    <a:lnTo>
                      <a:pt x="30" y="94"/>
                    </a:lnTo>
                    <a:lnTo>
                      <a:pt x="63" y="96"/>
                    </a:lnTo>
                    <a:lnTo>
                      <a:pt x="124" y="69"/>
                    </a:lnTo>
                    <a:lnTo>
                      <a:pt x="152" y="30"/>
                    </a:lnTo>
                    <a:lnTo>
                      <a:pt x="149" y="26"/>
                    </a:lnTo>
                    <a:lnTo>
                      <a:pt x="153" y="21"/>
                    </a:lnTo>
                    <a:lnTo>
                      <a:pt x="149" y="13"/>
                    </a:lnTo>
                    <a:lnTo>
                      <a:pt x="149" y="2"/>
                    </a:lnTo>
                    <a:lnTo>
                      <a:pt x="165" y="0"/>
                    </a:lnTo>
                    <a:lnTo>
                      <a:pt x="171" y="10"/>
                    </a:lnTo>
                    <a:lnTo>
                      <a:pt x="176" y="11"/>
                    </a:lnTo>
                    <a:lnTo>
                      <a:pt x="171" y="16"/>
                    </a:lnTo>
                    <a:lnTo>
                      <a:pt x="178" y="18"/>
                    </a:lnTo>
                    <a:lnTo>
                      <a:pt x="176" y="27"/>
                    </a:lnTo>
                    <a:lnTo>
                      <a:pt x="179" y="29"/>
                    </a:lnTo>
                    <a:lnTo>
                      <a:pt x="178" y="21"/>
                    </a:lnTo>
                    <a:lnTo>
                      <a:pt x="183" y="18"/>
                    </a:lnTo>
                    <a:lnTo>
                      <a:pt x="195" y="35"/>
                    </a:lnTo>
                    <a:lnTo>
                      <a:pt x="226" y="109"/>
                    </a:lnTo>
                  </a:path>
                </a:pathLst>
              </a:custGeom>
              <a:noFill/>
              <a:ln w="3175">
                <a:solidFill>
                  <a:srgbClr val="000000"/>
                </a:solidFill>
                <a:miter lim="800000"/>
                <a:headEnd/>
                <a:tailEnd/>
              </a:ln>
            </p:spPr>
            <p:txBody>
              <a:bodyPr/>
              <a:lstStyle/>
              <a:p>
                <a:pPr algn="ctr" eaLnBrk="0" hangingPunct="0"/>
                <a:endParaRPr lang="en-US" dirty="0"/>
              </a:p>
            </p:txBody>
          </p:sp>
          <p:sp>
            <p:nvSpPr>
              <p:cNvPr id="834" name="Line 4040"/>
              <p:cNvSpPr>
                <a:spLocks noChangeShapeType="1"/>
              </p:cNvSpPr>
              <p:nvPr/>
            </p:nvSpPr>
            <p:spPr bwMode="auto">
              <a:xfrm flipH="1">
                <a:off x="5559" y="2709"/>
                <a:ext cx="10" cy="1"/>
              </a:xfrm>
              <a:prstGeom prst="line">
                <a:avLst/>
              </a:prstGeom>
              <a:noFill/>
              <a:ln w="3175">
                <a:solidFill>
                  <a:srgbClr val="000000"/>
                </a:solidFill>
                <a:miter lim="800000"/>
                <a:headEnd/>
                <a:tailEnd/>
              </a:ln>
            </p:spPr>
            <p:txBody>
              <a:bodyPr/>
              <a:lstStyle/>
              <a:p>
                <a:endParaRPr lang="en-US" dirty="0"/>
              </a:p>
            </p:txBody>
          </p:sp>
          <p:sp>
            <p:nvSpPr>
              <p:cNvPr id="835" name="Line 4041"/>
              <p:cNvSpPr>
                <a:spLocks noChangeShapeType="1"/>
              </p:cNvSpPr>
              <p:nvPr/>
            </p:nvSpPr>
            <p:spPr bwMode="auto">
              <a:xfrm flipV="1">
                <a:off x="5191" y="2602"/>
                <a:ext cx="4" cy="1"/>
              </a:xfrm>
              <a:prstGeom prst="line">
                <a:avLst/>
              </a:prstGeom>
              <a:noFill/>
              <a:ln w="3175">
                <a:solidFill>
                  <a:srgbClr val="000000"/>
                </a:solidFill>
                <a:miter lim="800000"/>
                <a:headEnd/>
                <a:tailEnd/>
              </a:ln>
            </p:spPr>
            <p:txBody>
              <a:bodyPr/>
              <a:lstStyle/>
              <a:p>
                <a:endParaRPr lang="en-US" dirty="0"/>
              </a:p>
            </p:txBody>
          </p:sp>
          <p:sp>
            <p:nvSpPr>
              <p:cNvPr id="836" name="Line 4042"/>
              <p:cNvSpPr>
                <a:spLocks noChangeShapeType="1"/>
              </p:cNvSpPr>
              <p:nvPr/>
            </p:nvSpPr>
            <p:spPr bwMode="auto">
              <a:xfrm flipH="1">
                <a:off x="5191" y="2602"/>
                <a:ext cx="4" cy="1"/>
              </a:xfrm>
              <a:prstGeom prst="line">
                <a:avLst/>
              </a:prstGeom>
              <a:noFill/>
              <a:ln w="3175">
                <a:solidFill>
                  <a:srgbClr val="000000"/>
                </a:solidFill>
                <a:miter lim="800000"/>
                <a:headEnd/>
                <a:tailEnd/>
              </a:ln>
            </p:spPr>
            <p:txBody>
              <a:bodyPr/>
              <a:lstStyle/>
              <a:p>
                <a:endParaRPr lang="en-US" dirty="0"/>
              </a:p>
            </p:txBody>
          </p:sp>
          <p:sp>
            <p:nvSpPr>
              <p:cNvPr id="837" name="Line 4043"/>
              <p:cNvSpPr>
                <a:spLocks noChangeShapeType="1"/>
              </p:cNvSpPr>
              <p:nvPr/>
            </p:nvSpPr>
            <p:spPr bwMode="auto">
              <a:xfrm>
                <a:off x="5443" y="2602"/>
                <a:ext cx="18" cy="1"/>
              </a:xfrm>
              <a:prstGeom prst="line">
                <a:avLst/>
              </a:prstGeom>
              <a:noFill/>
              <a:ln w="3175">
                <a:solidFill>
                  <a:srgbClr val="000000"/>
                </a:solidFill>
                <a:miter lim="800000"/>
                <a:headEnd/>
                <a:tailEnd/>
              </a:ln>
            </p:spPr>
            <p:txBody>
              <a:bodyPr/>
              <a:lstStyle/>
              <a:p>
                <a:endParaRPr lang="en-US" dirty="0"/>
              </a:p>
            </p:txBody>
          </p:sp>
          <p:sp>
            <p:nvSpPr>
              <p:cNvPr id="838" name="Freeform 4044"/>
              <p:cNvSpPr>
                <a:spLocks/>
              </p:cNvSpPr>
              <p:nvPr/>
            </p:nvSpPr>
            <p:spPr bwMode="auto">
              <a:xfrm>
                <a:off x="5339" y="2600"/>
                <a:ext cx="157" cy="107"/>
              </a:xfrm>
              <a:custGeom>
                <a:avLst/>
                <a:gdLst>
                  <a:gd name="T0" fmla="*/ 122 w 157"/>
                  <a:gd name="T1" fmla="*/ 2 h 107"/>
                  <a:gd name="T2" fmla="*/ 140 w 157"/>
                  <a:gd name="T3" fmla="*/ 3 h 107"/>
                  <a:gd name="T4" fmla="*/ 140 w 157"/>
                  <a:gd name="T5" fmla="*/ 8 h 107"/>
                  <a:gd name="T6" fmla="*/ 140 w 157"/>
                  <a:gd name="T7" fmla="*/ 3 h 107"/>
                  <a:gd name="T8" fmla="*/ 144 w 157"/>
                  <a:gd name="T9" fmla="*/ 0 h 107"/>
                  <a:gd name="T10" fmla="*/ 149 w 157"/>
                  <a:gd name="T11" fmla="*/ 3 h 107"/>
                  <a:gd name="T12" fmla="*/ 149 w 157"/>
                  <a:gd name="T13" fmla="*/ 0 h 107"/>
                  <a:gd name="T14" fmla="*/ 151 w 157"/>
                  <a:gd name="T15" fmla="*/ 5 h 107"/>
                  <a:gd name="T16" fmla="*/ 146 w 157"/>
                  <a:gd name="T17" fmla="*/ 8 h 107"/>
                  <a:gd name="T18" fmla="*/ 153 w 157"/>
                  <a:gd name="T19" fmla="*/ 22 h 107"/>
                  <a:gd name="T20" fmla="*/ 156 w 157"/>
                  <a:gd name="T21" fmla="*/ 21 h 107"/>
                  <a:gd name="T22" fmla="*/ 153 w 157"/>
                  <a:gd name="T23" fmla="*/ 18 h 107"/>
                  <a:gd name="T24" fmla="*/ 157 w 157"/>
                  <a:gd name="T25" fmla="*/ 21 h 107"/>
                  <a:gd name="T26" fmla="*/ 151 w 157"/>
                  <a:gd name="T27" fmla="*/ 38 h 107"/>
                  <a:gd name="T28" fmla="*/ 141 w 157"/>
                  <a:gd name="T29" fmla="*/ 45 h 107"/>
                  <a:gd name="T30" fmla="*/ 128 w 157"/>
                  <a:gd name="T31" fmla="*/ 69 h 107"/>
                  <a:gd name="T32" fmla="*/ 67 w 157"/>
                  <a:gd name="T33" fmla="*/ 96 h 107"/>
                  <a:gd name="T34" fmla="*/ 41 w 157"/>
                  <a:gd name="T35" fmla="*/ 93 h 107"/>
                  <a:gd name="T36" fmla="*/ 4 w 157"/>
                  <a:gd name="T37" fmla="*/ 107 h 107"/>
                  <a:gd name="T38" fmla="*/ 0 w 157"/>
                  <a:gd name="T39" fmla="*/ 101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7"/>
                  <a:gd name="T61" fmla="*/ 0 h 107"/>
                  <a:gd name="T62" fmla="*/ 157 w 157"/>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7" h="107">
                    <a:moveTo>
                      <a:pt x="122" y="2"/>
                    </a:moveTo>
                    <a:lnTo>
                      <a:pt x="140" y="3"/>
                    </a:lnTo>
                    <a:lnTo>
                      <a:pt x="140" y="8"/>
                    </a:lnTo>
                    <a:lnTo>
                      <a:pt x="140" y="3"/>
                    </a:lnTo>
                    <a:lnTo>
                      <a:pt x="144" y="0"/>
                    </a:lnTo>
                    <a:lnTo>
                      <a:pt x="149" y="3"/>
                    </a:lnTo>
                    <a:lnTo>
                      <a:pt x="149" y="0"/>
                    </a:lnTo>
                    <a:lnTo>
                      <a:pt x="151" y="5"/>
                    </a:lnTo>
                    <a:lnTo>
                      <a:pt x="146" y="8"/>
                    </a:lnTo>
                    <a:lnTo>
                      <a:pt x="153" y="22"/>
                    </a:lnTo>
                    <a:lnTo>
                      <a:pt x="156" y="21"/>
                    </a:lnTo>
                    <a:lnTo>
                      <a:pt x="153" y="18"/>
                    </a:lnTo>
                    <a:lnTo>
                      <a:pt x="157" y="21"/>
                    </a:lnTo>
                    <a:lnTo>
                      <a:pt x="151" y="38"/>
                    </a:lnTo>
                    <a:lnTo>
                      <a:pt x="141" y="45"/>
                    </a:lnTo>
                    <a:lnTo>
                      <a:pt x="128" y="69"/>
                    </a:lnTo>
                    <a:lnTo>
                      <a:pt x="67" y="96"/>
                    </a:lnTo>
                    <a:lnTo>
                      <a:pt x="41" y="93"/>
                    </a:lnTo>
                    <a:lnTo>
                      <a:pt x="4" y="107"/>
                    </a:lnTo>
                    <a:lnTo>
                      <a:pt x="0" y="101"/>
                    </a:lnTo>
                  </a:path>
                </a:pathLst>
              </a:custGeom>
              <a:noFill/>
              <a:ln w="3175">
                <a:solidFill>
                  <a:srgbClr val="000000"/>
                </a:solidFill>
                <a:miter lim="800000"/>
                <a:headEnd/>
                <a:tailEnd/>
              </a:ln>
            </p:spPr>
            <p:txBody>
              <a:bodyPr/>
              <a:lstStyle/>
              <a:p>
                <a:pPr algn="ctr" eaLnBrk="0" hangingPunct="0"/>
                <a:endParaRPr lang="en-US" dirty="0"/>
              </a:p>
            </p:txBody>
          </p:sp>
          <p:sp>
            <p:nvSpPr>
              <p:cNvPr id="839" name="Freeform 4045"/>
              <p:cNvSpPr>
                <a:spLocks/>
              </p:cNvSpPr>
              <p:nvPr/>
            </p:nvSpPr>
            <p:spPr bwMode="auto">
              <a:xfrm>
                <a:off x="5315" y="2645"/>
                <a:ext cx="24" cy="56"/>
              </a:xfrm>
              <a:custGeom>
                <a:avLst/>
                <a:gdLst>
                  <a:gd name="T0" fmla="*/ 24 w 24"/>
                  <a:gd name="T1" fmla="*/ 56 h 56"/>
                  <a:gd name="T2" fmla="*/ 7 w 24"/>
                  <a:gd name="T3" fmla="*/ 8 h 56"/>
                  <a:gd name="T4" fmla="*/ 0 w 24"/>
                  <a:gd name="T5" fmla="*/ 0 h 56"/>
                  <a:gd name="T6" fmla="*/ 0 60000 65536"/>
                  <a:gd name="T7" fmla="*/ 0 60000 65536"/>
                  <a:gd name="T8" fmla="*/ 0 60000 65536"/>
                  <a:gd name="T9" fmla="*/ 0 w 24"/>
                  <a:gd name="T10" fmla="*/ 0 h 56"/>
                  <a:gd name="T11" fmla="*/ 24 w 24"/>
                  <a:gd name="T12" fmla="*/ 56 h 56"/>
                </a:gdLst>
                <a:ahLst/>
                <a:cxnLst>
                  <a:cxn ang="T6">
                    <a:pos x="T0" y="T1"/>
                  </a:cxn>
                  <a:cxn ang="T7">
                    <a:pos x="T2" y="T3"/>
                  </a:cxn>
                  <a:cxn ang="T8">
                    <a:pos x="T4" y="T5"/>
                  </a:cxn>
                </a:cxnLst>
                <a:rect l="T9" t="T10" r="T11" b="T12"/>
                <a:pathLst>
                  <a:path w="24" h="56">
                    <a:moveTo>
                      <a:pt x="24" y="56"/>
                    </a:moveTo>
                    <a:lnTo>
                      <a:pt x="7"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840" name="Line 4046"/>
              <p:cNvSpPr>
                <a:spLocks noChangeShapeType="1"/>
              </p:cNvSpPr>
              <p:nvPr/>
            </p:nvSpPr>
            <p:spPr bwMode="auto">
              <a:xfrm>
                <a:off x="5315" y="2645"/>
                <a:ext cx="2" cy="1"/>
              </a:xfrm>
              <a:prstGeom prst="line">
                <a:avLst/>
              </a:prstGeom>
              <a:noFill/>
              <a:ln w="3175">
                <a:solidFill>
                  <a:srgbClr val="000000"/>
                </a:solidFill>
                <a:miter lim="800000"/>
                <a:headEnd/>
                <a:tailEnd/>
              </a:ln>
            </p:spPr>
            <p:txBody>
              <a:bodyPr/>
              <a:lstStyle/>
              <a:p>
                <a:endParaRPr lang="en-US" dirty="0"/>
              </a:p>
            </p:txBody>
          </p:sp>
          <p:sp>
            <p:nvSpPr>
              <p:cNvPr id="841" name="Freeform 4047"/>
              <p:cNvSpPr>
                <a:spLocks/>
              </p:cNvSpPr>
              <p:nvPr/>
            </p:nvSpPr>
            <p:spPr bwMode="auto">
              <a:xfrm>
                <a:off x="5315" y="2645"/>
                <a:ext cx="8" cy="14"/>
              </a:xfrm>
              <a:custGeom>
                <a:avLst/>
                <a:gdLst>
                  <a:gd name="T0" fmla="*/ 0 w 8"/>
                  <a:gd name="T1" fmla="*/ 0 h 14"/>
                  <a:gd name="T2" fmla="*/ 8 w 8"/>
                  <a:gd name="T3" fmla="*/ 14 h 14"/>
                  <a:gd name="T4" fmla="*/ 8 w 8"/>
                  <a:gd name="T5" fmla="*/ 6 h 14"/>
                  <a:gd name="T6" fmla="*/ 2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8" y="14"/>
                    </a:lnTo>
                    <a:lnTo>
                      <a:pt x="8" y="6"/>
                    </a:lnTo>
                    <a:lnTo>
                      <a:pt x="2" y="0"/>
                    </a:lnTo>
                  </a:path>
                </a:pathLst>
              </a:custGeom>
              <a:noFill/>
              <a:ln w="3175">
                <a:solidFill>
                  <a:srgbClr val="000000"/>
                </a:solidFill>
                <a:miter lim="800000"/>
                <a:headEnd/>
                <a:tailEnd/>
              </a:ln>
            </p:spPr>
            <p:txBody>
              <a:bodyPr/>
              <a:lstStyle/>
              <a:p>
                <a:pPr algn="ctr" eaLnBrk="0" hangingPunct="0"/>
                <a:endParaRPr lang="en-US" dirty="0"/>
              </a:p>
            </p:txBody>
          </p:sp>
          <p:sp>
            <p:nvSpPr>
              <p:cNvPr id="842" name="Line 4048"/>
              <p:cNvSpPr>
                <a:spLocks noChangeShapeType="1"/>
              </p:cNvSpPr>
              <p:nvPr/>
            </p:nvSpPr>
            <p:spPr bwMode="auto">
              <a:xfrm flipH="1" flipV="1">
                <a:off x="5314" y="2605"/>
                <a:ext cx="3" cy="40"/>
              </a:xfrm>
              <a:prstGeom prst="line">
                <a:avLst/>
              </a:prstGeom>
              <a:noFill/>
              <a:ln w="3175">
                <a:solidFill>
                  <a:srgbClr val="000000"/>
                </a:solidFill>
                <a:miter lim="800000"/>
                <a:headEnd/>
                <a:tailEnd/>
              </a:ln>
            </p:spPr>
            <p:txBody>
              <a:bodyPr/>
              <a:lstStyle/>
              <a:p>
                <a:endParaRPr lang="en-US" dirty="0"/>
              </a:p>
            </p:txBody>
          </p:sp>
          <p:sp>
            <p:nvSpPr>
              <p:cNvPr id="843" name="Line 4049"/>
              <p:cNvSpPr>
                <a:spLocks noChangeShapeType="1"/>
              </p:cNvSpPr>
              <p:nvPr/>
            </p:nvSpPr>
            <p:spPr bwMode="auto">
              <a:xfrm flipV="1">
                <a:off x="5314" y="2602"/>
                <a:ext cx="127" cy="3"/>
              </a:xfrm>
              <a:prstGeom prst="line">
                <a:avLst/>
              </a:prstGeom>
              <a:noFill/>
              <a:ln w="3175">
                <a:solidFill>
                  <a:srgbClr val="000000"/>
                </a:solidFill>
                <a:miter lim="800000"/>
                <a:headEnd/>
                <a:tailEnd/>
              </a:ln>
            </p:spPr>
            <p:txBody>
              <a:bodyPr/>
              <a:lstStyle/>
              <a:p>
                <a:endParaRPr lang="en-US" dirty="0"/>
              </a:p>
            </p:txBody>
          </p:sp>
          <p:sp>
            <p:nvSpPr>
              <p:cNvPr id="844" name="Line 4050"/>
              <p:cNvSpPr>
                <a:spLocks noChangeShapeType="1"/>
              </p:cNvSpPr>
              <p:nvPr/>
            </p:nvSpPr>
            <p:spPr bwMode="auto">
              <a:xfrm>
                <a:off x="5441" y="2602"/>
                <a:ext cx="2" cy="1"/>
              </a:xfrm>
              <a:prstGeom prst="line">
                <a:avLst/>
              </a:prstGeom>
              <a:noFill/>
              <a:ln w="3175">
                <a:solidFill>
                  <a:srgbClr val="000000"/>
                </a:solidFill>
                <a:miter lim="800000"/>
                <a:headEnd/>
                <a:tailEnd/>
              </a:ln>
            </p:spPr>
            <p:txBody>
              <a:bodyPr/>
              <a:lstStyle/>
              <a:p>
                <a:endParaRPr lang="en-US" dirty="0"/>
              </a:p>
            </p:txBody>
          </p:sp>
          <p:sp>
            <p:nvSpPr>
              <p:cNvPr id="845" name="Line 4051"/>
              <p:cNvSpPr>
                <a:spLocks noChangeShapeType="1"/>
              </p:cNvSpPr>
              <p:nvPr/>
            </p:nvSpPr>
            <p:spPr bwMode="auto">
              <a:xfrm flipH="1">
                <a:off x="5199" y="2602"/>
                <a:ext cx="1" cy="1"/>
              </a:xfrm>
              <a:prstGeom prst="line">
                <a:avLst/>
              </a:prstGeom>
              <a:noFill/>
              <a:ln w="3175">
                <a:solidFill>
                  <a:srgbClr val="000000"/>
                </a:solidFill>
                <a:miter lim="800000"/>
                <a:headEnd/>
                <a:tailEnd/>
              </a:ln>
            </p:spPr>
            <p:txBody>
              <a:bodyPr/>
              <a:lstStyle/>
              <a:p>
                <a:endParaRPr lang="en-US" dirty="0"/>
              </a:p>
            </p:txBody>
          </p:sp>
          <p:sp>
            <p:nvSpPr>
              <p:cNvPr id="846" name="Line 4052"/>
              <p:cNvSpPr>
                <a:spLocks noChangeShapeType="1"/>
              </p:cNvSpPr>
              <p:nvPr/>
            </p:nvSpPr>
            <p:spPr bwMode="auto">
              <a:xfrm>
                <a:off x="5199" y="2602"/>
                <a:ext cx="1" cy="1"/>
              </a:xfrm>
              <a:prstGeom prst="line">
                <a:avLst/>
              </a:prstGeom>
              <a:noFill/>
              <a:ln w="3175">
                <a:solidFill>
                  <a:srgbClr val="000000"/>
                </a:solidFill>
                <a:miter lim="800000"/>
                <a:headEnd/>
                <a:tailEnd/>
              </a:ln>
            </p:spPr>
            <p:txBody>
              <a:bodyPr/>
              <a:lstStyle/>
              <a:p>
                <a:endParaRPr lang="en-US" dirty="0"/>
              </a:p>
            </p:txBody>
          </p:sp>
          <p:sp>
            <p:nvSpPr>
              <p:cNvPr id="847" name="Line 4053"/>
              <p:cNvSpPr>
                <a:spLocks noChangeShapeType="1"/>
              </p:cNvSpPr>
              <p:nvPr/>
            </p:nvSpPr>
            <p:spPr bwMode="auto">
              <a:xfrm flipV="1">
                <a:off x="5479" y="2602"/>
                <a:ext cx="1" cy="1"/>
              </a:xfrm>
              <a:prstGeom prst="line">
                <a:avLst/>
              </a:prstGeom>
              <a:noFill/>
              <a:ln w="3175">
                <a:solidFill>
                  <a:srgbClr val="000000"/>
                </a:solidFill>
                <a:miter lim="800000"/>
                <a:headEnd/>
                <a:tailEnd/>
              </a:ln>
            </p:spPr>
            <p:txBody>
              <a:bodyPr/>
              <a:lstStyle/>
              <a:p>
                <a:endParaRPr lang="en-US" dirty="0"/>
              </a:p>
            </p:txBody>
          </p:sp>
          <p:sp>
            <p:nvSpPr>
              <p:cNvPr id="848" name="Freeform 4054"/>
              <p:cNvSpPr>
                <a:spLocks/>
              </p:cNvSpPr>
              <p:nvPr/>
            </p:nvSpPr>
            <p:spPr bwMode="auto">
              <a:xfrm>
                <a:off x="5202" y="2603"/>
                <a:ext cx="24" cy="23"/>
              </a:xfrm>
              <a:custGeom>
                <a:avLst/>
                <a:gdLst>
                  <a:gd name="T0" fmla="*/ 0 w 24"/>
                  <a:gd name="T1" fmla="*/ 0 h 23"/>
                  <a:gd name="T2" fmla="*/ 11 w 24"/>
                  <a:gd name="T3" fmla="*/ 5 h 23"/>
                  <a:gd name="T4" fmla="*/ 24 w 24"/>
                  <a:gd name="T5" fmla="*/ 23 h 23"/>
                  <a:gd name="T6" fmla="*/ 0 60000 65536"/>
                  <a:gd name="T7" fmla="*/ 0 60000 65536"/>
                  <a:gd name="T8" fmla="*/ 0 60000 65536"/>
                  <a:gd name="T9" fmla="*/ 0 w 24"/>
                  <a:gd name="T10" fmla="*/ 0 h 23"/>
                  <a:gd name="T11" fmla="*/ 24 w 24"/>
                  <a:gd name="T12" fmla="*/ 23 h 23"/>
                </a:gdLst>
                <a:ahLst/>
                <a:cxnLst>
                  <a:cxn ang="T6">
                    <a:pos x="T0" y="T1"/>
                  </a:cxn>
                  <a:cxn ang="T7">
                    <a:pos x="T2" y="T3"/>
                  </a:cxn>
                  <a:cxn ang="T8">
                    <a:pos x="T4" y="T5"/>
                  </a:cxn>
                </a:cxnLst>
                <a:rect l="T9" t="T10" r="T11" b="T12"/>
                <a:pathLst>
                  <a:path w="24" h="23">
                    <a:moveTo>
                      <a:pt x="0" y="0"/>
                    </a:moveTo>
                    <a:lnTo>
                      <a:pt x="11" y="5"/>
                    </a:lnTo>
                    <a:lnTo>
                      <a:pt x="24" y="23"/>
                    </a:lnTo>
                  </a:path>
                </a:pathLst>
              </a:custGeom>
              <a:noFill/>
              <a:ln w="3175">
                <a:solidFill>
                  <a:srgbClr val="000000"/>
                </a:solidFill>
                <a:miter lim="800000"/>
                <a:headEnd/>
                <a:tailEnd/>
              </a:ln>
            </p:spPr>
            <p:txBody>
              <a:bodyPr/>
              <a:lstStyle/>
              <a:p>
                <a:pPr algn="ctr" eaLnBrk="0" hangingPunct="0"/>
                <a:endParaRPr lang="en-US" dirty="0"/>
              </a:p>
            </p:txBody>
          </p:sp>
          <p:sp>
            <p:nvSpPr>
              <p:cNvPr id="849" name="Freeform 4055"/>
              <p:cNvSpPr>
                <a:spLocks/>
              </p:cNvSpPr>
              <p:nvPr/>
            </p:nvSpPr>
            <p:spPr bwMode="auto">
              <a:xfrm>
                <a:off x="5202" y="2605"/>
                <a:ext cx="24" cy="21"/>
              </a:xfrm>
              <a:custGeom>
                <a:avLst/>
                <a:gdLst>
                  <a:gd name="T0" fmla="*/ 24 w 24"/>
                  <a:gd name="T1" fmla="*/ 21 h 21"/>
                  <a:gd name="T2" fmla="*/ 18 w 24"/>
                  <a:gd name="T3" fmla="*/ 21 h 21"/>
                  <a:gd name="T4" fmla="*/ 15 w 24"/>
                  <a:gd name="T5" fmla="*/ 17 h 21"/>
                  <a:gd name="T6" fmla="*/ 16 w 24"/>
                  <a:gd name="T7" fmla="*/ 11 h 21"/>
                  <a:gd name="T8" fmla="*/ 5 w 24"/>
                  <a:gd name="T9" fmla="*/ 6 h 21"/>
                  <a:gd name="T10" fmla="*/ 0 w 24"/>
                  <a:gd name="T11" fmla="*/ 0 h 21"/>
                  <a:gd name="T12" fmla="*/ 0 60000 65536"/>
                  <a:gd name="T13" fmla="*/ 0 60000 65536"/>
                  <a:gd name="T14" fmla="*/ 0 60000 65536"/>
                  <a:gd name="T15" fmla="*/ 0 60000 65536"/>
                  <a:gd name="T16" fmla="*/ 0 60000 65536"/>
                  <a:gd name="T17" fmla="*/ 0 60000 65536"/>
                  <a:gd name="T18" fmla="*/ 0 w 24"/>
                  <a:gd name="T19" fmla="*/ 0 h 21"/>
                  <a:gd name="T20" fmla="*/ 24 w 2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4" h="21">
                    <a:moveTo>
                      <a:pt x="24" y="21"/>
                    </a:moveTo>
                    <a:lnTo>
                      <a:pt x="18" y="21"/>
                    </a:lnTo>
                    <a:lnTo>
                      <a:pt x="15" y="17"/>
                    </a:lnTo>
                    <a:lnTo>
                      <a:pt x="16" y="11"/>
                    </a:lnTo>
                    <a:lnTo>
                      <a:pt x="5"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850" name="Line 4056"/>
              <p:cNvSpPr>
                <a:spLocks noChangeShapeType="1"/>
              </p:cNvSpPr>
              <p:nvPr/>
            </p:nvSpPr>
            <p:spPr bwMode="auto">
              <a:xfrm flipV="1">
                <a:off x="5202" y="2603"/>
                <a:ext cx="1" cy="2"/>
              </a:xfrm>
              <a:prstGeom prst="line">
                <a:avLst/>
              </a:prstGeom>
              <a:noFill/>
              <a:ln w="3175">
                <a:solidFill>
                  <a:srgbClr val="000000"/>
                </a:solidFill>
                <a:miter lim="800000"/>
                <a:headEnd/>
                <a:tailEnd/>
              </a:ln>
            </p:spPr>
            <p:txBody>
              <a:bodyPr/>
              <a:lstStyle/>
              <a:p>
                <a:endParaRPr lang="en-US" dirty="0"/>
              </a:p>
            </p:txBody>
          </p:sp>
          <p:sp>
            <p:nvSpPr>
              <p:cNvPr id="851" name="Freeform 4057"/>
              <p:cNvSpPr>
                <a:spLocks/>
              </p:cNvSpPr>
              <p:nvPr/>
            </p:nvSpPr>
            <p:spPr bwMode="auto">
              <a:xfrm>
                <a:off x="5202" y="2605"/>
                <a:ext cx="24" cy="21"/>
              </a:xfrm>
              <a:custGeom>
                <a:avLst/>
                <a:gdLst>
                  <a:gd name="T0" fmla="*/ 0 w 24"/>
                  <a:gd name="T1" fmla="*/ 0 h 21"/>
                  <a:gd name="T2" fmla="*/ 5 w 24"/>
                  <a:gd name="T3" fmla="*/ 6 h 21"/>
                  <a:gd name="T4" fmla="*/ 16 w 24"/>
                  <a:gd name="T5" fmla="*/ 11 h 21"/>
                  <a:gd name="T6" fmla="*/ 15 w 24"/>
                  <a:gd name="T7" fmla="*/ 17 h 21"/>
                  <a:gd name="T8" fmla="*/ 18 w 24"/>
                  <a:gd name="T9" fmla="*/ 21 h 21"/>
                  <a:gd name="T10" fmla="*/ 24 w 24"/>
                  <a:gd name="T11" fmla="*/ 21 h 21"/>
                  <a:gd name="T12" fmla="*/ 0 60000 65536"/>
                  <a:gd name="T13" fmla="*/ 0 60000 65536"/>
                  <a:gd name="T14" fmla="*/ 0 60000 65536"/>
                  <a:gd name="T15" fmla="*/ 0 60000 65536"/>
                  <a:gd name="T16" fmla="*/ 0 60000 65536"/>
                  <a:gd name="T17" fmla="*/ 0 60000 65536"/>
                  <a:gd name="T18" fmla="*/ 0 w 24"/>
                  <a:gd name="T19" fmla="*/ 0 h 21"/>
                  <a:gd name="T20" fmla="*/ 24 w 2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4" h="21">
                    <a:moveTo>
                      <a:pt x="0" y="0"/>
                    </a:moveTo>
                    <a:lnTo>
                      <a:pt x="5" y="6"/>
                    </a:lnTo>
                    <a:lnTo>
                      <a:pt x="16" y="11"/>
                    </a:lnTo>
                    <a:lnTo>
                      <a:pt x="15" y="17"/>
                    </a:lnTo>
                    <a:lnTo>
                      <a:pt x="18" y="21"/>
                    </a:lnTo>
                    <a:lnTo>
                      <a:pt x="24" y="21"/>
                    </a:lnTo>
                  </a:path>
                </a:pathLst>
              </a:custGeom>
              <a:noFill/>
              <a:ln w="3175">
                <a:solidFill>
                  <a:srgbClr val="000000"/>
                </a:solidFill>
                <a:miter lim="800000"/>
                <a:headEnd/>
                <a:tailEnd/>
              </a:ln>
            </p:spPr>
            <p:txBody>
              <a:bodyPr/>
              <a:lstStyle/>
              <a:p>
                <a:pPr algn="ctr" eaLnBrk="0" hangingPunct="0"/>
                <a:endParaRPr lang="en-US" dirty="0"/>
              </a:p>
            </p:txBody>
          </p:sp>
          <p:sp>
            <p:nvSpPr>
              <p:cNvPr id="852" name="Line 4058"/>
              <p:cNvSpPr>
                <a:spLocks noChangeShapeType="1"/>
              </p:cNvSpPr>
              <p:nvPr/>
            </p:nvSpPr>
            <p:spPr bwMode="auto">
              <a:xfrm>
                <a:off x="5226" y="2626"/>
                <a:ext cx="7" cy="9"/>
              </a:xfrm>
              <a:prstGeom prst="line">
                <a:avLst/>
              </a:prstGeom>
              <a:noFill/>
              <a:ln w="3175">
                <a:solidFill>
                  <a:srgbClr val="000000"/>
                </a:solidFill>
                <a:miter lim="800000"/>
                <a:headEnd/>
                <a:tailEnd/>
              </a:ln>
            </p:spPr>
            <p:txBody>
              <a:bodyPr/>
              <a:lstStyle/>
              <a:p>
                <a:endParaRPr lang="en-US" dirty="0"/>
              </a:p>
            </p:txBody>
          </p:sp>
          <p:sp>
            <p:nvSpPr>
              <p:cNvPr id="853" name="Line 4059"/>
              <p:cNvSpPr>
                <a:spLocks noChangeShapeType="1"/>
              </p:cNvSpPr>
              <p:nvPr/>
            </p:nvSpPr>
            <p:spPr bwMode="auto">
              <a:xfrm>
                <a:off x="5233" y="2635"/>
                <a:ext cx="1" cy="3"/>
              </a:xfrm>
              <a:prstGeom prst="line">
                <a:avLst/>
              </a:prstGeom>
              <a:noFill/>
              <a:ln w="3175">
                <a:solidFill>
                  <a:srgbClr val="000000"/>
                </a:solidFill>
                <a:miter lim="800000"/>
                <a:headEnd/>
                <a:tailEnd/>
              </a:ln>
            </p:spPr>
            <p:txBody>
              <a:bodyPr/>
              <a:lstStyle/>
              <a:p>
                <a:endParaRPr lang="en-US" dirty="0"/>
              </a:p>
            </p:txBody>
          </p:sp>
          <p:sp>
            <p:nvSpPr>
              <p:cNvPr id="854" name="Freeform 4060"/>
              <p:cNvSpPr>
                <a:spLocks/>
              </p:cNvSpPr>
              <p:nvPr/>
            </p:nvSpPr>
            <p:spPr bwMode="auto">
              <a:xfrm>
                <a:off x="5119" y="2638"/>
                <a:ext cx="114" cy="172"/>
              </a:xfrm>
              <a:custGeom>
                <a:avLst/>
                <a:gdLst>
                  <a:gd name="T0" fmla="*/ 114 w 114"/>
                  <a:gd name="T1" fmla="*/ 0 h 172"/>
                  <a:gd name="T2" fmla="*/ 107 w 114"/>
                  <a:gd name="T3" fmla="*/ 8 h 172"/>
                  <a:gd name="T4" fmla="*/ 101 w 114"/>
                  <a:gd name="T5" fmla="*/ 8 h 172"/>
                  <a:gd name="T6" fmla="*/ 107 w 114"/>
                  <a:gd name="T7" fmla="*/ 8 h 172"/>
                  <a:gd name="T8" fmla="*/ 112 w 114"/>
                  <a:gd name="T9" fmla="*/ 2 h 172"/>
                  <a:gd name="T10" fmla="*/ 107 w 114"/>
                  <a:gd name="T11" fmla="*/ 8 h 172"/>
                  <a:gd name="T12" fmla="*/ 102 w 114"/>
                  <a:gd name="T13" fmla="*/ 12 h 172"/>
                  <a:gd name="T14" fmla="*/ 101 w 114"/>
                  <a:gd name="T15" fmla="*/ 10 h 172"/>
                  <a:gd name="T16" fmla="*/ 96 w 114"/>
                  <a:gd name="T17" fmla="*/ 18 h 172"/>
                  <a:gd name="T18" fmla="*/ 88 w 114"/>
                  <a:gd name="T19" fmla="*/ 24 h 172"/>
                  <a:gd name="T20" fmla="*/ 91 w 114"/>
                  <a:gd name="T21" fmla="*/ 28 h 172"/>
                  <a:gd name="T22" fmla="*/ 81 w 114"/>
                  <a:gd name="T23" fmla="*/ 31 h 172"/>
                  <a:gd name="T24" fmla="*/ 76 w 114"/>
                  <a:gd name="T25" fmla="*/ 39 h 172"/>
                  <a:gd name="T26" fmla="*/ 78 w 114"/>
                  <a:gd name="T27" fmla="*/ 44 h 172"/>
                  <a:gd name="T28" fmla="*/ 59 w 114"/>
                  <a:gd name="T29" fmla="*/ 26 h 172"/>
                  <a:gd name="T30" fmla="*/ 78 w 114"/>
                  <a:gd name="T31" fmla="*/ 44 h 172"/>
                  <a:gd name="T32" fmla="*/ 72 w 114"/>
                  <a:gd name="T33" fmla="*/ 40 h 172"/>
                  <a:gd name="T34" fmla="*/ 70 w 114"/>
                  <a:gd name="T35" fmla="*/ 48 h 172"/>
                  <a:gd name="T36" fmla="*/ 57 w 114"/>
                  <a:gd name="T37" fmla="*/ 60 h 172"/>
                  <a:gd name="T38" fmla="*/ 33 w 114"/>
                  <a:gd name="T39" fmla="*/ 69 h 172"/>
                  <a:gd name="T40" fmla="*/ 33 w 114"/>
                  <a:gd name="T41" fmla="*/ 74 h 172"/>
                  <a:gd name="T42" fmla="*/ 33 w 114"/>
                  <a:gd name="T43" fmla="*/ 69 h 172"/>
                  <a:gd name="T44" fmla="*/ 26 w 114"/>
                  <a:gd name="T45" fmla="*/ 77 h 172"/>
                  <a:gd name="T46" fmla="*/ 12 w 114"/>
                  <a:gd name="T47" fmla="*/ 82 h 172"/>
                  <a:gd name="T48" fmla="*/ 10 w 114"/>
                  <a:gd name="T49" fmla="*/ 88 h 172"/>
                  <a:gd name="T50" fmla="*/ 15 w 114"/>
                  <a:gd name="T51" fmla="*/ 90 h 172"/>
                  <a:gd name="T52" fmla="*/ 12 w 114"/>
                  <a:gd name="T53" fmla="*/ 103 h 172"/>
                  <a:gd name="T54" fmla="*/ 0 w 114"/>
                  <a:gd name="T55" fmla="*/ 95 h 172"/>
                  <a:gd name="T56" fmla="*/ 12 w 114"/>
                  <a:gd name="T57" fmla="*/ 104 h 172"/>
                  <a:gd name="T58" fmla="*/ 12 w 114"/>
                  <a:gd name="T59" fmla="*/ 124 h 172"/>
                  <a:gd name="T60" fmla="*/ 28 w 114"/>
                  <a:gd name="T61" fmla="*/ 143 h 172"/>
                  <a:gd name="T62" fmla="*/ 38 w 114"/>
                  <a:gd name="T63" fmla="*/ 151 h 172"/>
                  <a:gd name="T64" fmla="*/ 70 w 114"/>
                  <a:gd name="T65" fmla="*/ 156 h 172"/>
                  <a:gd name="T66" fmla="*/ 88 w 114"/>
                  <a:gd name="T67" fmla="*/ 172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172"/>
                  <a:gd name="T104" fmla="*/ 114 w 11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172">
                    <a:moveTo>
                      <a:pt x="114" y="0"/>
                    </a:moveTo>
                    <a:lnTo>
                      <a:pt x="107" y="8"/>
                    </a:lnTo>
                    <a:lnTo>
                      <a:pt x="101" y="8"/>
                    </a:lnTo>
                    <a:lnTo>
                      <a:pt x="107" y="8"/>
                    </a:lnTo>
                    <a:lnTo>
                      <a:pt x="112" y="2"/>
                    </a:lnTo>
                    <a:lnTo>
                      <a:pt x="107" y="8"/>
                    </a:lnTo>
                    <a:lnTo>
                      <a:pt x="102" y="12"/>
                    </a:lnTo>
                    <a:lnTo>
                      <a:pt x="101" y="10"/>
                    </a:lnTo>
                    <a:lnTo>
                      <a:pt x="96" y="18"/>
                    </a:lnTo>
                    <a:lnTo>
                      <a:pt x="88" y="24"/>
                    </a:lnTo>
                    <a:lnTo>
                      <a:pt x="91" y="28"/>
                    </a:lnTo>
                    <a:lnTo>
                      <a:pt x="81" y="31"/>
                    </a:lnTo>
                    <a:lnTo>
                      <a:pt x="76" y="39"/>
                    </a:lnTo>
                    <a:lnTo>
                      <a:pt x="78" y="44"/>
                    </a:lnTo>
                    <a:lnTo>
                      <a:pt x="59" y="26"/>
                    </a:lnTo>
                    <a:lnTo>
                      <a:pt x="78" y="44"/>
                    </a:lnTo>
                    <a:lnTo>
                      <a:pt x="72" y="40"/>
                    </a:lnTo>
                    <a:lnTo>
                      <a:pt x="70" y="48"/>
                    </a:lnTo>
                    <a:lnTo>
                      <a:pt x="57" y="60"/>
                    </a:lnTo>
                    <a:lnTo>
                      <a:pt x="33" y="69"/>
                    </a:lnTo>
                    <a:lnTo>
                      <a:pt x="33" y="74"/>
                    </a:lnTo>
                    <a:lnTo>
                      <a:pt x="33" y="69"/>
                    </a:lnTo>
                    <a:lnTo>
                      <a:pt x="26" y="77"/>
                    </a:lnTo>
                    <a:lnTo>
                      <a:pt x="12" y="82"/>
                    </a:lnTo>
                    <a:lnTo>
                      <a:pt x="10" y="88"/>
                    </a:lnTo>
                    <a:lnTo>
                      <a:pt x="15" y="90"/>
                    </a:lnTo>
                    <a:lnTo>
                      <a:pt x="12" y="103"/>
                    </a:lnTo>
                    <a:lnTo>
                      <a:pt x="0" y="95"/>
                    </a:lnTo>
                    <a:lnTo>
                      <a:pt x="12" y="104"/>
                    </a:lnTo>
                    <a:lnTo>
                      <a:pt x="12" y="124"/>
                    </a:lnTo>
                    <a:lnTo>
                      <a:pt x="28" y="143"/>
                    </a:lnTo>
                    <a:lnTo>
                      <a:pt x="38" y="151"/>
                    </a:lnTo>
                    <a:lnTo>
                      <a:pt x="70" y="156"/>
                    </a:lnTo>
                    <a:lnTo>
                      <a:pt x="88" y="172"/>
                    </a:lnTo>
                  </a:path>
                </a:pathLst>
              </a:custGeom>
              <a:noFill/>
              <a:ln w="3175">
                <a:solidFill>
                  <a:srgbClr val="000000"/>
                </a:solidFill>
                <a:miter lim="800000"/>
                <a:headEnd/>
                <a:tailEnd/>
              </a:ln>
            </p:spPr>
            <p:txBody>
              <a:bodyPr/>
              <a:lstStyle/>
              <a:p>
                <a:pPr algn="ctr" eaLnBrk="0" hangingPunct="0"/>
                <a:endParaRPr lang="en-US" dirty="0"/>
              </a:p>
            </p:txBody>
          </p:sp>
          <p:sp>
            <p:nvSpPr>
              <p:cNvPr id="855" name="Freeform 4061"/>
              <p:cNvSpPr>
                <a:spLocks/>
              </p:cNvSpPr>
              <p:nvPr/>
            </p:nvSpPr>
            <p:spPr bwMode="auto">
              <a:xfrm>
                <a:off x="5129" y="2810"/>
                <a:ext cx="78" cy="6"/>
              </a:xfrm>
              <a:custGeom>
                <a:avLst/>
                <a:gdLst>
                  <a:gd name="T0" fmla="*/ 78 w 78"/>
                  <a:gd name="T1" fmla="*/ 0 h 6"/>
                  <a:gd name="T2" fmla="*/ 78 w 78"/>
                  <a:gd name="T3" fmla="*/ 3 h 6"/>
                  <a:gd name="T4" fmla="*/ 0 w 78"/>
                  <a:gd name="T5" fmla="*/ 6 h 6"/>
                  <a:gd name="T6" fmla="*/ 0 60000 65536"/>
                  <a:gd name="T7" fmla="*/ 0 60000 65536"/>
                  <a:gd name="T8" fmla="*/ 0 60000 65536"/>
                  <a:gd name="T9" fmla="*/ 0 w 78"/>
                  <a:gd name="T10" fmla="*/ 0 h 6"/>
                  <a:gd name="T11" fmla="*/ 78 w 78"/>
                  <a:gd name="T12" fmla="*/ 6 h 6"/>
                </a:gdLst>
                <a:ahLst/>
                <a:cxnLst>
                  <a:cxn ang="T6">
                    <a:pos x="T0" y="T1"/>
                  </a:cxn>
                  <a:cxn ang="T7">
                    <a:pos x="T2" y="T3"/>
                  </a:cxn>
                  <a:cxn ang="T8">
                    <a:pos x="T4" y="T5"/>
                  </a:cxn>
                </a:cxnLst>
                <a:rect l="T9" t="T10" r="T11" b="T12"/>
                <a:pathLst>
                  <a:path w="78" h="6">
                    <a:moveTo>
                      <a:pt x="78" y="0"/>
                    </a:moveTo>
                    <a:lnTo>
                      <a:pt x="78" y="3"/>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856" name="Freeform 4062"/>
              <p:cNvSpPr>
                <a:spLocks/>
              </p:cNvSpPr>
              <p:nvPr/>
            </p:nvSpPr>
            <p:spPr bwMode="auto">
              <a:xfrm>
                <a:off x="5013" y="2781"/>
                <a:ext cx="132" cy="37"/>
              </a:xfrm>
              <a:custGeom>
                <a:avLst/>
                <a:gdLst>
                  <a:gd name="T0" fmla="*/ 116 w 132"/>
                  <a:gd name="T1" fmla="*/ 35 h 37"/>
                  <a:gd name="T2" fmla="*/ 126 w 132"/>
                  <a:gd name="T3" fmla="*/ 29 h 37"/>
                  <a:gd name="T4" fmla="*/ 127 w 132"/>
                  <a:gd name="T5" fmla="*/ 22 h 37"/>
                  <a:gd name="T6" fmla="*/ 121 w 132"/>
                  <a:gd name="T7" fmla="*/ 17 h 37"/>
                  <a:gd name="T8" fmla="*/ 132 w 132"/>
                  <a:gd name="T9" fmla="*/ 0 h 37"/>
                  <a:gd name="T10" fmla="*/ 119 w 132"/>
                  <a:gd name="T11" fmla="*/ 19 h 37"/>
                  <a:gd name="T12" fmla="*/ 111 w 132"/>
                  <a:gd name="T13" fmla="*/ 22 h 37"/>
                  <a:gd name="T14" fmla="*/ 121 w 132"/>
                  <a:gd name="T15" fmla="*/ 17 h 37"/>
                  <a:gd name="T16" fmla="*/ 110 w 132"/>
                  <a:gd name="T17" fmla="*/ 16 h 37"/>
                  <a:gd name="T18" fmla="*/ 100 w 132"/>
                  <a:gd name="T19" fmla="*/ 19 h 37"/>
                  <a:gd name="T20" fmla="*/ 100 w 132"/>
                  <a:gd name="T21" fmla="*/ 27 h 37"/>
                  <a:gd name="T22" fmla="*/ 110 w 132"/>
                  <a:gd name="T23" fmla="*/ 24 h 37"/>
                  <a:gd name="T24" fmla="*/ 100 w 132"/>
                  <a:gd name="T25" fmla="*/ 27 h 37"/>
                  <a:gd name="T26" fmla="*/ 48 w 132"/>
                  <a:gd name="T27" fmla="*/ 24 h 37"/>
                  <a:gd name="T28" fmla="*/ 48 w 132"/>
                  <a:gd name="T29" fmla="*/ 21 h 37"/>
                  <a:gd name="T30" fmla="*/ 48 w 132"/>
                  <a:gd name="T31" fmla="*/ 24 h 37"/>
                  <a:gd name="T32" fmla="*/ 42 w 132"/>
                  <a:gd name="T33" fmla="*/ 27 h 37"/>
                  <a:gd name="T34" fmla="*/ 21 w 132"/>
                  <a:gd name="T35" fmla="*/ 22 h 37"/>
                  <a:gd name="T36" fmla="*/ 0 w 132"/>
                  <a:gd name="T37" fmla="*/ 3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37"/>
                  <a:gd name="T59" fmla="*/ 132 w 132"/>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37">
                    <a:moveTo>
                      <a:pt x="116" y="35"/>
                    </a:moveTo>
                    <a:lnTo>
                      <a:pt x="126" y="29"/>
                    </a:lnTo>
                    <a:lnTo>
                      <a:pt x="127" y="22"/>
                    </a:lnTo>
                    <a:lnTo>
                      <a:pt x="121" y="17"/>
                    </a:lnTo>
                    <a:lnTo>
                      <a:pt x="132" y="0"/>
                    </a:lnTo>
                    <a:lnTo>
                      <a:pt x="119" y="19"/>
                    </a:lnTo>
                    <a:lnTo>
                      <a:pt x="111" y="22"/>
                    </a:lnTo>
                    <a:lnTo>
                      <a:pt x="121" y="17"/>
                    </a:lnTo>
                    <a:lnTo>
                      <a:pt x="110" y="16"/>
                    </a:lnTo>
                    <a:lnTo>
                      <a:pt x="100" y="19"/>
                    </a:lnTo>
                    <a:lnTo>
                      <a:pt x="100" y="27"/>
                    </a:lnTo>
                    <a:lnTo>
                      <a:pt x="110" y="24"/>
                    </a:lnTo>
                    <a:lnTo>
                      <a:pt x="100" y="27"/>
                    </a:lnTo>
                    <a:lnTo>
                      <a:pt x="48" y="24"/>
                    </a:lnTo>
                    <a:lnTo>
                      <a:pt x="48" y="21"/>
                    </a:lnTo>
                    <a:lnTo>
                      <a:pt x="48" y="24"/>
                    </a:lnTo>
                    <a:lnTo>
                      <a:pt x="42" y="27"/>
                    </a:lnTo>
                    <a:lnTo>
                      <a:pt x="21" y="22"/>
                    </a:lnTo>
                    <a:lnTo>
                      <a:pt x="0" y="37"/>
                    </a:lnTo>
                  </a:path>
                </a:pathLst>
              </a:custGeom>
              <a:noFill/>
              <a:ln w="3175">
                <a:solidFill>
                  <a:srgbClr val="000000"/>
                </a:solidFill>
                <a:miter lim="800000"/>
                <a:headEnd/>
                <a:tailEnd/>
              </a:ln>
            </p:spPr>
            <p:txBody>
              <a:bodyPr/>
              <a:lstStyle/>
              <a:p>
                <a:pPr algn="ctr" eaLnBrk="0" hangingPunct="0"/>
                <a:endParaRPr lang="en-US" dirty="0"/>
              </a:p>
            </p:txBody>
          </p:sp>
          <p:sp>
            <p:nvSpPr>
              <p:cNvPr id="857" name="Line 4063"/>
              <p:cNvSpPr>
                <a:spLocks noChangeShapeType="1"/>
              </p:cNvSpPr>
              <p:nvPr/>
            </p:nvSpPr>
            <p:spPr bwMode="auto">
              <a:xfrm flipH="1">
                <a:off x="5001" y="2818"/>
                <a:ext cx="12" cy="1"/>
              </a:xfrm>
              <a:prstGeom prst="line">
                <a:avLst/>
              </a:prstGeom>
              <a:noFill/>
              <a:ln w="3175">
                <a:solidFill>
                  <a:srgbClr val="000000"/>
                </a:solidFill>
                <a:miter lim="800000"/>
                <a:headEnd/>
                <a:tailEnd/>
              </a:ln>
            </p:spPr>
            <p:txBody>
              <a:bodyPr/>
              <a:lstStyle/>
              <a:p>
                <a:endParaRPr lang="en-US" dirty="0"/>
              </a:p>
            </p:txBody>
          </p:sp>
          <p:sp>
            <p:nvSpPr>
              <p:cNvPr id="858" name="Line 4064"/>
              <p:cNvSpPr>
                <a:spLocks noChangeShapeType="1"/>
              </p:cNvSpPr>
              <p:nvPr/>
            </p:nvSpPr>
            <p:spPr bwMode="auto">
              <a:xfrm flipH="1">
                <a:off x="4998" y="2818"/>
                <a:ext cx="3" cy="1"/>
              </a:xfrm>
              <a:prstGeom prst="line">
                <a:avLst/>
              </a:prstGeom>
              <a:noFill/>
              <a:ln w="3175">
                <a:solidFill>
                  <a:srgbClr val="000000"/>
                </a:solidFill>
                <a:miter lim="800000"/>
                <a:headEnd/>
                <a:tailEnd/>
              </a:ln>
            </p:spPr>
            <p:txBody>
              <a:bodyPr/>
              <a:lstStyle/>
              <a:p>
                <a:endParaRPr lang="en-US" dirty="0"/>
              </a:p>
            </p:txBody>
          </p:sp>
          <p:sp>
            <p:nvSpPr>
              <p:cNvPr id="859" name="Freeform 4065"/>
              <p:cNvSpPr>
                <a:spLocks/>
              </p:cNvSpPr>
              <p:nvPr/>
            </p:nvSpPr>
            <p:spPr bwMode="auto">
              <a:xfrm>
                <a:off x="4943" y="2811"/>
                <a:ext cx="55" cy="8"/>
              </a:xfrm>
              <a:custGeom>
                <a:avLst/>
                <a:gdLst>
                  <a:gd name="T0" fmla="*/ 55 w 55"/>
                  <a:gd name="T1" fmla="*/ 7 h 8"/>
                  <a:gd name="T2" fmla="*/ 55 w 55"/>
                  <a:gd name="T3" fmla="*/ 0 h 8"/>
                  <a:gd name="T4" fmla="*/ 49 w 55"/>
                  <a:gd name="T5" fmla="*/ 0 h 8"/>
                  <a:gd name="T6" fmla="*/ 45 w 55"/>
                  <a:gd name="T7" fmla="*/ 0 h 8"/>
                  <a:gd name="T8" fmla="*/ 45 w 55"/>
                  <a:gd name="T9" fmla="*/ 7 h 8"/>
                  <a:gd name="T10" fmla="*/ 0 w 55"/>
                  <a:gd name="T11" fmla="*/ 8 h 8"/>
                  <a:gd name="T12" fmla="*/ 0 60000 65536"/>
                  <a:gd name="T13" fmla="*/ 0 60000 65536"/>
                  <a:gd name="T14" fmla="*/ 0 60000 65536"/>
                  <a:gd name="T15" fmla="*/ 0 60000 65536"/>
                  <a:gd name="T16" fmla="*/ 0 60000 65536"/>
                  <a:gd name="T17" fmla="*/ 0 60000 65536"/>
                  <a:gd name="T18" fmla="*/ 0 w 55"/>
                  <a:gd name="T19" fmla="*/ 0 h 8"/>
                  <a:gd name="T20" fmla="*/ 55 w 5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5" h="8">
                    <a:moveTo>
                      <a:pt x="55" y="7"/>
                    </a:moveTo>
                    <a:lnTo>
                      <a:pt x="55" y="0"/>
                    </a:lnTo>
                    <a:lnTo>
                      <a:pt x="49" y="0"/>
                    </a:lnTo>
                    <a:lnTo>
                      <a:pt x="45" y="0"/>
                    </a:lnTo>
                    <a:lnTo>
                      <a:pt x="45" y="7"/>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860" name="Line 4066"/>
              <p:cNvSpPr>
                <a:spLocks noChangeShapeType="1"/>
              </p:cNvSpPr>
              <p:nvPr/>
            </p:nvSpPr>
            <p:spPr bwMode="auto">
              <a:xfrm flipH="1" flipV="1">
                <a:off x="4941" y="2710"/>
                <a:ext cx="2" cy="109"/>
              </a:xfrm>
              <a:prstGeom prst="line">
                <a:avLst/>
              </a:prstGeom>
              <a:noFill/>
              <a:ln w="3175">
                <a:solidFill>
                  <a:srgbClr val="000000"/>
                </a:solidFill>
                <a:miter lim="800000"/>
                <a:headEnd/>
                <a:tailEnd/>
              </a:ln>
            </p:spPr>
            <p:txBody>
              <a:bodyPr/>
              <a:lstStyle/>
              <a:p>
                <a:endParaRPr lang="en-US" dirty="0"/>
              </a:p>
            </p:txBody>
          </p:sp>
          <p:sp>
            <p:nvSpPr>
              <p:cNvPr id="861" name="Line 4067"/>
              <p:cNvSpPr>
                <a:spLocks noChangeShapeType="1"/>
              </p:cNvSpPr>
              <p:nvPr/>
            </p:nvSpPr>
            <p:spPr bwMode="auto">
              <a:xfrm flipV="1">
                <a:off x="4941" y="2706"/>
                <a:ext cx="1" cy="4"/>
              </a:xfrm>
              <a:prstGeom prst="line">
                <a:avLst/>
              </a:prstGeom>
              <a:noFill/>
              <a:ln w="3175">
                <a:solidFill>
                  <a:srgbClr val="000000"/>
                </a:solidFill>
                <a:miter lim="800000"/>
                <a:headEnd/>
                <a:tailEnd/>
              </a:ln>
            </p:spPr>
            <p:txBody>
              <a:bodyPr/>
              <a:lstStyle/>
              <a:p>
                <a:endParaRPr lang="en-US" dirty="0"/>
              </a:p>
            </p:txBody>
          </p:sp>
          <p:sp>
            <p:nvSpPr>
              <p:cNvPr id="862" name="Line 4068"/>
              <p:cNvSpPr>
                <a:spLocks noChangeShapeType="1"/>
              </p:cNvSpPr>
              <p:nvPr/>
            </p:nvSpPr>
            <p:spPr bwMode="auto">
              <a:xfrm flipV="1">
                <a:off x="4941" y="2694"/>
                <a:ext cx="1" cy="12"/>
              </a:xfrm>
              <a:prstGeom prst="line">
                <a:avLst/>
              </a:prstGeom>
              <a:noFill/>
              <a:ln w="3175">
                <a:solidFill>
                  <a:srgbClr val="000000"/>
                </a:solidFill>
                <a:miter lim="800000"/>
                <a:headEnd/>
                <a:tailEnd/>
              </a:ln>
            </p:spPr>
            <p:txBody>
              <a:bodyPr/>
              <a:lstStyle/>
              <a:p>
                <a:endParaRPr lang="en-US" dirty="0"/>
              </a:p>
            </p:txBody>
          </p:sp>
          <p:sp>
            <p:nvSpPr>
              <p:cNvPr id="863" name="Freeform 4069"/>
              <p:cNvSpPr>
                <a:spLocks/>
              </p:cNvSpPr>
              <p:nvPr/>
            </p:nvSpPr>
            <p:spPr bwMode="auto">
              <a:xfrm>
                <a:off x="4941" y="2690"/>
                <a:ext cx="98" cy="4"/>
              </a:xfrm>
              <a:custGeom>
                <a:avLst/>
                <a:gdLst>
                  <a:gd name="T0" fmla="*/ 0 w 98"/>
                  <a:gd name="T1" fmla="*/ 4 h 4"/>
                  <a:gd name="T2" fmla="*/ 94 w 98"/>
                  <a:gd name="T3" fmla="*/ 3 h 4"/>
                  <a:gd name="T4" fmla="*/ 94 w 98"/>
                  <a:gd name="T5" fmla="*/ 0 h 4"/>
                  <a:gd name="T6" fmla="*/ 98 w 98"/>
                  <a:gd name="T7" fmla="*/ 0 h 4"/>
                  <a:gd name="T8" fmla="*/ 98 w 98"/>
                  <a:gd name="T9" fmla="*/ 3 h 4"/>
                  <a:gd name="T10" fmla="*/ 0 60000 65536"/>
                  <a:gd name="T11" fmla="*/ 0 60000 65536"/>
                  <a:gd name="T12" fmla="*/ 0 60000 65536"/>
                  <a:gd name="T13" fmla="*/ 0 60000 65536"/>
                  <a:gd name="T14" fmla="*/ 0 60000 65536"/>
                  <a:gd name="T15" fmla="*/ 0 w 98"/>
                  <a:gd name="T16" fmla="*/ 0 h 4"/>
                  <a:gd name="T17" fmla="*/ 98 w 98"/>
                  <a:gd name="T18" fmla="*/ 4 h 4"/>
                </a:gdLst>
                <a:ahLst/>
                <a:cxnLst>
                  <a:cxn ang="T10">
                    <a:pos x="T0" y="T1"/>
                  </a:cxn>
                  <a:cxn ang="T11">
                    <a:pos x="T2" y="T3"/>
                  </a:cxn>
                  <a:cxn ang="T12">
                    <a:pos x="T4" y="T5"/>
                  </a:cxn>
                  <a:cxn ang="T13">
                    <a:pos x="T6" y="T7"/>
                  </a:cxn>
                  <a:cxn ang="T14">
                    <a:pos x="T8" y="T9"/>
                  </a:cxn>
                </a:cxnLst>
                <a:rect l="T15" t="T16" r="T17" b="T18"/>
                <a:pathLst>
                  <a:path w="98" h="4">
                    <a:moveTo>
                      <a:pt x="0" y="4"/>
                    </a:moveTo>
                    <a:lnTo>
                      <a:pt x="94" y="3"/>
                    </a:lnTo>
                    <a:lnTo>
                      <a:pt x="94" y="0"/>
                    </a:lnTo>
                    <a:lnTo>
                      <a:pt x="98" y="0"/>
                    </a:lnTo>
                    <a:lnTo>
                      <a:pt x="98" y="3"/>
                    </a:lnTo>
                  </a:path>
                </a:pathLst>
              </a:custGeom>
              <a:noFill/>
              <a:ln w="3175">
                <a:solidFill>
                  <a:srgbClr val="000000"/>
                </a:solidFill>
                <a:miter lim="800000"/>
                <a:headEnd/>
                <a:tailEnd/>
              </a:ln>
            </p:spPr>
            <p:txBody>
              <a:bodyPr/>
              <a:lstStyle/>
              <a:p>
                <a:pPr algn="ctr" eaLnBrk="0" hangingPunct="0"/>
                <a:endParaRPr lang="en-US" dirty="0"/>
              </a:p>
            </p:txBody>
          </p:sp>
          <p:sp>
            <p:nvSpPr>
              <p:cNvPr id="864" name="Line 4070"/>
              <p:cNvSpPr>
                <a:spLocks noChangeShapeType="1"/>
              </p:cNvSpPr>
              <p:nvPr/>
            </p:nvSpPr>
            <p:spPr bwMode="auto">
              <a:xfrm>
                <a:off x="5039" y="2693"/>
                <a:ext cx="1" cy="1"/>
              </a:xfrm>
              <a:prstGeom prst="line">
                <a:avLst/>
              </a:prstGeom>
              <a:noFill/>
              <a:ln w="3175">
                <a:solidFill>
                  <a:srgbClr val="000000"/>
                </a:solidFill>
                <a:miter lim="800000"/>
                <a:headEnd/>
                <a:tailEnd/>
              </a:ln>
            </p:spPr>
            <p:txBody>
              <a:bodyPr/>
              <a:lstStyle/>
              <a:p>
                <a:endParaRPr lang="en-US" dirty="0"/>
              </a:p>
            </p:txBody>
          </p:sp>
          <p:sp>
            <p:nvSpPr>
              <p:cNvPr id="865" name="Freeform 4071"/>
              <p:cNvSpPr>
                <a:spLocks/>
              </p:cNvSpPr>
              <p:nvPr/>
            </p:nvSpPr>
            <p:spPr bwMode="auto">
              <a:xfrm>
                <a:off x="5040" y="2605"/>
                <a:ext cx="162" cy="88"/>
              </a:xfrm>
              <a:custGeom>
                <a:avLst/>
                <a:gdLst>
                  <a:gd name="T0" fmla="*/ 0 w 162"/>
                  <a:gd name="T1" fmla="*/ 88 h 88"/>
                  <a:gd name="T2" fmla="*/ 26 w 162"/>
                  <a:gd name="T3" fmla="*/ 88 h 88"/>
                  <a:gd name="T4" fmla="*/ 26 w 162"/>
                  <a:gd name="T5" fmla="*/ 46 h 88"/>
                  <a:gd name="T6" fmla="*/ 68 w 162"/>
                  <a:gd name="T7" fmla="*/ 45 h 88"/>
                  <a:gd name="T8" fmla="*/ 67 w 162"/>
                  <a:gd name="T9" fmla="*/ 3 h 88"/>
                  <a:gd name="T10" fmla="*/ 162 w 162"/>
                  <a:gd name="T11" fmla="*/ 0 h 88"/>
                  <a:gd name="T12" fmla="*/ 0 60000 65536"/>
                  <a:gd name="T13" fmla="*/ 0 60000 65536"/>
                  <a:gd name="T14" fmla="*/ 0 60000 65536"/>
                  <a:gd name="T15" fmla="*/ 0 60000 65536"/>
                  <a:gd name="T16" fmla="*/ 0 60000 65536"/>
                  <a:gd name="T17" fmla="*/ 0 60000 65536"/>
                  <a:gd name="T18" fmla="*/ 0 w 162"/>
                  <a:gd name="T19" fmla="*/ 0 h 88"/>
                  <a:gd name="T20" fmla="*/ 162 w 162"/>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62" h="88">
                    <a:moveTo>
                      <a:pt x="0" y="88"/>
                    </a:moveTo>
                    <a:lnTo>
                      <a:pt x="26" y="88"/>
                    </a:lnTo>
                    <a:lnTo>
                      <a:pt x="26" y="46"/>
                    </a:lnTo>
                    <a:lnTo>
                      <a:pt x="68" y="45"/>
                    </a:lnTo>
                    <a:lnTo>
                      <a:pt x="67" y="3"/>
                    </a:lnTo>
                    <a:lnTo>
                      <a:pt x="162" y="0"/>
                    </a:lnTo>
                  </a:path>
                </a:pathLst>
              </a:custGeom>
              <a:noFill/>
              <a:ln w="3175">
                <a:solidFill>
                  <a:srgbClr val="000000"/>
                </a:solidFill>
                <a:miter lim="800000"/>
                <a:headEnd/>
                <a:tailEnd/>
              </a:ln>
            </p:spPr>
            <p:txBody>
              <a:bodyPr/>
              <a:lstStyle/>
              <a:p>
                <a:pPr algn="ctr" eaLnBrk="0" hangingPunct="0"/>
                <a:endParaRPr lang="en-US" dirty="0"/>
              </a:p>
            </p:txBody>
          </p:sp>
          <p:sp>
            <p:nvSpPr>
              <p:cNvPr id="866" name="Line 4072"/>
              <p:cNvSpPr>
                <a:spLocks noChangeShapeType="1"/>
              </p:cNvSpPr>
              <p:nvPr/>
            </p:nvSpPr>
            <p:spPr bwMode="auto">
              <a:xfrm flipV="1">
                <a:off x="5526" y="2605"/>
                <a:ext cx="1" cy="1"/>
              </a:xfrm>
              <a:prstGeom prst="line">
                <a:avLst/>
              </a:prstGeom>
              <a:noFill/>
              <a:ln w="3175">
                <a:solidFill>
                  <a:srgbClr val="000000"/>
                </a:solidFill>
                <a:miter lim="800000"/>
                <a:headEnd/>
                <a:tailEnd/>
              </a:ln>
            </p:spPr>
            <p:txBody>
              <a:bodyPr/>
              <a:lstStyle/>
              <a:p>
                <a:endParaRPr lang="en-US" dirty="0"/>
              </a:p>
            </p:txBody>
          </p:sp>
          <p:sp>
            <p:nvSpPr>
              <p:cNvPr id="867" name="Line 4073"/>
              <p:cNvSpPr>
                <a:spLocks noChangeShapeType="1"/>
              </p:cNvSpPr>
              <p:nvPr/>
            </p:nvSpPr>
            <p:spPr bwMode="auto">
              <a:xfrm>
                <a:off x="5526" y="2610"/>
                <a:ext cx="1" cy="1"/>
              </a:xfrm>
              <a:prstGeom prst="line">
                <a:avLst/>
              </a:prstGeom>
              <a:noFill/>
              <a:ln w="3175">
                <a:solidFill>
                  <a:srgbClr val="000000"/>
                </a:solidFill>
                <a:miter lim="800000"/>
                <a:headEnd/>
                <a:tailEnd/>
              </a:ln>
            </p:spPr>
            <p:txBody>
              <a:bodyPr/>
              <a:lstStyle/>
              <a:p>
                <a:endParaRPr lang="en-US" dirty="0"/>
              </a:p>
            </p:txBody>
          </p:sp>
          <p:sp>
            <p:nvSpPr>
              <p:cNvPr id="868" name="Line 4074"/>
              <p:cNvSpPr>
                <a:spLocks noChangeShapeType="1"/>
              </p:cNvSpPr>
              <p:nvPr/>
            </p:nvSpPr>
            <p:spPr bwMode="auto">
              <a:xfrm flipV="1">
                <a:off x="5522" y="2610"/>
                <a:ext cx="2" cy="1"/>
              </a:xfrm>
              <a:prstGeom prst="line">
                <a:avLst/>
              </a:prstGeom>
              <a:noFill/>
              <a:ln w="3175">
                <a:solidFill>
                  <a:srgbClr val="000000"/>
                </a:solidFill>
                <a:miter lim="800000"/>
                <a:headEnd/>
                <a:tailEnd/>
              </a:ln>
            </p:spPr>
            <p:txBody>
              <a:bodyPr/>
              <a:lstStyle/>
              <a:p>
                <a:endParaRPr lang="en-US" dirty="0"/>
              </a:p>
            </p:txBody>
          </p:sp>
          <p:sp>
            <p:nvSpPr>
              <p:cNvPr id="869" name="Line 4075"/>
              <p:cNvSpPr>
                <a:spLocks noChangeShapeType="1"/>
              </p:cNvSpPr>
              <p:nvPr/>
            </p:nvSpPr>
            <p:spPr bwMode="auto">
              <a:xfrm flipV="1">
                <a:off x="5522" y="2611"/>
                <a:ext cx="2" cy="2"/>
              </a:xfrm>
              <a:prstGeom prst="line">
                <a:avLst/>
              </a:prstGeom>
              <a:noFill/>
              <a:ln w="3175">
                <a:solidFill>
                  <a:srgbClr val="000000"/>
                </a:solidFill>
                <a:miter lim="800000"/>
                <a:headEnd/>
                <a:tailEnd/>
              </a:ln>
            </p:spPr>
            <p:txBody>
              <a:bodyPr/>
              <a:lstStyle/>
              <a:p>
                <a:endParaRPr lang="en-US" dirty="0"/>
              </a:p>
            </p:txBody>
          </p:sp>
          <p:sp>
            <p:nvSpPr>
              <p:cNvPr id="870" name="Line 4076"/>
              <p:cNvSpPr>
                <a:spLocks noChangeShapeType="1"/>
              </p:cNvSpPr>
              <p:nvPr/>
            </p:nvSpPr>
            <p:spPr bwMode="auto">
              <a:xfrm flipV="1">
                <a:off x="5534" y="2611"/>
                <a:ext cx="1" cy="2"/>
              </a:xfrm>
              <a:prstGeom prst="line">
                <a:avLst/>
              </a:prstGeom>
              <a:noFill/>
              <a:ln w="3175">
                <a:solidFill>
                  <a:srgbClr val="000000"/>
                </a:solidFill>
                <a:miter lim="800000"/>
                <a:headEnd/>
                <a:tailEnd/>
              </a:ln>
            </p:spPr>
            <p:txBody>
              <a:bodyPr/>
              <a:lstStyle/>
              <a:p>
                <a:endParaRPr lang="en-US" dirty="0"/>
              </a:p>
            </p:txBody>
          </p:sp>
          <p:sp>
            <p:nvSpPr>
              <p:cNvPr id="871" name="Freeform 4077"/>
              <p:cNvSpPr>
                <a:spLocks/>
              </p:cNvSpPr>
              <p:nvPr/>
            </p:nvSpPr>
            <p:spPr bwMode="auto">
              <a:xfrm>
                <a:off x="5530" y="2614"/>
                <a:ext cx="4" cy="2"/>
              </a:xfrm>
              <a:custGeom>
                <a:avLst/>
                <a:gdLst>
                  <a:gd name="T0" fmla="*/ 0 w 4"/>
                  <a:gd name="T1" fmla="*/ 0 h 2"/>
                  <a:gd name="T2" fmla="*/ 4 w 4"/>
                  <a:gd name="T3" fmla="*/ 2 h 2"/>
                  <a:gd name="T4" fmla="*/ 0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0"/>
                    </a:moveTo>
                    <a:lnTo>
                      <a:pt x="4"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872" name="Line 4078"/>
              <p:cNvSpPr>
                <a:spLocks noChangeShapeType="1"/>
              </p:cNvSpPr>
              <p:nvPr/>
            </p:nvSpPr>
            <p:spPr bwMode="auto">
              <a:xfrm>
                <a:off x="5522" y="2614"/>
                <a:ext cx="2" cy="1"/>
              </a:xfrm>
              <a:prstGeom prst="line">
                <a:avLst/>
              </a:prstGeom>
              <a:noFill/>
              <a:ln w="3175">
                <a:solidFill>
                  <a:srgbClr val="000000"/>
                </a:solidFill>
                <a:miter lim="800000"/>
                <a:headEnd/>
                <a:tailEnd/>
              </a:ln>
            </p:spPr>
            <p:txBody>
              <a:bodyPr/>
              <a:lstStyle/>
              <a:p>
                <a:endParaRPr lang="en-US" dirty="0"/>
              </a:p>
            </p:txBody>
          </p:sp>
          <p:sp>
            <p:nvSpPr>
              <p:cNvPr id="873" name="Freeform 4079"/>
              <p:cNvSpPr>
                <a:spLocks/>
              </p:cNvSpPr>
              <p:nvPr/>
            </p:nvSpPr>
            <p:spPr bwMode="auto">
              <a:xfrm>
                <a:off x="4539" y="2614"/>
                <a:ext cx="1" cy="4"/>
              </a:xfrm>
              <a:custGeom>
                <a:avLst/>
                <a:gdLst>
                  <a:gd name="T0" fmla="*/ 0 w 1"/>
                  <a:gd name="T1" fmla="*/ 4 h 4"/>
                  <a:gd name="T2" fmla="*/ 1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874" name="Freeform 4080"/>
              <p:cNvSpPr>
                <a:spLocks/>
              </p:cNvSpPr>
              <p:nvPr/>
            </p:nvSpPr>
            <p:spPr bwMode="auto">
              <a:xfrm>
                <a:off x="5241" y="2616"/>
                <a:ext cx="6" cy="10"/>
              </a:xfrm>
              <a:custGeom>
                <a:avLst/>
                <a:gdLst>
                  <a:gd name="T0" fmla="*/ 0 w 6"/>
                  <a:gd name="T1" fmla="*/ 10 h 10"/>
                  <a:gd name="T2" fmla="*/ 6 w 6"/>
                  <a:gd name="T3" fmla="*/ 0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0" y="10"/>
                    </a:moveTo>
                    <a:lnTo>
                      <a:pt x="6" y="0"/>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875" name="Freeform 4081"/>
              <p:cNvSpPr>
                <a:spLocks/>
              </p:cNvSpPr>
              <p:nvPr/>
            </p:nvSpPr>
            <p:spPr bwMode="auto">
              <a:xfrm>
                <a:off x="5529" y="2618"/>
                <a:ext cx="42" cy="91"/>
              </a:xfrm>
              <a:custGeom>
                <a:avLst/>
                <a:gdLst>
                  <a:gd name="T0" fmla="*/ 40 w 42"/>
                  <a:gd name="T1" fmla="*/ 86 h 91"/>
                  <a:gd name="T2" fmla="*/ 11 w 42"/>
                  <a:gd name="T3" fmla="*/ 14 h 91"/>
                  <a:gd name="T4" fmla="*/ 9 w 42"/>
                  <a:gd name="T5" fmla="*/ 17 h 91"/>
                  <a:gd name="T6" fmla="*/ 1 w 42"/>
                  <a:gd name="T7" fmla="*/ 4 h 91"/>
                  <a:gd name="T8" fmla="*/ 9 w 42"/>
                  <a:gd name="T9" fmla="*/ 11 h 91"/>
                  <a:gd name="T10" fmla="*/ 0 w 42"/>
                  <a:gd name="T11" fmla="*/ 1 h 91"/>
                  <a:gd name="T12" fmla="*/ 5 w 42"/>
                  <a:gd name="T13" fmla="*/ 3 h 91"/>
                  <a:gd name="T14" fmla="*/ 3 w 42"/>
                  <a:gd name="T15" fmla="*/ 0 h 91"/>
                  <a:gd name="T16" fmla="*/ 5 w 42"/>
                  <a:gd name="T17" fmla="*/ 0 h 91"/>
                  <a:gd name="T18" fmla="*/ 34 w 42"/>
                  <a:gd name="T19" fmla="*/ 64 h 91"/>
                  <a:gd name="T20" fmla="*/ 42 w 42"/>
                  <a:gd name="T21" fmla="*/ 91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91"/>
                  <a:gd name="T35" fmla="*/ 42 w 42"/>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91">
                    <a:moveTo>
                      <a:pt x="40" y="86"/>
                    </a:moveTo>
                    <a:lnTo>
                      <a:pt x="11" y="14"/>
                    </a:lnTo>
                    <a:lnTo>
                      <a:pt x="9" y="17"/>
                    </a:lnTo>
                    <a:lnTo>
                      <a:pt x="1" y="4"/>
                    </a:lnTo>
                    <a:lnTo>
                      <a:pt x="9" y="11"/>
                    </a:lnTo>
                    <a:lnTo>
                      <a:pt x="0" y="1"/>
                    </a:lnTo>
                    <a:lnTo>
                      <a:pt x="5" y="3"/>
                    </a:lnTo>
                    <a:lnTo>
                      <a:pt x="3" y="0"/>
                    </a:lnTo>
                    <a:lnTo>
                      <a:pt x="5" y="0"/>
                    </a:lnTo>
                    <a:lnTo>
                      <a:pt x="34" y="64"/>
                    </a:lnTo>
                    <a:lnTo>
                      <a:pt x="42" y="91"/>
                    </a:lnTo>
                  </a:path>
                </a:pathLst>
              </a:custGeom>
              <a:noFill/>
              <a:ln w="3175">
                <a:solidFill>
                  <a:srgbClr val="000000"/>
                </a:solidFill>
                <a:miter lim="800000"/>
                <a:headEnd/>
                <a:tailEnd/>
              </a:ln>
            </p:spPr>
            <p:txBody>
              <a:bodyPr/>
              <a:lstStyle/>
              <a:p>
                <a:pPr algn="ctr" eaLnBrk="0" hangingPunct="0"/>
                <a:endParaRPr lang="en-US" dirty="0"/>
              </a:p>
            </p:txBody>
          </p:sp>
          <p:sp>
            <p:nvSpPr>
              <p:cNvPr id="876" name="Line 4082"/>
              <p:cNvSpPr>
                <a:spLocks noChangeShapeType="1"/>
              </p:cNvSpPr>
              <p:nvPr/>
            </p:nvSpPr>
            <p:spPr bwMode="auto">
              <a:xfrm>
                <a:off x="5571" y="2709"/>
                <a:ext cx="1" cy="1"/>
              </a:xfrm>
              <a:prstGeom prst="line">
                <a:avLst/>
              </a:prstGeom>
              <a:noFill/>
              <a:ln w="3175">
                <a:solidFill>
                  <a:srgbClr val="000000"/>
                </a:solidFill>
                <a:miter lim="800000"/>
                <a:headEnd/>
                <a:tailEnd/>
              </a:ln>
            </p:spPr>
            <p:txBody>
              <a:bodyPr/>
              <a:lstStyle/>
              <a:p>
                <a:endParaRPr lang="en-US" dirty="0"/>
              </a:p>
            </p:txBody>
          </p:sp>
          <p:sp>
            <p:nvSpPr>
              <p:cNvPr id="877" name="Line 4083"/>
              <p:cNvSpPr>
                <a:spLocks noChangeShapeType="1"/>
              </p:cNvSpPr>
              <p:nvPr/>
            </p:nvSpPr>
            <p:spPr bwMode="auto">
              <a:xfrm flipH="1" flipV="1">
                <a:off x="5569" y="2704"/>
                <a:ext cx="2" cy="5"/>
              </a:xfrm>
              <a:prstGeom prst="line">
                <a:avLst/>
              </a:prstGeom>
              <a:noFill/>
              <a:ln w="3175">
                <a:solidFill>
                  <a:srgbClr val="000000"/>
                </a:solidFill>
                <a:miter lim="800000"/>
                <a:headEnd/>
                <a:tailEnd/>
              </a:ln>
            </p:spPr>
            <p:txBody>
              <a:bodyPr/>
              <a:lstStyle/>
              <a:p>
                <a:endParaRPr lang="en-US" dirty="0"/>
              </a:p>
            </p:txBody>
          </p:sp>
          <p:sp>
            <p:nvSpPr>
              <p:cNvPr id="878" name="Line 4084"/>
              <p:cNvSpPr>
                <a:spLocks noChangeShapeType="1"/>
              </p:cNvSpPr>
              <p:nvPr/>
            </p:nvSpPr>
            <p:spPr bwMode="auto">
              <a:xfrm flipV="1">
                <a:off x="5527" y="2619"/>
                <a:ext cx="2" cy="2"/>
              </a:xfrm>
              <a:prstGeom prst="line">
                <a:avLst/>
              </a:prstGeom>
              <a:noFill/>
              <a:ln w="3175">
                <a:solidFill>
                  <a:srgbClr val="000000"/>
                </a:solidFill>
                <a:miter lim="800000"/>
                <a:headEnd/>
                <a:tailEnd/>
              </a:ln>
            </p:spPr>
            <p:txBody>
              <a:bodyPr/>
              <a:lstStyle/>
              <a:p>
                <a:endParaRPr lang="en-US" dirty="0"/>
              </a:p>
            </p:txBody>
          </p:sp>
          <p:sp>
            <p:nvSpPr>
              <p:cNvPr id="879" name="Freeform 4085"/>
              <p:cNvSpPr>
                <a:spLocks/>
              </p:cNvSpPr>
              <p:nvPr/>
            </p:nvSpPr>
            <p:spPr bwMode="auto">
              <a:xfrm>
                <a:off x="4539" y="2619"/>
                <a:ext cx="17" cy="45"/>
              </a:xfrm>
              <a:custGeom>
                <a:avLst/>
                <a:gdLst>
                  <a:gd name="T0" fmla="*/ 17 w 17"/>
                  <a:gd name="T1" fmla="*/ 45 h 45"/>
                  <a:gd name="T2" fmla="*/ 0 w 17"/>
                  <a:gd name="T3" fmla="*/ 0 h 45"/>
                  <a:gd name="T4" fmla="*/ 16 w 17"/>
                  <a:gd name="T5" fmla="*/ 32 h 45"/>
                  <a:gd name="T6" fmla="*/ 17 w 17"/>
                  <a:gd name="T7" fmla="*/ 45 h 45"/>
                  <a:gd name="T8" fmla="*/ 0 60000 65536"/>
                  <a:gd name="T9" fmla="*/ 0 60000 65536"/>
                  <a:gd name="T10" fmla="*/ 0 60000 65536"/>
                  <a:gd name="T11" fmla="*/ 0 60000 65536"/>
                  <a:gd name="T12" fmla="*/ 0 w 17"/>
                  <a:gd name="T13" fmla="*/ 0 h 45"/>
                  <a:gd name="T14" fmla="*/ 17 w 17"/>
                  <a:gd name="T15" fmla="*/ 45 h 45"/>
                </a:gdLst>
                <a:ahLst/>
                <a:cxnLst>
                  <a:cxn ang="T8">
                    <a:pos x="T0" y="T1"/>
                  </a:cxn>
                  <a:cxn ang="T9">
                    <a:pos x="T2" y="T3"/>
                  </a:cxn>
                  <a:cxn ang="T10">
                    <a:pos x="T4" y="T5"/>
                  </a:cxn>
                  <a:cxn ang="T11">
                    <a:pos x="T6" y="T7"/>
                  </a:cxn>
                </a:cxnLst>
                <a:rect l="T12" t="T13" r="T14" b="T15"/>
                <a:pathLst>
                  <a:path w="17" h="45">
                    <a:moveTo>
                      <a:pt x="17" y="45"/>
                    </a:moveTo>
                    <a:lnTo>
                      <a:pt x="0" y="0"/>
                    </a:lnTo>
                    <a:lnTo>
                      <a:pt x="16" y="32"/>
                    </a:lnTo>
                    <a:lnTo>
                      <a:pt x="17" y="45"/>
                    </a:lnTo>
                  </a:path>
                </a:pathLst>
              </a:custGeom>
              <a:noFill/>
              <a:ln w="3175">
                <a:solidFill>
                  <a:srgbClr val="000000"/>
                </a:solidFill>
                <a:miter lim="800000"/>
                <a:headEnd/>
                <a:tailEnd/>
              </a:ln>
            </p:spPr>
            <p:txBody>
              <a:bodyPr/>
              <a:lstStyle/>
              <a:p>
                <a:pPr algn="ctr" eaLnBrk="0" hangingPunct="0"/>
                <a:endParaRPr lang="en-US" dirty="0"/>
              </a:p>
            </p:txBody>
          </p:sp>
          <p:sp>
            <p:nvSpPr>
              <p:cNvPr id="880" name="Freeform 4086"/>
              <p:cNvSpPr>
                <a:spLocks/>
              </p:cNvSpPr>
              <p:nvPr/>
            </p:nvSpPr>
            <p:spPr bwMode="auto">
              <a:xfrm>
                <a:off x="5492" y="2627"/>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881" name="Freeform 4087"/>
              <p:cNvSpPr>
                <a:spLocks/>
              </p:cNvSpPr>
              <p:nvPr/>
            </p:nvSpPr>
            <p:spPr bwMode="auto">
              <a:xfrm>
                <a:off x="5249" y="2629"/>
                <a:ext cx="3" cy="3"/>
              </a:xfrm>
              <a:custGeom>
                <a:avLst/>
                <a:gdLst>
                  <a:gd name="T0" fmla="*/ 0 w 3"/>
                  <a:gd name="T1" fmla="*/ 3 h 3"/>
                  <a:gd name="T2" fmla="*/ 3 w 3"/>
                  <a:gd name="T3" fmla="*/ 0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882" name="Line 4088"/>
              <p:cNvSpPr>
                <a:spLocks noChangeShapeType="1"/>
              </p:cNvSpPr>
              <p:nvPr/>
            </p:nvSpPr>
            <p:spPr bwMode="auto">
              <a:xfrm>
                <a:off x="4545" y="2632"/>
                <a:ext cx="1" cy="1"/>
              </a:xfrm>
              <a:prstGeom prst="line">
                <a:avLst/>
              </a:prstGeom>
              <a:noFill/>
              <a:ln w="3175">
                <a:solidFill>
                  <a:srgbClr val="000000"/>
                </a:solidFill>
                <a:miter lim="800000"/>
                <a:headEnd/>
                <a:tailEnd/>
              </a:ln>
            </p:spPr>
            <p:txBody>
              <a:bodyPr/>
              <a:lstStyle/>
              <a:p>
                <a:endParaRPr lang="en-US" dirty="0"/>
              </a:p>
            </p:txBody>
          </p:sp>
          <p:sp>
            <p:nvSpPr>
              <p:cNvPr id="883" name="Freeform 4089"/>
              <p:cNvSpPr>
                <a:spLocks/>
              </p:cNvSpPr>
              <p:nvPr/>
            </p:nvSpPr>
            <p:spPr bwMode="auto">
              <a:xfrm>
                <a:off x="5233" y="2635"/>
                <a:ext cx="8" cy="3"/>
              </a:xfrm>
              <a:custGeom>
                <a:avLst/>
                <a:gdLst>
                  <a:gd name="T0" fmla="*/ 0 w 8"/>
                  <a:gd name="T1" fmla="*/ 0 h 3"/>
                  <a:gd name="T2" fmla="*/ 8 w 8"/>
                  <a:gd name="T3" fmla="*/ 3 h 3"/>
                  <a:gd name="T4" fmla="*/ 0 w 8"/>
                  <a:gd name="T5" fmla="*/ 3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0"/>
                    </a:moveTo>
                    <a:lnTo>
                      <a:pt x="8"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884" name="Line 4090"/>
              <p:cNvSpPr>
                <a:spLocks noChangeShapeType="1"/>
              </p:cNvSpPr>
              <p:nvPr/>
            </p:nvSpPr>
            <p:spPr bwMode="auto">
              <a:xfrm flipV="1">
                <a:off x="5233" y="2635"/>
                <a:ext cx="1" cy="3"/>
              </a:xfrm>
              <a:prstGeom prst="line">
                <a:avLst/>
              </a:prstGeom>
              <a:noFill/>
              <a:ln w="3175">
                <a:solidFill>
                  <a:srgbClr val="000000"/>
                </a:solidFill>
                <a:miter lim="800000"/>
                <a:headEnd/>
                <a:tailEnd/>
              </a:ln>
            </p:spPr>
            <p:txBody>
              <a:bodyPr/>
              <a:lstStyle/>
              <a:p>
                <a:endParaRPr lang="en-US" dirty="0"/>
              </a:p>
            </p:txBody>
          </p:sp>
          <p:sp>
            <p:nvSpPr>
              <p:cNvPr id="885" name="Line 4091"/>
              <p:cNvSpPr>
                <a:spLocks noChangeShapeType="1"/>
              </p:cNvSpPr>
              <p:nvPr/>
            </p:nvSpPr>
            <p:spPr bwMode="auto">
              <a:xfrm>
                <a:off x="5239" y="2635"/>
                <a:ext cx="2" cy="1"/>
              </a:xfrm>
              <a:prstGeom prst="line">
                <a:avLst/>
              </a:prstGeom>
              <a:noFill/>
              <a:ln w="3175">
                <a:solidFill>
                  <a:srgbClr val="000000"/>
                </a:solidFill>
                <a:miter lim="800000"/>
                <a:headEnd/>
                <a:tailEnd/>
              </a:ln>
            </p:spPr>
            <p:txBody>
              <a:bodyPr/>
              <a:lstStyle/>
              <a:p>
                <a:endParaRPr lang="en-US" dirty="0"/>
              </a:p>
            </p:txBody>
          </p:sp>
          <p:sp>
            <p:nvSpPr>
              <p:cNvPr id="886" name="Line 4092"/>
              <p:cNvSpPr>
                <a:spLocks noChangeShapeType="1"/>
              </p:cNvSpPr>
              <p:nvPr/>
            </p:nvSpPr>
            <p:spPr bwMode="auto">
              <a:xfrm>
                <a:off x="5538" y="2638"/>
                <a:ext cx="2" cy="1"/>
              </a:xfrm>
              <a:prstGeom prst="line">
                <a:avLst/>
              </a:prstGeom>
              <a:noFill/>
              <a:ln w="3175">
                <a:solidFill>
                  <a:srgbClr val="000000"/>
                </a:solidFill>
                <a:miter lim="800000"/>
                <a:headEnd/>
                <a:tailEnd/>
              </a:ln>
            </p:spPr>
            <p:txBody>
              <a:bodyPr/>
              <a:lstStyle/>
              <a:p>
                <a:endParaRPr lang="en-US" dirty="0"/>
              </a:p>
            </p:txBody>
          </p:sp>
          <p:sp>
            <p:nvSpPr>
              <p:cNvPr id="887" name="Freeform 4093"/>
              <p:cNvSpPr>
                <a:spLocks/>
              </p:cNvSpPr>
              <p:nvPr/>
            </p:nvSpPr>
            <p:spPr bwMode="auto">
              <a:xfrm>
                <a:off x="5233" y="2645"/>
                <a:ext cx="1" cy="11"/>
              </a:xfrm>
              <a:custGeom>
                <a:avLst/>
                <a:gdLst>
                  <a:gd name="T0" fmla="*/ 0 w 1"/>
                  <a:gd name="T1" fmla="*/ 11 h 11"/>
                  <a:gd name="T2" fmla="*/ 0 w 1"/>
                  <a:gd name="T3" fmla="*/ 0 h 11"/>
                  <a:gd name="T4" fmla="*/ 0 w 1"/>
                  <a:gd name="T5" fmla="*/ 11 h 11"/>
                  <a:gd name="T6" fmla="*/ 0 60000 65536"/>
                  <a:gd name="T7" fmla="*/ 0 60000 65536"/>
                  <a:gd name="T8" fmla="*/ 0 60000 65536"/>
                  <a:gd name="T9" fmla="*/ 0 w 1"/>
                  <a:gd name="T10" fmla="*/ 0 h 11"/>
                  <a:gd name="T11" fmla="*/ 1 w 1"/>
                  <a:gd name="T12" fmla="*/ 11 h 11"/>
                </a:gdLst>
                <a:ahLst/>
                <a:cxnLst>
                  <a:cxn ang="T6">
                    <a:pos x="T0" y="T1"/>
                  </a:cxn>
                  <a:cxn ang="T7">
                    <a:pos x="T2" y="T3"/>
                  </a:cxn>
                  <a:cxn ang="T8">
                    <a:pos x="T4" y="T5"/>
                  </a:cxn>
                </a:cxnLst>
                <a:rect l="T9" t="T10" r="T11" b="T12"/>
                <a:pathLst>
                  <a:path w="1" h="11">
                    <a:moveTo>
                      <a:pt x="0" y="11"/>
                    </a:moveTo>
                    <a:lnTo>
                      <a:pt x="0" y="0"/>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888" name="Freeform 4094"/>
              <p:cNvSpPr>
                <a:spLocks/>
              </p:cNvSpPr>
              <p:nvPr/>
            </p:nvSpPr>
            <p:spPr bwMode="auto">
              <a:xfrm>
                <a:off x="5246" y="2646"/>
                <a:ext cx="9" cy="16"/>
              </a:xfrm>
              <a:custGeom>
                <a:avLst/>
                <a:gdLst>
                  <a:gd name="T0" fmla="*/ 0 w 9"/>
                  <a:gd name="T1" fmla="*/ 15 h 16"/>
                  <a:gd name="T2" fmla="*/ 0 w 9"/>
                  <a:gd name="T3" fmla="*/ 4 h 16"/>
                  <a:gd name="T4" fmla="*/ 4 w 9"/>
                  <a:gd name="T5" fmla="*/ 0 h 16"/>
                  <a:gd name="T6" fmla="*/ 8 w 9"/>
                  <a:gd name="T7" fmla="*/ 2 h 16"/>
                  <a:gd name="T8" fmla="*/ 9 w 9"/>
                  <a:gd name="T9" fmla="*/ 12 h 16"/>
                  <a:gd name="T10" fmla="*/ 4 w 9"/>
                  <a:gd name="T11" fmla="*/ 16 h 16"/>
                  <a:gd name="T12" fmla="*/ 0 w 9"/>
                  <a:gd name="T13" fmla="*/ 15 h 16"/>
                  <a:gd name="T14" fmla="*/ 0 60000 65536"/>
                  <a:gd name="T15" fmla="*/ 0 60000 65536"/>
                  <a:gd name="T16" fmla="*/ 0 60000 65536"/>
                  <a:gd name="T17" fmla="*/ 0 60000 65536"/>
                  <a:gd name="T18" fmla="*/ 0 60000 65536"/>
                  <a:gd name="T19" fmla="*/ 0 60000 65536"/>
                  <a:gd name="T20" fmla="*/ 0 60000 65536"/>
                  <a:gd name="T21" fmla="*/ 0 w 9"/>
                  <a:gd name="T22" fmla="*/ 0 h 16"/>
                  <a:gd name="T23" fmla="*/ 9 w 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6">
                    <a:moveTo>
                      <a:pt x="0" y="15"/>
                    </a:moveTo>
                    <a:lnTo>
                      <a:pt x="0" y="4"/>
                    </a:lnTo>
                    <a:lnTo>
                      <a:pt x="4" y="0"/>
                    </a:lnTo>
                    <a:lnTo>
                      <a:pt x="8" y="2"/>
                    </a:lnTo>
                    <a:lnTo>
                      <a:pt x="9" y="12"/>
                    </a:lnTo>
                    <a:lnTo>
                      <a:pt x="4" y="16"/>
                    </a:lnTo>
                    <a:lnTo>
                      <a:pt x="0" y="15"/>
                    </a:lnTo>
                  </a:path>
                </a:pathLst>
              </a:custGeom>
              <a:noFill/>
              <a:ln w="3175">
                <a:solidFill>
                  <a:srgbClr val="000000"/>
                </a:solidFill>
                <a:miter lim="800000"/>
                <a:headEnd/>
                <a:tailEnd/>
              </a:ln>
            </p:spPr>
            <p:txBody>
              <a:bodyPr/>
              <a:lstStyle/>
              <a:p>
                <a:pPr algn="ctr" eaLnBrk="0" hangingPunct="0"/>
                <a:endParaRPr lang="en-US" dirty="0"/>
              </a:p>
            </p:txBody>
          </p:sp>
          <p:sp>
            <p:nvSpPr>
              <p:cNvPr id="889" name="Freeform 4095"/>
              <p:cNvSpPr>
                <a:spLocks/>
              </p:cNvSpPr>
              <p:nvPr/>
            </p:nvSpPr>
            <p:spPr bwMode="auto">
              <a:xfrm>
                <a:off x="4566" y="2654"/>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890" name="Line 4096"/>
              <p:cNvSpPr>
                <a:spLocks noChangeShapeType="1"/>
              </p:cNvSpPr>
              <p:nvPr/>
            </p:nvSpPr>
            <p:spPr bwMode="auto">
              <a:xfrm flipV="1">
                <a:off x="4556" y="2656"/>
                <a:ext cx="1" cy="2"/>
              </a:xfrm>
              <a:prstGeom prst="line">
                <a:avLst/>
              </a:prstGeom>
              <a:noFill/>
              <a:ln w="3175">
                <a:solidFill>
                  <a:srgbClr val="000000"/>
                </a:solidFill>
                <a:miter lim="800000"/>
                <a:headEnd/>
                <a:tailEnd/>
              </a:ln>
            </p:spPr>
            <p:txBody>
              <a:bodyPr/>
              <a:lstStyle/>
              <a:p>
                <a:endParaRPr lang="en-US" dirty="0"/>
              </a:p>
            </p:txBody>
          </p:sp>
          <p:sp>
            <p:nvSpPr>
              <p:cNvPr id="891" name="Line 4097"/>
              <p:cNvSpPr>
                <a:spLocks noChangeShapeType="1"/>
              </p:cNvSpPr>
              <p:nvPr/>
            </p:nvSpPr>
            <p:spPr bwMode="auto">
              <a:xfrm>
                <a:off x="5550" y="2659"/>
                <a:ext cx="1" cy="1"/>
              </a:xfrm>
              <a:prstGeom prst="line">
                <a:avLst/>
              </a:prstGeom>
              <a:noFill/>
              <a:ln w="3175">
                <a:solidFill>
                  <a:srgbClr val="000000"/>
                </a:solidFill>
                <a:miter lim="800000"/>
                <a:headEnd/>
                <a:tailEnd/>
              </a:ln>
            </p:spPr>
            <p:txBody>
              <a:bodyPr/>
              <a:lstStyle/>
              <a:p>
                <a:endParaRPr lang="en-US" dirty="0"/>
              </a:p>
            </p:txBody>
          </p:sp>
          <p:sp>
            <p:nvSpPr>
              <p:cNvPr id="892" name="Line 4098"/>
              <p:cNvSpPr>
                <a:spLocks noChangeShapeType="1"/>
              </p:cNvSpPr>
              <p:nvPr/>
            </p:nvSpPr>
            <p:spPr bwMode="auto">
              <a:xfrm>
                <a:off x="4558" y="2662"/>
                <a:ext cx="1" cy="1"/>
              </a:xfrm>
              <a:prstGeom prst="line">
                <a:avLst/>
              </a:prstGeom>
              <a:noFill/>
              <a:ln w="3175">
                <a:solidFill>
                  <a:srgbClr val="000000"/>
                </a:solidFill>
                <a:miter lim="800000"/>
                <a:headEnd/>
                <a:tailEnd/>
              </a:ln>
            </p:spPr>
            <p:txBody>
              <a:bodyPr/>
              <a:lstStyle/>
              <a:p>
                <a:endParaRPr lang="en-US" dirty="0"/>
              </a:p>
            </p:txBody>
          </p:sp>
          <p:sp>
            <p:nvSpPr>
              <p:cNvPr id="893" name="Freeform 4099"/>
              <p:cNvSpPr>
                <a:spLocks/>
              </p:cNvSpPr>
              <p:nvPr/>
            </p:nvSpPr>
            <p:spPr bwMode="auto">
              <a:xfrm>
                <a:off x="4556" y="2664"/>
                <a:ext cx="44" cy="77"/>
              </a:xfrm>
              <a:custGeom>
                <a:avLst/>
                <a:gdLst>
                  <a:gd name="T0" fmla="*/ 36 w 44"/>
                  <a:gd name="T1" fmla="*/ 69 h 77"/>
                  <a:gd name="T2" fmla="*/ 0 w 44"/>
                  <a:gd name="T3" fmla="*/ 0 h 77"/>
                  <a:gd name="T4" fmla="*/ 12 w 44"/>
                  <a:gd name="T5" fmla="*/ 5 h 77"/>
                  <a:gd name="T6" fmla="*/ 17 w 44"/>
                  <a:gd name="T7" fmla="*/ 19 h 77"/>
                  <a:gd name="T8" fmla="*/ 13 w 44"/>
                  <a:gd name="T9" fmla="*/ 26 h 77"/>
                  <a:gd name="T10" fmla="*/ 10 w 44"/>
                  <a:gd name="T11" fmla="*/ 22 h 77"/>
                  <a:gd name="T12" fmla="*/ 44 w 44"/>
                  <a:gd name="T13" fmla="*/ 77 h 77"/>
                  <a:gd name="T14" fmla="*/ 0 60000 65536"/>
                  <a:gd name="T15" fmla="*/ 0 60000 65536"/>
                  <a:gd name="T16" fmla="*/ 0 60000 65536"/>
                  <a:gd name="T17" fmla="*/ 0 60000 65536"/>
                  <a:gd name="T18" fmla="*/ 0 60000 65536"/>
                  <a:gd name="T19" fmla="*/ 0 60000 65536"/>
                  <a:gd name="T20" fmla="*/ 0 60000 65536"/>
                  <a:gd name="T21" fmla="*/ 0 w 44"/>
                  <a:gd name="T22" fmla="*/ 0 h 77"/>
                  <a:gd name="T23" fmla="*/ 44 w 4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7">
                    <a:moveTo>
                      <a:pt x="36" y="69"/>
                    </a:moveTo>
                    <a:lnTo>
                      <a:pt x="0" y="0"/>
                    </a:lnTo>
                    <a:lnTo>
                      <a:pt x="12" y="5"/>
                    </a:lnTo>
                    <a:lnTo>
                      <a:pt x="17" y="19"/>
                    </a:lnTo>
                    <a:lnTo>
                      <a:pt x="13" y="26"/>
                    </a:lnTo>
                    <a:lnTo>
                      <a:pt x="10" y="22"/>
                    </a:lnTo>
                    <a:lnTo>
                      <a:pt x="44" y="77"/>
                    </a:lnTo>
                  </a:path>
                </a:pathLst>
              </a:custGeom>
              <a:noFill/>
              <a:ln w="3175">
                <a:solidFill>
                  <a:srgbClr val="000000"/>
                </a:solidFill>
                <a:miter lim="800000"/>
                <a:headEnd/>
                <a:tailEnd/>
              </a:ln>
            </p:spPr>
            <p:txBody>
              <a:bodyPr/>
              <a:lstStyle/>
              <a:p>
                <a:pPr algn="ctr" eaLnBrk="0" hangingPunct="0"/>
                <a:endParaRPr lang="en-US" dirty="0"/>
              </a:p>
            </p:txBody>
          </p:sp>
          <p:sp>
            <p:nvSpPr>
              <p:cNvPr id="894" name="Line 4100"/>
              <p:cNvSpPr>
                <a:spLocks noChangeShapeType="1"/>
              </p:cNvSpPr>
              <p:nvPr/>
            </p:nvSpPr>
            <p:spPr bwMode="auto">
              <a:xfrm flipH="1">
                <a:off x="4597" y="2741"/>
                <a:ext cx="3" cy="1"/>
              </a:xfrm>
              <a:prstGeom prst="line">
                <a:avLst/>
              </a:prstGeom>
              <a:noFill/>
              <a:ln w="3175">
                <a:solidFill>
                  <a:srgbClr val="000000"/>
                </a:solidFill>
                <a:miter lim="800000"/>
                <a:headEnd/>
                <a:tailEnd/>
              </a:ln>
            </p:spPr>
            <p:txBody>
              <a:bodyPr/>
              <a:lstStyle/>
              <a:p>
                <a:endParaRPr lang="en-US" dirty="0"/>
              </a:p>
            </p:txBody>
          </p:sp>
          <p:sp>
            <p:nvSpPr>
              <p:cNvPr id="895" name="Line 4101"/>
              <p:cNvSpPr>
                <a:spLocks noChangeShapeType="1"/>
              </p:cNvSpPr>
              <p:nvPr/>
            </p:nvSpPr>
            <p:spPr bwMode="auto">
              <a:xfrm flipH="1" flipV="1">
                <a:off x="4592" y="2733"/>
                <a:ext cx="5" cy="9"/>
              </a:xfrm>
              <a:prstGeom prst="line">
                <a:avLst/>
              </a:prstGeom>
              <a:noFill/>
              <a:ln w="3175">
                <a:solidFill>
                  <a:srgbClr val="000000"/>
                </a:solidFill>
                <a:miter lim="800000"/>
                <a:headEnd/>
                <a:tailEnd/>
              </a:ln>
            </p:spPr>
            <p:txBody>
              <a:bodyPr/>
              <a:lstStyle/>
              <a:p>
                <a:endParaRPr lang="en-US" dirty="0"/>
              </a:p>
            </p:txBody>
          </p:sp>
          <p:sp>
            <p:nvSpPr>
              <p:cNvPr id="896" name="Line 4102"/>
              <p:cNvSpPr>
                <a:spLocks noChangeShapeType="1"/>
              </p:cNvSpPr>
              <p:nvPr/>
            </p:nvSpPr>
            <p:spPr bwMode="auto">
              <a:xfrm flipV="1">
                <a:off x="5553" y="2666"/>
                <a:ext cx="1" cy="1"/>
              </a:xfrm>
              <a:prstGeom prst="line">
                <a:avLst/>
              </a:prstGeom>
              <a:noFill/>
              <a:ln w="3175">
                <a:solidFill>
                  <a:srgbClr val="000000"/>
                </a:solidFill>
                <a:miter lim="800000"/>
                <a:headEnd/>
                <a:tailEnd/>
              </a:ln>
            </p:spPr>
            <p:txBody>
              <a:bodyPr/>
              <a:lstStyle/>
              <a:p>
                <a:endParaRPr lang="en-US" dirty="0"/>
              </a:p>
            </p:txBody>
          </p:sp>
          <p:sp>
            <p:nvSpPr>
              <p:cNvPr id="897" name="Line 4103"/>
              <p:cNvSpPr>
                <a:spLocks noChangeShapeType="1"/>
              </p:cNvSpPr>
              <p:nvPr/>
            </p:nvSpPr>
            <p:spPr bwMode="auto">
              <a:xfrm flipV="1">
                <a:off x="4624" y="2685"/>
                <a:ext cx="1" cy="1"/>
              </a:xfrm>
              <a:prstGeom prst="line">
                <a:avLst/>
              </a:prstGeom>
              <a:noFill/>
              <a:ln w="3175">
                <a:solidFill>
                  <a:srgbClr val="000000"/>
                </a:solidFill>
                <a:miter lim="800000"/>
                <a:headEnd/>
                <a:tailEnd/>
              </a:ln>
            </p:spPr>
            <p:txBody>
              <a:bodyPr/>
              <a:lstStyle/>
              <a:p>
                <a:endParaRPr lang="en-US" dirty="0"/>
              </a:p>
            </p:txBody>
          </p:sp>
          <p:sp>
            <p:nvSpPr>
              <p:cNvPr id="898" name="Line 4104"/>
              <p:cNvSpPr>
                <a:spLocks noChangeShapeType="1"/>
              </p:cNvSpPr>
              <p:nvPr/>
            </p:nvSpPr>
            <p:spPr bwMode="auto">
              <a:xfrm flipV="1">
                <a:off x="4631" y="2690"/>
                <a:ext cx="2" cy="1"/>
              </a:xfrm>
              <a:prstGeom prst="line">
                <a:avLst/>
              </a:prstGeom>
              <a:noFill/>
              <a:ln w="3175">
                <a:solidFill>
                  <a:srgbClr val="000000"/>
                </a:solidFill>
                <a:miter lim="800000"/>
                <a:headEnd/>
                <a:tailEnd/>
              </a:ln>
            </p:spPr>
            <p:txBody>
              <a:bodyPr/>
              <a:lstStyle/>
              <a:p>
                <a:endParaRPr lang="en-US" dirty="0"/>
              </a:p>
            </p:txBody>
          </p:sp>
          <p:sp>
            <p:nvSpPr>
              <p:cNvPr id="899" name="Freeform 4105"/>
              <p:cNvSpPr>
                <a:spLocks/>
              </p:cNvSpPr>
              <p:nvPr/>
            </p:nvSpPr>
            <p:spPr bwMode="auto">
              <a:xfrm>
                <a:off x="4760" y="2693"/>
                <a:ext cx="4" cy="5"/>
              </a:xfrm>
              <a:custGeom>
                <a:avLst/>
                <a:gdLst>
                  <a:gd name="T0" fmla="*/ 0 w 4"/>
                  <a:gd name="T1" fmla="*/ 5 h 5"/>
                  <a:gd name="T2" fmla="*/ 0 w 4"/>
                  <a:gd name="T3" fmla="*/ 0 h 5"/>
                  <a:gd name="T4" fmla="*/ 4 w 4"/>
                  <a:gd name="T5" fmla="*/ 1 h 5"/>
                  <a:gd name="T6" fmla="*/ 0 w 4"/>
                  <a:gd name="T7" fmla="*/ 5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5"/>
                    </a:moveTo>
                    <a:lnTo>
                      <a:pt x="0" y="0"/>
                    </a:lnTo>
                    <a:lnTo>
                      <a:pt x="4" y="1"/>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900" name="Line 4106"/>
              <p:cNvSpPr>
                <a:spLocks noChangeShapeType="1"/>
              </p:cNvSpPr>
              <p:nvPr/>
            </p:nvSpPr>
            <p:spPr bwMode="auto">
              <a:xfrm>
                <a:off x="4760" y="2698"/>
                <a:ext cx="1" cy="1"/>
              </a:xfrm>
              <a:prstGeom prst="line">
                <a:avLst/>
              </a:prstGeom>
              <a:noFill/>
              <a:ln w="3175">
                <a:solidFill>
                  <a:srgbClr val="000000"/>
                </a:solidFill>
                <a:miter lim="800000"/>
                <a:headEnd/>
                <a:tailEnd/>
              </a:ln>
            </p:spPr>
            <p:txBody>
              <a:bodyPr/>
              <a:lstStyle/>
              <a:p>
                <a:endParaRPr lang="en-US" dirty="0"/>
              </a:p>
            </p:txBody>
          </p:sp>
          <p:sp>
            <p:nvSpPr>
              <p:cNvPr id="901" name="Line 4107"/>
              <p:cNvSpPr>
                <a:spLocks noChangeShapeType="1"/>
              </p:cNvSpPr>
              <p:nvPr/>
            </p:nvSpPr>
            <p:spPr bwMode="auto">
              <a:xfrm flipV="1">
                <a:off x="4762" y="2694"/>
                <a:ext cx="179" cy="2"/>
              </a:xfrm>
              <a:prstGeom prst="line">
                <a:avLst/>
              </a:prstGeom>
              <a:noFill/>
              <a:ln w="3175">
                <a:solidFill>
                  <a:srgbClr val="000000"/>
                </a:solidFill>
                <a:miter lim="800000"/>
                <a:headEnd/>
                <a:tailEnd/>
              </a:ln>
            </p:spPr>
            <p:txBody>
              <a:bodyPr/>
              <a:lstStyle/>
              <a:p>
                <a:endParaRPr lang="en-US" dirty="0"/>
              </a:p>
            </p:txBody>
          </p:sp>
          <p:sp>
            <p:nvSpPr>
              <p:cNvPr id="902" name="Line 4108"/>
              <p:cNvSpPr>
                <a:spLocks noChangeShapeType="1"/>
              </p:cNvSpPr>
              <p:nvPr/>
            </p:nvSpPr>
            <p:spPr bwMode="auto">
              <a:xfrm>
                <a:off x="4941" y="2694"/>
                <a:ext cx="1" cy="12"/>
              </a:xfrm>
              <a:prstGeom prst="line">
                <a:avLst/>
              </a:prstGeom>
              <a:noFill/>
              <a:ln w="3175">
                <a:solidFill>
                  <a:srgbClr val="000000"/>
                </a:solidFill>
                <a:miter lim="800000"/>
                <a:headEnd/>
                <a:tailEnd/>
              </a:ln>
            </p:spPr>
            <p:txBody>
              <a:bodyPr/>
              <a:lstStyle/>
              <a:p>
                <a:endParaRPr lang="en-US" dirty="0"/>
              </a:p>
            </p:txBody>
          </p:sp>
          <p:sp>
            <p:nvSpPr>
              <p:cNvPr id="903" name="Line 4109"/>
              <p:cNvSpPr>
                <a:spLocks noChangeShapeType="1"/>
              </p:cNvSpPr>
              <p:nvPr/>
            </p:nvSpPr>
            <p:spPr bwMode="auto">
              <a:xfrm>
                <a:off x="4941" y="2706"/>
                <a:ext cx="1" cy="4"/>
              </a:xfrm>
              <a:prstGeom prst="line">
                <a:avLst/>
              </a:prstGeom>
              <a:noFill/>
              <a:ln w="3175">
                <a:solidFill>
                  <a:srgbClr val="000000"/>
                </a:solidFill>
                <a:miter lim="800000"/>
                <a:headEnd/>
                <a:tailEnd/>
              </a:ln>
            </p:spPr>
            <p:txBody>
              <a:bodyPr/>
              <a:lstStyle/>
              <a:p>
                <a:endParaRPr lang="en-US" dirty="0"/>
              </a:p>
            </p:txBody>
          </p:sp>
          <p:sp>
            <p:nvSpPr>
              <p:cNvPr id="904" name="Line 4110"/>
              <p:cNvSpPr>
                <a:spLocks noChangeShapeType="1"/>
              </p:cNvSpPr>
              <p:nvPr/>
            </p:nvSpPr>
            <p:spPr bwMode="auto">
              <a:xfrm>
                <a:off x="4941" y="2710"/>
                <a:ext cx="2" cy="109"/>
              </a:xfrm>
              <a:prstGeom prst="line">
                <a:avLst/>
              </a:prstGeom>
              <a:noFill/>
              <a:ln w="3175">
                <a:solidFill>
                  <a:srgbClr val="000000"/>
                </a:solidFill>
                <a:miter lim="800000"/>
                <a:headEnd/>
                <a:tailEnd/>
              </a:ln>
            </p:spPr>
            <p:txBody>
              <a:bodyPr/>
              <a:lstStyle/>
              <a:p>
                <a:endParaRPr lang="en-US" dirty="0"/>
              </a:p>
            </p:txBody>
          </p:sp>
          <p:sp>
            <p:nvSpPr>
              <p:cNvPr id="905" name="Line 4111"/>
              <p:cNvSpPr>
                <a:spLocks noChangeShapeType="1"/>
              </p:cNvSpPr>
              <p:nvPr/>
            </p:nvSpPr>
            <p:spPr bwMode="auto">
              <a:xfrm flipH="1">
                <a:off x="4731" y="2819"/>
                <a:ext cx="212" cy="3"/>
              </a:xfrm>
              <a:prstGeom prst="line">
                <a:avLst/>
              </a:prstGeom>
              <a:noFill/>
              <a:ln w="3175">
                <a:solidFill>
                  <a:srgbClr val="000000"/>
                </a:solidFill>
                <a:miter lim="800000"/>
                <a:headEnd/>
                <a:tailEnd/>
              </a:ln>
            </p:spPr>
            <p:txBody>
              <a:bodyPr/>
              <a:lstStyle/>
              <a:p>
                <a:endParaRPr lang="en-US" dirty="0"/>
              </a:p>
            </p:txBody>
          </p:sp>
          <p:sp>
            <p:nvSpPr>
              <p:cNvPr id="906" name="Line 4112"/>
              <p:cNvSpPr>
                <a:spLocks noChangeShapeType="1"/>
              </p:cNvSpPr>
              <p:nvPr/>
            </p:nvSpPr>
            <p:spPr bwMode="auto">
              <a:xfrm flipV="1">
                <a:off x="4731" y="2819"/>
                <a:ext cx="1" cy="3"/>
              </a:xfrm>
              <a:prstGeom prst="line">
                <a:avLst/>
              </a:prstGeom>
              <a:noFill/>
              <a:ln w="3175">
                <a:solidFill>
                  <a:srgbClr val="000000"/>
                </a:solidFill>
                <a:miter lim="800000"/>
                <a:headEnd/>
                <a:tailEnd/>
              </a:ln>
            </p:spPr>
            <p:txBody>
              <a:bodyPr/>
              <a:lstStyle/>
              <a:p>
                <a:endParaRPr lang="en-US" dirty="0"/>
              </a:p>
            </p:txBody>
          </p:sp>
          <p:sp>
            <p:nvSpPr>
              <p:cNvPr id="907" name="Line 4113"/>
              <p:cNvSpPr>
                <a:spLocks noChangeShapeType="1"/>
              </p:cNvSpPr>
              <p:nvPr/>
            </p:nvSpPr>
            <p:spPr bwMode="auto">
              <a:xfrm>
                <a:off x="4731" y="2819"/>
                <a:ext cx="2" cy="2"/>
              </a:xfrm>
              <a:prstGeom prst="line">
                <a:avLst/>
              </a:prstGeom>
              <a:noFill/>
              <a:ln w="3175">
                <a:solidFill>
                  <a:srgbClr val="000000"/>
                </a:solidFill>
                <a:miter lim="800000"/>
                <a:headEnd/>
                <a:tailEnd/>
              </a:ln>
            </p:spPr>
            <p:txBody>
              <a:bodyPr/>
              <a:lstStyle/>
              <a:p>
                <a:endParaRPr lang="en-US" dirty="0"/>
              </a:p>
            </p:txBody>
          </p:sp>
          <p:sp>
            <p:nvSpPr>
              <p:cNvPr id="908" name="Freeform 4114"/>
              <p:cNvSpPr>
                <a:spLocks/>
              </p:cNvSpPr>
              <p:nvPr/>
            </p:nvSpPr>
            <p:spPr bwMode="auto">
              <a:xfrm>
                <a:off x="4717" y="2749"/>
                <a:ext cx="26" cy="72"/>
              </a:xfrm>
              <a:custGeom>
                <a:avLst/>
                <a:gdLst>
                  <a:gd name="T0" fmla="*/ 16 w 26"/>
                  <a:gd name="T1" fmla="*/ 72 h 72"/>
                  <a:gd name="T2" fmla="*/ 19 w 26"/>
                  <a:gd name="T3" fmla="*/ 65 h 72"/>
                  <a:gd name="T4" fmla="*/ 14 w 26"/>
                  <a:gd name="T5" fmla="*/ 61 h 72"/>
                  <a:gd name="T6" fmla="*/ 19 w 26"/>
                  <a:gd name="T7" fmla="*/ 64 h 72"/>
                  <a:gd name="T8" fmla="*/ 19 w 26"/>
                  <a:gd name="T9" fmla="*/ 59 h 72"/>
                  <a:gd name="T10" fmla="*/ 24 w 26"/>
                  <a:gd name="T11" fmla="*/ 59 h 72"/>
                  <a:gd name="T12" fmla="*/ 19 w 26"/>
                  <a:gd name="T13" fmla="*/ 59 h 72"/>
                  <a:gd name="T14" fmla="*/ 22 w 26"/>
                  <a:gd name="T15" fmla="*/ 59 h 72"/>
                  <a:gd name="T16" fmla="*/ 17 w 26"/>
                  <a:gd name="T17" fmla="*/ 56 h 72"/>
                  <a:gd name="T18" fmla="*/ 21 w 26"/>
                  <a:gd name="T19" fmla="*/ 51 h 72"/>
                  <a:gd name="T20" fmla="*/ 17 w 26"/>
                  <a:gd name="T21" fmla="*/ 45 h 72"/>
                  <a:gd name="T22" fmla="*/ 19 w 26"/>
                  <a:gd name="T23" fmla="*/ 35 h 72"/>
                  <a:gd name="T24" fmla="*/ 14 w 26"/>
                  <a:gd name="T25" fmla="*/ 21 h 72"/>
                  <a:gd name="T26" fmla="*/ 26 w 26"/>
                  <a:gd name="T27" fmla="*/ 22 h 72"/>
                  <a:gd name="T28" fmla="*/ 16 w 26"/>
                  <a:gd name="T29" fmla="*/ 19 h 72"/>
                  <a:gd name="T30" fmla="*/ 24 w 26"/>
                  <a:gd name="T31" fmla="*/ 11 h 72"/>
                  <a:gd name="T32" fmla="*/ 13 w 26"/>
                  <a:gd name="T33" fmla="*/ 21 h 72"/>
                  <a:gd name="T34" fmla="*/ 1 w 26"/>
                  <a:gd name="T35" fmla="*/ 16 h 72"/>
                  <a:gd name="T36" fmla="*/ 3 w 26"/>
                  <a:gd name="T37" fmla="*/ 13 h 72"/>
                  <a:gd name="T38" fmla="*/ 1 w 26"/>
                  <a:gd name="T39" fmla="*/ 14 h 72"/>
                  <a:gd name="T40" fmla="*/ 0 w 26"/>
                  <a:gd name="T41" fmla="*/ 8 h 72"/>
                  <a:gd name="T42" fmla="*/ 3 w 26"/>
                  <a:gd name="T43" fmla="*/ 8 h 72"/>
                  <a:gd name="T44" fmla="*/ 0 w 26"/>
                  <a:gd name="T45" fmla="*/ 8 h 72"/>
                  <a:gd name="T46" fmla="*/ 0 w 26"/>
                  <a:gd name="T47" fmla="*/ 5 h 72"/>
                  <a:gd name="T48" fmla="*/ 3 w 26"/>
                  <a:gd name="T49" fmla="*/ 0 h 72"/>
                  <a:gd name="T50" fmla="*/ 3 w 26"/>
                  <a:gd name="T51" fmla="*/ 5 h 72"/>
                  <a:gd name="T52" fmla="*/ 3 w 26"/>
                  <a:gd name="T53" fmla="*/ 0 h 72"/>
                  <a:gd name="T54" fmla="*/ 6 w 26"/>
                  <a:gd name="T55" fmla="*/ 5 h 72"/>
                  <a:gd name="T56" fmla="*/ 4 w 26"/>
                  <a:gd name="T57" fmla="*/ 0 h 72"/>
                  <a:gd name="T58" fmla="*/ 8 w 26"/>
                  <a:gd name="T59" fmla="*/ 1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72"/>
                  <a:gd name="T92" fmla="*/ 26 w 26"/>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72">
                    <a:moveTo>
                      <a:pt x="16" y="72"/>
                    </a:moveTo>
                    <a:lnTo>
                      <a:pt x="19" y="65"/>
                    </a:lnTo>
                    <a:lnTo>
                      <a:pt x="14" y="61"/>
                    </a:lnTo>
                    <a:lnTo>
                      <a:pt x="19" y="64"/>
                    </a:lnTo>
                    <a:lnTo>
                      <a:pt x="19" y="59"/>
                    </a:lnTo>
                    <a:lnTo>
                      <a:pt x="24" y="59"/>
                    </a:lnTo>
                    <a:lnTo>
                      <a:pt x="19" y="59"/>
                    </a:lnTo>
                    <a:lnTo>
                      <a:pt x="22" y="59"/>
                    </a:lnTo>
                    <a:lnTo>
                      <a:pt x="17" y="56"/>
                    </a:lnTo>
                    <a:lnTo>
                      <a:pt x="21" y="51"/>
                    </a:lnTo>
                    <a:lnTo>
                      <a:pt x="17" y="45"/>
                    </a:lnTo>
                    <a:lnTo>
                      <a:pt x="19" y="35"/>
                    </a:lnTo>
                    <a:lnTo>
                      <a:pt x="14" y="21"/>
                    </a:lnTo>
                    <a:lnTo>
                      <a:pt x="26" y="22"/>
                    </a:lnTo>
                    <a:lnTo>
                      <a:pt x="16" y="19"/>
                    </a:lnTo>
                    <a:lnTo>
                      <a:pt x="24" y="11"/>
                    </a:lnTo>
                    <a:lnTo>
                      <a:pt x="13" y="21"/>
                    </a:lnTo>
                    <a:lnTo>
                      <a:pt x="1" y="16"/>
                    </a:lnTo>
                    <a:lnTo>
                      <a:pt x="3" y="13"/>
                    </a:lnTo>
                    <a:lnTo>
                      <a:pt x="1" y="14"/>
                    </a:lnTo>
                    <a:lnTo>
                      <a:pt x="0" y="8"/>
                    </a:lnTo>
                    <a:lnTo>
                      <a:pt x="3" y="8"/>
                    </a:lnTo>
                    <a:lnTo>
                      <a:pt x="0" y="8"/>
                    </a:lnTo>
                    <a:lnTo>
                      <a:pt x="0" y="5"/>
                    </a:lnTo>
                    <a:lnTo>
                      <a:pt x="3" y="0"/>
                    </a:lnTo>
                    <a:lnTo>
                      <a:pt x="3" y="5"/>
                    </a:lnTo>
                    <a:lnTo>
                      <a:pt x="3" y="0"/>
                    </a:lnTo>
                    <a:lnTo>
                      <a:pt x="6" y="5"/>
                    </a:lnTo>
                    <a:lnTo>
                      <a:pt x="4" y="0"/>
                    </a:lnTo>
                    <a:lnTo>
                      <a:pt x="8" y="1"/>
                    </a:lnTo>
                  </a:path>
                </a:pathLst>
              </a:custGeom>
              <a:noFill/>
              <a:ln w="3175">
                <a:solidFill>
                  <a:srgbClr val="000000"/>
                </a:solidFill>
                <a:miter lim="800000"/>
                <a:headEnd/>
                <a:tailEnd/>
              </a:ln>
            </p:spPr>
            <p:txBody>
              <a:bodyPr/>
              <a:lstStyle/>
              <a:p>
                <a:pPr algn="ctr" eaLnBrk="0" hangingPunct="0"/>
                <a:endParaRPr lang="en-US" dirty="0"/>
              </a:p>
            </p:txBody>
          </p:sp>
          <p:sp>
            <p:nvSpPr>
              <p:cNvPr id="909" name="Freeform 4115"/>
              <p:cNvSpPr>
                <a:spLocks/>
              </p:cNvSpPr>
              <p:nvPr/>
            </p:nvSpPr>
            <p:spPr bwMode="auto">
              <a:xfrm>
                <a:off x="4725" y="2696"/>
                <a:ext cx="55" cy="54"/>
              </a:xfrm>
              <a:custGeom>
                <a:avLst/>
                <a:gdLst>
                  <a:gd name="T0" fmla="*/ 0 w 55"/>
                  <a:gd name="T1" fmla="*/ 54 h 54"/>
                  <a:gd name="T2" fmla="*/ 8 w 55"/>
                  <a:gd name="T3" fmla="*/ 48 h 54"/>
                  <a:gd name="T4" fmla="*/ 6 w 55"/>
                  <a:gd name="T5" fmla="*/ 45 h 54"/>
                  <a:gd name="T6" fmla="*/ 9 w 55"/>
                  <a:gd name="T7" fmla="*/ 48 h 54"/>
                  <a:gd name="T8" fmla="*/ 19 w 55"/>
                  <a:gd name="T9" fmla="*/ 42 h 54"/>
                  <a:gd name="T10" fmla="*/ 29 w 55"/>
                  <a:gd name="T11" fmla="*/ 40 h 54"/>
                  <a:gd name="T12" fmla="*/ 40 w 55"/>
                  <a:gd name="T13" fmla="*/ 29 h 54"/>
                  <a:gd name="T14" fmla="*/ 35 w 55"/>
                  <a:gd name="T15" fmla="*/ 30 h 54"/>
                  <a:gd name="T16" fmla="*/ 35 w 55"/>
                  <a:gd name="T17" fmla="*/ 29 h 54"/>
                  <a:gd name="T18" fmla="*/ 40 w 55"/>
                  <a:gd name="T19" fmla="*/ 27 h 54"/>
                  <a:gd name="T20" fmla="*/ 43 w 55"/>
                  <a:gd name="T21" fmla="*/ 30 h 54"/>
                  <a:gd name="T22" fmla="*/ 55 w 55"/>
                  <a:gd name="T23" fmla="*/ 24 h 54"/>
                  <a:gd name="T24" fmla="*/ 47 w 55"/>
                  <a:gd name="T25" fmla="*/ 29 h 54"/>
                  <a:gd name="T26" fmla="*/ 47 w 55"/>
                  <a:gd name="T27" fmla="*/ 26 h 54"/>
                  <a:gd name="T28" fmla="*/ 37 w 55"/>
                  <a:gd name="T29" fmla="*/ 27 h 54"/>
                  <a:gd name="T30" fmla="*/ 40 w 55"/>
                  <a:gd name="T31" fmla="*/ 26 h 54"/>
                  <a:gd name="T32" fmla="*/ 37 w 55"/>
                  <a:gd name="T33" fmla="*/ 19 h 54"/>
                  <a:gd name="T34" fmla="*/ 35 w 55"/>
                  <a:gd name="T35" fmla="*/ 27 h 54"/>
                  <a:gd name="T36" fmla="*/ 42 w 55"/>
                  <a:gd name="T37" fmla="*/ 6 h 54"/>
                  <a:gd name="T38" fmla="*/ 37 w 55"/>
                  <a:gd name="T39" fmla="*/ 2 h 54"/>
                  <a:gd name="T40" fmla="*/ 42 w 55"/>
                  <a:gd name="T41" fmla="*/ 5 h 54"/>
                  <a:gd name="T42" fmla="*/ 39 w 55"/>
                  <a:gd name="T43" fmla="*/ 10 h 54"/>
                  <a:gd name="T44" fmla="*/ 37 w 55"/>
                  <a:gd name="T45" fmla="*/ 0 h 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54"/>
                  <a:gd name="T71" fmla="*/ 55 w 55"/>
                  <a:gd name="T72" fmla="*/ 54 h 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54">
                    <a:moveTo>
                      <a:pt x="0" y="54"/>
                    </a:moveTo>
                    <a:lnTo>
                      <a:pt x="8" y="48"/>
                    </a:lnTo>
                    <a:lnTo>
                      <a:pt x="6" y="45"/>
                    </a:lnTo>
                    <a:lnTo>
                      <a:pt x="9" y="48"/>
                    </a:lnTo>
                    <a:lnTo>
                      <a:pt x="19" y="42"/>
                    </a:lnTo>
                    <a:lnTo>
                      <a:pt x="29" y="40"/>
                    </a:lnTo>
                    <a:lnTo>
                      <a:pt x="40" y="29"/>
                    </a:lnTo>
                    <a:lnTo>
                      <a:pt x="35" y="30"/>
                    </a:lnTo>
                    <a:lnTo>
                      <a:pt x="35" y="29"/>
                    </a:lnTo>
                    <a:lnTo>
                      <a:pt x="40" y="27"/>
                    </a:lnTo>
                    <a:lnTo>
                      <a:pt x="43" y="30"/>
                    </a:lnTo>
                    <a:lnTo>
                      <a:pt x="55" y="24"/>
                    </a:lnTo>
                    <a:lnTo>
                      <a:pt x="47" y="29"/>
                    </a:lnTo>
                    <a:lnTo>
                      <a:pt x="47" y="26"/>
                    </a:lnTo>
                    <a:lnTo>
                      <a:pt x="37" y="27"/>
                    </a:lnTo>
                    <a:lnTo>
                      <a:pt x="40" y="26"/>
                    </a:lnTo>
                    <a:lnTo>
                      <a:pt x="37" y="19"/>
                    </a:lnTo>
                    <a:lnTo>
                      <a:pt x="35" y="27"/>
                    </a:lnTo>
                    <a:lnTo>
                      <a:pt x="42" y="6"/>
                    </a:lnTo>
                    <a:lnTo>
                      <a:pt x="37" y="2"/>
                    </a:lnTo>
                    <a:lnTo>
                      <a:pt x="42" y="5"/>
                    </a:lnTo>
                    <a:lnTo>
                      <a:pt x="39" y="10"/>
                    </a:lnTo>
                    <a:lnTo>
                      <a:pt x="37" y="0"/>
                    </a:lnTo>
                  </a:path>
                </a:pathLst>
              </a:custGeom>
              <a:noFill/>
              <a:ln w="3175">
                <a:solidFill>
                  <a:srgbClr val="000000"/>
                </a:solidFill>
                <a:miter lim="800000"/>
                <a:headEnd/>
                <a:tailEnd/>
              </a:ln>
            </p:spPr>
            <p:txBody>
              <a:bodyPr/>
              <a:lstStyle/>
              <a:p>
                <a:pPr algn="ctr" eaLnBrk="0" hangingPunct="0"/>
                <a:endParaRPr lang="en-US" dirty="0"/>
              </a:p>
            </p:txBody>
          </p:sp>
          <p:sp>
            <p:nvSpPr>
              <p:cNvPr id="910" name="Line 4116"/>
              <p:cNvSpPr>
                <a:spLocks noChangeShapeType="1"/>
              </p:cNvSpPr>
              <p:nvPr/>
            </p:nvSpPr>
            <p:spPr bwMode="auto">
              <a:xfrm flipV="1">
                <a:off x="4573" y="2694"/>
                <a:ext cx="1" cy="2"/>
              </a:xfrm>
              <a:prstGeom prst="line">
                <a:avLst/>
              </a:prstGeom>
              <a:noFill/>
              <a:ln w="3175">
                <a:solidFill>
                  <a:srgbClr val="000000"/>
                </a:solidFill>
                <a:miter lim="800000"/>
                <a:headEnd/>
                <a:tailEnd/>
              </a:ln>
            </p:spPr>
            <p:txBody>
              <a:bodyPr/>
              <a:lstStyle/>
              <a:p>
                <a:endParaRPr lang="en-US" dirty="0"/>
              </a:p>
            </p:txBody>
          </p:sp>
          <p:sp>
            <p:nvSpPr>
              <p:cNvPr id="911" name="Line 4117"/>
              <p:cNvSpPr>
                <a:spLocks noChangeShapeType="1"/>
              </p:cNvSpPr>
              <p:nvPr/>
            </p:nvSpPr>
            <p:spPr bwMode="auto">
              <a:xfrm flipV="1">
                <a:off x="4634" y="2694"/>
                <a:ext cx="1" cy="2"/>
              </a:xfrm>
              <a:prstGeom prst="line">
                <a:avLst/>
              </a:prstGeom>
              <a:noFill/>
              <a:ln w="3175">
                <a:solidFill>
                  <a:srgbClr val="000000"/>
                </a:solidFill>
                <a:miter lim="800000"/>
                <a:headEnd/>
                <a:tailEnd/>
              </a:ln>
            </p:spPr>
            <p:txBody>
              <a:bodyPr/>
              <a:lstStyle/>
              <a:p>
                <a:endParaRPr lang="en-US" dirty="0"/>
              </a:p>
            </p:txBody>
          </p:sp>
          <p:sp>
            <p:nvSpPr>
              <p:cNvPr id="912" name="Line 4118"/>
              <p:cNvSpPr>
                <a:spLocks noChangeShapeType="1"/>
              </p:cNvSpPr>
              <p:nvPr/>
            </p:nvSpPr>
            <p:spPr bwMode="auto">
              <a:xfrm flipV="1">
                <a:off x="4759" y="2696"/>
                <a:ext cx="1" cy="2"/>
              </a:xfrm>
              <a:prstGeom prst="line">
                <a:avLst/>
              </a:prstGeom>
              <a:noFill/>
              <a:ln w="3175">
                <a:solidFill>
                  <a:srgbClr val="000000"/>
                </a:solidFill>
                <a:miter lim="800000"/>
                <a:headEnd/>
                <a:tailEnd/>
              </a:ln>
            </p:spPr>
            <p:txBody>
              <a:bodyPr/>
              <a:lstStyle/>
              <a:p>
                <a:endParaRPr lang="en-US" dirty="0"/>
              </a:p>
            </p:txBody>
          </p:sp>
          <p:sp>
            <p:nvSpPr>
              <p:cNvPr id="913" name="Line 4119"/>
              <p:cNvSpPr>
                <a:spLocks noChangeShapeType="1"/>
              </p:cNvSpPr>
              <p:nvPr/>
            </p:nvSpPr>
            <p:spPr bwMode="auto">
              <a:xfrm>
                <a:off x="4760" y="2698"/>
                <a:ext cx="1" cy="1"/>
              </a:xfrm>
              <a:prstGeom prst="line">
                <a:avLst/>
              </a:prstGeom>
              <a:noFill/>
              <a:ln w="3175">
                <a:solidFill>
                  <a:srgbClr val="000000"/>
                </a:solidFill>
                <a:miter lim="800000"/>
                <a:headEnd/>
                <a:tailEnd/>
              </a:ln>
            </p:spPr>
            <p:txBody>
              <a:bodyPr/>
              <a:lstStyle/>
              <a:p>
                <a:endParaRPr lang="en-US" dirty="0"/>
              </a:p>
            </p:txBody>
          </p:sp>
          <p:sp>
            <p:nvSpPr>
              <p:cNvPr id="914" name="Line 4120"/>
              <p:cNvSpPr>
                <a:spLocks noChangeShapeType="1"/>
              </p:cNvSpPr>
              <p:nvPr/>
            </p:nvSpPr>
            <p:spPr bwMode="auto">
              <a:xfrm>
                <a:off x="4760" y="2698"/>
                <a:ext cx="1" cy="1"/>
              </a:xfrm>
              <a:prstGeom prst="line">
                <a:avLst/>
              </a:prstGeom>
              <a:noFill/>
              <a:ln w="3175">
                <a:solidFill>
                  <a:srgbClr val="000000"/>
                </a:solidFill>
                <a:miter lim="800000"/>
                <a:headEnd/>
                <a:tailEnd/>
              </a:ln>
            </p:spPr>
            <p:txBody>
              <a:bodyPr/>
              <a:lstStyle/>
              <a:p>
                <a:endParaRPr lang="en-US" dirty="0"/>
              </a:p>
            </p:txBody>
          </p:sp>
          <p:sp>
            <p:nvSpPr>
              <p:cNvPr id="915" name="Line 4121"/>
              <p:cNvSpPr>
                <a:spLocks noChangeShapeType="1"/>
              </p:cNvSpPr>
              <p:nvPr/>
            </p:nvSpPr>
            <p:spPr bwMode="auto">
              <a:xfrm flipV="1">
                <a:off x="4760" y="2698"/>
                <a:ext cx="1" cy="1"/>
              </a:xfrm>
              <a:prstGeom prst="line">
                <a:avLst/>
              </a:prstGeom>
              <a:noFill/>
              <a:ln w="3175">
                <a:solidFill>
                  <a:srgbClr val="000000"/>
                </a:solidFill>
                <a:miter lim="800000"/>
                <a:headEnd/>
                <a:tailEnd/>
              </a:ln>
            </p:spPr>
            <p:txBody>
              <a:bodyPr/>
              <a:lstStyle/>
              <a:p>
                <a:endParaRPr lang="en-US" dirty="0"/>
              </a:p>
            </p:txBody>
          </p:sp>
          <p:sp>
            <p:nvSpPr>
              <p:cNvPr id="916" name="Line 4122"/>
              <p:cNvSpPr>
                <a:spLocks noChangeShapeType="1"/>
              </p:cNvSpPr>
              <p:nvPr/>
            </p:nvSpPr>
            <p:spPr bwMode="auto">
              <a:xfrm>
                <a:off x="4731" y="2699"/>
                <a:ext cx="28" cy="1"/>
              </a:xfrm>
              <a:prstGeom prst="line">
                <a:avLst/>
              </a:prstGeom>
              <a:noFill/>
              <a:ln w="3175">
                <a:solidFill>
                  <a:srgbClr val="000000"/>
                </a:solidFill>
                <a:miter lim="800000"/>
                <a:headEnd/>
                <a:tailEnd/>
              </a:ln>
            </p:spPr>
            <p:txBody>
              <a:bodyPr/>
              <a:lstStyle/>
              <a:p>
                <a:endParaRPr lang="en-US" dirty="0"/>
              </a:p>
            </p:txBody>
          </p:sp>
          <p:sp>
            <p:nvSpPr>
              <p:cNvPr id="917" name="Freeform 4123"/>
              <p:cNvSpPr>
                <a:spLocks/>
              </p:cNvSpPr>
              <p:nvPr/>
            </p:nvSpPr>
            <p:spPr bwMode="auto">
              <a:xfrm>
                <a:off x="4700" y="2699"/>
                <a:ext cx="62" cy="45"/>
              </a:xfrm>
              <a:custGeom>
                <a:avLst/>
                <a:gdLst>
                  <a:gd name="T0" fmla="*/ 59 w 62"/>
                  <a:gd name="T1" fmla="*/ 0 h 45"/>
                  <a:gd name="T2" fmla="*/ 62 w 62"/>
                  <a:gd name="T3" fmla="*/ 10 h 45"/>
                  <a:gd name="T4" fmla="*/ 59 w 62"/>
                  <a:gd name="T5" fmla="*/ 19 h 45"/>
                  <a:gd name="T6" fmla="*/ 59 w 62"/>
                  <a:gd name="T7" fmla="*/ 13 h 45"/>
                  <a:gd name="T8" fmla="*/ 57 w 62"/>
                  <a:gd name="T9" fmla="*/ 15 h 45"/>
                  <a:gd name="T10" fmla="*/ 59 w 62"/>
                  <a:gd name="T11" fmla="*/ 23 h 45"/>
                  <a:gd name="T12" fmla="*/ 51 w 62"/>
                  <a:gd name="T13" fmla="*/ 27 h 45"/>
                  <a:gd name="T14" fmla="*/ 33 w 62"/>
                  <a:gd name="T15" fmla="*/ 32 h 45"/>
                  <a:gd name="T16" fmla="*/ 30 w 62"/>
                  <a:gd name="T17" fmla="*/ 35 h 45"/>
                  <a:gd name="T18" fmla="*/ 31 w 62"/>
                  <a:gd name="T19" fmla="*/ 42 h 45"/>
                  <a:gd name="T20" fmla="*/ 21 w 62"/>
                  <a:gd name="T21" fmla="*/ 32 h 45"/>
                  <a:gd name="T22" fmla="*/ 18 w 62"/>
                  <a:gd name="T23" fmla="*/ 35 h 45"/>
                  <a:gd name="T24" fmla="*/ 17 w 62"/>
                  <a:gd name="T25" fmla="*/ 32 h 45"/>
                  <a:gd name="T26" fmla="*/ 18 w 62"/>
                  <a:gd name="T27" fmla="*/ 35 h 45"/>
                  <a:gd name="T28" fmla="*/ 13 w 62"/>
                  <a:gd name="T29" fmla="*/ 37 h 45"/>
                  <a:gd name="T30" fmla="*/ 15 w 62"/>
                  <a:gd name="T31" fmla="*/ 32 h 45"/>
                  <a:gd name="T32" fmla="*/ 12 w 62"/>
                  <a:gd name="T33" fmla="*/ 32 h 45"/>
                  <a:gd name="T34" fmla="*/ 13 w 62"/>
                  <a:gd name="T35" fmla="*/ 34 h 45"/>
                  <a:gd name="T36" fmla="*/ 7 w 62"/>
                  <a:gd name="T37" fmla="*/ 34 h 45"/>
                  <a:gd name="T38" fmla="*/ 12 w 62"/>
                  <a:gd name="T39" fmla="*/ 31 h 45"/>
                  <a:gd name="T40" fmla="*/ 7 w 62"/>
                  <a:gd name="T41" fmla="*/ 32 h 45"/>
                  <a:gd name="T42" fmla="*/ 9 w 62"/>
                  <a:gd name="T43" fmla="*/ 26 h 45"/>
                  <a:gd name="T44" fmla="*/ 5 w 62"/>
                  <a:gd name="T45" fmla="*/ 31 h 45"/>
                  <a:gd name="T46" fmla="*/ 7 w 62"/>
                  <a:gd name="T47" fmla="*/ 19 h 45"/>
                  <a:gd name="T48" fmla="*/ 4 w 62"/>
                  <a:gd name="T49" fmla="*/ 18 h 45"/>
                  <a:gd name="T50" fmla="*/ 7 w 62"/>
                  <a:gd name="T51" fmla="*/ 32 h 45"/>
                  <a:gd name="T52" fmla="*/ 2 w 62"/>
                  <a:gd name="T53" fmla="*/ 31 h 45"/>
                  <a:gd name="T54" fmla="*/ 7 w 62"/>
                  <a:gd name="T55" fmla="*/ 37 h 45"/>
                  <a:gd name="T56" fmla="*/ 0 w 62"/>
                  <a:gd name="T57" fmla="*/ 34 h 45"/>
                  <a:gd name="T58" fmla="*/ 7 w 62"/>
                  <a:gd name="T59" fmla="*/ 39 h 45"/>
                  <a:gd name="T60" fmla="*/ 2 w 62"/>
                  <a:gd name="T61" fmla="*/ 45 h 45"/>
                  <a:gd name="T62" fmla="*/ 0 w 62"/>
                  <a:gd name="T63" fmla="*/ 40 h 45"/>
                  <a:gd name="T64" fmla="*/ 0 w 62"/>
                  <a:gd name="T65" fmla="*/ 45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59" y="0"/>
                    </a:moveTo>
                    <a:lnTo>
                      <a:pt x="62" y="10"/>
                    </a:lnTo>
                    <a:lnTo>
                      <a:pt x="59" y="19"/>
                    </a:lnTo>
                    <a:lnTo>
                      <a:pt x="59" y="13"/>
                    </a:lnTo>
                    <a:lnTo>
                      <a:pt x="57" y="15"/>
                    </a:lnTo>
                    <a:lnTo>
                      <a:pt x="59" y="23"/>
                    </a:lnTo>
                    <a:lnTo>
                      <a:pt x="51" y="27"/>
                    </a:lnTo>
                    <a:lnTo>
                      <a:pt x="33" y="32"/>
                    </a:lnTo>
                    <a:lnTo>
                      <a:pt x="30" y="35"/>
                    </a:lnTo>
                    <a:lnTo>
                      <a:pt x="31" y="42"/>
                    </a:lnTo>
                    <a:lnTo>
                      <a:pt x="21" y="32"/>
                    </a:lnTo>
                    <a:lnTo>
                      <a:pt x="18" y="35"/>
                    </a:lnTo>
                    <a:lnTo>
                      <a:pt x="17" y="32"/>
                    </a:lnTo>
                    <a:lnTo>
                      <a:pt x="18" y="35"/>
                    </a:lnTo>
                    <a:lnTo>
                      <a:pt x="13" y="37"/>
                    </a:lnTo>
                    <a:lnTo>
                      <a:pt x="15" y="32"/>
                    </a:lnTo>
                    <a:lnTo>
                      <a:pt x="12" y="32"/>
                    </a:lnTo>
                    <a:lnTo>
                      <a:pt x="13" y="34"/>
                    </a:lnTo>
                    <a:lnTo>
                      <a:pt x="7" y="34"/>
                    </a:lnTo>
                    <a:lnTo>
                      <a:pt x="12" y="31"/>
                    </a:lnTo>
                    <a:lnTo>
                      <a:pt x="7" y="32"/>
                    </a:lnTo>
                    <a:lnTo>
                      <a:pt x="9" y="26"/>
                    </a:lnTo>
                    <a:lnTo>
                      <a:pt x="5" y="31"/>
                    </a:lnTo>
                    <a:lnTo>
                      <a:pt x="7" y="19"/>
                    </a:lnTo>
                    <a:lnTo>
                      <a:pt x="4" y="18"/>
                    </a:lnTo>
                    <a:lnTo>
                      <a:pt x="7" y="32"/>
                    </a:lnTo>
                    <a:lnTo>
                      <a:pt x="2" y="31"/>
                    </a:lnTo>
                    <a:lnTo>
                      <a:pt x="7" y="37"/>
                    </a:lnTo>
                    <a:lnTo>
                      <a:pt x="0" y="34"/>
                    </a:lnTo>
                    <a:lnTo>
                      <a:pt x="7" y="39"/>
                    </a:lnTo>
                    <a:lnTo>
                      <a:pt x="2" y="45"/>
                    </a:lnTo>
                    <a:lnTo>
                      <a:pt x="0" y="40"/>
                    </a:lnTo>
                    <a:lnTo>
                      <a:pt x="0" y="45"/>
                    </a:lnTo>
                  </a:path>
                </a:pathLst>
              </a:custGeom>
              <a:noFill/>
              <a:ln w="3175">
                <a:solidFill>
                  <a:srgbClr val="000000"/>
                </a:solidFill>
                <a:miter lim="800000"/>
                <a:headEnd/>
                <a:tailEnd/>
              </a:ln>
            </p:spPr>
            <p:txBody>
              <a:bodyPr/>
              <a:lstStyle/>
              <a:p>
                <a:pPr algn="ctr" eaLnBrk="0" hangingPunct="0"/>
                <a:endParaRPr lang="en-US" dirty="0"/>
              </a:p>
            </p:txBody>
          </p:sp>
          <p:sp>
            <p:nvSpPr>
              <p:cNvPr id="918" name="Freeform 4124"/>
              <p:cNvSpPr>
                <a:spLocks/>
              </p:cNvSpPr>
              <p:nvPr/>
            </p:nvSpPr>
            <p:spPr bwMode="auto">
              <a:xfrm>
                <a:off x="4662" y="2718"/>
                <a:ext cx="38" cy="26"/>
              </a:xfrm>
              <a:custGeom>
                <a:avLst/>
                <a:gdLst>
                  <a:gd name="T0" fmla="*/ 38 w 38"/>
                  <a:gd name="T1" fmla="*/ 26 h 26"/>
                  <a:gd name="T2" fmla="*/ 19 w 38"/>
                  <a:gd name="T3" fmla="*/ 20 h 26"/>
                  <a:gd name="T4" fmla="*/ 22 w 38"/>
                  <a:gd name="T5" fmla="*/ 16 h 26"/>
                  <a:gd name="T6" fmla="*/ 17 w 38"/>
                  <a:gd name="T7" fmla="*/ 16 h 26"/>
                  <a:gd name="T8" fmla="*/ 17 w 38"/>
                  <a:gd name="T9" fmla="*/ 12 h 26"/>
                  <a:gd name="T10" fmla="*/ 21 w 38"/>
                  <a:gd name="T11" fmla="*/ 12 h 26"/>
                  <a:gd name="T12" fmla="*/ 16 w 38"/>
                  <a:gd name="T13" fmla="*/ 10 h 26"/>
                  <a:gd name="T14" fmla="*/ 16 w 38"/>
                  <a:gd name="T15" fmla="*/ 2 h 26"/>
                  <a:gd name="T16" fmla="*/ 14 w 38"/>
                  <a:gd name="T17" fmla="*/ 5 h 26"/>
                  <a:gd name="T18" fmla="*/ 13 w 38"/>
                  <a:gd name="T19" fmla="*/ 0 h 26"/>
                  <a:gd name="T20" fmla="*/ 14 w 38"/>
                  <a:gd name="T21" fmla="*/ 13 h 26"/>
                  <a:gd name="T22" fmla="*/ 8 w 38"/>
                  <a:gd name="T23" fmla="*/ 15 h 26"/>
                  <a:gd name="T24" fmla="*/ 6 w 38"/>
                  <a:gd name="T25" fmla="*/ 10 h 26"/>
                  <a:gd name="T26" fmla="*/ 8 w 38"/>
                  <a:gd name="T27" fmla="*/ 15 h 26"/>
                  <a:gd name="T28" fmla="*/ 4 w 38"/>
                  <a:gd name="T29" fmla="*/ 15 h 26"/>
                  <a:gd name="T30" fmla="*/ 0 w 38"/>
                  <a:gd name="T31" fmla="*/ 12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26"/>
                  <a:gd name="T50" fmla="*/ 38 w 38"/>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26">
                    <a:moveTo>
                      <a:pt x="38" y="26"/>
                    </a:moveTo>
                    <a:lnTo>
                      <a:pt x="19" y="20"/>
                    </a:lnTo>
                    <a:lnTo>
                      <a:pt x="22" y="16"/>
                    </a:lnTo>
                    <a:lnTo>
                      <a:pt x="17" y="16"/>
                    </a:lnTo>
                    <a:lnTo>
                      <a:pt x="17" y="12"/>
                    </a:lnTo>
                    <a:lnTo>
                      <a:pt x="21" y="12"/>
                    </a:lnTo>
                    <a:lnTo>
                      <a:pt x="16" y="10"/>
                    </a:lnTo>
                    <a:lnTo>
                      <a:pt x="16" y="2"/>
                    </a:lnTo>
                    <a:lnTo>
                      <a:pt x="14" y="5"/>
                    </a:lnTo>
                    <a:lnTo>
                      <a:pt x="13" y="0"/>
                    </a:lnTo>
                    <a:lnTo>
                      <a:pt x="14" y="13"/>
                    </a:lnTo>
                    <a:lnTo>
                      <a:pt x="8" y="15"/>
                    </a:lnTo>
                    <a:lnTo>
                      <a:pt x="6" y="10"/>
                    </a:lnTo>
                    <a:lnTo>
                      <a:pt x="8" y="15"/>
                    </a:lnTo>
                    <a:lnTo>
                      <a:pt x="4" y="15"/>
                    </a:lnTo>
                    <a:lnTo>
                      <a:pt x="0" y="12"/>
                    </a:lnTo>
                  </a:path>
                </a:pathLst>
              </a:custGeom>
              <a:noFill/>
              <a:ln w="3175">
                <a:solidFill>
                  <a:srgbClr val="000000"/>
                </a:solidFill>
                <a:miter lim="800000"/>
                <a:headEnd/>
                <a:tailEnd/>
              </a:ln>
            </p:spPr>
            <p:txBody>
              <a:bodyPr/>
              <a:lstStyle/>
              <a:p>
                <a:pPr algn="ctr" eaLnBrk="0" hangingPunct="0"/>
                <a:endParaRPr lang="en-US" dirty="0"/>
              </a:p>
            </p:txBody>
          </p:sp>
          <p:sp>
            <p:nvSpPr>
              <p:cNvPr id="919" name="Freeform 4125"/>
              <p:cNvSpPr>
                <a:spLocks/>
              </p:cNvSpPr>
              <p:nvPr/>
            </p:nvSpPr>
            <p:spPr bwMode="auto">
              <a:xfrm>
                <a:off x="4649" y="2712"/>
                <a:ext cx="13" cy="18"/>
              </a:xfrm>
              <a:custGeom>
                <a:avLst/>
                <a:gdLst>
                  <a:gd name="T0" fmla="*/ 13 w 13"/>
                  <a:gd name="T1" fmla="*/ 18 h 18"/>
                  <a:gd name="T2" fmla="*/ 9 w 13"/>
                  <a:gd name="T3" fmla="*/ 16 h 18"/>
                  <a:gd name="T4" fmla="*/ 11 w 13"/>
                  <a:gd name="T5" fmla="*/ 10 h 18"/>
                  <a:gd name="T6" fmla="*/ 8 w 13"/>
                  <a:gd name="T7" fmla="*/ 3 h 18"/>
                  <a:gd name="T8" fmla="*/ 3 w 13"/>
                  <a:gd name="T9" fmla="*/ 0 h 18"/>
                  <a:gd name="T10" fmla="*/ 0 w 13"/>
                  <a:gd name="T11" fmla="*/ 2 h 18"/>
                  <a:gd name="T12" fmla="*/ 0 60000 65536"/>
                  <a:gd name="T13" fmla="*/ 0 60000 65536"/>
                  <a:gd name="T14" fmla="*/ 0 60000 65536"/>
                  <a:gd name="T15" fmla="*/ 0 60000 65536"/>
                  <a:gd name="T16" fmla="*/ 0 60000 65536"/>
                  <a:gd name="T17" fmla="*/ 0 60000 65536"/>
                  <a:gd name="T18" fmla="*/ 0 w 13"/>
                  <a:gd name="T19" fmla="*/ 0 h 18"/>
                  <a:gd name="T20" fmla="*/ 13 w 1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3" h="18">
                    <a:moveTo>
                      <a:pt x="13" y="18"/>
                    </a:moveTo>
                    <a:lnTo>
                      <a:pt x="9" y="16"/>
                    </a:lnTo>
                    <a:lnTo>
                      <a:pt x="11" y="10"/>
                    </a:lnTo>
                    <a:lnTo>
                      <a:pt x="8" y="3"/>
                    </a:ln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920" name="Freeform 4126"/>
              <p:cNvSpPr>
                <a:spLocks/>
              </p:cNvSpPr>
              <p:nvPr/>
            </p:nvSpPr>
            <p:spPr bwMode="auto">
              <a:xfrm>
                <a:off x="4649" y="2699"/>
                <a:ext cx="82" cy="15"/>
              </a:xfrm>
              <a:custGeom>
                <a:avLst/>
                <a:gdLst>
                  <a:gd name="T0" fmla="*/ 0 w 82"/>
                  <a:gd name="T1" fmla="*/ 15 h 15"/>
                  <a:gd name="T2" fmla="*/ 0 w 82"/>
                  <a:gd name="T3" fmla="*/ 0 h 15"/>
                  <a:gd name="T4" fmla="*/ 82 w 82"/>
                  <a:gd name="T5" fmla="*/ 0 h 15"/>
                  <a:gd name="T6" fmla="*/ 0 60000 65536"/>
                  <a:gd name="T7" fmla="*/ 0 60000 65536"/>
                  <a:gd name="T8" fmla="*/ 0 60000 65536"/>
                  <a:gd name="T9" fmla="*/ 0 w 82"/>
                  <a:gd name="T10" fmla="*/ 0 h 15"/>
                  <a:gd name="T11" fmla="*/ 82 w 82"/>
                  <a:gd name="T12" fmla="*/ 15 h 15"/>
                </a:gdLst>
                <a:ahLst/>
                <a:cxnLst>
                  <a:cxn ang="T6">
                    <a:pos x="T0" y="T1"/>
                  </a:cxn>
                  <a:cxn ang="T7">
                    <a:pos x="T2" y="T3"/>
                  </a:cxn>
                  <a:cxn ang="T8">
                    <a:pos x="T4" y="T5"/>
                  </a:cxn>
                </a:cxnLst>
                <a:rect l="T9" t="T10" r="T11" b="T12"/>
                <a:pathLst>
                  <a:path w="82" h="15">
                    <a:moveTo>
                      <a:pt x="0" y="15"/>
                    </a:moveTo>
                    <a:lnTo>
                      <a:pt x="0" y="0"/>
                    </a:lnTo>
                    <a:lnTo>
                      <a:pt x="82" y="0"/>
                    </a:lnTo>
                  </a:path>
                </a:pathLst>
              </a:custGeom>
              <a:noFill/>
              <a:ln w="3175">
                <a:solidFill>
                  <a:srgbClr val="000000"/>
                </a:solidFill>
                <a:miter lim="800000"/>
                <a:headEnd/>
                <a:tailEnd/>
              </a:ln>
            </p:spPr>
            <p:txBody>
              <a:bodyPr/>
              <a:lstStyle/>
              <a:p>
                <a:pPr algn="ctr" eaLnBrk="0" hangingPunct="0"/>
                <a:endParaRPr lang="en-US" dirty="0"/>
              </a:p>
            </p:txBody>
          </p:sp>
          <p:sp>
            <p:nvSpPr>
              <p:cNvPr id="921" name="Line 4127"/>
              <p:cNvSpPr>
                <a:spLocks noChangeShapeType="1"/>
              </p:cNvSpPr>
              <p:nvPr/>
            </p:nvSpPr>
            <p:spPr bwMode="auto">
              <a:xfrm flipV="1">
                <a:off x="4637" y="2698"/>
                <a:ext cx="1" cy="1"/>
              </a:xfrm>
              <a:prstGeom prst="line">
                <a:avLst/>
              </a:prstGeom>
              <a:noFill/>
              <a:ln w="3175">
                <a:solidFill>
                  <a:srgbClr val="000000"/>
                </a:solidFill>
                <a:miter lim="800000"/>
                <a:headEnd/>
                <a:tailEnd/>
              </a:ln>
            </p:spPr>
            <p:txBody>
              <a:bodyPr/>
              <a:lstStyle/>
              <a:p>
                <a:endParaRPr lang="en-US" dirty="0"/>
              </a:p>
            </p:txBody>
          </p:sp>
          <p:sp>
            <p:nvSpPr>
              <p:cNvPr id="922" name="Freeform 4128"/>
              <p:cNvSpPr>
                <a:spLocks/>
              </p:cNvSpPr>
              <p:nvPr/>
            </p:nvSpPr>
            <p:spPr bwMode="auto">
              <a:xfrm>
                <a:off x="4760" y="2699"/>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23" name="Line 4129"/>
              <p:cNvSpPr>
                <a:spLocks noChangeShapeType="1"/>
              </p:cNvSpPr>
              <p:nvPr/>
            </p:nvSpPr>
            <p:spPr bwMode="auto">
              <a:xfrm flipV="1">
                <a:off x="5542" y="2699"/>
                <a:ext cx="1" cy="2"/>
              </a:xfrm>
              <a:prstGeom prst="line">
                <a:avLst/>
              </a:prstGeom>
              <a:noFill/>
              <a:ln w="3175">
                <a:solidFill>
                  <a:srgbClr val="000000"/>
                </a:solidFill>
                <a:miter lim="800000"/>
                <a:headEnd/>
                <a:tailEnd/>
              </a:ln>
            </p:spPr>
            <p:txBody>
              <a:bodyPr/>
              <a:lstStyle/>
              <a:p>
                <a:endParaRPr lang="en-US" dirty="0"/>
              </a:p>
            </p:txBody>
          </p:sp>
          <p:sp>
            <p:nvSpPr>
              <p:cNvPr id="924" name="Line 4130"/>
              <p:cNvSpPr>
                <a:spLocks noChangeShapeType="1"/>
              </p:cNvSpPr>
              <p:nvPr/>
            </p:nvSpPr>
            <p:spPr bwMode="auto">
              <a:xfrm>
                <a:off x="4760" y="2702"/>
                <a:ext cx="2" cy="1"/>
              </a:xfrm>
              <a:prstGeom prst="line">
                <a:avLst/>
              </a:prstGeom>
              <a:noFill/>
              <a:ln w="3175">
                <a:solidFill>
                  <a:srgbClr val="000000"/>
                </a:solidFill>
                <a:miter lim="800000"/>
                <a:headEnd/>
                <a:tailEnd/>
              </a:ln>
            </p:spPr>
            <p:txBody>
              <a:bodyPr/>
              <a:lstStyle/>
              <a:p>
                <a:endParaRPr lang="en-US" dirty="0"/>
              </a:p>
            </p:txBody>
          </p:sp>
          <p:sp>
            <p:nvSpPr>
              <p:cNvPr id="925" name="Freeform 4131"/>
              <p:cNvSpPr>
                <a:spLocks/>
              </p:cNvSpPr>
              <p:nvPr/>
            </p:nvSpPr>
            <p:spPr bwMode="auto">
              <a:xfrm>
                <a:off x="4762" y="2702"/>
                <a:ext cx="5" cy="10"/>
              </a:xfrm>
              <a:custGeom>
                <a:avLst/>
                <a:gdLst>
                  <a:gd name="T0" fmla="*/ 0 w 5"/>
                  <a:gd name="T1" fmla="*/ 10 h 10"/>
                  <a:gd name="T2" fmla="*/ 0 w 5"/>
                  <a:gd name="T3" fmla="*/ 0 h 10"/>
                  <a:gd name="T4" fmla="*/ 5 w 5"/>
                  <a:gd name="T5" fmla="*/ 4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0"/>
                    </a:lnTo>
                    <a:lnTo>
                      <a:pt x="5" y="4"/>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926" name="Freeform 4132"/>
              <p:cNvSpPr>
                <a:spLocks/>
              </p:cNvSpPr>
              <p:nvPr/>
            </p:nvSpPr>
            <p:spPr bwMode="auto">
              <a:xfrm>
                <a:off x="5547" y="2707"/>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927" name="Line 4133"/>
              <p:cNvSpPr>
                <a:spLocks noChangeShapeType="1"/>
              </p:cNvSpPr>
              <p:nvPr/>
            </p:nvSpPr>
            <p:spPr bwMode="auto">
              <a:xfrm>
                <a:off x="5550" y="2707"/>
                <a:ext cx="1" cy="1"/>
              </a:xfrm>
              <a:prstGeom prst="line">
                <a:avLst/>
              </a:prstGeom>
              <a:noFill/>
              <a:ln w="3175">
                <a:solidFill>
                  <a:srgbClr val="000000"/>
                </a:solidFill>
                <a:miter lim="800000"/>
                <a:headEnd/>
                <a:tailEnd/>
              </a:ln>
            </p:spPr>
            <p:txBody>
              <a:bodyPr/>
              <a:lstStyle/>
              <a:p>
                <a:endParaRPr lang="en-US" dirty="0"/>
              </a:p>
            </p:txBody>
          </p:sp>
          <p:sp>
            <p:nvSpPr>
              <p:cNvPr id="928" name="Freeform 4134"/>
              <p:cNvSpPr>
                <a:spLocks/>
              </p:cNvSpPr>
              <p:nvPr/>
            </p:nvSpPr>
            <p:spPr bwMode="auto">
              <a:xfrm>
                <a:off x="4642" y="2707"/>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929" name="Line 4135"/>
              <p:cNvSpPr>
                <a:spLocks noChangeShapeType="1"/>
              </p:cNvSpPr>
              <p:nvPr/>
            </p:nvSpPr>
            <p:spPr bwMode="auto">
              <a:xfrm>
                <a:off x="5571" y="2709"/>
                <a:ext cx="5" cy="11"/>
              </a:xfrm>
              <a:prstGeom prst="line">
                <a:avLst/>
              </a:prstGeom>
              <a:noFill/>
              <a:ln w="3175">
                <a:solidFill>
                  <a:srgbClr val="000000"/>
                </a:solidFill>
                <a:miter lim="800000"/>
                <a:headEnd/>
                <a:tailEnd/>
              </a:ln>
            </p:spPr>
            <p:txBody>
              <a:bodyPr/>
              <a:lstStyle/>
              <a:p>
                <a:endParaRPr lang="en-US" dirty="0"/>
              </a:p>
            </p:txBody>
          </p:sp>
          <p:sp>
            <p:nvSpPr>
              <p:cNvPr id="930" name="Freeform 4136"/>
              <p:cNvSpPr>
                <a:spLocks/>
              </p:cNvSpPr>
              <p:nvPr/>
            </p:nvSpPr>
            <p:spPr bwMode="auto">
              <a:xfrm>
                <a:off x="5571" y="2709"/>
                <a:ext cx="5" cy="11"/>
              </a:xfrm>
              <a:custGeom>
                <a:avLst/>
                <a:gdLst>
                  <a:gd name="T0" fmla="*/ 5 w 5"/>
                  <a:gd name="T1" fmla="*/ 11 h 11"/>
                  <a:gd name="T2" fmla="*/ 1 w 5"/>
                  <a:gd name="T3" fmla="*/ 9 h 11"/>
                  <a:gd name="T4" fmla="*/ 0 w 5"/>
                  <a:gd name="T5" fmla="*/ 0 h 11"/>
                  <a:gd name="T6" fmla="*/ 0 60000 65536"/>
                  <a:gd name="T7" fmla="*/ 0 60000 65536"/>
                  <a:gd name="T8" fmla="*/ 0 60000 65536"/>
                  <a:gd name="T9" fmla="*/ 0 w 5"/>
                  <a:gd name="T10" fmla="*/ 0 h 11"/>
                  <a:gd name="T11" fmla="*/ 5 w 5"/>
                  <a:gd name="T12" fmla="*/ 11 h 11"/>
                </a:gdLst>
                <a:ahLst/>
                <a:cxnLst>
                  <a:cxn ang="T6">
                    <a:pos x="T0" y="T1"/>
                  </a:cxn>
                  <a:cxn ang="T7">
                    <a:pos x="T2" y="T3"/>
                  </a:cxn>
                  <a:cxn ang="T8">
                    <a:pos x="T4" y="T5"/>
                  </a:cxn>
                </a:cxnLst>
                <a:rect l="T9" t="T10" r="T11" b="T12"/>
                <a:pathLst>
                  <a:path w="5" h="11">
                    <a:moveTo>
                      <a:pt x="5" y="11"/>
                    </a:moveTo>
                    <a:lnTo>
                      <a:pt x="1" y="9"/>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931" name="Line 4137"/>
              <p:cNvSpPr>
                <a:spLocks noChangeShapeType="1"/>
              </p:cNvSpPr>
              <p:nvPr/>
            </p:nvSpPr>
            <p:spPr bwMode="auto">
              <a:xfrm>
                <a:off x="5571" y="2709"/>
                <a:ext cx="1" cy="1"/>
              </a:xfrm>
              <a:prstGeom prst="line">
                <a:avLst/>
              </a:prstGeom>
              <a:noFill/>
              <a:ln w="3175">
                <a:solidFill>
                  <a:srgbClr val="000000"/>
                </a:solidFill>
                <a:miter lim="800000"/>
                <a:headEnd/>
                <a:tailEnd/>
              </a:ln>
            </p:spPr>
            <p:txBody>
              <a:bodyPr/>
              <a:lstStyle/>
              <a:p>
                <a:endParaRPr lang="en-US" dirty="0"/>
              </a:p>
            </p:txBody>
          </p:sp>
          <p:sp>
            <p:nvSpPr>
              <p:cNvPr id="932" name="Freeform 4138"/>
              <p:cNvSpPr>
                <a:spLocks/>
              </p:cNvSpPr>
              <p:nvPr/>
            </p:nvSpPr>
            <p:spPr bwMode="auto">
              <a:xfrm>
                <a:off x="5564" y="2709"/>
                <a:ext cx="7" cy="9"/>
              </a:xfrm>
              <a:custGeom>
                <a:avLst/>
                <a:gdLst>
                  <a:gd name="T0" fmla="*/ 5 w 7"/>
                  <a:gd name="T1" fmla="*/ 0 h 9"/>
                  <a:gd name="T2" fmla="*/ 7 w 7"/>
                  <a:gd name="T3" fmla="*/ 9 h 9"/>
                  <a:gd name="T4" fmla="*/ 0 w 7"/>
                  <a:gd name="T5" fmla="*/ 8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5" y="0"/>
                    </a:moveTo>
                    <a:lnTo>
                      <a:pt x="7" y="9"/>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933" name="Line 4139"/>
              <p:cNvSpPr>
                <a:spLocks noChangeShapeType="1"/>
              </p:cNvSpPr>
              <p:nvPr/>
            </p:nvSpPr>
            <p:spPr bwMode="auto">
              <a:xfrm flipH="1" flipV="1">
                <a:off x="5559" y="2709"/>
                <a:ext cx="5" cy="8"/>
              </a:xfrm>
              <a:prstGeom prst="line">
                <a:avLst/>
              </a:prstGeom>
              <a:noFill/>
              <a:ln w="3175">
                <a:solidFill>
                  <a:srgbClr val="000000"/>
                </a:solidFill>
                <a:miter lim="800000"/>
                <a:headEnd/>
                <a:tailEnd/>
              </a:ln>
            </p:spPr>
            <p:txBody>
              <a:bodyPr/>
              <a:lstStyle/>
              <a:p>
                <a:endParaRPr lang="en-US" dirty="0"/>
              </a:p>
            </p:txBody>
          </p:sp>
          <p:sp>
            <p:nvSpPr>
              <p:cNvPr id="934" name="Line 4140"/>
              <p:cNvSpPr>
                <a:spLocks noChangeShapeType="1"/>
              </p:cNvSpPr>
              <p:nvPr/>
            </p:nvSpPr>
            <p:spPr bwMode="auto">
              <a:xfrm>
                <a:off x="5559" y="2709"/>
                <a:ext cx="10" cy="1"/>
              </a:xfrm>
              <a:prstGeom prst="line">
                <a:avLst/>
              </a:prstGeom>
              <a:noFill/>
              <a:ln w="3175">
                <a:solidFill>
                  <a:srgbClr val="000000"/>
                </a:solidFill>
                <a:miter lim="800000"/>
                <a:headEnd/>
                <a:tailEnd/>
              </a:ln>
            </p:spPr>
            <p:txBody>
              <a:bodyPr/>
              <a:lstStyle/>
              <a:p>
                <a:endParaRPr lang="en-US" dirty="0"/>
              </a:p>
            </p:txBody>
          </p:sp>
          <p:sp>
            <p:nvSpPr>
              <p:cNvPr id="935" name="Line 4141"/>
              <p:cNvSpPr>
                <a:spLocks noChangeShapeType="1"/>
              </p:cNvSpPr>
              <p:nvPr/>
            </p:nvSpPr>
            <p:spPr bwMode="auto">
              <a:xfrm>
                <a:off x="5550" y="2709"/>
                <a:ext cx="1" cy="1"/>
              </a:xfrm>
              <a:prstGeom prst="line">
                <a:avLst/>
              </a:prstGeom>
              <a:noFill/>
              <a:ln w="3175">
                <a:solidFill>
                  <a:srgbClr val="000000"/>
                </a:solidFill>
                <a:miter lim="800000"/>
                <a:headEnd/>
                <a:tailEnd/>
              </a:ln>
            </p:spPr>
            <p:txBody>
              <a:bodyPr/>
              <a:lstStyle/>
              <a:p>
                <a:endParaRPr lang="en-US" dirty="0"/>
              </a:p>
            </p:txBody>
          </p:sp>
          <p:sp>
            <p:nvSpPr>
              <p:cNvPr id="936" name="Line 4142"/>
              <p:cNvSpPr>
                <a:spLocks noChangeShapeType="1"/>
              </p:cNvSpPr>
              <p:nvPr/>
            </p:nvSpPr>
            <p:spPr bwMode="auto">
              <a:xfrm flipH="1">
                <a:off x="5550" y="2709"/>
                <a:ext cx="1" cy="1"/>
              </a:xfrm>
              <a:prstGeom prst="line">
                <a:avLst/>
              </a:prstGeom>
              <a:noFill/>
              <a:ln w="3175">
                <a:solidFill>
                  <a:srgbClr val="000000"/>
                </a:solidFill>
                <a:miter lim="800000"/>
                <a:headEnd/>
                <a:tailEnd/>
              </a:ln>
            </p:spPr>
            <p:txBody>
              <a:bodyPr/>
              <a:lstStyle/>
              <a:p>
                <a:endParaRPr lang="en-US" dirty="0"/>
              </a:p>
            </p:txBody>
          </p:sp>
          <p:sp>
            <p:nvSpPr>
              <p:cNvPr id="937" name="Freeform 4143"/>
              <p:cNvSpPr>
                <a:spLocks/>
              </p:cNvSpPr>
              <p:nvPr/>
            </p:nvSpPr>
            <p:spPr bwMode="auto">
              <a:xfrm>
                <a:off x="5555" y="2709"/>
                <a:ext cx="8" cy="8"/>
              </a:xfrm>
              <a:custGeom>
                <a:avLst/>
                <a:gdLst>
                  <a:gd name="T0" fmla="*/ 3 w 8"/>
                  <a:gd name="T1" fmla="*/ 0 h 8"/>
                  <a:gd name="T2" fmla="*/ 8 w 8"/>
                  <a:gd name="T3" fmla="*/ 8 h 8"/>
                  <a:gd name="T4" fmla="*/ 0 w 8"/>
                  <a:gd name="T5" fmla="*/ 5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3" y="0"/>
                    </a:moveTo>
                    <a:lnTo>
                      <a:pt x="8" y="8"/>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938" name="Line 4144"/>
              <p:cNvSpPr>
                <a:spLocks noChangeShapeType="1"/>
              </p:cNvSpPr>
              <p:nvPr/>
            </p:nvSpPr>
            <p:spPr bwMode="auto">
              <a:xfrm flipH="1" flipV="1">
                <a:off x="5551" y="2709"/>
                <a:ext cx="4" cy="5"/>
              </a:xfrm>
              <a:prstGeom prst="line">
                <a:avLst/>
              </a:prstGeom>
              <a:noFill/>
              <a:ln w="3175">
                <a:solidFill>
                  <a:srgbClr val="000000"/>
                </a:solidFill>
                <a:miter lim="800000"/>
                <a:headEnd/>
                <a:tailEnd/>
              </a:ln>
            </p:spPr>
            <p:txBody>
              <a:bodyPr/>
              <a:lstStyle/>
              <a:p>
                <a:endParaRPr lang="en-US" dirty="0"/>
              </a:p>
            </p:txBody>
          </p:sp>
          <p:sp>
            <p:nvSpPr>
              <p:cNvPr id="939" name="Line 4145"/>
              <p:cNvSpPr>
                <a:spLocks noChangeShapeType="1"/>
              </p:cNvSpPr>
              <p:nvPr/>
            </p:nvSpPr>
            <p:spPr bwMode="auto">
              <a:xfrm>
                <a:off x="5551" y="2709"/>
                <a:ext cx="7" cy="1"/>
              </a:xfrm>
              <a:prstGeom prst="line">
                <a:avLst/>
              </a:prstGeom>
              <a:noFill/>
              <a:ln w="3175">
                <a:solidFill>
                  <a:srgbClr val="000000"/>
                </a:solidFill>
                <a:miter lim="800000"/>
                <a:headEnd/>
                <a:tailEnd/>
              </a:ln>
            </p:spPr>
            <p:txBody>
              <a:bodyPr/>
              <a:lstStyle/>
              <a:p>
                <a:endParaRPr lang="en-US" dirty="0"/>
              </a:p>
            </p:txBody>
          </p:sp>
          <p:sp>
            <p:nvSpPr>
              <p:cNvPr id="940" name="Line 4146"/>
              <p:cNvSpPr>
                <a:spLocks noChangeShapeType="1"/>
              </p:cNvSpPr>
              <p:nvPr/>
            </p:nvSpPr>
            <p:spPr bwMode="auto">
              <a:xfrm>
                <a:off x="5550" y="2709"/>
                <a:ext cx="1" cy="1"/>
              </a:xfrm>
              <a:prstGeom prst="line">
                <a:avLst/>
              </a:prstGeom>
              <a:noFill/>
              <a:ln w="3175">
                <a:solidFill>
                  <a:srgbClr val="000000"/>
                </a:solidFill>
                <a:miter lim="800000"/>
                <a:headEnd/>
                <a:tailEnd/>
              </a:ln>
            </p:spPr>
            <p:txBody>
              <a:bodyPr/>
              <a:lstStyle/>
              <a:p>
                <a:endParaRPr lang="en-US" dirty="0"/>
              </a:p>
            </p:txBody>
          </p:sp>
          <p:sp>
            <p:nvSpPr>
              <p:cNvPr id="941" name="Line 4147"/>
              <p:cNvSpPr>
                <a:spLocks noChangeShapeType="1"/>
              </p:cNvSpPr>
              <p:nvPr/>
            </p:nvSpPr>
            <p:spPr bwMode="auto">
              <a:xfrm flipH="1">
                <a:off x="5550" y="2709"/>
                <a:ext cx="1" cy="1"/>
              </a:xfrm>
              <a:prstGeom prst="line">
                <a:avLst/>
              </a:prstGeom>
              <a:noFill/>
              <a:ln w="3175">
                <a:solidFill>
                  <a:srgbClr val="000000"/>
                </a:solidFill>
                <a:miter lim="800000"/>
                <a:headEnd/>
                <a:tailEnd/>
              </a:ln>
            </p:spPr>
            <p:txBody>
              <a:bodyPr/>
              <a:lstStyle/>
              <a:p>
                <a:endParaRPr lang="en-US" dirty="0"/>
              </a:p>
            </p:txBody>
          </p:sp>
          <p:sp>
            <p:nvSpPr>
              <p:cNvPr id="942" name="Freeform 4148"/>
              <p:cNvSpPr>
                <a:spLocks/>
              </p:cNvSpPr>
              <p:nvPr/>
            </p:nvSpPr>
            <p:spPr bwMode="auto">
              <a:xfrm>
                <a:off x="5346" y="2709"/>
                <a:ext cx="204" cy="11"/>
              </a:xfrm>
              <a:custGeom>
                <a:avLst/>
                <a:gdLst>
                  <a:gd name="T0" fmla="*/ 0 w 204"/>
                  <a:gd name="T1" fmla="*/ 11 h 11"/>
                  <a:gd name="T2" fmla="*/ 199 w 204"/>
                  <a:gd name="T3" fmla="*/ 6 h 11"/>
                  <a:gd name="T4" fmla="*/ 199 w 204"/>
                  <a:gd name="T5" fmla="*/ 0 h 11"/>
                  <a:gd name="T6" fmla="*/ 204 w 204"/>
                  <a:gd name="T7" fmla="*/ 0 h 11"/>
                  <a:gd name="T8" fmla="*/ 0 60000 65536"/>
                  <a:gd name="T9" fmla="*/ 0 60000 65536"/>
                  <a:gd name="T10" fmla="*/ 0 60000 65536"/>
                  <a:gd name="T11" fmla="*/ 0 60000 65536"/>
                  <a:gd name="T12" fmla="*/ 0 w 204"/>
                  <a:gd name="T13" fmla="*/ 0 h 11"/>
                  <a:gd name="T14" fmla="*/ 204 w 204"/>
                  <a:gd name="T15" fmla="*/ 11 h 11"/>
                </a:gdLst>
                <a:ahLst/>
                <a:cxnLst>
                  <a:cxn ang="T8">
                    <a:pos x="T0" y="T1"/>
                  </a:cxn>
                  <a:cxn ang="T9">
                    <a:pos x="T2" y="T3"/>
                  </a:cxn>
                  <a:cxn ang="T10">
                    <a:pos x="T4" y="T5"/>
                  </a:cxn>
                  <a:cxn ang="T11">
                    <a:pos x="T6" y="T7"/>
                  </a:cxn>
                </a:cxnLst>
                <a:rect l="T12" t="T13" r="T14" b="T15"/>
                <a:pathLst>
                  <a:path w="204" h="11">
                    <a:moveTo>
                      <a:pt x="0" y="11"/>
                    </a:moveTo>
                    <a:lnTo>
                      <a:pt x="199" y="6"/>
                    </a:lnTo>
                    <a:lnTo>
                      <a:pt x="199" y="0"/>
                    </a:lnTo>
                    <a:lnTo>
                      <a:pt x="204" y="0"/>
                    </a:lnTo>
                  </a:path>
                </a:pathLst>
              </a:custGeom>
              <a:noFill/>
              <a:ln w="3175">
                <a:solidFill>
                  <a:srgbClr val="000000"/>
                </a:solidFill>
                <a:miter lim="800000"/>
                <a:headEnd/>
                <a:tailEnd/>
              </a:ln>
            </p:spPr>
            <p:txBody>
              <a:bodyPr/>
              <a:lstStyle/>
              <a:p>
                <a:pPr algn="ctr" eaLnBrk="0" hangingPunct="0"/>
                <a:endParaRPr lang="en-US" dirty="0"/>
              </a:p>
            </p:txBody>
          </p:sp>
          <p:sp>
            <p:nvSpPr>
              <p:cNvPr id="943" name="Freeform 4149"/>
              <p:cNvSpPr>
                <a:spLocks/>
              </p:cNvSpPr>
              <p:nvPr/>
            </p:nvSpPr>
            <p:spPr bwMode="auto">
              <a:xfrm>
                <a:off x="5550" y="2709"/>
                <a:ext cx="40" cy="251"/>
              </a:xfrm>
              <a:custGeom>
                <a:avLst/>
                <a:gdLst>
                  <a:gd name="T0" fmla="*/ 0 w 40"/>
                  <a:gd name="T1" fmla="*/ 0 h 251"/>
                  <a:gd name="T2" fmla="*/ 8 w 40"/>
                  <a:gd name="T3" fmla="*/ 9 h 251"/>
                  <a:gd name="T4" fmla="*/ 5 w 40"/>
                  <a:gd name="T5" fmla="*/ 14 h 251"/>
                  <a:gd name="T6" fmla="*/ 16 w 40"/>
                  <a:gd name="T7" fmla="*/ 11 h 251"/>
                  <a:gd name="T8" fmla="*/ 16 w 40"/>
                  <a:gd name="T9" fmla="*/ 14 h 251"/>
                  <a:gd name="T10" fmla="*/ 21 w 40"/>
                  <a:gd name="T11" fmla="*/ 21 h 251"/>
                  <a:gd name="T12" fmla="*/ 19 w 40"/>
                  <a:gd name="T13" fmla="*/ 17 h 251"/>
                  <a:gd name="T14" fmla="*/ 19 w 40"/>
                  <a:gd name="T15" fmla="*/ 21 h 251"/>
                  <a:gd name="T16" fmla="*/ 16 w 40"/>
                  <a:gd name="T17" fmla="*/ 17 h 251"/>
                  <a:gd name="T18" fmla="*/ 16 w 40"/>
                  <a:gd name="T19" fmla="*/ 24 h 251"/>
                  <a:gd name="T20" fmla="*/ 21 w 40"/>
                  <a:gd name="T21" fmla="*/ 21 h 251"/>
                  <a:gd name="T22" fmla="*/ 22 w 40"/>
                  <a:gd name="T23" fmla="*/ 24 h 251"/>
                  <a:gd name="T24" fmla="*/ 16 w 40"/>
                  <a:gd name="T25" fmla="*/ 25 h 251"/>
                  <a:gd name="T26" fmla="*/ 22 w 40"/>
                  <a:gd name="T27" fmla="*/ 27 h 251"/>
                  <a:gd name="T28" fmla="*/ 29 w 40"/>
                  <a:gd name="T29" fmla="*/ 46 h 251"/>
                  <a:gd name="T30" fmla="*/ 31 w 40"/>
                  <a:gd name="T31" fmla="*/ 62 h 251"/>
                  <a:gd name="T32" fmla="*/ 34 w 40"/>
                  <a:gd name="T33" fmla="*/ 65 h 251"/>
                  <a:gd name="T34" fmla="*/ 35 w 40"/>
                  <a:gd name="T35" fmla="*/ 75 h 251"/>
                  <a:gd name="T36" fmla="*/ 24 w 40"/>
                  <a:gd name="T37" fmla="*/ 72 h 251"/>
                  <a:gd name="T38" fmla="*/ 35 w 40"/>
                  <a:gd name="T39" fmla="*/ 75 h 251"/>
                  <a:gd name="T40" fmla="*/ 39 w 40"/>
                  <a:gd name="T41" fmla="*/ 88 h 251"/>
                  <a:gd name="T42" fmla="*/ 40 w 40"/>
                  <a:gd name="T43" fmla="*/ 152 h 251"/>
                  <a:gd name="T44" fmla="*/ 31 w 40"/>
                  <a:gd name="T45" fmla="*/ 152 h 251"/>
                  <a:gd name="T46" fmla="*/ 40 w 40"/>
                  <a:gd name="T47" fmla="*/ 152 h 251"/>
                  <a:gd name="T48" fmla="*/ 35 w 40"/>
                  <a:gd name="T49" fmla="*/ 251 h 2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251"/>
                  <a:gd name="T77" fmla="*/ 40 w 40"/>
                  <a:gd name="T78" fmla="*/ 251 h 2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251">
                    <a:moveTo>
                      <a:pt x="0" y="0"/>
                    </a:moveTo>
                    <a:lnTo>
                      <a:pt x="8" y="9"/>
                    </a:lnTo>
                    <a:lnTo>
                      <a:pt x="5" y="14"/>
                    </a:lnTo>
                    <a:lnTo>
                      <a:pt x="16" y="11"/>
                    </a:lnTo>
                    <a:lnTo>
                      <a:pt x="16" y="14"/>
                    </a:lnTo>
                    <a:lnTo>
                      <a:pt x="21" y="21"/>
                    </a:lnTo>
                    <a:lnTo>
                      <a:pt x="19" y="17"/>
                    </a:lnTo>
                    <a:lnTo>
                      <a:pt x="19" y="21"/>
                    </a:lnTo>
                    <a:lnTo>
                      <a:pt x="16" y="17"/>
                    </a:lnTo>
                    <a:lnTo>
                      <a:pt x="16" y="24"/>
                    </a:lnTo>
                    <a:lnTo>
                      <a:pt x="21" y="21"/>
                    </a:lnTo>
                    <a:lnTo>
                      <a:pt x="22" y="24"/>
                    </a:lnTo>
                    <a:lnTo>
                      <a:pt x="16" y="25"/>
                    </a:lnTo>
                    <a:lnTo>
                      <a:pt x="22" y="27"/>
                    </a:lnTo>
                    <a:lnTo>
                      <a:pt x="29" y="46"/>
                    </a:lnTo>
                    <a:lnTo>
                      <a:pt x="31" y="62"/>
                    </a:lnTo>
                    <a:lnTo>
                      <a:pt x="34" y="65"/>
                    </a:lnTo>
                    <a:lnTo>
                      <a:pt x="35" y="75"/>
                    </a:lnTo>
                    <a:lnTo>
                      <a:pt x="24" y="72"/>
                    </a:lnTo>
                    <a:lnTo>
                      <a:pt x="35" y="75"/>
                    </a:lnTo>
                    <a:lnTo>
                      <a:pt x="39" y="88"/>
                    </a:lnTo>
                    <a:lnTo>
                      <a:pt x="40" y="152"/>
                    </a:lnTo>
                    <a:lnTo>
                      <a:pt x="31" y="152"/>
                    </a:lnTo>
                    <a:lnTo>
                      <a:pt x="40" y="152"/>
                    </a:lnTo>
                    <a:lnTo>
                      <a:pt x="35" y="251"/>
                    </a:lnTo>
                  </a:path>
                </a:pathLst>
              </a:custGeom>
              <a:noFill/>
              <a:ln w="3175">
                <a:solidFill>
                  <a:srgbClr val="000000"/>
                </a:solidFill>
                <a:miter lim="800000"/>
                <a:headEnd/>
                <a:tailEnd/>
              </a:ln>
            </p:spPr>
            <p:txBody>
              <a:bodyPr/>
              <a:lstStyle/>
              <a:p>
                <a:pPr algn="ctr" eaLnBrk="0" hangingPunct="0"/>
                <a:endParaRPr lang="en-US" dirty="0"/>
              </a:p>
            </p:txBody>
          </p:sp>
          <p:sp>
            <p:nvSpPr>
              <p:cNvPr id="944" name="Freeform 4150"/>
              <p:cNvSpPr>
                <a:spLocks/>
              </p:cNvSpPr>
              <p:nvPr/>
            </p:nvSpPr>
            <p:spPr bwMode="auto">
              <a:xfrm>
                <a:off x="5581" y="2960"/>
                <a:ext cx="4" cy="54"/>
              </a:xfrm>
              <a:custGeom>
                <a:avLst/>
                <a:gdLst>
                  <a:gd name="T0" fmla="*/ 4 w 4"/>
                  <a:gd name="T1" fmla="*/ 0 h 54"/>
                  <a:gd name="T2" fmla="*/ 4 w 4"/>
                  <a:gd name="T3" fmla="*/ 6 h 54"/>
                  <a:gd name="T4" fmla="*/ 0 w 4"/>
                  <a:gd name="T5" fmla="*/ 5 h 54"/>
                  <a:gd name="T6" fmla="*/ 4 w 4"/>
                  <a:gd name="T7" fmla="*/ 6 h 54"/>
                  <a:gd name="T8" fmla="*/ 0 w 4"/>
                  <a:gd name="T9" fmla="*/ 54 h 54"/>
                  <a:gd name="T10" fmla="*/ 0 60000 65536"/>
                  <a:gd name="T11" fmla="*/ 0 60000 65536"/>
                  <a:gd name="T12" fmla="*/ 0 60000 65536"/>
                  <a:gd name="T13" fmla="*/ 0 60000 65536"/>
                  <a:gd name="T14" fmla="*/ 0 60000 65536"/>
                  <a:gd name="T15" fmla="*/ 0 w 4"/>
                  <a:gd name="T16" fmla="*/ 0 h 54"/>
                  <a:gd name="T17" fmla="*/ 4 w 4"/>
                  <a:gd name="T18" fmla="*/ 54 h 54"/>
                </a:gdLst>
                <a:ahLst/>
                <a:cxnLst>
                  <a:cxn ang="T10">
                    <a:pos x="T0" y="T1"/>
                  </a:cxn>
                  <a:cxn ang="T11">
                    <a:pos x="T2" y="T3"/>
                  </a:cxn>
                  <a:cxn ang="T12">
                    <a:pos x="T4" y="T5"/>
                  </a:cxn>
                  <a:cxn ang="T13">
                    <a:pos x="T6" y="T7"/>
                  </a:cxn>
                  <a:cxn ang="T14">
                    <a:pos x="T8" y="T9"/>
                  </a:cxn>
                </a:cxnLst>
                <a:rect l="T15" t="T16" r="T17" b="T18"/>
                <a:pathLst>
                  <a:path w="4" h="54">
                    <a:moveTo>
                      <a:pt x="4" y="0"/>
                    </a:moveTo>
                    <a:lnTo>
                      <a:pt x="4" y="6"/>
                    </a:lnTo>
                    <a:lnTo>
                      <a:pt x="0" y="5"/>
                    </a:lnTo>
                    <a:lnTo>
                      <a:pt x="4" y="6"/>
                    </a:lnTo>
                    <a:lnTo>
                      <a:pt x="0" y="54"/>
                    </a:lnTo>
                  </a:path>
                </a:pathLst>
              </a:custGeom>
              <a:noFill/>
              <a:ln w="3175">
                <a:solidFill>
                  <a:srgbClr val="000000"/>
                </a:solidFill>
                <a:miter lim="800000"/>
                <a:headEnd/>
                <a:tailEnd/>
              </a:ln>
            </p:spPr>
            <p:txBody>
              <a:bodyPr/>
              <a:lstStyle/>
              <a:p>
                <a:pPr algn="ctr" eaLnBrk="0" hangingPunct="0"/>
                <a:endParaRPr lang="en-US" dirty="0"/>
              </a:p>
            </p:txBody>
          </p:sp>
          <p:sp>
            <p:nvSpPr>
              <p:cNvPr id="945" name="Line 4151"/>
              <p:cNvSpPr>
                <a:spLocks noChangeShapeType="1"/>
              </p:cNvSpPr>
              <p:nvPr/>
            </p:nvSpPr>
            <p:spPr bwMode="auto">
              <a:xfrm flipH="1" flipV="1">
                <a:off x="5577" y="3011"/>
                <a:ext cx="4" cy="3"/>
              </a:xfrm>
              <a:prstGeom prst="line">
                <a:avLst/>
              </a:prstGeom>
              <a:noFill/>
              <a:ln w="3175">
                <a:solidFill>
                  <a:srgbClr val="000000"/>
                </a:solidFill>
                <a:miter lim="800000"/>
                <a:headEnd/>
                <a:tailEnd/>
              </a:ln>
            </p:spPr>
            <p:txBody>
              <a:bodyPr/>
              <a:lstStyle/>
              <a:p>
                <a:endParaRPr lang="en-US" dirty="0"/>
              </a:p>
            </p:txBody>
          </p:sp>
          <p:sp>
            <p:nvSpPr>
              <p:cNvPr id="946" name="Line 4152"/>
              <p:cNvSpPr>
                <a:spLocks noChangeShapeType="1"/>
              </p:cNvSpPr>
              <p:nvPr/>
            </p:nvSpPr>
            <p:spPr bwMode="auto">
              <a:xfrm flipH="1">
                <a:off x="5576" y="3011"/>
                <a:ext cx="1" cy="1"/>
              </a:xfrm>
              <a:prstGeom prst="line">
                <a:avLst/>
              </a:prstGeom>
              <a:noFill/>
              <a:ln w="3175">
                <a:solidFill>
                  <a:srgbClr val="000000"/>
                </a:solidFill>
                <a:miter lim="800000"/>
                <a:headEnd/>
                <a:tailEnd/>
              </a:ln>
            </p:spPr>
            <p:txBody>
              <a:bodyPr/>
              <a:lstStyle/>
              <a:p>
                <a:endParaRPr lang="en-US" dirty="0"/>
              </a:p>
            </p:txBody>
          </p:sp>
          <p:sp>
            <p:nvSpPr>
              <p:cNvPr id="947" name="Line 4153"/>
              <p:cNvSpPr>
                <a:spLocks noChangeShapeType="1"/>
              </p:cNvSpPr>
              <p:nvPr/>
            </p:nvSpPr>
            <p:spPr bwMode="auto">
              <a:xfrm flipH="1" flipV="1">
                <a:off x="5488" y="3010"/>
                <a:ext cx="88" cy="1"/>
              </a:xfrm>
              <a:prstGeom prst="line">
                <a:avLst/>
              </a:prstGeom>
              <a:noFill/>
              <a:ln w="3175">
                <a:solidFill>
                  <a:srgbClr val="000000"/>
                </a:solidFill>
                <a:miter lim="800000"/>
                <a:headEnd/>
                <a:tailEnd/>
              </a:ln>
            </p:spPr>
            <p:txBody>
              <a:bodyPr/>
              <a:lstStyle/>
              <a:p>
                <a:endParaRPr lang="en-US" dirty="0"/>
              </a:p>
            </p:txBody>
          </p:sp>
          <p:sp>
            <p:nvSpPr>
              <p:cNvPr id="948" name="Line 4154"/>
              <p:cNvSpPr>
                <a:spLocks noChangeShapeType="1"/>
              </p:cNvSpPr>
              <p:nvPr/>
            </p:nvSpPr>
            <p:spPr bwMode="auto">
              <a:xfrm>
                <a:off x="5488" y="3010"/>
                <a:ext cx="1" cy="1"/>
              </a:xfrm>
              <a:prstGeom prst="line">
                <a:avLst/>
              </a:prstGeom>
              <a:noFill/>
              <a:ln w="3175">
                <a:solidFill>
                  <a:srgbClr val="000000"/>
                </a:solidFill>
                <a:miter lim="800000"/>
                <a:headEnd/>
                <a:tailEnd/>
              </a:ln>
            </p:spPr>
            <p:txBody>
              <a:bodyPr/>
              <a:lstStyle/>
              <a:p>
                <a:endParaRPr lang="en-US" dirty="0"/>
              </a:p>
            </p:txBody>
          </p:sp>
          <p:sp>
            <p:nvSpPr>
              <p:cNvPr id="949" name="Line 4155"/>
              <p:cNvSpPr>
                <a:spLocks noChangeShapeType="1"/>
              </p:cNvSpPr>
              <p:nvPr/>
            </p:nvSpPr>
            <p:spPr bwMode="auto">
              <a:xfrm flipH="1">
                <a:off x="5239" y="3010"/>
                <a:ext cx="249" cy="8"/>
              </a:xfrm>
              <a:prstGeom prst="line">
                <a:avLst/>
              </a:prstGeom>
              <a:noFill/>
              <a:ln w="3175">
                <a:solidFill>
                  <a:srgbClr val="000000"/>
                </a:solidFill>
                <a:miter lim="800000"/>
                <a:headEnd/>
                <a:tailEnd/>
              </a:ln>
            </p:spPr>
            <p:txBody>
              <a:bodyPr/>
              <a:lstStyle/>
              <a:p>
                <a:endParaRPr lang="en-US" dirty="0"/>
              </a:p>
            </p:txBody>
          </p:sp>
          <p:sp>
            <p:nvSpPr>
              <p:cNvPr id="950" name="Line 4156"/>
              <p:cNvSpPr>
                <a:spLocks noChangeShapeType="1"/>
              </p:cNvSpPr>
              <p:nvPr/>
            </p:nvSpPr>
            <p:spPr bwMode="auto">
              <a:xfrm flipH="1" flipV="1">
                <a:off x="5233" y="2826"/>
                <a:ext cx="6" cy="192"/>
              </a:xfrm>
              <a:prstGeom prst="line">
                <a:avLst/>
              </a:prstGeom>
              <a:noFill/>
              <a:ln w="3175">
                <a:solidFill>
                  <a:srgbClr val="000000"/>
                </a:solidFill>
                <a:miter lim="800000"/>
                <a:headEnd/>
                <a:tailEnd/>
              </a:ln>
            </p:spPr>
            <p:txBody>
              <a:bodyPr/>
              <a:lstStyle/>
              <a:p>
                <a:endParaRPr lang="en-US" dirty="0"/>
              </a:p>
            </p:txBody>
          </p:sp>
          <p:sp>
            <p:nvSpPr>
              <p:cNvPr id="951" name="Line 4157"/>
              <p:cNvSpPr>
                <a:spLocks noChangeShapeType="1"/>
              </p:cNvSpPr>
              <p:nvPr/>
            </p:nvSpPr>
            <p:spPr bwMode="auto">
              <a:xfrm flipV="1">
                <a:off x="5233" y="2824"/>
                <a:ext cx="1" cy="2"/>
              </a:xfrm>
              <a:prstGeom prst="line">
                <a:avLst/>
              </a:prstGeom>
              <a:noFill/>
              <a:ln w="3175">
                <a:solidFill>
                  <a:srgbClr val="000000"/>
                </a:solidFill>
                <a:miter lim="800000"/>
                <a:headEnd/>
                <a:tailEnd/>
              </a:ln>
            </p:spPr>
            <p:txBody>
              <a:bodyPr/>
              <a:lstStyle/>
              <a:p>
                <a:endParaRPr lang="en-US" dirty="0"/>
              </a:p>
            </p:txBody>
          </p:sp>
          <p:sp>
            <p:nvSpPr>
              <p:cNvPr id="952" name="Freeform 4158"/>
              <p:cNvSpPr>
                <a:spLocks/>
              </p:cNvSpPr>
              <p:nvPr/>
            </p:nvSpPr>
            <p:spPr bwMode="auto">
              <a:xfrm>
                <a:off x="5233" y="2720"/>
                <a:ext cx="113" cy="131"/>
              </a:xfrm>
              <a:custGeom>
                <a:avLst/>
                <a:gdLst>
                  <a:gd name="T0" fmla="*/ 0 w 113"/>
                  <a:gd name="T1" fmla="*/ 104 h 131"/>
                  <a:gd name="T2" fmla="*/ 14 w 113"/>
                  <a:gd name="T3" fmla="*/ 112 h 131"/>
                  <a:gd name="T4" fmla="*/ 27 w 113"/>
                  <a:gd name="T5" fmla="*/ 125 h 131"/>
                  <a:gd name="T6" fmla="*/ 43 w 113"/>
                  <a:gd name="T7" fmla="*/ 125 h 131"/>
                  <a:gd name="T8" fmla="*/ 66 w 113"/>
                  <a:gd name="T9" fmla="*/ 131 h 131"/>
                  <a:gd name="T10" fmla="*/ 85 w 113"/>
                  <a:gd name="T11" fmla="*/ 99 h 131"/>
                  <a:gd name="T12" fmla="*/ 79 w 113"/>
                  <a:gd name="T13" fmla="*/ 74 h 131"/>
                  <a:gd name="T14" fmla="*/ 98 w 113"/>
                  <a:gd name="T15" fmla="*/ 58 h 131"/>
                  <a:gd name="T16" fmla="*/ 113 w 113"/>
                  <a:gd name="T17" fmla="*/ 30 h 131"/>
                  <a:gd name="T18" fmla="*/ 113 w 113"/>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131"/>
                  <a:gd name="T32" fmla="*/ 113 w 113"/>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131">
                    <a:moveTo>
                      <a:pt x="0" y="104"/>
                    </a:moveTo>
                    <a:lnTo>
                      <a:pt x="14" y="112"/>
                    </a:lnTo>
                    <a:lnTo>
                      <a:pt x="27" y="125"/>
                    </a:lnTo>
                    <a:lnTo>
                      <a:pt x="43" y="125"/>
                    </a:lnTo>
                    <a:lnTo>
                      <a:pt x="66" y="131"/>
                    </a:lnTo>
                    <a:lnTo>
                      <a:pt x="85" y="99"/>
                    </a:lnTo>
                    <a:lnTo>
                      <a:pt x="79" y="74"/>
                    </a:lnTo>
                    <a:lnTo>
                      <a:pt x="98" y="58"/>
                    </a:lnTo>
                    <a:lnTo>
                      <a:pt x="113" y="30"/>
                    </a:lnTo>
                    <a:lnTo>
                      <a:pt x="113" y="0"/>
                    </a:lnTo>
                  </a:path>
                </a:pathLst>
              </a:custGeom>
              <a:noFill/>
              <a:ln w="3175">
                <a:solidFill>
                  <a:srgbClr val="000000"/>
                </a:solidFill>
                <a:miter lim="800000"/>
                <a:headEnd/>
                <a:tailEnd/>
              </a:ln>
            </p:spPr>
            <p:txBody>
              <a:bodyPr/>
              <a:lstStyle/>
              <a:p>
                <a:pPr algn="ctr" eaLnBrk="0" hangingPunct="0"/>
                <a:endParaRPr lang="en-US" dirty="0"/>
              </a:p>
            </p:txBody>
          </p:sp>
          <p:sp>
            <p:nvSpPr>
              <p:cNvPr id="953" name="Line 4159"/>
              <p:cNvSpPr>
                <a:spLocks noChangeShapeType="1"/>
              </p:cNvSpPr>
              <p:nvPr/>
            </p:nvSpPr>
            <p:spPr bwMode="auto">
              <a:xfrm>
                <a:off x="4642" y="2712"/>
                <a:ext cx="2" cy="1"/>
              </a:xfrm>
              <a:prstGeom prst="line">
                <a:avLst/>
              </a:prstGeom>
              <a:noFill/>
              <a:ln w="3175">
                <a:solidFill>
                  <a:srgbClr val="000000"/>
                </a:solidFill>
                <a:miter lim="800000"/>
                <a:headEnd/>
                <a:tailEnd/>
              </a:ln>
            </p:spPr>
            <p:txBody>
              <a:bodyPr/>
              <a:lstStyle/>
              <a:p>
                <a:endParaRPr lang="en-US" dirty="0"/>
              </a:p>
            </p:txBody>
          </p:sp>
          <p:sp>
            <p:nvSpPr>
              <p:cNvPr id="954" name="Line 4160"/>
              <p:cNvSpPr>
                <a:spLocks noChangeShapeType="1"/>
              </p:cNvSpPr>
              <p:nvPr/>
            </p:nvSpPr>
            <p:spPr bwMode="auto">
              <a:xfrm>
                <a:off x="4760" y="2714"/>
                <a:ext cx="2" cy="1"/>
              </a:xfrm>
              <a:prstGeom prst="line">
                <a:avLst/>
              </a:prstGeom>
              <a:noFill/>
              <a:ln w="3175">
                <a:solidFill>
                  <a:srgbClr val="000000"/>
                </a:solidFill>
                <a:miter lim="800000"/>
                <a:headEnd/>
                <a:tailEnd/>
              </a:ln>
            </p:spPr>
            <p:txBody>
              <a:bodyPr/>
              <a:lstStyle/>
              <a:p>
                <a:endParaRPr lang="en-US" dirty="0"/>
              </a:p>
            </p:txBody>
          </p:sp>
          <p:sp>
            <p:nvSpPr>
              <p:cNvPr id="955" name="Line 4161"/>
              <p:cNvSpPr>
                <a:spLocks noChangeShapeType="1"/>
              </p:cNvSpPr>
              <p:nvPr/>
            </p:nvSpPr>
            <p:spPr bwMode="auto">
              <a:xfrm>
                <a:off x="4644" y="2714"/>
                <a:ext cx="1" cy="1"/>
              </a:xfrm>
              <a:prstGeom prst="line">
                <a:avLst/>
              </a:prstGeom>
              <a:noFill/>
              <a:ln w="3175">
                <a:solidFill>
                  <a:srgbClr val="000000"/>
                </a:solidFill>
                <a:miter lim="800000"/>
                <a:headEnd/>
                <a:tailEnd/>
              </a:ln>
            </p:spPr>
            <p:txBody>
              <a:bodyPr/>
              <a:lstStyle/>
              <a:p>
                <a:endParaRPr lang="en-US" dirty="0"/>
              </a:p>
            </p:txBody>
          </p:sp>
          <p:sp>
            <p:nvSpPr>
              <p:cNvPr id="956" name="Line 4162"/>
              <p:cNvSpPr>
                <a:spLocks noChangeShapeType="1"/>
              </p:cNvSpPr>
              <p:nvPr/>
            </p:nvSpPr>
            <p:spPr bwMode="auto">
              <a:xfrm flipV="1">
                <a:off x="4649" y="2712"/>
                <a:ext cx="1" cy="2"/>
              </a:xfrm>
              <a:prstGeom prst="line">
                <a:avLst/>
              </a:prstGeom>
              <a:noFill/>
              <a:ln w="3175">
                <a:solidFill>
                  <a:srgbClr val="000000"/>
                </a:solidFill>
                <a:miter lim="800000"/>
                <a:headEnd/>
                <a:tailEnd/>
              </a:ln>
            </p:spPr>
            <p:txBody>
              <a:bodyPr/>
              <a:lstStyle/>
              <a:p>
                <a:endParaRPr lang="en-US" dirty="0"/>
              </a:p>
            </p:txBody>
          </p:sp>
          <p:sp>
            <p:nvSpPr>
              <p:cNvPr id="957" name="Line 4163"/>
              <p:cNvSpPr>
                <a:spLocks noChangeShapeType="1"/>
              </p:cNvSpPr>
              <p:nvPr/>
            </p:nvSpPr>
            <p:spPr bwMode="auto">
              <a:xfrm>
                <a:off x="4645" y="2714"/>
                <a:ext cx="2" cy="1"/>
              </a:xfrm>
              <a:prstGeom prst="line">
                <a:avLst/>
              </a:prstGeom>
              <a:noFill/>
              <a:ln w="3175">
                <a:solidFill>
                  <a:srgbClr val="000000"/>
                </a:solidFill>
                <a:miter lim="800000"/>
                <a:headEnd/>
                <a:tailEnd/>
              </a:ln>
            </p:spPr>
            <p:txBody>
              <a:bodyPr/>
              <a:lstStyle/>
              <a:p>
                <a:endParaRPr lang="en-US" dirty="0"/>
              </a:p>
            </p:txBody>
          </p:sp>
          <p:sp>
            <p:nvSpPr>
              <p:cNvPr id="958" name="Freeform 4164"/>
              <p:cNvSpPr>
                <a:spLocks/>
              </p:cNvSpPr>
              <p:nvPr/>
            </p:nvSpPr>
            <p:spPr bwMode="auto">
              <a:xfrm>
                <a:off x="4620" y="2717"/>
                <a:ext cx="29" cy="24"/>
              </a:xfrm>
              <a:custGeom>
                <a:avLst/>
                <a:gdLst>
                  <a:gd name="T0" fmla="*/ 0 w 29"/>
                  <a:gd name="T1" fmla="*/ 24 h 24"/>
                  <a:gd name="T2" fmla="*/ 29 w 29"/>
                  <a:gd name="T3" fmla="*/ 24 h 24"/>
                  <a:gd name="T4" fmla="*/ 29 w 29"/>
                  <a:gd name="T5" fmla="*/ 0 h 24"/>
                  <a:gd name="T6" fmla="*/ 0 60000 65536"/>
                  <a:gd name="T7" fmla="*/ 0 60000 65536"/>
                  <a:gd name="T8" fmla="*/ 0 60000 65536"/>
                  <a:gd name="T9" fmla="*/ 0 w 29"/>
                  <a:gd name="T10" fmla="*/ 0 h 24"/>
                  <a:gd name="T11" fmla="*/ 29 w 29"/>
                  <a:gd name="T12" fmla="*/ 24 h 24"/>
                </a:gdLst>
                <a:ahLst/>
                <a:cxnLst>
                  <a:cxn ang="T6">
                    <a:pos x="T0" y="T1"/>
                  </a:cxn>
                  <a:cxn ang="T7">
                    <a:pos x="T2" y="T3"/>
                  </a:cxn>
                  <a:cxn ang="T8">
                    <a:pos x="T4" y="T5"/>
                  </a:cxn>
                </a:cxnLst>
                <a:rect l="T9" t="T10" r="T11" b="T12"/>
                <a:pathLst>
                  <a:path w="29" h="24">
                    <a:moveTo>
                      <a:pt x="0" y="24"/>
                    </a:moveTo>
                    <a:lnTo>
                      <a:pt x="29" y="24"/>
                    </a:lnTo>
                    <a:lnTo>
                      <a:pt x="29" y="0"/>
                    </a:lnTo>
                  </a:path>
                </a:pathLst>
              </a:custGeom>
              <a:noFill/>
              <a:ln w="3175">
                <a:solidFill>
                  <a:srgbClr val="000000"/>
                </a:solidFill>
                <a:miter lim="800000"/>
                <a:headEnd/>
                <a:tailEnd/>
              </a:ln>
            </p:spPr>
            <p:txBody>
              <a:bodyPr/>
              <a:lstStyle/>
              <a:p>
                <a:pPr algn="ctr" eaLnBrk="0" hangingPunct="0"/>
                <a:endParaRPr lang="en-US" dirty="0"/>
              </a:p>
            </p:txBody>
          </p:sp>
          <p:sp>
            <p:nvSpPr>
              <p:cNvPr id="959" name="Freeform 4165"/>
              <p:cNvSpPr>
                <a:spLocks/>
              </p:cNvSpPr>
              <p:nvPr/>
            </p:nvSpPr>
            <p:spPr bwMode="auto">
              <a:xfrm>
                <a:off x="4642" y="2717"/>
                <a:ext cx="52" cy="101"/>
              </a:xfrm>
              <a:custGeom>
                <a:avLst/>
                <a:gdLst>
                  <a:gd name="T0" fmla="*/ 7 w 52"/>
                  <a:gd name="T1" fmla="*/ 0 h 101"/>
                  <a:gd name="T2" fmla="*/ 18 w 52"/>
                  <a:gd name="T3" fmla="*/ 19 h 101"/>
                  <a:gd name="T4" fmla="*/ 26 w 52"/>
                  <a:gd name="T5" fmla="*/ 19 h 101"/>
                  <a:gd name="T6" fmla="*/ 37 w 52"/>
                  <a:gd name="T7" fmla="*/ 27 h 101"/>
                  <a:gd name="T8" fmla="*/ 44 w 52"/>
                  <a:gd name="T9" fmla="*/ 49 h 101"/>
                  <a:gd name="T10" fmla="*/ 39 w 52"/>
                  <a:gd name="T11" fmla="*/ 49 h 101"/>
                  <a:gd name="T12" fmla="*/ 44 w 52"/>
                  <a:gd name="T13" fmla="*/ 51 h 101"/>
                  <a:gd name="T14" fmla="*/ 47 w 52"/>
                  <a:gd name="T15" fmla="*/ 64 h 101"/>
                  <a:gd name="T16" fmla="*/ 52 w 52"/>
                  <a:gd name="T17" fmla="*/ 97 h 101"/>
                  <a:gd name="T18" fmla="*/ 46 w 52"/>
                  <a:gd name="T19" fmla="*/ 101 h 101"/>
                  <a:gd name="T20" fmla="*/ 42 w 52"/>
                  <a:gd name="T21" fmla="*/ 94 h 101"/>
                  <a:gd name="T22" fmla="*/ 42 w 52"/>
                  <a:gd name="T23" fmla="*/ 88 h 101"/>
                  <a:gd name="T24" fmla="*/ 49 w 52"/>
                  <a:gd name="T25" fmla="*/ 86 h 101"/>
                  <a:gd name="T26" fmla="*/ 47 w 52"/>
                  <a:gd name="T27" fmla="*/ 86 h 101"/>
                  <a:gd name="T28" fmla="*/ 46 w 52"/>
                  <a:gd name="T29" fmla="*/ 80 h 101"/>
                  <a:gd name="T30" fmla="*/ 34 w 52"/>
                  <a:gd name="T31" fmla="*/ 93 h 101"/>
                  <a:gd name="T32" fmla="*/ 24 w 52"/>
                  <a:gd name="T33" fmla="*/ 85 h 101"/>
                  <a:gd name="T34" fmla="*/ 23 w 52"/>
                  <a:gd name="T35" fmla="*/ 89 h 101"/>
                  <a:gd name="T36" fmla="*/ 21 w 52"/>
                  <a:gd name="T37" fmla="*/ 86 h 101"/>
                  <a:gd name="T38" fmla="*/ 18 w 52"/>
                  <a:gd name="T39" fmla="*/ 86 h 101"/>
                  <a:gd name="T40" fmla="*/ 23 w 52"/>
                  <a:gd name="T41" fmla="*/ 83 h 101"/>
                  <a:gd name="T42" fmla="*/ 15 w 52"/>
                  <a:gd name="T43" fmla="*/ 88 h 101"/>
                  <a:gd name="T44" fmla="*/ 10 w 52"/>
                  <a:gd name="T45" fmla="*/ 81 h 101"/>
                  <a:gd name="T46" fmla="*/ 15 w 52"/>
                  <a:gd name="T47" fmla="*/ 81 h 101"/>
                  <a:gd name="T48" fmla="*/ 13 w 52"/>
                  <a:gd name="T49" fmla="*/ 78 h 101"/>
                  <a:gd name="T50" fmla="*/ 16 w 52"/>
                  <a:gd name="T51" fmla="*/ 75 h 101"/>
                  <a:gd name="T52" fmla="*/ 10 w 52"/>
                  <a:gd name="T53" fmla="*/ 75 h 101"/>
                  <a:gd name="T54" fmla="*/ 13 w 52"/>
                  <a:gd name="T55" fmla="*/ 80 h 101"/>
                  <a:gd name="T56" fmla="*/ 8 w 52"/>
                  <a:gd name="T57" fmla="*/ 85 h 101"/>
                  <a:gd name="T58" fmla="*/ 0 w 52"/>
                  <a:gd name="T59" fmla="*/ 69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
                  <a:gd name="T91" fmla="*/ 0 h 101"/>
                  <a:gd name="T92" fmla="*/ 52 w 52"/>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 h="101">
                    <a:moveTo>
                      <a:pt x="7" y="0"/>
                    </a:moveTo>
                    <a:lnTo>
                      <a:pt x="18" y="19"/>
                    </a:lnTo>
                    <a:lnTo>
                      <a:pt x="26" y="19"/>
                    </a:lnTo>
                    <a:lnTo>
                      <a:pt x="37" y="27"/>
                    </a:lnTo>
                    <a:lnTo>
                      <a:pt x="44" y="49"/>
                    </a:lnTo>
                    <a:lnTo>
                      <a:pt x="39" y="49"/>
                    </a:lnTo>
                    <a:lnTo>
                      <a:pt x="44" y="51"/>
                    </a:lnTo>
                    <a:lnTo>
                      <a:pt x="47" y="64"/>
                    </a:lnTo>
                    <a:lnTo>
                      <a:pt x="52" y="97"/>
                    </a:lnTo>
                    <a:lnTo>
                      <a:pt x="46" y="101"/>
                    </a:lnTo>
                    <a:lnTo>
                      <a:pt x="42" y="94"/>
                    </a:lnTo>
                    <a:lnTo>
                      <a:pt x="42" y="88"/>
                    </a:lnTo>
                    <a:lnTo>
                      <a:pt x="49" y="86"/>
                    </a:lnTo>
                    <a:lnTo>
                      <a:pt x="47" y="86"/>
                    </a:lnTo>
                    <a:lnTo>
                      <a:pt x="46" y="80"/>
                    </a:lnTo>
                    <a:lnTo>
                      <a:pt x="34" y="93"/>
                    </a:lnTo>
                    <a:lnTo>
                      <a:pt x="24" y="85"/>
                    </a:lnTo>
                    <a:lnTo>
                      <a:pt x="23" y="89"/>
                    </a:lnTo>
                    <a:lnTo>
                      <a:pt x="21" y="86"/>
                    </a:lnTo>
                    <a:lnTo>
                      <a:pt x="18" y="86"/>
                    </a:lnTo>
                    <a:lnTo>
                      <a:pt x="23" y="83"/>
                    </a:lnTo>
                    <a:lnTo>
                      <a:pt x="15" y="88"/>
                    </a:lnTo>
                    <a:lnTo>
                      <a:pt x="10" y="81"/>
                    </a:lnTo>
                    <a:lnTo>
                      <a:pt x="15" y="81"/>
                    </a:lnTo>
                    <a:lnTo>
                      <a:pt x="13" y="78"/>
                    </a:lnTo>
                    <a:lnTo>
                      <a:pt x="16" y="75"/>
                    </a:lnTo>
                    <a:lnTo>
                      <a:pt x="10" y="75"/>
                    </a:lnTo>
                    <a:lnTo>
                      <a:pt x="13" y="80"/>
                    </a:lnTo>
                    <a:lnTo>
                      <a:pt x="8" y="85"/>
                    </a:lnTo>
                    <a:lnTo>
                      <a:pt x="0" y="69"/>
                    </a:lnTo>
                  </a:path>
                </a:pathLst>
              </a:custGeom>
              <a:noFill/>
              <a:ln w="3175">
                <a:solidFill>
                  <a:srgbClr val="000000"/>
                </a:solidFill>
                <a:miter lim="800000"/>
                <a:headEnd/>
                <a:tailEnd/>
              </a:ln>
            </p:spPr>
            <p:txBody>
              <a:bodyPr/>
              <a:lstStyle/>
              <a:p>
                <a:pPr algn="ctr" eaLnBrk="0" hangingPunct="0"/>
                <a:endParaRPr lang="en-US" dirty="0"/>
              </a:p>
            </p:txBody>
          </p:sp>
          <p:sp>
            <p:nvSpPr>
              <p:cNvPr id="960" name="Freeform 4166"/>
              <p:cNvSpPr>
                <a:spLocks/>
              </p:cNvSpPr>
              <p:nvPr/>
            </p:nvSpPr>
            <p:spPr bwMode="auto">
              <a:xfrm>
                <a:off x="4624" y="2776"/>
                <a:ext cx="20" cy="21"/>
              </a:xfrm>
              <a:custGeom>
                <a:avLst/>
                <a:gdLst>
                  <a:gd name="T0" fmla="*/ 18 w 20"/>
                  <a:gd name="T1" fmla="*/ 10 h 21"/>
                  <a:gd name="T2" fmla="*/ 15 w 20"/>
                  <a:gd name="T3" fmla="*/ 11 h 21"/>
                  <a:gd name="T4" fmla="*/ 20 w 20"/>
                  <a:gd name="T5" fmla="*/ 21 h 21"/>
                  <a:gd name="T6" fmla="*/ 5 w 20"/>
                  <a:gd name="T7" fmla="*/ 10 h 21"/>
                  <a:gd name="T8" fmla="*/ 7 w 20"/>
                  <a:gd name="T9" fmla="*/ 6 h 21"/>
                  <a:gd name="T10" fmla="*/ 0 w 20"/>
                  <a:gd name="T11" fmla="*/ 0 h 21"/>
                  <a:gd name="T12" fmla="*/ 0 60000 65536"/>
                  <a:gd name="T13" fmla="*/ 0 60000 65536"/>
                  <a:gd name="T14" fmla="*/ 0 60000 65536"/>
                  <a:gd name="T15" fmla="*/ 0 60000 65536"/>
                  <a:gd name="T16" fmla="*/ 0 60000 65536"/>
                  <a:gd name="T17" fmla="*/ 0 60000 65536"/>
                  <a:gd name="T18" fmla="*/ 0 w 20"/>
                  <a:gd name="T19" fmla="*/ 0 h 21"/>
                  <a:gd name="T20" fmla="*/ 20 w 2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0" h="21">
                    <a:moveTo>
                      <a:pt x="18" y="10"/>
                    </a:moveTo>
                    <a:lnTo>
                      <a:pt x="15" y="11"/>
                    </a:lnTo>
                    <a:lnTo>
                      <a:pt x="20" y="21"/>
                    </a:lnTo>
                    <a:lnTo>
                      <a:pt x="5" y="10"/>
                    </a:lnTo>
                    <a:lnTo>
                      <a:pt x="7"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961" name="Freeform 4167"/>
              <p:cNvSpPr>
                <a:spLocks/>
              </p:cNvSpPr>
              <p:nvPr/>
            </p:nvSpPr>
            <p:spPr bwMode="auto">
              <a:xfrm>
                <a:off x="4611" y="2741"/>
                <a:ext cx="17" cy="35"/>
              </a:xfrm>
              <a:custGeom>
                <a:avLst/>
                <a:gdLst>
                  <a:gd name="T0" fmla="*/ 13 w 17"/>
                  <a:gd name="T1" fmla="*/ 35 h 35"/>
                  <a:gd name="T2" fmla="*/ 10 w 17"/>
                  <a:gd name="T3" fmla="*/ 27 h 35"/>
                  <a:gd name="T4" fmla="*/ 17 w 17"/>
                  <a:gd name="T5" fmla="*/ 25 h 35"/>
                  <a:gd name="T6" fmla="*/ 12 w 17"/>
                  <a:gd name="T7" fmla="*/ 22 h 35"/>
                  <a:gd name="T8" fmla="*/ 10 w 17"/>
                  <a:gd name="T9" fmla="*/ 25 h 35"/>
                  <a:gd name="T10" fmla="*/ 4 w 17"/>
                  <a:gd name="T11" fmla="*/ 16 h 35"/>
                  <a:gd name="T12" fmla="*/ 10 w 17"/>
                  <a:gd name="T13" fmla="*/ 9 h 35"/>
                  <a:gd name="T14" fmla="*/ 0 w 17"/>
                  <a:gd name="T15" fmla="*/ 11 h 35"/>
                  <a:gd name="T16" fmla="*/ 9 w 17"/>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5"/>
                  <a:gd name="T29" fmla="*/ 17 w 1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5">
                    <a:moveTo>
                      <a:pt x="13" y="35"/>
                    </a:moveTo>
                    <a:lnTo>
                      <a:pt x="10" y="27"/>
                    </a:lnTo>
                    <a:lnTo>
                      <a:pt x="17" y="25"/>
                    </a:lnTo>
                    <a:lnTo>
                      <a:pt x="12" y="22"/>
                    </a:lnTo>
                    <a:lnTo>
                      <a:pt x="10" y="25"/>
                    </a:lnTo>
                    <a:lnTo>
                      <a:pt x="4" y="16"/>
                    </a:lnTo>
                    <a:lnTo>
                      <a:pt x="10" y="9"/>
                    </a:lnTo>
                    <a:lnTo>
                      <a:pt x="0" y="11"/>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962" name="Line 4168"/>
              <p:cNvSpPr>
                <a:spLocks noChangeShapeType="1"/>
              </p:cNvSpPr>
              <p:nvPr/>
            </p:nvSpPr>
            <p:spPr bwMode="auto">
              <a:xfrm flipV="1">
                <a:off x="4705" y="2718"/>
                <a:ext cx="1" cy="2"/>
              </a:xfrm>
              <a:prstGeom prst="line">
                <a:avLst/>
              </a:prstGeom>
              <a:noFill/>
              <a:ln w="3175">
                <a:solidFill>
                  <a:srgbClr val="000000"/>
                </a:solidFill>
                <a:miter lim="800000"/>
                <a:headEnd/>
                <a:tailEnd/>
              </a:ln>
            </p:spPr>
            <p:txBody>
              <a:bodyPr/>
              <a:lstStyle/>
              <a:p>
                <a:endParaRPr lang="en-US" dirty="0"/>
              </a:p>
            </p:txBody>
          </p:sp>
          <p:sp>
            <p:nvSpPr>
              <p:cNvPr id="963" name="Freeform 4169"/>
              <p:cNvSpPr>
                <a:spLocks/>
              </p:cNvSpPr>
              <p:nvPr/>
            </p:nvSpPr>
            <p:spPr bwMode="auto">
              <a:xfrm>
                <a:off x="5568" y="2720"/>
                <a:ext cx="27" cy="80"/>
              </a:xfrm>
              <a:custGeom>
                <a:avLst/>
                <a:gdLst>
                  <a:gd name="T0" fmla="*/ 22 w 27"/>
                  <a:gd name="T1" fmla="*/ 78 h 80"/>
                  <a:gd name="T2" fmla="*/ 21 w 27"/>
                  <a:gd name="T3" fmla="*/ 70 h 80"/>
                  <a:gd name="T4" fmla="*/ 25 w 27"/>
                  <a:gd name="T5" fmla="*/ 67 h 80"/>
                  <a:gd name="T6" fmla="*/ 21 w 27"/>
                  <a:gd name="T7" fmla="*/ 51 h 80"/>
                  <a:gd name="T8" fmla="*/ 22 w 27"/>
                  <a:gd name="T9" fmla="*/ 59 h 80"/>
                  <a:gd name="T10" fmla="*/ 16 w 27"/>
                  <a:gd name="T11" fmla="*/ 48 h 80"/>
                  <a:gd name="T12" fmla="*/ 14 w 27"/>
                  <a:gd name="T13" fmla="*/ 50 h 80"/>
                  <a:gd name="T14" fmla="*/ 16 w 27"/>
                  <a:gd name="T15" fmla="*/ 54 h 80"/>
                  <a:gd name="T16" fmla="*/ 13 w 27"/>
                  <a:gd name="T17" fmla="*/ 51 h 80"/>
                  <a:gd name="T18" fmla="*/ 3 w 27"/>
                  <a:gd name="T19" fmla="*/ 2 h 80"/>
                  <a:gd name="T20" fmla="*/ 0 w 27"/>
                  <a:gd name="T21" fmla="*/ 0 h 80"/>
                  <a:gd name="T22" fmla="*/ 8 w 27"/>
                  <a:gd name="T23" fmla="*/ 3 h 80"/>
                  <a:gd name="T24" fmla="*/ 8 w 27"/>
                  <a:gd name="T25" fmla="*/ 0 h 80"/>
                  <a:gd name="T26" fmla="*/ 17 w 27"/>
                  <a:gd name="T27" fmla="*/ 35 h 80"/>
                  <a:gd name="T28" fmla="*/ 27 w 27"/>
                  <a:gd name="T29" fmla="*/ 70 h 80"/>
                  <a:gd name="T30" fmla="*/ 27 w 27"/>
                  <a:gd name="T31" fmla="*/ 80 h 80"/>
                  <a:gd name="T32" fmla="*/ 22 w 27"/>
                  <a:gd name="T33" fmla="*/ 78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80"/>
                  <a:gd name="T53" fmla="*/ 27 w 27"/>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80">
                    <a:moveTo>
                      <a:pt x="22" y="78"/>
                    </a:moveTo>
                    <a:lnTo>
                      <a:pt x="21" y="70"/>
                    </a:lnTo>
                    <a:lnTo>
                      <a:pt x="25" y="67"/>
                    </a:lnTo>
                    <a:lnTo>
                      <a:pt x="21" y="51"/>
                    </a:lnTo>
                    <a:lnTo>
                      <a:pt x="22" y="59"/>
                    </a:lnTo>
                    <a:lnTo>
                      <a:pt x="16" y="48"/>
                    </a:lnTo>
                    <a:lnTo>
                      <a:pt x="14" y="50"/>
                    </a:lnTo>
                    <a:lnTo>
                      <a:pt x="16" y="54"/>
                    </a:lnTo>
                    <a:lnTo>
                      <a:pt x="13" y="51"/>
                    </a:lnTo>
                    <a:lnTo>
                      <a:pt x="3" y="2"/>
                    </a:lnTo>
                    <a:lnTo>
                      <a:pt x="0" y="0"/>
                    </a:lnTo>
                    <a:lnTo>
                      <a:pt x="8" y="3"/>
                    </a:lnTo>
                    <a:lnTo>
                      <a:pt x="8" y="0"/>
                    </a:lnTo>
                    <a:lnTo>
                      <a:pt x="17" y="35"/>
                    </a:lnTo>
                    <a:lnTo>
                      <a:pt x="27" y="70"/>
                    </a:lnTo>
                    <a:lnTo>
                      <a:pt x="27" y="80"/>
                    </a:lnTo>
                    <a:lnTo>
                      <a:pt x="22" y="78"/>
                    </a:lnTo>
                  </a:path>
                </a:pathLst>
              </a:custGeom>
              <a:noFill/>
              <a:ln w="3175">
                <a:solidFill>
                  <a:srgbClr val="000000"/>
                </a:solidFill>
                <a:miter lim="800000"/>
                <a:headEnd/>
                <a:tailEnd/>
              </a:ln>
            </p:spPr>
            <p:txBody>
              <a:bodyPr/>
              <a:lstStyle/>
              <a:p>
                <a:pPr algn="ctr" eaLnBrk="0" hangingPunct="0"/>
                <a:endParaRPr lang="en-US" dirty="0"/>
              </a:p>
            </p:txBody>
          </p:sp>
          <p:sp>
            <p:nvSpPr>
              <p:cNvPr id="964" name="Line 4170"/>
              <p:cNvSpPr>
                <a:spLocks noChangeShapeType="1"/>
              </p:cNvSpPr>
              <p:nvPr/>
            </p:nvSpPr>
            <p:spPr bwMode="auto">
              <a:xfrm>
                <a:off x="4675" y="2720"/>
                <a:ext cx="1" cy="1"/>
              </a:xfrm>
              <a:prstGeom prst="line">
                <a:avLst/>
              </a:prstGeom>
              <a:noFill/>
              <a:ln w="3175">
                <a:solidFill>
                  <a:srgbClr val="000000"/>
                </a:solidFill>
                <a:miter lim="800000"/>
                <a:headEnd/>
                <a:tailEnd/>
              </a:ln>
            </p:spPr>
            <p:txBody>
              <a:bodyPr/>
              <a:lstStyle/>
              <a:p>
                <a:endParaRPr lang="en-US" dirty="0"/>
              </a:p>
            </p:txBody>
          </p:sp>
          <p:sp>
            <p:nvSpPr>
              <p:cNvPr id="965" name="Line 4171"/>
              <p:cNvSpPr>
                <a:spLocks noChangeShapeType="1"/>
              </p:cNvSpPr>
              <p:nvPr/>
            </p:nvSpPr>
            <p:spPr bwMode="auto">
              <a:xfrm flipV="1">
                <a:off x="4762" y="2720"/>
                <a:ext cx="1" cy="2"/>
              </a:xfrm>
              <a:prstGeom prst="line">
                <a:avLst/>
              </a:prstGeom>
              <a:noFill/>
              <a:ln w="3175">
                <a:solidFill>
                  <a:srgbClr val="000000"/>
                </a:solidFill>
                <a:miter lim="800000"/>
                <a:headEnd/>
                <a:tailEnd/>
              </a:ln>
            </p:spPr>
            <p:txBody>
              <a:bodyPr/>
              <a:lstStyle/>
              <a:p>
                <a:endParaRPr lang="en-US" dirty="0"/>
              </a:p>
            </p:txBody>
          </p:sp>
          <p:sp>
            <p:nvSpPr>
              <p:cNvPr id="966" name="Line 4172"/>
              <p:cNvSpPr>
                <a:spLocks noChangeShapeType="1"/>
              </p:cNvSpPr>
              <p:nvPr/>
            </p:nvSpPr>
            <p:spPr bwMode="auto">
              <a:xfrm flipV="1">
                <a:off x="4589" y="2720"/>
                <a:ext cx="1" cy="2"/>
              </a:xfrm>
              <a:prstGeom prst="line">
                <a:avLst/>
              </a:prstGeom>
              <a:noFill/>
              <a:ln w="3175">
                <a:solidFill>
                  <a:srgbClr val="000000"/>
                </a:solidFill>
                <a:miter lim="800000"/>
                <a:headEnd/>
                <a:tailEnd/>
              </a:ln>
            </p:spPr>
            <p:txBody>
              <a:bodyPr/>
              <a:lstStyle/>
              <a:p>
                <a:endParaRPr lang="en-US" dirty="0"/>
              </a:p>
            </p:txBody>
          </p:sp>
          <p:sp>
            <p:nvSpPr>
              <p:cNvPr id="967" name="Line 4173"/>
              <p:cNvSpPr>
                <a:spLocks noChangeShapeType="1"/>
              </p:cNvSpPr>
              <p:nvPr/>
            </p:nvSpPr>
            <p:spPr bwMode="auto">
              <a:xfrm>
                <a:off x="4705" y="2720"/>
                <a:ext cx="1" cy="1"/>
              </a:xfrm>
              <a:prstGeom prst="line">
                <a:avLst/>
              </a:prstGeom>
              <a:noFill/>
              <a:ln w="3175">
                <a:solidFill>
                  <a:srgbClr val="000000"/>
                </a:solidFill>
                <a:miter lim="800000"/>
                <a:headEnd/>
                <a:tailEnd/>
              </a:ln>
            </p:spPr>
            <p:txBody>
              <a:bodyPr/>
              <a:lstStyle/>
              <a:p>
                <a:endParaRPr lang="en-US" dirty="0"/>
              </a:p>
            </p:txBody>
          </p:sp>
          <p:sp>
            <p:nvSpPr>
              <p:cNvPr id="968" name="Line 4174"/>
              <p:cNvSpPr>
                <a:spLocks noChangeShapeType="1"/>
              </p:cNvSpPr>
              <p:nvPr/>
            </p:nvSpPr>
            <p:spPr bwMode="auto">
              <a:xfrm flipV="1">
                <a:off x="4675" y="2722"/>
                <a:ext cx="1" cy="1"/>
              </a:xfrm>
              <a:prstGeom prst="line">
                <a:avLst/>
              </a:prstGeom>
              <a:noFill/>
              <a:ln w="3175">
                <a:solidFill>
                  <a:srgbClr val="000000"/>
                </a:solidFill>
                <a:miter lim="800000"/>
                <a:headEnd/>
                <a:tailEnd/>
              </a:ln>
            </p:spPr>
            <p:txBody>
              <a:bodyPr/>
              <a:lstStyle/>
              <a:p>
                <a:endParaRPr lang="en-US" dirty="0"/>
              </a:p>
            </p:txBody>
          </p:sp>
          <p:sp>
            <p:nvSpPr>
              <p:cNvPr id="969" name="Freeform 4175"/>
              <p:cNvSpPr>
                <a:spLocks/>
              </p:cNvSpPr>
              <p:nvPr/>
            </p:nvSpPr>
            <p:spPr bwMode="auto">
              <a:xfrm>
                <a:off x="5569" y="2722"/>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970" name="Line 4176"/>
              <p:cNvSpPr>
                <a:spLocks noChangeShapeType="1"/>
              </p:cNvSpPr>
              <p:nvPr/>
            </p:nvSpPr>
            <p:spPr bwMode="auto">
              <a:xfrm flipV="1">
                <a:off x="5568" y="2722"/>
                <a:ext cx="1" cy="1"/>
              </a:xfrm>
              <a:prstGeom prst="line">
                <a:avLst/>
              </a:prstGeom>
              <a:noFill/>
              <a:ln w="3175">
                <a:solidFill>
                  <a:srgbClr val="000000"/>
                </a:solidFill>
                <a:miter lim="800000"/>
                <a:headEnd/>
                <a:tailEnd/>
              </a:ln>
            </p:spPr>
            <p:txBody>
              <a:bodyPr/>
              <a:lstStyle/>
              <a:p>
                <a:endParaRPr lang="en-US" dirty="0"/>
              </a:p>
            </p:txBody>
          </p:sp>
          <p:sp>
            <p:nvSpPr>
              <p:cNvPr id="971" name="Line 4177"/>
              <p:cNvSpPr>
                <a:spLocks noChangeShapeType="1"/>
              </p:cNvSpPr>
              <p:nvPr/>
            </p:nvSpPr>
            <p:spPr bwMode="auto">
              <a:xfrm flipV="1">
                <a:off x="5574" y="2720"/>
                <a:ext cx="2" cy="2"/>
              </a:xfrm>
              <a:prstGeom prst="line">
                <a:avLst/>
              </a:prstGeom>
              <a:noFill/>
              <a:ln w="3175">
                <a:solidFill>
                  <a:srgbClr val="000000"/>
                </a:solidFill>
                <a:miter lim="800000"/>
                <a:headEnd/>
                <a:tailEnd/>
              </a:ln>
            </p:spPr>
            <p:txBody>
              <a:bodyPr/>
              <a:lstStyle/>
              <a:p>
                <a:endParaRPr lang="en-US" dirty="0"/>
              </a:p>
            </p:txBody>
          </p:sp>
          <p:sp>
            <p:nvSpPr>
              <p:cNvPr id="972" name="Line 4178"/>
              <p:cNvSpPr>
                <a:spLocks noChangeShapeType="1"/>
              </p:cNvSpPr>
              <p:nvPr/>
            </p:nvSpPr>
            <p:spPr bwMode="auto">
              <a:xfrm flipV="1">
                <a:off x="4705" y="2722"/>
                <a:ext cx="1" cy="1"/>
              </a:xfrm>
              <a:prstGeom prst="line">
                <a:avLst/>
              </a:prstGeom>
              <a:noFill/>
              <a:ln w="3175">
                <a:solidFill>
                  <a:srgbClr val="000000"/>
                </a:solidFill>
                <a:miter lim="800000"/>
                <a:headEnd/>
                <a:tailEnd/>
              </a:ln>
            </p:spPr>
            <p:txBody>
              <a:bodyPr/>
              <a:lstStyle/>
              <a:p>
                <a:endParaRPr lang="en-US" dirty="0"/>
              </a:p>
            </p:txBody>
          </p:sp>
          <p:sp>
            <p:nvSpPr>
              <p:cNvPr id="973" name="Freeform 4179"/>
              <p:cNvSpPr>
                <a:spLocks/>
              </p:cNvSpPr>
              <p:nvPr/>
            </p:nvSpPr>
            <p:spPr bwMode="auto">
              <a:xfrm>
                <a:off x="4768" y="2723"/>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74" name="Freeform 4180"/>
              <p:cNvSpPr>
                <a:spLocks/>
              </p:cNvSpPr>
              <p:nvPr/>
            </p:nvSpPr>
            <p:spPr bwMode="auto">
              <a:xfrm>
                <a:off x="4759" y="2723"/>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75" name="Line 4181"/>
              <p:cNvSpPr>
                <a:spLocks noChangeShapeType="1"/>
              </p:cNvSpPr>
              <p:nvPr/>
            </p:nvSpPr>
            <p:spPr bwMode="auto">
              <a:xfrm>
                <a:off x="4675" y="2723"/>
                <a:ext cx="1" cy="1"/>
              </a:xfrm>
              <a:prstGeom prst="line">
                <a:avLst/>
              </a:prstGeom>
              <a:noFill/>
              <a:ln w="3175">
                <a:solidFill>
                  <a:srgbClr val="000000"/>
                </a:solidFill>
                <a:miter lim="800000"/>
                <a:headEnd/>
                <a:tailEnd/>
              </a:ln>
            </p:spPr>
            <p:txBody>
              <a:bodyPr/>
              <a:lstStyle/>
              <a:p>
                <a:endParaRPr lang="en-US" dirty="0"/>
              </a:p>
            </p:txBody>
          </p:sp>
          <p:sp>
            <p:nvSpPr>
              <p:cNvPr id="976" name="Line 4182"/>
              <p:cNvSpPr>
                <a:spLocks noChangeShapeType="1"/>
              </p:cNvSpPr>
              <p:nvPr/>
            </p:nvSpPr>
            <p:spPr bwMode="auto">
              <a:xfrm flipV="1">
                <a:off x="4762" y="2722"/>
                <a:ext cx="1" cy="1"/>
              </a:xfrm>
              <a:prstGeom prst="line">
                <a:avLst/>
              </a:prstGeom>
              <a:noFill/>
              <a:ln w="3175">
                <a:solidFill>
                  <a:srgbClr val="000000"/>
                </a:solidFill>
                <a:miter lim="800000"/>
                <a:headEnd/>
                <a:tailEnd/>
              </a:ln>
            </p:spPr>
            <p:txBody>
              <a:bodyPr/>
              <a:lstStyle/>
              <a:p>
                <a:endParaRPr lang="en-US" dirty="0"/>
              </a:p>
            </p:txBody>
          </p:sp>
          <p:sp>
            <p:nvSpPr>
              <p:cNvPr id="977" name="Freeform 4183"/>
              <p:cNvSpPr>
                <a:spLocks/>
              </p:cNvSpPr>
              <p:nvPr/>
            </p:nvSpPr>
            <p:spPr bwMode="auto">
              <a:xfrm>
                <a:off x="4754" y="2723"/>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78" name="Line 4184"/>
              <p:cNvSpPr>
                <a:spLocks noChangeShapeType="1"/>
              </p:cNvSpPr>
              <p:nvPr/>
            </p:nvSpPr>
            <p:spPr bwMode="auto">
              <a:xfrm flipV="1">
                <a:off x="4705" y="2723"/>
                <a:ext cx="1" cy="2"/>
              </a:xfrm>
              <a:prstGeom prst="line">
                <a:avLst/>
              </a:prstGeom>
              <a:noFill/>
              <a:ln w="3175">
                <a:solidFill>
                  <a:srgbClr val="000000"/>
                </a:solidFill>
                <a:miter lim="800000"/>
                <a:headEnd/>
                <a:tailEnd/>
              </a:ln>
            </p:spPr>
            <p:txBody>
              <a:bodyPr/>
              <a:lstStyle/>
              <a:p>
                <a:endParaRPr lang="en-US" dirty="0"/>
              </a:p>
            </p:txBody>
          </p:sp>
          <p:sp>
            <p:nvSpPr>
              <p:cNvPr id="979" name="Freeform 4185"/>
              <p:cNvSpPr>
                <a:spLocks/>
              </p:cNvSpPr>
              <p:nvPr/>
            </p:nvSpPr>
            <p:spPr bwMode="auto">
              <a:xfrm>
                <a:off x="4751" y="2725"/>
                <a:ext cx="6" cy="6"/>
              </a:xfrm>
              <a:custGeom>
                <a:avLst/>
                <a:gdLst>
                  <a:gd name="T0" fmla="*/ 0 w 6"/>
                  <a:gd name="T1" fmla="*/ 5 h 6"/>
                  <a:gd name="T2" fmla="*/ 6 w 6"/>
                  <a:gd name="T3" fmla="*/ 0 h 6"/>
                  <a:gd name="T4" fmla="*/ 4 w 6"/>
                  <a:gd name="T5" fmla="*/ 5 h 6"/>
                  <a:gd name="T6" fmla="*/ 3 w 6"/>
                  <a:gd name="T7" fmla="*/ 6 h 6"/>
                  <a:gd name="T8" fmla="*/ 4 w 6"/>
                  <a:gd name="T9" fmla="*/ 1 h 6"/>
                  <a:gd name="T10" fmla="*/ 0 w 6"/>
                  <a:gd name="T11" fmla="*/ 5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5"/>
                    </a:moveTo>
                    <a:lnTo>
                      <a:pt x="6" y="0"/>
                    </a:lnTo>
                    <a:lnTo>
                      <a:pt x="4" y="5"/>
                    </a:lnTo>
                    <a:lnTo>
                      <a:pt x="3" y="6"/>
                    </a:lnTo>
                    <a:lnTo>
                      <a:pt x="4" y="1"/>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980" name="Line 4186"/>
              <p:cNvSpPr>
                <a:spLocks noChangeShapeType="1"/>
              </p:cNvSpPr>
              <p:nvPr/>
            </p:nvSpPr>
            <p:spPr bwMode="auto">
              <a:xfrm flipV="1">
                <a:off x="4705" y="2725"/>
                <a:ext cx="1" cy="1"/>
              </a:xfrm>
              <a:prstGeom prst="line">
                <a:avLst/>
              </a:prstGeom>
              <a:noFill/>
              <a:ln w="3175">
                <a:solidFill>
                  <a:srgbClr val="000000"/>
                </a:solidFill>
                <a:miter lim="800000"/>
                <a:headEnd/>
                <a:tailEnd/>
              </a:ln>
            </p:spPr>
            <p:txBody>
              <a:bodyPr/>
              <a:lstStyle/>
              <a:p>
                <a:endParaRPr lang="en-US" dirty="0"/>
              </a:p>
            </p:txBody>
          </p:sp>
          <p:sp>
            <p:nvSpPr>
              <p:cNvPr id="981" name="Freeform 4187"/>
              <p:cNvSpPr>
                <a:spLocks/>
              </p:cNvSpPr>
              <p:nvPr/>
            </p:nvSpPr>
            <p:spPr bwMode="auto">
              <a:xfrm>
                <a:off x="4759" y="2726"/>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982" name="Freeform 4188"/>
              <p:cNvSpPr>
                <a:spLocks/>
              </p:cNvSpPr>
              <p:nvPr/>
            </p:nvSpPr>
            <p:spPr bwMode="auto">
              <a:xfrm>
                <a:off x="4747" y="2726"/>
                <a:ext cx="4" cy="4"/>
              </a:xfrm>
              <a:custGeom>
                <a:avLst/>
                <a:gdLst>
                  <a:gd name="T0" fmla="*/ 0 w 4"/>
                  <a:gd name="T1" fmla="*/ 4 h 4"/>
                  <a:gd name="T2" fmla="*/ 4 w 4"/>
                  <a:gd name="T3" fmla="*/ 0 h 4"/>
                  <a:gd name="T4" fmla="*/ 0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983" name="Line 4189"/>
              <p:cNvSpPr>
                <a:spLocks noChangeShapeType="1"/>
              </p:cNvSpPr>
              <p:nvPr/>
            </p:nvSpPr>
            <p:spPr bwMode="auto">
              <a:xfrm flipV="1">
                <a:off x="4746" y="2726"/>
                <a:ext cx="1" cy="2"/>
              </a:xfrm>
              <a:prstGeom prst="line">
                <a:avLst/>
              </a:prstGeom>
              <a:noFill/>
              <a:ln w="3175">
                <a:solidFill>
                  <a:srgbClr val="000000"/>
                </a:solidFill>
                <a:miter lim="800000"/>
                <a:headEnd/>
                <a:tailEnd/>
              </a:ln>
            </p:spPr>
            <p:txBody>
              <a:bodyPr/>
              <a:lstStyle/>
              <a:p>
                <a:endParaRPr lang="en-US" dirty="0"/>
              </a:p>
            </p:txBody>
          </p:sp>
          <p:sp>
            <p:nvSpPr>
              <p:cNvPr id="984" name="Freeform 4190"/>
              <p:cNvSpPr>
                <a:spLocks/>
              </p:cNvSpPr>
              <p:nvPr/>
            </p:nvSpPr>
            <p:spPr bwMode="auto">
              <a:xfrm>
                <a:off x="5571" y="2728"/>
                <a:ext cx="1" cy="3"/>
              </a:xfrm>
              <a:custGeom>
                <a:avLst/>
                <a:gdLst>
                  <a:gd name="T0" fmla="*/ 0 w 1"/>
                  <a:gd name="T1" fmla="*/ 0 h 3"/>
                  <a:gd name="T2" fmla="*/ 0 w 1"/>
                  <a:gd name="T3" fmla="*/ 3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0"/>
                    </a:moveTo>
                    <a:lnTo>
                      <a:pt x="0"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985" name="Line 4191"/>
              <p:cNvSpPr>
                <a:spLocks noChangeShapeType="1"/>
              </p:cNvSpPr>
              <p:nvPr/>
            </p:nvSpPr>
            <p:spPr bwMode="auto">
              <a:xfrm flipV="1">
                <a:off x="4707" y="2728"/>
                <a:ext cx="2" cy="2"/>
              </a:xfrm>
              <a:prstGeom prst="line">
                <a:avLst/>
              </a:prstGeom>
              <a:noFill/>
              <a:ln w="3175">
                <a:solidFill>
                  <a:srgbClr val="000000"/>
                </a:solidFill>
                <a:miter lim="800000"/>
                <a:headEnd/>
                <a:tailEnd/>
              </a:ln>
            </p:spPr>
            <p:txBody>
              <a:bodyPr/>
              <a:lstStyle/>
              <a:p>
                <a:endParaRPr lang="en-US" dirty="0"/>
              </a:p>
            </p:txBody>
          </p:sp>
          <p:sp>
            <p:nvSpPr>
              <p:cNvPr id="986" name="Line 4192"/>
              <p:cNvSpPr>
                <a:spLocks noChangeShapeType="1"/>
              </p:cNvSpPr>
              <p:nvPr/>
            </p:nvSpPr>
            <p:spPr bwMode="auto">
              <a:xfrm flipV="1">
                <a:off x="4746" y="2728"/>
                <a:ext cx="1" cy="2"/>
              </a:xfrm>
              <a:prstGeom prst="line">
                <a:avLst/>
              </a:prstGeom>
              <a:noFill/>
              <a:ln w="3175">
                <a:solidFill>
                  <a:srgbClr val="000000"/>
                </a:solidFill>
                <a:miter lim="800000"/>
                <a:headEnd/>
                <a:tailEnd/>
              </a:ln>
            </p:spPr>
            <p:txBody>
              <a:bodyPr/>
              <a:lstStyle/>
              <a:p>
                <a:endParaRPr lang="en-US" dirty="0"/>
              </a:p>
            </p:txBody>
          </p:sp>
          <p:sp>
            <p:nvSpPr>
              <p:cNvPr id="987" name="Line 4193"/>
              <p:cNvSpPr>
                <a:spLocks noChangeShapeType="1"/>
              </p:cNvSpPr>
              <p:nvPr/>
            </p:nvSpPr>
            <p:spPr bwMode="auto">
              <a:xfrm flipV="1">
                <a:off x="4681" y="2728"/>
                <a:ext cx="2" cy="2"/>
              </a:xfrm>
              <a:prstGeom prst="line">
                <a:avLst/>
              </a:prstGeom>
              <a:noFill/>
              <a:ln w="3175">
                <a:solidFill>
                  <a:srgbClr val="000000"/>
                </a:solidFill>
                <a:miter lim="800000"/>
                <a:headEnd/>
                <a:tailEnd/>
              </a:ln>
            </p:spPr>
            <p:txBody>
              <a:bodyPr/>
              <a:lstStyle/>
              <a:p>
                <a:endParaRPr lang="en-US" dirty="0"/>
              </a:p>
            </p:txBody>
          </p:sp>
          <p:sp>
            <p:nvSpPr>
              <p:cNvPr id="988" name="Freeform 4194"/>
              <p:cNvSpPr>
                <a:spLocks/>
              </p:cNvSpPr>
              <p:nvPr/>
            </p:nvSpPr>
            <p:spPr bwMode="auto">
              <a:xfrm>
                <a:off x="4747" y="2730"/>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989" name="Line 4195"/>
              <p:cNvSpPr>
                <a:spLocks noChangeShapeType="1"/>
              </p:cNvSpPr>
              <p:nvPr/>
            </p:nvSpPr>
            <p:spPr bwMode="auto">
              <a:xfrm flipV="1">
                <a:off x="4744" y="2728"/>
                <a:ext cx="2" cy="2"/>
              </a:xfrm>
              <a:prstGeom prst="line">
                <a:avLst/>
              </a:prstGeom>
              <a:noFill/>
              <a:ln w="3175">
                <a:solidFill>
                  <a:srgbClr val="000000"/>
                </a:solidFill>
                <a:miter lim="800000"/>
                <a:headEnd/>
                <a:tailEnd/>
              </a:ln>
            </p:spPr>
            <p:txBody>
              <a:bodyPr/>
              <a:lstStyle/>
              <a:p>
                <a:endParaRPr lang="en-US" dirty="0"/>
              </a:p>
            </p:txBody>
          </p:sp>
          <p:sp>
            <p:nvSpPr>
              <p:cNvPr id="990" name="Freeform 4196"/>
              <p:cNvSpPr>
                <a:spLocks/>
              </p:cNvSpPr>
              <p:nvPr/>
            </p:nvSpPr>
            <p:spPr bwMode="auto">
              <a:xfrm>
                <a:off x="5571" y="2730"/>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91" name="Line 4197"/>
              <p:cNvSpPr>
                <a:spLocks noChangeShapeType="1"/>
              </p:cNvSpPr>
              <p:nvPr/>
            </p:nvSpPr>
            <p:spPr bwMode="auto">
              <a:xfrm>
                <a:off x="5568" y="2730"/>
                <a:ext cx="1" cy="1"/>
              </a:xfrm>
              <a:prstGeom prst="line">
                <a:avLst/>
              </a:prstGeom>
              <a:noFill/>
              <a:ln w="3175">
                <a:solidFill>
                  <a:srgbClr val="000000"/>
                </a:solidFill>
                <a:miter lim="800000"/>
                <a:headEnd/>
                <a:tailEnd/>
              </a:ln>
            </p:spPr>
            <p:txBody>
              <a:bodyPr/>
              <a:lstStyle/>
              <a:p>
                <a:endParaRPr lang="en-US" dirty="0"/>
              </a:p>
            </p:txBody>
          </p:sp>
          <p:sp>
            <p:nvSpPr>
              <p:cNvPr id="992" name="Freeform 4198"/>
              <p:cNvSpPr>
                <a:spLocks/>
              </p:cNvSpPr>
              <p:nvPr/>
            </p:nvSpPr>
            <p:spPr bwMode="auto">
              <a:xfrm>
                <a:off x="5568" y="2730"/>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993" name="Line 4199"/>
              <p:cNvSpPr>
                <a:spLocks noChangeShapeType="1"/>
              </p:cNvSpPr>
              <p:nvPr/>
            </p:nvSpPr>
            <p:spPr bwMode="auto">
              <a:xfrm flipV="1">
                <a:off x="4757" y="2730"/>
                <a:ext cx="2" cy="1"/>
              </a:xfrm>
              <a:prstGeom prst="line">
                <a:avLst/>
              </a:prstGeom>
              <a:noFill/>
              <a:ln w="3175">
                <a:solidFill>
                  <a:srgbClr val="000000"/>
                </a:solidFill>
                <a:miter lim="800000"/>
                <a:headEnd/>
                <a:tailEnd/>
              </a:ln>
            </p:spPr>
            <p:txBody>
              <a:bodyPr/>
              <a:lstStyle/>
              <a:p>
                <a:endParaRPr lang="en-US" dirty="0"/>
              </a:p>
            </p:txBody>
          </p:sp>
          <p:sp>
            <p:nvSpPr>
              <p:cNvPr id="994" name="Line 4200"/>
              <p:cNvSpPr>
                <a:spLocks noChangeShapeType="1"/>
              </p:cNvSpPr>
              <p:nvPr/>
            </p:nvSpPr>
            <p:spPr bwMode="auto">
              <a:xfrm flipV="1">
                <a:off x="4755" y="2730"/>
                <a:ext cx="1" cy="1"/>
              </a:xfrm>
              <a:prstGeom prst="line">
                <a:avLst/>
              </a:prstGeom>
              <a:noFill/>
              <a:ln w="3175">
                <a:solidFill>
                  <a:srgbClr val="000000"/>
                </a:solidFill>
                <a:miter lim="800000"/>
                <a:headEnd/>
                <a:tailEnd/>
              </a:ln>
            </p:spPr>
            <p:txBody>
              <a:bodyPr/>
              <a:lstStyle/>
              <a:p>
                <a:endParaRPr lang="en-US" dirty="0"/>
              </a:p>
            </p:txBody>
          </p:sp>
          <p:sp>
            <p:nvSpPr>
              <p:cNvPr id="995" name="Line 4201"/>
              <p:cNvSpPr>
                <a:spLocks noChangeShapeType="1"/>
              </p:cNvSpPr>
              <p:nvPr/>
            </p:nvSpPr>
            <p:spPr bwMode="auto">
              <a:xfrm>
                <a:off x="4755" y="2731"/>
                <a:ext cx="2" cy="1"/>
              </a:xfrm>
              <a:prstGeom prst="line">
                <a:avLst/>
              </a:prstGeom>
              <a:noFill/>
              <a:ln w="3175">
                <a:solidFill>
                  <a:srgbClr val="000000"/>
                </a:solidFill>
                <a:miter lim="800000"/>
                <a:headEnd/>
                <a:tailEnd/>
              </a:ln>
            </p:spPr>
            <p:txBody>
              <a:bodyPr/>
              <a:lstStyle/>
              <a:p>
                <a:endParaRPr lang="en-US" dirty="0"/>
              </a:p>
            </p:txBody>
          </p:sp>
          <p:sp>
            <p:nvSpPr>
              <p:cNvPr id="996" name="Line 4202"/>
              <p:cNvSpPr>
                <a:spLocks noChangeShapeType="1"/>
              </p:cNvSpPr>
              <p:nvPr/>
            </p:nvSpPr>
            <p:spPr bwMode="auto">
              <a:xfrm>
                <a:off x="4754" y="2731"/>
                <a:ext cx="1" cy="1"/>
              </a:xfrm>
              <a:prstGeom prst="line">
                <a:avLst/>
              </a:prstGeom>
              <a:noFill/>
              <a:ln w="3175">
                <a:solidFill>
                  <a:srgbClr val="000000"/>
                </a:solidFill>
                <a:miter lim="800000"/>
                <a:headEnd/>
                <a:tailEnd/>
              </a:ln>
            </p:spPr>
            <p:txBody>
              <a:bodyPr/>
              <a:lstStyle/>
              <a:p>
                <a:endParaRPr lang="en-US" dirty="0"/>
              </a:p>
            </p:txBody>
          </p:sp>
          <p:sp>
            <p:nvSpPr>
              <p:cNvPr id="997" name="Line 4203"/>
              <p:cNvSpPr>
                <a:spLocks noChangeShapeType="1"/>
              </p:cNvSpPr>
              <p:nvPr/>
            </p:nvSpPr>
            <p:spPr bwMode="auto">
              <a:xfrm flipV="1">
                <a:off x="5572" y="2731"/>
                <a:ext cx="2" cy="2"/>
              </a:xfrm>
              <a:prstGeom prst="line">
                <a:avLst/>
              </a:prstGeom>
              <a:noFill/>
              <a:ln w="3175">
                <a:solidFill>
                  <a:srgbClr val="000000"/>
                </a:solidFill>
                <a:miter lim="800000"/>
                <a:headEnd/>
                <a:tailEnd/>
              </a:ln>
            </p:spPr>
            <p:txBody>
              <a:bodyPr/>
              <a:lstStyle/>
              <a:p>
                <a:endParaRPr lang="en-US" dirty="0"/>
              </a:p>
            </p:txBody>
          </p:sp>
          <p:sp>
            <p:nvSpPr>
              <p:cNvPr id="998" name="Line 4204"/>
              <p:cNvSpPr>
                <a:spLocks noChangeShapeType="1"/>
              </p:cNvSpPr>
              <p:nvPr/>
            </p:nvSpPr>
            <p:spPr bwMode="auto">
              <a:xfrm>
                <a:off x="5566" y="2733"/>
                <a:ext cx="2" cy="1"/>
              </a:xfrm>
              <a:prstGeom prst="line">
                <a:avLst/>
              </a:prstGeom>
              <a:noFill/>
              <a:ln w="3175">
                <a:solidFill>
                  <a:srgbClr val="000000"/>
                </a:solidFill>
                <a:miter lim="800000"/>
                <a:headEnd/>
                <a:tailEnd/>
              </a:ln>
            </p:spPr>
            <p:txBody>
              <a:bodyPr/>
              <a:lstStyle/>
              <a:p>
                <a:endParaRPr lang="en-US" dirty="0"/>
              </a:p>
            </p:txBody>
          </p:sp>
          <p:sp>
            <p:nvSpPr>
              <p:cNvPr id="999" name="Line 4205"/>
              <p:cNvSpPr>
                <a:spLocks noChangeShapeType="1"/>
              </p:cNvSpPr>
              <p:nvPr/>
            </p:nvSpPr>
            <p:spPr bwMode="auto">
              <a:xfrm flipV="1">
                <a:off x="4751" y="2733"/>
                <a:ext cx="1" cy="1"/>
              </a:xfrm>
              <a:prstGeom prst="line">
                <a:avLst/>
              </a:prstGeom>
              <a:noFill/>
              <a:ln w="3175">
                <a:solidFill>
                  <a:srgbClr val="000000"/>
                </a:solidFill>
                <a:miter lim="800000"/>
                <a:headEnd/>
                <a:tailEnd/>
              </a:ln>
            </p:spPr>
            <p:txBody>
              <a:bodyPr/>
              <a:lstStyle/>
              <a:p>
                <a:endParaRPr lang="en-US" dirty="0"/>
              </a:p>
            </p:txBody>
          </p:sp>
          <p:sp>
            <p:nvSpPr>
              <p:cNvPr id="1000" name="Line 4206"/>
              <p:cNvSpPr>
                <a:spLocks noChangeShapeType="1"/>
              </p:cNvSpPr>
              <p:nvPr/>
            </p:nvSpPr>
            <p:spPr bwMode="auto">
              <a:xfrm flipV="1">
                <a:off x="4754" y="2733"/>
                <a:ext cx="1" cy="1"/>
              </a:xfrm>
              <a:prstGeom prst="line">
                <a:avLst/>
              </a:prstGeom>
              <a:noFill/>
              <a:ln w="3175">
                <a:solidFill>
                  <a:srgbClr val="000000"/>
                </a:solidFill>
                <a:miter lim="800000"/>
                <a:headEnd/>
                <a:tailEnd/>
              </a:ln>
            </p:spPr>
            <p:txBody>
              <a:bodyPr/>
              <a:lstStyle/>
              <a:p>
                <a:endParaRPr lang="en-US" dirty="0"/>
              </a:p>
            </p:txBody>
          </p:sp>
          <p:sp>
            <p:nvSpPr>
              <p:cNvPr id="1001" name="Line 4207"/>
              <p:cNvSpPr>
                <a:spLocks noChangeShapeType="1"/>
              </p:cNvSpPr>
              <p:nvPr/>
            </p:nvSpPr>
            <p:spPr bwMode="auto">
              <a:xfrm flipV="1">
                <a:off x="4754" y="2733"/>
                <a:ext cx="1" cy="1"/>
              </a:xfrm>
              <a:prstGeom prst="line">
                <a:avLst/>
              </a:prstGeom>
              <a:noFill/>
              <a:ln w="3175">
                <a:solidFill>
                  <a:srgbClr val="000000"/>
                </a:solidFill>
                <a:miter lim="800000"/>
                <a:headEnd/>
                <a:tailEnd/>
              </a:ln>
            </p:spPr>
            <p:txBody>
              <a:bodyPr/>
              <a:lstStyle/>
              <a:p>
                <a:endParaRPr lang="en-US" dirty="0"/>
              </a:p>
            </p:txBody>
          </p:sp>
          <p:sp>
            <p:nvSpPr>
              <p:cNvPr id="1002" name="Line 4208"/>
              <p:cNvSpPr>
                <a:spLocks noChangeShapeType="1"/>
              </p:cNvSpPr>
              <p:nvPr/>
            </p:nvSpPr>
            <p:spPr bwMode="auto">
              <a:xfrm>
                <a:off x="4707" y="2736"/>
                <a:ext cx="1" cy="1"/>
              </a:xfrm>
              <a:prstGeom prst="line">
                <a:avLst/>
              </a:prstGeom>
              <a:noFill/>
              <a:ln w="3175">
                <a:solidFill>
                  <a:srgbClr val="000000"/>
                </a:solidFill>
                <a:miter lim="800000"/>
                <a:headEnd/>
                <a:tailEnd/>
              </a:ln>
            </p:spPr>
            <p:txBody>
              <a:bodyPr/>
              <a:lstStyle/>
              <a:p>
                <a:endParaRPr lang="en-US" dirty="0"/>
              </a:p>
            </p:txBody>
          </p:sp>
          <p:sp>
            <p:nvSpPr>
              <p:cNvPr id="1003" name="Line 4209"/>
              <p:cNvSpPr>
                <a:spLocks noChangeShapeType="1"/>
              </p:cNvSpPr>
              <p:nvPr/>
            </p:nvSpPr>
            <p:spPr bwMode="auto">
              <a:xfrm>
                <a:off x="5572" y="2736"/>
                <a:ext cx="2" cy="1"/>
              </a:xfrm>
              <a:prstGeom prst="line">
                <a:avLst/>
              </a:prstGeom>
              <a:noFill/>
              <a:ln w="3175">
                <a:solidFill>
                  <a:srgbClr val="000000"/>
                </a:solidFill>
                <a:miter lim="800000"/>
                <a:headEnd/>
                <a:tailEnd/>
              </a:ln>
            </p:spPr>
            <p:txBody>
              <a:bodyPr/>
              <a:lstStyle/>
              <a:p>
                <a:endParaRPr lang="en-US" dirty="0"/>
              </a:p>
            </p:txBody>
          </p:sp>
          <p:sp>
            <p:nvSpPr>
              <p:cNvPr id="1004" name="Line 4210"/>
              <p:cNvSpPr>
                <a:spLocks noChangeShapeType="1"/>
              </p:cNvSpPr>
              <p:nvPr/>
            </p:nvSpPr>
            <p:spPr bwMode="auto">
              <a:xfrm flipV="1">
                <a:off x="4751" y="2736"/>
                <a:ext cx="1" cy="2"/>
              </a:xfrm>
              <a:prstGeom prst="line">
                <a:avLst/>
              </a:prstGeom>
              <a:noFill/>
              <a:ln w="3175">
                <a:solidFill>
                  <a:srgbClr val="000000"/>
                </a:solidFill>
                <a:miter lim="800000"/>
                <a:headEnd/>
                <a:tailEnd/>
              </a:ln>
            </p:spPr>
            <p:txBody>
              <a:bodyPr/>
              <a:lstStyle/>
              <a:p>
                <a:endParaRPr lang="en-US" dirty="0"/>
              </a:p>
            </p:txBody>
          </p:sp>
          <p:sp>
            <p:nvSpPr>
              <p:cNvPr id="1005" name="Line 4211"/>
              <p:cNvSpPr>
                <a:spLocks noChangeShapeType="1"/>
              </p:cNvSpPr>
              <p:nvPr/>
            </p:nvSpPr>
            <p:spPr bwMode="auto">
              <a:xfrm flipV="1">
                <a:off x="4683" y="2738"/>
                <a:ext cx="1" cy="1"/>
              </a:xfrm>
              <a:prstGeom prst="line">
                <a:avLst/>
              </a:prstGeom>
              <a:noFill/>
              <a:ln w="3175">
                <a:solidFill>
                  <a:srgbClr val="000000"/>
                </a:solidFill>
                <a:miter lim="800000"/>
                <a:headEnd/>
                <a:tailEnd/>
              </a:ln>
            </p:spPr>
            <p:txBody>
              <a:bodyPr/>
              <a:lstStyle/>
              <a:p>
                <a:endParaRPr lang="en-US" dirty="0"/>
              </a:p>
            </p:txBody>
          </p:sp>
          <p:sp>
            <p:nvSpPr>
              <p:cNvPr id="1006" name="Line 4212"/>
              <p:cNvSpPr>
                <a:spLocks noChangeShapeType="1"/>
              </p:cNvSpPr>
              <p:nvPr/>
            </p:nvSpPr>
            <p:spPr bwMode="auto">
              <a:xfrm flipV="1">
                <a:off x="4683" y="2739"/>
                <a:ext cx="1" cy="2"/>
              </a:xfrm>
              <a:prstGeom prst="line">
                <a:avLst/>
              </a:prstGeom>
              <a:noFill/>
              <a:ln w="3175">
                <a:solidFill>
                  <a:srgbClr val="000000"/>
                </a:solidFill>
                <a:miter lim="800000"/>
                <a:headEnd/>
                <a:tailEnd/>
              </a:ln>
            </p:spPr>
            <p:txBody>
              <a:bodyPr/>
              <a:lstStyle/>
              <a:p>
                <a:endParaRPr lang="en-US" dirty="0"/>
              </a:p>
            </p:txBody>
          </p:sp>
          <p:sp>
            <p:nvSpPr>
              <p:cNvPr id="1007" name="Freeform 4213"/>
              <p:cNvSpPr>
                <a:spLocks/>
              </p:cNvSpPr>
              <p:nvPr/>
            </p:nvSpPr>
            <p:spPr bwMode="auto">
              <a:xfrm>
                <a:off x="4683" y="2741"/>
                <a:ext cx="16" cy="9"/>
              </a:xfrm>
              <a:custGeom>
                <a:avLst/>
                <a:gdLst>
                  <a:gd name="T0" fmla="*/ 8 w 16"/>
                  <a:gd name="T1" fmla="*/ 9 h 9"/>
                  <a:gd name="T2" fmla="*/ 0 w 16"/>
                  <a:gd name="T3" fmla="*/ 0 h 9"/>
                  <a:gd name="T4" fmla="*/ 3 w 16"/>
                  <a:gd name="T5" fmla="*/ 3 h 9"/>
                  <a:gd name="T6" fmla="*/ 9 w 16"/>
                  <a:gd name="T7" fmla="*/ 1 h 9"/>
                  <a:gd name="T8" fmla="*/ 11 w 16"/>
                  <a:gd name="T9" fmla="*/ 6 h 9"/>
                  <a:gd name="T10" fmla="*/ 16 w 16"/>
                  <a:gd name="T11" fmla="*/ 6 h 9"/>
                  <a:gd name="T12" fmla="*/ 8 w 16"/>
                  <a:gd name="T13" fmla="*/ 9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8" y="9"/>
                    </a:moveTo>
                    <a:lnTo>
                      <a:pt x="0" y="0"/>
                    </a:lnTo>
                    <a:lnTo>
                      <a:pt x="3" y="3"/>
                    </a:lnTo>
                    <a:lnTo>
                      <a:pt x="9" y="1"/>
                    </a:lnTo>
                    <a:lnTo>
                      <a:pt x="11" y="6"/>
                    </a:lnTo>
                    <a:lnTo>
                      <a:pt x="16" y="6"/>
                    </a:lnTo>
                    <a:lnTo>
                      <a:pt x="8" y="9"/>
                    </a:lnTo>
                  </a:path>
                </a:pathLst>
              </a:custGeom>
              <a:noFill/>
              <a:ln w="3175">
                <a:solidFill>
                  <a:srgbClr val="000000"/>
                </a:solidFill>
                <a:miter lim="800000"/>
                <a:headEnd/>
                <a:tailEnd/>
              </a:ln>
            </p:spPr>
            <p:txBody>
              <a:bodyPr/>
              <a:lstStyle/>
              <a:p>
                <a:pPr algn="ctr" eaLnBrk="0" hangingPunct="0"/>
                <a:endParaRPr lang="en-US" dirty="0"/>
              </a:p>
            </p:txBody>
          </p:sp>
          <p:sp>
            <p:nvSpPr>
              <p:cNvPr id="1008" name="Line 4214"/>
              <p:cNvSpPr>
                <a:spLocks noChangeShapeType="1"/>
              </p:cNvSpPr>
              <p:nvPr/>
            </p:nvSpPr>
            <p:spPr bwMode="auto">
              <a:xfrm>
                <a:off x="4610" y="2741"/>
                <a:ext cx="10" cy="1"/>
              </a:xfrm>
              <a:prstGeom prst="line">
                <a:avLst/>
              </a:prstGeom>
              <a:noFill/>
              <a:ln w="3175">
                <a:solidFill>
                  <a:srgbClr val="000000"/>
                </a:solidFill>
                <a:miter lim="800000"/>
                <a:headEnd/>
                <a:tailEnd/>
              </a:ln>
            </p:spPr>
            <p:txBody>
              <a:bodyPr/>
              <a:lstStyle/>
              <a:p>
                <a:endParaRPr lang="en-US" dirty="0"/>
              </a:p>
            </p:txBody>
          </p:sp>
          <p:sp>
            <p:nvSpPr>
              <p:cNvPr id="1009" name="Line 4215"/>
              <p:cNvSpPr>
                <a:spLocks noChangeShapeType="1"/>
              </p:cNvSpPr>
              <p:nvPr/>
            </p:nvSpPr>
            <p:spPr bwMode="auto">
              <a:xfrm flipH="1">
                <a:off x="4611" y="2741"/>
                <a:ext cx="9" cy="8"/>
              </a:xfrm>
              <a:prstGeom prst="line">
                <a:avLst/>
              </a:prstGeom>
              <a:noFill/>
              <a:ln w="3175">
                <a:solidFill>
                  <a:srgbClr val="000000"/>
                </a:solidFill>
                <a:miter lim="800000"/>
                <a:headEnd/>
                <a:tailEnd/>
              </a:ln>
            </p:spPr>
            <p:txBody>
              <a:bodyPr/>
              <a:lstStyle/>
              <a:p>
                <a:endParaRPr lang="en-US" dirty="0"/>
              </a:p>
            </p:txBody>
          </p:sp>
          <p:sp>
            <p:nvSpPr>
              <p:cNvPr id="1010" name="Line 4216"/>
              <p:cNvSpPr>
                <a:spLocks noChangeShapeType="1"/>
              </p:cNvSpPr>
              <p:nvPr/>
            </p:nvSpPr>
            <p:spPr bwMode="auto">
              <a:xfrm flipH="1" flipV="1">
                <a:off x="4610" y="2741"/>
                <a:ext cx="1" cy="8"/>
              </a:xfrm>
              <a:prstGeom prst="line">
                <a:avLst/>
              </a:prstGeom>
              <a:noFill/>
              <a:ln w="3175">
                <a:solidFill>
                  <a:srgbClr val="000000"/>
                </a:solidFill>
                <a:miter lim="800000"/>
                <a:headEnd/>
                <a:tailEnd/>
              </a:ln>
            </p:spPr>
            <p:txBody>
              <a:bodyPr/>
              <a:lstStyle/>
              <a:p>
                <a:endParaRPr lang="en-US" dirty="0"/>
              </a:p>
            </p:txBody>
          </p:sp>
          <p:sp>
            <p:nvSpPr>
              <p:cNvPr id="1011" name="Line 4217"/>
              <p:cNvSpPr>
                <a:spLocks noChangeShapeType="1"/>
              </p:cNvSpPr>
              <p:nvPr/>
            </p:nvSpPr>
            <p:spPr bwMode="auto">
              <a:xfrm flipV="1">
                <a:off x="4607" y="2741"/>
                <a:ext cx="1" cy="1"/>
              </a:xfrm>
              <a:prstGeom prst="line">
                <a:avLst/>
              </a:prstGeom>
              <a:noFill/>
              <a:ln w="3175">
                <a:solidFill>
                  <a:srgbClr val="000000"/>
                </a:solidFill>
                <a:miter lim="800000"/>
                <a:headEnd/>
                <a:tailEnd/>
              </a:ln>
            </p:spPr>
            <p:txBody>
              <a:bodyPr/>
              <a:lstStyle/>
              <a:p>
                <a:endParaRPr lang="en-US" dirty="0"/>
              </a:p>
            </p:txBody>
          </p:sp>
          <p:sp>
            <p:nvSpPr>
              <p:cNvPr id="1012" name="Freeform 4218"/>
              <p:cNvSpPr>
                <a:spLocks/>
              </p:cNvSpPr>
              <p:nvPr/>
            </p:nvSpPr>
            <p:spPr bwMode="auto">
              <a:xfrm>
                <a:off x="4607" y="2741"/>
                <a:ext cx="3" cy="6"/>
              </a:xfrm>
              <a:custGeom>
                <a:avLst/>
                <a:gdLst>
                  <a:gd name="T0" fmla="*/ 1 w 3"/>
                  <a:gd name="T1" fmla="*/ 0 h 6"/>
                  <a:gd name="T2" fmla="*/ 3 w 3"/>
                  <a:gd name="T3" fmla="*/ 6 h 6"/>
                  <a:gd name="T4" fmla="*/ 1 w 3"/>
                  <a:gd name="T5" fmla="*/ 3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0"/>
                    </a:moveTo>
                    <a:lnTo>
                      <a:pt x="3" y="6"/>
                    </a:lnTo>
                    <a:lnTo>
                      <a:pt x="1" y="3"/>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1013" name="Line 4219"/>
              <p:cNvSpPr>
                <a:spLocks noChangeShapeType="1"/>
              </p:cNvSpPr>
              <p:nvPr/>
            </p:nvSpPr>
            <p:spPr bwMode="auto">
              <a:xfrm flipV="1">
                <a:off x="4607" y="2742"/>
                <a:ext cx="1" cy="5"/>
              </a:xfrm>
              <a:prstGeom prst="line">
                <a:avLst/>
              </a:prstGeom>
              <a:noFill/>
              <a:ln w="3175">
                <a:solidFill>
                  <a:srgbClr val="000000"/>
                </a:solidFill>
                <a:miter lim="800000"/>
                <a:headEnd/>
                <a:tailEnd/>
              </a:ln>
            </p:spPr>
            <p:txBody>
              <a:bodyPr/>
              <a:lstStyle/>
              <a:p>
                <a:endParaRPr lang="en-US" dirty="0"/>
              </a:p>
            </p:txBody>
          </p:sp>
          <p:sp>
            <p:nvSpPr>
              <p:cNvPr id="1014" name="Line 4220"/>
              <p:cNvSpPr>
                <a:spLocks noChangeShapeType="1"/>
              </p:cNvSpPr>
              <p:nvPr/>
            </p:nvSpPr>
            <p:spPr bwMode="auto">
              <a:xfrm flipV="1">
                <a:off x="4597" y="2741"/>
                <a:ext cx="3" cy="1"/>
              </a:xfrm>
              <a:prstGeom prst="line">
                <a:avLst/>
              </a:prstGeom>
              <a:noFill/>
              <a:ln w="3175">
                <a:solidFill>
                  <a:srgbClr val="000000"/>
                </a:solidFill>
                <a:miter lim="800000"/>
                <a:headEnd/>
                <a:tailEnd/>
              </a:ln>
            </p:spPr>
            <p:txBody>
              <a:bodyPr/>
              <a:lstStyle/>
              <a:p>
                <a:endParaRPr lang="en-US" dirty="0"/>
              </a:p>
            </p:txBody>
          </p:sp>
          <p:sp>
            <p:nvSpPr>
              <p:cNvPr id="1015" name="Line 4221"/>
              <p:cNvSpPr>
                <a:spLocks noChangeShapeType="1"/>
              </p:cNvSpPr>
              <p:nvPr/>
            </p:nvSpPr>
            <p:spPr bwMode="auto">
              <a:xfrm>
                <a:off x="4600" y="2741"/>
                <a:ext cx="10" cy="22"/>
              </a:xfrm>
              <a:prstGeom prst="line">
                <a:avLst/>
              </a:prstGeom>
              <a:noFill/>
              <a:ln w="3175">
                <a:solidFill>
                  <a:srgbClr val="000000"/>
                </a:solidFill>
                <a:miter lim="800000"/>
                <a:headEnd/>
                <a:tailEnd/>
              </a:ln>
            </p:spPr>
            <p:txBody>
              <a:bodyPr/>
              <a:lstStyle/>
              <a:p>
                <a:endParaRPr lang="en-US" dirty="0"/>
              </a:p>
            </p:txBody>
          </p:sp>
          <p:sp>
            <p:nvSpPr>
              <p:cNvPr id="1016" name="Line 4222"/>
              <p:cNvSpPr>
                <a:spLocks noChangeShapeType="1"/>
              </p:cNvSpPr>
              <p:nvPr/>
            </p:nvSpPr>
            <p:spPr bwMode="auto">
              <a:xfrm flipH="1" flipV="1">
                <a:off x="4597" y="2742"/>
                <a:ext cx="13" cy="21"/>
              </a:xfrm>
              <a:prstGeom prst="line">
                <a:avLst/>
              </a:prstGeom>
              <a:noFill/>
              <a:ln w="3175">
                <a:solidFill>
                  <a:srgbClr val="000000"/>
                </a:solidFill>
                <a:miter lim="800000"/>
                <a:headEnd/>
                <a:tailEnd/>
              </a:ln>
            </p:spPr>
            <p:txBody>
              <a:bodyPr/>
              <a:lstStyle/>
              <a:p>
                <a:endParaRPr lang="en-US" dirty="0"/>
              </a:p>
            </p:txBody>
          </p:sp>
          <p:sp>
            <p:nvSpPr>
              <p:cNvPr id="1017" name="Freeform 4223"/>
              <p:cNvSpPr>
                <a:spLocks/>
              </p:cNvSpPr>
              <p:nvPr/>
            </p:nvSpPr>
            <p:spPr bwMode="auto">
              <a:xfrm>
                <a:off x="5131" y="2742"/>
                <a:ext cx="6" cy="15"/>
              </a:xfrm>
              <a:custGeom>
                <a:avLst/>
                <a:gdLst>
                  <a:gd name="T0" fmla="*/ 0 w 6"/>
                  <a:gd name="T1" fmla="*/ 15 h 15"/>
                  <a:gd name="T2" fmla="*/ 0 w 6"/>
                  <a:gd name="T3" fmla="*/ 2 h 15"/>
                  <a:gd name="T4" fmla="*/ 3 w 6"/>
                  <a:gd name="T5" fmla="*/ 0 h 15"/>
                  <a:gd name="T6" fmla="*/ 6 w 6"/>
                  <a:gd name="T7" fmla="*/ 4 h 15"/>
                  <a:gd name="T8" fmla="*/ 3 w 6"/>
                  <a:gd name="T9" fmla="*/ 7 h 15"/>
                  <a:gd name="T10" fmla="*/ 6 w 6"/>
                  <a:gd name="T11" fmla="*/ 8 h 15"/>
                  <a:gd name="T12" fmla="*/ 0 w 6"/>
                  <a:gd name="T13" fmla="*/ 15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0" y="15"/>
                    </a:moveTo>
                    <a:lnTo>
                      <a:pt x="0" y="2"/>
                    </a:lnTo>
                    <a:lnTo>
                      <a:pt x="3" y="0"/>
                    </a:lnTo>
                    <a:lnTo>
                      <a:pt x="6" y="4"/>
                    </a:lnTo>
                    <a:lnTo>
                      <a:pt x="3" y="7"/>
                    </a:lnTo>
                    <a:lnTo>
                      <a:pt x="6" y="8"/>
                    </a:lnTo>
                    <a:lnTo>
                      <a:pt x="0" y="15"/>
                    </a:lnTo>
                  </a:path>
                </a:pathLst>
              </a:custGeom>
              <a:noFill/>
              <a:ln w="3175">
                <a:solidFill>
                  <a:srgbClr val="000000"/>
                </a:solidFill>
                <a:miter lim="800000"/>
                <a:headEnd/>
                <a:tailEnd/>
              </a:ln>
            </p:spPr>
            <p:txBody>
              <a:bodyPr/>
              <a:lstStyle/>
              <a:p>
                <a:pPr algn="ctr" eaLnBrk="0" hangingPunct="0"/>
                <a:endParaRPr lang="en-US" dirty="0"/>
              </a:p>
            </p:txBody>
          </p:sp>
          <p:sp>
            <p:nvSpPr>
              <p:cNvPr id="1018" name="Line 4224"/>
              <p:cNvSpPr>
                <a:spLocks noChangeShapeType="1"/>
              </p:cNvSpPr>
              <p:nvPr/>
            </p:nvSpPr>
            <p:spPr bwMode="auto">
              <a:xfrm>
                <a:off x="5576" y="2747"/>
                <a:ext cx="1" cy="1"/>
              </a:xfrm>
              <a:prstGeom prst="line">
                <a:avLst/>
              </a:prstGeom>
              <a:noFill/>
              <a:ln w="3175">
                <a:solidFill>
                  <a:srgbClr val="000000"/>
                </a:solidFill>
                <a:miter lim="800000"/>
                <a:headEnd/>
                <a:tailEnd/>
              </a:ln>
            </p:spPr>
            <p:txBody>
              <a:bodyPr/>
              <a:lstStyle/>
              <a:p>
                <a:endParaRPr lang="en-US" dirty="0"/>
              </a:p>
            </p:txBody>
          </p:sp>
          <p:sp>
            <p:nvSpPr>
              <p:cNvPr id="1019" name="Line 4225"/>
              <p:cNvSpPr>
                <a:spLocks noChangeShapeType="1"/>
              </p:cNvSpPr>
              <p:nvPr/>
            </p:nvSpPr>
            <p:spPr bwMode="auto">
              <a:xfrm>
                <a:off x="4603" y="2747"/>
                <a:ext cx="1" cy="1"/>
              </a:xfrm>
              <a:prstGeom prst="line">
                <a:avLst/>
              </a:prstGeom>
              <a:noFill/>
              <a:ln w="3175">
                <a:solidFill>
                  <a:srgbClr val="000000"/>
                </a:solidFill>
                <a:miter lim="800000"/>
                <a:headEnd/>
                <a:tailEnd/>
              </a:ln>
            </p:spPr>
            <p:txBody>
              <a:bodyPr/>
              <a:lstStyle/>
              <a:p>
                <a:endParaRPr lang="en-US" dirty="0"/>
              </a:p>
            </p:txBody>
          </p:sp>
        </p:grpSp>
        <p:grpSp>
          <p:nvGrpSpPr>
            <p:cNvPr id="28" name="Group 4226"/>
            <p:cNvGrpSpPr>
              <a:grpSpLocks/>
            </p:cNvGrpSpPr>
            <p:nvPr/>
          </p:nvGrpSpPr>
          <p:grpSpPr bwMode="auto">
            <a:xfrm>
              <a:off x="7307263" y="4360863"/>
              <a:ext cx="1574800" cy="495300"/>
              <a:chOff x="4603" y="2747"/>
              <a:chExt cx="992" cy="312"/>
            </a:xfrm>
          </p:grpSpPr>
          <p:sp>
            <p:nvSpPr>
              <p:cNvPr id="620" name="Freeform 4227"/>
              <p:cNvSpPr>
                <a:spLocks/>
              </p:cNvSpPr>
              <p:nvPr/>
            </p:nvSpPr>
            <p:spPr bwMode="auto">
              <a:xfrm>
                <a:off x="4603" y="2747"/>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621" name="Line 4228"/>
              <p:cNvSpPr>
                <a:spLocks noChangeShapeType="1"/>
              </p:cNvSpPr>
              <p:nvPr/>
            </p:nvSpPr>
            <p:spPr bwMode="auto">
              <a:xfrm flipV="1">
                <a:off x="4607" y="2750"/>
                <a:ext cx="1" cy="2"/>
              </a:xfrm>
              <a:prstGeom prst="line">
                <a:avLst/>
              </a:prstGeom>
              <a:noFill/>
              <a:ln w="3175">
                <a:solidFill>
                  <a:srgbClr val="000000"/>
                </a:solidFill>
                <a:miter lim="800000"/>
                <a:headEnd/>
                <a:tailEnd/>
              </a:ln>
            </p:spPr>
            <p:txBody>
              <a:bodyPr/>
              <a:lstStyle/>
              <a:p>
                <a:endParaRPr lang="en-US" dirty="0"/>
              </a:p>
            </p:txBody>
          </p:sp>
          <p:sp>
            <p:nvSpPr>
              <p:cNvPr id="622" name="Line 4229"/>
              <p:cNvSpPr>
                <a:spLocks noChangeShapeType="1"/>
              </p:cNvSpPr>
              <p:nvPr/>
            </p:nvSpPr>
            <p:spPr bwMode="auto">
              <a:xfrm flipV="1">
                <a:off x="4615" y="2754"/>
                <a:ext cx="1" cy="1"/>
              </a:xfrm>
              <a:prstGeom prst="line">
                <a:avLst/>
              </a:prstGeom>
              <a:noFill/>
              <a:ln w="3175">
                <a:solidFill>
                  <a:srgbClr val="000000"/>
                </a:solidFill>
                <a:miter lim="800000"/>
                <a:headEnd/>
                <a:tailEnd/>
              </a:ln>
            </p:spPr>
            <p:txBody>
              <a:bodyPr/>
              <a:lstStyle/>
              <a:p>
                <a:endParaRPr lang="en-US" dirty="0"/>
              </a:p>
            </p:txBody>
          </p:sp>
          <p:sp>
            <p:nvSpPr>
              <p:cNvPr id="623" name="Line 4230"/>
              <p:cNvSpPr>
                <a:spLocks noChangeShapeType="1"/>
              </p:cNvSpPr>
              <p:nvPr/>
            </p:nvSpPr>
            <p:spPr bwMode="auto">
              <a:xfrm>
                <a:off x="4608" y="2755"/>
                <a:ext cx="1" cy="1"/>
              </a:xfrm>
              <a:prstGeom prst="line">
                <a:avLst/>
              </a:prstGeom>
              <a:noFill/>
              <a:ln w="3175">
                <a:solidFill>
                  <a:srgbClr val="000000"/>
                </a:solidFill>
                <a:miter lim="800000"/>
                <a:headEnd/>
                <a:tailEnd/>
              </a:ln>
            </p:spPr>
            <p:txBody>
              <a:bodyPr/>
              <a:lstStyle/>
              <a:p>
                <a:endParaRPr lang="en-US" dirty="0"/>
              </a:p>
            </p:txBody>
          </p:sp>
          <p:sp>
            <p:nvSpPr>
              <p:cNvPr id="624" name="Freeform 4231"/>
              <p:cNvSpPr>
                <a:spLocks/>
              </p:cNvSpPr>
              <p:nvPr/>
            </p:nvSpPr>
            <p:spPr bwMode="auto">
              <a:xfrm>
                <a:off x="4608" y="2757"/>
                <a:ext cx="3" cy="5"/>
              </a:xfrm>
              <a:custGeom>
                <a:avLst/>
                <a:gdLst>
                  <a:gd name="T0" fmla="*/ 3 w 3"/>
                  <a:gd name="T1" fmla="*/ 5 h 5"/>
                  <a:gd name="T2" fmla="*/ 0 w 3"/>
                  <a:gd name="T3" fmla="*/ 0 h 5"/>
                  <a:gd name="T4" fmla="*/ 3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5"/>
                    </a:moveTo>
                    <a:lnTo>
                      <a:pt x="0" y="0"/>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625" name="Freeform 4232"/>
              <p:cNvSpPr>
                <a:spLocks/>
              </p:cNvSpPr>
              <p:nvPr/>
            </p:nvSpPr>
            <p:spPr bwMode="auto">
              <a:xfrm>
                <a:off x="4610" y="2757"/>
                <a:ext cx="1" cy="5"/>
              </a:xfrm>
              <a:custGeom>
                <a:avLst/>
                <a:gdLst>
                  <a:gd name="T0" fmla="*/ 1 w 1"/>
                  <a:gd name="T1" fmla="*/ 5 h 5"/>
                  <a:gd name="T2" fmla="*/ 0 w 1"/>
                  <a:gd name="T3" fmla="*/ 0 h 5"/>
                  <a:gd name="T4" fmla="*/ 1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5"/>
                    </a:moveTo>
                    <a:lnTo>
                      <a:pt x="0" y="0"/>
                    </a:lnTo>
                    <a:lnTo>
                      <a:pt x="1" y="5"/>
                    </a:lnTo>
                  </a:path>
                </a:pathLst>
              </a:custGeom>
              <a:noFill/>
              <a:ln w="3175">
                <a:solidFill>
                  <a:srgbClr val="000000"/>
                </a:solidFill>
                <a:miter lim="800000"/>
                <a:headEnd/>
                <a:tailEnd/>
              </a:ln>
            </p:spPr>
            <p:txBody>
              <a:bodyPr/>
              <a:lstStyle/>
              <a:p>
                <a:pPr algn="ctr" eaLnBrk="0" hangingPunct="0"/>
                <a:endParaRPr lang="en-US" dirty="0"/>
              </a:p>
            </p:txBody>
          </p:sp>
          <p:sp>
            <p:nvSpPr>
              <p:cNvPr id="626" name="Line 4233"/>
              <p:cNvSpPr>
                <a:spLocks noChangeShapeType="1"/>
              </p:cNvSpPr>
              <p:nvPr/>
            </p:nvSpPr>
            <p:spPr bwMode="auto">
              <a:xfrm flipV="1">
                <a:off x="4611" y="2757"/>
                <a:ext cx="2" cy="1"/>
              </a:xfrm>
              <a:prstGeom prst="line">
                <a:avLst/>
              </a:prstGeom>
              <a:noFill/>
              <a:ln w="3175">
                <a:solidFill>
                  <a:srgbClr val="000000"/>
                </a:solidFill>
                <a:miter lim="800000"/>
                <a:headEnd/>
                <a:tailEnd/>
              </a:ln>
            </p:spPr>
            <p:txBody>
              <a:bodyPr/>
              <a:lstStyle/>
              <a:p>
                <a:endParaRPr lang="en-US" dirty="0"/>
              </a:p>
            </p:txBody>
          </p:sp>
          <p:sp>
            <p:nvSpPr>
              <p:cNvPr id="627" name="Freeform 4234"/>
              <p:cNvSpPr>
                <a:spLocks/>
              </p:cNvSpPr>
              <p:nvPr/>
            </p:nvSpPr>
            <p:spPr bwMode="auto">
              <a:xfrm>
                <a:off x="4613" y="2762"/>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28" name="Freeform 4235"/>
              <p:cNvSpPr>
                <a:spLocks/>
              </p:cNvSpPr>
              <p:nvPr/>
            </p:nvSpPr>
            <p:spPr bwMode="auto">
              <a:xfrm>
                <a:off x="4611" y="2763"/>
                <a:ext cx="26" cy="39"/>
              </a:xfrm>
              <a:custGeom>
                <a:avLst/>
                <a:gdLst>
                  <a:gd name="T0" fmla="*/ 13 w 26"/>
                  <a:gd name="T1" fmla="*/ 18 h 39"/>
                  <a:gd name="T2" fmla="*/ 10 w 26"/>
                  <a:gd name="T3" fmla="*/ 15 h 39"/>
                  <a:gd name="T4" fmla="*/ 13 w 26"/>
                  <a:gd name="T5" fmla="*/ 13 h 39"/>
                  <a:gd name="T6" fmla="*/ 22 w 26"/>
                  <a:gd name="T7" fmla="*/ 24 h 39"/>
                  <a:gd name="T8" fmla="*/ 18 w 26"/>
                  <a:gd name="T9" fmla="*/ 24 h 39"/>
                  <a:gd name="T10" fmla="*/ 20 w 26"/>
                  <a:gd name="T11" fmla="*/ 27 h 39"/>
                  <a:gd name="T12" fmla="*/ 26 w 26"/>
                  <a:gd name="T13" fmla="*/ 39 h 39"/>
                  <a:gd name="T14" fmla="*/ 0 w 26"/>
                  <a:gd name="T15" fmla="*/ 3 h 39"/>
                  <a:gd name="T16" fmla="*/ 4 w 26"/>
                  <a:gd name="T17" fmla="*/ 0 h 39"/>
                  <a:gd name="T18" fmla="*/ 7 w 26"/>
                  <a:gd name="T19" fmla="*/ 7 h 39"/>
                  <a:gd name="T20" fmla="*/ 4 w 26"/>
                  <a:gd name="T21" fmla="*/ 3 h 39"/>
                  <a:gd name="T22" fmla="*/ 13 w 26"/>
                  <a:gd name="T23" fmla="*/ 13 h 39"/>
                  <a:gd name="T24" fmla="*/ 10 w 26"/>
                  <a:gd name="T25" fmla="*/ 15 h 39"/>
                  <a:gd name="T26" fmla="*/ 13 w 26"/>
                  <a:gd name="T27" fmla="*/ 18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39"/>
                  <a:gd name="T44" fmla="*/ 26 w 26"/>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39">
                    <a:moveTo>
                      <a:pt x="13" y="18"/>
                    </a:moveTo>
                    <a:lnTo>
                      <a:pt x="10" y="15"/>
                    </a:lnTo>
                    <a:lnTo>
                      <a:pt x="13" y="13"/>
                    </a:lnTo>
                    <a:lnTo>
                      <a:pt x="22" y="24"/>
                    </a:lnTo>
                    <a:lnTo>
                      <a:pt x="18" y="24"/>
                    </a:lnTo>
                    <a:lnTo>
                      <a:pt x="20" y="27"/>
                    </a:lnTo>
                    <a:lnTo>
                      <a:pt x="26" y="39"/>
                    </a:lnTo>
                    <a:lnTo>
                      <a:pt x="0" y="3"/>
                    </a:lnTo>
                    <a:lnTo>
                      <a:pt x="4" y="0"/>
                    </a:lnTo>
                    <a:lnTo>
                      <a:pt x="7" y="7"/>
                    </a:lnTo>
                    <a:lnTo>
                      <a:pt x="4" y="3"/>
                    </a:lnTo>
                    <a:lnTo>
                      <a:pt x="13" y="13"/>
                    </a:lnTo>
                    <a:lnTo>
                      <a:pt x="10" y="15"/>
                    </a:lnTo>
                    <a:lnTo>
                      <a:pt x="13" y="18"/>
                    </a:lnTo>
                  </a:path>
                </a:pathLst>
              </a:custGeom>
              <a:noFill/>
              <a:ln w="3175">
                <a:solidFill>
                  <a:srgbClr val="000000"/>
                </a:solidFill>
                <a:miter lim="800000"/>
                <a:headEnd/>
                <a:tailEnd/>
              </a:ln>
            </p:spPr>
            <p:txBody>
              <a:bodyPr/>
              <a:lstStyle/>
              <a:p>
                <a:pPr algn="ctr" eaLnBrk="0" hangingPunct="0"/>
                <a:endParaRPr lang="en-US" dirty="0"/>
              </a:p>
            </p:txBody>
          </p:sp>
          <p:sp>
            <p:nvSpPr>
              <p:cNvPr id="629" name="Line 4236"/>
              <p:cNvSpPr>
                <a:spLocks noChangeShapeType="1"/>
              </p:cNvSpPr>
              <p:nvPr/>
            </p:nvSpPr>
            <p:spPr bwMode="auto">
              <a:xfrm flipV="1">
                <a:off x="4730" y="2768"/>
                <a:ext cx="1" cy="2"/>
              </a:xfrm>
              <a:prstGeom prst="line">
                <a:avLst/>
              </a:prstGeom>
              <a:noFill/>
              <a:ln w="3175">
                <a:solidFill>
                  <a:srgbClr val="000000"/>
                </a:solidFill>
                <a:miter lim="800000"/>
                <a:headEnd/>
                <a:tailEnd/>
              </a:ln>
            </p:spPr>
            <p:txBody>
              <a:bodyPr/>
              <a:lstStyle/>
              <a:p>
                <a:endParaRPr lang="en-US" dirty="0"/>
              </a:p>
            </p:txBody>
          </p:sp>
          <p:sp>
            <p:nvSpPr>
              <p:cNvPr id="630" name="Line 4237"/>
              <p:cNvSpPr>
                <a:spLocks noChangeShapeType="1"/>
              </p:cNvSpPr>
              <p:nvPr/>
            </p:nvSpPr>
            <p:spPr bwMode="auto">
              <a:xfrm flipV="1">
                <a:off x="4618" y="2768"/>
                <a:ext cx="2" cy="2"/>
              </a:xfrm>
              <a:prstGeom prst="line">
                <a:avLst/>
              </a:prstGeom>
              <a:noFill/>
              <a:ln w="3175">
                <a:solidFill>
                  <a:srgbClr val="000000"/>
                </a:solidFill>
                <a:miter lim="800000"/>
                <a:headEnd/>
                <a:tailEnd/>
              </a:ln>
            </p:spPr>
            <p:txBody>
              <a:bodyPr/>
              <a:lstStyle/>
              <a:p>
                <a:endParaRPr lang="en-US" dirty="0"/>
              </a:p>
            </p:txBody>
          </p:sp>
          <p:sp>
            <p:nvSpPr>
              <p:cNvPr id="631" name="Freeform 4238"/>
              <p:cNvSpPr>
                <a:spLocks/>
              </p:cNvSpPr>
              <p:nvPr/>
            </p:nvSpPr>
            <p:spPr bwMode="auto">
              <a:xfrm>
                <a:off x="4733" y="2773"/>
                <a:ext cx="1" cy="1"/>
              </a:xfrm>
              <a:custGeom>
                <a:avLst/>
                <a:gdLst>
                  <a:gd name="T0" fmla="*/ 0 w 1"/>
                  <a:gd name="T1" fmla="*/ 1 h 1"/>
                  <a:gd name="T2" fmla="*/ 1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1"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32" name="Freeform 4239"/>
              <p:cNvSpPr>
                <a:spLocks/>
              </p:cNvSpPr>
              <p:nvPr/>
            </p:nvSpPr>
            <p:spPr bwMode="auto">
              <a:xfrm>
                <a:off x="4620" y="2774"/>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33" name="Line 4240"/>
              <p:cNvSpPr>
                <a:spLocks noChangeShapeType="1"/>
              </p:cNvSpPr>
              <p:nvPr/>
            </p:nvSpPr>
            <p:spPr bwMode="auto">
              <a:xfrm>
                <a:off x="4734" y="2779"/>
                <a:ext cx="1" cy="1"/>
              </a:xfrm>
              <a:prstGeom prst="line">
                <a:avLst/>
              </a:prstGeom>
              <a:noFill/>
              <a:ln w="3175">
                <a:solidFill>
                  <a:srgbClr val="000000"/>
                </a:solidFill>
                <a:miter lim="800000"/>
                <a:headEnd/>
                <a:tailEnd/>
              </a:ln>
            </p:spPr>
            <p:txBody>
              <a:bodyPr/>
              <a:lstStyle/>
              <a:p>
                <a:endParaRPr lang="en-US" dirty="0"/>
              </a:p>
            </p:txBody>
          </p:sp>
          <p:sp>
            <p:nvSpPr>
              <p:cNvPr id="634" name="Freeform 4241"/>
              <p:cNvSpPr>
                <a:spLocks/>
              </p:cNvSpPr>
              <p:nvPr/>
            </p:nvSpPr>
            <p:spPr bwMode="auto">
              <a:xfrm>
                <a:off x="5589" y="2779"/>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635" name="Line 4242"/>
              <p:cNvSpPr>
                <a:spLocks noChangeShapeType="1"/>
              </p:cNvSpPr>
              <p:nvPr/>
            </p:nvSpPr>
            <p:spPr bwMode="auto">
              <a:xfrm flipV="1">
                <a:off x="5589" y="2778"/>
                <a:ext cx="1" cy="1"/>
              </a:xfrm>
              <a:prstGeom prst="line">
                <a:avLst/>
              </a:prstGeom>
              <a:noFill/>
              <a:ln w="3175">
                <a:solidFill>
                  <a:srgbClr val="000000"/>
                </a:solidFill>
                <a:miter lim="800000"/>
                <a:headEnd/>
                <a:tailEnd/>
              </a:ln>
            </p:spPr>
            <p:txBody>
              <a:bodyPr/>
              <a:lstStyle/>
              <a:p>
                <a:endParaRPr lang="en-US" dirty="0"/>
              </a:p>
            </p:txBody>
          </p:sp>
          <p:sp>
            <p:nvSpPr>
              <p:cNvPr id="636" name="Line 4243"/>
              <p:cNvSpPr>
                <a:spLocks noChangeShapeType="1"/>
              </p:cNvSpPr>
              <p:nvPr/>
            </p:nvSpPr>
            <p:spPr bwMode="auto">
              <a:xfrm flipV="1">
                <a:off x="5590" y="2778"/>
                <a:ext cx="1" cy="1"/>
              </a:xfrm>
              <a:prstGeom prst="line">
                <a:avLst/>
              </a:prstGeom>
              <a:noFill/>
              <a:ln w="3175">
                <a:solidFill>
                  <a:srgbClr val="000000"/>
                </a:solidFill>
                <a:miter lim="800000"/>
                <a:headEnd/>
                <a:tailEnd/>
              </a:ln>
            </p:spPr>
            <p:txBody>
              <a:bodyPr/>
              <a:lstStyle/>
              <a:p>
                <a:endParaRPr lang="en-US" dirty="0"/>
              </a:p>
            </p:txBody>
          </p:sp>
          <p:sp>
            <p:nvSpPr>
              <p:cNvPr id="637" name="Line 4244"/>
              <p:cNvSpPr>
                <a:spLocks noChangeShapeType="1"/>
              </p:cNvSpPr>
              <p:nvPr/>
            </p:nvSpPr>
            <p:spPr bwMode="auto">
              <a:xfrm flipV="1">
                <a:off x="4733" y="2779"/>
                <a:ext cx="1" cy="2"/>
              </a:xfrm>
              <a:prstGeom prst="line">
                <a:avLst/>
              </a:prstGeom>
              <a:noFill/>
              <a:ln w="3175">
                <a:solidFill>
                  <a:srgbClr val="000000"/>
                </a:solidFill>
                <a:miter lim="800000"/>
                <a:headEnd/>
                <a:tailEnd/>
              </a:ln>
            </p:spPr>
            <p:txBody>
              <a:bodyPr/>
              <a:lstStyle/>
              <a:p>
                <a:endParaRPr lang="en-US" dirty="0"/>
              </a:p>
            </p:txBody>
          </p:sp>
          <p:sp>
            <p:nvSpPr>
              <p:cNvPr id="638" name="Freeform 4245"/>
              <p:cNvSpPr>
                <a:spLocks/>
              </p:cNvSpPr>
              <p:nvPr/>
            </p:nvSpPr>
            <p:spPr bwMode="auto">
              <a:xfrm>
                <a:off x="4734" y="2781"/>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639" name="Freeform 4246"/>
              <p:cNvSpPr>
                <a:spLocks/>
              </p:cNvSpPr>
              <p:nvPr/>
            </p:nvSpPr>
            <p:spPr bwMode="auto">
              <a:xfrm>
                <a:off x="5195" y="2782"/>
                <a:ext cx="7" cy="10"/>
              </a:xfrm>
              <a:custGeom>
                <a:avLst/>
                <a:gdLst>
                  <a:gd name="T0" fmla="*/ 0 w 7"/>
                  <a:gd name="T1" fmla="*/ 0 h 10"/>
                  <a:gd name="T2" fmla="*/ 5 w 7"/>
                  <a:gd name="T3" fmla="*/ 0 h 10"/>
                  <a:gd name="T4" fmla="*/ 7 w 7"/>
                  <a:gd name="T5" fmla="*/ 10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0" y="0"/>
                    </a:moveTo>
                    <a:lnTo>
                      <a:pt x="5" y="0"/>
                    </a:lnTo>
                    <a:lnTo>
                      <a:pt x="7" y="1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40" name="Line 4247"/>
              <p:cNvSpPr>
                <a:spLocks noChangeShapeType="1"/>
              </p:cNvSpPr>
              <p:nvPr/>
            </p:nvSpPr>
            <p:spPr bwMode="auto">
              <a:xfrm flipV="1">
                <a:off x="4733" y="2784"/>
                <a:ext cx="1" cy="2"/>
              </a:xfrm>
              <a:prstGeom prst="line">
                <a:avLst/>
              </a:prstGeom>
              <a:noFill/>
              <a:ln w="3175">
                <a:solidFill>
                  <a:srgbClr val="000000"/>
                </a:solidFill>
                <a:miter lim="800000"/>
                <a:headEnd/>
                <a:tailEnd/>
              </a:ln>
            </p:spPr>
            <p:txBody>
              <a:bodyPr/>
              <a:lstStyle/>
              <a:p>
                <a:endParaRPr lang="en-US" dirty="0"/>
              </a:p>
            </p:txBody>
          </p:sp>
          <p:sp>
            <p:nvSpPr>
              <p:cNvPr id="641" name="Line 4248"/>
              <p:cNvSpPr>
                <a:spLocks noChangeShapeType="1"/>
              </p:cNvSpPr>
              <p:nvPr/>
            </p:nvSpPr>
            <p:spPr bwMode="auto">
              <a:xfrm>
                <a:off x="5589" y="2784"/>
                <a:ext cx="1" cy="1"/>
              </a:xfrm>
              <a:prstGeom prst="line">
                <a:avLst/>
              </a:prstGeom>
              <a:noFill/>
              <a:ln w="3175">
                <a:solidFill>
                  <a:srgbClr val="000000"/>
                </a:solidFill>
                <a:miter lim="800000"/>
                <a:headEnd/>
                <a:tailEnd/>
              </a:ln>
            </p:spPr>
            <p:txBody>
              <a:bodyPr/>
              <a:lstStyle/>
              <a:p>
                <a:endParaRPr lang="en-US" dirty="0"/>
              </a:p>
            </p:txBody>
          </p:sp>
          <p:sp>
            <p:nvSpPr>
              <p:cNvPr id="642" name="Freeform 4249"/>
              <p:cNvSpPr>
                <a:spLocks/>
              </p:cNvSpPr>
              <p:nvPr/>
            </p:nvSpPr>
            <p:spPr bwMode="auto">
              <a:xfrm>
                <a:off x="4631" y="2786"/>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43" name="Line 4250"/>
              <p:cNvSpPr>
                <a:spLocks noChangeShapeType="1"/>
              </p:cNvSpPr>
              <p:nvPr/>
            </p:nvSpPr>
            <p:spPr bwMode="auto">
              <a:xfrm>
                <a:off x="4733" y="2786"/>
                <a:ext cx="1" cy="1"/>
              </a:xfrm>
              <a:prstGeom prst="line">
                <a:avLst/>
              </a:prstGeom>
              <a:noFill/>
              <a:ln w="3175">
                <a:solidFill>
                  <a:srgbClr val="000000"/>
                </a:solidFill>
                <a:miter lim="800000"/>
                <a:headEnd/>
                <a:tailEnd/>
              </a:ln>
            </p:spPr>
            <p:txBody>
              <a:bodyPr/>
              <a:lstStyle/>
              <a:p>
                <a:endParaRPr lang="en-US" dirty="0"/>
              </a:p>
            </p:txBody>
          </p:sp>
          <p:sp>
            <p:nvSpPr>
              <p:cNvPr id="644" name="Line 4251"/>
              <p:cNvSpPr>
                <a:spLocks noChangeShapeType="1"/>
              </p:cNvSpPr>
              <p:nvPr/>
            </p:nvSpPr>
            <p:spPr bwMode="auto">
              <a:xfrm flipV="1">
                <a:off x="4633" y="2787"/>
                <a:ext cx="1" cy="2"/>
              </a:xfrm>
              <a:prstGeom prst="line">
                <a:avLst/>
              </a:prstGeom>
              <a:noFill/>
              <a:ln w="3175">
                <a:solidFill>
                  <a:srgbClr val="000000"/>
                </a:solidFill>
                <a:miter lim="800000"/>
                <a:headEnd/>
                <a:tailEnd/>
              </a:ln>
            </p:spPr>
            <p:txBody>
              <a:bodyPr/>
              <a:lstStyle/>
              <a:p>
                <a:endParaRPr lang="en-US" dirty="0"/>
              </a:p>
            </p:txBody>
          </p:sp>
          <p:sp>
            <p:nvSpPr>
              <p:cNvPr id="645" name="Line 4252"/>
              <p:cNvSpPr>
                <a:spLocks noChangeShapeType="1"/>
              </p:cNvSpPr>
              <p:nvPr/>
            </p:nvSpPr>
            <p:spPr bwMode="auto">
              <a:xfrm>
                <a:off x="4733" y="2787"/>
                <a:ext cx="1" cy="1"/>
              </a:xfrm>
              <a:prstGeom prst="line">
                <a:avLst/>
              </a:prstGeom>
              <a:noFill/>
              <a:ln w="3175">
                <a:solidFill>
                  <a:srgbClr val="000000"/>
                </a:solidFill>
                <a:miter lim="800000"/>
                <a:headEnd/>
                <a:tailEnd/>
              </a:ln>
            </p:spPr>
            <p:txBody>
              <a:bodyPr/>
              <a:lstStyle/>
              <a:p>
                <a:endParaRPr lang="en-US" dirty="0"/>
              </a:p>
            </p:txBody>
          </p:sp>
          <p:sp>
            <p:nvSpPr>
              <p:cNvPr id="646" name="Line 4253"/>
              <p:cNvSpPr>
                <a:spLocks noChangeShapeType="1"/>
              </p:cNvSpPr>
              <p:nvPr/>
            </p:nvSpPr>
            <p:spPr bwMode="auto">
              <a:xfrm flipV="1">
                <a:off x="4633" y="2789"/>
                <a:ext cx="1" cy="1"/>
              </a:xfrm>
              <a:prstGeom prst="line">
                <a:avLst/>
              </a:prstGeom>
              <a:noFill/>
              <a:ln w="3175">
                <a:solidFill>
                  <a:srgbClr val="000000"/>
                </a:solidFill>
                <a:miter lim="800000"/>
                <a:headEnd/>
                <a:tailEnd/>
              </a:ln>
            </p:spPr>
            <p:txBody>
              <a:bodyPr/>
              <a:lstStyle/>
              <a:p>
                <a:endParaRPr lang="en-US" dirty="0"/>
              </a:p>
            </p:txBody>
          </p:sp>
          <p:sp>
            <p:nvSpPr>
              <p:cNvPr id="647" name="Line 4254"/>
              <p:cNvSpPr>
                <a:spLocks noChangeShapeType="1"/>
              </p:cNvSpPr>
              <p:nvPr/>
            </p:nvSpPr>
            <p:spPr bwMode="auto">
              <a:xfrm flipV="1">
                <a:off x="4733" y="2790"/>
                <a:ext cx="1" cy="2"/>
              </a:xfrm>
              <a:prstGeom prst="line">
                <a:avLst/>
              </a:prstGeom>
              <a:noFill/>
              <a:ln w="3175">
                <a:solidFill>
                  <a:srgbClr val="000000"/>
                </a:solidFill>
                <a:miter lim="800000"/>
                <a:headEnd/>
                <a:tailEnd/>
              </a:ln>
            </p:spPr>
            <p:txBody>
              <a:bodyPr/>
              <a:lstStyle/>
              <a:p>
                <a:endParaRPr lang="en-US" dirty="0"/>
              </a:p>
            </p:txBody>
          </p:sp>
          <p:sp>
            <p:nvSpPr>
              <p:cNvPr id="648" name="Freeform 4255"/>
              <p:cNvSpPr>
                <a:spLocks/>
              </p:cNvSpPr>
              <p:nvPr/>
            </p:nvSpPr>
            <p:spPr bwMode="auto">
              <a:xfrm>
                <a:off x="5189" y="2794"/>
                <a:ext cx="21" cy="8"/>
              </a:xfrm>
              <a:custGeom>
                <a:avLst/>
                <a:gdLst>
                  <a:gd name="T0" fmla="*/ 8 w 21"/>
                  <a:gd name="T1" fmla="*/ 8 h 8"/>
                  <a:gd name="T2" fmla="*/ 0 w 21"/>
                  <a:gd name="T3" fmla="*/ 0 h 8"/>
                  <a:gd name="T4" fmla="*/ 18 w 21"/>
                  <a:gd name="T5" fmla="*/ 0 h 8"/>
                  <a:gd name="T6" fmla="*/ 21 w 21"/>
                  <a:gd name="T7" fmla="*/ 6 h 8"/>
                  <a:gd name="T8" fmla="*/ 0 60000 65536"/>
                  <a:gd name="T9" fmla="*/ 0 60000 65536"/>
                  <a:gd name="T10" fmla="*/ 0 60000 65536"/>
                  <a:gd name="T11" fmla="*/ 0 60000 65536"/>
                  <a:gd name="T12" fmla="*/ 0 w 21"/>
                  <a:gd name="T13" fmla="*/ 0 h 8"/>
                  <a:gd name="T14" fmla="*/ 21 w 21"/>
                  <a:gd name="T15" fmla="*/ 8 h 8"/>
                </a:gdLst>
                <a:ahLst/>
                <a:cxnLst>
                  <a:cxn ang="T8">
                    <a:pos x="T0" y="T1"/>
                  </a:cxn>
                  <a:cxn ang="T9">
                    <a:pos x="T2" y="T3"/>
                  </a:cxn>
                  <a:cxn ang="T10">
                    <a:pos x="T4" y="T5"/>
                  </a:cxn>
                  <a:cxn ang="T11">
                    <a:pos x="T6" y="T7"/>
                  </a:cxn>
                </a:cxnLst>
                <a:rect l="T12" t="T13" r="T14" b="T15"/>
                <a:pathLst>
                  <a:path w="21" h="8">
                    <a:moveTo>
                      <a:pt x="8" y="8"/>
                    </a:moveTo>
                    <a:lnTo>
                      <a:pt x="0" y="0"/>
                    </a:lnTo>
                    <a:lnTo>
                      <a:pt x="18" y="0"/>
                    </a:lnTo>
                    <a:lnTo>
                      <a:pt x="21" y="6"/>
                    </a:lnTo>
                  </a:path>
                </a:pathLst>
              </a:custGeom>
              <a:noFill/>
              <a:ln w="3175">
                <a:solidFill>
                  <a:srgbClr val="000000"/>
                </a:solidFill>
                <a:miter lim="800000"/>
                <a:headEnd/>
                <a:tailEnd/>
              </a:ln>
            </p:spPr>
            <p:txBody>
              <a:bodyPr/>
              <a:lstStyle/>
              <a:p>
                <a:pPr algn="ctr" eaLnBrk="0" hangingPunct="0"/>
                <a:endParaRPr lang="en-US" dirty="0"/>
              </a:p>
            </p:txBody>
          </p:sp>
          <p:sp>
            <p:nvSpPr>
              <p:cNvPr id="649" name="Line 4256"/>
              <p:cNvSpPr>
                <a:spLocks noChangeShapeType="1"/>
              </p:cNvSpPr>
              <p:nvPr/>
            </p:nvSpPr>
            <p:spPr bwMode="auto">
              <a:xfrm flipH="1">
                <a:off x="5207" y="2800"/>
                <a:ext cx="3" cy="10"/>
              </a:xfrm>
              <a:prstGeom prst="line">
                <a:avLst/>
              </a:prstGeom>
              <a:noFill/>
              <a:ln w="3175">
                <a:solidFill>
                  <a:srgbClr val="000000"/>
                </a:solidFill>
                <a:miter lim="800000"/>
                <a:headEnd/>
                <a:tailEnd/>
              </a:ln>
            </p:spPr>
            <p:txBody>
              <a:bodyPr/>
              <a:lstStyle/>
              <a:p>
                <a:endParaRPr lang="en-US" dirty="0"/>
              </a:p>
            </p:txBody>
          </p:sp>
          <p:sp>
            <p:nvSpPr>
              <p:cNvPr id="650" name="Line 4257"/>
              <p:cNvSpPr>
                <a:spLocks noChangeShapeType="1"/>
              </p:cNvSpPr>
              <p:nvPr/>
            </p:nvSpPr>
            <p:spPr bwMode="auto">
              <a:xfrm flipH="1" flipV="1">
                <a:off x="5197" y="2802"/>
                <a:ext cx="10" cy="8"/>
              </a:xfrm>
              <a:prstGeom prst="line">
                <a:avLst/>
              </a:prstGeom>
              <a:noFill/>
              <a:ln w="3175">
                <a:solidFill>
                  <a:srgbClr val="000000"/>
                </a:solidFill>
                <a:miter lim="800000"/>
                <a:headEnd/>
                <a:tailEnd/>
              </a:ln>
            </p:spPr>
            <p:txBody>
              <a:bodyPr/>
              <a:lstStyle/>
              <a:p>
                <a:endParaRPr lang="en-US" dirty="0"/>
              </a:p>
            </p:txBody>
          </p:sp>
          <p:sp>
            <p:nvSpPr>
              <p:cNvPr id="651" name="Line 4258"/>
              <p:cNvSpPr>
                <a:spLocks noChangeShapeType="1"/>
              </p:cNvSpPr>
              <p:nvPr/>
            </p:nvSpPr>
            <p:spPr bwMode="auto">
              <a:xfrm flipV="1">
                <a:off x="4734" y="2794"/>
                <a:ext cx="1" cy="1"/>
              </a:xfrm>
              <a:prstGeom prst="line">
                <a:avLst/>
              </a:prstGeom>
              <a:noFill/>
              <a:ln w="3175">
                <a:solidFill>
                  <a:srgbClr val="000000"/>
                </a:solidFill>
                <a:miter lim="800000"/>
                <a:headEnd/>
                <a:tailEnd/>
              </a:ln>
            </p:spPr>
            <p:txBody>
              <a:bodyPr/>
              <a:lstStyle/>
              <a:p>
                <a:endParaRPr lang="en-US" dirty="0"/>
              </a:p>
            </p:txBody>
          </p:sp>
          <p:sp>
            <p:nvSpPr>
              <p:cNvPr id="652" name="Line 4259"/>
              <p:cNvSpPr>
                <a:spLocks noChangeShapeType="1"/>
              </p:cNvSpPr>
              <p:nvPr/>
            </p:nvSpPr>
            <p:spPr bwMode="auto">
              <a:xfrm flipV="1">
                <a:off x="5589" y="2795"/>
                <a:ext cx="1" cy="2"/>
              </a:xfrm>
              <a:prstGeom prst="line">
                <a:avLst/>
              </a:prstGeom>
              <a:noFill/>
              <a:ln w="3175">
                <a:solidFill>
                  <a:srgbClr val="000000"/>
                </a:solidFill>
                <a:miter lim="800000"/>
                <a:headEnd/>
                <a:tailEnd/>
              </a:ln>
            </p:spPr>
            <p:txBody>
              <a:bodyPr/>
              <a:lstStyle/>
              <a:p>
                <a:endParaRPr lang="en-US" dirty="0"/>
              </a:p>
            </p:txBody>
          </p:sp>
          <p:sp>
            <p:nvSpPr>
              <p:cNvPr id="653" name="Line 4260"/>
              <p:cNvSpPr>
                <a:spLocks noChangeShapeType="1"/>
              </p:cNvSpPr>
              <p:nvPr/>
            </p:nvSpPr>
            <p:spPr bwMode="auto">
              <a:xfrm flipV="1">
                <a:off x="4733" y="2795"/>
                <a:ext cx="1" cy="2"/>
              </a:xfrm>
              <a:prstGeom prst="line">
                <a:avLst/>
              </a:prstGeom>
              <a:noFill/>
              <a:ln w="3175">
                <a:solidFill>
                  <a:srgbClr val="000000"/>
                </a:solidFill>
                <a:miter lim="800000"/>
                <a:headEnd/>
                <a:tailEnd/>
              </a:ln>
            </p:spPr>
            <p:txBody>
              <a:bodyPr/>
              <a:lstStyle/>
              <a:p>
                <a:endParaRPr lang="en-US" dirty="0"/>
              </a:p>
            </p:txBody>
          </p:sp>
          <p:sp>
            <p:nvSpPr>
              <p:cNvPr id="654" name="Line 4261"/>
              <p:cNvSpPr>
                <a:spLocks noChangeShapeType="1"/>
              </p:cNvSpPr>
              <p:nvPr/>
            </p:nvSpPr>
            <p:spPr bwMode="auto">
              <a:xfrm>
                <a:off x="4731" y="2797"/>
                <a:ext cx="2" cy="1"/>
              </a:xfrm>
              <a:prstGeom prst="line">
                <a:avLst/>
              </a:prstGeom>
              <a:noFill/>
              <a:ln w="3175">
                <a:solidFill>
                  <a:srgbClr val="000000"/>
                </a:solidFill>
                <a:miter lim="800000"/>
                <a:headEnd/>
                <a:tailEnd/>
              </a:ln>
            </p:spPr>
            <p:txBody>
              <a:bodyPr/>
              <a:lstStyle/>
              <a:p>
                <a:endParaRPr lang="en-US" dirty="0"/>
              </a:p>
            </p:txBody>
          </p:sp>
          <p:sp>
            <p:nvSpPr>
              <p:cNvPr id="655" name="Freeform 4262"/>
              <p:cNvSpPr>
                <a:spLocks/>
              </p:cNvSpPr>
              <p:nvPr/>
            </p:nvSpPr>
            <p:spPr bwMode="auto">
              <a:xfrm>
                <a:off x="4642" y="2797"/>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56" name="Line 4263"/>
              <p:cNvSpPr>
                <a:spLocks noChangeShapeType="1"/>
              </p:cNvSpPr>
              <p:nvPr/>
            </p:nvSpPr>
            <p:spPr bwMode="auto">
              <a:xfrm>
                <a:off x="4734" y="2798"/>
                <a:ext cx="1" cy="1"/>
              </a:xfrm>
              <a:prstGeom prst="line">
                <a:avLst/>
              </a:prstGeom>
              <a:noFill/>
              <a:ln w="3175">
                <a:solidFill>
                  <a:srgbClr val="000000"/>
                </a:solidFill>
                <a:miter lim="800000"/>
                <a:headEnd/>
                <a:tailEnd/>
              </a:ln>
            </p:spPr>
            <p:txBody>
              <a:bodyPr/>
              <a:lstStyle/>
              <a:p>
                <a:endParaRPr lang="en-US" dirty="0"/>
              </a:p>
            </p:txBody>
          </p:sp>
          <p:sp>
            <p:nvSpPr>
              <p:cNvPr id="657" name="Line 4264"/>
              <p:cNvSpPr>
                <a:spLocks noChangeShapeType="1"/>
              </p:cNvSpPr>
              <p:nvPr/>
            </p:nvSpPr>
            <p:spPr bwMode="auto">
              <a:xfrm>
                <a:off x="4652" y="2798"/>
                <a:ext cx="1" cy="1"/>
              </a:xfrm>
              <a:prstGeom prst="line">
                <a:avLst/>
              </a:prstGeom>
              <a:noFill/>
              <a:ln w="3175">
                <a:solidFill>
                  <a:srgbClr val="000000"/>
                </a:solidFill>
                <a:miter lim="800000"/>
                <a:headEnd/>
                <a:tailEnd/>
              </a:ln>
            </p:spPr>
            <p:txBody>
              <a:bodyPr/>
              <a:lstStyle/>
              <a:p>
                <a:endParaRPr lang="en-US" dirty="0"/>
              </a:p>
            </p:txBody>
          </p:sp>
          <p:sp>
            <p:nvSpPr>
              <p:cNvPr id="658" name="Line 4265"/>
              <p:cNvSpPr>
                <a:spLocks noChangeShapeType="1"/>
              </p:cNvSpPr>
              <p:nvPr/>
            </p:nvSpPr>
            <p:spPr bwMode="auto">
              <a:xfrm flipV="1">
                <a:off x="4642" y="2800"/>
                <a:ext cx="2" cy="2"/>
              </a:xfrm>
              <a:prstGeom prst="line">
                <a:avLst/>
              </a:prstGeom>
              <a:noFill/>
              <a:ln w="3175">
                <a:solidFill>
                  <a:srgbClr val="000000"/>
                </a:solidFill>
                <a:miter lim="800000"/>
                <a:headEnd/>
                <a:tailEnd/>
              </a:ln>
            </p:spPr>
            <p:txBody>
              <a:bodyPr/>
              <a:lstStyle/>
              <a:p>
                <a:endParaRPr lang="en-US" dirty="0"/>
              </a:p>
            </p:txBody>
          </p:sp>
          <p:sp>
            <p:nvSpPr>
              <p:cNvPr id="659" name="Freeform 4266"/>
              <p:cNvSpPr>
                <a:spLocks/>
              </p:cNvSpPr>
              <p:nvPr/>
            </p:nvSpPr>
            <p:spPr bwMode="auto">
              <a:xfrm>
                <a:off x="5207" y="2800"/>
                <a:ext cx="14" cy="16"/>
              </a:xfrm>
              <a:custGeom>
                <a:avLst/>
                <a:gdLst>
                  <a:gd name="T0" fmla="*/ 3 w 14"/>
                  <a:gd name="T1" fmla="*/ 0 h 16"/>
                  <a:gd name="T2" fmla="*/ 6 w 14"/>
                  <a:gd name="T3" fmla="*/ 13 h 16"/>
                  <a:gd name="T4" fmla="*/ 10 w 14"/>
                  <a:gd name="T5" fmla="*/ 14 h 16"/>
                  <a:gd name="T6" fmla="*/ 14 w 14"/>
                  <a:gd name="T7" fmla="*/ 11 h 16"/>
                  <a:gd name="T8" fmla="*/ 11 w 14"/>
                  <a:gd name="T9" fmla="*/ 16 h 16"/>
                  <a:gd name="T10" fmla="*/ 0 w 14"/>
                  <a:gd name="T11" fmla="*/ 10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3" y="0"/>
                    </a:moveTo>
                    <a:lnTo>
                      <a:pt x="6" y="13"/>
                    </a:lnTo>
                    <a:lnTo>
                      <a:pt x="10" y="14"/>
                    </a:lnTo>
                    <a:lnTo>
                      <a:pt x="14" y="11"/>
                    </a:lnTo>
                    <a:lnTo>
                      <a:pt x="11" y="16"/>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660" name="Line 4267"/>
              <p:cNvSpPr>
                <a:spLocks noChangeShapeType="1"/>
              </p:cNvSpPr>
              <p:nvPr/>
            </p:nvSpPr>
            <p:spPr bwMode="auto">
              <a:xfrm flipV="1">
                <a:off x="5207" y="2800"/>
                <a:ext cx="3" cy="10"/>
              </a:xfrm>
              <a:prstGeom prst="line">
                <a:avLst/>
              </a:prstGeom>
              <a:noFill/>
              <a:ln w="3175">
                <a:solidFill>
                  <a:srgbClr val="000000"/>
                </a:solidFill>
                <a:miter lim="800000"/>
                <a:headEnd/>
                <a:tailEnd/>
              </a:ln>
            </p:spPr>
            <p:txBody>
              <a:bodyPr/>
              <a:lstStyle/>
              <a:p>
                <a:endParaRPr lang="en-US" dirty="0"/>
              </a:p>
            </p:txBody>
          </p:sp>
          <p:sp>
            <p:nvSpPr>
              <p:cNvPr id="661" name="Freeform 4268"/>
              <p:cNvSpPr>
                <a:spLocks/>
              </p:cNvSpPr>
              <p:nvPr/>
            </p:nvSpPr>
            <p:spPr bwMode="auto">
              <a:xfrm>
                <a:off x="5587" y="2802"/>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62" name="Freeform 4269"/>
              <p:cNvSpPr>
                <a:spLocks/>
              </p:cNvSpPr>
              <p:nvPr/>
            </p:nvSpPr>
            <p:spPr bwMode="auto">
              <a:xfrm>
                <a:off x="4688" y="2802"/>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63" name="Line 4270"/>
              <p:cNvSpPr>
                <a:spLocks noChangeShapeType="1"/>
              </p:cNvSpPr>
              <p:nvPr/>
            </p:nvSpPr>
            <p:spPr bwMode="auto">
              <a:xfrm flipV="1">
                <a:off x="4639" y="2800"/>
                <a:ext cx="1" cy="2"/>
              </a:xfrm>
              <a:prstGeom prst="line">
                <a:avLst/>
              </a:prstGeom>
              <a:noFill/>
              <a:ln w="3175">
                <a:solidFill>
                  <a:srgbClr val="000000"/>
                </a:solidFill>
                <a:miter lim="800000"/>
                <a:headEnd/>
                <a:tailEnd/>
              </a:ln>
            </p:spPr>
            <p:txBody>
              <a:bodyPr/>
              <a:lstStyle/>
              <a:p>
                <a:endParaRPr lang="en-US" dirty="0"/>
              </a:p>
            </p:txBody>
          </p:sp>
          <p:sp>
            <p:nvSpPr>
              <p:cNvPr id="664" name="Line 4271"/>
              <p:cNvSpPr>
                <a:spLocks noChangeShapeType="1"/>
              </p:cNvSpPr>
              <p:nvPr/>
            </p:nvSpPr>
            <p:spPr bwMode="auto">
              <a:xfrm flipV="1">
                <a:off x="4654" y="2800"/>
                <a:ext cx="1" cy="2"/>
              </a:xfrm>
              <a:prstGeom prst="line">
                <a:avLst/>
              </a:prstGeom>
              <a:noFill/>
              <a:ln w="3175">
                <a:solidFill>
                  <a:srgbClr val="000000"/>
                </a:solidFill>
                <a:miter lim="800000"/>
                <a:headEnd/>
                <a:tailEnd/>
              </a:ln>
            </p:spPr>
            <p:txBody>
              <a:bodyPr/>
              <a:lstStyle/>
              <a:p>
                <a:endParaRPr lang="en-US" dirty="0"/>
              </a:p>
            </p:txBody>
          </p:sp>
          <p:sp>
            <p:nvSpPr>
              <p:cNvPr id="665" name="Line 4272"/>
              <p:cNvSpPr>
                <a:spLocks noChangeShapeType="1"/>
              </p:cNvSpPr>
              <p:nvPr/>
            </p:nvSpPr>
            <p:spPr bwMode="auto">
              <a:xfrm flipV="1">
                <a:off x="4736" y="2802"/>
                <a:ext cx="1" cy="1"/>
              </a:xfrm>
              <a:prstGeom prst="line">
                <a:avLst/>
              </a:prstGeom>
              <a:noFill/>
              <a:ln w="3175">
                <a:solidFill>
                  <a:srgbClr val="000000"/>
                </a:solidFill>
                <a:miter lim="800000"/>
                <a:headEnd/>
                <a:tailEnd/>
              </a:ln>
            </p:spPr>
            <p:txBody>
              <a:bodyPr/>
              <a:lstStyle/>
              <a:p>
                <a:endParaRPr lang="en-US" dirty="0"/>
              </a:p>
            </p:txBody>
          </p:sp>
          <p:sp>
            <p:nvSpPr>
              <p:cNvPr id="666" name="Freeform 4273"/>
              <p:cNvSpPr>
                <a:spLocks/>
              </p:cNvSpPr>
              <p:nvPr/>
            </p:nvSpPr>
            <p:spPr bwMode="auto">
              <a:xfrm>
                <a:off x="5592" y="2838"/>
                <a:ext cx="3" cy="69"/>
              </a:xfrm>
              <a:custGeom>
                <a:avLst/>
                <a:gdLst>
                  <a:gd name="T0" fmla="*/ 0 w 3"/>
                  <a:gd name="T1" fmla="*/ 69 h 69"/>
                  <a:gd name="T2" fmla="*/ 3 w 3"/>
                  <a:gd name="T3" fmla="*/ 40 h 69"/>
                  <a:gd name="T4" fmla="*/ 0 w 3"/>
                  <a:gd name="T5" fmla="*/ 0 h 69"/>
                  <a:gd name="T6" fmla="*/ 0 60000 65536"/>
                  <a:gd name="T7" fmla="*/ 0 60000 65536"/>
                  <a:gd name="T8" fmla="*/ 0 60000 65536"/>
                  <a:gd name="T9" fmla="*/ 0 w 3"/>
                  <a:gd name="T10" fmla="*/ 0 h 69"/>
                  <a:gd name="T11" fmla="*/ 3 w 3"/>
                  <a:gd name="T12" fmla="*/ 69 h 69"/>
                </a:gdLst>
                <a:ahLst/>
                <a:cxnLst>
                  <a:cxn ang="T6">
                    <a:pos x="T0" y="T1"/>
                  </a:cxn>
                  <a:cxn ang="T7">
                    <a:pos x="T2" y="T3"/>
                  </a:cxn>
                  <a:cxn ang="T8">
                    <a:pos x="T4" y="T5"/>
                  </a:cxn>
                </a:cxnLst>
                <a:rect l="T9" t="T10" r="T11" b="T12"/>
                <a:pathLst>
                  <a:path w="3" h="69">
                    <a:moveTo>
                      <a:pt x="0" y="69"/>
                    </a:moveTo>
                    <a:lnTo>
                      <a:pt x="3" y="4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67" name="Freeform 4274"/>
              <p:cNvSpPr>
                <a:spLocks/>
              </p:cNvSpPr>
              <p:nvPr/>
            </p:nvSpPr>
            <p:spPr bwMode="auto">
              <a:xfrm>
                <a:off x="5590" y="2802"/>
                <a:ext cx="5" cy="105"/>
              </a:xfrm>
              <a:custGeom>
                <a:avLst/>
                <a:gdLst>
                  <a:gd name="T0" fmla="*/ 2 w 5"/>
                  <a:gd name="T1" fmla="*/ 36 h 105"/>
                  <a:gd name="T2" fmla="*/ 0 w 5"/>
                  <a:gd name="T3" fmla="*/ 0 h 105"/>
                  <a:gd name="T4" fmla="*/ 5 w 5"/>
                  <a:gd name="T5" fmla="*/ 0 h 105"/>
                  <a:gd name="T6" fmla="*/ 3 w 5"/>
                  <a:gd name="T7" fmla="*/ 1 h 105"/>
                  <a:gd name="T8" fmla="*/ 5 w 5"/>
                  <a:gd name="T9" fmla="*/ 32 h 105"/>
                  <a:gd name="T10" fmla="*/ 3 w 5"/>
                  <a:gd name="T11" fmla="*/ 105 h 105"/>
                  <a:gd name="T12" fmla="*/ 0 60000 65536"/>
                  <a:gd name="T13" fmla="*/ 0 60000 65536"/>
                  <a:gd name="T14" fmla="*/ 0 60000 65536"/>
                  <a:gd name="T15" fmla="*/ 0 60000 65536"/>
                  <a:gd name="T16" fmla="*/ 0 60000 65536"/>
                  <a:gd name="T17" fmla="*/ 0 60000 65536"/>
                  <a:gd name="T18" fmla="*/ 0 w 5"/>
                  <a:gd name="T19" fmla="*/ 0 h 105"/>
                  <a:gd name="T20" fmla="*/ 5 w 5"/>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5" h="105">
                    <a:moveTo>
                      <a:pt x="2" y="36"/>
                    </a:moveTo>
                    <a:lnTo>
                      <a:pt x="0" y="0"/>
                    </a:lnTo>
                    <a:lnTo>
                      <a:pt x="5" y="0"/>
                    </a:lnTo>
                    <a:lnTo>
                      <a:pt x="3" y="1"/>
                    </a:lnTo>
                    <a:lnTo>
                      <a:pt x="5" y="32"/>
                    </a:lnTo>
                    <a:lnTo>
                      <a:pt x="3" y="105"/>
                    </a:lnTo>
                  </a:path>
                </a:pathLst>
              </a:custGeom>
              <a:noFill/>
              <a:ln w="3175">
                <a:solidFill>
                  <a:srgbClr val="000000"/>
                </a:solidFill>
                <a:miter lim="800000"/>
                <a:headEnd/>
                <a:tailEnd/>
              </a:ln>
            </p:spPr>
            <p:txBody>
              <a:bodyPr/>
              <a:lstStyle/>
              <a:p>
                <a:pPr algn="ctr" eaLnBrk="0" hangingPunct="0"/>
                <a:endParaRPr lang="en-US" dirty="0"/>
              </a:p>
            </p:txBody>
          </p:sp>
          <p:sp>
            <p:nvSpPr>
              <p:cNvPr id="668" name="Line 4275"/>
              <p:cNvSpPr>
                <a:spLocks noChangeShapeType="1"/>
              </p:cNvSpPr>
              <p:nvPr/>
            </p:nvSpPr>
            <p:spPr bwMode="auto">
              <a:xfrm flipH="1">
                <a:off x="5592" y="2907"/>
                <a:ext cx="1" cy="1"/>
              </a:xfrm>
              <a:prstGeom prst="line">
                <a:avLst/>
              </a:prstGeom>
              <a:noFill/>
              <a:ln w="3175">
                <a:solidFill>
                  <a:srgbClr val="000000"/>
                </a:solidFill>
                <a:miter lim="800000"/>
                <a:headEnd/>
                <a:tailEnd/>
              </a:ln>
            </p:spPr>
            <p:txBody>
              <a:bodyPr/>
              <a:lstStyle/>
              <a:p>
                <a:endParaRPr lang="en-US" dirty="0"/>
              </a:p>
            </p:txBody>
          </p:sp>
          <p:sp>
            <p:nvSpPr>
              <p:cNvPr id="669" name="Line 4276"/>
              <p:cNvSpPr>
                <a:spLocks noChangeShapeType="1"/>
              </p:cNvSpPr>
              <p:nvPr/>
            </p:nvSpPr>
            <p:spPr bwMode="auto">
              <a:xfrm>
                <a:off x="4654" y="2802"/>
                <a:ext cx="1" cy="1"/>
              </a:xfrm>
              <a:prstGeom prst="line">
                <a:avLst/>
              </a:prstGeom>
              <a:noFill/>
              <a:ln w="3175">
                <a:solidFill>
                  <a:srgbClr val="000000"/>
                </a:solidFill>
                <a:miter lim="800000"/>
                <a:headEnd/>
                <a:tailEnd/>
              </a:ln>
            </p:spPr>
            <p:txBody>
              <a:bodyPr/>
              <a:lstStyle/>
              <a:p>
                <a:endParaRPr lang="en-US" dirty="0"/>
              </a:p>
            </p:txBody>
          </p:sp>
          <p:sp>
            <p:nvSpPr>
              <p:cNvPr id="670" name="Line 4277"/>
              <p:cNvSpPr>
                <a:spLocks noChangeShapeType="1"/>
              </p:cNvSpPr>
              <p:nvPr/>
            </p:nvSpPr>
            <p:spPr bwMode="auto">
              <a:xfrm>
                <a:off x="4731" y="2803"/>
                <a:ext cx="2" cy="1"/>
              </a:xfrm>
              <a:prstGeom prst="line">
                <a:avLst/>
              </a:prstGeom>
              <a:noFill/>
              <a:ln w="3175">
                <a:solidFill>
                  <a:srgbClr val="000000"/>
                </a:solidFill>
                <a:miter lim="800000"/>
                <a:headEnd/>
                <a:tailEnd/>
              </a:ln>
            </p:spPr>
            <p:txBody>
              <a:bodyPr/>
              <a:lstStyle/>
              <a:p>
                <a:endParaRPr lang="en-US" dirty="0"/>
              </a:p>
            </p:txBody>
          </p:sp>
          <p:sp>
            <p:nvSpPr>
              <p:cNvPr id="671" name="Freeform 4278"/>
              <p:cNvSpPr>
                <a:spLocks/>
              </p:cNvSpPr>
              <p:nvPr/>
            </p:nvSpPr>
            <p:spPr bwMode="auto">
              <a:xfrm>
                <a:off x="4641" y="2803"/>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672" name="Freeform 4279"/>
              <p:cNvSpPr>
                <a:spLocks/>
              </p:cNvSpPr>
              <p:nvPr/>
            </p:nvSpPr>
            <p:spPr bwMode="auto">
              <a:xfrm>
                <a:off x="4652" y="2803"/>
                <a:ext cx="3" cy="3"/>
              </a:xfrm>
              <a:custGeom>
                <a:avLst/>
                <a:gdLst>
                  <a:gd name="T0" fmla="*/ 0 w 3"/>
                  <a:gd name="T1" fmla="*/ 0 h 3"/>
                  <a:gd name="T2" fmla="*/ 3 w 3"/>
                  <a:gd name="T3" fmla="*/ 3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3"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73" name="Line 4280"/>
              <p:cNvSpPr>
                <a:spLocks noChangeShapeType="1"/>
              </p:cNvSpPr>
              <p:nvPr/>
            </p:nvSpPr>
            <p:spPr bwMode="auto">
              <a:xfrm flipV="1">
                <a:off x="4734" y="2802"/>
                <a:ext cx="2" cy="1"/>
              </a:xfrm>
              <a:prstGeom prst="line">
                <a:avLst/>
              </a:prstGeom>
              <a:noFill/>
              <a:ln w="3175">
                <a:solidFill>
                  <a:srgbClr val="000000"/>
                </a:solidFill>
                <a:miter lim="800000"/>
                <a:headEnd/>
                <a:tailEnd/>
              </a:ln>
            </p:spPr>
            <p:txBody>
              <a:bodyPr/>
              <a:lstStyle/>
              <a:p>
                <a:endParaRPr lang="en-US" dirty="0"/>
              </a:p>
            </p:txBody>
          </p:sp>
          <p:sp>
            <p:nvSpPr>
              <p:cNvPr id="674" name="Line 4281"/>
              <p:cNvSpPr>
                <a:spLocks noChangeShapeType="1"/>
              </p:cNvSpPr>
              <p:nvPr/>
            </p:nvSpPr>
            <p:spPr bwMode="auto">
              <a:xfrm flipV="1">
                <a:off x="5022" y="2816"/>
                <a:ext cx="1" cy="2"/>
              </a:xfrm>
              <a:prstGeom prst="line">
                <a:avLst/>
              </a:prstGeom>
              <a:noFill/>
              <a:ln w="3175">
                <a:solidFill>
                  <a:srgbClr val="000000"/>
                </a:solidFill>
                <a:miter lim="800000"/>
                <a:headEnd/>
                <a:tailEnd/>
              </a:ln>
            </p:spPr>
            <p:txBody>
              <a:bodyPr/>
              <a:lstStyle/>
              <a:p>
                <a:endParaRPr lang="en-US" dirty="0"/>
              </a:p>
            </p:txBody>
          </p:sp>
          <p:sp>
            <p:nvSpPr>
              <p:cNvPr id="675" name="Line 4282"/>
              <p:cNvSpPr>
                <a:spLocks noChangeShapeType="1"/>
              </p:cNvSpPr>
              <p:nvPr/>
            </p:nvSpPr>
            <p:spPr bwMode="auto">
              <a:xfrm flipH="1">
                <a:off x="5018" y="2818"/>
                <a:ext cx="4" cy="1"/>
              </a:xfrm>
              <a:prstGeom prst="line">
                <a:avLst/>
              </a:prstGeom>
              <a:noFill/>
              <a:ln w="3175">
                <a:solidFill>
                  <a:srgbClr val="000000"/>
                </a:solidFill>
                <a:miter lim="800000"/>
                <a:headEnd/>
                <a:tailEnd/>
              </a:ln>
            </p:spPr>
            <p:txBody>
              <a:bodyPr/>
              <a:lstStyle/>
              <a:p>
                <a:endParaRPr lang="en-US" dirty="0"/>
              </a:p>
            </p:txBody>
          </p:sp>
          <p:sp>
            <p:nvSpPr>
              <p:cNvPr id="676" name="Line 4283"/>
              <p:cNvSpPr>
                <a:spLocks noChangeShapeType="1"/>
              </p:cNvSpPr>
              <p:nvPr/>
            </p:nvSpPr>
            <p:spPr bwMode="auto">
              <a:xfrm flipV="1">
                <a:off x="5018" y="2816"/>
                <a:ext cx="1" cy="2"/>
              </a:xfrm>
              <a:prstGeom prst="line">
                <a:avLst/>
              </a:prstGeom>
              <a:noFill/>
              <a:ln w="3175">
                <a:solidFill>
                  <a:srgbClr val="000000"/>
                </a:solidFill>
                <a:miter lim="800000"/>
                <a:headEnd/>
                <a:tailEnd/>
              </a:ln>
            </p:spPr>
            <p:txBody>
              <a:bodyPr/>
              <a:lstStyle/>
              <a:p>
                <a:endParaRPr lang="en-US" dirty="0"/>
              </a:p>
            </p:txBody>
          </p:sp>
          <p:sp>
            <p:nvSpPr>
              <p:cNvPr id="677" name="Line 4284"/>
              <p:cNvSpPr>
                <a:spLocks noChangeShapeType="1"/>
              </p:cNvSpPr>
              <p:nvPr/>
            </p:nvSpPr>
            <p:spPr bwMode="auto">
              <a:xfrm flipH="1">
                <a:off x="5013" y="2818"/>
                <a:ext cx="5" cy="1"/>
              </a:xfrm>
              <a:prstGeom prst="line">
                <a:avLst/>
              </a:prstGeom>
              <a:noFill/>
              <a:ln w="3175">
                <a:solidFill>
                  <a:srgbClr val="000000"/>
                </a:solidFill>
                <a:miter lim="800000"/>
                <a:headEnd/>
                <a:tailEnd/>
              </a:ln>
            </p:spPr>
            <p:txBody>
              <a:bodyPr/>
              <a:lstStyle/>
              <a:p>
                <a:endParaRPr lang="en-US" dirty="0"/>
              </a:p>
            </p:txBody>
          </p:sp>
          <p:sp>
            <p:nvSpPr>
              <p:cNvPr id="678" name="Freeform 4285"/>
              <p:cNvSpPr>
                <a:spLocks/>
              </p:cNvSpPr>
              <p:nvPr/>
            </p:nvSpPr>
            <p:spPr bwMode="auto">
              <a:xfrm>
                <a:off x="5013" y="2803"/>
                <a:ext cx="111" cy="15"/>
              </a:xfrm>
              <a:custGeom>
                <a:avLst/>
                <a:gdLst>
                  <a:gd name="T0" fmla="*/ 0 w 111"/>
                  <a:gd name="T1" fmla="*/ 15 h 15"/>
                  <a:gd name="T2" fmla="*/ 21 w 111"/>
                  <a:gd name="T3" fmla="*/ 0 h 15"/>
                  <a:gd name="T4" fmla="*/ 37 w 111"/>
                  <a:gd name="T5" fmla="*/ 5 h 15"/>
                  <a:gd name="T6" fmla="*/ 69 w 111"/>
                  <a:gd name="T7" fmla="*/ 2 h 15"/>
                  <a:gd name="T8" fmla="*/ 100 w 111"/>
                  <a:gd name="T9" fmla="*/ 7 h 15"/>
                  <a:gd name="T10" fmla="*/ 111 w 111"/>
                  <a:gd name="T11" fmla="*/ 13 h 15"/>
                  <a:gd name="T12" fmla="*/ 0 60000 65536"/>
                  <a:gd name="T13" fmla="*/ 0 60000 65536"/>
                  <a:gd name="T14" fmla="*/ 0 60000 65536"/>
                  <a:gd name="T15" fmla="*/ 0 60000 65536"/>
                  <a:gd name="T16" fmla="*/ 0 60000 65536"/>
                  <a:gd name="T17" fmla="*/ 0 60000 65536"/>
                  <a:gd name="T18" fmla="*/ 0 w 111"/>
                  <a:gd name="T19" fmla="*/ 0 h 15"/>
                  <a:gd name="T20" fmla="*/ 111 w 1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1" h="15">
                    <a:moveTo>
                      <a:pt x="0" y="15"/>
                    </a:moveTo>
                    <a:lnTo>
                      <a:pt x="21" y="0"/>
                    </a:lnTo>
                    <a:lnTo>
                      <a:pt x="37" y="5"/>
                    </a:lnTo>
                    <a:lnTo>
                      <a:pt x="69" y="2"/>
                    </a:lnTo>
                    <a:lnTo>
                      <a:pt x="100" y="7"/>
                    </a:lnTo>
                    <a:lnTo>
                      <a:pt x="111" y="13"/>
                    </a:lnTo>
                  </a:path>
                </a:pathLst>
              </a:custGeom>
              <a:noFill/>
              <a:ln w="3175">
                <a:solidFill>
                  <a:srgbClr val="000000"/>
                </a:solidFill>
                <a:miter lim="800000"/>
                <a:headEnd/>
                <a:tailEnd/>
              </a:ln>
            </p:spPr>
            <p:txBody>
              <a:bodyPr/>
              <a:lstStyle/>
              <a:p>
                <a:pPr algn="ctr" eaLnBrk="0" hangingPunct="0"/>
                <a:endParaRPr lang="en-US" dirty="0"/>
              </a:p>
            </p:txBody>
          </p:sp>
          <p:sp>
            <p:nvSpPr>
              <p:cNvPr id="679" name="Line 4286"/>
              <p:cNvSpPr>
                <a:spLocks noChangeShapeType="1"/>
              </p:cNvSpPr>
              <p:nvPr/>
            </p:nvSpPr>
            <p:spPr bwMode="auto">
              <a:xfrm flipH="1">
                <a:off x="5022" y="2816"/>
                <a:ext cx="102" cy="2"/>
              </a:xfrm>
              <a:prstGeom prst="line">
                <a:avLst/>
              </a:prstGeom>
              <a:noFill/>
              <a:ln w="3175">
                <a:solidFill>
                  <a:srgbClr val="000000"/>
                </a:solidFill>
                <a:miter lim="800000"/>
                <a:headEnd/>
                <a:tailEnd/>
              </a:ln>
            </p:spPr>
            <p:txBody>
              <a:bodyPr/>
              <a:lstStyle/>
              <a:p>
                <a:endParaRPr lang="en-US" dirty="0"/>
              </a:p>
            </p:txBody>
          </p:sp>
          <p:sp>
            <p:nvSpPr>
              <p:cNvPr id="680" name="Freeform 4287"/>
              <p:cNvSpPr>
                <a:spLocks/>
              </p:cNvSpPr>
              <p:nvPr/>
            </p:nvSpPr>
            <p:spPr bwMode="auto">
              <a:xfrm>
                <a:off x="4637" y="2805"/>
                <a:ext cx="7" cy="9"/>
              </a:xfrm>
              <a:custGeom>
                <a:avLst/>
                <a:gdLst>
                  <a:gd name="T0" fmla="*/ 0 w 7"/>
                  <a:gd name="T1" fmla="*/ 5 h 9"/>
                  <a:gd name="T2" fmla="*/ 2 w 7"/>
                  <a:gd name="T3" fmla="*/ 0 h 9"/>
                  <a:gd name="T4" fmla="*/ 7 w 7"/>
                  <a:gd name="T5" fmla="*/ 9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0" y="5"/>
                    </a:moveTo>
                    <a:lnTo>
                      <a:pt x="2" y="0"/>
                    </a:lnTo>
                    <a:lnTo>
                      <a:pt x="7" y="9"/>
                    </a:lnTo>
                  </a:path>
                </a:pathLst>
              </a:custGeom>
              <a:noFill/>
              <a:ln w="3175">
                <a:solidFill>
                  <a:srgbClr val="000000"/>
                </a:solidFill>
                <a:miter lim="800000"/>
                <a:headEnd/>
                <a:tailEnd/>
              </a:ln>
            </p:spPr>
            <p:txBody>
              <a:bodyPr/>
              <a:lstStyle/>
              <a:p>
                <a:pPr algn="ctr" eaLnBrk="0" hangingPunct="0"/>
                <a:endParaRPr lang="en-US" dirty="0"/>
              </a:p>
            </p:txBody>
          </p:sp>
          <p:sp>
            <p:nvSpPr>
              <p:cNvPr id="681" name="Line 4288"/>
              <p:cNvSpPr>
                <a:spLocks noChangeShapeType="1"/>
              </p:cNvSpPr>
              <p:nvPr/>
            </p:nvSpPr>
            <p:spPr bwMode="auto">
              <a:xfrm flipH="1">
                <a:off x="4642" y="2814"/>
                <a:ext cx="2" cy="1"/>
              </a:xfrm>
              <a:prstGeom prst="line">
                <a:avLst/>
              </a:prstGeom>
              <a:noFill/>
              <a:ln w="3175">
                <a:solidFill>
                  <a:srgbClr val="000000"/>
                </a:solidFill>
                <a:miter lim="800000"/>
                <a:headEnd/>
                <a:tailEnd/>
              </a:ln>
            </p:spPr>
            <p:txBody>
              <a:bodyPr/>
              <a:lstStyle/>
              <a:p>
                <a:endParaRPr lang="en-US" dirty="0"/>
              </a:p>
            </p:txBody>
          </p:sp>
          <p:sp>
            <p:nvSpPr>
              <p:cNvPr id="682" name="Line 4289"/>
              <p:cNvSpPr>
                <a:spLocks noChangeShapeType="1"/>
              </p:cNvSpPr>
              <p:nvPr/>
            </p:nvSpPr>
            <p:spPr bwMode="auto">
              <a:xfrm flipH="1" flipV="1">
                <a:off x="4637" y="2810"/>
                <a:ext cx="5" cy="4"/>
              </a:xfrm>
              <a:prstGeom prst="line">
                <a:avLst/>
              </a:prstGeom>
              <a:noFill/>
              <a:ln w="3175">
                <a:solidFill>
                  <a:srgbClr val="000000"/>
                </a:solidFill>
                <a:miter lim="800000"/>
                <a:headEnd/>
                <a:tailEnd/>
              </a:ln>
            </p:spPr>
            <p:txBody>
              <a:bodyPr/>
              <a:lstStyle/>
              <a:p>
                <a:endParaRPr lang="en-US" dirty="0"/>
              </a:p>
            </p:txBody>
          </p:sp>
          <p:sp>
            <p:nvSpPr>
              <p:cNvPr id="683" name="Line 4290"/>
              <p:cNvSpPr>
                <a:spLocks noChangeShapeType="1"/>
              </p:cNvSpPr>
              <p:nvPr/>
            </p:nvSpPr>
            <p:spPr bwMode="auto">
              <a:xfrm>
                <a:off x="4734" y="2805"/>
                <a:ext cx="1" cy="1"/>
              </a:xfrm>
              <a:prstGeom prst="line">
                <a:avLst/>
              </a:prstGeom>
              <a:noFill/>
              <a:ln w="3175">
                <a:solidFill>
                  <a:srgbClr val="000000"/>
                </a:solidFill>
                <a:miter lim="800000"/>
                <a:headEnd/>
                <a:tailEnd/>
              </a:ln>
            </p:spPr>
            <p:txBody>
              <a:bodyPr/>
              <a:lstStyle/>
              <a:p>
                <a:endParaRPr lang="en-US" dirty="0"/>
              </a:p>
            </p:txBody>
          </p:sp>
          <p:sp>
            <p:nvSpPr>
              <p:cNvPr id="684" name="Line 4291"/>
              <p:cNvSpPr>
                <a:spLocks noChangeShapeType="1"/>
              </p:cNvSpPr>
              <p:nvPr/>
            </p:nvSpPr>
            <p:spPr bwMode="auto">
              <a:xfrm flipV="1">
                <a:off x="4658" y="2805"/>
                <a:ext cx="2" cy="1"/>
              </a:xfrm>
              <a:prstGeom prst="line">
                <a:avLst/>
              </a:prstGeom>
              <a:noFill/>
              <a:ln w="3175">
                <a:solidFill>
                  <a:srgbClr val="000000"/>
                </a:solidFill>
                <a:miter lim="800000"/>
                <a:headEnd/>
                <a:tailEnd/>
              </a:ln>
            </p:spPr>
            <p:txBody>
              <a:bodyPr/>
              <a:lstStyle/>
              <a:p>
                <a:endParaRPr lang="en-US" dirty="0"/>
              </a:p>
            </p:txBody>
          </p:sp>
          <p:sp>
            <p:nvSpPr>
              <p:cNvPr id="685" name="Line 4292"/>
              <p:cNvSpPr>
                <a:spLocks noChangeShapeType="1"/>
              </p:cNvSpPr>
              <p:nvPr/>
            </p:nvSpPr>
            <p:spPr bwMode="auto">
              <a:xfrm flipV="1">
                <a:off x="4736" y="2805"/>
                <a:ext cx="1" cy="1"/>
              </a:xfrm>
              <a:prstGeom prst="line">
                <a:avLst/>
              </a:prstGeom>
              <a:noFill/>
              <a:ln w="3175">
                <a:solidFill>
                  <a:srgbClr val="000000"/>
                </a:solidFill>
                <a:miter lim="800000"/>
                <a:headEnd/>
                <a:tailEnd/>
              </a:ln>
            </p:spPr>
            <p:txBody>
              <a:bodyPr/>
              <a:lstStyle/>
              <a:p>
                <a:endParaRPr lang="en-US" dirty="0"/>
              </a:p>
            </p:txBody>
          </p:sp>
          <p:sp>
            <p:nvSpPr>
              <p:cNvPr id="686" name="Line 4293"/>
              <p:cNvSpPr>
                <a:spLocks noChangeShapeType="1"/>
              </p:cNvSpPr>
              <p:nvPr/>
            </p:nvSpPr>
            <p:spPr bwMode="auto">
              <a:xfrm flipV="1">
                <a:off x="4663" y="2805"/>
                <a:ext cx="2" cy="1"/>
              </a:xfrm>
              <a:prstGeom prst="line">
                <a:avLst/>
              </a:prstGeom>
              <a:noFill/>
              <a:ln w="3175">
                <a:solidFill>
                  <a:srgbClr val="000000"/>
                </a:solidFill>
                <a:miter lim="800000"/>
                <a:headEnd/>
                <a:tailEnd/>
              </a:ln>
            </p:spPr>
            <p:txBody>
              <a:bodyPr/>
              <a:lstStyle/>
              <a:p>
                <a:endParaRPr lang="en-US" dirty="0"/>
              </a:p>
            </p:txBody>
          </p:sp>
          <p:sp>
            <p:nvSpPr>
              <p:cNvPr id="687" name="Line 4294"/>
              <p:cNvSpPr>
                <a:spLocks noChangeShapeType="1"/>
              </p:cNvSpPr>
              <p:nvPr/>
            </p:nvSpPr>
            <p:spPr bwMode="auto">
              <a:xfrm flipV="1">
                <a:off x="4655" y="2806"/>
                <a:ext cx="1" cy="2"/>
              </a:xfrm>
              <a:prstGeom prst="line">
                <a:avLst/>
              </a:prstGeom>
              <a:noFill/>
              <a:ln w="3175">
                <a:solidFill>
                  <a:srgbClr val="000000"/>
                </a:solidFill>
                <a:miter lim="800000"/>
                <a:headEnd/>
                <a:tailEnd/>
              </a:ln>
            </p:spPr>
            <p:txBody>
              <a:bodyPr/>
              <a:lstStyle/>
              <a:p>
                <a:endParaRPr lang="en-US" dirty="0"/>
              </a:p>
            </p:txBody>
          </p:sp>
          <p:sp>
            <p:nvSpPr>
              <p:cNvPr id="688" name="Freeform 4295"/>
              <p:cNvSpPr>
                <a:spLocks/>
              </p:cNvSpPr>
              <p:nvPr/>
            </p:nvSpPr>
            <p:spPr bwMode="auto">
              <a:xfrm>
                <a:off x="4665" y="2808"/>
                <a:ext cx="10" cy="3"/>
              </a:xfrm>
              <a:custGeom>
                <a:avLst/>
                <a:gdLst>
                  <a:gd name="T0" fmla="*/ 0 w 10"/>
                  <a:gd name="T1" fmla="*/ 2 h 3"/>
                  <a:gd name="T2" fmla="*/ 8 w 10"/>
                  <a:gd name="T3" fmla="*/ 0 h 3"/>
                  <a:gd name="T4" fmla="*/ 10 w 10"/>
                  <a:gd name="T5" fmla="*/ 3 h 3"/>
                  <a:gd name="T6" fmla="*/ 0 w 10"/>
                  <a:gd name="T7" fmla="*/ 2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2"/>
                    </a:moveTo>
                    <a:lnTo>
                      <a:pt x="8" y="0"/>
                    </a:lnTo>
                    <a:lnTo>
                      <a:pt x="10" y="3"/>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689" name="Line 4296"/>
              <p:cNvSpPr>
                <a:spLocks noChangeShapeType="1"/>
              </p:cNvSpPr>
              <p:nvPr/>
            </p:nvSpPr>
            <p:spPr bwMode="auto">
              <a:xfrm flipV="1">
                <a:off x="4734" y="2806"/>
                <a:ext cx="2" cy="2"/>
              </a:xfrm>
              <a:prstGeom prst="line">
                <a:avLst/>
              </a:prstGeom>
              <a:noFill/>
              <a:ln w="3175">
                <a:solidFill>
                  <a:srgbClr val="000000"/>
                </a:solidFill>
                <a:miter lim="800000"/>
                <a:headEnd/>
                <a:tailEnd/>
              </a:ln>
            </p:spPr>
            <p:txBody>
              <a:bodyPr/>
              <a:lstStyle/>
              <a:p>
                <a:endParaRPr lang="en-US" dirty="0"/>
              </a:p>
            </p:txBody>
          </p:sp>
          <p:sp>
            <p:nvSpPr>
              <p:cNvPr id="690" name="Freeform 4297"/>
              <p:cNvSpPr>
                <a:spLocks/>
              </p:cNvSpPr>
              <p:nvPr/>
            </p:nvSpPr>
            <p:spPr bwMode="auto">
              <a:xfrm>
                <a:off x="5293" y="2808"/>
                <a:ext cx="24" cy="37"/>
              </a:xfrm>
              <a:custGeom>
                <a:avLst/>
                <a:gdLst>
                  <a:gd name="T0" fmla="*/ 1 w 24"/>
                  <a:gd name="T1" fmla="*/ 21 h 37"/>
                  <a:gd name="T2" fmla="*/ 0 w 24"/>
                  <a:gd name="T3" fmla="*/ 6 h 37"/>
                  <a:gd name="T4" fmla="*/ 3 w 24"/>
                  <a:gd name="T5" fmla="*/ 0 h 37"/>
                  <a:gd name="T6" fmla="*/ 8 w 24"/>
                  <a:gd name="T7" fmla="*/ 2 h 37"/>
                  <a:gd name="T8" fmla="*/ 8 w 24"/>
                  <a:gd name="T9" fmla="*/ 6 h 37"/>
                  <a:gd name="T10" fmla="*/ 11 w 24"/>
                  <a:gd name="T11" fmla="*/ 13 h 37"/>
                  <a:gd name="T12" fmla="*/ 4 w 24"/>
                  <a:gd name="T13" fmla="*/ 16 h 37"/>
                  <a:gd name="T14" fmla="*/ 11 w 24"/>
                  <a:gd name="T15" fmla="*/ 13 h 37"/>
                  <a:gd name="T16" fmla="*/ 14 w 24"/>
                  <a:gd name="T17" fmla="*/ 16 h 37"/>
                  <a:gd name="T18" fmla="*/ 21 w 24"/>
                  <a:gd name="T19" fmla="*/ 6 h 37"/>
                  <a:gd name="T20" fmla="*/ 19 w 24"/>
                  <a:gd name="T21" fmla="*/ 0 h 37"/>
                  <a:gd name="T22" fmla="*/ 24 w 24"/>
                  <a:gd name="T23" fmla="*/ 11 h 37"/>
                  <a:gd name="T24" fmla="*/ 14 w 24"/>
                  <a:gd name="T25" fmla="*/ 24 h 37"/>
                  <a:gd name="T26" fmla="*/ 9 w 24"/>
                  <a:gd name="T27" fmla="*/ 37 h 37"/>
                  <a:gd name="T28" fmla="*/ 1 w 24"/>
                  <a:gd name="T29" fmla="*/ 21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1" y="21"/>
                    </a:moveTo>
                    <a:lnTo>
                      <a:pt x="0" y="6"/>
                    </a:lnTo>
                    <a:lnTo>
                      <a:pt x="3" y="0"/>
                    </a:lnTo>
                    <a:lnTo>
                      <a:pt x="8" y="2"/>
                    </a:lnTo>
                    <a:lnTo>
                      <a:pt x="8" y="6"/>
                    </a:lnTo>
                    <a:lnTo>
                      <a:pt x="11" y="13"/>
                    </a:lnTo>
                    <a:lnTo>
                      <a:pt x="4" y="16"/>
                    </a:lnTo>
                    <a:lnTo>
                      <a:pt x="11" y="13"/>
                    </a:lnTo>
                    <a:lnTo>
                      <a:pt x="14" y="16"/>
                    </a:lnTo>
                    <a:lnTo>
                      <a:pt x="21" y="6"/>
                    </a:lnTo>
                    <a:lnTo>
                      <a:pt x="19" y="0"/>
                    </a:lnTo>
                    <a:lnTo>
                      <a:pt x="24" y="11"/>
                    </a:lnTo>
                    <a:lnTo>
                      <a:pt x="14" y="24"/>
                    </a:lnTo>
                    <a:lnTo>
                      <a:pt x="9" y="37"/>
                    </a:lnTo>
                    <a:lnTo>
                      <a:pt x="1" y="21"/>
                    </a:lnTo>
                  </a:path>
                </a:pathLst>
              </a:custGeom>
              <a:noFill/>
              <a:ln w="3175">
                <a:solidFill>
                  <a:srgbClr val="000000"/>
                </a:solidFill>
                <a:miter lim="800000"/>
                <a:headEnd/>
                <a:tailEnd/>
              </a:ln>
            </p:spPr>
            <p:txBody>
              <a:bodyPr/>
              <a:lstStyle/>
              <a:p>
                <a:pPr algn="ctr" eaLnBrk="0" hangingPunct="0"/>
                <a:endParaRPr lang="en-US" dirty="0"/>
              </a:p>
            </p:txBody>
          </p:sp>
          <p:sp>
            <p:nvSpPr>
              <p:cNvPr id="691" name="Freeform 4298"/>
              <p:cNvSpPr>
                <a:spLocks/>
              </p:cNvSpPr>
              <p:nvPr/>
            </p:nvSpPr>
            <p:spPr bwMode="auto">
              <a:xfrm>
                <a:off x="4679" y="2808"/>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92" name="Line 4299"/>
              <p:cNvSpPr>
                <a:spLocks noChangeShapeType="1"/>
              </p:cNvSpPr>
              <p:nvPr/>
            </p:nvSpPr>
            <p:spPr bwMode="auto">
              <a:xfrm>
                <a:off x="5233" y="2826"/>
                <a:ext cx="6" cy="192"/>
              </a:xfrm>
              <a:prstGeom prst="line">
                <a:avLst/>
              </a:prstGeom>
              <a:noFill/>
              <a:ln w="3175">
                <a:solidFill>
                  <a:srgbClr val="000000"/>
                </a:solidFill>
                <a:miter lim="800000"/>
                <a:headEnd/>
                <a:tailEnd/>
              </a:ln>
            </p:spPr>
            <p:txBody>
              <a:bodyPr/>
              <a:lstStyle/>
              <a:p>
                <a:endParaRPr lang="en-US" dirty="0"/>
              </a:p>
            </p:txBody>
          </p:sp>
          <p:sp>
            <p:nvSpPr>
              <p:cNvPr id="693" name="Line 4300"/>
              <p:cNvSpPr>
                <a:spLocks noChangeShapeType="1"/>
              </p:cNvSpPr>
              <p:nvPr/>
            </p:nvSpPr>
            <p:spPr bwMode="auto">
              <a:xfrm>
                <a:off x="5239" y="3018"/>
                <a:ext cx="2" cy="35"/>
              </a:xfrm>
              <a:prstGeom prst="line">
                <a:avLst/>
              </a:prstGeom>
              <a:noFill/>
              <a:ln w="3175">
                <a:solidFill>
                  <a:srgbClr val="000000"/>
                </a:solidFill>
                <a:miter lim="800000"/>
                <a:headEnd/>
                <a:tailEnd/>
              </a:ln>
            </p:spPr>
            <p:txBody>
              <a:bodyPr/>
              <a:lstStyle/>
              <a:p>
                <a:endParaRPr lang="en-US" dirty="0"/>
              </a:p>
            </p:txBody>
          </p:sp>
          <p:sp>
            <p:nvSpPr>
              <p:cNvPr id="694" name="Line 4301"/>
              <p:cNvSpPr>
                <a:spLocks noChangeShapeType="1"/>
              </p:cNvSpPr>
              <p:nvPr/>
            </p:nvSpPr>
            <p:spPr bwMode="auto">
              <a:xfrm flipH="1">
                <a:off x="5077" y="3053"/>
                <a:ext cx="164" cy="6"/>
              </a:xfrm>
              <a:prstGeom prst="line">
                <a:avLst/>
              </a:prstGeom>
              <a:noFill/>
              <a:ln w="3175">
                <a:solidFill>
                  <a:srgbClr val="000000"/>
                </a:solidFill>
                <a:miter lim="800000"/>
                <a:headEnd/>
                <a:tailEnd/>
              </a:ln>
            </p:spPr>
            <p:txBody>
              <a:bodyPr/>
              <a:lstStyle/>
              <a:p>
                <a:endParaRPr lang="en-US" dirty="0"/>
              </a:p>
            </p:txBody>
          </p:sp>
          <p:sp>
            <p:nvSpPr>
              <p:cNvPr id="695" name="Freeform 4302"/>
              <p:cNvSpPr>
                <a:spLocks/>
              </p:cNvSpPr>
              <p:nvPr/>
            </p:nvSpPr>
            <p:spPr bwMode="auto">
              <a:xfrm>
                <a:off x="5074" y="3054"/>
                <a:ext cx="5" cy="5"/>
              </a:xfrm>
              <a:custGeom>
                <a:avLst/>
                <a:gdLst>
                  <a:gd name="T0" fmla="*/ 3 w 5"/>
                  <a:gd name="T1" fmla="*/ 5 h 5"/>
                  <a:gd name="T2" fmla="*/ 5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3" y="5"/>
                    </a:moveTo>
                    <a:lnTo>
                      <a:pt x="5"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696" name="Freeform 4303"/>
              <p:cNvSpPr>
                <a:spLocks/>
              </p:cNvSpPr>
              <p:nvPr/>
            </p:nvSpPr>
            <p:spPr bwMode="auto">
              <a:xfrm>
                <a:off x="4946" y="2936"/>
                <a:ext cx="128" cy="122"/>
              </a:xfrm>
              <a:custGeom>
                <a:avLst/>
                <a:gdLst>
                  <a:gd name="T0" fmla="*/ 128 w 128"/>
                  <a:gd name="T1" fmla="*/ 122 h 122"/>
                  <a:gd name="T2" fmla="*/ 123 w 128"/>
                  <a:gd name="T3" fmla="*/ 0 h 122"/>
                  <a:gd name="T4" fmla="*/ 0 w 128"/>
                  <a:gd name="T5" fmla="*/ 3 h 122"/>
                  <a:gd name="T6" fmla="*/ 0 60000 65536"/>
                  <a:gd name="T7" fmla="*/ 0 60000 65536"/>
                  <a:gd name="T8" fmla="*/ 0 60000 65536"/>
                  <a:gd name="T9" fmla="*/ 0 w 128"/>
                  <a:gd name="T10" fmla="*/ 0 h 122"/>
                  <a:gd name="T11" fmla="*/ 128 w 128"/>
                  <a:gd name="T12" fmla="*/ 122 h 122"/>
                </a:gdLst>
                <a:ahLst/>
                <a:cxnLst>
                  <a:cxn ang="T6">
                    <a:pos x="T0" y="T1"/>
                  </a:cxn>
                  <a:cxn ang="T7">
                    <a:pos x="T2" y="T3"/>
                  </a:cxn>
                  <a:cxn ang="T8">
                    <a:pos x="T4" y="T5"/>
                  </a:cxn>
                </a:cxnLst>
                <a:rect l="T9" t="T10" r="T11" b="T12"/>
                <a:pathLst>
                  <a:path w="128" h="122">
                    <a:moveTo>
                      <a:pt x="128" y="122"/>
                    </a:moveTo>
                    <a:lnTo>
                      <a:pt x="12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697" name="Line 4304"/>
              <p:cNvSpPr>
                <a:spLocks noChangeShapeType="1"/>
              </p:cNvSpPr>
              <p:nvPr/>
            </p:nvSpPr>
            <p:spPr bwMode="auto">
              <a:xfrm flipH="1" flipV="1">
                <a:off x="4943" y="2845"/>
                <a:ext cx="3" cy="94"/>
              </a:xfrm>
              <a:prstGeom prst="line">
                <a:avLst/>
              </a:prstGeom>
              <a:noFill/>
              <a:ln w="3175">
                <a:solidFill>
                  <a:srgbClr val="000000"/>
                </a:solidFill>
                <a:miter lim="800000"/>
                <a:headEnd/>
                <a:tailEnd/>
              </a:ln>
            </p:spPr>
            <p:txBody>
              <a:bodyPr/>
              <a:lstStyle/>
              <a:p>
                <a:endParaRPr lang="en-US" dirty="0"/>
              </a:p>
            </p:txBody>
          </p:sp>
          <p:sp>
            <p:nvSpPr>
              <p:cNvPr id="698" name="Freeform 4305"/>
              <p:cNvSpPr>
                <a:spLocks/>
              </p:cNvSpPr>
              <p:nvPr/>
            </p:nvSpPr>
            <p:spPr bwMode="auto">
              <a:xfrm>
                <a:off x="4943" y="2818"/>
                <a:ext cx="70" cy="27"/>
              </a:xfrm>
              <a:custGeom>
                <a:avLst/>
                <a:gdLst>
                  <a:gd name="T0" fmla="*/ 0 w 70"/>
                  <a:gd name="T1" fmla="*/ 27 h 27"/>
                  <a:gd name="T2" fmla="*/ 15 w 70"/>
                  <a:gd name="T3" fmla="*/ 24 h 27"/>
                  <a:gd name="T4" fmla="*/ 23 w 70"/>
                  <a:gd name="T5" fmla="*/ 12 h 27"/>
                  <a:gd name="T6" fmla="*/ 37 w 70"/>
                  <a:gd name="T7" fmla="*/ 11 h 27"/>
                  <a:gd name="T8" fmla="*/ 49 w 70"/>
                  <a:gd name="T9" fmla="*/ 1 h 27"/>
                  <a:gd name="T10" fmla="*/ 70 w 70"/>
                  <a:gd name="T11" fmla="*/ 0 h 27"/>
                  <a:gd name="T12" fmla="*/ 0 60000 65536"/>
                  <a:gd name="T13" fmla="*/ 0 60000 65536"/>
                  <a:gd name="T14" fmla="*/ 0 60000 65536"/>
                  <a:gd name="T15" fmla="*/ 0 60000 65536"/>
                  <a:gd name="T16" fmla="*/ 0 60000 65536"/>
                  <a:gd name="T17" fmla="*/ 0 60000 65536"/>
                  <a:gd name="T18" fmla="*/ 0 w 70"/>
                  <a:gd name="T19" fmla="*/ 0 h 27"/>
                  <a:gd name="T20" fmla="*/ 70 w 7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0" h="27">
                    <a:moveTo>
                      <a:pt x="0" y="27"/>
                    </a:moveTo>
                    <a:lnTo>
                      <a:pt x="15" y="24"/>
                    </a:lnTo>
                    <a:lnTo>
                      <a:pt x="23" y="12"/>
                    </a:lnTo>
                    <a:lnTo>
                      <a:pt x="37" y="11"/>
                    </a:lnTo>
                    <a:lnTo>
                      <a:pt x="49" y="1"/>
                    </a:lnTo>
                    <a:lnTo>
                      <a:pt x="70" y="0"/>
                    </a:lnTo>
                  </a:path>
                </a:pathLst>
              </a:custGeom>
              <a:noFill/>
              <a:ln w="3175">
                <a:solidFill>
                  <a:srgbClr val="000000"/>
                </a:solidFill>
                <a:miter lim="800000"/>
                <a:headEnd/>
                <a:tailEnd/>
              </a:ln>
            </p:spPr>
            <p:txBody>
              <a:bodyPr/>
              <a:lstStyle/>
              <a:p>
                <a:pPr algn="ctr" eaLnBrk="0" hangingPunct="0"/>
                <a:endParaRPr lang="en-US" dirty="0"/>
              </a:p>
            </p:txBody>
          </p:sp>
          <p:sp>
            <p:nvSpPr>
              <p:cNvPr id="699" name="Line 4306"/>
              <p:cNvSpPr>
                <a:spLocks noChangeShapeType="1"/>
              </p:cNvSpPr>
              <p:nvPr/>
            </p:nvSpPr>
            <p:spPr bwMode="auto">
              <a:xfrm>
                <a:off x="5013" y="2818"/>
                <a:ext cx="5" cy="1"/>
              </a:xfrm>
              <a:prstGeom prst="line">
                <a:avLst/>
              </a:prstGeom>
              <a:noFill/>
              <a:ln w="3175">
                <a:solidFill>
                  <a:srgbClr val="000000"/>
                </a:solidFill>
                <a:miter lim="800000"/>
                <a:headEnd/>
                <a:tailEnd/>
              </a:ln>
            </p:spPr>
            <p:txBody>
              <a:bodyPr/>
              <a:lstStyle/>
              <a:p>
                <a:endParaRPr lang="en-US" dirty="0"/>
              </a:p>
            </p:txBody>
          </p:sp>
          <p:sp>
            <p:nvSpPr>
              <p:cNvPr id="700" name="Line 4307"/>
              <p:cNvSpPr>
                <a:spLocks noChangeShapeType="1"/>
              </p:cNvSpPr>
              <p:nvPr/>
            </p:nvSpPr>
            <p:spPr bwMode="auto">
              <a:xfrm flipV="1">
                <a:off x="5018" y="2816"/>
                <a:ext cx="1" cy="2"/>
              </a:xfrm>
              <a:prstGeom prst="line">
                <a:avLst/>
              </a:prstGeom>
              <a:noFill/>
              <a:ln w="3175">
                <a:solidFill>
                  <a:srgbClr val="000000"/>
                </a:solidFill>
                <a:miter lim="800000"/>
                <a:headEnd/>
                <a:tailEnd/>
              </a:ln>
            </p:spPr>
            <p:txBody>
              <a:bodyPr/>
              <a:lstStyle/>
              <a:p>
                <a:endParaRPr lang="en-US" dirty="0"/>
              </a:p>
            </p:txBody>
          </p:sp>
          <p:sp>
            <p:nvSpPr>
              <p:cNvPr id="701" name="Line 4308"/>
              <p:cNvSpPr>
                <a:spLocks noChangeShapeType="1"/>
              </p:cNvSpPr>
              <p:nvPr/>
            </p:nvSpPr>
            <p:spPr bwMode="auto">
              <a:xfrm>
                <a:off x="5018" y="2818"/>
                <a:ext cx="4" cy="1"/>
              </a:xfrm>
              <a:prstGeom prst="line">
                <a:avLst/>
              </a:prstGeom>
              <a:noFill/>
              <a:ln w="3175">
                <a:solidFill>
                  <a:srgbClr val="000000"/>
                </a:solidFill>
                <a:miter lim="800000"/>
                <a:headEnd/>
                <a:tailEnd/>
              </a:ln>
            </p:spPr>
            <p:txBody>
              <a:bodyPr/>
              <a:lstStyle/>
              <a:p>
                <a:endParaRPr lang="en-US" dirty="0"/>
              </a:p>
            </p:txBody>
          </p:sp>
          <p:sp>
            <p:nvSpPr>
              <p:cNvPr id="702" name="Line 4309"/>
              <p:cNvSpPr>
                <a:spLocks noChangeShapeType="1"/>
              </p:cNvSpPr>
              <p:nvPr/>
            </p:nvSpPr>
            <p:spPr bwMode="auto">
              <a:xfrm flipV="1">
                <a:off x="5022" y="2816"/>
                <a:ext cx="1" cy="2"/>
              </a:xfrm>
              <a:prstGeom prst="line">
                <a:avLst/>
              </a:prstGeom>
              <a:noFill/>
              <a:ln w="3175">
                <a:solidFill>
                  <a:srgbClr val="000000"/>
                </a:solidFill>
                <a:miter lim="800000"/>
                <a:headEnd/>
                <a:tailEnd/>
              </a:ln>
            </p:spPr>
            <p:txBody>
              <a:bodyPr/>
              <a:lstStyle/>
              <a:p>
                <a:endParaRPr lang="en-US" dirty="0"/>
              </a:p>
            </p:txBody>
          </p:sp>
          <p:sp>
            <p:nvSpPr>
              <p:cNvPr id="703" name="Line 4310"/>
              <p:cNvSpPr>
                <a:spLocks noChangeShapeType="1"/>
              </p:cNvSpPr>
              <p:nvPr/>
            </p:nvSpPr>
            <p:spPr bwMode="auto">
              <a:xfrm flipV="1">
                <a:off x="5022" y="2816"/>
                <a:ext cx="102" cy="2"/>
              </a:xfrm>
              <a:prstGeom prst="line">
                <a:avLst/>
              </a:prstGeom>
              <a:noFill/>
              <a:ln w="3175">
                <a:solidFill>
                  <a:srgbClr val="000000"/>
                </a:solidFill>
                <a:miter lim="800000"/>
                <a:headEnd/>
                <a:tailEnd/>
              </a:ln>
            </p:spPr>
            <p:txBody>
              <a:bodyPr/>
              <a:lstStyle/>
              <a:p>
                <a:endParaRPr lang="en-US" dirty="0"/>
              </a:p>
            </p:txBody>
          </p:sp>
          <p:sp>
            <p:nvSpPr>
              <p:cNvPr id="704" name="Line 4311"/>
              <p:cNvSpPr>
                <a:spLocks noChangeShapeType="1"/>
              </p:cNvSpPr>
              <p:nvPr/>
            </p:nvSpPr>
            <p:spPr bwMode="auto">
              <a:xfrm flipV="1">
                <a:off x="5124" y="2814"/>
                <a:ext cx="2" cy="2"/>
              </a:xfrm>
              <a:prstGeom prst="line">
                <a:avLst/>
              </a:prstGeom>
              <a:noFill/>
              <a:ln w="3175">
                <a:solidFill>
                  <a:srgbClr val="000000"/>
                </a:solidFill>
                <a:miter lim="800000"/>
                <a:headEnd/>
                <a:tailEnd/>
              </a:ln>
            </p:spPr>
            <p:txBody>
              <a:bodyPr/>
              <a:lstStyle/>
              <a:p>
                <a:endParaRPr lang="en-US" dirty="0"/>
              </a:p>
            </p:txBody>
          </p:sp>
          <p:sp>
            <p:nvSpPr>
              <p:cNvPr id="705" name="Line 4312"/>
              <p:cNvSpPr>
                <a:spLocks noChangeShapeType="1"/>
              </p:cNvSpPr>
              <p:nvPr/>
            </p:nvSpPr>
            <p:spPr bwMode="auto">
              <a:xfrm>
                <a:off x="5124" y="2816"/>
                <a:ext cx="4" cy="1"/>
              </a:xfrm>
              <a:prstGeom prst="line">
                <a:avLst/>
              </a:prstGeom>
              <a:noFill/>
              <a:ln w="3175">
                <a:solidFill>
                  <a:srgbClr val="000000"/>
                </a:solidFill>
                <a:miter lim="800000"/>
                <a:headEnd/>
                <a:tailEnd/>
              </a:ln>
            </p:spPr>
            <p:txBody>
              <a:bodyPr/>
              <a:lstStyle/>
              <a:p>
                <a:endParaRPr lang="en-US" dirty="0"/>
              </a:p>
            </p:txBody>
          </p:sp>
          <p:sp>
            <p:nvSpPr>
              <p:cNvPr id="706" name="Line 4313"/>
              <p:cNvSpPr>
                <a:spLocks noChangeShapeType="1"/>
              </p:cNvSpPr>
              <p:nvPr/>
            </p:nvSpPr>
            <p:spPr bwMode="auto">
              <a:xfrm>
                <a:off x="5128" y="2816"/>
                <a:ext cx="1" cy="1"/>
              </a:xfrm>
              <a:prstGeom prst="line">
                <a:avLst/>
              </a:prstGeom>
              <a:noFill/>
              <a:ln w="3175">
                <a:solidFill>
                  <a:srgbClr val="000000"/>
                </a:solidFill>
                <a:miter lim="800000"/>
                <a:headEnd/>
                <a:tailEnd/>
              </a:ln>
            </p:spPr>
            <p:txBody>
              <a:bodyPr/>
              <a:lstStyle/>
              <a:p>
                <a:endParaRPr lang="en-US" dirty="0"/>
              </a:p>
            </p:txBody>
          </p:sp>
          <p:sp>
            <p:nvSpPr>
              <p:cNvPr id="707" name="Freeform 4314"/>
              <p:cNvSpPr>
                <a:spLocks/>
              </p:cNvSpPr>
              <p:nvPr/>
            </p:nvSpPr>
            <p:spPr bwMode="auto">
              <a:xfrm>
                <a:off x="5129" y="2810"/>
                <a:ext cx="78" cy="6"/>
              </a:xfrm>
              <a:custGeom>
                <a:avLst/>
                <a:gdLst>
                  <a:gd name="T0" fmla="*/ 0 w 78"/>
                  <a:gd name="T1" fmla="*/ 6 h 6"/>
                  <a:gd name="T2" fmla="*/ 78 w 78"/>
                  <a:gd name="T3" fmla="*/ 3 h 6"/>
                  <a:gd name="T4" fmla="*/ 78 w 78"/>
                  <a:gd name="T5" fmla="*/ 0 h 6"/>
                  <a:gd name="T6" fmla="*/ 0 60000 65536"/>
                  <a:gd name="T7" fmla="*/ 0 60000 65536"/>
                  <a:gd name="T8" fmla="*/ 0 60000 65536"/>
                  <a:gd name="T9" fmla="*/ 0 w 78"/>
                  <a:gd name="T10" fmla="*/ 0 h 6"/>
                  <a:gd name="T11" fmla="*/ 78 w 78"/>
                  <a:gd name="T12" fmla="*/ 6 h 6"/>
                </a:gdLst>
                <a:ahLst/>
                <a:cxnLst>
                  <a:cxn ang="T6">
                    <a:pos x="T0" y="T1"/>
                  </a:cxn>
                  <a:cxn ang="T7">
                    <a:pos x="T2" y="T3"/>
                  </a:cxn>
                  <a:cxn ang="T8">
                    <a:pos x="T4" y="T5"/>
                  </a:cxn>
                </a:cxnLst>
                <a:rect l="T9" t="T10" r="T11" b="T12"/>
                <a:pathLst>
                  <a:path w="78" h="6">
                    <a:moveTo>
                      <a:pt x="0" y="6"/>
                    </a:moveTo>
                    <a:lnTo>
                      <a:pt x="78" y="3"/>
                    </a:lnTo>
                    <a:lnTo>
                      <a:pt x="78" y="0"/>
                    </a:lnTo>
                  </a:path>
                </a:pathLst>
              </a:custGeom>
              <a:noFill/>
              <a:ln w="3175">
                <a:solidFill>
                  <a:srgbClr val="000000"/>
                </a:solidFill>
                <a:miter lim="800000"/>
                <a:headEnd/>
                <a:tailEnd/>
              </a:ln>
            </p:spPr>
            <p:txBody>
              <a:bodyPr/>
              <a:lstStyle/>
              <a:p>
                <a:pPr algn="ctr" eaLnBrk="0" hangingPunct="0"/>
                <a:endParaRPr lang="en-US" dirty="0"/>
              </a:p>
            </p:txBody>
          </p:sp>
          <p:sp>
            <p:nvSpPr>
              <p:cNvPr id="708" name="Freeform 4315"/>
              <p:cNvSpPr>
                <a:spLocks/>
              </p:cNvSpPr>
              <p:nvPr/>
            </p:nvSpPr>
            <p:spPr bwMode="auto">
              <a:xfrm>
                <a:off x="5207" y="2810"/>
                <a:ext cx="26" cy="14"/>
              </a:xfrm>
              <a:custGeom>
                <a:avLst/>
                <a:gdLst>
                  <a:gd name="T0" fmla="*/ 0 w 26"/>
                  <a:gd name="T1" fmla="*/ 0 h 14"/>
                  <a:gd name="T2" fmla="*/ 11 w 26"/>
                  <a:gd name="T3" fmla="*/ 6 h 14"/>
                  <a:gd name="T4" fmla="*/ 11 w 26"/>
                  <a:gd name="T5" fmla="*/ 11 h 14"/>
                  <a:gd name="T6" fmla="*/ 11 w 26"/>
                  <a:gd name="T7" fmla="*/ 8 h 14"/>
                  <a:gd name="T8" fmla="*/ 26 w 26"/>
                  <a:gd name="T9" fmla="*/ 14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0" y="0"/>
                    </a:moveTo>
                    <a:lnTo>
                      <a:pt x="11" y="6"/>
                    </a:lnTo>
                    <a:lnTo>
                      <a:pt x="11" y="11"/>
                    </a:lnTo>
                    <a:lnTo>
                      <a:pt x="11" y="8"/>
                    </a:lnTo>
                    <a:lnTo>
                      <a:pt x="26" y="14"/>
                    </a:lnTo>
                  </a:path>
                </a:pathLst>
              </a:custGeom>
              <a:noFill/>
              <a:ln w="3175">
                <a:solidFill>
                  <a:srgbClr val="000000"/>
                </a:solidFill>
                <a:miter lim="800000"/>
                <a:headEnd/>
                <a:tailEnd/>
              </a:ln>
            </p:spPr>
            <p:txBody>
              <a:bodyPr/>
              <a:lstStyle/>
              <a:p>
                <a:pPr algn="ctr" eaLnBrk="0" hangingPunct="0"/>
                <a:endParaRPr lang="en-US" dirty="0"/>
              </a:p>
            </p:txBody>
          </p:sp>
          <p:sp>
            <p:nvSpPr>
              <p:cNvPr id="709" name="Line 4316"/>
              <p:cNvSpPr>
                <a:spLocks noChangeShapeType="1"/>
              </p:cNvSpPr>
              <p:nvPr/>
            </p:nvSpPr>
            <p:spPr bwMode="auto">
              <a:xfrm>
                <a:off x="5233" y="2824"/>
                <a:ext cx="1" cy="2"/>
              </a:xfrm>
              <a:prstGeom prst="line">
                <a:avLst/>
              </a:prstGeom>
              <a:noFill/>
              <a:ln w="3175">
                <a:solidFill>
                  <a:srgbClr val="000000"/>
                </a:solidFill>
                <a:miter lim="800000"/>
                <a:headEnd/>
                <a:tailEnd/>
              </a:ln>
            </p:spPr>
            <p:txBody>
              <a:bodyPr/>
              <a:lstStyle/>
              <a:p>
                <a:endParaRPr lang="en-US" dirty="0"/>
              </a:p>
            </p:txBody>
          </p:sp>
          <p:sp>
            <p:nvSpPr>
              <p:cNvPr id="710" name="Line 4317"/>
              <p:cNvSpPr>
                <a:spLocks noChangeShapeType="1"/>
              </p:cNvSpPr>
              <p:nvPr/>
            </p:nvSpPr>
            <p:spPr bwMode="auto">
              <a:xfrm flipV="1">
                <a:off x="5233" y="2824"/>
                <a:ext cx="1" cy="2"/>
              </a:xfrm>
              <a:prstGeom prst="line">
                <a:avLst/>
              </a:prstGeom>
              <a:noFill/>
              <a:ln w="3175">
                <a:solidFill>
                  <a:srgbClr val="000000"/>
                </a:solidFill>
                <a:miter lim="800000"/>
                <a:headEnd/>
                <a:tailEnd/>
              </a:ln>
            </p:spPr>
            <p:txBody>
              <a:bodyPr/>
              <a:lstStyle/>
              <a:p>
                <a:endParaRPr lang="en-US" dirty="0"/>
              </a:p>
            </p:txBody>
          </p:sp>
          <p:sp>
            <p:nvSpPr>
              <p:cNvPr id="711" name="Line 4318"/>
              <p:cNvSpPr>
                <a:spLocks noChangeShapeType="1"/>
              </p:cNvSpPr>
              <p:nvPr/>
            </p:nvSpPr>
            <p:spPr bwMode="auto">
              <a:xfrm>
                <a:off x="4676" y="2810"/>
                <a:ext cx="2" cy="1"/>
              </a:xfrm>
              <a:prstGeom prst="line">
                <a:avLst/>
              </a:prstGeom>
              <a:noFill/>
              <a:ln w="3175">
                <a:solidFill>
                  <a:srgbClr val="000000"/>
                </a:solidFill>
                <a:miter lim="800000"/>
                <a:headEnd/>
                <a:tailEnd/>
              </a:ln>
            </p:spPr>
            <p:txBody>
              <a:bodyPr/>
              <a:lstStyle/>
              <a:p>
                <a:endParaRPr lang="en-US" dirty="0"/>
              </a:p>
            </p:txBody>
          </p:sp>
          <p:sp>
            <p:nvSpPr>
              <p:cNvPr id="712" name="Line 4319"/>
              <p:cNvSpPr>
                <a:spLocks noChangeShapeType="1"/>
              </p:cNvSpPr>
              <p:nvPr/>
            </p:nvSpPr>
            <p:spPr bwMode="auto">
              <a:xfrm flipV="1">
                <a:off x="4676" y="2811"/>
                <a:ext cx="1" cy="2"/>
              </a:xfrm>
              <a:prstGeom prst="line">
                <a:avLst/>
              </a:prstGeom>
              <a:noFill/>
              <a:ln w="3175">
                <a:solidFill>
                  <a:srgbClr val="000000"/>
                </a:solidFill>
                <a:miter lim="800000"/>
                <a:headEnd/>
                <a:tailEnd/>
              </a:ln>
            </p:spPr>
            <p:txBody>
              <a:bodyPr/>
              <a:lstStyle/>
              <a:p>
                <a:endParaRPr lang="en-US" dirty="0"/>
              </a:p>
            </p:txBody>
          </p:sp>
          <p:sp>
            <p:nvSpPr>
              <p:cNvPr id="713" name="Line 4320"/>
              <p:cNvSpPr>
                <a:spLocks noChangeShapeType="1"/>
              </p:cNvSpPr>
              <p:nvPr/>
            </p:nvSpPr>
            <p:spPr bwMode="auto">
              <a:xfrm>
                <a:off x="4671" y="2811"/>
                <a:ext cx="2" cy="1"/>
              </a:xfrm>
              <a:prstGeom prst="line">
                <a:avLst/>
              </a:prstGeom>
              <a:noFill/>
              <a:ln w="3175">
                <a:solidFill>
                  <a:srgbClr val="000000"/>
                </a:solidFill>
                <a:miter lim="800000"/>
                <a:headEnd/>
                <a:tailEnd/>
              </a:ln>
            </p:spPr>
            <p:txBody>
              <a:bodyPr/>
              <a:lstStyle/>
              <a:p>
                <a:endParaRPr lang="en-US" dirty="0"/>
              </a:p>
            </p:txBody>
          </p:sp>
          <p:sp>
            <p:nvSpPr>
              <p:cNvPr id="714" name="Freeform 4321"/>
              <p:cNvSpPr>
                <a:spLocks/>
              </p:cNvSpPr>
              <p:nvPr/>
            </p:nvSpPr>
            <p:spPr bwMode="auto">
              <a:xfrm>
                <a:off x="4943" y="2811"/>
                <a:ext cx="55" cy="8"/>
              </a:xfrm>
              <a:custGeom>
                <a:avLst/>
                <a:gdLst>
                  <a:gd name="T0" fmla="*/ 0 w 55"/>
                  <a:gd name="T1" fmla="*/ 8 h 8"/>
                  <a:gd name="T2" fmla="*/ 45 w 55"/>
                  <a:gd name="T3" fmla="*/ 7 h 8"/>
                  <a:gd name="T4" fmla="*/ 45 w 55"/>
                  <a:gd name="T5" fmla="*/ 0 h 8"/>
                  <a:gd name="T6" fmla="*/ 49 w 55"/>
                  <a:gd name="T7" fmla="*/ 0 h 8"/>
                  <a:gd name="T8" fmla="*/ 55 w 55"/>
                  <a:gd name="T9" fmla="*/ 0 h 8"/>
                  <a:gd name="T10" fmla="*/ 55 w 55"/>
                  <a:gd name="T11" fmla="*/ 7 h 8"/>
                  <a:gd name="T12" fmla="*/ 0 60000 65536"/>
                  <a:gd name="T13" fmla="*/ 0 60000 65536"/>
                  <a:gd name="T14" fmla="*/ 0 60000 65536"/>
                  <a:gd name="T15" fmla="*/ 0 60000 65536"/>
                  <a:gd name="T16" fmla="*/ 0 60000 65536"/>
                  <a:gd name="T17" fmla="*/ 0 60000 65536"/>
                  <a:gd name="T18" fmla="*/ 0 w 55"/>
                  <a:gd name="T19" fmla="*/ 0 h 8"/>
                  <a:gd name="T20" fmla="*/ 55 w 5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5" h="8">
                    <a:moveTo>
                      <a:pt x="0" y="8"/>
                    </a:moveTo>
                    <a:lnTo>
                      <a:pt x="45" y="7"/>
                    </a:lnTo>
                    <a:lnTo>
                      <a:pt x="45" y="0"/>
                    </a:lnTo>
                    <a:lnTo>
                      <a:pt x="49" y="0"/>
                    </a:lnTo>
                    <a:lnTo>
                      <a:pt x="55" y="0"/>
                    </a:lnTo>
                    <a:lnTo>
                      <a:pt x="55" y="7"/>
                    </a:lnTo>
                  </a:path>
                </a:pathLst>
              </a:custGeom>
              <a:noFill/>
              <a:ln w="3175">
                <a:solidFill>
                  <a:srgbClr val="000000"/>
                </a:solidFill>
                <a:miter lim="800000"/>
                <a:headEnd/>
                <a:tailEnd/>
              </a:ln>
            </p:spPr>
            <p:txBody>
              <a:bodyPr/>
              <a:lstStyle/>
              <a:p>
                <a:pPr algn="ctr" eaLnBrk="0" hangingPunct="0"/>
                <a:endParaRPr lang="en-US" dirty="0"/>
              </a:p>
            </p:txBody>
          </p:sp>
          <p:sp>
            <p:nvSpPr>
              <p:cNvPr id="715" name="Freeform 4322"/>
              <p:cNvSpPr>
                <a:spLocks/>
              </p:cNvSpPr>
              <p:nvPr/>
            </p:nvSpPr>
            <p:spPr bwMode="auto">
              <a:xfrm>
                <a:off x="4943" y="2818"/>
                <a:ext cx="55" cy="27"/>
              </a:xfrm>
              <a:custGeom>
                <a:avLst/>
                <a:gdLst>
                  <a:gd name="T0" fmla="*/ 55 w 55"/>
                  <a:gd name="T1" fmla="*/ 0 h 27"/>
                  <a:gd name="T2" fmla="*/ 45 w 55"/>
                  <a:gd name="T3" fmla="*/ 3 h 27"/>
                  <a:gd name="T4" fmla="*/ 37 w 55"/>
                  <a:gd name="T5" fmla="*/ 11 h 27"/>
                  <a:gd name="T6" fmla="*/ 21 w 55"/>
                  <a:gd name="T7" fmla="*/ 12 h 27"/>
                  <a:gd name="T8" fmla="*/ 15 w 55"/>
                  <a:gd name="T9" fmla="*/ 24 h 27"/>
                  <a:gd name="T10" fmla="*/ 0 w 55"/>
                  <a:gd name="T11" fmla="*/ 27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5" y="0"/>
                    </a:moveTo>
                    <a:lnTo>
                      <a:pt x="45" y="3"/>
                    </a:lnTo>
                    <a:lnTo>
                      <a:pt x="37" y="11"/>
                    </a:lnTo>
                    <a:lnTo>
                      <a:pt x="21" y="12"/>
                    </a:lnTo>
                    <a:lnTo>
                      <a:pt x="15" y="24"/>
                    </a:lnTo>
                    <a:lnTo>
                      <a:pt x="0" y="27"/>
                    </a:lnTo>
                  </a:path>
                </a:pathLst>
              </a:custGeom>
              <a:noFill/>
              <a:ln w="3175">
                <a:solidFill>
                  <a:srgbClr val="000000"/>
                </a:solidFill>
                <a:miter lim="800000"/>
                <a:headEnd/>
                <a:tailEnd/>
              </a:ln>
            </p:spPr>
            <p:txBody>
              <a:bodyPr/>
              <a:lstStyle/>
              <a:p>
                <a:pPr algn="ctr" eaLnBrk="0" hangingPunct="0"/>
                <a:endParaRPr lang="en-US" dirty="0"/>
              </a:p>
            </p:txBody>
          </p:sp>
          <p:sp>
            <p:nvSpPr>
              <p:cNvPr id="716" name="Line 4323"/>
              <p:cNvSpPr>
                <a:spLocks noChangeShapeType="1"/>
              </p:cNvSpPr>
              <p:nvPr/>
            </p:nvSpPr>
            <p:spPr bwMode="auto">
              <a:xfrm flipV="1">
                <a:off x="4943" y="2819"/>
                <a:ext cx="1" cy="26"/>
              </a:xfrm>
              <a:prstGeom prst="line">
                <a:avLst/>
              </a:prstGeom>
              <a:noFill/>
              <a:ln w="3175">
                <a:solidFill>
                  <a:srgbClr val="000000"/>
                </a:solidFill>
                <a:miter lim="800000"/>
                <a:headEnd/>
                <a:tailEnd/>
              </a:ln>
            </p:spPr>
            <p:txBody>
              <a:bodyPr/>
              <a:lstStyle/>
              <a:p>
                <a:endParaRPr lang="en-US" dirty="0"/>
              </a:p>
            </p:txBody>
          </p:sp>
          <p:sp>
            <p:nvSpPr>
              <p:cNvPr id="717" name="Line 4324"/>
              <p:cNvSpPr>
                <a:spLocks noChangeShapeType="1"/>
              </p:cNvSpPr>
              <p:nvPr/>
            </p:nvSpPr>
            <p:spPr bwMode="auto">
              <a:xfrm>
                <a:off x="4670" y="2811"/>
                <a:ext cx="1" cy="1"/>
              </a:xfrm>
              <a:prstGeom prst="line">
                <a:avLst/>
              </a:prstGeom>
              <a:noFill/>
              <a:ln w="3175">
                <a:solidFill>
                  <a:srgbClr val="000000"/>
                </a:solidFill>
                <a:miter lim="800000"/>
                <a:headEnd/>
                <a:tailEnd/>
              </a:ln>
            </p:spPr>
            <p:txBody>
              <a:bodyPr/>
              <a:lstStyle/>
              <a:p>
                <a:endParaRPr lang="en-US" dirty="0"/>
              </a:p>
            </p:txBody>
          </p:sp>
          <p:sp>
            <p:nvSpPr>
              <p:cNvPr id="718" name="Freeform 4325"/>
              <p:cNvSpPr>
                <a:spLocks/>
              </p:cNvSpPr>
              <p:nvPr/>
            </p:nvSpPr>
            <p:spPr bwMode="auto">
              <a:xfrm>
                <a:off x="5220" y="2813"/>
                <a:ext cx="11" cy="5"/>
              </a:xfrm>
              <a:custGeom>
                <a:avLst/>
                <a:gdLst>
                  <a:gd name="T0" fmla="*/ 0 w 11"/>
                  <a:gd name="T1" fmla="*/ 5 h 5"/>
                  <a:gd name="T2" fmla="*/ 1 w 11"/>
                  <a:gd name="T3" fmla="*/ 1 h 5"/>
                  <a:gd name="T4" fmla="*/ 5 w 11"/>
                  <a:gd name="T5" fmla="*/ 5 h 5"/>
                  <a:gd name="T6" fmla="*/ 8 w 11"/>
                  <a:gd name="T7" fmla="*/ 0 h 5"/>
                  <a:gd name="T8" fmla="*/ 11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0" y="5"/>
                    </a:moveTo>
                    <a:lnTo>
                      <a:pt x="1" y="1"/>
                    </a:lnTo>
                    <a:lnTo>
                      <a:pt x="5" y="5"/>
                    </a:lnTo>
                    <a:lnTo>
                      <a:pt x="8" y="0"/>
                    </a:lnTo>
                    <a:lnTo>
                      <a:pt x="11" y="0"/>
                    </a:lnTo>
                  </a:path>
                </a:pathLst>
              </a:custGeom>
              <a:noFill/>
              <a:ln w="3175">
                <a:solidFill>
                  <a:srgbClr val="000000"/>
                </a:solidFill>
                <a:miter lim="800000"/>
                <a:headEnd/>
                <a:tailEnd/>
              </a:ln>
            </p:spPr>
            <p:txBody>
              <a:bodyPr/>
              <a:lstStyle/>
              <a:p>
                <a:pPr algn="ctr" eaLnBrk="0" hangingPunct="0"/>
                <a:endParaRPr lang="en-US" dirty="0"/>
              </a:p>
            </p:txBody>
          </p:sp>
          <p:sp>
            <p:nvSpPr>
              <p:cNvPr id="719" name="Line 4326"/>
              <p:cNvSpPr>
                <a:spLocks noChangeShapeType="1"/>
              </p:cNvSpPr>
              <p:nvPr/>
            </p:nvSpPr>
            <p:spPr bwMode="auto">
              <a:xfrm>
                <a:off x="5231" y="2813"/>
                <a:ext cx="2" cy="11"/>
              </a:xfrm>
              <a:prstGeom prst="line">
                <a:avLst/>
              </a:prstGeom>
              <a:noFill/>
              <a:ln w="3175">
                <a:solidFill>
                  <a:srgbClr val="000000"/>
                </a:solidFill>
                <a:miter lim="800000"/>
                <a:headEnd/>
                <a:tailEnd/>
              </a:ln>
            </p:spPr>
            <p:txBody>
              <a:bodyPr/>
              <a:lstStyle/>
              <a:p>
                <a:endParaRPr lang="en-US" dirty="0"/>
              </a:p>
            </p:txBody>
          </p:sp>
          <p:sp>
            <p:nvSpPr>
              <p:cNvPr id="720" name="Line 4327"/>
              <p:cNvSpPr>
                <a:spLocks noChangeShapeType="1"/>
              </p:cNvSpPr>
              <p:nvPr/>
            </p:nvSpPr>
            <p:spPr bwMode="auto">
              <a:xfrm flipH="1" flipV="1">
                <a:off x="5220" y="2818"/>
                <a:ext cx="13" cy="6"/>
              </a:xfrm>
              <a:prstGeom prst="line">
                <a:avLst/>
              </a:prstGeom>
              <a:noFill/>
              <a:ln w="3175">
                <a:solidFill>
                  <a:srgbClr val="000000"/>
                </a:solidFill>
                <a:miter lim="800000"/>
                <a:headEnd/>
                <a:tailEnd/>
              </a:ln>
            </p:spPr>
            <p:txBody>
              <a:bodyPr/>
              <a:lstStyle/>
              <a:p>
                <a:endParaRPr lang="en-US" dirty="0"/>
              </a:p>
            </p:txBody>
          </p:sp>
          <p:sp>
            <p:nvSpPr>
              <p:cNvPr id="721" name="Line 4328"/>
              <p:cNvSpPr>
                <a:spLocks noChangeShapeType="1"/>
              </p:cNvSpPr>
              <p:nvPr/>
            </p:nvSpPr>
            <p:spPr bwMode="auto">
              <a:xfrm>
                <a:off x="4675" y="2814"/>
                <a:ext cx="1" cy="1"/>
              </a:xfrm>
              <a:prstGeom prst="line">
                <a:avLst/>
              </a:prstGeom>
              <a:noFill/>
              <a:ln w="3175">
                <a:solidFill>
                  <a:srgbClr val="000000"/>
                </a:solidFill>
                <a:miter lim="800000"/>
                <a:headEnd/>
                <a:tailEnd/>
              </a:ln>
            </p:spPr>
            <p:txBody>
              <a:bodyPr/>
              <a:lstStyle/>
              <a:p>
                <a:endParaRPr lang="en-US" dirty="0"/>
              </a:p>
            </p:txBody>
          </p:sp>
          <p:sp>
            <p:nvSpPr>
              <p:cNvPr id="722" name="Line 4329"/>
              <p:cNvSpPr>
                <a:spLocks noChangeShapeType="1"/>
              </p:cNvSpPr>
              <p:nvPr/>
            </p:nvSpPr>
            <p:spPr bwMode="auto">
              <a:xfrm>
                <a:off x="4676" y="2814"/>
                <a:ext cx="2" cy="1"/>
              </a:xfrm>
              <a:prstGeom prst="line">
                <a:avLst/>
              </a:prstGeom>
              <a:noFill/>
              <a:ln w="3175">
                <a:solidFill>
                  <a:srgbClr val="000000"/>
                </a:solidFill>
                <a:miter lim="800000"/>
                <a:headEnd/>
                <a:tailEnd/>
              </a:ln>
            </p:spPr>
            <p:txBody>
              <a:bodyPr/>
              <a:lstStyle/>
              <a:p>
                <a:endParaRPr lang="en-US" dirty="0"/>
              </a:p>
            </p:txBody>
          </p:sp>
          <p:sp>
            <p:nvSpPr>
              <p:cNvPr id="723" name="Line 4330"/>
              <p:cNvSpPr>
                <a:spLocks noChangeShapeType="1"/>
              </p:cNvSpPr>
              <p:nvPr/>
            </p:nvSpPr>
            <p:spPr bwMode="auto">
              <a:xfrm>
                <a:off x="5231" y="2813"/>
                <a:ext cx="3" cy="11"/>
              </a:xfrm>
              <a:prstGeom prst="line">
                <a:avLst/>
              </a:prstGeom>
              <a:noFill/>
              <a:ln w="3175">
                <a:solidFill>
                  <a:srgbClr val="000000"/>
                </a:solidFill>
                <a:miter lim="800000"/>
                <a:headEnd/>
                <a:tailEnd/>
              </a:ln>
            </p:spPr>
            <p:txBody>
              <a:bodyPr/>
              <a:lstStyle/>
              <a:p>
                <a:endParaRPr lang="en-US" dirty="0"/>
              </a:p>
            </p:txBody>
          </p:sp>
          <p:sp>
            <p:nvSpPr>
              <p:cNvPr id="724" name="Line 4331"/>
              <p:cNvSpPr>
                <a:spLocks noChangeShapeType="1"/>
              </p:cNvSpPr>
              <p:nvPr/>
            </p:nvSpPr>
            <p:spPr bwMode="auto">
              <a:xfrm flipH="1">
                <a:off x="5233" y="2824"/>
                <a:ext cx="1" cy="1"/>
              </a:xfrm>
              <a:prstGeom prst="line">
                <a:avLst/>
              </a:prstGeom>
              <a:noFill/>
              <a:ln w="3175">
                <a:solidFill>
                  <a:srgbClr val="000000"/>
                </a:solidFill>
                <a:miter lim="800000"/>
                <a:headEnd/>
                <a:tailEnd/>
              </a:ln>
            </p:spPr>
            <p:txBody>
              <a:bodyPr/>
              <a:lstStyle/>
              <a:p>
                <a:endParaRPr lang="en-US" dirty="0"/>
              </a:p>
            </p:txBody>
          </p:sp>
          <p:sp>
            <p:nvSpPr>
              <p:cNvPr id="725" name="Line 4332"/>
              <p:cNvSpPr>
                <a:spLocks noChangeShapeType="1"/>
              </p:cNvSpPr>
              <p:nvPr/>
            </p:nvSpPr>
            <p:spPr bwMode="auto">
              <a:xfrm flipH="1" flipV="1">
                <a:off x="5231" y="2813"/>
                <a:ext cx="2" cy="11"/>
              </a:xfrm>
              <a:prstGeom prst="line">
                <a:avLst/>
              </a:prstGeom>
              <a:noFill/>
              <a:ln w="3175">
                <a:solidFill>
                  <a:srgbClr val="000000"/>
                </a:solidFill>
                <a:miter lim="800000"/>
                <a:headEnd/>
                <a:tailEnd/>
              </a:ln>
            </p:spPr>
            <p:txBody>
              <a:bodyPr/>
              <a:lstStyle/>
              <a:p>
                <a:endParaRPr lang="en-US" dirty="0"/>
              </a:p>
            </p:txBody>
          </p:sp>
          <p:sp>
            <p:nvSpPr>
              <p:cNvPr id="726" name="Line 4333"/>
              <p:cNvSpPr>
                <a:spLocks noChangeShapeType="1"/>
              </p:cNvSpPr>
              <p:nvPr/>
            </p:nvSpPr>
            <p:spPr bwMode="auto">
              <a:xfrm flipV="1">
                <a:off x="4673" y="2813"/>
                <a:ext cx="2" cy="1"/>
              </a:xfrm>
              <a:prstGeom prst="line">
                <a:avLst/>
              </a:prstGeom>
              <a:noFill/>
              <a:ln w="3175">
                <a:solidFill>
                  <a:srgbClr val="000000"/>
                </a:solidFill>
                <a:miter lim="800000"/>
                <a:headEnd/>
                <a:tailEnd/>
              </a:ln>
            </p:spPr>
            <p:txBody>
              <a:bodyPr/>
              <a:lstStyle/>
              <a:p>
                <a:endParaRPr lang="en-US" dirty="0"/>
              </a:p>
            </p:txBody>
          </p:sp>
          <p:sp>
            <p:nvSpPr>
              <p:cNvPr id="727" name="Freeform 4334"/>
              <p:cNvSpPr>
                <a:spLocks/>
              </p:cNvSpPr>
              <p:nvPr/>
            </p:nvSpPr>
            <p:spPr bwMode="auto">
              <a:xfrm>
                <a:off x="4731" y="2814"/>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728" name="Line 4335"/>
              <p:cNvSpPr>
                <a:spLocks noChangeShapeType="1"/>
              </p:cNvSpPr>
              <p:nvPr/>
            </p:nvSpPr>
            <p:spPr bwMode="auto">
              <a:xfrm>
                <a:off x="4642" y="2814"/>
                <a:ext cx="2" cy="1"/>
              </a:xfrm>
              <a:prstGeom prst="line">
                <a:avLst/>
              </a:prstGeom>
              <a:noFill/>
              <a:ln w="3175">
                <a:solidFill>
                  <a:srgbClr val="000000"/>
                </a:solidFill>
                <a:miter lim="800000"/>
                <a:headEnd/>
                <a:tailEnd/>
              </a:ln>
            </p:spPr>
            <p:txBody>
              <a:bodyPr/>
              <a:lstStyle/>
              <a:p>
                <a:endParaRPr lang="en-US" dirty="0"/>
              </a:p>
            </p:txBody>
          </p:sp>
          <p:sp>
            <p:nvSpPr>
              <p:cNvPr id="729" name="Freeform 4336"/>
              <p:cNvSpPr>
                <a:spLocks/>
              </p:cNvSpPr>
              <p:nvPr/>
            </p:nvSpPr>
            <p:spPr bwMode="auto">
              <a:xfrm>
                <a:off x="4644" y="2814"/>
                <a:ext cx="6" cy="34"/>
              </a:xfrm>
              <a:custGeom>
                <a:avLst/>
                <a:gdLst>
                  <a:gd name="T0" fmla="*/ 0 w 6"/>
                  <a:gd name="T1" fmla="*/ 0 h 34"/>
                  <a:gd name="T2" fmla="*/ 5 w 6"/>
                  <a:gd name="T3" fmla="*/ 21 h 34"/>
                  <a:gd name="T4" fmla="*/ 6 w 6"/>
                  <a:gd name="T5" fmla="*/ 20 h 34"/>
                  <a:gd name="T6" fmla="*/ 1 w 6"/>
                  <a:gd name="T7" fmla="*/ 34 h 34"/>
                  <a:gd name="T8" fmla="*/ 0 60000 65536"/>
                  <a:gd name="T9" fmla="*/ 0 60000 65536"/>
                  <a:gd name="T10" fmla="*/ 0 60000 65536"/>
                  <a:gd name="T11" fmla="*/ 0 60000 65536"/>
                  <a:gd name="T12" fmla="*/ 0 w 6"/>
                  <a:gd name="T13" fmla="*/ 0 h 34"/>
                  <a:gd name="T14" fmla="*/ 6 w 6"/>
                  <a:gd name="T15" fmla="*/ 34 h 34"/>
                </a:gdLst>
                <a:ahLst/>
                <a:cxnLst>
                  <a:cxn ang="T8">
                    <a:pos x="T0" y="T1"/>
                  </a:cxn>
                  <a:cxn ang="T9">
                    <a:pos x="T2" y="T3"/>
                  </a:cxn>
                  <a:cxn ang="T10">
                    <a:pos x="T4" y="T5"/>
                  </a:cxn>
                  <a:cxn ang="T11">
                    <a:pos x="T6" y="T7"/>
                  </a:cxn>
                </a:cxnLst>
                <a:rect l="T12" t="T13" r="T14" b="T15"/>
                <a:pathLst>
                  <a:path w="6" h="34">
                    <a:moveTo>
                      <a:pt x="0" y="0"/>
                    </a:moveTo>
                    <a:lnTo>
                      <a:pt x="5" y="21"/>
                    </a:lnTo>
                    <a:lnTo>
                      <a:pt x="6" y="20"/>
                    </a:lnTo>
                    <a:lnTo>
                      <a:pt x="1" y="34"/>
                    </a:lnTo>
                  </a:path>
                </a:pathLst>
              </a:custGeom>
              <a:noFill/>
              <a:ln w="3175">
                <a:solidFill>
                  <a:srgbClr val="000000"/>
                </a:solidFill>
                <a:miter lim="800000"/>
                <a:headEnd/>
                <a:tailEnd/>
              </a:ln>
            </p:spPr>
            <p:txBody>
              <a:bodyPr/>
              <a:lstStyle/>
              <a:p>
                <a:pPr algn="ctr" eaLnBrk="0" hangingPunct="0"/>
                <a:endParaRPr lang="en-US" dirty="0"/>
              </a:p>
            </p:txBody>
          </p:sp>
          <p:sp>
            <p:nvSpPr>
              <p:cNvPr id="730" name="Line 4337"/>
              <p:cNvSpPr>
                <a:spLocks noChangeShapeType="1"/>
              </p:cNvSpPr>
              <p:nvPr/>
            </p:nvSpPr>
            <p:spPr bwMode="auto">
              <a:xfrm flipH="1" flipV="1">
                <a:off x="4642" y="2814"/>
                <a:ext cx="3" cy="34"/>
              </a:xfrm>
              <a:prstGeom prst="line">
                <a:avLst/>
              </a:prstGeom>
              <a:noFill/>
              <a:ln w="3175">
                <a:solidFill>
                  <a:srgbClr val="000000"/>
                </a:solidFill>
                <a:miter lim="800000"/>
                <a:headEnd/>
                <a:tailEnd/>
              </a:ln>
            </p:spPr>
            <p:txBody>
              <a:bodyPr/>
              <a:lstStyle/>
              <a:p>
                <a:endParaRPr lang="en-US" dirty="0"/>
              </a:p>
            </p:txBody>
          </p:sp>
          <p:sp>
            <p:nvSpPr>
              <p:cNvPr id="731" name="Line 4338"/>
              <p:cNvSpPr>
                <a:spLocks noChangeShapeType="1"/>
              </p:cNvSpPr>
              <p:nvPr/>
            </p:nvSpPr>
            <p:spPr bwMode="auto">
              <a:xfrm>
                <a:off x="4655" y="2816"/>
                <a:ext cx="2" cy="1"/>
              </a:xfrm>
              <a:prstGeom prst="line">
                <a:avLst/>
              </a:prstGeom>
              <a:noFill/>
              <a:ln w="3175">
                <a:solidFill>
                  <a:srgbClr val="000000"/>
                </a:solidFill>
                <a:miter lim="800000"/>
                <a:headEnd/>
                <a:tailEnd/>
              </a:ln>
            </p:spPr>
            <p:txBody>
              <a:bodyPr/>
              <a:lstStyle/>
              <a:p>
                <a:endParaRPr lang="en-US" dirty="0"/>
              </a:p>
            </p:txBody>
          </p:sp>
          <p:sp>
            <p:nvSpPr>
              <p:cNvPr id="732" name="Line 4339"/>
              <p:cNvSpPr>
                <a:spLocks noChangeShapeType="1"/>
              </p:cNvSpPr>
              <p:nvPr/>
            </p:nvSpPr>
            <p:spPr bwMode="auto">
              <a:xfrm flipH="1">
                <a:off x="4655" y="2816"/>
                <a:ext cx="2" cy="1"/>
              </a:xfrm>
              <a:prstGeom prst="line">
                <a:avLst/>
              </a:prstGeom>
              <a:noFill/>
              <a:ln w="3175">
                <a:solidFill>
                  <a:srgbClr val="000000"/>
                </a:solidFill>
                <a:miter lim="800000"/>
                <a:headEnd/>
                <a:tailEnd/>
              </a:ln>
            </p:spPr>
            <p:txBody>
              <a:bodyPr/>
              <a:lstStyle/>
              <a:p>
                <a:endParaRPr lang="en-US" dirty="0"/>
              </a:p>
            </p:txBody>
          </p:sp>
          <p:sp>
            <p:nvSpPr>
              <p:cNvPr id="733" name="Line 4340"/>
              <p:cNvSpPr>
                <a:spLocks noChangeShapeType="1"/>
              </p:cNvSpPr>
              <p:nvPr/>
            </p:nvSpPr>
            <p:spPr bwMode="auto">
              <a:xfrm>
                <a:off x="5124" y="2816"/>
                <a:ext cx="4" cy="1"/>
              </a:xfrm>
              <a:prstGeom prst="line">
                <a:avLst/>
              </a:prstGeom>
              <a:noFill/>
              <a:ln w="3175">
                <a:solidFill>
                  <a:srgbClr val="000000"/>
                </a:solidFill>
                <a:miter lim="800000"/>
                <a:headEnd/>
                <a:tailEnd/>
              </a:ln>
            </p:spPr>
            <p:txBody>
              <a:bodyPr/>
              <a:lstStyle/>
              <a:p>
                <a:endParaRPr lang="en-US" dirty="0"/>
              </a:p>
            </p:txBody>
          </p:sp>
          <p:sp>
            <p:nvSpPr>
              <p:cNvPr id="734" name="Line 4341"/>
              <p:cNvSpPr>
                <a:spLocks noChangeShapeType="1"/>
              </p:cNvSpPr>
              <p:nvPr/>
            </p:nvSpPr>
            <p:spPr bwMode="auto">
              <a:xfrm flipH="1">
                <a:off x="5124" y="2816"/>
                <a:ext cx="4" cy="1"/>
              </a:xfrm>
              <a:prstGeom prst="line">
                <a:avLst/>
              </a:prstGeom>
              <a:noFill/>
              <a:ln w="3175">
                <a:solidFill>
                  <a:srgbClr val="000000"/>
                </a:solidFill>
                <a:miter lim="800000"/>
                <a:headEnd/>
                <a:tailEnd/>
              </a:ln>
            </p:spPr>
            <p:txBody>
              <a:bodyPr/>
              <a:lstStyle/>
              <a:p>
                <a:endParaRPr lang="en-US" dirty="0"/>
              </a:p>
            </p:txBody>
          </p:sp>
          <p:sp>
            <p:nvSpPr>
              <p:cNvPr id="735" name="Line 4342"/>
              <p:cNvSpPr>
                <a:spLocks noChangeShapeType="1"/>
              </p:cNvSpPr>
              <p:nvPr/>
            </p:nvSpPr>
            <p:spPr bwMode="auto">
              <a:xfrm>
                <a:off x="4662" y="2818"/>
                <a:ext cx="1" cy="1"/>
              </a:xfrm>
              <a:prstGeom prst="line">
                <a:avLst/>
              </a:prstGeom>
              <a:noFill/>
              <a:ln w="3175">
                <a:solidFill>
                  <a:srgbClr val="000000"/>
                </a:solidFill>
                <a:miter lim="800000"/>
                <a:headEnd/>
                <a:tailEnd/>
              </a:ln>
            </p:spPr>
            <p:txBody>
              <a:bodyPr/>
              <a:lstStyle/>
              <a:p>
                <a:endParaRPr lang="en-US" dirty="0"/>
              </a:p>
            </p:txBody>
          </p:sp>
          <p:sp>
            <p:nvSpPr>
              <p:cNvPr id="736" name="Line 4343"/>
              <p:cNvSpPr>
                <a:spLocks noChangeShapeType="1"/>
              </p:cNvSpPr>
              <p:nvPr/>
            </p:nvSpPr>
            <p:spPr bwMode="auto">
              <a:xfrm>
                <a:off x="4662" y="2818"/>
                <a:ext cx="1" cy="1"/>
              </a:xfrm>
              <a:prstGeom prst="line">
                <a:avLst/>
              </a:prstGeom>
              <a:noFill/>
              <a:ln w="3175">
                <a:solidFill>
                  <a:srgbClr val="000000"/>
                </a:solidFill>
                <a:miter lim="800000"/>
                <a:headEnd/>
                <a:tailEnd/>
              </a:ln>
            </p:spPr>
            <p:txBody>
              <a:bodyPr/>
              <a:lstStyle/>
              <a:p>
                <a:endParaRPr lang="en-US" dirty="0"/>
              </a:p>
            </p:txBody>
          </p:sp>
          <p:sp>
            <p:nvSpPr>
              <p:cNvPr id="737" name="Line 4344"/>
              <p:cNvSpPr>
                <a:spLocks noChangeShapeType="1"/>
              </p:cNvSpPr>
              <p:nvPr/>
            </p:nvSpPr>
            <p:spPr bwMode="auto">
              <a:xfrm flipH="1">
                <a:off x="4662" y="2818"/>
                <a:ext cx="1" cy="1"/>
              </a:xfrm>
              <a:prstGeom prst="line">
                <a:avLst/>
              </a:prstGeom>
              <a:noFill/>
              <a:ln w="3175">
                <a:solidFill>
                  <a:srgbClr val="000000"/>
                </a:solidFill>
                <a:miter lim="800000"/>
                <a:headEnd/>
                <a:tailEnd/>
              </a:ln>
            </p:spPr>
            <p:txBody>
              <a:bodyPr/>
              <a:lstStyle/>
              <a:p>
                <a:endParaRPr lang="en-US" dirty="0"/>
              </a:p>
            </p:txBody>
          </p:sp>
          <p:sp>
            <p:nvSpPr>
              <p:cNvPr id="738" name="Line 4345"/>
              <p:cNvSpPr>
                <a:spLocks noChangeShapeType="1"/>
              </p:cNvSpPr>
              <p:nvPr/>
            </p:nvSpPr>
            <p:spPr bwMode="auto">
              <a:xfrm>
                <a:off x="4655" y="2816"/>
                <a:ext cx="2" cy="1"/>
              </a:xfrm>
              <a:prstGeom prst="line">
                <a:avLst/>
              </a:prstGeom>
              <a:noFill/>
              <a:ln w="3175">
                <a:solidFill>
                  <a:srgbClr val="000000"/>
                </a:solidFill>
                <a:miter lim="800000"/>
                <a:headEnd/>
                <a:tailEnd/>
              </a:ln>
            </p:spPr>
            <p:txBody>
              <a:bodyPr/>
              <a:lstStyle/>
              <a:p>
                <a:endParaRPr lang="en-US" dirty="0"/>
              </a:p>
            </p:txBody>
          </p:sp>
          <p:sp>
            <p:nvSpPr>
              <p:cNvPr id="739" name="Line 4346"/>
              <p:cNvSpPr>
                <a:spLocks noChangeShapeType="1"/>
              </p:cNvSpPr>
              <p:nvPr/>
            </p:nvSpPr>
            <p:spPr bwMode="auto">
              <a:xfrm flipH="1">
                <a:off x="4655" y="2816"/>
                <a:ext cx="2" cy="2"/>
              </a:xfrm>
              <a:prstGeom prst="line">
                <a:avLst/>
              </a:prstGeom>
              <a:noFill/>
              <a:ln w="3175">
                <a:solidFill>
                  <a:srgbClr val="000000"/>
                </a:solidFill>
                <a:miter lim="800000"/>
                <a:headEnd/>
                <a:tailEnd/>
              </a:ln>
            </p:spPr>
            <p:txBody>
              <a:bodyPr/>
              <a:lstStyle/>
              <a:p>
                <a:endParaRPr lang="en-US" dirty="0"/>
              </a:p>
            </p:txBody>
          </p:sp>
          <p:sp>
            <p:nvSpPr>
              <p:cNvPr id="740" name="Line 4347"/>
              <p:cNvSpPr>
                <a:spLocks noChangeShapeType="1"/>
              </p:cNvSpPr>
              <p:nvPr/>
            </p:nvSpPr>
            <p:spPr bwMode="auto">
              <a:xfrm flipV="1">
                <a:off x="4655" y="2816"/>
                <a:ext cx="1" cy="2"/>
              </a:xfrm>
              <a:prstGeom prst="line">
                <a:avLst/>
              </a:prstGeom>
              <a:noFill/>
              <a:ln w="3175">
                <a:solidFill>
                  <a:srgbClr val="000000"/>
                </a:solidFill>
                <a:miter lim="800000"/>
                <a:headEnd/>
                <a:tailEnd/>
              </a:ln>
            </p:spPr>
            <p:txBody>
              <a:bodyPr/>
              <a:lstStyle/>
              <a:p>
                <a:endParaRPr lang="en-US" dirty="0"/>
              </a:p>
            </p:txBody>
          </p:sp>
          <p:sp>
            <p:nvSpPr>
              <p:cNvPr id="741" name="Freeform 4348"/>
              <p:cNvSpPr>
                <a:spLocks/>
              </p:cNvSpPr>
              <p:nvPr/>
            </p:nvSpPr>
            <p:spPr bwMode="auto">
              <a:xfrm>
                <a:off x="4676" y="2816"/>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742" name="Line 4349"/>
              <p:cNvSpPr>
                <a:spLocks noChangeShapeType="1"/>
              </p:cNvSpPr>
              <p:nvPr/>
            </p:nvSpPr>
            <p:spPr bwMode="auto">
              <a:xfrm flipV="1">
                <a:off x="4675" y="2816"/>
                <a:ext cx="1" cy="2"/>
              </a:xfrm>
              <a:prstGeom prst="line">
                <a:avLst/>
              </a:prstGeom>
              <a:noFill/>
              <a:ln w="3175">
                <a:solidFill>
                  <a:srgbClr val="000000"/>
                </a:solidFill>
                <a:miter lim="800000"/>
                <a:headEnd/>
                <a:tailEnd/>
              </a:ln>
            </p:spPr>
            <p:txBody>
              <a:bodyPr/>
              <a:lstStyle/>
              <a:p>
                <a:endParaRPr lang="en-US" dirty="0"/>
              </a:p>
            </p:txBody>
          </p:sp>
          <p:sp>
            <p:nvSpPr>
              <p:cNvPr id="743" name="Freeform 4350"/>
              <p:cNvSpPr>
                <a:spLocks/>
              </p:cNvSpPr>
              <p:nvPr/>
            </p:nvSpPr>
            <p:spPr bwMode="auto">
              <a:xfrm>
                <a:off x="4670" y="2818"/>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744" name="Line 4351"/>
              <p:cNvSpPr>
                <a:spLocks noChangeShapeType="1"/>
              </p:cNvSpPr>
              <p:nvPr/>
            </p:nvSpPr>
            <p:spPr bwMode="auto">
              <a:xfrm>
                <a:off x="4662" y="2818"/>
                <a:ext cx="1" cy="1"/>
              </a:xfrm>
              <a:prstGeom prst="line">
                <a:avLst/>
              </a:prstGeom>
              <a:noFill/>
              <a:ln w="3175">
                <a:solidFill>
                  <a:srgbClr val="000000"/>
                </a:solidFill>
                <a:miter lim="800000"/>
                <a:headEnd/>
                <a:tailEnd/>
              </a:ln>
            </p:spPr>
            <p:txBody>
              <a:bodyPr/>
              <a:lstStyle/>
              <a:p>
                <a:endParaRPr lang="en-US" dirty="0"/>
              </a:p>
            </p:txBody>
          </p:sp>
          <p:sp>
            <p:nvSpPr>
              <p:cNvPr id="745" name="Line 4352"/>
              <p:cNvSpPr>
                <a:spLocks noChangeShapeType="1"/>
              </p:cNvSpPr>
              <p:nvPr/>
            </p:nvSpPr>
            <p:spPr bwMode="auto">
              <a:xfrm>
                <a:off x="4663" y="2818"/>
                <a:ext cx="1" cy="3"/>
              </a:xfrm>
              <a:prstGeom prst="line">
                <a:avLst/>
              </a:prstGeom>
              <a:noFill/>
              <a:ln w="3175">
                <a:solidFill>
                  <a:srgbClr val="000000"/>
                </a:solidFill>
                <a:miter lim="800000"/>
                <a:headEnd/>
                <a:tailEnd/>
              </a:ln>
            </p:spPr>
            <p:txBody>
              <a:bodyPr/>
              <a:lstStyle/>
              <a:p>
                <a:endParaRPr lang="en-US" dirty="0"/>
              </a:p>
            </p:txBody>
          </p:sp>
          <p:sp>
            <p:nvSpPr>
              <p:cNvPr id="746" name="Line 4353"/>
              <p:cNvSpPr>
                <a:spLocks noChangeShapeType="1"/>
              </p:cNvSpPr>
              <p:nvPr/>
            </p:nvSpPr>
            <p:spPr bwMode="auto">
              <a:xfrm flipH="1" flipV="1">
                <a:off x="4662" y="2818"/>
                <a:ext cx="1" cy="3"/>
              </a:xfrm>
              <a:prstGeom prst="line">
                <a:avLst/>
              </a:prstGeom>
              <a:noFill/>
              <a:ln w="3175">
                <a:solidFill>
                  <a:srgbClr val="000000"/>
                </a:solidFill>
                <a:miter lim="800000"/>
                <a:headEnd/>
                <a:tailEnd/>
              </a:ln>
            </p:spPr>
            <p:txBody>
              <a:bodyPr/>
              <a:lstStyle/>
              <a:p>
                <a:endParaRPr lang="en-US" dirty="0"/>
              </a:p>
            </p:txBody>
          </p:sp>
          <p:sp>
            <p:nvSpPr>
              <p:cNvPr id="747" name="Line 4354"/>
              <p:cNvSpPr>
                <a:spLocks noChangeShapeType="1"/>
              </p:cNvSpPr>
              <p:nvPr/>
            </p:nvSpPr>
            <p:spPr bwMode="auto">
              <a:xfrm flipH="1">
                <a:off x="5001" y="2818"/>
                <a:ext cx="12" cy="1"/>
              </a:xfrm>
              <a:prstGeom prst="line">
                <a:avLst/>
              </a:prstGeom>
              <a:noFill/>
              <a:ln w="3175">
                <a:solidFill>
                  <a:srgbClr val="000000"/>
                </a:solidFill>
                <a:miter lim="800000"/>
                <a:headEnd/>
                <a:tailEnd/>
              </a:ln>
            </p:spPr>
            <p:txBody>
              <a:bodyPr/>
              <a:lstStyle/>
              <a:p>
                <a:endParaRPr lang="en-US" dirty="0"/>
              </a:p>
            </p:txBody>
          </p:sp>
          <p:sp>
            <p:nvSpPr>
              <p:cNvPr id="748" name="Line 4355"/>
              <p:cNvSpPr>
                <a:spLocks noChangeShapeType="1"/>
              </p:cNvSpPr>
              <p:nvPr/>
            </p:nvSpPr>
            <p:spPr bwMode="auto">
              <a:xfrm>
                <a:off x="5001" y="2818"/>
                <a:ext cx="12" cy="1"/>
              </a:xfrm>
              <a:prstGeom prst="line">
                <a:avLst/>
              </a:prstGeom>
              <a:noFill/>
              <a:ln w="3175">
                <a:solidFill>
                  <a:srgbClr val="000000"/>
                </a:solidFill>
                <a:miter lim="800000"/>
                <a:headEnd/>
                <a:tailEnd/>
              </a:ln>
            </p:spPr>
            <p:txBody>
              <a:bodyPr/>
              <a:lstStyle/>
              <a:p>
                <a:endParaRPr lang="en-US" dirty="0"/>
              </a:p>
            </p:txBody>
          </p:sp>
          <p:sp>
            <p:nvSpPr>
              <p:cNvPr id="749" name="Line 4356"/>
              <p:cNvSpPr>
                <a:spLocks noChangeShapeType="1"/>
              </p:cNvSpPr>
              <p:nvPr/>
            </p:nvSpPr>
            <p:spPr bwMode="auto">
              <a:xfrm>
                <a:off x="4645" y="2818"/>
                <a:ext cx="2" cy="1"/>
              </a:xfrm>
              <a:prstGeom prst="line">
                <a:avLst/>
              </a:prstGeom>
              <a:noFill/>
              <a:ln w="3175">
                <a:solidFill>
                  <a:srgbClr val="000000"/>
                </a:solidFill>
                <a:miter lim="800000"/>
                <a:headEnd/>
                <a:tailEnd/>
              </a:ln>
            </p:spPr>
            <p:txBody>
              <a:bodyPr/>
              <a:lstStyle/>
              <a:p>
                <a:endParaRPr lang="en-US" dirty="0"/>
              </a:p>
            </p:txBody>
          </p:sp>
          <p:sp>
            <p:nvSpPr>
              <p:cNvPr id="750" name="Freeform 4357"/>
              <p:cNvSpPr>
                <a:spLocks/>
              </p:cNvSpPr>
              <p:nvPr/>
            </p:nvSpPr>
            <p:spPr bwMode="auto">
              <a:xfrm>
                <a:off x="4760" y="2875"/>
                <a:ext cx="44" cy="59"/>
              </a:xfrm>
              <a:custGeom>
                <a:avLst/>
                <a:gdLst>
                  <a:gd name="T0" fmla="*/ 44 w 44"/>
                  <a:gd name="T1" fmla="*/ 0 h 59"/>
                  <a:gd name="T2" fmla="*/ 34 w 44"/>
                  <a:gd name="T3" fmla="*/ 13 h 59"/>
                  <a:gd name="T4" fmla="*/ 36 w 44"/>
                  <a:gd name="T5" fmla="*/ 23 h 59"/>
                  <a:gd name="T6" fmla="*/ 31 w 44"/>
                  <a:gd name="T7" fmla="*/ 26 h 59"/>
                  <a:gd name="T8" fmla="*/ 28 w 44"/>
                  <a:gd name="T9" fmla="*/ 43 h 59"/>
                  <a:gd name="T10" fmla="*/ 25 w 44"/>
                  <a:gd name="T11" fmla="*/ 43 h 59"/>
                  <a:gd name="T12" fmla="*/ 21 w 44"/>
                  <a:gd name="T13" fmla="*/ 55 h 59"/>
                  <a:gd name="T14" fmla="*/ 15 w 44"/>
                  <a:gd name="T15" fmla="*/ 51 h 59"/>
                  <a:gd name="T16" fmla="*/ 12 w 44"/>
                  <a:gd name="T17" fmla="*/ 53 h 59"/>
                  <a:gd name="T18" fmla="*/ 15 w 44"/>
                  <a:gd name="T19" fmla="*/ 45 h 59"/>
                  <a:gd name="T20" fmla="*/ 12 w 44"/>
                  <a:gd name="T21" fmla="*/ 48 h 59"/>
                  <a:gd name="T22" fmla="*/ 12 w 44"/>
                  <a:gd name="T23" fmla="*/ 45 h 59"/>
                  <a:gd name="T24" fmla="*/ 7 w 44"/>
                  <a:gd name="T25" fmla="*/ 47 h 59"/>
                  <a:gd name="T26" fmla="*/ 12 w 44"/>
                  <a:gd name="T27" fmla="*/ 47 h 59"/>
                  <a:gd name="T28" fmla="*/ 8 w 44"/>
                  <a:gd name="T29" fmla="*/ 58 h 59"/>
                  <a:gd name="T30" fmla="*/ 2 w 44"/>
                  <a:gd name="T31" fmla="*/ 59 h 59"/>
                  <a:gd name="T32" fmla="*/ 5 w 44"/>
                  <a:gd name="T33" fmla="*/ 55 h 59"/>
                  <a:gd name="T34" fmla="*/ 0 w 44"/>
                  <a:gd name="T35" fmla="*/ 55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59"/>
                  <a:gd name="T56" fmla="*/ 44 w 44"/>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59">
                    <a:moveTo>
                      <a:pt x="44" y="0"/>
                    </a:moveTo>
                    <a:lnTo>
                      <a:pt x="34" y="13"/>
                    </a:lnTo>
                    <a:lnTo>
                      <a:pt x="36" y="23"/>
                    </a:lnTo>
                    <a:lnTo>
                      <a:pt x="31" y="26"/>
                    </a:lnTo>
                    <a:lnTo>
                      <a:pt x="28" y="43"/>
                    </a:lnTo>
                    <a:lnTo>
                      <a:pt x="25" y="43"/>
                    </a:lnTo>
                    <a:lnTo>
                      <a:pt x="21" y="55"/>
                    </a:lnTo>
                    <a:lnTo>
                      <a:pt x="15" y="51"/>
                    </a:lnTo>
                    <a:lnTo>
                      <a:pt x="12" y="53"/>
                    </a:lnTo>
                    <a:lnTo>
                      <a:pt x="15" y="45"/>
                    </a:lnTo>
                    <a:lnTo>
                      <a:pt x="12" y="48"/>
                    </a:lnTo>
                    <a:lnTo>
                      <a:pt x="12" y="45"/>
                    </a:lnTo>
                    <a:lnTo>
                      <a:pt x="7" y="47"/>
                    </a:lnTo>
                    <a:lnTo>
                      <a:pt x="12" y="47"/>
                    </a:lnTo>
                    <a:lnTo>
                      <a:pt x="8" y="58"/>
                    </a:lnTo>
                    <a:lnTo>
                      <a:pt x="2" y="59"/>
                    </a:lnTo>
                    <a:lnTo>
                      <a:pt x="5" y="55"/>
                    </a:lnTo>
                    <a:lnTo>
                      <a:pt x="0" y="55"/>
                    </a:lnTo>
                  </a:path>
                </a:pathLst>
              </a:custGeom>
              <a:noFill/>
              <a:ln w="3175">
                <a:solidFill>
                  <a:srgbClr val="000000"/>
                </a:solidFill>
                <a:miter lim="800000"/>
                <a:headEnd/>
                <a:tailEnd/>
              </a:ln>
            </p:spPr>
            <p:txBody>
              <a:bodyPr/>
              <a:lstStyle/>
              <a:p>
                <a:pPr algn="ctr" eaLnBrk="0" hangingPunct="0"/>
                <a:endParaRPr lang="en-US" dirty="0"/>
              </a:p>
            </p:txBody>
          </p:sp>
          <p:sp>
            <p:nvSpPr>
              <p:cNvPr id="751" name="Freeform 4358"/>
              <p:cNvSpPr>
                <a:spLocks/>
              </p:cNvSpPr>
              <p:nvPr/>
            </p:nvSpPr>
            <p:spPr bwMode="auto">
              <a:xfrm>
                <a:off x="4738" y="2923"/>
                <a:ext cx="29" cy="13"/>
              </a:xfrm>
              <a:custGeom>
                <a:avLst/>
                <a:gdLst>
                  <a:gd name="T0" fmla="*/ 22 w 29"/>
                  <a:gd name="T1" fmla="*/ 7 h 13"/>
                  <a:gd name="T2" fmla="*/ 19 w 29"/>
                  <a:gd name="T3" fmla="*/ 8 h 13"/>
                  <a:gd name="T4" fmla="*/ 21 w 29"/>
                  <a:gd name="T5" fmla="*/ 3 h 13"/>
                  <a:gd name="T6" fmla="*/ 27 w 29"/>
                  <a:gd name="T7" fmla="*/ 3 h 13"/>
                  <a:gd name="T8" fmla="*/ 29 w 29"/>
                  <a:gd name="T9" fmla="*/ 0 h 13"/>
                  <a:gd name="T10" fmla="*/ 26 w 29"/>
                  <a:gd name="T11" fmla="*/ 0 h 13"/>
                  <a:gd name="T12" fmla="*/ 27 w 29"/>
                  <a:gd name="T13" fmla="*/ 3 h 13"/>
                  <a:gd name="T14" fmla="*/ 21 w 29"/>
                  <a:gd name="T15" fmla="*/ 3 h 13"/>
                  <a:gd name="T16" fmla="*/ 14 w 29"/>
                  <a:gd name="T17" fmla="*/ 13 h 13"/>
                  <a:gd name="T18" fmla="*/ 8 w 29"/>
                  <a:gd name="T19" fmla="*/ 13 h 13"/>
                  <a:gd name="T20" fmla="*/ 3 w 29"/>
                  <a:gd name="T21" fmla="*/ 3 h 13"/>
                  <a:gd name="T22" fmla="*/ 0 w 29"/>
                  <a:gd name="T23" fmla="*/ 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3"/>
                  <a:gd name="T38" fmla="*/ 29 w 2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3">
                    <a:moveTo>
                      <a:pt x="22" y="7"/>
                    </a:moveTo>
                    <a:lnTo>
                      <a:pt x="19" y="8"/>
                    </a:lnTo>
                    <a:lnTo>
                      <a:pt x="21" y="3"/>
                    </a:lnTo>
                    <a:lnTo>
                      <a:pt x="27" y="3"/>
                    </a:lnTo>
                    <a:lnTo>
                      <a:pt x="29" y="0"/>
                    </a:lnTo>
                    <a:lnTo>
                      <a:pt x="26" y="0"/>
                    </a:lnTo>
                    <a:lnTo>
                      <a:pt x="27" y="3"/>
                    </a:lnTo>
                    <a:lnTo>
                      <a:pt x="21" y="3"/>
                    </a:lnTo>
                    <a:lnTo>
                      <a:pt x="14" y="13"/>
                    </a:lnTo>
                    <a:lnTo>
                      <a:pt x="8" y="13"/>
                    </a:lnTo>
                    <a:lnTo>
                      <a:pt x="3" y="3"/>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752" name="Freeform 4359"/>
              <p:cNvSpPr>
                <a:spLocks/>
              </p:cNvSpPr>
              <p:nvPr/>
            </p:nvSpPr>
            <p:spPr bwMode="auto">
              <a:xfrm>
                <a:off x="4723" y="2822"/>
                <a:ext cx="20" cy="108"/>
              </a:xfrm>
              <a:custGeom>
                <a:avLst/>
                <a:gdLst>
                  <a:gd name="T0" fmla="*/ 15 w 20"/>
                  <a:gd name="T1" fmla="*/ 108 h 108"/>
                  <a:gd name="T2" fmla="*/ 11 w 20"/>
                  <a:gd name="T3" fmla="*/ 100 h 108"/>
                  <a:gd name="T4" fmla="*/ 16 w 20"/>
                  <a:gd name="T5" fmla="*/ 77 h 108"/>
                  <a:gd name="T6" fmla="*/ 20 w 20"/>
                  <a:gd name="T7" fmla="*/ 77 h 108"/>
                  <a:gd name="T8" fmla="*/ 11 w 20"/>
                  <a:gd name="T9" fmla="*/ 63 h 108"/>
                  <a:gd name="T10" fmla="*/ 7 w 20"/>
                  <a:gd name="T11" fmla="*/ 66 h 108"/>
                  <a:gd name="T12" fmla="*/ 8 w 20"/>
                  <a:gd name="T13" fmla="*/ 61 h 108"/>
                  <a:gd name="T14" fmla="*/ 13 w 20"/>
                  <a:gd name="T15" fmla="*/ 61 h 108"/>
                  <a:gd name="T16" fmla="*/ 2 w 20"/>
                  <a:gd name="T17" fmla="*/ 50 h 108"/>
                  <a:gd name="T18" fmla="*/ 3 w 20"/>
                  <a:gd name="T19" fmla="*/ 47 h 108"/>
                  <a:gd name="T20" fmla="*/ 3 w 20"/>
                  <a:gd name="T21" fmla="*/ 45 h 108"/>
                  <a:gd name="T22" fmla="*/ 7 w 20"/>
                  <a:gd name="T23" fmla="*/ 47 h 108"/>
                  <a:gd name="T24" fmla="*/ 0 w 20"/>
                  <a:gd name="T25" fmla="*/ 40 h 108"/>
                  <a:gd name="T26" fmla="*/ 2 w 20"/>
                  <a:gd name="T27" fmla="*/ 37 h 108"/>
                  <a:gd name="T28" fmla="*/ 3 w 20"/>
                  <a:gd name="T29" fmla="*/ 39 h 108"/>
                  <a:gd name="T30" fmla="*/ 3 w 20"/>
                  <a:gd name="T31" fmla="*/ 29 h 108"/>
                  <a:gd name="T32" fmla="*/ 2 w 20"/>
                  <a:gd name="T33" fmla="*/ 24 h 108"/>
                  <a:gd name="T34" fmla="*/ 8 w 20"/>
                  <a:gd name="T35" fmla="*/ 13 h 108"/>
                  <a:gd name="T36" fmla="*/ 8 w 20"/>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08"/>
                  <a:gd name="T59" fmla="*/ 20 w 20"/>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08">
                    <a:moveTo>
                      <a:pt x="15" y="108"/>
                    </a:moveTo>
                    <a:lnTo>
                      <a:pt x="11" y="100"/>
                    </a:lnTo>
                    <a:lnTo>
                      <a:pt x="16" y="77"/>
                    </a:lnTo>
                    <a:lnTo>
                      <a:pt x="20" y="77"/>
                    </a:lnTo>
                    <a:lnTo>
                      <a:pt x="11" y="63"/>
                    </a:lnTo>
                    <a:lnTo>
                      <a:pt x="7" y="66"/>
                    </a:lnTo>
                    <a:lnTo>
                      <a:pt x="8" y="61"/>
                    </a:lnTo>
                    <a:lnTo>
                      <a:pt x="13" y="61"/>
                    </a:lnTo>
                    <a:lnTo>
                      <a:pt x="2" y="50"/>
                    </a:lnTo>
                    <a:lnTo>
                      <a:pt x="3" y="47"/>
                    </a:lnTo>
                    <a:lnTo>
                      <a:pt x="3" y="45"/>
                    </a:lnTo>
                    <a:lnTo>
                      <a:pt x="7" y="47"/>
                    </a:lnTo>
                    <a:lnTo>
                      <a:pt x="0" y="40"/>
                    </a:lnTo>
                    <a:lnTo>
                      <a:pt x="2" y="37"/>
                    </a:lnTo>
                    <a:lnTo>
                      <a:pt x="3" y="39"/>
                    </a:lnTo>
                    <a:lnTo>
                      <a:pt x="3" y="29"/>
                    </a:lnTo>
                    <a:lnTo>
                      <a:pt x="2" y="24"/>
                    </a:lnTo>
                    <a:lnTo>
                      <a:pt x="8" y="13"/>
                    </a:lnTo>
                    <a:lnTo>
                      <a:pt x="8" y="0"/>
                    </a:lnTo>
                  </a:path>
                </a:pathLst>
              </a:custGeom>
              <a:noFill/>
              <a:ln w="3175">
                <a:solidFill>
                  <a:srgbClr val="000000"/>
                </a:solidFill>
                <a:miter lim="800000"/>
                <a:headEnd/>
                <a:tailEnd/>
              </a:ln>
            </p:spPr>
            <p:txBody>
              <a:bodyPr/>
              <a:lstStyle/>
              <a:p>
                <a:pPr algn="ctr" eaLnBrk="0" hangingPunct="0"/>
                <a:endParaRPr lang="en-US" dirty="0"/>
              </a:p>
            </p:txBody>
          </p:sp>
          <p:sp>
            <p:nvSpPr>
              <p:cNvPr id="753" name="Line 4360"/>
              <p:cNvSpPr>
                <a:spLocks noChangeShapeType="1"/>
              </p:cNvSpPr>
              <p:nvPr/>
            </p:nvSpPr>
            <p:spPr bwMode="auto">
              <a:xfrm flipV="1">
                <a:off x="4731" y="2819"/>
                <a:ext cx="212" cy="3"/>
              </a:xfrm>
              <a:prstGeom prst="line">
                <a:avLst/>
              </a:prstGeom>
              <a:noFill/>
              <a:ln w="3175">
                <a:solidFill>
                  <a:srgbClr val="000000"/>
                </a:solidFill>
                <a:miter lim="800000"/>
                <a:headEnd/>
                <a:tailEnd/>
              </a:ln>
            </p:spPr>
            <p:txBody>
              <a:bodyPr/>
              <a:lstStyle/>
              <a:p>
                <a:endParaRPr lang="en-US" dirty="0"/>
              </a:p>
            </p:txBody>
          </p:sp>
          <p:sp>
            <p:nvSpPr>
              <p:cNvPr id="754" name="Line 4361"/>
              <p:cNvSpPr>
                <a:spLocks noChangeShapeType="1"/>
              </p:cNvSpPr>
              <p:nvPr/>
            </p:nvSpPr>
            <p:spPr bwMode="auto">
              <a:xfrm>
                <a:off x="4943" y="2819"/>
                <a:ext cx="1" cy="26"/>
              </a:xfrm>
              <a:prstGeom prst="line">
                <a:avLst/>
              </a:prstGeom>
              <a:noFill/>
              <a:ln w="3175">
                <a:solidFill>
                  <a:srgbClr val="000000"/>
                </a:solidFill>
                <a:miter lim="800000"/>
                <a:headEnd/>
                <a:tailEnd/>
              </a:ln>
            </p:spPr>
            <p:txBody>
              <a:bodyPr/>
              <a:lstStyle/>
              <a:p>
                <a:endParaRPr lang="en-US" dirty="0"/>
              </a:p>
            </p:txBody>
          </p:sp>
          <p:sp>
            <p:nvSpPr>
              <p:cNvPr id="755" name="Freeform 4362"/>
              <p:cNvSpPr>
                <a:spLocks/>
              </p:cNvSpPr>
              <p:nvPr/>
            </p:nvSpPr>
            <p:spPr bwMode="auto">
              <a:xfrm>
                <a:off x="4819" y="2840"/>
                <a:ext cx="124" cy="24"/>
              </a:xfrm>
              <a:custGeom>
                <a:avLst/>
                <a:gdLst>
                  <a:gd name="T0" fmla="*/ 124 w 124"/>
                  <a:gd name="T1" fmla="*/ 5 h 24"/>
                  <a:gd name="T2" fmla="*/ 63 w 124"/>
                  <a:gd name="T3" fmla="*/ 0 h 24"/>
                  <a:gd name="T4" fmla="*/ 46 w 124"/>
                  <a:gd name="T5" fmla="*/ 5 h 24"/>
                  <a:gd name="T6" fmla="*/ 45 w 124"/>
                  <a:gd name="T7" fmla="*/ 2 h 24"/>
                  <a:gd name="T8" fmla="*/ 34 w 124"/>
                  <a:gd name="T9" fmla="*/ 11 h 24"/>
                  <a:gd name="T10" fmla="*/ 32 w 124"/>
                  <a:gd name="T11" fmla="*/ 8 h 24"/>
                  <a:gd name="T12" fmla="*/ 29 w 124"/>
                  <a:gd name="T13" fmla="*/ 13 h 24"/>
                  <a:gd name="T14" fmla="*/ 8 w 124"/>
                  <a:gd name="T15" fmla="*/ 18 h 24"/>
                  <a:gd name="T16" fmla="*/ 0 w 124"/>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4"/>
                  <a:gd name="T29" fmla="*/ 124 w 1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4">
                    <a:moveTo>
                      <a:pt x="124" y="5"/>
                    </a:moveTo>
                    <a:lnTo>
                      <a:pt x="63" y="0"/>
                    </a:lnTo>
                    <a:lnTo>
                      <a:pt x="46" y="5"/>
                    </a:lnTo>
                    <a:lnTo>
                      <a:pt x="45" y="2"/>
                    </a:lnTo>
                    <a:lnTo>
                      <a:pt x="34" y="11"/>
                    </a:lnTo>
                    <a:lnTo>
                      <a:pt x="32" y="8"/>
                    </a:lnTo>
                    <a:lnTo>
                      <a:pt x="29" y="13"/>
                    </a:lnTo>
                    <a:lnTo>
                      <a:pt x="8" y="18"/>
                    </a:lnTo>
                    <a:lnTo>
                      <a:pt x="0" y="24"/>
                    </a:lnTo>
                  </a:path>
                </a:pathLst>
              </a:custGeom>
              <a:noFill/>
              <a:ln w="3175">
                <a:solidFill>
                  <a:srgbClr val="000000"/>
                </a:solidFill>
                <a:miter lim="800000"/>
                <a:headEnd/>
                <a:tailEnd/>
              </a:ln>
            </p:spPr>
            <p:txBody>
              <a:bodyPr/>
              <a:lstStyle/>
              <a:p>
                <a:pPr algn="ctr" eaLnBrk="0" hangingPunct="0"/>
                <a:endParaRPr lang="en-US" dirty="0"/>
              </a:p>
            </p:txBody>
          </p:sp>
          <p:sp>
            <p:nvSpPr>
              <p:cNvPr id="756" name="Freeform 4363"/>
              <p:cNvSpPr>
                <a:spLocks/>
              </p:cNvSpPr>
              <p:nvPr/>
            </p:nvSpPr>
            <p:spPr bwMode="auto">
              <a:xfrm>
                <a:off x="4804" y="2864"/>
                <a:ext cx="15" cy="11"/>
              </a:xfrm>
              <a:custGeom>
                <a:avLst/>
                <a:gdLst>
                  <a:gd name="T0" fmla="*/ 15 w 15"/>
                  <a:gd name="T1" fmla="*/ 0 h 11"/>
                  <a:gd name="T2" fmla="*/ 8 w 15"/>
                  <a:gd name="T3" fmla="*/ 5 h 11"/>
                  <a:gd name="T4" fmla="*/ 8 w 15"/>
                  <a:gd name="T5" fmla="*/ 10 h 11"/>
                  <a:gd name="T6" fmla="*/ 5 w 15"/>
                  <a:gd name="T7" fmla="*/ 8 h 11"/>
                  <a:gd name="T8" fmla="*/ 6 w 15"/>
                  <a:gd name="T9" fmla="*/ 11 h 11"/>
                  <a:gd name="T10" fmla="*/ 0 w 15"/>
                  <a:gd name="T11" fmla="*/ 11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15" y="0"/>
                    </a:moveTo>
                    <a:lnTo>
                      <a:pt x="8" y="5"/>
                    </a:lnTo>
                    <a:lnTo>
                      <a:pt x="8" y="10"/>
                    </a:lnTo>
                    <a:lnTo>
                      <a:pt x="5" y="8"/>
                    </a:lnTo>
                    <a:lnTo>
                      <a:pt x="6" y="11"/>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757" name="Freeform 4364"/>
              <p:cNvSpPr>
                <a:spLocks/>
              </p:cNvSpPr>
              <p:nvPr/>
            </p:nvSpPr>
            <p:spPr bwMode="auto">
              <a:xfrm>
                <a:off x="4804" y="2872"/>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758" name="Line 4365"/>
              <p:cNvSpPr>
                <a:spLocks noChangeShapeType="1"/>
              </p:cNvSpPr>
              <p:nvPr/>
            </p:nvSpPr>
            <p:spPr bwMode="auto">
              <a:xfrm>
                <a:off x="4760" y="2930"/>
                <a:ext cx="1" cy="1"/>
              </a:xfrm>
              <a:prstGeom prst="line">
                <a:avLst/>
              </a:prstGeom>
              <a:noFill/>
              <a:ln w="3175">
                <a:solidFill>
                  <a:srgbClr val="000000"/>
                </a:solidFill>
                <a:miter lim="800000"/>
                <a:headEnd/>
                <a:tailEnd/>
              </a:ln>
            </p:spPr>
            <p:txBody>
              <a:bodyPr/>
              <a:lstStyle/>
              <a:p>
                <a:endParaRPr lang="en-US" dirty="0"/>
              </a:p>
            </p:txBody>
          </p:sp>
          <p:sp>
            <p:nvSpPr>
              <p:cNvPr id="759" name="Line 4366"/>
              <p:cNvSpPr>
                <a:spLocks noChangeShapeType="1"/>
              </p:cNvSpPr>
              <p:nvPr/>
            </p:nvSpPr>
            <p:spPr bwMode="auto">
              <a:xfrm>
                <a:off x="4819" y="2864"/>
                <a:ext cx="1" cy="1"/>
              </a:xfrm>
              <a:prstGeom prst="line">
                <a:avLst/>
              </a:prstGeom>
              <a:noFill/>
              <a:ln w="3175">
                <a:solidFill>
                  <a:srgbClr val="000000"/>
                </a:solidFill>
                <a:miter lim="800000"/>
                <a:headEnd/>
                <a:tailEnd/>
              </a:ln>
            </p:spPr>
            <p:txBody>
              <a:bodyPr/>
              <a:lstStyle/>
              <a:p>
                <a:endParaRPr lang="en-US" dirty="0"/>
              </a:p>
            </p:txBody>
          </p:sp>
          <p:sp>
            <p:nvSpPr>
              <p:cNvPr id="760" name="Line 4367"/>
              <p:cNvSpPr>
                <a:spLocks noChangeShapeType="1"/>
              </p:cNvSpPr>
              <p:nvPr/>
            </p:nvSpPr>
            <p:spPr bwMode="auto">
              <a:xfrm flipV="1">
                <a:off x="4675" y="2819"/>
                <a:ext cx="1" cy="2"/>
              </a:xfrm>
              <a:prstGeom prst="line">
                <a:avLst/>
              </a:prstGeom>
              <a:noFill/>
              <a:ln w="3175">
                <a:solidFill>
                  <a:srgbClr val="000000"/>
                </a:solidFill>
                <a:miter lim="800000"/>
                <a:headEnd/>
                <a:tailEnd/>
              </a:ln>
            </p:spPr>
            <p:txBody>
              <a:bodyPr/>
              <a:lstStyle/>
              <a:p>
                <a:endParaRPr lang="en-US" dirty="0"/>
              </a:p>
            </p:txBody>
          </p:sp>
          <p:sp>
            <p:nvSpPr>
              <p:cNvPr id="761" name="Freeform 4368"/>
              <p:cNvSpPr>
                <a:spLocks/>
              </p:cNvSpPr>
              <p:nvPr/>
            </p:nvSpPr>
            <p:spPr bwMode="auto">
              <a:xfrm>
                <a:off x="4670" y="2821"/>
                <a:ext cx="5" cy="1"/>
              </a:xfrm>
              <a:custGeom>
                <a:avLst/>
                <a:gdLst>
                  <a:gd name="T0" fmla="*/ 0 w 5"/>
                  <a:gd name="T1" fmla="*/ 1 h 1"/>
                  <a:gd name="T2" fmla="*/ 5 w 5"/>
                  <a:gd name="T3" fmla="*/ 0 h 1"/>
                  <a:gd name="T4" fmla="*/ 0 w 5"/>
                  <a:gd name="T5" fmla="*/ 1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1"/>
                    </a:moveTo>
                    <a:lnTo>
                      <a:pt x="5"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762" name="Line 4369"/>
              <p:cNvSpPr>
                <a:spLocks noChangeShapeType="1"/>
              </p:cNvSpPr>
              <p:nvPr/>
            </p:nvSpPr>
            <p:spPr bwMode="auto">
              <a:xfrm flipV="1">
                <a:off x="4668" y="2821"/>
                <a:ext cx="1" cy="1"/>
              </a:xfrm>
              <a:prstGeom prst="line">
                <a:avLst/>
              </a:prstGeom>
              <a:noFill/>
              <a:ln w="3175">
                <a:solidFill>
                  <a:srgbClr val="000000"/>
                </a:solidFill>
                <a:miter lim="800000"/>
                <a:headEnd/>
                <a:tailEnd/>
              </a:ln>
            </p:spPr>
            <p:txBody>
              <a:bodyPr/>
              <a:lstStyle/>
              <a:p>
                <a:endParaRPr lang="en-US" dirty="0"/>
              </a:p>
            </p:txBody>
          </p:sp>
          <p:sp>
            <p:nvSpPr>
              <p:cNvPr id="763" name="Line 4370"/>
              <p:cNvSpPr>
                <a:spLocks noChangeShapeType="1"/>
              </p:cNvSpPr>
              <p:nvPr/>
            </p:nvSpPr>
            <p:spPr bwMode="auto">
              <a:xfrm>
                <a:off x="4645" y="2822"/>
                <a:ext cx="2" cy="1"/>
              </a:xfrm>
              <a:prstGeom prst="line">
                <a:avLst/>
              </a:prstGeom>
              <a:noFill/>
              <a:ln w="3175">
                <a:solidFill>
                  <a:srgbClr val="000000"/>
                </a:solidFill>
                <a:miter lim="800000"/>
                <a:headEnd/>
                <a:tailEnd/>
              </a:ln>
            </p:spPr>
            <p:txBody>
              <a:bodyPr/>
              <a:lstStyle/>
              <a:p>
                <a:endParaRPr lang="en-US" dirty="0"/>
              </a:p>
            </p:txBody>
          </p:sp>
          <p:sp>
            <p:nvSpPr>
              <p:cNvPr id="764" name="Freeform 4371"/>
              <p:cNvSpPr>
                <a:spLocks/>
              </p:cNvSpPr>
              <p:nvPr/>
            </p:nvSpPr>
            <p:spPr bwMode="auto">
              <a:xfrm>
                <a:off x="4645" y="2824"/>
                <a:ext cx="7" cy="5"/>
              </a:xfrm>
              <a:custGeom>
                <a:avLst/>
                <a:gdLst>
                  <a:gd name="T0" fmla="*/ 0 w 7"/>
                  <a:gd name="T1" fmla="*/ 5 h 5"/>
                  <a:gd name="T2" fmla="*/ 7 w 7"/>
                  <a:gd name="T3" fmla="*/ 0 h 5"/>
                  <a:gd name="T4" fmla="*/ 0 w 7"/>
                  <a:gd name="T5" fmla="*/ 5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0" y="5"/>
                    </a:moveTo>
                    <a:lnTo>
                      <a:pt x="7"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765" name="Freeform 4372"/>
              <p:cNvSpPr>
                <a:spLocks/>
              </p:cNvSpPr>
              <p:nvPr/>
            </p:nvSpPr>
            <p:spPr bwMode="auto">
              <a:xfrm>
                <a:off x="5263" y="2829"/>
                <a:ext cx="23" cy="17"/>
              </a:xfrm>
              <a:custGeom>
                <a:avLst/>
                <a:gdLst>
                  <a:gd name="T0" fmla="*/ 0 w 23"/>
                  <a:gd name="T1" fmla="*/ 13 h 17"/>
                  <a:gd name="T2" fmla="*/ 2 w 23"/>
                  <a:gd name="T3" fmla="*/ 0 h 17"/>
                  <a:gd name="T4" fmla="*/ 7 w 23"/>
                  <a:gd name="T5" fmla="*/ 3 h 17"/>
                  <a:gd name="T6" fmla="*/ 5 w 23"/>
                  <a:gd name="T7" fmla="*/ 13 h 17"/>
                  <a:gd name="T8" fmla="*/ 23 w 23"/>
                  <a:gd name="T9" fmla="*/ 13 h 17"/>
                  <a:gd name="T10" fmla="*/ 20 w 23"/>
                  <a:gd name="T11" fmla="*/ 17 h 17"/>
                  <a:gd name="T12" fmla="*/ 15 w 23"/>
                  <a:gd name="T13" fmla="*/ 13 h 17"/>
                  <a:gd name="T14" fmla="*/ 0 w 23"/>
                  <a:gd name="T15" fmla="*/ 13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0" y="13"/>
                    </a:moveTo>
                    <a:lnTo>
                      <a:pt x="2" y="0"/>
                    </a:lnTo>
                    <a:lnTo>
                      <a:pt x="7" y="3"/>
                    </a:lnTo>
                    <a:lnTo>
                      <a:pt x="5" y="13"/>
                    </a:lnTo>
                    <a:lnTo>
                      <a:pt x="23" y="13"/>
                    </a:lnTo>
                    <a:lnTo>
                      <a:pt x="20" y="17"/>
                    </a:lnTo>
                    <a:lnTo>
                      <a:pt x="15" y="13"/>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766" name="Line 4373"/>
              <p:cNvSpPr>
                <a:spLocks noChangeShapeType="1"/>
              </p:cNvSpPr>
              <p:nvPr/>
            </p:nvSpPr>
            <p:spPr bwMode="auto">
              <a:xfrm flipV="1">
                <a:off x="5249" y="2832"/>
                <a:ext cx="1" cy="2"/>
              </a:xfrm>
              <a:prstGeom prst="line">
                <a:avLst/>
              </a:prstGeom>
              <a:noFill/>
              <a:ln w="3175">
                <a:solidFill>
                  <a:srgbClr val="000000"/>
                </a:solidFill>
                <a:miter lim="800000"/>
                <a:headEnd/>
                <a:tailEnd/>
              </a:ln>
            </p:spPr>
            <p:txBody>
              <a:bodyPr/>
              <a:lstStyle/>
              <a:p>
                <a:endParaRPr lang="en-US" dirty="0"/>
              </a:p>
            </p:txBody>
          </p:sp>
          <p:sp>
            <p:nvSpPr>
              <p:cNvPr id="767" name="Freeform 4374"/>
              <p:cNvSpPr>
                <a:spLocks/>
              </p:cNvSpPr>
              <p:nvPr/>
            </p:nvSpPr>
            <p:spPr bwMode="auto">
              <a:xfrm>
                <a:off x="5283" y="2834"/>
                <a:ext cx="5" cy="6"/>
              </a:xfrm>
              <a:custGeom>
                <a:avLst/>
                <a:gdLst>
                  <a:gd name="T0" fmla="*/ 0 w 5"/>
                  <a:gd name="T1" fmla="*/ 4 h 6"/>
                  <a:gd name="T2" fmla="*/ 5 w 5"/>
                  <a:gd name="T3" fmla="*/ 0 h 6"/>
                  <a:gd name="T4" fmla="*/ 3 w 5"/>
                  <a:gd name="T5" fmla="*/ 6 h 6"/>
                  <a:gd name="T6" fmla="*/ 0 w 5"/>
                  <a:gd name="T7" fmla="*/ 4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4"/>
                    </a:moveTo>
                    <a:lnTo>
                      <a:pt x="5" y="0"/>
                    </a:lnTo>
                    <a:lnTo>
                      <a:pt x="3" y="6"/>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768" name="Freeform 4375"/>
              <p:cNvSpPr>
                <a:spLocks/>
              </p:cNvSpPr>
              <p:nvPr/>
            </p:nvSpPr>
            <p:spPr bwMode="auto">
              <a:xfrm>
                <a:off x="5590" y="2835"/>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769" name="Line 4376"/>
              <p:cNvSpPr>
                <a:spLocks noChangeShapeType="1"/>
              </p:cNvSpPr>
              <p:nvPr/>
            </p:nvSpPr>
            <p:spPr bwMode="auto">
              <a:xfrm flipV="1">
                <a:off x="5592" y="2837"/>
                <a:ext cx="1" cy="1"/>
              </a:xfrm>
              <a:prstGeom prst="line">
                <a:avLst/>
              </a:prstGeom>
              <a:noFill/>
              <a:ln w="3175">
                <a:solidFill>
                  <a:srgbClr val="000000"/>
                </a:solidFill>
                <a:miter lim="800000"/>
                <a:headEnd/>
                <a:tailEnd/>
              </a:ln>
            </p:spPr>
            <p:txBody>
              <a:bodyPr/>
              <a:lstStyle/>
              <a:p>
                <a:endParaRPr lang="en-US" dirty="0"/>
              </a:p>
            </p:txBody>
          </p:sp>
          <p:sp>
            <p:nvSpPr>
              <p:cNvPr id="770" name="Line 4377"/>
              <p:cNvSpPr>
                <a:spLocks noChangeShapeType="1"/>
              </p:cNvSpPr>
              <p:nvPr/>
            </p:nvSpPr>
            <p:spPr bwMode="auto">
              <a:xfrm flipV="1">
                <a:off x="5592" y="2837"/>
                <a:ext cx="1" cy="1"/>
              </a:xfrm>
              <a:prstGeom prst="line">
                <a:avLst/>
              </a:prstGeom>
              <a:noFill/>
              <a:ln w="3175">
                <a:solidFill>
                  <a:srgbClr val="000000"/>
                </a:solidFill>
                <a:miter lim="800000"/>
                <a:headEnd/>
                <a:tailEnd/>
              </a:ln>
            </p:spPr>
            <p:txBody>
              <a:bodyPr/>
              <a:lstStyle/>
              <a:p>
                <a:endParaRPr lang="en-US" dirty="0"/>
              </a:p>
            </p:txBody>
          </p:sp>
          <p:sp>
            <p:nvSpPr>
              <p:cNvPr id="771" name="Freeform 4378"/>
              <p:cNvSpPr>
                <a:spLocks/>
              </p:cNvSpPr>
              <p:nvPr/>
            </p:nvSpPr>
            <p:spPr bwMode="auto">
              <a:xfrm>
                <a:off x="4791" y="2850"/>
                <a:ext cx="65" cy="75"/>
              </a:xfrm>
              <a:custGeom>
                <a:avLst/>
                <a:gdLst>
                  <a:gd name="T0" fmla="*/ 0 w 65"/>
                  <a:gd name="T1" fmla="*/ 75 h 75"/>
                  <a:gd name="T2" fmla="*/ 2 w 65"/>
                  <a:gd name="T3" fmla="*/ 68 h 75"/>
                  <a:gd name="T4" fmla="*/ 11 w 65"/>
                  <a:gd name="T5" fmla="*/ 62 h 75"/>
                  <a:gd name="T6" fmla="*/ 18 w 65"/>
                  <a:gd name="T7" fmla="*/ 33 h 75"/>
                  <a:gd name="T8" fmla="*/ 52 w 65"/>
                  <a:gd name="T9" fmla="*/ 6 h 75"/>
                  <a:gd name="T10" fmla="*/ 65 w 65"/>
                  <a:gd name="T11" fmla="*/ 0 h 75"/>
                  <a:gd name="T12" fmla="*/ 0 60000 65536"/>
                  <a:gd name="T13" fmla="*/ 0 60000 65536"/>
                  <a:gd name="T14" fmla="*/ 0 60000 65536"/>
                  <a:gd name="T15" fmla="*/ 0 60000 65536"/>
                  <a:gd name="T16" fmla="*/ 0 60000 65536"/>
                  <a:gd name="T17" fmla="*/ 0 60000 65536"/>
                  <a:gd name="T18" fmla="*/ 0 w 65"/>
                  <a:gd name="T19" fmla="*/ 0 h 75"/>
                  <a:gd name="T20" fmla="*/ 65 w 65"/>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65" h="75">
                    <a:moveTo>
                      <a:pt x="0" y="75"/>
                    </a:moveTo>
                    <a:lnTo>
                      <a:pt x="2" y="68"/>
                    </a:lnTo>
                    <a:lnTo>
                      <a:pt x="11" y="62"/>
                    </a:lnTo>
                    <a:lnTo>
                      <a:pt x="18" y="33"/>
                    </a:lnTo>
                    <a:lnTo>
                      <a:pt x="52" y="6"/>
                    </a:lnTo>
                    <a:lnTo>
                      <a:pt x="65" y="0"/>
                    </a:lnTo>
                  </a:path>
                </a:pathLst>
              </a:custGeom>
              <a:noFill/>
              <a:ln w="3175">
                <a:solidFill>
                  <a:srgbClr val="000000"/>
                </a:solidFill>
                <a:miter lim="800000"/>
                <a:headEnd/>
                <a:tailEnd/>
              </a:ln>
            </p:spPr>
            <p:txBody>
              <a:bodyPr/>
              <a:lstStyle/>
              <a:p>
                <a:pPr algn="ctr" eaLnBrk="0" hangingPunct="0"/>
                <a:endParaRPr lang="en-US" dirty="0"/>
              </a:p>
            </p:txBody>
          </p:sp>
          <p:sp>
            <p:nvSpPr>
              <p:cNvPr id="772" name="Freeform 4379"/>
              <p:cNvSpPr>
                <a:spLocks/>
              </p:cNvSpPr>
              <p:nvPr/>
            </p:nvSpPr>
            <p:spPr bwMode="auto">
              <a:xfrm>
                <a:off x="4856" y="2842"/>
                <a:ext cx="87" cy="8"/>
              </a:xfrm>
              <a:custGeom>
                <a:avLst/>
                <a:gdLst>
                  <a:gd name="T0" fmla="*/ 0 w 87"/>
                  <a:gd name="T1" fmla="*/ 8 h 8"/>
                  <a:gd name="T2" fmla="*/ 3 w 87"/>
                  <a:gd name="T3" fmla="*/ 4 h 8"/>
                  <a:gd name="T4" fmla="*/ 8 w 87"/>
                  <a:gd name="T5" fmla="*/ 6 h 8"/>
                  <a:gd name="T6" fmla="*/ 26 w 87"/>
                  <a:gd name="T7" fmla="*/ 0 h 8"/>
                  <a:gd name="T8" fmla="*/ 69 w 87"/>
                  <a:gd name="T9" fmla="*/ 4 h 8"/>
                  <a:gd name="T10" fmla="*/ 81 w 87"/>
                  <a:gd name="T11" fmla="*/ 1 h 8"/>
                  <a:gd name="T12" fmla="*/ 87 w 87"/>
                  <a:gd name="T13" fmla="*/ 3 h 8"/>
                  <a:gd name="T14" fmla="*/ 0 60000 65536"/>
                  <a:gd name="T15" fmla="*/ 0 60000 65536"/>
                  <a:gd name="T16" fmla="*/ 0 60000 65536"/>
                  <a:gd name="T17" fmla="*/ 0 60000 65536"/>
                  <a:gd name="T18" fmla="*/ 0 60000 65536"/>
                  <a:gd name="T19" fmla="*/ 0 60000 65536"/>
                  <a:gd name="T20" fmla="*/ 0 60000 65536"/>
                  <a:gd name="T21" fmla="*/ 0 w 87"/>
                  <a:gd name="T22" fmla="*/ 0 h 8"/>
                  <a:gd name="T23" fmla="*/ 87 w 8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8">
                    <a:moveTo>
                      <a:pt x="0" y="8"/>
                    </a:moveTo>
                    <a:lnTo>
                      <a:pt x="3" y="4"/>
                    </a:lnTo>
                    <a:lnTo>
                      <a:pt x="8" y="6"/>
                    </a:lnTo>
                    <a:lnTo>
                      <a:pt x="26" y="0"/>
                    </a:lnTo>
                    <a:lnTo>
                      <a:pt x="69" y="4"/>
                    </a:lnTo>
                    <a:lnTo>
                      <a:pt x="81" y="1"/>
                    </a:lnTo>
                    <a:lnTo>
                      <a:pt x="87" y="3"/>
                    </a:lnTo>
                  </a:path>
                </a:pathLst>
              </a:custGeom>
              <a:noFill/>
              <a:ln w="3175">
                <a:solidFill>
                  <a:srgbClr val="000000"/>
                </a:solidFill>
                <a:miter lim="800000"/>
                <a:headEnd/>
                <a:tailEnd/>
              </a:ln>
            </p:spPr>
            <p:txBody>
              <a:bodyPr/>
              <a:lstStyle/>
              <a:p>
                <a:pPr algn="ctr" eaLnBrk="0" hangingPunct="0"/>
                <a:endParaRPr lang="en-US" dirty="0"/>
              </a:p>
            </p:txBody>
          </p:sp>
          <p:sp>
            <p:nvSpPr>
              <p:cNvPr id="773" name="Line 4380"/>
              <p:cNvSpPr>
                <a:spLocks noChangeShapeType="1"/>
              </p:cNvSpPr>
              <p:nvPr/>
            </p:nvSpPr>
            <p:spPr bwMode="auto">
              <a:xfrm>
                <a:off x="4943" y="2845"/>
                <a:ext cx="3" cy="94"/>
              </a:xfrm>
              <a:prstGeom prst="line">
                <a:avLst/>
              </a:prstGeom>
              <a:noFill/>
              <a:ln w="3175">
                <a:solidFill>
                  <a:srgbClr val="000000"/>
                </a:solidFill>
                <a:miter lim="800000"/>
                <a:headEnd/>
                <a:tailEnd/>
              </a:ln>
            </p:spPr>
            <p:txBody>
              <a:bodyPr/>
              <a:lstStyle/>
              <a:p>
                <a:endParaRPr lang="en-US" dirty="0"/>
              </a:p>
            </p:txBody>
          </p:sp>
          <p:sp>
            <p:nvSpPr>
              <p:cNvPr id="774" name="Freeform 4381"/>
              <p:cNvSpPr>
                <a:spLocks/>
              </p:cNvSpPr>
              <p:nvPr/>
            </p:nvSpPr>
            <p:spPr bwMode="auto">
              <a:xfrm>
                <a:off x="4828" y="2939"/>
                <a:ext cx="118" cy="95"/>
              </a:xfrm>
              <a:custGeom>
                <a:avLst/>
                <a:gdLst>
                  <a:gd name="T0" fmla="*/ 118 w 118"/>
                  <a:gd name="T1" fmla="*/ 0 h 95"/>
                  <a:gd name="T2" fmla="*/ 118 w 118"/>
                  <a:gd name="T3" fmla="*/ 43 h 95"/>
                  <a:gd name="T4" fmla="*/ 78 w 118"/>
                  <a:gd name="T5" fmla="*/ 45 h 95"/>
                  <a:gd name="T6" fmla="*/ 80 w 118"/>
                  <a:gd name="T7" fmla="*/ 93 h 95"/>
                  <a:gd name="T8" fmla="*/ 12 w 118"/>
                  <a:gd name="T9" fmla="*/ 95 h 95"/>
                  <a:gd name="T10" fmla="*/ 12 w 118"/>
                  <a:gd name="T11" fmla="*/ 88 h 95"/>
                  <a:gd name="T12" fmla="*/ 0 w 118"/>
                  <a:gd name="T13" fmla="*/ 88 h 95"/>
                  <a:gd name="T14" fmla="*/ 0 60000 65536"/>
                  <a:gd name="T15" fmla="*/ 0 60000 65536"/>
                  <a:gd name="T16" fmla="*/ 0 60000 65536"/>
                  <a:gd name="T17" fmla="*/ 0 60000 65536"/>
                  <a:gd name="T18" fmla="*/ 0 60000 65536"/>
                  <a:gd name="T19" fmla="*/ 0 60000 65536"/>
                  <a:gd name="T20" fmla="*/ 0 60000 65536"/>
                  <a:gd name="T21" fmla="*/ 0 w 118"/>
                  <a:gd name="T22" fmla="*/ 0 h 95"/>
                  <a:gd name="T23" fmla="*/ 118 w 118"/>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5">
                    <a:moveTo>
                      <a:pt x="118" y="0"/>
                    </a:moveTo>
                    <a:lnTo>
                      <a:pt x="118" y="43"/>
                    </a:lnTo>
                    <a:lnTo>
                      <a:pt x="78" y="45"/>
                    </a:lnTo>
                    <a:lnTo>
                      <a:pt x="80" y="93"/>
                    </a:lnTo>
                    <a:lnTo>
                      <a:pt x="12" y="95"/>
                    </a:lnTo>
                    <a:lnTo>
                      <a:pt x="12" y="88"/>
                    </a:lnTo>
                    <a:lnTo>
                      <a:pt x="0" y="88"/>
                    </a:lnTo>
                  </a:path>
                </a:pathLst>
              </a:custGeom>
              <a:noFill/>
              <a:ln w="3175">
                <a:solidFill>
                  <a:srgbClr val="000000"/>
                </a:solidFill>
                <a:miter lim="800000"/>
                <a:headEnd/>
                <a:tailEnd/>
              </a:ln>
            </p:spPr>
            <p:txBody>
              <a:bodyPr/>
              <a:lstStyle/>
              <a:p>
                <a:pPr algn="ctr" eaLnBrk="0" hangingPunct="0"/>
                <a:endParaRPr lang="en-US" dirty="0"/>
              </a:p>
            </p:txBody>
          </p:sp>
          <p:sp>
            <p:nvSpPr>
              <p:cNvPr id="775" name="Line 4382"/>
              <p:cNvSpPr>
                <a:spLocks noChangeShapeType="1"/>
              </p:cNvSpPr>
              <p:nvPr/>
            </p:nvSpPr>
            <p:spPr bwMode="auto">
              <a:xfrm flipV="1">
                <a:off x="4828" y="3026"/>
                <a:ext cx="1" cy="1"/>
              </a:xfrm>
              <a:prstGeom prst="line">
                <a:avLst/>
              </a:prstGeom>
              <a:noFill/>
              <a:ln w="3175">
                <a:solidFill>
                  <a:srgbClr val="000000"/>
                </a:solidFill>
                <a:miter lim="800000"/>
                <a:headEnd/>
                <a:tailEnd/>
              </a:ln>
            </p:spPr>
            <p:txBody>
              <a:bodyPr/>
              <a:lstStyle/>
              <a:p>
                <a:endParaRPr lang="en-US" dirty="0"/>
              </a:p>
            </p:txBody>
          </p:sp>
          <p:sp>
            <p:nvSpPr>
              <p:cNvPr id="776" name="Freeform 4383"/>
              <p:cNvSpPr>
                <a:spLocks/>
              </p:cNvSpPr>
              <p:nvPr/>
            </p:nvSpPr>
            <p:spPr bwMode="auto">
              <a:xfrm>
                <a:off x="4781" y="2939"/>
                <a:ext cx="50" cy="87"/>
              </a:xfrm>
              <a:custGeom>
                <a:avLst/>
                <a:gdLst>
                  <a:gd name="T0" fmla="*/ 47 w 50"/>
                  <a:gd name="T1" fmla="*/ 87 h 87"/>
                  <a:gd name="T2" fmla="*/ 50 w 50"/>
                  <a:gd name="T3" fmla="*/ 77 h 87"/>
                  <a:gd name="T4" fmla="*/ 47 w 50"/>
                  <a:gd name="T5" fmla="*/ 58 h 87"/>
                  <a:gd name="T6" fmla="*/ 42 w 50"/>
                  <a:gd name="T7" fmla="*/ 53 h 87"/>
                  <a:gd name="T8" fmla="*/ 46 w 50"/>
                  <a:gd name="T9" fmla="*/ 45 h 87"/>
                  <a:gd name="T10" fmla="*/ 39 w 50"/>
                  <a:gd name="T11" fmla="*/ 40 h 87"/>
                  <a:gd name="T12" fmla="*/ 42 w 50"/>
                  <a:gd name="T13" fmla="*/ 35 h 87"/>
                  <a:gd name="T14" fmla="*/ 29 w 50"/>
                  <a:gd name="T15" fmla="*/ 16 h 87"/>
                  <a:gd name="T16" fmla="*/ 29 w 50"/>
                  <a:gd name="T17" fmla="*/ 0 h 87"/>
                  <a:gd name="T18" fmla="*/ 28 w 50"/>
                  <a:gd name="T19" fmla="*/ 16 h 87"/>
                  <a:gd name="T20" fmla="*/ 34 w 50"/>
                  <a:gd name="T21" fmla="*/ 34 h 87"/>
                  <a:gd name="T22" fmla="*/ 31 w 50"/>
                  <a:gd name="T23" fmla="*/ 32 h 87"/>
                  <a:gd name="T24" fmla="*/ 28 w 50"/>
                  <a:gd name="T25" fmla="*/ 39 h 87"/>
                  <a:gd name="T26" fmla="*/ 20 w 50"/>
                  <a:gd name="T27" fmla="*/ 37 h 87"/>
                  <a:gd name="T28" fmla="*/ 17 w 50"/>
                  <a:gd name="T29" fmla="*/ 24 h 87"/>
                  <a:gd name="T30" fmla="*/ 12 w 50"/>
                  <a:gd name="T31" fmla="*/ 31 h 87"/>
                  <a:gd name="T32" fmla="*/ 15 w 50"/>
                  <a:gd name="T33" fmla="*/ 34 h 87"/>
                  <a:gd name="T34" fmla="*/ 13 w 50"/>
                  <a:gd name="T35" fmla="*/ 37 h 87"/>
                  <a:gd name="T36" fmla="*/ 7 w 50"/>
                  <a:gd name="T37" fmla="*/ 31 h 87"/>
                  <a:gd name="T38" fmla="*/ 10 w 50"/>
                  <a:gd name="T39" fmla="*/ 27 h 87"/>
                  <a:gd name="T40" fmla="*/ 5 w 50"/>
                  <a:gd name="T41" fmla="*/ 24 h 87"/>
                  <a:gd name="T42" fmla="*/ 0 w 50"/>
                  <a:gd name="T43" fmla="*/ 24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87"/>
                  <a:gd name="T68" fmla="*/ 50 w 5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87">
                    <a:moveTo>
                      <a:pt x="47" y="87"/>
                    </a:moveTo>
                    <a:lnTo>
                      <a:pt x="50" y="77"/>
                    </a:lnTo>
                    <a:lnTo>
                      <a:pt x="47" y="58"/>
                    </a:lnTo>
                    <a:lnTo>
                      <a:pt x="42" y="53"/>
                    </a:lnTo>
                    <a:lnTo>
                      <a:pt x="46" y="45"/>
                    </a:lnTo>
                    <a:lnTo>
                      <a:pt x="39" y="40"/>
                    </a:lnTo>
                    <a:lnTo>
                      <a:pt x="42" y="35"/>
                    </a:lnTo>
                    <a:lnTo>
                      <a:pt x="29" y="16"/>
                    </a:lnTo>
                    <a:lnTo>
                      <a:pt x="29" y="0"/>
                    </a:lnTo>
                    <a:lnTo>
                      <a:pt x="28" y="16"/>
                    </a:lnTo>
                    <a:lnTo>
                      <a:pt x="34" y="34"/>
                    </a:lnTo>
                    <a:lnTo>
                      <a:pt x="31" y="32"/>
                    </a:lnTo>
                    <a:lnTo>
                      <a:pt x="28" y="39"/>
                    </a:lnTo>
                    <a:lnTo>
                      <a:pt x="20" y="37"/>
                    </a:lnTo>
                    <a:lnTo>
                      <a:pt x="17" y="24"/>
                    </a:lnTo>
                    <a:lnTo>
                      <a:pt x="12" y="31"/>
                    </a:lnTo>
                    <a:lnTo>
                      <a:pt x="15" y="34"/>
                    </a:lnTo>
                    <a:lnTo>
                      <a:pt x="13" y="37"/>
                    </a:lnTo>
                    <a:lnTo>
                      <a:pt x="7" y="31"/>
                    </a:lnTo>
                    <a:lnTo>
                      <a:pt x="10" y="27"/>
                    </a:lnTo>
                    <a:lnTo>
                      <a:pt x="5" y="24"/>
                    </a:lnTo>
                    <a:lnTo>
                      <a:pt x="0" y="24"/>
                    </a:lnTo>
                  </a:path>
                </a:pathLst>
              </a:custGeom>
              <a:noFill/>
              <a:ln w="3175">
                <a:solidFill>
                  <a:srgbClr val="000000"/>
                </a:solidFill>
                <a:miter lim="800000"/>
                <a:headEnd/>
                <a:tailEnd/>
              </a:ln>
            </p:spPr>
            <p:txBody>
              <a:bodyPr/>
              <a:lstStyle/>
              <a:p>
                <a:pPr algn="ctr" eaLnBrk="0" hangingPunct="0"/>
                <a:endParaRPr lang="en-US" dirty="0"/>
              </a:p>
            </p:txBody>
          </p:sp>
          <p:sp>
            <p:nvSpPr>
              <p:cNvPr id="777" name="Freeform 4384"/>
              <p:cNvSpPr>
                <a:spLocks/>
              </p:cNvSpPr>
              <p:nvPr/>
            </p:nvSpPr>
            <p:spPr bwMode="auto">
              <a:xfrm>
                <a:off x="4755" y="2925"/>
                <a:ext cx="36" cy="38"/>
              </a:xfrm>
              <a:custGeom>
                <a:avLst/>
                <a:gdLst>
                  <a:gd name="T0" fmla="*/ 26 w 36"/>
                  <a:gd name="T1" fmla="*/ 38 h 38"/>
                  <a:gd name="T2" fmla="*/ 13 w 36"/>
                  <a:gd name="T3" fmla="*/ 32 h 38"/>
                  <a:gd name="T4" fmla="*/ 0 w 36"/>
                  <a:gd name="T5" fmla="*/ 32 h 38"/>
                  <a:gd name="T6" fmla="*/ 0 w 36"/>
                  <a:gd name="T7" fmla="*/ 25 h 38"/>
                  <a:gd name="T8" fmla="*/ 10 w 36"/>
                  <a:gd name="T9" fmla="*/ 29 h 38"/>
                  <a:gd name="T10" fmla="*/ 5 w 36"/>
                  <a:gd name="T11" fmla="*/ 21 h 38"/>
                  <a:gd name="T12" fmla="*/ 4 w 36"/>
                  <a:gd name="T13" fmla="*/ 22 h 38"/>
                  <a:gd name="T14" fmla="*/ 0 w 36"/>
                  <a:gd name="T15" fmla="*/ 19 h 38"/>
                  <a:gd name="T16" fmla="*/ 7 w 36"/>
                  <a:gd name="T17" fmla="*/ 19 h 38"/>
                  <a:gd name="T18" fmla="*/ 5 w 36"/>
                  <a:gd name="T19" fmla="*/ 19 h 38"/>
                  <a:gd name="T20" fmla="*/ 5 w 36"/>
                  <a:gd name="T21" fmla="*/ 13 h 38"/>
                  <a:gd name="T22" fmla="*/ 13 w 36"/>
                  <a:gd name="T23" fmla="*/ 17 h 38"/>
                  <a:gd name="T24" fmla="*/ 30 w 36"/>
                  <a:gd name="T25" fmla="*/ 8 h 38"/>
                  <a:gd name="T26" fmla="*/ 31 w 36"/>
                  <a:gd name="T27" fmla="*/ 5 h 38"/>
                  <a:gd name="T28" fmla="*/ 36 w 36"/>
                  <a:gd name="T29" fmla="*/ 3 h 38"/>
                  <a:gd name="T30" fmla="*/ 36 w 36"/>
                  <a:gd name="T31" fmla="*/ 6 h 38"/>
                  <a:gd name="T32" fmla="*/ 36 w 3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8"/>
                  <a:gd name="T53" fmla="*/ 36 w 3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8">
                    <a:moveTo>
                      <a:pt x="26" y="38"/>
                    </a:moveTo>
                    <a:lnTo>
                      <a:pt x="13" y="32"/>
                    </a:lnTo>
                    <a:lnTo>
                      <a:pt x="0" y="32"/>
                    </a:lnTo>
                    <a:lnTo>
                      <a:pt x="0" y="25"/>
                    </a:lnTo>
                    <a:lnTo>
                      <a:pt x="10" y="29"/>
                    </a:lnTo>
                    <a:lnTo>
                      <a:pt x="5" y="21"/>
                    </a:lnTo>
                    <a:lnTo>
                      <a:pt x="4" y="22"/>
                    </a:lnTo>
                    <a:lnTo>
                      <a:pt x="0" y="19"/>
                    </a:lnTo>
                    <a:lnTo>
                      <a:pt x="7" y="19"/>
                    </a:lnTo>
                    <a:lnTo>
                      <a:pt x="5" y="19"/>
                    </a:lnTo>
                    <a:lnTo>
                      <a:pt x="5" y="13"/>
                    </a:lnTo>
                    <a:lnTo>
                      <a:pt x="13" y="17"/>
                    </a:lnTo>
                    <a:lnTo>
                      <a:pt x="30" y="8"/>
                    </a:lnTo>
                    <a:lnTo>
                      <a:pt x="31" y="5"/>
                    </a:lnTo>
                    <a:lnTo>
                      <a:pt x="36" y="3"/>
                    </a:lnTo>
                    <a:lnTo>
                      <a:pt x="36" y="6"/>
                    </a:lnTo>
                    <a:lnTo>
                      <a:pt x="36" y="0"/>
                    </a:lnTo>
                  </a:path>
                </a:pathLst>
              </a:custGeom>
              <a:noFill/>
              <a:ln w="3175">
                <a:solidFill>
                  <a:srgbClr val="000000"/>
                </a:solidFill>
                <a:miter lim="800000"/>
                <a:headEnd/>
                <a:tailEnd/>
              </a:ln>
            </p:spPr>
            <p:txBody>
              <a:bodyPr/>
              <a:lstStyle/>
              <a:p>
                <a:pPr algn="ctr" eaLnBrk="0" hangingPunct="0"/>
                <a:endParaRPr lang="en-US" dirty="0"/>
              </a:p>
            </p:txBody>
          </p:sp>
          <p:sp>
            <p:nvSpPr>
              <p:cNvPr id="778" name="Line 4385"/>
              <p:cNvSpPr>
                <a:spLocks noChangeShapeType="1"/>
              </p:cNvSpPr>
              <p:nvPr/>
            </p:nvSpPr>
            <p:spPr bwMode="auto">
              <a:xfrm flipV="1">
                <a:off x="4791" y="2923"/>
                <a:ext cx="2" cy="2"/>
              </a:xfrm>
              <a:prstGeom prst="line">
                <a:avLst/>
              </a:prstGeom>
              <a:noFill/>
              <a:ln w="3175">
                <a:solidFill>
                  <a:srgbClr val="000000"/>
                </a:solidFill>
                <a:miter lim="800000"/>
                <a:headEnd/>
                <a:tailEnd/>
              </a:ln>
            </p:spPr>
            <p:txBody>
              <a:bodyPr/>
              <a:lstStyle/>
              <a:p>
                <a:endParaRPr lang="en-US" dirty="0"/>
              </a:p>
            </p:txBody>
          </p:sp>
          <p:sp>
            <p:nvSpPr>
              <p:cNvPr id="779" name="Line 4386"/>
              <p:cNvSpPr>
                <a:spLocks noChangeShapeType="1"/>
              </p:cNvSpPr>
              <p:nvPr/>
            </p:nvSpPr>
            <p:spPr bwMode="auto">
              <a:xfrm>
                <a:off x="4878" y="2842"/>
                <a:ext cx="1" cy="1"/>
              </a:xfrm>
              <a:prstGeom prst="line">
                <a:avLst/>
              </a:prstGeom>
              <a:noFill/>
              <a:ln w="3175">
                <a:solidFill>
                  <a:srgbClr val="000000"/>
                </a:solidFill>
                <a:miter lim="800000"/>
                <a:headEnd/>
                <a:tailEnd/>
              </a:ln>
            </p:spPr>
            <p:txBody>
              <a:bodyPr/>
              <a:lstStyle/>
              <a:p>
                <a:endParaRPr lang="en-US" dirty="0"/>
              </a:p>
            </p:txBody>
          </p:sp>
          <p:sp>
            <p:nvSpPr>
              <p:cNvPr id="780" name="Freeform 4387"/>
              <p:cNvSpPr>
                <a:spLocks/>
              </p:cNvSpPr>
              <p:nvPr/>
            </p:nvSpPr>
            <p:spPr bwMode="auto">
              <a:xfrm>
                <a:off x="4861" y="2845"/>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781" name="Line 4388"/>
              <p:cNvSpPr>
                <a:spLocks noChangeShapeType="1"/>
              </p:cNvSpPr>
              <p:nvPr/>
            </p:nvSpPr>
            <p:spPr bwMode="auto">
              <a:xfrm flipV="1">
                <a:off x="4872" y="2842"/>
                <a:ext cx="2" cy="1"/>
              </a:xfrm>
              <a:prstGeom prst="line">
                <a:avLst/>
              </a:prstGeom>
              <a:noFill/>
              <a:ln w="3175">
                <a:solidFill>
                  <a:srgbClr val="000000"/>
                </a:solidFill>
                <a:miter lim="800000"/>
                <a:headEnd/>
                <a:tailEnd/>
              </a:ln>
            </p:spPr>
            <p:txBody>
              <a:bodyPr/>
              <a:lstStyle/>
              <a:p>
                <a:endParaRPr lang="en-US" dirty="0"/>
              </a:p>
            </p:txBody>
          </p:sp>
          <p:sp>
            <p:nvSpPr>
              <p:cNvPr id="782" name="Line 4389"/>
              <p:cNvSpPr>
                <a:spLocks noChangeShapeType="1"/>
              </p:cNvSpPr>
              <p:nvPr/>
            </p:nvSpPr>
            <p:spPr bwMode="auto">
              <a:xfrm flipV="1">
                <a:off x="5259" y="2842"/>
                <a:ext cx="1" cy="1"/>
              </a:xfrm>
              <a:prstGeom prst="line">
                <a:avLst/>
              </a:prstGeom>
              <a:noFill/>
              <a:ln w="3175">
                <a:solidFill>
                  <a:srgbClr val="000000"/>
                </a:solidFill>
                <a:miter lim="800000"/>
                <a:headEnd/>
                <a:tailEnd/>
              </a:ln>
            </p:spPr>
            <p:txBody>
              <a:bodyPr/>
              <a:lstStyle/>
              <a:p>
                <a:endParaRPr lang="en-US" dirty="0"/>
              </a:p>
            </p:txBody>
          </p:sp>
          <p:sp>
            <p:nvSpPr>
              <p:cNvPr id="783" name="Line 4390"/>
              <p:cNvSpPr>
                <a:spLocks noChangeShapeType="1"/>
              </p:cNvSpPr>
              <p:nvPr/>
            </p:nvSpPr>
            <p:spPr bwMode="auto">
              <a:xfrm flipV="1">
                <a:off x="4901" y="2843"/>
                <a:ext cx="2" cy="2"/>
              </a:xfrm>
              <a:prstGeom prst="line">
                <a:avLst/>
              </a:prstGeom>
              <a:noFill/>
              <a:ln w="3175">
                <a:solidFill>
                  <a:srgbClr val="000000"/>
                </a:solidFill>
                <a:miter lim="800000"/>
                <a:headEnd/>
                <a:tailEnd/>
              </a:ln>
            </p:spPr>
            <p:txBody>
              <a:bodyPr/>
              <a:lstStyle/>
              <a:p>
                <a:endParaRPr lang="en-US" dirty="0"/>
              </a:p>
            </p:txBody>
          </p:sp>
          <p:sp>
            <p:nvSpPr>
              <p:cNvPr id="784" name="Line 4391"/>
              <p:cNvSpPr>
                <a:spLocks noChangeShapeType="1"/>
              </p:cNvSpPr>
              <p:nvPr/>
            </p:nvSpPr>
            <p:spPr bwMode="auto">
              <a:xfrm flipV="1">
                <a:off x="5590" y="2843"/>
                <a:ext cx="2" cy="2"/>
              </a:xfrm>
              <a:prstGeom prst="line">
                <a:avLst/>
              </a:prstGeom>
              <a:noFill/>
              <a:ln w="3175">
                <a:solidFill>
                  <a:srgbClr val="000000"/>
                </a:solidFill>
                <a:miter lim="800000"/>
                <a:headEnd/>
                <a:tailEnd/>
              </a:ln>
            </p:spPr>
            <p:txBody>
              <a:bodyPr/>
              <a:lstStyle/>
              <a:p>
                <a:endParaRPr lang="en-US" dirty="0"/>
              </a:p>
            </p:txBody>
          </p:sp>
          <p:sp>
            <p:nvSpPr>
              <p:cNvPr id="785" name="Line 4392"/>
              <p:cNvSpPr>
                <a:spLocks noChangeShapeType="1"/>
              </p:cNvSpPr>
              <p:nvPr/>
            </p:nvSpPr>
            <p:spPr bwMode="auto">
              <a:xfrm>
                <a:off x="4867" y="2845"/>
                <a:ext cx="2" cy="1"/>
              </a:xfrm>
              <a:prstGeom prst="line">
                <a:avLst/>
              </a:prstGeom>
              <a:noFill/>
              <a:ln w="3175">
                <a:solidFill>
                  <a:srgbClr val="000000"/>
                </a:solidFill>
                <a:miter lim="800000"/>
                <a:headEnd/>
                <a:tailEnd/>
              </a:ln>
            </p:spPr>
            <p:txBody>
              <a:bodyPr/>
              <a:lstStyle/>
              <a:p>
                <a:endParaRPr lang="en-US" dirty="0"/>
              </a:p>
            </p:txBody>
          </p:sp>
          <p:sp>
            <p:nvSpPr>
              <p:cNvPr id="786" name="Line 4393"/>
              <p:cNvSpPr>
                <a:spLocks noChangeShapeType="1"/>
              </p:cNvSpPr>
              <p:nvPr/>
            </p:nvSpPr>
            <p:spPr bwMode="auto">
              <a:xfrm>
                <a:off x="4946" y="2845"/>
                <a:ext cx="1" cy="1"/>
              </a:xfrm>
              <a:prstGeom prst="line">
                <a:avLst/>
              </a:prstGeom>
              <a:noFill/>
              <a:ln w="3175">
                <a:solidFill>
                  <a:srgbClr val="000000"/>
                </a:solidFill>
                <a:miter lim="800000"/>
                <a:headEnd/>
                <a:tailEnd/>
              </a:ln>
            </p:spPr>
            <p:txBody>
              <a:bodyPr/>
              <a:lstStyle/>
              <a:p>
                <a:endParaRPr lang="en-US" dirty="0"/>
              </a:p>
            </p:txBody>
          </p:sp>
          <p:sp>
            <p:nvSpPr>
              <p:cNvPr id="787" name="Freeform 4394"/>
              <p:cNvSpPr>
                <a:spLocks/>
              </p:cNvSpPr>
              <p:nvPr/>
            </p:nvSpPr>
            <p:spPr bwMode="auto">
              <a:xfrm>
                <a:off x="5288" y="2845"/>
                <a:ext cx="14" cy="6"/>
              </a:xfrm>
              <a:custGeom>
                <a:avLst/>
                <a:gdLst>
                  <a:gd name="T0" fmla="*/ 3 w 14"/>
                  <a:gd name="T1" fmla="*/ 6 h 6"/>
                  <a:gd name="T2" fmla="*/ 0 w 14"/>
                  <a:gd name="T3" fmla="*/ 3 h 6"/>
                  <a:gd name="T4" fmla="*/ 14 w 14"/>
                  <a:gd name="T5" fmla="*/ 0 h 6"/>
                  <a:gd name="T6" fmla="*/ 9 w 14"/>
                  <a:gd name="T7" fmla="*/ 6 h 6"/>
                  <a:gd name="T8" fmla="*/ 3 w 14"/>
                  <a:gd name="T9" fmla="*/ 6 h 6"/>
                  <a:gd name="T10" fmla="*/ 0 60000 65536"/>
                  <a:gd name="T11" fmla="*/ 0 60000 65536"/>
                  <a:gd name="T12" fmla="*/ 0 60000 65536"/>
                  <a:gd name="T13" fmla="*/ 0 60000 65536"/>
                  <a:gd name="T14" fmla="*/ 0 60000 65536"/>
                  <a:gd name="T15" fmla="*/ 0 w 14"/>
                  <a:gd name="T16" fmla="*/ 0 h 6"/>
                  <a:gd name="T17" fmla="*/ 14 w 14"/>
                  <a:gd name="T18" fmla="*/ 6 h 6"/>
                </a:gdLst>
                <a:ahLst/>
                <a:cxnLst>
                  <a:cxn ang="T10">
                    <a:pos x="T0" y="T1"/>
                  </a:cxn>
                  <a:cxn ang="T11">
                    <a:pos x="T2" y="T3"/>
                  </a:cxn>
                  <a:cxn ang="T12">
                    <a:pos x="T4" y="T5"/>
                  </a:cxn>
                  <a:cxn ang="T13">
                    <a:pos x="T6" y="T7"/>
                  </a:cxn>
                  <a:cxn ang="T14">
                    <a:pos x="T8" y="T9"/>
                  </a:cxn>
                </a:cxnLst>
                <a:rect l="T15" t="T16" r="T17" b="T18"/>
                <a:pathLst>
                  <a:path w="14" h="6">
                    <a:moveTo>
                      <a:pt x="3" y="6"/>
                    </a:moveTo>
                    <a:lnTo>
                      <a:pt x="0" y="3"/>
                    </a:lnTo>
                    <a:lnTo>
                      <a:pt x="14" y="0"/>
                    </a:lnTo>
                    <a:lnTo>
                      <a:pt x="9" y="6"/>
                    </a:lnTo>
                    <a:lnTo>
                      <a:pt x="3" y="6"/>
                    </a:lnTo>
                  </a:path>
                </a:pathLst>
              </a:custGeom>
              <a:noFill/>
              <a:ln w="3175">
                <a:solidFill>
                  <a:srgbClr val="000000"/>
                </a:solidFill>
                <a:miter lim="800000"/>
                <a:headEnd/>
                <a:tailEnd/>
              </a:ln>
            </p:spPr>
            <p:txBody>
              <a:bodyPr/>
              <a:lstStyle/>
              <a:p>
                <a:pPr algn="ctr" eaLnBrk="0" hangingPunct="0"/>
                <a:endParaRPr lang="en-US" dirty="0"/>
              </a:p>
            </p:txBody>
          </p:sp>
          <p:sp>
            <p:nvSpPr>
              <p:cNvPr id="788" name="Line 4395"/>
              <p:cNvSpPr>
                <a:spLocks noChangeShapeType="1"/>
              </p:cNvSpPr>
              <p:nvPr/>
            </p:nvSpPr>
            <p:spPr bwMode="auto">
              <a:xfrm flipV="1">
                <a:off x="4925" y="2845"/>
                <a:ext cx="1" cy="1"/>
              </a:xfrm>
              <a:prstGeom prst="line">
                <a:avLst/>
              </a:prstGeom>
              <a:noFill/>
              <a:ln w="3175">
                <a:solidFill>
                  <a:srgbClr val="000000"/>
                </a:solidFill>
                <a:miter lim="800000"/>
                <a:headEnd/>
                <a:tailEnd/>
              </a:ln>
            </p:spPr>
            <p:txBody>
              <a:bodyPr/>
              <a:lstStyle/>
              <a:p>
                <a:endParaRPr lang="en-US" dirty="0"/>
              </a:p>
            </p:txBody>
          </p:sp>
          <p:sp>
            <p:nvSpPr>
              <p:cNvPr id="789" name="Freeform 4396"/>
              <p:cNvSpPr>
                <a:spLocks/>
              </p:cNvSpPr>
              <p:nvPr/>
            </p:nvSpPr>
            <p:spPr bwMode="auto">
              <a:xfrm>
                <a:off x="5590" y="2846"/>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790" name="Line 4397"/>
              <p:cNvSpPr>
                <a:spLocks noChangeShapeType="1"/>
              </p:cNvSpPr>
              <p:nvPr/>
            </p:nvSpPr>
            <p:spPr bwMode="auto">
              <a:xfrm>
                <a:off x="5590" y="2848"/>
                <a:ext cx="2" cy="1"/>
              </a:xfrm>
              <a:prstGeom prst="line">
                <a:avLst/>
              </a:prstGeom>
              <a:noFill/>
              <a:ln w="3175">
                <a:solidFill>
                  <a:srgbClr val="000000"/>
                </a:solidFill>
                <a:miter lim="800000"/>
                <a:headEnd/>
                <a:tailEnd/>
              </a:ln>
            </p:spPr>
            <p:txBody>
              <a:bodyPr/>
              <a:lstStyle/>
              <a:p>
                <a:endParaRPr lang="en-US" dirty="0"/>
              </a:p>
            </p:txBody>
          </p:sp>
          <p:sp>
            <p:nvSpPr>
              <p:cNvPr id="791" name="Line 4398"/>
              <p:cNvSpPr>
                <a:spLocks noChangeShapeType="1"/>
              </p:cNvSpPr>
              <p:nvPr/>
            </p:nvSpPr>
            <p:spPr bwMode="auto">
              <a:xfrm>
                <a:off x="4849" y="2853"/>
                <a:ext cx="2" cy="1"/>
              </a:xfrm>
              <a:prstGeom prst="line">
                <a:avLst/>
              </a:prstGeom>
              <a:noFill/>
              <a:ln w="3175">
                <a:solidFill>
                  <a:srgbClr val="000000"/>
                </a:solidFill>
                <a:miter lim="800000"/>
                <a:headEnd/>
                <a:tailEnd/>
              </a:ln>
            </p:spPr>
            <p:txBody>
              <a:bodyPr/>
              <a:lstStyle/>
              <a:p>
                <a:endParaRPr lang="en-US" dirty="0"/>
              </a:p>
            </p:txBody>
          </p:sp>
          <p:sp>
            <p:nvSpPr>
              <p:cNvPr id="792" name="Line 4399"/>
              <p:cNvSpPr>
                <a:spLocks noChangeShapeType="1"/>
              </p:cNvSpPr>
              <p:nvPr/>
            </p:nvSpPr>
            <p:spPr bwMode="auto">
              <a:xfrm>
                <a:off x="4851" y="2853"/>
                <a:ext cx="1" cy="1"/>
              </a:xfrm>
              <a:prstGeom prst="line">
                <a:avLst/>
              </a:prstGeom>
              <a:noFill/>
              <a:ln w="3175">
                <a:solidFill>
                  <a:srgbClr val="000000"/>
                </a:solidFill>
                <a:miter lim="800000"/>
                <a:headEnd/>
                <a:tailEnd/>
              </a:ln>
            </p:spPr>
            <p:txBody>
              <a:bodyPr/>
              <a:lstStyle/>
              <a:p>
                <a:endParaRPr lang="en-US" dirty="0"/>
              </a:p>
            </p:txBody>
          </p:sp>
          <p:sp>
            <p:nvSpPr>
              <p:cNvPr id="793" name="Line 4400"/>
              <p:cNvSpPr>
                <a:spLocks noChangeShapeType="1"/>
              </p:cNvSpPr>
              <p:nvPr/>
            </p:nvSpPr>
            <p:spPr bwMode="auto">
              <a:xfrm flipV="1">
                <a:off x="5592" y="2851"/>
                <a:ext cx="1" cy="2"/>
              </a:xfrm>
              <a:prstGeom prst="line">
                <a:avLst/>
              </a:prstGeom>
              <a:noFill/>
              <a:ln w="3175">
                <a:solidFill>
                  <a:srgbClr val="000000"/>
                </a:solidFill>
                <a:miter lim="800000"/>
                <a:headEnd/>
                <a:tailEnd/>
              </a:ln>
            </p:spPr>
            <p:txBody>
              <a:bodyPr/>
              <a:lstStyle/>
              <a:p>
                <a:endParaRPr lang="en-US" dirty="0"/>
              </a:p>
            </p:txBody>
          </p:sp>
          <p:sp>
            <p:nvSpPr>
              <p:cNvPr id="794" name="Freeform 4401"/>
              <p:cNvSpPr>
                <a:spLocks/>
              </p:cNvSpPr>
              <p:nvPr/>
            </p:nvSpPr>
            <p:spPr bwMode="auto">
              <a:xfrm>
                <a:off x="4649" y="2854"/>
                <a:ext cx="16" cy="44"/>
              </a:xfrm>
              <a:custGeom>
                <a:avLst/>
                <a:gdLst>
                  <a:gd name="T0" fmla="*/ 3 w 16"/>
                  <a:gd name="T1" fmla="*/ 20 h 44"/>
                  <a:gd name="T2" fmla="*/ 0 w 16"/>
                  <a:gd name="T3" fmla="*/ 10 h 44"/>
                  <a:gd name="T4" fmla="*/ 1 w 16"/>
                  <a:gd name="T5" fmla="*/ 0 h 44"/>
                  <a:gd name="T6" fmla="*/ 5 w 16"/>
                  <a:gd name="T7" fmla="*/ 0 h 44"/>
                  <a:gd name="T8" fmla="*/ 6 w 16"/>
                  <a:gd name="T9" fmla="*/ 8 h 44"/>
                  <a:gd name="T10" fmla="*/ 9 w 16"/>
                  <a:gd name="T11" fmla="*/ 13 h 44"/>
                  <a:gd name="T12" fmla="*/ 6 w 16"/>
                  <a:gd name="T13" fmla="*/ 15 h 44"/>
                  <a:gd name="T14" fmla="*/ 8 w 16"/>
                  <a:gd name="T15" fmla="*/ 26 h 44"/>
                  <a:gd name="T16" fmla="*/ 9 w 16"/>
                  <a:gd name="T17" fmla="*/ 28 h 44"/>
                  <a:gd name="T18" fmla="*/ 9 w 16"/>
                  <a:gd name="T19" fmla="*/ 23 h 44"/>
                  <a:gd name="T20" fmla="*/ 16 w 16"/>
                  <a:gd name="T21" fmla="*/ 44 h 44"/>
                  <a:gd name="T22" fmla="*/ 3 w 16"/>
                  <a:gd name="T23" fmla="*/ 2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44"/>
                  <a:gd name="T38" fmla="*/ 16 w 16"/>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44">
                    <a:moveTo>
                      <a:pt x="3" y="20"/>
                    </a:moveTo>
                    <a:lnTo>
                      <a:pt x="0" y="10"/>
                    </a:lnTo>
                    <a:lnTo>
                      <a:pt x="1" y="0"/>
                    </a:lnTo>
                    <a:lnTo>
                      <a:pt x="5" y="0"/>
                    </a:lnTo>
                    <a:lnTo>
                      <a:pt x="6" y="8"/>
                    </a:lnTo>
                    <a:lnTo>
                      <a:pt x="9" y="13"/>
                    </a:lnTo>
                    <a:lnTo>
                      <a:pt x="6" y="15"/>
                    </a:lnTo>
                    <a:lnTo>
                      <a:pt x="8" y="26"/>
                    </a:lnTo>
                    <a:lnTo>
                      <a:pt x="9" y="28"/>
                    </a:lnTo>
                    <a:lnTo>
                      <a:pt x="9" y="23"/>
                    </a:lnTo>
                    <a:lnTo>
                      <a:pt x="16" y="44"/>
                    </a:lnTo>
                    <a:lnTo>
                      <a:pt x="3" y="20"/>
                    </a:lnTo>
                  </a:path>
                </a:pathLst>
              </a:custGeom>
              <a:noFill/>
              <a:ln w="3175">
                <a:solidFill>
                  <a:srgbClr val="000000"/>
                </a:solidFill>
                <a:miter lim="800000"/>
                <a:headEnd/>
                <a:tailEnd/>
              </a:ln>
            </p:spPr>
            <p:txBody>
              <a:bodyPr/>
              <a:lstStyle/>
              <a:p>
                <a:pPr algn="ctr" eaLnBrk="0" hangingPunct="0"/>
                <a:endParaRPr lang="en-US" dirty="0"/>
              </a:p>
            </p:txBody>
          </p:sp>
          <p:sp>
            <p:nvSpPr>
              <p:cNvPr id="795" name="Freeform 4402"/>
              <p:cNvSpPr>
                <a:spLocks/>
              </p:cNvSpPr>
              <p:nvPr/>
            </p:nvSpPr>
            <p:spPr bwMode="auto">
              <a:xfrm>
                <a:off x="4684" y="2853"/>
                <a:ext cx="12" cy="5"/>
              </a:xfrm>
              <a:custGeom>
                <a:avLst/>
                <a:gdLst>
                  <a:gd name="T0" fmla="*/ 0 w 12"/>
                  <a:gd name="T1" fmla="*/ 5 h 5"/>
                  <a:gd name="T2" fmla="*/ 2 w 12"/>
                  <a:gd name="T3" fmla="*/ 0 h 5"/>
                  <a:gd name="T4" fmla="*/ 12 w 12"/>
                  <a:gd name="T5" fmla="*/ 1 h 5"/>
                  <a:gd name="T6" fmla="*/ 0 w 12"/>
                  <a:gd name="T7" fmla="*/ 5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2" y="0"/>
                    </a:lnTo>
                    <a:lnTo>
                      <a:pt x="12" y="1"/>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796" name="Freeform 4403"/>
              <p:cNvSpPr>
                <a:spLocks/>
              </p:cNvSpPr>
              <p:nvPr/>
            </p:nvSpPr>
            <p:spPr bwMode="auto">
              <a:xfrm>
                <a:off x="4696" y="2856"/>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797" name="Line 4404"/>
              <p:cNvSpPr>
                <a:spLocks noChangeShapeType="1"/>
              </p:cNvSpPr>
              <p:nvPr/>
            </p:nvSpPr>
            <p:spPr bwMode="auto">
              <a:xfrm>
                <a:off x="5592" y="2856"/>
                <a:ext cx="1" cy="1"/>
              </a:xfrm>
              <a:prstGeom prst="line">
                <a:avLst/>
              </a:prstGeom>
              <a:noFill/>
              <a:ln w="3175">
                <a:solidFill>
                  <a:srgbClr val="000000"/>
                </a:solidFill>
                <a:miter lim="800000"/>
                <a:headEnd/>
                <a:tailEnd/>
              </a:ln>
            </p:spPr>
            <p:txBody>
              <a:bodyPr/>
              <a:lstStyle/>
              <a:p>
                <a:endParaRPr lang="en-US" dirty="0"/>
              </a:p>
            </p:txBody>
          </p:sp>
          <p:sp>
            <p:nvSpPr>
              <p:cNvPr id="798" name="Freeform 4405"/>
              <p:cNvSpPr>
                <a:spLocks/>
              </p:cNvSpPr>
              <p:nvPr/>
            </p:nvSpPr>
            <p:spPr bwMode="auto">
              <a:xfrm>
                <a:off x="4712" y="2883"/>
                <a:ext cx="19" cy="43"/>
              </a:xfrm>
              <a:custGeom>
                <a:avLst/>
                <a:gdLst>
                  <a:gd name="T0" fmla="*/ 1 w 19"/>
                  <a:gd name="T1" fmla="*/ 7 h 43"/>
                  <a:gd name="T2" fmla="*/ 0 w 19"/>
                  <a:gd name="T3" fmla="*/ 0 h 43"/>
                  <a:gd name="T4" fmla="*/ 5 w 19"/>
                  <a:gd name="T5" fmla="*/ 0 h 43"/>
                  <a:gd name="T6" fmla="*/ 13 w 19"/>
                  <a:gd name="T7" fmla="*/ 3 h 43"/>
                  <a:gd name="T8" fmla="*/ 19 w 19"/>
                  <a:gd name="T9" fmla="*/ 13 h 43"/>
                  <a:gd name="T10" fmla="*/ 19 w 19"/>
                  <a:gd name="T11" fmla="*/ 18 h 43"/>
                  <a:gd name="T12" fmla="*/ 13 w 19"/>
                  <a:gd name="T13" fmla="*/ 18 h 43"/>
                  <a:gd name="T14" fmla="*/ 18 w 19"/>
                  <a:gd name="T15" fmla="*/ 19 h 43"/>
                  <a:gd name="T16" fmla="*/ 16 w 19"/>
                  <a:gd name="T17" fmla="*/ 29 h 43"/>
                  <a:gd name="T18" fmla="*/ 11 w 19"/>
                  <a:gd name="T19" fmla="*/ 24 h 43"/>
                  <a:gd name="T20" fmla="*/ 11 w 19"/>
                  <a:gd name="T21" fmla="*/ 29 h 43"/>
                  <a:gd name="T22" fmla="*/ 1 w 19"/>
                  <a:gd name="T23" fmla="*/ 13 h 43"/>
                  <a:gd name="T24" fmla="*/ 14 w 19"/>
                  <a:gd name="T25" fmla="*/ 37 h 43"/>
                  <a:gd name="T26" fmla="*/ 13 w 19"/>
                  <a:gd name="T27" fmla="*/ 43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43"/>
                  <a:gd name="T44" fmla="*/ 19 w 19"/>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43">
                    <a:moveTo>
                      <a:pt x="1" y="7"/>
                    </a:moveTo>
                    <a:lnTo>
                      <a:pt x="0" y="0"/>
                    </a:lnTo>
                    <a:lnTo>
                      <a:pt x="5" y="0"/>
                    </a:lnTo>
                    <a:lnTo>
                      <a:pt x="13" y="3"/>
                    </a:lnTo>
                    <a:lnTo>
                      <a:pt x="19" y="13"/>
                    </a:lnTo>
                    <a:lnTo>
                      <a:pt x="19" y="18"/>
                    </a:lnTo>
                    <a:lnTo>
                      <a:pt x="13" y="18"/>
                    </a:lnTo>
                    <a:lnTo>
                      <a:pt x="18" y="19"/>
                    </a:lnTo>
                    <a:lnTo>
                      <a:pt x="16" y="29"/>
                    </a:lnTo>
                    <a:lnTo>
                      <a:pt x="11" y="24"/>
                    </a:lnTo>
                    <a:lnTo>
                      <a:pt x="11" y="29"/>
                    </a:lnTo>
                    <a:lnTo>
                      <a:pt x="1" y="13"/>
                    </a:lnTo>
                    <a:lnTo>
                      <a:pt x="14" y="37"/>
                    </a:lnTo>
                    <a:lnTo>
                      <a:pt x="13" y="43"/>
                    </a:lnTo>
                  </a:path>
                </a:pathLst>
              </a:custGeom>
              <a:noFill/>
              <a:ln w="3175">
                <a:solidFill>
                  <a:srgbClr val="000000"/>
                </a:solidFill>
                <a:miter lim="800000"/>
                <a:headEnd/>
                <a:tailEnd/>
              </a:ln>
            </p:spPr>
            <p:txBody>
              <a:bodyPr/>
              <a:lstStyle/>
              <a:p>
                <a:pPr algn="ctr" eaLnBrk="0" hangingPunct="0"/>
                <a:endParaRPr lang="en-US" dirty="0"/>
              </a:p>
            </p:txBody>
          </p:sp>
          <p:sp>
            <p:nvSpPr>
              <p:cNvPr id="799" name="Freeform 4406"/>
              <p:cNvSpPr>
                <a:spLocks/>
              </p:cNvSpPr>
              <p:nvPr/>
            </p:nvSpPr>
            <p:spPr bwMode="auto">
              <a:xfrm>
                <a:off x="4720" y="2926"/>
                <a:ext cx="14" cy="29"/>
              </a:xfrm>
              <a:custGeom>
                <a:avLst/>
                <a:gdLst>
                  <a:gd name="T0" fmla="*/ 5 w 14"/>
                  <a:gd name="T1" fmla="*/ 0 h 29"/>
                  <a:gd name="T2" fmla="*/ 10 w 14"/>
                  <a:gd name="T3" fmla="*/ 5 h 29"/>
                  <a:gd name="T4" fmla="*/ 3 w 14"/>
                  <a:gd name="T5" fmla="*/ 5 h 29"/>
                  <a:gd name="T6" fmla="*/ 6 w 14"/>
                  <a:gd name="T7" fmla="*/ 5 h 29"/>
                  <a:gd name="T8" fmla="*/ 6 w 14"/>
                  <a:gd name="T9" fmla="*/ 16 h 29"/>
                  <a:gd name="T10" fmla="*/ 14 w 14"/>
                  <a:gd name="T11" fmla="*/ 26 h 29"/>
                  <a:gd name="T12" fmla="*/ 5 w 14"/>
                  <a:gd name="T13" fmla="*/ 29 h 29"/>
                  <a:gd name="T14" fmla="*/ 5 w 14"/>
                  <a:gd name="T15" fmla="*/ 23 h 29"/>
                  <a:gd name="T16" fmla="*/ 0 w 14"/>
                  <a:gd name="T17" fmla="*/ 28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9"/>
                  <a:gd name="T29" fmla="*/ 14 w 14"/>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9">
                    <a:moveTo>
                      <a:pt x="5" y="0"/>
                    </a:moveTo>
                    <a:lnTo>
                      <a:pt x="10" y="5"/>
                    </a:lnTo>
                    <a:lnTo>
                      <a:pt x="3" y="5"/>
                    </a:lnTo>
                    <a:lnTo>
                      <a:pt x="6" y="5"/>
                    </a:lnTo>
                    <a:lnTo>
                      <a:pt x="6" y="16"/>
                    </a:lnTo>
                    <a:lnTo>
                      <a:pt x="14" y="26"/>
                    </a:lnTo>
                    <a:lnTo>
                      <a:pt x="5" y="29"/>
                    </a:lnTo>
                    <a:lnTo>
                      <a:pt x="5" y="23"/>
                    </a:lnTo>
                    <a:lnTo>
                      <a:pt x="0" y="28"/>
                    </a:lnTo>
                  </a:path>
                </a:pathLst>
              </a:custGeom>
              <a:noFill/>
              <a:ln w="3175">
                <a:solidFill>
                  <a:srgbClr val="000000"/>
                </a:solidFill>
                <a:miter lim="800000"/>
                <a:headEnd/>
                <a:tailEnd/>
              </a:ln>
            </p:spPr>
            <p:txBody>
              <a:bodyPr/>
              <a:lstStyle/>
              <a:p>
                <a:pPr algn="ctr" eaLnBrk="0" hangingPunct="0"/>
                <a:endParaRPr lang="en-US" dirty="0"/>
              </a:p>
            </p:txBody>
          </p:sp>
          <p:sp>
            <p:nvSpPr>
              <p:cNvPr id="800" name="Freeform 4407"/>
              <p:cNvSpPr>
                <a:spLocks/>
              </p:cNvSpPr>
              <p:nvPr/>
            </p:nvSpPr>
            <p:spPr bwMode="auto">
              <a:xfrm>
                <a:off x="4683" y="2856"/>
                <a:ext cx="40" cy="98"/>
              </a:xfrm>
              <a:custGeom>
                <a:avLst/>
                <a:gdLst>
                  <a:gd name="T0" fmla="*/ 37 w 40"/>
                  <a:gd name="T1" fmla="*/ 98 h 98"/>
                  <a:gd name="T2" fmla="*/ 35 w 40"/>
                  <a:gd name="T3" fmla="*/ 91 h 98"/>
                  <a:gd name="T4" fmla="*/ 40 w 40"/>
                  <a:gd name="T5" fmla="*/ 91 h 98"/>
                  <a:gd name="T6" fmla="*/ 30 w 40"/>
                  <a:gd name="T7" fmla="*/ 86 h 98"/>
                  <a:gd name="T8" fmla="*/ 34 w 40"/>
                  <a:gd name="T9" fmla="*/ 85 h 98"/>
                  <a:gd name="T10" fmla="*/ 34 w 40"/>
                  <a:gd name="T11" fmla="*/ 80 h 98"/>
                  <a:gd name="T12" fmla="*/ 26 w 40"/>
                  <a:gd name="T13" fmla="*/ 64 h 98"/>
                  <a:gd name="T14" fmla="*/ 32 w 40"/>
                  <a:gd name="T15" fmla="*/ 61 h 98"/>
                  <a:gd name="T16" fmla="*/ 24 w 40"/>
                  <a:gd name="T17" fmla="*/ 62 h 98"/>
                  <a:gd name="T18" fmla="*/ 26 w 40"/>
                  <a:gd name="T19" fmla="*/ 54 h 98"/>
                  <a:gd name="T20" fmla="*/ 19 w 40"/>
                  <a:gd name="T21" fmla="*/ 50 h 98"/>
                  <a:gd name="T22" fmla="*/ 22 w 40"/>
                  <a:gd name="T23" fmla="*/ 50 h 98"/>
                  <a:gd name="T24" fmla="*/ 22 w 40"/>
                  <a:gd name="T25" fmla="*/ 45 h 98"/>
                  <a:gd name="T26" fmla="*/ 19 w 40"/>
                  <a:gd name="T27" fmla="*/ 30 h 98"/>
                  <a:gd name="T28" fmla="*/ 0 w 40"/>
                  <a:gd name="T29" fmla="*/ 8 h 98"/>
                  <a:gd name="T30" fmla="*/ 8 w 40"/>
                  <a:gd name="T31" fmla="*/ 0 h 98"/>
                  <a:gd name="T32" fmla="*/ 13 w 40"/>
                  <a:gd name="T33" fmla="*/ 2 h 98"/>
                  <a:gd name="T34" fmla="*/ 13 w 40"/>
                  <a:gd name="T35" fmla="*/ 0 h 98"/>
                  <a:gd name="T36" fmla="*/ 13 w 40"/>
                  <a:gd name="T37" fmla="*/ 2 h 98"/>
                  <a:gd name="T38" fmla="*/ 13 w 40"/>
                  <a:gd name="T39" fmla="*/ 0 h 98"/>
                  <a:gd name="T40" fmla="*/ 14 w 40"/>
                  <a:gd name="T41" fmla="*/ 2 h 98"/>
                  <a:gd name="T42" fmla="*/ 16 w 40"/>
                  <a:gd name="T43" fmla="*/ 0 h 98"/>
                  <a:gd name="T44" fmla="*/ 22 w 40"/>
                  <a:gd name="T45" fmla="*/ 2 h 98"/>
                  <a:gd name="T46" fmla="*/ 19 w 40"/>
                  <a:gd name="T47" fmla="*/ 0 h 98"/>
                  <a:gd name="T48" fmla="*/ 22 w 40"/>
                  <a:gd name="T49" fmla="*/ 0 h 98"/>
                  <a:gd name="T50" fmla="*/ 26 w 40"/>
                  <a:gd name="T51" fmla="*/ 13 h 98"/>
                  <a:gd name="T52" fmla="*/ 30 w 40"/>
                  <a:gd name="T53" fmla="*/ 14 h 98"/>
                  <a:gd name="T54" fmla="*/ 27 w 40"/>
                  <a:gd name="T55" fmla="*/ 24 h 98"/>
                  <a:gd name="T56" fmla="*/ 29 w 40"/>
                  <a:gd name="T57" fmla="*/ 27 h 98"/>
                  <a:gd name="T58" fmla="*/ 26 w 40"/>
                  <a:gd name="T59" fmla="*/ 29 h 98"/>
                  <a:gd name="T60" fmla="*/ 30 w 40"/>
                  <a:gd name="T61" fmla="*/ 34 h 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98"/>
                  <a:gd name="T95" fmla="*/ 40 w 40"/>
                  <a:gd name="T96" fmla="*/ 98 h 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98">
                    <a:moveTo>
                      <a:pt x="37" y="98"/>
                    </a:moveTo>
                    <a:lnTo>
                      <a:pt x="35" y="91"/>
                    </a:lnTo>
                    <a:lnTo>
                      <a:pt x="40" y="91"/>
                    </a:lnTo>
                    <a:lnTo>
                      <a:pt x="30" y="86"/>
                    </a:lnTo>
                    <a:lnTo>
                      <a:pt x="34" y="85"/>
                    </a:lnTo>
                    <a:lnTo>
                      <a:pt x="34" y="80"/>
                    </a:lnTo>
                    <a:lnTo>
                      <a:pt x="26" y="64"/>
                    </a:lnTo>
                    <a:lnTo>
                      <a:pt x="32" y="61"/>
                    </a:lnTo>
                    <a:lnTo>
                      <a:pt x="24" y="62"/>
                    </a:lnTo>
                    <a:lnTo>
                      <a:pt x="26" y="54"/>
                    </a:lnTo>
                    <a:lnTo>
                      <a:pt x="19" y="50"/>
                    </a:lnTo>
                    <a:lnTo>
                      <a:pt x="22" y="50"/>
                    </a:lnTo>
                    <a:lnTo>
                      <a:pt x="22" y="45"/>
                    </a:lnTo>
                    <a:lnTo>
                      <a:pt x="19" y="30"/>
                    </a:lnTo>
                    <a:lnTo>
                      <a:pt x="0" y="8"/>
                    </a:lnTo>
                    <a:lnTo>
                      <a:pt x="8" y="0"/>
                    </a:lnTo>
                    <a:lnTo>
                      <a:pt x="13" y="2"/>
                    </a:lnTo>
                    <a:lnTo>
                      <a:pt x="13" y="0"/>
                    </a:lnTo>
                    <a:lnTo>
                      <a:pt x="13" y="2"/>
                    </a:lnTo>
                    <a:lnTo>
                      <a:pt x="13" y="0"/>
                    </a:lnTo>
                    <a:lnTo>
                      <a:pt x="14" y="2"/>
                    </a:lnTo>
                    <a:lnTo>
                      <a:pt x="16" y="0"/>
                    </a:lnTo>
                    <a:lnTo>
                      <a:pt x="22" y="2"/>
                    </a:lnTo>
                    <a:lnTo>
                      <a:pt x="19" y="0"/>
                    </a:lnTo>
                    <a:lnTo>
                      <a:pt x="22" y="0"/>
                    </a:lnTo>
                    <a:lnTo>
                      <a:pt x="26" y="13"/>
                    </a:lnTo>
                    <a:lnTo>
                      <a:pt x="30" y="14"/>
                    </a:lnTo>
                    <a:lnTo>
                      <a:pt x="27" y="24"/>
                    </a:lnTo>
                    <a:lnTo>
                      <a:pt x="29" y="27"/>
                    </a:lnTo>
                    <a:lnTo>
                      <a:pt x="26" y="29"/>
                    </a:lnTo>
                    <a:lnTo>
                      <a:pt x="30" y="34"/>
                    </a:lnTo>
                  </a:path>
                </a:pathLst>
              </a:custGeom>
              <a:noFill/>
              <a:ln w="3175">
                <a:solidFill>
                  <a:srgbClr val="000000"/>
                </a:solidFill>
                <a:miter lim="800000"/>
                <a:headEnd/>
                <a:tailEnd/>
              </a:ln>
            </p:spPr>
            <p:txBody>
              <a:bodyPr/>
              <a:lstStyle/>
              <a:p>
                <a:pPr algn="ctr" eaLnBrk="0" hangingPunct="0"/>
                <a:endParaRPr lang="en-US" dirty="0"/>
              </a:p>
            </p:txBody>
          </p:sp>
          <p:sp>
            <p:nvSpPr>
              <p:cNvPr id="801" name="Freeform 4408"/>
              <p:cNvSpPr>
                <a:spLocks/>
              </p:cNvSpPr>
              <p:nvPr/>
            </p:nvSpPr>
            <p:spPr bwMode="auto">
              <a:xfrm>
                <a:off x="4835" y="2856"/>
                <a:ext cx="6" cy="2"/>
              </a:xfrm>
              <a:custGeom>
                <a:avLst/>
                <a:gdLst>
                  <a:gd name="T0" fmla="*/ 0 w 6"/>
                  <a:gd name="T1" fmla="*/ 2 h 2"/>
                  <a:gd name="T2" fmla="*/ 6 w 6"/>
                  <a:gd name="T3" fmla="*/ 0 h 2"/>
                  <a:gd name="T4" fmla="*/ 0 w 6"/>
                  <a:gd name="T5" fmla="*/ 2 h 2"/>
                  <a:gd name="T6" fmla="*/ 0 60000 65536"/>
                  <a:gd name="T7" fmla="*/ 0 60000 65536"/>
                  <a:gd name="T8" fmla="*/ 0 60000 65536"/>
                  <a:gd name="T9" fmla="*/ 0 w 6"/>
                  <a:gd name="T10" fmla="*/ 0 h 2"/>
                  <a:gd name="T11" fmla="*/ 6 w 6"/>
                  <a:gd name="T12" fmla="*/ 2 h 2"/>
                </a:gdLst>
                <a:ahLst/>
                <a:cxnLst>
                  <a:cxn ang="T6">
                    <a:pos x="T0" y="T1"/>
                  </a:cxn>
                  <a:cxn ang="T7">
                    <a:pos x="T2" y="T3"/>
                  </a:cxn>
                  <a:cxn ang="T8">
                    <a:pos x="T4" y="T5"/>
                  </a:cxn>
                </a:cxnLst>
                <a:rect l="T9" t="T10" r="T11" b="T12"/>
                <a:pathLst>
                  <a:path w="6" h="2">
                    <a:moveTo>
                      <a:pt x="0" y="2"/>
                    </a:moveTo>
                    <a:lnTo>
                      <a:pt x="6"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802" name="Freeform 4409"/>
              <p:cNvSpPr>
                <a:spLocks/>
              </p:cNvSpPr>
              <p:nvPr/>
            </p:nvSpPr>
            <p:spPr bwMode="auto">
              <a:xfrm>
                <a:off x="4645" y="2856"/>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803" name="Line 4410"/>
              <p:cNvSpPr>
                <a:spLocks noChangeShapeType="1"/>
              </p:cNvSpPr>
              <p:nvPr/>
            </p:nvSpPr>
            <p:spPr bwMode="auto">
              <a:xfrm>
                <a:off x="4723" y="2858"/>
                <a:ext cx="1" cy="1"/>
              </a:xfrm>
              <a:prstGeom prst="line">
                <a:avLst/>
              </a:prstGeom>
              <a:noFill/>
              <a:ln w="3175">
                <a:solidFill>
                  <a:srgbClr val="000000"/>
                </a:solidFill>
                <a:miter lim="800000"/>
                <a:headEnd/>
                <a:tailEnd/>
              </a:ln>
            </p:spPr>
            <p:txBody>
              <a:bodyPr/>
              <a:lstStyle/>
              <a:p>
                <a:endParaRPr lang="en-US" dirty="0"/>
              </a:p>
            </p:txBody>
          </p:sp>
          <p:sp>
            <p:nvSpPr>
              <p:cNvPr id="804" name="Line 4411"/>
              <p:cNvSpPr>
                <a:spLocks noChangeShapeType="1"/>
              </p:cNvSpPr>
              <p:nvPr/>
            </p:nvSpPr>
            <p:spPr bwMode="auto">
              <a:xfrm flipV="1">
                <a:off x="5592" y="2856"/>
                <a:ext cx="1" cy="2"/>
              </a:xfrm>
              <a:prstGeom prst="line">
                <a:avLst/>
              </a:prstGeom>
              <a:noFill/>
              <a:ln w="3175">
                <a:solidFill>
                  <a:srgbClr val="000000"/>
                </a:solidFill>
                <a:miter lim="800000"/>
                <a:headEnd/>
                <a:tailEnd/>
              </a:ln>
            </p:spPr>
            <p:txBody>
              <a:bodyPr/>
              <a:lstStyle/>
              <a:p>
                <a:endParaRPr lang="en-US" dirty="0"/>
              </a:p>
            </p:txBody>
          </p:sp>
          <p:sp>
            <p:nvSpPr>
              <p:cNvPr id="805" name="Freeform 4412"/>
              <p:cNvSpPr>
                <a:spLocks/>
              </p:cNvSpPr>
              <p:nvPr/>
            </p:nvSpPr>
            <p:spPr bwMode="auto">
              <a:xfrm>
                <a:off x="4681" y="2858"/>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806" name="Line 4413"/>
              <p:cNvSpPr>
                <a:spLocks noChangeShapeType="1"/>
              </p:cNvSpPr>
              <p:nvPr/>
            </p:nvSpPr>
            <p:spPr bwMode="auto">
              <a:xfrm flipV="1">
                <a:off x="4723" y="2858"/>
                <a:ext cx="1" cy="1"/>
              </a:xfrm>
              <a:prstGeom prst="line">
                <a:avLst/>
              </a:prstGeom>
              <a:noFill/>
              <a:ln w="3175">
                <a:solidFill>
                  <a:srgbClr val="000000"/>
                </a:solidFill>
                <a:miter lim="800000"/>
                <a:headEnd/>
                <a:tailEnd/>
              </a:ln>
            </p:spPr>
            <p:txBody>
              <a:bodyPr/>
              <a:lstStyle/>
              <a:p>
                <a:endParaRPr lang="en-US" dirty="0"/>
              </a:p>
            </p:txBody>
          </p:sp>
          <p:sp>
            <p:nvSpPr>
              <p:cNvPr id="807" name="Line 4414"/>
              <p:cNvSpPr>
                <a:spLocks noChangeShapeType="1"/>
              </p:cNvSpPr>
              <p:nvPr/>
            </p:nvSpPr>
            <p:spPr bwMode="auto">
              <a:xfrm flipV="1">
                <a:off x="5592" y="2858"/>
                <a:ext cx="1" cy="1"/>
              </a:xfrm>
              <a:prstGeom prst="line">
                <a:avLst/>
              </a:prstGeom>
              <a:noFill/>
              <a:ln w="3175">
                <a:solidFill>
                  <a:srgbClr val="000000"/>
                </a:solidFill>
                <a:miter lim="800000"/>
                <a:headEnd/>
                <a:tailEnd/>
              </a:ln>
            </p:spPr>
            <p:txBody>
              <a:bodyPr/>
              <a:lstStyle/>
              <a:p>
                <a:endParaRPr lang="en-US" dirty="0"/>
              </a:p>
            </p:txBody>
          </p:sp>
          <p:sp>
            <p:nvSpPr>
              <p:cNvPr id="808" name="Freeform 4415"/>
              <p:cNvSpPr>
                <a:spLocks/>
              </p:cNvSpPr>
              <p:nvPr/>
            </p:nvSpPr>
            <p:spPr bwMode="auto">
              <a:xfrm>
                <a:off x="4657" y="2859"/>
                <a:ext cx="3" cy="7"/>
              </a:xfrm>
              <a:custGeom>
                <a:avLst/>
                <a:gdLst>
                  <a:gd name="T0" fmla="*/ 3 w 3"/>
                  <a:gd name="T1" fmla="*/ 7 h 7"/>
                  <a:gd name="T2" fmla="*/ 0 w 3"/>
                  <a:gd name="T3" fmla="*/ 0 h 7"/>
                  <a:gd name="T4" fmla="*/ 3 w 3"/>
                  <a:gd name="T5" fmla="*/ 7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0" y="0"/>
                    </a:lnTo>
                    <a:lnTo>
                      <a:pt x="3" y="7"/>
                    </a:lnTo>
                  </a:path>
                </a:pathLst>
              </a:custGeom>
              <a:noFill/>
              <a:ln w="3175">
                <a:solidFill>
                  <a:srgbClr val="000000"/>
                </a:solidFill>
                <a:miter lim="800000"/>
                <a:headEnd/>
                <a:tailEnd/>
              </a:ln>
            </p:spPr>
            <p:txBody>
              <a:bodyPr/>
              <a:lstStyle/>
              <a:p>
                <a:pPr algn="ctr" eaLnBrk="0" hangingPunct="0"/>
                <a:endParaRPr lang="en-US" dirty="0"/>
              </a:p>
            </p:txBody>
          </p:sp>
          <p:sp>
            <p:nvSpPr>
              <p:cNvPr id="809" name="Line 4416"/>
              <p:cNvSpPr>
                <a:spLocks noChangeShapeType="1"/>
              </p:cNvSpPr>
              <p:nvPr/>
            </p:nvSpPr>
            <p:spPr bwMode="auto">
              <a:xfrm flipV="1">
                <a:off x="4723" y="2861"/>
                <a:ext cx="1" cy="1"/>
              </a:xfrm>
              <a:prstGeom prst="line">
                <a:avLst/>
              </a:prstGeom>
              <a:noFill/>
              <a:ln w="3175">
                <a:solidFill>
                  <a:srgbClr val="000000"/>
                </a:solidFill>
                <a:miter lim="800000"/>
                <a:headEnd/>
                <a:tailEnd/>
              </a:ln>
            </p:spPr>
            <p:txBody>
              <a:bodyPr/>
              <a:lstStyle/>
              <a:p>
                <a:endParaRPr lang="en-US" dirty="0"/>
              </a:p>
            </p:txBody>
          </p:sp>
          <p:sp>
            <p:nvSpPr>
              <p:cNvPr id="810" name="Freeform 4417"/>
              <p:cNvSpPr>
                <a:spLocks/>
              </p:cNvSpPr>
              <p:nvPr/>
            </p:nvSpPr>
            <p:spPr bwMode="auto">
              <a:xfrm>
                <a:off x="4671" y="2861"/>
                <a:ext cx="2" cy="5"/>
              </a:xfrm>
              <a:custGeom>
                <a:avLst/>
                <a:gdLst>
                  <a:gd name="T0" fmla="*/ 2 w 2"/>
                  <a:gd name="T1" fmla="*/ 5 h 5"/>
                  <a:gd name="T2" fmla="*/ 0 w 2"/>
                  <a:gd name="T3" fmla="*/ 0 h 5"/>
                  <a:gd name="T4" fmla="*/ 2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811" name="Line 4418"/>
              <p:cNvSpPr>
                <a:spLocks noChangeShapeType="1"/>
              </p:cNvSpPr>
              <p:nvPr/>
            </p:nvSpPr>
            <p:spPr bwMode="auto">
              <a:xfrm flipV="1">
                <a:off x="4721" y="2861"/>
                <a:ext cx="2" cy="1"/>
              </a:xfrm>
              <a:prstGeom prst="line">
                <a:avLst/>
              </a:prstGeom>
              <a:noFill/>
              <a:ln w="3175">
                <a:solidFill>
                  <a:srgbClr val="000000"/>
                </a:solidFill>
                <a:miter lim="800000"/>
                <a:headEnd/>
                <a:tailEnd/>
              </a:ln>
            </p:spPr>
            <p:txBody>
              <a:bodyPr/>
              <a:lstStyle/>
              <a:p>
                <a:endParaRPr lang="en-US" dirty="0"/>
              </a:p>
            </p:txBody>
          </p:sp>
          <p:sp>
            <p:nvSpPr>
              <p:cNvPr id="812" name="Line 4419"/>
              <p:cNvSpPr>
                <a:spLocks noChangeShapeType="1"/>
              </p:cNvSpPr>
              <p:nvPr/>
            </p:nvSpPr>
            <p:spPr bwMode="auto">
              <a:xfrm>
                <a:off x="4726" y="2866"/>
                <a:ext cx="1" cy="1"/>
              </a:xfrm>
              <a:prstGeom prst="line">
                <a:avLst/>
              </a:prstGeom>
              <a:noFill/>
              <a:ln w="3175">
                <a:solidFill>
                  <a:srgbClr val="000000"/>
                </a:solidFill>
                <a:miter lim="800000"/>
                <a:headEnd/>
                <a:tailEnd/>
              </a:ln>
            </p:spPr>
            <p:txBody>
              <a:bodyPr/>
              <a:lstStyle/>
              <a:p>
                <a:endParaRPr lang="en-US" dirty="0"/>
              </a:p>
            </p:txBody>
          </p:sp>
          <p:sp>
            <p:nvSpPr>
              <p:cNvPr id="813" name="Freeform 4420"/>
              <p:cNvSpPr>
                <a:spLocks/>
              </p:cNvSpPr>
              <p:nvPr/>
            </p:nvSpPr>
            <p:spPr bwMode="auto">
              <a:xfrm>
                <a:off x="4725" y="2867"/>
                <a:ext cx="1" cy="3"/>
              </a:xfrm>
              <a:custGeom>
                <a:avLst/>
                <a:gdLst>
                  <a:gd name="T0" fmla="*/ 0 w 1"/>
                  <a:gd name="T1" fmla="*/ 3 h 3"/>
                  <a:gd name="T2" fmla="*/ 0 w 1"/>
                  <a:gd name="T3" fmla="*/ 0 h 3"/>
                  <a:gd name="T4" fmla="*/ 1 w 1"/>
                  <a:gd name="T5" fmla="*/ 2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1" y="2"/>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814" name="Line 4421"/>
              <p:cNvSpPr>
                <a:spLocks noChangeShapeType="1"/>
              </p:cNvSpPr>
              <p:nvPr/>
            </p:nvSpPr>
            <p:spPr bwMode="auto">
              <a:xfrm flipV="1">
                <a:off x="4712" y="2867"/>
                <a:ext cx="1" cy="2"/>
              </a:xfrm>
              <a:prstGeom prst="line">
                <a:avLst/>
              </a:prstGeom>
              <a:noFill/>
              <a:ln w="3175">
                <a:solidFill>
                  <a:srgbClr val="000000"/>
                </a:solidFill>
                <a:miter lim="800000"/>
                <a:headEnd/>
                <a:tailEnd/>
              </a:ln>
            </p:spPr>
            <p:txBody>
              <a:bodyPr/>
              <a:lstStyle/>
              <a:p>
                <a:endParaRPr lang="en-US" dirty="0"/>
              </a:p>
            </p:txBody>
          </p:sp>
          <p:sp>
            <p:nvSpPr>
              <p:cNvPr id="815" name="Line 4422"/>
              <p:cNvSpPr>
                <a:spLocks noChangeShapeType="1"/>
              </p:cNvSpPr>
              <p:nvPr/>
            </p:nvSpPr>
            <p:spPr bwMode="auto">
              <a:xfrm>
                <a:off x="4712" y="2869"/>
                <a:ext cx="1" cy="1"/>
              </a:xfrm>
              <a:prstGeom prst="line">
                <a:avLst/>
              </a:prstGeom>
              <a:noFill/>
              <a:ln w="3175">
                <a:solidFill>
                  <a:srgbClr val="000000"/>
                </a:solidFill>
                <a:miter lim="800000"/>
                <a:headEnd/>
                <a:tailEnd/>
              </a:ln>
            </p:spPr>
            <p:txBody>
              <a:bodyPr/>
              <a:lstStyle/>
              <a:p>
                <a:endParaRPr lang="en-US" dirty="0"/>
              </a:p>
            </p:txBody>
          </p:sp>
          <p:sp>
            <p:nvSpPr>
              <p:cNvPr id="816" name="Line 4423"/>
              <p:cNvSpPr>
                <a:spLocks noChangeShapeType="1"/>
              </p:cNvSpPr>
              <p:nvPr/>
            </p:nvSpPr>
            <p:spPr bwMode="auto">
              <a:xfrm flipV="1">
                <a:off x="4726" y="2869"/>
                <a:ext cx="1" cy="1"/>
              </a:xfrm>
              <a:prstGeom prst="line">
                <a:avLst/>
              </a:prstGeom>
              <a:noFill/>
              <a:ln w="3175">
                <a:solidFill>
                  <a:srgbClr val="000000"/>
                </a:solidFill>
                <a:miter lim="800000"/>
                <a:headEnd/>
                <a:tailEnd/>
              </a:ln>
            </p:spPr>
            <p:txBody>
              <a:bodyPr/>
              <a:lstStyle/>
              <a:p>
                <a:endParaRPr lang="en-US" dirty="0"/>
              </a:p>
            </p:txBody>
          </p:sp>
          <p:sp>
            <p:nvSpPr>
              <p:cNvPr id="817" name="Line 4424"/>
              <p:cNvSpPr>
                <a:spLocks noChangeShapeType="1"/>
              </p:cNvSpPr>
              <p:nvPr/>
            </p:nvSpPr>
            <p:spPr bwMode="auto">
              <a:xfrm>
                <a:off x="4649" y="2870"/>
                <a:ext cx="1" cy="1"/>
              </a:xfrm>
              <a:prstGeom prst="line">
                <a:avLst/>
              </a:prstGeom>
              <a:noFill/>
              <a:ln w="3175">
                <a:solidFill>
                  <a:srgbClr val="000000"/>
                </a:solidFill>
                <a:miter lim="800000"/>
                <a:headEnd/>
                <a:tailEnd/>
              </a:ln>
            </p:spPr>
            <p:txBody>
              <a:bodyPr/>
              <a:lstStyle/>
              <a:p>
                <a:endParaRPr lang="en-US" dirty="0"/>
              </a:p>
            </p:txBody>
          </p:sp>
          <p:sp>
            <p:nvSpPr>
              <p:cNvPr id="818" name="Line 4425"/>
              <p:cNvSpPr>
                <a:spLocks noChangeShapeType="1"/>
              </p:cNvSpPr>
              <p:nvPr/>
            </p:nvSpPr>
            <p:spPr bwMode="auto">
              <a:xfrm>
                <a:off x="4657" y="2870"/>
                <a:ext cx="1" cy="1"/>
              </a:xfrm>
              <a:prstGeom prst="line">
                <a:avLst/>
              </a:prstGeom>
              <a:noFill/>
              <a:ln w="3175">
                <a:solidFill>
                  <a:srgbClr val="000000"/>
                </a:solidFill>
                <a:miter lim="800000"/>
                <a:headEnd/>
                <a:tailEnd/>
              </a:ln>
            </p:spPr>
            <p:txBody>
              <a:bodyPr/>
              <a:lstStyle/>
              <a:p>
                <a:endParaRPr lang="en-US" dirty="0"/>
              </a:p>
            </p:txBody>
          </p:sp>
          <p:sp>
            <p:nvSpPr>
              <p:cNvPr id="819" name="Freeform 4426"/>
              <p:cNvSpPr>
                <a:spLocks/>
              </p:cNvSpPr>
              <p:nvPr/>
            </p:nvSpPr>
            <p:spPr bwMode="auto">
              <a:xfrm>
                <a:off x="4668" y="2870"/>
                <a:ext cx="2" cy="7"/>
              </a:xfrm>
              <a:custGeom>
                <a:avLst/>
                <a:gdLst>
                  <a:gd name="T0" fmla="*/ 0 w 2"/>
                  <a:gd name="T1" fmla="*/ 7 h 7"/>
                  <a:gd name="T2" fmla="*/ 2 w 2"/>
                  <a:gd name="T3" fmla="*/ 0 h 7"/>
                  <a:gd name="T4" fmla="*/ 0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7"/>
                    </a:moveTo>
                    <a:lnTo>
                      <a:pt x="2" y="0"/>
                    </a:lnTo>
                    <a:lnTo>
                      <a:pt x="0" y="7"/>
                    </a:lnTo>
                  </a:path>
                </a:pathLst>
              </a:custGeom>
              <a:noFill/>
              <a:ln w="3175">
                <a:solidFill>
                  <a:srgbClr val="000000"/>
                </a:solidFill>
                <a:miter lim="800000"/>
                <a:headEnd/>
                <a:tailEnd/>
              </a:ln>
            </p:spPr>
            <p:txBody>
              <a:bodyPr/>
              <a:lstStyle/>
              <a:p>
                <a:pPr algn="ctr" eaLnBrk="0" hangingPunct="0"/>
                <a:endParaRPr lang="en-US" dirty="0"/>
              </a:p>
            </p:txBody>
          </p:sp>
        </p:grpSp>
        <p:grpSp>
          <p:nvGrpSpPr>
            <p:cNvPr id="29" name="Group 4427"/>
            <p:cNvGrpSpPr>
              <a:grpSpLocks/>
            </p:cNvGrpSpPr>
            <p:nvPr/>
          </p:nvGrpSpPr>
          <p:grpSpPr bwMode="auto">
            <a:xfrm>
              <a:off x="7405688" y="4559300"/>
              <a:ext cx="1474787" cy="1122363"/>
              <a:chOff x="4665" y="2872"/>
              <a:chExt cx="929" cy="707"/>
            </a:xfrm>
          </p:grpSpPr>
          <p:sp>
            <p:nvSpPr>
              <p:cNvPr id="420" name="Freeform 4428"/>
              <p:cNvSpPr>
                <a:spLocks/>
              </p:cNvSpPr>
              <p:nvPr/>
            </p:nvSpPr>
            <p:spPr bwMode="auto">
              <a:xfrm>
                <a:off x="4713" y="2872"/>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21" name="Line 4429"/>
              <p:cNvSpPr>
                <a:spLocks noChangeShapeType="1"/>
              </p:cNvSpPr>
              <p:nvPr/>
            </p:nvSpPr>
            <p:spPr bwMode="auto">
              <a:xfrm>
                <a:off x="4723" y="2872"/>
                <a:ext cx="1" cy="1"/>
              </a:xfrm>
              <a:prstGeom prst="line">
                <a:avLst/>
              </a:prstGeom>
              <a:noFill/>
              <a:ln w="3175">
                <a:solidFill>
                  <a:srgbClr val="000000"/>
                </a:solidFill>
                <a:miter lim="800000"/>
                <a:headEnd/>
                <a:tailEnd/>
              </a:ln>
            </p:spPr>
            <p:txBody>
              <a:bodyPr/>
              <a:lstStyle/>
              <a:p>
                <a:endParaRPr lang="en-US" dirty="0"/>
              </a:p>
            </p:txBody>
          </p:sp>
          <p:sp>
            <p:nvSpPr>
              <p:cNvPr id="422" name="Freeform 4430"/>
              <p:cNvSpPr>
                <a:spLocks/>
              </p:cNvSpPr>
              <p:nvPr/>
            </p:nvSpPr>
            <p:spPr bwMode="auto">
              <a:xfrm>
                <a:off x="4678" y="2875"/>
                <a:ext cx="1" cy="5"/>
              </a:xfrm>
              <a:custGeom>
                <a:avLst/>
                <a:gdLst>
                  <a:gd name="T0" fmla="*/ 1 w 1"/>
                  <a:gd name="T1" fmla="*/ 5 h 5"/>
                  <a:gd name="T2" fmla="*/ 0 w 1"/>
                  <a:gd name="T3" fmla="*/ 0 h 5"/>
                  <a:gd name="T4" fmla="*/ 1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5"/>
                    </a:moveTo>
                    <a:lnTo>
                      <a:pt x="0" y="0"/>
                    </a:lnTo>
                    <a:lnTo>
                      <a:pt x="1" y="5"/>
                    </a:lnTo>
                  </a:path>
                </a:pathLst>
              </a:custGeom>
              <a:noFill/>
              <a:ln w="3175">
                <a:solidFill>
                  <a:srgbClr val="000000"/>
                </a:solidFill>
                <a:miter lim="800000"/>
                <a:headEnd/>
                <a:tailEnd/>
              </a:ln>
            </p:spPr>
            <p:txBody>
              <a:bodyPr/>
              <a:lstStyle/>
              <a:p>
                <a:pPr algn="ctr" eaLnBrk="0" hangingPunct="0"/>
                <a:endParaRPr lang="en-US" dirty="0"/>
              </a:p>
            </p:txBody>
          </p:sp>
          <p:sp>
            <p:nvSpPr>
              <p:cNvPr id="423" name="Freeform 4431"/>
              <p:cNvSpPr>
                <a:spLocks/>
              </p:cNvSpPr>
              <p:nvPr/>
            </p:nvSpPr>
            <p:spPr bwMode="auto">
              <a:xfrm>
                <a:off x="4683" y="2877"/>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24" name="Line 4432"/>
              <p:cNvSpPr>
                <a:spLocks noChangeShapeType="1"/>
              </p:cNvSpPr>
              <p:nvPr/>
            </p:nvSpPr>
            <p:spPr bwMode="auto">
              <a:xfrm>
                <a:off x="4728" y="2877"/>
                <a:ext cx="2" cy="1"/>
              </a:xfrm>
              <a:prstGeom prst="line">
                <a:avLst/>
              </a:prstGeom>
              <a:noFill/>
              <a:ln w="3175">
                <a:solidFill>
                  <a:srgbClr val="000000"/>
                </a:solidFill>
                <a:miter lim="800000"/>
                <a:headEnd/>
                <a:tailEnd/>
              </a:ln>
            </p:spPr>
            <p:txBody>
              <a:bodyPr/>
              <a:lstStyle/>
              <a:p>
                <a:endParaRPr lang="en-US" dirty="0"/>
              </a:p>
            </p:txBody>
          </p:sp>
          <p:sp>
            <p:nvSpPr>
              <p:cNvPr id="425" name="Line 4433"/>
              <p:cNvSpPr>
                <a:spLocks noChangeShapeType="1"/>
              </p:cNvSpPr>
              <p:nvPr/>
            </p:nvSpPr>
            <p:spPr bwMode="auto">
              <a:xfrm flipV="1">
                <a:off x="4715" y="2877"/>
                <a:ext cx="2" cy="1"/>
              </a:xfrm>
              <a:prstGeom prst="line">
                <a:avLst/>
              </a:prstGeom>
              <a:noFill/>
              <a:ln w="3175">
                <a:solidFill>
                  <a:srgbClr val="000000"/>
                </a:solidFill>
                <a:miter lim="800000"/>
                <a:headEnd/>
                <a:tailEnd/>
              </a:ln>
            </p:spPr>
            <p:txBody>
              <a:bodyPr/>
              <a:lstStyle/>
              <a:p>
                <a:endParaRPr lang="en-US" dirty="0"/>
              </a:p>
            </p:txBody>
          </p:sp>
          <p:sp>
            <p:nvSpPr>
              <p:cNvPr id="426" name="Freeform 4434"/>
              <p:cNvSpPr>
                <a:spLocks/>
              </p:cNvSpPr>
              <p:nvPr/>
            </p:nvSpPr>
            <p:spPr bwMode="auto">
              <a:xfrm>
                <a:off x="4726" y="2877"/>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427" name="Line 4435"/>
              <p:cNvSpPr>
                <a:spLocks noChangeShapeType="1"/>
              </p:cNvSpPr>
              <p:nvPr/>
            </p:nvSpPr>
            <p:spPr bwMode="auto">
              <a:xfrm flipV="1">
                <a:off x="4730" y="2882"/>
                <a:ext cx="1" cy="1"/>
              </a:xfrm>
              <a:prstGeom prst="line">
                <a:avLst/>
              </a:prstGeom>
              <a:noFill/>
              <a:ln w="3175">
                <a:solidFill>
                  <a:srgbClr val="000000"/>
                </a:solidFill>
                <a:miter lim="800000"/>
                <a:headEnd/>
                <a:tailEnd/>
              </a:ln>
            </p:spPr>
            <p:txBody>
              <a:bodyPr/>
              <a:lstStyle/>
              <a:p>
                <a:endParaRPr lang="en-US" dirty="0"/>
              </a:p>
            </p:txBody>
          </p:sp>
          <p:sp>
            <p:nvSpPr>
              <p:cNvPr id="428" name="Line 4436"/>
              <p:cNvSpPr>
                <a:spLocks noChangeShapeType="1"/>
              </p:cNvSpPr>
              <p:nvPr/>
            </p:nvSpPr>
            <p:spPr bwMode="auto">
              <a:xfrm flipV="1">
                <a:off x="4731" y="2880"/>
                <a:ext cx="1" cy="2"/>
              </a:xfrm>
              <a:prstGeom prst="line">
                <a:avLst/>
              </a:prstGeom>
              <a:noFill/>
              <a:ln w="3175">
                <a:solidFill>
                  <a:srgbClr val="000000"/>
                </a:solidFill>
                <a:miter lim="800000"/>
                <a:headEnd/>
                <a:tailEnd/>
              </a:ln>
            </p:spPr>
            <p:txBody>
              <a:bodyPr/>
              <a:lstStyle/>
              <a:p>
                <a:endParaRPr lang="en-US" dirty="0"/>
              </a:p>
            </p:txBody>
          </p:sp>
          <p:sp>
            <p:nvSpPr>
              <p:cNvPr id="429" name="Line 4437"/>
              <p:cNvSpPr>
                <a:spLocks noChangeShapeType="1"/>
              </p:cNvSpPr>
              <p:nvPr/>
            </p:nvSpPr>
            <p:spPr bwMode="auto">
              <a:xfrm>
                <a:off x="4730" y="2882"/>
                <a:ext cx="1" cy="1"/>
              </a:xfrm>
              <a:prstGeom prst="line">
                <a:avLst/>
              </a:prstGeom>
              <a:noFill/>
              <a:ln w="3175">
                <a:solidFill>
                  <a:srgbClr val="000000"/>
                </a:solidFill>
                <a:miter lim="800000"/>
                <a:headEnd/>
                <a:tailEnd/>
              </a:ln>
            </p:spPr>
            <p:txBody>
              <a:bodyPr/>
              <a:lstStyle/>
              <a:p>
                <a:endParaRPr lang="en-US" dirty="0"/>
              </a:p>
            </p:txBody>
          </p:sp>
          <p:sp>
            <p:nvSpPr>
              <p:cNvPr id="430" name="Freeform 4438"/>
              <p:cNvSpPr>
                <a:spLocks/>
              </p:cNvSpPr>
              <p:nvPr/>
            </p:nvSpPr>
            <p:spPr bwMode="auto">
              <a:xfrm>
                <a:off x="4679" y="2883"/>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31" name="Freeform 4439"/>
              <p:cNvSpPr>
                <a:spLocks/>
              </p:cNvSpPr>
              <p:nvPr/>
            </p:nvSpPr>
            <p:spPr bwMode="auto">
              <a:xfrm>
                <a:off x="4684" y="2883"/>
                <a:ext cx="4" cy="3"/>
              </a:xfrm>
              <a:custGeom>
                <a:avLst/>
                <a:gdLst>
                  <a:gd name="T0" fmla="*/ 0 w 4"/>
                  <a:gd name="T1" fmla="*/ 3 h 3"/>
                  <a:gd name="T2" fmla="*/ 4 w 4"/>
                  <a:gd name="T3" fmla="*/ 0 h 3"/>
                  <a:gd name="T4" fmla="*/ 0 w 4"/>
                  <a:gd name="T5" fmla="*/ 3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32" name="Freeform 4440"/>
              <p:cNvSpPr>
                <a:spLocks/>
              </p:cNvSpPr>
              <p:nvPr/>
            </p:nvSpPr>
            <p:spPr bwMode="auto">
              <a:xfrm>
                <a:off x="4726" y="2885"/>
                <a:ext cx="4" cy="6"/>
              </a:xfrm>
              <a:custGeom>
                <a:avLst/>
                <a:gdLst>
                  <a:gd name="T0" fmla="*/ 4 w 4"/>
                  <a:gd name="T1" fmla="*/ 6 h 6"/>
                  <a:gd name="T2" fmla="*/ 0 w 4"/>
                  <a:gd name="T3" fmla="*/ 0 h 6"/>
                  <a:gd name="T4" fmla="*/ 4 w 4"/>
                  <a:gd name="T5" fmla="*/ 3 h 6"/>
                  <a:gd name="T6" fmla="*/ 4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0" y="0"/>
                    </a:lnTo>
                    <a:lnTo>
                      <a:pt x="4" y="3"/>
                    </a:lnTo>
                    <a:lnTo>
                      <a:pt x="4" y="6"/>
                    </a:lnTo>
                  </a:path>
                </a:pathLst>
              </a:custGeom>
              <a:noFill/>
              <a:ln w="3175">
                <a:solidFill>
                  <a:srgbClr val="000000"/>
                </a:solidFill>
                <a:miter lim="800000"/>
                <a:headEnd/>
                <a:tailEnd/>
              </a:ln>
            </p:spPr>
            <p:txBody>
              <a:bodyPr/>
              <a:lstStyle/>
              <a:p>
                <a:pPr algn="ctr" eaLnBrk="0" hangingPunct="0"/>
                <a:endParaRPr lang="en-US" dirty="0"/>
              </a:p>
            </p:txBody>
          </p:sp>
          <p:sp>
            <p:nvSpPr>
              <p:cNvPr id="433" name="Line 4441"/>
              <p:cNvSpPr>
                <a:spLocks noChangeShapeType="1"/>
              </p:cNvSpPr>
              <p:nvPr/>
            </p:nvSpPr>
            <p:spPr bwMode="auto">
              <a:xfrm flipV="1">
                <a:off x="4723" y="2885"/>
                <a:ext cx="1" cy="1"/>
              </a:xfrm>
              <a:prstGeom prst="line">
                <a:avLst/>
              </a:prstGeom>
              <a:noFill/>
              <a:ln w="3175">
                <a:solidFill>
                  <a:srgbClr val="000000"/>
                </a:solidFill>
                <a:miter lim="800000"/>
                <a:headEnd/>
                <a:tailEnd/>
              </a:ln>
            </p:spPr>
            <p:txBody>
              <a:bodyPr/>
              <a:lstStyle/>
              <a:p>
                <a:endParaRPr lang="en-US" dirty="0"/>
              </a:p>
            </p:txBody>
          </p:sp>
          <p:sp>
            <p:nvSpPr>
              <p:cNvPr id="434" name="Line 4442"/>
              <p:cNvSpPr>
                <a:spLocks noChangeShapeType="1"/>
              </p:cNvSpPr>
              <p:nvPr/>
            </p:nvSpPr>
            <p:spPr bwMode="auto">
              <a:xfrm>
                <a:off x="4731" y="2886"/>
                <a:ext cx="2" cy="1"/>
              </a:xfrm>
              <a:prstGeom prst="line">
                <a:avLst/>
              </a:prstGeom>
              <a:noFill/>
              <a:ln w="3175">
                <a:solidFill>
                  <a:srgbClr val="000000"/>
                </a:solidFill>
                <a:miter lim="800000"/>
                <a:headEnd/>
                <a:tailEnd/>
              </a:ln>
            </p:spPr>
            <p:txBody>
              <a:bodyPr/>
              <a:lstStyle/>
              <a:p>
                <a:endParaRPr lang="en-US" dirty="0"/>
              </a:p>
            </p:txBody>
          </p:sp>
          <p:sp>
            <p:nvSpPr>
              <p:cNvPr id="435" name="Line 4443"/>
              <p:cNvSpPr>
                <a:spLocks noChangeShapeType="1"/>
              </p:cNvSpPr>
              <p:nvPr/>
            </p:nvSpPr>
            <p:spPr bwMode="auto">
              <a:xfrm>
                <a:off x="4725" y="2886"/>
                <a:ext cx="1" cy="1"/>
              </a:xfrm>
              <a:prstGeom prst="line">
                <a:avLst/>
              </a:prstGeom>
              <a:noFill/>
              <a:ln w="3175">
                <a:solidFill>
                  <a:srgbClr val="000000"/>
                </a:solidFill>
                <a:miter lim="800000"/>
                <a:headEnd/>
                <a:tailEnd/>
              </a:ln>
            </p:spPr>
            <p:txBody>
              <a:bodyPr/>
              <a:lstStyle/>
              <a:p>
                <a:endParaRPr lang="en-US" dirty="0"/>
              </a:p>
            </p:txBody>
          </p:sp>
          <p:sp>
            <p:nvSpPr>
              <p:cNvPr id="436" name="Freeform 4444"/>
              <p:cNvSpPr>
                <a:spLocks/>
              </p:cNvSpPr>
              <p:nvPr/>
            </p:nvSpPr>
            <p:spPr bwMode="auto">
              <a:xfrm>
                <a:off x="4699" y="2888"/>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37" name="Line 4445"/>
              <p:cNvSpPr>
                <a:spLocks noChangeShapeType="1"/>
              </p:cNvSpPr>
              <p:nvPr/>
            </p:nvSpPr>
            <p:spPr bwMode="auto">
              <a:xfrm flipV="1">
                <a:off x="4726" y="2886"/>
                <a:ext cx="1" cy="2"/>
              </a:xfrm>
              <a:prstGeom prst="line">
                <a:avLst/>
              </a:prstGeom>
              <a:noFill/>
              <a:ln w="3175">
                <a:solidFill>
                  <a:srgbClr val="000000"/>
                </a:solidFill>
                <a:miter lim="800000"/>
                <a:headEnd/>
                <a:tailEnd/>
              </a:ln>
            </p:spPr>
            <p:txBody>
              <a:bodyPr/>
              <a:lstStyle/>
              <a:p>
                <a:endParaRPr lang="en-US" dirty="0"/>
              </a:p>
            </p:txBody>
          </p:sp>
          <p:sp>
            <p:nvSpPr>
              <p:cNvPr id="438" name="Freeform 4446"/>
              <p:cNvSpPr>
                <a:spLocks/>
              </p:cNvSpPr>
              <p:nvPr/>
            </p:nvSpPr>
            <p:spPr bwMode="auto">
              <a:xfrm>
                <a:off x="4694" y="2888"/>
                <a:ext cx="2" cy="5"/>
              </a:xfrm>
              <a:custGeom>
                <a:avLst/>
                <a:gdLst>
                  <a:gd name="T0" fmla="*/ 0 w 2"/>
                  <a:gd name="T1" fmla="*/ 5 h 5"/>
                  <a:gd name="T2" fmla="*/ 2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39" name="Line 4447"/>
              <p:cNvSpPr>
                <a:spLocks noChangeShapeType="1"/>
              </p:cNvSpPr>
              <p:nvPr/>
            </p:nvSpPr>
            <p:spPr bwMode="auto">
              <a:xfrm flipV="1">
                <a:off x="4730" y="2888"/>
                <a:ext cx="1" cy="2"/>
              </a:xfrm>
              <a:prstGeom prst="line">
                <a:avLst/>
              </a:prstGeom>
              <a:noFill/>
              <a:ln w="3175">
                <a:solidFill>
                  <a:srgbClr val="000000"/>
                </a:solidFill>
                <a:miter lim="800000"/>
                <a:headEnd/>
                <a:tailEnd/>
              </a:ln>
            </p:spPr>
            <p:txBody>
              <a:bodyPr/>
              <a:lstStyle/>
              <a:p>
                <a:endParaRPr lang="en-US" dirty="0"/>
              </a:p>
            </p:txBody>
          </p:sp>
          <p:sp>
            <p:nvSpPr>
              <p:cNvPr id="440" name="Line 4448"/>
              <p:cNvSpPr>
                <a:spLocks noChangeShapeType="1"/>
              </p:cNvSpPr>
              <p:nvPr/>
            </p:nvSpPr>
            <p:spPr bwMode="auto">
              <a:xfrm flipV="1">
                <a:off x="4713" y="2890"/>
                <a:ext cx="1" cy="3"/>
              </a:xfrm>
              <a:prstGeom prst="line">
                <a:avLst/>
              </a:prstGeom>
              <a:noFill/>
              <a:ln w="3175">
                <a:solidFill>
                  <a:srgbClr val="000000"/>
                </a:solidFill>
                <a:miter lim="800000"/>
                <a:headEnd/>
                <a:tailEnd/>
              </a:ln>
            </p:spPr>
            <p:txBody>
              <a:bodyPr/>
              <a:lstStyle/>
              <a:p>
                <a:endParaRPr lang="en-US" dirty="0"/>
              </a:p>
            </p:txBody>
          </p:sp>
          <p:sp>
            <p:nvSpPr>
              <p:cNvPr id="441" name="Line 4449"/>
              <p:cNvSpPr>
                <a:spLocks noChangeShapeType="1"/>
              </p:cNvSpPr>
              <p:nvPr/>
            </p:nvSpPr>
            <p:spPr bwMode="auto">
              <a:xfrm>
                <a:off x="4713" y="2890"/>
                <a:ext cx="1" cy="3"/>
              </a:xfrm>
              <a:prstGeom prst="line">
                <a:avLst/>
              </a:prstGeom>
              <a:noFill/>
              <a:ln w="3175">
                <a:solidFill>
                  <a:srgbClr val="000000"/>
                </a:solidFill>
                <a:miter lim="800000"/>
                <a:headEnd/>
                <a:tailEnd/>
              </a:ln>
            </p:spPr>
            <p:txBody>
              <a:bodyPr/>
              <a:lstStyle/>
              <a:p>
                <a:endParaRPr lang="en-US" dirty="0"/>
              </a:p>
            </p:txBody>
          </p:sp>
          <p:sp>
            <p:nvSpPr>
              <p:cNvPr id="442" name="Line 4450"/>
              <p:cNvSpPr>
                <a:spLocks noChangeShapeType="1"/>
              </p:cNvSpPr>
              <p:nvPr/>
            </p:nvSpPr>
            <p:spPr bwMode="auto">
              <a:xfrm flipV="1">
                <a:off x="4736" y="2890"/>
                <a:ext cx="1" cy="1"/>
              </a:xfrm>
              <a:prstGeom prst="line">
                <a:avLst/>
              </a:prstGeom>
              <a:noFill/>
              <a:ln w="3175">
                <a:solidFill>
                  <a:srgbClr val="000000"/>
                </a:solidFill>
                <a:miter lim="800000"/>
                <a:headEnd/>
                <a:tailEnd/>
              </a:ln>
            </p:spPr>
            <p:txBody>
              <a:bodyPr/>
              <a:lstStyle/>
              <a:p>
                <a:endParaRPr lang="en-US" dirty="0"/>
              </a:p>
            </p:txBody>
          </p:sp>
          <p:sp>
            <p:nvSpPr>
              <p:cNvPr id="443" name="Freeform 4451"/>
              <p:cNvSpPr>
                <a:spLocks/>
              </p:cNvSpPr>
              <p:nvPr/>
            </p:nvSpPr>
            <p:spPr bwMode="auto">
              <a:xfrm>
                <a:off x="4730" y="2893"/>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444" name="Freeform 4452"/>
              <p:cNvSpPr>
                <a:spLocks/>
              </p:cNvSpPr>
              <p:nvPr/>
            </p:nvSpPr>
            <p:spPr bwMode="auto">
              <a:xfrm>
                <a:off x="5593" y="2898"/>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445" name="Line 4453"/>
              <p:cNvSpPr>
                <a:spLocks noChangeShapeType="1"/>
              </p:cNvSpPr>
              <p:nvPr/>
            </p:nvSpPr>
            <p:spPr bwMode="auto">
              <a:xfrm flipV="1">
                <a:off x="4704" y="2899"/>
                <a:ext cx="1" cy="2"/>
              </a:xfrm>
              <a:prstGeom prst="line">
                <a:avLst/>
              </a:prstGeom>
              <a:noFill/>
              <a:ln w="3175">
                <a:solidFill>
                  <a:srgbClr val="000000"/>
                </a:solidFill>
                <a:miter lim="800000"/>
                <a:headEnd/>
                <a:tailEnd/>
              </a:ln>
            </p:spPr>
            <p:txBody>
              <a:bodyPr/>
              <a:lstStyle/>
              <a:p>
                <a:endParaRPr lang="en-US" dirty="0"/>
              </a:p>
            </p:txBody>
          </p:sp>
          <p:sp>
            <p:nvSpPr>
              <p:cNvPr id="446" name="Freeform 4454"/>
              <p:cNvSpPr>
                <a:spLocks/>
              </p:cNvSpPr>
              <p:nvPr/>
            </p:nvSpPr>
            <p:spPr bwMode="auto">
              <a:xfrm>
                <a:off x="4665" y="2901"/>
                <a:ext cx="10" cy="24"/>
              </a:xfrm>
              <a:custGeom>
                <a:avLst/>
                <a:gdLst>
                  <a:gd name="T0" fmla="*/ 10 w 10"/>
                  <a:gd name="T1" fmla="*/ 24 h 24"/>
                  <a:gd name="T2" fmla="*/ 0 w 10"/>
                  <a:gd name="T3" fmla="*/ 6 h 24"/>
                  <a:gd name="T4" fmla="*/ 0 w 10"/>
                  <a:gd name="T5" fmla="*/ 0 h 24"/>
                  <a:gd name="T6" fmla="*/ 6 w 10"/>
                  <a:gd name="T7" fmla="*/ 9 h 24"/>
                  <a:gd name="T8" fmla="*/ 5 w 10"/>
                  <a:gd name="T9" fmla="*/ 13 h 24"/>
                  <a:gd name="T10" fmla="*/ 10 w 10"/>
                  <a:gd name="T11" fmla="*/ 24 h 24"/>
                  <a:gd name="T12" fmla="*/ 0 60000 65536"/>
                  <a:gd name="T13" fmla="*/ 0 60000 65536"/>
                  <a:gd name="T14" fmla="*/ 0 60000 65536"/>
                  <a:gd name="T15" fmla="*/ 0 60000 65536"/>
                  <a:gd name="T16" fmla="*/ 0 60000 65536"/>
                  <a:gd name="T17" fmla="*/ 0 60000 65536"/>
                  <a:gd name="T18" fmla="*/ 0 w 10"/>
                  <a:gd name="T19" fmla="*/ 0 h 24"/>
                  <a:gd name="T20" fmla="*/ 10 w 1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0" h="24">
                    <a:moveTo>
                      <a:pt x="10" y="24"/>
                    </a:moveTo>
                    <a:lnTo>
                      <a:pt x="0" y="6"/>
                    </a:lnTo>
                    <a:lnTo>
                      <a:pt x="0" y="0"/>
                    </a:lnTo>
                    <a:lnTo>
                      <a:pt x="6" y="9"/>
                    </a:lnTo>
                    <a:lnTo>
                      <a:pt x="5" y="13"/>
                    </a:lnTo>
                    <a:lnTo>
                      <a:pt x="10" y="24"/>
                    </a:lnTo>
                  </a:path>
                </a:pathLst>
              </a:custGeom>
              <a:noFill/>
              <a:ln w="3175">
                <a:solidFill>
                  <a:srgbClr val="000000"/>
                </a:solidFill>
                <a:miter lim="800000"/>
                <a:headEnd/>
                <a:tailEnd/>
              </a:ln>
            </p:spPr>
            <p:txBody>
              <a:bodyPr/>
              <a:lstStyle/>
              <a:p>
                <a:pPr algn="ctr" eaLnBrk="0" hangingPunct="0"/>
                <a:endParaRPr lang="en-US" dirty="0"/>
              </a:p>
            </p:txBody>
          </p:sp>
          <p:sp>
            <p:nvSpPr>
              <p:cNvPr id="447" name="Line 4455"/>
              <p:cNvSpPr>
                <a:spLocks noChangeShapeType="1"/>
              </p:cNvSpPr>
              <p:nvPr/>
            </p:nvSpPr>
            <p:spPr bwMode="auto">
              <a:xfrm flipV="1">
                <a:off x="4739" y="2902"/>
                <a:ext cx="2" cy="2"/>
              </a:xfrm>
              <a:prstGeom prst="line">
                <a:avLst/>
              </a:prstGeom>
              <a:noFill/>
              <a:ln w="3175">
                <a:solidFill>
                  <a:srgbClr val="000000"/>
                </a:solidFill>
                <a:miter lim="800000"/>
                <a:headEnd/>
                <a:tailEnd/>
              </a:ln>
            </p:spPr>
            <p:txBody>
              <a:bodyPr/>
              <a:lstStyle/>
              <a:p>
                <a:endParaRPr lang="en-US" dirty="0"/>
              </a:p>
            </p:txBody>
          </p:sp>
          <p:sp>
            <p:nvSpPr>
              <p:cNvPr id="448" name="Freeform 4456"/>
              <p:cNvSpPr>
                <a:spLocks/>
              </p:cNvSpPr>
              <p:nvPr/>
            </p:nvSpPr>
            <p:spPr bwMode="auto">
              <a:xfrm>
                <a:off x="4730" y="2902"/>
                <a:ext cx="1" cy="4"/>
              </a:xfrm>
              <a:custGeom>
                <a:avLst/>
                <a:gdLst>
                  <a:gd name="T0" fmla="*/ 0 w 1"/>
                  <a:gd name="T1" fmla="*/ 4 h 4"/>
                  <a:gd name="T2" fmla="*/ 1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449" name="Freeform 4457"/>
              <p:cNvSpPr>
                <a:spLocks/>
              </p:cNvSpPr>
              <p:nvPr/>
            </p:nvSpPr>
            <p:spPr bwMode="auto">
              <a:xfrm>
                <a:off x="4733" y="2904"/>
                <a:ext cx="5" cy="5"/>
              </a:xfrm>
              <a:custGeom>
                <a:avLst/>
                <a:gdLst>
                  <a:gd name="T0" fmla="*/ 0 w 5"/>
                  <a:gd name="T1" fmla="*/ 5 h 5"/>
                  <a:gd name="T2" fmla="*/ 5 w 5"/>
                  <a:gd name="T3" fmla="*/ 0 h 5"/>
                  <a:gd name="T4" fmla="*/ 0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5"/>
                    </a:moveTo>
                    <a:lnTo>
                      <a:pt x="5"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50" name="Freeform 4458"/>
              <p:cNvSpPr>
                <a:spLocks/>
              </p:cNvSpPr>
              <p:nvPr/>
            </p:nvSpPr>
            <p:spPr bwMode="auto">
              <a:xfrm>
                <a:off x="4728" y="2907"/>
                <a:ext cx="2" cy="5"/>
              </a:xfrm>
              <a:custGeom>
                <a:avLst/>
                <a:gdLst>
                  <a:gd name="T0" fmla="*/ 0 w 2"/>
                  <a:gd name="T1" fmla="*/ 5 h 5"/>
                  <a:gd name="T2" fmla="*/ 2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51" name="Freeform 4459"/>
              <p:cNvSpPr>
                <a:spLocks/>
              </p:cNvSpPr>
              <p:nvPr/>
            </p:nvSpPr>
            <p:spPr bwMode="auto">
              <a:xfrm>
                <a:off x="5584" y="2907"/>
                <a:ext cx="9" cy="87"/>
              </a:xfrm>
              <a:custGeom>
                <a:avLst/>
                <a:gdLst>
                  <a:gd name="T0" fmla="*/ 0 w 9"/>
                  <a:gd name="T1" fmla="*/ 87 h 87"/>
                  <a:gd name="T2" fmla="*/ 3 w 9"/>
                  <a:gd name="T3" fmla="*/ 31 h 87"/>
                  <a:gd name="T4" fmla="*/ 6 w 9"/>
                  <a:gd name="T5" fmla="*/ 5 h 87"/>
                  <a:gd name="T6" fmla="*/ 9 w 9"/>
                  <a:gd name="T7" fmla="*/ 0 h 87"/>
                  <a:gd name="T8" fmla="*/ 0 60000 65536"/>
                  <a:gd name="T9" fmla="*/ 0 60000 65536"/>
                  <a:gd name="T10" fmla="*/ 0 60000 65536"/>
                  <a:gd name="T11" fmla="*/ 0 60000 65536"/>
                  <a:gd name="T12" fmla="*/ 0 w 9"/>
                  <a:gd name="T13" fmla="*/ 0 h 87"/>
                  <a:gd name="T14" fmla="*/ 9 w 9"/>
                  <a:gd name="T15" fmla="*/ 87 h 87"/>
                </a:gdLst>
                <a:ahLst/>
                <a:cxnLst>
                  <a:cxn ang="T8">
                    <a:pos x="T0" y="T1"/>
                  </a:cxn>
                  <a:cxn ang="T9">
                    <a:pos x="T2" y="T3"/>
                  </a:cxn>
                  <a:cxn ang="T10">
                    <a:pos x="T4" y="T5"/>
                  </a:cxn>
                  <a:cxn ang="T11">
                    <a:pos x="T6" y="T7"/>
                  </a:cxn>
                </a:cxnLst>
                <a:rect l="T12" t="T13" r="T14" b="T15"/>
                <a:pathLst>
                  <a:path w="9" h="87">
                    <a:moveTo>
                      <a:pt x="0" y="87"/>
                    </a:moveTo>
                    <a:lnTo>
                      <a:pt x="3" y="31"/>
                    </a:lnTo>
                    <a:lnTo>
                      <a:pt x="6" y="5"/>
                    </a:lnTo>
                    <a:lnTo>
                      <a:pt x="9" y="0"/>
                    </a:lnTo>
                  </a:path>
                </a:pathLst>
              </a:custGeom>
              <a:noFill/>
              <a:ln w="3175">
                <a:solidFill>
                  <a:srgbClr val="000000"/>
                </a:solidFill>
                <a:miter lim="800000"/>
                <a:headEnd/>
                <a:tailEnd/>
              </a:ln>
            </p:spPr>
            <p:txBody>
              <a:bodyPr/>
              <a:lstStyle/>
              <a:p>
                <a:pPr algn="ctr" eaLnBrk="0" hangingPunct="0"/>
                <a:endParaRPr lang="en-US" dirty="0"/>
              </a:p>
            </p:txBody>
          </p:sp>
          <p:sp>
            <p:nvSpPr>
              <p:cNvPr id="452" name="Line 4460"/>
              <p:cNvSpPr>
                <a:spLocks noChangeShapeType="1"/>
              </p:cNvSpPr>
              <p:nvPr/>
            </p:nvSpPr>
            <p:spPr bwMode="auto">
              <a:xfrm flipH="1">
                <a:off x="5584" y="2907"/>
                <a:ext cx="9" cy="99"/>
              </a:xfrm>
              <a:prstGeom prst="line">
                <a:avLst/>
              </a:prstGeom>
              <a:noFill/>
              <a:ln w="3175">
                <a:solidFill>
                  <a:srgbClr val="000000"/>
                </a:solidFill>
                <a:miter lim="800000"/>
                <a:headEnd/>
                <a:tailEnd/>
              </a:ln>
            </p:spPr>
            <p:txBody>
              <a:bodyPr/>
              <a:lstStyle/>
              <a:p>
                <a:endParaRPr lang="en-US" dirty="0"/>
              </a:p>
            </p:txBody>
          </p:sp>
          <p:sp>
            <p:nvSpPr>
              <p:cNvPr id="453" name="Line 4461"/>
              <p:cNvSpPr>
                <a:spLocks noChangeShapeType="1"/>
              </p:cNvSpPr>
              <p:nvPr/>
            </p:nvSpPr>
            <p:spPr bwMode="auto">
              <a:xfrm flipV="1">
                <a:off x="5584" y="2994"/>
                <a:ext cx="1" cy="12"/>
              </a:xfrm>
              <a:prstGeom prst="line">
                <a:avLst/>
              </a:prstGeom>
              <a:noFill/>
              <a:ln w="3175">
                <a:solidFill>
                  <a:srgbClr val="000000"/>
                </a:solidFill>
                <a:miter lim="800000"/>
                <a:headEnd/>
                <a:tailEnd/>
              </a:ln>
            </p:spPr>
            <p:txBody>
              <a:bodyPr/>
              <a:lstStyle/>
              <a:p>
                <a:endParaRPr lang="en-US" dirty="0"/>
              </a:p>
            </p:txBody>
          </p:sp>
          <p:sp>
            <p:nvSpPr>
              <p:cNvPr id="454" name="Line 4462"/>
              <p:cNvSpPr>
                <a:spLocks noChangeShapeType="1"/>
              </p:cNvSpPr>
              <p:nvPr/>
            </p:nvSpPr>
            <p:spPr bwMode="auto">
              <a:xfrm>
                <a:off x="5584" y="2994"/>
                <a:ext cx="1" cy="1"/>
              </a:xfrm>
              <a:prstGeom prst="line">
                <a:avLst/>
              </a:prstGeom>
              <a:noFill/>
              <a:ln w="3175">
                <a:solidFill>
                  <a:srgbClr val="000000"/>
                </a:solidFill>
                <a:miter lim="800000"/>
                <a:headEnd/>
                <a:tailEnd/>
              </a:ln>
            </p:spPr>
            <p:txBody>
              <a:bodyPr/>
              <a:lstStyle/>
              <a:p>
                <a:endParaRPr lang="en-US" dirty="0"/>
              </a:p>
            </p:txBody>
          </p:sp>
          <p:sp>
            <p:nvSpPr>
              <p:cNvPr id="455" name="Line 4463"/>
              <p:cNvSpPr>
                <a:spLocks noChangeShapeType="1"/>
              </p:cNvSpPr>
              <p:nvPr/>
            </p:nvSpPr>
            <p:spPr bwMode="auto">
              <a:xfrm flipV="1">
                <a:off x="4723" y="2909"/>
                <a:ext cx="2" cy="1"/>
              </a:xfrm>
              <a:prstGeom prst="line">
                <a:avLst/>
              </a:prstGeom>
              <a:noFill/>
              <a:ln w="3175">
                <a:solidFill>
                  <a:srgbClr val="000000"/>
                </a:solidFill>
                <a:miter lim="800000"/>
                <a:headEnd/>
                <a:tailEnd/>
              </a:ln>
            </p:spPr>
            <p:txBody>
              <a:bodyPr/>
              <a:lstStyle/>
              <a:p>
                <a:endParaRPr lang="en-US" dirty="0"/>
              </a:p>
            </p:txBody>
          </p:sp>
          <p:sp>
            <p:nvSpPr>
              <p:cNvPr id="456" name="Freeform 4464"/>
              <p:cNvSpPr>
                <a:spLocks/>
              </p:cNvSpPr>
              <p:nvPr/>
            </p:nvSpPr>
            <p:spPr bwMode="auto">
              <a:xfrm>
                <a:off x="4707" y="2909"/>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57" name="Freeform 4465"/>
              <p:cNvSpPr>
                <a:spLocks/>
              </p:cNvSpPr>
              <p:nvPr/>
            </p:nvSpPr>
            <p:spPr bwMode="auto">
              <a:xfrm>
                <a:off x="4725" y="2912"/>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58" name="Line 4466"/>
              <p:cNvSpPr>
                <a:spLocks noChangeShapeType="1"/>
              </p:cNvSpPr>
              <p:nvPr/>
            </p:nvSpPr>
            <p:spPr bwMode="auto">
              <a:xfrm>
                <a:off x="4734" y="2914"/>
                <a:ext cx="2" cy="1"/>
              </a:xfrm>
              <a:prstGeom prst="line">
                <a:avLst/>
              </a:prstGeom>
              <a:noFill/>
              <a:ln w="3175">
                <a:solidFill>
                  <a:srgbClr val="000000"/>
                </a:solidFill>
                <a:miter lim="800000"/>
                <a:headEnd/>
                <a:tailEnd/>
              </a:ln>
            </p:spPr>
            <p:txBody>
              <a:bodyPr/>
              <a:lstStyle/>
              <a:p>
                <a:endParaRPr lang="en-US" dirty="0"/>
              </a:p>
            </p:txBody>
          </p:sp>
          <p:sp>
            <p:nvSpPr>
              <p:cNvPr id="459" name="Line 4467"/>
              <p:cNvSpPr>
                <a:spLocks noChangeShapeType="1"/>
              </p:cNvSpPr>
              <p:nvPr/>
            </p:nvSpPr>
            <p:spPr bwMode="auto">
              <a:xfrm flipV="1">
                <a:off x="4723" y="2915"/>
                <a:ext cx="2" cy="2"/>
              </a:xfrm>
              <a:prstGeom prst="line">
                <a:avLst/>
              </a:prstGeom>
              <a:noFill/>
              <a:ln w="3175">
                <a:solidFill>
                  <a:srgbClr val="000000"/>
                </a:solidFill>
                <a:miter lim="800000"/>
                <a:headEnd/>
                <a:tailEnd/>
              </a:ln>
            </p:spPr>
            <p:txBody>
              <a:bodyPr/>
              <a:lstStyle/>
              <a:p>
                <a:endParaRPr lang="en-US" dirty="0"/>
              </a:p>
            </p:txBody>
          </p:sp>
          <p:sp>
            <p:nvSpPr>
              <p:cNvPr id="460" name="Freeform 4468"/>
              <p:cNvSpPr>
                <a:spLocks/>
              </p:cNvSpPr>
              <p:nvPr/>
            </p:nvSpPr>
            <p:spPr bwMode="auto">
              <a:xfrm>
                <a:off x="4734" y="2917"/>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61" name="Line 4469"/>
              <p:cNvSpPr>
                <a:spLocks noChangeShapeType="1"/>
              </p:cNvSpPr>
              <p:nvPr/>
            </p:nvSpPr>
            <p:spPr bwMode="auto">
              <a:xfrm flipV="1">
                <a:off x="4725" y="2915"/>
                <a:ext cx="1" cy="2"/>
              </a:xfrm>
              <a:prstGeom prst="line">
                <a:avLst/>
              </a:prstGeom>
              <a:noFill/>
              <a:ln w="3175">
                <a:solidFill>
                  <a:srgbClr val="000000"/>
                </a:solidFill>
                <a:miter lim="800000"/>
                <a:headEnd/>
                <a:tailEnd/>
              </a:ln>
            </p:spPr>
            <p:txBody>
              <a:bodyPr/>
              <a:lstStyle/>
              <a:p>
                <a:endParaRPr lang="en-US" dirty="0"/>
              </a:p>
            </p:txBody>
          </p:sp>
          <p:sp>
            <p:nvSpPr>
              <p:cNvPr id="462" name="Freeform 4470"/>
              <p:cNvSpPr>
                <a:spLocks/>
              </p:cNvSpPr>
              <p:nvPr/>
            </p:nvSpPr>
            <p:spPr bwMode="auto">
              <a:xfrm>
                <a:off x="4704" y="2918"/>
                <a:ext cx="5" cy="5"/>
              </a:xfrm>
              <a:custGeom>
                <a:avLst/>
                <a:gdLst>
                  <a:gd name="T0" fmla="*/ 0 w 5"/>
                  <a:gd name="T1" fmla="*/ 5 h 5"/>
                  <a:gd name="T2" fmla="*/ 5 w 5"/>
                  <a:gd name="T3" fmla="*/ 0 h 5"/>
                  <a:gd name="T4" fmla="*/ 0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5"/>
                    </a:moveTo>
                    <a:lnTo>
                      <a:pt x="5"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63" name="Line 4471"/>
              <p:cNvSpPr>
                <a:spLocks noChangeShapeType="1"/>
              </p:cNvSpPr>
              <p:nvPr/>
            </p:nvSpPr>
            <p:spPr bwMode="auto">
              <a:xfrm flipV="1">
                <a:off x="4710" y="2925"/>
                <a:ext cx="1" cy="1"/>
              </a:xfrm>
              <a:prstGeom prst="line">
                <a:avLst/>
              </a:prstGeom>
              <a:noFill/>
              <a:ln w="3175">
                <a:solidFill>
                  <a:srgbClr val="000000"/>
                </a:solidFill>
                <a:miter lim="800000"/>
                <a:headEnd/>
                <a:tailEnd/>
              </a:ln>
            </p:spPr>
            <p:txBody>
              <a:bodyPr/>
              <a:lstStyle/>
              <a:p>
                <a:endParaRPr lang="en-US" dirty="0"/>
              </a:p>
            </p:txBody>
          </p:sp>
          <p:sp>
            <p:nvSpPr>
              <p:cNvPr id="464" name="Freeform 4472"/>
              <p:cNvSpPr>
                <a:spLocks/>
              </p:cNvSpPr>
              <p:nvPr/>
            </p:nvSpPr>
            <p:spPr bwMode="auto">
              <a:xfrm>
                <a:off x="4707" y="2963"/>
                <a:ext cx="47" cy="23"/>
              </a:xfrm>
              <a:custGeom>
                <a:avLst/>
                <a:gdLst>
                  <a:gd name="T0" fmla="*/ 24 w 47"/>
                  <a:gd name="T1" fmla="*/ 5 h 23"/>
                  <a:gd name="T2" fmla="*/ 29 w 47"/>
                  <a:gd name="T3" fmla="*/ 0 h 23"/>
                  <a:gd name="T4" fmla="*/ 40 w 47"/>
                  <a:gd name="T5" fmla="*/ 8 h 23"/>
                  <a:gd name="T6" fmla="*/ 47 w 47"/>
                  <a:gd name="T7" fmla="*/ 8 h 23"/>
                  <a:gd name="T8" fmla="*/ 24 w 47"/>
                  <a:gd name="T9" fmla="*/ 23 h 23"/>
                  <a:gd name="T10" fmla="*/ 16 w 47"/>
                  <a:gd name="T11" fmla="*/ 23 h 23"/>
                  <a:gd name="T12" fmla="*/ 0 w 47"/>
                  <a:gd name="T13" fmla="*/ 18 h 23"/>
                  <a:gd name="T14" fmla="*/ 0 60000 65536"/>
                  <a:gd name="T15" fmla="*/ 0 60000 65536"/>
                  <a:gd name="T16" fmla="*/ 0 60000 65536"/>
                  <a:gd name="T17" fmla="*/ 0 60000 65536"/>
                  <a:gd name="T18" fmla="*/ 0 60000 65536"/>
                  <a:gd name="T19" fmla="*/ 0 60000 65536"/>
                  <a:gd name="T20" fmla="*/ 0 60000 65536"/>
                  <a:gd name="T21" fmla="*/ 0 w 47"/>
                  <a:gd name="T22" fmla="*/ 0 h 23"/>
                  <a:gd name="T23" fmla="*/ 47 w 4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3">
                    <a:moveTo>
                      <a:pt x="24" y="5"/>
                    </a:moveTo>
                    <a:lnTo>
                      <a:pt x="29" y="0"/>
                    </a:lnTo>
                    <a:lnTo>
                      <a:pt x="40" y="8"/>
                    </a:lnTo>
                    <a:lnTo>
                      <a:pt x="47" y="8"/>
                    </a:lnTo>
                    <a:lnTo>
                      <a:pt x="24" y="23"/>
                    </a:lnTo>
                    <a:lnTo>
                      <a:pt x="16" y="23"/>
                    </a:lnTo>
                    <a:lnTo>
                      <a:pt x="0" y="18"/>
                    </a:lnTo>
                  </a:path>
                </a:pathLst>
              </a:custGeom>
              <a:noFill/>
              <a:ln w="3175">
                <a:solidFill>
                  <a:srgbClr val="000000"/>
                </a:solidFill>
                <a:miter lim="800000"/>
                <a:headEnd/>
                <a:tailEnd/>
              </a:ln>
            </p:spPr>
            <p:txBody>
              <a:bodyPr/>
              <a:lstStyle/>
              <a:p>
                <a:pPr algn="ctr" eaLnBrk="0" hangingPunct="0"/>
                <a:endParaRPr lang="en-US" dirty="0"/>
              </a:p>
            </p:txBody>
          </p:sp>
          <p:sp>
            <p:nvSpPr>
              <p:cNvPr id="465" name="Freeform 4473"/>
              <p:cNvSpPr>
                <a:spLocks/>
              </p:cNvSpPr>
              <p:nvPr/>
            </p:nvSpPr>
            <p:spPr bwMode="auto">
              <a:xfrm>
                <a:off x="4676" y="2925"/>
                <a:ext cx="31" cy="56"/>
              </a:xfrm>
              <a:custGeom>
                <a:avLst/>
                <a:gdLst>
                  <a:gd name="T0" fmla="*/ 31 w 31"/>
                  <a:gd name="T1" fmla="*/ 56 h 56"/>
                  <a:gd name="T2" fmla="*/ 7 w 31"/>
                  <a:gd name="T3" fmla="*/ 37 h 56"/>
                  <a:gd name="T4" fmla="*/ 0 w 31"/>
                  <a:gd name="T5" fmla="*/ 0 h 56"/>
                  <a:gd name="T6" fmla="*/ 7 w 31"/>
                  <a:gd name="T7" fmla="*/ 33 h 56"/>
                  <a:gd name="T8" fmla="*/ 12 w 31"/>
                  <a:gd name="T9" fmla="*/ 29 h 56"/>
                  <a:gd name="T10" fmla="*/ 18 w 31"/>
                  <a:gd name="T11" fmla="*/ 33 h 56"/>
                  <a:gd name="T12" fmla="*/ 15 w 31"/>
                  <a:gd name="T13" fmla="*/ 35 h 56"/>
                  <a:gd name="T14" fmla="*/ 18 w 31"/>
                  <a:gd name="T15" fmla="*/ 38 h 5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56"/>
                  <a:gd name="T26" fmla="*/ 31 w 31"/>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56">
                    <a:moveTo>
                      <a:pt x="31" y="56"/>
                    </a:moveTo>
                    <a:lnTo>
                      <a:pt x="7" y="37"/>
                    </a:lnTo>
                    <a:lnTo>
                      <a:pt x="0" y="0"/>
                    </a:lnTo>
                    <a:lnTo>
                      <a:pt x="7" y="33"/>
                    </a:lnTo>
                    <a:lnTo>
                      <a:pt x="12" y="29"/>
                    </a:lnTo>
                    <a:lnTo>
                      <a:pt x="18" y="33"/>
                    </a:lnTo>
                    <a:lnTo>
                      <a:pt x="15" y="35"/>
                    </a:lnTo>
                    <a:lnTo>
                      <a:pt x="18" y="38"/>
                    </a:lnTo>
                  </a:path>
                </a:pathLst>
              </a:custGeom>
              <a:noFill/>
              <a:ln w="3175">
                <a:solidFill>
                  <a:srgbClr val="000000"/>
                </a:solidFill>
                <a:miter lim="800000"/>
                <a:headEnd/>
                <a:tailEnd/>
              </a:ln>
            </p:spPr>
            <p:txBody>
              <a:bodyPr/>
              <a:lstStyle/>
              <a:p>
                <a:pPr algn="ctr" eaLnBrk="0" hangingPunct="0"/>
                <a:endParaRPr lang="en-US" dirty="0"/>
              </a:p>
            </p:txBody>
          </p:sp>
          <p:sp>
            <p:nvSpPr>
              <p:cNvPr id="466" name="Freeform 4474"/>
              <p:cNvSpPr>
                <a:spLocks/>
              </p:cNvSpPr>
              <p:nvPr/>
            </p:nvSpPr>
            <p:spPr bwMode="auto">
              <a:xfrm>
                <a:off x="4694" y="2960"/>
                <a:ext cx="37" cy="16"/>
              </a:xfrm>
              <a:custGeom>
                <a:avLst/>
                <a:gdLst>
                  <a:gd name="T0" fmla="*/ 0 w 37"/>
                  <a:gd name="T1" fmla="*/ 3 h 16"/>
                  <a:gd name="T2" fmla="*/ 2 w 37"/>
                  <a:gd name="T3" fmla="*/ 0 h 16"/>
                  <a:gd name="T4" fmla="*/ 23 w 37"/>
                  <a:gd name="T5" fmla="*/ 6 h 16"/>
                  <a:gd name="T6" fmla="*/ 31 w 37"/>
                  <a:gd name="T7" fmla="*/ 11 h 16"/>
                  <a:gd name="T8" fmla="*/ 29 w 37"/>
                  <a:gd name="T9" fmla="*/ 16 h 16"/>
                  <a:gd name="T10" fmla="*/ 36 w 37"/>
                  <a:gd name="T11" fmla="*/ 14 h 16"/>
                  <a:gd name="T12" fmla="*/ 37 w 37"/>
                  <a:gd name="T13" fmla="*/ 8 h 16"/>
                  <a:gd name="T14" fmla="*/ 0 60000 65536"/>
                  <a:gd name="T15" fmla="*/ 0 60000 65536"/>
                  <a:gd name="T16" fmla="*/ 0 60000 65536"/>
                  <a:gd name="T17" fmla="*/ 0 60000 65536"/>
                  <a:gd name="T18" fmla="*/ 0 60000 65536"/>
                  <a:gd name="T19" fmla="*/ 0 60000 65536"/>
                  <a:gd name="T20" fmla="*/ 0 60000 65536"/>
                  <a:gd name="T21" fmla="*/ 0 w 37"/>
                  <a:gd name="T22" fmla="*/ 0 h 16"/>
                  <a:gd name="T23" fmla="*/ 37 w 3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6">
                    <a:moveTo>
                      <a:pt x="0" y="3"/>
                    </a:moveTo>
                    <a:lnTo>
                      <a:pt x="2" y="0"/>
                    </a:lnTo>
                    <a:lnTo>
                      <a:pt x="23" y="6"/>
                    </a:lnTo>
                    <a:lnTo>
                      <a:pt x="31" y="11"/>
                    </a:lnTo>
                    <a:lnTo>
                      <a:pt x="29" y="16"/>
                    </a:lnTo>
                    <a:lnTo>
                      <a:pt x="36" y="14"/>
                    </a:lnTo>
                    <a:lnTo>
                      <a:pt x="37" y="8"/>
                    </a:lnTo>
                  </a:path>
                </a:pathLst>
              </a:custGeom>
              <a:noFill/>
              <a:ln w="3175">
                <a:solidFill>
                  <a:srgbClr val="000000"/>
                </a:solidFill>
                <a:miter lim="800000"/>
                <a:headEnd/>
                <a:tailEnd/>
              </a:ln>
            </p:spPr>
            <p:txBody>
              <a:bodyPr/>
              <a:lstStyle/>
              <a:p>
                <a:pPr algn="ctr" eaLnBrk="0" hangingPunct="0"/>
                <a:endParaRPr lang="en-US" dirty="0"/>
              </a:p>
            </p:txBody>
          </p:sp>
          <p:sp>
            <p:nvSpPr>
              <p:cNvPr id="467" name="Freeform 4475"/>
              <p:cNvSpPr>
                <a:spLocks/>
              </p:cNvSpPr>
              <p:nvPr/>
            </p:nvSpPr>
            <p:spPr bwMode="auto">
              <a:xfrm>
                <a:off x="4731" y="2965"/>
                <a:ext cx="5" cy="5"/>
              </a:xfrm>
              <a:custGeom>
                <a:avLst/>
                <a:gdLst>
                  <a:gd name="T0" fmla="*/ 0 w 5"/>
                  <a:gd name="T1" fmla="*/ 3 h 5"/>
                  <a:gd name="T2" fmla="*/ 5 w 5"/>
                  <a:gd name="T3" fmla="*/ 5 h 5"/>
                  <a:gd name="T4" fmla="*/ 3 w 5"/>
                  <a:gd name="T5" fmla="*/ 0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5" y="5"/>
                    </a:ln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68" name="Line 4476"/>
              <p:cNvSpPr>
                <a:spLocks noChangeShapeType="1"/>
              </p:cNvSpPr>
              <p:nvPr/>
            </p:nvSpPr>
            <p:spPr bwMode="auto">
              <a:xfrm flipV="1">
                <a:off x="4694" y="2962"/>
                <a:ext cx="1" cy="1"/>
              </a:xfrm>
              <a:prstGeom prst="line">
                <a:avLst/>
              </a:prstGeom>
              <a:noFill/>
              <a:ln w="3175">
                <a:solidFill>
                  <a:srgbClr val="000000"/>
                </a:solidFill>
                <a:miter lim="800000"/>
                <a:headEnd/>
                <a:tailEnd/>
              </a:ln>
            </p:spPr>
            <p:txBody>
              <a:bodyPr/>
              <a:lstStyle/>
              <a:p>
                <a:endParaRPr lang="en-US" dirty="0"/>
              </a:p>
            </p:txBody>
          </p:sp>
          <p:sp>
            <p:nvSpPr>
              <p:cNvPr id="469" name="Freeform 4477"/>
              <p:cNvSpPr>
                <a:spLocks/>
              </p:cNvSpPr>
              <p:nvPr/>
            </p:nvSpPr>
            <p:spPr bwMode="auto">
              <a:xfrm>
                <a:off x="4712" y="2928"/>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470" name="Freeform 4478"/>
              <p:cNvSpPr>
                <a:spLocks/>
              </p:cNvSpPr>
              <p:nvPr/>
            </p:nvSpPr>
            <p:spPr bwMode="auto">
              <a:xfrm>
                <a:off x="4738" y="2930"/>
                <a:ext cx="5" cy="1"/>
              </a:xfrm>
              <a:custGeom>
                <a:avLst/>
                <a:gdLst>
                  <a:gd name="T0" fmla="*/ 0 w 5"/>
                  <a:gd name="T1" fmla="*/ 0 h 1"/>
                  <a:gd name="T2" fmla="*/ 5 w 5"/>
                  <a:gd name="T3" fmla="*/ 1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71" name="Line 4479"/>
              <p:cNvSpPr>
                <a:spLocks noChangeShapeType="1"/>
              </p:cNvSpPr>
              <p:nvPr/>
            </p:nvSpPr>
            <p:spPr bwMode="auto">
              <a:xfrm>
                <a:off x="4760" y="2931"/>
                <a:ext cx="1" cy="1"/>
              </a:xfrm>
              <a:prstGeom prst="line">
                <a:avLst/>
              </a:prstGeom>
              <a:noFill/>
              <a:ln w="3175">
                <a:solidFill>
                  <a:srgbClr val="000000"/>
                </a:solidFill>
                <a:miter lim="800000"/>
                <a:headEnd/>
                <a:tailEnd/>
              </a:ln>
            </p:spPr>
            <p:txBody>
              <a:bodyPr/>
              <a:lstStyle/>
              <a:p>
                <a:endParaRPr lang="en-US" dirty="0"/>
              </a:p>
            </p:txBody>
          </p:sp>
          <p:sp>
            <p:nvSpPr>
              <p:cNvPr id="472" name="Freeform 4480"/>
              <p:cNvSpPr>
                <a:spLocks/>
              </p:cNvSpPr>
              <p:nvPr/>
            </p:nvSpPr>
            <p:spPr bwMode="auto">
              <a:xfrm>
                <a:off x="4754" y="2931"/>
                <a:ext cx="3" cy="3"/>
              </a:xfrm>
              <a:custGeom>
                <a:avLst/>
                <a:gdLst>
                  <a:gd name="T0" fmla="*/ 0 w 3"/>
                  <a:gd name="T1" fmla="*/ 3 h 3"/>
                  <a:gd name="T2" fmla="*/ 3 w 3"/>
                  <a:gd name="T3" fmla="*/ 0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73" name="Freeform 4481"/>
              <p:cNvSpPr>
                <a:spLocks/>
              </p:cNvSpPr>
              <p:nvPr/>
            </p:nvSpPr>
            <p:spPr bwMode="auto">
              <a:xfrm>
                <a:off x="4728" y="2933"/>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74" name="Freeform 4482"/>
              <p:cNvSpPr>
                <a:spLocks/>
              </p:cNvSpPr>
              <p:nvPr/>
            </p:nvSpPr>
            <p:spPr bwMode="auto">
              <a:xfrm>
                <a:off x="4743" y="2934"/>
                <a:ext cx="1" cy="4"/>
              </a:xfrm>
              <a:custGeom>
                <a:avLst/>
                <a:gdLst>
                  <a:gd name="T0" fmla="*/ 0 w 1"/>
                  <a:gd name="T1" fmla="*/ 4 h 4"/>
                  <a:gd name="T2" fmla="*/ 0 w 1"/>
                  <a:gd name="T3" fmla="*/ 0 h 4"/>
                  <a:gd name="T4" fmla="*/ 1 w 1"/>
                  <a:gd name="T5" fmla="*/ 2 h 4"/>
                  <a:gd name="T6" fmla="*/ 0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4"/>
                    </a:moveTo>
                    <a:lnTo>
                      <a:pt x="0" y="0"/>
                    </a:lnTo>
                    <a:lnTo>
                      <a:pt x="1" y="2"/>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475" name="Line 4483"/>
              <p:cNvSpPr>
                <a:spLocks noChangeShapeType="1"/>
              </p:cNvSpPr>
              <p:nvPr/>
            </p:nvSpPr>
            <p:spPr bwMode="auto">
              <a:xfrm>
                <a:off x="4827" y="3027"/>
                <a:ext cx="1" cy="1"/>
              </a:xfrm>
              <a:prstGeom prst="line">
                <a:avLst/>
              </a:prstGeom>
              <a:noFill/>
              <a:ln w="3175">
                <a:solidFill>
                  <a:srgbClr val="000000"/>
                </a:solidFill>
                <a:miter lim="800000"/>
                <a:headEnd/>
                <a:tailEnd/>
              </a:ln>
            </p:spPr>
            <p:txBody>
              <a:bodyPr/>
              <a:lstStyle/>
              <a:p>
                <a:endParaRPr lang="en-US" dirty="0"/>
              </a:p>
            </p:txBody>
          </p:sp>
          <p:sp>
            <p:nvSpPr>
              <p:cNvPr id="476" name="Freeform 4484"/>
              <p:cNvSpPr>
                <a:spLocks/>
              </p:cNvSpPr>
              <p:nvPr/>
            </p:nvSpPr>
            <p:spPr bwMode="auto">
              <a:xfrm>
                <a:off x="4828" y="2939"/>
                <a:ext cx="118" cy="95"/>
              </a:xfrm>
              <a:custGeom>
                <a:avLst/>
                <a:gdLst>
                  <a:gd name="T0" fmla="*/ 0 w 118"/>
                  <a:gd name="T1" fmla="*/ 88 h 95"/>
                  <a:gd name="T2" fmla="*/ 12 w 118"/>
                  <a:gd name="T3" fmla="*/ 88 h 95"/>
                  <a:gd name="T4" fmla="*/ 12 w 118"/>
                  <a:gd name="T5" fmla="*/ 95 h 95"/>
                  <a:gd name="T6" fmla="*/ 80 w 118"/>
                  <a:gd name="T7" fmla="*/ 93 h 95"/>
                  <a:gd name="T8" fmla="*/ 78 w 118"/>
                  <a:gd name="T9" fmla="*/ 45 h 95"/>
                  <a:gd name="T10" fmla="*/ 118 w 118"/>
                  <a:gd name="T11" fmla="*/ 43 h 95"/>
                  <a:gd name="T12" fmla="*/ 118 w 118"/>
                  <a:gd name="T13" fmla="*/ 0 h 95"/>
                  <a:gd name="T14" fmla="*/ 0 60000 65536"/>
                  <a:gd name="T15" fmla="*/ 0 60000 65536"/>
                  <a:gd name="T16" fmla="*/ 0 60000 65536"/>
                  <a:gd name="T17" fmla="*/ 0 60000 65536"/>
                  <a:gd name="T18" fmla="*/ 0 60000 65536"/>
                  <a:gd name="T19" fmla="*/ 0 60000 65536"/>
                  <a:gd name="T20" fmla="*/ 0 60000 65536"/>
                  <a:gd name="T21" fmla="*/ 0 w 118"/>
                  <a:gd name="T22" fmla="*/ 0 h 95"/>
                  <a:gd name="T23" fmla="*/ 118 w 118"/>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5">
                    <a:moveTo>
                      <a:pt x="0" y="88"/>
                    </a:moveTo>
                    <a:lnTo>
                      <a:pt x="12" y="88"/>
                    </a:lnTo>
                    <a:lnTo>
                      <a:pt x="12" y="95"/>
                    </a:lnTo>
                    <a:lnTo>
                      <a:pt x="80" y="93"/>
                    </a:lnTo>
                    <a:lnTo>
                      <a:pt x="78" y="45"/>
                    </a:lnTo>
                    <a:lnTo>
                      <a:pt x="118" y="43"/>
                    </a:lnTo>
                    <a:lnTo>
                      <a:pt x="118" y="0"/>
                    </a:lnTo>
                  </a:path>
                </a:pathLst>
              </a:custGeom>
              <a:noFill/>
              <a:ln w="3175">
                <a:solidFill>
                  <a:srgbClr val="000000"/>
                </a:solidFill>
                <a:miter lim="800000"/>
                <a:headEnd/>
                <a:tailEnd/>
              </a:ln>
            </p:spPr>
            <p:txBody>
              <a:bodyPr/>
              <a:lstStyle/>
              <a:p>
                <a:pPr algn="ctr" eaLnBrk="0" hangingPunct="0"/>
                <a:endParaRPr lang="en-US" dirty="0"/>
              </a:p>
            </p:txBody>
          </p:sp>
          <p:sp>
            <p:nvSpPr>
              <p:cNvPr id="477" name="Freeform 4485"/>
              <p:cNvSpPr>
                <a:spLocks/>
              </p:cNvSpPr>
              <p:nvPr/>
            </p:nvSpPr>
            <p:spPr bwMode="auto">
              <a:xfrm>
                <a:off x="4946" y="2936"/>
                <a:ext cx="128" cy="122"/>
              </a:xfrm>
              <a:custGeom>
                <a:avLst/>
                <a:gdLst>
                  <a:gd name="T0" fmla="*/ 0 w 128"/>
                  <a:gd name="T1" fmla="*/ 3 h 122"/>
                  <a:gd name="T2" fmla="*/ 123 w 128"/>
                  <a:gd name="T3" fmla="*/ 0 h 122"/>
                  <a:gd name="T4" fmla="*/ 128 w 128"/>
                  <a:gd name="T5" fmla="*/ 122 h 122"/>
                  <a:gd name="T6" fmla="*/ 0 60000 65536"/>
                  <a:gd name="T7" fmla="*/ 0 60000 65536"/>
                  <a:gd name="T8" fmla="*/ 0 60000 65536"/>
                  <a:gd name="T9" fmla="*/ 0 w 128"/>
                  <a:gd name="T10" fmla="*/ 0 h 122"/>
                  <a:gd name="T11" fmla="*/ 128 w 128"/>
                  <a:gd name="T12" fmla="*/ 122 h 122"/>
                </a:gdLst>
                <a:ahLst/>
                <a:cxnLst>
                  <a:cxn ang="T6">
                    <a:pos x="T0" y="T1"/>
                  </a:cxn>
                  <a:cxn ang="T7">
                    <a:pos x="T2" y="T3"/>
                  </a:cxn>
                  <a:cxn ang="T8">
                    <a:pos x="T4" y="T5"/>
                  </a:cxn>
                </a:cxnLst>
                <a:rect l="T9" t="T10" r="T11" b="T12"/>
                <a:pathLst>
                  <a:path w="128" h="122">
                    <a:moveTo>
                      <a:pt x="0" y="3"/>
                    </a:moveTo>
                    <a:lnTo>
                      <a:pt x="123" y="0"/>
                    </a:lnTo>
                    <a:lnTo>
                      <a:pt x="128" y="122"/>
                    </a:lnTo>
                  </a:path>
                </a:pathLst>
              </a:custGeom>
              <a:noFill/>
              <a:ln w="3175">
                <a:solidFill>
                  <a:srgbClr val="000000"/>
                </a:solidFill>
                <a:miter lim="800000"/>
                <a:headEnd/>
                <a:tailEnd/>
              </a:ln>
            </p:spPr>
            <p:txBody>
              <a:bodyPr/>
              <a:lstStyle/>
              <a:p>
                <a:pPr algn="ctr" eaLnBrk="0" hangingPunct="0"/>
                <a:endParaRPr lang="en-US" dirty="0"/>
              </a:p>
            </p:txBody>
          </p:sp>
          <p:sp>
            <p:nvSpPr>
              <p:cNvPr id="478" name="Freeform 4486"/>
              <p:cNvSpPr>
                <a:spLocks/>
              </p:cNvSpPr>
              <p:nvPr/>
            </p:nvSpPr>
            <p:spPr bwMode="auto">
              <a:xfrm>
                <a:off x="5073" y="3058"/>
                <a:ext cx="4" cy="3"/>
              </a:xfrm>
              <a:custGeom>
                <a:avLst/>
                <a:gdLst>
                  <a:gd name="T0" fmla="*/ 1 w 4"/>
                  <a:gd name="T1" fmla="*/ 0 h 3"/>
                  <a:gd name="T2" fmla="*/ 0 w 4"/>
                  <a:gd name="T3" fmla="*/ 3 h 3"/>
                  <a:gd name="T4" fmla="*/ 4 w 4"/>
                  <a:gd name="T5" fmla="*/ 1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1" y="0"/>
                    </a:moveTo>
                    <a:lnTo>
                      <a:pt x="0" y="3"/>
                    </a:lnTo>
                    <a:lnTo>
                      <a:pt x="4" y="1"/>
                    </a:lnTo>
                  </a:path>
                </a:pathLst>
              </a:custGeom>
              <a:noFill/>
              <a:ln w="3175">
                <a:solidFill>
                  <a:srgbClr val="000000"/>
                </a:solidFill>
                <a:miter lim="800000"/>
                <a:headEnd/>
                <a:tailEnd/>
              </a:ln>
            </p:spPr>
            <p:txBody>
              <a:bodyPr/>
              <a:lstStyle/>
              <a:p>
                <a:pPr algn="ctr" eaLnBrk="0" hangingPunct="0"/>
                <a:endParaRPr lang="en-US" dirty="0"/>
              </a:p>
            </p:txBody>
          </p:sp>
          <p:sp>
            <p:nvSpPr>
              <p:cNvPr id="479" name="Line 4487"/>
              <p:cNvSpPr>
                <a:spLocks noChangeShapeType="1"/>
              </p:cNvSpPr>
              <p:nvPr/>
            </p:nvSpPr>
            <p:spPr bwMode="auto">
              <a:xfrm flipV="1">
                <a:off x="5077" y="3053"/>
                <a:ext cx="164" cy="6"/>
              </a:xfrm>
              <a:prstGeom prst="line">
                <a:avLst/>
              </a:prstGeom>
              <a:noFill/>
              <a:ln w="3175">
                <a:solidFill>
                  <a:srgbClr val="000000"/>
                </a:solidFill>
                <a:miter lim="800000"/>
                <a:headEnd/>
                <a:tailEnd/>
              </a:ln>
            </p:spPr>
            <p:txBody>
              <a:bodyPr/>
              <a:lstStyle/>
              <a:p>
                <a:endParaRPr lang="en-US" dirty="0"/>
              </a:p>
            </p:txBody>
          </p:sp>
          <p:sp>
            <p:nvSpPr>
              <p:cNvPr id="480" name="Line 4488"/>
              <p:cNvSpPr>
                <a:spLocks noChangeShapeType="1"/>
              </p:cNvSpPr>
              <p:nvPr/>
            </p:nvSpPr>
            <p:spPr bwMode="auto">
              <a:xfrm>
                <a:off x="5241" y="3053"/>
                <a:ext cx="6" cy="131"/>
              </a:xfrm>
              <a:prstGeom prst="line">
                <a:avLst/>
              </a:prstGeom>
              <a:noFill/>
              <a:ln w="3175">
                <a:solidFill>
                  <a:srgbClr val="000000"/>
                </a:solidFill>
                <a:miter lim="800000"/>
                <a:headEnd/>
                <a:tailEnd/>
              </a:ln>
            </p:spPr>
            <p:txBody>
              <a:bodyPr/>
              <a:lstStyle/>
              <a:p>
                <a:endParaRPr lang="en-US" dirty="0"/>
              </a:p>
            </p:txBody>
          </p:sp>
          <p:sp>
            <p:nvSpPr>
              <p:cNvPr id="481" name="Line 4489"/>
              <p:cNvSpPr>
                <a:spLocks noChangeShapeType="1"/>
              </p:cNvSpPr>
              <p:nvPr/>
            </p:nvSpPr>
            <p:spPr bwMode="auto">
              <a:xfrm>
                <a:off x="5247" y="3184"/>
                <a:ext cx="2" cy="82"/>
              </a:xfrm>
              <a:prstGeom prst="line">
                <a:avLst/>
              </a:prstGeom>
              <a:noFill/>
              <a:ln w="3175">
                <a:solidFill>
                  <a:srgbClr val="000000"/>
                </a:solidFill>
                <a:miter lim="800000"/>
                <a:headEnd/>
                <a:tailEnd/>
              </a:ln>
            </p:spPr>
            <p:txBody>
              <a:bodyPr/>
              <a:lstStyle/>
              <a:p>
                <a:endParaRPr lang="en-US" dirty="0"/>
              </a:p>
            </p:txBody>
          </p:sp>
          <p:sp>
            <p:nvSpPr>
              <p:cNvPr id="482" name="Line 4490"/>
              <p:cNvSpPr>
                <a:spLocks noChangeShapeType="1"/>
              </p:cNvSpPr>
              <p:nvPr/>
            </p:nvSpPr>
            <p:spPr bwMode="auto">
              <a:xfrm flipH="1">
                <a:off x="5068" y="3266"/>
                <a:ext cx="181" cy="4"/>
              </a:xfrm>
              <a:prstGeom prst="line">
                <a:avLst/>
              </a:prstGeom>
              <a:noFill/>
              <a:ln w="3175">
                <a:solidFill>
                  <a:srgbClr val="000000"/>
                </a:solidFill>
                <a:miter lim="800000"/>
                <a:headEnd/>
                <a:tailEnd/>
              </a:ln>
            </p:spPr>
            <p:txBody>
              <a:bodyPr/>
              <a:lstStyle/>
              <a:p>
                <a:endParaRPr lang="en-US" dirty="0"/>
              </a:p>
            </p:txBody>
          </p:sp>
          <p:sp>
            <p:nvSpPr>
              <p:cNvPr id="483" name="Line 4491"/>
              <p:cNvSpPr>
                <a:spLocks noChangeShapeType="1"/>
              </p:cNvSpPr>
              <p:nvPr/>
            </p:nvSpPr>
            <p:spPr bwMode="auto">
              <a:xfrm flipH="1">
                <a:off x="5066" y="3270"/>
                <a:ext cx="2" cy="1"/>
              </a:xfrm>
              <a:prstGeom prst="line">
                <a:avLst/>
              </a:prstGeom>
              <a:noFill/>
              <a:ln w="3175">
                <a:solidFill>
                  <a:srgbClr val="000000"/>
                </a:solidFill>
                <a:miter lim="800000"/>
                <a:headEnd/>
                <a:tailEnd/>
              </a:ln>
            </p:spPr>
            <p:txBody>
              <a:bodyPr/>
              <a:lstStyle/>
              <a:p>
                <a:endParaRPr lang="en-US" dirty="0"/>
              </a:p>
            </p:txBody>
          </p:sp>
          <p:sp>
            <p:nvSpPr>
              <p:cNvPr id="484" name="Line 4492"/>
              <p:cNvSpPr>
                <a:spLocks noChangeShapeType="1"/>
              </p:cNvSpPr>
              <p:nvPr/>
            </p:nvSpPr>
            <p:spPr bwMode="auto">
              <a:xfrm flipH="1">
                <a:off x="5063" y="3270"/>
                <a:ext cx="3" cy="1"/>
              </a:xfrm>
              <a:prstGeom prst="line">
                <a:avLst/>
              </a:prstGeom>
              <a:noFill/>
              <a:ln w="3175">
                <a:solidFill>
                  <a:srgbClr val="000000"/>
                </a:solidFill>
                <a:miter lim="800000"/>
                <a:headEnd/>
                <a:tailEnd/>
              </a:ln>
            </p:spPr>
            <p:txBody>
              <a:bodyPr/>
              <a:lstStyle/>
              <a:p>
                <a:endParaRPr lang="en-US" dirty="0"/>
              </a:p>
            </p:txBody>
          </p:sp>
          <p:sp>
            <p:nvSpPr>
              <p:cNvPr id="485" name="Line 4493"/>
              <p:cNvSpPr>
                <a:spLocks noChangeShapeType="1"/>
              </p:cNvSpPr>
              <p:nvPr/>
            </p:nvSpPr>
            <p:spPr bwMode="auto">
              <a:xfrm>
                <a:off x="5063" y="3270"/>
                <a:ext cx="1" cy="1"/>
              </a:xfrm>
              <a:prstGeom prst="line">
                <a:avLst/>
              </a:prstGeom>
              <a:noFill/>
              <a:ln w="3175">
                <a:solidFill>
                  <a:srgbClr val="000000"/>
                </a:solidFill>
                <a:miter lim="800000"/>
                <a:headEnd/>
                <a:tailEnd/>
              </a:ln>
            </p:spPr>
            <p:txBody>
              <a:bodyPr/>
              <a:lstStyle/>
              <a:p>
                <a:endParaRPr lang="en-US" dirty="0"/>
              </a:p>
            </p:txBody>
          </p:sp>
          <p:sp>
            <p:nvSpPr>
              <p:cNvPr id="486" name="Line 4494"/>
              <p:cNvSpPr>
                <a:spLocks noChangeShapeType="1"/>
              </p:cNvSpPr>
              <p:nvPr/>
            </p:nvSpPr>
            <p:spPr bwMode="auto">
              <a:xfrm flipH="1">
                <a:off x="5047" y="3270"/>
                <a:ext cx="16" cy="1"/>
              </a:xfrm>
              <a:prstGeom prst="line">
                <a:avLst/>
              </a:prstGeom>
              <a:noFill/>
              <a:ln w="3175">
                <a:solidFill>
                  <a:srgbClr val="000000"/>
                </a:solidFill>
                <a:miter lim="800000"/>
                <a:headEnd/>
                <a:tailEnd/>
              </a:ln>
            </p:spPr>
            <p:txBody>
              <a:bodyPr/>
              <a:lstStyle/>
              <a:p>
                <a:endParaRPr lang="en-US" dirty="0"/>
              </a:p>
            </p:txBody>
          </p:sp>
          <p:sp>
            <p:nvSpPr>
              <p:cNvPr id="487" name="Freeform 4495"/>
              <p:cNvSpPr>
                <a:spLocks/>
              </p:cNvSpPr>
              <p:nvPr/>
            </p:nvSpPr>
            <p:spPr bwMode="auto">
              <a:xfrm>
                <a:off x="4851" y="3146"/>
                <a:ext cx="196" cy="124"/>
              </a:xfrm>
              <a:custGeom>
                <a:avLst/>
                <a:gdLst>
                  <a:gd name="T0" fmla="*/ 196 w 196"/>
                  <a:gd name="T1" fmla="*/ 124 h 124"/>
                  <a:gd name="T2" fmla="*/ 192 w 196"/>
                  <a:gd name="T3" fmla="*/ 116 h 124"/>
                  <a:gd name="T4" fmla="*/ 188 w 196"/>
                  <a:gd name="T5" fmla="*/ 115 h 124"/>
                  <a:gd name="T6" fmla="*/ 191 w 196"/>
                  <a:gd name="T7" fmla="*/ 121 h 124"/>
                  <a:gd name="T8" fmla="*/ 188 w 196"/>
                  <a:gd name="T9" fmla="*/ 123 h 124"/>
                  <a:gd name="T10" fmla="*/ 188 w 196"/>
                  <a:gd name="T11" fmla="*/ 116 h 124"/>
                  <a:gd name="T12" fmla="*/ 175 w 196"/>
                  <a:gd name="T13" fmla="*/ 105 h 124"/>
                  <a:gd name="T14" fmla="*/ 178 w 196"/>
                  <a:gd name="T15" fmla="*/ 94 h 124"/>
                  <a:gd name="T16" fmla="*/ 175 w 196"/>
                  <a:gd name="T17" fmla="*/ 102 h 124"/>
                  <a:gd name="T18" fmla="*/ 168 w 196"/>
                  <a:gd name="T19" fmla="*/ 100 h 124"/>
                  <a:gd name="T20" fmla="*/ 162 w 196"/>
                  <a:gd name="T21" fmla="*/ 96 h 124"/>
                  <a:gd name="T22" fmla="*/ 146 w 196"/>
                  <a:gd name="T23" fmla="*/ 96 h 124"/>
                  <a:gd name="T24" fmla="*/ 136 w 196"/>
                  <a:gd name="T25" fmla="*/ 86 h 124"/>
                  <a:gd name="T26" fmla="*/ 121 w 196"/>
                  <a:gd name="T27" fmla="*/ 89 h 124"/>
                  <a:gd name="T28" fmla="*/ 126 w 196"/>
                  <a:gd name="T29" fmla="*/ 94 h 124"/>
                  <a:gd name="T30" fmla="*/ 123 w 196"/>
                  <a:gd name="T31" fmla="*/ 96 h 124"/>
                  <a:gd name="T32" fmla="*/ 120 w 196"/>
                  <a:gd name="T33" fmla="*/ 92 h 124"/>
                  <a:gd name="T34" fmla="*/ 116 w 196"/>
                  <a:gd name="T35" fmla="*/ 97 h 124"/>
                  <a:gd name="T36" fmla="*/ 116 w 196"/>
                  <a:gd name="T37" fmla="*/ 89 h 124"/>
                  <a:gd name="T38" fmla="*/ 113 w 196"/>
                  <a:gd name="T39" fmla="*/ 88 h 124"/>
                  <a:gd name="T40" fmla="*/ 116 w 196"/>
                  <a:gd name="T41" fmla="*/ 84 h 124"/>
                  <a:gd name="T42" fmla="*/ 120 w 196"/>
                  <a:gd name="T43" fmla="*/ 84 h 124"/>
                  <a:gd name="T44" fmla="*/ 120 w 196"/>
                  <a:gd name="T45" fmla="*/ 89 h 124"/>
                  <a:gd name="T46" fmla="*/ 124 w 196"/>
                  <a:gd name="T47" fmla="*/ 86 h 124"/>
                  <a:gd name="T48" fmla="*/ 124 w 196"/>
                  <a:gd name="T49" fmla="*/ 80 h 124"/>
                  <a:gd name="T50" fmla="*/ 103 w 196"/>
                  <a:gd name="T51" fmla="*/ 83 h 124"/>
                  <a:gd name="T52" fmla="*/ 100 w 196"/>
                  <a:gd name="T53" fmla="*/ 88 h 124"/>
                  <a:gd name="T54" fmla="*/ 100 w 196"/>
                  <a:gd name="T55" fmla="*/ 84 h 124"/>
                  <a:gd name="T56" fmla="*/ 89 w 196"/>
                  <a:gd name="T57" fmla="*/ 86 h 124"/>
                  <a:gd name="T58" fmla="*/ 82 w 196"/>
                  <a:gd name="T59" fmla="*/ 81 h 124"/>
                  <a:gd name="T60" fmla="*/ 81 w 196"/>
                  <a:gd name="T61" fmla="*/ 84 h 124"/>
                  <a:gd name="T62" fmla="*/ 79 w 196"/>
                  <a:gd name="T63" fmla="*/ 75 h 124"/>
                  <a:gd name="T64" fmla="*/ 87 w 196"/>
                  <a:gd name="T65" fmla="*/ 76 h 124"/>
                  <a:gd name="T66" fmla="*/ 86 w 196"/>
                  <a:gd name="T67" fmla="*/ 67 h 124"/>
                  <a:gd name="T68" fmla="*/ 78 w 196"/>
                  <a:gd name="T69" fmla="*/ 70 h 124"/>
                  <a:gd name="T70" fmla="*/ 76 w 196"/>
                  <a:gd name="T71" fmla="*/ 81 h 124"/>
                  <a:gd name="T72" fmla="*/ 71 w 196"/>
                  <a:gd name="T73" fmla="*/ 84 h 124"/>
                  <a:gd name="T74" fmla="*/ 69 w 196"/>
                  <a:gd name="T75" fmla="*/ 80 h 124"/>
                  <a:gd name="T76" fmla="*/ 74 w 196"/>
                  <a:gd name="T77" fmla="*/ 70 h 124"/>
                  <a:gd name="T78" fmla="*/ 71 w 196"/>
                  <a:gd name="T79" fmla="*/ 70 h 124"/>
                  <a:gd name="T80" fmla="*/ 69 w 196"/>
                  <a:gd name="T81" fmla="*/ 78 h 124"/>
                  <a:gd name="T82" fmla="*/ 68 w 196"/>
                  <a:gd name="T83" fmla="*/ 72 h 124"/>
                  <a:gd name="T84" fmla="*/ 69 w 196"/>
                  <a:gd name="T85" fmla="*/ 70 h 124"/>
                  <a:gd name="T86" fmla="*/ 66 w 196"/>
                  <a:gd name="T87" fmla="*/ 65 h 124"/>
                  <a:gd name="T88" fmla="*/ 63 w 196"/>
                  <a:gd name="T89" fmla="*/ 67 h 124"/>
                  <a:gd name="T90" fmla="*/ 57 w 196"/>
                  <a:gd name="T91" fmla="*/ 59 h 124"/>
                  <a:gd name="T92" fmla="*/ 42 w 196"/>
                  <a:gd name="T93" fmla="*/ 56 h 124"/>
                  <a:gd name="T94" fmla="*/ 50 w 196"/>
                  <a:gd name="T95" fmla="*/ 51 h 124"/>
                  <a:gd name="T96" fmla="*/ 55 w 196"/>
                  <a:gd name="T97" fmla="*/ 56 h 124"/>
                  <a:gd name="T98" fmla="*/ 58 w 196"/>
                  <a:gd name="T99" fmla="*/ 52 h 124"/>
                  <a:gd name="T100" fmla="*/ 55 w 196"/>
                  <a:gd name="T101" fmla="*/ 48 h 124"/>
                  <a:gd name="T102" fmla="*/ 37 w 196"/>
                  <a:gd name="T103" fmla="*/ 52 h 124"/>
                  <a:gd name="T104" fmla="*/ 37 w 196"/>
                  <a:gd name="T105" fmla="*/ 41 h 124"/>
                  <a:gd name="T106" fmla="*/ 26 w 196"/>
                  <a:gd name="T107" fmla="*/ 48 h 124"/>
                  <a:gd name="T108" fmla="*/ 34 w 196"/>
                  <a:gd name="T109" fmla="*/ 40 h 124"/>
                  <a:gd name="T110" fmla="*/ 27 w 196"/>
                  <a:gd name="T111" fmla="*/ 38 h 124"/>
                  <a:gd name="T112" fmla="*/ 23 w 196"/>
                  <a:gd name="T113" fmla="*/ 30 h 124"/>
                  <a:gd name="T114" fmla="*/ 26 w 196"/>
                  <a:gd name="T115" fmla="*/ 24 h 124"/>
                  <a:gd name="T116" fmla="*/ 16 w 196"/>
                  <a:gd name="T117" fmla="*/ 17 h 124"/>
                  <a:gd name="T118" fmla="*/ 8 w 196"/>
                  <a:gd name="T119" fmla="*/ 17 h 124"/>
                  <a:gd name="T120" fmla="*/ 16 w 196"/>
                  <a:gd name="T121" fmla="*/ 35 h 124"/>
                  <a:gd name="T122" fmla="*/ 0 w 196"/>
                  <a:gd name="T123" fmla="*/ 0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6"/>
                  <a:gd name="T187" fmla="*/ 0 h 124"/>
                  <a:gd name="T188" fmla="*/ 196 w 196"/>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6" h="124">
                    <a:moveTo>
                      <a:pt x="196" y="124"/>
                    </a:moveTo>
                    <a:lnTo>
                      <a:pt x="192" y="116"/>
                    </a:lnTo>
                    <a:lnTo>
                      <a:pt x="188" y="115"/>
                    </a:lnTo>
                    <a:lnTo>
                      <a:pt x="191" y="121"/>
                    </a:lnTo>
                    <a:lnTo>
                      <a:pt x="188" y="123"/>
                    </a:lnTo>
                    <a:lnTo>
                      <a:pt x="188" y="116"/>
                    </a:lnTo>
                    <a:lnTo>
                      <a:pt x="175" y="105"/>
                    </a:lnTo>
                    <a:lnTo>
                      <a:pt x="178" y="94"/>
                    </a:lnTo>
                    <a:lnTo>
                      <a:pt x="175" y="102"/>
                    </a:lnTo>
                    <a:lnTo>
                      <a:pt x="168" y="100"/>
                    </a:lnTo>
                    <a:lnTo>
                      <a:pt x="162" y="96"/>
                    </a:lnTo>
                    <a:lnTo>
                      <a:pt x="146" y="96"/>
                    </a:lnTo>
                    <a:lnTo>
                      <a:pt x="136" y="86"/>
                    </a:lnTo>
                    <a:lnTo>
                      <a:pt x="121" y="89"/>
                    </a:lnTo>
                    <a:lnTo>
                      <a:pt x="126" y="94"/>
                    </a:lnTo>
                    <a:lnTo>
                      <a:pt x="123" y="96"/>
                    </a:lnTo>
                    <a:lnTo>
                      <a:pt x="120" y="92"/>
                    </a:lnTo>
                    <a:lnTo>
                      <a:pt x="116" y="97"/>
                    </a:lnTo>
                    <a:lnTo>
                      <a:pt x="116" y="89"/>
                    </a:lnTo>
                    <a:lnTo>
                      <a:pt x="113" y="88"/>
                    </a:lnTo>
                    <a:lnTo>
                      <a:pt x="116" y="84"/>
                    </a:lnTo>
                    <a:lnTo>
                      <a:pt x="120" y="84"/>
                    </a:lnTo>
                    <a:lnTo>
                      <a:pt x="120" y="89"/>
                    </a:lnTo>
                    <a:lnTo>
                      <a:pt x="124" y="86"/>
                    </a:lnTo>
                    <a:lnTo>
                      <a:pt x="124" y="80"/>
                    </a:lnTo>
                    <a:lnTo>
                      <a:pt x="103" y="83"/>
                    </a:lnTo>
                    <a:lnTo>
                      <a:pt x="100" y="88"/>
                    </a:lnTo>
                    <a:lnTo>
                      <a:pt x="100" y="84"/>
                    </a:lnTo>
                    <a:lnTo>
                      <a:pt x="89" y="86"/>
                    </a:lnTo>
                    <a:lnTo>
                      <a:pt x="82" y="81"/>
                    </a:lnTo>
                    <a:lnTo>
                      <a:pt x="81" y="84"/>
                    </a:lnTo>
                    <a:lnTo>
                      <a:pt x="79" y="75"/>
                    </a:lnTo>
                    <a:lnTo>
                      <a:pt x="87" y="76"/>
                    </a:lnTo>
                    <a:lnTo>
                      <a:pt x="86" y="67"/>
                    </a:lnTo>
                    <a:lnTo>
                      <a:pt x="78" y="70"/>
                    </a:lnTo>
                    <a:lnTo>
                      <a:pt x="76" y="81"/>
                    </a:lnTo>
                    <a:lnTo>
                      <a:pt x="71" y="84"/>
                    </a:lnTo>
                    <a:lnTo>
                      <a:pt x="69" y="80"/>
                    </a:lnTo>
                    <a:lnTo>
                      <a:pt x="74" y="70"/>
                    </a:lnTo>
                    <a:lnTo>
                      <a:pt x="71" y="70"/>
                    </a:lnTo>
                    <a:lnTo>
                      <a:pt x="69" y="78"/>
                    </a:lnTo>
                    <a:lnTo>
                      <a:pt x="68" y="72"/>
                    </a:lnTo>
                    <a:lnTo>
                      <a:pt x="69" y="70"/>
                    </a:lnTo>
                    <a:lnTo>
                      <a:pt x="66" y="65"/>
                    </a:lnTo>
                    <a:lnTo>
                      <a:pt x="63" y="67"/>
                    </a:lnTo>
                    <a:lnTo>
                      <a:pt x="57" y="59"/>
                    </a:lnTo>
                    <a:lnTo>
                      <a:pt x="42" y="56"/>
                    </a:lnTo>
                    <a:lnTo>
                      <a:pt x="50" y="51"/>
                    </a:lnTo>
                    <a:lnTo>
                      <a:pt x="55" y="56"/>
                    </a:lnTo>
                    <a:lnTo>
                      <a:pt x="58" y="52"/>
                    </a:lnTo>
                    <a:lnTo>
                      <a:pt x="55" y="48"/>
                    </a:lnTo>
                    <a:lnTo>
                      <a:pt x="37" y="52"/>
                    </a:lnTo>
                    <a:lnTo>
                      <a:pt x="37" y="41"/>
                    </a:lnTo>
                    <a:lnTo>
                      <a:pt x="26" y="48"/>
                    </a:lnTo>
                    <a:lnTo>
                      <a:pt x="34" y="40"/>
                    </a:lnTo>
                    <a:lnTo>
                      <a:pt x="27" y="38"/>
                    </a:lnTo>
                    <a:lnTo>
                      <a:pt x="23" y="30"/>
                    </a:lnTo>
                    <a:lnTo>
                      <a:pt x="26" y="24"/>
                    </a:lnTo>
                    <a:lnTo>
                      <a:pt x="16" y="17"/>
                    </a:lnTo>
                    <a:lnTo>
                      <a:pt x="8" y="17"/>
                    </a:lnTo>
                    <a:lnTo>
                      <a:pt x="16" y="3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88" name="Freeform 4496"/>
              <p:cNvSpPr>
                <a:spLocks/>
              </p:cNvSpPr>
              <p:nvPr/>
            </p:nvSpPr>
            <p:spPr bwMode="auto">
              <a:xfrm>
                <a:off x="4827" y="3027"/>
                <a:ext cx="32" cy="123"/>
              </a:xfrm>
              <a:custGeom>
                <a:avLst/>
                <a:gdLst>
                  <a:gd name="T0" fmla="*/ 24 w 32"/>
                  <a:gd name="T1" fmla="*/ 119 h 123"/>
                  <a:gd name="T2" fmla="*/ 21 w 32"/>
                  <a:gd name="T3" fmla="*/ 112 h 123"/>
                  <a:gd name="T4" fmla="*/ 26 w 32"/>
                  <a:gd name="T5" fmla="*/ 109 h 123"/>
                  <a:gd name="T6" fmla="*/ 27 w 32"/>
                  <a:gd name="T7" fmla="*/ 119 h 123"/>
                  <a:gd name="T8" fmla="*/ 30 w 32"/>
                  <a:gd name="T9" fmla="*/ 123 h 123"/>
                  <a:gd name="T10" fmla="*/ 32 w 32"/>
                  <a:gd name="T11" fmla="*/ 120 h 123"/>
                  <a:gd name="T12" fmla="*/ 27 w 32"/>
                  <a:gd name="T13" fmla="*/ 117 h 123"/>
                  <a:gd name="T14" fmla="*/ 29 w 32"/>
                  <a:gd name="T15" fmla="*/ 99 h 123"/>
                  <a:gd name="T16" fmla="*/ 26 w 32"/>
                  <a:gd name="T17" fmla="*/ 98 h 123"/>
                  <a:gd name="T18" fmla="*/ 29 w 32"/>
                  <a:gd name="T19" fmla="*/ 91 h 123"/>
                  <a:gd name="T20" fmla="*/ 26 w 32"/>
                  <a:gd name="T21" fmla="*/ 90 h 123"/>
                  <a:gd name="T22" fmla="*/ 24 w 32"/>
                  <a:gd name="T23" fmla="*/ 98 h 123"/>
                  <a:gd name="T24" fmla="*/ 21 w 32"/>
                  <a:gd name="T25" fmla="*/ 98 h 123"/>
                  <a:gd name="T26" fmla="*/ 24 w 32"/>
                  <a:gd name="T27" fmla="*/ 98 h 123"/>
                  <a:gd name="T28" fmla="*/ 21 w 32"/>
                  <a:gd name="T29" fmla="*/ 99 h 123"/>
                  <a:gd name="T30" fmla="*/ 27 w 32"/>
                  <a:gd name="T31" fmla="*/ 106 h 123"/>
                  <a:gd name="T32" fmla="*/ 24 w 32"/>
                  <a:gd name="T33" fmla="*/ 99 h 123"/>
                  <a:gd name="T34" fmla="*/ 27 w 32"/>
                  <a:gd name="T35" fmla="*/ 107 h 123"/>
                  <a:gd name="T36" fmla="*/ 24 w 32"/>
                  <a:gd name="T37" fmla="*/ 109 h 123"/>
                  <a:gd name="T38" fmla="*/ 21 w 32"/>
                  <a:gd name="T39" fmla="*/ 103 h 123"/>
                  <a:gd name="T40" fmla="*/ 24 w 32"/>
                  <a:gd name="T41" fmla="*/ 106 h 123"/>
                  <a:gd name="T42" fmla="*/ 21 w 32"/>
                  <a:gd name="T43" fmla="*/ 104 h 123"/>
                  <a:gd name="T44" fmla="*/ 21 w 32"/>
                  <a:gd name="T45" fmla="*/ 111 h 123"/>
                  <a:gd name="T46" fmla="*/ 14 w 32"/>
                  <a:gd name="T47" fmla="*/ 51 h 123"/>
                  <a:gd name="T48" fmla="*/ 6 w 32"/>
                  <a:gd name="T49" fmla="*/ 21 h 123"/>
                  <a:gd name="T50" fmla="*/ 9 w 32"/>
                  <a:gd name="T51" fmla="*/ 27 h 123"/>
                  <a:gd name="T52" fmla="*/ 8 w 32"/>
                  <a:gd name="T53" fmla="*/ 19 h 123"/>
                  <a:gd name="T54" fmla="*/ 14 w 32"/>
                  <a:gd name="T55" fmla="*/ 18 h 123"/>
                  <a:gd name="T56" fmla="*/ 8 w 32"/>
                  <a:gd name="T57" fmla="*/ 13 h 123"/>
                  <a:gd name="T58" fmla="*/ 6 w 32"/>
                  <a:gd name="T59" fmla="*/ 19 h 123"/>
                  <a:gd name="T60" fmla="*/ 0 w 32"/>
                  <a:gd name="T61" fmla="*/ 0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24" y="119"/>
                    </a:moveTo>
                    <a:lnTo>
                      <a:pt x="21" y="112"/>
                    </a:lnTo>
                    <a:lnTo>
                      <a:pt x="26" y="109"/>
                    </a:lnTo>
                    <a:lnTo>
                      <a:pt x="27" y="119"/>
                    </a:lnTo>
                    <a:lnTo>
                      <a:pt x="30" y="123"/>
                    </a:lnTo>
                    <a:lnTo>
                      <a:pt x="32" y="120"/>
                    </a:lnTo>
                    <a:lnTo>
                      <a:pt x="27" y="117"/>
                    </a:lnTo>
                    <a:lnTo>
                      <a:pt x="29" y="99"/>
                    </a:lnTo>
                    <a:lnTo>
                      <a:pt x="26" y="98"/>
                    </a:lnTo>
                    <a:lnTo>
                      <a:pt x="29" y="91"/>
                    </a:lnTo>
                    <a:lnTo>
                      <a:pt x="26" y="90"/>
                    </a:lnTo>
                    <a:lnTo>
                      <a:pt x="24" y="98"/>
                    </a:lnTo>
                    <a:lnTo>
                      <a:pt x="21" y="98"/>
                    </a:lnTo>
                    <a:lnTo>
                      <a:pt x="24" y="98"/>
                    </a:lnTo>
                    <a:lnTo>
                      <a:pt x="21" y="99"/>
                    </a:lnTo>
                    <a:lnTo>
                      <a:pt x="27" y="106"/>
                    </a:lnTo>
                    <a:lnTo>
                      <a:pt x="24" y="99"/>
                    </a:lnTo>
                    <a:lnTo>
                      <a:pt x="27" y="107"/>
                    </a:lnTo>
                    <a:lnTo>
                      <a:pt x="24" y="109"/>
                    </a:lnTo>
                    <a:lnTo>
                      <a:pt x="21" y="103"/>
                    </a:lnTo>
                    <a:lnTo>
                      <a:pt x="24" y="106"/>
                    </a:lnTo>
                    <a:lnTo>
                      <a:pt x="21" y="104"/>
                    </a:lnTo>
                    <a:lnTo>
                      <a:pt x="21" y="111"/>
                    </a:lnTo>
                    <a:lnTo>
                      <a:pt x="14" y="51"/>
                    </a:lnTo>
                    <a:lnTo>
                      <a:pt x="6" y="21"/>
                    </a:lnTo>
                    <a:lnTo>
                      <a:pt x="9" y="27"/>
                    </a:lnTo>
                    <a:lnTo>
                      <a:pt x="8" y="19"/>
                    </a:lnTo>
                    <a:lnTo>
                      <a:pt x="14" y="18"/>
                    </a:lnTo>
                    <a:lnTo>
                      <a:pt x="8" y="13"/>
                    </a:lnTo>
                    <a:lnTo>
                      <a:pt x="6" y="19"/>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89" name="Line 4497"/>
              <p:cNvSpPr>
                <a:spLocks noChangeShapeType="1"/>
              </p:cNvSpPr>
              <p:nvPr/>
            </p:nvSpPr>
            <p:spPr bwMode="auto">
              <a:xfrm>
                <a:off x="4760" y="2936"/>
                <a:ext cx="2" cy="1"/>
              </a:xfrm>
              <a:prstGeom prst="line">
                <a:avLst/>
              </a:prstGeom>
              <a:noFill/>
              <a:ln w="3175">
                <a:solidFill>
                  <a:srgbClr val="000000"/>
                </a:solidFill>
                <a:miter lim="800000"/>
                <a:headEnd/>
                <a:tailEnd/>
              </a:ln>
            </p:spPr>
            <p:txBody>
              <a:bodyPr/>
              <a:lstStyle/>
              <a:p>
                <a:endParaRPr lang="en-US" dirty="0"/>
              </a:p>
            </p:txBody>
          </p:sp>
          <p:sp>
            <p:nvSpPr>
              <p:cNvPr id="490" name="Freeform 4498"/>
              <p:cNvSpPr>
                <a:spLocks/>
              </p:cNvSpPr>
              <p:nvPr/>
            </p:nvSpPr>
            <p:spPr bwMode="auto">
              <a:xfrm>
                <a:off x="4728" y="2936"/>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91" name="Freeform 4499"/>
              <p:cNvSpPr>
                <a:spLocks/>
              </p:cNvSpPr>
              <p:nvPr/>
            </p:nvSpPr>
            <p:spPr bwMode="auto">
              <a:xfrm>
                <a:off x="4755" y="2936"/>
                <a:ext cx="5" cy="8"/>
              </a:xfrm>
              <a:custGeom>
                <a:avLst/>
                <a:gdLst>
                  <a:gd name="T0" fmla="*/ 0 w 5"/>
                  <a:gd name="T1" fmla="*/ 8 h 8"/>
                  <a:gd name="T2" fmla="*/ 5 w 5"/>
                  <a:gd name="T3" fmla="*/ 0 h 8"/>
                  <a:gd name="T4" fmla="*/ 5 w 5"/>
                  <a:gd name="T5" fmla="*/ 6 h 8"/>
                  <a:gd name="T6" fmla="*/ 0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5" y="0"/>
                    </a:lnTo>
                    <a:lnTo>
                      <a:pt x="5" y="6"/>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492" name="Freeform 4500"/>
              <p:cNvSpPr>
                <a:spLocks/>
              </p:cNvSpPr>
              <p:nvPr/>
            </p:nvSpPr>
            <p:spPr bwMode="auto">
              <a:xfrm>
                <a:off x="4754" y="2938"/>
                <a:ext cx="3" cy="1"/>
              </a:xfrm>
              <a:custGeom>
                <a:avLst/>
                <a:gdLst>
                  <a:gd name="T0" fmla="*/ 0 w 3"/>
                  <a:gd name="T1" fmla="*/ 1 h 1"/>
                  <a:gd name="T2" fmla="*/ 3 w 3"/>
                  <a:gd name="T3" fmla="*/ 0 h 1"/>
                  <a:gd name="T4" fmla="*/ 0 w 3"/>
                  <a:gd name="T5" fmla="*/ 1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493" name="Freeform 4501"/>
              <p:cNvSpPr>
                <a:spLocks/>
              </p:cNvSpPr>
              <p:nvPr/>
            </p:nvSpPr>
            <p:spPr bwMode="auto">
              <a:xfrm>
                <a:off x="4730" y="2939"/>
                <a:ext cx="1" cy="8"/>
              </a:xfrm>
              <a:custGeom>
                <a:avLst/>
                <a:gdLst>
                  <a:gd name="T0" fmla="*/ 1 w 1"/>
                  <a:gd name="T1" fmla="*/ 8 h 8"/>
                  <a:gd name="T2" fmla="*/ 0 w 1"/>
                  <a:gd name="T3" fmla="*/ 0 h 8"/>
                  <a:gd name="T4" fmla="*/ 1 w 1"/>
                  <a:gd name="T5" fmla="*/ 8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1" y="8"/>
                    </a:moveTo>
                    <a:lnTo>
                      <a:pt x="0" y="0"/>
                    </a:lnTo>
                    <a:lnTo>
                      <a:pt x="1" y="8"/>
                    </a:lnTo>
                  </a:path>
                </a:pathLst>
              </a:custGeom>
              <a:noFill/>
              <a:ln w="3175">
                <a:solidFill>
                  <a:srgbClr val="000000"/>
                </a:solidFill>
                <a:miter lim="800000"/>
                <a:headEnd/>
                <a:tailEnd/>
              </a:ln>
            </p:spPr>
            <p:txBody>
              <a:bodyPr/>
              <a:lstStyle/>
              <a:p>
                <a:pPr algn="ctr" eaLnBrk="0" hangingPunct="0"/>
                <a:endParaRPr lang="en-US" dirty="0"/>
              </a:p>
            </p:txBody>
          </p:sp>
          <p:sp>
            <p:nvSpPr>
              <p:cNvPr id="494" name="Line 4502"/>
              <p:cNvSpPr>
                <a:spLocks noChangeShapeType="1"/>
              </p:cNvSpPr>
              <p:nvPr/>
            </p:nvSpPr>
            <p:spPr bwMode="auto">
              <a:xfrm flipV="1">
                <a:off x="4728" y="2942"/>
                <a:ext cx="2" cy="2"/>
              </a:xfrm>
              <a:prstGeom prst="line">
                <a:avLst/>
              </a:prstGeom>
              <a:noFill/>
              <a:ln w="3175">
                <a:solidFill>
                  <a:srgbClr val="000000"/>
                </a:solidFill>
                <a:miter lim="800000"/>
                <a:headEnd/>
                <a:tailEnd/>
              </a:ln>
            </p:spPr>
            <p:txBody>
              <a:bodyPr/>
              <a:lstStyle/>
              <a:p>
                <a:endParaRPr lang="en-US" dirty="0"/>
              </a:p>
            </p:txBody>
          </p:sp>
          <p:sp>
            <p:nvSpPr>
              <p:cNvPr id="495" name="Line 4503"/>
              <p:cNvSpPr>
                <a:spLocks noChangeShapeType="1"/>
              </p:cNvSpPr>
              <p:nvPr/>
            </p:nvSpPr>
            <p:spPr bwMode="auto">
              <a:xfrm>
                <a:off x="4759" y="2942"/>
                <a:ext cx="1" cy="1"/>
              </a:xfrm>
              <a:prstGeom prst="line">
                <a:avLst/>
              </a:prstGeom>
              <a:noFill/>
              <a:ln w="3175">
                <a:solidFill>
                  <a:srgbClr val="000000"/>
                </a:solidFill>
                <a:miter lim="800000"/>
                <a:headEnd/>
                <a:tailEnd/>
              </a:ln>
            </p:spPr>
            <p:txBody>
              <a:bodyPr/>
              <a:lstStyle/>
              <a:p>
                <a:endParaRPr lang="en-US" dirty="0"/>
              </a:p>
            </p:txBody>
          </p:sp>
          <p:sp>
            <p:nvSpPr>
              <p:cNvPr id="496" name="Line 4504"/>
              <p:cNvSpPr>
                <a:spLocks noChangeShapeType="1"/>
              </p:cNvSpPr>
              <p:nvPr/>
            </p:nvSpPr>
            <p:spPr bwMode="auto">
              <a:xfrm flipV="1">
                <a:off x="4710" y="2944"/>
                <a:ext cx="1" cy="2"/>
              </a:xfrm>
              <a:prstGeom prst="line">
                <a:avLst/>
              </a:prstGeom>
              <a:noFill/>
              <a:ln w="3175">
                <a:solidFill>
                  <a:srgbClr val="000000"/>
                </a:solidFill>
                <a:miter lim="800000"/>
                <a:headEnd/>
                <a:tailEnd/>
              </a:ln>
            </p:spPr>
            <p:txBody>
              <a:bodyPr/>
              <a:lstStyle/>
              <a:p>
                <a:endParaRPr lang="en-US" dirty="0"/>
              </a:p>
            </p:txBody>
          </p:sp>
          <p:sp>
            <p:nvSpPr>
              <p:cNvPr id="497" name="Freeform 4505"/>
              <p:cNvSpPr>
                <a:spLocks/>
              </p:cNvSpPr>
              <p:nvPr/>
            </p:nvSpPr>
            <p:spPr bwMode="auto">
              <a:xfrm>
                <a:off x="4705" y="2947"/>
                <a:ext cx="2" cy="2"/>
              </a:xfrm>
              <a:custGeom>
                <a:avLst/>
                <a:gdLst>
                  <a:gd name="T0" fmla="*/ 2 w 2"/>
                  <a:gd name="T1" fmla="*/ 2 h 2"/>
                  <a:gd name="T2" fmla="*/ 0 w 2"/>
                  <a:gd name="T3" fmla="*/ 0 h 2"/>
                  <a:gd name="T4" fmla="*/ 2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lnTo>
                      <a:pt x="0" y="0"/>
                    </a:lnTo>
                    <a:lnTo>
                      <a:pt x="2" y="2"/>
                    </a:lnTo>
                  </a:path>
                </a:pathLst>
              </a:custGeom>
              <a:noFill/>
              <a:ln w="3175">
                <a:solidFill>
                  <a:srgbClr val="000000"/>
                </a:solidFill>
                <a:miter lim="800000"/>
                <a:headEnd/>
                <a:tailEnd/>
              </a:ln>
            </p:spPr>
            <p:txBody>
              <a:bodyPr/>
              <a:lstStyle/>
              <a:p>
                <a:pPr algn="ctr" eaLnBrk="0" hangingPunct="0"/>
                <a:endParaRPr lang="en-US" dirty="0"/>
              </a:p>
            </p:txBody>
          </p:sp>
          <p:sp>
            <p:nvSpPr>
              <p:cNvPr id="498" name="Line 4506"/>
              <p:cNvSpPr>
                <a:spLocks noChangeShapeType="1"/>
              </p:cNvSpPr>
              <p:nvPr/>
            </p:nvSpPr>
            <p:spPr bwMode="auto">
              <a:xfrm flipV="1">
                <a:off x="4730" y="2947"/>
                <a:ext cx="1" cy="2"/>
              </a:xfrm>
              <a:prstGeom prst="line">
                <a:avLst/>
              </a:prstGeom>
              <a:noFill/>
              <a:ln w="3175">
                <a:solidFill>
                  <a:srgbClr val="000000"/>
                </a:solidFill>
                <a:miter lim="800000"/>
                <a:headEnd/>
                <a:tailEnd/>
              </a:ln>
            </p:spPr>
            <p:txBody>
              <a:bodyPr/>
              <a:lstStyle/>
              <a:p>
                <a:endParaRPr lang="en-US" dirty="0"/>
              </a:p>
            </p:txBody>
          </p:sp>
          <p:sp>
            <p:nvSpPr>
              <p:cNvPr id="499" name="Freeform 4507"/>
              <p:cNvSpPr>
                <a:spLocks/>
              </p:cNvSpPr>
              <p:nvPr/>
            </p:nvSpPr>
            <p:spPr bwMode="auto">
              <a:xfrm>
                <a:off x="4744" y="295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00" name="Freeform 4508"/>
              <p:cNvSpPr>
                <a:spLocks/>
              </p:cNvSpPr>
              <p:nvPr/>
            </p:nvSpPr>
            <p:spPr bwMode="auto">
              <a:xfrm>
                <a:off x="4717" y="2949"/>
                <a:ext cx="3" cy="6"/>
              </a:xfrm>
              <a:custGeom>
                <a:avLst/>
                <a:gdLst>
                  <a:gd name="T0" fmla="*/ 3 w 3"/>
                  <a:gd name="T1" fmla="*/ 6 h 6"/>
                  <a:gd name="T2" fmla="*/ 0 w 3"/>
                  <a:gd name="T3" fmla="*/ 0 h 6"/>
                  <a:gd name="T4" fmla="*/ 3 w 3"/>
                  <a:gd name="T5" fmla="*/ 6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3" y="6"/>
                    </a:moveTo>
                    <a:lnTo>
                      <a:pt x="0" y="0"/>
                    </a:lnTo>
                    <a:lnTo>
                      <a:pt x="3" y="6"/>
                    </a:lnTo>
                  </a:path>
                </a:pathLst>
              </a:custGeom>
              <a:noFill/>
              <a:ln w="3175">
                <a:solidFill>
                  <a:srgbClr val="000000"/>
                </a:solidFill>
                <a:miter lim="800000"/>
                <a:headEnd/>
                <a:tailEnd/>
              </a:ln>
            </p:spPr>
            <p:txBody>
              <a:bodyPr/>
              <a:lstStyle/>
              <a:p>
                <a:pPr algn="ctr" eaLnBrk="0" hangingPunct="0"/>
                <a:endParaRPr lang="en-US" dirty="0"/>
              </a:p>
            </p:txBody>
          </p:sp>
          <p:sp>
            <p:nvSpPr>
              <p:cNvPr id="501" name="Freeform 4509"/>
              <p:cNvSpPr>
                <a:spLocks/>
              </p:cNvSpPr>
              <p:nvPr/>
            </p:nvSpPr>
            <p:spPr bwMode="auto">
              <a:xfrm>
                <a:off x="4762" y="2952"/>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02" name="Freeform 4510"/>
              <p:cNvSpPr>
                <a:spLocks/>
              </p:cNvSpPr>
              <p:nvPr/>
            </p:nvSpPr>
            <p:spPr bwMode="auto">
              <a:xfrm>
                <a:off x="4747" y="2952"/>
                <a:ext cx="4" cy="2"/>
              </a:xfrm>
              <a:custGeom>
                <a:avLst/>
                <a:gdLst>
                  <a:gd name="T0" fmla="*/ 0 w 4"/>
                  <a:gd name="T1" fmla="*/ 2 h 2"/>
                  <a:gd name="T2" fmla="*/ 4 w 4"/>
                  <a:gd name="T3" fmla="*/ 0 h 2"/>
                  <a:gd name="T4" fmla="*/ 0 w 4"/>
                  <a:gd name="T5" fmla="*/ 2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4"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503" name="Freeform 4511"/>
              <p:cNvSpPr>
                <a:spLocks/>
              </p:cNvSpPr>
              <p:nvPr/>
            </p:nvSpPr>
            <p:spPr bwMode="auto">
              <a:xfrm>
                <a:off x="4715" y="2954"/>
                <a:ext cx="5" cy="3"/>
              </a:xfrm>
              <a:custGeom>
                <a:avLst/>
                <a:gdLst>
                  <a:gd name="T0" fmla="*/ 0 w 5"/>
                  <a:gd name="T1" fmla="*/ 3 h 3"/>
                  <a:gd name="T2" fmla="*/ 0 w 5"/>
                  <a:gd name="T3" fmla="*/ 0 h 3"/>
                  <a:gd name="T4" fmla="*/ 5 w 5"/>
                  <a:gd name="T5" fmla="*/ 3 h 3"/>
                  <a:gd name="T6" fmla="*/ 0 w 5"/>
                  <a:gd name="T7" fmla="*/ 3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0" y="0"/>
                    </a:lnTo>
                    <a:lnTo>
                      <a:pt x="5"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04" name="Line 4512"/>
              <p:cNvSpPr>
                <a:spLocks noChangeShapeType="1"/>
              </p:cNvSpPr>
              <p:nvPr/>
            </p:nvSpPr>
            <p:spPr bwMode="auto">
              <a:xfrm>
                <a:off x="4684" y="2955"/>
                <a:ext cx="2" cy="1"/>
              </a:xfrm>
              <a:prstGeom prst="line">
                <a:avLst/>
              </a:prstGeom>
              <a:noFill/>
              <a:ln w="3175">
                <a:solidFill>
                  <a:srgbClr val="000000"/>
                </a:solidFill>
                <a:miter lim="800000"/>
                <a:headEnd/>
                <a:tailEnd/>
              </a:ln>
            </p:spPr>
            <p:txBody>
              <a:bodyPr/>
              <a:lstStyle/>
              <a:p>
                <a:endParaRPr lang="en-US" dirty="0"/>
              </a:p>
            </p:txBody>
          </p:sp>
          <p:sp>
            <p:nvSpPr>
              <p:cNvPr id="505" name="Line 4513"/>
              <p:cNvSpPr>
                <a:spLocks noChangeShapeType="1"/>
              </p:cNvSpPr>
              <p:nvPr/>
            </p:nvSpPr>
            <p:spPr bwMode="auto">
              <a:xfrm>
                <a:off x="4683" y="2957"/>
                <a:ext cx="1" cy="1"/>
              </a:xfrm>
              <a:prstGeom prst="line">
                <a:avLst/>
              </a:prstGeom>
              <a:noFill/>
              <a:ln w="3175">
                <a:solidFill>
                  <a:srgbClr val="000000"/>
                </a:solidFill>
                <a:miter lim="800000"/>
                <a:headEnd/>
                <a:tailEnd/>
              </a:ln>
            </p:spPr>
            <p:txBody>
              <a:bodyPr/>
              <a:lstStyle/>
              <a:p>
                <a:endParaRPr lang="en-US" dirty="0"/>
              </a:p>
            </p:txBody>
          </p:sp>
          <p:sp>
            <p:nvSpPr>
              <p:cNvPr id="506" name="Line 4514"/>
              <p:cNvSpPr>
                <a:spLocks noChangeShapeType="1"/>
              </p:cNvSpPr>
              <p:nvPr/>
            </p:nvSpPr>
            <p:spPr bwMode="auto">
              <a:xfrm flipV="1">
                <a:off x="4696" y="2957"/>
                <a:ext cx="1" cy="1"/>
              </a:xfrm>
              <a:prstGeom prst="line">
                <a:avLst/>
              </a:prstGeom>
              <a:noFill/>
              <a:ln w="3175">
                <a:solidFill>
                  <a:srgbClr val="000000"/>
                </a:solidFill>
                <a:miter lim="800000"/>
                <a:headEnd/>
                <a:tailEnd/>
              </a:ln>
            </p:spPr>
            <p:txBody>
              <a:bodyPr/>
              <a:lstStyle/>
              <a:p>
                <a:endParaRPr lang="en-US" dirty="0"/>
              </a:p>
            </p:txBody>
          </p:sp>
          <p:sp>
            <p:nvSpPr>
              <p:cNvPr id="507" name="Freeform 4515"/>
              <p:cNvSpPr>
                <a:spLocks/>
              </p:cNvSpPr>
              <p:nvPr/>
            </p:nvSpPr>
            <p:spPr bwMode="auto">
              <a:xfrm>
                <a:off x="4749" y="2957"/>
                <a:ext cx="3" cy="3"/>
              </a:xfrm>
              <a:custGeom>
                <a:avLst/>
                <a:gdLst>
                  <a:gd name="T0" fmla="*/ 0 w 3"/>
                  <a:gd name="T1" fmla="*/ 3 h 3"/>
                  <a:gd name="T2" fmla="*/ 3 w 3"/>
                  <a:gd name="T3" fmla="*/ 0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08" name="Freeform 4516"/>
              <p:cNvSpPr>
                <a:spLocks/>
              </p:cNvSpPr>
              <p:nvPr/>
            </p:nvSpPr>
            <p:spPr bwMode="auto">
              <a:xfrm>
                <a:off x="4747" y="2962"/>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509" name="Line 4517"/>
              <p:cNvSpPr>
                <a:spLocks noChangeShapeType="1"/>
              </p:cNvSpPr>
              <p:nvPr/>
            </p:nvSpPr>
            <p:spPr bwMode="auto">
              <a:xfrm flipV="1">
                <a:off x="4780" y="2963"/>
                <a:ext cx="1" cy="5"/>
              </a:xfrm>
              <a:prstGeom prst="line">
                <a:avLst/>
              </a:prstGeom>
              <a:noFill/>
              <a:ln w="3175">
                <a:solidFill>
                  <a:srgbClr val="000000"/>
                </a:solidFill>
                <a:miter lim="800000"/>
                <a:headEnd/>
                <a:tailEnd/>
              </a:ln>
            </p:spPr>
            <p:txBody>
              <a:bodyPr/>
              <a:lstStyle/>
              <a:p>
                <a:endParaRPr lang="en-US" dirty="0"/>
              </a:p>
            </p:txBody>
          </p:sp>
          <p:sp>
            <p:nvSpPr>
              <p:cNvPr id="510" name="Freeform 4518"/>
              <p:cNvSpPr>
                <a:spLocks/>
              </p:cNvSpPr>
              <p:nvPr/>
            </p:nvSpPr>
            <p:spPr bwMode="auto">
              <a:xfrm>
                <a:off x="4780" y="2963"/>
                <a:ext cx="6" cy="7"/>
              </a:xfrm>
              <a:custGeom>
                <a:avLst/>
                <a:gdLst>
                  <a:gd name="T0" fmla="*/ 1 w 6"/>
                  <a:gd name="T1" fmla="*/ 0 h 7"/>
                  <a:gd name="T2" fmla="*/ 6 w 6"/>
                  <a:gd name="T3" fmla="*/ 7 h 7"/>
                  <a:gd name="T4" fmla="*/ 0 w 6"/>
                  <a:gd name="T5" fmla="*/ 5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1" y="0"/>
                    </a:moveTo>
                    <a:lnTo>
                      <a:pt x="6"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511" name="Freeform 4519"/>
              <p:cNvSpPr>
                <a:spLocks/>
              </p:cNvSpPr>
              <p:nvPr/>
            </p:nvSpPr>
            <p:spPr bwMode="auto">
              <a:xfrm>
                <a:off x="4775" y="2965"/>
                <a:ext cx="35" cy="29"/>
              </a:xfrm>
              <a:custGeom>
                <a:avLst/>
                <a:gdLst>
                  <a:gd name="T0" fmla="*/ 11 w 35"/>
                  <a:gd name="T1" fmla="*/ 9 h 29"/>
                  <a:gd name="T2" fmla="*/ 1 w 35"/>
                  <a:gd name="T3" fmla="*/ 5 h 29"/>
                  <a:gd name="T4" fmla="*/ 0 w 35"/>
                  <a:gd name="T5" fmla="*/ 0 h 29"/>
                  <a:gd name="T6" fmla="*/ 26 w 35"/>
                  <a:gd name="T7" fmla="*/ 16 h 29"/>
                  <a:gd name="T8" fmla="*/ 35 w 35"/>
                  <a:gd name="T9" fmla="*/ 29 h 29"/>
                  <a:gd name="T10" fmla="*/ 31 w 35"/>
                  <a:gd name="T11" fmla="*/ 29 h 29"/>
                  <a:gd name="T12" fmla="*/ 11 w 35"/>
                  <a:gd name="T13" fmla="*/ 9 h 29"/>
                  <a:gd name="T14" fmla="*/ 0 60000 65536"/>
                  <a:gd name="T15" fmla="*/ 0 60000 65536"/>
                  <a:gd name="T16" fmla="*/ 0 60000 65536"/>
                  <a:gd name="T17" fmla="*/ 0 60000 65536"/>
                  <a:gd name="T18" fmla="*/ 0 60000 65536"/>
                  <a:gd name="T19" fmla="*/ 0 60000 65536"/>
                  <a:gd name="T20" fmla="*/ 0 60000 65536"/>
                  <a:gd name="T21" fmla="*/ 0 w 35"/>
                  <a:gd name="T22" fmla="*/ 0 h 29"/>
                  <a:gd name="T23" fmla="*/ 35 w 3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9">
                    <a:moveTo>
                      <a:pt x="11" y="9"/>
                    </a:moveTo>
                    <a:lnTo>
                      <a:pt x="1" y="5"/>
                    </a:lnTo>
                    <a:lnTo>
                      <a:pt x="0" y="0"/>
                    </a:lnTo>
                    <a:lnTo>
                      <a:pt x="26" y="16"/>
                    </a:lnTo>
                    <a:lnTo>
                      <a:pt x="35" y="29"/>
                    </a:lnTo>
                    <a:lnTo>
                      <a:pt x="31" y="29"/>
                    </a:lnTo>
                    <a:lnTo>
                      <a:pt x="11" y="9"/>
                    </a:lnTo>
                  </a:path>
                </a:pathLst>
              </a:custGeom>
              <a:noFill/>
              <a:ln w="3175">
                <a:solidFill>
                  <a:srgbClr val="000000"/>
                </a:solidFill>
                <a:miter lim="800000"/>
                <a:headEnd/>
                <a:tailEnd/>
              </a:ln>
            </p:spPr>
            <p:txBody>
              <a:bodyPr/>
              <a:lstStyle/>
              <a:p>
                <a:pPr algn="ctr" eaLnBrk="0" hangingPunct="0"/>
                <a:endParaRPr lang="en-US" dirty="0"/>
              </a:p>
            </p:txBody>
          </p:sp>
          <p:sp>
            <p:nvSpPr>
              <p:cNvPr id="512" name="Freeform 4520"/>
              <p:cNvSpPr>
                <a:spLocks/>
              </p:cNvSpPr>
              <p:nvPr/>
            </p:nvSpPr>
            <p:spPr bwMode="auto">
              <a:xfrm>
                <a:off x="4796" y="2978"/>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13" name="Line 4521"/>
              <p:cNvSpPr>
                <a:spLocks noChangeShapeType="1"/>
              </p:cNvSpPr>
              <p:nvPr/>
            </p:nvSpPr>
            <p:spPr bwMode="auto">
              <a:xfrm>
                <a:off x="4806" y="2978"/>
                <a:ext cx="1" cy="1"/>
              </a:xfrm>
              <a:prstGeom prst="line">
                <a:avLst/>
              </a:prstGeom>
              <a:noFill/>
              <a:ln w="3175">
                <a:solidFill>
                  <a:srgbClr val="000000"/>
                </a:solidFill>
                <a:miter lim="800000"/>
                <a:headEnd/>
                <a:tailEnd/>
              </a:ln>
            </p:spPr>
            <p:txBody>
              <a:bodyPr/>
              <a:lstStyle/>
              <a:p>
                <a:endParaRPr lang="en-US" dirty="0"/>
              </a:p>
            </p:txBody>
          </p:sp>
          <p:sp>
            <p:nvSpPr>
              <p:cNvPr id="514" name="Line 4522"/>
              <p:cNvSpPr>
                <a:spLocks noChangeShapeType="1"/>
              </p:cNvSpPr>
              <p:nvPr/>
            </p:nvSpPr>
            <p:spPr bwMode="auto">
              <a:xfrm>
                <a:off x="4812" y="2981"/>
                <a:ext cx="1" cy="1"/>
              </a:xfrm>
              <a:prstGeom prst="line">
                <a:avLst/>
              </a:prstGeom>
              <a:noFill/>
              <a:ln w="3175">
                <a:solidFill>
                  <a:srgbClr val="000000"/>
                </a:solidFill>
                <a:miter lim="800000"/>
                <a:headEnd/>
                <a:tailEnd/>
              </a:ln>
            </p:spPr>
            <p:txBody>
              <a:bodyPr/>
              <a:lstStyle/>
              <a:p>
                <a:endParaRPr lang="en-US" dirty="0"/>
              </a:p>
            </p:txBody>
          </p:sp>
          <p:sp>
            <p:nvSpPr>
              <p:cNvPr id="515" name="Line 4523"/>
              <p:cNvSpPr>
                <a:spLocks noChangeShapeType="1"/>
              </p:cNvSpPr>
              <p:nvPr/>
            </p:nvSpPr>
            <p:spPr bwMode="auto">
              <a:xfrm>
                <a:off x="4823" y="2986"/>
                <a:ext cx="1" cy="1"/>
              </a:xfrm>
              <a:prstGeom prst="line">
                <a:avLst/>
              </a:prstGeom>
              <a:noFill/>
              <a:ln w="3175">
                <a:solidFill>
                  <a:srgbClr val="000000"/>
                </a:solidFill>
                <a:miter lim="800000"/>
                <a:headEnd/>
                <a:tailEnd/>
              </a:ln>
            </p:spPr>
            <p:txBody>
              <a:bodyPr/>
              <a:lstStyle/>
              <a:p>
                <a:endParaRPr lang="en-US" dirty="0"/>
              </a:p>
            </p:txBody>
          </p:sp>
          <p:sp>
            <p:nvSpPr>
              <p:cNvPr id="516" name="Freeform 4524"/>
              <p:cNvSpPr>
                <a:spLocks/>
              </p:cNvSpPr>
              <p:nvPr/>
            </p:nvSpPr>
            <p:spPr bwMode="auto">
              <a:xfrm>
                <a:off x="4809" y="2987"/>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517" name="Freeform 4525"/>
              <p:cNvSpPr>
                <a:spLocks/>
              </p:cNvSpPr>
              <p:nvPr/>
            </p:nvSpPr>
            <p:spPr bwMode="auto">
              <a:xfrm>
                <a:off x="4809" y="2992"/>
                <a:ext cx="11" cy="13"/>
              </a:xfrm>
              <a:custGeom>
                <a:avLst/>
                <a:gdLst>
                  <a:gd name="T0" fmla="*/ 8 w 11"/>
                  <a:gd name="T1" fmla="*/ 13 h 13"/>
                  <a:gd name="T2" fmla="*/ 0 w 11"/>
                  <a:gd name="T3" fmla="*/ 5 h 13"/>
                  <a:gd name="T4" fmla="*/ 11 w 11"/>
                  <a:gd name="T5" fmla="*/ 13 h 13"/>
                  <a:gd name="T6" fmla="*/ 5 w 11"/>
                  <a:gd name="T7" fmla="*/ 6 h 13"/>
                  <a:gd name="T8" fmla="*/ 5 w 11"/>
                  <a:gd name="T9" fmla="*/ 0 h 13"/>
                  <a:gd name="T10" fmla="*/ 11 w 11"/>
                  <a:gd name="T11" fmla="*/ 6 h 13"/>
                  <a:gd name="T12" fmla="*/ 11 w 11"/>
                  <a:gd name="T13" fmla="*/ 13 h 13"/>
                  <a:gd name="T14" fmla="*/ 8 w 11"/>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8" y="13"/>
                    </a:moveTo>
                    <a:lnTo>
                      <a:pt x="0" y="5"/>
                    </a:lnTo>
                    <a:lnTo>
                      <a:pt x="11" y="13"/>
                    </a:lnTo>
                    <a:lnTo>
                      <a:pt x="5" y="6"/>
                    </a:lnTo>
                    <a:lnTo>
                      <a:pt x="5" y="0"/>
                    </a:lnTo>
                    <a:lnTo>
                      <a:pt x="11" y="6"/>
                    </a:lnTo>
                    <a:lnTo>
                      <a:pt x="11" y="13"/>
                    </a:lnTo>
                    <a:lnTo>
                      <a:pt x="8" y="13"/>
                    </a:lnTo>
                  </a:path>
                </a:pathLst>
              </a:custGeom>
              <a:noFill/>
              <a:ln w="3175">
                <a:solidFill>
                  <a:srgbClr val="000000"/>
                </a:solidFill>
                <a:miter lim="800000"/>
                <a:headEnd/>
                <a:tailEnd/>
              </a:ln>
            </p:spPr>
            <p:txBody>
              <a:bodyPr/>
              <a:lstStyle/>
              <a:p>
                <a:pPr algn="ctr" eaLnBrk="0" hangingPunct="0"/>
                <a:endParaRPr lang="en-US" dirty="0"/>
              </a:p>
            </p:txBody>
          </p:sp>
          <p:sp>
            <p:nvSpPr>
              <p:cNvPr id="518" name="Freeform 4526"/>
              <p:cNvSpPr>
                <a:spLocks/>
              </p:cNvSpPr>
              <p:nvPr/>
            </p:nvSpPr>
            <p:spPr bwMode="auto">
              <a:xfrm>
                <a:off x="4819" y="2995"/>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19" name="Line 4527"/>
              <p:cNvSpPr>
                <a:spLocks noChangeShapeType="1"/>
              </p:cNvSpPr>
              <p:nvPr/>
            </p:nvSpPr>
            <p:spPr bwMode="auto">
              <a:xfrm flipV="1">
                <a:off x="4825" y="3002"/>
                <a:ext cx="2" cy="1"/>
              </a:xfrm>
              <a:prstGeom prst="line">
                <a:avLst/>
              </a:prstGeom>
              <a:noFill/>
              <a:ln w="3175">
                <a:solidFill>
                  <a:srgbClr val="000000"/>
                </a:solidFill>
                <a:miter lim="800000"/>
                <a:headEnd/>
                <a:tailEnd/>
              </a:ln>
            </p:spPr>
            <p:txBody>
              <a:bodyPr/>
              <a:lstStyle/>
              <a:p>
                <a:endParaRPr lang="en-US" dirty="0"/>
              </a:p>
            </p:txBody>
          </p:sp>
          <p:sp>
            <p:nvSpPr>
              <p:cNvPr id="520" name="Freeform 4528"/>
              <p:cNvSpPr>
                <a:spLocks/>
              </p:cNvSpPr>
              <p:nvPr/>
            </p:nvSpPr>
            <p:spPr bwMode="auto">
              <a:xfrm>
                <a:off x="5581" y="3005"/>
                <a:ext cx="3" cy="9"/>
              </a:xfrm>
              <a:custGeom>
                <a:avLst/>
                <a:gdLst>
                  <a:gd name="T0" fmla="*/ 0 w 3"/>
                  <a:gd name="T1" fmla="*/ 9 h 9"/>
                  <a:gd name="T2" fmla="*/ 1 w 3"/>
                  <a:gd name="T3" fmla="*/ 0 h 9"/>
                  <a:gd name="T4" fmla="*/ 3 w 3"/>
                  <a:gd name="T5" fmla="*/ 9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lnTo>
                      <a:pt x="1" y="0"/>
                    </a:lnTo>
                    <a:lnTo>
                      <a:pt x="3" y="9"/>
                    </a:lnTo>
                  </a:path>
                </a:pathLst>
              </a:custGeom>
              <a:noFill/>
              <a:ln w="3175">
                <a:solidFill>
                  <a:srgbClr val="000000"/>
                </a:solidFill>
                <a:miter lim="800000"/>
                <a:headEnd/>
                <a:tailEnd/>
              </a:ln>
            </p:spPr>
            <p:txBody>
              <a:bodyPr/>
              <a:lstStyle/>
              <a:p>
                <a:pPr algn="ctr" eaLnBrk="0" hangingPunct="0"/>
                <a:endParaRPr lang="en-US" dirty="0"/>
              </a:p>
            </p:txBody>
          </p:sp>
          <p:sp>
            <p:nvSpPr>
              <p:cNvPr id="521" name="Line 4529"/>
              <p:cNvSpPr>
                <a:spLocks noChangeShapeType="1"/>
              </p:cNvSpPr>
              <p:nvPr/>
            </p:nvSpPr>
            <p:spPr bwMode="auto">
              <a:xfrm flipH="1">
                <a:off x="5581" y="3014"/>
                <a:ext cx="3" cy="1"/>
              </a:xfrm>
              <a:prstGeom prst="line">
                <a:avLst/>
              </a:prstGeom>
              <a:noFill/>
              <a:ln w="3175">
                <a:solidFill>
                  <a:srgbClr val="000000"/>
                </a:solidFill>
                <a:miter lim="800000"/>
                <a:headEnd/>
                <a:tailEnd/>
              </a:ln>
            </p:spPr>
            <p:txBody>
              <a:bodyPr/>
              <a:lstStyle/>
              <a:p>
                <a:endParaRPr lang="en-US" dirty="0"/>
              </a:p>
            </p:txBody>
          </p:sp>
          <p:sp>
            <p:nvSpPr>
              <p:cNvPr id="522" name="Freeform 4530"/>
              <p:cNvSpPr>
                <a:spLocks/>
              </p:cNvSpPr>
              <p:nvPr/>
            </p:nvSpPr>
            <p:spPr bwMode="auto">
              <a:xfrm>
                <a:off x="4819" y="3005"/>
                <a:ext cx="6" cy="9"/>
              </a:xfrm>
              <a:custGeom>
                <a:avLst/>
                <a:gdLst>
                  <a:gd name="T0" fmla="*/ 3 w 6"/>
                  <a:gd name="T1" fmla="*/ 9 h 9"/>
                  <a:gd name="T2" fmla="*/ 0 w 6"/>
                  <a:gd name="T3" fmla="*/ 0 h 9"/>
                  <a:gd name="T4" fmla="*/ 6 w 6"/>
                  <a:gd name="T5" fmla="*/ 8 h 9"/>
                  <a:gd name="T6" fmla="*/ 3 w 6"/>
                  <a:gd name="T7" fmla="*/ 9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3" y="9"/>
                    </a:moveTo>
                    <a:lnTo>
                      <a:pt x="0" y="0"/>
                    </a:lnTo>
                    <a:lnTo>
                      <a:pt x="6" y="8"/>
                    </a:lnTo>
                    <a:lnTo>
                      <a:pt x="3" y="9"/>
                    </a:lnTo>
                  </a:path>
                </a:pathLst>
              </a:custGeom>
              <a:noFill/>
              <a:ln w="3175">
                <a:solidFill>
                  <a:srgbClr val="000000"/>
                </a:solidFill>
                <a:miter lim="800000"/>
                <a:headEnd/>
                <a:tailEnd/>
              </a:ln>
            </p:spPr>
            <p:txBody>
              <a:bodyPr/>
              <a:lstStyle/>
              <a:p>
                <a:pPr algn="ctr" eaLnBrk="0" hangingPunct="0"/>
                <a:endParaRPr lang="en-US" dirty="0"/>
              </a:p>
            </p:txBody>
          </p:sp>
          <p:sp>
            <p:nvSpPr>
              <p:cNvPr id="523" name="Line 4531"/>
              <p:cNvSpPr>
                <a:spLocks noChangeShapeType="1"/>
              </p:cNvSpPr>
              <p:nvPr/>
            </p:nvSpPr>
            <p:spPr bwMode="auto">
              <a:xfrm>
                <a:off x="5488" y="3010"/>
                <a:ext cx="1" cy="1"/>
              </a:xfrm>
              <a:prstGeom prst="line">
                <a:avLst/>
              </a:prstGeom>
              <a:noFill/>
              <a:ln w="3175">
                <a:solidFill>
                  <a:srgbClr val="000000"/>
                </a:solidFill>
                <a:miter lim="800000"/>
                <a:headEnd/>
                <a:tailEnd/>
              </a:ln>
            </p:spPr>
            <p:txBody>
              <a:bodyPr/>
              <a:lstStyle/>
              <a:p>
                <a:endParaRPr lang="en-US" dirty="0"/>
              </a:p>
            </p:txBody>
          </p:sp>
          <p:sp>
            <p:nvSpPr>
              <p:cNvPr id="524" name="Line 4532"/>
              <p:cNvSpPr>
                <a:spLocks noChangeShapeType="1"/>
              </p:cNvSpPr>
              <p:nvPr/>
            </p:nvSpPr>
            <p:spPr bwMode="auto">
              <a:xfrm>
                <a:off x="5488" y="3010"/>
                <a:ext cx="88" cy="1"/>
              </a:xfrm>
              <a:prstGeom prst="line">
                <a:avLst/>
              </a:prstGeom>
              <a:noFill/>
              <a:ln w="3175">
                <a:solidFill>
                  <a:srgbClr val="000000"/>
                </a:solidFill>
                <a:miter lim="800000"/>
                <a:headEnd/>
                <a:tailEnd/>
              </a:ln>
            </p:spPr>
            <p:txBody>
              <a:bodyPr/>
              <a:lstStyle/>
              <a:p>
                <a:endParaRPr lang="en-US" dirty="0"/>
              </a:p>
            </p:txBody>
          </p:sp>
          <p:sp>
            <p:nvSpPr>
              <p:cNvPr id="525" name="Line 4533"/>
              <p:cNvSpPr>
                <a:spLocks noChangeShapeType="1"/>
              </p:cNvSpPr>
              <p:nvPr/>
            </p:nvSpPr>
            <p:spPr bwMode="auto">
              <a:xfrm>
                <a:off x="5576" y="3011"/>
                <a:ext cx="1" cy="1"/>
              </a:xfrm>
              <a:prstGeom prst="line">
                <a:avLst/>
              </a:prstGeom>
              <a:noFill/>
              <a:ln w="3175">
                <a:solidFill>
                  <a:srgbClr val="000000"/>
                </a:solidFill>
                <a:miter lim="800000"/>
                <a:headEnd/>
                <a:tailEnd/>
              </a:ln>
            </p:spPr>
            <p:txBody>
              <a:bodyPr/>
              <a:lstStyle/>
              <a:p>
                <a:endParaRPr lang="en-US" dirty="0"/>
              </a:p>
            </p:txBody>
          </p:sp>
          <p:sp>
            <p:nvSpPr>
              <p:cNvPr id="526" name="Line 4534"/>
              <p:cNvSpPr>
                <a:spLocks noChangeShapeType="1"/>
              </p:cNvSpPr>
              <p:nvPr/>
            </p:nvSpPr>
            <p:spPr bwMode="auto">
              <a:xfrm>
                <a:off x="5577" y="3011"/>
                <a:ext cx="4" cy="3"/>
              </a:xfrm>
              <a:prstGeom prst="line">
                <a:avLst/>
              </a:prstGeom>
              <a:noFill/>
              <a:ln w="3175">
                <a:solidFill>
                  <a:srgbClr val="000000"/>
                </a:solidFill>
                <a:miter lim="800000"/>
                <a:headEnd/>
                <a:tailEnd/>
              </a:ln>
            </p:spPr>
            <p:txBody>
              <a:bodyPr/>
              <a:lstStyle/>
              <a:p>
                <a:endParaRPr lang="en-US" dirty="0"/>
              </a:p>
            </p:txBody>
          </p:sp>
          <p:sp>
            <p:nvSpPr>
              <p:cNvPr id="527" name="Freeform 4535"/>
              <p:cNvSpPr>
                <a:spLocks/>
              </p:cNvSpPr>
              <p:nvPr/>
            </p:nvSpPr>
            <p:spPr bwMode="auto">
              <a:xfrm>
                <a:off x="5564" y="3014"/>
                <a:ext cx="18" cy="164"/>
              </a:xfrm>
              <a:custGeom>
                <a:avLst/>
                <a:gdLst>
                  <a:gd name="T0" fmla="*/ 17 w 18"/>
                  <a:gd name="T1" fmla="*/ 0 h 164"/>
                  <a:gd name="T2" fmla="*/ 18 w 18"/>
                  <a:gd name="T3" fmla="*/ 24 h 164"/>
                  <a:gd name="T4" fmla="*/ 10 w 18"/>
                  <a:gd name="T5" fmla="*/ 45 h 164"/>
                  <a:gd name="T6" fmla="*/ 12 w 18"/>
                  <a:gd name="T7" fmla="*/ 47 h 164"/>
                  <a:gd name="T8" fmla="*/ 8 w 18"/>
                  <a:gd name="T9" fmla="*/ 84 h 164"/>
                  <a:gd name="T10" fmla="*/ 7 w 18"/>
                  <a:gd name="T11" fmla="*/ 90 h 164"/>
                  <a:gd name="T12" fmla="*/ 4 w 18"/>
                  <a:gd name="T13" fmla="*/ 87 h 164"/>
                  <a:gd name="T14" fmla="*/ 5 w 18"/>
                  <a:gd name="T15" fmla="*/ 77 h 164"/>
                  <a:gd name="T16" fmla="*/ 5 w 18"/>
                  <a:gd name="T17" fmla="*/ 90 h 164"/>
                  <a:gd name="T18" fmla="*/ 2 w 18"/>
                  <a:gd name="T19" fmla="*/ 90 h 164"/>
                  <a:gd name="T20" fmla="*/ 8 w 18"/>
                  <a:gd name="T21" fmla="*/ 92 h 164"/>
                  <a:gd name="T22" fmla="*/ 7 w 18"/>
                  <a:gd name="T23" fmla="*/ 98 h 164"/>
                  <a:gd name="T24" fmla="*/ 2 w 18"/>
                  <a:gd name="T25" fmla="*/ 100 h 164"/>
                  <a:gd name="T26" fmla="*/ 5 w 18"/>
                  <a:gd name="T27" fmla="*/ 117 h 164"/>
                  <a:gd name="T28" fmla="*/ 5 w 18"/>
                  <a:gd name="T29" fmla="*/ 143 h 164"/>
                  <a:gd name="T30" fmla="*/ 0 w 18"/>
                  <a:gd name="T31" fmla="*/ 144 h 164"/>
                  <a:gd name="T32" fmla="*/ 5 w 18"/>
                  <a:gd name="T33" fmla="*/ 144 h 164"/>
                  <a:gd name="T34" fmla="*/ 0 w 18"/>
                  <a:gd name="T35" fmla="*/ 148 h 164"/>
                  <a:gd name="T36" fmla="*/ 5 w 18"/>
                  <a:gd name="T37" fmla="*/ 148 h 164"/>
                  <a:gd name="T38" fmla="*/ 4 w 18"/>
                  <a:gd name="T39" fmla="*/ 164 h 1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64"/>
                  <a:gd name="T62" fmla="*/ 18 w 18"/>
                  <a:gd name="T63" fmla="*/ 164 h 1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64">
                    <a:moveTo>
                      <a:pt x="17" y="0"/>
                    </a:moveTo>
                    <a:lnTo>
                      <a:pt x="18" y="24"/>
                    </a:lnTo>
                    <a:lnTo>
                      <a:pt x="10" y="45"/>
                    </a:lnTo>
                    <a:lnTo>
                      <a:pt x="12" y="47"/>
                    </a:lnTo>
                    <a:lnTo>
                      <a:pt x="8" y="84"/>
                    </a:lnTo>
                    <a:lnTo>
                      <a:pt x="7" y="90"/>
                    </a:lnTo>
                    <a:lnTo>
                      <a:pt x="4" y="87"/>
                    </a:lnTo>
                    <a:lnTo>
                      <a:pt x="5" y="77"/>
                    </a:lnTo>
                    <a:lnTo>
                      <a:pt x="5" y="90"/>
                    </a:lnTo>
                    <a:lnTo>
                      <a:pt x="2" y="90"/>
                    </a:lnTo>
                    <a:lnTo>
                      <a:pt x="8" y="92"/>
                    </a:lnTo>
                    <a:lnTo>
                      <a:pt x="7" y="98"/>
                    </a:lnTo>
                    <a:lnTo>
                      <a:pt x="2" y="100"/>
                    </a:lnTo>
                    <a:lnTo>
                      <a:pt x="5" y="117"/>
                    </a:lnTo>
                    <a:lnTo>
                      <a:pt x="5" y="143"/>
                    </a:lnTo>
                    <a:lnTo>
                      <a:pt x="0" y="144"/>
                    </a:lnTo>
                    <a:lnTo>
                      <a:pt x="5" y="144"/>
                    </a:lnTo>
                    <a:lnTo>
                      <a:pt x="0" y="148"/>
                    </a:lnTo>
                    <a:lnTo>
                      <a:pt x="5" y="148"/>
                    </a:lnTo>
                    <a:lnTo>
                      <a:pt x="4" y="164"/>
                    </a:lnTo>
                  </a:path>
                </a:pathLst>
              </a:custGeom>
              <a:noFill/>
              <a:ln w="3175">
                <a:solidFill>
                  <a:srgbClr val="000000"/>
                </a:solidFill>
                <a:miter lim="800000"/>
                <a:headEnd/>
                <a:tailEnd/>
              </a:ln>
            </p:spPr>
            <p:txBody>
              <a:bodyPr/>
              <a:lstStyle/>
              <a:p>
                <a:pPr algn="ctr" eaLnBrk="0" hangingPunct="0"/>
                <a:endParaRPr lang="en-US" dirty="0"/>
              </a:p>
            </p:txBody>
          </p:sp>
          <p:sp>
            <p:nvSpPr>
              <p:cNvPr id="528" name="Freeform 4536"/>
              <p:cNvSpPr>
                <a:spLocks/>
              </p:cNvSpPr>
              <p:nvPr/>
            </p:nvSpPr>
            <p:spPr bwMode="auto">
              <a:xfrm>
                <a:off x="5247" y="3178"/>
                <a:ext cx="321" cy="14"/>
              </a:xfrm>
              <a:custGeom>
                <a:avLst/>
                <a:gdLst>
                  <a:gd name="T0" fmla="*/ 321 w 321"/>
                  <a:gd name="T1" fmla="*/ 0 h 14"/>
                  <a:gd name="T2" fmla="*/ 248 w 321"/>
                  <a:gd name="T3" fmla="*/ 3 h 14"/>
                  <a:gd name="T4" fmla="*/ 248 w 321"/>
                  <a:gd name="T5" fmla="*/ 9 h 14"/>
                  <a:gd name="T6" fmla="*/ 83 w 321"/>
                  <a:gd name="T7" fmla="*/ 14 h 14"/>
                  <a:gd name="T8" fmla="*/ 83 w 321"/>
                  <a:gd name="T9" fmla="*/ 4 h 14"/>
                  <a:gd name="T10" fmla="*/ 0 w 321"/>
                  <a:gd name="T11" fmla="*/ 6 h 14"/>
                  <a:gd name="T12" fmla="*/ 0 60000 65536"/>
                  <a:gd name="T13" fmla="*/ 0 60000 65536"/>
                  <a:gd name="T14" fmla="*/ 0 60000 65536"/>
                  <a:gd name="T15" fmla="*/ 0 60000 65536"/>
                  <a:gd name="T16" fmla="*/ 0 60000 65536"/>
                  <a:gd name="T17" fmla="*/ 0 60000 65536"/>
                  <a:gd name="T18" fmla="*/ 0 w 321"/>
                  <a:gd name="T19" fmla="*/ 0 h 14"/>
                  <a:gd name="T20" fmla="*/ 321 w 32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21" h="14">
                    <a:moveTo>
                      <a:pt x="321" y="0"/>
                    </a:moveTo>
                    <a:lnTo>
                      <a:pt x="248" y="3"/>
                    </a:lnTo>
                    <a:lnTo>
                      <a:pt x="248" y="9"/>
                    </a:lnTo>
                    <a:lnTo>
                      <a:pt x="83" y="14"/>
                    </a:lnTo>
                    <a:lnTo>
                      <a:pt x="83" y="4"/>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529" name="Line 4537"/>
              <p:cNvSpPr>
                <a:spLocks noChangeShapeType="1"/>
              </p:cNvSpPr>
              <p:nvPr/>
            </p:nvSpPr>
            <p:spPr bwMode="auto">
              <a:xfrm flipH="1" flipV="1">
                <a:off x="5241" y="3053"/>
                <a:ext cx="6" cy="131"/>
              </a:xfrm>
              <a:prstGeom prst="line">
                <a:avLst/>
              </a:prstGeom>
              <a:noFill/>
              <a:ln w="3175">
                <a:solidFill>
                  <a:srgbClr val="000000"/>
                </a:solidFill>
                <a:miter lim="800000"/>
                <a:headEnd/>
                <a:tailEnd/>
              </a:ln>
            </p:spPr>
            <p:txBody>
              <a:bodyPr/>
              <a:lstStyle/>
              <a:p>
                <a:endParaRPr lang="en-US" dirty="0"/>
              </a:p>
            </p:txBody>
          </p:sp>
          <p:sp>
            <p:nvSpPr>
              <p:cNvPr id="530" name="Line 4538"/>
              <p:cNvSpPr>
                <a:spLocks noChangeShapeType="1"/>
              </p:cNvSpPr>
              <p:nvPr/>
            </p:nvSpPr>
            <p:spPr bwMode="auto">
              <a:xfrm flipH="1" flipV="1">
                <a:off x="5239" y="3018"/>
                <a:ext cx="2" cy="35"/>
              </a:xfrm>
              <a:prstGeom prst="line">
                <a:avLst/>
              </a:prstGeom>
              <a:noFill/>
              <a:ln w="3175">
                <a:solidFill>
                  <a:srgbClr val="000000"/>
                </a:solidFill>
                <a:miter lim="800000"/>
                <a:headEnd/>
                <a:tailEnd/>
              </a:ln>
            </p:spPr>
            <p:txBody>
              <a:bodyPr/>
              <a:lstStyle/>
              <a:p>
                <a:endParaRPr lang="en-US" dirty="0"/>
              </a:p>
            </p:txBody>
          </p:sp>
          <p:sp>
            <p:nvSpPr>
              <p:cNvPr id="531" name="Line 4539"/>
              <p:cNvSpPr>
                <a:spLocks noChangeShapeType="1"/>
              </p:cNvSpPr>
              <p:nvPr/>
            </p:nvSpPr>
            <p:spPr bwMode="auto">
              <a:xfrm flipV="1">
                <a:off x="5239" y="3010"/>
                <a:ext cx="249" cy="8"/>
              </a:xfrm>
              <a:prstGeom prst="line">
                <a:avLst/>
              </a:prstGeom>
              <a:noFill/>
              <a:ln w="3175">
                <a:solidFill>
                  <a:srgbClr val="000000"/>
                </a:solidFill>
                <a:miter lim="800000"/>
                <a:headEnd/>
                <a:tailEnd/>
              </a:ln>
            </p:spPr>
            <p:txBody>
              <a:bodyPr/>
              <a:lstStyle/>
              <a:p>
                <a:endParaRPr lang="en-US" dirty="0"/>
              </a:p>
            </p:txBody>
          </p:sp>
          <p:sp>
            <p:nvSpPr>
              <p:cNvPr id="532" name="Line 4540"/>
              <p:cNvSpPr>
                <a:spLocks noChangeShapeType="1"/>
              </p:cNvSpPr>
              <p:nvPr/>
            </p:nvSpPr>
            <p:spPr bwMode="auto">
              <a:xfrm>
                <a:off x="4828" y="3026"/>
                <a:ext cx="1" cy="1"/>
              </a:xfrm>
              <a:prstGeom prst="line">
                <a:avLst/>
              </a:prstGeom>
              <a:noFill/>
              <a:ln w="3175">
                <a:solidFill>
                  <a:srgbClr val="000000"/>
                </a:solidFill>
                <a:miter lim="800000"/>
                <a:headEnd/>
                <a:tailEnd/>
              </a:ln>
            </p:spPr>
            <p:txBody>
              <a:bodyPr/>
              <a:lstStyle/>
              <a:p>
                <a:endParaRPr lang="en-US" dirty="0"/>
              </a:p>
            </p:txBody>
          </p:sp>
          <p:sp>
            <p:nvSpPr>
              <p:cNvPr id="533" name="Line 4541"/>
              <p:cNvSpPr>
                <a:spLocks noChangeShapeType="1"/>
              </p:cNvSpPr>
              <p:nvPr/>
            </p:nvSpPr>
            <p:spPr bwMode="auto">
              <a:xfrm flipH="1">
                <a:off x="4827" y="3027"/>
                <a:ext cx="1" cy="1"/>
              </a:xfrm>
              <a:prstGeom prst="line">
                <a:avLst/>
              </a:prstGeom>
              <a:noFill/>
              <a:ln w="3175">
                <a:solidFill>
                  <a:srgbClr val="000000"/>
                </a:solidFill>
                <a:miter lim="800000"/>
                <a:headEnd/>
                <a:tailEnd/>
              </a:ln>
            </p:spPr>
            <p:txBody>
              <a:bodyPr/>
              <a:lstStyle/>
              <a:p>
                <a:endParaRPr lang="en-US" dirty="0"/>
              </a:p>
            </p:txBody>
          </p:sp>
          <p:sp>
            <p:nvSpPr>
              <p:cNvPr id="534" name="Freeform 4542"/>
              <p:cNvSpPr>
                <a:spLocks/>
              </p:cNvSpPr>
              <p:nvPr/>
            </p:nvSpPr>
            <p:spPr bwMode="auto">
              <a:xfrm>
                <a:off x="4820" y="3011"/>
                <a:ext cx="8" cy="16"/>
              </a:xfrm>
              <a:custGeom>
                <a:avLst/>
                <a:gdLst>
                  <a:gd name="T0" fmla="*/ 7 w 8"/>
                  <a:gd name="T1" fmla="*/ 16 h 16"/>
                  <a:gd name="T2" fmla="*/ 0 w 8"/>
                  <a:gd name="T3" fmla="*/ 0 h 16"/>
                  <a:gd name="T4" fmla="*/ 5 w 8"/>
                  <a:gd name="T5" fmla="*/ 10 h 16"/>
                  <a:gd name="T6" fmla="*/ 3 w 8"/>
                  <a:gd name="T7" fmla="*/ 7 h 16"/>
                  <a:gd name="T8" fmla="*/ 8 w 8"/>
                  <a:gd name="T9" fmla="*/ 7 h 16"/>
                  <a:gd name="T10" fmla="*/ 7 w 8"/>
                  <a:gd name="T11" fmla="*/ 11 h 16"/>
                  <a:gd name="T12" fmla="*/ 8 w 8"/>
                  <a:gd name="T13" fmla="*/ 15 h 16"/>
                  <a:gd name="T14" fmla="*/ 0 60000 65536"/>
                  <a:gd name="T15" fmla="*/ 0 60000 65536"/>
                  <a:gd name="T16" fmla="*/ 0 60000 65536"/>
                  <a:gd name="T17" fmla="*/ 0 60000 65536"/>
                  <a:gd name="T18" fmla="*/ 0 60000 65536"/>
                  <a:gd name="T19" fmla="*/ 0 60000 65536"/>
                  <a:gd name="T20" fmla="*/ 0 60000 65536"/>
                  <a:gd name="T21" fmla="*/ 0 w 8"/>
                  <a:gd name="T22" fmla="*/ 0 h 16"/>
                  <a:gd name="T23" fmla="*/ 8 w 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6">
                    <a:moveTo>
                      <a:pt x="7" y="16"/>
                    </a:moveTo>
                    <a:lnTo>
                      <a:pt x="0" y="0"/>
                    </a:lnTo>
                    <a:lnTo>
                      <a:pt x="5" y="10"/>
                    </a:lnTo>
                    <a:lnTo>
                      <a:pt x="3" y="7"/>
                    </a:lnTo>
                    <a:lnTo>
                      <a:pt x="8" y="7"/>
                    </a:lnTo>
                    <a:lnTo>
                      <a:pt x="7" y="11"/>
                    </a:lnTo>
                    <a:lnTo>
                      <a:pt x="8" y="15"/>
                    </a:lnTo>
                  </a:path>
                </a:pathLst>
              </a:custGeom>
              <a:noFill/>
              <a:ln w="3175">
                <a:solidFill>
                  <a:srgbClr val="000000"/>
                </a:solidFill>
                <a:miter lim="800000"/>
                <a:headEnd/>
                <a:tailEnd/>
              </a:ln>
            </p:spPr>
            <p:txBody>
              <a:bodyPr/>
              <a:lstStyle/>
              <a:p>
                <a:pPr algn="ctr" eaLnBrk="0" hangingPunct="0"/>
                <a:endParaRPr lang="en-US" dirty="0"/>
              </a:p>
            </p:txBody>
          </p:sp>
          <p:sp>
            <p:nvSpPr>
              <p:cNvPr id="535" name="Freeform 4543"/>
              <p:cNvSpPr>
                <a:spLocks/>
              </p:cNvSpPr>
              <p:nvPr/>
            </p:nvSpPr>
            <p:spPr bwMode="auto">
              <a:xfrm>
                <a:off x="4823" y="3014"/>
                <a:ext cx="4" cy="4"/>
              </a:xfrm>
              <a:custGeom>
                <a:avLst/>
                <a:gdLst>
                  <a:gd name="T0" fmla="*/ 0 w 4"/>
                  <a:gd name="T1" fmla="*/ 2 h 4"/>
                  <a:gd name="T2" fmla="*/ 4 w 4"/>
                  <a:gd name="T3" fmla="*/ 0 h 4"/>
                  <a:gd name="T4" fmla="*/ 4 w 4"/>
                  <a:gd name="T5" fmla="*/ 4 h 4"/>
                  <a:gd name="T6" fmla="*/ 0 w 4"/>
                  <a:gd name="T7" fmla="*/ 2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2"/>
                    </a:moveTo>
                    <a:lnTo>
                      <a:pt x="4" y="0"/>
                    </a:lnTo>
                    <a:lnTo>
                      <a:pt x="4" y="4"/>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536" name="Line 4544"/>
              <p:cNvSpPr>
                <a:spLocks noChangeShapeType="1"/>
              </p:cNvSpPr>
              <p:nvPr/>
            </p:nvSpPr>
            <p:spPr bwMode="auto">
              <a:xfrm>
                <a:off x="5581" y="3014"/>
                <a:ext cx="3" cy="1"/>
              </a:xfrm>
              <a:prstGeom prst="line">
                <a:avLst/>
              </a:prstGeom>
              <a:noFill/>
              <a:ln w="3175">
                <a:solidFill>
                  <a:srgbClr val="000000"/>
                </a:solidFill>
                <a:miter lim="800000"/>
                <a:headEnd/>
                <a:tailEnd/>
              </a:ln>
            </p:spPr>
            <p:txBody>
              <a:bodyPr/>
              <a:lstStyle/>
              <a:p>
                <a:endParaRPr lang="en-US" dirty="0"/>
              </a:p>
            </p:txBody>
          </p:sp>
          <p:sp>
            <p:nvSpPr>
              <p:cNvPr id="537" name="Line 4545"/>
              <p:cNvSpPr>
                <a:spLocks noChangeShapeType="1"/>
              </p:cNvSpPr>
              <p:nvPr/>
            </p:nvSpPr>
            <p:spPr bwMode="auto">
              <a:xfrm flipH="1">
                <a:off x="5582" y="3014"/>
                <a:ext cx="2" cy="29"/>
              </a:xfrm>
              <a:prstGeom prst="line">
                <a:avLst/>
              </a:prstGeom>
              <a:noFill/>
              <a:ln w="3175">
                <a:solidFill>
                  <a:srgbClr val="000000"/>
                </a:solidFill>
                <a:miter lim="800000"/>
                <a:headEnd/>
                <a:tailEnd/>
              </a:ln>
            </p:spPr>
            <p:txBody>
              <a:bodyPr/>
              <a:lstStyle/>
              <a:p>
                <a:endParaRPr lang="en-US" dirty="0"/>
              </a:p>
            </p:txBody>
          </p:sp>
          <p:sp>
            <p:nvSpPr>
              <p:cNvPr id="538" name="Line 4546"/>
              <p:cNvSpPr>
                <a:spLocks noChangeShapeType="1"/>
              </p:cNvSpPr>
              <p:nvPr/>
            </p:nvSpPr>
            <p:spPr bwMode="auto">
              <a:xfrm flipH="1" flipV="1">
                <a:off x="5581" y="3014"/>
                <a:ext cx="1" cy="29"/>
              </a:xfrm>
              <a:prstGeom prst="line">
                <a:avLst/>
              </a:prstGeom>
              <a:noFill/>
              <a:ln w="3175">
                <a:solidFill>
                  <a:srgbClr val="000000"/>
                </a:solidFill>
                <a:miter lim="800000"/>
                <a:headEnd/>
                <a:tailEnd/>
              </a:ln>
            </p:spPr>
            <p:txBody>
              <a:bodyPr/>
              <a:lstStyle/>
              <a:p>
                <a:endParaRPr lang="en-US" dirty="0"/>
              </a:p>
            </p:txBody>
          </p:sp>
          <p:sp>
            <p:nvSpPr>
              <p:cNvPr id="539" name="Freeform 4547"/>
              <p:cNvSpPr>
                <a:spLocks/>
              </p:cNvSpPr>
              <p:nvPr/>
            </p:nvSpPr>
            <p:spPr bwMode="auto">
              <a:xfrm>
                <a:off x="5568" y="3042"/>
                <a:ext cx="13" cy="78"/>
              </a:xfrm>
              <a:custGeom>
                <a:avLst/>
                <a:gdLst>
                  <a:gd name="T0" fmla="*/ 1 w 13"/>
                  <a:gd name="T1" fmla="*/ 76 h 78"/>
                  <a:gd name="T2" fmla="*/ 0 w 13"/>
                  <a:gd name="T3" fmla="*/ 72 h 78"/>
                  <a:gd name="T4" fmla="*/ 3 w 13"/>
                  <a:gd name="T5" fmla="*/ 72 h 78"/>
                  <a:gd name="T6" fmla="*/ 3 w 13"/>
                  <a:gd name="T7" fmla="*/ 75 h 78"/>
                  <a:gd name="T8" fmla="*/ 4 w 13"/>
                  <a:gd name="T9" fmla="*/ 68 h 78"/>
                  <a:gd name="T10" fmla="*/ 6 w 13"/>
                  <a:gd name="T11" fmla="*/ 30 h 78"/>
                  <a:gd name="T12" fmla="*/ 13 w 13"/>
                  <a:gd name="T13" fmla="*/ 0 h 78"/>
                  <a:gd name="T14" fmla="*/ 6 w 13"/>
                  <a:gd name="T15" fmla="*/ 78 h 78"/>
                  <a:gd name="T16" fmla="*/ 1 w 13"/>
                  <a:gd name="T17" fmla="*/ 76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8"/>
                  <a:gd name="T29" fmla="*/ 13 w 13"/>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8">
                    <a:moveTo>
                      <a:pt x="1" y="76"/>
                    </a:moveTo>
                    <a:lnTo>
                      <a:pt x="0" y="72"/>
                    </a:lnTo>
                    <a:lnTo>
                      <a:pt x="3" y="72"/>
                    </a:lnTo>
                    <a:lnTo>
                      <a:pt x="3" y="75"/>
                    </a:lnTo>
                    <a:lnTo>
                      <a:pt x="4" y="68"/>
                    </a:lnTo>
                    <a:lnTo>
                      <a:pt x="6" y="30"/>
                    </a:lnTo>
                    <a:lnTo>
                      <a:pt x="13" y="0"/>
                    </a:lnTo>
                    <a:lnTo>
                      <a:pt x="6" y="78"/>
                    </a:lnTo>
                    <a:lnTo>
                      <a:pt x="1" y="76"/>
                    </a:lnTo>
                  </a:path>
                </a:pathLst>
              </a:custGeom>
              <a:noFill/>
              <a:ln w="3175">
                <a:solidFill>
                  <a:srgbClr val="000000"/>
                </a:solidFill>
                <a:miter lim="800000"/>
                <a:headEnd/>
                <a:tailEnd/>
              </a:ln>
            </p:spPr>
            <p:txBody>
              <a:bodyPr/>
              <a:lstStyle/>
              <a:p>
                <a:pPr algn="ctr" eaLnBrk="0" hangingPunct="0"/>
                <a:endParaRPr lang="en-US" dirty="0"/>
              </a:p>
            </p:txBody>
          </p:sp>
          <p:sp>
            <p:nvSpPr>
              <p:cNvPr id="540" name="Line 4548"/>
              <p:cNvSpPr>
                <a:spLocks noChangeShapeType="1"/>
              </p:cNvSpPr>
              <p:nvPr/>
            </p:nvSpPr>
            <p:spPr bwMode="auto">
              <a:xfrm flipV="1">
                <a:off x="5569" y="3112"/>
                <a:ext cx="2" cy="2"/>
              </a:xfrm>
              <a:prstGeom prst="line">
                <a:avLst/>
              </a:prstGeom>
              <a:noFill/>
              <a:ln w="3175">
                <a:solidFill>
                  <a:srgbClr val="000000"/>
                </a:solidFill>
                <a:miter lim="800000"/>
                <a:headEnd/>
                <a:tailEnd/>
              </a:ln>
            </p:spPr>
            <p:txBody>
              <a:bodyPr/>
              <a:lstStyle/>
              <a:p>
                <a:endParaRPr lang="en-US" dirty="0"/>
              </a:p>
            </p:txBody>
          </p:sp>
          <p:sp>
            <p:nvSpPr>
              <p:cNvPr id="541" name="Freeform 4549"/>
              <p:cNvSpPr>
                <a:spLocks/>
              </p:cNvSpPr>
              <p:nvPr/>
            </p:nvSpPr>
            <p:spPr bwMode="auto">
              <a:xfrm>
                <a:off x="5568" y="3122"/>
                <a:ext cx="4" cy="56"/>
              </a:xfrm>
              <a:custGeom>
                <a:avLst/>
                <a:gdLst>
                  <a:gd name="T0" fmla="*/ 0 w 4"/>
                  <a:gd name="T1" fmla="*/ 54 h 56"/>
                  <a:gd name="T2" fmla="*/ 4 w 4"/>
                  <a:gd name="T3" fmla="*/ 0 h 56"/>
                  <a:gd name="T4" fmla="*/ 1 w 4"/>
                  <a:gd name="T5" fmla="*/ 56 h 56"/>
                  <a:gd name="T6" fmla="*/ 0 60000 65536"/>
                  <a:gd name="T7" fmla="*/ 0 60000 65536"/>
                  <a:gd name="T8" fmla="*/ 0 60000 65536"/>
                  <a:gd name="T9" fmla="*/ 0 w 4"/>
                  <a:gd name="T10" fmla="*/ 0 h 56"/>
                  <a:gd name="T11" fmla="*/ 4 w 4"/>
                  <a:gd name="T12" fmla="*/ 56 h 56"/>
                </a:gdLst>
                <a:ahLst/>
                <a:cxnLst>
                  <a:cxn ang="T6">
                    <a:pos x="T0" y="T1"/>
                  </a:cxn>
                  <a:cxn ang="T7">
                    <a:pos x="T2" y="T3"/>
                  </a:cxn>
                  <a:cxn ang="T8">
                    <a:pos x="T4" y="T5"/>
                  </a:cxn>
                </a:cxnLst>
                <a:rect l="T9" t="T10" r="T11" b="T12"/>
                <a:pathLst>
                  <a:path w="4" h="56">
                    <a:moveTo>
                      <a:pt x="0" y="54"/>
                    </a:moveTo>
                    <a:lnTo>
                      <a:pt x="4" y="0"/>
                    </a:lnTo>
                    <a:lnTo>
                      <a:pt x="1" y="56"/>
                    </a:lnTo>
                  </a:path>
                </a:pathLst>
              </a:custGeom>
              <a:noFill/>
              <a:ln w="3175">
                <a:solidFill>
                  <a:srgbClr val="000000"/>
                </a:solidFill>
                <a:miter lim="800000"/>
                <a:headEnd/>
                <a:tailEnd/>
              </a:ln>
            </p:spPr>
            <p:txBody>
              <a:bodyPr/>
              <a:lstStyle/>
              <a:p>
                <a:pPr algn="ctr" eaLnBrk="0" hangingPunct="0"/>
                <a:endParaRPr lang="en-US" dirty="0"/>
              </a:p>
            </p:txBody>
          </p:sp>
          <p:sp>
            <p:nvSpPr>
              <p:cNvPr id="542" name="Line 4550"/>
              <p:cNvSpPr>
                <a:spLocks noChangeShapeType="1"/>
              </p:cNvSpPr>
              <p:nvPr/>
            </p:nvSpPr>
            <p:spPr bwMode="auto">
              <a:xfrm flipH="1">
                <a:off x="5568" y="3178"/>
                <a:ext cx="1" cy="1"/>
              </a:xfrm>
              <a:prstGeom prst="line">
                <a:avLst/>
              </a:prstGeom>
              <a:noFill/>
              <a:ln w="3175">
                <a:solidFill>
                  <a:srgbClr val="000000"/>
                </a:solidFill>
                <a:miter lim="800000"/>
                <a:headEnd/>
                <a:tailEnd/>
              </a:ln>
            </p:spPr>
            <p:txBody>
              <a:bodyPr/>
              <a:lstStyle/>
              <a:p>
                <a:endParaRPr lang="en-US" dirty="0"/>
              </a:p>
            </p:txBody>
          </p:sp>
          <p:sp>
            <p:nvSpPr>
              <p:cNvPr id="543" name="Line 4551"/>
              <p:cNvSpPr>
                <a:spLocks noChangeShapeType="1"/>
              </p:cNvSpPr>
              <p:nvPr/>
            </p:nvSpPr>
            <p:spPr bwMode="auto">
              <a:xfrm flipV="1">
                <a:off x="5568" y="3176"/>
                <a:ext cx="1" cy="2"/>
              </a:xfrm>
              <a:prstGeom prst="line">
                <a:avLst/>
              </a:prstGeom>
              <a:noFill/>
              <a:ln w="3175">
                <a:solidFill>
                  <a:srgbClr val="000000"/>
                </a:solidFill>
                <a:miter lim="800000"/>
                <a:headEnd/>
                <a:tailEnd/>
              </a:ln>
            </p:spPr>
            <p:txBody>
              <a:bodyPr/>
              <a:lstStyle/>
              <a:p>
                <a:endParaRPr lang="en-US" dirty="0"/>
              </a:p>
            </p:txBody>
          </p:sp>
          <p:sp>
            <p:nvSpPr>
              <p:cNvPr id="544" name="Line 4552"/>
              <p:cNvSpPr>
                <a:spLocks noChangeShapeType="1"/>
              </p:cNvSpPr>
              <p:nvPr/>
            </p:nvSpPr>
            <p:spPr bwMode="auto">
              <a:xfrm>
                <a:off x="5569" y="3126"/>
                <a:ext cx="2" cy="1"/>
              </a:xfrm>
              <a:prstGeom prst="line">
                <a:avLst/>
              </a:prstGeom>
              <a:noFill/>
              <a:ln w="3175">
                <a:solidFill>
                  <a:srgbClr val="000000"/>
                </a:solidFill>
                <a:miter lim="800000"/>
                <a:headEnd/>
                <a:tailEnd/>
              </a:ln>
            </p:spPr>
            <p:txBody>
              <a:bodyPr/>
              <a:lstStyle/>
              <a:p>
                <a:endParaRPr lang="en-US" dirty="0"/>
              </a:p>
            </p:txBody>
          </p:sp>
          <p:sp>
            <p:nvSpPr>
              <p:cNvPr id="545" name="Line 4553"/>
              <p:cNvSpPr>
                <a:spLocks noChangeShapeType="1"/>
              </p:cNvSpPr>
              <p:nvPr/>
            </p:nvSpPr>
            <p:spPr bwMode="auto">
              <a:xfrm flipV="1">
                <a:off x="5569" y="3126"/>
                <a:ext cx="2" cy="2"/>
              </a:xfrm>
              <a:prstGeom prst="line">
                <a:avLst/>
              </a:prstGeom>
              <a:noFill/>
              <a:ln w="3175">
                <a:solidFill>
                  <a:srgbClr val="000000"/>
                </a:solidFill>
                <a:miter lim="800000"/>
                <a:headEnd/>
                <a:tailEnd/>
              </a:ln>
            </p:spPr>
            <p:txBody>
              <a:bodyPr/>
              <a:lstStyle/>
              <a:p>
                <a:endParaRPr lang="en-US" dirty="0"/>
              </a:p>
            </p:txBody>
          </p:sp>
          <p:sp>
            <p:nvSpPr>
              <p:cNvPr id="546" name="Freeform 4554"/>
              <p:cNvSpPr>
                <a:spLocks/>
              </p:cNvSpPr>
              <p:nvPr/>
            </p:nvSpPr>
            <p:spPr bwMode="auto">
              <a:xfrm>
                <a:off x="4861" y="3163"/>
                <a:ext cx="13" cy="11"/>
              </a:xfrm>
              <a:custGeom>
                <a:avLst/>
                <a:gdLst>
                  <a:gd name="T0" fmla="*/ 4 w 13"/>
                  <a:gd name="T1" fmla="*/ 11 h 11"/>
                  <a:gd name="T2" fmla="*/ 0 w 13"/>
                  <a:gd name="T3" fmla="*/ 0 h 11"/>
                  <a:gd name="T4" fmla="*/ 11 w 13"/>
                  <a:gd name="T5" fmla="*/ 10 h 11"/>
                  <a:gd name="T6" fmla="*/ 13 w 13"/>
                  <a:gd name="T7" fmla="*/ 11 h 11"/>
                  <a:gd name="T8" fmla="*/ 4 w 13"/>
                  <a:gd name="T9" fmla="*/ 11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4" y="11"/>
                    </a:moveTo>
                    <a:lnTo>
                      <a:pt x="0" y="0"/>
                    </a:lnTo>
                    <a:lnTo>
                      <a:pt x="11" y="10"/>
                    </a:lnTo>
                    <a:lnTo>
                      <a:pt x="13" y="11"/>
                    </a:lnTo>
                    <a:lnTo>
                      <a:pt x="4" y="11"/>
                    </a:lnTo>
                  </a:path>
                </a:pathLst>
              </a:custGeom>
              <a:noFill/>
              <a:ln w="3175">
                <a:solidFill>
                  <a:srgbClr val="000000"/>
                </a:solidFill>
                <a:miter lim="800000"/>
                <a:headEnd/>
                <a:tailEnd/>
              </a:ln>
            </p:spPr>
            <p:txBody>
              <a:bodyPr/>
              <a:lstStyle/>
              <a:p>
                <a:pPr algn="ctr" eaLnBrk="0" hangingPunct="0"/>
                <a:endParaRPr lang="en-US" dirty="0"/>
              </a:p>
            </p:txBody>
          </p:sp>
          <p:sp>
            <p:nvSpPr>
              <p:cNvPr id="547" name="Line 4555"/>
              <p:cNvSpPr>
                <a:spLocks noChangeShapeType="1"/>
              </p:cNvSpPr>
              <p:nvPr/>
            </p:nvSpPr>
            <p:spPr bwMode="auto">
              <a:xfrm flipV="1">
                <a:off x="4870" y="3165"/>
                <a:ext cx="2" cy="1"/>
              </a:xfrm>
              <a:prstGeom prst="line">
                <a:avLst/>
              </a:prstGeom>
              <a:noFill/>
              <a:ln w="3175">
                <a:solidFill>
                  <a:srgbClr val="000000"/>
                </a:solidFill>
                <a:miter lim="800000"/>
                <a:headEnd/>
                <a:tailEnd/>
              </a:ln>
            </p:spPr>
            <p:txBody>
              <a:bodyPr/>
              <a:lstStyle/>
              <a:p>
                <a:endParaRPr lang="en-US" dirty="0"/>
              </a:p>
            </p:txBody>
          </p:sp>
          <p:sp>
            <p:nvSpPr>
              <p:cNvPr id="548" name="Freeform 4556"/>
              <p:cNvSpPr>
                <a:spLocks/>
              </p:cNvSpPr>
              <p:nvPr/>
            </p:nvSpPr>
            <p:spPr bwMode="auto">
              <a:xfrm>
                <a:off x="4865" y="3174"/>
                <a:ext cx="2" cy="5"/>
              </a:xfrm>
              <a:custGeom>
                <a:avLst/>
                <a:gdLst>
                  <a:gd name="T0" fmla="*/ 2 w 2"/>
                  <a:gd name="T1" fmla="*/ 5 h 5"/>
                  <a:gd name="T2" fmla="*/ 0 w 2"/>
                  <a:gd name="T3" fmla="*/ 0 h 5"/>
                  <a:gd name="T4" fmla="*/ 2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5"/>
                    </a:moveTo>
                    <a:lnTo>
                      <a:pt x="0" y="0"/>
                    </a:lnTo>
                    <a:lnTo>
                      <a:pt x="2" y="5"/>
                    </a:lnTo>
                  </a:path>
                </a:pathLst>
              </a:custGeom>
              <a:noFill/>
              <a:ln w="3175">
                <a:solidFill>
                  <a:srgbClr val="000000"/>
                </a:solidFill>
                <a:miter lim="800000"/>
                <a:headEnd/>
                <a:tailEnd/>
              </a:ln>
            </p:spPr>
            <p:txBody>
              <a:bodyPr/>
              <a:lstStyle/>
              <a:p>
                <a:pPr algn="ctr" eaLnBrk="0" hangingPunct="0"/>
                <a:endParaRPr lang="en-US" dirty="0"/>
              </a:p>
            </p:txBody>
          </p:sp>
          <p:sp>
            <p:nvSpPr>
              <p:cNvPr id="549" name="Freeform 4557"/>
              <p:cNvSpPr>
                <a:spLocks/>
              </p:cNvSpPr>
              <p:nvPr/>
            </p:nvSpPr>
            <p:spPr bwMode="auto">
              <a:xfrm>
                <a:off x="4869" y="3178"/>
                <a:ext cx="6" cy="12"/>
              </a:xfrm>
              <a:custGeom>
                <a:avLst/>
                <a:gdLst>
                  <a:gd name="T0" fmla="*/ 5 w 6"/>
                  <a:gd name="T1" fmla="*/ 12 h 12"/>
                  <a:gd name="T2" fmla="*/ 0 w 6"/>
                  <a:gd name="T3" fmla="*/ 0 h 12"/>
                  <a:gd name="T4" fmla="*/ 6 w 6"/>
                  <a:gd name="T5" fmla="*/ 3 h 12"/>
                  <a:gd name="T6" fmla="*/ 3 w 6"/>
                  <a:gd name="T7" fmla="*/ 3 h 12"/>
                  <a:gd name="T8" fmla="*/ 5 w 6"/>
                  <a:gd name="T9" fmla="*/ 1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5" y="12"/>
                    </a:moveTo>
                    <a:lnTo>
                      <a:pt x="0" y="0"/>
                    </a:lnTo>
                    <a:lnTo>
                      <a:pt x="6" y="3"/>
                    </a:lnTo>
                    <a:lnTo>
                      <a:pt x="3" y="3"/>
                    </a:lnTo>
                    <a:lnTo>
                      <a:pt x="5" y="12"/>
                    </a:lnTo>
                  </a:path>
                </a:pathLst>
              </a:custGeom>
              <a:noFill/>
              <a:ln w="3175">
                <a:solidFill>
                  <a:srgbClr val="000000"/>
                </a:solidFill>
                <a:miter lim="800000"/>
                <a:headEnd/>
                <a:tailEnd/>
              </a:ln>
            </p:spPr>
            <p:txBody>
              <a:bodyPr/>
              <a:lstStyle/>
              <a:p>
                <a:pPr algn="ctr" eaLnBrk="0" hangingPunct="0"/>
                <a:endParaRPr lang="en-US" dirty="0"/>
              </a:p>
            </p:txBody>
          </p:sp>
          <p:sp>
            <p:nvSpPr>
              <p:cNvPr id="550" name="Line 4558"/>
              <p:cNvSpPr>
                <a:spLocks noChangeShapeType="1"/>
              </p:cNvSpPr>
              <p:nvPr/>
            </p:nvSpPr>
            <p:spPr bwMode="auto">
              <a:xfrm>
                <a:off x="5568" y="3178"/>
                <a:ext cx="1" cy="1"/>
              </a:xfrm>
              <a:prstGeom prst="line">
                <a:avLst/>
              </a:prstGeom>
              <a:noFill/>
              <a:ln w="3175">
                <a:solidFill>
                  <a:srgbClr val="000000"/>
                </a:solidFill>
                <a:miter lim="800000"/>
                <a:headEnd/>
                <a:tailEnd/>
              </a:ln>
            </p:spPr>
            <p:txBody>
              <a:bodyPr/>
              <a:lstStyle/>
              <a:p>
                <a:endParaRPr lang="en-US" dirty="0"/>
              </a:p>
            </p:txBody>
          </p:sp>
          <p:sp>
            <p:nvSpPr>
              <p:cNvPr id="551" name="Line 4559"/>
              <p:cNvSpPr>
                <a:spLocks noChangeShapeType="1"/>
              </p:cNvSpPr>
              <p:nvPr/>
            </p:nvSpPr>
            <p:spPr bwMode="auto">
              <a:xfrm flipH="1">
                <a:off x="5568" y="3178"/>
                <a:ext cx="1" cy="33"/>
              </a:xfrm>
              <a:prstGeom prst="line">
                <a:avLst/>
              </a:prstGeom>
              <a:noFill/>
              <a:ln w="3175">
                <a:solidFill>
                  <a:srgbClr val="000000"/>
                </a:solidFill>
                <a:miter lim="800000"/>
                <a:headEnd/>
                <a:tailEnd/>
              </a:ln>
            </p:spPr>
            <p:txBody>
              <a:bodyPr/>
              <a:lstStyle/>
              <a:p>
                <a:endParaRPr lang="en-US" dirty="0"/>
              </a:p>
            </p:txBody>
          </p:sp>
          <p:sp>
            <p:nvSpPr>
              <p:cNvPr id="552" name="Freeform 4560"/>
              <p:cNvSpPr>
                <a:spLocks/>
              </p:cNvSpPr>
              <p:nvPr/>
            </p:nvSpPr>
            <p:spPr bwMode="auto">
              <a:xfrm>
                <a:off x="5566" y="3202"/>
                <a:ext cx="3" cy="9"/>
              </a:xfrm>
              <a:custGeom>
                <a:avLst/>
                <a:gdLst>
                  <a:gd name="T0" fmla="*/ 2 w 3"/>
                  <a:gd name="T1" fmla="*/ 9 h 9"/>
                  <a:gd name="T2" fmla="*/ 0 w 3"/>
                  <a:gd name="T3" fmla="*/ 0 h 9"/>
                  <a:gd name="T4" fmla="*/ 3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2" y="9"/>
                    </a:moveTo>
                    <a:lnTo>
                      <a:pt x="0" y="0"/>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553" name="Freeform 4561"/>
              <p:cNvSpPr>
                <a:spLocks/>
              </p:cNvSpPr>
              <p:nvPr/>
            </p:nvSpPr>
            <p:spPr bwMode="auto">
              <a:xfrm>
                <a:off x="5564" y="3178"/>
                <a:ext cx="5" cy="24"/>
              </a:xfrm>
              <a:custGeom>
                <a:avLst/>
                <a:gdLst>
                  <a:gd name="T0" fmla="*/ 5 w 5"/>
                  <a:gd name="T1" fmla="*/ 24 h 24"/>
                  <a:gd name="T2" fmla="*/ 0 w 5"/>
                  <a:gd name="T3" fmla="*/ 16 h 24"/>
                  <a:gd name="T4" fmla="*/ 4 w 5"/>
                  <a:gd name="T5" fmla="*/ 0 h 24"/>
                  <a:gd name="T6" fmla="*/ 0 60000 65536"/>
                  <a:gd name="T7" fmla="*/ 0 60000 65536"/>
                  <a:gd name="T8" fmla="*/ 0 60000 65536"/>
                  <a:gd name="T9" fmla="*/ 0 w 5"/>
                  <a:gd name="T10" fmla="*/ 0 h 24"/>
                  <a:gd name="T11" fmla="*/ 5 w 5"/>
                  <a:gd name="T12" fmla="*/ 24 h 24"/>
                </a:gdLst>
                <a:ahLst/>
                <a:cxnLst>
                  <a:cxn ang="T6">
                    <a:pos x="T0" y="T1"/>
                  </a:cxn>
                  <a:cxn ang="T7">
                    <a:pos x="T2" y="T3"/>
                  </a:cxn>
                  <a:cxn ang="T8">
                    <a:pos x="T4" y="T5"/>
                  </a:cxn>
                </a:cxnLst>
                <a:rect l="T9" t="T10" r="T11" b="T12"/>
                <a:pathLst>
                  <a:path w="5" h="24">
                    <a:moveTo>
                      <a:pt x="5" y="24"/>
                    </a:moveTo>
                    <a:lnTo>
                      <a:pt x="0" y="16"/>
                    </a:lnTo>
                    <a:lnTo>
                      <a:pt x="4" y="0"/>
                    </a:lnTo>
                  </a:path>
                </a:pathLst>
              </a:custGeom>
              <a:noFill/>
              <a:ln w="3175">
                <a:solidFill>
                  <a:srgbClr val="000000"/>
                </a:solidFill>
                <a:miter lim="800000"/>
                <a:headEnd/>
                <a:tailEnd/>
              </a:ln>
            </p:spPr>
            <p:txBody>
              <a:bodyPr/>
              <a:lstStyle/>
              <a:p>
                <a:pPr algn="ctr" eaLnBrk="0" hangingPunct="0"/>
                <a:endParaRPr lang="en-US" dirty="0"/>
              </a:p>
            </p:txBody>
          </p:sp>
          <p:sp>
            <p:nvSpPr>
              <p:cNvPr id="554" name="Freeform 4562"/>
              <p:cNvSpPr>
                <a:spLocks/>
              </p:cNvSpPr>
              <p:nvPr/>
            </p:nvSpPr>
            <p:spPr bwMode="auto">
              <a:xfrm>
                <a:off x="5247" y="3178"/>
                <a:ext cx="321" cy="14"/>
              </a:xfrm>
              <a:custGeom>
                <a:avLst/>
                <a:gdLst>
                  <a:gd name="T0" fmla="*/ 0 w 321"/>
                  <a:gd name="T1" fmla="*/ 6 h 14"/>
                  <a:gd name="T2" fmla="*/ 83 w 321"/>
                  <a:gd name="T3" fmla="*/ 4 h 14"/>
                  <a:gd name="T4" fmla="*/ 83 w 321"/>
                  <a:gd name="T5" fmla="*/ 14 h 14"/>
                  <a:gd name="T6" fmla="*/ 248 w 321"/>
                  <a:gd name="T7" fmla="*/ 9 h 14"/>
                  <a:gd name="T8" fmla="*/ 248 w 321"/>
                  <a:gd name="T9" fmla="*/ 3 h 14"/>
                  <a:gd name="T10" fmla="*/ 321 w 321"/>
                  <a:gd name="T11" fmla="*/ 0 h 14"/>
                  <a:gd name="T12" fmla="*/ 0 60000 65536"/>
                  <a:gd name="T13" fmla="*/ 0 60000 65536"/>
                  <a:gd name="T14" fmla="*/ 0 60000 65536"/>
                  <a:gd name="T15" fmla="*/ 0 60000 65536"/>
                  <a:gd name="T16" fmla="*/ 0 60000 65536"/>
                  <a:gd name="T17" fmla="*/ 0 60000 65536"/>
                  <a:gd name="T18" fmla="*/ 0 w 321"/>
                  <a:gd name="T19" fmla="*/ 0 h 14"/>
                  <a:gd name="T20" fmla="*/ 321 w 32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21" h="14">
                    <a:moveTo>
                      <a:pt x="0" y="6"/>
                    </a:moveTo>
                    <a:lnTo>
                      <a:pt x="83" y="4"/>
                    </a:lnTo>
                    <a:lnTo>
                      <a:pt x="83" y="14"/>
                    </a:lnTo>
                    <a:lnTo>
                      <a:pt x="248" y="9"/>
                    </a:lnTo>
                    <a:lnTo>
                      <a:pt x="248" y="3"/>
                    </a:lnTo>
                    <a:lnTo>
                      <a:pt x="321" y="0"/>
                    </a:lnTo>
                  </a:path>
                </a:pathLst>
              </a:custGeom>
              <a:noFill/>
              <a:ln w="3175">
                <a:solidFill>
                  <a:srgbClr val="000000"/>
                </a:solidFill>
                <a:miter lim="800000"/>
                <a:headEnd/>
                <a:tailEnd/>
              </a:ln>
            </p:spPr>
            <p:txBody>
              <a:bodyPr/>
              <a:lstStyle/>
              <a:p>
                <a:pPr algn="ctr" eaLnBrk="0" hangingPunct="0"/>
                <a:endParaRPr lang="en-US" dirty="0"/>
              </a:p>
            </p:txBody>
          </p:sp>
          <p:sp>
            <p:nvSpPr>
              <p:cNvPr id="555" name="Freeform 4563"/>
              <p:cNvSpPr>
                <a:spLocks/>
              </p:cNvSpPr>
              <p:nvPr/>
            </p:nvSpPr>
            <p:spPr bwMode="auto">
              <a:xfrm>
                <a:off x="5503" y="3178"/>
                <a:ext cx="65" cy="164"/>
              </a:xfrm>
              <a:custGeom>
                <a:avLst/>
                <a:gdLst>
                  <a:gd name="T0" fmla="*/ 65 w 65"/>
                  <a:gd name="T1" fmla="*/ 0 h 164"/>
                  <a:gd name="T2" fmla="*/ 61 w 65"/>
                  <a:gd name="T3" fmla="*/ 1 h 164"/>
                  <a:gd name="T4" fmla="*/ 63 w 65"/>
                  <a:gd name="T5" fmla="*/ 3 h 164"/>
                  <a:gd name="T6" fmla="*/ 60 w 65"/>
                  <a:gd name="T7" fmla="*/ 3 h 164"/>
                  <a:gd name="T8" fmla="*/ 65 w 65"/>
                  <a:gd name="T9" fmla="*/ 3 h 164"/>
                  <a:gd name="T10" fmla="*/ 63 w 65"/>
                  <a:gd name="T11" fmla="*/ 9 h 164"/>
                  <a:gd name="T12" fmla="*/ 56 w 65"/>
                  <a:gd name="T13" fmla="*/ 11 h 164"/>
                  <a:gd name="T14" fmla="*/ 61 w 65"/>
                  <a:gd name="T15" fmla="*/ 16 h 164"/>
                  <a:gd name="T16" fmla="*/ 58 w 65"/>
                  <a:gd name="T17" fmla="*/ 14 h 164"/>
                  <a:gd name="T18" fmla="*/ 53 w 65"/>
                  <a:gd name="T19" fmla="*/ 16 h 164"/>
                  <a:gd name="T20" fmla="*/ 56 w 65"/>
                  <a:gd name="T21" fmla="*/ 22 h 164"/>
                  <a:gd name="T22" fmla="*/ 60 w 65"/>
                  <a:gd name="T23" fmla="*/ 20 h 164"/>
                  <a:gd name="T24" fmla="*/ 58 w 65"/>
                  <a:gd name="T25" fmla="*/ 16 h 164"/>
                  <a:gd name="T26" fmla="*/ 61 w 65"/>
                  <a:gd name="T27" fmla="*/ 17 h 164"/>
                  <a:gd name="T28" fmla="*/ 60 w 65"/>
                  <a:gd name="T29" fmla="*/ 19 h 164"/>
                  <a:gd name="T30" fmla="*/ 63 w 65"/>
                  <a:gd name="T31" fmla="*/ 28 h 164"/>
                  <a:gd name="T32" fmla="*/ 61 w 65"/>
                  <a:gd name="T33" fmla="*/ 32 h 164"/>
                  <a:gd name="T34" fmla="*/ 50 w 65"/>
                  <a:gd name="T35" fmla="*/ 35 h 164"/>
                  <a:gd name="T36" fmla="*/ 55 w 65"/>
                  <a:gd name="T37" fmla="*/ 38 h 164"/>
                  <a:gd name="T38" fmla="*/ 44 w 65"/>
                  <a:gd name="T39" fmla="*/ 54 h 164"/>
                  <a:gd name="T40" fmla="*/ 45 w 65"/>
                  <a:gd name="T41" fmla="*/ 60 h 164"/>
                  <a:gd name="T42" fmla="*/ 42 w 65"/>
                  <a:gd name="T43" fmla="*/ 60 h 164"/>
                  <a:gd name="T44" fmla="*/ 42 w 65"/>
                  <a:gd name="T45" fmla="*/ 96 h 164"/>
                  <a:gd name="T46" fmla="*/ 35 w 65"/>
                  <a:gd name="T47" fmla="*/ 97 h 164"/>
                  <a:gd name="T48" fmla="*/ 16 w 65"/>
                  <a:gd name="T49" fmla="*/ 84 h 164"/>
                  <a:gd name="T50" fmla="*/ 39 w 65"/>
                  <a:gd name="T51" fmla="*/ 97 h 164"/>
                  <a:gd name="T52" fmla="*/ 39 w 65"/>
                  <a:gd name="T53" fmla="*/ 102 h 164"/>
                  <a:gd name="T54" fmla="*/ 19 w 65"/>
                  <a:gd name="T55" fmla="*/ 116 h 164"/>
                  <a:gd name="T56" fmla="*/ 13 w 65"/>
                  <a:gd name="T57" fmla="*/ 124 h 164"/>
                  <a:gd name="T58" fmla="*/ 16 w 65"/>
                  <a:gd name="T59" fmla="*/ 128 h 164"/>
                  <a:gd name="T60" fmla="*/ 11 w 65"/>
                  <a:gd name="T61" fmla="*/ 128 h 164"/>
                  <a:gd name="T62" fmla="*/ 16 w 65"/>
                  <a:gd name="T63" fmla="*/ 131 h 164"/>
                  <a:gd name="T64" fmla="*/ 16 w 65"/>
                  <a:gd name="T65" fmla="*/ 134 h 164"/>
                  <a:gd name="T66" fmla="*/ 8 w 65"/>
                  <a:gd name="T67" fmla="*/ 134 h 164"/>
                  <a:gd name="T68" fmla="*/ 11 w 65"/>
                  <a:gd name="T69" fmla="*/ 136 h 164"/>
                  <a:gd name="T70" fmla="*/ 8 w 65"/>
                  <a:gd name="T71" fmla="*/ 139 h 164"/>
                  <a:gd name="T72" fmla="*/ 13 w 65"/>
                  <a:gd name="T73" fmla="*/ 140 h 164"/>
                  <a:gd name="T74" fmla="*/ 8 w 65"/>
                  <a:gd name="T75" fmla="*/ 142 h 164"/>
                  <a:gd name="T76" fmla="*/ 11 w 65"/>
                  <a:gd name="T77" fmla="*/ 140 h 164"/>
                  <a:gd name="T78" fmla="*/ 8 w 65"/>
                  <a:gd name="T79" fmla="*/ 152 h 164"/>
                  <a:gd name="T80" fmla="*/ 1 w 65"/>
                  <a:gd name="T81" fmla="*/ 152 h 164"/>
                  <a:gd name="T82" fmla="*/ 1 w 65"/>
                  <a:gd name="T83" fmla="*/ 155 h 164"/>
                  <a:gd name="T84" fmla="*/ 6 w 65"/>
                  <a:gd name="T85" fmla="*/ 153 h 164"/>
                  <a:gd name="T86" fmla="*/ 6 w 65"/>
                  <a:gd name="T87" fmla="*/ 156 h 164"/>
                  <a:gd name="T88" fmla="*/ 1 w 65"/>
                  <a:gd name="T89" fmla="*/ 164 h 164"/>
                  <a:gd name="T90" fmla="*/ 0 w 65"/>
                  <a:gd name="T91" fmla="*/ 161 h 164"/>
                  <a:gd name="T92" fmla="*/ 0 w 65"/>
                  <a:gd name="T93" fmla="*/ 156 h 164"/>
                  <a:gd name="T94" fmla="*/ 0 w 65"/>
                  <a:gd name="T95" fmla="*/ 161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
                  <a:gd name="T145" fmla="*/ 0 h 164"/>
                  <a:gd name="T146" fmla="*/ 65 w 65"/>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 h="164">
                    <a:moveTo>
                      <a:pt x="65" y="0"/>
                    </a:moveTo>
                    <a:lnTo>
                      <a:pt x="61" y="1"/>
                    </a:lnTo>
                    <a:lnTo>
                      <a:pt x="63" y="3"/>
                    </a:lnTo>
                    <a:lnTo>
                      <a:pt x="60" y="3"/>
                    </a:lnTo>
                    <a:lnTo>
                      <a:pt x="65" y="3"/>
                    </a:lnTo>
                    <a:lnTo>
                      <a:pt x="63" y="9"/>
                    </a:lnTo>
                    <a:lnTo>
                      <a:pt x="56" y="11"/>
                    </a:lnTo>
                    <a:lnTo>
                      <a:pt x="61" y="16"/>
                    </a:lnTo>
                    <a:lnTo>
                      <a:pt x="58" y="14"/>
                    </a:lnTo>
                    <a:lnTo>
                      <a:pt x="53" y="16"/>
                    </a:lnTo>
                    <a:lnTo>
                      <a:pt x="56" y="22"/>
                    </a:lnTo>
                    <a:lnTo>
                      <a:pt x="60" y="20"/>
                    </a:lnTo>
                    <a:lnTo>
                      <a:pt x="58" y="16"/>
                    </a:lnTo>
                    <a:lnTo>
                      <a:pt x="61" y="17"/>
                    </a:lnTo>
                    <a:lnTo>
                      <a:pt x="60" y="19"/>
                    </a:lnTo>
                    <a:lnTo>
                      <a:pt x="63" y="28"/>
                    </a:lnTo>
                    <a:lnTo>
                      <a:pt x="61" y="32"/>
                    </a:lnTo>
                    <a:lnTo>
                      <a:pt x="50" y="35"/>
                    </a:lnTo>
                    <a:lnTo>
                      <a:pt x="55" y="38"/>
                    </a:lnTo>
                    <a:lnTo>
                      <a:pt x="44" y="54"/>
                    </a:lnTo>
                    <a:lnTo>
                      <a:pt x="45" y="60"/>
                    </a:lnTo>
                    <a:lnTo>
                      <a:pt x="42" y="60"/>
                    </a:lnTo>
                    <a:lnTo>
                      <a:pt x="42" y="96"/>
                    </a:lnTo>
                    <a:lnTo>
                      <a:pt x="35" y="97"/>
                    </a:lnTo>
                    <a:lnTo>
                      <a:pt x="16" y="84"/>
                    </a:lnTo>
                    <a:lnTo>
                      <a:pt x="39" y="97"/>
                    </a:lnTo>
                    <a:lnTo>
                      <a:pt x="39" y="102"/>
                    </a:lnTo>
                    <a:lnTo>
                      <a:pt x="19" y="116"/>
                    </a:lnTo>
                    <a:lnTo>
                      <a:pt x="13" y="124"/>
                    </a:lnTo>
                    <a:lnTo>
                      <a:pt x="16" y="128"/>
                    </a:lnTo>
                    <a:lnTo>
                      <a:pt x="11" y="128"/>
                    </a:lnTo>
                    <a:lnTo>
                      <a:pt x="16" y="131"/>
                    </a:lnTo>
                    <a:lnTo>
                      <a:pt x="16" y="134"/>
                    </a:lnTo>
                    <a:lnTo>
                      <a:pt x="8" y="134"/>
                    </a:lnTo>
                    <a:lnTo>
                      <a:pt x="11" y="136"/>
                    </a:lnTo>
                    <a:lnTo>
                      <a:pt x="8" y="139"/>
                    </a:lnTo>
                    <a:lnTo>
                      <a:pt x="13" y="140"/>
                    </a:lnTo>
                    <a:lnTo>
                      <a:pt x="8" y="142"/>
                    </a:lnTo>
                    <a:lnTo>
                      <a:pt x="11" y="140"/>
                    </a:lnTo>
                    <a:lnTo>
                      <a:pt x="8" y="152"/>
                    </a:lnTo>
                    <a:lnTo>
                      <a:pt x="1" y="152"/>
                    </a:lnTo>
                    <a:lnTo>
                      <a:pt x="1" y="155"/>
                    </a:lnTo>
                    <a:lnTo>
                      <a:pt x="6" y="153"/>
                    </a:lnTo>
                    <a:lnTo>
                      <a:pt x="6" y="156"/>
                    </a:lnTo>
                    <a:lnTo>
                      <a:pt x="1" y="164"/>
                    </a:lnTo>
                    <a:lnTo>
                      <a:pt x="0" y="161"/>
                    </a:lnTo>
                    <a:lnTo>
                      <a:pt x="0" y="156"/>
                    </a:lnTo>
                    <a:lnTo>
                      <a:pt x="0" y="161"/>
                    </a:lnTo>
                  </a:path>
                </a:pathLst>
              </a:custGeom>
              <a:noFill/>
              <a:ln w="3175">
                <a:solidFill>
                  <a:srgbClr val="000000"/>
                </a:solidFill>
                <a:miter lim="800000"/>
                <a:headEnd/>
                <a:tailEnd/>
              </a:ln>
            </p:spPr>
            <p:txBody>
              <a:bodyPr/>
              <a:lstStyle/>
              <a:p>
                <a:pPr algn="ctr" eaLnBrk="0" hangingPunct="0"/>
                <a:endParaRPr lang="en-US" dirty="0"/>
              </a:p>
            </p:txBody>
          </p:sp>
          <p:sp>
            <p:nvSpPr>
              <p:cNvPr id="556" name="Freeform 4564"/>
              <p:cNvSpPr>
                <a:spLocks/>
              </p:cNvSpPr>
              <p:nvPr/>
            </p:nvSpPr>
            <p:spPr bwMode="auto">
              <a:xfrm>
                <a:off x="5464" y="3338"/>
                <a:ext cx="39" cy="163"/>
              </a:xfrm>
              <a:custGeom>
                <a:avLst/>
                <a:gdLst>
                  <a:gd name="T0" fmla="*/ 39 w 39"/>
                  <a:gd name="T1" fmla="*/ 1 h 163"/>
                  <a:gd name="T2" fmla="*/ 34 w 39"/>
                  <a:gd name="T3" fmla="*/ 0 h 163"/>
                  <a:gd name="T4" fmla="*/ 39 w 39"/>
                  <a:gd name="T5" fmla="*/ 3 h 163"/>
                  <a:gd name="T6" fmla="*/ 34 w 39"/>
                  <a:gd name="T7" fmla="*/ 4 h 163"/>
                  <a:gd name="T8" fmla="*/ 31 w 39"/>
                  <a:gd name="T9" fmla="*/ 14 h 163"/>
                  <a:gd name="T10" fmla="*/ 32 w 39"/>
                  <a:gd name="T11" fmla="*/ 32 h 163"/>
                  <a:gd name="T12" fmla="*/ 28 w 39"/>
                  <a:gd name="T13" fmla="*/ 48 h 163"/>
                  <a:gd name="T14" fmla="*/ 21 w 39"/>
                  <a:gd name="T15" fmla="*/ 51 h 163"/>
                  <a:gd name="T16" fmla="*/ 21 w 39"/>
                  <a:gd name="T17" fmla="*/ 62 h 163"/>
                  <a:gd name="T18" fmla="*/ 16 w 39"/>
                  <a:gd name="T19" fmla="*/ 65 h 163"/>
                  <a:gd name="T20" fmla="*/ 23 w 39"/>
                  <a:gd name="T21" fmla="*/ 96 h 163"/>
                  <a:gd name="T22" fmla="*/ 28 w 39"/>
                  <a:gd name="T23" fmla="*/ 94 h 163"/>
                  <a:gd name="T24" fmla="*/ 24 w 39"/>
                  <a:gd name="T25" fmla="*/ 99 h 163"/>
                  <a:gd name="T26" fmla="*/ 24 w 39"/>
                  <a:gd name="T27" fmla="*/ 113 h 163"/>
                  <a:gd name="T28" fmla="*/ 31 w 39"/>
                  <a:gd name="T29" fmla="*/ 120 h 163"/>
                  <a:gd name="T30" fmla="*/ 32 w 39"/>
                  <a:gd name="T31" fmla="*/ 116 h 163"/>
                  <a:gd name="T32" fmla="*/ 34 w 39"/>
                  <a:gd name="T33" fmla="*/ 118 h 163"/>
                  <a:gd name="T34" fmla="*/ 19 w 39"/>
                  <a:gd name="T35" fmla="*/ 144 h 163"/>
                  <a:gd name="T36" fmla="*/ 10 w 39"/>
                  <a:gd name="T37" fmla="*/ 145 h 163"/>
                  <a:gd name="T38" fmla="*/ 3 w 39"/>
                  <a:gd name="T39" fmla="*/ 153 h 163"/>
                  <a:gd name="T40" fmla="*/ 0 w 39"/>
                  <a:gd name="T41" fmla="*/ 160 h 163"/>
                  <a:gd name="T42" fmla="*/ 3 w 39"/>
                  <a:gd name="T43" fmla="*/ 163 h 1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163"/>
                  <a:gd name="T68" fmla="*/ 39 w 39"/>
                  <a:gd name="T69" fmla="*/ 163 h 1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163">
                    <a:moveTo>
                      <a:pt x="39" y="1"/>
                    </a:moveTo>
                    <a:lnTo>
                      <a:pt x="34" y="0"/>
                    </a:lnTo>
                    <a:lnTo>
                      <a:pt x="39" y="3"/>
                    </a:lnTo>
                    <a:lnTo>
                      <a:pt x="34" y="4"/>
                    </a:lnTo>
                    <a:lnTo>
                      <a:pt x="31" y="14"/>
                    </a:lnTo>
                    <a:lnTo>
                      <a:pt x="32" y="32"/>
                    </a:lnTo>
                    <a:lnTo>
                      <a:pt x="28" y="48"/>
                    </a:lnTo>
                    <a:lnTo>
                      <a:pt x="21" y="51"/>
                    </a:lnTo>
                    <a:lnTo>
                      <a:pt x="21" y="62"/>
                    </a:lnTo>
                    <a:lnTo>
                      <a:pt x="16" y="65"/>
                    </a:lnTo>
                    <a:lnTo>
                      <a:pt x="23" y="96"/>
                    </a:lnTo>
                    <a:lnTo>
                      <a:pt x="28" y="94"/>
                    </a:lnTo>
                    <a:lnTo>
                      <a:pt x="24" y="99"/>
                    </a:lnTo>
                    <a:lnTo>
                      <a:pt x="24" y="113"/>
                    </a:lnTo>
                    <a:lnTo>
                      <a:pt x="31" y="120"/>
                    </a:lnTo>
                    <a:lnTo>
                      <a:pt x="32" y="116"/>
                    </a:lnTo>
                    <a:lnTo>
                      <a:pt x="34" y="118"/>
                    </a:lnTo>
                    <a:lnTo>
                      <a:pt x="19" y="144"/>
                    </a:lnTo>
                    <a:lnTo>
                      <a:pt x="10" y="145"/>
                    </a:lnTo>
                    <a:lnTo>
                      <a:pt x="3" y="153"/>
                    </a:lnTo>
                    <a:lnTo>
                      <a:pt x="0" y="160"/>
                    </a:lnTo>
                    <a:lnTo>
                      <a:pt x="3" y="163"/>
                    </a:lnTo>
                  </a:path>
                </a:pathLst>
              </a:custGeom>
              <a:noFill/>
              <a:ln w="3175">
                <a:solidFill>
                  <a:srgbClr val="000000"/>
                </a:solidFill>
                <a:miter lim="800000"/>
                <a:headEnd/>
                <a:tailEnd/>
              </a:ln>
            </p:spPr>
            <p:txBody>
              <a:bodyPr/>
              <a:lstStyle/>
              <a:p>
                <a:pPr algn="ctr" eaLnBrk="0" hangingPunct="0"/>
                <a:endParaRPr lang="en-US" dirty="0"/>
              </a:p>
            </p:txBody>
          </p:sp>
          <p:sp>
            <p:nvSpPr>
              <p:cNvPr id="557" name="Line 4565"/>
              <p:cNvSpPr>
                <a:spLocks noChangeShapeType="1"/>
              </p:cNvSpPr>
              <p:nvPr/>
            </p:nvSpPr>
            <p:spPr bwMode="auto">
              <a:xfrm>
                <a:off x="5467" y="3501"/>
                <a:ext cx="1" cy="1"/>
              </a:xfrm>
              <a:prstGeom prst="line">
                <a:avLst/>
              </a:prstGeom>
              <a:noFill/>
              <a:ln w="3175">
                <a:solidFill>
                  <a:srgbClr val="000000"/>
                </a:solidFill>
                <a:miter lim="800000"/>
                <a:headEnd/>
                <a:tailEnd/>
              </a:ln>
            </p:spPr>
            <p:txBody>
              <a:bodyPr/>
              <a:lstStyle/>
              <a:p>
                <a:endParaRPr lang="en-US" dirty="0"/>
              </a:p>
            </p:txBody>
          </p:sp>
          <p:sp>
            <p:nvSpPr>
              <p:cNvPr id="558" name="Freeform 4566"/>
              <p:cNvSpPr>
                <a:spLocks/>
              </p:cNvSpPr>
              <p:nvPr/>
            </p:nvSpPr>
            <p:spPr bwMode="auto">
              <a:xfrm>
                <a:off x="5446" y="3499"/>
                <a:ext cx="21" cy="29"/>
              </a:xfrm>
              <a:custGeom>
                <a:avLst/>
                <a:gdLst>
                  <a:gd name="T0" fmla="*/ 21 w 21"/>
                  <a:gd name="T1" fmla="*/ 2 h 29"/>
                  <a:gd name="T2" fmla="*/ 18 w 21"/>
                  <a:gd name="T3" fmla="*/ 0 h 29"/>
                  <a:gd name="T4" fmla="*/ 15 w 21"/>
                  <a:gd name="T5" fmla="*/ 3 h 29"/>
                  <a:gd name="T6" fmla="*/ 12 w 21"/>
                  <a:gd name="T7" fmla="*/ 7 h 29"/>
                  <a:gd name="T8" fmla="*/ 13 w 21"/>
                  <a:gd name="T9" fmla="*/ 16 h 29"/>
                  <a:gd name="T10" fmla="*/ 7 w 21"/>
                  <a:gd name="T11" fmla="*/ 10 h 29"/>
                  <a:gd name="T12" fmla="*/ 8 w 21"/>
                  <a:gd name="T13" fmla="*/ 15 h 29"/>
                  <a:gd name="T14" fmla="*/ 5 w 21"/>
                  <a:gd name="T15" fmla="*/ 13 h 29"/>
                  <a:gd name="T16" fmla="*/ 3 w 21"/>
                  <a:gd name="T17" fmla="*/ 19 h 29"/>
                  <a:gd name="T18" fmla="*/ 2 w 21"/>
                  <a:gd name="T19" fmla="*/ 15 h 29"/>
                  <a:gd name="T20" fmla="*/ 0 w 21"/>
                  <a:gd name="T21" fmla="*/ 26 h 29"/>
                  <a:gd name="T22" fmla="*/ 3 w 21"/>
                  <a:gd name="T23" fmla="*/ 29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29"/>
                  <a:gd name="T38" fmla="*/ 21 w 21"/>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29">
                    <a:moveTo>
                      <a:pt x="21" y="2"/>
                    </a:moveTo>
                    <a:lnTo>
                      <a:pt x="18" y="0"/>
                    </a:lnTo>
                    <a:lnTo>
                      <a:pt x="15" y="3"/>
                    </a:lnTo>
                    <a:lnTo>
                      <a:pt x="12" y="7"/>
                    </a:lnTo>
                    <a:lnTo>
                      <a:pt x="13" y="16"/>
                    </a:lnTo>
                    <a:lnTo>
                      <a:pt x="7" y="10"/>
                    </a:lnTo>
                    <a:lnTo>
                      <a:pt x="8" y="15"/>
                    </a:lnTo>
                    <a:lnTo>
                      <a:pt x="5" y="13"/>
                    </a:lnTo>
                    <a:lnTo>
                      <a:pt x="3" y="19"/>
                    </a:lnTo>
                    <a:lnTo>
                      <a:pt x="2" y="15"/>
                    </a:lnTo>
                    <a:lnTo>
                      <a:pt x="0" y="26"/>
                    </a:lnTo>
                    <a:lnTo>
                      <a:pt x="3" y="29"/>
                    </a:lnTo>
                  </a:path>
                </a:pathLst>
              </a:custGeom>
              <a:noFill/>
              <a:ln w="3175">
                <a:solidFill>
                  <a:srgbClr val="000000"/>
                </a:solidFill>
                <a:miter lim="800000"/>
                <a:headEnd/>
                <a:tailEnd/>
              </a:ln>
            </p:spPr>
            <p:txBody>
              <a:bodyPr/>
              <a:lstStyle/>
              <a:p>
                <a:pPr algn="ctr" eaLnBrk="0" hangingPunct="0"/>
                <a:endParaRPr lang="en-US" dirty="0"/>
              </a:p>
            </p:txBody>
          </p:sp>
          <p:sp>
            <p:nvSpPr>
              <p:cNvPr id="559" name="Line 4567"/>
              <p:cNvSpPr>
                <a:spLocks noChangeShapeType="1"/>
              </p:cNvSpPr>
              <p:nvPr/>
            </p:nvSpPr>
            <p:spPr bwMode="auto">
              <a:xfrm flipH="1">
                <a:off x="5448" y="3528"/>
                <a:ext cx="1" cy="1"/>
              </a:xfrm>
              <a:prstGeom prst="line">
                <a:avLst/>
              </a:prstGeom>
              <a:noFill/>
              <a:ln w="3175">
                <a:solidFill>
                  <a:srgbClr val="000000"/>
                </a:solidFill>
                <a:miter lim="800000"/>
                <a:headEnd/>
                <a:tailEnd/>
              </a:ln>
            </p:spPr>
            <p:txBody>
              <a:bodyPr/>
              <a:lstStyle/>
              <a:p>
                <a:endParaRPr lang="en-US" dirty="0"/>
              </a:p>
            </p:txBody>
          </p:sp>
          <p:sp>
            <p:nvSpPr>
              <p:cNvPr id="560" name="Line 4568"/>
              <p:cNvSpPr>
                <a:spLocks noChangeShapeType="1"/>
              </p:cNvSpPr>
              <p:nvPr/>
            </p:nvSpPr>
            <p:spPr bwMode="auto">
              <a:xfrm flipH="1">
                <a:off x="5446" y="3528"/>
                <a:ext cx="2" cy="1"/>
              </a:xfrm>
              <a:prstGeom prst="line">
                <a:avLst/>
              </a:prstGeom>
              <a:noFill/>
              <a:ln w="3175">
                <a:solidFill>
                  <a:srgbClr val="000000"/>
                </a:solidFill>
                <a:miter lim="800000"/>
                <a:headEnd/>
                <a:tailEnd/>
              </a:ln>
            </p:spPr>
            <p:txBody>
              <a:bodyPr/>
              <a:lstStyle/>
              <a:p>
                <a:endParaRPr lang="en-US" dirty="0"/>
              </a:p>
            </p:txBody>
          </p:sp>
          <p:sp>
            <p:nvSpPr>
              <p:cNvPr id="561" name="Line 4569"/>
              <p:cNvSpPr>
                <a:spLocks noChangeShapeType="1"/>
              </p:cNvSpPr>
              <p:nvPr/>
            </p:nvSpPr>
            <p:spPr bwMode="auto">
              <a:xfrm flipH="1">
                <a:off x="5445" y="3528"/>
                <a:ext cx="1" cy="1"/>
              </a:xfrm>
              <a:prstGeom prst="line">
                <a:avLst/>
              </a:prstGeom>
              <a:noFill/>
              <a:ln w="3175">
                <a:solidFill>
                  <a:srgbClr val="000000"/>
                </a:solidFill>
                <a:miter lim="800000"/>
                <a:headEnd/>
                <a:tailEnd/>
              </a:ln>
            </p:spPr>
            <p:txBody>
              <a:bodyPr/>
              <a:lstStyle/>
              <a:p>
                <a:endParaRPr lang="en-US" dirty="0"/>
              </a:p>
            </p:txBody>
          </p:sp>
          <p:sp>
            <p:nvSpPr>
              <p:cNvPr id="562" name="Freeform 4570"/>
              <p:cNvSpPr>
                <a:spLocks/>
              </p:cNvSpPr>
              <p:nvPr/>
            </p:nvSpPr>
            <p:spPr bwMode="auto">
              <a:xfrm>
                <a:off x="5419" y="3526"/>
                <a:ext cx="26" cy="13"/>
              </a:xfrm>
              <a:custGeom>
                <a:avLst/>
                <a:gdLst>
                  <a:gd name="T0" fmla="*/ 26 w 26"/>
                  <a:gd name="T1" fmla="*/ 2 h 13"/>
                  <a:gd name="T2" fmla="*/ 21 w 26"/>
                  <a:gd name="T3" fmla="*/ 0 h 13"/>
                  <a:gd name="T4" fmla="*/ 5 w 26"/>
                  <a:gd name="T5" fmla="*/ 7 h 13"/>
                  <a:gd name="T6" fmla="*/ 0 w 26"/>
                  <a:gd name="T7" fmla="*/ 7 h 13"/>
                  <a:gd name="T8" fmla="*/ 0 w 26"/>
                  <a:gd name="T9" fmla="*/ 12 h 13"/>
                  <a:gd name="T10" fmla="*/ 3 w 26"/>
                  <a:gd name="T11" fmla="*/ 13 h 13"/>
                  <a:gd name="T12" fmla="*/ 0 60000 65536"/>
                  <a:gd name="T13" fmla="*/ 0 60000 65536"/>
                  <a:gd name="T14" fmla="*/ 0 60000 65536"/>
                  <a:gd name="T15" fmla="*/ 0 60000 65536"/>
                  <a:gd name="T16" fmla="*/ 0 60000 65536"/>
                  <a:gd name="T17" fmla="*/ 0 60000 65536"/>
                  <a:gd name="T18" fmla="*/ 0 w 26"/>
                  <a:gd name="T19" fmla="*/ 0 h 13"/>
                  <a:gd name="T20" fmla="*/ 26 w 2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6" h="13">
                    <a:moveTo>
                      <a:pt x="26" y="2"/>
                    </a:moveTo>
                    <a:lnTo>
                      <a:pt x="21" y="0"/>
                    </a:lnTo>
                    <a:lnTo>
                      <a:pt x="5" y="7"/>
                    </a:lnTo>
                    <a:lnTo>
                      <a:pt x="0" y="7"/>
                    </a:lnTo>
                    <a:lnTo>
                      <a:pt x="0" y="12"/>
                    </a:lnTo>
                    <a:lnTo>
                      <a:pt x="3" y="13"/>
                    </a:lnTo>
                  </a:path>
                </a:pathLst>
              </a:custGeom>
              <a:noFill/>
              <a:ln w="3175">
                <a:solidFill>
                  <a:srgbClr val="000000"/>
                </a:solidFill>
                <a:miter lim="800000"/>
                <a:headEnd/>
                <a:tailEnd/>
              </a:ln>
            </p:spPr>
            <p:txBody>
              <a:bodyPr/>
              <a:lstStyle/>
              <a:p>
                <a:pPr algn="ctr" eaLnBrk="0" hangingPunct="0"/>
                <a:endParaRPr lang="en-US" dirty="0"/>
              </a:p>
            </p:txBody>
          </p:sp>
          <p:sp>
            <p:nvSpPr>
              <p:cNvPr id="563" name="Line 4571"/>
              <p:cNvSpPr>
                <a:spLocks noChangeShapeType="1"/>
              </p:cNvSpPr>
              <p:nvPr/>
            </p:nvSpPr>
            <p:spPr bwMode="auto">
              <a:xfrm>
                <a:off x="5422" y="3539"/>
                <a:ext cx="1" cy="3"/>
              </a:xfrm>
              <a:prstGeom prst="line">
                <a:avLst/>
              </a:prstGeom>
              <a:noFill/>
              <a:ln w="3175">
                <a:solidFill>
                  <a:srgbClr val="000000"/>
                </a:solidFill>
                <a:miter lim="800000"/>
                <a:headEnd/>
                <a:tailEnd/>
              </a:ln>
            </p:spPr>
            <p:txBody>
              <a:bodyPr/>
              <a:lstStyle/>
              <a:p>
                <a:endParaRPr lang="en-US" dirty="0"/>
              </a:p>
            </p:txBody>
          </p:sp>
          <p:sp>
            <p:nvSpPr>
              <p:cNvPr id="564" name="Freeform 4572"/>
              <p:cNvSpPr>
                <a:spLocks/>
              </p:cNvSpPr>
              <p:nvPr/>
            </p:nvSpPr>
            <p:spPr bwMode="auto">
              <a:xfrm>
                <a:off x="5276" y="3526"/>
                <a:ext cx="146" cy="53"/>
              </a:xfrm>
              <a:custGeom>
                <a:avLst/>
                <a:gdLst>
                  <a:gd name="T0" fmla="*/ 146 w 146"/>
                  <a:gd name="T1" fmla="*/ 16 h 53"/>
                  <a:gd name="T2" fmla="*/ 141 w 146"/>
                  <a:gd name="T3" fmla="*/ 20 h 53"/>
                  <a:gd name="T4" fmla="*/ 133 w 146"/>
                  <a:gd name="T5" fmla="*/ 10 h 53"/>
                  <a:gd name="T6" fmla="*/ 128 w 146"/>
                  <a:gd name="T7" fmla="*/ 13 h 53"/>
                  <a:gd name="T8" fmla="*/ 123 w 146"/>
                  <a:gd name="T9" fmla="*/ 12 h 53"/>
                  <a:gd name="T10" fmla="*/ 133 w 146"/>
                  <a:gd name="T11" fmla="*/ 7 h 53"/>
                  <a:gd name="T12" fmla="*/ 123 w 146"/>
                  <a:gd name="T13" fmla="*/ 4 h 53"/>
                  <a:gd name="T14" fmla="*/ 123 w 146"/>
                  <a:gd name="T15" fmla="*/ 7 h 53"/>
                  <a:gd name="T16" fmla="*/ 112 w 146"/>
                  <a:gd name="T17" fmla="*/ 0 h 53"/>
                  <a:gd name="T18" fmla="*/ 101 w 146"/>
                  <a:gd name="T19" fmla="*/ 12 h 53"/>
                  <a:gd name="T20" fmla="*/ 104 w 146"/>
                  <a:gd name="T21" fmla="*/ 21 h 53"/>
                  <a:gd name="T22" fmla="*/ 93 w 146"/>
                  <a:gd name="T23" fmla="*/ 32 h 53"/>
                  <a:gd name="T24" fmla="*/ 88 w 146"/>
                  <a:gd name="T25" fmla="*/ 29 h 53"/>
                  <a:gd name="T26" fmla="*/ 96 w 146"/>
                  <a:gd name="T27" fmla="*/ 26 h 53"/>
                  <a:gd name="T28" fmla="*/ 96 w 146"/>
                  <a:gd name="T29" fmla="*/ 20 h 53"/>
                  <a:gd name="T30" fmla="*/ 72 w 146"/>
                  <a:gd name="T31" fmla="*/ 31 h 53"/>
                  <a:gd name="T32" fmla="*/ 85 w 146"/>
                  <a:gd name="T33" fmla="*/ 32 h 53"/>
                  <a:gd name="T34" fmla="*/ 78 w 146"/>
                  <a:gd name="T35" fmla="*/ 34 h 53"/>
                  <a:gd name="T36" fmla="*/ 73 w 146"/>
                  <a:gd name="T37" fmla="*/ 44 h 53"/>
                  <a:gd name="T38" fmla="*/ 76 w 146"/>
                  <a:gd name="T39" fmla="*/ 47 h 53"/>
                  <a:gd name="T40" fmla="*/ 72 w 146"/>
                  <a:gd name="T41" fmla="*/ 48 h 53"/>
                  <a:gd name="T42" fmla="*/ 67 w 146"/>
                  <a:gd name="T43" fmla="*/ 50 h 53"/>
                  <a:gd name="T44" fmla="*/ 75 w 146"/>
                  <a:gd name="T45" fmla="*/ 40 h 53"/>
                  <a:gd name="T46" fmla="*/ 65 w 146"/>
                  <a:gd name="T47" fmla="*/ 34 h 53"/>
                  <a:gd name="T48" fmla="*/ 55 w 146"/>
                  <a:gd name="T49" fmla="*/ 40 h 53"/>
                  <a:gd name="T50" fmla="*/ 52 w 146"/>
                  <a:gd name="T51" fmla="*/ 52 h 53"/>
                  <a:gd name="T52" fmla="*/ 47 w 146"/>
                  <a:gd name="T53" fmla="*/ 44 h 53"/>
                  <a:gd name="T54" fmla="*/ 42 w 146"/>
                  <a:gd name="T55" fmla="*/ 45 h 53"/>
                  <a:gd name="T56" fmla="*/ 46 w 146"/>
                  <a:gd name="T57" fmla="*/ 48 h 53"/>
                  <a:gd name="T58" fmla="*/ 38 w 146"/>
                  <a:gd name="T59" fmla="*/ 50 h 53"/>
                  <a:gd name="T60" fmla="*/ 31 w 146"/>
                  <a:gd name="T61" fmla="*/ 42 h 53"/>
                  <a:gd name="T62" fmla="*/ 25 w 146"/>
                  <a:gd name="T63" fmla="*/ 42 h 53"/>
                  <a:gd name="T64" fmla="*/ 26 w 146"/>
                  <a:gd name="T65" fmla="*/ 47 h 53"/>
                  <a:gd name="T66" fmla="*/ 23 w 146"/>
                  <a:gd name="T67" fmla="*/ 53 h 53"/>
                  <a:gd name="T68" fmla="*/ 23 w 146"/>
                  <a:gd name="T69" fmla="*/ 45 h 53"/>
                  <a:gd name="T70" fmla="*/ 20 w 146"/>
                  <a:gd name="T71" fmla="*/ 40 h 53"/>
                  <a:gd name="T72" fmla="*/ 15 w 146"/>
                  <a:gd name="T73" fmla="*/ 40 h 53"/>
                  <a:gd name="T74" fmla="*/ 12 w 146"/>
                  <a:gd name="T75" fmla="*/ 50 h 53"/>
                  <a:gd name="T76" fmla="*/ 13 w 146"/>
                  <a:gd name="T77" fmla="*/ 34 h 53"/>
                  <a:gd name="T78" fmla="*/ 10 w 146"/>
                  <a:gd name="T79" fmla="*/ 31 h 53"/>
                  <a:gd name="T80" fmla="*/ 5 w 146"/>
                  <a:gd name="T81" fmla="*/ 32 h 53"/>
                  <a:gd name="T82" fmla="*/ 7 w 146"/>
                  <a:gd name="T83" fmla="*/ 39 h 53"/>
                  <a:gd name="T84" fmla="*/ 0 w 146"/>
                  <a:gd name="T85" fmla="*/ 42 h 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6"/>
                  <a:gd name="T130" fmla="*/ 0 h 53"/>
                  <a:gd name="T131" fmla="*/ 146 w 146"/>
                  <a:gd name="T132" fmla="*/ 53 h 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6" h="53">
                    <a:moveTo>
                      <a:pt x="146" y="16"/>
                    </a:moveTo>
                    <a:lnTo>
                      <a:pt x="141" y="20"/>
                    </a:lnTo>
                    <a:lnTo>
                      <a:pt x="133" y="10"/>
                    </a:lnTo>
                    <a:lnTo>
                      <a:pt x="128" y="13"/>
                    </a:lnTo>
                    <a:lnTo>
                      <a:pt x="123" y="12"/>
                    </a:lnTo>
                    <a:lnTo>
                      <a:pt x="133" y="7"/>
                    </a:lnTo>
                    <a:lnTo>
                      <a:pt x="123" y="4"/>
                    </a:lnTo>
                    <a:lnTo>
                      <a:pt x="123" y="7"/>
                    </a:lnTo>
                    <a:lnTo>
                      <a:pt x="112" y="0"/>
                    </a:lnTo>
                    <a:lnTo>
                      <a:pt x="101" y="12"/>
                    </a:lnTo>
                    <a:lnTo>
                      <a:pt x="104" y="21"/>
                    </a:lnTo>
                    <a:lnTo>
                      <a:pt x="93" y="32"/>
                    </a:lnTo>
                    <a:lnTo>
                      <a:pt x="88" y="29"/>
                    </a:lnTo>
                    <a:lnTo>
                      <a:pt x="96" y="26"/>
                    </a:lnTo>
                    <a:lnTo>
                      <a:pt x="96" y="20"/>
                    </a:lnTo>
                    <a:lnTo>
                      <a:pt x="72" y="31"/>
                    </a:lnTo>
                    <a:lnTo>
                      <a:pt x="85" y="32"/>
                    </a:lnTo>
                    <a:lnTo>
                      <a:pt x="78" y="34"/>
                    </a:lnTo>
                    <a:lnTo>
                      <a:pt x="73" y="44"/>
                    </a:lnTo>
                    <a:lnTo>
                      <a:pt x="76" y="47"/>
                    </a:lnTo>
                    <a:lnTo>
                      <a:pt x="72" y="48"/>
                    </a:lnTo>
                    <a:lnTo>
                      <a:pt x="67" y="50"/>
                    </a:lnTo>
                    <a:lnTo>
                      <a:pt x="75" y="40"/>
                    </a:lnTo>
                    <a:lnTo>
                      <a:pt x="65" y="34"/>
                    </a:lnTo>
                    <a:lnTo>
                      <a:pt x="55" y="40"/>
                    </a:lnTo>
                    <a:lnTo>
                      <a:pt x="52" y="52"/>
                    </a:lnTo>
                    <a:lnTo>
                      <a:pt x="47" y="44"/>
                    </a:lnTo>
                    <a:lnTo>
                      <a:pt x="42" y="45"/>
                    </a:lnTo>
                    <a:lnTo>
                      <a:pt x="46" y="48"/>
                    </a:lnTo>
                    <a:lnTo>
                      <a:pt x="38" y="50"/>
                    </a:lnTo>
                    <a:lnTo>
                      <a:pt x="31" y="42"/>
                    </a:lnTo>
                    <a:lnTo>
                      <a:pt x="25" y="42"/>
                    </a:lnTo>
                    <a:lnTo>
                      <a:pt x="26" y="47"/>
                    </a:lnTo>
                    <a:lnTo>
                      <a:pt x="23" y="53"/>
                    </a:lnTo>
                    <a:lnTo>
                      <a:pt x="23" y="45"/>
                    </a:lnTo>
                    <a:lnTo>
                      <a:pt x="20" y="40"/>
                    </a:lnTo>
                    <a:lnTo>
                      <a:pt x="15" y="40"/>
                    </a:lnTo>
                    <a:lnTo>
                      <a:pt x="12" y="50"/>
                    </a:lnTo>
                    <a:lnTo>
                      <a:pt x="13" y="34"/>
                    </a:lnTo>
                    <a:lnTo>
                      <a:pt x="10" y="31"/>
                    </a:lnTo>
                    <a:lnTo>
                      <a:pt x="5" y="32"/>
                    </a:lnTo>
                    <a:lnTo>
                      <a:pt x="7" y="39"/>
                    </a:lnTo>
                    <a:lnTo>
                      <a:pt x="0" y="42"/>
                    </a:lnTo>
                  </a:path>
                </a:pathLst>
              </a:custGeom>
              <a:noFill/>
              <a:ln w="3175">
                <a:solidFill>
                  <a:srgbClr val="000000"/>
                </a:solidFill>
                <a:miter lim="800000"/>
                <a:headEnd/>
                <a:tailEnd/>
              </a:ln>
            </p:spPr>
            <p:txBody>
              <a:bodyPr/>
              <a:lstStyle/>
              <a:p>
                <a:pPr algn="ctr" eaLnBrk="0" hangingPunct="0"/>
                <a:endParaRPr lang="en-US" dirty="0"/>
              </a:p>
            </p:txBody>
          </p:sp>
          <p:sp>
            <p:nvSpPr>
              <p:cNvPr id="565" name="Freeform 4573"/>
              <p:cNvSpPr>
                <a:spLocks/>
              </p:cNvSpPr>
              <p:nvPr/>
            </p:nvSpPr>
            <p:spPr bwMode="auto">
              <a:xfrm>
                <a:off x="5263" y="3562"/>
                <a:ext cx="13" cy="6"/>
              </a:xfrm>
              <a:custGeom>
                <a:avLst/>
                <a:gdLst>
                  <a:gd name="T0" fmla="*/ 13 w 13"/>
                  <a:gd name="T1" fmla="*/ 6 h 6"/>
                  <a:gd name="T2" fmla="*/ 7 w 13"/>
                  <a:gd name="T3" fmla="*/ 0 h 6"/>
                  <a:gd name="T4" fmla="*/ 0 w 13"/>
                  <a:gd name="T5" fmla="*/ 0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6"/>
                    </a:moveTo>
                    <a:lnTo>
                      <a:pt x="7"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66" name="Freeform 4574"/>
              <p:cNvSpPr>
                <a:spLocks/>
              </p:cNvSpPr>
              <p:nvPr/>
            </p:nvSpPr>
            <p:spPr bwMode="auto">
              <a:xfrm>
                <a:off x="5249" y="3266"/>
                <a:ext cx="14" cy="296"/>
              </a:xfrm>
              <a:custGeom>
                <a:avLst/>
                <a:gdLst>
                  <a:gd name="T0" fmla="*/ 14 w 14"/>
                  <a:gd name="T1" fmla="*/ 296 h 296"/>
                  <a:gd name="T2" fmla="*/ 10 w 14"/>
                  <a:gd name="T3" fmla="*/ 206 h 296"/>
                  <a:gd name="T4" fmla="*/ 5 w 14"/>
                  <a:gd name="T5" fmla="*/ 206 h 296"/>
                  <a:gd name="T6" fmla="*/ 0 w 14"/>
                  <a:gd name="T7" fmla="*/ 0 h 296"/>
                  <a:gd name="T8" fmla="*/ 0 60000 65536"/>
                  <a:gd name="T9" fmla="*/ 0 60000 65536"/>
                  <a:gd name="T10" fmla="*/ 0 60000 65536"/>
                  <a:gd name="T11" fmla="*/ 0 60000 65536"/>
                  <a:gd name="T12" fmla="*/ 0 w 14"/>
                  <a:gd name="T13" fmla="*/ 0 h 296"/>
                  <a:gd name="T14" fmla="*/ 14 w 14"/>
                  <a:gd name="T15" fmla="*/ 296 h 296"/>
                </a:gdLst>
                <a:ahLst/>
                <a:cxnLst>
                  <a:cxn ang="T8">
                    <a:pos x="T0" y="T1"/>
                  </a:cxn>
                  <a:cxn ang="T9">
                    <a:pos x="T2" y="T3"/>
                  </a:cxn>
                  <a:cxn ang="T10">
                    <a:pos x="T4" y="T5"/>
                  </a:cxn>
                  <a:cxn ang="T11">
                    <a:pos x="T6" y="T7"/>
                  </a:cxn>
                </a:cxnLst>
                <a:rect l="T12" t="T13" r="T14" b="T15"/>
                <a:pathLst>
                  <a:path w="14" h="296">
                    <a:moveTo>
                      <a:pt x="14" y="296"/>
                    </a:moveTo>
                    <a:lnTo>
                      <a:pt x="10" y="206"/>
                    </a:lnTo>
                    <a:lnTo>
                      <a:pt x="5" y="20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67" name="Line 4575"/>
              <p:cNvSpPr>
                <a:spLocks noChangeShapeType="1"/>
              </p:cNvSpPr>
              <p:nvPr/>
            </p:nvSpPr>
            <p:spPr bwMode="auto">
              <a:xfrm flipH="1" flipV="1">
                <a:off x="5247" y="3184"/>
                <a:ext cx="2" cy="82"/>
              </a:xfrm>
              <a:prstGeom prst="line">
                <a:avLst/>
              </a:prstGeom>
              <a:noFill/>
              <a:ln w="3175">
                <a:solidFill>
                  <a:srgbClr val="000000"/>
                </a:solidFill>
                <a:miter lim="800000"/>
                <a:headEnd/>
                <a:tailEnd/>
              </a:ln>
            </p:spPr>
            <p:txBody>
              <a:bodyPr/>
              <a:lstStyle/>
              <a:p>
                <a:endParaRPr lang="en-US" dirty="0"/>
              </a:p>
            </p:txBody>
          </p:sp>
          <p:sp>
            <p:nvSpPr>
              <p:cNvPr id="568" name="Freeform 4576"/>
              <p:cNvSpPr>
                <a:spLocks/>
              </p:cNvSpPr>
              <p:nvPr/>
            </p:nvSpPr>
            <p:spPr bwMode="auto">
              <a:xfrm>
                <a:off x="4875" y="3184"/>
                <a:ext cx="3" cy="5"/>
              </a:xfrm>
              <a:custGeom>
                <a:avLst/>
                <a:gdLst>
                  <a:gd name="T0" fmla="*/ 0 w 3"/>
                  <a:gd name="T1" fmla="*/ 5 h 5"/>
                  <a:gd name="T2" fmla="*/ 0 w 3"/>
                  <a:gd name="T3" fmla="*/ 0 h 5"/>
                  <a:gd name="T4" fmla="*/ 3 w 3"/>
                  <a:gd name="T5" fmla="*/ 3 h 5"/>
                  <a:gd name="T6" fmla="*/ 0 w 3"/>
                  <a:gd name="T7" fmla="*/ 5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5"/>
                    </a:moveTo>
                    <a:lnTo>
                      <a:pt x="0" y="0"/>
                    </a:lnTo>
                    <a:lnTo>
                      <a:pt x="3"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569" name="Freeform 4577"/>
              <p:cNvSpPr>
                <a:spLocks/>
              </p:cNvSpPr>
              <p:nvPr/>
            </p:nvSpPr>
            <p:spPr bwMode="auto">
              <a:xfrm>
                <a:off x="4882" y="3192"/>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70" name="Line 4578"/>
              <p:cNvSpPr>
                <a:spLocks noChangeShapeType="1"/>
              </p:cNvSpPr>
              <p:nvPr/>
            </p:nvSpPr>
            <p:spPr bwMode="auto">
              <a:xfrm>
                <a:off x="4916" y="3218"/>
                <a:ext cx="1" cy="1"/>
              </a:xfrm>
              <a:prstGeom prst="line">
                <a:avLst/>
              </a:prstGeom>
              <a:noFill/>
              <a:ln w="3175">
                <a:solidFill>
                  <a:srgbClr val="000000"/>
                </a:solidFill>
                <a:miter lim="800000"/>
                <a:headEnd/>
                <a:tailEnd/>
              </a:ln>
            </p:spPr>
            <p:txBody>
              <a:bodyPr/>
              <a:lstStyle/>
              <a:p>
                <a:endParaRPr lang="en-US" dirty="0"/>
              </a:p>
            </p:txBody>
          </p:sp>
          <p:sp>
            <p:nvSpPr>
              <p:cNvPr id="571" name="Freeform 4579"/>
              <p:cNvSpPr>
                <a:spLocks/>
              </p:cNvSpPr>
              <p:nvPr/>
            </p:nvSpPr>
            <p:spPr bwMode="auto">
              <a:xfrm>
                <a:off x="4882" y="3211"/>
                <a:ext cx="34" cy="16"/>
              </a:xfrm>
              <a:custGeom>
                <a:avLst/>
                <a:gdLst>
                  <a:gd name="T0" fmla="*/ 34 w 34"/>
                  <a:gd name="T1" fmla="*/ 8 h 16"/>
                  <a:gd name="T2" fmla="*/ 27 w 34"/>
                  <a:gd name="T3" fmla="*/ 11 h 16"/>
                  <a:gd name="T4" fmla="*/ 27 w 34"/>
                  <a:gd name="T5" fmla="*/ 5 h 16"/>
                  <a:gd name="T6" fmla="*/ 24 w 34"/>
                  <a:gd name="T7" fmla="*/ 10 h 16"/>
                  <a:gd name="T8" fmla="*/ 22 w 34"/>
                  <a:gd name="T9" fmla="*/ 5 h 16"/>
                  <a:gd name="T10" fmla="*/ 22 w 34"/>
                  <a:gd name="T11" fmla="*/ 13 h 16"/>
                  <a:gd name="T12" fmla="*/ 29 w 34"/>
                  <a:gd name="T13" fmla="*/ 13 h 16"/>
                  <a:gd name="T14" fmla="*/ 30 w 34"/>
                  <a:gd name="T15" fmla="*/ 10 h 16"/>
                  <a:gd name="T16" fmla="*/ 32 w 34"/>
                  <a:gd name="T17" fmla="*/ 16 h 16"/>
                  <a:gd name="T18" fmla="*/ 16 w 34"/>
                  <a:gd name="T19" fmla="*/ 16 h 16"/>
                  <a:gd name="T20" fmla="*/ 21 w 34"/>
                  <a:gd name="T21" fmla="*/ 11 h 16"/>
                  <a:gd name="T22" fmla="*/ 19 w 34"/>
                  <a:gd name="T23" fmla="*/ 8 h 16"/>
                  <a:gd name="T24" fmla="*/ 21 w 34"/>
                  <a:gd name="T25" fmla="*/ 3 h 16"/>
                  <a:gd name="T26" fmla="*/ 14 w 34"/>
                  <a:gd name="T27" fmla="*/ 0 h 16"/>
                  <a:gd name="T28" fmla="*/ 13 w 34"/>
                  <a:gd name="T29" fmla="*/ 5 h 16"/>
                  <a:gd name="T30" fmla="*/ 14 w 34"/>
                  <a:gd name="T31" fmla="*/ 13 h 16"/>
                  <a:gd name="T32" fmla="*/ 9 w 34"/>
                  <a:gd name="T33" fmla="*/ 11 h 16"/>
                  <a:gd name="T34" fmla="*/ 8 w 34"/>
                  <a:gd name="T35" fmla="*/ 13 h 16"/>
                  <a:gd name="T36" fmla="*/ 11 w 34"/>
                  <a:gd name="T37" fmla="*/ 3 h 16"/>
                  <a:gd name="T38" fmla="*/ 8 w 34"/>
                  <a:gd name="T39" fmla="*/ 0 h 16"/>
                  <a:gd name="T40" fmla="*/ 9 w 34"/>
                  <a:gd name="T41" fmla="*/ 5 h 16"/>
                  <a:gd name="T42" fmla="*/ 6 w 34"/>
                  <a:gd name="T43" fmla="*/ 7 h 16"/>
                  <a:gd name="T44" fmla="*/ 9 w 34"/>
                  <a:gd name="T45" fmla="*/ 7 h 16"/>
                  <a:gd name="T46" fmla="*/ 6 w 34"/>
                  <a:gd name="T47" fmla="*/ 10 h 16"/>
                  <a:gd name="T48" fmla="*/ 3 w 34"/>
                  <a:gd name="T49" fmla="*/ 0 h 16"/>
                  <a:gd name="T50" fmla="*/ 1 w 34"/>
                  <a:gd name="T51" fmla="*/ 0 h 16"/>
                  <a:gd name="T52" fmla="*/ 1 w 34"/>
                  <a:gd name="T53" fmla="*/ 7 h 16"/>
                  <a:gd name="T54" fmla="*/ 0 w 34"/>
                  <a:gd name="T55" fmla="*/ 0 h 16"/>
                  <a:gd name="T56" fmla="*/ 1 w 34"/>
                  <a:gd name="T57" fmla="*/ 7 h 16"/>
                  <a:gd name="T58" fmla="*/ 4 w 34"/>
                  <a:gd name="T59" fmla="*/ 7 h 16"/>
                  <a:gd name="T60" fmla="*/ 1 w 34"/>
                  <a:gd name="T61" fmla="*/ 11 h 16"/>
                  <a:gd name="T62" fmla="*/ 8 w 34"/>
                  <a:gd name="T63" fmla="*/ 13 h 16"/>
                  <a:gd name="T64" fmla="*/ 0 w 34"/>
                  <a:gd name="T65" fmla="*/ 13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16"/>
                  <a:gd name="T101" fmla="*/ 34 w 34"/>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16">
                    <a:moveTo>
                      <a:pt x="34" y="8"/>
                    </a:moveTo>
                    <a:lnTo>
                      <a:pt x="27" y="11"/>
                    </a:lnTo>
                    <a:lnTo>
                      <a:pt x="27" y="5"/>
                    </a:lnTo>
                    <a:lnTo>
                      <a:pt x="24" y="10"/>
                    </a:lnTo>
                    <a:lnTo>
                      <a:pt x="22" y="5"/>
                    </a:lnTo>
                    <a:lnTo>
                      <a:pt x="22" y="13"/>
                    </a:lnTo>
                    <a:lnTo>
                      <a:pt x="29" y="13"/>
                    </a:lnTo>
                    <a:lnTo>
                      <a:pt x="30" y="10"/>
                    </a:lnTo>
                    <a:lnTo>
                      <a:pt x="32" y="16"/>
                    </a:lnTo>
                    <a:lnTo>
                      <a:pt x="16" y="16"/>
                    </a:lnTo>
                    <a:lnTo>
                      <a:pt x="21" y="11"/>
                    </a:lnTo>
                    <a:lnTo>
                      <a:pt x="19" y="8"/>
                    </a:lnTo>
                    <a:lnTo>
                      <a:pt x="21" y="3"/>
                    </a:lnTo>
                    <a:lnTo>
                      <a:pt x="14" y="0"/>
                    </a:lnTo>
                    <a:lnTo>
                      <a:pt x="13" y="5"/>
                    </a:lnTo>
                    <a:lnTo>
                      <a:pt x="14" y="13"/>
                    </a:lnTo>
                    <a:lnTo>
                      <a:pt x="9" y="11"/>
                    </a:lnTo>
                    <a:lnTo>
                      <a:pt x="8" y="13"/>
                    </a:lnTo>
                    <a:lnTo>
                      <a:pt x="11" y="3"/>
                    </a:lnTo>
                    <a:lnTo>
                      <a:pt x="8" y="0"/>
                    </a:lnTo>
                    <a:lnTo>
                      <a:pt x="9" y="5"/>
                    </a:lnTo>
                    <a:lnTo>
                      <a:pt x="6" y="7"/>
                    </a:lnTo>
                    <a:lnTo>
                      <a:pt x="9" y="7"/>
                    </a:lnTo>
                    <a:lnTo>
                      <a:pt x="6" y="10"/>
                    </a:lnTo>
                    <a:lnTo>
                      <a:pt x="3" y="0"/>
                    </a:lnTo>
                    <a:lnTo>
                      <a:pt x="1" y="0"/>
                    </a:lnTo>
                    <a:lnTo>
                      <a:pt x="1" y="7"/>
                    </a:lnTo>
                    <a:lnTo>
                      <a:pt x="0" y="0"/>
                    </a:lnTo>
                    <a:lnTo>
                      <a:pt x="1" y="7"/>
                    </a:lnTo>
                    <a:lnTo>
                      <a:pt x="4" y="7"/>
                    </a:lnTo>
                    <a:lnTo>
                      <a:pt x="1" y="11"/>
                    </a:lnTo>
                    <a:lnTo>
                      <a:pt x="8" y="13"/>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572" name="Freeform 4580"/>
              <p:cNvSpPr>
                <a:spLocks/>
              </p:cNvSpPr>
              <p:nvPr/>
            </p:nvSpPr>
            <p:spPr bwMode="auto">
              <a:xfrm>
                <a:off x="4870" y="3194"/>
                <a:ext cx="46" cy="30"/>
              </a:xfrm>
              <a:custGeom>
                <a:avLst/>
                <a:gdLst>
                  <a:gd name="T0" fmla="*/ 12 w 46"/>
                  <a:gd name="T1" fmla="*/ 30 h 30"/>
                  <a:gd name="T2" fmla="*/ 8 w 46"/>
                  <a:gd name="T3" fmla="*/ 19 h 30"/>
                  <a:gd name="T4" fmla="*/ 0 w 46"/>
                  <a:gd name="T5" fmla="*/ 8 h 30"/>
                  <a:gd name="T6" fmla="*/ 8 w 46"/>
                  <a:gd name="T7" fmla="*/ 0 h 30"/>
                  <a:gd name="T8" fmla="*/ 5 w 46"/>
                  <a:gd name="T9" fmla="*/ 9 h 30"/>
                  <a:gd name="T10" fmla="*/ 7 w 46"/>
                  <a:gd name="T11" fmla="*/ 8 h 30"/>
                  <a:gd name="T12" fmla="*/ 8 w 46"/>
                  <a:gd name="T13" fmla="*/ 11 h 30"/>
                  <a:gd name="T14" fmla="*/ 10 w 46"/>
                  <a:gd name="T15" fmla="*/ 6 h 30"/>
                  <a:gd name="T16" fmla="*/ 7 w 46"/>
                  <a:gd name="T17" fmla="*/ 6 h 30"/>
                  <a:gd name="T18" fmla="*/ 8 w 46"/>
                  <a:gd name="T19" fmla="*/ 0 h 30"/>
                  <a:gd name="T20" fmla="*/ 13 w 46"/>
                  <a:gd name="T21" fmla="*/ 9 h 30"/>
                  <a:gd name="T22" fmla="*/ 15 w 46"/>
                  <a:gd name="T23" fmla="*/ 9 h 30"/>
                  <a:gd name="T24" fmla="*/ 13 w 46"/>
                  <a:gd name="T25" fmla="*/ 4 h 30"/>
                  <a:gd name="T26" fmla="*/ 16 w 46"/>
                  <a:gd name="T27" fmla="*/ 8 h 30"/>
                  <a:gd name="T28" fmla="*/ 18 w 46"/>
                  <a:gd name="T29" fmla="*/ 6 h 30"/>
                  <a:gd name="T30" fmla="*/ 20 w 46"/>
                  <a:gd name="T31" fmla="*/ 17 h 30"/>
                  <a:gd name="T32" fmla="*/ 23 w 46"/>
                  <a:gd name="T33" fmla="*/ 16 h 30"/>
                  <a:gd name="T34" fmla="*/ 20 w 46"/>
                  <a:gd name="T35" fmla="*/ 9 h 30"/>
                  <a:gd name="T36" fmla="*/ 28 w 46"/>
                  <a:gd name="T37" fmla="*/ 14 h 30"/>
                  <a:gd name="T38" fmla="*/ 23 w 46"/>
                  <a:gd name="T39" fmla="*/ 17 h 30"/>
                  <a:gd name="T40" fmla="*/ 28 w 46"/>
                  <a:gd name="T41" fmla="*/ 16 h 30"/>
                  <a:gd name="T42" fmla="*/ 34 w 46"/>
                  <a:gd name="T43" fmla="*/ 19 h 30"/>
                  <a:gd name="T44" fmla="*/ 26 w 46"/>
                  <a:gd name="T45" fmla="*/ 11 h 30"/>
                  <a:gd name="T46" fmla="*/ 36 w 46"/>
                  <a:gd name="T47" fmla="*/ 16 h 30"/>
                  <a:gd name="T48" fmla="*/ 31 w 46"/>
                  <a:gd name="T49" fmla="*/ 11 h 30"/>
                  <a:gd name="T50" fmla="*/ 36 w 46"/>
                  <a:gd name="T51" fmla="*/ 11 h 30"/>
                  <a:gd name="T52" fmla="*/ 42 w 46"/>
                  <a:gd name="T53" fmla="*/ 14 h 30"/>
                  <a:gd name="T54" fmla="*/ 46 w 46"/>
                  <a:gd name="T55" fmla="*/ 24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30"/>
                  <a:gd name="T86" fmla="*/ 46 w 46"/>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30">
                    <a:moveTo>
                      <a:pt x="12" y="30"/>
                    </a:moveTo>
                    <a:lnTo>
                      <a:pt x="8" y="19"/>
                    </a:lnTo>
                    <a:lnTo>
                      <a:pt x="0" y="8"/>
                    </a:lnTo>
                    <a:lnTo>
                      <a:pt x="8" y="0"/>
                    </a:lnTo>
                    <a:lnTo>
                      <a:pt x="5" y="9"/>
                    </a:lnTo>
                    <a:lnTo>
                      <a:pt x="7" y="8"/>
                    </a:lnTo>
                    <a:lnTo>
                      <a:pt x="8" y="11"/>
                    </a:lnTo>
                    <a:lnTo>
                      <a:pt x="10" y="6"/>
                    </a:lnTo>
                    <a:lnTo>
                      <a:pt x="7" y="6"/>
                    </a:lnTo>
                    <a:lnTo>
                      <a:pt x="8" y="0"/>
                    </a:lnTo>
                    <a:lnTo>
                      <a:pt x="13" y="9"/>
                    </a:lnTo>
                    <a:lnTo>
                      <a:pt x="15" y="9"/>
                    </a:lnTo>
                    <a:lnTo>
                      <a:pt x="13" y="4"/>
                    </a:lnTo>
                    <a:lnTo>
                      <a:pt x="16" y="8"/>
                    </a:lnTo>
                    <a:lnTo>
                      <a:pt x="18" y="6"/>
                    </a:lnTo>
                    <a:lnTo>
                      <a:pt x="20" y="17"/>
                    </a:lnTo>
                    <a:lnTo>
                      <a:pt x="23" y="16"/>
                    </a:lnTo>
                    <a:lnTo>
                      <a:pt x="20" y="9"/>
                    </a:lnTo>
                    <a:lnTo>
                      <a:pt x="28" y="14"/>
                    </a:lnTo>
                    <a:lnTo>
                      <a:pt x="23" y="17"/>
                    </a:lnTo>
                    <a:lnTo>
                      <a:pt x="28" y="16"/>
                    </a:lnTo>
                    <a:lnTo>
                      <a:pt x="34" y="19"/>
                    </a:lnTo>
                    <a:lnTo>
                      <a:pt x="26" y="11"/>
                    </a:lnTo>
                    <a:lnTo>
                      <a:pt x="36" y="16"/>
                    </a:lnTo>
                    <a:lnTo>
                      <a:pt x="31" y="11"/>
                    </a:lnTo>
                    <a:lnTo>
                      <a:pt x="36" y="11"/>
                    </a:lnTo>
                    <a:lnTo>
                      <a:pt x="42" y="14"/>
                    </a:lnTo>
                    <a:lnTo>
                      <a:pt x="46" y="24"/>
                    </a:lnTo>
                  </a:path>
                </a:pathLst>
              </a:custGeom>
              <a:noFill/>
              <a:ln w="3175">
                <a:solidFill>
                  <a:srgbClr val="000000"/>
                </a:solidFill>
                <a:miter lim="800000"/>
                <a:headEnd/>
                <a:tailEnd/>
              </a:ln>
            </p:spPr>
            <p:txBody>
              <a:bodyPr/>
              <a:lstStyle/>
              <a:p>
                <a:pPr algn="ctr" eaLnBrk="0" hangingPunct="0"/>
                <a:endParaRPr lang="en-US" dirty="0"/>
              </a:p>
            </p:txBody>
          </p:sp>
          <p:sp>
            <p:nvSpPr>
              <p:cNvPr id="573" name="Line 4581"/>
              <p:cNvSpPr>
                <a:spLocks noChangeShapeType="1"/>
              </p:cNvSpPr>
              <p:nvPr/>
            </p:nvSpPr>
            <p:spPr bwMode="auto">
              <a:xfrm flipV="1">
                <a:off x="5566" y="3198"/>
                <a:ext cx="2" cy="2"/>
              </a:xfrm>
              <a:prstGeom prst="line">
                <a:avLst/>
              </a:prstGeom>
              <a:noFill/>
              <a:ln w="3175">
                <a:solidFill>
                  <a:srgbClr val="000000"/>
                </a:solidFill>
                <a:miter lim="800000"/>
                <a:headEnd/>
                <a:tailEnd/>
              </a:ln>
            </p:spPr>
            <p:txBody>
              <a:bodyPr/>
              <a:lstStyle/>
              <a:p>
                <a:endParaRPr lang="en-US" dirty="0"/>
              </a:p>
            </p:txBody>
          </p:sp>
          <p:sp>
            <p:nvSpPr>
              <p:cNvPr id="574" name="Line 4582"/>
              <p:cNvSpPr>
                <a:spLocks noChangeShapeType="1"/>
              </p:cNvSpPr>
              <p:nvPr/>
            </p:nvSpPr>
            <p:spPr bwMode="auto">
              <a:xfrm flipV="1">
                <a:off x="5566" y="3200"/>
                <a:ext cx="1" cy="2"/>
              </a:xfrm>
              <a:prstGeom prst="line">
                <a:avLst/>
              </a:prstGeom>
              <a:noFill/>
              <a:ln w="3175">
                <a:solidFill>
                  <a:srgbClr val="000000"/>
                </a:solidFill>
                <a:miter lim="800000"/>
                <a:headEnd/>
                <a:tailEnd/>
              </a:ln>
            </p:spPr>
            <p:txBody>
              <a:bodyPr/>
              <a:lstStyle/>
              <a:p>
                <a:endParaRPr lang="en-US" dirty="0"/>
              </a:p>
            </p:txBody>
          </p:sp>
          <p:sp>
            <p:nvSpPr>
              <p:cNvPr id="575" name="Line 4583"/>
              <p:cNvSpPr>
                <a:spLocks noChangeShapeType="1"/>
              </p:cNvSpPr>
              <p:nvPr/>
            </p:nvSpPr>
            <p:spPr bwMode="auto">
              <a:xfrm>
                <a:off x="5566" y="3202"/>
                <a:ext cx="3" cy="1"/>
              </a:xfrm>
              <a:prstGeom prst="line">
                <a:avLst/>
              </a:prstGeom>
              <a:noFill/>
              <a:ln w="3175">
                <a:solidFill>
                  <a:srgbClr val="000000"/>
                </a:solidFill>
                <a:miter lim="800000"/>
                <a:headEnd/>
                <a:tailEnd/>
              </a:ln>
            </p:spPr>
            <p:txBody>
              <a:bodyPr/>
              <a:lstStyle/>
              <a:p>
                <a:endParaRPr lang="en-US" dirty="0"/>
              </a:p>
            </p:txBody>
          </p:sp>
          <p:sp>
            <p:nvSpPr>
              <p:cNvPr id="576" name="Line 4584"/>
              <p:cNvSpPr>
                <a:spLocks noChangeShapeType="1"/>
              </p:cNvSpPr>
              <p:nvPr/>
            </p:nvSpPr>
            <p:spPr bwMode="auto">
              <a:xfrm flipH="1">
                <a:off x="5566" y="3202"/>
                <a:ext cx="3" cy="1"/>
              </a:xfrm>
              <a:prstGeom prst="line">
                <a:avLst/>
              </a:prstGeom>
              <a:noFill/>
              <a:ln w="3175">
                <a:solidFill>
                  <a:srgbClr val="000000"/>
                </a:solidFill>
                <a:miter lim="800000"/>
                <a:headEnd/>
                <a:tailEnd/>
              </a:ln>
            </p:spPr>
            <p:txBody>
              <a:bodyPr/>
              <a:lstStyle/>
              <a:p>
                <a:endParaRPr lang="en-US" dirty="0"/>
              </a:p>
            </p:txBody>
          </p:sp>
          <p:sp>
            <p:nvSpPr>
              <p:cNvPr id="577" name="Freeform 4585"/>
              <p:cNvSpPr>
                <a:spLocks/>
              </p:cNvSpPr>
              <p:nvPr/>
            </p:nvSpPr>
            <p:spPr bwMode="auto">
              <a:xfrm>
                <a:off x="5553" y="3211"/>
                <a:ext cx="6" cy="5"/>
              </a:xfrm>
              <a:custGeom>
                <a:avLst/>
                <a:gdLst>
                  <a:gd name="T0" fmla="*/ 3 w 6"/>
                  <a:gd name="T1" fmla="*/ 5 h 5"/>
                  <a:gd name="T2" fmla="*/ 0 w 6"/>
                  <a:gd name="T3" fmla="*/ 3 h 5"/>
                  <a:gd name="T4" fmla="*/ 6 w 6"/>
                  <a:gd name="T5" fmla="*/ 0 h 5"/>
                  <a:gd name="T6" fmla="*/ 3 w 6"/>
                  <a:gd name="T7" fmla="*/ 5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3" y="5"/>
                    </a:moveTo>
                    <a:lnTo>
                      <a:pt x="0" y="3"/>
                    </a:lnTo>
                    <a:lnTo>
                      <a:pt x="6" y="0"/>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578" name="Line 4586"/>
              <p:cNvSpPr>
                <a:spLocks noChangeShapeType="1"/>
              </p:cNvSpPr>
              <p:nvPr/>
            </p:nvSpPr>
            <p:spPr bwMode="auto">
              <a:xfrm>
                <a:off x="5566" y="3224"/>
                <a:ext cx="1" cy="1"/>
              </a:xfrm>
              <a:prstGeom prst="line">
                <a:avLst/>
              </a:prstGeom>
              <a:noFill/>
              <a:ln w="3175">
                <a:solidFill>
                  <a:srgbClr val="000000"/>
                </a:solidFill>
                <a:miter lim="800000"/>
                <a:headEnd/>
                <a:tailEnd/>
              </a:ln>
            </p:spPr>
            <p:txBody>
              <a:bodyPr/>
              <a:lstStyle/>
              <a:p>
                <a:endParaRPr lang="en-US" dirty="0"/>
              </a:p>
            </p:txBody>
          </p:sp>
          <p:sp>
            <p:nvSpPr>
              <p:cNvPr id="579" name="Freeform 4587"/>
              <p:cNvSpPr>
                <a:spLocks/>
              </p:cNvSpPr>
              <p:nvPr/>
            </p:nvSpPr>
            <p:spPr bwMode="auto">
              <a:xfrm>
                <a:off x="5561" y="3213"/>
                <a:ext cx="10" cy="64"/>
              </a:xfrm>
              <a:custGeom>
                <a:avLst/>
                <a:gdLst>
                  <a:gd name="T0" fmla="*/ 5 w 10"/>
                  <a:gd name="T1" fmla="*/ 11 h 64"/>
                  <a:gd name="T2" fmla="*/ 0 w 10"/>
                  <a:gd name="T3" fmla="*/ 11 h 64"/>
                  <a:gd name="T4" fmla="*/ 2 w 10"/>
                  <a:gd name="T5" fmla="*/ 8 h 64"/>
                  <a:gd name="T6" fmla="*/ 5 w 10"/>
                  <a:gd name="T7" fmla="*/ 9 h 64"/>
                  <a:gd name="T8" fmla="*/ 5 w 10"/>
                  <a:gd name="T9" fmla="*/ 1 h 64"/>
                  <a:gd name="T10" fmla="*/ 8 w 10"/>
                  <a:gd name="T11" fmla="*/ 0 h 64"/>
                  <a:gd name="T12" fmla="*/ 10 w 10"/>
                  <a:gd name="T13" fmla="*/ 30 h 64"/>
                  <a:gd name="T14" fmla="*/ 5 w 10"/>
                  <a:gd name="T15" fmla="*/ 62 h 64"/>
                  <a:gd name="T16" fmla="*/ 8 w 10"/>
                  <a:gd name="T17" fmla="*/ 64 h 64"/>
                  <a:gd name="T18" fmla="*/ 3 w 10"/>
                  <a:gd name="T19" fmla="*/ 62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4"/>
                  <a:gd name="T32" fmla="*/ 10 w 10"/>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4">
                    <a:moveTo>
                      <a:pt x="5" y="11"/>
                    </a:moveTo>
                    <a:lnTo>
                      <a:pt x="0" y="11"/>
                    </a:lnTo>
                    <a:lnTo>
                      <a:pt x="2" y="8"/>
                    </a:lnTo>
                    <a:lnTo>
                      <a:pt x="5" y="9"/>
                    </a:lnTo>
                    <a:lnTo>
                      <a:pt x="5" y="1"/>
                    </a:lnTo>
                    <a:lnTo>
                      <a:pt x="8" y="0"/>
                    </a:lnTo>
                    <a:lnTo>
                      <a:pt x="10" y="30"/>
                    </a:lnTo>
                    <a:lnTo>
                      <a:pt x="5" y="62"/>
                    </a:lnTo>
                    <a:lnTo>
                      <a:pt x="8" y="64"/>
                    </a:lnTo>
                    <a:lnTo>
                      <a:pt x="3" y="62"/>
                    </a:lnTo>
                  </a:path>
                </a:pathLst>
              </a:custGeom>
              <a:noFill/>
              <a:ln w="3175">
                <a:solidFill>
                  <a:srgbClr val="000000"/>
                </a:solidFill>
                <a:miter lim="800000"/>
                <a:headEnd/>
                <a:tailEnd/>
              </a:ln>
            </p:spPr>
            <p:txBody>
              <a:bodyPr/>
              <a:lstStyle/>
              <a:p>
                <a:pPr algn="ctr" eaLnBrk="0" hangingPunct="0"/>
                <a:endParaRPr lang="en-US" dirty="0"/>
              </a:p>
            </p:txBody>
          </p:sp>
          <p:sp>
            <p:nvSpPr>
              <p:cNvPr id="580" name="Freeform 4588"/>
              <p:cNvSpPr>
                <a:spLocks/>
              </p:cNvSpPr>
              <p:nvPr/>
            </p:nvSpPr>
            <p:spPr bwMode="auto">
              <a:xfrm>
                <a:off x="5561" y="3254"/>
                <a:ext cx="5" cy="21"/>
              </a:xfrm>
              <a:custGeom>
                <a:avLst/>
                <a:gdLst>
                  <a:gd name="T0" fmla="*/ 3 w 5"/>
                  <a:gd name="T1" fmla="*/ 21 h 21"/>
                  <a:gd name="T2" fmla="*/ 0 w 5"/>
                  <a:gd name="T3" fmla="*/ 8 h 21"/>
                  <a:gd name="T4" fmla="*/ 5 w 5"/>
                  <a:gd name="T5" fmla="*/ 0 h 21"/>
                  <a:gd name="T6" fmla="*/ 0 60000 65536"/>
                  <a:gd name="T7" fmla="*/ 0 60000 65536"/>
                  <a:gd name="T8" fmla="*/ 0 60000 65536"/>
                  <a:gd name="T9" fmla="*/ 0 w 5"/>
                  <a:gd name="T10" fmla="*/ 0 h 21"/>
                  <a:gd name="T11" fmla="*/ 5 w 5"/>
                  <a:gd name="T12" fmla="*/ 21 h 21"/>
                </a:gdLst>
                <a:ahLst/>
                <a:cxnLst>
                  <a:cxn ang="T6">
                    <a:pos x="T0" y="T1"/>
                  </a:cxn>
                  <a:cxn ang="T7">
                    <a:pos x="T2" y="T3"/>
                  </a:cxn>
                  <a:cxn ang="T8">
                    <a:pos x="T4" y="T5"/>
                  </a:cxn>
                </a:cxnLst>
                <a:rect l="T9" t="T10" r="T11" b="T12"/>
                <a:pathLst>
                  <a:path w="5" h="21">
                    <a:moveTo>
                      <a:pt x="3" y="21"/>
                    </a:moveTo>
                    <a:lnTo>
                      <a:pt x="0" y="8"/>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581" name="Line 4589"/>
              <p:cNvSpPr>
                <a:spLocks noChangeShapeType="1"/>
              </p:cNvSpPr>
              <p:nvPr/>
            </p:nvSpPr>
            <p:spPr bwMode="auto">
              <a:xfrm flipV="1">
                <a:off x="5566" y="3238"/>
                <a:ext cx="2" cy="16"/>
              </a:xfrm>
              <a:prstGeom prst="line">
                <a:avLst/>
              </a:prstGeom>
              <a:noFill/>
              <a:ln w="3175">
                <a:solidFill>
                  <a:srgbClr val="000000"/>
                </a:solidFill>
                <a:miter lim="800000"/>
                <a:headEnd/>
                <a:tailEnd/>
              </a:ln>
            </p:spPr>
            <p:txBody>
              <a:bodyPr/>
              <a:lstStyle/>
              <a:p>
                <a:endParaRPr lang="en-US" dirty="0"/>
              </a:p>
            </p:txBody>
          </p:sp>
          <p:sp>
            <p:nvSpPr>
              <p:cNvPr id="582" name="Freeform 4590"/>
              <p:cNvSpPr>
                <a:spLocks/>
              </p:cNvSpPr>
              <p:nvPr/>
            </p:nvSpPr>
            <p:spPr bwMode="auto">
              <a:xfrm>
                <a:off x="5561" y="3224"/>
                <a:ext cx="10" cy="35"/>
              </a:xfrm>
              <a:custGeom>
                <a:avLst/>
                <a:gdLst>
                  <a:gd name="T0" fmla="*/ 7 w 10"/>
                  <a:gd name="T1" fmla="*/ 14 h 35"/>
                  <a:gd name="T2" fmla="*/ 8 w 10"/>
                  <a:gd name="T3" fmla="*/ 35 h 35"/>
                  <a:gd name="T4" fmla="*/ 10 w 10"/>
                  <a:gd name="T5" fmla="*/ 11 h 35"/>
                  <a:gd name="T6" fmla="*/ 5 w 10"/>
                  <a:gd name="T7" fmla="*/ 6 h 35"/>
                  <a:gd name="T8" fmla="*/ 0 w 10"/>
                  <a:gd name="T9" fmla="*/ 5 h 35"/>
                  <a:gd name="T10" fmla="*/ 8 w 10"/>
                  <a:gd name="T11" fmla="*/ 2 h 35"/>
                  <a:gd name="T12" fmla="*/ 7 w 10"/>
                  <a:gd name="T13" fmla="*/ 6 h 35"/>
                  <a:gd name="T14" fmla="*/ 5 w 10"/>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5"/>
                  <a:gd name="T26" fmla="*/ 10 w 1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5">
                    <a:moveTo>
                      <a:pt x="7" y="14"/>
                    </a:moveTo>
                    <a:lnTo>
                      <a:pt x="8" y="35"/>
                    </a:lnTo>
                    <a:lnTo>
                      <a:pt x="10" y="11"/>
                    </a:lnTo>
                    <a:lnTo>
                      <a:pt x="5" y="6"/>
                    </a:lnTo>
                    <a:lnTo>
                      <a:pt x="0" y="5"/>
                    </a:lnTo>
                    <a:lnTo>
                      <a:pt x="8" y="2"/>
                    </a:lnTo>
                    <a:lnTo>
                      <a:pt x="7" y="6"/>
                    </a:lnTo>
                    <a:lnTo>
                      <a:pt x="5" y="0"/>
                    </a:lnTo>
                  </a:path>
                </a:pathLst>
              </a:custGeom>
              <a:noFill/>
              <a:ln w="3175">
                <a:solidFill>
                  <a:srgbClr val="000000"/>
                </a:solidFill>
                <a:miter lim="800000"/>
                <a:headEnd/>
                <a:tailEnd/>
              </a:ln>
            </p:spPr>
            <p:txBody>
              <a:bodyPr/>
              <a:lstStyle/>
              <a:p>
                <a:pPr algn="ctr" eaLnBrk="0" hangingPunct="0"/>
                <a:endParaRPr lang="en-US" dirty="0"/>
              </a:p>
            </p:txBody>
          </p:sp>
          <p:sp>
            <p:nvSpPr>
              <p:cNvPr id="583" name="Freeform 4591"/>
              <p:cNvSpPr>
                <a:spLocks/>
              </p:cNvSpPr>
              <p:nvPr/>
            </p:nvSpPr>
            <p:spPr bwMode="auto">
              <a:xfrm>
                <a:off x="5564" y="3214"/>
                <a:ext cx="2" cy="7"/>
              </a:xfrm>
              <a:custGeom>
                <a:avLst/>
                <a:gdLst>
                  <a:gd name="T0" fmla="*/ 0 w 2"/>
                  <a:gd name="T1" fmla="*/ 4 h 7"/>
                  <a:gd name="T2" fmla="*/ 0 w 2"/>
                  <a:gd name="T3" fmla="*/ 0 h 7"/>
                  <a:gd name="T4" fmla="*/ 2 w 2"/>
                  <a:gd name="T5" fmla="*/ 7 h 7"/>
                  <a:gd name="T6" fmla="*/ 0 w 2"/>
                  <a:gd name="T7" fmla="*/ 4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0" y="4"/>
                    </a:moveTo>
                    <a:lnTo>
                      <a:pt x="0" y="0"/>
                    </a:lnTo>
                    <a:lnTo>
                      <a:pt x="2" y="7"/>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584" name="Freeform 4592"/>
              <p:cNvSpPr>
                <a:spLocks/>
              </p:cNvSpPr>
              <p:nvPr/>
            </p:nvSpPr>
            <p:spPr bwMode="auto">
              <a:xfrm>
                <a:off x="4927" y="3216"/>
                <a:ext cx="10" cy="6"/>
              </a:xfrm>
              <a:custGeom>
                <a:avLst/>
                <a:gdLst>
                  <a:gd name="T0" fmla="*/ 0 w 10"/>
                  <a:gd name="T1" fmla="*/ 6 h 6"/>
                  <a:gd name="T2" fmla="*/ 2 w 10"/>
                  <a:gd name="T3" fmla="*/ 0 h 6"/>
                  <a:gd name="T4" fmla="*/ 10 w 10"/>
                  <a:gd name="T5" fmla="*/ 5 h 6"/>
                  <a:gd name="T6" fmla="*/ 5 w 10"/>
                  <a:gd name="T7" fmla="*/ 2 h 6"/>
                  <a:gd name="T8" fmla="*/ 0 w 10"/>
                  <a:gd name="T9" fmla="*/ 6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6"/>
                    </a:moveTo>
                    <a:lnTo>
                      <a:pt x="2" y="0"/>
                    </a:lnTo>
                    <a:lnTo>
                      <a:pt x="10" y="5"/>
                    </a:lnTo>
                    <a:lnTo>
                      <a:pt x="5" y="2"/>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585" name="Freeform 4593"/>
              <p:cNvSpPr>
                <a:spLocks/>
              </p:cNvSpPr>
              <p:nvPr/>
            </p:nvSpPr>
            <p:spPr bwMode="auto">
              <a:xfrm>
                <a:off x="5563" y="3216"/>
                <a:ext cx="1" cy="3"/>
              </a:xfrm>
              <a:custGeom>
                <a:avLst/>
                <a:gdLst>
                  <a:gd name="T0" fmla="*/ 0 w 1"/>
                  <a:gd name="T1" fmla="*/ 3 h 3"/>
                  <a:gd name="T2" fmla="*/ 1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86" name="Freeform 4594"/>
              <p:cNvSpPr>
                <a:spLocks/>
              </p:cNvSpPr>
              <p:nvPr/>
            </p:nvSpPr>
            <p:spPr bwMode="auto">
              <a:xfrm>
                <a:off x="4914" y="3219"/>
                <a:ext cx="5" cy="7"/>
              </a:xfrm>
              <a:custGeom>
                <a:avLst/>
                <a:gdLst>
                  <a:gd name="T0" fmla="*/ 0 w 5"/>
                  <a:gd name="T1" fmla="*/ 3 h 7"/>
                  <a:gd name="T2" fmla="*/ 2 w 5"/>
                  <a:gd name="T3" fmla="*/ 0 h 7"/>
                  <a:gd name="T4" fmla="*/ 5 w 5"/>
                  <a:gd name="T5" fmla="*/ 5 h 7"/>
                  <a:gd name="T6" fmla="*/ 2 w 5"/>
                  <a:gd name="T7" fmla="*/ 7 h 7"/>
                  <a:gd name="T8" fmla="*/ 0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3"/>
                    </a:moveTo>
                    <a:lnTo>
                      <a:pt x="2" y="0"/>
                    </a:lnTo>
                    <a:lnTo>
                      <a:pt x="5" y="5"/>
                    </a:lnTo>
                    <a:lnTo>
                      <a:pt x="2" y="7"/>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87" name="Line 4595"/>
              <p:cNvSpPr>
                <a:spLocks noChangeShapeType="1"/>
              </p:cNvSpPr>
              <p:nvPr/>
            </p:nvSpPr>
            <p:spPr bwMode="auto">
              <a:xfrm flipV="1">
                <a:off x="4888" y="3221"/>
                <a:ext cx="1" cy="1"/>
              </a:xfrm>
              <a:prstGeom prst="line">
                <a:avLst/>
              </a:prstGeom>
              <a:noFill/>
              <a:ln w="3175">
                <a:solidFill>
                  <a:srgbClr val="000000"/>
                </a:solidFill>
                <a:miter lim="800000"/>
                <a:headEnd/>
                <a:tailEnd/>
              </a:ln>
            </p:spPr>
            <p:txBody>
              <a:bodyPr/>
              <a:lstStyle/>
              <a:p>
                <a:endParaRPr lang="en-US" dirty="0"/>
              </a:p>
            </p:txBody>
          </p:sp>
          <p:sp>
            <p:nvSpPr>
              <p:cNvPr id="588" name="Line 4596"/>
              <p:cNvSpPr>
                <a:spLocks noChangeShapeType="1"/>
              </p:cNvSpPr>
              <p:nvPr/>
            </p:nvSpPr>
            <p:spPr bwMode="auto">
              <a:xfrm>
                <a:off x="4906" y="3221"/>
                <a:ext cx="2" cy="1"/>
              </a:xfrm>
              <a:prstGeom prst="line">
                <a:avLst/>
              </a:prstGeom>
              <a:noFill/>
              <a:ln w="3175">
                <a:solidFill>
                  <a:srgbClr val="000000"/>
                </a:solidFill>
                <a:miter lim="800000"/>
                <a:headEnd/>
                <a:tailEnd/>
              </a:ln>
            </p:spPr>
            <p:txBody>
              <a:bodyPr/>
              <a:lstStyle/>
              <a:p>
                <a:endParaRPr lang="en-US" dirty="0"/>
              </a:p>
            </p:txBody>
          </p:sp>
          <p:sp>
            <p:nvSpPr>
              <p:cNvPr id="589" name="Line 4597"/>
              <p:cNvSpPr>
                <a:spLocks noChangeShapeType="1"/>
              </p:cNvSpPr>
              <p:nvPr/>
            </p:nvSpPr>
            <p:spPr bwMode="auto">
              <a:xfrm>
                <a:off x="5566" y="3224"/>
                <a:ext cx="1" cy="1"/>
              </a:xfrm>
              <a:prstGeom prst="line">
                <a:avLst/>
              </a:prstGeom>
              <a:noFill/>
              <a:ln w="3175">
                <a:solidFill>
                  <a:srgbClr val="000000"/>
                </a:solidFill>
                <a:miter lim="800000"/>
                <a:headEnd/>
                <a:tailEnd/>
              </a:ln>
            </p:spPr>
            <p:txBody>
              <a:bodyPr/>
              <a:lstStyle/>
              <a:p>
                <a:endParaRPr lang="en-US" dirty="0"/>
              </a:p>
            </p:txBody>
          </p:sp>
          <p:sp>
            <p:nvSpPr>
              <p:cNvPr id="590" name="Line 4598"/>
              <p:cNvSpPr>
                <a:spLocks noChangeShapeType="1"/>
              </p:cNvSpPr>
              <p:nvPr/>
            </p:nvSpPr>
            <p:spPr bwMode="auto">
              <a:xfrm>
                <a:off x="5566" y="3224"/>
                <a:ext cx="1" cy="1"/>
              </a:xfrm>
              <a:prstGeom prst="line">
                <a:avLst/>
              </a:prstGeom>
              <a:noFill/>
              <a:ln w="3175">
                <a:solidFill>
                  <a:srgbClr val="000000"/>
                </a:solidFill>
                <a:miter lim="800000"/>
                <a:headEnd/>
                <a:tailEnd/>
              </a:ln>
            </p:spPr>
            <p:txBody>
              <a:bodyPr/>
              <a:lstStyle/>
              <a:p>
                <a:endParaRPr lang="en-US" dirty="0"/>
              </a:p>
            </p:txBody>
          </p:sp>
          <p:sp>
            <p:nvSpPr>
              <p:cNvPr id="591" name="Line 4599"/>
              <p:cNvSpPr>
                <a:spLocks noChangeShapeType="1"/>
              </p:cNvSpPr>
              <p:nvPr/>
            </p:nvSpPr>
            <p:spPr bwMode="auto">
              <a:xfrm>
                <a:off x="5566" y="3224"/>
                <a:ext cx="1" cy="1"/>
              </a:xfrm>
              <a:prstGeom prst="line">
                <a:avLst/>
              </a:prstGeom>
              <a:noFill/>
              <a:ln w="3175">
                <a:solidFill>
                  <a:srgbClr val="000000"/>
                </a:solidFill>
                <a:miter lim="800000"/>
                <a:headEnd/>
                <a:tailEnd/>
              </a:ln>
            </p:spPr>
            <p:txBody>
              <a:bodyPr/>
              <a:lstStyle/>
              <a:p>
                <a:endParaRPr lang="en-US" dirty="0"/>
              </a:p>
            </p:txBody>
          </p:sp>
          <p:sp>
            <p:nvSpPr>
              <p:cNvPr id="592" name="Freeform 4600"/>
              <p:cNvSpPr>
                <a:spLocks/>
              </p:cNvSpPr>
              <p:nvPr/>
            </p:nvSpPr>
            <p:spPr bwMode="auto">
              <a:xfrm>
                <a:off x="4888" y="3229"/>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93" name="Freeform 4601"/>
              <p:cNvSpPr>
                <a:spLocks/>
              </p:cNvSpPr>
              <p:nvPr/>
            </p:nvSpPr>
            <p:spPr bwMode="auto">
              <a:xfrm>
                <a:off x="4885" y="3227"/>
                <a:ext cx="21" cy="27"/>
              </a:xfrm>
              <a:custGeom>
                <a:avLst/>
                <a:gdLst>
                  <a:gd name="T0" fmla="*/ 16 w 21"/>
                  <a:gd name="T1" fmla="*/ 26 h 27"/>
                  <a:gd name="T2" fmla="*/ 0 w 21"/>
                  <a:gd name="T3" fmla="*/ 0 h 27"/>
                  <a:gd name="T4" fmla="*/ 8 w 21"/>
                  <a:gd name="T5" fmla="*/ 7 h 27"/>
                  <a:gd name="T6" fmla="*/ 6 w 21"/>
                  <a:gd name="T7" fmla="*/ 8 h 27"/>
                  <a:gd name="T8" fmla="*/ 11 w 21"/>
                  <a:gd name="T9" fmla="*/ 8 h 27"/>
                  <a:gd name="T10" fmla="*/ 10 w 21"/>
                  <a:gd name="T11" fmla="*/ 5 h 27"/>
                  <a:gd name="T12" fmla="*/ 16 w 21"/>
                  <a:gd name="T13" fmla="*/ 10 h 27"/>
                  <a:gd name="T14" fmla="*/ 16 w 21"/>
                  <a:gd name="T15" fmla="*/ 13 h 27"/>
                  <a:gd name="T16" fmla="*/ 10 w 21"/>
                  <a:gd name="T17" fmla="*/ 15 h 27"/>
                  <a:gd name="T18" fmla="*/ 18 w 21"/>
                  <a:gd name="T19" fmla="*/ 13 h 27"/>
                  <a:gd name="T20" fmla="*/ 19 w 21"/>
                  <a:gd name="T21" fmla="*/ 19 h 27"/>
                  <a:gd name="T22" fmla="*/ 14 w 21"/>
                  <a:gd name="T23" fmla="*/ 19 h 27"/>
                  <a:gd name="T24" fmla="*/ 13 w 21"/>
                  <a:gd name="T25" fmla="*/ 23 h 27"/>
                  <a:gd name="T26" fmla="*/ 16 w 21"/>
                  <a:gd name="T27" fmla="*/ 24 h 27"/>
                  <a:gd name="T28" fmla="*/ 19 w 21"/>
                  <a:gd name="T29" fmla="*/ 19 h 27"/>
                  <a:gd name="T30" fmla="*/ 18 w 21"/>
                  <a:gd name="T31" fmla="*/ 13 h 27"/>
                  <a:gd name="T32" fmla="*/ 21 w 21"/>
                  <a:gd name="T33" fmla="*/ 15 h 27"/>
                  <a:gd name="T34" fmla="*/ 18 w 21"/>
                  <a:gd name="T35" fmla="*/ 27 h 27"/>
                  <a:gd name="T36" fmla="*/ 16 w 21"/>
                  <a:gd name="T37" fmla="*/ 26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7"/>
                  <a:gd name="T59" fmla="*/ 21 w 2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7">
                    <a:moveTo>
                      <a:pt x="16" y="26"/>
                    </a:moveTo>
                    <a:lnTo>
                      <a:pt x="0" y="0"/>
                    </a:lnTo>
                    <a:lnTo>
                      <a:pt x="8" y="7"/>
                    </a:lnTo>
                    <a:lnTo>
                      <a:pt x="6" y="8"/>
                    </a:lnTo>
                    <a:lnTo>
                      <a:pt x="11" y="8"/>
                    </a:lnTo>
                    <a:lnTo>
                      <a:pt x="10" y="5"/>
                    </a:lnTo>
                    <a:lnTo>
                      <a:pt x="16" y="10"/>
                    </a:lnTo>
                    <a:lnTo>
                      <a:pt x="16" y="13"/>
                    </a:lnTo>
                    <a:lnTo>
                      <a:pt x="10" y="15"/>
                    </a:lnTo>
                    <a:lnTo>
                      <a:pt x="18" y="13"/>
                    </a:lnTo>
                    <a:lnTo>
                      <a:pt x="19" y="19"/>
                    </a:lnTo>
                    <a:lnTo>
                      <a:pt x="14" y="19"/>
                    </a:lnTo>
                    <a:lnTo>
                      <a:pt x="13" y="23"/>
                    </a:lnTo>
                    <a:lnTo>
                      <a:pt x="16" y="24"/>
                    </a:lnTo>
                    <a:lnTo>
                      <a:pt x="19" y="19"/>
                    </a:lnTo>
                    <a:lnTo>
                      <a:pt x="18" y="13"/>
                    </a:lnTo>
                    <a:lnTo>
                      <a:pt x="21" y="15"/>
                    </a:lnTo>
                    <a:lnTo>
                      <a:pt x="18" y="27"/>
                    </a:lnTo>
                    <a:lnTo>
                      <a:pt x="16" y="26"/>
                    </a:lnTo>
                  </a:path>
                </a:pathLst>
              </a:custGeom>
              <a:noFill/>
              <a:ln w="3175">
                <a:solidFill>
                  <a:srgbClr val="000000"/>
                </a:solidFill>
                <a:miter lim="800000"/>
                <a:headEnd/>
                <a:tailEnd/>
              </a:ln>
            </p:spPr>
            <p:txBody>
              <a:bodyPr/>
              <a:lstStyle/>
              <a:p>
                <a:pPr algn="ctr" eaLnBrk="0" hangingPunct="0"/>
                <a:endParaRPr lang="en-US" dirty="0"/>
              </a:p>
            </p:txBody>
          </p:sp>
          <p:sp>
            <p:nvSpPr>
              <p:cNvPr id="594" name="Freeform 4602"/>
              <p:cNvSpPr>
                <a:spLocks/>
              </p:cNvSpPr>
              <p:nvPr/>
            </p:nvSpPr>
            <p:spPr bwMode="auto">
              <a:xfrm>
                <a:off x="4953" y="3229"/>
                <a:ext cx="14" cy="9"/>
              </a:xfrm>
              <a:custGeom>
                <a:avLst/>
                <a:gdLst>
                  <a:gd name="T0" fmla="*/ 0 w 14"/>
                  <a:gd name="T1" fmla="*/ 5 h 9"/>
                  <a:gd name="T2" fmla="*/ 1 w 14"/>
                  <a:gd name="T3" fmla="*/ 0 h 9"/>
                  <a:gd name="T4" fmla="*/ 5 w 14"/>
                  <a:gd name="T5" fmla="*/ 0 h 9"/>
                  <a:gd name="T6" fmla="*/ 14 w 14"/>
                  <a:gd name="T7" fmla="*/ 9 h 9"/>
                  <a:gd name="T8" fmla="*/ 5 w 14"/>
                  <a:gd name="T9" fmla="*/ 6 h 9"/>
                  <a:gd name="T10" fmla="*/ 5 w 14"/>
                  <a:gd name="T11" fmla="*/ 9 h 9"/>
                  <a:gd name="T12" fmla="*/ 3 w 14"/>
                  <a:gd name="T13" fmla="*/ 9 h 9"/>
                  <a:gd name="T14" fmla="*/ 5 w 14"/>
                  <a:gd name="T15" fmla="*/ 5 h 9"/>
                  <a:gd name="T16" fmla="*/ 0 w 14"/>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9"/>
                  <a:gd name="T29" fmla="*/ 14 w 1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9">
                    <a:moveTo>
                      <a:pt x="0" y="5"/>
                    </a:moveTo>
                    <a:lnTo>
                      <a:pt x="1" y="0"/>
                    </a:lnTo>
                    <a:lnTo>
                      <a:pt x="5" y="0"/>
                    </a:lnTo>
                    <a:lnTo>
                      <a:pt x="14" y="9"/>
                    </a:lnTo>
                    <a:lnTo>
                      <a:pt x="5" y="6"/>
                    </a:lnTo>
                    <a:lnTo>
                      <a:pt x="5" y="9"/>
                    </a:lnTo>
                    <a:lnTo>
                      <a:pt x="3" y="9"/>
                    </a:lnTo>
                    <a:lnTo>
                      <a:pt x="5"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595" name="Freeform 4603"/>
              <p:cNvSpPr>
                <a:spLocks/>
              </p:cNvSpPr>
              <p:nvPr/>
            </p:nvSpPr>
            <p:spPr bwMode="auto">
              <a:xfrm>
                <a:off x="4899" y="3229"/>
                <a:ext cx="12" cy="9"/>
              </a:xfrm>
              <a:custGeom>
                <a:avLst/>
                <a:gdLst>
                  <a:gd name="T0" fmla="*/ 0 w 12"/>
                  <a:gd name="T1" fmla="*/ 6 h 9"/>
                  <a:gd name="T2" fmla="*/ 12 w 12"/>
                  <a:gd name="T3" fmla="*/ 0 h 9"/>
                  <a:gd name="T4" fmla="*/ 7 w 12"/>
                  <a:gd name="T5" fmla="*/ 9 h 9"/>
                  <a:gd name="T6" fmla="*/ 0 w 12"/>
                  <a:gd name="T7" fmla="*/ 6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0" y="6"/>
                    </a:moveTo>
                    <a:lnTo>
                      <a:pt x="12" y="0"/>
                    </a:lnTo>
                    <a:lnTo>
                      <a:pt x="7" y="9"/>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596" name="Freeform 4604"/>
              <p:cNvSpPr>
                <a:spLocks/>
              </p:cNvSpPr>
              <p:nvPr/>
            </p:nvSpPr>
            <p:spPr bwMode="auto">
              <a:xfrm>
                <a:off x="4896" y="3230"/>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97" name="Freeform 4605"/>
              <p:cNvSpPr>
                <a:spLocks/>
              </p:cNvSpPr>
              <p:nvPr/>
            </p:nvSpPr>
            <p:spPr bwMode="auto">
              <a:xfrm>
                <a:off x="5561" y="3230"/>
                <a:ext cx="8" cy="5"/>
              </a:xfrm>
              <a:custGeom>
                <a:avLst/>
                <a:gdLst>
                  <a:gd name="T0" fmla="*/ 0 w 8"/>
                  <a:gd name="T1" fmla="*/ 5 h 5"/>
                  <a:gd name="T2" fmla="*/ 2 w 8"/>
                  <a:gd name="T3" fmla="*/ 0 h 5"/>
                  <a:gd name="T4" fmla="*/ 8 w 8"/>
                  <a:gd name="T5" fmla="*/ 4 h 5"/>
                  <a:gd name="T6" fmla="*/ 0 w 8"/>
                  <a:gd name="T7" fmla="*/ 5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2" y="0"/>
                    </a:lnTo>
                    <a:lnTo>
                      <a:pt x="8" y="4"/>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598" name="Freeform 4606"/>
              <p:cNvSpPr>
                <a:spLocks/>
              </p:cNvSpPr>
              <p:nvPr/>
            </p:nvSpPr>
            <p:spPr bwMode="auto">
              <a:xfrm>
                <a:off x="4920" y="3230"/>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599" name="Freeform 4607"/>
              <p:cNvSpPr>
                <a:spLocks/>
              </p:cNvSpPr>
              <p:nvPr/>
            </p:nvSpPr>
            <p:spPr bwMode="auto">
              <a:xfrm>
                <a:off x="4940" y="3232"/>
                <a:ext cx="5" cy="5"/>
              </a:xfrm>
              <a:custGeom>
                <a:avLst/>
                <a:gdLst>
                  <a:gd name="T0" fmla="*/ 0 w 5"/>
                  <a:gd name="T1" fmla="*/ 5 h 5"/>
                  <a:gd name="T2" fmla="*/ 0 w 5"/>
                  <a:gd name="T3" fmla="*/ 0 h 5"/>
                  <a:gd name="T4" fmla="*/ 5 w 5"/>
                  <a:gd name="T5" fmla="*/ 2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0" y="0"/>
                    </a:lnTo>
                    <a:lnTo>
                      <a:pt x="5" y="2"/>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00" name="Freeform 4608"/>
              <p:cNvSpPr>
                <a:spLocks/>
              </p:cNvSpPr>
              <p:nvPr/>
            </p:nvSpPr>
            <p:spPr bwMode="auto">
              <a:xfrm>
                <a:off x="5553" y="3234"/>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601" name="Freeform 4609"/>
              <p:cNvSpPr>
                <a:spLocks/>
              </p:cNvSpPr>
              <p:nvPr/>
            </p:nvSpPr>
            <p:spPr bwMode="auto">
              <a:xfrm>
                <a:off x="5569" y="3235"/>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02" name="Freeform 4610"/>
              <p:cNvSpPr>
                <a:spLocks/>
              </p:cNvSpPr>
              <p:nvPr/>
            </p:nvSpPr>
            <p:spPr bwMode="auto">
              <a:xfrm>
                <a:off x="5556" y="3237"/>
                <a:ext cx="3" cy="1"/>
              </a:xfrm>
              <a:custGeom>
                <a:avLst/>
                <a:gdLst>
                  <a:gd name="T0" fmla="*/ 0 w 3"/>
                  <a:gd name="T1" fmla="*/ 0 h 1"/>
                  <a:gd name="T2" fmla="*/ 3 w 3"/>
                  <a:gd name="T3" fmla="*/ 1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03" name="Line 4611"/>
              <p:cNvSpPr>
                <a:spLocks noChangeShapeType="1"/>
              </p:cNvSpPr>
              <p:nvPr/>
            </p:nvSpPr>
            <p:spPr bwMode="auto">
              <a:xfrm>
                <a:off x="5566" y="3237"/>
                <a:ext cx="2" cy="1"/>
              </a:xfrm>
              <a:prstGeom prst="line">
                <a:avLst/>
              </a:prstGeom>
              <a:noFill/>
              <a:ln w="3175">
                <a:solidFill>
                  <a:srgbClr val="000000"/>
                </a:solidFill>
                <a:miter lim="800000"/>
                <a:headEnd/>
                <a:tailEnd/>
              </a:ln>
            </p:spPr>
            <p:txBody>
              <a:bodyPr/>
              <a:lstStyle/>
              <a:p>
                <a:endParaRPr lang="en-US" dirty="0"/>
              </a:p>
            </p:txBody>
          </p:sp>
          <p:sp>
            <p:nvSpPr>
              <p:cNvPr id="604" name="Line 4612"/>
              <p:cNvSpPr>
                <a:spLocks noChangeShapeType="1"/>
              </p:cNvSpPr>
              <p:nvPr/>
            </p:nvSpPr>
            <p:spPr bwMode="auto">
              <a:xfrm flipH="1" flipV="1">
                <a:off x="5566" y="3237"/>
                <a:ext cx="2" cy="1"/>
              </a:xfrm>
              <a:prstGeom prst="line">
                <a:avLst/>
              </a:prstGeom>
              <a:noFill/>
              <a:ln w="3175">
                <a:solidFill>
                  <a:srgbClr val="000000"/>
                </a:solidFill>
                <a:miter lim="800000"/>
                <a:headEnd/>
                <a:tailEnd/>
              </a:ln>
            </p:spPr>
            <p:txBody>
              <a:bodyPr/>
              <a:lstStyle/>
              <a:p>
                <a:endParaRPr lang="en-US" dirty="0"/>
              </a:p>
            </p:txBody>
          </p:sp>
          <p:sp>
            <p:nvSpPr>
              <p:cNvPr id="605" name="Freeform 4613"/>
              <p:cNvSpPr>
                <a:spLocks/>
              </p:cNvSpPr>
              <p:nvPr/>
            </p:nvSpPr>
            <p:spPr bwMode="auto">
              <a:xfrm>
                <a:off x="4951" y="3235"/>
                <a:ext cx="7" cy="11"/>
              </a:xfrm>
              <a:custGeom>
                <a:avLst/>
                <a:gdLst>
                  <a:gd name="T0" fmla="*/ 2 w 7"/>
                  <a:gd name="T1" fmla="*/ 11 h 11"/>
                  <a:gd name="T2" fmla="*/ 0 w 7"/>
                  <a:gd name="T3" fmla="*/ 5 h 11"/>
                  <a:gd name="T4" fmla="*/ 2 w 7"/>
                  <a:gd name="T5" fmla="*/ 0 h 11"/>
                  <a:gd name="T6" fmla="*/ 7 w 7"/>
                  <a:gd name="T7" fmla="*/ 5 h 11"/>
                  <a:gd name="T8" fmla="*/ 2 w 7"/>
                  <a:gd name="T9" fmla="*/ 5 h 11"/>
                  <a:gd name="T10" fmla="*/ 7 w 7"/>
                  <a:gd name="T11" fmla="*/ 11 h 11"/>
                  <a:gd name="T12" fmla="*/ 2 w 7"/>
                  <a:gd name="T13" fmla="*/ 11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2" y="11"/>
                    </a:moveTo>
                    <a:lnTo>
                      <a:pt x="0" y="5"/>
                    </a:lnTo>
                    <a:lnTo>
                      <a:pt x="2" y="0"/>
                    </a:lnTo>
                    <a:lnTo>
                      <a:pt x="7" y="5"/>
                    </a:lnTo>
                    <a:lnTo>
                      <a:pt x="2" y="5"/>
                    </a:lnTo>
                    <a:lnTo>
                      <a:pt x="7" y="11"/>
                    </a:lnTo>
                    <a:lnTo>
                      <a:pt x="2" y="11"/>
                    </a:lnTo>
                  </a:path>
                </a:pathLst>
              </a:custGeom>
              <a:noFill/>
              <a:ln w="3175">
                <a:solidFill>
                  <a:srgbClr val="000000"/>
                </a:solidFill>
                <a:miter lim="800000"/>
                <a:headEnd/>
                <a:tailEnd/>
              </a:ln>
            </p:spPr>
            <p:txBody>
              <a:bodyPr/>
              <a:lstStyle/>
              <a:p>
                <a:pPr algn="ctr" eaLnBrk="0" hangingPunct="0"/>
                <a:endParaRPr lang="en-US" dirty="0"/>
              </a:p>
            </p:txBody>
          </p:sp>
          <p:sp>
            <p:nvSpPr>
              <p:cNvPr id="606" name="Freeform 4614"/>
              <p:cNvSpPr>
                <a:spLocks/>
              </p:cNvSpPr>
              <p:nvPr/>
            </p:nvSpPr>
            <p:spPr bwMode="auto">
              <a:xfrm>
                <a:off x="5551" y="3237"/>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07" name="Freeform 4615"/>
              <p:cNvSpPr>
                <a:spLocks/>
              </p:cNvSpPr>
              <p:nvPr/>
            </p:nvSpPr>
            <p:spPr bwMode="auto">
              <a:xfrm>
                <a:off x="4946" y="3237"/>
                <a:ext cx="4" cy="5"/>
              </a:xfrm>
              <a:custGeom>
                <a:avLst/>
                <a:gdLst>
                  <a:gd name="T0" fmla="*/ 0 w 4"/>
                  <a:gd name="T1" fmla="*/ 5 h 5"/>
                  <a:gd name="T2" fmla="*/ 4 w 4"/>
                  <a:gd name="T3" fmla="*/ 0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5"/>
                    </a:moveTo>
                    <a:lnTo>
                      <a:pt x="4"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08" name="Line 4616"/>
              <p:cNvSpPr>
                <a:spLocks noChangeShapeType="1"/>
              </p:cNvSpPr>
              <p:nvPr/>
            </p:nvSpPr>
            <p:spPr bwMode="auto">
              <a:xfrm>
                <a:off x="5547" y="3240"/>
                <a:ext cx="1" cy="1"/>
              </a:xfrm>
              <a:prstGeom prst="line">
                <a:avLst/>
              </a:prstGeom>
              <a:noFill/>
              <a:ln w="3175">
                <a:solidFill>
                  <a:srgbClr val="000000"/>
                </a:solidFill>
                <a:miter lim="800000"/>
                <a:headEnd/>
                <a:tailEnd/>
              </a:ln>
            </p:spPr>
            <p:txBody>
              <a:bodyPr/>
              <a:lstStyle/>
              <a:p>
                <a:endParaRPr lang="en-US" dirty="0"/>
              </a:p>
            </p:txBody>
          </p:sp>
          <p:sp>
            <p:nvSpPr>
              <p:cNvPr id="609" name="Freeform 4617"/>
              <p:cNvSpPr>
                <a:spLocks/>
              </p:cNvSpPr>
              <p:nvPr/>
            </p:nvSpPr>
            <p:spPr bwMode="auto">
              <a:xfrm>
                <a:off x="4958" y="3240"/>
                <a:ext cx="6" cy="11"/>
              </a:xfrm>
              <a:custGeom>
                <a:avLst/>
                <a:gdLst>
                  <a:gd name="T0" fmla="*/ 0 w 6"/>
                  <a:gd name="T1" fmla="*/ 11 h 11"/>
                  <a:gd name="T2" fmla="*/ 5 w 6"/>
                  <a:gd name="T3" fmla="*/ 0 h 11"/>
                  <a:gd name="T4" fmla="*/ 6 w 6"/>
                  <a:gd name="T5" fmla="*/ 0 h 11"/>
                  <a:gd name="T6" fmla="*/ 0 w 6"/>
                  <a:gd name="T7" fmla="*/ 11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0" y="11"/>
                    </a:moveTo>
                    <a:lnTo>
                      <a:pt x="5" y="0"/>
                    </a:lnTo>
                    <a:lnTo>
                      <a:pt x="6" y="0"/>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610" name="Freeform 4618"/>
              <p:cNvSpPr>
                <a:spLocks/>
              </p:cNvSpPr>
              <p:nvPr/>
            </p:nvSpPr>
            <p:spPr bwMode="auto">
              <a:xfrm>
                <a:off x="4979" y="3242"/>
                <a:ext cx="9" cy="11"/>
              </a:xfrm>
              <a:custGeom>
                <a:avLst/>
                <a:gdLst>
                  <a:gd name="T0" fmla="*/ 0 w 9"/>
                  <a:gd name="T1" fmla="*/ 9 h 11"/>
                  <a:gd name="T2" fmla="*/ 6 w 9"/>
                  <a:gd name="T3" fmla="*/ 8 h 11"/>
                  <a:gd name="T4" fmla="*/ 1 w 9"/>
                  <a:gd name="T5" fmla="*/ 0 h 11"/>
                  <a:gd name="T6" fmla="*/ 5 w 9"/>
                  <a:gd name="T7" fmla="*/ 0 h 11"/>
                  <a:gd name="T8" fmla="*/ 5 w 9"/>
                  <a:gd name="T9" fmla="*/ 3 h 11"/>
                  <a:gd name="T10" fmla="*/ 9 w 9"/>
                  <a:gd name="T11" fmla="*/ 4 h 11"/>
                  <a:gd name="T12" fmla="*/ 8 w 9"/>
                  <a:gd name="T13" fmla="*/ 11 h 11"/>
                  <a:gd name="T14" fmla="*/ 0 w 9"/>
                  <a:gd name="T15" fmla="*/ 9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9"/>
                    </a:moveTo>
                    <a:lnTo>
                      <a:pt x="6" y="8"/>
                    </a:lnTo>
                    <a:lnTo>
                      <a:pt x="1" y="0"/>
                    </a:lnTo>
                    <a:lnTo>
                      <a:pt x="5" y="0"/>
                    </a:lnTo>
                    <a:lnTo>
                      <a:pt x="5" y="3"/>
                    </a:lnTo>
                    <a:lnTo>
                      <a:pt x="9" y="4"/>
                    </a:lnTo>
                    <a:lnTo>
                      <a:pt x="8" y="11"/>
                    </a:lnTo>
                    <a:lnTo>
                      <a:pt x="0" y="9"/>
                    </a:lnTo>
                  </a:path>
                </a:pathLst>
              </a:custGeom>
              <a:noFill/>
              <a:ln w="3175">
                <a:solidFill>
                  <a:srgbClr val="000000"/>
                </a:solidFill>
                <a:miter lim="800000"/>
                <a:headEnd/>
                <a:tailEnd/>
              </a:ln>
            </p:spPr>
            <p:txBody>
              <a:bodyPr/>
              <a:lstStyle/>
              <a:p>
                <a:pPr algn="ctr" eaLnBrk="0" hangingPunct="0"/>
                <a:endParaRPr lang="en-US" dirty="0"/>
              </a:p>
            </p:txBody>
          </p:sp>
          <p:sp>
            <p:nvSpPr>
              <p:cNvPr id="611" name="Freeform 4619"/>
              <p:cNvSpPr>
                <a:spLocks/>
              </p:cNvSpPr>
              <p:nvPr/>
            </p:nvSpPr>
            <p:spPr bwMode="auto">
              <a:xfrm>
                <a:off x="4945" y="3240"/>
                <a:ext cx="1" cy="5"/>
              </a:xfrm>
              <a:custGeom>
                <a:avLst/>
                <a:gdLst>
                  <a:gd name="T0" fmla="*/ 0 w 1"/>
                  <a:gd name="T1" fmla="*/ 5 h 5"/>
                  <a:gd name="T2" fmla="*/ 0 w 1"/>
                  <a:gd name="T3" fmla="*/ 0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612" name="Freeform 4620"/>
              <p:cNvSpPr>
                <a:spLocks/>
              </p:cNvSpPr>
              <p:nvPr/>
            </p:nvSpPr>
            <p:spPr bwMode="auto">
              <a:xfrm>
                <a:off x="4971" y="3242"/>
                <a:ext cx="8" cy="1"/>
              </a:xfrm>
              <a:custGeom>
                <a:avLst/>
                <a:gdLst>
                  <a:gd name="T0" fmla="*/ 0 w 8"/>
                  <a:gd name="T1" fmla="*/ 1 h 1"/>
                  <a:gd name="T2" fmla="*/ 8 w 8"/>
                  <a:gd name="T3" fmla="*/ 0 h 1"/>
                  <a:gd name="T4" fmla="*/ 0 w 8"/>
                  <a:gd name="T5" fmla="*/ 1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1"/>
                    </a:moveTo>
                    <a:lnTo>
                      <a:pt x="8"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13" name="Freeform 4621"/>
              <p:cNvSpPr>
                <a:spLocks/>
              </p:cNvSpPr>
              <p:nvPr/>
            </p:nvSpPr>
            <p:spPr bwMode="auto">
              <a:xfrm>
                <a:off x="4971" y="3243"/>
                <a:ext cx="11" cy="16"/>
              </a:xfrm>
              <a:custGeom>
                <a:avLst/>
                <a:gdLst>
                  <a:gd name="T0" fmla="*/ 3 w 11"/>
                  <a:gd name="T1" fmla="*/ 16 h 16"/>
                  <a:gd name="T2" fmla="*/ 6 w 11"/>
                  <a:gd name="T3" fmla="*/ 11 h 16"/>
                  <a:gd name="T4" fmla="*/ 0 w 11"/>
                  <a:gd name="T5" fmla="*/ 3 h 16"/>
                  <a:gd name="T6" fmla="*/ 6 w 11"/>
                  <a:gd name="T7" fmla="*/ 0 h 16"/>
                  <a:gd name="T8" fmla="*/ 11 w 11"/>
                  <a:gd name="T9" fmla="*/ 5 h 16"/>
                  <a:gd name="T10" fmla="*/ 9 w 11"/>
                  <a:gd name="T11" fmla="*/ 7 h 16"/>
                  <a:gd name="T12" fmla="*/ 4 w 11"/>
                  <a:gd name="T13" fmla="*/ 3 h 16"/>
                  <a:gd name="T14" fmla="*/ 6 w 11"/>
                  <a:gd name="T15" fmla="*/ 11 h 16"/>
                  <a:gd name="T16" fmla="*/ 3 w 11"/>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3" y="16"/>
                    </a:moveTo>
                    <a:lnTo>
                      <a:pt x="6" y="11"/>
                    </a:lnTo>
                    <a:lnTo>
                      <a:pt x="0" y="3"/>
                    </a:lnTo>
                    <a:lnTo>
                      <a:pt x="6" y="0"/>
                    </a:lnTo>
                    <a:lnTo>
                      <a:pt x="11" y="5"/>
                    </a:lnTo>
                    <a:lnTo>
                      <a:pt x="9" y="7"/>
                    </a:lnTo>
                    <a:lnTo>
                      <a:pt x="4" y="3"/>
                    </a:lnTo>
                    <a:lnTo>
                      <a:pt x="6" y="11"/>
                    </a:lnTo>
                    <a:lnTo>
                      <a:pt x="3" y="16"/>
                    </a:lnTo>
                  </a:path>
                </a:pathLst>
              </a:custGeom>
              <a:noFill/>
              <a:ln w="3175">
                <a:solidFill>
                  <a:srgbClr val="000000"/>
                </a:solidFill>
                <a:miter lim="800000"/>
                <a:headEnd/>
                <a:tailEnd/>
              </a:ln>
            </p:spPr>
            <p:txBody>
              <a:bodyPr/>
              <a:lstStyle/>
              <a:p>
                <a:pPr algn="ctr" eaLnBrk="0" hangingPunct="0"/>
                <a:endParaRPr lang="en-US" dirty="0"/>
              </a:p>
            </p:txBody>
          </p:sp>
          <p:sp>
            <p:nvSpPr>
              <p:cNvPr id="614" name="Freeform 4622"/>
              <p:cNvSpPr>
                <a:spLocks/>
              </p:cNvSpPr>
              <p:nvPr/>
            </p:nvSpPr>
            <p:spPr bwMode="auto">
              <a:xfrm>
                <a:off x="4948" y="3243"/>
                <a:ext cx="2" cy="3"/>
              </a:xfrm>
              <a:custGeom>
                <a:avLst/>
                <a:gdLst>
                  <a:gd name="T0" fmla="*/ 2 w 2"/>
                  <a:gd name="T1" fmla="*/ 3 h 3"/>
                  <a:gd name="T2" fmla="*/ 0 w 2"/>
                  <a:gd name="T3" fmla="*/ 0 h 3"/>
                  <a:gd name="T4" fmla="*/ 2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615" name="Line 4623"/>
              <p:cNvSpPr>
                <a:spLocks noChangeShapeType="1"/>
              </p:cNvSpPr>
              <p:nvPr/>
            </p:nvSpPr>
            <p:spPr bwMode="auto">
              <a:xfrm>
                <a:off x="5029" y="3245"/>
                <a:ext cx="1" cy="1"/>
              </a:xfrm>
              <a:prstGeom prst="line">
                <a:avLst/>
              </a:prstGeom>
              <a:noFill/>
              <a:ln w="3175">
                <a:solidFill>
                  <a:srgbClr val="000000"/>
                </a:solidFill>
                <a:miter lim="800000"/>
                <a:headEnd/>
                <a:tailEnd/>
              </a:ln>
            </p:spPr>
            <p:txBody>
              <a:bodyPr/>
              <a:lstStyle/>
              <a:p>
                <a:endParaRPr lang="en-US" dirty="0"/>
              </a:p>
            </p:txBody>
          </p:sp>
          <p:sp>
            <p:nvSpPr>
              <p:cNvPr id="616" name="Freeform 4624"/>
              <p:cNvSpPr>
                <a:spLocks/>
              </p:cNvSpPr>
              <p:nvPr/>
            </p:nvSpPr>
            <p:spPr bwMode="auto">
              <a:xfrm>
                <a:off x="4987" y="3245"/>
                <a:ext cx="10" cy="6"/>
              </a:xfrm>
              <a:custGeom>
                <a:avLst/>
                <a:gdLst>
                  <a:gd name="T0" fmla="*/ 0 w 10"/>
                  <a:gd name="T1" fmla="*/ 6 h 6"/>
                  <a:gd name="T2" fmla="*/ 5 w 10"/>
                  <a:gd name="T3" fmla="*/ 0 h 6"/>
                  <a:gd name="T4" fmla="*/ 10 w 10"/>
                  <a:gd name="T5" fmla="*/ 1 h 6"/>
                  <a:gd name="T6" fmla="*/ 0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0" y="6"/>
                    </a:moveTo>
                    <a:lnTo>
                      <a:pt x="5" y="0"/>
                    </a:lnTo>
                    <a:lnTo>
                      <a:pt x="10" y="1"/>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617" name="Freeform 4625"/>
              <p:cNvSpPr>
                <a:spLocks/>
              </p:cNvSpPr>
              <p:nvPr/>
            </p:nvSpPr>
            <p:spPr bwMode="auto">
              <a:xfrm>
                <a:off x="4988" y="3246"/>
                <a:ext cx="17" cy="18"/>
              </a:xfrm>
              <a:custGeom>
                <a:avLst/>
                <a:gdLst>
                  <a:gd name="T0" fmla="*/ 9 w 17"/>
                  <a:gd name="T1" fmla="*/ 18 h 18"/>
                  <a:gd name="T2" fmla="*/ 7 w 17"/>
                  <a:gd name="T3" fmla="*/ 7 h 18"/>
                  <a:gd name="T4" fmla="*/ 5 w 17"/>
                  <a:gd name="T5" fmla="*/ 12 h 18"/>
                  <a:gd name="T6" fmla="*/ 0 w 17"/>
                  <a:gd name="T7" fmla="*/ 8 h 18"/>
                  <a:gd name="T8" fmla="*/ 9 w 17"/>
                  <a:gd name="T9" fmla="*/ 0 h 18"/>
                  <a:gd name="T10" fmla="*/ 17 w 17"/>
                  <a:gd name="T11" fmla="*/ 5 h 18"/>
                  <a:gd name="T12" fmla="*/ 10 w 17"/>
                  <a:gd name="T13" fmla="*/ 8 h 18"/>
                  <a:gd name="T14" fmla="*/ 12 w 17"/>
                  <a:gd name="T15" fmla="*/ 13 h 18"/>
                  <a:gd name="T16" fmla="*/ 15 w 17"/>
                  <a:gd name="T17" fmla="*/ 13 h 18"/>
                  <a:gd name="T18" fmla="*/ 9 w 17"/>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9" y="18"/>
                    </a:moveTo>
                    <a:lnTo>
                      <a:pt x="7" y="7"/>
                    </a:lnTo>
                    <a:lnTo>
                      <a:pt x="5" y="12"/>
                    </a:lnTo>
                    <a:lnTo>
                      <a:pt x="0" y="8"/>
                    </a:lnTo>
                    <a:lnTo>
                      <a:pt x="9" y="0"/>
                    </a:lnTo>
                    <a:lnTo>
                      <a:pt x="17" y="5"/>
                    </a:lnTo>
                    <a:lnTo>
                      <a:pt x="10" y="8"/>
                    </a:lnTo>
                    <a:lnTo>
                      <a:pt x="12" y="13"/>
                    </a:lnTo>
                    <a:lnTo>
                      <a:pt x="15" y="13"/>
                    </a:lnTo>
                    <a:lnTo>
                      <a:pt x="9" y="18"/>
                    </a:lnTo>
                  </a:path>
                </a:pathLst>
              </a:custGeom>
              <a:noFill/>
              <a:ln w="3175">
                <a:solidFill>
                  <a:srgbClr val="000000"/>
                </a:solidFill>
                <a:miter lim="800000"/>
                <a:headEnd/>
                <a:tailEnd/>
              </a:ln>
            </p:spPr>
            <p:txBody>
              <a:bodyPr/>
              <a:lstStyle/>
              <a:p>
                <a:pPr algn="ctr" eaLnBrk="0" hangingPunct="0"/>
                <a:endParaRPr lang="en-US" dirty="0"/>
              </a:p>
            </p:txBody>
          </p:sp>
          <p:sp>
            <p:nvSpPr>
              <p:cNvPr id="618" name="Freeform 4626"/>
              <p:cNvSpPr>
                <a:spLocks/>
              </p:cNvSpPr>
              <p:nvPr/>
            </p:nvSpPr>
            <p:spPr bwMode="auto">
              <a:xfrm>
                <a:off x="5563" y="3246"/>
                <a:ext cx="3" cy="8"/>
              </a:xfrm>
              <a:custGeom>
                <a:avLst/>
                <a:gdLst>
                  <a:gd name="T0" fmla="*/ 0 w 3"/>
                  <a:gd name="T1" fmla="*/ 8 h 8"/>
                  <a:gd name="T2" fmla="*/ 1 w 3"/>
                  <a:gd name="T3" fmla="*/ 0 h 8"/>
                  <a:gd name="T4" fmla="*/ 3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8"/>
                    </a:moveTo>
                    <a:lnTo>
                      <a:pt x="1" y="0"/>
                    </a:lnTo>
                    <a:lnTo>
                      <a:pt x="3" y="8"/>
                    </a:lnTo>
                  </a:path>
                </a:pathLst>
              </a:custGeom>
              <a:noFill/>
              <a:ln w="3175">
                <a:solidFill>
                  <a:srgbClr val="000000"/>
                </a:solidFill>
                <a:miter lim="800000"/>
                <a:headEnd/>
                <a:tailEnd/>
              </a:ln>
            </p:spPr>
            <p:txBody>
              <a:bodyPr/>
              <a:lstStyle/>
              <a:p>
                <a:pPr algn="ctr" eaLnBrk="0" hangingPunct="0"/>
                <a:endParaRPr lang="en-US" dirty="0"/>
              </a:p>
            </p:txBody>
          </p:sp>
          <p:sp>
            <p:nvSpPr>
              <p:cNvPr id="619" name="Line 4627"/>
              <p:cNvSpPr>
                <a:spLocks noChangeShapeType="1"/>
              </p:cNvSpPr>
              <p:nvPr/>
            </p:nvSpPr>
            <p:spPr bwMode="auto">
              <a:xfrm flipH="1">
                <a:off x="5563" y="3254"/>
                <a:ext cx="3" cy="1"/>
              </a:xfrm>
              <a:prstGeom prst="line">
                <a:avLst/>
              </a:prstGeom>
              <a:noFill/>
              <a:ln w="3175">
                <a:solidFill>
                  <a:srgbClr val="000000"/>
                </a:solidFill>
                <a:miter lim="800000"/>
                <a:headEnd/>
                <a:tailEnd/>
              </a:ln>
            </p:spPr>
            <p:txBody>
              <a:bodyPr/>
              <a:lstStyle/>
              <a:p>
                <a:endParaRPr lang="en-US" dirty="0"/>
              </a:p>
            </p:txBody>
          </p:sp>
        </p:grpSp>
        <p:grpSp>
          <p:nvGrpSpPr>
            <p:cNvPr id="30" name="Group 4628"/>
            <p:cNvGrpSpPr>
              <a:grpSpLocks/>
            </p:cNvGrpSpPr>
            <p:nvPr/>
          </p:nvGrpSpPr>
          <p:grpSpPr bwMode="auto">
            <a:xfrm>
              <a:off x="7885113" y="5156200"/>
              <a:ext cx="955675" cy="830263"/>
              <a:chOff x="4967" y="3248"/>
              <a:chExt cx="602" cy="523"/>
            </a:xfrm>
          </p:grpSpPr>
          <p:sp>
            <p:nvSpPr>
              <p:cNvPr id="220" name="Freeform 4629"/>
              <p:cNvSpPr>
                <a:spLocks/>
              </p:cNvSpPr>
              <p:nvPr/>
            </p:nvSpPr>
            <p:spPr bwMode="auto">
              <a:xfrm>
                <a:off x="5003" y="3248"/>
                <a:ext cx="13" cy="10"/>
              </a:xfrm>
              <a:custGeom>
                <a:avLst/>
                <a:gdLst>
                  <a:gd name="T0" fmla="*/ 0 w 13"/>
                  <a:gd name="T1" fmla="*/ 8 h 10"/>
                  <a:gd name="T2" fmla="*/ 3 w 13"/>
                  <a:gd name="T3" fmla="*/ 0 h 10"/>
                  <a:gd name="T4" fmla="*/ 13 w 13"/>
                  <a:gd name="T5" fmla="*/ 5 h 10"/>
                  <a:gd name="T6" fmla="*/ 6 w 13"/>
                  <a:gd name="T7" fmla="*/ 0 h 10"/>
                  <a:gd name="T8" fmla="*/ 8 w 13"/>
                  <a:gd name="T9" fmla="*/ 5 h 10"/>
                  <a:gd name="T10" fmla="*/ 3 w 13"/>
                  <a:gd name="T11" fmla="*/ 2 h 10"/>
                  <a:gd name="T12" fmla="*/ 3 w 13"/>
                  <a:gd name="T13" fmla="*/ 6 h 10"/>
                  <a:gd name="T14" fmla="*/ 3 w 13"/>
                  <a:gd name="T15" fmla="*/ 5 h 10"/>
                  <a:gd name="T16" fmla="*/ 2 w 13"/>
                  <a:gd name="T17" fmla="*/ 10 h 10"/>
                  <a:gd name="T18" fmla="*/ 0 w 13"/>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0" y="8"/>
                    </a:moveTo>
                    <a:lnTo>
                      <a:pt x="3" y="0"/>
                    </a:lnTo>
                    <a:lnTo>
                      <a:pt x="13" y="5"/>
                    </a:lnTo>
                    <a:lnTo>
                      <a:pt x="6" y="0"/>
                    </a:lnTo>
                    <a:lnTo>
                      <a:pt x="8" y="5"/>
                    </a:lnTo>
                    <a:lnTo>
                      <a:pt x="3" y="2"/>
                    </a:lnTo>
                    <a:lnTo>
                      <a:pt x="3" y="6"/>
                    </a:lnTo>
                    <a:lnTo>
                      <a:pt x="3" y="5"/>
                    </a:lnTo>
                    <a:lnTo>
                      <a:pt x="2" y="1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21" name="Freeform 4630"/>
              <p:cNvSpPr>
                <a:spLocks/>
              </p:cNvSpPr>
              <p:nvPr/>
            </p:nvSpPr>
            <p:spPr bwMode="auto">
              <a:xfrm>
                <a:off x="4971" y="3248"/>
                <a:ext cx="3" cy="6"/>
              </a:xfrm>
              <a:custGeom>
                <a:avLst/>
                <a:gdLst>
                  <a:gd name="T0" fmla="*/ 0 w 3"/>
                  <a:gd name="T1" fmla="*/ 5 h 6"/>
                  <a:gd name="T2" fmla="*/ 0 w 3"/>
                  <a:gd name="T3" fmla="*/ 0 h 6"/>
                  <a:gd name="T4" fmla="*/ 3 w 3"/>
                  <a:gd name="T5" fmla="*/ 6 h 6"/>
                  <a:gd name="T6" fmla="*/ 0 w 3"/>
                  <a:gd name="T7" fmla="*/ 5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5"/>
                    </a:moveTo>
                    <a:lnTo>
                      <a:pt x="0" y="0"/>
                    </a:lnTo>
                    <a:lnTo>
                      <a:pt x="3" y="6"/>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22" name="Freeform 4631"/>
              <p:cNvSpPr>
                <a:spLocks/>
              </p:cNvSpPr>
              <p:nvPr/>
            </p:nvSpPr>
            <p:spPr bwMode="auto">
              <a:xfrm>
                <a:off x="5545" y="3250"/>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23" name="Freeform 4632"/>
              <p:cNvSpPr>
                <a:spLocks/>
              </p:cNvSpPr>
              <p:nvPr/>
            </p:nvSpPr>
            <p:spPr bwMode="auto">
              <a:xfrm>
                <a:off x="4975" y="3251"/>
                <a:ext cx="4" cy="3"/>
              </a:xfrm>
              <a:custGeom>
                <a:avLst/>
                <a:gdLst>
                  <a:gd name="T0" fmla="*/ 0 w 4"/>
                  <a:gd name="T1" fmla="*/ 0 h 3"/>
                  <a:gd name="T2" fmla="*/ 4 w 4"/>
                  <a:gd name="T3" fmla="*/ 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lnTo>
                      <a:pt x="4"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4" name="Line 4633"/>
              <p:cNvSpPr>
                <a:spLocks noChangeShapeType="1"/>
              </p:cNvSpPr>
              <p:nvPr/>
            </p:nvSpPr>
            <p:spPr bwMode="auto">
              <a:xfrm flipV="1">
                <a:off x="4987" y="3251"/>
                <a:ext cx="1" cy="2"/>
              </a:xfrm>
              <a:prstGeom prst="line">
                <a:avLst/>
              </a:prstGeom>
              <a:noFill/>
              <a:ln w="3175">
                <a:solidFill>
                  <a:srgbClr val="000000"/>
                </a:solidFill>
                <a:miter lim="800000"/>
                <a:headEnd/>
                <a:tailEnd/>
              </a:ln>
            </p:spPr>
            <p:txBody>
              <a:bodyPr/>
              <a:lstStyle/>
              <a:p>
                <a:endParaRPr lang="en-US" dirty="0"/>
              </a:p>
            </p:txBody>
          </p:sp>
          <p:sp>
            <p:nvSpPr>
              <p:cNvPr id="225" name="Freeform 4634"/>
              <p:cNvSpPr>
                <a:spLocks/>
              </p:cNvSpPr>
              <p:nvPr/>
            </p:nvSpPr>
            <p:spPr bwMode="auto">
              <a:xfrm>
                <a:off x="4971" y="3251"/>
                <a:ext cx="3" cy="3"/>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26" name="Freeform 4635"/>
              <p:cNvSpPr>
                <a:spLocks/>
              </p:cNvSpPr>
              <p:nvPr/>
            </p:nvSpPr>
            <p:spPr bwMode="auto">
              <a:xfrm>
                <a:off x="5005" y="3253"/>
                <a:ext cx="9" cy="6"/>
              </a:xfrm>
              <a:custGeom>
                <a:avLst/>
                <a:gdLst>
                  <a:gd name="T0" fmla="*/ 0 w 9"/>
                  <a:gd name="T1" fmla="*/ 6 h 6"/>
                  <a:gd name="T2" fmla="*/ 3 w 9"/>
                  <a:gd name="T3" fmla="*/ 0 h 6"/>
                  <a:gd name="T4" fmla="*/ 4 w 9"/>
                  <a:gd name="T5" fmla="*/ 6 h 6"/>
                  <a:gd name="T6" fmla="*/ 9 w 9"/>
                  <a:gd name="T7" fmla="*/ 0 h 6"/>
                  <a:gd name="T8" fmla="*/ 6 w 9"/>
                  <a:gd name="T9" fmla="*/ 6 h 6"/>
                  <a:gd name="T10" fmla="*/ 0 w 9"/>
                  <a:gd name="T11" fmla="*/ 6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6"/>
                    </a:moveTo>
                    <a:lnTo>
                      <a:pt x="3" y="0"/>
                    </a:lnTo>
                    <a:lnTo>
                      <a:pt x="4" y="6"/>
                    </a:lnTo>
                    <a:lnTo>
                      <a:pt x="9" y="0"/>
                    </a:lnTo>
                    <a:lnTo>
                      <a:pt x="6" y="6"/>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27" name="Freeform 4636"/>
              <p:cNvSpPr>
                <a:spLocks/>
              </p:cNvSpPr>
              <p:nvPr/>
            </p:nvSpPr>
            <p:spPr bwMode="auto">
              <a:xfrm>
                <a:off x="5548" y="3254"/>
                <a:ext cx="11" cy="1"/>
              </a:xfrm>
              <a:custGeom>
                <a:avLst/>
                <a:gdLst>
                  <a:gd name="T0" fmla="*/ 0 w 11"/>
                  <a:gd name="T1" fmla="*/ 0 h 1"/>
                  <a:gd name="T2" fmla="*/ 11 w 11"/>
                  <a:gd name="T3" fmla="*/ 0 h 1"/>
                  <a:gd name="T4" fmla="*/ 0 w 11"/>
                  <a:gd name="T5" fmla="*/ 0 h 1"/>
                  <a:gd name="T6" fmla="*/ 0 60000 65536"/>
                  <a:gd name="T7" fmla="*/ 0 60000 65536"/>
                  <a:gd name="T8" fmla="*/ 0 60000 65536"/>
                  <a:gd name="T9" fmla="*/ 0 w 11"/>
                  <a:gd name="T10" fmla="*/ 0 h 1"/>
                  <a:gd name="T11" fmla="*/ 11 w 11"/>
                  <a:gd name="T12" fmla="*/ 1 h 1"/>
                </a:gdLst>
                <a:ahLst/>
                <a:cxnLst>
                  <a:cxn ang="T6">
                    <a:pos x="T0" y="T1"/>
                  </a:cxn>
                  <a:cxn ang="T7">
                    <a:pos x="T2" y="T3"/>
                  </a:cxn>
                  <a:cxn ang="T8">
                    <a:pos x="T4" y="T5"/>
                  </a:cxn>
                </a:cxnLst>
                <a:rect l="T9" t="T10" r="T11" b="T12"/>
                <a:pathLst>
                  <a:path w="11" h="1">
                    <a:moveTo>
                      <a:pt x="0" y="0"/>
                    </a:moveTo>
                    <a:lnTo>
                      <a:pt x="1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28" name="Freeform 4637"/>
              <p:cNvSpPr>
                <a:spLocks/>
              </p:cNvSpPr>
              <p:nvPr/>
            </p:nvSpPr>
            <p:spPr bwMode="auto">
              <a:xfrm>
                <a:off x="4967" y="3254"/>
                <a:ext cx="2" cy="4"/>
              </a:xfrm>
              <a:custGeom>
                <a:avLst/>
                <a:gdLst>
                  <a:gd name="T0" fmla="*/ 0 w 2"/>
                  <a:gd name="T1" fmla="*/ 4 h 4"/>
                  <a:gd name="T2" fmla="*/ 2 w 2"/>
                  <a:gd name="T3" fmla="*/ 0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29" name="Freeform 4638"/>
              <p:cNvSpPr>
                <a:spLocks/>
              </p:cNvSpPr>
              <p:nvPr/>
            </p:nvSpPr>
            <p:spPr bwMode="auto">
              <a:xfrm>
                <a:off x="4979" y="3254"/>
                <a:ext cx="3" cy="4"/>
              </a:xfrm>
              <a:custGeom>
                <a:avLst/>
                <a:gdLst>
                  <a:gd name="T0" fmla="*/ 0 w 3"/>
                  <a:gd name="T1" fmla="*/ 4 h 4"/>
                  <a:gd name="T2" fmla="*/ 0 w 3"/>
                  <a:gd name="T3" fmla="*/ 0 h 4"/>
                  <a:gd name="T4" fmla="*/ 3 w 3"/>
                  <a:gd name="T5" fmla="*/ 0 h 4"/>
                  <a:gd name="T6" fmla="*/ 0 w 3"/>
                  <a:gd name="T7" fmla="*/ 4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30" name="Freeform 4639"/>
              <p:cNvSpPr>
                <a:spLocks/>
              </p:cNvSpPr>
              <p:nvPr/>
            </p:nvSpPr>
            <p:spPr bwMode="auto">
              <a:xfrm>
                <a:off x="4987" y="3258"/>
                <a:ext cx="3" cy="6"/>
              </a:xfrm>
              <a:custGeom>
                <a:avLst/>
                <a:gdLst>
                  <a:gd name="T0" fmla="*/ 0 w 3"/>
                  <a:gd name="T1" fmla="*/ 6 h 6"/>
                  <a:gd name="T2" fmla="*/ 0 w 3"/>
                  <a:gd name="T3" fmla="*/ 0 h 6"/>
                  <a:gd name="T4" fmla="*/ 3 w 3"/>
                  <a:gd name="T5" fmla="*/ 1 h 6"/>
                  <a:gd name="T6" fmla="*/ 0 w 3"/>
                  <a:gd name="T7" fmla="*/ 1 h 6"/>
                  <a:gd name="T8" fmla="*/ 0 w 3"/>
                  <a:gd name="T9" fmla="*/ 6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0" y="6"/>
                    </a:moveTo>
                    <a:lnTo>
                      <a:pt x="0" y="0"/>
                    </a:lnTo>
                    <a:lnTo>
                      <a:pt x="3" y="1"/>
                    </a:lnTo>
                    <a:lnTo>
                      <a:pt x="0" y="1"/>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231" name="Freeform 4640"/>
              <p:cNvSpPr>
                <a:spLocks/>
              </p:cNvSpPr>
              <p:nvPr/>
            </p:nvSpPr>
            <p:spPr bwMode="auto">
              <a:xfrm>
                <a:off x="5559" y="3258"/>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2" name="Freeform 4641"/>
              <p:cNvSpPr>
                <a:spLocks/>
              </p:cNvSpPr>
              <p:nvPr/>
            </p:nvSpPr>
            <p:spPr bwMode="auto">
              <a:xfrm>
                <a:off x="4982" y="3259"/>
                <a:ext cx="2" cy="5"/>
              </a:xfrm>
              <a:custGeom>
                <a:avLst/>
                <a:gdLst>
                  <a:gd name="T0" fmla="*/ 0 w 2"/>
                  <a:gd name="T1" fmla="*/ 0 h 5"/>
                  <a:gd name="T2" fmla="*/ 2 w 2"/>
                  <a:gd name="T3" fmla="*/ 5 h 5"/>
                  <a:gd name="T4" fmla="*/ 0 w 2"/>
                  <a:gd name="T5" fmla="*/ 0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0"/>
                    </a:moveTo>
                    <a:lnTo>
                      <a:pt x="2"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3" name="Freeform 4642"/>
              <p:cNvSpPr>
                <a:spLocks/>
              </p:cNvSpPr>
              <p:nvPr/>
            </p:nvSpPr>
            <p:spPr bwMode="auto">
              <a:xfrm>
                <a:off x="5559" y="3258"/>
                <a:ext cx="4" cy="1"/>
              </a:xfrm>
              <a:custGeom>
                <a:avLst/>
                <a:gdLst>
                  <a:gd name="T0" fmla="*/ 0 w 4"/>
                  <a:gd name="T1" fmla="*/ 1 h 1"/>
                  <a:gd name="T2" fmla="*/ 4 w 4"/>
                  <a:gd name="T3" fmla="*/ 0 h 1"/>
                  <a:gd name="T4" fmla="*/ 0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1"/>
                    </a:moveTo>
                    <a:lnTo>
                      <a:pt x="4"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34" name="Freeform 4643"/>
              <p:cNvSpPr>
                <a:spLocks/>
              </p:cNvSpPr>
              <p:nvPr/>
            </p:nvSpPr>
            <p:spPr bwMode="auto">
              <a:xfrm>
                <a:off x="5008" y="3259"/>
                <a:ext cx="14" cy="13"/>
              </a:xfrm>
              <a:custGeom>
                <a:avLst/>
                <a:gdLst>
                  <a:gd name="T0" fmla="*/ 0 w 14"/>
                  <a:gd name="T1" fmla="*/ 5 h 13"/>
                  <a:gd name="T2" fmla="*/ 5 w 14"/>
                  <a:gd name="T3" fmla="*/ 3 h 13"/>
                  <a:gd name="T4" fmla="*/ 5 w 14"/>
                  <a:gd name="T5" fmla="*/ 0 h 13"/>
                  <a:gd name="T6" fmla="*/ 10 w 14"/>
                  <a:gd name="T7" fmla="*/ 0 h 13"/>
                  <a:gd name="T8" fmla="*/ 10 w 14"/>
                  <a:gd name="T9" fmla="*/ 3 h 13"/>
                  <a:gd name="T10" fmla="*/ 14 w 14"/>
                  <a:gd name="T11" fmla="*/ 2 h 13"/>
                  <a:gd name="T12" fmla="*/ 14 w 14"/>
                  <a:gd name="T13" fmla="*/ 7 h 13"/>
                  <a:gd name="T14" fmla="*/ 10 w 14"/>
                  <a:gd name="T15" fmla="*/ 7 h 13"/>
                  <a:gd name="T16" fmla="*/ 10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5"/>
                    </a:moveTo>
                    <a:lnTo>
                      <a:pt x="5" y="3"/>
                    </a:lnTo>
                    <a:lnTo>
                      <a:pt x="5" y="0"/>
                    </a:lnTo>
                    <a:lnTo>
                      <a:pt x="10" y="0"/>
                    </a:lnTo>
                    <a:lnTo>
                      <a:pt x="10" y="3"/>
                    </a:lnTo>
                    <a:lnTo>
                      <a:pt x="14" y="2"/>
                    </a:lnTo>
                    <a:lnTo>
                      <a:pt x="14" y="7"/>
                    </a:lnTo>
                    <a:lnTo>
                      <a:pt x="10" y="7"/>
                    </a:lnTo>
                    <a:lnTo>
                      <a:pt x="10" y="13"/>
                    </a:lnTo>
                  </a:path>
                </a:pathLst>
              </a:custGeom>
              <a:noFill/>
              <a:ln w="3175">
                <a:solidFill>
                  <a:srgbClr val="000000"/>
                </a:solidFill>
                <a:miter lim="800000"/>
                <a:headEnd/>
                <a:tailEnd/>
              </a:ln>
            </p:spPr>
            <p:txBody>
              <a:bodyPr/>
              <a:lstStyle/>
              <a:p>
                <a:pPr algn="ctr" eaLnBrk="0" hangingPunct="0"/>
                <a:endParaRPr lang="en-US" dirty="0"/>
              </a:p>
            </p:txBody>
          </p:sp>
          <p:sp>
            <p:nvSpPr>
              <p:cNvPr id="235" name="Line 4644"/>
              <p:cNvSpPr>
                <a:spLocks noChangeShapeType="1"/>
              </p:cNvSpPr>
              <p:nvPr/>
            </p:nvSpPr>
            <p:spPr bwMode="auto">
              <a:xfrm flipH="1">
                <a:off x="5016" y="3272"/>
                <a:ext cx="2" cy="1"/>
              </a:xfrm>
              <a:prstGeom prst="line">
                <a:avLst/>
              </a:prstGeom>
              <a:noFill/>
              <a:ln w="3175">
                <a:solidFill>
                  <a:srgbClr val="000000"/>
                </a:solidFill>
                <a:miter lim="800000"/>
                <a:headEnd/>
                <a:tailEnd/>
              </a:ln>
            </p:spPr>
            <p:txBody>
              <a:bodyPr/>
              <a:lstStyle/>
              <a:p>
                <a:endParaRPr lang="en-US" dirty="0"/>
              </a:p>
            </p:txBody>
          </p:sp>
          <p:sp>
            <p:nvSpPr>
              <p:cNvPr id="236" name="Freeform 4645"/>
              <p:cNvSpPr>
                <a:spLocks/>
              </p:cNvSpPr>
              <p:nvPr/>
            </p:nvSpPr>
            <p:spPr bwMode="auto">
              <a:xfrm>
                <a:off x="5008" y="3264"/>
                <a:ext cx="8" cy="8"/>
              </a:xfrm>
              <a:custGeom>
                <a:avLst/>
                <a:gdLst>
                  <a:gd name="T0" fmla="*/ 8 w 8"/>
                  <a:gd name="T1" fmla="*/ 8 h 8"/>
                  <a:gd name="T2" fmla="*/ 6 w 8"/>
                  <a:gd name="T3" fmla="*/ 0 h 8"/>
                  <a:gd name="T4" fmla="*/ 5 w 8"/>
                  <a:gd name="T5" fmla="*/ 6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6" y="0"/>
                    </a:lnTo>
                    <a:lnTo>
                      <a:pt x="5" y="6"/>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7" name="Freeform 4646"/>
              <p:cNvSpPr>
                <a:spLocks/>
              </p:cNvSpPr>
              <p:nvPr/>
            </p:nvSpPr>
            <p:spPr bwMode="auto">
              <a:xfrm>
                <a:off x="5559" y="3259"/>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38" name="Line 4647"/>
              <p:cNvSpPr>
                <a:spLocks noChangeShapeType="1"/>
              </p:cNvSpPr>
              <p:nvPr/>
            </p:nvSpPr>
            <p:spPr bwMode="auto">
              <a:xfrm flipV="1">
                <a:off x="5561" y="3259"/>
                <a:ext cx="2" cy="2"/>
              </a:xfrm>
              <a:prstGeom prst="line">
                <a:avLst/>
              </a:prstGeom>
              <a:noFill/>
              <a:ln w="3175">
                <a:solidFill>
                  <a:srgbClr val="000000"/>
                </a:solidFill>
                <a:miter lim="800000"/>
                <a:headEnd/>
                <a:tailEnd/>
              </a:ln>
            </p:spPr>
            <p:txBody>
              <a:bodyPr/>
              <a:lstStyle/>
              <a:p>
                <a:endParaRPr lang="en-US" dirty="0"/>
              </a:p>
            </p:txBody>
          </p:sp>
          <p:sp>
            <p:nvSpPr>
              <p:cNvPr id="239" name="Freeform 4648"/>
              <p:cNvSpPr>
                <a:spLocks/>
              </p:cNvSpPr>
              <p:nvPr/>
            </p:nvSpPr>
            <p:spPr bwMode="auto">
              <a:xfrm>
                <a:off x="4993" y="3261"/>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240" name="Line 4649"/>
              <p:cNvSpPr>
                <a:spLocks noChangeShapeType="1"/>
              </p:cNvSpPr>
              <p:nvPr/>
            </p:nvSpPr>
            <p:spPr bwMode="auto">
              <a:xfrm flipH="1">
                <a:off x="5027" y="3272"/>
                <a:ext cx="2" cy="1"/>
              </a:xfrm>
              <a:prstGeom prst="line">
                <a:avLst/>
              </a:prstGeom>
              <a:noFill/>
              <a:ln w="3175">
                <a:solidFill>
                  <a:srgbClr val="000000"/>
                </a:solidFill>
                <a:miter lim="800000"/>
                <a:headEnd/>
                <a:tailEnd/>
              </a:ln>
            </p:spPr>
            <p:txBody>
              <a:bodyPr/>
              <a:lstStyle/>
              <a:p>
                <a:endParaRPr lang="en-US" dirty="0"/>
              </a:p>
            </p:txBody>
          </p:sp>
          <p:sp>
            <p:nvSpPr>
              <p:cNvPr id="241" name="Freeform 4650"/>
              <p:cNvSpPr>
                <a:spLocks/>
              </p:cNvSpPr>
              <p:nvPr/>
            </p:nvSpPr>
            <p:spPr bwMode="auto">
              <a:xfrm>
                <a:off x="5024" y="3269"/>
                <a:ext cx="3" cy="3"/>
              </a:xfrm>
              <a:custGeom>
                <a:avLst/>
                <a:gdLst>
                  <a:gd name="T0" fmla="*/ 3 w 3"/>
                  <a:gd name="T1" fmla="*/ 3 h 3"/>
                  <a:gd name="T2" fmla="*/ 0 w 3"/>
                  <a:gd name="T3" fmla="*/ 0 h 3"/>
                  <a:gd name="T4" fmla="*/ 2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lnTo>
                      <a:pt x="0" y="0"/>
                    </a:lnTo>
                    <a:lnTo>
                      <a:pt x="2" y="3"/>
                    </a:lnTo>
                  </a:path>
                </a:pathLst>
              </a:custGeom>
              <a:noFill/>
              <a:ln w="3175">
                <a:solidFill>
                  <a:srgbClr val="000000"/>
                </a:solidFill>
                <a:miter lim="800000"/>
                <a:headEnd/>
                <a:tailEnd/>
              </a:ln>
            </p:spPr>
            <p:txBody>
              <a:bodyPr/>
              <a:lstStyle/>
              <a:p>
                <a:pPr algn="ctr" eaLnBrk="0" hangingPunct="0"/>
                <a:endParaRPr lang="en-US" dirty="0"/>
              </a:p>
            </p:txBody>
          </p:sp>
          <p:sp>
            <p:nvSpPr>
              <p:cNvPr id="242" name="Line 4651"/>
              <p:cNvSpPr>
                <a:spLocks noChangeShapeType="1"/>
              </p:cNvSpPr>
              <p:nvPr/>
            </p:nvSpPr>
            <p:spPr bwMode="auto">
              <a:xfrm flipH="1">
                <a:off x="5024" y="3272"/>
                <a:ext cx="2" cy="1"/>
              </a:xfrm>
              <a:prstGeom prst="line">
                <a:avLst/>
              </a:prstGeom>
              <a:noFill/>
              <a:ln w="3175">
                <a:solidFill>
                  <a:srgbClr val="000000"/>
                </a:solidFill>
                <a:miter lim="800000"/>
                <a:headEnd/>
                <a:tailEnd/>
              </a:ln>
            </p:spPr>
            <p:txBody>
              <a:bodyPr/>
              <a:lstStyle/>
              <a:p>
                <a:endParaRPr lang="en-US" dirty="0"/>
              </a:p>
            </p:txBody>
          </p:sp>
          <p:sp>
            <p:nvSpPr>
              <p:cNvPr id="243" name="Freeform 4652"/>
              <p:cNvSpPr>
                <a:spLocks/>
              </p:cNvSpPr>
              <p:nvPr/>
            </p:nvSpPr>
            <p:spPr bwMode="auto">
              <a:xfrm>
                <a:off x="5022" y="3261"/>
                <a:ext cx="7" cy="11"/>
              </a:xfrm>
              <a:custGeom>
                <a:avLst/>
                <a:gdLst>
                  <a:gd name="T0" fmla="*/ 2 w 7"/>
                  <a:gd name="T1" fmla="*/ 11 h 11"/>
                  <a:gd name="T2" fmla="*/ 0 w 7"/>
                  <a:gd name="T3" fmla="*/ 8 h 11"/>
                  <a:gd name="T4" fmla="*/ 2 w 7"/>
                  <a:gd name="T5" fmla="*/ 0 h 11"/>
                  <a:gd name="T6" fmla="*/ 7 w 7"/>
                  <a:gd name="T7" fmla="*/ 11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2" y="11"/>
                    </a:moveTo>
                    <a:lnTo>
                      <a:pt x="0" y="8"/>
                    </a:lnTo>
                    <a:lnTo>
                      <a:pt x="2" y="0"/>
                    </a:lnTo>
                    <a:lnTo>
                      <a:pt x="7" y="11"/>
                    </a:lnTo>
                  </a:path>
                </a:pathLst>
              </a:custGeom>
              <a:noFill/>
              <a:ln w="3175">
                <a:solidFill>
                  <a:srgbClr val="000000"/>
                </a:solidFill>
                <a:miter lim="800000"/>
                <a:headEnd/>
                <a:tailEnd/>
              </a:ln>
            </p:spPr>
            <p:txBody>
              <a:bodyPr/>
              <a:lstStyle/>
              <a:p>
                <a:pPr algn="ctr" eaLnBrk="0" hangingPunct="0"/>
                <a:endParaRPr lang="en-US" dirty="0"/>
              </a:p>
            </p:txBody>
          </p:sp>
          <p:sp>
            <p:nvSpPr>
              <p:cNvPr id="244" name="Freeform 4653"/>
              <p:cNvSpPr>
                <a:spLocks/>
              </p:cNvSpPr>
              <p:nvPr/>
            </p:nvSpPr>
            <p:spPr bwMode="auto">
              <a:xfrm>
                <a:off x="5555" y="3262"/>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45" name="Freeform 4654"/>
              <p:cNvSpPr>
                <a:spLocks/>
              </p:cNvSpPr>
              <p:nvPr/>
            </p:nvSpPr>
            <p:spPr bwMode="auto">
              <a:xfrm>
                <a:off x="5556" y="3262"/>
                <a:ext cx="1" cy="4"/>
              </a:xfrm>
              <a:custGeom>
                <a:avLst/>
                <a:gdLst>
                  <a:gd name="T0" fmla="*/ 0 w 1"/>
                  <a:gd name="T1" fmla="*/ 4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46" name="Line 4655"/>
              <p:cNvSpPr>
                <a:spLocks noChangeShapeType="1"/>
              </p:cNvSpPr>
              <p:nvPr/>
            </p:nvSpPr>
            <p:spPr bwMode="auto">
              <a:xfrm flipV="1">
                <a:off x="5553" y="3264"/>
                <a:ext cx="1" cy="2"/>
              </a:xfrm>
              <a:prstGeom prst="line">
                <a:avLst/>
              </a:prstGeom>
              <a:noFill/>
              <a:ln w="3175">
                <a:solidFill>
                  <a:srgbClr val="000000"/>
                </a:solidFill>
                <a:miter lim="800000"/>
                <a:headEnd/>
                <a:tailEnd/>
              </a:ln>
            </p:spPr>
            <p:txBody>
              <a:bodyPr/>
              <a:lstStyle/>
              <a:p>
                <a:endParaRPr lang="en-US" dirty="0"/>
              </a:p>
            </p:txBody>
          </p:sp>
          <p:sp>
            <p:nvSpPr>
              <p:cNvPr id="247" name="Line 4656"/>
              <p:cNvSpPr>
                <a:spLocks noChangeShapeType="1"/>
              </p:cNvSpPr>
              <p:nvPr/>
            </p:nvSpPr>
            <p:spPr bwMode="auto">
              <a:xfrm flipV="1">
                <a:off x="5559" y="3262"/>
                <a:ext cx="1" cy="2"/>
              </a:xfrm>
              <a:prstGeom prst="line">
                <a:avLst/>
              </a:prstGeom>
              <a:noFill/>
              <a:ln w="3175">
                <a:solidFill>
                  <a:srgbClr val="000000"/>
                </a:solidFill>
                <a:miter lim="800000"/>
                <a:headEnd/>
                <a:tailEnd/>
              </a:ln>
            </p:spPr>
            <p:txBody>
              <a:bodyPr/>
              <a:lstStyle/>
              <a:p>
                <a:endParaRPr lang="en-US" dirty="0"/>
              </a:p>
            </p:txBody>
          </p:sp>
          <p:sp>
            <p:nvSpPr>
              <p:cNvPr id="248" name="Freeform 4657"/>
              <p:cNvSpPr>
                <a:spLocks/>
              </p:cNvSpPr>
              <p:nvPr/>
            </p:nvSpPr>
            <p:spPr bwMode="auto">
              <a:xfrm>
                <a:off x="4990" y="3266"/>
                <a:ext cx="3" cy="1"/>
              </a:xfrm>
              <a:custGeom>
                <a:avLst/>
                <a:gdLst>
                  <a:gd name="T0" fmla="*/ 0 w 3"/>
                  <a:gd name="T1" fmla="*/ 0 h 1"/>
                  <a:gd name="T2" fmla="*/ 3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49" name="Line 4658"/>
              <p:cNvSpPr>
                <a:spLocks noChangeShapeType="1"/>
              </p:cNvSpPr>
              <p:nvPr/>
            </p:nvSpPr>
            <p:spPr bwMode="auto">
              <a:xfrm>
                <a:off x="5551" y="3264"/>
                <a:ext cx="1" cy="1"/>
              </a:xfrm>
              <a:prstGeom prst="line">
                <a:avLst/>
              </a:prstGeom>
              <a:noFill/>
              <a:ln w="3175">
                <a:solidFill>
                  <a:srgbClr val="000000"/>
                </a:solidFill>
                <a:miter lim="800000"/>
                <a:headEnd/>
                <a:tailEnd/>
              </a:ln>
            </p:spPr>
            <p:txBody>
              <a:bodyPr/>
              <a:lstStyle/>
              <a:p>
                <a:endParaRPr lang="en-US" dirty="0"/>
              </a:p>
            </p:txBody>
          </p:sp>
          <p:sp>
            <p:nvSpPr>
              <p:cNvPr id="250" name="Line 4659"/>
              <p:cNvSpPr>
                <a:spLocks noChangeShapeType="1"/>
              </p:cNvSpPr>
              <p:nvPr/>
            </p:nvSpPr>
            <p:spPr bwMode="auto">
              <a:xfrm>
                <a:off x="5548" y="3264"/>
                <a:ext cx="2" cy="1"/>
              </a:xfrm>
              <a:prstGeom prst="line">
                <a:avLst/>
              </a:prstGeom>
              <a:noFill/>
              <a:ln w="3175">
                <a:solidFill>
                  <a:srgbClr val="000000"/>
                </a:solidFill>
                <a:miter lim="800000"/>
                <a:headEnd/>
                <a:tailEnd/>
              </a:ln>
            </p:spPr>
            <p:txBody>
              <a:bodyPr/>
              <a:lstStyle/>
              <a:p>
                <a:endParaRPr lang="en-US" dirty="0"/>
              </a:p>
            </p:txBody>
          </p:sp>
          <p:sp>
            <p:nvSpPr>
              <p:cNvPr id="251" name="Freeform 4660"/>
              <p:cNvSpPr>
                <a:spLocks/>
              </p:cNvSpPr>
              <p:nvPr/>
            </p:nvSpPr>
            <p:spPr bwMode="auto">
              <a:xfrm>
                <a:off x="5006" y="3264"/>
                <a:ext cx="5" cy="8"/>
              </a:xfrm>
              <a:custGeom>
                <a:avLst/>
                <a:gdLst>
                  <a:gd name="T0" fmla="*/ 2 w 5"/>
                  <a:gd name="T1" fmla="*/ 8 h 8"/>
                  <a:gd name="T2" fmla="*/ 0 w 5"/>
                  <a:gd name="T3" fmla="*/ 5 h 8"/>
                  <a:gd name="T4" fmla="*/ 3 w 5"/>
                  <a:gd name="T5" fmla="*/ 0 h 8"/>
                  <a:gd name="T6" fmla="*/ 5 w 5"/>
                  <a:gd name="T7" fmla="*/ 8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2" y="8"/>
                    </a:moveTo>
                    <a:lnTo>
                      <a:pt x="0" y="5"/>
                    </a:lnTo>
                    <a:lnTo>
                      <a:pt x="3" y="0"/>
                    </a:lnTo>
                    <a:lnTo>
                      <a:pt x="5" y="8"/>
                    </a:lnTo>
                  </a:path>
                </a:pathLst>
              </a:custGeom>
              <a:noFill/>
              <a:ln w="3175">
                <a:solidFill>
                  <a:srgbClr val="000000"/>
                </a:solidFill>
                <a:miter lim="800000"/>
                <a:headEnd/>
                <a:tailEnd/>
              </a:ln>
            </p:spPr>
            <p:txBody>
              <a:bodyPr/>
              <a:lstStyle/>
              <a:p>
                <a:pPr algn="ctr" eaLnBrk="0" hangingPunct="0"/>
                <a:endParaRPr lang="en-US" dirty="0"/>
              </a:p>
            </p:txBody>
          </p:sp>
          <p:sp>
            <p:nvSpPr>
              <p:cNvPr id="252" name="Line 4661"/>
              <p:cNvSpPr>
                <a:spLocks noChangeShapeType="1"/>
              </p:cNvSpPr>
              <p:nvPr/>
            </p:nvSpPr>
            <p:spPr bwMode="auto">
              <a:xfrm flipH="1">
                <a:off x="5008" y="3272"/>
                <a:ext cx="3" cy="1"/>
              </a:xfrm>
              <a:prstGeom prst="line">
                <a:avLst/>
              </a:prstGeom>
              <a:noFill/>
              <a:ln w="3175">
                <a:solidFill>
                  <a:srgbClr val="000000"/>
                </a:solidFill>
                <a:miter lim="800000"/>
                <a:headEnd/>
                <a:tailEnd/>
              </a:ln>
            </p:spPr>
            <p:txBody>
              <a:bodyPr/>
              <a:lstStyle/>
              <a:p>
                <a:endParaRPr lang="en-US" dirty="0"/>
              </a:p>
            </p:txBody>
          </p:sp>
          <p:sp>
            <p:nvSpPr>
              <p:cNvPr id="253" name="Line 4662"/>
              <p:cNvSpPr>
                <a:spLocks noChangeShapeType="1"/>
              </p:cNvSpPr>
              <p:nvPr/>
            </p:nvSpPr>
            <p:spPr bwMode="auto">
              <a:xfrm flipV="1">
                <a:off x="5008" y="3270"/>
                <a:ext cx="1" cy="2"/>
              </a:xfrm>
              <a:prstGeom prst="line">
                <a:avLst/>
              </a:prstGeom>
              <a:noFill/>
              <a:ln w="3175">
                <a:solidFill>
                  <a:srgbClr val="000000"/>
                </a:solidFill>
                <a:miter lim="800000"/>
                <a:headEnd/>
                <a:tailEnd/>
              </a:ln>
            </p:spPr>
            <p:txBody>
              <a:bodyPr/>
              <a:lstStyle/>
              <a:p>
                <a:endParaRPr lang="en-US" dirty="0"/>
              </a:p>
            </p:txBody>
          </p:sp>
          <p:sp>
            <p:nvSpPr>
              <p:cNvPr id="254" name="Freeform 4663"/>
              <p:cNvSpPr>
                <a:spLocks/>
              </p:cNvSpPr>
              <p:nvPr/>
            </p:nvSpPr>
            <p:spPr bwMode="auto">
              <a:xfrm>
                <a:off x="5030" y="3264"/>
                <a:ext cx="2" cy="5"/>
              </a:xfrm>
              <a:custGeom>
                <a:avLst/>
                <a:gdLst>
                  <a:gd name="T0" fmla="*/ 0 w 2"/>
                  <a:gd name="T1" fmla="*/ 5 h 5"/>
                  <a:gd name="T2" fmla="*/ 0 w 2"/>
                  <a:gd name="T3" fmla="*/ 0 h 5"/>
                  <a:gd name="T4" fmla="*/ 2 w 2"/>
                  <a:gd name="T5" fmla="*/ 5 h 5"/>
                  <a:gd name="T6" fmla="*/ 0 w 2"/>
                  <a:gd name="T7" fmla="*/ 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0" y="0"/>
                    </a:lnTo>
                    <a:lnTo>
                      <a:pt x="2" y="5"/>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55" name="Freeform 4664"/>
              <p:cNvSpPr>
                <a:spLocks/>
              </p:cNvSpPr>
              <p:nvPr/>
            </p:nvSpPr>
            <p:spPr bwMode="auto">
              <a:xfrm>
                <a:off x="5001" y="3266"/>
                <a:ext cx="4" cy="4"/>
              </a:xfrm>
              <a:custGeom>
                <a:avLst/>
                <a:gdLst>
                  <a:gd name="T0" fmla="*/ 0 w 4"/>
                  <a:gd name="T1" fmla="*/ 4 h 4"/>
                  <a:gd name="T2" fmla="*/ 0 w 4"/>
                  <a:gd name="T3" fmla="*/ 0 h 4"/>
                  <a:gd name="T4" fmla="*/ 4 w 4"/>
                  <a:gd name="T5" fmla="*/ 0 h 4"/>
                  <a:gd name="T6" fmla="*/ 0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0" y="0"/>
                    </a:lnTo>
                    <a:lnTo>
                      <a:pt x="4"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256" name="Line 4665"/>
              <p:cNvSpPr>
                <a:spLocks noChangeShapeType="1"/>
              </p:cNvSpPr>
              <p:nvPr/>
            </p:nvSpPr>
            <p:spPr bwMode="auto">
              <a:xfrm flipV="1">
                <a:off x="5068" y="3266"/>
                <a:ext cx="181" cy="4"/>
              </a:xfrm>
              <a:prstGeom prst="line">
                <a:avLst/>
              </a:prstGeom>
              <a:noFill/>
              <a:ln w="3175">
                <a:solidFill>
                  <a:srgbClr val="000000"/>
                </a:solidFill>
                <a:miter lim="800000"/>
                <a:headEnd/>
                <a:tailEnd/>
              </a:ln>
            </p:spPr>
            <p:txBody>
              <a:bodyPr/>
              <a:lstStyle/>
              <a:p>
                <a:endParaRPr lang="en-US" dirty="0"/>
              </a:p>
            </p:txBody>
          </p:sp>
          <p:sp>
            <p:nvSpPr>
              <p:cNvPr id="257" name="Freeform 4666"/>
              <p:cNvSpPr>
                <a:spLocks/>
              </p:cNvSpPr>
              <p:nvPr/>
            </p:nvSpPr>
            <p:spPr bwMode="auto">
              <a:xfrm>
                <a:off x="5249" y="3266"/>
                <a:ext cx="14" cy="296"/>
              </a:xfrm>
              <a:custGeom>
                <a:avLst/>
                <a:gdLst>
                  <a:gd name="T0" fmla="*/ 0 w 14"/>
                  <a:gd name="T1" fmla="*/ 0 h 296"/>
                  <a:gd name="T2" fmla="*/ 5 w 14"/>
                  <a:gd name="T3" fmla="*/ 206 h 296"/>
                  <a:gd name="T4" fmla="*/ 10 w 14"/>
                  <a:gd name="T5" fmla="*/ 206 h 296"/>
                  <a:gd name="T6" fmla="*/ 14 w 14"/>
                  <a:gd name="T7" fmla="*/ 296 h 296"/>
                  <a:gd name="T8" fmla="*/ 0 60000 65536"/>
                  <a:gd name="T9" fmla="*/ 0 60000 65536"/>
                  <a:gd name="T10" fmla="*/ 0 60000 65536"/>
                  <a:gd name="T11" fmla="*/ 0 60000 65536"/>
                  <a:gd name="T12" fmla="*/ 0 w 14"/>
                  <a:gd name="T13" fmla="*/ 0 h 296"/>
                  <a:gd name="T14" fmla="*/ 14 w 14"/>
                  <a:gd name="T15" fmla="*/ 296 h 296"/>
                </a:gdLst>
                <a:ahLst/>
                <a:cxnLst>
                  <a:cxn ang="T8">
                    <a:pos x="T0" y="T1"/>
                  </a:cxn>
                  <a:cxn ang="T9">
                    <a:pos x="T2" y="T3"/>
                  </a:cxn>
                  <a:cxn ang="T10">
                    <a:pos x="T4" y="T5"/>
                  </a:cxn>
                  <a:cxn ang="T11">
                    <a:pos x="T6" y="T7"/>
                  </a:cxn>
                </a:cxnLst>
                <a:rect l="T12" t="T13" r="T14" b="T15"/>
                <a:pathLst>
                  <a:path w="14" h="296">
                    <a:moveTo>
                      <a:pt x="0" y="0"/>
                    </a:moveTo>
                    <a:lnTo>
                      <a:pt x="5" y="206"/>
                    </a:lnTo>
                    <a:lnTo>
                      <a:pt x="10" y="206"/>
                    </a:lnTo>
                    <a:lnTo>
                      <a:pt x="14" y="296"/>
                    </a:lnTo>
                  </a:path>
                </a:pathLst>
              </a:custGeom>
              <a:noFill/>
              <a:ln w="3175">
                <a:solidFill>
                  <a:srgbClr val="000000"/>
                </a:solidFill>
                <a:miter lim="800000"/>
                <a:headEnd/>
                <a:tailEnd/>
              </a:ln>
            </p:spPr>
            <p:txBody>
              <a:bodyPr/>
              <a:lstStyle/>
              <a:p>
                <a:pPr algn="ctr" eaLnBrk="0" hangingPunct="0"/>
                <a:endParaRPr lang="en-US" dirty="0"/>
              </a:p>
            </p:txBody>
          </p:sp>
          <p:sp>
            <p:nvSpPr>
              <p:cNvPr id="258" name="Freeform 4667"/>
              <p:cNvSpPr>
                <a:spLocks/>
              </p:cNvSpPr>
              <p:nvPr/>
            </p:nvSpPr>
            <p:spPr bwMode="auto">
              <a:xfrm>
                <a:off x="5152" y="3562"/>
                <a:ext cx="111" cy="25"/>
              </a:xfrm>
              <a:custGeom>
                <a:avLst/>
                <a:gdLst>
                  <a:gd name="T0" fmla="*/ 111 w 111"/>
                  <a:gd name="T1" fmla="*/ 0 h 25"/>
                  <a:gd name="T2" fmla="*/ 94 w 111"/>
                  <a:gd name="T3" fmla="*/ 6 h 25"/>
                  <a:gd name="T4" fmla="*/ 94 w 111"/>
                  <a:gd name="T5" fmla="*/ 17 h 25"/>
                  <a:gd name="T6" fmla="*/ 48 w 111"/>
                  <a:gd name="T7" fmla="*/ 25 h 25"/>
                  <a:gd name="T8" fmla="*/ 21 w 111"/>
                  <a:gd name="T9" fmla="*/ 25 h 25"/>
                  <a:gd name="T10" fmla="*/ 21 w 111"/>
                  <a:gd name="T11" fmla="*/ 20 h 25"/>
                  <a:gd name="T12" fmla="*/ 0 w 111"/>
                  <a:gd name="T13" fmla="*/ 8 h 25"/>
                  <a:gd name="T14" fmla="*/ 0 60000 65536"/>
                  <a:gd name="T15" fmla="*/ 0 60000 65536"/>
                  <a:gd name="T16" fmla="*/ 0 60000 65536"/>
                  <a:gd name="T17" fmla="*/ 0 60000 65536"/>
                  <a:gd name="T18" fmla="*/ 0 60000 65536"/>
                  <a:gd name="T19" fmla="*/ 0 60000 65536"/>
                  <a:gd name="T20" fmla="*/ 0 60000 65536"/>
                  <a:gd name="T21" fmla="*/ 0 w 111"/>
                  <a:gd name="T22" fmla="*/ 0 h 25"/>
                  <a:gd name="T23" fmla="*/ 111 w 11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25">
                    <a:moveTo>
                      <a:pt x="111" y="0"/>
                    </a:moveTo>
                    <a:lnTo>
                      <a:pt x="94" y="6"/>
                    </a:lnTo>
                    <a:lnTo>
                      <a:pt x="94" y="17"/>
                    </a:lnTo>
                    <a:lnTo>
                      <a:pt x="48" y="25"/>
                    </a:lnTo>
                    <a:lnTo>
                      <a:pt x="21" y="25"/>
                    </a:lnTo>
                    <a:lnTo>
                      <a:pt x="21" y="2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59" name="Freeform 4668"/>
              <p:cNvSpPr>
                <a:spLocks/>
              </p:cNvSpPr>
              <p:nvPr/>
            </p:nvSpPr>
            <p:spPr bwMode="auto">
              <a:xfrm>
                <a:off x="5068" y="3270"/>
                <a:ext cx="176" cy="300"/>
              </a:xfrm>
              <a:custGeom>
                <a:avLst/>
                <a:gdLst>
                  <a:gd name="T0" fmla="*/ 72 w 176"/>
                  <a:gd name="T1" fmla="*/ 290 h 300"/>
                  <a:gd name="T2" fmla="*/ 63 w 176"/>
                  <a:gd name="T3" fmla="*/ 244 h 300"/>
                  <a:gd name="T4" fmla="*/ 72 w 176"/>
                  <a:gd name="T5" fmla="*/ 223 h 300"/>
                  <a:gd name="T6" fmla="*/ 92 w 176"/>
                  <a:gd name="T7" fmla="*/ 232 h 300"/>
                  <a:gd name="T8" fmla="*/ 92 w 176"/>
                  <a:gd name="T9" fmla="*/ 247 h 300"/>
                  <a:gd name="T10" fmla="*/ 102 w 176"/>
                  <a:gd name="T11" fmla="*/ 255 h 300"/>
                  <a:gd name="T12" fmla="*/ 134 w 176"/>
                  <a:gd name="T13" fmla="*/ 277 h 300"/>
                  <a:gd name="T14" fmla="*/ 176 w 176"/>
                  <a:gd name="T15" fmla="*/ 258 h 300"/>
                  <a:gd name="T16" fmla="*/ 171 w 176"/>
                  <a:gd name="T17" fmla="*/ 248 h 300"/>
                  <a:gd name="T18" fmla="*/ 158 w 176"/>
                  <a:gd name="T19" fmla="*/ 247 h 300"/>
                  <a:gd name="T20" fmla="*/ 153 w 176"/>
                  <a:gd name="T21" fmla="*/ 237 h 300"/>
                  <a:gd name="T22" fmla="*/ 152 w 176"/>
                  <a:gd name="T23" fmla="*/ 229 h 300"/>
                  <a:gd name="T24" fmla="*/ 149 w 176"/>
                  <a:gd name="T25" fmla="*/ 220 h 300"/>
                  <a:gd name="T26" fmla="*/ 140 w 176"/>
                  <a:gd name="T27" fmla="*/ 215 h 300"/>
                  <a:gd name="T28" fmla="*/ 123 w 176"/>
                  <a:gd name="T29" fmla="*/ 223 h 300"/>
                  <a:gd name="T30" fmla="*/ 77 w 176"/>
                  <a:gd name="T31" fmla="*/ 199 h 300"/>
                  <a:gd name="T32" fmla="*/ 71 w 176"/>
                  <a:gd name="T33" fmla="*/ 199 h 300"/>
                  <a:gd name="T34" fmla="*/ 66 w 176"/>
                  <a:gd name="T35" fmla="*/ 189 h 300"/>
                  <a:gd name="T36" fmla="*/ 63 w 176"/>
                  <a:gd name="T37" fmla="*/ 173 h 300"/>
                  <a:gd name="T38" fmla="*/ 68 w 176"/>
                  <a:gd name="T39" fmla="*/ 152 h 300"/>
                  <a:gd name="T40" fmla="*/ 40 w 176"/>
                  <a:gd name="T41" fmla="*/ 140 h 300"/>
                  <a:gd name="T42" fmla="*/ 48 w 176"/>
                  <a:gd name="T43" fmla="*/ 119 h 300"/>
                  <a:gd name="T44" fmla="*/ 71 w 176"/>
                  <a:gd name="T45" fmla="*/ 104 h 300"/>
                  <a:gd name="T46" fmla="*/ 81 w 176"/>
                  <a:gd name="T47" fmla="*/ 114 h 300"/>
                  <a:gd name="T48" fmla="*/ 92 w 176"/>
                  <a:gd name="T49" fmla="*/ 122 h 300"/>
                  <a:gd name="T50" fmla="*/ 108 w 176"/>
                  <a:gd name="T51" fmla="*/ 125 h 300"/>
                  <a:gd name="T52" fmla="*/ 110 w 176"/>
                  <a:gd name="T53" fmla="*/ 128 h 300"/>
                  <a:gd name="T54" fmla="*/ 105 w 176"/>
                  <a:gd name="T55" fmla="*/ 106 h 300"/>
                  <a:gd name="T56" fmla="*/ 95 w 176"/>
                  <a:gd name="T57" fmla="*/ 108 h 300"/>
                  <a:gd name="T58" fmla="*/ 84 w 176"/>
                  <a:gd name="T59" fmla="*/ 106 h 300"/>
                  <a:gd name="T60" fmla="*/ 72 w 176"/>
                  <a:gd name="T61" fmla="*/ 96 h 300"/>
                  <a:gd name="T62" fmla="*/ 82 w 176"/>
                  <a:gd name="T63" fmla="*/ 90 h 300"/>
                  <a:gd name="T64" fmla="*/ 69 w 176"/>
                  <a:gd name="T65" fmla="*/ 92 h 300"/>
                  <a:gd name="T66" fmla="*/ 35 w 176"/>
                  <a:gd name="T67" fmla="*/ 117 h 300"/>
                  <a:gd name="T68" fmla="*/ 29 w 176"/>
                  <a:gd name="T69" fmla="*/ 96 h 300"/>
                  <a:gd name="T70" fmla="*/ 22 w 176"/>
                  <a:gd name="T71" fmla="*/ 84 h 300"/>
                  <a:gd name="T72" fmla="*/ 11 w 176"/>
                  <a:gd name="T73" fmla="*/ 74 h 300"/>
                  <a:gd name="T74" fmla="*/ 5 w 176"/>
                  <a:gd name="T75" fmla="*/ 60 h 300"/>
                  <a:gd name="T76" fmla="*/ 32 w 176"/>
                  <a:gd name="T77" fmla="*/ 39 h 300"/>
                  <a:gd name="T78" fmla="*/ 47 w 176"/>
                  <a:gd name="T79" fmla="*/ 48 h 300"/>
                  <a:gd name="T80" fmla="*/ 50 w 176"/>
                  <a:gd name="T81" fmla="*/ 50 h 300"/>
                  <a:gd name="T82" fmla="*/ 48 w 176"/>
                  <a:gd name="T83" fmla="*/ 42 h 300"/>
                  <a:gd name="T84" fmla="*/ 43 w 176"/>
                  <a:gd name="T85" fmla="*/ 36 h 300"/>
                  <a:gd name="T86" fmla="*/ 35 w 176"/>
                  <a:gd name="T87" fmla="*/ 29 h 300"/>
                  <a:gd name="T88" fmla="*/ 26 w 176"/>
                  <a:gd name="T89" fmla="*/ 23 h 300"/>
                  <a:gd name="T90" fmla="*/ 21 w 176"/>
                  <a:gd name="T91" fmla="*/ 20 h 300"/>
                  <a:gd name="T92" fmla="*/ 11 w 176"/>
                  <a:gd name="T93" fmla="*/ 12 h 300"/>
                  <a:gd name="T94" fmla="*/ 9 w 176"/>
                  <a:gd name="T95" fmla="*/ 10 h 300"/>
                  <a:gd name="T96" fmla="*/ 0 w 176"/>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6"/>
                  <a:gd name="T148" fmla="*/ 0 h 300"/>
                  <a:gd name="T149" fmla="*/ 176 w 176"/>
                  <a:gd name="T150" fmla="*/ 300 h 3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6" h="300">
                    <a:moveTo>
                      <a:pt x="84" y="300"/>
                    </a:moveTo>
                    <a:lnTo>
                      <a:pt x="72" y="290"/>
                    </a:lnTo>
                    <a:lnTo>
                      <a:pt x="60" y="274"/>
                    </a:lnTo>
                    <a:lnTo>
                      <a:pt x="63" y="244"/>
                    </a:lnTo>
                    <a:lnTo>
                      <a:pt x="69" y="224"/>
                    </a:lnTo>
                    <a:lnTo>
                      <a:pt x="72" y="223"/>
                    </a:lnTo>
                    <a:lnTo>
                      <a:pt x="79" y="223"/>
                    </a:lnTo>
                    <a:lnTo>
                      <a:pt x="92" y="232"/>
                    </a:lnTo>
                    <a:lnTo>
                      <a:pt x="97" y="244"/>
                    </a:lnTo>
                    <a:lnTo>
                      <a:pt x="92" y="247"/>
                    </a:lnTo>
                    <a:lnTo>
                      <a:pt x="102" y="245"/>
                    </a:lnTo>
                    <a:lnTo>
                      <a:pt x="102" y="255"/>
                    </a:lnTo>
                    <a:lnTo>
                      <a:pt x="111" y="266"/>
                    </a:lnTo>
                    <a:lnTo>
                      <a:pt x="134" y="277"/>
                    </a:lnTo>
                    <a:lnTo>
                      <a:pt x="163" y="276"/>
                    </a:lnTo>
                    <a:lnTo>
                      <a:pt x="176" y="258"/>
                    </a:lnTo>
                    <a:lnTo>
                      <a:pt x="173" y="260"/>
                    </a:lnTo>
                    <a:lnTo>
                      <a:pt x="171" y="248"/>
                    </a:lnTo>
                    <a:lnTo>
                      <a:pt x="165" y="250"/>
                    </a:lnTo>
                    <a:lnTo>
                      <a:pt x="158" y="247"/>
                    </a:lnTo>
                    <a:lnTo>
                      <a:pt x="157" y="232"/>
                    </a:lnTo>
                    <a:lnTo>
                      <a:pt x="153" y="237"/>
                    </a:lnTo>
                    <a:lnTo>
                      <a:pt x="152" y="236"/>
                    </a:lnTo>
                    <a:lnTo>
                      <a:pt x="152" y="229"/>
                    </a:lnTo>
                    <a:lnTo>
                      <a:pt x="147" y="232"/>
                    </a:lnTo>
                    <a:lnTo>
                      <a:pt x="149" y="220"/>
                    </a:lnTo>
                    <a:lnTo>
                      <a:pt x="140" y="223"/>
                    </a:lnTo>
                    <a:lnTo>
                      <a:pt x="140" y="215"/>
                    </a:lnTo>
                    <a:lnTo>
                      <a:pt x="134" y="213"/>
                    </a:lnTo>
                    <a:lnTo>
                      <a:pt x="123" y="223"/>
                    </a:lnTo>
                    <a:lnTo>
                      <a:pt x="103" y="207"/>
                    </a:lnTo>
                    <a:lnTo>
                      <a:pt x="77" y="199"/>
                    </a:lnTo>
                    <a:lnTo>
                      <a:pt x="79" y="196"/>
                    </a:lnTo>
                    <a:lnTo>
                      <a:pt x="71" y="199"/>
                    </a:lnTo>
                    <a:lnTo>
                      <a:pt x="66" y="194"/>
                    </a:lnTo>
                    <a:lnTo>
                      <a:pt x="66" y="189"/>
                    </a:lnTo>
                    <a:lnTo>
                      <a:pt x="81" y="175"/>
                    </a:lnTo>
                    <a:lnTo>
                      <a:pt x="63" y="173"/>
                    </a:lnTo>
                    <a:lnTo>
                      <a:pt x="58" y="159"/>
                    </a:lnTo>
                    <a:lnTo>
                      <a:pt x="68" y="152"/>
                    </a:lnTo>
                    <a:lnTo>
                      <a:pt x="53" y="154"/>
                    </a:lnTo>
                    <a:lnTo>
                      <a:pt x="40" y="140"/>
                    </a:lnTo>
                    <a:lnTo>
                      <a:pt x="40" y="135"/>
                    </a:lnTo>
                    <a:lnTo>
                      <a:pt x="48" y="119"/>
                    </a:lnTo>
                    <a:lnTo>
                      <a:pt x="63" y="116"/>
                    </a:lnTo>
                    <a:lnTo>
                      <a:pt x="71" y="104"/>
                    </a:lnTo>
                    <a:lnTo>
                      <a:pt x="81" y="109"/>
                    </a:lnTo>
                    <a:lnTo>
                      <a:pt x="81" y="114"/>
                    </a:lnTo>
                    <a:lnTo>
                      <a:pt x="89" y="117"/>
                    </a:lnTo>
                    <a:lnTo>
                      <a:pt x="92" y="122"/>
                    </a:lnTo>
                    <a:lnTo>
                      <a:pt x="105" y="128"/>
                    </a:lnTo>
                    <a:lnTo>
                      <a:pt x="108" y="125"/>
                    </a:lnTo>
                    <a:lnTo>
                      <a:pt x="105" y="128"/>
                    </a:lnTo>
                    <a:lnTo>
                      <a:pt x="110" y="128"/>
                    </a:lnTo>
                    <a:lnTo>
                      <a:pt x="103" y="111"/>
                    </a:lnTo>
                    <a:lnTo>
                      <a:pt x="105" y="106"/>
                    </a:lnTo>
                    <a:lnTo>
                      <a:pt x="103" y="109"/>
                    </a:lnTo>
                    <a:lnTo>
                      <a:pt x="95" y="108"/>
                    </a:lnTo>
                    <a:lnTo>
                      <a:pt x="94" y="104"/>
                    </a:lnTo>
                    <a:lnTo>
                      <a:pt x="84" y="106"/>
                    </a:lnTo>
                    <a:lnTo>
                      <a:pt x="79" y="98"/>
                    </a:lnTo>
                    <a:lnTo>
                      <a:pt x="72" y="96"/>
                    </a:lnTo>
                    <a:lnTo>
                      <a:pt x="72" y="92"/>
                    </a:lnTo>
                    <a:lnTo>
                      <a:pt x="82" y="90"/>
                    </a:lnTo>
                    <a:lnTo>
                      <a:pt x="77" y="87"/>
                    </a:lnTo>
                    <a:lnTo>
                      <a:pt x="69" y="92"/>
                    </a:lnTo>
                    <a:lnTo>
                      <a:pt x="61" y="114"/>
                    </a:lnTo>
                    <a:lnTo>
                      <a:pt x="35" y="117"/>
                    </a:lnTo>
                    <a:lnTo>
                      <a:pt x="26" y="98"/>
                    </a:lnTo>
                    <a:lnTo>
                      <a:pt x="29" y="96"/>
                    </a:lnTo>
                    <a:lnTo>
                      <a:pt x="21" y="87"/>
                    </a:lnTo>
                    <a:lnTo>
                      <a:pt x="22" y="84"/>
                    </a:lnTo>
                    <a:lnTo>
                      <a:pt x="19" y="77"/>
                    </a:lnTo>
                    <a:lnTo>
                      <a:pt x="11" y="74"/>
                    </a:lnTo>
                    <a:lnTo>
                      <a:pt x="14" y="66"/>
                    </a:lnTo>
                    <a:lnTo>
                      <a:pt x="5" y="60"/>
                    </a:lnTo>
                    <a:lnTo>
                      <a:pt x="8" y="53"/>
                    </a:lnTo>
                    <a:lnTo>
                      <a:pt x="32" y="39"/>
                    </a:lnTo>
                    <a:lnTo>
                      <a:pt x="40" y="50"/>
                    </a:lnTo>
                    <a:lnTo>
                      <a:pt x="47" y="48"/>
                    </a:lnTo>
                    <a:lnTo>
                      <a:pt x="42" y="55"/>
                    </a:lnTo>
                    <a:lnTo>
                      <a:pt x="50" y="50"/>
                    </a:lnTo>
                    <a:lnTo>
                      <a:pt x="47" y="47"/>
                    </a:lnTo>
                    <a:lnTo>
                      <a:pt x="48" y="42"/>
                    </a:lnTo>
                    <a:lnTo>
                      <a:pt x="43" y="42"/>
                    </a:lnTo>
                    <a:lnTo>
                      <a:pt x="43" y="36"/>
                    </a:lnTo>
                    <a:lnTo>
                      <a:pt x="37" y="36"/>
                    </a:lnTo>
                    <a:lnTo>
                      <a:pt x="35" y="29"/>
                    </a:lnTo>
                    <a:lnTo>
                      <a:pt x="32" y="31"/>
                    </a:lnTo>
                    <a:lnTo>
                      <a:pt x="26" y="23"/>
                    </a:lnTo>
                    <a:lnTo>
                      <a:pt x="29" y="21"/>
                    </a:lnTo>
                    <a:lnTo>
                      <a:pt x="21" y="20"/>
                    </a:lnTo>
                    <a:lnTo>
                      <a:pt x="17" y="13"/>
                    </a:lnTo>
                    <a:lnTo>
                      <a:pt x="11" y="12"/>
                    </a:lnTo>
                    <a:lnTo>
                      <a:pt x="16" y="7"/>
                    </a:lnTo>
                    <a:lnTo>
                      <a:pt x="9" y="10"/>
                    </a:lnTo>
                    <a:lnTo>
                      <a:pt x="1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0" name="Freeform 4669"/>
              <p:cNvSpPr>
                <a:spLocks/>
              </p:cNvSpPr>
              <p:nvPr/>
            </p:nvSpPr>
            <p:spPr bwMode="auto">
              <a:xfrm>
                <a:off x="5547" y="3266"/>
                <a:ext cx="16" cy="8"/>
              </a:xfrm>
              <a:custGeom>
                <a:avLst/>
                <a:gdLst>
                  <a:gd name="T0" fmla="*/ 4 w 16"/>
                  <a:gd name="T1" fmla="*/ 3 h 8"/>
                  <a:gd name="T2" fmla="*/ 16 w 16"/>
                  <a:gd name="T3" fmla="*/ 8 h 8"/>
                  <a:gd name="T4" fmla="*/ 0 w 16"/>
                  <a:gd name="T5" fmla="*/ 3 h 8"/>
                  <a:gd name="T6" fmla="*/ 3 w 16"/>
                  <a:gd name="T7" fmla="*/ 0 h 8"/>
                  <a:gd name="T8" fmla="*/ 4 w 16"/>
                  <a:gd name="T9" fmla="*/ 3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4" y="3"/>
                    </a:moveTo>
                    <a:lnTo>
                      <a:pt x="16" y="8"/>
                    </a:lnTo>
                    <a:lnTo>
                      <a:pt x="0" y="3"/>
                    </a:lnTo>
                    <a:lnTo>
                      <a:pt x="3" y="0"/>
                    </a:lnTo>
                    <a:lnTo>
                      <a:pt x="4" y="3"/>
                    </a:lnTo>
                  </a:path>
                </a:pathLst>
              </a:custGeom>
              <a:noFill/>
              <a:ln w="3175">
                <a:solidFill>
                  <a:srgbClr val="000000"/>
                </a:solidFill>
                <a:miter lim="800000"/>
                <a:headEnd/>
                <a:tailEnd/>
              </a:ln>
            </p:spPr>
            <p:txBody>
              <a:bodyPr/>
              <a:lstStyle/>
              <a:p>
                <a:pPr algn="ctr" eaLnBrk="0" hangingPunct="0"/>
                <a:endParaRPr lang="en-US" dirty="0"/>
              </a:p>
            </p:txBody>
          </p:sp>
          <p:sp>
            <p:nvSpPr>
              <p:cNvPr id="261" name="Freeform 4670"/>
              <p:cNvSpPr>
                <a:spLocks/>
              </p:cNvSpPr>
              <p:nvPr/>
            </p:nvSpPr>
            <p:spPr bwMode="auto">
              <a:xfrm>
                <a:off x="5030" y="3266"/>
                <a:ext cx="4" cy="4"/>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4"/>
                    </a:lnTo>
                    <a:lnTo>
                      <a:pt x="2" y="0"/>
                    </a:lnTo>
                    <a:lnTo>
                      <a:pt x="4" y="4"/>
                    </a:lnTo>
                  </a:path>
                </a:pathLst>
              </a:custGeom>
              <a:noFill/>
              <a:ln w="3175">
                <a:solidFill>
                  <a:srgbClr val="000000"/>
                </a:solidFill>
                <a:miter lim="800000"/>
                <a:headEnd/>
                <a:tailEnd/>
              </a:ln>
            </p:spPr>
            <p:txBody>
              <a:bodyPr/>
              <a:lstStyle/>
              <a:p>
                <a:pPr algn="ctr" eaLnBrk="0" hangingPunct="0"/>
                <a:endParaRPr lang="en-US" dirty="0"/>
              </a:p>
            </p:txBody>
          </p:sp>
          <p:sp>
            <p:nvSpPr>
              <p:cNvPr id="262" name="Line 4671"/>
              <p:cNvSpPr>
                <a:spLocks noChangeShapeType="1"/>
              </p:cNvSpPr>
              <p:nvPr/>
            </p:nvSpPr>
            <p:spPr bwMode="auto">
              <a:xfrm flipV="1">
                <a:off x="5555" y="3267"/>
                <a:ext cx="1" cy="2"/>
              </a:xfrm>
              <a:prstGeom prst="line">
                <a:avLst/>
              </a:prstGeom>
              <a:noFill/>
              <a:ln w="3175">
                <a:solidFill>
                  <a:srgbClr val="000000"/>
                </a:solidFill>
                <a:miter lim="800000"/>
                <a:headEnd/>
                <a:tailEnd/>
              </a:ln>
            </p:spPr>
            <p:txBody>
              <a:bodyPr/>
              <a:lstStyle/>
              <a:p>
                <a:endParaRPr lang="en-US" dirty="0"/>
              </a:p>
            </p:txBody>
          </p:sp>
          <p:sp>
            <p:nvSpPr>
              <p:cNvPr id="263" name="Freeform 4672"/>
              <p:cNvSpPr>
                <a:spLocks/>
              </p:cNvSpPr>
              <p:nvPr/>
            </p:nvSpPr>
            <p:spPr bwMode="auto">
              <a:xfrm>
                <a:off x="5551" y="3269"/>
                <a:ext cx="5" cy="1"/>
              </a:xfrm>
              <a:custGeom>
                <a:avLst/>
                <a:gdLst>
                  <a:gd name="T0" fmla="*/ 0 w 5"/>
                  <a:gd name="T1" fmla="*/ 0 h 1"/>
                  <a:gd name="T2" fmla="*/ 5 w 5"/>
                  <a:gd name="T3" fmla="*/ 1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64" name="Freeform 4673"/>
              <p:cNvSpPr>
                <a:spLocks/>
              </p:cNvSpPr>
              <p:nvPr/>
            </p:nvSpPr>
            <p:spPr bwMode="auto">
              <a:xfrm>
                <a:off x="5559" y="3269"/>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65" name="Freeform 4674"/>
              <p:cNvSpPr>
                <a:spLocks/>
              </p:cNvSpPr>
              <p:nvPr/>
            </p:nvSpPr>
            <p:spPr bwMode="auto">
              <a:xfrm>
                <a:off x="5019" y="3269"/>
                <a:ext cx="3" cy="3"/>
              </a:xfrm>
              <a:custGeom>
                <a:avLst/>
                <a:gdLst>
                  <a:gd name="T0" fmla="*/ 0 w 3"/>
                  <a:gd name="T1" fmla="*/ 1 h 3"/>
                  <a:gd name="T2" fmla="*/ 3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1"/>
                    </a:moveTo>
                    <a:lnTo>
                      <a:pt x="3" y="0"/>
                    </a:lnTo>
                    <a:lnTo>
                      <a:pt x="3" y="3"/>
                    </a:lnTo>
                  </a:path>
                </a:pathLst>
              </a:custGeom>
              <a:noFill/>
              <a:ln w="3175">
                <a:solidFill>
                  <a:srgbClr val="000000"/>
                </a:solidFill>
                <a:miter lim="800000"/>
                <a:headEnd/>
                <a:tailEnd/>
              </a:ln>
            </p:spPr>
            <p:txBody>
              <a:bodyPr/>
              <a:lstStyle/>
              <a:p>
                <a:pPr algn="ctr" eaLnBrk="0" hangingPunct="0"/>
                <a:endParaRPr lang="en-US" dirty="0"/>
              </a:p>
            </p:txBody>
          </p:sp>
          <p:sp>
            <p:nvSpPr>
              <p:cNvPr id="266" name="Line 4675"/>
              <p:cNvSpPr>
                <a:spLocks noChangeShapeType="1"/>
              </p:cNvSpPr>
              <p:nvPr/>
            </p:nvSpPr>
            <p:spPr bwMode="auto">
              <a:xfrm flipH="1">
                <a:off x="5021" y="3272"/>
                <a:ext cx="1" cy="1"/>
              </a:xfrm>
              <a:prstGeom prst="line">
                <a:avLst/>
              </a:prstGeom>
              <a:noFill/>
              <a:ln w="3175">
                <a:solidFill>
                  <a:srgbClr val="000000"/>
                </a:solidFill>
                <a:miter lim="800000"/>
                <a:headEnd/>
                <a:tailEnd/>
              </a:ln>
            </p:spPr>
            <p:txBody>
              <a:bodyPr/>
              <a:lstStyle/>
              <a:p>
                <a:endParaRPr lang="en-US" dirty="0"/>
              </a:p>
            </p:txBody>
          </p:sp>
          <p:sp>
            <p:nvSpPr>
              <p:cNvPr id="267" name="Line 4676"/>
              <p:cNvSpPr>
                <a:spLocks noChangeShapeType="1"/>
              </p:cNvSpPr>
              <p:nvPr/>
            </p:nvSpPr>
            <p:spPr bwMode="auto">
              <a:xfrm flipH="1" flipV="1">
                <a:off x="5019" y="3270"/>
                <a:ext cx="2" cy="2"/>
              </a:xfrm>
              <a:prstGeom prst="line">
                <a:avLst/>
              </a:prstGeom>
              <a:noFill/>
              <a:ln w="3175">
                <a:solidFill>
                  <a:srgbClr val="000000"/>
                </a:solidFill>
                <a:miter lim="800000"/>
                <a:headEnd/>
                <a:tailEnd/>
              </a:ln>
            </p:spPr>
            <p:txBody>
              <a:bodyPr/>
              <a:lstStyle/>
              <a:p>
                <a:endParaRPr lang="en-US" dirty="0"/>
              </a:p>
            </p:txBody>
          </p:sp>
          <p:sp>
            <p:nvSpPr>
              <p:cNvPr id="268" name="Freeform 4677"/>
              <p:cNvSpPr>
                <a:spLocks/>
              </p:cNvSpPr>
              <p:nvPr/>
            </p:nvSpPr>
            <p:spPr bwMode="auto">
              <a:xfrm>
                <a:off x="4993" y="3269"/>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69" name="Line 4678"/>
              <p:cNvSpPr>
                <a:spLocks noChangeShapeType="1"/>
              </p:cNvSpPr>
              <p:nvPr/>
            </p:nvSpPr>
            <p:spPr bwMode="auto">
              <a:xfrm>
                <a:off x="4993" y="3272"/>
                <a:ext cx="2" cy="1"/>
              </a:xfrm>
              <a:prstGeom prst="line">
                <a:avLst/>
              </a:prstGeom>
              <a:noFill/>
              <a:ln w="3175">
                <a:solidFill>
                  <a:srgbClr val="000000"/>
                </a:solidFill>
                <a:miter lim="800000"/>
                <a:headEnd/>
                <a:tailEnd/>
              </a:ln>
            </p:spPr>
            <p:txBody>
              <a:bodyPr/>
              <a:lstStyle/>
              <a:p>
                <a:endParaRPr lang="en-US" dirty="0"/>
              </a:p>
            </p:txBody>
          </p:sp>
          <p:sp>
            <p:nvSpPr>
              <p:cNvPr id="270" name="Freeform 4679"/>
              <p:cNvSpPr>
                <a:spLocks/>
              </p:cNvSpPr>
              <p:nvPr/>
            </p:nvSpPr>
            <p:spPr bwMode="auto">
              <a:xfrm>
                <a:off x="5547" y="3269"/>
                <a:ext cx="8" cy="6"/>
              </a:xfrm>
              <a:custGeom>
                <a:avLst/>
                <a:gdLst>
                  <a:gd name="T0" fmla="*/ 0 w 8"/>
                  <a:gd name="T1" fmla="*/ 3 h 6"/>
                  <a:gd name="T2" fmla="*/ 0 w 8"/>
                  <a:gd name="T3" fmla="*/ 0 h 6"/>
                  <a:gd name="T4" fmla="*/ 8 w 8"/>
                  <a:gd name="T5" fmla="*/ 3 h 6"/>
                  <a:gd name="T6" fmla="*/ 6 w 8"/>
                  <a:gd name="T7" fmla="*/ 6 h 6"/>
                  <a:gd name="T8" fmla="*/ 0 w 8"/>
                  <a:gd name="T9" fmla="*/ 3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3"/>
                    </a:moveTo>
                    <a:lnTo>
                      <a:pt x="0" y="0"/>
                    </a:lnTo>
                    <a:lnTo>
                      <a:pt x="8" y="3"/>
                    </a:lnTo>
                    <a:lnTo>
                      <a:pt x="6" y="6"/>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271" name="Line 4680"/>
              <p:cNvSpPr>
                <a:spLocks noChangeShapeType="1"/>
              </p:cNvSpPr>
              <p:nvPr/>
            </p:nvSpPr>
            <p:spPr bwMode="auto">
              <a:xfrm>
                <a:off x="5022" y="3272"/>
                <a:ext cx="2" cy="1"/>
              </a:xfrm>
              <a:prstGeom prst="line">
                <a:avLst/>
              </a:prstGeom>
              <a:noFill/>
              <a:ln w="3175">
                <a:solidFill>
                  <a:srgbClr val="000000"/>
                </a:solidFill>
                <a:miter lim="800000"/>
                <a:headEnd/>
                <a:tailEnd/>
              </a:ln>
            </p:spPr>
            <p:txBody>
              <a:bodyPr/>
              <a:lstStyle/>
              <a:p>
                <a:endParaRPr lang="en-US" dirty="0"/>
              </a:p>
            </p:txBody>
          </p:sp>
          <p:sp>
            <p:nvSpPr>
              <p:cNvPr id="272" name="Line 4681"/>
              <p:cNvSpPr>
                <a:spLocks noChangeShapeType="1"/>
              </p:cNvSpPr>
              <p:nvPr/>
            </p:nvSpPr>
            <p:spPr bwMode="auto">
              <a:xfrm flipH="1">
                <a:off x="5022" y="3272"/>
                <a:ext cx="2" cy="1"/>
              </a:xfrm>
              <a:prstGeom prst="line">
                <a:avLst/>
              </a:prstGeom>
              <a:noFill/>
              <a:ln w="3175">
                <a:solidFill>
                  <a:srgbClr val="000000"/>
                </a:solidFill>
                <a:miter lim="800000"/>
                <a:headEnd/>
                <a:tailEnd/>
              </a:ln>
            </p:spPr>
            <p:txBody>
              <a:bodyPr/>
              <a:lstStyle/>
              <a:p>
                <a:endParaRPr lang="en-US" dirty="0"/>
              </a:p>
            </p:txBody>
          </p:sp>
          <p:sp>
            <p:nvSpPr>
              <p:cNvPr id="273" name="Line 4682"/>
              <p:cNvSpPr>
                <a:spLocks noChangeShapeType="1"/>
              </p:cNvSpPr>
              <p:nvPr/>
            </p:nvSpPr>
            <p:spPr bwMode="auto">
              <a:xfrm flipV="1">
                <a:off x="5022" y="3270"/>
                <a:ext cx="2" cy="2"/>
              </a:xfrm>
              <a:prstGeom prst="line">
                <a:avLst/>
              </a:prstGeom>
              <a:noFill/>
              <a:ln w="3175">
                <a:solidFill>
                  <a:srgbClr val="000000"/>
                </a:solidFill>
                <a:miter lim="800000"/>
                <a:headEnd/>
                <a:tailEnd/>
              </a:ln>
            </p:spPr>
            <p:txBody>
              <a:bodyPr/>
              <a:lstStyle/>
              <a:p>
                <a:endParaRPr lang="en-US" dirty="0"/>
              </a:p>
            </p:txBody>
          </p:sp>
          <p:sp>
            <p:nvSpPr>
              <p:cNvPr id="274" name="Line 4683"/>
              <p:cNvSpPr>
                <a:spLocks noChangeShapeType="1"/>
              </p:cNvSpPr>
              <p:nvPr/>
            </p:nvSpPr>
            <p:spPr bwMode="auto">
              <a:xfrm flipH="1">
                <a:off x="5063" y="3270"/>
                <a:ext cx="3" cy="4"/>
              </a:xfrm>
              <a:prstGeom prst="line">
                <a:avLst/>
              </a:prstGeom>
              <a:noFill/>
              <a:ln w="3175">
                <a:solidFill>
                  <a:srgbClr val="000000"/>
                </a:solidFill>
                <a:miter lim="800000"/>
                <a:headEnd/>
                <a:tailEnd/>
              </a:ln>
            </p:spPr>
            <p:txBody>
              <a:bodyPr/>
              <a:lstStyle/>
              <a:p>
                <a:endParaRPr lang="en-US" dirty="0"/>
              </a:p>
            </p:txBody>
          </p:sp>
          <p:sp>
            <p:nvSpPr>
              <p:cNvPr id="275" name="Line 4684"/>
              <p:cNvSpPr>
                <a:spLocks noChangeShapeType="1"/>
              </p:cNvSpPr>
              <p:nvPr/>
            </p:nvSpPr>
            <p:spPr bwMode="auto">
              <a:xfrm flipV="1">
                <a:off x="5063" y="3270"/>
                <a:ext cx="1" cy="4"/>
              </a:xfrm>
              <a:prstGeom prst="line">
                <a:avLst/>
              </a:prstGeom>
              <a:noFill/>
              <a:ln w="3175">
                <a:solidFill>
                  <a:srgbClr val="000000"/>
                </a:solidFill>
                <a:miter lim="800000"/>
                <a:headEnd/>
                <a:tailEnd/>
              </a:ln>
            </p:spPr>
            <p:txBody>
              <a:bodyPr/>
              <a:lstStyle/>
              <a:p>
                <a:endParaRPr lang="en-US" dirty="0"/>
              </a:p>
            </p:txBody>
          </p:sp>
          <p:sp>
            <p:nvSpPr>
              <p:cNvPr id="276" name="Line 4685"/>
              <p:cNvSpPr>
                <a:spLocks noChangeShapeType="1"/>
              </p:cNvSpPr>
              <p:nvPr/>
            </p:nvSpPr>
            <p:spPr bwMode="auto">
              <a:xfrm>
                <a:off x="5063" y="3270"/>
                <a:ext cx="3" cy="1"/>
              </a:xfrm>
              <a:prstGeom prst="line">
                <a:avLst/>
              </a:prstGeom>
              <a:noFill/>
              <a:ln w="3175">
                <a:solidFill>
                  <a:srgbClr val="000000"/>
                </a:solidFill>
                <a:miter lim="800000"/>
                <a:headEnd/>
                <a:tailEnd/>
              </a:ln>
            </p:spPr>
            <p:txBody>
              <a:bodyPr/>
              <a:lstStyle/>
              <a:p>
                <a:endParaRPr lang="en-US" dirty="0"/>
              </a:p>
            </p:txBody>
          </p:sp>
          <p:sp>
            <p:nvSpPr>
              <p:cNvPr id="277" name="Freeform 4686"/>
              <p:cNvSpPr>
                <a:spLocks/>
              </p:cNvSpPr>
              <p:nvPr/>
            </p:nvSpPr>
            <p:spPr bwMode="auto">
              <a:xfrm>
                <a:off x="5050" y="3270"/>
                <a:ext cx="16" cy="10"/>
              </a:xfrm>
              <a:custGeom>
                <a:avLst/>
                <a:gdLst>
                  <a:gd name="T0" fmla="*/ 13 w 16"/>
                  <a:gd name="T1" fmla="*/ 0 h 10"/>
                  <a:gd name="T2" fmla="*/ 13 w 16"/>
                  <a:gd name="T3" fmla="*/ 7 h 10"/>
                  <a:gd name="T4" fmla="*/ 16 w 16"/>
                  <a:gd name="T5" fmla="*/ 5 h 10"/>
                  <a:gd name="T6" fmla="*/ 5 w 16"/>
                  <a:gd name="T7" fmla="*/ 10 h 10"/>
                  <a:gd name="T8" fmla="*/ 0 w 16"/>
                  <a:gd name="T9" fmla="*/ 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13" y="0"/>
                    </a:moveTo>
                    <a:lnTo>
                      <a:pt x="13" y="7"/>
                    </a:lnTo>
                    <a:lnTo>
                      <a:pt x="16" y="5"/>
                    </a:lnTo>
                    <a:lnTo>
                      <a:pt x="5" y="10"/>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278" name="Line 4687"/>
              <p:cNvSpPr>
                <a:spLocks noChangeShapeType="1"/>
              </p:cNvSpPr>
              <p:nvPr/>
            </p:nvSpPr>
            <p:spPr bwMode="auto">
              <a:xfrm flipH="1" flipV="1">
                <a:off x="5047" y="3270"/>
                <a:ext cx="3" cy="8"/>
              </a:xfrm>
              <a:prstGeom prst="line">
                <a:avLst/>
              </a:prstGeom>
              <a:noFill/>
              <a:ln w="3175">
                <a:solidFill>
                  <a:srgbClr val="000000"/>
                </a:solidFill>
                <a:miter lim="800000"/>
                <a:headEnd/>
                <a:tailEnd/>
              </a:ln>
            </p:spPr>
            <p:txBody>
              <a:bodyPr/>
              <a:lstStyle/>
              <a:p>
                <a:endParaRPr lang="en-US" dirty="0"/>
              </a:p>
            </p:txBody>
          </p:sp>
          <p:sp>
            <p:nvSpPr>
              <p:cNvPr id="279" name="Line 4688"/>
              <p:cNvSpPr>
                <a:spLocks noChangeShapeType="1"/>
              </p:cNvSpPr>
              <p:nvPr/>
            </p:nvSpPr>
            <p:spPr bwMode="auto">
              <a:xfrm>
                <a:off x="5047" y="3270"/>
                <a:ext cx="16" cy="1"/>
              </a:xfrm>
              <a:prstGeom prst="line">
                <a:avLst/>
              </a:prstGeom>
              <a:noFill/>
              <a:ln w="3175">
                <a:solidFill>
                  <a:srgbClr val="000000"/>
                </a:solidFill>
                <a:miter lim="800000"/>
                <a:headEnd/>
                <a:tailEnd/>
              </a:ln>
            </p:spPr>
            <p:txBody>
              <a:bodyPr/>
              <a:lstStyle/>
              <a:p>
                <a:endParaRPr lang="en-US" dirty="0"/>
              </a:p>
            </p:txBody>
          </p:sp>
          <p:sp>
            <p:nvSpPr>
              <p:cNvPr id="280" name="Line 4689"/>
              <p:cNvSpPr>
                <a:spLocks noChangeShapeType="1"/>
              </p:cNvSpPr>
              <p:nvPr/>
            </p:nvSpPr>
            <p:spPr bwMode="auto">
              <a:xfrm>
                <a:off x="5032" y="3270"/>
                <a:ext cx="1" cy="2"/>
              </a:xfrm>
              <a:prstGeom prst="line">
                <a:avLst/>
              </a:prstGeom>
              <a:noFill/>
              <a:ln w="3175">
                <a:solidFill>
                  <a:srgbClr val="000000"/>
                </a:solidFill>
                <a:miter lim="800000"/>
                <a:headEnd/>
                <a:tailEnd/>
              </a:ln>
            </p:spPr>
            <p:txBody>
              <a:bodyPr/>
              <a:lstStyle/>
              <a:p>
                <a:endParaRPr lang="en-US" dirty="0"/>
              </a:p>
            </p:txBody>
          </p:sp>
          <p:sp>
            <p:nvSpPr>
              <p:cNvPr id="281" name="Line 4690"/>
              <p:cNvSpPr>
                <a:spLocks noChangeShapeType="1"/>
              </p:cNvSpPr>
              <p:nvPr/>
            </p:nvSpPr>
            <p:spPr bwMode="auto">
              <a:xfrm>
                <a:off x="5032" y="3272"/>
                <a:ext cx="1" cy="1"/>
              </a:xfrm>
              <a:prstGeom prst="line">
                <a:avLst/>
              </a:prstGeom>
              <a:noFill/>
              <a:ln w="3175">
                <a:solidFill>
                  <a:srgbClr val="000000"/>
                </a:solidFill>
                <a:miter lim="800000"/>
                <a:headEnd/>
                <a:tailEnd/>
              </a:ln>
            </p:spPr>
            <p:txBody>
              <a:bodyPr/>
              <a:lstStyle/>
              <a:p>
                <a:endParaRPr lang="en-US" dirty="0"/>
              </a:p>
            </p:txBody>
          </p:sp>
          <p:sp>
            <p:nvSpPr>
              <p:cNvPr id="282" name="Line 4691"/>
              <p:cNvSpPr>
                <a:spLocks noChangeShapeType="1"/>
              </p:cNvSpPr>
              <p:nvPr/>
            </p:nvSpPr>
            <p:spPr bwMode="auto">
              <a:xfrm flipV="1">
                <a:off x="5032" y="3270"/>
                <a:ext cx="1" cy="2"/>
              </a:xfrm>
              <a:prstGeom prst="line">
                <a:avLst/>
              </a:prstGeom>
              <a:noFill/>
              <a:ln w="3175">
                <a:solidFill>
                  <a:srgbClr val="000000"/>
                </a:solidFill>
                <a:miter lim="800000"/>
                <a:headEnd/>
                <a:tailEnd/>
              </a:ln>
            </p:spPr>
            <p:txBody>
              <a:bodyPr/>
              <a:lstStyle/>
              <a:p>
                <a:endParaRPr lang="en-US" dirty="0"/>
              </a:p>
            </p:txBody>
          </p:sp>
          <p:sp>
            <p:nvSpPr>
              <p:cNvPr id="283" name="Freeform 4692"/>
              <p:cNvSpPr>
                <a:spLocks/>
              </p:cNvSpPr>
              <p:nvPr/>
            </p:nvSpPr>
            <p:spPr bwMode="auto">
              <a:xfrm>
                <a:off x="5032" y="3272"/>
                <a:ext cx="47" cy="48"/>
              </a:xfrm>
              <a:custGeom>
                <a:avLst/>
                <a:gdLst>
                  <a:gd name="T0" fmla="*/ 15 w 47"/>
                  <a:gd name="T1" fmla="*/ 37 h 48"/>
                  <a:gd name="T2" fmla="*/ 21 w 47"/>
                  <a:gd name="T3" fmla="*/ 30 h 48"/>
                  <a:gd name="T4" fmla="*/ 16 w 47"/>
                  <a:gd name="T5" fmla="*/ 32 h 48"/>
                  <a:gd name="T6" fmla="*/ 18 w 47"/>
                  <a:gd name="T7" fmla="*/ 21 h 48"/>
                  <a:gd name="T8" fmla="*/ 11 w 47"/>
                  <a:gd name="T9" fmla="*/ 16 h 48"/>
                  <a:gd name="T10" fmla="*/ 11 w 47"/>
                  <a:gd name="T11" fmla="*/ 13 h 48"/>
                  <a:gd name="T12" fmla="*/ 11 w 47"/>
                  <a:gd name="T13" fmla="*/ 21 h 48"/>
                  <a:gd name="T14" fmla="*/ 8 w 47"/>
                  <a:gd name="T15" fmla="*/ 14 h 48"/>
                  <a:gd name="T16" fmla="*/ 0 w 47"/>
                  <a:gd name="T17" fmla="*/ 16 h 48"/>
                  <a:gd name="T18" fmla="*/ 7 w 47"/>
                  <a:gd name="T19" fmla="*/ 13 h 48"/>
                  <a:gd name="T20" fmla="*/ 5 w 47"/>
                  <a:gd name="T21" fmla="*/ 11 h 48"/>
                  <a:gd name="T22" fmla="*/ 10 w 47"/>
                  <a:gd name="T23" fmla="*/ 13 h 48"/>
                  <a:gd name="T24" fmla="*/ 11 w 47"/>
                  <a:gd name="T25" fmla="*/ 11 h 48"/>
                  <a:gd name="T26" fmla="*/ 18 w 47"/>
                  <a:gd name="T27" fmla="*/ 11 h 48"/>
                  <a:gd name="T28" fmla="*/ 36 w 47"/>
                  <a:gd name="T29" fmla="*/ 3 h 48"/>
                  <a:gd name="T30" fmla="*/ 34 w 47"/>
                  <a:gd name="T31" fmla="*/ 0 h 48"/>
                  <a:gd name="T32" fmla="*/ 41 w 47"/>
                  <a:gd name="T33" fmla="*/ 0 h 48"/>
                  <a:gd name="T34" fmla="*/ 44 w 47"/>
                  <a:gd name="T35" fmla="*/ 10 h 48"/>
                  <a:gd name="T36" fmla="*/ 37 w 47"/>
                  <a:gd name="T37" fmla="*/ 24 h 48"/>
                  <a:gd name="T38" fmla="*/ 41 w 47"/>
                  <a:gd name="T39" fmla="*/ 19 h 48"/>
                  <a:gd name="T40" fmla="*/ 47 w 47"/>
                  <a:gd name="T41" fmla="*/ 27 h 48"/>
                  <a:gd name="T42" fmla="*/ 37 w 47"/>
                  <a:gd name="T43" fmla="*/ 35 h 48"/>
                  <a:gd name="T44" fmla="*/ 41 w 47"/>
                  <a:gd name="T45" fmla="*/ 43 h 48"/>
                  <a:gd name="T46" fmla="*/ 37 w 47"/>
                  <a:gd name="T47" fmla="*/ 48 h 48"/>
                  <a:gd name="T48" fmla="*/ 28 w 47"/>
                  <a:gd name="T49" fmla="*/ 46 h 48"/>
                  <a:gd name="T50" fmla="*/ 24 w 47"/>
                  <a:gd name="T51" fmla="*/ 38 h 48"/>
                  <a:gd name="T52" fmla="*/ 15 w 47"/>
                  <a:gd name="T53" fmla="*/ 3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48"/>
                  <a:gd name="T83" fmla="*/ 47 w 47"/>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48">
                    <a:moveTo>
                      <a:pt x="15" y="37"/>
                    </a:moveTo>
                    <a:lnTo>
                      <a:pt x="21" y="30"/>
                    </a:lnTo>
                    <a:lnTo>
                      <a:pt x="16" y="32"/>
                    </a:lnTo>
                    <a:lnTo>
                      <a:pt x="18" y="21"/>
                    </a:lnTo>
                    <a:lnTo>
                      <a:pt x="11" y="16"/>
                    </a:lnTo>
                    <a:lnTo>
                      <a:pt x="11" y="13"/>
                    </a:lnTo>
                    <a:lnTo>
                      <a:pt x="11" y="21"/>
                    </a:lnTo>
                    <a:lnTo>
                      <a:pt x="8" y="14"/>
                    </a:lnTo>
                    <a:lnTo>
                      <a:pt x="0" y="16"/>
                    </a:lnTo>
                    <a:lnTo>
                      <a:pt x="7" y="13"/>
                    </a:lnTo>
                    <a:lnTo>
                      <a:pt x="5" y="11"/>
                    </a:lnTo>
                    <a:lnTo>
                      <a:pt x="10" y="13"/>
                    </a:lnTo>
                    <a:lnTo>
                      <a:pt x="11" y="11"/>
                    </a:lnTo>
                    <a:lnTo>
                      <a:pt x="18" y="11"/>
                    </a:lnTo>
                    <a:lnTo>
                      <a:pt x="36" y="3"/>
                    </a:lnTo>
                    <a:lnTo>
                      <a:pt x="34" y="0"/>
                    </a:lnTo>
                    <a:lnTo>
                      <a:pt x="41" y="0"/>
                    </a:lnTo>
                    <a:lnTo>
                      <a:pt x="44" y="10"/>
                    </a:lnTo>
                    <a:lnTo>
                      <a:pt x="37" y="24"/>
                    </a:lnTo>
                    <a:lnTo>
                      <a:pt x="41" y="19"/>
                    </a:lnTo>
                    <a:lnTo>
                      <a:pt x="47" y="27"/>
                    </a:lnTo>
                    <a:lnTo>
                      <a:pt x="37" y="35"/>
                    </a:lnTo>
                    <a:lnTo>
                      <a:pt x="41" y="43"/>
                    </a:lnTo>
                    <a:lnTo>
                      <a:pt x="37" y="48"/>
                    </a:lnTo>
                    <a:lnTo>
                      <a:pt x="28" y="46"/>
                    </a:lnTo>
                    <a:lnTo>
                      <a:pt x="24" y="38"/>
                    </a:lnTo>
                    <a:lnTo>
                      <a:pt x="15" y="37"/>
                    </a:lnTo>
                  </a:path>
                </a:pathLst>
              </a:custGeom>
              <a:noFill/>
              <a:ln w="3175">
                <a:solidFill>
                  <a:srgbClr val="000000"/>
                </a:solidFill>
                <a:miter lim="800000"/>
                <a:headEnd/>
                <a:tailEnd/>
              </a:ln>
            </p:spPr>
            <p:txBody>
              <a:bodyPr/>
              <a:lstStyle/>
              <a:p>
                <a:pPr algn="ctr" eaLnBrk="0" hangingPunct="0"/>
                <a:endParaRPr lang="en-US" dirty="0"/>
              </a:p>
            </p:txBody>
          </p:sp>
          <p:sp>
            <p:nvSpPr>
              <p:cNvPr id="284" name="Line 4693"/>
              <p:cNvSpPr>
                <a:spLocks noChangeShapeType="1"/>
              </p:cNvSpPr>
              <p:nvPr/>
            </p:nvSpPr>
            <p:spPr bwMode="auto">
              <a:xfrm>
                <a:off x="5032" y="3272"/>
                <a:ext cx="1" cy="1"/>
              </a:xfrm>
              <a:prstGeom prst="line">
                <a:avLst/>
              </a:prstGeom>
              <a:noFill/>
              <a:ln w="3175">
                <a:solidFill>
                  <a:srgbClr val="000000"/>
                </a:solidFill>
                <a:miter lim="800000"/>
                <a:headEnd/>
                <a:tailEnd/>
              </a:ln>
            </p:spPr>
            <p:txBody>
              <a:bodyPr/>
              <a:lstStyle/>
              <a:p>
                <a:endParaRPr lang="en-US" dirty="0"/>
              </a:p>
            </p:txBody>
          </p:sp>
          <p:sp>
            <p:nvSpPr>
              <p:cNvPr id="285" name="Freeform 4694"/>
              <p:cNvSpPr>
                <a:spLocks/>
              </p:cNvSpPr>
              <p:nvPr/>
            </p:nvSpPr>
            <p:spPr bwMode="auto">
              <a:xfrm>
                <a:off x="5030" y="3272"/>
                <a:ext cx="4" cy="3"/>
              </a:xfrm>
              <a:custGeom>
                <a:avLst/>
                <a:gdLst>
                  <a:gd name="T0" fmla="*/ 2 w 4"/>
                  <a:gd name="T1" fmla="*/ 0 h 3"/>
                  <a:gd name="T2" fmla="*/ 4 w 4"/>
                  <a:gd name="T3" fmla="*/ 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lnTo>
                      <a:pt x="4"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286" name="Line 4695"/>
              <p:cNvSpPr>
                <a:spLocks noChangeShapeType="1"/>
              </p:cNvSpPr>
              <p:nvPr/>
            </p:nvSpPr>
            <p:spPr bwMode="auto">
              <a:xfrm>
                <a:off x="5030" y="3272"/>
                <a:ext cx="2" cy="1"/>
              </a:xfrm>
              <a:prstGeom prst="line">
                <a:avLst/>
              </a:prstGeom>
              <a:noFill/>
              <a:ln w="3175">
                <a:solidFill>
                  <a:srgbClr val="000000"/>
                </a:solidFill>
                <a:miter lim="800000"/>
                <a:headEnd/>
                <a:tailEnd/>
              </a:ln>
            </p:spPr>
            <p:txBody>
              <a:bodyPr/>
              <a:lstStyle/>
              <a:p>
                <a:endParaRPr lang="en-US" dirty="0"/>
              </a:p>
            </p:txBody>
          </p:sp>
          <p:sp>
            <p:nvSpPr>
              <p:cNvPr id="287" name="Line 4696"/>
              <p:cNvSpPr>
                <a:spLocks noChangeShapeType="1"/>
              </p:cNvSpPr>
              <p:nvPr/>
            </p:nvSpPr>
            <p:spPr bwMode="auto">
              <a:xfrm>
                <a:off x="5006" y="3272"/>
                <a:ext cx="1" cy="1"/>
              </a:xfrm>
              <a:prstGeom prst="line">
                <a:avLst/>
              </a:prstGeom>
              <a:noFill/>
              <a:ln w="3175">
                <a:solidFill>
                  <a:srgbClr val="000000"/>
                </a:solidFill>
                <a:miter lim="800000"/>
                <a:headEnd/>
                <a:tailEnd/>
              </a:ln>
            </p:spPr>
            <p:txBody>
              <a:bodyPr/>
              <a:lstStyle/>
              <a:p>
                <a:endParaRPr lang="en-US" dirty="0"/>
              </a:p>
            </p:txBody>
          </p:sp>
          <p:sp>
            <p:nvSpPr>
              <p:cNvPr id="288" name="Line 4697"/>
              <p:cNvSpPr>
                <a:spLocks noChangeShapeType="1"/>
              </p:cNvSpPr>
              <p:nvPr/>
            </p:nvSpPr>
            <p:spPr bwMode="auto">
              <a:xfrm flipH="1">
                <a:off x="5005" y="3272"/>
                <a:ext cx="1" cy="1"/>
              </a:xfrm>
              <a:prstGeom prst="line">
                <a:avLst/>
              </a:prstGeom>
              <a:noFill/>
              <a:ln w="3175">
                <a:solidFill>
                  <a:srgbClr val="000000"/>
                </a:solidFill>
                <a:miter lim="800000"/>
                <a:headEnd/>
                <a:tailEnd/>
              </a:ln>
            </p:spPr>
            <p:txBody>
              <a:bodyPr/>
              <a:lstStyle/>
              <a:p>
                <a:endParaRPr lang="en-US" dirty="0"/>
              </a:p>
            </p:txBody>
          </p:sp>
          <p:sp>
            <p:nvSpPr>
              <p:cNvPr id="289" name="Line 4698"/>
              <p:cNvSpPr>
                <a:spLocks noChangeShapeType="1"/>
              </p:cNvSpPr>
              <p:nvPr/>
            </p:nvSpPr>
            <p:spPr bwMode="auto">
              <a:xfrm>
                <a:off x="5005" y="3272"/>
                <a:ext cx="1" cy="1"/>
              </a:xfrm>
              <a:prstGeom prst="line">
                <a:avLst/>
              </a:prstGeom>
              <a:noFill/>
              <a:ln w="3175">
                <a:solidFill>
                  <a:srgbClr val="000000"/>
                </a:solidFill>
                <a:miter lim="800000"/>
                <a:headEnd/>
                <a:tailEnd/>
              </a:ln>
            </p:spPr>
            <p:txBody>
              <a:bodyPr/>
              <a:lstStyle/>
              <a:p>
                <a:endParaRPr lang="en-US" dirty="0"/>
              </a:p>
            </p:txBody>
          </p:sp>
          <p:sp>
            <p:nvSpPr>
              <p:cNvPr id="290" name="Line 4699"/>
              <p:cNvSpPr>
                <a:spLocks noChangeShapeType="1"/>
              </p:cNvSpPr>
              <p:nvPr/>
            </p:nvSpPr>
            <p:spPr bwMode="auto">
              <a:xfrm flipH="1">
                <a:off x="5027" y="3272"/>
                <a:ext cx="2" cy="2"/>
              </a:xfrm>
              <a:prstGeom prst="line">
                <a:avLst/>
              </a:prstGeom>
              <a:noFill/>
              <a:ln w="3175">
                <a:solidFill>
                  <a:srgbClr val="000000"/>
                </a:solidFill>
                <a:miter lim="800000"/>
                <a:headEnd/>
                <a:tailEnd/>
              </a:ln>
            </p:spPr>
            <p:txBody>
              <a:bodyPr/>
              <a:lstStyle/>
              <a:p>
                <a:endParaRPr lang="en-US" dirty="0"/>
              </a:p>
            </p:txBody>
          </p:sp>
          <p:sp>
            <p:nvSpPr>
              <p:cNvPr id="291" name="Line 4700"/>
              <p:cNvSpPr>
                <a:spLocks noChangeShapeType="1"/>
              </p:cNvSpPr>
              <p:nvPr/>
            </p:nvSpPr>
            <p:spPr bwMode="auto">
              <a:xfrm flipV="1">
                <a:off x="5027" y="3272"/>
                <a:ext cx="1" cy="2"/>
              </a:xfrm>
              <a:prstGeom prst="line">
                <a:avLst/>
              </a:prstGeom>
              <a:noFill/>
              <a:ln w="3175">
                <a:solidFill>
                  <a:srgbClr val="000000"/>
                </a:solidFill>
                <a:miter lim="800000"/>
                <a:headEnd/>
                <a:tailEnd/>
              </a:ln>
            </p:spPr>
            <p:txBody>
              <a:bodyPr/>
              <a:lstStyle/>
              <a:p>
                <a:endParaRPr lang="en-US" dirty="0"/>
              </a:p>
            </p:txBody>
          </p:sp>
          <p:sp>
            <p:nvSpPr>
              <p:cNvPr id="292" name="Line 4701"/>
              <p:cNvSpPr>
                <a:spLocks noChangeShapeType="1"/>
              </p:cNvSpPr>
              <p:nvPr/>
            </p:nvSpPr>
            <p:spPr bwMode="auto">
              <a:xfrm>
                <a:off x="5027" y="3272"/>
                <a:ext cx="2" cy="1"/>
              </a:xfrm>
              <a:prstGeom prst="line">
                <a:avLst/>
              </a:prstGeom>
              <a:noFill/>
              <a:ln w="3175">
                <a:solidFill>
                  <a:srgbClr val="000000"/>
                </a:solidFill>
                <a:miter lim="800000"/>
                <a:headEnd/>
                <a:tailEnd/>
              </a:ln>
            </p:spPr>
            <p:txBody>
              <a:bodyPr/>
              <a:lstStyle/>
              <a:p>
                <a:endParaRPr lang="en-US" dirty="0"/>
              </a:p>
            </p:txBody>
          </p:sp>
          <p:sp>
            <p:nvSpPr>
              <p:cNvPr id="293" name="Line 4702"/>
              <p:cNvSpPr>
                <a:spLocks noChangeShapeType="1"/>
              </p:cNvSpPr>
              <p:nvPr/>
            </p:nvSpPr>
            <p:spPr bwMode="auto">
              <a:xfrm>
                <a:off x="5022" y="3272"/>
                <a:ext cx="2" cy="1"/>
              </a:xfrm>
              <a:prstGeom prst="line">
                <a:avLst/>
              </a:prstGeom>
              <a:noFill/>
              <a:ln w="3175">
                <a:solidFill>
                  <a:srgbClr val="000000"/>
                </a:solidFill>
                <a:miter lim="800000"/>
                <a:headEnd/>
                <a:tailEnd/>
              </a:ln>
            </p:spPr>
            <p:txBody>
              <a:bodyPr/>
              <a:lstStyle/>
              <a:p>
                <a:endParaRPr lang="en-US" dirty="0"/>
              </a:p>
            </p:txBody>
          </p:sp>
          <p:sp>
            <p:nvSpPr>
              <p:cNvPr id="294" name="Line 4703"/>
              <p:cNvSpPr>
                <a:spLocks noChangeShapeType="1"/>
              </p:cNvSpPr>
              <p:nvPr/>
            </p:nvSpPr>
            <p:spPr bwMode="auto">
              <a:xfrm>
                <a:off x="5024" y="3272"/>
                <a:ext cx="1" cy="1"/>
              </a:xfrm>
              <a:prstGeom prst="line">
                <a:avLst/>
              </a:prstGeom>
              <a:noFill/>
              <a:ln w="3175">
                <a:solidFill>
                  <a:srgbClr val="000000"/>
                </a:solidFill>
                <a:miter lim="800000"/>
                <a:headEnd/>
                <a:tailEnd/>
              </a:ln>
            </p:spPr>
            <p:txBody>
              <a:bodyPr/>
              <a:lstStyle/>
              <a:p>
                <a:endParaRPr lang="en-US" dirty="0"/>
              </a:p>
            </p:txBody>
          </p:sp>
          <p:sp>
            <p:nvSpPr>
              <p:cNvPr id="295" name="Line 4704"/>
              <p:cNvSpPr>
                <a:spLocks noChangeShapeType="1"/>
              </p:cNvSpPr>
              <p:nvPr/>
            </p:nvSpPr>
            <p:spPr bwMode="auto">
              <a:xfrm>
                <a:off x="5024" y="3272"/>
                <a:ext cx="2" cy="1"/>
              </a:xfrm>
              <a:prstGeom prst="line">
                <a:avLst/>
              </a:prstGeom>
              <a:noFill/>
              <a:ln w="3175">
                <a:solidFill>
                  <a:srgbClr val="000000"/>
                </a:solidFill>
                <a:miter lim="800000"/>
                <a:headEnd/>
                <a:tailEnd/>
              </a:ln>
            </p:spPr>
            <p:txBody>
              <a:bodyPr/>
              <a:lstStyle/>
              <a:p>
                <a:endParaRPr lang="en-US" dirty="0"/>
              </a:p>
            </p:txBody>
          </p:sp>
          <p:sp>
            <p:nvSpPr>
              <p:cNvPr id="296" name="Freeform 4705"/>
              <p:cNvSpPr>
                <a:spLocks/>
              </p:cNvSpPr>
              <p:nvPr/>
            </p:nvSpPr>
            <p:spPr bwMode="auto">
              <a:xfrm>
                <a:off x="5022" y="3272"/>
                <a:ext cx="5" cy="5"/>
              </a:xfrm>
              <a:custGeom>
                <a:avLst/>
                <a:gdLst>
                  <a:gd name="T0" fmla="*/ 4 w 5"/>
                  <a:gd name="T1" fmla="*/ 0 h 5"/>
                  <a:gd name="T2" fmla="*/ 5 w 5"/>
                  <a:gd name="T3" fmla="*/ 3 h 5"/>
                  <a:gd name="T4" fmla="*/ 0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4" y="0"/>
                    </a:moveTo>
                    <a:lnTo>
                      <a:pt x="5"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297" name="Line 4706"/>
              <p:cNvSpPr>
                <a:spLocks noChangeShapeType="1"/>
              </p:cNvSpPr>
              <p:nvPr/>
            </p:nvSpPr>
            <p:spPr bwMode="auto">
              <a:xfrm flipV="1">
                <a:off x="5022" y="3272"/>
                <a:ext cx="1" cy="5"/>
              </a:xfrm>
              <a:prstGeom prst="line">
                <a:avLst/>
              </a:prstGeom>
              <a:noFill/>
              <a:ln w="3175">
                <a:solidFill>
                  <a:srgbClr val="000000"/>
                </a:solidFill>
                <a:miter lim="800000"/>
                <a:headEnd/>
                <a:tailEnd/>
              </a:ln>
            </p:spPr>
            <p:txBody>
              <a:bodyPr/>
              <a:lstStyle/>
              <a:p>
                <a:endParaRPr lang="en-US" dirty="0"/>
              </a:p>
            </p:txBody>
          </p:sp>
          <p:sp>
            <p:nvSpPr>
              <p:cNvPr id="298" name="Line 4707"/>
              <p:cNvSpPr>
                <a:spLocks noChangeShapeType="1"/>
              </p:cNvSpPr>
              <p:nvPr/>
            </p:nvSpPr>
            <p:spPr bwMode="auto">
              <a:xfrm>
                <a:off x="5021" y="3272"/>
                <a:ext cx="1" cy="1"/>
              </a:xfrm>
              <a:prstGeom prst="line">
                <a:avLst/>
              </a:prstGeom>
              <a:noFill/>
              <a:ln w="3175">
                <a:solidFill>
                  <a:srgbClr val="000000"/>
                </a:solidFill>
                <a:miter lim="800000"/>
                <a:headEnd/>
                <a:tailEnd/>
              </a:ln>
            </p:spPr>
            <p:txBody>
              <a:bodyPr/>
              <a:lstStyle/>
              <a:p>
                <a:endParaRPr lang="en-US" dirty="0"/>
              </a:p>
            </p:txBody>
          </p:sp>
          <p:sp>
            <p:nvSpPr>
              <p:cNvPr id="299" name="Line 4708"/>
              <p:cNvSpPr>
                <a:spLocks noChangeShapeType="1"/>
              </p:cNvSpPr>
              <p:nvPr/>
            </p:nvSpPr>
            <p:spPr bwMode="auto">
              <a:xfrm flipH="1">
                <a:off x="5021" y="3272"/>
                <a:ext cx="1" cy="5"/>
              </a:xfrm>
              <a:prstGeom prst="line">
                <a:avLst/>
              </a:prstGeom>
              <a:noFill/>
              <a:ln w="3175">
                <a:solidFill>
                  <a:srgbClr val="000000"/>
                </a:solidFill>
                <a:miter lim="800000"/>
                <a:headEnd/>
                <a:tailEnd/>
              </a:ln>
            </p:spPr>
            <p:txBody>
              <a:bodyPr/>
              <a:lstStyle/>
              <a:p>
                <a:endParaRPr lang="en-US" dirty="0"/>
              </a:p>
            </p:txBody>
          </p:sp>
          <p:sp>
            <p:nvSpPr>
              <p:cNvPr id="300" name="Line 4709"/>
              <p:cNvSpPr>
                <a:spLocks noChangeShapeType="1"/>
              </p:cNvSpPr>
              <p:nvPr/>
            </p:nvSpPr>
            <p:spPr bwMode="auto">
              <a:xfrm flipV="1">
                <a:off x="5021" y="3272"/>
                <a:ext cx="1" cy="5"/>
              </a:xfrm>
              <a:prstGeom prst="line">
                <a:avLst/>
              </a:prstGeom>
              <a:noFill/>
              <a:ln w="3175">
                <a:solidFill>
                  <a:srgbClr val="000000"/>
                </a:solidFill>
                <a:miter lim="800000"/>
                <a:headEnd/>
                <a:tailEnd/>
              </a:ln>
            </p:spPr>
            <p:txBody>
              <a:bodyPr/>
              <a:lstStyle/>
              <a:p>
                <a:endParaRPr lang="en-US" dirty="0"/>
              </a:p>
            </p:txBody>
          </p:sp>
          <p:sp>
            <p:nvSpPr>
              <p:cNvPr id="301" name="Line 4710"/>
              <p:cNvSpPr>
                <a:spLocks noChangeShapeType="1"/>
              </p:cNvSpPr>
              <p:nvPr/>
            </p:nvSpPr>
            <p:spPr bwMode="auto">
              <a:xfrm>
                <a:off x="5018" y="3272"/>
                <a:ext cx="1" cy="1"/>
              </a:xfrm>
              <a:prstGeom prst="line">
                <a:avLst/>
              </a:prstGeom>
              <a:noFill/>
              <a:ln w="3175">
                <a:solidFill>
                  <a:srgbClr val="000000"/>
                </a:solidFill>
                <a:miter lim="800000"/>
                <a:headEnd/>
                <a:tailEnd/>
              </a:ln>
            </p:spPr>
            <p:txBody>
              <a:bodyPr/>
              <a:lstStyle/>
              <a:p>
                <a:endParaRPr lang="en-US" dirty="0"/>
              </a:p>
            </p:txBody>
          </p:sp>
          <p:sp>
            <p:nvSpPr>
              <p:cNvPr id="302" name="Line 4711"/>
              <p:cNvSpPr>
                <a:spLocks noChangeShapeType="1"/>
              </p:cNvSpPr>
              <p:nvPr/>
            </p:nvSpPr>
            <p:spPr bwMode="auto">
              <a:xfrm flipH="1">
                <a:off x="5016" y="3272"/>
                <a:ext cx="2" cy="1"/>
              </a:xfrm>
              <a:prstGeom prst="line">
                <a:avLst/>
              </a:prstGeom>
              <a:noFill/>
              <a:ln w="3175">
                <a:solidFill>
                  <a:srgbClr val="000000"/>
                </a:solidFill>
                <a:miter lim="800000"/>
                <a:headEnd/>
                <a:tailEnd/>
              </a:ln>
            </p:spPr>
            <p:txBody>
              <a:bodyPr/>
              <a:lstStyle/>
              <a:p>
                <a:endParaRPr lang="en-US" dirty="0"/>
              </a:p>
            </p:txBody>
          </p:sp>
          <p:sp>
            <p:nvSpPr>
              <p:cNvPr id="303" name="Line 4712"/>
              <p:cNvSpPr>
                <a:spLocks noChangeShapeType="1"/>
              </p:cNvSpPr>
              <p:nvPr/>
            </p:nvSpPr>
            <p:spPr bwMode="auto">
              <a:xfrm>
                <a:off x="5016" y="3272"/>
                <a:ext cx="2" cy="1"/>
              </a:xfrm>
              <a:prstGeom prst="line">
                <a:avLst/>
              </a:prstGeom>
              <a:noFill/>
              <a:ln w="3175">
                <a:solidFill>
                  <a:srgbClr val="000000"/>
                </a:solidFill>
                <a:miter lim="800000"/>
                <a:headEnd/>
                <a:tailEnd/>
              </a:ln>
            </p:spPr>
            <p:txBody>
              <a:bodyPr/>
              <a:lstStyle/>
              <a:p>
                <a:endParaRPr lang="en-US" dirty="0"/>
              </a:p>
            </p:txBody>
          </p:sp>
          <p:sp>
            <p:nvSpPr>
              <p:cNvPr id="304" name="Line 4713"/>
              <p:cNvSpPr>
                <a:spLocks noChangeShapeType="1"/>
              </p:cNvSpPr>
              <p:nvPr/>
            </p:nvSpPr>
            <p:spPr bwMode="auto">
              <a:xfrm>
                <a:off x="4998" y="3272"/>
                <a:ext cx="2" cy="1"/>
              </a:xfrm>
              <a:prstGeom prst="line">
                <a:avLst/>
              </a:prstGeom>
              <a:noFill/>
              <a:ln w="3175">
                <a:solidFill>
                  <a:srgbClr val="000000"/>
                </a:solidFill>
                <a:miter lim="800000"/>
                <a:headEnd/>
                <a:tailEnd/>
              </a:ln>
            </p:spPr>
            <p:txBody>
              <a:bodyPr/>
              <a:lstStyle/>
              <a:p>
                <a:endParaRPr lang="en-US" dirty="0"/>
              </a:p>
            </p:txBody>
          </p:sp>
          <p:sp>
            <p:nvSpPr>
              <p:cNvPr id="305" name="Line 4714"/>
              <p:cNvSpPr>
                <a:spLocks noChangeShapeType="1"/>
              </p:cNvSpPr>
              <p:nvPr/>
            </p:nvSpPr>
            <p:spPr bwMode="auto">
              <a:xfrm flipH="1">
                <a:off x="4998" y="3272"/>
                <a:ext cx="2" cy="1"/>
              </a:xfrm>
              <a:prstGeom prst="line">
                <a:avLst/>
              </a:prstGeom>
              <a:noFill/>
              <a:ln w="3175">
                <a:solidFill>
                  <a:srgbClr val="000000"/>
                </a:solidFill>
                <a:miter lim="800000"/>
                <a:headEnd/>
                <a:tailEnd/>
              </a:ln>
            </p:spPr>
            <p:txBody>
              <a:bodyPr/>
              <a:lstStyle/>
              <a:p>
                <a:endParaRPr lang="en-US" dirty="0"/>
              </a:p>
            </p:txBody>
          </p:sp>
          <p:sp>
            <p:nvSpPr>
              <p:cNvPr id="306" name="Line 4715"/>
              <p:cNvSpPr>
                <a:spLocks noChangeShapeType="1"/>
              </p:cNvSpPr>
              <p:nvPr/>
            </p:nvSpPr>
            <p:spPr bwMode="auto">
              <a:xfrm>
                <a:off x="5008" y="3272"/>
                <a:ext cx="3" cy="1"/>
              </a:xfrm>
              <a:prstGeom prst="line">
                <a:avLst/>
              </a:prstGeom>
              <a:noFill/>
              <a:ln w="3175">
                <a:solidFill>
                  <a:srgbClr val="000000"/>
                </a:solidFill>
                <a:miter lim="800000"/>
                <a:headEnd/>
                <a:tailEnd/>
              </a:ln>
            </p:spPr>
            <p:txBody>
              <a:bodyPr/>
              <a:lstStyle/>
              <a:p>
                <a:endParaRPr lang="en-US" dirty="0"/>
              </a:p>
            </p:txBody>
          </p:sp>
          <p:sp>
            <p:nvSpPr>
              <p:cNvPr id="307" name="Line 4716"/>
              <p:cNvSpPr>
                <a:spLocks noChangeShapeType="1"/>
              </p:cNvSpPr>
              <p:nvPr/>
            </p:nvSpPr>
            <p:spPr bwMode="auto">
              <a:xfrm flipH="1">
                <a:off x="5006" y="3272"/>
                <a:ext cx="5" cy="1"/>
              </a:xfrm>
              <a:prstGeom prst="line">
                <a:avLst/>
              </a:prstGeom>
              <a:noFill/>
              <a:ln w="3175">
                <a:solidFill>
                  <a:srgbClr val="000000"/>
                </a:solidFill>
                <a:miter lim="800000"/>
                <a:headEnd/>
                <a:tailEnd/>
              </a:ln>
            </p:spPr>
            <p:txBody>
              <a:bodyPr/>
              <a:lstStyle/>
              <a:p>
                <a:endParaRPr lang="en-US" dirty="0"/>
              </a:p>
            </p:txBody>
          </p:sp>
          <p:sp>
            <p:nvSpPr>
              <p:cNvPr id="308" name="Line 4717"/>
              <p:cNvSpPr>
                <a:spLocks noChangeShapeType="1"/>
              </p:cNvSpPr>
              <p:nvPr/>
            </p:nvSpPr>
            <p:spPr bwMode="auto">
              <a:xfrm flipH="1">
                <a:off x="5005" y="3272"/>
                <a:ext cx="1" cy="1"/>
              </a:xfrm>
              <a:prstGeom prst="line">
                <a:avLst/>
              </a:prstGeom>
              <a:noFill/>
              <a:ln w="3175">
                <a:solidFill>
                  <a:srgbClr val="000000"/>
                </a:solidFill>
                <a:miter lim="800000"/>
                <a:headEnd/>
                <a:tailEnd/>
              </a:ln>
            </p:spPr>
            <p:txBody>
              <a:bodyPr/>
              <a:lstStyle/>
              <a:p>
                <a:endParaRPr lang="en-US" dirty="0"/>
              </a:p>
            </p:txBody>
          </p:sp>
          <p:sp>
            <p:nvSpPr>
              <p:cNvPr id="309" name="Line 4718"/>
              <p:cNvSpPr>
                <a:spLocks noChangeShapeType="1"/>
              </p:cNvSpPr>
              <p:nvPr/>
            </p:nvSpPr>
            <p:spPr bwMode="auto">
              <a:xfrm>
                <a:off x="5005" y="3272"/>
                <a:ext cx="1" cy="1"/>
              </a:xfrm>
              <a:prstGeom prst="line">
                <a:avLst/>
              </a:prstGeom>
              <a:noFill/>
              <a:ln w="3175">
                <a:solidFill>
                  <a:srgbClr val="000000"/>
                </a:solidFill>
                <a:miter lim="800000"/>
                <a:headEnd/>
                <a:tailEnd/>
              </a:ln>
            </p:spPr>
            <p:txBody>
              <a:bodyPr/>
              <a:lstStyle/>
              <a:p>
                <a:endParaRPr lang="en-US" dirty="0"/>
              </a:p>
            </p:txBody>
          </p:sp>
          <p:sp>
            <p:nvSpPr>
              <p:cNvPr id="310" name="Line 4719"/>
              <p:cNvSpPr>
                <a:spLocks noChangeShapeType="1"/>
              </p:cNvSpPr>
              <p:nvPr/>
            </p:nvSpPr>
            <p:spPr bwMode="auto">
              <a:xfrm>
                <a:off x="5006" y="3272"/>
                <a:ext cx="2" cy="1"/>
              </a:xfrm>
              <a:prstGeom prst="line">
                <a:avLst/>
              </a:prstGeom>
              <a:noFill/>
              <a:ln w="3175">
                <a:solidFill>
                  <a:srgbClr val="000000"/>
                </a:solidFill>
                <a:miter lim="800000"/>
                <a:headEnd/>
                <a:tailEnd/>
              </a:ln>
            </p:spPr>
            <p:txBody>
              <a:bodyPr/>
              <a:lstStyle/>
              <a:p>
                <a:endParaRPr lang="en-US" dirty="0"/>
              </a:p>
            </p:txBody>
          </p:sp>
          <p:sp>
            <p:nvSpPr>
              <p:cNvPr id="311" name="Line 4720"/>
              <p:cNvSpPr>
                <a:spLocks noChangeShapeType="1"/>
              </p:cNvSpPr>
              <p:nvPr/>
            </p:nvSpPr>
            <p:spPr bwMode="auto">
              <a:xfrm>
                <a:off x="4998" y="3272"/>
                <a:ext cx="2" cy="1"/>
              </a:xfrm>
              <a:prstGeom prst="line">
                <a:avLst/>
              </a:prstGeom>
              <a:noFill/>
              <a:ln w="3175">
                <a:solidFill>
                  <a:srgbClr val="000000"/>
                </a:solidFill>
                <a:miter lim="800000"/>
                <a:headEnd/>
                <a:tailEnd/>
              </a:ln>
            </p:spPr>
            <p:txBody>
              <a:bodyPr/>
              <a:lstStyle/>
              <a:p>
                <a:endParaRPr lang="en-US" dirty="0"/>
              </a:p>
            </p:txBody>
          </p:sp>
          <p:sp>
            <p:nvSpPr>
              <p:cNvPr id="312" name="Freeform 4721"/>
              <p:cNvSpPr>
                <a:spLocks/>
              </p:cNvSpPr>
              <p:nvPr/>
            </p:nvSpPr>
            <p:spPr bwMode="auto">
              <a:xfrm>
                <a:off x="4998" y="3272"/>
                <a:ext cx="3" cy="3"/>
              </a:xfrm>
              <a:custGeom>
                <a:avLst/>
                <a:gdLst>
                  <a:gd name="T0" fmla="*/ 2 w 3"/>
                  <a:gd name="T1" fmla="*/ 0 h 3"/>
                  <a:gd name="T2" fmla="*/ 3 w 3"/>
                  <a:gd name="T3" fmla="*/ 3 h 3"/>
                  <a:gd name="T4" fmla="*/ 0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0"/>
                    </a:moveTo>
                    <a:lnTo>
                      <a:pt x="3"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13" name="Line 4722"/>
              <p:cNvSpPr>
                <a:spLocks noChangeShapeType="1"/>
              </p:cNvSpPr>
              <p:nvPr/>
            </p:nvSpPr>
            <p:spPr bwMode="auto">
              <a:xfrm flipV="1">
                <a:off x="4998" y="3272"/>
                <a:ext cx="1" cy="3"/>
              </a:xfrm>
              <a:prstGeom prst="line">
                <a:avLst/>
              </a:prstGeom>
              <a:noFill/>
              <a:ln w="3175">
                <a:solidFill>
                  <a:srgbClr val="000000"/>
                </a:solidFill>
                <a:miter lim="800000"/>
                <a:headEnd/>
                <a:tailEnd/>
              </a:ln>
            </p:spPr>
            <p:txBody>
              <a:bodyPr/>
              <a:lstStyle/>
              <a:p>
                <a:endParaRPr lang="en-US" dirty="0"/>
              </a:p>
            </p:txBody>
          </p:sp>
          <p:sp>
            <p:nvSpPr>
              <p:cNvPr id="314" name="Line 4723"/>
              <p:cNvSpPr>
                <a:spLocks noChangeShapeType="1"/>
              </p:cNvSpPr>
              <p:nvPr/>
            </p:nvSpPr>
            <p:spPr bwMode="auto">
              <a:xfrm>
                <a:off x="4993" y="3272"/>
                <a:ext cx="2" cy="1"/>
              </a:xfrm>
              <a:prstGeom prst="line">
                <a:avLst/>
              </a:prstGeom>
              <a:noFill/>
              <a:ln w="3175">
                <a:solidFill>
                  <a:srgbClr val="000000"/>
                </a:solidFill>
                <a:miter lim="800000"/>
                <a:headEnd/>
                <a:tailEnd/>
              </a:ln>
            </p:spPr>
            <p:txBody>
              <a:bodyPr/>
              <a:lstStyle/>
              <a:p>
                <a:endParaRPr lang="en-US" dirty="0"/>
              </a:p>
            </p:txBody>
          </p:sp>
          <p:sp>
            <p:nvSpPr>
              <p:cNvPr id="315" name="Line 4724"/>
              <p:cNvSpPr>
                <a:spLocks noChangeShapeType="1"/>
              </p:cNvSpPr>
              <p:nvPr/>
            </p:nvSpPr>
            <p:spPr bwMode="auto">
              <a:xfrm>
                <a:off x="4993" y="3272"/>
                <a:ext cx="2" cy="1"/>
              </a:xfrm>
              <a:prstGeom prst="line">
                <a:avLst/>
              </a:prstGeom>
              <a:noFill/>
              <a:ln w="3175">
                <a:solidFill>
                  <a:srgbClr val="000000"/>
                </a:solidFill>
                <a:miter lim="800000"/>
                <a:headEnd/>
                <a:tailEnd/>
              </a:ln>
            </p:spPr>
            <p:txBody>
              <a:bodyPr/>
              <a:lstStyle/>
              <a:p>
                <a:endParaRPr lang="en-US" dirty="0"/>
              </a:p>
            </p:txBody>
          </p:sp>
          <p:sp>
            <p:nvSpPr>
              <p:cNvPr id="316" name="Freeform 4725"/>
              <p:cNvSpPr>
                <a:spLocks/>
              </p:cNvSpPr>
              <p:nvPr/>
            </p:nvSpPr>
            <p:spPr bwMode="auto">
              <a:xfrm>
                <a:off x="5555" y="3275"/>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17" name="Freeform 4726"/>
              <p:cNvSpPr>
                <a:spLocks/>
              </p:cNvSpPr>
              <p:nvPr/>
            </p:nvSpPr>
            <p:spPr bwMode="auto">
              <a:xfrm>
                <a:off x="5545" y="3275"/>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18" name="Freeform 4727"/>
              <p:cNvSpPr>
                <a:spLocks/>
              </p:cNvSpPr>
              <p:nvPr/>
            </p:nvSpPr>
            <p:spPr bwMode="auto">
              <a:xfrm>
                <a:off x="5559" y="3277"/>
                <a:ext cx="10" cy="3"/>
              </a:xfrm>
              <a:custGeom>
                <a:avLst/>
                <a:gdLst>
                  <a:gd name="T0" fmla="*/ 5 w 10"/>
                  <a:gd name="T1" fmla="*/ 3 h 3"/>
                  <a:gd name="T2" fmla="*/ 0 w 10"/>
                  <a:gd name="T3" fmla="*/ 0 h 3"/>
                  <a:gd name="T4" fmla="*/ 10 w 10"/>
                  <a:gd name="T5" fmla="*/ 1 h 3"/>
                  <a:gd name="T6" fmla="*/ 5 w 10"/>
                  <a:gd name="T7" fmla="*/ 3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5" y="3"/>
                    </a:moveTo>
                    <a:lnTo>
                      <a:pt x="0" y="0"/>
                    </a:lnTo>
                    <a:lnTo>
                      <a:pt x="10" y="1"/>
                    </a:lnTo>
                    <a:lnTo>
                      <a:pt x="5" y="3"/>
                    </a:lnTo>
                  </a:path>
                </a:pathLst>
              </a:custGeom>
              <a:noFill/>
              <a:ln w="3175">
                <a:solidFill>
                  <a:srgbClr val="000000"/>
                </a:solidFill>
                <a:miter lim="800000"/>
                <a:headEnd/>
                <a:tailEnd/>
              </a:ln>
            </p:spPr>
            <p:txBody>
              <a:bodyPr/>
              <a:lstStyle/>
              <a:p>
                <a:pPr algn="ctr" eaLnBrk="0" hangingPunct="0"/>
                <a:endParaRPr lang="en-US" dirty="0"/>
              </a:p>
            </p:txBody>
          </p:sp>
          <p:sp>
            <p:nvSpPr>
              <p:cNvPr id="319" name="Freeform 4728"/>
              <p:cNvSpPr>
                <a:spLocks/>
              </p:cNvSpPr>
              <p:nvPr/>
            </p:nvSpPr>
            <p:spPr bwMode="auto">
              <a:xfrm>
                <a:off x="5547" y="3282"/>
                <a:ext cx="16" cy="9"/>
              </a:xfrm>
              <a:custGeom>
                <a:avLst/>
                <a:gdLst>
                  <a:gd name="T0" fmla="*/ 6 w 16"/>
                  <a:gd name="T1" fmla="*/ 9 h 9"/>
                  <a:gd name="T2" fmla="*/ 0 w 16"/>
                  <a:gd name="T3" fmla="*/ 3 h 9"/>
                  <a:gd name="T4" fmla="*/ 6 w 16"/>
                  <a:gd name="T5" fmla="*/ 6 h 9"/>
                  <a:gd name="T6" fmla="*/ 3 w 16"/>
                  <a:gd name="T7" fmla="*/ 1 h 9"/>
                  <a:gd name="T8" fmla="*/ 8 w 16"/>
                  <a:gd name="T9" fmla="*/ 6 h 9"/>
                  <a:gd name="T10" fmla="*/ 12 w 16"/>
                  <a:gd name="T11" fmla="*/ 0 h 9"/>
                  <a:gd name="T12" fmla="*/ 14 w 16"/>
                  <a:gd name="T13" fmla="*/ 3 h 9"/>
                  <a:gd name="T14" fmla="*/ 16 w 16"/>
                  <a:gd name="T15" fmla="*/ 1 h 9"/>
                  <a:gd name="T16" fmla="*/ 14 w 16"/>
                  <a:gd name="T17" fmla="*/ 6 h 9"/>
                  <a:gd name="T18" fmla="*/ 6 w 16"/>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9"/>
                  <a:gd name="T32" fmla="*/ 16 w 1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9">
                    <a:moveTo>
                      <a:pt x="6" y="9"/>
                    </a:moveTo>
                    <a:lnTo>
                      <a:pt x="0" y="3"/>
                    </a:lnTo>
                    <a:lnTo>
                      <a:pt x="6" y="6"/>
                    </a:lnTo>
                    <a:lnTo>
                      <a:pt x="3" y="1"/>
                    </a:lnTo>
                    <a:lnTo>
                      <a:pt x="8" y="6"/>
                    </a:lnTo>
                    <a:lnTo>
                      <a:pt x="12" y="0"/>
                    </a:lnTo>
                    <a:lnTo>
                      <a:pt x="14" y="3"/>
                    </a:lnTo>
                    <a:lnTo>
                      <a:pt x="16" y="1"/>
                    </a:lnTo>
                    <a:lnTo>
                      <a:pt x="14" y="6"/>
                    </a:lnTo>
                    <a:lnTo>
                      <a:pt x="6" y="9"/>
                    </a:lnTo>
                  </a:path>
                </a:pathLst>
              </a:custGeom>
              <a:noFill/>
              <a:ln w="3175">
                <a:solidFill>
                  <a:srgbClr val="000000"/>
                </a:solidFill>
                <a:miter lim="800000"/>
                <a:headEnd/>
                <a:tailEnd/>
              </a:ln>
            </p:spPr>
            <p:txBody>
              <a:bodyPr/>
              <a:lstStyle/>
              <a:p>
                <a:pPr algn="ctr" eaLnBrk="0" hangingPunct="0"/>
                <a:endParaRPr lang="en-US" dirty="0"/>
              </a:p>
            </p:txBody>
          </p:sp>
          <p:sp>
            <p:nvSpPr>
              <p:cNvPr id="320" name="Freeform 4729"/>
              <p:cNvSpPr>
                <a:spLocks/>
              </p:cNvSpPr>
              <p:nvPr/>
            </p:nvSpPr>
            <p:spPr bwMode="auto">
              <a:xfrm>
                <a:off x="5538" y="3285"/>
                <a:ext cx="4" cy="1"/>
              </a:xfrm>
              <a:custGeom>
                <a:avLst/>
                <a:gdLst>
                  <a:gd name="T0" fmla="*/ 0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1" name="Line 4730"/>
              <p:cNvSpPr>
                <a:spLocks noChangeShapeType="1"/>
              </p:cNvSpPr>
              <p:nvPr/>
            </p:nvSpPr>
            <p:spPr bwMode="auto">
              <a:xfrm flipV="1">
                <a:off x="5529" y="3290"/>
                <a:ext cx="1" cy="1"/>
              </a:xfrm>
              <a:prstGeom prst="line">
                <a:avLst/>
              </a:prstGeom>
              <a:noFill/>
              <a:ln w="3175">
                <a:solidFill>
                  <a:srgbClr val="000000"/>
                </a:solidFill>
                <a:miter lim="800000"/>
                <a:headEnd/>
                <a:tailEnd/>
              </a:ln>
            </p:spPr>
            <p:txBody>
              <a:bodyPr/>
              <a:lstStyle/>
              <a:p>
                <a:endParaRPr lang="en-US" dirty="0"/>
              </a:p>
            </p:txBody>
          </p:sp>
          <p:sp>
            <p:nvSpPr>
              <p:cNvPr id="322" name="Freeform 4731"/>
              <p:cNvSpPr>
                <a:spLocks/>
              </p:cNvSpPr>
              <p:nvPr/>
            </p:nvSpPr>
            <p:spPr bwMode="auto">
              <a:xfrm>
                <a:off x="5550" y="3294"/>
                <a:ext cx="11" cy="29"/>
              </a:xfrm>
              <a:custGeom>
                <a:avLst/>
                <a:gdLst>
                  <a:gd name="T0" fmla="*/ 1 w 11"/>
                  <a:gd name="T1" fmla="*/ 20 h 29"/>
                  <a:gd name="T2" fmla="*/ 0 w 11"/>
                  <a:gd name="T3" fmla="*/ 18 h 29"/>
                  <a:gd name="T4" fmla="*/ 3 w 11"/>
                  <a:gd name="T5" fmla="*/ 12 h 29"/>
                  <a:gd name="T6" fmla="*/ 0 w 11"/>
                  <a:gd name="T7" fmla="*/ 8 h 29"/>
                  <a:gd name="T8" fmla="*/ 6 w 11"/>
                  <a:gd name="T9" fmla="*/ 7 h 29"/>
                  <a:gd name="T10" fmla="*/ 6 w 11"/>
                  <a:gd name="T11" fmla="*/ 0 h 29"/>
                  <a:gd name="T12" fmla="*/ 11 w 11"/>
                  <a:gd name="T13" fmla="*/ 0 h 29"/>
                  <a:gd name="T14" fmla="*/ 8 w 11"/>
                  <a:gd name="T15" fmla="*/ 29 h 2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9"/>
                  <a:gd name="T26" fmla="*/ 11 w 11"/>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9">
                    <a:moveTo>
                      <a:pt x="1" y="20"/>
                    </a:moveTo>
                    <a:lnTo>
                      <a:pt x="0" y="18"/>
                    </a:lnTo>
                    <a:lnTo>
                      <a:pt x="3" y="12"/>
                    </a:lnTo>
                    <a:lnTo>
                      <a:pt x="0" y="8"/>
                    </a:lnTo>
                    <a:lnTo>
                      <a:pt x="6" y="7"/>
                    </a:lnTo>
                    <a:lnTo>
                      <a:pt x="6" y="0"/>
                    </a:lnTo>
                    <a:lnTo>
                      <a:pt x="11" y="0"/>
                    </a:lnTo>
                    <a:lnTo>
                      <a:pt x="8" y="29"/>
                    </a:lnTo>
                  </a:path>
                </a:pathLst>
              </a:custGeom>
              <a:noFill/>
              <a:ln w="3175">
                <a:solidFill>
                  <a:srgbClr val="000000"/>
                </a:solidFill>
                <a:miter lim="800000"/>
                <a:headEnd/>
                <a:tailEnd/>
              </a:ln>
            </p:spPr>
            <p:txBody>
              <a:bodyPr/>
              <a:lstStyle/>
              <a:p>
                <a:pPr algn="ctr" eaLnBrk="0" hangingPunct="0"/>
                <a:endParaRPr lang="en-US" dirty="0"/>
              </a:p>
            </p:txBody>
          </p:sp>
          <p:sp>
            <p:nvSpPr>
              <p:cNvPr id="323" name="Freeform 4732"/>
              <p:cNvSpPr>
                <a:spLocks/>
              </p:cNvSpPr>
              <p:nvPr/>
            </p:nvSpPr>
            <p:spPr bwMode="auto">
              <a:xfrm>
                <a:off x="5551" y="3314"/>
                <a:ext cx="7" cy="9"/>
              </a:xfrm>
              <a:custGeom>
                <a:avLst/>
                <a:gdLst>
                  <a:gd name="T0" fmla="*/ 7 w 7"/>
                  <a:gd name="T1" fmla="*/ 9 h 9"/>
                  <a:gd name="T2" fmla="*/ 0 w 7"/>
                  <a:gd name="T3" fmla="*/ 1 h 9"/>
                  <a:gd name="T4" fmla="*/ 7 w 7"/>
                  <a:gd name="T5" fmla="*/ 0 h 9"/>
                  <a:gd name="T6" fmla="*/ 0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9"/>
                    </a:moveTo>
                    <a:lnTo>
                      <a:pt x="0" y="1"/>
                    </a:lnTo>
                    <a:lnTo>
                      <a:pt x="7"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4" name="Freeform 4733"/>
              <p:cNvSpPr>
                <a:spLocks/>
              </p:cNvSpPr>
              <p:nvPr/>
            </p:nvSpPr>
            <p:spPr bwMode="auto">
              <a:xfrm>
                <a:off x="5071" y="3298"/>
                <a:ext cx="21" cy="20"/>
              </a:xfrm>
              <a:custGeom>
                <a:avLst/>
                <a:gdLst>
                  <a:gd name="T0" fmla="*/ 2 w 21"/>
                  <a:gd name="T1" fmla="*/ 19 h 20"/>
                  <a:gd name="T2" fmla="*/ 0 w 21"/>
                  <a:gd name="T3" fmla="*/ 9 h 20"/>
                  <a:gd name="T4" fmla="*/ 10 w 21"/>
                  <a:gd name="T5" fmla="*/ 0 h 20"/>
                  <a:gd name="T6" fmla="*/ 14 w 21"/>
                  <a:gd name="T7" fmla="*/ 0 h 20"/>
                  <a:gd name="T8" fmla="*/ 16 w 21"/>
                  <a:gd name="T9" fmla="*/ 9 h 20"/>
                  <a:gd name="T10" fmla="*/ 21 w 21"/>
                  <a:gd name="T11" fmla="*/ 14 h 20"/>
                  <a:gd name="T12" fmla="*/ 13 w 21"/>
                  <a:gd name="T13" fmla="*/ 20 h 20"/>
                  <a:gd name="T14" fmla="*/ 2 w 21"/>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2" y="19"/>
                    </a:moveTo>
                    <a:lnTo>
                      <a:pt x="0" y="9"/>
                    </a:lnTo>
                    <a:lnTo>
                      <a:pt x="10" y="0"/>
                    </a:lnTo>
                    <a:lnTo>
                      <a:pt x="14" y="0"/>
                    </a:lnTo>
                    <a:lnTo>
                      <a:pt x="16" y="9"/>
                    </a:lnTo>
                    <a:lnTo>
                      <a:pt x="21" y="14"/>
                    </a:lnTo>
                    <a:lnTo>
                      <a:pt x="13" y="20"/>
                    </a:lnTo>
                    <a:lnTo>
                      <a:pt x="2" y="19"/>
                    </a:lnTo>
                  </a:path>
                </a:pathLst>
              </a:custGeom>
              <a:noFill/>
              <a:ln w="3175">
                <a:solidFill>
                  <a:srgbClr val="000000"/>
                </a:solidFill>
                <a:miter lim="800000"/>
                <a:headEnd/>
                <a:tailEnd/>
              </a:ln>
            </p:spPr>
            <p:txBody>
              <a:bodyPr/>
              <a:lstStyle/>
              <a:p>
                <a:pPr algn="ctr" eaLnBrk="0" hangingPunct="0"/>
                <a:endParaRPr lang="en-US" dirty="0"/>
              </a:p>
            </p:txBody>
          </p:sp>
          <p:sp>
            <p:nvSpPr>
              <p:cNvPr id="325" name="Freeform 4734"/>
              <p:cNvSpPr>
                <a:spLocks/>
              </p:cNvSpPr>
              <p:nvPr/>
            </p:nvSpPr>
            <p:spPr bwMode="auto">
              <a:xfrm>
                <a:off x="5087" y="3299"/>
                <a:ext cx="11" cy="13"/>
              </a:xfrm>
              <a:custGeom>
                <a:avLst/>
                <a:gdLst>
                  <a:gd name="T0" fmla="*/ 7 w 11"/>
                  <a:gd name="T1" fmla="*/ 13 h 13"/>
                  <a:gd name="T2" fmla="*/ 0 w 11"/>
                  <a:gd name="T3" fmla="*/ 8 h 13"/>
                  <a:gd name="T4" fmla="*/ 3 w 11"/>
                  <a:gd name="T5" fmla="*/ 0 h 13"/>
                  <a:gd name="T6" fmla="*/ 11 w 11"/>
                  <a:gd name="T7" fmla="*/ 8 h 13"/>
                  <a:gd name="T8" fmla="*/ 7 w 11"/>
                  <a:gd name="T9" fmla="*/ 13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7" y="13"/>
                    </a:moveTo>
                    <a:lnTo>
                      <a:pt x="0" y="8"/>
                    </a:lnTo>
                    <a:lnTo>
                      <a:pt x="3" y="0"/>
                    </a:lnTo>
                    <a:lnTo>
                      <a:pt x="11" y="8"/>
                    </a:lnTo>
                    <a:lnTo>
                      <a:pt x="7" y="13"/>
                    </a:lnTo>
                  </a:path>
                </a:pathLst>
              </a:custGeom>
              <a:noFill/>
              <a:ln w="3175">
                <a:solidFill>
                  <a:srgbClr val="000000"/>
                </a:solidFill>
                <a:miter lim="800000"/>
                <a:headEnd/>
                <a:tailEnd/>
              </a:ln>
            </p:spPr>
            <p:txBody>
              <a:bodyPr/>
              <a:lstStyle/>
              <a:p>
                <a:pPr algn="ctr" eaLnBrk="0" hangingPunct="0"/>
                <a:endParaRPr lang="en-US" dirty="0"/>
              </a:p>
            </p:txBody>
          </p:sp>
          <p:sp>
            <p:nvSpPr>
              <p:cNvPr id="326" name="Freeform 4735"/>
              <p:cNvSpPr>
                <a:spLocks/>
              </p:cNvSpPr>
              <p:nvPr/>
            </p:nvSpPr>
            <p:spPr bwMode="auto">
              <a:xfrm>
                <a:off x="5511" y="3312"/>
                <a:ext cx="6" cy="1"/>
              </a:xfrm>
              <a:custGeom>
                <a:avLst/>
                <a:gdLst>
                  <a:gd name="T0" fmla="*/ 0 w 6"/>
                  <a:gd name="T1" fmla="*/ 0 h 1"/>
                  <a:gd name="T2" fmla="*/ 6 w 6"/>
                  <a:gd name="T3" fmla="*/ 0 h 1"/>
                  <a:gd name="T4" fmla="*/ 0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7" name="Freeform 4736"/>
              <p:cNvSpPr>
                <a:spLocks/>
              </p:cNvSpPr>
              <p:nvPr/>
            </p:nvSpPr>
            <p:spPr bwMode="auto">
              <a:xfrm>
                <a:off x="5514" y="3312"/>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28" name="Line 4737"/>
              <p:cNvSpPr>
                <a:spLocks noChangeShapeType="1"/>
              </p:cNvSpPr>
              <p:nvPr/>
            </p:nvSpPr>
            <p:spPr bwMode="auto">
              <a:xfrm>
                <a:off x="5551" y="3314"/>
                <a:ext cx="1" cy="1"/>
              </a:xfrm>
              <a:prstGeom prst="line">
                <a:avLst/>
              </a:prstGeom>
              <a:noFill/>
              <a:ln w="3175">
                <a:solidFill>
                  <a:srgbClr val="000000"/>
                </a:solidFill>
                <a:miter lim="800000"/>
                <a:headEnd/>
                <a:tailEnd/>
              </a:ln>
            </p:spPr>
            <p:txBody>
              <a:bodyPr/>
              <a:lstStyle/>
              <a:p>
                <a:endParaRPr lang="en-US" dirty="0"/>
              </a:p>
            </p:txBody>
          </p:sp>
          <p:sp>
            <p:nvSpPr>
              <p:cNvPr id="329" name="Freeform 4738"/>
              <p:cNvSpPr>
                <a:spLocks/>
              </p:cNvSpPr>
              <p:nvPr/>
            </p:nvSpPr>
            <p:spPr bwMode="auto">
              <a:xfrm>
                <a:off x="5548" y="3314"/>
                <a:ext cx="3" cy="1"/>
              </a:xfrm>
              <a:custGeom>
                <a:avLst/>
                <a:gdLst>
                  <a:gd name="T0" fmla="*/ 3 w 3"/>
                  <a:gd name="T1" fmla="*/ 1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1"/>
                    </a:moveTo>
                    <a:lnTo>
                      <a:pt x="0" y="0"/>
                    </a:lnTo>
                    <a:lnTo>
                      <a:pt x="3" y="0"/>
                    </a:lnTo>
                  </a:path>
                </a:pathLst>
              </a:custGeom>
              <a:noFill/>
              <a:ln w="3175">
                <a:solidFill>
                  <a:srgbClr val="000000"/>
                </a:solidFill>
                <a:miter lim="800000"/>
                <a:headEnd/>
                <a:tailEnd/>
              </a:ln>
            </p:spPr>
            <p:txBody>
              <a:bodyPr/>
              <a:lstStyle/>
              <a:p>
                <a:pPr algn="ctr" eaLnBrk="0" hangingPunct="0"/>
                <a:endParaRPr lang="en-US" dirty="0"/>
              </a:p>
            </p:txBody>
          </p:sp>
          <p:sp>
            <p:nvSpPr>
              <p:cNvPr id="330" name="Line 4739"/>
              <p:cNvSpPr>
                <a:spLocks noChangeShapeType="1"/>
              </p:cNvSpPr>
              <p:nvPr/>
            </p:nvSpPr>
            <p:spPr bwMode="auto">
              <a:xfrm>
                <a:off x="5553" y="3314"/>
                <a:ext cx="2" cy="1"/>
              </a:xfrm>
              <a:prstGeom prst="line">
                <a:avLst/>
              </a:prstGeom>
              <a:noFill/>
              <a:ln w="3175">
                <a:solidFill>
                  <a:srgbClr val="000000"/>
                </a:solidFill>
                <a:miter lim="800000"/>
                <a:headEnd/>
                <a:tailEnd/>
              </a:ln>
            </p:spPr>
            <p:txBody>
              <a:bodyPr/>
              <a:lstStyle/>
              <a:p>
                <a:endParaRPr lang="en-US" dirty="0"/>
              </a:p>
            </p:txBody>
          </p:sp>
          <p:sp>
            <p:nvSpPr>
              <p:cNvPr id="331" name="Line 4740"/>
              <p:cNvSpPr>
                <a:spLocks noChangeShapeType="1"/>
              </p:cNvSpPr>
              <p:nvPr/>
            </p:nvSpPr>
            <p:spPr bwMode="auto">
              <a:xfrm>
                <a:off x="5555" y="3314"/>
                <a:ext cx="1" cy="1"/>
              </a:xfrm>
              <a:prstGeom prst="line">
                <a:avLst/>
              </a:prstGeom>
              <a:noFill/>
              <a:ln w="3175">
                <a:solidFill>
                  <a:srgbClr val="000000"/>
                </a:solidFill>
                <a:miter lim="800000"/>
                <a:headEnd/>
                <a:tailEnd/>
              </a:ln>
            </p:spPr>
            <p:txBody>
              <a:bodyPr/>
              <a:lstStyle/>
              <a:p>
                <a:endParaRPr lang="en-US" dirty="0"/>
              </a:p>
            </p:txBody>
          </p:sp>
          <p:sp>
            <p:nvSpPr>
              <p:cNvPr id="332" name="Freeform 4741"/>
              <p:cNvSpPr>
                <a:spLocks/>
              </p:cNvSpPr>
              <p:nvPr/>
            </p:nvSpPr>
            <p:spPr bwMode="auto">
              <a:xfrm>
                <a:off x="5043" y="3317"/>
                <a:ext cx="2" cy="8"/>
              </a:xfrm>
              <a:custGeom>
                <a:avLst/>
                <a:gdLst>
                  <a:gd name="T0" fmla="*/ 2 w 2"/>
                  <a:gd name="T1" fmla="*/ 8 h 8"/>
                  <a:gd name="T2" fmla="*/ 0 w 2"/>
                  <a:gd name="T3" fmla="*/ 0 h 8"/>
                  <a:gd name="T4" fmla="*/ 2 w 2"/>
                  <a:gd name="T5" fmla="*/ 8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lnTo>
                      <a:pt x="0" y="0"/>
                    </a:lnTo>
                    <a:lnTo>
                      <a:pt x="2" y="8"/>
                    </a:lnTo>
                  </a:path>
                </a:pathLst>
              </a:custGeom>
              <a:noFill/>
              <a:ln w="3175">
                <a:solidFill>
                  <a:srgbClr val="000000"/>
                </a:solidFill>
                <a:miter lim="800000"/>
                <a:headEnd/>
                <a:tailEnd/>
              </a:ln>
            </p:spPr>
            <p:txBody>
              <a:bodyPr/>
              <a:lstStyle/>
              <a:p>
                <a:pPr algn="ctr" eaLnBrk="0" hangingPunct="0"/>
                <a:endParaRPr lang="en-US" dirty="0"/>
              </a:p>
            </p:txBody>
          </p:sp>
          <p:sp>
            <p:nvSpPr>
              <p:cNvPr id="333" name="Line 4742"/>
              <p:cNvSpPr>
                <a:spLocks noChangeShapeType="1"/>
              </p:cNvSpPr>
              <p:nvPr/>
            </p:nvSpPr>
            <p:spPr bwMode="auto">
              <a:xfrm>
                <a:off x="5511" y="3331"/>
                <a:ext cx="1" cy="1"/>
              </a:xfrm>
              <a:prstGeom prst="line">
                <a:avLst/>
              </a:prstGeom>
              <a:noFill/>
              <a:ln w="3175">
                <a:solidFill>
                  <a:srgbClr val="000000"/>
                </a:solidFill>
                <a:miter lim="800000"/>
                <a:headEnd/>
                <a:tailEnd/>
              </a:ln>
            </p:spPr>
            <p:txBody>
              <a:bodyPr/>
              <a:lstStyle/>
              <a:p>
                <a:endParaRPr lang="en-US" dirty="0"/>
              </a:p>
            </p:txBody>
          </p:sp>
          <p:sp>
            <p:nvSpPr>
              <p:cNvPr id="334" name="Line 4743"/>
              <p:cNvSpPr>
                <a:spLocks noChangeShapeType="1"/>
              </p:cNvSpPr>
              <p:nvPr/>
            </p:nvSpPr>
            <p:spPr bwMode="auto">
              <a:xfrm flipV="1">
                <a:off x="5503" y="3344"/>
                <a:ext cx="1" cy="2"/>
              </a:xfrm>
              <a:prstGeom prst="line">
                <a:avLst/>
              </a:prstGeom>
              <a:noFill/>
              <a:ln w="3175">
                <a:solidFill>
                  <a:srgbClr val="000000"/>
                </a:solidFill>
                <a:miter lim="800000"/>
                <a:headEnd/>
                <a:tailEnd/>
              </a:ln>
            </p:spPr>
            <p:txBody>
              <a:bodyPr/>
              <a:lstStyle/>
              <a:p>
                <a:endParaRPr lang="en-US" dirty="0"/>
              </a:p>
            </p:txBody>
          </p:sp>
          <p:sp>
            <p:nvSpPr>
              <p:cNvPr id="335" name="Line 4744"/>
              <p:cNvSpPr>
                <a:spLocks noChangeShapeType="1"/>
              </p:cNvSpPr>
              <p:nvPr/>
            </p:nvSpPr>
            <p:spPr bwMode="auto">
              <a:xfrm flipV="1">
                <a:off x="5558" y="3357"/>
                <a:ext cx="1" cy="1"/>
              </a:xfrm>
              <a:prstGeom prst="line">
                <a:avLst/>
              </a:prstGeom>
              <a:noFill/>
              <a:ln w="3175">
                <a:solidFill>
                  <a:srgbClr val="000000"/>
                </a:solidFill>
                <a:miter lim="800000"/>
                <a:headEnd/>
                <a:tailEnd/>
              </a:ln>
            </p:spPr>
            <p:txBody>
              <a:bodyPr/>
              <a:lstStyle/>
              <a:p>
                <a:endParaRPr lang="en-US" dirty="0"/>
              </a:p>
            </p:txBody>
          </p:sp>
          <p:sp>
            <p:nvSpPr>
              <p:cNvPr id="336" name="Line 4745"/>
              <p:cNvSpPr>
                <a:spLocks noChangeShapeType="1"/>
              </p:cNvSpPr>
              <p:nvPr/>
            </p:nvSpPr>
            <p:spPr bwMode="auto">
              <a:xfrm>
                <a:off x="5553" y="3384"/>
                <a:ext cx="2" cy="1"/>
              </a:xfrm>
              <a:prstGeom prst="line">
                <a:avLst/>
              </a:prstGeom>
              <a:noFill/>
              <a:ln w="3175">
                <a:solidFill>
                  <a:srgbClr val="000000"/>
                </a:solidFill>
                <a:miter lim="800000"/>
                <a:headEnd/>
                <a:tailEnd/>
              </a:ln>
            </p:spPr>
            <p:txBody>
              <a:bodyPr/>
              <a:lstStyle/>
              <a:p>
                <a:endParaRPr lang="en-US" dirty="0"/>
              </a:p>
            </p:txBody>
          </p:sp>
          <p:sp>
            <p:nvSpPr>
              <p:cNvPr id="337" name="Line 4746"/>
              <p:cNvSpPr>
                <a:spLocks noChangeShapeType="1"/>
              </p:cNvSpPr>
              <p:nvPr/>
            </p:nvSpPr>
            <p:spPr bwMode="auto">
              <a:xfrm>
                <a:off x="5553" y="3386"/>
                <a:ext cx="1" cy="1"/>
              </a:xfrm>
              <a:prstGeom prst="line">
                <a:avLst/>
              </a:prstGeom>
              <a:noFill/>
              <a:ln w="3175">
                <a:solidFill>
                  <a:srgbClr val="000000"/>
                </a:solidFill>
                <a:miter lim="800000"/>
                <a:headEnd/>
                <a:tailEnd/>
              </a:ln>
            </p:spPr>
            <p:txBody>
              <a:bodyPr/>
              <a:lstStyle/>
              <a:p>
                <a:endParaRPr lang="en-US" dirty="0"/>
              </a:p>
            </p:txBody>
          </p:sp>
          <p:sp>
            <p:nvSpPr>
              <p:cNvPr id="338" name="Line 4747"/>
              <p:cNvSpPr>
                <a:spLocks noChangeShapeType="1"/>
              </p:cNvSpPr>
              <p:nvPr/>
            </p:nvSpPr>
            <p:spPr bwMode="auto">
              <a:xfrm flipV="1">
                <a:off x="5553" y="3387"/>
                <a:ext cx="1" cy="2"/>
              </a:xfrm>
              <a:prstGeom prst="line">
                <a:avLst/>
              </a:prstGeom>
              <a:noFill/>
              <a:ln w="3175">
                <a:solidFill>
                  <a:srgbClr val="000000"/>
                </a:solidFill>
                <a:miter lim="800000"/>
                <a:headEnd/>
                <a:tailEnd/>
              </a:ln>
            </p:spPr>
            <p:txBody>
              <a:bodyPr/>
              <a:lstStyle/>
              <a:p>
                <a:endParaRPr lang="en-US" dirty="0"/>
              </a:p>
            </p:txBody>
          </p:sp>
          <p:sp>
            <p:nvSpPr>
              <p:cNvPr id="339" name="Line 4748"/>
              <p:cNvSpPr>
                <a:spLocks noChangeShapeType="1"/>
              </p:cNvSpPr>
              <p:nvPr/>
            </p:nvSpPr>
            <p:spPr bwMode="auto">
              <a:xfrm>
                <a:off x="5551" y="3390"/>
                <a:ext cx="2" cy="1"/>
              </a:xfrm>
              <a:prstGeom prst="line">
                <a:avLst/>
              </a:prstGeom>
              <a:noFill/>
              <a:ln w="3175">
                <a:solidFill>
                  <a:srgbClr val="000000"/>
                </a:solidFill>
                <a:miter lim="800000"/>
                <a:headEnd/>
                <a:tailEnd/>
              </a:ln>
            </p:spPr>
            <p:txBody>
              <a:bodyPr/>
              <a:lstStyle/>
              <a:p>
                <a:endParaRPr lang="en-US" dirty="0"/>
              </a:p>
            </p:txBody>
          </p:sp>
          <p:sp>
            <p:nvSpPr>
              <p:cNvPr id="340" name="Freeform 4749"/>
              <p:cNvSpPr>
                <a:spLocks/>
              </p:cNvSpPr>
              <p:nvPr/>
            </p:nvSpPr>
            <p:spPr bwMode="auto">
              <a:xfrm>
                <a:off x="5547" y="3392"/>
                <a:ext cx="4" cy="11"/>
              </a:xfrm>
              <a:custGeom>
                <a:avLst/>
                <a:gdLst>
                  <a:gd name="T0" fmla="*/ 3 w 4"/>
                  <a:gd name="T1" fmla="*/ 11 h 11"/>
                  <a:gd name="T2" fmla="*/ 0 w 4"/>
                  <a:gd name="T3" fmla="*/ 6 h 11"/>
                  <a:gd name="T4" fmla="*/ 3 w 4"/>
                  <a:gd name="T5" fmla="*/ 5 h 11"/>
                  <a:gd name="T6" fmla="*/ 4 w 4"/>
                  <a:gd name="T7" fmla="*/ 0 h 11"/>
                  <a:gd name="T8" fmla="*/ 3 w 4"/>
                  <a:gd name="T9" fmla="*/ 11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11"/>
                    </a:moveTo>
                    <a:lnTo>
                      <a:pt x="0" y="6"/>
                    </a:lnTo>
                    <a:lnTo>
                      <a:pt x="3" y="5"/>
                    </a:lnTo>
                    <a:lnTo>
                      <a:pt x="4" y="0"/>
                    </a:lnTo>
                    <a:lnTo>
                      <a:pt x="3" y="11"/>
                    </a:lnTo>
                  </a:path>
                </a:pathLst>
              </a:custGeom>
              <a:noFill/>
              <a:ln w="3175">
                <a:solidFill>
                  <a:srgbClr val="000000"/>
                </a:solidFill>
                <a:miter lim="800000"/>
                <a:headEnd/>
                <a:tailEnd/>
              </a:ln>
            </p:spPr>
            <p:txBody>
              <a:bodyPr/>
              <a:lstStyle/>
              <a:p>
                <a:pPr algn="ctr" eaLnBrk="0" hangingPunct="0"/>
                <a:endParaRPr lang="en-US" dirty="0"/>
              </a:p>
            </p:txBody>
          </p:sp>
          <p:sp>
            <p:nvSpPr>
              <p:cNvPr id="341" name="Freeform 4750"/>
              <p:cNvSpPr>
                <a:spLocks/>
              </p:cNvSpPr>
              <p:nvPr/>
            </p:nvSpPr>
            <p:spPr bwMode="auto">
              <a:xfrm>
                <a:off x="5532" y="3403"/>
                <a:ext cx="19" cy="48"/>
              </a:xfrm>
              <a:custGeom>
                <a:avLst/>
                <a:gdLst>
                  <a:gd name="T0" fmla="*/ 0 w 19"/>
                  <a:gd name="T1" fmla="*/ 48 h 48"/>
                  <a:gd name="T2" fmla="*/ 8 w 19"/>
                  <a:gd name="T3" fmla="*/ 39 h 48"/>
                  <a:gd name="T4" fmla="*/ 6 w 19"/>
                  <a:gd name="T5" fmla="*/ 32 h 48"/>
                  <a:gd name="T6" fmla="*/ 19 w 19"/>
                  <a:gd name="T7" fmla="*/ 0 h 48"/>
                  <a:gd name="T8" fmla="*/ 10 w 19"/>
                  <a:gd name="T9" fmla="*/ 37 h 48"/>
                  <a:gd name="T10" fmla="*/ 0 w 19"/>
                  <a:gd name="T11" fmla="*/ 48 h 48"/>
                  <a:gd name="T12" fmla="*/ 0 60000 65536"/>
                  <a:gd name="T13" fmla="*/ 0 60000 65536"/>
                  <a:gd name="T14" fmla="*/ 0 60000 65536"/>
                  <a:gd name="T15" fmla="*/ 0 60000 65536"/>
                  <a:gd name="T16" fmla="*/ 0 60000 65536"/>
                  <a:gd name="T17" fmla="*/ 0 60000 65536"/>
                  <a:gd name="T18" fmla="*/ 0 w 19"/>
                  <a:gd name="T19" fmla="*/ 0 h 48"/>
                  <a:gd name="T20" fmla="*/ 19 w 19"/>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9" h="48">
                    <a:moveTo>
                      <a:pt x="0" y="48"/>
                    </a:moveTo>
                    <a:lnTo>
                      <a:pt x="8" y="39"/>
                    </a:lnTo>
                    <a:lnTo>
                      <a:pt x="6" y="32"/>
                    </a:lnTo>
                    <a:lnTo>
                      <a:pt x="19" y="0"/>
                    </a:lnTo>
                    <a:lnTo>
                      <a:pt x="10" y="37"/>
                    </a:lnTo>
                    <a:lnTo>
                      <a:pt x="0" y="48"/>
                    </a:lnTo>
                  </a:path>
                </a:pathLst>
              </a:custGeom>
              <a:noFill/>
              <a:ln w="3175">
                <a:solidFill>
                  <a:srgbClr val="000000"/>
                </a:solidFill>
                <a:miter lim="800000"/>
                <a:headEnd/>
                <a:tailEnd/>
              </a:ln>
            </p:spPr>
            <p:txBody>
              <a:bodyPr/>
              <a:lstStyle/>
              <a:p>
                <a:pPr algn="ctr" eaLnBrk="0" hangingPunct="0"/>
                <a:endParaRPr lang="en-US" dirty="0"/>
              </a:p>
            </p:txBody>
          </p:sp>
          <p:sp>
            <p:nvSpPr>
              <p:cNvPr id="342" name="Line 4751"/>
              <p:cNvSpPr>
                <a:spLocks noChangeShapeType="1"/>
              </p:cNvSpPr>
              <p:nvPr/>
            </p:nvSpPr>
            <p:spPr bwMode="auto">
              <a:xfrm>
                <a:off x="5498" y="3446"/>
                <a:ext cx="2" cy="1"/>
              </a:xfrm>
              <a:prstGeom prst="line">
                <a:avLst/>
              </a:prstGeom>
              <a:noFill/>
              <a:ln w="3175">
                <a:solidFill>
                  <a:srgbClr val="000000"/>
                </a:solidFill>
                <a:miter lim="800000"/>
                <a:headEnd/>
                <a:tailEnd/>
              </a:ln>
            </p:spPr>
            <p:txBody>
              <a:bodyPr/>
              <a:lstStyle/>
              <a:p>
                <a:endParaRPr lang="en-US" dirty="0"/>
              </a:p>
            </p:txBody>
          </p:sp>
          <p:sp>
            <p:nvSpPr>
              <p:cNvPr id="343" name="Freeform 4752"/>
              <p:cNvSpPr>
                <a:spLocks/>
              </p:cNvSpPr>
              <p:nvPr/>
            </p:nvSpPr>
            <p:spPr bwMode="auto">
              <a:xfrm>
                <a:off x="5527" y="3446"/>
                <a:ext cx="3" cy="4"/>
              </a:xfrm>
              <a:custGeom>
                <a:avLst/>
                <a:gdLst>
                  <a:gd name="T0" fmla="*/ 0 w 3"/>
                  <a:gd name="T1" fmla="*/ 4 h 4"/>
                  <a:gd name="T2" fmla="*/ 3 w 3"/>
                  <a:gd name="T3" fmla="*/ 0 h 4"/>
                  <a:gd name="T4" fmla="*/ 0 w 3"/>
                  <a:gd name="T5" fmla="*/ 4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4"/>
                    </a:moveTo>
                    <a:lnTo>
                      <a:pt x="3"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344" name="Freeform 4753"/>
              <p:cNvSpPr>
                <a:spLocks/>
              </p:cNvSpPr>
              <p:nvPr/>
            </p:nvSpPr>
            <p:spPr bwMode="auto">
              <a:xfrm>
                <a:off x="5522" y="3451"/>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45" name="Line 4754"/>
              <p:cNvSpPr>
                <a:spLocks noChangeShapeType="1"/>
              </p:cNvSpPr>
              <p:nvPr/>
            </p:nvSpPr>
            <p:spPr bwMode="auto">
              <a:xfrm>
                <a:off x="5506" y="3451"/>
                <a:ext cx="2" cy="1"/>
              </a:xfrm>
              <a:prstGeom prst="line">
                <a:avLst/>
              </a:prstGeom>
              <a:noFill/>
              <a:ln w="3175">
                <a:solidFill>
                  <a:srgbClr val="000000"/>
                </a:solidFill>
                <a:miter lim="800000"/>
                <a:headEnd/>
                <a:tailEnd/>
              </a:ln>
            </p:spPr>
            <p:txBody>
              <a:bodyPr/>
              <a:lstStyle/>
              <a:p>
                <a:endParaRPr lang="en-US" dirty="0"/>
              </a:p>
            </p:txBody>
          </p:sp>
          <p:sp>
            <p:nvSpPr>
              <p:cNvPr id="346" name="Line 4755"/>
              <p:cNvSpPr>
                <a:spLocks noChangeShapeType="1"/>
              </p:cNvSpPr>
              <p:nvPr/>
            </p:nvSpPr>
            <p:spPr bwMode="auto">
              <a:xfrm flipV="1">
                <a:off x="5522" y="3451"/>
                <a:ext cx="1" cy="2"/>
              </a:xfrm>
              <a:prstGeom prst="line">
                <a:avLst/>
              </a:prstGeom>
              <a:noFill/>
              <a:ln w="3175">
                <a:solidFill>
                  <a:srgbClr val="000000"/>
                </a:solidFill>
                <a:miter lim="800000"/>
                <a:headEnd/>
                <a:tailEnd/>
              </a:ln>
            </p:spPr>
            <p:txBody>
              <a:bodyPr/>
              <a:lstStyle/>
              <a:p>
                <a:endParaRPr lang="en-US" dirty="0"/>
              </a:p>
            </p:txBody>
          </p:sp>
          <p:sp>
            <p:nvSpPr>
              <p:cNvPr id="347" name="Freeform 4756"/>
              <p:cNvSpPr>
                <a:spLocks/>
              </p:cNvSpPr>
              <p:nvPr/>
            </p:nvSpPr>
            <p:spPr bwMode="auto">
              <a:xfrm>
                <a:off x="5526" y="3451"/>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48" name="Line 4757"/>
              <p:cNvSpPr>
                <a:spLocks noChangeShapeType="1"/>
              </p:cNvSpPr>
              <p:nvPr/>
            </p:nvSpPr>
            <p:spPr bwMode="auto">
              <a:xfrm>
                <a:off x="5529" y="3451"/>
                <a:ext cx="1" cy="1"/>
              </a:xfrm>
              <a:prstGeom prst="line">
                <a:avLst/>
              </a:prstGeom>
              <a:noFill/>
              <a:ln w="3175">
                <a:solidFill>
                  <a:srgbClr val="000000"/>
                </a:solidFill>
                <a:miter lim="800000"/>
                <a:headEnd/>
                <a:tailEnd/>
              </a:ln>
            </p:spPr>
            <p:txBody>
              <a:bodyPr/>
              <a:lstStyle/>
              <a:p>
                <a:endParaRPr lang="en-US" dirty="0"/>
              </a:p>
            </p:txBody>
          </p:sp>
          <p:sp>
            <p:nvSpPr>
              <p:cNvPr id="349" name="Line 4758"/>
              <p:cNvSpPr>
                <a:spLocks noChangeShapeType="1"/>
              </p:cNvSpPr>
              <p:nvPr/>
            </p:nvSpPr>
            <p:spPr bwMode="auto">
              <a:xfrm>
                <a:off x="5529" y="3451"/>
                <a:ext cx="1" cy="1"/>
              </a:xfrm>
              <a:prstGeom prst="line">
                <a:avLst/>
              </a:prstGeom>
              <a:noFill/>
              <a:ln w="3175">
                <a:solidFill>
                  <a:srgbClr val="000000"/>
                </a:solidFill>
                <a:miter lim="800000"/>
                <a:headEnd/>
                <a:tailEnd/>
              </a:ln>
            </p:spPr>
            <p:txBody>
              <a:bodyPr/>
              <a:lstStyle/>
              <a:p>
                <a:endParaRPr lang="en-US" dirty="0"/>
              </a:p>
            </p:txBody>
          </p:sp>
          <p:sp>
            <p:nvSpPr>
              <p:cNvPr id="350" name="Freeform 4759"/>
              <p:cNvSpPr>
                <a:spLocks/>
              </p:cNvSpPr>
              <p:nvPr/>
            </p:nvSpPr>
            <p:spPr bwMode="auto">
              <a:xfrm>
                <a:off x="5527" y="3453"/>
                <a:ext cx="2" cy="1"/>
              </a:xfrm>
              <a:custGeom>
                <a:avLst/>
                <a:gdLst>
                  <a:gd name="T0" fmla="*/ 0 w 2"/>
                  <a:gd name="T1" fmla="*/ 1 h 1"/>
                  <a:gd name="T2" fmla="*/ 2 w 2"/>
                  <a:gd name="T3" fmla="*/ 0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51" name="Freeform 4760"/>
              <p:cNvSpPr>
                <a:spLocks/>
              </p:cNvSpPr>
              <p:nvPr/>
            </p:nvSpPr>
            <p:spPr bwMode="auto">
              <a:xfrm>
                <a:off x="5521" y="3454"/>
                <a:ext cx="5" cy="10"/>
              </a:xfrm>
              <a:custGeom>
                <a:avLst/>
                <a:gdLst>
                  <a:gd name="T0" fmla="*/ 0 w 5"/>
                  <a:gd name="T1" fmla="*/ 10 h 10"/>
                  <a:gd name="T2" fmla="*/ 0 w 5"/>
                  <a:gd name="T3" fmla="*/ 4 h 10"/>
                  <a:gd name="T4" fmla="*/ 5 w 5"/>
                  <a:gd name="T5" fmla="*/ 0 h 10"/>
                  <a:gd name="T6" fmla="*/ 0 w 5"/>
                  <a:gd name="T7" fmla="*/ 1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0" y="4"/>
                    </a:lnTo>
                    <a:lnTo>
                      <a:pt x="5" y="0"/>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352" name="Freeform 4761"/>
              <p:cNvSpPr>
                <a:spLocks/>
              </p:cNvSpPr>
              <p:nvPr/>
            </p:nvSpPr>
            <p:spPr bwMode="auto">
              <a:xfrm>
                <a:off x="5519" y="3454"/>
                <a:ext cx="10" cy="18"/>
              </a:xfrm>
              <a:custGeom>
                <a:avLst/>
                <a:gdLst>
                  <a:gd name="T0" fmla="*/ 2 w 10"/>
                  <a:gd name="T1" fmla="*/ 15 h 18"/>
                  <a:gd name="T2" fmla="*/ 0 w 10"/>
                  <a:gd name="T3" fmla="*/ 12 h 18"/>
                  <a:gd name="T4" fmla="*/ 7 w 10"/>
                  <a:gd name="T5" fmla="*/ 12 h 18"/>
                  <a:gd name="T6" fmla="*/ 8 w 10"/>
                  <a:gd name="T7" fmla="*/ 0 h 18"/>
                  <a:gd name="T8" fmla="*/ 10 w 10"/>
                  <a:gd name="T9" fmla="*/ 0 h 18"/>
                  <a:gd name="T10" fmla="*/ 8 w 10"/>
                  <a:gd name="T11" fmla="*/ 18 h 18"/>
                  <a:gd name="T12" fmla="*/ 2 w 10"/>
                  <a:gd name="T13" fmla="*/ 15 h 18"/>
                  <a:gd name="T14" fmla="*/ 0 60000 65536"/>
                  <a:gd name="T15" fmla="*/ 0 60000 65536"/>
                  <a:gd name="T16" fmla="*/ 0 60000 65536"/>
                  <a:gd name="T17" fmla="*/ 0 60000 65536"/>
                  <a:gd name="T18" fmla="*/ 0 60000 65536"/>
                  <a:gd name="T19" fmla="*/ 0 60000 65536"/>
                  <a:gd name="T20" fmla="*/ 0 60000 65536"/>
                  <a:gd name="T21" fmla="*/ 0 w 10"/>
                  <a:gd name="T22" fmla="*/ 0 h 18"/>
                  <a:gd name="T23" fmla="*/ 10 w 1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8">
                    <a:moveTo>
                      <a:pt x="2" y="15"/>
                    </a:moveTo>
                    <a:lnTo>
                      <a:pt x="0" y="12"/>
                    </a:lnTo>
                    <a:lnTo>
                      <a:pt x="7" y="12"/>
                    </a:lnTo>
                    <a:lnTo>
                      <a:pt x="8" y="0"/>
                    </a:lnTo>
                    <a:lnTo>
                      <a:pt x="10" y="0"/>
                    </a:lnTo>
                    <a:lnTo>
                      <a:pt x="8" y="18"/>
                    </a:lnTo>
                    <a:lnTo>
                      <a:pt x="2" y="15"/>
                    </a:lnTo>
                  </a:path>
                </a:pathLst>
              </a:custGeom>
              <a:noFill/>
              <a:ln w="3175">
                <a:solidFill>
                  <a:srgbClr val="000000"/>
                </a:solidFill>
                <a:miter lim="800000"/>
                <a:headEnd/>
                <a:tailEnd/>
              </a:ln>
            </p:spPr>
            <p:txBody>
              <a:bodyPr/>
              <a:lstStyle/>
              <a:p>
                <a:pPr algn="ctr" eaLnBrk="0" hangingPunct="0"/>
                <a:endParaRPr lang="en-US" dirty="0"/>
              </a:p>
            </p:txBody>
          </p:sp>
          <p:sp>
            <p:nvSpPr>
              <p:cNvPr id="353" name="Line 4762"/>
              <p:cNvSpPr>
                <a:spLocks noChangeShapeType="1"/>
              </p:cNvSpPr>
              <p:nvPr/>
            </p:nvSpPr>
            <p:spPr bwMode="auto">
              <a:xfrm flipV="1">
                <a:off x="5495" y="3456"/>
                <a:ext cx="1" cy="2"/>
              </a:xfrm>
              <a:prstGeom prst="line">
                <a:avLst/>
              </a:prstGeom>
              <a:noFill/>
              <a:ln w="3175">
                <a:solidFill>
                  <a:srgbClr val="000000"/>
                </a:solidFill>
                <a:miter lim="800000"/>
                <a:headEnd/>
                <a:tailEnd/>
              </a:ln>
            </p:spPr>
            <p:txBody>
              <a:bodyPr/>
              <a:lstStyle/>
              <a:p>
                <a:endParaRPr lang="en-US" dirty="0"/>
              </a:p>
            </p:txBody>
          </p:sp>
          <p:sp>
            <p:nvSpPr>
              <p:cNvPr id="354" name="Freeform 4763"/>
              <p:cNvSpPr>
                <a:spLocks/>
              </p:cNvSpPr>
              <p:nvPr/>
            </p:nvSpPr>
            <p:spPr bwMode="auto">
              <a:xfrm>
                <a:off x="5498" y="3456"/>
                <a:ext cx="5" cy="5"/>
              </a:xfrm>
              <a:custGeom>
                <a:avLst/>
                <a:gdLst>
                  <a:gd name="T0" fmla="*/ 0 w 5"/>
                  <a:gd name="T1" fmla="*/ 3 h 5"/>
                  <a:gd name="T2" fmla="*/ 5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5" y="0"/>
                    </a:lnTo>
                    <a:lnTo>
                      <a:pt x="5" y="5"/>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55" name="Line 4764"/>
              <p:cNvSpPr>
                <a:spLocks noChangeShapeType="1"/>
              </p:cNvSpPr>
              <p:nvPr/>
            </p:nvSpPr>
            <p:spPr bwMode="auto">
              <a:xfrm flipV="1">
                <a:off x="5526" y="3458"/>
                <a:ext cx="1" cy="1"/>
              </a:xfrm>
              <a:prstGeom prst="line">
                <a:avLst/>
              </a:prstGeom>
              <a:noFill/>
              <a:ln w="3175">
                <a:solidFill>
                  <a:srgbClr val="000000"/>
                </a:solidFill>
                <a:miter lim="800000"/>
                <a:headEnd/>
                <a:tailEnd/>
              </a:ln>
            </p:spPr>
            <p:txBody>
              <a:bodyPr/>
              <a:lstStyle/>
              <a:p>
                <a:endParaRPr lang="en-US" dirty="0"/>
              </a:p>
            </p:txBody>
          </p:sp>
          <p:sp>
            <p:nvSpPr>
              <p:cNvPr id="356" name="Line 4765"/>
              <p:cNvSpPr>
                <a:spLocks noChangeShapeType="1"/>
              </p:cNvSpPr>
              <p:nvPr/>
            </p:nvSpPr>
            <p:spPr bwMode="auto">
              <a:xfrm>
                <a:off x="5526" y="3459"/>
                <a:ext cx="1" cy="1"/>
              </a:xfrm>
              <a:prstGeom prst="line">
                <a:avLst/>
              </a:prstGeom>
              <a:noFill/>
              <a:ln w="3175">
                <a:solidFill>
                  <a:srgbClr val="000000"/>
                </a:solidFill>
                <a:miter lim="800000"/>
                <a:headEnd/>
                <a:tailEnd/>
              </a:ln>
            </p:spPr>
            <p:txBody>
              <a:bodyPr/>
              <a:lstStyle/>
              <a:p>
                <a:endParaRPr lang="en-US" dirty="0"/>
              </a:p>
            </p:txBody>
          </p:sp>
          <p:sp>
            <p:nvSpPr>
              <p:cNvPr id="357" name="Line 4766"/>
              <p:cNvSpPr>
                <a:spLocks noChangeShapeType="1"/>
              </p:cNvSpPr>
              <p:nvPr/>
            </p:nvSpPr>
            <p:spPr bwMode="auto">
              <a:xfrm flipV="1">
                <a:off x="5504" y="3459"/>
                <a:ext cx="2" cy="2"/>
              </a:xfrm>
              <a:prstGeom prst="line">
                <a:avLst/>
              </a:prstGeom>
              <a:noFill/>
              <a:ln w="3175">
                <a:solidFill>
                  <a:srgbClr val="000000"/>
                </a:solidFill>
                <a:miter lim="800000"/>
                <a:headEnd/>
                <a:tailEnd/>
              </a:ln>
            </p:spPr>
            <p:txBody>
              <a:bodyPr/>
              <a:lstStyle/>
              <a:p>
                <a:endParaRPr lang="en-US" dirty="0"/>
              </a:p>
            </p:txBody>
          </p:sp>
          <p:sp>
            <p:nvSpPr>
              <p:cNvPr id="358" name="Freeform 4767"/>
              <p:cNvSpPr>
                <a:spLocks/>
              </p:cNvSpPr>
              <p:nvPr/>
            </p:nvSpPr>
            <p:spPr bwMode="auto">
              <a:xfrm>
                <a:off x="5522" y="3461"/>
                <a:ext cx="4" cy="1"/>
              </a:xfrm>
              <a:custGeom>
                <a:avLst/>
                <a:gdLst>
                  <a:gd name="T0" fmla="*/ 0 w 4"/>
                  <a:gd name="T1" fmla="*/ 1 h 1"/>
                  <a:gd name="T2" fmla="*/ 4 w 4"/>
                  <a:gd name="T3" fmla="*/ 0 h 1"/>
                  <a:gd name="T4" fmla="*/ 0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1"/>
                    </a:moveTo>
                    <a:lnTo>
                      <a:pt x="4"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59" name="Freeform 4768"/>
              <p:cNvSpPr>
                <a:spLocks/>
              </p:cNvSpPr>
              <p:nvPr/>
            </p:nvSpPr>
            <p:spPr bwMode="auto">
              <a:xfrm>
                <a:off x="5519" y="3470"/>
                <a:ext cx="7" cy="5"/>
              </a:xfrm>
              <a:custGeom>
                <a:avLst/>
                <a:gdLst>
                  <a:gd name="T0" fmla="*/ 3 w 7"/>
                  <a:gd name="T1" fmla="*/ 5 h 5"/>
                  <a:gd name="T2" fmla="*/ 0 w 7"/>
                  <a:gd name="T3" fmla="*/ 0 h 5"/>
                  <a:gd name="T4" fmla="*/ 7 w 7"/>
                  <a:gd name="T5" fmla="*/ 2 h 5"/>
                  <a:gd name="T6" fmla="*/ 3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3" y="5"/>
                    </a:moveTo>
                    <a:lnTo>
                      <a:pt x="0" y="0"/>
                    </a:lnTo>
                    <a:lnTo>
                      <a:pt x="7" y="2"/>
                    </a:lnTo>
                    <a:lnTo>
                      <a:pt x="3" y="5"/>
                    </a:lnTo>
                  </a:path>
                </a:pathLst>
              </a:custGeom>
              <a:noFill/>
              <a:ln w="3175">
                <a:solidFill>
                  <a:srgbClr val="000000"/>
                </a:solidFill>
                <a:miter lim="800000"/>
                <a:headEnd/>
                <a:tailEnd/>
              </a:ln>
            </p:spPr>
            <p:txBody>
              <a:bodyPr/>
              <a:lstStyle/>
              <a:p>
                <a:pPr algn="ctr" eaLnBrk="0" hangingPunct="0"/>
                <a:endParaRPr lang="en-US" dirty="0"/>
              </a:p>
            </p:txBody>
          </p:sp>
          <p:sp>
            <p:nvSpPr>
              <p:cNvPr id="360" name="Freeform 4769"/>
              <p:cNvSpPr>
                <a:spLocks/>
              </p:cNvSpPr>
              <p:nvPr/>
            </p:nvSpPr>
            <p:spPr bwMode="auto">
              <a:xfrm>
                <a:off x="5383" y="3480"/>
                <a:ext cx="138" cy="184"/>
              </a:xfrm>
              <a:custGeom>
                <a:avLst/>
                <a:gdLst>
                  <a:gd name="T0" fmla="*/ 63 w 138"/>
                  <a:gd name="T1" fmla="*/ 48 h 184"/>
                  <a:gd name="T2" fmla="*/ 70 w 138"/>
                  <a:gd name="T3" fmla="*/ 66 h 184"/>
                  <a:gd name="T4" fmla="*/ 78 w 138"/>
                  <a:gd name="T5" fmla="*/ 69 h 184"/>
                  <a:gd name="T6" fmla="*/ 99 w 138"/>
                  <a:gd name="T7" fmla="*/ 58 h 184"/>
                  <a:gd name="T8" fmla="*/ 105 w 138"/>
                  <a:gd name="T9" fmla="*/ 45 h 184"/>
                  <a:gd name="T10" fmla="*/ 105 w 138"/>
                  <a:gd name="T11" fmla="*/ 34 h 184"/>
                  <a:gd name="T12" fmla="*/ 91 w 138"/>
                  <a:gd name="T13" fmla="*/ 24 h 184"/>
                  <a:gd name="T14" fmla="*/ 107 w 138"/>
                  <a:gd name="T15" fmla="*/ 22 h 184"/>
                  <a:gd name="T16" fmla="*/ 126 w 138"/>
                  <a:gd name="T17" fmla="*/ 2 h 184"/>
                  <a:gd name="T18" fmla="*/ 138 w 138"/>
                  <a:gd name="T19" fmla="*/ 0 h 184"/>
                  <a:gd name="T20" fmla="*/ 136 w 138"/>
                  <a:gd name="T21" fmla="*/ 3 h 184"/>
                  <a:gd name="T22" fmla="*/ 128 w 138"/>
                  <a:gd name="T23" fmla="*/ 11 h 184"/>
                  <a:gd name="T24" fmla="*/ 102 w 138"/>
                  <a:gd name="T25" fmla="*/ 66 h 184"/>
                  <a:gd name="T26" fmla="*/ 84 w 138"/>
                  <a:gd name="T27" fmla="*/ 83 h 184"/>
                  <a:gd name="T28" fmla="*/ 84 w 138"/>
                  <a:gd name="T29" fmla="*/ 88 h 184"/>
                  <a:gd name="T30" fmla="*/ 88 w 138"/>
                  <a:gd name="T31" fmla="*/ 83 h 184"/>
                  <a:gd name="T32" fmla="*/ 89 w 138"/>
                  <a:gd name="T33" fmla="*/ 86 h 184"/>
                  <a:gd name="T34" fmla="*/ 96 w 138"/>
                  <a:gd name="T35" fmla="*/ 83 h 184"/>
                  <a:gd name="T36" fmla="*/ 91 w 138"/>
                  <a:gd name="T37" fmla="*/ 88 h 184"/>
                  <a:gd name="T38" fmla="*/ 91 w 138"/>
                  <a:gd name="T39" fmla="*/ 94 h 184"/>
                  <a:gd name="T40" fmla="*/ 78 w 138"/>
                  <a:gd name="T41" fmla="*/ 107 h 184"/>
                  <a:gd name="T42" fmla="*/ 71 w 138"/>
                  <a:gd name="T43" fmla="*/ 112 h 184"/>
                  <a:gd name="T44" fmla="*/ 76 w 138"/>
                  <a:gd name="T45" fmla="*/ 106 h 184"/>
                  <a:gd name="T46" fmla="*/ 73 w 138"/>
                  <a:gd name="T47" fmla="*/ 104 h 184"/>
                  <a:gd name="T48" fmla="*/ 60 w 138"/>
                  <a:gd name="T49" fmla="*/ 123 h 184"/>
                  <a:gd name="T50" fmla="*/ 54 w 138"/>
                  <a:gd name="T51" fmla="*/ 125 h 184"/>
                  <a:gd name="T52" fmla="*/ 39 w 138"/>
                  <a:gd name="T53" fmla="*/ 142 h 184"/>
                  <a:gd name="T54" fmla="*/ 41 w 138"/>
                  <a:gd name="T55" fmla="*/ 146 h 184"/>
                  <a:gd name="T56" fmla="*/ 29 w 138"/>
                  <a:gd name="T57" fmla="*/ 160 h 184"/>
                  <a:gd name="T58" fmla="*/ 24 w 138"/>
                  <a:gd name="T59" fmla="*/ 160 h 184"/>
                  <a:gd name="T60" fmla="*/ 21 w 138"/>
                  <a:gd name="T61" fmla="*/ 155 h 184"/>
                  <a:gd name="T62" fmla="*/ 23 w 138"/>
                  <a:gd name="T63" fmla="*/ 163 h 184"/>
                  <a:gd name="T64" fmla="*/ 15 w 138"/>
                  <a:gd name="T65" fmla="*/ 173 h 184"/>
                  <a:gd name="T66" fmla="*/ 8 w 138"/>
                  <a:gd name="T67" fmla="*/ 181 h 184"/>
                  <a:gd name="T68" fmla="*/ 0 w 138"/>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184"/>
                  <a:gd name="T107" fmla="*/ 138 w 138"/>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184">
                    <a:moveTo>
                      <a:pt x="63" y="48"/>
                    </a:moveTo>
                    <a:lnTo>
                      <a:pt x="70" y="66"/>
                    </a:lnTo>
                    <a:lnTo>
                      <a:pt x="78" y="69"/>
                    </a:lnTo>
                    <a:lnTo>
                      <a:pt x="99" y="58"/>
                    </a:lnTo>
                    <a:lnTo>
                      <a:pt x="105" y="45"/>
                    </a:lnTo>
                    <a:lnTo>
                      <a:pt x="105" y="34"/>
                    </a:lnTo>
                    <a:lnTo>
                      <a:pt x="91" y="24"/>
                    </a:lnTo>
                    <a:lnTo>
                      <a:pt x="107" y="22"/>
                    </a:lnTo>
                    <a:lnTo>
                      <a:pt x="126" y="2"/>
                    </a:lnTo>
                    <a:lnTo>
                      <a:pt x="138" y="0"/>
                    </a:lnTo>
                    <a:lnTo>
                      <a:pt x="136" y="3"/>
                    </a:lnTo>
                    <a:lnTo>
                      <a:pt x="128" y="11"/>
                    </a:lnTo>
                    <a:lnTo>
                      <a:pt x="102" y="66"/>
                    </a:lnTo>
                    <a:lnTo>
                      <a:pt x="84" y="83"/>
                    </a:lnTo>
                    <a:lnTo>
                      <a:pt x="84" y="88"/>
                    </a:lnTo>
                    <a:lnTo>
                      <a:pt x="88" y="83"/>
                    </a:lnTo>
                    <a:lnTo>
                      <a:pt x="89" y="86"/>
                    </a:lnTo>
                    <a:lnTo>
                      <a:pt x="96" y="83"/>
                    </a:lnTo>
                    <a:lnTo>
                      <a:pt x="91" y="88"/>
                    </a:lnTo>
                    <a:lnTo>
                      <a:pt x="91" y="94"/>
                    </a:lnTo>
                    <a:lnTo>
                      <a:pt x="78" y="107"/>
                    </a:lnTo>
                    <a:lnTo>
                      <a:pt x="71" y="112"/>
                    </a:lnTo>
                    <a:lnTo>
                      <a:pt x="76" y="106"/>
                    </a:lnTo>
                    <a:lnTo>
                      <a:pt x="73" y="104"/>
                    </a:lnTo>
                    <a:lnTo>
                      <a:pt x="60" y="123"/>
                    </a:lnTo>
                    <a:lnTo>
                      <a:pt x="54" y="125"/>
                    </a:lnTo>
                    <a:lnTo>
                      <a:pt x="39" y="142"/>
                    </a:lnTo>
                    <a:lnTo>
                      <a:pt x="41" y="146"/>
                    </a:lnTo>
                    <a:lnTo>
                      <a:pt x="29" y="160"/>
                    </a:lnTo>
                    <a:lnTo>
                      <a:pt x="24" y="160"/>
                    </a:lnTo>
                    <a:lnTo>
                      <a:pt x="21" y="155"/>
                    </a:lnTo>
                    <a:lnTo>
                      <a:pt x="23" y="163"/>
                    </a:lnTo>
                    <a:lnTo>
                      <a:pt x="15" y="173"/>
                    </a:lnTo>
                    <a:lnTo>
                      <a:pt x="8" y="181"/>
                    </a:lnTo>
                    <a:lnTo>
                      <a:pt x="0" y="184"/>
                    </a:lnTo>
                  </a:path>
                </a:pathLst>
              </a:custGeom>
              <a:noFill/>
              <a:ln w="3175">
                <a:solidFill>
                  <a:srgbClr val="000000"/>
                </a:solidFill>
                <a:miter lim="800000"/>
                <a:headEnd/>
                <a:tailEnd/>
              </a:ln>
            </p:spPr>
            <p:txBody>
              <a:bodyPr/>
              <a:lstStyle/>
              <a:p>
                <a:pPr algn="ctr" eaLnBrk="0" hangingPunct="0"/>
                <a:endParaRPr lang="en-US" dirty="0"/>
              </a:p>
            </p:txBody>
          </p:sp>
          <p:sp>
            <p:nvSpPr>
              <p:cNvPr id="361" name="Freeform 4770"/>
              <p:cNvSpPr>
                <a:spLocks/>
              </p:cNvSpPr>
              <p:nvPr/>
            </p:nvSpPr>
            <p:spPr bwMode="auto">
              <a:xfrm>
                <a:off x="5380" y="3528"/>
                <a:ext cx="87" cy="136"/>
              </a:xfrm>
              <a:custGeom>
                <a:avLst/>
                <a:gdLst>
                  <a:gd name="T0" fmla="*/ 3 w 87"/>
                  <a:gd name="T1" fmla="*/ 136 h 136"/>
                  <a:gd name="T2" fmla="*/ 0 w 87"/>
                  <a:gd name="T3" fmla="*/ 131 h 136"/>
                  <a:gd name="T4" fmla="*/ 8 w 87"/>
                  <a:gd name="T5" fmla="*/ 131 h 136"/>
                  <a:gd name="T6" fmla="*/ 14 w 87"/>
                  <a:gd name="T7" fmla="*/ 125 h 136"/>
                  <a:gd name="T8" fmla="*/ 23 w 87"/>
                  <a:gd name="T9" fmla="*/ 110 h 136"/>
                  <a:gd name="T10" fmla="*/ 19 w 87"/>
                  <a:gd name="T11" fmla="*/ 106 h 136"/>
                  <a:gd name="T12" fmla="*/ 27 w 87"/>
                  <a:gd name="T13" fmla="*/ 104 h 136"/>
                  <a:gd name="T14" fmla="*/ 31 w 87"/>
                  <a:gd name="T15" fmla="*/ 107 h 136"/>
                  <a:gd name="T16" fmla="*/ 34 w 87"/>
                  <a:gd name="T17" fmla="*/ 102 h 136"/>
                  <a:gd name="T18" fmla="*/ 32 w 87"/>
                  <a:gd name="T19" fmla="*/ 98 h 136"/>
                  <a:gd name="T20" fmla="*/ 55 w 87"/>
                  <a:gd name="T21" fmla="*/ 74 h 136"/>
                  <a:gd name="T22" fmla="*/ 53 w 87"/>
                  <a:gd name="T23" fmla="*/ 69 h 136"/>
                  <a:gd name="T24" fmla="*/ 57 w 87"/>
                  <a:gd name="T25" fmla="*/ 67 h 136"/>
                  <a:gd name="T26" fmla="*/ 57 w 87"/>
                  <a:gd name="T27" fmla="*/ 70 h 136"/>
                  <a:gd name="T28" fmla="*/ 65 w 87"/>
                  <a:gd name="T29" fmla="*/ 64 h 136"/>
                  <a:gd name="T30" fmla="*/ 68 w 87"/>
                  <a:gd name="T31" fmla="*/ 59 h 136"/>
                  <a:gd name="T32" fmla="*/ 63 w 87"/>
                  <a:gd name="T33" fmla="*/ 51 h 136"/>
                  <a:gd name="T34" fmla="*/ 69 w 87"/>
                  <a:gd name="T35" fmla="*/ 58 h 136"/>
                  <a:gd name="T36" fmla="*/ 73 w 87"/>
                  <a:gd name="T37" fmla="*/ 51 h 136"/>
                  <a:gd name="T38" fmla="*/ 69 w 87"/>
                  <a:gd name="T39" fmla="*/ 45 h 136"/>
                  <a:gd name="T40" fmla="*/ 79 w 87"/>
                  <a:gd name="T41" fmla="*/ 45 h 136"/>
                  <a:gd name="T42" fmla="*/ 84 w 87"/>
                  <a:gd name="T43" fmla="*/ 38 h 136"/>
                  <a:gd name="T44" fmla="*/ 82 w 87"/>
                  <a:gd name="T45" fmla="*/ 35 h 136"/>
                  <a:gd name="T46" fmla="*/ 86 w 87"/>
                  <a:gd name="T47" fmla="*/ 34 h 136"/>
                  <a:gd name="T48" fmla="*/ 87 w 87"/>
                  <a:gd name="T49" fmla="*/ 30 h 136"/>
                  <a:gd name="T50" fmla="*/ 84 w 87"/>
                  <a:gd name="T51" fmla="*/ 29 h 136"/>
                  <a:gd name="T52" fmla="*/ 86 w 87"/>
                  <a:gd name="T53" fmla="*/ 26 h 136"/>
                  <a:gd name="T54" fmla="*/ 69 w 87"/>
                  <a:gd name="T55" fmla="*/ 16 h 136"/>
                  <a:gd name="T56" fmla="*/ 71 w 87"/>
                  <a:gd name="T57" fmla="*/ 16 h 136"/>
                  <a:gd name="T58" fmla="*/ 66 w 87"/>
                  <a:gd name="T59" fmla="*/ 6 h 136"/>
                  <a:gd name="T60" fmla="*/ 57 w 87"/>
                  <a:gd name="T61" fmla="*/ 5 h 136"/>
                  <a:gd name="T62" fmla="*/ 66 w 87"/>
                  <a:gd name="T63" fmla="*/ 3 h 136"/>
                  <a:gd name="T64" fmla="*/ 65 w 87"/>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
                  <a:gd name="T100" fmla="*/ 0 h 136"/>
                  <a:gd name="T101" fmla="*/ 87 w 87"/>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 h="136">
                    <a:moveTo>
                      <a:pt x="3" y="136"/>
                    </a:moveTo>
                    <a:lnTo>
                      <a:pt x="0" y="131"/>
                    </a:lnTo>
                    <a:lnTo>
                      <a:pt x="8" y="131"/>
                    </a:lnTo>
                    <a:lnTo>
                      <a:pt x="14" y="125"/>
                    </a:lnTo>
                    <a:lnTo>
                      <a:pt x="23" y="110"/>
                    </a:lnTo>
                    <a:lnTo>
                      <a:pt x="19" y="106"/>
                    </a:lnTo>
                    <a:lnTo>
                      <a:pt x="27" y="104"/>
                    </a:lnTo>
                    <a:lnTo>
                      <a:pt x="31" y="107"/>
                    </a:lnTo>
                    <a:lnTo>
                      <a:pt x="34" y="102"/>
                    </a:lnTo>
                    <a:lnTo>
                      <a:pt x="32" y="98"/>
                    </a:lnTo>
                    <a:lnTo>
                      <a:pt x="55" y="74"/>
                    </a:lnTo>
                    <a:lnTo>
                      <a:pt x="53" y="69"/>
                    </a:lnTo>
                    <a:lnTo>
                      <a:pt x="57" y="67"/>
                    </a:lnTo>
                    <a:lnTo>
                      <a:pt x="57" y="70"/>
                    </a:lnTo>
                    <a:lnTo>
                      <a:pt x="65" y="64"/>
                    </a:lnTo>
                    <a:lnTo>
                      <a:pt x="68" y="59"/>
                    </a:lnTo>
                    <a:lnTo>
                      <a:pt x="63" y="51"/>
                    </a:lnTo>
                    <a:lnTo>
                      <a:pt x="69" y="58"/>
                    </a:lnTo>
                    <a:lnTo>
                      <a:pt x="73" y="51"/>
                    </a:lnTo>
                    <a:lnTo>
                      <a:pt x="69" y="45"/>
                    </a:lnTo>
                    <a:lnTo>
                      <a:pt x="79" y="45"/>
                    </a:lnTo>
                    <a:lnTo>
                      <a:pt x="84" y="38"/>
                    </a:lnTo>
                    <a:lnTo>
                      <a:pt x="82" y="35"/>
                    </a:lnTo>
                    <a:lnTo>
                      <a:pt x="86" y="34"/>
                    </a:lnTo>
                    <a:lnTo>
                      <a:pt x="87" y="30"/>
                    </a:lnTo>
                    <a:lnTo>
                      <a:pt x="84" y="29"/>
                    </a:lnTo>
                    <a:lnTo>
                      <a:pt x="86" y="26"/>
                    </a:lnTo>
                    <a:lnTo>
                      <a:pt x="69" y="16"/>
                    </a:lnTo>
                    <a:lnTo>
                      <a:pt x="71" y="16"/>
                    </a:lnTo>
                    <a:lnTo>
                      <a:pt x="66" y="6"/>
                    </a:lnTo>
                    <a:lnTo>
                      <a:pt x="57" y="5"/>
                    </a:lnTo>
                    <a:lnTo>
                      <a:pt x="66" y="3"/>
                    </a:lnTo>
                    <a:lnTo>
                      <a:pt x="65" y="0"/>
                    </a:lnTo>
                  </a:path>
                </a:pathLst>
              </a:custGeom>
              <a:noFill/>
              <a:ln w="3175">
                <a:solidFill>
                  <a:srgbClr val="000000"/>
                </a:solidFill>
                <a:miter lim="800000"/>
                <a:headEnd/>
                <a:tailEnd/>
              </a:ln>
            </p:spPr>
            <p:txBody>
              <a:bodyPr/>
              <a:lstStyle/>
              <a:p>
                <a:pPr algn="ctr" eaLnBrk="0" hangingPunct="0"/>
                <a:endParaRPr lang="en-US" dirty="0"/>
              </a:p>
            </p:txBody>
          </p:sp>
          <p:sp>
            <p:nvSpPr>
              <p:cNvPr id="362" name="Line 4771"/>
              <p:cNvSpPr>
                <a:spLocks noChangeShapeType="1"/>
              </p:cNvSpPr>
              <p:nvPr/>
            </p:nvSpPr>
            <p:spPr bwMode="auto">
              <a:xfrm>
                <a:off x="5445" y="3528"/>
                <a:ext cx="1" cy="1"/>
              </a:xfrm>
              <a:prstGeom prst="line">
                <a:avLst/>
              </a:prstGeom>
              <a:noFill/>
              <a:ln w="3175">
                <a:solidFill>
                  <a:srgbClr val="000000"/>
                </a:solidFill>
                <a:miter lim="800000"/>
                <a:headEnd/>
                <a:tailEnd/>
              </a:ln>
            </p:spPr>
            <p:txBody>
              <a:bodyPr/>
              <a:lstStyle/>
              <a:p>
                <a:endParaRPr lang="en-US" dirty="0"/>
              </a:p>
            </p:txBody>
          </p:sp>
          <p:sp>
            <p:nvSpPr>
              <p:cNvPr id="363" name="Freeform 4772"/>
              <p:cNvSpPr>
                <a:spLocks/>
              </p:cNvSpPr>
              <p:nvPr/>
            </p:nvSpPr>
            <p:spPr bwMode="auto">
              <a:xfrm>
                <a:off x="5480" y="3483"/>
                <a:ext cx="3" cy="2"/>
              </a:xfrm>
              <a:custGeom>
                <a:avLst/>
                <a:gdLst>
                  <a:gd name="T0" fmla="*/ 0 w 3"/>
                  <a:gd name="T1" fmla="*/ 2 h 2"/>
                  <a:gd name="T2" fmla="*/ 3 w 3"/>
                  <a:gd name="T3" fmla="*/ 0 h 2"/>
                  <a:gd name="T4" fmla="*/ 0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64" name="Line 4773"/>
              <p:cNvSpPr>
                <a:spLocks noChangeShapeType="1"/>
              </p:cNvSpPr>
              <p:nvPr/>
            </p:nvSpPr>
            <p:spPr bwMode="auto">
              <a:xfrm flipV="1">
                <a:off x="5467" y="3493"/>
                <a:ext cx="2" cy="1"/>
              </a:xfrm>
              <a:prstGeom prst="line">
                <a:avLst/>
              </a:prstGeom>
              <a:noFill/>
              <a:ln w="3175">
                <a:solidFill>
                  <a:srgbClr val="000000"/>
                </a:solidFill>
                <a:miter lim="800000"/>
                <a:headEnd/>
                <a:tailEnd/>
              </a:ln>
            </p:spPr>
            <p:txBody>
              <a:bodyPr/>
              <a:lstStyle/>
              <a:p>
                <a:endParaRPr lang="en-US" dirty="0"/>
              </a:p>
            </p:txBody>
          </p:sp>
          <p:sp>
            <p:nvSpPr>
              <p:cNvPr id="365" name="Freeform 4774"/>
              <p:cNvSpPr>
                <a:spLocks/>
              </p:cNvSpPr>
              <p:nvPr/>
            </p:nvSpPr>
            <p:spPr bwMode="auto">
              <a:xfrm>
                <a:off x="5467" y="3494"/>
                <a:ext cx="4" cy="7"/>
              </a:xfrm>
              <a:custGeom>
                <a:avLst/>
                <a:gdLst>
                  <a:gd name="T0" fmla="*/ 0 w 4"/>
                  <a:gd name="T1" fmla="*/ 5 h 7"/>
                  <a:gd name="T2" fmla="*/ 2 w 4"/>
                  <a:gd name="T3" fmla="*/ 0 h 7"/>
                  <a:gd name="T4" fmla="*/ 4 w 4"/>
                  <a:gd name="T5" fmla="*/ 5 h 7"/>
                  <a:gd name="T6" fmla="*/ 0 w 4"/>
                  <a:gd name="T7" fmla="*/ 7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5"/>
                    </a:moveTo>
                    <a:lnTo>
                      <a:pt x="2" y="0"/>
                    </a:lnTo>
                    <a:lnTo>
                      <a:pt x="4"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66" name="Line 4775"/>
              <p:cNvSpPr>
                <a:spLocks noChangeShapeType="1"/>
              </p:cNvSpPr>
              <p:nvPr/>
            </p:nvSpPr>
            <p:spPr bwMode="auto">
              <a:xfrm flipV="1">
                <a:off x="5467" y="3499"/>
                <a:ext cx="1" cy="2"/>
              </a:xfrm>
              <a:prstGeom prst="line">
                <a:avLst/>
              </a:prstGeom>
              <a:noFill/>
              <a:ln w="3175">
                <a:solidFill>
                  <a:srgbClr val="000000"/>
                </a:solidFill>
                <a:miter lim="800000"/>
                <a:headEnd/>
                <a:tailEnd/>
              </a:ln>
            </p:spPr>
            <p:txBody>
              <a:bodyPr/>
              <a:lstStyle/>
              <a:p>
                <a:endParaRPr lang="en-US" dirty="0"/>
              </a:p>
            </p:txBody>
          </p:sp>
          <p:sp>
            <p:nvSpPr>
              <p:cNvPr id="367" name="Line 4776"/>
              <p:cNvSpPr>
                <a:spLocks noChangeShapeType="1"/>
              </p:cNvSpPr>
              <p:nvPr/>
            </p:nvSpPr>
            <p:spPr bwMode="auto">
              <a:xfrm flipV="1">
                <a:off x="5218" y="3499"/>
                <a:ext cx="2" cy="2"/>
              </a:xfrm>
              <a:prstGeom prst="line">
                <a:avLst/>
              </a:prstGeom>
              <a:noFill/>
              <a:ln w="3175">
                <a:solidFill>
                  <a:srgbClr val="000000"/>
                </a:solidFill>
                <a:miter lim="800000"/>
                <a:headEnd/>
                <a:tailEnd/>
              </a:ln>
            </p:spPr>
            <p:txBody>
              <a:bodyPr/>
              <a:lstStyle/>
              <a:p>
                <a:endParaRPr lang="en-US" dirty="0"/>
              </a:p>
            </p:txBody>
          </p:sp>
          <p:sp>
            <p:nvSpPr>
              <p:cNvPr id="368" name="Line 4777"/>
              <p:cNvSpPr>
                <a:spLocks noChangeShapeType="1"/>
              </p:cNvSpPr>
              <p:nvPr/>
            </p:nvSpPr>
            <p:spPr bwMode="auto">
              <a:xfrm>
                <a:off x="5467" y="3499"/>
                <a:ext cx="1" cy="2"/>
              </a:xfrm>
              <a:prstGeom prst="line">
                <a:avLst/>
              </a:prstGeom>
              <a:noFill/>
              <a:ln w="3175">
                <a:solidFill>
                  <a:srgbClr val="000000"/>
                </a:solidFill>
                <a:miter lim="800000"/>
                <a:headEnd/>
                <a:tailEnd/>
              </a:ln>
            </p:spPr>
            <p:txBody>
              <a:bodyPr/>
              <a:lstStyle/>
              <a:p>
                <a:endParaRPr lang="en-US" dirty="0"/>
              </a:p>
            </p:txBody>
          </p:sp>
          <p:sp>
            <p:nvSpPr>
              <p:cNvPr id="369" name="Line 4778"/>
              <p:cNvSpPr>
                <a:spLocks noChangeShapeType="1"/>
              </p:cNvSpPr>
              <p:nvPr/>
            </p:nvSpPr>
            <p:spPr bwMode="auto">
              <a:xfrm flipV="1">
                <a:off x="5467" y="3499"/>
                <a:ext cx="1" cy="2"/>
              </a:xfrm>
              <a:prstGeom prst="line">
                <a:avLst/>
              </a:prstGeom>
              <a:noFill/>
              <a:ln w="3175">
                <a:solidFill>
                  <a:srgbClr val="000000"/>
                </a:solidFill>
                <a:miter lim="800000"/>
                <a:headEnd/>
                <a:tailEnd/>
              </a:ln>
            </p:spPr>
            <p:txBody>
              <a:bodyPr/>
              <a:lstStyle/>
              <a:p>
                <a:endParaRPr lang="en-US" dirty="0"/>
              </a:p>
            </p:txBody>
          </p:sp>
          <p:sp>
            <p:nvSpPr>
              <p:cNvPr id="370" name="Line 4779"/>
              <p:cNvSpPr>
                <a:spLocks noChangeShapeType="1"/>
              </p:cNvSpPr>
              <p:nvPr/>
            </p:nvSpPr>
            <p:spPr bwMode="auto">
              <a:xfrm flipV="1">
                <a:off x="5467" y="3499"/>
                <a:ext cx="1" cy="2"/>
              </a:xfrm>
              <a:prstGeom prst="line">
                <a:avLst/>
              </a:prstGeom>
              <a:noFill/>
              <a:ln w="3175">
                <a:solidFill>
                  <a:srgbClr val="000000"/>
                </a:solidFill>
                <a:miter lim="800000"/>
                <a:headEnd/>
                <a:tailEnd/>
              </a:ln>
            </p:spPr>
            <p:txBody>
              <a:bodyPr/>
              <a:lstStyle/>
              <a:p>
                <a:endParaRPr lang="en-US" dirty="0"/>
              </a:p>
            </p:txBody>
          </p:sp>
          <p:sp>
            <p:nvSpPr>
              <p:cNvPr id="371" name="Freeform 4780"/>
              <p:cNvSpPr>
                <a:spLocks/>
              </p:cNvSpPr>
              <p:nvPr/>
            </p:nvSpPr>
            <p:spPr bwMode="auto">
              <a:xfrm>
                <a:off x="5467" y="3501"/>
                <a:ext cx="4" cy="1"/>
              </a:xfrm>
              <a:custGeom>
                <a:avLst/>
                <a:gdLst>
                  <a:gd name="T0" fmla="*/ 0 w 4"/>
                  <a:gd name="T1" fmla="*/ 0 h 1"/>
                  <a:gd name="T2" fmla="*/ 4 w 4"/>
                  <a:gd name="T3" fmla="*/ 1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72" name="Line 4781"/>
              <p:cNvSpPr>
                <a:spLocks noChangeShapeType="1"/>
              </p:cNvSpPr>
              <p:nvPr/>
            </p:nvSpPr>
            <p:spPr bwMode="auto">
              <a:xfrm>
                <a:off x="5467" y="3501"/>
                <a:ext cx="1" cy="1"/>
              </a:xfrm>
              <a:prstGeom prst="line">
                <a:avLst/>
              </a:prstGeom>
              <a:noFill/>
              <a:ln w="3175">
                <a:solidFill>
                  <a:srgbClr val="000000"/>
                </a:solidFill>
                <a:miter lim="800000"/>
                <a:headEnd/>
                <a:tailEnd/>
              </a:ln>
            </p:spPr>
            <p:txBody>
              <a:bodyPr/>
              <a:lstStyle/>
              <a:p>
                <a:endParaRPr lang="en-US" dirty="0"/>
              </a:p>
            </p:txBody>
          </p:sp>
          <p:sp>
            <p:nvSpPr>
              <p:cNvPr id="373" name="Line 4782"/>
              <p:cNvSpPr>
                <a:spLocks noChangeShapeType="1"/>
              </p:cNvSpPr>
              <p:nvPr/>
            </p:nvSpPr>
            <p:spPr bwMode="auto">
              <a:xfrm flipV="1">
                <a:off x="5464" y="3501"/>
                <a:ext cx="1" cy="1"/>
              </a:xfrm>
              <a:prstGeom prst="line">
                <a:avLst/>
              </a:prstGeom>
              <a:noFill/>
              <a:ln w="3175">
                <a:solidFill>
                  <a:srgbClr val="000000"/>
                </a:solidFill>
                <a:miter lim="800000"/>
                <a:headEnd/>
                <a:tailEnd/>
              </a:ln>
            </p:spPr>
            <p:txBody>
              <a:bodyPr/>
              <a:lstStyle/>
              <a:p>
                <a:endParaRPr lang="en-US" dirty="0"/>
              </a:p>
            </p:txBody>
          </p:sp>
          <p:sp>
            <p:nvSpPr>
              <p:cNvPr id="374" name="Line 4783"/>
              <p:cNvSpPr>
                <a:spLocks noChangeShapeType="1"/>
              </p:cNvSpPr>
              <p:nvPr/>
            </p:nvSpPr>
            <p:spPr bwMode="auto">
              <a:xfrm flipV="1">
                <a:off x="5462" y="3502"/>
                <a:ext cx="2" cy="2"/>
              </a:xfrm>
              <a:prstGeom prst="line">
                <a:avLst/>
              </a:prstGeom>
              <a:noFill/>
              <a:ln w="3175">
                <a:solidFill>
                  <a:srgbClr val="000000"/>
                </a:solidFill>
                <a:miter lim="800000"/>
                <a:headEnd/>
                <a:tailEnd/>
              </a:ln>
            </p:spPr>
            <p:txBody>
              <a:bodyPr/>
              <a:lstStyle/>
              <a:p>
                <a:endParaRPr lang="en-US" dirty="0"/>
              </a:p>
            </p:txBody>
          </p:sp>
          <p:sp>
            <p:nvSpPr>
              <p:cNvPr id="375" name="Freeform 4784"/>
              <p:cNvSpPr>
                <a:spLocks/>
              </p:cNvSpPr>
              <p:nvPr/>
            </p:nvSpPr>
            <p:spPr bwMode="auto">
              <a:xfrm>
                <a:off x="5459" y="3506"/>
                <a:ext cx="2" cy="3"/>
              </a:xfrm>
              <a:custGeom>
                <a:avLst/>
                <a:gdLst>
                  <a:gd name="T0" fmla="*/ 0 w 2"/>
                  <a:gd name="T1" fmla="*/ 3 h 3"/>
                  <a:gd name="T2" fmla="*/ 2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76" name="Line 4785"/>
              <p:cNvSpPr>
                <a:spLocks noChangeShapeType="1"/>
              </p:cNvSpPr>
              <p:nvPr/>
            </p:nvSpPr>
            <p:spPr bwMode="auto">
              <a:xfrm flipV="1">
                <a:off x="5459" y="3517"/>
                <a:ext cx="1" cy="1"/>
              </a:xfrm>
              <a:prstGeom prst="line">
                <a:avLst/>
              </a:prstGeom>
              <a:noFill/>
              <a:ln w="3175">
                <a:solidFill>
                  <a:srgbClr val="000000"/>
                </a:solidFill>
                <a:miter lim="800000"/>
                <a:headEnd/>
                <a:tailEnd/>
              </a:ln>
            </p:spPr>
            <p:txBody>
              <a:bodyPr/>
              <a:lstStyle/>
              <a:p>
                <a:endParaRPr lang="en-US" dirty="0"/>
              </a:p>
            </p:txBody>
          </p:sp>
          <p:sp>
            <p:nvSpPr>
              <p:cNvPr id="377" name="Freeform 4786"/>
              <p:cNvSpPr>
                <a:spLocks/>
              </p:cNvSpPr>
              <p:nvPr/>
            </p:nvSpPr>
            <p:spPr bwMode="auto">
              <a:xfrm>
                <a:off x="5181" y="3517"/>
                <a:ext cx="36" cy="27"/>
              </a:xfrm>
              <a:custGeom>
                <a:avLst/>
                <a:gdLst>
                  <a:gd name="T0" fmla="*/ 11 w 36"/>
                  <a:gd name="T1" fmla="*/ 21 h 27"/>
                  <a:gd name="T2" fmla="*/ 0 w 36"/>
                  <a:gd name="T3" fmla="*/ 16 h 27"/>
                  <a:gd name="T4" fmla="*/ 16 w 36"/>
                  <a:gd name="T5" fmla="*/ 0 h 27"/>
                  <a:gd name="T6" fmla="*/ 19 w 36"/>
                  <a:gd name="T7" fmla="*/ 1 h 27"/>
                  <a:gd name="T8" fmla="*/ 14 w 36"/>
                  <a:gd name="T9" fmla="*/ 5 h 27"/>
                  <a:gd name="T10" fmla="*/ 14 w 36"/>
                  <a:gd name="T11" fmla="*/ 9 h 27"/>
                  <a:gd name="T12" fmla="*/ 21 w 36"/>
                  <a:gd name="T13" fmla="*/ 9 h 27"/>
                  <a:gd name="T14" fmla="*/ 21 w 36"/>
                  <a:gd name="T15" fmla="*/ 14 h 27"/>
                  <a:gd name="T16" fmla="*/ 27 w 36"/>
                  <a:gd name="T17" fmla="*/ 21 h 27"/>
                  <a:gd name="T18" fmla="*/ 36 w 36"/>
                  <a:gd name="T19" fmla="*/ 19 h 27"/>
                  <a:gd name="T20" fmla="*/ 36 w 36"/>
                  <a:gd name="T21" fmla="*/ 22 h 27"/>
                  <a:gd name="T22" fmla="*/ 32 w 36"/>
                  <a:gd name="T23" fmla="*/ 25 h 27"/>
                  <a:gd name="T24" fmla="*/ 19 w 36"/>
                  <a:gd name="T25" fmla="*/ 27 h 27"/>
                  <a:gd name="T26" fmla="*/ 19 w 36"/>
                  <a:gd name="T27" fmla="*/ 22 h 27"/>
                  <a:gd name="T28" fmla="*/ 11 w 36"/>
                  <a:gd name="T29" fmla="*/ 21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7"/>
                  <a:gd name="T47" fmla="*/ 36 w 36"/>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7">
                    <a:moveTo>
                      <a:pt x="11" y="21"/>
                    </a:moveTo>
                    <a:lnTo>
                      <a:pt x="0" y="16"/>
                    </a:lnTo>
                    <a:lnTo>
                      <a:pt x="16" y="0"/>
                    </a:lnTo>
                    <a:lnTo>
                      <a:pt x="19" y="1"/>
                    </a:lnTo>
                    <a:lnTo>
                      <a:pt x="14" y="5"/>
                    </a:lnTo>
                    <a:lnTo>
                      <a:pt x="14" y="9"/>
                    </a:lnTo>
                    <a:lnTo>
                      <a:pt x="21" y="9"/>
                    </a:lnTo>
                    <a:lnTo>
                      <a:pt x="21" y="14"/>
                    </a:lnTo>
                    <a:lnTo>
                      <a:pt x="27" y="21"/>
                    </a:lnTo>
                    <a:lnTo>
                      <a:pt x="36" y="19"/>
                    </a:lnTo>
                    <a:lnTo>
                      <a:pt x="36" y="22"/>
                    </a:lnTo>
                    <a:lnTo>
                      <a:pt x="32" y="25"/>
                    </a:lnTo>
                    <a:lnTo>
                      <a:pt x="19" y="27"/>
                    </a:lnTo>
                    <a:lnTo>
                      <a:pt x="19" y="22"/>
                    </a:lnTo>
                    <a:lnTo>
                      <a:pt x="11" y="21"/>
                    </a:lnTo>
                  </a:path>
                </a:pathLst>
              </a:custGeom>
              <a:noFill/>
              <a:ln w="3175">
                <a:solidFill>
                  <a:srgbClr val="000000"/>
                </a:solidFill>
                <a:miter lim="800000"/>
                <a:headEnd/>
                <a:tailEnd/>
              </a:ln>
            </p:spPr>
            <p:txBody>
              <a:bodyPr/>
              <a:lstStyle/>
              <a:p>
                <a:pPr algn="ctr" eaLnBrk="0" hangingPunct="0"/>
                <a:endParaRPr lang="en-US" dirty="0"/>
              </a:p>
            </p:txBody>
          </p:sp>
          <p:sp>
            <p:nvSpPr>
              <p:cNvPr id="378" name="Freeform 4787"/>
              <p:cNvSpPr>
                <a:spLocks/>
              </p:cNvSpPr>
              <p:nvPr/>
            </p:nvSpPr>
            <p:spPr bwMode="auto">
              <a:xfrm>
                <a:off x="5171" y="3523"/>
                <a:ext cx="15" cy="8"/>
              </a:xfrm>
              <a:custGeom>
                <a:avLst/>
                <a:gdLst>
                  <a:gd name="T0" fmla="*/ 0 w 15"/>
                  <a:gd name="T1" fmla="*/ 2 h 8"/>
                  <a:gd name="T2" fmla="*/ 3 w 15"/>
                  <a:gd name="T3" fmla="*/ 0 h 8"/>
                  <a:gd name="T4" fmla="*/ 12 w 15"/>
                  <a:gd name="T5" fmla="*/ 3 h 8"/>
                  <a:gd name="T6" fmla="*/ 13 w 15"/>
                  <a:gd name="T7" fmla="*/ 0 h 8"/>
                  <a:gd name="T8" fmla="*/ 15 w 15"/>
                  <a:gd name="T9" fmla="*/ 3 h 8"/>
                  <a:gd name="T10" fmla="*/ 8 w 15"/>
                  <a:gd name="T11" fmla="*/ 8 h 8"/>
                  <a:gd name="T12" fmla="*/ 0 w 15"/>
                  <a:gd name="T13" fmla="*/ 2 h 8"/>
                  <a:gd name="T14" fmla="*/ 0 60000 65536"/>
                  <a:gd name="T15" fmla="*/ 0 60000 65536"/>
                  <a:gd name="T16" fmla="*/ 0 60000 65536"/>
                  <a:gd name="T17" fmla="*/ 0 60000 65536"/>
                  <a:gd name="T18" fmla="*/ 0 60000 65536"/>
                  <a:gd name="T19" fmla="*/ 0 60000 65536"/>
                  <a:gd name="T20" fmla="*/ 0 60000 65536"/>
                  <a:gd name="T21" fmla="*/ 0 w 15"/>
                  <a:gd name="T22" fmla="*/ 0 h 8"/>
                  <a:gd name="T23" fmla="*/ 15 w 1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8">
                    <a:moveTo>
                      <a:pt x="0" y="2"/>
                    </a:moveTo>
                    <a:lnTo>
                      <a:pt x="3" y="0"/>
                    </a:lnTo>
                    <a:lnTo>
                      <a:pt x="12" y="3"/>
                    </a:lnTo>
                    <a:lnTo>
                      <a:pt x="13" y="0"/>
                    </a:lnTo>
                    <a:lnTo>
                      <a:pt x="15" y="3"/>
                    </a:lnTo>
                    <a:lnTo>
                      <a:pt x="8" y="8"/>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79" name="Line 4788"/>
              <p:cNvSpPr>
                <a:spLocks noChangeShapeType="1"/>
              </p:cNvSpPr>
              <p:nvPr/>
            </p:nvSpPr>
            <p:spPr bwMode="auto">
              <a:xfrm flipH="1">
                <a:off x="5448" y="3528"/>
                <a:ext cx="1" cy="1"/>
              </a:xfrm>
              <a:prstGeom prst="line">
                <a:avLst/>
              </a:prstGeom>
              <a:noFill/>
              <a:ln w="3175">
                <a:solidFill>
                  <a:srgbClr val="000000"/>
                </a:solidFill>
                <a:miter lim="800000"/>
                <a:headEnd/>
                <a:tailEnd/>
              </a:ln>
            </p:spPr>
            <p:txBody>
              <a:bodyPr/>
              <a:lstStyle/>
              <a:p>
                <a:endParaRPr lang="en-US" dirty="0"/>
              </a:p>
            </p:txBody>
          </p:sp>
          <p:sp>
            <p:nvSpPr>
              <p:cNvPr id="380" name="Line 4789"/>
              <p:cNvSpPr>
                <a:spLocks noChangeShapeType="1"/>
              </p:cNvSpPr>
              <p:nvPr/>
            </p:nvSpPr>
            <p:spPr bwMode="auto">
              <a:xfrm>
                <a:off x="5448" y="3528"/>
                <a:ext cx="1" cy="1"/>
              </a:xfrm>
              <a:prstGeom prst="line">
                <a:avLst/>
              </a:prstGeom>
              <a:noFill/>
              <a:ln w="3175">
                <a:solidFill>
                  <a:srgbClr val="000000"/>
                </a:solidFill>
                <a:miter lim="800000"/>
                <a:headEnd/>
                <a:tailEnd/>
              </a:ln>
            </p:spPr>
            <p:txBody>
              <a:bodyPr/>
              <a:lstStyle/>
              <a:p>
                <a:endParaRPr lang="en-US" dirty="0"/>
              </a:p>
            </p:txBody>
          </p:sp>
          <p:sp>
            <p:nvSpPr>
              <p:cNvPr id="381" name="Line 4790"/>
              <p:cNvSpPr>
                <a:spLocks noChangeShapeType="1"/>
              </p:cNvSpPr>
              <p:nvPr/>
            </p:nvSpPr>
            <p:spPr bwMode="auto">
              <a:xfrm flipV="1">
                <a:off x="5386" y="3534"/>
                <a:ext cx="1" cy="2"/>
              </a:xfrm>
              <a:prstGeom prst="line">
                <a:avLst/>
              </a:prstGeom>
              <a:noFill/>
              <a:ln w="3175">
                <a:solidFill>
                  <a:srgbClr val="000000"/>
                </a:solidFill>
                <a:miter lim="800000"/>
                <a:headEnd/>
                <a:tailEnd/>
              </a:ln>
            </p:spPr>
            <p:txBody>
              <a:bodyPr/>
              <a:lstStyle/>
              <a:p>
                <a:endParaRPr lang="en-US" dirty="0"/>
              </a:p>
            </p:txBody>
          </p:sp>
          <p:sp>
            <p:nvSpPr>
              <p:cNvPr id="382" name="Freeform 4791"/>
              <p:cNvSpPr>
                <a:spLocks/>
              </p:cNvSpPr>
              <p:nvPr/>
            </p:nvSpPr>
            <p:spPr bwMode="auto">
              <a:xfrm>
                <a:off x="5422" y="3536"/>
                <a:ext cx="29" cy="43"/>
              </a:xfrm>
              <a:custGeom>
                <a:avLst/>
                <a:gdLst>
                  <a:gd name="T0" fmla="*/ 0 w 29"/>
                  <a:gd name="T1" fmla="*/ 3 h 43"/>
                  <a:gd name="T2" fmla="*/ 3 w 29"/>
                  <a:gd name="T3" fmla="*/ 0 h 43"/>
                  <a:gd name="T4" fmla="*/ 10 w 29"/>
                  <a:gd name="T5" fmla="*/ 0 h 43"/>
                  <a:gd name="T6" fmla="*/ 21 w 29"/>
                  <a:gd name="T7" fmla="*/ 11 h 43"/>
                  <a:gd name="T8" fmla="*/ 21 w 29"/>
                  <a:gd name="T9" fmla="*/ 19 h 43"/>
                  <a:gd name="T10" fmla="*/ 15 w 29"/>
                  <a:gd name="T11" fmla="*/ 27 h 43"/>
                  <a:gd name="T12" fmla="*/ 15 w 29"/>
                  <a:gd name="T13" fmla="*/ 30 h 43"/>
                  <a:gd name="T14" fmla="*/ 24 w 29"/>
                  <a:gd name="T15" fmla="*/ 34 h 43"/>
                  <a:gd name="T16" fmla="*/ 27 w 29"/>
                  <a:gd name="T17" fmla="*/ 34 h 43"/>
                  <a:gd name="T18" fmla="*/ 29 w 29"/>
                  <a:gd name="T19" fmla="*/ 42 h 43"/>
                  <a:gd name="T20" fmla="*/ 27 w 29"/>
                  <a:gd name="T21" fmla="*/ 43 h 43"/>
                  <a:gd name="T22" fmla="*/ 24 w 29"/>
                  <a:gd name="T23" fmla="*/ 38 h 43"/>
                  <a:gd name="T24" fmla="*/ 21 w 29"/>
                  <a:gd name="T25" fmla="*/ 43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0" y="3"/>
                    </a:moveTo>
                    <a:lnTo>
                      <a:pt x="3" y="0"/>
                    </a:lnTo>
                    <a:lnTo>
                      <a:pt x="10" y="0"/>
                    </a:lnTo>
                    <a:lnTo>
                      <a:pt x="21" y="11"/>
                    </a:lnTo>
                    <a:lnTo>
                      <a:pt x="21" y="19"/>
                    </a:lnTo>
                    <a:lnTo>
                      <a:pt x="15" y="27"/>
                    </a:lnTo>
                    <a:lnTo>
                      <a:pt x="15" y="30"/>
                    </a:lnTo>
                    <a:lnTo>
                      <a:pt x="24" y="34"/>
                    </a:lnTo>
                    <a:lnTo>
                      <a:pt x="27" y="34"/>
                    </a:lnTo>
                    <a:lnTo>
                      <a:pt x="29" y="42"/>
                    </a:lnTo>
                    <a:lnTo>
                      <a:pt x="27" y="43"/>
                    </a:lnTo>
                    <a:lnTo>
                      <a:pt x="24" y="38"/>
                    </a:lnTo>
                    <a:lnTo>
                      <a:pt x="21" y="43"/>
                    </a:lnTo>
                  </a:path>
                </a:pathLst>
              </a:custGeom>
              <a:noFill/>
              <a:ln w="3175">
                <a:solidFill>
                  <a:srgbClr val="000000"/>
                </a:solidFill>
                <a:miter lim="800000"/>
                <a:headEnd/>
                <a:tailEnd/>
              </a:ln>
            </p:spPr>
            <p:txBody>
              <a:bodyPr/>
              <a:lstStyle/>
              <a:p>
                <a:pPr algn="ctr" eaLnBrk="0" hangingPunct="0"/>
                <a:endParaRPr lang="en-US" dirty="0"/>
              </a:p>
            </p:txBody>
          </p:sp>
          <p:sp>
            <p:nvSpPr>
              <p:cNvPr id="383" name="Freeform 4792"/>
              <p:cNvSpPr>
                <a:spLocks/>
              </p:cNvSpPr>
              <p:nvPr/>
            </p:nvSpPr>
            <p:spPr bwMode="auto">
              <a:xfrm>
                <a:off x="5422" y="3539"/>
                <a:ext cx="23" cy="40"/>
              </a:xfrm>
              <a:custGeom>
                <a:avLst/>
                <a:gdLst>
                  <a:gd name="T0" fmla="*/ 21 w 23"/>
                  <a:gd name="T1" fmla="*/ 40 h 40"/>
                  <a:gd name="T2" fmla="*/ 23 w 23"/>
                  <a:gd name="T3" fmla="*/ 35 h 40"/>
                  <a:gd name="T4" fmla="*/ 13 w 23"/>
                  <a:gd name="T5" fmla="*/ 24 h 40"/>
                  <a:gd name="T6" fmla="*/ 19 w 23"/>
                  <a:gd name="T7" fmla="*/ 10 h 40"/>
                  <a:gd name="T8" fmla="*/ 8 w 23"/>
                  <a:gd name="T9" fmla="*/ 0 h 40"/>
                  <a:gd name="T10" fmla="*/ 0 w 23"/>
                  <a:gd name="T11" fmla="*/ 3 h 40"/>
                  <a:gd name="T12" fmla="*/ 0 60000 65536"/>
                  <a:gd name="T13" fmla="*/ 0 60000 65536"/>
                  <a:gd name="T14" fmla="*/ 0 60000 65536"/>
                  <a:gd name="T15" fmla="*/ 0 60000 65536"/>
                  <a:gd name="T16" fmla="*/ 0 60000 65536"/>
                  <a:gd name="T17" fmla="*/ 0 60000 65536"/>
                  <a:gd name="T18" fmla="*/ 0 w 23"/>
                  <a:gd name="T19" fmla="*/ 0 h 40"/>
                  <a:gd name="T20" fmla="*/ 23 w 2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23" h="40">
                    <a:moveTo>
                      <a:pt x="21" y="40"/>
                    </a:moveTo>
                    <a:lnTo>
                      <a:pt x="23" y="35"/>
                    </a:lnTo>
                    <a:lnTo>
                      <a:pt x="13" y="24"/>
                    </a:lnTo>
                    <a:lnTo>
                      <a:pt x="19" y="10"/>
                    </a:lnTo>
                    <a:lnTo>
                      <a:pt x="8"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84" name="Line 4793"/>
              <p:cNvSpPr>
                <a:spLocks noChangeShapeType="1"/>
              </p:cNvSpPr>
              <p:nvPr/>
            </p:nvSpPr>
            <p:spPr bwMode="auto">
              <a:xfrm flipV="1">
                <a:off x="5422" y="3539"/>
                <a:ext cx="1" cy="3"/>
              </a:xfrm>
              <a:prstGeom prst="line">
                <a:avLst/>
              </a:prstGeom>
              <a:noFill/>
              <a:ln w="3175">
                <a:solidFill>
                  <a:srgbClr val="000000"/>
                </a:solidFill>
                <a:miter lim="800000"/>
                <a:headEnd/>
                <a:tailEnd/>
              </a:ln>
            </p:spPr>
            <p:txBody>
              <a:bodyPr/>
              <a:lstStyle/>
              <a:p>
                <a:endParaRPr lang="en-US" dirty="0"/>
              </a:p>
            </p:txBody>
          </p:sp>
          <p:sp>
            <p:nvSpPr>
              <p:cNvPr id="385" name="Line 4794"/>
              <p:cNvSpPr>
                <a:spLocks noChangeShapeType="1"/>
              </p:cNvSpPr>
              <p:nvPr/>
            </p:nvSpPr>
            <p:spPr bwMode="auto">
              <a:xfrm>
                <a:off x="5446" y="3538"/>
                <a:ext cx="1" cy="1"/>
              </a:xfrm>
              <a:prstGeom prst="line">
                <a:avLst/>
              </a:prstGeom>
              <a:noFill/>
              <a:ln w="3175">
                <a:solidFill>
                  <a:srgbClr val="000000"/>
                </a:solidFill>
                <a:miter lim="800000"/>
                <a:headEnd/>
                <a:tailEnd/>
              </a:ln>
            </p:spPr>
            <p:txBody>
              <a:bodyPr/>
              <a:lstStyle/>
              <a:p>
                <a:endParaRPr lang="en-US" dirty="0"/>
              </a:p>
            </p:txBody>
          </p:sp>
          <p:sp>
            <p:nvSpPr>
              <p:cNvPr id="386" name="Freeform 4795"/>
              <p:cNvSpPr>
                <a:spLocks/>
              </p:cNvSpPr>
              <p:nvPr/>
            </p:nvSpPr>
            <p:spPr bwMode="auto">
              <a:xfrm>
                <a:off x="5140" y="3560"/>
                <a:ext cx="33" cy="32"/>
              </a:xfrm>
              <a:custGeom>
                <a:avLst/>
                <a:gdLst>
                  <a:gd name="T0" fmla="*/ 0 w 33"/>
                  <a:gd name="T1" fmla="*/ 13 h 32"/>
                  <a:gd name="T2" fmla="*/ 2 w 33"/>
                  <a:gd name="T3" fmla="*/ 0 h 32"/>
                  <a:gd name="T4" fmla="*/ 4 w 33"/>
                  <a:gd name="T5" fmla="*/ 8 h 32"/>
                  <a:gd name="T6" fmla="*/ 25 w 33"/>
                  <a:gd name="T7" fmla="*/ 21 h 32"/>
                  <a:gd name="T8" fmla="*/ 30 w 33"/>
                  <a:gd name="T9" fmla="*/ 19 h 32"/>
                  <a:gd name="T10" fmla="*/ 30 w 33"/>
                  <a:gd name="T11" fmla="*/ 27 h 32"/>
                  <a:gd name="T12" fmla="*/ 31 w 33"/>
                  <a:gd name="T13" fmla="*/ 27 h 32"/>
                  <a:gd name="T14" fmla="*/ 33 w 33"/>
                  <a:gd name="T15" fmla="*/ 21 h 32"/>
                  <a:gd name="T16" fmla="*/ 33 w 33"/>
                  <a:gd name="T17" fmla="*/ 27 h 32"/>
                  <a:gd name="T18" fmla="*/ 25 w 33"/>
                  <a:gd name="T19" fmla="*/ 32 h 32"/>
                  <a:gd name="T20" fmla="*/ 10 w 33"/>
                  <a:gd name="T21" fmla="*/ 14 h 32"/>
                  <a:gd name="T22" fmla="*/ 0 w 33"/>
                  <a:gd name="T23" fmla="*/ 1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2"/>
                  <a:gd name="T38" fmla="*/ 33 w 3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2">
                    <a:moveTo>
                      <a:pt x="0" y="13"/>
                    </a:moveTo>
                    <a:lnTo>
                      <a:pt x="2" y="0"/>
                    </a:lnTo>
                    <a:lnTo>
                      <a:pt x="4" y="8"/>
                    </a:lnTo>
                    <a:lnTo>
                      <a:pt x="25" y="21"/>
                    </a:lnTo>
                    <a:lnTo>
                      <a:pt x="30" y="19"/>
                    </a:lnTo>
                    <a:lnTo>
                      <a:pt x="30" y="27"/>
                    </a:lnTo>
                    <a:lnTo>
                      <a:pt x="31" y="27"/>
                    </a:lnTo>
                    <a:lnTo>
                      <a:pt x="33" y="21"/>
                    </a:lnTo>
                    <a:lnTo>
                      <a:pt x="33" y="27"/>
                    </a:lnTo>
                    <a:lnTo>
                      <a:pt x="25" y="32"/>
                    </a:lnTo>
                    <a:lnTo>
                      <a:pt x="10" y="14"/>
                    </a:lnTo>
                    <a:lnTo>
                      <a:pt x="0" y="13"/>
                    </a:lnTo>
                  </a:path>
                </a:pathLst>
              </a:custGeom>
              <a:noFill/>
              <a:ln w="3175">
                <a:solidFill>
                  <a:srgbClr val="000000"/>
                </a:solidFill>
                <a:miter lim="800000"/>
                <a:headEnd/>
                <a:tailEnd/>
              </a:ln>
            </p:spPr>
            <p:txBody>
              <a:bodyPr/>
              <a:lstStyle/>
              <a:p>
                <a:pPr algn="ctr" eaLnBrk="0" hangingPunct="0"/>
                <a:endParaRPr lang="en-US" dirty="0"/>
              </a:p>
            </p:txBody>
          </p:sp>
          <p:sp>
            <p:nvSpPr>
              <p:cNvPr id="387" name="Freeform 4796"/>
              <p:cNvSpPr>
                <a:spLocks/>
              </p:cNvSpPr>
              <p:nvPr/>
            </p:nvSpPr>
            <p:spPr bwMode="auto">
              <a:xfrm>
                <a:off x="5349" y="3576"/>
                <a:ext cx="12" cy="22"/>
              </a:xfrm>
              <a:custGeom>
                <a:avLst/>
                <a:gdLst>
                  <a:gd name="T0" fmla="*/ 5 w 12"/>
                  <a:gd name="T1" fmla="*/ 22 h 22"/>
                  <a:gd name="T2" fmla="*/ 5 w 12"/>
                  <a:gd name="T3" fmla="*/ 16 h 22"/>
                  <a:gd name="T4" fmla="*/ 0 w 12"/>
                  <a:gd name="T5" fmla="*/ 16 h 22"/>
                  <a:gd name="T6" fmla="*/ 7 w 12"/>
                  <a:gd name="T7" fmla="*/ 14 h 22"/>
                  <a:gd name="T8" fmla="*/ 8 w 12"/>
                  <a:gd name="T9" fmla="*/ 8 h 22"/>
                  <a:gd name="T10" fmla="*/ 5 w 12"/>
                  <a:gd name="T11" fmla="*/ 0 h 22"/>
                  <a:gd name="T12" fmla="*/ 10 w 12"/>
                  <a:gd name="T13" fmla="*/ 2 h 22"/>
                  <a:gd name="T14" fmla="*/ 7 w 12"/>
                  <a:gd name="T15" fmla="*/ 3 h 22"/>
                  <a:gd name="T16" fmla="*/ 12 w 12"/>
                  <a:gd name="T17" fmla="*/ 10 h 22"/>
                  <a:gd name="T18" fmla="*/ 5 w 12"/>
                  <a:gd name="T19" fmla="*/ 16 h 22"/>
                  <a:gd name="T20" fmla="*/ 8 w 12"/>
                  <a:gd name="T21" fmla="*/ 22 h 22"/>
                  <a:gd name="T22" fmla="*/ 5 w 12"/>
                  <a:gd name="T23" fmla="*/ 2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2"/>
                  <a:gd name="T38" fmla="*/ 12 w 12"/>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2">
                    <a:moveTo>
                      <a:pt x="5" y="22"/>
                    </a:moveTo>
                    <a:lnTo>
                      <a:pt x="5" y="16"/>
                    </a:lnTo>
                    <a:lnTo>
                      <a:pt x="0" y="16"/>
                    </a:lnTo>
                    <a:lnTo>
                      <a:pt x="7" y="14"/>
                    </a:lnTo>
                    <a:lnTo>
                      <a:pt x="8" y="8"/>
                    </a:lnTo>
                    <a:lnTo>
                      <a:pt x="5" y="0"/>
                    </a:lnTo>
                    <a:lnTo>
                      <a:pt x="10" y="2"/>
                    </a:lnTo>
                    <a:lnTo>
                      <a:pt x="7" y="3"/>
                    </a:lnTo>
                    <a:lnTo>
                      <a:pt x="12" y="10"/>
                    </a:lnTo>
                    <a:lnTo>
                      <a:pt x="5" y="16"/>
                    </a:lnTo>
                    <a:lnTo>
                      <a:pt x="8" y="22"/>
                    </a:lnTo>
                    <a:lnTo>
                      <a:pt x="5" y="22"/>
                    </a:lnTo>
                  </a:path>
                </a:pathLst>
              </a:custGeom>
              <a:noFill/>
              <a:ln w="3175">
                <a:solidFill>
                  <a:srgbClr val="000000"/>
                </a:solidFill>
                <a:miter lim="800000"/>
                <a:headEnd/>
                <a:tailEnd/>
              </a:ln>
            </p:spPr>
            <p:txBody>
              <a:bodyPr/>
              <a:lstStyle/>
              <a:p>
                <a:pPr algn="ctr" eaLnBrk="0" hangingPunct="0"/>
                <a:endParaRPr lang="en-US" dirty="0"/>
              </a:p>
            </p:txBody>
          </p:sp>
          <p:sp>
            <p:nvSpPr>
              <p:cNvPr id="388" name="Freeform 4797"/>
              <p:cNvSpPr>
                <a:spLocks/>
              </p:cNvSpPr>
              <p:nvPr/>
            </p:nvSpPr>
            <p:spPr bwMode="auto">
              <a:xfrm>
                <a:off x="5440" y="3579"/>
                <a:ext cx="1" cy="2"/>
              </a:xfrm>
              <a:custGeom>
                <a:avLst/>
                <a:gdLst>
                  <a:gd name="T0" fmla="*/ 0 w 1"/>
                  <a:gd name="T1" fmla="*/ 2 h 2"/>
                  <a:gd name="T2" fmla="*/ 1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389" name="Freeform 4798"/>
              <p:cNvSpPr>
                <a:spLocks/>
              </p:cNvSpPr>
              <p:nvPr/>
            </p:nvSpPr>
            <p:spPr bwMode="auto">
              <a:xfrm>
                <a:off x="5241" y="3579"/>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90" name="Freeform 4799"/>
              <p:cNvSpPr>
                <a:spLocks/>
              </p:cNvSpPr>
              <p:nvPr/>
            </p:nvSpPr>
            <p:spPr bwMode="auto">
              <a:xfrm>
                <a:off x="5293" y="3581"/>
                <a:ext cx="3" cy="5"/>
              </a:xfrm>
              <a:custGeom>
                <a:avLst/>
                <a:gdLst>
                  <a:gd name="T0" fmla="*/ 0 w 3"/>
                  <a:gd name="T1" fmla="*/ 0 h 5"/>
                  <a:gd name="T2" fmla="*/ 3 w 3"/>
                  <a:gd name="T3" fmla="*/ 5 h 5"/>
                  <a:gd name="T4" fmla="*/ 0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0"/>
                    </a:moveTo>
                    <a:lnTo>
                      <a:pt x="3"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1" name="Freeform 4800"/>
              <p:cNvSpPr>
                <a:spLocks/>
              </p:cNvSpPr>
              <p:nvPr/>
            </p:nvSpPr>
            <p:spPr bwMode="auto">
              <a:xfrm>
                <a:off x="5275" y="3586"/>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92" name="Freeform 4801"/>
              <p:cNvSpPr>
                <a:spLocks/>
              </p:cNvSpPr>
              <p:nvPr/>
            </p:nvSpPr>
            <p:spPr bwMode="auto">
              <a:xfrm>
                <a:off x="5252" y="3589"/>
                <a:ext cx="5" cy="5"/>
              </a:xfrm>
              <a:custGeom>
                <a:avLst/>
                <a:gdLst>
                  <a:gd name="T0" fmla="*/ 0 w 5"/>
                  <a:gd name="T1" fmla="*/ 5 h 5"/>
                  <a:gd name="T2" fmla="*/ 3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3" y="0"/>
                    </a:lnTo>
                    <a:lnTo>
                      <a:pt x="5"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393" name="Freeform 4802"/>
              <p:cNvSpPr>
                <a:spLocks/>
              </p:cNvSpPr>
              <p:nvPr/>
            </p:nvSpPr>
            <p:spPr bwMode="auto">
              <a:xfrm>
                <a:off x="5239" y="3595"/>
                <a:ext cx="3" cy="2"/>
              </a:xfrm>
              <a:custGeom>
                <a:avLst/>
                <a:gdLst>
                  <a:gd name="T0" fmla="*/ 0 w 3"/>
                  <a:gd name="T1" fmla="*/ 0 h 2"/>
                  <a:gd name="T2" fmla="*/ 3 w 3"/>
                  <a:gd name="T3" fmla="*/ 2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3"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4" name="Freeform 4803"/>
              <p:cNvSpPr>
                <a:spLocks/>
              </p:cNvSpPr>
              <p:nvPr/>
            </p:nvSpPr>
            <p:spPr bwMode="auto">
              <a:xfrm>
                <a:off x="5226" y="3594"/>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95" name="Line 4804"/>
              <p:cNvSpPr>
                <a:spLocks noChangeShapeType="1"/>
              </p:cNvSpPr>
              <p:nvPr/>
            </p:nvSpPr>
            <p:spPr bwMode="auto">
              <a:xfrm flipV="1">
                <a:off x="5437" y="3595"/>
                <a:ext cx="1" cy="2"/>
              </a:xfrm>
              <a:prstGeom prst="line">
                <a:avLst/>
              </a:prstGeom>
              <a:noFill/>
              <a:ln w="3175">
                <a:solidFill>
                  <a:srgbClr val="000000"/>
                </a:solidFill>
                <a:miter lim="800000"/>
                <a:headEnd/>
                <a:tailEnd/>
              </a:ln>
            </p:spPr>
            <p:txBody>
              <a:bodyPr/>
              <a:lstStyle/>
              <a:p>
                <a:endParaRPr lang="en-US" dirty="0"/>
              </a:p>
            </p:txBody>
          </p:sp>
          <p:sp>
            <p:nvSpPr>
              <p:cNvPr id="396" name="Freeform 4805"/>
              <p:cNvSpPr>
                <a:spLocks/>
              </p:cNvSpPr>
              <p:nvPr/>
            </p:nvSpPr>
            <p:spPr bwMode="auto">
              <a:xfrm>
                <a:off x="5437" y="3614"/>
                <a:ext cx="4" cy="2"/>
              </a:xfrm>
              <a:custGeom>
                <a:avLst/>
                <a:gdLst>
                  <a:gd name="T0" fmla="*/ 3 w 4"/>
                  <a:gd name="T1" fmla="*/ 2 h 2"/>
                  <a:gd name="T2" fmla="*/ 0 w 4"/>
                  <a:gd name="T3" fmla="*/ 0 h 2"/>
                  <a:gd name="T4" fmla="*/ 4 w 4"/>
                  <a:gd name="T5" fmla="*/ 0 h 2"/>
                  <a:gd name="T6" fmla="*/ 3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3" y="2"/>
                    </a:moveTo>
                    <a:lnTo>
                      <a:pt x="0" y="0"/>
                    </a:lnTo>
                    <a:lnTo>
                      <a:pt x="4" y="0"/>
                    </a:lnTo>
                    <a:lnTo>
                      <a:pt x="3" y="2"/>
                    </a:lnTo>
                  </a:path>
                </a:pathLst>
              </a:custGeom>
              <a:noFill/>
              <a:ln w="3175">
                <a:solidFill>
                  <a:srgbClr val="000000"/>
                </a:solidFill>
                <a:miter lim="800000"/>
                <a:headEnd/>
                <a:tailEnd/>
              </a:ln>
            </p:spPr>
            <p:txBody>
              <a:bodyPr/>
              <a:lstStyle/>
              <a:p>
                <a:pPr algn="ctr" eaLnBrk="0" hangingPunct="0"/>
                <a:endParaRPr lang="en-US" dirty="0"/>
              </a:p>
            </p:txBody>
          </p:sp>
          <p:sp>
            <p:nvSpPr>
              <p:cNvPr id="397" name="Freeform 4806"/>
              <p:cNvSpPr>
                <a:spLocks/>
              </p:cNvSpPr>
              <p:nvPr/>
            </p:nvSpPr>
            <p:spPr bwMode="auto">
              <a:xfrm>
                <a:off x="5307" y="3624"/>
                <a:ext cx="5" cy="6"/>
              </a:xfrm>
              <a:custGeom>
                <a:avLst/>
                <a:gdLst>
                  <a:gd name="T0" fmla="*/ 0 w 5"/>
                  <a:gd name="T1" fmla="*/ 3 h 6"/>
                  <a:gd name="T2" fmla="*/ 2 w 5"/>
                  <a:gd name="T3" fmla="*/ 0 h 6"/>
                  <a:gd name="T4" fmla="*/ 5 w 5"/>
                  <a:gd name="T5" fmla="*/ 6 h 6"/>
                  <a:gd name="T6" fmla="*/ 0 w 5"/>
                  <a:gd name="T7" fmla="*/ 3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3"/>
                    </a:moveTo>
                    <a:lnTo>
                      <a:pt x="2" y="0"/>
                    </a:lnTo>
                    <a:lnTo>
                      <a:pt x="5" y="6"/>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398" name="Freeform 4807"/>
              <p:cNvSpPr>
                <a:spLocks/>
              </p:cNvSpPr>
              <p:nvPr/>
            </p:nvSpPr>
            <p:spPr bwMode="auto">
              <a:xfrm>
                <a:off x="5372" y="3661"/>
                <a:ext cx="10" cy="9"/>
              </a:xfrm>
              <a:custGeom>
                <a:avLst/>
                <a:gdLst>
                  <a:gd name="T0" fmla="*/ 1 w 10"/>
                  <a:gd name="T1" fmla="*/ 9 h 9"/>
                  <a:gd name="T2" fmla="*/ 0 w 10"/>
                  <a:gd name="T3" fmla="*/ 3 h 9"/>
                  <a:gd name="T4" fmla="*/ 6 w 10"/>
                  <a:gd name="T5" fmla="*/ 3 h 9"/>
                  <a:gd name="T6" fmla="*/ 8 w 10"/>
                  <a:gd name="T7" fmla="*/ 0 h 9"/>
                  <a:gd name="T8" fmla="*/ 10 w 10"/>
                  <a:gd name="T9" fmla="*/ 3 h 9"/>
                  <a:gd name="T10" fmla="*/ 1 w 10"/>
                  <a:gd name="T11" fmla="*/ 9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 y="9"/>
                    </a:moveTo>
                    <a:lnTo>
                      <a:pt x="0" y="3"/>
                    </a:lnTo>
                    <a:lnTo>
                      <a:pt x="6" y="3"/>
                    </a:lnTo>
                    <a:lnTo>
                      <a:pt x="8" y="0"/>
                    </a:lnTo>
                    <a:lnTo>
                      <a:pt x="10" y="3"/>
                    </a:lnTo>
                    <a:lnTo>
                      <a:pt x="1" y="9"/>
                    </a:lnTo>
                  </a:path>
                </a:pathLst>
              </a:custGeom>
              <a:noFill/>
              <a:ln w="3175">
                <a:solidFill>
                  <a:srgbClr val="000000"/>
                </a:solidFill>
                <a:miter lim="800000"/>
                <a:headEnd/>
                <a:tailEnd/>
              </a:ln>
            </p:spPr>
            <p:txBody>
              <a:bodyPr/>
              <a:lstStyle/>
              <a:p>
                <a:pPr algn="ctr" eaLnBrk="0" hangingPunct="0"/>
                <a:endParaRPr lang="en-US" dirty="0"/>
              </a:p>
            </p:txBody>
          </p:sp>
          <p:sp>
            <p:nvSpPr>
              <p:cNvPr id="399" name="Freeform 4808"/>
              <p:cNvSpPr>
                <a:spLocks/>
              </p:cNvSpPr>
              <p:nvPr/>
            </p:nvSpPr>
            <p:spPr bwMode="auto">
              <a:xfrm>
                <a:off x="5351" y="3667"/>
                <a:ext cx="21" cy="23"/>
              </a:xfrm>
              <a:custGeom>
                <a:avLst/>
                <a:gdLst>
                  <a:gd name="T0" fmla="*/ 0 w 21"/>
                  <a:gd name="T1" fmla="*/ 23 h 23"/>
                  <a:gd name="T2" fmla="*/ 16 w 21"/>
                  <a:gd name="T3" fmla="*/ 7 h 23"/>
                  <a:gd name="T4" fmla="*/ 16 w 21"/>
                  <a:gd name="T5" fmla="*/ 0 h 23"/>
                  <a:gd name="T6" fmla="*/ 21 w 21"/>
                  <a:gd name="T7" fmla="*/ 3 h 23"/>
                  <a:gd name="T8" fmla="*/ 0 w 21"/>
                  <a:gd name="T9" fmla="*/ 23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3"/>
                    </a:moveTo>
                    <a:lnTo>
                      <a:pt x="16" y="7"/>
                    </a:lnTo>
                    <a:lnTo>
                      <a:pt x="16" y="0"/>
                    </a:lnTo>
                    <a:lnTo>
                      <a:pt x="21" y="3"/>
                    </a:lnTo>
                    <a:lnTo>
                      <a:pt x="0" y="23"/>
                    </a:lnTo>
                  </a:path>
                </a:pathLst>
              </a:custGeom>
              <a:noFill/>
              <a:ln w="3175">
                <a:solidFill>
                  <a:srgbClr val="000000"/>
                </a:solidFill>
                <a:miter lim="800000"/>
                <a:headEnd/>
                <a:tailEnd/>
              </a:ln>
            </p:spPr>
            <p:txBody>
              <a:bodyPr/>
              <a:lstStyle/>
              <a:p>
                <a:pPr algn="ctr" eaLnBrk="0" hangingPunct="0"/>
                <a:endParaRPr lang="en-US" dirty="0"/>
              </a:p>
            </p:txBody>
          </p:sp>
          <p:sp>
            <p:nvSpPr>
              <p:cNvPr id="400" name="Freeform 4809"/>
              <p:cNvSpPr>
                <a:spLocks/>
              </p:cNvSpPr>
              <p:nvPr/>
            </p:nvSpPr>
            <p:spPr bwMode="auto">
              <a:xfrm>
                <a:off x="5333" y="3685"/>
                <a:ext cx="5" cy="5"/>
              </a:xfrm>
              <a:custGeom>
                <a:avLst/>
                <a:gdLst>
                  <a:gd name="T0" fmla="*/ 0 w 5"/>
                  <a:gd name="T1" fmla="*/ 3 h 5"/>
                  <a:gd name="T2" fmla="*/ 2 w 5"/>
                  <a:gd name="T3" fmla="*/ 0 h 5"/>
                  <a:gd name="T4" fmla="*/ 5 w 5"/>
                  <a:gd name="T5" fmla="*/ 5 h 5"/>
                  <a:gd name="T6" fmla="*/ 0 w 5"/>
                  <a:gd name="T7" fmla="*/ 3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3"/>
                    </a:moveTo>
                    <a:lnTo>
                      <a:pt x="2" y="0"/>
                    </a:lnTo>
                    <a:lnTo>
                      <a:pt x="5" y="5"/>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01" name="Freeform 4810"/>
              <p:cNvSpPr>
                <a:spLocks/>
              </p:cNvSpPr>
              <p:nvPr/>
            </p:nvSpPr>
            <p:spPr bwMode="auto">
              <a:xfrm>
                <a:off x="5349" y="3691"/>
                <a:ext cx="5" cy="2"/>
              </a:xfrm>
              <a:custGeom>
                <a:avLst/>
                <a:gdLst>
                  <a:gd name="T0" fmla="*/ 0 w 5"/>
                  <a:gd name="T1" fmla="*/ 0 h 2"/>
                  <a:gd name="T2" fmla="*/ 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02" name="Freeform 4811"/>
              <p:cNvSpPr>
                <a:spLocks/>
              </p:cNvSpPr>
              <p:nvPr/>
            </p:nvSpPr>
            <p:spPr bwMode="auto">
              <a:xfrm>
                <a:off x="5343" y="3691"/>
                <a:ext cx="6" cy="3"/>
              </a:xfrm>
              <a:custGeom>
                <a:avLst/>
                <a:gdLst>
                  <a:gd name="T0" fmla="*/ 0 w 6"/>
                  <a:gd name="T1" fmla="*/ 3 h 3"/>
                  <a:gd name="T2" fmla="*/ 6 w 6"/>
                  <a:gd name="T3" fmla="*/ 0 h 3"/>
                  <a:gd name="T4" fmla="*/ 0 w 6"/>
                  <a:gd name="T5" fmla="*/ 3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0" y="3"/>
                    </a:moveTo>
                    <a:lnTo>
                      <a:pt x="6"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03" name="Line 4812"/>
              <p:cNvSpPr>
                <a:spLocks noChangeShapeType="1"/>
              </p:cNvSpPr>
              <p:nvPr/>
            </p:nvSpPr>
            <p:spPr bwMode="auto">
              <a:xfrm>
                <a:off x="5339" y="3696"/>
                <a:ext cx="2" cy="1"/>
              </a:xfrm>
              <a:prstGeom prst="line">
                <a:avLst/>
              </a:prstGeom>
              <a:noFill/>
              <a:ln w="3175">
                <a:solidFill>
                  <a:srgbClr val="000000"/>
                </a:solidFill>
                <a:miter lim="800000"/>
                <a:headEnd/>
                <a:tailEnd/>
              </a:ln>
            </p:spPr>
            <p:txBody>
              <a:bodyPr/>
              <a:lstStyle/>
              <a:p>
                <a:endParaRPr lang="en-US" dirty="0"/>
              </a:p>
            </p:txBody>
          </p:sp>
          <p:sp>
            <p:nvSpPr>
              <p:cNvPr id="404" name="Freeform 4813"/>
              <p:cNvSpPr>
                <a:spLocks/>
              </p:cNvSpPr>
              <p:nvPr/>
            </p:nvSpPr>
            <p:spPr bwMode="auto">
              <a:xfrm>
                <a:off x="5314" y="3696"/>
                <a:ext cx="24" cy="19"/>
              </a:xfrm>
              <a:custGeom>
                <a:avLst/>
                <a:gdLst>
                  <a:gd name="T0" fmla="*/ 0 w 24"/>
                  <a:gd name="T1" fmla="*/ 19 h 19"/>
                  <a:gd name="T2" fmla="*/ 4 w 24"/>
                  <a:gd name="T3" fmla="*/ 13 h 19"/>
                  <a:gd name="T4" fmla="*/ 9 w 24"/>
                  <a:gd name="T5" fmla="*/ 10 h 19"/>
                  <a:gd name="T6" fmla="*/ 9 w 24"/>
                  <a:gd name="T7" fmla="*/ 13 h 19"/>
                  <a:gd name="T8" fmla="*/ 9 w 24"/>
                  <a:gd name="T9" fmla="*/ 10 h 19"/>
                  <a:gd name="T10" fmla="*/ 13 w 24"/>
                  <a:gd name="T11" fmla="*/ 11 h 19"/>
                  <a:gd name="T12" fmla="*/ 24 w 24"/>
                  <a:gd name="T13" fmla="*/ 0 h 19"/>
                  <a:gd name="T14" fmla="*/ 19 w 24"/>
                  <a:gd name="T15" fmla="*/ 8 h 19"/>
                  <a:gd name="T16" fmla="*/ 0 w 24"/>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9"/>
                  <a:gd name="T29" fmla="*/ 24 w 24"/>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9">
                    <a:moveTo>
                      <a:pt x="0" y="19"/>
                    </a:moveTo>
                    <a:lnTo>
                      <a:pt x="4" y="13"/>
                    </a:lnTo>
                    <a:lnTo>
                      <a:pt x="9" y="10"/>
                    </a:lnTo>
                    <a:lnTo>
                      <a:pt x="9" y="13"/>
                    </a:lnTo>
                    <a:lnTo>
                      <a:pt x="9" y="10"/>
                    </a:lnTo>
                    <a:lnTo>
                      <a:pt x="13" y="11"/>
                    </a:lnTo>
                    <a:lnTo>
                      <a:pt x="24" y="0"/>
                    </a:lnTo>
                    <a:lnTo>
                      <a:pt x="19" y="8"/>
                    </a:lnTo>
                    <a:lnTo>
                      <a:pt x="0" y="19"/>
                    </a:lnTo>
                  </a:path>
                </a:pathLst>
              </a:custGeom>
              <a:noFill/>
              <a:ln w="3175">
                <a:solidFill>
                  <a:srgbClr val="000000"/>
                </a:solidFill>
                <a:miter lim="800000"/>
                <a:headEnd/>
                <a:tailEnd/>
              </a:ln>
            </p:spPr>
            <p:txBody>
              <a:bodyPr/>
              <a:lstStyle/>
              <a:p>
                <a:pPr algn="ctr" eaLnBrk="0" hangingPunct="0"/>
                <a:endParaRPr lang="en-US" dirty="0"/>
              </a:p>
            </p:txBody>
          </p:sp>
          <p:sp>
            <p:nvSpPr>
              <p:cNvPr id="405" name="Line 4814"/>
              <p:cNvSpPr>
                <a:spLocks noChangeShapeType="1"/>
              </p:cNvSpPr>
              <p:nvPr/>
            </p:nvSpPr>
            <p:spPr bwMode="auto">
              <a:xfrm>
                <a:off x="5344" y="3699"/>
                <a:ext cx="1" cy="1"/>
              </a:xfrm>
              <a:prstGeom prst="line">
                <a:avLst/>
              </a:prstGeom>
              <a:noFill/>
              <a:ln w="3175">
                <a:solidFill>
                  <a:srgbClr val="000000"/>
                </a:solidFill>
                <a:miter lim="800000"/>
                <a:headEnd/>
                <a:tailEnd/>
              </a:ln>
            </p:spPr>
            <p:txBody>
              <a:bodyPr/>
              <a:lstStyle/>
              <a:p>
                <a:endParaRPr lang="en-US" dirty="0"/>
              </a:p>
            </p:txBody>
          </p:sp>
          <p:sp>
            <p:nvSpPr>
              <p:cNvPr id="406" name="Line 4815"/>
              <p:cNvSpPr>
                <a:spLocks noChangeShapeType="1"/>
              </p:cNvSpPr>
              <p:nvPr/>
            </p:nvSpPr>
            <p:spPr bwMode="auto">
              <a:xfrm flipV="1">
                <a:off x="5315" y="3712"/>
                <a:ext cx="2" cy="2"/>
              </a:xfrm>
              <a:prstGeom prst="line">
                <a:avLst/>
              </a:prstGeom>
              <a:noFill/>
              <a:ln w="3175">
                <a:solidFill>
                  <a:srgbClr val="000000"/>
                </a:solidFill>
                <a:miter lim="800000"/>
                <a:headEnd/>
                <a:tailEnd/>
              </a:ln>
            </p:spPr>
            <p:txBody>
              <a:bodyPr/>
              <a:lstStyle/>
              <a:p>
                <a:endParaRPr lang="en-US" dirty="0"/>
              </a:p>
            </p:txBody>
          </p:sp>
          <p:sp>
            <p:nvSpPr>
              <p:cNvPr id="407" name="Freeform 4816"/>
              <p:cNvSpPr>
                <a:spLocks/>
              </p:cNvSpPr>
              <p:nvPr/>
            </p:nvSpPr>
            <p:spPr bwMode="auto">
              <a:xfrm>
                <a:off x="5307" y="3717"/>
                <a:ext cx="5" cy="3"/>
              </a:xfrm>
              <a:custGeom>
                <a:avLst/>
                <a:gdLst>
                  <a:gd name="T0" fmla="*/ 0 w 5"/>
                  <a:gd name="T1" fmla="*/ 3 h 3"/>
                  <a:gd name="T2" fmla="*/ 5 w 5"/>
                  <a:gd name="T3" fmla="*/ 0 h 3"/>
                  <a:gd name="T4" fmla="*/ 0 w 5"/>
                  <a:gd name="T5" fmla="*/ 3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0" y="3"/>
                    </a:moveTo>
                    <a:lnTo>
                      <a:pt x="5"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408" name="Freeform 4817"/>
              <p:cNvSpPr>
                <a:spLocks/>
              </p:cNvSpPr>
              <p:nvPr/>
            </p:nvSpPr>
            <p:spPr bwMode="auto">
              <a:xfrm>
                <a:off x="5270" y="3718"/>
                <a:ext cx="31" cy="18"/>
              </a:xfrm>
              <a:custGeom>
                <a:avLst/>
                <a:gdLst>
                  <a:gd name="T0" fmla="*/ 0 w 31"/>
                  <a:gd name="T1" fmla="*/ 18 h 18"/>
                  <a:gd name="T2" fmla="*/ 19 w 31"/>
                  <a:gd name="T3" fmla="*/ 2 h 18"/>
                  <a:gd name="T4" fmla="*/ 31 w 31"/>
                  <a:gd name="T5" fmla="*/ 0 h 18"/>
                  <a:gd name="T6" fmla="*/ 18 w 31"/>
                  <a:gd name="T7" fmla="*/ 7 h 18"/>
                  <a:gd name="T8" fmla="*/ 21 w 31"/>
                  <a:gd name="T9" fmla="*/ 12 h 18"/>
                  <a:gd name="T10" fmla="*/ 26 w 31"/>
                  <a:gd name="T11" fmla="*/ 7 h 18"/>
                  <a:gd name="T12" fmla="*/ 24 w 31"/>
                  <a:gd name="T13" fmla="*/ 13 h 18"/>
                  <a:gd name="T14" fmla="*/ 0 w 31"/>
                  <a:gd name="T15" fmla="*/ 18 h 1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8"/>
                  <a:gd name="T26" fmla="*/ 31 w 3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8">
                    <a:moveTo>
                      <a:pt x="0" y="18"/>
                    </a:moveTo>
                    <a:lnTo>
                      <a:pt x="19" y="2"/>
                    </a:lnTo>
                    <a:lnTo>
                      <a:pt x="31" y="0"/>
                    </a:lnTo>
                    <a:lnTo>
                      <a:pt x="18" y="7"/>
                    </a:lnTo>
                    <a:lnTo>
                      <a:pt x="21" y="12"/>
                    </a:lnTo>
                    <a:lnTo>
                      <a:pt x="26" y="7"/>
                    </a:lnTo>
                    <a:lnTo>
                      <a:pt x="24" y="13"/>
                    </a:lnTo>
                    <a:lnTo>
                      <a:pt x="0" y="18"/>
                    </a:lnTo>
                  </a:path>
                </a:pathLst>
              </a:custGeom>
              <a:noFill/>
              <a:ln w="3175">
                <a:solidFill>
                  <a:srgbClr val="000000"/>
                </a:solidFill>
                <a:miter lim="800000"/>
                <a:headEnd/>
                <a:tailEnd/>
              </a:ln>
            </p:spPr>
            <p:txBody>
              <a:bodyPr/>
              <a:lstStyle/>
              <a:p>
                <a:pPr algn="ctr" eaLnBrk="0" hangingPunct="0"/>
                <a:endParaRPr lang="en-US" dirty="0"/>
              </a:p>
            </p:txBody>
          </p:sp>
          <p:sp>
            <p:nvSpPr>
              <p:cNvPr id="409" name="Freeform 4818"/>
              <p:cNvSpPr>
                <a:spLocks/>
              </p:cNvSpPr>
              <p:nvPr/>
            </p:nvSpPr>
            <p:spPr bwMode="auto">
              <a:xfrm>
                <a:off x="5000" y="3742"/>
                <a:ext cx="5" cy="4"/>
              </a:xfrm>
              <a:custGeom>
                <a:avLst/>
                <a:gdLst>
                  <a:gd name="T0" fmla="*/ 0 w 5"/>
                  <a:gd name="T1" fmla="*/ 4 h 4"/>
                  <a:gd name="T2" fmla="*/ 5 w 5"/>
                  <a:gd name="T3" fmla="*/ 0 h 4"/>
                  <a:gd name="T4" fmla="*/ 0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4"/>
                    </a:moveTo>
                    <a:lnTo>
                      <a:pt x="5"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410" name="Freeform 4819"/>
              <p:cNvSpPr>
                <a:spLocks/>
              </p:cNvSpPr>
              <p:nvPr/>
            </p:nvSpPr>
            <p:spPr bwMode="auto">
              <a:xfrm>
                <a:off x="5246" y="3742"/>
                <a:ext cx="11" cy="4"/>
              </a:xfrm>
              <a:custGeom>
                <a:avLst/>
                <a:gdLst>
                  <a:gd name="T0" fmla="*/ 0 w 11"/>
                  <a:gd name="T1" fmla="*/ 4 h 4"/>
                  <a:gd name="T2" fmla="*/ 11 w 11"/>
                  <a:gd name="T3" fmla="*/ 0 h 4"/>
                  <a:gd name="T4" fmla="*/ 0 w 11"/>
                  <a:gd name="T5" fmla="*/ 4 h 4"/>
                  <a:gd name="T6" fmla="*/ 0 60000 65536"/>
                  <a:gd name="T7" fmla="*/ 0 60000 65536"/>
                  <a:gd name="T8" fmla="*/ 0 60000 65536"/>
                  <a:gd name="T9" fmla="*/ 0 w 11"/>
                  <a:gd name="T10" fmla="*/ 0 h 4"/>
                  <a:gd name="T11" fmla="*/ 11 w 11"/>
                  <a:gd name="T12" fmla="*/ 4 h 4"/>
                </a:gdLst>
                <a:ahLst/>
                <a:cxnLst>
                  <a:cxn ang="T6">
                    <a:pos x="T0" y="T1"/>
                  </a:cxn>
                  <a:cxn ang="T7">
                    <a:pos x="T2" y="T3"/>
                  </a:cxn>
                  <a:cxn ang="T8">
                    <a:pos x="T4" y="T5"/>
                  </a:cxn>
                </a:cxnLst>
                <a:rect l="T9" t="T10" r="T11" b="T12"/>
                <a:pathLst>
                  <a:path w="11" h="4">
                    <a:moveTo>
                      <a:pt x="0" y="4"/>
                    </a:moveTo>
                    <a:lnTo>
                      <a:pt x="11"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411" name="Freeform 4820"/>
              <p:cNvSpPr>
                <a:spLocks/>
              </p:cNvSpPr>
              <p:nvPr/>
            </p:nvSpPr>
            <p:spPr bwMode="auto">
              <a:xfrm>
                <a:off x="4992" y="3747"/>
                <a:ext cx="1" cy="7"/>
              </a:xfrm>
              <a:custGeom>
                <a:avLst/>
                <a:gdLst>
                  <a:gd name="T0" fmla="*/ 0 w 1"/>
                  <a:gd name="T1" fmla="*/ 2 h 7"/>
                  <a:gd name="T2" fmla="*/ 1 w 1"/>
                  <a:gd name="T3" fmla="*/ 0 h 7"/>
                  <a:gd name="T4" fmla="*/ 1 w 1"/>
                  <a:gd name="T5" fmla="*/ 7 h 7"/>
                  <a:gd name="T6" fmla="*/ 0 w 1"/>
                  <a:gd name="T7" fmla="*/ 2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2"/>
                    </a:moveTo>
                    <a:lnTo>
                      <a:pt x="1" y="0"/>
                    </a:lnTo>
                    <a:lnTo>
                      <a:pt x="1" y="7"/>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412" name="Freeform 4821"/>
              <p:cNvSpPr>
                <a:spLocks/>
              </p:cNvSpPr>
              <p:nvPr/>
            </p:nvSpPr>
            <p:spPr bwMode="auto">
              <a:xfrm>
                <a:off x="5241" y="3747"/>
                <a:ext cx="5" cy="2"/>
              </a:xfrm>
              <a:custGeom>
                <a:avLst/>
                <a:gdLst>
                  <a:gd name="T0" fmla="*/ 0 w 5"/>
                  <a:gd name="T1" fmla="*/ 2 h 2"/>
                  <a:gd name="T2" fmla="*/ 5 w 5"/>
                  <a:gd name="T3" fmla="*/ 0 h 2"/>
                  <a:gd name="T4" fmla="*/ 0 w 5"/>
                  <a:gd name="T5" fmla="*/ 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413" name="Freeform 4822"/>
              <p:cNvSpPr>
                <a:spLocks/>
              </p:cNvSpPr>
              <p:nvPr/>
            </p:nvSpPr>
            <p:spPr bwMode="auto">
              <a:xfrm>
                <a:off x="5239" y="3749"/>
                <a:ext cx="8" cy="6"/>
              </a:xfrm>
              <a:custGeom>
                <a:avLst/>
                <a:gdLst>
                  <a:gd name="T0" fmla="*/ 0 w 8"/>
                  <a:gd name="T1" fmla="*/ 6 h 6"/>
                  <a:gd name="T2" fmla="*/ 7 w 8"/>
                  <a:gd name="T3" fmla="*/ 0 h 6"/>
                  <a:gd name="T4" fmla="*/ 8 w 8"/>
                  <a:gd name="T5" fmla="*/ 5 h 6"/>
                  <a:gd name="T6" fmla="*/ 0 w 8"/>
                  <a:gd name="T7" fmla="*/ 6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7" y="0"/>
                    </a:lnTo>
                    <a:lnTo>
                      <a:pt x="8" y="5"/>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414" name="Freeform 4823"/>
              <p:cNvSpPr>
                <a:spLocks/>
              </p:cNvSpPr>
              <p:nvPr/>
            </p:nvSpPr>
            <p:spPr bwMode="auto">
              <a:xfrm>
                <a:off x="5215" y="3749"/>
                <a:ext cx="24" cy="17"/>
              </a:xfrm>
              <a:custGeom>
                <a:avLst/>
                <a:gdLst>
                  <a:gd name="T0" fmla="*/ 0 w 24"/>
                  <a:gd name="T1" fmla="*/ 17 h 17"/>
                  <a:gd name="T2" fmla="*/ 2 w 24"/>
                  <a:gd name="T3" fmla="*/ 11 h 17"/>
                  <a:gd name="T4" fmla="*/ 5 w 24"/>
                  <a:gd name="T5" fmla="*/ 13 h 17"/>
                  <a:gd name="T6" fmla="*/ 3 w 24"/>
                  <a:gd name="T7" fmla="*/ 11 h 17"/>
                  <a:gd name="T8" fmla="*/ 11 w 24"/>
                  <a:gd name="T9" fmla="*/ 5 h 17"/>
                  <a:gd name="T10" fmla="*/ 11 w 24"/>
                  <a:gd name="T11" fmla="*/ 6 h 17"/>
                  <a:gd name="T12" fmla="*/ 24 w 24"/>
                  <a:gd name="T13" fmla="*/ 0 h 17"/>
                  <a:gd name="T14" fmla="*/ 0 w 24"/>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17"/>
                    </a:moveTo>
                    <a:lnTo>
                      <a:pt x="2" y="11"/>
                    </a:lnTo>
                    <a:lnTo>
                      <a:pt x="5" y="13"/>
                    </a:lnTo>
                    <a:lnTo>
                      <a:pt x="3" y="11"/>
                    </a:lnTo>
                    <a:lnTo>
                      <a:pt x="11" y="5"/>
                    </a:lnTo>
                    <a:lnTo>
                      <a:pt x="11" y="6"/>
                    </a:lnTo>
                    <a:lnTo>
                      <a:pt x="24" y="0"/>
                    </a:lnTo>
                    <a:lnTo>
                      <a:pt x="0" y="17"/>
                    </a:lnTo>
                  </a:path>
                </a:pathLst>
              </a:custGeom>
              <a:noFill/>
              <a:ln w="3175">
                <a:solidFill>
                  <a:srgbClr val="000000"/>
                </a:solidFill>
                <a:miter lim="800000"/>
                <a:headEnd/>
                <a:tailEnd/>
              </a:ln>
            </p:spPr>
            <p:txBody>
              <a:bodyPr/>
              <a:lstStyle/>
              <a:p>
                <a:pPr algn="ctr" eaLnBrk="0" hangingPunct="0"/>
                <a:endParaRPr lang="en-US" dirty="0"/>
              </a:p>
            </p:txBody>
          </p:sp>
          <p:sp>
            <p:nvSpPr>
              <p:cNvPr id="415" name="Freeform 4824"/>
              <p:cNvSpPr>
                <a:spLocks/>
              </p:cNvSpPr>
              <p:nvPr/>
            </p:nvSpPr>
            <p:spPr bwMode="auto">
              <a:xfrm>
                <a:off x="5079" y="3750"/>
                <a:ext cx="5" cy="7"/>
              </a:xfrm>
              <a:custGeom>
                <a:avLst/>
                <a:gdLst>
                  <a:gd name="T0" fmla="*/ 0 w 5"/>
                  <a:gd name="T1" fmla="*/ 5 h 7"/>
                  <a:gd name="T2" fmla="*/ 0 w 5"/>
                  <a:gd name="T3" fmla="*/ 0 h 7"/>
                  <a:gd name="T4" fmla="*/ 5 w 5"/>
                  <a:gd name="T5" fmla="*/ 7 h 7"/>
                  <a:gd name="T6" fmla="*/ 0 w 5"/>
                  <a:gd name="T7" fmla="*/ 5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5"/>
                    </a:moveTo>
                    <a:lnTo>
                      <a:pt x="0" y="0"/>
                    </a:lnTo>
                    <a:lnTo>
                      <a:pt x="5" y="7"/>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16" name="Freeform 4825"/>
              <p:cNvSpPr>
                <a:spLocks/>
              </p:cNvSpPr>
              <p:nvPr/>
            </p:nvSpPr>
            <p:spPr bwMode="auto">
              <a:xfrm>
                <a:off x="5043" y="3754"/>
                <a:ext cx="4" cy="3"/>
              </a:xfrm>
              <a:custGeom>
                <a:avLst/>
                <a:gdLst>
                  <a:gd name="T0" fmla="*/ 0 w 4"/>
                  <a:gd name="T1" fmla="*/ 0 h 3"/>
                  <a:gd name="T2" fmla="*/ 4 w 4"/>
                  <a:gd name="T3" fmla="*/ 3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lnTo>
                      <a:pt x="4"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17" name="Freeform 4826"/>
              <p:cNvSpPr>
                <a:spLocks/>
              </p:cNvSpPr>
              <p:nvPr/>
            </p:nvSpPr>
            <p:spPr bwMode="auto">
              <a:xfrm>
                <a:off x="5026" y="3754"/>
                <a:ext cx="6" cy="4"/>
              </a:xfrm>
              <a:custGeom>
                <a:avLst/>
                <a:gdLst>
                  <a:gd name="T0" fmla="*/ 1 w 6"/>
                  <a:gd name="T1" fmla="*/ 4 h 4"/>
                  <a:gd name="T2" fmla="*/ 0 w 6"/>
                  <a:gd name="T3" fmla="*/ 0 h 4"/>
                  <a:gd name="T4" fmla="*/ 6 w 6"/>
                  <a:gd name="T5" fmla="*/ 4 h 4"/>
                  <a:gd name="T6" fmla="*/ 1 w 6"/>
                  <a:gd name="T7" fmla="*/ 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1" y="4"/>
                    </a:moveTo>
                    <a:lnTo>
                      <a:pt x="0" y="0"/>
                    </a:lnTo>
                    <a:lnTo>
                      <a:pt x="6" y="4"/>
                    </a:lnTo>
                    <a:lnTo>
                      <a:pt x="1" y="4"/>
                    </a:lnTo>
                  </a:path>
                </a:pathLst>
              </a:custGeom>
              <a:noFill/>
              <a:ln w="3175">
                <a:solidFill>
                  <a:srgbClr val="000000"/>
                </a:solidFill>
                <a:miter lim="800000"/>
                <a:headEnd/>
                <a:tailEnd/>
              </a:ln>
            </p:spPr>
            <p:txBody>
              <a:bodyPr/>
              <a:lstStyle/>
              <a:p>
                <a:pPr algn="ctr" eaLnBrk="0" hangingPunct="0"/>
                <a:endParaRPr lang="en-US" dirty="0"/>
              </a:p>
            </p:txBody>
          </p:sp>
          <p:sp>
            <p:nvSpPr>
              <p:cNvPr id="418" name="Freeform 4827"/>
              <p:cNvSpPr>
                <a:spLocks/>
              </p:cNvSpPr>
              <p:nvPr/>
            </p:nvSpPr>
            <p:spPr bwMode="auto">
              <a:xfrm>
                <a:off x="5210" y="3758"/>
                <a:ext cx="3" cy="10"/>
              </a:xfrm>
              <a:custGeom>
                <a:avLst/>
                <a:gdLst>
                  <a:gd name="T0" fmla="*/ 0 w 3"/>
                  <a:gd name="T1" fmla="*/ 10 h 10"/>
                  <a:gd name="T2" fmla="*/ 3 w 3"/>
                  <a:gd name="T3" fmla="*/ 0 h 10"/>
                  <a:gd name="T4" fmla="*/ 3 w 3"/>
                  <a:gd name="T5" fmla="*/ 7 h 10"/>
                  <a:gd name="T6" fmla="*/ 0 w 3"/>
                  <a:gd name="T7" fmla="*/ 10 h 10"/>
                  <a:gd name="T8" fmla="*/ 0 60000 65536"/>
                  <a:gd name="T9" fmla="*/ 0 60000 65536"/>
                  <a:gd name="T10" fmla="*/ 0 60000 65536"/>
                  <a:gd name="T11" fmla="*/ 0 60000 65536"/>
                  <a:gd name="T12" fmla="*/ 0 w 3"/>
                  <a:gd name="T13" fmla="*/ 0 h 10"/>
                  <a:gd name="T14" fmla="*/ 3 w 3"/>
                  <a:gd name="T15" fmla="*/ 10 h 10"/>
                </a:gdLst>
                <a:ahLst/>
                <a:cxnLst>
                  <a:cxn ang="T8">
                    <a:pos x="T0" y="T1"/>
                  </a:cxn>
                  <a:cxn ang="T9">
                    <a:pos x="T2" y="T3"/>
                  </a:cxn>
                  <a:cxn ang="T10">
                    <a:pos x="T4" y="T5"/>
                  </a:cxn>
                  <a:cxn ang="T11">
                    <a:pos x="T6" y="T7"/>
                  </a:cxn>
                </a:cxnLst>
                <a:rect l="T12" t="T13" r="T14" b="T15"/>
                <a:pathLst>
                  <a:path w="3" h="10">
                    <a:moveTo>
                      <a:pt x="0" y="10"/>
                    </a:moveTo>
                    <a:lnTo>
                      <a:pt x="3" y="0"/>
                    </a:lnTo>
                    <a:lnTo>
                      <a:pt x="3" y="7"/>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419" name="Freeform 4828"/>
              <p:cNvSpPr>
                <a:spLocks/>
              </p:cNvSpPr>
              <p:nvPr/>
            </p:nvSpPr>
            <p:spPr bwMode="auto">
              <a:xfrm>
                <a:off x="5035" y="3762"/>
                <a:ext cx="10" cy="9"/>
              </a:xfrm>
              <a:custGeom>
                <a:avLst/>
                <a:gdLst>
                  <a:gd name="T0" fmla="*/ 10 w 10"/>
                  <a:gd name="T1" fmla="*/ 9 h 9"/>
                  <a:gd name="T2" fmla="*/ 0 w 10"/>
                  <a:gd name="T3" fmla="*/ 3 h 9"/>
                  <a:gd name="T4" fmla="*/ 2 w 10"/>
                  <a:gd name="T5" fmla="*/ 0 h 9"/>
                  <a:gd name="T6" fmla="*/ 10 w 10"/>
                  <a:gd name="T7" fmla="*/ 9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9"/>
                    </a:moveTo>
                    <a:lnTo>
                      <a:pt x="0" y="3"/>
                    </a:lnTo>
                    <a:lnTo>
                      <a:pt x="2" y="0"/>
                    </a:lnTo>
                    <a:lnTo>
                      <a:pt x="10" y="9"/>
                    </a:lnTo>
                  </a:path>
                </a:pathLst>
              </a:custGeom>
              <a:noFill/>
              <a:ln w="3175">
                <a:solidFill>
                  <a:srgbClr val="000000"/>
                </a:solidFill>
                <a:miter lim="800000"/>
                <a:headEnd/>
                <a:tailEnd/>
              </a:ln>
            </p:spPr>
            <p:txBody>
              <a:bodyPr/>
              <a:lstStyle/>
              <a:p>
                <a:pPr algn="ctr" eaLnBrk="0" hangingPunct="0"/>
                <a:endParaRPr lang="en-US" dirty="0"/>
              </a:p>
            </p:txBody>
          </p:sp>
        </p:grpSp>
        <p:sp>
          <p:nvSpPr>
            <p:cNvPr id="31" name="Freeform 4829"/>
            <p:cNvSpPr>
              <a:spLocks/>
            </p:cNvSpPr>
            <p:nvPr/>
          </p:nvSpPr>
          <p:spPr bwMode="auto">
            <a:xfrm>
              <a:off x="7878763" y="5973763"/>
              <a:ext cx="1587" cy="1587"/>
            </a:xfrm>
            <a:custGeom>
              <a:avLst/>
              <a:gdLst>
                <a:gd name="T0" fmla="*/ 0 w 1"/>
                <a:gd name="T1" fmla="*/ 0 h 1587"/>
                <a:gd name="T2" fmla="*/ 2518569 w 1"/>
                <a:gd name="T3" fmla="*/ 0 h 1587"/>
                <a:gd name="T4" fmla="*/ 0 w 1"/>
                <a:gd name="T5" fmla="*/ 0 h 1587"/>
                <a:gd name="T6" fmla="*/ 0 60000 65536"/>
                <a:gd name="T7" fmla="*/ 0 60000 65536"/>
                <a:gd name="T8" fmla="*/ 0 60000 65536"/>
                <a:gd name="T9" fmla="*/ 0 w 1"/>
                <a:gd name="T10" fmla="*/ 0 h 1587"/>
                <a:gd name="T11" fmla="*/ 1 w 1"/>
                <a:gd name="T12" fmla="*/ 1587 h 1587"/>
              </a:gdLst>
              <a:ahLst/>
              <a:cxnLst>
                <a:cxn ang="T6">
                  <a:pos x="T0" y="T1"/>
                </a:cxn>
                <a:cxn ang="T7">
                  <a:pos x="T2" y="T3"/>
                </a:cxn>
                <a:cxn ang="T8">
                  <a:pos x="T4" y="T5"/>
                </a:cxn>
              </a:cxnLst>
              <a:rect l="T9" t="T10" r="T11" b="T12"/>
              <a:pathLst>
                <a:path w="1" h="1587">
                  <a:moveTo>
                    <a:pt x="0" y="0"/>
                  </a:moveTo>
                  <a:lnTo>
                    <a:pt x="1"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32" name="Freeform 4830"/>
            <p:cNvSpPr>
              <a:spLocks/>
            </p:cNvSpPr>
            <p:nvPr/>
          </p:nvSpPr>
          <p:spPr bwMode="auto">
            <a:xfrm>
              <a:off x="8247063" y="5973763"/>
              <a:ext cx="23812" cy="15875"/>
            </a:xfrm>
            <a:custGeom>
              <a:avLst/>
              <a:gdLst>
                <a:gd name="T0" fmla="*/ 0 w 15"/>
                <a:gd name="T1" fmla="*/ 25201559 h 10"/>
                <a:gd name="T2" fmla="*/ 37800759 w 15"/>
                <a:gd name="T3" fmla="*/ 0 h 10"/>
                <a:gd name="T4" fmla="*/ 32760554 w 15"/>
                <a:gd name="T5" fmla="*/ 12601573 h 10"/>
                <a:gd name="T6" fmla="*/ 0 w 15"/>
                <a:gd name="T7" fmla="*/ 25201559 h 10"/>
                <a:gd name="T8" fmla="*/ 0 60000 65536"/>
                <a:gd name="T9" fmla="*/ 0 60000 65536"/>
                <a:gd name="T10" fmla="*/ 0 60000 65536"/>
                <a:gd name="T11" fmla="*/ 0 60000 65536"/>
                <a:gd name="T12" fmla="*/ 0 w 15"/>
                <a:gd name="T13" fmla="*/ 0 h 10"/>
                <a:gd name="T14" fmla="*/ 15 w 15"/>
                <a:gd name="T15" fmla="*/ 10 h 10"/>
              </a:gdLst>
              <a:ahLst/>
              <a:cxnLst>
                <a:cxn ang="T8">
                  <a:pos x="T0" y="T1"/>
                </a:cxn>
                <a:cxn ang="T9">
                  <a:pos x="T2" y="T3"/>
                </a:cxn>
                <a:cxn ang="T10">
                  <a:pos x="T4" y="T5"/>
                </a:cxn>
                <a:cxn ang="T11">
                  <a:pos x="T6" y="T7"/>
                </a:cxn>
              </a:cxnLst>
              <a:rect l="T12" t="T13" r="T14" b="T15"/>
              <a:pathLst>
                <a:path w="15" h="10">
                  <a:moveTo>
                    <a:pt x="0" y="10"/>
                  </a:moveTo>
                  <a:lnTo>
                    <a:pt x="15" y="0"/>
                  </a:lnTo>
                  <a:lnTo>
                    <a:pt x="13" y="5"/>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33" name="Freeform 4831"/>
            <p:cNvSpPr>
              <a:spLocks/>
            </p:cNvSpPr>
            <p:nvPr/>
          </p:nvSpPr>
          <p:spPr bwMode="auto">
            <a:xfrm>
              <a:off x="7967663" y="5973763"/>
              <a:ext cx="20637" cy="20637"/>
            </a:xfrm>
            <a:custGeom>
              <a:avLst/>
              <a:gdLst>
                <a:gd name="T0" fmla="*/ 12599682 w 13"/>
                <a:gd name="T1" fmla="*/ 25200951 h 13"/>
                <a:gd name="T2" fmla="*/ 0 w 13"/>
                <a:gd name="T3" fmla="*/ 0 h 13"/>
                <a:gd name="T4" fmla="*/ 25200951 w 13"/>
                <a:gd name="T5" fmla="*/ 12599682 h 13"/>
                <a:gd name="T6" fmla="*/ 32760447 w 13"/>
                <a:gd name="T7" fmla="*/ 5040190 h 13"/>
                <a:gd name="T8" fmla="*/ 27720258 w 13"/>
                <a:gd name="T9" fmla="*/ 32760447 h 13"/>
                <a:gd name="T10" fmla="*/ 12599682 w 13"/>
                <a:gd name="T11" fmla="*/ 25200951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5" y="10"/>
                  </a:moveTo>
                  <a:lnTo>
                    <a:pt x="0" y="0"/>
                  </a:lnTo>
                  <a:lnTo>
                    <a:pt x="10" y="5"/>
                  </a:lnTo>
                  <a:lnTo>
                    <a:pt x="13" y="2"/>
                  </a:lnTo>
                  <a:lnTo>
                    <a:pt x="11" y="13"/>
                  </a:lnTo>
                  <a:lnTo>
                    <a:pt x="5" y="10"/>
                  </a:lnTo>
                </a:path>
              </a:pathLst>
            </a:custGeom>
            <a:noFill/>
            <a:ln w="3175">
              <a:solidFill>
                <a:srgbClr val="000000"/>
              </a:solidFill>
              <a:miter lim="800000"/>
              <a:headEnd/>
              <a:tailEnd/>
            </a:ln>
          </p:spPr>
          <p:txBody>
            <a:bodyPr/>
            <a:lstStyle/>
            <a:p>
              <a:pPr algn="ctr" eaLnBrk="0" hangingPunct="0"/>
              <a:endParaRPr lang="en-US" dirty="0"/>
            </a:p>
          </p:txBody>
        </p:sp>
        <p:sp>
          <p:nvSpPr>
            <p:cNvPr id="34" name="Freeform 4832"/>
            <p:cNvSpPr>
              <a:spLocks/>
            </p:cNvSpPr>
            <p:nvPr/>
          </p:nvSpPr>
          <p:spPr bwMode="auto">
            <a:xfrm>
              <a:off x="7872413" y="5976938"/>
              <a:ext cx="1587" cy="1587"/>
            </a:xfrm>
            <a:custGeom>
              <a:avLst/>
              <a:gdLst>
                <a:gd name="T0" fmla="*/ 0 w 1587"/>
                <a:gd name="T1" fmla="*/ 2518569 h 1"/>
                <a:gd name="T2" fmla="*/ 0 w 1587"/>
                <a:gd name="T3" fmla="*/ 0 h 1"/>
                <a:gd name="T4" fmla="*/ 0 w 1587"/>
                <a:gd name="T5" fmla="*/ 2518569 h 1"/>
                <a:gd name="T6" fmla="*/ 0 60000 65536"/>
                <a:gd name="T7" fmla="*/ 0 60000 65536"/>
                <a:gd name="T8" fmla="*/ 0 60000 65536"/>
                <a:gd name="T9" fmla="*/ 0 w 1587"/>
                <a:gd name="T10" fmla="*/ 0 h 1"/>
                <a:gd name="T11" fmla="*/ 1587 w 1587"/>
                <a:gd name="T12" fmla="*/ 1 h 1"/>
              </a:gdLst>
              <a:ahLst/>
              <a:cxnLst>
                <a:cxn ang="T6">
                  <a:pos x="T0" y="T1"/>
                </a:cxn>
                <a:cxn ang="T7">
                  <a:pos x="T2" y="T3"/>
                </a:cxn>
                <a:cxn ang="T8">
                  <a:pos x="T4" y="T5"/>
                </a:cxn>
              </a:cxnLst>
              <a:rect l="T9" t="T10" r="T11" b="T12"/>
              <a:pathLst>
                <a:path w="1587" h="1">
                  <a:moveTo>
                    <a:pt x="0" y="1"/>
                  </a:moveTo>
                  <a:lnTo>
                    <a:pt x="0"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35" name="Freeform 4833"/>
            <p:cNvSpPr>
              <a:spLocks/>
            </p:cNvSpPr>
            <p:nvPr/>
          </p:nvSpPr>
          <p:spPr bwMode="auto">
            <a:xfrm>
              <a:off x="7924800" y="5978525"/>
              <a:ext cx="4763" cy="11113"/>
            </a:xfrm>
            <a:custGeom>
              <a:avLst/>
              <a:gdLst>
                <a:gd name="T0" fmla="*/ 0 w 3"/>
                <a:gd name="T1" fmla="*/ 17642683 h 7"/>
                <a:gd name="T2" fmla="*/ 2521215 w 3"/>
                <a:gd name="T3" fmla="*/ 0 h 7"/>
                <a:gd name="T4" fmla="*/ 7562057 w 3"/>
                <a:gd name="T5" fmla="*/ 12602142 h 7"/>
                <a:gd name="T6" fmla="*/ 0 w 3"/>
                <a:gd name="T7" fmla="*/ 17642683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7"/>
                  </a:moveTo>
                  <a:lnTo>
                    <a:pt x="1" y="0"/>
                  </a:lnTo>
                  <a:lnTo>
                    <a:pt x="3" y="5"/>
                  </a:lnTo>
                  <a:lnTo>
                    <a:pt x="0" y="7"/>
                  </a:lnTo>
                </a:path>
              </a:pathLst>
            </a:custGeom>
            <a:noFill/>
            <a:ln w="3175">
              <a:solidFill>
                <a:srgbClr val="000000"/>
              </a:solidFill>
              <a:miter lim="800000"/>
              <a:headEnd/>
              <a:tailEnd/>
            </a:ln>
          </p:spPr>
          <p:txBody>
            <a:bodyPr/>
            <a:lstStyle/>
            <a:p>
              <a:pPr algn="ctr" eaLnBrk="0" hangingPunct="0"/>
              <a:endParaRPr lang="en-US" dirty="0"/>
            </a:p>
          </p:txBody>
        </p:sp>
        <p:sp>
          <p:nvSpPr>
            <p:cNvPr id="36" name="Line 4834"/>
            <p:cNvSpPr>
              <a:spLocks noChangeShapeType="1"/>
            </p:cNvSpPr>
            <p:nvPr/>
          </p:nvSpPr>
          <p:spPr bwMode="auto">
            <a:xfrm>
              <a:off x="7885113" y="5978525"/>
              <a:ext cx="3175" cy="1588"/>
            </a:xfrm>
            <a:prstGeom prst="line">
              <a:avLst/>
            </a:prstGeom>
            <a:noFill/>
            <a:ln w="3175">
              <a:solidFill>
                <a:srgbClr val="000000"/>
              </a:solidFill>
              <a:miter lim="800000"/>
              <a:headEnd/>
              <a:tailEnd/>
            </a:ln>
          </p:spPr>
          <p:txBody>
            <a:bodyPr/>
            <a:lstStyle/>
            <a:p>
              <a:endParaRPr lang="en-US" dirty="0"/>
            </a:p>
          </p:txBody>
        </p:sp>
        <p:sp>
          <p:nvSpPr>
            <p:cNvPr id="37" name="Freeform 4835"/>
            <p:cNvSpPr>
              <a:spLocks/>
            </p:cNvSpPr>
            <p:nvPr/>
          </p:nvSpPr>
          <p:spPr bwMode="auto">
            <a:xfrm>
              <a:off x="8180388" y="5978525"/>
              <a:ext cx="66675" cy="41275"/>
            </a:xfrm>
            <a:custGeom>
              <a:avLst/>
              <a:gdLst>
                <a:gd name="T0" fmla="*/ 0 w 42"/>
                <a:gd name="T1" fmla="*/ 45362812 h 26"/>
                <a:gd name="T2" fmla="*/ 50403119 w 42"/>
                <a:gd name="T3" fmla="*/ 25201561 h 26"/>
                <a:gd name="T4" fmla="*/ 63003114 w 42"/>
                <a:gd name="T5" fmla="*/ 30241879 h 26"/>
                <a:gd name="T6" fmla="*/ 90725617 w 42"/>
                <a:gd name="T7" fmla="*/ 0 h 26"/>
                <a:gd name="T8" fmla="*/ 90725617 w 42"/>
                <a:gd name="T9" fmla="*/ 12601574 h 26"/>
                <a:gd name="T10" fmla="*/ 105846574 w 42"/>
                <a:gd name="T11" fmla="*/ 10080625 h 26"/>
                <a:gd name="T12" fmla="*/ 98286877 w 42"/>
                <a:gd name="T13" fmla="*/ 20161250 h 26"/>
                <a:gd name="T14" fmla="*/ 63003114 w 42"/>
                <a:gd name="T15" fmla="*/ 32762828 h 26"/>
                <a:gd name="T16" fmla="*/ 50403119 w 42"/>
                <a:gd name="T17" fmla="*/ 65524068 h 26"/>
                <a:gd name="T18" fmla="*/ 32761238 w 42"/>
                <a:gd name="T19" fmla="*/ 50403123 h 26"/>
                <a:gd name="T20" fmla="*/ 45362808 w 42"/>
                <a:gd name="T21" fmla="*/ 37801551 h 26"/>
                <a:gd name="T22" fmla="*/ 12601574 w 42"/>
                <a:gd name="T23" fmla="*/ 50403123 h 26"/>
                <a:gd name="T24" fmla="*/ 0 w 42"/>
                <a:gd name="T25" fmla="*/ 4536281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26"/>
                <a:gd name="T41" fmla="*/ 42 w 4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26">
                  <a:moveTo>
                    <a:pt x="0" y="18"/>
                  </a:moveTo>
                  <a:lnTo>
                    <a:pt x="20" y="10"/>
                  </a:lnTo>
                  <a:lnTo>
                    <a:pt x="25" y="12"/>
                  </a:lnTo>
                  <a:lnTo>
                    <a:pt x="36" y="0"/>
                  </a:lnTo>
                  <a:lnTo>
                    <a:pt x="36" y="5"/>
                  </a:lnTo>
                  <a:lnTo>
                    <a:pt x="42" y="4"/>
                  </a:lnTo>
                  <a:lnTo>
                    <a:pt x="39" y="8"/>
                  </a:lnTo>
                  <a:lnTo>
                    <a:pt x="25" y="13"/>
                  </a:lnTo>
                  <a:lnTo>
                    <a:pt x="20" y="26"/>
                  </a:lnTo>
                  <a:lnTo>
                    <a:pt x="13" y="20"/>
                  </a:lnTo>
                  <a:lnTo>
                    <a:pt x="18" y="15"/>
                  </a:lnTo>
                  <a:lnTo>
                    <a:pt x="5" y="20"/>
                  </a:lnTo>
                  <a:lnTo>
                    <a:pt x="0" y="18"/>
                  </a:lnTo>
                </a:path>
              </a:pathLst>
            </a:custGeom>
            <a:noFill/>
            <a:ln w="3175">
              <a:solidFill>
                <a:srgbClr val="000000"/>
              </a:solidFill>
              <a:miter lim="800000"/>
              <a:headEnd/>
              <a:tailEnd/>
            </a:ln>
          </p:spPr>
          <p:txBody>
            <a:bodyPr/>
            <a:lstStyle/>
            <a:p>
              <a:pPr algn="ctr" eaLnBrk="0" hangingPunct="0"/>
              <a:endParaRPr lang="en-US" dirty="0"/>
            </a:p>
          </p:txBody>
        </p:sp>
        <p:sp>
          <p:nvSpPr>
            <p:cNvPr id="38" name="Freeform 4836"/>
            <p:cNvSpPr>
              <a:spLocks/>
            </p:cNvSpPr>
            <p:nvPr/>
          </p:nvSpPr>
          <p:spPr bwMode="auto">
            <a:xfrm>
              <a:off x="8039100" y="5981700"/>
              <a:ext cx="19050" cy="20638"/>
            </a:xfrm>
            <a:custGeom>
              <a:avLst/>
              <a:gdLst>
                <a:gd name="T0" fmla="*/ 25201561 w 12"/>
                <a:gd name="T1" fmla="*/ 32763622 h 13"/>
                <a:gd name="T2" fmla="*/ 22682199 w 12"/>
                <a:gd name="T3" fmla="*/ 25202172 h 13"/>
                <a:gd name="T4" fmla="*/ 5040312 w 12"/>
                <a:gd name="T5" fmla="*/ 20161739 h 13"/>
                <a:gd name="T6" fmla="*/ 0 w 12"/>
                <a:gd name="T7" fmla="*/ 0 h 13"/>
                <a:gd name="T8" fmla="*/ 30241878 w 12"/>
                <a:gd name="T9" fmla="*/ 15121306 h 13"/>
                <a:gd name="T10" fmla="*/ 25201561 w 12"/>
                <a:gd name="T11" fmla="*/ 32763622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9" y="10"/>
                  </a:lnTo>
                  <a:lnTo>
                    <a:pt x="2" y="8"/>
                  </a:lnTo>
                  <a:lnTo>
                    <a:pt x="0" y="0"/>
                  </a:lnTo>
                  <a:lnTo>
                    <a:pt x="12" y="6"/>
                  </a:lnTo>
                  <a:lnTo>
                    <a:pt x="10" y="13"/>
                  </a:lnTo>
                </a:path>
              </a:pathLst>
            </a:custGeom>
            <a:noFill/>
            <a:ln w="3175">
              <a:solidFill>
                <a:srgbClr val="000000"/>
              </a:solidFill>
              <a:miter lim="800000"/>
              <a:headEnd/>
              <a:tailEnd/>
            </a:ln>
          </p:spPr>
          <p:txBody>
            <a:bodyPr/>
            <a:lstStyle/>
            <a:p>
              <a:pPr algn="ctr" eaLnBrk="0" hangingPunct="0"/>
              <a:endParaRPr lang="en-US" dirty="0"/>
            </a:p>
          </p:txBody>
        </p:sp>
        <p:sp>
          <p:nvSpPr>
            <p:cNvPr id="39" name="Freeform 4837"/>
            <p:cNvSpPr>
              <a:spLocks/>
            </p:cNvSpPr>
            <p:nvPr/>
          </p:nvSpPr>
          <p:spPr bwMode="auto">
            <a:xfrm>
              <a:off x="7991475" y="5981700"/>
              <a:ext cx="50800" cy="84138"/>
            </a:xfrm>
            <a:custGeom>
              <a:avLst/>
              <a:gdLst>
                <a:gd name="T0" fmla="*/ 35282183 w 32"/>
                <a:gd name="T1" fmla="*/ 133569880 h 53"/>
                <a:gd name="T2" fmla="*/ 55443436 w 32"/>
                <a:gd name="T3" fmla="*/ 128529539 h 53"/>
                <a:gd name="T4" fmla="*/ 47882165 w 32"/>
                <a:gd name="T5" fmla="*/ 120968234 h 53"/>
                <a:gd name="T6" fmla="*/ 55443436 w 32"/>
                <a:gd name="T7" fmla="*/ 128529539 h 53"/>
                <a:gd name="T8" fmla="*/ 68043417 w 32"/>
                <a:gd name="T9" fmla="*/ 126008575 h 53"/>
                <a:gd name="T10" fmla="*/ 55443436 w 32"/>
                <a:gd name="T11" fmla="*/ 120968234 h 53"/>
                <a:gd name="T12" fmla="*/ 68043417 w 32"/>
                <a:gd name="T13" fmla="*/ 108368175 h 53"/>
                <a:gd name="T14" fmla="*/ 52922487 w 32"/>
                <a:gd name="T15" fmla="*/ 100806845 h 53"/>
                <a:gd name="T16" fmla="*/ 27720924 w 32"/>
                <a:gd name="T17" fmla="*/ 113408516 h 53"/>
                <a:gd name="T18" fmla="*/ 32761234 w 32"/>
                <a:gd name="T19" fmla="*/ 88206786 h 53"/>
                <a:gd name="T20" fmla="*/ 0 w 32"/>
                <a:gd name="T21" fmla="*/ 27722682 h 53"/>
                <a:gd name="T22" fmla="*/ 2520950 w 32"/>
                <a:gd name="T23" fmla="*/ 0 h 53"/>
                <a:gd name="T24" fmla="*/ 15120936 w 32"/>
                <a:gd name="T25" fmla="*/ 27722682 h 53"/>
                <a:gd name="T26" fmla="*/ 35282183 w 32"/>
                <a:gd name="T27" fmla="*/ 32763023 h 53"/>
                <a:gd name="T28" fmla="*/ 27720924 w 32"/>
                <a:gd name="T29" fmla="*/ 45363081 h 53"/>
                <a:gd name="T30" fmla="*/ 35282183 w 32"/>
                <a:gd name="T31" fmla="*/ 40322740 h 53"/>
                <a:gd name="T32" fmla="*/ 27720924 w 32"/>
                <a:gd name="T33" fmla="*/ 47884046 h 53"/>
                <a:gd name="T34" fmla="*/ 40322493 w 32"/>
                <a:gd name="T35" fmla="*/ 47884046 h 53"/>
                <a:gd name="T36" fmla="*/ 40322493 w 32"/>
                <a:gd name="T37" fmla="*/ 60484117 h 53"/>
                <a:gd name="T38" fmla="*/ 47882165 w 32"/>
                <a:gd name="T39" fmla="*/ 55443776 h 53"/>
                <a:gd name="T40" fmla="*/ 47882165 w 32"/>
                <a:gd name="T41" fmla="*/ 45363081 h 53"/>
                <a:gd name="T42" fmla="*/ 55443436 w 32"/>
                <a:gd name="T43" fmla="*/ 52924399 h 53"/>
                <a:gd name="T44" fmla="*/ 55443436 w 32"/>
                <a:gd name="T45" fmla="*/ 60484117 h 53"/>
                <a:gd name="T46" fmla="*/ 47882165 w 32"/>
                <a:gd name="T47" fmla="*/ 65524458 h 53"/>
                <a:gd name="T48" fmla="*/ 80644986 w 32"/>
                <a:gd name="T49" fmla="*/ 120968234 h 53"/>
                <a:gd name="T50" fmla="*/ 35282183 w 32"/>
                <a:gd name="T51" fmla="*/ 13356988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3"/>
                <a:gd name="T80" fmla="*/ 32 w 32"/>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3">
                  <a:moveTo>
                    <a:pt x="14" y="53"/>
                  </a:moveTo>
                  <a:lnTo>
                    <a:pt x="22" y="51"/>
                  </a:lnTo>
                  <a:lnTo>
                    <a:pt x="19" y="48"/>
                  </a:lnTo>
                  <a:lnTo>
                    <a:pt x="22" y="51"/>
                  </a:lnTo>
                  <a:lnTo>
                    <a:pt x="27" y="50"/>
                  </a:lnTo>
                  <a:lnTo>
                    <a:pt x="22" y="48"/>
                  </a:lnTo>
                  <a:lnTo>
                    <a:pt x="27" y="43"/>
                  </a:lnTo>
                  <a:lnTo>
                    <a:pt x="21" y="40"/>
                  </a:lnTo>
                  <a:lnTo>
                    <a:pt x="11" y="45"/>
                  </a:lnTo>
                  <a:lnTo>
                    <a:pt x="13" y="35"/>
                  </a:lnTo>
                  <a:lnTo>
                    <a:pt x="0" y="11"/>
                  </a:lnTo>
                  <a:lnTo>
                    <a:pt x="1" y="0"/>
                  </a:lnTo>
                  <a:lnTo>
                    <a:pt x="6" y="11"/>
                  </a:lnTo>
                  <a:lnTo>
                    <a:pt x="14" y="13"/>
                  </a:lnTo>
                  <a:lnTo>
                    <a:pt x="11" y="18"/>
                  </a:lnTo>
                  <a:lnTo>
                    <a:pt x="14" y="16"/>
                  </a:lnTo>
                  <a:lnTo>
                    <a:pt x="11" y="19"/>
                  </a:lnTo>
                  <a:lnTo>
                    <a:pt x="16" y="19"/>
                  </a:lnTo>
                  <a:lnTo>
                    <a:pt x="16" y="24"/>
                  </a:lnTo>
                  <a:lnTo>
                    <a:pt x="19" y="22"/>
                  </a:lnTo>
                  <a:lnTo>
                    <a:pt x="19" y="18"/>
                  </a:lnTo>
                  <a:lnTo>
                    <a:pt x="22" y="21"/>
                  </a:lnTo>
                  <a:lnTo>
                    <a:pt x="22" y="24"/>
                  </a:lnTo>
                  <a:lnTo>
                    <a:pt x="19" y="26"/>
                  </a:lnTo>
                  <a:lnTo>
                    <a:pt x="32" y="48"/>
                  </a:lnTo>
                  <a:lnTo>
                    <a:pt x="14" y="53"/>
                  </a:lnTo>
                </a:path>
              </a:pathLst>
            </a:custGeom>
            <a:noFill/>
            <a:ln w="3175">
              <a:solidFill>
                <a:srgbClr val="000000"/>
              </a:solidFill>
              <a:miter lim="800000"/>
              <a:headEnd/>
              <a:tailEnd/>
            </a:ln>
          </p:spPr>
          <p:txBody>
            <a:bodyPr/>
            <a:lstStyle/>
            <a:p>
              <a:pPr algn="ctr" eaLnBrk="0" hangingPunct="0"/>
              <a:endParaRPr lang="en-US" dirty="0"/>
            </a:p>
          </p:txBody>
        </p:sp>
        <p:sp>
          <p:nvSpPr>
            <p:cNvPr id="40" name="Freeform 4838"/>
            <p:cNvSpPr>
              <a:spLocks/>
            </p:cNvSpPr>
            <p:nvPr/>
          </p:nvSpPr>
          <p:spPr bwMode="auto">
            <a:xfrm>
              <a:off x="7954963" y="5981700"/>
              <a:ext cx="23812" cy="42863"/>
            </a:xfrm>
            <a:custGeom>
              <a:avLst/>
              <a:gdLst>
                <a:gd name="T0" fmla="*/ 20160828 w 15"/>
                <a:gd name="T1" fmla="*/ 45363341 h 27"/>
                <a:gd name="T2" fmla="*/ 0 w 15"/>
                <a:gd name="T3" fmla="*/ 27722840 h 27"/>
                <a:gd name="T4" fmla="*/ 0 w 15"/>
                <a:gd name="T5" fmla="*/ 0 h 27"/>
                <a:gd name="T6" fmla="*/ 32760554 w 15"/>
                <a:gd name="T7" fmla="*/ 65524833 h 27"/>
                <a:gd name="T8" fmla="*/ 37800759 w 15"/>
                <a:gd name="T9" fmla="*/ 60484463 h 27"/>
                <a:gd name="T10" fmla="*/ 27720348 w 15"/>
                <a:gd name="T11" fmla="*/ 68045812 h 27"/>
                <a:gd name="T12" fmla="*/ 20160828 w 15"/>
                <a:gd name="T13" fmla="*/ 45363341 h 27"/>
                <a:gd name="T14" fmla="*/ 0 60000 65536"/>
                <a:gd name="T15" fmla="*/ 0 60000 65536"/>
                <a:gd name="T16" fmla="*/ 0 60000 65536"/>
                <a:gd name="T17" fmla="*/ 0 60000 65536"/>
                <a:gd name="T18" fmla="*/ 0 60000 65536"/>
                <a:gd name="T19" fmla="*/ 0 60000 65536"/>
                <a:gd name="T20" fmla="*/ 0 60000 65536"/>
                <a:gd name="T21" fmla="*/ 0 w 15"/>
                <a:gd name="T22" fmla="*/ 0 h 27"/>
                <a:gd name="T23" fmla="*/ 15 w 1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
                  <a:moveTo>
                    <a:pt x="8" y="18"/>
                  </a:moveTo>
                  <a:lnTo>
                    <a:pt x="0" y="11"/>
                  </a:lnTo>
                  <a:lnTo>
                    <a:pt x="0" y="0"/>
                  </a:lnTo>
                  <a:lnTo>
                    <a:pt x="13" y="26"/>
                  </a:lnTo>
                  <a:lnTo>
                    <a:pt x="15" y="24"/>
                  </a:lnTo>
                  <a:lnTo>
                    <a:pt x="11" y="27"/>
                  </a:lnTo>
                  <a:lnTo>
                    <a:pt x="8" y="18"/>
                  </a:lnTo>
                </a:path>
              </a:pathLst>
            </a:custGeom>
            <a:noFill/>
            <a:ln w="3175">
              <a:solidFill>
                <a:srgbClr val="000000"/>
              </a:solidFill>
              <a:miter lim="800000"/>
              <a:headEnd/>
              <a:tailEnd/>
            </a:ln>
          </p:spPr>
          <p:txBody>
            <a:bodyPr/>
            <a:lstStyle/>
            <a:p>
              <a:pPr algn="ctr" eaLnBrk="0" hangingPunct="0"/>
              <a:endParaRPr lang="en-US" dirty="0"/>
            </a:p>
          </p:txBody>
        </p:sp>
        <p:sp>
          <p:nvSpPr>
            <p:cNvPr id="41" name="Freeform 4839"/>
            <p:cNvSpPr>
              <a:spLocks/>
            </p:cNvSpPr>
            <p:nvPr/>
          </p:nvSpPr>
          <p:spPr bwMode="auto">
            <a:xfrm>
              <a:off x="8013700" y="5989638"/>
              <a:ext cx="3175" cy="7937"/>
            </a:xfrm>
            <a:custGeom>
              <a:avLst/>
              <a:gdLst>
                <a:gd name="T0" fmla="*/ 0 w 2"/>
                <a:gd name="T1" fmla="*/ 0 h 5"/>
                <a:gd name="T2" fmla="*/ 5040312 w 2"/>
                <a:gd name="T3" fmla="*/ 12599192 h 5"/>
                <a:gd name="T4" fmla="*/ 0 w 2"/>
                <a:gd name="T5" fmla="*/ 0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0"/>
                  </a:moveTo>
                  <a:lnTo>
                    <a:pt x="2" y="5"/>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42" name="Freeform 4840"/>
            <p:cNvSpPr>
              <a:spLocks/>
            </p:cNvSpPr>
            <p:nvPr/>
          </p:nvSpPr>
          <p:spPr bwMode="auto">
            <a:xfrm>
              <a:off x="8255000" y="5984875"/>
              <a:ext cx="15875" cy="6350"/>
            </a:xfrm>
            <a:custGeom>
              <a:avLst/>
              <a:gdLst>
                <a:gd name="T0" fmla="*/ 0 w 10"/>
                <a:gd name="T1" fmla="*/ 10080623 h 4"/>
                <a:gd name="T2" fmla="*/ 25201559 w 10"/>
                <a:gd name="T3" fmla="*/ 0 h 4"/>
                <a:gd name="T4" fmla="*/ 0 w 10"/>
                <a:gd name="T5" fmla="*/ 10080623 h 4"/>
                <a:gd name="T6" fmla="*/ 0 60000 65536"/>
                <a:gd name="T7" fmla="*/ 0 60000 65536"/>
                <a:gd name="T8" fmla="*/ 0 60000 65536"/>
                <a:gd name="T9" fmla="*/ 0 w 10"/>
                <a:gd name="T10" fmla="*/ 0 h 4"/>
                <a:gd name="T11" fmla="*/ 10 w 10"/>
                <a:gd name="T12" fmla="*/ 4 h 4"/>
              </a:gdLst>
              <a:ahLst/>
              <a:cxnLst>
                <a:cxn ang="T6">
                  <a:pos x="T0" y="T1"/>
                </a:cxn>
                <a:cxn ang="T7">
                  <a:pos x="T2" y="T3"/>
                </a:cxn>
                <a:cxn ang="T8">
                  <a:pos x="T4" y="T5"/>
                </a:cxn>
              </a:cxnLst>
              <a:rect l="T9" t="T10" r="T11" b="T12"/>
              <a:pathLst>
                <a:path w="10" h="4">
                  <a:moveTo>
                    <a:pt x="0" y="4"/>
                  </a:moveTo>
                  <a:lnTo>
                    <a:pt x="10" y="0"/>
                  </a:lnTo>
                  <a:lnTo>
                    <a:pt x="0" y="4"/>
                  </a:lnTo>
                </a:path>
              </a:pathLst>
            </a:custGeom>
            <a:noFill/>
            <a:ln w="3175">
              <a:solidFill>
                <a:srgbClr val="000000"/>
              </a:solidFill>
              <a:miter lim="800000"/>
              <a:headEnd/>
              <a:tailEnd/>
            </a:ln>
          </p:spPr>
          <p:txBody>
            <a:bodyPr/>
            <a:lstStyle/>
            <a:p>
              <a:pPr algn="ctr" eaLnBrk="0" hangingPunct="0"/>
              <a:endParaRPr lang="en-US" dirty="0"/>
            </a:p>
          </p:txBody>
        </p:sp>
        <p:sp>
          <p:nvSpPr>
            <p:cNvPr id="43" name="Freeform 4841"/>
            <p:cNvSpPr>
              <a:spLocks/>
            </p:cNvSpPr>
            <p:nvPr/>
          </p:nvSpPr>
          <p:spPr bwMode="auto">
            <a:xfrm>
              <a:off x="8245475" y="5989638"/>
              <a:ext cx="12700" cy="7937"/>
            </a:xfrm>
            <a:custGeom>
              <a:avLst/>
              <a:gdLst>
                <a:gd name="T0" fmla="*/ 0 w 8"/>
                <a:gd name="T1" fmla="*/ 12599192 h 5"/>
                <a:gd name="T2" fmla="*/ 7559674 w 8"/>
                <a:gd name="T3" fmla="*/ 2519204 h 5"/>
                <a:gd name="T4" fmla="*/ 12599985 w 8"/>
                <a:gd name="T5" fmla="*/ 7559199 h 5"/>
                <a:gd name="T6" fmla="*/ 12599985 w 8"/>
                <a:gd name="T7" fmla="*/ 0 h 5"/>
                <a:gd name="T8" fmla="*/ 20161247 w 8"/>
                <a:gd name="T9" fmla="*/ 7559199 h 5"/>
                <a:gd name="T10" fmla="*/ 0 w 8"/>
                <a:gd name="T11" fmla="*/ 12599192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5"/>
                  </a:moveTo>
                  <a:lnTo>
                    <a:pt x="3" y="1"/>
                  </a:lnTo>
                  <a:lnTo>
                    <a:pt x="5" y="3"/>
                  </a:lnTo>
                  <a:lnTo>
                    <a:pt x="5" y="0"/>
                  </a:lnTo>
                  <a:lnTo>
                    <a:pt x="8" y="3"/>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4" name="Line 4842"/>
            <p:cNvSpPr>
              <a:spLocks noChangeShapeType="1"/>
            </p:cNvSpPr>
            <p:nvPr/>
          </p:nvSpPr>
          <p:spPr bwMode="auto">
            <a:xfrm flipV="1">
              <a:off x="7951788" y="5989638"/>
              <a:ext cx="3175" cy="1587"/>
            </a:xfrm>
            <a:prstGeom prst="line">
              <a:avLst/>
            </a:prstGeom>
            <a:noFill/>
            <a:ln w="3175">
              <a:solidFill>
                <a:srgbClr val="000000"/>
              </a:solidFill>
              <a:miter lim="800000"/>
              <a:headEnd/>
              <a:tailEnd/>
            </a:ln>
          </p:spPr>
          <p:txBody>
            <a:bodyPr/>
            <a:lstStyle/>
            <a:p>
              <a:endParaRPr lang="en-US" dirty="0"/>
            </a:p>
          </p:txBody>
        </p:sp>
        <p:sp>
          <p:nvSpPr>
            <p:cNvPr id="45" name="Freeform 4843"/>
            <p:cNvSpPr>
              <a:spLocks/>
            </p:cNvSpPr>
            <p:nvPr/>
          </p:nvSpPr>
          <p:spPr bwMode="auto">
            <a:xfrm>
              <a:off x="7858125" y="6002338"/>
              <a:ext cx="12700" cy="7937"/>
            </a:xfrm>
            <a:custGeom>
              <a:avLst/>
              <a:gdLst>
                <a:gd name="T0" fmla="*/ 0 w 8"/>
                <a:gd name="T1" fmla="*/ 12599192 h 5"/>
                <a:gd name="T2" fmla="*/ 7559674 w 8"/>
                <a:gd name="T3" fmla="*/ 0 h 5"/>
                <a:gd name="T4" fmla="*/ 20161247 w 8"/>
                <a:gd name="T5" fmla="*/ 0 h 5"/>
                <a:gd name="T6" fmla="*/ 0 w 8"/>
                <a:gd name="T7" fmla="*/ 12599192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5"/>
                  </a:moveTo>
                  <a:lnTo>
                    <a:pt x="3" y="0"/>
                  </a:lnTo>
                  <a:lnTo>
                    <a:pt x="8"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46" name="Freeform 4844"/>
            <p:cNvSpPr>
              <a:spLocks/>
            </p:cNvSpPr>
            <p:nvPr/>
          </p:nvSpPr>
          <p:spPr bwMode="auto">
            <a:xfrm>
              <a:off x="7932738" y="6007100"/>
              <a:ext cx="12700" cy="25400"/>
            </a:xfrm>
            <a:custGeom>
              <a:avLst/>
              <a:gdLst>
                <a:gd name="T0" fmla="*/ 20161247 w 8"/>
                <a:gd name="T1" fmla="*/ 40322493 h 16"/>
                <a:gd name="T2" fmla="*/ 15120936 w 8"/>
                <a:gd name="T3" fmla="*/ 25201557 h 16"/>
                <a:gd name="T4" fmla="*/ 0 w 8"/>
                <a:gd name="T5" fmla="*/ 20161247 h 16"/>
                <a:gd name="T6" fmla="*/ 7559674 w 8"/>
                <a:gd name="T7" fmla="*/ 0 h 16"/>
                <a:gd name="T8" fmla="*/ 20161247 w 8"/>
                <a:gd name="T9" fmla="*/ 40322493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6" y="10"/>
                  </a:lnTo>
                  <a:lnTo>
                    <a:pt x="0" y="8"/>
                  </a:lnTo>
                  <a:lnTo>
                    <a:pt x="3" y="0"/>
                  </a:lnTo>
                  <a:lnTo>
                    <a:pt x="8" y="16"/>
                  </a:lnTo>
                </a:path>
              </a:pathLst>
            </a:custGeom>
            <a:noFill/>
            <a:ln w="3175">
              <a:solidFill>
                <a:srgbClr val="000000"/>
              </a:solidFill>
              <a:miter lim="800000"/>
              <a:headEnd/>
              <a:tailEnd/>
            </a:ln>
          </p:spPr>
          <p:txBody>
            <a:bodyPr/>
            <a:lstStyle/>
            <a:p>
              <a:pPr algn="ctr" eaLnBrk="0" hangingPunct="0"/>
              <a:endParaRPr lang="en-US" dirty="0"/>
            </a:p>
          </p:txBody>
        </p:sp>
        <p:sp>
          <p:nvSpPr>
            <p:cNvPr id="47" name="Freeform 4845"/>
            <p:cNvSpPr>
              <a:spLocks/>
            </p:cNvSpPr>
            <p:nvPr/>
          </p:nvSpPr>
          <p:spPr bwMode="auto">
            <a:xfrm>
              <a:off x="7951788" y="6010275"/>
              <a:ext cx="3175" cy="12700"/>
            </a:xfrm>
            <a:custGeom>
              <a:avLst/>
              <a:gdLst>
                <a:gd name="T0" fmla="*/ 5040312 w 2"/>
                <a:gd name="T1" fmla="*/ 20161247 h 8"/>
                <a:gd name="T2" fmla="*/ 0 w 2"/>
                <a:gd name="T3" fmla="*/ 0 h 8"/>
                <a:gd name="T4" fmla="*/ 5040312 w 2"/>
                <a:gd name="T5" fmla="*/ 20161247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lnTo>
                    <a:pt x="0" y="0"/>
                  </a:lnTo>
                  <a:lnTo>
                    <a:pt x="2" y="8"/>
                  </a:lnTo>
                </a:path>
              </a:pathLst>
            </a:custGeom>
            <a:noFill/>
            <a:ln w="3175">
              <a:solidFill>
                <a:srgbClr val="000000"/>
              </a:solidFill>
              <a:miter lim="800000"/>
              <a:headEnd/>
              <a:tailEnd/>
            </a:ln>
          </p:spPr>
          <p:txBody>
            <a:bodyPr/>
            <a:lstStyle/>
            <a:p>
              <a:pPr algn="ctr" eaLnBrk="0" hangingPunct="0"/>
              <a:endParaRPr lang="en-US" dirty="0"/>
            </a:p>
          </p:txBody>
        </p:sp>
        <p:sp>
          <p:nvSpPr>
            <p:cNvPr id="48" name="Line 4846"/>
            <p:cNvSpPr>
              <a:spLocks noChangeShapeType="1"/>
            </p:cNvSpPr>
            <p:nvPr/>
          </p:nvSpPr>
          <p:spPr bwMode="auto">
            <a:xfrm flipV="1">
              <a:off x="8013700" y="6010275"/>
              <a:ext cx="1588" cy="1588"/>
            </a:xfrm>
            <a:prstGeom prst="line">
              <a:avLst/>
            </a:prstGeom>
            <a:noFill/>
            <a:ln w="3175">
              <a:solidFill>
                <a:srgbClr val="000000"/>
              </a:solidFill>
              <a:miter lim="800000"/>
              <a:headEnd/>
              <a:tailEnd/>
            </a:ln>
          </p:spPr>
          <p:txBody>
            <a:bodyPr/>
            <a:lstStyle/>
            <a:p>
              <a:endParaRPr lang="en-US" dirty="0"/>
            </a:p>
          </p:txBody>
        </p:sp>
        <p:sp>
          <p:nvSpPr>
            <p:cNvPr id="49" name="Freeform 4847"/>
            <p:cNvSpPr>
              <a:spLocks/>
            </p:cNvSpPr>
            <p:nvPr/>
          </p:nvSpPr>
          <p:spPr bwMode="auto">
            <a:xfrm>
              <a:off x="8186738" y="6010275"/>
              <a:ext cx="20637" cy="9525"/>
            </a:xfrm>
            <a:custGeom>
              <a:avLst/>
              <a:gdLst>
                <a:gd name="T0" fmla="*/ 7559493 w 13"/>
                <a:gd name="T1" fmla="*/ 15120939 h 6"/>
                <a:gd name="T2" fmla="*/ 0 w 13"/>
                <a:gd name="T3" fmla="*/ 2520950 h 6"/>
                <a:gd name="T4" fmla="*/ 22680063 w 13"/>
                <a:gd name="T5" fmla="*/ 0 h 6"/>
                <a:gd name="T6" fmla="*/ 32760447 w 13"/>
                <a:gd name="T7" fmla="*/ 7561263 h 6"/>
                <a:gd name="T8" fmla="*/ 22680063 w 13"/>
                <a:gd name="T9" fmla="*/ 15120939 h 6"/>
                <a:gd name="T10" fmla="*/ 7559493 w 13"/>
                <a:gd name="T11" fmla="*/ 15120939 h 6"/>
                <a:gd name="T12" fmla="*/ 0 60000 65536"/>
                <a:gd name="T13" fmla="*/ 0 60000 65536"/>
                <a:gd name="T14" fmla="*/ 0 60000 65536"/>
                <a:gd name="T15" fmla="*/ 0 60000 65536"/>
                <a:gd name="T16" fmla="*/ 0 60000 65536"/>
                <a:gd name="T17" fmla="*/ 0 60000 65536"/>
                <a:gd name="T18" fmla="*/ 0 w 13"/>
                <a:gd name="T19" fmla="*/ 0 h 6"/>
                <a:gd name="T20" fmla="*/ 13 w 13"/>
                <a:gd name="T21" fmla="*/ 6 h 6"/>
              </a:gdLst>
              <a:ahLst/>
              <a:cxnLst>
                <a:cxn ang="T12">
                  <a:pos x="T0" y="T1"/>
                </a:cxn>
                <a:cxn ang="T13">
                  <a:pos x="T2" y="T3"/>
                </a:cxn>
                <a:cxn ang="T14">
                  <a:pos x="T4" y="T5"/>
                </a:cxn>
                <a:cxn ang="T15">
                  <a:pos x="T6" y="T7"/>
                </a:cxn>
                <a:cxn ang="T16">
                  <a:pos x="T8" y="T9"/>
                </a:cxn>
                <a:cxn ang="T17">
                  <a:pos x="T10" y="T11"/>
                </a:cxn>
              </a:cxnLst>
              <a:rect l="T18" t="T19" r="T20" b="T21"/>
              <a:pathLst>
                <a:path w="13" h="6">
                  <a:moveTo>
                    <a:pt x="3" y="6"/>
                  </a:moveTo>
                  <a:lnTo>
                    <a:pt x="0" y="1"/>
                  </a:lnTo>
                  <a:lnTo>
                    <a:pt x="9" y="0"/>
                  </a:lnTo>
                  <a:lnTo>
                    <a:pt x="13" y="3"/>
                  </a:lnTo>
                  <a:lnTo>
                    <a:pt x="9" y="6"/>
                  </a:lnTo>
                  <a:lnTo>
                    <a:pt x="3" y="6"/>
                  </a:lnTo>
                </a:path>
              </a:pathLst>
            </a:custGeom>
            <a:noFill/>
            <a:ln w="3175">
              <a:solidFill>
                <a:srgbClr val="000000"/>
              </a:solidFill>
              <a:miter lim="800000"/>
              <a:headEnd/>
              <a:tailEnd/>
            </a:ln>
          </p:spPr>
          <p:txBody>
            <a:bodyPr/>
            <a:lstStyle/>
            <a:p>
              <a:pPr algn="ctr" eaLnBrk="0" hangingPunct="0"/>
              <a:endParaRPr lang="en-US" dirty="0"/>
            </a:p>
          </p:txBody>
        </p:sp>
        <p:sp>
          <p:nvSpPr>
            <p:cNvPr id="50" name="Freeform 4848"/>
            <p:cNvSpPr>
              <a:spLocks/>
            </p:cNvSpPr>
            <p:nvPr/>
          </p:nvSpPr>
          <p:spPr bwMode="auto">
            <a:xfrm>
              <a:off x="8032750" y="6011863"/>
              <a:ext cx="20638" cy="23812"/>
            </a:xfrm>
            <a:custGeom>
              <a:avLst/>
              <a:gdLst>
                <a:gd name="T0" fmla="*/ 0 w 13"/>
                <a:gd name="T1" fmla="*/ 7559517 h 15"/>
                <a:gd name="T2" fmla="*/ 0 w 13"/>
                <a:gd name="T3" fmla="*/ 0 h 15"/>
                <a:gd name="T4" fmla="*/ 22682749 w 13"/>
                <a:gd name="T5" fmla="*/ 5040207 h 15"/>
                <a:gd name="T6" fmla="*/ 32763622 w 13"/>
                <a:gd name="T7" fmla="*/ 37800759 h 15"/>
                <a:gd name="T8" fmla="*/ 0 w 13"/>
                <a:gd name="T9" fmla="*/ 7559517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3"/>
                  </a:moveTo>
                  <a:lnTo>
                    <a:pt x="0" y="0"/>
                  </a:lnTo>
                  <a:lnTo>
                    <a:pt x="9" y="2"/>
                  </a:lnTo>
                  <a:lnTo>
                    <a:pt x="13" y="15"/>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1" name="Freeform 4849"/>
            <p:cNvSpPr>
              <a:spLocks/>
            </p:cNvSpPr>
            <p:nvPr/>
          </p:nvSpPr>
          <p:spPr bwMode="auto">
            <a:xfrm>
              <a:off x="7978775" y="6015038"/>
              <a:ext cx="12700" cy="30162"/>
            </a:xfrm>
            <a:custGeom>
              <a:avLst/>
              <a:gdLst>
                <a:gd name="T0" fmla="*/ 20161247 w 8"/>
                <a:gd name="T1" fmla="*/ 47881374 h 19"/>
                <a:gd name="T2" fmla="*/ 0 w 8"/>
                <a:gd name="T3" fmla="*/ 0 h 19"/>
                <a:gd name="T4" fmla="*/ 15120936 w 8"/>
                <a:gd name="T5" fmla="*/ 12599777 h 19"/>
                <a:gd name="T6" fmla="*/ 20161247 w 8"/>
                <a:gd name="T7" fmla="*/ 47881374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8" y="19"/>
                  </a:moveTo>
                  <a:lnTo>
                    <a:pt x="0" y="0"/>
                  </a:lnTo>
                  <a:lnTo>
                    <a:pt x="6" y="5"/>
                  </a:lnTo>
                  <a:lnTo>
                    <a:pt x="8" y="19"/>
                  </a:lnTo>
                </a:path>
              </a:pathLst>
            </a:custGeom>
            <a:noFill/>
            <a:ln w="3175">
              <a:solidFill>
                <a:srgbClr val="000000"/>
              </a:solidFill>
              <a:miter lim="800000"/>
              <a:headEnd/>
              <a:tailEnd/>
            </a:ln>
          </p:spPr>
          <p:txBody>
            <a:bodyPr/>
            <a:lstStyle/>
            <a:p>
              <a:pPr algn="ctr" eaLnBrk="0" hangingPunct="0"/>
              <a:endParaRPr lang="en-US" dirty="0"/>
            </a:p>
          </p:txBody>
        </p:sp>
        <p:sp>
          <p:nvSpPr>
            <p:cNvPr id="52" name="Freeform 4850"/>
            <p:cNvSpPr>
              <a:spLocks/>
            </p:cNvSpPr>
            <p:nvPr/>
          </p:nvSpPr>
          <p:spPr bwMode="auto">
            <a:xfrm>
              <a:off x="7908925" y="6016625"/>
              <a:ext cx="36513" cy="41275"/>
            </a:xfrm>
            <a:custGeom>
              <a:avLst/>
              <a:gdLst>
                <a:gd name="T0" fmla="*/ 7561367 w 23"/>
                <a:gd name="T1" fmla="*/ 50403123 h 26"/>
                <a:gd name="T2" fmla="*/ 0 w 23"/>
                <a:gd name="T3" fmla="*/ 37801551 h 26"/>
                <a:gd name="T4" fmla="*/ 15121146 w 23"/>
                <a:gd name="T5" fmla="*/ 0 h 26"/>
                <a:gd name="T6" fmla="*/ 40323051 w 23"/>
                <a:gd name="T7" fmla="*/ 20161250 h 26"/>
                <a:gd name="T8" fmla="*/ 57965187 w 23"/>
                <a:gd name="T9" fmla="*/ 50403123 h 26"/>
                <a:gd name="T10" fmla="*/ 45363431 w 23"/>
                <a:gd name="T11" fmla="*/ 65524068 h 26"/>
                <a:gd name="T12" fmla="*/ 45363431 w 23"/>
                <a:gd name="T13" fmla="*/ 50403123 h 26"/>
                <a:gd name="T14" fmla="*/ 25201905 w 23"/>
                <a:gd name="T15" fmla="*/ 45362812 h 26"/>
                <a:gd name="T16" fmla="*/ 15121146 w 23"/>
                <a:gd name="T17" fmla="*/ 52924084 h 26"/>
                <a:gd name="T18" fmla="*/ 7561367 w 23"/>
                <a:gd name="T19" fmla="*/ 504031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6"/>
                <a:gd name="T32" fmla="*/ 23 w 2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6">
                  <a:moveTo>
                    <a:pt x="3" y="20"/>
                  </a:moveTo>
                  <a:lnTo>
                    <a:pt x="0" y="15"/>
                  </a:lnTo>
                  <a:lnTo>
                    <a:pt x="6" y="0"/>
                  </a:lnTo>
                  <a:lnTo>
                    <a:pt x="16" y="8"/>
                  </a:lnTo>
                  <a:lnTo>
                    <a:pt x="23" y="20"/>
                  </a:lnTo>
                  <a:lnTo>
                    <a:pt x="18" y="26"/>
                  </a:lnTo>
                  <a:lnTo>
                    <a:pt x="18" y="20"/>
                  </a:lnTo>
                  <a:lnTo>
                    <a:pt x="10" y="18"/>
                  </a:lnTo>
                  <a:lnTo>
                    <a:pt x="6" y="21"/>
                  </a:lnTo>
                  <a:lnTo>
                    <a:pt x="3" y="20"/>
                  </a:lnTo>
                </a:path>
              </a:pathLst>
            </a:custGeom>
            <a:noFill/>
            <a:ln w="3175">
              <a:solidFill>
                <a:srgbClr val="000000"/>
              </a:solidFill>
              <a:miter lim="800000"/>
              <a:headEnd/>
              <a:tailEnd/>
            </a:ln>
          </p:spPr>
          <p:txBody>
            <a:bodyPr/>
            <a:lstStyle/>
            <a:p>
              <a:pPr algn="ctr" eaLnBrk="0" hangingPunct="0"/>
              <a:endParaRPr lang="en-US" dirty="0"/>
            </a:p>
          </p:txBody>
        </p:sp>
        <p:sp>
          <p:nvSpPr>
            <p:cNvPr id="53" name="Freeform 4851"/>
            <p:cNvSpPr>
              <a:spLocks/>
            </p:cNvSpPr>
            <p:nvPr/>
          </p:nvSpPr>
          <p:spPr bwMode="auto">
            <a:xfrm>
              <a:off x="7804150" y="6022975"/>
              <a:ext cx="4763" cy="1588"/>
            </a:xfrm>
            <a:custGeom>
              <a:avLst/>
              <a:gdLst>
                <a:gd name="T0" fmla="*/ 0 w 3"/>
                <a:gd name="T1" fmla="*/ 0 h 1"/>
                <a:gd name="T2" fmla="*/ 7562057 w 3"/>
                <a:gd name="T3" fmla="*/ 2521744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1"/>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54" name="Freeform 4852"/>
            <p:cNvSpPr>
              <a:spLocks/>
            </p:cNvSpPr>
            <p:nvPr/>
          </p:nvSpPr>
          <p:spPr bwMode="auto">
            <a:xfrm>
              <a:off x="7993063" y="6022975"/>
              <a:ext cx="7937" cy="31750"/>
            </a:xfrm>
            <a:custGeom>
              <a:avLst/>
              <a:gdLst>
                <a:gd name="T0" fmla="*/ 0 w 5"/>
                <a:gd name="T1" fmla="*/ 15120938 h 20"/>
                <a:gd name="T2" fmla="*/ 0 w 5"/>
                <a:gd name="T3" fmla="*/ 0 h 20"/>
                <a:gd name="T4" fmla="*/ 12599192 w 5"/>
                <a:gd name="T5" fmla="*/ 20161249 h 20"/>
                <a:gd name="T6" fmla="*/ 10079989 w 5"/>
                <a:gd name="T7" fmla="*/ 50403118 h 20"/>
                <a:gd name="T8" fmla="*/ 0 w 5"/>
                <a:gd name="T9" fmla="*/ 15120938 h 20"/>
                <a:gd name="T10" fmla="*/ 0 60000 65536"/>
                <a:gd name="T11" fmla="*/ 0 60000 65536"/>
                <a:gd name="T12" fmla="*/ 0 60000 65536"/>
                <a:gd name="T13" fmla="*/ 0 60000 65536"/>
                <a:gd name="T14" fmla="*/ 0 60000 65536"/>
                <a:gd name="T15" fmla="*/ 0 w 5"/>
                <a:gd name="T16" fmla="*/ 0 h 20"/>
                <a:gd name="T17" fmla="*/ 5 w 5"/>
                <a:gd name="T18" fmla="*/ 20 h 20"/>
              </a:gdLst>
              <a:ahLst/>
              <a:cxnLst>
                <a:cxn ang="T10">
                  <a:pos x="T0" y="T1"/>
                </a:cxn>
                <a:cxn ang="T11">
                  <a:pos x="T2" y="T3"/>
                </a:cxn>
                <a:cxn ang="T12">
                  <a:pos x="T4" y="T5"/>
                </a:cxn>
                <a:cxn ang="T13">
                  <a:pos x="T6" y="T7"/>
                </a:cxn>
                <a:cxn ang="T14">
                  <a:pos x="T8" y="T9"/>
                </a:cxn>
              </a:cxnLst>
              <a:rect l="T15" t="T16" r="T17" b="T18"/>
              <a:pathLst>
                <a:path w="5" h="20">
                  <a:moveTo>
                    <a:pt x="0" y="6"/>
                  </a:moveTo>
                  <a:lnTo>
                    <a:pt x="0" y="0"/>
                  </a:lnTo>
                  <a:lnTo>
                    <a:pt x="5" y="8"/>
                  </a:lnTo>
                  <a:lnTo>
                    <a:pt x="4" y="20"/>
                  </a:lnTo>
                  <a:lnTo>
                    <a:pt x="0" y="6"/>
                  </a:lnTo>
                </a:path>
              </a:pathLst>
            </a:custGeom>
            <a:noFill/>
            <a:ln w="3175">
              <a:solidFill>
                <a:srgbClr val="000000"/>
              </a:solidFill>
              <a:miter lim="800000"/>
              <a:headEnd/>
              <a:tailEnd/>
            </a:ln>
          </p:spPr>
          <p:txBody>
            <a:bodyPr/>
            <a:lstStyle/>
            <a:p>
              <a:pPr algn="ctr" eaLnBrk="0" hangingPunct="0"/>
              <a:endParaRPr lang="en-US" dirty="0"/>
            </a:p>
          </p:txBody>
        </p:sp>
        <p:sp>
          <p:nvSpPr>
            <p:cNvPr id="55" name="Freeform 4853"/>
            <p:cNvSpPr>
              <a:spLocks/>
            </p:cNvSpPr>
            <p:nvPr/>
          </p:nvSpPr>
          <p:spPr bwMode="auto">
            <a:xfrm>
              <a:off x="7872413" y="6024563"/>
              <a:ext cx="44450" cy="63500"/>
            </a:xfrm>
            <a:custGeom>
              <a:avLst/>
              <a:gdLst>
                <a:gd name="T0" fmla="*/ 0 w 28"/>
                <a:gd name="T1" fmla="*/ 100806236 h 40"/>
                <a:gd name="T2" fmla="*/ 25201562 w 28"/>
                <a:gd name="T3" fmla="*/ 88206254 h 40"/>
                <a:gd name="T4" fmla="*/ 12601575 w 28"/>
                <a:gd name="T5" fmla="*/ 85685305 h 40"/>
                <a:gd name="T6" fmla="*/ 10080625 w 28"/>
                <a:gd name="T7" fmla="*/ 100806236 h 40"/>
                <a:gd name="T8" fmla="*/ 10080625 w 28"/>
                <a:gd name="T9" fmla="*/ 88206254 h 40"/>
                <a:gd name="T10" fmla="*/ 12601575 w 28"/>
                <a:gd name="T11" fmla="*/ 85685305 h 40"/>
                <a:gd name="T12" fmla="*/ 5040313 w 28"/>
                <a:gd name="T13" fmla="*/ 73083734 h 40"/>
                <a:gd name="T14" fmla="*/ 20161251 w 28"/>
                <a:gd name="T15" fmla="*/ 80644994 h 40"/>
                <a:gd name="T16" fmla="*/ 25201562 w 28"/>
                <a:gd name="T17" fmla="*/ 73083734 h 40"/>
                <a:gd name="T18" fmla="*/ 0 w 28"/>
                <a:gd name="T19" fmla="*/ 57962803 h 40"/>
                <a:gd name="T20" fmla="*/ 12601575 w 28"/>
                <a:gd name="T21" fmla="*/ 52922492 h 40"/>
                <a:gd name="T22" fmla="*/ 32762828 w 28"/>
                <a:gd name="T23" fmla="*/ 73083734 h 40"/>
                <a:gd name="T24" fmla="*/ 50403124 w 28"/>
                <a:gd name="T25" fmla="*/ 65524062 h 40"/>
                <a:gd name="T26" fmla="*/ 52924085 w 28"/>
                <a:gd name="T27" fmla="*/ 80644994 h 40"/>
                <a:gd name="T28" fmla="*/ 63004708 w 28"/>
                <a:gd name="T29" fmla="*/ 78124045 h 40"/>
                <a:gd name="T30" fmla="*/ 63004708 w 28"/>
                <a:gd name="T31" fmla="*/ 57962803 h 40"/>
                <a:gd name="T32" fmla="*/ 57964397 w 28"/>
                <a:gd name="T33" fmla="*/ 65524062 h 40"/>
                <a:gd name="T34" fmla="*/ 52924085 w 28"/>
                <a:gd name="T35" fmla="*/ 65524062 h 40"/>
                <a:gd name="T36" fmla="*/ 57964397 w 28"/>
                <a:gd name="T37" fmla="*/ 57962803 h 40"/>
                <a:gd name="T38" fmla="*/ 52924085 w 28"/>
                <a:gd name="T39" fmla="*/ 45362808 h 40"/>
                <a:gd name="T40" fmla="*/ 32762828 w 28"/>
                <a:gd name="T41" fmla="*/ 52922492 h 40"/>
                <a:gd name="T42" fmla="*/ 40322501 w 28"/>
                <a:gd name="T43" fmla="*/ 47883757 h 40"/>
                <a:gd name="T44" fmla="*/ 37801552 w 28"/>
                <a:gd name="T45" fmla="*/ 37801548 h 40"/>
                <a:gd name="T46" fmla="*/ 10080625 w 28"/>
                <a:gd name="T47" fmla="*/ 25201559 h 40"/>
                <a:gd name="T48" fmla="*/ 5040313 w 28"/>
                <a:gd name="T49" fmla="*/ 7559675 h 40"/>
                <a:gd name="T50" fmla="*/ 17641889 w 28"/>
                <a:gd name="T51" fmla="*/ 0 h 40"/>
                <a:gd name="T52" fmla="*/ 63004708 w 28"/>
                <a:gd name="T53" fmla="*/ 45362808 h 40"/>
                <a:gd name="T54" fmla="*/ 70564381 w 28"/>
                <a:gd name="T55" fmla="*/ 78124045 h 40"/>
                <a:gd name="T56" fmla="*/ 63004708 w 28"/>
                <a:gd name="T57" fmla="*/ 85685305 h 40"/>
                <a:gd name="T58" fmla="*/ 0 w 28"/>
                <a:gd name="T59" fmla="*/ 100806236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0"/>
                <a:gd name="T92" fmla="*/ 28 w 28"/>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0">
                  <a:moveTo>
                    <a:pt x="0" y="40"/>
                  </a:moveTo>
                  <a:lnTo>
                    <a:pt x="10" y="35"/>
                  </a:lnTo>
                  <a:lnTo>
                    <a:pt x="5" y="34"/>
                  </a:lnTo>
                  <a:lnTo>
                    <a:pt x="4" y="40"/>
                  </a:lnTo>
                  <a:lnTo>
                    <a:pt x="4" y="35"/>
                  </a:lnTo>
                  <a:lnTo>
                    <a:pt x="5" y="34"/>
                  </a:lnTo>
                  <a:lnTo>
                    <a:pt x="2" y="29"/>
                  </a:lnTo>
                  <a:lnTo>
                    <a:pt x="8" y="32"/>
                  </a:lnTo>
                  <a:lnTo>
                    <a:pt x="10" y="29"/>
                  </a:lnTo>
                  <a:lnTo>
                    <a:pt x="0" y="23"/>
                  </a:lnTo>
                  <a:lnTo>
                    <a:pt x="5" y="21"/>
                  </a:lnTo>
                  <a:lnTo>
                    <a:pt x="13" y="29"/>
                  </a:lnTo>
                  <a:lnTo>
                    <a:pt x="20" y="26"/>
                  </a:lnTo>
                  <a:lnTo>
                    <a:pt x="21" y="32"/>
                  </a:lnTo>
                  <a:lnTo>
                    <a:pt x="25" y="31"/>
                  </a:lnTo>
                  <a:lnTo>
                    <a:pt x="25" y="23"/>
                  </a:lnTo>
                  <a:lnTo>
                    <a:pt x="23" y="26"/>
                  </a:lnTo>
                  <a:lnTo>
                    <a:pt x="21" y="26"/>
                  </a:lnTo>
                  <a:lnTo>
                    <a:pt x="23" y="23"/>
                  </a:lnTo>
                  <a:lnTo>
                    <a:pt x="21" y="18"/>
                  </a:lnTo>
                  <a:lnTo>
                    <a:pt x="13" y="21"/>
                  </a:lnTo>
                  <a:lnTo>
                    <a:pt x="16" y="19"/>
                  </a:lnTo>
                  <a:lnTo>
                    <a:pt x="15" y="15"/>
                  </a:lnTo>
                  <a:lnTo>
                    <a:pt x="4" y="10"/>
                  </a:lnTo>
                  <a:lnTo>
                    <a:pt x="2" y="3"/>
                  </a:lnTo>
                  <a:lnTo>
                    <a:pt x="7" y="0"/>
                  </a:lnTo>
                  <a:lnTo>
                    <a:pt x="25" y="18"/>
                  </a:lnTo>
                  <a:lnTo>
                    <a:pt x="28" y="31"/>
                  </a:lnTo>
                  <a:lnTo>
                    <a:pt x="25" y="34"/>
                  </a:lnTo>
                  <a:lnTo>
                    <a:pt x="0" y="40"/>
                  </a:lnTo>
                </a:path>
              </a:pathLst>
            </a:custGeom>
            <a:noFill/>
            <a:ln w="3175">
              <a:solidFill>
                <a:srgbClr val="000000"/>
              </a:solidFill>
              <a:miter lim="800000"/>
              <a:headEnd/>
              <a:tailEnd/>
            </a:ln>
          </p:spPr>
          <p:txBody>
            <a:bodyPr/>
            <a:lstStyle/>
            <a:p>
              <a:pPr algn="ctr" eaLnBrk="0" hangingPunct="0"/>
              <a:endParaRPr lang="en-US" dirty="0"/>
            </a:p>
          </p:txBody>
        </p:sp>
        <p:sp>
          <p:nvSpPr>
            <p:cNvPr id="56" name="Freeform 4854"/>
            <p:cNvSpPr>
              <a:spLocks/>
            </p:cNvSpPr>
            <p:nvPr/>
          </p:nvSpPr>
          <p:spPr bwMode="auto">
            <a:xfrm>
              <a:off x="8104188" y="6027738"/>
              <a:ext cx="4762" cy="1587"/>
            </a:xfrm>
            <a:custGeom>
              <a:avLst/>
              <a:gdLst>
                <a:gd name="T0" fmla="*/ 0 w 3"/>
                <a:gd name="T1" fmla="*/ 2518569 h 1"/>
                <a:gd name="T2" fmla="*/ 7558882 w 3"/>
                <a:gd name="T3" fmla="*/ 0 h 1"/>
                <a:gd name="T4" fmla="*/ 0 w 3"/>
                <a:gd name="T5" fmla="*/ 2518569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lnTo>
                    <a:pt x="3"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57" name="Freeform 4855"/>
            <p:cNvSpPr>
              <a:spLocks/>
            </p:cNvSpPr>
            <p:nvPr/>
          </p:nvSpPr>
          <p:spPr bwMode="auto">
            <a:xfrm>
              <a:off x="7978775" y="6027738"/>
              <a:ext cx="4763" cy="4762"/>
            </a:xfrm>
            <a:custGeom>
              <a:avLst/>
              <a:gdLst>
                <a:gd name="T0" fmla="*/ 0 w 3"/>
                <a:gd name="T1" fmla="*/ 7558882 h 3"/>
                <a:gd name="T2" fmla="*/ 0 w 3"/>
                <a:gd name="T3" fmla="*/ 0 h 3"/>
                <a:gd name="T4" fmla="*/ 7562057 w 3"/>
                <a:gd name="T5" fmla="*/ 2519098 h 3"/>
                <a:gd name="T6" fmla="*/ 0 w 3"/>
                <a:gd name="T7" fmla="*/ 755888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0" y="0"/>
                  </a:lnTo>
                  <a:lnTo>
                    <a:pt x="3" y="1"/>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58" name="Freeform 4856"/>
            <p:cNvSpPr>
              <a:spLocks/>
            </p:cNvSpPr>
            <p:nvPr/>
          </p:nvSpPr>
          <p:spPr bwMode="auto">
            <a:xfrm>
              <a:off x="7947025" y="6027738"/>
              <a:ext cx="20638" cy="33337"/>
            </a:xfrm>
            <a:custGeom>
              <a:avLst/>
              <a:gdLst>
                <a:gd name="T0" fmla="*/ 0 w 13"/>
                <a:gd name="T1" fmla="*/ 27720512 h 21"/>
                <a:gd name="T2" fmla="*/ 12601880 w 13"/>
                <a:gd name="T3" fmla="*/ 27720512 h 21"/>
                <a:gd name="T4" fmla="*/ 0 w 13"/>
                <a:gd name="T5" fmla="*/ 20160946 h 21"/>
                <a:gd name="T6" fmla="*/ 20161739 w 13"/>
                <a:gd name="T7" fmla="*/ 0 h 21"/>
                <a:gd name="T8" fmla="*/ 32763622 w 13"/>
                <a:gd name="T9" fmla="*/ 42841217 h 21"/>
                <a:gd name="T10" fmla="*/ 20161739 w 13"/>
                <a:gd name="T11" fmla="*/ 52921699 h 21"/>
                <a:gd name="T12" fmla="*/ 20161739 w 13"/>
                <a:gd name="T13" fmla="*/ 35281658 h 21"/>
                <a:gd name="T14" fmla="*/ 0 w 13"/>
                <a:gd name="T15" fmla="*/ 27720512 h 2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1"/>
                <a:gd name="T26" fmla="*/ 13 w 1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1">
                  <a:moveTo>
                    <a:pt x="0" y="11"/>
                  </a:moveTo>
                  <a:lnTo>
                    <a:pt x="5" y="11"/>
                  </a:lnTo>
                  <a:lnTo>
                    <a:pt x="0" y="8"/>
                  </a:lnTo>
                  <a:lnTo>
                    <a:pt x="8" y="0"/>
                  </a:lnTo>
                  <a:lnTo>
                    <a:pt x="13" y="17"/>
                  </a:lnTo>
                  <a:lnTo>
                    <a:pt x="8" y="21"/>
                  </a:lnTo>
                  <a:lnTo>
                    <a:pt x="8" y="14"/>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59" name="Line 4857"/>
            <p:cNvSpPr>
              <a:spLocks noChangeShapeType="1"/>
            </p:cNvSpPr>
            <p:nvPr/>
          </p:nvSpPr>
          <p:spPr bwMode="auto">
            <a:xfrm>
              <a:off x="7991475" y="6029325"/>
              <a:ext cx="1588" cy="1588"/>
            </a:xfrm>
            <a:prstGeom prst="line">
              <a:avLst/>
            </a:prstGeom>
            <a:noFill/>
            <a:ln w="3175">
              <a:solidFill>
                <a:srgbClr val="000000"/>
              </a:solidFill>
              <a:miter lim="800000"/>
              <a:headEnd/>
              <a:tailEnd/>
            </a:ln>
          </p:spPr>
          <p:txBody>
            <a:bodyPr/>
            <a:lstStyle/>
            <a:p>
              <a:endParaRPr lang="en-US" dirty="0"/>
            </a:p>
          </p:txBody>
        </p:sp>
        <p:sp>
          <p:nvSpPr>
            <p:cNvPr id="60" name="Line 4858"/>
            <p:cNvSpPr>
              <a:spLocks noChangeShapeType="1"/>
            </p:cNvSpPr>
            <p:nvPr/>
          </p:nvSpPr>
          <p:spPr bwMode="auto">
            <a:xfrm flipV="1">
              <a:off x="8101013" y="6029325"/>
              <a:ext cx="3175" cy="3175"/>
            </a:xfrm>
            <a:prstGeom prst="line">
              <a:avLst/>
            </a:prstGeom>
            <a:noFill/>
            <a:ln w="3175">
              <a:solidFill>
                <a:srgbClr val="000000"/>
              </a:solidFill>
              <a:miter lim="800000"/>
              <a:headEnd/>
              <a:tailEnd/>
            </a:ln>
          </p:spPr>
          <p:txBody>
            <a:bodyPr/>
            <a:lstStyle/>
            <a:p>
              <a:endParaRPr lang="en-US" dirty="0"/>
            </a:p>
          </p:txBody>
        </p:sp>
        <p:sp>
          <p:nvSpPr>
            <p:cNvPr id="61" name="Freeform 4859"/>
            <p:cNvSpPr>
              <a:spLocks/>
            </p:cNvSpPr>
            <p:nvPr/>
          </p:nvSpPr>
          <p:spPr bwMode="auto">
            <a:xfrm>
              <a:off x="7810500" y="6032500"/>
              <a:ext cx="23813" cy="12700"/>
            </a:xfrm>
            <a:custGeom>
              <a:avLst/>
              <a:gdLst>
                <a:gd name="T0" fmla="*/ 0 w 15"/>
                <a:gd name="T1" fmla="*/ 0 h 8"/>
                <a:gd name="T2" fmla="*/ 37803934 w 15"/>
                <a:gd name="T3" fmla="*/ 20161247 h 8"/>
                <a:gd name="T4" fmla="*/ 0 w 15"/>
                <a:gd name="T5" fmla="*/ 0 h 8"/>
                <a:gd name="T6" fmla="*/ 0 60000 65536"/>
                <a:gd name="T7" fmla="*/ 0 60000 65536"/>
                <a:gd name="T8" fmla="*/ 0 60000 65536"/>
                <a:gd name="T9" fmla="*/ 0 w 15"/>
                <a:gd name="T10" fmla="*/ 0 h 8"/>
                <a:gd name="T11" fmla="*/ 15 w 15"/>
                <a:gd name="T12" fmla="*/ 8 h 8"/>
              </a:gdLst>
              <a:ahLst/>
              <a:cxnLst>
                <a:cxn ang="T6">
                  <a:pos x="T0" y="T1"/>
                </a:cxn>
                <a:cxn ang="T7">
                  <a:pos x="T2" y="T3"/>
                </a:cxn>
                <a:cxn ang="T8">
                  <a:pos x="T4" y="T5"/>
                </a:cxn>
              </a:cxnLst>
              <a:rect l="T9" t="T10" r="T11" b="T12"/>
              <a:pathLst>
                <a:path w="15" h="8">
                  <a:moveTo>
                    <a:pt x="0" y="0"/>
                  </a:moveTo>
                  <a:lnTo>
                    <a:pt x="15" y="8"/>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2" name="Freeform 4860"/>
            <p:cNvSpPr>
              <a:spLocks/>
            </p:cNvSpPr>
            <p:nvPr/>
          </p:nvSpPr>
          <p:spPr bwMode="auto">
            <a:xfrm>
              <a:off x="8093075" y="6035675"/>
              <a:ext cx="7938" cy="1588"/>
            </a:xfrm>
            <a:custGeom>
              <a:avLst/>
              <a:gdLst>
                <a:gd name="T0" fmla="*/ 0 w 5"/>
                <a:gd name="T1" fmla="*/ 0 h 1588"/>
                <a:gd name="T2" fmla="*/ 12602367 w 5"/>
                <a:gd name="T3" fmla="*/ 0 h 1588"/>
                <a:gd name="T4" fmla="*/ 0 w 5"/>
                <a:gd name="T5" fmla="*/ 0 h 1588"/>
                <a:gd name="T6" fmla="*/ 0 60000 65536"/>
                <a:gd name="T7" fmla="*/ 0 60000 65536"/>
                <a:gd name="T8" fmla="*/ 0 60000 65536"/>
                <a:gd name="T9" fmla="*/ 0 w 5"/>
                <a:gd name="T10" fmla="*/ 0 h 1588"/>
                <a:gd name="T11" fmla="*/ 5 w 5"/>
                <a:gd name="T12" fmla="*/ 1588 h 1588"/>
              </a:gdLst>
              <a:ahLst/>
              <a:cxnLst>
                <a:cxn ang="T6">
                  <a:pos x="T0" y="T1"/>
                </a:cxn>
                <a:cxn ang="T7">
                  <a:pos x="T2" y="T3"/>
                </a:cxn>
                <a:cxn ang="T8">
                  <a:pos x="T4" y="T5"/>
                </a:cxn>
              </a:cxnLst>
              <a:rect l="T9" t="T10" r="T11" b="T12"/>
              <a:pathLst>
                <a:path w="5" h="1588">
                  <a:moveTo>
                    <a:pt x="0" y="0"/>
                  </a:moveTo>
                  <a:lnTo>
                    <a:pt x="5"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3" name="Freeform 4861"/>
            <p:cNvSpPr>
              <a:spLocks/>
            </p:cNvSpPr>
            <p:nvPr/>
          </p:nvSpPr>
          <p:spPr bwMode="auto">
            <a:xfrm>
              <a:off x="8072438" y="6032500"/>
              <a:ext cx="20637" cy="15875"/>
            </a:xfrm>
            <a:custGeom>
              <a:avLst/>
              <a:gdLst>
                <a:gd name="T0" fmla="*/ 0 w 13"/>
                <a:gd name="T1" fmla="*/ 25201559 h 10"/>
                <a:gd name="T2" fmla="*/ 22680063 w 13"/>
                <a:gd name="T3" fmla="*/ 0 h 10"/>
                <a:gd name="T4" fmla="*/ 32760447 w 13"/>
                <a:gd name="T5" fmla="*/ 7559675 h 10"/>
                <a:gd name="T6" fmla="*/ 0 w 13"/>
                <a:gd name="T7" fmla="*/ 25201559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0" y="10"/>
                  </a:moveTo>
                  <a:lnTo>
                    <a:pt x="9" y="0"/>
                  </a:lnTo>
                  <a:lnTo>
                    <a:pt x="13" y="3"/>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64" name="Freeform 4862"/>
            <p:cNvSpPr>
              <a:spLocks/>
            </p:cNvSpPr>
            <p:nvPr/>
          </p:nvSpPr>
          <p:spPr bwMode="auto">
            <a:xfrm>
              <a:off x="7785100" y="6035675"/>
              <a:ext cx="7938" cy="1588"/>
            </a:xfrm>
            <a:custGeom>
              <a:avLst/>
              <a:gdLst>
                <a:gd name="T0" fmla="*/ 0 w 5"/>
                <a:gd name="T1" fmla="*/ 2521744 h 1"/>
                <a:gd name="T2" fmla="*/ 12602367 w 5"/>
                <a:gd name="T3" fmla="*/ 0 h 1"/>
                <a:gd name="T4" fmla="*/ 0 w 5"/>
                <a:gd name="T5" fmla="*/ 2521744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1"/>
                  </a:moveTo>
                  <a:lnTo>
                    <a:pt x="5"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5" name="Freeform 4863"/>
            <p:cNvSpPr>
              <a:spLocks/>
            </p:cNvSpPr>
            <p:nvPr/>
          </p:nvSpPr>
          <p:spPr bwMode="auto">
            <a:xfrm>
              <a:off x="7975600" y="6040438"/>
              <a:ext cx="12700" cy="20637"/>
            </a:xfrm>
            <a:custGeom>
              <a:avLst/>
              <a:gdLst>
                <a:gd name="T0" fmla="*/ 0 w 8"/>
                <a:gd name="T1" fmla="*/ 27720258 h 13"/>
                <a:gd name="T2" fmla="*/ 5040312 w 8"/>
                <a:gd name="T3" fmla="*/ 0 h 13"/>
                <a:gd name="T4" fmla="*/ 20161247 w 8"/>
                <a:gd name="T5" fmla="*/ 7559493 h 13"/>
                <a:gd name="T6" fmla="*/ 15120936 w 8"/>
                <a:gd name="T7" fmla="*/ 32760447 h 13"/>
                <a:gd name="T8" fmla="*/ 0 w 8"/>
                <a:gd name="T9" fmla="*/ 27720258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0" y="11"/>
                  </a:moveTo>
                  <a:lnTo>
                    <a:pt x="2" y="0"/>
                  </a:lnTo>
                  <a:lnTo>
                    <a:pt x="8" y="3"/>
                  </a:lnTo>
                  <a:lnTo>
                    <a:pt x="6" y="13"/>
                  </a:lnTo>
                  <a:lnTo>
                    <a:pt x="0" y="11"/>
                  </a:lnTo>
                </a:path>
              </a:pathLst>
            </a:custGeom>
            <a:noFill/>
            <a:ln w="3175">
              <a:solidFill>
                <a:srgbClr val="000000"/>
              </a:solidFill>
              <a:miter lim="800000"/>
              <a:headEnd/>
              <a:tailEnd/>
            </a:ln>
          </p:spPr>
          <p:txBody>
            <a:bodyPr/>
            <a:lstStyle/>
            <a:p>
              <a:pPr algn="ctr" eaLnBrk="0" hangingPunct="0"/>
              <a:endParaRPr lang="en-US" dirty="0"/>
            </a:p>
          </p:txBody>
        </p:sp>
        <p:sp>
          <p:nvSpPr>
            <p:cNvPr id="66" name="Freeform 4864"/>
            <p:cNvSpPr>
              <a:spLocks/>
            </p:cNvSpPr>
            <p:nvPr/>
          </p:nvSpPr>
          <p:spPr bwMode="auto">
            <a:xfrm>
              <a:off x="7837488" y="6045200"/>
              <a:ext cx="9525" cy="4763"/>
            </a:xfrm>
            <a:custGeom>
              <a:avLst/>
              <a:gdLst>
                <a:gd name="T0" fmla="*/ 0 w 6"/>
                <a:gd name="T1" fmla="*/ 0 h 3"/>
                <a:gd name="T2" fmla="*/ 15120939 w 6"/>
                <a:gd name="T3" fmla="*/ 7562057 h 3"/>
                <a:gd name="T4" fmla="*/ 0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0" y="0"/>
                  </a:moveTo>
                  <a:lnTo>
                    <a:pt x="6" y="3"/>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67" name="Freeform 4865"/>
            <p:cNvSpPr>
              <a:spLocks/>
            </p:cNvSpPr>
            <p:nvPr/>
          </p:nvSpPr>
          <p:spPr bwMode="auto">
            <a:xfrm>
              <a:off x="8047038" y="6048375"/>
              <a:ext cx="15875" cy="4763"/>
            </a:xfrm>
            <a:custGeom>
              <a:avLst/>
              <a:gdLst>
                <a:gd name="T0" fmla="*/ 0 w 10"/>
                <a:gd name="T1" fmla="*/ 7562057 h 3"/>
                <a:gd name="T2" fmla="*/ 25201559 w 10"/>
                <a:gd name="T3" fmla="*/ 0 h 3"/>
                <a:gd name="T4" fmla="*/ 0 w 10"/>
                <a:gd name="T5" fmla="*/ 7562057 h 3"/>
                <a:gd name="T6" fmla="*/ 0 60000 65536"/>
                <a:gd name="T7" fmla="*/ 0 60000 65536"/>
                <a:gd name="T8" fmla="*/ 0 60000 65536"/>
                <a:gd name="T9" fmla="*/ 0 w 10"/>
                <a:gd name="T10" fmla="*/ 0 h 3"/>
                <a:gd name="T11" fmla="*/ 10 w 10"/>
                <a:gd name="T12" fmla="*/ 3 h 3"/>
              </a:gdLst>
              <a:ahLst/>
              <a:cxnLst>
                <a:cxn ang="T6">
                  <a:pos x="T0" y="T1"/>
                </a:cxn>
                <a:cxn ang="T7">
                  <a:pos x="T2" y="T3"/>
                </a:cxn>
                <a:cxn ang="T8">
                  <a:pos x="T4" y="T5"/>
                </a:cxn>
              </a:cxnLst>
              <a:rect l="T9" t="T10" r="T11" b="T12"/>
              <a:pathLst>
                <a:path w="10" h="3">
                  <a:moveTo>
                    <a:pt x="0" y="3"/>
                  </a:moveTo>
                  <a:lnTo>
                    <a:pt x="10"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68" name="Freeform 4866"/>
            <p:cNvSpPr>
              <a:spLocks/>
            </p:cNvSpPr>
            <p:nvPr/>
          </p:nvSpPr>
          <p:spPr bwMode="auto">
            <a:xfrm>
              <a:off x="7885113" y="6053138"/>
              <a:ext cx="7937" cy="1587"/>
            </a:xfrm>
            <a:custGeom>
              <a:avLst/>
              <a:gdLst>
                <a:gd name="T0" fmla="*/ 0 w 5"/>
                <a:gd name="T1" fmla="*/ 2518569 h 1"/>
                <a:gd name="T2" fmla="*/ 12599192 w 5"/>
                <a:gd name="T3" fmla="*/ 0 h 1"/>
                <a:gd name="T4" fmla="*/ 0 w 5"/>
                <a:gd name="T5" fmla="*/ 2518569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1"/>
                  </a:moveTo>
                  <a:lnTo>
                    <a:pt x="5"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69" name="Freeform 4867"/>
            <p:cNvSpPr>
              <a:spLocks/>
            </p:cNvSpPr>
            <p:nvPr/>
          </p:nvSpPr>
          <p:spPr bwMode="auto">
            <a:xfrm>
              <a:off x="7837488" y="6054725"/>
              <a:ext cx="25400" cy="25400"/>
            </a:xfrm>
            <a:custGeom>
              <a:avLst/>
              <a:gdLst>
                <a:gd name="T0" fmla="*/ 0 w 16"/>
                <a:gd name="T1" fmla="*/ 25201557 h 16"/>
                <a:gd name="T2" fmla="*/ 32761234 w 16"/>
                <a:gd name="T3" fmla="*/ 20161247 h 16"/>
                <a:gd name="T4" fmla="*/ 15120936 w 16"/>
                <a:gd name="T5" fmla="*/ 5040312 h 16"/>
                <a:gd name="T6" fmla="*/ 27720924 w 16"/>
                <a:gd name="T7" fmla="*/ 0 h 16"/>
                <a:gd name="T8" fmla="*/ 40322493 w 16"/>
                <a:gd name="T9" fmla="*/ 10080623 h 16"/>
                <a:gd name="T10" fmla="*/ 35282183 w 16"/>
                <a:gd name="T11" fmla="*/ 10080623 h 16"/>
                <a:gd name="T12" fmla="*/ 40322493 w 16"/>
                <a:gd name="T13" fmla="*/ 25201557 h 16"/>
                <a:gd name="T14" fmla="*/ 35282183 w 16"/>
                <a:gd name="T15" fmla="*/ 40322493 h 16"/>
                <a:gd name="T16" fmla="*/ 32761234 w 16"/>
                <a:gd name="T17" fmla="*/ 25201557 h 16"/>
                <a:gd name="T18" fmla="*/ 22680608 w 16"/>
                <a:gd name="T19" fmla="*/ 40322493 h 16"/>
                <a:gd name="T20" fmla="*/ 22680608 w 16"/>
                <a:gd name="T21" fmla="*/ 30241873 h 16"/>
                <a:gd name="T22" fmla="*/ 2520950 w 16"/>
                <a:gd name="T23" fmla="*/ 40322493 h 16"/>
                <a:gd name="T24" fmla="*/ 10080623 w 16"/>
                <a:gd name="T25" fmla="*/ 32761234 h 16"/>
                <a:gd name="T26" fmla="*/ 0 w 16"/>
                <a:gd name="T27" fmla="*/ 2520155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10"/>
                  </a:moveTo>
                  <a:lnTo>
                    <a:pt x="13" y="8"/>
                  </a:lnTo>
                  <a:lnTo>
                    <a:pt x="6" y="2"/>
                  </a:lnTo>
                  <a:lnTo>
                    <a:pt x="11" y="0"/>
                  </a:lnTo>
                  <a:lnTo>
                    <a:pt x="16" y="4"/>
                  </a:lnTo>
                  <a:lnTo>
                    <a:pt x="14" y="4"/>
                  </a:lnTo>
                  <a:lnTo>
                    <a:pt x="16" y="10"/>
                  </a:lnTo>
                  <a:lnTo>
                    <a:pt x="14" y="16"/>
                  </a:lnTo>
                  <a:lnTo>
                    <a:pt x="13" y="10"/>
                  </a:lnTo>
                  <a:lnTo>
                    <a:pt x="9" y="16"/>
                  </a:lnTo>
                  <a:lnTo>
                    <a:pt x="9" y="12"/>
                  </a:lnTo>
                  <a:lnTo>
                    <a:pt x="1" y="16"/>
                  </a:lnTo>
                  <a:lnTo>
                    <a:pt x="4" y="13"/>
                  </a:lnTo>
                  <a:lnTo>
                    <a:pt x="0" y="10"/>
                  </a:lnTo>
                </a:path>
              </a:pathLst>
            </a:custGeom>
            <a:noFill/>
            <a:ln w="3175">
              <a:solidFill>
                <a:srgbClr val="000000"/>
              </a:solidFill>
              <a:miter lim="800000"/>
              <a:headEnd/>
              <a:tailEnd/>
            </a:ln>
          </p:spPr>
          <p:txBody>
            <a:bodyPr/>
            <a:lstStyle/>
            <a:p>
              <a:pPr algn="ctr" eaLnBrk="0" hangingPunct="0"/>
              <a:endParaRPr lang="en-US" dirty="0"/>
            </a:p>
          </p:txBody>
        </p:sp>
        <p:sp>
          <p:nvSpPr>
            <p:cNvPr id="70" name="Line 4868"/>
            <p:cNvSpPr>
              <a:spLocks noChangeShapeType="1"/>
            </p:cNvSpPr>
            <p:nvPr/>
          </p:nvSpPr>
          <p:spPr bwMode="auto">
            <a:xfrm flipV="1">
              <a:off x="7880350" y="6054725"/>
              <a:ext cx="3175" cy="3175"/>
            </a:xfrm>
            <a:prstGeom prst="line">
              <a:avLst/>
            </a:prstGeom>
            <a:noFill/>
            <a:ln w="3175">
              <a:solidFill>
                <a:srgbClr val="000000"/>
              </a:solidFill>
              <a:miter lim="800000"/>
              <a:headEnd/>
              <a:tailEnd/>
            </a:ln>
          </p:spPr>
          <p:txBody>
            <a:bodyPr/>
            <a:lstStyle/>
            <a:p>
              <a:endParaRPr lang="en-US" dirty="0"/>
            </a:p>
          </p:txBody>
        </p:sp>
        <p:sp>
          <p:nvSpPr>
            <p:cNvPr id="71" name="Freeform 4869"/>
            <p:cNvSpPr>
              <a:spLocks/>
            </p:cNvSpPr>
            <p:nvPr/>
          </p:nvSpPr>
          <p:spPr bwMode="auto">
            <a:xfrm>
              <a:off x="7862888" y="6065838"/>
              <a:ext cx="9525" cy="4762"/>
            </a:xfrm>
            <a:custGeom>
              <a:avLst/>
              <a:gdLst>
                <a:gd name="T0" fmla="*/ 0 w 6"/>
                <a:gd name="T1" fmla="*/ 2519098 h 3"/>
                <a:gd name="T2" fmla="*/ 15120939 w 6"/>
                <a:gd name="T3" fmla="*/ 0 h 3"/>
                <a:gd name="T4" fmla="*/ 12601574 w 6"/>
                <a:gd name="T5" fmla="*/ 7558882 h 3"/>
                <a:gd name="T6" fmla="*/ 0 w 6"/>
                <a:gd name="T7" fmla="*/ 251909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1"/>
                  </a:moveTo>
                  <a:lnTo>
                    <a:pt x="6" y="0"/>
                  </a:lnTo>
                  <a:lnTo>
                    <a:pt x="5" y="3"/>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72" name="Freeform 4870"/>
            <p:cNvSpPr>
              <a:spLocks/>
            </p:cNvSpPr>
            <p:nvPr/>
          </p:nvSpPr>
          <p:spPr bwMode="auto">
            <a:xfrm>
              <a:off x="8005763" y="6067425"/>
              <a:ext cx="7937" cy="3175"/>
            </a:xfrm>
            <a:custGeom>
              <a:avLst/>
              <a:gdLst>
                <a:gd name="T0" fmla="*/ 0 w 5"/>
                <a:gd name="T1" fmla="*/ 5040312 h 2"/>
                <a:gd name="T2" fmla="*/ 12599192 w 5"/>
                <a:gd name="T3" fmla="*/ 0 h 2"/>
                <a:gd name="T4" fmla="*/ 0 w 5"/>
                <a:gd name="T5" fmla="*/ 5040312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5"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73" name="Line 4871"/>
            <p:cNvSpPr>
              <a:spLocks noChangeShapeType="1"/>
            </p:cNvSpPr>
            <p:nvPr/>
          </p:nvSpPr>
          <p:spPr bwMode="auto">
            <a:xfrm>
              <a:off x="7024688" y="6067425"/>
              <a:ext cx="1587" cy="1588"/>
            </a:xfrm>
            <a:prstGeom prst="line">
              <a:avLst/>
            </a:prstGeom>
            <a:noFill/>
            <a:ln w="3175">
              <a:solidFill>
                <a:srgbClr val="000000"/>
              </a:solidFill>
              <a:miter lim="800000"/>
              <a:headEnd/>
              <a:tailEnd/>
            </a:ln>
          </p:spPr>
          <p:txBody>
            <a:bodyPr/>
            <a:lstStyle/>
            <a:p>
              <a:endParaRPr lang="en-US" dirty="0"/>
            </a:p>
          </p:txBody>
        </p:sp>
        <p:sp>
          <p:nvSpPr>
            <p:cNvPr id="74" name="Line 4872"/>
            <p:cNvSpPr>
              <a:spLocks noChangeShapeType="1"/>
            </p:cNvSpPr>
            <p:nvPr/>
          </p:nvSpPr>
          <p:spPr bwMode="auto">
            <a:xfrm>
              <a:off x="7010400" y="6067425"/>
              <a:ext cx="1588" cy="1588"/>
            </a:xfrm>
            <a:prstGeom prst="line">
              <a:avLst/>
            </a:prstGeom>
            <a:noFill/>
            <a:ln w="3175">
              <a:solidFill>
                <a:srgbClr val="000000"/>
              </a:solidFill>
              <a:miter lim="800000"/>
              <a:headEnd/>
              <a:tailEnd/>
            </a:ln>
          </p:spPr>
          <p:txBody>
            <a:bodyPr/>
            <a:lstStyle/>
            <a:p>
              <a:endParaRPr lang="en-US" dirty="0"/>
            </a:p>
          </p:txBody>
        </p:sp>
        <p:sp>
          <p:nvSpPr>
            <p:cNvPr id="75" name="Line 4873"/>
            <p:cNvSpPr>
              <a:spLocks noChangeShapeType="1"/>
            </p:cNvSpPr>
            <p:nvPr/>
          </p:nvSpPr>
          <p:spPr bwMode="auto">
            <a:xfrm>
              <a:off x="7742238" y="6070600"/>
              <a:ext cx="1587" cy="1588"/>
            </a:xfrm>
            <a:prstGeom prst="line">
              <a:avLst/>
            </a:prstGeom>
            <a:noFill/>
            <a:ln w="3175">
              <a:solidFill>
                <a:srgbClr val="000000"/>
              </a:solidFill>
              <a:miter lim="800000"/>
              <a:headEnd/>
              <a:tailEnd/>
            </a:ln>
          </p:spPr>
          <p:txBody>
            <a:bodyPr/>
            <a:lstStyle/>
            <a:p>
              <a:endParaRPr lang="en-US" dirty="0"/>
            </a:p>
          </p:txBody>
        </p:sp>
        <p:sp>
          <p:nvSpPr>
            <p:cNvPr id="76" name="Line 4874"/>
            <p:cNvSpPr>
              <a:spLocks noChangeShapeType="1"/>
            </p:cNvSpPr>
            <p:nvPr/>
          </p:nvSpPr>
          <p:spPr bwMode="auto">
            <a:xfrm flipV="1">
              <a:off x="6991350" y="6067425"/>
              <a:ext cx="3175" cy="3175"/>
            </a:xfrm>
            <a:prstGeom prst="line">
              <a:avLst/>
            </a:prstGeom>
            <a:noFill/>
            <a:ln w="3175">
              <a:solidFill>
                <a:srgbClr val="000000"/>
              </a:solidFill>
              <a:miter lim="800000"/>
              <a:headEnd/>
              <a:tailEnd/>
            </a:ln>
          </p:spPr>
          <p:txBody>
            <a:bodyPr/>
            <a:lstStyle/>
            <a:p>
              <a:endParaRPr lang="en-US" dirty="0"/>
            </a:p>
          </p:txBody>
        </p:sp>
        <p:sp>
          <p:nvSpPr>
            <p:cNvPr id="77" name="Freeform 4875"/>
            <p:cNvSpPr>
              <a:spLocks/>
            </p:cNvSpPr>
            <p:nvPr/>
          </p:nvSpPr>
          <p:spPr bwMode="auto">
            <a:xfrm>
              <a:off x="7842250" y="6078538"/>
              <a:ext cx="9525" cy="9525"/>
            </a:xfrm>
            <a:custGeom>
              <a:avLst/>
              <a:gdLst>
                <a:gd name="T0" fmla="*/ 7561263 w 6"/>
                <a:gd name="T1" fmla="*/ 15120939 h 6"/>
                <a:gd name="T2" fmla="*/ 7561263 w 6"/>
                <a:gd name="T3" fmla="*/ 7561263 h 6"/>
                <a:gd name="T4" fmla="*/ 0 w 6"/>
                <a:gd name="T5" fmla="*/ 2520950 h 6"/>
                <a:gd name="T6" fmla="*/ 15120939 w 6"/>
                <a:gd name="T7" fmla="*/ 0 h 6"/>
                <a:gd name="T8" fmla="*/ 15120939 w 6"/>
                <a:gd name="T9" fmla="*/ 12601574 h 6"/>
                <a:gd name="T10" fmla="*/ 7561263 w 6"/>
                <a:gd name="T11" fmla="*/ 15120939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3" y="3"/>
                  </a:lnTo>
                  <a:lnTo>
                    <a:pt x="0" y="1"/>
                  </a:lnTo>
                  <a:lnTo>
                    <a:pt x="6" y="0"/>
                  </a:lnTo>
                  <a:lnTo>
                    <a:pt x="6" y="5"/>
                  </a:lnTo>
                  <a:lnTo>
                    <a:pt x="3" y="6"/>
                  </a:lnTo>
                </a:path>
              </a:pathLst>
            </a:custGeom>
            <a:noFill/>
            <a:ln w="3175">
              <a:solidFill>
                <a:srgbClr val="000000"/>
              </a:solidFill>
              <a:miter lim="800000"/>
              <a:headEnd/>
              <a:tailEnd/>
            </a:ln>
          </p:spPr>
          <p:txBody>
            <a:bodyPr/>
            <a:lstStyle/>
            <a:p>
              <a:pPr algn="ctr" eaLnBrk="0" hangingPunct="0"/>
              <a:endParaRPr lang="en-US" dirty="0"/>
            </a:p>
          </p:txBody>
        </p:sp>
        <p:sp>
          <p:nvSpPr>
            <p:cNvPr id="78" name="Freeform 4876"/>
            <p:cNvSpPr>
              <a:spLocks/>
            </p:cNvSpPr>
            <p:nvPr/>
          </p:nvSpPr>
          <p:spPr bwMode="auto">
            <a:xfrm>
              <a:off x="7934325" y="6078538"/>
              <a:ext cx="11113" cy="7937"/>
            </a:xfrm>
            <a:custGeom>
              <a:avLst/>
              <a:gdLst>
                <a:gd name="T0" fmla="*/ 17642683 w 7"/>
                <a:gd name="T1" fmla="*/ 12599192 h 5"/>
                <a:gd name="T2" fmla="*/ 0 w 7"/>
                <a:gd name="T3" fmla="*/ 0 h 5"/>
                <a:gd name="T4" fmla="*/ 17642683 w 7"/>
                <a:gd name="T5" fmla="*/ 12599192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7" y="5"/>
                  </a:moveTo>
                  <a:lnTo>
                    <a:pt x="0" y="0"/>
                  </a:lnTo>
                  <a:lnTo>
                    <a:pt x="7" y="5"/>
                  </a:lnTo>
                </a:path>
              </a:pathLst>
            </a:custGeom>
            <a:noFill/>
            <a:ln w="3175">
              <a:solidFill>
                <a:srgbClr val="000000"/>
              </a:solidFill>
              <a:miter lim="800000"/>
              <a:headEnd/>
              <a:tailEnd/>
            </a:ln>
          </p:spPr>
          <p:txBody>
            <a:bodyPr/>
            <a:lstStyle/>
            <a:p>
              <a:pPr algn="ctr" eaLnBrk="0" hangingPunct="0"/>
              <a:endParaRPr lang="en-US" dirty="0"/>
            </a:p>
          </p:txBody>
        </p:sp>
        <p:sp>
          <p:nvSpPr>
            <p:cNvPr id="79" name="Freeform 4877"/>
            <p:cNvSpPr>
              <a:spLocks/>
            </p:cNvSpPr>
            <p:nvPr/>
          </p:nvSpPr>
          <p:spPr bwMode="auto">
            <a:xfrm>
              <a:off x="6943725" y="6078538"/>
              <a:ext cx="4763" cy="4762"/>
            </a:xfrm>
            <a:custGeom>
              <a:avLst/>
              <a:gdLst>
                <a:gd name="T0" fmla="*/ 0 w 3"/>
                <a:gd name="T1" fmla="*/ 7558882 h 3"/>
                <a:gd name="T2" fmla="*/ 7562057 w 3"/>
                <a:gd name="T3" fmla="*/ 0 h 3"/>
                <a:gd name="T4" fmla="*/ 0 w 3"/>
                <a:gd name="T5" fmla="*/ 7558882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80" name="Freeform 4878"/>
            <p:cNvSpPr>
              <a:spLocks/>
            </p:cNvSpPr>
            <p:nvPr/>
          </p:nvSpPr>
          <p:spPr bwMode="auto">
            <a:xfrm>
              <a:off x="7824788" y="6080125"/>
              <a:ext cx="1587" cy="7938"/>
            </a:xfrm>
            <a:custGeom>
              <a:avLst/>
              <a:gdLst>
                <a:gd name="T0" fmla="*/ 0 w 1587"/>
                <a:gd name="T1" fmla="*/ 12602367 h 5"/>
                <a:gd name="T2" fmla="*/ 0 w 1587"/>
                <a:gd name="T3" fmla="*/ 0 h 5"/>
                <a:gd name="T4" fmla="*/ 0 w 1587"/>
                <a:gd name="T5" fmla="*/ 12602367 h 5"/>
                <a:gd name="T6" fmla="*/ 0 60000 65536"/>
                <a:gd name="T7" fmla="*/ 0 60000 65536"/>
                <a:gd name="T8" fmla="*/ 0 60000 65536"/>
                <a:gd name="T9" fmla="*/ 0 w 1587"/>
                <a:gd name="T10" fmla="*/ 0 h 5"/>
                <a:gd name="T11" fmla="*/ 1587 w 1587"/>
                <a:gd name="T12" fmla="*/ 5 h 5"/>
              </a:gdLst>
              <a:ahLst/>
              <a:cxnLst>
                <a:cxn ang="T6">
                  <a:pos x="T0" y="T1"/>
                </a:cxn>
                <a:cxn ang="T7">
                  <a:pos x="T2" y="T3"/>
                </a:cxn>
                <a:cxn ang="T8">
                  <a:pos x="T4" y="T5"/>
                </a:cxn>
              </a:cxnLst>
              <a:rect l="T9" t="T10" r="T11" b="T12"/>
              <a:pathLst>
                <a:path w="1587" h="5">
                  <a:moveTo>
                    <a:pt x="0" y="5"/>
                  </a:moveTo>
                  <a:lnTo>
                    <a:pt x="0"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81" name="Line 4879"/>
            <p:cNvSpPr>
              <a:spLocks noChangeShapeType="1"/>
            </p:cNvSpPr>
            <p:nvPr/>
          </p:nvSpPr>
          <p:spPr bwMode="auto">
            <a:xfrm flipV="1">
              <a:off x="7810500" y="6083300"/>
              <a:ext cx="3175" cy="3175"/>
            </a:xfrm>
            <a:prstGeom prst="line">
              <a:avLst/>
            </a:prstGeom>
            <a:noFill/>
            <a:ln w="3175">
              <a:solidFill>
                <a:srgbClr val="000000"/>
              </a:solidFill>
              <a:miter lim="800000"/>
              <a:headEnd/>
              <a:tailEnd/>
            </a:ln>
          </p:spPr>
          <p:txBody>
            <a:bodyPr/>
            <a:lstStyle/>
            <a:p>
              <a:endParaRPr lang="en-US" dirty="0"/>
            </a:p>
          </p:txBody>
        </p:sp>
        <p:sp>
          <p:nvSpPr>
            <p:cNvPr id="82" name="Freeform 4880"/>
            <p:cNvSpPr>
              <a:spLocks/>
            </p:cNvSpPr>
            <p:nvPr/>
          </p:nvSpPr>
          <p:spPr bwMode="auto">
            <a:xfrm>
              <a:off x="7847013" y="6083300"/>
              <a:ext cx="25400" cy="22225"/>
            </a:xfrm>
            <a:custGeom>
              <a:avLst/>
              <a:gdLst>
                <a:gd name="T0" fmla="*/ 0 w 16"/>
                <a:gd name="T1" fmla="*/ 35282190 h 14"/>
                <a:gd name="T2" fmla="*/ 17640298 w 16"/>
                <a:gd name="T3" fmla="*/ 25201562 h 14"/>
                <a:gd name="T4" fmla="*/ 7559674 w 16"/>
                <a:gd name="T5" fmla="*/ 7561264 h 14"/>
                <a:gd name="T6" fmla="*/ 25201557 w 16"/>
                <a:gd name="T7" fmla="*/ 0 h 14"/>
                <a:gd name="T8" fmla="*/ 32761234 w 16"/>
                <a:gd name="T9" fmla="*/ 15120940 h 14"/>
                <a:gd name="T10" fmla="*/ 37801544 w 16"/>
                <a:gd name="T11" fmla="*/ 7561264 h 14"/>
                <a:gd name="T12" fmla="*/ 40322493 w 16"/>
                <a:gd name="T13" fmla="*/ 15120940 h 14"/>
                <a:gd name="T14" fmla="*/ 0 w 16"/>
                <a:gd name="T15" fmla="*/ 35282190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0" y="14"/>
                  </a:moveTo>
                  <a:lnTo>
                    <a:pt x="7" y="10"/>
                  </a:lnTo>
                  <a:lnTo>
                    <a:pt x="3" y="3"/>
                  </a:lnTo>
                  <a:lnTo>
                    <a:pt x="10" y="0"/>
                  </a:lnTo>
                  <a:lnTo>
                    <a:pt x="13" y="6"/>
                  </a:lnTo>
                  <a:lnTo>
                    <a:pt x="15" y="3"/>
                  </a:lnTo>
                  <a:lnTo>
                    <a:pt x="16" y="6"/>
                  </a:lnTo>
                  <a:lnTo>
                    <a:pt x="0" y="14"/>
                  </a:lnTo>
                </a:path>
              </a:pathLst>
            </a:custGeom>
            <a:noFill/>
            <a:ln w="3175">
              <a:solidFill>
                <a:srgbClr val="000000"/>
              </a:solidFill>
              <a:miter lim="800000"/>
              <a:headEnd/>
              <a:tailEnd/>
            </a:ln>
          </p:spPr>
          <p:txBody>
            <a:bodyPr/>
            <a:lstStyle/>
            <a:p>
              <a:pPr algn="ctr" eaLnBrk="0" hangingPunct="0"/>
              <a:endParaRPr lang="en-US" dirty="0"/>
            </a:p>
          </p:txBody>
        </p:sp>
        <p:sp>
          <p:nvSpPr>
            <p:cNvPr id="83" name="Freeform 4881"/>
            <p:cNvSpPr>
              <a:spLocks/>
            </p:cNvSpPr>
            <p:nvPr/>
          </p:nvSpPr>
          <p:spPr bwMode="auto">
            <a:xfrm>
              <a:off x="7839075" y="6086475"/>
              <a:ext cx="4763" cy="1588"/>
            </a:xfrm>
            <a:custGeom>
              <a:avLst/>
              <a:gdLst>
                <a:gd name="T0" fmla="*/ 0 w 3"/>
                <a:gd name="T1" fmla="*/ 0 h 1588"/>
                <a:gd name="T2" fmla="*/ 7562057 w 3"/>
                <a:gd name="T3" fmla="*/ 0 h 1588"/>
                <a:gd name="T4" fmla="*/ 0 w 3"/>
                <a:gd name="T5" fmla="*/ 0 h 1588"/>
                <a:gd name="T6" fmla="*/ 0 60000 65536"/>
                <a:gd name="T7" fmla="*/ 0 60000 65536"/>
                <a:gd name="T8" fmla="*/ 0 60000 65536"/>
                <a:gd name="T9" fmla="*/ 0 w 3"/>
                <a:gd name="T10" fmla="*/ 0 h 1588"/>
                <a:gd name="T11" fmla="*/ 3 w 3"/>
                <a:gd name="T12" fmla="*/ 1588 h 1588"/>
              </a:gdLst>
              <a:ahLst/>
              <a:cxnLst>
                <a:cxn ang="T6">
                  <a:pos x="T0" y="T1"/>
                </a:cxn>
                <a:cxn ang="T7">
                  <a:pos x="T2" y="T3"/>
                </a:cxn>
                <a:cxn ang="T8">
                  <a:pos x="T4" y="T5"/>
                </a:cxn>
              </a:cxnLst>
              <a:rect l="T9" t="T10" r="T11" b="T12"/>
              <a:pathLst>
                <a:path w="3" h="1588">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84" name="Freeform 4882"/>
            <p:cNvSpPr>
              <a:spLocks/>
            </p:cNvSpPr>
            <p:nvPr/>
          </p:nvSpPr>
          <p:spPr bwMode="auto">
            <a:xfrm>
              <a:off x="7829550" y="6083300"/>
              <a:ext cx="7938" cy="12700"/>
            </a:xfrm>
            <a:custGeom>
              <a:avLst/>
              <a:gdLst>
                <a:gd name="T0" fmla="*/ 0 w 5"/>
                <a:gd name="T1" fmla="*/ 20161247 h 8"/>
                <a:gd name="T2" fmla="*/ 2521109 w 5"/>
                <a:gd name="T3" fmla="*/ 0 h 8"/>
                <a:gd name="T4" fmla="*/ 12602367 w 5"/>
                <a:gd name="T5" fmla="*/ 5040312 h 8"/>
                <a:gd name="T6" fmla="*/ 0 w 5"/>
                <a:gd name="T7" fmla="*/ 20161247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1" y="0"/>
                  </a:lnTo>
                  <a:lnTo>
                    <a:pt x="5" y="2"/>
                  </a:lnTo>
                  <a:lnTo>
                    <a:pt x="0" y="8"/>
                  </a:lnTo>
                </a:path>
              </a:pathLst>
            </a:custGeom>
            <a:noFill/>
            <a:ln w="3175">
              <a:solidFill>
                <a:srgbClr val="000000"/>
              </a:solidFill>
              <a:miter lim="800000"/>
              <a:headEnd/>
              <a:tailEnd/>
            </a:ln>
          </p:spPr>
          <p:txBody>
            <a:bodyPr/>
            <a:lstStyle/>
            <a:p>
              <a:pPr algn="ctr" eaLnBrk="0" hangingPunct="0"/>
              <a:endParaRPr lang="en-US" dirty="0"/>
            </a:p>
          </p:txBody>
        </p:sp>
        <p:sp>
          <p:nvSpPr>
            <p:cNvPr id="85" name="Line 4883"/>
            <p:cNvSpPr>
              <a:spLocks noChangeShapeType="1"/>
            </p:cNvSpPr>
            <p:nvPr/>
          </p:nvSpPr>
          <p:spPr bwMode="auto">
            <a:xfrm flipV="1">
              <a:off x="6978650" y="6086475"/>
              <a:ext cx="3175" cy="1588"/>
            </a:xfrm>
            <a:prstGeom prst="line">
              <a:avLst/>
            </a:prstGeom>
            <a:noFill/>
            <a:ln w="3175">
              <a:solidFill>
                <a:srgbClr val="000000"/>
              </a:solidFill>
              <a:miter lim="800000"/>
              <a:headEnd/>
              <a:tailEnd/>
            </a:ln>
          </p:spPr>
          <p:txBody>
            <a:bodyPr/>
            <a:lstStyle/>
            <a:p>
              <a:endParaRPr lang="en-US" dirty="0"/>
            </a:p>
          </p:txBody>
        </p:sp>
        <p:sp>
          <p:nvSpPr>
            <p:cNvPr id="86" name="Freeform 4884"/>
            <p:cNvSpPr>
              <a:spLocks/>
            </p:cNvSpPr>
            <p:nvPr/>
          </p:nvSpPr>
          <p:spPr bwMode="auto">
            <a:xfrm>
              <a:off x="7772400" y="6083300"/>
              <a:ext cx="52388" cy="42863"/>
            </a:xfrm>
            <a:custGeom>
              <a:avLst/>
              <a:gdLst>
                <a:gd name="T0" fmla="*/ 0 w 33"/>
                <a:gd name="T1" fmla="*/ 68045812 h 27"/>
                <a:gd name="T2" fmla="*/ 12601693 w 33"/>
                <a:gd name="T3" fmla="*/ 47884320 h 27"/>
                <a:gd name="T4" fmla="*/ 5040360 w 33"/>
                <a:gd name="T5" fmla="*/ 35282602 h 27"/>
                <a:gd name="T6" fmla="*/ 12601693 w 33"/>
                <a:gd name="T7" fmla="*/ 40322971 h 27"/>
                <a:gd name="T8" fmla="*/ 17642054 w 33"/>
                <a:gd name="T9" fmla="*/ 32763210 h 27"/>
                <a:gd name="T10" fmla="*/ 25201798 w 33"/>
                <a:gd name="T11" fmla="*/ 35282602 h 27"/>
                <a:gd name="T12" fmla="*/ 12601693 w 33"/>
                <a:gd name="T13" fmla="*/ 25201856 h 27"/>
                <a:gd name="T14" fmla="*/ 12601693 w 33"/>
                <a:gd name="T15" fmla="*/ 32763210 h 27"/>
                <a:gd name="T16" fmla="*/ 17642054 w 33"/>
                <a:gd name="T17" fmla="*/ 15121116 h 27"/>
                <a:gd name="T18" fmla="*/ 30242162 w 33"/>
                <a:gd name="T19" fmla="*/ 32763210 h 27"/>
                <a:gd name="T20" fmla="*/ 40322879 w 33"/>
                <a:gd name="T21" fmla="*/ 32763210 h 27"/>
                <a:gd name="T22" fmla="*/ 50403595 w 33"/>
                <a:gd name="T23" fmla="*/ 15121116 h 27"/>
                <a:gd name="T24" fmla="*/ 83166730 w 33"/>
                <a:gd name="T25" fmla="*/ 15121116 h 27"/>
                <a:gd name="T26" fmla="*/ 73086014 w 33"/>
                <a:gd name="T27" fmla="*/ 0 h 27"/>
                <a:gd name="T28" fmla="*/ 83166730 w 33"/>
                <a:gd name="T29" fmla="*/ 15121116 h 27"/>
                <a:gd name="T30" fmla="*/ 78126372 w 33"/>
                <a:gd name="T31" fmla="*/ 20161486 h 27"/>
                <a:gd name="T32" fmla="*/ 83166730 w 33"/>
                <a:gd name="T33" fmla="*/ 27722840 h 27"/>
                <a:gd name="T34" fmla="*/ 57964939 w 33"/>
                <a:gd name="T35" fmla="*/ 20161486 h 27"/>
                <a:gd name="T36" fmla="*/ 50403595 w 33"/>
                <a:gd name="T37" fmla="*/ 32763210 h 27"/>
                <a:gd name="T38" fmla="*/ 60484324 w 33"/>
                <a:gd name="T39" fmla="*/ 32763210 h 27"/>
                <a:gd name="T40" fmla="*/ 57964939 w 33"/>
                <a:gd name="T41" fmla="*/ 47884320 h 27"/>
                <a:gd name="T42" fmla="*/ 78126372 w 33"/>
                <a:gd name="T43" fmla="*/ 32763210 h 27"/>
                <a:gd name="T44" fmla="*/ 78126372 w 33"/>
                <a:gd name="T45" fmla="*/ 40322971 h 27"/>
                <a:gd name="T46" fmla="*/ 40322879 w 33"/>
                <a:gd name="T47" fmla="*/ 68045812 h 27"/>
                <a:gd name="T48" fmla="*/ 0 w 33"/>
                <a:gd name="T49" fmla="*/ 68045812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7"/>
                <a:gd name="T77" fmla="*/ 33 w 33"/>
                <a:gd name="T78" fmla="*/ 27 h 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7">
                  <a:moveTo>
                    <a:pt x="0" y="27"/>
                  </a:moveTo>
                  <a:lnTo>
                    <a:pt x="5" y="19"/>
                  </a:lnTo>
                  <a:lnTo>
                    <a:pt x="2" y="14"/>
                  </a:lnTo>
                  <a:lnTo>
                    <a:pt x="5" y="16"/>
                  </a:lnTo>
                  <a:lnTo>
                    <a:pt x="7" y="13"/>
                  </a:lnTo>
                  <a:lnTo>
                    <a:pt x="10" y="14"/>
                  </a:lnTo>
                  <a:lnTo>
                    <a:pt x="5" y="10"/>
                  </a:lnTo>
                  <a:lnTo>
                    <a:pt x="5" y="13"/>
                  </a:lnTo>
                  <a:lnTo>
                    <a:pt x="7" y="6"/>
                  </a:lnTo>
                  <a:lnTo>
                    <a:pt x="12" y="13"/>
                  </a:lnTo>
                  <a:lnTo>
                    <a:pt x="16" y="13"/>
                  </a:lnTo>
                  <a:lnTo>
                    <a:pt x="20" y="6"/>
                  </a:lnTo>
                  <a:lnTo>
                    <a:pt x="33" y="6"/>
                  </a:lnTo>
                  <a:lnTo>
                    <a:pt x="29" y="0"/>
                  </a:lnTo>
                  <a:lnTo>
                    <a:pt x="33" y="6"/>
                  </a:lnTo>
                  <a:lnTo>
                    <a:pt x="31" y="8"/>
                  </a:lnTo>
                  <a:lnTo>
                    <a:pt x="33" y="11"/>
                  </a:lnTo>
                  <a:lnTo>
                    <a:pt x="23" y="8"/>
                  </a:lnTo>
                  <a:lnTo>
                    <a:pt x="20" y="13"/>
                  </a:lnTo>
                  <a:lnTo>
                    <a:pt x="24" y="13"/>
                  </a:lnTo>
                  <a:lnTo>
                    <a:pt x="23" y="19"/>
                  </a:lnTo>
                  <a:lnTo>
                    <a:pt x="31" y="13"/>
                  </a:lnTo>
                  <a:lnTo>
                    <a:pt x="31" y="16"/>
                  </a:lnTo>
                  <a:lnTo>
                    <a:pt x="16" y="27"/>
                  </a:lnTo>
                  <a:lnTo>
                    <a:pt x="0" y="27"/>
                  </a:lnTo>
                </a:path>
              </a:pathLst>
            </a:custGeom>
            <a:noFill/>
            <a:ln w="3175">
              <a:solidFill>
                <a:srgbClr val="000000"/>
              </a:solidFill>
              <a:miter lim="800000"/>
              <a:headEnd/>
              <a:tailEnd/>
            </a:ln>
          </p:spPr>
          <p:txBody>
            <a:bodyPr/>
            <a:lstStyle/>
            <a:p>
              <a:pPr algn="ctr" eaLnBrk="0" hangingPunct="0"/>
              <a:endParaRPr lang="en-US" dirty="0"/>
            </a:p>
          </p:txBody>
        </p:sp>
        <p:sp>
          <p:nvSpPr>
            <p:cNvPr id="87" name="Freeform 4885"/>
            <p:cNvSpPr>
              <a:spLocks/>
            </p:cNvSpPr>
            <p:nvPr/>
          </p:nvSpPr>
          <p:spPr bwMode="auto">
            <a:xfrm>
              <a:off x="6981825" y="6086475"/>
              <a:ext cx="4763" cy="1588"/>
            </a:xfrm>
            <a:custGeom>
              <a:avLst/>
              <a:gdLst>
                <a:gd name="T0" fmla="*/ 0 w 3"/>
                <a:gd name="T1" fmla="*/ 0 h 1588"/>
                <a:gd name="T2" fmla="*/ 7562057 w 3"/>
                <a:gd name="T3" fmla="*/ 0 h 1588"/>
                <a:gd name="T4" fmla="*/ 0 w 3"/>
                <a:gd name="T5" fmla="*/ 0 h 1588"/>
                <a:gd name="T6" fmla="*/ 0 60000 65536"/>
                <a:gd name="T7" fmla="*/ 0 60000 65536"/>
                <a:gd name="T8" fmla="*/ 0 60000 65536"/>
                <a:gd name="T9" fmla="*/ 0 w 3"/>
                <a:gd name="T10" fmla="*/ 0 h 1588"/>
                <a:gd name="T11" fmla="*/ 3 w 3"/>
                <a:gd name="T12" fmla="*/ 1588 h 1588"/>
              </a:gdLst>
              <a:ahLst/>
              <a:cxnLst>
                <a:cxn ang="T6">
                  <a:pos x="T0" y="T1"/>
                </a:cxn>
                <a:cxn ang="T7">
                  <a:pos x="T2" y="T3"/>
                </a:cxn>
                <a:cxn ang="T8">
                  <a:pos x="T4" y="T5"/>
                </a:cxn>
              </a:cxnLst>
              <a:rect l="T9" t="T10" r="T11" b="T12"/>
              <a:pathLst>
                <a:path w="3" h="1588">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88" name="Line 4886"/>
            <p:cNvSpPr>
              <a:spLocks noChangeShapeType="1"/>
            </p:cNvSpPr>
            <p:nvPr/>
          </p:nvSpPr>
          <p:spPr bwMode="auto">
            <a:xfrm flipV="1">
              <a:off x="6985000" y="6086475"/>
              <a:ext cx="1588" cy="1588"/>
            </a:xfrm>
            <a:prstGeom prst="line">
              <a:avLst/>
            </a:prstGeom>
            <a:noFill/>
            <a:ln w="3175">
              <a:solidFill>
                <a:srgbClr val="000000"/>
              </a:solidFill>
              <a:miter lim="800000"/>
              <a:headEnd/>
              <a:tailEnd/>
            </a:ln>
          </p:spPr>
          <p:txBody>
            <a:bodyPr/>
            <a:lstStyle/>
            <a:p>
              <a:endParaRPr lang="en-US" dirty="0"/>
            </a:p>
          </p:txBody>
        </p:sp>
        <p:sp>
          <p:nvSpPr>
            <p:cNvPr id="89" name="Freeform 4887"/>
            <p:cNvSpPr>
              <a:spLocks/>
            </p:cNvSpPr>
            <p:nvPr/>
          </p:nvSpPr>
          <p:spPr bwMode="auto">
            <a:xfrm>
              <a:off x="6969125" y="6088063"/>
              <a:ext cx="1588" cy="3175"/>
            </a:xfrm>
            <a:custGeom>
              <a:avLst/>
              <a:gdLst>
                <a:gd name="T0" fmla="*/ 0 w 1"/>
                <a:gd name="T1" fmla="*/ 5040312 h 2"/>
                <a:gd name="T2" fmla="*/ 2521744 w 1"/>
                <a:gd name="T3" fmla="*/ 0 h 2"/>
                <a:gd name="T4" fmla="*/ 0 w 1"/>
                <a:gd name="T5" fmla="*/ 504031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1"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90" name="Freeform 4888"/>
            <p:cNvSpPr>
              <a:spLocks/>
            </p:cNvSpPr>
            <p:nvPr/>
          </p:nvSpPr>
          <p:spPr bwMode="auto">
            <a:xfrm>
              <a:off x="7831138" y="6091238"/>
              <a:ext cx="20637" cy="17462"/>
            </a:xfrm>
            <a:custGeom>
              <a:avLst/>
              <a:gdLst>
                <a:gd name="T0" fmla="*/ 10080381 w 13"/>
                <a:gd name="T1" fmla="*/ 27720134 h 11"/>
                <a:gd name="T2" fmla="*/ 0 w 13"/>
                <a:gd name="T3" fmla="*/ 15120506 h 11"/>
                <a:gd name="T4" fmla="*/ 20160762 w 13"/>
                <a:gd name="T5" fmla="*/ 0 h 11"/>
                <a:gd name="T6" fmla="*/ 32760447 w 13"/>
                <a:gd name="T7" fmla="*/ 7559459 h 11"/>
                <a:gd name="T8" fmla="*/ 25200951 w 13"/>
                <a:gd name="T9" fmla="*/ 7559459 h 11"/>
                <a:gd name="T10" fmla="*/ 10080381 w 13"/>
                <a:gd name="T11" fmla="*/ 27720134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4" y="11"/>
                  </a:moveTo>
                  <a:lnTo>
                    <a:pt x="0" y="6"/>
                  </a:lnTo>
                  <a:lnTo>
                    <a:pt x="8" y="0"/>
                  </a:lnTo>
                  <a:lnTo>
                    <a:pt x="13" y="3"/>
                  </a:lnTo>
                  <a:lnTo>
                    <a:pt x="10" y="3"/>
                  </a:lnTo>
                  <a:lnTo>
                    <a:pt x="4" y="11"/>
                  </a:lnTo>
                </a:path>
              </a:pathLst>
            </a:custGeom>
            <a:noFill/>
            <a:ln w="3175">
              <a:solidFill>
                <a:srgbClr val="000000"/>
              </a:solidFill>
              <a:miter lim="800000"/>
              <a:headEnd/>
              <a:tailEnd/>
            </a:ln>
          </p:spPr>
          <p:txBody>
            <a:bodyPr/>
            <a:lstStyle/>
            <a:p>
              <a:pPr algn="ctr" eaLnBrk="0" hangingPunct="0"/>
              <a:endParaRPr lang="en-US" dirty="0"/>
            </a:p>
          </p:txBody>
        </p:sp>
        <p:sp>
          <p:nvSpPr>
            <p:cNvPr id="91" name="Freeform 4889"/>
            <p:cNvSpPr>
              <a:spLocks/>
            </p:cNvSpPr>
            <p:nvPr/>
          </p:nvSpPr>
          <p:spPr bwMode="auto">
            <a:xfrm>
              <a:off x="7631113" y="6096000"/>
              <a:ext cx="4762" cy="3175"/>
            </a:xfrm>
            <a:custGeom>
              <a:avLst/>
              <a:gdLst>
                <a:gd name="T0" fmla="*/ 0 w 3"/>
                <a:gd name="T1" fmla="*/ 5040312 h 2"/>
                <a:gd name="T2" fmla="*/ 7558882 w 3"/>
                <a:gd name="T3" fmla="*/ 0 h 2"/>
                <a:gd name="T4" fmla="*/ 0 w 3"/>
                <a:gd name="T5" fmla="*/ 504031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92" name="Line 4890"/>
            <p:cNvSpPr>
              <a:spLocks noChangeShapeType="1"/>
            </p:cNvSpPr>
            <p:nvPr/>
          </p:nvSpPr>
          <p:spPr bwMode="auto">
            <a:xfrm flipV="1">
              <a:off x="7716838" y="6096000"/>
              <a:ext cx="1587" cy="3175"/>
            </a:xfrm>
            <a:prstGeom prst="line">
              <a:avLst/>
            </a:prstGeom>
            <a:noFill/>
            <a:ln w="3175">
              <a:solidFill>
                <a:srgbClr val="000000"/>
              </a:solidFill>
              <a:miter lim="800000"/>
              <a:headEnd/>
              <a:tailEnd/>
            </a:ln>
          </p:spPr>
          <p:txBody>
            <a:bodyPr/>
            <a:lstStyle/>
            <a:p>
              <a:endParaRPr lang="en-US" dirty="0"/>
            </a:p>
          </p:txBody>
        </p:sp>
        <p:sp>
          <p:nvSpPr>
            <p:cNvPr id="93" name="Line 4891"/>
            <p:cNvSpPr>
              <a:spLocks noChangeShapeType="1"/>
            </p:cNvSpPr>
            <p:nvPr/>
          </p:nvSpPr>
          <p:spPr bwMode="auto">
            <a:xfrm>
              <a:off x="7716838" y="6099175"/>
              <a:ext cx="1587" cy="1588"/>
            </a:xfrm>
            <a:prstGeom prst="line">
              <a:avLst/>
            </a:prstGeom>
            <a:noFill/>
            <a:ln w="3175">
              <a:solidFill>
                <a:srgbClr val="000000"/>
              </a:solidFill>
              <a:miter lim="800000"/>
              <a:headEnd/>
              <a:tailEnd/>
            </a:ln>
          </p:spPr>
          <p:txBody>
            <a:bodyPr/>
            <a:lstStyle/>
            <a:p>
              <a:endParaRPr lang="en-US" dirty="0"/>
            </a:p>
          </p:txBody>
        </p:sp>
        <p:sp>
          <p:nvSpPr>
            <p:cNvPr id="94" name="Freeform 4892"/>
            <p:cNvSpPr>
              <a:spLocks/>
            </p:cNvSpPr>
            <p:nvPr/>
          </p:nvSpPr>
          <p:spPr bwMode="auto">
            <a:xfrm>
              <a:off x="7718425" y="6100763"/>
              <a:ext cx="3175" cy="20637"/>
            </a:xfrm>
            <a:custGeom>
              <a:avLst/>
              <a:gdLst>
                <a:gd name="T0" fmla="*/ 5040312 w 2"/>
                <a:gd name="T1" fmla="*/ 32760447 h 13"/>
                <a:gd name="T2" fmla="*/ 0 w 2"/>
                <a:gd name="T3" fmla="*/ 0 h 13"/>
                <a:gd name="T4" fmla="*/ 5040312 w 2"/>
                <a:gd name="T5" fmla="*/ 32760447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2" y="13"/>
                  </a:moveTo>
                  <a:lnTo>
                    <a:pt x="0" y="0"/>
                  </a:lnTo>
                  <a:lnTo>
                    <a:pt x="2" y="13"/>
                  </a:lnTo>
                </a:path>
              </a:pathLst>
            </a:custGeom>
            <a:noFill/>
            <a:ln w="3175">
              <a:solidFill>
                <a:srgbClr val="000000"/>
              </a:solidFill>
              <a:miter lim="800000"/>
              <a:headEnd/>
              <a:tailEnd/>
            </a:ln>
          </p:spPr>
          <p:txBody>
            <a:bodyPr/>
            <a:lstStyle/>
            <a:p>
              <a:pPr algn="ctr" eaLnBrk="0" hangingPunct="0"/>
              <a:endParaRPr lang="en-US" dirty="0"/>
            </a:p>
          </p:txBody>
        </p:sp>
        <p:sp>
          <p:nvSpPr>
            <p:cNvPr id="95" name="Freeform 4893"/>
            <p:cNvSpPr>
              <a:spLocks/>
            </p:cNvSpPr>
            <p:nvPr/>
          </p:nvSpPr>
          <p:spPr bwMode="auto">
            <a:xfrm>
              <a:off x="7750175" y="6103938"/>
              <a:ext cx="22225" cy="25400"/>
            </a:xfrm>
            <a:custGeom>
              <a:avLst/>
              <a:gdLst>
                <a:gd name="T0" fmla="*/ 7561264 w 14"/>
                <a:gd name="T1" fmla="*/ 32761234 h 16"/>
                <a:gd name="T2" fmla="*/ 0 w 14"/>
                <a:gd name="T3" fmla="*/ 15120936 h 16"/>
                <a:gd name="T4" fmla="*/ 7561264 w 14"/>
                <a:gd name="T5" fmla="*/ 2520950 h 16"/>
                <a:gd name="T6" fmla="*/ 20161251 w 14"/>
                <a:gd name="T7" fmla="*/ 15120936 h 16"/>
                <a:gd name="T8" fmla="*/ 2520950 w 14"/>
                <a:gd name="T9" fmla="*/ 0 h 16"/>
                <a:gd name="T10" fmla="*/ 15120940 w 14"/>
                <a:gd name="T11" fmla="*/ 0 h 16"/>
                <a:gd name="T12" fmla="*/ 22682200 w 14"/>
                <a:gd name="T13" fmla="*/ 15120936 h 16"/>
                <a:gd name="T14" fmla="*/ 35282190 w 14"/>
                <a:gd name="T15" fmla="*/ 15120936 h 16"/>
                <a:gd name="T16" fmla="*/ 20161251 w 14"/>
                <a:gd name="T17" fmla="*/ 20161247 h 16"/>
                <a:gd name="T18" fmla="*/ 32762828 w 14"/>
                <a:gd name="T19" fmla="*/ 32761234 h 16"/>
                <a:gd name="T20" fmla="*/ 22682200 w 14"/>
                <a:gd name="T21" fmla="*/ 22680608 h 16"/>
                <a:gd name="T22" fmla="*/ 20161251 w 14"/>
                <a:gd name="T23" fmla="*/ 40322493 h 16"/>
                <a:gd name="T24" fmla="*/ 20161251 w 14"/>
                <a:gd name="T25" fmla="*/ 22680608 h 16"/>
                <a:gd name="T26" fmla="*/ 20161251 w 14"/>
                <a:gd name="T27" fmla="*/ 35282183 h 16"/>
                <a:gd name="T28" fmla="*/ 7561264 w 14"/>
                <a:gd name="T29" fmla="*/ 32761234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6"/>
                <a:gd name="T47" fmla="*/ 14 w 1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6">
                  <a:moveTo>
                    <a:pt x="3" y="13"/>
                  </a:moveTo>
                  <a:lnTo>
                    <a:pt x="0" y="6"/>
                  </a:lnTo>
                  <a:lnTo>
                    <a:pt x="3" y="1"/>
                  </a:lnTo>
                  <a:lnTo>
                    <a:pt x="8" y="6"/>
                  </a:lnTo>
                  <a:lnTo>
                    <a:pt x="1" y="0"/>
                  </a:lnTo>
                  <a:lnTo>
                    <a:pt x="6" y="0"/>
                  </a:lnTo>
                  <a:lnTo>
                    <a:pt x="9" y="6"/>
                  </a:lnTo>
                  <a:lnTo>
                    <a:pt x="14" y="6"/>
                  </a:lnTo>
                  <a:lnTo>
                    <a:pt x="8" y="8"/>
                  </a:lnTo>
                  <a:lnTo>
                    <a:pt x="13" y="13"/>
                  </a:lnTo>
                  <a:lnTo>
                    <a:pt x="9" y="9"/>
                  </a:lnTo>
                  <a:lnTo>
                    <a:pt x="8" y="16"/>
                  </a:lnTo>
                  <a:lnTo>
                    <a:pt x="8" y="9"/>
                  </a:lnTo>
                  <a:lnTo>
                    <a:pt x="8" y="14"/>
                  </a:lnTo>
                  <a:lnTo>
                    <a:pt x="3" y="13"/>
                  </a:lnTo>
                </a:path>
              </a:pathLst>
            </a:custGeom>
            <a:noFill/>
            <a:ln w="3175">
              <a:solidFill>
                <a:srgbClr val="000000"/>
              </a:solidFill>
              <a:miter lim="800000"/>
              <a:headEnd/>
              <a:tailEnd/>
            </a:ln>
          </p:spPr>
          <p:txBody>
            <a:bodyPr/>
            <a:lstStyle/>
            <a:p>
              <a:pPr algn="ctr" eaLnBrk="0" hangingPunct="0"/>
              <a:endParaRPr lang="en-US" dirty="0"/>
            </a:p>
          </p:txBody>
        </p:sp>
        <p:sp>
          <p:nvSpPr>
            <p:cNvPr id="96" name="Freeform 4894"/>
            <p:cNvSpPr>
              <a:spLocks/>
            </p:cNvSpPr>
            <p:nvPr/>
          </p:nvSpPr>
          <p:spPr bwMode="auto">
            <a:xfrm>
              <a:off x="7824788" y="6105525"/>
              <a:ext cx="4762" cy="7938"/>
            </a:xfrm>
            <a:custGeom>
              <a:avLst/>
              <a:gdLst>
                <a:gd name="T0" fmla="*/ 0 w 3"/>
                <a:gd name="T1" fmla="*/ 12602367 h 5"/>
                <a:gd name="T2" fmla="*/ 7558882 w 3"/>
                <a:gd name="T3" fmla="*/ 0 h 5"/>
                <a:gd name="T4" fmla="*/ 0 w 3"/>
                <a:gd name="T5" fmla="*/ 12602367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3"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97" name="Freeform 4895"/>
            <p:cNvSpPr>
              <a:spLocks/>
            </p:cNvSpPr>
            <p:nvPr/>
          </p:nvSpPr>
          <p:spPr bwMode="auto">
            <a:xfrm>
              <a:off x="7710488" y="6108700"/>
              <a:ext cx="41275" cy="30163"/>
            </a:xfrm>
            <a:custGeom>
              <a:avLst/>
              <a:gdLst>
                <a:gd name="T0" fmla="*/ 5040313 w 26"/>
                <a:gd name="T1" fmla="*/ 47884549 h 19"/>
                <a:gd name="T2" fmla="*/ 0 w 26"/>
                <a:gd name="T3" fmla="*/ 45363559 h 19"/>
                <a:gd name="T4" fmla="*/ 0 w 26"/>
                <a:gd name="T5" fmla="*/ 32763367 h 19"/>
                <a:gd name="T6" fmla="*/ 10080625 w 26"/>
                <a:gd name="T7" fmla="*/ 20161582 h 19"/>
                <a:gd name="T8" fmla="*/ 30241879 w 26"/>
                <a:gd name="T9" fmla="*/ 25201976 h 19"/>
                <a:gd name="T10" fmla="*/ 25201561 w 26"/>
                <a:gd name="T11" fmla="*/ 27722973 h 19"/>
                <a:gd name="T12" fmla="*/ 37801551 w 26"/>
                <a:gd name="T13" fmla="*/ 20161582 h 19"/>
                <a:gd name="T14" fmla="*/ 45362812 w 26"/>
                <a:gd name="T15" fmla="*/ 27722973 h 19"/>
                <a:gd name="T16" fmla="*/ 65524068 w 26"/>
                <a:gd name="T17" fmla="*/ 25201976 h 19"/>
                <a:gd name="T18" fmla="*/ 45362812 w 26"/>
                <a:gd name="T19" fmla="*/ 27722973 h 19"/>
                <a:gd name="T20" fmla="*/ 32762828 w 26"/>
                <a:gd name="T21" fmla="*/ 7561388 h 19"/>
                <a:gd name="T22" fmla="*/ 37801551 w 26"/>
                <a:gd name="T23" fmla="*/ 0 h 19"/>
                <a:gd name="T24" fmla="*/ 50403123 w 26"/>
                <a:gd name="T25" fmla="*/ 0 h 19"/>
                <a:gd name="T26" fmla="*/ 37801551 w 26"/>
                <a:gd name="T27" fmla="*/ 12601782 h 19"/>
                <a:gd name="T28" fmla="*/ 45362812 w 26"/>
                <a:gd name="T29" fmla="*/ 15121188 h 19"/>
                <a:gd name="T30" fmla="*/ 65524068 w 26"/>
                <a:gd name="T31" fmla="*/ 12601782 h 19"/>
                <a:gd name="T32" fmla="*/ 65524068 w 26"/>
                <a:gd name="T33" fmla="*/ 32763367 h 19"/>
                <a:gd name="T34" fmla="*/ 5040313 w 26"/>
                <a:gd name="T35" fmla="*/ 47884549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9"/>
                <a:gd name="T56" fmla="*/ 26 w 2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9">
                  <a:moveTo>
                    <a:pt x="2" y="19"/>
                  </a:moveTo>
                  <a:lnTo>
                    <a:pt x="0" y="18"/>
                  </a:lnTo>
                  <a:lnTo>
                    <a:pt x="0" y="13"/>
                  </a:lnTo>
                  <a:lnTo>
                    <a:pt x="4" y="8"/>
                  </a:lnTo>
                  <a:lnTo>
                    <a:pt x="12" y="10"/>
                  </a:lnTo>
                  <a:lnTo>
                    <a:pt x="10" y="11"/>
                  </a:lnTo>
                  <a:lnTo>
                    <a:pt x="15" y="8"/>
                  </a:lnTo>
                  <a:lnTo>
                    <a:pt x="18" y="11"/>
                  </a:lnTo>
                  <a:lnTo>
                    <a:pt x="26" y="10"/>
                  </a:lnTo>
                  <a:lnTo>
                    <a:pt x="18" y="11"/>
                  </a:lnTo>
                  <a:lnTo>
                    <a:pt x="13" y="3"/>
                  </a:lnTo>
                  <a:lnTo>
                    <a:pt x="15" y="0"/>
                  </a:lnTo>
                  <a:lnTo>
                    <a:pt x="20" y="0"/>
                  </a:lnTo>
                  <a:lnTo>
                    <a:pt x="15" y="5"/>
                  </a:lnTo>
                  <a:lnTo>
                    <a:pt x="18" y="6"/>
                  </a:lnTo>
                  <a:lnTo>
                    <a:pt x="26" y="5"/>
                  </a:lnTo>
                  <a:lnTo>
                    <a:pt x="26" y="13"/>
                  </a:lnTo>
                  <a:lnTo>
                    <a:pt x="2" y="19"/>
                  </a:lnTo>
                </a:path>
              </a:pathLst>
            </a:custGeom>
            <a:noFill/>
            <a:ln w="3175">
              <a:solidFill>
                <a:srgbClr val="000000"/>
              </a:solidFill>
              <a:miter lim="800000"/>
              <a:headEnd/>
              <a:tailEnd/>
            </a:ln>
          </p:spPr>
          <p:txBody>
            <a:bodyPr/>
            <a:lstStyle/>
            <a:p>
              <a:pPr algn="ctr" eaLnBrk="0" hangingPunct="0"/>
              <a:endParaRPr lang="en-US" dirty="0"/>
            </a:p>
          </p:txBody>
        </p:sp>
        <p:sp>
          <p:nvSpPr>
            <p:cNvPr id="98" name="Line 4896"/>
            <p:cNvSpPr>
              <a:spLocks noChangeShapeType="1"/>
            </p:cNvSpPr>
            <p:nvPr/>
          </p:nvSpPr>
          <p:spPr bwMode="auto">
            <a:xfrm flipV="1">
              <a:off x="7708900" y="6118225"/>
              <a:ext cx="1588" cy="3175"/>
            </a:xfrm>
            <a:prstGeom prst="line">
              <a:avLst/>
            </a:prstGeom>
            <a:noFill/>
            <a:ln w="3175">
              <a:solidFill>
                <a:srgbClr val="000000"/>
              </a:solidFill>
              <a:miter lim="800000"/>
              <a:headEnd/>
              <a:tailEnd/>
            </a:ln>
          </p:spPr>
          <p:txBody>
            <a:bodyPr/>
            <a:lstStyle/>
            <a:p>
              <a:endParaRPr lang="en-US" dirty="0"/>
            </a:p>
          </p:txBody>
        </p:sp>
        <p:sp>
          <p:nvSpPr>
            <p:cNvPr id="99" name="Line 4897"/>
            <p:cNvSpPr>
              <a:spLocks noChangeShapeType="1"/>
            </p:cNvSpPr>
            <p:nvPr/>
          </p:nvSpPr>
          <p:spPr bwMode="auto">
            <a:xfrm>
              <a:off x="7708900" y="6126163"/>
              <a:ext cx="1588" cy="1587"/>
            </a:xfrm>
            <a:prstGeom prst="line">
              <a:avLst/>
            </a:prstGeom>
            <a:noFill/>
            <a:ln w="3175">
              <a:solidFill>
                <a:srgbClr val="000000"/>
              </a:solidFill>
              <a:miter lim="800000"/>
              <a:headEnd/>
              <a:tailEnd/>
            </a:ln>
          </p:spPr>
          <p:txBody>
            <a:bodyPr/>
            <a:lstStyle/>
            <a:p>
              <a:endParaRPr lang="en-US" dirty="0"/>
            </a:p>
          </p:txBody>
        </p:sp>
        <p:sp>
          <p:nvSpPr>
            <p:cNvPr id="100" name="Line 4898"/>
            <p:cNvSpPr>
              <a:spLocks noChangeShapeType="1"/>
            </p:cNvSpPr>
            <p:nvPr/>
          </p:nvSpPr>
          <p:spPr bwMode="auto">
            <a:xfrm>
              <a:off x="7747000" y="6124575"/>
              <a:ext cx="3175" cy="1588"/>
            </a:xfrm>
            <a:prstGeom prst="line">
              <a:avLst/>
            </a:prstGeom>
            <a:noFill/>
            <a:ln w="3175">
              <a:solidFill>
                <a:srgbClr val="000000"/>
              </a:solidFill>
              <a:miter lim="800000"/>
              <a:headEnd/>
              <a:tailEnd/>
            </a:ln>
          </p:spPr>
          <p:txBody>
            <a:bodyPr/>
            <a:lstStyle/>
            <a:p>
              <a:endParaRPr lang="en-US" dirty="0"/>
            </a:p>
          </p:txBody>
        </p:sp>
        <p:sp>
          <p:nvSpPr>
            <p:cNvPr id="101" name="Freeform 4899"/>
            <p:cNvSpPr>
              <a:spLocks/>
            </p:cNvSpPr>
            <p:nvPr/>
          </p:nvSpPr>
          <p:spPr bwMode="auto">
            <a:xfrm>
              <a:off x="7467600" y="6126163"/>
              <a:ext cx="4763" cy="3175"/>
            </a:xfrm>
            <a:custGeom>
              <a:avLst/>
              <a:gdLst>
                <a:gd name="T0" fmla="*/ 0 w 3"/>
                <a:gd name="T1" fmla="*/ 5040312 h 2"/>
                <a:gd name="T2" fmla="*/ 7562057 w 3"/>
                <a:gd name="T3" fmla="*/ 0 h 2"/>
                <a:gd name="T4" fmla="*/ 0 w 3"/>
                <a:gd name="T5" fmla="*/ 504031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02" name="Line 4900"/>
            <p:cNvSpPr>
              <a:spLocks noChangeShapeType="1"/>
            </p:cNvSpPr>
            <p:nvPr/>
          </p:nvSpPr>
          <p:spPr bwMode="auto">
            <a:xfrm>
              <a:off x="7739063" y="6126163"/>
              <a:ext cx="1587" cy="1587"/>
            </a:xfrm>
            <a:prstGeom prst="line">
              <a:avLst/>
            </a:prstGeom>
            <a:noFill/>
            <a:ln w="3175">
              <a:solidFill>
                <a:srgbClr val="000000"/>
              </a:solidFill>
              <a:miter lim="800000"/>
              <a:headEnd/>
              <a:tailEnd/>
            </a:ln>
          </p:spPr>
          <p:txBody>
            <a:bodyPr/>
            <a:lstStyle/>
            <a:p>
              <a:endParaRPr lang="en-US" dirty="0"/>
            </a:p>
          </p:txBody>
        </p:sp>
        <p:sp>
          <p:nvSpPr>
            <p:cNvPr id="103" name="Freeform 4901"/>
            <p:cNvSpPr>
              <a:spLocks/>
            </p:cNvSpPr>
            <p:nvPr/>
          </p:nvSpPr>
          <p:spPr bwMode="auto">
            <a:xfrm>
              <a:off x="7494588" y="6129338"/>
              <a:ext cx="7937" cy="7937"/>
            </a:xfrm>
            <a:custGeom>
              <a:avLst/>
              <a:gdLst>
                <a:gd name="T0" fmla="*/ 0 w 5"/>
                <a:gd name="T1" fmla="*/ 12599192 h 5"/>
                <a:gd name="T2" fmla="*/ 12599192 w 5"/>
                <a:gd name="T3" fmla="*/ 0 h 5"/>
                <a:gd name="T4" fmla="*/ 0 w 5"/>
                <a:gd name="T5" fmla="*/ 12599192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5"/>
                  </a:moveTo>
                  <a:lnTo>
                    <a:pt x="5" y="0"/>
                  </a:lnTo>
                  <a:lnTo>
                    <a:pt x="0" y="5"/>
                  </a:lnTo>
                </a:path>
              </a:pathLst>
            </a:custGeom>
            <a:noFill/>
            <a:ln w="3175">
              <a:solidFill>
                <a:srgbClr val="000000"/>
              </a:solidFill>
              <a:miter lim="800000"/>
              <a:headEnd/>
              <a:tailEnd/>
            </a:ln>
          </p:spPr>
          <p:txBody>
            <a:bodyPr/>
            <a:lstStyle/>
            <a:p>
              <a:pPr algn="ctr" eaLnBrk="0" hangingPunct="0"/>
              <a:endParaRPr lang="en-US" dirty="0"/>
            </a:p>
          </p:txBody>
        </p:sp>
        <p:sp>
          <p:nvSpPr>
            <p:cNvPr id="104" name="Freeform 4902"/>
            <p:cNvSpPr>
              <a:spLocks/>
            </p:cNvSpPr>
            <p:nvPr/>
          </p:nvSpPr>
          <p:spPr bwMode="auto">
            <a:xfrm>
              <a:off x="7467600" y="6134100"/>
              <a:ext cx="1588" cy="3175"/>
            </a:xfrm>
            <a:custGeom>
              <a:avLst/>
              <a:gdLst>
                <a:gd name="T0" fmla="*/ 0 w 1"/>
                <a:gd name="T1" fmla="*/ 0 h 2"/>
                <a:gd name="T2" fmla="*/ 2521744 w 1"/>
                <a:gd name="T3" fmla="*/ 504031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1" y="2"/>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05" name="Freeform 4903"/>
            <p:cNvSpPr>
              <a:spLocks/>
            </p:cNvSpPr>
            <p:nvPr/>
          </p:nvSpPr>
          <p:spPr bwMode="auto">
            <a:xfrm>
              <a:off x="7469188" y="6137275"/>
              <a:ext cx="3175" cy="1588"/>
            </a:xfrm>
            <a:custGeom>
              <a:avLst/>
              <a:gdLst>
                <a:gd name="T0" fmla="*/ 0 w 2"/>
                <a:gd name="T1" fmla="*/ 2521744 h 1"/>
                <a:gd name="T2" fmla="*/ 5040312 w 2"/>
                <a:gd name="T3" fmla="*/ 0 h 1"/>
                <a:gd name="T4" fmla="*/ 0 w 2"/>
                <a:gd name="T5" fmla="*/ 2521744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0" y="1"/>
                  </a:lnTo>
                </a:path>
              </a:pathLst>
            </a:custGeom>
            <a:noFill/>
            <a:ln w="3175">
              <a:solidFill>
                <a:srgbClr val="000000"/>
              </a:solidFill>
              <a:miter lim="800000"/>
              <a:headEnd/>
              <a:tailEnd/>
            </a:ln>
          </p:spPr>
          <p:txBody>
            <a:bodyPr/>
            <a:lstStyle/>
            <a:p>
              <a:pPr algn="ctr" eaLnBrk="0" hangingPunct="0"/>
              <a:endParaRPr lang="en-US" dirty="0"/>
            </a:p>
          </p:txBody>
        </p:sp>
        <p:sp>
          <p:nvSpPr>
            <p:cNvPr id="106" name="Freeform 4904"/>
            <p:cNvSpPr>
              <a:spLocks/>
            </p:cNvSpPr>
            <p:nvPr/>
          </p:nvSpPr>
          <p:spPr bwMode="auto">
            <a:xfrm>
              <a:off x="7631113" y="6137275"/>
              <a:ext cx="4762" cy="4763"/>
            </a:xfrm>
            <a:custGeom>
              <a:avLst/>
              <a:gdLst>
                <a:gd name="T0" fmla="*/ 0 w 3"/>
                <a:gd name="T1" fmla="*/ 7562057 h 3"/>
                <a:gd name="T2" fmla="*/ 7558882 w 3"/>
                <a:gd name="T3" fmla="*/ 0 h 3"/>
                <a:gd name="T4" fmla="*/ 0 w 3"/>
                <a:gd name="T5" fmla="*/ 756205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07" name="Freeform 4905"/>
            <p:cNvSpPr>
              <a:spLocks/>
            </p:cNvSpPr>
            <p:nvPr/>
          </p:nvSpPr>
          <p:spPr bwMode="auto">
            <a:xfrm>
              <a:off x="7575550" y="6146800"/>
              <a:ext cx="4763" cy="4763"/>
            </a:xfrm>
            <a:custGeom>
              <a:avLst/>
              <a:gdLst>
                <a:gd name="T0" fmla="*/ 0 w 3"/>
                <a:gd name="T1" fmla="*/ 7562057 h 3"/>
                <a:gd name="T2" fmla="*/ 2521215 w 3"/>
                <a:gd name="T3" fmla="*/ 0 h 3"/>
                <a:gd name="T4" fmla="*/ 7562057 w 3"/>
                <a:gd name="T5" fmla="*/ 7562057 h 3"/>
                <a:gd name="T6" fmla="*/ 0 w 3"/>
                <a:gd name="T7" fmla="*/ 756205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3"/>
                  </a:lnTo>
                  <a:lnTo>
                    <a:pt x="0" y="3"/>
                  </a:lnTo>
                </a:path>
              </a:pathLst>
            </a:custGeom>
            <a:noFill/>
            <a:ln w="3175">
              <a:solidFill>
                <a:srgbClr val="000000"/>
              </a:solidFill>
              <a:miter lim="800000"/>
              <a:headEnd/>
              <a:tailEnd/>
            </a:ln>
          </p:spPr>
          <p:txBody>
            <a:bodyPr/>
            <a:lstStyle/>
            <a:p>
              <a:pPr algn="ctr" eaLnBrk="0" hangingPunct="0"/>
              <a:endParaRPr lang="en-US" dirty="0"/>
            </a:p>
          </p:txBody>
        </p:sp>
        <p:sp>
          <p:nvSpPr>
            <p:cNvPr id="108" name="Line 4906"/>
            <p:cNvSpPr>
              <a:spLocks noChangeShapeType="1"/>
            </p:cNvSpPr>
            <p:nvPr/>
          </p:nvSpPr>
          <p:spPr bwMode="auto">
            <a:xfrm>
              <a:off x="7634288" y="6151563"/>
              <a:ext cx="1587" cy="1587"/>
            </a:xfrm>
            <a:prstGeom prst="line">
              <a:avLst/>
            </a:prstGeom>
            <a:noFill/>
            <a:ln w="3175">
              <a:solidFill>
                <a:srgbClr val="000000"/>
              </a:solidFill>
              <a:miter lim="800000"/>
              <a:headEnd/>
              <a:tailEnd/>
            </a:ln>
          </p:spPr>
          <p:txBody>
            <a:bodyPr/>
            <a:lstStyle/>
            <a:p>
              <a:endParaRPr lang="en-US" dirty="0"/>
            </a:p>
          </p:txBody>
        </p:sp>
        <p:sp>
          <p:nvSpPr>
            <p:cNvPr id="109" name="Freeform 4907"/>
            <p:cNvSpPr>
              <a:spLocks/>
            </p:cNvSpPr>
            <p:nvPr/>
          </p:nvSpPr>
          <p:spPr bwMode="auto">
            <a:xfrm>
              <a:off x="7629525" y="6151563"/>
              <a:ext cx="4763" cy="3175"/>
            </a:xfrm>
            <a:custGeom>
              <a:avLst/>
              <a:gdLst>
                <a:gd name="T0" fmla="*/ 0 w 3"/>
                <a:gd name="T1" fmla="*/ 5040312 h 2"/>
                <a:gd name="T2" fmla="*/ 7562057 w 3"/>
                <a:gd name="T3" fmla="*/ 0 h 2"/>
                <a:gd name="T4" fmla="*/ 0 w 3"/>
                <a:gd name="T5" fmla="*/ 504031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0"/>
                  </a:lnTo>
                  <a:lnTo>
                    <a:pt x="0" y="2"/>
                  </a:lnTo>
                </a:path>
              </a:pathLst>
            </a:custGeom>
            <a:noFill/>
            <a:ln w="3175">
              <a:solidFill>
                <a:srgbClr val="000000"/>
              </a:solidFill>
              <a:miter lim="800000"/>
              <a:headEnd/>
              <a:tailEnd/>
            </a:ln>
          </p:spPr>
          <p:txBody>
            <a:bodyPr/>
            <a:lstStyle/>
            <a:p>
              <a:pPr algn="ctr" eaLnBrk="0" hangingPunct="0"/>
              <a:endParaRPr lang="en-US" dirty="0"/>
            </a:p>
          </p:txBody>
        </p:sp>
        <p:sp>
          <p:nvSpPr>
            <p:cNvPr id="110" name="Freeform 4908"/>
            <p:cNvSpPr>
              <a:spLocks/>
            </p:cNvSpPr>
            <p:nvPr/>
          </p:nvSpPr>
          <p:spPr bwMode="auto">
            <a:xfrm>
              <a:off x="7597775" y="6154738"/>
              <a:ext cx="4763" cy="1587"/>
            </a:xfrm>
            <a:custGeom>
              <a:avLst/>
              <a:gdLst>
                <a:gd name="T0" fmla="*/ 0 w 3"/>
                <a:gd name="T1" fmla="*/ 0 h 1587"/>
                <a:gd name="T2" fmla="*/ 7562057 w 3"/>
                <a:gd name="T3" fmla="*/ 0 h 1587"/>
                <a:gd name="T4" fmla="*/ 0 w 3"/>
                <a:gd name="T5" fmla="*/ 0 h 1587"/>
                <a:gd name="T6" fmla="*/ 0 60000 65536"/>
                <a:gd name="T7" fmla="*/ 0 60000 65536"/>
                <a:gd name="T8" fmla="*/ 0 60000 65536"/>
                <a:gd name="T9" fmla="*/ 0 w 3"/>
                <a:gd name="T10" fmla="*/ 0 h 1587"/>
                <a:gd name="T11" fmla="*/ 3 w 3"/>
                <a:gd name="T12" fmla="*/ 1587 h 1587"/>
              </a:gdLst>
              <a:ahLst/>
              <a:cxnLst>
                <a:cxn ang="T6">
                  <a:pos x="T0" y="T1"/>
                </a:cxn>
                <a:cxn ang="T7">
                  <a:pos x="T2" y="T3"/>
                </a:cxn>
                <a:cxn ang="T8">
                  <a:pos x="T4" y="T5"/>
                </a:cxn>
              </a:cxnLst>
              <a:rect l="T9" t="T10" r="T11" b="T12"/>
              <a:pathLst>
                <a:path w="3" h="1587">
                  <a:moveTo>
                    <a:pt x="0" y="0"/>
                  </a:moveTo>
                  <a:lnTo>
                    <a:pt x="3" y="0"/>
                  </a:lnTo>
                  <a:lnTo>
                    <a:pt x="0" y="0"/>
                  </a:lnTo>
                </a:path>
              </a:pathLst>
            </a:custGeom>
            <a:noFill/>
            <a:ln w="3175">
              <a:solidFill>
                <a:srgbClr val="000000"/>
              </a:solidFill>
              <a:miter lim="800000"/>
              <a:headEnd/>
              <a:tailEnd/>
            </a:ln>
          </p:spPr>
          <p:txBody>
            <a:bodyPr/>
            <a:lstStyle/>
            <a:p>
              <a:pPr algn="ctr" eaLnBrk="0" hangingPunct="0"/>
              <a:endParaRPr lang="en-US" dirty="0"/>
            </a:p>
          </p:txBody>
        </p:sp>
        <p:sp>
          <p:nvSpPr>
            <p:cNvPr id="111" name="Rectangle 4909"/>
            <p:cNvSpPr>
              <a:spLocks noChangeArrowheads="1"/>
            </p:cNvSpPr>
            <p:nvPr/>
          </p:nvSpPr>
          <p:spPr bwMode="auto">
            <a:xfrm>
              <a:off x="4116388" y="1433513"/>
              <a:ext cx="331787"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SANTA ROSA</a:t>
              </a:r>
              <a:endParaRPr lang="en-US" sz="2400" dirty="0">
                <a:solidFill>
                  <a:schemeClr val="tx1"/>
                </a:solidFill>
              </a:endParaRPr>
            </a:p>
          </p:txBody>
        </p:sp>
        <p:sp>
          <p:nvSpPr>
            <p:cNvPr id="112" name="Rectangle 4910"/>
            <p:cNvSpPr>
              <a:spLocks noChangeArrowheads="1"/>
            </p:cNvSpPr>
            <p:nvPr/>
          </p:nvSpPr>
          <p:spPr bwMode="auto">
            <a:xfrm>
              <a:off x="4425950" y="1450975"/>
              <a:ext cx="58738" cy="69850"/>
            </a:xfrm>
            <a:prstGeom prst="rect">
              <a:avLst/>
            </a:prstGeom>
            <a:noFill/>
            <a:ln w="9525">
              <a:noFill/>
              <a:miter lim="800000"/>
              <a:headEnd/>
              <a:tailEnd/>
            </a:ln>
          </p:spPr>
          <p:txBody>
            <a:bodyPr wrap="none" lIns="0" tIns="0" rIns="0" bIns="0">
              <a:spAutoFit/>
            </a:bodyPr>
            <a:lstStyle/>
            <a:p>
              <a:endParaRPr lang="en-US" sz="2400" dirty="0">
                <a:solidFill>
                  <a:schemeClr val="tx1"/>
                </a:solidFill>
              </a:endParaRPr>
            </a:p>
          </p:txBody>
        </p:sp>
        <p:sp>
          <p:nvSpPr>
            <p:cNvPr id="113" name="Rectangle 4911"/>
            <p:cNvSpPr>
              <a:spLocks noChangeArrowheads="1"/>
            </p:cNvSpPr>
            <p:nvPr/>
          </p:nvSpPr>
          <p:spPr bwMode="auto">
            <a:xfrm>
              <a:off x="4705350" y="1558925"/>
              <a:ext cx="23336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WALTON</a:t>
              </a:r>
              <a:endParaRPr lang="en-US" sz="2400" dirty="0">
                <a:solidFill>
                  <a:schemeClr val="tx1"/>
                </a:solidFill>
              </a:endParaRPr>
            </a:p>
          </p:txBody>
        </p:sp>
        <p:sp>
          <p:nvSpPr>
            <p:cNvPr id="114" name="Rectangle 4912"/>
            <p:cNvSpPr>
              <a:spLocks noChangeArrowheads="1"/>
            </p:cNvSpPr>
            <p:nvPr/>
          </p:nvSpPr>
          <p:spPr bwMode="auto">
            <a:xfrm>
              <a:off x="5332413" y="1485900"/>
              <a:ext cx="246062"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JACKSON</a:t>
              </a:r>
              <a:endParaRPr lang="en-US" sz="2400" dirty="0">
                <a:solidFill>
                  <a:schemeClr val="tx1"/>
                </a:solidFill>
              </a:endParaRPr>
            </a:p>
          </p:txBody>
        </p:sp>
        <p:sp>
          <p:nvSpPr>
            <p:cNvPr id="115" name="Rectangle 4913"/>
            <p:cNvSpPr>
              <a:spLocks noChangeArrowheads="1"/>
            </p:cNvSpPr>
            <p:nvPr/>
          </p:nvSpPr>
          <p:spPr bwMode="auto">
            <a:xfrm>
              <a:off x="7569200" y="1560513"/>
              <a:ext cx="2190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NASSAU</a:t>
              </a:r>
              <a:endParaRPr lang="en-US" sz="2400" dirty="0">
                <a:solidFill>
                  <a:schemeClr val="tx1"/>
                </a:solidFill>
              </a:endParaRPr>
            </a:p>
          </p:txBody>
        </p:sp>
        <p:sp>
          <p:nvSpPr>
            <p:cNvPr id="116" name="Rectangle 4914"/>
            <p:cNvSpPr>
              <a:spLocks noChangeArrowheads="1"/>
            </p:cNvSpPr>
            <p:nvPr/>
          </p:nvSpPr>
          <p:spPr bwMode="auto">
            <a:xfrm>
              <a:off x="4987925" y="1579563"/>
              <a:ext cx="360363"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WASHINGTON</a:t>
              </a:r>
              <a:endParaRPr lang="en-US" sz="2400" dirty="0">
                <a:solidFill>
                  <a:schemeClr val="tx1"/>
                </a:solidFill>
              </a:endParaRPr>
            </a:p>
          </p:txBody>
        </p:sp>
        <p:sp>
          <p:nvSpPr>
            <p:cNvPr id="117" name="Rectangle 4915"/>
            <p:cNvSpPr>
              <a:spLocks noChangeArrowheads="1"/>
            </p:cNvSpPr>
            <p:nvPr/>
          </p:nvSpPr>
          <p:spPr bwMode="auto">
            <a:xfrm>
              <a:off x="5703888" y="1612900"/>
              <a:ext cx="261937"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GADSDEN</a:t>
              </a:r>
              <a:endParaRPr lang="en-US" sz="2400" dirty="0">
                <a:solidFill>
                  <a:schemeClr val="tx1"/>
                </a:solidFill>
              </a:endParaRPr>
            </a:p>
          </p:txBody>
        </p:sp>
        <p:sp>
          <p:nvSpPr>
            <p:cNvPr id="118" name="Rectangle 4916"/>
            <p:cNvSpPr>
              <a:spLocks noChangeArrowheads="1"/>
            </p:cNvSpPr>
            <p:nvPr/>
          </p:nvSpPr>
          <p:spPr bwMode="auto">
            <a:xfrm>
              <a:off x="6459538" y="1711325"/>
              <a:ext cx="254000"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MADISON</a:t>
              </a:r>
              <a:endParaRPr lang="en-US" sz="2400" dirty="0">
                <a:solidFill>
                  <a:schemeClr val="tx1"/>
                </a:solidFill>
              </a:endParaRPr>
            </a:p>
          </p:txBody>
        </p:sp>
        <p:sp>
          <p:nvSpPr>
            <p:cNvPr id="119" name="Rectangle 4917"/>
            <p:cNvSpPr>
              <a:spLocks noChangeArrowheads="1"/>
            </p:cNvSpPr>
            <p:nvPr/>
          </p:nvSpPr>
          <p:spPr bwMode="auto">
            <a:xfrm>
              <a:off x="5327650" y="1730375"/>
              <a:ext cx="26511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CALHOUN</a:t>
              </a:r>
              <a:endParaRPr lang="en-US" sz="2400" dirty="0">
                <a:solidFill>
                  <a:schemeClr val="tx1"/>
                </a:solidFill>
              </a:endParaRPr>
            </a:p>
          </p:txBody>
        </p:sp>
        <p:sp>
          <p:nvSpPr>
            <p:cNvPr id="120" name="Rectangle 4918"/>
            <p:cNvSpPr>
              <a:spLocks noChangeArrowheads="1"/>
            </p:cNvSpPr>
            <p:nvPr/>
          </p:nvSpPr>
          <p:spPr bwMode="auto">
            <a:xfrm>
              <a:off x="5541963" y="1933575"/>
              <a:ext cx="233362"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LIBERTY</a:t>
              </a:r>
              <a:endParaRPr lang="en-US" sz="2400" dirty="0">
                <a:solidFill>
                  <a:schemeClr val="tx1"/>
                </a:solidFill>
              </a:endParaRPr>
            </a:p>
          </p:txBody>
        </p:sp>
        <p:sp>
          <p:nvSpPr>
            <p:cNvPr id="121" name="Rectangle 4919"/>
            <p:cNvSpPr>
              <a:spLocks noChangeArrowheads="1"/>
            </p:cNvSpPr>
            <p:nvPr/>
          </p:nvSpPr>
          <p:spPr bwMode="auto">
            <a:xfrm>
              <a:off x="7535863" y="1817688"/>
              <a:ext cx="192087"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DUVAL</a:t>
              </a:r>
              <a:endParaRPr lang="en-US" sz="2400" dirty="0">
                <a:solidFill>
                  <a:schemeClr val="tx1"/>
                </a:solidFill>
              </a:endParaRPr>
            </a:p>
          </p:txBody>
        </p:sp>
        <p:sp>
          <p:nvSpPr>
            <p:cNvPr id="122" name="Rectangle 4920"/>
            <p:cNvSpPr>
              <a:spLocks noChangeArrowheads="1"/>
            </p:cNvSpPr>
            <p:nvPr/>
          </p:nvSpPr>
          <p:spPr bwMode="auto">
            <a:xfrm>
              <a:off x="6996113" y="1914525"/>
              <a:ext cx="284162"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COLUMBIA</a:t>
              </a:r>
              <a:endParaRPr lang="en-US" sz="2400" dirty="0">
                <a:solidFill>
                  <a:schemeClr val="tx1"/>
                </a:solidFill>
              </a:endParaRPr>
            </a:p>
          </p:txBody>
        </p:sp>
        <p:sp>
          <p:nvSpPr>
            <p:cNvPr id="123" name="Rectangle 4921"/>
            <p:cNvSpPr>
              <a:spLocks noChangeArrowheads="1"/>
            </p:cNvSpPr>
            <p:nvPr/>
          </p:nvSpPr>
          <p:spPr bwMode="auto">
            <a:xfrm>
              <a:off x="7265988" y="1868488"/>
              <a:ext cx="19050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BAKER</a:t>
              </a:r>
              <a:endParaRPr lang="en-US" sz="2400" dirty="0">
                <a:solidFill>
                  <a:schemeClr val="tx1"/>
                </a:solidFill>
              </a:endParaRPr>
            </a:p>
          </p:txBody>
        </p:sp>
        <p:sp>
          <p:nvSpPr>
            <p:cNvPr id="124" name="Rectangle 4922"/>
            <p:cNvSpPr>
              <a:spLocks noChangeArrowheads="1"/>
            </p:cNvSpPr>
            <p:nvPr/>
          </p:nvSpPr>
          <p:spPr bwMode="auto">
            <a:xfrm>
              <a:off x="5065713" y="1790700"/>
              <a:ext cx="125412"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BAY</a:t>
              </a:r>
              <a:endParaRPr lang="en-US" sz="2400" dirty="0">
                <a:solidFill>
                  <a:schemeClr val="tx1"/>
                </a:solidFill>
              </a:endParaRPr>
            </a:p>
          </p:txBody>
        </p:sp>
        <p:sp>
          <p:nvSpPr>
            <p:cNvPr id="125" name="Rectangle 4923"/>
            <p:cNvSpPr>
              <a:spLocks noChangeArrowheads="1"/>
            </p:cNvSpPr>
            <p:nvPr/>
          </p:nvSpPr>
          <p:spPr bwMode="auto">
            <a:xfrm>
              <a:off x="6746875" y="1885950"/>
              <a:ext cx="300038"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SUWANNEE</a:t>
              </a:r>
              <a:endParaRPr lang="en-US" sz="2400" dirty="0">
                <a:solidFill>
                  <a:schemeClr val="tx1"/>
                </a:solidFill>
              </a:endParaRPr>
            </a:p>
          </p:txBody>
        </p:sp>
        <p:sp>
          <p:nvSpPr>
            <p:cNvPr id="126" name="Rectangle 4924"/>
            <p:cNvSpPr>
              <a:spLocks noChangeArrowheads="1"/>
            </p:cNvSpPr>
            <p:nvPr/>
          </p:nvSpPr>
          <p:spPr bwMode="auto">
            <a:xfrm>
              <a:off x="6350000" y="1990725"/>
              <a:ext cx="223838"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TAYLOR</a:t>
              </a:r>
              <a:endParaRPr lang="en-US" sz="2400" dirty="0">
                <a:solidFill>
                  <a:schemeClr val="tx1"/>
                </a:solidFill>
              </a:endParaRPr>
            </a:p>
          </p:txBody>
        </p:sp>
        <p:sp>
          <p:nvSpPr>
            <p:cNvPr id="127" name="Rectangle 4925"/>
            <p:cNvSpPr>
              <a:spLocks noChangeArrowheads="1"/>
            </p:cNvSpPr>
            <p:nvPr/>
          </p:nvSpPr>
          <p:spPr bwMode="auto">
            <a:xfrm>
              <a:off x="5876925" y="1914525"/>
              <a:ext cx="266700"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WAKULLA</a:t>
              </a:r>
              <a:endParaRPr lang="en-US" sz="2400" dirty="0">
                <a:solidFill>
                  <a:schemeClr val="tx1"/>
                </a:solidFill>
              </a:endParaRPr>
            </a:p>
          </p:txBody>
        </p:sp>
        <p:sp>
          <p:nvSpPr>
            <p:cNvPr id="128" name="Rectangle 4926"/>
            <p:cNvSpPr>
              <a:spLocks noChangeArrowheads="1"/>
            </p:cNvSpPr>
            <p:nvPr/>
          </p:nvSpPr>
          <p:spPr bwMode="auto">
            <a:xfrm>
              <a:off x="7799388" y="2119313"/>
              <a:ext cx="25241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ST JOHNS</a:t>
              </a:r>
              <a:endParaRPr lang="en-US" sz="2400" dirty="0">
                <a:solidFill>
                  <a:schemeClr val="tx1"/>
                </a:solidFill>
              </a:endParaRPr>
            </a:p>
          </p:txBody>
        </p:sp>
        <p:sp>
          <p:nvSpPr>
            <p:cNvPr id="129" name="Rectangle 4927"/>
            <p:cNvSpPr>
              <a:spLocks noChangeArrowheads="1"/>
            </p:cNvSpPr>
            <p:nvPr/>
          </p:nvSpPr>
          <p:spPr bwMode="auto">
            <a:xfrm>
              <a:off x="6656388" y="2114550"/>
              <a:ext cx="311150"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LAFAYETTE</a:t>
              </a:r>
              <a:endParaRPr lang="en-US" sz="2400" dirty="0">
                <a:solidFill>
                  <a:schemeClr val="tx1"/>
                </a:solidFill>
              </a:endParaRPr>
            </a:p>
          </p:txBody>
        </p:sp>
        <p:sp>
          <p:nvSpPr>
            <p:cNvPr id="130" name="Rectangle 4928"/>
            <p:cNvSpPr>
              <a:spLocks noChangeArrowheads="1"/>
            </p:cNvSpPr>
            <p:nvPr/>
          </p:nvSpPr>
          <p:spPr bwMode="auto">
            <a:xfrm>
              <a:off x="7566025" y="2082800"/>
              <a:ext cx="15716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CLAY</a:t>
              </a:r>
              <a:endParaRPr lang="en-US" sz="2400" dirty="0">
                <a:solidFill>
                  <a:schemeClr val="tx1"/>
                </a:solidFill>
              </a:endParaRPr>
            </a:p>
          </p:txBody>
        </p:sp>
        <p:sp>
          <p:nvSpPr>
            <p:cNvPr id="131" name="Rectangle 4929"/>
            <p:cNvSpPr>
              <a:spLocks noChangeArrowheads="1"/>
            </p:cNvSpPr>
            <p:nvPr/>
          </p:nvSpPr>
          <p:spPr bwMode="auto">
            <a:xfrm>
              <a:off x="5337175" y="2109788"/>
              <a:ext cx="150813"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GULF</a:t>
              </a:r>
              <a:endParaRPr lang="en-US" sz="2400" dirty="0">
                <a:solidFill>
                  <a:schemeClr val="tx1"/>
                </a:solidFill>
              </a:endParaRPr>
            </a:p>
          </p:txBody>
        </p:sp>
        <p:sp>
          <p:nvSpPr>
            <p:cNvPr id="132" name="Rectangle 4930"/>
            <p:cNvSpPr>
              <a:spLocks noChangeArrowheads="1"/>
            </p:cNvSpPr>
            <p:nvPr/>
          </p:nvSpPr>
          <p:spPr bwMode="auto">
            <a:xfrm>
              <a:off x="7280275" y="2124075"/>
              <a:ext cx="293688"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BRADFORD</a:t>
              </a:r>
              <a:endParaRPr lang="en-US" sz="2400" dirty="0">
                <a:solidFill>
                  <a:schemeClr val="tx1"/>
                </a:solidFill>
              </a:endParaRPr>
            </a:p>
          </p:txBody>
        </p:sp>
        <p:sp>
          <p:nvSpPr>
            <p:cNvPr id="133" name="Rectangle 4931"/>
            <p:cNvSpPr>
              <a:spLocks noChangeArrowheads="1"/>
            </p:cNvSpPr>
            <p:nvPr/>
          </p:nvSpPr>
          <p:spPr bwMode="auto">
            <a:xfrm>
              <a:off x="7191375" y="2035175"/>
              <a:ext cx="180975"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UNION</a:t>
              </a:r>
              <a:endParaRPr lang="en-US" sz="2400" dirty="0">
                <a:solidFill>
                  <a:schemeClr val="tx1"/>
                </a:solidFill>
              </a:endParaRPr>
            </a:p>
          </p:txBody>
        </p:sp>
        <p:sp>
          <p:nvSpPr>
            <p:cNvPr id="134" name="Rectangle 4932"/>
            <p:cNvSpPr>
              <a:spLocks noChangeArrowheads="1"/>
            </p:cNvSpPr>
            <p:nvPr/>
          </p:nvSpPr>
          <p:spPr bwMode="auto">
            <a:xfrm>
              <a:off x="5624513" y="2101850"/>
              <a:ext cx="271462"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FRANKLIN</a:t>
              </a:r>
              <a:endParaRPr lang="en-US" sz="2400" dirty="0">
                <a:solidFill>
                  <a:schemeClr val="tx1"/>
                </a:solidFill>
              </a:endParaRPr>
            </a:p>
          </p:txBody>
        </p:sp>
        <p:sp>
          <p:nvSpPr>
            <p:cNvPr id="135" name="Rectangle 4933"/>
            <p:cNvSpPr>
              <a:spLocks noChangeArrowheads="1"/>
            </p:cNvSpPr>
            <p:nvPr/>
          </p:nvSpPr>
          <p:spPr bwMode="auto">
            <a:xfrm>
              <a:off x="7183438" y="2297113"/>
              <a:ext cx="25876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ALACHUA</a:t>
              </a:r>
              <a:endParaRPr lang="en-US" sz="2400" dirty="0">
                <a:solidFill>
                  <a:schemeClr val="tx1"/>
                </a:solidFill>
              </a:endParaRPr>
            </a:p>
          </p:txBody>
        </p:sp>
        <p:sp>
          <p:nvSpPr>
            <p:cNvPr id="136" name="Rectangle 4934"/>
            <p:cNvSpPr>
              <a:spLocks noChangeArrowheads="1"/>
            </p:cNvSpPr>
            <p:nvPr/>
          </p:nvSpPr>
          <p:spPr bwMode="auto">
            <a:xfrm>
              <a:off x="6899275" y="2306638"/>
              <a:ext cx="28575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GILCHRIST</a:t>
              </a:r>
              <a:endParaRPr lang="en-US" sz="2400" dirty="0">
                <a:solidFill>
                  <a:schemeClr val="tx1"/>
                </a:solidFill>
              </a:endParaRPr>
            </a:p>
          </p:txBody>
        </p:sp>
        <p:sp>
          <p:nvSpPr>
            <p:cNvPr id="137" name="Rectangle 4935"/>
            <p:cNvSpPr>
              <a:spLocks noChangeArrowheads="1"/>
            </p:cNvSpPr>
            <p:nvPr/>
          </p:nvSpPr>
          <p:spPr bwMode="auto">
            <a:xfrm>
              <a:off x="7543800" y="2297113"/>
              <a:ext cx="2317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PUTNAM</a:t>
              </a:r>
              <a:endParaRPr lang="en-US" sz="2400" dirty="0">
                <a:solidFill>
                  <a:schemeClr val="tx1"/>
                </a:solidFill>
              </a:endParaRPr>
            </a:p>
          </p:txBody>
        </p:sp>
        <p:sp>
          <p:nvSpPr>
            <p:cNvPr id="138" name="Rectangle 4936"/>
            <p:cNvSpPr>
              <a:spLocks noChangeArrowheads="1"/>
            </p:cNvSpPr>
            <p:nvPr/>
          </p:nvSpPr>
          <p:spPr bwMode="auto">
            <a:xfrm>
              <a:off x="7885113" y="2428875"/>
              <a:ext cx="246062"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FLAGLER</a:t>
              </a:r>
              <a:endParaRPr lang="en-US" sz="2400" dirty="0">
                <a:solidFill>
                  <a:schemeClr val="tx1"/>
                </a:solidFill>
              </a:endParaRPr>
            </a:p>
          </p:txBody>
        </p:sp>
        <p:sp>
          <p:nvSpPr>
            <p:cNvPr id="139" name="Rectangle 4937"/>
            <p:cNvSpPr>
              <a:spLocks noChangeArrowheads="1"/>
            </p:cNvSpPr>
            <p:nvPr/>
          </p:nvSpPr>
          <p:spPr bwMode="auto">
            <a:xfrm>
              <a:off x="7726363" y="2881313"/>
              <a:ext cx="15081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LAKE</a:t>
              </a:r>
              <a:endParaRPr lang="en-US" sz="2400" dirty="0">
                <a:solidFill>
                  <a:schemeClr val="tx1"/>
                </a:solidFill>
              </a:endParaRPr>
            </a:p>
          </p:txBody>
        </p:sp>
        <p:sp>
          <p:nvSpPr>
            <p:cNvPr id="140" name="Rectangle 4938"/>
            <p:cNvSpPr>
              <a:spLocks noChangeArrowheads="1"/>
            </p:cNvSpPr>
            <p:nvPr/>
          </p:nvSpPr>
          <p:spPr bwMode="auto">
            <a:xfrm>
              <a:off x="7385050" y="3054350"/>
              <a:ext cx="222250"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SUMTER</a:t>
              </a:r>
              <a:endParaRPr lang="en-US" sz="2400" dirty="0">
                <a:solidFill>
                  <a:schemeClr val="tx1"/>
                </a:solidFill>
              </a:endParaRPr>
            </a:p>
          </p:txBody>
        </p:sp>
        <p:sp>
          <p:nvSpPr>
            <p:cNvPr id="141" name="Rectangle 4939"/>
            <p:cNvSpPr>
              <a:spLocks noChangeArrowheads="1"/>
            </p:cNvSpPr>
            <p:nvPr/>
          </p:nvSpPr>
          <p:spPr bwMode="auto">
            <a:xfrm>
              <a:off x="8316913" y="3578225"/>
              <a:ext cx="258762"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BREVARD</a:t>
              </a:r>
              <a:endParaRPr lang="en-US" sz="2400" dirty="0">
                <a:solidFill>
                  <a:schemeClr val="tx1"/>
                </a:solidFill>
              </a:endParaRPr>
            </a:p>
          </p:txBody>
        </p:sp>
        <p:sp>
          <p:nvSpPr>
            <p:cNvPr id="142" name="Rectangle 4940"/>
            <p:cNvSpPr>
              <a:spLocks noChangeArrowheads="1"/>
            </p:cNvSpPr>
            <p:nvPr/>
          </p:nvSpPr>
          <p:spPr bwMode="auto">
            <a:xfrm>
              <a:off x="7134225" y="3143250"/>
              <a:ext cx="30321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HERNANDO</a:t>
              </a:r>
              <a:endParaRPr lang="en-US" sz="2400" dirty="0">
                <a:solidFill>
                  <a:schemeClr val="tx1"/>
                </a:solidFill>
              </a:endParaRPr>
            </a:p>
          </p:txBody>
        </p:sp>
        <p:sp>
          <p:nvSpPr>
            <p:cNvPr id="143" name="Rectangle 4941"/>
            <p:cNvSpPr>
              <a:spLocks noChangeArrowheads="1"/>
            </p:cNvSpPr>
            <p:nvPr/>
          </p:nvSpPr>
          <p:spPr bwMode="auto">
            <a:xfrm>
              <a:off x="7175500" y="3308350"/>
              <a:ext cx="18256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PASCO</a:t>
              </a:r>
              <a:endParaRPr lang="en-US" sz="2400" dirty="0">
                <a:solidFill>
                  <a:schemeClr val="tx1"/>
                </a:solidFill>
              </a:endParaRPr>
            </a:p>
          </p:txBody>
        </p:sp>
        <p:sp>
          <p:nvSpPr>
            <p:cNvPr id="144" name="Rectangle 4942"/>
            <p:cNvSpPr>
              <a:spLocks noChangeArrowheads="1"/>
            </p:cNvSpPr>
            <p:nvPr/>
          </p:nvSpPr>
          <p:spPr bwMode="auto">
            <a:xfrm>
              <a:off x="8032750" y="3379788"/>
              <a:ext cx="25082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OSCEOLA</a:t>
              </a:r>
              <a:endParaRPr lang="en-US" sz="2400" dirty="0">
                <a:solidFill>
                  <a:schemeClr val="tx1"/>
                </a:solidFill>
              </a:endParaRPr>
            </a:p>
          </p:txBody>
        </p:sp>
        <p:sp>
          <p:nvSpPr>
            <p:cNvPr id="145" name="Rectangle 4943"/>
            <p:cNvSpPr>
              <a:spLocks noChangeArrowheads="1"/>
            </p:cNvSpPr>
            <p:nvPr/>
          </p:nvSpPr>
          <p:spPr bwMode="auto">
            <a:xfrm>
              <a:off x="7632700" y="3586163"/>
              <a:ext cx="15240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POLK</a:t>
              </a:r>
              <a:endParaRPr lang="en-US" sz="2400" dirty="0">
                <a:solidFill>
                  <a:schemeClr val="tx1"/>
                </a:solidFill>
              </a:endParaRPr>
            </a:p>
          </p:txBody>
        </p:sp>
        <p:sp>
          <p:nvSpPr>
            <p:cNvPr id="146" name="Rectangle 4944"/>
            <p:cNvSpPr>
              <a:spLocks noChangeArrowheads="1"/>
            </p:cNvSpPr>
            <p:nvPr/>
          </p:nvSpPr>
          <p:spPr bwMode="auto">
            <a:xfrm>
              <a:off x="7148513" y="3490913"/>
              <a:ext cx="4095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HILLSBOROUGH</a:t>
              </a:r>
              <a:endParaRPr lang="en-US" sz="2400" dirty="0">
                <a:solidFill>
                  <a:schemeClr val="tx1"/>
                </a:solidFill>
              </a:endParaRPr>
            </a:p>
          </p:txBody>
        </p:sp>
        <p:sp>
          <p:nvSpPr>
            <p:cNvPr id="147" name="Rectangle 4945"/>
            <p:cNvSpPr>
              <a:spLocks noChangeArrowheads="1"/>
            </p:cNvSpPr>
            <p:nvPr/>
          </p:nvSpPr>
          <p:spPr bwMode="auto">
            <a:xfrm>
              <a:off x="7605713" y="3913188"/>
              <a:ext cx="22701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HARDEE</a:t>
              </a:r>
              <a:endParaRPr lang="en-US" sz="2400" dirty="0">
                <a:solidFill>
                  <a:schemeClr val="tx1"/>
                </a:solidFill>
              </a:endParaRPr>
            </a:p>
          </p:txBody>
        </p:sp>
        <p:sp>
          <p:nvSpPr>
            <p:cNvPr id="148" name="Rectangle 4946"/>
            <p:cNvSpPr>
              <a:spLocks noChangeArrowheads="1"/>
            </p:cNvSpPr>
            <p:nvPr/>
          </p:nvSpPr>
          <p:spPr bwMode="auto">
            <a:xfrm>
              <a:off x="7254875" y="3887788"/>
              <a:ext cx="26352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MANATEE</a:t>
              </a:r>
              <a:endParaRPr lang="en-US" sz="2400" dirty="0">
                <a:solidFill>
                  <a:schemeClr val="tx1"/>
                </a:solidFill>
              </a:endParaRPr>
            </a:p>
          </p:txBody>
        </p:sp>
        <p:sp>
          <p:nvSpPr>
            <p:cNvPr id="149" name="Rectangle 4947"/>
            <p:cNvSpPr>
              <a:spLocks noChangeArrowheads="1"/>
            </p:cNvSpPr>
            <p:nvPr/>
          </p:nvSpPr>
          <p:spPr bwMode="auto">
            <a:xfrm>
              <a:off x="8504238" y="4010025"/>
              <a:ext cx="238125"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ST LUCIE</a:t>
              </a:r>
              <a:endParaRPr lang="en-US" sz="2400" dirty="0">
                <a:solidFill>
                  <a:schemeClr val="tx1"/>
                </a:solidFill>
              </a:endParaRPr>
            </a:p>
          </p:txBody>
        </p:sp>
        <p:sp>
          <p:nvSpPr>
            <p:cNvPr id="150" name="Rectangle 4948"/>
            <p:cNvSpPr>
              <a:spLocks noChangeArrowheads="1"/>
            </p:cNvSpPr>
            <p:nvPr/>
          </p:nvSpPr>
          <p:spPr bwMode="auto">
            <a:xfrm>
              <a:off x="7264400" y="4170363"/>
              <a:ext cx="2825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SARASOTA</a:t>
              </a:r>
              <a:endParaRPr lang="en-US" sz="2400" dirty="0">
                <a:solidFill>
                  <a:schemeClr val="tx1"/>
                </a:solidFill>
              </a:endParaRPr>
            </a:p>
          </p:txBody>
        </p:sp>
        <p:sp>
          <p:nvSpPr>
            <p:cNvPr id="151" name="Rectangle 4949"/>
            <p:cNvSpPr>
              <a:spLocks noChangeArrowheads="1"/>
            </p:cNvSpPr>
            <p:nvPr/>
          </p:nvSpPr>
          <p:spPr bwMode="auto">
            <a:xfrm>
              <a:off x="7602538" y="4149725"/>
              <a:ext cx="233362"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DE SOTO</a:t>
              </a:r>
              <a:endParaRPr lang="en-US" sz="2400" dirty="0">
                <a:solidFill>
                  <a:schemeClr val="tx1"/>
                </a:solidFill>
              </a:endParaRPr>
            </a:p>
          </p:txBody>
        </p:sp>
        <p:sp>
          <p:nvSpPr>
            <p:cNvPr id="152" name="Rectangle 4950"/>
            <p:cNvSpPr>
              <a:spLocks noChangeArrowheads="1"/>
            </p:cNvSpPr>
            <p:nvPr/>
          </p:nvSpPr>
          <p:spPr bwMode="auto">
            <a:xfrm>
              <a:off x="7553325" y="4344988"/>
              <a:ext cx="31750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CHARLOTTE</a:t>
              </a:r>
              <a:endParaRPr lang="en-US" sz="2400" dirty="0">
                <a:solidFill>
                  <a:schemeClr val="tx1"/>
                </a:solidFill>
              </a:endParaRPr>
            </a:p>
          </p:txBody>
        </p:sp>
        <p:sp>
          <p:nvSpPr>
            <p:cNvPr id="153" name="Rectangle 4951"/>
            <p:cNvSpPr>
              <a:spLocks noChangeArrowheads="1"/>
            </p:cNvSpPr>
            <p:nvPr/>
          </p:nvSpPr>
          <p:spPr bwMode="auto">
            <a:xfrm>
              <a:off x="8467725" y="4529138"/>
              <a:ext cx="341313"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PALM BEACH</a:t>
              </a:r>
              <a:endParaRPr lang="en-US" sz="2400" dirty="0">
                <a:solidFill>
                  <a:schemeClr val="tx1"/>
                </a:solidFill>
              </a:endParaRPr>
            </a:p>
          </p:txBody>
        </p:sp>
        <p:sp>
          <p:nvSpPr>
            <p:cNvPr id="154" name="Rectangle 4952"/>
            <p:cNvSpPr>
              <a:spLocks noChangeArrowheads="1"/>
            </p:cNvSpPr>
            <p:nvPr/>
          </p:nvSpPr>
          <p:spPr bwMode="auto">
            <a:xfrm>
              <a:off x="7708900" y="4619625"/>
              <a:ext cx="11271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LEE</a:t>
              </a:r>
              <a:endParaRPr lang="en-US" sz="2400" dirty="0">
                <a:solidFill>
                  <a:schemeClr val="tx1"/>
                </a:solidFill>
              </a:endParaRPr>
            </a:p>
          </p:txBody>
        </p:sp>
        <p:sp>
          <p:nvSpPr>
            <p:cNvPr id="155" name="Rectangle 4953"/>
            <p:cNvSpPr>
              <a:spLocks noChangeArrowheads="1"/>
            </p:cNvSpPr>
            <p:nvPr/>
          </p:nvSpPr>
          <p:spPr bwMode="auto">
            <a:xfrm>
              <a:off x="7845425" y="4957763"/>
              <a:ext cx="23495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COLLIER</a:t>
              </a:r>
              <a:endParaRPr lang="en-US" sz="2400" dirty="0">
                <a:solidFill>
                  <a:schemeClr val="tx1"/>
                </a:solidFill>
              </a:endParaRPr>
            </a:p>
          </p:txBody>
        </p:sp>
        <p:sp>
          <p:nvSpPr>
            <p:cNvPr id="156" name="Rectangle 4954"/>
            <p:cNvSpPr>
              <a:spLocks noChangeArrowheads="1"/>
            </p:cNvSpPr>
            <p:nvPr/>
          </p:nvSpPr>
          <p:spPr bwMode="auto">
            <a:xfrm>
              <a:off x="8497888" y="4913313"/>
              <a:ext cx="274637"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BROWARD</a:t>
              </a:r>
              <a:endParaRPr lang="en-US" sz="2400" dirty="0">
                <a:solidFill>
                  <a:schemeClr val="tx1"/>
                </a:solidFill>
              </a:endParaRPr>
            </a:p>
          </p:txBody>
        </p:sp>
        <p:sp>
          <p:nvSpPr>
            <p:cNvPr id="157" name="Rectangle 4955"/>
            <p:cNvSpPr>
              <a:spLocks noChangeArrowheads="1"/>
            </p:cNvSpPr>
            <p:nvPr/>
          </p:nvSpPr>
          <p:spPr bwMode="auto">
            <a:xfrm>
              <a:off x="8504238" y="5199063"/>
              <a:ext cx="15875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DADE</a:t>
              </a:r>
              <a:endParaRPr lang="en-US" sz="2400" dirty="0">
                <a:solidFill>
                  <a:schemeClr val="tx1"/>
                </a:solidFill>
              </a:endParaRPr>
            </a:p>
          </p:txBody>
        </p:sp>
        <p:sp>
          <p:nvSpPr>
            <p:cNvPr id="158" name="Rectangle 4956"/>
            <p:cNvSpPr>
              <a:spLocks noChangeArrowheads="1"/>
            </p:cNvSpPr>
            <p:nvPr/>
          </p:nvSpPr>
          <p:spPr bwMode="auto">
            <a:xfrm>
              <a:off x="8102600" y="5273675"/>
              <a:ext cx="238125"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MONROE</a:t>
              </a:r>
              <a:endParaRPr lang="en-US" sz="2400" dirty="0">
                <a:solidFill>
                  <a:schemeClr val="tx1"/>
                </a:solidFill>
              </a:endParaRPr>
            </a:p>
          </p:txBody>
        </p:sp>
        <p:sp>
          <p:nvSpPr>
            <p:cNvPr id="159" name="Rectangle 4957"/>
            <p:cNvSpPr>
              <a:spLocks noChangeArrowheads="1"/>
            </p:cNvSpPr>
            <p:nvPr/>
          </p:nvSpPr>
          <p:spPr bwMode="auto">
            <a:xfrm>
              <a:off x="6780213" y="1684338"/>
              <a:ext cx="287337"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HAMILTON</a:t>
              </a:r>
              <a:endParaRPr lang="en-US" sz="2400" dirty="0">
                <a:solidFill>
                  <a:schemeClr val="tx1"/>
                </a:solidFill>
              </a:endParaRPr>
            </a:p>
          </p:txBody>
        </p:sp>
        <p:sp>
          <p:nvSpPr>
            <p:cNvPr id="160" name="Rectangle 4958"/>
            <p:cNvSpPr>
              <a:spLocks noChangeArrowheads="1"/>
            </p:cNvSpPr>
            <p:nvPr/>
          </p:nvSpPr>
          <p:spPr bwMode="auto">
            <a:xfrm>
              <a:off x="6683375" y="2366963"/>
              <a:ext cx="158750"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DIXIE</a:t>
              </a:r>
              <a:endParaRPr lang="en-US" sz="2400" dirty="0">
                <a:solidFill>
                  <a:schemeClr val="tx1"/>
                </a:solidFill>
              </a:endParaRPr>
            </a:p>
          </p:txBody>
        </p:sp>
        <p:sp>
          <p:nvSpPr>
            <p:cNvPr id="161" name="Rectangle 4959"/>
            <p:cNvSpPr>
              <a:spLocks noChangeArrowheads="1"/>
            </p:cNvSpPr>
            <p:nvPr/>
          </p:nvSpPr>
          <p:spPr bwMode="auto">
            <a:xfrm>
              <a:off x="6989763" y="2551113"/>
              <a:ext cx="15716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LEVY</a:t>
              </a:r>
              <a:endParaRPr lang="en-US" sz="2400" dirty="0">
                <a:solidFill>
                  <a:schemeClr val="tx1"/>
                </a:solidFill>
              </a:endParaRPr>
            </a:p>
          </p:txBody>
        </p:sp>
        <p:sp>
          <p:nvSpPr>
            <p:cNvPr id="162" name="Rectangle 4960"/>
            <p:cNvSpPr>
              <a:spLocks noChangeArrowheads="1"/>
            </p:cNvSpPr>
            <p:nvPr/>
          </p:nvSpPr>
          <p:spPr bwMode="auto">
            <a:xfrm>
              <a:off x="7340600" y="2660650"/>
              <a:ext cx="222250"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MARION</a:t>
              </a:r>
              <a:endParaRPr lang="en-US" sz="2400" dirty="0">
                <a:solidFill>
                  <a:schemeClr val="tx1"/>
                </a:solidFill>
              </a:endParaRPr>
            </a:p>
          </p:txBody>
        </p:sp>
        <p:sp>
          <p:nvSpPr>
            <p:cNvPr id="163" name="Rectangle 4961"/>
            <p:cNvSpPr>
              <a:spLocks noChangeArrowheads="1"/>
            </p:cNvSpPr>
            <p:nvPr/>
          </p:nvSpPr>
          <p:spPr bwMode="auto">
            <a:xfrm>
              <a:off x="8140700" y="3913188"/>
              <a:ext cx="3587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OKEECHOBEE</a:t>
              </a:r>
              <a:endParaRPr lang="en-US" sz="2400" dirty="0">
                <a:solidFill>
                  <a:schemeClr val="tx1"/>
                </a:solidFill>
              </a:endParaRPr>
            </a:p>
          </p:txBody>
        </p:sp>
        <p:sp>
          <p:nvSpPr>
            <p:cNvPr id="164" name="Rectangle 4962"/>
            <p:cNvSpPr>
              <a:spLocks noChangeArrowheads="1"/>
            </p:cNvSpPr>
            <p:nvPr/>
          </p:nvSpPr>
          <p:spPr bwMode="auto">
            <a:xfrm>
              <a:off x="7881938" y="4041775"/>
              <a:ext cx="312737"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HIGHLANDS</a:t>
              </a:r>
              <a:endParaRPr lang="en-US" sz="2400" dirty="0">
                <a:solidFill>
                  <a:schemeClr val="tx1"/>
                </a:solidFill>
              </a:endParaRPr>
            </a:p>
          </p:txBody>
        </p:sp>
        <p:sp>
          <p:nvSpPr>
            <p:cNvPr id="165" name="Rectangle 4963"/>
            <p:cNvSpPr>
              <a:spLocks noChangeArrowheads="1"/>
            </p:cNvSpPr>
            <p:nvPr/>
          </p:nvSpPr>
          <p:spPr bwMode="auto">
            <a:xfrm>
              <a:off x="7950200" y="4340225"/>
              <a:ext cx="217488"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GLADES</a:t>
              </a:r>
              <a:endParaRPr lang="en-US" sz="2400" dirty="0">
                <a:solidFill>
                  <a:schemeClr val="tx1"/>
                </a:solidFill>
              </a:endParaRPr>
            </a:p>
          </p:txBody>
        </p:sp>
        <p:sp>
          <p:nvSpPr>
            <p:cNvPr id="166" name="Rectangle 4964"/>
            <p:cNvSpPr>
              <a:spLocks noChangeArrowheads="1"/>
            </p:cNvSpPr>
            <p:nvPr/>
          </p:nvSpPr>
          <p:spPr bwMode="auto">
            <a:xfrm>
              <a:off x="7996238" y="4557713"/>
              <a:ext cx="231775"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HENDRY</a:t>
              </a:r>
              <a:endParaRPr lang="en-US" sz="2400" dirty="0">
                <a:solidFill>
                  <a:schemeClr val="tx1"/>
                </a:solidFill>
              </a:endParaRPr>
            </a:p>
          </p:txBody>
        </p:sp>
        <p:sp>
          <p:nvSpPr>
            <p:cNvPr id="167" name="Rectangle 4965"/>
            <p:cNvSpPr>
              <a:spLocks noChangeArrowheads="1"/>
            </p:cNvSpPr>
            <p:nvPr/>
          </p:nvSpPr>
          <p:spPr bwMode="auto">
            <a:xfrm>
              <a:off x="3852863" y="1373188"/>
              <a:ext cx="280987"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ESCAMBIA</a:t>
              </a:r>
              <a:endParaRPr lang="en-US" sz="2400" dirty="0">
                <a:solidFill>
                  <a:schemeClr val="tx1"/>
                </a:solidFill>
              </a:endParaRPr>
            </a:p>
          </p:txBody>
        </p:sp>
        <p:sp>
          <p:nvSpPr>
            <p:cNvPr id="168" name="Rectangle 4966"/>
            <p:cNvSpPr>
              <a:spLocks noChangeArrowheads="1"/>
            </p:cNvSpPr>
            <p:nvPr/>
          </p:nvSpPr>
          <p:spPr bwMode="auto">
            <a:xfrm>
              <a:off x="5006975" y="1392238"/>
              <a:ext cx="228600"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HOLMES</a:t>
              </a:r>
              <a:endParaRPr lang="en-US" sz="2400" dirty="0">
                <a:solidFill>
                  <a:schemeClr val="tx1"/>
                </a:solidFill>
              </a:endParaRPr>
            </a:p>
          </p:txBody>
        </p:sp>
        <p:sp>
          <p:nvSpPr>
            <p:cNvPr id="169" name="Rectangle 4967"/>
            <p:cNvSpPr>
              <a:spLocks noChangeArrowheads="1"/>
            </p:cNvSpPr>
            <p:nvPr/>
          </p:nvSpPr>
          <p:spPr bwMode="auto">
            <a:xfrm>
              <a:off x="5924550" y="1768475"/>
              <a:ext cx="157163"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LEON</a:t>
              </a:r>
              <a:endParaRPr lang="en-US" sz="2400" dirty="0">
                <a:solidFill>
                  <a:schemeClr val="tx1"/>
                </a:solidFill>
              </a:endParaRPr>
            </a:p>
          </p:txBody>
        </p:sp>
        <p:sp>
          <p:nvSpPr>
            <p:cNvPr id="170" name="Rectangle 4968"/>
            <p:cNvSpPr>
              <a:spLocks noChangeArrowheads="1"/>
            </p:cNvSpPr>
            <p:nvPr/>
          </p:nvSpPr>
          <p:spPr bwMode="auto">
            <a:xfrm>
              <a:off x="6175375" y="1714500"/>
              <a:ext cx="298450"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JEFFERSON</a:t>
              </a:r>
              <a:endParaRPr lang="en-US" sz="2400" dirty="0">
                <a:solidFill>
                  <a:schemeClr val="tx1"/>
                </a:solidFill>
              </a:endParaRPr>
            </a:p>
          </p:txBody>
        </p:sp>
        <p:sp>
          <p:nvSpPr>
            <p:cNvPr id="171" name="Rectangle 4969"/>
            <p:cNvSpPr>
              <a:spLocks noChangeArrowheads="1"/>
            </p:cNvSpPr>
            <p:nvPr/>
          </p:nvSpPr>
          <p:spPr bwMode="auto">
            <a:xfrm>
              <a:off x="7929563" y="2671763"/>
              <a:ext cx="23971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VOLUSIA</a:t>
              </a:r>
              <a:endParaRPr lang="en-US" sz="2400" dirty="0">
                <a:solidFill>
                  <a:schemeClr val="tx1"/>
                </a:solidFill>
              </a:endParaRPr>
            </a:p>
          </p:txBody>
        </p:sp>
        <p:sp>
          <p:nvSpPr>
            <p:cNvPr id="172" name="Rectangle 4970"/>
            <p:cNvSpPr>
              <a:spLocks noChangeArrowheads="1"/>
            </p:cNvSpPr>
            <p:nvPr/>
          </p:nvSpPr>
          <p:spPr bwMode="auto">
            <a:xfrm>
              <a:off x="7158038" y="2917825"/>
              <a:ext cx="198437"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CITRUS</a:t>
              </a:r>
              <a:endParaRPr lang="en-US" sz="2400" dirty="0">
                <a:solidFill>
                  <a:schemeClr val="tx1"/>
                </a:solidFill>
              </a:endParaRPr>
            </a:p>
          </p:txBody>
        </p:sp>
        <p:sp>
          <p:nvSpPr>
            <p:cNvPr id="173" name="Rectangle 4971"/>
            <p:cNvSpPr>
              <a:spLocks noChangeArrowheads="1"/>
            </p:cNvSpPr>
            <p:nvPr/>
          </p:nvSpPr>
          <p:spPr bwMode="auto">
            <a:xfrm>
              <a:off x="7942263" y="3033713"/>
              <a:ext cx="277812"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SEMINOLE</a:t>
              </a:r>
              <a:endParaRPr lang="en-US" sz="2400" dirty="0">
                <a:solidFill>
                  <a:schemeClr val="tx1"/>
                </a:solidFill>
              </a:endParaRPr>
            </a:p>
          </p:txBody>
        </p:sp>
        <p:sp>
          <p:nvSpPr>
            <p:cNvPr id="174" name="Rectangle 4972"/>
            <p:cNvSpPr>
              <a:spLocks noChangeArrowheads="1"/>
            </p:cNvSpPr>
            <p:nvPr/>
          </p:nvSpPr>
          <p:spPr bwMode="auto">
            <a:xfrm>
              <a:off x="7891463" y="3184525"/>
              <a:ext cx="231775"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ORANGE</a:t>
              </a:r>
              <a:endParaRPr lang="en-US" sz="2400" dirty="0">
                <a:solidFill>
                  <a:schemeClr val="tx1"/>
                </a:solidFill>
              </a:endParaRPr>
            </a:p>
          </p:txBody>
        </p:sp>
        <p:sp>
          <p:nvSpPr>
            <p:cNvPr id="175" name="Rectangle 4973"/>
            <p:cNvSpPr>
              <a:spLocks noChangeArrowheads="1"/>
            </p:cNvSpPr>
            <p:nvPr/>
          </p:nvSpPr>
          <p:spPr bwMode="auto">
            <a:xfrm>
              <a:off x="8342313" y="3730625"/>
              <a:ext cx="363537" cy="68263"/>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INDIAN RIVER</a:t>
              </a:r>
              <a:endParaRPr lang="en-US" sz="2400" dirty="0">
                <a:solidFill>
                  <a:schemeClr val="tx1"/>
                </a:solidFill>
              </a:endParaRPr>
            </a:p>
          </p:txBody>
        </p:sp>
        <p:sp>
          <p:nvSpPr>
            <p:cNvPr id="176" name="Rectangle 4974"/>
            <p:cNvSpPr>
              <a:spLocks noChangeArrowheads="1"/>
            </p:cNvSpPr>
            <p:nvPr/>
          </p:nvSpPr>
          <p:spPr bwMode="auto">
            <a:xfrm>
              <a:off x="8513763" y="4176713"/>
              <a:ext cx="217487" cy="68262"/>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MARTIN</a:t>
              </a:r>
              <a:endParaRPr lang="en-US" sz="2400" dirty="0">
                <a:solidFill>
                  <a:schemeClr val="tx1"/>
                </a:solidFill>
              </a:endParaRPr>
            </a:p>
          </p:txBody>
        </p:sp>
        <p:sp>
          <p:nvSpPr>
            <p:cNvPr id="177" name="Rectangle 4976"/>
            <p:cNvSpPr>
              <a:spLocks noChangeArrowheads="1"/>
            </p:cNvSpPr>
            <p:nvPr/>
          </p:nvSpPr>
          <p:spPr bwMode="auto">
            <a:xfrm>
              <a:off x="4408488" y="1514475"/>
              <a:ext cx="292100" cy="69850"/>
            </a:xfrm>
            <a:prstGeom prst="rect">
              <a:avLst/>
            </a:prstGeom>
            <a:noFill/>
            <a:ln w="9525">
              <a:noFill/>
              <a:miter lim="800000"/>
              <a:headEnd/>
              <a:tailEnd/>
            </a:ln>
          </p:spPr>
          <p:txBody>
            <a:bodyPr wrap="none" lIns="0" tIns="0" rIns="0" bIns="0">
              <a:spAutoFit/>
            </a:bodyPr>
            <a:lstStyle/>
            <a:p>
              <a:r>
                <a:rPr lang="en-US" sz="300" dirty="0">
                  <a:solidFill>
                    <a:srgbClr val="000000"/>
                  </a:solidFill>
                  <a:latin typeface="Times"/>
                </a:rPr>
                <a:t>OKALOOSA</a:t>
              </a:r>
              <a:endParaRPr lang="en-US" sz="2400" dirty="0">
                <a:solidFill>
                  <a:schemeClr val="tx1"/>
                </a:solidFill>
              </a:endParaRPr>
            </a:p>
          </p:txBody>
        </p:sp>
        <p:sp>
          <p:nvSpPr>
            <p:cNvPr id="178" name="Oval 4977"/>
            <p:cNvSpPr>
              <a:spLocks noChangeArrowheads="1"/>
            </p:cNvSpPr>
            <p:nvPr/>
          </p:nvSpPr>
          <p:spPr bwMode="auto">
            <a:xfrm>
              <a:off x="7140575" y="3771900"/>
              <a:ext cx="77788"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79" name="Oval 4978"/>
            <p:cNvSpPr>
              <a:spLocks noChangeArrowheads="1"/>
            </p:cNvSpPr>
            <p:nvPr/>
          </p:nvSpPr>
          <p:spPr bwMode="auto">
            <a:xfrm>
              <a:off x="7038975" y="3721100"/>
              <a:ext cx="76200"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0" name="Freeform 4979"/>
            <p:cNvSpPr>
              <a:spLocks/>
            </p:cNvSpPr>
            <p:nvPr/>
          </p:nvSpPr>
          <p:spPr bwMode="auto">
            <a:xfrm>
              <a:off x="7072313" y="3644900"/>
              <a:ext cx="146050" cy="139700"/>
            </a:xfrm>
            <a:custGeom>
              <a:avLst/>
              <a:gdLst>
                <a:gd name="T0" fmla="*/ 113407837 w 92"/>
                <a:gd name="T1" fmla="*/ 0 h 88"/>
                <a:gd name="T2" fmla="*/ 138607804 w 92"/>
                <a:gd name="T3" fmla="*/ 88206257 h 88"/>
                <a:gd name="T4" fmla="*/ 231854397 w 92"/>
                <a:gd name="T5" fmla="*/ 85685308 h 88"/>
                <a:gd name="T6" fmla="*/ 153728736 w 92"/>
                <a:gd name="T7" fmla="*/ 133567491 h 88"/>
                <a:gd name="T8" fmla="*/ 186491550 w 92"/>
                <a:gd name="T9" fmla="*/ 221773772 h 88"/>
                <a:gd name="T10" fmla="*/ 113407837 w 92"/>
                <a:gd name="T11" fmla="*/ 161289994 h 88"/>
                <a:gd name="T12" fmla="*/ 40322499 w 92"/>
                <a:gd name="T13" fmla="*/ 221773772 h 88"/>
                <a:gd name="T14" fmla="*/ 75604687 w 92"/>
                <a:gd name="T15" fmla="*/ 133567491 h 88"/>
                <a:gd name="T16" fmla="*/ 0 w 92"/>
                <a:gd name="T17" fmla="*/ 85685308 h 88"/>
                <a:gd name="T18" fmla="*/ 88206258 w 92"/>
                <a:gd name="T19" fmla="*/ 88206257 h 88"/>
                <a:gd name="T20" fmla="*/ 113407837 w 92"/>
                <a:gd name="T21" fmla="*/ 0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88"/>
                <a:gd name="T35" fmla="*/ 92 w 92"/>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88">
                  <a:moveTo>
                    <a:pt x="45" y="0"/>
                  </a:moveTo>
                  <a:lnTo>
                    <a:pt x="55" y="35"/>
                  </a:lnTo>
                  <a:lnTo>
                    <a:pt x="92" y="34"/>
                  </a:lnTo>
                  <a:lnTo>
                    <a:pt x="61" y="53"/>
                  </a:lnTo>
                  <a:lnTo>
                    <a:pt x="74" y="88"/>
                  </a:lnTo>
                  <a:lnTo>
                    <a:pt x="45" y="64"/>
                  </a:lnTo>
                  <a:lnTo>
                    <a:pt x="16" y="88"/>
                  </a:lnTo>
                  <a:lnTo>
                    <a:pt x="30" y="53"/>
                  </a:lnTo>
                  <a:lnTo>
                    <a:pt x="0" y="34"/>
                  </a:lnTo>
                  <a:lnTo>
                    <a:pt x="35" y="35"/>
                  </a:lnTo>
                  <a:lnTo>
                    <a:pt x="45" y="0"/>
                  </a:lnTo>
                  <a:close/>
                </a:path>
              </a:pathLst>
            </a:cu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1" name="Oval 4980"/>
            <p:cNvSpPr>
              <a:spLocks noChangeArrowheads="1"/>
            </p:cNvSpPr>
            <p:nvPr/>
          </p:nvSpPr>
          <p:spPr bwMode="auto">
            <a:xfrm>
              <a:off x="7426325" y="4262438"/>
              <a:ext cx="76200"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2" name="Oval 4981"/>
            <p:cNvSpPr>
              <a:spLocks noChangeArrowheads="1"/>
            </p:cNvSpPr>
            <p:nvPr/>
          </p:nvSpPr>
          <p:spPr bwMode="auto">
            <a:xfrm>
              <a:off x="8785225" y="4251325"/>
              <a:ext cx="76200"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3" name="Oval 4982"/>
            <p:cNvSpPr>
              <a:spLocks noChangeArrowheads="1"/>
            </p:cNvSpPr>
            <p:nvPr/>
          </p:nvSpPr>
          <p:spPr bwMode="auto">
            <a:xfrm>
              <a:off x="8421688" y="3413125"/>
              <a:ext cx="77787"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4" name="Oval 4983"/>
            <p:cNvSpPr>
              <a:spLocks noChangeArrowheads="1"/>
            </p:cNvSpPr>
            <p:nvPr/>
          </p:nvSpPr>
          <p:spPr bwMode="auto">
            <a:xfrm>
              <a:off x="7675563" y="1757363"/>
              <a:ext cx="76200"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5" name="Oval 4984"/>
            <p:cNvSpPr>
              <a:spLocks noChangeArrowheads="1"/>
            </p:cNvSpPr>
            <p:nvPr/>
          </p:nvSpPr>
          <p:spPr bwMode="auto">
            <a:xfrm>
              <a:off x="6794500" y="2670175"/>
              <a:ext cx="76200"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6" name="Oval 4985"/>
            <p:cNvSpPr>
              <a:spLocks noChangeArrowheads="1"/>
            </p:cNvSpPr>
            <p:nvPr/>
          </p:nvSpPr>
          <p:spPr bwMode="auto">
            <a:xfrm>
              <a:off x="5543550" y="2244725"/>
              <a:ext cx="77788"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7" name="Oval 4986"/>
            <p:cNvSpPr>
              <a:spLocks noChangeArrowheads="1"/>
            </p:cNvSpPr>
            <p:nvPr/>
          </p:nvSpPr>
          <p:spPr bwMode="auto">
            <a:xfrm>
              <a:off x="8355013" y="5872163"/>
              <a:ext cx="77787"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8" name="Oval 4987"/>
            <p:cNvSpPr>
              <a:spLocks noChangeArrowheads="1"/>
            </p:cNvSpPr>
            <p:nvPr/>
          </p:nvSpPr>
          <p:spPr bwMode="auto">
            <a:xfrm>
              <a:off x="8162925" y="5940425"/>
              <a:ext cx="77788"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89" name="Oval 4988"/>
            <p:cNvSpPr>
              <a:spLocks noChangeArrowheads="1"/>
            </p:cNvSpPr>
            <p:nvPr/>
          </p:nvSpPr>
          <p:spPr bwMode="auto">
            <a:xfrm>
              <a:off x="4064000" y="1676400"/>
              <a:ext cx="77788" cy="76200"/>
            </a:xfrm>
            <a:prstGeom prst="ellipse">
              <a:avLst/>
            </a:prstGeom>
            <a:solidFill>
              <a:srgbClr val="FF0000"/>
            </a:solidFill>
            <a:ln w="3175" cap="sq">
              <a:solidFill>
                <a:srgbClr val="000000"/>
              </a:solidFill>
              <a:miter lim="800000"/>
              <a:headEnd/>
              <a:tailEnd/>
            </a:ln>
          </p:spPr>
          <p:txBody>
            <a:bodyPr/>
            <a:lstStyle/>
            <a:p>
              <a:pPr algn="ctr" eaLnBrk="0" hangingPunct="0"/>
              <a:endParaRPr lang="en-US" dirty="0"/>
            </a:p>
          </p:txBody>
        </p:sp>
        <p:sp>
          <p:nvSpPr>
            <p:cNvPr id="190" name="Rectangle 4989"/>
            <p:cNvSpPr>
              <a:spLocks noChangeArrowheads="1"/>
            </p:cNvSpPr>
            <p:nvPr/>
          </p:nvSpPr>
          <p:spPr bwMode="auto">
            <a:xfrm>
              <a:off x="4841875" y="2314575"/>
              <a:ext cx="714375" cy="127000"/>
            </a:xfrm>
            <a:prstGeom prst="rect">
              <a:avLst/>
            </a:prstGeom>
            <a:noFill/>
            <a:ln w="9525">
              <a:noFill/>
              <a:miter lim="800000"/>
              <a:headEnd/>
              <a:tailEnd/>
            </a:ln>
          </p:spPr>
          <p:txBody>
            <a:bodyPr wrap="none" lIns="0" tIns="0" rIns="0" bIns="0">
              <a:spAutoFit/>
            </a:bodyPr>
            <a:lstStyle/>
            <a:p>
              <a:r>
                <a:rPr lang="en-US" sz="600" dirty="0">
                  <a:solidFill>
                    <a:srgbClr val="000000"/>
                  </a:solidFill>
                  <a:latin typeface="Helvetica"/>
                </a:rPr>
                <a:t>Apalachicola Bay</a:t>
              </a:r>
              <a:endParaRPr lang="en-US" sz="2400" dirty="0">
                <a:solidFill>
                  <a:schemeClr val="tx1"/>
                </a:solidFill>
              </a:endParaRPr>
            </a:p>
          </p:txBody>
        </p:sp>
        <p:sp>
          <p:nvSpPr>
            <p:cNvPr id="191" name="Rectangle 4990"/>
            <p:cNvSpPr>
              <a:spLocks noChangeArrowheads="1"/>
            </p:cNvSpPr>
            <p:nvPr/>
          </p:nvSpPr>
          <p:spPr bwMode="auto">
            <a:xfrm>
              <a:off x="4860925" y="2411413"/>
              <a:ext cx="677863" cy="127000"/>
            </a:xfrm>
            <a:prstGeom prst="rect">
              <a:avLst/>
            </a:prstGeom>
            <a:noFill/>
            <a:ln w="9525">
              <a:noFill/>
              <a:miter lim="800000"/>
              <a:headEnd/>
              <a:tailEnd/>
            </a:ln>
          </p:spPr>
          <p:txBody>
            <a:bodyPr wrap="none" lIns="0" tIns="0" rIns="0" bIns="0">
              <a:spAutoFit/>
            </a:bodyPr>
            <a:lstStyle/>
            <a:p>
              <a:r>
                <a:rPr lang="en-US" sz="600" dirty="0">
                  <a:solidFill>
                    <a:srgbClr val="000000"/>
                  </a:solidFill>
                  <a:latin typeface="Helvetica"/>
                </a:rPr>
                <a:t>Field Laboratory</a:t>
              </a:r>
              <a:endParaRPr lang="en-US" sz="2400" dirty="0">
                <a:solidFill>
                  <a:schemeClr val="tx1"/>
                </a:solidFill>
              </a:endParaRPr>
            </a:p>
          </p:txBody>
        </p:sp>
        <p:sp>
          <p:nvSpPr>
            <p:cNvPr id="192" name="Rectangle 4991"/>
            <p:cNvSpPr>
              <a:spLocks noChangeArrowheads="1"/>
            </p:cNvSpPr>
            <p:nvPr/>
          </p:nvSpPr>
          <p:spPr bwMode="auto">
            <a:xfrm>
              <a:off x="5799138" y="2717800"/>
              <a:ext cx="1120775" cy="127000"/>
            </a:xfrm>
            <a:prstGeom prst="rect">
              <a:avLst/>
            </a:prstGeom>
            <a:noFill/>
            <a:ln w="9525">
              <a:noFill/>
              <a:miter lim="800000"/>
              <a:headEnd/>
              <a:tailEnd/>
            </a:ln>
          </p:spPr>
          <p:txBody>
            <a:bodyPr wrap="none" lIns="0" tIns="0" rIns="0" bIns="0">
              <a:spAutoFit/>
            </a:bodyPr>
            <a:lstStyle/>
            <a:p>
              <a:r>
                <a:rPr lang="en-US" sz="600" dirty="0">
                  <a:solidFill>
                    <a:srgbClr val="000000"/>
                  </a:solidFill>
                  <a:latin typeface="Helvetica"/>
                </a:rPr>
                <a:t>Cedar Key Field Laboratory</a:t>
              </a:r>
              <a:endParaRPr lang="en-US" sz="2400" dirty="0">
                <a:solidFill>
                  <a:schemeClr val="tx1"/>
                </a:solidFill>
              </a:endParaRPr>
            </a:p>
          </p:txBody>
        </p:sp>
        <p:sp>
          <p:nvSpPr>
            <p:cNvPr id="193" name="Rectangle 4992"/>
            <p:cNvSpPr>
              <a:spLocks noChangeArrowheads="1"/>
            </p:cNvSpPr>
            <p:nvPr/>
          </p:nvSpPr>
          <p:spPr bwMode="auto">
            <a:xfrm>
              <a:off x="5265738" y="3733800"/>
              <a:ext cx="1290637" cy="92075"/>
            </a:xfrm>
            <a:prstGeom prst="rect">
              <a:avLst/>
            </a:prstGeom>
            <a:noFill/>
            <a:ln w="9525">
              <a:noFill/>
              <a:miter lim="800000"/>
              <a:headEnd/>
              <a:tailEnd/>
            </a:ln>
          </p:spPr>
          <p:txBody>
            <a:bodyPr wrap="none" lIns="0" tIns="0" rIns="0" bIns="0">
              <a:spAutoFit/>
            </a:bodyPr>
            <a:lstStyle/>
            <a:p>
              <a:r>
                <a:rPr lang="en-US" sz="600" dirty="0">
                  <a:solidFill>
                    <a:srgbClr val="000000"/>
                  </a:solidFill>
                  <a:latin typeface="Helvetica"/>
                </a:rPr>
                <a:t>Marine Mammal </a:t>
              </a:r>
              <a:r>
                <a:rPr lang="en-US" sz="600" dirty="0" err="1">
                  <a:solidFill>
                    <a:srgbClr val="000000"/>
                  </a:solidFill>
                  <a:latin typeface="Helvetica"/>
                </a:rPr>
                <a:t>Pathobiology</a:t>
              </a:r>
              <a:r>
                <a:rPr lang="en-US" sz="600">
                  <a:solidFill>
                    <a:srgbClr val="000000"/>
                  </a:solidFill>
                  <a:latin typeface="Helvetica"/>
                </a:rPr>
                <a:t> Laboratory</a:t>
              </a:r>
              <a:endParaRPr lang="en-US" sz="2400">
                <a:solidFill>
                  <a:schemeClr val="tx1"/>
                </a:solidFill>
              </a:endParaRPr>
            </a:p>
          </p:txBody>
        </p:sp>
        <p:sp>
          <p:nvSpPr>
            <p:cNvPr id="194" name="Rectangle 4993"/>
            <p:cNvSpPr>
              <a:spLocks noChangeArrowheads="1"/>
            </p:cNvSpPr>
            <p:nvPr/>
          </p:nvSpPr>
          <p:spPr bwMode="auto">
            <a:xfrm>
              <a:off x="5554663" y="3557588"/>
              <a:ext cx="1350962"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Florida Marine Research Institute</a:t>
              </a:r>
              <a:endParaRPr lang="en-US" sz="2400">
                <a:solidFill>
                  <a:schemeClr val="tx1"/>
                </a:solidFill>
              </a:endParaRPr>
            </a:p>
          </p:txBody>
        </p:sp>
        <p:sp>
          <p:nvSpPr>
            <p:cNvPr id="195" name="Rectangle 4994"/>
            <p:cNvSpPr>
              <a:spLocks noChangeArrowheads="1"/>
            </p:cNvSpPr>
            <p:nvPr/>
          </p:nvSpPr>
          <p:spPr bwMode="auto">
            <a:xfrm>
              <a:off x="5445125" y="3895725"/>
              <a:ext cx="1538288"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Stock Enhancement Research Facility</a:t>
              </a:r>
              <a:endParaRPr lang="en-US" sz="2400">
                <a:solidFill>
                  <a:schemeClr val="tx1"/>
                </a:solidFill>
              </a:endParaRPr>
            </a:p>
          </p:txBody>
        </p:sp>
        <p:sp>
          <p:nvSpPr>
            <p:cNvPr id="196" name="Rectangle 4995"/>
            <p:cNvSpPr>
              <a:spLocks noChangeArrowheads="1"/>
            </p:cNvSpPr>
            <p:nvPr/>
          </p:nvSpPr>
          <p:spPr bwMode="auto">
            <a:xfrm>
              <a:off x="5924550" y="4295775"/>
              <a:ext cx="1358900"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Charlotte Harbor Field Laboratory</a:t>
              </a:r>
              <a:endParaRPr lang="en-US" sz="2400">
                <a:solidFill>
                  <a:schemeClr val="tx1"/>
                </a:solidFill>
              </a:endParaRPr>
            </a:p>
          </p:txBody>
        </p:sp>
        <p:sp>
          <p:nvSpPr>
            <p:cNvPr id="197" name="Rectangle 4996"/>
            <p:cNvSpPr>
              <a:spLocks noChangeArrowheads="1"/>
            </p:cNvSpPr>
            <p:nvPr/>
          </p:nvSpPr>
          <p:spPr bwMode="auto">
            <a:xfrm>
              <a:off x="7007225" y="6253163"/>
              <a:ext cx="1385888"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South Florida Regional Laboratory</a:t>
              </a:r>
              <a:endParaRPr lang="en-US" sz="2400">
                <a:solidFill>
                  <a:schemeClr val="tx1"/>
                </a:solidFill>
              </a:endParaRPr>
            </a:p>
          </p:txBody>
        </p:sp>
        <p:sp>
          <p:nvSpPr>
            <p:cNvPr id="198" name="Rectangle 4997"/>
            <p:cNvSpPr>
              <a:spLocks noChangeArrowheads="1"/>
            </p:cNvSpPr>
            <p:nvPr/>
          </p:nvSpPr>
          <p:spPr bwMode="auto">
            <a:xfrm>
              <a:off x="7662863" y="6423025"/>
              <a:ext cx="981075"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Keys Marine Laboratory</a:t>
              </a:r>
              <a:endParaRPr lang="en-US" sz="2400">
                <a:solidFill>
                  <a:schemeClr val="tx1"/>
                </a:solidFill>
              </a:endParaRPr>
            </a:p>
          </p:txBody>
        </p:sp>
        <p:sp>
          <p:nvSpPr>
            <p:cNvPr id="199" name="Rectangle 4998"/>
            <p:cNvSpPr>
              <a:spLocks noChangeArrowheads="1"/>
            </p:cNvSpPr>
            <p:nvPr/>
          </p:nvSpPr>
          <p:spPr bwMode="auto">
            <a:xfrm>
              <a:off x="8715375" y="3381375"/>
              <a:ext cx="409575"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Tequesta</a:t>
              </a:r>
              <a:endParaRPr lang="en-US" sz="2400">
                <a:solidFill>
                  <a:schemeClr val="tx1"/>
                </a:solidFill>
              </a:endParaRPr>
            </a:p>
          </p:txBody>
        </p:sp>
        <p:sp>
          <p:nvSpPr>
            <p:cNvPr id="200" name="Rectangle 4999"/>
            <p:cNvSpPr>
              <a:spLocks noChangeArrowheads="1"/>
            </p:cNvSpPr>
            <p:nvPr/>
          </p:nvSpPr>
          <p:spPr bwMode="auto">
            <a:xfrm>
              <a:off x="8796338" y="3478213"/>
              <a:ext cx="228600"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Field</a:t>
              </a:r>
              <a:endParaRPr lang="en-US" sz="2400">
                <a:solidFill>
                  <a:schemeClr val="tx1"/>
                </a:solidFill>
              </a:endParaRPr>
            </a:p>
          </p:txBody>
        </p:sp>
        <p:sp>
          <p:nvSpPr>
            <p:cNvPr id="201" name="Rectangle 5000"/>
            <p:cNvSpPr>
              <a:spLocks noChangeArrowheads="1"/>
            </p:cNvSpPr>
            <p:nvPr/>
          </p:nvSpPr>
          <p:spPr bwMode="auto">
            <a:xfrm>
              <a:off x="8689975" y="3571875"/>
              <a:ext cx="461963" cy="127000"/>
            </a:xfrm>
            <a:prstGeom prst="rect">
              <a:avLst/>
            </a:prstGeom>
            <a:noFill/>
            <a:ln w="9525">
              <a:noFill/>
              <a:miter lim="800000"/>
              <a:headEnd/>
              <a:tailEnd/>
            </a:ln>
          </p:spPr>
          <p:txBody>
            <a:bodyPr wrap="none" lIns="0" tIns="0" rIns="0" bIns="0">
              <a:spAutoFit/>
            </a:bodyPr>
            <a:lstStyle/>
            <a:p>
              <a:r>
                <a:rPr lang="en-US" sz="700">
                  <a:solidFill>
                    <a:srgbClr val="000000"/>
                  </a:solidFill>
                  <a:latin typeface="Helvetica"/>
                </a:rPr>
                <a:t>Laboratory</a:t>
              </a:r>
              <a:endParaRPr lang="en-US" sz="2400">
                <a:solidFill>
                  <a:schemeClr val="tx1"/>
                </a:solidFill>
              </a:endParaRPr>
            </a:p>
          </p:txBody>
        </p:sp>
        <p:sp>
          <p:nvSpPr>
            <p:cNvPr id="202" name="Rectangle 5001"/>
            <p:cNvSpPr>
              <a:spLocks noChangeArrowheads="1"/>
            </p:cNvSpPr>
            <p:nvPr/>
          </p:nvSpPr>
          <p:spPr bwMode="auto">
            <a:xfrm>
              <a:off x="8431213" y="2530475"/>
              <a:ext cx="731837" cy="127000"/>
            </a:xfrm>
            <a:prstGeom prst="rect">
              <a:avLst/>
            </a:prstGeom>
            <a:noFill/>
            <a:ln w="9525">
              <a:noFill/>
              <a:miter lim="800000"/>
              <a:headEnd/>
              <a:tailEnd/>
            </a:ln>
          </p:spPr>
          <p:txBody>
            <a:bodyPr wrap="none" lIns="0" tIns="0" rIns="0" bIns="0">
              <a:spAutoFit/>
            </a:bodyPr>
            <a:lstStyle/>
            <a:p>
              <a:r>
                <a:rPr lang="en-US" sz="700">
                  <a:solidFill>
                    <a:srgbClr val="000000"/>
                  </a:solidFill>
                  <a:latin typeface="Helvetica"/>
                </a:rPr>
                <a:t>Melbourne Beach</a:t>
              </a:r>
              <a:endParaRPr lang="en-US" sz="2400">
                <a:solidFill>
                  <a:schemeClr val="tx1"/>
                </a:solidFill>
              </a:endParaRPr>
            </a:p>
          </p:txBody>
        </p:sp>
        <p:sp>
          <p:nvSpPr>
            <p:cNvPr id="203" name="Rectangle 5002"/>
            <p:cNvSpPr>
              <a:spLocks noChangeArrowheads="1"/>
            </p:cNvSpPr>
            <p:nvPr/>
          </p:nvSpPr>
          <p:spPr bwMode="auto">
            <a:xfrm>
              <a:off x="8455025" y="2627313"/>
              <a:ext cx="677863"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Field Laboratory</a:t>
              </a:r>
              <a:endParaRPr lang="en-US" sz="2400">
                <a:solidFill>
                  <a:schemeClr val="tx1"/>
                </a:solidFill>
              </a:endParaRPr>
            </a:p>
          </p:txBody>
        </p:sp>
        <p:sp>
          <p:nvSpPr>
            <p:cNvPr id="204" name="Rectangle 5003"/>
            <p:cNvSpPr>
              <a:spLocks noChangeArrowheads="1"/>
            </p:cNvSpPr>
            <p:nvPr/>
          </p:nvSpPr>
          <p:spPr bwMode="auto">
            <a:xfrm>
              <a:off x="8724900" y="2725738"/>
              <a:ext cx="98425"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&amp;</a:t>
              </a:r>
              <a:endParaRPr lang="en-US" sz="2400">
                <a:solidFill>
                  <a:schemeClr val="tx1"/>
                </a:solidFill>
              </a:endParaRPr>
            </a:p>
          </p:txBody>
        </p:sp>
        <p:sp>
          <p:nvSpPr>
            <p:cNvPr id="205" name="Rectangle 5004"/>
            <p:cNvSpPr>
              <a:spLocks noChangeArrowheads="1"/>
            </p:cNvSpPr>
            <p:nvPr/>
          </p:nvSpPr>
          <p:spPr bwMode="auto">
            <a:xfrm>
              <a:off x="8532813" y="2822575"/>
              <a:ext cx="514350"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Indian River</a:t>
              </a:r>
              <a:endParaRPr lang="en-US" sz="2400">
                <a:solidFill>
                  <a:schemeClr val="tx1"/>
                </a:solidFill>
              </a:endParaRPr>
            </a:p>
          </p:txBody>
        </p:sp>
        <p:sp>
          <p:nvSpPr>
            <p:cNvPr id="206" name="Rectangle 5005"/>
            <p:cNvSpPr>
              <a:spLocks noChangeArrowheads="1"/>
            </p:cNvSpPr>
            <p:nvPr/>
          </p:nvSpPr>
          <p:spPr bwMode="auto">
            <a:xfrm>
              <a:off x="8455025" y="2919413"/>
              <a:ext cx="677863"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Field Laboratory</a:t>
              </a:r>
              <a:endParaRPr lang="en-US" sz="2400">
                <a:solidFill>
                  <a:schemeClr val="tx1"/>
                </a:solidFill>
              </a:endParaRPr>
            </a:p>
          </p:txBody>
        </p:sp>
        <p:sp>
          <p:nvSpPr>
            <p:cNvPr id="207" name="Rectangle 5006"/>
            <p:cNvSpPr>
              <a:spLocks noChangeArrowheads="1"/>
            </p:cNvSpPr>
            <p:nvPr/>
          </p:nvSpPr>
          <p:spPr bwMode="auto">
            <a:xfrm>
              <a:off x="8037513" y="1624013"/>
              <a:ext cx="514350"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Jacksonville</a:t>
              </a:r>
              <a:endParaRPr lang="en-US" sz="2400">
                <a:solidFill>
                  <a:schemeClr val="tx1"/>
                </a:solidFill>
              </a:endParaRPr>
            </a:p>
          </p:txBody>
        </p:sp>
        <p:sp>
          <p:nvSpPr>
            <p:cNvPr id="208" name="Rectangle 5007"/>
            <p:cNvSpPr>
              <a:spLocks noChangeArrowheads="1"/>
            </p:cNvSpPr>
            <p:nvPr/>
          </p:nvSpPr>
          <p:spPr bwMode="auto">
            <a:xfrm>
              <a:off x="7962900" y="1717675"/>
              <a:ext cx="677863" cy="127000"/>
            </a:xfrm>
            <a:prstGeom prst="rect">
              <a:avLst/>
            </a:prstGeom>
            <a:noFill/>
            <a:ln w="9525">
              <a:noFill/>
              <a:miter lim="800000"/>
              <a:headEnd/>
              <a:tailEnd/>
            </a:ln>
          </p:spPr>
          <p:txBody>
            <a:bodyPr wrap="none" lIns="0" tIns="0" rIns="0" bIns="0">
              <a:spAutoFit/>
            </a:bodyPr>
            <a:lstStyle/>
            <a:p>
              <a:r>
                <a:rPr lang="en-US" sz="700">
                  <a:solidFill>
                    <a:srgbClr val="000000"/>
                  </a:solidFill>
                  <a:latin typeface="Helvetica"/>
                </a:rPr>
                <a:t>Field Laboratory</a:t>
              </a:r>
              <a:endParaRPr lang="en-US" sz="2400">
                <a:solidFill>
                  <a:schemeClr val="tx1"/>
                </a:solidFill>
              </a:endParaRPr>
            </a:p>
          </p:txBody>
        </p:sp>
        <p:sp>
          <p:nvSpPr>
            <p:cNvPr id="209" name="Line 5008"/>
            <p:cNvSpPr>
              <a:spLocks noChangeShapeType="1"/>
            </p:cNvSpPr>
            <p:nvPr/>
          </p:nvSpPr>
          <p:spPr bwMode="auto">
            <a:xfrm flipV="1">
              <a:off x="7791450" y="1709738"/>
              <a:ext cx="193675" cy="71437"/>
            </a:xfrm>
            <a:prstGeom prst="line">
              <a:avLst/>
            </a:prstGeom>
            <a:noFill/>
            <a:ln w="9525">
              <a:solidFill>
                <a:srgbClr val="000000"/>
              </a:solidFill>
              <a:miter lim="800000"/>
              <a:headEnd/>
              <a:tailEnd/>
            </a:ln>
          </p:spPr>
          <p:txBody>
            <a:bodyPr/>
            <a:lstStyle/>
            <a:p>
              <a:endParaRPr lang="en-US"/>
            </a:p>
          </p:txBody>
        </p:sp>
        <p:sp>
          <p:nvSpPr>
            <p:cNvPr id="210" name="Line 5009"/>
            <p:cNvSpPr>
              <a:spLocks noChangeShapeType="1"/>
            </p:cNvSpPr>
            <p:nvPr/>
          </p:nvSpPr>
          <p:spPr bwMode="auto">
            <a:xfrm flipH="1">
              <a:off x="8499475" y="3040063"/>
              <a:ext cx="277813" cy="334962"/>
            </a:xfrm>
            <a:prstGeom prst="line">
              <a:avLst/>
            </a:prstGeom>
            <a:noFill/>
            <a:ln w="9525">
              <a:solidFill>
                <a:srgbClr val="000000"/>
              </a:solidFill>
              <a:miter lim="800000"/>
              <a:headEnd/>
              <a:tailEnd/>
            </a:ln>
          </p:spPr>
          <p:txBody>
            <a:bodyPr/>
            <a:lstStyle/>
            <a:p>
              <a:endParaRPr lang="en-US"/>
            </a:p>
          </p:txBody>
        </p:sp>
        <p:sp>
          <p:nvSpPr>
            <p:cNvPr id="211" name="Line 5010"/>
            <p:cNvSpPr>
              <a:spLocks noChangeShapeType="1"/>
            </p:cNvSpPr>
            <p:nvPr/>
          </p:nvSpPr>
          <p:spPr bwMode="auto">
            <a:xfrm flipV="1">
              <a:off x="8848725" y="3690938"/>
              <a:ext cx="50800" cy="528637"/>
            </a:xfrm>
            <a:prstGeom prst="line">
              <a:avLst/>
            </a:prstGeom>
            <a:noFill/>
            <a:ln w="9525">
              <a:solidFill>
                <a:srgbClr val="000000"/>
              </a:solidFill>
              <a:miter lim="800000"/>
              <a:headEnd/>
              <a:tailEnd/>
            </a:ln>
          </p:spPr>
          <p:txBody>
            <a:bodyPr/>
            <a:lstStyle/>
            <a:p>
              <a:endParaRPr lang="en-US"/>
            </a:p>
          </p:txBody>
        </p:sp>
        <p:sp>
          <p:nvSpPr>
            <p:cNvPr id="212" name="Line 5011"/>
            <p:cNvSpPr>
              <a:spLocks noChangeShapeType="1"/>
            </p:cNvSpPr>
            <p:nvPr/>
          </p:nvSpPr>
          <p:spPr bwMode="auto">
            <a:xfrm>
              <a:off x="8396288" y="5961063"/>
              <a:ext cx="1587" cy="461962"/>
            </a:xfrm>
            <a:prstGeom prst="line">
              <a:avLst/>
            </a:prstGeom>
            <a:noFill/>
            <a:ln w="9525">
              <a:solidFill>
                <a:srgbClr val="000000"/>
              </a:solidFill>
              <a:miter lim="800000"/>
              <a:headEnd/>
              <a:tailEnd/>
            </a:ln>
          </p:spPr>
          <p:txBody>
            <a:bodyPr/>
            <a:lstStyle/>
            <a:p>
              <a:endParaRPr lang="en-US"/>
            </a:p>
          </p:txBody>
        </p:sp>
        <p:sp>
          <p:nvSpPr>
            <p:cNvPr id="213" name="Line 5012"/>
            <p:cNvSpPr>
              <a:spLocks noChangeShapeType="1"/>
            </p:cNvSpPr>
            <p:nvPr/>
          </p:nvSpPr>
          <p:spPr bwMode="auto">
            <a:xfrm>
              <a:off x="8199438" y="6024563"/>
              <a:ext cx="1587" cy="228600"/>
            </a:xfrm>
            <a:prstGeom prst="line">
              <a:avLst/>
            </a:prstGeom>
            <a:noFill/>
            <a:ln w="9525">
              <a:solidFill>
                <a:srgbClr val="000000"/>
              </a:solidFill>
              <a:miter lim="800000"/>
              <a:headEnd/>
              <a:tailEnd/>
            </a:ln>
          </p:spPr>
          <p:txBody>
            <a:bodyPr/>
            <a:lstStyle/>
            <a:p>
              <a:endParaRPr lang="en-US"/>
            </a:p>
          </p:txBody>
        </p:sp>
        <p:sp>
          <p:nvSpPr>
            <p:cNvPr id="214" name="Line 5013"/>
            <p:cNvSpPr>
              <a:spLocks noChangeShapeType="1"/>
            </p:cNvSpPr>
            <p:nvPr/>
          </p:nvSpPr>
          <p:spPr bwMode="auto">
            <a:xfrm flipH="1">
              <a:off x="7156450" y="4314825"/>
              <a:ext cx="257175" cy="36513"/>
            </a:xfrm>
            <a:prstGeom prst="line">
              <a:avLst/>
            </a:prstGeom>
            <a:noFill/>
            <a:ln w="9525">
              <a:solidFill>
                <a:srgbClr val="000000"/>
              </a:solidFill>
              <a:miter lim="800000"/>
              <a:headEnd/>
              <a:tailEnd/>
            </a:ln>
          </p:spPr>
          <p:txBody>
            <a:bodyPr/>
            <a:lstStyle/>
            <a:p>
              <a:endParaRPr lang="en-US"/>
            </a:p>
          </p:txBody>
        </p:sp>
        <p:sp>
          <p:nvSpPr>
            <p:cNvPr id="215" name="Line 5014"/>
            <p:cNvSpPr>
              <a:spLocks noChangeShapeType="1"/>
            </p:cNvSpPr>
            <p:nvPr/>
          </p:nvSpPr>
          <p:spPr bwMode="auto">
            <a:xfrm flipH="1">
              <a:off x="6843713" y="3832225"/>
              <a:ext cx="292100" cy="122238"/>
            </a:xfrm>
            <a:prstGeom prst="line">
              <a:avLst/>
            </a:prstGeom>
            <a:noFill/>
            <a:ln w="9525">
              <a:solidFill>
                <a:srgbClr val="000000"/>
              </a:solidFill>
              <a:miter lim="800000"/>
              <a:headEnd/>
              <a:tailEnd/>
            </a:ln>
          </p:spPr>
          <p:txBody>
            <a:bodyPr/>
            <a:lstStyle/>
            <a:p>
              <a:endParaRPr lang="en-US"/>
            </a:p>
          </p:txBody>
        </p:sp>
        <p:sp>
          <p:nvSpPr>
            <p:cNvPr id="216" name="Line 5015"/>
            <p:cNvSpPr>
              <a:spLocks noChangeShapeType="1"/>
            </p:cNvSpPr>
            <p:nvPr/>
          </p:nvSpPr>
          <p:spPr bwMode="auto">
            <a:xfrm flipH="1">
              <a:off x="6777038" y="3771900"/>
              <a:ext cx="250825" cy="17463"/>
            </a:xfrm>
            <a:prstGeom prst="line">
              <a:avLst/>
            </a:prstGeom>
            <a:noFill/>
            <a:ln w="9525">
              <a:solidFill>
                <a:srgbClr val="000000"/>
              </a:solidFill>
              <a:miter lim="800000"/>
              <a:headEnd/>
              <a:tailEnd/>
            </a:ln>
          </p:spPr>
          <p:txBody>
            <a:bodyPr/>
            <a:lstStyle/>
            <a:p>
              <a:endParaRPr lang="en-US"/>
            </a:p>
          </p:txBody>
        </p:sp>
        <p:sp>
          <p:nvSpPr>
            <p:cNvPr id="217" name="Line 5016"/>
            <p:cNvSpPr>
              <a:spLocks noChangeShapeType="1"/>
            </p:cNvSpPr>
            <p:nvPr/>
          </p:nvSpPr>
          <p:spPr bwMode="auto">
            <a:xfrm flipH="1" flipV="1">
              <a:off x="6778625" y="3614738"/>
              <a:ext cx="339725" cy="71437"/>
            </a:xfrm>
            <a:prstGeom prst="line">
              <a:avLst/>
            </a:prstGeom>
            <a:noFill/>
            <a:ln w="9525">
              <a:solidFill>
                <a:srgbClr val="000000"/>
              </a:solidFill>
              <a:miter lim="800000"/>
              <a:headEnd/>
              <a:tailEnd/>
            </a:ln>
          </p:spPr>
          <p:txBody>
            <a:bodyPr/>
            <a:lstStyle/>
            <a:p>
              <a:endParaRPr lang="en-US"/>
            </a:p>
          </p:txBody>
        </p:sp>
        <p:sp>
          <p:nvSpPr>
            <p:cNvPr id="218" name="Rectangle 5017"/>
            <p:cNvSpPr>
              <a:spLocks noChangeArrowheads="1"/>
            </p:cNvSpPr>
            <p:nvPr/>
          </p:nvSpPr>
          <p:spPr bwMode="auto">
            <a:xfrm>
              <a:off x="3797300" y="1884363"/>
              <a:ext cx="1114425" cy="127000"/>
            </a:xfrm>
            <a:prstGeom prst="rect">
              <a:avLst/>
            </a:prstGeom>
            <a:noFill/>
            <a:ln w="9525">
              <a:noFill/>
              <a:miter lim="800000"/>
              <a:headEnd/>
              <a:tailEnd/>
            </a:ln>
          </p:spPr>
          <p:txBody>
            <a:bodyPr wrap="none" lIns="0" tIns="0" rIns="0" bIns="0">
              <a:spAutoFit/>
            </a:bodyPr>
            <a:lstStyle/>
            <a:p>
              <a:r>
                <a:rPr lang="en-US" sz="600">
                  <a:solidFill>
                    <a:srgbClr val="000000"/>
                  </a:solidFill>
                  <a:latin typeface="Helvetica"/>
                </a:rPr>
                <a:t>Pensacola Field Laboratory</a:t>
              </a:r>
              <a:endParaRPr lang="en-US" sz="2400">
                <a:solidFill>
                  <a:schemeClr val="tx1"/>
                </a:solidFill>
              </a:endParaRPr>
            </a:p>
          </p:txBody>
        </p:sp>
        <p:sp>
          <p:nvSpPr>
            <p:cNvPr id="219" name="Line 5018"/>
            <p:cNvSpPr>
              <a:spLocks noChangeShapeType="1"/>
            </p:cNvSpPr>
            <p:nvPr/>
          </p:nvSpPr>
          <p:spPr bwMode="auto">
            <a:xfrm>
              <a:off x="4121150" y="1760538"/>
              <a:ext cx="66675" cy="115887"/>
            </a:xfrm>
            <a:prstGeom prst="line">
              <a:avLst/>
            </a:prstGeom>
            <a:noFill/>
            <a:ln w="9525">
              <a:solidFill>
                <a:srgbClr val="000000"/>
              </a:solid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txBox="1">
            <a:spLocks noChangeArrowheads="1"/>
          </p:cNvSpPr>
          <p:nvPr/>
        </p:nvSpPr>
        <p:spPr bwMode="auto">
          <a:xfrm>
            <a:off x="0" y="311150"/>
            <a:ext cx="9143999" cy="984250"/>
          </a:xfrm>
          <a:prstGeom prst="rect">
            <a:avLst/>
          </a:prstGeom>
          <a:noFill/>
          <a:ln w="9525">
            <a:noFill/>
            <a:miter lim="800000"/>
            <a:headEnd/>
            <a:tailEnd/>
          </a:ln>
        </p:spPr>
        <p:txBody>
          <a:bodyPr lIns="90488" tIns="44450" rIns="90488" bIns="44450"/>
          <a:lstStyle/>
          <a:p>
            <a:pPr algn="ctr" eaLnBrk="0" hangingPunct="0">
              <a:lnSpc>
                <a:spcPct val="90000"/>
              </a:lnSpc>
            </a:pPr>
            <a:r>
              <a:rPr lang="en-US" sz="4400" b="1" dirty="0" smtClean="0"/>
              <a:t>Geographic Response Plans</a:t>
            </a:r>
            <a:endParaRPr lang="en-US" sz="4400" b="1" dirty="0"/>
          </a:p>
        </p:txBody>
      </p:sp>
      <p:sp>
        <p:nvSpPr>
          <p:cNvPr id="33794" name="Rectangle 4"/>
          <p:cNvSpPr txBox="1">
            <a:spLocks noChangeArrowheads="1"/>
          </p:cNvSpPr>
          <p:nvPr/>
        </p:nvSpPr>
        <p:spPr bwMode="auto">
          <a:xfrm>
            <a:off x="304800" y="1066800"/>
            <a:ext cx="8458200" cy="4648200"/>
          </a:xfrm>
          <a:prstGeom prst="rect">
            <a:avLst/>
          </a:prstGeom>
          <a:noFill/>
          <a:ln w="12700">
            <a:noFill/>
            <a:miter lim="800000"/>
            <a:headEnd/>
            <a:tailEnd/>
          </a:ln>
        </p:spPr>
        <p:txBody>
          <a:bodyPr lIns="90488" tIns="44450" rIns="90488" bIns="44450"/>
          <a:lstStyle/>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The ACP DOCUMENT </a:t>
            </a:r>
            <a:r>
              <a:rPr lang="en-US" sz="2800" dirty="0"/>
              <a:t>is </a:t>
            </a:r>
            <a:r>
              <a:rPr lang="en-US" sz="2800" dirty="0" smtClean="0"/>
              <a:t>just a DOCUMENT </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The GRP is the MAP-BASED plan for response</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The GRP is TACTICAL and GETS USED</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r>
              <a:rPr lang="en-US" sz="2800" dirty="0"/>
              <a:t>FWRI worked with the USCG to devise a GIS-based approach to the </a:t>
            </a:r>
            <a:r>
              <a:rPr lang="en-US" sz="2800" dirty="0" smtClean="0"/>
              <a:t>GRP mapping</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These GRP data </a:t>
            </a:r>
            <a:r>
              <a:rPr lang="en-US" sz="2800" dirty="0"/>
              <a:t>are now maintained in Enterprise GIS for the Southeast US and Caribbean by </a:t>
            </a:r>
            <a:r>
              <a:rPr lang="en-US" sz="2800" dirty="0" smtClean="0"/>
              <a:t>FWRI and used to produce GRP MAP products for Planning and Responses</a:t>
            </a:r>
          </a:p>
          <a:p>
            <a:pPr marL="342900" indent="-342900" algn="ctr" eaLnBrk="0" hangingPunct="0">
              <a:lnSpc>
                <a:spcPct val="90000"/>
              </a:lnSpc>
              <a:spcBef>
                <a:spcPct val="20000"/>
              </a:spcBef>
              <a:buClr>
                <a:schemeClr val="tx2"/>
              </a:buClr>
              <a:buSzPct val="75000"/>
              <a:buFont typeface="Wingdings" pitchFamily="2" charset="2"/>
              <a:buChar char="§"/>
            </a:pPr>
            <a:r>
              <a:rPr lang="en-US" sz="2800" dirty="0" smtClean="0"/>
              <a:t>The GRP </a:t>
            </a:r>
            <a:r>
              <a:rPr lang="en-US" sz="2800" u="sng" dirty="0" smtClean="0"/>
              <a:t>Workshops</a:t>
            </a:r>
            <a:r>
              <a:rPr lang="en-US" sz="2800" dirty="0" smtClean="0"/>
              <a:t> are the ‘reality-check’ for all the fine details of the plan – They take time………   WHILE YOU HAVE IT.</a:t>
            </a:r>
            <a:endParaRPr lang="en-US" sz="2800" dirty="0"/>
          </a:p>
          <a:p>
            <a:pPr marL="342900" indent="-342900" algn="ctr" eaLnBrk="0" hangingPunct="0">
              <a:lnSpc>
                <a:spcPct val="90000"/>
              </a:lnSpc>
              <a:spcBef>
                <a:spcPct val="20000"/>
              </a:spcBef>
              <a:buClr>
                <a:schemeClr val="tx2"/>
              </a:buClr>
              <a:buSzPct val="75000"/>
              <a:buFont typeface="Wingdings" pitchFamily="2" charset="2"/>
              <a:buChar char="§"/>
            </a:pPr>
            <a:endParaRPr lang="en-US" sz="2800" dirty="0"/>
          </a:p>
          <a:p>
            <a:pPr marL="342900" indent="-342900" algn="ctr" eaLnBrk="0" hangingPunct="0">
              <a:lnSpc>
                <a:spcPct val="90000"/>
              </a:lnSpc>
              <a:spcBef>
                <a:spcPct val="20000"/>
              </a:spcBef>
              <a:buClr>
                <a:schemeClr val="tx2"/>
              </a:buClr>
              <a:buSzPct val="75000"/>
            </a:pPr>
            <a:r>
              <a:rPr lang="en-US" sz="2800" dirty="0"/>
              <a: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52400" y="0"/>
            <a:ext cx="8991600" cy="1143000"/>
          </a:xfrm>
          <a:prstGeom prst="rect">
            <a:avLst/>
          </a:prstGeom>
          <a:noFill/>
          <a:ln w="9525">
            <a:noFill/>
            <a:miter lim="800000"/>
            <a:headEnd/>
            <a:tailEnd/>
          </a:ln>
        </p:spPr>
        <p:txBody>
          <a:bodyPr anchor="ctr"/>
          <a:lstStyle/>
          <a:p>
            <a:pPr algn="ctr"/>
            <a:r>
              <a:rPr lang="en-US" sz="4400" b="1" dirty="0" smtClean="0">
                <a:latin typeface="Arial" charset="0"/>
              </a:rPr>
              <a:t>The Geographic </a:t>
            </a:r>
            <a:r>
              <a:rPr lang="en-US" sz="4400" b="1" dirty="0">
                <a:latin typeface="Arial" charset="0"/>
              </a:rPr>
              <a:t>Response Plan </a:t>
            </a:r>
          </a:p>
        </p:txBody>
      </p:sp>
      <p:sp>
        <p:nvSpPr>
          <p:cNvPr id="5" name="Content Placeholder 2"/>
          <p:cNvSpPr>
            <a:spLocks/>
          </p:cNvSpPr>
          <p:nvPr/>
        </p:nvSpPr>
        <p:spPr bwMode="auto">
          <a:xfrm>
            <a:off x="304800" y="914400"/>
            <a:ext cx="8610600" cy="4525963"/>
          </a:xfrm>
          <a:prstGeom prst="rect">
            <a:avLst/>
          </a:prstGeom>
          <a:noFill/>
          <a:ln w="9525">
            <a:noFill/>
            <a:miter lim="800000"/>
            <a:headEnd/>
            <a:tailEnd/>
          </a:ln>
        </p:spPr>
        <p:txBody>
          <a:bodyPr/>
          <a:lstStyle/>
          <a:p>
            <a:pPr marL="342900" indent="-342900">
              <a:buClr>
                <a:schemeClr val="tx2"/>
              </a:buClr>
              <a:buSzPct val="75000"/>
              <a:buFont typeface="Wingdings" pitchFamily="2" charset="2"/>
              <a:buChar char="§"/>
            </a:pPr>
            <a:r>
              <a:rPr lang="en-US" sz="2800" dirty="0" smtClean="0"/>
              <a:t>The spill responder’s essential 1 to 72 hour tool </a:t>
            </a:r>
            <a:r>
              <a:rPr lang="en-US" sz="2800" dirty="0"/>
              <a:t>for quickly identifying sensitive </a:t>
            </a:r>
            <a:r>
              <a:rPr lang="en-US" sz="2800" dirty="0" smtClean="0"/>
              <a:t>areas for protection and how to protect them (mapped).</a:t>
            </a:r>
            <a:endParaRPr lang="en-US" sz="2800" dirty="0"/>
          </a:p>
          <a:p>
            <a:pPr marL="342900" indent="-342900">
              <a:spcBef>
                <a:spcPct val="20000"/>
              </a:spcBef>
              <a:buClr>
                <a:schemeClr val="tx2"/>
              </a:buClr>
              <a:buSzPct val="75000"/>
              <a:buFont typeface="Wingdings" pitchFamily="2" charset="2"/>
              <a:buChar char="§"/>
            </a:pPr>
            <a:r>
              <a:rPr lang="en-US" sz="2800" dirty="0"/>
              <a:t>Details the most important features of </a:t>
            </a:r>
            <a:r>
              <a:rPr lang="en-US" sz="2800" dirty="0" smtClean="0"/>
              <a:t>environmental </a:t>
            </a:r>
            <a:r>
              <a:rPr lang="en-US" sz="2800" dirty="0"/>
              <a:t>and strategic </a:t>
            </a:r>
            <a:r>
              <a:rPr lang="en-US" sz="2800" dirty="0" smtClean="0"/>
              <a:t>considerations – (sensitive sites, prioritizations, and protection strategies)  </a:t>
            </a:r>
            <a:endParaRPr lang="en-US" sz="2800" dirty="0"/>
          </a:p>
          <a:p>
            <a:pPr marL="342900" indent="-342900">
              <a:spcBef>
                <a:spcPct val="20000"/>
              </a:spcBef>
              <a:buClr>
                <a:schemeClr val="tx2"/>
              </a:buClr>
              <a:buSzPct val="75000"/>
              <a:buFont typeface="Wingdings" pitchFamily="2" charset="2"/>
              <a:buChar char="§"/>
            </a:pPr>
            <a:r>
              <a:rPr lang="en-US" sz="2800" dirty="0" smtClean="0"/>
              <a:t>Supports the ICS Planning/Environmental/Operations  Sections with the information that they need – THIS IS THE JOB, YOU JUST GET TO DO IT AHEAD OF TIME!</a:t>
            </a:r>
            <a:endParaRPr lang="en-US" sz="2800" dirty="0"/>
          </a:p>
          <a:p>
            <a:pPr marL="342900" indent="-342900">
              <a:spcBef>
                <a:spcPct val="20000"/>
              </a:spcBef>
              <a:buClr>
                <a:schemeClr val="tx2"/>
              </a:buClr>
              <a:buSzPct val="75000"/>
              <a:buFont typeface="Wingdings" pitchFamily="2" charset="2"/>
              <a:buChar char="§"/>
            </a:pPr>
            <a:r>
              <a:rPr lang="en-US" sz="2800" dirty="0"/>
              <a:t>Produced by the </a:t>
            </a:r>
            <a:r>
              <a:rPr lang="en-US" sz="2800" dirty="0" smtClean="0"/>
              <a:t>people </a:t>
            </a:r>
            <a:r>
              <a:rPr lang="en-US" sz="2800" dirty="0"/>
              <a:t>who would be involved in the event of a spill – key stakeholders and responders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57200" y="152400"/>
            <a:ext cx="8229600" cy="1143000"/>
          </a:xfrm>
          <a:prstGeom prst="rect">
            <a:avLst/>
          </a:prstGeom>
          <a:noFill/>
          <a:ln w="9525">
            <a:noFill/>
            <a:miter lim="800000"/>
            <a:headEnd/>
            <a:tailEnd/>
          </a:ln>
        </p:spPr>
        <p:txBody>
          <a:bodyPr anchor="ctr"/>
          <a:lstStyle/>
          <a:p>
            <a:pPr algn="ctr"/>
            <a:r>
              <a:rPr lang="en-US" sz="4000" b="1" dirty="0" smtClean="0">
                <a:latin typeface="Arial" charset="0"/>
              </a:rPr>
              <a:t>The GRP </a:t>
            </a:r>
            <a:r>
              <a:rPr lang="en-US" sz="4000" b="1" dirty="0">
                <a:latin typeface="Arial" charset="0"/>
              </a:rPr>
              <a:t>Mapping </a:t>
            </a:r>
            <a:r>
              <a:rPr lang="en-US" sz="4000" b="1" dirty="0" smtClean="0">
                <a:latin typeface="Arial" charset="0"/>
              </a:rPr>
              <a:t>Process</a:t>
            </a:r>
            <a:endParaRPr lang="en-US" sz="4000" b="1" dirty="0">
              <a:latin typeface="Arial" charset="0"/>
            </a:endParaRPr>
          </a:p>
        </p:txBody>
      </p:sp>
      <p:sp>
        <p:nvSpPr>
          <p:cNvPr id="3" name="Title 1"/>
          <p:cNvSpPr>
            <a:spLocks/>
          </p:cNvSpPr>
          <p:nvPr/>
        </p:nvSpPr>
        <p:spPr bwMode="auto">
          <a:xfrm>
            <a:off x="457200" y="990600"/>
            <a:ext cx="8229600" cy="685800"/>
          </a:xfrm>
          <a:prstGeom prst="rect">
            <a:avLst/>
          </a:prstGeom>
          <a:noFill/>
          <a:ln w="9525">
            <a:noFill/>
            <a:miter lim="800000"/>
            <a:headEnd/>
            <a:tailEnd/>
          </a:ln>
        </p:spPr>
        <p:txBody>
          <a:bodyPr anchor="ctr"/>
          <a:lstStyle/>
          <a:p>
            <a:pPr algn="ctr"/>
            <a:r>
              <a:rPr lang="en-US" sz="1800" b="1" dirty="0">
                <a:latin typeface="Arial" charset="0"/>
              </a:rPr>
              <a:t>Why and What</a:t>
            </a:r>
            <a:r>
              <a:rPr lang="en-US" sz="1200" b="1" dirty="0">
                <a:latin typeface="Arial" charset="0"/>
              </a:rPr>
              <a:t>?</a:t>
            </a:r>
          </a:p>
        </p:txBody>
      </p:sp>
      <p:sp>
        <p:nvSpPr>
          <p:cNvPr id="4" name="Content Placeholder 2"/>
          <p:cNvSpPr>
            <a:spLocks/>
          </p:cNvSpPr>
          <p:nvPr/>
        </p:nvSpPr>
        <p:spPr bwMode="auto">
          <a:xfrm>
            <a:off x="609600" y="1524000"/>
            <a:ext cx="8229600" cy="3916363"/>
          </a:xfrm>
          <a:prstGeom prst="rect">
            <a:avLst/>
          </a:prstGeom>
          <a:noFill/>
          <a:ln w="9525">
            <a:noFill/>
            <a:miter lim="800000"/>
            <a:headEnd/>
            <a:tailEnd/>
          </a:ln>
        </p:spPr>
        <p:txBody>
          <a:bodyPr/>
          <a:lstStyle/>
          <a:p>
            <a:pPr marL="342900" indent="-342900">
              <a:spcBef>
                <a:spcPct val="20000"/>
              </a:spcBef>
              <a:buClr>
                <a:schemeClr val="tx2"/>
              </a:buClr>
              <a:buSzPct val="75000"/>
              <a:buFont typeface="Wingdings" pitchFamily="2" charset="2"/>
              <a:buChar char="§"/>
            </a:pPr>
            <a:r>
              <a:rPr lang="en-US" sz="2800" dirty="0"/>
              <a:t>Determining Spill </a:t>
            </a:r>
            <a:r>
              <a:rPr lang="en-US" sz="2800" dirty="0" smtClean="0"/>
              <a:t>Risk –&gt; Planning Assumptions</a:t>
            </a:r>
            <a:endParaRPr lang="en-US" sz="2800" dirty="0"/>
          </a:p>
          <a:p>
            <a:pPr marL="342900" indent="-342900">
              <a:spcBef>
                <a:spcPct val="20000"/>
              </a:spcBef>
              <a:buClr>
                <a:schemeClr val="tx2"/>
              </a:buClr>
              <a:buSzPct val="75000"/>
              <a:buFont typeface="Wingdings" pitchFamily="2" charset="2"/>
              <a:buChar char="§"/>
            </a:pPr>
            <a:r>
              <a:rPr lang="en-US" sz="2800" dirty="0">
                <a:latin typeface="+mn-lt"/>
              </a:rPr>
              <a:t>Determining</a:t>
            </a:r>
            <a:r>
              <a:rPr lang="en-US" sz="2800" dirty="0"/>
              <a:t> and MAPPING Sensitive Areas</a:t>
            </a:r>
          </a:p>
          <a:p>
            <a:pPr marL="342900" indent="-342900">
              <a:spcBef>
                <a:spcPct val="20000"/>
              </a:spcBef>
              <a:buClr>
                <a:schemeClr val="tx2"/>
              </a:buClr>
              <a:buSzPct val="75000"/>
              <a:buFont typeface="Wingdings" pitchFamily="2" charset="2"/>
              <a:buChar char="§"/>
            </a:pPr>
            <a:r>
              <a:rPr lang="en-US" sz="2800" dirty="0" smtClean="0"/>
              <a:t>Prioritizing Protection, </a:t>
            </a:r>
            <a:r>
              <a:rPr lang="en-US" sz="2800" dirty="0"/>
              <a:t>BEFORE a spill</a:t>
            </a:r>
          </a:p>
          <a:p>
            <a:pPr marL="342900" indent="-342900">
              <a:spcBef>
                <a:spcPct val="20000"/>
              </a:spcBef>
              <a:buClr>
                <a:schemeClr val="tx2"/>
              </a:buClr>
              <a:buSzPct val="75000"/>
              <a:buFont typeface="Wingdings" pitchFamily="2" charset="2"/>
              <a:buChar char="§"/>
            </a:pPr>
            <a:r>
              <a:rPr lang="en-US" sz="2800" dirty="0"/>
              <a:t>Priorities are determined </a:t>
            </a:r>
            <a:r>
              <a:rPr lang="en-US" sz="2800" dirty="0" smtClean="0"/>
              <a:t>by </a:t>
            </a:r>
            <a:r>
              <a:rPr lang="en-US" sz="2800" dirty="0"/>
              <a:t>stakeholders</a:t>
            </a:r>
          </a:p>
          <a:p>
            <a:pPr marL="342900" indent="-342900">
              <a:spcBef>
                <a:spcPct val="20000"/>
              </a:spcBef>
              <a:buClr>
                <a:schemeClr val="tx2"/>
              </a:buClr>
              <a:buSzPct val="75000"/>
              <a:buFont typeface="Wingdings" pitchFamily="2" charset="2"/>
              <a:buChar char="§"/>
            </a:pPr>
            <a:r>
              <a:rPr lang="en-US" sz="2800" dirty="0"/>
              <a:t>Response strategies, tactics, and </a:t>
            </a:r>
            <a:r>
              <a:rPr lang="en-US" sz="2800" dirty="0" smtClean="0"/>
              <a:t>logistics – Determined by responders (USCG and OSROs)</a:t>
            </a:r>
            <a:endParaRPr lang="en-US" sz="2800" dirty="0"/>
          </a:p>
          <a:p>
            <a:pPr marL="342900" indent="-342900">
              <a:spcBef>
                <a:spcPct val="20000"/>
              </a:spcBef>
              <a:buClr>
                <a:schemeClr val="tx2"/>
              </a:buClr>
              <a:buSzPct val="75000"/>
              <a:buFont typeface="Wingdings" pitchFamily="2" charset="2"/>
              <a:buChar char="§"/>
            </a:pPr>
            <a:r>
              <a:rPr lang="en-US" sz="2800" dirty="0" smtClean="0"/>
              <a:t>Sensitive Sites and Protection Strategies are </a:t>
            </a:r>
            <a:r>
              <a:rPr lang="en-US" sz="2800" dirty="0"/>
              <a:t>pre-identified on a </a:t>
            </a:r>
            <a:r>
              <a:rPr lang="en-US" sz="2800" dirty="0" smtClean="0"/>
              <a:t>map…well before any actual spills</a:t>
            </a:r>
            <a:endParaRPr lang="en-US" sz="2800" dirty="0"/>
          </a:p>
          <a:p>
            <a:pPr marL="342900" indent="-342900">
              <a:spcBef>
                <a:spcPct val="20000"/>
              </a:spcBef>
              <a:buClr>
                <a:schemeClr val="tx2"/>
              </a:buClr>
              <a:buSzPct val="75000"/>
              <a:buFont typeface="Wingdings" pitchFamily="2" charset="2"/>
              <a:buChar char="§"/>
            </a:pPr>
            <a:r>
              <a:rPr lang="en-US" sz="2800" dirty="0" smtClean="0"/>
              <a:t>Designed to collect the </a:t>
            </a:r>
            <a:r>
              <a:rPr lang="en-US" sz="2800" dirty="0"/>
              <a:t>information to “hit the ground running” </a:t>
            </a:r>
            <a:r>
              <a:rPr lang="en-US" sz="2800" dirty="0" smtClean="0"/>
              <a:t>and collate it on MAPS (&amp; GIS)</a:t>
            </a:r>
            <a:endParaRPr lang="en-US" sz="2800" dirty="0"/>
          </a:p>
          <a:p>
            <a:pPr marL="342900" indent="-342900">
              <a:spcBef>
                <a:spcPct val="20000"/>
              </a:spcBef>
              <a:buClr>
                <a:schemeClr val="tx2"/>
              </a:buClr>
              <a:buSzPct val="75000"/>
              <a:buFont typeface="Monotype Sorts"/>
              <a:buChar char="u"/>
            </a:pPr>
            <a:endParaRPr lang="en-US" sz="3200" dirty="0"/>
          </a:p>
          <a:p>
            <a:pPr marL="342900" indent="-342900">
              <a:spcBef>
                <a:spcPct val="20000"/>
              </a:spcBef>
              <a:buClr>
                <a:schemeClr val="tx2"/>
              </a:buClr>
              <a:buSzPct val="75000"/>
              <a:buFont typeface="Monotype Sorts"/>
              <a:buChar char="u"/>
            </a:pPr>
            <a:endParaRPr lang="en-US" sz="3200" dirty="0"/>
          </a:p>
          <a:p>
            <a:pPr marL="342900" indent="-342900">
              <a:spcBef>
                <a:spcPct val="20000"/>
              </a:spcBef>
              <a:buClr>
                <a:schemeClr val="tx2"/>
              </a:buClr>
              <a:buSzPct val="75000"/>
              <a:buFont typeface="Monotype Sorts"/>
              <a:buChar char="u"/>
            </a:pPr>
            <a:endParaRPr lang="en-U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p:cNvSpPr>
          <p:nvPr/>
        </p:nvSpPr>
        <p:spPr bwMode="auto">
          <a:xfrm>
            <a:off x="457200" y="274638"/>
            <a:ext cx="8229600" cy="792162"/>
          </a:xfrm>
          <a:prstGeom prst="rect">
            <a:avLst/>
          </a:prstGeom>
          <a:noFill/>
          <a:ln w="9525">
            <a:noFill/>
            <a:miter lim="800000"/>
            <a:headEnd/>
            <a:tailEnd/>
          </a:ln>
        </p:spPr>
        <p:txBody>
          <a:bodyPr anchor="ctr"/>
          <a:lstStyle/>
          <a:p>
            <a:pPr algn="ctr">
              <a:defRPr/>
            </a:pPr>
            <a:r>
              <a:rPr lang="en-US" sz="4000" dirty="0" smtClean="0">
                <a:effectLst>
                  <a:outerShdw blurRad="38100" dist="38100" dir="2700000" algn="tl">
                    <a:srgbClr val="000000"/>
                  </a:outerShdw>
                </a:effectLst>
                <a:latin typeface="Arial" pitchFamily="34" charset="0"/>
                <a:cs typeface="Arial" pitchFamily="34" charset="0"/>
              </a:rPr>
              <a:t>Map Elements </a:t>
            </a:r>
            <a:r>
              <a:rPr lang="en-US" sz="4000" dirty="0">
                <a:effectLst>
                  <a:outerShdw blurRad="38100" dist="38100" dir="2700000" algn="tl">
                    <a:srgbClr val="000000"/>
                  </a:outerShdw>
                </a:effectLst>
                <a:latin typeface="Arial" pitchFamily="34" charset="0"/>
                <a:cs typeface="Arial" pitchFamily="34" charset="0"/>
              </a:rPr>
              <a:t>for GRPs</a:t>
            </a:r>
          </a:p>
        </p:txBody>
      </p:sp>
      <p:sp>
        <p:nvSpPr>
          <p:cNvPr id="34819" name="Rectangle 3"/>
          <p:cNvSpPr>
            <a:spLocks noRot="1" noChangeArrowheads="1"/>
          </p:cNvSpPr>
          <p:nvPr/>
        </p:nvSpPr>
        <p:spPr bwMode="auto">
          <a:xfrm>
            <a:off x="914400" y="1066800"/>
            <a:ext cx="8305800" cy="5334000"/>
          </a:xfrm>
          <a:prstGeom prst="rect">
            <a:avLst/>
          </a:prstGeom>
          <a:noFill/>
          <a:ln w="9525">
            <a:noFill/>
            <a:miter lim="800000"/>
            <a:headEnd/>
            <a:tailEnd/>
          </a:ln>
        </p:spPr>
        <p:txBody>
          <a:bodyPr/>
          <a:lstStyle/>
          <a:p>
            <a:pPr marL="342900" indent="-342900">
              <a:lnSpc>
                <a:spcPct val="90000"/>
              </a:lnSpc>
              <a:spcBef>
                <a:spcPct val="20000"/>
              </a:spcBef>
              <a:buClr>
                <a:schemeClr val="tx2"/>
              </a:buClr>
              <a:buSzPct val="75000"/>
              <a:buFont typeface="Wingdings" pitchFamily="2" charset="2"/>
              <a:buChar char="§"/>
              <a:defRPr/>
            </a:pPr>
            <a:r>
              <a:rPr lang="en-US" sz="2800" dirty="0"/>
              <a:t>Priority </a:t>
            </a:r>
            <a:r>
              <a:rPr lang="en-US" sz="2800" dirty="0" smtClean="0"/>
              <a:t>Protection Areas: </a:t>
            </a:r>
            <a:r>
              <a:rPr lang="en-US" sz="2800" dirty="0"/>
              <a:t>A, B, C </a:t>
            </a:r>
            <a:r>
              <a:rPr lang="en-US" sz="2800" dirty="0" smtClean="0"/>
              <a:t>(w/data </a:t>
            </a:r>
            <a:r>
              <a:rPr lang="en-US" sz="2800" dirty="0"/>
              <a:t>sheet</a:t>
            </a:r>
            <a:r>
              <a:rPr lang="en-US" sz="2800" dirty="0" smtClean="0"/>
              <a:t>)</a:t>
            </a:r>
          </a:p>
          <a:p>
            <a:pPr marL="342900" indent="-342900">
              <a:lnSpc>
                <a:spcPct val="90000"/>
              </a:lnSpc>
              <a:buClr>
                <a:schemeClr val="tx2"/>
              </a:buClr>
              <a:buSzPct val="75000"/>
              <a:buFont typeface="Wingdings" pitchFamily="2" charset="2"/>
              <a:buChar char="§"/>
              <a:defRPr/>
            </a:pPr>
            <a:r>
              <a:rPr lang="en-US" sz="2800" dirty="0" smtClean="0"/>
              <a:t>Boom and Skimmer Placement</a:t>
            </a:r>
            <a:endParaRPr lang="en-US" sz="2800" dirty="0"/>
          </a:p>
          <a:p>
            <a:pPr marL="342900" indent="-342900">
              <a:lnSpc>
                <a:spcPct val="90000"/>
              </a:lnSpc>
              <a:spcBef>
                <a:spcPct val="20000"/>
              </a:spcBef>
              <a:buClr>
                <a:schemeClr val="tx2"/>
              </a:buClr>
              <a:buSzPct val="75000"/>
              <a:buFont typeface="Wingdings" pitchFamily="2" charset="2"/>
              <a:buChar char="§"/>
              <a:defRPr/>
            </a:pPr>
            <a:r>
              <a:rPr lang="en-US" sz="2800" dirty="0"/>
              <a:t>Risk Sites - potential spill source locations </a:t>
            </a:r>
            <a:r>
              <a:rPr lang="en-US" sz="2800" dirty="0" smtClean="0"/>
              <a:t>(w/data </a:t>
            </a:r>
            <a:r>
              <a:rPr lang="en-US" sz="2800" dirty="0"/>
              <a:t>sheet)</a:t>
            </a:r>
          </a:p>
          <a:p>
            <a:pPr marL="342900" indent="-342900">
              <a:lnSpc>
                <a:spcPct val="90000"/>
              </a:lnSpc>
              <a:spcBef>
                <a:spcPct val="20000"/>
              </a:spcBef>
              <a:buClr>
                <a:schemeClr val="tx2"/>
              </a:buClr>
              <a:buSzPct val="75000"/>
              <a:buFont typeface="Wingdings" pitchFamily="2" charset="2"/>
              <a:buChar char="§"/>
              <a:defRPr/>
            </a:pPr>
            <a:r>
              <a:rPr lang="en-US" sz="2800" dirty="0"/>
              <a:t>Equipment Sites - locations of staged/available response equipment </a:t>
            </a:r>
            <a:r>
              <a:rPr lang="en-US" sz="2800" dirty="0" smtClean="0"/>
              <a:t>(w/data </a:t>
            </a:r>
            <a:r>
              <a:rPr lang="en-US" sz="2800" dirty="0"/>
              <a:t>sheet)</a:t>
            </a:r>
          </a:p>
          <a:p>
            <a:pPr marL="342900" indent="-342900">
              <a:lnSpc>
                <a:spcPct val="90000"/>
              </a:lnSpc>
              <a:spcBef>
                <a:spcPct val="20000"/>
              </a:spcBef>
              <a:buClr>
                <a:schemeClr val="tx2"/>
              </a:buClr>
              <a:buSzPct val="75000"/>
              <a:buFont typeface="Wingdings" pitchFamily="2" charset="2"/>
              <a:buChar char="§"/>
              <a:defRPr/>
            </a:pPr>
            <a:r>
              <a:rPr lang="en-US" sz="2800" dirty="0"/>
              <a:t>Access information: marinas, boat ramps, etc</a:t>
            </a:r>
          </a:p>
          <a:p>
            <a:pPr marL="342900" indent="-342900">
              <a:lnSpc>
                <a:spcPct val="90000"/>
              </a:lnSpc>
              <a:spcBef>
                <a:spcPct val="20000"/>
              </a:spcBef>
              <a:buClr>
                <a:schemeClr val="tx2"/>
              </a:buClr>
              <a:buSzPct val="75000"/>
              <a:buFont typeface="Wingdings" pitchFamily="2" charset="2"/>
              <a:buChar char="§"/>
              <a:defRPr/>
            </a:pPr>
            <a:r>
              <a:rPr lang="en-US" sz="2800" dirty="0"/>
              <a:t>Staging Areas: Assembly or equipment staging</a:t>
            </a:r>
          </a:p>
          <a:p>
            <a:pPr marL="342900" indent="-342900">
              <a:lnSpc>
                <a:spcPct val="90000"/>
              </a:lnSpc>
              <a:spcBef>
                <a:spcPct val="20000"/>
              </a:spcBef>
              <a:buClr>
                <a:schemeClr val="tx2"/>
              </a:buClr>
              <a:buSzPct val="75000"/>
              <a:buFont typeface="Wingdings" pitchFamily="2" charset="2"/>
              <a:buChar char="§"/>
              <a:defRPr/>
            </a:pPr>
            <a:r>
              <a:rPr lang="en-US" sz="2800" dirty="0"/>
              <a:t>Collection Areas: Natural or desired</a:t>
            </a:r>
          </a:p>
          <a:p>
            <a:pPr marL="342900" indent="-342900">
              <a:lnSpc>
                <a:spcPct val="90000"/>
              </a:lnSpc>
              <a:spcBef>
                <a:spcPct val="20000"/>
              </a:spcBef>
              <a:buClr>
                <a:schemeClr val="tx2"/>
              </a:buClr>
              <a:buSzPct val="75000"/>
              <a:buFont typeface="Wingdings" pitchFamily="2" charset="2"/>
              <a:buChar char="§"/>
              <a:defRPr/>
            </a:pPr>
            <a:r>
              <a:rPr lang="en-US" sz="2800" dirty="0"/>
              <a:t>Special </a:t>
            </a:r>
            <a:r>
              <a:rPr lang="en-US" sz="2800" dirty="0" smtClean="0"/>
              <a:t>Resource Areas</a:t>
            </a:r>
            <a:r>
              <a:rPr lang="en-US" sz="2800" dirty="0"/>
              <a:t>: turtle beaches, rookeries, special managed or protected areas</a:t>
            </a:r>
          </a:p>
          <a:p>
            <a:pPr marL="342900" indent="-342900">
              <a:lnSpc>
                <a:spcPct val="90000"/>
              </a:lnSpc>
              <a:spcBef>
                <a:spcPct val="20000"/>
              </a:spcBef>
              <a:buClr>
                <a:schemeClr val="tx2"/>
              </a:buClr>
              <a:buSzPct val="75000"/>
              <a:buFont typeface="Wingdings" pitchFamily="2" charset="2"/>
              <a:buChar char="§"/>
              <a:defRPr/>
            </a:pPr>
            <a:r>
              <a:rPr lang="en-US" sz="2800" dirty="0" smtClean="0"/>
              <a:t>Command Post Locations – Potential/Actual</a:t>
            </a:r>
            <a:endParaRPr lang="en-US" sz="28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p:cNvSpPr>
          <p:nvPr/>
        </p:nvSpPr>
        <p:spPr bwMode="auto">
          <a:xfrm>
            <a:off x="0" y="-152400"/>
            <a:ext cx="9144000" cy="1143000"/>
          </a:xfrm>
          <a:prstGeom prst="rect">
            <a:avLst/>
          </a:prstGeom>
          <a:noFill/>
          <a:ln w="9525">
            <a:noFill/>
            <a:miter lim="800000"/>
            <a:headEnd/>
            <a:tailEnd/>
          </a:ln>
        </p:spPr>
        <p:txBody>
          <a:bodyPr anchor="ctr"/>
          <a:lstStyle/>
          <a:p>
            <a:pPr algn="ctr"/>
            <a:r>
              <a:rPr lang="en-US" sz="2800" b="1" dirty="0">
                <a:latin typeface="Arial" charset="0"/>
              </a:rPr>
              <a:t>ESI </a:t>
            </a:r>
            <a:r>
              <a:rPr lang="en-US" sz="2800" b="1" dirty="0" err="1">
                <a:latin typeface="Arial" charset="0"/>
              </a:rPr>
              <a:t>vs</a:t>
            </a:r>
            <a:r>
              <a:rPr lang="en-US" sz="2800" b="1" dirty="0">
                <a:latin typeface="Arial" charset="0"/>
              </a:rPr>
              <a:t> Geographic Response </a:t>
            </a:r>
            <a:r>
              <a:rPr lang="en-US" sz="2800" b="1" dirty="0" smtClean="0">
                <a:latin typeface="Arial" charset="0"/>
              </a:rPr>
              <a:t>Plan</a:t>
            </a:r>
            <a:endParaRPr lang="en-US" sz="2800" b="1" dirty="0">
              <a:latin typeface="Arial" charset="0"/>
            </a:endParaRPr>
          </a:p>
        </p:txBody>
      </p:sp>
      <p:sp>
        <p:nvSpPr>
          <p:cNvPr id="41988" name="Text Box 10"/>
          <p:cNvSpPr txBox="1">
            <a:spLocks noChangeArrowheads="1"/>
          </p:cNvSpPr>
          <p:nvPr/>
        </p:nvSpPr>
        <p:spPr bwMode="auto">
          <a:xfrm>
            <a:off x="381000" y="6019800"/>
            <a:ext cx="4572000" cy="461665"/>
          </a:xfrm>
          <a:prstGeom prst="rect">
            <a:avLst/>
          </a:prstGeom>
          <a:noFill/>
          <a:ln w="12700">
            <a:noFill/>
            <a:miter lim="800000"/>
            <a:headEnd/>
            <a:tailEnd/>
          </a:ln>
        </p:spPr>
        <p:txBody>
          <a:bodyPr>
            <a:spAutoFit/>
          </a:bodyPr>
          <a:lstStyle/>
          <a:p>
            <a:pPr algn="ctr" eaLnBrk="0" hangingPunct="0"/>
            <a:r>
              <a:rPr lang="en-US" sz="2400" b="1" dirty="0"/>
              <a:t>RESOURCES – </a:t>
            </a:r>
            <a:r>
              <a:rPr lang="en-US" sz="2400" b="1" dirty="0" smtClean="0"/>
              <a:t>11” x </a:t>
            </a:r>
            <a:r>
              <a:rPr lang="en-US" sz="2400" b="1" dirty="0"/>
              <a:t>17’’</a:t>
            </a:r>
          </a:p>
        </p:txBody>
      </p:sp>
      <p:sp>
        <p:nvSpPr>
          <p:cNvPr id="41989" name="Text Box 11"/>
          <p:cNvSpPr txBox="1">
            <a:spLocks noChangeArrowheads="1"/>
          </p:cNvSpPr>
          <p:nvPr/>
        </p:nvSpPr>
        <p:spPr bwMode="auto">
          <a:xfrm>
            <a:off x="4495800" y="5939135"/>
            <a:ext cx="4572000" cy="461665"/>
          </a:xfrm>
          <a:prstGeom prst="rect">
            <a:avLst/>
          </a:prstGeom>
          <a:noFill/>
          <a:ln w="12700">
            <a:noFill/>
            <a:miter lim="800000"/>
            <a:headEnd/>
            <a:tailEnd/>
          </a:ln>
        </p:spPr>
        <p:txBody>
          <a:bodyPr>
            <a:spAutoFit/>
          </a:bodyPr>
          <a:lstStyle/>
          <a:p>
            <a:pPr algn="ctr" eaLnBrk="0" hangingPunct="0"/>
            <a:r>
              <a:rPr lang="en-US" sz="2400" b="1" dirty="0"/>
              <a:t>TACTICAL – </a:t>
            </a:r>
            <a:r>
              <a:rPr lang="en-US" sz="2400" b="1" dirty="0" smtClean="0"/>
              <a:t>8.5” </a:t>
            </a:r>
            <a:r>
              <a:rPr lang="en-US" sz="2400" b="1" dirty="0"/>
              <a:t>x 11’’</a:t>
            </a:r>
          </a:p>
        </p:txBody>
      </p:sp>
      <p:grpSp>
        <p:nvGrpSpPr>
          <p:cNvPr id="20" name="Group 19"/>
          <p:cNvGrpSpPr/>
          <p:nvPr/>
        </p:nvGrpSpPr>
        <p:grpSpPr>
          <a:xfrm>
            <a:off x="228600" y="533400"/>
            <a:ext cx="9220200" cy="5486400"/>
            <a:chOff x="228600" y="533400"/>
            <a:chExt cx="9220200" cy="5486400"/>
          </a:xfrm>
        </p:grpSpPr>
        <p:pic>
          <p:nvPicPr>
            <p:cNvPr id="19" name="Picture 18" descr="efl_esi_map_resources.jpg"/>
            <p:cNvPicPr>
              <a:picLocks noChangeAspect="1"/>
            </p:cNvPicPr>
            <p:nvPr/>
          </p:nvPicPr>
          <p:blipFill>
            <a:blip r:embed="rId3"/>
            <a:stretch>
              <a:fillRect/>
            </a:stretch>
          </p:blipFill>
          <p:spPr>
            <a:xfrm>
              <a:off x="381000" y="1085319"/>
              <a:ext cx="3200400" cy="4934481"/>
            </a:xfrm>
            <a:prstGeom prst="rect">
              <a:avLst/>
            </a:prstGeom>
          </p:spPr>
        </p:pic>
        <p:sp>
          <p:nvSpPr>
            <p:cNvPr id="9" name="Text Box 11"/>
            <p:cNvSpPr txBox="1">
              <a:spLocks noChangeArrowheads="1"/>
            </p:cNvSpPr>
            <p:nvPr/>
          </p:nvSpPr>
          <p:spPr bwMode="auto">
            <a:xfrm>
              <a:off x="4876800" y="579735"/>
              <a:ext cx="4572000" cy="461665"/>
            </a:xfrm>
            <a:prstGeom prst="rect">
              <a:avLst/>
            </a:prstGeom>
            <a:noFill/>
            <a:ln w="12700">
              <a:noFill/>
              <a:miter lim="800000"/>
              <a:headEnd/>
              <a:tailEnd/>
            </a:ln>
          </p:spPr>
          <p:txBody>
            <a:bodyPr>
              <a:spAutoFit/>
            </a:bodyPr>
            <a:lstStyle/>
            <a:p>
              <a:pPr algn="ctr" eaLnBrk="0" hangingPunct="0"/>
              <a:r>
                <a:rPr lang="en-US" sz="2400" b="1" dirty="0" smtClean="0"/>
                <a:t>GRP Map</a:t>
              </a:r>
              <a:endParaRPr lang="en-US" sz="2400" b="1" dirty="0"/>
            </a:p>
          </p:txBody>
        </p:sp>
        <p:sp>
          <p:nvSpPr>
            <p:cNvPr id="10" name="Text Box 11"/>
            <p:cNvSpPr txBox="1">
              <a:spLocks noChangeArrowheads="1"/>
            </p:cNvSpPr>
            <p:nvPr/>
          </p:nvSpPr>
          <p:spPr bwMode="auto">
            <a:xfrm>
              <a:off x="228600" y="533400"/>
              <a:ext cx="4572000" cy="461665"/>
            </a:xfrm>
            <a:prstGeom prst="rect">
              <a:avLst/>
            </a:prstGeom>
            <a:noFill/>
            <a:ln w="12700">
              <a:noFill/>
              <a:miter lim="800000"/>
              <a:headEnd/>
              <a:tailEnd/>
            </a:ln>
          </p:spPr>
          <p:txBody>
            <a:bodyPr>
              <a:spAutoFit/>
            </a:bodyPr>
            <a:lstStyle/>
            <a:p>
              <a:pPr algn="ctr" eaLnBrk="0" hangingPunct="0"/>
              <a:r>
                <a:rPr lang="en-US" sz="2400" b="1" dirty="0" smtClean="0"/>
                <a:t>ESI Map</a:t>
              </a:r>
              <a:endParaRPr lang="en-US" sz="2400" b="1" dirty="0"/>
            </a:p>
          </p:txBody>
        </p:sp>
        <p:pic>
          <p:nvPicPr>
            <p:cNvPr id="13" name="Picture 12" descr="GRP_Form4.jpg"/>
            <p:cNvPicPr>
              <a:picLocks noChangeAspect="1"/>
            </p:cNvPicPr>
            <p:nvPr/>
          </p:nvPicPr>
          <p:blipFill>
            <a:blip r:embed="rId4"/>
            <a:stretch>
              <a:fillRect/>
            </a:stretch>
          </p:blipFill>
          <p:spPr>
            <a:xfrm>
              <a:off x="5181600" y="2362200"/>
              <a:ext cx="2858689" cy="3520446"/>
            </a:xfrm>
            <a:prstGeom prst="rect">
              <a:avLst/>
            </a:prstGeom>
          </p:spPr>
        </p:pic>
        <p:pic>
          <p:nvPicPr>
            <p:cNvPr id="14" name="Picture 13" descr="GRP_Form3.jpg"/>
            <p:cNvPicPr>
              <a:picLocks noChangeAspect="1"/>
            </p:cNvPicPr>
            <p:nvPr/>
          </p:nvPicPr>
          <p:blipFill>
            <a:blip r:embed="rId5"/>
            <a:stretch>
              <a:fillRect/>
            </a:stretch>
          </p:blipFill>
          <p:spPr>
            <a:xfrm>
              <a:off x="5378951" y="2133600"/>
              <a:ext cx="2926849" cy="3604384"/>
            </a:xfrm>
            <a:prstGeom prst="rect">
              <a:avLst/>
            </a:prstGeom>
          </p:spPr>
        </p:pic>
        <p:pic>
          <p:nvPicPr>
            <p:cNvPr id="15" name="Picture 14" descr="GRP_Form2.jpg"/>
            <p:cNvPicPr>
              <a:picLocks noChangeAspect="1"/>
            </p:cNvPicPr>
            <p:nvPr/>
          </p:nvPicPr>
          <p:blipFill>
            <a:blip r:embed="rId6"/>
            <a:stretch>
              <a:fillRect/>
            </a:stretch>
          </p:blipFill>
          <p:spPr>
            <a:xfrm>
              <a:off x="5602371" y="1981200"/>
              <a:ext cx="2932029" cy="3599446"/>
            </a:xfrm>
            <a:prstGeom prst="rect">
              <a:avLst/>
            </a:prstGeom>
          </p:spPr>
        </p:pic>
        <p:pic>
          <p:nvPicPr>
            <p:cNvPr id="16" name="Picture 15" descr="GRP_Form1.jpg"/>
            <p:cNvPicPr>
              <a:picLocks noChangeAspect="1"/>
            </p:cNvPicPr>
            <p:nvPr/>
          </p:nvPicPr>
          <p:blipFill>
            <a:blip r:embed="rId7"/>
            <a:stretch>
              <a:fillRect/>
            </a:stretch>
          </p:blipFill>
          <p:spPr>
            <a:xfrm>
              <a:off x="5836151" y="1752600"/>
              <a:ext cx="2926849" cy="3604384"/>
            </a:xfrm>
            <a:prstGeom prst="rect">
              <a:avLst/>
            </a:prstGeom>
          </p:spPr>
        </p:pic>
        <p:pic>
          <p:nvPicPr>
            <p:cNvPr id="17" name="Picture 16" descr="Jax_grp_map.jpg"/>
            <p:cNvPicPr>
              <a:picLocks noChangeAspect="1"/>
            </p:cNvPicPr>
            <p:nvPr/>
          </p:nvPicPr>
          <p:blipFill>
            <a:blip r:embed="rId8"/>
            <a:stretch>
              <a:fillRect/>
            </a:stretch>
          </p:blipFill>
          <p:spPr>
            <a:xfrm>
              <a:off x="6096000" y="1371600"/>
              <a:ext cx="2819400" cy="3639746"/>
            </a:xfrm>
            <a:prstGeom prst="rect">
              <a:avLst/>
            </a:prstGeom>
          </p:spPr>
        </p:pic>
        <p:pic>
          <p:nvPicPr>
            <p:cNvPr id="18" name="Picture 17" descr="jax_esi_efl33.jpg"/>
            <p:cNvPicPr>
              <a:picLocks noChangeAspect="1"/>
            </p:cNvPicPr>
            <p:nvPr/>
          </p:nvPicPr>
          <p:blipFill>
            <a:blip r:embed="rId9"/>
            <a:stretch>
              <a:fillRect/>
            </a:stretch>
          </p:blipFill>
          <p:spPr>
            <a:xfrm>
              <a:off x="1405492" y="990600"/>
              <a:ext cx="3166508" cy="4883150"/>
            </a:xfrm>
            <a:prstGeom prst="rect">
              <a:avLst/>
            </a:prstGeom>
          </p:spPr>
        </p:pic>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4700" y="533400"/>
            <a:ext cx="7620000" cy="7725192"/>
          </a:xfrm>
          <a:prstGeom prst="rect">
            <a:avLst/>
          </a:prstGeom>
        </p:spPr>
        <p:txBody>
          <a:bodyPr wrap="square">
            <a:spAutoFit/>
          </a:bodyPr>
          <a:lstStyle/>
          <a:p>
            <a:pPr algn="ctr"/>
            <a:r>
              <a:rPr lang="en-US" sz="2000" dirty="0" smtClean="0">
                <a:latin typeface="Corbel" pitchFamily="34" charset="0"/>
              </a:rPr>
              <a:t>Priority for Protection in Spill Response – “You Can’t Protect It All”</a:t>
            </a:r>
          </a:p>
          <a:p>
            <a:pPr algn="ctr"/>
            <a:r>
              <a:rPr lang="en-US" sz="2000" dirty="0" smtClean="0">
                <a:latin typeface="Corbel" pitchFamily="34" charset="0"/>
              </a:rPr>
              <a:t>A - Protect First</a:t>
            </a:r>
          </a:p>
          <a:p>
            <a:pPr algn="ctr">
              <a:buFont typeface="Arial" pitchFamily="34" charset="0"/>
              <a:buChar char="•"/>
            </a:pPr>
            <a:r>
              <a:rPr lang="en-US" sz="2000" b="1" dirty="0" smtClean="0">
                <a:latin typeface="Corbel" pitchFamily="34" charset="0"/>
              </a:rPr>
              <a:t> Human Health and Safety</a:t>
            </a:r>
          </a:p>
          <a:p>
            <a:pPr algn="ctr">
              <a:buFont typeface="Arial" pitchFamily="34" charset="0"/>
              <a:buChar char="•"/>
            </a:pPr>
            <a:r>
              <a:rPr lang="en-US" sz="2000" b="1" dirty="0" smtClean="0">
                <a:latin typeface="Corbel" pitchFamily="34" charset="0"/>
              </a:rPr>
              <a:t>Inlets, tidal creeks and passes</a:t>
            </a:r>
          </a:p>
          <a:p>
            <a:pPr algn="ctr">
              <a:buFont typeface="Arial" pitchFamily="34" charset="0"/>
              <a:buChar char="•"/>
            </a:pPr>
            <a:r>
              <a:rPr lang="en-US" sz="2000" b="1" dirty="0" smtClean="0">
                <a:latin typeface="Corbel" pitchFamily="34" charset="0"/>
              </a:rPr>
              <a:t> Species of special concern, threatened, or endangered species and their critical habitats/facilities</a:t>
            </a:r>
          </a:p>
          <a:p>
            <a:pPr algn="ctr">
              <a:buFont typeface="Arial" pitchFamily="34" charset="0"/>
              <a:buChar char="•"/>
            </a:pPr>
            <a:r>
              <a:rPr lang="en-US" sz="2000" b="1" dirty="0" smtClean="0">
                <a:latin typeface="Corbel" pitchFamily="34" charset="0"/>
              </a:rPr>
              <a:t> Large Areas of  Mangroves</a:t>
            </a:r>
          </a:p>
          <a:p>
            <a:pPr algn="ctr">
              <a:buFont typeface="Arial" pitchFamily="34" charset="0"/>
              <a:buChar char="•"/>
            </a:pPr>
            <a:r>
              <a:rPr lang="en-US" sz="2000" b="1" dirty="0" smtClean="0">
                <a:latin typeface="Corbel" pitchFamily="34" charset="0"/>
              </a:rPr>
              <a:t>  Salt-, Brackish-, &amp; Fresh-Water Marsh/Wetlands</a:t>
            </a:r>
          </a:p>
          <a:p>
            <a:pPr algn="ctr">
              <a:buFont typeface="Arial" pitchFamily="34" charset="0"/>
              <a:buChar char="•"/>
            </a:pPr>
            <a:r>
              <a:rPr lang="en-US" sz="2000" b="1" dirty="0" smtClean="0">
                <a:latin typeface="Corbel" pitchFamily="34" charset="0"/>
              </a:rPr>
              <a:t> Coral Reefs and Hard  ‘live’ bottom, shallow (&lt;3 meters deep) </a:t>
            </a:r>
          </a:p>
          <a:p>
            <a:pPr lvl="0" algn="ctr">
              <a:buFont typeface="Arial" pitchFamily="34" charset="0"/>
              <a:buChar char="•"/>
            </a:pPr>
            <a:r>
              <a:rPr lang="en-US" sz="2000" b="1" dirty="0" smtClean="0">
                <a:latin typeface="Corbel" pitchFamily="34" charset="0"/>
              </a:rPr>
              <a:t> Seagrass, shallow (&lt;l  meter deep)</a:t>
            </a:r>
          </a:p>
          <a:p>
            <a:pPr lvl="0" algn="ctr">
              <a:buFont typeface="Arial" pitchFamily="34" charset="0"/>
              <a:buChar char="•"/>
            </a:pPr>
            <a:r>
              <a:rPr lang="en-US" sz="2000" b="1" dirty="0" smtClean="0">
                <a:latin typeface="Corbel" pitchFamily="34" charset="0"/>
              </a:rPr>
              <a:t> Public utilities water intakes</a:t>
            </a:r>
          </a:p>
          <a:p>
            <a:pPr lvl="0" algn="ctr">
              <a:buFont typeface="Arial" pitchFamily="34" charset="0"/>
              <a:buChar char="•"/>
            </a:pPr>
            <a:r>
              <a:rPr lang="en-US" sz="2000" b="1" dirty="0" smtClean="0">
                <a:latin typeface="Corbel" pitchFamily="34" charset="0"/>
              </a:rPr>
              <a:t> Aquaria, and aquaculture facilities</a:t>
            </a:r>
          </a:p>
          <a:p>
            <a:pPr lvl="0" algn="ctr">
              <a:buFont typeface="Arial" pitchFamily="34" charset="0"/>
              <a:buChar char="•"/>
            </a:pPr>
            <a:r>
              <a:rPr lang="en-US" sz="2000" b="1" dirty="0" smtClean="0">
                <a:latin typeface="Corbel" pitchFamily="34" charset="0"/>
              </a:rPr>
              <a:t> Cultural resources</a:t>
            </a:r>
          </a:p>
          <a:p>
            <a:pPr algn="ctr"/>
            <a:r>
              <a:rPr lang="en-US" sz="2000" dirty="0" smtClean="0">
                <a:latin typeface="Corbel" pitchFamily="34" charset="0"/>
              </a:rPr>
              <a:t>B – Protect After A Areas</a:t>
            </a:r>
          </a:p>
          <a:p>
            <a:pPr algn="ctr"/>
            <a:r>
              <a:rPr lang="en-US" sz="2000" b="1" dirty="0" smtClean="0">
                <a:latin typeface="Corbel" pitchFamily="34" charset="0"/>
              </a:rPr>
              <a:t>Deeper, Smaller, More Common</a:t>
            </a:r>
          </a:p>
          <a:p>
            <a:pPr algn="ctr"/>
            <a:r>
              <a:rPr lang="en-US" sz="2000" dirty="0" smtClean="0">
                <a:latin typeface="Corbel" pitchFamily="34" charset="0"/>
              </a:rPr>
              <a:t>C – Protect After B Areas</a:t>
            </a:r>
          </a:p>
          <a:p>
            <a:pPr algn="ctr"/>
            <a:r>
              <a:rPr lang="en-US" sz="2000" b="1" dirty="0" smtClean="0">
                <a:latin typeface="Corbel" pitchFamily="34" charset="0"/>
              </a:rPr>
              <a:t>Man-Made Shorelines                                                               </a:t>
            </a:r>
          </a:p>
          <a:p>
            <a:pPr algn="ctr"/>
            <a:endParaRPr lang="en-US" sz="2000" b="1" dirty="0" smtClean="0">
              <a:latin typeface="Corbel" pitchFamily="34" charset="0"/>
            </a:endParaRPr>
          </a:p>
          <a:p>
            <a:pPr lvl="0" algn="ctr"/>
            <a:endParaRPr lang="en-US" sz="2000" b="1" dirty="0" smtClean="0">
              <a:latin typeface="Corbel" pitchFamily="34" charset="0"/>
            </a:endParaRPr>
          </a:p>
          <a:p>
            <a:pPr algn="ctr"/>
            <a:r>
              <a:rPr lang="en-US" sz="2000" dirty="0" smtClean="0">
                <a:latin typeface="Corbel" pitchFamily="34" charset="0"/>
              </a:rPr>
              <a:t>                                                                                                        </a:t>
            </a:r>
          </a:p>
          <a:p>
            <a:pPr algn="ctr"/>
            <a:endParaRPr lang="en-US" sz="2000" dirty="0" smtClean="0">
              <a:latin typeface="Corbel" pitchFamily="34" charset="0"/>
            </a:endParaRPr>
          </a:p>
        </p:txBody>
      </p:sp>
      <p:sp>
        <p:nvSpPr>
          <p:cNvPr id="4" name="TextBox 3"/>
          <p:cNvSpPr txBox="1"/>
          <p:nvPr/>
        </p:nvSpPr>
        <p:spPr>
          <a:xfrm>
            <a:off x="533400" y="101600"/>
            <a:ext cx="8305800" cy="523220"/>
          </a:xfrm>
          <a:prstGeom prst="rect">
            <a:avLst/>
          </a:prstGeom>
          <a:noFill/>
        </p:spPr>
        <p:txBody>
          <a:bodyPr wrap="square" rtlCol="0">
            <a:spAutoFit/>
          </a:bodyPr>
          <a:lstStyle/>
          <a:p>
            <a:pPr algn="ctr"/>
            <a:r>
              <a:rPr lang="en-US" sz="2800" dirty="0" smtClean="0"/>
              <a:t>Generalized GRP Sensitive Site Prioritizations</a:t>
            </a:r>
            <a:endParaRPr lang="en-US" sz="1600" dirty="0"/>
          </a:p>
        </p:txBody>
      </p:sp>
      <p:pic>
        <p:nvPicPr>
          <p:cNvPr id="5" name="Picture 4" descr="A_Priority.gif"/>
          <p:cNvPicPr>
            <a:picLocks noChangeAspect="1"/>
          </p:cNvPicPr>
          <p:nvPr/>
        </p:nvPicPr>
        <p:blipFill>
          <a:blip r:embed="rId2" cstate="print"/>
          <a:stretch>
            <a:fillRect/>
          </a:stretch>
        </p:blipFill>
        <p:spPr>
          <a:xfrm>
            <a:off x="3200400" y="990600"/>
            <a:ext cx="406695" cy="257175"/>
          </a:xfrm>
          <a:prstGeom prst="rect">
            <a:avLst/>
          </a:prstGeom>
        </p:spPr>
      </p:pic>
      <p:pic>
        <p:nvPicPr>
          <p:cNvPr id="9" name="Picture 8" descr="B_Priority.gif"/>
          <p:cNvPicPr>
            <a:picLocks noChangeAspect="1"/>
          </p:cNvPicPr>
          <p:nvPr/>
        </p:nvPicPr>
        <p:blipFill>
          <a:blip r:embed="rId3" cstate="print"/>
          <a:stretch>
            <a:fillRect/>
          </a:stretch>
        </p:blipFill>
        <p:spPr>
          <a:xfrm>
            <a:off x="2819400" y="5257800"/>
            <a:ext cx="330869" cy="285750"/>
          </a:xfrm>
          <a:prstGeom prst="rect">
            <a:avLst/>
          </a:prstGeom>
        </p:spPr>
      </p:pic>
      <p:pic>
        <p:nvPicPr>
          <p:cNvPr id="10" name="Picture 9" descr="C_Priority.gif"/>
          <p:cNvPicPr>
            <a:picLocks noChangeAspect="1"/>
          </p:cNvPicPr>
          <p:nvPr/>
        </p:nvPicPr>
        <p:blipFill>
          <a:blip r:embed="rId4" cstate="print"/>
          <a:stretch>
            <a:fillRect/>
          </a:stretch>
        </p:blipFill>
        <p:spPr>
          <a:xfrm>
            <a:off x="2895600" y="6030687"/>
            <a:ext cx="228600" cy="29391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p:cNvSpPr>
            <a:spLocks noChangeArrowheads="1"/>
          </p:cNvSpPr>
          <p:nvPr/>
        </p:nvSpPr>
        <p:spPr bwMode="auto">
          <a:xfrm>
            <a:off x="0" y="152400"/>
            <a:ext cx="8839200" cy="914400"/>
          </a:xfrm>
          <a:prstGeom prst="rect">
            <a:avLst/>
          </a:prstGeom>
          <a:noFill/>
          <a:ln w="9525">
            <a:noFill/>
            <a:miter lim="800000"/>
            <a:headEnd/>
            <a:tailEnd/>
          </a:ln>
        </p:spPr>
        <p:txBody>
          <a:bodyPr anchor="ctr"/>
          <a:lstStyle/>
          <a:p>
            <a:pPr algn="ctr" eaLnBrk="0" hangingPunct="0"/>
            <a:r>
              <a:rPr lang="en-US" sz="4000" dirty="0"/>
              <a:t>Resources </a:t>
            </a:r>
            <a:r>
              <a:rPr lang="en-US" sz="4000" dirty="0" smtClean="0"/>
              <a:t>used at the GRP workshops</a:t>
            </a:r>
            <a:endParaRPr lang="en-US" sz="2400" dirty="0"/>
          </a:p>
        </p:txBody>
      </p:sp>
      <p:sp>
        <p:nvSpPr>
          <p:cNvPr id="262146" name="Rectangle 4"/>
          <p:cNvSpPr>
            <a:spLocks noChangeArrowheads="1"/>
          </p:cNvSpPr>
          <p:nvPr/>
        </p:nvSpPr>
        <p:spPr bwMode="auto">
          <a:xfrm>
            <a:off x="152400" y="990600"/>
            <a:ext cx="8458200" cy="5638800"/>
          </a:xfrm>
          <a:prstGeom prst="rect">
            <a:avLst/>
          </a:prstGeom>
          <a:noFill/>
          <a:ln w="12700">
            <a:noFill/>
            <a:miter lim="800000"/>
            <a:headEnd/>
            <a:tailEnd/>
          </a:ln>
        </p:spPr>
        <p:txBody>
          <a:bodyPr lIns="90488" tIns="44450" rIns="90488" bIns="44450"/>
          <a:lstStyle/>
          <a:p>
            <a:pPr marL="342900" indent="-342900" algn="ctr" eaLnBrk="0" hangingPunct="0">
              <a:lnSpc>
                <a:spcPct val="90000"/>
              </a:lnSpc>
              <a:spcBef>
                <a:spcPct val="20000"/>
              </a:spcBef>
              <a:buFont typeface="Arial" pitchFamily="34" charset="0"/>
              <a:buChar char="•"/>
            </a:pPr>
            <a:r>
              <a:rPr lang="en-US" sz="2800" dirty="0" smtClean="0"/>
              <a:t>Big Maps – BOTH GRP and ESI, organized by county</a:t>
            </a:r>
          </a:p>
          <a:p>
            <a:pPr marL="342900" indent="-342900" algn="ctr" eaLnBrk="0" hangingPunct="0">
              <a:lnSpc>
                <a:spcPct val="90000"/>
              </a:lnSpc>
              <a:spcBef>
                <a:spcPct val="20000"/>
              </a:spcBef>
              <a:buFont typeface="Arial" pitchFamily="34" charset="0"/>
              <a:buChar char="•"/>
            </a:pPr>
            <a:r>
              <a:rPr lang="en-US" sz="2800" dirty="0" smtClean="0"/>
              <a:t>BIG INDEX MAPS, to figure out where the maps are</a:t>
            </a:r>
          </a:p>
          <a:p>
            <a:pPr marL="342900" indent="-342900" algn="ctr" eaLnBrk="0" hangingPunct="0">
              <a:lnSpc>
                <a:spcPct val="90000"/>
              </a:lnSpc>
              <a:spcBef>
                <a:spcPct val="20000"/>
              </a:spcBef>
              <a:buFont typeface="Arial" pitchFamily="34" charset="0"/>
              <a:buChar char="•"/>
            </a:pPr>
            <a:r>
              <a:rPr lang="en-US" sz="2800" dirty="0" smtClean="0"/>
              <a:t>PRINTED data forms for each atlas</a:t>
            </a:r>
          </a:p>
          <a:p>
            <a:pPr marL="342900" indent="-342900" algn="ctr" eaLnBrk="0" hangingPunct="0">
              <a:lnSpc>
                <a:spcPct val="90000"/>
              </a:lnSpc>
              <a:spcBef>
                <a:spcPct val="20000"/>
              </a:spcBef>
              <a:buFont typeface="Arial" pitchFamily="34" charset="0"/>
              <a:buChar char="•"/>
            </a:pPr>
            <a:r>
              <a:rPr lang="en-US" sz="2800" dirty="0" smtClean="0"/>
              <a:t>BLANK (highlighted) GRP Sensitive Site Forms</a:t>
            </a:r>
          </a:p>
          <a:p>
            <a:pPr marL="342900" indent="-342900" algn="ctr" eaLnBrk="0" hangingPunct="0">
              <a:lnSpc>
                <a:spcPct val="90000"/>
              </a:lnSpc>
              <a:spcBef>
                <a:spcPct val="20000"/>
              </a:spcBef>
              <a:buFont typeface="Arial" pitchFamily="34" charset="0"/>
              <a:buChar char="•"/>
            </a:pPr>
            <a:r>
              <a:rPr lang="en-US" sz="2800" dirty="0" smtClean="0"/>
              <a:t>Plenty of pencils, pens, markers, sticky notes, etc</a:t>
            </a:r>
          </a:p>
          <a:p>
            <a:pPr marL="342900" indent="-342900" algn="ctr" eaLnBrk="0" hangingPunct="0">
              <a:lnSpc>
                <a:spcPct val="90000"/>
              </a:lnSpc>
              <a:spcBef>
                <a:spcPct val="20000"/>
              </a:spcBef>
              <a:buFont typeface="Arial" pitchFamily="34" charset="0"/>
              <a:buChar char="•"/>
            </a:pPr>
            <a:r>
              <a:rPr lang="en-US" sz="2800" dirty="0" smtClean="0"/>
              <a:t>Two printers and a plotter</a:t>
            </a:r>
          </a:p>
          <a:p>
            <a:pPr marL="342900" indent="-342900" algn="ctr" eaLnBrk="0" hangingPunct="0">
              <a:lnSpc>
                <a:spcPct val="90000"/>
              </a:lnSpc>
              <a:spcBef>
                <a:spcPct val="20000"/>
              </a:spcBef>
              <a:buFont typeface="Arial" pitchFamily="34" charset="0"/>
              <a:buChar char="•"/>
            </a:pPr>
            <a:r>
              <a:rPr lang="en-US" sz="2800" dirty="0" smtClean="0"/>
              <a:t>Wireless Internet</a:t>
            </a:r>
          </a:p>
          <a:p>
            <a:pPr marL="342900" indent="-342900" algn="ctr" eaLnBrk="0" hangingPunct="0">
              <a:lnSpc>
                <a:spcPct val="90000"/>
              </a:lnSpc>
              <a:spcBef>
                <a:spcPct val="20000"/>
              </a:spcBef>
              <a:buFont typeface="Arial" pitchFamily="34" charset="0"/>
              <a:buChar char="•"/>
            </a:pPr>
            <a:r>
              <a:rPr lang="en-US" sz="2800" dirty="0" smtClean="0"/>
              <a:t>Broad use of Google Earth, Google Maps, Bing! Maps, GRP map service, </a:t>
            </a:r>
            <a:r>
              <a:rPr lang="en-US" sz="2800" dirty="0" err="1" smtClean="0"/>
              <a:t>iPads</a:t>
            </a:r>
            <a:r>
              <a:rPr lang="en-US" sz="2800" dirty="0" smtClean="0"/>
              <a:t>, etc…</a:t>
            </a:r>
          </a:p>
          <a:p>
            <a:pPr marL="342900" indent="-342900" algn="ctr" eaLnBrk="0" hangingPunct="0">
              <a:lnSpc>
                <a:spcPct val="90000"/>
              </a:lnSpc>
              <a:spcBef>
                <a:spcPct val="20000"/>
              </a:spcBef>
              <a:buFont typeface="Arial" pitchFamily="34" charset="0"/>
              <a:buChar char="•"/>
            </a:pPr>
            <a:r>
              <a:rPr lang="en-US" sz="2800" dirty="0" smtClean="0"/>
              <a:t>Two GIS Technicians</a:t>
            </a:r>
          </a:p>
          <a:p>
            <a:pPr marL="342900" indent="-342900" algn="ctr" eaLnBrk="0" hangingPunct="0">
              <a:lnSpc>
                <a:spcPct val="90000"/>
              </a:lnSpc>
              <a:spcBef>
                <a:spcPct val="20000"/>
              </a:spcBef>
              <a:buFont typeface="Arial" pitchFamily="34" charset="0"/>
              <a:buChar char="•"/>
            </a:pPr>
            <a:r>
              <a:rPr lang="en-US" sz="2800" dirty="0" smtClean="0"/>
              <a:t>NOAA SSC</a:t>
            </a:r>
          </a:p>
          <a:p>
            <a:pPr marL="342900" indent="-342900" algn="ctr" eaLnBrk="0" hangingPunct="0">
              <a:lnSpc>
                <a:spcPct val="90000"/>
              </a:lnSpc>
              <a:spcBef>
                <a:spcPct val="20000"/>
              </a:spcBef>
              <a:buFont typeface="Arial" pitchFamily="34" charset="0"/>
              <a:buChar char="•"/>
            </a:pPr>
            <a:r>
              <a:rPr lang="en-US" sz="2800" dirty="0" smtClean="0"/>
              <a:t>State SSC</a:t>
            </a:r>
            <a:endParaRPr lang="en-US" sz="32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956050" y="152400"/>
            <a:ext cx="3048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6"/>
          <p:cNvSpPr txBox="1">
            <a:spLocks noChangeArrowheads="1"/>
          </p:cNvSpPr>
          <p:nvPr/>
        </p:nvSpPr>
        <p:spPr bwMode="auto">
          <a:xfrm>
            <a:off x="-76200" y="1981200"/>
            <a:ext cx="1225550" cy="641350"/>
          </a:xfrm>
          <a:prstGeom prst="rect">
            <a:avLst/>
          </a:prstGeom>
          <a:noFill/>
          <a:ln w="9525">
            <a:noFill/>
            <a:miter lim="800000"/>
            <a:headEnd/>
            <a:tailEnd/>
          </a:ln>
        </p:spPr>
        <p:txBody>
          <a:bodyPr wrap="none">
            <a:spAutoFit/>
          </a:bodyPr>
          <a:lstStyle/>
          <a:p>
            <a:pPr algn="ctr"/>
            <a:r>
              <a:rPr lang="en-US" sz="1800" dirty="0">
                <a:solidFill>
                  <a:schemeClr val="tx1"/>
                </a:solidFill>
                <a:latin typeface="Calibri" pitchFamily="34" charset="0"/>
              </a:rPr>
              <a:t>Resource </a:t>
            </a:r>
          </a:p>
          <a:p>
            <a:pPr algn="ctr"/>
            <a:r>
              <a:rPr lang="en-US" sz="1800" dirty="0">
                <a:solidFill>
                  <a:schemeClr val="tx1"/>
                </a:solidFill>
                <a:latin typeface="Calibri" pitchFamily="34" charset="0"/>
              </a:rPr>
              <a:t>Section</a:t>
            </a:r>
          </a:p>
        </p:txBody>
      </p:sp>
      <p:sp>
        <p:nvSpPr>
          <p:cNvPr id="15" name="TextBox 17"/>
          <p:cNvSpPr txBox="1">
            <a:spLocks noChangeArrowheads="1"/>
          </p:cNvSpPr>
          <p:nvPr/>
        </p:nvSpPr>
        <p:spPr bwMode="auto">
          <a:xfrm>
            <a:off x="-76200" y="5029200"/>
            <a:ext cx="1276350" cy="641350"/>
          </a:xfrm>
          <a:prstGeom prst="rect">
            <a:avLst/>
          </a:prstGeom>
          <a:noFill/>
          <a:ln w="9525">
            <a:noFill/>
            <a:miter lim="800000"/>
            <a:headEnd/>
            <a:tailEnd/>
          </a:ln>
        </p:spPr>
        <p:txBody>
          <a:bodyPr wrap="none">
            <a:spAutoFit/>
          </a:bodyPr>
          <a:lstStyle/>
          <a:p>
            <a:pPr algn="ctr"/>
            <a:r>
              <a:rPr lang="en-US" sz="1800">
                <a:solidFill>
                  <a:schemeClr val="tx1"/>
                </a:solidFill>
                <a:latin typeface="Calibri" pitchFamily="34" charset="0"/>
              </a:rPr>
              <a:t>Response </a:t>
            </a:r>
          </a:p>
          <a:p>
            <a:pPr algn="ctr"/>
            <a:r>
              <a:rPr lang="en-US" sz="1800">
                <a:solidFill>
                  <a:schemeClr val="tx1"/>
                </a:solidFill>
                <a:latin typeface="Calibri" pitchFamily="34" charset="0"/>
              </a:rPr>
              <a:t>Section</a:t>
            </a:r>
          </a:p>
        </p:txBody>
      </p:sp>
      <p:cxnSp>
        <p:nvCxnSpPr>
          <p:cNvPr id="16" name="Straight Arrow Connector 15"/>
          <p:cNvCxnSpPr>
            <a:stCxn id="14" idx="0"/>
          </p:cNvCxnSpPr>
          <p:nvPr/>
        </p:nvCxnSpPr>
        <p:spPr>
          <a:xfrm rot="16200000" flipV="1">
            <a:off x="-265113" y="1179511"/>
            <a:ext cx="1600200" cy="3177"/>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96838" y="3065462"/>
            <a:ext cx="876300" cy="3176"/>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0"/>
          </p:cNvCxnSpPr>
          <p:nvPr/>
        </p:nvCxnSpPr>
        <p:spPr>
          <a:xfrm rot="16200000" flipV="1">
            <a:off x="-100012" y="4367212"/>
            <a:ext cx="1295400" cy="28575"/>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29791" y="6173391"/>
            <a:ext cx="759618" cy="158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24600" y="1600200"/>
            <a:ext cx="2667000" cy="3046988"/>
          </a:xfrm>
          <a:prstGeom prst="rect">
            <a:avLst/>
          </a:prstGeom>
          <a:noFill/>
        </p:spPr>
        <p:txBody>
          <a:bodyPr wrap="square" rtlCol="0">
            <a:spAutoFit/>
          </a:bodyPr>
          <a:lstStyle/>
          <a:p>
            <a:pPr algn="ctr"/>
            <a:r>
              <a:rPr lang="en-US" sz="2400" dirty="0" smtClean="0"/>
              <a:t>This form, used in the GRP workshops, collects all of the information needed for the ICS 232 and 232a forms</a:t>
            </a:r>
            <a:endParaRPr lang="en-US" sz="2400" dirty="0"/>
          </a:p>
        </p:txBody>
      </p:sp>
      <p:sp>
        <p:nvSpPr>
          <p:cNvPr id="22" name="TextBox 21"/>
          <p:cNvSpPr txBox="1"/>
          <p:nvPr/>
        </p:nvSpPr>
        <p:spPr>
          <a:xfrm>
            <a:off x="6400800" y="533400"/>
            <a:ext cx="2667000" cy="904863"/>
          </a:xfrm>
          <a:prstGeom prst="rect">
            <a:avLst/>
          </a:prstGeom>
          <a:noFill/>
        </p:spPr>
        <p:txBody>
          <a:bodyPr wrap="square" rtlCol="0">
            <a:spAutoFit/>
          </a:bodyPr>
          <a:lstStyle/>
          <a:p>
            <a:pPr algn="ctr"/>
            <a:r>
              <a:rPr lang="en-US" sz="2400" dirty="0" smtClean="0"/>
              <a:t>GRP Sensitive Site </a:t>
            </a:r>
          </a:p>
          <a:p>
            <a:pPr algn="ctr"/>
            <a:r>
              <a:rPr lang="en-US" sz="2400" dirty="0" smtClean="0"/>
              <a:t>Data Form</a:t>
            </a:r>
            <a:endParaRPr lang="en-US" sz="2400" dirty="0"/>
          </a:p>
        </p:txBody>
      </p:sp>
      <p:sp>
        <p:nvSpPr>
          <p:cNvPr id="23" name="TextBox 22"/>
          <p:cNvSpPr txBox="1"/>
          <p:nvPr/>
        </p:nvSpPr>
        <p:spPr>
          <a:xfrm>
            <a:off x="6324600" y="5048071"/>
            <a:ext cx="2667000" cy="1200329"/>
          </a:xfrm>
          <a:prstGeom prst="rect">
            <a:avLst/>
          </a:prstGeom>
          <a:noFill/>
        </p:spPr>
        <p:txBody>
          <a:bodyPr wrap="square" rtlCol="0">
            <a:spAutoFit/>
          </a:bodyPr>
          <a:lstStyle/>
          <a:p>
            <a:pPr algn="ctr"/>
            <a:r>
              <a:rPr lang="en-US" sz="2400" b="1" dirty="0" smtClean="0"/>
              <a:t>THESE BECOME THE CORE GIS DATABASE</a:t>
            </a:r>
            <a:endParaRPr lang="en-US" sz="2400" b="1" dirty="0"/>
          </a:p>
        </p:txBody>
      </p:sp>
      <p:pic>
        <p:nvPicPr>
          <p:cNvPr id="25" name="Picture 24" descr="sensarea_form_hilighted.jpg"/>
          <p:cNvPicPr>
            <a:picLocks noChangeAspect="1"/>
          </p:cNvPicPr>
          <p:nvPr/>
        </p:nvPicPr>
        <p:blipFill>
          <a:blip r:embed="rId3"/>
          <a:stretch>
            <a:fillRect/>
          </a:stretch>
        </p:blipFill>
        <p:spPr>
          <a:xfrm>
            <a:off x="1447800" y="304800"/>
            <a:ext cx="4724400" cy="641423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838200"/>
          </a:xfrm>
        </p:spPr>
        <p:txBody>
          <a:bodyPr/>
          <a:lstStyle/>
          <a:p>
            <a:pPr algn="ctr"/>
            <a:r>
              <a:rPr lang="en-US" sz="4000" dirty="0" smtClean="0"/>
              <a:t>What’s on the form (highlighted)?</a:t>
            </a:r>
            <a:endParaRPr lang="en-US" sz="4000" dirty="0"/>
          </a:p>
        </p:txBody>
      </p:sp>
      <p:sp>
        <p:nvSpPr>
          <p:cNvPr id="3" name="Content Placeholder 2"/>
          <p:cNvSpPr>
            <a:spLocks noGrp="1"/>
          </p:cNvSpPr>
          <p:nvPr>
            <p:ph idx="1"/>
          </p:nvPr>
        </p:nvSpPr>
        <p:spPr>
          <a:xfrm>
            <a:off x="0" y="1447800"/>
            <a:ext cx="9144000" cy="3992563"/>
          </a:xfrm>
        </p:spPr>
        <p:txBody>
          <a:bodyPr/>
          <a:lstStyle/>
          <a:p>
            <a:r>
              <a:rPr lang="en-US" dirty="0" smtClean="0"/>
              <a:t>Name, Location, and Stakeholder Contacts</a:t>
            </a:r>
          </a:p>
          <a:p>
            <a:r>
              <a:rPr lang="en-US" dirty="0" smtClean="0"/>
              <a:t>Site Description, Managed Areas Within</a:t>
            </a:r>
          </a:p>
          <a:p>
            <a:r>
              <a:rPr lang="en-US" dirty="0" smtClean="0"/>
              <a:t>Shoreline Types, Habitats, Wildlife, T/E Species</a:t>
            </a:r>
          </a:p>
          <a:p>
            <a:r>
              <a:rPr lang="en-US" dirty="0" smtClean="0"/>
              <a:t>Socio-Economic Resources</a:t>
            </a:r>
          </a:p>
          <a:p>
            <a:r>
              <a:rPr lang="en-US" dirty="0" smtClean="0"/>
              <a:t>Staging, Collection, Access, Spill Risks, Response Resources, Boom Length Needed</a:t>
            </a:r>
          </a:p>
          <a:p>
            <a:r>
              <a:rPr lang="en-US" dirty="0" smtClean="0"/>
              <a:t>Descriptive Protection Strategy, Ease of Protection</a:t>
            </a:r>
          </a:p>
          <a:p>
            <a:endParaRPr lang="en-US"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28</a:t>
            </a:fld>
            <a:endParaRPr lang="en-US"/>
          </a:p>
        </p:txBody>
      </p:sp>
      <p:sp>
        <p:nvSpPr>
          <p:cNvPr id="6" name="TextBox 5"/>
          <p:cNvSpPr txBox="1"/>
          <p:nvPr/>
        </p:nvSpPr>
        <p:spPr>
          <a:xfrm>
            <a:off x="914400" y="5638800"/>
            <a:ext cx="7696200" cy="830997"/>
          </a:xfrm>
          <a:prstGeom prst="rect">
            <a:avLst/>
          </a:prstGeom>
          <a:noFill/>
        </p:spPr>
        <p:txBody>
          <a:bodyPr wrap="square" rtlCol="0">
            <a:spAutoFit/>
          </a:bodyPr>
          <a:lstStyle/>
          <a:p>
            <a:pPr algn="ctr"/>
            <a:r>
              <a:rPr lang="en-US" sz="2400" dirty="0" smtClean="0"/>
              <a:t>Note that this is much of what is done within the Planning Section  within ICS during a spill!</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139789" y="914400"/>
            <a:ext cx="3279811" cy="4876800"/>
          </a:xfrm>
          <a:prstGeom prst="rect">
            <a:avLst/>
          </a:prstGeom>
          <a:noFill/>
          <a:ln w="9525">
            <a:noFill/>
            <a:miter lim="800000"/>
            <a:headEnd/>
            <a:tailEnd/>
          </a:ln>
        </p:spPr>
      </p:pic>
      <p:sp>
        <p:nvSpPr>
          <p:cNvPr id="5" name="Text Box 3"/>
          <p:cNvSpPr txBox="1">
            <a:spLocks noChangeArrowheads="1"/>
          </p:cNvSpPr>
          <p:nvPr/>
        </p:nvSpPr>
        <p:spPr bwMode="auto">
          <a:xfrm>
            <a:off x="381000" y="330553"/>
            <a:ext cx="83820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ICS-232 and ICS-232a </a:t>
            </a:r>
            <a:endParaRPr lang="en-US" sz="3200" dirty="0">
              <a:solidFill>
                <a:schemeClr val="tx1"/>
              </a:solidFill>
              <a:latin typeface="Times"/>
            </a:endParaRPr>
          </a:p>
        </p:txBody>
      </p:sp>
      <p:sp>
        <p:nvSpPr>
          <p:cNvPr id="6" name="Text Box 4"/>
          <p:cNvSpPr txBox="1">
            <a:spLocks noChangeArrowheads="1"/>
          </p:cNvSpPr>
          <p:nvPr/>
        </p:nvSpPr>
        <p:spPr bwMode="auto">
          <a:xfrm>
            <a:off x="762000" y="5943600"/>
            <a:ext cx="81534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Resources At Risk </a:t>
            </a:r>
            <a:r>
              <a:rPr lang="en-US" sz="3200" dirty="0" smtClean="0">
                <a:latin typeface="Times"/>
              </a:rPr>
              <a:t>    Index to Sensitive Sites</a:t>
            </a:r>
            <a:endParaRPr lang="en-US" sz="3200" dirty="0">
              <a:solidFill>
                <a:schemeClr val="tx1"/>
              </a:solidFill>
              <a:latin typeface="Times"/>
            </a:endParaRPr>
          </a:p>
        </p:txBody>
      </p:sp>
      <p:pic>
        <p:nvPicPr>
          <p:cNvPr id="7" name="Picture 2"/>
          <p:cNvPicPr>
            <a:picLocks noChangeAspect="1" noChangeArrowheads="1"/>
          </p:cNvPicPr>
          <p:nvPr/>
        </p:nvPicPr>
        <p:blipFill>
          <a:blip r:embed="rId3" cstate="print"/>
          <a:srcRect/>
          <a:stretch>
            <a:fillRect/>
          </a:stretch>
        </p:blipFill>
        <p:spPr bwMode="auto">
          <a:xfrm>
            <a:off x="4873520" y="914400"/>
            <a:ext cx="335608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383678" y="90488"/>
            <a:ext cx="8383001" cy="1077218"/>
          </a:xfrm>
          <a:prstGeom prst="rect">
            <a:avLst/>
          </a:prstGeom>
          <a:noFill/>
          <a:ln w="12700">
            <a:noFill/>
            <a:miter lim="800000"/>
            <a:headEnd/>
            <a:tailEnd/>
          </a:ln>
        </p:spPr>
        <p:txBody>
          <a:bodyPr wrap="none">
            <a:spAutoFit/>
          </a:bodyPr>
          <a:lstStyle/>
          <a:p>
            <a:pPr algn="ctr" eaLnBrk="0" hangingPunct="0"/>
            <a:r>
              <a:rPr lang="en-US" sz="4000" dirty="0"/>
              <a:t>Marine Resources GIS (MRGIS)</a:t>
            </a:r>
          </a:p>
          <a:p>
            <a:pPr algn="ctr" eaLnBrk="0" hangingPunct="0"/>
            <a:r>
              <a:rPr lang="en-US" sz="2000" b="1" dirty="0"/>
              <a:t>Currently </a:t>
            </a:r>
            <a:r>
              <a:rPr lang="en-US" sz="2000" b="1" dirty="0" smtClean="0"/>
              <a:t>1300</a:t>
            </a:r>
            <a:r>
              <a:rPr lang="en-US" sz="2000" b="1" dirty="0"/>
              <a:t>+ Layers w/ Metadata in </a:t>
            </a:r>
            <a:r>
              <a:rPr lang="en-US" sz="2000" b="1" dirty="0" smtClean="0"/>
              <a:t>SQL/SDE (Albers and Web Mercator)</a:t>
            </a:r>
            <a:endParaRPr lang="en-US" sz="2000" b="1" dirty="0"/>
          </a:p>
        </p:txBody>
      </p:sp>
      <p:sp>
        <p:nvSpPr>
          <p:cNvPr id="21506" name="Text Box 4"/>
          <p:cNvSpPr txBox="1">
            <a:spLocks noChangeArrowheads="1"/>
          </p:cNvSpPr>
          <p:nvPr/>
        </p:nvSpPr>
        <p:spPr bwMode="auto">
          <a:xfrm>
            <a:off x="751349" y="2743200"/>
            <a:ext cx="1184940" cy="400110"/>
          </a:xfrm>
          <a:prstGeom prst="rect">
            <a:avLst/>
          </a:prstGeom>
          <a:noFill/>
          <a:ln w="12700">
            <a:noFill/>
            <a:miter lim="800000"/>
            <a:headEnd/>
            <a:tailEnd/>
          </a:ln>
        </p:spPr>
        <p:txBody>
          <a:bodyPr wrap="none">
            <a:spAutoFit/>
          </a:bodyPr>
          <a:lstStyle/>
          <a:p>
            <a:pPr algn="ctr" eaLnBrk="0" hangingPunct="0"/>
            <a:r>
              <a:rPr lang="en-US" sz="2000"/>
              <a:t>Seagrass</a:t>
            </a:r>
          </a:p>
        </p:txBody>
      </p:sp>
      <p:sp>
        <p:nvSpPr>
          <p:cNvPr id="21507" name="Text Box 5"/>
          <p:cNvSpPr txBox="1">
            <a:spLocks noChangeArrowheads="1"/>
          </p:cNvSpPr>
          <p:nvPr/>
        </p:nvSpPr>
        <p:spPr bwMode="auto">
          <a:xfrm>
            <a:off x="7141773" y="2343090"/>
            <a:ext cx="1367617" cy="400110"/>
          </a:xfrm>
          <a:prstGeom prst="rect">
            <a:avLst/>
          </a:prstGeom>
          <a:noFill/>
          <a:ln w="12700">
            <a:noFill/>
            <a:miter lim="800000"/>
            <a:headEnd/>
            <a:tailEnd/>
          </a:ln>
        </p:spPr>
        <p:txBody>
          <a:bodyPr wrap="none">
            <a:spAutoFit/>
          </a:bodyPr>
          <a:lstStyle/>
          <a:p>
            <a:pPr algn="ctr" eaLnBrk="0" hangingPunct="0"/>
            <a:r>
              <a:rPr lang="en-US" sz="2000" dirty="0"/>
              <a:t>Mangroves</a:t>
            </a:r>
          </a:p>
        </p:txBody>
      </p:sp>
      <p:sp>
        <p:nvSpPr>
          <p:cNvPr id="21508" name="Text Box 6"/>
          <p:cNvSpPr txBox="1">
            <a:spLocks noChangeArrowheads="1"/>
          </p:cNvSpPr>
          <p:nvPr/>
        </p:nvSpPr>
        <p:spPr bwMode="auto">
          <a:xfrm>
            <a:off x="533400" y="4038600"/>
            <a:ext cx="1289134" cy="400110"/>
          </a:xfrm>
          <a:prstGeom prst="rect">
            <a:avLst/>
          </a:prstGeom>
          <a:noFill/>
          <a:ln w="12700">
            <a:noFill/>
            <a:miter lim="800000"/>
            <a:headEnd/>
            <a:tailEnd/>
          </a:ln>
        </p:spPr>
        <p:txBody>
          <a:bodyPr wrap="none">
            <a:spAutoFit/>
          </a:bodyPr>
          <a:lstStyle/>
          <a:p>
            <a:pPr algn="ctr" eaLnBrk="0" hangingPunct="0"/>
            <a:r>
              <a:rPr lang="en-US" sz="2000" dirty="0"/>
              <a:t>Tidal Flats</a:t>
            </a:r>
          </a:p>
        </p:txBody>
      </p:sp>
      <p:sp>
        <p:nvSpPr>
          <p:cNvPr id="21509" name="Text Box 7"/>
          <p:cNvSpPr txBox="1">
            <a:spLocks noChangeArrowheads="1"/>
          </p:cNvSpPr>
          <p:nvPr/>
        </p:nvSpPr>
        <p:spPr bwMode="auto">
          <a:xfrm>
            <a:off x="7395374" y="2971800"/>
            <a:ext cx="1292213" cy="400110"/>
          </a:xfrm>
          <a:prstGeom prst="rect">
            <a:avLst/>
          </a:prstGeom>
          <a:noFill/>
          <a:ln w="12700">
            <a:noFill/>
            <a:miter lim="800000"/>
            <a:headEnd/>
            <a:tailEnd/>
          </a:ln>
        </p:spPr>
        <p:txBody>
          <a:bodyPr wrap="none">
            <a:spAutoFit/>
          </a:bodyPr>
          <a:lstStyle/>
          <a:p>
            <a:pPr algn="ctr" eaLnBrk="0" hangingPunct="0"/>
            <a:r>
              <a:rPr lang="en-US" sz="2000" dirty="0" smtClean="0"/>
              <a:t>Saltmarsh</a:t>
            </a:r>
            <a:endParaRPr lang="en-US" sz="2000" dirty="0"/>
          </a:p>
        </p:txBody>
      </p:sp>
      <p:sp>
        <p:nvSpPr>
          <p:cNvPr id="21510" name="Text Box 8"/>
          <p:cNvSpPr txBox="1">
            <a:spLocks noChangeArrowheads="1"/>
          </p:cNvSpPr>
          <p:nvPr/>
        </p:nvSpPr>
        <p:spPr bwMode="auto">
          <a:xfrm>
            <a:off x="1295400" y="6019800"/>
            <a:ext cx="1699311" cy="400110"/>
          </a:xfrm>
          <a:prstGeom prst="rect">
            <a:avLst/>
          </a:prstGeom>
          <a:noFill/>
          <a:ln w="12700">
            <a:noFill/>
            <a:miter lim="800000"/>
            <a:headEnd/>
            <a:tailEnd/>
          </a:ln>
        </p:spPr>
        <p:txBody>
          <a:bodyPr wrap="none">
            <a:spAutoFit/>
          </a:bodyPr>
          <a:lstStyle/>
          <a:p>
            <a:pPr algn="ctr" eaLnBrk="0" hangingPunct="0"/>
            <a:r>
              <a:rPr lang="en-US" sz="2000" dirty="0"/>
              <a:t>Road Network</a:t>
            </a:r>
          </a:p>
        </p:txBody>
      </p:sp>
      <p:sp>
        <p:nvSpPr>
          <p:cNvPr id="21511" name="Text Box 9"/>
          <p:cNvSpPr txBox="1">
            <a:spLocks noChangeArrowheads="1"/>
          </p:cNvSpPr>
          <p:nvPr/>
        </p:nvSpPr>
        <p:spPr bwMode="auto">
          <a:xfrm>
            <a:off x="304800" y="1600200"/>
            <a:ext cx="3461845" cy="400110"/>
          </a:xfrm>
          <a:prstGeom prst="rect">
            <a:avLst/>
          </a:prstGeom>
          <a:noFill/>
          <a:ln w="12700">
            <a:noFill/>
            <a:miter lim="800000"/>
            <a:headEnd/>
            <a:tailEnd/>
          </a:ln>
        </p:spPr>
        <p:txBody>
          <a:bodyPr wrap="none">
            <a:spAutoFit/>
          </a:bodyPr>
          <a:lstStyle/>
          <a:p>
            <a:pPr algn="ctr" eaLnBrk="0" hangingPunct="0"/>
            <a:r>
              <a:rPr lang="en-US" sz="2000" dirty="0"/>
              <a:t>Marine Facilities/Boat Ramps </a:t>
            </a:r>
          </a:p>
        </p:txBody>
      </p:sp>
      <p:sp>
        <p:nvSpPr>
          <p:cNvPr id="21512" name="Text Box 10"/>
          <p:cNvSpPr txBox="1">
            <a:spLocks noChangeArrowheads="1"/>
          </p:cNvSpPr>
          <p:nvPr/>
        </p:nvSpPr>
        <p:spPr bwMode="auto">
          <a:xfrm>
            <a:off x="5486400" y="1600200"/>
            <a:ext cx="3135667" cy="400110"/>
          </a:xfrm>
          <a:prstGeom prst="rect">
            <a:avLst/>
          </a:prstGeom>
          <a:noFill/>
          <a:ln w="12700">
            <a:noFill/>
            <a:miter lim="800000"/>
            <a:headEnd/>
            <a:tailEnd/>
          </a:ln>
        </p:spPr>
        <p:txBody>
          <a:bodyPr wrap="none">
            <a:spAutoFit/>
          </a:bodyPr>
          <a:lstStyle/>
          <a:p>
            <a:pPr algn="ctr" eaLnBrk="0" hangingPunct="0"/>
            <a:r>
              <a:rPr lang="en-US" sz="2000" dirty="0">
                <a:solidFill>
                  <a:srgbClr val="000000"/>
                </a:solidFill>
              </a:rPr>
              <a:t>ESI Shoreline Classification</a:t>
            </a:r>
          </a:p>
        </p:txBody>
      </p:sp>
      <p:sp>
        <p:nvSpPr>
          <p:cNvPr id="21513" name="Text Box 11"/>
          <p:cNvSpPr txBox="1">
            <a:spLocks noChangeArrowheads="1"/>
          </p:cNvSpPr>
          <p:nvPr/>
        </p:nvSpPr>
        <p:spPr bwMode="auto">
          <a:xfrm>
            <a:off x="5911344" y="5410200"/>
            <a:ext cx="1877437" cy="400110"/>
          </a:xfrm>
          <a:prstGeom prst="rect">
            <a:avLst/>
          </a:prstGeom>
          <a:noFill/>
          <a:ln w="12700">
            <a:noFill/>
            <a:miter lim="800000"/>
            <a:headEnd/>
            <a:tailEnd/>
          </a:ln>
        </p:spPr>
        <p:txBody>
          <a:bodyPr wrap="none">
            <a:spAutoFit/>
          </a:bodyPr>
          <a:lstStyle/>
          <a:p>
            <a:pPr algn="ctr" eaLnBrk="0" hangingPunct="0"/>
            <a:r>
              <a:rPr lang="en-US" sz="2000"/>
              <a:t>Managed Areas</a:t>
            </a:r>
          </a:p>
        </p:txBody>
      </p:sp>
      <p:sp>
        <p:nvSpPr>
          <p:cNvPr id="21514" name="Text Box 12"/>
          <p:cNvSpPr txBox="1">
            <a:spLocks noChangeArrowheads="1"/>
          </p:cNvSpPr>
          <p:nvPr/>
        </p:nvSpPr>
        <p:spPr bwMode="auto">
          <a:xfrm>
            <a:off x="3772330" y="5943600"/>
            <a:ext cx="4749890" cy="400110"/>
          </a:xfrm>
          <a:prstGeom prst="rect">
            <a:avLst/>
          </a:prstGeom>
          <a:noFill/>
          <a:ln w="12700">
            <a:noFill/>
            <a:miter lim="800000"/>
            <a:headEnd/>
            <a:tailEnd/>
          </a:ln>
        </p:spPr>
        <p:txBody>
          <a:bodyPr wrap="none">
            <a:spAutoFit/>
          </a:bodyPr>
          <a:lstStyle/>
          <a:p>
            <a:pPr algn="ctr" eaLnBrk="0" hangingPunct="0"/>
            <a:r>
              <a:rPr lang="en-US" sz="2000" dirty="0" smtClean="0">
                <a:solidFill>
                  <a:srgbClr val="000000"/>
                </a:solidFill>
              </a:rPr>
              <a:t>DOQQ Imagery (</a:t>
            </a:r>
            <a:r>
              <a:rPr lang="en-US" sz="2000" dirty="0" err="1" smtClean="0">
                <a:solidFill>
                  <a:srgbClr val="000000"/>
                </a:solidFill>
              </a:rPr>
              <a:t>Standalome</a:t>
            </a:r>
            <a:r>
              <a:rPr lang="en-US" sz="2000" dirty="0" smtClean="0">
                <a:solidFill>
                  <a:srgbClr val="000000"/>
                </a:solidFill>
              </a:rPr>
              <a:t> and Services)</a:t>
            </a:r>
            <a:endParaRPr lang="en-US" sz="2000" dirty="0">
              <a:solidFill>
                <a:srgbClr val="000000"/>
              </a:solidFill>
            </a:endParaRPr>
          </a:p>
        </p:txBody>
      </p:sp>
      <p:sp>
        <p:nvSpPr>
          <p:cNvPr id="21515" name="Rectangle 13"/>
          <p:cNvSpPr>
            <a:spLocks noChangeArrowheads="1"/>
          </p:cNvSpPr>
          <p:nvPr/>
        </p:nvSpPr>
        <p:spPr bwMode="auto">
          <a:xfrm>
            <a:off x="6936698" y="4738688"/>
            <a:ext cx="1860317" cy="400110"/>
          </a:xfrm>
          <a:prstGeom prst="rect">
            <a:avLst/>
          </a:prstGeom>
          <a:noFill/>
          <a:ln w="12700">
            <a:noFill/>
            <a:miter lim="800000"/>
            <a:headEnd/>
            <a:tailEnd/>
          </a:ln>
        </p:spPr>
        <p:txBody>
          <a:bodyPr wrap="none">
            <a:spAutoFit/>
          </a:bodyPr>
          <a:lstStyle/>
          <a:p>
            <a:pPr algn="ctr" eaLnBrk="0" hangingPunct="0"/>
            <a:r>
              <a:rPr lang="en-US" sz="2000">
                <a:solidFill>
                  <a:srgbClr val="000000"/>
                </a:solidFill>
              </a:rPr>
              <a:t>Nautical Charts</a:t>
            </a:r>
          </a:p>
        </p:txBody>
      </p:sp>
      <p:sp>
        <p:nvSpPr>
          <p:cNvPr id="21516" name="Text Box 14"/>
          <p:cNvSpPr txBox="1">
            <a:spLocks noChangeArrowheads="1"/>
          </p:cNvSpPr>
          <p:nvPr/>
        </p:nvSpPr>
        <p:spPr bwMode="auto">
          <a:xfrm>
            <a:off x="178885" y="2133600"/>
            <a:ext cx="2572757" cy="400110"/>
          </a:xfrm>
          <a:prstGeom prst="rect">
            <a:avLst/>
          </a:prstGeom>
          <a:noFill/>
          <a:ln w="12700">
            <a:noFill/>
            <a:miter lim="800000"/>
            <a:headEnd/>
            <a:tailEnd/>
          </a:ln>
        </p:spPr>
        <p:txBody>
          <a:bodyPr wrap="none">
            <a:spAutoFit/>
          </a:bodyPr>
          <a:lstStyle/>
          <a:p>
            <a:pPr algn="ctr" eaLnBrk="0" hangingPunct="0"/>
            <a:r>
              <a:rPr lang="en-US" sz="2000" dirty="0" smtClean="0">
                <a:solidFill>
                  <a:srgbClr val="000000"/>
                </a:solidFill>
              </a:rPr>
              <a:t>Coral and </a:t>
            </a:r>
            <a:r>
              <a:rPr lang="en-US" sz="2000" dirty="0" err="1" smtClean="0">
                <a:solidFill>
                  <a:srgbClr val="000000"/>
                </a:solidFill>
              </a:rPr>
              <a:t>Hardbottom</a:t>
            </a:r>
            <a:endParaRPr lang="en-US" sz="2000" dirty="0">
              <a:solidFill>
                <a:srgbClr val="000000"/>
              </a:solidFill>
            </a:endParaRPr>
          </a:p>
        </p:txBody>
      </p:sp>
      <p:sp>
        <p:nvSpPr>
          <p:cNvPr id="21517" name="Text Box 15"/>
          <p:cNvSpPr txBox="1">
            <a:spLocks noChangeArrowheads="1"/>
          </p:cNvSpPr>
          <p:nvPr/>
        </p:nvSpPr>
        <p:spPr bwMode="auto">
          <a:xfrm>
            <a:off x="7459505" y="3810000"/>
            <a:ext cx="833754" cy="400110"/>
          </a:xfrm>
          <a:prstGeom prst="rect">
            <a:avLst/>
          </a:prstGeom>
          <a:noFill/>
          <a:ln w="12700">
            <a:noFill/>
            <a:miter lim="800000"/>
            <a:headEnd/>
            <a:tailEnd/>
          </a:ln>
        </p:spPr>
        <p:txBody>
          <a:bodyPr wrap="none">
            <a:spAutoFit/>
          </a:bodyPr>
          <a:lstStyle/>
          <a:p>
            <a:pPr algn="ctr" eaLnBrk="0" hangingPunct="0"/>
            <a:r>
              <a:rPr lang="en-US" sz="2000" dirty="0" err="1" smtClean="0">
                <a:solidFill>
                  <a:srgbClr val="000000"/>
                </a:solidFill>
              </a:rPr>
              <a:t>AToNs</a:t>
            </a:r>
            <a:endParaRPr lang="en-US" sz="2000" dirty="0">
              <a:solidFill>
                <a:srgbClr val="000000"/>
              </a:solidFill>
            </a:endParaRPr>
          </a:p>
        </p:txBody>
      </p:sp>
      <p:sp>
        <p:nvSpPr>
          <p:cNvPr id="21518" name="Text Box 16"/>
          <p:cNvSpPr txBox="1">
            <a:spLocks noChangeArrowheads="1"/>
          </p:cNvSpPr>
          <p:nvPr/>
        </p:nvSpPr>
        <p:spPr bwMode="auto">
          <a:xfrm>
            <a:off x="381000" y="3352800"/>
            <a:ext cx="2010486" cy="400110"/>
          </a:xfrm>
          <a:prstGeom prst="rect">
            <a:avLst/>
          </a:prstGeom>
          <a:noFill/>
          <a:ln w="12700">
            <a:noFill/>
            <a:miter lim="800000"/>
            <a:headEnd/>
            <a:tailEnd/>
          </a:ln>
        </p:spPr>
        <p:txBody>
          <a:bodyPr wrap="none">
            <a:spAutoFit/>
          </a:bodyPr>
          <a:lstStyle/>
          <a:p>
            <a:pPr algn="ctr" eaLnBrk="0" hangingPunct="0"/>
            <a:r>
              <a:rPr lang="en-US" sz="2000" dirty="0">
                <a:solidFill>
                  <a:srgbClr val="000000"/>
                </a:solidFill>
              </a:rPr>
              <a:t>Human Use (ESI)</a:t>
            </a:r>
          </a:p>
        </p:txBody>
      </p:sp>
      <p:sp>
        <p:nvSpPr>
          <p:cNvPr id="21519" name="Text Box 17"/>
          <p:cNvSpPr txBox="1">
            <a:spLocks noChangeArrowheads="1"/>
          </p:cNvSpPr>
          <p:nvPr/>
        </p:nvSpPr>
        <p:spPr bwMode="auto">
          <a:xfrm>
            <a:off x="819436" y="5410200"/>
            <a:ext cx="3026791" cy="400110"/>
          </a:xfrm>
          <a:prstGeom prst="rect">
            <a:avLst/>
          </a:prstGeom>
          <a:noFill/>
          <a:ln w="12700">
            <a:noFill/>
            <a:miter lim="800000"/>
            <a:headEnd/>
            <a:tailEnd/>
          </a:ln>
        </p:spPr>
        <p:txBody>
          <a:bodyPr wrap="none">
            <a:spAutoFit/>
          </a:bodyPr>
          <a:lstStyle/>
          <a:p>
            <a:pPr algn="ctr" eaLnBrk="0" hangingPunct="0"/>
            <a:r>
              <a:rPr lang="en-US" sz="2000"/>
              <a:t>Administrative Boundaries</a:t>
            </a:r>
          </a:p>
        </p:txBody>
      </p:sp>
      <p:sp>
        <p:nvSpPr>
          <p:cNvPr id="21520" name="AutoShape 18"/>
          <p:cNvSpPr>
            <a:spLocks noChangeArrowheads="1"/>
          </p:cNvSpPr>
          <p:nvPr/>
        </p:nvSpPr>
        <p:spPr bwMode="auto">
          <a:xfrm>
            <a:off x="2755900" y="46482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21521" name="AutoShape 19"/>
          <p:cNvSpPr>
            <a:spLocks noChangeArrowheads="1"/>
          </p:cNvSpPr>
          <p:nvPr/>
        </p:nvSpPr>
        <p:spPr bwMode="auto">
          <a:xfrm>
            <a:off x="2755900" y="41910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21522" name="AutoShape 20"/>
          <p:cNvSpPr>
            <a:spLocks noChangeArrowheads="1"/>
          </p:cNvSpPr>
          <p:nvPr/>
        </p:nvSpPr>
        <p:spPr bwMode="auto">
          <a:xfrm>
            <a:off x="2832100" y="37338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21523" name="AutoShape 21"/>
          <p:cNvSpPr>
            <a:spLocks noChangeArrowheads="1"/>
          </p:cNvSpPr>
          <p:nvPr/>
        </p:nvSpPr>
        <p:spPr bwMode="auto">
          <a:xfrm>
            <a:off x="2755900" y="32766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21524" name="AutoShape 22"/>
          <p:cNvSpPr>
            <a:spLocks noChangeArrowheads="1"/>
          </p:cNvSpPr>
          <p:nvPr/>
        </p:nvSpPr>
        <p:spPr bwMode="auto">
          <a:xfrm>
            <a:off x="2755900" y="27432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21525" name="AutoShape 23"/>
          <p:cNvSpPr>
            <a:spLocks noChangeArrowheads="1"/>
          </p:cNvSpPr>
          <p:nvPr/>
        </p:nvSpPr>
        <p:spPr bwMode="auto">
          <a:xfrm>
            <a:off x="2755900" y="2286000"/>
            <a:ext cx="3949700" cy="596900"/>
          </a:xfrm>
          <a:prstGeom prst="parallelogram">
            <a:avLst>
              <a:gd name="adj" fmla="val 165395"/>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75128" name="Rectangle 24"/>
          <p:cNvSpPr>
            <a:spLocks noChangeArrowheads="1"/>
          </p:cNvSpPr>
          <p:nvPr/>
        </p:nvSpPr>
        <p:spPr bwMode="auto">
          <a:xfrm>
            <a:off x="3781425" y="3492500"/>
            <a:ext cx="1455738" cy="393700"/>
          </a:xfrm>
          <a:prstGeom prst="rect">
            <a:avLst/>
          </a:prstGeom>
          <a:noFill/>
          <a:ln w="12700">
            <a:noFill/>
            <a:miter lim="800000"/>
            <a:headEnd/>
            <a:tailEnd/>
          </a:ln>
          <a:effectLst/>
        </p:spPr>
        <p:txBody>
          <a:bodyPr wrap="none" lIns="90488" tIns="44450" rIns="90488" bIns="44450">
            <a:spAutoFit/>
          </a:bodyPr>
          <a:lstStyle/>
          <a:p>
            <a:pPr algn="ctr" eaLnBrk="0" hangingPunct="0"/>
            <a:r>
              <a:rPr lang="en-US" sz="2000">
                <a:effectLst>
                  <a:outerShdw blurRad="38100" dist="38100" dir="2700000" algn="tl">
                    <a:srgbClr val="000000"/>
                  </a:outerShdw>
                </a:effectLst>
              </a:rPr>
              <a:t>ESI Reptiles</a:t>
            </a:r>
          </a:p>
        </p:txBody>
      </p:sp>
      <p:sp>
        <p:nvSpPr>
          <p:cNvPr id="175129" name="Rectangle 25"/>
          <p:cNvSpPr>
            <a:spLocks noChangeArrowheads="1"/>
          </p:cNvSpPr>
          <p:nvPr/>
        </p:nvSpPr>
        <p:spPr bwMode="auto">
          <a:xfrm>
            <a:off x="3917950" y="2959100"/>
            <a:ext cx="1174750" cy="393700"/>
          </a:xfrm>
          <a:prstGeom prst="rect">
            <a:avLst/>
          </a:prstGeom>
          <a:noFill/>
          <a:ln w="12700">
            <a:noFill/>
            <a:miter lim="800000"/>
            <a:headEnd/>
            <a:tailEnd/>
          </a:ln>
          <a:effectLst/>
        </p:spPr>
        <p:txBody>
          <a:bodyPr wrap="none" lIns="90488" tIns="44450" rIns="90488" bIns="44450">
            <a:spAutoFit/>
          </a:bodyPr>
          <a:lstStyle/>
          <a:p>
            <a:pPr algn="ctr" eaLnBrk="0" hangingPunct="0"/>
            <a:r>
              <a:rPr lang="en-US" sz="2000">
                <a:effectLst>
                  <a:outerShdw blurRad="38100" dist="38100" dir="2700000" algn="tl">
                    <a:srgbClr val="000000"/>
                  </a:outerShdw>
                </a:effectLst>
              </a:rPr>
              <a:t>ESI Birds</a:t>
            </a:r>
          </a:p>
        </p:txBody>
      </p:sp>
      <p:sp>
        <p:nvSpPr>
          <p:cNvPr id="175130" name="Rectangle 26"/>
          <p:cNvSpPr>
            <a:spLocks noChangeArrowheads="1"/>
          </p:cNvSpPr>
          <p:nvPr/>
        </p:nvSpPr>
        <p:spPr bwMode="auto">
          <a:xfrm>
            <a:off x="3606800" y="4864100"/>
            <a:ext cx="1795463" cy="3937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rPr>
              <a:t>Depth Contours</a:t>
            </a:r>
          </a:p>
        </p:txBody>
      </p:sp>
      <p:sp>
        <p:nvSpPr>
          <p:cNvPr id="175132" name="Rectangle 28"/>
          <p:cNvSpPr>
            <a:spLocks noChangeArrowheads="1"/>
          </p:cNvSpPr>
          <p:nvPr/>
        </p:nvSpPr>
        <p:spPr bwMode="auto">
          <a:xfrm>
            <a:off x="3433763" y="3949700"/>
            <a:ext cx="2298700" cy="393700"/>
          </a:xfrm>
          <a:prstGeom prst="rect">
            <a:avLst/>
          </a:prstGeom>
          <a:noFill/>
          <a:ln w="12700">
            <a:noFill/>
            <a:miter lim="800000"/>
            <a:headEnd/>
            <a:tailEnd/>
          </a:ln>
          <a:effectLst/>
        </p:spPr>
        <p:txBody>
          <a:bodyPr wrap="none" lIns="90488" tIns="44450" rIns="90488" bIns="44450">
            <a:spAutoFit/>
          </a:bodyPr>
          <a:lstStyle/>
          <a:p>
            <a:pPr algn="ctr" eaLnBrk="0" hangingPunct="0"/>
            <a:r>
              <a:rPr lang="en-US" sz="2000">
                <a:effectLst>
                  <a:outerShdw blurRad="38100" dist="38100" dir="2700000" algn="tl">
                    <a:srgbClr val="000000"/>
                  </a:outerShdw>
                </a:effectLst>
              </a:rPr>
              <a:t>Shoreline Sensitivity</a:t>
            </a:r>
          </a:p>
        </p:txBody>
      </p:sp>
      <p:sp>
        <p:nvSpPr>
          <p:cNvPr id="21531" name="Text Box 29"/>
          <p:cNvSpPr txBox="1">
            <a:spLocks noChangeArrowheads="1"/>
          </p:cNvSpPr>
          <p:nvPr/>
        </p:nvSpPr>
        <p:spPr bwMode="auto">
          <a:xfrm>
            <a:off x="304800" y="4724400"/>
            <a:ext cx="1842171" cy="400110"/>
          </a:xfrm>
          <a:prstGeom prst="rect">
            <a:avLst/>
          </a:prstGeom>
          <a:noFill/>
          <a:ln w="12700">
            <a:noFill/>
            <a:miter lim="800000"/>
            <a:headEnd/>
            <a:tailEnd/>
          </a:ln>
        </p:spPr>
        <p:txBody>
          <a:bodyPr wrap="none">
            <a:spAutoFit/>
          </a:bodyPr>
          <a:lstStyle/>
          <a:p>
            <a:pPr algn="ctr" eaLnBrk="0" hangingPunct="0"/>
            <a:r>
              <a:rPr lang="en-US" sz="2000" dirty="0"/>
              <a:t>Shipping Lanes</a:t>
            </a:r>
          </a:p>
        </p:txBody>
      </p:sp>
      <p:sp>
        <p:nvSpPr>
          <p:cNvPr id="175134" name="Rectangle 30"/>
          <p:cNvSpPr>
            <a:spLocks noChangeArrowheads="1"/>
          </p:cNvSpPr>
          <p:nvPr/>
        </p:nvSpPr>
        <p:spPr bwMode="auto">
          <a:xfrm>
            <a:off x="3127375" y="2501900"/>
            <a:ext cx="2755900" cy="393700"/>
          </a:xfrm>
          <a:prstGeom prst="rect">
            <a:avLst/>
          </a:prstGeom>
          <a:noFill/>
          <a:ln w="12700">
            <a:noFill/>
            <a:miter lim="800000"/>
            <a:headEnd/>
            <a:tailEnd/>
          </a:ln>
          <a:effectLst/>
        </p:spPr>
        <p:txBody>
          <a:bodyPr wrap="none" lIns="90488" tIns="44450" rIns="90488" bIns="44450">
            <a:spAutoFit/>
          </a:bodyPr>
          <a:lstStyle/>
          <a:p>
            <a:pPr algn="ctr" eaLnBrk="0" hangingPunct="0"/>
            <a:r>
              <a:rPr lang="en-US" sz="2000">
                <a:effectLst>
                  <a:outerShdw blurRad="38100" dist="38100" dir="2700000" algn="tl">
                    <a:srgbClr val="000000"/>
                  </a:outerShdw>
                </a:effectLst>
              </a:rPr>
              <a:t>ESI Terrestrial Mammals</a:t>
            </a:r>
          </a:p>
        </p:txBody>
      </p:sp>
      <p:sp>
        <p:nvSpPr>
          <p:cNvPr id="2" name="Rectangle 24"/>
          <p:cNvSpPr>
            <a:spLocks noChangeArrowheads="1"/>
          </p:cNvSpPr>
          <p:nvPr/>
        </p:nvSpPr>
        <p:spPr bwMode="auto">
          <a:xfrm>
            <a:off x="3733800" y="4406900"/>
            <a:ext cx="1779588" cy="3937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rPr>
              <a:t>Benthic Habitat</a:t>
            </a:r>
          </a:p>
        </p:txBody>
      </p:sp>
      <p:sp>
        <p:nvSpPr>
          <p:cNvPr id="30" name="Text Box 29"/>
          <p:cNvSpPr txBox="1">
            <a:spLocks noChangeArrowheads="1"/>
          </p:cNvSpPr>
          <p:nvPr/>
        </p:nvSpPr>
        <p:spPr bwMode="auto">
          <a:xfrm>
            <a:off x="914393" y="1219200"/>
            <a:ext cx="7280968" cy="400110"/>
          </a:xfrm>
          <a:prstGeom prst="rect">
            <a:avLst/>
          </a:prstGeom>
          <a:noFill/>
          <a:ln w="12700">
            <a:noFill/>
            <a:miter lim="800000"/>
            <a:headEnd/>
            <a:tailEnd/>
          </a:ln>
        </p:spPr>
        <p:txBody>
          <a:bodyPr wrap="none">
            <a:spAutoFit/>
          </a:bodyPr>
          <a:lstStyle/>
          <a:p>
            <a:pPr algn="ctr" eaLnBrk="0" hangingPunct="0"/>
            <a:r>
              <a:rPr lang="en-US" sz="2000" b="1" dirty="0" smtClean="0"/>
              <a:t>Some Sample Data Holdings Used in Spill Response and Planning</a:t>
            </a:r>
            <a:endParaRPr lang="en-US" sz="2000" b="1"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020762"/>
          </a:xfrm>
        </p:spPr>
        <p:txBody>
          <a:bodyPr/>
          <a:lstStyle/>
          <a:p>
            <a:r>
              <a:rPr lang="en-US" dirty="0" smtClean="0"/>
              <a:t>GRP Workshop Objectives</a:t>
            </a:r>
            <a:endParaRPr lang="en-US" sz="2400" dirty="0"/>
          </a:p>
        </p:txBody>
      </p:sp>
      <p:sp>
        <p:nvSpPr>
          <p:cNvPr id="3" name="Content Placeholder 2"/>
          <p:cNvSpPr>
            <a:spLocks noGrp="1"/>
          </p:cNvSpPr>
          <p:nvPr>
            <p:ph idx="1"/>
          </p:nvPr>
        </p:nvSpPr>
        <p:spPr>
          <a:xfrm>
            <a:off x="228600" y="1066800"/>
            <a:ext cx="8763000" cy="5334000"/>
          </a:xfrm>
        </p:spPr>
        <p:txBody>
          <a:bodyPr/>
          <a:lstStyle/>
          <a:p>
            <a:pPr lvl="1">
              <a:buNone/>
            </a:pPr>
            <a:r>
              <a:rPr lang="en-US" dirty="0" smtClean="0"/>
              <a:t>High Priority</a:t>
            </a:r>
            <a:endParaRPr lang="en-US" b="1" dirty="0" smtClean="0"/>
          </a:p>
          <a:p>
            <a:pPr lvl="1"/>
            <a:r>
              <a:rPr lang="en-US" b="1" dirty="0" smtClean="0"/>
              <a:t>LOCAL Review and Input by County Emergency Managers -  </a:t>
            </a:r>
            <a:r>
              <a:rPr lang="en-US" dirty="0" smtClean="0"/>
              <a:t>Based upon DWH ISPR lessons</a:t>
            </a:r>
          </a:p>
          <a:p>
            <a:pPr lvl="1"/>
            <a:r>
              <a:rPr lang="en-US" b="1" dirty="0" smtClean="0"/>
              <a:t>Key Stakeholder </a:t>
            </a:r>
            <a:r>
              <a:rPr lang="en-US" b="1" dirty="0" err="1" smtClean="0"/>
              <a:t>Ivolvement</a:t>
            </a:r>
            <a:r>
              <a:rPr lang="en-US" b="1" dirty="0" smtClean="0"/>
              <a:t> – </a:t>
            </a:r>
            <a:r>
              <a:rPr lang="en-US" dirty="0" smtClean="0"/>
              <a:t>Environmental,  Wildlife, and Cultural - Federal, State, and Local</a:t>
            </a:r>
          </a:p>
          <a:p>
            <a:pPr lvl="1"/>
            <a:r>
              <a:rPr lang="en-US" b="1" dirty="0" smtClean="0"/>
              <a:t>Oil Spill Sensitive Sites </a:t>
            </a:r>
            <a:r>
              <a:rPr lang="en-US" dirty="0" smtClean="0"/>
              <a:t>- Review of existing sites, Identification of new or missing sites within the current plan, and PRIORITIZATION given a WCD (Offshore Drilling) planning assumption. </a:t>
            </a:r>
          </a:p>
          <a:p>
            <a:pPr lvl="1"/>
            <a:r>
              <a:rPr lang="en-US" b="1" dirty="0" smtClean="0"/>
              <a:t>Protection &amp; Booming Strategies </a:t>
            </a:r>
            <a:r>
              <a:rPr lang="en-US" dirty="0" smtClean="0"/>
              <a:t>- Review and update of the existing strategies given a WCD planning scenario and evaluation of sensitive sites.</a:t>
            </a:r>
          </a:p>
          <a:p>
            <a:pPr lvl="1"/>
            <a:r>
              <a:rPr lang="en-US" dirty="0" smtClean="0"/>
              <a:t/>
            </a:r>
            <a:br>
              <a:rPr lang="en-US" dirty="0" smtClean="0"/>
            </a:br>
            <a:r>
              <a:rPr lang="en-US" sz="1600" dirty="0" smtClean="0"/>
              <a:t/>
            </a:r>
            <a:br>
              <a:rPr lang="en-US" sz="1600" dirty="0" smtClean="0"/>
            </a:br>
            <a:endParaRPr lang="en-US" sz="1600"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lstStyle/>
          <a:p>
            <a:r>
              <a:rPr lang="en-US" dirty="0" smtClean="0"/>
              <a:t>GRP Workshop Objectives (cont.)</a:t>
            </a:r>
            <a:endParaRPr lang="en-US" sz="2400" dirty="0"/>
          </a:p>
        </p:txBody>
      </p:sp>
      <p:sp>
        <p:nvSpPr>
          <p:cNvPr id="3" name="Content Placeholder 2"/>
          <p:cNvSpPr>
            <a:spLocks noGrp="1"/>
          </p:cNvSpPr>
          <p:nvPr>
            <p:ph idx="1"/>
          </p:nvPr>
        </p:nvSpPr>
        <p:spPr>
          <a:xfrm>
            <a:off x="228600" y="1219200"/>
            <a:ext cx="8763000" cy="5638800"/>
          </a:xfrm>
        </p:spPr>
        <p:txBody>
          <a:bodyPr/>
          <a:lstStyle/>
          <a:p>
            <a:pPr lvl="1">
              <a:buNone/>
            </a:pPr>
            <a:r>
              <a:rPr lang="en-US" sz="2400" dirty="0" smtClean="0"/>
              <a:t>Moderate Priority &amp; Ongoing</a:t>
            </a:r>
            <a:endParaRPr lang="en-US" sz="2400" b="1" dirty="0" smtClean="0"/>
          </a:p>
          <a:p>
            <a:pPr lvl="1"/>
            <a:r>
              <a:rPr lang="en-US" sz="2200" b="1" dirty="0" smtClean="0"/>
              <a:t>Collection Points (Boom Strategy Related) </a:t>
            </a:r>
            <a:r>
              <a:rPr lang="en-US" sz="2200" dirty="0" smtClean="0"/>
              <a:t>- Skimmer, Vacuum Truck, Manual Collection - These are areas where oil can be corralled or diverted to for collection that are related to the configuration of boom strategies </a:t>
            </a:r>
          </a:p>
          <a:p>
            <a:pPr lvl="1"/>
            <a:r>
              <a:rPr lang="en-US" sz="2200" b="1" dirty="0" smtClean="0"/>
              <a:t>Natural Marine Debris Collection Points </a:t>
            </a:r>
            <a:r>
              <a:rPr lang="en-US" sz="2200" dirty="0" smtClean="0"/>
              <a:t>- the identification of "Natural" marine debris collection points is important because this is where product will naturally accumulate given seasonal winds, currents, and tides.  We maintain this as a separate layer from the boom strategy related collection points for this reason.</a:t>
            </a:r>
          </a:p>
          <a:p>
            <a:pPr lvl="1"/>
            <a:r>
              <a:rPr lang="en-US" sz="2200" b="1" dirty="0" smtClean="0"/>
              <a:t>Water Intakes </a:t>
            </a:r>
            <a:r>
              <a:rPr lang="en-US" sz="2200" dirty="0" smtClean="0"/>
              <a:t>– As Sensitive Sites and also for the ESI Update – Aquaria and Commercial/Research Aquaculture</a:t>
            </a:r>
          </a:p>
          <a:p>
            <a:pPr lvl="1"/>
            <a:r>
              <a:rPr lang="en-US" sz="2200" b="1" dirty="0" smtClean="0"/>
              <a:t>Tidal Inlet Protection Strategies </a:t>
            </a:r>
            <a:r>
              <a:rPr lang="en-US" sz="2200" dirty="0" smtClean="0"/>
              <a:t>– Review and Comment  to be passed to RPI</a:t>
            </a:r>
            <a:br>
              <a:rPr lang="en-US" sz="2200" dirty="0" smtClean="0"/>
            </a:br>
            <a:endParaRPr lang="en-US" sz="2200"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32</a:t>
            </a:fld>
            <a:endParaRPr lang="en-US"/>
          </a:p>
        </p:txBody>
      </p:sp>
      <p:pic>
        <p:nvPicPr>
          <p:cNvPr id="3" name="Picture 2" descr="GRP_Process_Example.jpg"/>
          <p:cNvPicPr>
            <a:picLocks noChangeAspect="1"/>
          </p:cNvPicPr>
          <p:nvPr/>
        </p:nvPicPr>
        <p:blipFill>
          <a:blip r:embed="rId2"/>
          <a:stretch>
            <a:fillRect/>
          </a:stretch>
        </p:blipFill>
        <p:spPr>
          <a:xfrm>
            <a:off x="1168400" y="1104900"/>
            <a:ext cx="7670800" cy="5753100"/>
          </a:xfrm>
          <a:prstGeom prst="rect">
            <a:avLst/>
          </a:prstGeom>
        </p:spPr>
      </p:pic>
      <p:sp>
        <p:nvSpPr>
          <p:cNvPr id="5" name="Text Box 3"/>
          <p:cNvSpPr txBox="1">
            <a:spLocks noChangeArrowheads="1"/>
          </p:cNvSpPr>
          <p:nvPr/>
        </p:nvSpPr>
        <p:spPr bwMode="auto">
          <a:xfrm>
            <a:off x="381000" y="330553"/>
            <a:ext cx="83820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GRP Workshops in Pictures</a:t>
            </a:r>
            <a:endParaRPr lang="en-US" sz="3200" dirty="0">
              <a:solidFill>
                <a:schemeClr val="tx1"/>
              </a:solidFill>
              <a:latin typeface="Time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33</a:t>
            </a:fld>
            <a:endParaRPr lang="en-US"/>
          </a:p>
        </p:txBody>
      </p:sp>
      <p:pic>
        <p:nvPicPr>
          <p:cNvPr id="3" name="Picture 2" descr="R0010225.JPG"/>
          <p:cNvPicPr>
            <a:picLocks noChangeAspect="1"/>
          </p:cNvPicPr>
          <p:nvPr/>
        </p:nvPicPr>
        <p:blipFill>
          <a:blip r:embed="rId2"/>
          <a:stretch>
            <a:fillRect/>
          </a:stretch>
        </p:blipFill>
        <p:spPr>
          <a:xfrm>
            <a:off x="4724400" y="3124200"/>
            <a:ext cx="4343400" cy="3257550"/>
          </a:xfrm>
          <a:prstGeom prst="rect">
            <a:avLst/>
          </a:prstGeom>
        </p:spPr>
      </p:pic>
      <p:pic>
        <p:nvPicPr>
          <p:cNvPr id="4" name="Picture 3" descr="R0010324.JPG"/>
          <p:cNvPicPr>
            <a:picLocks noChangeAspect="1"/>
          </p:cNvPicPr>
          <p:nvPr/>
        </p:nvPicPr>
        <p:blipFill>
          <a:blip r:embed="rId3"/>
          <a:stretch>
            <a:fillRect/>
          </a:stretch>
        </p:blipFill>
        <p:spPr>
          <a:xfrm>
            <a:off x="0" y="1085850"/>
            <a:ext cx="4648200" cy="3486150"/>
          </a:xfrm>
          <a:prstGeom prst="rect">
            <a:avLst/>
          </a:prstGeom>
        </p:spPr>
      </p:pic>
      <p:sp>
        <p:nvSpPr>
          <p:cNvPr id="5" name="Text Box 3"/>
          <p:cNvSpPr txBox="1">
            <a:spLocks noChangeArrowheads="1"/>
          </p:cNvSpPr>
          <p:nvPr/>
        </p:nvSpPr>
        <p:spPr bwMode="auto">
          <a:xfrm>
            <a:off x="381000" y="330553"/>
            <a:ext cx="83820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GRP Workshops in Pictures</a:t>
            </a:r>
            <a:endParaRPr lang="en-US" sz="3200" dirty="0">
              <a:solidFill>
                <a:schemeClr val="tx1"/>
              </a:solidFill>
              <a:latin typeface="Time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34</a:t>
            </a:fld>
            <a:endParaRPr lang="en-US"/>
          </a:p>
        </p:txBody>
      </p:sp>
      <p:pic>
        <p:nvPicPr>
          <p:cNvPr id="3" name="Picture 2" descr="IMG_1226.jpg"/>
          <p:cNvPicPr>
            <a:picLocks noChangeAspect="1"/>
          </p:cNvPicPr>
          <p:nvPr/>
        </p:nvPicPr>
        <p:blipFill>
          <a:blip r:embed="rId2"/>
          <a:stretch>
            <a:fillRect/>
          </a:stretch>
        </p:blipFill>
        <p:spPr>
          <a:xfrm>
            <a:off x="304800" y="990600"/>
            <a:ext cx="3454400" cy="2590800"/>
          </a:xfrm>
          <a:prstGeom prst="rect">
            <a:avLst/>
          </a:prstGeom>
        </p:spPr>
      </p:pic>
      <p:pic>
        <p:nvPicPr>
          <p:cNvPr id="4" name="Picture 3" descr="IMG_1240.jpg"/>
          <p:cNvPicPr>
            <a:picLocks noChangeAspect="1"/>
          </p:cNvPicPr>
          <p:nvPr/>
        </p:nvPicPr>
        <p:blipFill>
          <a:blip r:embed="rId3"/>
          <a:stretch>
            <a:fillRect/>
          </a:stretch>
        </p:blipFill>
        <p:spPr>
          <a:xfrm>
            <a:off x="4953000" y="4038600"/>
            <a:ext cx="3454400" cy="2590800"/>
          </a:xfrm>
          <a:prstGeom prst="rect">
            <a:avLst/>
          </a:prstGeom>
        </p:spPr>
      </p:pic>
      <p:pic>
        <p:nvPicPr>
          <p:cNvPr id="5" name="Picture 4" descr="IMG_1230.jpg"/>
          <p:cNvPicPr>
            <a:picLocks noChangeAspect="1"/>
          </p:cNvPicPr>
          <p:nvPr/>
        </p:nvPicPr>
        <p:blipFill>
          <a:blip r:embed="rId4"/>
          <a:stretch>
            <a:fillRect/>
          </a:stretch>
        </p:blipFill>
        <p:spPr>
          <a:xfrm>
            <a:off x="4953000" y="990600"/>
            <a:ext cx="3454400" cy="2590800"/>
          </a:xfrm>
          <a:prstGeom prst="rect">
            <a:avLst/>
          </a:prstGeom>
        </p:spPr>
      </p:pic>
      <p:pic>
        <p:nvPicPr>
          <p:cNvPr id="6" name="Picture 5" descr="IMG_1236.jpg"/>
          <p:cNvPicPr>
            <a:picLocks noChangeAspect="1"/>
          </p:cNvPicPr>
          <p:nvPr/>
        </p:nvPicPr>
        <p:blipFill>
          <a:blip r:embed="rId5"/>
          <a:stretch>
            <a:fillRect/>
          </a:stretch>
        </p:blipFill>
        <p:spPr>
          <a:xfrm>
            <a:off x="304800" y="4038600"/>
            <a:ext cx="3454400" cy="2590800"/>
          </a:xfrm>
          <a:prstGeom prst="rect">
            <a:avLst/>
          </a:prstGeom>
        </p:spPr>
      </p:pic>
      <p:sp>
        <p:nvSpPr>
          <p:cNvPr id="7" name="Text Box 3"/>
          <p:cNvSpPr txBox="1">
            <a:spLocks noChangeArrowheads="1"/>
          </p:cNvSpPr>
          <p:nvPr/>
        </p:nvSpPr>
        <p:spPr bwMode="auto">
          <a:xfrm>
            <a:off x="381000" y="330553"/>
            <a:ext cx="83820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GRP Workshops in Pictures</a:t>
            </a:r>
            <a:endParaRPr lang="en-US" sz="3200" dirty="0">
              <a:solidFill>
                <a:schemeClr val="tx1"/>
              </a:solidFill>
              <a:latin typeface="Time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35</a:t>
            </a:fld>
            <a:endParaRPr lang="en-US"/>
          </a:p>
        </p:txBody>
      </p:sp>
      <p:pic>
        <p:nvPicPr>
          <p:cNvPr id="3" name="Picture 2" descr="R0010322.JPG"/>
          <p:cNvPicPr>
            <a:picLocks noChangeAspect="1"/>
          </p:cNvPicPr>
          <p:nvPr/>
        </p:nvPicPr>
        <p:blipFill>
          <a:blip r:embed="rId2"/>
          <a:stretch>
            <a:fillRect/>
          </a:stretch>
        </p:blipFill>
        <p:spPr>
          <a:xfrm>
            <a:off x="1219200" y="1371600"/>
            <a:ext cx="7315200" cy="5486400"/>
          </a:xfrm>
          <a:prstGeom prst="rect">
            <a:avLst/>
          </a:prstGeom>
        </p:spPr>
      </p:pic>
      <p:sp>
        <p:nvSpPr>
          <p:cNvPr id="4" name="Text Box 3"/>
          <p:cNvSpPr txBox="1">
            <a:spLocks noChangeArrowheads="1"/>
          </p:cNvSpPr>
          <p:nvPr/>
        </p:nvSpPr>
        <p:spPr bwMode="auto">
          <a:xfrm>
            <a:off x="381000" y="330553"/>
            <a:ext cx="8382000"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chemeClr val="tx1"/>
                </a:solidFill>
                <a:latin typeface="Times"/>
              </a:rPr>
              <a:t>GRP Workshops in Pictures</a:t>
            </a:r>
            <a:endParaRPr lang="en-US" sz="3200" dirty="0">
              <a:solidFill>
                <a:schemeClr val="tx1"/>
              </a:solidFill>
              <a:latin typeface="Time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36</a:t>
            </a:fld>
            <a:endParaRPr lang="en-US"/>
          </a:p>
        </p:txBody>
      </p:sp>
      <p:sp>
        <p:nvSpPr>
          <p:cNvPr id="6" name="TextBox 5"/>
          <p:cNvSpPr txBox="1"/>
          <p:nvPr/>
        </p:nvSpPr>
        <p:spPr>
          <a:xfrm>
            <a:off x="5867400" y="228600"/>
            <a:ext cx="2667000" cy="6297108"/>
          </a:xfrm>
          <a:prstGeom prst="rect">
            <a:avLst/>
          </a:prstGeom>
          <a:noFill/>
        </p:spPr>
        <p:txBody>
          <a:bodyPr wrap="square" rtlCol="0">
            <a:spAutoFit/>
          </a:bodyPr>
          <a:lstStyle/>
          <a:p>
            <a:pPr algn="ctr"/>
            <a:r>
              <a:rPr lang="en-US" sz="2400" dirty="0" smtClean="0"/>
              <a:t>RESULT:</a:t>
            </a:r>
          </a:p>
          <a:p>
            <a:pPr algn="ctr"/>
            <a:endParaRPr lang="en-US" sz="2400" dirty="0" smtClean="0"/>
          </a:p>
          <a:p>
            <a:pPr algn="ctr"/>
            <a:r>
              <a:rPr lang="en-US" sz="2400" dirty="0" smtClean="0"/>
              <a:t>NEW GRP maps</a:t>
            </a:r>
          </a:p>
          <a:p>
            <a:pPr algn="ctr"/>
            <a:r>
              <a:rPr lang="en-US" sz="2400" dirty="0" smtClean="0"/>
              <a:t>are produced</a:t>
            </a:r>
          </a:p>
          <a:p>
            <a:pPr algn="ctr"/>
            <a:r>
              <a:rPr lang="en-US" sz="2400" dirty="0" smtClean="0"/>
              <a:t>as a full </a:t>
            </a:r>
          </a:p>
          <a:p>
            <a:pPr algn="ctr"/>
            <a:r>
              <a:rPr lang="en-US" sz="2400" dirty="0" smtClean="0"/>
              <a:t>Digital ACP </a:t>
            </a:r>
          </a:p>
          <a:p>
            <a:pPr algn="ctr"/>
            <a:r>
              <a:rPr lang="en-US" sz="2400" dirty="0" smtClean="0"/>
              <a:t>update</a:t>
            </a:r>
          </a:p>
          <a:p>
            <a:pPr algn="ctr"/>
            <a:endParaRPr lang="en-US" sz="2400" dirty="0" smtClean="0"/>
          </a:p>
          <a:p>
            <a:pPr algn="ctr"/>
            <a:r>
              <a:rPr lang="en-US" sz="2400" dirty="0" smtClean="0"/>
              <a:t>The GRP workshops are GIS data only with updates appearing </a:t>
            </a:r>
          </a:p>
          <a:p>
            <a:pPr algn="ctr"/>
            <a:r>
              <a:rPr lang="en-US" sz="2400" dirty="0" smtClean="0"/>
              <a:t>via the map service until full map production</a:t>
            </a:r>
            <a:endParaRPr lang="en-US" sz="2400" dirty="0"/>
          </a:p>
        </p:txBody>
      </p:sp>
      <p:pic>
        <p:nvPicPr>
          <p:cNvPr id="8" name="Picture 7" descr="GRP_Form4.jpg"/>
          <p:cNvPicPr>
            <a:picLocks noChangeAspect="1"/>
          </p:cNvPicPr>
          <p:nvPr/>
        </p:nvPicPr>
        <p:blipFill>
          <a:blip r:embed="rId2"/>
          <a:stretch>
            <a:fillRect/>
          </a:stretch>
        </p:blipFill>
        <p:spPr>
          <a:xfrm>
            <a:off x="76200" y="2133600"/>
            <a:ext cx="3504200" cy="4527550"/>
          </a:xfrm>
          <a:prstGeom prst="rect">
            <a:avLst/>
          </a:prstGeom>
        </p:spPr>
      </p:pic>
      <p:pic>
        <p:nvPicPr>
          <p:cNvPr id="9" name="Picture 8" descr="GRP_Form3.jpg"/>
          <p:cNvPicPr>
            <a:picLocks noChangeAspect="1"/>
          </p:cNvPicPr>
          <p:nvPr/>
        </p:nvPicPr>
        <p:blipFill>
          <a:blip r:embed="rId3"/>
          <a:stretch>
            <a:fillRect/>
          </a:stretch>
        </p:blipFill>
        <p:spPr>
          <a:xfrm>
            <a:off x="533400" y="1676400"/>
            <a:ext cx="3587750" cy="4635500"/>
          </a:xfrm>
          <a:prstGeom prst="rect">
            <a:avLst/>
          </a:prstGeom>
        </p:spPr>
      </p:pic>
      <p:pic>
        <p:nvPicPr>
          <p:cNvPr id="10" name="Picture 9" descr="GRP_Form2.jpg"/>
          <p:cNvPicPr>
            <a:picLocks noChangeAspect="1"/>
          </p:cNvPicPr>
          <p:nvPr/>
        </p:nvPicPr>
        <p:blipFill>
          <a:blip r:embed="rId4"/>
          <a:stretch>
            <a:fillRect/>
          </a:stretch>
        </p:blipFill>
        <p:spPr>
          <a:xfrm>
            <a:off x="990600" y="1143000"/>
            <a:ext cx="3594100" cy="4629150"/>
          </a:xfrm>
          <a:prstGeom prst="rect">
            <a:avLst/>
          </a:prstGeom>
        </p:spPr>
      </p:pic>
      <p:pic>
        <p:nvPicPr>
          <p:cNvPr id="11" name="Picture 10" descr="GRP_Form1.jpg"/>
          <p:cNvPicPr>
            <a:picLocks noChangeAspect="1"/>
          </p:cNvPicPr>
          <p:nvPr/>
        </p:nvPicPr>
        <p:blipFill>
          <a:blip r:embed="rId5"/>
          <a:stretch>
            <a:fillRect/>
          </a:stretch>
        </p:blipFill>
        <p:spPr>
          <a:xfrm>
            <a:off x="1524000" y="685800"/>
            <a:ext cx="3587750" cy="4635500"/>
          </a:xfrm>
          <a:prstGeom prst="rect">
            <a:avLst/>
          </a:prstGeom>
        </p:spPr>
      </p:pic>
      <p:pic>
        <p:nvPicPr>
          <p:cNvPr id="12" name="Picture 11" descr="Jax_grp_map.jpg"/>
          <p:cNvPicPr>
            <a:picLocks noChangeAspect="1"/>
          </p:cNvPicPr>
          <p:nvPr/>
        </p:nvPicPr>
        <p:blipFill>
          <a:blip r:embed="rId6"/>
          <a:stretch>
            <a:fillRect/>
          </a:stretch>
        </p:blipFill>
        <p:spPr>
          <a:xfrm>
            <a:off x="2057400" y="304800"/>
            <a:ext cx="3581400" cy="462346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37</a:t>
            </a:fld>
            <a:endParaRPr lang="en-US"/>
          </a:p>
        </p:txBody>
      </p:sp>
      <p:sp>
        <p:nvSpPr>
          <p:cNvPr id="3" name="TextBox 2"/>
          <p:cNvSpPr txBox="1"/>
          <p:nvPr/>
        </p:nvSpPr>
        <p:spPr>
          <a:xfrm>
            <a:off x="533400" y="304800"/>
            <a:ext cx="8305800" cy="523220"/>
          </a:xfrm>
          <a:prstGeom prst="rect">
            <a:avLst/>
          </a:prstGeom>
          <a:noFill/>
        </p:spPr>
        <p:txBody>
          <a:bodyPr wrap="square" rtlCol="0">
            <a:spAutoFit/>
          </a:bodyPr>
          <a:lstStyle/>
          <a:p>
            <a:pPr algn="ctr"/>
            <a:r>
              <a:rPr lang="en-US" sz="2800" dirty="0" smtClean="0"/>
              <a:t>GRP and ACP Document Alignments</a:t>
            </a:r>
          </a:p>
        </p:txBody>
      </p:sp>
      <p:sp>
        <p:nvSpPr>
          <p:cNvPr id="4" name="Rectangle 3"/>
          <p:cNvSpPr/>
          <p:nvPr/>
        </p:nvSpPr>
        <p:spPr>
          <a:xfrm>
            <a:off x="1219200" y="1295400"/>
            <a:ext cx="7086600" cy="4524315"/>
          </a:xfrm>
          <a:prstGeom prst="rect">
            <a:avLst/>
          </a:prstGeom>
        </p:spPr>
        <p:txBody>
          <a:bodyPr wrap="square">
            <a:spAutoFit/>
          </a:bodyPr>
          <a:lstStyle/>
          <a:p>
            <a:r>
              <a:rPr lang="en-US" sz="3200" b="1" dirty="0" smtClean="0"/>
              <a:t>Following the GRP workshops, further efforts will be made to align the GRP with the ACP Document in describing Sensitive Area prioritizations and geographic features of the AOR.  These will be included in the  update to the ACP document along with DWH derived Best Management Practices for these habitats, wildlife, and shoreline types.</a:t>
            </a:r>
            <a:endParaRPr lang="en-US" sz="3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http://cdn2.shipspotting.com/photos/middle/3/4/2/1386243.jpg"/>
          <p:cNvPicPr>
            <a:picLocks noChangeAspect="1" noChangeArrowheads="1"/>
          </p:cNvPicPr>
          <p:nvPr/>
        </p:nvPicPr>
        <p:blipFill>
          <a:blip r:embed="rId3"/>
          <a:srcRect/>
          <a:stretch>
            <a:fillRect/>
          </a:stretch>
        </p:blipFill>
        <p:spPr bwMode="auto">
          <a:xfrm>
            <a:off x="-49379" y="152400"/>
            <a:ext cx="9193379" cy="6705600"/>
          </a:xfrm>
          <a:prstGeom prst="rect">
            <a:avLst/>
          </a:prstGeom>
          <a:noFill/>
          <a:ln w="9525">
            <a:noFill/>
            <a:miter lim="800000"/>
            <a:headEnd/>
            <a:tailEnd/>
          </a:ln>
        </p:spPr>
      </p:pic>
      <p:sp>
        <p:nvSpPr>
          <p:cNvPr id="2051" name="Rectangle 2"/>
          <p:cNvSpPr>
            <a:spLocks noGrp="1" noChangeArrowheads="1"/>
          </p:cNvSpPr>
          <p:nvPr>
            <p:ph type="ctrTitle"/>
          </p:nvPr>
        </p:nvSpPr>
        <p:spPr>
          <a:xfrm>
            <a:off x="798303" y="3741662"/>
            <a:ext cx="8345697" cy="2811538"/>
          </a:xfrm>
        </p:spPr>
        <p:txBody>
          <a:bodyPr/>
          <a:lstStyle/>
          <a:p>
            <a:pPr eaLnBrk="1" hangingPunct="1">
              <a:defRPr/>
            </a:pPr>
            <a: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3600" dirty="0" smtClean="0">
                <a:solidFill>
                  <a:srgbClr val="FF0000"/>
                </a:solidFill>
                <a:latin typeface="Copperplate Gothic Bold" pitchFamily="34" charset="0"/>
              </a:rPr>
              <a:t>Eastern Gulf of Mexico Offshore Oil and Gas Exploration Overview</a:t>
            </a:r>
            <a:r>
              <a:rPr lang="en-US" sz="3600" dirty="0" smtClean="0">
                <a:solidFill>
                  <a:schemeClr val="accent6">
                    <a:lumMod val="75000"/>
                  </a:schemeClr>
                </a:solidFill>
                <a:latin typeface="Copperplate Gothic Bold" pitchFamily="34" charset="0"/>
              </a:rPr>
              <a:t/>
            </a:r>
            <a:br>
              <a:rPr lang="en-US" sz="3600" dirty="0" smtClean="0">
                <a:solidFill>
                  <a:schemeClr val="accent6">
                    <a:lumMod val="75000"/>
                  </a:schemeClr>
                </a:solidFill>
                <a:latin typeface="Copperplate Gothic Bold" pitchFamily="34" charset="0"/>
              </a:rPr>
            </a:br>
            <a:r>
              <a:rPr lang="en-US" sz="3600" dirty="0" smtClean="0">
                <a:solidFill>
                  <a:schemeClr val="accent6">
                    <a:lumMod val="75000"/>
                  </a:schemeClr>
                </a:solidFill>
                <a:latin typeface="Copperplate Gothic Bold" pitchFamily="34" charset="0"/>
              </a:rPr>
              <a:t/>
            </a:r>
            <a:br>
              <a:rPr lang="en-US" sz="3600" dirty="0" smtClean="0">
                <a:solidFill>
                  <a:schemeClr val="accent6">
                    <a:lumMod val="75000"/>
                  </a:schemeClr>
                </a:solidFill>
                <a:latin typeface="Copperplate Gothic Bold" pitchFamily="34" charset="0"/>
              </a:rPr>
            </a:br>
            <a:r>
              <a:rPr lang="en-US" sz="3600" dirty="0" smtClean="0">
                <a:solidFill>
                  <a:schemeClr val="accent6">
                    <a:lumMod val="75000"/>
                  </a:schemeClr>
                </a:solidFill>
                <a:latin typeface="Copperplate Gothic Bold" pitchFamily="34" charset="0"/>
              </a:rPr>
              <a:t/>
            </a:r>
            <a:br>
              <a:rPr lang="en-US" sz="3600" dirty="0" smtClean="0">
                <a:solidFill>
                  <a:schemeClr val="accent6">
                    <a:lumMod val="75000"/>
                  </a:schemeClr>
                </a:solidFill>
                <a:latin typeface="Copperplate Gothic Bold" pitchFamily="34" charset="0"/>
              </a:rPr>
            </a:br>
            <a:r>
              <a:rPr lang="en-US" sz="2800" dirty="0" smtClean="0">
                <a:solidFill>
                  <a:schemeClr val="tx1"/>
                </a:solidFill>
                <a:latin typeface="Copperplate Gothic Bold" pitchFamily="34" charset="0"/>
              </a:rPr>
              <a:t>Coast Guard </a:t>
            </a:r>
            <a:br>
              <a:rPr lang="en-US" sz="2800" dirty="0" smtClean="0">
                <a:solidFill>
                  <a:schemeClr val="tx1"/>
                </a:solidFill>
                <a:latin typeface="Copperplate Gothic Bold" pitchFamily="34" charset="0"/>
              </a:rPr>
            </a:br>
            <a:r>
              <a:rPr lang="en-US" sz="2800" dirty="0" smtClean="0">
                <a:solidFill>
                  <a:schemeClr val="tx1"/>
                </a:solidFill>
                <a:latin typeface="Copperplate Gothic Bold" pitchFamily="34" charset="0"/>
              </a:rPr>
              <a:t>offshore  Response Plan</a:t>
            </a:r>
            <a: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36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36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36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36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36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t>
            </a:r>
            <a: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24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24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
            </a:r>
            <a:br>
              <a:rPr lang="en-US" sz="2000" dirty="0"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br>
            <a:r>
              <a:rPr lang="en-US" sz="2000" dirty="0" smtClean="0">
                <a:latin typeface="Copperplate Gothic Bold" pitchFamily="34" charset="0"/>
              </a:rPr>
              <a:t/>
            </a:r>
            <a:br>
              <a:rPr lang="en-US" sz="2000" dirty="0" smtClean="0">
                <a:latin typeface="Copperplate Gothic Bold" pitchFamily="34" charset="0"/>
              </a:rPr>
            </a:br>
            <a:r>
              <a:rPr lang="en-US" sz="3200" dirty="0" smtClean="0">
                <a:solidFill>
                  <a:schemeClr val="accent6">
                    <a:lumMod val="75000"/>
                  </a:schemeClr>
                </a:solidFill>
                <a:latin typeface="Helvetica" pitchFamily="34" charset="0"/>
              </a:rPr>
              <a:t/>
            </a:r>
            <a:br>
              <a:rPr lang="en-US" sz="3200" dirty="0" smtClean="0">
                <a:solidFill>
                  <a:schemeClr val="accent6">
                    <a:lumMod val="75000"/>
                  </a:schemeClr>
                </a:solidFill>
                <a:latin typeface="Helvetica" pitchFamily="34" charset="0"/>
              </a:rPr>
            </a:br>
            <a:r>
              <a:rPr lang="en-US" sz="2800" dirty="0" smtClean="0">
                <a:latin typeface="Century Schoolbook" pitchFamily="18" charset="0"/>
              </a:rPr>
              <a:t/>
            </a:r>
            <a:br>
              <a:rPr lang="en-US" sz="2800" dirty="0" smtClean="0">
                <a:latin typeface="Century Schoolbook" pitchFamily="18" charset="0"/>
              </a:rPr>
            </a:br>
            <a:endParaRPr lang="en-US" sz="2800" dirty="0" smtClean="0">
              <a:latin typeface="Courier New" pitchFamily="49"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Mosaicmar2011.jpg"/>
          <p:cNvPicPr>
            <a:picLocks noGrp="1" noChangeAspect="1"/>
          </p:cNvPicPr>
          <p:nvPr>
            <p:ph idx="1"/>
          </p:nvPr>
        </p:nvPicPr>
        <p:blipFill>
          <a:blip r:embed="rId3"/>
          <a:srcRect/>
          <a:stretch>
            <a:fillRect/>
          </a:stretch>
        </p:blipFill>
        <p:spPr>
          <a:xfrm>
            <a:off x="-37960" y="152400"/>
            <a:ext cx="9181960" cy="6705601"/>
          </a:xfrm>
        </p:spPr>
      </p:pic>
      <p:sp>
        <p:nvSpPr>
          <p:cNvPr id="7171" name="Title 1"/>
          <p:cNvSpPr>
            <a:spLocks noGrp="1"/>
          </p:cNvSpPr>
          <p:nvPr>
            <p:ph type="title"/>
          </p:nvPr>
        </p:nvSpPr>
        <p:spPr>
          <a:xfrm>
            <a:off x="140862" y="5895341"/>
            <a:ext cx="9003137" cy="962659"/>
          </a:xfrm>
        </p:spPr>
        <p:txBody>
          <a:bodyPr/>
          <a:lstStyle/>
          <a:p>
            <a:pPr algn="l"/>
            <a:r>
              <a:rPr lang="en-US" sz="1600" i="1" smtClean="0">
                <a:latin typeface="Arial" charset="0"/>
                <a:cs typeface="Arial" charset="0"/>
              </a:rPr>
              <a:t>Future exploration work in the Eastern U.S. Gulf of Mexico </a:t>
            </a:r>
            <a:br>
              <a:rPr lang="en-US" sz="1600" i="1" smtClean="0">
                <a:latin typeface="Arial" charset="0"/>
                <a:cs typeface="Arial" charset="0"/>
              </a:rPr>
            </a:br>
            <a:r>
              <a:rPr lang="en-US" sz="1600" i="1" smtClean="0">
                <a:latin typeface="Arial" charset="0"/>
                <a:cs typeface="Arial" charset="0"/>
              </a:rPr>
              <a:t>and the Bahamas, will help validate Cuba’s NW Gulf of </a:t>
            </a:r>
            <a:br>
              <a:rPr lang="en-US" sz="1600" i="1" smtClean="0">
                <a:latin typeface="Arial" charset="0"/>
                <a:cs typeface="Arial" charset="0"/>
              </a:rPr>
            </a:br>
            <a:r>
              <a:rPr lang="en-US" sz="1600" i="1" smtClean="0">
                <a:latin typeface="Arial" charset="0"/>
                <a:cs typeface="Arial" charset="0"/>
              </a:rPr>
              <a:t>Mexico and Eastern Gap hydrocarbon potential </a:t>
            </a:r>
            <a:endParaRPr lang="en-US" sz="1600" smtClean="0">
              <a:latin typeface="Arial" charset="0"/>
              <a:cs typeface="Arial" charset="0"/>
            </a:endParaRPr>
          </a:p>
        </p:txBody>
      </p:sp>
      <p:sp>
        <p:nvSpPr>
          <p:cNvPr id="4" name="TextBox 3"/>
          <p:cNvSpPr txBox="1"/>
          <p:nvPr/>
        </p:nvSpPr>
        <p:spPr>
          <a:xfrm>
            <a:off x="1066801" y="69279"/>
            <a:ext cx="6630988" cy="1175706"/>
          </a:xfrm>
          <a:prstGeom prst="rect">
            <a:avLst/>
          </a:prstGeom>
          <a:noFill/>
        </p:spPr>
        <p:txBody>
          <a:bodyPr wrap="square">
            <a:spAutoFit/>
          </a:bodyPr>
          <a:lstStyle/>
          <a:p>
            <a:pPr algn="ctr" eaLnBrk="0" hangingPunct="0">
              <a:defRPr/>
            </a:pPr>
            <a:r>
              <a:rPr lang="en-US" sz="3200" dirty="0">
                <a:solidFill>
                  <a:srgbClr val="000099"/>
                </a:solidFill>
                <a:effectLst>
                  <a:outerShdw blurRad="38100" dist="38100" dir="2700000" algn="tl">
                    <a:srgbClr val="000000">
                      <a:alpha val="43137"/>
                    </a:srgbClr>
                  </a:outerShdw>
                </a:effectLst>
                <a:latin typeface="Copperplate Gothic Bold" pitchFamily="34" charset="0"/>
                <a:cs typeface="+mn-cs"/>
              </a:rPr>
              <a:t>Eastern Gulf of Mexico</a:t>
            </a:r>
          </a:p>
          <a:p>
            <a:pPr algn="ctr" eaLnBrk="0" hangingPunct="0">
              <a:defRPr/>
            </a:pPr>
            <a:r>
              <a:rPr lang="en-US" sz="3200" dirty="0">
                <a:solidFill>
                  <a:srgbClr val="000099"/>
                </a:solidFill>
                <a:effectLst>
                  <a:outerShdw blurRad="38100" dist="38100" dir="2700000" algn="tl">
                    <a:srgbClr val="000000">
                      <a:alpha val="43137"/>
                    </a:srgbClr>
                  </a:outerShdw>
                </a:effectLst>
                <a:latin typeface="Copperplate Gothic Bold" pitchFamily="34" charset="0"/>
                <a:cs typeface="+mn-cs"/>
              </a:rPr>
              <a:t> O&amp;G Development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762000" y="1676400"/>
            <a:ext cx="7772400" cy="4572000"/>
          </a:xfrm>
        </p:spPr>
        <p:txBody>
          <a:bodyPr/>
          <a:lstStyle/>
          <a:p>
            <a:pPr>
              <a:lnSpc>
                <a:spcPct val="90000"/>
              </a:lnSpc>
            </a:pPr>
            <a:r>
              <a:rPr lang="en-US" dirty="0" smtClean="0"/>
              <a:t>MOUs With FDEP, USCG, NOAA</a:t>
            </a:r>
          </a:p>
          <a:p>
            <a:pPr>
              <a:lnSpc>
                <a:spcPct val="90000"/>
              </a:lnSpc>
            </a:pPr>
            <a:r>
              <a:rPr lang="en-US" dirty="0" smtClean="0"/>
              <a:t>Statewide </a:t>
            </a:r>
            <a:r>
              <a:rPr lang="en-US" dirty="0"/>
              <a:t>Environmental Sensitivity Index (ESI) mapping and </a:t>
            </a:r>
            <a:r>
              <a:rPr lang="en-US" dirty="0" smtClean="0"/>
              <a:t>data maintenance</a:t>
            </a:r>
            <a:endParaRPr lang="en-US" dirty="0"/>
          </a:p>
          <a:p>
            <a:pPr>
              <a:lnSpc>
                <a:spcPct val="90000"/>
              </a:lnSpc>
            </a:pPr>
            <a:r>
              <a:rPr lang="en-US" dirty="0"/>
              <a:t>The Florida Marine Spill Analysis System (FMSAS</a:t>
            </a:r>
            <a:r>
              <a:rPr lang="en-US" dirty="0" smtClean="0"/>
              <a:t>) maintenance and support</a:t>
            </a:r>
            <a:endParaRPr lang="en-US" dirty="0"/>
          </a:p>
          <a:p>
            <a:pPr>
              <a:lnSpc>
                <a:spcPct val="90000"/>
              </a:lnSpc>
            </a:pPr>
            <a:r>
              <a:rPr lang="en-US" dirty="0"/>
              <a:t>Digital Area Contingency Plans (ACP)</a:t>
            </a:r>
          </a:p>
          <a:p>
            <a:pPr>
              <a:lnSpc>
                <a:spcPct val="90000"/>
              </a:lnSpc>
            </a:pPr>
            <a:r>
              <a:rPr lang="en-US" dirty="0"/>
              <a:t>Scientific Support for Oil and Hazardous Material Spills in </a:t>
            </a:r>
            <a:r>
              <a:rPr lang="en-US" dirty="0" smtClean="0"/>
              <a:t>Florida</a:t>
            </a:r>
          </a:p>
          <a:p>
            <a:pPr>
              <a:lnSpc>
                <a:spcPct val="90000"/>
              </a:lnSpc>
            </a:pPr>
            <a:r>
              <a:rPr lang="en-US" dirty="0" smtClean="0"/>
              <a:t>State NRDA Trusteeship</a:t>
            </a:r>
            <a:endParaRPr lang="en-US" dirty="0"/>
          </a:p>
        </p:txBody>
      </p:sp>
      <p:sp>
        <p:nvSpPr>
          <p:cNvPr id="78852"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a:r>
              <a:rPr lang="en-US" sz="4000" dirty="0" smtClean="0"/>
              <a:t>Why We Are In The Spill Response Business</a:t>
            </a:r>
            <a:endParaRPr lang="en-US" sz="40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143000"/>
          </a:xfrm>
        </p:spPr>
        <p:txBody>
          <a:bodyPr/>
          <a:lstStyle/>
          <a:p>
            <a:pPr>
              <a:defRPr/>
            </a:pPr>
            <a:r>
              <a:rPr lang="en-US" sz="3200" dirty="0" smtClean="0">
                <a:solidFill>
                  <a:srgbClr val="000099"/>
                </a:solidFill>
                <a:effectLst>
                  <a:outerShdw blurRad="38100" dist="38100" dir="2700000" algn="tl">
                    <a:srgbClr val="000000">
                      <a:alpha val="43137"/>
                    </a:srgbClr>
                  </a:outerShdw>
                </a:effectLst>
                <a:latin typeface="Copperplate Gothic Bold" pitchFamily="34" charset="0"/>
              </a:rPr>
              <a:t>Bahamas Offshore Leases</a:t>
            </a:r>
            <a:endParaRPr lang="en-US" sz="3200" dirty="0"/>
          </a:p>
        </p:txBody>
      </p:sp>
      <p:pic>
        <p:nvPicPr>
          <p:cNvPr id="8195" name="Picture 2" descr="http://www.bpcplc.com/Uploads/Uploaded-images/Awarded%20licenses%20No%20C6%20(2)%20110511.jpg"/>
          <p:cNvPicPr>
            <a:picLocks noChangeAspect="1" noChangeArrowheads="1"/>
          </p:cNvPicPr>
          <p:nvPr/>
        </p:nvPicPr>
        <p:blipFill>
          <a:blip r:embed="rId3"/>
          <a:srcRect/>
          <a:stretch>
            <a:fillRect/>
          </a:stretch>
        </p:blipFill>
        <p:spPr bwMode="auto">
          <a:xfrm>
            <a:off x="1785938" y="1409700"/>
            <a:ext cx="5376862" cy="5164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8" descr="EEZinJanuary2011.jpg"/>
          <p:cNvPicPr>
            <a:picLocks noGrp="1" noChangeAspect="1"/>
          </p:cNvPicPr>
          <p:nvPr>
            <p:ph idx="1"/>
          </p:nvPr>
        </p:nvPicPr>
        <p:blipFill>
          <a:blip r:embed="rId3"/>
          <a:srcRect b="5078"/>
          <a:stretch>
            <a:fillRect/>
          </a:stretch>
        </p:blipFill>
        <p:spPr>
          <a:xfrm>
            <a:off x="1331912" y="914400"/>
            <a:ext cx="7126288" cy="5527675"/>
          </a:xfrm>
        </p:spPr>
      </p:pic>
      <p:sp>
        <p:nvSpPr>
          <p:cNvPr id="7" name="TextBox 6"/>
          <p:cNvSpPr txBox="1"/>
          <p:nvPr/>
        </p:nvSpPr>
        <p:spPr>
          <a:xfrm>
            <a:off x="1524000" y="331788"/>
            <a:ext cx="6181725" cy="584200"/>
          </a:xfrm>
          <a:prstGeom prst="rect">
            <a:avLst/>
          </a:prstGeom>
          <a:noFill/>
        </p:spPr>
        <p:txBody>
          <a:bodyPr>
            <a:spAutoFit/>
          </a:bodyPr>
          <a:lstStyle/>
          <a:p>
            <a:pPr eaLnBrk="0" hangingPunct="0">
              <a:defRPr/>
            </a:pPr>
            <a:r>
              <a:rPr lang="en-US" sz="3200" dirty="0">
                <a:solidFill>
                  <a:srgbClr val="000099"/>
                </a:solidFill>
                <a:effectLst>
                  <a:outerShdw blurRad="38100" dist="38100" dir="2700000" algn="tl">
                    <a:srgbClr val="000000">
                      <a:alpha val="43137"/>
                    </a:srgbClr>
                  </a:outerShdw>
                </a:effectLst>
                <a:latin typeface="Copperplate Gothic Bold" pitchFamily="34" charset="0"/>
                <a:cs typeface="+mn-cs"/>
              </a:rPr>
              <a:t>Cuba Offshore Leases</a:t>
            </a:r>
          </a:p>
        </p:txBody>
      </p:sp>
      <p:pic>
        <p:nvPicPr>
          <p:cNvPr id="9220" name="Picture 18" descr="statoil_new%20logo.jpg"/>
          <p:cNvPicPr>
            <a:picLocks noChangeAspect="1"/>
          </p:cNvPicPr>
          <p:nvPr/>
        </p:nvPicPr>
        <p:blipFill>
          <a:blip r:embed="rId4"/>
          <a:srcRect/>
          <a:stretch>
            <a:fillRect/>
          </a:stretch>
        </p:blipFill>
        <p:spPr bwMode="auto">
          <a:xfrm>
            <a:off x="1181100" y="2243137"/>
            <a:ext cx="835025" cy="788988"/>
          </a:xfrm>
          <a:prstGeom prst="rect">
            <a:avLst/>
          </a:prstGeom>
          <a:noFill/>
          <a:ln w="9525">
            <a:noFill/>
            <a:miter lim="800000"/>
            <a:headEnd/>
            <a:tailEnd/>
          </a:ln>
        </p:spPr>
      </p:pic>
      <p:pic>
        <p:nvPicPr>
          <p:cNvPr id="9221" name="Picture 15" descr="repsol-logo-010807.jpg"/>
          <p:cNvPicPr>
            <a:picLocks noChangeAspect="1"/>
          </p:cNvPicPr>
          <p:nvPr/>
        </p:nvPicPr>
        <p:blipFill>
          <a:blip r:embed="rId5"/>
          <a:srcRect/>
          <a:stretch>
            <a:fillRect/>
          </a:stretch>
        </p:blipFill>
        <p:spPr bwMode="auto">
          <a:xfrm>
            <a:off x="5659437" y="958850"/>
            <a:ext cx="889000" cy="769937"/>
          </a:xfrm>
          <a:prstGeom prst="rect">
            <a:avLst/>
          </a:prstGeom>
          <a:noFill/>
          <a:ln w="9525">
            <a:noFill/>
            <a:miter lim="800000"/>
            <a:headEnd/>
            <a:tailEnd/>
          </a:ln>
        </p:spPr>
      </p:pic>
      <p:pic>
        <p:nvPicPr>
          <p:cNvPr id="9222" name="Picture 11" descr="LogoPDVSA2.jpg"/>
          <p:cNvPicPr>
            <a:picLocks noChangeAspect="1"/>
          </p:cNvPicPr>
          <p:nvPr/>
        </p:nvPicPr>
        <p:blipFill>
          <a:blip r:embed="rId6"/>
          <a:srcRect/>
          <a:stretch>
            <a:fillRect/>
          </a:stretch>
        </p:blipFill>
        <p:spPr bwMode="auto">
          <a:xfrm>
            <a:off x="1054100" y="4454525"/>
            <a:ext cx="1028700" cy="857250"/>
          </a:xfrm>
          <a:prstGeom prst="rect">
            <a:avLst/>
          </a:prstGeom>
          <a:noFill/>
          <a:ln w="9525">
            <a:noFill/>
            <a:miter lim="800000"/>
            <a:headEnd/>
            <a:tailEnd/>
          </a:ln>
        </p:spPr>
      </p:pic>
      <p:pic>
        <p:nvPicPr>
          <p:cNvPr id="9223" name="Picture 8" descr="logo_cnooc.jpg"/>
          <p:cNvPicPr>
            <a:picLocks noChangeAspect="1"/>
          </p:cNvPicPr>
          <p:nvPr/>
        </p:nvPicPr>
        <p:blipFill>
          <a:blip r:embed="rId7"/>
          <a:srcRect/>
          <a:stretch>
            <a:fillRect/>
          </a:stretch>
        </p:blipFill>
        <p:spPr bwMode="auto">
          <a:xfrm>
            <a:off x="1038225" y="5581650"/>
            <a:ext cx="903287" cy="896937"/>
          </a:xfrm>
          <a:prstGeom prst="rect">
            <a:avLst/>
          </a:prstGeom>
          <a:noFill/>
          <a:ln w="9525">
            <a:noFill/>
            <a:miter lim="800000"/>
            <a:headEnd/>
            <a:tailEnd/>
          </a:ln>
        </p:spPr>
      </p:pic>
      <p:pic>
        <p:nvPicPr>
          <p:cNvPr id="9224" name="Picture 13" descr="ongc.bmp"/>
          <p:cNvPicPr>
            <a:picLocks noChangeAspect="1"/>
          </p:cNvPicPr>
          <p:nvPr/>
        </p:nvPicPr>
        <p:blipFill>
          <a:blip r:embed="rId8"/>
          <a:srcRect/>
          <a:stretch>
            <a:fillRect/>
          </a:stretch>
        </p:blipFill>
        <p:spPr bwMode="auto">
          <a:xfrm>
            <a:off x="2244725" y="4846637"/>
            <a:ext cx="666750" cy="666750"/>
          </a:xfrm>
          <a:prstGeom prst="rect">
            <a:avLst/>
          </a:prstGeom>
          <a:noFill/>
          <a:ln w="9525">
            <a:noFill/>
            <a:miter lim="800000"/>
            <a:headEnd/>
            <a:tailEnd/>
          </a:ln>
        </p:spPr>
      </p:pic>
      <p:pic>
        <p:nvPicPr>
          <p:cNvPr id="9225" name="Picture 16" descr="Sonangol-logo-E2844F2DF6-seeklogo_com.gif"/>
          <p:cNvPicPr>
            <a:picLocks noChangeAspect="1"/>
          </p:cNvPicPr>
          <p:nvPr/>
        </p:nvPicPr>
        <p:blipFill>
          <a:blip r:embed="rId9"/>
          <a:srcRect/>
          <a:stretch>
            <a:fillRect/>
          </a:stretch>
        </p:blipFill>
        <p:spPr bwMode="auto">
          <a:xfrm>
            <a:off x="2227262" y="5621337"/>
            <a:ext cx="857250" cy="857250"/>
          </a:xfrm>
          <a:prstGeom prst="rect">
            <a:avLst/>
          </a:prstGeom>
          <a:noFill/>
          <a:ln w="9525">
            <a:noFill/>
            <a:miter lim="800000"/>
            <a:headEnd/>
            <a:tailEnd/>
          </a:ln>
        </p:spPr>
      </p:pic>
      <p:pic>
        <p:nvPicPr>
          <p:cNvPr id="9226" name="Picture 19" descr="Lukoil.gif"/>
          <p:cNvPicPr>
            <a:picLocks noChangeAspect="1"/>
          </p:cNvPicPr>
          <p:nvPr/>
        </p:nvPicPr>
        <p:blipFill>
          <a:blip r:embed="rId10"/>
          <a:srcRect/>
          <a:stretch>
            <a:fillRect/>
          </a:stretch>
        </p:blipFill>
        <p:spPr bwMode="auto">
          <a:xfrm>
            <a:off x="7386637" y="935037"/>
            <a:ext cx="673100" cy="857250"/>
          </a:xfrm>
          <a:prstGeom prst="rect">
            <a:avLst/>
          </a:prstGeom>
          <a:noFill/>
          <a:ln w="9525">
            <a:noFill/>
            <a:miter lim="800000"/>
            <a:headEnd/>
            <a:tailEnd/>
          </a:ln>
        </p:spPr>
      </p:pic>
      <p:pic>
        <p:nvPicPr>
          <p:cNvPr id="9227" name="Picture 9" descr="logo_petrovietnam.gif"/>
          <p:cNvPicPr>
            <a:picLocks noChangeAspect="1"/>
          </p:cNvPicPr>
          <p:nvPr/>
        </p:nvPicPr>
        <p:blipFill>
          <a:blip r:embed="rId11"/>
          <a:srcRect/>
          <a:stretch>
            <a:fillRect/>
          </a:stretch>
        </p:blipFill>
        <p:spPr bwMode="auto">
          <a:xfrm>
            <a:off x="1265237" y="3556000"/>
            <a:ext cx="609600" cy="693737"/>
          </a:xfrm>
          <a:prstGeom prst="rect">
            <a:avLst/>
          </a:prstGeom>
          <a:noFill/>
          <a:ln w="9525">
            <a:noFill/>
            <a:miter lim="800000"/>
            <a:headEnd/>
            <a:tailEnd/>
          </a:ln>
        </p:spPr>
      </p:pic>
      <p:pic>
        <p:nvPicPr>
          <p:cNvPr id="9228" name="Picture 7" descr="694px-Gazprom-Logo-rus_svg.png"/>
          <p:cNvPicPr>
            <a:picLocks noChangeAspect="1"/>
          </p:cNvPicPr>
          <p:nvPr/>
        </p:nvPicPr>
        <p:blipFill>
          <a:blip r:embed="rId12"/>
          <a:srcRect/>
          <a:stretch>
            <a:fillRect/>
          </a:stretch>
        </p:blipFill>
        <p:spPr bwMode="auto">
          <a:xfrm>
            <a:off x="6437312" y="1687512"/>
            <a:ext cx="1190625" cy="58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a:xfrm>
            <a:off x="6172200" y="5813425"/>
            <a:ext cx="1905000" cy="457200"/>
          </a:xfrm>
          <a:prstGeom prst="rect">
            <a:avLst/>
          </a:prstGeom>
        </p:spPr>
        <p:txBody>
          <a:bodyPr/>
          <a:lstStyle/>
          <a:p>
            <a:pPr>
              <a:defRPr/>
            </a:pPr>
            <a:fld id="{332A22C6-546A-410E-BEF8-72227A4DD342}" type="slidenum">
              <a:rPr lang="en-US" smtClean="0"/>
              <a:pPr>
                <a:defRPr/>
              </a:pPr>
              <a:t>42</a:t>
            </a:fld>
            <a:endParaRPr lang="en-US" dirty="0" smtClean="0"/>
          </a:p>
        </p:txBody>
      </p:sp>
      <p:sp>
        <p:nvSpPr>
          <p:cNvPr id="10243" name="Rectangle 2"/>
          <p:cNvSpPr>
            <a:spLocks noChangeArrowheads="1"/>
          </p:cNvSpPr>
          <p:nvPr/>
        </p:nvSpPr>
        <p:spPr bwMode="auto">
          <a:xfrm>
            <a:off x="1377950" y="85725"/>
            <a:ext cx="7704138" cy="990600"/>
          </a:xfrm>
          <a:prstGeom prst="rect">
            <a:avLst/>
          </a:prstGeom>
          <a:noFill/>
          <a:ln w="9525">
            <a:noFill/>
            <a:miter lim="800000"/>
            <a:headEnd/>
            <a:tailEnd/>
          </a:ln>
        </p:spPr>
        <p:txBody>
          <a:bodyPr anchor="ctr"/>
          <a:lstStyle/>
          <a:p>
            <a:pPr algn="ctr" eaLnBrk="0" hangingPunct="0"/>
            <a:endParaRPr lang="en-US" sz="3000" b="1">
              <a:solidFill>
                <a:srgbClr val="FF0000"/>
              </a:solidFill>
              <a:latin typeface="Arial" charset="0"/>
            </a:endParaRPr>
          </a:p>
        </p:txBody>
      </p:sp>
      <p:sp>
        <p:nvSpPr>
          <p:cNvPr id="10244" name="TextBox 5"/>
          <p:cNvSpPr txBox="1">
            <a:spLocks noChangeArrowheads="1"/>
          </p:cNvSpPr>
          <p:nvPr/>
        </p:nvSpPr>
        <p:spPr bwMode="auto">
          <a:xfrm>
            <a:off x="4222750" y="320675"/>
            <a:ext cx="184150" cy="646113"/>
          </a:xfrm>
          <a:prstGeom prst="rect">
            <a:avLst/>
          </a:prstGeom>
          <a:noFill/>
          <a:ln w="9525">
            <a:noFill/>
            <a:miter lim="800000"/>
            <a:headEnd/>
            <a:tailEnd/>
          </a:ln>
        </p:spPr>
        <p:txBody>
          <a:bodyPr wrap="none">
            <a:spAutoFit/>
          </a:bodyPr>
          <a:lstStyle/>
          <a:p>
            <a:pPr eaLnBrk="0" hangingPunct="0"/>
            <a:endParaRPr lang="en-US" sz="3600">
              <a:latin typeface="Arial" charset="0"/>
            </a:endParaRPr>
          </a:p>
        </p:txBody>
      </p:sp>
      <p:sp>
        <p:nvSpPr>
          <p:cNvPr id="10245" name="TextBox 6"/>
          <p:cNvSpPr txBox="1">
            <a:spLocks noChangeArrowheads="1"/>
          </p:cNvSpPr>
          <p:nvPr/>
        </p:nvSpPr>
        <p:spPr bwMode="auto">
          <a:xfrm>
            <a:off x="1227138" y="2151063"/>
            <a:ext cx="7207250" cy="554037"/>
          </a:xfrm>
          <a:prstGeom prst="rect">
            <a:avLst/>
          </a:prstGeom>
          <a:noFill/>
          <a:ln w="9525">
            <a:noFill/>
            <a:miter lim="800000"/>
            <a:headEnd/>
            <a:tailEnd/>
          </a:ln>
        </p:spPr>
        <p:txBody>
          <a:bodyPr>
            <a:spAutoFit/>
          </a:bodyPr>
          <a:lstStyle/>
          <a:p>
            <a:pPr algn="ctr" eaLnBrk="0" hangingPunct="0"/>
            <a:endParaRPr lang="en-US" sz="3000">
              <a:latin typeface="Arial" charset="0"/>
            </a:endParaRPr>
          </a:p>
        </p:txBody>
      </p:sp>
      <p:sp>
        <p:nvSpPr>
          <p:cNvPr id="9" name="TextBox 8"/>
          <p:cNvSpPr txBox="1"/>
          <p:nvPr/>
        </p:nvSpPr>
        <p:spPr>
          <a:xfrm>
            <a:off x="609600" y="258763"/>
            <a:ext cx="8262937" cy="584200"/>
          </a:xfrm>
          <a:prstGeom prst="rect">
            <a:avLst/>
          </a:prstGeom>
          <a:noFill/>
        </p:spPr>
        <p:txBody>
          <a:bodyPr>
            <a:spAutoFit/>
          </a:bodyPr>
          <a:lstStyle/>
          <a:p>
            <a:pPr algn="ctr" eaLnBrk="0" hangingPunct="0">
              <a:defRPr/>
            </a:pPr>
            <a:r>
              <a:rPr lang="en-US" sz="3200" dirty="0">
                <a:solidFill>
                  <a:srgbClr val="000099"/>
                </a:solidFill>
                <a:effectLst>
                  <a:outerShdw blurRad="38100" dist="38100" dir="2700000" algn="tl">
                    <a:srgbClr val="000000">
                      <a:alpha val="43137"/>
                    </a:srgbClr>
                  </a:outerShdw>
                </a:effectLst>
                <a:latin typeface="Copperplate Gothic Bold" pitchFamily="34" charset="0"/>
                <a:cs typeface="+mn-cs"/>
              </a:rPr>
              <a:t>initial Area of Operations</a:t>
            </a:r>
          </a:p>
        </p:txBody>
      </p:sp>
      <p:pic>
        <p:nvPicPr>
          <p:cNvPr id="10247" name="Picture 8"/>
          <p:cNvPicPr>
            <a:picLocks noChangeAspect="1" noChangeArrowheads="1"/>
          </p:cNvPicPr>
          <p:nvPr/>
        </p:nvPicPr>
        <p:blipFill>
          <a:blip r:embed="rId3"/>
          <a:srcRect/>
          <a:stretch>
            <a:fillRect/>
          </a:stretch>
        </p:blipFill>
        <p:spPr bwMode="auto">
          <a:xfrm>
            <a:off x="990600" y="838200"/>
            <a:ext cx="7772400" cy="5584825"/>
          </a:xfrm>
          <a:prstGeom prst="rect">
            <a:avLst/>
          </a:prstGeom>
          <a:noFill/>
          <a:ln w="9525">
            <a:noFill/>
            <a:miter lim="800000"/>
            <a:headEnd/>
            <a:tailEnd/>
          </a:ln>
        </p:spPr>
      </p:pic>
      <p:sp>
        <p:nvSpPr>
          <p:cNvPr id="12" name="TextBox 11"/>
          <p:cNvSpPr txBox="1"/>
          <p:nvPr/>
        </p:nvSpPr>
        <p:spPr>
          <a:xfrm>
            <a:off x="1519238" y="1258888"/>
            <a:ext cx="3490912" cy="1754187"/>
          </a:xfrm>
          <a:prstGeom prst="rect">
            <a:avLst/>
          </a:prstGeom>
          <a:solidFill>
            <a:schemeClr val="bg2">
              <a:lumMod val="20000"/>
              <a:lumOff val="80000"/>
            </a:schemeClr>
          </a:solidFill>
          <a:ln>
            <a:solidFill>
              <a:schemeClr val="tx1"/>
            </a:solidFill>
          </a:ln>
        </p:spPr>
        <p:txBody>
          <a:bodyPr>
            <a:spAutoFit/>
          </a:bodyPr>
          <a:lstStyle/>
          <a:p>
            <a:pPr eaLnBrk="0" hangingPunct="0">
              <a:defRPr/>
            </a:pPr>
            <a:r>
              <a:rPr lang="en-US" dirty="0">
                <a:latin typeface="Arial" pitchFamily="34" charset="0"/>
                <a:cs typeface="Arial" pitchFamily="34" charset="0"/>
              </a:rPr>
              <a:t>Location: SW corner of Block 27</a:t>
            </a:r>
            <a:br>
              <a:rPr lang="en-US" dirty="0">
                <a:latin typeface="Arial" pitchFamily="34" charset="0"/>
                <a:cs typeface="Arial" pitchFamily="34" charset="0"/>
              </a:rPr>
            </a:br>
            <a:r>
              <a:rPr lang="en-US" dirty="0">
                <a:latin typeface="Arial" pitchFamily="34" charset="0"/>
                <a:cs typeface="Arial" pitchFamily="34" charset="0"/>
              </a:rPr>
              <a:t>~ 16 NM from Cuba </a:t>
            </a:r>
            <a:br>
              <a:rPr lang="en-US" dirty="0">
                <a:latin typeface="Arial" pitchFamily="34" charset="0"/>
                <a:cs typeface="Arial" pitchFamily="34" charset="0"/>
              </a:rPr>
            </a:br>
            <a:r>
              <a:rPr lang="en-US" dirty="0">
                <a:latin typeface="Arial" pitchFamily="34" charset="0"/>
                <a:cs typeface="Arial" pitchFamily="34" charset="0"/>
              </a:rPr>
              <a:t>~ 28 NM to US EEZ</a:t>
            </a:r>
            <a:br>
              <a:rPr lang="en-US" dirty="0">
                <a:latin typeface="Arial" pitchFamily="34" charset="0"/>
                <a:cs typeface="Arial" pitchFamily="34" charset="0"/>
              </a:rPr>
            </a:br>
            <a:r>
              <a:rPr lang="en-US" dirty="0">
                <a:latin typeface="Arial" pitchFamily="34" charset="0"/>
                <a:cs typeface="Arial" pitchFamily="34" charset="0"/>
              </a:rPr>
              <a:t>~ 80 NM to Florida Keys</a:t>
            </a:r>
          </a:p>
          <a:p>
            <a:pPr eaLnBrk="0" hangingPunct="0">
              <a:defRPr/>
            </a:pPr>
            <a:r>
              <a:rPr lang="en-US" dirty="0">
                <a:latin typeface="Arial" pitchFamily="34" charset="0"/>
                <a:cs typeface="Arial" pitchFamily="34" charset="0"/>
              </a:rPr>
              <a:t>~ 5,800 ft water depth</a:t>
            </a:r>
          </a:p>
          <a:p>
            <a:pPr eaLnBrk="0" hangingPunct="0">
              <a:defRPr/>
            </a:pPr>
            <a:r>
              <a:rPr lang="en-US" dirty="0">
                <a:latin typeface="Arial" pitchFamily="34" charset="0"/>
                <a:cs typeface="Arial" pitchFamily="34" charset="0"/>
              </a:rPr>
              <a:t>~ 75,000 </a:t>
            </a:r>
            <a:r>
              <a:rPr lang="en-US" dirty="0" err="1">
                <a:latin typeface="Arial" pitchFamily="34" charset="0"/>
                <a:cs typeface="Arial" pitchFamily="34" charset="0"/>
              </a:rPr>
              <a:t>bbls</a:t>
            </a:r>
            <a:r>
              <a:rPr lang="en-US" dirty="0">
                <a:latin typeface="Arial" pitchFamily="34" charset="0"/>
                <a:cs typeface="Arial" pitchFamily="34" charset="0"/>
              </a:rPr>
              <a:t>/day </a:t>
            </a:r>
            <a:r>
              <a:rPr lang="en-US" dirty="0" err="1">
                <a:latin typeface="Arial" pitchFamily="34" charset="0"/>
                <a:cs typeface="Arial" pitchFamily="34" charset="0"/>
              </a:rPr>
              <a:t>WCD</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43</a:t>
            </a:fld>
            <a:endParaRPr lang="en-US"/>
          </a:p>
        </p:txBody>
      </p:sp>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b="1" dirty="0" smtClean="0"/>
              <a:t>NOAA Trajectory Analysis Planner – </a:t>
            </a:r>
            <a:r>
              <a:rPr lang="en-US" sz="2400" b="1" dirty="0" err="1" smtClean="0"/>
              <a:t>Jaquey</a:t>
            </a:r>
            <a:r>
              <a:rPr lang="en-US" sz="2400" b="1" dirty="0" smtClean="0"/>
              <a:t> Site Worst Case Scenario</a:t>
            </a:r>
            <a:endParaRPr lang="en-US" sz="2400" b="1" dirty="0"/>
          </a:p>
        </p:txBody>
      </p:sp>
      <p:pic>
        <p:nvPicPr>
          <p:cNvPr id="4" name="Picture 3" descr="TAP_Worst_Case_Jaquey.jpg"/>
          <p:cNvPicPr>
            <a:picLocks noChangeAspect="1"/>
          </p:cNvPicPr>
          <p:nvPr/>
        </p:nvPicPr>
        <p:blipFill>
          <a:blip r:embed="rId2"/>
          <a:stretch>
            <a:fillRect/>
          </a:stretch>
        </p:blipFill>
        <p:spPr>
          <a:xfrm>
            <a:off x="2286000" y="894128"/>
            <a:ext cx="4495800" cy="581147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defRPr/>
            </a:pPr>
            <a:r>
              <a:rPr lang="en-US" sz="3600" dirty="0" smtClean="0">
                <a:solidFill>
                  <a:schemeClr val="accent2">
                    <a:lumMod val="75000"/>
                  </a:schemeClr>
                </a:solidFill>
                <a:latin typeface="Copperplate Gothic Bold" pitchFamily="34" charset="0"/>
              </a:rPr>
              <a:t>Contingency</a:t>
            </a:r>
            <a:r>
              <a:rPr lang="en-US" sz="3600" dirty="0" smtClean="0">
                <a:solidFill>
                  <a:schemeClr val="accent2">
                    <a:lumMod val="75000"/>
                  </a:schemeClr>
                </a:solidFill>
                <a:effectLst>
                  <a:outerShdw blurRad="38100" dist="38100" dir="2700000" algn="tl">
                    <a:srgbClr val="000000">
                      <a:alpha val="43137"/>
                    </a:srgbClr>
                  </a:outerShdw>
                </a:effectLst>
                <a:latin typeface="Copperplate Gothic Bold" pitchFamily="34" charset="0"/>
              </a:rPr>
              <a:t> Planning</a:t>
            </a:r>
            <a:endParaRPr lang="en-US" sz="3600" dirty="0">
              <a:solidFill>
                <a:schemeClr val="accent2">
                  <a:lumMod val="75000"/>
                </a:schemeClr>
              </a:solidFill>
              <a:effectLst>
                <a:outerShdw blurRad="38100" dist="38100" dir="2700000" algn="tl">
                  <a:srgbClr val="000000">
                    <a:alpha val="43137"/>
                  </a:srgbClr>
                </a:outerShdw>
              </a:effectLst>
              <a:latin typeface="Copperplate Gothic Bold" pitchFamily="34" charset="0"/>
            </a:endParaRPr>
          </a:p>
        </p:txBody>
      </p:sp>
      <p:sp>
        <p:nvSpPr>
          <p:cNvPr id="9219" name="Content Placeholder 2"/>
          <p:cNvSpPr>
            <a:spLocks noGrp="1"/>
          </p:cNvSpPr>
          <p:nvPr>
            <p:ph idx="1"/>
          </p:nvPr>
        </p:nvSpPr>
        <p:spPr>
          <a:xfrm>
            <a:off x="762000" y="1174751"/>
            <a:ext cx="7354887" cy="5149849"/>
          </a:xfrm>
        </p:spPr>
        <p:txBody>
          <a:bodyPr/>
          <a:lstStyle/>
          <a:p>
            <a:pPr>
              <a:defRPr/>
            </a:pPr>
            <a:r>
              <a:rPr lang="en-US" sz="2400" dirty="0" smtClean="0">
                <a:latin typeface="+mj-lt"/>
                <a:cs typeface="Arial" charset="0"/>
              </a:rPr>
              <a:t>Incorporated numerous lessons learned from Deepwater Horizon and other recent responses</a:t>
            </a:r>
          </a:p>
          <a:p>
            <a:pPr>
              <a:defRPr/>
            </a:pPr>
            <a:r>
              <a:rPr lang="en-US" sz="2400" dirty="0" smtClean="0">
                <a:latin typeface="+mj-lt"/>
                <a:cs typeface="Arial" charset="0"/>
              </a:rPr>
              <a:t>Heavy external outreach with federal partners</a:t>
            </a:r>
          </a:p>
          <a:p>
            <a:pPr>
              <a:defRPr/>
            </a:pPr>
            <a:r>
              <a:rPr lang="en-US" sz="2400" dirty="0" smtClean="0">
                <a:latin typeface="+mj-lt"/>
                <a:cs typeface="Arial" charset="0"/>
              </a:rPr>
              <a:t>Collaboration with State, local, industry and academia </a:t>
            </a:r>
          </a:p>
          <a:p>
            <a:pPr>
              <a:defRPr/>
            </a:pPr>
            <a:r>
              <a:rPr lang="en-US" sz="2400" dirty="0" smtClean="0">
                <a:latin typeface="+mj-lt"/>
                <a:cs typeface="Arial" charset="0"/>
              </a:rPr>
              <a:t>Added appendix to Regional Response Plans dealing with international sources</a:t>
            </a:r>
          </a:p>
          <a:p>
            <a:pPr>
              <a:defRPr/>
            </a:pPr>
            <a:r>
              <a:rPr lang="en-US" sz="2400" b="1" dirty="0" smtClean="0">
                <a:latin typeface="+mj-lt"/>
                <a:cs typeface="Arial" charset="0"/>
              </a:rPr>
              <a:t>Completely</a:t>
            </a:r>
            <a:r>
              <a:rPr lang="en-US" sz="2400" dirty="0" smtClean="0">
                <a:latin typeface="+mj-lt"/>
                <a:cs typeface="Arial" charset="0"/>
              </a:rPr>
              <a:t> revised Area Contingency Plan (local plans), Geographic Response Plans and Inlet Protection Plans</a:t>
            </a:r>
          </a:p>
          <a:p>
            <a:pPr>
              <a:defRPr/>
            </a:pPr>
            <a:r>
              <a:rPr lang="en-US" sz="2400" dirty="0" smtClean="0">
                <a:latin typeface="+mj-lt"/>
                <a:cs typeface="Arial" charset="0"/>
              </a:rPr>
              <a:t>Developed Offshore Response Plan to address nuances from uncontained source of pollution </a:t>
            </a:r>
            <a:r>
              <a:rPr lang="en-US" sz="2400" dirty="0" smtClean="0">
                <a:latin typeface="Arial" charset="0"/>
                <a:cs typeface="Arial" charset="0"/>
              </a:rPr>
              <a:t/>
            </a:r>
            <a:br>
              <a:rPr lang="en-US" sz="2400" dirty="0" smtClean="0">
                <a:latin typeface="Arial" charset="0"/>
                <a:cs typeface="Arial" charset="0"/>
              </a:rPr>
            </a:br>
            <a:r>
              <a:rPr lang="en-US" sz="1800" dirty="0" smtClean="0"/>
              <a:t/>
            </a:r>
            <a:br>
              <a:rPr lang="en-US" sz="1800" dirty="0" smtClean="0"/>
            </a:br>
            <a:endParaRPr lang="en-US" sz="600" dirty="0" smtClean="0"/>
          </a:p>
          <a:p>
            <a:pPr>
              <a:buFontTx/>
              <a:buNone/>
              <a:defRPr/>
            </a:pPr>
            <a:r>
              <a:rPr lang="en-US" sz="2000" dirty="0" smtClean="0"/>
              <a:t>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1143000"/>
          </a:xfrm>
        </p:spPr>
        <p:txBody>
          <a:bodyPr/>
          <a:lstStyle/>
          <a:p>
            <a:pPr algn="ctr">
              <a:defRPr/>
            </a:pPr>
            <a:r>
              <a:rPr lang="en-US" sz="3600" dirty="0" smtClean="0">
                <a:solidFill>
                  <a:schemeClr val="accent2">
                    <a:lumMod val="75000"/>
                  </a:schemeClr>
                </a:solidFill>
                <a:effectLst>
                  <a:outerShdw blurRad="38100" dist="38100" dir="2700000" algn="tl">
                    <a:srgbClr val="000000">
                      <a:alpha val="43137"/>
                    </a:srgbClr>
                  </a:outerShdw>
                </a:effectLst>
                <a:latin typeface="Copperplate Gothic Bold" pitchFamily="34" charset="0"/>
              </a:rPr>
              <a:t>Offshore Response Plan</a:t>
            </a:r>
            <a:endParaRPr lang="en-US" sz="3600" dirty="0"/>
          </a:p>
        </p:txBody>
      </p:sp>
      <p:sp>
        <p:nvSpPr>
          <p:cNvPr id="15364" name="Content Placeholder 8"/>
          <p:cNvSpPr>
            <a:spLocks noGrp="1"/>
          </p:cNvSpPr>
          <p:nvPr>
            <p:ph idx="1"/>
          </p:nvPr>
        </p:nvSpPr>
        <p:spPr>
          <a:xfrm>
            <a:off x="990600" y="1066800"/>
            <a:ext cx="7780337" cy="5167313"/>
          </a:xfrm>
        </p:spPr>
        <p:txBody>
          <a:bodyPr/>
          <a:lstStyle/>
          <a:p>
            <a:pPr marL="0" lvl="1" indent="3175">
              <a:buFontTx/>
              <a:buNone/>
              <a:defRPr/>
            </a:pPr>
            <a:r>
              <a:rPr lang="en-US" dirty="0" smtClean="0">
                <a:latin typeface="+mj-lt"/>
                <a:cs typeface="Arial" charset="0"/>
              </a:rPr>
              <a:t>Creates command structure to direct offshore activities including:</a:t>
            </a:r>
          </a:p>
          <a:p>
            <a:pPr lvl="2">
              <a:defRPr/>
            </a:pPr>
            <a:r>
              <a:rPr lang="en-US" sz="2800" dirty="0" smtClean="0">
                <a:latin typeface="+mj-lt"/>
                <a:cs typeface="Arial" charset="0"/>
              </a:rPr>
              <a:t>Dispersant &amp; in situ burn ops</a:t>
            </a:r>
          </a:p>
          <a:p>
            <a:pPr lvl="2">
              <a:defRPr/>
            </a:pPr>
            <a:r>
              <a:rPr lang="en-US" sz="2800" dirty="0" smtClean="0">
                <a:latin typeface="+mj-lt"/>
                <a:cs typeface="Arial" charset="0"/>
              </a:rPr>
              <a:t>Physical recovery ops</a:t>
            </a:r>
          </a:p>
          <a:p>
            <a:pPr lvl="2">
              <a:defRPr/>
            </a:pPr>
            <a:r>
              <a:rPr lang="en-US" sz="2800" dirty="0" err="1" smtClean="0">
                <a:latin typeface="+mj-lt"/>
                <a:cs typeface="Arial" charset="0"/>
              </a:rPr>
              <a:t>OSRO</a:t>
            </a:r>
            <a:r>
              <a:rPr lang="en-US" sz="2800" dirty="0" smtClean="0">
                <a:latin typeface="+mj-lt"/>
                <a:cs typeface="Arial" charset="0"/>
              </a:rPr>
              <a:t> ops coordination</a:t>
            </a:r>
          </a:p>
          <a:p>
            <a:pPr lvl="2">
              <a:defRPr/>
            </a:pPr>
            <a:r>
              <a:rPr lang="en-US" sz="2800" dirty="0" smtClean="0">
                <a:latin typeface="+mj-lt"/>
                <a:cs typeface="Arial" charset="0"/>
              </a:rPr>
              <a:t>Air ops coordination</a:t>
            </a:r>
          </a:p>
          <a:p>
            <a:pPr lvl="2">
              <a:defRPr/>
            </a:pPr>
            <a:r>
              <a:rPr lang="en-US" sz="2800" dirty="0" smtClean="0">
                <a:latin typeface="+mj-lt"/>
                <a:cs typeface="Arial" charset="0"/>
              </a:rPr>
              <a:t>Control of Commercial/Recreational vessel movements </a:t>
            </a:r>
          </a:p>
          <a:p>
            <a:pPr lvl="2">
              <a:defRPr/>
            </a:pPr>
            <a:r>
              <a:rPr lang="en-US" sz="2800" dirty="0" smtClean="0">
                <a:latin typeface="+mj-lt"/>
                <a:cs typeface="Arial" charset="0"/>
              </a:rPr>
              <a:t>International engagement</a:t>
            </a:r>
          </a:p>
          <a:p>
            <a:pPr marL="228600" lvl="2">
              <a:buFontTx/>
              <a:buNone/>
              <a:defRPr/>
            </a:pPr>
            <a:r>
              <a:rPr lang="en-US" sz="2800" dirty="0" smtClean="0">
                <a:latin typeface="+mj-lt"/>
                <a:cs typeface="Arial" charset="0"/>
              </a:rPr>
              <a:t>Tabletop Exercises were held November 2011 &amp; April 2012</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152400"/>
            <a:ext cx="9144000" cy="6705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Franklin Gothic Book" pitchFamily="-112" charset="0"/>
            </a:endParaRPr>
          </a:p>
        </p:txBody>
      </p:sp>
      <p:sp>
        <p:nvSpPr>
          <p:cNvPr id="6" name="Freeform 5"/>
          <p:cNvSpPr/>
          <p:nvPr/>
        </p:nvSpPr>
        <p:spPr>
          <a:xfrm>
            <a:off x="7500938" y="11113"/>
            <a:ext cx="896937" cy="6850062"/>
          </a:xfrm>
          <a:custGeom>
            <a:avLst/>
            <a:gdLst>
              <a:gd name="connsiteX0" fmla="*/ 21772 w 897259"/>
              <a:gd name="connsiteY0" fmla="*/ 0 h 6850432"/>
              <a:gd name="connsiteX1" fmla="*/ 10886 w 897259"/>
              <a:gd name="connsiteY1" fmla="*/ 76200 h 6850432"/>
              <a:gd name="connsiteX2" fmla="*/ 0 w 897259"/>
              <a:gd name="connsiteY2" fmla="*/ 108857 h 6850432"/>
              <a:gd name="connsiteX3" fmla="*/ 10886 w 897259"/>
              <a:gd name="connsiteY3" fmla="*/ 359228 h 6850432"/>
              <a:gd name="connsiteX4" fmla="*/ 32657 w 897259"/>
              <a:gd name="connsiteY4" fmla="*/ 402771 h 6850432"/>
              <a:gd name="connsiteX5" fmla="*/ 76200 w 897259"/>
              <a:gd name="connsiteY5" fmla="*/ 500743 h 6850432"/>
              <a:gd name="connsiteX6" fmla="*/ 97972 w 897259"/>
              <a:gd name="connsiteY6" fmla="*/ 522514 h 6850432"/>
              <a:gd name="connsiteX7" fmla="*/ 130629 w 897259"/>
              <a:gd name="connsiteY7" fmla="*/ 576943 h 6850432"/>
              <a:gd name="connsiteX8" fmla="*/ 174172 w 897259"/>
              <a:gd name="connsiteY8" fmla="*/ 653143 h 6850432"/>
              <a:gd name="connsiteX9" fmla="*/ 185057 w 897259"/>
              <a:gd name="connsiteY9" fmla="*/ 685800 h 6850432"/>
              <a:gd name="connsiteX10" fmla="*/ 261257 w 897259"/>
              <a:gd name="connsiteY10" fmla="*/ 762000 h 6850432"/>
              <a:gd name="connsiteX11" fmla="*/ 315686 w 897259"/>
              <a:gd name="connsiteY11" fmla="*/ 827314 h 6850432"/>
              <a:gd name="connsiteX12" fmla="*/ 337457 w 897259"/>
              <a:gd name="connsiteY12" fmla="*/ 870857 h 6850432"/>
              <a:gd name="connsiteX13" fmla="*/ 370114 w 897259"/>
              <a:gd name="connsiteY13" fmla="*/ 892628 h 6850432"/>
              <a:gd name="connsiteX14" fmla="*/ 391886 w 897259"/>
              <a:gd name="connsiteY14" fmla="*/ 925285 h 6850432"/>
              <a:gd name="connsiteX15" fmla="*/ 424543 w 897259"/>
              <a:gd name="connsiteY15" fmla="*/ 957943 h 6850432"/>
              <a:gd name="connsiteX16" fmla="*/ 457200 w 897259"/>
              <a:gd name="connsiteY16" fmla="*/ 1012371 h 6850432"/>
              <a:gd name="connsiteX17" fmla="*/ 489857 w 897259"/>
              <a:gd name="connsiteY17" fmla="*/ 1045028 h 6850432"/>
              <a:gd name="connsiteX18" fmla="*/ 533400 w 897259"/>
              <a:gd name="connsiteY18" fmla="*/ 1121228 h 6850432"/>
              <a:gd name="connsiteX19" fmla="*/ 576943 w 897259"/>
              <a:gd name="connsiteY19" fmla="*/ 1175657 h 6850432"/>
              <a:gd name="connsiteX20" fmla="*/ 631372 w 897259"/>
              <a:gd name="connsiteY20" fmla="*/ 1240971 h 6850432"/>
              <a:gd name="connsiteX21" fmla="*/ 653143 w 897259"/>
              <a:gd name="connsiteY21" fmla="*/ 1284514 h 6850432"/>
              <a:gd name="connsiteX22" fmla="*/ 664029 w 897259"/>
              <a:gd name="connsiteY22" fmla="*/ 1317171 h 6850432"/>
              <a:gd name="connsiteX23" fmla="*/ 707572 w 897259"/>
              <a:gd name="connsiteY23" fmla="*/ 1393371 h 6850432"/>
              <a:gd name="connsiteX24" fmla="*/ 740229 w 897259"/>
              <a:gd name="connsiteY24" fmla="*/ 1469571 h 6850432"/>
              <a:gd name="connsiteX25" fmla="*/ 772886 w 897259"/>
              <a:gd name="connsiteY25" fmla="*/ 1611085 h 6850432"/>
              <a:gd name="connsiteX26" fmla="*/ 762000 w 897259"/>
              <a:gd name="connsiteY26" fmla="*/ 1915885 h 6850432"/>
              <a:gd name="connsiteX27" fmla="*/ 740229 w 897259"/>
              <a:gd name="connsiteY27" fmla="*/ 2024743 h 6850432"/>
              <a:gd name="connsiteX28" fmla="*/ 729343 w 897259"/>
              <a:gd name="connsiteY28" fmla="*/ 2122714 h 6850432"/>
              <a:gd name="connsiteX29" fmla="*/ 718457 w 897259"/>
              <a:gd name="connsiteY29" fmla="*/ 2166257 h 6850432"/>
              <a:gd name="connsiteX30" fmla="*/ 707572 w 897259"/>
              <a:gd name="connsiteY30" fmla="*/ 2220685 h 6850432"/>
              <a:gd name="connsiteX31" fmla="*/ 696686 w 897259"/>
              <a:gd name="connsiteY31" fmla="*/ 2383971 h 6850432"/>
              <a:gd name="connsiteX32" fmla="*/ 729343 w 897259"/>
              <a:gd name="connsiteY32" fmla="*/ 3352800 h 6850432"/>
              <a:gd name="connsiteX33" fmla="*/ 740229 w 897259"/>
              <a:gd name="connsiteY33" fmla="*/ 3418114 h 6850432"/>
              <a:gd name="connsiteX34" fmla="*/ 751114 w 897259"/>
              <a:gd name="connsiteY34" fmla="*/ 3450771 h 6850432"/>
              <a:gd name="connsiteX35" fmla="*/ 762000 w 897259"/>
              <a:gd name="connsiteY35" fmla="*/ 3635828 h 6850432"/>
              <a:gd name="connsiteX36" fmla="*/ 794657 w 897259"/>
              <a:gd name="connsiteY36" fmla="*/ 3788228 h 6850432"/>
              <a:gd name="connsiteX37" fmla="*/ 827314 w 897259"/>
              <a:gd name="connsiteY37" fmla="*/ 3842657 h 6850432"/>
              <a:gd name="connsiteX38" fmla="*/ 859972 w 897259"/>
              <a:gd name="connsiteY38" fmla="*/ 3951514 h 6850432"/>
              <a:gd name="connsiteX39" fmla="*/ 881743 w 897259"/>
              <a:gd name="connsiteY39" fmla="*/ 4016828 h 6850432"/>
              <a:gd name="connsiteX40" fmla="*/ 881743 w 897259"/>
              <a:gd name="connsiteY40" fmla="*/ 4484914 h 6850432"/>
              <a:gd name="connsiteX41" fmla="*/ 870857 w 897259"/>
              <a:gd name="connsiteY41" fmla="*/ 4517571 h 6850432"/>
              <a:gd name="connsiteX42" fmla="*/ 838200 w 897259"/>
              <a:gd name="connsiteY42" fmla="*/ 4626428 h 6850432"/>
              <a:gd name="connsiteX43" fmla="*/ 816429 w 897259"/>
              <a:gd name="connsiteY43" fmla="*/ 4659085 h 6850432"/>
              <a:gd name="connsiteX44" fmla="*/ 805543 w 897259"/>
              <a:gd name="connsiteY44" fmla="*/ 4691743 h 6850432"/>
              <a:gd name="connsiteX45" fmla="*/ 783772 w 897259"/>
              <a:gd name="connsiteY45" fmla="*/ 4735285 h 6850432"/>
              <a:gd name="connsiteX46" fmla="*/ 762000 w 897259"/>
              <a:gd name="connsiteY46" fmla="*/ 4822371 h 6850432"/>
              <a:gd name="connsiteX47" fmla="*/ 751114 w 897259"/>
              <a:gd name="connsiteY47" fmla="*/ 4855028 h 6850432"/>
              <a:gd name="connsiteX48" fmla="*/ 707572 w 897259"/>
              <a:gd name="connsiteY48" fmla="*/ 4942114 h 6850432"/>
              <a:gd name="connsiteX49" fmla="*/ 696686 w 897259"/>
              <a:gd name="connsiteY49" fmla="*/ 4996543 h 6850432"/>
              <a:gd name="connsiteX50" fmla="*/ 674914 w 897259"/>
              <a:gd name="connsiteY50" fmla="*/ 5050971 h 6850432"/>
              <a:gd name="connsiteX51" fmla="*/ 642257 w 897259"/>
              <a:gd name="connsiteY51" fmla="*/ 5170714 h 6850432"/>
              <a:gd name="connsiteX52" fmla="*/ 631372 w 897259"/>
              <a:gd name="connsiteY52" fmla="*/ 5257800 h 6850432"/>
              <a:gd name="connsiteX53" fmla="*/ 620486 w 897259"/>
              <a:gd name="connsiteY53" fmla="*/ 5334000 h 6850432"/>
              <a:gd name="connsiteX54" fmla="*/ 609600 w 897259"/>
              <a:gd name="connsiteY54" fmla="*/ 5442857 h 6850432"/>
              <a:gd name="connsiteX55" fmla="*/ 598714 w 897259"/>
              <a:gd name="connsiteY55" fmla="*/ 5508171 h 6850432"/>
              <a:gd name="connsiteX56" fmla="*/ 587829 w 897259"/>
              <a:gd name="connsiteY56" fmla="*/ 5606143 h 6850432"/>
              <a:gd name="connsiteX57" fmla="*/ 544286 w 897259"/>
              <a:gd name="connsiteY57" fmla="*/ 5704114 h 6850432"/>
              <a:gd name="connsiteX58" fmla="*/ 533400 w 897259"/>
              <a:gd name="connsiteY58" fmla="*/ 5736771 h 6850432"/>
              <a:gd name="connsiteX59" fmla="*/ 511629 w 897259"/>
              <a:gd name="connsiteY59" fmla="*/ 5769428 h 6850432"/>
              <a:gd name="connsiteX60" fmla="*/ 489857 w 897259"/>
              <a:gd name="connsiteY60" fmla="*/ 5834743 h 6850432"/>
              <a:gd name="connsiteX61" fmla="*/ 500743 w 897259"/>
              <a:gd name="connsiteY61" fmla="*/ 6019800 h 6850432"/>
              <a:gd name="connsiteX62" fmla="*/ 533400 w 897259"/>
              <a:gd name="connsiteY62" fmla="*/ 6281057 h 6850432"/>
              <a:gd name="connsiteX63" fmla="*/ 544286 w 897259"/>
              <a:gd name="connsiteY63" fmla="*/ 6389914 h 6850432"/>
              <a:gd name="connsiteX64" fmla="*/ 555172 w 897259"/>
              <a:gd name="connsiteY64" fmla="*/ 6477000 h 6850432"/>
              <a:gd name="connsiteX65" fmla="*/ 576943 w 897259"/>
              <a:gd name="connsiteY65" fmla="*/ 6542314 h 6850432"/>
              <a:gd name="connsiteX66" fmla="*/ 598714 w 897259"/>
              <a:gd name="connsiteY66" fmla="*/ 6607628 h 6850432"/>
              <a:gd name="connsiteX67" fmla="*/ 620486 w 897259"/>
              <a:gd name="connsiteY67" fmla="*/ 6672943 h 6850432"/>
              <a:gd name="connsiteX68" fmla="*/ 653143 w 897259"/>
              <a:gd name="connsiteY68" fmla="*/ 6781800 h 6850432"/>
              <a:gd name="connsiteX69" fmla="*/ 674914 w 897259"/>
              <a:gd name="connsiteY69" fmla="*/ 6814457 h 6850432"/>
              <a:gd name="connsiteX70" fmla="*/ 685800 w 897259"/>
              <a:gd name="connsiteY70" fmla="*/ 6847114 h 6850432"/>
              <a:gd name="connsiteX71" fmla="*/ 729343 w 897259"/>
              <a:gd name="connsiteY71" fmla="*/ 6847114 h 685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97259" h="6850432">
                <a:moveTo>
                  <a:pt x="21772" y="0"/>
                </a:moveTo>
                <a:cubicBezTo>
                  <a:pt x="18143" y="25400"/>
                  <a:pt x="15918" y="51040"/>
                  <a:pt x="10886" y="76200"/>
                </a:cubicBezTo>
                <a:cubicBezTo>
                  <a:pt x="8636" y="87452"/>
                  <a:pt x="0" y="97382"/>
                  <a:pt x="0" y="108857"/>
                </a:cubicBezTo>
                <a:cubicBezTo>
                  <a:pt x="0" y="192393"/>
                  <a:pt x="1661" y="276203"/>
                  <a:pt x="10886" y="359228"/>
                </a:cubicBezTo>
                <a:cubicBezTo>
                  <a:pt x="12678" y="375356"/>
                  <a:pt x="26630" y="387704"/>
                  <a:pt x="32657" y="402771"/>
                </a:cubicBezTo>
                <a:cubicBezTo>
                  <a:pt x="56822" y="463183"/>
                  <a:pt x="42694" y="458860"/>
                  <a:pt x="76200" y="500743"/>
                </a:cubicBezTo>
                <a:cubicBezTo>
                  <a:pt x="82611" y="508757"/>
                  <a:pt x="90715" y="515257"/>
                  <a:pt x="97972" y="522514"/>
                </a:cubicBezTo>
                <a:cubicBezTo>
                  <a:pt x="132146" y="625043"/>
                  <a:pt x="82815" y="493268"/>
                  <a:pt x="130629" y="576943"/>
                </a:cubicBezTo>
                <a:cubicBezTo>
                  <a:pt x="181796" y="666484"/>
                  <a:pt x="125145" y="604116"/>
                  <a:pt x="174172" y="653143"/>
                </a:cubicBezTo>
                <a:cubicBezTo>
                  <a:pt x="177800" y="664029"/>
                  <a:pt x="178388" y="676463"/>
                  <a:pt x="185057" y="685800"/>
                </a:cubicBezTo>
                <a:lnTo>
                  <a:pt x="261257" y="762000"/>
                </a:lnTo>
                <a:cubicBezTo>
                  <a:pt x="371742" y="872485"/>
                  <a:pt x="202722" y="752006"/>
                  <a:pt x="315686" y="827314"/>
                </a:cubicBezTo>
                <a:cubicBezTo>
                  <a:pt x="322943" y="841828"/>
                  <a:pt x="327068" y="858391"/>
                  <a:pt x="337457" y="870857"/>
                </a:cubicBezTo>
                <a:cubicBezTo>
                  <a:pt x="345832" y="880908"/>
                  <a:pt x="360863" y="883377"/>
                  <a:pt x="370114" y="892628"/>
                </a:cubicBezTo>
                <a:cubicBezTo>
                  <a:pt x="379365" y="901879"/>
                  <a:pt x="383510" y="915234"/>
                  <a:pt x="391886" y="925285"/>
                </a:cubicBezTo>
                <a:cubicBezTo>
                  <a:pt x="401742" y="937112"/>
                  <a:pt x="415306" y="945627"/>
                  <a:pt x="424543" y="957943"/>
                </a:cubicBezTo>
                <a:cubicBezTo>
                  <a:pt x="437238" y="974869"/>
                  <a:pt x="444505" y="995445"/>
                  <a:pt x="457200" y="1012371"/>
                </a:cubicBezTo>
                <a:cubicBezTo>
                  <a:pt x="466437" y="1024687"/>
                  <a:pt x="480002" y="1033202"/>
                  <a:pt x="489857" y="1045028"/>
                </a:cubicBezTo>
                <a:cubicBezTo>
                  <a:pt x="513971" y="1073965"/>
                  <a:pt x="514038" y="1087344"/>
                  <a:pt x="533400" y="1121228"/>
                </a:cubicBezTo>
                <a:cubicBezTo>
                  <a:pt x="566903" y="1179857"/>
                  <a:pt x="541185" y="1130958"/>
                  <a:pt x="576943" y="1175657"/>
                </a:cubicBezTo>
                <a:cubicBezTo>
                  <a:pt x="637555" y="1251424"/>
                  <a:pt x="553807" y="1163408"/>
                  <a:pt x="631372" y="1240971"/>
                </a:cubicBezTo>
                <a:cubicBezTo>
                  <a:pt x="638629" y="1255485"/>
                  <a:pt x="646751" y="1269599"/>
                  <a:pt x="653143" y="1284514"/>
                </a:cubicBezTo>
                <a:cubicBezTo>
                  <a:pt x="657663" y="1295061"/>
                  <a:pt x="658897" y="1306908"/>
                  <a:pt x="664029" y="1317171"/>
                </a:cubicBezTo>
                <a:cubicBezTo>
                  <a:pt x="718683" y="1426480"/>
                  <a:pt x="650327" y="1259798"/>
                  <a:pt x="707572" y="1393371"/>
                </a:cubicBezTo>
                <a:cubicBezTo>
                  <a:pt x="755624" y="1505493"/>
                  <a:pt x="668019" y="1325155"/>
                  <a:pt x="740229" y="1469571"/>
                </a:cubicBezTo>
                <a:cubicBezTo>
                  <a:pt x="766487" y="1574607"/>
                  <a:pt x="756132" y="1527316"/>
                  <a:pt x="772886" y="1611085"/>
                </a:cubicBezTo>
                <a:cubicBezTo>
                  <a:pt x="769257" y="1712685"/>
                  <a:pt x="770001" y="1814536"/>
                  <a:pt x="762000" y="1915885"/>
                </a:cubicBezTo>
                <a:cubicBezTo>
                  <a:pt x="759088" y="1952775"/>
                  <a:pt x="744316" y="1987965"/>
                  <a:pt x="740229" y="2024743"/>
                </a:cubicBezTo>
                <a:cubicBezTo>
                  <a:pt x="736600" y="2057400"/>
                  <a:pt x="734339" y="2090238"/>
                  <a:pt x="729343" y="2122714"/>
                </a:cubicBezTo>
                <a:cubicBezTo>
                  <a:pt x="727068" y="2137501"/>
                  <a:pt x="721702" y="2151652"/>
                  <a:pt x="718457" y="2166257"/>
                </a:cubicBezTo>
                <a:cubicBezTo>
                  <a:pt x="714443" y="2184318"/>
                  <a:pt x="711200" y="2202542"/>
                  <a:pt x="707572" y="2220685"/>
                </a:cubicBezTo>
                <a:cubicBezTo>
                  <a:pt x="703943" y="2275114"/>
                  <a:pt x="696686" y="2329422"/>
                  <a:pt x="696686" y="2383971"/>
                </a:cubicBezTo>
                <a:cubicBezTo>
                  <a:pt x="696686" y="3276944"/>
                  <a:pt x="613179" y="3004299"/>
                  <a:pt x="729343" y="3352800"/>
                </a:cubicBezTo>
                <a:cubicBezTo>
                  <a:pt x="736322" y="3373739"/>
                  <a:pt x="735441" y="3396568"/>
                  <a:pt x="740229" y="3418114"/>
                </a:cubicBezTo>
                <a:cubicBezTo>
                  <a:pt x="742718" y="3429315"/>
                  <a:pt x="747486" y="3439885"/>
                  <a:pt x="751114" y="3450771"/>
                </a:cubicBezTo>
                <a:cubicBezTo>
                  <a:pt x="754743" y="3512457"/>
                  <a:pt x="757435" y="3574205"/>
                  <a:pt x="762000" y="3635828"/>
                </a:cubicBezTo>
                <a:cubicBezTo>
                  <a:pt x="773137" y="3786170"/>
                  <a:pt x="757185" y="3700793"/>
                  <a:pt x="794657" y="3788228"/>
                </a:cubicBezTo>
                <a:cubicBezTo>
                  <a:pt x="815853" y="3837687"/>
                  <a:pt x="791110" y="3806452"/>
                  <a:pt x="827314" y="3842657"/>
                </a:cubicBezTo>
                <a:cubicBezTo>
                  <a:pt x="845047" y="3931316"/>
                  <a:pt x="828145" y="3863990"/>
                  <a:pt x="859972" y="3951514"/>
                </a:cubicBezTo>
                <a:cubicBezTo>
                  <a:pt x="867815" y="3973081"/>
                  <a:pt x="881743" y="4016828"/>
                  <a:pt x="881743" y="4016828"/>
                </a:cubicBezTo>
                <a:cubicBezTo>
                  <a:pt x="904481" y="4221464"/>
                  <a:pt x="900275" y="4142077"/>
                  <a:pt x="881743" y="4484914"/>
                </a:cubicBezTo>
                <a:cubicBezTo>
                  <a:pt x="881124" y="4496372"/>
                  <a:pt x="873640" y="4506439"/>
                  <a:pt x="870857" y="4517571"/>
                </a:cubicBezTo>
                <a:cubicBezTo>
                  <a:pt x="855559" y="4578764"/>
                  <a:pt x="867457" y="4567914"/>
                  <a:pt x="838200" y="4626428"/>
                </a:cubicBezTo>
                <a:cubicBezTo>
                  <a:pt x="832349" y="4638130"/>
                  <a:pt x="822280" y="4647383"/>
                  <a:pt x="816429" y="4659085"/>
                </a:cubicBezTo>
                <a:cubicBezTo>
                  <a:pt x="811297" y="4669348"/>
                  <a:pt x="810063" y="4681196"/>
                  <a:pt x="805543" y="4691743"/>
                </a:cubicBezTo>
                <a:cubicBezTo>
                  <a:pt x="799151" y="4706658"/>
                  <a:pt x="788904" y="4719891"/>
                  <a:pt x="783772" y="4735285"/>
                </a:cubicBezTo>
                <a:cubicBezTo>
                  <a:pt x="774310" y="4763672"/>
                  <a:pt x="769257" y="4793342"/>
                  <a:pt x="762000" y="4822371"/>
                </a:cubicBezTo>
                <a:cubicBezTo>
                  <a:pt x="759217" y="4833503"/>
                  <a:pt x="756246" y="4844765"/>
                  <a:pt x="751114" y="4855028"/>
                </a:cubicBezTo>
                <a:cubicBezTo>
                  <a:pt x="717419" y="4922419"/>
                  <a:pt x="735823" y="4847944"/>
                  <a:pt x="707572" y="4942114"/>
                </a:cubicBezTo>
                <a:cubicBezTo>
                  <a:pt x="702255" y="4959836"/>
                  <a:pt x="702003" y="4978821"/>
                  <a:pt x="696686" y="4996543"/>
                </a:cubicBezTo>
                <a:cubicBezTo>
                  <a:pt x="691071" y="5015259"/>
                  <a:pt x="681592" y="5032607"/>
                  <a:pt x="674914" y="5050971"/>
                </a:cubicBezTo>
                <a:cubicBezTo>
                  <a:pt x="656769" y="5100870"/>
                  <a:pt x="650003" y="5120362"/>
                  <a:pt x="642257" y="5170714"/>
                </a:cubicBezTo>
                <a:cubicBezTo>
                  <a:pt x="637809" y="5199628"/>
                  <a:pt x="635238" y="5228802"/>
                  <a:pt x="631372" y="5257800"/>
                </a:cubicBezTo>
                <a:cubicBezTo>
                  <a:pt x="627981" y="5283233"/>
                  <a:pt x="623484" y="5308518"/>
                  <a:pt x="620486" y="5334000"/>
                </a:cubicBezTo>
                <a:cubicBezTo>
                  <a:pt x="616225" y="5370217"/>
                  <a:pt x="614123" y="5406672"/>
                  <a:pt x="609600" y="5442857"/>
                </a:cubicBezTo>
                <a:cubicBezTo>
                  <a:pt x="606862" y="5464758"/>
                  <a:pt x="601631" y="5486293"/>
                  <a:pt x="598714" y="5508171"/>
                </a:cubicBezTo>
                <a:cubicBezTo>
                  <a:pt x="594371" y="5540741"/>
                  <a:pt x="594273" y="5573923"/>
                  <a:pt x="587829" y="5606143"/>
                </a:cubicBezTo>
                <a:cubicBezTo>
                  <a:pt x="569108" y="5699751"/>
                  <a:pt x="574689" y="5643308"/>
                  <a:pt x="544286" y="5704114"/>
                </a:cubicBezTo>
                <a:cubicBezTo>
                  <a:pt x="539154" y="5714377"/>
                  <a:pt x="538532" y="5726508"/>
                  <a:pt x="533400" y="5736771"/>
                </a:cubicBezTo>
                <a:cubicBezTo>
                  <a:pt x="527549" y="5748473"/>
                  <a:pt x="516942" y="5757473"/>
                  <a:pt x="511629" y="5769428"/>
                </a:cubicBezTo>
                <a:cubicBezTo>
                  <a:pt x="502308" y="5790399"/>
                  <a:pt x="489857" y="5834743"/>
                  <a:pt x="489857" y="5834743"/>
                </a:cubicBezTo>
                <a:cubicBezTo>
                  <a:pt x="493486" y="5896429"/>
                  <a:pt x="495880" y="5958199"/>
                  <a:pt x="500743" y="6019800"/>
                </a:cubicBezTo>
                <a:cubicBezTo>
                  <a:pt x="518479" y="6244454"/>
                  <a:pt x="499076" y="6178087"/>
                  <a:pt x="533400" y="6281057"/>
                </a:cubicBezTo>
                <a:cubicBezTo>
                  <a:pt x="537029" y="6317343"/>
                  <a:pt x="540259" y="6353670"/>
                  <a:pt x="544286" y="6389914"/>
                </a:cubicBezTo>
                <a:cubicBezTo>
                  <a:pt x="547517" y="6418990"/>
                  <a:pt x="549042" y="6448395"/>
                  <a:pt x="555172" y="6477000"/>
                </a:cubicBezTo>
                <a:cubicBezTo>
                  <a:pt x="559980" y="6499440"/>
                  <a:pt x="569686" y="6520543"/>
                  <a:pt x="576943" y="6542314"/>
                </a:cubicBezTo>
                <a:lnTo>
                  <a:pt x="598714" y="6607628"/>
                </a:lnTo>
                <a:lnTo>
                  <a:pt x="620486" y="6672943"/>
                </a:lnTo>
                <a:cubicBezTo>
                  <a:pt x="636938" y="6738749"/>
                  <a:pt x="626641" y="6702292"/>
                  <a:pt x="653143" y="6781800"/>
                </a:cubicBezTo>
                <a:cubicBezTo>
                  <a:pt x="657280" y="6794212"/>
                  <a:pt x="669063" y="6802755"/>
                  <a:pt x="674914" y="6814457"/>
                </a:cubicBezTo>
                <a:cubicBezTo>
                  <a:pt x="680046" y="6824720"/>
                  <a:pt x="675961" y="6841210"/>
                  <a:pt x="685800" y="6847114"/>
                </a:cubicBezTo>
                <a:cubicBezTo>
                  <a:pt x="698246" y="6854581"/>
                  <a:pt x="714829" y="6847114"/>
                  <a:pt x="729343" y="6847114"/>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Box 6"/>
          <p:cNvSpPr txBox="1"/>
          <p:nvPr/>
        </p:nvSpPr>
        <p:spPr>
          <a:xfrm>
            <a:off x="8534400" y="1295400"/>
            <a:ext cx="497316" cy="4156779"/>
          </a:xfrm>
          <a:prstGeom prst="rect">
            <a:avLst/>
          </a:prstGeom>
          <a:noFill/>
        </p:spPr>
        <p:txBody>
          <a:bodyPr vert="wordArtVert" wrap="none">
            <a:spAutoFit/>
          </a:bodyPr>
          <a:lstStyle/>
          <a:p>
            <a:pPr fontAlgn="auto">
              <a:spcBef>
                <a:spcPts val="0"/>
              </a:spcBef>
              <a:spcAft>
                <a:spcPts val="0"/>
              </a:spcAft>
              <a:defRPr/>
            </a:pPr>
            <a:r>
              <a:rPr lang="en-US" dirty="0">
                <a:solidFill>
                  <a:prstClr val="black"/>
                </a:solidFill>
                <a:latin typeface="Trebuchet MS"/>
              </a:rPr>
              <a:t>US  Coastline</a:t>
            </a:r>
          </a:p>
        </p:txBody>
      </p:sp>
      <p:sp>
        <p:nvSpPr>
          <p:cNvPr id="8" name="Equal 7"/>
          <p:cNvSpPr/>
          <p:nvPr/>
        </p:nvSpPr>
        <p:spPr>
          <a:xfrm rot="5400000">
            <a:off x="-123825" y="3248025"/>
            <a:ext cx="9067800" cy="285750"/>
          </a:xfrm>
          <a:prstGeom prst="mathEqual">
            <a:avLst>
              <a:gd name="adj1" fmla="val 23520"/>
              <a:gd name="adj2" fmla="val 529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9" name="TextBox 8"/>
          <p:cNvSpPr txBox="1"/>
          <p:nvPr/>
        </p:nvSpPr>
        <p:spPr>
          <a:xfrm>
            <a:off x="4161417" y="0"/>
            <a:ext cx="497316" cy="1030282"/>
          </a:xfrm>
          <a:prstGeom prst="rect">
            <a:avLst/>
          </a:prstGeom>
          <a:noFill/>
        </p:spPr>
        <p:txBody>
          <a:bodyPr vert="wordArtVert" wrap="none">
            <a:spAutoFit/>
          </a:bodyPr>
          <a:lstStyle/>
          <a:p>
            <a:pPr fontAlgn="auto">
              <a:spcBef>
                <a:spcPts val="0"/>
              </a:spcBef>
              <a:spcAft>
                <a:spcPts val="0"/>
              </a:spcAft>
              <a:defRPr/>
            </a:pPr>
            <a:r>
              <a:rPr lang="en-US" dirty="0">
                <a:solidFill>
                  <a:prstClr val="black"/>
                </a:solidFill>
                <a:latin typeface="Trebuchet MS"/>
              </a:rPr>
              <a:t>EEZ</a:t>
            </a:r>
          </a:p>
        </p:txBody>
      </p:sp>
      <p:sp>
        <p:nvSpPr>
          <p:cNvPr id="11" name="Explosion 1 10"/>
          <p:cNvSpPr/>
          <p:nvPr/>
        </p:nvSpPr>
        <p:spPr>
          <a:xfrm>
            <a:off x="1676400" y="152400"/>
            <a:ext cx="3810000" cy="2971800"/>
          </a:xfrm>
          <a:prstGeom prst="irregularSeal1">
            <a:avLst/>
          </a:prstGeom>
          <a:ln>
            <a:solidFill>
              <a:schemeClr val="bg2"/>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prstClr val="black"/>
                </a:solidFill>
                <a:latin typeface="Arial" pitchFamily="34" charset="0"/>
                <a:cs typeface="Arial" pitchFamily="34" charset="0"/>
              </a:rPr>
              <a:t>Incident</a:t>
            </a:r>
          </a:p>
        </p:txBody>
      </p:sp>
      <p:sp>
        <p:nvSpPr>
          <p:cNvPr id="12" name="Left-Right Arrow 11"/>
          <p:cNvSpPr/>
          <p:nvPr/>
        </p:nvSpPr>
        <p:spPr>
          <a:xfrm>
            <a:off x="381000" y="2362200"/>
            <a:ext cx="53340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OPRC/Industry OSRP/VRP</a:t>
            </a:r>
          </a:p>
        </p:txBody>
      </p:sp>
      <p:sp>
        <p:nvSpPr>
          <p:cNvPr id="18" name="Left-Right Arrow 17"/>
          <p:cNvSpPr/>
          <p:nvPr/>
        </p:nvSpPr>
        <p:spPr>
          <a:xfrm>
            <a:off x="685800" y="4267200"/>
            <a:ext cx="6324600" cy="457200"/>
          </a:xfrm>
          <a:prstGeom prst="lef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                           		                  Offshore Response Plan     </a:t>
            </a:r>
          </a:p>
        </p:txBody>
      </p:sp>
      <p:sp>
        <p:nvSpPr>
          <p:cNvPr id="19" name="Left-Right Arrow 18"/>
          <p:cNvSpPr/>
          <p:nvPr/>
        </p:nvSpPr>
        <p:spPr>
          <a:xfrm>
            <a:off x="6172200" y="4800600"/>
            <a:ext cx="2306638"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USCG</a:t>
            </a:r>
            <a:r>
              <a:rPr lang="en-US" sz="1400" b="1" dirty="0">
                <a:solidFill>
                  <a:prstClr val="white"/>
                </a:solidFill>
              </a:rPr>
              <a:t> </a:t>
            </a:r>
            <a:r>
              <a:rPr lang="en-US" sz="1200" b="1" dirty="0">
                <a:solidFill>
                  <a:prstClr val="white"/>
                </a:solidFill>
              </a:rPr>
              <a:t>ACP</a:t>
            </a:r>
          </a:p>
        </p:txBody>
      </p:sp>
      <p:sp>
        <p:nvSpPr>
          <p:cNvPr id="13" name="TextBox 12"/>
          <p:cNvSpPr txBox="1"/>
          <p:nvPr/>
        </p:nvSpPr>
        <p:spPr>
          <a:xfrm>
            <a:off x="1676400" y="2819400"/>
            <a:ext cx="1798638" cy="1446213"/>
          </a:xfrm>
          <a:prstGeom prst="rect">
            <a:avLst/>
          </a:prstGeom>
          <a:noFill/>
        </p:spPr>
        <p:txBody>
          <a:bodyPr>
            <a:spAutoFit/>
          </a:bodyPr>
          <a:lstStyle/>
          <a:p>
            <a:pPr fontAlgn="auto">
              <a:spcBef>
                <a:spcPts val="0"/>
              </a:spcBef>
              <a:spcAft>
                <a:spcPts val="0"/>
              </a:spcAft>
              <a:defRPr/>
            </a:pPr>
            <a:r>
              <a:rPr lang="en-US" sz="1100" b="1" dirty="0">
                <a:solidFill>
                  <a:prstClr val="black"/>
                </a:solidFill>
                <a:latin typeface="Trebuchet MS"/>
              </a:rPr>
              <a:t>Primary Activities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Source Control</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Salvage</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Surface/Sub-surface Dispersant Application</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ISB Operations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Offshore Skimming</a:t>
            </a:r>
          </a:p>
        </p:txBody>
      </p:sp>
      <p:sp>
        <p:nvSpPr>
          <p:cNvPr id="21" name="TextBox 20"/>
          <p:cNvSpPr txBox="1"/>
          <p:nvPr/>
        </p:nvSpPr>
        <p:spPr>
          <a:xfrm>
            <a:off x="4495800" y="4572000"/>
            <a:ext cx="1752600" cy="2292350"/>
          </a:xfrm>
          <a:prstGeom prst="rect">
            <a:avLst/>
          </a:prstGeom>
          <a:noFill/>
        </p:spPr>
        <p:txBody>
          <a:bodyPr>
            <a:spAutoFit/>
          </a:bodyPr>
          <a:lstStyle/>
          <a:p>
            <a:pPr fontAlgn="auto">
              <a:spcBef>
                <a:spcPts val="0"/>
              </a:spcBef>
              <a:spcAft>
                <a:spcPts val="0"/>
              </a:spcAft>
              <a:defRPr/>
            </a:pPr>
            <a:r>
              <a:rPr lang="en-US" sz="1100" b="1" dirty="0">
                <a:solidFill>
                  <a:prstClr val="black"/>
                </a:solidFill>
                <a:latin typeface="Trebuchet MS"/>
              </a:rPr>
              <a:t>Primary Activities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Source Control</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Salvage</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ISB/Dispersant Operations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Offshore Skimming</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Oiled Vessel Monitoring/</a:t>
            </a:r>
            <a:r>
              <a:rPr lang="en-US" sz="1100" dirty="0" err="1">
                <a:solidFill>
                  <a:prstClr val="black"/>
                </a:solidFill>
                <a:latin typeface="Trebuchet MS"/>
              </a:rPr>
              <a:t>Decon</a:t>
            </a:r>
            <a:endParaRPr lang="en-US" sz="1100" dirty="0">
              <a:solidFill>
                <a:prstClr val="black"/>
              </a:solidFill>
              <a:latin typeface="Trebuchet MS"/>
            </a:endParaRP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Coordinate State Response</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Vessel Traffic Control</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Air Traffic </a:t>
            </a:r>
            <a:r>
              <a:rPr lang="en-US" sz="1100" dirty="0" err="1">
                <a:solidFill>
                  <a:prstClr val="black"/>
                </a:solidFill>
                <a:latin typeface="Trebuchet MS"/>
              </a:rPr>
              <a:t>Coord</a:t>
            </a:r>
            <a:endParaRPr lang="en-US" sz="1200" dirty="0">
              <a:solidFill>
                <a:prstClr val="black"/>
              </a:solidFill>
              <a:latin typeface="Trebuchet MS"/>
            </a:endParaRPr>
          </a:p>
        </p:txBody>
      </p:sp>
      <p:sp>
        <p:nvSpPr>
          <p:cNvPr id="22" name="TextBox 21"/>
          <p:cNvSpPr txBox="1"/>
          <p:nvPr/>
        </p:nvSpPr>
        <p:spPr>
          <a:xfrm>
            <a:off x="6303963" y="5257800"/>
            <a:ext cx="2763837" cy="1446213"/>
          </a:xfrm>
          <a:prstGeom prst="rect">
            <a:avLst/>
          </a:prstGeom>
          <a:noFill/>
        </p:spPr>
        <p:txBody>
          <a:bodyPr>
            <a:spAutoFit/>
          </a:bodyPr>
          <a:lstStyle/>
          <a:p>
            <a:pPr fontAlgn="auto">
              <a:spcBef>
                <a:spcPts val="0"/>
              </a:spcBef>
              <a:spcAft>
                <a:spcPts val="0"/>
              </a:spcAft>
              <a:defRPr/>
            </a:pPr>
            <a:r>
              <a:rPr lang="en-US" sz="1100" b="1" dirty="0">
                <a:solidFill>
                  <a:prstClr val="black"/>
                </a:solidFill>
                <a:latin typeface="Trebuchet MS"/>
              </a:rPr>
              <a:t>Primary Activities</a:t>
            </a:r>
          </a:p>
          <a:p>
            <a:pPr marL="285750" indent="-285750" fontAlgn="auto">
              <a:spcBef>
                <a:spcPts val="0"/>
              </a:spcBef>
              <a:spcAft>
                <a:spcPts val="0"/>
              </a:spcAft>
              <a:buFont typeface="Arial" pitchFamily="34" charset="0"/>
              <a:buChar char="•"/>
              <a:defRPr/>
            </a:pPr>
            <a:r>
              <a:rPr lang="en-US" sz="1100" dirty="0" err="1">
                <a:solidFill>
                  <a:prstClr val="black"/>
                </a:solidFill>
                <a:latin typeface="Trebuchet MS"/>
              </a:rPr>
              <a:t>Nearshore</a:t>
            </a:r>
            <a:r>
              <a:rPr lang="en-US" sz="1100" dirty="0">
                <a:solidFill>
                  <a:prstClr val="black"/>
                </a:solidFill>
                <a:latin typeface="Trebuchet MS"/>
              </a:rPr>
              <a:t> Skimming</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GRP Implementation</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Tidal Inlet Protection</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Vessel Traffic/</a:t>
            </a:r>
            <a:r>
              <a:rPr lang="en-US" sz="1100" dirty="0" err="1">
                <a:solidFill>
                  <a:prstClr val="black"/>
                </a:solidFill>
                <a:latin typeface="Trebuchet MS"/>
              </a:rPr>
              <a:t>Decon</a:t>
            </a:r>
            <a:r>
              <a:rPr lang="en-US" sz="1100" dirty="0">
                <a:solidFill>
                  <a:prstClr val="black"/>
                </a:solidFill>
                <a:latin typeface="Trebuchet MS"/>
              </a:rPr>
              <a:t> (Port Specific)</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Shoreline Cleanup (pre/post impact)</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Wildlife Recovery/Hazing</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Coordinate County/Local Response</a:t>
            </a:r>
          </a:p>
        </p:txBody>
      </p:sp>
      <p:sp>
        <p:nvSpPr>
          <p:cNvPr id="14" name="TextBox 13"/>
          <p:cNvSpPr txBox="1"/>
          <p:nvPr/>
        </p:nvSpPr>
        <p:spPr>
          <a:xfrm>
            <a:off x="4144382" y="5664503"/>
            <a:ext cx="497316" cy="1030282"/>
          </a:xfrm>
          <a:prstGeom prst="rect">
            <a:avLst/>
          </a:prstGeom>
          <a:noFill/>
        </p:spPr>
        <p:txBody>
          <a:bodyPr vert="wordArtVert" wrap="none">
            <a:spAutoFit/>
          </a:bodyPr>
          <a:lstStyle/>
          <a:p>
            <a:pPr fontAlgn="auto">
              <a:spcBef>
                <a:spcPts val="0"/>
              </a:spcBef>
              <a:spcAft>
                <a:spcPts val="0"/>
              </a:spcAft>
              <a:defRPr/>
            </a:pPr>
            <a:r>
              <a:rPr lang="en-US" dirty="0">
                <a:solidFill>
                  <a:prstClr val="black"/>
                </a:solidFill>
                <a:latin typeface="Trebuchet MS"/>
              </a:rPr>
              <a:t>EEZ</a:t>
            </a:r>
          </a:p>
        </p:txBody>
      </p:sp>
      <p:sp>
        <p:nvSpPr>
          <p:cNvPr id="15" name="Freeform 14"/>
          <p:cNvSpPr/>
          <p:nvPr/>
        </p:nvSpPr>
        <p:spPr>
          <a:xfrm>
            <a:off x="6342063" y="7938"/>
            <a:ext cx="896937" cy="6850062"/>
          </a:xfrm>
          <a:custGeom>
            <a:avLst/>
            <a:gdLst>
              <a:gd name="connsiteX0" fmla="*/ 21772 w 897259"/>
              <a:gd name="connsiteY0" fmla="*/ 0 h 6850432"/>
              <a:gd name="connsiteX1" fmla="*/ 10886 w 897259"/>
              <a:gd name="connsiteY1" fmla="*/ 76200 h 6850432"/>
              <a:gd name="connsiteX2" fmla="*/ 0 w 897259"/>
              <a:gd name="connsiteY2" fmla="*/ 108857 h 6850432"/>
              <a:gd name="connsiteX3" fmla="*/ 10886 w 897259"/>
              <a:gd name="connsiteY3" fmla="*/ 359228 h 6850432"/>
              <a:gd name="connsiteX4" fmla="*/ 32657 w 897259"/>
              <a:gd name="connsiteY4" fmla="*/ 402771 h 6850432"/>
              <a:gd name="connsiteX5" fmla="*/ 76200 w 897259"/>
              <a:gd name="connsiteY5" fmla="*/ 500743 h 6850432"/>
              <a:gd name="connsiteX6" fmla="*/ 97972 w 897259"/>
              <a:gd name="connsiteY6" fmla="*/ 522514 h 6850432"/>
              <a:gd name="connsiteX7" fmla="*/ 130629 w 897259"/>
              <a:gd name="connsiteY7" fmla="*/ 576943 h 6850432"/>
              <a:gd name="connsiteX8" fmla="*/ 174172 w 897259"/>
              <a:gd name="connsiteY8" fmla="*/ 653143 h 6850432"/>
              <a:gd name="connsiteX9" fmla="*/ 185057 w 897259"/>
              <a:gd name="connsiteY9" fmla="*/ 685800 h 6850432"/>
              <a:gd name="connsiteX10" fmla="*/ 261257 w 897259"/>
              <a:gd name="connsiteY10" fmla="*/ 762000 h 6850432"/>
              <a:gd name="connsiteX11" fmla="*/ 315686 w 897259"/>
              <a:gd name="connsiteY11" fmla="*/ 827314 h 6850432"/>
              <a:gd name="connsiteX12" fmla="*/ 337457 w 897259"/>
              <a:gd name="connsiteY12" fmla="*/ 870857 h 6850432"/>
              <a:gd name="connsiteX13" fmla="*/ 370114 w 897259"/>
              <a:gd name="connsiteY13" fmla="*/ 892628 h 6850432"/>
              <a:gd name="connsiteX14" fmla="*/ 391886 w 897259"/>
              <a:gd name="connsiteY14" fmla="*/ 925285 h 6850432"/>
              <a:gd name="connsiteX15" fmla="*/ 424543 w 897259"/>
              <a:gd name="connsiteY15" fmla="*/ 957943 h 6850432"/>
              <a:gd name="connsiteX16" fmla="*/ 457200 w 897259"/>
              <a:gd name="connsiteY16" fmla="*/ 1012371 h 6850432"/>
              <a:gd name="connsiteX17" fmla="*/ 489857 w 897259"/>
              <a:gd name="connsiteY17" fmla="*/ 1045028 h 6850432"/>
              <a:gd name="connsiteX18" fmla="*/ 533400 w 897259"/>
              <a:gd name="connsiteY18" fmla="*/ 1121228 h 6850432"/>
              <a:gd name="connsiteX19" fmla="*/ 576943 w 897259"/>
              <a:gd name="connsiteY19" fmla="*/ 1175657 h 6850432"/>
              <a:gd name="connsiteX20" fmla="*/ 631372 w 897259"/>
              <a:gd name="connsiteY20" fmla="*/ 1240971 h 6850432"/>
              <a:gd name="connsiteX21" fmla="*/ 653143 w 897259"/>
              <a:gd name="connsiteY21" fmla="*/ 1284514 h 6850432"/>
              <a:gd name="connsiteX22" fmla="*/ 664029 w 897259"/>
              <a:gd name="connsiteY22" fmla="*/ 1317171 h 6850432"/>
              <a:gd name="connsiteX23" fmla="*/ 707572 w 897259"/>
              <a:gd name="connsiteY23" fmla="*/ 1393371 h 6850432"/>
              <a:gd name="connsiteX24" fmla="*/ 740229 w 897259"/>
              <a:gd name="connsiteY24" fmla="*/ 1469571 h 6850432"/>
              <a:gd name="connsiteX25" fmla="*/ 772886 w 897259"/>
              <a:gd name="connsiteY25" fmla="*/ 1611085 h 6850432"/>
              <a:gd name="connsiteX26" fmla="*/ 762000 w 897259"/>
              <a:gd name="connsiteY26" fmla="*/ 1915885 h 6850432"/>
              <a:gd name="connsiteX27" fmla="*/ 740229 w 897259"/>
              <a:gd name="connsiteY27" fmla="*/ 2024743 h 6850432"/>
              <a:gd name="connsiteX28" fmla="*/ 729343 w 897259"/>
              <a:gd name="connsiteY28" fmla="*/ 2122714 h 6850432"/>
              <a:gd name="connsiteX29" fmla="*/ 718457 w 897259"/>
              <a:gd name="connsiteY29" fmla="*/ 2166257 h 6850432"/>
              <a:gd name="connsiteX30" fmla="*/ 707572 w 897259"/>
              <a:gd name="connsiteY30" fmla="*/ 2220685 h 6850432"/>
              <a:gd name="connsiteX31" fmla="*/ 696686 w 897259"/>
              <a:gd name="connsiteY31" fmla="*/ 2383971 h 6850432"/>
              <a:gd name="connsiteX32" fmla="*/ 729343 w 897259"/>
              <a:gd name="connsiteY32" fmla="*/ 3352800 h 6850432"/>
              <a:gd name="connsiteX33" fmla="*/ 740229 w 897259"/>
              <a:gd name="connsiteY33" fmla="*/ 3418114 h 6850432"/>
              <a:gd name="connsiteX34" fmla="*/ 751114 w 897259"/>
              <a:gd name="connsiteY34" fmla="*/ 3450771 h 6850432"/>
              <a:gd name="connsiteX35" fmla="*/ 762000 w 897259"/>
              <a:gd name="connsiteY35" fmla="*/ 3635828 h 6850432"/>
              <a:gd name="connsiteX36" fmla="*/ 794657 w 897259"/>
              <a:gd name="connsiteY36" fmla="*/ 3788228 h 6850432"/>
              <a:gd name="connsiteX37" fmla="*/ 827314 w 897259"/>
              <a:gd name="connsiteY37" fmla="*/ 3842657 h 6850432"/>
              <a:gd name="connsiteX38" fmla="*/ 859972 w 897259"/>
              <a:gd name="connsiteY38" fmla="*/ 3951514 h 6850432"/>
              <a:gd name="connsiteX39" fmla="*/ 881743 w 897259"/>
              <a:gd name="connsiteY39" fmla="*/ 4016828 h 6850432"/>
              <a:gd name="connsiteX40" fmla="*/ 881743 w 897259"/>
              <a:gd name="connsiteY40" fmla="*/ 4484914 h 6850432"/>
              <a:gd name="connsiteX41" fmla="*/ 870857 w 897259"/>
              <a:gd name="connsiteY41" fmla="*/ 4517571 h 6850432"/>
              <a:gd name="connsiteX42" fmla="*/ 838200 w 897259"/>
              <a:gd name="connsiteY42" fmla="*/ 4626428 h 6850432"/>
              <a:gd name="connsiteX43" fmla="*/ 816429 w 897259"/>
              <a:gd name="connsiteY43" fmla="*/ 4659085 h 6850432"/>
              <a:gd name="connsiteX44" fmla="*/ 805543 w 897259"/>
              <a:gd name="connsiteY44" fmla="*/ 4691743 h 6850432"/>
              <a:gd name="connsiteX45" fmla="*/ 783772 w 897259"/>
              <a:gd name="connsiteY45" fmla="*/ 4735285 h 6850432"/>
              <a:gd name="connsiteX46" fmla="*/ 762000 w 897259"/>
              <a:gd name="connsiteY46" fmla="*/ 4822371 h 6850432"/>
              <a:gd name="connsiteX47" fmla="*/ 751114 w 897259"/>
              <a:gd name="connsiteY47" fmla="*/ 4855028 h 6850432"/>
              <a:gd name="connsiteX48" fmla="*/ 707572 w 897259"/>
              <a:gd name="connsiteY48" fmla="*/ 4942114 h 6850432"/>
              <a:gd name="connsiteX49" fmla="*/ 696686 w 897259"/>
              <a:gd name="connsiteY49" fmla="*/ 4996543 h 6850432"/>
              <a:gd name="connsiteX50" fmla="*/ 674914 w 897259"/>
              <a:gd name="connsiteY50" fmla="*/ 5050971 h 6850432"/>
              <a:gd name="connsiteX51" fmla="*/ 642257 w 897259"/>
              <a:gd name="connsiteY51" fmla="*/ 5170714 h 6850432"/>
              <a:gd name="connsiteX52" fmla="*/ 631372 w 897259"/>
              <a:gd name="connsiteY52" fmla="*/ 5257800 h 6850432"/>
              <a:gd name="connsiteX53" fmla="*/ 620486 w 897259"/>
              <a:gd name="connsiteY53" fmla="*/ 5334000 h 6850432"/>
              <a:gd name="connsiteX54" fmla="*/ 609600 w 897259"/>
              <a:gd name="connsiteY54" fmla="*/ 5442857 h 6850432"/>
              <a:gd name="connsiteX55" fmla="*/ 598714 w 897259"/>
              <a:gd name="connsiteY55" fmla="*/ 5508171 h 6850432"/>
              <a:gd name="connsiteX56" fmla="*/ 587829 w 897259"/>
              <a:gd name="connsiteY56" fmla="*/ 5606143 h 6850432"/>
              <a:gd name="connsiteX57" fmla="*/ 544286 w 897259"/>
              <a:gd name="connsiteY57" fmla="*/ 5704114 h 6850432"/>
              <a:gd name="connsiteX58" fmla="*/ 533400 w 897259"/>
              <a:gd name="connsiteY58" fmla="*/ 5736771 h 6850432"/>
              <a:gd name="connsiteX59" fmla="*/ 511629 w 897259"/>
              <a:gd name="connsiteY59" fmla="*/ 5769428 h 6850432"/>
              <a:gd name="connsiteX60" fmla="*/ 489857 w 897259"/>
              <a:gd name="connsiteY60" fmla="*/ 5834743 h 6850432"/>
              <a:gd name="connsiteX61" fmla="*/ 500743 w 897259"/>
              <a:gd name="connsiteY61" fmla="*/ 6019800 h 6850432"/>
              <a:gd name="connsiteX62" fmla="*/ 533400 w 897259"/>
              <a:gd name="connsiteY62" fmla="*/ 6281057 h 6850432"/>
              <a:gd name="connsiteX63" fmla="*/ 544286 w 897259"/>
              <a:gd name="connsiteY63" fmla="*/ 6389914 h 6850432"/>
              <a:gd name="connsiteX64" fmla="*/ 555172 w 897259"/>
              <a:gd name="connsiteY64" fmla="*/ 6477000 h 6850432"/>
              <a:gd name="connsiteX65" fmla="*/ 576943 w 897259"/>
              <a:gd name="connsiteY65" fmla="*/ 6542314 h 6850432"/>
              <a:gd name="connsiteX66" fmla="*/ 598714 w 897259"/>
              <a:gd name="connsiteY66" fmla="*/ 6607628 h 6850432"/>
              <a:gd name="connsiteX67" fmla="*/ 620486 w 897259"/>
              <a:gd name="connsiteY67" fmla="*/ 6672943 h 6850432"/>
              <a:gd name="connsiteX68" fmla="*/ 653143 w 897259"/>
              <a:gd name="connsiteY68" fmla="*/ 6781800 h 6850432"/>
              <a:gd name="connsiteX69" fmla="*/ 674914 w 897259"/>
              <a:gd name="connsiteY69" fmla="*/ 6814457 h 6850432"/>
              <a:gd name="connsiteX70" fmla="*/ 685800 w 897259"/>
              <a:gd name="connsiteY70" fmla="*/ 6847114 h 6850432"/>
              <a:gd name="connsiteX71" fmla="*/ 729343 w 897259"/>
              <a:gd name="connsiteY71" fmla="*/ 6847114 h 685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97259" h="6850432">
                <a:moveTo>
                  <a:pt x="21772" y="0"/>
                </a:moveTo>
                <a:cubicBezTo>
                  <a:pt x="18143" y="25400"/>
                  <a:pt x="15918" y="51040"/>
                  <a:pt x="10886" y="76200"/>
                </a:cubicBezTo>
                <a:cubicBezTo>
                  <a:pt x="8636" y="87452"/>
                  <a:pt x="0" y="97382"/>
                  <a:pt x="0" y="108857"/>
                </a:cubicBezTo>
                <a:cubicBezTo>
                  <a:pt x="0" y="192393"/>
                  <a:pt x="1661" y="276203"/>
                  <a:pt x="10886" y="359228"/>
                </a:cubicBezTo>
                <a:cubicBezTo>
                  <a:pt x="12678" y="375356"/>
                  <a:pt x="26630" y="387704"/>
                  <a:pt x="32657" y="402771"/>
                </a:cubicBezTo>
                <a:cubicBezTo>
                  <a:pt x="56822" y="463183"/>
                  <a:pt x="42694" y="458860"/>
                  <a:pt x="76200" y="500743"/>
                </a:cubicBezTo>
                <a:cubicBezTo>
                  <a:pt x="82611" y="508757"/>
                  <a:pt x="90715" y="515257"/>
                  <a:pt x="97972" y="522514"/>
                </a:cubicBezTo>
                <a:cubicBezTo>
                  <a:pt x="132146" y="625043"/>
                  <a:pt x="82815" y="493268"/>
                  <a:pt x="130629" y="576943"/>
                </a:cubicBezTo>
                <a:cubicBezTo>
                  <a:pt x="181796" y="666484"/>
                  <a:pt x="125145" y="604116"/>
                  <a:pt x="174172" y="653143"/>
                </a:cubicBezTo>
                <a:cubicBezTo>
                  <a:pt x="177800" y="664029"/>
                  <a:pt x="178388" y="676463"/>
                  <a:pt x="185057" y="685800"/>
                </a:cubicBezTo>
                <a:lnTo>
                  <a:pt x="261257" y="762000"/>
                </a:lnTo>
                <a:cubicBezTo>
                  <a:pt x="371742" y="872485"/>
                  <a:pt x="202722" y="752006"/>
                  <a:pt x="315686" y="827314"/>
                </a:cubicBezTo>
                <a:cubicBezTo>
                  <a:pt x="322943" y="841828"/>
                  <a:pt x="327068" y="858391"/>
                  <a:pt x="337457" y="870857"/>
                </a:cubicBezTo>
                <a:cubicBezTo>
                  <a:pt x="345832" y="880908"/>
                  <a:pt x="360863" y="883377"/>
                  <a:pt x="370114" y="892628"/>
                </a:cubicBezTo>
                <a:cubicBezTo>
                  <a:pt x="379365" y="901879"/>
                  <a:pt x="383510" y="915234"/>
                  <a:pt x="391886" y="925285"/>
                </a:cubicBezTo>
                <a:cubicBezTo>
                  <a:pt x="401742" y="937112"/>
                  <a:pt x="415306" y="945627"/>
                  <a:pt x="424543" y="957943"/>
                </a:cubicBezTo>
                <a:cubicBezTo>
                  <a:pt x="437238" y="974869"/>
                  <a:pt x="444505" y="995445"/>
                  <a:pt x="457200" y="1012371"/>
                </a:cubicBezTo>
                <a:cubicBezTo>
                  <a:pt x="466437" y="1024687"/>
                  <a:pt x="480002" y="1033202"/>
                  <a:pt x="489857" y="1045028"/>
                </a:cubicBezTo>
                <a:cubicBezTo>
                  <a:pt x="513971" y="1073965"/>
                  <a:pt x="514038" y="1087344"/>
                  <a:pt x="533400" y="1121228"/>
                </a:cubicBezTo>
                <a:cubicBezTo>
                  <a:pt x="566903" y="1179857"/>
                  <a:pt x="541185" y="1130958"/>
                  <a:pt x="576943" y="1175657"/>
                </a:cubicBezTo>
                <a:cubicBezTo>
                  <a:pt x="637555" y="1251424"/>
                  <a:pt x="553807" y="1163408"/>
                  <a:pt x="631372" y="1240971"/>
                </a:cubicBezTo>
                <a:cubicBezTo>
                  <a:pt x="638629" y="1255485"/>
                  <a:pt x="646751" y="1269599"/>
                  <a:pt x="653143" y="1284514"/>
                </a:cubicBezTo>
                <a:cubicBezTo>
                  <a:pt x="657663" y="1295061"/>
                  <a:pt x="658897" y="1306908"/>
                  <a:pt x="664029" y="1317171"/>
                </a:cubicBezTo>
                <a:cubicBezTo>
                  <a:pt x="718683" y="1426480"/>
                  <a:pt x="650327" y="1259798"/>
                  <a:pt x="707572" y="1393371"/>
                </a:cubicBezTo>
                <a:cubicBezTo>
                  <a:pt x="755624" y="1505493"/>
                  <a:pt x="668019" y="1325155"/>
                  <a:pt x="740229" y="1469571"/>
                </a:cubicBezTo>
                <a:cubicBezTo>
                  <a:pt x="766487" y="1574607"/>
                  <a:pt x="756132" y="1527316"/>
                  <a:pt x="772886" y="1611085"/>
                </a:cubicBezTo>
                <a:cubicBezTo>
                  <a:pt x="769257" y="1712685"/>
                  <a:pt x="770001" y="1814536"/>
                  <a:pt x="762000" y="1915885"/>
                </a:cubicBezTo>
                <a:cubicBezTo>
                  <a:pt x="759088" y="1952775"/>
                  <a:pt x="744316" y="1987965"/>
                  <a:pt x="740229" y="2024743"/>
                </a:cubicBezTo>
                <a:cubicBezTo>
                  <a:pt x="736600" y="2057400"/>
                  <a:pt x="734339" y="2090238"/>
                  <a:pt x="729343" y="2122714"/>
                </a:cubicBezTo>
                <a:cubicBezTo>
                  <a:pt x="727068" y="2137501"/>
                  <a:pt x="721702" y="2151652"/>
                  <a:pt x="718457" y="2166257"/>
                </a:cubicBezTo>
                <a:cubicBezTo>
                  <a:pt x="714443" y="2184318"/>
                  <a:pt x="711200" y="2202542"/>
                  <a:pt x="707572" y="2220685"/>
                </a:cubicBezTo>
                <a:cubicBezTo>
                  <a:pt x="703943" y="2275114"/>
                  <a:pt x="696686" y="2329422"/>
                  <a:pt x="696686" y="2383971"/>
                </a:cubicBezTo>
                <a:cubicBezTo>
                  <a:pt x="696686" y="3276944"/>
                  <a:pt x="613179" y="3004299"/>
                  <a:pt x="729343" y="3352800"/>
                </a:cubicBezTo>
                <a:cubicBezTo>
                  <a:pt x="736322" y="3373739"/>
                  <a:pt x="735441" y="3396568"/>
                  <a:pt x="740229" y="3418114"/>
                </a:cubicBezTo>
                <a:cubicBezTo>
                  <a:pt x="742718" y="3429315"/>
                  <a:pt x="747486" y="3439885"/>
                  <a:pt x="751114" y="3450771"/>
                </a:cubicBezTo>
                <a:cubicBezTo>
                  <a:pt x="754743" y="3512457"/>
                  <a:pt x="757435" y="3574205"/>
                  <a:pt x="762000" y="3635828"/>
                </a:cubicBezTo>
                <a:cubicBezTo>
                  <a:pt x="773137" y="3786170"/>
                  <a:pt x="757185" y="3700793"/>
                  <a:pt x="794657" y="3788228"/>
                </a:cubicBezTo>
                <a:cubicBezTo>
                  <a:pt x="815853" y="3837687"/>
                  <a:pt x="791110" y="3806452"/>
                  <a:pt x="827314" y="3842657"/>
                </a:cubicBezTo>
                <a:cubicBezTo>
                  <a:pt x="845047" y="3931316"/>
                  <a:pt x="828145" y="3863990"/>
                  <a:pt x="859972" y="3951514"/>
                </a:cubicBezTo>
                <a:cubicBezTo>
                  <a:pt x="867815" y="3973081"/>
                  <a:pt x="881743" y="4016828"/>
                  <a:pt x="881743" y="4016828"/>
                </a:cubicBezTo>
                <a:cubicBezTo>
                  <a:pt x="904481" y="4221464"/>
                  <a:pt x="900275" y="4142077"/>
                  <a:pt x="881743" y="4484914"/>
                </a:cubicBezTo>
                <a:cubicBezTo>
                  <a:pt x="881124" y="4496372"/>
                  <a:pt x="873640" y="4506439"/>
                  <a:pt x="870857" y="4517571"/>
                </a:cubicBezTo>
                <a:cubicBezTo>
                  <a:pt x="855559" y="4578764"/>
                  <a:pt x="867457" y="4567914"/>
                  <a:pt x="838200" y="4626428"/>
                </a:cubicBezTo>
                <a:cubicBezTo>
                  <a:pt x="832349" y="4638130"/>
                  <a:pt x="822280" y="4647383"/>
                  <a:pt x="816429" y="4659085"/>
                </a:cubicBezTo>
                <a:cubicBezTo>
                  <a:pt x="811297" y="4669348"/>
                  <a:pt x="810063" y="4681196"/>
                  <a:pt x="805543" y="4691743"/>
                </a:cubicBezTo>
                <a:cubicBezTo>
                  <a:pt x="799151" y="4706658"/>
                  <a:pt x="788904" y="4719891"/>
                  <a:pt x="783772" y="4735285"/>
                </a:cubicBezTo>
                <a:cubicBezTo>
                  <a:pt x="774310" y="4763672"/>
                  <a:pt x="769257" y="4793342"/>
                  <a:pt x="762000" y="4822371"/>
                </a:cubicBezTo>
                <a:cubicBezTo>
                  <a:pt x="759217" y="4833503"/>
                  <a:pt x="756246" y="4844765"/>
                  <a:pt x="751114" y="4855028"/>
                </a:cubicBezTo>
                <a:cubicBezTo>
                  <a:pt x="717419" y="4922419"/>
                  <a:pt x="735823" y="4847944"/>
                  <a:pt x="707572" y="4942114"/>
                </a:cubicBezTo>
                <a:cubicBezTo>
                  <a:pt x="702255" y="4959836"/>
                  <a:pt x="702003" y="4978821"/>
                  <a:pt x="696686" y="4996543"/>
                </a:cubicBezTo>
                <a:cubicBezTo>
                  <a:pt x="691071" y="5015259"/>
                  <a:pt x="681592" y="5032607"/>
                  <a:pt x="674914" y="5050971"/>
                </a:cubicBezTo>
                <a:cubicBezTo>
                  <a:pt x="656769" y="5100870"/>
                  <a:pt x="650003" y="5120362"/>
                  <a:pt x="642257" y="5170714"/>
                </a:cubicBezTo>
                <a:cubicBezTo>
                  <a:pt x="637809" y="5199628"/>
                  <a:pt x="635238" y="5228802"/>
                  <a:pt x="631372" y="5257800"/>
                </a:cubicBezTo>
                <a:cubicBezTo>
                  <a:pt x="627981" y="5283233"/>
                  <a:pt x="623484" y="5308518"/>
                  <a:pt x="620486" y="5334000"/>
                </a:cubicBezTo>
                <a:cubicBezTo>
                  <a:pt x="616225" y="5370217"/>
                  <a:pt x="614123" y="5406672"/>
                  <a:pt x="609600" y="5442857"/>
                </a:cubicBezTo>
                <a:cubicBezTo>
                  <a:pt x="606862" y="5464758"/>
                  <a:pt x="601631" y="5486293"/>
                  <a:pt x="598714" y="5508171"/>
                </a:cubicBezTo>
                <a:cubicBezTo>
                  <a:pt x="594371" y="5540741"/>
                  <a:pt x="594273" y="5573923"/>
                  <a:pt x="587829" y="5606143"/>
                </a:cubicBezTo>
                <a:cubicBezTo>
                  <a:pt x="569108" y="5699751"/>
                  <a:pt x="574689" y="5643308"/>
                  <a:pt x="544286" y="5704114"/>
                </a:cubicBezTo>
                <a:cubicBezTo>
                  <a:pt x="539154" y="5714377"/>
                  <a:pt x="538532" y="5726508"/>
                  <a:pt x="533400" y="5736771"/>
                </a:cubicBezTo>
                <a:cubicBezTo>
                  <a:pt x="527549" y="5748473"/>
                  <a:pt x="516942" y="5757473"/>
                  <a:pt x="511629" y="5769428"/>
                </a:cubicBezTo>
                <a:cubicBezTo>
                  <a:pt x="502308" y="5790399"/>
                  <a:pt x="489857" y="5834743"/>
                  <a:pt x="489857" y="5834743"/>
                </a:cubicBezTo>
                <a:cubicBezTo>
                  <a:pt x="493486" y="5896429"/>
                  <a:pt x="495880" y="5958199"/>
                  <a:pt x="500743" y="6019800"/>
                </a:cubicBezTo>
                <a:cubicBezTo>
                  <a:pt x="518479" y="6244454"/>
                  <a:pt x="499076" y="6178087"/>
                  <a:pt x="533400" y="6281057"/>
                </a:cubicBezTo>
                <a:cubicBezTo>
                  <a:pt x="537029" y="6317343"/>
                  <a:pt x="540259" y="6353670"/>
                  <a:pt x="544286" y="6389914"/>
                </a:cubicBezTo>
                <a:cubicBezTo>
                  <a:pt x="547517" y="6418990"/>
                  <a:pt x="549042" y="6448395"/>
                  <a:pt x="555172" y="6477000"/>
                </a:cubicBezTo>
                <a:cubicBezTo>
                  <a:pt x="559980" y="6499440"/>
                  <a:pt x="569686" y="6520543"/>
                  <a:pt x="576943" y="6542314"/>
                </a:cubicBezTo>
                <a:lnTo>
                  <a:pt x="598714" y="6607628"/>
                </a:lnTo>
                <a:lnTo>
                  <a:pt x="620486" y="6672943"/>
                </a:lnTo>
                <a:cubicBezTo>
                  <a:pt x="636938" y="6738749"/>
                  <a:pt x="626641" y="6702292"/>
                  <a:pt x="653143" y="6781800"/>
                </a:cubicBezTo>
                <a:cubicBezTo>
                  <a:pt x="657280" y="6794212"/>
                  <a:pt x="669063" y="6802755"/>
                  <a:pt x="674914" y="6814457"/>
                </a:cubicBezTo>
                <a:cubicBezTo>
                  <a:pt x="680046" y="6824720"/>
                  <a:pt x="675961" y="6841210"/>
                  <a:pt x="685800" y="6847114"/>
                </a:cubicBezTo>
                <a:cubicBezTo>
                  <a:pt x="698246" y="6854581"/>
                  <a:pt x="714829" y="6847114"/>
                  <a:pt x="729343" y="6847114"/>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377" name="TextBox 15"/>
          <p:cNvSpPr txBox="1">
            <a:spLocks noChangeArrowheads="1"/>
          </p:cNvSpPr>
          <p:nvPr/>
        </p:nvSpPr>
        <p:spPr bwMode="auto">
          <a:xfrm>
            <a:off x="7151688" y="4495800"/>
            <a:ext cx="1206500" cy="307975"/>
          </a:xfrm>
          <a:prstGeom prst="rect">
            <a:avLst/>
          </a:prstGeom>
          <a:noFill/>
          <a:ln w="9525">
            <a:noFill/>
            <a:miter lim="800000"/>
            <a:headEnd/>
            <a:tailEnd/>
          </a:ln>
        </p:spPr>
        <p:txBody>
          <a:bodyPr wrap="none">
            <a:spAutoFit/>
          </a:bodyPr>
          <a:lstStyle/>
          <a:p>
            <a:r>
              <a:rPr lang="en-US" sz="1400">
                <a:solidFill>
                  <a:srgbClr val="000000"/>
                </a:solidFill>
                <a:latin typeface="Trebuchet MS" pitchFamily="34" charset="0"/>
              </a:rPr>
              <a:t>State Waters</a:t>
            </a:r>
          </a:p>
        </p:txBody>
      </p:sp>
      <p:sp>
        <p:nvSpPr>
          <p:cNvPr id="15378" name="TextBox 16"/>
          <p:cNvSpPr txBox="1">
            <a:spLocks noChangeArrowheads="1"/>
          </p:cNvSpPr>
          <p:nvPr/>
        </p:nvSpPr>
        <p:spPr bwMode="auto">
          <a:xfrm>
            <a:off x="5006975" y="3810000"/>
            <a:ext cx="1393825" cy="307975"/>
          </a:xfrm>
          <a:prstGeom prst="rect">
            <a:avLst/>
          </a:prstGeom>
          <a:noFill/>
          <a:ln w="9525">
            <a:noFill/>
            <a:miter lim="800000"/>
            <a:headEnd/>
            <a:tailEnd/>
          </a:ln>
        </p:spPr>
        <p:txBody>
          <a:bodyPr wrap="none">
            <a:spAutoFit/>
          </a:bodyPr>
          <a:lstStyle/>
          <a:p>
            <a:r>
              <a:rPr lang="en-US" sz="1400">
                <a:solidFill>
                  <a:srgbClr val="000000"/>
                </a:solidFill>
                <a:latin typeface="Trebuchet MS" pitchFamily="34" charset="0"/>
              </a:rPr>
              <a:t>Federal Waters</a:t>
            </a:r>
          </a:p>
        </p:txBody>
      </p:sp>
      <p:sp>
        <p:nvSpPr>
          <p:cNvPr id="15379" name="TextBox 23"/>
          <p:cNvSpPr txBox="1">
            <a:spLocks noChangeArrowheads="1"/>
          </p:cNvSpPr>
          <p:nvPr/>
        </p:nvSpPr>
        <p:spPr bwMode="auto">
          <a:xfrm>
            <a:off x="5046663" y="212725"/>
            <a:ext cx="1230312" cy="369888"/>
          </a:xfrm>
          <a:prstGeom prst="rect">
            <a:avLst/>
          </a:prstGeom>
          <a:noFill/>
          <a:ln w="9525">
            <a:noFill/>
            <a:miter lim="800000"/>
            <a:headEnd/>
            <a:tailEnd/>
          </a:ln>
        </p:spPr>
        <p:txBody>
          <a:bodyPr>
            <a:spAutoFit/>
          </a:bodyPr>
          <a:lstStyle/>
          <a:p>
            <a:pPr algn="ctr"/>
            <a:r>
              <a:rPr lang="en-US">
                <a:solidFill>
                  <a:srgbClr val="000000"/>
                </a:solidFill>
                <a:latin typeface="Trebuchet MS" pitchFamily="34" charset="0"/>
              </a:rPr>
              <a:t>US EEZ</a:t>
            </a:r>
          </a:p>
        </p:txBody>
      </p:sp>
      <p:sp>
        <p:nvSpPr>
          <p:cNvPr id="15380" name="TextBox 24"/>
          <p:cNvSpPr txBox="1">
            <a:spLocks noChangeArrowheads="1"/>
          </p:cNvSpPr>
          <p:nvPr/>
        </p:nvSpPr>
        <p:spPr bwMode="auto">
          <a:xfrm>
            <a:off x="1879600" y="228600"/>
            <a:ext cx="1397000" cy="369888"/>
          </a:xfrm>
          <a:prstGeom prst="rect">
            <a:avLst/>
          </a:prstGeom>
          <a:noFill/>
          <a:ln w="9525">
            <a:noFill/>
            <a:miter lim="800000"/>
            <a:headEnd/>
            <a:tailEnd/>
          </a:ln>
        </p:spPr>
        <p:txBody>
          <a:bodyPr wrap="none">
            <a:spAutoFit/>
          </a:bodyPr>
          <a:lstStyle/>
          <a:p>
            <a:r>
              <a:rPr lang="en-US">
                <a:solidFill>
                  <a:srgbClr val="000000"/>
                </a:solidFill>
                <a:latin typeface="Trebuchet MS" pitchFamily="34" charset="0"/>
              </a:rPr>
              <a:t>Foreign EEZ</a:t>
            </a:r>
          </a:p>
        </p:txBody>
      </p:sp>
      <p:sp>
        <p:nvSpPr>
          <p:cNvPr id="26" name="Left Arrow 25"/>
          <p:cNvSpPr/>
          <p:nvPr/>
        </p:nvSpPr>
        <p:spPr>
          <a:xfrm>
            <a:off x="685800" y="4267200"/>
            <a:ext cx="3810000" cy="457200"/>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a:solidFill>
                  <a:prstClr val="black"/>
                </a:solidFill>
              </a:rPr>
              <a:t>International </a:t>
            </a:r>
            <a:r>
              <a:rPr lang="en-US" sz="1400" dirty="0" err="1">
                <a:solidFill>
                  <a:prstClr val="black"/>
                </a:solidFill>
              </a:rPr>
              <a:t>Coord</a:t>
            </a:r>
            <a:endParaRPr lang="en-US" sz="1400" dirty="0">
              <a:solidFill>
                <a:prstClr val="black"/>
              </a:solidFill>
            </a:endParaRPr>
          </a:p>
        </p:txBody>
      </p:sp>
      <p:sp>
        <p:nvSpPr>
          <p:cNvPr id="20" name="Freeform 19"/>
          <p:cNvSpPr/>
          <p:nvPr/>
        </p:nvSpPr>
        <p:spPr>
          <a:xfrm>
            <a:off x="0" y="0"/>
            <a:ext cx="449263" cy="6850063"/>
          </a:xfrm>
          <a:custGeom>
            <a:avLst/>
            <a:gdLst>
              <a:gd name="connsiteX0" fmla="*/ 21772 w 897259"/>
              <a:gd name="connsiteY0" fmla="*/ 0 h 6850432"/>
              <a:gd name="connsiteX1" fmla="*/ 10886 w 897259"/>
              <a:gd name="connsiteY1" fmla="*/ 76200 h 6850432"/>
              <a:gd name="connsiteX2" fmla="*/ 0 w 897259"/>
              <a:gd name="connsiteY2" fmla="*/ 108857 h 6850432"/>
              <a:gd name="connsiteX3" fmla="*/ 10886 w 897259"/>
              <a:gd name="connsiteY3" fmla="*/ 359228 h 6850432"/>
              <a:gd name="connsiteX4" fmla="*/ 32657 w 897259"/>
              <a:gd name="connsiteY4" fmla="*/ 402771 h 6850432"/>
              <a:gd name="connsiteX5" fmla="*/ 76200 w 897259"/>
              <a:gd name="connsiteY5" fmla="*/ 500743 h 6850432"/>
              <a:gd name="connsiteX6" fmla="*/ 97972 w 897259"/>
              <a:gd name="connsiteY6" fmla="*/ 522514 h 6850432"/>
              <a:gd name="connsiteX7" fmla="*/ 130629 w 897259"/>
              <a:gd name="connsiteY7" fmla="*/ 576943 h 6850432"/>
              <a:gd name="connsiteX8" fmla="*/ 174172 w 897259"/>
              <a:gd name="connsiteY8" fmla="*/ 653143 h 6850432"/>
              <a:gd name="connsiteX9" fmla="*/ 185057 w 897259"/>
              <a:gd name="connsiteY9" fmla="*/ 685800 h 6850432"/>
              <a:gd name="connsiteX10" fmla="*/ 261257 w 897259"/>
              <a:gd name="connsiteY10" fmla="*/ 762000 h 6850432"/>
              <a:gd name="connsiteX11" fmla="*/ 315686 w 897259"/>
              <a:gd name="connsiteY11" fmla="*/ 827314 h 6850432"/>
              <a:gd name="connsiteX12" fmla="*/ 337457 w 897259"/>
              <a:gd name="connsiteY12" fmla="*/ 870857 h 6850432"/>
              <a:gd name="connsiteX13" fmla="*/ 370114 w 897259"/>
              <a:gd name="connsiteY13" fmla="*/ 892628 h 6850432"/>
              <a:gd name="connsiteX14" fmla="*/ 391886 w 897259"/>
              <a:gd name="connsiteY14" fmla="*/ 925285 h 6850432"/>
              <a:gd name="connsiteX15" fmla="*/ 424543 w 897259"/>
              <a:gd name="connsiteY15" fmla="*/ 957943 h 6850432"/>
              <a:gd name="connsiteX16" fmla="*/ 457200 w 897259"/>
              <a:gd name="connsiteY16" fmla="*/ 1012371 h 6850432"/>
              <a:gd name="connsiteX17" fmla="*/ 489857 w 897259"/>
              <a:gd name="connsiteY17" fmla="*/ 1045028 h 6850432"/>
              <a:gd name="connsiteX18" fmla="*/ 533400 w 897259"/>
              <a:gd name="connsiteY18" fmla="*/ 1121228 h 6850432"/>
              <a:gd name="connsiteX19" fmla="*/ 576943 w 897259"/>
              <a:gd name="connsiteY19" fmla="*/ 1175657 h 6850432"/>
              <a:gd name="connsiteX20" fmla="*/ 631372 w 897259"/>
              <a:gd name="connsiteY20" fmla="*/ 1240971 h 6850432"/>
              <a:gd name="connsiteX21" fmla="*/ 653143 w 897259"/>
              <a:gd name="connsiteY21" fmla="*/ 1284514 h 6850432"/>
              <a:gd name="connsiteX22" fmla="*/ 664029 w 897259"/>
              <a:gd name="connsiteY22" fmla="*/ 1317171 h 6850432"/>
              <a:gd name="connsiteX23" fmla="*/ 707572 w 897259"/>
              <a:gd name="connsiteY23" fmla="*/ 1393371 h 6850432"/>
              <a:gd name="connsiteX24" fmla="*/ 740229 w 897259"/>
              <a:gd name="connsiteY24" fmla="*/ 1469571 h 6850432"/>
              <a:gd name="connsiteX25" fmla="*/ 772886 w 897259"/>
              <a:gd name="connsiteY25" fmla="*/ 1611085 h 6850432"/>
              <a:gd name="connsiteX26" fmla="*/ 762000 w 897259"/>
              <a:gd name="connsiteY26" fmla="*/ 1915885 h 6850432"/>
              <a:gd name="connsiteX27" fmla="*/ 740229 w 897259"/>
              <a:gd name="connsiteY27" fmla="*/ 2024743 h 6850432"/>
              <a:gd name="connsiteX28" fmla="*/ 729343 w 897259"/>
              <a:gd name="connsiteY28" fmla="*/ 2122714 h 6850432"/>
              <a:gd name="connsiteX29" fmla="*/ 718457 w 897259"/>
              <a:gd name="connsiteY29" fmla="*/ 2166257 h 6850432"/>
              <a:gd name="connsiteX30" fmla="*/ 707572 w 897259"/>
              <a:gd name="connsiteY30" fmla="*/ 2220685 h 6850432"/>
              <a:gd name="connsiteX31" fmla="*/ 696686 w 897259"/>
              <a:gd name="connsiteY31" fmla="*/ 2383971 h 6850432"/>
              <a:gd name="connsiteX32" fmla="*/ 729343 w 897259"/>
              <a:gd name="connsiteY32" fmla="*/ 3352800 h 6850432"/>
              <a:gd name="connsiteX33" fmla="*/ 740229 w 897259"/>
              <a:gd name="connsiteY33" fmla="*/ 3418114 h 6850432"/>
              <a:gd name="connsiteX34" fmla="*/ 751114 w 897259"/>
              <a:gd name="connsiteY34" fmla="*/ 3450771 h 6850432"/>
              <a:gd name="connsiteX35" fmla="*/ 762000 w 897259"/>
              <a:gd name="connsiteY35" fmla="*/ 3635828 h 6850432"/>
              <a:gd name="connsiteX36" fmla="*/ 794657 w 897259"/>
              <a:gd name="connsiteY36" fmla="*/ 3788228 h 6850432"/>
              <a:gd name="connsiteX37" fmla="*/ 827314 w 897259"/>
              <a:gd name="connsiteY37" fmla="*/ 3842657 h 6850432"/>
              <a:gd name="connsiteX38" fmla="*/ 859972 w 897259"/>
              <a:gd name="connsiteY38" fmla="*/ 3951514 h 6850432"/>
              <a:gd name="connsiteX39" fmla="*/ 881743 w 897259"/>
              <a:gd name="connsiteY39" fmla="*/ 4016828 h 6850432"/>
              <a:gd name="connsiteX40" fmla="*/ 881743 w 897259"/>
              <a:gd name="connsiteY40" fmla="*/ 4484914 h 6850432"/>
              <a:gd name="connsiteX41" fmla="*/ 870857 w 897259"/>
              <a:gd name="connsiteY41" fmla="*/ 4517571 h 6850432"/>
              <a:gd name="connsiteX42" fmla="*/ 838200 w 897259"/>
              <a:gd name="connsiteY42" fmla="*/ 4626428 h 6850432"/>
              <a:gd name="connsiteX43" fmla="*/ 816429 w 897259"/>
              <a:gd name="connsiteY43" fmla="*/ 4659085 h 6850432"/>
              <a:gd name="connsiteX44" fmla="*/ 805543 w 897259"/>
              <a:gd name="connsiteY44" fmla="*/ 4691743 h 6850432"/>
              <a:gd name="connsiteX45" fmla="*/ 783772 w 897259"/>
              <a:gd name="connsiteY45" fmla="*/ 4735285 h 6850432"/>
              <a:gd name="connsiteX46" fmla="*/ 762000 w 897259"/>
              <a:gd name="connsiteY46" fmla="*/ 4822371 h 6850432"/>
              <a:gd name="connsiteX47" fmla="*/ 751114 w 897259"/>
              <a:gd name="connsiteY47" fmla="*/ 4855028 h 6850432"/>
              <a:gd name="connsiteX48" fmla="*/ 707572 w 897259"/>
              <a:gd name="connsiteY48" fmla="*/ 4942114 h 6850432"/>
              <a:gd name="connsiteX49" fmla="*/ 696686 w 897259"/>
              <a:gd name="connsiteY49" fmla="*/ 4996543 h 6850432"/>
              <a:gd name="connsiteX50" fmla="*/ 674914 w 897259"/>
              <a:gd name="connsiteY50" fmla="*/ 5050971 h 6850432"/>
              <a:gd name="connsiteX51" fmla="*/ 642257 w 897259"/>
              <a:gd name="connsiteY51" fmla="*/ 5170714 h 6850432"/>
              <a:gd name="connsiteX52" fmla="*/ 631372 w 897259"/>
              <a:gd name="connsiteY52" fmla="*/ 5257800 h 6850432"/>
              <a:gd name="connsiteX53" fmla="*/ 620486 w 897259"/>
              <a:gd name="connsiteY53" fmla="*/ 5334000 h 6850432"/>
              <a:gd name="connsiteX54" fmla="*/ 609600 w 897259"/>
              <a:gd name="connsiteY54" fmla="*/ 5442857 h 6850432"/>
              <a:gd name="connsiteX55" fmla="*/ 598714 w 897259"/>
              <a:gd name="connsiteY55" fmla="*/ 5508171 h 6850432"/>
              <a:gd name="connsiteX56" fmla="*/ 587829 w 897259"/>
              <a:gd name="connsiteY56" fmla="*/ 5606143 h 6850432"/>
              <a:gd name="connsiteX57" fmla="*/ 544286 w 897259"/>
              <a:gd name="connsiteY57" fmla="*/ 5704114 h 6850432"/>
              <a:gd name="connsiteX58" fmla="*/ 533400 w 897259"/>
              <a:gd name="connsiteY58" fmla="*/ 5736771 h 6850432"/>
              <a:gd name="connsiteX59" fmla="*/ 511629 w 897259"/>
              <a:gd name="connsiteY59" fmla="*/ 5769428 h 6850432"/>
              <a:gd name="connsiteX60" fmla="*/ 489857 w 897259"/>
              <a:gd name="connsiteY60" fmla="*/ 5834743 h 6850432"/>
              <a:gd name="connsiteX61" fmla="*/ 500743 w 897259"/>
              <a:gd name="connsiteY61" fmla="*/ 6019800 h 6850432"/>
              <a:gd name="connsiteX62" fmla="*/ 533400 w 897259"/>
              <a:gd name="connsiteY62" fmla="*/ 6281057 h 6850432"/>
              <a:gd name="connsiteX63" fmla="*/ 544286 w 897259"/>
              <a:gd name="connsiteY63" fmla="*/ 6389914 h 6850432"/>
              <a:gd name="connsiteX64" fmla="*/ 555172 w 897259"/>
              <a:gd name="connsiteY64" fmla="*/ 6477000 h 6850432"/>
              <a:gd name="connsiteX65" fmla="*/ 576943 w 897259"/>
              <a:gd name="connsiteY65" fmla="*/ 6542314 h 6850432"/>
              <a:gd name="connsiteX66" fmla="*/ 598714 w 897259"/>
              <a:gd name="connsiteY66" fmla="*/ 6607628 h 6850432"/>
              <a:gd name="connsiteX67" fmla="*/ 620486 w 897259"/>
              <a:gd name="connsiteY67" fmla="*/ 6672943 h 6850432"/>
              <a:gd name="connsiteX68" fmla="*/ 653143 w 897259"/>
              <a:gd name="connsiteY68" fmla="*/ 6781800 h 6850432"/>
              <a:gd name="connsiteX69" fmla="*/ 674914 w 897259"/>
              <a:gd name="connsiteY69" fmla="*/ 6814457 h 6850432"/>
              <a:gd name="connsiteX70" fmla="*/ 685800 w 897259"/>
              <a:gd name="connsiteY70" fmla="*/ 6847114 h 6850432"/>
              <a:gd name="connsiteX71" fmla="*/ 729343 w 897259"/>
              <a:gd name="connsiteY71" fmla="*/ 6847114 h 685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97259" h="6850432">
                <a:moveTo>
                  <a:pt x="21772" y="0"/>
                </a:moveTo>
                <a:cubicBezTo>
                  <a:pt x="18143" y="25400"/>
                  <a:pt x="15918" y="51040"/>
                  <a:pt x="10886" y="76200"/>
                </a:cubicBezTo>
                <a:cubicBezTo>
                  <a:pt x="8636" y="87452"/>
                  <a:pt x="0" y="97382"/>
                  <a:pt x="0" y="108857"/>
                </a:cubicBezTo>
                <a:cubicBezTo>
                  <a:pt x="0" y="192393"/>
                  <a:pt x="1661" y="276203"/>
                  <a:pt x="10886" y="359228"/>
                </a:cubicBezTo>
                <a:cubicBezTo>
                  <a:pt x="12678" y="375356"/>
                  <a:pt x="26630" y="387704"/>
                  <a:pt x="32657" y="402771"/>
                </a:cubicBezTo>
                <a:cubicBezTo>
                  <a:pt x="56822" y="463183"/>
                  <a:pt x="42694" y="458860"/>
                  <a:pt x="76200" y="500743"/>
                </a:cubicBezTo>
                <a:cubicBezTo>
                  <a:pt x="82611" y="508757"/>
                  <a:pt x="90715" y="515257"/>
                  <a:pt x="97972" y="522514"/>
                </a:cubicBezTo>
                <a:cubicBezTo>
                  <a:pt x="132146" y="625043"/>
                  <a:pt x="82815" y="493268"/>
                  <a:pt x="130629" y="576943"/>
                </a:cubicBezTo>
                <a:cubicBezTo>
                  <a:pt x="181796" y="666484"/>
                  <a:pt x="125145" y="604116"/>
                  <a:pt x="174172" y="653143"/>
                </a:cubicBezTo>
                <a:cubicBezTo>
                  <a:pt x="177800" y="664029"/>
                  <a:pt x="178388" y="676463"/>
                  <a:pt x="185057" y="685800"/>
                </a:cubicBezTo>
                <a:lnTo>
                  <a:pt x="261257" y="762000"/>
                </a:lnTo>
                <a:cubicBezTo>
                  <a:pt x="371742" y="872485"/>
                  <a:pt x="202722" y="752006"/>
                  <a:pt x="315686" y="827314"/>
                </a:cubicBezTo>
                <a:cubicBezTo>
                  <a:pt x="322943" y="841828"/>
                  <a:pt x="327068" y="858391"/>
                  <a:pt x="337457" y="870857"/>
                </a:cubicBezTo>
                <a:cubicBezTo>
                  <a:pt x="345832" y="880908"/>
                  <a:pt x="360863" y="883377"/>
                  <a:pt x="370114" y="892628"/>
                </a:cubicBezTo>
                <a:cubicBezTo>
                  <a:pt x="379365" y="901879"/>
                  <a:pt x="383510" y="915234"/>
                  <a:pt x="391886" y="925285"/>
                </a:cubicBezTo>
                <a:cubicBezTo>
                  <a:pt x="401742" y="937112"/>
                  <a:pt x="415306" y="945627"/>
                  <a:pt x="424543" y="957943"/>
                </a:cubicBezTo>
                <a:cubicBezTo>
                  <a:pt x="437238" y="974869"/>
                  <a:pt x="444505" y="995445"/>
                  <a:pt x="457200" y="1012371"/>
                </a:cubicBezTo>
                <a:cubicBezTo>
                  <a:pt x="466437" y="1024687"/>
                  <a:pt x="480002" y="1033202"/>
                  <a:pt x="489857" y="1045028"/>
                </a:cubicBezTo>
                <a:cubicBezTo>
                  <a:pt x="513971" y="1073965"/>
                  <a:pt x="514038" y="1087344"/>
                  <a:pt x="533400" y="1121228"/>
                </a:cubicBezTo>
                <a:cubicBezTo>
                  <a:pt x="566903" y="1179857"/>
                  <a:pt x="541185" y="1130958"/>
                  <a:pt x="576943" y="1175657"/>
                </a:cubicBezTo>
                <a:cubicBezTo>
                  <a:pt x="637555" y="1251424"/>
                  <a:pt x="553807" y="1163408"/>
                  <a:pt x="631372" y="1240971"/>
                </a:cubicBezTo>
                <a:cubicBezTo>
                  <a:pt x="638629" y="1255485"/>
                  <a:pt x="646751" y="1269599"/>
                  <a:pt x="653143" y="1284514"/>
                </a:cubicBezTo>
                <a:cubicBezTo>
                  <a:pt x="657663" y="1295061"/>
                  <a:pt x="658897" y="1306908"/>
                  <a:pt x="664029" y="1317171"/>
                </a:cubicBezTo>
                <a:cubicBezTo>
                  <a:pt x="718683" y="1426480"/>
                  <a:pt x="650327" y="1259798"/>
                  <a:pt x="707572" y="1393371"/>
                </a:cubicBezTo>
                <a:cubicBezTo>
                  <a:pt x="755624" y="1505493"/>
                  <a:pt x="668019" y="1325155"/>
                  <a:pt x="740229" y="1469571"/>
                </a:cubicBezTo>
                <a:cubicBezTo>
                  <a:pt x="766487" y="1574607"/>
                  <a:pt x="756132" y="1527316"/>
                  <a:pt x="772886" y="1611085"/>
                </a:cubicBezTo>
                <a:cubicBezTo>
                  <a:pt x="769257" y="1712685"/>
                  <a:pt x="770001" y="1814536"/>
                  <a:pt x="762000" y="1915885"/>
                </a:cubicBezTo>
                <a:cubicBezTo>
                  <a:pt x="759088" y="1952775"/>
                  <a:pt x="744316" y="1987965"/>
                  <a:pt x="740229" y="2024743"/>
                </a:cubicBezTo>
                <a:cubicBezTo>
                  <a:pt x="736600" y="2057400"/>
                  <a:pt x="734339" y="2090238"/>
                  <a:pt x="729343" y="2122714"/>
                </a:cubicBezTo>
                <a:cubicBezTo>
                  <a:pt x="727068" y="2137501"/>
                  <a:pt x="721702" y="2151652"/>
                  <a:pt x="718457" y="2166257"/>
                </a:cubicBezTo>
                <a:cubicBezTo>
                  <a:pt x="714443" y="2184318"/>
                  <a:pt x="711200" y="2202542"/>
                  <a:pt x="707572" y="2220685"/>
                </a:cubicBezTo>
                <a:cubicBezTo>
                  <a:pt x="703943" y="2275114"/>
                  <a:pt x="696686" y="2329422"/>
                  <a:pt x="696686" y="2383971"/>
                </a:cubicBezTo>
                <a:cubicBezTo>
                  <a:pt x="696686" y="3276944"/>
                  <a:pt x="613179" y="3004299"/>
                  <a:pt x="729343" y="3352800"/>
                </a:cubicBezTo>
                <a:cubicBezTo>
                  <a:pt x="736322" y="3373739"/>
                  <a:pt x="735441" y="3396568"/>
                  <a:pt x="740229" y="3418114"/>
                </a:cubicBezTo>
                <a:cubicBezTo>
                  <a:pt x="742718" y="3429315"/>
                  <a:pt x="747486" y="3439885"/>
                  <a:pt x="751114" y="3450771"/>
                </a:cubicBezTo>
                <a:cubicBezTo>
                  <a:pt x="754743" y="3512457"/>
                  <a:pt x="757435" y="3574205"/>
                  <a:pt x="762000" y="3635828"/>
                </a:cubicBezTo>
                <a:cubicBezTo>
                  <a:pt x="773137" y="3786170"/>
                  <a:pt x="757185" y="3700793"/>
                  <a:pt x="794657" y="3788228"/>
                </a:cubicBezTo>
                <a:cubicBezTo>
                  <a:pt x="815853" y="3837687"/>
                  <a:pt x="791110" y="3806452"/>
                  <a:pt x="827314" y="3842657"/>
                </a:cubicBezTo>
                <a:cubicBezTo>
                  <a:pt x="845047" y="3931316"/>
                  <a:pt x="828145" y="3863990"/>
                  <a:pt x="859972" y="3951514"/>
                </a:cubicBezTo>
                <a:cubicBezTo>
                  <a:pt x="867815" y="3973081"/>
                  <a:pt x="881743" y="4016828"/>
                  <a:pt x="881743" y="4016828"/>
                </a:cubicBezTo>
                <a:cubicBezTo>
                  <a:pt x="904481" y="4221464"/>
                  <a:pt x="900275" y="4142077"/>
                  <a:pt x="881743" y="4484914"/>
                </a:cubicBezTo>
                <a:cubicBezTo>
                  <a:pt x="881124" y="4496372"/>
                  <a:pt x="873640" y="4506439"/>
                  <a:pt x="870857" y="4517571"/>
                </a:cubicBezTo>
                <a:cubicBezTo>
                  <a:pt x="855559" y="4578764"/>
                  <a:pt x="867457" y="4567914"/>
                  <a:pt x="838200" y="4626428"/>
                </a:cubicBezTo>
                <a:cubicBezTo>
                  <a:pt x="832349" y="4638130"/>
                  <a:pt x="822280" y="4647383"/>
                  <a:pt x="816429" y="4659085"/>
                </a:cubicBezTo>
                <a:cubicBezTo>
                  <a:pt x="811297" y="4669348"/>
                  <a:pt x="810063" y="4681196"/>
                  <a:pt x="805543" y="4691743"/>
                </a:cubicBezTo>
                <a:cubicBezTo>
                  <a:pt x="799151" y="4706658"/>
                  <a:pt x="788904" y="4719891"/>
                  <a:pt x="783772" y="4735285"/>
                </a:cubicBezTo>
                <a:cubicBezTo>
                  <a:pt x="774310" y="4763672"/>
                  <a:pt x="769257" y="4793342"/>
                  <a:pt x="762000" y="4822371"/>
                </a:cubicBezTo>
                <a:cubicBezTo>
                  <a:pt x="759217" y="4833503"/>
                  <a:pt x="756246" y="4844765"/>
                  <a:pt x="751114" y="4855028"/>
                </a:cubicBezTo>
                <a:cubicBezTo>
                  <a:pt x="717419" y="4922419"/>
                  <a:pt x="735823" y="4847944"/>
                  <a:pt x="707572" y="4942114"/>
                </a:cubicBezTo>
                <a:cubicBezTo>
                  <a:pt x="702255" y="4959836"/>
                  <a:pt x="702003" y="4978821"/>
                  <a:pt x="696686" y="4996543"/>
                </a:cubicBezTo>
                <a:cubicBezTo>
                  <a:pt x="691071" y="5015259"/>
                  <a:pt x="681592" y="5032607"/>
                  <a:pt x="674914" y="5050971"/>
                </a:cubicBezTo>
                <a:cubicBezTo>
                  <a:pt x="656769" y="5100870"/>
                  <a:pt x="650003" y="5120362"/>
                  <a:pt x="642257" y="5170714"/>
                </a:cubicBezTo>
                <a:cubicBezTo>
                  <a:pt x="637809" y="5199628"/>
                  <a:pt x="635238" y="5228802"/>
                  <a:pt x="631372" y="5257800"/>
                </a:cubicBezTo>
                <a:cubicBezTo>
                  <a:pt x="627981" y="5283233"/>
                  <a:pt x="623484" y="5308518"/>
                  <a:pt x="620486" y="5334000"/>
                </a:cubicBezTo>
                <a:cubicBezTo>
                  <a:pt x="616225" y="5370217"/>
                  <a:pt x="614123" y="5406672"/>
                  <a:pt x="609600" y="5442857"/>
                </a:cubicBezTo>
                <a:cubicBezTo>
                  <a:pt x="606862" y="5464758"/>
                  <a:pt x="601631" y="5486293"/>
                  <a:pt x="598714" y="5508171"/>
                </a:cubicBezTo>
                <a:cubicBezTo>
                  <a:pt x="594371" y="5540741"/>
                  <a:pt x="594273" y="5573923"/>
                  <a:pt x="587829" y="5606143"/>
                </a:cubicBezTo>
                <a:cubicBezTo>
                  <a:pt x="569108" y="5699751"/>
                  <a:pt x="574689" y="5643308"/>
                  <a:pt x="544286" y="5704114"/>
                </a:cubicBezTo>
                <a:cubicBezTo>
                  <a:pt x="539154" y="5714377"/>
                  <a:pt x="538532" y="5726508"/>
                  <a:pt x="533400" y="5736771"/>
                </a:cubicBezTo>
                <a:cubicBezTo>
                  <a:pt x="527549" y="5748473"/>
                  <a:pt x="516942" y="5757473"/>
                  <a:pt x="511629" y="5769428"/>
                </a:cubicBezTo>
                <a:cubicBezTo>
                  <a:pt x="502308" y="5790399"/>
                  <a:pt x="489857" y="5834743"/>
                  <a:pt x="489857" y="5834743"/>
                </a:cubicBezTo>
                <a:cubicBezTo>
                  <a:pt x="493486" y="5896429"/>
                  <a:pt x="495880" y="5958199"/>
                  <a:pt x="500743" y="6019800"/>
                </a:cubicBezTo>
                <a:cubicBezTo>
                  <a:pt x="518479" y="6244454"/>
                  <a:pt x="499076" y="6178087"/>
                  <a:pt x="533400" y="6281057"/>
                </a:cubicBezTo>
                <a:cubicBezTo>
                  <a:pt x="537029" y="6317343"/>
                  <a:pt x="540259" y="6353670"/>
                  <a:pt x="544286" y="6389914"/>
                </a:cubicBezTo>
                <a:cubicBezTo>
                  <a:pt x="547517" y="6418990"/>
                  <a:pt x="549042" y="6448395"/>
                  <a:pt x="555172" y="6477000"/>
                </a:cubicBezTo>
                <a:cubicBezTo>
                  <a:pt x="559980" y="6499440"/>
                  <a:pt x="569686" y="6520543"/>
                  <a:pt x="576943" y="6542314"/>
                </a:cubicBezTo>
                <a:lnTo>
                  <a:pt x="598714" y="6607628"/>
                </a:lnTo>
                <a:lnTo>
                  <a:pt x="620486" y="6672943"/>
                </a:lnTo>
                <a:cubicBezTo>
                  <a:pt x="636938" y="6738749"/>
                  <a:pt x="626641" y="6702292"/>
                  <a:pt x="653143" y="6781800"/>
                </a:cubicBezTo>
                <a:cubicBezTo>
                  <a:pt x="657280" y="6794212"/>
                  <a:pt x="669063" y="6802755"/>
                  <a:pt x="674914" y="6814457"/>
                </a:cubicBezTo>
                <a:cubicBezTo>
                  <a:pt x="680046" y="6824720"/>
                  <a:pt x="675961" y="6841210"/>
                  <a:pt x="685800" y="6847114"/>
                </a:cubicBezTo>
                <a:cubicBezTo>
                  <a:pt x="698246" y="6854581"/>
                  <a:pt x="714829" y="6847114"/>
                  <a:pt x="729343" y="6847114"/>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Freeform 22"/>
          <p:cNvSpPr/>
          <p:nvPr/>
        </p:nvSpPr>
        <p:spPr>
          <a:xfrm>
            <a:off x="1295400" y="7938"/>
            <a:ext cx="447675" cy="6850062"/>
          </a:xfrm>
          <a:custGeom>
            <a:avLst/>
            <a:gdLst>
              <a:gd name="connsiteX0" fmla="*/ 21772 w 897259"/>
              <a:gd name="connsiteY0" fmla="*/ 0 h 6850432"/>
              <a:gd name="connsiteX1" fmla="*/ 10886 w 897259"/>
              <a:gd name="connsiteY1" fmla="*/ 76200 h 6850432"/>
              <a:gd name="connsiteX2" fmla="*/ 0 w 897259"/>
              <a:gd name="connsiteY2" fmla="*/ 108857 h 6850432"/>
              <a:gd name="connsiteX3" fmla="*/ 10886 w 897259"/>
              <a:gd name="connsiteY3" fmla="*/ 359228 h 6850432"/>
              <a:gd name="connsiteX4" fmla="*/ 32657 w 897259"/>
              <a:gd name="connsiteY4" fmla="*/ 402771 h 6850432"/>
              <a:gd name="connsiteX5" fmla="*/ 76200 w 897259"/>
              <a:gd name="connsiteY5" fmla="*/ 500743 h 6850432"/>
              <a:gd name="connsiteX6" fmla="*/ 97972 w 897259"/>
              <a:gd name="connsiteY6" fmla="*/ 522514 h 6850432"/>
              <a:gd name="connsiteX7" fmla="*/ 130629 w 897259"/>
              <a:gd name="connsiteY7" fmla="*/ 576943 h 6850432"/>
              <a:gd name="connsiteX8" fmla="*/ 174172 w 897259"/>
              <a:gd name="connsiteY8" fmla="*/ 653143 h 6850432"/>
              <a:gd name="connsiteX9" fmla="*/ 185057 w 897259"/>
              <a:gd name="connsiteY9" fmla="*/ 685800 h 6850432"/>
              <a:gd name="connsiteX10" fmla="*/ 261257 w 897259"/>
              <a:gd name="connsiteY10" fmla="*/ 762000 h 6850432"/>
              <a:gd name="connsiteX11" fmla="*/ 315686 w 897259"/>
              <a:gd name="connsiteY11" fmla="*/ 827314 h 6850432"/>
              <a:gd name="connsiteX12" fmla="*/ 337457 w 897259"/>
              <a:gd name="connsiteY12" fmla="*/ 870857 h 6850432"/>
              <a:gd name="connsiteX13" fmla="*/ 370114 w 897259"/>
              <a:gd name="connsiteY13" fmla="*/ 892628 h 6850432"/>
              <a:gd name="connsiteX14" fmla="*/ 391886 w 897259"/>
              <a:gd name="connsiteY14" fmla="*/ 925285 h 6850432"/>
              <a:gd name="connsiteX15" fmla="*/ 424543 w 897259"/>
              <a:gd name="connsiteY15" fmla="*/ 957943 h 6850432"/>
              <a:gd name="connsiteX16" fmla="*/ 457200 w 897259"/>
              <a:gd name="connsiteY16" fmla="*/ 1012371 h 6850432"/>
              <a:gd name="connsiteX17" fmla="*/ 489857 w 897259"/>
              <a:gd name="connsiteY17" fmla="*/ 1045028 h 6850432"/>
              <a:gd name="connsiteX18" fmla="*/ 533400 w 897259"/>
              <a:gd name="connsiteY18" fmla="*/ 1121228 h 6850432"/>
              <a:gd name="connsiteX19" fmla="*/ 576943 w 897259"/>
              <a:gd name="connsiteY19" fmla="*/ 1175657 h 6850432"/>
              <a:gd name="connsiteX20" fmla="*/ 631372 w 897259"/>
              <a:gd name="connsiteY20" fmla="*/ 1240971 h 6850432"/>
              <a:gd name="connsiteX21" fmla="*/ 653143 w 897259"/>
              <a:gd name="connsiteY21" fmla="*/ 1284514 h 6850432"/>
              <a:gd name="connsiteX22" fmla="*/ 664029 w 897259"/>
              <a:gd name="connsiteY22" fmla="*/ 1317171 h 6850432"/>
              <a:gd name="connsiteX23" fmla="*/ 707572 w 897259"/>
              <a:gd name="connsiteY23" fmla="*/ 1393371 h 6850432"/>
              <a:gd name="connsiteX24" fmla="*/ 740229 w 897259"/>
              <a:gd name="connsiteY24" fmla="*/ 1469571 h 6850432"/>
              <a:gd name="connsiteX25" fmla="*/ 772886 w 897259"/>
              <a:gd name="connsiteY25" fmla="*/ 1611085 h 6850432"/>
              <a:gd name="connsiteX26" fmla="*/ 762000 w 897259"/>
              <a:gd name="connsiteY26" fmla="*/ 1915885 h 6850432"/>
              <a:gd name="connsiteX27" fmla="*/ 740229 w 897259"/>
              <a:gd name="connsiteY27" fmla="*/ 2024743 h 6850432"/>
              <a:gd name="connsiteX28" fmla="*/ 729343 w 897259"/>
              <a:gd name="connsiteY28" fmla="*/ 2122714 h 6850432"/>
              <a:gd name="connsiteX29" fmla="*/ 718457 w 897259"/>
              <a:gd name="connsiteY29" fmla="*/ 2166257 h 6850432"/>
              <a:gd name="connsiteX30" fmla="*/ 707572 w 897259"/>
              <a:gd name="connsiteY30" fmla="*/ 2220685 h 6850432"/>
              <a:gd name="connsiteX31" fmla="*/ 696686 w 897259"/>
              <a:gd name="connsiteY31" fmla="*/ 2383971 h 6850432"/>
              <a:gd name="connsiteX32" fmla="*/ 729343 w 897259"/>
              <a:gd name="connsiteY32" fmla="*/ 3352800 h 6850432"/>
              <a:gd name="connsiteX33" fmla="*/ 740229 w 897259"/>
              <a:gd name="connsiteY33" fmla="*/ 3418114 h 6850432"/>
              <a:gd name="connsiteX34" fmla="*/ 751114 w 897259"/>
              <a:gd name="connsiteY34" fmla="*/ 3450771 h 6850432"/>
              <a:gd name="connsiteX35" fmla="*/ 762000 w 897259"/>
              <a:gd name="connsiteY35" fmla="*/ 3635828 h 6850432"/>
              <a:gd name="connsiteX36" fmla="*/ 794657 w 897259"/>
              <a:gd name="connsiteY36" fmla="*/ 3788228 h 6850432"/>
              <a:gd name="connsiteX37" fmla="*/ 827314 w 897259"/>
              <a:gd name="connsiteY37" fmla="*/ 3842657 h 6850432"/>
              <a:gd name="connsiteX38" fmla="*/ 859972 w 897259"/>
              <a:gd name="connsiteY38" fmla="*/ 3951514 h 6850432"/>
              <a:gd name="connsiteX39" fmla="*/ 881743 w 897259"/>
              <a:gd name="connsiteY39" fmla="*/ 4016828 h 6850432"/>
              <a:gd name="connsiteX40" fmla="*/ 881743 w 897259"/>
              <a:gd name="connsiteY40" fmla="*/ 4484914 h 6850432"/>
              <a:gd name="connsiteX41" fmla="*/ 870857 w 897259"/>
              <a:gd name="connsiteY41" fmla="*/ 4517571 h 6850432"/>
              <a:gd name="connsiteX42" fmla="*/ 838200 w 897259"/>
              <a:gd name="connsiteY42" fmla="*/ 4626428 h 6850432"/>
              <a:gd name="connsiteX43" fmla="*/ 816429 w 897259"/>
              <a:gd name="connsiteY43" fmla="*/ 4659085 h 6850432"/>
              <a:gd name="connsiteX44" fmla="*/ 805543 w 897259"/>
              <a:gd name="connsiteY44" fmla="*/ 4691743 h 6850432"/>
              <a:gd name="connsiteX45" fmla="*/ 783772 w 897259"/>
              <a:gd name="connsiteY45" fmla="*/ 4735285 h 6850432"/>
              <a:gd name="connsiteX46" fmla="*/ 762000 w 897259"/>
              <a:gd name="connsiteY46" fmla="*/ 4822371 h 6850432"/>
              <a:gd name="connsiteX47" fmla="*/ 751114 w 897259"/>
              <a:gd name="connsiteY47" fmla="*/ 4855028 h 6850432"/>
              <a:gd name="connsiteX48" fmla="*/ 707572 w 897259"/>
              <a:gd name="connsiteY48" fmla="*/ 4942114 h 6850432"/>
              <a:gd name="connsiteX49" fmla="*/ 696686 w 897259"/>
              <a:gd name="connsiteY49" fmla="*/ 4996543 h 6850432"/>
              <a:gd name="connsiteX50" fmla="*/ 674914 w 897259"/>
              <a:gd name="connsiteY50" fmla="*/ 5050971 h 6850432"/>
              <a:gd name="connsiteX51" fmla="*/ 642257 w 897259"/>
              <a:gd name="connsiteY51" fmla="*/ 5170714 h 6850432"/>
              <a:gd name="connsiteX52" fmla="*/ 631372 w 897259"/>
              <a:gd name="connsiteY52" fmla="*/ 5257800 h 6850432"/>
              <a:gd name="connsiteX53" fmla="*/ 620486 w 897259"/>
              <a:gd name="connsiteY53" fmla="*/ 5334000 h 6850432"/>
              <a:gd name="connsiteX54" fmla="*/ 609600 w 897259"/>
              <a:gd name="connsiteY54" fmla="*/ 5442857 h 6850432"/>
              <a:gd name="connsiteX55" fmla="*/ 598714 w 897259"/>
              <a:gd name="connsiteY55" fmla="*/ 5508171 h 6850432"/>
              <a:gd name="connsiteX56" fmla="*/ 587829 w 897259"/>
              <a:gd name="connsiteY56" fmla="*/ 5606143 h 6850432"/>
              <a:gd name="connsiteX57" fmla="*/ 544286 w 897259"/>
              <a:gd name="connsiteY57" fmla="*/ 5704114 h 6850432"/>
              <a:gd name="connsiteX58" fmla="*/ 533400 w 897259"/>
              <a:gd name="connsiteY58" fmla="*/ 5736771 h 6850432"/>
              <a:gd name="connsiteX59" fmla="*/ 511629 w 897259"/>
              <a:gd name="connsiteY59" fmla="*/ 5769428 h 6850432"/>
              <a:gd name="connsiteX60" fmla="*/ 489857 w 897259"/>
              <a:gd name="connsiteY60" fmla="*/ 5834743 h 6850432"/>
              <a:gd name="connsiteX61" fmla="*/ 500743 w 897259"/>
              <a:gd name="connsiteY61" fmla="*/ 6019800 h 6850432"/>
              <a:gd name="connsiteX62" fmla="*/ 533400 w 897259"/>
              <a:gd name="connsiteY62" fmla="*/ 6281057 h 6850432"/>
              <a:gd name="connsiteX63" fmla="*/ 544286 w 897259"/>
              <a:gd name="connsiteY63" fmla="*/ 6389914 h 6850432"/>
              <a:gd name="connsiteX64" fmla="*/ 555172 w 897259"/>
              <a:gd name="connsiteY64" fmla="*/ 6477000 h 6850432"/>
              <a:gd name="connsiteX65" fmla="*/ 576943 w 897259"/>
              <a:gd name="connsiteY65" fmla="*/ 6542314 h 6850432"/>
              <a:gd name="connsiteX66" fmla="*/ 598714 w 897259"/>
              <a:gd name="connsiteY66" fmla="*/ 6607628 h 6850432"/>
              <a:gd name="connsiteX67" fmla="*/ 620486 w 897259"/>
              <a:gd name="connsiteY67" fmla="*/ 6672943 h 6850432"/>
              <a:gd name="connsiteX68" fmla="*/ 653143 w 897259"/>
              <a:gd name="connsiteY68" fmla="*/ 6781800 h 6850432"/>
              <a:gd name="connsiteX69" fmla="*/ 674914 w 897259"/>
              <a:gd name="connsiteY69" fmla="*/ 6814457 h 6850432"/>
              <a:gd name="connsiteX70" fmla="*/ 685800 w 897259"/>
              <a:gd name="connsiteY70" fmla="*/ 6847114 h 6850432"/>
              <a:gd name="connsiteX71" fmla="*/ 729343 w 897259"/>
              <a:gd name="connsiteY71" fmla="*/ 6847114 h 685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97259" h="6850432">
                <a:moveTo>
                  <a:pt x="21772" y="0"/>
                </a:moveTo>
                <a:cubicBezTo>
                  <a:pt x="18143" y="25400"/>
                  <a:pt x="15918" y="51040"/>
                  <a:pt x="10886" y="76200"/>
                </a:cubicBezTo>
                <a:cubicBezTo>
                  <a:pt x="8636" y="87452"/>
                  <a:pt x="0" y="97382"/>
                  <a:pt x="0" y="108857"/>
                </a:cubicBezTo>
                <a:cubicBezTo>
                  <a:pt x="0" y="192393"/>
                  <a:pt x="1661" y="276203"/>
                  <a:pt x="10886" y="359228"/>
                </a:cubicBezTo>
                <a:cubicBezTo>
                  <a:pt x="12678" y="375356"/>
                  <a:pt x="26630" y="387704"/>
                  <a:pt x="32657" y="402771"/>
                </a:cubicBezTo>
                <a:cubicBezTo>
                  <a:pt x="56822" y="463183"/>
                  <a:pt x="42694" y="458860"/>
                  <a:pt x="76200" y="500743"/>
                </a:cubicBezTo>
                <a:cubicBezTo>
                  <a:pt x="82611" y="508757"/>
                  <a:pt x="90715" y="515257"/>
                  <a:pt x="97972" y="522514"/>
                </a:cubicBezTo>
                <a:cubicBezTo>
                  <a:pt x="132146" y="625043"/>
                  <a:pt x="82815" y="493268"/>
                  <a:pt x="130629" y="576943"/>
                </a:cubicBezTo>
                <a:cubicBezTo>
                  <a:pt x="181796" y="666484"/>
                  <a:pt x="125145" y="604116"/>
                  <a:pt x="174172" y="653143"/>
                </a:cubicBezTo>
                <a:cubicBezTo>
                  <a:pt x="177800" y="664029"/>
                  <a:pt x="178388" y="676463"/>
                  <a:pt x="185057" y="685800"/>
                </a:cubicBezTo>
                <a:lnTo>
                  <a:pt x="261257" y="762000"/>
                </a:lnTo>
                <a:cubicBezTo>
                  <a:pt x="371742" y="872485"/>
                  <a:pt x="202722" y="752006"/>
                  <a:pt x="315686" y="827314"/>
                </a:cubicBezTo>
                <a:cubicBezTo>
                  <a:pt x="322943" y="841828"/>
                  <a:pt x="327068" y="858391"/>
                  <a:pt x="337457" y="870857"/>
                </a:cubicBezTo>
                <a:cubicBezTo>
                  <a:pt x="345832" y="880908"/>
                  <a:pt x="360863" y="883377"/>
                  <a:pt x="370114" y="892628"/>
                </a:cubicBezTo>
                <a:cubicBezTo>
                  <a:pt x="379365" y="901879"/>
                  <a:pt x="383510" y="915234"/>
                  <a:pt x="391886" y="925285"/>
                </a:cubicBezTo>
                <a:cubicBezTo>
                  <a:pt x="401742" y="937112"/>
                  <a:pt x="415306" y="945627"/>
                  <a:pt x="424543" y="957943"/>
                </a:cubicBezTo>
                <a:cubicBezTo>
                  <a:pt x="437238" y="974869"/>
                  <a:pt x="444505" y="995445"/>
                  <a:pt x="457200" y="1012371"/>
                </a:cubicBezTo>
                <a:cubicBezTo>
                  <a:pt x="466437" y="1024687"/>
                  <a:pt x="480002" y="1033202"/>
                  <a:pt x="489857" y="1045028"/>
                </a:cubicBezTo>
                <a:cubicBezTo>
                  <a:pt x="513971" y="1073965"/>
                  <a:pt x="514038" y="1087344"/>
                  <a:pt x="533400" y="1121228"/>
                </a:cubicBezTo>
                <a:cubicBezTo>
                  <a:pt x="566903" y="1179857"/>
                  <a:pt x="541185" y="1130958"/>
                  <a:pt x="576943" y="1175657"/>
                </a:cubicBezTo>
                <a:cubicBezTo>
                  <a:pt x="637555" y="1251424"/>
                  <a:pt x="553807" y="1163408"/>
                  <a:pt x="631372" y="1240971"/>
                </a:cubicBezTo>
                <a:cubicBezTo>
                  <a:pt x="638629" y="1255485"/>
                  <a:pt x="646751" y="1269599"/>
                  <a:pt x="653143" y="1284514"/>
                </a:cubicBezTo>
                <a:cubicBezTo>
                  <a:pt x="657663" y="1295061"/>
                  <a:pt x="658897" y="1306908"/>
                  <a:pt x="664029" y="1317171"/>
                </a:cubicBezTo>
                <a:cubicBezTo>
                  <a:pt x="718683" y="1426480"/>
                  <a:pt x="650327" y="1259798"/>
                  <a:pt x="707572" y="1393371"/>
                </a:cubicBezTo>
                <a:cubicBezTo>
                  <a:pt x="755624" y="1505493"/>
                  <a:pt x="668019" y="1325155"/>
                  <a:pt x="740229" y="1469571"/>
                </a:cubicBezTo>
                <a:cubicBezTo>
                  <a:pt x="766487" y="1574607"/>
                  <a:pt x="756132" y="1527316"/>
                  <a:pt x="772886" y="1611085"/>
                </a:cubicBezTo>
                <a:cubicBezTo>
                  <a:pt x="769257" y="1712685"/>
                  <a:pt x="770001" y="1814536"/>
                  <a:pt x="762000" y="1915885"/>
                </a:cubicBezTo>
                <a:cubicBezTo>
                  <a:pt x="759088" y="1952775"/>
                  <a:pt x="744316" y="1987965"/>
                  <a:pt x="740229" y="2024743"/>
                </a:cubicBezTo>
                <a:cubicBezTo>
                  <a:pt x="736600" y="2057400"/>
                  <a:pt x="734339" y="2090238"/>
                  <a:pt x="729343" y="2122714"/>
                </a:cubicBezTo>
                <a:cubicBezTo>
                  <a:pt x="727068" y="2137501"/>
                  <a:pt x="721702" y="2151652"/>
                  <a:pt x="718457" y="2166257"/>
                </a:cubicBezTo>
                <a:cubicBezTo>
                  <a:pt x="714443" y="2184318"/>
                  <a:pt x="711200" y="2202542"/>
                  <a:pt x="707572" y="2220685"/>
                </a:cubicBezTo>
                <a:cubicBezTo>
                  <a:pt x="703943" y="2275114"/>
                  <a:pt x="696686" y="2329422"/>
                  <a:pt x="696686" y="2383971"/>
                </a:cubicBezTo>
                <a:cubicBezTo>
                  <a:pt x="696686" y="3276944"/>
                  <a:pt x="613179" y="3004299"/>
                  <a:pt x="729343" y="3352800"/>
                </a:cubicBezTo>
                <a:cubicBezTo>
                  <a:pt x="736322" y="3373739"/>
                  <a:pt x="735441" y="3396568"/>
                  <a:pt x="740229" y="3418114"/>
                </a:cubicBezTo>
                <a:cubicBezTo>
                  <a:pt x="742718" y="3429315"/>
                  <a:pt x="747486" y="3439885"/>
                  <a:pt x="751114" y="3450771"/>
                </a:cubicBezTo>
                <a:cubicBezTo>
                  <a:pt x="754743" y="3512457"/>
                  <a:pt x="757435" y="3574205"/>
                  <a:pt x="762000" y="3635828"/>
                </a:cubicBezTo>
                <a:cubicBezTo>
                  <a:pt x="773137" y="3786170"/>
                  <a:pt x="757185" y="3700793"/>
                  <a:pt x="794657" y="3788228"/>
                </a:cubicBezTo>
                <a:cubicBezTo>
                  <a:pt x="815853" y="3837687"/>
                  <a:pt x="791110" y="3806452"/>
                  <a:pt x="827314" y="3842657"/>
                </a:cubicBezTo>
                <a:cubicBezTo>
                  <a:pt x="845047" y="3931316"/>
                  <a:pt x="828145" y="3863990"/>
                  <a:pt x="859972" y="3951514"/>
                </a:cubicBezTo>
                <a:cubicBezTo>
                  <a:pt x="867815" y="3973081"/>
                  <a:pt x="881743" y="4016828"/>
                  <a:pt x="881743" y="4016828"/>
                </a:cubicBezTo>
                <a:cubicBezTo>
                  <a:pt x="904481" y="4221464"/>
                  <a:pt x="900275" y="4142077"/>
                  <a:pt x="881743" y="4484914"/>
                </a:cubicBezTo>
                <a:cubicBezTo>
                  <a:pt x="881124" y="4496372"/>
                  <a:pt x="873640" y="4506439"/>
                  <a:pt x="870857" y="4517571"/>
                </a:cubicBezTo>
                <a:cubicBezTo>
                  <a:pt x="855559" y="4578764"/>
                  <a:pt x="867457" y="4567914"/>
                  <a:pt x="838200" y="4626428"/>
                </a:cubicBezTo>
                <a:cubicBezTo>
                  <a:pt x="832349" y="4638130"/>
                  <a:pt x="822280" y="4647383"/>
                  <a:pt x="816429" y="4659085"/>
                </a:cubicBezTo>
                <a:cubicBezTo>
                  <a:pt x="811297" y="4669348"/>
                  <a:pt x="810063" y="4681196"/>
                  <a:pt x="805543" y="4691743"/>
                </a:cubicBezTo>
                <a:cubicBezTo>
                  <a:pt x="799151" y="4706658"/>
                  <a:pt x="788904" y="4719891"/>
                  <a:pt x="783772" y="4735285"/>
                </a:cubicBezTo>
                <a:cubicBezTo>
                  <a:pt x="774310" y="4763672"/>
                  <a:pt x="769257" y="4793342"/>
                  <a:pt x="762000" y="4822371"/>
                </a:cubicBezTo>
                <a:cubicBezTo>
                  <a:pt x="759217" y="4833503"/>
                  <a:pt x="756246" y="4844765"/>
                  <a:pt x="751114" y="4855028"/>
                </a:cubicBezTo>
                <a:cubicBezTo>
                  <a:pt x="717419" y="4922419"/>
                  <a:pt x="735823" y="4847944"/>
                  <a:pt x="707572" y="4942114"/>
                </a:cubicBezTo>
                <a:cubicBezTo>
                  <a:pt x="702255" y="4959836"/>
                  <a:pt x="702003" y="4978821"/>
                  <a:pt x="696686" y="4996543"/>
                </a:cubicBezTo>
                <a:cubicBezTo>
                  <a:pt x="691071" y="5015259"/>
                  <a:pt x="681592" y="5032607"/>
                  <a:pt x="674914" y="5050971"/>
                </a:cubicBezTo>
                <a:cubicBezTo>
                  <a:pt x="656769" y="5100870"/>
                  <a:pt x="650003" y="5120362"/>
                  <a:pt x="642257" y="5170714"/>
                </a:cubicBezTo>
                <a:cubicBezTo>
                  <a:pt x="637809" y="5199628"/>
                  <a:pt x="635238" y="5228802"/>
                  <a:pt x="631372" y="5257800"/>
                </a:cubicBezTo>
                <a:cubicBezTo>
                  <a:pt x="627981" y="5283233"/>
                  <a:pt x="623484" y="5308518"/>
                  <a:pt x="620486" y="5334000"/>
                </a:cubicBezTo>
                <a:cubicBezTo>
                  <a:pt x="616225" y="5370217"/>
                  <a:pt x="614123" y="5406672"/>
                  <a:pt x="609600" y="5442857"/>
                </a:cubicBezTo>
                <a:cubicBezTo>
                  <a:pt x="606862" y="5464758"/>
                  <a:pt x="601631" y="5486293"/>
                  <a:pt x="598714" y="5508171"/>
                </a:cubicBezTo>
                <a:cubicBezTo>
                  <a:pt x="594371" y="5540741"/>
                  <a:pt x="594273" y="5573923"/>
                  <a:pt x="587829" y="5606143"/>
                </a:cubicBezTo>
                <a:cubicBezTo>
                  <a:pt x="569108" y="5699751"/>
                  <a:pt x="574689" y="5643308"/>
                  <a:pt x="544286" y="5704114"/>
                </a:cubicBezTo>
                <a:cubicBezTo>
                  <a:pt x="539154" y="5714377"/>
                  <a:pt x="538532" y="5726508"/>
                  <a:pt x="533400" y="5736771"/>
                </a:cubicBezTo>
                <a:cubicBezTo>
                  <a:pt x="527549" y="5748473"/>
                  <a:pt x="516942" y="5757473"/>
                  <a:pt x="511629" y="5769428"/>
                </a:cubicBezTo>
                <a:cubicBezTo>
                  <a:pt x="502308" y="5790399"/>
                  <a:pt x="489857" y="5834743"/>
                  <a:pt x="489857" y="5834743"/>
                </a:cubicBezTo>
                <a:cubicBezTo>
                  <a:pt x="493486" y="5896429"/>
                  <a:pt x="495880" y="5958199"/>
                  <a:pt x="500743" y="6019800"/>
                </a:cubicBezTo>
                <a:cubicBezTo>
                  <a:pt x="518479" y="6244454"/>
                  <a:pt x="499076" y="6178087"/>
                  <a:pt x="533400" y="6281057"/>
                </a:cubicBezTo>
                <a:cubicBezTo>
                  <a:pt x="537029" y="6317343"/>
                  <a:pt x="540259" y="6353670"/>
                  <a:pt x="544286" y="6389914"/>
                </a:cubicBezTo>
                <a:cubicBezTo>
                  <a:pt x="547517" y="6418990"/>
                  <a:pt x="549042" y="6448395"/>
                  <a:pt x="555172" y="6477000"/>
                </a:cubicBezTo>
                <a:cubicBezTo>
                  <a:pt x="559980" y="6499440"/>
                  <a:pt x="569686" y="6520543"/>
                  <a:pt x="576943" y="6542314"/>
                </a:cubicBezTo>
                <a:lnTo>
                  <a:pt x="598714" y="6607628"/>
                </a:lnTo>
                <a:lnTo>
                  <a:pt x="620486" y="6672943"/>
                </a:lnTo>
                <a:cubicBezTo>
                  <a:pt x="636938" y="6738749"/>
                  <a:pt x="626641" y="6702292"/>
                  <a:pt x="653143" y="6781800"/>
                </a:cubicBezTo>
                <a:cubicBezTo>
                  <a:pt x="657280" y="6794212"/>
                  <a:pt x="669063" y="6802755"/>
                  <a:pt x="674914" y="6814457"/>
                </a:cubicBezTo>
                <a:cubicBezTo>
                  <a:pt x="680046" y="6824720"/>
                  <a:pt x="675961" y="6841210"/>
                  <a:pt x="685800" y="6847114"/>
                </a:cubicBezTo>
                <a:cubicBezTo>
                  <a:pt x="698246" y="6854581"/>
                  <a:pt x="714829" y="6847114"/>
                  <a:pt x="729343" y="6847114"/>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384" name="TextBox 24"/>
          <p:cNvSpPr txBox="1">
            <a:spLocks noChangeArrowheads="1"/>
          </p:cNvSpPr>
          <p:nvPr/>
        </p:nvSpPr>
        <p:spPr bwMode="auto">
          <a:xfrm>
            <a:off x="457200" y="3886200"/>
            <a:ext cx="1384300" cy="307975"/>
          </a:xfrm>
          <a:prstGeom prst="rect">
            <a:avLst/>
          </a:prstGeom>
          <a:noFill/>
          <a:ln w="9525">
            <a:noFill/>
            <a:miter lim="800000"/>
            <a:headEnd/>
            <a:tailEnd/>
          </a:ln>
        </p:spPr>
        <p:txBody>
          <a:bodyPr wrap="none">
            <a:spAutoFit/>
          </a:bodyPr>
          <a:lstStyle/>
          <a:p>
            <a:r>
              <a:rPr lang="en-US" sz="1400">
                <a:solidFill>
                  <a:srgbClr val="000000"/>
                </a:solidFill>
                <a:latin typeface="Trebuchet MS" pitchFamily="34" charset="0"/>
              </a:rPr>
              <a:t>Foreign Waters</a:t>
            </a:r>
          </a:p>
        </p:txBody>
      </p:sp>
      <p:sp>
        <p:nvSpPr>
          <p:cNvPr id="25" name="Left-Right Arrow 24"/>
          <p:cNvSpPr/>
          <p:nvPr/>
        </p:nvSpPr>
        <p:spPr>
          <a:xfrm>
            <a:off x="381000" y="4876800"/>
            <a:ext cx="38862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Foreign Nation Plan</a:t>
            </a:r>
          </a:p>
        </p:txBody>
      </p:sp>
      <p:sp>
        <p:nvSpPr>
          <p:cNvPr id="27" name="TextBox 26"/>
          <p:cNvSpPr txBox="1"/>
          <p:nvPr/>
        </p:nvSpPr>
        <p:spPr>
          <a:xfrm>
            <a:off x="1752600" y="5257800"/>
            <a:ext cx="1798638" cy="1446213"/>
          </a:xfrm>
          <a:prstGeom prst="rect">
            <a:avLst/>
          </a:prstGeom>
          <a:noFill/>
        </p:spPr>
        <p:txBody>
          <a:bodyPr>
            <a:spAutoFit/>
          </a:bodyPr>
          <a:lstStyle/>
          <a:p>
            <a:pPr fontAlgn="auto">
              <a:spcBef>
                <a:spcPts val="0"/>
              </a:spcBef>
              <a:spcAft>
                <a:spcPts val="0"/>
              </a:spcAft>
              <a:defRPr/>
            </a:pPr>
            <a:r>
              <a:rPr lang="en-US" sz="1100" b="1" dirty="0">
                <a:solidFill>
                  <a:prstClr val="black"/>
                </a:solidFill>
                <a:latin typeface="Trebuchet MS"/>
              </a:rPr>
              <a:t>Primary Activities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Source Control</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Salvage</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Surface/Sub-surface </a:t>
            </a:r>
            <a:r>
              <a:rPr lang="en-US" sz="1100" dirty="0" err="1">
                <a:solidFill>
                  <a:prstClr val="black"/>
                </a:solidFill>
                <a:latin typeface="Trebuchet MS"/>
              </a:rPr>
              <a:t>DispApplication</a:t>
            </a:r>
            <a:endParaRPr lang="en-US" sz="1100" dirty="0">
              <a:solidFill>
                <a:prstClr val="black"/>
              </a:solidFill>
              <a:latin typeface="Trebuchet MS"/>
            </a:endParaRP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ISB Operations</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Nearshore Skimming</a:t>
            </a:r>
          </a:p>
          <a:p>
            <a:pPr marL="285750" indent="-285750" fontAlgn="auto">
              <a:spcBef>
                <a:spcPts val="0"/>
              </a:spcBef>
              <a:spcAft>
                <a:spcPts val="0"/>
              </a:spcAft>
              <a:buFont typeface="Arial" pitchFamily="34" charset="0"/>
              <a:buChar char="•"/>
              <a:defRPr/>
            </a:pPr>
            <a:r>
              <a:rPr lang="en-US" sz="1100" dirty="0">
                <a:solidFill>
                  <a:prstClr val="black"/>
                </a:solidFill>
                <a:latin typeface="Trebuchet MS"/>
              </a:rPr>
              <a:t>Shoreline cleanup</a:t>
            </a:r>
          </a:p>
        </p:txBody>
      </p:sp>
      <p:sp>
        <p:nvSpPr>
          <p:cNvPr id="28" name="TextBox 27"/>
          <p:cNvSpPr txBox="1"/>
          <p:nvPr/>
        </p:nvSpPr>
        <p:spPr>
          <a:xfrm>
            <a:off x="0" y="1143000"/>
            <a:ext cx="497316" cy="5407378"/>
          </a:xfrm>
          <a:prstGeom prst="rect">
            <a:avLst/>
          </a:prstGeom>
          <a:noFill/>
        </p:spPr>
        <p:txBody>
          <a:bodyPr vert="wordArtVert">
            <a:spAutoFit/>
          </a:bodyPr>
          <a:lstStyle/>
          <a:p>
            <a:pPr fontAlgn="auto">
              <a:spcBef>
                <a:spcPts val="0"/>
              </a:spcBef>
              <a:spcAft>
                <a:spcPts val="0"/>
              </a:spcAft>
              <a:defRPr/>
            </a:pPr>
            <a:r>
              <a:rPr lang="en-US" dirty="0">
                <a:solidFill>
                  <a:prstClr val="black"/>
                </a:solidFill>
                <a:latin typeface="Trebuchet MS"/>
              </a:rPr>
              <a:t>Foreign Coastline</a:t>
            </a:r>
          </a:p>
        </p:txBody>
      </p:sp>
      <p:sp>
        <p:nvSpPr>
          <p:cNvPr id="29" name="Rectangle 28"/>
          <p:cNvSpPr/>
          <p:nvPr/>
        </p:nvSpPr>
        <p:spPr bwMode="auto">
          <a:xfrm>
            <a:off x="-381000" y="0"/>
            <a:ext cx="9829800" cy="6858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Franklin Gothic Book" pitchFamily="-112"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txBox="1">
            <a:spLocks noChangeArrowheads="1"/>
          </p:cNvSpPr>
          <p:nvPr/>
        </p:nvSpPr>
        <p:spPr bwMode="auto">
          <a:xfrm>
            <a:off x="152400" y="1676400"/>
            <a:ext cx="5105400" cy="4648200"/>
          </a:xfrm>
          <a:prstGeom prst="rect">
            <a:avLst/>
          </a:prstGeom>
          <a:noFill/>
          <a:ln w="9525">
            <a:noFill/>
            <a:miter lim="800000"/>
            <a:headEnd/>
            <a:tailEnd/>
          </a:ln>
        </p:spPr>
        <p:txBody>
          <a:bodyPr lIns="90488" tIns="44450" rIns="90488" bIns="44450"/>
          <a:lstStyle/>
          <a:p>
            <a:pPr marL="342900" indent="-342900" eaLnBrk="0" hangingPunct="0">
              <a:lnSpc>
                <a:spcPct val="80000"/>
              </a:lnSpc>
              <a:spcBef>
                <a:spcPct val="20000"/>
              </a:spcBef>
              <a:buClr>
                <a:schemeClr val="tx2"/>
              </a:buClr>
              <a:buSzPct val="75000"/>
              <a:buFont typeface="Wingdings" pitchFamily="2" charset="2"/>
              <a:buChar char="§"/>
            </a:pPr>
            <a:r>
              <a:rPr lang="en-US" sz="2400" dirty="0" smtClean="0"/>
              <a:t>Florida’s ESI DATA for UPDATE in 2012-2013</a:t>
            </a:r>
          </a:p>
          <a:p>
            <a:pPr marL="800100" lvl="1" indent="-342900" eaLnBrk="0" hangingPunct="0">
              <a:lnSpc>
                <a:spcPct val="80000"/>
              </a:lnSpc>
              <a:buClr>
                <a:schemeClr val="tx2"/>
              </a:buClr>
              <a:buSzPct val="75000"/>
              <a:buFont typeface="Wingdings" pitchFamily="2" charset="2"/>
              <a:buChar char="§"/>
            </a:pPr>
            <a:r>
              <a:rPr lang="en-US" sz="2400" dirty="0" smtClean="0"/>
              <a:t>Panhandle</a:t>
            </a:r>
          </a:p>
          <a:p>
            <a:pPr marL="800100" lvl="1" indent="-342900" eaLnBrk="0" hangingPunct="0">
              <a:lnSpc>
                <a:spcPct val="80000"/>
              </a:lnSpc>
              <a:buClr>
                <a:schemeClr val="tx2"/>
              </a:buClr>
              <a:buSzPct val="75000"/>
              <a:buFont typeface="Wingdings" pitchFamily="2" charset="2"/>
              <a:buChar char="§"/>
            </a:pPr>
            <a:r>
              <a:rPr lang="en-US" sz="2400" dirty="0" smtClean="0"/>
              <a:t>South Florida</a:t>
            </a:r>
          </a:p>
          <a:p>
            <a:pPr marL="800100" lvl="1" indent="-342900" eaLnBrk="0" hangingPunct="0">
              <a:lnSpc>
                <a:spcPct val="80000"/>
              </a:lnSpc>
              <a:buClr>
                <a:schemeClr val="tx2"/>
              </a:buClr>
              <a:buSzPct val="75000"/>
              <a:buFont typeface="Wingdings" pitchFamily="2" charset="2"/>
              <a:buChar char="§"/>
            </a:pPr>
            <a:r>
              <a:rPr lang="en-US" sz="2400" dirty="0" smtClean="0"/>
              <a:t>West Pen. Florida South</a:t>
            </a:r>
            <a:endParaRPr lang="en-US" sz="2400" dirty="0"/>
          </a:p>
          <a:p>
            <a:pPr marL="342900" indent="-342900" eaLnBrk="0" hangingPunct="0">
              <a:lnSpc>
                <a:spcPct val="80000"/>
              </a:lnSpc>
              <a:spcBef>
                <a:spcPct val="20000"/>
              </a:spcBef>
              <a:buClr>
                <a:schemeClr val="tx2"/>
              </a:buClr>
              <a:buSzPct val="75000"/>
              <a:buFont typeface="Wingdings" pitchFamily="2" charset="2"/>
              <a:buChar char="§"/>
            </a:pPr>
            <a:endParaRPr lang="en-US" sz="2400" dirty="0"/>
          </a:p>
          <a:p>
            <a:pPr marL="342900" indent="-342900" eaLnBrk="0" hangingPunct="0">
              <a:lnSpc>
                <a:spcPct val="80000"/>
              </a:lnSpc>
              <a:spcBef>
                <a:spcPct val="20000"/>
              </a:spcBef>
              <a:buClr>
                <a:schemeClr val="tx2"/>
              </a:buClr>
              <a:buSzPct val="75000"/>
              <a:buFont typeface="Wingdings" pitchFamily="2" charset="2"/>
              <a:buChar char="§"/>
            </a:pPr>
            <a:r>
              <a:rPr lang="en-US" sz="2400" b="1" dirty="0" smtClean="0"/>
              <a:t>BENEFIT:</a:t>
            </a:r>
            <a:r>
              <a:rPr lang="en-US" sz="2400" dirty="0" smtClean="0"/>
              <a:t>   STANDARDIZED format for biological data </a:t>
            </a:r>
            <a:r>
              <a:rPr lang="en-US" sz="2400" dirty="0"/>
              <a:t>so </a:t>
            </a:r>
            <a:r>
              <a:rPr lang="en-US" sz="2400" dirty="0" smtClean="0"/>
              <a:t>spill responders can </a:t>
            </a:r>
            <a:r>
              <a:rPr lang="en-US" sz="2400" dirty="0"/>
              <a:t>use it </a:t>
            </a:r>
            <a:r>
              <a:rPr lang="en-US" sz="2400" dirty="0" smtClean="0"/>
              <a:t>easily with the right tools…</a:t>
            </a:r>
          </a:p>
          <a:p>
            <a:pPr marL="342900" indent="-342900" eaLnBrk="0" hangingPunct="0">
              <a:lnSpc>
                <a:spcPct val="80000"/>
              </a:lnSpc>
              <a:spcBef>
                <a:spcPct val="20000"/>
              </a:spcBef>
              <a:buClr>
                <a:schemeClr val="tx2"/>
              </a:buClr>
              <a:buSzPct val="75000"/>
              <a:buFont typeface="Wingdings" pitchFamily="2" charset="2"/>
              <a:buChar char="§"/>
            </a:pPr>
            <a:r>
              <a:rPr lang="en-US" sz="2400" dirty="0" smtClean="0"/>
              <a:t>Maps/Atlases – Funded by NOAA?</a:t>
            </a:r>
            <a:endParaRPr lang="en-US" sz="2400" dirty="0"/>
          </a:p>
        </p:txBody>
      </p:sp>
      <p:sp>
        <p:nvSpPr>
          <p:cNvPr id="5" name="TextBox 4"/>
          <p:cNvSpPr txBox="1"/>
          <p:nvPr/>
        </p:nvSpPr>
        <p:spPr>
          <a:xfrm>
            <a:off x="1371600" y="5463028"/>
            <a:ext cx="6858000" cy="1471172"/>
          </a:xfrm>
          <a:prstGeom prst="rect">
            <a:avLst/>
          </a:prstGeom>
          <a:noFill/>
        </p:spPr>
        <p:txBody>
          <a:bodyPr wrap="square" rtlCol="0">
            <a:spAutoFit/>
          </a:bodyPr>
          <a:lstStyle/>
          <a:p>
            <a:r>
              <a:rPr lang="en-US" sz="2800" dirty="0" smtClean="0"/>
              <a:t>All Available as PDF at: </a:t>
            </a:r>
            <a:r>
              <a:rPr lang="en-US" sz="2800" dirty="0" smtClean="0">
                <a:hlinkClick r:id="rId3"/>
              </a:rPr>
              <a:t>http://ocean.floridamarine.org/esimaps</a:t>
            </a:r>
            <a:endParaRPr lang="en-US" sz="2800" dirty="0" smtClean="0"/>
          </a:p>
          <a:p>
            <a:endParaRPr lang="en-US" sz="2800" dirty="0"/>
          </a:p>
        </p:txBody>
      </p:sp>
      <p:sp>
        <p:nvSpPr>
          <p:cNvPr id="6" name="Rectangle 3"/>
          <p:cNvSpPr txBox="1">
            <a:spLocks noChangeArrowheads="1"/>
          </p:cNvSpPr>
          <p:nvPr/>
        </p:nvSpPr>
        <p:spPr bwMode="auto">
          <a:xfrm>
            <a:off x="304800" y="304800"/>
            <a:ext cx="8458200" cy="1143000"/>
          </a:xfrm>
          <a:prstGeom prst="rect">
            <a:avLst/>
          </a:prstGeom>
          <a:noFill/>
          <a:ln w="12700">
            <a:miter lim="800000"/>
            <a:headEnd/>
            <a:tailEnd/>
          </a:ln>
        </p:spPr>
        <p:txBody>
          <a:bodyPr vert="horz" wrap="square" lIns="90488" tIns="44450" rIns="90488" bIns="4445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rPr>
              <a:t>FL’s Statewide Environmental Sensitivity Index Mapping</a:t>
            </a:r>
            <a:endParaRPr kumimoji="0" lang="en-US" sz="4000" b="0" i="0" u="none" strike="noStrike" kern="0" cap="none" spc="0" normalizeH="0" baseline="0" noProof="0" dirty="0" smtClean="0">
              <a:ln>
                <a:noFill/>
              </a:ln>
              <a:solidFill>
                <a:schemeClr val="tx2"/>
              </a:solidFill>
              <a:effectLst/>
              <a:uLnTx/>
              <a:uFillTx/>
              <a:latin typeface="+mj-lt"/>
              <a:ea typeface="ＭＳ Ｐゴシック" pitchFamily="-112" charset="-128"/>
              <a:cs typeface="ＭＳ Ｐゴシック" pitchFamily="-112" charset="-128"/>
            </a:endParaRPr>
          </a:p>
        </p:txBody>
      </p:sp>
      <p:pic>
        <p:nvPicPr>
          <p:cNvPr id="7" name="Picture 6" descr="ESI_GIS.jpg"/>
          <p:cNvPicPr>
            <a:picLocks noChangeAspect="1"/>
          </p:cNvPicPr>
          <p:nvPr/>
        </p:nvPicPr>
        <p:blipFill>
          <a:blip r:embed="rId4"/>
          <a:stretch>
            <a:fillRect/>
          </a:stretch>
        </p:blipFill>
        <p:spPr>
          <a:xfrm>
            <a:off x="5257800" y="1905000"/>
            <a:ext cx="3486150" cy="333375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p:cNvSpPr>
            <a:spLocks noChangeArrowheads="1"/>
          </p:cNvSpPr>
          <p:nvPr/>
        </p:nvSpPr>
        <p:spPr bwMode="auto">
          <a:xfrm>
            <a:off x="0" y="152400"/>
            <a:ext cx="8839200" cy="914400"/>
          </a:xfrm>
          <a:prstGeom prst="rect">
            <a:avLst/>
          </a:prstGeom>
          <a:noFill/>
          <a:ln w="9525">
            <a:noFill/>
            <a:miter lim="800000"/>
            <a:headEnd/>
            <a:tailEnd/>
          </a:ln>
        </p:spPr>
        <p:txBody>
          <a:bodyPr anchor="ctr"/>
          <a:lstStyle/>
          <a:p>
            <a:pPr algn="ctr" eaLnBrk="0" hangingPunct="0"/>
            <a:r>
              <a:rPr lang="en-US" sz="4000" dirty="0" smtClean="0"/>
              <a:t>Online Resources</a:t>
            </a:r>
            <a:endParaRPr lang="en-US" sz="2400" dirty="0"/>
          </a:p>
        </p:txBody>
      </p:sp>
      <p:sp>
        <p:nvSpPr>
          <p:cNvPr id="262146" name="Rectangle 4"/>
          <p:cNvSpPr>
            <a:spLocks noChangeArrowheads="1"/>
          </p:cNvSpPr>
          <p:nvPr/>
        </p:nvSpPr>
        <p:spPr bwMode="auto">
          <a:xfrm>
            <a:off x="152400" y="914400"/>
            <a:ext cx="8458200" cy="5638800"/>
          </a:xfrm>
          <a:prstGeom prst="rect">
            <a:avLst/>
          </a:prstGeom>
          <a:noFill/>
          <a:ln w="12700">
            <a:noFill/>
            <a:miter lim="800000"/>
            <a:headEnd/>
            <a:tailEnd/>
          </a:ln>
        </p:spPr>
        <p:txBody>
          <a:bodyPr lIns="90488" tIns="44450" rIns="90488" bIns="44450"/>
          <a:lstStyle/>
          <a:p>
            <a:pPr marL="342900" indent="-342900" algn="ctr" eaLnBrk="0" hangingPunct="0">
              <a:lnSpc>
                <a:spcPct val="90000"/>
              </a:lnSpc>
              <a:spcBef>
                <a:spcPct val="20000"/>
              </a:spcBef>
            </a:pPr>
            <a:r>
              <a:rPr lang="en-US" sz="2800" dirty="0"/>
              <a:t>FWRI hosts a number of </a:t>
            </a:r>
            <a:r>
              <a:rPr lang="en-US" sz="2800" dirty="0" smtClean="0"/>
              <a:t>websites and map services</a:t>
            </a:r>
          </a:p>
          <a:p>
            <a:pPr marL="342900" indent="-342900" algn="ctr" eaLnBrk="0" hangingPunct="0">
              <a:lnSpc>
                <a:spcPct val="90000"/>
              </a:lnSpc>
              <a:spcBef>
                <a:spcPct val="20000"/>
              </a:spcBef>
            </a:pPr>
            <a:r>
              <a:rPr lang="en-US" sz="2800" dirty="0" smtClean="0"/>
              <a:t>for oil spill contingency planning</a:t>
            </a:r>
          </a:p>
          <a:p>
            <a:pPr marL="342900" indent="-342900" algn="ctr" eaLnBrk="0" hangingPunct="0">
              <a:lnSpc>
                <a:spcPct val="90000"/>
              </a:lnSpc>
              <a:spcBef>
                <a:spcPct val="20000"/>
              </a:spcBef>
            </a:pPr>
            <a:endParaRPr lang="en-US" sz="2800" dirty="0"/>
          </a:p>
          <a:p>
            <a:pPr marL="342900" indent="-342900" algn="ctr" eaLnBrk="0" hangingPunct="0">
              <a:lnSpc>
                <a:spcPct val="90000"/>
              </a:lnSpc>
              <a:spcBef>
                <a:spcPct val="20000"/>
              </a:spcBef>
            </a:pPr>
            <a:r>
              <a:rPr lang="en-US" sz="2400" dirty="0" smtClean="0"/>
              <a:t>Digital ACP “Home”</a:t>
            </a:r>
            <a:endParaRPr lang="en-US" sz="2400" dirty="0"/>
          </a:p>
          <a:p>
            <a:pPr marL="342900" indent="-342900" algn="ctr" eaLnBrk="0" hangingPunct="0">
              <a:lnSpc>
                <a:spcPct val="90000"/>
              </a:lnSpc>
              <a:spcBef>
                <a:spcPct val="20000"/>
              </a:spcBef>
            </a:pPr>
            <a:r>
              <a:rPr lang="en-US" sz="2800" dirty="0" smtClean="0">
                <a:hlinkClick r:id="rId3"/>
              </a:rPr>
              <a:t>http://ocean.floridamarine.org/acp</a:t>
            </a:r>
            <a:endParaRPr lang="en-US" sz="2800" dirty="0" smtClean="0"/>
          </a:p>
          <a:p>
            <a:pPr marL="342900" indent="-342900" algn="ctr" eaLnBrk="0" hangingPunct="0">
              <a:lnSpc>
                <a:spcPct val="90000"/>
              </a:lnSpc>
              <a:spcBef>
                <a:spcPct val="20000"/>
              </a:spcBef>
            </a:pPr>
            <a:r>
              <a:rPr lang="en-US" sz="2400" dirty="0" smtClean="0"/>
              <a:t>All </a:t>
            </a:r>
            <a:r>
              <a:rPr lang="en-US" sz="2400" dirty="0"/>
              <a:t>of the available </a:t>
            </a:r>
            <a:r>
              <a:rPr lang="en-US" sz="2400" dirty="0" smtClean="0"/>
              <a:t>Digital ACP websites are linked here</a:t>
            </a:r>
            <a:endParaRPr lang="en-US" sz="2400" dirty="0"/>
          </a:p>
          <a:p>
            <a:pPr marL="342900" indent="-342900" algn="ctr" eaLnBrk="0" hangingPunct="0">
              <a:lnSpc>
                <a:spcPct val="90000"/>
              </a:lnSpc>
              <a:spcBef>
                <a:spcPct val="20000"/>
              </a:spcBef>
            </a:pPr>
            <a:endParaRPr lang="en-US" sz="2400" dirty="0">
              <a:solidFill>
                <a:srgbClr val="FFFF00"/>
              </a:solidFill>
            </a:endParaRPr>
          </a:p>
          <a:p>
            <a:pPr marL="342900" indent="-342900" algn="ctr" eaLnBrk="0" hangingPunct="0">
              <a:lnSpc>
                <a:spcPct val="90000"/>
              </a:lnSpc>
              <a:spcBef>
                <a:spcPct val="20000"/>
              </a:spcBef>
            </a:pPr>
            <a:r>
              <a:rPr lang="en-US" sz="2400" dirty="0"/>
              <a:t>GIS </a:t>
            </a:r>
            <a:r>
              <a:rPr lang="en-US" sz="2400" dirty="0" smtClean="0"/>
              <a:t>Internet Map Services &gt; Oil Spill GRP Enterprise GIS Data</a:t>
            </a:r>
            <a:endParaRPr lang="en-US" sz="2400" dirty="0"/>
          </a:p>
          <a:p>
            <a:pPr marL="342900" indent="-342900" algn="ctr" eaLnBrk="0" hangingPunct="0">
              <a:lnSpc>
                <a:spcPct val="90000"/>
              </a:lnSpc>
              <a:spcBef>
                <a:spcPct val="20000"/>
              </a:spcBef>
            </a:pPr>
            <a:r>
              <a:rPr lang="en-US" sz="2800" dirty="0" smtClean="0">
                <a:hlinkClick r:id="rId4"/>
              </a:rPr>
              <a:t>http</a:t>
            </a:r>
            <a:r>
              <a:rPr lang="en-US" sz="2800" dirty="0">
                <a:hlinkClick r:id="rId4"/>
              </a:rPr>
              <a:t>://</a:t>
            </a:r>
            <a:r>
              <a:rPr lang="en-US" sz="2800" dirty="0" smtClean="0">
                <a:hlinkClick r:id="rId4"/>
              </a:rPr>
              <a:t>ocean.floridamarine.org/acpgrp</a:t>
            </a:r>
            <a:endParaRPr lang="en-US" sz="2800" dirty="0" smtClean="0"/>
          </a:p>
          <a:p>
            <a:pPr marL="342900" indent="-342900" algn="ctr" eaLnBrk="0" hangingPunct="0">
              <a:lnSpc>
                <a:spcPct val="90000"/>
              </a:lnSpc>
              <a:spcBef>
                <a:spcPct val="20000"/>
              </a:spcBef>
            </a:pPr>
            <a:endParaRPr lang="en-US" sz="2800" dirty="0" smtClean="0"/>
          </a:p>
          <a:p>
            <a:pPr marL="342900" indent="-342900" algn="ctr" eaLnBrk="0" hangingPunct="0">
              <a:lnSpc>
                <a:spcPct val="90000"/>
              </a:lnSpc>
              <a:spcBef>
                <a:spcPct val="20000"/>
              </a:spcBef>
            </a:pPr>
            <a:r>
              <a:rPr lang="en-US" sz="2400" dirty="0" smtClean="0"/>
              <a:t>New 2012 TIPS! (in PDF)</a:t>
            </a:r>
          </a:p>
          <a:p>
            <a:pPr marL="342900" indent="-342900" algn="ctr" eaLnBrk="0" hangingPunct="0">
              <a:lnSpc>
                <a:spcPct val="90000"/>
              </a:lnSpc>
              <a:spcBef>
                <a:spcPct val="20000"/>
              </a:spcBef>
            </a:pPr>
            <a:r>
              <a:rPr lang="en-US" sz="2800" dirty="0" smtClean="0">
                <a:hlinkClick r:id="rId5"/>
              </a:rPr>
              <a:t>http://ocean.floridamarine.org/acp/tips</a:t>
            </a:r>
            <a:endParaRPr lang="en-US" sz="2800" dirty="0" smtClean="0"/>
          </a:p>
          <a:p>
            <a:pPr marL="342900" indent="-342900" algn="ctr" eaLnBrk="0" hangingPunct="0">
              <a:lnSpc>
                <a:spcPct val="90000"/>
              </a:lnSpc>
              <a:spcBef>
                <a:spcPct val="20000"/>
              </a:spcBef>
            </a:pPr>
            <a:endParaRPr lang="en-US" sz="2800" dirty="0" smtClean="0"/>
          </a:p>
          <a:p>
            <a:pPr marL="342900" indent="-342900" algn="ctr" eaLnBrk="0" hangingPunct="0">
              <a:lnSpc>
                <a:spcPct val="90000"/>
              </a:lnSpc>
              <a:spcBef>
                <a:spcPct val="20000"/>
              </a:spcBef>
            </a:pPr>
            <a:endParaRPr lang="en-US" sz="2800" dirty="0"/>
          </a:p>
          <a:p>
            <a:pPr marL="342900" indent="-342900" algn="ctr" eaLnBrk="0" hangingPunct="0">
              <a:lnSpc>
                <a:spcPct val="90000"/>
              </a:lnSpc>
              <a:spcBef>
                <a:spcPct val="20000"/>
              </a:spcBef>
            </a:pPr>
            <a:endParaRPr lang="en-US" sz="2800" dirty="0"/>
          </a:p>
          <a:p>
            <a:pPr marL="342900" indent="-342900" algn="ctr" eaLnBrk="0" hangingPunct="0">
              <a:lnSpc>
                <a:spcPct val="90000"/>
              </a:lnSpc>
              <a:spcBef>
                <a:spcPct val="20000"/>
              </a:spcBef>
              <a:buFontTx/>
              <a:buChar char="•"/>
            </a:pPr>
            <a:endParaRPr lang="en-US" sz="32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752600"/>
          </a:xfrm>
        </p:spPr>
        <p:txBody>
          <a:bodyPr/>
          <a:lstStyle/>
          <a:p>
            <a:pPr marL="342900" indent="-342900" algn="ctr">
              <a:lnSpc>
                <a:spcPct val="90000"/>
              </a:lnSpc>
              <a:spcBef>
                <a:spcPct val="20000"/>
              </a:spcBef>
            </a:pPr>
            <a:r>
              <a:rPr lang="en-US" sz="2800" dirty="0" smtClean="0">
                <a:solidFill>
                  <a:srgbClr val="FFFF00"/>
                </a:solidFill>
                <a:hlinkClick r:id="rId2"/>
              </a:rPr>
              <a:t>Digital ACP “Home”</a:t>
            </a:r>
            <a:r>
              <a:rPr lang="en-US" sz="2800" dirty="0" smtClean="0">
                <a:solidFill>
                  <a:srgbClr val="FFFF00"/>
                </a:solidFill>
              </a:rPr>
              <a:t/>
            </a:r>
            <a:br>
              <a:rPr lang="en-US" sz="2800" dirty="0" smtClean="0">
                <a:solidFill>
                  <a:srgbClr val="FFFF00"/>
                </a:solidFill>
              </a:rPr>
            </a:br>
            <a:r>
              <a:rPr lang="en-US" sz="4000" dirty="0" smtClean="0">
                <a:hlinkClick r:id="rId3"/>
              </a:rPr>
              <a:t>http://ocean.floridamarine.org/acp</a:t>
            </a:r>
            <a:r>
              <a:rPr lang="en-US" sz="4000" dirty="0" smtClean="0"/>
              <a:t/>
            </a:r>
            <a:br>
              <a:rPr lang="en-US" sz="4000" dirty="0" smtClean="0"/>
            </a:br>
            <a:r>
              <a:rPr lang="en-US" sz="2000" dirty="0" smtClean="0"/>
              <a:t>All of the available Digital ACP websites are linked here</a:t>
            </a:r>
            <a:endParaRPr lang="en-US" sz="2000"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49</a:t>
            </a:fld>
            <a:endParaRPr lang="en-US"/>
          </a:p>
        </p:txBody>
      </p:sp>
      <p:pic>
        <p:nvPicPr>
          <p:cNvPr id="6" name="Picture 5" descr="ACP_Home.jpg"/>
          <p:cNvPicPr>
            <a:picLocks noChangeAspect="1"/>
          </p:cNvPicPr>
          <p:nvPr/>
        </p:nvPicPr>
        <p:blipFill>
          <a:blip r:embed="rId4"/>
          <a:stretch>
            <a:fillRect/>
          </a:stretch>
        </p:blipFill>
        <p:spPr>
          <a:xfrm>
            <a:off x="0" y="1524000"/>
            <a:ext cx="9144000" cy="5334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GIS in Spill Response?</a:t>
            </a:r>
            <a:endParaRPr lang="en-US" dirty="0"/>
          </a:p>
        </p:txBody>
      </p:sp>
      <p:sp>
        <p:nvSpPr>
          <p:cNvPr id="5" name="Content Placeholder 4"/>
          <p:cNvSpPr>
            <a:spLocks noGrp="1"/>
          </p:cNvSpPr>
          <p:nvPr>
            <p:ph idx="1"/>
          </p:nvPr>
        </p:nvSpPr>
        <p:spPr>
          <a:xfrm>
            <a:off x="1295400" y="1447800"/>
            <a:ext cx="7467600" cy="4724400"/>
          </a:xfrm>
        </p:spPr>
        <p:txBody>
          <a:bodyPr/>
          <a:lstStyle/>
          <a:p>
            <a:r>
              <a:rPr lang="en-US" dirty="0" smtClean="0"/>
              <a:t>Multipurpose</a:t>
            </a:r>
          </a:p>
          <a:p>
            <a:r>
              <a:rPr lang="en-US" dirty="0" smtClean="0"/>
              <a:t>Multiuser</a:t>
            </a:r>
          </a:p>
          <a:p>
            <a:r>
              <a:rPr lang="en-US" dirty="0" smtClean="0"/>
              <a:t>Easily Shared</a:t>
            </a:r>
          </a:p>
          <a:p>
            <a:r>
              <a:rPr lang="en-US" dirty="0" smtClean="0"/>
              <a:t>Planning Work &gt;&gt;&gt; Feeds Response</a:t>
            </a:r>
          </a:p>
          <a:p>
            <a:r>
              <a:rPr lang="en-US" dirty="0" smtClean="0"/>
              <a:t>GIS data from Geographic Response Plan (GRP) workshops in Florida and surrounding states are used to create NEW GRP maps and then maintained for actual spill responses and exercises</a:t>
            </a:r>
          </a:p>
          <a:p>
            <a:endParaRPr lang="en-US" dirty="0"/>
          </a:p>
        </p:txBody>
      </p:sp>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50</a:t>
            </a:fld>
            <a:endParaRPr lang="en-US"/>
          </a:p>
        </p:txBody>
      </p:sp>
      <p:sp>
        <p:nvSpPr>
          <p:cNvPr id="5" name="TextBox 4"/>
          <p:cNvSpPr txBox="1"/>
          <p:nvPr/>
        </p:nvSpPr>
        <p:spPr>
          <a:xfrm>
            <a:off x="0" y="228600"/>
            <a:ext cx="8915400" cy="1957459"/>
          </a:xfrm>
          <a:prstGeom prst="rect">
            <a:avLst/>
          </a:prstGeom>
          <a:noFill/>
        </p:spPr>
        <p:txBody>
          <a:bodyPr wrap="square" rtlCol="0">
            <a:spAutoFit/>
          </a:bodyPr>
          <a:lstStyle/>
          <a:p>
            <a:pPr algn="ctr"/>
            <a:r>
              <a:rPr lang="en-US" sz="2400" dirty="0" smtClean="0"/>
              <a:t>GRP Web Mapping Application – Flex – NEW in 2012</a:t>
            </a:r>
          </a:p>
          <a:p>
            <a:pPr algn="ctr"/>
            <a:endParaRPr lang="en-US" sz="900" dirty="0" smtClean="0"/>
          </a:p>
          <a:p>
            <a:pPr algn="ctr"/>
            <a:r>
              <a:rPr lang="en-US" sz="2400" dirty="0" smtClean="0">
                <a:hlinkClick r:id="rId2"/>
              </a:rPr>
              <a:t>http://ocean.floridamarine.org/ACPGRP/GRPViewer/</a:t>
            </a:r>
            <a:endParaRPr lang="en-US" sz="2400" dirty="0" smtClean="0"/>
          </a:p>
          <a:p>
            <a:pPr algn="ctr"/>
            <a:endParaRPr lang="en-US" sz="2400" dirty="0" smtClean="0"/>
          </a:p>
          <a:p>
            <a:pPr algn="ctr"/>
            <a:endParaRPr lang="en-US" sz="2400" dirty="0"/>
          </a:p>
        </p:txBody>
      </p:sp>
      <p:pic>
        <p:nvPicPr>
          <p:cNvPr id="7" name="Picture 6" descr="ACPGRP_Flex_App.jpg"/>
          <p:cNvPicPr>
            <a:picLocks noChangeAspect="1"/>
          </p:cNvPicPr>
          <p:nvPr/>
        </p:nvPicPr>
        <p:blipFill>
          <a:blip r:embed="rId3"/>
          <a:stretch>
            <a:fillRect/>
          </a:stretch>
        </p:blipFill>
        <p:spPr>
          <a:xfrm>
            <a:off x="0" y="1346200"/>
            <a:ext cx="9144000" cy="55118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51</a:t>
            </a:fld>
            <a:endParaRPr lang="en-US"/>
          </a:p>
        </p:txBody>
      </p:sp>
      <p:pic>
        <p:nvPicPr>
          <p:cNvPr id="7" name="Picture 6" descr="ACPGRP_Daytona_Beach.jpg"/>
          <p:cNvPicPr>
            <a:picLocks noChangeAspect="1"/>
          </p:cNvPicPr>
          <p:nvPr/>
        </p:nvPicPr>
        <p:blipFill>
          <a:blip r:embed="rId2"/>
          <a:stretch>
            <a:fillRect/>
          </a:stretch>
        </p:blipFill>
        <p:spPr>
          <a:xfrm>
            <a:off x="0" y="152400"/>
            <a:ext cx="9144000" cy="6705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52</a:t>
            </a:fld>
            <a:endParaRPr lang="en-US"/>
          </a:p>
        </p:txBody>
      </p:sp>
      <p:pic>
        <p:nvPicPr>
          <p:cNvPr id="3" name="Picture 2" descr="ACPGRPDaytona_Nautical.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53</a:t>
            </a:fld>
            <a:endParaRPr lang="en-US"/>
          </a:p>
        </p:txBody>
      </p:sp>
      <p:pic>
        <p:nvPicPr>
          <p:cNvPr id="3" name="Picture 2" descr="ACPGRP_Daytona_Beach_BIN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CPGRP_TIPS.jpg"/>
          <p:cNvPicPr>
            <a:picLocks noChangeAspect="1"/>
          </p:cNvPicPr>
          <p:nvPr/>
        </p:nvPicPr>
        <p:blipFill>
          <a:blip r:embed="rId2"/>
          <a:stretch>
            <a:fillRect/>
          </a:stretch>
        </p:blipFill>
        <p:spPr>
          <a:xfrm>
            <a:off x="228600" y="2971800"/>
            <a:ext cx="4000324" cy="2630516"/>
          </a:xfrm>
          <a:prstGeom prst="rect">
            <a:avLst/>
          </a:prstGeom>
        </p:spPr>
      </p:pic>
      <p:sp>
        <p:nvSpPr>
          <p:cNvPr id="46083" name="Rectangle 6"/>
          <p:cNvSpPr>
            <a:spLocks noChangeArrowheads="1"/>
          </p:cNvSpPr>
          <p:nvPr/>
        </p:nvSpPr>
        <p:spPr bwMode="auto">
          <a:xfrm>
            <a:off x="0" y="228600"/>
            <a:ext cx="9144000" cy="838200"/>
          </a:xfrm>
          <a:prstGeom prst="rect">
            <a:avLst/>
          </a:prstGeom>
          <a:noFill/>
          <a:ln w="9525">
            <a:noFill/>
            <a:miter lim="800000"/>
            <a:headEnd/>
            <a:tailEnd/>
          </a:ln>
        </p:spPr>
        <p:txBody>
          <a:bodyPr/>
          <a:lstStyle/>
          <a:p>
            <a:pPr algn="ctr"/>
            <a:r>
              <a:rPr lang="en-US" sz="4400" b="1" dirty="0" smtClean="0">
                <a:solidFill>
                  <a:schemeClr val="tx2"/>
                </a:solidFill>
              </a:rPr>
              <a:t>2012 FL TIPS</a:t>
            </a:r>
            <a:endParaRPr lang="en-US" sz="4400" b="1" dirty="0">
              <a:solidFill>
                <a:schemeClr val="tx2"/>
              </a:solidFill>
            </a:endParaRPr>
          </a:p>
        </p:txBody>
      </p:sp>
      <p:sp>
        <p:nvSpPr>
          <p:cNvPr id="46084" name="Text Box 4"/>
          <p:cNvSpPr txBox="1">
            <a:spLocks noChangeArrowheads="1"/>
          </p:cNvSpPr>
          <p:nvPr/>
        </p:nvSpPr>
        <p:spPr bwMode="auto">
          <a:xfrm>
            <a:off x="7010400" y="1295400"/>
            <a:ext cx="2057400" cy="4708981"/>
          </a:xfrm>
          <a:prstGeom prst="rect">
            <a:avLst/>
          </a:prstGeom>
          <a:noFill/>
          <a:ln w="9525">
            <a:noFill/>
            <a:miter lim="800000"/>
            <a:headEnd/>
            <a:tailEnd/>
          </a:ln>
          <a:effectLst/>
        </p:spPr>
        <p:txBody>
          <a:bodyPr wrap="square">
            <a:spAutoFit/>
          </a:bodyPr>
          <a:lstStyle/>
          <a:p>
            <a:pPr algn="ctr">
              <a:spcBef>
                <a:spcPct val="50000"/>
              </a:spcBef>
            </a:pPr>
            <a:r>
              <a:rPr lang="en-US" sz="2000" b="1" dirty="0" smtClean="0"/>
              <a:t>Include:</a:t>
            </a:r>
          </a:p>
          <a:p>
            <a:pPr algn="ctr">
              <a:spcBef>
                <a:spcPct val="50000"/>
              </a:spcBef>
            </a:pPr>
            <a:r>
              <a:rPr lang="en-US" sz="2000" b="1" dirty="0" smtClean="0"/>
              <a:t>Background Science</a:t>
            </a:r>
          </a:p>
          <a:p>
            <a:pPr algn="ctr">
              <a:spcBef>
                <a:spcPct val="50000"/>
              </a:spcBef>
            </a:pPr>
            <a:r>
              <a:rPr lang="en-US" sz="2000" b="1" dirty="0" smtClean="0"/>
              <a:t>Inlet Summary</a:t>
            </a:r>
          </a:p>
          <a:p>
            <a:pPr algn="ctr">
              <a:spcBef>
                <a:spcPct val="50000"/>
              </a:spcBef>
            </a:pPr>
            <a:r>
              <a:rPr lang="en-US" sz="2000" b="1" dirty="0" smtClean="0"/>
              <a:t>Aerial </a:t>
            </a:r>
            <a:r>
              <a:rPr lang="en-US" sz="2000" b="1" dirty="0" err="1" smtClean="0"/>
              <a:t>Basemap</a:t>
            </a:r>
            <a:endParaRPr lang="en-US" sz="2000" b="1" dirty="0" smtClean="0"/>
          </a:p>
          <a:p>
            <a:pPr algn="ctr">
              <a:spcBef>
                <a:spcPct val="50000"/>
              </a:spcBef>
            </a:pPr>
            <a:r>
              <a:rPr lang="en-US" sz="2000" b="1" dirty="0" smtClean="0"/>
              <a:t>Total Boom</a:t>
            </a:r>
          </a:p>
          <a:p>
            <a:pPr algn="ctr">
              <a:spcBef>
                <a:spcPct val="50000"/>
              </a:spcBef>
            </a:pPr>
            <a:r>
              <a:rPr lang="en-US" sz="2000" b="1" dirty="0" smtClean="0"/>
              <a:t>Collection Points</a:t>
            </a:r>
          </a:p>
          <a:p>
            <a:pPr algn="ctr">
              <a:spcBef>
                <a:spcPct val="50000"/>
              </a:spcBef>
            </a:pPr>
            <a:r>
              <a:rPr lang="en-US" sz="2000" b="1" dirty="0" err="1" smtClean="0"/>
              <a:t>Curremt</a:t>
            </a:r>
            <a:r>
              <a:rPr lang="en-US" sz="2000" b="1" dirty="0" smtClean="0"/>
              <a:t> Velocities</a:t>
            </a:r>
          </a:p>
          <a:p>
            <a:pPr algn="ctr">
              <a:spcBef>
                <a:spcPct val="50000"/>
              </a:spcBef>
            </a:pPr>
            <a:r>
              <a:rPr lang="en-US" sz="2000" b="1" dirty="0" smtClean="0"/>
              <a:t>GIS Data</a:t>
            </a:r>
          </a:p>
          <a:p>
            <a:pPr algn="ctr">
              <a:spcBef>
                <a:spcPct val="50000"/>
              </a:spcBef>
            </a:pPr>
            <a:r>
              <a:rPr lang="en-US" sz="2000" b="1" dirty="0" smtClean="0"/>
              <a:t>Map Service</a:t>
            </a:r>
            <a:endParaRPr lang="en-US" sz="2000" b="1" dirty="0"/>
          </a:p>
        </p:txBody>
      </p:sp>
      <p:sp>
        <p:nvSpPr>
          <p:cNvPr id="12" name="TextBox 11"/>
          <p:cNvSpPr txBox="1"/>
          <p:nvPr/>
        </p:nvSpPr>
        <p:spPr>
          <a:xfrm>
            <a:off x="76200" y="6096000"/>
            <a:ext cx="8915400" cy="904863"/>
          </a:xfrm>
          <a:prstGeom prst="rect">
            <a:avLst/>
          </a:prstGeom>
          <a:noFill/>
        </p:spPr>
        <p:txBody>
          <a:bodyPr wrap="square" rtlCol="0">
            <a:spAutoFit/>
          </a:bodyPr>
          <a:lstStyle/>
          <a:p>
            <a:pPr algn="ctr"/>
            <a:r>
              <a:rPr lang="en-US" sz="2400" dirty="0" smtClean="0">
                <a:hlinkClick r:id="rId3"/>
              </a:rPr>
              <a:t>http://ocean.floridamarine.org/acp/tips</a:t>
            </a:r>
            <a:endParaRPr lang="en-US" sz="2400" dirty="0" smtClean="0"/>
          </a:p>
          <a:p>
            <a:pPr algn="ctr"/>
            <a:endParaRPr lang="en-US" sz="2400" dirty="0"/>
          </a:p>
        </p:txBody>
      </p:sp>
      <p:pic>
        <p:nvPicPr>
          <p:cNvPr id="13" name="Picture 12" descr="Fig49.jpg"/>
          <p:cNvPicPr>
            <a:picLocks noChangeAspect="1"/>
          </p:cNvPicPr>
          <p:nvPr/>
        </p:nvPicPr>
        <p:blipFill>
          <a:blip r:embed="rId4"/>
          <a:srcRect/>
          <a:stretch>
            <a:fillRect/>
          </a:stretch>
        </p:blipFill>
        <p:spPr bwMode="auto">
          <a:xfrm>
            <a:off x="152400" y="914400"/>
            <a:ext cx="1905000" cy="1657235"/>
          </a:xfrm>
          <a:prstGeom prst="rect">
            <a:avLst/>
          </a:prstGeom>
          <a:noFill/>
          <a:ln w="9525">
            <a:noFill/>
            <a:miter lim="800000"/>
            <a:headEnd/>
            <a:tailEnd/>
          </a:ln>
          <a:effectLst>
            <a:outerShdw dist="88900" dir="2700000" rotWithShape="0">
              <a:srgbClr val="0C1167"/>
            </a:outerShdw>
          </a:effectLst>
        </p:spPr>
      </p:pic>
      <p:pic>
        <p:nvPicPr>
          <p:cNvPr id="14" name="Picture 2" descr="Fig19-EbbTidalDeltaModel.jpg"/>
          <p:cNvPicPr>
            <a:picLocks noChangeAspect="1"/>
          </p:cNvPicPr>
          <p:nvPr/>
        </p:nvPicPr>
        <p:blipFill>
          <a:blip r:embed="rId5"/>
          <a:srcRect/>
          <a:stretch>
            <a:fillRect/>
          </a:stretch>
        </p:blipFill>
        <p:spPr bwMode="auto">
          <a:xfrm>
            <a:off x="2133600" y="1219200"/>
            <a:ext cx="1497785" cy="1066800"/>
          </a:xfrm>
          <a:prstGeom prst="rect">
            <a:avLst/>
          </a:prstGeom>
          <a:noFill/>
          <a:ln w="9525">
            <a:noFill/>
            <a:miter lim="800000"/>
            <a:headEnd/>
            <a:tailEnd/>
          </a:ln>
          <a:effectLst>
            <a:outerShdw dist="101600" dir="2700000" rotWithShape="0">
              <a:srgbClr val="0C1167"/>
            </a:outerShdw>
          </a:effectLst>
        </p:spPr>
      </p:pic>
      <p:pic>
        <p:nvPicPr>
          <p:cNvPr id="15" name="Picture 3" descr="St Augustine.jpg"/>
          <p:cNvPicPr>
            <a:picLocks noChangeAspect="1"/>
          </p:cNvPicPr>
          <p:nvPr/>
        </p:nvPicPr>
        <p:blipFill>
          <a:blip r:embed="rId6"/>
          <a:srcRect/>
          <a:stretch>
            <a:fillRect/>
          </a:stretch>
        </p:blipFill>
        <p:spPr bwMode="auto">
          <a:xfrm>
            <a:off x="5257800" y="4648200"/>
            <a:ext cx="1905000" cy="1471715"/>
          </a:xfrm>
          <a:prstGeom prst="rect">
            <a:avLst/>
          </a:prstGeom>
          <a:noFill/>
          <a:ln w="9525">
            <a:noFill/>
            <a:miter lim="800000"/>
            <a:headEnd/>
            <a:tailEnd/>
          </a:ln>
        </p:spPr>
      </p:pic>
      <p:pic>
        <p:nvPicPr>
          <p:cNvPr id="18" name="Picture 17" descr="Table1.jpg"/>
          <p:cNvPicPr>
            <a:picLocks noChangeAspect="1"/>
          </p:cNvPicPr>
          <p:nvPr/>
        </p:nvPicPr>
        <p:blipFill>
          <a:blip r:embed="rId7"/>
          <a:srcRect/>
          <a:stretch>
            <a:fillRect/>
          </a:stretch>
        </p:blipFill>
        <p:spPr bwMode="auto">
          <a:xfrm>
            <a:off x="3810000" y="990600"/>
            <a:ext cx="1697765" cy="1742174"/>
          </a:xfrm>
          <a:prstGeom prst="rect">
            <a:avLst/>
          </a:prstGeom>
          <a:noFill/>
          <a:ln w="9525">
            <a:noFill/>
            <a:miter lim="800000"/>
            <a:headEnd/>
            <a:tailEnd/>
          </a:ln>
          <a:effectLst>
            <a:outerShdw dist="88900" dir="2700000" rotWithShape="0">
              <a:srgbClr val="0C1167"/>
            </a:outerShdw>
          </a:effectLst>
        </p:spPr>
      </p:pic>
      <p:pic>
        <p:nvPicPr>
          <p:cNvPr id="20" name="Picture 3" descr="St Augustine.jpg"/>
          <p:cNvPicPr>
            <a:picLocks noChangeAspect="1"/>
          </p:cNvPicPr>
          <p:nvPr/>
        </p:nvPicPr>
        <p:blipFill>
          <a:blip r:embed="rId8"/>
          <a:srcRect/>
          <a:stretch>
            <a:fillRect/>
          </a:stretch>
        </p:blipFill>
        <p:spPr bwMode="auto">
          <a:xfrm>
            <a:off x="5791200" y="1143000"/>
            <a:ext cx="1295400" cy="1771315"/>
          </a:xfrm>
          <a:prstGeom prst="rect">
            <a:avLst/>
          </a:prstGeom>
          <a:noFill/>
          <a:ln w="9525">
            <a:noFill/>
            <a:miter lim="800000"/>
            <a:headEnd/>
            <a:tailEnd/>
          </a:ln>
          <a:effectLst>
            <a:outerShdw dist="88900" dir="2700000" rotWithShape="0">
              <a:srgbClr val="0C1167"/>
            </a:outerShdw>
          </a:effectLst>
        </p:spPr>
      </p:pic>
      <p:pic>
        <p:nvPicPr>
          <p:cNvPr id="21" name="Picture 2" descr="Strategy_18_Bahia Honda Channel.jpg"/>
          <p:cNvPicPr>
            <a:picLocks noChangeAspect="1"/>
          </p:cNvPicPr>
          <p:nvPr/>
        </p:nvPicPr>
        <p:blipFill>
          <a:blip r:embed="rId9"/>
          <a:srcRect/>
          <a:stretch>
            <a:fillRect/>
          </a:stretch>
        </p:blipFill>
        <p:spPr bwMode="auto">
          <a:xfrm>
            <a:off x="4343400" y="2895600"/>
            <a:ext cx="1276350" cy="1746766"/>
          </a:xfrm>
          <a:prstGeom prst="rect">
            <a:avLst/>
          </a:prstGeom>
          <a:noFill/>
          <a:ln w="9525">
            <a:noFill/>
            <a:miter lim="800000"/>
            <a:headEnd/>
            <a:tailEnd/>
          </a:ln>
          <a:effectLst>
            <a:outerShdw dist="88900" dir="2700000" rotWithShape="0">
              <a:srgbClr val="0C1167"/>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55</a:t>
            </a:fld>
            <a:endParaRPr lang="en-US"/>
          </a:p>
        </p:txBody>
      </p:sp>
      <p:sp>
        <p:nvSpPr>
          <p:cNvPr id="4" name="TextBox 3"/>
          <p:cNvSpPr txBox="1"/>
          <p:nvPr/>
        </p:nvSpPr>
        <p:spPr>
          <a:xfrm>
            <a:off x="0" y="304800"/>
            <a:ext cx="8915400" cy="904863"/>
          </a:xfrm>
          <a:prstGeom prst="rect">
            <a:avLst/>
          </a:prstGeom>
          <a:noFill/>
        </p:spPr>
        <p:txBody>
          <a:bodyPr wrap="square" rtlCol="0">
            <a:spAutoFit/>
          </a:bodyPr>
          <a:lstStyle/>
          <a:p>
            <a:pPr algn="ctr"/>
            <a:r>
              <a:rPr lang="en-US" sz="2400" dirty="0" smtClean="0"/>
              <a:t>TIPS and GRP Booming Strategies in the Web Mapping Application</a:t>
            </a:r>
          </a:p>
          <a:p>
            <a:pPr algn="ctr"/>
            <a:r>
              <a:rPr lang="en-US" sz="2400" dirty="0" smtClean="0"/>
              <a:t>http://ocean.floridamarine.org/ACPGRP/GRPViewer/</a:t>
            </a:r>
            <a:endParaRPr lang="en-US" sz="2400" dirty="0"/>
          </a:p>
        </p:txBody>
      </p:sp>
      <p:pic>
        <p:nvPicPr>
          <p:cNvPr id="5" name="Picture 4" descr="ACPGRP_GRP_and_TIPS.jpg"/>
          <p:cNvPicPr>
            <a:picLocks noChangeAspect="1"/>
          </p:cNvPicPr>
          <p:nvPr/>
        </p:nvPicPr>
        <p:blipFill>
          <a:blip r:embed="rId2"/>
          <a:stretch>
            <a:fillRect/>
          </a:stretch>
        </p:blipFill>
        <p:spPr>
          <a:xfrm>
            <a:off x="0" y="1346200"/>
            <a:ext cx="9144000" cy="55118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56</a:t>
            </a:fld>
            <a:endParaRPr lang="en-US"/>
          </a:p>
        </p:txBody>
      </p:sp>
      <p:pic>
        <p:nvPicPr>
          <p:cNvPr id="3" name="Picture 2" descr="Turtle_Nesting.jpg"/>
          <p:cNvPicPr>
            <a:picLocks noChangeAspect="1"/>
          </p:cNvPicPr>
          <p:nvPr/>
        </p:nvPicPr>
        <p:blipFill>
          <a:blip r:embed="rId2"/>
          <a:stretch>
            <a:fillRect/>
          </a:stretch>
        </p:blipFill>
        <p:spPr>
          <a:xfrm>
            <a:off x="330401" y="914400"/>
            <a:ext cx="4165399" cy="3917950"/>
          </a:xfrm>
          <a:prstGeom prst="rect">
            <a:avLst/>
          </a:prstGeom>
        </p:spPr>
      </p:pic>
      <p:pic>
        <p:nvPicPr>
          <p:cNvPr id="4" name="Picture 3" descr="Atl_Right_Whale.jpg"/>
          <p:cNvPicPr>
            <a:picLocks noChangeAspect="1"/>
          </p:cNvPicPr>
          <p:nvPr/>
        </p:nvPicPr>
        <p:blipFill>
          <a:blip r:embed="rId3"/>
          <a:stretch>
            <a:fillRect/>
          </a:stretch>
        </p:blipFill>
        <p:spPr>
          <a:xfrm>
            <a:off x="4800600" y="1333500"/>
            <a:ext cx="4172903" cy="2933700"/>
          </a:xfrm>
          <a:prstGeom prst="rect">
            <a:avLst/>
          </a:prstGeom>
        </p:spPr>
      </p:pic>
      <p:sp>
        <p:nvSpPr>
          <p:cNvPr id="5" name="TextBox 4"/>
          <p:cNvSpPr txBox="1"/>
          <p:nvPr/>
        </p:nvSpPr>
        <p:spPr>
          <a:xfrm>
            <a:off x="0" y="304800"/>
            <a:ext cx="8915400" cy="904863"/>
          </a:xfrm>
          <a:prstGeom prst="rect">
            <a:avLst/>
          </a:prstGeom>
          <a:noFill/>
        </p:spPr>
        <p:txBody>
          <a:bodyPr wrap="square" rtlCol="0">
            <a:spAutoFit/>
          </a:bodyPr>
          <a:lstStyle/>
          <a:p>
            <a:pPr algn="ctr"/>
            <a:r>
              <a:rPr lang="en-US" sz="2400" dirty="0" smtClean="0"/>
              <a:t>Primary IODRP Wildlife Challenges</a:t>
            </a:r>
          </a:p>
          <a:p>
            <a:pPr algn="ctr"/>
            <a:endParaRPr lang="en-US" sz="2400" dirty="0"/>
          </a:p>
        </p:txBody>
      </p:sp>
      <p:sp>
        <p:nvSpPr>
          <p:cNvPr id="6" name="TextBox 5"/>
          <p:cNvSpPr txBox="1"/>
          <p:nvPr/>
        </p:nvSpPr>
        <p:spPr>
          <a:xfrm>
            <a:off x="762000" y="4953000"/>
            <a:ext cx="3276600" cy="1643527"/>
          </a:xfrm>
          <a:prstGeom prst="rect">
            <a:avLst/>
          </a:prstGeom>
          <a:noFill/>
        </p:spPr>
        <p:txBody>
          <a:bodyPr wrap="square" rtlCol="0">
            <a:spAutoFit/>
          </a:bodyPr>
          <a:lstStyle/>
          <a:p>
            <a:pPr algn="ctr"/>
            <a:r>
              <a:rPr lang="en-US" sz="2400" dirty="0" smtClean="0"/>
              <a:t>&gt; 65% of Sea Turtle Nesting Occurs on the East Coast of Florida</a:t>
            </a:r>
          </a:p>
          <a:p>
            <a:pPr algn="ctr"/>
            <a:r>
              <a:rPr lang="en-US" sz="2400" dirty="0" smtClean="0"/>
              <a:t>May - Sept</a:t>
            </a:r>
            <a:endParaRPr lang="en-US" sz="2400" dirty="0"/>
          </a:p>
        </p:txBody>
      </p:sp>
      <p:sp>
        <p:nvSpPr>
          <p:cNvPr id="7" name="TextBox 6"/>
          <p:cNvSpPr txBox="1"/>
          <p:nvPr/>
        </p:nvSpPr>
        <p:spPr>
          <a:xfrm>
            <a:off x="5105400" y="4419600"/>
            <a:ext cx="3276600" cy="2529923"/>
          </a:xfrm>
          <a:prstGeom prst="rect">
            <a:avLst/>
          </a:prstGeom>
          <a:noFill/>
        </p:spPr>
        <p:txBody>
          <a:bodyPr wrap="square" rtlCol="0">
            <a:spAutoFit/>
          </a:bodyPr>
          <a:lstStyle/>
          <a:p>
            <a:pPr algn="ctr"/>
            <a:r>
              <a:rPr lang="en-US" sz="2400" dirty="0" smtClean="0"/>
              <a:t>North Atlantic Right Whale Critical Habitat</a:t>
            </a:r>
          </a:p>
          <a:p>
            <a:pPr algn="ctr"/>
            <a:r>
              <a:rPr lang="en-US" sz="2400" dirty="0" smtClean="0"/>
              <a:t>and Mandatory Ship Reporting Area</a:t>
            </a:r>
          </a:p>
          <a:p>
            <a:pPr algn="ctr"/>
            <a:r>
              <a:rPr lang="en-US" sz="2400" dirty="0" smtClean="0"/>
              <a:t>15 Nov to 16 April</a:t>
            </a:r>
          </a:p>
          <a:p>
            <a:pPr algn="ct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57</a:t>
            </a:fld>
            <a:endParaRPr lang="en-US"/>
          </a:p>
        </p:txBody>
      </p:sp>
      <p:sp>
        <p:nvSpPr>
          <p:cNvPr id="3" name="TextBox 2"/>
          <p:cNvSpPr txBox="1"/>
          <p:nvPr/>
        </p:nvSpPr>
        <p:spPr>
          <a:xfrm>
            <a:off x="0" y="228600"/>
            <a:ext cx="9144000" cy="646331"/>
          </a:xfrm>
          <a:prstGeom prst="rect">
            <a:avLst/>
          </a:prstGeom>
          <a:noFill/>
        </p:spPr>
        <p:txBody>
          <a:bodyPr wrap="square" rtlCol="0">
            <a:spAutoFit/>
          </a:bodyPr>
          <a:lstStyle/>
          <a:p>
            <a:pPr algn="ctr"/>
            <a:r>
              <a:rPr lang="en-US" sz="3600" b="1" dirty="0" smtClean="0"/>
              <a:t>ESI Challenges in Planning and Response</a:t>
            </a:r>
            <a:endParaRPr lang="en-US" sz="3600" b="1" dirty="0"/>
          </a:p>
        </p:txBody>
      </p:sp>
      <p:sp>
        <p:nvSpPr>
          <p:cNvPr id="4" name="Content Placeholder 2"/>
          <p:cNvSpPr txBox="1">
            <a:spLocks/>
          </p:cNvSpPr>
          <p:nvPr/>
        </p:nvSpPr>
        <p:spPr>
          <a:xfrm>
            <a:off x="914401" y="914400"/>
            <a:ext cx="8077200" cy="5149849"/>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We learned…ESI Needs to be maintained! 15 YEARS! It’s Embarrassing…</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Tools, Tools, Tools!</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Desktop and Online</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Collaboration in tool development, Fed, State, Local?</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noProof="0" dirty="0" smtClean="0">
                <a:latin typeface="+mj-lt"/>
                <a:cs typeface="Arial" charset="0"/>
              </a:rPr>
              <a:t>Updating, Cartographic Production, Reporting</a:t>
            </a:r>
            <a:endParaRPr kumimoji="0" lang="en-US" sz="2400" b="0" i="0" u="none" strike="noStrike" kern="0" cap="none" spc="0" normalizeH="0" baseline="0" noProof="0" dirty="0" smtClean="0">
              <a:ln>
                <a:noFill/>
              </a:ln>
              <a:solidFill>
                <a:schemeClr val="tx1"/>
              </a:solidFill>
              <a:effectLst/>
              <a:uLnTx/>
              <a:uFillTx/>
              <a:latin typeface="+mj-lt"/>
              <a:ea typeface="ＭＳ Ｐゴシック" pitchFamily="-112" charset="-128"/>
              <a:cs typeface="Arial"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Expansion beyond just oil spill planning and response…</a:t>
            </a:r>
            <a:r>
              <a:rPr kumimoji="0" lang="en-US" sz="2400" b="0" i="0" u="none" strike="noStrike" kern="0" cap="none" spc="0" normalizeH="0" baseline="0" noProof="0" dirty="0" smtClean="0">
                <a:ln>
                  <a:noFill/>
                </a:ln>
                <a:solidFill>
                  <a:schemeClr val="tx1"/>
                </a:solidFill>
                <a:effectLst/>
                <a:uLnTx/>
                <a:uFillTx/>
                <a:latin typeface="+mj-lt"/>
                <a:ea typeface="ＭＳ Ｐゴシック" pitchFamily="-112" charset="-128"/>
                <a:cs typeface="Arial" charset="0"/>
              </a:rPr>
              <a:t>Get the USFWS involved?</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Better education for all…YouTube videos?</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More emphasis on digital vs. hardcopy maps and focus on a decision support system as GIS becomes more mainstream…with cartography! (MAPS!)</a:t>
            </a:r>
          </a:p>
          <a:p>
            <a:pPr marL="342900" marR="0" lvl="0" indent="-342900" algn="l" defTabSz="914400" rtl="0" eaLnBrk="0" fontAlgn="base" latinLnBrk="0" hangingPunct="0">
              <a:lnSpc>
                <a:spcPct val="100000"/>
              </a:lnSpc>
              <a:spcBef>
                <a:spcPct val="20000"/>
              </a:spcBef>
              <a:spcAft>
                <a:spcPct val="0"/>
              </a:spcAft>
              <a:buClrTx/>
              <a:buSzTx/>
              <a:buFont typeface="Wingdings" pitchFamily="-112" charset="2"/>
              <a:buChar char="§"/>
              <a:tabLst/>
              <a:defRPr/>
            </a:pPr>
            <a:r>
              <a:rPr lang="en-US" sz="2400" kern="0" dirty="0" smtClean="0">
                <a:latin typeface="+mj-lt"/>
                <a:cs typeface="Arial" charset="0"/>
              </a:rPr>
              <a:t>Edge match between states?  Funding?  Sources?</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112" charset="-128"/>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58</a:t>
            </a:fld>
            <a:endParaRPr lang="en-US"/>
          </a:p>
        </p:txBody>
      </p:sp>
      <p:sp>
        <p:nvSpPr>
          <p:cNvPr id="5" name="TextBox 4"/>
          <p:cNvSpPr txBox="1"/>
          <p:nvPr/>
        </p:nvSpPr>
        <p:spPr>
          <a:xfrm>
            <a:off x="0" y="304800"/>
            <a:ext cx="8915400" cy="1027974"/>
          </a:xfrm>
          <a:prstGeom prst="rect">
            <a:avLst/>
          </a:prstGeom>
          <a:noFill/>
        </p:spPr>
        <p:txBody>
          <a:bodyPr wrap="square" rtlCol="0">
            <a:spAutoFit/>
          </a:bodyPr>
          <a:lstStyle/>
          <a:p>
            <a:pPr algn="ctr"/>
            <a:r>
              <a:rPr lang="en-US" sz="3200" b="1" dirty="0" smtClean="0"/>
              <a:t>ACP and GRP Update Schedule</a:t>
            </a:r>
          </a:p>
          <a:p>
            <a:pPr algn="ctr"/>
            <a:endParaRPr lang="en-US" sz="2400" dirty="0"/>
          </a:p>
        </p:txBody>
      </p:sp>
      <p:sp>
        <p:nvSpPr>
          <p:cNvPr id="8" name="Rectangle 7"/>
          <p:cNvSpPr/>
          <p:nvPr/>
        </p:nvSpPr>
        <p:spPr>
          <a:xfrm>
            <a:off x="609600" y="914400"/>
            <a:ext cx="7620000" cy="6629507"/>
          </a:xfrm>
          <a:prstGeom prst="rect">
            <a:avLst/>
          </a:prstGeom>
        </p:spPr>
        <p:txBody>
          <a:bodyPr wrap="square">
            <a:spAutoFit/>
          </a:bodyPr>
          <a:lstStyle/>
          <a:p>
            <a:pPr algn="ctr"/>
            <a:r>
              <a:rPr lang="en-US" sz="2400" b="1" dirty="0" smtClean="0"/>
              <a:t>GRP GIS Digitizing For:  </a:t>
            </a:r>
          </a:p>
          <a:p>
            <a:endParaRPr lang="en-US" sz="2400" dirty="0" smtClean="0"/>
          </a:p>
          <a:p>
            <a:pPr algn="ctr"/>
            <a:r>
              <a:rPr lang="en-US" sz="2400" dirty="0" smtClean="0"/>
              <a:t>Sector Key West GIS:   Done</a:t>
            </a:r>
          </a:p>
          <a:p>
            <a:pPr algn="ctr"/>
            <a:r>
              <a:rPr lang="en-US" sz="2400" dirty="0" smtClean="0"/>
              <a:t> </a:t>
            </a:r>
            <a:r>
              <a:rPr lang="en-US" sz="1800" dirty="0" smtClean="0"/>
              <a:t>Document: May 01, 2012</a:t>
            </a:r>
          </a:p>
          <a:p>
            <a:pPr algn="ctr"/>
            <a:r>
              <a:rPr lang="en-US" sz="2400" dirty="0" smtClean="0"/>
              <a:t>Sector Miami GIS:    Done</a:t>
            </a:r>
          </a:p>
          <a:p>
            <a:pPr algn="ctr"/>
            <a:r>
              <a:rPr lang="en-US" sz="1800" dirty="0" smtClean="0"/>
              <a:t>Document: Aug 01, 2012</a:t>
            </a:r>
            <a:r>
              <a:rPr lang="en-US" sz="2400" dirty="0" smtClean="0"/>
              <a:t> </a:t>
            </a:r>
          </a:p>
          <a:p>
            <a:pPr algn="ctr"/>
            <a:r>
              <a:rPr lang="en-US" sz="2400" dirty="0" smtClean="0"/>
              <a:t>Sectors Jacksonville and St. Petersburg:  Jul 01, 2012</a:t>
            </a:r>
          </a:p>
          <a:p>
            <a:pPr algn="ctr"/>
            <a:r>
              <a:rPr lang="en-US" sz="1800" dirty="0" smtClean="0"/>
              <a:t>Documents: Sep 01, 2012</a:t>
            </a:r>
          </a:p>
          <a:p>
            <a:pPr algn="ctr"/>
            <a:r>
              <a:rPr lang="en-US" sz="2400" b="1" dirty="0" smtClean="0"/>
              <a:t>Fully Updated Digital ACPs  (Docs/Maps/Disk/Web)</a:t>
            </a:r>
          </a:p>
          <a:p>
            <a:pPr algn="ctr"/>
            <a:r>
              <a:rPr lang="en-US" sz="2400" dirty="0" smtClean="0"/>
              <a:t>(if all submissions are in on time)</a:t>
            </a:r>
            <a:endParaRPr lang="en-US" sz="2400" b="1" dirty="0" smtClean="0"/>
          </a:p>
          <a:p>
            <a:pPr algn="ctr"/>
            <a:r>
              <a:rPr lang="en-US" sz="2800" b="1" dirty="0" smtClean="0"/>
              <a:t>October 01, 2012</a:t>
            </a:r>
          </a:p>
          <a:p>
            <a:pPr algn="ctr"/>
            <a:r>
              <a:rPr lang="en-US" sz="2400" dirty="0" smtClean="0"/>
              <a:t>Sector Mobile – Just started April 2012…</a:t>
            </a:r>
          </a:p>
          <a:p>
            <a:pPr algn="ctr"/>
            <a:r>
              <a:rPr lang="en-US" sz="2400" dirty="0" smtClean="0"/>
              <a:t>Panhandle ESI Almost Done</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59</a:t>
            </a:fld>
            <a:endParaRPr lang="en-US"/>
          </a:p>
        </p:txBody>
      </p:sp>
      <p:sp>
        <p:nvSpPr>
          <p:cNvPr id="3" name="TextBox 2"/>
          <p:cNvSpPr txBox="1"/>
          <p:nvPr/>
        </p:nvSpPr>
        <p:spPr>
          <a:xfrm>
            <a:off x="0" y="304800"/>
            <a:ext cx="8915400" cy="1027974"/>
          </a:xfrm>
          <a:prstGeom prst="rect">
            <a:avLst/>
          </a:prstGeom>
          <a:noFill/>
        </p:spPr>
        <p:txBody>
          <a:bodyPr wrap="square" rtlCol="0">
            <a:spAutoFit/>
          </a:bodyPr>
          <a:lstStyle/>
          <a:p>
            <a:pPr algn="ctr"/>
            <a:r>
              <a:rPr lang="en-US" sz="3200" b="1" dirty="0" smtClean="0"/>
              <a:t>Breakout Questions</a:t>
            </a:r>
            <a:endParaRPr lang="en-US" sz="3200" b="1" dirty="0" smtClean="0"/>
          </a:p>
          <a:p>
            <a:pPr algn="ctr"/>
            <a:endParaRPr lang="en-US" sz="2400" dirty="0"/>
          </a:p>
        </p:txBody>
      </p:sp>
      <p:sp>
        <p:nvSpPr>
          <p:cNvPr id="4" name="TextBox 3"/>
          <p:cNvSpPr txBox="1"/>
          <p:nvPr/>
        </p:nvSpPr>
        <p:spPr>
          <a:xfrm>
            <a:off x="990600" y="1366421"/>
            <a:ext cx="7315200" cy="5262979"/>
          </a:xfrm>
          <a:prstGeom prst="rect">
            <a:avLst/>
          </a:prstGeom>
          <a:noFill/>
        </p:spPr>
        <p:txBody>
          <a:bodyPr wrap="square" rtlCol="0">
            <a:spAutoFit/>
          </a:bodyPr>
          <a:lstStyle/>
          <a:p>
            <a:pPr algn="ctr"/>
            <a:r>
              <a:rPr lang="en-US" sz="2400" dirty="0" smtClean="0"/>
              <a:t>What is the map/index grid for your GRP maps?</a:t>
            </a:r>
            <a:br>
              <a:rPr lang="en-US" sz="2400" dirty="0" smtClean="0"/>
            </a:br>
            <a:r>
              <a:rPr lang="en-US" sz="2400" dirty="0" smtClean="0"/>
              <a:t/>
            </a:r>
            <a:br>
              <a:rPr lang="en-US" sz="2400" dirty="0" smtClean="0"/>
            </a:br>
            <a:r>
              <a:rPr lang="en-US" sz="2400" dirty="0" smtClean="0"/>
              <a:t>How elaborate is your contingency plan mapping?</a:t>
            </a:r>
            <a:br>
              <a:rPr lang="en-US" sz="2400" dirty="0" smtClean="0"/>
            </a:br>
            <a:r>
              <a:rPr lang="en-US" sz="2400" dirty="0" smtClean="0"/>
              <a:t/>
            </a:r>
            <a:br>
              <a:rPr lang="en-US" sz="2400" dirty="0" smtClean="0"/>
            </a:br>
            <a:r>
              <a:rPr lang="en-US" sz="2400" dirty="0" smtClean="0"/>
              <a:t>Old school black and white?</a:t>
            </a:r>
            <a:br>
              <a:rPr lang="en-US" sz="2400" dirty="0" smtClean="0"/>
            </a:br>
            <a:r>
              <a:rPr lang="en-US" sz="2400" dirty="0" smtClean="0"/>
              <a:t/>
            </a:r>
            <a:br>
              <a:rPr lang="en-US" sz="2400" dirty="0" smtClean="0"/>
            </a:br>
            <a:r>
              <a:rPr lang="en-US" sz="2400" dirty="0" smtClean="0"/>
              <a:t>"ESI-like" color maps?</a:t>
            </a:r>
            <a:br>
              <a:rPr lang="en-US" sz="2400" dirty="0" smtClean="0"/>
            </a:br>
            <a:r>
              <a:rPr lang="en-US" sz="2400" dirty="0" smtClean="0"/>
              <a:t/>
            </a:r>
            <a:br>
              <a:rPr lang="en-US" sz="2400" dirty="0" smtClean="0"/>
            </a:br>
            <a:r>
              <a:rPr lang="en-US" sz="2400" dirty="0" smtClean="0"/>
              <a:t>Not ESI-like at all?</a:t>
            </a:r>
            <a:br>
              <a:rPr lang="en-US" sz="2400" dirty="0" smtClean="0"/>
            </a:br>
            <a:r>
              <a:rPr lang="en-US" sz="2400" dirty="0" smtClean="0"/>
              <a:t/>
            </a:r>
            <a:br>
              <a:rPr lang="en-US" sz="2400" dirty="0" smtClean="0"/>
            </a:br>
            <a:r>
              <a:rPr lang="en-US" sz="2400" dirty="0" smtClean="0"/>
              <a:t>What is the background/base map?? Imagery? Nautical charts? USGS Quads?</a:t>
            </a:r>
            <a:br>
              <a:rPr lang="en-US" sz="2400" dirty="0" smtClean="0"/>
            </a:br>
            <a:r>
              <a:rPr lang="en-US" sz="2400" dirty="0" smtClean="0"/>
              <a:t/>
            </a:r>
            <a:br>
              <a:rPr lang="en-US" sz="2400" dirty="0" smtClean="0"/>
            </a:b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ChangeArrowheads="1"/>
          </p:cNvSpPr>
          <p:nvPr/>
        </p:nvSpPr>
        <p:spPr bwMode="auto">
          <a:xfrm>
            <a:off x="0" y="152400"/>
            <a:ext cx="9144000" cy="838200"/>
          </a:xfrm>
          <a:prstGeom prst="rect">
            <a:avLst/>
          </a:prstGeom>
          <a:noFill/>
          <a:ln w="9525">
            <a:noFill/>
            <a:miter lim="800000"/>
            <a:headEnd/>
            <a:tailEnd/>
          </a:ln>
        </p:spPr>
        <p:txBody>
          <a:bodyPr/>
          <a:lstStyle/>
          <a:p>
            <a:pPr algn="ctr"/>
            <a:endParaRPr lang="en-US" sz="4400" b="1" dirty="0">
              <a:solidFill>
                <a:schemeClr val="tx2"/>
              </a:solidFill>
            </a:endParaRPr>
          </a:p>
        </p:txBody>
      </p:sp>
      <p:sp>
        <p:nvSpPr>
          <p:cNvPr id="40963" name="Text Box 3"/>
          <p:cNvSpPr txBox="1">
            <a:spLocks noChangeArrowheads="1"/>
          </p:cNvSpPr>
          <p:nvPr/>
        </p:nvSpPr>
        <p:spPr bwMode="auto">
          <a:xfrm>
            <a:off x="304800" y="228600"/>
            <a:ext cx="8610600" cy="6358664"/>
          </a:xfrm>
          <a:prstGeom prst="rect">
            <a:avLst/>
          </a:prstGeom>
          <a:noFill/>
          <a:ln w="9525">
            <a:noFill/>
            <a:miter lim="800000"/>
            <a:headEnd/>
            <a:tailEnd/>
          </a:ln>
          <a:effectLst/>
        </p:spPr>
        <p:txBody>
          <a:bodyPr wrap="square">
            <a:spAutoFit/>
          </a:bodyPr>
          <a:lstStyle/>
          <a:p>
            <a:pPr algn="ctr"/>
            <a:r>
              <a:rPr lang="en-US" sz="2800" b="1" u="sng" dirty="0"/>
              <a:t>Daily Maps Produced to Support </a:t>
            </a:r>
            <a:r>
              <a:rPr lang="en-US" sz="2800" b="1" u="sng" dirty="0" smtClean="0"/>
              <a:t>DWH Operations</a:t>
            </a:r>
          </a:p>
          <a:p>
            <a:pPr algn="ctr"/>
            <a:endParaRPr lang="en-US" sz="2000" dirty="0"/>
          </a:p>
          <a:p>
            <a:pPr algn="ctr">
              <a:buFontTx/>
              <a:buChar char="•"/>
            </a:pPr>
            <a:r>
              <a:rPr lang="en-US" sz="1800" b="1" dirty="0" smtClean="0"/>
              <a:t>Planned </a:t>
            </a:r>
            <a:r>
              <a:rPr lang="en-US" sz="1800" b="1" dirty="0"/>
              <a:t>Boom Going In (by Division)</a:t>
            </a:r>
          </a:p>
          <a:p>
            <a:pPr algn="ctr">
              <a:buFontTx/>
              <a:buChar char="•"/>
            </a:pPr>
            <a:r>
              <a:rPr lang="en-US" sz="1800" b="1" dirty="0"/>
              <a:t>Actual Boom Deployed (by Division)</a:t>
            </a:r>
          </a:p>
          <a:p>
            <a:pPr algn="ctr">
              <a:buFontTx/>
              <a:buChar char="•"/>
            </a:pPr>
            <a:r>
              <a:rPr lang="en-US" sz="1800" b="1" dirty="0"/>
              <a:t>Vessel Operations</a:t>
            </a:r>
          </a:p>
          <a:p>
            <a:pPr algn="ctr">
              <a:buFontTx/>
              <a:buChar char="•"/>
            </a:pPr>
            <a:r>
              <a:rPr lang="en-US" sz="1800" b="1" dirty="0"/>
              <a:t>Common Operational Picture Maps</a:t>
            </a:r>
          </a:p>
          <a:p>
            <a:pPr algn="ctr">
              <a:buFontTx/>
              <a:buChar char="•"/>
            </a:pPr>
            <a:r>
              <a:rPr lang="en-US" sz="1800" b="1" dirty="0"/>
              <a:t>Daily Trajectory Updates</a:t>
            </a:r>
          </a:p>
          <a:p>
            <a:pPr algn="ctr">
              <a:buFontTx/>
              <a:buChar char="•"/>
            </a:pPr>
            <a:r>
              <a:rPr lang="en-US" sz="1800" b="1" dirty="0"/>
              <a:t>Shoreline Oiling Condition Maps (SCAT)</a:t>
            </a:r>
          </a:p>
          <a:p>
            <a:pPr algn="ctr">
              <a:buFontTx/>
              <a:buChar char="•"/>
            </a:pPr>
            <a:r>
              <a:rPr lang="en-US" sz="1800" b="1" dirty="0"/>
              <a:t>Etc...Etc…</a:t>
            </a:r>
          </a:p>
          <a:p>
            <a:pPr algn="ctr"/>
            <a:endParaRPr lang="en-US" b="1" dirty="0"/>
          </a:p>
          <a:p>
            <a:pPr algn="ctr"/>
            <a:r>
              <a:rPr lang="en-US" sz="2800" b="1" u="sng" dirty="0"/>
              <a:t>Specialty Maps</a:t>
            </a:r>
          </a:p>
          <a:p>
            <a:pPr algn="ctr">
              <a:buFontTx/>
              <a:buChar char="•"/>
            </a:pPr>
            <a:endParaRPr lang="en-US" b="1" dirty="0"/>
          </a:p>
          <a:p>
            <a:pPr algn="ctr">
              <a:buFontTx/>
              <a:buChar char="•"/>
            </a:pPr>
            <a:r>
              <a:rPr lang="en-US" sz="1800" b="1" dirty="0"/>
              <a:t>Identification of Critical Habitats</a:t>
            </a:r>
          </a:p>
          <a:p>
            <a:pPr algn="ctr">
              <a:buFontTx/>
              <a:buChar char="•"/>
            </a:pPr>
            <a:r>
              <a:rPr lang="en-US" sz="1800" b="1" dirty="0"/>
              <a:t>Identification of Special Managed Areas</a:t>
            </a:r>
          </a:p>
          <a:p>
            <a:pPr algn="ctr">
              <a:buFontTx/>
              <a:buChar char="•"/>
            </a:pPr>
            <a:r>
              <a:rPr lang="en-US" sz="1800" b="1" dirty="0"/>
              <a:t>T and E Species Maps</a:t>
            </a:r>
          </a:p>
          <a:p>
            <a:pPr algn="ctr">
              <a:buFontTx/>
              <a:buChar char="•"/>
            </a:pPr>
            <a:r>
              <a:rPr lang="en-US" sz="1800" b="1" dirty="0"/>
              <a:t>Identification of Cultural Resources</a:t>
            </a:r>
          </a:p>
          <a:p>
            <a:pPr algn="ctr">
              <a:buFontTx/>
              <a:buChar char="•"/>
            </a:pPr>
            <a:r>
              <a:rPr lang="en-US" sz="1800" b="1" dirty="0"/>
              <a:t>Trigger Zone </a:t>
            </a:r>
            <a:r>
              <a:rPr lang="en-US" sz="1800" b="1" dirty="0" smtClean="0"/>
              <a:t>Maps – Trajectory Edge to  Trigger Distance</a:t>
            </a:r>
            <a:endParaRPr lang="en-US" sz="1800" b="1" dirty="0"/>
          </a:p>
          <a:p>
            <a:pPr algn="ctr">
              <a:buFontTx/>
              <a:buChar char="•"/>
            </a:pPr>
            <a:r>
              <a:rPr lang="en-US" sz="1800" b="1" dirty="0"/>
              <a:t>Loop Current Maps</a:t>
            </a:r>
          </a:p>
          <a:p>
            <a:pPr algn="ctr">
              <a:buFontTx/>
              <a:buChar char="•"/>
            </a:pPr>
            <a:r>
              <a:rPr lang="en-US" sz="1800" b="1" dirty="0"/>
              <a:t>Etc…Etc…</a:t>
            </a:r>
            <a:endParaRPr lang="en-US" sz="1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14EE778-45F6-4174-A48B-15E11481A9BF}" type="slidenum">
              <a:rPr lang="en-US" smtClean="0"/>
              <a:pPr>
                <a:defRPr/>
              </a:pPr>
              <a:t>60</a:t>
            </a:fld>
            <a:endParaRPr lang="en-US"/>
          </a:p>
        </p:txBody>
      </p:sp>
      <p:sp>
        <p:nvSpPr>
          <p:cNvPr id="3" name="Rectangle 2"/>
          <p:cNvSpPr/>
          <p:nvPr/>
        </p:nvSpPr>
        <p:spPr>
          <a:xfrm>
            <a:off x="990600" y="1295400"/>
            <a:ext cx="7315200" cy="4524315"/>
          </a:xfrm>
          <a:prstGeom prst="rect">
            <a:avLst/>
          </a:prstGeom>
        </p:spPr>
        <p:txBody>
          <a:bodyPr wrap="square">
            <a:spAutoFit/>
          </a:bodyPr>
          <a:lstStyle/>
          <a:p>
            <a:pPr algn="ctr"/>
            <a:r>
              <a:rPr lang="en-US" sz="2400" dirty="0" smtClean="0"/>
              <a:t>What is the printed size?</a:t>
            </a:r>
            <a:br>
              <a:rPr lang="en-US" sz="2400" dirty="0" smtClean="0"/>
            </a:br>
            <a:r>
              <a:rPr lang="en-US" sz="2400" dirty="0" smtClean="0"/>
              <a:t/>
            </a:r>
            <a:br>
              <a:rPr lang="en-US" sz="2400" dirty="0" smtClean="0"/>
            </a:br>
            <a:r>
              <a:rPr lang="en-US" sz="2400" dirty="0" smtClean="0"/>
              <a:t>How are the distributed?</a:t>
            </a:r>
            <a:br>
              <a:rPr lang="en-US" sz="2400" dirty="0" smtClean="0"/>
            </a:br>
            <a:r>
              <a:rPr lang="en-US" sz="2400" dirty="0" smtClean="0"/>
              <a:t/>
            </a:r>
            <a:br>
              <a:rPr lang="en-US" sz="2400" dirty="0" smtClean="0"/>
            </a:br>
            <a:r>
              <a:rPr lang="en-US" sz="2400" dirty="0" smtClean="0"/>
              <a:t>Does the GRP maps use any ESI information?</a:t>
            </a:r>
            <a:br>
              <a:rPr lang="en-US" sz="2400" dirty="0" smtClean="0"/>
            </a:br>
            <a:r>
              <a:rPr lang="en-US" sz="2400" dirty="0" smtClean="0"/>
              <a:t/>
            </a:r>
            <a:br>
              <a:rPr lang="en-US" sz="2400" dirty="0" smtClean="0"/>
            </a:br>
            <a:r>
              <a:rPr lang="en-US" sz="2400" dirty="0" smtClean="0"/>
              <a:t>Is the response prioritized in any manner?</a:t>
            </a:r>
            <a:br>
              <a:rPr lang="en-US" sz="2400" dirty="0" smtClean="0"/>
            </a:br>
            <a:r>
              <a:rPr lang="en-US" sz="2400" dirty="0" smtClean="0"/>
              <a:t/>
            </a:r>
            <a:br>
              <a:rPr lang="en-US" sz="2400" dirty="0" smtClean="0"/>
            </a:br>
            <a:r>
              <a:rPr lang="en-US" sz="2400" dirty="0" smtClean="0"/>
              <a:t>Is any spatial data produced or distributed?</a:t>
            </a:r>
            <a:br>
              <a:rPr lang="en-US" sz="2400" dirty="0" smtClean="0"/>
            </a:br>
            <a:r>
              <a:rPr lang="en-US" sz="2400" dirty="0" smtClean="0"/>
              <a:t/>
            </a:r>
            <a:br>
              <a:rPr lang="en-US" sz="2400" dirty="0" smtClean="0"/>
            </a:br>
            <a:r>
              <a:rPr lang="en-US" sz="2400" dirty="0" smtClean="0"/>
              <a:t>How involved is the local Area Committees?</a:t>
            </a:r>
            <a:br>
              <a:rPr lang="en-US" sz="2400" dirty="0" smtClean="0"/>
            </a:br>
            <a:endParaRPr lang="en-US" sz="2400" dirty="0"/>
          </a:p>
        </p:txBody>
      </p:sp>
      <p:sp>
        <p:nvSpPr>
          <p:cNvPr id="4" name="TextBox 3"/>
          <p:cNvSpPr txBox="1"/>
          <p:nvPr/>
        </p:nvSpPr>
        <p:spPr>
          <a:xfrm>
            <a:off x="0" y="304800"/>
            <a:ext cx="8915400" cy="1027974"/>
          </a:xfrm>
          <a:prstGeom prst="rect">
            <a:avLst/>
          </a:prstGeom>
          <a:noFill/>
        </p:spPr>
        <p:txBody>
          <a:bodyPr wrap="square" rtlCol="0">
            <a:spAutoFit/>
          </a:bodyPr>
          <a:lstStyle/>
          <a:p>
            <a:pPr algn="ctr"/>
            <a:r>
              <a:rPr lang="en-US" sz="3200" b="1" dirty="0" smtClean="0"/>
              <a:t>Breakout Questions</a:t>
            </a:r>
            <a:endParaRPr lang="en-US" sz="3200" b="1" dirty="0" smtClean="0"/>
          </a:p>
          <a:p>
            <a:pPr algn="ctr"/>
            <a:endParaRPr lang="en-US"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 Box 2"/>
          <p:cNvSpPr txBox="1">
            <a:spLocks noChangeArrowheads="1"/>
          </p:cNvSpPr>
          <p:nvPr/>
        </p:nvSpPr>
        <p:spPr bwMode="auto">
          <a:xfrm>
            <a:off x="1524000" y="0"/>
            <a:ext cx="5943600" cy="1680460"/>
          </a:xfrm>
          <a:prstGeom prst="rect">
            <a:avLst/>
          </a:prstGeom>
          <a:noFill/>
          <a:ln w="12700">
            <a:noFill/>
            <a:miter lim="800000"/>
            <a:headEnd/>
            <a:tailEnd/>
          </a:ln>
        </p:spPr>
        <p:txBody>
          <a:bodyPr wrap="square">
            <a:spAutoFit/>
          </a:bodyPr>
          <a:lstStyle/>
          <a:p>
            <a:pPr algn="ctr" eaLnBrk="0" hangingPunct="0"/>
            <a:r>
              <a:rPr lang="en-US" sz="6000" b="1" dirty="0"/>
              <a:t>Questions???</a:t>
            </a:r>
          </a:p>
          <a:p>
            <a:pPr algn="ctr" eaLnBrk="0" hangingPunct="0"/>
            <a:endParaRPr lang="en-US" sz="3600" b="1" dirty="0"/>
          </a:p>
        </p:txBody>
      </p:sp>
      <p:sp>
        <p:nvSpPr>
          <p:cNvPr id="264194" name="Text Box 3"/>
          <p:cNvSpPr txBox="1">
            <a:spLocks noChangeArrowheads="1"/>
          </p:cNvSpPr>
          <p:nvPr/>
        </p:nvSpPr>
        <p:spPr bwMode="auto">
          <a:xfrm>
            <a:off x="1371600" y="889742"/>
            <a:ext cx="6392863" cy="2788456"/>
          </a:xfrm>
          <a:prstGeom prst="rect">
            <a:avLst/>
          </a:prstGeom>
          <a:noFill/>
          <a:ln w="12700">
            <a:noFill/>
            <a:miter lim="800000"/>
            <a:headEnd/>
            <a:tailEnd/>
          </a:ln>
        </p:spPr>
        <p:txBody>
          <a:bodyPr>
            <a:spAutoFit/>
          </a:bodyPr>
          <a:lstStyle/>
          <a:p>
            <a:pPr algn="ctr" eaLnBrk="0" hangingPunct="0">
              <a:lnSpc>
                <a:spcPct val="130000"/>
              </a:lnSpc>
            </a:pPr>
            <a:r>
              <a:rPr lang="en-US" sz="2400" b="1" dirty="0"/>
              <a:t>Email: </a:t>
            </a:r>
            <a:r>
              <a:rPr lang="en-US" sz="2400" dirty="0" smtClean="0">
                <a:hlinkClick r:id="rId3"/>
              </a:rPr>
              <a:t>Richard.Knudsen@MyFWC.com</a:t>
            </a:r>
            <a:endParaRPr lang="en-US" sz="2400" dirty="0" smtClean="0"/>
          </a:p>
          <a:p>
            <a:pPr algn="ctr" eaLnBrk="0" hangingPunct="0">
              <a:lnSpc>
                <a:spcPct val="130000"/>
              </a:lnSpc>
            </a:pPr>
            <a:r>
              <a:rPr lang="en-US" sz="2400" dirty="0" smtClean="0">
                <a:hlinkClick r:id="rId4"/>
              </a:rPr>
              <a:t>Ryan.Druyor@MyFWC.com</a:t>
            </a:r>
            <a:endParaRPr lang="en-US" sz="2400" dirty="0" smtClean="0"/>
          </a:p>
          <a:p>
            <a:pPr algn="ctr" eaLnBrk="0" hangingPunct="0">
              <a:lnSpc>
                <a:spcPct val="130000"/>
              </a:lnSpc>
            </a:pPr>
            <a:r>
              <a:rPr lang="en-US" sz="2400" dirty="0" smtClean="0">
                <a:hlinkClick r:id="rId5"/>
              </a:rPr>
              <a:t>Teri.Dane@MyFWC.com</a:t>
            </a:r>
            <a:endParaRPr lang="en-US" sz="2400" dirty="0" smtClean="0"/>
          </a:p>
          <a:p>
            <a:pPr algn="ctr" eaLnBrk="0" hangingPunct="0">
              <a:lnSpc>
                <a:spcPct val="130000"/>
              </a:lnSpc>
            </a:pPr>
            <a:r>
              <a:rPr lang="en-US" sz="2400" dirty="0" smtClean="0">
                <a:hlinkClick r:id="rId6"/>
              </a:rPr>
              <a:t>Henry.Norris@MyFWC.com</a:t>
            </a:r>
            <a:endParaRPr lang="en-US" sz="2400" dirty="0" smtClean="0"/>
          </a:p>
          <a:p>
            <a:pPr algn="ctr" eaLnBrk="0" hangingPunct="0">
              <a:lnSpc>
                <a:spcPct val="130000"/>
              </a:lnSpc>
            </a:pPr>
            <a:r>
              <a:rPr lang="en-US" sz="2400" b="1" dirty="0" smtClean="0"/>
              <a:t>Phone </a:t>
            </a:r>
            <a:r>
              <a:rPr lang="en-US" sz="2400" b="1" dirty="0"/>
              <a:t>(727) </a:t>
            </a:r>
            <a:r>
              <a:rPr lang="en-US" sz="2400" b="1" dirty="0" smtClean="0"/>
              <a:t>896-8626</a:t>
            </a:r>
            <a:endParaRPr lang="en-US" sz="2400" dirty="0">
              <a:latin typeface="Arial" charset="0"/>
            </a:endParaRPr>
          </a:p>
        </p:txBody>
      </p:sp>
      <p:sp>
        <p:nvSpPr>
          <p:cNvPr id="264195" name="Text Box 9"/>
          <p:cNvSpPr txBox="1">
            <a:spLocks noChangeArrowheads="1"/>
          </p:cNvSpPr>
          <p:nvPr/>
        </p:nvSpPr>
        <p:spPr bwMode="auto">
          <a:xfrm>
            <a:off x="2646363" y="5607050"/>
            <a:ext cx="4144962" cy="1555750"/>
          </a:xfrm>
          <a:prstGeom prst="rect">
            <a:avLst/>
          </a:prstGeom>
          <a:noFill/>
          <a:ln w="12700">
            <a:noFill/>
            <a:miter lim="800000"/>
            <a:headEnd/>
            <a:tailEnd/>
          </a:ln>
        </p:spPr>
        <p:txBody>
          <a:bodyPr wrap="none">
            <a:spAutoFit/>
          </a:bodyPr>
          <a:lstStyle/>
          <a:p>
            <a:pPr algn="ctr" eaLnBrk="0" hangingPunct="0"/>
            <a:r>
              <a:rPr lang="en-US" sz="6000" b="1"/>
              <a:t>Thank You!</a:t>
            </a:r>
          </a:p>
          <a:p>
            <a:pPr algn="ctr" eaLnBrk="0" hangingPunct="0"/>
            <a:endParaRPr lang="en-US" sz="3600" b="1"/>
          </a:p>
        </p:txBody>
      </p:sp>
      <p:sp>
        <p:nvSpPr>
          <p:cNvPr id="264196" name="Rectangle 10"/>
          <p:cNvSpPr>
            <a:spLocks noChangeArrowheads="1"/>
          </p:cNvSpPr>
          <p:nvPr/>
        </p:nvSpPr>
        <p:spPr bwMode="auto">
          <a:xfrm>
            <a:off x="0" y="3886200"/>
            <a:ext cx="9144000" cy="533400"/>
          </a:xfrm>
          <a:prstGeom prst="rect">
            <a:avLst/>
          </a:prstGeom>
          <a:noFill/>
          <a:ln w="12700">
            <a:noFill/>
            <a:miter lim="800000"/>
            <a:headEnd/>
            <a:tailEnd/>
          </a:ln>
        </p:spPr>
        <p:txBody>
          <a:bodyPr lIns="90488" tIns="44450" rIns="90488" bIns="44450" anchor="ctr"/>
          <a:lstStyle/>
          <a:p>
            <a:pPr algn="ctr" eaLnBrk="0" hangingPunct="0"/>
            <a:r>
              <a:rPr lang="en-US" sz="3600" dirty="0">
                <a:latin typeface="Arial" charset="0"/>
              </a:rPr>
              <a:t>http://</a:t>
            </a:r>
            <a:r>
              <a:rPr lang="en-US" sz="3600" dirty="0" smtClean="0">
                <a:latin typeface="Arial" charset="0"/>
              </a:rPr>
              <a:t>ocean.floridamarine.org/acp</a:t>
            </a:r>
            <a:endParaRPr lang="en-US" sz="4400" b="1" dirty="0">
              <a:latin typeface="Arial" charset="0"/>
            </a:endParaRPr>
          </a:p>
        </p:txBody>
      </p:sp>
      <p:sp>
        <p:nvSpPr>
          <p:cNvPr id="264197" name="Text Box 12"/>
          <p:cNvSpPr txBox="1">
            <a:spLocks noChangeArrowheads="1"/>
          </p:cNvSpPr>
          <p:nvPr/>
        </p:nvSpPr>
        <p:spPr bwMode="auto">
          <a:xfrm>
            <a:off x="1524000" y="3466136"/>
            <a:ext cx="6392863" cy="572464"/>
          </a:xfrm>
          <a:prstGeom prst="rect">
            <a:avLst/>
          </a:prstGeom>
          <a:noFill/>
          <a:ln w="12700">
            <a:noFill/>
            <a:miter lim="800000"/>
            <a:headEnd/>
            <a:tailEnd/>
          </a:ln>
        </p:spPr>
        <p:txBody>
          <a:bodyPr>
            <a:spAutoFit/>
          </a:bodyPr>
          <a:lstStyle/>
          <a:p>
            <a:pPr algn="ctr" eaLnBrk="0" hangingPunct="0">
              <a:lnSpc>
                <a:spcPct val="130000"/>
              </a:lnSpc>
            </a:pPr>
            <a:r>
              <a:rPr lang="en-US" sz="2400" b="1" dirty="0"/>
              <a:t>ALL Digital ACPs for the SE </a:t>
            </a:r>
            <a:r>
              <a:rPr lang="en-US" sz="2400" b="1" dirty="0" smtClean="0"/>
              <a:t>US</a:t>
            </a:r>
            <a:endParaRPr lang="en-US" sz="2400" dirty="0">
              <a:latin typeface="Arial" charset="0"/>
            </a:endParaRPr>
          </a:p>
        </p:txBody>
      </p:sp>
      <p:sp>
        <p:nvSpPr>
          <p:cNvPr id="264198" name="Text Box 12"/>
          <p:cNvSpPr txBox="1">
            <a:spLocks noChangeArrowheads="1"/>
          </p:cNvSpPr>
          <p:nvPr/>
        </p:nvSpPr>
        <p:spPr bwMode="auto">
          <a:xfrm>
            <a:off x="609600" y="4359938"/>
            <a:ext cx="7924800" cy="1126462"/>
          </a:xfrm>
          <a:prstGeom prst="rect">
            <a:avLst/>
          </a:prstGeom>
          <a:noFill/>
          <a:ln w="12700">
            <a:noFill/>
            <a:miter lim="800000"/>
            <a:headEnd/>
            <a:tailEnd/>
          </a:ln>
        </p:spPr>
        <p:txBody>
          <a:bodyPr>
            <a:spAutoFit/>
          </a:bodyPr>
          <a:lstStyle/>
          <a:p>
            <a:pPr algn="ctr" eaLnBrk="0" hangingPunct="0">
              <a:lnSpc>
                <a:spcPct val="130000"/>
              </a:lnSpc>
            </a:pPr>
            <a:r>
              <a:rPr lang="en-US" sz="2400" b="1" dirty="0" err="1"/>
              <a:t>ArcGIS</a:t>
            </a:r>
            <a:r>
              <a:rPr lang="en-US" sz="2400" b="1" dirty="0"/>
              <a:t> Server GRP Map </a:t>
            </a:r>
            <a:r>
              <a:rPr lang="en-US" sz="2400" b="1" dirty="0" smtClean="0"/>
              <a:t>Services </a:t>
            </a:r>
            <a:r>
              <a:rPr lang="en-US" sz="2400" b="1" dirty="0"/>
              <a:t>for the SE US</a:t>
            </a:r>
          </a:p>
          <a:p>
            <a:pPr algn="ctr" eaLnBrk="0" hangingPunct="0">
              <a:lnSpc>
                <a:spcPct val="130000"/>
              </a:lnSpc>
            </a:pPr>
            <a:endParaRPr lang="en-US" sz="2400" dirty="0">
              <a:latin typeface="Arial" charset="0"/>
            </a:endParaRPr>
          </a:p>
        </p:txBody>
      </p:sp>
      <p:sp>
        <p:nvSpPr>
          <p:cNvPr id="264199" name="Rectangle 10"/>
          <p:cNvSpPr>
            <a:spLocks noChangeArrowheads="1"/>
          </p:cNvSpPr>
          <p:nvPr/>
        </p:nvSpPr>
        <p:spPr bwMode="auto">
          <a:xfrm>
            <a:off x="0" y="4761536"/>
            <a:ext cx="9144000" cy="533400"/>
          </a:xfrm>
          <a:prstGeom prst="rect">
            <a:avLst/>
          </a:prstGeom>
          <a:noFill/>
          <a:ln w="12700">
            <a:noFill/>
            <a:miter lim="800000"/>
            <a:headEnd/>
            <a:tailEnd/>
          </a:ln>
        </p:spPr>
        <p:txBody>
          <a:bodyPr lIns="90488" tIns="44450" rIns="90488" bIns="44450" anchor="ctr"/>
          <a:lstStyle/>
          <a:p>
            <a:pPr algn="ctr"/>
            <a:r>
              <a:rPr lang="en-US" sz="3600" dirty="0">
                <a:latin typeface="Arial" charset="0"/>
              </a:rPr>
              <a:t>http://</a:t>
            </a:r>
            <a:r>
              <a:rPr lang="en-US" sz="3600" dirty="0" smtClean="0">
                <a:latin typeface="Arial" charset="0"/>
              </a:rPr>
              <a:t>ocean.floridamarine.org/acpgrp</a:t>
            </a:r>
            <a:endParaRPr lang="en-US" sz="36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ESI, GIS, and DWH</a:t>
            </a:r>
            <a:endParaRPr lang="en-US" dirty="0"/>
          </a:p>
        </p:txBody>
      </p:sp>
      <p:sp>
        <p:nvSpPr>
          <p:cNvPr id="3" name="Content Placeholder 2"/>
          <p:cNvSpPr>
            <a:spLocks noGrp="1"/>
          </p:cNvSpPr>
          <p:nvPr>
            <p:ph idx="1"/>
          </p:nvPr>
        </p:nvSpPr>
        <p:spPr>
          <a:xfrm>
            <a:off x="381000" y="1219200"/>
            <a:ext cx="8305800" cy="3992563"/>
          </a:xfrm>
        </p:spPr>
        <p:txBody>
          <a:bodyPr/>
          <a:lstStyle/>
          <a:p>
            <a:r>
              <a:rPr lang="en-US" dirty="0" smtClean="0"/>
              <a:t>Environmental Unit in the Planning Section</a:t>
            </a:r>
          </a:p>
          <a:p>
            <a:r>
              <a:rPr lang="en-US" dirty="0" smtClean="0"/>
              <a:t>Extensive Coordination on Data Throughout</a:t>
            </a:r>
          </a:p>
          <a:p>
            <a:r>
              <a:rPr lang="en-US" dirty="0" smtClean="0"/>
              <a:t>ESI was first on scene</a:t>
            </a:r>
          </a:p>
          <a:p>
            <a:r>
              <a:rPr lang="en-US" dirty="0" smtClean="0"/>
              <a:t>BP – “Give us all your data”</a:t>
            </a:r>
          </a:p>
          <a:p>
            <a:r>
              <a:rPr lang="en-US" dirty="0" smtClean="0"/>
              <a:t>The Digital ACP – Done</a:t>
            </a:r>
          </a:p>
          <a:p>
            <a:r>
              <a:rPr lang="en-US" dirty="0" smtClean="0"/>
              <a:t>ESI – Drove Response</a:t>
            </a:r>
          </a:p>
          <a:p>
            <a:r>
              <a:rPr lang="en-US" dirty="0" smtClean="0"/>
              <a:t>I’ll try to explain how…</a:t>
            </a:r>
          </a:p>
          <a:p>
            <a:endParaRPr lang="en-US"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7</a:t>
            </a:fld>
            <a:endParaRPr lang="en-US"/>
          </a:p>
        </p:txBody>
      </p:sp>
      <p:pic>
        <p:nvPicPr>
          <p:cNvPr id="5" name="Picture 4" descr="Mobile_DWH_ESI_Map.JPG"/>
          <p:cNvPicPr>
            <a:picLocks noChangeAspect="1"/>
          </p:cNvPicPr>
          <p:nvPr/>
        </p:nvPicPr>
        <p:blipFill>
          <a:blip r:embed="rId2"/>
          <a:stretch>
            <a:fillRect/>
          </a:stretch>
        </p:blipFill>
        <p:spPr>
          <a:xfrm>
            <a:off x="5905500" y="2514600"/>
            <a:ext cx="3086100" cy="4114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pPr algn="ctr"/>
            <a:r>
              <a:rPr lang="en-US" sz="3600" dirty="0" smtClean="0"/>
              <a:t>DWH Daily Boom Planning &amp; Operations</a:t>
            </a:r>
            <a:br>
              <a:rPr lang="en-US" sz="3600" dirty="0" smtClean="0"/>
            </a:br>
            <a:r>
              <a:rPr lang="en-US" sz="3600" dirty="0" smtClean="0"/>
              <a:t>Florida</a:t>
            </a:r>
            <a:endParaRPr lang="en-US" sz="3600" dirty="0"/>
          </a:p>
        </p:txBody>
      </p:sp>
      <p:sp>
        <p:nvSpPr>
          <p:cNvPr id="4" name="Slide Number Placeholder 3"/>
          <p:cNvSpPr>
            <a:spLocks noGrp="1"/>
          </p:cNvSpPr>
          <p:nvPr>
            <p:ph type="sldNum" sz="quarter" idx="10"/>
          </p:nvPr>
        </p:nvSpPr>
        <p:spPr/>
        <p:txBody>
          <a:bodyPr/>
          <a:lstStyle/>
          <a:p>
            <a:pPr>
              <a:defRPr/>
            </a:pPr>
            <a:fld id="{C320760D-D918-4F22-8263-253998EC4936}" type="slidenum">
              <a:rPr lang="en-US" smtClean="0"/>
              <a:pPr>
                <a:defRPr/>
              </a:pPr>
              <a:t>8</a:t>
            </a:fld>
            <a:endParaRPr lang="en-US"/>
          </a:p>
        </p:txBody>
      </p:sp>
      <p:pic>
        <p:nvPicPr>
          <p:cNvPr id="5" name="Picture 4" descr="RIMG0019 (2).JPG"/>
          <p:cNvPicPr>
            <a:picLocks noChangeAspect="1"/>
          </p:cNvPicPr>
          <p:nvPr/>
        </p:nvPicPr>
        <p:blipFill>
          <a:blip r:embed="rId2"/>
          <a:stretch>
            <a:fillRect/>
          </a:stretch>
        </p:blipFill>
        <p:spPr>
          <a:xfrm>
            <a:off x="304800" y="1066800"/>
            <a:ext cx="2895600" cy="2171700"/>
          </a:xfrm>
          <a:prstGeom prst="rect">
            <a:avLst/>
          </a:prstGeom>
        </p:spPr>
      </p:pic>
      <p:pic>
        <p:nvPicPr>
          <p:cNvPr id="6" name="Picture 5" descr="Mobile_Boom_Maps.JPG"/>
          <p:cNvPicPr>
            <a:picLocks noChangeAspect="1"/>
          </p:cNvPicPr>
          <p:nvPr/>
        </p:nvPicPr>
        <p:blipFill>
          <a:blip r:embed="rId3"/>
          <a:stretch>
            <a:fillRect/>
          </a:stretch>
        </p:blipFill>
        <p:spPr>
          <a:xfrm>
            <a:off x="3352800" y="1828800"/>
            <a:ext cx="2457450" cy="3276600"/>
          </a:xfrm>
          <a:prstGeom prst="rect">
            <a:avLst/>
          </a:prstGeom>
        </p:spPr>
      </p:pic>
      <p:pic>
        <p:nvPicPr>
          <p:cNvPr id="8" name="Picture 7" descr="Mobile_Booming_Decisions.JPG"/>
          <p:cNvPicPr>
            <a:picLocks noChangeAspect="1"/>
          </p:cNvPicPr>
          <p:nvPr/>
        </p:nvPicPr>
        <p:blipFill>
          <a:blip r:embed="rId4"/>
          <a:stretch>
            <a:fillRect/>
          </a:stretch>
        </p:blipFill>
        <p:spPr>
          <a:xfrm>
            <a:off x="304800" y="3581400"/>
            <a:ext cx="2844800" cy="2133600"/>
          </a:xfrm>
          <a:prstGeom prst="rect">
            <a:avLst/>
          </a:prstGeom>
        </p:spPr>
      </p:pic>
      <p:pic>
        <p:nvPicPr>
          <p:cNvPr id="9" name="Picture 8" descr="Mobile_Tier_One_Booming.JPG"/>
          <p:cNvPicPr>
            <a:picLocks noChangeAspect="1"/>
          </p:cNvPicPr>
          <p:nvPr/>
        </p:nvPicPr>
        <p:blipFill>
          <a:blip r:embed="rId5"/>
          <a:stretch>
            <a:fillRect/>
          </a:stretch>
        </p:blipFill>
        <p:spPr>
          <a:xfrm>
            <a:off x="6172200" y="1828800"/>
            <a:ext cx="2457450" cy="3276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rajectory_Distance"/>
          <p:cNvPicPr>
            <a:picLocks noChangeAspect="1" noChangeArrowheads="1"/>
          </p:cNvPicPr>
          <p:nvPr/>
        </p:nvPicPr>
        <p:blipFill>
          <a:blip r:embed="rId2"/>
          <a:srcRect/>
          <a:stretch>
            <a:fillRect/>
          </a:stretch>
        </p:blipFill>
        <p:spPr bwMode="auto">
          <a:xfrm>
            <a:off x="2819400" y="1828800"/>
            <a:ext cx="3124200" cy="2411413"/>
          </a:xfrm>
          <a:prstGeom prst="rect">
            <a:avLst/>
          </a:prstGeom>
          <a:noFill/>
        </p:spPr>
      </p:pic>
      <p:pic>
        <p:nvPicPr>
          <p:cNvPr id="39939" name="Picture 3" descr="NOAA_Trajectory_Map"/>
          <p:cNvPicPr>
            <a:picLocks noChangeAspect="1" noChangeArrowheads="1"/>
          </p:cNvPicPr>
          <p:nvPr/>
        </p:nvPicPr>
        <p:blipFill>
          <a:blip r:embed="rId3"/>
          <a:srcRect/>
          <a:stretch>
            <a:fillRect/>
          </a:stretch>
        </p:blipFill>
        <p:spPr bwMode="auto">
          <a:xfrm>
            <a:off x="304800" y="1524000"/>
            <a:ext cx="2306638" cy="2971800"/>
          </a:xfrm>
          <a:prstGeom prst="rect">
            <a:avLst/>
          </a:prstGeom>
          <a:noFill/>
        </p:spPr>
      </p:pic>
      <p:pic>
        <p:nvPicPr>
          <p:cNvPr id="39940" name="Picture 4" descr="FPCP_Env_Analysis"/>
          <p:cNvPicPr>
            <a:picLocks noChangeAspect="1" noChangeArrowheads="1"/>
          </p:cNvPicPr>
          <p:nvPr/>
        </p:nvPicPr>
        <p:blipFill>
          <a:blip r:embed="rId4"/>
          <a:srcRect/>
          <a:stretch>
            <a:fillRect/>
          </a:stretch>
        </p:blipFill>
        <p:spPr bwMode="auto">
          <a:xfrm>
            <a:off x="152400" y="4645025"/>
            <a:ext cx="2770187" cy="2136775"/>
          </a:xfrm>
          <a:prstGeom prst="rect">
            <a:avLst/>
          </a:prstGeom>
          <a:noFill/>
        </p:spPr>
      </p:pic>
      <p:pic>
        <p:nvPicPr>
          <p:cNvPr id="39941" name="Picture 5" descr="Remote_Sensing"/>
          <p:cNvPicPr>
            <a:picLocks noChangeAspect="1" noChangeArrowheads="1"/>
          </p:cNvPicPr>
          <p:nvPr/>
        </p:nvPicPr>
        <p:blipFill>
          <a:blip r:embed="rId5"/>
          <a:srcRect/>
          <a:stretch>
            <a:fillRect/>
          </a:stretch>
        </p:blipFill>
        <p:spPr bwMode="auto">
          <a:xfrm>
            <a:off x="6019800" y="1828800"/>
            <a:ext cx="3048000" cy="2351088"/>
          </a:xfrm>
          <a:prstGeom prst="rect">
            <a:avLst/>
          </a:prstGeom>
          <a:noFill/>
        </p:spPr>
      </p:pic>
      <p:sp>
        <p:nvSpPr>
          <p:cNvPr id="39942" name="Rectangle 6"/>
          <p:cNvSpPr>
            <a:spLocks noChangeArrowheads="1"/>
          </p:cNvSpPr>
          <p:nvPr/>
        </p:nvSpPr>
        <p:spPr bwMode="auto">
          <a:xfrm>
            <a:off x="457200" y="152400"/>
            <a:ext cx="7772400" cy="838200"/>
          </a:xfrm>
          <a:prstGeom prst="rect">
            <a:avLst/>
          </a:prstGeom>
          <a:noFill/>
          <a:ln w="9525">
            <a:noFill/>
            <a:miter lim="800000"/>
            <a:headEnd/>
            <a:tailEnd/>
          </a:ln>
        </p:spPr>
        <p:txBody>
          <a:bodyPr/>
          <a:lstStyle/>
          <a:p>
            <a:pPr algn="ctr"/>
            <a:r>
              <a:rPr lang="en-US" sz="4400" b="1" dirty="0" smtClean="0">
                <a:solidFill>
                  <a:schemeClr val="tx2"/>
                </a:solidFill>
              </a:rPr>
              <a:t>DWH NOAA Trajectories in GIS</a:t>
            </a:r>
            <a:r>
              <a:rPr lang="en-US" sz="4400" b="1" dirty="0">
                <a:solidFill>
                  <a:schemeClr val="tx2"/>
                </a:solidFill>
              </a:rPr>
              <a:t/>
            </a:r>
            <a:br>
              <a:rPr lang="en-US" sz="4400" b="1" dirty="0">
                <a:solidFill>
                  <a:schemeClr val="tx2"/>
                </a:solidFill>
              </a:rPr>
            </a:br>
            <a:r>
              <a:rPr lang="en-US" sz="3600" b="1" u="sng" dirty="0" smtClean="0">
                <a:solidFill>
                  <a:schemeClr val="tx2"/>
                </a:solidFill>
              </a:rPr>
              <a:t>GIS</a:t>
            </a:r>
            <a:r>
              <a:rPr lang="en-US" sz="3600" b="1" dirty="0" smtClean="0">
                <a:solidFill>
                  <a:schemeClr val="tx2"/>
                </a:solidFill>
              </a:rPr>
              <a:t> </a:t>
            </a:r>
            <a:r>
              <a:rPr lang="en-US" sz="3600" b="1" dirty="0">
                <a:solidFill>
                  <a:schemeClr val="tx2"/>
                </a:solidFill>
              </a:rPr>
              <a:t>Map Products</a:t>
            </a:r>
            <a:r>
              <a:rPr lang="en-US" sz="4400" b="1" dirty="0">
                <a:solidFill>
                  <a:schemeClr val="tx2"/>
                </a:solidFill>
              </a:rPr>
              <a:t> </a:t>
            </a:r>
          </a:p>
        </p:txBody>
      </p:sp>
      <p:pic>
        <p:nvPicPr>
          <p:cNvPr id="7" name="Picture 4" descr="4-27-2010"/>
          <p:cNvPicPr>
            <a:picLocks noChangeAspect="1" noChangeArrowheads="1"/>
          </p:cNvPicPr>
          <p:nvPr/>
        </p:nvPicPr>
        <p:blipFill>
          <a:blip r:embed="rId6"/>
          <a:srcRect/>
          <a:stretch>
            <a:fillRect/>
          </a:stretch>
        </p:blipFill>
        <p:spPr bwMode="auto">
          <a:xfrm>
            <a:off x="3124200" y="4648200"/>
            <a:ext cx="2895600" cy="2057400"/>
          </a:xfrm>
          <a:prstGeom prst="rect">
            <a:avLst/>
          </a:prstGeom>
          <a:noFill/>
        </p:spPr>
      </p:pic>
      <p:pic>
        <p:nvPicPr>
          <p:cNvPr id="8" name="Picture 4" descr="24Loop"/>
          <p:cNvPicPr>
            <a:picLocks noChangeAspect="1" noChangeArrowheads="1"/>
          </p:cNvPicPr>
          <p:nvPr/>
        </p:nvPicPr>
        <p:blipFill>
          <a:blip r:embed="rId7"/>
          <a:srcRect/>
          <a:stretch>
            <a:fillRect/>
          </a:stretch>
        </p:blipFill>
        <p:spPr bwMode="auto">
          <a:xfrm>
            <a:off x="6172200" y="4648200"/>
            <a:ext cx="2743200" cy="20574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WC-powerpoint master">
  <a:themeElements>
    <a:clrScheme name="FWC-powerpoint master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fontScheme name="FWC-powerpoint master">
      <a:majorFont>
        <a:latin typeface="Century School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a:ln>
              <a:noFill/>
            </a:ln>
            <a:solidFill>
              <a:schemeClr val="tx1"/>
            </a:solidFill>
            <a:effectLst/>
            <a:latin typeface="Franklin Gothic Boo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800" b="0" i="0" u="none" strike="noStrike" cap="none" normalizeH="0" baseline="0">
            <a:ln>
              <a:noFill/>
            </a:ln>
            <a:solidFill>
              <a:schemeClr val="tx1"/>
            </a:solidFill>
            <a:effectLst/>
            <a:latin typeface="Franklin Gothic Book" pitchFamily="-112" charset="0"/>
          </a:defRPr>
        </a:defPPr>
      </a:lstStyle>
    </a:lnDef>
  </a:objectDefaults>
  <a:extraClrSchemeLst>
    <a:extraClrScheme>
      <a:clrScheme name="FWC-powerpoint master 1">
        <a:dk1>
          <a:srgbClr val="000000"/>
        </a:dk1>
        <a:lt1>
          <a:srgbClr val="998B7D"/>
        </a:lt1>
        <a:dk2>
          <a:srgbClr val="000000"/>
        </a:dk2>
        <a:lt2>
          <a:srgbClr val="5F5F5F"/>
        </a:lt2>
        <a:accent1>
          <a:srgbClr val="FFF453"/>
        </a:accent1>
        <a:accent2>
          <a:srgbClr val="9FD1FF"/>
        </a:accent2>
        <a:accent3>
          <a:srgbClr val="CAC4BF"/>
        </a:accent3>
        <a:accent4>
          <a:srgbClr val="000000"/>
        </a:accent4>
        <a:accent5>
          <a:srgbClr val="FFF8B3"/>
        </a:accent5>
        <a:accent6>
          <a:srgbClr val="90BDE7"/>
        </a:accent6>
        <a:hlink>
          <a:srgbClr val="00549E"/>
        </a:hlink>
        <a:folHlink>
          <a:srgbClr val="00AEC5"/>
        </a:folHlink>
      </a:clrScheme>
      <a:clrMap bg1="lt1" tx1="dk1" bg2="lt2" tx2="dk2" accent1="accent1" accent2="accent2" accent3="accent3" accent4="accent4" accent5="accent5" accent6="accent6" hlink="hlink" folHlink="folHlink"/>
    </a:extraClrScheme>
    <a:extraClrScheme>
      <a:clrScheme name="FWC-powerpoint master 2">
        <a:dk1>
          <a:srgbClr val="5F5F5F"/>
        </a:dk1>
        <a:lt1>
          <a:srgbClr val="FFFFFF"/>
        </a:lt1>
        <a:dk2>
          <a:srgbClr val="00549E"/>
        </a:dk2>
        <a:lt2>
          <a:srgbClr val="FFF453"/>
        </a:lt2>
        <a:accent1>
          <a:srgbClr val="FFF89B"/>
        </a:accent1>
        <a:accent2>
          <a:srgbClr val="9FD1FF"/>
        </a:accent2>
        <a:accent3>
          <a:srgbClr val="AAB3CC"/>
        </a:accent3>
        <a:accent4>
          <a:srgbClr val="DADADA"/>
        </a:accent4>
        <a:accent5>
          <a:srgbClr val="FFFBCB"/>
        </a:accent5>
        <a:accent6>
          <a:srgbClr val="90BDE7"/>
        </a:accent6>
        <a:hlink>
          <a:srgbClr val="BAB0A6"/>
        </a:hlink>
        <a:folHlink>
          <a:srgbClr val="00AEC5"/>
        </a:folHlink>
      </a:clrScheme>
      <a:clrMap bg1="dk2" tx1="lt1" bg2="dk1" tx2="lt2" accent1="accent1" accent2="accent2" accent3="accent3" accent4="accent4" accent5="accent5" accent6="accent6" hlink="hlink" folHlink="folHlink"/>
    </a:extraClrScheme>
    <a:extraClrScheme>
      <a:clrScheme name="FWC-powerpoint master 3">
        <a:dk1>
          <a:srgbClr val="000000"/>
        </a:dk1>
        <a:lt1>
          <a:srgbClr val="CDE7FF"/>
        </a:lt1>
        <a:dk2>
          <a:srgbClr val="000000"/>
        </a:dk2>
        <a:lt2>
          <a:srgbClr val="5F5F5F"/>
        </a:lt2>
        <a:accent1>
          <a:srgbClr val="FFF453"/>
        </a:accent1>
        <a:accent2>
          <a:srgbClr val="998B7D"/>
        </a:accent2>
        <a:accent3>
          <a:srgbClr val="E3F1FF"/>
        </a:accent3>
        <a:accent4>
          <a:srgbClr val="000000"/>
        </a:accent4>
        <a:accent5>
          <a:srgbClr val="FFF8B3"/>
        </a:accent5>
        <a:accent6>
          <a:srgbClr val="8A7D71"/>
        </a:accent6>
        <a:hlink>
          <a:srgbClr val="00549E"/>
        </a:hlink>
        <a:folHlink>
          <a:srgbClr val="00AEC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C59382A9E2EB419AE90F662DA32DF4" ma:contentTypeVersion="0" ma:contentTypeDescription="Create a new document." ma:contentTypeScope="" ma:versionID="59834386245f1e718832ddf98cfc6d8d">
  <xsd:schema xmlns:xsd="http://www.w3.org/2001/XMLSchema" xmlns:p="http://schemas.microsoft.com/office/2006/metadata/properties" targetNamespace="http://schemas.microsoft.com/office/2006/metadata/properties" ma:root="true" ma:fieldsID="f84b896108d5aeff7f65bdf48538d47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324119-137F-4410-B28A-7CE2745F3795}">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3C9BA165-0E65-4F0B-82CD-088D36AB2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160C985-0EDF-445A-A18E-4CA51A55BD17}">
  <ds:schemaRefs>
    <ds:schemaRef ds:uri="http://schemas.microsoft.com/office/2006/metadata/longProperties"/>
  </ds:schemaRefs>
</ds:datastoreItem>
</file>

<file path=customXml/itemProps4.xml><?xml version="1.0" encoding="utf-8"?>
<ds:datastoreItem xmlns:ds="http://schemas.openxmlformats.org/officeDocument/2006/customXml" ds:itemID="{7A6D9D92-B9BA-490F-9479-CDBB21478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FWC-powerpoint master</Template>
  <TotalTime>6005</TotalTime>
  <Words>3895</Words>
  <Application>Microsoft Office PowerPoint</Application>
  <PresentationFormat>On-screen Show (4:3)</PresentationFormat>
  <Paragraphs>660</Paragraphs>
  <Slides>61</Slides>
  <Notes>22</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FWC-powerpoint master</vt:lpstr>
      <vt:lpstr>Slide 1</vt:lpstr>
      <vt:lpstr>Slide 2</vt:lpstr>
      <vt:lpstr>Slide 3</vt:lpstr>
      <vt:lpstr>Why We Are In The Spill Response Business</vt:lpstr>
      <vt:lpstr>Why GIS in Spill Response?</vt:lpstr>
      <vt:lpstr>Slide 6</vt:lpstr>
      <vt:lpstr>ESI, GIS, and DWH</vt:lpstr>
      <vt:lpstr>DWH Daily Boom Planning &amp; Operations Florida</vt:lpstr>
      <vt:lpstr>Slide 9</vt:lpstr>
      <vt:lpstr>DWH SCAT GIS – Sector Mobile</vt:lpstr>
      <vt:lpstr>SCAT/Operational Divisions</vt:lpstr>
      <vt:lpstr>Slide 12</vt:lpstr>
      <vt:lpstr>Slide 13</vt:lpstr>
      <vt:lpstr>FL’s Statewide Environmental Sensitivity Index Mapping</vt:lpstr>
      <vt:lpstr>FL’s Statewide Environmental Sensitivity Index Mapping</vt:lpstr>
      <vt:lpstr> Digital ACPs</vt:lpstr>
      <vt:lpstr>ACPs - The Old Way</vt:lpstr>
      <vt:lpstr>Digital ACP Regions </vt:lpstr>
      <vt:lpstr>Slide 19</vt:lpstr>
      <vt:lpstr>Slide 20</vt:lpstr>
      <vt:lpstr>Slide 21</vt:lpstr>
      <vt:lpstr>Slide 22</vt:lpstr>
      <vt:lpstr>Slide 23</vt:lpstr>
      <vt:lpstr>Slide 24</vt:lpstr>
      <vt:lpstr>Slide 25</vt:lpstr>
      <vt:lpstr>Slide 26</vt:lpstr>
      <vt:lpstr>Slide 27</vt:lpstr>
      <vt:lpstr>What’s on the form (highlighted)?</vt:lpstr>
      <vt:lpstr>Slide 29</vt:lpstr>
      <vt:lpstr>GRP Workshop Objectives</vt:lpstr>
      <vt:lpstr>GRP Workshop Objectives (cont.)</vt:lpstr>
      <vt:lpstr>Slide 32</vt:lpstr>
      <vt:lpstr>Slide 33</vt:lpstr>
      <vt:lpstr>Slide 34</vt:lpstr>
      <vt:lpstr>Slide 35</vt:lpstr>
      <vt:lpstr>Slide 36</vt:lpstr>
      <vt:lpstr>Slide 37</vt:lpstr>
      <vt:lpstr>   Eastern Gulf of Mexico Offshore Oil and Gas Exploration Overview   Coast Guard  offshore  Response Plan            </vt:lpstr>
      <vt:lpstr>Future exploration work in the Eastern U.S. Gulf of Mexico  and the Bahamas, will help validate Cuba’s NW Gulf of  Mexico and Eastern Gap hydrocarbon potential </vt:lpstr>
      <vt:lpstr>Bahamas Offshore Leases</vt:lpstr>
      <vt:lpstr>Slide 41</vt:lpstr>
      <vt:lpstr>Slide 42</vt:lpstr>
      <vt:lpstr>Slide 43</vt:lpstr>
      <vt:lpstr>Contingency Planning</vt:lpstr>
      <vt:lpstr>Offshore Response Plan</vt:lpstr>
      <vt:lpstr>Slide 46</vt:lpstr>
      <vt:lpstr>Slide 47</vt:lpstr>
      <vt:lpstr>Slide 48</vt:lpstr>
      <vt:lpstr>Digital ACP “Home” http://ocean.floridamarine.org/acp All of the available Digital ACP websites are linked here</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Company>Meacham Howell Design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01/21/10</dc:title>
  <dc:creator>Faye Gibson</dc:creator>
  <cp:lastModifiedBy>Richard.Knudsen</cp:lastModifiedBy>
  <cp:revision>463</cp:revision>
  <dcterms:created xsi:type="dcterms:W3CDTF">2008-09-10T20:45:26Z</dcterms:created>
  <dcterms:modified xsi:type="dcterms:W3CDTF">2012-05-01T19:29:09Z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